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7"/>
  </p:notesMasterIdLst>
  <p:sldIdLst>
    <p:sldId id="803" r:id="rId2"/>
    <p:sldId id="907" r:id="rId3"/>
    <p:sldId id="822" r:id="rId4"/>
    <p:sldId id="823" r:id="rId5"/>
    <p:sldId id="826" r:id="rId6"/>
    <p:sldId id="801" r:id="rId7"/>
    <p:sldId id="460" r:id="rId8"/>
    <p:sldId id="814" r:id="rId9"/>
    <p:sldId id="566" r:id="rId10"/>
    <p:sldId id="813" r:id="rId11"/>
    <p:sldId id="794" r:id="rId12"/>
    <p:sldId id="908" r:id="rId13"/>
    <p:sldId id="590" r:id="rId14"/>
    <p:sldId id="264" r:id="rId15"/>
    <p:sldId id="299" r:id="rId16"/>
    <p:sldId id="353" r:id="rId17"/>
    <p:sldId id="354" r:id="rId18"/>
    <p:sldId id="770" r:id="rId19"/>
    <p:sldId id="836" r:id="rId20"/>
    <p:sldId id="809" r:id="rId21"/>
    <p:sldId id="828" r:id="rId22"/>
    <p:sldId id="806" r:id="rId23"/>
    <p:sldId id="829" r:id="rId24"/>
    <p:sldId id="418" r:id="rId25"/>
    <p:sldId id="830" r:id="rId26"/>
    <p:sldId id="796" r:id="rId27"/>
    <p:sldId id="819" r:id="rId28"/>
    <p:sldId id="800" r:id="rId29"/>
    <p:sldId id="802" r:id="rId30"/>
    <p:sldId id="820" r:id="rId31"/>
    <p:sldId id="825" r:id="rId32"/>
    <p:sldId id="807" r:id="rId33"/>
    <p:sldId id="824" r:id="rId34"/>
    <p:sldId id="425" r:id="rId35"/>
    <p:sldId id="805" r:id="rId36"/>
    <p:sldId id="804" r:id="rId37"/>
    <p:sldId id="810" r:id="rId38"/>
    <p:sldId id="815" r:id="rId39"/>
    <p:sldId id="818" r:id="rId40"/>
    <p:sldId id="278" r:id="rId41"/>
    <p:sldId id="795" r:id="rId42"/>
    <p:sldId id="799" r:id="rId43"/>
    <p:sldId id="797" r:id="rId44"/>
    <p:sldId id="798" r:id="rId45"/>
    <p:sldId id="827" r:id="rId46"/>
    <p:sldId id="808" r:id="rId47"/>
    <p:sldId id="816" r:id="rId48"/>
    <p:sldId id="835" r:id="rId49"/>
    <p:sldId id="821" r:id="rId50"/>
    <p:sldId id="811" r:id="rId51"/>
    <p:sldId id="817" r:id="rId52"/>
    <p:sldId id="833" r:id="rId53"/>
    <p:sldId id="834" r:id="rId54"/>
    <p:sldId id="837" r:id="rId55"/>
    <p:sldId id="832" r:id="rId56"/>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mn-lt"/>
        <a:ea typeface="+mn-ea"/>
        <a:cs typeface="+mn-cs"/>
        <a:sym typeface="Gill Sans"/>
      </a:defRPr>
    </a:lvl1pPr>
    <a:lvl2pPr marL="0" marR="0" indent="228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mn-lt"/>
        <a:ea typeface="+mn-ea"/>
        <a:cs typeface="+mn-cs"/>
        <a:sym typeface="Gill Sans"/>
      </a:defRPr>
    </a:lvl2pPr>
    <a:lvl3pPr marL="0" marR="0" indent="457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mn-lt"/>
        <a:ea typeface="+mn-ea"/>
        <a:cs typeface="+mn-cs"/>
        <a:sym typeface="Gill Sans"/>
      </a:defRPr>
    </a:lvl3pPr>
    <a:lvl4pPr marL="0" marR="0" indent="685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mn-lt"/>
        <a:ea typeface="+mn-ea"/>
        <a:cs typeface="+mn-cs"/>
        <a:sym typeface="Gill Sans"/>
      </a:defRPr>
    </a:lvl4pPr>
    <a:lvl5pPr marL="0" marR="0" indent="9144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mn-lt"/>
        <a:ea typeface="+mn-ea"/>
        <a:cs typeface="+mn-cs"/>
        <a:sym typeface="Gill Sans"/>
      </a:defRPr>
    </a:lvl5pPr>
    <a:lvl6pPr marL="0" marR="0" indent="11430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mn-lt"/>
        <a:ea typeface="+mn-ea"/>
        <a:cs typeface="+mn-cs"/>
        <a:sym typeface="Gill Sans"/>
      </a:defRPr>
    </a:lvl6pPr>
    <a:lvl7pPr marL="0" marR="0" indent="13716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mn-lt"/>
        <a:ea typeface="+mn-ea"/>
        <a:cs typeface="+mn-cs"/>
        <a:sym typeface="Gill Sans"/>
      </a:defRPr>
    </a:lvl7pPr>
    <a:lvl8pPr marL="0" marR="0" indent="16002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mn-lt"/>
        <a:ea typeface="+mn-ea"/>
        <a:cs typeface="+mn-cs"/>
        <a:sym typeface="Gill Sans"/>
      </a:defRPr>
    </a:lvl8pPr>
    <a:lvl9pPr marL="0" marR="0" indent="182880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mn-lt"/>
        <a:ea typeface="+mn-ea"/>
        <a:cs typeface="+mn-cs"/>
        <a:sym typeface="Gill Sans"/>
      </a:defRPr>
    </a:lvl9pPr>
  </p:defaultTextStyle>
  <p:extLst>
    <p:ext uri="{EFAFB233-063F-42B5-8137-9DF3F51BA10A}">
      <p15:sldGuideLst xmlns:p15="http://schemas.microsoft.com/office/powerpoint/2012/main">
        <p15:guide id="1" orient="horz" pos="1893" userDrawn="1">
          <p15:clr>
            <a:srgbClr val="A4A3A4"/>
          </p15:clr>
        </p15:guide>
        <p15:guide id="2" pos="40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3732"/>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Light"/>
          <a:ea typeface="Gill Sans Light"/>
          <a:cs typeface="Gill Sans Light"/>
        </a:font>
        <a:srgbClr val="606060"/>
      </a:tcTxStyle>
      <a:tcStyle>
        <a:tcBdr>
          <a:left>
            <a:ln w="12700" cap="flat">
              <a:noFill/>
              <a:miter lim="400000"/>
            </a:ln>
          </a:left>
          <a:right>
            <a:ln w="12700" cap="flat">
              <a:noFill/>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noFill/>
              <a:miter lim="400000"/>
            </a:ln>
          </a:insideV>
        </a:tcBdr>
        <a:fill>
          <a:noFill/>
        </a:fill>
      </a:tcStyle>
    </a:wholeTbl>
    <a:band2H>
      <a:tcTxStyle/>
      <a:tcStyle>
        <a:tcBdr/>
        <a:fill>
          <a:solidFill>
            <a:srgbClr val="E7E3D2">
              <a:alpha val="5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DF6DA"/>
              </a:solidFill>
              <a:prstDash val="solid"/>
              <a:miter lim="400000"/>
            </a:ln>
          </a:right>
          <a:top>
            <a:ln w="12700" cap="flat">
              <a:solidFill>
                <a:srgbClr val="FDF6DA"/>
              </a:solidFill>
              <a:prstDash val="solid"/>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A5C69B"/>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FDF6DA"/>
              </a:solidFill>
              <a:prstDash val="solid"/>
              <a:miter lim="400000"/>
            </a:ln>
          </a:bottom>
          <a:insideH>
            <a:ln w="12700" cap="flat">
              <a:solidFill>
                <a:srgbClr val="FDF6DA"/>
              </a:solidFill>
              <a:prstDash val="solid"/>
              <a:miter lim="400000"/>
            </a:ln>
          </a:insideH>
          <a:insideV>
            <a:ln w="12700" cap="flat">
              <a:noFill/>
              <a:miter lim="400000"/>
            </a:ln>
          </a:insideV>
        </a:tcBdr>
        <a:fill>
          <a:solidFill>
            <a:srgbClr val="7C9D69"/>
          </a:solidFill>
        </a:fill>
      </a:tcStyle>
    </a:firstRow>
  </a:tblStyle>
  <a:tblStyle styleId="{C7B018BB-80A7-4F77-B60F-C8B233D01FF8}" styleName="">
    <a:tblBg/>
    <a:wholeTbl>
      <a:tcTxStyle b="off" i="off">
        <a:fontRef idx="minor">
          <a:srgbClr val="606060"/>
        </a:fontRef>
        <a:srgbClr val="606060"/>
      </a:tcTxStyle>
      <a:tcStyle>
        <a:tcBdr>
          <a:left>
            <a:ln w="12700" cap="flat">
              <a:solidFill>
                <a:srgbClr val="BDBBB3"/>
              </a:solidFill>
              <a:prstDash val="solid"/>
              <a:miter lim="400000"/>
            </a:ln>
          </a:left>
          <a:right>
            <a:ln w="12700" cap="flat">
              <a:solidFill>
                <a:srgbClr val="BDBBB3"/>
              </a:solidFill>
              <a:prstDash val="solid"/>
              <a:miter lim="400000"/>
            </a:ln>
          </a:right>
          <a:top>
            <a:ln w="12700" cap="flat">
              <a:noFill/>
              <a:miter lim="400000"/>
            </a:ln>
          </a:top>
          <a:bottom>
            <a:ln w="12700" cap="flat">
              <a:noFill/>
              <a:miter lim="400000"/>
            </a:ln>
          </a:bottom>
          <a:insideH>
            <a:ln w="12700" cap="flat">
              <a:noFill/>
              <a:miter lim="400000"/>
            </a:ln>
          </a:insideH>
          <a:insideV>
            <a:ln w="12700" cap="flat">
              <a:solidFill>
                <a:srgbClr val="BDBBB3"/>
              </a:solidFill>
              <a:prstDash val="solid"/>
              <a:miter lim="400000"/>
            </a:ln>
          </a:insideV>
        </a:tcBdr>
        <a:fill>
          <a:solidFill>
            <a:srgbClr val="E7E3D2"/>
          </a:solidFill>
        </a:fill>
      </a:tcStyle>
    </a:wholeTbl>
    <a:band2H>
      <a:tcTxStyle/>
      <a:tcStyle>
        <a:tcBdr/>
        <a:fill>
          <a:solidFill>
            <a:srgbClr val="F6F2E5"/>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solidFill>
            <a:srgbClr val="D3CDB7"/>
          </a:solidFill>
        </a:fill>
      </a:tcStyle>
    </a:firstCol>
    <a:lastRow>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solidFill>
                <a:srgbClr val="A5A59F"/>
              </a:solidFill>
              <a:prstDash val="solid"/>
              <a:miter lim="400000"/>
            </a:ln>
          </a:insideV>
        </a:tcBdr>
        <a:fill>
          <a:noFill/>
        </a:fill>
      </a:tcStyle>
    </a:lastRow>
    <a:firstRow>
      <a:tcTxStyle b="off" i="off">
        <a:fontRef idx="minor">
          <a:srgbClr val="FFFFFF"/>
        </a:fontRef>
        <a:srgbClr val="FFFFFF"/>
      </a:tcTxStyle>
      <a:tcStyle>
        <a:tcBdr>
          <a:left>
            <a:ln w="12700" cap="flat">
              <a:solidFill>
                <a:srgbClr val="8E755A"/>
              </a:solidFill>
              <a:prstDash val="solid"/>
              <a:miter lim="400000"/>
            </a:ln>
          </a:left>
          <a:right>
            <a:ln w="12700" cap="flat">
              <a:solidFill>
                <a:srgbClr val="8E755A"/>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8E755A"/>
              </a:solidFill>
              <a:prstDash val="solid"/>
              <a:miter lim="400000"/>
            </a:ln>
          </a:insideH>
          <a:insideV>
            <a:ln w="12700" cap="flat">
              <a:solidFill>
                <a:srgbClr val="8E755A"/>
              </a:solidFill>
              <a:prstDash val="solid"/>
              <a:miter lim="400000"/>
            </a:ln>
          </a:insideV>
        </a:tcBdr>
        <a:fill>
          <a:noFill/>
        </a:fill>
      </a:tcStyle>
    </a:firstRow>
  </a:tblStyle>
  <a:tblStyle styleId="{EEE7283C-3CF3-47DC-8721-378D4A62B228}" styleName="">
    <a:tblBg/>
    <a:wholeTbl>
      <a:tcTxStyle b="off" i="off">
        <a:font>
          <a:latin typeface="Gill Sans Light"/>
          <a:ea typeface="Gill Sans Light"/>
          <a:cs typeface="Gill Sans Light"/>
        </a:font>
        <a:srgbClr val="606060"/>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BDBBB3"/>
              </a:solidFill>
              <a:prstDash val="solid"/>
              <a:miter lim="400000"/>
            </a:ln>
          </a:bottom>
          <a:insideH>
            <a:ln w="12700" cap="flat">
              <a:solidFill>
                <a:srgbClr val="BDBBB3"/>
              </a:solidFill>
              <a:prstDash val="solid"/>
              <a:miter lim="400000"/>
            </a:ln>
          </a:insideH>
          <a:insideV>
            <a:ln w="12700" cap="flat">
              <a:noFill/>
              <a:miter lim="400000"/>
            </a:ln>
          </a:insideV>
        </a:tcBdr>
        <a:fill>
          <a:solidFill>
            <a:srgbClr val="E6E3DA"/>
          </a:solidFill>
        </a:fill>
      </a:tcStyle>
    </a:wholeTbl>
    <a:band2H>
      <a:tcTxStyle/>
      <a:tcStyle>
        <a:tcBdr/>
        <a:fill>
          <a:solidFill>
            <a:srgbClr val="F9F5E8"/>
          </a:solidFill>
        </a:fill>
      </a:tcStyle>
    </a:band2H>
    <a:firstCol>
      <a:tcTxStyle b="off" i="off">
        <a:fontRef idx="minor">
          <a:srgbClr val="606060"/>
        </a:fontRef>
        <a:srgbClr val="606060"/>
      </a:tcTxStyle>
      <a:tcStyle>
        <a:tcBdr>
          <a:left>
            <a:ln w="12700" cap="flat">
              <a:solidFill>
                <a:srgbClr val="A5A59F"/>
              </a:solidFill>
              <a:prstDash val="solid"/>
              <a:miter lim="400000"/>
            </a:ln>
          </a:left>
          <a:right>
            <a:ln w="12700" cap="flat">
              <a:solidFill>
                <a:srgbClr val="A5A59F"/>
              </a:solidFill>
              <a:prstDash val="solid"/>
              <a:miter lim="400000"/>
            </a:ln>
          </a:right>
          <a:top>
            <a:ln w="12700" cap="flat">
              <a:solidFill>
                <a:srgbClr val="A5A59F"/>
              </a:solidFill>
              <a:prstDash val="solid"/>
              <a:miter lim="400000"/>
            </a:ln>
          </a:top>
          <a:bottom>
            <a:ln w="12700" cap="flat">
              <a:solidFill>
                <a:srgbClr val="A5A59F"/>
              </a:solidFill>
              <a:prstDash val="solid"/>
              <a:miter lim="400000"/>
            </a:ln>
          </a:bottom>
          <a:insideH>
            <a:ln w="12700" cap="flat">
              <a:solidFill>
                <a:srgbClr val="A5A59F"/>
              </a:solidFill>
              <a:prstDash val="solid"/>
              <a:miter lim="400000"/>
            </a:ln>
          </a:insideH>
          <a:insideV>
            <a:ln w="12700" cap="flat">
              <a:noFill/>
              <a:miter lim="400000"/>
            </a:ln>
          </a:insideV>
        </a:tcBdr>
        <a:fill>
          <a:solidFill>
            <a:srgbClr val="D6D5D0"/>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BDBBB3"/>
              </a:solidFill>
              <a:prstDash val="solid"/>
              <a:miter lim="400000"/>
            </a:ln>
          </a:top>
          <a:bottom>
            <a:ln w="12700" cap="flat">
              <a:solidFill>
                <a:srgbClr val="A5A59F"/>
              </a:solidFill>
              <a:prstDash val="solid"/>
              <a:miter lim="400000"/>
            </a:ln>
          </a:bottom>
          <a:insideH>
            <a:ln w="12700" cap="flat">
              <a:solidFill>
                <a:srgbClr val="4D6166"/>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5A59F"/>
              </a:solidFill>
              <a:prstDash val="solid"/>
              <a:miter lim="400000"/>
            </a:ln>
          </a:top>
          <a:bottom>
            <a:ln w="12700" cap="flat">
              <a:solidFill>
                <a:srgbClr val="BDBBB3"/>
              </a:solidFill>
              <a:prstDash val="solid"/>
              <a:miter lim="400000"/>
            </a:ln>
          </a:bottom>
          <a:insideH>
            <a:ln w="12700" cap="flat">
              <a:solidFill>
                <a:srgbClr val="657477"/>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FECE2"/>
          </a:solidFill>
        </a:fill>
      </a:tcStyle>
    </a:wholeTbl>
    <a:band2H>
      <a:tcTxStyle/>
      <a:tcStyle>
        <a:tcBdr/>
        <a:fill>
          <a:solidFill>
            <a:srgbClr val="FFFBF1"/>
          </a:solidFill>
        </a:fill>
      </a:tcStyle>
    </a:band2H>
    <a:firstCol>
      <a:tcTxStyle b="off" i="off">
        <a:fontRef idx="minor">
          <a:srgbClr val="606060"/>
        </a:fontRef>
        <a:srgbClr val="606060"/>
      </a:tcTxStyle>
      <a:tcStyle>
        <a:tcBdr>
          <a:left>
            <a:ln w="12700" cap="flat">
              <a:solidFill>
                <a:srgbClr val="000000"/>
              </a:solidFill>
              <a:prstDash val="solid"/>
              <a:miter lim="400000"/>
            </a:ln>
          </a:left>
          <a:right>
            <a:ln w="12700" cap="flat">
              <a:solidFill>
                <a:srgbClr val="A29A85"/>
              </a:solidFill>
              <a:prstDash val="solid"/>
              <a:miter lim="400000"/>
            </a:ln>
          </a:right>
          <a:top>
            <a:ln w="12700" cap="flat">
              <a:solidFill>
                <a:srgbClr val="AAA6A6"/>
              </a:solidFill>
              <a:custDash>
                <a:ds d="200000" sp="200000"/>
              </a:custDash>
              <a:miter lim="400000"/>
            </a:ln>
          </a:top>
          <a:bottom>
            <a:ln w="12700" cap="flat">
              <a:solidFill>
                <a:srgbClr val="AAA6A6"/>
              </a:solidFill>
              <a:custDash>
                <a:ds d="200000" sp="200000"/>
              </a:custDash>
              <a:miter lim="400000"/>
            </a:ln>
          </a:bottom>
          <a:insideH>
            <a:ln w="12700" cap="flat">
              <a:solidFill>
                <a:srgbClr val="AAA6A6"/>
              </a:solidFill>
              <a:custDash>
                <a:ds d="200000" sp="200000"/>
              </a:custDash>
              <a:miter lim="400000"/>
            </a:ln>
          </a:insideH>
          <a:insideV>
            <a:ln w="12700" cap="flat">
              <a:noFill/>
              <a:miter lim="400000"/>
            </a:ln>
          </a:insideV>
        </a:tcBdr>
        <a:fill>
          <a:solidFill>
            <a:srgbClr val="E8E4D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A29A85"/>
              </a:solidFill>
              <a:prstDash val="solid"/>
              <a:miter lim="400000"/>
            </a:ln>
          </a:top>
          <a:bottom>
            <a:ln w="12700" cap="flat">
              <a:solidFill>
                <a:srgbClr val="000000"/>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solidFill>
                <a:srgbClr val="A29A85"/>
              </a:solidFill>
              <a:prstDash val="solid"/>
              <a:miter lim="400000"/>
            </a:ln>
          </a:bottom>
          <a:insideH>
            <a:ln w="12700" cap="flat">
              <a:solidFill>
                <a:srgbClr val="A29A85"/>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Ref idx="minor">
          <a:srgbClr val="606060"/>
        </a:fontRef>
        <a:srgbClr val="606060"/>
      </a:tcTxStyle>
      <a:tcStyle>
        <a:tcBdr>
          <a:left>
            <a:ln w="12700" cap="flat">
              <a:noFill/>
              <a:miter lim="400000"/>
            </a:ln>
          </a:left>
          <a:right>
            <a:ln w="12700" cap="flat">
              <a:noFill/>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50000"/>
            </a:srgbClr>
          </a:solidFill>
        </a:fill>
      </a:tcStyle>
    </a:wholeTbl>
    <a:band2H>
      <a:tcTxStyle/>
      <a:tcStyle>
        <a:tcBdr/>
        <a:fill>
          <a:solidFill>
            <a:srgbClr val="E9E7DC"/>
          </a:solidFill>
        </a:fill>
      </a:tcStyle>
    </a:band2H>
    <a:firstCol>
      <a:tcTxStyle b="off" i="off">
        <a:fontRef idx="minor">
          <a:srgbClr val="606060"/>
        </a:fontRef>
        <a:srgbClr val="606060"/>
      </a:tcTxStyle>
      <a:tcStyle>
        <a:tcBdr>
          <a:left>
            <a:ln w="12700" cap="flat">
              <a:solidFill>
                <a:srgbClr val="FFFFFF"/>
              </a:solidFill>
              <a:prstDash val="solid"/>
              <a:miter lim="400000"/>
            </a:ln>
          </a:left>
          <a:right>
            <a:ln w="254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C5BEAA"/>
          </a:solid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D6D2C0">
              <a:alpha val="2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solidFill>
              <a:prstDash val="solid"/>
              <a:miter lim="400000"/>
            </a:ln>
          </a:top>
          <a:bottom>
            <a:ln w="25400" cap="flat">
              <a:solidFill>
                <a:srgbClr val="FFFFFF"/>
              </a:solidFill>
              <a:prstDash val="solid"/>
              <a:miter lim="400000"/>
            </a:ln>
          </a:bottom>
          <a:insideH>
            <a:ln w="12700" cap="flat">
              <a:solidFill>
                <a:srgbClr val="FFFFFF"/>
              </a:solidFill>
              <a:prstDash val="solid"/>
              <a:miter lim="400000"/>
            </a:ln>
          </a:insideH>
          <a:insideV>
            <a:ln w="12700" cap="flat">
              <a:noFill/>
              <a:miter lim="400000"/>
            </a:ln>
          </a:insideV>
        </a:tcBdr>
        <a:fill>
          <a:solidFill>
            <a:srgbClr val="928C7D"/>
          </a:solidFill>
        </a:fill>
      </a:tcStyle>
    </a:firstRow>
  </a:tblStyle>
  <a:tblStyle styleId="{2708684C-4D16-4618-839F-0558EEFCDFE6}" styleName="">
    <a:tblBg/>
    <a:wholeTbl>
      <a:tcTxStyle b="off" i="off">
        <a:font>
          <a:latin typeface="Gill Sans Light"/>
          <a:ea typeface="Gill Sans Light"/>
          <a:cs typeface="Gill Sans Light"/>
        </a:font>
        <a:srgbClr val="606060"/>
      </a:tcTxStyle>
      <a:tcStyle>
        <a:tcBdr>
          <a:left>
            <a:ln w="12700" cap="flat">
              <a:noFill/>
              <a:miter lim="400000"/>
            </a:ln>
          </a:left>
          <a:right>
            <a:ln w="12700" cap="flat">
              <a:noFill/>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noFill/>
              <a:miter lim="400000"/>
            </a:ln>
          </a:insideV>
        </a:tcBdr>
        <a:fill>
          <a:solidFill>
            <a:srgbClr val="FDF9ED"/>
          </a:solidFill>
        </a:fill>
      </a:tcStyle>
    </a:wholeTbl>
    <a:band2H>
      <a:tcTxStyle/>
      <a:tcStyle>
        <a:tcBdr/>
        <a:fill>
          <a:solidFill>
            <a:srgbClr val="FFFFFF"/>
          </a:solidFill>
        </a:fill>
      </a:tcStyle>
    </a:band2H>
    <a:firstCol>
      <a:tcTxStyle b="off" i="off">
        <a:fontRef idx="minor">
          <a:srgbClr val="606060"/>
        </a:fontRef>
        <a:srgbClr val="606060"/>
      </a:tcTxStyle>
      <a:tcStyle>
        <a:tcBdr>
          <a:left>
            <a:ln w="25400" cap="flat">
              <a:solidFill>
                <a:srgbClr val="C6BB94"/>
              </a:solidFill>
              <a:prstDash val="solid"/>
              <a:miter lim="400000"/>
            </a:ln>
          </a:left>
          <a:right>
            <a:ln w="25400" cap="flat">
              <a:solidFill>
                <a:srgbClr val="C6BB94"/>
              </a:solidFill>
              <a:prstDash val="solid"/>
              <a:miter lim="400000"/>
            </a:ln>
          </a:right>
          <a:top>
            <a:ln w="12700" cap="flat">
              <a:solidFill>
                <a:srgbClr val="DBD2B2"/>
              </a:solidFill>
              <a:prstDash val="solid"/>
              <a:miter lim="400000"/>
            </a:ln>
          </a:top>
          <a:bottom>
            <a:ln w="12700" cap="flat">
              <a:solidFill>
                <a:srgbClr val="DBD2B2"/>
              </a:solidFill>
              <a:prstDash val="solid"/>
              <a:miter lim="400000"/>
            </a:ln>
          </a:bottom>
          <a:insideH>
            <a:ln w="12700" cap="flat">
              <a:solidFill>
                <a:srgbClr val="DBD2B2"/>
              </a:solidFill>
              <a:prstDash val="solid"/>
              <a:miter lim="400000"/>
            </a:ln>
          </a:insideH>
          <a:insideV>
            <a:ln w="12700" cap="flat">
              <a:solidFill>
                <a:srgbClr val="DBD2B2"/>
              </a:solidFill>
              <a:prstDash val="solid"/>
              <a:miter lim="400000"/>
            </a:ln>
          </a:insideV>
        </a:tcBdr>
        <a:fill>
          <a:noFill/>
        </a:fill>
      </a:tcStyle>
    </a:firstCol>
    <a:la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lastRow>
    <a:firstRow>
      <a:tcTxStyle b="off" i="off">
        <a:fontRef idx="minor">
          <a:srgbClr val="606060"/>
        </a:fontRef>
        <a:srgbClr val="606060"/>
      </a:tcTxStyle>
      <a:tcStyle>
        <a:tcBdr>
          <a:left>
            <a:ln w="12700" cap="flat">
              <a:noFill/>
              <a:miter lim="400000"/>
            </a:ln>
          </a:left>
          <a:right>
            <a:ln w="12700" cap="flat">
              <a:noFill/>
              <a:miter lim="400000"/>
            </a:ln>
          </a:right>
          <a:top>
            <a:ln w="25400" cap="flat">
              <a:solidFill>
                <a:srgbClr val="C6BB94"/>
              </a:solidFill>
              <a:prstDash val="solid"/>
              <a:miter lim="400000"/>
            </a:ln>
          </a:top>
          <a:bottom>
            <a:ln w="25400" cap="flat">
              <a:solidFill>
                <a:srgbClr val="C6BB94"/>
              </a:solidFill>
              <a:prstDash val="solid"/>
              <a:miter lim="400000"/>
            </a:ln>
          </a:bottom>
          <a:insideH>
            <a:ln w="12700" cap="flat">
              <a:solidFill>
                <a:srgbClr val="DBD2B2"/>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944"/>
    <p:restoredTop sz="83584"/>
  </p:normalViewPr>
  <p:slideViewPr>
    <p:cSldViewPr snapToObjects="1" showGuides="1">
      <p:cViewPr varScale="1">
        <p:scale>
          <a:sx n="63" d="100"/>
          <a:sy n="63" d="100"/>
        </p:scale>
        <p:origin x="1480" y="200"/>
      </p:cViewPr>
      <p:guideLst>
        <p:guide orient="horz" pos="1893"/>
        <p:guide pos="4096"/>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5" name="Shape 305"/>
          <p:cNvSpPr>
            <a:spLocks noGrp="1" noRot="1" noChangeAspect="1"/>
          </p:cNvSpPr>
          <p:nvPr>
            <p:ph type="sldImg"/>
          </p:nvPr>
        </p:nvSpPr>
        <p:spPr>
          <a:xfrm>
            <a:off x="1143000" y="685800"/>
            <a:ext cx="4572000" cy="3429000"/>
          </a:xfrm>
          <a:prstGeom prst="rect">
            <a:avLst/>
          </a:prstGeom>
        </p:spPr>
        <p:txBody>
          <a:bodyPr/>
          <a:lstStyle/>
          <a:p>
            <a:endParaRPr/>
          </a:p>
        </p:txBody>
      </p:sp>
      <p:sp>
        <p:nvSpPr>
          <p:cNvPr id="306" name="Shape 30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woke up one morning all stiff, sore and tired, and I got to thinking, ...: Camper Mold. click</a:t>
            </a:r>
          </a:p>
        </p:txBody>
      </p:sp>
    </p:spTree>
    <p:extLst>
      <p:ext uri="{BB962C8B-B14F-4D97-AF65-F5344CB8AC3E}">
        <p14:creationId xmlns:p14="http://schemas.microsoft.com/office/powerpoint/2010/main" val="17413742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77715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571B68E3-B767-3A4E-A18E-7CBD1EF73B27}"/>
              </a:ext>
            </a:extLst>
          </p:cNvPr>
          <p:cNvSpPr>
            <a:spLocks noGrp="1" noChangeArrowheads="1"/>
          </p:cNvSpPr>
          <p:nvPr>
            <p:ph type="sldNum" sz="quarter" idx="5"/>
          </p:nvPr>
        </p:nvSpPr>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758E0CF-D31C-1446-89BA-555C3A0495C6}" type="slidenum">
              <a:rPr lang="en-US" altLang="en-US" sz="1200">
                <a:latin typeface="Tahoma Normal"/>
              </a:rPr>
              <a:pPr/>
              <a:t>11</a:t>
            </a:fld>
            <a:endParaRPr lang="en-US" altLang="en-US" sz="1200" dirty="0">
              <a:latin typeface="Tahoma Normal"/>
            </a:endParaRPr>
          </a:p>
        </p:txBody>
      </p:sp>
      <p:sp>
        <p:nvSpPr>
          <p:cNvPr id="109571" name="Rectangle 2">
            <a:extLst>
              <a:ext uri="{FF2B5EF4-FFF2-40B4-BE49-F238E27FC236}">
                <a16:creationId xmlns:a16="http://schemas.microsoft.com/office/drawing/2014/main" id="{312D30CF-8F04-EF41-8682-5FB8FD66D3B7}"/>
              </a:ext>
            </a:extLst>
          </p:cNvPr>
          <p:cNvSpPr>
            <a:spLocks noGrp="1" noRot="1" noChangeAspect="1" noChangeArrowheads="1"/>
          </p:cNvSpPr>
          <p:nvPr>
            <p:ph type="sldImg"/>
          </p:nvPr>
        </p:nvSpPr>
        <p:spPr>
          <a:solidFill>
            <a:srgbClr val="FFFFFF"/>
          </a:solidFill>
          <a:ln/>
        </p:spPr>
      </p:sp>
      <p:sp>
        <p:nvSpPr>
          <p:cNvPr id="109572" name="Rectangle 3">
            <a:extLst>
              <a:ext uri="{FF2B5EF4-FFF2-40B4-BE49-F238E27FC236}">
                <a16:creationId xmlns:a16="http://schemas.microsoft.com/office/drawing/2014/main" id="{E28EC9DD-59CE-5643-B17B-9BC41F666C69}"/>
              </a:ext>
            </a:extLst>
          </p:cNvPr>
          <p:cNvSpPr>
            <a:spLocks noGrp="1" noChangeArrowheads="1"/>
          </p:cNvSpPr>
          <p:nvPr>
            <p:ph type="body" idx="1"/>
          </p:nvPr>
        </p:nvSpPr>
        <p:spPr>
          <a:solidFill>
            <a:srgbClr val="FFFFFF"/>
          </a:solidFill>
          <a:ln>
            <a:solidFill>
              <a:srgbClr val="000000"/>
            </a:solidFill>
          </a:ln>
        </p:spPr>
        <p:txBody>
          <a:bodyPr/>
          <a:lstStyle/>
          <a:p>
            <a:r>
              <a:rPr lang="en-US" altLang="en-US" sz="400" dirty="0">
                <a:latin typeface="Tahoma" panose="020B0604030504040204" pitchFamily="34" charset="0"/>
                <a:ea typeface="ＭＳ Ｐゴシック" panose="020B0600070205080204" pitchFamily="34" charset="-128"/>
              </a:rPr>
              <a:t>J Environ Public Health. 2012;2012:312836. </a:t>
            </a:r>
            <a:r>
              <a:rPr lang="en-US" altLang="en-US" sz="400" dirty="0" err="1">
                <a:latin typeface="Tahoma" panose="020B0604030504040204" pitchFamily="34" charset="0"/>
                <a:ea typeface="ＭＳ Ｐゴシック" panose="020B0600070205080204" pitchFamily="34" charset="-128"/>
              </a:rPr>
              <a:t>doi</a:t>
            </a:r>
            <a:r>
              <a:rPr lang="en-US" altLang="en-US" sz="400" dirty="0">
                <a:latin typeface="Tahoma" panose="020B0604030504040204" pitchFamily="34" charset="0"/>
                <a:ea typeface="ＭＳ Ｐゴシック" panose="020B0600070205080204" pitchFamily="34" charset="-128"/>
              </a:rPr>
              <a:t>: 10.1155/2012/312836. </a:t>
            </a:r>
            <a:r>
              <a:rPr lang="en-US" altLang="en-US" sz="400" dirty="0" err="1">
                <a:latin typeface="Tahoma" panose="020B0604030504040204" pitchFamily="34" charset="0"/>
                <a:ea typeface="ＭＳ Ｐゴシック" panose="020B0600070205080204" pitchFamily="34" charset="-128"/>
              </a:rPr>
              <a:t>Epub</a:t>
            </a:r>
            <a:r>
              <a:rPr lang="en-US" altLang="en-US" sz="400" dirty="0">
                <a:latin typeface="Tahoma" panose="020B0604030504040204" pitchFamily="34" charset="0"/>
                <a:ea typeface="ＭＳ Ｐゴシック" panose="020B0600070205080204" pitchFamily="34" charset="-128"/>
              </a:rPr>
              <a:t> 2011 Dec 15.</a:t>
            </a:r>
          </a:p>
          <a:p>
            <a:r>
              <a:rPr lang="en-US" altLang="en-US" sz="400" dirty="0">
                <a:latin typeface="Tahoma" panose="020B0604030504040204" pitchFamily="34" charset="0"/>
                <a:ea typeface="ＭＳ Ｐゴシック" panose="020B0600070205080204" pitchFamily="34" charset="-128"/>
              </a:rPr>
              <a:t>A water-damaged home and health of occupants: a case study.</a:t>
            </a:r>
          </a:p>
          <a:p>
            <a:r>
              <a:rPr lang="en-US" altLang="en-US" sz="400" dirty="0">
                <a:latin typeface="Tahoma" panose="020B0604030504040204" pitchFamily="34" charset="0"/>
                <a:ea typeface="ＭＳ Ｐゴシック" panose="020B0600070205080204" pitchFamily="34" charset="-128"/>
              </a:rPr>
              <a:t>Thrasher JD, Gray MR, Kilburn </a:t>
            </a:r>
            <a:r>
              <a:rPr lang="en-US" altLang="en-US" sz="400" dirty="0" err="1">
                <a:latin typeface="Tahoma" panose="020B0604030504040204" pitchFamily="34" charset="0"/>
                <a:ea typeface="ＭＳ Ｐゴシック" panose="020B0600070205080204" pitchFamily="34" charset="-128"/>
              </a:rPr>
              <a:t>KH</a:t>
            </a:r>
            <a:r>
              <a:rPr lang="en-US" altLang="en-US" sz="400" dirty="0">
                <a:latin typeface="Tahoma" panose="020B0604030504040204" pitchFamily="34" charset="0"/>
                <a:ea typeface="ＭＳ Ｐゴシック" panose="020B0600070205080204" pitchFamily="34" charset="-128"/>
              </a:rPr>
              <a:t>, Dennis DP, Yu A.</a:t>
            </a:r>
          </a:p>
          <a:p>
            <a:endParaRPr lang="en-US" altLang="en-US" sz="400" dirty="0">
              <a:latin typeface="Tahoma" panose="020B0604030504040204" pitchFamily="34" charset="0"/>
              <a:ea typeface="ＭＳ Ｐゴシック" panose="020B0600070205080204" pitchFamily="34" charset="-128"/>
            </a:endParaRPr>
          </a:p>
          <a:p>
            <a:endParaRPr lang="en-US" altLang="en-US" sz="400" dirty="0">
              <a:latin typeface="Tahoma" panose="020B0604030504040204" pitchFamily="34" charset="0"/>
              <a:ea typeface="ＭＳ Ｐゴシック" panose="020B0600070205080204" pitchFamily="34" charset="-128"/>
            </a:endParaRPr>
          </a:p>
          <a:p>
            <a:r>
              <a:rPr lang="en-US" altLang="en-US" sz="400" dirty="0">
                <a:latin typeface="Tahoma" panose="020B0604030504040204" pitchFamily="34" charset="0"/>
                <a:ea typeface="ＭＳ Ｐゴシック" panose="020B0600070205080204" pitchFamily="34" charset="-128"/>
              </a:rPr>
              <a:t>Arch Environ Health. 2003 Jul;58(7):410-20.	Related Articles, Links</a:t>
            </a:r>
          </a:p>
          <a:p>
            <a:endParaRPr lang="en-US" altLang="en-US" sz="400" dirty="0">
              <a:latin typeface="Tahoma" panose="020B0604030504040204" pitchFamily="34" charset="0"/>
              <a:ea typeface="ＭＳ Ｐゴシック" panose="020B0600070205080204" pitchFamily="34" charset="-128"/>
            </a:endParaRPr>
          </a:p>
          <a:p>
            <a:r>
              <a:rPr lang="en-US" altLang="en-US" sz="400" dirty="0">
                <a:latin typeface="Tahoma" panose="020B0604030504040204" pitchFamily="34" charset="0"/>
                <a:ea typeface="ＭＳ Ｐゴシック" panose="020B0600070205080204" pitchFamily="34" charset="-128"/>
              </a:rPr>
              <a:t>Mixed mold mycotoxicosis: immunological changes in humans following exposure in water-damaged buildings.</a:t>
            </a:r>
          </a:p>
          <a:p>
            <a:endParaRPr lang="en-US" altLang="en-US" sz="400" dirty="0">
              <a:latin typeface="Tahoma" panose="020B0604030504040204" pitchFamily="34" charset="0"/>
              <a:ea typeface="ＭＳ Ｐゴシック" panose="020B0600070205080204" pitchFamily="34" charset="-128"/>
            </a:endParaRPr>
          </a:p>
          <a:p>
            <a:r>
              <a:rPr lang="en-US" altLang="en-US" sz="400" dirty="0">
                <a:latin typeface="Tahoma" panose="020B0604030504040204" pitchFamily="34" charset="0"/>
                <a:ea typeface="ＭＳ Ｐゴシック" panose="020B0600070205080204" pitchFamily="34" charset="-128"/>
              </a:rPr>
              <a:t>Gray MR, Thrasher JD, </a:t>
            </a:r>
            <a:r>
              <a:rPr lang="en-US" altLang="en-US" sz="400" dirty="0" err="1">
                <a:latin typeface="Tahoma" panose="020B0604030504040204" pitchFamily="34" charset="0"/>
                <a:ea typeface="ＭＳ Ｐゴシック" panose="020B0600070205080204" pitchFamily="34" charset="-128"/>
              </a:rPr>
              <a:t>Crago</a:t>
            </a:r>
            <a:r>
              <a:rPr lang="en-US" altLang="en-US" sz="400" dirty="0">
                <a:latin typeface="Tahoma" panose="020B0604030504040204" pitchFamily="34" charset="0"/>
                <a:ea typeface="ＭＳ Ｐゴシック" panose="020B0600070205080204" pitchFamily="34" charset="-128"/>
              </a:rPr>
              <a:t> R, Madison RA, Arnold L, Campbell AW, </a:t>
            </a:r>
            <a:r>
              <a:rPr lang="en-US" altLang="en-US" sz="400" dirty="0" err="1">
                <a:latin typeface="Tahoma" panose="020B0604030504040204" pitchFamily="34" charset="0"/>
                <a:ea typeface="ＭＳ Ｐゴシック" panose="020B0600070205080204" pitchFamily="34" charset="-128"/>
              </a:rPr>
              <a:t>Vojdani</a:t>
            </a:r>
            <a:r>
              <a:rPr lang="en-US" altLang="en-US" sz="400" dirty="0">
                <a:latin typeface="Tahoma" panose="020B0604030504040204" pitchFamily="34" charset="0"/>
                <a:ea typeface="ＭＳ Ｐゴシック" panose="020B0600070205080204" pitchFamily="34" charset="-128"/>
              </a:rPr>
              <a:t> A.</a:t>
            </a:r>
          </a:p>
          <a:p>
            <a:endParaRPr lang="en-US" altLang="en-US" sz="400" dirty="0">
              <a:latin typeface="Tahoma" panose="020B0604030504040204" pitchFamily="34" charset="0"/>
              <a:ea typeface="ＭＳ Ｐゴシック" panose="020B0600070205080204" pitchFamily="34" charset="-128"/>
            </a:endParaRPr>
          </a:p>
          <a:p>
            <a:r>
              <a:rPr lang="en-US" altLang="en-US" sz="400" dirty="0">
                <a:latin typeface="Tahoma" panose="020B0604030504040204" pitchFamily="34" charset="0"/>
                <a:ea typeface="ＭＳ Ｐゴシック" panose="020B0600070205080204" pitchFamily="34" charset="-128"/>
              </a:rPr>
              <a:t>Progressive Healthcare Group, Benson, Arizona, USA. docmike007@aol.com</a:t>
            </a:r>
          </a:p>
          <a:p>
            <a:endParaRPr lang="en-US" altLang="en-US" sz="400" dirty="0">
              <a:latin typeface="Tahoma" panose="020B0604030504040204" pitchFamily="34" charset="0"/>
              <a:ea typeface="ＭＳ Ｐゴシック" panose="020B0600070205080204" pitchFamily="34" charset="-128"/>
            </a:endParaRPr>
          </a:p>
          <a:p>
            <a:r>
              <a:rPr lang="en-US" altLang="en-US" sz="400" dirty="0">
                <a:latin typeface="Tahoma" panose="020B0604030504040204" pitchFamily="34" charset="0"/>
                <a:ea typeface="ＭＳ Ｐゴシック" panose="020B0600070205080204" pitchFamily="34" charset="-128"/>
              </a:rPr>
              <a:t>The study described was part of a larger multicenter investigation of patients with multiple health complaints attributable to confirmed exposure to mixed-molds infestation in water-damaged buildings. The authors present data on symptoms; clinical chemistries; abnormalities in pulmonary function; alterations in T, B, and natural killer (NK) cells; the presence of autoantibodies (i.e., antinuclear autoantibodies [ANA], autoantibodies against smooth muscle [</a:t>
            </a:r>
            <a:r>
              <a:rPr lang="en-US" altLang="en-US" sz="400" dirty="0" err="1">
                <a:latin typeface="Tahoma" panose="020B0604030504040204" pitchFamily="34" charset="0"/>
                <a:ea typeface="ＭＳ Ｐゴシック" panose="020B0600070205080204" pitchFamily="34" charset="-128"/>
              </a:rPr>
              <a:t>ASM</a:t>
            </a:r>
            <a:r>
              <a:rPr lang="en-US" altLang="en-US" sz="400" dirty="0">
                <a:latin typeface="Tahoma" panose="020B0604030504040204" pitchFamily="34" charset="0"/>
                <a:ea typeface="ＭＳ Ｐゴシック" panose="020B0600070205080204" pitchFamily="34" charset="-128"/>
              </a:rPr>
              <a:t>], and autoantibodies against central nervous system [CNS] and peripheral nervous system [</a:t>
            </a:r>
            <a:r>
              <a:rPr lang="en-US" altLang="en-US" sz="400" dirty="0" err="1">
                <a:latin typeface="Tahoma" panose="020B0604030504040204" pitchFamily="34" charset="0"/>
                <a:ea typeface="ＭＳ Ｐゴシック" panose="020B0600070205080204" pitchFamily="34" charset="-128"/>
              </a:rPr>
              <a:t>PNS</a:t>
            </a:r>
            <a:r>
              <a:rPr lang="en-US" altLang="en-US" sz="400" dirty="0">
                <a:latin typeface="Tahoma" panose="020B0604030504040204" pitchFamily="34" charset="0"/>
                <a:ea typeface="ＭＳ Ｐゴシック" panose="020B0600070205080204" pitchFamily="34" charset="-128"/>
              </a:rPr>
              <a:t>] </a:t>
            </a:r>
            <a:r>
              <a:rPr lang="en-US" altLang="en-US" sz="400" dirty="0" err="1">
                <a:latin typeface="Tahoma" panose="020B0604030504040204" pitchFamily="34" charset="0"/>
                <a:ea typeface="ＭＳ Ｐゴシック" panose="020B0600070205080204" pitchFamily="34" charset="-128"/>
              </a:rPr>
              <a:t>myelins</a:t>
            </a:r>
            <a:r>
              <a:rPr lang="en-US" altLang="en-US" sz="400" dirty="0">
                <a:latin typeface="Tahoma" panose="020B0604030504040204" pitchFamily="34" charset="0"/>
                <a:ea typeface="ＭＳ Ｐゴシック" panose="020B0600070205080204" pitchFamily="34" charset="-128"/>
              </a:rPr>
              <a:t>). A total of 209 adults, 42.7 +/- 16 </a:t>
            </a:r>
            <a:r>
              <a:rPr lang="en-US" altLang="en-US" sz="400" dirty="0" err="1">
                <a:latin typeface="Tahoma" panose="020B0604030504040204" pitchFamily="34" charset="0"/>
                <a:ea typeface="ＭＳ Ｐゴシック" panose="020B0600070205080204" pitchFamily="34" charset="-128"/>
              </a:rPr>
              <a:t>yr</a:t>
            </a:r>
            <a:r>
              <a:rPr lang="en-US" altLang="en-US" sz="400" dirty="0">
                <a:latin typeface="Tahoma" panose="020B0604030504040204" pitchFamily="34" charset="0"/>
                <a:ea typeface="ＭＳ Ｐゴシック" panose="020B0600070205080204" pitchFamily="34" charset="-128"/>
              </a:rPr>
              <a:t> of age (mean +/- standard deviation), were examined and tested with (a) self-administered weighted health history and symptom questionnaires; (b) standardized physical examinations; (c) complete blood counts and blood and urine chemistries; (d) urine and fecal cultures; (e) thyroid function tests (T4, free T3); (f) pulmonary function tests (forced vital capacity [</a:t>
            </a:r>
            <a:r>
              <a:rPr lang="en-US" altLang="en-US" sz="400" dirty="0" err="1">
                <a:latin typeface="Tahoma" panose="020B0604030504040204" pitchFamily="34" charset="0"/>
                <a:ea typeface="ＭＳ Ｐゴシック" panose="020B0600070205080204" pitchFamily="34" charset="-128"/>
              </a:rPr>
              <a:t>FVC</a:t>
            </a:r>
            <a:r>
              <a:rPr lang="en-US" altLang="en-US" sz="400" dirty="0">
                <a:latin typeface="Tahoma" panose="020B0604030504040204" pitchFamily="34" charset="0"/>
                <a:ea typeface="ＭＳ Ｐゴシック" panose="020B0600070205080204" pitchFamily="34" charset="-128"/>
              </a:rPr>
              <a:t>], forced expiratory volume in 1 sec [FEV1.0], and forced expiratory flow at 25%, 50%, 75%, and 25-75% of </a:t>
            </a:r>
            <a:r>
              <a:rPr lang="en-US" altLang="en-US" sz="400" dirty="0" err="1">
                <a:latin typeface="Tahoma" panose="020B0604030504040204" pitchFamily="34" charset="0"/>
                <a:ea typeface="ＭＳ Ｐゴシック" panose="020B0600070205080204" pitchFamily="34" charset="-128"/>
              </a:rPr>
              <a:t>FVC</a:t>
            </a:r>
            <a:r>
              <a:rPr lang="en-US" altLang="en-US" sz="400" dirty="0">
                <a:latin typeface="Tahoma" panose="020B0604030504040204" pitchFamily="34" charset="0"/>
                <a:ea typeface="ＭＳ Ｐゴシック" panose="020B0600070205080204" pitchFamily="34" charset="-128"/>
              </a:rPr>
              <a:t> [FEF25, FEF50, FEF75, and FEF2(25-75)]); (g) peripheral lymphocyte phenotypes (T, B, and NK cells) and mitogenesis determinations; and (h) a 13-item autoimmune panel. The molds-exposed patients reported a greater frequency and intensity of symptoms, particularly neurological and inflammatory symptoms, when compared with controls. The percentages of exposed individuals with increased lymphocyte phenotypes were: B cells (CD20+), 75.6%; CD5+CD25+, 68.9%; CD3+CD26+, 91.2%; CD8+HLR-DR+, 62%; and CD8+CD38+, 56.6%; whereas other phenotypes were decreased: CD8+CD11b+, 15.6% and CD3-CD16+CD56+, 38.5%. Mitogenesis to phytohemagglutinin was decreased in 26.2% of the exposed patients, but only 5.9% had decreased response to concanavalin A. Abnormally high levels of ANA, </a:t>
            </a:r>
            <a:r>
              <a:rPr lang="en-US" altLang="en-US" sz="400" dirty="0" err="1">
                <a:latin typeface="Tahoma" panose="020B0604030504040204" pitchFamily="34" charset="0"/>
                <a:ea typeface="ＭＳ Ｐゴシック" panose="020B0600070205080204" pitchFamily="34" charset="-128"/>
              </a:rPr>
              <a:t>ASM</a:t>
            </a:r>
            <a:r>
              <a:rPr lang="en-US" altLang="en-US" sz="400" dirty="0">
                <a:latin typeface="Tahoma" panose="020B0604030504040204" pitchFamily="34" charset="0"/>
                <a:ea typeface="ＭＳ Ｐゴシック" panose="020B0600070205080204" pitchFamily="34" charset="-128"/>
              </a:rPr>
              <a:t>, and CNS myelin (immunoglobulins [Ig]G, IgM, IgA) and </a:t>
            </a:r>
            <a:r>
              <a:rPr lang="en-US" altLang="en-US" sz="400" dirty="0" err="1">
                <a:latin typeface="Tahoma" panose="020B0604030504040204" pitchFamily="34" charset="0"/>
                <a:ea typeface="ＭＳ Ｐゴシック" panose="020B0600070205080204" pitchFamily="34" charset="-128"/>
              </a:rPr>
              <a:t>PNS</a:t>
            </a:r>
            <a:r>
              <a:rPr lang="en-US" altLang="en-US" sz="400" dirty="0">
                <a:latin typeface="Tahoma" panose="020B0604030504040204" pitchFamily="34" charset="0"/>
                <a:ea typeface="ＭＳ Ｐゴシック" panose="020B0600070205080204" pitchFamily="34" charset="-128"/>
              </a:rPr>
              <a:t> myelin (IgG, IgM, IgA) were found; odds ratios for each were significant at 95% confidence intervals, showing an increased risk for autoimmunity. The authors conclude that exposure to mixed molds and their associated mycotoxins in water-damaged buildings leads to multiple health problems involving the CNS and the immune system, in addition to pulmonary effects and allergies. Mold exposure also initiates inflammatory processes. The authors propose the term "mixed mold mycotoxicosis" for the multisystem illness observed in these patients.</a:t>
            </a:r>
          </a:p>
          <a:p>
            <a:endParaRPr lang="en-US" altLang="en-US" sz="400" dirty="0">
              <a:latin typeface="Tahoma" panose="020B0604030504040204" pitchFamily="34" charset="0"/>
              <a:ea typeface="ＭＳ Ｐゴシック" panose="020B0600070205080204" pitchFamily="34" charset="-128"/>
            </a:endParaRPr>
          </a:p>
          <a:p>
            <a:r>
              <a:rPr lang="en-US" altLang="en-US" sz="400" dirty="0">
                <a:latin typeface="Tahoma" panose="020B0604030504040204" pitchFamily="34" charset="0"/>
                <a:ea typeface="ＭＳ Ｐゴシック" panose="020B0600070205080204" pitchFamily="34" charset="-128"/>
              </a:rPr>
              <a:t>Publication Types:</a:t>
            </a:r>
          </a:p>
          <a:p>
            <a:r>
              <a:rPr lang="en-US" altLang="en-US" sz="400" dirty="0">
                <a:latin typeface="Tahoma" panose="020B0604030504040204" pitchFamily="34" charset="0"/>
                <a:ea typeface="ＭＳ Ｐゴシック" panose="020B0600070205080204" pitchFamily="34" charset="-128"/>
              </a:rPr>
              <a:t>Clinical Trial</a:t>
            </a:r>
          </a:p>
          <a:p>
            <a:r>
              <a:rPr lang="en-US" altLang="en-US" sz="400" dirty="0">
                <a:latin typeface="Tahoma" panose="020B0604030504040204" pitchFamily="34" charset="0"/>
                <a:ea typeface="ＭＳ Ｐゴシック" panose="020B0600070205080204" pitchFamily="34" charset="-128"/>
              </a:rPr>
              <a:t>Controlled Clinical Trial</a:t>
            </a:r>
          </a:p>
          <a:p>
            <a:r>
              <a:rPr lang="en-US" altLang="en-US" sz="400" dirty="0">
                <a:latin typeface="Tahoma" panose="020B0604030504040204" pitchFamily="34" charset="0"/>
                <a:ea typeface="ＭＳ Ｐゴシック" panose="020B0600070205080204" pitchFamily="34" charset="-128"/>
              </a:rPr>
              <a:t>Multicenter Study</a:t>
            </a:r>
          </a:p>
          <a:p>
            <a:endParaRPr lang="en-US" altLang="en-US" sz="400" dirty="0">
              <a:latin typeface="Tahoma" panose="020B0604030504040204" pitchFamily="34" charset="0"/>
              <a:ea typeface="ＭＳ Ｐゴシック" panose="020B0600070205080204" pitchFamily="34" charset="-128"/>
            </a:endParaRPr>
          </a:p>
          <a:p>
            <a:r>
              <a:rPr lang="en-US" altLang="en-US" sz="400" dirty="0" err="1">
                <a:latin typeface="Tahoma" panose="020B0604030504040204" pitchFamily="34" charset="0"/>
                <a:ea typeface="ＭＳ Ｐゴシック" panose="020B0600070205080204" pitchFamily="34" charset="-128"/>
              </a:rPr>
              <a:t>PMID</a:t>
            </a:r>
            <a:r>
              <a:rPr lang="en-US" altLang="en-US" sz="400" dirty="0">
                <a:latin typeface="Tahoma" panose="020B0604030504040204" pitchFamily="34" charset="0"/>
                <a:ea typeface="ＭＳ Ｐゴシック" panose="020B0600070205080204" pitchFamily="34" charset="-128"/>
              </a:rPr>
              <a:t>: 15143854 [PubMed - indexed for MEDLINE]</a:t>
            </a:r>
          </a:p>
          <a:p>
            <a:endParaRPr lang="en-US" altLang="en-US" sz="400" dirty="0">
              <a:latin typeface="Tahoma" panose="020B0604030504040204" pitchFamily="34" charset="0"/>
              <a:ea typeface="ＭＳ Ｐゴシック" panose="020B0600070205080204" pitchFamily="34" charset="-128"/>
            </a:endParaRPr>
          </a:p>
          <a:p>
            <a:r>
              <a:rPr lang="en-US" altLang="en-US" dirty="0" err="1">
                <a:ea typeface="ＭＳ Ｐゴシック" panose="020B0600070205080204" pitchFamily="34" charset="-128"/>
              </a:rPr>
              <a:t>Eur</a:t>
            </a:r>
            <a:r>
              <a:rPr lang="en-US" altLang="en-US" dirty="0">
                <a:ea typeface="ＭＳ Ｐゴシック" panose="020B0600070205080204" pitchFamily="34" charset="-128"/>
              </a:rPr>
              <a:t> Respir J. 1996 Dec;9(12):2618-22.	Related Articles, Links</a:t>
            </a:r>
          </a:p>
          <a:p>
            <a:r>
              <a:rPr lang="en-US" altLang="en-US" dirty="0">
                <a:ea typeface="ＭＳ Ｐゴシック" panose="020B0600070205080204" pitchFamily="34" charset="-128"/>
              </a:rPr>
              <a:t> </a:t>
            </a:r>
          </a:p>
          <a:p>
            <a:r>
              <a:rPr lang="en-US" altLang="en-US" dirty="0">
                <a:ea typeface="ＭＳ Ｐゴシック" panose="020B0600070205080204" pitchFamily="34" charset="-128"/>
              </a:rPr>
              <a:t>Home dampness, </a:t>
            </a:r>
            <a:r>
              <a:rPr lang="en-US" altLang="en-US" dirty="0" err="1">
                <a:ea typeface="ＭＳ Ｐゴシック" panose="020B0600070205080204" pitchFamily="34" charset="-128"/>
              </a:rPr>
              <a:t>moulds</a:t>
            </a:r>
            <a:r>
              <a:rPr lang="en-US" altLang="en-US" dirty="0">
                <a:ea typeface="ＭＳ Ｐゴシック" panose="020B0600070205080204" pitchFamily="34" charset="-128"/>
              </a:rPr>
              <a:t> and their influence on respiratory infections and symptoms in adults in Finland.</a:t>
            </a:r>
          </a:p>
          <a:p>
            <a:endParaRPr lang="en-US" altLang="en-US" dirty="0">
              <a:ea typeface="ＭＳ Ｐゴシック" panose="020B0600070205080204" pitchFamily="34" charset="-128"/>
            </a:endParaRPr>
          </a:p>
          <a:p>
            <a:r>
              <a:rPr lang="en-US" altLang="en-US" dirty="0" err="1">
                <a:ea typeface="ＭＳ Ｐゴシック" panose="020B0600070205080204" pitchFamily="34" charset="-128"/>
              </a:rPr>
              <a:t>Pirhonen</a:t>
            </a:r>
            <a:r>
              <a:rPr lang="en-US" altLang="en-US" dirty="0">
                <a:ea typeface="ＭＳ Ｐゴシック" panose="020B0600070205080204" pitchFamily="34" charset="-128"/>
              </a:rPr>
              <a:t> I, </a:t>
            </a:r>
            <a:r>
              <a:rPr lang="en-US" altLang="en-US" dirty="0" err="1">
                <a:ea typeface="ＭＳ Ｐゴシック" panose="020B0600070205080204" pitchFamily="34" charset="-128"/>
              </a:rPr>
              <a:t>Nevalainen</a:t>
            </a:r>
            <a:r>
              <a:rPr lang="en-US" altLang="en-US" dirty="0">
                <a:ea typeface="ＭＳ Ｐゴシック" panose="020B0600070205080204" pitchFamily="34" charset="-128"/>
              </a:rPr>
              <a:t> A, </a:t>
            </a:r>
            <a:r>
              <a:rPr lang="en-US" altLang="en-US" dirty="0" err="1">
                <a:ea typeface="ＭＳ Ｐゴシック" panose="020B0600070205080204" pitchFamily="34" charset="-128"/>
              </a:rPr>
              <a:t>Husman</a:t>
            </a:r>
            <a:r>
              <a:rPr lang="en-US" altLang="en-US" dirty="0">
                <a:ea typeface="ＭＳ Ｐゴシック" panose="020B0600070205080204" pitchFamily="34" charset="-128"/>
              </a:rPr>
              <a:t> T, </a:t>
            </a:r>
            <a:r>
              <a:rPr lang="en-US" altLang="en-US" dirty="0" err="1">
                <a:ea typeface="ＭＳ Ｐゴシック" panose="020B0600070205080204" pitchFamily="34" charset="-128"/>
              </a:rPr>
              <a:t>Pekkanen</a:t>
            </a:r>
            <a:r>
              <a:rPr lang="en-US" altLang="en-US" dirty="0">
                <a:ea typeface="ＭＳ Ｐゴシック" panose="020B0600070205080204" pitchFamily="34" charset="-128"/>
              </a:rPr>
              <a:t> J.</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Dept of Environmental Epidemiology, National Public Health Institute, Kuopio, Finland.</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The aim of this study was to </a:t>
            </a:r>
            <a:r>
              <a:rPr lang="en-US" altLang="en-US" dirty="0" err="1">
                <a:ea typeface="ＭＳ Ｐゴシック" panose="020B0600070205080204" pitchFamily="34" charset="-128"/>
              </a:rPr>
              <a:t>analyse</a:t>
            </a:r>
            <a:r>
              <a:rPr lang="en-US" altLang="en-US" dirty="0">
                <a:ea typeface="ＭＳ Ｐゴシック" panose="020B0600070205080204" pitchFamily="34" charset="-128"/>
              </a:rPr>
              <a:t> the prevalence of </a:t>
            </a:r>
            <a:r>
              <a:rPr lang="en-US" altLang="en-US" dirty="0" err="1">
                <a:ea typeface="ＭＳ Ｐゴシック" panose="020B0600070205080204" pitchFamily="34" charset="-128"/>
              </a:rPr>
              <a:t>mouldy</a:t>
            </a:r>
            <a:r>
              <a:rPr lang="en-US" altLang="en-US" dirty="0">
                <a:ea typeface="ＭＳ Ｐゴシック" panose="020B0600070205080204" pitchFamily="34" charset="-128"/>
              </a:rPr>
              <a:t> homes and their association with respiratory symptoms and diseases in a subarctic climate. A questionnaire was mailed to a random sample of 2,000 males and females, aged 25-64 </a:t>
            </a:r>
            <a:r>
              <a:rPr lang="en-US" altLang="en-US" dirty="0" err="1">
                <a:ea typeface="ＭＳ Ｐゴシック" panose="020B0600070205080204" pitchFamily="34" charset="-128"/>
              </a:rPr>
              <a:t>yrs</a:t>
            </a:r>
            <a:r>
              <a:rPr lang="en-US" altLang="en-US" dirty="0">
                <a:ea typeface="ＭＳ Ｐゴシック" panose="020B0600070205080204" pitchFamily="34" charset="-128"/>
              </a:rPr>
              <a:t>, living in the county of Kuopio, Finland. A total of 1,521 (76%) responded and 1,460 were selected for the final analysis. The prevalence of homes with visible </a:t>
            </a:r>
            <a:r>
              <a:rPr lang="en-US" altLang="en-US" dirty="0" err="1">
                <a:ea typeface="ＭＳ Ｐゴシック" panose="020B0600070205080204" pitchFamily="34" charset="-128"/>
              </a:rPr>
              <a:t>mould</a:t>
            </a:r>
            <a:r>
              <a:rPr lang="en-US" altLang="en-US" dirty="0">
                <a:ea typeface="ＭＳ Ｐゴシック" panose="020B0600070205080204" pitchFamily="34" charset="-128"/>
              </a:rPr>
              <a:t> was 4%; with the </a:t>
            </a:r>
            <a:r>
              <a:rPr lang="en-US" altLang="en-US" dirty="0" err="1">
                <a:ea typeface="ＭＳ Ｐゴシック" panose="020B0600070205080204" pitchFamily="34" charset="-128"/>
              </a:rPr>
              <a:t>odour</a:t>
            </a:r>
            <a:r>
              <a:rPr lang="en-US" altLang="en-US" dirty="0">
                <a:ea typeface="ＭＳ Ｐゴシック" panose="020B0600070205080204" pitchFamily="34" charset="-128"/>
              </a:rPr>
              <a:t> of </a:t>
            </a:r>
            <a:r>
              <a:rPr lang="en-US" altLang="en-US" dirty="0" err="1">
                <a:ea typeface="ＭＳ Ｐゴシック" panose="020B0600070205080204" pitchFamily="34" charset="-128"/>
              </a:rPr>
              <a:t>mould</a:t>
            </a:r>
            <a:r>
              <a:rPr lang="en-US" altLang="en-US" dirty="0">
                <a:ea typeface="ＭＳ Ｐゴシック" panose="020B0600070205080204" pitchFamily="34" charset="-128"/>
              </a:rPr>
              <a:t> 5%; with damp spots, visible </a:t>
            </a:r>
            <a:r>
              <a:rPr lang="en-US" altLang="en-US" dirty="0" err="1">
                <a:ea typeface="ＭＳ Ｐゴシック" panose="020B0600070205080204" pitchFamily="34" charset="-128"/>
              </a:rPr>
              <a:t>mould</a:t>
            </a:r>
            <a:r>
              <a:rPr lang="en-US" altLang="en-US" dirty="0">
                <a:ea typeface="ＭＳ Ｐゴシック" panose="020B0600070205080204" pitchFamily="34" charset="-128"/>
              </a:rPr>
              <a:t> or the </a:t>
            </a:r>
            <a:r>
              <a:rPr lang="en-US" altLang="en-US" dirty="0" err="1">
                <a:ea typeface="ＭＳ Ｐゴシック" panose="020B0600070205080204" pitchFamily="34" charset="-128"/>
              </a:rPr>
              <a:t>odour</a:t>
            </a:r>
            <a:r>
              <a:rPr lang="en-US" altLang="en-US" dirty="0">
                <a:ea typeface="ＭＳ Ｐゴシック" panose="020B0600070205080204" pitchFamily="34" charset="-128"/>
              </a:rPr>
              <a:t> of </a:t>
            </a:r>
            <a:r>
              <a:rPr lang="en-US" altLang="en-US" dirty="0" err="1">
                <a:ea typeface="ＭＳ Ｐゴシック" panose="020B0600070205080204" pitchFamily="34" charset="-128"/>
              </a:rPr>
              <a:t>mould</a:t>
            </a:r>
            <a:r>
              <a:rPr lang="en-US" altLang="en-US" dirty="0">
                <a:ea typeface="ＭＳ Ｐゴシック" panose="020B0600070205080204" pitchFamily="34" charset="-128"/>
              </a:rPr>
              <a:t> 15%; and with moisture/ water damage, damp spots, visible </a:t>
            </a:r>
            <a:r>
              <a:rPr lang="en-US" altLang="en-US" dirty="0" err="1">
                <a:ea typeface="ＭＳ Ｐゴシック" panose="020B0600070205080204" pitchFamily="34" charset="-128"/>
              </a:rPr>
              <a:t>mould</a:t>
            </a:r>
            <a:r>
              <a:rPr lang="en-US" altLang="en-US" dirty="0">
                <a:ea typeface="ＭＳ Ｐゴシック" panose="020B0600070205080204" pitchFamily="34" charset="-128"/>
              </a:rPr>
              <a:t> or the </a:t>
            </a:r>
            <a:r>
              <a:rPr lang="en-US" altLang="en-US" dirty="0" err="1">
                <a:ea typeface="ＭＳ Ｐゴシック" panose="020B0600070205080204" pitchFamily="34" charset="-128"/>
              </a:rPr>
              <a:t>odour</a:t>
            </a:r>
            <a:r>
              <a:rPr lang="en-US" altLang="en-US" dirty="0">
                <a:ea typeface="ＭＳ Ｐゴシック" panose="020B0600070205080204" pitchFamily="34" charset="-128"/>
              </a:rPr>
              <a:t> of </a:t>
            </a:r>
            <a:r>
              <a:rPr lang="en-US" altLang="en-US" dirty="0" err="1">
                <a:ea typeface="ＭＳ Ｐゴシック" panose="020B0600070205080204" pitchFamily="34" charset="-128"/>
              </a:rPr>
              <a:t>mould</a:t>
            </a:r>
            <a:r>
              <a:rPr lang="en-US" altLang="en-US" dirty="0">
                <a:ea typeface="ＭＳ Ｐゴシック" panose="020B0600070205080204" pitchFamily="34" charset="-128"/>
              </a:rPr>
              <a:t> 23%. The number of reports of bronchitis, common cold, atopy, allergic rhinitis, rhinitis, fever and chills, hoarseness, fatigue, difficulties in concentration, lumbar backache and stomach ache were strongly associated with living in a damp home. Bronchitis, hoarseness and difficulties in concentration had the strongest associations, with adjusted odds ratios (95% confidence limits) of: 2.04 (1.49-2.78), 2.23 (1.37-3.63) and 2.17 (1.35-3.50), respectively. After controlling for a possible reporting bias by excluding those subjects reporting lumbar backache and recurrent stomach pain, eye irritation and tiredness remained significant. In conclusion, living in a home with </a:t>
            </a:r>
            <a:r>
              <a:rPr lang="en-US" altLang="en-US" dirty="0" err="1">
                <a:ea typeface="ＭＳ Ｐゴシック" panose="020B0600070205080204" pitchFamily="34" charset="-128"/>
              </a:rPr>
              <a:t>mould</a:t>
            </a:r>
            <a:r>
              <a:rPr lang="en-US" altLang="en-US" dirty="0">
                <a:ea typeface="ＭＳ Ｐゴシック" panose="020B0600070205080204" pitchFamily="34" charset="-128"/>
              </a:rPr>
              <a:t> problems may increase the risk of respiratory infections and symptoms in adults.</a:t>
            </a:r>
          </a:p>
          <a:p>
            <a:endParaRPr lang="en-US" altLang="en-US" dirty="0">
              <a:ea typeface="ＭＳ Ｐゴシック" panose="020B0600070205080204" pitchFamily="34" charset="-128"/>
            </a:endParaRPr>
          </a:p>
          <a:p>
            <a:r>
              <a:rPr lang="en-US" altLang="en-US" dirty="0" err="1">
                <a:ea typeface="ＭＳ Ｐゴシック" panose="020B0600070205080204" pitchFamily="34" charset="-128"/>
              </a:rPr>
              <a:t>PMID</a:t>
            </a:r>
            <a:r>
              <a:rPr lang="en-US" altLang="en-US" dirty="0">
                <a:ea typeface="ＭＳ Ｐゴシック" panose="020B0600070205080204" pitchFamily="34" charset="-128"/>
              </a:rPr>
              <a:t>: 8980978 [PubMed - indexed for MEDLINE]</a:t>
            </a:r>
          </a:p>
          <a:p>
            <a:endParaRPr lang="en-US" altLang="en-US" dirty="0">
              <a:latin typeface="Tahoma" panose="020B0604030504040204" pitchFamily="34" charset="0"/>
              <a:ea typeface="ＭＳ Ｐゴシック" panose="020B0600070205080204" pitchFamily="34" charset="-128"/>
            </a:endParaRPr>
          </a:p>
        </p:txBody>
      </p:sp>
    </p:spTree>
    <p:extLst>
      <p:ext uri="{BB962C8B-B14F-4D97-AF65-F5344CB8AC3E}">
        <p14:creationId xmlns:p14="http://schemas.microsoft.com/office/powerpoint/2010/main" val="22969107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a:extLst>
              <a:ext uri="{FF2B5EF4-FFF2-40B4-BE49-F238E27FC236}">
                <a16:creationId xmlns:a16="http://schemas.microsoft.com/office/drawing/2014/main" id="{913CF099-B014-9C49-A4A8-7C54A9086E3D}"/>
              </a:ext>
            </a:extLst>
          </p:cNvPr>
          <p:cNvSpPr>
            <a:spLocks noGrp="1" noRot="1" noChangeAspect="1"/>
          </p:cNvSpPr>
          <p:nvPr>
            <p:ph type="sldImg"/>
          </p:nvPr>
        </p:nvSpPr>
        <p:spPr>
          <a:ln/>
        </p:spPr>
      </p:sp>
      <p:sp>
        <p:nvSpPr>
          <p:cNvPr id="3" name="Notes Placeholder 2">
            <a:extLst>
              <a:ext uri="{FF2B5EF4-FFF2-40B4-BE49-F238E27FC236}">
                <a16:creationId xmlns:a16="http://schemas.microsoft.com/office/drawing/2014/main" id="{E25ADF47-D54B-3F42-A932-0F10C42F5907}"/>
              </a:ext>
            </a:extLst>
          </p:cNvPr>
          <p:cNvSpPr>
            <a:spLocks noGrp="1"/>
          </p:cNvSpPr>
          <p:nvPr>
            <p:ph type="body" idx="1"/>
          </p:nvPr>
        </p:nvSpPr>
        <p:spPr/>
        <p:txBody>
          <a:bodyPr>
            <a:normAutofit/>
          </a:bodyPr>
          <a:lstStyle/>
          <a:p>
            <a:pPr>
              <a:lnSpc>
                <a:spcPct val="80000"/>
              </a:lnSpc>
            </a:pPr>
            <a:r>
              <a:rPr lang="en-US" altLang="en-US" sz="1100" dirty="0">
                <a:ea typeface="ＭＳ Ｐゴシック" panose="020B0600070205080204" pitchFamily="34" charset="-128"/>
              </a:rPr>
              <a:t>Med Mycol. 2000;38 </a:t>
            </a:r>
            <a:r>
              <a:rPr lang="en-US" altLang="en-US" sz="1100" dirty="0" err="1">
                <a:ea typeface="ＭＳ Ｐゴシック" panose="020B0600070205080204" pitchFamily="34" charset="-128"/>
              </a:rPr>
              <a:t>Suppl</a:t>
            </a:r>
            <a:r>
              <a:rPr lang="en-US" altLang="en-US" sz="1100" dirty="0">
                <a:ea typeface="ＭＳ Ｐゴシック" panose="020B0600070205080204" pitchFamily="34" charset="-128"/>
              </a:rPr>
              <a:t> 1:17-22.</a:t>
            </a:r>
          </a:p>
          <a:p>
            <a:pPr>
              <a:lnSpc>
                <a:spcPct val="80000"/>
              </a:lnSpc>
            </a:pPr>
            <a:r>
              <a:rPr lang="en-US" altLang="en-US" sz="1100" dirty="0">
                <a:ea typeface="ＭＳ Ｐゴシック" panose="020B0600070205080204" pitchFamily="34" charset="-128"/>
              </a:rPr>
              <a:t>Toxigenic fungi: which are important?</a:t>
            </a:r>
          </a:p>
          <a:p>
            <a:pPr>
              <a:lnSpc>
                <a:spcPct val="80000"/>
              </a:lnSpc>
            </a:pPr>
            <a:r>
              <a:rPr lang="en-US" altLang="en-US" sz="1100" dirty="0">
                <a:ea typeface="ＭＳ Ｐゴシック" panose="020B0600070205080204" pitchFamily="34" charset="-128"/>
              </a:rPr>
              <a:t>Pitt JI.</a:t>
            </a:r>
          </a:p>
          <a:p>
            <a:pPr>
              <a:lnSpc>
                <a:spcPct val="80000"/>
              </a:lnSpc>
            </a:pPr>
            <a:r>
              <a:rPr lang="en-US" altLang="en-US" sz="1100" dirty="0">
                <a:ea typeface="ＭＳ Ｐゴシック" panose="020B0600070205080204" pitchFamily="34" charset="-128"/>
              </a:rPr>
              <a:t>Source</a:t>
            </a:r>
          </a:p>
          <a:p>
            <a:pPr>
              <a:lnSpc>
                <a:spcPct val="80000"/>
              </a:lnSpc>
            </a:pPr>
            <a:r>
              <a:rPr lang="en-US" altLang="en-US" sz="1100" dirty="0">
                <a:ea typeface="ＭＳ Ｐゴシック" panose="020B0600070205080204" pitchFamily="34" charset="-128"/>
              </a:rPr>
              <a:t>Food Science Australia, North Ryde, NSW, Australia. </a:t>
            </a:r>
            <a:r>
              <a:rPr lang="en-US" altLang="en-US" sz="1100" dirty="0" err="1">
                <a:ea typeface="ＭＳ Ｐゴシック" panose="020B0600070205080204" pitchFamily="34" charset="-128"/>
              </a:rPr>
              <a:t>John.Pitt@foodscience.afisc.csiro.au</a:t>
            </a:r>
            <a:endParaRPr lang="en-US" altLang="en-US" sz="1100" dirty="0">
              <a:ea typeface="ＭＳ Ｐゴシック" panose="020B0600070205080204" pitchFamily="34" charset="-128"/>
            </a:endParaRPr>
          </a:p>
          <a:p>
            <a:pPr>
              <a:lnSpc>
                <a:spcPct val="80000"/>
              </a:lnSpc>
            </a:pPr>
            <a:endParaRPr lang="en-US" altLang="en-US" sz="1100" dirty="0">
              <a:ea typeface="ＭＳ Ｐゴシック" panose="020B0600070205080204" pitchFamily="34" charset="-128"/>
            </a:endParaRPr>
          </a:p>
          <a:p>
            <a:pPr>
              <a:lnSpc>
                <a:spcPct val="80000"/>
              </a:lnSpc>
            </a:pPr>
            <a:r>
              <a:rPr lang="en-US" altLang="en-US" sz="1100" dirty="0">
                <a:ea typeface="ＭＳ Ｐゴシック" panose="020B0600070205080204" pitchFamily="34" charset="-128"/>
              </a:rPr>
              <a:t>Abstract</a:t>
            </a:r>
          </a:p>
          <a:p>
            <a:pPr>
              <a:lnSpc>
                <a:spcPct val="80000"/>
              </a:lnSpc>
            </a:pPr>
            <a:r>
              <a:rPr lang="en-US" altLang="en-US" sz="1100" dirty="0">
                <a:ea typeface="ＭＳ Ｐゴシック" panose="020B0600070205080204" pitchFamily="34" charset="-128"/>
              </a:rPr>
              <a:t>Growth of commonly occurring filamentous fungi in foods may result in production of mycotoxins, which can cause a variety of ill effects in humans, from allergic responses to immunosuppression and cancer. According to experts, five kinds of mycotoxins are important in human health around the world: aflatoxins, ochratoxin A, </a:t>
            </a:r>
            <a:r>
              <a:rPr lang="en-US" altLang="en-US" sz="1100" dirty="0" err="1">
                <a:ea typeface="ＭＳ Ｐゴシック" panose="020B0600070205080204" pitchFamily="34" charset="-128"/>
              </a:rPr>
              <a:t>fumonisins</a:t>
            </a:r>
            <a:r>
              <a:rPr lang="en-US" altLang="en-US" sz="1100" dirty="0">
                <a:ea typeface="ＭＳ Ｐゴシック" panose="020B0600070205080204" pitchFamily="34" charset="-128"/>
              </a:rPr>
              <a:t>, certain trichothecenes, and zearalenone. These toxins are produced by only a few species of fungi, in a limited range of commodities. Aflatoxins are potent carcinogens, produced by Aspergillus flavus and A. </a:t>
            </a:r>
            <a:r>
              <a:rPr lang="en-US" altLang="en-US" sz="1100" dirty="0" err="1">
                <a:ea typeface="ＭＳ Ｐゴシック" panose="020B0600070205080204" pitchFamily="34" charset="-128"/>
              </a:rPr>
              <a:t>parasiticus</a:t>
            </a:r>
            <a:r>
              <a:rPr lang="en-US" altLang="en-US" sz="1100" dirty="0">
                <a:ea typeface="ＭＳ Ｐゴシック" panose="020B0600070205080204" pitchFamily="34" charset="-128"/>
              </a:rPr>
              <a:t> in peanuts, maize and some other nuts and oilseeds. Ochratoxin A is a kidney toxin and probable carcinogen. It is produced by Penicillium </a:t>
            </a:r>
            <a:r>
              <a:rPr lang="en-US" altLang="en-US" sz="1100" dirty="0" err="1">
                <a:ea typeface="ＭＳ Ｐゴシック" panose="020B0600070205080204" pitchFamily="34" charset="-128"/>
              </a:rPr>
              <a:t>verrucosum</a:t>
            </a:r>
            <a:r>
              <a:rPr lang="en-US" altLang="en-US" sz="1100" dirty="0">
                <a:ea typeface="ＭＳ Ｐゴシック" panose="020B0600070205080204" pitchFamily="34" charset="-128"/>
              </a:rPr>
              <a:t> in cereal grains in cold climates, by A. </a:t>
            </a:r>
            <a:r>
              <a:rPr lang="en-US" altLang="en-US" sz="1100" dirty="0" err="1">
                <a:ea typeface="ＭＳ Ｐゴシック" panose="020B0600070205080204" pitchFamily="34" charset="-128"/>
              </a:rPr>
              <a:t>carbonarius</a:t>
            </a:r>
            <a:r>
              <a:rPr lang="en-US" altLang="en-US" sz="1100" dirty="0">
                <a:ea typeface="ＭＳ Ｐゴシック" panose="020B0600070205080204" pitchFamily="34" charset="-128"/>
              </a:rPr>
              <a:t> in grapes, wines and vine fruits, and by A. </a:t>
            </a:r>
            <a:r>
              <a:rPr lang="en-US" altLang="en-US" sz="1100" dirty="0" err="1">
                <a:ea typeface="ＭＳ Ｐゴシック" panose="020B0600070205080204" pitchFamily="34" charset="-128"/>
              </a:rPr>
              <a:t>ochraceus</a:t>
            </a:r>
            <a:r>
              <a:rPr lang="en-US" altLang="en-US" sz="1100" dirty="0">
                <a:ea typeface="ＭＳ Ｐゴシック" panose="020B0600070205080204" pitchFamily="34" charset="-128"/>
              </a:rPr>
              <a:t> sometimes in coffee beans. </a:t>
            </a:r>
            <a:r>
              <a:rPr lang="en-US" altLang="en-US" sz="1100" dirty="0" err="1">
                <a:ea typeface="ＭＳ Ｐゴシック" panose="020B0600070205080204" pitchFamily="34" charset="-128"/>
              </a:rPr>
              <a:t>Fumonisins</a:t>
            </a:r>
            <a:r>
              <a:rPr lang="en-US" altLang="en-US" sz="1100" dirty="0">
                <a:ea typeface="ＭＳ Ｐゴシック" panose="020B0600070205080204" pitchFamily="34" charset="-128"/>
              </a:rPr>
              <a:t>, which may cause </a:t>
            </a:r>
            <a:r>
              <a:rPr lang="en-US" altLang="en-US" sz="1100" dirty="0" err="1">
                <a:ea typeface="ＭＳ Ｐゴシック" panose="020B0600070205080204" pitchFamily="34" charset="-128"/>
              </a:rPr>
              <a:t>oesophageal</a:t>
            </a:r>
            <a:r>
              <a:rPr lang="en-US" altLang="en-US" sz="1100" dirty="0">
                <a:ea typeface="ＭＳ Ｐゴシック" panose="020B0600070205080204" pitchFamily="34" charset="-128"/>
              </a:rPr>
              <a:t> cancer, are formed by Fusarium </a:t>
            </a:r>
            <a:r>
              <a:rPr lang="en-US" altLang="en-US" sz="1100" dirty="0" err="1">
                <a:ea typeface="ＭＳ Ｐゴシック" panose="020B0600070205080204" pitchFamily="34" charset="-128"/>
              </a:rPr>
              <a:t>moniliforme</a:t>
            </a:r>
            <a:r>
              <a:rPr lang="en-US" altLang="en-US" sz="1100" dirty="0">
                <a:ea typeface="ＭＳ Ｐゴシック" panose="020B0600070205080204" pitchFamily="34" charset="-128"/>
              </a:rPr>
              <a:t> and F. </a:t>
            </a:r>
            <a:r>
              <a:rPr lang="en-US" altLang="en-US" sz="1100" dirty="0" err="1">
                <a:ea typeface="ＭＳ Ｐゴシック" panose="020B0600070205080204" pitchFamily="34" charset="-128"/>
              </a:rPr>
              <a:t>proliferatum</a:t>
            </a:r>
            <a:r>
              <a:rPr lang="en-US" altLang="en-US" sz="1100" dirty="0">
                <a:ea typeface="ＭＳ Ｐゴシック" panose="020B0600070205080204" pitchFamily="34" charset="-128"/>
              </a:rPr>
              <a:t>, but only in maize. Trichothecenes are highly immunosuppressive and zearalenone causes </a:t>
            </a:r>
            <a:r>
              <a:rPr lang="en-US" altLang="en-US" sz="1100" dirty="0" err="1">
                <a:ea typeface="ＭＳ Ｐゴシック" panose="020B0600070205080204" pitchFamily="34" charset="-128"/>
              </a:rPr>
              <a:t>oestrogenic</a:t>
            </a:r>
            <a:r>
              <a:rPr lang="en-US" altLang="en-US" sz="1100" dirty="0">
                <a:ea typeface="ＭＳ Ｐゴシック" panose="020B0600070205080204" pitchFamily="34" charset="-128"/>
              </a:rPr>
              <a:t> effects; both are produced by F. </a:t>
            </a:r>
            <a:r>
              <a:rPr lang="en-US" altLang="en-US" sz="1100" dirty="0" err="1">
                <a:ea typeface="ＭＳ Ｐゴシック" panose="020B0600070205080204" pitchFamily="34" charset="-128"/>
              </a:rPr>
              <a:t>graminearum</a:t>
            </a:r>
            <a:r>
              <a:rPr lang="en-US" altLang="en-US" sz="1100" dirty="0">
                <a:ea typeface="ＭＳ Ｐゴシック" panose="020B0600070205080204" pitchFamily="34" charset="-128"/>
              </a:rPr>
              <a:t> and related species. Current reporting probably underestimates the effect of mycotoxins as a cause of human mortality.</a:t>
            </a:r>
          </a:p>
          <a:p>
            <a:pPr>
              <a:lnSpc>
                <a:spcPct val="80000"/>
              </a:lnSpc>
            </a:pPr>
            <a:endParaRPr lang="en-US" altLang="en-US" sz="1100" dirty="0">
              <a:ea typeface="ＭＳ Ｐゴシック" panose="020B0600070205080204" pitchFamily="34" charset="-128"/>
            </a:endParaRPr>
          </a:p>
          <a:p>
            <a:pPr>
              <a:lnSpc>
                <a:spcPct val="80000"/>
              </a:lnSpc>
            </a:pPr>
            <a:r>
              <a:rPr lang="en-US" altLang="en-US" sz="1100" dirty="0" err="1">
                <a:ea typeface="ＭＳ Ｐゴシック" panose="020B0600070205080204" pitchFamily="34" charset="-128"/>
              </a:rPr>
              <a:t>PMID</a:t>
            </a:r>
            <a:r>
              <a:rPr lang="en-US" altLang="en-US" sz="1100" dirty="0">
                <a:ea typeface="ＭＳ Ｐゴシック" panose="020B0600070205080204" pitchFamily="34" charset="-128"/>
              </a:rPr>
              <a:t>: 11204142 [PubMed - indexed for MEDLINE]</a:t>
            </a:r>
          </a:p>
        </p:txBody>
      </p:sp>
      <p:sp>
        <p:nvSpPr>
          <p:cNvPr id="111620" name="Slide Number Placeholder 3">
            <a:extLst>
              <a:ext uri="{FF2B5EF4-FFF2-40B4-BE49-F238E27FC236}">
                <a16:creationId xmlns:a16="http://schemas.microsoft.com/office/drawing/2014/main" id="{EBC9231D-330E-C643-B18D-9F7DBA52003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fld id="{555E359C-D981-3E44-883F-D4651D9CA520}" type="slidenum">
              <a:rPr lang="en-US" altLang="en-US" sz="1200">
                <a:latin typeface="Tahoma Normal"/>
              </a:rPr>
              <a:pPr/>
              <a:t>13</a:t>
            </a:fld>
            <a:endParaRPr lang="en-US" altLang="en-US" sz="1200" dirty="0">
              <a:latin typeface="Tahoma Normal"/>
            </a:endParaRPr>
          </a:p>
        </p:txBody>
      </p:sp>
    </p:spTree>
    <p:extLst>
      <p:ext uri="{BB962C8B-B14F-4D97-AF65-F5344CB8AC3E}">
        <p14:creationId xmlns:p14="http://schemas.microsoft.com/office/powerpoint/2010/main" val="28559174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AC7E6947-8D49-6342-B170-5C63FAE6F8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DFDA0AE-B980-AD43-8690-7234303EF369}" type="slidenum">
              <a:rPr lang="en-US" altLang="en-US" sz="1200"/>
              <a:pPr/>
              <a:t>14</a:t>
            </a:fld>
            <a:endParaRPr lang="en-US" altLang="en-US" sz="1200"/>
          </a:p>
        </p:txBody>
      </p:sp>
      <p:sp>
        <p:nvSpPr>
          <p:cNvPr id="73731" name="Rectangle 2">
            <a:extLst>
              <a:ext uri="{FF2B5EF4-FFF2-40B4-BE49-F238E27FC236}">
                <a16:creationId xmlns:a16="http://schemas.microsoft.com/office/drawing/2014/main" id="{DFB654BC-3A38-4A4E-85CD-DC710A8BEE19}"/>
              </a:ext>
            </a:extLst>
          </p:cNvPr>
          <p:cNvSpPr>
            <a:spLocks noGrp="1" noRot="1" noChangeAspect="1" noChangeArrowheads="1"/>
          </p:cNvSpPr>
          <p:nvPr>
            <p:ph type="sldImg"/>
          </p:nvPr>
        </p:nvSpPr>
        <p:spPr>
          <a:solidFill>
            <a:srgbClr val="FFFFFF"/>
          </a:solidFill>
          <a:ln/>
        </p:spPr>
      </p:sp>
      <p:sp>
        <p:nvSpPr>
          <p:cNvPr id="73732" name="Rectangle 3">
            <a:extLst>
              <a:ext uri="{FF2B5EF4-FFF2-40B4-BE49-F238E27FC236}">
                <a16:creationId xmlns:a16="http://schemas.microsoft.com/office/drawing/2014/main" id="{7B5364D2-C49E-DF41-AB18-66C04FF76EB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rPr>
              <a:t> J Gastroenterol. 1995 Nov;30 </a:t>
            </a:r>
            <a:r>
              <a:rPr lang="en-US" altLang="en-US" dirty="0" err="1">
                <a:latin typeface="Arial" panose="020B0604020202020204" pitchFamily="34" charset="0"/>
                <a:ea typeface="ＭＳ Ｐゴシック" panose="020B0600070205080204" pitchFamily="34" charset="-128"/>
              </a:rPr>
              <a:t>Suppl</a:t>
            </a:r>
            <a:r>
              <a:rPr lang="en-US" altLang="en-US" dirty="0">
                <a:latin typeface="Arial" panose="020B0604020202020204" pitchFamily="34" charset="0"/>
                <a:ea typeface="ＭＳ Ｐゴシック" panose="020B0600070205080204" pitchFamily="34" charset="-128"/>
              </a:rPr>
              <a:t> 8:9-12.Links</a:t>
            </a:r>
          </a:p>
          <a:p>
            <a:pPr eaLnBrk="1" hangingPunct="1"/>
            <a:r>
              <a:rPr lang="en-US" altLang="en-US" dirty="0">
                <a:latin typeface="Arial" panose="020B0604020202020204" pitchFamily="34" charset="0"/>
                <a:ea typeface="ＭＳ Ｐゴシック" panose="020B0600070205080204" pitchFamily="34" charset="-128"/>
              </a:rPr>
              <a:t>    A case-control study of ulcerative colitis in relation to dietary and other factors in Japan. The Epidemiology Group of the Research Committee of Inflammatory Bowel Disease in Japan.</a:t>
            </a:r>
          </a:p>
          <a:p>
            <a:pPr eaLnBrk="1" hangingPunct="1"/>
            <a:r>
              <a:rPr lang="en-US" altLang="en-US" dirty="0">
                <a:latin typeface="Arial" panose="020B0604020202020204" pitchFamily="34" charset="0"/>
                <a:ea typeface="ＭＳ Ｐゴシック" panose="020B0600070205080204" pitchFamily="34" charset="-128"/>
              </a:rPr>
              <a:t>    [No authors listed]</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The etiology of ulcerative colitis is essentially unknown. A hospital-based case-control study examined the risk of ulcerative colitis in relation to dietary and other factors. Recruited at 20 hospitals across the nation were 101 ulcerative colitis patients who were 10-39 years old at the time of disease onset and whose disease had been diagnosed within the past 3 years. One hundred and forty-three control subjects were also examined. Information on factors was obtained by using a self-administered questionnaire. Combined consumption of western foods (bread for breakfast, butter, margarine, cheese, meats, and ham/ sausage) was significantly related to an increased risk of ulcerative colitis (trend P = 0.04). Of the six food items of the western food group, margarine was positively and significantly associated with ulcerative colitis (trend P = 0.005), and bread for breakfast tended to be positively associated with the risk (trend P = 0.07). No appreciable association was found for the consumption of Japanese foods, vegetables and fruits, confectionery, or soft drinks. Compared with lifelong nonsmokers, current smokers had a decreased risk, and former smokers had an increased risk. This study confirmed a protective association between smoking and ulcerative colitis, and suggested that margarine or chemically modified fat may play an etiological role in the development of ulcerative colitis.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PMID</a:t>
            </a:r>
            <a:r>
              <a:rPr lang="en-US" altLang="en-US" dirty="0">
                <a:latin typeface="Arial" panose="020B0604020202020204" pitchFamily="34" charset="0"/>
                <a:ea typeface="ＭＳ Ｐゴシック" panose="020B0600070205080204" pitchFamily="34" charset="-128"/>
              </a:rPr>
              <a:t>: 8563901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p>
          <a:p>
            <a:pPr eaLnBrk="1" hangingPunct="1"/>
            <a:r>
              <a:rPr lang="en-US" altLang="en-US" dirty="0">
                <a:latin typeface="Arial" panose="020B0604020202020204" pitchFamily="34" charset="0"/>
                <a:ea typeface="ＭＳ Ｐゴシック" panose="020B0600070205080204" pitchFamily="34" charset="-128"/>
              </a:rPr>
              <a:t> J </a:t>
            </a:r>
            <a:r>
              <a:rPr lang="en-US" altLang="en-US" dirty="0" err="1">
                <a:latin typeface="Arial" panose="020B0604020202020204" pitchFamily="34" charset="0"/>
                <a:ea typeface="ＭＳ Ｐゴシック" panose="020B0600070205080204" pitchFamily="34" charset="-128"/>
              </a:rPr>
              <a:t>Clin</a:t>
            </a:r>
            <a:r>
              <a:rPr lang="en-US" altLang="en-US" dirty="0">
                <a:latin typeface="Arial" panose="020B0604020202020204" pitchFamily="34" charset="0"/>
                <a:ea typeface="ＭＳ Ｐゴシック" panose="020B0600070205080204" pitchFamily="34" charset="-128"/>
              </a:rPr>
              <a:t> Gastroenterol. 1994 Sep;19(2):166-71.Links</a:t>
            </a:r>
          </a:p>
          <a:p>
            <a:pPr eaLnBrk="1" hangingPunct="1"/>
            <a:r>
              <a:rPr lang="en-US" altLang="en-US" dirty="0">
                <a:latin typeface="Arial" panose="020B0604020202020204" pitchFamily="34" charset="0"/>
                <a:ea typeface="ＭＳ Ｐゴシック" panose="020B0600070205080204" pitchFamily="34" charset="-128"/>
              </a:rPr>
              <a:t>    Dietary and other risk factors of ulcerative colitis. A case-control study in Japan. Epidemiology Group of the Research Committee of Inflammatory Bowel Disease in Japan.</a:t>
            </a:r>
          </a:p>
          <a:p>
            <a:pPr eaLnBrk="1" hangingPunct="1"/>
            <a:r>
              <a:rPr lang="en-US" altLang="en-US" dirty="0">
                <a:latin typeface="Arial" panose="020B0604020202020204" pitchFamily="34" charset="0"/>
                <a:ea typeface="ＭＳ Ｐゴシック" panose="020B0600070205080204" pitchFamily="34" charset="-128"/>
              </a:rPr>
              <a:t>    [No authors listed]</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 multisite, hospital-based, case-control study examined the risk of ulcerative colitis in relation to dietary factors, smoking and drinking habits, past history of diseases, and childhood factors. Information was obtained from self-administered patient questionnaires. Study subjects included 101 ulcerative colitis patients who were 10-39 years old at the time of disease onset, which was within the previous 3 years, and 143 control subjects. Combined consumption of Western foods (bread for breakfast, butter, margarine, cheese, meats, and ham and sausage) was significantly related to an increased risk of ulcerative colitis (trend, p = 0.04). Margarine (as an individual Western food item) was positively associated with ulcerative colitis (trend, p = 0.005). There was also a tendency toward positive association of bread for breakfast with ulcerative colitis (trend, p = 0.07). The risk did not measurably vary with the consumption of typical Japanese foods, vegetables and fruits, confectioneries, or soft drinks. As compared with lifelong nonsmokers, current smokers tended to have a decreased risk of ulcerative colitis and former smokers had an increased risk. There was no association between breastfeeding in infancy and the risk of ulcerative colitis.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PMID</a:t>
            </a:r>
            <a:r>
              <a:rPr lang="en-US" altLang="en-US" dirty="0">
                <a:latin typeface="Arial" panose="020B0604020202020204" pitchFamily="34" charset="0"/>
                <a:ea typeface="ＭＳ Ｐゴシック" panose="020B0600070205080204" pitchFamily="34" charset="-128"/>
              </a:rPr>
              <a:t>: 7963367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p>
          <a:p>
            <a:pPr eaLnBrk="1" hangingPunct="1"/>
            <a:r>
              <a:rPr lang="en-US" altLang="en-US" dirty="0" err="1">
                <a:latin typeface="Arial" panose="020B0604020202020204" pitchFamily="34" charset="0"/>
                <a:ea typeface="ＭＳ Ｐゴシック" panose="020B0600070205080204" pitchFamily="34" charset="-128"/>
              </a:rPr>
              <a:t>Toxicol</a:t>
            </a:r>
            <a:r>
              <a:rPr lang="en-US" altLang="en-US" dirty="0">
                <a:latin typeface="Arial" panose="020B0604020202020204" pitchFamily="34" charset="0"/>
                <a:ea typeface="ＭＳ Ｐゴシック" panose="020B0600070205080204" pitchFamily="34" charset="-128"/>
              </a:rPr>
              <a:t> Sci. 2003 Jun;73(2):362-77. </a:t>
            </a:r>
            <a:r>
              <a:rPr lang="en-US" altLang="en-US" dirty="0" err="1">
                <a:latin typeface="Arial" panose="020B0604020202020204" pitchFamily="34" charset="0"/>
                <a:ea typeface="ＭＳ Ｐゴシック" panose="020B0600070205080204" pitchFamily="34" charset="-128"/>
              </a:rPr>
              <a:t>Epub</a:t>
            </a:r>
            <a:r>
              <a:rPr lang="en-US" altLang="en-US" dirty="0">
                <a:latin typeface="Arial" panose="020B0604020202020204" pitchFamily="34" charset="0"/>
                <a:ea typeface="ＭＳ Ｐゴシック" panose="020B0600070205080204" pitchFamily="34" charset="-128"/>
              </a:rPr>
              <a:t> 2003 Apr 15.</a:t>
            </a:r>
          </a:p>
          <a:p>
            <a:pPr eaLnBrk="1" hangingPunct="1"/>
            <a:r>
              <a:rPr lang="en-US" altLang="en-US" dirty="0">
                <a:latin typeface="Arial" panose="020B0604020202020204" pitchFamily="34" charset="0"/>
                <a:ea typeface="ＭＳ Ｐゴシック" panose="020B0600070205080204" pitchFamily="34" charset="-128"/>
              </a:rPr>
              <a:t>Related Articles, Links</a:t>
            </a:r>
          </a:p>
          <a:p>
            <a:pPr eaLnBrk="1" hangingPunct="1"/>
            <a:r>
              <a:rPr lang="en-US" altLang="en-US" dirty="0">
                <a:latin typeface="Arial" panose="020B0604020202020204" pitchFamily="34" charset="0"/>
                <a:ea typeface="ＭＳ Ｐゴシック" panose="020B0600070205080204" pitchFamily="34" charset="-128"/>
              </a:rPr>
              <a:t>    Click here to read</a:t>
            </a: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Immunotoxicity</a:t>
            </a:r>
            <a:r>
              <a:rPr lang="en-US" altLang="en-US" dirty="0">
                <a:latin typeface="Arial" panose="020B0604020202020204" pitchFamily="34" charset="0"/>
                <a:ea typeface="ＭＳ Ｐゴシック" panose="020B0600070205080204" pitchFamily="34" charset="-128"/>
              </a:rPr>
              <a:t> of aflatoxin B1 in rats: effects on lymphocytes and the inflammatory response in a chronic intermittent dosing study.</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Hinton DM, Myers MJ, </a:t>
            </a:r>
            <a:r>
              <a:rPr lang="en-US" altLang="en-US" dirty="0" err="1">
                <a:latin typeface="Arial" panose="020B0604020202020204" pitchFamily="34" charset="0"/>
                <a:ea typeface="ＭＳ Ｐゴシック" panose="020B0600070205080204" pitchFamily="34" charset="-128"/>
              </a:rPr>
              <a:t>Raybourne</a:t>
            </a:r>
            <a:r>
              <a:rPr lang="en-US" altLang="en-US" dirty="0">
                <a:latin typeface="Arial" panose="020B0604020202020204" pitchFamily="34" charset="0"/>
                <a:ea typeface="ＭＳ Ｐゴシック" panose="020B0600070205080204" pitchFamily="34" charset="-128"/>
              </a:rPr>
              <a:t> RA, </a:t>
            </a:r>
            <a:r>
              <a:rPr lang="en-US" altLang="en-US" dirty="0" err="1">
                <a:latin typeface="Arial" panose="020B0604020202020204" pitchFamily="34" charset="0"/>
                <a:ea typeface="ＭＳ Ｐゴシック" panose="020B0600070205080204" pitchFamily="34" charset="-128"/>
              </a:rPr>
              <a:t>Francke</a:t>
            </a:r>
            <a:r>
              <a:rPr lang="en-US" altLang="en-US" dirty="0">
                <a:latin typeface="Arial" panose="020B0604020202020204" pitchFamily="34" charset="0"/>
                <a:ea typeface="ＭＳ Ｐゴシック" panose="020B0600070205080204" pitchFamily="34" charset="-128"/>
              </a:rPr>
              <a:t>-Carroll S, Sotomayor RE, Shaddock J, </a:t>
            </a:r>
            <a:r>
              <a:rPr lang="en-US" altLang="en-US" dirty="0" err="1">
                <a:latin typeface="Arial" panose="020B0604020202020204" pitchFamily="34" charset="0"/>
                <a:ea typeface="ＭＳ Ｐゴシック" panose="020B0600070205080204" pitchFamily="34" charset="-128"/>
              </a:rPr>
              <a:t>Warbritton</a:t>
            </a:r>
            <a:r>
              <a:rPr lang="en-US" altLang="en-US" dirty="0">
                <a:latin typeface="Arial" panose="020B0604020202020204" pitchFamily="34" charset="0"/>
                <a:ea typeface="ＭＳ Ｐゴシック" panose="020B0600070205080204" pitchFamily="34" charset="-128"/>
              </a:rPr>
              <a:t> A, Chou MW.</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United States Food and Drug Association, Center for Food Safety and Applied Nutrition, Laurel, Maryland 20708, USA. </a:t>
            </a:r>
            <a:r>
              <a:rPr lang="en-US" altLang="en-US" dirty="0" err="1">
                <a:latin typeface="Arial" panose="020B0604020202020204" pitchFamily="34" charset="0"/>
                <a:ea typeface="ＭＳ Ｐゴシック" panose="020B0600070205080204" pitchFamily="34" charset="-128"/>
              </a:rPr>
              <a:t>dhinton@cfsan.fda.gov</a:t>
            </a:r>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We investigated the effects of aflatoxin B1 (AFB1) on isolated splenic lymphocytes and the </a:t>
            </a:r>
            <a:r>
              <a:rPr lang="en-US" altLang="en-US" dirty="0" err="1">
                <a:latin typeface="Arial" panose="020B0604020202020204" pitchFamily="34" charset="0"/>
                <a:ea typeface="ＭＳ Ｐゴシック" panose="020B0600070205080204" pitchFamily="34" charset="-128"/>
              </a:rPr>
              <a:t>histo</a:t>
            </a:r>
            <a:r>
              <a:rPr lang="en-US" altLang="en-US" dirty="0">
                <a:latin typeface="Arial" panose="020B0604020202020204" pitchFamily="34" charset="0"/>
                <a:ea typeface="ＭＳ Ｐゴシック" panose="020B0600070205080204" pitchFamily="34" charset="-128"/>
              </a:rPr>
              <a:t>-morphologic changes in the spleens and liver of Fisher-344 male rats. Weaned animals were fed chow diets that contained 0, 0.01, 0.04, 0.4, or 1.6 ppm AFB1, using an intermittent dosing regimen (4 weeks on and 4 weeks off AFB1), for 40 weeks. An additional group of animals was fed the 1.6 ppm AFB1 diet continuously. The intermittent dosing regimen was designed to evaluate effects of cumulative dose and exposure for risk assessment comparisons. The percentages of T and B cells were affected as shown by flow cytometric analysis after the dosing cycles. The observed changes appeared to reverse or compensate to some extent after the off cycles. Lymphocytes were stimulated in culture for analysis of the production of IL-2, IL-1, and IL-6. Significantly increased production of IL-1 and IL-6 was seen in the second dosing cycle (12 weeks) and the second "off" cycle (16 weeks) at the higher doses. Inflammatory infiltrates were seen in the liver after eight weeks of continuous and intermittent dosing and were increased in size and number at 12 weeks in both 1.6 ppm dose groups correlating with the peak production of Il-1 and IL-6. We concluded that AFB1 effects on the immune system can be either stimulatory or suppressive dependent on a critical exposure window of dose and time. Immune cells in spleen such as T-lymphocytes and macrophages, both important mediators of inflammatory responses to tissue damage, were affected differently in the continuous and intermittent exposures to AFB1.</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PMID</a:t>
            </a:r>
            <a:r>
              <a:rPr lang="en-US" altLang="en-US" dirty="0">
                <a:latin typeface="Arial" panose="020B0604020202020204" pitchFamily="34" charset="0"/>
                <a:ea typeface="ＭＳ Ｐゴシック" panose="020B0600070205080204" pitchFamily="34" charset="-128"/>
              </a:rPr>
              <a:t>: 12700391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J R </a:t>
            </a:r>
            <a:r>
              <a:rPr lang="en-US" altLang="en-US" dirty="0" err="1">
                <a:latin typeface="Arial" panose="020B0604020202020204" pitchFamily="34" charset="0"/>
                <a:ea typeface="ＭＳ Ｐゴシック" panose="020B0600070205080204" pitchFamily="34" charset="-128"/>
              </a:rPr>
              <a:t>Soc</a:t>
            </a:r>
            <a:r>
              <a:rPr lang="en-US" altLang="en-US" dirty="0">
                <a:latin typeface="Arial" panose="020B0604020202020204" pitchFamily="34" charset="0"/>
                <a:ea typeface="ＭＳ Ｐゴシック" panose="020B0600070205080204" pitchFamily="34" charset="-128"/>
              </a:rPr>
              <a:t> Health. 1992 Dec;112(6):277-9.Links</a:t>
            </a:r>
          </a:p>
          <a:p>
            <a:pPr eaLnBrk="1" hangingPunct="1"/>
            <a:r>
              <a:rPr lang="en-US" altLang="en-US" dirty="0">
                <a:latin typeface="Arial" panose="020B0604020202020204" pitchFamily="34" charset="0"/>
                <a:ea typeface="ＭＳ Ｐゴシック" panose="020B0600070205080204" pitchFamily="34" charset="-128"/>
              </a:rPr>
              <a:t>    Crohn's disease &amp; aflatoxins.</a:t>
            </a:r>
          </a:p>
          <a:p>
            <a:pPr eaLnBrk="1" hangingPunct="1"/>
            <a:r>
              <a:rPr lang="en-US" altLang="en-US" dirty="0">
                <a:latin typeface="Arial" panose="020B0604020202020204" pitchFamily="34" charset="0"/>
                <a:ea typeface="ＭＳ Ｐゴシック" panose="020B0600070205080204" pitchFamily="34" charset="-128"/>
              </a:rPr>
              <a:t>    Roy RN, Russell RI.</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Faculty of Health Studies, Queen's College, Glasgow.</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An investigation to examine the relationship between Crohn's disease and aflatoxins, a group of structurally related toxic and carcinogenic metabolites, was carried out on 24 patients. Extracts of serum and urine from the patients were assayed qualitatively by thin layer chromatography and the </a:t>
            </a:r>
            <a:r>
              <a:rPr lang="en-US" altLang="en-US" dirty="0" err="1">
                <a:latin typeface="Arial" panose="020B0604020202020204" pitchFamily="34" charset="0"/>
                <a:ea typeface="ＭＳ Ｐゴシック" panose="020B0600070205080204" pitchFamily="34" charset="-128"/>
              </a:rPr>
              <a:t>Aflatest</a:t>
            </a:r>
            <a:r>
              <a:rPr lang="en-US" altLang="en-US" dirty="0">
                <a:latin typeface="Arial" panose="020B0604020202020204" pitchFamily="34" charset="0"/>
                <a:ea typeface="ＭＳ Ｐゴシック" panose="020B0600070205080204" pitchFamily="34" charset="-128"/>
              </a:rPr>
              <a:t> method, and quantitatively by fluorimetry. There was evidence that some patients suffering from Crohn's Disease, together with some having coeliac disease and ulcerative colitis, did have varying amounts of aflatoxins in their serum and urine. The presence of aflatoxins may have been due to exposure to food containing these toxins or inability of the patient to excrete aflatoxins on account of some gastro-intestinal derangement. Only long-term investigation would establish the link between dietary history and the presence of aflatoxins in these patients.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PMID</a:t>
            </a:r>
            <a:r>
              <a:rPr lang="en-US" altLang="en-US" dirty="0">
                <a:latin typeface="Arial" panose="020B0604020202020204" pitchFamily="34" charset="0"/>
                <a:ea typeface="ＭＳ Ｐゴシック" panose="020B0600070205080204" pitchFamily="34" charset="-128"/>
              </a:rPr>
              <a:t>: 1469674 [PubMed - indexed for MEDLINE]</a:t>
            </a:r>
          </a:p>
        </p:txBody>
      </p:sp>
    </p:spTree>
    <p:extLst>
      <p:ext uri="{BB962C8B-B14F-4D97-AF65-F5344CB8AC3E}">
        <p14:creationId xmlns:p14="http://schemas.microsoft.com/office/powerpoint/2010/main" val="841278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Perrone G, Gallo A. Aspergillus Species and Their Associated Mycotoxins. Methods </a:t>
            </a:r>
            <a:r>
              <a:rPr lang="en-US" dirty="0" err="1"/>
              <a:t>Mol</a:t>
            </a:r>
            <a:r>
              <a:rPr lang="en-US" dirty="0"/>
              <a:t> Biol. 2017;1542:33-49. </a:t>
            </a:r>
          </a:p>
          <a:p>
            <a:pPr marL="0" marR="0" lvl="0" indent="0" defTabSz="457200" eaLnBrk="1" fontAlgn="auto" latinLnBrk="0" hangingPunct="1">
              <a:lnSpc>
                <a:spcPct val="117999"/>
              </a:lnSpc>
              <a:spcBef>
                <a:spcPts val="0"/>
              </a:spcBef>
              <a:spcAft>
                <a:spcPts val="0"/>
              </a:spcAft>
              <a:buClrTx/>
              <a:buSzTx/>
              <a:buFontTx/>
              <a:buNone/>
              <a:tabLst/>
              <a:defRPr/>
            </a:pPr>
            <a:r>
              <a:rPr lang="en-US" dirty="0"/>
              <a:t>The genus Aspergillus is among the most abundant and widely distributed organism on earth, and at the moment comprises 339 known species. It is one of the most important economically fungal genus and the biotechnological use of Aspergillus species is related to production of soy sauce, of different hydrolytic enzymes (amylases, lipases) and organic acid (citric acid, gluconic acid), as well as biologically active metabolites such as lovastatin. Although they are not considered to be major cause of plant diseases, Aspergillus species are responsible for several disorders in various plants and plant products, especially as opportunistic storage </a:t>
            </a:r>
            <a:r>
              <a:rPr lang="en-US" dirty="0" err="1"/>
              <a:t>moulds</a:t>
            </a:r>
            <a:r>
              <a:rPr lang="en-US" dirty="0"/>
              <a:t>. The notable consequence of their presence is contamination of foods and feeds by mycotoxins, among which the most important are aflatoxins, ochratoxin A, and, at a less extent, </a:t>
            </a:r>
            <a:r>
              <a:rPr lang="en-US" dirty="0" err="1"/>
              <a:t>fumonisins</a:t>
            </a:r>
            <a:r>
              <a:rPr lang="en-US" dirty="0"/>
              <a:t>. Aflatoxins B</a:t>
            </a:r>
            <a:r>
              <a:rPr lang="en-US" baseline="-25000" dirty="0"/>
              <a:t>1</a:t>
            </a:r>
            <a:r>
              <a:rPr lang="en-US" dirty="0"/>
              <a:t>, B</a:t>
            </a:r>
            <a:r>
              <a:rPr lang="en-US" baseline="-25000" dirty="0"/>
              <a:t>2</a:t>
            </a:r>
            <a:r>
              <a:rPr lang="en-US" dirty="0"/>
              <a:t>, G</a:t>
            </a:r>
            <a:r>
              <a:rPr lang="en-US" baseline="-25000" dirty="0"/>
              <a:t>1</a:t>
            </a:r>
            <a:r>
              <a:rPr lang="en-US" dirty="0"/>
              <a:t>, G</a:t>
            </a:r>
            <a:r>
              <a:rPr lang="en-US" baseline="-25000" dirty="0"/>
              <a:t>2</a:t>
            </a:r>
            <a:r>
              <a:rPr lang="en-US" dirty="0"/>
              <a:t> are the most toxic and carcinogenic mycotoxins, due to their extreme </a:t>
            </a:r>
            <a:r>
              <a:rPr lang="en-US" dirty="0" err="1"/>
              <a:t>hepatocarcinogenicity</a:t>
            </a:r>
            <a:r>
              <a:rPr lang="en-US" dirty="0"/>
              <a:t>; ochratoxin A is a potent nephrotoxin, it is also carcinogenic, teratogenic, and </a:t>
            </a:r>
            <a:r>
              <a:rPr lang="en-US" dirty="0" err="1"/>
              <a:t>immunotoxic</a:t>
            </a:r>
            <a:r>
              <a:rPr lang="en-US" dirty="0"/>
              <a:t> in rats and possibly in humans; </a:t>
            </a:r>
            <a:r>
              <a:rPr lang="en-US" dirty="0" err="1"/>
              <a:t>fumonisins</a:t>
            </a:r>
            <a:r>
              <a:rPr lang="en-US" dirty="0"/>
              <a:t> are hepatotoxic and nephrotoxic with potential carcinogenic effects on rat and mice. In this chapter we summarize the main aspects of morphology, ecology, epidemiology, and </a:t>
            </a:r>
            <a:r>
              <a:rPr lang="en-US" dirty="0" err="1"/>
              <a:t>toxigenicity</a:t>
            </a:r>
            <a:r>
              <a:rPr lang="en-US" dirty="0"/>
              <a:t> of Aspergillus foodborne pathogens which belong to sections </a:t>
            </a:r>
            <a:r>
              <a:rPr lang="en-US" dirty="0" err="1"/>
              <a:t>Flavi</a:t>
            </a:r>
            <a:r>
              <a:rPr lang="en-US" dirty="0"/>
              <a:t>, </a:t>
            </a:r>
            <a:r>
              <a:rPr lang="en-US" dirty="0" err="1"/>
              <a:t>Circumdati</a:t>
            </a:r>
            <a:r>
              <a:rPr lang="en-US" dirty="0"/>
              <a:t>, and </a:t>
            </a:r>
            <a:r>
              <a:rPr lang="en-US" dirty="0" err="1"/>
              <a:t>Nigri</a:t>
            </a:r>
            <a:r>
              <a:rPr lang="en-US" dirty="0"/>
              <a:t>, occurring in several agricultural products and responsible of aflatoxin, ochratoxin A, and </a:t>
            </a:r>
            <a:r>
              <a:rPr lang="en-US" dirty="0" err="1"/>
              <a:t>fumonisins</a:t>
            </a:r>
            <a:r>
              <a:rPr lang="en-US" dirty="0"/>
              <a:t> contamination of food and feed.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https://</a:t>
            </a:r>
            <a:r>
              <a:rPr lang="en-US" dirty="0" err="1"/>
              <a:t>www.americanscientist.org</a:t>
            </a:r>
            <a:r>
              <a:rPr lang="en-US"/>
              <a:t>/article/statins-from-fungus-to-pharma</a:t>
            </a:r>
            <a:endParaRPr lang="en-US" dirty="0"/>
          </a:p>
          <a:p>
            <a:endParaRPr lang="en-US" dirty="0"/>
          </a:p>
        </p:txBody>
      </p:sp>
    </p:spTree>
    <p:extLst>
      <p:ext uri="{BB962C8B-B14F-4D97-AF65-F5344CB8AC3E}">
        <p14:creationId xmlns:p14="http://schemas.microsoft.com/office/powerpoint/2010/main" val="23262343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err="1"/>
              <a:t>Ropejko</a:t>
            </a:r>
            <a:r>
              <a:rPr lang="en-US" dirty="0"/>
              <a:t> K, </a:t>
            </a:r>
            <a:r>
              <a:rPr lang="en-US" dirty="0" err="1"/>
              <a:t>Twarużek</a:t>
            </a:r>
            <a:r>
              <a:rPr lang="en-US" dirty="0"/>
              <a:t> M. Zearalenone and Its Metabolites-General Overview, Occurrence, and Toxicity. Toxins (Basel). 2021 Jan 6;13(1):35.</a:t>
            </a:r>
          </a:p>
          <a:p>
            <a:endParaRPr lang="en-US" dirty="0"/>
          </a:p>
        </p:txBody>
      </p:sp>
    </p:spTree>
    <p:extLst>
      <p:ext uri="{BB962C8B-B14F-4D97-AF65-F5344CB8AC3E}">
        <p14:creationId xmlns:p14="http://schemas.microsoft.com/office/powerpoint/2010/main" val="263818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BMC Pregnancy Childbirth. 2014 Apr 23;14:146. </a:t>
            </a:r>
            <a:r>
              <a:rPr lang="en-AU" sz="2200" dirty="0" err="1">
                <a:effectLst/>
                <a:latin typeface="Helvetica Neue"/>
                <a:ea typeface="Helvetica Neue"/>
                <a:cs typeface="Helvetica Neue"/>
                <a:sym typeface="Helvetica Neue"/>
              </a:rPr>
              <a:t>doi</a:t>
            </a:r>
            <a:r>
              <a:rPr lang="en-AU" sz="2200" dirty="0">
                <a:effectLst/>
                <a:latin typeface="Helvetica Neue"/>
                <a:ea typeface="Helvetica Neue"/>
                <a:cs typeface="Helvetica Neue"/>
                <a:sym typeface="Helvetica Neue"/>
              </a:rPr>
              <a:t>: 10.1186/1471-2393-14-146.</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Seasonal ambient air pollution correlates strongly with spontaneous abortion in Mongolia.</a:t>
            </a:r>
            <a:endParaRPr lang="en-US" sz="2200" dirty="0">
              <a:effectLst/>
              <a:latin typeface="Helvetica Neue"/>
              <a:ea typeface="Helvetica Neue"/>
              <a:cs typeface="Helvetica Neue"/>
              <a:sym typeface="Helvetica Neue"/>
            </a:endParaRPr>
          </a:p>
          <a:p>
            <a:r>
              <a:rPr lang="en-AU" sz="2200" dirty="0" err="1">
                <a:effectLst/>
                <a:latin typeface="Helvetica Neue"/>
                <a:ea typeface="Helvetica Neue"/>
                <a:cs typeface="Helvetica Neue"/>
                <a:sym typeface="Helvetica Neue"/>
              </a:rPr>
              <a:t>Enkhmaa</a:t>
            </a:r>
            <a:r>
              <a:rPr lang="en-AU" sz="2200" dirty="0">
                <a:effectLst/>
                <a:latin typeface="Helvetica Neue"/>
                <a:ea typeface="Helvetica Neue"/>
                <a:cs typeface="Helvetica Neue"/>
                <a:sym typeface="Helvetica Neue"/>
              </a:rPr>
              <a:t> D, Warburton N, </a:t>
            </a:r>
            <a:r>
              <a:rPr lang="en-AU" sz="2200" dirty="0" err="1">
                <a:effectLst/>
                <a:latin typeface="Helvetica Neue"/>
                <a:ea typeface="Helvetica Neue"/>
                <a:cs typeface="Helvetica Neue"/>
                <a:sym typeface="Helvetica Neue"/>
              </a:rPr>
              <a:t>Javzandulam</a:t>
            </a:r>
            <a:r>
              <a:rPr lang="en-AU" sz="2200" dirty="0">
                <a:effectLst/>
                <a:latin typeface="Helvetica Neue"/>
                <a:ea typeface="Helvetica Neue"/>
                <a:cs typeface="Helvetica Neue"/>
                <a:sym typeface="Helvetica Neue"/>
              </a:rPr>
              <a:t> B, </a:t>
            </a:r>
            <a:r>
              <a:rPr lang="en-AU" sz="2200" dirty="0" err="1">
                <a:effectLst/>
                <a:latin typeface="Helvetica Neue"/>
                <a:ea typeface="Helvetica Neue"/>
                <a:cs typeface="Helvetica Neue"/>
                <a:sym typeface="Helvetica Neue"/>
              </a:rPr>
              <a:t>Uyanga</a:t>
            </a:r>
            <a:r>
              <a:rPr lang="en-AU" sz="2200" dirty="0">
                <a:effectLst/>
                <a:latin typeface="Helvetica Neue"/>
                <a:ea typeface="Helvetica Neue"/>
                <a:cs typeface="Helvetica Neue"/>
                <a:sym typeface="Helvetica Neue"/>
              </a:rPr>
              <a:t> J, </a:t>
            </a:r>
            <a:r>
              <a:rPr lang="en-AU" sz="2200" dirty="0" err="1">
                <a:effectLst/>
                <a:latin typeface="Helvetica Neue"/>
                <a:ea typeface="Helvetica Neue"/>
                <a:cs typeface="Helvetica Neue"/>
                <a:sym typeface="Helvetica Neue"/>
              </a:rPr>
              <a:t>Khishigsuren</a:t>
            </a:r>
            <a:r>
              <a:rPr lang="en-AU" sz="2200" dirty="0">
                <a:effectLst/>
                <a:latin typeface="Helvetica Neue"/>
                <a:ea typeface="Helvetica Neue"/>
                <a:cs typeface="Helvetica Neue"/>
                <a:sym typeface="Helvetica Neue"/>
              </a:rPr>
              <a:t> Y, </a:t>
            </a:r>
            <a:r>
              <a:rPr lang="en-AU" sz="2200" dirty="0" err="1">
                <a:effectLst/>
                <a:latin typeface="Helvetica Neue"/>
                <a:ea typeface="Helvetica Neue"/>
                <a:cs typeface="Helvetica Neue"/>
                <a:sym typeface="Helvetica Neue"/>
              </a:rPr>
              <a:t>Lodoysamba</a:t>
            </a:r>
            <a:r>
              <a:rPr lang="en-AU" sz="2200" dirty="0">
                <a:effectLst/>
                <a:latin typeface="Helvetica Neue"/>
                <a:ea typeface="Helvetica Neue"/>
                <a:cs typeface="Helvetica Neue"/>
                <a:sym typeface="Helvetica Neue"/>
              </a:rPr>
              <a:t> S, </a:t>
            </a:r>
            <a:r>
              <a:rPr lang="en-AU" sz="2200" dirty="0" err="1">
                <a:effectLst/>
                <a:latin typeface="Helvetica Neue"/>
                <a:ea typeface="Helvetica Neue"/>
                <a:cs typeface="Helvetica Neue"/>
                <a:sym typeface="Helvetica Neue"/>
              </a:rPr>
              <a:t>Enkhtur</a:t>
            </a:r>
            <a:r>
              <a:rPr lang="en-AU" sz="2200" dirty="0">
                <a:effectLst/>
                <a:latin typeface="Helvetica Neue"/>
                <a:ea typeface="Helvetica Neue"/>
                <a:cs typeface="Helvetica Neue"/>
                <a:sym typeface="Helvetica Neue"/>
              </a:rPr>
              <a:t> S, Warburton D1.</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Author information</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Abstract</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BACKGROUND:</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Air pollution is a major health challenge worldwide and has previously been strongly associated with adverse reproductive health. This study aimed to examine the association between spontaneous abortion and seasonal variation of air pollutants in Ulaanbaatar, Mongolia.</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METHODS:</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Monthly average O3, SO2, NO2, CO, PM10 and PM2.5 levels were measured at Mongolian Government Air Quality Monitoring stations. The medical records of 1219 women admitted to the hospital due to spontaneous abortion between 2009-2011 were examined retrospectively. </a:t>
            </a:r>
            <a:r>
              <a:rPr lang="en-AU" sz="2200" dirty="0" err="1">
                <a:effectLst/>
                <a:latin typeface="Helvetica Neue"/>
                <a:ea typeface="Helvetica Neue"/>
                <a:cs typeface="Helvetica Neue"/>
                <a:sym typeface="Helvetica Neue"/>
              </a:rPr>
              <a:t>Fetal</a:t>
            </a:r>
            <a:r>
              <a:rPr lang="en-AU" sz="2200" dirty="0">
                <a:effectLst/>
                <a:latin typeface="Helvetica Neue"/>
                <a:ea typeface="Helvetica Neue"/>
                <a:cs typeface="Helvetica Neue"/>
                <a:sym typeface="Helvetica Neue"/>
              </a:rPr>
              <a:t> deaths per calendar month from January-December, 2011 were counted and correlated with mean monthly levels of various air pollutants by means of regression analysis.</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RESULTS:</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Regression of ambient pollutants against </a:t>
            </a:r>
            <a:r>
              <a:rPr lang="en-AU" sz="2200" dirty="0" err="1">
                <a:effectLst/>
                <a:latin typeface="Helvetica Neue"/>
                <a:ea typeface="Helvetica Neue"/>
                <a:cs typeface="Helvetica Neue"/>
                <a:sym typeface="Helvetica Neue"/>
              </a:rPr>
              <a:t>fetal</a:t>
            </a:r>
            <a:r>
              <a:rPr lang="en-AU" sz="2200" dirty="0">
                <a:effectLst/>
                <a:latin typeface="Helvetica Neue"/>
                <a:ea typeface="Helvetica Neue"/>
                <a:cs typeface="Helvetica Neue"/>
                <a:sym typeface="Helvetica Neue"/>
              </a:rPr>
              <a:t> death as a dose-response toxicity curve revealed very strong dose-response correlations for SO2 r &gt; 0.9 (p &lt; 0.001) while similarly strongly significant correlation coefficients were found for NO2 (r &gt; 0.8), CO (r &gt; 0.9), PM10 (r &gt; 0.9) and PM2.5 (r &gt; 0.8), (p &lt; 0.001), indicating a strong correlation between air pollution and decreased </a:t>
            </a:r>
            <a:r>
              <a:rPr lang="en-AU" sz="2200" dirty="0" err="1">
                <a:effectLst/>
                <a:latin typeface="Helvetica Neue"/>
                <a:ea typeface="Helvetica Neue"/>
                <a:cs typeface="Helvetica Neue"/>
                <a:sym typeface="Helvetica Neue"/>
              </a:rPr>
              <a:t>fetal</a:t>
            </a:r>
            <a:r>
              <a:rPr lang="en-AU" sz="2200" dirty="0">
                <a:effectLst/>
                <a:latin typeface="Helvetica Neue"/>
                <a:ea typeface="Helvetica Neue"/>
                <a:cs typeface="Helvetica Neue"/>
                <a:sym typeface="Helvetica Neue"/>
              </a:rPr>
              <a:t> wellbeing.</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CONCLUSION:</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The present study identified alarmingly strong statistical correlations between ambient air pollutants and spontaneous abortion. Further studies need to be done to examine possible correlations between personal exposure to air pollutants and pregnancy loss.</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err="1">
                <a:effectLst/>
                <a:latin typeface="Helvetica Neue"/>
                <a:ea typeface="Helvetica Neue"/>
                <a:cs typeface="Helvetica Neue"/>
                <a:sym typeface="Helvetica Neue"/>
              </a:rPr>
              <a:t>PMID</a:t>
            </a:r>
            <a:r>
              <a:rPr lang="en-AU" sz="2200" dirty="0">
                <a:effectLst/>
                <a:latin typeface="Helvetica Neue"/>
                <a:ea typeface="Helvetica Neue"/>
                <a:cs typeface="Helvetica Neue"/>
                <a:sym typeface="Helvetica Neue"/>
              </a:rPr>
              <a:t>: 24758249</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err="1">
                <a:effectLst/>
                <a:latin typeface="Helvetica Neue"/>
                <a:ea typeface="Helvetica Neue"/>
                <a:cs typeface="Helvetica Neue"/>
                <a:sym typeface="Helvetica Neue"/>
              </a:rPr>
              <a:t>Fertil</a:t>
            </a:r>
            <a:r>
              <a:rPr lang="en-AU" sz="2200" dirty="0">
                <a:effectLst/>
                <a:latin typeface="Helvetica Neue"/>
                <a:ea typeface="Helvetica Neue"/>
                <a:cs typeface="Helvetica Neue"/>
                <a:sym typeface="Helvetica Neue"/>
              </a:rPr>
              <a:t> </a:t>
            </a:r>
            <a:r>
              <a:rPr lang="en-AU" sz="2200" dirty="0" err="1">
                <a:effectLst/>
                <a:latin typeface="Helvetica Neue"/>
                <a:ea typeface="Helvetica Neue"/>
                <a:cs typeface="Helvetica Neue"/>
                <a:sym typeface="Helvetica Neue"/>
              </a:rPr>
              <a:t>Steril</a:t>
            </a:r>
            <a:r>
              <a:rPr lang="en-AU" sz="2200" dirty="0">
                <a:effectLst/>
                <a:latin typeface="Helvetica Neue"/>
                <a:ea typeface="Helvetica Neue"/>
                <a:cs typeface="Helvetica Neue"/>
                <a:sym typeface="Helvetica Neue"/>
              </a:rPr>
              <a:t>. 2017 Nov 14. </a:t>
            </a:r>
            <a:r>
              <a:rPr lang="en-AU" sz="2200" dirty="0" err="1">
                <a:effectLst/>
                <a:latin typeface="Helvetica Neue"/>
                <a:ea typeface="Helvetica Neue"/>
                <a:cs typeface="Helvetica Neue"/>
                <a:sym typeface="Helvetica Neue"/>
              </a:rPr>
              <a:t>pii</a:t>
            </a:r>
            <a:r>
              <a:rPr lang="en-AU" sz="2200" dirty="0">
                <a:effectLst/>
                <a:latin typeface="Helvetica Neue"/>
                <a:ea typeface="Helvetica Neue"/>
                <a:cs typeface="Helvetica Neue"/>
                <a:sym typeface="Helvetica Neue"/>
              </a:rPr>
              <a:t>: S0015-0282(17)31973-8. </a:t>
            </a:r>
            <a:r>
              <a:rPr lang="en-AU" sz="2200" dirty="0" err="1">
                <a:effectLst/>
                <a:latin typeface="Helvetica Neue"/>
                <a:ea typeface="Helvetica Neue"/>
                <a:cs typeface="Helvetica Neue"/>
                <a:sym typeface="Helvetica Neue"/>
              </a:rPr>
              <a:t>doi</a:t>
            </a:r>
            <a:r>
              <a:rPr lang="en-AU" sz="2200" dirty="0">
                <a:effectLst/>
                <a:latin typeface="Helvetica Neue"/>
                <a:ea typeface="Helvetica Neue"/>
                <a:cs typeface="Helvetica Neue"/>
                <a:sym typeface="Helvetica Neue"/>
              </a:rPr>
              <a:t>: 10.1016/j.fertnstert.2017.09.037. [</a:t>
            </a:r>
            <a:r>
              <a:rPr lang="en-AU" sz="2200" dirty="0" err="1">
                <a:effectLst/>
                <a:latin typeface="Helvetica Neue"/>
                <a:ea typeface="Helvetica Neue"/>
                <a:cs typeface="Helvetica Neue"/>
                <a:sym typeface="Helvetica Neue"/>
              </a:rPr>
              <a:t>Epub</a:t>
            </a:r>
            <a:r>
              <a:rPr lang="en-AU" sz="2200" dirty="0">
                <a:effectLst/>
                <a:latin typeface="Helvetica Neue"/>
                <a:ea typeface="Helvetica Neue"/>
                <a:cs typeface="Helvetica Neue"/>
                <a:sym typeface="Helvetica Neue"/>
              </a:rPr>
              <a:t> ahead of print]</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Ambient air pollution and the risk of pregnancy loss: a prospective cohort study.</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Ha S1, Sundaram R2, Buck Louis GM3, Nobles C4, </a:t>
            </a:r>
            <a:r>
              <a:rPr lang="en-AU" sz="2200" dirty="0" err="1">
                <a:effectLst/>
                <a:latin typeface="Helvetica Neue"/>
                <a:ea typeface="Helvetica Neue"/>
                <a:cs typeface="Helvetica Neue"/>
                <a:sym typeface="Helvetica Neue"/>
              </a:rPr>
              <a:t>Seeni</a:t>
            </a:r>
            <a:r>
              <a:rPr lang="en-AU" sz="2200" dirty="0">
                <a:effectLst/>
                <a:latin typeface="Helvetica Neue"/>
                <a:ea typeface="Helvetica Neue"/>
                <a:cs typeface="Helvetica Neue"/>
                <a:sym typeface="Helvetica Neue"/>
              </a:rPr>
              <a:t> I4, Sherman S5, </a:t>
            </a:r>
            <a:r>
              <a:rPr lang="en-AU" sz="2200" dirty="0" err="1">
                <a:effectLst/>
                <a:latin typeface="Helvetica Neue"/>
                <a:ea typeface="Helvetica Neue"/>
                <a:cs typeface="Helvetica Neue"/>
                <a:sym typeface="Helvetica Neue"/>
              </a:rPr>
              <a:t>Mendola</a:t>
            </a:r>
            <a:r>
              <a:rPr lang="en-AU" sz="2200" dirty="0">
                <a:effectLst/>
                <a:latin typeface="Helvetica Neue"/>
                <a:ea typeface="Helvetica Neue"/>
                <a:cs typeface="Helvetica Neue"/>
                <a:sym typeface="Helvetica Neue"/>
              </a:rPr>
              <a:t> P6.</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Author information</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Abstract</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OBJECTIVE:</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To estimate the association of pregnancy loss with common air pollutant exposure. Ambient air pollution exposure has been linked to adverse pregnancy outcomes, but few studies have investigated its relationship with pregnancy loss.</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DESIGN:</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Prospective cohort study.</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SETTING:</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Not applicable.</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PATIENT(S):</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A total of 343 singleton pregnancies in a multisite prospective cohort study with detailed protocols for ovulation and pregnancy testing.</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INTERVENTION(S):</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None.</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MAIN OUTCOME MEASURE(S):</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Timing of incident pregnancy loss (from ovulation).</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RESULT(S):</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The incidence of pregnancy loss was 28% (n = 98). Pollutant levels at women's residences were estimated using modified Community Multiscale Air Quality models and averaged during the past 2 weeks (acute) and the whole pregnancy (chronic). Adjusted Cox proportional hazards models showed that an interquartile range increase in average whole pregnancy ozone (hazard ratio [HR] 1.12, 95% confidence interval [CI] 1.07-1.17) and particulate matter &lt;2.5 </a:t>
            </a:r>
            <a:r>
              <a:rPr lang="en-AU" sz="2200" dirty="0" err="1">
                <a:effectLst/>
                <a:latin typeface="Helvetica Neue"/>
                <a:ea typeface="Helvetica Neue"/>
                <a:cs typeface="Helvetica Neue"/>
                <a:sym typeface="Helvetica Neue"/>
              </a:rPr>
              <a:t>μm</a:t>
            </a:r>
            <a:r>
              <a:rPr lang="en-AU" sz="2200" dirty="0">
                <a:effectLst/>
                <a:latin typeface="Helvetica Neue"/>
                <a:ea typeface="Helvetica Neue"/>
                <a:cs typeface="Helvetica Neue"/>
                <a:sym typeface="Helvetica Neue"/>
              </a:rPr>
              <a:t> (HR 1.13, 95% CI 1.03-1.24) concentrations were associated with faster time to pregnancy loss. </a:t>
            </a:r>
            <a:r>
              <a:rPr lang="en-AU" sz="2200" dirty="0" err="1">
                <a:effectLst/>
                <a:latin typeface="Helvetica Neue"/>
                <a:ea typeface="Helvetica Neue"/>
                <a:cs typeface="Helvetica Neue"/>
                <a:sym typeface="Helvetica Neue"/>
              </a:rPr>
              <a:t>Sulfate</a:t>
            </a:r>
            <a:r>
              <a:rPr lang="en-AU" sz="2200" dirty="0">
                <a:effectLst/>
                <a:latin typeface="Helvetica Neue"/>
                <a:ea typeface="Helvetica Neue"/>
                <a:cs typeface="Helvetica Neue"/>
                <a:sym typeface="Helvetica Neue"/>
              </a:rPr>
              <a:t> compounds also appeared to increase risk (HR 1.58, 95% CI 1.07-2.34). Last 2 weeks of exposures were not associated with loss.</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CONCLUSION(S):</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In a prospective cohort of couples trying to conceive, we found evidence that exposure to air pollution throughout pregnancy was associated with loss, but delineating specific periods of heightened vulnerability await larger preconception cohort studies with daily measured air quality.</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Copyright © 2017 American Society for Reproductive Medicine. All rights reserved.</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KEYWORDS:</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Pregnancy loss; air pollution; </a:t>
            </a:r>
            <a:r>
              <a:rPr lang="en-AU" sz="2200" dirty="0" err="1">
                <a:effectLst/>
                <a:latin typeface="Helvetica Neue"/>
                <a:ea typeface="Helvetica Neue"/>
                <a:cs typeface="Helvetica Neue"/>
                <a:sym typeface="Helvetica Neue"/>
              </a:rPr>
              <a:t>fetal</a:t>
            </a:r>
            <a:r>
              <a:rPr lang="en-AU" sz="2200" dirty="0">
                <a:effectLst/>
                <a:latin typeface="Helvetica Neue"/>
                <a:ea typeface="Helvetica Neue"/>
                <a:cs typeface="Helvetica Neue"/>
                <a:sym typeface="Helvetica Neue"/>
              </a:rPr>
              <a:t> loss; fine particulate; spontaneous abortion</a:t>
            </a:r>
            <a:endParaRPr lang="en-US" sz="2200" dirty="0">
              <a:effectLst/>
              <a:latin typeface="Helvetica Neue"/>
              <a:ea typeface="Helvetica Neue"/>
              <a:cs typeface="Helvetica Neue"/>
              <a:sym typeface="Helvetica Neue"/>
            </a:endParaRPr>
          </a:p>
          <a:p>
            <a:r>
              <a:rPr lang="en-AU" sz="2200" dirty="0" err="1">
                <a:effectLst/>
                <a:latin typeface="Helvetica Neue"/>
                <a:ea typeface="Helvetica Neue"/>
                <a:cs typeface="Helvetica Neue"/>
                <a:sym typeface="Helvetica Neue"/>
              </a:rPr>
              <a:t>PMID</a:t>
            </a:r>
            <a:r>
              <a:rPr lang="en-AU" sz="2200" dirty="0">
                <a:effectLst/>
                <a:latin typeface="Helvetica Neue"/>
                <a:ea typeface="Helvetica Neue"/>
                <a:cs typeface="Helvetica Neue"/>
                <a:sym typeface="Helvetica Neue"/>
              </a:rPr>
              <a:t>: 29153729</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Rev Med Vet (Toulouse). 1975 Nov;126(11):1371-88.</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[Abortifacient agents in the sow].</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[Article in English, French, German]</a:t>
            </a:r>
            <a:endParaRPr lang="en-US" sz="2200" dirty="0">
              <a:effectLst/>
              <a:latin typeface="Helvetica Neue"/>
              <a:ea typeface="Helvetica Neue"/>
              <a:cs typeface="Helvetica Neue"/>
              <a:sym typeface="Helvetica Neue"/>
            </a:endParaRPr>
          </a:p>
          <a:p>
            <a:r>
              <a:rPr lang="en-AU" sz="2200" dirty="0" err="1">
                <a:effectLst/>
                <a:latin typeface="Helvetica Neue"/>
                <a:ea typeface="Helvetica Neue"/>
                <a:cs typeface="Helvetica Neue"/>
                <a:sym typeface="Helvetica Neue"/>
              </a:rPr>
              <a:t>Berthelon</a:t>
            </a:r>
            <a:r>
              <a:rPr lang="en-AU" sz="2200" dirty="0">
                <a:effectLst/>
                <a:latin typeface="Helvetica Neue"/>
                <a:ea typeface="Helvetica Neue"/>
                <a:cs typeface="Helvetica Neue"/>
                <a:sym typeface="Helvetica Neue"/>
              </a:rPr>
              <a:t> M, </a:t>
            </a:r>
            <a:r>
              <a:rPr lang="en-AU" sz="2200" dirty="0" err="1">
                <a:effectLst/>
                <a:latin typeface="Helvetica Neue"/>
                <a:ea typeface="Helvetica Neue"/>
                <a:cs typeface="Helvetica Neue"/>
                <a:sym typeface="Helvetica Neue"/>
              </a:rPr>
              <a:t>Tainturier</a:t>
            </a:r>
            <a:r>
              <a:rPr lang="en-AU" sz="2200" dirty="0">
                <a:effectLst/>
                <a:latin typeface="Helvetica Neue"/>
                <a:ea typeface="Helvetica Neue"/>
                <a:cs typeface="Helvetica Neue"/>
                <a:sym typeface="Helvetica Neue"/>
              </a:rPr>
              <a:t> D.</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Abstract</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PIP:</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Abortion in sows may be complete, or much more often partial, since the average litter size is about 10. This review describes the clinical and serological findings, mode of transmission and recommended treatment for the most common parasitic, fungal, mycotoxin, deficient, and toxic causes of abortion in sows. The most likely possibilities in France are brucellosis, leptospirosis, </a:t>
            </a:r>
            <a:r>
              <a:rPr lang="en-AU" sz="2200" dirty="0" err="1">
                <a:effectLst/>
                <a:latin typeface="Helvetica Neue"/>
                <a:ea typeface="Helvetica Neue"/>
                <a:cs typeface="Helvetica Neue"/>
                <a:sym typeface="Helvetica Neue"/>
              </a:rPr>
              <a:t>Aujeszky</a:t>
            </a:r>
            <a:r>
              <a:rPr lang="en-AU" sz="2200" dirty="0">
                <a:effectLst/>
                <a:latin typeface="Helvetica Neue"/>
                <a:ea typeface="Helvetica Neue"/>
                <a:cs typeface="Helvetica Neue"/>
                <a:sym typeface="Helvetica Neue"/>
              </a:rPr>
              <a:t> virus, mycotoxin, or dietary deficiencies. The </a:t>
            </a:r>
            <a:r>
              <a:rPr lang="en-AU" sz="2200" dirty="0" err="1">
                <a:effectLst/>
                <a:latin typeface="Helvetica Neue"/>
                <a:ea typeface="Helvetica Neue"/>
                <a:cs typeface="Helvetica Neue"/>
                <a:sym typeface="Helvetica Neue"/>
              </a:rPr>
              <a:t>bacterialtion</a:t>
            </a:r>
            <a:r>
              <a:rPr lang="en-AU" sz="2200" dirty="0">
                <a:effectLst/>
                <a:latin typeface="Helvetica Neue"/>
                <a:ea typeface="Helvetica Neue"/>
                <a:cs typeface="Helvetica Neue"/>
                <a:sym typeface="Helvetica Neue"/>
              </a:rPr>
              <a:t> in French sows are Brucella species, Leptospira species, E. coli, streptococci, staphylococci, Pseudomonas, </a:t>
            </a:r>
            <a:r>
              <a:rPr lang="en-AU" sz="2200" dirty="0" err="1">
                <a:effectLst/>
                <a:latin typeface="Helvetica Neue"/>
                <a:ea typeface="Helvetica Neue"/>
                <a:cs typeface="Helvetica Neue"/>
                <a:sym typeface="Helvetica Neue"/>
              </a:rPr>
              <a:t>Hemophilus</a:t>
            </a:r>
            <a:r>
              <a:rPr lang="en-AU" sz="2200" dirty="0">
                <a:effectLst/>
                <a:latin typeface="Helvetica Neue"/>
                <a:ea typeface="Helvetica Neue"/>
                <a:cs typeface="Helvetica Neue"/>
                <a:sym typeface="Helvetica Neue"/>
              </a:rPr>
              <a:t>, Corynebacterium pyogenes, salmonellae, Listeria monocytogenes, </a:t>
            </a:r>
            <a:r>
              <a:rPr lang="en-AU" sz="2200" dirty="0" err="1">
                <a:effectLst/>
                <a:latin typeface="Helvetica Neue"/>
                <a:ea typeface="Helvetica Neue"/>
                <a:cs typeface="Helvetica Neue"/>
                <a:sym typeface="Helvetica Neue"/>
              </a:rPr>
              <a:t>Mycobacteriumr</a:t>
            </a:r>
            <a:r>
              <a:rPr lang="en-AU" sz="2200" dirty="0">
                <a:effectLst/>
                <a:latin typeface="Helvetica Neue"/>
                <a:ea typeface="Helvetica Neue"/>
                <a:cs typeface="Helvetica Neue"/>
                <a:sym typeface="Helvetica Neue"/>
              </a:rPr>
              <a:t> </a:t>
            </a:r>
            <a:r>
              <a:rPr lang="en-AU" sz="2200" dirty="0" err="1">
                <a:effectLst/>
                <a:latin typeface="Helvetica Neue"/>
                <a:ea typeface="Helvetica Neue"/>
                <a:cs typeface="Helvetica Neue"/>
                <a:sym typeface="Helvetica Neue"/>
              </a:rPr>
              <a:t>fetus</a:t>
            </a:r>
            <a:r>
              <a:rPr lang="en-AU" sz="2200" dirty="0">
                <a:effectLst/>
                <a:latin typeface="Helvetica Neue"/>
                <a:ea typeface="Helvetica Neue"/>
                <a:cs typeface="Helvetica Neue"/>
                <a:sym typeface="Helvetica Neue"/>
              </a:rPr>
              <a:t>, Chlamydia and Mycoplasma </a:t>
            </a:r>
            <a:r>
              <a:rPr lang="en-AU" sz="2200" dirty="0" err="1">
                <a:effectLst/>
                <a:latin typeface="Helvetica Neue"/>
                <a:ea typeface="Helvetica Neue"/>
                <a:cs typeface="Helvetica Neue"/>
                <a:sym typeface="Helvetica Neue"/>
              </a:rPr>
              <a:t>bovi</a:t>
            </a:r>
            <a:r>
              <a:rPr lang="en-AU" sz="2200" dirty="0">
                <a:effectLst/>
                <a:latin typeface="Helvetica Neue"/>
                <a:ea typeface="Helvetica Neue"/>
                <a:cs typeface="Helvetica Neue"/>
                <a:sym typeface="Helvetica Neue"/>
              </a:rPr>
              <a:t> </a:t>
            </a:r>
            <a:r>
              <a:rPr lang="en-AU" sz="2200" dirty="0" err="1">
                <a:effectLst/>
                <a:latin typeface="Helvetica Neue"/>
                <a:ea typeface="Helvetica Neue"/>
                <a:cs typeface="Helvetica Neue"/>
                <a:sym typeface="Helvetica Neue"/>
              </a:rPr>
              <a:t>genitalium</a:t>
            </a:r>
            <a:r>
              <a:rPr lang="en-AU" sz="2200" dirty="0">
                <a:effectLst/>
                <a:latin typeface="Helvetica Neue"/>
                <a:ea typeface="Helvetica Neue"/>
                <a:cs typeface="Helvetica Neue"/>
                <a:sym typeface="Helvetica Neue"/>
              </a:rPr>
              <a:t>. Toxoplasma gondii are parasites known to cause abortion in sows. Mycotoxins from Fusarium species may contaminate feed. </a:t>
            </a:r>
            <a:r>
              <a:rPr lang="en-AU" sz="2200" dirty="0" err="1">
                <a:effectLst/>
                <a:latin typeface="Helvetica Neue"/>
                <a:ea typeface="Helvetica Neue"/>
                <a:cs typeface="Helvetica Neue"/>
                <a:sym typeface="Helvetica Neue"/>
              </a:rPr>
              <a:t>Noninfectious</a:t>
            </a:r>
            <a:r>
              <a:rPr lang="en-AU" sz="2200" dirty="0">
                <a:effectLst/>
                <a:latin typeface="Helvetica Neue"/>
                <a:ea typeface="Helvetica Neue"/>
                <a:cs typeface="Helvetica Neue"/>
                <a:sym typeface="Helvetica Neue"/>
              </a:rPr>
              <a:t> causes include poisoning from nitrates, nitrites, estrogens, or insecticides and deficiencies of Vitamins-A, -B, in abortion.</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err="1">
                <a:effectLst/>
                <a:latin typeface="Helvetica Neue"/>
                <a:ea typeface="Helvetica Neue"/>
                <a:cs typeface="Helvetica Neue"/>
                <a:sym typeface="Helvetica Neue"/>
              </a:rPr>
              <a:t>PMID</a:t>
            </a:r>
            <a:r>
              <a:rPr lang="en-AU" sz="2200" dirty="0">
                <a:effectLst/>
                <a:latin typeface="Helvetica Neue"/>
                <a:ea typeface="Helvetica Neue"/>
                <a:cs typeface="Helvetica Neue"/>
                <a:sym typeface="Helvetica Neue"/>
              </a:rPr>
              <a:t>: 12308261</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err="1">
                <a:effectLst/>
                <a:latin typeface="Helvetica Neue"/>
                <a:ea typeface="Helvetica Neue"/>
                <a:cs typeface="Helvetica Neue"/>
                <a:sym typeface="Helvetica Neue"/>
              </a:rPr>
              <a:t>Jpn</a:t>
            </a:r>
            <a:r>
              <a:rPr lang="en-AU" sz="2200" dirty="0">
                <a:effectLst/>
                <a:latin typeface="Helvetica Neue"/>
                <a:ea typeface="Helvetica Neue"/>
                <a:cs typeface="Helvetica Neue"/>
                <a:sym typeface="Helvetica Neue"/>
              </a:rPr>
              <a:t> J </a:t>
            </a:r>
            <a:r>
              <a:rPr lang="en-AU" sz="2200" dirty="0" err="1">
                <a:effectLst/>
                <a:latin typeface="Helvetica Neue"/>
                <a:ea typeface="Helvetica Neue"/>
                <a:cs typeface="Helvetica Neue"/>
                <a:sym typeface="Helvetica Neue"/>
              </a:rPr>
              <a:t>Exp</a:t>
            </a:r>
            <a:r>
              <a:rPr lang="en-AU" sz="2200" dirty="0">
                <a:effectLst/>
                <a:latin typeface="Helvetica Neue"/>
                <a:ea typeface="Helvetica Neue"/>
                <a:cs typeface="Helvetica Neue"/>
                <a:sym typeface="Helvetica Neue"/>
              </a:rPr>
              <a:t> Med. 1980 Jun;50(3):167-72.</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Effects of </a:t>
            </a:r>
            <a:r>
              <a:rPr lang="en-AU" sz="2200" dirty="0" err="1">
                <a:effectLst/>
                <a:latin typeface="Helvetica Neue"/>
                <a:ea typeface="Helvetica Neue"/>
                <a:cs typeface="Helvetica Neue"/>
                <a:sym typeface="Helvetica Neue"/>
              </a:rPr>
              <a:t>fusarenon</a:t>
            </a:r>
            <a:r>
              <a:rPr lang="en-AU" sz="2200" dirty="0">
                <a:effectLst/>
                <a:latin typeface="Helvetica Neue"/>
                <a:ea typeface="Helvetica Neue"/>
                <a:cs typeface="Helvetica Neue"/>
                <a:sym typeface="Helvetica Neue"/>
              </a:rPr>
              <a:t>-X, a trichothecene produced by Fusarium </a:t>
            </a:r>
            <a:r>
              <a:rPr lang="en-AU" sz="2200" dirty="0" err="1">
                <a:effectLst/>
                <a:latin typeface="Helvetica Neue"/>
                <a:ea typeface="Helvetica Neue"/>
                <a:cs typeface="Helvetica Neue"/>
                <a:sym typeface="Helvetica Neue"/>
              </a:rPr>
              <a:t>nivale</a:t>
            </a:r>
            <a:r>
              <a:rPr lang="en-AU" sz="2200" dirty="0">
                <a:effectLst/>
                <a:latin typeface="Helvetica Neue"/>
                <a:ea typeface="Helvetica Neue"/>
                <a:cs typeface="Helvetica Neue"/>
                <a:sym typeface="Helvetica Neue"/>
              </a:rPr>
              <a:t>, on pregnant mice and their </a:t>
            </a:r>
            <a:r>
              <a:rPr lang="en-AU" sz="2200" dirty="0" err="1">
                <a:effectLst/>
                <a:latin typeface="Helvetica Neue"/>
                <a:ea typeface="Helvetica Neue"/>
                <a:cs typeface="Helvetica Neue"/>
                <a:sym typeface="Helvetica Neue"/>
              </a:rPr>
              <a:t>fetuses</a:t>
            </a:r>
            <a:r>
              <a:rPr lang="en-AU" sz="2200" dirty="0">
                <a:effectLst/>
                <a:latin typeface="Helvetica Neue"/>
                <a:ea typeface="Helvetica Neue"/>
                <a:cs typeface="Helvetica Neue"/>
                <a:sym typeface="Helvetica Neue"/>
              </a:rPr>
              <a:t>.</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Ito Y, </a:t>
            </a:r>
            <a:r>
              <a:rPr lang="en-AU" sz="2200" dirty="0" err="1">
                <a:effectLst/>
                <a:latin typeface="Helvetica Neue"/>
                <a:ea typeface="Helvetica Neue"/>
                <a:cs typeface="Helvetica Neue"/>
                <a:sym typeface="Helvetica Neue"/>
              </a:rPr>
              <a:t>Ohtsubo</a:t>
            </a:r>
            <a:r>
              <a:rPr lang="en-AU" sz="2200" dirty="0">
                <a:effectLst/>
                <a:latin typeface="Helvetica Neue"/>
                <a:ea typeface="Helvetica Neue"/>
                <a:cs typeface="Helvetica Neue"/>
                <a:sym typeface="Helvetica Neue"/>
              </a:rPr>
              <a:t> K, Saito M.</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Abstract</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Pregnant </a:t>
            </a:r>
            <a:r>
              <a:rPr lang="en-AU" sz="2200" dirty="0" err="1">
                <a:effectLst/>
                <a:latin typeface="Helvetica Neue"/>
                <a:ea typeface="Helvetica Neue"/>
                <a:cs typeface="Helvetica Neue"/>
                <a:sym typeface="Helvetica Neue"/>
              </a:rPr>
              <a:t>DDD</a:t>
            </a:r>
            <a:r>
              <a:rPr lang="en-AU" sz="2200" dirty="0">
                <a:effectLst/>
                <a:latin typeface="Helvetica Neue"/>
                <a:ea typeface="Helvetica Neue"/>
                <a:cs typeface="Helvetica Neue"/>
                <a:sym typeface="Helvetica Neue"/>
              </a:rPr>
              <a:t> female mice received </a:t>
            </a:r>
            <a:r>
              <a:rPr lang="en-AU" sz="2200" dirty="0" err="1">
                <a:effectLst/>
                <a:latin typeface="Helvetica Neue"/>
                <a:ea typeface="Helvetica Neue"/>
                <a:cs typeface="Helvetica Neue"/>
                <a:sym typeface="Helvetica Neue"/>
              </a:rPr>
              <a:t>fusarenon</a:t>
            </a:r>
            <a:r>
              <a:rPr lang="en-AU" sz="2200" dirty="0">
                <a:effectLst/>
                <a:latin typeface="Helvetica Neue"/>
                <a:ea typeface="Helvetica Neue"/>
                <a:cs typeface="Helvetica Neue"/>
                <a:sym typeface="Helvetica Neue"/>
              </a:rPr>
              <a:t>-X, a trichothecene mycotoxin produced by Fusarium </a:t>
            </a:r>
            <a:r>
              <a:rPr lang="en-AU" sz="2200" dirty="0" err="1">
                <a:effectLst/>
                <a:latin typeface="Helvetica Neue"/>
                <a:ea typeface="Helvetica Neue"/>
                <a:cs typeface="Helvetica Neue"/>
                <a:sym typeface="Helvetica Neue"/>
              </a:rPr>
              <a:t>nivale</a:t>
            </a:r>
            <a:r>
              <a:rPr lang="en-AU" sz="2200" dirty="0">
                <a:effectLst/>
                <a:latin typeface="Helvetica Neue"/>
                <a:ea typeface="Helvetica Neue"/>
                <a:cs typeface="Helvetica Neue"/>
                <a:sym typeface="Helvetica Neue"/>
              </a:rPr>
              <a:t>, by subcutaneous infection or mixed in the diet. An abortion was induced by a single injection of 0.63 to 2.6 mg/kg body weight, with increasing frequency and shortening of the latent period corresponding to the increasing doses given. When the mice were fed with diet containing 5, 10 or 20 ppm throughout pregnancy or early phase of pregnancy, </a:t>
            </a:r>
            <a:r>
              <a:rPr lang="en-AU" sz="2200" dirty="0" err="1">
                <a:effectLst/>
                <a:latin typeface="Helvetica Neue"/>
                <a:ea typeface="Helvetica Neue"/>
                <a:cs typeface="Helvetica Neue"/>
                <a:sym typeface="Helvetica Neue"/>
              </a:rPr>
              <a:t>fusarenon</a:t>
            </a:r>
            <a:r>
              <a:rPr lang="en-AU" sz="2200" dirty="0">
                <a:effectLst/>
                <a:latin typeface="Helvetica Neue"/>
                <a:ea typeface="Helvetica Neue"/>
                <a:cs typeface="Helvetica Neue"/>
                <a:sym typeface="Helvetica Neue"/>
              </a:rPr>
              <a:t>-X inhibited embryonal implantation. Seven day-feeding during the middle phase of pregnancy was sufficient to cause abortion in 100% of dams at the concentration of 20 ppm, and at 10 ppm, in 40% of dams. </a:t>
            </a:r>
            <a:r>
              <a:rPr lang="en-AU" sz="2200" dirty="0" err="1">
                <a:effectLst/>
                <a:latin typeface="Helvetica Neue"/>
                <a:ea typeface="Helvetica Neue"/>
                <a:cs typeface="Helvetica Neue"/>
                <a:sym typeface="Helvetica Neue"/>
              </a:rPr>
              <a:t>Fetal</a:t>
            </a:r>
            <a:r>
              <a:rPr lang="en-AU" sz="2200" dirty="0">
                <a:effectLst/>
                <a:latin typeface="Helvetica Neue"/>
                <a:ea typeface="Helvetica Neue"/>
                <a:cs typeface="Helvetica Neue"/>
                <a:sym typeface="Helvetica Neue"/>
              </a:rPr>
              <a:t> body weight and length were significantly reduced by administration of the toxin, especially when it was given in the middle or late phase of pregnancy. Teratogenic effects were not apparent as the result of these studies. Direct effect of </a:t>
            </a:r>
            <a:r>
              <a:rPr lang="en-AU" sz="2200" dirty="0" err="1">
                <a:effectLst/>
                <a:latin typeface="Helvetica Neue"/>
                <a:ea typeface="Helvetica Neue"/>
                <a:cs typeface="Helvetica Neue"/>
                <a:sym typeface="Helvetica Neue"/>
              </a:rPr>
              <a:t>fusarenon</a:t>
            </a:r>
            <a:r>
              <a:rPr lang="en-AU" sz="2200" dirty="0">
                <a:effectLst/>
                <a:latin typeface="Helvetica Neue"/>
                <a:ea typeface="Helvetica Neue"/>
                <a:cs typeface="Helvetica Neue"/>
                <a:sym typeface="Helvetica Neue"/>
              </a:rPr>
              <a:t>-X on the </a:t>
            </a:r>
            <a:r>
              <a:rPr lang="en-AU" sz="2200" dirty="0" err="1">
                <a:effectLst/>
                <a:latin typeface="Helvetica Neue"/>
                <a:ea typeface="Helvetica Neue"/>
                <a:cs typeface="Helvetica Neue"/>
                <a:sym typeface="Helvetica Neue"/>
              </a:rPr>
              <a:t>fetuses</a:t>
            </a:r>
            <a:r>
              <a:rPr lang="en-AU" sz="2200" dirty="0">
                <a:effectLst/>
                <a:latin typeface="Helvetica Neue"/>
                <a:ea typeface="Helvetica Neue"/>
                <a:cs typeface="Helvetica Neue"/>
                <a:sym typeface="Helvetica Neue"/>
              </a:rPr>
              <a:t> may be the cause of embryonal deaths and stillbirths as well as growth retardation.</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err="1">
                <a:effectLst/>
                <a:latin typeface="Helvetica Neue"/>
                <a:ea typeface="Helvetica Neue"/>
                <a:cs typeface="Helvetica Neue"/>
                <a:sym typeface="Helvetica Neue"/>
              </a:rPr>
              <a:t>PMID</a:t>
            </a:r>
            <a:r>
              <a:rPr lang="en-AU" sz="2200" dirty="0">
                <a:effectLst/>
                <a:latin typeface="Helvetica Neue"/>
                <a:ea typeface="Helvetica Neue"/>
                <a:cs typeface="Helvetica Neue"/>
                <a:sym typeface="Helvetica Neue"/>
              </a:rPr>
              <a:t>: 7431674</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Vet Rec. 1986 Jan 11;118(2):48-9.</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Outbreak of bovine abortion attributed to ergot poisoning.</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Appleyard WT.</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Abstract</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Eleven out of 36 </a:t>
            </a:r>
            <a:r>
              <a:rPr lang="en-AU" sz="2200" dirty="0" err="1">
                <a:effectLst/>
                <a:latin typeface="Helvetica Neue"/>
                <a:ea typeface="Helvetica Neue"/>
                <a:cs typeface="Helvetica Neue"/>
                <a:sym typeface="Helvetica Neue"/>
              </a:rPr>
              <a:t>suckler</a:t>
            </a:r>
            <a:r>
              <a:rPr lang="en-AU" sz="2200" dirty="0">
                <a:effectLst/>
                <a:latin typeface="Helvetica Neue"/>
                <a:ea typeface="Helvetica Neue"/>
                <a:cs typeface="Helvetica Neue"/>
                <a:sym typeface="Helvetica Neue"/>
              </a:rPr>
              <a:t> cows, all in late pregnancy, aborted seven to 10 days following introduction to a rye grass pasture heavily infested with ergot. On the basis of known heavy exposure to ergot infested grass and negative findings in a range of other investigations, details of which are given, a diagnosis of ergotism was made.</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err="1">
                <a:effectLst/>
                <a:latin typeface="Helvetica Neue"/>
                <a:ea typeface="Helvetica Neue"/>
                <a:cs typeface="Helvetica Neue"/>
                <a:sym typeface="Helvetica Neue"/>
              </a:rPr>
              <a:t>PMID</a:t>
            </a:r>
            <a:r>
              <a:rPr lang="en-AU" sz="2200" dirty="0">
                <a:effectLst/>
                <a:latin typeface="Helvetica Neue"/>
                <a:ea typeface="Helvetica Neue"/>
                <a:cs typeface="Helvetica Neue"/>
                <a:sym typeface="Helvetica Neue"/>
              </a:rPr>
              <a:t>: 3946070</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Schweiz Arch </a:t>
            </a:r>
            <a:r>
              <a:rPr lang="en-AU" sz="2200" dirty="0" err="1">
                <a:effectLst/>
                <a:latin typeface="Helvetica Neue"/>
                <a:ea typeface="Helvetica Neue"/>
                <a:cs typeface="Helvetica Neue"/>
                <a:sym typeface="Helvetica Neue"/>
              </a:rPr>
              <a:t>Tierheilkd</a:t>
            </a:r>
            <a:r>
              <a:rPr lang="en-AU" sz="2200" dirty="0">
                <a:effectLst/>
                <a:latin typeface="Helvetica Neue"/>
                <a:ea typeface="Helvetica Neue"/>
                <a:cs typeface="Helvetica Neue"/>
                <a:sym typeface="Helvetica Neue"/>
              </a:rPr>
              <a:t>. 2017 Dec;159(12):647-656. </a:t>
            </a:r>
            <a:r>
              <a:rPr lang="en-AU" sz="2200" dirty="0" err="1">
                <a:effectLst/>
                <a:latin typeface="Helvetica Neue"/>
                <a:ea typeface="Helvetica Neue"/>
                <a:cs typeface="Helvetica Neue"/>
                <a:sym typeface="Helvetica Neue"/>
              </a:rPr>
              <a:t>doi</a:t>
            </a:r>
            <a:r>
              <a:rPr lang="en-AU" sz="2200" dirty="0">
                <a:effectLst/>
                <a:latin typeface="Helvetica Neue"/>
                <a:ea typeface="Helvetica Neue"/>
                <a:cs typeface="Helvetica Neue"/>
                <a:sym typeface="Helvetica Neue"/>
              </a:rPr>
              <a:t>: 10.17236/sat00136.</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Bacterial, fungal, parasitological and pathological analyses of abortions in small ruminants from 2012-2016.</a:t>
            </a:r>
            <a:endParaRPr lang="en-US" sz="2200" dirty="0">
              <a:effectLst/>
              <a:latin typeface="Helvetica Neue"/>
              <a:ea typeface="Helvetica Neue"/>
              <a:cs typeface="Helvetica Neue"/>
              <a:sym typeface="Helvetica Neue"/>
            </a:endParaRPr>
          </a:p>
          <a:p>
            <a:r>
              <a:rPr lang="en-AU" sz="2200" dirty="0" err="1">
                <a:effectLst/>
                <a:latin typeface="Helvetica Neue"/>
                <a:ea typeface="Helvetica Neue"/>
                <a:cs typeface="Helvetica Neue"/>
                <a:sym typeface="Helvetica Neue"/>
              </a:rPr>
              <a:t>Schnydrig</a:t>
            </a:r>
            <a:r>
              <a:rPr lang="en-AU" sz="2200" dirty="0">
                <a:effectLst/>
                <a:latin typeface="Helvetica Neue"/>
                <a:ea typeface="Helvetica Neue"/>
                <a:cs typeface="Helvetica Neue"/>
                <a:sym typeface="Helvetica Neue"/>
              </a:rPr>
              <a:t> P1, Vidal S1,2, </a:t>
            </a:r>
            <a:r>
              <a:rPr lang="en-AU" sz="2200" dirty="0" err="1">
                <a:effectLst/>
                <a:latin typeface="Helvetica Neue"/>
                <a:ea typeface="Helvetica Neue"/>
                <a:cs typeface="Helvetica Neue"/>
                <a:sym typeface="Helvetica Neue"/>
              </a:rPr>
              <a:t>Brodard</a:t>
            </a:r>
            <a:r>
              <a:rPr lang="en-AU" sz="2200" dirty="0">
                <a:effectLst/>
                <a:latin typeface="Helvetica Neue"/>
                <a:ea typeface="Helvetica Neue"/>
                <a:cs typeface="Helvetica Neue"/>
                <a:sym typeface="Helvetica Neue"/>
              </a:rPr>
              <a:t> I1, Frey C3, </a:t>
            </a:r>
            <a:r>
              <a:rPr lang="en-AU" sz="2200" dirty="0" err="1">
                <a:effectLst/>
                <a:latin typeface="Helvetica Neue"/>
                <a:ea typeface="Helvetica Neue"/>
                <a:cs typeface="Helvetica Neue"/>
                <a:sym typeface="Helvetica Neue"/>
              </a:rPr>
              <a:t>Posthaus</a:t>
            </a:r>
            <a:r>
              <a:rPr lang="en-AU" sz="2200" dirty="0">
                <a:effectLst/>
                <a:latin typeface="Helvetica Neue"/>
                <a:ea typeface="Helvetica Neue"/>
                <a:cs typeface="Helvetica Neue"/>
                <a:sym typeface="Helvetica Neue"/>
              </a:rPr>
              <a:t> H4, </a:t>
            </a:r>
            <a:r>
              <a:rPr lang="en-AU" sz="2200" dirty="0" err="1">
                <a:effectLst/>
                <a:latin typeface="Helvetica Neue"/>
                <a:ea typeface="Helvetica Neue"/>
                <a:cs typeface="Helvetica Neue"/>
                <a:sym typeface="Helvetica Neue"/>
              </a:rPr>
              <a:t>Perreten</a:t>
            </a:r>
            <a:r>
              <a:rPr lang="en-AU" sz="2200" dirty="0">
                <a:effectLst/>
                <a:latin typeface="Helvetica Neue"/>
                <a:ea typeface="Helvetica Neue"/>
                <a:cs typeface="Helvetica Neue"/>
                <a:sym typeface="Helvetica Neue"/>
              </a:rPr>
              <a:t> V1, Rodriguez-Campos S1.</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Author information</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Abstract</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Abortion in small ruminants presents a clinical and economic problem with legal implications regarding animal health and zoonotic risk by some of the abortive pathogens. Several bacteria, fungi and parasites can cause abortion, but cost-orientated routine diagnostics only cover the most relevant epizootic agents. To cover a broad-range of common as well as underdiagnosed abortifacients, we studied 41 ovine and 36 caprine abortions by Stamp's modification of the </a:t>
            </a:r>
            <a:r>
              <a:rPr lang="en-AU" sz="2200" dirty="0" err="1">
                <a:effectLst/>
                <a:latin typeface="Helvetica Neue"/>
                <a:ea typeface="Helvetica Neue"/>
                <a:cs typeface="Helvetica Neue"/>
                <a:sym typeface="Helvetica Neue"/>
              </a:rPr>
              <a:t>Ziehl-Neelsen</a:t>
            </a:r>
            <a:r>
              <a:rPr lang="en-AU" sz="2200" dirty="0">
                <a:effectLst/>
                <a:latin typeface="Helvetica Neue"/>
                <a:ea typeface="Helvetica Neue"/>
                <a:cs typeface="Helvetica Neue"/>
                <a:sym typeface="Helvetica Neue"/>
              </a:rPr>
              <a:t> stain, culture for classical and opportunistic abortive agents, real-time PCR for C. </a:t>
            </a:r>
            <a:r>
              <a:rPr lang="en-AU" sz="2200" dirty="0" err="1">
                <a:effectLst/>
                <a:latin typeface="Helvetica Neue"/>
                <a:ea typeface="Helvetica Neue"/>
                <a:cs typeface="Helvetica Neue"/>
                <a:sym typeface="Helvetica Neue"/>
              </a:rPr>
              <a:t>burnetii</a:t>
            </a:r>
            <a:r>
              <a:rPr lang="en-AU" sz="2200" dirty="0">
                <a:effectLst/>
                <a:latin typeface="Helvetica Neue"/>
                <a:ea typeface="Helvetica Neue"/>
                <a:cs typeface="Helvetica Neue"/>
                <a:sym typeface="Helvetica Neue"/>
              </a:rPr>
              <a:t>, C. abortus, pathogenic Leptospira spp., Toxoplasma gondii and </a:t>
            </a:r>
            <a:r>
              <a:rPr lang="en-AU" sz="2200" dirty="0" err="1">
                <a:effectLst/>
                <a:latin typeface="Helvetica Neue"/>
                <a:ea typeface="Helvetica Neue"/>
                <a:cs typeface="Helvetica Neue"/>
                <a:sym typeface="Helvetica Neue"/>
              </a:rPr>
              <a:t>Neospora</a:t>
            </a:r>
            <a:r>
              <a:rPr lang="en-AU" sz="2200" dirty="0">
                <a:effectLst/>
                <a:latin typeface="Helvetica Neue"/>
                <a:ea typeface="Helvetica Neue"/>
                <a:cs typeface="Helvetica Neue"/>
                <a:sym typeface="Helvetica Neue"/>
              </a:rPr>
              <a:t> caninum. When the dam's serum was available detection of antibodies against B. </a:t>
            </a:r>
            <a:r>
              <a:rPr lang="en-AU" sz="2200" dirty="0" err="1">
                <a:effectLst/>
                <a:latin typeface="Helvetica Neue"/>
                <a:ea typeface="Helvetica Neue"/>
                <a:cs typeface="Helvetica Neue"/>
                <a:sym typeface="Helvetica Neue"/>
              </a:rPr>
              <a:t>melitensis</a:t>
            </a:r>
            <a:r>
              <a:rPr lang="en-AU" sz="2200" dirty="0">
                <a:effectLst/>
                <a:latin typeface="Helvetica Neue"/>
                <a:ea typeface="Helvetica Neue"/>
                <a:cs typeface="Helvetica Neue"/>
                <a:sym typeface="Helvetica Neue"/>
              </a:rPr>
              <a:t>, C. </a:t>
            </a:r>
            <a:r>
              <a:rPr lang="en-AU" sz="2200" dirty="0" err="1">
                <a:effectLst/>
                <a:latin typeface="Helvetica Neue"/>
                <a:ea typeface="Helvetica Neue"/>
                <a:cs typeface="Helvetica Neue"/>
                <a:sym typeface="Helvetica Neue"/>
              </a:rPr>
              <a:t>burnetii</a:t>
            </a:r>
            <a:r>
              <a:rPr lang="en-AU" sz="2200" dirty="0">
                <a:effectLst/>
                <a:latin typeface="Helvetica Neue"/>
                <a:ea typeface="Helvetica Neue"/>
                <a:cs typeface="Helvetica Neue"/>
                <a:sym typeface="Helvetica Neue"/>
              </a:rPr>
              <a:t>, C. abortus and Leptospira spp. was performed. In 37 cases sufficient placental tissue was available for pathological and histopathological examination. From the 77 cases 11 (14.3%) were positive by staining whereas real-time PCR detected C. </a:t>
            </a:r>
            <a:r>
              <a:rPr lang="en-AU" sz="2200" dirty="0" err="1">
                <a:effectLst/>
                <a:latin typeface="Helvetica Neue"/>
                <a:ea typeface="Helvetica Neue"/>
                <a:cs typeface="Helvetica Neue"/>
                <a:sym typeface="Helvetica Neue"/>
              </a:rPr>
              <a:t>burnetii</a:t>
            </a:r>
            <a:r>
              <a:rPr lang="en-AU" sz="2200" dirty="0">
                <a:effectLst/>
                <a:latin typeface="Helvetica Neue"/>
                <a:ea typeface="Helvetica Neue"/>
                <a:cs typeface="Helvetica Neue"/>
                <a:sym typeface="Helvetica Neue"/>
              </a:rPr>
              <a:t> and C. abortus in 49.3% and 32.5% of the cases. Antibodies against C. abortus and Leptospira spp. (33.3 and 26.7%) were detected. In 23.4% a bacterial culturable pathogen was isolated. Fungal abortion was confirmed in 1.3% of cases. A single abortive agent was identified in 44.2% of the cases and in 31.2% multiple possible abortifacients were present. Our study shows that the highest clarification rate can only be achieved by a combination of methods and evidences the role that multi-infections play as cause of abortion.</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KEYWORDS:</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Abort; </a:t>
            </a:r>
            <a:r>
              <a:rPr lang="en-AU" sz="2200" dirty="0" err="1">
                <a:effectLst/>
                <a:latin typeface="Helvetica Neue"/>
                <a:ea typeface="Helvetica Neue"/>
                <a:cs typeface="Helvetica Neue"/>
                <a:sym typeface="Helvetica Neue"/>
              </a:rPr>
              <a:t>Breitspektrum</a:t>
            </a:r>
            <a:r>
              <a:rPr lang="en-AU" sz="2200" dirty="0">
                <a:effectLst/>
                <a:latin typeface="Helvetica Neue"/>
                <a:ea typeface="Helvetica Neue"/>
                <a:cs typeface="Helvetica Neue"/>
                <a:sym typeface="Helvetica Neue"/>
              </a:rPr>
              <a:t>; </a:t>
            </a:r>
            <a:r>
              <a:rPr lang="en-AU" sz="2200" dirty="0" err="1">
                <a:effectLst/>
                <a:latin typeface="Helvetica Neue"/>
                <a:ea typeface="Helvetica Neue"/>
                <a:cs typeface="Helvetica Neue"/>
                <a:sym typeface="Helvetica Neue"/>
              </a:rPr>
              <a:t>Kleinwiederkäuer</a:t>
            </a:r>
            <a:r>
              <a:rPr lang="en-AU" sz="2200" dirty="0">
                <a:effectLst/>
                <a:latin typeface="Helvetica Neue"/>
                <a:ea typeface="Helvetica Neue"/>
                <a:cs typeface="Helvetica Neue"/>
                <a:sym typeface="Helvetica Neue"/>
              </a:rPr>
              <a:t>; </a:t>
            </a:r>
            <a:r>
              <a:rPr lang="en-AU" sz="2200" dirty="0" err="1">
                <a:effectLst/>
                <a:latin typeface="Helvetica Neue"/>
                <a:ea typeface="Helvetica Neue"/>
                <a:cs typeface="Helvetica Neue"/>
                <a:sym typeface="Helvetica Neue"/>
              </a:rPr>
              <a:t>Molekulardiagnostik</a:t>
            </a:r>
            <a:r>
              <a:rPr lang="en-AU" sz="2200" dirty="0">
                <a:effectLst/>
                <a:latin typeface="Helvetica Neue"/>
                <a:ea typeface="Helvetica Neue"/>
                <a:cs typeface="Helvetica Neue"/>
                <a:sym typeface="Helvetica Neue"/>
              </a:rPr>
              <a:t>; </a:t>
            </a:r>
            <a:r>
              <a:rPr lang="en-AU" sz="2200" dirty="0" err="1">
                <a:effectLst/>
                <a:latin typeface="Helvetica Neue"/>
                <a:ea typeface="Helvetica Neue"/>
                <a:cs typeface="Helvetica Neue"/>
                <a:sym typeface="Helvetica Neue"/>
              </a:rPr>
              <a:t>Tierseuchen</a:t>
            </a:r>
            <a:r>
              <a:rPr lang="en-AU" sz="2200" dirty="0">
                <a:effectLst/>
                <a:latin typeface="Helvetica Neue"/>
                <a:ea typeface="Helvetica Neue"/>
                <a:cs typeface="Helvetica Neue"/>
                <a:sym typeface="Helvetica Neue"/>
              </a:rPr>
              <a:t>; abortion; </a:t>
            </a:r>
            <a:r>
              <a:rPr lang="en-AU" sz="2200" dirty="0" err="1">
                <a:effectLst/>
                <a:latin typeface="Helvetica Neue"/>
                <a:ea typeface="Helvetica Neue"/>
                <a:cs typeface="Helvetica Neue"/>
                <a:sym typeface="Helvetica Neue"/>
              </a:rPr>
              <a:t>broadspectrum</a:t>
            </a:r>
            <a:r>
              <a:rPr lang="en-AU" sz="2200" dirty="0">
                <a:effectLst/>
                <a:latin typeface="Helvetica Neue"/>
                <a:ea typeface="Helvetica Neue"/>
                <a:cs typeface="Helvetica Neue"/>
                <a:sym typeface="Helvetica Neue"/>
              </a:rPr>
              <a:t>; epizootics; molecular diagnostics; small ruminants</a:t>
            </a:r>
            <a:endParaRPr lang="en-US" sz="2200" dirty="0">
              <a:effectLst/>
              <a:latin typeface="Helvetica Neue"/>
              <a:ea typeface="Helvetica Neue"/>
              <a:cs typeface="Helvetica Neue"/>
              <a:sym typeface="Helvetica Neue"/>
            </a:endParaRPr>
          </a:p>
          <a:p>
            <a:r>
              <a:rPr lang="en-AU" sz="2200" dirty="0" err="1">
                <a:effectLst/>
                <a:latin typeface="Helvetica Neue"/>
                <a:ea typeface="Helvetica Neue"/>
                <a:cs typeface="Helvetica Neue"/>
                <a:sym typeface="Helvetica Neue"/>
              </a:rPr>
              <a:t>PMID</a:t>
            </a:r>
            <a:r>
              <a:rPr lang="en-AU" sz="2200" dirty="0">
                <a:effectLst/>
                <a:latin typeface="Helvetica Neue"/>
                <a:ea typeface="Helvetica Neue"/>
                <a:cs typeface="Helvetica Neue"/>
                <a:sym typeface="Helvetica Neue"/>
              </a:rPr>
              <a:t>: 29208582 </a:t>
            </a:r>
            <a:r>
              <a:rPr lang="en-AU" sz="2200" dirty="0" err="1">
                <a:effectLst/>
                <a:latin typeface="Helvetica Neue"/>
                <a:ea typeface="Helvetica Neue"/>
                <a:cs typeface="Helvetica Neue"/>
                <a:sym typeface="Helvetica Neue"/>
              </a:rPr>
              <a:t>DOI</a:t>
            </a:r>
            <a:r>
              <a:rPr lang="en-AU" sz="2200" dirty="0">
                <a:effectLst/>
                <a:latin typeface="Helvetica Neue"/>
                <a:ea typeface="Helvetica Neue"/>
                <a:cs typeface="Helvetica Neue"/>
                <a:sym typeface="Helvetica Neue"/>
              </a:rPr>
              <a:t>: 10.17236/sat00136</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Free full text</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Similar articles</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Icon for Gesellschaft </a:t>
            </a:r>
            <a:r>
              <a:rPr lang="en-AU" sz="2200" dirty="0" err="1">
                <a:effectLst/>
                <a:latin typeface="Helvetica Neue"/>
                <a:ea typeface="Helvetica Neue"/>
                <a:cs typeface="Helvetica Neue"/>
                <a:sym typeface="Helvetica Neue"/>
              </a:rPr>
              <a:t>Schweizer</a:t>
            </a:r>
            <a:r>
              <a:rPr lang="en-AU" sz="2200" dirty="0">
                <a:effectLst/>
                <a:latin typeface="Helvetica Neue"/>
                <a:ea typeface="Helvetica Neue"/>
                <a:cs typeface="Helvetica Neue"/>
                <a:sym typeface="Helvetica Neue"/>
              </a:rPr>
              <a:t> </a:t>
            </a:r>
            <a:r>
              <a:rPr lang="en-AU" sz="2200" dirty="0" err="1">
                <a:effectLst/>
                <a:latin typeface="Helvetica Neue"/>
                <a:ea typeface="Helvetica Neue"/>
                <a:cs typeface="Helvetica Neue"/>
                <a:sym typeface="Helvetica Neue"/>
              </a:rPr>
              <a:t>Tieraerztinnen</a:t>
            </a:r>
            <a:r>
              <a:rPr lang="en-AU" sz="2200" dirty="0">
                <a:effectLst/>
                <a:latin typeface="Helvetica Neue"/>
                <a:ea typeface="Helvetica Neue"/>
                <a:cs typeface="Helvetica Neue"/>
                <a:sym typeface="Helvetica Neue"/>
              </a:rPr>
              <a:t> und </a:t>
            </a:r>
            <a:r>
              <a:rPr lang="en-AU" sz="2200" dirty="0" err="1">
                <a:effectLst/>
                <a:latin typeface="Helvetica Neue"/>
                <a:ea typeface="Helvetica Neue"/>
                <a:cs typeface="Helvetica Neue"/>
                <a:sym typeface="Helvetica Neue"/>
              </a:rPr>
              <a:t>TieraerzteIcon</a:t>
            </a:r>
            <a:r>
              <a:rPr lang="en-AU" sz="2200" dirty="0">
                <a:effectLst/>
                <a:latin typeface="Helvetica Neue"/>
                <a:ea typeface="Helvetica Neue"/>
                <a:cs typeface="Helvetica Neue"/>
                <a:sym typeface="Helvetica Neue"/>
              </a:rPr>
              <a:t> for Loma Linda University Libraries</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Select item 26316211</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2.</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Med Mycol. 2015 Nov;53(8):765-97. </a:t>
            </a:r>
            <a:r>
              <a:rPr lang="en-AU" sz="2200" dirty="0" err="1">
                <a:effectLst/>
                <a:latin typeface="Helvetica Neue"/>
                <a:ea typeface="Helvetica Neue"/>
                <a:cs typeface="Helvetica Neue"/>
                <a:sym typeface="Helvetica Neue"/>
              </a:rPr>
              <a:t>doi</a:t>
            </a:r>
            <a:r>
              <a:rPr lang="en-AU" sz="2200" dirty="0">
                <a:effectLst/>
                <a:latin typeface="Helvetica Neue"/>
                <a:ea typeface="Helvetica Neue"/>
                <a:cs typeface="Helvetica Neue"/>
                <a:sym typeface="Helvetica Neue"/>
              </a:rPr>
              <a:t>: 10.1093/</a:t>
            </a:r>
            <a:r>
              <a:rPr lang="en-AU" sz="2200" dirty="0" err="1">
                <a:effectLst/>
                <a:latin typeface="Helvetica Neue"/>
                <a:ea typeface="Helvetica Neue"/>
                <a:cs typeface="Helvetica Neue"/>
                <a:sym typeface="Helvetica Neue"/>
              </a:rPr>
              <a:t>mmy</a:t>
            </a:r>
            <a:r>
              <a:rPr lang="en-AU" sz="2200" dirty="0">
                <a:effectLst/>
                <a:latin typeface="Helvetica Neue"/>
                <a:ea typeface="Helvetica Neue"/>
                <a:cs typeface="Helvetica Neue"/>
                <a:sym typeface="Helvetica Neue"/>
              </a:rPr>
              <a:t>/myv067. </a:t>
            </a:r>
            <a:r>
              <a:rPr lang="en-AU" sz="2200" dirty="0" err="1">
                <a:effectLst/>
                <a:latin typeface="Helvetica Neue"/>
                <a:ea typeface="Helvetica Neue"/>
                <a:cs typeface="Helvetica Neue"/>
                <a:sym typeface="Helvetica Neue"/>
              </a:rPr>
              <a:t>Epub</a:t>
            </a:r>
            <a:r>
              <a:rPr lang="en-AU" sz="2200" dirty="0">
                <a:effectLst/>
                <a:latin typeface="Helvetica Neue"/>
                <a:ea typeface="Helvetica Neue"/>
                <a:cs typeface="Helvetica Neue"/>
                <a:sym typeface="Helvetica Neue"/>
              </a:rPr>
              <a:t> 2015 Aug 26.</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Aspergillus and aspergilloses in wild and domestic animals: a global health concern with parallels to human disease.</a:t>
            </a:r>
            <a:endParaRPr lang="en-US" sz="2200" dirty="0">
              <a:effectLst/>
              <a:latin typeface="Helvetica Neue"/>
              <a:ea typeface="Helvetica Neue"/>
              <a:cs typeface="Helvetica Neue"/>
              <a:sym typeface="Helvetica Neue"/>
            </a:endParaRPr>
          </a:p>
          <a:p>
            <a:r>
              <a:rPr lang="en-AU" sz="2200" dirty="0" err="1">
                <a:effectLst/>
                <a:latin typeface="Helvetica Neue"/>
                <a:ea typeface="Helvetica Neue"/>
                <a:cs typeface="Helvetica Neue"/>
                <a:sym typeface="Helvetica Neue"/>
              </a:rPr>
              <a:t>Seyedmousavi</a:t>
            </a:r>
            <a:r>
              <a:rPr lang="en-AU" sz="2200" dirty="0">
                <a:effectLst/>
                <a:latin typeface="Helvetica Neue"/>
                <a:ea typeface="Helvetica Neue"/>
                <a:cs typeface="Helvetica Neue"/>
                <a:sym typeface="Helvetica Neue"/>
              </a:rPr>
              <a:t> S1, Guillot J2, </a:t>
            </a:r>
            <a:r>
              <a:rPr lang="en-AU" sz="2200" dirty="0" err="1">
                <a:effectLst/>
                <a:latin typeface="Helvetica Neue"/>
                <a:ea typeface="Helvetica Neue"/>
                <a:cs typeface="Helvetica Neue"/>
                <a:sym typeface="Helvetica Neue"/>
              </a:rPr>
              <a:t>Arné</a:t>
            </a:r>
            <a:r>
              <a:rPr lang="en-AU" sz="2200" dirty="0">
                <a:effectLst/>
                <a:latin typeface="Helvetica Neue"/>
                <a:ea typeface="Helvetica Neue"/>
                <a:cs typeface="Helvetica Neue"/>
                <a:sym typeface="Helvetica Neue"/>
              </a:rPr>
              <a:t> P3, de </a:t>
            </a:r>
            <a:r>
              <a:rPr lang="en-AU" sz="2200" dirty="0" err="1">
                <a:effectLst/>
                <a:latin typeface="Helvetica Neue"/>
                <a:ea typeface="Helvetica Neue"/>
                <a:cs typeface="Helvetica Neue"/>
                <a:sym typeface="Helvetica Neue"/>
              </a:rPr>
              <a:t>Hoog</a:t>
            </a:r>
            <a:r>
              <a:rPr lang="en-AU" sz="2200" dirty="0">
                <a:effectLst/>
                <a:latin typeface="Helvetica Neue"/>
                <a:ea typeface="Helvetica Neue"/>
                <a:cs typeface="Helvetica Neue"/>
                <a:sym typeface="Helvetica Neue"/>
              </a:rPr>
              <a:t> GS4, Mouton JW5, Melchers WJ6, </a:t>
            </a:r>
            <a:r>
              <a:rPr lang="en-AU" sz="2200" dirty="0" err="1">
                <a:effectLst/>
                <a:latin typeface="Helvetica Neue"/>
                <a:ea typeface="Helvetica Neue"/>
                <a:cs typeface="Helvetica Neue"/>
                <a:sym typeface="Helvetica Neue"/>
              </a:rPr>
              <a:t>Verweij</a:t>
            </a:r>
            <a:r>
              <a:rPr lang="en-AU" sz="2200" dirty="0">
                <a:effectLst/>
                <a:latin typeface="Helvetica Neue"/>
                <a:ea typeface="Helvetica Neue"/>
                <a:cs typeface="Helvetica Neue"/>
                <a:sym typeface="Helvetica Neue"/>
              </a:rPr>
              <a:t> PE6.</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Author information</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Abstract</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The importance of aspergillosis in humans and various animal species has increased over the last decades. Aspergillus species are found worldwide in humans and in almost all domestic animals and birds as well as in many wild species, causing a wide range of diseases from localized infections to fatal disseminated diseases, as well as allergic responses to inhaled conidia. Some prevalent forms of animal aspergillosis are invasive fatal infections in sea fan corals, stonebrood mummification in honey bees, pulmonary and air sac infection in birds, mycotic abortion and mammary gland infections in cattle, guttural pouch mycoses in horses, </a:t>
            </a:r>
            <a:r>
              <a:rPr lang="en-AU" sz="2200" dirty="0" err="1">
                <a:effectLst/>
                <a:latin typeface="Helvetica Neue"/>
                <a:ea typeface="Helvetica Neue"/>
                <a:cs typeface="Helvetica Neue"/>
                <a:sym typeface="Helvetica Neue"/>
              </a:rPr>
              <a:t>sinonasal</a:t>
            </a:r>
            <a:r>
              <a:rPr lang="en-AU" sz="2200" dirty="0">
                <a:effectLst/>
                <a:latin typeface="Helvetica Neue"/>
                <a:ea typeface="Helvetica Neue"/>
                <a:cs typeface="Helvetica Neue"/>
                <a:sym typeface="Helvetica Neue"/>
              </a:rPr>
              <a:t> infections in dogs and cats, and invasive pulmonary and cerebral infections in marine mammals and nonhuman primates. This article represents a comprehensive overview of the most common infections reported by Aspergillus species and the corresponding diseases in various types of animals.</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KEYWORDS:</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Animals; Aspergillosis; Aspergillus</a:t>
            </a:r>
            <a:endParaRPr lang="en-US" sz="2200" dirty="0">
              <a:effectLst/>
              <a:latin typeface="Helvetica Neue"/>
              <a:ea typeface="Helvetica Neue"/>
              <a:cs typeface="Helvetica Neue"/>
              <a:sym typeface="Helvetica Neue"/>
            </a:endParaRPr>
          </a:p>
          <a:p>
            <a:r>
              <a:rPr lang="en-AU" sz="2200" dirty="0" err="1">
                <a:effectLst/>
                <a:latin typeface="Helvetica Neue"/>
                <a:ea typeface="Helvetica Neue"/>
                <a:cs typeface="Helvetica Neue"/>
                <a:sym typeface="Helvetica Neue"/>
              </a:rPr>
              <a:t>PMID</a:t>
            </a:r>
            <a:r>
              <a:rPr lang="en-AU" sz="2200" dirty="0">
                <a:effectLst/>
                <a:latin typeface="Helvetica Neue"/>
                <a:ea typeface="Helvetica Neue"/>
                <a:cs typeface="Helvetica Neue"/>
                <a:sym typeface="Helvetica Neue"/>
              </a:rPr>
              <a:t>: 26316211 </a:t>
            </a:r>
            <a:r>
              <a:rPr lang="en-AU" sz="2200" dirty="0" err="1">
                <a:effectLst/>
                <a:latin typeface="Helvetica Neue"/>
                <a:ea typeface="Helvetica Neue"/>
                <a:cs typeface="Helvetica Neue"/>
                <a:sym typeface="Helvetica Neue"/>
              </a:rPr>
              <a:t>DOI</a:t>
            </a:r>
            <a:r>
              <a:rPr lang="en-AU" sz="2200" dirty="0">
                <a:effectLst/>
                <a:latin typeface="Helvetica Neue"/>
                <a:ea typeface="Helvetica Neue"/>
                <a:cs typeface="Helvetica Neue"/>
                <a:sym typeface="Helvetica Neue"/>
              </a:rPr>
              <a:t>: 10.1093/</a:t>
            </a:r>
            <a:r>
              <a:rPr lang="en-AU" sz="2200" dirty="0" err="1">
                <a:effectLst/>
                <a:latin typeface="Helvetica Neue"/>
                <a:ea typeface="Helvetica Neue"/>
                <a:cs typeface="Helvetica Neue"/>
                <a:sym typeface="Helvetica Neue"/>
              </a:rPr>
              <a:t>mmy</a:t>
            </a:r>
            <a:r>
              <a:rPr lang="en-AU" sz="2200" dirty="0">
                <a:effectLst/>
                <a:latin typeface="Helvetica Neue"/>
                <a:ea typeface="Helvetica Neue"/>
                <a:cs typeface="Helvetica Neue"/>
                <a:sym typeface="Helvetica Neue"/>
              </a:rPr>
              <a:t>/myv067</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[Indexed for MEDLINE]</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Similar articles</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J Egypt Public Health Assoc. 2001;76(1-2):1-16.</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Socioenvironmental predictors of abortion and stillbirths in an industrial community in Egypt.</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Hafez AS1, Fahim HI, </a:t>
            </a:r>
            <a:r>
              <a:rPr lang="en-AU" sz="2200" dirty="0" err="1">
                <a:effectLst/>
                <a:latin typeface="Helvetica Neue"/>
                <a:ea typeface="Helvetica Neue"/>
                <a:cs typeface="Helvetica Neue"/>
                <a:sym typeface="Helvetica Neue"/>
              </a:rPr>
              <a:t>Badawy</a:t>
            </a:r>
            <a:r>
              <a:rPr lang="en-AU" sz="2200" dirty="0">
                <a:effectLst/>
                <a:latin typeface="Helvetica Neue"/>
                <a:ea typeface="Helvetica Neue"/>
                <a:cs typeface="Helvetica Neue"/>
                <a:sym typeface="Helvetica Neue"/>
              </a:rPr>
              <a:t> HA.</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Author information</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Abstract</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Air pollution is considered to be one of the overgrowing problems of cosmopolitan distribution, due to marked progress in industrialization. The applied epidemiological and environmental studies related to reproductive health in the community, are considered as the main principles for comprehensive health development in industrial cities. The present study focused on the role of air pollution on the occurrence of abortion and stillbirths among married fertile women during the childbearing age (15-50 years) in two industrial areas, namely Helwan in Cairo Governorate and Tenth of Ramadan City in </a:t>
            </a:r>
            <a:r>
              <a:rPr lang="en-AU" sz="2200" dirty="0" err="1">
                <a:effectLst/>
                <a:latin typeface="Helvetica Neue"/>
                <a:ea typeface="Helvetica Neue"/>
                <a:cs typeface="Helvetica Neue"/>
                <a:sym typeface="Helvetica Neue"/>
              </a:rPr>
              <a:t>Sharqyia</a:t>
            </a:r>
            <a:r>
              <a:rPr lang="en-AU" sz="2200" dirty="0">
                <a:effectLst/>
                <a:latin typeface="Helvetica Neue"/>
                <a:ea typeface="Helvetica Neue"/>
                <a:cs typeface="Helvetica Neue"/>
                <a:sym typeface="Helvetica Neue"/>
              </a:rPr>
              <a:t> Governorate. A cross-sectional epidemiological study based on community background was implemented in the two studied areas. The unit of observation was the family including married fertile women based on specific inclusion criteria. Cluster sampling procedure was used in which the unit of sampling was the household, selected within a radius of not less than five </a:t>
            </a:r>
            <a:r>
              <a:rPr lang="en-AU" sz="2200" dirty="0" err="1">
                <a:effectLst/>
                <a:latin typeface="Helvetica Neue"/>
                <a:ea typeface="Helvetica Neue"/>
                <a:cs typeface="Helvetica Neue"/>
                <a:sym typeface="Helvetica Neue"/>
              </a:rPr>
              <a:t>Kilometers</a:t>
            </a:r>
            <a:r>
              <a:rPr lang="en-AU" sz="2200" dirty="0">
                <a:effectLst/>
                <a:latin typeface="Helvetica Neue"/>
                <a:ea typeface="Helvetica Neue"/>
                <a:cs typeface="Helvetica Neue"/>
                <a:sym typeface="Helvetica Neue"/>
              </a:rPr>
              <a:t> around the factories. Using Epi-info program, the total sample size in the two studied areas was 1934 women. The interview questionnaire was the tool adopted for data collection, which includes </a:t>
            </a:r>
            <a:r>
              <a:rPr lang="en-AU" sz="2200" dirty="0" err="1">
                <a:effectLst/>
                <a:latin typeface="Helvetica Neue"/>
                <a:ea typeface="Helvetica Neue"/>
                <a:cs typeface="Helvetica Neue"/>
                <a:sym typeface="Helvetica Neue"/>
              </a:rPr>
              <a:t>gynecological</a:t>
            </a:r>
            <a:r>
              <a:rPr lang="en-AU" sz="2200" dirty="0">
                <a:effectLst/>
                <a:latin typeface="Helvetica Neue"/>
                <a:ea typeface="Helvetica Neue"/>
                <a:cs typeface="Helvetica Neue"/>
                <a:sym typeface="Helvetica Neue"/>
              </a:rPr>
              <a:t> and obstetric data related to reproductive health. The socio-economic status of studied women was determined using scoring system that includes the education and occupation of both couples. The environmental study was carried-out in the two areas in order to assess the levels of air pollutants and their chemical nature. Data management using Logistic regression analysis was done to determine the effect of independent variables, such as socioeconomic factor, exposure to air pollutants on the occurrence of abortion and stillbirths as examples of reproductive health problems. The mean age of the studied women was 33.8+/-8.8 years in Helwan and 28.1+/-6.5 years in Tenth of Ramadan. Also the study showed significant differences in both the socioeconomic status, smoking inside houses and parity between the studied women in Helwan and Tenth of Ramadan City. The overall prevalence of abortion and stillbirths among women in the studied areas were 29.2% and 4.5%, respectively. However, the prevalence of such reproductive health hazards among women in Helwan was significantly higher than in Tenth of Ramadan City. Also the results of environmental study indicated that Helwan has higher mean values of total dust count, suspended and respirable dust concentrations as well as lead concentration in the ambient air than in Tenth of Ramadan City. The Logistic regression analysis showed that the respirable dust concentration in the air and smoking inside houses are the significant independent factors for the occurrence of abortion. Moreover, Lead concentration in the air and women education is the main predictors of both abortion and stillbirths. Accordingly, the Egyptian authorities should attempt to improve air quality in urban industrial communities to promote reproductive health and prevent woman' s health hazards.</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r>
              <a:rPr lang="en-AU" sz="2200" dirty="0" err="1">
                <a:effectLst/>
                <a:latin typeface="Helvetica Neue"/>
                <a:ea typeface="Helvetica Neue"/>
                <a:cs typeface="Helvetica Neue"/>
                <a:sym typeface="Helvetica Neue"/>
              </a:rPr>
              <a:t>PMID</a:t>
            </a:r>
            <a:r>
              <a:rPr lang="en-AU" sz="2200" dirty="0">
                <a:effectLst/>
                <a:latin typeface="Helvetica Neue"/>
                <a:ea typeface="Helvetica Neue"/>
                <a:cs typeface="Helvetica Neue"/>
                <a:sym typeface="Helvetica Neue"/>
              </a:rPr>
              <a:t>: 17216978</a:t>
            </a:r>
            <a:endParaRPr lang="en-US" sz="2200" dirty="0">
              <a:effectLst/>
              <a:latin typeface="Helvetica Neue"/>
              <a:ea typeface="Helvetica Neue"/>
              <a:cs typeface="Helvetica Neue"/>
              <a:sym typeface="Helvetica Neue"/>
            </a:endParaRPr>
          </a:p>
          <a:p>
            <a:r>
              <a:rPr lang="en-AU" sz="2200" dirty="0">
                <a:effectLst/>
                <a:latin typeface="Helvetica Neue"/>
                <a:ea typeface="Helvetica Neue"/>
                <a:cs typeface="Helvetica Neue"/>
                <a:sym typeface="Helvetica Neue"/>
              </a:rPr>
              <a:t> </a:t>
            </a:r>
            <a:endParaRPr lang="en-US" sz="2200" dirty="0">
              <a:effectLst/>
              <a:latin typeface="Helvetica Neue"/>
              <a:ea typeface="Helvetica Neue"/>
              <a:cs typeface="Helvetica Neue"/>
              <a:sym typeface="Helvetica Neue"/>
            </a:endParaRPr>
          </a:p>
          <a:p>
            <a:endParaRPr lang="en-US" dirty="0"/>
          </a:p>
        </p:txBody>
      </p:sp>
    </p:spTree>
    <p:extLst>
      <p:ext uri="{BB962C8B-B14F-4D97-AF65-F5344CB8AC3E}">
        <p14:creationId xmlns:p14="http://schemas.microsoft.com/office/powerpoint/2010/main" val="23715965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Belhassen</a:t>
            </a:r>
            <a:r>
              <a:rPr lang="en-US" dirty="0"/>
              <a:t> H, Jiménez-Díaz I, </a:t>
            </a:r>
            <a:r>
              <a:rPr lang="en-US" dirty="0" err="1"/>
              <a:t>Arrebola</a:t>
            </a:r>
            <a:r>
              <a:rPr lang="en-US" dirty="0"/>
              <a:t> JP, </a:t>
            </a:r>
            <a:r>
              <a:rPr lang="en-US" dirty="0" err="1"/>
              <a:t>Ghali</a:t>
            </a:r>
            <a:r>
              <a:rPr lang="en-US" dirty="0"/>
              <a:t> R, </a:t>
            </a:r>
            <a:r>
              <a:rPr lang="en-US" dirty="0" err="1"/>
              <a:t>Ghorbel</a:t>
            </a:r>
            <a:r>
              <a:rPr lang="en-US" dirty="0"/>
              <a:t> H, Olea N, </a:t>
            </a:r>
            <a:r>
              <a:rPr lang="en-US" dirty="0" err="1"/>
              <a:t>Hedili</a:t>
            </a:r>
            <a:r>
              <a:rPr lang="en-US" dirty="0"/>
              <a:t> A. Zearalenone and its metabolites in urine and breast cancer risk: a case-control study in Tunisia. Chemosphere. 2015 Jun;128:1-6.</a:t>
            </a:r>
          </a:p>
          <a:p>
            <a:r>
              <a:rPr lang="en-US" dirty="0"/>
              <a:t>Zearalenone (</a:t>
            </a:r>
            <a:r>
              <a:rPr lang="en-US" dirty="0" err="1"/>
              <a:t>ZON</a:t>
            </a:r>
            <a:r>
              <a:rPr lang="en-US" dirty="0"/>
              <a:t>) is a non-steroidal estrogenic mycotoxin produced by Fusarium species. The exposure risk to humans and animals is the consumption of contaminated food and animal feeds. It has been reported that </a:t>
            </a:r>
            <a:r>
              <a:rPr lang="en-US" dirty="0" err="1"/>
              <a:t>ZON</a:t>
            </a:r>
            <a:r>
              <a:rPr lang="en-US" dirty="0"/>
              <a:t> and some of its metabolites promote the development of hormone-dependent tumors. The aim of this case-control study was to estimate exposure to </a:t>
            </a:r>
            <a:r>
              <a:rPr lang="en-US" dirty="0" err="1"/>
              <a:t>ZON</a:t>
            </a:r>
            <a:r>
              <a:rPr lang="en-US" dirty="0"/>
              <a:t> and its five metabolites (</a:t>
            </a:r>
            <a:r>
              <a:rPr lang="el-GR" dirty="0"/>
              <a:t>α-</a:t>
            </a:r>
            <a:r>
              <a:rPr lang="en-US" dirty="0" err="1"/>
              <a:t>zearalenol</a:t>
            </a:r>
            <a:r>
              <a:rPr lang="en-US" dirty="0"/>
              <a:t> [</a:t>
            </a:r>
            <a:r>
              <a:rPr lang="el-GR" dirty="0"/>
              <a:t>α-</a:t>
            </a:r>
            <a:r>
              <a:rPr lang="en-US" dirty="0" err="1"/>
              <a:t>ZOL</a:t>
            </a:r>
            <a:r>
              <a:rPr lang="en-US" dirty="0"/>
              <a:t>], </a:t>
            </a:r>
            <a:r>
              <a:rPr lang="el-GR" dirty="0"/>
              <a:t>β-</a:t>
            </a:r>
            <a:r>
              <a:rPr lang="en-US" dirty="0" err="1"/>
              <a:t>zearalenol</a:t>
            </a:r>
            <a:r>
              <a:rPr lang="en-US" dirty="0"/>
              <a:t> [</a:t>
            </a:r>
            <a:r>
              <a:rPr lang="el-GR" dirty="0"/>
              <a:t>β-</a:t>
            </a:r>
            <a:r>
              <a:rPr lang="en-US" dirty="0" err="1"/>
              <a:t>ZOL</a:t>
            </a:r>
            <a:r>
              <a:rPr lang="en-US" dirty="0"/>
              <a:t>], </a:t>
            </a:r>
            <a:r>
              <a:rPr lang="el-GR" dirty="0"/>
              <a:t>α-</a:t>
            </a:r>
            <a:r>
              <a:rPr lang="en-US" dirty="0" err="1"/>
              <a:t>zearalanol</a:t>
            </a:r>
            <a:r>
              <a:rPr lang="en-US" dirty="0"/>
              <a:t> [zeranol, </a:t>
            </a:r>
            <a:r>
              <a:rPr lang="el-GR" dirty="0"/>
              <a:t>α-</a:t>
            </a:r>
            <a:r>
              <a:rPr lang="en-US" dirty="0" err="1"/>
              <a:t>ZAL</a:t>
            </a:r>
            <a:r>
              <a:rPr lang="en-US" dirty="0"/>
              <a:t>], </a:t>
            </a:r>
            <a:r>
              <a:rPr lang="el-GR" dirty="0"/>
              <a:t>β-</a:t>
            </a:r>
            <a:r>
              <a:rPr lang="en-US" dirty="0" err="1"/>
              <a:t>zearalanol</a:t>
            </a:r>
            <a:r>
              <a:rPr lang="en-US" dirty="0"/>
              <a:t> [</a:t>
            </a:r>
            <a:r>
              <a:rPr lang="en-US" dirty="0" err="1"/>
              <a:t>teranol</a:t>
            </a:r>
            <a:r>
              <a:rPr lang="en-US" dirty="0"/>
              <a:t>, </a:t>
            </a:r>
            <a:r>
              <a:rPr lang="el-GR" dirty="0"/>
              <a:t>β-</a:t>
            </a:r>
            <a:r>
              <a:rPr lang="en-US" dirty="0" err="1"/>
              <a:t>ZAL</a:t>
            </a:r>
            <a:r>
              <a:rPr lang="en-US" dirty="0"/>
              <a:t>] and </a:t>
            </a:r>
            <a:r>
              <a:rPr lang="en-US" dirty="0" err="1"/>
              <a:t>zearalanone</a:t>
            </a:r>
            <a:r>
              <a:rPr lang="en-US" dirty="0"/>
              <a:t> [</a:t>
            </a:r>
            <a:r>
              <a:rPr lang="en-US" dirty="0" err="1"/>
              <a:t>ZAN</a:t>
            </a:r>
            <a:r>
              <a:rPr lang="en-US" dirty="0"/>
              <a:t>]) by measuring urinary concentrations of these compounds, and to evaluate the risk of breast cancer related to this exposure. Chemical analyses were carried out by liquid-liquid extraction (</a:t>
            </a:r>
            <a:r>
              <a:rPr lang="en-US" dirty="0" err="1"/>
              <a:t>LLE</a:t>
            </a:r>
            <a:r>
              <a:rPr lang="en-US" dirty="0"/>
              <a:t>) and ultra-high performance liquid chromatography with tandem mass spectrometry detection (</a:t>
            </a:r>
            <a:r>
              <a:rPr lang="en-US" dirty="0" err="1"/>
              <a:t>UHPLC</a:t>
            </a:r>
            <a:r>
              <a:rPr lang="en-US" dirty="0"/>
              <a:t>-MS/MS). Statistical analyses were performed in order to determine the association between exposure to these compounds and the development of breast cancer. Crude and adjusted odds ratios (</a:t>
            </a:r>
            <a:r>
              <a:rPr lang="en-US" dirty="0" err="1"/>
              <a:t>ORs</a:t>
            </a:r>
            <a:r>
              <a:rPr lang="en-US" dirty="0"/>
              <a:t>) with 95% confidence intervals (CIs) were calculated by unconditional logistic regression to estimate the magnitude of the associations. The obtained results (adjusted OR=1.54, 95% CI=1.10-2.77) suggest a potential role of </a:t>
            </a:r>
            <a:r>
              <a:rPr lang="el-GR" dirty="0"/>
              <a:t>α-</a:t>
            </a:r>
            <a:r>
              <a:rPr lang="en-US" dirty="0" err="1"/>
              <a:t>ZAL</a:t>
            </a:r>
            <a:r>
              <a:rPr lang="en-US" dirty="0"/>
              <a:t> in the risk of developing breast cancer. </a:t>
            </a:r>
          </a:p>
          <a:p>
            <a:endParaRPr lang="en-US" dirty="0"/>
          </a:p>
          <a:p>
            <a:r>
              <a:rPr lang="en-US" dirty="0"/>
              <a:t>Wan </a:t>
            </a:r>
            <a:r>
              <a:rPr lang="en-US" dirty="0" err="1"/>
              <a:t>MLY</a:t>
            </a:r>
            <a:r>
              <a:rPr lang="en-US" dirty="0"/>
              <a:t>, Co VA, El-</a:t>
            </a:r>
            <a:r>
              <a:rPr lang="en-US" dirty="0" err="1"/>
              <a:t>Nezami</a:t>
            </a:r>
            <a:r>
              <a:rPr lang="en-US" dirty="0"/>
              <a:t> H. Endocrine disrupting chemicals and breast cancer: a systematic review of epidemiological studies. </a:t>
            </a:r>
            <a:r>
              <a:rPr lang="en-US" dirty="0" err="1"/>
              <a:t>Crit</a:t>
            </a:r>
            <a:r>
              <a:rPr lang="en-US" dirty="0"/>
              <a:t> Rev Food Sci </a:t>
            </a:r>
            <a:r>
              <a:rPr lang="en-US" dirty="0" err="1"/>
              <a:t>Nutr</a:t>
            </a:r>
            <a:r>
              <a:rPr lang="en-US" dirty="0"/>
              <a:t>. 2022;62(24):6549-6576. </a:t>
            </a:r>
            <a:r>
              <a:rPr lang="en-US" dirty="0" err="1"/>
              <a:t>doi</a:t>
            </a:r>
            <a:r>
              <a:rPr lang="en-US" dirty="0"/>
              <a:t>: 10.1080/10408398.2021.1903382. </a:t>
            </a:r>
            <a:r>
              <a:rPr lang="en-US" dirty="0" err="1"/>
              <a:t>Epub</a:t>
            </a:r>
            <a:r>
              <a:rPr lang="en-US" dirty="0"/>
              <a:t> 2021 Apr 5. </a:t>
            </a:r>
            <a:r>
              <a:rPr lang="en-US" dirty="0" err="1"/>
              <a:t>PMID</a:t>
            </a:r>
            <a:r>
              <a:rPr lang="en-US" dirty="0"/>
              <a:t>: 33819127.</a:t>
            </a:r>
          </a:p>
          <a:p>
            <a:r>
              <a:rPr lang="en-US" dirty="0"/>
              <a:t> Abstract</a:t>
            </a:r>
          </a:p>
          <a:p>
            <a:endParaRPr lang="en-US" dirty="0"/>
          </a:p>
          <a:p>
            <a:r>
              <a:rPr lang="en-US" dirty="0"/>
              <a:t>Background: Endocrine-disrupting compounds (EDCs) are ubiquitous substances that are found in our everyday lives, including pesticides, plasticizers, pharmaceutical agents, personal care products, and also in food products and food packaging. Increasing epidemiological evidence suggest that EDCs may affect the development or progression of breast cancer and consequently lead to lifelong harmful health consequences, especially when exposure occurs during early life in humans. Yet so far no appraisal of the available evidence has been conducted on this topic.</a:t>
            </a:r>
          </a:p>
          <a:p>
            <a:endParaRPr lang="en-US" dirty="0"/>
          </a:p>
          <a:p>
            <a:r>
              <a:rPr lang="en-US" dirty="0"/>
              <a:t>Objective: To systematically review all the available epidemiological studies about the association of the levels of environmental exposures of EDCs with breast cancer risk.</a:t>
            </a:r>
          </a:p>
          <a:p>
            <a:endParaRPr lang="en-US" dirty="0"/>
          </a:p>
          <a:p>
            <a:r>
              <a:rPr lang="en-US" dirty="0"/>
              <a:t>Methods: The search was performed in accordance with the PRISMA guidelines. We retrieved articles from PubMed (MEDLINE) until 10 March 2021. The key words used in this research were: "Endocrine disruptor(s)" OR "Endocrine disrupting chemical(s)" OR any of the EDCs mentioned below AND "Breast cancer" to locate all relevant articles published. We included only cohort studies and case-control studies. All relevant articles were accessed in full text and were evaluated and summarized in tables.</a:t>
            </a:r>
          </a:p>
          <a:p>
            <a:endParaRPr lang="en-US" dirty="0"/>
          </a:p>
          <a:p>
            <a:r>
              <a:rPr lang="en-US" dirty="0"/>
              <a:t>Results: We identified 131 studies that met the search criteria and were included in this systematic review. EDCs reviewed herein included pesticides (e.g. </a:t>
            </a:r>
            <a:r>
              <a:rPr lang="en-US" dirty="0" err="1"/>
              <a:t>p,p</a:t>
            </a:r>
            <a:r>
              <a:rPr lang="en-US" dirty="0"/>
              <a:t>'-dichlorodiphenyltrichloroethane (DDT), p,p'-</a:t>
            </a:r>
            <a:r>
              <a:rPr lang="en-US" dirty="0" err="1"/>
              <a:t>dichlorodiphenyldichloroethylene</a:t>
            </a:r>
            <a:r>
              <a:rPr lang="en-US" dirty="0"/>
              <a:t> (DDE), atrazine, 2,3,7,8-tetrachloridibenzo-p-dioxin (</a:t>
            </a:r>
            <a:r>
              <a:rPr lang="en-US" dirty="0" err="1"/>
              <a:t>TCDD</a:t>
            </a:r>
            <a:r>
              <a:rPr lang="en-US" dirty="0"/>
              <a:t> or dioxin)), synthetic chemicals (e.g. bisphenol A (BPA), phthalates, per- and polyfluoroalkyl substances (</a:t>
            </a:r>
            <a:r>
              <a:rPr lang="en-US" dirty="0" err="1"/>
              <a:t>PFAS</a:t>
            </a:r>
            <a:r>
              <a:rPr lang="en-US" dirty="0"/>
              <a:t>), parabens, polychlorinated biphenyls (PCBs), polybrominated diphenyl ethers (</a:t>
            </a:r>
            <a:r>
              <a:rPr lang="en-US" dirty="0" err="1"/>
              <a:t>PBDEs</a:t>
            </a:r>
            <a:r>
              <a:rPr lang="en-US" dirty="0"/>
              <a:t>), contraceptive pills), phytoestrogens (e.g. genistein, resveratrol), and certain mycotoxins (e.g. zearalenone). Most studies assessed environmental EDCs exposure via biomarker measurements.</a:t>
            </a:r>
          </a:p>
          <a:p>
            <a:endParaRPr lang="en-US" dirty="0"/>
          </a:p>
          <a:p>
            <a:r>
              <a:rPr lang="en-US" dirty="0"/>
              <a:t>Conclusion: We identified certain EDC exposures could potentially elevate the risk of breast cancer. As majority of EDCs are highly persistent in the environment and bio-accumulative, it is essential to assess the long-term impacts of EDC exposures, especially multi-generational and transgenerational. Also, since food is often a major route of exposure to EDCs, well-designed exposure assessments of potential EDCs in food and food packing are necessary and their potential link to breast cancer development need to be carefully evaluated for subsequent EDC policy making and regulations.</a:t>
            </a:r>
          </a:p>
          <a:p>
            <a:endParaRPr lang="en-US" dirty="0"/>
          </a:p>
        </p:txBody>
      </p:sp>
    </p:spTree>
    <p:extLst>
      <p:ext uri="{BB962C8B-B14F-4D97-AF65-F5344CB8AC3E}">
        <p14:creationId xmlns:p14="http://schemas.microsoft.com/office/powerpoint/2010/main" val="9699200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The presence of aflatoxin B₁-</a:t>
            </a:r>
            <a:r>
              <a:rPr lang="en-US" sz="2200" dirty="0" err="1">
                <a:effectLst/>
                <a:latin typeface="Helvetica Neue"/>
                <a:ea typeface="Helvetica Neue"/>
                <a:cs typeface="Helvetica Neue"/>
                <a:sym typeface="Helvetica Neue"/>
              </a:rPr>
              <a:t>FAPY</a:t>
            </a:r>
            <a:r>
              <a:rPr lang="en-US" sz="2200" dirty="0">
                <a:effectLst/>
                <a:latin typeface="Helvetica Neue"/>
                <a:ea typeface="Helvetica Neue"/>
                <a:cs typeface="Helvetica Neue"/>
                <a:sym typeface="Helvetica Neue"/>
              </a:rPr>
              <a:t> adduct and human papilloma virus in cervical smears from cancer patients in Mexico.</a:t>
            </a:r>
          </a:p>
          <a:p>
            <a:r>
              <a:rPr lang="en-US" sz="2200" dirty="0">
                <a:effectLst/>
                <a:latin typeface="Helvetica Neue"/>
                <a:ea typeface="Helvetica Neue"/>
                <a:cs typeface="Helvetica Neue"/>
                <a:sym typeface="Helvetica Neue"/>
              </a:rPr>
              <a:t>Food </a:t>
            </a:r>
            <a:r>
              <a:rPr lang="en-US" sz="2200" dirty="0" err="1">
                <a:effectLst/>
                <a:latin typeface="Helvetica Neue"/>
                <a:ea typeface="Helvetica Neue"/>
                <a:cs typeface="Helvetica Neue"/>
                <a:sym typeface="Helvetica Neue"/>
              </a:rPr>
              <a:t>Addit</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Contam</a:t>
            </a:r>
            <a:r>
              <a:rPr lang="en-US" sz="2200" dirty="0">
                <a:effectLst/>
                <a:latin typeface="Helvetica Neue"/>
                <a:ea typeface="Helvetica Neue"/>
                <a:cs typeface="Helvetica Neue"/>
                <a:sym typeface="Helvetica Neue"/>
              </a:rPr>
              <a:t> Part A </a:t>
            </a:r>
            <a:r>
              <a:rPr lang="en-US" sz="2200" dirty="0" err="1">
                <a:effectLst/>
                <a:latin typeface="Helvetica Neue"/>
                <a:ea typeface="Helvetica Neue"/>
                <a:cs typeface="Helvetica Neue"/>
                <a:sym typeface="Helvetica Neue"/>
              </a:rPr>
              <a:t>Chem</a:t>
            </a:r>
            <a:r>
              <a:rPr lang="en-US" sz="2200" dirty="0">
                <a:effectLst/>
                <a:latin typeface="Helvetica Neue"/>
                <a:ea typeface="Helvetica Neue"/>
                <a:cs typeface="Helvetica Neue"/>
                <a:sym typeface="Helvetica Neue"/>
              </a:rPr>
              <a:t> Anal Control Expo Risk Assess. 2012;29(2):258-68. </a:t>
            </a:r>
            <a:r>
              <a:rPr lang="en-US" sz="2200" dirty="0" err="1">
                <a:effectLst/>
                <a:latin typeface="Helvetica Neue"/>
                <a:ea typeface="Helvetica Neue"/>
                <a:cs typeface="Helvetica Neue"/>
                <a:sym typeface="Helvetica Neue"/>
              </a:rPr>
              <a:t>doi</a:t>
            </a:r>
            <a:r>
              <a:rPr lang="en-US" sz="2200" dirty="0">
                <a:effectLst/>
                <a:latin typeface="Helvetica Neue"/>
                <a:ea typeface="Helvetica Neue"/>
                <a:cs typeface="Helvetica Neue"/>
                <a:sym typeface="Helvetica Neue"/>
              </a:rPr>
              <a:t>: 10.1080/19440049.2011.647098.</a:t>
            </a:r>
          </a:p>
          <a:p>
            <a:r>
              <a:rPr lang="en-US" sz="2200" dirty="0">
                <a:effectLst/>
                <a:latin typeface="Helvetica Neue"/>
                <a:ea typeface="Helvetica Neue"/>
                <a:cs typeface="Helvetica Neue"/>
                <a:sym typeface="Helvetica Neue"/>
              </a:rPr>
              <a:t>Carvajal M, </a:t>
            </a:r>
            <a:r>
              <a:rPr lang="en-US" sz="2200" dirty="0" err="1">
                <a:effectLst/>
                <a:latin typeface="Helvetica Neue"/>
                <a:ea typeface="Helvetica Neue"/>
                <a:cs typeface="Helvetica Neue"/>
                <a:sym typeface="Helvetica Neue"/>
              </a:rPr>
              <a:t>Berumen</a:t>
            </a:r>
            <a:r>
              <a:rPr lang="en-US" sz="2200" dirty="0">
                <a:effectLst/>
                <a:latin typeface="Helvetica Neue"/>
                <a:ea typeface="Helvetica Neue"/>
                <a:cs typeface="Helvetica Neue"/>
                <a:sym typeface="Helvetica Neue"/>
              </a:rPr>
              <a:t> J, </a:t>
            </a:r>
            <a:r>
              <a:rPr lang="en-US" sz="2200" dirty="0" err="1">
                <a:effectLst/>
                <a:latin typeface="Helvetica Neue"/>
                <a:ea typeface="Helvetica Neue"/>
                <a:cs typeface="Helvetica Neue"/>
                <a:sym typeface="Helvetica Neue"/>
              </a:rPr>
              <a:t>Guardado</a:t>
            </a:r>
            <a:r>
              <a:rPr lang="en-US" sz="2200" dirty="0">
                <a:effectLst/>
                <a:latin typeface="Helvetica Neue"/>
                <a:ea typeface="Helvetica Neue"/>
                <a:cs typeface="Helvetica Neue"/>
                <a:sym typeface="Helvetica Neue"/>
              </a:rPr>
              <a:t>-Estrada M.</a:t>
            </a:r>
          </a:p>
          <a:p>
            <a:r>
              <a:rPr lang="en-US" sz="2200" dirty="0">
                <a:effectLst/>
                <a:latin typeface="Helvetica Neue"/>
                <a:ea typeface="Helvetica Neue"/>
                <a:cs typeface="Helvetica Neue"/>
                <a:sym typeface="Helvetica Neue"/>
              </a:rPr>
              <a:t>Author information</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Abstract</a:t>
            </a:r>
          </a:p>
          <a:p>
            <a:r>
              <a:rPr lang="en-US" sz="2200" dirty="0">
                <a:effectLst/>
                <a:latin typeface="Helvetica Neue"/>
                <a:ea typeface="Helvetica Neue"/>
                <a:cs typeface="Helvetica Neue"/>
                <a:sym typeface="Helvetica Neue"/>
              </a:rPr>
              <a:t>The carcinogenic biomarker aflatoxin B(1)-</a:t>
            </a:r>
            <a:r>
              <a:rPr lang="en-US" sz="2200" dirty="0" err="1">
                <a:effectLst/>
                <a:latin typeface="Helvetica Neue"/>
                <a:ea typeface="Helvetica Neue"/>
                <a:cs typeface="Helvetica Neue"/>
                <a:sym typeface="Helvetica Neue"/>
              </a:rPr>
              <a:t>formamidopyrimidine</a:t>
            </a:r>
            <a:r>
              <a:rPr lang="en-US" sz="2200" dirty="0">
                <a:effectLst/>
                <a:latin typeface="Helvetica Neue"/>
                <a:ea typeface="Helvetica Neue"/>
                <a:cs typeface="Helvetica Neue"/>
                <a:sym typeface="Helvetica Neue"/>
              </a:rPr>
              <a:t> 2,3-dihydro-2-(N-formyl)-2',5',6'-triamino-4'-4'-oxy-N-pyrimidyl-3-hydroxy-AFB(1) called AFB(1)-</a:t>
            </a:r>
            <a:r>
              <a:rPr lang="en-US" sz="2200" dirty="0" err="1">
                <a:effectLst/>
                <a:latin typeface="Helvetica Neue"/>
                <a:ea typeface="Helvetica Neue"/>
                <a:cs typeface="Helvetica Neue"/>
                <a:sym typeface="Helvetica Neue"/>
              </a:rPr>
              <a:t>FAPY</a:t>
            </a:r>
            <a:r>
              <a:rPr lang="en-US" sz="2200" dirty="0">
                <a:effectLst/>
                <a:latin typeface="Helvetica Neue"/>
                <a:ea typeface="Helvetica Neue"/>
                <a:cs typeface="Helvetica Neue"/>
                <a:sym typeface="Helvetica Neue"/>
              </a:rPr>
              <a:t> adduct, and Human Papilloma Virus (HPV) types 16 and 18 were quantified from DNA cervical scrapes from 40 women with cervical cancer (CC) and 14 healthy women as controls. The relationship between the AFB(1)-</a:t>
            </a:r>
            <a:r>
              <a:rPr lang="en-US" sz="2200" dirty="0" err="1">
                <a:effectLst/>
                <a:latin typeface="Helvetica Neue"/>
                <a:ea typeface="Helvetica Neue"/>
                <a:cs typeface="Helvetica Neue"/>
                <a:sym typeface="Helvetica Neue"/>
              </a:rPr>
              <a:t>FAPY</a:t>
            </a:r>
            <a:r>
              <a:rPr lang="en-US" sz="2200" dirty="0">
                <a:effectLst/>
                <a:latin typeface="Helvetica Neue"/>
                <a:ea typeface="Helvetica Neue"/>
                <a:cs typeface="Helvetica Neue"/>
                <a:sym typeface="Helvetica Neue"/>
              </a:rPr>
              <a:t> adduct and HPV types 16 and 18 was determined. Competitive inhibitory indirect ELISA was validated with 94% inhibition to quantify the AFB(1)-</a:t>
            </a:r>
            <a:r>
              <a:rPr lang="en-US" sz="2200" dirty="0" err="1">
                <a:effectLst/>
                <a:latin typeface="Helvetica Neue"/>
                <a:ea typeface="Helvetica Neue"/>
                <a:cs typeface="Helvetica Neue"/>
                <a:sym typeface="Helvetica Neue"/>
              </a:rPr>
              <a:t>FAPY</a:t>
            </a:r>
            <a:r>
              <a:rPr lang="en-US" sz="2200" dirty="0">
                <a:effectLst/>
                <a:latin typeface="Helvetica Neue"/>
                <a:ea typeface="Helvetica Neue"/>
                <a:cs typeface="Helvetica Neue"/>
                <a:sym typeface="Helvetica Neue"/>
              </a:rPr>
              <a:t> adducts in picograms per milligram of DNA (limit of detection = 0.1 </a:t>
            </a:r>
            <a:r>
              <a:rPr lang="en-US" sz="2200" dirty="0" err="1">
                <a:effectLst/>
                <a:latin typeface="Helvetica Neue"/>
                <a:ea typeface="Helvetica Neue"/>
                <a:cs typeface="Helvetica Neue"/>
                <a:sym typeface="Helvetica Neue"/>
              </a:rPr>
              <a:t>pg</a:t>
            </a:r>
            <a:r>
              <a:rPr lang="en-US" sz="2200" dirty="0">
                <a:effectLst/>
                <a:latin typeface="Helvetica Neue"/>
                <a:ea typeface="Helvetica Neue"/>
                <a:cs typeface="Helvetica Neue"/>
                <a:sym typeface="Helvetica Neue"/>
              </a:rPr>
              <a:t>/mg, and limit of quantification = 10 </a:t>
            </a:r>
            <a:r>
              <a:rPr lang="en-US" sz="2200" dirty="0" err="1">
                <a:effectLst/>
                <a:latin typeface="Helvetica Neue"/>
                <a:ea typeface="Helvetica Neue"/>
                <a:cs typeface="Helvetica Neue"/>
                <a:sym typeface="Helvetica Neue"/>
              </a:rPr>
              <a:t>pg</a:t>
            </a:r>
            <a:r>
              <a:rPr lang="en-US" sz="2200" dirty="0">
                <a:effectLst/>
                <a:latin typeface="Helvetica Neue"/>
                <a:ea typeface="Helvetica Neue"/>
                <a:cs typeface="Helvetica Neue"/>
                <a:sym typeface="Helvetica Neue"/>
              </a:rPr>
              <a:t>/mg), polymerase chain reaction and DNA sequencing to identify HPV types. The average concentration of AFB(1)-</a:t>
            </a:r>
            <a:r>
              <a:rPr lang="en-US" sz="2200" dirty="0" err="1">
                <a:effectLst/>
                <a:latin typeface="Helvetica Neue"/>
                <a:ea typeface="Helvetica Neue"/>
                <a:cs typeface="Helvetica Neue"/>
                <a:sym typeface="Helvetica Neue"/>
              </a:rPr>
              <a:t>FAPY</a:t>
            </a:r>
            <a:r>
              <a:rPr lang="en-US" sz="2200" dirty="0">
                <a:effectLst/>
                <a:latin typeface="Helvetica Neue"/>
                <a:ea typeface="Helvetica Neue"/>
                <a:cs typeface="Helvetica Neue"/>
                <a:sym typeface="Helvetica Neue"/>
              </a:rPr>
              <a:t> adducts/mg DNA in the CC cases was 1025 </a:t>
            </a:r>
            <a:r>
              <a:rPr lang="en-US" sz="2200" dirty="0" err="1">
                <a:effectLst/>
                <a:latin typeface="Helvetica Neue"/>
                <a:ea typeface="Helvetica Neue"/>
                <a:cs typeface="Helvetica Neue"/>
                <a:sym typeface="Helvetica Neue"/>
              </a:rPr>
              <a:t>pg</a:t>
            </a:r>
            <a:r>
              <a:rPr lang="en-US" sz="2200" dirty="0">
                <a:effectLst/>
                <a:latin typeface="Helvetica Neue"/>
                <a:ea typeface="Helvetica Neue"/>
                <a:cs typeface="Helvetica Neue"/>
                <a:sym typeface="Helvetica Neue"/>
              </a:rPr>
              <a:t>, 1420 </a:t>
            </a:r>
            <a:r>
              <a:rPr lang="en-US" sz="2200" dirty="0" err="1">
                <a:effectLst/>
                <a:latin typeface="Helvetica Neue"/>
                <a:ea typeface="Helvetica Neue"/>
                <a:cs typeface="Helvetica Neue"/>
                <a:sym typeface="Helvetica Neue"/>
              </a:rPr>
              <a:t>pg</a:t>
            </a:r>
            <a:r>
              <a:rPr lang="en-US" sz="2200" dirty="0">
                <a:effectLst/>
                <a:latin typeface="Helvetica Neue"/>
                <a:ea typeface="Helvetica Neue"/>
                <a:cs typeface="Helvetica Neue"/>
                <a:sym typeface="Helvetica Neue"/>
              </a:rPr>
              <a:t> with HPV16 and 630 </a:t>
            </a:r>
            <a:r>
              <a:rPr lang="en-US" sz="2200" dirty="0" err="1">
                <a:effectLst/>
                <a:latin typeface="Helvetica Neue"/>
                <a:ea typeface="Helvetica Neue"/>
                <a:cs typeface="Helvetica Neue"/>
                <a:sym typeface="Helvetica Neue"/>
              </a:rPr>
              <a:t>pg</a:t>
            </a:r>
            <a:r>
              <a:rPr lang="en-US" sz="2200" dirty="0">
                <a:effectLst/>
                <a:latin typeface="Helvetica Neue"/>
                <a:ea typeface="Helvetica Neue"/>
                <a:cs typeface="Helvetica Neue"/>
                <a:sym typeface="Helvetica Neue"/>
              </a:rPr>
              <a:t> sharing HPV18 (p = 0.03). In comparison, healthy controls had ≤ 2.6 </a:t>
            </a:r>
            <a:r>
              <a:rPr lang="en-US" sz="2200" dirty="0" err="1">
                <a:effectLst/>
                <a:latin typeface="Helvetica Neue"/>
                <a:ea typeface="Helvetica Neue"/>
                <a:cs typeface="Helvetica Neue"/>
                <a:sym typeface="Helvetica Neue"/>
              </a:rPr>
              <a:t>pg</a:t>
            </a:r>
            <a:r>
              <a:rPr lang="en-US" sz="2200" dirty="0">
                <a:effectLst/>
                <a:latin typeface="Helvetica Neue"/>
                <a:ea typeface="Helvetica Neue"/>
                <a:cs typeface="Helvetica Neue"/>
                <a:sym typeface="Helvetica Neue"/>
              </a:rPr>
              <a:t>/mg DNA, a statistically significant difference (p = 0.00006). The presence of AFB(1)-</a:t>
            </a:r>
            <a:r>
              <a:rPr lang="en-US" sz="2200" dirty="0" err="1">
                <a:effectLst/>
                <a:latin typeface="Helvetica Neue"/>
                <a:ea typeface="Helvetica Neue"/>
                <a:cs typeface="Helvetica Neue"/>
                <a:sym typeface="Helvetica Neue"/>
              </a:rPr>
              <a:t>FAPY</a:t>
            </a:r>
            <a:r>
              <a:rPr lang="en-US" sz="2200" dirty="0">
                <a:effectLst/>
                <a:latin typeface="Helvetica Neue"/>
                <a:ea typeface="Helvetica Neue"/>
                <a:cs typeface="Helvetica Neue"/>
                <a:sym typeface="Helvetica Neue"/>
              </a:rPr>
              <a:t> adduct increased six-fold the risk for CC between cases and controls, the odds ratio was 6.1 (95% CI = 1.4-25.4). There was a close relationship between the AFB(1)-</a:t>
            </a:r>
            <a:r>
              <a:rPr lang="en-US" sz="2200" dirty="0" err="1">
                <a:effectLst/>
                <a:latin typeface="Helvetica Neue"/>
                <a:ea typeface="Helvetica Neue"/>
                <a:cs typeface="Helvetica Neue"/>
                <a:sym typeface="Helvetica Neue"/>
              </a:rPr>
              <a:t>FAPY</a:t>
            </a:r>
            <a:r>
              <a:rPr lang="en-US" sz="2200" dirty="0">
                <a:effectLst/>
                <a:latin typeface="Helvetica Neue"/>
                <a:ea typeface="Helvetica Neue"/>
                <a:cs typeface="Helvetica Neue"/>
                <a:sym typeface="Helvetica Neue"/>
              </a:rPr>
              <a:t> adducts and HPV16 in CC samples.</a:t>
            </a:r>
          </a:p>
          <a:p>
            <a:r>
              <a:rPr lang="en-US" sz="2200" dirty="0" err="1">
                <a:effectLst/>
                <a:latin typeface="Helvetica Neue"/>
                <a:ea typeface="Helvetica Neue"/>
                <a:cs typeface="Helvetica Neue"/>
                <a:sym typeface="Helvetica Neue"/>
              </a:rPr>
              <a:t>PMID</a:t>
            </a:r>
            <a:r>
              <a:rPr lang="en-US" sz="2200" dirty="0">
                <a:effectLst/>
                <a:latin typeface="Helvetica Neue"/>
                <a:ea typeface="Helvetica Neue"/>
                <a:cs typeface="Helvetica Neue"/>
                <a:sym typeface="Helvetica Neue"/>
              </a:rPr>
              <a:t>: 22273520 [PubMed - indexed for MEDLINE]</a:t>
            </a:r>
          </a:p>
          <a:p>
            <a:endParaRPr lang="en-US" dirty="0"/>
          </a:p>
        </p:txBody>
      </p:sp>
    </p:spTree>
    <p:extLst>
      <p:ext uri="{BB962C8B-B14F-4D97-AF65-F5344CB8AC3E}">
        <p14:creationId xmlns:p14="http://schemas.microsoft.com/office/powerpoint/2010/main" val="24516069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49430693-E071-7D4F-A440-F5AD6B1AD4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A7CE2CF-E2CB-1D4D-BF48-9E95E91E11CD}" type="slidenum">
              <a:rPr lang="en-US" altLang="en-US" sz="1200"/>
              <a:pPr/>
              <a:t>24</a:t>
            </a:fld>
            <a:endParaRPr lang="en-US" altLang="en-US" sz="1200"/>
          </a:p>
        </p:txBody>
      </p:sp>
      <p:sp>
        <p:nvSpPr>
          <p:cNvPr id="111619" name="Rectangle 2">
            <a:extLst>
              <a:ext uri="{FF2B5EF4-FFF2-40B4-BE49-F238E27FC236}">
                <a16:creationId xmlns:a16="http://schemas.microsoft.com/office/drawing/2014/main" id="{EA4DD9D6-8235-6D4E-92EC-B879B1BFDA43}"/>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05040A5D-80A7-4B43-826E-F4DAB10CAC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40000"/>
              </a:lnSpc>
            </a:pPr>
            <a:r>
              <a:rPr lang="en-US" altLang="en-US" sz="900" b="1" dirty="0">
                <a:latin typeface="Arial" panose="020B0604020202020204" pitchFamily="34" charset="0"/>
                <a:ea typeface="ＭＳ Ｐゴシック" panose="020B0600070205080204" pitchFamily="34" charset="-128"/>
              </a:rPr>
              <a:t>75% of esophageal cancers.</a:t>
            </a:r>
          </a:p>
          <a:p>
            <a:pPr eaLnBrk="1" hangingPunct="1">
              <a:lnSpc>
                <a:spcPct val="140000"/>
              </a:lnSpc>
            </a:pPr>
            <a:r>
              <a:rPr lang="en-US" altLang="en-US" sz="900" b="1" dirty="0">
                <a:latin typeface="Arial" panose="020B0604020202020204" pitchFamily="34" charset="0"/>
                <a:ea typeface="ＭＳ Ｐゴシック" panose="020B0600070205080204" pitchFamily="34" charset="-128"/>
              </a:rPr>
              <a:t>50% of mouth and larynx cancers.</a:t>
            </a:r>
          </a:p>
          <a:p>
            <a:pPr eaLnBrk="1" hangingPunct="1">
              <a:lnSpc>
                <a:spcPct val="140000"/>
              </a:lnSpc>
            </a:pPr>
            <a:r>
              <a:rPr lang="en-US" altLang="en-US" sz="900" b="1" dirty="0">
                <a:latin typeface="Arial" panose="020B0604020202020204" pitchFamily="34" charset="0"/>
                <a:ea typeface="ＭＳ Ｐゴシック" panose="020B0600070205080204" pitchFamily="34" charset="-128"/>
              </a:rPr>
              <a:t>30% of liver cancers.</a:t>
            </a:r>
          </a:p>
          <a:p>
            <a:pPr eaLnBrk="1" hangingPunct="1">
              <a:lnSpc>
                <a:spcPct val="140000"/>
              </a:lnSpc>
            </a:pPr>
            <a:r>
              <a:rPr lang="en-US" altLang="en-US" sz="900" b="1" dirty="0">
                <a:solidFill>
                  <a:srgbClr val="000000"/>
                </a:solidFill>
                <a:latin typeface="Arial" panose="020B0604020202020204" pitchFamily="34" charset="0"/>
                <a:ea typeface="ＭＳ Ｐゴシック" panose="020B0600070205080204" pitchFamily="34" charset="-128"/>
              </a:rPr>
              <a:t>Increases risk of colon, rectal and breast cancer.</a:t>
            </a:r>
          </a:p>
          <a:p>
            <a:pPr eaLnBrk="1" hangingPunct="1">
              <a:lnSpc>
                <a:spcPct val="140000"/>
              </a:lnSpc>
            </a:pPr>
            <a:r>
              <a:rPr lang="en-US" altLang="en-US" sz="900" b="1" dirty="0">
                <a:solidFill>
                  <a:srgbClr val="000000"/>
                </a:solidFill>
                <a:latin typeface="Arial" panose="020B0604020202020204" pitchFamily="34" charset="0"/>
                <a:ea typeface="ＭＳ Ｐゴシック" panose="020B0600070205080204" pitchFamily="34" charset="-128"/>
              </a:rPr>
              <a:t>60,000 cancer deaths per year related to alcohol.	</a:t>
            </a:r>
          </a:p>
          <a:p>
            <a:pPr eaLnBrk="1" hangingPunct="1">
              <a:lnSpc>
                <a:spcPct val="140000"/>
              </a:lnSpc>
            </a:pPr>
            <a:r>
              <a:rPr kumimoji="1" lang="en-US" altLang="en-US" sz="1600" i="1" dirty="0" err="1">
                <a:latin typeface="Arial" panose="020B0604020202020204" pitchFamily="34" charset="0"/>
                <a:ea typeface="ＭＳ Ｐゴシック" panose="020B0600070205080204" pitchFamily="34" charset="-128"/>
              </a:rPr>
              <a:t>Maxcy</a:t>
            </a:r>
            <a:r>
              <a:rPr kumimoji="1" lang="en-US" altLang="en-US" sz="1600" i="1" dirty="0">
                <a:latin typeface="Arial" panose="020B0604020202020204" pitchFamily="34" charset="0"/>
                <a:ea typeface="ＭＳ Ｐゴシック" panose="020B0600070205080204" pitchFamily="34" charset="-128"/>
              </a:rPr>
              <a:t>-Rosenau-Last Public Health &amp; Preventive Medicine</a:t>
            </a:r>
            <a:r>
              <a:rPr kumimoji="1" lang="en-US" altLang="en-US" sz="1600" dirty="0">
                <a:latin typeface="Arial" panose="020B0604020202020204" pitchFamily="34" charset="0"/>
                <a:ea typeface="ＭＳ Ｐゴシック" panose="020B0600070205080204" pitchFamily="34" charset="-128"/>
              </a:rPr>
              <a:t>,13 ed. 1992 p.816.</a:t>
            </a:r>
          </a:p>
          <a:p>
            <a:pPr eaLnBrk="1" hangingPunct="1">
              <a:lnSpc>
                <a:spcPct val="140000"/>
              </a:lnSpc>
            </a:pPr>
            <a:endParaRPr kumimoji="1" lang="en-US" altLang="en-US" sz="1600" dirty="0">
              <a:latin typeface="Arial" panose="020B0604020202020204" pitchFamily="34" charset="0"/>
              <a:ea typeface="ＭＳ Ｐゴシック" panose="020B0600070205080204" pitchFamily="34" charset="-128"/>
            </a:endParaRPr>
          </a:p>
          <a:p>
            <a:pPr eaLnBrk="1" hangingPunct="1">
              <a:lnSpc>
                <a:spcPct val="140000"/>
              </a:lnSpc>
            </a:pPr>
            <a:r>
              <a:rPr kumimoji="1" lang="en-US" altLang="en-US" sz="1600" dirty="0" err="1">
                <a:latin typeface="Arial" panose="020B0604020202020204" pitchFamily="34" charset="0"/>
                <a:ea typeface="ＭＳ Ｐゴシック" panose="020B0600070205080204" pitchFamily="34" charset="-128"/>
              </a:rPr>
              <a:t>Eur</a:t>
            </a:r>
            <a:r>
              <a:rPr kumimoji="1" lang="en-US" altLang="en-US" sz="1600" dirty="0">
                <a:latin typeface="Arial" panose="020B0604020202020204" pitchFamily="34" charset="0"/>
                <a:ea typeface="ＭＳ Ｐゴシック" panose="020B0600070205080204" pitchFamily="34" charset="-128"/>
              </a:rPr>
              <a:t> J Cancer Prev. 2000 Apr;9(2):125-30. Links</a:t>
            </a:r>
          </a:p>
          <a:p>
            <a:pPr eaLnBrk="1" hangingPunct="1">
              <a:lnSpc>
                <a:spcPct val="140000"/>
              </a:lnSpc>
            </a:pPr>
            <a:r>
              <a:rPr kumimoji="1" lang="en-US" altLang="en-US" sz="1600" dirty="0">
                <a:latin typeface="Arial" panose="020B0604020202020204" pitchFamily="34" charset="0"/>
                <a:ea typeface="ＭＳ Ｐゴシック" panose="020B0600070205080204" pitchFamily="34" charset="-128"/>
              </a:rPr>
              <a:t>Tea and other beverage consumption and prostate cancer risk: a Canadian retrospective cohort study.</a:t>
            </a:r>
          </a:p>
          <a:p>
            <a:pPr eaLnBrk="1" hangingPunct="1">
              <a:lnSpc>
                <a:spcPct val="140000"/>
              </a:lnSpc>
            </a:pPr>
            <a:endParaRPr kumimoji="1" lang="en-US" altLang="en-US" sz="1600" dirty="0">
              <a:latin typeface="Arial" panose="020B0604020202020204" pitchFamily="34" charset="0"/>
              <a:ea typeface="ＭＳ Ｐゴシック" panose="020B0600070205080204" pitchFamily="34" charset="-128"/>
            </a:endParaRPr>
          </a:p>
          <a:p>
            <a:pPr eaLnBrk="1" hangingPunct="1">
              <a:lnSpc>
                <a:spcPct val="140000"/>
              </a:lnSpc>
            </a:pPr>
            <a:r>
              <a:rPr kumimoji="1" lang="en-US" altLang="en-US" sz="1600" dirty="0">
                <a:latin typeface="Arial" panose="020B0604020202020204" pitchFamily="34" charset="0"/>
                <a:ea typeface="ＭＳ Ｐゴシック" panose="020B0600070205080204" pitchFamily="34" charset="-128"/>
              </a:rPr>
              <a:t>Ellison </a:t>
            </a:r>
            <a:r>
              <a:rPr kumimoji="1" lang="en-US" altLang="en-US" sz="1600" dirty="0" err="1">
                <a:latin typeface="Arial" panose="020B0604020202020204" pitchFamily="34" charset="0"/>
                <a:ea typeface="ＭＳ Ｐゴシック" panose="020B0600070205080204" pitchFamily="34" charset="-128"/>
              </a:rPr>
              <a:t>LF</a:t>
            </a:r>
            <a:r>
              <a:rPr kumimoji="1" lang="en-US" altLang="en-US" sz="1600" dirty="0">
                <a:latin typeface="Arial" panose="020B0604020202020204" pitchFamily="34" charset="0"/>
                <a:ea typeface="ＭＳ Ｐゴシック" panose="020B0600070205080204" pitchFamily="34" charset="-128"/>
              </a:rPr>
              <a:t>.</a:t>
            </a:r>
          </a:p>
          <a:p>
            <a:pPr eaLnBrk="1" hangingPunct="1">
              <a:lnSpc>
                <a:spcPct val="140000"/>
              </a:lnSpc>
            </a:pPr>
            <a:r>
              <a:rPr kumimoji="1" lang="en-US" altLang="en-US" sz="1600" dirty="0">
                <a:latin typeface="Arial" panose="020B0604020202020204" pitchFamily="34" charset="0"/>
                <a:ea typeface="ＭＳ Ｐゴシック" panose="020B0600070205080204" pitchFamily="34" charset="-128"/>
              </a:rPr>
              <a:t>Cancer Bureau, Laboratory Centre for Disease Control, Tunney's Pasture, Ottawa, Canada. </a:t>
            </a:r>
            <a:r>
              <a:rPr kumimoji="1" lang="en-US" altLang="en-US" sz="1600" dirty="0" err="1">
                <a:latin typeface="Arial" panose="020B0604020202020204" pitchFamily="34" charset="0"/>
                <a:ea typeface="ＭＳ Ｐゴシック" panose="020B0600070205080204" pitchFamily="34" charset="-128"/>
              </a:rPr>
              <a:t>larry_ellison@hc_sc.gc.ca</a:t>
            </a:r>
            <a:endParaRPr kumimoji="1" lang="en-US" altLang="en-US" sz="1600" dirty="0">
              <a:latin typeface="Arial" panose="020B0604020202020204" pitchFamily="34" charset="0"/>
              <a:ea typeface="ＭＳ Ｐゴシック" panose="020B0600070205080204" pitchFamily="34" charset="-128"/>
            </a:endParaRPr>
          </a:p>
          <a:p>
            <a:pPr eaLnBrk="1" hangingPunct="1">
              <a:lnSpc>
                <a:spcPct val="140000"/>
              </a:lnSpc>
            </a:pPr>
            <a:r>
              <a:rPr kumimoji="1" lang="en-US" altLang="en-US" sz="1600" dirty="0">
                <a:latin typeface="Arial" panose="020B0604020202020204" pitchFamily="34" charset="0"/>
                <a:ea typeface="ＭＳ Ｐゴシック" panose="020B0600070205080204" pitchFamily="34" charset="-128"/>
              </a:rPr>
              <a:t>Using participants in the 1970-1972 Nutrition Canada Survey (</a:t>
            </a:r>
            <a:r>
              <a:rPr kumimoji="1" lang="en-US" altLang="en-US" sz="1600" dirty="0" err="1">
                <a:latin typeface="Arial" panose="020B0604020202020204" pitchFamily="34" charset="0"/>
                <a:ea typeface="ＭＳ Ｐゴシック" panose="020B0600070205080204" pitchFamily="34" charset="-128"/>
              </a:rPr>
              <a:t>NCS</a:t>
            </a:r>
            <a:r>
              <a:rPr kumimoji="1" lang="en-US" altLang="en-US" sz="1600" dirty="0">
                <a:latin typeface="Arial" panose="020B0604020202020204" pitchFamily="34" charset="0"/>
                <a:ea typeface="ＭＳ Ｐゴシック" panose="020B0600070205080204" pitchFamily="34" charset="-128"/>
              </a:rPr>
              <a:t>), a retrospective cohort study was conducted to assess the relationship between tea, as well as coffee, cola and alcohol, and the risk of developing prostate cancer. The mortality and cancer experience of male </a:t>
            </a:r>
            <a:r>
              <a:rPr kumimoji="1" lang="en-US" altLang="en-US" sz="1600" dirty="0" err="1">
                <a:latin typeface="Arial" panose="020B0604020202020204" pitchFamily="34" charset="0"/>
                <a:ea typeface="ＭＳ Ｐゴシック" panose="020B0600070205080204" pitchFamily="34" charset="-128"/>
              </a:rPr>
              <a:t>NCS</a:t>
            </a:r>
            <a:r>
              <a:rPr kumimoji="1" lang="en-US" altLang="en-US" sz="1600" dirty="0">
                <a:latin typeface="Arial" panose="020B0604020202020204" pitchFamily="34" charset="0"/>
                <a:ea typeface="ＭＳ Ｐゴシック" panose="020B0600070205080204" pitchFamily="34" charset="-128"/>
              </a:rPr>
              <a:t> participants aged 50-84 years was determined up to 31 December 1993. Among the 3400 survey participants included in the study, 145 developed prostate cancer. No association was observed between tea (predominantly black tea) intake and prostate cancer. Subjects who drank more than 500 ml of tea per day experienced virtually the same risk as those who reported no tea consumption (rate ratio (RR) 1.02, 95% confidence interval (CI) 0.62-1.65). Compared to those who reported no coffee drinking, men who averaged more than 250-ml per day experienced a 40% increase in risk (95% CI 0.84-2.32). Cola consumption was not associated with an increased risk of prostate cancer. Total alcohol consumption was not related to subsequent development of prostate cancer, although very moderate consumption of wine (&lt; 10 g per day), relative to no consumption, showed an RR of 1.48 (95% CI 1.05-2.09). These data do not support an association between consumption of tea and prostate cancer risk.</a:t>
            </a:r>
          </a:p>
          <a:p>
            <a:pPr eaLnBrk="1" hangingPunct="1">
              <a:lnSpc>
                <a:spcPct val="140000"/>
              </a:lnSpc>
            </a:pPr>
            <a:r>
              <a:rPr kumimoji="1" lang="en-US" altLang="en-US" sz="1600" dirty="0" err="1">
                <a:latin typeface="Arial" panose="020B0604020202020204" pitchFamily="34" charset="0"/>
                <a:ea typeface="ＭＳ Ｐゴシック" panose="020B0600070205080204" pitchFamily="34" charset="-128"/>
              </a:rPr>
              <a:t>PMID</a:t>
            </a:r>
            <a:r>
              <a:rPr kumimoji="1" lang="en-US" altLang="en-US" sz="1600" dirty="0">
                <a:latin typeface="Arial" panose="020B0604020202020204" pitchFamily="34" charset="0"/>
                <a:ea typeface="ＭＳ Ｐゴシック" panose="020B0600070205080204" pitchFamily="34" charset="-128"/>
              </a:rPr>
              <a:t>: 10830580 [PubMed - indexed for MEDLINE</a:t>
            </a:r>
          </a:p>
          <a:p>
            <a:pPr eaLnBrk="1" hangingPunct="1">
              <a:lnSpc>
                <a:spcPct val="140000"/>
              </a:lnSpc>
            </a:pPr>
            <a:r>
              <a:rPr lang="en-US" altLang="en-US" sz="900" b="1" dirty="0">
                <a:solidFill>
                  <a:srgbClr val="000000"/>
                </a:solidFill>
                <a:latin typeface="Arial" panose="020B0604020202020204" pitchFamily="34" charset="0"/>
                <a:ea typeface="ＭＳ Ｐゴシック" panose="020B0600070205080204" pitchFamily="34" charset="-128"/>
              </a:rPr>
              <a:t>			</a:t>
            </a:r>
          </a:p>
        </p:txBody>
      </p:sp>
    </p:spTree>
    <p:extLst>
      <p:ext uri="{BB962C8B-B14F-4D97-AF65-F5344CB8AC3E}">
        <p14:creationId xmlns:p14="http://schemas.microsoft.com/office/powerpoint/2010/main" val="3654295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I woke up one morning all stiff, sore and tired, and I got to thinking, ...: Camper Mold.</a:t>
            </a:r>
          </a:p>
        </p:txBody>
      </p:sp>
    </p:spTree>
    <p:extLst>
      <p:ext uri="{BB962C8B-B14F-4D97-AF65-F5344CB8AC3E}">
        <p14:creationId xmlns:p14="http://schemas.microsoft.com/office/powerpoint/2010/main" val="3223837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Pauly</a:t>
            </a:r>
            <a:r>
              <a:rPr lang="en-US" dirty="0"/>
              <a:t> </a:t>
            </a:r>
            <a:r>
              <a:rPr lang="en-US" dirty="0" err="1"/>
              <a:t>JL</a:t>
            </a:r>
            <a:r>
              <a:rPr lang="en-US" dirty="0"/>
              <a:t>, </a:t>
            </a:r>
            <a:r>
              <a:rPr lang="en-US" dirty="0" err="1"/>
              <a:t>Paszkiewicz</a:t>
            </a:r>
            <a:r>
              <a:rPr lang="en-US" dirty="0"/>
              <a:t> G. Cigarette smoke, bacteria, mold, microbial toxins, and chronic lung inflammation. J Oncol. 2011;2011:819129. </a:t>
            </a:r>
            <a:r>
              <a:rPr lang="en-US" dirty="0" err="1"/>
              <a:t>doi</a:t>
            </a:r>
            <a:r>
              <a:rPr lang="en-US" dirty="0"/>
              <a:t>: 10.1155/2011/819129. </a:t>
            </a:r>
            <a:r>
              <a:rPr lang="en-US" dirty="0" err="1"/>
              <a:t>Epub</a:t>
            </a:r>
            <a:r>
              <a:rPr lang="en-US" dirty="0"/>
              <a:t> 2011 Jul 9. </a:t>
            </a:r>
          </a:p>
          <a:p>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Chronic inflammation associated with cigarette smoke fosters malignant transformation and tumor cell proliferation and promotes certain </a:t>
            </a:r>
            <a:r>
              <a:rPr lang="en-US" dirty="0" err="1"/>
              <a:t>nonneoplastic</a:t>
            </a:r>
            <a:r>
              <a:rPr lang="en-US" dirty="0"/>
              <a:t> pulmonary diseases. The question arises as to whether chronic inflammation and/or colonization of the airway can be attributed, at least in part, to tobacco-associated microbes (bacteria, fungi, and spores) and/or microbial toxins (endotoxins and mycotoxins) in tobacco. To address this question, a literature search of documents in various databases was performed. The databases included PubMed, Legacy Tobacco Documents Library, and US Patents. This investigation documents that tobacco companies have identified and quantified bacteria, fungi, and microbial toxins at harvest, throughout fermentation, and during storage. Also characterized was the microbial flora of diverse smoking and smokeless tobacco articles. Evidence-based health concerns expressed in investigations of microbes and microbial toxins in cigarettes, cigarette smoke, and smokeless tobacco products are reasonable; they warrant review by regulatory authorities and, if necessary, additional investigation to address scientific gaps. </a:t>
            </a:r>
          </a:p>
          <a:p>
            <a:endParaRPr lang="en-US" dirty="0"/>
          </a:p>
        </p:txBody>
      </p:sp>
    </p:spTree>
    <p:extLst>
      <p:ext uri="{BB962C8B-B14F-4D97-AF65-F5344CB8AC3E}">
        <p14:creationId xmlns:p14="http://schemas.microsoft.com/office/powerpoint/2010/main" val="2508227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dirty="0"/>
              <a:t>Objective: To investigate the association between aflatoxin exposure and primary hepatocellular carcinoma (</a:t>
            </a:r>
            <a:r>
              <a:rPr lang="en-US" dirty="0" err="1"/>
              <a:t>PHC</a:t>
            </a:r>
            <a:r>
              <a:rPr lang="en-US" dirty="0"/>
              <a:t>) development. Methods: From December 2013 to May 2016, we selected 214 patients newly diagnosed with </a:t>
            </a:r>
            <a:r>
              <a:rPr lang="en-US" dirty="0" err="1"/>
              <a:t>PHC</a:t>
            </a:r>
            <a:r>
              <a:rPr lang="en-US" dirty="0"/>
              <a:t> as cases, and 214 patients as controls from three hospitals in Chongqing. Cases were confirmed with </a:t>
            </a:r>
            <a:r>
              <a:rPr lang="en-US" dirty="0" err="1"/>
              <a:t>PHC</a:t>
            </a:r>
            <a:r>
              <a:rPr lang="en-US" dirty="0"/>
              <a:t> diagnosis standard. And cases caused by clear reasons such as drug-induced liver injury, alcoholic liver damage, fatty liver and gallstones etiology, were excluded. Controls were included with no cancer and no digestive system disease, and recruited simultaneously with cases. Cases and controls were frequency-matched (1∶1) by same gender and age (±3 years). Peripheral blood and random urine samples were collected and analyzed for serum HBsAg status by biochemistry analyzer, and serum AFB(1)-ALB adduct and urinary AFB(1)-N(7)-</a:t>
            </a:r>
            <a:r>
              <a:rPr lang="en-US" dirty="0" err="1"/>
              <a:t>GUA</a:t>
            </a:r>
            <a:r>
              <a:rPr lang="en-US" dirty="0"/>
              <a:t> adduct by ELISA. Basic information, living habits and history of disease for patients were obtained by questionnaires. We used </a:t>
            </a:r>
            <a:r>
              <a:rPr lang="en-US" dirty="0" err="1"/>
              <a:t>wilcoxon</a:t>
            </a:r>
            <a:r>
              <a:rPr lang="en-US" dirty="0"/>
              <a:t> rank sum test to compare the median of serum AFB(1)-ALB adduct and urinary AFB(1)-N(7)-</a:t>
            </a:r>
            <a:r>
              <a:rPr lang="en-US" dirty="0" err="1"/>
              <a:t>GUA</a:t>
            </a:r>
            <a:r>
              <a:rPr lang="en-US" dirty="0"/>
              <a:t> adduct in cases and controls. Logistic regression analyses were performed to assess risk factors for </a:t>
            </a:r>
            <a:r>
              <a:rPr lang="en-US" dirty="0" err="1"/>
              <a:t>PHC</a:t>
            </a:r>
            <a:r>
              <a:rPr lang="en-US" dirty="0"/>
              <a:t>, and synergism index (S) of aflatoxin with other factors was estimated by the method of Andersson. Results: There was no significant difference in age between </a:t>
            </a:r>
            <a:r>
              <a:rPr lang="en-US" dirty="0" err="1"/>
              <a:t>PHC</a:t>
            </a:r>
            <a:r>
              <a:rPr lang="en-US" dirty="0"/>
              <a:t> cases (50.74±9.67) years and controls (51.15±9.90) years. Logistic regression showed that the odds ratio of HBV infection for </a:t>
            </a:r>
            <a:r>
              <a:rPr lang="en-US" dirty="0" err="1"/>
              <a:t>PHC</a:t>
            </a:r>
            <a:r>
              <a:rPr lang="en-US" dirty="0"/>
              <a:t> development was 46.3 (95% CI: 23.3-88.0). There was a significant difference in median concentrations of serum AFB(1)-ALB adduct (cases vs controls: 146.23 vs 74.42 ng/g albumin, P&lt;0.001), but no difference in median concentrations of urinary AFB(1)-N(7)-</a:t>
            </a:r>
            <a:r>
              <a:rPr lang="en-US" dirty="0" err="1"/>
              <a:t>GUA</a:t>
            </a:r>
            <a:r>
              <a:rPr lang="en-US" dirty="0"/>
              <a:t> adduct was observed (cases vs controls: 0.17 vs 0.14 ng/mg creatinine, P&lt;0.210). The odd ratios for </a:t>
            </a:r>
            <a:r>
              <a:rPr lang="en-US" dirty="0" err="1"/>
              <a:t>PHC</a:t>
            </a:r>
            <a:r>
              <a:rPr lang="en-US" dirty="0"/>
              <a:t> risk after adjustment were 1.9 (95%CI: 1.1-3.4) for AFB(1)-ALB adduct, and 2.1 (95%CI: 1.0-4.2) for AFB(1)-N(7)-</a:t>
            </a:r>
            <a:r>
              <a:rPr lang="en-US" dirty="0" err="1"/>
              <a:t>GUA</a:t>
            </a:r>
            <a:r>
              <a:rPr lang="en-US" dirty="0"/>
              <a:t> adduct. Moreover, we observed a positive interaction of aflatoxin exposure with HBV, alcohol drinking, and diabetes. The S was 4.7 (95%CI: 2.8-7.9), 3.5 (95%CI: 1.0-12.0), and 12.4 (95%CI: 1.8-84.2), respectively for serum AFB(1)-ALB adduct with each of the three factors mentioned, and was 1.9 (95%CI:1.1-3.1), 2.0 (95%CI: 1.1-3.6), and 2.0 (95%CI: 1.1-3.6), respectively for urinary AFB(1)-N(7)-</a:t>
            </a:r>
            <a:r>
              <a:rPr lang="en-US" dirty="0" err="1"/>
              <a:t>GUA</a:t>
            </a:r>
            <a:r>
              <a:rPr lang="en-US" dirty="0"/>
              <a:t> adduct with each of the three factors mentioned. Conclusion: HBV was still the main risk factor, and AFB(1) exposure was also an independent risk factor for </a:t>
            </a:r>
            <a:r>
              <a:rPr lang="en-US" dirty="0" err="1"/>
              <a:t>PHC</a:t>
            </a:r>
            <a:r>
              <a:rPr lang="en-US" dirty="0"/>
              <a:t> in Chongqing. There was a positive interaction of aflatoxin with HBV, alcohol drinking, and diabetes.</a:t>
            </a:r>
          </a:p>
          <a:p>
            <a:pPr>
              <a:spcBef>
                <a:spcPts val="1200"/>
              </a:spcBef>
            </a:pPr>
            <a:r>
              <a:rPr lang="en-US" dirty="0"/>
              <a:t>Zheng CF1, Zeng H, Wang J, Lin H, Feng </a:t>
            </a:r>
            <a:r>
              <a:rPr lang="en-US" dirty="0" err="1"/>
              <a:t>XB</a:t>
            </a:r>
            <a:r>
              <a:rPr lang="en-US" dirty="0"/>
              <a:t>, Chen JA, </a:t>
            </a:r>
            <a:r>
              <a:rPr lang="en-US" dirty="0" err="1"/>
              <a:t>Qiu</a:t>
            </a:r>
            <a:r>
              <a:rPr lang="en-US" dirty="0"/>
              <a:t> </a:t>
            </a:r>
            <a:r>
              <a:rPr lang="en-US" dirty="0" err="1"/>
              <a:t>ZQ</a:t>
            </a:r>
            <a:r>
              <a:rPr lang="en-US" dirty="0"/>
              <a:t>, Luo JH, Xu AW, Wang </a:t>
            </a:r>
            <a:r>
              <a:rPr lang="en-US" dirty="0" err="1"/>
              <a:t>LQ</a:t>
            </a:r>
            <a:r>
              <a:rPr lang="en-US" dirty="0"/>
              <a:t>, Tan Y, Chen S, Jiang P, Shu </a:t>
            </a:r>
            <a:r>
              <a:rPr lang="en-US" dirty="0" err="1"/>
              <a:t>WQ</a:t>
            </a:r>
            <a:r>
              <a:rPr lang="en-US" dirty="0"/>
              <a:t>. The association between aflatoxin exposure and primary hepatocellular carcinoma risks: a case-control study in Chongqing. </a:t>
            </a:r>
            <a:r>
              <a:rPr lang="en-US" dirty="0" err="1"/>
              <a:t>Zhonghua</a:t>
            </a:r>
            <a:r>
              <a:rPr lang="en-US" dirty="0"/>
              <a:t> Yu Fang Yi </a:t>
            </a:r>
            <a:r>
              <a:rPr lang="en-US" dirty="0" err="1"/>
              <a:t>Xue</a:t>
            </a:r>
            <a:r>
              <a:rPr lang="en-US" dirty="0"/>
              <a:t> </a:t>
            </a:r>
            <a:r>
              <a:rPr lang="en-US" dirty="0" err="1"/>
              <a:t>Za</a:t>
            </a:r>
            <a:r>
              <a:rPr lang="en-US" dirty="0"/>
              <a:t> </a:t>
            </a:r>
            <a:r>
              <a:rPr lang="en-US" dirty="0" err="1"/>
              <a:t>Zhi</a:t>
            </a:r>
            <a:r>
              <a:rPr lang="en-US" dirty="0"/>
              <a:t>. 2017 Jun 6;51(6):539-545. </a:t>
            </a:r>
            <a:r>
              <a:rPr lang="en-US" dirty="0" err="1"/>
              <a:t>PMID</a:t>
            </a:r>
            <a:r>
              <a:rPr lang="en-US" dirty="0"/>
              <a:t>: 28592100 </a:t>
            </a:r>
          </a:p>
          <a:p>
            <a:endParaRPr lang="en-US" dirty="0"/>
          </a:p>
        </p:txBody>
      </p:sp>
    </p:spTree>
    <p:extLst>
      <p:ext uri="{BB962C8B-B14F-4D97-AF65-F5344CB8AC3E}">
        <p14:creationId xmlns:p14="http://schemas.microsoft.com/office/powerpoint/2010/main" val="22998776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a:t>
            </a:r>
            <a:r>
              <a:rPr lang="en-US" dirty="0" err="1"/>
              <a:t>Serag</a:t>
            </a:r>
            <a:r>
              <a:rPr lang="en-US" dirty="0"/>
              <a:t> HB. Epidemiology of viral hepatitis and hepatocellular carcinoma. Gastroenterology. 2012 May;142(6):1264-1273.e1. </a:t>
            </a:r>
            <a:r>
              <a:rPr lang="en-US" dirty="0" err="1"/>
              <a:t>doi</a:t>
            </a:r>
            <a:r>
              <a:rPr lang="en-US" dirty="0"/>
              <a:t>: 10.1053/j.gastro.2011.12.061.</a:t>
            </a:r>
          </a:p>
          <a:p>
            <a:pPr marL="0" marR="0" lvl="0" indent="0" defTabSz="457200" eaLnBrk="1" fontAlgn="auto" latinLnBrk="0" hangingPunct="1">
              <a:lnSpc>
                <a:spcPct val="117999"/>
              </a:lnSpc>
              <a:spcBef>
                <a:spcPts val="0"/>
              </a:spcBef>
              <a:spcAft>
                <a:spcPts val="0"/>
              </a:spcAft>
              <a:buClrTx/>
              <a:buSzTx/>
              <a:buFontTx/>
              <a:buNone/>
              <a:tabLst/>
              <a:defRPr/>
            </a:pPr>
            <a:r>
              <a:rPr lang="en-US" dirty="0"/>
              <a:t>Most cases of hepatocellular carcinoma (HCC) are associated with cirrhosis related to chronic hepatitis B virus (HBV) or hepatitis C virus (HCV) infection. Changes in the time trends of HCC and most variations in its age-, sex-, and race-specific rates among different regions are likely to be related to differences in hepatitis viruses that are most prevalent in a population, the timing of their spread, and the ages of the individuals the viruses infect. Environmental, host genetic, and viral factors can affect the risk of HCC in individuals with HBV or HCV infection. This review summarizes the risk factors for HCC among HBV- or HCV-infected individuals, based on findings from epidemiologic studies and meta-analyses, as well as determinants of patient outcome and the HCC disease burden, globally and in the United States. </a:t>
            </a:r>
          </a:p>
          <a:p>
            <a:r>
              <a:rPr lang="en-US" sz="2200" dirty="0">
                <a:effectLst/>
                <a:latin typeface="Helvetica Neue"/>
                <a:ea typeface="Helvetica Neue"/>
                <a:cs typeface="Helvetica Neue"/>
                <a:sym typeface="Helvetica Neue"/>
              </a:rPr>
              <a:t>Areas in which AFB1 exposure is an environmental problem also have a high prevalence of</a:t>
            </a:r>
            <a:br>
              <a:rPr lang="en-US" dirty="0"/>
            </a:br>
            <a:r>
              <a:rPr lang="en-US" sz="2200" dirty="0">
                <a:effectLst/>
                <a:latin typeface="Helvetica Neue"/>
                <a:ea typeface="Helvetica Neue"/>
                <a:cs typeface="Helvetica Neue"/>
                <a:sym typeface="Helvetica Neue"/>
              </a:rPr>
              <a:t>chronic HBV infection. Although AFB1 might contribute to </a:t>
            </a:r>
            <a:r>
              <a:rPr lang="en-US" sz="2200" dirty="0" err="1">
                <a:effectLst/>
                <a:latin typeface="Helvetica Neue"/>
                <a:ea typeface="Helvetica Neue"/>
                <a:cs typeface="Helvetica Neue"/>
                <a:sym typeface="Helvetica Neue"/>
              </a:rPr>
              <a:t>hepatocarcinogenesis</a:t>
            </a:r>
            <a:r>
              <a:rPr lang="en-US" sz="2200" dirty="0">
                <a:effectLst/>
                <a:latin typeface="Helvetica Neue"/>
                <a:ea typeface="Helvetica Neue"/>
                <a:cs typeface="Helvetica Neue"/>
                <a:sym typeface="Helvetica Neue"/>
              </a:rPr>
              <a:t> by other</a:t>
            </a:r>
            <a:br>
              <a:rPr lang="en-US" dirty="0"/>
            </a:br>
            <a:r>
              <a:rPr lang="en-US" sz="2200" dirty="0">
                <a:effectLst/>
                <a:latin typeface="Helvetica Neue"/>
                <a:ea typeface="Helvetica Neue"/>
                <a:cs typeface="Helvetica Neue"/>
                <a:sym typeface="Helvetica Neue"/>
              </a:rPr>
              <a:t>mechanisms, its role in pathogenesis of HCC is primarily mediated by its effects on chronic</a:t>
            </a:r>
            <a:br>
              <a:rPr lang="en-US" dirty="0"/>
            </a:br>
            <a:r>
              <a:rPr lang="en-US" sz="2200" dirty="0">
                <a:effectLst/>
                <a:latin typeface="Helvetica Neue"/>
                <a:ea typeface="Helvetica Neue"/>
                <a:cs typeface="Helvetica Neue"/>
                <a:sym typeface="Helvetica Neue"/>
              </a:rPr>
              <a:t>HBV infection. For example, prospective studies in Shanghai, China showed that urinary</a:t>
            </a:r>
            <a:br>
              <a:rPr lang="en-US" dirty="0"/>
            </a:br>
            <a:r>
              <a:rPr lang="en-US" sz="2200" dirty="0">
                <a:effectLst/>
                <a:latin typeface="Helvetica Neue"/>
                <a:ea typeface="Helvetica Neue"/>
                <a:cs typeface="Helvetica Neue"/>
                <a:sym typeface="Helvetica Neue"/>
              </a:rPr>
              <a:t>excretion of aflatoxin metabolites increased the risk of HCC up to 4-fold, and HBV infection</a:t>
            </a:r>
            <a:br>
              <a:rPr lang="en-US" dirty="0"/>
            </a:br>
            <a:r>
              <a:rPr lang="en-US" sz="2200" dirty="0">
                <a:effectLst/>
                <a:latin typeface="Helvetica Neue"/>
                <a:ea typeface="Helvetica Neue"/>
                <a:cs typeface="Helvetica Neue"/>
                <a:sym typeface="Helvetica Neue"/>
              </a:rPr>
              <a:t>increased the risk 7-fold. However, individuals who excreted AFB1 metabolites and were</a:t>
            </a:r>
            <a:br>
              <a:rPr lang="en-US" dirty="0"/>
            </a:br>
            <a:r>
              <a:rPr lang="en-US" sz="2200" dirty="0">
                <a:effectLst/>
                <a:latin typeface="Helvetica Neue"/>
                <a:ea typeface="Helvetica Neue"/>
                <a:cs typeface="Helvetica Neue"/>
                <a:sym typeface="Helvetica Neue"/>
              </a:rPr>
              <a:t>carriers of HBV had as much as a 60-fold increase in risk of HCC22. Importantly, prevention</a:t>
            </a:r>
            <a:br>
              <a:rPr lang="en-US" dirty="0"/>
            </a:br>
            <a:r>
              <a:rPr lang="en-US" sz="2200" dirty="0">
                <a:effectLst/>
                <a:latin typeface="Helvetica Neue"/>
                <a:ea typeface="Helvetica Neue"/>
                <a:cs typeface="Helvetica Neue"/>
                <a:sym typeface="Helvetica Neue"/>
              </a:rPr>
              <a:t>of HBV-related HCC would reduce the effects of aflatoxin on HCC risk.</a:t>
            </a:r>
            <a:endParaRPr lang="en-US" dirty="0"/>
          </a:p>
        </p:txBody>
      </p:sp>
    </p:spTree>
    <p:extLst>
      <p:ext uri="{BB962C8B-B14F-4D97-AF65-F5344CB8AC3E}">
        <p14:creationId xmlns:p14="http://schemas.microsoft.com/office/powerpoint/2010/main" val="539824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err="1">
                <a:effectLst/>
                <a:latin typeface="Helvetica Neue"/>
                <a:ea typeface="Helvetica Neue"/>
                <a:cs typeface="Helvetica Neue"/>
                <a:sym typeface="Helvetica Neue"/>
              </a:rPr>
              <a:t>Somi</a:t>
            </a:r>
            <a:r>
              <a:rPr lang="en-US" sz="2200" dirty="0">
                <a:effectLst/>
                <a:latin typeface="Helvetica Neue"/>
                <a:ea typeface="Helvetica Neue"/>
                <a:cs typeface="Helvetica Neue"/>
                <a:sym typeface="Helvetica Neue"/>
              </a:rPr>
              <a:t> MH, Mousavi SM, </a:t>
            </a:r>
            <a:r>
              <a:rPr lang="en-US" sz="2200" dirty="0" err="1">
                <a:effectLst/>
                <a:latin typeface="Helvetica Neue"/>
                <a:ea typeface="Helvetica Neue"/>
                <a:cs typeface="Helvetica Neue"/>
                <a:sym typeface="Helvetica Neue"/>
              </a:rPr>
              <a:t>Naghashi</a:t>
            </a:r>
            <a:r>
              <a:rPr lang="en-US" sz="2200" dirty="0">
                <a:effectLst/>
                <a:latin typeface="Helvetica Neue"/>
                <a:ea typeface="Helvetica Neue"/>
                <a:cs typeface="Helvetica Neue"/>
                <a:sym typeface="Helvetica Neue"/>
              </a:rPr>
              <a:t> S, </a:t>
            </a:r>
            <a:r>
              <a:rPr lang="en-US" sz="2200" dirty="0" err="1">
                <a:effectLst/>
                <a:latin typeface="Helvetica Neue"/>
                <a:ea typeface="Helvetica Neue"/>
                <a:cs typeface="Helvetica Neue"/>
                <a:sym typeface="Helvetica Neue"/>
              </a:rPr>
              <a:t>Faramarzi</a:t>
            </a:r>
            <a:r>
              <a:rPr lang="en-US" sz="2200" dirty="0">
                <a:effectLst/>
                <a:latin typeface="Helvetica Neue"/>
                <a:ea typeface="Helvetica Neue"/>
                <a:cs typeface="Helvetica Neue"/>
                <a:sym typeface="Helvetica Neue"/>
              </a:rPr>
              <a:t> E, </a:t>
            </a:r>
            <a:r>
              <a:rPr lang="en-US" sz="2200" dirty="0" err="1">
                <a:effectLst/>
                <a:latin typeface="Helvetica Neue"/>
                <a:ea typeface="Helvetica Neue"/>
                <a:cs typeface="Helvetica Neue"/>
                <a:sym typeface="Helvetica Neue"/>
              </a:rPr>
              <a:t>Jafarabadi</a:t>
            </a:r>
            <a:r>
              <a:rPr lang="en-US" sz="2200" dirty="0">
                <a:effectLst/>
                <a:latin typeface="Helvetica Neue"/>
                <a:ea typeface="Helvetica Neue"/>
                <a:cs typeface="Helvetica Neue"/>
                <a:sym typeface="Helvetica Neue"/>
              </a:rPr>
              <a:t> MA, </a:t>
            </a:r>
            <a:r>
              <a:rPr lang="en-US" sz="2200" dirty="0" err="1">
                <a:effectLst/>
                <a:latin typeface="Helvetica Neue"/>
                <a:ea typeface="Helvetica Neue"/>
                <a:cs typeface="Helvetica Neue"/>
                <a:sym typeface="Helvetica Neue"/>
              </a:rPr>
              <a:t>Ghojazade</a:t>
            </a:r>
            <a:r>
              <a:rPr lang="en-US" sz="2200" dirty="0">
                <a:effectLst/>
                <a:latin typeface="Helvetica Neue"/>
                <a:ea typeface="Helvetica Neue"/>
                <a:cs typeface="Helvetica Neue"/>
                <a:sym typeface="Helvetica Neue"/>
              </a:rPr>
              <a:t> M, Majidi A, </a:t>
            </a:r>
            <a:r>
              <a:rPr lang="en-US" sz="2200" dirty="0" err="1">
                <a:effectLst/>
                <a:latin typeface="Helvetica Neue"/>
                <a:ea typeface="Helvetica Neue"/>
                <a:cs typeface="Helvetica Neue"/>
                <a:sym typeface="Helvetica Neue"/>
              </a:rPr>
              <a:t>Naseri</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Alavi</a:t>
            </a:r>
            <a:r>
              <a:rPr lang="en-US" sz="2200" dirty="0">
                <a:effectLst/>
                <a:latin typeface="Helvetica Neue"/>
                <a:ea typeface="Helvetica Neue"/>
                <a:cs typeface="Helvetica Neue"/>
                <a:sym typeface="Helvetica Neue"/>
              </a:rPr>
              <a:t> SA. Is there any relationship between food habits in the last two decades and gastric cancer in North-Western Iran? Asian Pac J Cancer Prev. 2015;16(1):283-90.</a:t>
            </a:r>
          </a:p>
          <a:p>
            <a:endParaRPr lang="en-US" dirty="0"/>
          </a:p>
        </p:txBody>
      </p:sp>
    </p:spTree>
    <p:extLst>
      <p:ext uri="{BB962C8B-B14F-4D97-AF65-F5344CB8AC3E}">
        <p14:creationId xmlns:p14="http://schemas.microsoft.com/office/powerpoint/2010/main" val="24279246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err="1">
                <a:effectLst/>
                <a:latin typeface="Helvetica Neue"/>
                <a:ea typeface="Helvetica Neue"/>
                <a:cs typeface="Helvetica Neue"/>
                <a:sym typeface="Helvetica Neue"/>
              </a:rPr>
              <a:t>Somi</a:t>
            </a:r>
            <a:r>
              <a:rPr lang="en-US" sz="2200" dirty="0">
                <a:effectLst/>
                <a:latin typeface="Helvetica Neue"/>
                <a:ea typeface="Helvetica Neue"/>
                <a:cs typeface="Helvetica Neue"/>
                <a:sym typeface="Helvetica Neue"/>
              </a:rPr>
              <a:t> MH, Mousavi SM, </a:t>
            </a:r>
            <a:r>
              <a:rPr lang="en-US" sz="2200" dirty="0" err="1">
                <a:effectLst/>
                <a:latin typeface="Helvetica Neue"/>
                <a:ea typeface="Helvetica Neue"/>
                <a:cs typeface="Helvetica Neue"/>
                <a:sym typeface="Helvetica Neue"/>
              </a:rPr>
              <a:t>Naghashi</a:t>
            </a:r>
            <a:r>
              <a:rPr lang="en-US" sz="2200" dirty="0">
                <a:effectLst/>
                <a:latin typeface="Helvetica Neue"/>
                <a:ea typeface="Helvetica Neue"/>
                <a:cs typeface="Helvetica Neue"/>
                <a:sym typeface="Helvetica Neue"/>
              </a:rPr>
              <a:t> S, </a:t>
            </a:r>
            <a:r>
              <a:rPr lang="en-US" sz="2200" dirty="0" err="1">
                <a:effectLst/>
                <a:latin typeface="Helvetica Neue"/>
                <a:ea typeface="Helvetica Neue"/>
                <a:cs typeface="Helvetica Neue"/>
                <a:sym typeface="Helvetica Neue"/>
              </a:rPr>
              <a:t>Faramarzi</a:t>
            </a:r>
            <a:r>
              <a:rPr lang="en-US" sz="2200" dirty="0">
                <a:effectLst/>
                <a:latin typeface="Helvetica Neue"/>
                <a:ea typeface="Helvetica Neue"/>
                <a:cs typeface="Helvetica Neue"/>
                <a:sym typeface="Helvetica Neue"/>
              </a:rPr>
              <a:t> E, </a:t>
            </a:r>
            <a:r>
              <a:rPr lang="en-US" sz="2200" dirty="0" err="1">
                <a:effectLst/>
                <a:latin typeface="Helvetica Neue"/>
                <a:ea typeface="Helvetica Neue"/>
                <a:cs typeface="Helvetica Neue"/>
                <a:sym typeface="Helvetica Neue"/>
              </a:rPr>
              <a:t>Jafarabadi</a:t>
            </a:r>
            <a:r>
              <a:rPr lang="en-US" sz="2200" dirty="0">
                <a:effectLst/>
                <a:latin typeface="Helvetica Neue"/>
                <a:ea typeface="Helvetica Neue"/>
                <a:cs typeface="Helvetica Neue"/>
                <a:sym typeface="Helvetica Neue"/>
              </a:rPr>
              <a:t> MA, </a:t>
            </a:r>
            <a:r>
              <a:rPr lang="en-US" sz="2200" dirty="0" err="1">
                <a:effectLst/>
                <a:latin typeface="Helvetica Neue"/>
                <a:ea typeface="Helvetica Neue"/>
                <a:cs typeface="Helvetica Neue"/>
                <a:sym typeface="Helvetica Neue"/>
              </a:rPr>
              <a:t>Ghojazade</a:t>
            </a:r>
            <a:r>
              <a:rPr lang="en-US" sz="2200" dirty="0">
                <a:effectLst/>
                <a:latin typeface="Helvetica Neue"/>
                <a:ea typeface="Helvetica Neue"/>
                <a:cs typeface="Helvetica Neue"/>
                <a:sym typeface="Helvetica Neue"/>
              </a:rPr>
              <a:t> M, Majidi A, </a:t>
            </a:r>
            <a:r>
              <a:rPr lang="en-US" sz="2200" dirty="0" err="1">
                <a:effectLst/>
                <a:latin typeface="Helvetica Neue"/>
                <a:ea typeface="Helvetica Neue"/>
                <a:cs typeface="Helvetica Neue"/>
                <a:sym typeface="Helvetica Neue"/>
              </a:rPr>
              <a:t>Naseri</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Alavi</a:t>
            </a:r>
            <a:r>
              <a:rPr lang="en-US" sz="2200" dirty="0">
                <a:effectLst/>
                <a:latin typeface="Helvetica Neue"/>
                <a:ea typeface="Helvetica Neue"/>
                <a:cs typeface="Helvetica Neue"/>
                <a:sym typeface="Helvetica Neue"/>
              </a:rPr>
              <a:t> SA. Is there any relationship between food habits in the last two decades and gastric cancer in North-Western Iran? Asian Pac J Cancer Prev. 2015;16(1):283-90.</a:t>
            </a: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In this study, over-eating, consumption of high fat milk and yogurt and especial types of cheese increased the risk of gastric cancer (All&lt;0.05). Consumption of such especial cheeses such as </a:t>
            </a:r>
            <a:r>
              <a:rPr lang="en-US" sz="2200" dirty="0" err="1">
                <a:effectLst/>
                <a:latin typeface="Helvetica Neue"/>
                <a:ea typeface="Helvetica Neue"/>
                <a:cs typeface="Helvetica Neue"/>
                <a:sym typeface="Helvetica Neue"/>
              </a:rPr>
              <a:t>Koze</a:t>
            </a:r>
            <a:r>
              <a:rPr lang="en-US" sz="2200" dirty="0">
                <a:effectLst/>
                <a:latin typeface="Helvetica Neue"/>
                <a:ea typeface="Helvetica Neue"/>
                <a:cs typeface="Helvetica Neue"/>
                <a:sym typeface="Helvetica Neue"/>
              </a:rPr>
              <a:t> and </a:t>
            </a:r>
            <a:r>
              <a:rPr lang="en-US" sz="2200" dirty="0" err="1">
                <a:effectLst/>
                <a:latin typeface="Helvetica Neue"/>
                <a:ea typeface="Helvetica Neue"/>
                <a:cs typeface="Helvetica Neue"/>
                <a:sym typeface="Helvetica Neue"/>
              </a:rPr>
              <a:t>Khiki</a:t>
            </a:r>
            <a:r>
              <a:rPr lang="en-US" sz="2200" dirty="0">
                <a:effectLst/>
                <a:latin typeface="Helvetica Neue"/>
                <a:ea typeface="Helvetica Neue"/>
                <a:cs typeface="Helvetica Neue"/>
                <a:sym typeface="Helvetica Neue"/>
              </a:rPr>
              <a:t> increased the risk of gastric cancer by 12.6 fold (95% CI:1.99-79.36) and 7.36 fold (95% CI:1.33- 40.54), respectively. In addition, high fat food, moldy food, and pickled vegetables consumption as well as reuse of cooking oil for frying were significantly associated with gastric cancer risk. Furthermore, intake of </a:t>
            </a:r>
            <a:r>
              <a:rPr lang="en-US" sz="2200" dirty="0" err="1">
                <a:effectLst/>
                <a:latin typeface="Helvetica Neue"/>
                <a:ea typeface="Helvetica Neue"/>
                <a:cs typeface="Helvetica Neue"/>
                <a:sym typeface="Helvetica Neue"/>
              </a:rPr>
              <a:t>Ghorme</a:t>
            </a:r>
            <a:r>
              <a:rPr lang="en-US" sz="2200" dirty="0">
                <a:effectLst/>
                <a:latin typeface="Helvetica Neue"/>
                <a:ea typeface="Helvetica Neue"/>
                <a:cs typeface="Helvetica Neue"/>
                <a:sym typeface="Helvetica Neue"/>
              </a:rPr>
              <a:t> (deep fried meat) was positively correlated with gastric cancer risk (OR:1.31;95%CI: 0.91-1.87).</a:t>
            </a:r>
          </a:p>
          <a:p>
            <a:endParaRPr lang="en-US" dirty="0"/>
          </a:p>
        </p:txBody>
      </p:sp>
    </p:spTree>
    <p:extLst>
      <p:ext uri="{BB962C8B-B14F-4D97-AF65-F5344CB8AC3E}">
        <p14:creationId xmlns:p14="http://schemas.microsoft.com/office/powerpoint/2010/main" val="1493858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Ghasemi-Kebria</a:t>
            </a:r>
            <a:r>
              <a:rPr lang="en-US" dirty="0"/>
              <a:t> F, </a:t>
            </a:r>
            <a:r>
              <a:rPr lang="en-US" dirty="0" err="1"/>
              <a:t>Joshaghani</a:t>
            </a:r>
            <a:r>
              <a:rPr lang="en-US" dirty="0"/>
              <a:t> H, Taheri NS, </a:t>
            </a:r>
            <a:r>
              <a:rPr lang="en-US" dirty="0" err="1"/>
              <a:t>Semnani</a:t>
            </a:r>
            <a:r>
              <a:rPr lang="en-US" dirty="0"/>
              <a:t> S, </a:t>
            </a:r>
            <a:r>
              <a:rPr lang="en-US" dirty="0" err="1"/>
              <a:t>Aarabi</a:t>
            </a:r>
            <a:r>
              <a:rPr lang="en-US" dirty="0"/>
              <a:t> M, Salamat F, </a:t>
            </a:r>
            <a:r>
              <a:rPr lang="en-US" dirty="0" err="1"/>
              <a:t>Roshandel</a:t>
            </a:r>
            <a:r>
              <a:rPr lang="en-US" dirty="0"/>
              <a:t> G. Aflatoxin contamination of wheat flour and the risk of esophageal cancer in a high risk area in Iran. Cancer Epidemiol. 2013 Jun;37(3):290-3. </a:t>
            </a:r>
          </a:p>
          <a:p>
            <a:r>
              <a:rPr lang="en-US" dirty="0"/>
              <a:t>Wang S, Pan D, Zhang T, Su M, Sun G, Wei J, Guo Z, Wang K, Song G, Yan Q. Corn Flour Intake, Aflatoxin B</a:t>
            </a:r>
            <a:r>
              <a:rPr lang="en-US" baseline="-25000" dirty="0"/>
              <a:t>1</a:t>
            </a:r>
            <a:r>
              <a:rPr lang="en-US" dirty="0"/>
              <a:t> Exposure, and Risk of Esophageal Precancerous Lesions in a High-Risk Area of Huai'an, China: A Case-Control Study. Toxins (Basel). 2020 May 6;12(5):299. </a:t>
            </a:r>
          </a:p>
          <a:p>
            <a:r>
              <a:rPr lang="en-US" dirty="0"/>
              <a:t>Sun G, Wang S, Hu X, Su J, Zhang Y, </a:t>
            </a:r>
            <a:r>
              <a:rPr lang="en-US" dirty="0" err="1"/>
              <a:t>Xie</a:t>
            </a:r>
            <a:r>
              <a:rPr lang="en-US" dirty="0"/>
              <a:t> Y, Zhang H, Tang L, Wang JS. Co-contamination of aflatoxin B1 and </a:t>
            </a:r>
            <a:r>
              <a:rPr lang="en-US" dirty="0" err="1"/>
              <a:t>fumonisin</a:t>
            </a:r>
            <a:r>
              <a:rPr lang="en-US" dirty="0"/>
              <a:t> B1 in food and human dietary exposure in three areas of China. Food </a:t>
            </a:r>
            <a:r>
              <a:rPr lang="en-US" dirty="0" err="1"/>
              <a:t>Addit</a:t>
            </a:r>
            <a:r>
              <a:rPr lang="en-US" dirty="0"/>
              <a:t> </a:t>
            </a:r>
            <a:r>
              <a:rPr lang="en-US" dirty="0" err="1"/>
              <a:t>Contam</a:t>
            </a:r>
            <a:r>
              <a:rPr lang="en-US" dirty="0"/>
              <a:t> Part A </a:t>
            </a:r>
            <a:r>
              <a:rPr lang="en-US" dirty="0" err="1"/>
              <a:t>Chem</a:t>
            </a:r>
            <a:r>
              <a:rPr lang="en-US" dirty="0"/>
              <a:t> Anal Control Expo Risk Assess. 2011 Apr;28(4):461-70.</a:t>
            </a:r>
          </a:p>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Wang </a:t>
            </a:r>
            <a:r>
              <a:rPr lang="en-US" sz="2200" dirty="0" err="1">
                <a:effectLst/>
                <a:latin typeface="Helvetica Neue"/>
                <a:ea typeface="Helvetica Neue"/>
                <a:cs typeface="Helvetica Neue"/>
                <a:sym typeface="Helvetica Neue"/>
              </a:rPr>
              <a:t>YP</a:t>
            </a:r>
            <a:r>
              <a:rPr lang="en-US" sz="2200" dirty="0">
                <a:effectLst/>
                <a:latin typeface="Helvetica Neue"/>
                <a:ea typeface="Helvetica Neue"/>
                <a:cs typeface="Helvetica Neue"/>
                <a:sym typeface="Helvetica Neue"/>
              </a:rPr>
              <a:t>, Han </a:t>
            </a:r>
            <a:r>
              <a:rPr lang="en-US" sz="2200" dirty="0" err="1">
                <a:effectLst/>
                <a:latin typeface="Helvetica Neue"/>
                <a:ea typeface="Helvetica Neue"/>
                <a:cs typeface="Helvetica Neue"/>
                <a:sym typeface="Helvetica Neue"/>
              </a:rPr>
              <a:t>XY</a:t>
            </a:r>
            <a:r>
              <a:rPr lang="en-US" sz="2200" dirty="0">
                <a:effectLst/>
                <a:latin typeface="Helvetica Neue"/>
                <a:ea typeface="Helvetica Neue"/>
                <a:cs typeface="Helvetica Neue"/>
                <a:sym typeface="Helvetica Neue"/>
              </a:rPr>
              <a:t>, Su W, Wang </a:t>
            </a:r>
            <a:r>
              <a:rPr lang="en-US" sz="2200" dirty="0" err="1">
                <a:effectLst/>
                <a:latin typeface="Helvetica Neue"/>
                <a:ea typeface="Helvetica Neue"/>
                <a:cs typeface="Helvetica Neue"/>
                <a:sym typeface="Helvetica Neue"/>
              </a:rPr>
              <a:t>YL</a:t>
            </a:r>
            <a:r>
              <a:rPr lang="en-US" sz="2200" dirty="0">
                <a:effectLst/>
                <a:latin typeface="Helvetica Neue"/>
                <a:ea typeface="Helvetica Neue"/>
                <a:cs typeface="Helvetica Neue"/>
                <a:sym typeface="Helvetica Neue"/>
              </a:rPr>
              <a:t>, Zhu </a:t>
            </a:r>
            <a:r>
              <a:rPr lang="en-US" sz="2200" dirty="0" err="1">
                <a:effectLst/>
                <a:latin typeface="Helvetica Neue"/>
                <a:ea typeface="Helvetica Neue"/>
                <a:cs typeface="Helvetica Neue"/>
                <a:sym typeface="Helvetica Neue"/>
              </a:rPr>
              <a:t>YW</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Sasaba</a:t>
            </a:r>
            <a:r>
              <a:rPr lang="en-US" sz="2200" dirty="0">
                <a:effectLst/>
                <a:latin typeface="Helvetica Neue"/>
                <a:ea typeface="Helvetica Neue"/>
                <a:cs typeface="Helvetica Neue"/>
                <a:sym typeface="Helvetica Neue"/>
              </a:rPr>
              <a:t> T, </a:t>
            </a:r>
            <a:r>
              <a:rPr lang="en-US" sz="2200" dirty="0" err="1">
                <a:effectLst/>
                <a:latin typeface="Helvetica Neue"/>
                <a:ea typeface="Helvetica Neue"/>
                <a:cs typeface="Helvetica Neue"/>
                <a:sym typeface="Helvetica Neue"/>
              </a:rPr>
              <a:t>Nakachi</a:t>
            </a:r>
            <a:r>
              <a:rPr lang="en-US" sz="2200" dirty="0">
                <a:effectLst/>
                <a:latin typeface="Helvetica Neue"/>
                <a:ea typeface="Helvetica Neue"/>
                <a:cs typeface="Helvetica Neue"/>
                <a:sym typeface="Helvetica Neue"/>
              </a:rPr>
              <a:t> K, </a:t>
            </a:r>
            <a:r>
              <a:rPr lang="en-US" sz="2200" dirty="0" err="1">
                <a:effectLst/>
                <a:latin typeface="Helvetica Neue"/>
                <a:ea typeface="Helvetica Neue"/>
                <a:cs typeface="Helvetica Neue"/>
                <a:sym typeface="Helvetica Neue"/>
              </a:rPr>
              <a:t>Hoshiyama</a:t>
            </a:r>
            <a:r>
              <a:rPr lang="en-US" sz="2200" dirty="0">
                <a:effectLst/>
                <a:latin typeface="Helvetica Neue"/>
                <a:ea typeface="Helvetica Neue"/>
                <a:cs typeface="Helvetica Neue"/>
                <a:sym typeface="Helvetica Neue"/>
              </a:rPr>
              <a:t> Y, </a:t>
            </a:r>
            <a:r>
              <a:rPr lang="en-US" sz="2200" dirty="0" err="1">
                <a:effectLst/>
                <a:latin typeface="Helvetica Neue"/>
                <a:ea typeface="Helvetica Neue"/>
                <a:cs typeface="Helvetica Neue"/>
                <a:sym typeface="Helvetica Neue"/>
              </a:rPr>
              <a:t>Tagashira</a:t>
            </a:r>
            <a:r>
              <a:rPr lang="en-US" sz="2200" dirty="0">
                <a:effectLst/>
                <a:latin typeface="Helvetica Neue"/>
                <a:ea typeface="Helvetica Neue"/>
                <a:cs typeface="Helvetica Neue"/>
                <a:sym typeface="Helvetica Neue"/>
              </a:rPr>
              <a:t> Y. Esophageal cancer in Shanxi Province, People's Republic of China: a case-control study in high and moderate risk areas. Cancer Causes Control. 1992 Mar;3(2):107-13.</a:t>
            </a:r>
          </a:p>
          <a:p>
            <a:endParaRPr lang="en-US" dirty="0"/>
          </a:p>
        </p:txBody>
      </p:sp>
    </p:spTree>
    <p:extLst>
      <p:ext uri="{BB962C8B-B14F-4D97-AF65-F5344CB8AC3E}">
        <p14:creationId xmlns:p14="http://schemas.microsoft.com/office/powerpoint/2010/main" val="8174334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sz="2200" dirty="0">
                <a:effectLst/>
                <a:latin typeface="Helvetica Neue"/>
                <a:ea typeface="Helvetica Neue"/>
                <a:cs typeface="Helvetica Neue"/>
                <a:sym typeface="Helvetica Neue"/>
              </a:rPr>
              <a:t>gastrointestinal infections are associated with the presence of </a:t>
            </a:r>
            <a:r>
              <a:rPr lang="en-US" sz="2200" dirty="0" err="1">
                <a:effectLst/>
                <a:latin typeface="Helvetica Neue"/>
                <a:ea typeface="Helvetica Neue"/>
                <a:cs typeface="Helvetica Neue"/>
                <a:sym typeface="Helvetica Neue"/>
              </a:rPr>
              <a:t>mould</a:t>
            </a:r>
            <a:r>
              <a:rPr lang="en-US" sz="2200" dirty="0">
                <a:effectLst/>
                <a:latin typeface="Helvetica Neue"/>
                <a:ea typeface="Helvetica Neue"/>
                <a:cs typeface="Helvetica Neue"/>
                <a:sym typeface="Helvetica Neue"/>
              </a:rPr>
              <a:t> and mildew </a:t>
            </a:r>
            <a:endParaRPr lang="en-US" dirty="0"/>
          </a:p>
          <a:p>
            <a:r>
              <a:rPr lang="en-US" dirty="0"/>
              <a:t>Ali SH, Foster T, Hall NL. The Relationship between Infectious Diseases and Housing Maintenance in Indigenous Australian Households. </a:t>
            </a:r>
            <a:r>
              <a:rPr lang="en-US" dirty="0" err="1"/>
              <a:t>Int</a:t>
            </a:r>
            <a:r>
              <a:rPr lang="en-US" dirty="0"/>
              <a:t> J Environ Res Public Health. 2018 Dec 11;15(12):2827.</a:t>
            </a:r>
          </a:p>
        </p:txBody>
      </p:sp>
    </p:spTree>
    <p:extLst>
      <p:ext uri="{BB962C8B-B14F-4D97-AF65-F5344CB8AC3E}">
        <p14:creationId xmlns:p14="http://schemas.microsoft.com/office/powerpoint/2010/main" val="2265297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Jia R, Liu W, Zhao L, Cao L, Shen Z. Low doses of individual and combined deoxynivalenol and zearalenone in naturally moldy diets impair intestinal functions via inducing inflammation and disrupting epithelial barrier in the intestine of piglets. </a:t>
            </a:r>
            <a:r>
              <a:rPr lang="en-US" dirty="0" err="1"/>
              <a:t>Toxicol</a:t>
            </a:r>
            <a:r>
              <a:rPr lang="en-US" dirty="0"/>
              <a:t> Lett. 2020 Oct 15;333:159-169.</a:t>
            </a:r>
          </a:p>
          <a:p>
            <a:endParaRPr lang="en-US" dirty="0"/>
          </a:p>
          <a:p>
            <a:endParaRPr lang="en-US" dirty="0"/>
          </a:p>
          <a:p>
            <a:r>
              <a:rPr lang="en-US" dirty="0"/>
              <a:t>The intestinal epithelium is the first barrier against food contaminants and is highly sensitive to Fusarium toxins, especially deoxynivalenol (DON) and zearalenone (</a:t>
            </a:r>
            <a:r>
              <a:rPr lang="en-US" dirty="0" err="1"/>
              <a:t>ZEA</a:t>
            </a:r>
            <a:r>
              <a:rPr lang="en-US" dirty="0"/>
              <a:t>). Here, we explored the effects of low doses of DON and/or </a:t>
            </a:r>
            <a:r>
              <a:rPr lang="en-US" dirty="0" err="1"/>
              <a:t>ZEA</a:t>
            </a:r>
            <a:r>
              <a:rPr lang="en-US" dirty="0"/>
              <a:t> in naturally moldy diets on intestinal functions in piglets, including inflammatory responses, epithelial barrier, and microbial composition. Piglets were treated with a control diet (CON), DON diet (1000.6 </a:t>
            </a:r>
            <a:r>
              <a:rPr lang="el-GR" dirty="0"/>
              <a:t>μ</a:t>
            </a:r>
            <a:r>
              <a:rPr lang="en-US" dirty="0"/>
              <a:t>g/kg), </a:t>
            </a:r>
            <a:r>
              <a:rPr lang="en-US" dirty="0" err="1"/>
              <a:t>ZEA</a:t>
            </a:r>
            <a:r>
              <a:rPr lang="en-US" dirty="0"/>
              <a:t> diet (269.1 </a:t>
            </a:r>
            <a:r>
              <a:rPr lang="el-GR" dirty="0"/>
              <a:t>μ</a:t>
            </a:r>
            <a:r>
              <a:rPr lang="en-US" dirty="0"/>
              <a:t>g/kg), and DON + </a:t>
            </a:r>
            <a:r>
              <a:rPr lang="en-US" dirty="0" err="1"/>
              <a:t>ZEA</a:t>
            </a:r>
            <a:r>
              <a:rPr lang="en-US" dirty="0"/>
              <a:t> diet (1007.5 + 265.4 </a:t>
            </a:r>
            <a:r>
              <a:rPr lang="el-GR" dirty="0"/>
              <a:t>μ</a:t>
            </a:r>
            <a:r>
              <a:rPr lang="en-US" dirty="0"/>
              <a:t>g/kg), respectively, for 3 weeks and then switched to the same CON diet for another 2 weeks. In the first period, even the selected low doses of DON or </a:t>
            </a:r>
            <a:r>
              <a:rPr lang="en-US" dirty="0" err="1"/>
              <a:t>ZEA</a:t>
            </a:r>
            <a:r>
              <a:rPr lang="en-US" dirty="0"/>
              <a:t> in the diet resulted in intestinal inflammation, diminish protein expression (claudin-4) and altered gut microbiota populations. Whereas upon switching to the CON diet for another 2 weeks, the deleterious effect of </a:t>
            </a:r>
            <a:r>
              <a:rPr lang="en-US" dirty="0" err="1"/>
              <a:t>ZEA</a:t>
            </a:r>
            <a:r>
              <a:rPr lang="en-US" dirty="0"/>
              <a:t> and DON on IL-1</a:t>
            </a:r>
            <a:r>
              <a:rPr lang="el-GR" dirty="0"/>
              <a:t>β </a:t>
            </a:r>
            <a:r>
              <a:rPr lang="en-US" dirty="0"/>
              <a:t>and Bifidobacterium population could not be recovered. Additionally, combined DON and </a:t>
            </a:r>
            <a:r>
              <a:rPr lang="en-US" dirty="0" err="1"/>
              <a:t>ZEA</a:t>
            </a:r>
            <a:r>
              <a:rPr lang="en-US" dirty="0"/>
              <a:t> negatively affected body weight gain and feed consumption of piglets, as well as shown synergistic effects on evoking pro-inflammatory cytokines contents (TNF-</a:t>
            </a:r>
            <a:r>
              <a:rPr lang="el-GR" dirty="0"/>
              <a:t>α, </a:t>
            </a:r>
            <a:r>
              <a:rPr lang="en-US" dirty="0"/>
              <a:t>IL-1</a:t>
            </a:r>
            <a:r>
              <a:rPr lang="el-GR" dirty="0"/>
              <a:t>β, </a:t>
            </a:r>
            <a:r>
              <a:rPr lang="en-US" dirty="0"/>
              <a:t>and IL-6) and perturbing the cecum microbiota profile (E. coli, Lactobacillus, and Bifidobacterium). Collectively, chronic consumption of DON and </a:t>
            </a:r>
            <a:r>
              <a:rPr lang="en-US" dirty="0" err="1"/>
              <a:t>ZEA</a:t>
            </a:r>
            <a:r>
              <a:rPr lang="en-US" dirty="0"/>
              <a:t> contaminated feed or food, even at low doses, can induce intestinal damage and may have consequences for animal and human health.</a:t>
            </a:r>
          </a:p>
          <a:p>
            <a:endParaRPr lang="en-US" dirty="0"/>
          </a:p>
        </p:txBody>
      </p:sp>
    </p:spTree>
    <p:extLst>
      <p:ext uri="{BB962C8B-B14F-4D97-AF65-F5344CB8AC3E}">
        <p14:creationId xmlns:p14="http://schemas.microsoft.com/office/powerpoint/2010/main" val="29045944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Stark PC, </a:t>
            </a:r>
            <a:r>
              <a:rPr lang="en-US" dirty="0" err="1"/>
              <a:t>Celedón</a:t>
            </a:r>
            <a:r>
              <a:rPr lang="en-US" dirty="0"/>
              <a:t> JC, Chew GL, Ryan </a:t>
            </a:r>
            <a:r>
              <a:rPr lang="en-US" dirty="0" err="1"/>
              <a:t>LM</a:t>
            </a:r>
            <a:r>
              <a:rPr lang="en-US" dirty="0"/>
              <a:t>, Burge HA, </a:t>
            </a:r>
            <a:r>
              <a:rPr lang="en-US" dirty="0" err="1"/>
              <a:t>Muilenberg</a:t>
            </a:r>
            <a:r>
              <a:rPr lang="en-US" dirty="0"/>
              <a:t> ML, Gold DR. Fungal levels in the home and allergic rhinitis by 5 years of age. Environ Health </a:t>
            </a:r>
            <a:r>
              <a:rPr lang="en-US" dirty="0" err="1"/>
              <a:t>Perspect</a:t>
            </a:r>
            <a:r>
              <a:rPr lang="en-US" dirty="0"/>
              <a:t>. 2005 Oct;113(10):1405-9.</a:t>
            </a:r>
            <a:endParaRPr lang="en-US" sz="2200" dirty="0">
              <a:effectLst/>
              <a:latin typeface="Helvetica Neue"/>
              <a:ea typeface="Helvetica Neue"/>
              <a:cs typeface="Helvetica Neue"/>
              <a:sym typeface="Helvetica Neue"/>
            </a:endParaRPr>
          </a:p>
          <a:p>
            <a:endParaRPr lang="en-US" sz="2200" dirty="0">
              <a:effectLst/>
              <a:latin typeface="Helvetica Neue"/>
              <a:ea typeface="Helvetica Neue"/>
              <a:cs typeface="Helvetica Neue"/>
              <a:sym typeface="Helvetica Neue"/>
            </a:endParaRPr>
          </a:p>
          <a:p>
            <a:r>
              <a:rPr lang="en-US" sz="2200" dirty="0">
                <a:effectLst/>
                <a:latin typeface="Helvetica Neue"/>
                <a:ea typeface="Helvetica Neue"/>
                <a:cs typeface="Helvetica Neue"/>
                <a:sym typeface="Helvetica Neue"/>
              </a:rPr>
              <a:t>Studies have repeatedly demonstrated that</a:t>
            </a:r>
          </a:p>
          <a:p>
            <a:r>
              <a:rPr lang="en-US" sz="2200" dirty="0">
                <a:effectLst/>
                <a:latin typeface="Helvetica Neue"/>
                <a:ea typeface="Helvetica Neue"/>
                <a:cs typeface="Helvetica Neue"/>
                <a:sym typeface="Helvetica Neue"/>
              </a:rPr>
              <a:t>sensitization to fungi, such as Alternaria, is</a:t>
            </a:r>
          </a:p>
          <a:p>
            <a:r>
              <a:rPr lang="en-US" sz="2200" dirty="0">
                <a:effectLst/>
                <a:latin typeface="Helvetica Neue"/>
                <a:ea typeface="Helvetica Neue"/>
                <a:cs typeface="Helvetica Neue"/>
                <a:sym typeface="Helvetica Neue"/>
              </a:rPr>
              <a:t>strongly associated with allergic rhinitis and</a:t>
            </a:r>
          </a:p>
          <a:p>
            <a:r>
              <a:rPr lang="en-US" sz="2200" dirty="0">
                <a:effectLst/>
                <a:latin typeface="Helvetica Neue"/>
                <a:ea typeface="Helvetica Neue"/>
                <a:cs typeface="Helvetica Neue"/>
                <a:sym typeface="Helvetica Neue"/>
              </a:rPr>
              <a:t>asthma in children</a:t>
            </a:r>
          </a:p>
          <a:p>
            <a:endParaRPr lang="en-US" dirty="0"/>
          </a:p>
        </p:txBody>
      </p:sp>
    </p:spTree>
    <p:extLst>
      <p:ext uri="{BB962C8B-B14F-4D97-AF65-F5344CB8AC3E}">
        <p14:creationId xmlns:p14="http://schemas.microsoft.com/office/powerpoint/2010/main" val="15361979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C4948DC8-44EE-B94B-9757-977DBAD1BF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761A929C-C0D8-0B4F-9F7E-C5A239E80FEA}" type="slidenum">
              <a:rPr lang="en-US" altLang="en-US" sz="1200"/>
              <a:pPr/>
              <a:t>34</a:t>
            </a:fld>
            <a:endParaRPr lang="en-US" altLang="en-US" sz="1200"/>
          </a:p>
        </p:txBody>
      </p:sp>
      <p:sp>
        <p:nvSpPr>
          <p:cNvPr id="79875" name="Rectangle 2">
            <a:extLst>
              <a:ext uri="{FF2B5EF4-FFF2-40B4-BE49-F238E27FC236}">
                <a16:creationId xmlns:a16="http://schemas.microsoft.com/office/drawing/2014/main" id="{C865E9B0-669D-CC45-A651-15500851E71E}"/>
              </a:ext>
            </a:extLst>
          </p:cNvPr>
          <p:cNvSpPr>
            <a:spLocks noGrp="1" noRot="1" noChangeAspect="1" noChangeArrowheads="1"/>
          </p:cNvSpPr>
          <p:nvPr>
            <p:ph type="sldImg"/>
          </p:nvPr>
        </p:nvSpPr>
        <p:spPr>
          <a:solidFill>
            <a:srgbClr val="FFFFFF"/>
          </a:solidFill>
          <a:ln/>
        </p:spPr>
      </p:sp>
      <p:sp>
        <p:nvSpPr>
          <p:cNvPr id="79876" name="Rectangle 3">
            <a:extLst>
              <a:ext uri="{FF2B5EF4-FFF2-40B4-BE49-F238E27FC236}">
                <a16:creationId xmlns:a16="http://schemas.microsoft.com/office/drawing/2014/main" id="{96602688-E0EE-0D49-B402-6B81C6BC8EDE}"/>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anose="02020603050405020304" pitchFamily="18" charset="0"/>
                <a:ea typeface="ＭＳ Ｐゴシック" panose="020B0600070205080204" pitchFamily="34" charset="-128"/>
              </a:rPr>
              <a:t>Shade trees and shrubbery close and dense around a house, leaves decaying.</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A yard beautified with scattering trees and some shrubbery, at a proper distance from the house, has a happy influence upon the family, and, if well taken care of, will prove no injury to the health. But shade trees and shrubbery close and dense around a house, make it unhealthful; for they prevent the free circulation of air, and shut out the rays of the sun. In consequence, a dampness gathers in the house, especially in wet seasons. Those who occupy the sleeping-rooms are troubled with rheumatism, neuralgia, and lung complaints. Then the great quantities of fallen leaves, if not removed immediately, decay, and poison the atmosphere. Dwellings, if possible, should be built on high ground. If a house is built where the water will settle around it, remaining for a time and slowly drying away, there is a poisonous miasma continually rising from the damp ground, which breeds sore throat, fevers, ague, or lung diseases.  {</a:t>
            </a:r>
            <a:r>
              <a:rPr lang="en-US" altLang="en-US" dirty="0" err="1">
                <a:latin typeface="Times New Roman" panose="02020603050405020304" pitchFamily="18" charset="0"/>
                <a:ea typeface="ＭＳ Ｐゴシック" panose="020B0600070205080204" pitchFamily="34" charset="-128"/>
              </a:rPr>
              <a:t>CTBH</a:t>
            </a:r>
            <a:r>
              <a:rPr lang="en-US" altLang="en-US" dirty="0">
                <a:latin typeface="Times New Roman" panose="02020603050405020304" pitchFamily="18" charset="0"/>
                <a:ea typeface="ＭＳ Ｐゴシック" panose="020B0600070205080204" pitchFamily="34" charset="-128"/>
              </a:rPr>
              <a:t> 107.2}</a:t>
            </a:r>
          </a:p>
          <a:p>
            <a:pPr eaLnBrk="1" hangingPunct="1"/>
            <a:r>
              <a:rPr lang="en-US" altLang="en-US" dirty="0">
                <a:latin typeface="Times New Roman" panose="02020603050405020304" pitchFamily="18" charset="0"/>
                <a:ea typeface="ＭＳ Ｐゴシック" panose="020B0600070205080204" pitchFamily="34" charset="-128"/>
              </a:rPr>
              <a:t>     Many expect that God will keep them from sickness merely because they ask him to do so. But the prayers of those who do not regard the laws of life, God cannot answer, because their faith is not made perfect by works. When we do all on our part to insure health, then we may expect that good results will follow, and we can ask God in faith to bless our efforts. And he will answer our prayer, if his name can be glorified thereby. But let all understand that they have a work to do. God will not work in a miraculous manner to preserve the health of persons who are, by their careless inattention to the laws of health, taking a sure course to make themselves sick.  {</a:t>
            </a:r>
            <a:r>
              <a:rPr lang="en-US" altLang="en-US" dirty="0" err="1">
                <a:latin typeface="Times New Roman" panose="02020603050405020304" pitchFamily="18" charset="0"/>
                <a:ea typeface="ＭＳ Ｐゴシック" panose="020B0600070205080204" pitchFamily="34" charset="-128"/>
              </a:rPr>
              <a:t>CTBH</a:t>
            </a:r>
            <a:r>
              <a:rPr lang="en-US" altLang="en-US" dirty="0">
                <a:latin typeface="Times New Roman" panose="02020603050405020304" pitchFamily="18" charset="0"/>
                <a:ea typeface="ＭＳ Ｐゴシック" panose="020B0600070205080204" pitchFamily="34" charset="-128"/>
              </a:rPr>
              <a:t> 108.1}</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Mycopathologia</a:t>
            </a:r>
            <a:r>
              <a:rPr lang="en-US" altLang="en-US" dirty="0">
                <a:latin typeface="Arial" panose="020B0604020202020204" pitchFamily="34" charset="0"/>
                <a:ea typeface="ＭＳ Ｐゴシック" panose="020B0600070205080204" pitchFamily="34" charset="-128"/>
              </a:rPr>
              <a:t>. 1979 Nov 30;69(1-2):67-81.</a:t>
            </a:r>
          </a:p>
          <a:p>
            <a:pPr eaLnBrk="1" hangingPunct="1"/>
            <a:r>
              <a:rPr lang="en-US" altLang="en-US" dirty="0">
                <a:latin typeface="Arial" panose="020B0604020202020204" pitchFamily="34" charset="0"/>
                <a:ea typeface="ＭＳ Ｐゴシック" panose="020B0600070205080204" pitchFamily="34" charset="-128"/>
              </a:rPr>
              <a:t>Related Articles, Links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 guide to the recent literature on aspergillosis as caused by Aspergillus fumigatus, a fungus frequently found in self-heating organic matter.</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Marsh </a:t>
            </a:r>
            <a:r>
              <a:rPr lang="en-US" altLang="en-US" dirty="0" err="1">
                <a:latin typeface="Arial" panose="020B0604020202020204" pitchFamily="34" charset="0"/>
                <a:ea typeface="ＭＳ Ｐゴシック" panose="020B0600070205080204" pitchFamily="34" charset="-128"/>
              </a:rPr>
              <a:t>PB</a:t>
            </a:r>
            <a:r>
              <a:rPr lang="en-US" altLang="en-US" dirty="0">
                <a:latin typeface="Arial" panose="020B0604020202020204" pitchFamily="34" charset="0"/>
                <a:ea typeface="ＭＳ Ｐゴシック" panose="020B0600070205080204" pitchFamily="34" charset="-128"/>
              </a:rPr>
              <a:t>, Millner PD, </a:t>
            </a:r>
            <a:r>
              <a:rPr lang="en-US" altLang="en-US" dirty="0" err="1">
                <a:latin typeface="Arial" panose="020B0604020202020204" pitchFamily="34" charset="0"/>
                <a:ea typeface="ＭＳ Ｐゴシック" panose="020B0600070205080204" pitchFamily="34" charset="-128"/>
              </a:rPr>
              <a:t>Kla</a:t>
            </a:r>
            <a:r>
              <a:rPr lang="en-US" altLang="en-US" dirty="0">
                <a:latin typeface="Arial" panose="020B0604020202020204" pitchFamily="34" charset="0"/>
                <a:ea typeface="ＭＳ Ｐゴシック" panose="020B0600070205080204" pitchFamily="34" charset="-128"/>
              </a:rPr>
              <a:t> JM.</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Spores of Aspergillus fumigatus have been found to be abundantly present in the outdoor air at a site where large scale experimental composting of sewage sludge is in progress at Beltsville, Maryland. The health significance of this finding, for that site and for others in the future, is still only incompletely understood. Further studies are in progress to characterize absolute concentrations of the spores of the fungus in air at the site, spore dispersal by air from composting operations, and background environmental spore levels in air. The present paper contains a list of references to papers on health effects of A. fumigatus, many published in the past ten years, along with a review of the same designed to assist the reader in finding information on particular aspects of the subject in the literature. It is intended primarily as an aid to individuals interested in sludge composting and wishing to attain an insight into the A. fumigatus-composting situation, but it may also interest others concerned with other substrates which become moldy at 40--50 C. A. fumigatus has been found in great numbers in naturally and artificially heated environments such as decaying leaves, compost heaps, solar heated sloughs, cooling canals for nuclear power generators, silos, grain storage bins, boiler rooms, detritus around steam turbines and sauna baths. The evident practical merits of sludge composting have been described elsewhere; the information presented here has its main significance in respect to requirements for choice of locations for composting sites and to process and design criteria.</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Publication Types: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 Bibliography</a:t>
            </a:r>
          </a:p>
          <a:p>
            <a:pPr eaLnBrk="1" hangingPunct="1"/>
            <a:r>
              <a:rPr lang="en-US" altLang="en-US" dirty="0">
                <a:latin typeface="Arial" panose="020B0604020202020204" pitchFamily="34" charset="0"/>
                <a:ea typeface="ＭＳ Ｐゴシック" panose="020B0600070205080204" pitchFamily="34" charset="-128"/>
              </a:rPr>
              <a:t>        * Review</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PMID</a:t>
            </a:r>
            <a:r>
              <a:rPr lang="en-US" altLang="en-US" dirty="0">
                <a:latin typeface="Arial" panose="020B0604020202020204" pitchFamily="34" charset="0"/>
                <a:ea typeface="ＭＳ Ｐゴシック" panose="020B0600070205080204" pitchFamily="34" charset="-128"/>
              </a:rPr>
              <a:t>: 396477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2: </a:t>
            </a:r>
            <a:r>
              <a:rPr lang="en-US" altLang="en-US" dirty="0" err="1">
                <a:latin typeface="Arial" panose="020B0604020202020204" pitchFamily="34" charset="0"/>
                <a:ea typeface="ＭＳ Ｐゴシック" panose="020B0600070205080204" pitchFamily="34" charset="-128"/>
              </a:rPr>
              <a:t>Clin</a:t>
            </a:r>
            <a:r>
              <a:rPr lang="en-US" altLang="en-US" dirty="0">
                <a:latin typeface="Arial" panose="020B0604020202020204" pitchFamily="34" charset="0"/>
                <a:ea typeface="ＭＳ Ｐゴシック" panose="020B0600070205080204" pitchFamily="34" charset="-128"/>
              </a:rPr>
              <a:t> Allergy. 1976 May;6(3):209-17.</a:t>
            </a:r>
          </a:p>
          <a:p>
            <a:pPr eaLnBrk="1" hangingPunct="1"/>
            <a:r>
              <a:rPr lang="en-US" altLang="en-US" dirty="0">
                <a:latin typeface="Arial" panose="020B0604020202020204" pitchFamily="34" charset="0"/>
                <a:ea typeface="ＭＳ Ｐゴシック" panose="020B0600070205080204" pitchFamily="34" charset="-128"/>
              </a:rPr>
              <a:t>Related Articles, Links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Sources and incidence of airborne Aspergillus fumigatus (</a:t>
            </a:r>
            <a:r>
              <a:rPr lang="en-US" altLang="en-US" dirty="0" err="1">
                <a:latin typeface="Arial" panose="020B0604020202020204" pitchFamily="34" charset="0"/>
                <a:ea typeface="ＭＳ Ｐゴシック" panose="020B0600070205080204" pitchFamily="34" charset="-128"/>
              </a:rPr>
              <a:t>Fres</a:t>
            </a:r>
            <a:r>
              <a:rPr lang="en-US" altLang="en-US" dirty="0">
                <a:latin typeface="Arial" panose="020B0604020202020204" pitchFamily="34" charset="0"/>
                <a:ea typeface="ＭＳ Ｐゴシック" panose="020B0600070205080204" pitchFamily="34" charset="-128"/>
              </a:rPr>
              <a:t>).</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Mullins J, Harvey R, Seaton A.</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Specific surveys of the air for Aspergillus fumigatus were carried out in rural and urban situations over a 2-year period. Overall, low concentrations of spores were recorded with a higher incidence during the "winter" months. Counts in the open air and in a hospital ward showed similar fluctuations, the indoor counts being consistently lower. Plant debris in the form of compost heaps and stacks of hay and straw baled with a high moisture content in which self-heating occurs, produces large numbers of spores which may be liberated into the air causing high but localized counts if disturbed. The widespread distribution of decaying leaves following leaf fall represents a potential source of smaller concentrations of spores but over a much larger area. This availability of decaying plant debris with high water content fulfils the growth requirements of Aspergillus fumigatus and is the probable explanation of its winter seasonality.</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PMID</a:t>
            </a:r>
            <a:r>
              <a:rPr lang="en-US" altLang="en-US" dirty="0">
                <a:latin typeface="Arial" panose="020B0604020202020204" pitchFamily="34" charset="0"/>
                <a:ea typeface="ＭＳ Ｐゴシック" panose="020B0600070205080204" pitchFamily="34" charset="-128"/>
              </a:rPr>
              <a:t>: 780000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Dampness in the house</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Even affliction has not caused me to cease writing. Not long after going to Australia, I was stricken with disease. Because of the dampness of the houses, I suffered an attack of inflammatory rheumatism, which prostrated me for eleven months. At times I was in intense agony. I could sleep in one position for only about two hours, then I had to be moved so that I could lie in another position. My rubber air mattress gave me very little relief, and I passed through periods of great suffering.  {1SM 104.3}</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My mind goes back to Oak Hill Cemetery in Battle Creek, Michigan. I see there two graves. My noble first-born son fills the long grave. Next comes a short grave where lies my darling babe, my last-born. The first died of inflammation of the lungs after a sickness of eight days, in consequence of thoughtlessly resting his head upon a pile of damp charts and falling asleep. The second died from sleeping in a room that had not been used for two weeks. A fire was kept burning for two hours in this room which was thought sufficient to warm it. The bed had accumulated dampness. Myself and child took cold; he was a great sufferer for four weeks, and died in consequence of that damp bed. </a:t>
            </a:r>
          </a:p>
          <a:p>
            <a:pPr eaLnBrk="1" hangingPunct="1"/>
            <a:r>
              <a:rPr lang="en-US" altLang="en-US" dirty="0">
                <a:latin typeface="Times New Roman" panose="02020603050405020304" pitchFamily="18" charset="0"/>
                <a:ea typeface="ＭＳ Ｐゴシック" panose="020B0600070205080204" pitchFamily="34" charset="-128"/>
              </a:rPr>
              <a:t>{HR, February 1, 1874 par. 13}</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In all Australia we have but one meeting house where we can worship God. This one has been erected in Parramatta, a town near Sydney, where a company has recently been raised up to obey the truth. All our other churches are dependent upon hired halls in which to hold their meetings. In winter these are so cold and damp that I am unable to meet with the churches, and I know that many endanger health and life in these places. During the winter they are not safe for even the Australians themselves. Some who are full of blood in good circulation may endure this tax with no special ill effects, but for women and children and those who are rheumatic or have lung difficulties, it is presumption to remain in these places during divine services.  {</a:t>
            </a:r>
            <a:r>
              <a:rPr lang="en-US" altLang="en-US" dirty="0" err="1">
                <a:latin typeface="Times New Roman" panose="02020603050405020304" pitchFamily="18" charset="0"/>
                <a:ea typeface="ＭＳ Ｐゴシック" panose="020B0600070205080204" pitchFamily="34" charset="-128"/>
              </a:rPr>
              <a:t>GCDB</a:t>
            </a:r>
            <a:r>
              <a:rPr lang="en-US" altLang="en-US" dirty="0">
                <a:latin typeface="Times New Roman" panose="02020603050405020304" pitchFamily="18" charset="0"/>
                <a:ea typeface="ＭＳ Ｐゴシック" panose="020B0600070205080204" pitchFamily="34" charset="-128"/>
              </a:rPr>
              <a:t>, January 28, 1893 par. 7}</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At the first two places we visited, we took severe colds by sleeping in their damp, unused beds, and we suffered greatly with rheumatism; but tried to fill our appointments. In the third damp bed, we lay nearly one hour trying to get warm; but the clothing was literally wet. We were under the unpleasant necessity of calling our friends; for we felt that it would be positively fatal to life and health to remain in that damp bed. Our friends cheerfully renewed their fires, and the bedding was removed from the bed and thoroughly dried.  {HR, January 1, 1872 par. 5}</a:t>
            </a:r>
          </a:p>
          <a:p>
            <a:pPr eaLnBrk="1" hangingPunct="1"/>
            <a:r>
              <a:rPr lang="en-US" altLang="en-US" dirty="0">
                <a:latin typeface="Times New Roman" panose="02020603050405020304" pitchFamily="18" charset="0"/>
                <a:ea typeface="ＭＳ Ｐゴシック" panose="020B0600070205080204" pitchFamily="34" charset="-128"/>
              </a:rPr>
              <a:t>     We returned home from that journey, and exposure, to suffer for months. I feared that I should be a cripple for life. My husband was afflicted with pain in the chest and lungs, and he had a severe cough for months. After three months of almost helpless suffering, and careful treatment, by the mercy of God, I was able to walk.  {HR, January 1, 1872 par. 6}</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I observe in California that many, during the rainy season, are suffering with colds, catarrh, sore throat, lung difficulties, neuralgia, and rheumatism. I can understand the reason of these maladies. The main parts of most of the houses are destitute of fire-places and stoves. In the rainy season dampness must affect rooms that have no fires. These sleeping apartments cannot be dried in continuous wet weather. The bedding must become damp, and will be musty unless dried before a fire. This is seldom done. In addition to this neglect of fires in sleeping apartments, air and light are generally excluded by closed windows and heavy curtains. But few seem to understand that the air in these closed rooms becomes impure and unfit for the lungs. Those who occupy such apartments cannot have health. The emanations from damp, moldy rooms and clothing are poisonous to the system.  {HR, February 1, 1874 par. 6}</a:t>
            </a:r>
          </a:p>
          <a:p>
            <a:pPr eaLnBrk="1" hangingPunct="1"/>
            <a:r>
              <a:rPr lang="en-US" altLang="en-US" dirty="0">
                <a:latin typeface="Times New Roman" panose="02020603050405020304" pitchFamily="18" charset="0"/>
                <a:ea typeface="ＭＳ Ｐゴシック" panose="020B0600070205080204" pitchFamily="34" charset="-128"/>
              </a:rPr>
              <a:t>     Many seem to think that if they exclude the air from their rooms because it is damp and foggy, they have an atmosphere in their houses perfectly safe to breathe. But we have to breathe in damp and foggy days as well as in pleasant, sunny weather. We must accept the air which God gives us, which is subject to atmospheric changes, sometimes dry and invigorating, while again it is damp, chill, and penetrating. We must meet these changes as they come, and make provision the best we can to guard ourselves from the effects of damp and chilly atmosphere, and not subject ourselves to a greater evil by breathing air over and over again that has lost its vital properties.  {HR, February 1, 1874 par. 7}</a:t>
            </a:r>
          </a:p>
          <a:p>
            <a:pPr eaLnBrk="1" hangingPunct="1"/>
            <a:r>
              <a:rPr lang="en-US" altLang="en-US" dirty="0">
                <a:latin typeface="Times New Roman" panose="02020603050405020304" pitchFamily="18" charset="0"/>
                <a:ea typeface="ＭＳ Ｐゴシック" panose="020B0600070205080204" pitchFamily="34" charset="-128"/>
              </a:rPr>
              <a:t>     I find it almost impossible to convince those who are accustomed to live in rooms from which the fresh air has been excluded, of the unhealthfulness of such rooms. Like faithful sentinels they guard windows and doors as if fearful the impure air would escape and fresh air take its place. When we enter such houses the confined air of unventilated rooms meets us with sickening odors of mildew and mold, and the impurities exhaled from its inmates. I could not live in such an atmosphere. It is painful for me to remain there even but a short time.  {HR, February 1, 1874 par. 8}</a:t>
            </a:r>
          </a:p>
          <a:p>
            <a:pPr eaLnBrk="1" hangingPunct="1"/>
            <a:r>
              <a:rPr lang="en-US" altLang="en-US" dirty="0">
                <a:latin typeface="Times New Roman" panose="02020603050405020304" pitchFamily="18" charset="0"/>
                <a:ea typeface="ＭＳ Ｐゴシック" panose="020B0600070205080204" pitchFamily="34" charset="-128"/>
              </a:rPr>
              <a:t>     During the rainy season in California, or anywhere else, when the sun does shine, we should make the most of it. Every room in our dwellings should be daily thrown open to the healthful rays of the sun, and the purifying air should be invited in. This will be a preventive of disease. We would say to our friends, If you think that clouds and rain bring dampness and endanger health, God sends to you his blessed, healthful sunshine, and pure, dry air. Will you welcome these great blessings by opening to these guests every room in your dwellings? If all would appreciate the sunshine, and expose every article of clothing to its drying, purifying rays, mildew and mold would be prevented.  {HR, February 1, 1874 par. 9}</a:t>
            </a:r>
          </a:p>
          <a:p>
            <a:pPr eaLnBrk="1" hangingPunct="1"/>
            <a:r>
              <a:rPr lang="en-US" altLang="en-US" dirty="0">
                <a:latin typeface="Times New Roman" panose="02020603050405020304" pitchFamily="18" charset="0"/>
                <a:ea typeface="ＭＳ Ｐゴシック" panose="020B0600070205080204" pitchFamily="34" charset="-128"/>
              </a:rPr>
              <a:t>     The idea that night air is unhealthful and must be excluded from our sleeping apartments, is a mistake. In the night God designed that we should breathe night air, for we have no other. Our Creator would not make night air dangerous to health and yet compel us to breathe it. Night air is as healthy for us to breathe in the night as day air is in the day.  {HR, February 1, 1874 par. 10}</a:t>
            </a:r>
          </a:p>
          <a:p>
            <a:pPr eaLnBrk="1" hangingPunct="1"/>
            <a:r>
              <a:rPr lang="en-US" altLang="en-US" dirty="0">
                <a:latin typeface="Times New Roman" panose="02020603050405020304" pitchFamily="18" charset="0"/>
                <a:ea typeface="ＭＳ Ｐゴシック" panose="020B0600070205080204" pitchFamily="34" charset="-128"/>
              </a:rPr>
              <a:t>     I plead for fresh air in the night--fresh air during the day--in storm as well as in sunshine. It is certainly more pleasurable to have days of sunshine than those that are damp and foggy. But we must breathe in damp, unpleasant weather as well as in sunshine. We should labor to have the air in our houses pure as possible. Even during the rainy season of California, I shall plead for fresh air, and to be excused from sleeping in the spare bed.  {HR, February 1, 1874 par. 11}</a:t>
            </a:r>
          </a:p>
          <a:p>
            <a:pPr eaLnBrk="1" hangingPunct="1"/>
            <a:r>
              <a:rPr lang="en-US" altLang="en-US" dirty="0">
                <a:latin typeface="Times New Roman" panose="02020603050405020304" pitchFamily="18" charset="0"/>
                <a:ea typeface="ＭＳ Ｐゴシック" panose="020B0600070205080204" pitchFamily="34" charset="-128"/>
              </a:rPr>
              <a:t>     Those who occupy the same beds every night near a fire cannot understand the dangers of that spare bed. If they think that there is needless fear of it, we propose that they take the spare bed, and let their visitors sleep in their beds, and thus test the matter. After they have tried this a few times, they may become enlightened in regard to the danger of that spare bed.  {HR, February 1, 1874 par. 12}</a:t>
            </a:r>
          </a:p>
          <a:p>
            <a:pPr eaLnBrk="1" hangingPunct="1"/>
            <a:r>
              <a:rPr lang="en-US" altLang="en-US" dirty="0">
                <a:latin typeface="Times New Roman" panose="02020603050405020304" pitchFamily="18" charset="0"/>
                <a:ea typeface="ＭＳ Ｐゴシック" panose="020B0600070205080204" pitchFamily="34" charset="-128"/>
              </a:rPr>
              <a:t>     My mind goes back to Oak Hill Cemetery in Battle Creek, Michigan. I see there two graves. My noble first-born son fills the long grave. Next comes a short grave where lies my darling babe, my last-born. The first died of inflammation of the lungs after a sickness of eight days, in consequence of thoughtlessly resting his head upon a pile of damp charts and falling asleep. The second died from sleeping in a room that had not been used for two weeks. A fire was kept burning for two hours in this room which was thought sufficient to warm it. The bed had accumulated dampness. Myself and child took cold; he was a great sufferer for four weeks, and died in consequence of that damp bed. {HR, February 1, 1874 par. 13}</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Ann Rheum Dis. 2001 Oct;60(10):934-9.Related Articles, Links</a:t>
            </a:r>
          </a:p>
          <a:p>
            <a:pPr eaLnBrk="1" hangingPunct="1"/>
            <a:r>
              <a:rPr lang="en-US" altLang="en-US" dirty="0">
                <a:latin typeface="Times New Roman" panose="02020603050405020304" pitchFamily="18" charset="0"/>
                <a:ea typeface="ＭＳ Ｐゴシック" panose="020B0600070205080204" pitchFamily="34" charset="-128"/>
              </a:rPr>
              <a:t>  </a:t>
            </a:r>
          </a:p>
          <a:p>
            <a:pPr eaLnBrk="1" hangingPunct="1"/>
            <a:r>
              <a:rPr lang="en-US" altLang="en-US" dirty="0">
                <a:latin typeface="Times New Roman" panose="02020603050405020304" pitchFamily="18" charset="0"/>
                <a:ea typeface="ＭＳ Ｐゴシック" panose="020B0600070205080204" pitchFamily="34" charset="-128"/>
              </a:rPr>
              <a:t>Erratum in:</a:t>
            </a:r>
          </a:p>
          <a:p>
            <a:pPr eaLnBrk="1" hangingPunct="1"/>
            <a:r>
              <a:rPr lang="en-US" altLang="en-US" dirty="0">
                <a:latin typeface="Times New Roman" panose="02020603050405020304" pitchFamily="18" charset="0"/>
                <a:ea typeface="ＭＳ Ｐゴシック" panose="020B0600070205080204" pitchFamily="34" charset="-128"/>
              </a:rPr>
              <a:t>Ann Rheum Dis 2001 Dec;60(12):1161.</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Comorbidity and lifestyle, reproductive factors, and environmental exposures associated with rheumatoid arthritis.</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err="1">
                <a:latin typeface="Times New Roman" panose="02020603050405020304" pitchFamily="18" charset="0"/>
                <a:ea typeface="ＭＳ Ｐゴシック" panose="020B0600070205080204" pitchFamily="34" charset="-128"/>
              </a:rPr>
              <a:t>Reckner</a:t>
            </a:r>
            <a:r>
              <a:rPr lang="en-US" altLang="en-US" dirty="0">
                <a:latin typeface="Times New Roman" panose="02020603050405020304" pitchFamily="18" charset="0"/>
                <a:ea typeface="ＭＳ Ｐゴシック" panose="020B0600070205080204" pitchFamily="34" charset="-128"/>
              </a:rPr>
              <a:t> Olsson A, </a:t>
            </a:r>
            <a:r>
              <a:rPr lang="en-US" altLang="en-US" dirty="0" err="1">
                <a:latin typeface="Times New Roman" panose="02020603050405020304" pitchFamily="18" charset="0"/>
                <a:ea typeface="ＭＳ Ｐゴシック" panose="020B0600070205080204" pitchFamily="34" charset="-128"/>
              </a:rPr>
              <a:t>Skogh</a:t>
            </a:r>
            <a:r>
              <a:rPr lang="en-US" altLang="en-US" dirty="0">
                <a:latin typeface="Times New Roman" panose="02020603050405020304" pitchFamily="18" charset="0"/>
                <a:ea typeface="ＭＳ Ｐゴシック" panose="020B0600070205080204" pitchFamily="34" charset="-128"/>
              </a:rPr>
              <a:t> T, </a:t>
            </a:r>
            <a:r>
              <a:rPr lang="en-US" altLang="en-US" dirty="0" err="1">
                <a:latin typeface="Times New Roman" panose="02020603050405020304" pitchFamily="18" charset="0"/>
                <a:ea typeface="ＭＳ Ｐゴシック" panose="020B0600070205080204" pitchFamily="34" charset="-128"/>
              </a:rPr>
              <a:t>Wingren</a:t>
            </a:r>
            <a:r>
              <a:rPr lang="en-US" altLang="en-US" dirty="0">
                <a:latin typeface="Times New Roman" panose="02020603050405020304" pitchFamily="18" charset="0"/>
                <a:ea typeface="ＭＳ Ｐゴシック" panose="020B0600070205080204" pitchFamily="34" charset="-128"/>
              </a:rPr>
              <a:t> G.</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Division of Occupational and Environmental Medicine, Department of Health and Environment, Faculty of Health Sciences, Linköping University, Sweden. </a:t>
            </a:r>
            <a:r>
              <a:rPr lang="en-US" altLang="en-US" dirty="0" err="1">
                <a:latin typeface="Times New Roman" panose="02020603050405020304" pitchFamily="18" charset="0"/>
                <a:ea typeface="ＭＳ Ｐゴシック" panose="020B0600070205080204" pitchFamily="34" charset="-128"/>
              </a:rPr>
              <a:t>asa.reckner-olsson@ymk.liu.se</a:t>
            </a:r>
            <a:endParaRPr lang="en-US" altLang="en-US" dirty="0">
              <a:latin typeface="Times New Roman" panose="02020603050405020304" pitchFamily="18" charset="0"/>
              <a:ea typeface="ＭＳ Ｐゴシック" panose="020B0600070205080204" pitchFamily="34" charset="-128"/>
            </a:endParaRP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OBJECTIVE: To evaluate the influence of lifestyle, reproduction, and some external factors on the development of rheumatoid arthritis (RA) and to describe its comorbidity. METHODS: Cases were identified retrospectively from 1980 to 1995 at the University Hospital in Linköping, Sweden. The study comprised 422 cases and 859 randomly selected population referents. Data on possible </a:t>
            </a:r>
            <a:r>
              <a:rPr lang="en-US" altLang="en-US" dirty="0" err="1">
                <a:latin typeface="Times New Roman" panose="02020603050405020304" pitchFamily="18" charset="0"/>
                <a:ea typeface="ＭＳ Ｐゴシック" panose="020B0600070205080204" pitchFamily="34" charset="-128"/>
              </a:rPr>
              <a:t>aetiological</a:t>
            </a:r>
            <a:r>
              <a:rPr lang="en-US" altLang="en-US" dirty="0">
                <a:latin typeface="Times New Roman" panose="02020603050405020304" pitchFamily="18" charset="0"/>
                <a:ea typeface="ＭＳ Ｐゴシック" panose="020B0600070205080204" pitchFamily="34" charset="-128"/>
              </a:rPr>
              <a:t> factors and comorbidity were collected by postal questionnaire. RESULTS: The response rates were 67% among cases and 59% among referents. A decrease in the occurrence of atopic allergy was seen in the cases (odds ratio (OR) 0.6, 95% confidence interval (CI) 0.4 to 1.0). There was a positive association between RA and insulin treatment (OR 10.2, 95% CI 1.7 to 60.8) in women, and women with a short fertile period had an increased risk of RA (OR 2.5, 95% CI 1.1 to 5.4). Current and previous smoking were associated with increased risks for RA in both sexes, and in men a dose-response relationship was found with number of tobacco pack years (p for trend &lt;0.005). The risk for RA decreased with increasing level of education in both men and women. Increased risks were seen in men born into households with private wells (OR 2.8, 95% CI 1.5 to 5.2), residentially exposed to </a:t>
            </a:r>
            <a:r>
              <a:rPr lang="en-US" altLang="en-US" dirty="0" err="1">
                <a:latin typeface="Times New Roman" panose="02020603050405020304" pitchFamily="18" charset="0"/>
                <a:ea typeface="ＭＳ Ｐゴシック" panose="020B0600070205080204" pitchFamily="34" charset="-128"/>
              </a:rPr>
              <a:t>mould</a:t>
            </a:r>
            <a:r>
              <a:rPr lang="en-US" altLang="en-US" dirty="0">
                <a:latin typeface="Times New Roman" panose="02020603050405020304" pitchFamily="18" charset="0"/>
                <a:ea typeface="ＭＳ Ｐゴシック" panose="020B0600070205080204" pitchFamily="34" charset="-128"/>
              </a:rPr>
              <a:t> (OR 4.6, 95% CI 1.1 to 20.2), or exposed to farm animals (OR 3.3, 95% CI 0.7 to 16.6). In women there were positive associations between RA and reporting a previous joint injury (OR 2.5, 95% CI 1.0 to 6.6) and prolonged exposure to hair dyes (OR 1.9, 95% CI 0.8 to 4.5). CONCLUSIONS: RA, a disease with features of T helper 1 (Th1) dominated immune response, was inversely associated with atopic allergy, a Th2 dominated condition, while there were indications of a strong positive association with Th1 related diabetes mellitus. The results support a causal relationship between smoking and RA. The level of education was inversely associated with RA, while there was a positive association between RA and certain residential factors in men and a short fertile period in women.</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Publication Types:</a:t>
            </a:r>
          </a:p>
          <a:p>
            <a:pPr eaLnBrk="1" hangingPunct="1"/>
            <a:r>
              <a:rPr lang="en-US" altLang="en-US" dirty="0">
                <a:latin typeface="Times New Roman" panose="02020603050405020304" pitchFamily="18" charset="0"/>
                <a:ea typeface="ＭＳ Ｐゴシック" panose="020B0600070205080204" pitchFamily="34" charset="-128"/>
              </a:rPr>
              <a:t>Research Support, Non-U.S. Gov't</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err="1">
                <a:latin typeface="Times New Roman" panose="02020603050405020304" pitchFamily="18" charset="0"/>
                <a:ea typeface="ＭＳ Ｐゴシック" panose="020B0600070205080204" pitchFamily="34" charset="-128"/>
              </a:rPr>
              <a:t>PMID</a:t>
            </a:r>
            <a:r>
              <a:rPr lang="en-US" altLang="en-US" dirty="0">
                <a:latin typeface="Times New Roman" panose="02020603050405020304" pitchFamily="18" charset="0"/>
                <a:ea typeface="ＭＳ Ｐゴシック" panose="020B0600070205080204" pitchFamily="34" charset="-128"/>
              </a:rPr>
              <a:t>: 11557649 [PubMed - indexed for MEDLINE]</a:t>
            </a:r>
          </a:p>
          <a:p>
            <a:pPr eaLnBrk="1" hangingPunct="1"/>
            <a:r>
              <a:rPr lang="en-US" altLang="en-US" dirty="0" err="1">
                <a:latin typeface="Times New Roman" panose="02020603050405020304" pitchFamily="18" charset="0"/>
                <a:ea typeface="ＭＳ Ｐゴシック" panose="020B0600070205080204" pitchFamily="34" charset="-128"/>
              </a:rPr>
              <a:t>PMCID</a:t>
            </a:r>
            <a:r>
              <a:rPr lang="en-US" altLang="en-US" dirty="0">
                <a:latin typeface="Times New Roman" panose="02020603050405020304" pitchFamily="18" charset="0"/>
                <a:ea typeface="ＭＳ Ｐゴシック" panose="020B0600070205080204" pitchFamily="34" charset="-128"/>
              </a:rPr>
              <a:t>: PMC1753392</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sz="400" dirty="0">
                <a:latin typeface="Arial" panose="020B0604020202020204" pitchFamily="34" charset="0"/>
                <a:ea typeface="ＭＳ Ｐゴシック" panose="020B0600070205080204" pitchFamily="34" charset="-128"/>
              </a:rPr>
              <a:t>Arch Environ Health. 2003 Jul;58(7):410-20.	Related Articles, Links</a:t>
            </a:r>
          </a:p>
          <a:p>
            <a:pPr eaLnBrk="1" hangingPunct="1"/>
            <a:endParaRPr lang="en-US" altLang="en-US" sz="400" dirty="0">
              <a:latin typeface="Arial" panose="020B0604020202020204" pitchFamily="34" charset="0"/>
              <a:ea typeface="ＭＳ Ｐゴシック" panose="020B0600070205080204" pitchFamily="34" charset="-128"/>
            </a:endParaRPr>
          </a:p>
          <a:p>
            <a:pPr eaLnBrk="1" hangingPunct="1"/>
            <a:r>
              <a:rPr lang="en-US" altLang="en-US" sz="400" dirty="0">
                <a:latin typeface="Arial" panose="020B0604020202020204" pitchFamily="34" charset="0"/>
                <a:ea typeface="ＭＳ Ｐゴシック" panose="020B0600070205080204" pitchFamily="34" charset="-128"/>
              </a:rPr>
              <a:t>Mixed mold mycotoxicosis: immunological changes in humans following exposure in water-damaged buildings.</a:t>
            </a:r>
          </a:p>
          <a:p>
            <a:pPr eaLnBrk="1" hangingPunct="1"/>
            <a:endParaRPr lang="en-US" altLang="en-US" sz="400" dirty="0">
              <a:latin typeface="Arial" panose="020B0604020202020204" pitchFamily="34" charset="0"/>
              <a:ea typeface="ＭＳ Ｐゴシック" panose="020B0600070205080204" pitchFamily="34" charset="-128"/>
            </a:endParaRPr>
          </a:p>
          <a:p>
            <a:pPr eaLnBrk="1" hangingPunct="1"/>
            <a:r>
              <a:rPr lang="en-US" altLang="en-US" sz="400" dirty="0">
                <a:latin typeface="Arial" panose="020B0604020202020204" pitchFamily="34" charset="0"/>
                <a:ea typeface="ＭＳ Ｐゴシック" panose="020B0600070205080204" pitchFamily="34" charset="-128"/>
              </a:rPr>
              <a:t>Gray MR, Thrasher JD, </a:t>
            </a:r>
            <a:r>
              <a:rPr lang="en-US" altLang="en-US" sz="400" dirty="0" err="1">
                <a:latin typeface="Arial" panose="020B0604020202020204" pitchFamily="34" charset="0"/>
                <a:ea typeface="ＭＳ Ｐゴシック" panose="020B0600070205080204" pitchFamily="34" charset="-128"/>
              </a:rPr>
              <a:t>Crago</a:t>
            </a:r>
            <a:r>
              <a:rPr lang="en-US" altLang="en-US" sz="400" dirty="0">
                <a:latin typeface="Arial" panose="020B0604020202020204" pitchFamily="34" charset="0"/>
                <a:ea typeface="ＭＳ Ｐゴシック" panose="020B0600070205080204" pitchFamily="34" charset="-128"/>
              </a:rPr>
              <a:t> R, Madison RA, Arnold L, Campbell AW, </a:t>
            </a:r>
            <a:r>
              <a:rPr lang="en-US" altLang="en-US" sz="400" dirty="0" err="1">
                <a:latin typeface="Arial" panose="020B0604020202020204" pitchFamily="34" charset="0"/>
                <a:ea typeface="ＭＳ Ｐゴシック" panose="020B0600070205080204" pitchFamily="34" charset="-128"/>
              </a:rPr>
              <a:t>Vojdani</a:t>
            </a:r>
            <a:r>
              <a:rPr lang="en-US" altLang="en-US" sz="400" dirty="0">
                <a:latin typeface="Arial" panose="020B0604020202020204" pitchFamily="34" charset="0"/>
                <a:ea typeface="ＭＳ Ｐゴシック" panose="020B0600070205080204" pitchFamily="34" charset="-128"/>
              </a:rPr>
              <a:t> A.</a:t>
            </a:r>
          </a:p>
          <a:p>
            <a:pPr eaLnBrk="1" hangingPunct="1"/>
            <a:endParaRPr lang="en-US" altLang="en-US" sz="400" dirty="0">
              <a:latin typeface="Arial" panose="020B0604020202020204" pitchFamily="34" charset="0"/>
              <a:ea typeface="ＭＳ Ｐゴシック" panose="020B0600070205080204" pitchFamily="34" charset="-128"/>
            </a:endParaRPr>
          </a:p>
          <a:p>
            <a:pPr eaLnBrk="1" hangingPunct="1"/>
            <a:r>
              <a:rPr lang="en-US" altLang="en-US" sz="400" dirty="0">
                <a:latin typeface="Arial" panose="020B0604020202020204" pitchFamily="34" charset="0"/>
                <a:ea typeface="ＭＳ Ｐゴシック" panose="020B0600070205080204" pitchFamily="34" charset="-128"/>
              </a:rPr>
              <a:t>Progressive Healthcare Group, Benson, Arizona, USA. docmike007@aol.com</a:t>
            </a:r>
          </a:p>
          <a:p>
            <a:pPr eaLnBrk="1" hangingPunct="1"/>
            <a:endParaRPr lang="en-US" altLang="en-US" sz="400" dirty="0">
              <a:latin typeface="Arial" panose="020B0604020202020204" pitchFamily="34" charset="0"/>
              <a:ea typeface="ＭＳ Ｐゴシック" panose="020B0600070205080204" pitchFamily="34" charset="-128"/>
            </a:endParaRPr>
          </a:p>
          <a:p>
            <a:pPr eaLnBrk="1" hangingPunct="1"/>
            <a:r>
              <a:rPr lang="en-US" altLang="en-US" sz="400" dirty="0">
                <a:latin typeface="Arial" panose="020B0604020202020204" pitchFamily="34" charset="0"/>
                <a:ea typeface="ＭＳ Ｐゴシック" panose="020B0600070205080204" pitchFamily="34" charset="-128"/>
              </a:rPr>
              <a:t>The study described was part of a larger multicenter investigation of patients with multiple health complaints attributable to confirmed exposure to mixed-molds infestation in water-damaged buildings. The authors present data on symptoms; clinical chemistries; abnormalities in pulmonary function; alterations in T, B, and natural killer (NK) cells; the presence of autoantibodies (i.e., antinuclear autoantibodies [ANA], autoantibodies against smooth muscle [</a:t>
            </a:r>
            <a:r>
              <a:rPr lang="en-US" altLang="en-US" sz="400" dirty="0" err="1">
                <a:latin typeface="Arial" panose="020B0604020202020204" pitchFamily="34" charset="0"/>
                <a:ea typeface="ＭＳ Ｐゴシック" panose="020B0600070205080204" pitchFamily="34" charset="-128"/>
              </a:rPr>
              <a:t>ASM</a:t>
            </a:r>
            <a:r>
              <a:rPr lang="en-US" altLang="en-US" sz="400" dirty="0">
                <a:latin typeface="Arial" panose="020B0604020202020204" pitchFamily="34" charset="0"/>
                <a:ea typeface="ＭＳ Ｐゴシック" panose="020B0600070205080204" pitchFamily="34" charset="-128"/>
              </a:rPr>
              <a:t>], and autoantibodies against central nervous system [CNS] and peripheral nervous system [</a:t>
            </a:r>
            <a:r>
              <a:rPr lang="en-US" altLang="en-US" sz="400" dirty="0" err="1">
                <a:latin typeface="Arial" panose="020B0604020202020204" pitchFamily="34" charset="0"/>
                <a:ea typeface="ＭＳ Ｐゴシック" panose="020B0600070205080204" pitchFamily="34" charset="-128"/>
              </a:rPr>
              <a:t>PNS</a:t>
            </a:r>
            <a:r>
              <a:rPr lang="en-US" altLang="en-US" sz="400" dirty="0">
                <a:latin typeface="Arial" panose="020B0604020202020204" pitchFamily="34" charset="0"/>
                <a:ea typeface="ＭＳ Ｐゴシック" panose="020B0600070205080204" pitchFamily="34" charset="-128"/>
              </a:rPr>
              <a:t>] </a:t>
            </a:r>
            <a:r>
              <a:rPr lang="en-US" altLang="en-US" sz="400" dirty="0" err="1">
                <a:latin typeface="Arial" panose="020B0604020202020204" pitchFamily="34" charset="0"/>
                <a:ea typeface="ＭＳ Ｐゴシック" panose="020B0600070205080204" pitchFamily="34" charset="-128"/>
              </a:rPr>
              <a:t>myelins</a:t>
            </a:r>
            <a:r>
              <a:rPr lang="en-US" altLang="en-US" sz="400" dirty="0">
                <a:latin typeface="Arial" panose="020B0604020202020204" pitchFamily="34" charset="0"/>
                <a:ea typeface="ＭＳ Ｐゴシック" panose="020B0600070205080204" pitchFamily="34" charset="-128"/>
              </a:rPr>
              <a:t>). A total of 209 adults, 42.7 +/- 16 </a:t>
            </a:r>
            <a:r>
              <a:rPr lang="en-US" altLang="en-US" sz="400" dirty="0" err="1">
                <a:latin typeface="Arial" panose="020B0604020202020204" pitchFamily="34" charset="0"/>
                <a:ea typeface="ＭＳ Ｐゴシック" panose="020B0600070205080204" pitchFamily="34" charset="-128"/>
              </a:rPr>
              <a:t>yr</a:t>
            </a:r>
            <a:r>
              <a:rPr lang="en-US" altLang="en-US" sz="400" dirty="0">
                <a:latin typeface="Arial" panose="020B0604020202020204" pitchFamily="34" charset="0"/>
                <a:ea typeface="ＭＳ Ｐゴシック" panose="020B0600070205080204" pitchFamily="34" charset="-128"/>
              </a:rPr>
              <a:t> of age (mean +/- standard deviation), were examined and tested with (a) self-administered weighted health history and symptom questionnaires; (b) standardized physical examinations; (c) complete blood counts and blood and urine chemistries; (d) urine and fecal cultures; (e) thyroid function tests (T4, free T3); (f) pulmonary function tests (forced vital capacity [</a:t>
            </a:r>
            <a:r>
              <a:rPr lang="en-US" altLang="en-US" sz="400" dirty="0" err="1">
                <a:latin typeface="Arial" panose="020B0604020202020204" pitchFamily="34" charset="0"/>
                <a:ea typeface="ＭＳ Ｐゴシック" panose="020B0600070205080204" pitchFamily="34" charset="-128"/>
              </a:rPr>
              <a:t>FVC</a:t>
            </a:r>
            <a:r>
              <a:rPr lang="en-US" altLang="en-US" sz="400" dirty="0">
                <a:latin typeface="Arial" panose="020B0604020202020204" pitchFamily="34" charset="0"/>
                <a:ea typeface="ＭＳ Ｐゴシック" panose="020B0600070205080204" pitchFamily="34" charset="-128"/>
              </a:rPr>
              <a:t>], forced expiratory volume in 1 sec [FEV1.0], and forced expiratory flow at 25%, 50%, 75%, and 25-75% of </a:t>
            </a:r>
            <a:r>
              <a:rPr lang="en-US" altLang="en-US" sz="400" dirty="0" err="1">
                <a:latin typeface="Arial" panose="020B0604020202020204" pitchFamily="34" charset="0"/>
                <a:ea typeface="ＭＳ Ｐゴシック" panose="020B0600070205080204" pitchFamily="34" charset="-128"/>
              </a:rPr>
              <a:t>FVC</a:t>
            </a:r>
            <a:r>
              <a:rPr lang="en-US" altLang="en-US" sz="400" dirty="0">
                <a:latin typeface="Arial" panose="020B0604020202020204" pitchFamily="34" charset="0"/>
                <a:ea typeface="ＭＳ Ｐゴシック" panose="020B0600070205080204" pitchFamily="34" charset="-128"/>
              </a:rPr>
              <a:t> [FEF25, FEF50, FEF75, and FEF2(25-75)]); (g) peripheral lymphocyte phenotypes (T, B, and NK cells) and mitogenesis determinations; and (h) a 13-item autoimmune panel. The molds-exposed patients reported a greater frequency and intensity of symptoms, particularly neurological and inflammatory symptoms, when compared with controls. The percentages of exposed individuals with increased lymphocyte phenotypes were: B cells (CD20+), 75.6%; CD5+CD25+, 68.9%; CD3+CD26+, 91.2%; CD8+HLR-DR+, 62%; and CD8+CD38+, 56.6%; whereas other phenotypes were decreased: CD8+CD11b+, 15.6% and CD3-CD16+CD56+, 38.5%. Mitogenesis to phytohemagglutinin was decreased in 26.2% of the exposed patients, but only 5.9% had decreased response to concanavalin A. Abnormally high levels of ANA, </a:t>
            </a:r>
            <a:r>
              <a:rPr lang="en-US" altLang="en-US" sz="400" dirty="0" err="1">
                <a:latin typeface="Arial" panose="020B0604020202020204" pitchFamily="34" charset="0"/>
                <a:ea typeface="ＭＳ Ｐゴシック" panose="020B0600070205080204" pitchFamily="34" charset="-128"/>
              </a:rPr>
              <a:t>ASM</a:t>
            </a:r>
            <a:r>
              <a:rPr lang="en-US" altLang="en-US" sz="400" dirty="0">
                <a:latin typeface="Arial" panose="020B0604020202020204" pitchFamily="34" charset="0"/>
                <a:ea typeface="ＭＳ Ｐゴシック" panose="020B0600070205080204" pitchFamily="34" charset="-128"/>
              </a:rPr>
              <a:t>, and CNS myelin (immunoglobulins [Ig]G, IgM, IgA) and </a:t>
            </a:r>
            <a:r>
              <a:rPr lang="en-US" altLang="en-US" sz="400" dirty="0" err="1">
                <a:latin typeface="Arial" panose="020B0604020202020204" pitchFamily="34" charset="0"/>
                <a:ea typeface="ＭＳ Ｐゴシック" panose="020B0600070205080204" pitchFamily="34" charset="-128"/>
              </a:rPr>
              <a:t>PNS</a:t>
            </a:r>
            <a:r>
              <a:rPr lang="en-US" altLang="en-US" sz="400" dirty="0">
                <a:latin typeface="Arial" panose="020B0604020202020204" pitchFamily="34" charset="0"/>
                <a:ea typeface="ＭＳ Ｐゴシック" panose="020B0600070205080204" pitchFamily="34" charset="-128"/>
              </a:rPr>
              <a:t> myelin (IgG, IgM, IgA) were found; odds ratios for each were significant at 95% confidence intervals, showing an increased risk for autoimmunity. The authors conclude that exposure to mixed molds and their associated mycotoxins in water-damaged buildings leads to multiple health problems involving the CNS and the immune system, in addition to pulmonary effects and allergies. Mold exposure also initiates inflammatory processes. The authors propose the term "mixed mold mycotoxicosis" for the multisystem illness observed in these patients.</a:t>
            </a:r>
          </a:p>
          <a:p>
            <a:pPr eaLnBrk="1" hangingPunct="1"/>
            <a:endParaRPr lang="en-US" altLang="en-US" sz="400" dirty="0">
              <a:latin typeface="Arial" panose="020B0604020202020204" pitchFamily="34" charset="0"/>
              <a:ea typeface="ＭＳ Ｐゴシック" panose="020B0600070205080204" pitchFamily="34" charset="-128"/>
            </a:endParaRPr>
          </a:p>
          <a:p>
            <a:pPr eaLnBrk="1" hangingPunct="1"/>
            <a:r>
              <a:rPr lang="en-US" altLang="en-US" sz="400" dirty="0">
                <a:latin typeface="Arial" panose="020B0604020202020204" pitchFamily="34" charset="0"/>
                <a:ea typeface="ＭＳ Ｐゴシック" panose="020B0600070205080204" pitchFamily="34" charset="-128"/>
              </a:rPr>
              <a:t>Publication Types:</a:t>
            </a:r>
          </a:p>
          <a:p>
            <a:pPr eaLnBrk="1" hangingPunct="1"/>
            <a:r>
              <a:rPr lang="en-US" altLang="en-US" sz="400" dirty="0">
                <a:latin typeface="Arial" panose="020B0604020202020204" pitchFamily="34" charset="0"/>
                <a:ea typeface="ＭＳ Ｐゴシック" panose="020B0600070205080204" pitchFamily="34" charset="-128"/>
              </a:rPr>
              <a:t>Clinical Trial</a:t>
            </a:r>
          </a:p>
          <a:p>
            <a:pPr eaLnBrk="1" hangingPunct="1"/>
            <a:r>
              <a:rPr lang="en-US" altLang="en-US" sz="400" dirty="0">
                <a:latin typeface="Arial" panose="020B0604020202020204" pitchFamily="34" charset="0"/>
                <a:ea typeface="ＭＳ Ｐゴシック" panose="020B0600070205080204" pitchFamily="34" charset="-128"/>
              </a:rPr>
              <a:t>Controlled Clinical Trial</a:t>
            </a:r>
          </a:p>
          <a:p>
            <a:pPr eaLnBrk="1" hangingPunct="1"/>
            <a:r>
              <a:rPr lang="en-US" altLang="en-US" sz="400" dirty="0">
                <a:latin typeface="Arial" panose="020B0604020202020204" pitchFamily="34" charset="0"/>
                <a:ea typeface="ＭＳ Ｐゴシック" panose="020B0600070205080204" pitchFamily="34" charset="-128"/>
              </a:rPr>
              <a:t>Multicenter Study</a:t>
            </a:r>
          </a:p>
          <a:p>
            <a:pPr eaLnBrk="1" hangingPunct="1"/>
            <a:endParaRPr lang="en-US" altLang="en-US" sz="400" dirty="0">
              <a:latin typeface="Arial" panose="020B0604020202020204" pitchFamily="34" charset="0"/>
              <a:ea typeface="ＭＳ Ｐゴシック" panose="020B0600070205080204" pitchFamily="34" charset="-128"/>
            </a:endParaRPr>
          </a:p>
          <a:p>
            <a:pPr eaLnBrk="1" hangingPunct="1"/>
            <a:r>
              <a:rPr lang="en-US" altLang="en-US" sz="400" dirty="0" err="1">
                <a:latin typeface="Arial" panose="020B0604020202020204" pitchFamily="34" charset="0"/>
                <a:ea typeface="ＭＳ Ｐゴシック" panose="020B0600070205080204" pitchFamily="34" charset="-128"/>
              </a:rPr>
              <a:t>PMID</a:t>
            </a:r>
            <a:r>
              <a:rPr lang="en-US" altLang="en-US" sz="400" dirty="0">
                <a:latin typeface="Arial" panose="020B0604020202020204" pitchFamily="34" charset="0"/>
                <a:ea typeface="ＭＳ Ｐゴシック" panose="020B0600070205080204" pitchFamily="34" charset="-128"/>
              </a:rPr>
              <a:t>: 15143854 [PubMed - indexed for MEDLINE]</a:t>
            </a:r>
          </a:p>
          <a:p>
            <a:pPr eaLnBrk="1" hangingPunct="1"/>
            <a:endParaRPr lang="en-US" altLang="en-US" sz="400" dirty="0">
              <a:latin typeface="Arial" panose="020B0604020202020204" pitchFamily="34" charset="0"/>
              <a:ea typeface="ＭＳ Ｐゴシック" panose="020B0600070205080204" pitchFamily="34" charset="-128"/>
            </a:endParaRPr>
          </a:p>
          <a:p>
            <a:pPr eaLnBrk="1" hangingPunct="1"/>
            <a:r>
              <a:rPr lang="en-US" altLang="en-US" dirty="0" err="1">
                <a:latin typeface="Times New Roman" panose="02020603050405020304" pitchFamily="18" charset="0"/>
                <a:ea typeface="ＭＳ Ｐゴシック" panose="020B0600070205080204" pitchFamily="34" charset="-128"/>
              </a:rPr>
              <a:t>Eur</a:t>
            </a:r>
            <a:r>
              <a:rPr lang="en-US" altLang="en-US" dirty="0">
                <a:latin typeface="Times New Roman" panose="02020603050405020304" pitchFamily="18" charset="0"/>
                <a:ea typeface="ＭＳ Ｐゴシック" panose="020B0600070205080204" pitchFamily="34" charset="-128"/>
              </a:rPr>
              <a:t> Respir J. 1996 Dec;9(12):2618-22.	Related Articles, Links</a:t>
            </a:r>
          </a:p>
          <a:p>
            <a:pPr eaLnBrk="1" hangingPunct="1"/>
            <a:r>
              <a:rPr lang="en-US" altLang="en-US" dirty="0">
                <a:latin typeface="Times New Roman" panose="02020603050405020304" pitchFamily="18" charset="0"/>
                <a:ea typeface="ＭＳ Ｐゴシック" panose="020B0600070205080204" pitchFamily="34" charset="-128"/>
              </a:rPr>
              <a:t> </a:t>
            </a:r>
          </a:p>
          <a:p>
            <a:pPr eaLnBrk="1" hangingPunct="1"/>
            <a:r>
              <a:rPr lang="en-US" altLang="en-US" dirty="0">
                <a:latin typeface="Times New Roman" panose="02020603050405020304" pitchFamily="18" charset="0"/>
                <a:ea typeface="ＭＳ Ｐゴシック" panose="020B0600070205080204" pitchFamily="34" charset="-128"/>
              </a:rPr>
              <a:t>Home dampness, </a:t>
            </a:r>
            <a:r>
              <a:rPr lang="en-US" altLang="en-US" dirty="0" err="1">
                <a:latin typeface="Times New Roman" panose="02020603050405020304" pitchFamily="18" charset="0"/>
                <a:ea typeface="ＭＳ Ｐゴシック" panose="020B0600070205080204" pitchFamily="34" charset="-128"/>
              </a:rPr>
              <a:t>moulds</a:t>
            </a:r>
            <a:r>
              <a:rPr lang="en-US" altLang="en-US" dirty="0">
                <a:latin typeface="Times New Roman" panose="02020603050405020304" pitchFamily="18" charset="0"/>
                <a:ea typeface="ＭＳ Ｐゴシック" panose="020B0600070205080204" pitchFamily="34" charset="-128"/>
              </a:rPr>
              <a:t> and their influence on respiratory infections and symptoms in adults in Finland.</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err="1">
                <a:latin typeface="Times New Roman" panose="02020603050405020304" pitchFamily="18" charset="0"/>
                <a:ea typeface="ＭＳ Ｐゴシック" panose="020B0600070205080204" pitchFamily="34" charset="-128"/>
              </a:rPr>
              <a:t>Pirhonen</a:t>
            </a:r>
            <a:r>
              <a:rPr lang="en-US" altLang="en-US" dirty="0">
                <a:latin typeface="Times New Roman" panose="02020603050405020304" pitchFamily="18" charset="0"/>
                <a:ea typeface="ＭＳ Ｐゴシック" panose="020B0600070205080204" pitchFamily="34" charset="-128"/>
              </a:rPr>
              <a:t> I, </a:t>
            </a:r>
            <a:r>
              <a:rPr lang="en-US" altLang="en-US" dirty="0" err="1">
                <a:latin typeface="Times New Roman" panose="02020603050405020304" pitchFamily="18" charset="0"/>
                <a:ea typeface="ＭＳ Ｐゴシック" panose="020B0600070205080204" pitchFamily="34" charset="-128"/>
              </a:rPr>
              <a:t>Nevalainen</a:t>
            </a:r>
            <a:r>
              <a:rPr lang="en-US" altLang="en-US" dirty="0">
                <a:latin typeface="Times New Roman" panose="02020603050405020304" pitchFamily="18" charset="0"/>
                <a:ea typeface="ＭＳ Ｐゴシック" panose="020B0600070205080204" pitchFamily="34" charset="-128"/>
              </a:rPr>
              <a:t> A, </a:t>
            </a:r>
            <a:r>
              <a:rPr lang="en-US" altLang="en-US" dirty="0" err="1">
                <a:latin typeface="Times New Roman" panose="02020603050405020304" pitchFamily="18" charset="0"/>
                <a:ea typeface="ＭＳ Ｐゴシック" panose="020B0600070205080204" pitchFamily="34" charset="-128"/>
              </a:rPr>
              <a:t>Husman</a:t>
            </a:r>
            <a:r>
              <a:rPr lang="en-US" altLang="en-US" dirty="0">
                <a:latin typeface="Times New Roman" panose="02020603050405020304" pitchFamily="18" charset="0"/>
                <a:ea typeface="ＭＳ Ｐゴシック" panose="020B0600070205080204" pitchFamily="34" charset="-128"/>
              </a:rPr>
              <a:t> T, </a:t>
            </a:r>
            <a:r>
              <a:rPr lang="en-US" altLang="en-US" dirty="0" err="1">
                <a:latin typeface="Times New Roman" panose="02020603050405020304" pitchFamily="18" charset="0"/>
                <a:ea typeface="ＭＳ Ｐゴシック" panose="020B0600070205080204" pitchFamily="34" charset="-128"/>
              </a:rPr>
              <a:t>Pekkanen</a:t>
            </a:r>
            <a:r>
              <a:rPr lang="en-US" altLang="en-US" dirty="0">
                <a:latin typeface="Times New Roman" panose="02020603050405020304" pitchFamily="18" charset="0"/>
                <a:ea typeface="ＭＳ Ｐゴシック" panose="020B0600070205080204" pitchFamily="34" charset="-128"/>
              </a:rPr>
              <a:t> J.</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Dept of Environmental Epidemiology, National Public Health Institute, Kuopio, Finland.</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The aim of this study was to </a:t>
            </a:r>
            <a:r>
              <a:rPr lang="en-US" altLang="en-US" dirty="0" err="1">
                <a:latin typeface="Times New Roman" panose="02020603050405020304" pitchFamily="18" charset="0"/>
                <a:ea typeface="ＭＳ Ｐゴシック" panose="020B0600070205080204" pitchFamily="34" charset="-128"/>
              </a:rPr>
              <a:t>analyse</a:t>
            </a:r>
            <a:r>
              <a:rPr lang="en-US" altLang="en-US" dirty="0">
                <a:latin typeface="Times New Roman" panose="02020603050405020304" pitchFamily="18" charset="0"/>
                <a:ea typeface="ＭＳ Ｐゴシック" panose="020B0600070205080204" pitchFamily="34" charset="-128"/>
              </a:rPr>
              <a:t> the prevalence of </a:t>
            </a:r>
            <a:r>
              <a:rPr lang="en-US" altLang="en-US" dirty="0" err="1">
                <a:latin typeface="Times New Roman" panose="02020603050405020304" pitchFamily="18" charset="0"/>
                <a:ea typeface="ＭＳ Ｐゴシック" panose="020B0600070205080204" pitchFamily="34" charset="-128"/>
              </a:rPr>
              <a:t>mouldy</a:t>
            </a:r>
            <a:r>
              <a:rPr lang="en-US" altLang="en-US" dirty="0">
                <a:latin typeface="Times New Roman" panose="02020603050405020304" pitchFamily="18" charset="0"/>
                <a:ea typeface="ＭＳ Ｐゴシック" panose="020B0600070205080204" pitchFamily="34" charset="-128"/>
              </a:rPr>
              <a:t> homes and their association with respiratory symptoms and diseases in a subarctic climate. A questionnaire was mailed to a random sample of 2,000 males and females, aged 25-64 </a:t>
            </a:r>
            <a:r>
              <a:rPr lang="en-US" altLang="en-US" dirty="0" err="1">
                <a:latin typeface="Times New Roman" panose="02020603050405020304" pitchFamily="18" charset="0"/>
                <a:ea typeface="ＭＳ Ｐゴシック" panose="020B0600070205080204" pitchFamily="34" charset="-128"/>
              </a:rPr>
              <a:t>yrs</a:t>
            </a:r>
            <a:r>
              <a:rPr lang="en-US" altLang="en-US" dirty="0">
                <a:latin typeface="Times New Roman" panose="02020603050405020304" pitchFamily="18" charset="0"/>
                <a:ea typeface="ＭＳ Ｐゴシック" panose="020B0600070205080204" pitchFamily="34" charset="-128"/>
              </a:rPr>
              <a:t>, living in the county of Kuopio, Finland. A total of 1,521 (76%) responded and 1,460 were selected for the final analysis. The prevalence of homes with visible </a:t>
            </a:r>
            <a:r>
              <a:rPr lang="en-US" altLang="en-US" dirty="0" err="1">
                <a:latin typeface="Times New Roman" panose="02020603050405020304" pitchFamily="18" charset="0"/>
                <a:ea typeface="ＭＳ Ｐゴシック" panose="020B0600070205080204" pitchFamily="34" charset="-128"/>
              </a:rPr>
              <a:t>mould</a:t>
            </a:r>
            <a:r>
              <a:rPr lang="en-US" altLang="en-US" dirty="0">
                <a:latin typeface="Times New Roman" panose="02020603050405020304" pitchFamily="18" charset="0"/>
                <a:ea typeface="ＭＳ Ｐゴシック" panose="020B0600070205080204" pitchFamily="34" charset="-128"/>
              </a:rPr>
              <a:t> was 4%; with the </a:t>
            </a:r>
            <a:r>
              <a:rPr lang="en-US" altLang="en-US" dirty="0" err="1">
                <a:latin typeface="Times New Roman" panose="02020603050405020304" pitchFamily="18" charset="0"/>
                <a:ea typeface="ＭＳ Ｐゴシック" panose="020B0600070205080204" pitchFamily="34" charset="-128"/>
              </a:rPr>
              <a:t>odour</a:t>
            </a:r>
            <a:r>
              <a:rPr lang="en-US" altLang="en-US" dirty="0">
                <a:latin typeface="Times New Roman" panose="02020603050405020304" pitchFamily="18" charset="0"/>
                <a:ea typeface="ＭＳ Ｐゴシック" panose="020B0600070205080204" pitchFamily="34" charset="-128"/>
              </a:rPr>
              <a:t> of </a:t>
            </a:r>
            <a:r>
              <a:rPr lang="en-US" altLang="en-US" dirty="0" err="1">
                <a:latin typeface="Times New Roman" panose="02020603050405020304" pitchFamily="18" charset="0"/>
                <a:ea typeface="ＭＳ Ｐゴシック" panose="020B0600070205080204" pitchFamily="34" charset="-128"/>
              </a:rPr>
              <a:t>mould</a:t>
            </a:r>
            <a:r>
              <a:rPr lang="en-US" altLang="en-US" dirty="0">
                <a:latin typeface="Times New Roman" panose="02020603050405020304" pitchFamily="18" charset="0"/>
                <a:ea typeface="ＭＳ Ｐゴシック" panose="020B0600070205080204" pitchFamily="34" charset="-128"/>
              </a:rPr>
              <a:t> 5%; with damp spots, visible </a:t>
            </a:r>
            <a:r>
              <a:rPr lang="en-US" altLang="en-US" dirty="0" err="1">
                <a:latin typeface="Times New Roman" panose="02020603050405020304" pitchFamily="18" charset="0"/>
                <a:ea typeface="ＭＳ Ｐゴシック" panose="020B0600070205080204" pitchFamily="34" charset="-128"/>
              </a:rPr>
              <a:t>mould</a:t>
            </a:r>
            <a:r>
              <a:rPr lang="en-US" altLang="en-US" dirty="0">
                <a:latin typeface="Times New Roman" panose="02020603050405020304" pitchFamily="18" charset="0"/>
                <a:ea typeface="ＭＳ Ｐゴシック" panose="020B0600070205080204" pitchFamily="34" charset="-128"/>
              </a:rPr>
              <a:t> or the </a:t>
            </a:r>
            <a:r>
              <a:rPr lang="en-US" altLang="en-US" dirty="0" err="1">
                <a:latin typeface="Times New Roman" panose="02020603050405020304" pitchFamily="18" charset="0"/>
                <a:ea typeface="ＭＳ Ｐゴシック" panose="020B0600070205080204" pitchFamily="34" charset="-128"/>
              </a:rPr>
              <a:t>odour</a:t>
            </a:r>
            <a:r>
              <a:rPr lang="en-US" altLang="en-US" dirty="0">
                <a:latin typeface="Times New Roman" panose="02020603050405020304" pitchFamily="18" charset="0"/>
                <a:ea typeface="ＭＳ Ｐゴシック" panose="020B0600070205080204" pitchFamily="34" charset="-128"/>
              </a:rPr>
              <a:t> of </a:t>
            </a:r>
            <a:r>
              <a:rPr lang="en-US" altLang="en-US" dirty="0" err="1">
                <a:latin typeface="Times New Roman" panose="02020603050405020304" pitchFamily="18" charset="0"/>
                <a:ea typeface="ＭＳ Ｐゴシック" panose="020B0600070205080204" pitchFamily="34" charset="-128"/>
              </a:rPr>
              <a:t>mould</a:t>
            </a:r>
            <a:r>
              <a:rPr lang="en-US" altLang="en-US" dirty="0">
                <a:latin typeface="Times New Roman" panose="02020603050405020304" pitchFamily="18" charset="0"/>
                <a:ea typeface="ＭＳ Ｐゴシック" panose="020B0600070205080204" pitchFamily="34" charset="-128"/>
              </a:rPr>
              <a:t> 15%; and with moisture/ water damage, damp spots, visible </a:t>
            </a:r>
            <a:r>
              <a:rPr lang="en-US" altLang="en-US" dirty="0" err="1">
                <a:latin typeface="Times New Roman" panose="02020603050405020304" pitchFamily="18" charset="0"/>
                <a:ea typeface="ＭＳ Ｐゴシック" panose="020B0600070205080204" pitchFamily="34" charset="-128"/>
              </a:rPr>
              <a:t>mould</a:t>
            </a:r>
            <a:r>
              <a:rPr lang="en-US" altLang="en-US" dirty="0">
                <a:latin typeface="Times New Roman" panose="02020603050405020304" pitchFamily="18" charset="0"/>
                <a:ea typeface="ＭＳ Ｐゴシック" panose="020B0600070205080204" pitchFamily="34" charset="-128"/>
              </a:rPr>
              <a:t> or the </a:t>
            </a:r>
            <a:r>
              <a:rPr lang="en-US" altLang="en-US" dirty="0" err="1">
                <a:latin typeface="Times New Roman" panose="02020603050405020304" pitchFamily="18" charset="0"/>
                <a:ea typeface="ＭＳ Ｐゴシック" panose="020B0600070205080204" pitchFamily="34" charset="-128"/>
              </a:rPr>
              <a:t>odour</a:t>
            </a:r>
            <a:r>
              <a:rPr lang="en-US" altLang="en-US" dirty="0">
                <a:latin typeface="Times New Roman" panose="02020603050405020304" pitchFamily="18" charset="0"/>
                <a:ea typeface="ＭＳ Ｐゴシック" panose="020B0600070205080204" pitchFamily="34" charset="-128"/>
              </a:rPr>
              <a:t> of </a:t>
            </a:r>
            <a:r>
              <a:rPr lang="en-US" altLang="en-US" dirty="0" err="1">
                <a:latin typeface="Times New Roman" panose="02020603050405020304" pitchFamily="18" charset="0"/>
                <a:ea typeface="ＭＳ Ｐゴシック" panose="020B0600070205080204" pitchFamily="34" charset="-128"/>
              </a:rPr>
              <a:t>mould</a:t>
            </a:r>
            <a:r>
              <a:rPr lang="en-US" altLang="en-US" dirty="0">
                <a:latin typeface="Times New Roman" panose="02020603050405020304" pitchFamily="18" charset="0"/>
                <a:ea typeface="ＭＳ Ｐゴシック" panose="020B0600070205080204" pitchFamily="34" charset="-128"/>
              </a:rPr>
              <a:t> 23%. The number of reports of bronchitis, common cold, atopy, allergic rhinitis, rhinitis, fever and chills, hoarseness, fatigue, difficulties in concentration, lumbar backache and stomach ache were strongly associated with living in a damp home. Bronchitis, hoarseness and difficulties in concentration had the strongest associations, with adjusted odds ratios (95% confidence limits) of: 2.04 (1.49-2.78), 2.23 (1.37-3.63) and 2.17 (1.35-3.50), respectively. After controlling for a possible reporting bias by excluding those subjects reporting lumbar backache and recurrent stomach pain, eye irritation and tiredness remained significant. In conclusion, living in a home with </a:t>
            </a:r>
            <a:r>
              <a:rPr lang="en-US" altLang="en-US" dirty="0" err="1">
                <a:latin typeface="Times New Roman" panose="02020603050405020304" pitchFamily="18" charset="0"/>
                <a:ea typeface="ＭＳ Ｐゴシック" panose="020B0600070205080204" pitchFamily="34" charset="-128"/>
              </a:rPr>
              <a:t>mould</a:t>
            </a:r>
            <a:r>
              <a:rPr lang="en-US" altLang="en-US" dirty="0">
                <a:latin typeface="Times New Roman" panose="02020603050405020304" pitchFamily="18" charset="0"/>
                <a:ea typeface="ＭＳ Ｐゴシック" panose="020B0600070205080204" pitchFamily="34" charset="-128"/>
              </a:rPr>
              <a:t> problems may increase the risk of respiratory infections and symptoms in adults.</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err="1">
                <a:latin typeface="Times New Roman" panose="02020603050405020304" pitchFamily="18" charset="0"/>
                <a:ea typeface="ＭＳ Ｐゴシック" panose="020B0600070205080204" pitchFamily="34" charset="-128"/>
              </a:rPr>
              <a:t>PMID</a:t>
            </a:r>
            <a:r>
              <a:rPr lang="en-US" altLang="en-US" dirty="0">
                <a:latin typeface="Times New Roman" panose="02020603050405020304" pitchFamily="18" charset="0"/>
                <a:ea typeface="ＭＳ Ｐゴシック" panose="020B0600070205080204" pitchFamily="34" charset="-128"/>
              </a:rPr>
              <a:t>: 8980978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Allergy. 2001 Mar;56(3):224-30.Click here to read Links</a:t>
            </a:r>
          </a:p>
          <a:p>
            <a:pPr eaLnBrk="1" hangingPunct="1"/>
            <a:r>
              <a:rPr lang="en-US" altLang="en-US" dirty="0">
                <a:latin typeface="Arial" panose="020B0604020202020204" pitchFamily="34" charset="0"/>
                <a:ea typeface="ＭＳ Ｐゴシック" panose="020B0600070205080204" pitchFamily="34" charset="-128"/>
              </a:rPr>
              <a:t>    Involvement of urban living environments in atopy and enhanced eosinophil activity: potential risk factors of airway allergic symptoms.</a:t>
            </a: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Kuwahara</a:t>
            </a:r>
            <a:r>
              <a:rPr lang="en-US" altLang="en-US" dirty="0">
                <a:latin typeface="Arial" panose="020B0604020202020204" pitchFamily="34" charset="0"/>
                <a:ea typeface="ＭＳ Ｐゴシック" panose="020B0600070205080204" pitchFamily="34" charset="-128"/>
              </a:rPr>
              <a:t> Y, </a:t>
            </a:r>
            <a:r>
              <a:rPr lang="en-US" altLang="en-US" dirty="0" err="1">
                <a:latin typeface="Arial" panose="020B0604020202020204" pitchFamily="34" charset="0"/>
                <a:ea typeface="ＭＳ Ｐゴシック" panose="020B0600070205080204" pitchFamily="34" charset="-128"/>
              </a:rPr>
              <a:t>Kondoh</a:t>
            </a:r>
            <a:r>
              <a:rPr lang="en-US" altLang="en-US" dirty="0">
                <a:latin typeface="Arial" panose="020B0604020202020204" pitchFamily="34" charset="0"/>
                <a:ea typeface="ＭＳ Ｐゴシック" panose="020B0600070205080204" pitchFamily="34" charset="-128"/>
              </a:rPr>
              <a:t> J, </a:t>
            </a:r>
            <a:r>
              <a:rPr lang="en-US" altLang="en-US" dirty="0" err="1">
                <a:latin typeface="Arial" panose="020B0604020202020204" pitchFamily="34" charset="0"/>
                <a:ea typeface="ＭＳ Ｐゴシック" panose="020B0600070205080204" pitchFamily="34" charset="-128"/>
              </a:rPr>
              <a:t>Tatara</a:t>
            </a:r>
            <a:r>
              <a:rPr lang="en-US" altLang="en-US" dirty="0">
                <a:latin typeface="Arial" panose="020B0604020202020204" pitchFamily="34" charset="0"/>
                <a:ea typeface="ＭＳ Ｐゴシック" panose="020B0600070205080204" pitchFamily="34" charset="-128"/>
              </a:rPr>
              <a:t> K, Azuma E, Nakajima T, Hashimoto M, </a:t>
            </a:r>
            <a:r>
              <a:rPr lang="en-US" altLang="en-US" dirty="0" err="1">
                <a:latin typeface="Arial" panose="020B0604020202020204" pitchFamily="34" charset="0"/>
                <a:ea typeface="ＭＳ Ｐゴシック" panose="020B0600070205080204" pitchFamily="34" charset="-128"/>
              </a:rPr>
              <a:t>Komachi</a:t>
            </a:r>
            <a:r>
              <a:rPr lang="en-US" altLang="en-US" dirty="0">
                <a:latin typeface="Arial" panose="020B0604020202020204" pitchFamily="34" charset="0"/>
                <a:ea typeface="ＭＳ Ｐゴシック" panose="020B0600070205080204" pitchFamily="34" charset="-128"/>
              </a:rPr>
              <a:t> Y.</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Department of Social and Environmental Medicine, Osaka University Medical School, Japan.</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BACKGROUND: Airway allergic diseases, such as bronchial asthma and allergic rhinitis, have increased, especially in urban areas. These diseases are characterized by airway inflammation with enhanced eosinophil activity, and the risk of disease development has been shown to increase with the prevalence of atopy. METHODS: Questionnaires were administered to 426 healthy adult women aged 30-74 years, living in an urban area of Osaka, Japan, to survey individual living environments and airway allergic symptoms such as cough, sputum, and wheezing. Moreover, serum house-dust-mite (</a:t>
            </a:r>
            <a:r>
              <a:rPr lang="en-US" altLang="en-US" dirty="0" err="1">
                <a:latin typeface="Arial" panose="020B0604020202020204" pitchFamily="34" charset="0"/>
                <a:ea typeface="ＭＳ Ｐゴシック" panose="020B0600070205080204" pitchFamily="34" charset="-128"/>
              </a:rPr>
              <a:t>Dermatophagoides</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pteronyssinus</a:t>
            </a:r>
            <a:r>
              <a:rPr lang="en-US" altLang="en-US" dirty="0">
                <a:latin typeface="Arial" panose="020B0604020202020204" pitchFamily="34" charset="0"/>
                <a:ea typeface="ＭＳ Ｐゴシック" panose="020B0600070205080204" pitchFamily="34" charset="-128"/>
              </a:rPr>
              <a:t>, [Der p])-specific immunoglobulin E (</a:t>
            </a:r>
            <a:r>
              <a:rPr lang="en-US" altLang="en-US" dirty="0" err="1">
                <a:latin typeface="Arial" panose="020B0604020202020204" pitchFamily="34" charset="0"/>
                <a:ea typeface="ＭＳ Ｐゴシック" panose="020B0600070205080204" pitchFamily="34" charset="-128"/>
              </a:rPr>
              <a:t>IgE</a:t>
            </a:r>
            <a:r>
              <a:rPr lang="en-US" altLang="en-US" dirty="0">
                <a:latin typeface="Arial" panose="020B0604020202020204" pitchFamily="34" charset="0"/>
                <a:ea typeface="ＭＳ Ｐゴシック" panose="020B0600070205080204" pitchFamily="34" charset="-128"/>
              </a:rPr>
              <a:t>) and serum eosinophil cationic protein (</a:t>
            </a:r>
            <a:r>
              <a:rPr lang="en-US" altLang="en-US" dirty="0" err="1">
                <a:latin typeface="Arial" panose="020B0604020202020204" pitchFamily="34" charset="0"/>
                <a:ea typeface="ＭＳ Ｐゴシック" panose="020B0600070205080204" pitchFamily="34" charset="-128"/>
              </a:rPr>
              <a:t>ECP</a:t>
            </a:r>
            <a:r>
              <a:rPr lang="en-US" altLang="en-US" dirty="0">
                <a:latin typeface="Arial" panose="020B0604020202020204" pitchFamily="34" charset="0"/>
                <a:ea typeface="ＭＳ Ｐゴシック" panose="020B0600070205080204" pitchFamily="34" charset="-128"/>
              </a:rPr>
              <a:t>) were examined by radioimmunoassay, and the atopic status (atopic sensitization) and enhanced eosinophil activity were assessed as Der p-specific </a:t>
            </a:r>
            <a:r>
              <a:rPr lang="en-US" altLang="en-US" dirty="0" err="1">
                <a:latin typeface="Arial" panose="020B0604020202020204" pitchFamily="34" charset="0"/>
                <a:ea typeface="ＭＳ Ｐゴシック" panose="020B0600070205080204" pitchFamily="34" charset="-128"/>
              </a:rPr>
              <a:t>IgE</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RAST</a:t>
            </a:r>
            <a:r>
              <a:rPr lang="en-US" altLang="en-US" dirty="0">
                <a:latin typeface="Arial" panose="020B0604020202020204" pitchFamily="34" charset="0"/>
                <a:ea typeface="ＭＳ Ｐゴシック" panose="020B0600070205080204" pitchFamily="34" charset="-128"/>
              </a:rPr>
              <a:t> scores of 2-6 and </a:t>
            </a:r>
            <a:r>
              <a:rPr lang="en-US" altLang="en-US" dirty="0" err="1">
                <a:latin typeface="Arial" panose="020B0604020202020204" pitchFamily="34" charset="0"/>
                <a:ea typeface="ＭＳ Ｐゴシック" panose="020B0600070205080204" pitchFamily="34" charset="-128"/>
              </a:rPr>
              <a:t>ECP</a:t>
            </a:r>
            <a:r>
              <a:rPr lang="en-US" altLang="en-US" dirty="0">
                <a:latin typeface="Arial" panose="020B0604020202020204" pitchFamily="34" charset="0"/>
                <a:ea typeface="ＭＳ Ｐゴシック" panose="020B0600070205080204" pitchFamily="34" charset="-128"/>
              </a:rPr>
              <a:t> levels of more than 10 ng/ml, respectively. RESULTS: Intensive use of electric air conditioners in hot weather (odds ratio: 2.07 [95% CI: 1.11-3.87]) and mold proliferation in the kitchen (2.77 [1.34-5.73]) significantly increased the risk of atopic sensitization. Poor home ventilation and family smoking appeared to be positively but not significantly associated with atopic sensitization. Personal smoking and intensive use of the air conditioner appeared to be positively related to enhanced eosinophil activity. Atopic status showed significant involvement in the development of wheezing, and the development of cough was significantly associated with enhanced eosinophil activity. CONCLUSIONS: The results suggest that some urban styles of living are involved in atopic sensitization and enhanced eosinophil activity in the Japanese urban population, probably due to living conditions, such as indoor dampness and poor home ventilation, caused by tight insulation, which increase exposure to indoor air pollutants, such as respirable mite allergens and tobacco smoke.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PMID</a:t>
            </a:r>
            <a:r>
              <a:rPr lang="en-US" altLang="en-US" dirty="0">
                <a:latin typeface="Arial" panose="020B0604020202020204" pitchFamily="34" charset="0"/>
                <a:ea typeface="ＭＳ Ｐゴシック" panose="020B0600070205080204" pitchFamily="34" charset="-128"/>
              </a:rPr>
              <a:t>: 11251402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Inhal</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Toxicol</a:t>
            </a:r>
            <a:r>
              <a:rPr lang="en-US" altLang="en-US" dirty="0">
                <a:latin typeface="Arial" panose="020B0604020202020204" pitchFamily="34" charset="0"/>
                <a:ea typeface="ＭＳ Ｐゴシック" panose="020B0600070205080204" pitchFamily="34" charset="-128"/>
              </a:rPr>
              <a:t>. 2002 Dec;14(12):1261-77.</a:t>
            </a:r>
          </a:p>
          <a:p>
            <a:pPr eaLnBrk="1" hangingPunct="1"/>
            <a:r>
              <a:rPr lang="en-US" altLang="en-US" dirty="0">
                <a:latin typeface="Arial" panose="020B0604020202020204" pitchFamily="34" charset="0"/>
                <a:ea typeface="ＭＳ Ｐゴシック" panose="020B0600070205080204" pitchFamily="34" charset="-128"/>
              </a:rPr>
              <a:t>Related Articles, Links</a:t>
            </a:r>
          </a:p>
          <a:p>
            <a:pPr eaLnBrk="1" hangingPunct="1"/>
            <a:r>
              <a:rPr lang="en-US" altLang="en-US" dirty="0">
                <a:latin typeface="Arial" panose="020B0604020202020204" pitchFamily="34" charset="0"/>
                <a:ea typeface="ＭＳ Ｐゴシック" panose="020B0600070205080204" pitchFamily="34" charset="-128"/>
              </a:rPr>
              <a:t>    Click here to read</a:t>
            </a:r>
          </a:p>
          <a:p>
            <a:pPr eaLnBrk="1" hangingPunct="1"/>
            <a:r>
              <a:rPr lang="en-US" altLang="en-US" dirty="0">
                <a:latin typeface="Arial" panose="020B0604020202020204" pitchFamily="34" charset="0"/>
                <a:ea typeface="ＭＳ Ｐゴシック" panose="020B0600070205080204" pitchFamily="34" charset="-128"/>
              </a:rPr>
              <a:t>    Spores of Aspergillus versicolor isolated from indoor air of a moisture-damaged building provoke acute inflammation in mouse lungs.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Jussila</a:t>
            </a:r>
            <a:r>
              <a:rPr lang="en-US" altLang="en-US" dirty="0">
                <a:latin typeface="Arial" panose="020B0604020202020204" pitchFamily="34" charset="0"/>
                <a:ea typeface="ＭＳ Ｐゴシック" panose="020B0600070205080204" pitchFamily="34" charset="-128"/>
              </a:rPr>
              <a:t> J, </a:t>
            </a:r>
            <a:r>
              <a:rPr lang="en-US" altLang="en-US" dirty="0" err="1">
                <a:latin typeface="Arial" panose="020B0604020202020204" pitchFamily="34" charset="0"/>
                <a:ea typeface="ＭＳ Ｐゴシック" panose="020B0600070205080204" pitchFamily="34" charset="-128"/>
              </a:rPr>
              <a:t>Komulainen</a:t>
            </a:r>
            <a:r>
              <a:rPr lang="en-US" altLang="en-US" dirty="0">
                <a:latin typeface="Arial" panose="020B0604020202020204" pitchFamily="34" charset="0"/>
                <a:ea typeface="ＭＳ Ｐゴシック" panose="020B0600070205080204" pitchFamily="34" charset="-128"/>
              </a:rPr>
              <a:t> H, </a:t>
            </a:r>
            <a:r>
              <a:rPr lang="en-US" altLang="en-US" dirty="0" err="1">
                <a:latin typeface="Arial" panose="020B0604020202020204" pitchFamily="34" charset="0"/>
                <a:ea typeface="ＭＳ Ｐゴシック" panose="020B0600070205080204" pitchFamily="34" charset="-128"/>
              </a:rPr>
              <a:t>Kosma</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VM</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Nevalainen</a:t>
            </a:r>
            <a:r>
              <a:rPr lang="en-US" altLang="en-US" dirty="0">
                <a:latin typeface="Arial" panose="020B0604020202020204" pitchFamily="34" charset="0"/>
                <a:ea typeface="ＭＳ Ｐゴシック" panose="020B0600070205080204" pitchFamily="34" charset="-128"/>
              </a:rPr>
              <a:t> A, </a:t>
            </a:r>
            <a:r>
              <a:rPr lang="en-US" altLang="en-US" dirty="0" err="1">
                <a:latin typeface="Arial" panose="020B0604020202020204" pitchFamily="34" charset="0"/>
                <a:ea typeface="ＭＳ Ｐゴシック" panose="020B0600070205080204" pitchFamily="34" charset="-128"/>
              </a:rPr>
              <a:t>Pelkonen</a:t>
            </a:r>
            <a:r>
              <a:rPr lang="en-US" altLang="en-US" dirty="0">
                <a:latin typeface="Arial" panose="020B0604020202020204" pitchFamily="34" charset="0"/>
                <a:ea typeface="ＭＳ Ｐゴシック" panose="020B0600070205080204" pitchFamily="34" charset="-128"/>
              </a:rPr>
              <a:t> J, </a:t>
            </a:r>
            <a:r>
              <a:rPr lang="en-US" altLang="en-US" dirty="0" err="1">
                <a:latin typeface="Arial" panose="020B0604020202020204" pitchFamily="34" charset="0"/>
                <a:ea typeface="ＭＳ Ｐゴシック" panose="020B0600070205080204" pitchFamily="34" charset="-128"/>
              </a:rPr>
              <a:t>Hirvonen</a:t>
            </a:r>
            <a:r>
              <a:rPr lang="en-US" altLang="en-US" dirty="0">
                <a:latin typeface="Arial" panose="020B0604020202020204" pitchFamily="34" charset="0"/>
                <a:ea typeface="ＭＳ Ｐゴシック" panose="020B0600070205080204" pitchFamily="34" charset="-128"/>
              </a:rPr>
              <a:t> MR.</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Laboratory of Toxicology, National Public Health Institute, PO Box 95, FIN-70701 Kuopio, Finland. </a:t>
            </a:r>
            <a:r>
              <a:rPr lang="en-US" altLang="en-US" dirty="0" err="1">
                <a:latin typeface="Arial" panose="020B0604020202020204" pitchFamily="34" charset="0"/>
                <a:ea typeface="ＭＳ Ｐゴシック" panose="020B0600070205080204" pitchFamily="34" charset="-128"/>
              </a:rPr>
              <a:t>Juha.Jussila@ktl.fi</a:t>
            </a:r>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Microbial growth in moisture-damaged buildings has been associated with respiratory health effects, and the spores of the mycotoxin producing fungus Aspergillus versicolor are frequently present in the indoor air. To characterize the potential of these spores to cause harmful respiratory effects, mice were exposed via intratracheal instillation to a single dose of the spores of A. versicolor (1 x 10(5), 1 x 10(6), 5 x 10(6), 1 x 10(7), or 1 x 10(8) spores), isolated from the indoor air of a moisture-damaged building. Inflammation and toxicity in lungs were evaluated 24 h later by assessment of biochemical markers and histopathology. The time course of the effects was investigated with the dose of 5 x 10(6) spores for up to 28 days. The exposure to the spores increased transiently proinflammatory cytokine levels (tumor necrosis factor [TNF] alpha and interleukin [IL]-6) in bronchoalveolar lavage fluid (</a:t>
            </a:r>
            <a:r>
              <a:rPr lang="en-US" altLang="en-US" dirty="0" err="1">
                <a:latin typeface="Arial" panose="020B0604020202020204" pitchFamily="34" charset="0"/>
                <a:ea typeface="ＭＳ Ｐゴシック" panose="020B0600070205080204" pitchFamily="34" charset="-128"/>
              </a:rPr>
              <a:t>BALF</a:t>
            </a:r>
            <a:r>
              <a:rPr lang="en-US" altLang="en-US" dirty="0">
                <a:latin typeface="Arial" panose="020B0604020202020204" pitchFamily="34" charset="0"/>
                <a:ea typeface="ＭＳ Ｐゴシック" panose="020B0600070205080204" pitchFamily="34" charset="-128"/>
              </a:rPr>
              <a:t>). The cytokine responses were dose and time dependent. The highest cytokine concentrations were measured at 6 h after the dose, and they returned to the control level by 3 days. Moreover, the spores of A. versicolor recruited inflammatory cells into airways: Neutrophils peaked transiently at 24 h, macrophages at 3 days, and lymphocytes at 7 days after the dosing. The inflammatory cell response did not completely disappear during the subsequent 28 days, though no histopathological changes were seen at that time point. The spores did not induce expression of inducible nitric oxide synthase in </a:t>
            </a:r>
            <a:r>
              <a:rPr lang="en-US" altLang="en-US" dirty="0" err="1">
                <a:latin typeface="Arial" panose="020B0604020202020204" pitchFamily="34" charset="0"/>
                <a:ea typeface="ＭＳ Ｐゴシック" panose="020B0600070205080204" pitchFamily="34" charset="-128"/>
              </a:rPr>
              <a:t>lavaged</a:t>
            </a:r>
            <a:r>
              <a:rPr lang="en-US" altLang="en-US" dirty="0">
                <a:latin typeface="Arial" panose="020B0604020202020204" pitchFamily="34" charset="0"/>
                <a:ea typeface="ＭＳ Ｐゴシック" panose="020B0600070205080204" pitchFamily="34" charset="-128"/>
              </a:rPr>
              <a:t> cells. Only the highest spore dose (1 x 10(8)) markedly increased serum IL-6, increased vascular leakage, and caused cytotoxicity (i.e., increased levels of albumin, total protein, lactate dehydrogenase [</a:t>
            </a:r>
            <a:r>
              <a:rPr lang="en-US" altLang="en-US" dirty="0" err="1">
                <a:latin typeface="Arial" panose="020B0604020202020204" pitchFamily="34" charset="0"/>
                <a:ea typeface="ＭＳ Ｐゴシック" panose="020B0600070205080204" pitchFamily="34" charset="-128"/>
              </a:rPr>
              <a:t>LDH</a:t>
            </a:r>
            <a:r>
              <a:rPr lang="en-US" altLang="en-US" dirty="0">
                <a:latin typeface="Arial" panose="020B0604020202020204" pitchFamily="34" charset="0"/>
                <a:ea typeface="ＭＳ Ｐゴシック" panose="020B0600070205080204" pitchFamily="34" charset="-128"/>
              </a:rPr>
              <a:t>], and hemoglobin in </a:t>
            </a:r>
            <a:r>
              <a:rPr lang="en-US" altLang="en-US" dirty="0" err="1">
                <a:latin typeface="Arial" panose="020B0604020202020204" pitchFamily="34" charset="0"/>
                <a:ea typeface="ＭＳ Ｐゴシック" panose="020B0600070205080204" pitchFamily="34" charset="-128"/>
              </a:rPr>
              <a:t>BALF</a:t>
            </a:r>
            <a:r>
              <a:rPr lang="en-US" altLang="en-US" dirty="0">
                <a:latin typeface="Arial" panose="020B0604020202020204" pitchFamily="34" charset="0"/>
                <a:ea typeface="ＭＳ Ｐゴシック" panose="020B0600070205080204" pitchFamily="34" charset="-128"/>
              </a:rPr>
              <a:t>) in the airways. In summary, the spores of A. versicolor caused acute inflammation in mouse lungs. This indicates that they have potential to provoke adverse health effects in the occupants of moisture-damaged buildings.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Publication Types: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 Research Support, Non-U.S. Gov't</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PMID</a:t>
            </a:r>
            <a:r>
              <a:rPr lang="en-US" altLang="en-US" dirty="0">
                <a:latin typeface="Arial" panose="020B0604020202020204" pitchFamily="34" charset="0"/>
                <a:ea typeface="ＭＳ Ｐゴシック" panose="020B0600070205080204" pitchFamily="34" charset="-128"/>
              </a:rPr>
              <a:t>: 12454790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2: Environ Health </a:t>
            </a:r>
            <a:r>
              <a:rPr lang="en-US" altLang="en-US" dirty="0" err="1">
                <a:latin typeface="Arial" panose="020B0604020202020204" pitchFamily="34" charset="0"/>
                <a:ea typeface="ＭＳ Ｐゴシック" panose="020B0600070205080204" pitchFamily="34" charset="-128"/>
              </a:rPr>
              <a:t>Perspect</a:t>
            </a:r>
            <a:r>
              <a:rPr lang="en-US" altLang="en-US" dirty="0">
                <a:latin typeface="Arial" panose="020B0604020202020204" pitchFamily="34" charset="0"/>
                <a:ea typeface="ＭＳ Ｐゴシック" panose="020B0600070205080204" pitchFamily="34" charset="-128"/>
              </a:rPr>
              <a:t>. 2002 Nov;110(11):1119-25.</a:t>
            </a:r>
          </a:p>
          <a:p>
            <a:pPr eaLnBrk="1" hangingPunct="1"/>
            <a:r>
              <a:rPr lang="en-US" altLang="en-US" dirty="0">
                <a:latin typeface="Arial" panose="020B0604020202020204" pitchFamily="34" charset="0"/>
                <a:ea typeface="ＭＳ Ｐゴシック" panose="020B0600070205080204" pitchFamily="34" charset="-128"/>
              </a:rPr>
              <a:t>Related Articles, Links</a:t>
            </a:r>
          </a:p>
          <a:p>
            <a:pPr eaLnBrk="1" hangingPunct="1"/>
            <a:r>
              <a:rPr lang="en-US" altLang="en-US" dirty="0">
                <a:latin typeface="Arial" panose="020B0604020202020204" pitchFamily="34" charset="0"/>
                <a:ea typeface="ＭＳ Ｐゴシック" panose="020B0600070205080204" pitchFamily="34" charset="-128"/>
              </a:rPr>
              <a:t>    Click here to read Click here to read</a:t>
            </a:r>
          </a:p>
          <a:p>
            <a:pPr eaLnBrk="1" hangingPunct="1"/>
            <a:r>
              <a:rPr lang="en-US" altLang="en-US" dirty="0">
                <a:latin typeface="Arial" panose="020B0604020202020204" pitchFamily="34" charset="0"/>
                <a:ea typeface="ＭＳ Ｐゴシック" panose="020B0600070205080204" pitchFamily="34" charset="-128"/>
              </a:rPr>
              <a:t>    Mycobacterium terrae isolated from indoor air of a moisture-damaged building induces sustained biphasic inflammatory response in mouse lungs.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Jussila</a:t>
            </a:r>
            <a:r>
              <a:rPr lang="en-US" altLang="en-US" dirty="0">
                <a:latin typeface="Arial" panose="020B0604020202020204" pitchFamily="34" charset="0"/>
                <a:ea typeface="ＭＳ Ｐゴシック" panose="020B0600070205080204" pitchFamily="34" charset="-128"/>
              </a:rPr>
              <a:t> J, </a:t>
            </a:r>
            <a:r>
              <a:rPr lang="en-US" altLang="en-US" dirty="0" err="1">
                <a:latin typeface="Arial" panose="020B0604020202020204" pitchFamily="34" charset="0"/>
                <a:ea typeface="ＭＳ Ｐゴシック" panose="020B0600070205080204" pitchFamily="34" charset="-128"/>
              </a:rPr>
              <a:t>Komulainen</a:t>
            </a:r>
            <a:r>
              <a:rPr lang="en-US" altLang="en-US" dirty="0">
                <a:latin typeface="Arial" panose="020B0604020202020204" pitchFamily="34" charset="0"/>
                <a:ea typeface="ＭＳ Ｐゴシック" panose="020B0600070205080204" pitchFamily="34" charset="-128"/>
              </a:rPr>
              <a:t> H, </a:t>
            </a:r>
            <a:r>
              <a:rPr lang="en-US" altLang="en-US" dirty="0" err="1">
                <a:latin typeface="Arial" panose="020B0604020202020204" pitchFamily="34" charset="0"/>
                <a:ea typeface="ＭＳ Ｐゴシック" panose="020B0600070205080204" pitchFamily="34" charset="-128"/>
              </a:rPr>
              <a:t>Huttunen</a:t>
            </a:r>
            <a:r>
              <a:rPr lang="en-US" altLang="en-US" dirty="0">
                <a:latin typeface="Arial" panose="020B0604020202020204" pitchFamily="34" charset="0"/>
                <a:ea typeface="ＭＳ Ｐゴシック" panose="020B0600070205080204" pitchFamily="34" charset="-128"/>
              </a:rPr>
              <a:t> K, </a:t>
            </a:r>
            <a:r>
              <a:rPr lang="en-US" altLang="en-US" dirty="0" err="1">
                <a:latin typeface="Arial" panose="020B0604020202020204" pitchFamily="34" charset="0"/>
                <a:ea typeface="ＭＳ Ｐゴシック" panose="020B0600070205080204" pitchFamily="34" charset="-128"/>
              </a:rPr>
              <a:t>Roponen</a:t>
            </a:r>
            <a:r>
              <a:rPr lang="en-US" altLang="en-US" dirty="0">
                <a:latin typeface="Arial" panose="020B0604020202020204" pitchFamily="34" charset="0"/>
                <a:ea typeface="ＭＳ Ｐゴシック" panose="020B0600070205080204" pitchFamily="34" charset="-128"/>
              </a:rPr>
              <a:t> M, </a:t>
            </a:r>
            <a:r>
              <a:rPr lang="en-US" altLang="en-US" dirty="0" err="1">
                <a:latin typeface="Arial" panose="020B0604020202020204" pitchFamily="34" charset="0"/>
                <a:ea typeface="ＭＳ Ｐゴシック" panose="020B0600070205080204" pitchFamily="34" charset="-128"/>
              </a:rPr>
              <a:t>Iivanainen</a:t>
            </a:r>
            <a:r>
              <a:rPr lang="en-US" altLang="en-US" dirty="0">
                <a:latin typeface="Arial" panose="020B0604020202020204" pitchFamily="34" charset="0"/>
                <a:ea typeface="ＭＳ Ｐゴシック" panose="020B0600070205080204" pitchFamily="34" charset="-128"/>
              </a:rPr>
              <a:t> E, </a:t>
            </a:r>
            <a:r>
              <a:rPr lang="en-US" altLang="en-US" dirty="0" err="1">
                <a:latin typeface="Arial" panose="020B0604020202020204" pitchFamily="34" charset="0"/>
                <a:ea typeface="ＭＳ Ｐゴシック" panose="020B0600070205080204" pitchFamily="34" charset="-128"/>
              </a:rPr>
              <a:t>Torkko</a:t>
            </a:r>
            <a:r>
              <a:rPr lang="en-US" altLang="en-US" dirty="0">
                <a:latin typeface="Arial" panose="020B0604020202020204" pitchFamily="34" charset="0"/>
                <a:ea typeface="ＭＳ Ｐゴシック" panose="020B0600070205080204" pitchFamily="34" charset="-128"/>
              </a:rPr>
              <a:t> P, </a:t>
            </a:r>
            <a:r>
              <a:rPr lang="en-US" altLang="en-US" dirty="0" err="1">
                <a:latin typeface="Arial" panose="020B0604020202020204" pitchFamily="34" charset="0"/>
                <a:ea typeface="ＭＳ Ｐゴシック" panose="020B0600070205080204" pitchFamily="34" charset="-128"/>
              </a:rPr>
              <a:t>Kosma</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VM</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Pelkonen</a:t>
            </a:r>
            <a:r>
              <a:rPr lang="en-US" altLang="en-US" dirty="0">
                <a:latin typeface="Arial" panose="020B0604020202020204" pitchFamily="34" charset="0"/>
                <a:ea typeface="ＭＳ Ｐゴシック" panose="020B0600070205080204" pitchFamily="34" charset="-128"/>
              </a:rPr>
              <a:t> J, </a:t>
            </a:r>
            <a:r>
              <a:rPr lang="en-US" altLang="en-US" dirty="0" err="1">
                <a:latin typeface="Arial" panose="020B0604020202020204" pitchFamily="34" charset="0"/>
                <a:ea typeface="ＭＳ Ｐゴシック" panose="020B0600070205080204" pitchFamily="34" charset="-128"/>
              </a:rPr>
              <a:t>Hirvonen</a:t>
            </a:r>
            <a:r>
              <a:rPr lang="en-US" altLang="en-US" dirty="0">
                <a:latin typeface="Arial" panose="020B0604020202020204" pitchFamily="34" charset="0"/>
                <a:ea typeface="ＭＳ Ｐゴシック" panose="020B0600070205080204" pitchFamily="34" charset="-128"/>
              </a:rPr>
              <a:t> MR.</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Laboratory of Toxicology, National Public Health Institute, Kuopio, Finland. </a:t>
            </a:r>
            <a:r>
              <a:rPr lang="en-US" altLang="en-US" dirty="0" err="1">
                <a:latin typeface="Arial" panose="020B0604020202020204" pitchFamily="34" charset="0"/>
                <a:ea typeface="ＭＳ Ｐゴシック" panose="020B0600070205080204" pitchFamily="34" charset="-128"/>
              </a:rPr>
              <a:t>Juha.Jussila@ktl.fi</a:t>
            </a:r>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Occupants in moisture-damaged buildings suffer frequently from respiratory symptoms. This may be partly due to the presence of abnormal microbial growth or the altered microbial flora in the damaged buildings. However, the specific effects of the microbes on respiratory health and the way they provoke clinical manifestations are poorly understood. In the present study, we exposed mice via intratracheal instillation to a single dose of Mycobacterium terrae isolated from the indoor air of a moisture-damaged building (1 X 10(7), 5 X 10(7), or 1 X 10(8) microbes). Inflammation and toxicity in lungs were evaluated 2 </a:t>
            </a:r>
            <a:r>
              <a:rPr lang="en-US" altLang="en-US" dirty="0" err="1">
                <a:latin typeface="Arial" panose="020B0604020202020204" pitchFamily="34" charset="0"/>
                <a:ea typeface="ＭＳ Ｐゴシック" panose="020B0600070205080204" pitchFamily="34" charset="-128"/>
              </a:rPr>
              <a:t>hr</a:t>
            </a:r>
            <a:r>
              <a:rPr lang="en-US" altLang="en-US" dirty="0">
                <a:latin typeface="Arial" panose="020B0604020202020204" pitchFamily="34" charset="0"/>
                <a:ea typeface="ＭＳ Ｐゴシック" panose="020B0600070205080204" pitchFamily="34" charset="-128"/>
              </a:rPr>
              <a:t> later. The time course of the effects was assessed with the dose of 1 X 10(8) bacterial cells for up to 28 days. M. terrae caused a sustained biphasic inflammation in mouse lungs. The characteristic features for the first phase, which lasted from 6 </a:t>
            </a:r>
            <a:r>
              <a:rPr lang="en-US" altLang="en-US" dirty="0" err="1">
                <a:latin typeface="Arial" panose="020B0604020202020204" pitchFamily="34" charset="0"/>
                <a:ea typeface="ＭＳ Ｐゴシック" panose="020B0600070205080204" pitchFamily="34" charset="-128"/>
              </a:rPr>
              <a:t>hr</a:t>
            </a:r>
            <a:r>
              <a:rPr lang="en-US" altLang="en-US" dirty="0">
                <a:latin typeface="Arial" panose="020B0604020202020204" pitchFamily="34" charset="0"/>
                <a:ea typeface="ＭＳ Ｐゴシック" panose="020B0600070205080204" pitchFamily="34" charset="-128"/>
              </a:rPr>
              <a:t> to 3 days, were elevated proinflammatory cytokine [i.e., tumor necrosis factor alpha (TNF-alpha) and interleukin-6 (IL-6)] levels in the bronchoalveolar lavage fluid (</a:t>
            </a:r>
            <a:r>
              <a:rPr lang="en-US" altLang="en-US" dirty="0" err="1">
                <a:latin typeface="Arial" panose="020B0604020202020204" pitchFamily="34" charset="0"/>
                <a:ea typeface="ＭＳ Ｐゴシック" panose="020B0600070205080204" pitchFamily="34" charset="-128"/>
              </a:rPr>
              <a:t>BALF</a:t>
            </a:r>
            <a:r>
              <a:rPr lang="en-US" altLang="en-US" dirty="0">
                <a:latin typeface="Arial" panose="020B0604020202020204" pitchFamily="34" charset="0"/>
                <a:ea typeface="ＭＳ Ｐゴシック" panose="020B0600070205080204" pitchFamily="34" charset="-128"/>
              </a:rPr>
              <a:t>). TNF-alpha was produced in the lungs more intensively than was IL-6. Neutrophils were the most abundant cells in the airways during the first phase, although their numbers in </a:t>
            </a:r>
            <a:r>
              <a:rPr lang="en-US" altLang="en-US" dirty="0" err="1">
                <a:latin typeface="Arial" panose="020B0604020202020204" pitchFamily="34" charset="0"/>
                <a:ea typeface="ＭＳ Ｐゴシック" panose="020B0600070205080204" pitchFamily="34" charset="-128"/>
              </a:rPr>
              <a:t>BALF</a:t>
            </a:r>
            <a:r>
              <a:rPr lang="en-US" altLang="en-US" dirty="0">
                <a:latin typeface="Arial" panose="020B0604020202020204" pitchFamily="34" charset="0"/>
                <a:ea typeface="ＭＳ Ｐゴシック" panose="020B0600070205080204" pitchFamily="34" charset="-128"/>
              </a:rPr>
              <a:t> remained elevated up to 21 days. The characteristics of the second phase, which lasted from 7 to 28 days, were elevated TNF-alpha levels in </a:t>
            </a:r>
            <a:r>
              <a:rPr lang="en-US" altLang="en-US" dirty="0" err="1">
                <a:latin typeface="Arial" panose="020B0604020202020204" pitchFamily="34" charset="0"/>
                <a:ea typeface="ＭＳ Ｐゴシック" panose="020B0600070205080204" pitchFamily="34" charset="-128"/>
              </a:rPr>
              <a:t>BALF</a:t>
            </a:r>
            <a:r>
              <a:rPr lang="en-US" altLang="en-US" dirty="0">
                <a:latin typeface="Arial" panose="020B0604020202020204" pitchFamily="34" charset="0"/>
                <a:ea typeface="ＭＳ Ｐゴシック" panose="020B0600070205080204" pitchFamily="34" charset="-128"/>
              </a:rPr>
              <a:t>, expression of inducible nitric oxide synthase in BAL cells, and recruitment of mononuclear cells such as lymphocytes and macrophages into the airways. Moreover, total protein, albumin, and lactate dehydrogenase concentrations were elevated in both phases in </a:t>
            </a:r>
            <a:r>
              <a:rPr lang="en-US" altLang="en-US" dirty="0" err="1">
                <a:latin typeface="Arial" panose="020B0604020202020204" pitchFamily="34" charset="0"/>
                <a:ea typeface="ＭＳ Ｐゴシック" panose="020B0600070205080204" pitchFamily="34" charset="-128"/>
              </a:rPr>
              <a:t>BALF</a:t>
            </a:r>
            <a:r>
              <a:rPr lang="en-US" altLang="en-US" dirty="0">
                <a:latin typeface="Arial" panose="020B0604020202020204" pitchFamily="34" charset="0"/>
                <a:ea typeface="ＭＳ Ｐゴシック" panose="020B0600070205080204" pitchFamily="34" charset="-128"/>
              </a:rPr>
              <a:t>. The bacteria were detected in lungs up to 28 days. In summary, these observations indicate that M. terrae is capable of provoking a sustained, biphasic inflammation in mouse lungs and can cause a moderate degree of cytotoxicity. Thus, M. terrae can be considered a species with potential to adversely affect the health of the occupants of moisture-damaged buildings.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Publication Types: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 Research Support, Non-U.S. Gov't</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PMID</a:t>
            </a:r>
            <a:r>
              <a:rPr lang="en-US" altLang="en-US" dirty="0">
                <a:latin typeface="Arial" panose="020B0604020202020204" pitchFamily="34" charset="0"/>
                <a:ea typeface="ＭＳ Ｐゴシック" panose="020B0600070205080204" pitchFamily="34" charset="-128"/>
              </a:rPr>
              <a:t>: 12417483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PMCID</a:t>
            </a:r>
            <a:r>
              <a:rPr lang="en-US" altLang="en-US" dirty="0">
                <a:latin typeface="Arial" panose="020B0604020202020204" pitchFamily="34" charset="0"/>
                <a:ea typeface="ＭＳ Ｐゴシック" panose="020B0600070205080204" pitchFamily="34" charset="-128"/>
              </a:rPr>
              <a:t>: PMC1241068</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3: </a:t>
            </a:r>
            <a:r>
              <a:rPr lang="en-US" altLang="en-US" dirty="0" err="1">
                <a:latin typeface="Arial" panose="020B0604020202020204" pitchFamily="34" charset="0"/>
                <a:ea typeface="ＭＳ Ｐゴシック" panose="020B0600070205080204" pitchFamily="34" charset="-128"/>
              </a:rPr>
              <a:t>Toxicol</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Appl</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Pharmacol</a:t>
            </a:r>
            <a:r>
              <a:rPr lang="en-US" altLang="en-US" dirty="0">
                <a:latin typeface="Arial" panose="020B0604020202020204" pitchFamily="34" charset="0"/>
                <a:ea typeface="ＭＳ Ｐゴシック" panose="020B0600070205080204" pitchFamily="34" charset="-128"/>
              </a:rPr>
              <a:t>. 2001 Feb 15;171(1):61-9.</a:t>
            </a:r>
          </a:p>
          <a:p>
            <a:pPr eaLnBrk="1" hangingPunct="1"/>
            <a:r>
              <a:rPr lang="en-US" altLang="en-US" dirty="0">
                <a:latin typeface="Arial" panose="020B0604020202020204" pitchFamily="34" charset="0"/>
                <a:ea typeface="ＭＳ Ｐゴシック" panose="020B0600070205080204" pitchFamily="34" charset="-128"/>
              </a:rPr>
              <a:t>Related Articles, Links</a:t>
            </a:r>
          </a:p>
          <a:p>
            <a:pPr eaLnBrk="1" hangingPunct="1"/>
            <a:r>
              <a:rPr lang="en-US" altLang="en-US" dirty="0">
                <a:latin typeface="Arial" panose="020B0604020202020204" pitchFamily="34" charset="0"/>
                <a:ea typeface="ＭＳ Ｐゴシック" panose="020B0600070205080204" pitchFamily="34" charset="-128"/>
              </a:rPr>
              <a:t>    Click here to read</a:t>
            </a:r>
          </a:p>
          <a:p>
            <a:pPr eaLnBrk="1" hangingPunct="1"/>
            <a:r>
              <a:rPr lang="en-US" altLang="en-US" dirty="0">
                <a:latin typeface="Arial" panose="020B0604020202020204" pitchFamily="34" charset="0"/>
                <a:ea typeface="ＭＳ Ｐゴシック" panose="020B0600070205080204" pitchFamily="34" charset="-128"/>
              </a:rPr>
              <a:t>    Inflammatory responses in mice after intratracheal instillation of spores of Streptomyces </a:t>
            </a:r>
            <a:r>
              <a:rPr lang="en-US" altLang="en-US" dirty="0" err="1">
                <a:latin typeface="Arial" panose="020B0604020202020204" pitchFamily="34" charset="0"/>
                <a:ea typeface="ＭＳ Ｐゴシック" panose="020B0600070205080204" pitchFamily="34" charset="-128"/>
              </a:rPr>
              <a:t>californicus</a:t>
            </a:r>
            <a:r>
              <a:rPr lang="en-US" altLang="en-US" dirty="0">
                <a:latin typeface="Arial" panose="020B0604020202020204" pitchFamily="34" charset="0"/>
                <a:ea typeface="ＭＳ Ｐゴシック" panose="020B0600070205080204" pitchFamily="34" charset="-128"/>
              </a:rPr>
              <a:t> isolated from indoor air of a moldy building.</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Jussila</a:t>
            </a:r>
            <a:r>
              <a:rPr lang="en-US" altLang="en-US" dirty="0">
                <a:latin typeface="Arial" panose="020B0604020202020204" pitchFamily="34" charset="0"/>
                <a:ea typeface="ＭＳ Ｐゴシック" panose="020B0600070205080204" pitchFamily="34" charset="-128"/>
              </a:rPr>
              <a:t> J, </a:t>
            </a:r>
            <a:r>
              <a:rPr lang="en-US" altLang="en-US" dirty="0" err="1">
                <a:latin typeface="Arial" panose="020B0604020202020204" pitchFamily="34" charset="0"/>
                <a:ea typeface="ＭＳ Ｐゴシック" panose="020B0600070205080204" pitchFamily="34" charset="-128"/>
              </a:rPr>
              <a:t>Komulainen</a:t>
            </a:r>
            <a:r>
              <a:rPr lang="en-US" altLang="en-US" dirty="0">
                <a:latin typeface="Arial" panose="020B0604020202020204" pitchFamily="34" charset="0"/>
                <a:ea typeface="ＭＳ Ｐゴシック" panose="020B0600070205080204" pitchFamily="34" charset="-128"/>
              </a:rPr>
              <a:t> H, </a:t>
            </a:r>
            <a:r>
              <a:rPr lang="en-US" altLang="en-US" dirty="0" err="1">
                <a:latin typeface="Arial" panose="020B0604020202020204" pitchFamily="34" charset="0"/>
                <a:ea typeface="ＭＳ Ｐゴシック" panose="020B0600070205080204" pitchFamily="34" charset="-128"/>
              </a:rPr>
              <a:t>Huttunen</a:t>
            </a:r>
            <a:r>
              <a:rPr lang="en-US" altLang="en-US" dirty="0">
                <a:latin typeface="Arial" panose="020B0604020202020204" pitchFamily="34" charset="0"/>
                <a:ea typeface="ＭＳ Ｐゴシック" panose="020B0600070205080204" pitchFamily="34" charset="-128"/>
              </a:rPr>
              <a:t> K, </a:t>
            </a:r>
            <a:r>
              <a:rPr lang="en-US" altLang="en-US" dirty="0" err="1">
                <a:latin typeface="Arial" panose="020B0604020202020204" pitchFamily="34" charset="0"/>
                <a:ea typeface="ＭＳ Ｐゴシック" panose="020B0600070205080204" pitchFamily="34" charset="-128"/>
              </a:rPr>
              <a:t>Roponen</a:t>
            </a:r>
            <a:r>
              <a:rPr lang="en-US" altLang="en-US" dirty="0">
                <a:latin typeface="Arial" panose="020B0604020202020204" pitchFamily="34" charset="0"/>
                <a:ea typeface="ＭＳ Ｐゴシック" panose="020B0600070205080204" pitchFamily="34" charset="-128"/>
              </a:rPr>
              <a:t> M, </a:t>
            </a:r>
            <a:r>
              <a:rPr lang="en-US" altLang="en-US" dirty="0" err="1">
                <a:latin typeface="Arial" panose="020B0604020202020204" pitchFamily="34" charset="0"/>
                <a:ea typeface="ＭＳ Ｐゴシック" panose="020B0600070205080204" pitchFamily="34" charset="-128"/>
              </a:rPr>
              <a:t>Hälinen</a:t>
            </a:r>
            <a:r>
              <a:rPr lang="en-US" altLang="en-US" dirty="0">
                <a:latin typeface="Arial" panose="020B0604020202020204" pitchFamily="34" charset="0"/>
                <a:ea typeface="ＭＳ Ｐゴシック" panose="020B0600070205080204" pitchFamily="34" charset="-128"/>
              </a:rPr>
              <a:t> A, </a:t>
            </a:r>
            <a:r>
              <a:rPr lang="en-US" altLang="en-US" dirty="0" err="1">
                <a:latin typeface="Arial" panose="020B0604020202020204" pitchFamily="34" charset="0"/>
                <a:ea typeface="ＭＳ Ｐゴシック" panose="020B0600070205080204" pitchFamily="34" charset="-128"/>
              </a:rPr>
              <a:t>Hyvärinen</a:t>
            </a:r>
            <a:r>
              <a:rPr lang="en-US" altLang="en-US" dirty="0">
                <a:latin typeface="Arial" panose="020B0604020202020204" pitchFamily="34" charset="0"/>
                <a:ea typeface="ＭＳ Ｐゴシック" panose="020B0600070205080204" pitchFamily="34" charset="-128"/>
              </a:rPr>
              <a:t> A, </a:t>
            </a:r>
            <a:r>
              <a:rPr lang="en-US" altLang="en-US" dirty="0" err="1">
                <a:latin typeface="Arial" panose="020B0604020202020204" pitchFamily="34" charset="0"/>
                <a:ea typeface="ＭＳ Ｐゴシック" panose="020B0600070205080204" pitchFamily="34" charset="-128"/>
              </a:rPr>
              <a:t>Kosma</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VM</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Pelkonen</a:t>
            </a:r>
            <a:r>
              <a:rPr lang="en-US" altLang="en-US" dirty="0">
                <a:latin typeface="Arial" panose="020B0604020202020204" pitchFamily="34" charset="0"/>
                <a:ea typeface="ＭＳ Ｐゴシック" panose="020B0600070205080204" pitchFamily="34" charset="-128"/>
              </a:rPr>
              <a:t> J, </a:t>
            </a:r>
            <a:r>
              <a:rPr lang="en-US" altLang="en-US" dirty="0" err="1">
                <a:latin typeface="Arial" panose="020B0604020202020204" pitchFamily="34" charset="0"/>
                <a:ea typeface="ＭＳ Ｐゴシック" panose="020B0600070205080204" pitchFamily="34" charset="-128"/>
              </a:rPr>
              <a:t>Hirvonen</a:t>
            </a:r>
            <a:r>
              <a:rPr lang="en-US" altLang="en-US" dirty="0">
                <a:latin typeface="Arial" panose="020B0604020202020204" pitchFamily="34" charset="0"/>
                <a:ea typeface="ＭＳ Ｐゴシック" panose="020B0600070205080204" pitchFamily="34" charset="-128"/>
              </a:rPr>
              <a:t> MR.</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Division of Environmental Health, National Public Health Institute, Kuopio, FIN-70701, Finland. </a:t>
            </a:r>
            <a:r>
              <a:rPr lang="en-US" altLang="en-US" dirty="0" err="1">
                <a:latin typeface="Arial" panose="020B0604020202020204" pitchFamily="34" charset="0"/>
                <a:ea typeface="ＭＳ Ｐゴシック" panose="020B0600070205080204" pitchFamily="34" charset="-128"/>
              </a:rPr>
              <a:t>juha.jussila@ktl.fi</a:t>
            </a:r>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Microbial growth in buildings is associated with respiratory symptoms in the occupants. However, the specific effects of the microbes and the way they provoke clinical manifestations are poorly understood. In the current study, mice were exposed via intratracheal instillation to single doses of the spores of Streptomyces </a:t>
            </a:r>
            <a:r>
              <a:rPr lang="en-US" altLang="en-US" dirty="0" err="1">
                <a:latin typeface="Arial" panose="020B0604020202020204" pitchFamily="34" charset="0"/>
                <a:ea typeface="ＭＳ Ｐゴシック" panose="020B0600070205080204" pitchFamily="34" charset="-128"/>
              </a:rPr>
              <a:t>californicus</a:t>
            </a:r>
            <a:r>
              <a:rPr lang="en-US" altLang="en-US" dirty="0">
                <a:latin typeface="Arial" panose="020B0604020202020204" pitchFamily="34" charset="0"/>
                <a:ea typeface="ＭＳ Ｐゴシック" panose="020B0600070205080204" pitchFamily="34" charset="-128"/>
              </a:rPr>
              <a:t>, isolated from indoor air of a moisture-damaged building (2.2 x 10(7), 1.1 x 10(8), and 3.3 x 10(8) spores), or lipopolysaccharide (50 microg). Inflammation and toxicity in lungs were evaluated 24 h later. The time course of the effects was explored with the dose of 1.1 x 10(8) spores for up to 7 days. The microbial spores elevated proinflammatory cytokine (i.e., </a:t>
            </a:r>
            <a:r>
              <a:rPr lang="en-US" altLang="en-US" dirty="0" err="1">
                <a:latin typeface="Arial" panose="020B0604020202020204" pitchFamily="34" charset="0"/>
                <a:ea typeface="ＭＳ Ｐゴシック" panose="020B0600070205080204" pitchFamily="34" charset="-128"/>
              </a:rPr>
              <a:t>TNFalpha</a:t>
            </a:r>
            <a:r>
              <a:rPr lang="en-US" altLang="en-US" dirty="0">
                <a:latin typeface="Arial" panose="020B0604020202020204" pitchFamily="34" charset="0"/>
                <a:ea typeface="ＭＳ Ｐゴシック" panose="020B0600070205080204" pitchFamily="34" charset="-128"/>
              </a:rPr>
              <a:t> and IL-6) levels in bronchoalveolar lavage fluid (</a:t>
            </a:r>
            <a:r>
              <a:rPr lang="en-US" altLang="en-US" dirty="0" err="1">
                <a:latin typeface="Arial" panose="020B0604020202020204" pitchFamily="34" charset="0"/>
                <a:ea typeface="ＭＳ Ｐゴシック" panose="020B0600070205080204" pitchFamily="34" charset="-128"/>
              </a:rPr>
              <a:t>BALF</a:t>
            </a:r>
            <a:r>
              <a:rPr lang="en-US" altLang="en-US" dirty="0">
                <a:latin typeface="Arial" panose="020B0604020202020204" pitchFamily="34" charset="0"/>
                <a:ea typeface="ＭＳ Ｐゴシック" panose="020B0600070205080204" pitchFamily="34" charset="-128"/>
              </a:rPr>
              <a:t>) and in serum in a dose- and time-dependent manner and evoked expression of inducible nitric oxide synthase in BAL cells. Both </a:t>
            </a:r>
            <a:r>
              <a:rPr lang="en-US" altLang="en-US" dirty="0" err="1">
                <a:latin typeface="Arial" panose="020B0604020202020204" pitchFamily="34" charset="0"/>
                <a:ea typeface="ＭＳ Ｐゴシック" panose="020B0600070205080204" pitchFamily="34" charset="-128"/>
              </a:rPr>
              <a:t>TNFalpha</a:t>
            </a:r>
            <a:r>
              <a:rPr lang="en-US" altLang="en-US" dirty="0">
                <a:latin typeface="Arial" panose="020B0604020202020204" pitchFamily="34" charset="0"/>
                <a:ea typeface="ＭＳ Ｐゴシック" panose="020B0600070205080204" pitchFamily="34" charset="-128"/>
              </a:rPr>
              <a:t> and IL-6 responses peaked at 6 h after instillation, but </a:t>
            </a:r>
            <a:r>
              <a:rPr lang="en-US" altLang="en-US" dirty="0" err="1">
                <a:latin typeface="Arial" panose="020B0604020202020204" pitchFamily="34" charset="0"/>
                <a:ea typeface="ＭＳ Ｐゴシック" panose="020B0600070205080204" pitchFamily="34" charset="-128"/>
              </a:rPr>
              <a:t>TNFalpha</a:t>
            </a:r>
            <a:r>
              <a:rPr lang="en-US" altLang="en-US" dirty="0">
                <a:latin typeface="Arial" panose="020B0604020202020204" pitchFamily="34" charset="0"/>
                <a:ea typeface="ＭＳ Ｐゴシック" panose="020B0600070205080204" pitchFamily="34" charset="-128"/>
              </a:rPr>
              <a:t> leveled off more quickly than IL-6. The cytokine surge was followed by inflammatory cell recruitment into airways. Moreover, the spores increased dose- and time-dependently total protein, albumin, hemoglobin, and lactate dehydrogenase concentrations in </a:t>
            </a:r>
            <a:r>
              <a:rPr lang="en-US" altLang="en-US" dirty="0" err="1">
                <a:latin typeface="Arial" panose="020B0604020202020204" pitchFamily="34" charset="0"/>
                <a:ea typeface="ＭＳ Ｐゴシック" panose="020B0600070205080204" pitchFamily="34" charset="-128"/>
              </a:rPr>
              <a:t>BALF</a:t>
            </a:r>
            <a:r>
              <a:rPr lang="en-US" altLang="en-US" dirty="0">
                <a:latin typeface="Arial" panose="020B0604020202020204" pitchFamily="34" charset="0"/>
                <a:ea typeface="ＭＳ Ｐゴシック" panose="020B0600070205080204" pitchFamily="34" charset="-128"/>
              </a:rPr>
              <a:t> during the first 24 h. Histopathological examination of lungs confirmed the inflammatory changes. With the exception of macrophage and lymphocyte numbers, all parameters returned to control level at 7 days. In summary, these observations indicate that the spores of S. </a:t>
            </a:r>
            <a:r>
              <a:rPr lang="en-US" altLang="en-US" dirty="0" err="1">
                <a:latin typeface="Arial" panose="020B0604020202020204" pitchFamily="34" charset="0"/>
                <a:ea typeface="ＭＳ Ｐゴシック" panose="020B0600070205080204" pitchFamily="34" charset="-128"/>
              </a:rPr>
              <a:t>californicus</a:t>
            </a:r>
            <a:r>
              <a:rPr lang="en-US" altLang="en-US" dirty="0">
                <a:latin typeface="Arial" panose="020B0604020202020204" pitchFamily="34" charset="0"/>
                <a:ea typeface="ＭＳ Ｐゴシック" panose="020B0600070205080204" pitchFamily="34" charset="-128"/>
              </a:rPr>
              <a:t> are capable of provoking an acute inflammation in mouse lungs and can cause cytotoxicity. Thus, S. </a:t>
            </a:r>
            <a:r>
              <a:rPr lang="en-US" altLang="en-US" dirty="0" err="1">
                <a:latin typeface="Arial" panose="020B0604020202020204" pitchFamily="34" charset="0"/>
                <a:ea typeface="ＭＳ Ｐゴシック" panose="020B0600070205080204" pitchFamily="34" charset="-128"/>
              </a:rPr>
              <a:t>californicus</a:t>
            </a:r>
            <a:r>
              <a:rPr lang="en-US" altLang="en-US" dirty="0">
                <a:latin typeface="Arial" panose="020B0604020202020204" pitchFamily="34" charset="0"/>
                <a:ea typeface="ＭＳ Ｐゴシック" panose="020B0600070205080204" pitchFamily="34" charset="-128"/>
              </a:rPr>
              <a:t> can be considered as a species with potential to cause adverse health effects in occupants of moisture-damaged buildings.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Publication Types:</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 Research Support, Non-U.S. Gov't</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PMID</a:t>
            </a:r>
            <a:r>
              <a:rPr lang="en-US" altLang="en-US" dirty="0">
                <a:latin typeface="Arial" panose="020B0604020202020204" pitchFamily="34" charset="0"/>
                <a:ea typeface="ＭＳ Ｐゴシック" panose="020B0600070205080204" pitchFamily="34" charset="-128"/>
              </a:rPr>
              <a:t>: 11181112 [PubMed - indexed for MEDLINE]</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err="1">
                <a:latin typeface="Arial" panose="020B0604020202020204" pitchFamily="34" charset="0"/>
                <a:ea typeface="ＭＳ Ｐゴシック" panose="020B0600070205080204" pitchFamily="34" charset="-128"/>
              </a:rPr>
              <a:t>Jahreis</a:t>
            </a:r>
            <a:r>
              <a:rPr lang="en-US" altLang="en-US" dirty="0">
                <a:latin typeface="Arial" panose="020B0604020202020204" pitchFamily="34" charset="0"/>
                <a:ea typeface="ＭＳ Ｐゴシック" panose="020B0600070205080204" pitchFamily="34" charset="-128"/>
              </a:rPr>
              <a:t> S, Kuhn S, </a:t>
            </a:r>
            <a:r>
              <a:rPr lang="en-US" altLang="en-US" dirty="0" err="1">
                <a:latin typeface="Arial" panose="020B0604020202020204" pitchFamily="34" charset="0"/>
                <a:ea typeface="ＭＳ Ｐゴシック" panose="020B0600070205080204" pitchFamily="34" charset="-128"/>
              </a:rPr>
              <a:t>Madaj</a:t>
            </a:r>
            <a:r>
              <a:rPr lang="en-US" altLang="en-US" dirty="0">
                <a:latin typeface="Arial" panose="020B0604020202020204" pitchFamily="34" charset="0"/>
                <a:ea typeface="ＭＳ Ｐゴシック" panose="020B0600070205080204" pitchFamily="34" charset="-128"/>
              </a:rPr>
              <a:t> AM, Bauer M, </a:t>
            </a:r>
            <a:r>
              <a:rPr lang="en-US" altLang="en-US" dirty="0" err="1">
                <a:latin typeface="Arial" panose="020B0604020202020204" pitchFamily="34" charset="0"/>
                <a:ea typeface="ＭＳ Ｐゴシック" panose="020B0600070205080204" pitchFamily="34" charset="-128"/>
              </a:rPr>
              <a:t>Polte</a:t>
            </a:r>
            <a:r>
              <a:rPr lang="en-US" altLang="en-US" dirty="0">
                <a:latin typeface="Arial" panose="020B0604020202020204" pitchFamily="34" charset="0"/>
                <a:ea typeface="ＭＳ Ｐゴシック" panose="020B0600070205080204" pitchFamily="34" charset="-128"/>
              </a:rPr>
              <a:t> T. Mold metabolites drive rheumatoid arthritis in mice via promotion of </a:t>
            </a:r>
            <a:r>
              <a:rPr lang="en-US" altLang="en-US" dirty="0" err="1">
                <a:latin typeface="Arial" panose="020B0604020202020204" pitchFamily="34" charset="0"/>
                <a:ea typeface="ＭＳ Ｐゴシック" panose="020B0600070205080204" pitchFamily="34" charset="-128"/>
              </a:rPr>
              <a:t>IFN</a:t>
            </a:r>
            <a:r>
              <a:rPr lang="en-US" altLang="en-US" dirty="0">
                <a:latin typeface="Arial" panose="020B0604020202020204" pitchFamily="34" charset="0"/>
                <a:ea typeface="ＭＳ Ｐゴシック" panose="020B0600070205080204" pitchFamily="34" charset="-128"/>
              </a:rPr>
              <a:t>-gamma- and IL-17-producing T cells. Food </a:t>
            </a:r>
            <a:r>
              <a:rPr lang="en-US" altLang="en-US" dirty="0" err="1">
                <a:latin typeface="Arial" panose="020B0604020202020204" pitchFamily="34" charset="0"/>
                <a:ea typeface="ＭＳ Ｐゴシック" panose="020B0600070205080204" pitchFamily="34" charset="-128"/>
              </a:rPr>
              <a:t>Chem</a:t>
            </a:r>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Toxicol</a:t>
            </a:r>
            <a:r>
              <a:rPr lang="en-US" altLang="en-US" dirty="0">
                <a:latin typeface="Arial" panose="020B0604020202020204" pitchFamily="34" charset="0"/>
                <a:ea typeface="ＭＳ Ｐゴシック" panose="020B0600070205080204" pitchFamily="34" charset="-128"/>
              </a:rPr>
              <a:t>. 2017 Nov;109(Pt 1):405-413.</a:t>
            </a:r>
          </a:p>
          <a:p>
            <a:pPr eaLnBrk="1" hangingPunct="1"/>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4029265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CURTIS L, LIEBERMAN A, STARK M, REA W, VETTER M, Adverse Health Effects of Indoor Molds. Journal of Nutritional &amp; Environmental Medicine (September 2004) 14(3), 261–274.</a:t>
            </a:r>
            <a:endParaRPr lang="en-US" dirty="0"/>
          </a:p>
        </p:txBody>
      </p:sp>
    </p:spTree>
    <p:extLst>
      <p:ext uri="{BB962C8B-B14F-4D97-AF65-F5344CB8AC3E}">
        <p14:creationId xmlns:p14="http://schemas.microsoft.com/office/powerpoint/2010/main" val="3165068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err="1"/>
              <a:t>Pahwa</a:t>
            </a:r>
            <a:r>
              <a:rPr lang="en-US" dirty="0"/>
              <a:t> P, Karunanayake CP, Rennie DC, Lawson JA, Ramsden VR, McMullin K, </a:t>
            </a:r>
            <a:r>
              <a:rPr lang="en-US" dirty="0" err="1"/>
              <a:t>Gardipy</a:t>
            </a:r>
            <a:r>
              <a:rPr lang="en-US" dirty="0"/>
              <a:t> PJ, MacDonald J, </a:t>
            </a:r>
            <a:r>
              <a:rPr lang="en-US" dirty="0" err="1"/>
              <a:t>Abonyi</a:t>
            </a:r>
            <a:r>
              <a:rPr lang="en-US" dirty="0"/>
              <a:t> S, </a:t>
            </a:r>
            <a:r>
              <a:rPr lang="en-US" dirty="0" err="1"/>
              <a:t>Episkenew</a:t>
            </a:r>
            <a:r>
              <a:rPr lang="en-US" dirty="0"/>
              <a:t> JA, </a:t>
            </a:r>
            <a:r>
              <a:rPr lang="en-US" dirty="0" err="1"/>
              <a:t>Dosman</a:t>
            </a:r>
            <a:r>
              <a:rPr lang="en-US" dirty="0"/>
              <a:t> JA; First Nations Lung Health Project Research Team. Prevalence and associated risk factors of chronic bronchitis in First Nations people. BMC </a:t>
            </a:r>
            <a:r>
              <a:rPr lang="en-US" dirty="0" err="1"/>
              <a:t>Pulm</a:t>
            </a:r>
            <a:r>
              <a:rPr lang="en-US" dirty="0"/>
              <a:t> Med. 2017 Jun 29;17(1):95. </a:t>
            </a:r>
            <a:r>
              <a:rPr lang="en-US" dirty="0" err="1"/>
              <a:t>doi</a:t>
            </a:r>
            <a:r>
              <a:rPr lang="en-US" dirty="0"/>
              <a:t>: 10.1186/s12890-017-0432-4. </a:t>
            </a:r>
            <a:r>
              <a:rPr lang="en-US" dirty="0" err="1"/>
              <a:t>PMID</a:t>
            </a:r>
            <a:r>
              <a:rPr lang="en-US" dirty="0"/>
              <a:t>: 28662706; </a:t>
            </a:r>
            <a:r>
              <a:rPr lang="en-US" dirty="0" err="1"/>
              <a:t>PMCID</a:t>
            </a:r>
            <a:r>
              <a:rPr lang="en-US" dirty="0"/>
              <a:t>: PMC5492442.</a:t>
            </a:r>
          </a:p>
          <a:p>
            <a:endParaRPr lang="en-US" dirty="0"/>
          </a:p>
        </p:txBody>
      </p:sp>
    </p:spTree>
    <p:extLst>
      <p:ext uri="{BB962C8B-B14F-4D97-AF65-F5344CB8AC3E}">
        <p14:creationId xmlns:p14="http://schemas.microsoft.com/office/powerpoint/2010/main" val="396716907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Bonner S, Matte TD, Fagan J, </a:t>
            </a:r>
            <a:r>
              <a:rPr lang="en-US" dirty="0" err="1"/>
              <a:t>Andreopoulos</a:t>
            </a:r>
            <a:r>
              <a:rPr lang="en-US" dirty="0"/>
              <a:t> E, Evans D. Self-reported moisture or mildew in the homes of Head Start children with asthma is associated with greater asthma morbidity. J Urban Health. 2006 Jan;83(1):129-37. </a:t>
            </a:r>
            <a:r>
              <a:rPr lang="en-US" dirty="0" err="1"/>
              <a:t>doi</a:t>
            </a:r>
            <a:r>
              <a:rPr lang="en-US" dirty="0"/>
              <a:t>: 10.1007/s11524-005-9012-7. </a:t>
            </a:r>
            <a:r>
              <a:rPr lang="en-US" dirty="0" err="1"/>
              <a:t>PMID</a:t>
            </a:r>
            <a:r>
              <a:rPr lang="en-US" dirty="0"/>
              <a:t>: 16736360; </a:t>
            </a:r>
            <a:r>
              <a:rPr lang="en-US" dirty="0" err="1"/>
              <a:t>PMCID</a:t>
            </a:r>
            <a:r>
              <a:rPr lang="en-US" dirty="0"/>
              <a:t>: PMC2258328.</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err="1"/>
              <a:t>Gasana</a:t>
            </a:r>
            <a:r>
              <a:rPr lang="en-US" dirty="0"/>
              <a:t> J, </a:t>
            </a:r>
            <a:r>
              <a:rPr lang="en-US" dirty="0" err="1"/>
              <a:t>Ibrahimou</a:t>
            </a:r>
            <a:r>
              <a:rPr lang="en-US" dirty="0"/>
              <a:t> B, </a:t>
            </a:r>
            <a:r>
              <a:rPr lang="en-US" dirty="0" err="1"/>
              <a:t>Albatineh</a:t>
            </a:r>
            <a:r>
              <a:rPr lang="en-US" dirty="0"/>
              <a:t> AN, Al-</a:t>
            </a:r>
            <a:r>
              <a:rPr lang="en-US" dirty="0" err="1"/>
              <a:t>Zoughool</a:t>
            </a:r>
            <a:r>
              <a:rPr lang="en-US" dirty="0"/>
              <a:t> M, </a:t>
            </a:r>
            <a:r>
              <a:rPr lang="en-US" dirty="0" err="1"/>
              <a:t>Zein</a:t>
            </a:r>
            <a:r>
              <a:rPr lang="en-US" dirty="0"/>
              <a:t> D. Exposures in the Indoor Environment and Prevalence of Allergic Conditions in the United States of America. </a:t>
            </a:r>
            <a:r>
              <a:rPr lang="en-US" dirty="0" err="1"/>
              <a:t>Int</a:t>
            </a:r>
            <a:r>
              <a:rPr lang="en-US" dirty="0"/>
              <a:t> J Environ Res Public Health. 2021 May 6;18(9):4945.</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Gent </a:t>
            </a:r>
            <a:r>
              <a:rPr lang="en-US" dirty="0" err="1"/>
              <a:t>JF</a:t>
            </a:r>
            <a:r>
              <a:rPr lang="en-US" dirty="0"/>
              <a:t>, Belanger K, </a:t>
            </a:r>
            <a:r>
              <a:rPr lang="en-US" dirty="0" err="1"/>
              <a:t>Triche</a:t>
            </a:r>
            <a:r>
              <a:rPr lang="en-US" dirty="0"/>
              <a:t> EW, Bracken MB, Beckett </a:t>
            </a:r>
            <a:r>
              <a:rPr lang="en-US" dirty="0" err="1"/>
              <a:t>WS</a:t>
            </a:r>
            <a:r>
              <a:rPr lang="en-US" dirty="0"/>
              <a:t>, </a:t>
            </a:r>
            <a:r>
              <a:rPr lang="en-US" dirty="0" err="1"/>
              <a:t>Leaderer</a:t>
            </a:r>
            <a:r>
              <a:rPr lang="en-US" dirty="0"/>
              <a:t> BP. Association of pediatric asthma severity with exposure to common household dust allergens. Environ Res. 2009 Aug;109(6):768-74. </a:t>
            </a:r>
            <a:r>
              <a:rPr lang="en-US" dirty="0" err="1"/>
              <a:t>doi</a:t>
            </a:r>
            <a:r>
              <a:rPr lang="en-US" dirty="0"/>
              <a:t>: 10.1016/j.envres.2009.04.010.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Nowak D, Heinrich J, </a:t>
            </a:r>
            <a:r>
              <a:rPr lang="en-US" dirty="0" err="1"/>
              <a:t>Jörres</a:t>
            </a:r>
            <a:r>
              <a:rPr lang="en-US" dirty="0"/>
              <a:t> R, </a:t>
            </a:r>
            <a:r>
              <a:rPr lang="en-US" dirty="0" err="1"/>
              <a:t>Wassmer</a:t>
            </a:r>
            <a:r>
              <a:rPr lang="en-US" dirty="0"/>
              <a:t> G, Berger J, Beck E, </a:t>
            </a:r>
            <a:r>
              <a:rPr lang="en-US" dirty="0" err="1"/>
              <a:t>Boczor</a:t>
            </a:r>
            <a:r>
              <a:rPr lang="en-US" dirty="0"/>
              <a:t> S, Claussen M, Wichmann HE, Magnussen H. Prevalence of respiratory symptoms, bronchial hyperresponsiveness and atopy among adults: west and east Germany. </a:t>
            </a:r>
            <a:r>
              <a:rPr lang="en-US" dirty="0" err="1"/>
              <a:t>Eur</a:t>
            </a:r>
            <a:r>
              <a:rPr lang="en-US" dirty="0"/>
              <a:t> Respir J. 1996 Dec;9(12):2541-52.</a:t>
            </a:r>
          </a:p>
          <a:p>
            <a:endParaRPr lang="en-US" dirty="0"/>
          </a:p>
        </p:txBody>
      </p:sp>
    </p:spTree>
    <p:extLst>
      <p:ext uri="{BB962C8B-B14F-4D97-AF65-F5344CB8AC3E}">
        <p14:creationId xmlns:p14="http://schemas.microsoft.com/office/powerpoint/2010/main" val="20480327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Mansour, Attia &amp; </a:t>
            </a:r>
            <a:r>
              <a:rPr lang="en-US" dirty="0" err="1"/>
              <a:t>Abeer</a:t>
            </a:r>
            <a:r>
              <a:rPr lang="en-US" dirty="0"/>
              <a:t>, M. (2013). Neurophysiological and behavioral effects of mycotoxin deoxynivalenol and </a:t>
            </a:r>
            <a:r>
              <a:rPr lang="en-US" dirty="0" err="1"/>
              <a:t>fumonisin</a:t>
            </a:r>
            <a:r>
              <a:rPr lang="en-US" dirty="0"/>
              <a:t>. African Journal of Microbiology Research. 7. 1371-1377. 10.5897/AJMR12.1630. </a:t>
            </a:r>
          </a:p>
          <a:p>
            <a:endParaRPr lang="en-US" dirty="0"/>
          </a:p>
          <a:p>
            <a:endParaRPr lang="en-US" dirty="0"/>
          </a:p>
          <a:p>
            <a:endParaRPr lang="en-US" dirty="0"/>
          </a:p>
        </p:txBody>
      </p:sp>
    </p:spTree>
    <p:extLst>
      <p:ext uri="{BB962C8B-B14F-4D97-AF65-F5344CB8AC3E}">
        <p14:creationId xmlns:p14="http://schemas.microsoft.com/office/powerpoint/2010/main" val="38368626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Empting</a:t>
            </a:r>
            <a:r>
              <a:rPr lang="en-US" dirty="0"/>
              <a:t> LD. Neurologic and neuropsychiatric syndrome features of mold and mycotoxin exposure. </a:t>
            </a:r>
            <a:r>
              <a:rPr lang="en-US" dirty="0" err="1"/>
              <a:t>Toxicol</a:t>
            </a:r>
            <a:r>
              <a:rPr lang="en-US" dirty="0"/>
              <a:t> </a:t>
            </a:r>
            <a:r>
              <a:rPr lang="en-US" dirty="0" err="1"/>
              <a:t>Ind</a:t>
            </a:r>
            <a:r>
              <a:rPr lang="en-US" dirty="0"/>
              <a:t> Health. 2009 Oct-Nov;25(9-10):577-81. </a:t>
            </a:r>
          </a:p>
          <a:p>
            <a:r>
              <a:rPr lang="en-US" dirty="0"/>
              <a:t>Human exposure to molds, mycotoxins, and water-damaged buildings can cause neurologic and neuropsychiatric signs and symptoms. Many of these clinical features can partly mimic or be similar to classic neurologic disorders including pain syndromes, movement disorders, delirium, dementia, and disorders of balance and coordination. In this article, the author delineates the signs and symptoms of a syndrome precipitated by mold and mycotoxin exposure and contrasts and separates these findings </a:t>
            </a:r>
            <a:r>
              <a:rPr lang="en-US" dirty="0" err="1"/>
              <a:t>neurodiagnostically</a:t>
            </a:r>
            <a:r>
              <a:rPr lang="en-US" dirty="0"/>
              <a:t> from known neurologic diseases. This clinical process is designed to further the scientific exploration of the underlying </a:t>
            </a:r>
            <a:r>
              <a:rPr lang="en-US" dirty="0" err="1"/>
              <a:t>neuropathophysiologic</a:t>
            </a:r>
            <a:r>
              <a:rPr lang="en-US" dirty="0"/>
              <a:t> processes and to promote better understanding of effects of mold/mycotoxin/water-damaged buildings on the human nervous system and diseases of the nervous system. It is clear that mycotoxins can affect sensitive individuals, and possibly accelerate underlying neurologic/pathologic processes, but it is crucial to separate known neurologic and neuropsychiatric disorders from mycotoxin effects in order to study it properly. </a:t>
            </a:r>
          </a:p>
        </p:txBody>
      </p:sp>
    </p:spTree>
    <p:extLst>
      <p:ext uri="{BB962C8B-B14F-4D97-AF65-F5344CB8AC3E}">
        <p14:creationId xmlns:p14="http://schemas.microsoft.com/office/powerpoint/2010/main" val="7878649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Doi</a:t>
            </a:r>
            <a:r>
              <a:rPr lang="en-US" dirty="0"/>
              <a:t> K, </a:t>
            </a:r>
            <a:r>
              <a:rPr lang="en-US" dirty="0" err="1"/>
              <a:t>Uetsuka</a:t>
            </a:r>
            <a:r>
              <a:rPr lang="en-US" dirty="0"/>
              <a:t> K. Mechanisms of mycotoxin-induced neurotoxicity through oxidative stress-associated pathways. </a:t>
            </a:r>
            <a:r>
              <a:rPr lang="en-US" dirty="0" err="1"/>
              <a:t>Int</a:t>
            </a:r>
            <a:r>
              <a:rPr lang="en-US" dirty="0"/>
              <a:t> J </a:t>
            </a:r>
            <a:r>
              <a:rPr lang="en-US" dirty="0" err="1"/>
              <a:t>Mol</a:t>
            </a:r>
            <a:r>
              <a:rPr lang="en-US" dirty="0"/>
              <a:t> Sci. 2011;12(8):5213-37.</a:t>
            </a:r>
          </a:p>
          <a:p>
            <a:r>
              <a:rPr lang="en-US" dirty="0"/>
              <a:t>Among many mycotoxins, T-2 toxin, macrocyclic trichothecenes, </a:t>
            </a:r>
            <a:r>
              <a:rPr lang="en-US" dirty="0" err="1"/>
              <a:t>fumonisin</a:t>
            </a:r>
            <a:r>
              <a:rPr lang="en-US" dirty="0"/>
              <a:t> B(1) (FB(1)) and </a:t>
            </a:r>
            <a:r>
              <a:rPr lang="en-US" dirty="0" err="1"/>
              <a:t>ochratochin</a:t>
            </a:r>
            <a:r>
              <a:rPr lang="en-US" dirty="0"/>
              <a:t> A (OTA) are known to have the potential to induce neurotoxicity in rodent models. T-2 toxin induces neuronal cell apoptosis in the fetal and adult brain. Macrocyclic trichothecenes bring about neuronal cell apoptosis and inflammation in the olfactory epithelium and olfactory bulb. FB(1) induces neuronal degeneration in the cerebral cortex, concurrent with disruption of de novo ceramide synthesis. OTA causes acute depletion of striatal dopamine and its metabolites, accompanying evidence of neuronal cell apoptosis in the substantia </a:t>
            </a:r>
            <a:r>
              <a:rPr lang="en-US" dirty="0" err="1"/>
              <a:t>nigra</a:t>
            </a:r>
            <a:r>
              <a:rPr lang="en-US" dirty="0"/>
              <a:t>, striatum and hippocampus. This paper reviews the mechanisms of neurotoxicity induced by these mycotoxins especially from the viewpoint of oxidative stress-associated pathways. </a:t>
            </a:r>
          </a:p>
          <a:p>
            <a:endParaRPr lang="en-US" dirty="0"/>
          </a:p>
          <a:p>
            <a:endParaRPr lang="en-US" dirty="0"/>
          </a:p>
        </p:txBody>
      </p:sp>
    </p:spTree>
    <p:extLst>
      <p:ext uri="{BB962C8B-B14F-4D97-AF65-F5344CB8AC3E}">
        <p14:creationId xmlns:p14="http://schemas.microsoft.com/office/powerpoint/2010/main" val="17341390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 name="Shape 478"/>
          <p:cNvSpPr>
            <a:spLocks noGrp="1" noRot="1" noChangeAspect="1"/>
          </p:cNvSpPr>
          <p:nvPr>
            <p:ph type="sldImg"/>
          </p:nvPr>
        </p:nvSpPr>
        <p:spPr>
          <a:prstGeom prst="rect">
            <a:avLst/>
          </a:prstGeom>
        </p:spPr>
        <p:txBody>
          <a:bodyPr/>
          <a:lstStyle/>
          <a:p>
            <a:endParaRPr/>
          </a:p>
        </p:txBody>
      </p:sp>
      <p:sp>
        <p:nvSpPr>
          <p:cNvPr id="479" name="Shape 479"/>
          <p:cNvSpPr>
            <a:spLocks noGrp="1"/>
          </p:cNvSpPr>
          <p:nvPr>
            <p:ph type="body" sz="quarter" idx="1"/>
          </p:nvPr>
        </p:nvSpPr>
        <p:spPr>
          <a:prstGeom prst="rect">
            <a:avLst/>
          </a:prstGeom>
        </p:spPr>
        <p:txBody>
          <a:bodyPr/>
          <a:lstStyle/>
          <a:p>
            <a:r>
              <a:rPr dirty="0"/>
              <a:t>Morris G, Berk M, </a:t>
            </a:r>
            <a:r>
              <a:rPr dirty="0" err="1"/>
              <a:t>Walder</a:t>
            </a:r>
            <a:r>
              <a:rPr dirty="0"/>
              <a:t> K, </a:t>
            </a:r>
            <a:r>
              <a:rPr dirty="0" err="1"/>
              <a:t>Maes</a:t>
            </a:r>
            <a:r>
              <a:rPr dirty="0"/>
              <a:t> M. e putative role of viruses, bacteria, and chronic fungal biotoxin exposure in the genesis of intractable fatigue accompanied by cognitive and physical disability. </a:t>
            </a:r>
            <a:r>
              <a:rPr dirty="0" err="1"/>
              <a:t>Mol</a:t>
            </a:r>
            <a:r>
              <a:rPr dirty="0"/>
              <a:t> </a:t>
            </a:r>
            <a:r>
              <a:rPr dirty="0" err="1"/>
              <a:t>Neurobiol</a:t>
            </a:r>
            <a:r>
              <a:rPr dirty="0"/>
              <a:t> (2016) 53(4):2550–71. </a:t>
            </a:r>
          </a:p>
          <a:p>
            <a:endParaRPr dirty="0"/>
          </a:p>
          <a:p>
            <a:r>
              <a:rPr dirty="0" err="1"/>
              <a:t>Mol</a:t>
            </a:r>
            <a:r>
              <a:rPr dirty="0"/>
              <a:t> </a:t>
            </a:r>
            <a:r>
              <a:rPr dirty="0" err="1"/>
              <a:t>Neurobiol</a:t>
            </a:r>
            <a:r>
              <a:rPr dirty="0"/>
              <a:t>. 2016 May;53(4):2550-71. </a:t>
            </a:r>
            <a:r>
              <a:rPr dirty="0" err="1"/>
              <a:t>doi</a:t>
            </a:r>
            <a:r>
              <a:rPr dirty="0"/>
              <a:t>: 10.1007/s12035-015-9262-7. </a:t>
            </a:r>
            <a:r>
              <a:rPr dirty="0" err="1"/>
              <a:t>Epub</a:t>
            </a:r>
            <a:r>
              <a:rPr dirty="0"/>
              <a:t> 2015 Jun 17.</a:t>
            </a:r>
          </a:p>
          <a:p>
            <a:r>
              <a:rPr dirty="0"/>
              <a:t>The Putative Role of Viruses, Bacteria, and Chronic Fungal Biotoxin Exposure in the Genesis of Intractable Fatigue Accompanied by Cognitive and Physical Disability.</a:t>
            </a:r>
          </a:p>
          <a:p>
            <a:r>
              <a:rPr dirty="0"/>
              <a:t>Morris G, Berk M, </a:t>
            </a:r>
            <a:r>
              <a:rPr dirty="0" err="1"/>
              <a:t>Walder</a:t>
            </a:r>
            <a:r>
              <a:rPr dirty="0"/>
              <a:t> K, </a:t>
            </a:r>
            <a:r>
              <a:rPr dirty="0" err="1"/>
              <a:t>Maes</a:t>
            </a:r>
            <a:r>
              <a:rPr dirty="0"/>
              <a:t> M.</a:t>
            </a:r>
          </a:p>
          <a:p>
            <a:r>
              <a:rPr dirty="0"/>
              <a:t>Author information</a:t>
            </a:r>
          </a:p>
          <a:p>
            <a:endParaRPr dirty="0"/>
          </a:p>
          <a:p>
            <a:endParaRPr dirty="0"/>
          </a:p>
          <a:p>
            <a:r>
              <a:rPr dirty="0"/>
              <a:t>Abstract</a:t>
            </a:r>
          </a:p>
          <a:p>
            <a:r>
              <a:rPr dirty="0"/>
              <a:t>Patients who present with severe intractable apparently idiopathic fatigue accompanied by profound physical and or cognitive disability present a significant therapeutic challenge. The effect of psychological counseling is limited, with significant but very slight improvements in psychometric measures of fatigue and disability but no improvement on scientific measures of physical impairment compared to controls. Similarly, exercise regimes either produce significant, but practically unimportant, benefit or provoke symptom exacerbation. Many such patients are afforded the exclusionary, non-specific diagnosis of chronic fatigue syndrome if rudimentary testing fails to discover the cause of their symptoms. More sophisticated investigations often reveal the presence of a range of pathogens capable of establishing life-long infections with sophisticated immune evasion strategies, including Parvoviruses, HHV6, variants of Epstein-Barr, Cytomegalovirus, Mycoplasma, and Borrelia burgdorferi. Other patients have a history of chronic fungal or other biotoxin exposure. Herein, we explain the epigenetic factors that may render such individuals susceptible to the chronic pathology induced by such agents, how such agents induce pathology, and, indeed, how such pathology can persist and even amplify even when infections have cleared or when biotoxin exposure has ceased. The presence of active, reactivated, or even latent Herpes virus could be a potential source of intractable fatigue accompanied by profound physical and or cognitive disability in some patients, and the same may be true of persistent Parvovirus B12 and mycoplasma infection. A history of chronic mold exposure is a feasible explanation for such symptoms, as is the presence of B. burgdorferi. The complex tropism, life cycles, genetic variability, and low titer of many of these pathogens makes their detection in blood a challenge. Examination of lymphoid tissue or CSF in such circumstances may be warranted.</a:t>
            </a:r>
          </a:p>
          <a:p>
            <a:r>
              <a:rPr dirty="0"/>
              <a:t>KEYWORDS:</a:t>
            </a:r>
          </a:p>
          <a:p>
            <a:r>
              <a:rPr dirty="0"/>
              <a:t>Chronic fatigue syndrome; Cognition; Depression; Immune; Inflammation; Neurology; Oxidative stress; Psychiatry; Toll-like receptor</a:t>
            </a:r>
          </a:p>
          <a:p>
            <a:r>
              <a:rPr dirty="0" err="1"/>
              <a:t>PMID</a:t>
            </a:r>
            <a:r>
              <a:rPr dirty="0"/>
              <a:t>: 26081141 </a:t>
            </a:r>
          </a:p>
          <a:p>
            <a:endParaRPr dirty="0"/>
          </a:p>
          <a:p>
            <a:r>
              <a:rPr dirty="0"/>
              <a:t>Gordon WA, Cantor </a:t>
            </a:r>
            <a:r>
              <a:rPr dirty="0" err="1"/>
              <a:t>JB</a:t>
            </a:r>
            <a:r>
              <a:rPr dirty="0"/>
              <a:t>, </a:t>
            </a:r>
            <a:r>
              <a:rPr dirty="0" err="1"/>
              <a:t>Johanning</a:t>
            </a:r>
            <a:r>
              <a:rPr dirty="0"/>
              <a:t> E, </a:t>
            </a:r>
            <a:r>
              <a:rPr dirty="0" err="1"/>
              <a:t>Charatz</a:t>
            </a:r>
            <a:r>
              <a:rPr dirty="0"/>
              <a:t> </a:t>
            </a:r>
            <a:r>
              <a:rPr dirty="0" err="1"/>
              <a:t>HJ</a:t>
            </a:r>
            <a:r>
              <a:rPr dirty="0"/>
              <a:t>, Ashman TA, Breeze </a:t>
            </a:r>
            <a:r>
              <a:rPr dirty="0" err="1"/>
              <a:t>JL</a:t>
            </a:r>
            <a:r>
              <a:rPr dirty="0"/>
              <a:t>, et al. Cognitive impairment associated with toxigenic fungal exposure: a replication and extension of previous findings. </a:t>
            </a:r>
            <a:r>
              <a:rPr dirty="0" err="1"/>
              <a:t>Appl</a:t>
            </a:r>
            <a:r>
              <a:rPr dirty="0"/>
              <a:t> </a:t>
            </a:r>
            <a:r>
              <a:rPr dirty="0" err="1"/>
              <a:t>Neuropsychol</a:t>
            </a:r>
            <a:r>
              <a:rPr dirty="0"/>
              <a:t> (2004) 11(2):65–74. doi:10.1207/s15324826an1102_1 </a:t>
            </a:r>
          </a:p>
          <a:p>
            <a:r>
              <a:rPr dirty="0" err="1"/>
              <a:t>Appl</a:t>
            </a:r>
            <a:r>
              <a:rPr dirty="0"/>
              <a:t> </a:t>
            </a:r>
            <a:r>
              <a:rPr dirty="0" err="1"/>
              <a:t>Neuropsychol</a:t>
            </a:r>
            <a:r>
              <a:rPr dirty="0"/>
              <a:t>. 2004;11(2):65-74.</a:t>
            </a:r>
          </a:p>
          <a:p>
            <a:r>
              <a:rPr dirty="0"/>
              <a:t>Cognitive impairment associated with toxigenic fungal exposure: a replication and extension of previous findings.</a:t>
            </a:r>
          </a:p>
          <a:p>
            <a:r>
              <a:rPr dirty="0"/>
              <a:t>Gordon WA1, Cantor </a:t>
            </a:r>
            <a:r>
              <a:rPr dirty="0" err="1"/>
              <a:t>JB</a:t>
            </a:r>
            <a:r>
              <a:rPr dirty="0"/>
              <a:t>, </a:t>
            </a:r>
            <a:r>
              <a:rPr dirty="0" err="1"/>
              <a:t>Johanning</a:t>
            </a:r>
            <a:r>
              <a:rPr dirty="0"/>
              <a:t> E, </a:t>
            </a:r>
            <a:r>
              <a:rPr dirty="0" err="1"/>
              <a:t>Charatz</a:t>
            </a:r>
            <a:r>
              <a:rPr dirty="0"/>
              <a:t> </a:t>
            </a:r>
            <a:r>
              <a:rPr dirty="0" err="1"/>
              <a:t>HJ</a:t>
            </a:r>
            <a:r>
              <a:rPr dirty="0"/>
              <a:t>, Ashman TA, Breeze </a:t>
            </a:r>
            <a:r>
              <a:rPr dirty="0" err="1"/>
              <a:t>JL</a:t>
            </a:r>
            <a:r>
              <a:rPr dirty="0"/>
              <a:t>, Haddad L, Abramowitz S.</a:t>
            </a:r>
          </a:p>
          <a:p>
            <a:r>
              <a:rPr dirty="0"/>
              <a:t>Author information</a:t>
            </a:r>
          </a:p>
          <a:p>
            <a:endParaRPr dirty="0"/>
          </a:p>
          <a:p>
            <a:endParaRPr dirty="0"/>
          </a:p>
          <a:p>
            <a:r>
              <a:rPr dirty="0"/>
              <a:t>Abstract</a:t>
            </a:r>
          </a:p>
          <a:p>
            <a:r>
              <a:rPr dirty="0"/>
              <a:t>In this study, neuropsychological data and symptom reports from 31 individuals exposed to toxic mold were examined. Most participants were found to have reduced cognitive functioning in multiple domains, with memory and executive functions the most commonly affected areas. Rates of dysfunction were significantly greater than chance on more than half of the tests. Number of cognitive impairments was found to be related to depression, although few neuropsychological test scores were correlated with depression. Results also indicated that symptom report of the mold-exposed participants was not significantly different from that of matched groups of 65 persons with mild traumatic brain injury (</a:t>
            </a:r>
            <a:r>
              <a:rPr dirty="0" err="1"/>
              <a:t>TBI</a:t>
            </a:r>
            <a:r>
              <a:rPr dirty="0"/>
              <a:t>) and 26 individuals with moderate </a:t>
            </a:r>
            <a:r>
              <a:rPr dirty="0" err="1"/>
              <a:t>TBI</a:t>
            </a:r>
            <a:r>
              <a:rPr dirty="0"/>
              <a:t>. The mold-exposed participants reported significantly more symptoms than 47 people with no disability. This study adds to a growing body of literature (e.g., </a:t>
            </a:r>
            <a:r>
              <a:rPr dirty="0" err="1"/>
              <a:t>Baldo</a:t>
            </a:r>
            <a:r>
              <a:rPr dirty="0"/>
              <a:t>, Ahmad, &amp; Ruff, 2002; Gordon, </a:t>
            </a:r>
            <a:r>
              <a:rPr dirty="0" err="1"/>
              <a:t>Johanning</a:t>
            </a:r>
            <a:r>
              <a:rPr dirty="0"/>
              <a:t>, &amp; Haddad, 1999) relating exposure to mycotoxins to cognitive dysfunction.</a:t>
            </a:r>
          </a:p>
          <a:p>
            <a:r>
              <a:rPr dirty="0"/>
              <a:t>Comment in</a:t>
            </a:r>
          </a:p>
          <a:p>
            <a:r>
              <a:rPr dirty="0"/>
              <a:t>		Commentary on cognitive impairment with toxigenic fungal exposure. [</a:t>
            </a:r>
            <a:r>
              <a:rPr dirty="0" err="1"/>
              <a:t>Appl</a:t>
            </a:r>
            <a:r>
              <a:rPr dirty="0"/>
              <a:t> </a:t>
            </a:r>
            <a:r>
              <a:rPr dirty="0" err="1"/>
              <a:t>Neuropsychol</a:t>
            </a:r>
            <a:r>
              <a:rPr dirty="0"/>
              <a:t>. 2005]</a:t>
            </a:r>
          </a:p>
          <a:p>
            <a:r>
              <a:rPr dirty="0"/>
              <a:t>		"Cognitive impairment associated with toxigenic fungal exposure": a critique and critical analysis. [</a:t>
            </a:r>
            <a:r>
              <a:rPr dirty="0" err="1"/>
              <a:t>Appl</a:t>
            </a:r>
            <a:r>
              <a:rPr dirty="0"/>
              <a:t> </a:t>
            </a:r>
            <a:r>
              <a:rPr dirty="0" err="1"/>
              <a:t>Neuropsychol</a:t>
            </a:r>
            <a:r>
              <a:rPr dirty="0"/>
              <a:t>. 2005]</a:t>
            </a:r>
          </a:p>
          <a:p>
            <a:r>
              <a:rPr dirty="0" err="1"/>
              <a:t>PMID</a:t>
            </a:r>
            <a:r>
              <a:rPr dirty="0"/>
              <a:t>: 15477176</a:t>
            </a:r>
          </a:p>
          <a:p>
            <a:endParaRPr dirty="0"/>
          </a:p>
          <a:p>
            <a:r>
              <a:rPr dirty="0"/>
              <a:t>Campbell AW, rasher JD, Madison RA, </a:t>
            </a:r>
            <a:r>
              <a:rPr dirty="0" err="1"/>
              <a:t>Vojdani</a:t>
            </a:r>
            <a:r>
              <a:rPr dirty="0"/>
              <a:t> A, Gray MR, Johnson A. Neural autoantibodies and neurophysiologic abnormalities in patients exposed to molds in water-damaged buildings. Arch Environ Health (2003) 58(8):464–74. doi:10.3200/AEOH.58.8.464-474 </a:t>
            </a:r>
          </a:p>
          <a:p>
            <a:r>
              <a:rPr dirty="0"/>
              <a:t>Arch Environ Health. 2003 Aug;58(8):464-74.</a:t>
            </a:r>
          </a:p>
          <a:p>
            <a:r>
              <a:rPr dirty="0"/>
              <a:t>Neural autoantibodies and neurophysiologic abnormalities in patients exposed to molds in water-damaged buildings.</a:t>
            </a:r>
          </a:p>
          <a:p>
            <a:r>
              <a:rPr dirty="0"/>
              <a:t>Campbell AW1, Thrasher JD, Madison RA, </a:t>
            </a:r>
            <a:r>
              <a:rPr dirty="0" err="1"/>
              <a:t>Vojdani</a:t>
            </a:r>
            <a:r>
              <a:rPr dirty="0"/>
              <a:t> A, Gray MR, Johnson A.</a:t>
            </a:r>
          </a:p>
          <a:p>
            <a:r>
              <a:rPr dirty="0"/>
              <a:t>Author information</a:t>
            </a:r>
          </a:p>
          <a:p>
            <a:endParaRPr dirty="0"/>
          </a:p>
          <a:p>
            <a:endParaRPr dirty="0"/>
          </a:p>
          <a:p>
            <a:r>
              <a:rPr dirty="0"/>
              <a:t>Abstract</a:t>
            </a:r>
          </a:p>
          <a:p>
            <a:r>
              <a:rPr dirty="0"/>
              <a:t>Adverse health effects of fungal bioaerosols on occupants of water-damaged homes and other buildings have been reported. Recently, it has been suggested that mold exposure causes neurological injury. The authors investigated neurological antibodies and neurophysiological abnormalities in patients exposed to molds at home who developed symptoms of peripheral neuropathy (i.e., numbness, tingling, tremors, and muscle weakness in the extremities). Serum samples were collected and analyzed with the enzyme-linked immunosorbent assay (ELISA) technique for antibodies to myelin basic protein, myelin-associated glycoprotein, ganglioside GM1, sulfatide, myelin oligodendrocyte glycoprotein, alpha-B-crystallin, chondroitin sulfate, tubulin, and neurofilament. Antibodies to molds and mycotoxins were also determined with ELISA, as reported previously. Neurophysiologic evaluations for latency, amplitude, and velocity were performed on 4 motor nerves (median, ulnar, peroneal, and tibial), and for latency and amplitude on 3 sensory nerves (median, ulnar, and sural). Patients with documented, measured exposure to molds had elevated titers of antibodies (immunoglobulin [Ig]A, IgM, and IgG) to neural-specific antigens. Nerve conduction studies revealed 4 patient groupings: (1) mixed sensory-motor polyneuropathy (n = 55, abnormal), (2) motor neuropathy (n = 17, abnormal), (3) sensory neuropathy (n = 27, abnormal), and (4) those with symptoms but no neurophysiological abnormalities (n = 20, normal controls). All groups showed significantly increased autoantibody titers for all isotypes (IgA, IgM, and IgG) of antibodies to neural antigens when compared with 500 healthy controls. Groups 1 through 3 also exhibited abnormal neurophysiologic findings. The authors concluded that exposure to molds in water-damaged buildings increased the risk for development of neural autoantibodies, peripheral neuropathy, and neurophysiologic abnormalities in exposed individuals.</a:t>
            </a:r>
          </a:p>
          <a:p>
            <a:r>
              <a:rPr dirty="0" err="1"/>
              <a:t>PMID</a:t>
            </a:r>
            <a:r>
              <a:rPr dirty="0"/>
              <a:t>: 15259425 </a:t>
            </a:r>
          </a:p>
          <a:p>
            <a:endParaRPr dirty="0"/>
          </a:p>
          <a:p>
            <a:r>
              <a:rPr dirty="0"/>
              <a:t>Chen R; Ma F; Li PW; Zhang W; Ding XX; Zhang Q; Li M; Wang </a:t>
            </a:r>
            <a:r>
              <a:rPr dirty="0" err="1"/>
              <a:t>YR</a:t>
            </a:r>
            <a:r>
              <a:rPr dirty="0"/>
              <a:t>; Xu BC. Effect of ozone on aflatoxins detoxification and nutritional quality of peanuts. Food Chem.  2014; 146:284-8. </a:t>
            </a:r>
          </a:p>
          <a:p>
            <a:r>
              <a:rPr dirty="0"/>
              <a:t>Aflatoxins are a group of secondary metabolites produced by Aspergillus flavus and Aspergillus </a:t>
            </a:r>
            <a:r>
              <a:rPr dirty="0" err="1"/>
              <a:t>parasiticus</a:t>
            </a:r>
            <a:r>
              <a:rPr dirty="0"/>
              <a:t> with carcinogenicity, teratogenicity, and mutagenicity. Aflatoxins may be found in a wide range of </a:t>
            </a:r>
            <a:r>
              <a:rPr dirty="0" err="1"/>
              <a:t>agri</a:t>
            </a:r>
            <a:r>
              <a:rPr dirty="0"/>
              <a:t>-products, especially in grains, oilseeds, corns, and peanuts. In this study, the conditions for detoxifying peanuts by ozonation were </a:t>
            </a:r>
            <a:r>
              <a:rPr dirty="0" err="1"/>
              <a:t>optimised</a:t>
            </a:r>
            <a:r>
              <a:rPr dirty="0"/>
              <a:t>. Aflatoxins in peanuts at moisture content of 5% (w/w) were sensitive to ozone and easily degraded when reacted with 6.0mg/l of ozone for 30min at room temperature. The detoxification rates of the total aflatoxins and aflatoxin B1 (AFB1) were 65.8% and 65.9%, respectively. The quality of peanut samples was also evaluated in this research. No significant differences (P&gt;0.05) were found in the polyphenols, resveratrol, acid value (AV), and peroxide value (PV) between treated and untreated samples. The results suggested that ozonation was a promising method for aflatoxin detoxification in peanuts.</a:t>
            </a:r>
          </a:p>
          <a:p>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100">
              <a:lnSpc>
                <a:spcPct val="120000"/>
              </a:lnSpc>
              <a:spcBef>
                <a:spcPts val="600"/>
              </a:spcBef>
            </a:pPr>
            <a:r>
              <a:rPr lang="en-US" dirty="0"/>
              <a:t>The plasma cholesterol and phospholipid levels as well as the bleeding time of chicks treated with single oral doses of </a:t>
            </a:r>
            <a:r>
              <a:rPr lang="en-US" dirty="0" err="1"/>
              <a:t>scopoletin</a:t>
            </a:r>
            <a:r>
              <a:rPr lang="en-US" dirty="0"/>
              <a:t> (60 micrograms/kg, body </a:t>
            </a:r>
            <a:r>
              <a:rPr lang="en-US" dirty="0" err="1"/>
              <a:t>wt</a:t>
            </a:r>
            <a:r>
              <a:rPr lang="en-US" dirty="0"/>
              <a:t>) and aflatoxin B1 (50 micrograms/kg, body </a:t>
            </a:r>
            <a:r>
              <a:rPr lang="en-US" dirty="0" err="1"/>
              <a:t>wt</a:t>
            </a:r>
            <a:r>
              <a:rPr lang="en-US" dirty="0"/>
              <a:t>) were measured at intervals for a period of one week (168 h). Both compounds generally increased the bleeding time (AFB1 0.8-28.7%, </a:t>
            </a:r>
            <a:r>
              <a:rPr lang="en-US" dirty="0" err="1"/>
              <a:t>Scopoletin</a:t>
            </a:r>
            <a:r>
              <a:rPr lang="en-US" dirty="0"/>
              <a:t> 0.5-38.2%), serum total and free cholesterol, and the serum phospholipid levels but decreased the levels of the serum esterified cholesterol fraction relative to control throughout the period of study. The extent of these changes elicited by the respective compounds and the variation in the differences between their respective effects varied with the measured parameters. The importance of the similarities in the effects elicited by aflatoxin B1 and </a:t>
            </a:r>
            <a:r>
              <a:rPr lang="en-US" dirty="0" err="1"/>
              <a:t>Scopoletin</a:t>
            </a:r>
            <a:r>
              <a:rPr lang="en-US" dirty="0"/>
              <a:t> was highlighted.</a:t>
            </a:r>
          </a:p>
          <a:p>
            <a:pPr marL="23100">
              <a:lnSpc>
                <a:spcPct val="120000"/>
              </a:lnSpc>
              <a:spcBef>
                <a:spcPts val="600"/>
              </a:spcBef>
            </a:pPr>
            <a:r>
              <a:rPr lang="en-US" dirty="0"/>
              <a:t>Obasi SC1, Njoku </a:t>
            </a:r>
            <a:r>
              <a:rPr lang="en-US" dirty="0" err="1"/>
              <a:t>OU</a:t>
            </a:r>
            <a:r>
              <a:rPr lang="en-US" dirty="0"/>
              <a:t>, </a:t>
            </a:r>
            <a:r>
              <a:rPr lang="en-US" dirty="0" err="1"/>
              <a:t>Obidoa</a:t>
            </a:r>
            <a:r>
              <a:rPr lang="en-US" dirty="0"/>
              <a:t> O. Effects of single oral doses of </a:t>
            </a:r>
            <a:r>
              <a:rPr lang="en-US" dirty="0" err="1"/>
              <a:t>scopoletin</a:t>
            </a:r>
            <a:r>
              <a:rPr lang="en-US" dirty="0"/>
              <a:t> and aflatoxin B1 on the clotting time, serum cholesterol and phospholipid levels of chicks. Indian J </a:t>
            </a:r>
            <a:r>
              <a:rPr lang="en-US" dirty="0" err="1"/>
              <a:t>Physiol</a:t>
            </a:r>
            <a:r>
              <a:rPr lang="en-US" dirty="0"/>
              <a:t> </a:t>
            </a:r>
            <a:r>
              <a:rPr lang="en-US" dirty="0" err="1"/>
              <a:t>Pharmacol</a:t>
            </a:r>
            <a:r>
              <a:rPr lang="en-US" dirty="0"/>
              <a:t>. 1994 Apr;38(2):89-94. </a:t>
            </a:r>
            <a:r>
              <a:rPr lang="en-US" dirty="0" err="1"/>
              <a:t>PMID</a:t>
            </a:r>
            <a:r>
              <a:rPr lang="en-US" dirty="0"/>
              <a:t>: 8063368</a:t>
            </a:r>
          </a:p>
          <a:p>
            <a:endParaRPr lang="en-US" dirty="0"/>
          </a:p>
          <a:p>
            <a:endParaRPr lang="en-US" dirty="0"/>
          </a:p>
        </p:txBody>
      </p:sp>
    </p:spTree>
    <p:extLst>
      <p:ext uri="{BB962C8B-B14F-4D97-AF65-F5344CB8AC3E}">
        <p14:creationId xmlns:p14="http://schemas.microsoft.com/office/powerpoint/2010/main" val="3126985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Sci Total Environ. 2016 Jan 1;539:271-276. </a:t>
            </a:r>
            <a:r>
              <a:rPr lang="en-US" dirty="0" err="1"/>
              <a:t>doi</a:t>
            </a:r>
            <a:r>
              <a:rPr lang="en-US" dirty="0"/>
              <a:t>: 10.1016/j.scitotenv.2015.08.158. </a:t>
            </a:r>
            <a:r>
              <a:rPr lang="en-US" dirty="0" err="1"/>
              <a:t>Epub</a:t>
            </a:r>
            <a:r>
              <a:rPr lang="en-US" dirty="0"/>
              <a:t> 2015 Sep 10.</a:t>
            </a:r>
          </a:p>
          <a:p>
            <a:r>
              <a:rPr lang="en-US" dirty="0"/>
              <a:t>Association between indoor air pollutant exposure and blood pressure and heart rate in subjects according to body mass index.</a:t>
            </a:r>
          </a:p>
          <a:p>
            <a:r>
              <a:rPr lang="en-US" dirty="0"/>
              <a:t>Jung CC1, Su HJ2, Liang HH1.</a:t>
            </a:r>
          </a:p>
          <a:p>
            <a:r>
              <a:rPr lang="en-US" dirty="0"/>
              <a:t>Author information</a:t>
            </a:r>
          </a:p>
          <a:p>
            <a:r>
              <a:rPr lang="en-US" dirty="0"/>
              <a:t>1</a:t>
            </a:r>
          </a:p>
          <a:p>
            <a:r>
              <a:rPr lang="en-US" dirty="0"/>
              <a:t>Dept. of Environmental and Occupational Health, College of Medicine, National Cheng Kung University, Tainan City, Taiwan.</a:t>
            </a:r>
          </a:p>
          <a:p>
            <a:r>
              <a:rPr lang="en-US" dirty="0"/>
              <a:t>2</a:t>
            </a:r>
          </a:p>
          <a:p>
            <a:r>
              <a:rPr lang="en-US" dirty="0"/>
              <a:t>Dept. of Environmental and Occupational Health, College of Medicine, National Cheng Kung University, Tainan City, Taiwan. Electronic address: </a:t>
            </a:r>
            <a:r>
              <a:rPr lang="en-US" dirty="0" err="1"/>
              <a:t>hjsu@mail.ncku.edu.tw</a:t>
            </a:r>
            <a:r>
              <a:rPr lang="en-US" dirty="0"/>
              <a:t>.</a:t>
            </a:r>
          </a:p>
          <a:p>
            <a:r>
              <a:rPr lang="en-US" dirty="0"/>
              <a:t>Abstract</a:t>
            </a:r>
          </a:p>
          <a:p>
            <a:r>
              <a:rPr lang="en-US" dirty="0"/>
              <a:t>This study investigates the effects of high body mass index (BMI) of subjects on individual who exhibited high cardiovascular disease indexes with blood pressure (BP) and heart rate (HR) when exposed to high levels of indoor air pollutants. We collected 115 office workers, and measured their systolic blood pressure (</a:t>
            </a:r>
            <a:r>
              <a:rPr lang="en-US" dirty="0" err="1"/>
              <a:t>SBP</a:t>
            </a:r>
            <a:r>
              <a:rPr lang="en-US" dirty="0"/>
              <a:t>), diastolic blood pressure (</a:t>
            </a:r>
            <a:r>
              <a:rPr lang="en-US" dirty="0" err="1"/>
              <a:t>DBP</a:t>
            </a:r>
            <a:r>
              <a:rPr lang="en-US" dirty="0"/>
              <a:t>) and HR at the end of the workday. The subjects were divided into three groups according to BMI: 18-24 (normal weight), 24-27 (overweight) and &gt;27 (obese). This study also measured the levels of carbon dioxide (CO2), total volatile organic compounds (</a:t>
            </a:r>
            <a:r>
              <a:rPr lang="en-US" dirty="0" err="1"/>
              <a:t>TVOC</a:t>
            </a:r>
            <a:r>
              <a:rPr lang="en-US" dirty="0"/>
              <a:t>), particulate matter with an aerodynamic diameter less than 2.5</a:t>
            </a:r>
            <a:r>
              <a:rPr lang="el-GR" dirty="0"/>
              <a:t>μ</a:t>
            </a:r>
            <a:r>
              <a:rPr lang="en-US" dirty="0"/>
              <a:t>m (PM2.5), as well as the bacteria and fungi in the subjects' work-places. The pollutant effects were divided by median. Two-way analysis of variance (ANOVA) was used to analyze the health effects of indoor air pollution exposure according to BMI. Our study showed that higher levels of </a:t>
            </a:r>
            <a:r>
              <a:rPr lang="en-US" dirty="0" err="1"/>
              <a:t>SBP</a:t>
            </a:r>
            <a:r>
              <a:rPr lang="en-US" dirty="0"/>
              <a:t>, </a:t>
            </a:r>
            <a:r>
              <a:rPr lang="en-US" dirty="0" err="1"/>
              <a:t>DBP</a:t>
            </a:r>
            <a:r>
              <a:rPr lang="en-US" dirty="0"/>
              <a:t> and HR occurred in subjects who were overweight or obese as compared to those with normal weight. Moreover, there was higher level of </a:t>
            </a:r>
            <a:r>
              <a:rPr lang="en-US" dirty="0" err="1"/>
              <a:t>SBP</a:t>
            </a:r>
            <a:r>
              <a:rPr lang="en-US" dirty="0"/>
              <a:t> in subjects who were overweight or obese when they were exposed to higher levels of </a:t>
            </a:r>
            <a:r>
              <a:rPr lang="en-US" dirty="0" err="1"/>
              <a:t>TVOC</a:t>
            </a:r>
            <a:r>
              <a:rPr lang="en-US" dirty="0"/>
              <a:t> and fungi (p&lt;0.05). We also found higher value for </a:t>
            </a:r>
            <a:r>
              <a:rPr lang="en-US" dirty="0" err="1"/>
              <a:t>DBP</a:t>
            </a:r>
            <a:r>
              <a:rPr lang="en-US" dirty="0"/>
              <a:t> and HR with increasing BMI to be associated with exposure to higher </a:t>
            </a:r>
            <a:r>
              <a:rPr lang="en-US" dirty="0" err="1"/>
              <a:t>TVOC</a:t>
            </a:r>
            <a:r>
              <a:rPr lang="en-US" dirty="0"/>
              <a:t> levels. This study suggests that individuals with higher BMI have higher cardiovascular disease risk when they are exposed to poor indoor air quality (</a:t>
            </a:r>
            <a:r>
              <a:rPr lang="en-US" dirty="0" err="1"/>
              <a:t>IAQ</a:t>
            </a:r>
            <a:r>
              <a:rPr lang="en-US" dirty="0"/>
              <a:t>), and specifically in terms of </a:t>
            </a:r>
            <a:r>
              <a:rPr lang="en-US" dirty="0" err="1"/>
              <a:t>TVOC</a:t>
            </a:r>
            <a:r>
              <a:rPr lang="en-US" dirty="0"/>
              <a:t>.</a:t>
            </a:r>
          </a:p>
          <a:p>
            <a:endParaRPr lang="en-US" dirty="0"/>
          </a:p>
          <a:p>
            <a:r>
              <a:rPr lang="en-US" dirty="0"/>
              <a:t>Copyright © 2015. Published by Elsevier </a:t>
            </a:r>
            <a:r>
              <a:rPr lang="en-US" dirty="0" err="1"/>
              <a:t>B.V</a:t>
            </a:r>
            <a:r>
              <a:rPr lang="en-US" dirty="0"/>
              <a:t>.</a:t>
            </a:r>
          </a:p>
          <a:p>
            <a:endParaRPr lang="en-US" dirty="0"/>
          </a:p>
          <a:p>
            <a:r>
              <a:rPr lang="en-US" dirty="0"/>
              <a:t>KEYWORDS:</a:t>
            </a:r>
          </a:p>
          <a:p>
            <a:r>
              <a:rPr lang="en-US" dirty="0"/>
              <a:t>Blood pressure; Heart rate; Indoor air quality; Obesity</a:t>
            </a:r>
          </a:p>
          <a:p>
            <a:endParaRPr lang="en-US" dirty="0"/>
          </a:p>
          <a:p>
            <a:r>
              <a:rPr lang="en-US" dirty="0" err="1"/>
              <a:t>PMID</a:t>
            </a:r>
            <a:r>
              <a:rPr lang="en-US" dirty="0"/>
              <a:t>: 26363400 </a:t>
            </a:r>
          </a:p>
        </p:txBody>
      </p:sp>
    </p:spTree>
    <p:extLst>
      <p:ext uri="{BB962C8B-B14F-4D97-AF65-F5344CB8AC3E}">
        <p14:creationId xmlns:p14="http://schemas.microsoft.com/office/powerpoint/2010/main" val="706373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200"/>
              </a:spcBef>
            </a:pPr>
            <a:r>
              <a:rPr lang="en-US" dirty="0" err="1"/>
              <a:t>Clin</a:t>
            </a:r>
            <a:r>
              <a:rPr lang="en-US" dirty="0"/>
              <a:t> </a:t>
            </a:r>
            <a:r>
              <a:rPr lang="en-US" dirty="0" err="1"/>
              <a:t>Chim</a:t>
            </a:r>
            <a:r>
              <a:rPr lang="en-US" dirty="0"/>
              <a:t> Acta. 2018 Dec;487:46-47. </a:t>
            </a:r>
            <a:r>
              <a:rPr lang="en-US" dirty="0" err="1"/>
              <a:t>doi</a:t>
            </a:r>
            <a:r>
              <a:rPr lang="en-US" dirty="0"/>
              <a:t>: 10.1016/j.cca.2018.09.025. </a:t>
            </a:r>
            <a:r>
              <a:rPr lang="en-US" dirty="0" err="1"/>
              <a:t>Epub</a:t>
            </a:r>
            <a:r>
              <a:rPr lang="en-US" dirty="0"/>
              <a:t> 2018 Sep 13.</a:t>
            </a:r>
          </a:p>
          <a:p>
            <a:pPr>
              <a:spcBef>
                <a:spcPts val="1200"/>
              </a:spcBef>
            </a:pPr>
            <a:r>
              <a:rPr lang="en-US" dirty="0"/>
              <a:t>Characterization of cord blood interleukin 10 on aflatoxinB1-exposed patients with gestational diabetes.</a:t>
            </a:r>
          </a:p>
          <a:p>
            <a:pPr>
              <a:spcBef>
                <a:spcPts val="1200"/>
              </a:spcBef>
            </a:pPr>
            <a:r>
              <a:rPr lang="en-US" dirty="0" err="1"/>
              <a:t>Xie</a:t>
            </a:r>
            <a:r>
              <a:rPr lang="en-US" dirty="0"/>
              <a:t> G1, Liu M2, Xia C3, Li R4.</a:t>
            </a:r>
          </a:p>
          <a:p>
            <a:pPr>
              <a:spcBef>
                <a:spcPts val="1200"/>
              </a:spcBef>
            </a:pPr>
            <a:r>
              <a:rPr lang="en-US" dirty="0"/>
              <a:t>BACKGROUND:</a:t>
            </a:r>
          </a:p>
          <a:p>
            <a:pPr>
              <a:spcBef>
                <a:spcPts val="1200"/>
              </a:spcBef>
            </a:pPr>
            <a:r>
              <a:rPr lang="en-US" dirty="0"/>
              <a:t>Interleukin 10 (IL10) refers to a pleiotropic cytokine exerted immunoregulation. Aflatoxin B1 (AFB1) is a strong carcinogen, marked by causing immunosuppression. We determined the possible association between cord blood IL10 and AFB1-exposed patients with gestational diabetes (GD).</a:t>
            </a:r>
          </a:p>
          <a:p>
            <a:pPr>
              <a:spcBef>
                <a:spcPts val="1200"/>
              </a:spcBef>
            </a:pPr>
            <a:r>
              <a:rPr lang="en-US" dirty="0"/>
              <a:t>METHODS:</a:t>
            </a:r>
          </a:p>
          <a:p>
            <a:pPr>
              <a:spcBef>
                <a:spcPts val="1200"/>
              </a:spcBef>
            </a:pPr>
            <a:r>
              <a:rPr lang="en-US" dirty="0"/>
              <a:t>Cord blood samples from non-GD adults (n = 3) and GD patients (n = 3) were harvested for determining representative serological parameters by use of biochemical assays and enzyme linked immunosorbent assay (ELISA) tests.</a:t>
            </a:r>
          </a:p>
          <a:p>
            <a:pPr>
              <a:spcBef>
                <a:spcPts val="1200"/>
              </a:spcBef>
            </a:pPr>
            <a:r>
              <a:rPr lang="en-US" dirty="0"/>
              <a:t>RESULTS:</a:t>
            </a:r>
          </a:p>
          <a:p>
            <a:pPr>
              <a:spcBef>
                <a:spcPts val="1200"/>
              </a:spcBef>
            </a:pPr>
            <a:r>
              <a:rPr lang="en-US" dirty="0"/>
              <a:t>As results, GD patients showed no statistical comparable clinical data (hepatic function, lipids metabolism, immune cell count) to those in controls or references. Interestingly, cord blood contents of AFB1 in GD patients were significantly increased when compared to those in non-GD controls, characterized with visibly increased cord blood IL10.</a:t>
            </a:r>
          </a:p>
          <a:p>
            <a:pPr>
              <a:spcBef>
                <a:spcPts val="1200"/>
              </a:spcBef>
            </a:pPr>
            <a:r>
              <a:rPr lang="en-US" dirty="0"/>
              <a:t>CONCLUSIONS:</a:t>
            </a:r>
          </a:p>
          <a:p>
            <a:pPr>
              <a:spcBef>
                <a:spcPts val="1200"/>
              </a:spcBef>
            </a:pPr>
            <a:r>
              <a:rPr lang="en-US" dirty="0"/>
              <a:t>Preliminary clinical data reveal that IL10 may function as a biomarker for immunoregulation in AFB1-exposed GD patients.</a:t>
            </a:r>
          </a:p>
          <a:p>
            <a:pPr>
              <a:spcBef>
                <a:spcPts val="1200"/>
              </a:spcBef>
            </a:pPr>
            <a:r>
              <a:rPr lang="en-US" dirty="0" err="1"/>
              <a:t>PMID</a:t>
            </a:r>
            <a:r>
              <a:rPr lang="en-US" dirty="0"/>
              <a:t>: 30219567</a:t>
            </a:r>
          </a:p>
          <a:p>
            <a:endParaRPr lang="en-US" dirty="0"/>
          </a:p>
        </p:txBody>
      </p:sp>
    </p:spTree>
    <p:extLst>
      <p:ext uri="{BB962C8B-B14F-4D97-AF65-F5344CB8AC3E}">
        <p14:creationId xmlns:p14="http://schemas.microsoft.com/office/powerpoint/2010/main" val="17292941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Infect Drug Resist. 2019 Jul 29;12:2323-2334. </a:t>
            </a:r>
            <a:r>
              <a:rPr lang="en-US" dirty="0" err="1"/>
              <a:t>doi</a:t>
            </a:r>
            <a:r>
              <a:rPr lang="en-US" dirty="0"/>
              <a:t>: 10.2147/IDR.S207138. </a:t>
            </a:r>
            <a:r>
              <a:rPr lang="en-US" dirty="0" err="1"/>
              <a:t>eCollection</a:t>
            </a:r>
            <a:r>
              <a:rPr lang="en-US" dirty="0"/>
              <a:t> 2019.</a:t>
            </a:r>
          </a:p>
          <a:p>
            <a:r>
              <a:rPr lang="en-US" dirty="0"/>
              <a:t>Potential effects of microbial air quality on the number of new cases of diabetes type 1 in children in two regions of Poland: a pilot study.</a:t>
            </a:r>
          </a:p>
          <a:p>
            <a:r>
              <a:rPr lang="en-US" dirty="0" err="1"/>
              <a:t>Michalska</a:t>
            </a:r>
            <a:r>
              <a:rPr lang="en-US" dirty="0"/>
              <a:t> M#1, </a:t>
            </a:r>
            <a:r>
              <a:rPr lang="en-US" dirty="0" err="1"/>
              <a:t>Wąż</a:t>
            </a:r>
            <a:r>
              <a:rPr lang="en-US" dirty="0"/>
              <a:t> P#2, </a:t>
            </a:r>
            <a:r>
              <a:rPr lang="en-US" dirty="0" err="1"/>
              <a:t>Zorena</a:t>
            </a:r>
            <a:r>
              <a:rPr lang="en-US" dirty="0"/>
              <a:t> K1, </a:t>
            </a:r>
            <a:r>
              <a:rPr lang="en-US" dirty="0" err="1"/>
              <a:t>Bartoszewicz</a:t>
            </a:r>
            <a:r>
              <a:rPr lang="en-US" dirty="0"/>
              <a:t> M1, </a:t>
            </a:r>
            <a:r>
              <a:rPr lang="en-US" dirty="0" err="1"/>
              <a:t>Korzeniowska</a:t>
            </a:r>
            <a:r>
              <a:rPr lang="en-US" dirty="0"/>
              <a:t> K3, Krawczyk S4, </a:t>
            </a:r>
            <a:r>
              <a:rPr lang="en-US" dirty="0" err="1"/>
              <a:t>Beń-Skowronek</a:t>
            </a:r>
            <a:r>
              <a:rPr lang="en-US" dirty="0"/>
              <a:t> I4, </a:t>
            </a:r>
            <a:r>
              <a:rPr lang="en-US" dirty="0" err="1"/>
              <a:t>Myśliwiec</a:t>
            </a:r>
            <a:r>
              <a:rPr lang="en-US" dirty="0"/>
              <a:t> M3.</a:t>
            </a:r>
          </a:p>
          <a:p>
            <a:r>
              <a:rPr lang="en-US" dirty="0"/>
              <a:t>Author information</a:t>
            </a:r>
          </a:p>
          <a:p>
            <a:r>
              <a:rPr lang="en-US" dirty="0"/>
              <a:t>1</a:t>
            </a:r>
          </a:p>
          <a:p>
            <a:r>
              <a:rPr lang="en-US" dirty="0"/>
              <a:t>Department of Immunobiology and Environment Microbiology, Faculty of Health Sciences, Medical University of </a:t>
            </a:r>
            <a:r>
              <a:rPr lang="en-US" dirty="0" err="1"/>
              <a:t>Gdańsk</a:t>
            </a:r>
            <a:r>
              <a:rPr lang="en-US" dirty="0"/>
              <a:t>, </a:t>
            </a:r>
            <a:r>
              <a:rPr lang="en-US" dirty="0" err="1"/>
              <a:t>Gdańsk</a:t>
            </a:r>
            <a:r>
              <a:rPr lang="en-US" dirty="0"/>
              <a:t>, Poland.</a:t>
            </a:r>
          </a:p>
          <a:p>
            <a:r>
              <a:rPr lang="en-US" dirty="0"/>
              <a:t>2</a:t>
            </a:r>
          </a:p>
          <a:p>
            <a:r>
              <a:rPr lang="en-US" dirty="0"/>
              <a:t>Department of Nuclear Medicine, Faculty of Health Sciences, Medical University of </a:t>
            </a:r>
            <a:r>
              <a:rPr lang="en-US" dirty="0" err="1"/>
              <a:t>Gdańsk</a:t>
            </a:r>
            <a:r>
              <a:rPr lang="en-US" dirty="0"/>
              <a:t>, </a:t>
            </a:r>
            <a:r>
              <a:rPr lang="en-US" dirty="0" err="1"/>
              <a:t>Gdańsk</a:t>
            </a:r>
            <a:r>
              <a:rPr lang="en-US" dirty="0"/>
              <a:t>, Poland.</a:t>
            </a:r>
          </a:p>
          <a:p>
            <a:r>
              <a:rPr lang="en-US" dirty="0"/>
              <a:t>3</a:t>
            </a:r>
          </a:p>
          <a:p>
            <a:r>
              <a:rPr lang="en-US" dirty="0"/>
              <a:t>Clinic of Pediatrics, Diabetology and Endocrinology, Faculty of Medicine, Medical University of </a:t>
            </a:r>
            <a:r>
              <a:rPr lang="en-US" dirty="0" err="1"/>
              <a:t>Gdańsk</a:t>
            </a:r>
            <a:r>
              <a:rPr lang="en-US" dirty="0"/>
              <a:t>, </a:t>
            </a:r>
            <a:r>
              <a:rPr lang="en-US" dirty="0" err="1"/>
              <a:t>Gdańsk</a:t>
            </a:r>
            <a:r>
              <a:rPr lang="en-US" dirty="0"/>
              <a:t>, Poland.</a:t>
            </a:r>
          </a:p>
          <a:p>
            <a:r>
              <a:rPr lang="en-US" dirty="0"/>
              <a:t>4</a:t>
            </a:r>
          </a:p>
          <a:p>
            <a:r>
              <a:rPr lang="en-US" dirty="0"/>
              <a:t>Department of Pediatric Endocrinology and Diabetology, Faculty of Medicine, Medical University of Lublin, Lublin, Poland.</a:t>
            </a:r>
          </a:p>
          <a:p>
            <a:r>
              <a:rPr lang="en-US" dirty="0"/>
              <a:t>#</a:t>
            </a:r>
          </a:p>
          <a:p>
            <a:r>
              <a:rPr lang="en-US" dirty="0"/>
              <a:t>Contributed equally</a:t>
            </a:r>
          </a:p>
          <a:p>
            <a:r>
              <a:rPr lang="en-US" dirty="0"/>
              <a:t>Abstract</a:t>
            </a:r>
          </a:p>
          <a:p>
            <a:r>
              <a:rPr lang="en-US" dirty="0"/>
              <a:t>Aim: The aim of the study was to investigate the relationship between the concentration of psychrophilic bacteria, mesophilic bacteria and mold fungi in bioaerosols, and the number of new cases of type 1 diabetes mellitus (T1DM) in children. Methods: Air samples from the </a:t>
            </a:r>
            <a:r>
              <a:rPr lang="en-US" dirty="0" err="1"/>
              <a:t>Lubelskie</a:t>
            </a:r>
            <a:r>
              <a:rPr lang="en-US" dirty="0"/>
              <a:t> and Pomeranian voivodeships in Poland were collected from January 2015 to December 2016 in winter, spring, summer and autumn. Thirty-three samples were collected in the Pomeranian and 27 in the </a:t>
            </a:r>
            <a:r>
              <a:rPr lang="en-US" dirty="0" err="1"/>
              <a:t>Lubelskie</a:t>
            </a:r>
            <a:r>
              <a:rPr lang="en-US" dirty="0"/>
              <a:t> voivodeship. The air samples were collected on the first day of each month at 1:00 pm for 10 mins at a height of 1.5 m above the ground. The number of mesophilic bacteria was detected after 24-48 </a:t>
            </a:r>
            <a:r>
              <a:rPr lang="en-US" dirty="0" err="1"/>
              <a:t>hrs</a:t>
            </a:r>
            <a:r>
              <a:rPr lang="en-US" dirty="0"/>
              <a:t> incubation at 37°C on tryptone soya agar (TSA; Merck, Darmstadt, Germany). The number of psychrophilic bacteria was detected after 72 </a:t>
            </a:r>
            <a:r>
              <a:rPr lang="en-US" dirty="0" err="1"/>
              <a:t>hrs</a:t>
            </a:r>
            <a:r>
              <a:rPr lang="en-US" dirty="0"/>
              <a:t> incubation at 22°C on TSA. The number of fungi was detected by a 5-day long incubation at 28°C on chloramphenicol yeast glucose agar. Results: In the </a:t>
            </a:r>
            <a:r>
              <a:rPr lang="en-US" dirty="0" err="1"/>
              <a:t>Lubelskie</a:t>
            </a:r>
            <a:r>
              <a:rPr lang="en-US" dirty="0"/>
              <a:t> voivodeship, the mean concentration of psychrophilic bacteria was significantly higher than in the Pomeranian voivodeship (2739 vs 608 </a:t>
            </a:r>
            <a:r>
              <a:rPr lang="en-US" dirty="0" err="1"/>
              <a:t>CFU</a:t>
            </a:r>
            <a:r>
              <a:rPr lang="en-US" dirty="0"/>
              <a:t>/m3, respectively), the mean concentration of mesophilic bacteria was significantly higher (2493 vs 778/m3, respectively) and the concentration of fungi was significantly higher (3840 vs 688 </a:t>
            </a:r>
            <a:r>
              <a:rPr lang="en-US" dirty="0" err="1"/>
              <a:t>CFU</a:t>
            </a:r>
            <a:r>
              <a:rPr lang="en-US" dirty="0"/>
              <a:t>/m3, respectively). We also showed a statistically significant relationship between the number of children with recently diagnosed T1DM and the mean concentration of psychrophilic and mesophilic bacteria in the Pomeranian and </a:t>
            </a:r>
            <a:r>
              <a:rPr lang="en-US" dirty="0" err="1"/>
              <a:t>Lubelskie</a:t>
            </a:r>
            <a:r>
              <a:rPr lang="en-US" dirty="0"/>
              <a:t> voivodeships (P&lt;0.001). Moreover, we found a significant relationship between the number of new cases of T1DM in children and the mean concentration of fungi in bioaerosols in the </a:t>
            </a:r>
            <a:r>
              <a:rPr lang="en-US" dirty="0" err="1"/>
              <a:t>Lubelskie</a:t>
            </a:r>
            <a:r>
              <a:rPr lang="en-US" dirty="0"/>
              <a:t> voivodeship (P&lt;0.001), but not in the Pomeranian voivodeship (P=NS). Conclusion: The results of our research showed that there is a higher concentration of microbial particles in the Lublin voivodeship. Therefore, we recommend changes in climate for children (trips to the sea, mountains, </a:t>
            </a:r>
            <a:r>
              <a:rPr lang="en-US" dirty="0" err="1"/>
              <a:t>etc</a:t>
            </a:r>
            <a:r>
              <a:rPr lang="en-US" dirty="0"/>
              <a:t>) as often as possible.</a:t>
            </a:r>
          </a:p>
          <a:p>
            <a:endParaRPr lang="en-US" dirty="0"/>
          </a:p>
          <a:p>
            <a:r>
              <a:rPr lang="en-US" dirty="0"/>
              <a:t>KEYWORDS:</a:t>
            </a:r>
          </a:p>
          <a:p>
            <a:r>
              <a:rPr lang="en-US" dirty="0"/>
              <a:t>children; incidence of type 1 diabetes mellitus; mesophilic bacteria; mold fungi; psychrophilic bacteria</a:t>
            </a:r>
          </a:p>
          <a:p>
            <a:endParaRPr lang="en-US" dirty="0"/>
          </a:p>
          <a:p>
            <a:r>
              <a:rPr lang="en-US" dirty="0" err="1"/>
              <a:t>PMID</a:t>
            </a:r>
            <a:r>
              <a:rPr lang="en-US" dirty="0"/>
              <a:t>: 31534351 </a:t>
            </a:r>
          </a:p>
        </p:txBody>
      </p:sp>
    </p:spTree>
    <p:extLst>
      <p:ext uri="{BB962C8B-B14F-4D97-AF65-F5344CB8AC3E}">
        <p14:creationId xmlns:p14="http://schemas.microsoft.com/office/powerpoint/2010/main" val="1673708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err="1"/>
              <a:t>Mendell</a:t>
            </a:r>
            <a:r>
              <a:rPr lang="en-US" dirty="0"/>
              <a:t> MJ, Mirer AG, Cheung K, Tong M, </a:t>
            </a:r>
            <a:r>
              <a:rPr lang="en-US" dirty="0" err="1"/>
              <a:t>Douwes</a:t>
            </a:r>
            <a:r>
              <a:rPr lang="en-US" dirty="0"/>
              <a:t> J. Respiratory and allergic health effects of dampness, mold, and dampness-related agents: a review of the epidemiologic evidence. Environ Health </a:t>
            </a:r>
            <a:r>
              <a:rPr lang="en-US" dirty="0" err="1"/>
              <a:t>Perspect</a:t>
            </a:r>
            <a:r>
              <a:rPr lang="en-US" dirty="0"/>
              <a:t>. 2011 Jun;119(6):748-56. </a:t>
            </a:r>
            <a:r>
              <a:rPr lang="en-US" dirty="0" err="1"/>
              <a:t>doi</a:t>
            </a:r>
            <a:r>
              <a:rPr lang="en-US" dirty="0"/>
              <a:t>: 10.1289/ehp.1002410. </a:t>
            </a:r>
            <a:r>
              <a:rPr lang="en-US" dirty="0" err="1"/>
              <a:t>Epub</a:t>
            </a:r>
            <a:r>
              <a:rPr lang="en-US" dirty="0"/>
              <a:t> 2011 Jan 26. </a:t>
            </a:r>
            <a:r>
              <a:rPr lang="en-US" dirty="0" err="1"/>
              <a:t>PMID</a:t>
            </a:r>
            <a:r>
              <a:rPr lang="en-US" dirty="0"/>
              <a:t>: 21269928; </a:t>
            </a:r>
            <a:r>
              <a:rPr lang="en-US" dirty="0" err="1"/>
              <a:t>PMCID</a:t>
            </a:r>
            <a:r>
              <a:rPr lang="en-US" dirty="0"/>
              <a:t>: PMC3114807.</a:t>
            </a:r>
          </a:p>
          <a:p>
            <a:endParaRPr lang="en-US" dirty="0"/>
          </a:p>
        </p:txBody>
      </p:sp>
    </p:spTree>
    <p:extLst>
      <p:ext uri="{BB962C8B-B14F-4D97-AF65-F5344CB8AC3E}">
        <p14:creationId xmlns:p14="http://schemas.microsoft.com/office/powerpoint/2010/main" val="20846900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dirty="0">
                <a:effectLst/>
                <a:latin typeface="Helvetica Neue"/>
                <a:ea typeface="Helvetica Neue"/>
                <a:cs typeface="Helvetica Neue"/>
                <a:sym typeface="Helvetica Neue"/>
              </a:rPr>
              <a:t>Thyroid and mold</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Williams JA, Wolff J. </a:t>
            </a:r>
            <a:r>
              <a:rPr lang="en-US" sz="2200" dirty="0" err="1">
                <a:effectLst/>
                <a:latin typeface="Helvetica Neue"/>
                <a:ea typeface="Helvetica Neue"/>
                <a:cs typeface="Helvetica Neue"/>
                <a:sym typeface="Helvetica Neue"/>
              </a:rPr>
              <a:t>Cytochalasin</a:t>
            </a:r>
            <a:r>
              <a:rPr lang="en-US" sz="2200" dirty="0">
                <a:effectLst/>
                <a:latin typeface="Helvetica Neue"/>
                <a:ea typeface="Helvetica Neue"/>
                <a:cs typeface="Helvetica Neue"/>
                <a:sym typeface="Helvetica Neue"/>
              </a:rPr>
              <a:t> B inhibits thyroid secretion. </a:t>
            </a:r>
            <a:r>
              <a:rPr lang="en-US" sz="2200" dirty="0" err="1">
                <a:effectLst/>
                <a:latin typeface="Helvetica Neue"/>
                <a:ea typeface="Helvetica Neue"/>
                <a:cs typeface="Helvetica Neue"/>
                <a:sym typeface="Helvetica Neue"/>
              </a:rPr>
              <a:t>Biochem</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Biophys</a:t>
            </a:r>
            <a:r>
              <a:rPr lang="en-US" sz="2200" dirty="0">
                <a:effectLst/>
                <a:latin typeface="Helvetica Neue"/>
                <a:ea typeface="Helvetica Neue"/>
                <a:cs typeface="Helvetica Neue"/>
                <a:sym typeface="Helvetica Neue"/>
              </a:rPr>
              <a:t> Res </a:t>
            </a:r>
            <a:r>
              <a:rPr lang="en-US" sz="2200" dirty="0" err="1">
                <a:effectLst/>
                <a:latin typeface="Helvetica Neue"/>
                <a:ea typeface="Helvetica Neue"/>
                <a:cs typeface="Helvetica Neue"/>
                <a:sym typeface="Helvetica Neue"/>
              </a:rPr>
              <a:t>Commun</a:t>
            </a:r>
            <a:r>
              <a:rPr lang="en-US" sz="2200" dirty="0">
                <a:effectLst/>
                <a:latin typeface="Helvetica Neue"/>
                <a:ea typeface="Helvetica Neue"/>
                <a:cs typeface="Helvetica Neue"/>
                <a:sym typeface="Helvetica Neue"/>
              </a:rPr>
              <a:t>. 1971 Jul 16;44(2):422-5. </a:t>
            </a:r>
          </a:p>
          <a:p>
            <a:r>
              <a:rPr lang="en-US" sz="2200" dirty="0">
                <a:effectLst/>
                <a:latin typeface="Helvetica Neue"/>
                <a:ea typeface="Helvetica Neue"/>
                <a:cs typeface="Helvetica Neue"/>
                <a:sym typeface="Helvetica Neue"/>
              </a:rPr>
              <a:t>The addition of </a:t>
            </a:r>
            <a:r>
              <a:rPr lang="en-US" sz="2200" dirty="0" err="1">
                <a:effectLst/>
                <a:latin typeface="Helvetica Neue"/>
                <a:ea typeface="Helvetica Neue"/>
                <a:cs typeface="Helvetica Neue"/>
                <a:sym typeface="Helvetica Neue"/>
              </a:rPr>
              <a:t>cytochalasin</a:t>
            </a:r>
            <a:r>
              <a:rPr lang="en-US" sz="2200" dirty="0">
                <a:effectLst/>
                <a:latin typeface="Helvetica Neue"/>
                <a:ea typeface="Helvetica Neue"/>
                <a:cs typeface="Helvetica Neue"/>
                <a:sym typeface="Helvetica Neue"/>
              </a:rPr>
              <a:t> B at concentrations of 0.5–3.0 </a:t>
            </a:r>
            <a:r>
              <a:rPr lang="en-US" sz="2200" dirty="0" err="1">
                <a:effectLst/>
                <a:latin typeface="Helvetica Neue"/>
                <a:ea typeface="Helvetica Neue"/>
                <a:cs typeface="Helvetica Neue"/>
                <a:sym typeface="Helvetica Neue"/>
              </a:rPr>
              <a:t>μg</a:t>
            </a:r>
            <a:r>
              <a:rPr lang="en-US" sz="2200" dirty="0">
                <a:effectLst/>
                <a:latin typeface="Helvetica Neue"/>
                <a:ea typeface="Helvetica Neue"/>
                <a:cs typeface="Helvetica Neue"/>
                <a:sym typeface="Helvetica Neue"/>
              </a:rPr>
              <a:t>/ml to prelabeled mouse thyroid glands </a:t>
            </a:r>
            <a:r>
              <a:rPr lang="en-US" sz="2200" u="sng" dirty="0">
                <a:effectLst/>
                <a:latin typeface="Helvetica Neue"/>
                <a:ea typeface="Helvetica Neue"/>
                <a:cs typeface="Helvetica Neue"/>
                <a:sym typeface="Helvetica Neue"/>
              </a:rPr>
              <a:t>interferes with release of iodine derived from thyroglobulin</a:t>
            </a:r>
            <a:r>
              <a:rPr lang="en-US" sz="2200" dirty="0">
                <a:effectLst/>
                <a:latin typeface="Helvetica Neue"/>
                <a:ea typeface="Helvetica Neue"/>
                <a:cs typeface="Helvetica Neue"/>
                <a:sym typeface="Helvetica Neue"/>
              </a:rPr>
              <a:t> and blocks colloid endocytosis. It is suggested that cytoplasmic microfilaments are involved in the secretory process.</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Rotter BA, Thompson BK, Lessard M, Trenholm HL, </a:t>
            </a:r>
            <a:r>
              <a:rPr lang="en-US" sz="2200" dirty="0" err="1">
                <a:effectLst/>
                <a:latin typeface="Helvetica Neue"/>
                <a:ea typeface="Helvetica Neue"/>
                <a:cs typeface="Helvetica Neue"/>
                <a:sym typeface="Helvetica Neue"/>
              </a:rPr>
              <a:t>Tryphonas</a:t>
            </a:r>
            <a:r>
              <a:rPr lang="en-US" sz="2200" dirty="0">
                <a:effectLst/>
                <a:latin typeface="Helvetica Neue"/>
                <a:ea typeface="Helvetica Neue"/>
                <a:cs typeface="Helvetica Neue"/>
                <a:sym typeface="Helvetica Neue"/>
              </a:rPr>
              <a:t> H. Influence of low-level exposure to Fusarium mycotoxins on selected immunological and hematological parameters in young swine. </a:t>
            </a:r>
            <a:r>
              <a:rPr lang="en-US" sz="2200" dirty="0" err="1">
                <a:effectLst/>
                <a:latin typeface="Helvetica Neue"/>
                <a:ea typeface="Helvetica Neue"/>
                <a:cs typeface="Helvetica Neue"/>
                <a:sym typeface="Helvetica Neue"/>
              </a:rPr>
              <a:t>Fundam</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Appl</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Toxicol</a:t>
            </a:r>
            <a:r>
              <a:rPr lang="en-US" sz="2200" dirty="0">
                <a:effectLst/>
                <a:latin typeface="Helvetica Neue"/>
                <a:ea typeface="Helvetica Neue"/>
                <a:cs typeface="Helvetica Neue"/>
                <a:sym typeface="Helvetica Neue"/>
              </a:rPr>
              <a:t>. 1994 Jul;23(1):117-24.</a:t>
            </a:r>
          </a:p>
          <a:p>
            <a:r>
              <a:rPr lang="en-US" sz="2200" dirty="0">
                <a:effectLst/>
                <a:latin typeface="Helvetica Neue"/>
                <a:ea typeface="Helvetica Neue"/>
                <a:cs typeface="Helvetica Neue"/>
                <a:sym typeface="Helvetica Neue"/>
              </a:rPr>
              <a:t>The effects of low dietary concentrations of Fusarium mycotoxins (deoxynivalenol (DON), 15-acetyl-DON, and zearalenone) on growth, immunological, and hematological parameters were determined in young pigs during a 28-day feeding experiment. Clean and naturally contaminated corn were incorporated into basal diets formulated to contain 0.00, 0.75, 1.50, and 3.00 mg DON/kg diet. A pair-fed control animal was used for comparison with each animal receiving the highest level of contamination (diet 4). Skin temperature, measured during the first week of the experiment, decreased linearly as the dietary mycotoxin concentration increased. Several other linear effects were observed: depressed feed intake throughout the experiment, </a:t>
            </a:r>
            <a:r>
              <a:rPr lang="en-US" sz="2200" u="sng" dirty="0">
                <a:effectLst/>
                <a:latin typeface="Helvetica Neue"/>
                <a:ea typeface="Helvetica Neue"/>
                <a:cs typeface="Helvetica Neue"/>
                <a:sym typeface="Helvetica Neue"/>
              </a:rPr>
              <a:t>reduction in thyroid size</a:t>
            </a:r>
            <a:r>
              <a:rPr lang="en-US" sz="2200" dirty="0">
                <a:effectLst/>
                <a:latin typeface="Helvetica Neue"/>
                <a:ea typeface="Helvetica Neue"/>
                <a:cs typeface="Helvetica Neue"/>
                <a:sym typeface="Helvetica Neue"/>
              </a:rPr>
              <a:t> (absolute/relative), and changes in the appearance of the esophageal region of the stomach (thicker and higher degree of folding with increasing toxin concentration). </a:t>
            </a:r>
            <a:r>
              <a:rPr lang="en-US" sz="2200" u="sng" dirty="0">
                <a:effectLst/>
                <a:latin typeface="Helvetica Neue"/>
                <a:ea typeface="Helvetica Neue"/>
                <a:cs typeface="Helvetica Neue"/>
                <a:sym typeface="Helvetica Neue"/>
              </a:rPr>
              <a:t>Serum T4 (thyroxine) levels increased</a:t>
            </a:r>
            <a:r>
              <a:rPr lang="en-US" sz="2200" dirty="0">
                <a:effectLst/>
                <a:latin typeface="Helvetica Neue"/>
                <a:ea typeface="Helvetica Neue"/>
                <a:cs typeface="Helvetica Neue"/>
                <a:sym typeface="Helvetica Neue"/>
              </a:rPr>
              <a:t> quadratically after 7 and 28 days of exposure compared to control animals. This change coincided with an increase in albumin levels, a decrease in α-globulin levels, and an overall increase in albumin/globulin ratio as the level of contamination increased. After immunization with sheep red blood cells (</a:t>
            </a:r>
            <a:r>
              <a:rPr lang="en-US" sz="2200" dirty="0" err="1">
                <a:effectLst/>
                <a:latin typeface="Helvetica Neue"/>
                <a:ea typeface="Helvetica Neue"/>
                <a:cs typeface="Helvetica Neue"/>
                <a:sym typeface="Helvetica Neue"/>
              </a:rPr>
              <a:t>SRBC</a:t>
            </a:r>
            <a:r>
              <a:rPr lang="en-US" sz="2200" dirty="0">
                <a:effectLst/>
                <a:latin typeface="Helvetica Neue"/>
                <a:ea typeface="Helvetica Neue"/>
                <a:cs typeface="Helvetica Neue"/>
                <a:sym typeface="Helvetica Neue"/>
              </a:rPr>
              <a:t>), animals fed contaminated diets showed a delayed response in peak titers. At the end of the experiment an increase in the segmented neutrophil count was observed. The following observations were made for animals consuming diet 4 as compared to the pair-fed controls: lower skin temperature, better feed efficiency, more corrugated stomachs, reduced α-globulin levels, and lower antibody titers to </a:t>
            </a:r>
            <a:r>
              <a:rPr lang="en-US" sz="2200" dirty="0" err="1">
                <a:effectLst/>
                <a:latin typeface="Helvetica Neue"/>
                <a:ea typeface="Helvetica Neue"/>
                <a:cs typeface="Helvetica Neue"/>
                <a:sym typeface="Helvetica Neue"/>
              </a:rPr>
              <a:t>SRBC</a:t>
            </a:r>
            <a:r>
              <a:rPr lang="en-US" sz="2200" dirty="0">
                <a:effectLst/>
                <a:latin typeface="Helvetica Neue"/>
                <a:ea typeface="Helvetica Neue"/>
                <a:cs typeface="Helvetica Neue"/>
                <a:sym typeface="Helvetica Neue"/>
              </a:rPr>
              <a:t>. The study showed a </a:t>
            </a:r>
            <a:r>
              <a:rPr lang="en-US" sz="2200" dirty="0" err="1">
                <a:effectLst/>
                <a:latin typeface="Helvetica Neue"/>
                <a:ea typeface="Helvetica Neue"/>
                <a:cs typeface="Helvetica Neue"/>
                <a:sym typeface="Helvetica Neue"/>
              </a:rPr>
              <a:t>physiobiochemical</a:t>
            </a:r>
            <a:r>
              <a:rPr lang="en-US" sz="2200" dirty="0">
                <a:effectLst/>
                <a:latin typeface="Helvetica Neue"/>
                <a:ea typeface="Helvetica Neue"/>
                <a:cs typeface="Helvetica Neue"/>
                <a:sym typeface="Helvetica Neue"/>
              </a:rPr>
              <a:t> adaptation response of animals exposed to mycotoxin-contaminated diets. Although most changes seem to be related to the nutritional status of the animal, others such as reduced skin temperature, altered stomach condition, and reduced α-globulin levels suggest specific effects due to the Fusarium toxins. The pair-feeding treatment was important in reaching these conclusions, but it is also evident that the treatment itself introduces changes in response to a reduced feed intake.</a:t>
            </a:r>
          </a:p>
          <a:p>
            <a:r>
              <a:rPr lang="en-US" sz="2200" dirty="0">
                <a:effectLst/>
                <a:latin typeface="Helvetica Neue"/>
                <a:ea typeface="Helvetica Neue"/>
                <a:cs typeface="Helvetica Neue"/>
                <a:sym typeface="Helvetica Neue"/>
              </a:rPr>
              <a:t> </a:t>
            </a:r>
          </a:p>
          <a:p>
            <a:r>
              <a:rPr lang="en-US" sz="2200" dirty="0" err="1">
                <a:effectLst/>
                <a:latin typeface="Helvetica Neue"/>
                <a:ea typeface="Helvetica Neue"/>
                <a:cs typeface="Helvetica Neue"/>
                <a:sym typeface="Helvetica Neue"/>
              </a:rPr>
              <a:t>Ványi</a:t>
            </a:r>
            <a:r>
              <a:rPr lang="en-US" sz="2200" dirty="0">
                <a:effectLst/>
                <a:latin typeface="Helvetica Neue"/>
                <a:ea typeface="Helvetica Neue"/>
                <a:cs typeface="Helvetica Neue"/>
                <a:sym typeface="Helvetica Neue"/>
              </a:rPr>
              <a:t> A, </a:t>
            </a:r>
            <a:r>
              <a:rPr lang="en-US" sz="2200" dirty="0" err="1">
                <a:effectLst/>
                <a:latin typeface="Helvetica Neue"/>
                <a:ea typeface="Helvetica Neue"/>
                <a:cs typeface="Helvetica Neue"/>
                <a:sym typeface="Helvetica Neue"/>
              </a:rPr>
              <a:t>Glávits</a:t>
            </a:r>
            <a:r>
              <a:rPr lang="en-US" sz="2200" dirty="0">
                <a:effectLst/>
                <a:latin typeface="Helvetica Neue"/>
                <a:ea typeface="Helvetica Neue"/>
                <a:cs typeface="Helvetica Neue"/>
                <a:sym typeface="Helvetica Neue"/>
              </a:rPr>
              <a:t> R, </a:t>
            </a:r>
            <a:r>
              <a:rPr lang="en-US" sz="2200" dirty="0" err="1">
                <a:effectLst/>
                <a:latin typeface="Helvetica Neue"/>
                <a:ea typeface="Helvetica Neue"/>
                <a:cs typeface="Helvetica Neue"/>
                <a:sym typeface="Helvetica Neue"/>
              </a:rPr>
              <a:t>Gajdács</a:t>
            </a:r>
            <a:r>
              <a:rPr lang="en-US" sz="2200" dirty="0">
                <a:effectLst/>
                <a:latin typeface="Helvetica Neue"/>
                <a:ea typeface="Helvetica Neue"/>
                <a:cs typeface="Helvetica Neue"/>
                <a:sym typeface="Helvetica Neue"/>
              </a:rPr>
              <a:t> E, </a:t>
            </a:r>
            <a:r>
              <a:rPr lang="en-US" sz="2200" dirty="0" err="1">
                <a:effectLst/>
                <a:latin typeface="Helvetica Neue"/>
                <a:ea typeface="Helvetica Neue"/>
                <a:cs typeface="Helvetica Neue"/>
                <a:sym typeface="Helvetica Neue"/>
              </a:rPr>
              <a:t>Sándor</a:t>
            </a:r>
            <a:r>
              <a:rPr lang="en-US" sz="2200" dirty="0">
                <a:effectLst/>
                <a:latin typeface="Helvetica Neue"/>
                <a:ea typeface="Helvetica Neue"/>
                <a:cs typeface="Helvetica Neue"/>
                <a:sym typeface="Helvetica Neue"/>
              </a:rPr>
              <a:t> G, </a:t>
            </a:r>
            <a:r>
              <a:rPr lang="en-US" sz="2200" dirty="0" err="1">
                <a:effectLst/>
                <a:latin typeface="Helvetica Neue"/>
                <a:ea typeface="Helvetica Neue"/>
                <a:cs typeface="Helvetica Neue"/>
                <a:sym typeface="Helvetica Neue"/>
              </a:rPr>
              <a:t>Kovács</a:t>
            </a:r>
            <a:r>
              <a:rPr lang="en-US" sz="2200" dirty="0">
                <a:effectLst/>
                <a:latin typeface="Helvetica Neue"/>
                <a:ea typeface="Helvetica Neue"/>
                <a:cs typeface="Helvetica Neue"/>
                <a:sym typeface="Helvetica Neue"/>
              </a:rPr>
              <a:t> F. Changes induced in newborn piglets by the trichothecene toxin T-2. Acta Vet Hung. 1991;39(1-2):29-37.</a:t>
            </a:r>
          </a:p>
          <a:p>
            <a:r>
              <a:rPr lang="en-US" sz="2200" dirty="0">
                <a:effectLst/>
                <a:latin typeface="Helvetica Neue"/>
                <a:ea typeface="Helvetica Neue"/>
                <a:cs typeface="Helvetica Neue"/>
                <a:sym typeface="Helvetica Neue"/>
              </a:rPr>
              <a:t>Three pregnant sows, being in the last quarter of gestation, were used in an experiment to study the changes induced in newborn piglets by T-2 toxin. One sow was used as control (C). The other two received 24 mg (sow A) and 6 mg (sow B) T-2 toxin, respectively, mixed in the feed, daily, up to the time of farrowing. The piglets of sow A became ill by 48-72 h after birth, while the litters of sow B and C remained healthy. The clinical symptoms included faintness, </a:t>
            </a:r>
            <a:r>
              <a:rPr lang="en-US" sz="2200" dirty="0" err="1">
                <a:effectLst/>
                <a:latin typeface="Helvetica Neue"/>
                <a:ea typeface="Helvetica Neue"/>
                <a:cs typeface="Helvetica Neue"/>
                <a:sym typeface="Helvetica Neue"/>
              </a:rPr>
              <a:t>diarrhoea</a:t>
            </a:r>
            <a:r>
              <a:rPr lang="en-US" sz="2200" dirty="0">
                <a:effectLst/>
                <a:latin typeface="Helvetica Neue"/>
                <a:ea typeface="Helvetica Neue"/>
                <a:cs typeface="Helvetica Neue"/>
                <a:sym typeface="Helvetica Neue"/>
              </a:rPr>
              <a:t>, decreased blood glucose level, and collapse followed by death. The milk and urine of sow A and the stomach contents of affected and dead piglets contained T-2 toxin and its metabolites. Pathological changes seen at necropsy included acute enteritis, degeneration of the liver and kidneys, and </a:t>
            </a:r>
            <a:r>
              <a:rPr lang="en-US" sz="2200" dirty="0" err="1">
                <a:effectLst/>
                <a:latin typeface="Helvetica Neue"/>
                <a:ea typeface="Helvetica Neue"/>
                <a:cs typeface="Helvetica Neue"/>
                <a:sym typeface="Helvetica Neue"/>
              </a:rPr>
              <a:t>oedema</a:t>
            </a:r>
            <a:r>
              <a:rPr lang="en-US" sz="2200" dirty="0">
                <a:effectLst/>
                <a:latin typeface="Helvetica Neue"/>
                <a:ea typeface="Helvetica Neue"/>
                <a:cs typeface="Helvetica Neue"/>
                <a:sym typeface="Helvetica Neue"/>
              </a:rPr>
              <a:t> of the mesentery. The stomach was filled with clotted milk. Histopathological and electron-microscopic findings consisted of reduced glycogen content and pathological simple fatty infiltration of the liver cells, lymphocyte depletion and necrosis in the lymphoid follicles of the intestinal mucosa, atrophy of the thymic cortex, and hyperfunction of the adrenal and thyroid glands compared to the control.</a:t>
            </a:r>
          </a:p>
          <a:p>
            <a:r>
              <a:rPr lang="en-US" sz="2200" dirty="0">
                <a:effectLst/>
                <a:latin typeface="Helvetica Neue"/>
                <a:ea typeface="Helvetica Neue"/>
                <a:cs typeface="Helvetica Neue"/>
                <a:sym typeface="Helvetica Neue"/>
              </a:rPr>
              <a:t> </a:t>
            </a:r>
          </a:p>
          <a:p>
            <a:r>
              <a:rPr lang="en-US" sz="2200" dirty="0" err="1">
                <a:effectLst/>
                <a:latin typeface="Helvetica Neue"/>
                <a:ea typeface="Helvetica Neue"/>
                <a:cs typeface="Helvetica Neue"/>
                <a:sym typeface="Helvetica Neue"/>
              </a:rPr>
              <a:t>Gesing</a:t>
            </a:r>
            <a:r>
              <a:rPr lang="en-US" sz="2200" dirty="0">
                <a:effectLst/>
                <a:latin typeface="Helvetica Neue"/>
                <a:ea typeface="Helvetica Neue"/>
                <a:cs typeface="Helvetica Neue"/>
                <a:sym typeface="Helvetica Neue"/>
              </a:rPr>
              <a:t> A, </a:t>
            </a:r>
            <a:r>
              <a:rPr lang="en-US" sz="2200" dirty="0" err="1">
                <a:effectLst/>
                <a:latin typeface="Helvetica Neue"/>
                <a:ea typeface="Helvetica Neue"/>
                <a:cs typeface="Helvetica Neue"/>
                <a:sym typeface="Helvetica Neue"/>
              </a:rPr>
              <a:t>Jagiela</a:t>
            </a:r>
            <a:r>
              <a:rPr lang="en-US" sz="2200" dirty="0">
                <a:effectLst/>
                <a:latin typeface="Helvetica Neue"/>
                <a:ea typeface="Helvetica Neue"/>
                <a:cs typeface="Helvetica Neue"/>
                <a:sym typeface="Helvetica Neue"/>
              </a:rPr>
              <a:t> J, Lewinski A. Effects of melatonin on the process of apoptosis in rat thyroid follicular cells. Neuro Endocrinol Lett. 2006 Feb-Apr;27(1-2):81-4.</a:t>
            </a:r>
          </a:p>
          <a:p>
            <a:r>
              <a:rPr lang="en-US" sz="2200" dirty="0">
                <a:effectLst/>
                <a:latin typeface="Helvetica Neue"/>
                <a:ea typeface="Helvetica Neue"/>
                <a:cs typeface="Helvetica Neue"/>
                <a:sym typeface="Helvetica Neue"/>
              </a:rPr>
              <a:t>Objectives: Apoptosis, or programmed cell death, is a normal component in the development of multicellular organisms and is essential for many physiological processes. Apoptosis is a process in which cells play an active role in their own death (apoptosis is often referred to as "cell suicide"). Disturbances of apoptosis regulation can result in many diseases. Certain substances (for example--aflatoxin B1; AFB1) can induce apoptosis in various organs and tissues. Melatonin (Mel) is a hormone (indoleamine) which has antioxidant, antiproliferative and, potentially, anticancerogenic activities. The aim of our study was to examine the influence of late-afternoon (1600-1800) intraperitoneal (</a:t>
            </a:r>
            <a:r>
              <a:rPr lang="en-US" sz="2200" dirty="0" err="1">
                <a:effectLst/>
                <a:latin typeface="Helvetica Neue"/>
                <a:ea typeface="Helvetica Neue"/>
                <a:cs typeface="Helvetica Neue"/>
                <a:sym typeface="Helvetica Neue"/>
              </a:rPr>
              <a:t>i.p</a:t>
            </a:r>
            <a:r>
              <a:rPr lang="en-US" sz="2200" dirty="0">
                <a:effectLst/>
                <a:latin typeface="Helvetica Neue"/>
                <a:ea typeface="Helvetica Neue"/>
                <a:cs typeface="Helvetica Neue"/>
                <a:sym typeface="Helvetica Neue"/>
              </a:rPr>
              <a:t>.) Mel injections, administered for 3 weeks, on the process of apoptosis in male Wistar rat thyroid follicular cells (</a:t>
            </a:r>
            <a:r>
              <a:rPr lang="en-US" sz="2200" dirty="0" err="1">
                <a:effectLst/>
                <a:latin typeface="Helvetica Neue"/>
                <a:ea typeface="Helvetica Neue"/>
                <a:cs typeface="Helvetica Neue"/>
                <a:sym typeface="Helvetica Neue"/>
              </a:rPr>
              <a:t>TFC</a:t>
            </a:r>
            <a:r>
              <a:rPr lang="en-US" sz="2200" dirty="0">
                <a:effectLst/>
                <a:latin typeface="Helvetica Neue"/>
                <a:ea typeface="Helvetica Neue"/>
                <a:cs typeface="Helvetica Neue"/>
                <a:sym typeface="Helvetica Neue"/>
              </a:rPr>
              <a:t>); Mel was injected alone or together with AFB1 (</a:t>
            </a:r>
            <a:r>
              <a:rPr lang="en-US" sz="2200" dirty="0" err="1">
                <a:effectLst/>
                <a:latin typeface="Helvetica Neue"/>
                <a:ea typeface="Helvetica Neue"/>
                <a:cs typeface="Helvetica Neue"/>
                <a:sym typeface="Helvetica Neue"/>
              </a:rPr>
              <a:t>i.p</a:t>
            </a:r>
            <a:r>
              <a:rPr lang="en-US" sz="2200" dirty="0">
                <a:effectLst/>
                <a:latin typeface="Helvetica Neue"/>
                <a:ea typeface="Helvetica Neue"/>
                <a:cs typeface="Helvetica Neue"/>
                <a:sym typeface="Helvetica Neue"/>
              </a:rPr>
              <a:t>., also once daily for 3 weeks).</a:t>
            </a:r>
          </a:p>
          <a:p>
            <a:r>
              <a:rPr lang="en-US" sz="2200" dirty="0">
                <a:effectLst/>
                <a:latin typeface="Helvetica Neue"/>
                <a:ea typeface="Helvetica Neue"/>
                <a:cs typeface="Helvetica Neue"/>
                <a:sym typeface="Helvetica Neue"/>
              </a:rPr>
              <a:t> </a:t>
            </a:r>
          </a:p>
          <a:p>
            <a:r>
              <a:rPr lang="en-US" sz="2200" dirty="0" err="1">
                <a:effectLst/>
                <a:latin typeface="Helvetica Neue"/>
                <a:ea typeface="Helvetica Neue"/>
                <a:cs typeface="Helvetica Neue"/>
                <a:sym typeface="Helvetica Neue"/>
              </a:rPr>
              <a:t>Selmanoglu</a:t>
            </a:r>
            <a:r>
              <a:rPr lang="en-US" sz="2200" dirty="0">
                <a:effectLst/>
                <a:latin typeface="Helvetica Neue"/>
                <a:ea typeface="Helvetica Neue"/>
                <a:cs typeface="Helvetica Neue"/>
                <a:sym typeface="Helvetica Neue"/>
              </a:rPr>
              <a:t> G, </a:t>
            </a:r>
            <a:r>
              <a:rPr lang="en-US" sz="2200" dirty="0" err="1">
                <a:effectLst/>
                <a:latin typeface="Helvetica Neue"/>
                <a:ea typeface="Helvetica Neue"/>
                <a:cs typeface="Helvetica Neue"/>
                <a:sym typeface="Helvetica Neue"/>
              </a:rPr>
              <a:t>Koçkaya</a:t>
            </a:r>
            <a:r>
              <a:rPr lang="en-US" sz="2200" dirty="0">
                <a:effectLst/>
                <a:latin typeface="Helvetica Neue"/>
                <a:ea typeface="Helvetica Neue"/>
                <a:cs typeface="Helvetica Neue"/>
                <a:sym typeface="Helvetica Neue"/>
              </a:rPr>
              <a:t> EA. Investigation of the effects of patulin on thyroid and testis, and hormone levels in growing male rats. Food </a:t>
            </a:r>
            <a:r>
              <a:rPr lang="en-US" sz="2200" dirty="0" err="1">
                <a:effectLst/>
                <a:latin typeface="Helvetica Neue"/>
                <a:ea typeface="Helvetica Neue"/>
                <a:cs typeface="Helvetica Neue"/>
                <a:sym typeface="Helvetica Neue"/>
              </a:rPr>
              <a:t>Chem</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Toxicol</a:t>
            </a:r>
            <a:r>
              <a:rPr lang="en-US" sz="2200" dirty="0">
                <a:effectLst/>
                <a:latin typeface="Helvetica Neue"/>
                <a:ea typeface="Helvetica Neue"/>
                <a:cs typeface="Helvetica Neue"/>
                <a:sym typeface="Helvetica Neue"/>
              </a:rPr>
              <a:t>. 2004 May;42(5):721-7.</a:t>
            </a:r>
          </a:p>
          <a:p>
            <a:r>
              <a:rPr lang="en-US" sz="2200" dirty="0">
                <a:effectLst/>
                <a:latin typeface="Helvetica Neue"/>
                <a:ea typeface="Helvetica Neue"/>
                <a:cs typeface="Helvetica Neue"/>
                <a:sym typeface="Helvetica Neue"/>
              </a:rPr>
              <a:t>Patulin is a mycotoxin produced by several species of Penicillium, Aspergillus and </a:t>
            </a:r>
            <a:r>
              <a:rPr lang="en-US" sz="2200" dirty="0" err="1">
                <a:effectLst/>
                <a:latin typeface="Helvetica Neue"/>
                <a:ea typeface="Helvetica Neue"/>
                <a:cs typeface="Helvetica Neue"/>
                <a:sym typeface="Helvetica Neue"/>
              </a:rPr>
              <a:t>Byssachlamys</a:t>
            </a:r>
            <a:r>
              <a:rPr lang="en-US" sz="2200" dirty="0">
                <a:effectLst/>
                <a:latin typeface="Helvetica Neue"/>
                <a:ea typeface="Helvetica Neue"/>
                <a:cs typeface="Helvetica Neue"/>
                <a:sym typeface="Helvetica Neue"/>
              </a:rPr>
              <a:t>. Patulin can be produced on different food products including fruits, grains, cheese, cured meats, but in natural situations patulin is usually found in apple and apple products. In the present study, the time-dependent effects of patulin on the T3, T4, thyroid stimulating hormone, testosterone, luteinizing hormone and growth hormone levels of growing male rats were investigated. Patulin, at a dose of 0.1 mg/kg </a:t>
            </a:r>
            <a:r>
              <a:rPr lang="en-US" sz="2200" dirty="0" err="1">
                <a:effectLst/>
                <a:latin typeface="Helvetica Neue"/>
                <a:ea typeface="Helvetica Neue"/>
                <a:cs typeface="Helvetica Neue"/>
                <a:sym typeface="Helvetica Neue"/>
              </a:rPr>
              <a:t>bw</a:t>
            </a:r>
            <a:r>
              <a:rPr lang="en-US" sz="2200" dirty="0">
                <a:effectLst/>
                <a:latin typeface="Helvetica Neue"/>
                <a:ea typeface="Helvetica Neue"/>
                <a:cs typeface="Helvetica Neue"/>
                <a:sym typeface="Helvetica Neue"/>
              </a:rPr>
              <a:t>/day, was administered by gavage to growing male rats aged 5-6 weeks for a period of 60 or 90 days. The dose of patulin used in the present study was based on estimated human exposure levels. At the end of the experiment, serum T3, T4, </a:t>
            </a:r>
            <a:r>
              <a:rPr lang="en-US" sz="2200" dirty="0" err="1">
                <a:effectLst/>
                <a:latin typeface="Helvetica Neue"/>
                <a:ea typeface="Helvetica Neue"/>
                <a:cs typeface="Helvetica Neue"/>
                <a:sym typeface="Helvetica Neue"/>
              </a:rPr>
              <a:t>TSH</a:t>
            </a:r>
            <a:r>
              <a:rPr lang="en-US" sz="2200" dirty="0">
                <a:effectLst/>
                <a:latin typeface="Helvetica Neue"/>
                <a:ea typeface="Helvetica Neue"/>
                <a:cs typeface="Helvetica Neue"/>
                <a:sym typeface="Helvetica Neue"/>
              </a:rPr>
              <a:t>, testosterone, LH and GH levels of rats in control and treatment groups were </a:t>
            </a:r>
            <a:r>
              <a:rPr lang="en-US" sz="2200" dirty="0" err="1">
                <a:effectLst/>
                <a:latin typeface="Helvetica Neue"/>
                <a:ea typeface="Helvetica Neue"/>
                <a:cs typeface="Helvetica Neue"/>
                <a:sym typeface="Helvetica Neue"/>
              </a:rPr>
              <a:t>analysed</a:t>
            </a:r>
            <a:r>
              <a:rPr lang="en-US" sz="2200" dirty="0">
                <a:effectLst/>
                <a:latin typeface="Helvetica Neue"/>
                <a:ea typeface="Helvetica Neue"/>
                <a:cs typeface="Helvetica Neue"/>
                <a:sym typeface="Helvetica Neue"/>
              </a:rPr>
              <a:t>. In addition, the thyroid and testes were </a:t>
            </a:r>
            <a:r>
              <a:rPr lang="en-US" sz="2200" dirty="0" err="1">
                <a:effectLst/>
                <a:latin typeface="Helvetica Neue"/>
                <a:ea typeface="Helvetica Neue"/>
                <a:cs typeface="Helvetica Neue"/>
                <a:sym typeface="Helvetica Neue"/>
              </a:rPr>
              <a:t>histopathologically</a:t>
            </a:r>
            <a:r>
              <a:rPr lang="en-US" sz="2200" dirty="0">
                <a:effectLst/>
                <a:latin typeface="Helvetica Neue"/>
                <a:ea typeface="Helvetica Neue"/>
                <a:cs typeface="Helvetica Neue"/>
                <a:sym typeface="Helvetica Neue"/>
              </a:rPr>
              <a:t> examined by light microscopy. Results revealed that while patulin caused an increase (66.6%) in testosterone levels and a decrease (17.3%) in T4 levels of rats treated for 60 days, there was no change in the other hormone levels compared to those of the control group. When patulin treatment was extended to 90 days, increased serum testosterone (75%) and LH levels (146%) were observed. In histological examinations of the testes of rats treated with patulin, </a:t>
            </a:r>
            <a:r>
              <a:rPr lang="en-US" sz="2200" dirty="0" err="1">
                <a:effectLst/>
                <a:latin typeface="Helvetica Neue"/>
                <a:ea typeface="Helvetica Neue"/>
                <a:cs typeface="Helvetica Neue"/>
                <a:sym typeface="Helvetica Neue"/>
              </a:rPr>
              <a:t>oedema</a:t>
            </a:r>
            <a:r>
              <a:rPr lang="en-US" sz="2200" dirty="0">
                <a:effectLst/>
                <a:latin typeface="Helvetica Neue"/>
                <a:ea typeface="Helvetica Neue"/>
                <a:cs typeface="Helvetica Neue"/>
                <a:sym typeface="Helvetica Neue"/>
              </a:rPr>
              <a:t>, fibrosis and local Leydig cell hyperplasia in the interstitial tissue, and disorganization of seminiferous tubule epithelium were also observed. In addition, the thyroid of rats treated with patulin revealed lymphoid cell </a:t>
            </a:r>
            <a:r>
              <a:rPr lang="en-US" sz="2200" dirty="0" err="1">
                <a:effectLst/>
                <a:latin typeface="Helvetica Neue"/>
                <a:ea typeface="Helvetica Neue"/>
                <a:cs typeface="Helvetica Neue"/>
                <a:sym typeface="Helvetica Neue"/>
              </a:rPr>
              <a:t>inflitration</a:t>
            </a:r>
            <a:r>
              <a:rPr lang="en-US" sz="2200" dirty="0">
                <a:effectLst/>
                <a:latin typeface="Helvetica Neue"/>
                <a:ea typeface="Helvetica Neue"/>
                <a:cs typeface="Helvetica Neue"/>
                <a:sym typeface="Helvetica Neue"/>
              </a:rPr>
              <a:t> and enlargement of interstitial tissue between follicles, and degenerated colloid.</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Kiss DS, </a:t>
            </a:r>
            <a:r>
              <a:rPr lang="en-US" sz="2200" dirty="0" err="1">
                <a:effectLst/>
                <a:latin typeface="Helvetica Neue"/>
                <a:ea typeface="Helvetica Neue"/>
                <a:cs typeface="Helvetica Neue"/>
                <a:sym typeface="Helvetica Neue"/>
              </a:rPr>
              <a:t>Ioja</a:t>
            </a:r>
            <a:r>
              <a:rPr lang="en-US" sz="2200" dirty="0">
                <a:effectLst/>
                <a:latin typeface="Helvetica Neue"/>
                <a:ea typeface="Helvetica Neue"/>
                <a:cs typeface="Helvetica Neue"/>
                <a:sym typeface="Helvetica Neue"/>
              </a:rPr>
              <a:t> E, </a:t>
            </a:r>
            <a:r>
              <a:rPr lang="en-US" sz="2200" dirty="0" err="1">
                <a:effectLst/>
                <a:latin typeface="Helvetica Neue"/>
                <a:ea typeface="Helvetica Neue"/>
                <a:cs typeface="Helvetica Neue"/>
                <a:sym typeface="Helvetica Neue"/>
              </a:rPr>
              <a:t>Toth</a:t>
            </a:r>
            <a:r>
              <a:rPr lang="en-US" sz="2200" dirty="0">
                <a:effectLst/>
                <a:latin typeface="Helvetica Neue"/>
                <a:ea typeface="Helvetica Neue"/>
                <a:cs typeface="Helvetica Neue"/>
                <a:sym typeface="Helvetica Neue"/>
              </a:rPr>
              <a:t> I, Barany Z, </a:t>
            </a:r>
            <a:r>
              <a:rPr lang="en-US" sz="2200" dirty="0" err="1">
                <a:effectLst/>
                <a:latin typeface="Helvetica Neue"/>
                <a:ea typeface="Helvetica Neue"/>
                <a:cs typeface="Helvetica Neue"/>
                <a:sym typeface="Helvetica Neue"/>
              </a:rPr>
              <a:t>Jocsak</a:t>
            </a:r>
            <a:r>
              <a:rPr lang="en-US" sz="2200" dirty="0">
                <a:effectLst/>
                <a:latin typeface="Helvetica Neue"/>
                <a:ea typeface="Helvetica Neue"/>
                <a:cs typeface="Helvetica Neue"/>
                <a:sym typeface="Helvetica Neue"/>
              </a:rPr>
              <a:t> G, Bartha T, Horvath TL, </a:t>
            </a:r>
            <a:r>
              <a:rPr lang="en-US" sz="2200" dirty="0" err="1">
                <a:effectLst/>
                <a:latin typeface="Helvetica Neue"/>
                <a:ea typeface="Helvetica Neue"/>
                <a:cs typeface="Helvetica Neue"/>
                <a:sym typeface="Helvetica Neue"/>
              </a:rPr>
              <a:t>Zsarnovszky</a:t>
            </a:r>
            <a:r>
              <a:rPr lang="en-US" sz="2200" dirty="0">
                <a:effectLst/>
                <a:latin typeface="Helvetica Neue"/>
                <a:ea typeface="Helvetica Neue"/>
                <a:cs typeface="Helvetica Neue"/>
                <a:sym typeface="Helvetica Neue"/>
              </a:rPr>
              <a:t> A. Comparative Analysis of Zearalenone Effects on Thyroid Receptor Alpha (TRα) and Beta (TRβ) Expression in Rat Primary Cerebellar Cell Cultures. </a:t>
            </a:r>
            <a:r>
              <a:rPr lang="en-US" sz="2200" dirty="0" err="1">
                <a:effectLst/>
                <a:latin typeface="Helvetica Neue"/>
                <a:ea typeface="Helvetica Neue"/>
                <a:cs typeface="Helvetica Neue"/>
                <a:sym typeface="Helvetica Neue"/>
              </a:rPr>
              <a:t>Int</a:t>
            </a:r>
            <a:r>
              <a:rPr lang="en-US" sz="2200" dirty="0">
                <a:effectLst/>
                <a:latin typeface="Helvetica Neue"/>
                <a:ea typeface="Helvetica Neue"/>
                <a:cs typeface="Helvetica Neue"/>
                <a:sym typeface="Helvetica Neue"/>
              </a:rPr>
              <a:t> J </a:t>
            </a:r>
            <a:r>
              <a:rPr lang="en-US" sz="2200" dirty="0" err="1">
                <a:effectLst/>
                <a:latin typeface="Helvetica Neue"/>
                <a:ea typeface="Helvetica Neue"/>
                <a:cs typeface="Helvetica Neue"/>
                <a:sym typeface="Helvetica Neue"/>
              </a:rPr>
              <a:t>Mol</a:t>
            </a:r>
            <a:r>
              <a:rPr lang="en-US" sz="2200" dirty="0">
                <a:effectLst/>
                <a:latin typeface="Helvetica Neue"/>
                <a:ea typeface="Helvetica Neue"/>
                <a:cs typeface="Helvetica Neue"/>
                <a:sym typeface="Helvetica Neue"/>
              </a:rPr>
              <a:t> Sci. 2018 May 11;19(5):1440.</a:t>
            </a:r>
          </a:p>
          <a:p>
            <a:r>
              <a:rPr lang="en-US" sz="2200" dirty="0">
                <a:effectLst/>
                <a:latin typeface="Helvetica Neue"/>
                <a:ea typeface="Helvetica Neue"/>
                <a:cs typeface="Helvetica Neue"/>
                <a:sym typeface="Helvetica Neue"/>
              </a:rPr>
              <a:t>Thyroid receptors play an important role in postnatal brain development. Zearalenone (ZEN), a major mycotoxin of Fusarium fungi, is well known to cause serious health problems in animals and humans through various mechanisms, including the physiological pathways of thyroid hormone (TH). In the present study, we aimed to investigate the expression of thyroid receptors α (TRα) and β (TRβ) in primary cerebellar neurons in the presence or absence of glia and following ZEN treatment, using quantitative reverse transcription-polymerase chain reaction (</a:t>
            </a:r>
            <a:r>
              <a:rPr lang="en-US" sz="2200" dirty="0" err="1">
                <a:effectLst/>
                <a:latin typeface="Helvetica Neue"/>
                <a:ea typeface="Helvetica Neue"/>
                <a:cs typeface="Helvetica Neue"/>
                <a:sym typeface="Helvetica Neue"/>
              </a:rPr>
              <a:t>qRT</a:t>
            </a:r>
            <a:r>
              <a:rPr lang="en-US" sz="2200" dirty="0">
                <a:effectLst/>
                <a:latin typeface="Helvetica Neue"/>
                <a:ea typeface="Helvetica Neue"/>
                <a:cs typeface="Helvetica Neue"/>
                <a:sym typeface="Helvetica Neue"/>
              </a:rPr>
              <a:t>-PCR) and Western blot. Primary cerebellar granule cells were treated with low doses of ZEN (0.1 </a:t>
            </a:r>
            <a:r>
              <a:rPr lang="en-US" sz="2200" dirty="0" err="1">
                <a:effectLst/>
                <a:latin typeface="Helvetica Neue"/>
                <a:ea typeface="Helvetica Neue"/>
                <a:cs typeface="Helvetica Neue"/>
                <a:sym typeface="Helvetica Neue"/>
              </a:rPr>
              <a:t>nM</a:t>
            </a:r>
            <a:r>
              <a:rPr lang="en-US" sz="2200" dirty="0">
                <a:effectLst/>
                <a:latin typeface="Helvetica Neue"/>
                <a:ea typeface="Helvetica Neue"/>
                <a:cs typeface="Helvetica Neue"/>
                <a:sym typeface="Helvetica Neue"/>
              </a:rPr>
              <a:t>) in combination with physiologically relevant concentrations of l-thyroxine (T4), 3,3',5-triiodo-l-thyronine (T3) and 17β-estradiol (E2). Expression levels of TRα and TRβ at mRNA and protein levels were slightly modified by ZEN administered alone; however, along with thyroid and steroid hormones, modelling the physiological conditions, expression levels of TRs varied highly depending on the given treatment. Gene expression levels were also highly modulated by the presence or absence of glial cells, with mostly contrasting effects. Our results demonstrate divergent transcriptional and translational mechanisms involved in the expression of TRs implied by ZEN and hormonal milieu, as well as culturing conditions.</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Van </a:t>
            </a:r>
            <a:r>
              <a:rPr lang="en-US" sz="2200" dirty="0" err="1">
                <a:effectLst/>
                <a:latin typeface="Helvetica Neue"/>
                <a:ea typeface="Helvetica Neue"/>
                <a:cs typeface="Helvetica Neue"/>
                <a:sym typeface="Helvetica Neue"/>
              </a:rPr>
              <a:t>Middlesworth</a:t>
            </a:r>
            <a:r>
              <a:rPr lang="en-US" sz="2200" dirty="0">
                <a:effectLst/>
                <a:latin typeface="Helvetica Neue"/>
                <a:ea typeface="Helvetica Neue"/>
                <a:cs typeface="Helvetica Neue"/>
                <a:sym typeface="Helvetica Neue"/>
              </a:rPr>
              <a:t> L. T-2 mycotoxin intensifies iodine deficiency in mice fed low iodine diet. Endocrinology. 1986 Feb;118(2):583-6.</a:t>
            </a:r>
          </a:p>
          <a:p>
            <a:r>
              <a:rPr lang="en-US" sz="2200" dirty="0">
                <a:effectLst/>
                <a:latin typeface="Helvetica Neue"/>
                <a:ea typeface="Helvetica Neue"/>
                <a:cs typeface="Helvetica Neue"/>
                <a:sym typeface="Helvetica Neue"/>
              </a:rPr>
              <a:t>Mice were depleted of iodine and fed a 125I-labeled low iodine diet. After they developed isotopic equilibrium they were given T-2 mycotoxin, in doses 34% to 14% of LD50/day for 4 to 12 days. In all cases T-2 toxin caused loss of thyroid iodine from which the animals recovered when the T-2 toxin was stopped. When iodine intake was adequate, the T-2 toxin had no statistically significant effect on the thyroid iodine content. Since T-2 toxin is known to block the initiation of some protein synthesis, it may block thyroglobulin synthesis, and, in stimulated thyroids, limited hydrolysis may continue. Therefore, when the thyroids were stimulated and thyroglobulin was depleted, a blockade of thyroglobulin synthesis may have caused further depletion of thyroidal iodine.</a:t>
            </a:r>
          </a:p>
          <a:p>
            <a:r>
              <a:rPr lang="en-US" sz="2200" dirty="0">
                <a:effectLst/>
                <a:latin typeface="Helvetica Neue"/>
                <a:ea typeface="Helvetica Neue"/>
                <a:cs typeface="Helvetica Neue"/>
                <a:sym typeface="Helvetica Neue"/>
              </a:rPr>
              <a:t> </a:t>
            </a:r>
          </a:p>
          <a:p>
            <a:r>
              <a:rPr lang="en-US" sz="2200" dirty="0" err="1">
                <a:effectLst/>
                <a:latin typeface="Helvetica Neue"/>
                <a:ea typeface="Helvetica Neue"/>
                <a:cs typeface="Helvetica Neue"/>
                <a:sym typeface="Helvetica Neue"/>
              </a:rPr>
              <a:t>Somppi</a:t>
            </a:r>
            <a:r>
              <a:rPr lang="en-US" sz="2200" dirty="0">
                <a:effectLst/>
                <a:latin typeface="Helvetica Neue"/>
                <a:ea typeface="Helvetica Neue"/>
                <a:cs typeface="Helvetica Neue"/>
                <a:sym typeface="Helvetica Neue"/>
              </a:rPr>
              <a:t> TL. Non-Thyroidal Illness Syndrome in Patients Exposed to Indoor Air Dampness Microbiota Treated Successfully with Triiodothyronine. Front Immunol. 2017 Aug 7;8:919. </a:t>
            </a:r>
            <a:r>
              <a:rPr lang="en-US" sz="2200" dirty="0" err="1">
                <a:effectLst/>
                <a:latin typeface="Helvetica Neue"/>
                <a:ea typeface="Helvetica Neue"/>
                <a:cs typeface="Helvetica Neue"/>
                <a:sym typeface="Helvetica Neue"/>
              </a:rPr>
              <a:t>doi</a:t>
            </a:r>
            <a:r>
              <a:rPr lang="en-US" sz="2200" dirty="0">
                <a:effectLst/>
                <a:latin typeface="Helvetica Neue"/>
                <a:ea typeface="Helvetica Neue"/>
                <a:cs typeface="Helvetica Neue"/>
                <a:sym typeface="Helvetica Neue"/>
              </a:rPr>
              <a:t>: 10.3389/fimmu.2017.00919.</a:t>
            </a:r>
          </a:p>
          <a:p>
            <a:r>
              <a:rPr lang="en-US" sz="2200" dirty="0">
                <a:effectLst/>
                <a:latin typeface="Helvetica Neue"/>
                <a:ea typeface="Helvetica Neue"/>
                <a:cs typeface="Helvetica Neue"/>
                <a:sym typeface="Helvetica Neue"/>
              </a:rPr>
              <a:t>Long-term exposure to dampness microbiota induces multi-organ morbidity. One of the symptoms related to this disorder is non-thyroidal illness syndrome (</a:t>
            </a:r>
            <a:r>
              <a:rPr lang="en-US" sz="2200" dirty="0" err="1">
                <a:effectLst/>
                <a:latin typeface="Helvetica Neue"/>
                <a:ea typeface="Helvetica Neue"/>
                <a:cs typeface="Helvetica Neue"/>
                <a:sym typeface="Helvetica Neue"/>
              </a:rPr>
              <a:t>NTIS</a:t>
            </a:r>
            <a:r>
              <a:rPr lang="en-US" sz="2200" dirty="0">
                <a:effectLst/>
                <a:latin typeface="Helvetica Neue"/>
                <a:ea typeface="Helvetica Neue"/>
                <a:cs typeface="Helvetica Neue"/>
                <a:sym typeface="Helvetica Neue"/>
              </a:rPr>
              <a:t>). A retrospective study was carried out in nine patients with a history of mold exposure, experiencing chronic fatigue, cognitive disorder, and different kinds of hypothyroid symptoms despite provision of levothyroxine (3,5,3',5'-tetraiodothyronine, LT4) monotherapy. Exposure to volatile organic compounds present in water-damaged buildings including metabolic products of toxigenic fungi and mold-derived inflammatory agents can lead to a deficiency or imbalance of many hormones, such as active T3 hormone. Since the 1970s, the synthetic prohormone, levothyroxine (LT4), has been the most commonly prescribed thyroid hormone in replacement monotherapy. It has been presumed that the peripheral conversion of T4 (3,5,3',5'-tetraiodothyronine) into T3 (3,5,3'-triiodothyronine) is sufficient to satisfy the overall tissue requirements. However, evidence is presented that this not the case for all patients, especially those exposed to indoor air molds. This retrospective study describes the successful treatment of nine patients in whom </a:t>
            </a:r>
            <a:r>
              <a:rPr lang="en-US" sz="2200" dirty="0" err="1">
                <a:effectLst/>
                <a:latin typeface="Helvetica Neue"/>
                <a:ea typeface="Helvetica Neue"/>
                <a:cs typeface="Helvetica Neue"/>
                <a:sym typeface="Helvetica Neue"/>
              </a:rPr>
              <a:t>NTIS</a:t>
            </a:r>
            <a:r>
              <a:rPr lang="en-US" sz="2200" dirty="0">
                <a:effectLst/>
                <a:latin typeface="Helvetica Neue"/>
                <a:ea typeface="Helvetica Neue"/>
                <a:cs typeface="Helvetica Neue"/>
                <a:sym typeface="Helvetica Neue"/>
              </a:rPr>
              <a:t> was treated with T3-based thyroid hormone. The treatment was based on careful interview, clinical monitoring, and laboratory analysis of serum free T3 (FT3), reverse T3 (rT3) and thyroid-stimulating hormone, free T4, cortisol, and dehydroepiandrosterone (DHEA) values. The ratio of FT3/rT3 was calculated. In addition, some patients received adrenal support with hydrocortisone and DHEA. All patients received nutritional supplementation and dietary instructions. During the therapy, all nine patients reported improvements in all of the symptom groups. Those who had residual symptoms during T3-based therapy remained exposed to indoor air molds in their work places. Four patients were unable to work and had been on disability leave for a long time during LT4 monotherapy. However, during the T3-based and supportive therapy, all patients returned to work in so-called "healthy" buildings. The importance of avoiding mycotoxin exposure via the diet is underlined as DIO2 genetic polymorphism and dysfunction of DIO2 play an important role in the development of symptoms that can be treated successfully with T3 therapy.</a:t>
            </a:r>
          </a:p>
          <a:p>
            <a:endParaRPr lang="en-US" dirty="0"/>
          </a:p>
        </p:txBody>
      </p:sp>
    </p:spTree>
    <p:extLst>
      <p:ext uri="{BB962C8B-B14F-4D97-AF65-F5344CB8AC3E}">
        <p14:creationId xmlns:p14="http://schemas.microsoft.com/office/powerpoint/2010/main" val="13971344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Ben Salah-</a:t>
            </a:r>
            <a:r>
              <a:rPr lang="en-US" dirty="0" err="1"/>
              <a:t>Abbès</a:t>
            </a:r>
            <a:r>
              <a:rPr lang="en-US" dirty="0"/>
              <a:t> J, </a:t>
            </a:r>
            <a:r>
              <a:rPr lang="en-US" dirty="0" err="1"/>
              <a:t>Belgacem</a:t>
            </a:r>
            <a:r>
              <a:rPr lang="en-US" dirty="0"/>
              <a:t> H, </a:t>
            </a:r>
            <a:r>
              <a:rPr lang="en-US" dirty="0" err="1"/>
              <a:t>Ezzdini</a:t>
            </a:r>
            <a:r>
              <a:rPr lang="en-US" dirty="0"/>
              <a:t> K, Abdel-</a:t>
            </a:r>
            <a:r>
              <a:rPr lang="en-US" dirty="0" err="1"/>
              <a:t>Wahhab</a:t>
            </a:r>
            <a:r>
              <a:rPr lang="en-US" dirty="0"/>
              <a:t> MA, </a:t>
            </a:r>
            <a:r>
              <a:rPr lang="en-US" dirty="0" err="1"/>
              <a:t>Abbès</a:t>
            </a:r>
            <a:r>
              <a:rPr lang="en-US" dirty="0"/>
              <a:t> S. Zearalenone nephrotoxicity: DNA fragmentation, apoptotic gene expression and oxidative stress protected by Lactobacillus plantarum MON03. </a:t>
            </a:r>
            <a:r>
              <a:rPr lang="en-US" dirty="0" err="1"/>
              <a:t>Toxicon</a:t>
            </a:r>
            <a:r>
              <a:rPr lang="en-US" dirty="0"/>
              <a:t>. 2020 Feb;175:28-35.</a:t>
            </a:r>
          </a:p>
          <a:p>
            <a:endParaRPr lang="en-US" dirty="0"/>
          </a:p>
          <a:p>
            <a:r>
              <a:rPr lang="en-US" sz="2200" dirty="0" err="1">
                <a:effectLst/>
                <a:latin typeface="Helvetica Neue"/>
                <a:ea typeface="Helvetica Neue"/>
                <a:cs typeface="Helvetica Neue"/>
                <a:sym typeface="Helvetica Neue"/>
              </a:rPr>
              <a:t>Anyanwu</a:t>
            </a:r>
            <a:r>
              <a:rPr lang="en-US" sz="2200" dirty="0">
                <a:effectLst/>
                <a:latin typeface="Helvetica Neue"/>
                <a:ea typeface="Helvetica Neue"/>
                <a:cs typeface="Helvetica Neue"/>
                <a:sym typeface="Helvetica Neue"/>
              </a:rPr>
              <a:t> E, Campbell AW, </a:t>
            </a:r>
            <a:r>
              <a:rPr lang="en-US" sz="2200" dirty="0" err="1">
                <a:effectLst/>
                <a:latin typeface="Helvetica Neue"/>
                <a:ea typeface="Helvetica Neue"/>
                <a:cs typeface="Helvetica Neue"/>
                <a:sym typeface="Helvetica Neue"/>
              </a:rPr>
              <a:t>Vojdani</a:t>
            </a:r>
            <a:r>
              <a:rPr lang="en-US" sz="2200" dirty="0">
                <a:effectLst/>
                <a:latin typeface="Helvetica Neue"/>
                <a:ea typeface="Helvetica Neue"/>
                <a:cs typeface="Helvetica Neue"/>
                <a:sym typeface="Helvetica Neue"/>
              </a:rPr>
              <a:t> A, </a:t>
            </a:r>
            <a:r>
              <a:rPr lang="en-US" sz="2200" dirty="0" err="1">
                <a:effectLst/>
                <a:latin typeface="Helvetica Neue"/>
                <a:ea typeface="Helvetica Neue"/>
                <a:cs typeface="Helvetica Neue"/>
                <a:sym typeface="Helvetica Neue"/>
              </a:rPr>
              <a:t>Ehiri</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JE</a:t>
            </a:r>
            <a:r>
              <a:rPr lang="en-US" sz="2200" dirty="0">
                <a:effectLst/>
                <a:latin typeface="Helvetica Neue"/>
                <a:ea typeface="Helvetica Neue"/>
                <a:cs typeface="Helvetica Neue"/>
                <a:sym typeface="Helvetica Neue"/>
              </a:rPr>
              <a:t>, Akpan AI. Biochemical changes in the serum of patients with chronic toxigenic mold exposures: a risk factor for multiple renal dysfunctions. </a:t>
            </a:r>
            <a:r>
              <a:rPr lang="en-US" sz="2200" dirty="0" err="1">
                <a:effectLst/>
                <a:latin typeface="Helvetica Neue"/>
                <a:ea typeface="Helvetica Neue"/>
                <a:cs typeface="Helvetica Neue"/>
                <a:sym typeface="Helvetica Neue"/>
              </a:rPr>
              <a:t>ScientificWorldJournal</a:t>
            </a:r>
            <a:r>
              <a:rPr lang="en-US" sz="2200" dirty="0">
                <a:effectLst/>
                <a:latin typeface="Helvetica Neue"/>
                <a:ea typeface="Helvetica Neue"/>
                <a:cs typeface="Helvetica Neue"/>
                <a:sym typeface="Helvetica Neue"/>
              </a:rPr>
              <a:t>. 2003 Nov 3;3:1058-64.</a:t>
            </a:r>
          </a:p>
          <a:p>
            <a:r>
              <a:rPr lang="en-US" sz="2200" dirty="0">
                <a:effectLst/>
                <a:latin typeface="Helvetica Neue"/>
                <a:ea typeface="Helvetica Neue"/>
                <a:cs typeface="Helvetica Neue"/>
                <a:sym typeface="Helvetica Neue"/>
              </a:rPr>
              <a:t> </a:t>
            </a:r>
          </a:p>
          <a:p>
            <a:r>
              <a:rPr lang="en-US" sz="2200" dirty="0">
                <a:effectLst/>
                <a:latin typeface="Helvetica Neue"/>
                <a:ea typeface="Helvetica Neue"/>
                <a:cs typeface="Helvetica Neue"/>
                <a:sym typeface="Helvetica Neue"/>
              </a:rPr>
              <a:t>This paper analyzes and presents the biochemical abnormalities in the sera of patients presenting with chronic mycosis in order to investigate the relationship with the risks of multiple renal disorders. The study population (n = 10) consisted of six females and four males (mean age 36.3 years) exposed by toxic molds in their homes and offices for an average of 2.8 years. The control group comprised ten people, five males and five females (mean age 35.9 years) without any known exposures to toxic molds. Blood samples were obtained from both the patients and the controls and were processed using specific biochemical methods that included enzyme-linked </a:t>
            </a:r>
            <a:r>
              <a:rPr lang="en-US" sz="2200" dirty="0" err="1">
                <a:effectLst/>
                <a:latin typeface="Helvetica Neue"/>
                <a:ea typeface="Helvetica Neue"/>
                <a:cs typeface="Helvetica Neue"/>
                <a:sym typeface="Helvetica Neue"/>
              </a:rPr>
              <a:t>immunoabsorbent</a:t>
            </a:r>
            <a:r>
              <a:rPr lang="en-US" sz="2200" dirty="0">
                <a:effectLst/>
                <a:latin typeface="Helvetica Neue"/>
                <a:ea typeface="Helvetica Neue"/>
                <a:cs typeface="Helvetica Neue"/>
                <a:sym typeface="Helvetica Neue"/>
              </a:rPr>
              <a:t> assay (ELISA). There were biochemical abnormal concentrations in creatinine, uric acid, phosphorus, alkaline </a:t>
            </a:r>
            <a:r>
              <a:rPr lang="en-US" sz="2200" dirty="0" err="1">
                <a:effectLst/>
                <a:latin typeface="Helvetica Neue"/>
                <a:ea typeface="Helvetica Neue"/>
                <a:cs typeface="Helvetica Neue"/>
                <a:sym typeface="Helvetica Neue"/>
              </a:rPr>
              <a:t>phosphotase</a:t>
            </a:r>
            <a:r>
              <a:rPr lang="en-US" sz="2200" dirty="0">
                <a:effectLst/>
                <a:latin typeface="Helvetica Neue"/>
                <a:ea typeface="Helvetica Neue"/>
                <a:cs typeface="Helvetica Neue"/>
                <a:sym typeface="Helvetica Neue"/>
              </a:rPr>
              <a:t>, cholesterol, </a:t>
            </a:r>
            <a:r>
              <a:rPr lang="en-US" sz="2200" dirty="0" err="1">
                <a:effectLst/>
                <a:latin typeface="Helvetica Neue"/>
                <a:ea typeface="Helvetica Neue"/>
                <a:cs typeface="Helvetica Neue"/>
                <a:sym typeface="Helvetica Neue"/>
              </a:rPr>
              <a:t>HDH</a:t>
            </a:r>
            <a:r>
              <a:rPr lang="en-US" sz="2200" dirty="0">
                <a:effectLst/>
                <a:latin typeface="Helvetica Neue"/>
                <a:ea typeface="Helvetica Neue"/>
                <a:cs typeface="Helvetica Neue"/>
                <a:sym typeface="Helvetica Neue"/>
              </a:rPr>
              <a:t>, </a:t>
            </a:r>
            <a:r>
              <a:rPr lang="en-US" sz="2200" dirty="0" err="1">
                <a:effectLst/>
                <a:latin typeface="Helvetica Neue"/>
                <a:ea typeface="Helvetica Neue"/>
                <a:cs typeface="Helvetica Neue"/>
                <a:sym typeface="Helvetica Neue"/>
              </a:rPr>
              <a:t>SGOT</a:t>
            </a:r>
            <a:r>
              <a:rPr lang="en-US" sz="2200" dirty="0">
                <a:effectLst/>
                <a:latin typeface="Helvetica Neue"/>
                <a:ea typeface="Helvetica Neue"/>
                <a:cs typeface="Helvetica Neue"/>
                <a:sym typeface="Helvetica Neue"/>
              </a:rPr>
              <a:t>/AST, segmented neutrophils, lymphocytes, total T3, IgG and IgA immunoglobulins with significant differences between patients and controls. These abnormalities were consistent with multiple renal disorders. The major complaints of the mycosis patients were headaches, pulmonary symptoms, allergic reactions, memory loss, skin rashes, blurred vision symptoms, fatigue, and runny nose. These findings were depictive of a strong association of chronic mycosis with abnormal renal indicators. It was concluded that, although this research was a pilot investigation, based on the overall results, people exposed to chronic indoor environmental toxic molds were at risk of multiple renal complications.</a:t>
            </a:r>
          </a:p>
          <a:p>
            <a:r>
              <a:rPr lang="en-US" sz="2200" dirty="0" err="1">
                <a:effectLst/>
                <a:latin typeface="Helvetica Neue"/>
                <a:ea typeface="Helvetica Neue"/>
                <a:cs typeface="Helvetica Neue"/>
                <a:sym typeface="Helvetica Neue"/>
              </a:rPr>
              <a:t>PMID</a:t>
            </a:r>
            <a:r>
              <a:rPr lang="en-US" sz="2200" dirty="0">
                <a:effectLst/>
                <a:latin typeface="Helvetica Neue"/>
                <a:ea typeface="Helvetica Neue"/>
                <a:cs typeface="Helvetica Neue"/>
                <a:sym typeface="Helvetica Neue"/>
              </a:rPr>
              <a:t>: 14612611 </a:t>
            </a:r>
          </a:p>
          <a:p>
            <a:endParaRPr lang="en-US" dirty="0"/>
          </a:p>
          <a:p>
            <a:endParaRPr lang="en-US" dirty="0"/>
          </a:p>
          <a:p>
            <a:endParaRPr lang="en-US" dirty="0"/>
          </a:p>
          <a:p>
            <a:r>
              <a:rPr lang="en-US" dirty="0"/>
              <a:t>The present study was conducted to determine the abilities of the living Lactobacillus plantarum MON03 cells to degrade Zearalenone (ZEN) in liquid medium, and to elucidate the preventive effect in ZEN-contaminated </a:t>
            </a:r>
            <a:r>
              <a:rPr lang="en-US" dirty="0" err="1"/>
              <a:t>balb</a:t>
            </a:r>
            <a:r>
              <a:rPr lang="en-US" dirty="0"/>
              <a:t>/c mice showing kidney damage. The DNA fragmentation, Bcl-2 and </a:t>
            </a:r>
            <a:r>
              <a:rPr lang="en-US" dirty="0" err="1"/>
              <a:t>Bax</a:t>
            </a:r>
            <a:r>
              <a:rPr lang="en-US" dirty="0"/>
              <a:t> gene expression, caspase-3 activity, mRNA level of inflammation-regulating cytokines and histology of kidney tissues were examined. Female </a:t>
            </a:r>
            <a:r>
              <a:rPr lang="en-US" dirty="0" err="1"/>
              <a:t>Balb</a:t>
            </a:r>
            <a:r>
              <a:rPr lang="en-US" dirty="0"/>
              <a:t>/c mice were divided into four groups (10/group) and treated daily for 2 </a:t>
            </a:r>
            <a:r>
              <a:rPr lang="en-US" dirty="0" err="1"/>
              <a:t>wk</a:t>
            </a:r>
            <a:r>
              <a:rPr lang="en-US" dirty="0"/>
              <a:t> by oral gavage with lactic acid bacteria (L. plantarum MON03) 2 × 109 </a:t>
            </a:r>
            <a:r>
              <a:rPr lang="en-US" dirty="0" err="1"/>
              <a:t>CFU</a:t>
            </a:r>
            <a:r>
              <a:rPr lang="en-US" dirty="0"/>
              <a:t>/L, ~2 mg/kg only, ZEN (40 mg/kg BW) only, ZEN (40 mg/kg BW) + lactic acid bacteria (L. plantarum MON03, 2 × 109 </a:t>
            </a:r>
            <a:r>
              <a:rPr lang="en-US" dirty="0" err="1"/>
              <a:t>CFU</a:t>
            </a:r>
            <a:r>
              <a:rPr lang="en-US" dirty="0"/>
              <a:t>/L, ~2 mg/kg). Control group received vehicle. At the end of experiment, the kidney was collected for the determination of DNA fragmentation, Bcl-2 and </a:t>
            </a:r>
            <a:r>
              <a:rPr lang="en-US" dirty="0" err="1"/>
              <a:t>Bax</a:t>
            </a:r>
            <a:r>
              <a:rPr lang="en-US" dirty="0"/>
              <a:t> gene expression,caspase-3 activity, Malondialdehyde (MDA), and glutathione peroxidase (</a:t>
            </a:r>
            <a:r>
              <a:rPr lang="en-US" dirty="0" err="1"/>
              <a:t>GSH-Px</a:t>
            </a:r>
            <a:r>
              <a:rPr lang="en-US" dirty="0"/>
              <a:t>) content, as well as for any alterations in expression of total antioxidant activity (TAC) and mRNA levels of inflammation-regulating cytokines (e.g., IL-10, IL-6, TNF-alpha). The results indicated that, kidney cells exposure to ZEN led to increased caspase-3 activity, MDA, and IL-10, IL-6, TNF-alpha and </a:t>
            </a:r>
            <a:r>
              <a:rPr lang="en-US" dirty="0" err="1"/>
              <a:t>Bax</a:t>
            </a:r>
            <a:r>
              <a:rPr lang="en-US" dirty="0"/>
              <a:t> mRNA levels, but decreased TAC content and down-regulated expression of </a:t>
            </a:r>
            <a:r>
              <a:rPr lang="en-US" dirty="0" err="1"/>
              <a:t>GSH-Px</a:t>
            </a:r>
            <a:r>
              <a:rPr lang="en-US" dirty="0"/>
              <a:t> and CAT and Bcl-2 mRNA. Co-treatment with ZEN plus LP suppressed the levels of DNA fragmentation; normalized kidney MDA and increased CAT levels, up-regulated expression of </a:t>
            </a:r>
            <a:r>
              <a:rPr lang="en-US" dirty="0" err="1"/>
              <a:t>GSH-Px</a:t>
            </a:r>
            <a:r>
              <a:rPr lang="en-US" dirty="0"/>
              <a:t> and CAT, and normalized mRNA levels of the analyzed cytokines. It's concluded that ZEN might have toxic effects in kidney. Further, it can be seen that use of LP induced protective effects against the oxidative stress and kidney toxicity of ZEN in part through adhesion (and so likely diminished bioavailability).</a:t>
            </a:r>
          </a:p>
          <a:p>
            <a:endParaRPr lang="en-US" dirty="0"/>
          </a:p>
        </p:txBody>
      </p:sp>
    </p:spTree>
    <p:extLst>
      <p:ext uri="{BB962C8B-B14F-4D97-AF65-F5344CB8AC3E}">
        <p14:creationId xmlns:p14="http://schemas.microsoft.com/office/powerpoint/2010/main" val="5679898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Whittaker E, López-Varela E, Broderick C, Seddon JA. Examining the Complex Relationship Between Tuberculosis and Other Infectious Diseases in Children. Front </a:t>
            </a:r>
            <a:r>
              <a:rPr lang="en-US" dirty="0" err="1"/>
              <a:t>Pediatr</a:t>
            </a:r>
            <a:r>
              <a:rPr lang="en-US" dirty="0"/>
              <a:t>. 2019 Jun 25;7:233. </a:t>
            </a:r>
          </a:p>
        </p:txBody>
      </p:sp>
    </p:spTree>
    <p:extLst>
      <p:ext uri="{BB962C8B-B14F-4D97-AF65-F5344CB8AC3E}">
        <p14:creationId xmlns:p14="http://schemas.microsoft.com/office/powerpoint/2010/main" val="9526215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91107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0" i="0" u="none" strike="noStrike" dirty="0">
                <a:effectLst/>
                <a:latin typeface="Helvetica Neue"/>
                <a:ea typeface="Helvetica Neue"/>
                <a:cs typeface="Helvetica Neue"/>
                <a:sym typeface="Helvetica Neue"/>
              </a:rPr>
              <a:t>Wan J , Zhong S , Schwarz P , Chen B , Rao J . Influence of oil phase composition on the antifungal and mycotoxin inhibitory activity of clove oil </a:t>
            </a:r>
            <a:r>
              <a:rPr lang="en-US" sz="2200" b="0" i="0" u="none" strike="noStrike" dirty="0" err="1">
                <a:effectLst/>
                <a:latin typeface="Helvetica Neue"/>
                <a:ea typeface="Helvetica Neue"/>
                <a:cs typeface="Helvetica Neue"/>
                <a:sym typeface="Helvetica Neue"/>
              </a:rPr>
              <a:t>nanoemulsions</a:t>
            </a:r>
            <a:r>
              <a:rPr lang="en-US" sz="2200" b="0" i="0" u="none" strike="noStrike" dirty="0">
                <a:effectLst/>
                <a:latin typeface="Helvetica Neue"/>
                <a:ea typeface="Helvetica Neue"/>
                <a:cs typeface="Helvetica Neue"/>
                <a:sym typeface="Helvetica Neue"/>
              </a:rPr>
              <a:t>. Food </a:t>
            </a:r>
            <a:r>
              <a:rPr lang="en-US" sz="2200" b="0" i="0" u="none" strike="noStrike" dirty="0" err="1">
                <a:effectLst/>
                <a:latin typeface="Helvetica Neue"/>
                <a:ea typeface="Helvetica Neue"/>
                <a:cs typeface="Helvetica Neue"/>
                <a:sym typeface="Helvetica Neue"/>
              </a:rPr>
              <a:t>Funct</a:t>
            </a:r>
            <a:r>
              <a:rPr lang="en-US" sz="2200" b="0" i="0" u="none" strike="noStrike" dirty="0">
                <a:effectLst/>
                <a:latin typeface="Helvetica Neue"/>
                <a:ea typeface="Helvetica Neue"/>
                <a:cs typeface="Helvetica Neue"/>
                <a:sym typeface="Helvetica Neue"/>
              </a:rPr>
              <a:t>. 2018 May 23;9(5):2872-2882.</a:t>
            </a:r>
            <a:endParaRPr lang="en-US" dirty="0"/>
          </a:p>
        </p:txBody>
      </p:sp>
    </p:spTree>
    <p:extLst>
      <p:ext uri="{BB962C8B-B14F-4D97-AF65-F5344CB8AC3E}">
        <p14:creationId xmlns:p14="http://schemas.microsoft.com/office/powerpoint/2010/main" val="12462703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Freitas-Silva O, </a:t>
            </a:r>
            <a:r>
              <a:rPr lang="en-US" dirty="0" err="1"/>
              <a:t>Venâncio</a:t>
            </a:r>
            <a:r>
              <a:rPr lang="en-US" dirty="0"/>
              <a:t> A. Ozone applications to prevent and degrade mycotoxins: a review. Drug </a:t>
            </a:r>
            <a:r>
              <a:rPr lang="en-US" dirty="0" err="1"/>
              <a:t>Metab</a:t>
            </a:r>
            <a:r>
              <a:rPr lang="en-US" dirty="0"/>
              <a:t> Rev. 2010 Nov;42(4):612-20.</a:t>
            </a:r>
          </a:p>
          <a:p>
            <a:r>
              <a:rPr lang="en-US" dirty="0"/>
              <a:t>Ozone, a powerful oxidant, may be used for the inactivation of various microorganisms and the degradation of chemical contaminants. Although there are not many reports on the use of ozone against filamentous fungi or their mycotoxins, promising results have been reported. With a short half-time, at neutral pH and ambient temperature, ozone is able to inactivate microorganisms and decompose their toxic metabolites, leaving no traces of ozone in the treated commodity. This fact makes the use of ozone safe in food applications. There has been relatively limited research in this topic, especially with the use of aqueous ozone. The best management strategy still remains to be developed, but initial studies have indicated that an application of ozone for a short period of exposure is capable of controlling the proliferation of filamentous fungi and of degrading many mycotoxins.</a:t>
            </a:r>
          </a:p>
          <a:p>
            <a:endParaRPr lang="en-US" dirty="0"/>
          </a:p>
          <a:p>
            <a:r>
              <a:rPr lang="en-US" dirty="0"/>
              <a:t>Serra R, </a:t>
            </a:r>
            <a:r>
              <a:rPr lang="en-US" dirty="0" err="1"/>
              <a:t>Abrunhosa</a:t>
            </a:r>
            <a:r>
              <a:rPr lang="en-US" dirty="0"/>
              <a:t> L, </a:t>
            </a:r>
            <a:r>
              <a:rPr lang="en-US" dirty="0" err="1"/>
              <a:t>Kozakiewicz</a:t>
            </a:r>
            <a:r>
              <a:rPr lang="en-US" dirty="0"/>
              <a:t> Z, </a:t>
            </a:r>
            <a:r>
              <a:rPr lang="en-US" dirty="0" err="1"/>
              <a:t>Venâncio</a:t>
            </a:r>
            <a:r>
              <a:rPr lang="en-US" dirty="0"/>
              <a:t> A, Lima N. Use of ozone to reduce molds in a cheese ripening room. J Food Prot. 2003 Dec;66(12):2355-8. </a:t>
            </a:r>
          </a:p>
          <a:p>
            <a:endParaRPr lang="en-US" dirty="0"/>
          </a:p>
          <a:p>
            <a:endParaRPr lang="en-US" dirty="0"/>
          </a:p>
          <a:p>
            <a:r>
              <a:rPr lang="en-US" dirty="0"/>
              <a:t>Cheese ripening rooms have an unusual environment, an environment that encourages mold growth. Ozone has been applied in various ways in the food industry. One useful advantage of ozone is that it inactivates molds. In this study, a cheese ripening room was ozonated, and the effectiveness of this treatment was evaluated both in air and on surfaces through sampling on a weekly basis over a 3-month period. The results obtained indicate that ozone treatment reduced the viable airborne mold load but did not affect viable mold on surfaces. Only by wiping the surfaces with a commercial sanitizer was it possible to decrease the viable mold load on surfaces. To improve overall hygiene in the ripening room, a combination of cleaning regimes is recommended. The mold genera occurring most frequently in the air of the cheese ripening room were Penicillium, Cladosporium, and Aspergillus, which accounted for 89.9% of the mold isolates. Penicillium and Aspergillus were identified to the species level, and data showed that P. </a:t>
            </a:r>
            <a:r>
              <a:rPr lang="en-US" dirty="0" err="1"/>
              <a:t>brevicompactum</a:t>
            </a:r>
            <a:r>
              <a:rPr lang="en-US" dirty="0"/>
              <a:t> and P. </a:t>
            </a:r>
            <a:r>
              <a:rPr lang="en-US" dirty="0" err="1"/>
              <a:t>aurantiogriseum</a:t>
            </a:r>
            <a:r>
              <a:rPr lang="en-US" dirty="0"/>
              <a:t>, as well as A. versicolor, were the species most frequently isolated.</a:t>
            </a:r>
          </a:p>
          <a:p>
            <a:endParaRPr lang="en-US" dirty="0"/>
          </a:p>
          <a:p>
            <a:endParaRPr lang="en-US" dirty="0"/>
          </a:p>
          <a:p>
            <a:endParaRPr lang="en-US" dirty="0"/>
          </a:p>
        </p:txBody>
      </p:sp>
    </p:spTree>
    <p:extLst>
      <p:ext uri="{BB962C8B-B14F-4D97-AF65-F5344CB8AC3E}">
        <p14:creationId xmlns:p14="http://schemas.microsoft.com/office/powerpoint/2010/main" val="24052680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Howden</a:t>
            </a:r>
            <a:r>
              <a:rPr lang="en-US" dirty="0"/>
              <a:t>-Chapman P, Saville-Smith K, Crane J, Wilson N. Risk factors for mold in housing: a national survey. Indoor Air. 2005 Dec;15(6):469-76.</a:t>
            </a:r>
          </a:p>
          <a:p>
            <a:pPr marL="0" marR="0" lvl="0" indent="0" defTabSz="457200" eaLnBrk="1" fontAlgn="auto" latinLnBrk="0" hangingPunct="1">
              <a:lnSpc>
                <a:spcPct val="117999"/>
              </a:lnSpc>
              <a:spcBef>
                <a:spcPts val="0"/>
              </a:spcBef>
              <a:spcAft>
                <a:spcPts val="0"/>
              </a:spcAft>
              <a:buClrTx/>
              <a:buSzTx/>
              <a:buFontTx/>
              <a:buNone/>
              <a:tabLst/>
              <a:defRPr/>
            </a:pPr>
            <a:r>
              <a:rPr lang="en-US" dirty="0"/>
              <a:t>A national random telephone survey was undertaken to determine the prevalence of reported mold in New Zealand houses and the risk factors for it. A total of 613 households provided responses. Mold in one or more rooms was reported by 35.1% of respondents in the sample. House design and construction factors that were independently associated with reported mold in the multivariate analysis included: poorer house condition, older house age (&gt;22 years), relative lack of sun exposure, and having no insulation (e.g. for poorer house condition: odds ratio=1.97, 95% CI=1.25, 3.11). Univariate analyses also showed increased risk associated with high locality rainfall, and living in the most northern part of the country. The number of residents was significantly associated with reported mold in the multivariate analysis as were various behaviors in the univariate analysis (i.e. frequency of baths, showering and clothes washing). The high prevalence of </a:t>
            </a:r>
            <a:r>
              <a:rPr lang="en-US" dirty="0" err="1"/>
              <a:t>unflued</a:t>
            </a:r>
            <a:r>
              <a:rPr lang="en-US" dirty="0"/>
              <a:t> gas heating (32.9%) found in this sample is of potential concern given the potential respiratory hazards. Although this survey has a number of limitations, it does suggest that there are a number of potentially modifiable risk factors for mold that could be reduced by a range of policy responses. </a:t>
            </a:r>
          </a:p>
          <a:p>
            <a:endParaRPr lang="en-US" dirty="0"/>
          </a:p>
        </p:txBody>
      </p:sp>
    </p:spTree>
    <p:extLst>
      <p:ext uri="{BB962C8B-B14F-4D97-AF65-F5344CB8AC3E}">
        <p14:creationId xmlns:p14="http://schemas.microsoft.com/office/powerpoint/2010/main" val="35451552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Remodel! </a:t>
            </a:r>
          </a:p>
        </p:txBody>
      </p:sp>
    </p:spTree>
    <p:extLst>
      <p:ext uri="{BB962C8B-B14F-4D97-AF65-F5344CB8AC3E}">
        <p14:creationId xmlns:p14="http://schemas.microsoft.com/office/powerpoint/2010/main" val="22855976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Pine</a:t>
            </a:r>
          </a:p>
          <a:p>
            <a:r>
              <a:rPr lang="en-US" dirty="0"/>
              <a:t>Peanuts</a:t>
            </a:r>
          </a:p>
          <a:p>
            <a:r>
              <a:rPr lang="en-US" dirty="0"/>
              <a:t>Cuellar-</a:t>
            </a:r>
            <a:r>
              <a:rPr lang="en-US" dirty="0" err="1"/>
              <a:t>Rufino</a:t>
            </a:r>
            <a:r>
              <a:rPr lang="en-US" dirty="0"/>
              <a:t> S, Arroyo-</a:t>
            </a:r>
            <a:r>
              <a:rPr lang="en-US" dirty="0" err="1"/>
              <a:t>Xochihua</a:t>
            </a:r>
            <a:r>
              <a:rPr lang="en-US" dirty="0"/>
              <a:t> O, Salazar-Luna A, Arroyo-</a:t>
            </a:r>
            <a:r>
              <a:rPr lang="en-US" dirty="0" err="1"/>
              <a:t>Helguera</a:t>
            </a:r>
            <a:r>
              <a:rPr lang="en-US" dirty="0"/>
              <a:t> O. Iodine induces toxicity against </a:t>
            </a:r>
            <a:r>
              <a:rPr lang="en-US" i="1" dirty="0"/>
              <a:t>Candida </a:t>
            </a:r>
            <a:r>
              <a:rPr lang="en-US" i="1" dirty="0" err="1"/>
              <a:t>albicans</a:t>
            </a:r>
            <a:r>
              <a:rPr lang="en-US" dirty="0"/>
              <a:t> and </a:t>
            </a:r>
            <a:r>
              <a:rPr lang="en-US" i="1" dirty="0"/>
              <a:t>Candida glabrata</a:t>
            </a:r>
            <a:r>
              <a:rPr lang="en-US" dirty="0"/>
              <a:t> through oxidative stress. Iran J </a:t>
            </a:r>
            <a:r>
              <a:rPr lang="en-US" dirty="0" err="1"/>
              <a:t>Microbiol</a:t>
            </a:r>
            <a:r>
              <a:rPr lang="en-US" dirty="0"/>
              <a:t>. 2022 Apr;14(2):260-267.</a:t>
            </a:r>
          </a:p>
          <a:p>
            <a:r>
              <a:rPr lang="en-US" dirty="0"/>
              <a:t>Rogers SA. Lipoic acid as a potential first agent for protection from mycotoxins and treatment of mycotoxicosis. Arch Environ Health. 2003 Aug;58(8):528-32.</a:t>
            </a:r>
          </a:p>
          <a:p>
            <a:r>
              <a:rPr lang="en-US" dirty="0"/>
              <a:t>Hoffmann FW, Hashimoto AC, Shafer LA, Dow S, Berry MJ, Hoffmann PR. Dietary selenium modulates activation and differentiation of CD4+ T cells in mice through a mechanism involving cellular free thiols. J </a:t>
            </a:r>
            <a:r>
              <a:rPr lang="en-US" dirty="0" err="1"/>
              <a:t>Nutr</a:t>
            </a:r>
            <a:r>
              <a:rPr lang="en-US" dirty="0"/>
              <a:t>. 2010 Jun;140(6):1155-61.</a:t>
            </a:r>
          </a:p>
          <a:p>
            <a:endParaRPr lang="en-US" dirty="0"/>
          </a:p>
          <a:p>
            <a:r>
              <a:rPr lang="en-US" dirty="0"/>
              <a:t>Abdullah M, Chai PS, </a:t>
            </a:r>
            <a:r>
              <a:rPr lang="en-US" dirty="0" err="1"/>
              <a:t>Loh</a:t>
            </a:r>
            <a:r>
              <a:rPr lang="en-US" dirty="0"/>
              <a:t> CY, Chong MY, Quay </a:t>
            </a:r>
            <a:r>
              <a:rPr lang="en-US" dirty="0" err="1"/>
              <a:t>HW</a:t>
            </a:r>
            <a:r>
              <a:rPr lang="en-US" dirty="0"/>
              <a:t>, </a:t>
            </a:r>
            <a:r>
              <a:rPr lang="en-US" dirty="0" err="1"/>
              <a:t>Vidyadaran</a:t>
            </a:r>
            <a:r>
              <a:rPr lang="en-US" dirty="0"/>
              <a:t> S, </a:t>
            </a:r>
            <a:r>
              <a:rPr lang="en-US" dirty="0" err="1"/>
              <a:t>Seman</a:t>
            </a:r>
            <a:r>
              <a:rPr lang="en-US" dirty="0"/>
              <a:t> Z, </a:t>
            </a:r>
            <a:r>
              <a:rPr lang="en-US" dirty="0" err="1"/>
              <a:t>Kandiah</a:t>
            </a:r>
            <a:r>
              <a:rPr lang="en-US" dirty="0"/>
              <a:t> M, </a:t>
            </a:r>
            <a:r>
              <a:rPr lang="en-US" dirty="0" err="1"/>
              <a:t>Seow</a:t>
            </a:r>
            <a:r>
              <a:rPr lang="en-US" dirty="0"/>
              <a:t> HF. </a:t>
            </a:r>
            <a:r>
              <a:rPr lang="en-US" dirty="0" err="1"/>
              <a:t>Carica</a:t>
            </a:r>
            <a:r>
              <a:rPr lang="en-US" dirty="0"/>
              <a:t> papaya increases regulatory T cells and reduces </a:t>
            </a:r>
            <a:r>
              <a:rPr lang="en-US" dirty="0" err="1"/>
              <a:t>IFN</a:t>
            </a:r>
            <a:r>
              <a:rPr lang="en-US" dirty="0"/>
              <a:t>-</a:t>
            </a:r>
            <a:r>
              <a:rPr lang="el-GR" dirty="0"/>
              <a:t>γ+ </a:t>
            </a:r>
            <a:r>
              <a:rPr lang="en-US" dirty="0"/>
              <a:t>CD4+ T cells in healthy human subjects. </a:t>
            </a:r>
            <a:r>
              <a:rPr lang="en-US" dirty="0" err="1"/>
              <a:t>Mol</a:t>
            </a:r>
            <a:r>
              <a:rPr lang="en-US" dirty="0"/>
              <a:t> </a:t>
            </a:r>
            <a:r>
              <a:rPr lang="en-US" dirty="0" err="1"/>
              <a:t>Nutr</a:t>
            </a:r>
            <a:r>
              <a:rPr lang="en-US" dirty="0"/>
              <a:t> Food Res. 2011 May;55(5):803-6.</a:t>
            </a:r>
          </a:p>
          <a:p>
            <a:endParaRPr lang="en-US" dirty="0"/>
          </a:p>
          <a:p>
            <a:r>
              <a:rPr lang="en-US" dirty="0"/>
              <a:t>Arreola R, Quintero-Fabián S, López-</a:t>
            </a:r>
            <a:r>
              <a:rPr lang="en-US" dirty="0" err="1"/>
              <a:t>Roa</a:t>
            </a:r>
            <a:r>
              <a:rPr lang="en-US" dirty="0"/>
              <a:t> RI, Flores-Gutiérrez </a:t>
            </a:r>
            <a:r>
              <a:rPr lang="en-US" dirty="0" err="1"/>
              <a:t>EO</a:t>
            </a:r>
            <a:r>
              <a:rPr lang="en-US" dirty="0"/>
              <a:t>, Reyes-</a:t>
            </a:r>
            <a:r>
              <a:rPr lang="en-US" dirty="0" err="1"/>
              <a:t>Grajeda</a:t>
            </a:r>
            <a:r>
              <a:rPr lang="en-US" dirty="0"/>
              <a:t> JP, Carrera-</a:t>
            </a:r>
            <a:r>
              <a:rPr lang="en-US" dirty="0" err="1"/>
              <a:t>Quintanar</a:t>
            </a:r>
            <a:r>
              <a:rPr lang="en-US" dirty="0"/>
              <a:t> L, </a:t>
            </a:r>
            <a:r>
              <a:rPr lang="en-US" dirty="0" err="1"/>
              <a:t>Ortuño-Sahagún</a:t>
            </a:r>
            <a:r>
              <a:rPr lang="en-US" dirty="0"/>
              <a:t> D. Immunomodulation and anti-inflammatory effects of garlic compounds. J Immunol Res. 2015;2015:401630.</a:t>
            </a:r>
          </a:p>
        </p:txBody>
      </p:sp>
    </p:spTree>
    <p:extLst>
      <p:ext uri="{BB962C8B-B14F-4D97-AF65-F5344CB8AC3E}">
        <p14:creationId xmlns:p14="http://schemas.microsoft.com/office/powerpoint/2010/main" val="4134699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3140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10930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dirty="0"/>
              <a:t>Straus DC. Molds, mycotoxins, and sick building syndrome. </a:t>
            </a:r>
            <a:r>
              <a:rPr lang="en-US" dirty="0" err="1"/>
              <a:t>Toxicol</a:t>
            </a:r>
            <a:r>
              <a:rPr lang="en-US" dirty="0"/>
              <a:t> </a:t>
            </a:r>
            <a:r>
              <a:rPr lang="en-US" dirty="0" err="1"/>
              <a:t>Ind</a:t>
            </a:r>
            <a:r>
              <a:rPr lang="en-US" dirty="0"/>
              <a:t> Health. 2009 Oct-Nov;25(9-10):617-35. </a:t>
            </a:r>
          </a:p>
          <a:p>
            <a:pPr marL="0" marR="0" lvl="0" indent="0" defTabSz="457200" eaLnBrk="1" fontAlgn="auto" latinLnBrk="0" hangingPunct="1">
              <a:lnSpc>
                <a:spcPct val="117999"/>
              </a:lnSpc>
              <a:spcBef>
                <a:spcPts val="0"/>
              </a:spcBef>
              <a:spcAft>
                <a:spcPts val="0"/>
              </a:spcAft>
              <a:buClrTx/>
              <a:buSzTx/>
              <a:buFontTx/>
              <a:buNone/>
              <a:tabLst/>
              <a:defRPr/>
            </a:pPr>
            <a:r>
              <a:rPr lang="en-US" dirty="0"/>
              <a:t>The following is a review of some of the work we have done since 2004 regarding the importance of molds and their mycotoxins in the phenomenon of sick building syndrome (SBS). In these studies we showed that the macrocyclic trichothecene mycotoxins (</a:t>
            </a:r>
            <a:r>
              <a:rPr lang="en-US" dirty="0" err="1"/>
              <a:t>MTM</a:t>
            </a:r>
            <a:r>
              <a:rPr lang="en-US" dirty="0"/>
              <a:t>) of </a:t>
            </a:r>
            <a:r>
              <a:rPr lang="en-US" dirty="0" err="1"/>
              <a:t>Stachybotrys</a:t>
            </a:r>
            <a:r>
              <a:rPr lang="en-US" dirty="0"/>
              <a:t> </a:t>
            </a:r>
            <a:r>
              <a:rPr lang="en-US" dirty="0" err="1"/>
              <a:t>chartarum</a:t>
            </a:r>
            <a:r>
              <a:rPr lang="en-US" dirty="0"/>
              <a:t> (SC) are easily dissociated from the surface of the organism as it grows and could therefore be consequently spread in buildings as the fungus experiences additional water events. We then showed that SC and Penicillium </a:t>
            </a:r>
            <a:r>
              <a:rPr lang="en-US" dirty="0" err="1"/>
              <a:t>chrysogenum</a:t>
            </a:r>
            <a:r>
              <a:rPr lang="en-US" dirty="0"/>
              <a:t> (PC) colonies remain viable long after a water source has been removed, and the </a:t>
            </a:r>
            <a:r>
              <a:rPr lang="en-US" dirty="0" err="1"/>
              <a:t>MTM</a:t>
            </a:r>
            <a:r>
              <a:rPr lang="en-US" dirty="0"/>
              <a:t> produced by SC remain toxic over extended periods of time. We next showed that PC when inhaled, can release in vivo, a protease allergen that can cause a significant allergic inflammatory reaction in the lungs of mice. We then showed, in a laboratory study, that the </a:t>
            </a:r>
            <a:r>
              <a:rPr lang="en-US" dirty="0" err="1"/>
              <a:t>MTM</a:t>
            </a:r>
            <a:r>
              <a:rPr lang="en-US" dirty="0"/>
              <a:t> of SC can become airborne attached to spores or SC particulates smaller than spores. Following that study, we next showed that the same phenomenon actually occurred in SC infested buildings where people were complaining of health problems potentially associated with SBS. Finally, we were able to demonstrate the presence of </a:t>
            </a:r>
            <a:r>
              <a:rPr lang="en-US" dirty="0" err="1"/>
              <a:t>MTM</a:t>
            </a:r>
            <a:r>
              <a:rPr lang="en-US" dirty="0"/>
              <a:t> in the sera of individuals who had been exposed to SC in indoor environments. This last study was done with enough mold exposed individuals to allow for the statistical significance of SC exposure to be evaluated. </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err="1"/>
              <a:t>Ochmański</a:t>
            </a:r>
            <a:r>
              <a:rPr lang="en-US" dirty="0"/>
              <a:t> W, </a:t>
            </a:r>
            <a:r>
              <a:rPr lang="en-US" dirty="0" err="1"/>
              <a:t>Barabasz</a:t>
            </a:r>
            <a:r>
              <a:rPr lang="en-US" dirty="0"/>
              <a:t> W. </a:t>
            </a:r>
            <a:r>
              <a:rPr lang="en-US" dirty="0" err="1"/>
              <a:t>Mikrobiologiczne</a:t>
            </a:r>
            <a:r>
              <a:rPr lang="en-US" dirty="0"/>
              <a:t> </a:t>
            </a:r>
            <a:r>
              <a:rPr lang="en-US" dirty="0" err="1"/>
              <a:t>zagrozenia</a:t>
            </a:r>
            <a:r>
              <a:rPr lang="en-US" dirty="0"/>
              <a:t> </a:t>
            </a:r>
            <a:r>
              <a:rPr lang="en-US" dirty="0" err="1"/>
              <a:t>budynków</a:t>
            </a:r>
            <a:r>
              <a:rPr lang="en-US" dirty="0"/>
              <a:t> </a:t>
            </a:r>
            <a:r>
              <a:rPr lang="en-US" dirty="0" err="1"/>
              <a:t>i</a:t>
            </a:r>
            <a:r>
              <a:rPr lang="en-US" dirty="0"/>
              <a:t> </a:t>
            </a:r>
            <a:r>
              <a:rPr lang="en-US" dirty="0" err="1"/>
              <a:t>pomieszczeń</a:t>
            </a:r>
            <a:r>
              <a:rPr lang="en-US" dirty="0"/>
              <a:t> </a:t>
            </a:r>
            <a:r>
              <a:rPr lang="en-US" dirty="0" err="1"/>
              <a:t>mieszakalnych</a:t>
            </a:r>
            <a:r>
              <a:rPr lang="en-US" dirty="0"/>
              <a:t> </a:t>
            </a:r>
            <a:r>
              <a:rPr lang="en-US" dirty="0" err="1"/>
              <a:t>oraz</a:t>
            </a:r>
            <a:r>
              <a:rPr lang="en-US" dirty="0"/>
              <a:t> </a:t>
            </a:r>
            <a:r>
              <a:rPr lang="en-US" dirty="0" err="1"/>
              <a:t>ich</a:t>
            </a:r>
            <a:r>
              <a:rPr lang="en-US" dirty="0"/>
              <a:t> </a:t>
            </a:r>
            <a:r>
              <a:rPr lang="en-US" dirty="0" err="1"/>
              <a:t>wpływ</a:t>
            </a:r>
            <a:r>
              <a:rPr lang="en-US" dirty="0"/>
              <a:t> </a:t>
            </a:r>
            <a:r>
              <a:rPr lang="en-US" dirty="0" err="1"/>
              <a:t>na</a:t>
            </a:r>
            <a:r>
              <a:rPr lang="en-US" dirty="0"/>
              <a:t> </a:t>
            </a:r>
            <a:r>
              <a:rPr lang="en-US" dirty="0" err="1"/>
              <a:t>zdrowie</a:t>
            </a:r>
            <a:r>
              <a:rPr lang="en-US" dirty="0"/>
              <a:t> (</a:t>
            </a:r>
            <a:r>
              <a:rPr lang="en-US" dirty="0" err="1"/>
              <a:t>syndrom</a:t>
            </a:r>
            <a:r>
              <a:rPr lang="en-US" dirty="0"/>
              <a:t> </a:t>
            </a:r>
            <a:r>
              <a:rPr lang="en-US" dirty="0" err="1"/>
              <a:t>chorego</a:t>
            </a:r>
            <a:r>
              <a:rPr lang="en-US" dirty="0"/>
              <a:t> </a:t>
            </a:r>
            <a:r>
              <a:rPr lang="en-US" dirty="0" err="1"/>
              <a:t>budynku</a:t>
            </a:r>
            <a:r>
              <a:rPr lang="en-US" dirty="0"/>
              <a:t>) [Microbiological threat from buildings and rooms and its influence on human health (sick building syndrome)]. </a:t>
            </a:r>
            <a:r>
              <a:rPr lang="en-US" dirty="0" err="1"/>
              <a:t>Przegl</a:t>
            </a:r>
            <a:r>
              <a:rPr lang="en-US" dirty="0"/>
              <a:t> </a:t>
            </a:r>
            <a:r>
              <a:rPr lang="en-US" dirty="0" err="1"/>
              <a:t>Lek</a:t>
            </a:r>
            <a:r>
              <a:rPr lang="en-US" dirty="0"/>
              <a:t>. 2000;57(7-8):419-23. Polish. </a:t>
            </a:r>
            <a:r>
              <a:rPr lang="en-US" dirty="0" err="1"/>
              <a:t>PMID</a:t>
            </a:r>
            <a:r>
              <a:rPr lang="en-US" dirty="0"/>
              <a:t>: 11109318.</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pPr marL="0" marR="0" lvl="0" indent="0" defTabSz="457200" eaLnBrk="1" fontAlgn="auto" latinLnBrk="0" hangingPunct="1">
              <a:lnSpc>
                <a:spcPct val="117999"/>
              </a:lnSpc>
              <a:spcBef>
                <a:spcPts val="0"/>
              </a:spcBef>
              <a:spcAft>
                <a:spcPts val="0"/>
              </a:spcAft>
              <a:buClrTx/>
              <a:buSzTx/>
              <a:buFontTx/>
              <a:buNone/>
              <a:tabLst/>
              <a:defRPr/>
            </a:pPr>
            <a:r>
              <a:rPr lang="en-US" dirty="0"/>
              <a:t>In buildings we can observe many different strains of bacteria, over 400 species of </a:t>
            </a:r>
            <a:r>
              <a:rPr lang="en-US" dirty="0" err="1"/>
              <a:t>mould</a:t>
            </a:r>
            <a:r>
              <a:rPr lang="en-US" dirty="0"/>
              <a:t> fungi, many strains of fungus causing the rotting of wood and wood like materials, many species of algae, aphids, and other types of growths and seed plants and also over 30 types of mites especially those seen in house dust. Buildings, especially their interiors have a very specific microclimate. Within it areas of so called ecological lows are formed in which conditions for settlement, growth and reproduction of these organisms take place. A building, which is a hazard to the health of its residents, is called a "sick building" from the term "sick building syndrome". The incidence and development of some types of </a:t>
            </a:r>
            <a:r>
              <a:rPr lang="en-US" dirty="0" err="1"/>
              <a:t>mould</a:t>
            </a:r>
            <a:r>
              <a:rPr lang="en-US" dirty="0"/>
              <a:t> fungus is associated with the production of very toxic metabolites which are called secondary metabolites i.e. mycotoxins. Long term human, especially in relation to children, contact with the species producing the most potent mycotoxins like aflatoxin--</a:t>
            </a:r>
            <a:r>
              <a:rPr lang="en-US" dirty="0" err="1"/>
              <a:t>Apergillus</a:t>
            </a:r>
            <a:r>
              <a:rPr lang="en-US" dirty="0"/>
              <a:t> flavus, ochratoxins--Aspergillus </a:t>
            </a:r>
            <a:r>
              <a:rPr lang="en-US" dirty="0" err="1"/>
              <a:t>ochraceus</a:t>
            </a:r>
            <a:r>
              <a:rPr lang="en-US" dirty="0"/>
              <a:t>, </a:t>
            </a:r>
            <a:r>
              <a:rPr lang="en-US" dirty="0" err="1"/>
              <a:t>rubratoxins</a:t>
            </a:r>
            <a:r>
              <a:rPr lang="en-US" dirty="0"/>
              <a:t>--Penicillium rubrum or </a:t>
            </a:r>
            <a:r>
              <a:rPr lang="en-US" dirty="0" err="1"/>
              <a:t>strachybotrytoxins</a:t>
            </a:r>
            <a:r>
              <a:rPr lang="en-US" dirty="0"/>
              <a:t>--</a:t>
            </a:r>
            <a:r>
              <a:rPr lang="en-US" dirty="0" err="1"/>
              <a:t>Strachybotrys</a:t>
            </a:r>
            <a:r>
              <a:rPr lang="en-US" dirty="0"/>
              <a:t> </a:t>
            </a:r>
            <a:r>
              <a:rPr lang="en-US" dirty="0" err="1"/>
              <a:t>chartarum</a:t>
            </a:r>
            <a:r>
              <a:rPr lang="en-US" dirty="0"/>
              <a:t> may even be the cause of death. </a:t>
            </a:r>
            <a:r>
              <a:rPr lang="en-US" dirty="0" err="1"/>
              <a:t>Mould</a:t>
            </a:r>
            <a:r>
              <a:rPr lang="en-US" dirty="0"/>
              <a:t> fungus or just </a:t>
            </a:r>
            <a:r>
              <a:rPr lang="en-US" dirty="0" err="1"/>
              <a:t>mould</a:t>
            </a:r>
            <a:r>
              <a:rPr lang="en-US" dirty="0"/>
              <a:t> is a saprophytic fungus derived from many different systemic groups (Mucor, Aspergillus, Penicillium, </a:t>
            </a:r>
            <a:r>
              <a:rPr lang="en-US" dirty="0" err="1"/>
              <a:t>Fusarinum</a:t>
            </a:r>
            <a:r>
              <a:rPr lang="en-US" dirty="0"/>
              <a:t>). Fungi can produce lethal mycotoxins such as: alternariol, aflatoxins, gliotoxins, ochratoxins, nivalenol, </a:t>
            </a:r>
            <a:r>
              <a:rPr lang="en-US" dirty="0" err="1"/>
              <a:t>cytinine</a:t>
            </a:r>
            <a:r>
              <a:rPr lang="en-US" dirty="0"/>
              <a:t>, </a:t>
            </a:r>
            <a:r>
              <a:rPr lang="en-US" dirty="0" err="1"/>
              <a:t>dicumarol</a:t>
            </a:r>
            <a:r>
              <a:rPr lang="en-US" dirty="0"/>
              <a:t>, </a:t>
            </a:r>
            <a:r>
              <a:rPr lang="en-US" dirty="0" err="1"/>
              <a:t>rugulosine</a:t>
            </a:r>
            <a:r>
              <a:rPr lang="en-US" dirty="0"/>
              <a:t>, </a:t>
            </a:r>
            <a:r>
              <a:rPr lang="en-US" dirty="0" err="1"/>
              <a:t>trichoviridine</a:t>
            </a:r>
            <a:r>
              <a:rPr lang="en-US" dirty="0"/>
              <a:t> and about 200 more which considering their mutagenicity are potentially dangerous to humans, animals, flora and microorganisms. Research which was begun by Prof. Julian </a:t>
            </a:r>
            <a:r>
              <a:rPr lang="en-US" dirty="0" err="1"/>
              <a:t>Aleksandrowicz</a:t>
            </a:r>
            <a:r>
              <a:rPr lang="en-US" dirty="0"/>
              <a:t> and Prof. </a:t>
            </a:r>
            <a:r>
              <a:rPr lang="en-US" dirty="0" err="1"/>
              <a:t>Bolesław</a:t>
            </a:r>
            <a:r>
              <a:rPr lang="en-US" dirty="0"/>
              <a:t> </a:t>
            </a:r>
            <a:r>
              <a:rPr lang="en-US" dirty="0" err="1"/>
              <a:t>Smyk</a:t>
            </a:r>
            <a:r>
              <a:rPr lang="en-US" dirty="0"/>
              <a:t> in 1970 and 1971 showed that the so called "</a:t>
            </a:r>
            <a:r>
              <a:rPr lang="en-US" dirty="0" err="1"/>
              <a:t>leukaemia</a:t>
            </a:r>
            <a:r>
              <a:rPr lang="en-US" dirty="0"/>
              <a:t> houses" of </a:t>
            </a:r>
            <a:r>
              <a:rPr lang="en-US" dirty="0" err="1"/>
              <a:t>leukaemia</a:t>
            </a:r>
            <a:r>
              <a:rPr lang="en-US" dirty="0"/>
              <a:t> victims had an abundance of </a:t>
            </a:r>
            <a:r>
              <a:rPr lang="en-US" dirty="0" err="1"/>
              <a:t>toxinogenic</a:t>
            </a:r>
            <a:r>
              <a:rPr lang="en-US" dirty="0"/>
              <a:t> fungus in them, particularly the most potent fungus which turned out to be Aspergillus flavus. </a:t>
            </a:r>
            <a:r>
              <a:rPr lang="en-US" dirty="0" err="1"/>
              <a:t>Toxinogenic</a:t>
            </a:r>
            <a:r>
              <a:rPr lang="en-US" dirty="0"/>
              <a:t> funguses are abundant in many living spaces and cellars in older and also in new housing. Mycotoxins have been shown to be very toxic and harmful and it is no wonder that many inhabitants of these living spaces are constantly ill, mainly upper respiratory tract infections, lethargy, constant headaches, nausea and a general ill feeling. Inhabiting these living spaces for a considerable period may lead to cancer.</a:t>
            </a:r>
          </a:p>
          <a:p>
            <a:pPr marL="0" marR="0" lvl="0" indent="0" defTabSz="457200" eaLnBrk="1" fontAlgn="auto" latinLnBrk="0" hangingPunct="1">
              <a:lnSpc>
                <a:spcPct val="117999"/>
              </a:lnSpc>
              <a:spcBef>
                <a:spcPts val="0"/>
              </a:spcBef>
              <a:spcAft>
                <a:spcPts val="0"/>
              </a:spcAft>
              <a:buClrTx/>
              <a:buSzTx/>
              <a:buFontTx/>
              <a:buNone/>
              <a:tabLst/>
              <a:defRPr/>
            </a:pPr>
            <a:endParaRPr lang="en-US" dirty="0"/>
          </a:p>
          <a:p>
            <a:endParaRPr lang="en-US" dirty="0"/>
          </a:p>
        </p:txBody>
      </p:sp>
    </p:spTree>
    <p:extLst>
      <p:ext uri="{BB962C8B-B14F-4D97-AF65-F5344CB8AC3E}">
        <p14:creationId xmlns:p14="http://schemas.microsoft.com/office/powerpoint/2010/main" val="16964705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871D685E-ACB9-EA47-AFDE-4FD9CC531C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451C368F-BAEA-1C41-AB5A-45765C6CE7D9}" type="slidenum">
              <a:rPr lang="en-US" altLang="en-US" sz="1200"/>
              <a:pPr/>
              <a:t>7</a:t>
            </a:fld>
            <a:endParaRPr lang="en-US" altLang="en-US" sz="1200"/>
          </a:p>
        </p:txBody>
      </p:sp>
      <p:sp>
        <p:nvSpPr>
          <p:cNvPr id="92163" name="Rectangle 2">
            <a:extLst>
              <a:ext uri="{FF2B5EF4-FFF2-40B4-BE49-F238E27FC236}">
                <a16:creationId xmlns:a16="http://schemas.microsoft.com/office/drawing/2014/main" id="{56A52F8C-4EAC-7D4D-B602-7BDB1647E98A}"/>
              </a:ext>
            </a:extLst>
          </p:cNvPr>
          <p:cNvSpPr>
            <a:spLocks noGrp="1" noRot="1" noChangeAspect="1" noChangeArrowheads="1"/>
          </p:cNvSpPr>
          <p:nvPr>
            <p:ph type="sldImg"/>
          </p:nvPr>
        </p:nvSpPr>
        <p:spPr>
          <a:solidFill>
            <a:srgbClr val="FFFFFF"/>
          </a:solidFill>
          <a:ln/>
        </p:spPr>
      </p:sp>
      <p:sp>
        <p:nvSpPr>
          <p:cNvPr id="92164" name="Rectangle 3">
            <a:extLst>
              <a:ext uri="{FF2B5EF4-FFF2-40B4-BE49-F238E27FC236}">
                <a16:creationId xmlns:a16="http://schemas.microsoft.com/office/drawing/2014/main" id="{9A661412-85CA-E444-B6BD-6C173E8C773B}"/>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Times New Roman" panose="02020603050405020304" pitchFamily="18" charset="0"/>
                <a:ea typeface="ＭＳ Ｐゴシック" panose="020B0600070205080204" pitchFamily="34" charset="-128"/>
              </a:rPr>
              <a:t>Hot indoor air</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Many labor under the mistaken idea that if they have taken cold, they must carefully exclude the outside air and increase the temperature of their room until it is excessively hot. The system may be deranged, the pores closed by waste matter, and the internal organs suffering more or less inflammation, because the blood has been chilled back from the surface and thrown upon them. At this time, of all others, the lungs should not be deprived of pure, fresh air. If pure air is ever necessary, it is when any part of the system, as the lungs or stomach, is diseased. Judicious exercise would induce the blood to the surface, and thus relieve the internal organs. Brisk, yet not violent exercise in the open air, with cheerfulness of spirits, will promote the circulation, giving a healthful glow to the skin, and sending the blood, vitalized by the pure air, to the extremities. The diseased stomach will find relief by exercise. Physicians frequently advise invalids to visit foreign countries, to go to the springs, or to ride upon the ocean, in order to regain health; when, in nine cases out of ten, if they would eat temperately and engage in healthful exercise with a cheerful spirit, they would regain health and save time and money. Exercise, and </a:t>
            </a:r>
          </a:p>
          <a:p>
            <a:pPr eaLnBrk="1" hangingPunct="1"/>
            <a:r>
              <a:rPr lang="en-US" altLang="en-US" dirty="0">
                <a:latin typeface="Times New Roman" panose="02020603050405020304" pitchFamily="18" charset="0"/>
                <a:ea typeface="ＭＳ Ｐゴシック" panose="020B0600070205080204" pitchFamily="34" charset="-128"/>
              </a:rPr>
              <a:t>                                                                            531</a:t>
            </a:r>
          </a:p>
          <a:p>
            <a:pPr eaLnBrk="1" hangingPunct="1"/>
            <a:r>
              <a:rPr lang="en-US" altLang="en-US" dirty="0">
                <a:latin typeface="Times New Roman" panose="02020603050405020304" pitchFamily="18" charset="0"/>
                <a:ea typeface="ＭＳ Ｐゴシック" panose="020B0600070205080204" pitchFamily="34" charset="-128"/>
              </a:rPr>
              <a:t>a free and abundant use of the air and sunlight,--blessings which Heaven has freely bestowed upon all,--would give life and strength to the emaciated invalid.  {2T 530.2}</a:t>
            </a:r>
          </a:p>
          <a:p>
            <a:pPr eaLnBrk="1" hangingPunct="1"/>
            <a:r>
              <a:rPr lang="en-US" altLang="en-US" dirty="0">
                <a:latin typeface="Times New Roman" panose="02020603050405020304" pitchFamily="18" charset="0"/>
                <a:ea typeface="ＭＳ Ｐゴシック" panose="020B0600070205080204" pitchFamily="34" charset="-128"/>
              </a:rPr>
              <a:t>     A large class of women are content to hover over the stove, breathing impure air for one half or three fourths of the time, until the brain is heated and half benumbed. They should go out and exercise every day, even though some things indoors have to be neglected. They need the cool air to quiet their distracted brains. They need not go to their neighbors to gossip, but should make it their object to do some good, working to the end of benefiting others. Then they will be an example to others and receive real benefit themselves.  {2T 531.1}</a:t>
            </a:r>
          </a:p>
          <a:p>
            <a:pPr eaLnBrk="1" hangingPunct="1"/>
            <a:r>
              <a:rPr lang="en-US" altLang="en-US" dirty="0">
                <a:latin typeface="Times New Roman" panose="02020603050405020304" pitchFamily="18" charset="0"/>
                <a:ea typeface="ＭＳ Ｐゴシック" panose="020B0600070205080204" pitchFamily="34" charset="-128"/>
              </a:rPr>
              <a:t>     Perfect health depends upon perfect circulation. Special attention should be given to the extremities, that they may be as thoroughly clothed as the chest and the region over the heart, where is the greatest amount of heat. Parents who dress their children with the extremities naked, or nearly so, are sacrificing the health and lives of their children to fashion. If these parts are not so warm as the body, the circulation is not equalized. When the extremities, which are remote from the vital organs, are not properly clad, the blood is driven to the head, causing headache or nosebleed; or there is a sense of fullness about the chest, producing cough or palpitation of the heart, on account of too much blood in that locality; or the stomach has too much blood, causing indigestion.  {2T 531.2}</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I thought then I was cut off from doing anything for the </a:t>
            </a:r>
          </a:p>
          <a:p>
            <a:pPr eaLnBrk="1" hangingPunct="1"/>
            <a:r>
              <a:rPr lang="en-US" altLang="en-US" dirty="0">
                <a:latin typeface="Times New Roman" panose="02020603050405020304" pitchFamily="18" charset="0"/>
                <a:ea typeface="ＭＳ Ｐゴシック" panose="020B0600070205080204" pitchFamily="34" charset="-128"/>
              </a:rPr>
              <a:t>     people, but our brethren said they had found out a way that the </a:t>
            </a:r>
          </a:p>
          <a:p>
            <a:pPr eaLnBrk="1" hangingPunct="1"/>
            <a:r>
              <a:rPr lang="en-US" altLang="en-US" dirty="0">
                <a:latin typeface="Times New Roman" panose="02020603050405020304" pitchFamily="18" charset="0"/>
                <a:ea typeface="ＭＳ Ｐゴシック" panose="020B0600070205080204" pitchFamily="34" charset="-128"/>
              </a:rPr>
              <a:t>     room could be ventilated, so I put on the armor again and did </a:t>
            </a:r>
          </a:p>
          <a:p>
            <a:pPr eaLnBrk="1" hangingPunct="1"/>
            <a:r>
              <a:rPr lang="en-US" altLang="en-US" dirty="0">
                <a:latin typeface="Times New Roman" panose="02020603050405020304" pitchFamily="18" charset="0"/>
                <a:ea typeface="ＭＳ Ｐゴシック" panose="020B0600070205080204" pitchFamily="34" charset="-128"/>
              </a:rPr>
              <a:t>     very well until Sunday night. I spoke to a hall filled with </a:t>
            </a:r>
          </a:p>
          <a:p>
            <a:pPr eaLnBrk="1" hangingPunct="1"/>
            <a:r>
              <a:rPr lang="en-US" altLang="en-US" dirty="0">
                <a:latin typeface="Times New Roman" panose="02020603050405020304" pitchFamily="18" charset="0"/>
                <a:ea typeface="ＭＳ Ｐゴシック" panose="020B0600070205080204" pitchFamily="34" charset="-128"/>
              </a:rPr>
              <a:t>     outsiders. I knew the moment I attempted to speak that our </a:t>
            </a:r>
          </a:p>
          <a:p>
            <a:pPr eaLnBrk="1" hangingPunct="1"/>
            <a:r>
              <a:rPr lang="en-US" altLang="en-US" dirty="0">
                <a:latin typeface="Times New Roman" panose="02020603050405020304" pitchFamily="18" charset="0"/>
                <a:ea typeface="ＭＳ Ｐゴシック" panose="020B0600070205080204" pitchFamily="34" charset="-128"/>
              </a:rPr>
              <a:t>     brethren had forgotten to ventilate the hall, and the outdoor air </a:t>
            </a:r>
          </a:p>
          <a:p>
            <a:pPr eaLnBrk="1" hangingPunct="1"/>
            <a:r>
              <a:rPr lang="en-US" altLang="en-US" dirty="0">
                <a:latin typeface="Times New Roman" panose="02020603050405020304" pitchFamily="18" charset="0"/>
                <a:ea typeface="ＭＳ Ｐゴシック" panose="020B0600070205080204" pitchFamily="34" charset="-128"/>
              </a:rPr>
              <a:t>     had not been introduced into the hall after the last meeting had </a:t>
            </a:r>
          </a:p>
          <a:p>
            <a:pPr eaLnBrk="1" hangingPunct="1"/>
            <a:r>
              <a:rPr lang="en-US" altLang="en-US" dirty="0">
                <a:latin typeface="Times New Roman" panose="02020603050405020304" pitchFamily="18" charset="0"/>
                <a:ea typeface="ＭＳ Ｐゴシック" panose="020B0600070205080204" pitchFamily="34" charset="-128"/>
              </a:rPr>
              <a:t>     been held. I got through with the discourse wearied out.  {3BIO 353.4}</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I walked home. I could not sleep that night, and the next </a:t>
            </a:r>
          </a:p>
          <a:p>
            <a:pPr eaLnBrk="1" hangingPunct="1"/>
            <a:r>
              <a:rPr lang="en-US" altLang="en-US" dirty="0">
                <a:latin typeface="Times New Roman" panose="02020603050405020304" pitchFamily="18" charset="0"/>
                <a:ea typeface="ＭＳ Ｐゴシック" panose="020B0600070205080204" pitchFamily="34" charset="-128"/>
              </a:rPr>
              <a:t>     morning I looked haggard and felt two years older than I did </a:t>
            </a:r>
          </a:p>
          <a:p>
            <a:pPr eaLnBrk="1" hangingPunct="1"/>
            <a:r>
              <a:rPr lang="en-US" altLang="en-US" dirty="0">
                <a:latin typeface="Times New Roman" panose="02020603050405020304" pitchFamily="18" charset="0"/>
                <a:ea typeface="ＭＳ Ｐゴシック" panose="020B0600070205080204" pitchFamily="34" charset="-128"/>
              </a:rPr>
              <a:t>     before I made the attempt to speak. I became very sick with </a:t>
            </a:r>
          </a:p>
          <a:p>
            <a:pPr eaLnBrk="1" hangingPunct="1"/>
            <a:r>
              <a:rPr lang="en-US" altLang="en-US" dirty="0">
                <a:latin typeface="Times New Roman" panose="02020603050405020304" pitchFamily="18" charset="0"/>
                <a:ea typeface="ＭＳ Ｐゴシック" panose="020B0600070205080204" pitchFamily="34" charset="-128"/>
              </a:rPr>
              <a:t>     nervous prostration. . . . I was suffering much with inflammation </a:t>
            </a:r>
          </a:p>
          <a:p>
            <a:pPr eaLnBrk="1" hangingPunct="1"/>
            <a:r>
              <a:rPr lang="en-US" altLang="en-US" dirty="0">
                <a:latin typeface="Times New Roman" panose="02020603050405020304" pitchFamily="18" charset="0"/>
                <a:ea typeface="ＭＳ Ｐゴシック" panose="020B0600070205080204" pitchFamily="34" charset="-128"/>
              </a:rPr>
              <a:t>     of head, stomach, and lungs.--Letter 114, 1886.  {3BIO 353.5}</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err="1">
                <a:latin typeface="Times New Roman" panose="02020603050405020304" pitchFamily="18" charset="0"/>
                <a:ea typeface="ＭＳ Ｐゴシック" panose="020B0600070205080204" pitchFamily="34" charset="-128"/>
              </a:rPr>
              <a:t>Int</a:t>
            </a:r>
            <a:r>
              <a:rPr lang="en-US" altLang="en-US" dirty="0">
                <a:latin typeface="Times New Roman" panose="02020603050405020304" pitchFamily="18" charset="0"/>
                <a:ea typeface="ＭＳ Ｐゴシック" panose="020B0600070205080204" pitchFamily="34" charset="-128"/>
              </a:rPr>
              <a:t> J Epidemiol. 1989 Jun;18(2):390-6.Click here to read Links</a:t>
            </a:r>
          </a:p>
          <a:p>
            <a:pPr eaLnBrk="1" hangingPunct="1"/>
            <a:r>
              <a:rPr lang="en-US" altLang="en-US" dirty="0">
                <a:latin typeface="Times New Roman" panose="02020603050405020304" pitchFamily="18" charset="0"/>
                <a:ea typeface="ＭＳ Ｐゴシック" panose="020B0600070205080204" pitchFamily="34" charset="-128"/>
              </a:rPr>
              <a:t>    The effect of domestic factors on respiratory symptoms and FEV1.</a:t>
            </a:r>
          </a:p>
          <a:p>
            <a:pPr eaLnBrk="1" hangingPunct="1"/>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Hosein</a:t>
            </a:r>
            <a:r>
              <a:rPr lang="en-US" altLang="en-US" dirty="0">
                <a:latin typeface="Times New Roman" panose="02020603050405020304" pitchFamily="18" charset="0"/>
                <a:ea typeface="ＭＳ Ｐゴシック" panose="020B0600070205080204" pitchFamily="34" charset="-128"/>
              </a:rPr>
              <a:t> HR, Corey P, Robertson JM.</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Occupational Health Unit, University of Toronto, Ontario, Canada.</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This study was conducted to determine whether indoor air pollution factors affected respiratory function and symptoms in 1357 non-smoking Caucasian children. Interviews were conducted to determine: exposure to pets and to gases, </a:t>
            </a:r>
            <a:r>
              <a:rPr lang="en-US" altLang="en-US" dirty="0" err="1">
                <a:latin typeface="Times New Roman" panose="02020603050405020304" pitchFamily="18" charset="0"/>
                <a:ea typeface="ＭＳ Ｐゴシック" panose="020B0600070205080204" pitchFamily="34" charset="-128"/>
              </a:rPr>
              <a:t>vapours</a:t>
            </a:r>
            <a:r>
              <a:rPr lang="en-US" altLang="en-US" dirty="0">
                <a:latin typeface="Times New Roman" panose="02020603050405020304" pitchFamily="18" charset="0"/>
                <a:ea typeface="ＭＳ Ｐゴシック" panose="020B0600070205080204" pitchFamily="34" charset="-128"/>
              </a:rPr>
              <a:t> and dusts from hobbies; the use of gas stoves; fireplaces, air conditioners and humidifiers; type of heating systems; and the number of residents, and the number of smokers in the home. The forced expiratory volume in one second (FEV1) was obtained from maximum expiratory flow volume curves, and symptoms from the application of a standardized questionnaire. Indoor pets and the use of fireplaces and humidifiers had no consistent relationships with FEV1 when considered individually or in combination with the other factors. Hobbies, the use of gas stoves, the absence of air conditioning, the use of hot water heating, crowded homes, and the presence of smokers in the home all had negative relationships with FEV1. The largest effect on lung function was observed in children from homes with hot water heating systems, whereas the smallest effect was observed in children with smokers in the home. Children who lived in homes with hot water heating systems with no air conditioning had mean FEV1 of up to 0.4 </a:t>
            </a:r>
            <a:r>
              <a:rPr lang="en-US" altLang="en-US" dirty="0" err="1">
                <a:latin typeface="Times New Roman" panose="02020603050405020304" pitchFamily="18" charset="0"/>
                <a:ea typeface="ＭＳ Ｐゴシック" panose="020B0600070205080204" pitchFamily="34" charset="-128"/>
              </a:rPr>
              <a:t>litres</a:t>
            </a:r>
            <a:r>
              <a:rPr lang="en-US" altLang="en-US" dirty="0">
                <a:latin typeface="Times New Roman" panose="02020603050405020304" pitchFamily="18" charset="0"/>
                <a:ea typeface="ＭＳ Ｐゴシック" panose="020B0600070205080204" pitchFamily="34" charset="-128"/>
              </a:rPr>
              <a:t> lower than did their counterparts who lived in homes with forced air heating and air conditioning. Pets, heating systems, cooking fuel, crowding and passive smoking showed no consistent effects on the reporting of any of the symptoms. Girls who were exposed to the emissions from indoor hobbies reported more phlegm, wheeze and </a:t>
            </a:r>
            <a:r>
              <a:rPr lang="en-US" altLang="en-US" dirty="0" err="1">
                <a:latin typeface="Times New Roman" panose="02020603050405020304" pitchFamily="18" charset="0"/>
                <a:ea typeface="ＭＳ Ｐゴシック" panose="020B0600070205080204" pitchFamily="34" charset="-128"/>
              </a:rPr>
              <a:t>dyspnoea</a:t>
            </a:r>
            <a:r>
              <a:rPr lang="en-US" altLang="en-US" dirty="0">
                <a:latin typeface="Times New Roman" panose="02020603050405020304" pitchFamily="18" charset="0"/>
                <a:ea typeface="ＭＳ Ｐゴシック" panose="020B0600070205080204" pitchFamily="34" charset="-128"/>
              </a:rPr>
              <a:t>.</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PMID</a:t>
            </a:r>
            <a:r>
              <a:rPr lang="en-US" altLang="en-US" dirty="0">
                <a:latin typeface="Times New Roman" panose="02020603050405020304" pitchFamily="18" charset="0"/>
                <a:ea typeface="ＭＳ Ｐゴシック" panose="020B0600070205080204" pitchFamily="34" charset="-128"/>
              </a:rPr>
              <a:t>: 2767853 [PubMed - indexed for MEDLINE</a:t>
            </a:r>
          </a:p>
          <a:p>
            <a:pPr eaLnBrk="1" hangingPunct="1"/>
            <a:r>
              <a:rPr lang="en-US" altLang="en-US" dirty="0">
                <a:latin typeface="Times New Roman" panose="02020603050405020304" pitchFamily="18" charset="0"/>
                <a:ea typeface="ＭＳ Ｐゴシック" panose="020B0600070205080204" pitchFamily="34" charset="-128"/>
              </a:rPr>
              <a:t>J Trop Med </a:t>
            </a:r>
            <a:r>
              <a:rPr lang="en-US" altLang="en-US" dirty="0" err="1">
                <a:latin typeface="Times New Roman" panose="02020603050405020304" pitchFamily="18" charset="0"/>
                <a:ea typeface="ＭＳ Ｐゴシック" panose="020B0600070205080204" pitchFamily="34" charset="-128"/>
              </a:rPr>
              <a:t>Hyg</a:t>
            </a:r>
            <a:r>
              <a:rPr lang="en-US" altLang="en-US" dirty="0">
                <a:latin typeface="Times New Roman" panose="02020603050405020304" pitchFamily="18" charset="0"/>
                <a:ea typeface="ＭＳ Ｐゴシック" panose="020B0600070205080204" pitchFamily="34" charset="-128"/>
              </a:rPr>
              <a:t>. 1988 Apr;91(2):77-82.Links</a:t>
            </a:r>
          </a:p>
          <a:p>
            <a:pPr eaLnBrk="1" hangingPunct="1"/>
            <a:r>
              <a:rPr lang="en-US" altLang="en-US" dirty="0">
                <a:latin typeface="Times New Roman" panose="02020603050405020304" pitchFamily="18" charset="0"/>
                <a:ea typeface="ＭＳ Ｐゴシック" panose="020B0600070205080204" pitchFamily="34" charset="-128"/>
              </a:rPr>
              <a:t>    The effect of a hot dry climate on the </a:t>
            </a:r>
            <a:r>
              <a:rPr lang="en-US" altLang="en-US" dirty="0" err="1">
                <a:latin typeface="Times New Roman" panose="02020603050405020304" pitchFamily="18" charset="0"/>
                <a:ea typeface="ＭＳ Ｐゴシック" panose="020B0600070205080204" pitchFamily="34" charset="-128"/>
              </a:rPr>
              <a:t>haemorrheology</a:t>
            </a:r>
            <a:r>
              <a:rPr lang="en-US" altLang="en-US" dirty="0">
                <a:latin typeface="Times New Roman" panose="02020603050405020304" pitchFamily="18" charset="0"/>
                <a:ea typeface="ＭＳ Ｐゴシック" panose="020B0600070205080204" pitchFamily="34" charset="-128"/>
              </a:rPr>
              <a:t> of healthy males and patients with acute myocardial infarction.</a:t>
            </a:r>
          </a:p>
          <a:p>
            <a:pPr eaLnBrk="1" hangingPunct="1"/>
            <a:r>
              <a:rPr lang="en-US" altLang="en-US" dirty="0">
                <a:latin typeface="Times New Roman" panose="02020603050405020304" pitchFamily="18" charset="0"/>
                <a:ea typeface="ＭＳ Ｐゴシック" panose="020B0600070205080204" pitchFamily="34" charset="-128"/>
              </a:rPr>
              <a:t>    Kolar J, Bhatnagar SK, Hudak A, </a:t>
            </a:r>
            <a:r>
              <a:rPr lang="en-US" altLang="en-US" dirty="0" err="1">
                <a:latin typeface="Times New Roman" panose="02020603050405020304" pitchFamily="18" charset="0"/>
                <a:ea typeface="ＭＳ Ｐゴシック" panose="020B0600070205080204" pitchFamily="34" charset="-128"/>
              </a:rPr>
              <a:t>Smid</a:t>
            </a:r>
            <a:r>
              <a:rPr lang="en-US" altLang="en-US" dirty="0">
                <a:latin typeface="Times New Roman" panose="02020603050405020304" pitchFamily="18" charset="0"/>
                <a:ea typeface="ＭＳ Ｐゴシック" panose="020B0600070205080204" pitchFamily="34" charset="-128"/>
              </a:rPr>
              <a:t> J, al-Yusuf AR.</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Faculty of Medicine, Kuwait University.</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We studied the influence of an extremely hot dry summer and temperate winter on the </a:t>
            </a:r>
            <a:r>
              <a:rPr lang="en-US" altLang="en-US" dirty="0" err="1">
                <a:latin typeface="Times New Roman" panose="02020603050405020304" pitchFamily="18" charset="0"/>
                <a:ea typeface="ＭＳ Ｐゴシック" panose="020B0600070205080204" pitchFamily="34" charset="-128"/>
              </a:rPr>
              <a:t>haemorrheology</a:t>
            </a:r>
            <a:r>
              <a:rPr lang="en-US" altLang="en-US" dirty="0">
                <a:latin typeface="Times New Roman" panose="02020603050405020304" pitchFamily="18" charset="0"/>
                <a:ea typeface="ＭＳ Ｐゴシック" panose="020B0600070205080204" pitchFamily="34" charset="-128"/>
              </a:rPr>
              <a:t> of 82 healthy males (controls) and 101 male patients with acute myocardial infarction (AMI). The </a:t>
            </a:r>
            <a:r>
              <a:rPr lang="en-US" altLang="en-US" dirty="0" err="1">
                <a:latin typeface="Times New Roman" panose="02020603050405020304" pitchFamily="18" charset="0"/>
                <a:ea typeface="ＭＳ Ｐゴシック" panose="020B0600070205080204" pitchFamily="34" charset="-128"/>
              </a:rPr>
              <a:t>haematocrit</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 blood viscosity (B1V) and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/B1V ratio were measured in these subjects working 'outdoors' and in an air-conditioned environment ('indoors'). The 'summer outdoor' controls had a higher B1V and a lower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/B1V when compared to the 'winter outdoor' controls (P less than 0.01), and the 'summer indoor' controls had a lower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 and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/B1V when compared to the 'winter indoor' control group (P less than 0.02). The </a:t>
            </a:r>
            <a:r>
              <a:rPr lang="en-US" altLang="en-US" dirty="0" err="1">
                <a:latin typeface="Times New Roman" panose="02020603050405020304" pitchFamily="18" charset="0"/>
                <a:ea typeface="ＭＳ Ｐゴシック" panose="020B0600070205080204" pitchFamily="34" charset="-128"/>
              </a:rPr>
              <a:t>haemorrheology</a:t>
            </a:r>
            <a:r>
              <a:rPr lang="en-US" altLang="en-US" dirty="0">
                <a:latin typeface="Times New Roman" panose="02020603050405020304" pitchFamily="18" charset="0"/>
                <a:ea typeface="ＭＳ Ｐゴシック" panose="020B0600070205080204" pitchFamily="34" charset="-128"/>
              </a:rPr>
              <a:t> of 'winter indoor' AMI patients was not different from the controls, except for the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/B1V. The 'summer indoor' group had a higher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 (P less than 0.05) and B1V (P less than 0.001) and a lower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/B1V (P less than 0.02) when compared to the controls. 'Summer outdoor' AMI patients had the most abnormal </a:t>
            </a:r>
            <a:r>
              <a:rPr lang="en-US" altLang="en-US" dirty="0" err="1">
                <a:latin typeface="Times New Roman" panose="02020603050405020304" pitchFamily="18" charset="0"/>
                <a:ea typeface="ＭＳ Ｐゴシック" panose="020B0600070205080204" pitchFamily="34" charset="-128"/>
              </a:rPr>
              <a:t>haemorrheology</a:t>
            </a:r>
            <a:r>
              <a:rPr lang="en-US" altLang="en-US" dirty="0">
                <a:latin typeface="Times New Roman" panose="02020603050405020304" pitchFamily="18" charset="0"/>
                <a:ea typeface="ＭＳ Ｐゴシック" panose="020B0600070205080204" pitchFamily="34" charset="-128"/>
              </a:rPr>
              <a:t> of all groups. AMI patients with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/B1V less than 7 had a significantly higher prevalence of hypotension and shock syndrome compared to those whose </a:t>
            </a:r>
            <a:r>
              <a:rPr lang="en-US" altLang="en-US" dirty="0" err="1">
                <a:latin typeface="Times New Roman" panose="02020603050405020304" pitchFamily="18" charset="0"/>
                <a:ea typeface="ＭＳ Ｐゴシック" panose="020B0600070205080204" pitchFamily="34" charset="-128"/>
              </a:rPr>
              <a:t>Hct</a:t>
            </a:r>
            <a:r>
              <a:rPr lang="en-US" altLang="en-US" dirty="0">
                <a:latin typeface="Times New Roman" panose="02020603050405020304" pitchFamily="18" charset="0"/>
                <a:ea typeface="ＭＳ Ｐゴシック" panose="020B0600070205080204" pitchFamily="34" charset="-128"/>
              </a:rPr>
              <a:t>/B1V was greater than or equal to 7 (P less than 0.05). We conclude that in healthy males, there was a seasonal difference in </a:t>
            </a:r>
            <a:r>
              <a:rPr lang="en-US" altLang="en-US" dirty="0" err="1">
                <a:latin typeface="Times New Roman" panose="02020603050405020304" pitchFamily="18" charset="0"/>
                <a:ea typeface="ＭＳ Ｐゴシック" panose="020B0600070205080204" pitchFamily="34" charset="-128"/>
              </a:rPr>
              <a:t>haemorrheology</a:t>
            </a:r>
            <a:r>
              <a:rPr lang="en-US" altLang="en-US" dirty="0">
                <a:latin typeface="Times New Roman" panose="02020603050405020304" pitchFamily="18" charset="0"/>
                <a:ea typeface="ＭＳ Ｐゴシック" panose="020B0600070205080204" pitchFamily="34" charset="-128"/>
              </a:rPr>
              <a:t> which was due to acclimatization to heat. During summer, AMI patients working outdoors had the most abnormal </a:t>
            </a:r>
            <a:r>
              <a:rPr lang="en-US" altLang="en-US" dirty="0" err="1">
                <a:latin typeface="Times New Roman" panose="02020603050405020304" pitchFamily="18" charset="0"/>
                <a:ea typeface="ＭＳ Ｐゴシック" panose="020B0600070205080204" pitchFamily="34" charset="-128"/>
              </a:rPr>
              <a:t>haemorrheology</a:t>
            </a:r>
            <a:r>
              <a:rPr lang="en-US" altLang="en-US" dirty="0">
                <a:latin typeface="Times New Roman" panose="02020603050405020304" pitchFamily="18" charset="0"/>
                <a:ea typeface="ＭＳ Ｐゴシック" panose="020B0600070205080204" pitchFamily="34" charset="-128"/>
              </a:rPr>
              <a:t> on admission and the occurrence of complications was also higher in them. We believe that these abnormalities resulted due to inadequate adjustments to heat.</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PMID</a:t>
            </a:r>
            <a:r>
              <a:rPr lang="en-US" altLang="en-US" dirty="0">
                <a:latin typeface="Times New Roman" panose="02020603050405020304" pitchFamily="18" charset="0"/>
                <a:ea typeface="ＭＳ Ｐゴシック" panose="020B0600070205080204" pitchFamily="34" charset="-128"/>
              </a:rPr>
              <a:t>: 3379656 [PubMed - indexed for MEDLINE]</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err="1">
                <a:latin typeface="Times New Roman" panose="02020603050405020304" pitchFamily="18" charset="0"/>
                <a:ea typeface="ＭＳ Ｐゴシック" panose="020B0600070205080204" pitchFamily="34" charset="-128"/>
              </a:rPr>
              <a:t>Clin</a:t>
            </a:r>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Exp</a:t>
            </a:r>
            <a:r>
              <a:rPr lang="en-US" altLang="en-US" dirty="0">
                <a:latin typeface="Times New Roman" panose="02020603050405020304" pitchFamily="18" charset="0"/>
                <a:ea typeface="ＭＳ Ｐゴシック" panose="020B0600070205080204" pitchFamily="34" charset="-128"/>
              </a:rPr>
              <a:t> Allergy. 2001 Dec;31(12):1913-22.Click here to read Links</a:t>
            </a:r>
          </a:p>
          <a:p>
            <a:pPr eaLnBrk="1" hangingPunct="1"/>
            <a:r>
              <a:rPr lang="en-US" altLang="en-US" dirty="0">
                <a:latin typeface="Times New Roman" panose="02020603050405020304" pitchFamily="18" charset="0"/>
                <a:ea typeface="ＭＳ Ｐゴシック" panose="020B0600070205080204" pitchFamily="34" charset="-128"/>
              </a:rPr>
              <a:t>    Hot, humid air increases cellular influx during the late-phase response to nasal challenge with antigen.</a:t>
            </a:r>
          </a:p>
          <a:p>
            <a:pPr eaLnBrk="1" hangingPunct="1"/>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Assanasen</a:t>
            </a:r>
            <a:r>
              <a:rPr lang="en-US" altLang="en-US" dirty="0">
                <a:latin typeface="Times New Roman" panose="02020603050405020304" pitchFamily="18" charset="0"/>
                <a:ea typeface="ＭＳ Ｐゴシック" panose="020B0600070205080204" pitchFamily="34" charset="-128"/>
              </a:rPr>
              <a:t> P, </a:t>
            </a:r>
            <a:r>
              <a:rPr lang="en-US" altLang="en-US" dirty="0" err="1">
                <a:latin typeface="Times New Roman" panose="02020603050405020304" pitchFamily="18" charset="0"/>
                <a:ea typeface="ＭＳ Ｐゴシック" panose="020B0600070205080204" pitchFamily="34" charset="-128"/>
              </a:rPr>
              <a:t>Baroody</a:t>
            </a:r>
            <a:r>
              <a:rPr lang="en-US" altLang="en-US" dirty="0">
                <a:latin typeface="Times New Roman" panose="02020603050405020304" pitchFamily="18" charset="0"/>
                <a:ea typeface="ＭＳ Ｐゴシック" panose="020B0600070205080204" pitchFamily="34" charset="-128"/>
              </a:rPr>
              <a:t> FM, </a:t>
            </a:r>
            <a:r>
              <a:rPr lang="en-US" altLang="en-US" dirty="0" err="1">
                <a:latin typeface="Times New Roman" panose="02020603050405020304" pitchFamily="18" charset="0"/>
                <a:ea typeface="ＭＳ Ｐゴシック" panose="020B0600070205080204" pitchFamily="34" charset="-128"/>
              </a:rPr>
              <a:t>Naureckas</a:t>
            </a:r>
            <a:r>
              <a:rPr lang="en-US" altLang="en-US" dirty="0">
                <a:latin typeface="Times New Roman" panose="02020603050405020304" pitchFamily="18" charset="0"/>
                <a:ea typeface="ＭＳ Ｐゴシック" panose="020B0600070205080204" pitchFamily="34" charset="-128"/>
              </a:rPr>
              <a:t> E, </a:t>
            </a:r>
            <a:r>
              <a:rPr lang="en-US" altLang="en-US" dirty="0" err="1">
                <a:latin typeface="Times New Roman" panose="02020603050405020304" pitchFamily="18" charset="0"/>
                <a:ea typeface="ＭＳ Ｐゴシック" panose="020B0600070205080204" pitchFamily="34" charset="-128"/>
              </a:rPr>
              <a:t>Naclerio</a:t>
            </a:r>
            <a:r>
              <a:rPr lang="en-US" altLang="en-US" dirty="0">
                <a:latin typeface="Times New Roman" panose="02020603050405020304" pitchFamily="18" charset="0"/>
                <a:ea typeface="ＭＳ Ｐゴシック" panose="020B0600070205080204" pitchFamily="34" charset="-128"/>
              </a:rPr>
              <a:t> RM.</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The Section of Otolaryngology-Head and Neck Surgery, The Pritzker School of Medicine, The University of Chicago, Chicago, Illinois 60637, USA.</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BACKGROUND: Inhalation of hot, humid air (</a:t>
            </a:r>
            <a:r>
              <a:rPr lang="en-US" altLang="en-US" dirty="0" err="1">
                <a:latin typeface="Times New Roman" panose="02020603050405020304" pitchFamily="18" charset="0"/>
                <a:ea typeface="ＭＳ Ｐゴシック" panose="020B0600070205080204" pitchFamily="34" charset="-128"/>
              </a:rPr>
              <a:t>HHA</a:t>
            </a:r>
            <a:r>
              <a:rPr lang="en-US" altLang="en-US" dirty="0">
                <a:latin typeface="Times New Roman" panose="02020603050405020304" pitchFamily="18" charset="0"/>
                <a:ea typeface="ＭＳ Ｐゴシック" panose="020B0600070205080204" pitchFamily="34" charset="-128"/>
              </a:rPr>
              <a:t>: 37 degrees C, &gt; 95% relative humidity (RH)) partially inhibits the early response to nasal challenge with antigen. OBJECTIVE: To investigate whether </a:t>
            </a:r>
            <a:r>
              <a:rPr lang="en-US" altLang="en-US" dirty="0" err="1">
                <a:latin typeface="Times New Roman" panose="02020603050405020304" pitchFamily="18" charset="0"/>
                <a:ea typeface="ＭＳ Ｐゴシック" panose="020B0600070205080204" pitchFamily="34" charset="-128"/>
              </a:rPr>
              <a:t>HHA</a:t>
            </a:r>
            <a:r>
              <a:rPr lang="en-US" altLang="en-US" dirty="0">
                <a:latin typeface="Times New Roman" panose="02020603050405020304" pitchFamily="18" charset="0"/>
                <a:ea typeface="ＭＳ Ｐゴシック" panose="020B0600070205080204" pitchFamily="34" charset="-128"/>
              </a:rPr>
              <a:t> inhibited the late-phase response to nasal challenge with antigen and increased hyper-responsiveness of the nasal mucosa to histamine. METHODS: Twenty subjects with seasonal allergic rhinitis, outside of their allergy season, participated in a randomized, 2-way cross-over study. The subjects continuously breathed room air (25 degrees C, 30% RH) or </a:t>
            </a:r>
            <a:r>
              <a:rPr lang="en-US" altLang="en-US" dirty="0" err="1">
                <a:latin typeface="Times New Roman" panose="02020603050405020304" pitchFamily="18" charset="0"/>
                <a:ea typeface="ＭＳ Ｐゴシック" panose="020B0600070205080204" pitchFamily="34" charset="-128"/>
              </a:rPr>
              <a:t>HHA</a:t>
            </a:r>
            <a:r>
              <a:rPr lang="en-US" altLang="en-US" dirty="0">
                <a:latin typeface="Times New Roman" panose="02020603050405020304" pitchFamily="18" charset="0"/>
                <a:ea typeface="ＭＳ Ｐゴシック" panose="020B0600070205080204" pitchFamily="34" charset="-128"/>
              </a:rPr>
              <a:t> delivered via a face mask during the entire experiment. Subjects were challenged intranasally with antigen 1 h after beginning conditioning. The response was monitored by symptoms and nasal lavage at 2-h intervals after the last antigen challenge. Eight hours after antigen challenge, nasal challenge with histamine was performed. RESULTS: Exposure to </a:t>
            </a:r>
            <a:r>
              <a:rPr lang="en-US" altLang="en-US" dirty="0" err="1">
                <a:latin typeface="Times New Roman" panose="02020603050405020304" pitchFamily="18" charset="0"/>
                <a:ea typeface="ＭＳ Ｐゴシック" panose="020B0600070205080204" pitchFamily="34" charset="-128"/>
              </a:rPr>
              <a:t>HHA</a:t>
            </a:r>
            <a:r>
              <a:rPr lang="en-US" altLang="en-US" dirty="0">
                <a:latin typeface="Times New Roman" panose="02020603050405020304" pitchFamily="18" charset="0"/>
                <a:ea typeface="ＭＳ Ｐゴシック" panose="020B0600070205080204" pitchFamily="34" charset="-128"/>
              </a:rPr>
              <a:t> significantly increased nasal mucosal temperature from baseline without affecting nasal secretion osmolality. </a:t>
            </a:r>
            <a:r>
              <a:rPr lang="en-US" altLang="en-US" dirty="0" err="1">
                <a:latin typeface="Times New Roman" panose="02020603050405020304" pitchFamily="18" charset="0"/>
                <a:ea typeface="ＭＳ Ｐゴシック" panose="020B0600070205080204" pitchFamily="34" charset="-128"/>
              </a:rPr>
              <a:t>HHA</a:t>
            </a:r>
            <a:r>
              <a:rPr lang="en-US" altLang="en-US" dirty="0">
                <a:latin typeface="Times New Roman" panose="02020603050405020304" pitchFamily="18" charset="0"/>
                <a:ea typeface="ＭＳ Ｐゴシック" panose="020B0600070205080204" pitchFamily="34" charset="-128"/>
              </a:rPr>
              <a:t> significantly inhibited antigen-induced sneezes, congestion, pruritus, and human serum albumin levels during the early response to antigen challenge. </a:t>
            </a:r>
            <a:r>
              <a:rPr lang="en-US" altLang="en-US" dirty="0" err="1">
                <a:latin typeface="Times New Roman" panose="02020603050405020304" pitchFamily="18" charset="0"/>
                <a:ea typeface="ＭＳ Ｐゴシック" panose="020B0600070205080204" pitchFamily="34" charset="-128"/>
              </a:rPr>
              <a:t>HHA</a:t>
            </a:r>
            <a:r>
              <a:rPr lang="en-US" altLang="en-US" dirty="0">
                <a:latin typeface="Times New Roman" panose="02020603050405020304" pitchFamily="18" charset="0"/>
                <a:ea typeface="ＭＳ Ｐゴシック" panose="020B0600070205080204" pitchFamily="34" charset="-128"/>
              </a:rPr>
              <a:t> exposure, however, was associated with an 8-fold increase in the eosinophil influx and a 15-fold increase in the levels of eosinophil cationic protein during the late-phase response compared to room air. There were no significant differences in nasal hyper-responsiveness to histamine during either exposure. CONCLUSION: </a:t>
            </a:r>
            <a:r>
              <a:rPr lang="en-US" altLang="en-US" dirty="0" err="1">
                <a:latin typeface="Times New Roman" panose="02020603050405020304" pitchFamily="18" charset="0"/>
                <a:ea typeface="ＭＳ Ｐゴシック" panose="020B0600070205080204" pitchFamily="34" charset="-128"/>
              </a:rPr>
              <a:t>HHA</a:t>
            </a:r>
            <a:r>
              <a:rPr lang="en-US" altLang="en-US" dirty="0">
                <a:latin typeface="Times New Roman" panose="02020603050405020304" pitchFamily="18" charset="0"/>
                <a:ea typeface="ＭＳ Ｐゴシック" panose="020B0600070205080204" pitchFamily="34" charset="-128"/>
              </a:rPr>
              <a:t> partially decreases the early response to nasal challenge with antigen, but dramatically increases eosinophil influx. Increasing eosinophil number had no effects on the hyper-responsiveness to histamine. We speculate that the physical conditions of air differentially impact the stages of allergic inflammation.</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Times New Roman" panose="02020603050405020304" pitchFamily="18" charset="0"/>
                <a:ea typeface="ＭＳ Ｐゴシック" panose="020B0600070205080204" pitchFamily="34" charset="-128"/>
              </a:rPr>
              <a:t>    </a:t>
            </a:r>
            <a:r>
              <a:rPr lang="en-US" altLang="en-US" dirty="0" err="1">
                <a:latin typeface="Times New Roman" panose="02020603050405020304" pitchFamily="18" charset="0"/>
                <a:ea typeface="ＭＳ Ｐゴシック" panose="020B0600070205080204" pitchFamily="34" charset="-128"/>
              </a:rPr>
              <a:t>PMID</a:t>
            </a:r>
            <a:r>
              <a:rPr lang="en-US" altLang="en-US" dirty="0">
                <a:latin typeface="Times New Roman" panose="02020603050405020304" pitchFamily="18" charset="0"/>
                <a:ea typeface="ＭＳ Ｐゴシック" panose="020B0600070205080204" pitchFamily="34" charset="-128"/>
              </a:rPr>
              <a:t>: 11737044 [PubMed - indexed for MEDLINE]</a:t>
            </a:r>
          </a:p>
          <a:p>
            <a:pPr eaLnBrk="1" hangingPunct="1"/>
            <a:endParaRPr lang="en-US" altLang="en-US" dirty="0">
              <a:latin typeface="Times New Roman" panose="02020603050405020304" pitchFamily="18"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Allergy. 2000 Feb;55(2):163-70.Click here to read Links</a:t>
            </a:r>
          </a:p>
          <a:p>
            <a:pPr eaLnBrk="1" hangingPunct="1"/>
            <a:r>
              <a:rPr lang="en-US" altLang="en-US" dirty="0">
                <a:latin typeface="Arial" panose="020B0604020202020204" pitchFamily="34" charset="0"/>
                <a:ea typeface="ＭＳ Ｐゴシック" panose="020B0600070205080204" pitchFamily="34" charset="-128"/>
              </a:rPr>
              <a:t>    Indoor air pollutants in schools: nasal patency and biomarkers in nasal lavage.</a:t>
            </a: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Norbäck</a:t>
            </a:r>
            <a:r>
              <a:rPr lang="en-US" altLang="en-US" dirty="0">
                <a:latin typeface="Arial" panose="020B0604020202020204" pitchFamily="34" charset="0"/>
                <a:ea typeface="ＭＳ Ｐゴシック" panose="020B0600070205080204" pitchFamily="34" charset="-128"/>
              </a:rPr>
              <a:t> D, </a:t>
            </a:r>
            <a:r>
              <a:rPr lang="en-US" altLang="en-US" dirty="0" err="1">
                <a:latin typeface="Arial" panose="020B0604020202020204" pitchFamily="34" charset="0"/>
                <a:ea typeface="ＭＳ Ｐゴシック" panose="020B0600070205080204" pitchFamily="34" charset="-128"/>
              </a:rPr>
              <a:t>Wålinder</a:t>
            </a:r>
            <a:r>
              <a:rPr lang="en-US" altLang="en-US" dirty="0">
                <a:latin typeface="Arial" panose="020B0604020202020204" pitchFamily="34" charset="0"/>
                <a:ea typeface="ＭＳ Ｐゴシック" panose="020B0600070205080204" pitchFamily="34" charset="-128"/>
              </a:rPr>
              <a:t> R, </a:t>
            </a:r>
            <a:r>
              <a:rPr lang="en-US" altLang="en-US" dirty="0" err="1">
                <a:latin typeface="Arial" panose="020B0604020202020204" pitchFamily="34" charset="0"/>
                <a:ea typeface="ＭＳ Ｐゴシック" panose="020B0600070205080204" pitchFamily="34" charset="-128"/>
              </a:rPr>
              <a:t>Wieslander</a:t>
            </a:r>
            <a:r>
              <a:rPr lang="en-US" altLang="en-US" dirty="0">
                <a:latin typeface="Arial" panose="020B0604020202020204" pitchFamily="34" charset="0"/>
                <a:ea typeface="ＭＳ Ｐゴシック" panose="020B0600070205080204" pitchFamily="34" charset="-128"/>
              </a:rPr>
              <a:t> G, </a:t>
            </a:r>
            <a:r>
              <a:rPr lang="en-US" altLang="en-US" dirty="0" err="1">
                <a:latin typeface="Arial" panose="020B0604020202020204" pitchFamily="34" charset="0"/>
                <a:ea typeface="ＭＳ Ｐゴシック" panose="020B0600070205080204" pitchFamily="34" charset="-128"/>
              </a:rPr>
              <a:t>Smedje</a:t>
            </a:r>
            <a:r>
              <a:rPr lang="en-US" altLang="en-US" dirty="0">
                <a:latin typeface="Arial" panose="020B0604020202020204" pitchFamily="34" charset="0"/>
                <a:ea typeface="ＭＳ Ｐゴシック" panose="020B0600070205080204" pitchFamily="34" charset="-128"/>
              </a:rPr>
              <a:t> G, </a:t>
            </a:r>
            <a:r>
              <a:rPr lang="en-US" altLang="en-US" dirty="0" err="1">
                <a:latin typeface="Arial" panose="020B0604020202020204" pitchFamily="34" charset="0"/>
                <a:ea typeface="ＭＳ Ｐゴシック" panose="020B0600070205080204" pitchFamily="34" charset="-128"/>
              </a:rPr>
              <a:t>Erwall</a:t>
            </a:r>
            <a:r>
              <a:rPr lang="en-US" altLang="en-US" dirty="0">
                <a:latin typeface="Arial" panose="020B0604020202020204" pitchFamily="34" charset="0"/>
                <a:ea typeface="ＭＳ Ｐゴシック" panose="020B0600070205080204" pitchFamily="34" charset="-128"/>
              </a:rPr>
              <a:t> C, </a:t>
            </a:r>
            <a:r>
              <a:rPr lang="en-US" altLang="en-US" dirty="0" err="1">
                <a:latin typeface="Arial" panose="020B0604020202020204" pitchFamily="34" charset="0"/>
                <a:ea typeface="ＭＳ Ｐゴシック" panose="020B0600070205080204" pitchFamily="34" charset="-128"/>
              </a:rPr>
              <a:t>Venge</a:t>
            </a:r>
            <a:r>
              <a:rPr lang="en-US" altLang="en-US" dirty="0">
                <a:latin typeface="Arial" panose="020B0604020202020204" pitchFamily="34" charset="0"/>
                <a:ea typeface="ＭＳ Ｐゴシック" panose="020B0600070205080204" pitchFamily="34" charset="-128"/>
              </a:rPr>
              <a:t> P.</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Department of Medical Sciences/Occupational and Environmental Medicine, University of Uppsala, University Hospital, Sweden.</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BACKGROUND: There is growing concern about the respiratory health aspects of the indoor air quality in schools. METHODS: A standardized investigation, including nasal lavage (</a:t>
            </a:r>
            <a:r>
              <a:rPr lang="en-US" altLang="en-US" dirty="0" err="1">
                <a:latin typeface="Arial" panose="020B0604020202020204" pitchFamily="34" charset="0"/>
                <a:ea typeface="ＭＳ Ｐゴシック" panose="020B0600070205080204" pitchFamily="34" charset="-128"/>
              </a:rPr>
              <a:t>NAL</a:t>
            </a:r>
            <a:r>
              <a:rPr lang="en-US" altLang="en-US" dirty="0">
                <a:latin typeface="Arial" panose="020B0604020202020204" pitchFamily="34" charset="0"/>
                <a:ea typeface="ＭＳ Ｐゴシック" panose="020B0600070205080204" pitchFamily="34" charset="-128"/>
              </a:rPr>
              <a:t>), measurement of the nasal cavity by acoustic rhinometry, and hygienic measurements of airborne pollutants, was performed in classrooms, outside the pollen season. All 279 school personnel working in the main buildings of 12 randomly selected primary schools in an urban community in central Sweden (Uppsala) were invited to enroll in the study; 234 (84%) participated. Eosinophil cationic protein (</a:t>
            </a:r>
            <a:r>
              <a:rPr lang="en-US" altLang="en-US" dirty="0" err="1">
                <a:latin typeface="Arial" panose="020B0604020202020204" pitchFamily="34" charset="0"/>
                <a:ea typeface="ＭＳ Ｐゴシック" panose="020B0600070205080204" pitchFamily="34" charset="-128"/>
              </a:rPr>
              <a:t>ECP</a:t>
            </a:r>
            <a:r>
              <a:rPr lang="en-US" altLang="en-US" dirty="0">
                <a:latin typeface="Arial" panose="020B0604020202020204" pitchFamily="34" charset="0"/>
                <a:ea typeface="ＭＳ Ｐゴシック" panose="020B0600070205080204" pitchFamily="34" charset="-128"/>
              </a:rPr>
              <a:t>), myeloperoxidase (</a:t>
            </a:r>
            <a:r>
              <a:rPr lang="en-US" altLang="en-US" dirty="0" err="1">
                <a:latin typeface="Arial" panose="020B0604020202020204" pitchFamily="34" charset="0"/>
                <a:ea typeface="ＭＳ Ｐゴシック" panose="020B0600070205080204" pitchFamily="34" charset="-128"/>
              </a:rPr>
              <a:t>MPO</a:t>
            </a:r>
            <a:r>
              <a:rPr lang="en-US" altLang="en-US" dirty="0">
                <a:latin typeface="Arial" panose="020B0604020202020204" pitchFamily="34" charset="0"/>
                <a:ea typeface="ＭＳ Ｐゴシック" panose="020B0600070205080204" pitchFamily="34" charset="-128"/>
              </a:rPr>
              <a:t>), lysozyme, and albumin were analyzed in </a:t>
            </a:r>
            <a:r>
              <a:rPr lang="en-US" altLang="en-US" dirty="0" err="1">
                <a:latin typeface="Arial" panose="020B0604020202020204" pitchFamily="34" charset="0"/>
                <a:ea typeface="ＭＳ Ｐゴシック" panose="020B0600070205080204" pitchFamily="34" charset="-128"/>
              </a:rPr>
              <a:t>NAL</a:t>
            </a:r>
            <a:r>
              <a:rPr lang="en-US" altLang="en-US" dirty="0">
                <a:latin typeface="Arial" panose="020B0604020202020204" pitchFamily="34" charset="0"/>
                <a:ea typeface="ＭＳ Ｐゴシック" panose="020B0600070205080204" pitchFamily="34" charset="-128"/>
              </a:rPr>
              <a:t> fluid. Crude statistical analysis, as well as multiple regression analysis, was performed, controlling for room temperature, age, sex, current smoking, and a history of atopy. RESULTS: Most classrooms (83%) did not meet the Swedish ventilation standards. A lower degree of nasal patency was found at higher concentrations of respirable dust, nitrogen dioxide (NO2), formaldehyde, and total molds, and in the presence of Aspergillus spp. in the classroom air. The most consistent findings were observed for formaldehyde, NO2, and Aspergillus spp., related to both decreased nasal patency and increase of </a:t>
            </a:r>
            <a:r>
              <a:rPr lang="en-US" altLang="en-US" dirty="0" err="1">
                <a:latin typeface="Arial" panose="020B0604020202020204" pitchFamily="34" charset="0"/>
                <a:ea typeface="ＭＳ Ｐゴシック" panose="020B0600070205080204" pitchFamily="34" charset="-128"/>
              </a:rPr>
              <a:t>ECP</a:t>
            </a:r>
            <a:r>
              <a:rPr lang="en-US" altLang="en-US" dirty="0">
                <a:latin typeface="Arial" panose="020B0604020202020204" pitchFamily="34" charset="0"/>
                <a:ea typeface="ＭＳ Ｐゴシック" panose="020B0600070205080204" pitchFamily="34" charset="-128"/>
              </a:rPr>
              <a:t> and lysozyme in </a:t>
            </a:r>
            <a:r>
              <a:rPr lang="en-US" altLang="en-US" dirty="0" err="1">
                <a:latin typeface="Arial" panose="020B0604020202020204" pitchFamily="34" charset="0"/>
                <a:ea typeface="ＭＳ Ｐゴシック" panose="020B0600070205080204" pitchFamily="34" charset="-128"/>
              </a:rPr>
              <a:t>NAL</a:t>
            </a:r>
            <a:r>
              <a:rPr lang="en-US" altLang="en-US" dirty="0">
                <a:latin typeface="Arial" panose="020B0604020202020204" pitchFamily="34" charset="0"/>
                <a:ea typeface="ＭＳ Ｐゴシック" panose="020B0600070205080204" pitchFamily="34" charset="-128"/>
              </a:rPr>
              <a:t>. The presence of yeast was associated with an increase of </a:t>
            </a:r>
            <a:r>
              <a:rPr lang="en-US" altLang="en-US" dirty="0" err="1">
                <a:latin typeface="Arial" panose="020B0604020202020204" pitchFamily="34" charset="0"/>
                <a:ea typeface="ＭＳ Ｐゴシック" panose="020B0600070205080204" pitchFamily="34" charset="-128"/>
              </a:rPr>
              <a:t>ECP</a:t>
            </a:r>
            <a:r>
              <a:rPr lang="en-US" altLang="en-US" dirty="0">
                <a:latin typeface="Arial" panose="020B0604020202020204" pitchFamily="34" charset="0"/>
                <a:ea typeface="ＭＳ Ｐゴシック" panose="020B0600070205080204" pitchFamily="34" charset="-128"/>
              </a:rPr>
              <a:t> and lysozyme in </a:t>
            </a:r>
            <a:r>
              <a:rPr lang="en-US" altLang="en-US" dirty="0" err="1">
                <a:latin typeface="Arial" panose="020B0604020202020204" pitchFamily="34" charset="0"/>
                <a:ea typeface="ＭＳ Ｐゴシック" panose="020B0600070205080204" pitchFamily="34" charset="-128"/>
              </a:rPr>
              <a:t>NAL</a:t>
            </a:r>
            <a:r>
              <a:rPr lang="en-US" altLang="en-US" dirty="0">
                <a:latin typeface="Arial" panose="020B0604020202020204" pitchFamily="34" charset="0"/>
                <a:ea typeface="ＭＳ Ｐゴシック" panose="020B0600070205080204" pitchFamily="34" charset="-128"/>
              </a:rPr>
              <a:t>, but was not related to nasal patency. CONCLUSIONS: Ventilation flow was below current hygienic standards in the classrooms. Air pollutants in the classroom air may influence nasal patency and inflammatory response in the nasal mucosa.</a:t>
            </a:r>
          </a:p>
          <a:p>
            <a:pPr eaLnBrk="1" hangingPunct="1"/>
            <a:endParaRPr lang="en-US" altLang="en-US" dirty="0">
              <a:latin typeface="Arial" panose="020B0604020202020204" pitchFamily="34" charset="0"/>
              <a:ea typeface="ＭＳ Ｐゴシック" panose="020B0600070205080204" pitchFamily="34" charset="-128"/>
            </a:endParaRPr>
          </a:p>
          <a:p>
            <a:pPr eaLnBrk="1" hangingPunct="1"/>
            <a:r>
              <a:rPr lang="en-US" altLang="en-US" dirty="0">
                <a:latin typeface="Arial" panose="020B0604020202020204" pitchFamily="34" charset="0"/>
                <a:ea typeface="ＭＳ Ｐゴシック" panose="020B0600070205080204" pitchFamily="34" charset="-128"/>
              </a:rPr>
              <a:t>    </a:t>
            </a:r>
            <a:r>
              <a:rPr lang="en-US" altLang="en-US" dirty="0" err="1">
                <a:latin typeface="Arial" panose="020B0604020202020204" pitchFamily="34" charset="0"/>
                <a:ea typeface="ＭＳ Ｐゴシック" panose="020B0600070205080204" pitchFamily="34" charset="-128"/>
              </a:rPr>
              <a:t>PMID</a:t>
            </a:r>
            <a:r>
              <a:rPr lang="en-US" altLang="en-US" dirty="0">
                <a:latin typeface="Arial" panose="020B0604020202020204" pitchFamily="34" charset="0"/>
                <a:ea typeface="ＭＳ Ｐゴシック" panose="020B0600070205080204" pitchFamily="34" charset="-128"/>
              </a:rPr>
              <a:t>: 10726731 [PubMed - indexed for MEDLINE]</a:t>
            </a:r>
          </a:p>
        </p:txBody>
      </p:sp>
    </p:spTree>
    <p:extLst>
      <p:ext uri="{BB962C8B-B14F-4D97-AF65-F5344CB8AC3E}">
        <p14:creationId xmlns:p14="http://schemas.microsoft.com/office/powerpoint/2010/main" val="3435200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van </a:t>
            </a:r>
            <a:r>
              <a:rPr lang="en-US" dirty="0" err="1"/>
              <a:t>Kampen</a:t>
            </a:r>
            <a:r>
              <a:rPr lang="en-US" dirty="0"/>
              <a:t> V, </a:t>
            </a:r>
            <a:r>
              <a:rPr lang="en-US" dirty="0" err="1"/>
              <a:t>Hoffmeyer</a:t>
            </a:r>
            <a:r>
              <a:rPr lang="en-US" dirty="0"/>
              <a:t> F, </a:t>
            </a:r>
            <a:r>
              <a:rPr lang="en-US" dirty="0" err="1"/>
              <a:t>Deckert</a:t>
            </a:r>
            <a:r>
              <a:rPr lang="en-US" dirty="0"/>
              <a:t> A, </a:t>
            </a:r>
            <a:r>
              <a:rPr lang="en-US" dirty="0" err="1"/>
              <a:t>Kendzia</a:t>
            </a:r>
            <a:r>
              <a:rPr lang="en-US" dirty="0"/>
              <a:t> B, </a:t>
            </a:r>
            <a:r>
              <a:rPr lang="en-US" dirty="0" err="1"/>
              <a:t>Casjens</a:t>
            </a:r>
            <a:r>
              <a:rPr lang="en-US" dirty="0"/>
              <a:t> S, Neumann HD, </a:t>
            </a:r>
            <a:r>
              <a:rPr lang="en-US" dirty="0" err="1"/>
              <a:t>Buxtrup</a:t>
            </a:r>
            <a:r>
              <a:rPr lang="en-US" dirty="0"/>
              <a:t> M, </a:t>
            </a:r>
            <a:r>
              <a:rPr lang="en-US" dirty="0" err="1"/>
              <a:t>Willer</a:t>
            </a:r>
            <a:r>
              <a:rPr lang="en-US" dirty="0"/>
              <a:t> E, </a:t>
            </a:r>
            <a:r>
              <a:rPr lang="en-US" dirty="0" err="1"/>
              <a:t>Felten</a:t>
            </a:r>
            <a:r>
              <a:rPr lang="en-US" dirty="0"/>
              <a:t> C, </a:t>
            </a:r>
            <a:r>
              <a:rPr lang="en-US" dirty="0" err="1"/>
              <a:t>Schöneich</a:t>
            </a:r>
            <a:r>
              <a:rPr lang="en-US" dirty="0"/>
              <a:t> R, </a:t>
            </a:r>
            <a:r>
              <a:rPr lang="en-US" dirty="0" err="1"/>
              <a:t>Brüning</a:t>
            </a:r>
            <a:r>
              <a:rPr lang="en-US" dirty="0"/>
              <a:t> T, </a:t>
            </a:r>
            <a:r>
              <a:rPr lang="en-US" dirty="0" err="1"/>
              <a:t>Raulf</a:t>
            </a:r>
            <a:r>
              <a:rPr lang="en-US" dirty="0"/>
              <a:t> M, </a:t>
            </a:r>
            <a:r>
              <a:rPr lang="en-US" dirty="0" err="1"/>
              <a:t>Bünger</a:t>
            </a:r>
            <a:r>
              <a:rPr lang="en-US" dirty="0"/>
              <a:t> J. Effects of bioaerosol exposure on respiratory health in compost workers: a 13-year follow-up study. </a:t>
            </a:r>
            <a:r>
              <a:rPr lang="en-US" dirty="0" err="1"/>
              <a:t>Occup</a:t>
            </a:r>
            <a:r>
              <a:rPr lang="en-US" dirty="0"/>
              <a:t> Environ Med. 2016 Dec;73(12):829-837.</a:t>
            </a:r>
          </a:p>
          <a:p>
            <a:r>
              <a:rPr lang="en-US" dirty="0"/>
              <a:t> Abstract</a:t>
            </a:r>
          </a:p>
          <a:p>
            <a:endParaRPr lang="en-US" dirty="0"/>
          </a:p>
          <a:p>
            <a:r>
              <a:rPr lang="en-US" dirty="0"/>
              <a:t>Objectives: To determine the risk of German compost workers developing chronic respiratory effects from long-term exposure to bioaerosols.</a:t>
            </a:r>
          </a:p>
          <a:p>
            <a:endParaRPr lang="en-US" dirty="0"/>
          </a:p>
          <a:p>
            <a:r>
              <a:rPr lang="en-US" dirty="0"/>
              <a:t>Methods: Respiratory health was determined in 74 currently exposed compost workers and 37 non-exposed controls after 13 years of follow-up. In addition, 42 former compost workers (drop-outs) who left their work during the follow-up period were also examined. Respiratory symptoms and working conditions were assessed using identical questionnaires as at baseline. In addition, lung function was measured using the same spirometer as in the initial study. Sera from both surveys were tested for specific </a:t>
            </a:r>
            <a:r>
              <a:rPr lang="en-US" dirty="0" err="1"/>
              <a:t>IgE</a:t>
            </a:r>
            <a:r>
              <a:rPr lang="en-US" dirty="0"/>
              <a:t> and IgG antibodies to </a:t>
            </a:r>
            <a:r>
              <a:rPr lang="en-US" dirty="0" err="1"/>
              <a:t>moulds</a:t>
            </a:r>
            <a:r>
              <a:rPr lang="en-US" dirty="0"/>
              <a:t> and the risk of work-related symptoms was evaluated using regression approaches for prospective studies with binary data.</a:t>
            </a:r>
          </a:p>
          <a:p>
            <a:endParaRPr lang="en-US" dirty="0"/>
          </a:p>
          <a:p>
            <a:r>
              <a:rPr lang="en-US" dirty="0"/>
              <a:t>Results: In the follow-up period, the number of participants reporting cough significantly increased in compost workers and drop-outs compared to the controls. Working as a compost worker for at least 5 years increased the relative risk for cough (RR 1.28; 95% CI 1.2 to 1.4) and for cough with phlegm (RR 1.32; 95% CI 1.2 to 1.5). Current and former compost workers had slightly lower predicted percentage of forced expiratory volume in 1 s and predicted percentage of forced vital capacity than controls, but decrease in lung function during follow-up was not different among the 3 groups. In addition, no significant changes could be detected in antibody concentrations.</a:t>
            </a:r>
          </a:p>
          <a:p>
            <a:endParaRPr lang="en-US" dirty="0"/>
          </a:p>
          <a:p>
            <a:r>
              <a:rPr lang="en-US" dirty="0"/>
              <a:t>Conclusions: Our results suggest that chronic exposure to bioaerosols in composting plants is related to a significantly higher risk for cough with phlegm, indicating chronic bronchitis. However, compost workers showed no higher incidence of deterioration of pulmonary function over the study.</a:t>
            </a:r>
          </a:p>
          <a:p>
            <a:endParaRPr lang="en-US" dirty="0"/>
          </a:p>
        </p:txBody>
      </p:sp>
    </p:spTree>
    <p:extLst>
      <p:ext uri="{BB962C8B-B14F-4D97-AF65-F5344CB8AC3E}">
        <p14:creationId xmlns:p14="http://schemas.microsoft.com/office/powerpoint/2010/main" val="8879997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660849BC-CC43-4543-B726-CA1DB98B34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Tahoma" panose="020B0604030504040204" pitchFamily="34" charset="0"/>
                <a:ea typeface="ＭＳ Ｐゴシック" panose="020B0600070205080204" pitchFamily="34" charset="-128"/>
              </a:defRPr>
            </a:lvl1pPr>
            <a:lvl2pPr marL="37931725" indent="-37474525">
              <a:spcBef>
                <a:spcPct val="30000"/>
              </a:spcBef>
              <a:defRPr kumimoji="1" sz="1200">
                <a:solidFill>
                  <a:schemeClr val="tx1"/>
                </a:solidFill>
                <a:latin typeface="Tahoma" panose="020B0604030504040204" pitchFamily="34" charset="0"/>
                <a:ea typeface="ＭＳ Ｐゴシック" panose="020B0600070205080204" pitchFamily="34" charset="-128"/>
              </a:defRPr>
            </a:lvl2pPr>
            <a:lvl3pPr marL="11430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3pPr>
            <a:lvl4pPr marL="16002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4pPr>
            <a:lvl5pPr marL="2057400" indent="-228600">
              <a:spcBef>
                <a:spcPct val="30000"/>
              </a:spcBef>
              <a:defRPr kumimoji="1" sz="12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30000"/>
              </a:spcBef>
              <a:spcAft>
                <a:spcPct val="0"/>
              </a:spcAft>
              <a:defRPr kumimoji="1" sz="1200">
                <a:solidFill>
                  <a:schemeClr val="tx1"/>
                </a:solidFill>
                <a:latin typeface="Tahoma" panose="020B0604030504040204" pitchFamily="34" charset="0"/>
                <a:ea typeface="ＭＳ Ｐゴシック" panose="020B0600070205080204" pitchFamily="34" charset="-128"/>
              </a:defRPr>
            </a:lvl9pPr>
          </a:lstStyle>
          <a:p>
            <a:pPr>
              <a:spcBef>
                <a:spcPct val="0"/>
              </a:spcBef>
            </a:pPr>
            <a:fld id="{8B191DDC-9C1B-2444-8428-7F4E1320F7AD}" type="slidenum">
              <a:rPr kumimoji="0" lang="en-US" altLang="en-US">
                <a:latin typeface="Times New Roman" panose="02020603050405020304" pitchFamily="18" charset="0"/>
              </a:rPr>
              <a:pPr>
                <a:spcBef>
                  <a:spcPct val="0"/>
                </a:spcBef>
              </a:pPr>
              <a:t>9</a:t>
            </a:fld>
            <a:endParaRPr kumimoji="0" lang="en-US" altLang="en-US">
              <a:latin typeface="Times New Roman" panose="02020603050405020304" pitchFamily="18" charset="0"/>
            </a:endParaRPr>
          </a:p>
        </p:txBody>
      </p:sp>
      <p:sp>
        <p:nvSpPr>
          <p:cNvPr id="73730" name="Rectangle 2">
            <a:extLst>
              <a:ext uri="{FF2B5EF4-FFF2-40B4-BE49-F238E27FC236}">
                <a16:creationId xmlns:a16="http://schemas.microsoft.com/office/drawing/2014/main" id="{8C92EAC2-0A07-0D4B-96CD-5D2322F0FF79}"/>
              </a:ext>
            </a:extLst>
          </p:cNvPr>
          <p:cNvSpPr>
            <a:spLocks noGrp="1" noRot="1" noChangeAspect="1" noChangeArrowheads="1" noTextEdit="1"/>
          </p:cNvSpPr>
          <p:nvPr>
            <p:ph type="sldImg"/>
          </p:nvPr>
        </p:nvSpPr>
        <p:spPr>
          <a:solidFill>
            <a:srgbClr val="FFFFFF"/>
          </a:solidFill>
          <a:ln/>
        </p:spPr>
      </p:sp>
      <p:sp>
        <p:nvSpPr>
          <p:cNvPr id="73731" name="Rectangle 3">
            <a:extLst>
              <a:ext uri="{FF2B5EF4-FFF2-40B4-BE49-F238E27FC236}">
                <a16:creationId xmlns:a16="http://schemas.microsoft.com/office/drawing/2014/main" id="{26550015-A86F-E448-B925-48642A87D610}"/>
              </a:ext>
            </a:extLst>
          </p:cNvPr>
          <p:cNvSpPr>
            <a:spLocks noGrp="1" noChangeArrowheads="1"/>
          </p:cNvSpPr>
          <p:nvPr>
            <p:ph type="body" idx="1"/>
          </p:nvPr>
        </p:nvSpPr>
        <p:spPr>
          <a:solidFill>
            <a:srgbClr val="FFFFFF"/>
          </a:solidFill>
          <a:ln>
            <a:solidFill>
              <a:srgbClr val="000000"/>
            </a:solidFill>
          </a:ln>
        </p:spPr>
        <p:txBody>
          <a:bodyPr/>
          <a:lstStyle/>
          <a:p>
            <a:r>
              <a:rPr lang="en-US" altLang="en-US" sz="400" dirty="0">
                <a:latin typeface="Tahoma" panose="020B0604030504040204" pitchFamily="34" charset="0"/>
              </a:rPr>
              <a:t>Arch Environ Health. 2003 Jul;58(7):410-20.	Related Articles, Links</a:t>
            </a:r>
          </a:p>
          <a:p>
            <a:endParaRPr lang="en-US" altLang="en-US" sz="400" dirty="0">
              <a:latin typeface="Tahoma" panose="020B0604030504040204" pitchFamily="34" charset="0"/>
            </a:endParaRPr>
          </a:p>
          <a:p>
            <a:r>
              <a:rPr lang="en-US" altLang="en-US" sz="400" dirty="0">
                <a:latin typeface="Tahoma" panose="020B0604030504040204" pitchFamily="34" charset="0"/>
              </a:rPr>
              <a:t>Mixed mold mycotoxicosis: immunological changes in humans following exposure in water-damaged buildings.</a:t>
            </a:r>
          </a:p>
          <a:p>
            <a:endParaRPr lang="en-US" altLang="en-US" sz="400" dirty="0">
              <a:latin typeface="Tahoma" panose="020B0604030504040204" pitchFamily="34" charset="0"/>
            </a:endParaRPr>
          </a:p>
          <a:p>
            <a:r>
              <a:rPr lang="en-US" altLang="en-US" sz="400" dirty="0">
                <a:latin typeface="Tahoma" panose="020B0604030504040204" pitchFamily="34" charset="0"/>
              </a:rPr>
              <a:t>Gray MR, Thrasher JD, </a:t>
            </a:r>
            <a:r>
              <a:rPr lang="en-US" altLang="en-US" sz="400" dirty="0" err="1">
                <a:latin typeface="Tahoma" panose="020B0604030504040204" pitchFamily="34" charset="0"/>
              </a:rPr>
              <a:t>Crago</a:t>
            </a:r>
            <a:r>
              <a:rPr lang="en-US" altLang="en-US" sz="400" dirty="0">
                <a:latin typeface="Tahoma" panose="020B0604030504040204" pitchFamily="34" charset="0"/>
              </a:rPr>
              <a:t> R, Madison RA, Arnold L, Campbell AW, </a:t>
            </a:r>
            <a:r>
              <a:rPr lang="en-US" altLang="en-US" sz="400" dirty="0" err="1">
                <a:latin typeface="Tahoma" panose="020B0604030504040204" pitchFamily="34" charset="0"/>
              </a:rPr>
              <a:t>Vojdani</a:t>
            </a:r>
            <a:r>
              <a:rPr lang="en-US" altLang="en-US" sz="400" dirty="0">
                <a:latin typeface="Tahoma" panose="020B0604030504040204" pitchFamily="34" charset="0"/>
              </a:rPr>
              <a:t> A.</a:t>
            </a:r>
          </a:p>
          <a:p>
            <a:endParaRPr lang="en-US" altLang="en-US" sz="400" dirty="0">
              <a:latin typeface="Tahoma" panose="020B0604030504040204" pitchFamily="34" charset="0"/>
            </a:endParaRPr>
          </a:p>
          <a:p>
            <a:r>
              <a:rPr lang="en-US" altLang="en-US" sz="400" dirty="0">
                <a:latin typeface="Tahoma" panose="020B0604030504040204" pitchFamily="34" charset="0"/>
              </a:rPr>
              <a:t>Progressive Healthcare Group, Benson, Arizona, USA. docmike007@aol.com</a:t>
            </a:r>
          </a:p>
          <a:p>
            <a:endParaRPr lang="en-US" altLang="en-US" sz="400" dirty="0">
              <a:latin typeface="Tahoma" panose="020B0604030504040204" pitchFamily="34" charset="0"/>
            </a:endParaRPr>
          </a:p>
          <a:p>
            <a:r>
              <a:rPr lang="en-US" altLang="en-US" sz="400" dirty="0">
                <a:latin typeface="Tahoma" panose="020B0604030504040204" pitchFamily="34" charset="0"/>
              </a:rPr>
              <a:t>The study described was part of a larger multicenter investigation of patients with multiple health complaints attributable to confirmed exposure to mixed-molds infestation in water-damaged buildings. The authors present data on symptoms; clinical chemistries; abnormalities in pulmonary function; alterations in T, B, and natural killer (NK) cells; the presence of autoantibodies (i.e., antinuclear autoantibodies [ANA], autoantibodies against smooth muscle [</a:t>
            </a:r>
            <a:r>
              <a:rPr lang="en-US" altLang="en-US" sz="400" dirty="0" err="1">
                <a:latin typeface="Tahoma" panose="020B0604030504040204" pitchFamily="34" charset="0"/>
              </a:rPr>
              <a:t>ASM</a:t>
            </a:r>
            <a:r>
              <a:rPr lang="en-US" altLang="en-US" sz="400" dirty="0">
                <a:latin typeface="Tahoma" panose="020B0604030504040204" pitchFamily="34" charset="0"/>
              </a:rPr>
              <a:t>], and autoantibodies against central nervous system [CNS] and peripheral nervous system [</a:t>
            </a:r>
            <a:r>
              <a:rPr lang="en-US" altLang="en-US" sz="400" dirty="0" err="1">
                <a:latin typeface="Tahoma" panose="020B0604030504040204" pitchFamily="34" charset="0"/>
              </a:rPr>
              <a:t>PNS</a:t>
            </a:r>
            <a:r>
              <a:rPr lang="en-US" altLang="en-US" sz="400" dirty="0">
                <a:latin typeface="Tahoma" panose="020B0604030504040204" pitchFamily="34" charset="0"/>
              </a:rPr>
              <a:t>] </a:t>
            </a:r>
            <a:r>
              <a:rPr lang="en-US" altLang="en-US" sz="400" dirty="0" err="1">
                <a:latin typeface="Tahoma" panose="020B0604030504040204" pitchFamily="34" charset="0"/>
              </a:rPr>
              <a:t>myelins</a:t>
            </a:r>
            <a:r>
              <a:rPr lang="en-US" altLang="en-US" sz="400" dirty="0">
                <a:latin typeface="Tahoma" panose="020B0604030504040204" pitchFamily="34" charset="0"/>
              </a:rPr>
              <a:t>). A total of 209 adults, 42.7 +/- 16 </a:t>
            </a:r>
            <a:r>
              <a:rPr lang="en-US" altLang="en-US" sz="400" dirty="0" err="1">
                <a:latin typeface="Tahoma" panose="020B0604030504040204" pitchFamily="34" charset="0"/>
              </a:rPr>
              <a:t>yr</a:t>
            </a:r>
            <a:r>
              <a:rPr lang="en-US" altLang="en-US" sz="400" dirty="0">
                <a:latin typeface="Tahoma" panose="020B0604030504040204" pitchFamily="34" charset="0"/>
              </a:rPr>
              <a:t> of age (mean +/- standard deviation), were examined and tested with (a) self-administered weighted health history and symptom questionnaires; (b) standardized physical examinations; (c) complete blood counts and blood and urine chemistries; (d) urine and fecal cultures; (e) thyroid function tests (T4, free T3); (f) pulmonary function tests (forced vital capacity [</a:t>
            </a:r>
            <a:r>
              <a:rPr lang="en-US" altLang="en-US" sz="400" dirty="0" err="1">
                <a:latin typeface="Tahoma" panose="020B0604030504040204" pitchFamily="34" charset="0"/>
              </a:rPr>
              <a:t>FVC</a:t>
            </a:r>
            <a:r>
              <a:rPr lang="en-US" altLang="en-US" sz="400" dirty="0">
                <a:latin typeface="Tahoma" panose="020B0604030504040204" pitchFamily="34" charset="0"/>
              </a:rPr>
              <a:t>], forced expiratory volume in 1 sec [FEV1.0], and forced expiratory flow at 25%, 50%, 75%, and 25-75% of </a:t>
            </a:r>
            <a:r>
              <a:rPr lang="en-US" altLang="en-US" sz="400" dirty="0" err="1">
                <a:latin typeface="Tahoma" panose="020B0604030504040204" pitchFamily="34" charset="0"/>
              </a:rPr>
              <a:t>FVC</a:t>
            </a:r>
            <a:r>
              <a:rPr lang="en-US" altLang="en-US" sz="400" dirty="0">
                <a:latin typeface="Tahoma" panose="020B0604030504040204" pitchFamily="34" charset="0"/>
              </a:rPr>
              <a:t> [FEF25, FEF50, FEF75, and FEF2(25-75)]); (g) peripheral lymphocyte phenotypes (T, B, and NK cells) and mitogenesis determinations; and (h) a 13-item autoimmune panel. The molds-exposed patients reported a greater frequency and intensity of symptoms, particularly neurological and inflammatory symptoms, when compared with controls. The percentages of exposed individuals with increased lymphocyte phenotypes were: B cells (CD20+), 75.6%; CD5+CD25+, 68.9%; CD3+CD26+, 91.2%; CD8+HLR-DR+, 62%; and CD8+CD38+, 56.6%; whereas other phenotypes were decreased: CD8+CD11b+, 15.6% and CD3-CD16+CD56+, 38.5%. Mitogenesis to phytohemagglutinin was decreased in 26.2% of the exposed patients, but only 5.9% had decreased response to concanavalin A. Abnormally high levels of ANA, </a:t>
            </a:r>
            <a:r>
              <a:rPr lang="en-US" altLang="en-US" sz="400" dirty="0" err="1">
                <a:latin typeface="Tahoma" panose="020B0604030504040204" pitchFamily="34" charset="0"/>
              </a:rPr>
              <a:t>ASM</a:t>
            </a:r>
            <a:r>
              <a:rPr lang="en-US" altLang="en-US" sz="400" dirty="0">
                <a:latin typeface="Tahoma" panose="020B0604030504040204" pitchFamily="34" charset="0"/>
              </a:rPr>
              <a:t>, and CNS myelin (immunoglobulins [Ig]G, IgM, IgA) and </a:t>
            </a:r>
            <a:r>
              <a:rPr lang="en-US" altLang="en-US" sz="400" dirty="0" err="1">
                <a:latin typeface="Tahoma" panose="020B0604030504040204" pitchFamily="34" charset="0"/>
              </a:rPr>
              <a:t>PNS</a:t>
            </a:r>
            <a:r>
              <a:rPr lang="en-US" altLang="en-US" sz="400" dirty="0">
                <a:latin typeface="Tahoma" panose="020B0604030504040204" pitchFamily="34" charset="0"/>
              </a:rPr>
              <a:t> myelin (IgG, IgM, IgA) were found; odds ratios for each were significant at 95% confidence intervals, showing an increased risk for autoimmunity. The authors conclude that exposure to mixed molds and their associated mycotoxins in water-damaged buildings leads to multiple health problems involving the CNS and the immune system, in addition to pulmonary effects and allergies. Mold exposure also initiates inflammatory processes. The authors propose the term "mixed mold mycotoxicosis" for the multisystem illness observed in these patients.</a:t>
            </a:r>
          </a:p>
          <a:p>
            <a:endParaRPr lang="en-US" altLang="en-US" sz="400" dirty="0">
              <a:latin typeface="Tahoma" panose="020B0604030504040204" pitchFamily="34" charset="0"/>
            </a:endParaRPr>
          </a:p>
          <a:p>
            <a:r>
              <a:rPr lang="en-US" altLang="en-US" sz="400" dirty="0">
                <a:latin typeface="Tahoma" panose="020B0604030504040204" pitchFamily="34" charset="0"/>
              </a:rPr>
              <a:t>Publication Types:</a:t>
            </a:r>
          </a:p>
          <a:p>
            <a:r>
              <a:rPr lang="en-US" altLang="en-US" sz="400" dirty="0">
                <a:latin typeface="Tahoma" panose="020B0604030504040204" pitchFamily="34" charset="0"/>
              </a:rPr>
              <a:t>Clinical Trial</a:t>
            </a:r>
          </a:p>
          <a:p>
            <a:r>
              <a:rPr lang="en-US" altLang="en-US" sz="400" dirty="0">
                <a:latin typeface="Tahoma" panose="020B0604030504040204" pitchFamily="34" charset="0"/>
              </a:rPr>
              <a:t>Controlled Clinical Trial</a:t>
            </a:r>
          </a:p>
          <a:p>
            <a:r>
              <a:rPr lang="en-US" altLang="en-US" sz="400" dirty="0">
                <a:latin typeface="Tahoma" panose="020B0604030504040204" pitchFamily="34" charset="0"/>
              </a:rPr>
              <a:t>Multicenter Study</a:t>
            </a:r>
          </a:p>
          <a:p>
            <a:endParaRPr lang="en-US" altLang="en-US" sz="400" dirty="0">
              <a:latin typeface="Tahoma" panose="020B0604030504040204" pitchFamily="34" charset="0"/>
            </a:endParaRPr>
          </a:p>
          <a:p>
            <a:r>
              <a:rPr lang="en-US" altLang="en-US" sz="400" dirty="0" err="1">
                <a:latin typeface="Tahoma" panose="020B0604030504040204" pitchFamily="34" charset="0"/>
              </a:rPr>
              <a:t>PMID</a:t>
            </a:r>
            <a:r>
              <a:rPr lang="en-US" altLang="en-US" sz="400" dirty="0">
                <a:latin typeface="Tahoma" panose="020B0604030504040204" pitchFamily="34" charset="0"/>
              </a:rPr>
              <a:t>: 15143854 [PubMed - indexed for MEDLINE]</a:t>
            </a:r>
          </a:p>
          <a:p>
            <a:endParaRPr lang="en-US" altLang="en-US" sz="400" dirty="0">
              <a:latin typeface="Tahoma" panose="020B0604030504040204" pitchFamily="34" charset="0"/>
            </a:endParaRPr>
          </a:p>
          <a:p>
            <a:r>
              <a:rPr lang="en-US" altLang="en-US" dirty="0" err="1">
                <a:latin typeface="Times New Roman" panose="02020603050405020304" pitchFamily="18" charset="0"/>
              </a:rPr>
              <a:t>Eur</a:t>
            </a:r>
            <a:r>
              <a:rPr lang="en-US" altLang="en-US" dirty="0">
                <a:latin typeface="Times New Roman" panose="02020603050405020304" pitchFamily="18" charset="0"/>
              </a:rPr>
              <a:t> Respir J. 1996 Dec;9(12):2618-22.	Related Articles, Links</a:t>
            </a:r>
          </a:p>
          <a:p>
            <a:r>
              <a:rPr lang="en-US" altLang="en-US" dirty="0">
                <a:latin typeface="Times New Roman" panose="02020603050405020304" pitchFamily="18" charset="0"/>
              </a:rPr>
              <a:t> </a:t>
            </a:r>
          </a:p>
          <a:p>
            <a:r>
              <a:rPr lang="en-US" altLang="en-US" dirty="0">
                <a:latin typeface="Times New Roman" panose="02020603050405020304" pitchFamily="18" charset="0"/>
              </a:rPr>
              <a:t>Home dampness, </a:t>
            </a:r>
            <a:r>
              <a:rPr lang="en-US" altLang="en-US" dirty="0" err="1">
                <a:latin typeface="Times New Roman" panose="02020603050405020304" pitchFamily="18" charset="0"/>
              </a:rPr>
              <a:t>moulds</a:t>
            </a:r>
            <a:r>
              <a:rPr lang="en-US" altLang="en-US" dirty="0">
                <a:latin typeface="Times New Roman" panose="02020603050405020304" pitchFamily="18" charset="0"/>
              </a:rPr>
              <a:t> and their influence on respiratory infections and symptoms in adults in Finland.</a:t>
            </a:r>
          </a:p>
          <a:p>
            <a:endParaRPr lang="en-US" altLang="en-US" dirty="0">
              <a:latin typeface="Times New Roman" panose="02020603050405020304" pitchFamily="18" charset="0"/>
            </a:endParaRPr>
          </a:p>
          <a:p>
            <a:r>
              <a:rPr lang="en-US" altLang="en-US" dirty="0" err="1">
                <a:latin typeface="Times New Roman" panose="02020603050405020304" pitchFamily="18" charset="0"/>
              </a:rPr>
              <a:t>Pirhonen</a:t>
            </a:r>
            <a:r>
              <a:rPr lang="en-US" altLang="en-US" dirty="0">
                <a:latin typeface="Times New Roman" panose="02020603050405020304" pitchFamily="18" charset="0"/>
              </a:rPr>
              <a:t> I, </a:t>
            </a:r>
            <a:r>
              <a:rPr lang="en-US" altLang="en-US" dirty="0" err="1">
                <a:latin typeface="Times New Roman" panose="02020603050405020304" pitchFamily="18" charset="0"/>
              </a:rPr>
              <a:t>Nevalainen</a:t>
            </a:r>
            <a:r>
              <a:rPr lang="en-US" altLang="en-US" dirty="0">
                <a:latin typeface="Times New Roman" panose="02020603050405020304" pitchFamily="18" charset="0"/>
              </a:rPr>
              <a:t> A, </a:t>
            </a:r>
            <a:r>
              <a:rPr lang="en-US" altLang="en-US" dirty="0" err="1">
                <a:latin typeface="Times New Roman" panose="02020603050405020304" pitchFamily="18" charset="0"/>
              </a:rPr>
              <a:t>Husman</a:t>
            </a:r>
            <a:r>
              <a:rPr lang="en-US" altLang="en-US" dirty="0">
                <a:latin typeface="Times New Roman" panose="02020603050405020304" pitchFamily="18" charset="0"/>
              </a:rPr>
              <a:t> T, </a:t>
            </a:r>
            <a:r>
              <a:rPr lang="en-US" altLang="en-US" dirty="0" err="1">
                <a:latin typeface="Times New Roman" panose="02020603050405020304" pitchFamily="18" charset="0"/>
              </a:rPr>
              <a:t>Pekkanen</a:t>
            </a:r>
            <a:r>
              <a:rPr lang="en-US" altLang="en-US" dirty="0">
                <a:latin typeface="Times New Roman" panose="02020603050405020304" pitchFamily="18" charset="0"/>
              </a:rPr>
              <a:t> J.</a:t>
            </a:r>
          </a:p>
          <a:p>
            <a:endParaRPr lang="en-US" altLang="en-US" dirty="0">
              <a:latin typeface="Times New Roman" panose="02020603050405020304" pitchFamily="18" charset="0"/>
            </a:endParaRPr>
          </a:p>
          <a:p>
            <a:r>
              <a:rPr lang="en-US" altLang="en-US" dirty="0">
                <a:latin typeface="Times New Roman" panose="02020603050405020304" pitchFamily="18" charset="0"/>
              </a:rPr>
              <a:t>Dept of Environmental Epidemiology, National Public Health Institute, Kuopio, Finland.</a:t>
            </a:r>
          </a:p>
          <a:p>
            <a:endParaRPr lang="en-US" altLang="en-US" dirty="0">
              <a:latin typeface="Times New Roman" panose="02020603050405020304" pitchFamily="18" charset="0"/>
            </a:endParaRPr>
          </a:p>
          <a:p>
            <a:r>
              <a:rPr lang="en-US" altLang="en-US" dirty="0">
                <a:latin typeface="Times New Roman" panose="02020603050405020304" pitchFamily="18" charset="0"/>
              </a:rPr>
              <a:t>The aim of this study was to </a:t>
            </a:r>
            <a:r>
              <a:rPr lang="en-US" altLang="en-US" dirty="0" err="1">
                <a:latin typeface="Times New Roman" panose="02020603050405020304" pitchFamily="18" charset="0"/>
              </a:rPr>
              <a:t>analyse</a:t>
            </a:r>
            <a:r>
              <a:rPr lang="en-US" altLang="en-US" dirty="0">
                <a:latin typeface="Times New Roman" panose="02020603050405020304" pitchFamily="18" charset="0"/>
              </a:rPr>
              <a:t> the prevalence of </a:t>
            </a:r>
            <a:r>
              <a:rPr lang="en-US" altLang="en-US" dirty="0" err="1">
                <a:latin typeface="Times New Roman" panose="02020603050405020304" pitchFamily="18" charset="0"/>
              </a:rPr>
              <a:t>mouldy</a:t>
            </a:r>
            <a:r>
              <a:rPr lang="en-US" altLang="en-US" dirty="0">
                <a:latin typeface="Times New Roman" panose="02020603050405020304" pitchFamily="18" charset="0"/>
              </a:rPr>
              <a:t> homes and their association with respiratory symptoms and diseases in a subarctic climate. A questionnaire was mailed to a random sample of 2,000 males and females, aged 25-64 </a:t>
            </a:r>
            <a:r>
              <a:rPr lang="en-US" altLang="en-US" dirty="0" err="1">
                <a:latin typeface="Times New Roman" panose="02020603050405020304" pitchFamily="18" charset="0"/>
              </a:rPr>
              <a:t>yrs</a:t>
            </a:r>
            <a:r>
              <a:rPr lang="en-US" altLang="en-US" dirty="0">
                <a:latin typeface="Times New Roman" panose="02020603050405020304" pitchFamily="18" charset="0"/>
              </a:rPr>
              <a:t>, living in the county of Kuopio, Finland. A total of 1,521 (76%) responded and 1,460 were selected for the final analysis. The prevalence of homes with visible </a:t>
            </a:r>
            <a:r>
              <a:rPr lang="en-US" altLang="en-US" dirty="0" err="1">
                <a:latin typeface="Times New Roman" panose="02020603050405020304" pitchFamily="18" charset="0"/>
              </a:rPr>
              <a:t>mould</a:t>
            </a:r>
            <a:r>
              <a:rPr lang="en-US" altLang="en-US" dirty="0">
                <a:latin typeface="Times New Roman" panose="02020603050405020304" pitchFamily="18" charset="0"/>
              </a:rPr>
              <a:t> was 4%; with the </a:t>
            </a:r>
            <a:r>
              <a:rPr lang="en-US" altLang="en-US" dirty="0" err="1">
                <a:latin typeface="Times New Roman" panose="02020603050405020304" pitchFamily="18" charset="0"/>
              </a:rPr>
              <a:t>odour</a:t>
            </a:r>
            <a:r>
              <a:rPr lang="en-US" altLang="en-US" dirty="0">
                <a:latin typeface="Times New Roman" panose="02020603050405020304" pitchFamily="18" charset="0"/>
              </a:rPr>
              <a:t> of </a:t>
            </a:r>
            <a:r>
              <a:rPr lang="en-US" altLang="en-US" dirty="0" err="1">
                <a:latin typeface="Times New Roman" panose="02020603050405020304" pitchFamily="18" charset="0"/>
              </a:rPr>
              <a:t>mould</a:t>
            </a:r>
            <a:r>
              <a:rPr lang="en-US" altLang="en-US" dirty="0">
                <a:latin typeface="Times New Roman" panose="02020603050405020304" pitchFamily="18" charset="0"/>
              </a:rPr>
              <a:t> 5%; with damp spots, visible </a:t>
            </a:r>
            <a:r>
              <a:rPr lang="en-US" altLang="en-US" dirty="0" err="1">
                <a:latin typeface="Times New Roman" panose="02020603050405020304" pitchFamily="18" charset="0"/>
              </a:rPr>
              <a:t>mould</a:t>
            </a:r>
            <a:r>
              <a:rPr lang="en-US" altLang="en-US" dirty="0">
                <a:latin typeface="Times New Roman" panose="02020603050405020304" pitchFamily="18" charset="0"/>
              </a:rPr>
              <a:t> or the </a:t>
            </a:r>
            <a:r>
              <a:rPr lang="en-US" altLang="en-US" dirty="0" err="1">
                <a:latin typeface="Times New Roman" panose="02020603050405020304" pitchFamily="18" charset="0"/>
              </a:rPr>
              <a:t>odour</a:t>
            </a:r>
            <a:r>
              <a:rPr lang="en-US" altLang="en-US" dirty="0">
                <a:latin typeface="Times New Roman" panose="02020603050405020304" pitchFamily="18" charset="0"/>
              </a:rPr>
              <a:t> of </a:t>
            </a:r>
            <a:r>
              <a:rPr lang="en-US" altLang="en-US" dirty="0" err="1">
                <a:latin typeface="Times New Roman" panose="02020603050405020304" pitchFamily="18" charset="0"/>
              </a:rPr>
              <a:t>mould</a:t>
            </a:r>
            <a:r>
              <a:rPr lang="en-US" altLang="en-US" dirty="0">
                <a:latin typeface="Times New Roman" panose="02020603050405020304" pitchFamily="18" charset="0"/>
              </a:rPr>
              <a:t> 15%; and with moisture/ water damage, damp spots, visible </a:t>
            </a:r>
            <a:r>
              <a:rPr lang="en-US" altLang="en-US" dirty="0" err="1">
                <a:latin typeface="Times New Roman" panose="02020603050405020304" pitchFamily="18" charset="0"/>
              </a:rPr>
              <a:t>mould</a:t>
            </a:r>
            <a:r>
              <a:rPr lang="en-US" altLang="en-US" dirty="0">
                <a:latin typeface="Times New Roman" panose="02020603050405020304" pitchFamily="18" charset="0"/>
              </a:rPr>
              <a:t> or the </a:t>
            </a:r>
            <a:r>
              <a:rPr lang="en-US" altLang="en-US" dirty="0" err="1">
                <a:latin typeface="Times New Roman" panose="02020603050405020304" pitchFamily="18" charset="0"/>
              </a:rPr>
              <a:t>odour</a:t>
            </a:r>
            <a:r>
              <a:rPr lang="en-US" altLang="en-US" dirty="0">
                <a:latin typeface="Times New Roman" panose="02020603050405020304" pitchFamily="18" charset="0"/>
              </a:rPr>
              <a:t> of </a:t>
            </a:r>
            <a:r>
              <a:rPr lang="en-US" altLang="en-US" dirty="0" err="1">
                <a:latin typeface="Times New Roman" panose="02020603050405020304" pitchFamily="18" charset="0"/>
              </a:rPr>
              <a:t>mould</a:t>
            </a:r>
            <a:r>
              <a:rPr lang="en-US" altLang="en-US" dirty="0">
                <a:latin typeface="Times New Roman" panose="02020603050405020304" pitchFamily="18" charset="0"/>
              </a:rPr>
              <a:t> 23%. The number of reports of bronchitis, common cold, atopy, allergic rhinitis, rhinitis, fever and chills, hoarseness, fatigue, difficulties in concentration, lumbar backache and stomach ache were strongly associated with living in a damp home. Bronchitis, hoarseness and difficulties in concentration had the strongest associations, with adjusted odds ratios (95% confidence limits) of: 2.04 (1.49-2.78), 2.23 (1.37-3.63) and 2.17 (1.35-3.50), respectively. After controlling for a possible reporting bias by excluding those subjects reporting lumbar backache and recurrent stomach pain, eye irritation and tiredness remained significant. In conclusion, living in a home with </a:t>
            </a:r>
            <a:r>
              <a:rPr lang="en-US" altLang="en-US" dirty="0" err="1">
                <a:latin typeface="Times New Roman" panose="02020603050405020304" pitchFamily="18" charset="0"/>
              </a:rPr>
              <a:t>mould</a:t>
            </a:r>
            <a:r>
              <a:rPr lang="en-US" altLang="en-US" dirty="0">
                <a:latin typeface="Times New Roman" panose="02020603050405020304" pitchFamily="18" charset="0"/>
              </a:rPr>
              <a:t> problems may increase the risk of respiratory infections and symptoms in adults.</a:t>
            </a:r>
          </a:p>
          <a:p>
            <a:endParaRPr lang="en-US" altLang="en-US" dirty="0">
              <a:latin typeface="Times New Roman" panose="02020603050405020304" pitchFamily="18" charset="0"/>
            </a:endParaRPr>
          </a:p>
          <a:p>
            <a:r>
              <a:rPr lang="en-US" altLang="en-US" dirty="0" err="1">
                <a:latin typeface="Times New Roman" panose="02020603050405020304" pitchFamily="18" charset="0"/>
              </a:rPr>
              <a:t>PMID</a:t>
            </a:r>
            <a:r>
              <a:rPr lang="en-US" altLang="en-US" dirty="0">
                <a:latin typeface="Times New Roman" panose="02020603050405020304" pitchFamily="18" charset="0"/>
              </a:rPr>
              <a:t>: 8980978 [PubMed - indexed for MEDLINE]</a:t>
            </a:r>
          </a:p>
          <a:p>
            <a:endParaRPr lang="en-US" altLang="en-US" dirty="0">
              <a:latin typeface="Tahoma" panose="020B0604030504040204" pitchFamily="34" charset="0"/>
            </a:endParaRPr>
          </a:p>
        </p:txBody>
      </p:sp>
    </p:spTree>
    <p:extLst>
      <p:ext uri="{BB962C8B-B14F-4D97-AF65-F5344CB8AC3E}">
        <p14:creationId xmlns:p14="http://schemas.microsoft.com/office/powerpoint/2010/main" val="20766435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3" name="Line"/>
          <p:cNvSpPr/>
          <p:nvPr/>
        </p:nvSpPr>
        <p:spPr>
          <a:xfrm>
            <a:off x="508000" y="5181600"/>
            <a:ext cx="119888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4" name="Title Text"/>
          <p:cNvSpPr txBox="1">
            <a:spLocks noGrp="1"/>
          </p:cNvSpPr>
          <p:nvPr>
            <p:ph type="title"/>
          </p:nvPr>
        </p:nvSpPr>
        <p:spPr>
          <a:xfrm>
            <a:off x="508000" y="3009900"/>
            <a:ext cx="11988800" cy="2032000"/>
          </a:xfrm>
          <a:prstGeom prst="rect">
            <a:avLst/>
          </a:prstGeom>
        </p:spPr>
        <p:txBody>
          <a:bodyPr anchor="b"/>
          <a:lstStyle/>
          <a:p>
            <a:r>
              <a:t>Title Text</a:t>
            </a:r>
          </a:p>
        </p:txBody>
      </p:sp>
      <p:sp>
        <p:nvSpPr>
          <p:cNvPr id="15" name="Body Level One…"/>
          <p:cNvSpPr txBox="1">
            <a:spLocks noGrp="1"/>
          </p:cNvSpPr>
          <p:nvPr>
            <p:ph type="body" sz="quarter" idx="1"/>
          </p:nvPr>
        </p:nvSpPr>
        <p:spPr>
          <a:xfrm>
            <a:off x="508000" y="5562600"/>
            <a:ext cx="11988800" cy="825500"/>
          </a:xfrm>
          <a:prstGeom prst="rect">
            <a:avLst/>
          </a:prstGeom>
        </p:spPr>
        <p:txBody>
          <a:bodyPr anchor="t"/>
          <a:lstStyle>
            <a:lvl1pPr marL="0" indent="0">
              <a:lnSpc>
                <a:spcPct val="120000"/>
              </a:lnSpc>
              <a:spcBef>
                <a:spcPts val="0"/>
              </a:spcBef>
              <a:buSzTx/>
              <a:buNone/>
              <a:defRPr sz="2400"/>
            </a:lvl1pPr>
            <a:lvl2pPr marL="0" indent="228600">
              <a:lnSpc>
                <a:spcPct val="120000"/>
              </a:lnSpc>
              <a:spcBef>
                <a:spcPts val="0"/>
              </a:spcBef>
              <a:buSzTx/>
              <a:buNone/>
              <a:defRPr sz="2400"/>
            </a:lvl2pPr>
            <a:lvl3pPr marL="0" indent="457200">
              <a:lnSpc>
                <a:spcPct val="120000"/>
              </a:lnSpc>
              <a:spcBef>
                <a:spcPts val="0"/>
              </a:spcBef>
              <a:buSzTx/>
              <a:buNone/>
              <a:defRPr sz="2400"/>
            </a:lvl3pPr>
            <a:lvl4pPr marL="0" indent="685800">
              <a:lnSpc>
                <a:spcPct val="120000"/>
              </a:lnSpc>
              <a:spcBef>
                <a:spcPts val="0"/>
              </a:spcBef>
              <a:buSzTx/>
              <a:buNone/>
              <a:defRPr sz="2400"/>
            </a:lvl4pPr>
            <a:lvl5pPr marL="0" indent="914400">
              <a:lnSpc>
                <a:spcPct val="120000"/>
              </a:lnSpc>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16" name="Slide Number"/>
          <p:cNvSpPr txBox="1">
            <a:spLocks noGrp="1"/>
          </p:cNvSpPr>
          <p:nvPr>
            <p:ph type="sldNum" sz="quarter" idx="2"/>
          </p:nvPr>
        </p:nvSpPr>
        <p:spPr>
          <a:xfrm>
            <a:off x="12154001" y="8763000"/>
            <a:ext cx="342901" cy="368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A40216A2-802E-9D48-B17C-E083BDFFAEF7}"/>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8BE8326-5527-1A49-9D74-326D21D3D3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19072DE-F55A-5945-9CEE-45E304A7DE8F}"/>
              </a:ext>
            </a:extLst>
          </p:cNvPr>
          <p:cNvSpPr>
            <a:spLocks noGrp="1" noChangeArrowheads="1"/>
          </p:cNvSpPr>
          <p:nvPr>
            <p:ph type="sldNum" sz="quarter" idx="12"/>
          </p:nvPr>
        </p:nvSpPr>
        <p:spPr>
          <a:xfrm>
            <a:off x="12147394" y="8763000"/>
            <a:ext cx="381516" cy="379591"/>
          </a:xfrm>
          <a:ln/>
        </p:spPr>
        <p:txBody>
          <a:bodyPr/>
          <a:lstStyle>
            <a:lvl1pPr>
              <a:defRPr/>
            </a:lvl1pPr>
          </a:lstStyle>
          <a:p>
            <a:fld id="{AC490A04-AB0C-1542-B4F0-FEC7C735E840}" type="slidenum">
              <a:rPr lang="en-US" altLang="en-US"/>
              <a:pPr/>
              <a:t>‹#›</a:t>
            </a:fld>
            <a:endParaRPr lang="en-US" altLang="en-US"/>
          </a:p>
        </p:txBody>
      </p:sp>
    </p:spTree>
    <p:extLst>
      <p:ext uri="{BB962C8B-B14F-4D97-AF65-F5344CB8AC3E}">
        <p14:creationId xmlns:p14="http://schemas.microsoft.com/office/powerpoint/2010/main" val="1993113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E60548E-DEA5-D743-9FE9-A4904562BF9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90943D6-208A-9B46-A3ED-3FA3673CBC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189831F-21FA-E248-B9EF-E3342909AA04}"/>
              </a:ext>
            </a:extLst>
          </p:cNvPr>
          <p:cNvSpPr>
            <a:spLocks noGrp="1" noChangeArrowheads="1"/>
          </p:cNvSpPr>
          <p:nvPr>
            <p:ph type="sldNum" sz="quarter" idx="12"/>
          </p:nvPr>
        </p:nvSpPr>
        <p:spPr>
          <a:xfrm>
            <a:off x="12147394" y="8763000"/>
            <a:ext cx="381516" cy="379591"/>
          </a:xfrm>
          <a:ln/>
        </p:spPr>
        <p:txBody>
          <a:bodyPr/>
          <a:lstStyle>
            <a:lvl1pPr>
              <a:defRPr/>
            </a:lvl1pPr>
          </a:lstStyle>
          <a:p>
            <a:fld id="{E245284A-E3AF-334F-8E10-48FC1E4CBCB6}" type="slidenum">
              <a:rPr lang="en-US" altLang="en-US"/>
              <a:pPr/>
              <a:t>‹#›</a:t>
            </a:fld>
            <a:endParaRPr lang="en-US" altLang="en-US"/>
          </a:p>
        </p:txBody>
      </p:sp>
    </p:spTree>
    <p:extLst>
      <p:ext uri="{BB962C8B-B14F-4D97-AF65-F5344CB8AC3E}">
        <p14:creationId xmlns:p14="http://schemas.microsoft.com/office/powerpoint/2010/main" val="1533697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3" name="Title Text"/>
          <p:cNvSpPr txBox="1">
            <a:spLocks noGrp="1"/>
          </p:cNvSpPr>
          <p:nvPr>
            <p:ph type="title"/>
          </p:nvPr>
        </p:nvSpPr>
        <p:spPr>
          <a:xfrm>
            <a:off x="508000" y="3860800"/>
            <a:ext cx="11988800" cy="2032000"/>
          </a:xfrm>
          <a:prstGeom prst="rect">
            <a:avLst/>
          </a:prstGeom>
        </p:spPr>
        <p:txBody>
          <a:bodyPr/>
          <a:lstStyle/>
          <a:p>
            <a:r>
              <a:t>Title Text</a:t>
            </a:r>
          </a:p>
        </p:txBody>
      </p:sp>
      <p:sp>
        <p:nvSpPr>
          <p:cNvPr id="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1" name="Image"/>
          <p:cNvSpPr>
            <a:spLocks noGrp="1"/>
          </p:cNvSpPr>
          <p:nvPr>
            <p:ph type="pic" sz="half" idx="13"/>
          </p:nvPr>
        </p:nvSpPr>
        <p:spPr>
          <a:xfrm>
            <a:off x="6805519" y="981849"/>
            <a:ext cx="5575301" cy="7531101"/>
          </a:xfrm>
          <a:prstGeom prst="rect">
            <a:avLst/>
          </a:prstGeom>
          <a:ln w="9525">
            <a:round/>
          </a:ln>
        </p:spPr>
        <p:txBody>
          <a:bodyPr lIns="91439" tIns="45719" rIns="91439" bIns="45719" anchor="t">
            <a:noAutofit/>
          </a:bodyPr>
          <a:lstStyle/>
          <a:p>
            <a:endParaRPr/>
          </a:p>
        </p:txBody>
      </p:sp>
      <p:sp>
        <p:nvSpPr>
          <p:cNvPr id="42" name="Title Text"/>
          <p:cNvSpPr txBox="1">
            <a:spLocks noGrp="1"/>
          </p:cNvSpPr>
          <p:nvPr>
            <p:ph type="title"/>
          </p:nvPr>
        </p:nvSpPr>
        <p:spPr>
          <a:xfrm>
            <a:off x="508000" y="2400300"/>
            <a:ext cx="5829300" cy="6070600"/>
          </a:xfrm>
          <a:prstGeom prst="rect">
            <a:avLst/>
          </a:prstGeom>
        </p:spPr>
        <p:txBody>
          <a:bodyPr anchor="t"/>
          <a:lstStyle/>
          <a:p>
            <a:r>
              <a:t>Title Text</a:t>
            </a:r>
          </a:p>
        </p:txBody>
      </p:sp>
      <p:sp>
        <p:nvSpPr>
          <p:cNvPr id="43" name="Body Level One…"/>
          <p:cNvSpPr txBox="1">
            <a:spLocks noGrp="1"/>
          </p:cNvSpPr>
          <p:nvPr>
            <p:ph type="body" sz="quarter" idx="1"/>
          </p:nvPr>
        </p:nvSpPr>
        <p:spPr>
          <a:xfrm>
            <a:off x="508000" y="1168400"/>
            <a:ext cx="5829300" cy="838200"/>
          </a:xfrm>
          <a:prstGeom prst="rect">
            <a:avLst/>
          </a:prstGeom>
        </p:spPr>
        <p:txBody>
          <a:bodyPr anchor="t"/>
          <a:lstStyle>
            <a:lvl1pPr marL="0" indent="0">
              <a:lnSpc>
                <a:spcPct val="120000"/>
              </a:lnSpc>
              <a:spcBef>
                <a:spcPts val="0"/>
              </a:spcBef>
              <a:buSzTx/>
              <a:buNone/>
              <a:defRPr sz="2400"/>
            </a:lvl1pPr>
            <a:lvl2pPr marL="0" indent="228600">
              <a:lnSpc>
                <a:spcPct val="120000"/>
              </a:lnSpc>
              <a:spcBef>
                <a:spcPts val="0"/>
              </a:spcBef>
              <a:buSzTx/>
              <a:buNone/>
              <a:defRPr sz="2400"/>
            </a:lvl2pPr>
            <a:lvl3pPr marL="0" indent="457200">
              <a:lnSpc>
                <a:spcPct val="120000"/>
              </a:lnSpc>
              <a:spcBef>
                <a:spcPts val="0"/>
              </a:spcBef>
              <a:buSzTx/>
              <a:buNone/>
              <a:defRPr sz="2400"/>
            </a:lvl3pPr>
            <a:lvl4pPr marL="0" indent="685800">
              <a:lnSpc>
                <a:spcPct val="120000"/>
              </a:lnSpc>
              <a:spcBef>
                <a:spcPts val="0"/>
              </a:spcBef>
              <a:buSzTx/>
              <a:buNone/>
              <a:defRPr sz="2400"/>
            </a:lvl4pPr>
            <a:lvl5pPr marL="0" indent="914400">
              <a:lnSpc>
                <a:spcPct val="120000"/>
              </a:lnSpc>
              <a:spcBef>
                <a:spcPts val="0"/>
              </a:spcBef>
              <a:buSzTx/>
              <a:buNone/>
              <a:defRPr sz="2400"/>
            </a:lvl5pPr>
          </a:lstStyle>
          <a:p>
            <a:r>
              <a:t>Body Level One</a:t>
            </a:r>
          </a:p>
          <a:p>
            <a:pPr lvl="1"/>
            <a:r>
              <a:t>Body Level Two</a:t>
            </a:r>
          </a:p>
          <a:p>
            <a:pPr lvl="2"/>
            <a:r>
              <a:t>Body Level Three</a:t>
            </a:r>
          </a:p>
          <a:p>
            <a:pPr lvl="3"/>
            <a:r>
              <a:t>Body Level Four</a:t>
            </a:r>
          </a:p>
          <a:p>
            <a:pPr lvl="4"/>
            <a:r>
              <a:t>Body Level Five</a:t>
            </a:r>
          </a:p>
        </p:txBody>
      </p:sp>
      <p:sp>
        <p:nvSpPr>
          <p:cNvPr id="4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Title, Bullets &amp; Photo">
    <p:spTree>
      <p:nvGrpSpPr>
        <p:cNvPr id="1" name=""/>
        <p:cNvGrpSpPr/>
        <p:nvPr/>
      </p:nvGrpSpPr>
      <p:grpSpPr>
        <a:xfrm>
          <a:off x="0" y="0"/>
          <a:ext cx="0" cy="0"/>
          <a:chOff x="0" y="0"/>
          <a:chExt cx="0" cy="0"/>
        </a:xfrm>
      </p:grpSpPr>
      <p:sp>
        <p:nvSpPr>
          <p:cNvPr id="74" name="Line"/>
          <p:cNvSpPr/>
          <p:nvPr/>
        </p:nvSpPr>
        <p:spPr>
          <a:xfrm>
            <a:off x="508000" y="2578100"/>
            <a:ext cx="11988800"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5" name="Line"/>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6" name="Line"/>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77" name="Image"/>
          <p:cNvSpPr>
            <a:spLocks noGrp="1"/>
          </p:cNvSpPr>
          <p:nvPr>
            <p:ph type="pic" sz="half" idx="13"/>
          </p:nvPr>
        </p:nvSpPr>
        <p:spPr>
          <a:xfrm>
            <a:off x="620619" y="2994799"/>
            <a:ext cx="5524501" cy="5524501"/>
          </a:xfrm>
          <a:prstGeom prst="rect">
            <a:avLst/>
          </a:prstGeom>
          <a:ln w="9525">
            <a:round/>
          </a:ln>
        </p:spPr>
        <p:txBody>
          <a:bodyPr lIns="91439" tIns="45719" rIns="91439" bIns="45719" anchor="t">
            <a:noAutofit/>
          </a:bodyPr>
          <a:lstStyle/>
          <a:p>
            <a:endParaRPr/>
          </a:p>
        </p:txBody>
      </p:sp>
      <p:sp>
        <p:nvSpPr>
          <p:cNvPr id="78" name="Title Text"/>
          <p:cNvSpPr txBox="1">
            <a:spLocks noGrp="1"/>
          </p:cNvSpPr>
          <p:nvPr>
            <p:ph type="title"/>
          </p:nvPr>
        </p:nvSpPr>
        <p:spPr>
          <a:prstGeom prst="rect">
            <a:avLst/>
          </a:prstGeom>
        </p:spPr>
        <p:txBody>
          <a:bodyPr/>
          <a:lstStyle>
            <a:lvl1pPr>
              <a:defRPr>
                <a:latin typeface="Tahoma"/>
                <a:ea typeface="Tahoma"/>
                <a:cs typeface="Tahoma"/>
                <a:sym typeface="Tahoma"/>
              </a:defRPr>
            </a:lvl1pPr>
          </a:lstStyle>
          <a:p>
            <a:r>
              <a:t>Title Text</a:t>
            </a:r>
          </a:p>
        </p:txBody>
      </p:sp>
      <p:sp>
        <p:nvSpPr>
          <p:cNvPr id="79" name="Body Level One…"/>
          <p:cNvSpPr txBox="1">
            <a:spLocks noGrp="1"/>
          </p:cNvSpPr>
          <p:nvPr>
            <p:ph type="body" sz="half" idx="1"/>
          </p:nvPr>
        </p:nvSpPr>
        <p:spPr>
          <a:xfrm>
            <a:off x="6781800" y="2971800"/>
            <a:ext cx="5727700" cy="5524500"/>
          </a:xfrm>
          <a:prstGeom prst="rect">
            <a:avLst/>
          </a:prstGeom>
        </p:spPr>
        <p:txBody>
          <a:bodyPr/>
          <a:lstStyle>
            <a:lvl1pPr marL="368300" indent="-368300">
              <a:spcBef>
                <a:spcPts val="3200"/>
              </a:spcBef>
              <a:buSzPct val="30000"/>
              <a:buBlip>
                <a:blip r:embed="rId2"/>
              </a:buBlip>
              <a:defRPr sz="3000"/>
            </a:lvl1pPr>
            <a:lvl2pPr marL="736600" indent="-368300">
              <a:spcBef>
                <a:spcPts val="3200"/>
              </a:spcBef>
              <a:buSzPct val="30000"/>
              <a:buBlip>
                <a:blip r:embed="rId2"/>
              </a:buBlip>
              <a:defRPr sz="3000"/>
            </a:lvl2pPr>
            <a:lvl3pPr marL="1104900" indent="-368300">
              <a:spcBef>
                <a:spcPts val="3200"/>
              </a:spcBef>
              <a:buSzPct val="30000"/>
              <a:buBlip>
                <a:blip r:embed="rId2"/>
              </a:buBlip>
              <a:defRPr sz="3000"/>
            </a:lvl3pPr>
            <a:lvl4pPr marL="1473200" indent="-368300">
              <a:spcBef>
                <a:spcPts val="3200"/>
              </a:spcBef>
              <a:buSzPct val="30000"/>
              <a:buBlip>
                <a:blip r:embed="rId2"/>
              </a:buBlip>
              <a:defRPr sz="3000"/>
            </a:lvl4pPr>
            <a:lvl5pPr marL="1841500" indent="-368300">
              <a:spcBef>
                <a:spcPts val="3200"/>
              </a:spcBef>
              <a:buSzPct val="30000"/>
              <a:buBlip>
                <a:blip r:embed="rId2"/>
              </a:buBlip>
              <a:defRPr sz="3000"/>
            </a:lvl5pPr>
          </a:lstStyle>
          <a:p>
            <a:r>
              <a:t>Body Level One</a:t>
            </a:r>
          </a:p>
          <a:p>
            <a:pPr lvl="1"/>
            <a:r>
              <a:t>Body Level Two</a:t>
            </a:r>
          </a:p>
          <a:p>
            <a:pPr lvl="2"/>
            <a:r>
              <a:t>Body Level Three</a:t>
            </a:r>
          </a:p>
          <a:p>
            <a:pPr lvl="3"/>
            <a:r>
              <a:t>Body Level Four</a:t>
            </a:r>
          </a:p>
          <a:p>
            <a:pPr lvl="4"/>
            <a:r>
              <a:t>Body Level Five</a:t>
            </a:r>
          </a:p>
        </p:txBody>
      </p:sp>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5" name="–Johnny Appleseed"/>
          <p:cNvSpPr txBox="1">
            <a:spLocks noGrp="1"/>
          </p:cNvSpPr>
          <p:nvPr>
            <p:ph type="body" sz="quarter" idx="13"/>
          </p:nvPr>
        </p:nvSpPr>
        <p:spPr>
          <a:xfrm>
            <a:off x="508000" y="5918200"/>
            <a:ext cx="11988800" cy="533400"/>
          </a:xfrm>
          <a:prstGeom prst="rect">
            <a:avLst/>
          </a:prstGeom>
        </p:spPr>
        <p:txBody>
          <a:bodyPr anchor="t">
            <a:spAutoFit/>
          </a:bodyPr>
          <a:lstStyle>
            <a:lvl1pPr marL="0" indent="0" algn="ctr">
              <a:lnSpc>
                <a:spcPct val="140000"/>
              </a:lnSpc>
              <a:spcBef>
                <a:spcPts val="0"/>
              </a:spcBef>
              <a:buSzTx/>
              <a:buNone/>
              <a:defRPr sz="3000" i="1">
                <a:solidFill>
                  <a:srgbClr val="9D9D9D"/>
                </a:solidFill>
              </a:defRPr>
            </a:lvl1pPr>
          </a:lstStyle>
          <a:p>
            <a:r>
              <a:t>–Johnny Appleseed</a:t>
            </a:r>
          </a:p>
        </p:txBody>
      </p:sp>
      <p:sp>
        <p:nvSpPr>
          <p:cNvPr id="106" name="“Type a quote here.”"/>
          <p:cNvSpPr txBox="1">
            <a:spLocks noGrp="1"/>
          </p:cNvSpPr>
          <p:nvPr>
            <p:ph type="body" sz="quarter" idx="14"/>
          </p:nvPr>
        </p:nvSpPr>
        <p:spPr>
          <a:xfrm>
            <a:off x="1270000" y="4298950"/>
            <a:ext cx="10464800" cy="622300"/>
          </a:xfrm>
          <a:prstGeom prst="rect">
            <a:avLst/>
          </a:prstGeom>
        </p:spPr>
        <p:txBody>
          <a:bodyPr>
            <a:spAutoFit/>
          </a:bodyPr>
          <a:lstStyle>
            <a:lvl1pPr marL="0" indent="0" algn="ctr">
              <a:lnSpc>
                <a:spcPct val="120000"/>
              </a:lnSpc>
              <a:spcBef>
                <a:spcPts val="0"/>
              </a:spcBef>
              <a:buSzTx/>
              <a:buNone/>
              <a:defRPr sz="3600"/>
            </a:lvl1pPr>
          </a:lstStyle>
          <a:p>
            <a:r>
              <a:t>“Type a quote here.” </a:t>
            </a: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008080"/>
            </a:gs>
            <a:gs pos="100000">
              <a:srgbClr val="003366"/>
            </a:gs>
          </a:gsLst>
          <a:lin ang="16200000" scaled="0"/>
        </a:gradFill>
        <a:effectLst/>
      </p:bgPr>
    </p:bg>
    <p:spTree>
      <p:nvGrpSpPr>
        <p:cNvPr id="1" name=""/>
        <p:cNvGrpSpPr/>
        <p:nvPr/>
      </p:nvGrpSpPr>
      <p:grpSpPr>
        <a:xfrm>
          <a:off x="0" y="0"/>
          <a:ext cx="0" cy="0"/>
          <a:chOff x="0" y="0"/>
          <a:chExt cx="0" cy="0"/>
        </a:xfrm>
      </p:grpSpPr>
      <p:sp>
        <p:nvSpPr>
          <p:cNvPr id="129" name="Rectangle"/>
          <p:cNvSpPr/>
          <p:nvPr/>
        </p:nvSpPr>
        <p:spPr>
          <a:xfrm>
            <a:off x="-1" y="-1"/>
            <a:ext cx="2054579" cy="9753601"/>
          </a:xfrm>
          <a:prstGeom prst="rect">
            <a:avLst/>
          </a:prstGeom>
          <a:gradFill>
            <a:gsLst>
              <a:gs pos="0">
                <a:srgbClr val="3366CC"/>
              </a:gs>
              <a:gs pos="100000">
                <a:srgbClr val="008080"/>
              </a:gs>
            </a:gsLst>
            <a:lin ang="16200000"/>
          </a:gradFill>
          <a:ln w="12700">
            <a:miter lim="400000"/>
          </a:ln>
        </p:spPr>
        <p:txBody>
          <a:bodyPr lIns="65023" tIns="65023" rIns="65023" bIns="65023"/>
          <a:lstStyle/>
          <a:p>
            <a:pPr algn="l" defTabSz="650240">
              <a:defRPr sz="2400">
                <a:solidFill>
                  <a:srgbClr val="FFFFFF"/>
                </a:solidFill>
                <a:latin typeface="Arial"/>
                <a:ea typeface="Arial"/>
                <a:cs typeface="Arial"/>
                <a:sym typeface="Arial"/>
              </a:defRPr>
            </a:pPr>
            <a:endParaRPr/>
          </a:p>
        </p:txBody>
      </p:sp>
      <p:grpSp>
        <p:nvGrpSpPr>
          <p:cNvPr id="132" name="Group"/>
          <p:cNvGrpSpPr/>
          <p:nvPr/>
        </p:nvGrpSpPr>
        <p:grpSpPr>
          <a:xfrm>
            <a:off x="882791" y="2059093"/>
            <a:ext cx="12122010" cy="108374"/>
            <a:chOff x="0" y="0"/>
            <a:chExt cx="12122008" cy="108373"/>
          </a:xfrm>
        </p:grpSpPr>
        <p:sp>
          <p:nvSpPr>
            <p:cNvPr id="130" name="Line"/>
            <p:cNvSpPr/>
            <p:nvPr/>
          </p:nvSpPr>
          <p:spPr>
            <a:xfrm>
              <a:off x="0" y="108373"/>
              <a:ext cx="12122010" cy="1"/>
            </a:xfrm>
            <a:prstGeom prst="line">
              <a:avLst/>
            </a:prstGeom>
            <a:noFill/>
            <a:ln w="25400" cap="sq">
              <a:solidFill>
                <a:srgbClr val="999933"/>
              </a:solidFill>
              <a:prstDash val="solid"/>
              <a:round/>
            </a:ln>
            <a:effectLst/>
          </p:spPr>
          <p:txBody>
            <a:bodyPr wrap="square" lIns="65023" tIns="65023" rIns="65023" bIns="65023" numCol="1" anchor="t">
              <a:noAutofit/>
            </a:bodyPr>
            <a:lstStyle/>
            <a:p>
              <a:pPr algn="l" defTabSz="1300480">
                <a:defRPr sz="3400">
                  <a:solidFill>
                    <a:srgbClr val="FFFFFF"/>
                  </a:solidFill>
                  <a:latin typeface="Arial"/>
                  <a:ea typeface="Arial"/>
                  <a:cs typeface="Arial"/>
                  <a:sym typeface="Arial"/>
                </a:defRPr>
              </a:pPr>
              <a:endParaRPr/>
            </a:p>
          </p:txBody>
        </p:sp>
        <p:sp>
          <p:nvSpPr>
            <p:cNvPr id="131" name="Line"/>
            <p:cNvSpPr/>
            <p:nvPr/>
          </p:nvSpPr>
          <p:spPr>
            <a:xfrm>
              <a:off x="0" y="0"/>
              <a:ext cx="12122010" cy="0"/>
            </a:xfrm>
            <a:prstGeom prst="line">
              <a:avLst/>
            </a:prstGeom>
            <a:noFill/>
            <a:ln w="101600" cap="sq">
              <a:solidFill>
                <a:srgbClr val="999933"/>
              </a:solidFill>
              <a:prstDash val="solid"/>
              <a:round/>
            </a:ln>
            <a:effectLst/>
          </p:spPr>
          <p:txBody>
            <a:bodyPr wrap="square" lIns="65023" tIns="65023" rIns="65023" bIns="65023" numCol="1" anchor="t">
              <a:noAutofit/>
            </a:bodyPr>
            <a:lstStyle/>
            <a:p>
              <a:pPr algn="l" defTabSz="1300480">
                <a:defRPr sz="3400">
                  <a:solidFill>
                    <a:srgbClr val="FFFFFF"/>
                  </a:solidFill>
                  <a:latin typeface="Arial"/>
                  <a:ea typeface="Arial"/>
                  <a:cs typeface="Arial"/>
                  <a:sym typeface="Arial"/>
                </a:defRPr>
              </a:pPr>
              <a:endParaRPr/>
            </a:p>
          </p:txBody>
        </p:sp>
      </p:grpSp>
      <p:sp>
        <p:nvSpPr>
          <p:cNvPr id="133" name="Slide Number"/>
          <p:cNvSpPr txBox="1">
            <a:spLocks noGrp="1"/>
          </p:cNvSpPr>
          <p:nvPr>
            <p:ph type="sldNum" sz="quarter" idx="2"/>
          </p:nvPr>
        </p:nvSpPr>
        <p:spPr>
          <a:xfrm>
            <a:off x="12281754" y="9233393"/>
            <a:ext cx="397927" cy="390175"/>
          </a:xfrm>
          <a:prstGeom prst="rect">
            <a:avLst/>
          </a:prstGeom>
        </p:spPr>
        <p:txBody>
          <a:bodyPr lIns="65476" tIns="65476" rIns="65476" bIns="65476" anchor="ctr"/>
          <a:lstStyle>
            <a:lvl1pPr algn="r" defTabSz="650240">
              <a:defRPr>
                <a:solidFill>
                  <a:srgbClr val="FFFFFF"/>
                </a:solidFill>
                <a:latin typeface="Arial"/>
                <a:ea typeface="Arial"/>
                <a:cs typeface="Arial"/>
                <a:sym typeface="Arial"/>
              </a:defRPr>
            </a:lvl1p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Default">
    <p:bg>
      <p:bgPr>
        <a:gradFill flip="none" rotWithShape="1">
          <a:gsLst>
            <a:gs pos="0">
              <a:srgbClr val="FFFFFF"/>
            </a:gs>
            <a:gs pos="50000">
              <a:srgbClr val="FFFFFF"/>
            </a:gs>
            <a:gs pos="100000">
              <a:srgbClr val="FFFFFF"/>
            </a:gs>
          </a:gsLst>
          <a:lin ang="2700000" scaled="0"/>
        </a:gradFill>
        <a:effectLst/>
      </p:bgPr>
    </p:bg>
    <p:spTree>
      <p:nvGrpSpPr>
        <p:cNvPr id="1" name=""/>
        <p:cNvGrpSpPr/>
        <p:nvPr/>
      </p:nvGrpSpPr>
      <p:grpSpPr>
        <a:xfrm>
          <a:off x="0" y="0"/>
          <a:ext cx="0" cy="0"/>
          <a:chOff x="0" y="0"/>
          <a:chExt cx="0" cy="0"/>
        </a:xfrm>
      </p:grpSpPr>
      <p:grpSp>
        <p:nvGrpSpPr>
          <p:cNvPr id="297" name="Group"/>
          <p:cNvGrpSpPr/>
          <p:nvPr/>
        </p:nvGrpSpPr>
        <p:grpSpPr>
          <a:xfrm>
            <a:off x="1499164" y="234808"/>
            <a:ext cx="10945708" cy="975361"/>
            <a:chOff x="0" y="0"/>
            <a:chExt cx="10945707" cy="975360"/>
          </a:xfrm>
        </p:grpSpPr>
        <p:sp>
          <p:nvSpPr>
            <p:cNvPr id="147" name="Shape"/>
            <p:cNvSpPr/>
            <p:nvPr/>
          </p:nvSpPr>
          <p:spPr>
            <a:xfrm>
              <a:off x="0" y="0"/>
              <a:ext cx="10945707" cy="975361"/>
            </a:xfrm>
            <a:custGeom>
              <a:avLst/>
              <a:gdLst/>
              <a:ahLst/>
              <a:cxnLst>
                <a:cxn ang="0">
                  <a:pos x="wd2" y="hd2"/>
                </a:cxn>
                <a:cxn ang="5400000">
                  <a:pos x="wd2" y="hd2"/>
                </a:cxn>
                <a:cxn ang="10800000">
                  <a:pos x="wd2" y="hd2"/>
                </a:cxn>
                <a:cxn ang="16200000">
                  <a:pos x="wd2" y="hd2"/>
                </a:cxn>
              </a:cxnLst>
              <a:rect l="0" t="0" r="r" b="b"/>
              <a:pathLst>
                <a:path w="21600" h="21600" extrusionOk="0">
                  <a:moveTo>
                    <a:pt x="21600" y="2400"/>
                  </a:moveTo>
                  <a:lnTo>
                    <a:pt x="21600" y="21600"/>
                  </a:lnTo>
                  <a:cubicBezTo>
                    <a:pt x="21600" y="21600"/>
                    <a:pt x="10800" y="21600"/>
                    <a:pt x="0" y="21600"/>
                  </a:cubicBezTo>
                  <a:cubicBezTo>
                    <a:pt x="717" y="17250"/>
                    <a:pt x="753" y="3050"/>
                    <a:pt x="0" y="0"/>
                  </a:cubicBezTo>
                  <a:cubicBezTo>
                    <a:pt x="10800" y="0"/>
                    <a:pt x="21600" y="0"/>
                    <a:pt x="21600" y="0"/>
                  </a:cubicBezTo>
                  <a:lnTo>
                    <a:pt x="21600" y="2400"/>
                  </a:lnTo>
                  <a:close/>
                </a:path>
              </a:pathLst>
            </a:custGeom>
            <a:solidFill>
              <a:srgbClr val="E5D093"/>
            </a:solidFill>
            <a:ln w="12700" cap="flat">
              <a:solidFill>
                <a:srgbClr val="FFFFFF"/>
              </a:solidFill>
              <a:prstDash val="solid"/>
              <a:round/>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grpSp>
          <p:nvGrpSpPr>
            <p:cNvPr id="248" name="Group"/>
            <p:cNvGrpSpPr/>
            <p:nvPr/>
          </p:nvGrpSpPr>
          <p:grpSpPr>
            <a:xfrm>
              <a:off x="1198880" y="-1"/>
              <a:ext cx="8639643" cy="968588"/>
              <a:chOff x="0" y="0"/>
              <a:chExt cx="8639642" cy="968586"/>
            </a:xfrm>
          </p:grpSpPr>
          <p:grpSp>
            <p:nvGrpSpPr>
              <p:cNvPr id="204" name="Group"/>
              <p:cNvGrpSpPr/>
              <p:nvPr/>
            </p:nvGrpSpPr>
            <p:grpSpPr>
              <a:xfrm>
                <a:off x="-1" y="2257"/>
                <a:ext cx="4985175" cy="964072"/>
                <a:chOff x="0" y="0"/>
                <a:chExt cx="4985173" cy="964071"/>
              </a:xfrm>
            </p:grpSpPr>
            <p:sp>
              <p:nvSpPr>
                <p:cNvPr id="148" name="Shape"/>
                <p:cNvSpPr/>
                <p:nvPr/>
              </p:nvSpPr>
              <p:spPr>
                <a:xfrm>
                  <a:off x="2791342" y="884411"/>
                  <a:ext cx="18063" cy="18063"/>
                </a:xfrm>
                <a:custGeom>
                  <a:avLst/>
                  <a:gdLst/>
                  <a:ahLst/>
                  <a:cxnLst>
                    <a:cxn ang="0">
                      <a:pos x="wd2" y="hd2"/>
                    </a:cxn>
                    <a:cxn ang="5400000">
                      <a:pos x="wd2" y="hd2"/>
                    </a:cxn>
                    <a:cxn ang="10800000">
                      <a:pos x="wd2" y="hd2"/>
                    </a:cxn>
                    <a:cxn ang="16200000">
                      <a:pos x="wd2" y="hd2"/>
                    </a:cxn>
                  </a:cxnLst>
                  <a:rect l="0" t="0" r="r" b="b"/>
                  <a:pathLst>
                    <a:path w="16522" h="16199" extrusionOk="0">
                      <a:moveTo>
                        <a:pt x="2122" y="8392"/>
                      </a:moveTo>
                      <a:cubicBezTo>
                        <a:pt x="-2198" y="-999"/>
                        <a:pt x="5002" y="-1938"/>
                        <a:pt x="16522" y="2758"/>
                      </a:cubicBezTo>
                      <a:cubicBezTo>
                        <a:pt x="15082" y="6514"/>
                        <a:pt x="16522" y="10271"/>
                        <a:pt x="13642" y="14027"/>
                      </a:cubicBezTo>
                      <a:cubicBezTo>
                        <a:pt x="7882" y="19662"/>
                        <a:pt x="-5078" y="13088"/>
                        <a:pt x="2122" y="8392"/>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49" name="Shape"/>
                <p:cNvSpPr/>
                <p:nvPr/>
              </p:nvSpPr>
              <p:spPr>
                <a:xfrm>
                  <a:off x="2959779" y="945564"/>
                  <a:ext cx="18064" cy="18063"/>
                </a:xfrm>
                <a:custGeom>
                  <a:avLst/>
                  <a:gdLst/>
                  <a:ahLst/>
                  <a:cxnLst>
                    <a:cxn ang="0">
                      <a:pos x="wd2" y="hd2"/>
                    </a:cxn>
                    <a:cxn ang="5400000">
                      <a:pos x="wd2" y="hd2"/>
                    </a:cxn>
                    <a:cxn ang="10800000">
                      <a:pos x="wd2" y="hd2"/>
                    </a:cxn>
                    <a:cxn ang="16200000">
                      <a:pos x="wd2" y="hd2"/>
                    </a:cxn>
                  </a:cxnLst>
                  <a:rect l="0" t="0" r="r" b="b"/>
                  <a:pathLst>
                    <a:path w="15174" h="16556" extrusionOk="0">
                      <a:moveTo>
                        <a:pt x="1404" y="10218"/>
                      </a:moveTo>
                      <a:cubicBezTo>
                        <a:pt x="-1836" y="2705"/>
                        <a:pt x="324" y="-1991"/>
                        <a:pt x="10044" y="826"/>
                      </a:cubicBezTo>
                      <a:cubicBezTo>
                        <a:pt x="15444" y="7400"/>
                        <a:pt x="19764" y="19609"/>
                        <a:pt x="5724" y="15852"/>
                      </a:cubicBezTo>
                      <a:cubicBezTo>
                        <a:pt x="4644" y="13974"/>
                        <a:pt x="1404" y="10218"/>
                        <a:pt x="1404" y="10218"/>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50" name="Shape"/>
                <p:cNvSpPr/>
                <p:nvPr/>
              </p:nvSpPr>
              <p:spPr>
                <a:xfrm>
                  <a:off x="2481297" y="847753"/>
                  <a:ext cx="29352" cy="27530"/>
                </a:xfrm>
                <a:custGeom>
                  <a:avLst/>
                  <a:gdLst/>
                  <a:ahLst/>
                  <a:cxnLst>
                    <a:cxn ang="0">
                      <a:pos x="wd2" y="hd2"/>
                    </a:cxn>
                    <a:cxn ang="5400000">
                      <a:pos x="wd2" y="hd2"/>
                    </a:cxn>
                    <a:cxn ang="10800000">
                      <a:pos x="wd2" y="hd2"/>
                    </a:cxn>
                    <a:cxn ang="16200000">
                      <a:pos x="wd2" y="hd2"/>
                    </a:cxn>
                  </a:cxnLst>
                  <a:rect l="0" t="0" r="r" b="b"/>
                  <a:pathLst>
                    <a:path w="21600" h="18812" extrusionOk="0">
                      <a:moveTo>
                        <a:pt x="11520" y="16228"/>
                      </a:moveTo>
                      <a:cubicBezTo>
                        <a:pt x="2160" y="9543"/>
                        <a:pt x="10800" y="16743"/>
                        <a:pt x="5760" y="10057"/>
                      </a:cubicBezTo>
                      <a:cubicBezTo>
                        <a:pt x="4320" y="8000"/>
                        <a:pt x="0" y="3886"/>
                        <a:pt x="0" y="3886"/>
                      </a:cubicBezTo>
                      <a:cubicBezTo>
                        <a:pt x="3600" y="-229"/>
                        <a:pt x="5040" y="-743"/>
                        <a:pt x="11520" y="800"/>
                      </a:cubicBezTo>
                      <a:cubicBezTo>
                        <a:pt x="18000" y="7486"/>
                        <a:pt x="7200" y="7486"/>
                        <a:pt x="21600" y="11086"/>
                      </a:cubicBezTo>
                      <a:cubicBezTo>
                        <a:pt x="20880" y="12628"/>
                        <a:pt x="21600" y="14171"/>
                        <a:pt x="20160" y="15200"/>
                      </a:cubicBezTo>
                      <a:cubicBezTo>
                        <a:pt x="10800" y="20857"/>
                        <a:pt x="11520" y="18800"/>
                        <a:pt x="11520" y="16228"/>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51" name="Shape"/>
                <p:cNvSpPr/>
                <p:nvPr/>
              </p:nvSpPr>
              <p:spPr>
                <a:xfrm>
                  <a:off x="2137939" y="872631"/>
                  <a:ext cx="18063" cy="18063"/>
                </a:xfrm>
                <a:custGeom>
                  <a:avLst/>
                  <a:gdLst/>
                  <a:ahLst/>
                  <a:cxnLst>
                    <a:cxn ang="0">
                      <a:pos x="wd2" y="hd2"/>
                    </a:cxn>
                    <a:cxn ang="5400000">
                      <a:pos x="wd2" y="hd2"/>
                    </a:cxn>
                    <a:cxn ang="10800000">
                      <a:pos x="wd2" y="hd2"/>
                    </a:cxn>
                    <a:cxn ang="16200000">
                      <a:pos x="wd2" y="hd2"/>
                    </a:cxn>
                  </a:cxnLst>
                  <a:rect l="0" t="0" r="r" b="b"/>
                  <a:pathLst>
                    <a:path w="15098" h="21600" extrusionOk="0">
                      <a:moveTo>
                        <a:pt x="10844" y="21600"/>
                      </a:moveTo>
                      <a:cubicBezTo>
                        <a:pt x="6524" y="20250"/>
                        <a:pt x="-2116" y="16200"/>
                        <a:pt x="476" y="10800"/>
                      </a:cubicBezTo>
                      <a:cubicBezTo>
                        <a:pt x="3068" y="5400"/>
                        <a:pt x="10844" y="0"/>
                        <a:pt x="10844" y="0"/>
                      </a:cubicBezTo>
                      <a:cubicBezTo>
                        <a:pt x="12572" y="4050"/>
                        <a:pt x="19484" y="21600"/>
                        <a:pt x="10844" y="21600"/>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52" name="Shape"/>
                <p:cNvSpPr/>
                <p:nvPr/>
              </p:nvSpPr>
              <p:spPr>
                <a:xfrm>
                  <a:off x="2036249" y="889564"/>
                  <a:ext cx="53922" cy="36125"/>
                </a:xfrm>
                <a:custGeom>
                  <a:avLst/>
                  <a:gdLst/>
                  <a:ahLst/>
                  <a:cxnLst>
                    <a:cxn ang="0">
                      <a:pos x="wd2" y="hd2"/>
                    </a:cxn>
                    <a:cxn ang="5400000">
                      <a:pos x="wd2" y="hd2"/>
                    </a:cxn>
                    <a:cxn ang="10800000">
                      <a:pos x="wd2" y="hd2"/>
                    </a:cxn>
                    <a:cxn ang="16200000">
                      <a:pos x="wd2" y="hd2"/>
                    </a:cxn>
                  </a:cxnLst>
                  <a:rect l="0" t="0" r="r" b="b"/>
                  <a:pathLst>
                    <a:path w="18424" h="21600" extrusionOk="0">
                      <a:moveTo>
                        <a:pt x="3200" y="11270"/>
                      </a:moveTo>
                      <a:cubicBezTo>
                        <a:pt x="4530" y="6104"/>
                        <a:pt x="3865" y="4226"/>
                        <a:pt x="8517" y="1878"/>
                      </a:cubicBezTo>
                      <a:cubicBezTo>
                        <a:pt x="9846" y="1409"/>
                        <a:pt x="12505" y="0"/>
                        <a:pt x="12505" y="0"/>
                      </a:cubicBezTo>
                      <a:cubicBezTo>
                        <a:pt x="15163" y="470"/>
                        <a:pt x="20148" y="0"/>
                        <a:pt x="17822" y="5635"/>
                      </a:cubicBezTo>
                      <a:cubicBezTo>
                        <a:pt x="16160" y="9861"/>
                        <a:pt x="11840" y="9861"/>
                        <a:pt x="9182" y="12209"/>
                      </a:cubicBezTo>
                      <a:cubicBezTo>
                        <a:pt x="7188" y="16435"/>
                        <a:pt x="6191" y="19722"/>
                        <a:pt x="2536" y="21600"/>
                      </a:cubicBezTo>
                      <a:cubicBezTo>
                        <a:pt x="-1452" y="19722"/>
                        <a:pt x="210" y="14087"/>
                        <a:pt x="1206" y="9391"/>
                      </a:cubicBezTo>
                      <a:cubicBezTo>
                        <a:pt x="1539" y="8452"/>
                        <a:pt x="1871" y="6104"/>
                        <a:pt x="2536" y="6574"/>
                      </a:cubicBezTo>
                      <a:cubicBezTo>
                        <a:pt x="3533" y="7513"/>
                        <a:pt x="2868" y="9861"/>
                        <a:pt x="3200" y="11270"/>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53" name="Shape"/>
                <p:cNvSpPr/>
                <p:nvPr/>
              </p:nvSpPr>
              <p:spPr>
                <a:xfrm>
                  <a:off x="1966524" y="888075"/>
                  <a:ext cx="61527" cy="35357"/>
                </a:xfrm>
                <a:custGeom>
                  <a:avLst/>
                  <a:gdLst/>
                  <a:ahLst/>
                  <a:cxnLst>
                    <a:cxn ang="0">
                      <a:pos x="wd2" y="hd2"/>
                    </a:cxn>
                    <a:cxn ang="5400000">
                      <a:pos x="wd2" y="hd2"/>
                    </a:cxn>
                    <a:cxn ang="10800000">
                      <a:pos x="wd2" y="hd2"/>
                    </a:cxn>
                    <a:cxn ang="16200000">
                      <a:pos x="wd2" y="hd2"/>
                    </a:cxn>
                  </a:cxnLst>
                  <a:rect l="0" t="0" r="r" b="b"/>
                  <a:pathLst>
                    <a:path w="20297" h="21140" extrusionOk="0">
                      <a:moveTo>
                        <a:pt x="0" y="13787"/>
                      </a:moveTo>
                      <a:cubicBezTo>
                        <a:pt x="2191" y="10570"/>
                        <a:pt x="2817" y="9651"/>
                        <a:pt x="5635" y="11029"/>
                      </a:cubicBezTo>
                      <a:cubicBezTo>
                        <a:pt x="7826" y="1378"/>
                        <a:pt x="11270" y="5055"/>
                        <a:pt x="16278" y="0"/>
                      </a:cubicBezTo>
                      <a:cubicBezTo>
                        <a:pt x="17530" y="459"/>
                        <a:pt x="19096" y="-460"/>
                        <a:pt x="20035" y="919"/>
                      </a:cubicBezTo>
                      <a:cubicBezTo>
                        <a:pt x="21600" y="3217"/>
                        <a:pt x="15652" y="8272"/>
                        <a:pt x="15652" y="8272"/>
                      </a:cubicBezTo>
                      <a:cubicBezTo>
                        <a:pt x="14400" y="13787"/>
                        <a:pt x="10957" y="9651"/>
                        <a:pt x="8765" y="14706"/>
                      </a:cubicBezTo>
                      <a:cubicBezTo>
                        <a:pt x="9704" y="18383"/>
                        <a:pt x="9704" y="19761"/>
                        <a:pt x="6887" y="21140"/>
                      </a:cubicBezTo>
                      <a:cubicBezTo>
                        <a:pt x="6261" y="20680"/>
                        <a:pt x="5635" y="20680"/>
                        <a:pt x="5009" y="20221"/>
                      </a:cubicBezTo>
                      <a:cubicBezTo>
                        <a:pt x="4383" y="19302"/>
                        <a:pt x="4383" y="17923"/>
                        <a:pt x="3757" y="17463"/>
                      </a:cubicBezTo>
                      <a:cubicBezTo>
                        <a:pt x="2504" y="16544"/>
                        <a:pt x="0" y="15625"/>
                        <a:pt x="0" y="15625"/>
                      </a:cubicBezTo>
                      <a:cubicBezTo>
                        <a:pt x="626" y="11489"/>
                        <a:pt x="939" y="11029"/>
                        <a:pt x="0" y="13787"/>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54" name="Shape"/>
                <p:cNvSpPr/>
                <p:nvPr/>
              </p:nvSpPr>
              <p:spPr>
                <a:xfrm>
                  <a:off x="1613912" y="692396"/>
                  <a:ext cx="337030" cy="207169"/>
                </a:xfrm>
                <a:custGeom>
                  <a:avLst/>
                  <a:gdLst/>
                  <a:ahLst/>
                  <a:cxnLst>
                    <a:cxn ang="0">
                      <a:pos x="wd2" y="hd2"/>
                    </a:cxn>
                    <a:cxn ang="5400000">
                      <a:pos x="wd2" y="hd2"/>
                    </a:cxn>
                    <a:cxn ang="10800000">
                      <a:pos x="wd2" y="hd2"/>
                    </a:cxn>
                    <a:cxn ang="16200000">
                      <a:pos x="wd2" y="hd2"/>
                    </a:cxn>
                  </a:cxnLst>
                  <a:rect l="0" t="0" r="r" b="b"/>
                  <a:pathLst>
                    <a:path w="21353" h="21312" extrusionOk="0">
                      <a:moveTo>
                        <a:pt x="490" y="156"/>
                      </a:moveTo>
                      <a:cubicBezTo>
                        <a:pt x="1221" y="-156"/>
                        <a:pt x="1342" y="936"/>
                        <a:pt x="2072" y="1248"/>
                      </a:cubicBezTo>
                      <a:cubicBezTo>
                        <a:pt x="2133" y="1326"/>
                        <a:pt x="2620" y="2105"/>
                        <a:pt x="2681" y="2183"/>
                      </a:cubicBezTo>
                      <a:cubicBezTo>
                        <a:pt x="3289" y="2963"/>
                        <a:pt x="3959" y="2807"/>
                        <a:pt x="4506" y="3899"/>
                      </a:cubicBezTo>
                      <a:cubicBezTo>
                        <a:pt x="4750" y="4367"/>
                        <a:pt x="5480" y="4991"/>
                        <a:pt x="5480" y="4991"/>
                      </a:cubicBezTo>
                      <a:cubicBezTo>
                        <a:pt x="5723" y="6004"/>
                        <a:pt x="6697" y="6706"/>
                        <a:pt x="7305" y="7486"/>
                      </a:cubicBezTo>
                      <a:cubicBezTo>
                        <a:pt x="7427" y="8032"/>
                        <a:pt x="7792" y="9513"/>
                        <a:pt x="8157" y="9825"/>
                      </a:cubicBezTo>
                      <a:cubicBezTo>
                        <a:pt x="8400" y="9981"/>
                        <a:pt x="8887" y="10137"/>
                        <a:pt x="8887" y="10137"/>
                      </a:cubicBezTo>
                      <a:cubicBezTo>
                        <a:pt x="9009" y="10605"/>
                        <a:pt x="9252" y="11541"/>
                        <a:pt x="9252" y="11541"/>
                      </a:cubicBezTo>
                      <a:cubicBezTo>
                        <a:pt x="9678" y="10683"/>
                        <a:pt x="10104" y="11073"/>
                        <a:pt x="10591" y="11697"/>
                      </a:cubicBezTo>
                      <a:cubicBezTo>
                        <a:pt x="10469" y="12866"/>
                        <a:pt x="10408" y="13958"/>
                        <a:pt x="10226" y="15128"/>
                      </a:cubicBezTo>
                      <a:cubicBezTo>
                        <a:pt x="10287" y="15596"/>
                        <a:pt x="10469" y="16999"/>
                        <a:pt x="10834" y="17311"/>
                      </a:cubicBezTo>
                      <a:cubicBezTo>
                        <a:pt x="11138" y="17623"/>
                        <a:pt x="11625" y="17623"/>
                        <a:pt x="11929" y="17935"/>
                      </a:cubicBezTo>
                      <a:cubicBezTo>
                        <a:pt x="12294" y="17779"/>
                        <a:pt x="13025" y="18091"/>
                        <a:pt x="13025" y="18091"/>
                      </a:cubicBezTo>
                      <a:cubicBezTo>
                        <a:pt x="13450" y="18637"/>
                        <a:pt x="13572" y="18949"/>
                        <a:pt x="14241" y="18715"/>
                      </a:cubicBezTo>
                      <a:cubicBezTo>
                        <a:pt x="14607" y="18559"/>
                        <a:pt x="15337" y="18247"/>
                        <a:pt x="15337" y="18247"/>
                      </a:cubicBezTo>
                      <a:cubicBezTo>
                        <a:pt x="15702" y="18559"/>
                        <a:pt x="16006" y="19027"/>
                        <a:pt x="16432" y="19183"/>
                      </a:cubicBezTo>
                      <a:cubicBezTo>
                        <a:pt x="16736" y="19339"/>
                        <a:pt x="17588" y="19495"/>
                        <a:pt x="17892" y="19806"/>
                      </a:cubicBezTo>
                      <a:cubicBezTo>
                        <a:pt x="18196" y="20118"/>
                        <a:pt x="18987" y="20430"/>
                        <a:pt x="18987" y="20430"/>
                      </a:cubicBezTo>
                      <a:cubicBezTo>
                        <a:pt x="19961" y="20352"/>
                        <a:pt x="20448" y="20196"/>
                        <a:pt x="21299" y="20586"/>
                      </a:cubicBezTo>
                      <a:cubicBezTo>
                        <a:pt x="21482" y="21288"/>
                        <a:pt x="21178" y="21444"/>
                        <a:pt x="20691" y="21210"/>
                      </a:cubicBezTo>
                      <a:cubicBezTo>
                        <a:pt x="20326" y="21366"/>
                        <a:pt x="19474" y="21054"/>
                        <a:pt x="19474" y="21054"/>
                      </a:cubicBezTo>
                      <a:cubicBezTo>
                        <a:pt x="18987" y="21288"/>
                        <a:pt x="18622" y="21054"/>
                        <a:pt x="18136" y="20898"/>
                      </a:cubicBezTo>
                      <a:cubicBezTo>
                        <a:pt x="17892" y="20820"/>
                        <a:pt x="17405" y="20586"/>
                        <a:pt x="17405" y="20586"/>
                      </a:cubicBezTo>
                      <a:cubicBezTo>
                        <a:pt x="16675" y="20898"/>
                        <a:pt x="15945" y="20586"/>
                        <a:pt x="15215" y="20430"/>
                      </a:cubicBezTo>
                      <a:cubicBezTo>
                        <a:pt x="14789" y="20040"/>
                        <a:pt x="14607" y="19884"/>
                        <a:pt x="14120" y="20118"/>
                      </a:cubicBezTo>
                      <a:cubicBezTo>
                        <a:pt x="12720" y="19495"/>
                        <a:pt x="11564" y="19806"/>
                        <a:pt x="10347" y="18715"/>
                      </a:cubicBezTo>
                      <a:cubicBezTo>
                        <a:pt x="9921" y="17857"/>
                        <a:pt x="10591" y="17077"/>
                        <a:pt x="9617" y="16687"/>
                      </a:cubicBezTo>
                      <a:cubicBezTo>
                        <a:pt x="9252" y="18013"/>
                        <a:pt x="8157" y="15674"/>
                        <a:pt x="7548" y="15440"/>
                      </a:cubicBezTo>
                      <a:cubicBezTo>
                        <a:pt x="7183" y="15128"/>
                        <a:pt x="6818" y="14660"/>
                        <a:pt x="6453" y="14348"/>
                      </a:cubicBezTo>
                      <a:cubicBezTo>
                        <a:pt x="6210" y="13490"/>
                        <a:pt x="6210" y="12710"/>
                        <a:pt x="5601" y="12165"/>
                      </a:cubicBezTo>
                      <a:cubicBezTo>
                        <a:pt x="4932" y="10917"/>
                        <a:pt x="5054" y="9123"/>
                        <a:pt x="4019" y="8266"/>
                      </a:cubicBezTo>
                      <a:cubicBezTo>
                        <a:pt x="3959" y="8110"/>
                        <a:pt x="3898" y="7954"/>
                        <a:pt x="3776" y="7798"/>
                      </a:cubicBezTo>
                      <a:cubicBezTo>
                        <a:pt x="3654" y="7720"/>
                        <a:pt x="3472" y="7798"/>
                        <a:pt x="3411" y="7642"/>
                      </a:cubicBezTo>
                      <a:cubicBezTo>
                        <a:pt x="3289" y="7408"/>
                        <a:pt x="3168" y="6706"/>
                        <a:pt x="3168" y="6706"/>
                      </a:cubicBezTo>
                      <a:cubicBezTo>
                        <a:pt x="3472" y="5536"/>
                        <a:pt x="3046" y="4601"/>
                        <a:pt x="2194" y="4367"/>
                      </a:cubicBezTo>
                      <a:cubicBezTo>
                        <a:pt x="1829" y="3665"/>
                        <a:pt x="1768" y="3275"/>
                        <a:pt x="1099" y="2963"/>
                      </a:cubicBezTo>
                      <a:cubicBezTo>
                        <a:pt x="856" y="1949"/>
                        <a:pt x="856" y="1871"/>
                        <a:pt x="125" y="1560"/>
                      </a:cubicBezTo>
                      <a:cubicBezTo>
                        <a:pt x="-57" y="858"/>
                        <a:pt x="-118" y="234"/>
                        <a:pt x="490" y="0"/>
                      </a:cubicBezTo>
                      <a:cubicBezTo>
                        <a:pt x="977" y="234"/>
                        <a:pt x="977" y="156"/>
                        <a:pt x="490" y="156"/>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55" name="Shape"/>
                <p:cNvSpPr/>
                <p:nvPr/>
              </p:nvSpPr>
              <p:spPr>
                <a:xfrm>
                  <a:off x="1819768" y="677333"/>
                  <a:ext cx="148837" cy="153530"/>
                </a:xfrm>
                <a:custGeom>
                  <a:avLst/>
                  <a:gdLst/>
                  <a:ahLst/>
                  <a:cxnLst>
                    <a:cxn ang="0">
                      <a:pos x="wd2" y="hd2"/>
                    </a:cxn>
                    <a:cxn ang="5400000">
                      <a:pos x="wd2" y="hd2"/>
                    </a:cxn>
                    <a:cxn ang="10800000">
                      <a:pos x="wd2" y="hd2"/>
                    </a:cxn>
                    <a:cxn ang="16200000">
                      <a:pos x="wd2" y="hd2"/>
                    </a:cxn>
                  </a:cxnLst>
                  <a:rect l="0" t="0" r="r" b="b"/>
                  <a:pathLst>
                    <a:path w="21252" h="21600" extrusionOk="0">
                      <a:moveTo>
                        <a:pt x="7477" y="6920"/>
                      </a:moveTo>
                      <a:cubicBezTo>
                        <a:pt x="8031" y="6606"/>
                        <a:pt x="8862" y="6606"/>
                        <a:pt x="9138" y="6082"/>
                      </a:cubicBezTo>
                      <a:cubicBezTo>
                        <a:pt x="9277" y="5872"/>
                        <a:pt x="9277" y="5557"/>
                        <a:pt x="9415" y="5452"/>
                      </a:cubicBezTo>
                      <a:cubicBezTo>
                        <a:pt x="9831" y="5138"/>
                        <a:pt x="11077" y="4614"/>
                        <a:pt x="11077" y="4614"/>
                      </a:cubicBezTo>
                      <a:cubicBezTo>
                        <a:pt x="15646" y="5767"/>
                        <a:pt x="11769" y="3041"/>
                        <a:pt x="14677" y="2307"/>
                      </a:cubicBezTo>
                      <a:cubicBezTo>
                        <a:pt x="15231" y="1783"/>
                        <a:pt x="14954" y="944"/>
                        <a:pt x="15508" y="419"/>
                      </a:cubicBezTo>
                      <a:cubicBezTo>
                        <a:pt x="15923" y="105"/>
                        <a:pt x="17169" y="0"/>
                        <a:pt x="17169" y="0"/>
                      </a:cubicBezTo>
                      <a:cubicBezTo>
                        <a:pt x="19108" y="1468"/>
                        <a:pt x="17446" y="2412"/>
                        <a:pt x="20769" y="2936"/>
                      </a:cubicBezTo>
                      <a:cubicBezTo>
                        <a:pt x="21600" y="3775"/>
                        <a:pt x="21323" y="4089"/>
                        <a:pt x="20215" y="4614"/>
                      </a:cubicBezTo>
                      <a:cubicBezTo>
                        <a:pt x="19523" y="5452"/>
                        <a:pt x="18692" y="6396"/>
                        <a:pt x="17446" y="6711"/>
                      </a:cubicBezTo>
                      <a:cubicBezTo>
                        <a:pt x="16338" y="7864"/>
                        <a:pt x="17723" y="8703"/>
                        <a:pt x="18277" y="9856"/>
                      </a:cubicBezTo>
                      <a:cubicBezTo>
                        <a:pt x="17862" y="10800"/>
                        <a:pt x="18692" y="11010"/>
                        <a:pt x="19662" y="11534"/>
                      </a:cubicBezTo>
                      <a:cubicBezTo>
                        <a:pt x="20077" y="12478"/>
                        <a:pt x="19523" y="12583"/>
                        <a:pt x="20215" y="13421"/>
                      </a:cubicBezTo>
                      <a:cubicBezTo>
                        <a:pt x="19662" y="14575"/>
                        <a:pt x="18692" y="13946"/>
                        <a:pt x="17723" y="13421"/>
                      </a:cubicBezTo>
                      <a:cubicBezTo>
                        <a:pt x="16062" y="13841"/>
                        <a:pt x="16892" y="14260"/>
                        <a:pt x="16062" y="15309"/>
                      </a:cubicBezTo>
                      <a:cubicBezTo>
                        <a:pt x="15646" y="15833"/>
                        <a:pt x="14954" y="15938"/>
                        <a:pt x="14400" y="16357"/>
                      </a:cubicBezTo>
                      <a:cubicBezTo>
                        <a:pt x="14815" y="17511"/>
                        <a:pt x="15508" y="20027"/>
                        <a:pt x="13846" y="20761"/>
                      </a:cubicBezTo>
                      <a:cubicBezTo>
                        <a:pt x="13292" y="20971"/>
                        <a:pt x="12738" y="20971"/>
                        <a:pt x="12185" y="21181"/>
                      </a:cubicBezTo>
                      <a:cubicBezTo>
                        <a:pt x="11908" y="21285"/>
                        <a:pt x="11631" y="21495"/>
                        <a:pt x="11354" y="21600"/>
                      </a:cubicBezTo>
                      <a:cubicBezTo>
                        <a:pt x="11077" y="21495"/>
                        <a:pt x="10662" y="21390"/>
                        <a:pt x="10523" y="21181"/>
                      </a:cubicBezTo>
                      <a:cubicBezTo>
                        <a:pt x="10246" y="20761"/>
                        <a:pt x="10523" y="20027"/>
                        <a:pt x="9969" y="19922"/>
                      </a:cubicBezTo>
                      <a:cubicBezTo>
                        <a:pt x="9415" y="19817"/>
                        <a:pt x="8308" y="19503"/>
                        <a:pt x="8308" y="19503"/>
                      </a:cubicBezTo>
                      <a:cubicBezTo>
                        <a:pt x="7338" y="19713"/>
                        <a:pt x="6785" y="20132"/>
                        <a:pt x="5815" y="20342"/>
                      </a:cubicBezTo>
                      <a:cubicBezTo>
                        <a:pt x="4708" y="19817"/>
                        <a:pt x="5123" y="19188"/>
                        <a:pt x="3877" y="19503"/>
                      </a:cubicBezTo>
                      <a:cubicBezTo>
                        <a:pt x="1662" y="18979"/>
                        <a:pt x="2631" y="16882"/>
                        <a:pt x="1385" y="15518"/>
                      </a:cubicBezTo>
                      <a:cubicBezTo>
                        <a:pt x="692" y="12687"/>
                        <a:pt x="1523" y="15414"/>
                        <a:pt x="554" y="13631"/>
                      </a:cubicBezTo>
                      <a:cubicBezTo>
                        <a:pt x="277" y="13212"/>
                        <a:pt x="0" y="12373"/>
                        <a:pt x="0" y="12373"/>
                      </a:cubicBezTo>
                      <a:cubicBezTo>
                        <a:pt x="277" y="9961"/>
                        <a:pt x="0" y="8703"/>
                        <a:pt x="2769" y="10066"/>
                      </a:cubicBezTo>
                      <a:cubicBezTo>
                        <a:pt x="3185" y="11010"/>
                        <a:pt x="3185" y="11534"/>
                        <a:pt x="4431" y="10905"/>
                      </a:cubicBezTo>
                      <a:cubicBezTo>
                        <a:pt x="4846" y="9961"/>
                        <a:pt x="4015" y="9227"/>
                        <a:pt x="4708" y="8388"/>
                      </a:cubicBezTo>
                      <a:cubicBezTo>
                        <a:pt x="4985" y="7969"/>
                        <a:pt x="6646" y="7654"/>
                        <a:pt x="7200" y="7340"/>
                      </a:cubicBezTo>
                      <a:cubicBezTo>
                        <a:pt x="7892" y="6606"/>
                        <a:pt x="8031" y="6501"/>
                        <a:pt x="7477" y="6920"/>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56" name="Shape"/>
                <p:cNvSpPr/>
                <p:nvPr/>
              </p:nvSpPr>
              <p:spPr>
                <a:xfrm>
                  <a:off x="1968398" y="747324"/>
                  <a:ext cx="92684" cy="29352"/>
                </a:xfrm>
                <a:custGeom>
                  <a:avLst/>
                  <a:gdLst/>
                  <a:ahLst/>
                  <a:cxnLst>
                    <a:cxn ang="0">
                      <a:pos x="wd2" y="hd2"/>
                    </a:cxn>
                    <a:cxn ang="5400000">
                      <a:pos x="wd2" y="hd2"/>
                    </a:cxn>
                    <a:cxn ang="10800000">
                      <a:pos x="wd2" y="hd2"/>
                    </a:cxn>
                    <a:cxn ang="16200000">
                      <a:pos x="wd2" y="hd2"/>
                    </a:cxn>
                  </a:cxnLst>
                  <a:rect l="0" t="0" r="r" b="b"/>
                  <a:pathLst>
                    <a:path w="18866" h="21600" extrusionOk="0">
                      <a:moveTo>
                        <a:pt x="412" y="18189"/>
                      </a:moveTo>
                      <a:cubicBezTo>
                        <a:pt x="1006" y="12505"/>
                        <a:pt x="1006" y="7958"/>
                        <a:pt x="3186" y="5684"/>
                      </a:cubicBezTo>
                      <a:cubicBezTo>
                        <a:pt x="5168" y="6821"/>
                        <a:pt x="6951" y="7958"/>
                        <a:pt x="8735" y="11368"/>
                      </a:cubicBezTo>
                      <a:cubicBezTo>
                        <a:pt x="11905" y="8526"/>
                        <a:pt x="10320" y="9663"/>
                        <a:pt x="13887" y="7958"/>
                      </a:cubicBezTo>
                      <a:cubicBezTo>
                        <a:pt x="14878" y="5116"/>
                        <a:pt x="17454" y="0"/>
                        <a:pt x="17454" y="0"/>
                      </a:cubicBezTo>
                      <a:cubicBezTo>
                        <a:pt x="21219" y="3411"/>
                        <a:pt x="16463" y="13074"/>
                        <a:pt x="14680" y="14779"/>
                      </a:cubicBezTo>
                      <a:cubicBezTo>
                        <a:pt x="13689" y="18758"/>
                        <a:pt x="13094" y="19895"/>
                        <a:pt x="11509" y="21600"/>
                      </a:cubicBezTo>
                      <a:cubicBezTo>
                        <a:pt x="10320" y="20463"/>
                        <a:pt x="7942" y="18189"/>
                        <a:pt x="7942" y="18189"/>
                      </a:cubicBezTo>
                      <a:cubicBezTo>
                        <a:pt x="6158" y="13074"/>
                        <a:pt x="4771" y="14779"/>
                        <a:pt x="2393" y="17053"/>
                      </a:cubicBezTo>
                      <a:cubicBezTo>
                        <a:pt x="-183" y="15916"/>
                        <a:pt x="-381" y="13642"/>
                        <a:pt x="412" y="18189"/>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57" name="Shape"/>
                <p:cNvSpPr/>
                <p:nvPr/>
              </p:nvSpPr>
              <p:spPr>
                <a:xfrm>
                  <a:off x="1962008" y="783448"/>
                  <a:ext cx="63518" cy="76766"/>
                </a:xfrm>
                <a:custGeom>
                  <a:avLst/>
                  <a:gdLst/>
                  <a:ahLst/>
                  <a:cxnLst>
                    <a:cxn ang="0">
                      <a:pos x="wd2" y="hd2"/>
                    </a:cxn>
                    <a:cxn ang="5400000">
                      <a:pos x="wd2" y="hd2"/>
                    </a:cxn>
                    <a:cxn ang="10800000">
                      <a:pos x="wd2" y="hd2"/>
                    </a:cxn>
                    <a:cxn ang="16200000">
                      <a:pos x="wd2" y="hd2"/>
                    </a:cxn>
                  </a:cxnLst>
                  <a:rect l="0" t="0" r="r" b="b"/>
                  <a:pathLst>
                    <a:path w="18989" h="21600" extrusionOk="0">
                      <a:moveTo>
                        <a:pt x="2274" y="3738"/>
                      </a:moveTo>
                      <a:cubicBezTo>
                        <a:pt x="2842" y="1662"/>
                        <a:pt x="2558" y="623"/>
                        <a:pt x="5116" y="0"/>
                      </a:cubicBezTo>
                      <a:cubicBezTo>
                        <a:pt x="7958" y="623"/>
                        <a:pt x="7105" y="2492"/>
                        <a:pt x="9663" y="3738"/>
                      </a:cubicBezTo>
                      <a:cubicBezTo>
                        <a:pt x="13074" y="3323"/>
                        <a:pt x="14495" y="1662"/>
                        <a:pt x="17621" y="831"/>
                      </a:cubicBezTo>
                      <a:cubicBezTo>
                        <a:pt x="21600" y="1869"/>
                        <a:pt x="15916" y="6438"/>
                        <a:pt x="13074" y="7062"/>
                      </a:cubicBezTo>
                      <a:cubicBezTo>
                        <a:pt x="14495" y="11631"/>
                        <a:pt x="12221" y="6023"/>
                        <a:pt x="15347" y="9969"/>
                      </a:cubicBezTo>
                      <a:cubicBezTo>
                        <a:pt x="15916" y="10800"/>
                        <a:pt x="16484" y="12462"/>
                        <a:pt x="16484" y="12462"/>
                      </a:cubicBezTo>
                      <a:cubicBezTo>
                        <a:pt x="15632" y="14123"/>
                        <a:pt x="15347" y="14746"/>
                        <a:pt x="13074" y="15369"/>
                      </a:cubicBezTo>
                      <a:cubicBezTo>
                        <a:pt x="10800" y="14746"/>
                        <a:pt x="10516" y="14123"/>
                        <a:pt x="9663" y="12462"/>
                      </a:cubicBezTo>
                      <a:cubicBezTo>
                        <a:pt x="9379" y="10385"/>
                        <a:pt x="9095" y="6854"/>
                        <a:pt x="6253" y="9969"/>
                      </a:cubicBezTo>
                      <a:cubicBezTo>
                        <a:pt x="7105" y="12462"/>
                        <a:pt x="6537" y="11008"/>
                        <a:pt x="7958" y="14123"/>
                      </a:cubicBezTo>
                      <a:cubicBezTo>
                        <a:pt x="8242" y="14538"/>
                        <a:pt x="8526" y="15369"/>
                        <a:pt x="8526" y="15369"/>
                      </a:cubicBezTo>
                      <a:cubicBezTo>
                        <a:pt x="6821" y="17446"/>
                        <a:pt x="6253" y="19315"/>
                        <a:pt x="5684" y="21600"/>
                      </a:cubicBezTo>
                      <a:cubicBezTo>
                        <a:pt x="4832" y="21392"/>
                        <a:pt x="3979" y="21600"/>
                        <a:pt x="3411" y="21185"/>
                      </a:cubicBezTo>
                      <a:cubicBezTo>
                        <a:pt x="2558" y="20562"/>
                        <a:pt x="2274" y="18692"/>
                        <a:pt x="2274" y="18692"/>
                      </a:cubicBezTo>
                      <a:cubicBezTo>
                        <a:pt x="3695" y="15577"/>
                        <a:pt x="3979" y="13292"/>
                        <a:pt x="0" y="11215"/>
                      </a:cubicBezTo>
                      <a:cubicBezTo>
                        <a:pt x="284" y="9554"/>
                        <a:pt x="284" y="7892"/>
                        <a:pt x="568" y="6231"/>
                      </a:cubicBezTo>
                      <a:cubicBezTo>
                        <a:pt x="568" y="5608"/>
                        <a:pt x="3695" y="415"/>
                        <a:pt x="2274" y="3738"/>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58" name="Shape"/>
                <p:cNvSpPr/>
                <p:nvPr/>
              </p:nvSpPr>
              <p:spPr>
                <a:xfrm>
                  <a:off x="2084905" y="740551"/>
                  <a:ext cx="35149" cy="43454"/>
                </a:xfrm>
                <a:custGeom>
                  <a:avLst/>
                  <a:gdLst/>
                  <a:ahLst/>
                  <a:cxnLst>
                    <a:cxn ang="0">
                      <a:pos x="wd2" y="hd2"/>
                    </a:cxn>
                    <a:cxn ang="5400000">
                      <a:pos x="wd2" y="hd2"/>
                    </a:cxn>
                    <a:cxn ang="10800000">
                      <a:pos x="wd2" y="hd2"/>
                    </a:cxn>
                    <a:cxn ang="16200000">
                      <a:pos x="wd2" y="hd2"/>
                    </a:cxn>
                  </a:cxnLst>
                  <a:rect l="0" t="0" r="r" b="b"/>
                  <a:pathLst>
                    <a:path w="21016" h="20786" extrusionOk="0">
                      <a:moveTo>
                        <a:pt x="1167" y="9915"/>
                      </a:moveTo>
                      <a:cubicBezTo>
                        <a:pt x="2335" y="4957"/>
                        <a:pt x="584" y="2479"/>
                        <a:pt x="7005" y="0"/>
                      </a:cubicBezTo>
                      <a:cubicBezTo>
                        <a:pt x="14594" y="3187"/>
                        <a:pt x="12843" y="6020"/>
                        <a:pt x="8173" y="9915"/>
                      </a:cubicBezTo>
                      <a:cubicBezTo>
                        <a:pt x="14011" y="10977"/>
                        <a:pt x="18681" y="9561"/>
                        <a:pt x="21016" y="13456"/>
                      </a:cubicBezTo>
                      <a:cubicBezTo>
                        <a:pt x="16930" y="15934"/>
                        <a:pt x="15762" y="16643"/>
                        <a:pt x="10508" y="15580"/>
                      </a:cubicBezTo>
                      <a:cubicBezTo>
                        <a:pt x="7005" y="19121"/>
                        <a:pt x="9924" y="21600"/>
                        <a:pt x="2335" y="20538"/>
                      </a:cubicBezTo>
                      <a:cubicBezTo>
                        <a:pt x="-584" y="17705"/>
                        <a:pt x="1167" y="15580"/>
                        <a:pt x="0" y="12039"/>
                      </a:cubicBezTo>
                      <a:cubicBezTo>
                        <a:pt x="584" y="11331"/>
                        <a:pt x="1167" y="9915"/>
                        <a:pt x="1167" y="9915"/>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59" name="Shape"/>
                <p:cNvSpPr/>
                <p:nvPr/>
              </p:nvSpPr>
              <p:spPr>
                <a:xfrm>
                  <a:off x="2095035" y="810438"/>
                  <a:ext cx="43081" cy="18063"/>
                </a:xfrm>
                <a:custGeom>
                  <a:avLst/>
                  <a:gdLst/>
                  <a:ahLst/>
                  <a:cxnLst>
                    <a:cxn ang="0">
                      <a:pos x="wd2" y="hd2"/>
                    </a:cxn>
                    <a:cxn ang="5400000">
                      <a:pos x="wd2" y="hd2"/>
                    </a:cxn>
                    <a:cxn ang="10800000">
                      <a:pos x="wd2" y="hd2"/>
                    </a:cxn>
                    <a:cxn ang="16200000">
                      <a:pos x="wd2" y="hd2"/>
                    </a:cxn>
                  </a:cxnLst>
                  <a:rect l="0" t="0" r="r" b="b"/>
                  <a:pathLst>
                    <a:path w="20607" h="17081" extrusionOk="0">
                      <a:moveTo>
                        <a:pt x="2093" y="0"/>
                      </a:moveTo>
                      <a:cubicBezTo>
                        <a:pt x="5619" y="4469"/>
                        <a:pt x="7383" y="1490"/>
                        <a:pt x="11791" y="0"/>
                      </a:cubicBezTo>
                      <a:cubicBezTo>
                        <a:pt x="18844" y="3724"/>
                        <a:pt x="16640" y="2234"/>
                        <a:pt x="20607" y="11917"/>
                      </a:cubicBezTo>
                      <a:cubicBezTo>
                        <a:pt x="19285" y="21600"/>
                        <a:pt x="17521" y="15641"/>
                        <a:pt x="14436" y="10428"/>
                      </a:cubicBezTo>
                      <a:cubicBezTo>
                        <a:pt x="10468" y="11172"/>
                        <a:pt x="4297" y="14152"/>
                        <a:pt x="329" y="11917"/>
                      </a:cubicBezTo>
                      <a:cubicBezTo>
                        <a:pt x="-993" y="4469"/>
                        <a:pt x="2093" y="7448"/>
                        <a:pt x="2093" y="0"/>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60" name="Shape"/>
                <p:cNvSpPr/>
                <p:nvPr/>
              </p:nvSpPr>
              <p:spPr>
                <a:xfrm>
                  <a:off x="2142413" y="776675"/>
                  <a:ext cx="56663" cy="36973"/>
                </a:xfrm>
                <a:custGeom>
                  <a:avLst/>
                  <a:gdLst/>
                  <a:ahLst/>
                  <a:cxnLst>
                    <a:cxn ang="0">
                      <a:pos x="wd2" y="hd2"/>
                    </a:cxn>
                    <a:cxn ang="5400000">
                      <a:pos x="wd2" y="hd2"/>
                    </a:cxn>
                    <a:cxn ang="10800000">
                      <a:pos x="wd2" y="hd2"/>
                    </a:cxn>
                    <a:cxn ang="16200000">
                      <a:pos x="wd2" y="hd2"/>
                    </a:cxn>
                  </a:cxnLst>
                  <a:rect l="0" t="0" r="r" b="b"/>
                  <a:pathLst>
                    <a:path w="20849" h="20806" extrusionOk="0">
                      <a:moveTo>
                        <a:pt x="6685" y="17100"/>
                      </a:moveTo>
                      <a:cubicBezTo>
                        <a:pt x="5977" y="15300"/>
                        <a:pt x="5977" y="13050"/>
                        <a:pt x="4560" y="11700"/>
                      </a:cubicBezTo>
                      <a:cubicBezTo>
                        <a:pt x="3498" y="10800"/>
                        <a:pt x="311" y="9900"/>
                        <a:pt x="311" y="9900"/>
                      </a:cubicBezTo>
                      <a:cubicBezTo>
                        <a:pt x="-751" y="5400"/>
                        <a:pt x="1019" y="5400"/>
                        <a:pt x="3852" y="3600"/>
                      </a:cubicBezTo>
                      <a:cubicBezTo>
                        <a:pt x="5269" y="2700"/>
                        <a:pt x="8101" y="0"/>
                        <a:pt x="8101" y="0"/>
                      </a:cubicBezTo>
                      <a:cubicBezTo>
                        <a:pt x="12351" y="900"/>
                        <a:pt x="13767" y="900"/>
                        <a:pt x="16600" y="4500"/>
                      </a:cubicBezTo>
                      <a:cubicBezTo>
                        <a:pt x="15183" y="9450"/>
                        <a:pt x="15538" y="5400"/>
                        <a:pt x="18016" y="9000"/>
                      </a:cubicBezTo>
                      <a:cubicBezTo>
                        <a:pt x="19079" y="10800"/>
                        <a:pt x="20849" y="14400"/>
                        <a:pt x="20849" y="14400"/>
                      </a:cubicBezTo>
                      <a:cubicBezTo>
                        <a:pt x="19079" y="21150"/>
                        <a:pt x="18016" y="18900"/>
                        <a:pt x="13767" y="17100"/>
                      </a:cubicBezTo>
                      <a:cubicBezTo>
                        <a:pt x="8810" y="21150"/>
                        <a:pt x="11288" y="21600"/>
                        <a:pt x="7393" y="19800"/>
                      </a:cubicBezTo>
                      <a:cubicBezTo>
                        <a:pt x="7039" y="18900"/>
                        <a:pt x="6685" y="17100"/>
                        <a:pt x="6685" y="17100"/>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61" name="Shape"/>
                <p:cNvSpPr/>
                <p:nvPr/>
              </p:nvSpPr>
              <p:spPr>
                <a:xfrm>
                  <a:off x="2156177" y="794737"/>
                  <a:ext cx="273653" cy="135183"/>
                </a:xfrm>
                <a:custGeom>
                  <a:avLst/>
                  <a:gdLst/>
                  <a:ahLst/>
                  <a:cxnLst>
                    <a:cxn ang="0">
                      <a:pos x="wd2" y="hd2"/>
                    </a:cxn>
                    <a:cxn ang="5400000">
                      <a:pos x="wd2" y="hd2"/>
                    </a:cxn>
                    <a:cxn ang="10800000">
                      <a:pos x="wd2" y="hd2"/>
                    </a:cxn>
                    <a:cxn ang="16200000">
                      <a:pos x="wd2" y="hd2"/>
                    </a:cxn>
                  </a:cxnLst>
                  <a:rect l="0" t="0" r="r" b="b"/>
                  <a:pathLst>
                    <a:path w="21459" h="21201" extrusionOk="0">
                      <a:moveTo>
                        <a:pt x="3474" y="3323"/>
                      </a:moveTo>
                      <a:cubicBezTo>
                        <a:pt x="3097" y="1662"/>
                        <a:pt x="3474" y="2018"/>
                        <a:pt x="2719" y="1662"/>
                      </a:cubicBezTo>
                      <a:cubicBezTo>
                        <a:pt x="2341" y="2018"/>
                        <a:pt x="1964" y="3560"/>
                        <a:pt x="1964" y="3560"/>
                      </a:cubicBezTo>
                      <a:cubicBezTo>
                        <a:pt x="906" y="2967"/>
                        <a:pt x="1435" y="2492"/>
                        <a:pt x="0" y="2848"/>
                      </a:cubicBezTo>
                      <a:cubicBezTo>
                        <a:pt x="151" y="3916"/>
                        <a:pt x="151" y="4391"/>
                        <a:pt x="755" y="4985"/>
                      </a:cubicBezTo>
                      <a:cubicBezTo>
                        <a:pt x="906" y="5815"/>
                        <a:pt x="1057" y="6527"/>
                        <a:pt x="1208" y="7358"/>
                      </a:cubicBezTo>
                      <a:cubicBezTo>
                        <a:pt x="1813" y="7002"/>
                        <a:pt x="2039" y="6765"/>
                        <a:pt x="1813" y="5697"/>
                      </a:cubicBezTo>
                      <a:cubicBezTo>
                        <a:pt x="1964" y="5578"/>
                        <a:pt x="2115" y="5103"/>
                        <a:pt x="2266" y="5222"/>
                      </a:cubicBezTo>
                      <a:cubicBezTo>
                        <a:pt x="3625" y="5697"/>
                        <a:pt x="2719" y="6171"/>
                        <a:pt x="3625" y="6646"/>
                      </a:cubicBezTo>
                      <a:cubicBezTo>
                        <a:pt x="5589" y="7714"/>
                        <a:pt x="3550" y="6646"/>
                        <a:pt x="5287" y="7358"/>
                      </a:cubicBezTo>
                      <a:cubicBezTo>
                        <a:pt x="5815" y="7596"/>
                        <a:pt x="6646" y="8545"/>
                        <a:pt x="6646" y="8545"/>
                      </a:cubicBezTo>
                      <a:cubicBezTo>
                        <a:pt x="7250" y="9969"/>
                        <a:pt x="7703" y="10325"/>
                        <a:pt x="8006" y="12105"/>
                      </a:cubicBezTo>
                      <a:cubicBezTo>
                        <a:pt x="7930" y="12936"/>
                        <a:pt x="8006" y="13648"/>
                        <a:pt x="7855" y="14479"/>
                      </a:cubicBezTo>
                      <a:cubicBezTo>
                        <a:pt x="7779" y="14954"/>
                        <a:pt x="7099" y="15666"/>
                        <a:pt x="7401" y="15903"/>
                      </a:cubicBezTo>
                      <a:cubicBezTo>
                        <a:pt x="8006" y="16259"/>
                        <a:pt x="9214" y="15191"/>
                        <a:pt x="9214" y="15191"/>
                      </a:cubicBezTo>
                      <a:cubicBezTo>
                        <a:pt x="9818" y="15547"/>
                        <a:pt x="10045" y="16022"/>
                        <a:pt x="10573" y="16615"/>
                      </a:cubicBezTo>
                      <a:cubicBezTo>
                        <a:pt x="11178" y="17209"/>
                        <a:pt x="12008" y="17209"/>
                        <a:pt x="12688" y="17565"/>
                      </a:cubicBezTo>
                      <a:cubicBezTo>
                        <a:pt x="12839" y="17446"/>
                        <a:pt x="13066" y="17565"/>
                        <a:pt x="13141" y="17327"/>
                      </a:cubicBezTo>
                      <a:cubicBezTo>
                        <a:pt x="13292" y="16853"/>
                        <a:pt x="12386" y="16141"/>
                        <a:pt x="12688" y="15903"/>
                      </a:cubicBezTo>
                      <a:cubicBezTo>
                        <a:pt x="12915" y="15666"/>
                        <a:pt x="13217" y="16022"/>
                        <a:pt x="13443" y="16141"/>
                      </a:cubicBezTo>
                      <a:cubicBezTo>
                        <a:pt x="13745" y="15547"/>
                        <a:pt x="14048" y="14004"/>
                        <a:pt x="14048" y="14004"/>
                      </a:cubicBezTo>
                      <a:cubicBezTo>
                        <a:pt x="14274" y="14123"/>
                        <a:pt x="15029" y="14242"/>
                        <a:pt x="15256" y="14479"/>
                      </a:cubicBezTo>
                      <a:cubicBezTo>
                        <a:pt x="15558" y="14716"/>
                        <a:pt x="16162" y="15429"/>
                        <a:pt x="16162" y="15429"/>
                      </a:cubicBezTo>
                      <a:cubicBezTo>
                        <a:pt x="16917" y="17209"/>
                        <a:pt x="17220" y="18752"/>
                        <a:pt x="18428" y="19938"/>
                      </a:cubicBezTo>
                      <a:cubicBezTo>
                        <a:pt x="18881" y="20413"/>
                        <a:pt x="19787" y="21125"/>
                        <a:pt x="19787" y="21125"/>
                      </a:cubicBezTo>
                      <a:cubicBezTo>
                        <a:pt x="20014" y="21125"/>
                        <a:pt x="21600" y="21600"/>
                        <a:pt x="21449" y="20176"/>
                      </a:cubicBezTo>
                      <a:cubicBezTo>
                        <a:pt x="21373" y="19464"/>
                        <a:pt x="20241" y="18989"/>
                        <a:pt x="20241" y="18989"/>
                      </a:cubicBezTo>
                      <a:cubicBezTo>
                        <a:pt x="19712" y="17802"/>
                        <a:pt x="20392" y="16971"/>
                        <a:pt x="19334" y="16378"/>
                      </a:cubicBezTo>
                      <a:cubicBezTo>
                        <a:pt x="19183" y="16141"/>
                        <a:pt x="18957" y="16022"/>
                        <a:pt x="18881" y="15666"/>
                      </a:cubicBezTo>
                      <a:cubicBezTo>
                        <a:pt x="18730" y="15310"/>
                        <a:pt x="18881" y="14835"/>
                        <a:pt x="18730" y="14479"/>
                      </a:cubicBezTo>
                      <a:cubicBezTo>
                        <a:pt x="18579" y="14004"/>
                        <a:pt x="18126" y="14004"/>
                        <a:pt x="17824" y="13767"/>
                      </a:cubicBezTo>
                      <a:cubicBezTo>
                        <a:pt x="17371" y="12699"/>
                        <a:pt x="17144" y="11868"/>
                        <a:pt x="18126" y="11393"/>
                      </a:cubicBezTo>
                      <a:cubicBezTo>
                        <a:pt x="17824" y="9851"/>
                        <a:pt x="17824" y="9969"/>
                        <a:pt x="16615" y="10207"/>
                      </a:cubicBezTo>
                      <a:cubicBezTo>
                        <a:pt x="15785" y="9732"/>
                        <a:pt x="15709" y="9732"/>
                        <a:pt x="15860" y="8308"/>
                      </a:cubicBezTo>
                      <a:cubicBezTo>
                        <a:pt x="15634" y="7121"/>
                        <a:pt x="15029" y="6765"/>
                        <a:pt x="14350" y="6409"/>
                      </a:cubicBezTo>
                      <a:cubicBezTo>
                        <a:pt x="13670" y="5341"/>
                        <a:pt x="13670" y="4985"/>
                        <a:pt x="12688" y="4510"/>
                      </a:cubicBezTo>
                      <a:cubicBezTo>
                        <a:pt x="12386" y="4391"/>
                        <a:pt x="11782" y="4035"/>
                        <a:pt x="11782" y="4035"/>
                      </a:cubicBezTo>
                      <a:cubicBezTo>
                        <a:pt x="11027" y="2848"/>
                        <a:pt x="10120" y="2492"/>
                        <a:pt x="9063" y="1899"/>
                      </a:cubicBezTo>
                      <a:cubicBezTo>
                        <a:pt x="8534" y="1662"/>
                        <a:pt x="8157" y="949"/>
                        <a:pt x="7703" y="475"/>
                      </a:cubicBezTo>
                      <a:cubicBezTo>
                        <a:pt x="7552" y="356"/>
                        <a:pt x="7250" y="0"/>
                        <a:pt x="7250" y="0"/>
                      </a:cubicBezTo>
                      <a:cubicBezTo>
                        <a:pt x="6269" y="237"/>
                        <a:pt x="5966" y="119"/>
                        <a:pt x="5287" y="1187"/>
                      </a:cubicBezTo>
                      <a:cubicBezTo>
                        <a:pt x="5060" y="2255"/>
                        <a:pt x="4758" y="3204"/>
                        <a:pt x="4229" y="3798"/>
                      </a:cubicBezTo>
                      <a:cubicBezTo>
                        <a:pt x="3701" y="3560"/>
                        <a:pt x="3927" y="3679"/>
                        <a:pt x="3474" y="3323"/>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62" name="Shape"/>
                <p:cNvSpPr/>
                <p:nvPr/>
              </p:nvSpPr>
              <p:spPr>
                <a:xfrm>
                  <a:off x="2396457" y="809896"/>
                  <a:ext cx="71484" cy="57091"/>
                </a:xfrm>
                <a:custGeom>
                  <a:avLst/>
                  <a:gdLst/>
                  <a:ahLst/>
                  <a:cxnLst>
                    <a:cxn ang="0">
                      <a:pos x="wd2" y="hd2"/>
                    </a:cxn>
                    <a:cxn ang="5400000">
                      <a:pos x="wd2" y="hd2"/>
                    </a:cxn>
                    <a:cxn ang="10800000">
                      <a:pos x="wd2" y="hd2"/>
                    </a:cxn>
                    <a:cxn ang="16200000">
                      <a:pos x="wd2" y="hd2"/>
                    </a:cxn>
                  </a:cxnLst>
                  <a:rect l="0" t="0" r="r" b="b"/>
                  <a:pathLst>
                    <a:path w="20723" h="21007" extrusionOk="0">
                      <a:moveTo>
                        <a:pt x="0" y="15469"/>
                      </a:moveTo>
                      <a:cubicBezTo>
                        <a:pt x="1385" y="11592"/>
                        <a:pt x="4708" y="15192"/>
                        <a:pt x="7200" y="16022"/>
                      </a:cubicBezTo>
                      <a:cubicBezTo>
                        <a:pt x="9415" y="15192"/>
                        <a:pt x="10246" y="13807"/>
                        <a:pt x="12185" y="12699"/>
                      </a:cubicBezTo>
                      <a:cubicBezTo>
                        <a:pt x="13015" y="10484"/>
                        <a:pt x="13846" y="9376"/>
                        <a:pt x="15508" y="7715"/>
                      </a:cubicBezTo>
                      <a:cubicBezTo>
                        <a:pt x="14954" y="5776"/>
                        <a:pt x="11631" y="3284"/>
                        <a:pt x="11631" y="3284"/>
                      </a:cubicBezTo>
                      <a:cubicBezTo>
                        <a:pt x="8861" y="-593"/>
                        <a:pt x="8031" y="-316"/>
                        <a:pt x="11631" y="515"/>
                      </a:cubicBezTo>
                      <a:cubicBezTo>
                        <a:pt x="14677" y="2453"/>
                        <a:pt x="15785" y="5499"/>
                        <a:pt x="19385" y="6607"/>
                      </a:cubicBezTo>
                      <a:cubicBezTo>
                        <a:pt x="21323" y="9653"/>
                        <a:pt x="21323" y="12145"/>
                        <a:pt x="18277" y="14361"/>
                      </a:cubicBezTo>
                      <a:cubicBezTo>
                        <a:pt x="13846" y="12976"/>
                        <a:pt x="14400" y="19069"/>
                        <a:pt x="8861" y="21007"/>
                      </a:cubicBezTo>
                      <a:cubicBezTo>
                        <a:pt x="4154" y="19345"/>
                        <a:pt x="6646" y="20453"/>
                        <a:pt x="2215" y="17684"/>
                      </a:cubicBezTo>
                      <a:cubicBezTo>
                        <a:pt x="1661" y="17407"/>
                        <a:pt x="554" y="16576"/>
                        <a:pt x="554" y="16576"/>
                      </a:cubicBezTo>
                      <a:cubicBezTo>
                        <a:pt x="-277" y="14361"/>
                        <a:pt x="3323" y="11038"/>
                        <a:pt x="0" y="15469"/>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63" name="Shape"/>
                <p:cNvSpPr/>
                <p:nvPr/>
              </p:nvSpPr>
              <p:spPr>
                <a:xfrm>
                  <a:off x="2552673" y="681695"/>
                  <a:ext cx="18064" cy="18063"/>
                </a:xfrm>
                <a:custGeom>
                  <a:avLst/>
                  <a:gdLst/>
                  <a:ahLst/>
                  <a:cxnLst>
                    <a:cxn ang="0">
                      <a:pos x="wd2" y="hd2"/>
                    </a:cxn>
                    <a:cxn ang="5400000">
                      <a:pos x="wd2" y="hd2"/>
                    </a:cxn>
                    <a:cxn ang="10800000">
                      <a:pos x="wd2" y="hd2"/>
                    </a:cxn>
                    <a:cxn ang="16200000">
                      <a:pos x="wd2" y="hd2"/>
                    </a:cxn>
                  </a:cxnLst>
                  <a:rect l="0" t="0" r="r" b="b"/>
                  <a:pathLst>
                    <a:path w="13849" h="14566" extrusionOk="0">
                      <a:moveTo>
                        <a:pt x="980" y="1528"/>
                      </a:moveTo>
                      <a:cubicBezTo>
                        <a:pt x="18768" y="5128"/>
                        <a:pt x="17497" y="18328"/>
                        <a:pt x="980" y="13528"/>
                      </a:cubicBezTo>
                      <a:cubicBezTo>
                        <a:pt x="-2832" y="3928"/>
                        <a:pt x="6062" y="-3272"/>
                        <a:pt x="980" y="1528"/>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64" name="Shape"/>
                <p:cNvSpPr/>
                <p:nvPr/>
              </p:nvSpPr>
              <p:spPr>
                <a:xfrm>
                  <a:off x="2652772" y="774417"/>
                  <a:ext cx="18064" cy="18064"/>
                </a:xfrm>
                <a:custGeom>
                  <a:avLst/>
                  <a:gdLst/>
                  <a:ahLst/>
                  <a:cxnLst>
                    <a:cxn ang="0">
                      <a:pos x="wd2" y="hd2"/>
                    </a:cxn>
                    <a:cxn ang="5400000">
                      <a:pos x="wd2" y="hd2"/>
                    </a:cxn>
                    <a:cxn ang="10800000">
                      <a:pos x="wd2" y="hd2"/>
                    </a:cxn>
                    <a:cxn ang="16200000">
                      <a:pos x="wd2" y="hd2"/>
                    </a:cxn>
                  </a:cxnLst>
                  <a:rect l="0" t="0" r="r" b="b"/>
                  <a:pathLst>
                    <a:path w="13051" h="21600" extrusionOk="0">
                      <a:moveTo>
                        <a:pt x="1490" y="13745"/>
                      </a:moveTo>
                      <a:cubicBezTo>
                        <a:pt x="-1002" y="5891"/>
                        <a:pt x="-1002" y="2945"/>
                        <a:pt x="6475" y="0"/>
                      </a:cubicBezTo>
                      <a:cubicBezTo>
                        <a:pt x="16444" y="3927"/>
                        <a:pt x="13952" y="15709"/>
                        <a:pt x="6475" y="21600"/>
                      </a:cubicBezTo>
                      <a:cubicBezTo>
                        <a:pt x="-5156" y="16691"/>
                        <a:pt x="5644" y="2945"/>
                        <a:pt x="1490" y="13745"/>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65" name="Shape"/>
                <p:cNvSpPr/>
                <p:nvPr/>
              </p:nvSpPr>
              <p:spPr>
                <a:xfrm>
                  <a:off x="2344609" y="567474"/>
                  <a:ext cx="18063" cy="18063"/>
                </a:xfrm>
                <a:custGeom>
                  <a:avLst/>
                  <a:gdLst/>
                  <a:ahLst/>
                  <a:cxnLst>
                    <a:cxn ang="0">
                      <a:pos x="wd2" y="hd2"/>
                    </a:cxn>
                    <a:cxn ang="5400000">
                      <a:pos x="wd2" y="hd2"/>
                    </a:cxn>
                    <a:cxn ang="10800000">
                      <a:pos x="wd2" y="hd2"/>
                    </a:cxn>
                    <a:cxn ang="16200000">
                      <a:pos x="wd2" y="hd2"/>
                    </a:cxn>
                  </a:cxnLst>
                  <a:rect l="0" t="0" r="r" b="b"/>
                  <a:pathLst>
                    <a:path w="15451" h="16861" extrusionOk="0">
                      <a:moveTo>
                        <a:pt x="3247" y="15593"/>
                      </a:moveTo>
                      <a:cubicBezTo>
                        <a:pt x="-4313" y="-247"/>
                        <a:pt x="2167" y="-1687"/>
                        <a:pt x="14047" y="1193"/>
                      </a:cubicBezTo>
                      <a:cubicBezTo>
                        <a:pt x="17287" y="12713"/>
                        <a:pt x="15127" y="19913"/>
                        <a:pt x="5407" y="15593"/>
                      </a:cubicBezTo>
                      <a:cubicBezTo>
                        <a:pt x="7" y="4073"/>
                        <a:pt x="7" y="4073"/>
                        <a:pt x="3247" y="15593"/>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66" name="Shape"/>
                <p:cNvSpPr/>
                <p:nvPr/>
              </p:nvSpPr>
              <p:spPr>
                <a:xfrm>
                  <a:off x="2183606" y="662848"/>
                  <a:ext cx="18063" cy="18063"/>
                </a:xfrm>
                <a:custGeom>
                  <a:avLst/>
                  <a:gdLst/>
                  <a:ahLst/>
                  <a:cxnLst>
                    <a:cxn ang="0">
                      <a:pos x="wd2" y="hd2"/>
                    </a:cxn>
                    <a:cxn ang="5400000">
                      <a:pos x="wd2" y="hd2"/>
                    </a:cxn>
                    <a:cxn ang="10800000">
                      <a:pos x="wd2" y="hd2"/>
                    </a:cxn>
                    <a:cxn ang="16200000">
                      <a:pos x="wd2" y="hd2"/>
                    </a:cxn>
                  </a:cxnLst>
                  <a:rect l="0" t="0" r="r" b="b"/>
                  <a:pathLst>
                    <a:path w="15315" h="18577" extrusionOk="0">
                      <a:moveTo>
                        <a:pt x="4017" y="15404"/>
                      </a:moveTo>
                      <a:cubicBezTo>
                        <a:pt x="-3543" y="1004"/>
                        <a:pt x="-303" y="-1876"/>
                        <a:pt x="12657" y="1004"/>
                      </a:cubicBezTo>
                      <a:cubicBezTo>
                        <a:pt x="13737" y="3884"/>
                        <a:pt x="18057" y="15404"/>
                        <a:pt x="12657" y="18284"/>
                      </a:cubicBezTo>
                      <a:cubicBezTo>
                        <a:pt x="9417" y="19724"/>
                        <a:pt x="4017" y="15404"/>
                        <a:pt x="4017" y="15404"/>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67" name="Shape"/>
                <p:cNvSpPr/>
                <p:nvPr/>
              </p:nvSpPr>
              <p:spPr>
                <a:xfrm>
                  <a:off x="2007164" y="636693"/>
                  <a:ext cx="76765" cy="60961"/>
                </a:xfrm>
                <a:custGeom>
                  <a:avLst/>
                  <a:gdLst/>
                  <a:ahLst/>
                  <a:cxnLst>
                    <a:cxn ang="0">
                      <a:pos x="wd2" y="hd2"/>
                    </a:cxn>
                    <a:cxn ang="5400000">
                      <a:pos x="wd2" y="hd2"/>
                    </a:cxn>
                    <a:cxn ang="10800000">
                      <a:pos x="wd2" y="hd2"/>
                    </a:cxn>
                    <a:cxn ang="16200000">
                      <a:pos x="wd2" y="hd2"/>
                    </a:cxn>
                  </a:cxnLst>
                  <a:rect l="0" t="0" r="r" b="b"/>
                  <a:pathLst>
                    <a:path w="21600" h="21600" extrusionOk="0">
                      <a:moveTo>
                        <a:pt x="0" y="13500"/>
                      </a:moveTo>
                      <a:cubicBezTo>
                        <a:pt x="270" y="12690"/>
                        <a:pt x="3240" y="6750"/>
                        <a:pt x="3780" y="6480"/>
                      </a:cubicBezTo>
                      <a:cubicBezTo>
                        <a:pt x="4590" y="5940"/>
                        <a:pt x="7020" y="5400"/>
                        <a:pt x="7020" y="5400"/>
                      </a:cubicBezTo>
                      <a:cubicBezTo>
                        <a:pt x="9180" y="6210"/>
                        <a:pt x="10800" y="5670"/>
                        <a:pt x="12960" y="4860"/>
                      </a:cubicBezTo>
                      <a:cubicBezTo>
                        <a:pt x="14040" y="3240"/>
                        <a:pt x="14580" y="1620"/>
                        <a:pt x="15660" y="0"/>
                      </a:cubicBezTo>
                      <a:cubicBezTo>
                        <a:pt x="18900" y="1080"/>
                        <a:pt x="20520" y="7560"/>
                        <a:pt x="21600" y="10800"/>
                      </a:cubicBezTo>
                      <a:cubicBezTo>
                        <a:pt x="20250" y="14580"/>
                        <a:pt x="21600" y="13500"/>
                        <a:pt x="18900" y="15120"/>
                      </a:cubicBezTo>
                      <a:cubicBezTo>
                        <a:pt x="16470" y="14310"/>
                        <a:pt x="15930" y="14580"/>
                        <a:pt x="14580" y="16740"/>
                      </a:cubicBezTo>
                      <a:cubicBezTo>
                        <a:pt x="15390" y="19170"/>
                        <a:pt x="15120" y="20250"/>
                        <a:pt x="12960" y="21600"/>
                      </a:cubicBezTo>
                      <a:cubicBezTo>
                        <a:pt x="10800" y="20790"/>
                        <a:pt x="10530" y="19440"/>
                        <a:pt x="8640" y="18360"/>
                      </a:cubicBezTo>
                      <a:cubicBezTo>
                        <a:pt x="7020" y="15930"/>
                        <a:pt x="8100" y="15390"/>
                        <a:pt x="10260" y="14040"/>
                      </a:cubicBezTo>
                      <a:cubicBezTo>
                        <a:pt x="11070" y="11340"/>
                        <a:pt x="10530" y="9180"/>
                        <a:pt x="8100" y="7560"/>
                      </a:cubicBezTo>
                      <a:cubicBezTo>
                        <a:pt x="5400" y="8370"/>
                        <a:pt x="8100" y="10800"/>
                        <a:pt x="5400" y="12960"/>
                      </a:cubicBezTo>
                      <a:cubicBezTo>
                        <a:pt x="4320" y="13770"/>
                        <a:pt x="2160" y="15120"/>
                        <a:pt x="2160" y="15120"/>
                      </a:cubicBezTo>
                      <a:cubicBezTo>
                        <a:pt x="540" y="13500"/>
                        <a:pt x="1350" y="13500"/>
                        <a:pt x="0" y="13500"/>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68" name="Shape"/>
                <p:cNvSpPr/>
                <p:nvPr/>
              </p:nvSpPr>
              <p:spPr>
                <a:xfrm>
                  <a:off x="1984832" y="508000"/>
                  <a:ext cx="84090" cy="130952"/>
                </a:xfrm>
                <a:custGeom>
                  <a:avLst/>
                  <a:gdLst/>
                  <a:ahLst/>
                  <a:cxnLst>
                    <a:cxn ang="0">
                      <a:pos x="wd2" y="hd2"/>
                    </a:cxn>
                    <a:cxn ang="5400000">
                      <a:pos x="wd2" y="hd2"/>
                    </a:cxn>
                    <a:cxn ang="10800000">
                      <a:pos x="wd2" y="hd2"/>
                    </a:cxn>
                    <a:cxn ang="16200000">
                      <a:pos x="wd2" y="hd2"/>
                    </a:cxn>
                  </a:cxnLst>
                  <a:rect l="0" t="0" r="r" b="b"/>
                  <a:pathLst>
                    <a:path w="20112" h="21600" extrusionOk="0">
                      <a:moveTo>
                        <a:pt x="2618" y="11917"/>
                      </a:moveTo>
                      <a:cubicBezTo>
                        <a:pt x="1929" y="13531"/>
                        <a:pt x="2848" y="14897"/>
                        <a:pt x="5375" y="15890"/>
                      </a:cubicBezTo>
                      <a:cubicBezTo>
                        <a:pt x="7214" y="14897"/>
                        <a:pt x="7444" y="14772"/>
                        <a:pt x="6754" y="13407"/>
                      </a:cubicBezTo>
                      <a:cubicBezTo>
                        <a:pt x="7444" y="11421"/>
                        <a:pt x="8363" y="11421"/>
                        <a:pt x="11350" y="12414"/>
                      </a:cubicBezTo>
                      <a:cubicBezTo>
                        <a:pt x="12958" y="13655"/>
                        <a:pt x="10661" y="14152"/>
                        <a:pt x="9971" y="15393"/>
                      </a:cubicBezTo>
                      <a:cubicBezTo>
                        <a:pt x="10890" y="17007"/>
                        <a:pt x="12499" y="16014"/>
                        <a:pt x="14567" y="15641"/>
                      </a:cubicBezTo>
                      <a:cubicBezTo>
                        <a:pt x="17095" y="16014"/>
                        <a:pt x="17554" y="16262"/>
                        <a:pt x="16865" y="17628"/>
                      </a:cubicBezTo>
                      <a:cubicBezTo>
                        <a:pt x="14797" y="17255"/>
                        <a:pt x="14337" y="17503"/>
                        <a:pt x="12729" y="18372"/>
                      </a:cubicBezTo>
                      <a:cubicBezTo>
                        <a:pt x="13188" y="19862"/>
                        <a:pt x="13648" y="21103"/>
                        <a:pt x="16405" y="21600"/>
                      </a:cubicBezTo>
                      <a:cubicBezTo>
                        <a:pt x="17095" y="20483"/>
                        <a:pt x="16405" y="19490"/>
                        <a:pt x="18703" y="19117"/>
                      </a:cubicBezTo>
                      <a:cubicBezTo>
                        <a:pt x="20312" y="17752"/>
                        <a:pt x="21001" y="15145"/>
                        <a:pt x="18244" y="13903"/>
                      </a:cubicBezTo>
                      <a:cubicBezTo>
                        <a:pt x="17095" y="13407"/>
                        <a:pt x="14567" y="13407"/>
                        <a:pt x="13188" y="13159"/>
                      </a:cubicBezTo>
                      <a:cubicBezTo>
                        <a:pt x="14337" y="11421"/>
                        <a:pt x="14567" y="10800"/>
                        <a:pt x="10890" y="10179"/>
                      </a:cubicBezTo>
                      <a:cubicBezTo>
                        <a:pt x="10431" y="10179"/>
                        <a:pt x="7903" y="10676"/>
                        <a:pt x="7214" y="10179"/>
                      </a:cubicBezTo>
                      <a:cubicBezTo>
                        <a:pt x="6754" y="9807"/>
                        <a:pt x="6295" y="8690"/>
                        <a:pt x="6295" y="8690"/>
                      </a:cubicBezTo>
                      <a:cubicBezTo>
                        <a:pt x="6754" y="6703"/>
                        <a:pt x="6754" y="6455"/>
                        <a:pt x="9052" y="5214"/>
                      </a:cubicBezTo>
                      <a:cubicBezTo>
                        <a:pt x="8822" y="3724"/>
                        <a:pt x="9741" y="621"/>
                        <a:pt x="6295" y="0"/>
                      </a:cubicBezTo>
                      <a:cubicBezTo>
                        <a:pt x="2618" y="497"/>
                        <a:pt x="3078" y="497"/>
                        <a:pt x="3537" y="2731"/>
                      </a:cubicBezTo>
                      <a:cubicBezTo>
                        <a:pt x="3078" y="4841"/>
                        <a:pt x="2848" y="4345"/>
                        <a:pt x="320" y="5710"/>
                      </a:cubicBezTo>
                      <a:cubicBezTo>
                        <a:pt x="-599" y="7324"/>
                        <a:pt x="550" y="8317"/>
                        <a:pt x="2618" y="9434"/>
                      </a:cubicBezTo>
                      <a:cubicBezTo>
                        <a:pt x="2848" y="9931"/>
                        <a:pt x="3307" y="11545"/>
                        <a:pt x="2618" y="11917"/>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69" name="Shape"/>
                <p:cNvSpPr/>
                <p:nvPr/>
              </p:nvSpPr>
              <p:spPr>
                <a:xfrm>
                  <a:off x="2007749" y="602826"/>
                  <a:ext cx="28767" cy="38383"/>
                </a:xfrm>
                <a:custGeom>
                  <a:avLst/>
                  <a:gdLst/>
                  <a:ahLst/>
                  <a:cxnLst>
                    <a:cxn ang="0">
                      <a:pos x="wd2" y="hd2"/>
                    </a:cxn>
                    <a:cxn ang="5400000">
                      <a:pos x="wd2" y="hd2"/>
                    </a:cxn>
                    <a:cxn ang="10800000">
                      <a:pos x="wd2" y="hd2"/>
                    </a:cxn>
                    <a:cxn ang="16200000">
                      <a:pos x="wd2" y="hd2"/>
                    </a:cxn>
                  </a:cxnLst>
                  <a:rect l="0" t="0" r="r" b="b"/>
                  <a:pathLst>
                    <a:path w="19657" h="21600" extrusionOk="0">
                      <a:moveTo>
                        <a:pt x="2107" y="10368"/>
                      </a:moveTo>
                      <a:cubicBezTo>
                        <a:pt x="-1943" y="6480"/>
                        <a:pt x="82" y="2592"/>
                        <a:pt x="6157" y="0"/>
                      </a:cubicBezTo>
                      <a:cubicBezTo>
                        <a:pt x="13582" y="1296"/>
                        <a:pt x="13582" y="2160"/>
                        <a:pt x="11557" y="6912"/>
                      </a:cubicBezTo>
                      <a:cubicBezTo>
                        <a:pt x="12232" y="8208"/>
                        <a:pt x="11557" y="9504"/>
                        <a:pt x="12907" y="10368"/>
                      </a:cubicBezTo>
                      <a:cubicBezTo>
                        <a:pt x="13582" y="11232"/>
                        <a:pt x="16282" y="10368"/>
                        <a:pt x="16957" y="11232"/>
                      </a:cubicBezTo>
                      <a:cubicBezTo>
                        <a:pt x="18307" y="12528"/>
                        <a:pt x="19657" y="16416"/>
                        <a:pt x="19657" y="16416"/>
                      </a:cubicBezTo>
                      <a:cubicBezTo>
                        <a:pt x="17632" y="19872"/>
                        <a:pt x="15607" y="20304"/>
                        <a:pt x="10207" y="21600"/>
                      </a:cubicBezTo>
                      <a:cubicBezTo>
                        <a:pt x="6157" y="17712"/>
                        <a:pt x="10207" y="10368"/>
                        <a:pt x="2107" y="10368"/>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70" name="Shape"/>
                <p:cNvSpPr/>
                <p:nvPr/>
              </p:nvSpPr>
              <p:spPr>
                <a:xfrm>
                  <a:off x="1941688" y="611857"/>
                  <a:ext cx="38695" cy="38384"/>
                </a:xfrm>
                <a:custGeom>
                  <a:avLst/>
                  <a:gdLst/>
                  <a:ahLst/>
                  <a:cxnLst>
                    <a:cxn ang="0">
                      <a:pos x="wd2" y="hd2"/>
                    </a:cxn>
                    <a:cxn ang="5400000">
                      <a:pos x="wd2" y="hd2"/>
                    </a:cxn>
                    <a:cxn ang="10800000">
                      <a:pos x="wd2" y="hd2"/>
                    </a:cxn>
                    <a:cxn ang="16200000">
                      <a:pos x="wd2" y="hd2"/>
                    </a:cxn>
                  </a:cxnLst>
                  <a:rect l="0" t="0" r="r" b="b"/>
                  <a:pathLst>
                    <a:path w="19483" h="21600" extrusionOk="0">
                      <a:moveTo>
                        <a:pt x="0" y="19008"/>
                      </a:moveTo>
                      <a:cubicBezTo>
                        <a:pt x="3014" y="16416"/>
                        <a:pt x="9042" y="12528"/>
                        <a:pt x="11051" y="8640"/>
                      </a:cubicBezTo>
                      <a:cubicBezTo>
                        <a:pt x="13563" y="4320"/>
                        <a:pt x="12558" y="1728"/>
                        <a:pt x="18084" y="0"/>
                      </a:cubicBezTo>
                      <a:cubicBezTo>
                        <a:pt x="21600" y="4752"/>
                        <a:pt x="18084" y="10368"/>
                        <a:pt x="12056" y="12096"/>
                      </a:cubicBezTo>
                      <a:cubicBezTo>
                        <a:pt x="10549" y="16416"/>
                        <a:pt x="6028" y="20304"/>
                        <a:pt x="1005" y="21600"/>
                      </a:cubicBezTo>
                      <a:cubicBezTo>
                        <a:pt x="502" y="20736"/>
                        <a:pt x="0" y="19008"/>
                        <a:pt x="0" y="19008"/>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71" name="Line"/>
                <p:cNvSpPr/>
                <p:nvPr/>
              </p:nvSpPr>
              <p:spPr>
                <a:xfrm>
                  <a:off x="4310097" y="559928"/>
                  <a:ext cx="675077" cy="404144"/>
                </a:xfrm>
                <a:custGeom>
                  <a:avLst/>
                  <a:gdLst/>
                  <a:ahLst/>
                  <a:cxnLst>
                    <a:cxn ang="0">
                      <a:pos x="wd2" y="hd2"/>
                    </a:cxn>
                    <a:cxn ang="5400000">
                      <a:pos x="wd2" y="hd2"/>
                    </a:cxn>
                    <a:cxn ang="10800000">
                      <a:pos x="wd2" y="hd2"/>
                    </a:cxn>
                    <a:cxn ang="16200000">
                      <a:pos x="wd2" y="hd2"/>
                    </a:cxn>
                  </a:cxnLst>
                  <a:rect l="0" t="0" r="r" b="b"/>
                  <a:pathLst>
                    <a:path w="21600" h="21600" extrusionOk="0">
                      <a:moveTo>
                        <a:pt x="963" y="21523"/>
                      </a:moveTo>
                      <a:cubicBezTo>
                        <a:pt x="1468" y="21600"/>
                        <a:pt x="1146" y="19448"/>
                        <a:pt x="1101" y="19217"/>
                      </a:cubicBezTo>
                      <a:cubicBezTo>
                        <a:pt x="1055" y="19063"/>
                        <a:pt x="1009" y="18833"/>
                        <a:pt x="1009" y="18833"/>
                      </a:cubicBezTo>
                      <a:cubicBezTo>
                        <a:pt x="963" y="18679"/>
                        <a:pt x="917" y="16988"/>
                        <a:pt x="734" y="16757"/>
                      </a:cubicBezTo>
                      <a:cubicBezTo>
                        <a:pt x="596" y="16604"/>
                        <a:pt x="183" y="16527"/>
                        <a:pt x="183" y="16527"/>
                      </a:cubicBezTo>
                      <a:cubicBezTo>
                        <a:pt x="0" y="15912"/>
                        <a:pt x="138" y="15374"/>
                        <a:pt x="0" y="14682"/>
                      </a:cubicBezTo>
                      <a:cubicBezTo>
                        <a:pt x="92" y="14221"/>
                        <a:pt x="321" y="14298"/>
                        <a:pt x="550" y="13836"/>
                      </a:cubicBezTo>
                      <a:cubicBezTo>
                        <a:pt x="642" y="13221"/>
                        <a:pt x="642" y="12991"/>
                        <a:pt x="275" y="12683"/>
                      </a:cubicBezTo>
                      <a:cubicBezTo>
                        <a:pt x="183" y="12530"/>
                        <a:pt x="92" y="12453"/>
                        <a:pt x="92" y="12299"/>
                      </a:cubicBezTo>
                      <a:cubicBezTo>
                        <a:pt x="92" y="11530"/>
                        <a:pt x="734" y="9455"/>
                        <a:pt x="1284" y="9224"/>
                      </a:cubicBezTo>
                      <a:cubicBezTo>
                        <a:pt x="1468" y="8532"/>
                        <a:pt x="1834" y="8071"/>
                        <a:pt x="2018" y="7379"/>
                      </a:cubicBezTo>
                      <a:cubicBezTo>
                        <a:pt x="1789" y="6380"/>
                        <a:pt x="1743" y="6534"/>
                        <a:pt x="1926" y="5381"/>
                      </a:cubicBezTo>
                      <a:cubicBezTo>
                        <a:pt x="1743" y="4612"/>
                        <a:pt x="1559" y="3690"/>
                        <a:pt x="1101" y="3305"/>
                      </a:cubicBezTo>
                      <a:cubicBezTo>
                        <a:pt x="825" y="2767"/>
                        <a:pt x="459" y="2844"/>
                        <a:pt x="917" y="2460"/>
                      </a:cubicBezTo>
                      <a:cubicBezTo>
                        <a:pt x="1238" y="2614"/>
                        <a:pt x="1192" y="2460"/>
                        <a:pt x="1192" y="2767"/>
                      </a:cubicBezTo>
                      <a:cubicBezTo>
                        <a:pt x="1559" y="3152"/>
                        <a:pt x="1789" y="2998"/>
                        <a:pt x="2201" y="2690"/>
                      </a:cubicBezTo>
                      <a:cubicBezTo>
                        <a:pt x="2064" y="1691"/>
                        <a:pt x="2201" y="1076"/>
                        <a:pt x="2935" y="846"/>
                      </a:cubicBezTo>
                      <a:cubicBezTo>
                        <a:pt x="3256" y="615"/>
                        <a:pt x="3439" y="231"/>
                        <a:pt x="3761" y="0"/>
                      </a:cubicBezTo>
                      <a:cubicBezTo>
                        <a:pt x="3852" y="77"/>
                        <a:pt x="4036" y="0"/>
                        <a:pt x="4036" y="154"/>
                      </a:cubicBezTo>
                      <a:cubicBezTo>
                        <a:pt x="4127" y="922"/>
                        <a:pt x="3439" y="999"/>
                        <a:pt x="4219" y="692"/>
                      </a:cubicBezTo>
                      <a:cubicBezTo>
                        <a:pt x="4311" y="615"/>
                        <a:pt x="4403" y="384"/>
                        <a:pt x="4494" y="384"/>
                      </a:cubicBezTo>
                      <a:cubicBezTo>
                        <a:pt x="4678" y="307"/>
                        <a:pt x="4861" y="538"/>
                        <a:pt x="5045" y="615"/>
                      </a:cubicBezTo>
                      <a:cubicBezTo>
                        <a:pt x="5136" y="615"/>
                        <a:pt x="5320" y="692"/>
                        <a:pt x="5320" y="692"/>
                      </a:cubicBezTo>
                      <a:cubicBezTo>
                        <a:pt x="5595" y="1230"/>
                        <a:pt x="5916" y="999"/>
                        <a:pt x="6466" y="1076"/>
                      </a:cubicBezTo>
                      <a:cubicBezTo>
                        <a:pt x="6558" y="1614"/>
                        <a:pt x="6741" y="1691"/>
                        <a:pt x="7108" y="1845"/>
                      </a:cubicBezTo>
                      <a:cubicBezTo>
                        <a:pt x="7292" y="1691"/>
                        <a:pt x="7475" y="1537"/>
                        <a:pt x="7659" y="1307"/>
                      </a:cubicBezTo>
                      <a:cubicBezTo>
                        <a:pt x="7750" y="1230"/>
                        <a:pt x="7934" y="1076"/>
                        <a:pt x="7934" y="1076"/>
                      </a:cubicBezTo>
                      <a:cubicBezTo>
                        <a:pt x="8943" y="1999"/>
                        <a:pt x="8025" y="1537"/>
                        <a:pt x="8943" y="1076"/>
                      </a:cubicBezTo>
                      <a:cubicBezTo>
                        <a:pt x="9493" y="1307"/>
                        <a:pt x="9218" y="1999"/>
                        <a:pt x="9676" y="2460"/>
                      </a:cubicBezTo>
                      <a:cubicBezTo>
                        <a:pt x="9814" y="2921"/>
                        <a:pt x="10273" y="4228"/>
                        <a:pt x="10594" y="4535"/>
                      </a:cubicBezTo>
                      <a:cubicBezTo>
                        <a:pt x="11052" y="5381"/>
                        <a:pt x="10777" y="5150"/>
                        <a:pt x="11236" y="5381"/>
                      </a:cubicBezTo>
                      <a:cubicBezTo>
                        <a:pt x="11419" y="5304"/>
                        <a:pt x="11603" y="5304"/>
                        <a:pt x="11786" y="5227"/>
                      </a:cubicBezTo>
                      <a:cubicBezTo>
                        <a:pt x="11969" y="5150"/>
                        <a:pt x="12382" y="4996"/>
                        <a:pt x="12382" y="4996"/>
                      </a:cubicBezTo>
                      <a:cubicBezTo>
                        <a:pt x="12749" y="5073"/>
                        <a:pt x="12978" y="5150"/>
                        <a:pt x="13299" y="5458"/>
                      </a:cubicBezTo>
                      <a:cubicBezTo>
                        <a:pt x="13941" y="6764"/>
                        <a:pt x="12932" y="4766"/>
                        <a:pt x="13758" y="6226"/>
                      </a:cubicBezTo>
                      <a:cubicBezTo>
                        <a:pt x="13850" y="6457"/>
                        <a:pt x="14125" y="6918"/>
                        <a:pt x="14125" y="6918"/>
                      </a:cubicBezTo>
                      <a:cubicBezTo>
                        <a:pt x="14262" y="7533"/>
                        <a:pt x="14446" y="7917"/>
                        <a:pt x="14583" y="8532"/>
                      </a:cubicBezTo>
                      <a:cubicBezTo>
                        <a:pt x="14629" y="8763"/>
                        <a:pt x="14721" y="8994"/>
                        <a:pt x="14767" y="9224"/>
                      </a:cubicBezTo>
                      <a:cubicBezTo>
                        <a:pt x="14813" y="9378"/>
                        <a:pt x="14859" y="9609"/>
                        <a:pt x="14859" y="9609"/>
                      </a:cubicBezTo>
                      <a:cubicBezTo>
                        <a:pt x="14721" y="10147"/>
                        <a:pt x="14354" y="10300"/>
                        <a:pt x="14217" y="10915"/>
                      </a:cubicBezTo>
                      <a:cubicBezTo>
                        <a:pt x="14354" y="11607"/>
                        <a:pt x="14538" y="11223"/>
                        <a:pt x="14767" y="10838"/>
                      </a:cubicBezTo>
                      <a:cubicBezTo>
                        <a:pt x="15638" y="10992"/>
                        <a:pt x="15546" y="10915"/>
                        <a:pt x="15684" y="11915"/>
                      </a:cubicBezTo>
                      <a:cubicBezTo>
                        <a:pt x="16097" y="11530"/>
                        <a:pt x="16280" y="11684"/>
                        <a:pt x="16693" y="12068"/>
                      </a:cubicBezTo>
                      <a:cubicBezTo>
                        <a:pt x="16922" y="12453"/>
                        <a:pt x="17060" y="12760"/>
                        <a:pt x="17427" y="12914"/>
                      </a:cubicBezTo>
                      <a:cubicBezTo>
                        <a:pt x="17473" y="12991"/>
                        <a:pt x="17564" y="13144"/>
                        <a:pt x="17518" y="13221"/>
                      </a:cubicBezTo>
                      <a:cubicBezTo>
                        <a:pt x="17427" y="13529"/>
                        <a:pt x="16876" y="13221"/>
                        <a:pt x="17518" y="13529"/>
                      </a:cubicBezTo>
                      <a:cubicBezTo>
                        <a:pt x="17702" y="13452"/>
                        <a:pt x="17885" y="13298"/>
                        <a:pt x="18069" y="13221"/>
                      </a:cubicBezTo>
                      <a:cubicBezTo>
                        <a:pt x="18161" y="13221"/>
                        <a:pt x="18344" y="13144"/>
                        <a:pt x="18344" y="13144"/>
                      </a:cubicBezTo>
                      <a:cubicBezTo>
                        <a:pt x="18940" y="13606"/>
                        <a:pt x="19582" y="13759"/>
                        <a:pt x="20132" y="14221"/>
                      </a:cubicBezTo>
                      <a:cubicBezTo>
                        <a:pt x="20224" y="14605"/>
                        <a:pt x="20408" y="14912"/>
                        <a:pt x="20499" y="15297"/>
                      </a:cubicBezTo>
                      <a:cubicBezTo>
                        <a:pt x="20775" y="15220"/>
                        <a:pt x="21096" y="14989"/>
                        <a:pt x="21325" y="15451"/>
                      </a:cubicBezTo>
                      <a:cubicBezTo>
                        <a:pt x="21462" y="15758"/>
                        <a:pt x="21600" y="16527"/>
                        <a:pt x="21600" y="16527"/>
                      </a:cubicBezTo>
                      <a:cubicBezTo>
                        <a:pt x="21462" y="17757"/>
                        <a:pt x="21508" y="19063"/>
                        <a:pt x="20683" y="19832"/>
                      </a:cubicBezTo>
                      <a:cubicBezTo>
                        <a:pt x="20499" y="20140"/>
                        <a:pt x="20041" y="21139"/>
                        <a:pt x="19949" y="21600"/>
                      </a:cubicBezTo>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72" name="Shape"/>
                <p:cNvSpPr/>
                <p:nvPr/>
              </p:nvSpPr>
              <p:spPr>
                <a:xfrm>
                  <a:off x="3423776" y="3771"/>
                  <a:ext cx="922183" cy="634953"/>
                </a:xfrm>
                <a:custGeom>
                  <a:avLst/>
                  <a:gdLst/>
                  <a:ahLst/>
                  <a:cxnLst>
                    <a:cxn ang="0">
                      <a:pos x="wd2" y="hd2"/>
                    </a:cxn>
                    <a:cxn ang="5400000">
                      <a:pos x="wd2" y="hd2"/>
                    </a:cxn>
                    <a:cxn ang="10800000">
                      <a:pos x="wd2" y="hd2"/>
                    </a:cxn>
                    <a:cxn ang="16200000">
                      <a:pos x="wd2" y="hd2"/>
                    </a:cxn>
                  </a:cxnLst>
                  <a:rect l="0" t="0" r="r" b="b"/>
                  <a:pathLst>
                    <a:path w="21006" h="21465" extrusionOk="0">
                      <a:moveTo>
                        <a:pt x="1623" y="922"/>
                      </a:moveTo>
                      <a:lnTo>
                        <a:pt x="8735" y="103"/>
                      </a:lnTo>
                      <a:cubicBezTo>
                        <a:pt x="10733" y="512"/>
                        <a:pt x="10030" y="-51"/>
                        <a:pt x="10228" y="1331"/>
                      </a:cubicBezTo>
                      <a:cubicBezTo>
                        <a:pt x="10623" y="1177"/>
                        <a:pt x="10447" y="973"/>
                        <a:pt x="10843" y="819"/>
                      </a:cubicBezTo>
                      <a:cubicBezTo>
                        <a:pt x="11018" y="896"/>
                        <a:pt x="11172" y="1126"/>
                        <a:pt x="11369" y="1126"/>
                      </a:cubicBezTo>
                      <a:cubicBezTo>
                        <a:pt x="11545" y="1126"/>
                        <a:pt x="11896" y="922"/>
                        <a:pt x="11896" y="922"/>
                      </a:cubicBezTo>
                      <a:cubicBezTo>
                        <a:pt x="12028" y="1357"/>
                        <a:pt x="11940" y="1485"/>
                        <a:pt x="11721" y="1843"/>
                      </a:cubicBezTo>
                      <a:cubicBezTo>
                        <a:pt x="12006" y="2867"/>
                        <a:pt x="11896" y="2559"/>
                        <a:pt x="12511" y="3276"/>
                      </a:cubicBezTo>
                      <a:cubicBezTo>
                        <a:pt x="12643" y="3737"/>
                        <a:pt x="12774" y="3737"/>
                        <a:pt x="13125" y="3481"/>
                      </a:cubicBezTo>
                      <a:cubicBezTo>
                        <a:pt x="12994" y="2994"/>
                        <a:pt x="12862" y="2687"/>
                        <a:pt x="12686" y="2252"/>
                      </a:cubicBezTo>
                      <a:cubicBezTo>
                        <a:pt x="12621" y="2048"/>
                        <a:pt x="12511" y="1638"/>
                        <a:pt x="12511" y="1638"/>
                      </a:cubicBezTo>
                      <a:cubicBezTo>
                        <a:pt x="12664" y="1075"/>
                        <a:pt x="12928" y="1382"/>
                        <a:pt x="13125" y="1740"/>
                      </a:cubicBezTo>
                      <a:cubicBezTo>
                        <a:pt x="13191" y="2150"/>
                        <a:pt x="13169" y="2943"/>
                        <a:pt x="13564" y="2252"/>
                      </a:cubicBezTo>
                      <a:cubicBezTo>
                        <a:pt x="14047" y="2431"/>
                        <a:pt x="14003" y="2611"/>
                        <a:pt x="13916" y="3174"/>
                      </a:cubicBezTo>
                      <a:cubicBezTo>
                        <a:pt x="14091" y="3788"/>
                        <a:pt x="14421" y="3558"/>
                        <a:pt x="14794" y="3276"/>
                      </a:cubicBezTo>
                      <a:cubicBezTo>
                        <a:pt x="14947" y="2713"/>
                        <a:pt x="14596" y="3122"/>
                        <a:pt x="14794" y="2457"/>
                      </a:cubicBezTo>
                      <a:cubicBezTo>
                        <a:pt x="14816" y="2355"/>
                        <a:pt x="14969" y="2406"/>
                        <a:pt x="15057" y="2355"/>
                      </a:cubicBezTo>
                      <a:cubicBezTo>
                        <a:pt x="15145" y="2304"/>
                        <a:pt x="15233" y="2227"/>
                        <a:pt x="15321" y="2150"/>
                      </a:cubicBezTo>
                      <a:cubicBezTo>
                        <a:pt x="15562" y="1331"/>
                        <a:pt x="14925" y="1331"/>
                        <a:pt x="16111" y="1126"/>
                      </a:cubicBezTo>
                      <a:cubicBezTo>
                        <a:pt x="16243" y="640"/>
                        <a:pt x="16089" y="179"/>
                        <a:pt x="16550" y="0"/>
                      </a:cubicBezTo>
                      <a:cubicBezTo>
                        <a:pt x="17121" y="231"/>
                        <a:pt x="16879" y="922"/>
                        <a:pt x="17428" y="1126"/>
                      </a:cubicBezTo>
                      <a:cubicBezTo>
                        <a:pt x="18064" y="870"/>
                        <a:pt x="17494" y="1561"/>
                        <a:pt x="17340" y="1740"/>
                      </a:cubicBezTo>
                      <a:cubicBezTo>
                        <a:pt x="17143" y="2406"/>
                        <a:pt x="17099" y="2406"/>
                        <a:pt x="17428" y="2969"/>
                      </a:cubicBezTo>
                      <a:cubicBezTo>
                        <a:pt x="17406" y="3071"/>
                        <a:pt x="17406" y="3199"/>
                        <a:pt x="17340" y="3276"/>
                      </a:cubicBezTo>
                      <a:cubicBezTo>
                        <a:pt x="17252" y="3353"/>
                        <a:pt x="17033" y="3250"/>
                        <a:pt x="16989" y="3378"/>
                      </a:cubicBezTo>
                      <a:cubicBezTo>
                        <a:pt x="16945" y="3583"/>
                        <a:pt x="17164" y="3993"/>
                        <a:pt x="17164" y="3993"/>
                      </a:cubicBezTo>
                      <a:cubicBezTo>
                        <a:pt x="17077" y="4069"/>
                        <a:pt x="17011" y="4172"/>
                        <a:pt x="16901" y="4197"/>
                      </a:cubicBezTo>
                      <a:cubicBezTo>
                        <a:pt x="16813" y="4223"/>
                        <a:pt x="16703" y="4018"/>
                        <a:pt x="16638" y="4095"/>
                      </a:cubicBezTo>
                      <a:cubicBezTo>
                        <a:pt x="16462" y="4300"/>
                        <a:pt x="17252" y="4607"/>
                        <a:pt x="17252" y="4607"/>
                      </a:cubicBezTo>
                      <a:cubicBezTo>
                        <a:pt x="17472" y="5349"/>
                        <a:pt x="16835" y="4812"/>
                        <a:pt x="16550" y="4709"/>
                      </a:cubicBezTo>
                      <a:cubicBezTo>
                        <a:pt x="16660" y="4914"/>
                        <a:pt x="16791" y="5119"/>
                        <a:pt x="16901" y="5323"/>
                      </a:cubicBezTo>
                      <a:cubicBezTo>
                        <a:pt x="17011" y="5528"/>
                        <a:pt x="17428" y="5733"/>
                        <a:pt x="17428" y="5733"/>
                      </a:cubicBezTo>
                      <a:cubicBezTo>
                        <a:pt x="17669" y="6142"/>
                        <a:pt x="17472" y="6219"/>
                        <a:pt x="17603" y="6654"/>
                      </a:cubicBezTo>
                      <a:cubicBezTo>
                        <a:pt x="17450" y="7166"/>
                        <a:pt x="17230" y="7652"/>
                        <a:pt x="17077" y="8190"/>
                      </a:cubicBezTo>
                      <a:cubicBezTo>
                        <a:pt x="17011" y="8394"/>
                        <a:pt x="16901" y="8804"/>
                        <a:pt x="16901" y="8804"/>
                      </a:cubicBezTo>
                      <a:cubicBezTo>
                        <a:pt x="17055" y="9316"/>
                        <a:pt x="17757" y="10032"/>
                        <a:pt x="18043" y="10544"/>
                      </a:cubicBezTo>
                      <a:cubicBezTo>
                        <a:pt x="18152" y="10749"/>
                        <a:pt x="18284" y="10954"/>
                        <a:pt x="18394" y="11158"/>
                      </a:cubicBezTo>
                      <a:cubicBezTo>
                        <a:pt x="18460" y="11261"/>
                        <a:pt x="18569" y="11466"/>
                        <a:pt x="18569" y="11466"/>
                      </a:cubicBezTo>
                      <a:cubicBezTo>
                        <a:pt x="18547" y="11645"/>
                        <a:pt x="18591" y="11875"/>
                        <a:pt x="18482" y="11977"/>
                      </a:cubicBezTo>
                      <a:cubicBezTo>
                        <a:pt x="18350" y="12105"/>
                        <a:pt x="18064" y="11491"/>
                        <a:pt x="18043" y="11466"/>
                      </a:cubicBezTo>
                      <a:cubicBezTo>
                        <a:pt x="17625" y="10979"/>
                        <a:pt x="17143" y="10723"/>
                        <a:pt x="16813" y="10135"/>
                      </a:cubicBezTo>
                      <a:cubicBezTo>
                        <a:pt x="16703" y="9649"/>
                        <a:pt x="16638" y="9444"/>
                        <a:pt x="16199" y="9623"/>
                      </a:cubicBezTo>
                      <a:cubicBezTo>
                        <a:pt x="15562" y="9367"/>
                        <a:pt x="15847" y="9367"/>
                        <a:pt x="15321" y="9521"/>
                      </a:cubicBezTo>
                      <a:cubicBezTo>
                        <a:pt x="14925" y="10237"/>
                        <a:pt x="15167" y="10058"/>
                        <a:pt x="14706" y="10237"/>
                      </a:cubicBezTo>
                      <a:cubicBezTo>
                        <a:pt x="14179" y="9828"/>
                        <a:pt x="14091" y="9930"/>
                        <a:pt x="13389" y="10032"/>
                      </a:cubicBezTo>
                      <a:cubicBezTo>
                        <a:pt x="13147" y="10467"/>
                        <a:pt x="13016" y="10851"/>
                        <a:pt x="12774" y="11261"/>
                      </a:cubicBezTo>
                      <a:cubicBezTo>
                        <a:pt x="12994" y="12003"/>
                        <a:pt x="12840" y="11696"/>
                        <a:pt x="13125" y="12182"/>
                      </a:cubicBezTo>
                      <a:cubicBezTo>
                        <a:pt x="12840" y="13206"/>
                        <a:pt x="13477" y="13974"/>
                        <a:pt x="13916" y="14741"/>
                      </a:cubicBezTo>
                      <a:cubicBezTo>
                        <a:pt x="14113" y="15074"/>
                        <a:pt x="14113" y="15330"/>
                        <a:pt x="14443" y="15458"/>
                      </a:cubicBezTo>
                      <a:cubicBezTo>
                        <a:pt x="14750" y="15995"/>
                        <a:pt x="14991" y="15893"/>
                        <a:pt x="15408" y="15560"/>
                      </a:cubicBezTo>
                      <a:cubicBezTo>
                        <a:pt x="15825" y="15714"/>
                        <a:pt x="15825" y="15458"/>
                        <a:pt x="15935" y="15049"/>
                      </a:cubicBezTo>
                      <a:cubicBezTo>
                        <a:pt x="15957" y="14716"/>
                        <a:pt x="15869" y="14332"/>
                        <a:pt x="16023" y="14025"/>
                      </a:cubicBezTo>
                      <a:cubicBezTo>
                        <a:pt x="16111" y="13846"/>
                        <a:pt x="16550" y="13820"/>
                        <a:pt x="16550" y="13820"/>
                      </a:cubicBezTo>
                      <a:cubicBezTo>
                        <a:pt x="17011" y="13948"/>
                        <a:pt x="17077" y="14076"/>
                        <a:pt x="16813" y="14537"/>
                      </a:cubicBezTo>
                      <a:cubicBezTo>
                        <a:pt x="16923" y="15049"/>
                        <a:pt x="17164" y="15432"/>
                        <a:pt x="16725" y="15765"/>
                      </a:cubicBezTo>
                      <a:cubicBezTo>
                        <a:pt x="16703" y="15867"/>
                        <a:pt x="16594" y="15970"/>
                        <a:pt x="16638" y="16072"/>
                      </a:cubicBezTo>
                      <a:cubicBezTo>
                        <a:pt x="16682" y="16175"/>
                        <a:pt x="16835" y="16175"/>
                        <a:pt x="16901" y="16277"/>
                      </a:cubicBezTo>
                      <a:cubicBezTo>
                        <a:pt x="17121" y="16610"/>
                        <a:pt x="17077" y="16840"/>
                        <a:pt x="17428" y="17096"/>
                      </a:cubicBezTo>
                      <a:cubicBezTo>
                        <a:pt x="17603" y="17019"/>
                        <a:pt x="17779" y="16968"/>
                        <a:pt x="17955" y="16891"/>
                      </a:cubicBezTo>
                      <a:cubicBezTo>
                        <a:pt x="18043" y="16866"/>
                        <a:pt x="18218" y="16789"/>
                        <a:pt x="18218" y="16789"/>
                      </a:cubicBezTo>
                      <a:cubicBezTo>
                        <a:pt x="18635" y="16942"/>
                        <a:pt x="18789" y="17352"/>
                        <a:pt x="18921" y="17813"/>
                      </a:cubicBezTo>
                      <a:cubicBezTo>
                        <a:pt x="18679" y="18657"/>
                        <a:pt x="19294" y="20269"/>
                        <a:pt x="20062" y="20576"/>
                      </a:cubicBezTo>
                      <a:cubicBezTo>
                        <a:pt x="20413" y="20449"/>
                        <a:pt x="20479" y="20218"/>
                        <a:pt x="20852" y="20372"/>
                      </a:cubicBezTo>
                      <a:cubicBezTo>
                        <a:pt x="21423" y="21370"/>
                        <a:pt x="20194" y="20013"/>
                        <a:pt x="20501" y="21088"/>
                      </a:cubicBezTo>
                      <a:cubicBezTo>
                        <a:pt x="20369" y="21549"/>
                        <a:pt x="20238" y="21549"/>
                        <a:pt x="19886" y="21293"/>
                      </a:cubicBezTo>
                      <a:cubicBezTo>
                        <a:pt x="19645" y="20858"/>
                        <a:pt x="19360" y="20960"/>
                        <a:pt x="19008" y="20679"/>
                      </a:cubicBezTo>
                      <a:cubicBezTo>
                        <a:pt x="18503" y="19809"/>
                        <a:pt x="19184" y="20832"/>
                        <a:pt x="18569" y="20269"/>
                      </a:cubicBezTo>
                      <a:cubicBezTo>
                        <a:pt x="18328" y="20039"/>
                        <a:pt x="18262" y="19604"/>
                        <a:pt x="18043" y="19348"/>
                      </a:cubicBezTo>
                      <a:cubicBezTo>
                        <a:pt x="17911" y="18862"/>
                        <a:pt x="17757" y="18478"/>
                        <a:pt x="17340" y="18324"/>
                      </a:cubicBezTo>
                      <a:cubicBezTo>
                        <a:pt x="17186" y="17761"/>
                        <a:pt x="17384" y="18171"/>
                        <a:pt x="16901" y="18120"/>
                      </a:cubicBezTo>
                      <a:cubicBezTo>
                        <a:pt x="16660" y="18094"/>
                        <a:pt x="16199" y="17915"/>
                        <a:pt x="16199" y="17915"/>
                      </a:cubicBezTo>
                      <a:cubicBezTo>
                        <a:pt x="15825" y="17633"/>
                        <a:pt x="15628" y="17198"/>
                        <a:pt x="15233" y="16891"/>
                      </a:cubicBezTo>
                      <a:cubicBezTo>
                        <a:pt x="15057" y="16968"/>
                        <a:pt x="14903" y="17173"/>
                        <a:pt x="14706" y="17198"/>
                      </a:cubicBezTo>
                      <a:cubicBezTo>
                        <a:pt x="14245" y="17275"/>
                        <a:pt x="13652" y="16763"/>
                        <a:pt x="13301" y="16482"/>
                      </a:cubicBezTo>
                      <a:cubicBezTo>
                        <a:pt x="12994" y="16251"/>
                        <a:pt x="12555" y="16303"/>
                        <a:pt x="12247" y="16072"/>
                      </a:cubicBezTo>
                      <a:cubicBezTo>
                        <a:pt x="11808" y="15740"/>
                        <a:pt x="11347" y="15484"/>
                        <a:pt x="10930" y="15151"/>
                      </a:cubicBezTo>
                      <a:cubicBezTo>
                        <a:pt x="11084" y="14588"/>
                        <a:pt x="10996" y="14050"/>
                        <a:pt x="10579" y="13718"/>
                      </a:cubicBezTo>
                      <a:cubicBezTo>
                        <a:pt x="10469" y="13308"/>
                        <a:pt x="10272" y="13129"/>
                        <a:pt x="9964" y="12899"/>
                      </a:cubicBezTo>
                      <a:cubicBezTo>
                        <a:pt x="9503" y="12080"/>
                        <a:pt x="10118" y="13078"/>
                        <a:pt x="9525" y="12387"/>
                      </a:cubicBezTo>
                      <a:cubicBezTo>
                        <a:pt x="9394" y="12233"/>
                        <a:pt x="9394" y="11926"/>
                        <a:pt x="9262" y="11773"/>
                      </a:cubicBezTo>
                      <a:cubicBezTo>
                        <a:pt x="9196" y="11696"/>
                        <a:pt x="9086" y="11696"/>
                        <a:pt x="8999" y="11670"/>
                      </a:cubicBezTo>
                      <a:cubicBezTo>
                        <a:pt x="8757" y="11389"/>
                        <a:pt x="8208" y="10954"/>
                        <a:pt x="8208" y="10954"/>
                      </a:cubicBezTo>
                      <a:cubicBezTo>
                        <a:pt x="7967" y="10519"/>
                        <a:pt x="7682" y="10160"/>
                        <a:pt x="7418" y="9725"/>
                      </a:cubicBezTo>
                      <a:cubicBezTo>
                        <a:pt x="7374" y="9623"/>
                        <a:pt x="7396" y="9495"/>
                        <a:pt x="7330" y="9418"/>
                      </a:cubicBezTo>
                      <a:cubicBezTo>
                        <a:pt x="7264" y="9341"/>
                        <a:pt x="7155" y="9341"/>
                        <a:pt x="7067" y="9316"/>
                      </a:cubicBezTo>
                      <a:cubicBezTo>
                        <a:pt x="6891" y="9930"/>
                        <a:pt x="7330" y="10135"/>
                        <a:pt x="7594" y="10544"/>
                      </a:cubicBezTo>
                      <a:cubicBezTo>
                        <a:pt x="7901" y="11005"/>
                        <a:pt x="7989" y="11363"/>
                        <a:pt x="8384" y="11670"/>
                      </a:cubicBezTo>
                      <a:cubicBezTo>
                        <a:pt x="8801" y="12413"/>
                        <a:pt x="8582" y="12105"/>
                        <a:pt x="8999" y="12592"/>
                      </a:cubicBezTo>
                      <a:cubicBezTo>
                        <a:pt x="9108" y="13001"/>
                        <a:pt x="9218" y="13180"/>
                        <a:pt x="9525" y="13411"/>
                      </a:cubicBezTo>
                      <a:cubicBezTo>
                        <a:pt x="9701" y="14025"/>
                        <a:pt x="9306" y="13590"/>
                        <a:pt x="9086" y="13411"/>
                      </a:cubicBezTo>
                      <a:cubicBezTo>
                        <a:pt x="8582" y="12540"/>
                        <a:pt x="9262" y="13564"/>
                        <a:pt x="8647" y="13001"/>
                      </a:cubicBezTo>
                      <a:cubicBezTo>
                        <a:pt x="8560" y="12924"/>
                        <a:pt x="8538" y="12771"/>
                        <a:pt x="8472" y="12694"/>
                      </a:cubicBezTo>
                      <a:cubicBezTo>
                        <a:pt x="8406" y="12617"/>
                        <a:pt x="8296" y="12566"/>
                        <a:pt x="8208" y="12489"/>
                      </a:cubicBezTo>
                      <a:cubicBezTo>
                        <a:pt x="8099" y="12080"/>
                        <a:pt x="7945" y="12003"/>
                        <a:pt x="7594" y="11875"/>
                      </a:cubicBezTo>
                      <a:cubicBezTo>
                        <a:pt x="7374" y="11517"/>
                        <a:pt x="7286" y="11389"/>
                        <a:pt x="7418" y="10954"/>
                      </a:cubicBezTo>
                      <a:cubicBezTo>
                        <a:pt x="7243" y="10647"/>
                        <a:pt x="6716" y="10237"/>
                        <a:pt x="6716" y="10237"/>
                      </a:cubicBezTo>
                      <a:cubicBezTo>
                        <a:pt x="6540" y="9930"/>
                        <a:pt x="6364" y="9623"/>
                        <a:pt x="6189" y="9316"/>
                      </a:cubicBezTo>
                      <a:cubicBezTo>
                        <a:pt x="6057" y="9085"/>
                        <a:pt x="5816" y="9009"/>
                        <a:pt x="5662" y="8804"/>
                      </a:cubicBezTo>
                      <a:cubicBezTo>
                        <a:pt x="5596" y="8702"/>
                        <a:pt x="5574" y="8574"/>
                        <a:pt x="5486" y="8497"/>
                      </a:cubicBezTo>
                      <a:cubicBezTo>
                        <a:pt x="5157" y="8241"/>
                        <a:pt x="4762" y="8241"/>
                        <a:pt x="4433" y="7985"/>
                      </a:cubicBezTo>
                      <a:cubicBezTo>
                        <a:pt x="4235" y="7627"/>
                        <a:pt x="4082" y="7396"/>
                        <a:pt x="3730" y="7268"/>
                      </a:cubicBezTo>
                      <a:cubicBezTo>
                        <a:pt x="3335" y="6603"/>
                        <a:pt x="4038" y="6270"/>
                        <a:pt x="3203" y="6040"/>
                      </a:cubicBezTo>
                      <a:cubicBezTo>
                        <a:pt x="2260" y="5298"/>
                        <a:pt x="2150" y="3762"/>
                        <a:pt x="1799" y="2559"/>
                      </a:cubicBezTo>
                      <a:cubicBezTo>
                        <a:pt x="1711" y="2252"/>
                        <a:pt x="1491" y="1817"/>
                        <a:pt x="1272" y="1638"/>
                      </a:cubicBezTo>
                      <a:cubicBezTo>
                        <a:pt x="1096" y="1485"/>
                        <a:pt x="745" y="1229"/>
                        <a:pt x="745" y="1229"/>
                      </a:cubicBezTo>
                      <a:cubicBezTo>
                        <a:pt x="679" y="1126"/>
                        <a:pt x="657" y="998"/>
                        <a:pt x="569" y="922"/>
                      </a:cubicBezTo>
                      <a:cubicBezTo>
                        <a:pt x="416" y="819"/>
                        <a:pt x="43" y="717"/>
                        <a:pt x="43" y="717"/>
                      </a:cubicBezTo>
                      <a:cubicBezTo>
                        <a:pt x="-177" y="-25"/>
                        <a:pt x="503" y="384"/>
                        <a:pt x="833" y="512"/>
                      </a:cubicBezTo>
                      <a:cubicBezTo>
                        <a:pt x="1250" y="1254"/>
                        <a:pt x="1162" y="998"/>
                        <a:pt x="1711" y="1433"/>
                      </a:cubicBezTo>
                      <a:cubicBezTo>
                        <a:pt x="1886" y="1740"/>
                        <a:pt x="1886" y="2329"/>
                        <a:pt x="2062" y="1740"/>
                      </a:cubicBezTo>
                      <a:cubicBezTo>
                        <a:pt x="1908" y="1203"/>
                        <a:pt x="1623" y="1536"/>
                        <a:pt x="1623" y="922"/>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73" name="Shape"/>
                <p:cNvSpPr/>
                <p:nvPr/>
              </p:nvSpPr>
              <p:spPr>
                <a:xfrm>
                  <a:off x="3126556" y="473188"/>
                  <a:ext cx="22036" cy="23524"/>
                </a:xfrm>
                <a:custGeom>
                  <a:avLst/>
                  <a:gdLst/>
                  <a:ahLst/>
                  <a:cxnLst>
                    <a:cxn ang="0">
                      <a:pos x="wd2" y="hd2"/>
                    </a:cxn>
                    <a:cxn ang="5400000">
                      <a:pos x="wd2" y="hd2"/>
                    </a:cxn>
                    <a:cxn ang="10800000">
                      <a:pos x="wd2" y="hd2"/>
                    </a:cxn>
                    <a:cxn ang="16200000">
                      <a:pos x="wd2" y="hd2"/>
                    </a:cxn>
                  </a:cxnLst>
                  <a:rect l="0" t="0" r="r" b="b"/>
                  <a:pathLst>
                    <a:path w="14054" h="14065" extrusionOk="0">
                      <a:moveTo>
                        <a:pt x="2457" y="5065"/>
                      </a:moveTo>
                      <a:cubicBezTo>
                        <a:pt x="13857" y="-7535"/>
                        <a:pt x="20457" y="6415"/>
                        <a:pt x="4857" y="14065"/>
                      </a:cubicBezTo>
                      <a:cubicBezTo>
                        <a:pt x="-1143" y="7765"/>
                        <a:pt x="-1143" y="10465"/>
                        <a:pt x="2457" y="5065"/>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74" name="Shape"/>
                <p:cNvSpPr/>
                <p:nvPr/>
              </p:nvSpPr>
              <p:spPr>
                <a:xfrm>
                  <a:off x="3097671" y="447655"/>
                  <a:ext cx="36125" cy="20066"/>
                </a:xfrm>
                <a:custGeom>
                  <a:avLst/>
                  <a:gdLst/>
                  <a:ahLst/>
                  <a:cxnLst>
                    <a:cxn ang="0">
                      <a:pos x="wd2" y="hd2"/>
                    </a:cxn>
                    <a:cxn ang="5400000">
                      <a:pos x="wd2" y="hd2"/>
                    </a:cxn>
                    <a:cxn ang="10800000">
                      <a:pos x="wd2" y="hd2"/>
                    </a:cxn>
                    <a:cxn ang="16200000">
                      <a:pos x="wd2" y="hd2"/>
                    </a:cxn>
                  </a:cxnLst>
                  <a:rect l="0" t="0" r="r" b="b"/>
                  <a:pathLst>
                    <a:path w="21600" h="15996" extrusionOk="0">
                      <a:moveTo>
                        <a:pt x="0" y="2428"/>
                      </a:moveTo>
                      <a:cubicBezTo>
                        <a:pt x="2400" y="1844"/>
                        <a:pt x="4800" y="-491"/>
                        <a:pt x="7200" y="93"/>
                      </a:cubicBezTo>
                      <a:cubicBezTo>
                        <a:pt x="12600" y="1844"/>
                        <a:pt x="21600" y="9433"/>
                        <a:pt x="21600" y="9433"/>
                      </a:cubicBezTo>
                      <a:cubicBezTo>
                        <a:pt x="17400" y="21109"/>
                        <a:pt x="13200" y="14687"/>
                        <a:pt x="4800" y="9433"/>
                      </a:cubicBezTo>
                      <a:cubicBezTo>
                        <a:pt x="3000" y="7098"/>
                        <a:pt x="0" y="2428"/>
                        <a:pt x="0" y="2428"/>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75" name="Shape"/>
                <p:cNvSpPr/>
                <p:nvPr/>
              </p:nvSpPr>
              <p:spPr>
                <a:xfrm>
                  <a:off x="4192693" y="379210"/>
                  <a:ext cx="156795" cy="59198"/>
                </a:xfrm>
                <a:custGeom>
                  <a:avLst/>
                  <a:gdLst/>
                  <a:ahLst/>
                  <a:cxnLst>
                    <a:cxn ang="0">
                      <a:pos x="wd2" y="hd2"/>
                    </a:cxn>
                    <a:cxn ang="5400000">
                      <a:pos x="wd2" y="hd2"/>
                    </a:cxn>
                    <a:cxn ang="10800000">
                      <a:pos x="wd2" y="hd2"/>
                    </a:cxn>
                    <a:cxn ang="16200000">
                      <a:pos x="wd2" y="hd2"/>
                    </a:cxn>
                  </a:cxnLst>
                  <a:rect l="0" t="0" r="r" b="b"/>
                  <a:pathLst>
                    <a:path w="20548" h="17162" extrusionOk="0">
                      <a:moveTo>
                        <a:pt x="0" y="9089"/>
                      </a:moveTo>
                      <a:cubicBezTo>
                        <a:pt x="635" y="5489"/>
                        <a:pt x="1525" y="4814"/>
                        <a:pt x="3558" y="3689"/>
                      </a:cubicBezTo>
                      <a:cubicBezTo>
                        <a:pt x="2541" y="-1936"/>
                        <a:pt x="5336" y="1664"/>
                        <a:pt x="7115" y="2789"/>
                      </a:cubicBezTo>
                      <a:cubicBezTo>
                        <a:pt x="7115" y="2789"/>
                        <a:pt x="9784" y="-586"/>
                        <a:pt x="10165" y="89"/>
                      </a:cubicBezTo>
                      <a:cubicBezTo>
                        <a:pt x="10800" y="1214"/>
                        <a:pt x="9021" y="3239"/>
                        <a:pt x="8132" y="3689"/>
                      </a:cubicBezTo>
                      <a:cubicBezTo>
                        <a:pt x="10419" y="6389"/>
                        <a:pt x="13087" y="7514"/>
                        <a:pt x="15755" y="9089"/>
                      </a:cubicBezTo>
                      <a:cubicBezTo>
                        <a:pt x="17280" y="9989"/>
                        <a:pt x="20329" y="12689"/>
                        <a:pt x="20329" y="12689"/>
                      </a:cubicBezTo>
                      <a:cubicBezTo>
                        <a:pt x="21600" y="19664"/>
                        <a:pt x="17026" y="16739"/>
                        <a:pt x="14739" y="15389"/>
                      </a:cubicBezTo>
                      <a:cubicBezTo>
                        <a:pt x="13849" y="10889"/>
                        <a:pt x="14739" y="12914"/>
                        <a:pt x="11181" y="10889"/>
                      </a:cubicBezTo>
                      <a:cubicBezTo>
                        <a:pt x="10673" y="10664"/>
                        <a:pt x="9656" y="9989"/>
                        <a:pt x="9656" y="9989"/>
                      </a:cubicBezTo>
                      <a:cubicBezTo>
                        <a:pt x="7242" y="5714"/>
                        <a:pt x="6734" y="6389"/>
                        <a:pt x="3049" y="7289"/>
                      </a:cubicBezTo>
                      <a:cubicBezTo>
                        <a:pt x="1144" y="9539"/>
                        <a:pt x="2160" y="9089"/>
                        <a:pt x="0" y="9089"/>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76" name="Shape"/>
                <p:cNvSpPr/>
                <p:nvPr/>
              </p:nvSpPr>
              <p:spPr>
                <a:xfrm>
                  <a:off x="4366542" y="433493"/>
                  <a:ext cx="120476" cy="33868"/>
                </a:xfrm>
                <a:custGeom>
                  <a:avLst/>
                  <a:gdLst/>
                  <a:ahLst/>
                  <a:cxnLst>
                    <a:cxn ang="0">
                      <a:pos x="wd2" y="hd2"/>
                    </a:cxn>
                    <a:cxn ang="5400000">
                      <a:pos x="wd2" y="hd2"/>
                    </a:cxn>
                    <a:cxn ang="10800000">
                      <a:pos x="wd2" y="hd2"/>
                    </a:cxn>
                    <a:cxn ang="16200000">
                      <a:pos x="wd2" y="hd2"/>
                    </a:cxn>
                  </a:cxnLst>
                  <a:rect l="0" t="0" r="r" b="b"/>
                  <a:pathLst>
                    <a:path w="19535" h="21600" extrusionOk="0">
                      <a:moveTo>
                        <a:pt x="0" y="0"/>
                      </a:moveTo>
                      <a:cubicBezTo>
                        <a:pt x="2974" y="1473"/>
                        <a:pt x="5478" y="4909"/>
                        <a:pt x="8139" y="1964"/>
                      </a:cubicBezTo>
                      <a:cubicBezTo>
                        <a:pt x="13617" y="5400"/>
                        <a:pt x="9548" y="7364"/>
                        <a:pt x="13774" y="11782"/>
                      </a:cubicBezTo>
                      <a:cubicBezTo>
                        <a:pt x="15026" y="11291"/>
                        <a:pt x="16278" y="9327"/>
                        <a:pt x="17530" y="9818"/>
                      </a:cubicBezTo>
                      <a:cubicBezTo>
                        <a:pt x="21600" y="11291"/>
                        <a:pt x="18470" y="20127"/>
                        <a:pt x="16904" y="21600"/>
                      </a:cubicBezTo>
                      <a:cubicBezTo>
                        <a:pt x="12209" y="16691"/>
                        <a:pt x="14400" y="16691"/>
                        <a:pt x="10017" y="19636"/>
                      </a:cubicBezTo>
                      <a:cubicBezTo>
                        <a:pt x="6417" y="18164"/>
                        <a:pt x="3443" y="20127"/>
                        <a:pt x="0" y="17673"/>
                      </a:cubicBezTo>
                      <a:cubicBezTo>
                        <a:pt x="939" y="5400"/>
                        <a:pt x="1096" y="13255"/>
                        <a:pt x="4383" y="9818"/>
                      </a:cubicBezTo>
                      <a:cubicBezTo>
                        <a:pt x="2661" y="6382"/>
                        <a:pt x="0" y="6382"/>
                        <a:pt x="0" y="0"/>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77" name="Shape"/>
                <p:cNvSpPr/>
                <p:nvPr/>
              </p:nvSpPr>
              <p:spPr>
                <a:xfrm>
                  <a:off x="4306713" y="456841"/>
                  <a:ext cx="31803" cy="18063"/>
                </a:xfrm>
                <a:custGeom>
                  <a:avLst/>
                  <a:gdLst/>
                  <a:ahLst/>
                  <a:cxnLst>
                    <a:cxn ang="0">
                      <a:pos x="wd2" y="hd2"/>
                    </a:cxn>
                    <a:cxn ang="5400000">
                      <a:pos x="wd2" y="hd2"/>
                    </a:cxn>
                    <a:cxn ang="10800000">
                      <a:pos x="wd2" y="hd2"/>
                    </a:cxn>
                    <a:cxn ang="16200000">
                      <a:pos x="wd2" y="hd2"/>
                    </a:cxn>
                  </a:cxnLst>
                  <a:rect l="0" t="0" r="r" b="b"/>
                  <a:pathLst>
                    <a:path w="12677" h="11240" extrusionOk="0">
                      <a:moveTo>
                        <a:pt x="2391" y="8694"/>
                      </a:moveTo>
                      <a:cubicBezTo>
                        <a:pt x="-4051" y="-4163"/>
                        <a:pt x="3907" y="466"/>
                        <a:pt x="9970" y="2523"/>
                      </a:cubicBezTo>
                      <a:cubicBezTo>
                        <a:pt x="17549" y="17437"/>
                        <a:pt x="7317" y="8694"/>
                        <a:pt x="2391" y="8694"/>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78" name="Shape"/>
                <p:cNvSpPr/>
                <p:nvPr/>
              </p:nvSpPr>
              <p:spPr>
                <a:xfrm>
                  <a:off x="4268816" y="354471"/>
                  <a:ext cx="18331" cy="28862"/>
                </a:xfrm>
                <a:custGeom>
                  <a:avLst/>
                  <a:gdLst/>
                  <a:ahLst/>
                  <a:cxnLst>
                    <a:cxn ang="0">
                      <a:pos x="wd2" y="hd2"/>
                    </a:cxn>
                    <a:cxn ang="5400000">
                      <a:pos x="wd2" y="hd2"/>
                    </a:cxn>
                    <a:cxn ang="10800000">
                      <a:pos x="wd2" y="hd2"/>
                    </a:cxn>
                    <a:cxn ang="16200000">
                      <a:pos x="wd2" y="hd2"/>
                    </a:cxn>
                  </a:cxnLst>
                  <a:rect l="0" t="0" r="r" b="b"/>
                  <a:pathLst>
                    <a:path w="10960" h="15340" extrusionOk="0">
                      <a:moveTo>
                        <a:pt x="5506" y="13292"/>
                      </a:moveTo>
                      <a:cubicBezTo>
                        <a:pt x="2183" y="5815"/>
                        <a:pt x="-5017" y="5400"/>
                        <a:pt x="5506" y="0"/>
                      </a:cubicBezTo>
                      <a:cubicBezTo>
                        <a:pt x="7721" y="2077"/>
                        <a:pt x="16583" y="21600"/>
                        <a:pt x="5506" y="13292"/>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79" name="Shape"/>
                <p:cNvSpPr/>
                <p:nvPr/>
              </p:nvSpPr>
              <p:spPr>
                <a:xfrm>
                  <a:off x="4547164" y="479688"/>
                  <a:ext cx="38703" cy="53890"/>
                </a:xfrm>
                <a:custGeom>
                  <a:avLst/>
                  <a:gdLst/>
                  <a:ahLst/>
                  <a:cxnLst>
                    <a:cxn ang="0">
                      <a:pos x="wd2" y="hd2"/>
                    </a:cxn>
                    <a:cxn ang="5400000">
                      <a:pos x="wd2" y="hd2"/>
                    </a:cxn>
                    <a:cxn ang="10800000">
                      <a:pos x="wd2" y="hd2"/>
                    </a:cxn>
                    <a:cxn ang="16200000">
                      <a:pos x="wd2" y="hd2"/>
                    </a:cxn>
                  </a:cxnLst>
                  <a:rect l="0" t="0" r="r" b="b"/>
                  <a:pathLst>
                    <a:path w="19487" h="19095" extrusionOk="0">
                      <a:moveTo>
                        <a:pt x="1964" y="1262"/>
                      </a:moveTo>
                      <a:cubicBezTo>
                        <a:pt x="4418" y="3422"/>
                        <a:pt x="8836" y="5312"/>
                        <a:pt x="9818" y="7742"/>
                      </a:cubicBezTo>
                      <a:cubicBezTo>
                        <a:pt x="10309" y="9092"/>
                        <a:pt x="10309" y="10982"/>
                        <a:pt x="11782" y="12062"/>
                      </a:cubicBezTo>
                      <a:cubicBezTo>
                        <a:pt x="13255" y="12872"/>
                        <a:pt x="15709" y="12872"/>
                        <a:pt x="17673" y="13142"/>
                      </a:cubicBezTo>
                      <a:cubicBezTo>
                        <a:pt x="20127" y="17192"/>
                        <a:pt x="21600" y="20432"/>
                        <a:pt x="11782" y="18542"/>
                      </a:cubicBezTo>
                      <a:cubicBezTo>
                        <a:pt x="9327" y="13682"/>
                        <a:pt x="5400" y="8822"/>
                        <a:pt x="0" y="4502"/>
                      </a:cubicBezTo>
                      <a:cubicBezTo>
                        <a:pt x="1964" y="-88"/>
                        <a:pt x="1964" y="-1168"/>
                        <a:pt x="1964" y="1262"/>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80" name="Shape"/>
                <p:cNvSpPr/>
                <p:nvPr/>
              </p:nvSpPr>
              <p:spPr>
                <a:xfrm>
                  <a:off x="3783187" y="13546"/>
                  <a:ext cx="458625" cy="91124"/>
                </a:xfrm>
                <a:custGeom>
                  <a:avLst/>
                  <a:gdLst/>
                  <a:ahLst/>
                  <a:cxnLst>
                    <a:cxn ang="0">
                      <a:pos x="wd2" y="hd2"/>
                    </a:cxn>
                    <a:cxn ang="5400000">
                      <a:pos x="wd2" y="hd2"/>
                    </a:cxn>
                    <a:cxn ang="10800000">
                      <a:pos x="wd2" y="hd2"/>
                    </a:cxn>
                    <a:cxn ang="16200000">
                      <a:pos x="wd2" y="hd2"/>
                    </a:cxn>
                  </a:cxnLst>
                  <a:rect l="0" t="0" r="r" b="b"/>
                  <a:pathLst>
                    <a:path w="21403" h="21262" extrusionOk="0">
                      <a:moveTo>
                        <a:pt x="14646" y="338"/>
                      </a:moveTo>
                      <a:cubicBezTo>
                        <a:pt x="14312" y="4050"/>
                        <a:pt x="14980" y="5738"/>
                        <a:pt x="15382" y="2700"/>
                      </a:cubicBezTo>
                      <a:cubicBezTo>
                        <a:pt x="15649" y="0"/>
                        <a:pt x="15248" y="2363"/>
                        <a:pt x="15649" y="0"/>
                      </a:cubicBezTo>
                      <a:lnTo>
                        <a:pt x="17655" y="0"/>
                      </a:lnTo>
                      <a:cubicBezTo>
                        <a:pt x="18458" y="2025"/>
                        <a:pt x="18391" y="3713"/>
                        <a:pt x="19127" y="5738"/>
                      </a:cubicBezTo>
                      <a:cubicBezTo>
                        <a:pt x="20531" y="3713"/>
                        <a:pt x="19528" y="2363"/>
                        <a:pt x="21267" y="3375"/>
                      </a:cubicBezTo>
                      <a:cubicBezTo>
                        <a:pt x="21534" y="6413"/>
                        <a:pt x="21400" y="7425"/>
                        <a:pt x="20932" y="9788"/>
                      </a:cubicBezTo>
                      <a:cubicBezTo>
                        <a:pt x="20798" y="13162"/>
                        <a:pt x="20865" y="16875"/>
                        <a:pt x="19862" y="15525"/>
                      </a:cubicBezTo>
                      <a:cubicBezTo>
                        <a:pt x="19795" y="13500"/>
                        <a:pt x="19862" y="11475"/>
                        <a:pt x="19662" y="9788"/>
                      </a:cubicBezTo>
                      <a:cubicBezTo>
                        <a:pt x="19595" y="9113"/>
                        <a:pt x="19327" y="10463"/>
                        <a:pt x="19127" y="10463"/>
                      </a:cubicBezTo>
                      <a:cubicBezTo>
                        <a:pt x="18926" y="10463"/>
                        <a:pt x="18792" y="10125"/>
                        <a:pt x="18592" y="9788"/>
                      </a:cubicBezTo>
                      <a:cubicBezTo>
                        <a:pt x="18257" y="9113"/>
                        <a:pt x="17522" y="7088"/>
                        <a:pt x="17522" y="7088"/>
                      </a:cubicBezTo>
                      <a:cubicBezTo>
                        <a:pt x="16585" y="7763"/>
                        <a:pt x="16050" y="10463"/>
                        <a:pt x="15181" y="12825"/>
                      </a:cubicBezTo>
                      <a:cubicBezTo>
                        <a:pt x="14646" y="13837"/>
                        <a:pt x="13910" y="14175"/>
                        <a:pt x="13375" y="14850"/>
                      </a:cubicBezTo>
                      <a:cubicBezTo>
                        <a:pt x="12841" y="18225"/>
                        <a:pt x="13309" y="17887"/>
                        <a:pt x="14111" y="19237"/>
                      </a:cubicBezTo>
                      <a:cubicBezTo>
                        <a:pt x="13309" y="20925"/>
                        <a:pt x="13242" y="19237"/>
                        <a:pt x="12506" y="21262"/>
                      </a:cubicBezTo>
                      <a:cubicBezTo>
                        <a:pt x="12038" y="20925"/>
                        <a:pt x="11570" y="21600"/>
                        <a:pt x="11236" y="20587"/>
                      </a:cubicBezTo>
                      <a:cubicBezTo>
                        <a:pt x="11035" y="19912"/>
                        <a:pt x="11637" y="19912"/>
                        <a:pt x="11771" y="19237"/>
                      </a:cubicBezTo>
                      <a:cubicBezTo>
                        <a:pt x="12038" y="16200"/>
                        <a:pt x="9898" y="9450"/>
                        <a:pt x="11369" y="13500"/>
                      </a:cubicBezTo>
                      <a:cubicBezTo>
                        <a:pt x="12239" y="18562"/>
                        <a:pt x="12239" y="12150"/>
                        <a:pt x="11236" y="10463"/>
                      </a:cubicBezTo>
                      <a:cubicBezTo>
                        <a:pt x="11102" y="9113"/>
                        <a:pt x="11102" y="7425"/>
                        <a:pt x="10500" y="7763"/>
                      </a:cubicBezTo>
                      <a:cubicBezTo>
                        <a:pt x="10166" y="7763"/>
                        <a:pt x="9430" y="9113"/>
                        <a:pt x="9430" y="9113"/>
                      </a:cubicBezTo>
                      <a:cubicBezTo>
                        <a:pt x="9029" y="13162"/>
                        <a:pt x="9497" y="10463"/>
                        <a:pt x="8895" y="9113"/>
                      </a:cubicBezTo>
                      <a:cubicBezTo>
                        <a:pt x="8627" y="8438"/>
                        <a:pt x="8360" y="8438"/>
                        <a:pt x="8159" y="8438"/>
                      </a:cubicBezTo>
                      <a:cubicBezTo>
                        <a:pt x="7758" y="3713"/>
                        <a:pt x="6621" y="2025"/>
                        <a:pt x="5484" y="675"/>
                      </a:cubicBezTo>
                      <a:cubicBezTo>
                        <a:pt x="4615" y="1350"/>
                        <a:pt x="4548" y="3038"/>
                        <a:pt x="3880" y="4725"/>
                      </a:cubicBezTo>
                      <a:cubicBezTo>
                        <a:pt x="2943" y="4725"/>
                        <a:pt x="-66" y="4050"/>
                        <a:pt x="1" y="0"/>
                      </a:cubicBezTo>
                      <a:lnTo>
                        <a:pt x="14646" y="338"/>
                      </a:ln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81" name="Shape"/>
                <p:cNvSpPr/>
                <p:nvPr/>
              </p:nvSpPr>
              <p:spPr>
                <a:xfrm>
                  <a:off x="3406780" y="11288"/>
                  <a:ext cx="391766" cy="45157"/>
                </a:xfrm>
                <a:custGeom>
                  <a:avLst/>
                  <a:gdLst/>
                  <a:ahLst/>
                  <a:cxnLst>
                    <a:cxn ang="0">
                      <a:pos x="wd2" y="hd2"/>
                    </a:cxn>
                    <a:cxn ang="5400000">
                      <a:pos x="wd2" y="hd2"/>
                    </a:cxn>
                    <a:cxn ang="10800000">
                      <a:pos x="wd2" y="hd2"/>
                    </a:cxn>
                    <a:cxn ang="16200000">
                      <a:pos x="wd2" y="hd2"/>
                    </a:cxn>
                  </a:cxnLst>
                  <a:rect l="0" t="0" r="r" b="b"/>
                  <a:pathLst>
                    <a:path w="19726" h="21600" extrusionOk="0">
                      <a:moveTo>
                        <a:pt x="5865" y="21600"/>
                      </a:moveTo>
                      <a:cubicBezTo>
                        <a:pt x="4281" y="13239"/>
                        <a:pt x="-1695" y="4181"/>
                        <a:pt x="465" y="697"/>
                      </a:cubicBezTo>
                      <a:lnTo>
                        <a:pt x="18825" y="0"/>
                      </a:lnTo>
                      <a:cubicBezTo>
                        <a:pt x="19617" y="2787"/>
                        <a:pt x="19905" y="3484"/>
                        <a:pt x="19617" y="9755"/>
                      </a:cubicBezTo>
                      <a:cubicBezTo>
                        <a:pt x="18825" y="7665"/>
                        <a:pt x="18177" y="11148"/>
                        <a:pt x="17313" y="11148"/>
                      </a:cubicBezTo>
                      <a:lnTo>
                        <a:pt x="5865" y="21600"/>
                      </a:ln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82" name="Shape"/>
                <p:cNvSpPr/>
                <p:nvPr/>
              </p:nvSpPr>
              <p:spPr>
                <a:xfrm>
                  <a:off x="2427111" y="83214"/>
                  <a:ext cx="23878" cy="18064"/>
                </a:xfrm>
                <a:custGeom>
                  <a:avLst/>
                  <a:gdLst/>
                  <a:ahLst/>
                  <a:cxnLst>
                    <a:cxn ang="0">
                      <a:pos x="wd2" y="hd2"/>
                    </a:cxn>
                    <a:cxn ang="5400000">
                      <a:pos x="wd2" y="hd2"/>
                    </a:cxn>
                    <a:cxn ang="10800000">
                      <a:pos x="wd2" y="hd2"/>
                    </a:cxn>
                    <a:cxn ang="16200000">
                      <a:pos x="wd2" y="hd2"/>
                    </a:cxn>
                  </a:cxnLst>
                  <a:rect l="0" t="0" r="r" b="b"/>
                  <a:pathLst>
                    <a:path w="12691" h="13578" extrusionOk="0">
                      <a:moveTo>
                        <a:pt x="0" y="10599"/>
                      </a:moveTo>
                      <a:cubicBezTo>
                        <a:pt x="5268" y="171"/>
                        <a:pt x="21600" y="-8022"/>
                        <a:pt x="6322" y="13578"/>
                      </a:cubicBezTo>
                      <a:cubicBezTo>
                        <a:pt x="4215" y="12833"/>
                        <a:pt x="0" y="10599"/>
                        <a:pt x="0" y="10599"/>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83" name="Shape"/>
                <p:cNvSpPr/>
                <p:nvPr/>
              </p:nvSpPr>
              <p:spPr>
                <a:xfrm>
                  <a:off x="1320800" y="11288"/>
                  <a:ext cx="984392" cy="343184"/>
                </a:xfrm>
                <a:custGeom>
                  <a:avLst/>
                  <a:gdLst/>
                  <a:ahLst/>
                  <a:cxnLst>
                    <a:cxn ang="0">
                      <a:pos x="wd2" y="hd2"/>
                    </a:cxn>
                    <a:cxn ang="5400000">
                      <a:pos x="wd2" y="hd2"/>
                    </a:cxn>
                    <a:cxn ang="10800000">
                      <a:pos x="wd2" y="hd2"/>
                    </a:cxn>
                    <a:cxn ang="16200000">
                      <a:pos x="wd2" y="hd2"/>
                    </a:cxn>
                  </a:cxnLst>
                  <a:rect l="0" t="0" r="r" b="b"/>
                  <a:pathLst>
                    <a:path w="21600" h="21600" extrusionOk="0">
                      <a:moveTo>
                        <a:pt x="3617" y="142"/>
                      </a:moveTo>
                      <a:lnTo>
                        <a:pt x="21600" y="0"/>
                      </a:lnTo>
                      <a:cubicBezTo>
                        <a:pt x="21303" y="2132"/>
                        <a:pt x="21253" y="5968"/>
                        <a:pt x="20609" y="7674"/>
                      </a:cubicBezTo>
                      <a:cubicBezTo>
                        <a:pt x="20312" y="8526"/>
                        <a:pt x="20064" y="8953"/>
                        <a:pt x="19668" y="9663"/>
                      </a:cubicBezTo>
                      <a:cubicBezTo>
                        <a:pt x="19618" y="9805"/>
                        <a:pt x="19420" y="9947"/>
                        <a:pt x="19420" y="9947"/>
                      </a:cubicBezTo>
                      <a:cubicBezTo>
                        <a:pt x="18677" y="8953"/>
                        <a:pt x="19073" y="9663"/>
                        <a:pt x="18578" y="10374"/>
                      </a:cubicBezTo>
                      <a:cubicBezTo>
                        <a:pt x="18380" y="11653"/>
                        <a:pt x="18380" y="11795"/>
                        <a:pt x="17884" y="12505"/>
                      </a:cubicBezTo>
                      <a:cubicBezTo>
                        <a:pt x="17785" y="13074"/>
                        <a:pt x="18033" y="13216"/>
                        <a:pt x="17934" y="14068"/>
                      </a:cubicBezTo>
                      <a:cubicBezTo>
                        <a:pt x="17983" y="14495"/>
                        <a:pt x="18033" y="14921"/>
                        <a:pt x="18033" y="15205"/>
                      </a:cubicBezTo>
                      <a:cubicBezTo>
                        <a:pt x="18083" y="15489"/>
                        <a:pt x="18132" y="15774"/>
                        <a:pt x="18132" y="16058"/>
                      </a:cubicBezTo>
                      <a:cubicBezTo>
                        <a:pt x="18083" y="16342"/>
                        <a:pt x="18033" y="17053"/>
                        <a:pt x="17934" y="17337"/>
                      </a:cubicBezTo>
                      <a:cubicBezTo>
                        <a:pt x="17785" y="17479"/>
                        <a:pt x="17538" y="16911"/>
                        <a:pt x="17389" y="17053"/>
                      </a:cubicBezTo>
                      <a:cubicBezTo>
                        <a:pt x="17191" y="18332"/>
                        <a:pt x="17439" y="18047"/>
                        <a:pt x="16943" y="18332"/>
                      </a:cubicBezTo>
                      <a:cubicBezTo>
                        <a:pt x="16844" y="17479"/>
                        <a:pt x="17092" y="15774"/>
                        <a:pt x="17191" y="14921"/>
                      </a:cubicBezTo>
                      <a:cubicBezTo>
                        <a:pt x="17191" y="14211"/>
                        <a:pt x="16745" y="14495"/>
                        <a:pt x="16745" y="14211"/>
                      </a:cubicBezTo>
                      <a:cubicBezTo>
                        <a:pt x="16745" y="13926"/>
                        <a:pt x="17042" y="13500"/>
                        <a:pt x="17042" y="13216"/>
                      </a:cubicBezTo>
                      <a:cubicBezTo>
                        <a:pt x="17042" y="13074"/>
                        <a:pt x="17042" y="12647"/>
                        <a:pt x="16943" y="12647"/>
                      </a:cubicBezTo>
                      <a:cubicBezTo>
                        <a:pt x="16794" y="12647"/>
                        <a:pt x="16051" y="13358"/>
                        <a:pt x="15853" y="13358"/>
                      </a:cubicBezTo>
                      <a:cubicBezTo>
                        <a:pt x="15705" y="12221"/>
                        <a:pt x="16250" y="12505"/>
                        <a:pt x="15705" y="12079"/>
                      </a:cubicBezTo>
                      <a:cubicBezTo>
                        <a:pt x="15407" y="12932"/>
                        <a:pt x="15160" y="13216"/>
                        <a:pt x="14714" y="13358"/>
                      </a:cubicBezTo>
                      <a:cubicBezTo>
                        <a:pt x="14862" y="14779"/>
                        <a:pt x="15209" y="14353"/>
                        <a:pt x="15853" y="14637"/>
                      </a:cubicBezTo>
                      <a:cubicBezTo>
                        <a:pt x="15754" y="15489"/>
                        <a:pt x="15407" y="15774"/>
                        <a:pt x="15110" y="16626"/>
                      </a:cubicBezTo>
                      <a:lnTo>
                        <a:pt x="15407" y="17905"/>
                      </a:lnTo>
                      <a:lnTo>
                        <a:pt x="15606" y="19611"/>
                      </a:lnTo>
                      <a:lnTo>
                        <a:pt x="15308" y="19753"/>
                      </a:lnTo>
                      <a:lnTo>
                        <a:pt x="15556" y="20463"/>
                      </a:lnTo>
                      <a:lnTo>
                        <a:pt x="15209" y="21600"/>
                      </a:lnTo>
                      <a:lnTo>
                        <a:pt x="0" y="21174"/>
                      </a:lnTo>
                      <a:lnTo>
                        <a:pt x="3617" y="142"/>
                      </a:ln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84" name="Shape"/>
                <p:cNvSpPr/>
                <p:nvPr/>
              </p:nvSpPr>
              <p:spPr>
                <a:xfrm>
                  <a:off x="2309615" y="-1"/>
                  <a:ext cx="42990" cy="120416"/>
                </a:xfrm>
                <a:custGeom>
                  <a:avLst/>
                  <a:gdLst/>
                  <a:ahLst/>
                  <a:cxnLst>
                    <a:cxn ang="0">
                      <a:pos x="wd2" y="hd2"/>
                    </a:cxn>
                    <a:cxn ang="5400000">
                      <a:pos x="wd2" y="hd2"/>
                    </a:cxn>
                    <a:cxn ang="10800000">
                      <a:pos x="wd2" y="hd2"/>
                    </a:cxn>
                    <a:cxn ang="16200000">
                      <a:pos x="wd2" y="hd2"/>
                    </a:cxn>
                  </a:cxnLst>
                  <a:rect l="0" t="0" r="r" b="b"/>
                  <a:pathLst>
                    <a:path w="20564" h="20945" extrusionOk="0">
                      <a:moveTo>
                        <a:pt x="1262" y="20422"/>
                      </a:moveTo>
                      <a:cubicBezTo>
                        <a:pt x="-1036" y="18458"/>
                        <a:pt x="-576" y="15447"/>
                        <a:pt x="5858" y="14138"/>
                      </a:cubicBezTo>
                      <a:cubicBezTo>
                        <a:pt x="6317" y="12436"/>
                        <a:pt x="6777" y="10604"/>
                        <a:pt x="6777" y="8902"/>
                      </a:cubicBezTo>
                      <a:cubicBezTo>
                        <a:pt x="6777" y="7593"/>
                        <a:pt x="4019" y="5236"/>
                        <a:pt x="4019" y="5236"/>
                      </a:cubicBezTo>
                      <a:cubicBezTo>
                        <a:pt x="5398" y="2618"/>
                        <a:pt x="4019" y="3796"/>
                        <a:pt x="6777" y="1571"/>
                      </a:cubicBezTo>
                      <a:cubicBezTo>
                        <a:pt x="7236" y="1047"/>
                        <a:pt x="8615" y="0"/>
                        <a:pt x="8615" y="0"/>
                      </a:cubicBezTo>
                      <a:cubicBezTo>
                        <a:pt x="16428" y="785"/>
                        <a:pt x="14130" y="916"/>
                        <a:pt x="13211" y="3927"/>
                      </a:cubicBezTo>
                      <a:cubicBezTo>
                        <a:pt x="16428" y="6807"/>
                        <a:pt x="17347" y="9949"/>
                        <a:pt x="20564" y="12829"/>
                      </a:cubicBezTo>
                      <a:cubicBezTo>
                        <a:pt x="19185" y="15185"/>
                        <a:pt x="19645" y="14793"/>
                        <a:pt x="13211" y="14138"/>
                      </a:cubicBezTo>
                      <a:cubicBezTo>
                        <a:pt x="10453" y="15447"/>
                        <a:pt x="11832" y="14662"/>
                        <a:pt x="9534" y="16495"/>
                      </a:cubicBezTo>
                      <a:cubicBezTo>
                        <a:pt x="9075" y="16756"/>
                        <a:pt x="8615" y="17280"/>
                        <a:pt x="8615" y="17280"/>
                      </a:cubicBezTo>
                      <a:cubicBezTo>
                        <a:pt x="9534" y="17411"/>
                        <a:pt x="10913" y="17280"/>
                        <a:pt x="11373" y="17542"/>
                      </a:cubicBezTo>
                      <a:cubicBezTo>
                        <a:pt x="12292" y="17935"/>
                        <a:pt x="13211" y="19113"/>
                        <a:pt x="13211" y="19113"/>
                      </a:cubicBezTo>
                      <a:cubicBezTo>
                        <a:pt x="11373" y="21600"/>
                        <a:pt x="9534" y="20291"/>
                        <a:pt x="4938" y="19375"/>
                      </a:cubicBezTo>
                      <a:cubicBezTo>
                        <a:pt x="4019" y="19898"/>
                        <a:pt x="4019" y="20945"/>
                        <a:pt x="2181" y="20945"/>
                      </a:cubicBezTo>
                      <a:cubicBezTo>
                        <a:pt x="1262" y="20945"/>
                        <a:pt x="802" y="20422"/>
                        <a:pt x="343" y="20160"/>
                      </a:cubicBezTo>
                      <a:cubicBezTo>
                        <a:pt x="343" y="20029"/>
                        <a:pt x="802" y="20291"/>
                        <a:pt x="1262" y="20422"/>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85" name="Shape"/>
                <p:cNvSpPr/>
                <p:nvPr/>
              </p:nvSpPr>
              <p:spPr>
                <a:xfrm>
                  <a:off x="2280355" y="108559"/>
                  <a:ext cx="133210" cy="72064"/>
                </a:xfrm>
                <a:custGeom>
                  <a:avLst/>
                  <a:gdLst/>
                  <a:ahLst/>
                  <a:cxnLst>
                    <a:cxn ang="0">
                      <a:pos x="wd2" y="hd2"/>
                    </a:cxn>
                    <a:cxn ang="5400000">
                      <a:pos x="wd2" y="hd2"/>
                    </a:cxn>
                    <a:cxn ang="10800000">
                      <a:pos x="wd2" y="hd2"/>
                    </a:cxn>
                    <a:cxn ang="16200000">
                      <a:pos x="wd2" y="hd2"/>
                    </a:cxn>
                  </a:cxnLst>
                  <a:rect l="0" t="0" r="r" b="b"/>
                  <a:pathLst>
                    <a:path w="21600" h="20277" extrusionOk="0">
                      <a:moveTo>
                        <a:pt x="4070" y="11469"/>
                      </a:moveTo>
                      <a:cubicBezTo>
                        <a:pt x="4539" y="9792"/>
                        <a:pt x="5165" y="9372"/>
                        <a:pt x="4696" y="7694"/>
                      </a:cubicBezTo>
                      <a:cubicBezTo>
                        <a:pt x="5165" y="4339"/>
                        <a:pt x="5791" y="3710"/>
                        <a:pt x="7826" y="5597"/>
                      </a:cubicBezTo>
                      <a:cubicBezTo>
                        <a:pt x="7983" y="6436"/>
                        <a:pt x="8296" y="7275"/>
                        <a:pt x="8452" y="8114"/>
                      </a:cubicBezTo>
                      <a:cubicBezTo>
                        <a:pt x="8609" y="8953"/>
                        <a:pt x="10330" y="8953"/>
                        <a:pt x="10330" y="8953"/>
                      </a:cubicBezTo>
                      <a:cubicBezTo>
                        <a:pt x="11739" y="7694"/>
                        <a:pt x="12052" y="8114"/>
                        <a:pt x="12522" y="10211"/>
                      </a:cubicBezTo>
                      <a:cubicBezTo>
                        <a:pt x="14400" y="8533"/>
                        <a:pt x="15809" y="6436"/>
                        <a:pt x="18157" y="5597"/>
                      </a:cubicBezTo>
                      <a:cubicBezTo>
                        <a:pt x="19565" y="2661"/>
                        <a:pt x="18783" y="3710"/>
                        <a:pt x="20348" y="2242"/>
                      </a:cubicBezTo>
                      <a:cubicBezTo>
                        <a:pt x="20974" y="984"/>
                        <a:pt x="20974" y="-1323"/>
                        <a:pt x="21600" y="984"/>
                      </a:cubicBezTo>
                      <a:cubicBezTo>
                        <a:pt x="21130" y="5178"/>
                        <a:pt x="19722" y="8114"/>
                        <a:pt x="16591" y="8953"/>
                      </a:cubicBezTo>
                      <a:cubicBezTo>
                        <a:pt x="15183" y="10211"/>
                        <a:pt x="14557" y="11469"/>
                        <a:pt x="13148" y="12727"/>
                      </a:cubicBezTo>
                      <a:cubicBezTo>
                        <a:pt x="12522" y="15244"/>
                        <a:pt x="12365" y="15244"/>
                        <a:pt x="10330" y="15663"/>
                      </a:cubicBezTo>
                      <a:cubicBezTo>
                        <a:pt x="9391" y="17551"/>
                        <a:pt x="8922" y="19019"/>
                        <a:pt x="7513" y="20277"/>
                      </a:cubicBezTo>
                      <a:cubicBezTo>
                        <a:pt x="6574" y="18390"/>
                        <a:pt x="5791" y="18180"/>
                        <a:pt x="4070" y="17341"/>
                      </a:cubicBezTo>
                      <a:cubicBezTo>
                        <a:pt x="3757" y="17131"/>
                        <a:pt x="3130" y="16922"/>
                        <a:pt x="3130" y="16922"/>
                      </a:cubicBezTo>
                      <a:cubicBezTo>
                        <a:pt x="1565" y="17551"/>
                        <a:pt x="2191" y="18390"/>
                        <a:pt x="3443" y="19019"/>
                      </a:cubicBezTo>
                      <a:cubicBezTo>
                        <a:pt x="2191" y="20277"/>
                        <a:pt x="1409" y="19648"/>
                        <a:pt x="0" y="19019"/>
                      </a:cubicBezTo>
                      <a:cubicBezTo>
                        <a:pt x="313" y="16922"/>
                        <a:pt x="157" y="15873"/>
                        <a:pt x="1565" y="15244"/>
                      </a:cubicBezTo>
                      <a:cubicBezTo>
                        <a:pt x="2348" y="11889"/>
                        <a:pt x="2191" y="13147"/>
                        <a:pt x="4070" y="11469"/>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86" name="Shape"/>
                <p:cNvSpPr/>
                <p:nvPr/>
              </p:nvSpPr>
              <p:spPr>
                <a:xfrm>
                  <a:off x="2138115" y="176106"/>
                  <a:ext cx="180623" cy="162561"/>
                </a:xfrm>
                <a:custGeom>
                  <a:avLst/>
                  <a:gdLst/>
                  <a:ahLst/>
                  <a:cxnLst>
                    <a:cxn ang="0">
                      <a:pos x="wd2" y="hd2"/>
                    </a:cxn>
                    <a:cxn ang="5400000">
                      <a:pos x="wd2" y="hd2"/>
                    </a:cxn>
                    <a:cxn ang="10800000">
                      <a:pos x="wd2" y="hd2"/>
                    </a:cxn>
                    <a:cxn ang="16200000">
                      <a:pos x="wd2" y="hd2"/>
                    </a:cxn>
                  </a:cxnLst>
                  <a:rect l="0" t="0" r="r" b="b"/>
                  <a:pathLst>
                    <a:path w="21600" h="21600" extrusionOk="0">
                      <a:moveTo>
                        <a:pt x="18153" y="2422"/>
                      </a:moveTo>
                      <a:cubicBezTo>
                        <a:pt x="17923" y="1817"/>
                        <a:pt x="18383" y="606"/>
                        <a:pt x="18383" y="606"/>
                      </a:cubicBezTo>
                      <a:cubicBezTo>
                        <a:pt x="19187" y="1615"/>
                        <a:pt x="19187" y="807"/>
                        <a:pt x="19532" y="0"/>
                      </a:cubicBezTo>
                      <a:cubicBezTo>
                        <a:pt x="20796" y="404"/>
                        <a:pt x="20566" y="1413"/>
                        <a:pt x="20911" y="2422"/>
                      </a:cubicBezTo>
                      <a:cubicBezTo>
                        <a:pt x="21140" y="3028"/>
                        <a:pt x="21600" y="4239"/>
                        <a:pt x="21600" y="4239"/>
                      </a:cubicBezTo>
                      <a:cubicBezTo>
                        <a:pt x="21026" y="5652"/>
                        <a:pt x="21600" y="5249"/>
                        <a:pt x="20451" y="5854"/>
                      </a:cubicBezTo>
                      <a:cubicBezTo>
                        <a:pt x="19991" y="6359"/>
                        <a:pt x="19532" y="7671"/>
                        <a:pt x="19532" y="7671"/>
                      </a:cubicBezTo>
                      <a:cubicBezTo>
                        <a:pt x="19417" y="10093"/>
                        <a:pt x="19877" y="11103"/>
                        <a:pt x="18613" y="12718"/>
                      </a:cubicBezTo>
                      <a:cubicBezTo>
                        <a:pt x="17234" y="11910"/>
                        <a:pt x="17809" y="13323"/>
                        <a:pt x="16545" y="13727"/>
                      </a:cubicBezTo>
                      <a:cubicBezTo>
                        <a:pt x="15511" y="13525"/>
                        <a:pt x="14821" y="13626"/>
                        <a:pt x="13787" y="13929"/>
                      </a:cubicBezTo>
                      <a:cubicBezTo>
                        <a:pt x="13098" y="13021"/>
                        <a:pt x="14017" y="12819"/>
                        <a:pt x="12868" y="12516"/>
                      </a:cubicBezTo>
                      <a:cubicBezTo>
                        <a:pt x="12409" y="13121"/>
                        <a:pt x="12409" y="14333"/>
                        <a:pt x="11719" y="14736"/>
                      </a:cubicBezTo>
                      <a:cubicBezTo>
                        <a:pt x="11260" y="14938"/>
                        <a:pt x="10340" y="15140"/>
                        <a:pt x="10340" y="15140"/>
                      </a:cubicBezTo>
                      <a:cubicBezTo>
                        <a:pt x="9996" y="14232"/>
                        <a:pt x="10226" y="13626"/>
                        <a:pt x="9191" y="13323"/>
                      </a:cubicBezTo>
                      <a:cubicBezTo>
                        <a:pt x="7813" y="13525"/>
                        <a:pt x="7468" y="13525"/>
                        <a:pt x="6664" y="14535"/>
                      </a:cubicBezTo>
                      <a:cubicBezTo>
                        <a:pt x="7583" y="15140"/>
                        <a:pt x="7813" y="14837"/>
                        <a:pt x="8732" y="14333"/>
                      </a:cubicBezTo>
                      <a:cubicBezTo>
                        <a:pt x="9306" y="14736"/>
                        <a:pt x="9766" y="15645"/>
                        <a:pt x="8962" y="16150"/>
                      </a:cubicBezTo>
                      <a:cubicBezTo>
                        <a:pt x="8617" y="16351"/>
                        <a:pt x="7123" y="16654"/>
                        <a:pt x="6664" y="16755"/>
                      </a:cubicBezTo>
                      <a:cubicBezTo>
                        <a:pt x="5515" y="17462"/>
                        <a:pt x="5055" y="17462"/>
                        <a:pt x="3906" y="16755"/>
                      </a:cubicBezTo>
                      <a:cubicBezTo>
                        <a:pt x="4021" y="16351"/>
                        <a:pt x="3906" y="15948"/>
                        <a:pt x="4136" y="15544"/>
                      </a:cubicBezTo>
                      <a:cubicBezTo>
                        <a:pt x="4366" y="15140"/>
                        <a:pt x="6319" y="14736"/>
                        <a:pt x="5285" y="14535"/>
                      </a:cubicBezTo>
                      <a:cubicBezTo>
                        <a:pt x="4826" y="14434"/>
                        <a:pt x="3906" y="14938"/>
                        <a:pt x="3906" y="14938"/>
                      </a:cubicBezTo>
                      <a:cubicBezTo>
                        <a:pt x="3677" y="15645"/>
                        <a:pt x="3217" y="16049"/>
                        <a:pt x="2987" y="16755"/>
                      </a:cubicBezTo>
                      <a:cubicBezTo>
                        <a:pt x="4136" y="18370"/>
                        <a:pt x="4136" y="17462"/>
                        <a:pt x="3447" y="19178"/>
                      </a:cubicBezTo>
                      <a:cubicBezTo>
                        <a:pt x="3217" y="19783"/>
                        <a:pt x="1609" y="20187"/>
                        <a:pt x="1609" y="20187"/>
                      </a:cubicBezTo>
                      <a:cubicBezTo>
                        <a:pt x="574" y="21600"/>
                        <a:pt x="1264" y="21196"/>
                        <a:pt x="0" y="21600"/>
                      </a:cubicBezTo>
                      <a:cubicBezTo>
                        <a:pt x="230" y="20389"/>
                        <a:pt x="574" y="19985"/>
                        <a:pt x="919" y="18976"/>
                      </a:cubicBezTo>
                      <a:cubicBezTo>
                        <a:pt x="689" y="17966"/>
                        <a:pt x="345" y="17462"/>
                        <a:pt x="0" y="16553"/>
                      </a:cubicBezTo>
                      <a:cubicBezTo>
                        <a:pt x="345" y="15746"/>
                        <a:pt x="804" y="15847"/>
                        <a:pt x="1609" y="15342"/>
                      </a:cubicBezTo>
                      <a:cubicBezTo>
                        <a:pt x="2068" y="14232"/>
                        <a:pt x="2643" y="14131"/>
                        <a:pt x="3677" y="13525"/>
                      </a:cubicBezTo>
                      <a:cubicBezTo>
                        <a:pt x="4251" y="12819"/>
                        <a:pt x="4251" y="12415"/>
                        <a:pt x="5055" y="11910"/>
                      </a:cubicBezTo>
                      <a:cubicBezTo>
                        <a:pt x="7353" y="12213"/>
                        <a:pt x="6319" y="12314"/>
                        <a:pt x="8272" y="11708"/>
                      </a:cubicBezTo>
                      <a:cubicBezTo>
                        <a:pt x="8732" y="11607"/>
                        <a:pt x="9651" y="11305"/>
                        <a:pt x="9651" y="11305"/>
                      </a:cubicBezTo>
                      <a:cubicBezTo>
                        <a:pt x="12064" y="12011"/>
                        <a:pt x="11145" y="8479"/>
                        <a:pt x="13098" y="7873"/>
                      </a:cubicBezTo>
                      <a:cubicBezTo>
                        <a:pt x="13443" y="8781"/>
                        <a:pt x="12638" y="8983"/>
                        <a:pt x="13787" y="9286"/>
                      </a:cubicBezTo>
                      <a:cubicBezTo>
                        <a:pt x="14362" y="8579"/>
                        <a:pt x="14362" y="8176"/>
                        <a:pt x="15166" y="7671"/>
                      </a:cubicBezTo>
                      <a:cubicBezTo>
                        <a:pt x="15855" y="6864"/>
                        <a:pt x="16774" y="6561"/>
                        <a:pt x="17234" y="5450"/>
                      </a:cubicBezTo>
                      <a:cubicBezTo>
                        <a:pt x="17349" y="5047"/>
                        <a:pt x="17694" y="4239"/>
                        <a:pt x="17694" y="4239"/>
                      </a:cubicBezTo>
                      <a:cubicBezTo>
                        <a:pt x="17464" y="4138"/>
                        <a:pt x="17004" y="4037"/>
                        <a:pt x="17004" y="3836"/>
                      </a:cubicBezTo>
                      <a:cubicBezTo>
                        <a:pt x="17004" y="3634"/>
                        <a:pt x="18498" y="3331"/>
                        <a:pt x="17464" y="3230"/>
                      </a:cubicBezTo>
                      <a:lnTo>
                        <a:pt x="18153" y="2422"/>
                      </a:ln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87" name="Shape"/>
                <p:cNvSpPr/>
                <p:nvPr/>
              </p:nvSpPr>
              <p:spPr>
                <a:xfrm>
                  <a:off x="2253071" y="220637"/>
                  <a:ext cx="18063" cy="18063"/>
                </a:xfrm>
                <a:custGeom>
                  <a:avLst/>
                  <a:gdLst/>
                  <a:ahLst/>
                  <a:cxnLst>
                    <a:cxn ang="0">
                      <a:pos x="wd2" y="hd2"/>
                    </a:cxn>
                    <a:cxn ang="5400000">
                      <a:pos x="wd2" y="hd2"/>
                    </a:cxn>
                    <a:cxn ang="10800000">
                      <a:pos x="wd2" y="hd2"/>
                    </a:cxn>
                    <a:cxn ang="16200000">
                      <a:pos x="wd2" y="hd2"/>
                    </a:cxn>
                  </a:cxnLst>
                  <a:rect l="0" t="0" r="r" b="b"/>
                  <a:pathLst>
                    <a:path w="13791" h="13791" extrusionOk="0">
                      <a:moveTo>
                        <a:pt x="0" y="7145"/>
                      </a:moveTo>
                      <a:cubicBezTo>
                        <a:pt x="9969" y="-7809"/>
                        <a:pt x="21600" y="3822"/>
                        <a:pt x="6646" y="13791"/>
                      </a:cubicBezTo>
                      <a:cubicBezTo>
                        <a:pt x="0" y="2160"/>
                        <a:pt x="0" y="499"/>
                        <a:pt x="0" y="7145"/>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88" name="Shape"/>
                <p:cNvSpPr/>
                <p:nvPr/>
              </p:nvSpPr>
              <p:spPr>
                <a:xfrm>
                  <a:off x="1246293" y="334151"/>
                  <a:ext cx="783450" cy="424542"/>
                </a:xfrm>
                <a:custGeom>
                  <a:avLst/>
                  <a:gdLst/>
                  <a:ahLst/>
                  <a:cxnLst>
                    <a:cxn ang="0">
                      <a:pos x="wd2" y="hd2"/>
                    </a:cxn>
                    <a:cxn ang="5400000">
                      <a:pos x="wd2" y="hd2"/>
                    </a:cxn>
                    <a:cxn ang="10800000">
                      <a:pos x="wd2" y="hd2"/>
                    </a:cxn>
                    <a:cxn ang="16200000">
                      <a:pos x="wd2" y="hd2"/>
                    </a:cxn>
                  </a:cxnLst>
                  <a:rect l="0" t="0" r="r" b="b"/>
                  <a:pathLst>
                    <a:path w="21600" h="21490" extrusionOk="0">
                      <a:moveTo>
                        <a:pt x="21228" y="230"/>
                      </a:moveTo>
                      <a:cubicBezTo>
                        <a:pt x="21307" y="574"/>
                        <a:pt x="21520" y="613"/>
                        <a:pt x="21600" y="996"/>
                      </a:cubicBezTo>
                      <a:cubicBezTo>
                        <a:pt x="21520" y="1379"/>
                        <a:pt x="21307" y="1570"/>
                        <a:pt x="21174" y="1915"/>
                      </a:cubicBezTo>
                      <a:cubicBezTo>
                        <a:pt x="21041" y="2336"/>
                        <a:pt x="20962" y="2719"/>
                        <a:pt x="20696" y="2987"/>
                      </a:cubicBezTo>
                      <a:cubicBezTo>
                        <a:pt x="20563" y="3255"/>
                        <a:pt x="20509" y="3370"/>
                        <a:pt x="20589" y="3677"/>
                      </a:cubicBezTo>
                      <a:cubicBezTo>
                        <a:pt x="20403" y="4098"/>
                        <a:pt x="20164" y="4366"/>
                        <a:pt x="19898" y="4672"/>
                      </a:cubicBezTo>
                      <a:cubicBezTo>
                        <a:pt x="19791" y="4787"/>
                        <a:pt x="19578" y="4979"/>
                        <a:pt x="19578" y="4979"/>
                      </a:cubicBezTo>
                      <a:cubicBezTo>
                        <a:pt x="19685" y="5400"/>
                        <a:pt x="19445" y="5362"/>
                        <a:pt x="19206" y="5438"/>
                      </a:cubicBezTo>
                      <a:cubicBezTo>
                        <a:pt x="19046" y="5668"/>
                        <a:pt x="18940" y="5783"/>
                        <a:pt x="18727" y="5898"/>
                      </a:cubicBezTo>
                      <a:cubicBezTo>
                        <a:pt x="18248" y="5745"/>
                        <a:pt x="17291" y="6472"/>
                        <a:pt x="16865" y="6894"/>
                      </a:cubicBezTo>
                      <a:cubicBezTo>
                        <a:pt x="16918" y="7238"/>
                        <a:pt x="16785" y="7391"/>
                        <a:pt x="17025" y="7506"/>
                      </a:cubicBezTo>
                      <a:cubicBezTo>
                        <a:pt x="17104" y="7851"/>
                        <a:pt x="17025" y="7928"/>
                        <a:pt x="16812" y="8043"/>
                      </a:cubicBezTo>
                      <a:cubicBezTo>
                        <a:pt x="16652" y="8387"/>
                        <a:pt x="16572" y="8655"/>
                        <a:pt x="16333" y="8885"/>
                      </a:cubicBezTo>
                      <a:cubicBezTo>
                        <a:pt x="16253" y="8847"/>
                        <a:pt x="16120" y="8923"/>
                        <a:pt x="16067" y="8809"/>
                      </a:cubicBezTo>
                      <a:cubicBezTo>
                        <a:pt x="15934" y="8426"/>
                        <a:pt x="16227" y="7621"/>
                        <a:pt x="16493" y="7506"/>
                      </a:cubicBezTo>
                      <a:cubicBezTo>
                        <a:pt x="16572" y="7162"/>
                        <a:pt x="16413" y="7162"/>
                        <a:pt x="16493" y="6817"/>
                      </a:cubicBezTo>
                      <a:cubicBezTo>
                        <a:pt x="16413" y="6281"/>
                        <a:pt x="16200" y="6434"/>
                        <a:pt x="15907" y="6587"/>
                      </a:cubicBezTo>
                      <a:cubicBezTo>
                        <a:pt x="15748" y="6894"/>
                        <a:pt x="15562" y="7085"/>
                        <a:pt x="15322" y="7200"/>
                      </a:cubicBezTo>
                      <a:cubicBezTo>
                        <a:pt x="15216" y="7430"/>
                        <a:pt x="15109" y="7660"/>
                        <a:pt x="15003" y="7889"/>
                      </a:cubicBezTo>
                      <a:cubicBezTo>
                        <a:pt x="14923" y="8043"/>
                        <a:pt x="14790" y="8349"/>
                        <a:pt x="14790" y="8349"/>
                      </a:cubicBezTo>
                      <a:cubicBezTo>
                        <a:pt x="14843" y="8962"/>
                        <a:pt x="14870" y="9306"/>
                        <a:pt x="15216" y="9651"/>
                      </a:cubicBezTo>
                      <a:cubicBezTo>
                        <a:pt x="15402" y="10034"/>
                        <a:pt x="15588" y="10455"/>
                        <a:pt x="15854" y="10723"/>
                      </a:cubicBezTo>
                      <a:cubicBezTo>
                        <a:pt x="15907" y="10953"/>
                        <a:pt x="16014" y="11413"/>
                        <a:pt x="16014" y="11413"/>
                      </a:cubicBezTo>
                      <a:cubicBezTo>
                        <a:pt x="15987" y="11796"/>
                        <a:pt x="15934" y="13826"/>
                        <a:pt x="15801" y="14094"/>
                      </a:cubicBezTo>
                      <a:cubicBezTo>
                        <a:pt x="15695" y="14323"/>
                        <a:pt x="15322" y="14477"/>
                        <a:pt x="15163" y="14630"/>
                      </a:cubicBezTo>
                      <a:cubicBezTo>
                        <a:pt x="14976" y="15051"/>
                        <a:pt x="14631" y="15166"/>
                        <a:pt x="14418" y="15549"/>
                      </a:cubicBezTo>
                      <a:cubicBezTo>
                        <a:pt x="14258" y="15817"/>
                        <a:pt x="14338" y="15970"/>
                        <a:pt x="14099" y="16085"/>
                      </a:cubicBezTo>
                      <a:cubicBezTo>
                        <a:pt x="13992" y="15626"/>
                        <a:pt x="14311" y="14974"/>
                        <a:pt x="13886" y="14783"/>
                      </a:cubicBezTo>
                      <a:cubicBezTo>
                        <a:pt x="13726" y="14438"/>
                        <a:pt x="13567" y="13940"/>
                        <a:pt x="13354" y="13634"/>
                      </a:cubicBezTo>
                      <a:cubicBezTo>
                        <a:pt x="13221" y="13060"/>
                        <a:pt x="13433" y="13787"/>
                        <a:pt x="12822" y="13328"/>
                      </a:cubicBezTo>
                      <a:cubicBezTo>
                        <a:pt x="12715" y="13251"/>
                        <a:pt x="12715" y="12983"/>
                        <a:pt x="12609" y="12868"/>
                      </a:cubicBezTo>
                      <a:cubicBezTo>
                        <a:pt x="12502" y="12370"/>
                        <a:pt x="12396" y="13098"/>
                        <a:pt x="12290" y="13328"/>
                      </a:cubicBezTo>
                      <a:cubicBezTo>
                        <a:pt x="12236" y="13711"/>
                        <a:pt x="12130" y="13902"/>
                        <a:pt x="12077" y="14323"/>
                      </a:cubicBezTo>
                      <a:cubicBezTo>
                        <a:pt x="12157" y="14668"/>
                        <a:pt x="12103" y="14821"/>
                        <a:pt x="11970" y="15089"/>
                      </a:cubicBezTo>
                      <a:cubicBezTo>
                        <a:pt x="12077" y="15281"/>
                        <a:pt x="12343" y="15740"/>
                        <a:pt x="12396" y="16009"/>
                      </a:cubicBezTo>
                      <a:cubicBezTo>
                        <a:pt x="12609" y="16966"/>
                        <a:pt x="12556" y="17540"/>
                        <a:pt x="13300" y="17770"/>
                      </a:cubicBezTo>
                      <a:cubicBezTo>
                        <a:pt x="13487" y="17962"/>
                        <a:pt x="13567" y="18153"/>
                        <a:pt x="13726" y="18383"/>
                      </a:cubicBezTo>
                      <a:cubicBezTo>
                        <a:pt x="13593" y="18919"/>
                        <a:pt x="13646" y="19494"/>
                        <a:pt x="13567" y="20068"/>
                      </a:cubicBezTo>
                      <a:cubicBezTo>
                        <a:pt x="13620" y="20566"/>
                        <a:pt x="13593" y="20719"/>
                        <a:pt x="13886" y="20987"/>
                      </a:cubicBezTo>
                      <a:cubicBezTo>
                        <a:pt x="13912" y="21140"/>
                        <a:pt x="13966" y="21294"/>
                        <a:pt x="13992" y="21447"/>
                      </a:cubicBezTo>
                      <a:cubicBezTo>
                        <a:pt x="14019" y="21600"/>
                        <a:pt x="13673" y="21294"/>
                        <a:pt x="13673" y="21294"/>
                      </a:cubicBezTo>
                      <a:cubicBezTo>
                        <a:pt x="13354" y="21600"/>
                        <a:pt x="13327" y="21102"/>
                        <a:pt x="13088" y="20834"/>
                      </a:cubicBezTo>
                      <a:cubicBezTo>
                        <a:pt x="12981" y="20719"/>
                        <a:pt x="12768" y="20528"/>
                        <a:pt x="12768" y="20528"/>
                      </a:cubicBezTo>
                      <a:cubicBezTo>
                        <a:pt x="12529" y="19991"/>
                        <a:pt x="12609" y="20260"/>
                        <a:pt x="12502" y="19838"/>
                      </a:cubicBezTo>
                      <a:cubicBezTo>
                        <a:pt x="12423" y="18804"/>
                        <a:pt x="12263" y="17081"/>
                        <a:pt x="11598" y="16468"/>
                      </a:cubicBezTo>
                      <a:cubicBezTo>
                        <a:pt x="11385" y="16583"/>
                        <a:pt x="11305" y="16583"/>
                        <a:pt x="11226" y="16238"/>
                      </a:cubicBezTo>
                      <a:cubicBezTo>
                        <a:pt x="11359" y="15472"/>
                        <a:pt x="11492" y="14668"/>
                        <a:pt x="11651" y="13940"/>
                      </a:cubicBezTo>
                      <a:cubicBezTo>
                        <a:pt x="11598" y="13136"/>
                        <a:pt x="11465" y="12638"/>
                        <a:pt x="11332" y="11872"/>
                      </a:cubicBezTo>
                      <a:cubicBezTo>
                        <a:pt x="11412" y="11566"/>
                        <a:pt x="11305" y="11489"/>
                        <a:pt x="11226" y="11183"/>
                      </a:cubicBezTo>
                      <a:cubicBezTo>
                        <a:pt x="11279" y="10800"/>
                        <a:pt x="11385" y="10609"/>
                        <a:pt x="11226" y="10264"/>
                      </a:cubicBezTo>
                      <a:cubicBezTo>
                        <a:pt x="11172" y="10302"/>
                        <a:pt x="11119" y="10302"/>
                        <a:pt x="11066" y="10340"/>
                      </a:cubicBezTo>
                      <a:cubicBezTo>
                        <a:pt x="11013" y="10417"/>
                        <a:pt x="11013" y="10532"/>
                        <a:pt x="10960" y="10570"/>
                      </a:cubicBezTo>
                      <a:cubicBezTo>
                        <a:pt x="10853" y="10647"/>
                        <a:pt x="10640" y="10723"/>
                        <a:pt x="10640" y="10723"/>
                      </a:cubicBezTo>
                      <a:cubicBezTo>
                        <a:pt x="10481" y="10494"/>
                        <a:pt x="10348" y="10494"/>
                        <a:pt x="10268" y="10187"/>
                      </a:cubicBezTo>
                      <a:cubicBezTo>
                        <a:pt x="10401" y="9613"/>
                        <a:pt x="10082" y="7889"/>
                        <a:pt x="9683" y="7506"/>
                      </a:cubicBezTo>
                      <a:cubicBezTo>
                        <a:pt x="9497" y="7123"/>
                        <a:pt x="9523" y="6970"/>
                        <a:pt x="9576" y="6511"/>
                      </a:cubicBezTo>
                      <a:cubicBezTo>
                        <a:pt x="9523" y="6128"/>
                        <a:pt x="9470" y="5630"/>
                        <a:pt x="9204" y="5515"/>
                      </a:cubicBezTo>
                      <a:cubicBezTo>
                        <a:pt x="9124" y="5898"/>
                        <a:pt x="8991" y="6128"/>
                        <a:pt x="8778" y="6357"/>
                      </a:cubicBezTo>
                      <a:cubicBezTo>
                        <a:pt x="8592" y="6281"/>
                        <a:pt x="8193" y="6128"/>
                        <a:pt x="8193" y="6128"/>
                      </a:cubicBezTo>
                      <a:cubicBezTo>
                        <a:pt x="7874" y="6204"/>
                        <a:pt x="7900" y="6357"/>
                        <a:pt x="7661" y="6587"/>
                      </a:cubicBezTo>
                      <a:cubicBezTo>
                        <a:pt x="7555" y="7085"/>
                        <a:pt x="7501" y="7315"/>
                        <a:pt x="7129" y="7506"/>
                      </a:cubicBezTo>
                      <a:cubicBezTo>
                        <a:pt x="7023" y="7660"/>
                        <a:pt x="6464" y="8847"/>
                        <a:pt x="6437" y="8885"/>
                      </a:cubicBezTo>
                      <a:cubicBezTo>
                        <a:pt x="6145" y="9153"/>
                        <a:pt x="5719" y="9460"/>
                        <a:pt x="5480" y="9804"/>
                      </a:cubicBezTo>
                      <a:cubicBezTo>
                        <a:pt x="5373" y="9957"/>
                        <a:pt x="5320" y="10149"/>
                        <a:pt x="5214" y="10264"/>
                      </a:cubicBezTo>
                      <a:cubicBezTo>
                        <a:pt x="5161" y="10302"/>
                        <a:pt x="5107" y="10302"/>
                        <a:pt x="5054" y="10340"/>
                      </a:cubicBezTo>
                      <a:cubicBezTo>
                        <a:pt x="5001" y="10379"/>
                        <a:pt x="4948" y="10417"/>
                        <a:pt x="4895" y="10494"/>
                      </a:cubicBezTo>
                      <a:cubicBezTo>
                        <a:pt x="4788" y="10647"/>
                        <a:pt x="4575" y="10953"/>
                        <a:pt x="4575" y="10953"/>
                      </a:cubicBezTo>
                      <a:cubicBezTo>
                        <a:pt x="4442" y="11489"/>
                        <a:pt x="4389" y="12026"/>
                        <a:pt x="4256" y="12562"/>
                      </a:cubicBezTo>
                      <a:cubicBezTo>
                        <a:pt x="4203" y="12830"/>
                        <a:pt x="4150" y="13060"/>
                        <a:pt x="4097" y="13328"/>
                      </a:cubicBezTo>
                      <a:cubicBezTo>
                        <a:pt x="4070" y="13404"/>
                        <a:pt x="4043" y="13557"/>
                        <a:pt x="4043" y="13557"/>
                      </a:cubicBezTo>
                      <a:cubicBezTo>
                        <a:pt x="4043" y="13749"/>
                        <a:pt x="4150" y="14706"/>
                        <a:pt x="3884" y="15013"/>
                      </a:cubicBezTo>
                      <a:cubicBezTo>
                        <a:pt x="3751" y="15204"/>
                        <a:pt x="3405" y="15472"/>
                        <a:pt x="3405" y="15472"/>
                      </a:cubicBezTo>
                      <a:cubicBezTo>
                        <a:pt x="3325" y="15779"/>
                        <a:pt x="3245" y="16123"/>
                        <a:pt x="3033" y="16238"/>
                      </a:cubicBezTo>
                      <a:cubicBezTo>
                        <a:pt x="2660" y="16047"/>
                        <a:pt x="2580" y="15511"/>
                        <a:pt x="2500" y="15013"/>
                      </a:cubicBezTo>
                      <a:cubicBezTo>
                        <a:pt x="2288" y="13864"/>
                        <a:pt x="2181" y="12715"/>
                        <a:pt x="1915" y="11566"/>
                      </a:cubicBezTo>
                      <a:cubicBezTo>
                        <a:pt x="1889" y="10762"/>
                        <a:pt x="1862" y="10532"/>
                        <a:pt x="1756" y="9881"/>
                      </a:cubicBezTo>
                      <a:cubicBezTo>
                        <a:pt x="1756" y="9613"/>
                        <a:pt x="1809" y="8387"/>
                        <a:pt x="1702" y="7966"/>
                      </a:cubicBezTo>
                      <a:cubicBezTo>
                        <a:pt x="1862" y="7315"/>
                        <a:pt x="1756" y="6626"/>
                        <a:pt x="1915" y="5974"/>
                      </a:cubicBezTo>
                      <a:cubicBezTo>
                        <a:pt x="1756" y="5323"/>
                        <a:pt x="1596" y="6434"/>
                        <a:pt x="1490" y="6587"/>
                      </a:cubicBezTo>
                      <a:cubicBezTo>
                        <a:pt x="1410" y="6702"/>
                        <a:pt x="1170" y="6894"/>
                        <a:pt x="1170" y="6894"/>
                      </a:cubicBezTo>
                      <a:cubicBezTo>
                        <a:pt x="931" y="6779"/>
                        <a:pt x="745" y="6626"/>
                        <a:pt x="638" y="6204"/>
                      </a:cubicBezTo>
                      <a:cubicBezTo>
                        <a:pt x="612" y="6051"/>
                        <a:pt x="532" y="5745"/>
                        <a:pt x="532" y="5745"/>
                      </a:cubicBezTo>
                      <a:cubicBezTo>
                        <a:pt x="798" y="5668"/>
                        <a:pt x="798" y="5477"/>
                        <a:pt x="1011" y="5285"/>
                      </a:cubicBezTo>
                      <a:cubicBezTo>
                        <a:pt x="931" y="4902"/>
                        <a:pt x="825" y="5094"/>
                        <a:pt x="638" y="5285"/>
                      </a:cubicBezTo>
                      <a:cubicBezTo>
                        <a:pt x="399" y="5170"/>
                        <a:pt x="399" y="5055"/>
                        <a:pt x="479" y="4749"/>
                      </a:cubicBezTo>
                      <a:cubicBezTo>
                        <a:pt x="293" y="4366"/>
                        <a:pt x="239" y="3868"/>
                        <a:pt x="0" y="3523"/>
                      </a:cubicBezTo>
                      <a:lnTo>
                        <a:pt x="2022" y="0"/>
                      </a:lnTo>
                      <a:lnTo>
                        <a:pt x="21228" y="230"/>
                      </a:ln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89" name="Shape"/>
                <p:cNvSpPr/>
                <p:nvPr/>
              </p:nvSpPr>
              <p:spPr>
                <a:xfrm>
                  <a:off x="1385015" y="628971"/>
                  <a:ext cx="38639" cy="64167"/>
                </a:xfrm>
                <a:custGeom>
                  <a:avLst/>
                  <a:gdLst/>
                  <a:ahLst/>
                  <a:cxnLst>
                    <a:cxn ang="0">
                      <a:pos x="wd2" y="hd2"/>
                    </a:cxn>
                    <a:cxn ang="5400000">
                      <a:pos x="wd2" y="hd2"/>
                    </a:cxn>
                    <a:cxn ang="10800000">
                      <a:pos x="wd2" y="hd2"/>
                    </a:cxn>
                    <a:cxn ang="16200000">
                      <a:pos x="wd2" y="hd2"/>
                    </a:cxn>
                  </a:cxnLst>
                  <a:rect l="0" t="0" r="r" b="b"/>
                  <a:pathLst>
                    <a:path w="19455" h="21168" extrusionOk="0">
                      <a:moveTo>
                        <a:pt x="3014" y="2363"/>
                      </a:moveTo>
                      <a:cubicBezTo>
                        <a:pt x="1507" y="76"/>
                        <a:pt x="4019" y="-432"/>
                        <a:pt x="8038" y="330"/>
                      </a:cubicBezTo>
                      <a:cubicBezTo>
                        <a:pt x="11554" y="2872"/>
                        <a:pt x="13563" y="5667"/>
                        <a:pt x="18084" y="7954"/>
                      </a:cubicBezTo>
                      <a:cubicBezTo>
                        <a:pt x="21098" y="12782"/>
                        <a:pt x="19591" y="19389"/>
                        <a:pt x="9042" y="21168"/>
                      </a:cubicBezTo>
                      <a:cubicBezTo>
                        <a:pt x="2512" y="20152"/>
                        <a:pt x="2010" y="20152"/>
                        <a:pt x="0" y="17102"/>
                      </a:cubicBezTo>
                      <a:cubicBezTo>
                        <a:pt x="503" y="16340"/>
                        <a:pt x="-502" y="584"/>
                        <a:pt x="3014" y="2363"/>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90" name="Shape"/>
                <p:cNvSpPr/>
                <p:nvPr/>
              </p:nvSpPr>
              <p:spPr>
                <a:xfrm>
                  <a:off x="1986493" y="407753"/>
                  <a:ext cx="37994" cy="52834"/>
                </a:xfrm>
                <a:custGeom>
                  <a:avLst/>
                  <a:gdLst/>
                  <a:ahLst/>
                  <a:cxnLst>
                    <a:cxn ang="0">
                      <a:pos x="wd2" y="hd2"/>
                    </a:cxn>
                    <a:cxn ang="5400000">
                      <a:pos x="wd2" y="hd2"/>
                    </a:cxn>
                    <a:cxn ang="10800000">
                      <a:pos x="wd2" y="hd2"/>
                    </a:cxn>
                    <a:cxn ang="16200000">
                      <a:pos x="wd2" y="hd2"/>
                    </a:cxn>
                  </a:cxnLst>
                  <a:rect l="0" t="0" r="r" b="b"/>
                  <a:pathLst>
                    <a:path w="20193" h="21061" extrusionOk="0">
                      <a:moveTo>
                        <a:pt x="5369" y="7634"/>
                      </a:moveTo>
                      <a:cubicBezTo>
                        <a:pt x="6351" y="3256"/>
                        <a:pt x="5860" y="1504"/>
                        <a:pt x="13223" y="45"/>
                      </a:cubicBezTo>
                      <a:cubicBezTo>
                        <a:pt x="15678" y="337"/>
                        <a:pt x="18623" y="-539"/>
                        <a:pt x="20096" y="629"/>
                      </a:cubicBezTo>
                      <a:cubicBezTo>
                        <a:pt x="20587" y="1212"/>
                        <a:pt x="19114" y="5591"/>
                        <a:pt x="18132" y="7050"/>
                      </a:cubicBezTo>
                      <a:cubicBezTo>
                        <a:pt x="14205" y="12012"/>
                        <a:pt x="13714" y="17850"/>
                        <a:pt x="5369" y="21061"/>
                      </a:cubicBezTo>
                      <a:cubicBezTo>
                        <a:pt x="951" y="20185"/>
                        <a:pt x="951" y="19310"/>
                        <a:pt x="2423" y="16975"/>
                      </a:cubicBezTo>
                      <a:cubicBezTo>
                        <a:pt x="1442" y="14056"/>
                        <a:pt x="-1013" y="12888"/>
                        <a:pt x="460" y="9969"/>
                      </a:cubicBezTo>
                      <a:cubicBezTo>
                        <a:pt x="951" y="8802"/>
                        <a:pt x="2914" y="6175"/>
                        <a:pt x="5369" y="7634"/>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91" name="Shape"/>
                <p:cNvSpPr/>
                <p:nvPr/>
              </p:nvSpPr>
              <p:spPr>
                <a:xfrm>
                  <a:off x="2099616" y="385330"/>
                  <a:ext cx="18064" cy="18063"/>
                </a:xfrm>
                <a:custGeom>
                  <a:avLst/>
                  <a:gdLst/>
                  <a:ahLst/>
                  <a:cxnLst>
                    <a:cxn ang="0">
                      <a:pos x="wd2" y="hd2"/>
                    </a:cxn>
                    <a:cxn ang="5400000">
                      <a:pos x="wd2" y="hd2"/>
                    </a:cxn>
                    <a:cxn ang="10800000">
                      <a:pos x="wd2" y="hd2"/>
                    </a:cxn>
                    <a:cxn ang="16200000">
                      <a:pos x="wd2" y="hd2"/>
                    </a:cxn>
                  </a:cxnLst>
                  <a:rect l="0" t="0" r="r" b="b"/>
                  <a:pathLst>
                    <a:path w="15068" h="14395" extrusionOk="0">
                      <a:moveTo>
                        <a:pt x="5618" y="4315"/>
                      </a:moveTo>
                      <a:cubicBezTo>
                        <a:pt x="17498" y="-7205"/>
                        <a:pt x="19658" y="7195"/>
                        <a:pt x="3458" y="14395"/>
                      </a:cubicBezTo>
                      <a:cubicBezTo>
                        <a:pt x="-1942" y="9355"/>
                        <a:pt x="-862" y="8635"/>
                        <a:pt x="5618" y="4315"/>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92" name="Shape"/>
                <p:cNvSpPr/>
                <p:nvPr/>
              </p:nvSpPr>
              <p:spPr>
                <a:xfrm>
                  <a:off x="0" y="164817"/>
                  <a:ext cx="975208" cy="799255"/>
                </a:xfrm>
                <a:custGeom>
                  <a:avLst/>
                  <a:gdLst/>
                  <a:ahLst/>
                  <a:cxnLst>
                    <a:cxn ang="0">
                      <a:pos x="wd2" y="hd2"/>
                    </a:cxn>
                    <a:cxn ang="5400000">
                      <a:pos x="wd2" y="hd2"/>
                    </a:cxn>
                    <a:cxn ang="10800000">
                      <a:pos x="wd2" y="hd2"/>
                    </a:cxn>
                    <a:cxn ang="16200000">
                      <a:pos x="wd2" y="hd2"/>
                    </a:cxn>
                  </a:cxnLst>
                  <a:rect l="0" t="0" r="r" b="b"/>
                  <a:pathLst>
                    <a:path w="21547" h="21600" extrusionOk="0">
                      <a:moveTo>
                        <a:pt x="13777" y="21561"/>
                      </a:moveTo>
                      <a:lnTo>
                        <a:pt x="15234" y="17994"/>
                      </a:lnTo>
                      <a:lnTo>
                        <a:pt x="14981" y="17412"/>
                      </a:lnTo>
                      <a:lnTo>
                        <a:pt x="15392" y="17489"/>
                      </a:lnTo>
                      <a:lnTo>
                        <a:pt x="15677" y="17102"/>
                      </a:lnTo>
                      <a:lnTo>
                        <a:pt x="15836" y="16016"/>
                      </a:lnTo>
                      <a:lnTo>
                        <a:pt x="15836" y="14387"/>
                      </a:lnTo>
                      <a:lnTo>
                        <a:pt x="9787" y="11130"/>
                      </a:lnTo>
                      <a:lnTo>
                        <a:pt x="9375" y="11944"/>
                      </a:lnTo>
                      <a:lnTo>
                        <a:pt x="8931" y="13418"/>
                      </a:lnTo>
                      <a:lnTo>
                        <a:pt x="12542" y="21600"/>
                      </a:lnTo>
                      <a:lnTo>
                        <a:pt x="9596" y="21561"/>
                      </a:lnTo>
                      <a:lnTo>
                        <a:pt x="9628" y="20786"/>
                      </a:lnTo>
                      <a:cubicBezTo>
                        <a:pt x="8995" y="20165"/>
                        <a:pt x="9375" y="19777"/>
                        <a:pt x="8931" y="19157"/>
                      </a:cubicBezTo>
                      <a:cubicBezTo>
                        <a:pt x="8741" y="18420"/>
                        <a:pt x="8456" y="18149"/>
                        <a:pt x="8013" y="17489"/>
                      </a:cubicBezTo>
                      <a:cubicBezTo>
                        <a:pt x="7886" y="17334"/>
                        <a:pt x="7760" y="17179"/>
                        <a:pt x="7665" y="17024"/>
                      </a:cubicBezTo>
                      <a:lnTo>
                        <a:pt x="7506" y="16753"/>
                      </a:lnTo>
                      <a:cubicBezTo>
                        <a:pt x="7506" y="16753"/>
                        <a:pt x="7760" y="16016"/>
                        <a:pt x="7760" y="16016"/>
                      </a:cubicBezTo>
                      <a:cubicBezTo>
                        <a:pt x="7823" y="15861"/>
                        <a:pt x="7918" y="15550"/>
                        <a:pt x="7918" y="15550"/>
                      </a:cubicBezTo>
                      <a:cubicBezTo>
                        <a:pt x="7886" y="15473"/>
                        <a:pt x="7823" y="15395"/>
                        <a:pt x="7823" y="15279"/>
                      </a:cubicBezTo>
                      <a:cubicBezTo>
                        <a:pt x="7855" y="15124"/>
                        <a:pt x="8013" y="14814"/>
                        <a:pt x="8013" y="14814"/>
                      </a:cubicBezTo>
                      <a:cubicBezTo>
                        <a:pt x="7696" y="14348"/>
                        <a:pt x="7506" y="14387"/>
                        <a:pt x="6968" y="14542"/>
                      </a:cubicBezTo>
                      <a:cubicBezTo>
                        <a:pt x="6873" y="14387"/>
                        <a:pt x="6651" y="14310"/>
                        <a:pt x="6556" y="14154"/>
                      </a:cubicBezTo>
                      <a:cubicBezTo>
                        <a:pt x="5859" y="13069"/>
                        <a:pt x="6841" y="14077"/>
                        <a:pt x="6144" y="13418"/>
                      </a:cubicBezTo>
                      <a:cubicBezTo>
                        <a:pt x="5289" y="13534"/>
                        <a:pt x="5669" y="13418"/>
                        <a:pt x="4941" y="13650"/>
                      </a:cubicBezTo>
                      <a:cubicBezTo>
                        <a:pt x="4846" y="13689"/>
                        <a:pt x="4687" y="13728"/>
                        <a:pt x="4687" y="13728"/>
                      </a:cubicBezTo>
                      <a:cubicBezTo>
                        <a:pt x="4624" y="13805"/>
                        <a:pt x="4592" y="13922"/>
                        <a:pt x="4497" y="13999"/>
                      </a:cubicBezTo>
                      <a:cubicBezTo>
                        <a:pt x="4371" y="14077"/>
                        <a:pt x="3991" y="14154"/>
                        <a:pt x="3991" y="14154"/>
                      </a:cubicBezTo>
                      <a:cubicBezTo>
                        <a:pt x="3326" y="13728"/>
                        <a:pt x="3674" y="13767"/>
                        <a:pt x="2977" y="13999"/>
                      </a:cubicBezTo>
                      <a:cubicBezTo>
                        <a:pt x="2819" y="14038"/>
                        <a:pt x="2470" y="14154"/>
                        <a:pt x="2470" y="14154"/>
                      </a:cubicBezTo>
                      <a:cubicBezTo>
                        <a:pt x="1964" y="14852"/>
                        <a:pt x="1457" y="13418"/>
                        <a:pt x="1109" y="13069"/>
                      </a:cubicBezTo>
                      <a:cubicBezTo>
                        <a:pt x="1013" y="12797"/>
                        <a:pt x="760" y="12409"/>
                        <a:pt x="697" y="12099"/>
                      </a:cubicBezTo>
                      <a:cubicBezTo>
                        <a:pt x="633" y="11944"/>
                        <a:pt x="697" y="11750"/>
                        <a:pt x="602" y="11634"/>
                      </a:cubicBezTo>
                      <a:cubicBezTo>
                        <a:pt x="538" y="11517"/>
                        <a:pt x="412" y="11517"/>
                        <a:pt x="348" y="11440"/>
                      </a:cubicBezTo>
                      <a:cubicBezTo>
                        <a:pt x="95" y="10742"/>
                        <a:pt x="475" y="11866"/>
                        <a:pt x="158" y="10703"/>
                      </a:cubicBezTo>
                      <a:cubicBezTo>
                        <a:pt x="127" y="10548"/>
                        <a:pt x="0" y="10238"/>
                        <a:pt x="0" y="10238"/>
                      </a:cubicBezTo>
                      <a:cubicBezTo>
                        <a:pt x="95" y="9811"/>
                        <a:pt x="63" y="9617"/>
                        <a:pt x="412" y="9423"/>
                      </a:cubicBezTo>
                      <a:cubicBezTo>
                        <a:pt x="633" y="8570"/>
                        <a:pt x="538" y="8958"/>
                        <a:pt x="760" y="8260"/>
                      </a:cubicBezTo>
                      <a:cubicBezTo>
                        <a:pt x="823" y="8105"/>
                        <a:pt x="950" y="7756"/>
                        <a:pt x="950" y="7756"/>
                      </a:cubicBezTo>
                      <a:cubicBezTo>
                        <a:pt x="823" y="7446"/>
                        <a:pt x="760" y="7407"/>
                        <a:pt x="1013" y="7019"/>
                      </a:cubicBezTo>
                      <a:cubicBezTo>
                        <a:pt x="1140" y="6864"/>
                        <a:pt x="1362" y="6554"/>
                        <a:pt x="1362" y="6554"/>
                      </a:cubicBezTo>
                      <a:cubicBezTo>
                        <a:pt x="1172" y="6011"/>
                        <a:pt x="1140" y="5933"/>
                        <a:pt x="1615" y="5545"/>
                      </a:cubicBezTo>
                      <a:cubicBezTo>
                        <a:pt x="1774" y="5429"/>
                        <a:pt x="2122" y="5235"/>
                        <a:pt x="2122" y="5235"/>
                      </a:cubicBezTo>
                      <a:cubicBezTo>
                        <a:pt x="2312" y="5003"/>
                        <a:pt x="2375" y="4731"/>
                        <a:pt x="2565" y="4498"/>
                      </a:cubicBezTo>
                      <a:cubicBezTo>
                        <a:pt x="2819" y="4149"/>
                        <a:pt x="3230" y="4072"/>
                        <a:pt x="3579" y="3839"/>
                      </a:cubicBezTo>
                      <a:cubicBezTo>
                        <a:pt x="3959" y="3296"/>
                        <a:pt x="4719" y="2947"/>
                        <a:pt x="5289" y="2598"/>
                      </a:cubicBezTo>
                      <a:cubicBezTo>
                        <a:pt x="5511" y="2288"/>
                        <a:pt x="5543" y="1939"/>
                        <a:pt x="5954" y="1784"/>
                      </a:cubicBezTo>
                      <a:cubicBezTo>
                        <a:pt x="6271" y="1512"/>
                        <a:pt x="6588" y="1396"/>
                        <a:pt x="6968" y="1163"/>
                      </a:cubicBezTo>
                      <a:cubicBezTo>
                        <a:pt x="7063" y="1086"/>
                        <a:pt x="7221" y="969"/>
                        <a:pt x="7221" y="969"/>
                      </a:cubicBezTo>
                      <a:cubicBezTo>
                        <a:pt x="7506" y="620"/>
                        <a:pt x="7760" y="388"/>
                        <a:pt x="8171" y="233"/>
                      </a:cubicBezTo>
                      <a:cubicBezTo>
                        <a:pt x="8520" y="1202"/>
                        <a:pt x="9533" y="233"/>
                        <a:pt x="10135" y="155"/>
                      </a:cubicBezTo>
                      <a:cubicBezTo>
                        <a:pt x="10578" y="116"/>
                        <a:pt x="11053" y="116"/>
                        <a:pt x="11497" y="78"/>
                      </a:cubicBezTo>
                      <a:cubicBezTo>
                        <a:pt x="11687" y="116"/>
                        <a:pt x="11909" y="194"/>
                        <a:pt x="12099" y="155"/>
                      </a:cubicBezTo>
                      <a:cubicBezTo>
                        <a:pt x="12257" y="155"/>
                        <a:pt x="12605" y="0"/>
                        <a:pt x="12605" y="0"/>
                      </a:cubicBezTo>
                      <a:cubicBezTo>
                        <a:pt x="13144" y="310"/>
                        <a:pt x="12859" y="620"/>
                        <a:pt x="12669" y="1163"/>
                      </a:cubicBezTo>
                      <a:cubicBezTo>
                        <a:pt x="12605" y="1318"/>
                        <a:pt x="12162" y="1318"/>
                        <a:pt x="12162" y="1318"/>
                      </a:cubicBezTo>
                      <a:cubicBezTo>
                        <a:pt x="12004" y="1823"/>
                        <a:pt x="12605" y="1978"/>
                        <a:pt x="13017" y="2133"/>
                      </a:cubicBezTo>
                      <a:cubicBezTo>
                        <a:pt x="13270" y="2792"/>
                        <a:pt x="13334" y="3064"/>
                        <a:pt x="14030" y="3257"/>
                      </a:cubicBezTo>
                      <a:cubicBezTo>
                        <a:pt x="14601" y="2753"/>
                        <a:pt x="13777" y="2521"/>
                        <a:pt x="14822" y="2210"/>
                      </a:cubicBezTo>
                      <a:cubicBezTo>
                        <a:pt x="15266" y="2366"/>
                        <a:pt x="15361" y="2715"/>
                        <a:pt x="15741" y="2870"/>
                      </a:cubicBezTo>
                      <a:cubicBezTo>
                        <a:pt x="15994" y="2947"/>
                        <a:pt x="16248" y="3025"/>
                        <a:pt x="16501" y="3102"/>
                      </a:cubicBezTo>
                      <a:cubicBezTo>
                        <a:pt x="16596" y="3141"/>
                        <a:pt x="16754" y="3180"/>
                        <a:pt x="16754" y="3180"/>
                      </a:cubicBezTo>
                      <a:cubicBezTo>
                        <a:pt x="17324" y="3025"/>
                        <a:pt x="17324" y="2947"/>
                        <a:pt x="17799" y="3257"/>
                      </a:cubicBezTo>
                      <a:cubicBezTo>
                        <a:pt x="17926" y="3684"/>
                        <a:pt x="17894" y="3335"/>
                        <a:pt x="17704" y="3762"/>
                      </a:cubicBezTo>
                      <a:cubicBezTo>
                        <a:pt x="17641" y="3917"/>
                        <a:pt x="17546" y="4266"/>
                        <a:pt x="17546" y="4266"/>
                      </a:cubicBezTo>
                      <a:cubicBezTo>
                        <a:pt x="17609" y="5119"/>
                        <a:pt x="17609" y="6515"/>
                        <a:pt x="18116" y="7290"/>
                      </a:cubicBezTo>
                      <a:cubicBezTo>
                        <a:pt x="17989" y="7678"/>
                        <a:pt x="17863" y="8066"/>
                        <a:pt x="17799" y="8493"/>
                      </a:cubicBezTo>
                      <a:cubicBezTo>
                        <a:pt x="17863" y="8803"/>
                        <a:pt x="18021" y="9036"/>
                        <a:pt x="18116" y="9307"/>
                      </a:cubicBezTo>
                      <a:cubicBezTo>
                        <a:pt x="18148" y="9578"/>
                        <a:pt x="18116" y="9850"/>
                        <a:pt x="18211" y="10044"/>
                      </a:cubicBezTo>
                      <a:cubicBezTo>
                        <a:pt x="18274" y="10199"/>
                        <a:pt x="18845" y="10548"/>
                        <a:pt x="18971" y="10975"/>
                      </a:cubicBezTo>
                      <a:cubicBezTo>
                        <a:pt x="18813" y="11440"/>
                        <a:pt x="19098" y="11866"/>
                        <a:pt x="19573" y="12022"/>
                      </a:cubicBezTo>
                      <a:cubicBezTo>
                        <a:pt x="19953" y="11905"/>
                        <a:pt x="20206" y="11944"/>
                        <a:pt x="20428" y="11634"/>
                      </a:cubicBezTo>
                      <a:cubicBezTo>
                        <a:pt x="20903" y="11711"/>
                        <a:pt x="20998" y="11750"/>
                        <a:pt x="21283" y="11362"/>
                      </a:cubicBezTo>
                      <a:cubicBezTo>
                        <a:pt x="21378" y="11401"/>
                        <a:pt x="21505" y="11362"/>
                        <a:pt x="21537" y="11440"/>
                      </a:cubicBezTo>
                      <a:cubicBezTo>
                        <a:pt x="21600" y="11673"/>
                        <a:pt x="21347" y="12448"/>
                        <a:pt x="21283" y="12681"/>
                      </a:cubicBezTo>
                      <a:cubicBezTo>
                        <a:pt x="21157" y="13185"/>
                        <a:pt x="21252" y="12642"/>
                        <a:pt x="21030" y="13185"/>
                      </a:cubicBezTo>
                      <a:cubicBezTo>
                        <a:pt x="20650" y="13961"/>
                        <a:pt x="20460" y="14775"/>
                        <a:pt x="19668" y="15279"/>
                      </a:cubicBezTo>
                      <a:cubicBezTo>
                        <a:pt x="19446" y="15589"/>
                        <a:pt x="19288" y="15589"/>
                        <a:pt x="18971" y="15783"/>
                      </a:cubicBezTo>
                      <a:cubicBezTo>
                        <a:pt x="18686" y="16210"/>
                        <a:pt x="18338" y="16636"/>
                        <a:pt x="17958" y="17024"/>
                      </a:cubicBezTo>
                      <a:cubicBezTo>
                        <a:pt x="17736" y="17606"/>
                        <a:pt x="17578" y="18226"/>
                        <a:pt x="17356" y="18808"/>
                      </a:cubicBezTo>
                      <a:cubicBezTo>
                        <a:pt x="17388" y="18963"/>
                        <a:pt x="17419" y="19079"/>
                        <a:pt x="17451" y="19234"/>
                      </a:cubicBezTo>
                      <a:cubicBezTo>
                        <a:pt x="17483" y="19390"/>
                        <a:pt x="17609" y="19700"/>
                        <a:pt x="17609" y="19700"/>
                      </a:cubicBezTo>
                      <a:cubicBezTo>
                        <a:pt x="17704" y="20320"/>
                        <a:pt x="17799" y="21173"/>
                        <a:pt x="18243" y="21600"/>
                      </a:cubicBezTo>
                      <a:lnTo>
                        <a:pt x="13777" y="21561"/>
                      </a:ln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93" name="Shape"/>
                <p:cNvSpPr/>
                <p:nvPr/>
              </p:nvSpPr>
              <p:spPr>
                <a:xfrm>
                  <a:off x="379306" y="549895"/>
                  <a:ext cx="368019" cy="414177"/>
                </a:xfrm>
                <a:custGeom>
                  <a:avLst/>
                  <a:gdLst/>
                  <a:ahLst/>
                  <a:cxnLst>
                    <a:cxn ang="0">
                      <a:pos x="wd2" y="hd2"/>
                    </a:cxn>
                    <a:cxn ang="5400000">
                      <a:pos x="wd2" y="hd2"/>
                    </a:cxn>
                    <a:cxn ang="10800000">
                      <a:pos x="wd2" y="hd2"/>
                    </a:cxn>
                    <a:cxn ang="16200000">
                      <a:pos x="wd2" y="hd2"/>
                    </a:cxn>
                  </a:cxnLst>
                  <a:rect l="0" t="0" r="r" b="b"/>
                  <a:pathLst>
                    <a:path w="21600" h="17929" extrusionOk="0">
                      <a:moveTo>
                        <a:pt x="20423" y="17929"/>
                      </a:moveTo>
                      <a:lnTo>
                        <a:pt x="19583" y="15066"/>
                      </a:lnTo>
                      <a:lnTo>
                        <a:pt x="18238" y="14256"/>
                      </a:lnTo>
                      <a:lnTo>
                        <a:pt x="18070" y="13074"/>
                      </a:lnTo>
                      <a:lnTo>
                        <a:pt x="17566" y="12140"/>
                      </a:lnTo>
                      <a:lnTo>
                        <a:pt x="17566" y="10584"/>
                      </a:lnTo>
                      <a:lnTo>
                        <a:pt x="17398" y="9650"/>
                      </a:lnTo>
                      <a:lnTo>
                        <a:pt x="19163" y="8903"/>
                      </a:lnTo>
                      <a:lnTo>
                        <a:pt x="21600" y="8592"/>
                      </a:lnTo>
                      <a:lnTo>
                        <a:pt x="21600" y="4795"/>
                      </a:lnTo>
                      <a:cubicBezTo>
                        <a:pt x="17566" y="3736"/>
                        <a:pt x="1093" y="-3671"/>
                        <a:pt x="4539" y="2305"/>
                      </a:cubicBezTo>
                      <a:cubicBezTo>
                        <a:pt x="3026" y="2927"/>
                        <a:pt x="4791" y="2367"/>
                        <a:pt x="2689" y="2429"/>
                      </a:cubicBezTo>
                      <a:cubicBezTo>
                        <a:pt x="2269" y="2492"/>
                        <a:pt x="1345" y="2678"/>
                        <a:pt x="1345" y="2678"/>
                      </a:cubicBezTo>
                      <a:lnTo>
                        <a:pt x="0" y="5604"/>
                      </a:lnTo>
                      <a:lnTo>
                        <a:pt x="7816" y="17867"/>
                      </a:lnTo>
                      <a:lnTo>
                        <a:pt x="20423" y="17929"/>
                      </a:ln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94" name="Shape"/>
                <p:cNvSpPr/>
                <p:nvPr/>
              </p:nvSpPr>
              <p:spPr>
                <a:xfrm>
                  <a:off x="1028190" y="840582"/>
                  <a:ext cx="18063" cy="19075"/>
                </a:xfrm>
                <a:custGeom>
                  <a:avLst/>
                  <a:gdLst/>
                  <a:ahLst/>
                  <a:cxnLst>
                    <a:cxn ang="0">
                      <a:pos x="wd2" y="hd2"/>
                    </a:cxn>
                    <a:cxn ang="5400000">
                      <a:pos x="wd2" y="hd2"/>
                    </a:cxn>
                    <a:cxn ang="10800000">
                      <a:pos x="wd2" y="hd2"/>
                    </a:cxn>
                    <a:cxn ang="16200000">
                      <a:pos x="wd2" y="hd2"/>
                    </a:cxn>
                  </a:cxnLst>
                  <a:rect l="0" t="0" r="r" b="b"/>
                  <a:pathLst>
                    <a:path w="16051" h="15207" extrusionOk="0">
                      <a:moveTo>
                        <a:pt x="2409" y="10445"/>
                      </a:moveTo>
                      <a:cubicBezTo>
                        <a:pt x="-5549" y="-1815"/>
                        <a:pt x="8093" y="-4150"/>
                        <a:pt x="16051" y="8109"/>
                      </a:cubicBezTo>
                      <a:cubicBezTo>
                        <a:pt x="10367" y="17450"/>
                        <a:pt x="14914" y="16866"/>
                        <a:pt x="2409" y="10445"/>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95" name="Shape"/>
                <p:cNvSpPr/>
                <p:nvPr/>
              </p:nvSpPr>
              <p:spPr>
                <a:xfrm>
                  <a:off x="1009207" y="576862"/>
                  <a:ext cx="18064" cy="18063"/>
                </a:xfrm>
                <a:custGeom>
                  <a:avLst/>
                  <a:gdLst/>
                  <a:ahLst/>
                  <a:cxnLst>
                    <a:cxn ang="0">
                      <a:pos x="wd2" y="hd2"/>
                    </a:cxn>
                    <a:cxn ang="5400000">
                      <a:pos x="wd2" y="hd2"/>
                    </a:cxn>
                    <a:cxn ang="10800000">
                      <a:pos x="wd2" y="hd2"/>
                    </a:cxn>
                    <a:cxn ang="16200000">
                      <a:pos x="wd2" y="hd2"/>
                    </a:cxn>
                  </a:cxnLst>
                  <a:rect l="0" t="0" r="r" b="b"/>
                  <a:pathLst>
                    <a:path w="16853" h="21600" extrusionOk="0">
                      <a:moveTo>
                        <a:pt x="8228" y="12960"/>
                      </a:moveTo>
                      <a:cubicBezTo>
                        <a:pt x="9210" y="8640"/>
                        <a:pt x="8228" y="0"/>
                        <a:pt x="12155" y="0"/>
                      </a:cubicBezTo>
                      <a:cubicBezTo>
                        <a:pt x="16082" y="0"/>
                        <a:pt x="18046" y="8640"/>
                        <a:pt x="16082" y="12960"/>
                      </a:cubicBezTo>
                      <a:cubicBezTo>
                        <a:pt x="14119" y="17280"/>
                        <a:pt x="8228" y="18360"/>
                        <a:pt x="4301" y="21600"/>
                      </a:cubicBezTo>
                      <a:cubicBezTo>
                        <a:pt x="-609" y="5400"/>
                        <a:pt x="-3554" y="6480"/>
                        <a:pt x="8228" y="12960"/>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96" name="Shape"/>
                <p:cNvSpPr/>
                <p:nvPr/>
              </p:nvSpPr>
              <p:spPr>
                <a:xfrm>
                  <a:off x="124862" y="265040"/>
                  <a:ext cx="37516" cy="19441"/>
                </a:xfrm>
                <a:custGeom>
                  <a:avLst/>
                  <a:gdLst/>
                  <a:ahLst/>
                  <a:cxnLst>
                    <a:cxn ang="0">
                      <a:pos x="wd2" y="hd2"/>
                    </a:cxn>
                    <a:cxn ang="5400000">
                      <a:pos x="wd2" y="hd2"/>
                    </a:cxn>
                    <a:cxn ang="10800000">
                      <a:pos x="wd2" y="hd2"/>
                    </a:cxn>
                    <a:cxn ang="16200000">
                      <a:pos x="wd2" y="hd2"/>
                    </a:cxn>
                  </a:cxnLst>
                  <a:rect l="0" t="0" r="r" b="b"/>
                  <a:pathLst>
                    <a:path w="14356" h="18598" extrusionOk="0">
                      <a:moveTo>
                        <a:pt x="5377" y="9958"/>
                      </a:moveTo>
                      <a:cubicBezTo>
                        <a:pt x="-3718" y="4198"/>
                        <a:pt x="-307" y="-3002"/>
                        <a:pt x="8408" y="1318"/>
                      </a:cubicBezTo>
                      <a:cubicBezTo>
                        <a:pt x="13714" y="7798"/>
                        <a:pt x="17882" y="13558"/>
                        <a:pt x="9924" y="18598"/>
                      </a:cubicBezTo>
                      <a:cubicBezTo>
                        <a:pt x="4240" y="14998"/>
                        <a:pt x="5377" y="18598"/>
                        <a:pt x="5377" y="9958"/>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97" name="Shape"/>
                <p:cNvSpPr/>
                <p:nvPr/>
              </p:nvSpPr>
              <p:spPr>
                <a:xfrm>
                  <a:off x="797956" y="54186"/>
                  <a:ext cx="665085" cy="526063"/>
                </a:xfrm>
                <a:custGeom>
                  <a:avLst/>
                  <a:gdLst/>
                  <a:ahLst/>
                  <a:cxnLst>
                    <a:cxn ang="0">
                      <a:pos x="wd2" y="hd2"/>
                    </a:cxn>
                    <a:cxn ang="5400000">
                      <a:pos x="wd2" y="hd2"/>
                    </a:cxn>
                    <a:cxn ang="10800000">
                      <a:pos x="wd2" y="hd2"/>
                    </a:cxn>
                    <a:cxn ang="16200000">
                      <a:pos x="wd2" y="hd2"/>
                    </a:cxn>
                  </a:cxnLst>
                  <a:rect l="0" t="0" r="r" b="b"/>
                  <a:pathLst>
                    <a:path w="21569" h="21600" extrusionOk="0">
                      <a:moveTo>
                        <a:pt x="16831" y="14276"/>
                      </a:moveTo>
                      <a:lnTo>
                        <a:pt x="14712" y="14400"/>
                      </a:lnTo>
                      <a:lnTo>
                        <a:pt x="13714" y="14028"/>
                      </a:lnTo>
                      <a:lnTo>
                        <a:pt x="12218" y="14028"/>
                      </a:lnTo>
                      <a:cubicBezTo>
                        <a:pt x="11346" y="13903"/>
                        <a:pt x="11190" y="13779"/>
                        <a:pt x="10473" y="13531"/>
                      </a:cubicBezTo>
                      <a:cubicBezTo>
                        <a:pt x="10442" y="13407"/>
                        <a:pt x="10255" y="12817"/>
                        <a:pt x="10099" y="12786"/>
                      </a:cubicBezTo>
                      <a:cubicBezTo>
                        <a:pt x="9850" y="12755"/>
                        <a:pt x="9351" y="13034"/>
                        <a:pt x="9351" y="13034"/>
                      </a:cubicBezTo>
                      <a:cubicBezTo>
                        <a:pt x="8977" y="12786"/>
                        <a:pt x="8603" y="12662"/>
                        <a:pt x="8229" y="12414"/>
                      </a:cubicBezTo>
                      <a:cubicBezTo>
                        <a:pt x="7824" y="11793"/>
                        <a:pt x="7948" y="11048"/>
                        <a:pt x="7231" y="10800"/>
                      </a:cubicBezTo>
                      <a:cubicBezTo>
                        <a:pt x="6733" y="11545"/>
                        <a:pt x="6857" y="12166"/>
                        <a:pt x="7356" y="12910"/>
                      </a:cubicBezTo>
                      <a:cubicBezTo>
                        <a:pt x="7263" y="13283"/>
                        <a:pt x="7075" y="13810"/>
                        <a:pt x="7356" y="13779"/>
                      </a:cubicBezTo>
                      <a:cubicBezTo>
                        <a:pt x="7668" y="13748"/>
                        <a:pt x="8104" y="13283"/>
                        <a:pt x="8104" y="13283"/>
                      </a:cubicBezTo>
                      <a:cubicBezTo>
                        <a:pt x="8011" y="13966"/>
                        <a:pt x="7543" y="14741"/>
                        <a:pt x="8353" y="15021"/>
                      </a:cubicBezTo>
                      <a:cubicBezTo>
                        <a:pt x="8603" y="14866"/>
                        <a:pt x="8946" y="14772"/>
                        <a:pt x="9101" y="14524"/>
                      </a:cubicBezTo>
                      <a:cubicBezTo>
                        <a:pt x="9382" y="14090"/>
                        <a:pt x="9413" y="13841"/>
                        <a:pt x="9850" y="13531"/>
                      </a:cubicBezTo>
                      <a:cubicBezTo>
                        <a:pt x="9787" y="13903"/>
                        <a:pt x="9507" y="14493"/>
                        <a:pt x="9974" y="14772"/>
                      </a:cubicBezTo>
                      <a:cubicBezTo>
                        <a:pt x="10192" y="14897"/>
                        <a:pt x="10722" y="15021"/>
                        <a:pt x="10722" y="15021"/>
                      </a:cubicBezTo>
                      <a:cubicBezTo>
                        <a:pt x="11875" y="14648"/>
                        <a:pt x="10785" y="16355"/>
                        <a:pt x="10348" y="16634"/>
                      </a:cubicBezTo>
                      <a:cubicBezTo>
                        <a:pt x="10255" y="16759"/>
                        <a:pt x="10224" y="16914"/>
                        <a:pt x="10099" y="17007"/>
                      </a:cubicBezTo>
                      <a:cubicBezTo>
                        <a:pt x="10005" y="17100"/>
                        <a:pt x="9818" y="17038"/>
                        <a:pt x="9725" y="17131"/>
                      </a:cubicBezTo>
                      <a:cubicBezTo>
                        <a:pt x="9320" y="17534"/>
                        <a:pt x="9943" y="17845"/>
                        <a:pt x="9101" y="18124"/>
                      </a:cubicBezTo>
                      <a:cubicBezTo>
                        <a:pt x="8883" y="18466"/>
                        <a:pt x="8447" y="18931"/>
                        <a:pt x="8104" y="19117"/>
                      </a:cubicBezTo>
                      <a:cubicBezTo>
                        <a:pt x="7886" y="19241"/>
                        <a:pt x="7605" y="19272"/>
                        <a:pt x="7356" y="19366"/>
                      </a:cubicBezTo>
                      <a:cubicBezTo>
                        <a:pt x="7231" y="19397"/>
                        <a:pt x="6982" y="19490"/>
                        <a:pt x="6982" y="19490"/>
                      </a:cubicBezTo>
                      <a:cubicBezTo>
                        <a:pt x="6670" y="20452"/>
                        <a:pt x="6577" y="20234"/>
                        <a:pt x="5361" y="20359"/>
                      </a:cubicBezTo>
                      <a:cubicBezTo>
                        <a:pt x="4333" y="20700"/>
                        <a:pt x="4083" y="21321"/>
                        <a:pt x="2992" y="21600"/>
                      </a:cubicBezTo>
                      <a:cubicBezTo>
                        <a:pt x="2369" y="21445"/>
                        <a:pt x="2307" y="21321"/>
                        <a:pt x="2494" y="20731"/>
                      </a:cubicBezTo>
                      <a:cubicBezTo>
                        <a:pt x="2369" y="20048"/>
                        <a:pt x="2213" y="19831"/>
                        <a:pt x="2369" y="19117"/>
                      </a:cubicBezTo>
                      <a:cubicBezTo>
                        <a:pt x="2244" y="18559"/>
                        <a:pt x="2182" y="18217"/>
                        <a:pt x="1870" y="17752"/>
                      </a:cubicBezTo>
                      <a:cubicBezTo>
                        <a:pt x="1777" y="17100"/>
                        <a:pt x="1559" y="16852"/>
                        <a:pt x="1372" y="16262"/>
                      </a:cubicBezTo>
                      <a:cubicBezTo>
                        <a:pt x="1590" y="15579"/>
                        <a:pt x="1777" y="15393"/>
                        <a:pt x="1496" y="14648"/>
                      </a:cubicBezTo>
                      <a:cubicBezTo>
                        <a:pt x="1403" y="14369"/>
                        <a:pt x="998" y="13903"/>
                        <a:pt x="998" y="13903"/>
                      </a:cubicBezTo>
                      <a:cubicBezTo>
                        <a:pt x="1278" y="13097"/>
                        <a:pt x="1278" y="12662"/>
                        <a:pt x="998" y="11793"/>
                      </a:cubicBezTo>
                      <a:cubicBezTo>
                        <a:pt x="1496" y="11452"/>
                        <a:pt x="1465" y="11234"/>
                        <a:pt x="1621" y="10676"/>
                      </a:cubicBezTo>
                      <a:cubicBezTo>
                        <a:pt x="1434" y="10148"/>
                        <a:pt x="1496" y="9559"/>
                        <a:pt x="998" y="10303"/>
                      </a:cubicBezTo>
                      <a:cubicBezTo>
                        <a:pt x="1216" y="10955"/>
                        <a:pt x="873" y="11607"/>
                        <a:pt x="499" y="12166"/>
                      </a:cubicBezTo>
                      <a:cubicBezTo>
                        <a:pt x="156" y="11172"/>
                        <a:pt x="281" y="10552"/>
                        <a:pt x="374" y="9434"/>
                      </a:cubicBezTo>
                      <a:cubicBezTo>
                        <a:pt x="1340" y="9745"/>
                        <a:pt x="1652" y="8969"/>
                        <a:pt x="2494" y="8690"/>
                      </a:cubicBezTo>
                      <a:cubicBezTo>
                        <a:pt x="2899" y="8100"/>
                        <a:pt x="2618" y="7510"/>
                        <a:pt x="3242" y="7076"/>
                      </a:cubicBezTo>
                      <a:cubicBezTo>
                        <a:pt x="3335" y="6828"/>
                        <a:pt x="3398" y="6579"/>
                        <a:pt x="3491" y="6331"/>
                      </a:cubicBezTo>
                      <a:cubicBezTo>
                        <a:pt x="3585" y="6083"/>
                        <a:pt x="2743" y="6083"/>
                        <a:pt x="2743" y="6083"/>
                      </a:cubicBezTo>
                      <a:cubicBezTo>
                        <a:pt x="2494" y="6859"/>
                        <a:pt x="1777" y="6548"/>
                        <a:pt x="1122" y="6331"/>
                      </a:cubicBezTo>
                      <a:cubicBezTo>
                        <a:pt x="998" y="6424"/>
                        <a:pt x="904" y="6610"/>
                        <a:pt x="748" y="6579"/>
                      </a:cubicBezTo>
                      <a:cubicBezTo>
                        <a:pt x="468" y="6517"/>
                        <a:pt x="0" y="6083"/>
                        <a:pt x="0" y="6083"/>
                      </a:cubicBezTo>
                      <a:cubicBezTo>
                        <a:pt x="94" y="5772"/>
                        <a:pt x="94" y="5400"/>
                        <a:pt x="250" y="5090"/>
                      </a:cubicBezTo>
                      <a:cubicBezTo>
                        <a:pt x="374" y="4810"/>
                        <a:pt x="748" y="4345"/>
                        <a:pt x="748" y="4345"/>
                      </a:cubicBezTo>
                      <a:cubicBezTo>
                        <a:pt x="-31" y="4097"/>
                        <a:pt x="748" y="3972"/>
                        <a:pt x="1122" y="3848"/>
                      </a:cubicBezTo>
                      <a:cubicBezTo>
                        <a:pt x="1777" y="4066"/>
                        <a:pt x="2307" y="3600"/>
                        <a:pt x="2992" y="3476"/>
                      </a:cubicBezTo>
                      <a:cubicBezTo>
                        <a:pt x="4177" y="2700"/>
                        <a:pt x="4925" y="3786"/>
                        <a:pt x="6109" y="4097"/>
                      </a:cubicBezTo>
                      <a:cubicBezTo>
                        <a:pt x="6359" y="4003"/>
                        <a:pt x="6608" y="3941"/>
                        <a:pt x="6857" y="3848"/>
                      </a:cubicBezTo>
                      <a:cubicBezTo>
                        <a:pt x="6982" y="3817"/>
                        <a:pt x="7013" y="4562"/>
                        <a:pt x="7231" y="3724"/>
                      </a:cubicBezTo>
                      <a:lnTo>
                        <a:pt x="7107" y="1986"/>
                      </a:lnTo>
                      <a:lnTo>
                        <a:pt x="6483" y="1241"/>
                      </a:lnTo>
                      <a:cubicBezTo>
                        <a:pt x="7543" y="652"/>
                        <a:pt x="7450" y="652"/>
                        <a:pt x="8104" y="0"/>
                      </a:cubicBezTo>
                      <a:cubicBezTo>
                        <a:pt x="9226" y="497"/>
                        <a:pt x="10348" y="993"/>
                        <a:pt x="11470" y="1490"/>
                      </a:cubicBezTo>
                      <a:cubicBezTo>
                        <a:pt x="11595" y="1552"/>
                        <a:pt x="11221" y="1366"/>
                        <a:pt x="11096" y="1366"/>
                      </a:cubicBezTo>
                      <a:cubicBezTo>
                        <a:pt x="10847" y="1397"/>
                        <a:pt x="10348" y="1614"/>
                        <a:pt x="10348" y="1614"/>
                      </a:cubicBezTo>
                      <a:cubicBezTo>
                        <a:pt x="10005" y="2110"/>
                        <a:pt x="9881" y="2203"/>
                        <a:pt x="10224" y="2731"/>
                      </a:cubicBezTo>
                      <a:cubicBezTo>
                        <a:pt x="9569" y="3693"/>
                        <a:pt x="10037" y="3662"/>
                        <a:pt x="10348" y="4593"/>
                      </a:cubicBezTo>
                      <a:cubicBezTo>
                        <a:pt x="9943" y="4872"/>
                        <a:pt x="9756" y="5183"/>
                        <a:pt x="9351" y="5462"/>
                      </a:cubicBezTo>
                      <a:cubicBezTo>
                        <a:pt x="9507" y="6610"/>
                        <a:pt x="9413" y="6610"/>
                        <a:pt x="10473" y="6828"/>
                      </a:cubicBezTo>
                      <a:cubicBezTo>
                        <a:pt x="11127" y="6703"/>
                        <a:pt x="11439" y="6641"/>
                        <a:pt x="11221" y="5959"/>
                      </a:cubicBezTo>
                      <a:cubicBezTo>
                        <a:pt x="11252" y="5493"/>
                        <a:pt x="11252" y="5028"/>
                        <a:pt x="11346" y="4593"/>
                      </a:cubicBezTo>
                      <a:cubicBezTo>
                        <a:pt x="11377" y="4438"/>
                        <a:pt x="11470" y="4128"/>
                        <a:pt x="11595" y="4221"/>
                      </a:cubicBezTo>
                      <a:cubicBezTo>
                        <a:pt x="11782" y="4345"/>
                        <a:pt x="11688" y="4624"/>
                        <a:pt x="11720" y="4841"/>
                      </a:cubicBezTo>
                      <a:cubicBezTo>
                        <a:pt x="12561" y="4562"/>
                        <a:pt x="12717" y="3600"/>
                        <a:pt x="12966" y="2855"/>
                      </a:cubicBezTo>
                      <a:cubicBezTo>
                        <a:pt x="13122" y="2359"/>
                        <a:pt x="14088" y="2297"/>
                        <a:pt x="14463" y="2234"/>
                      </a:cubicBezTo>
                      <a:cubicBezTo>
                        <a:pt x="14681" y="2855"/>
                        <a:pt x="14837" y="2886"/>
                        <a:pt x="15460" y="2731"/>
                      </a:cubicBezTo>
                      <a:cubicBezTo>
                        <a:pt x="15927" y="2421"/>
                        <a:pt x="16021" y="2297"/>
                        <a:pt x="15834" y="1738"/>
                      </a:cubicBezTo>
                      <a:cubicBezTo>
                        <a:pt x="16270" y="1428"/>
                        <a:pt x="16083" y="1428"/>
                        <a:pt x="16457" y="1614"/>
                      </a:cubicBezTo>
                      <a:lnTo>
                        <a:pt x="21569" y="2234"/>
                      </a:lnTo>
                      <a:lnTo>
                        <a:pt x="16831" y="14276"/>
                      </a:ln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98" name="Shape"/>
                <p:cNvSpPr/>
                <p:nvPr/>
              </p:nvSpPr>
              <p:spPr>
                <a:xfrm>
                  <a:off x="343182" y="13546"/>
                  <a:ext cx="1244976" cy="201440"/>
                </a:xfrm>
                <a:custGeom>
                  <a:avLst/>
                  <a:gdLst/>
                  <a:ahLst/>
                  <a:cxnLst>
                    <a:cxn ang="0">
                      <a:pos x="wd2" y="hd2"/>
                    </a:cxn>
                    <a:cxn ang="5400000">
                      <a:pos x="wd2" y="hd2"/>
                    </a:cxn>
                    <a:cxn ang="10800000">
                      <a:pos x="wd2" y="hd2"/>
                    </a:cxn>
                    <a:cxn ang="16200000">
                      <a:pos x="wd2" y="hd2"/>
                    </a:cxn>
                  </a:cxnLst>
                  <a:rect l="0" t="0" r="r" b="b"/>
                  <a:pathLst>
                    <a:path w="20153" h="20286" extrusionOk="0">
                      <a:moveTo>
                        <a:pt x="18421" y="12177"/>
                      </a:moveTo>
                      <a:cubicBezTo>
                        <a:pt x="18862" y="10438"/>
                        <a:pt x="21600" y="2030"/>
                        <a:pt x="19141" y="0"/>
                      </a:cubicBezTo>
                      <a:lnTo>
                        <a:pt x="3689" y="0"/>
                      </a:lnTo>
                      <a:cubicBezTo>
                        <a:pt x="3457" y="1740"/>
                        <a:pt x="3759" y="2609"/>
                        <a:pt x="3318" y="4204"/>
                      </a:cubicBezTo>
                      <a:cubicBezTo>
                        <a:pt x="3016" y="6379"/>
                        <a:pt x="3086" y="5654"/>
                        <a:pt x="2691" y="6958"/>
                      </a:cubicBezTo>
                      <a:cubicBezTo>
                        <a:pt x="2506" y="6668"/>
                        <a:pt x="2320" y="6379"/>
                        <a:pt x="2111" y="6089"/>
                      </a:cubicBezTo>
                      <a:cubicBezTo>
                        <a:pt x="2065" y="5944"/>
                        <a:pt x="1926" y="5799"/>
                        <a:pt x="1926" y="5799"/>
                      </a:cubicBezTo>
                      <a:cubicBezTo>
                        <a:pt x="1763" y="5799"/>
                        <a:pt x="1578" y="5654"/>
                        <a:pt x="1438" y="6089"/>
                      </a:cubicBezTo>
                      <a:cubicBezTo>
                        <a:pt x="1253" y="6523"/>
                        <a:pt x="1067" y="8843"/>
                        <a:pt x="882" y="9713"/>
                      </a:cubicBezTo>
                      <a:cubicBezTo>
                        <a:pt x="742" y="10293"/>
                        <a:pt x="626" y="10728"/>
                        <a:pt x="510" y="11162"/>
                      </a:cubicBezTo>
                      <a:cubicBezTo>
                        <a:pt x="371" y="11742"/>
                        <a:pt x="116" y="12467"/>
                        <a:pt x="116" y="12467"/>
                      </a:cubicBezTo>
                      <a:cubicBezTo>
                        <a:pt x="209" y="13772"/>
                        <a:pt x="162" y="14062"/>
                        <a:pt x="0" y="15221"/>
                      </a:cubicBezTo>
                      <a:cubicBezTo>
                        <a:pt x="394" y="15511"/>
                        <a:pt x="510" y="15511"/>
                        <a:pt x="371" y="17396"/>
                      </a:cubicBezTo>
                      <a:cubicBezTo>
                        <a:pt x="626" y="17686"/>
                        <a:pt x="1114" y="16816"/>
                        <a:pt x="1369" y="16671"/>
                      </a:cubicBezTo>
                      <a:cubicBezTo>
                        <a:pt x="1647" y="16236"/>
                        <a:pt x="1694" y="16961"/>
                        <a:pt x="1926" y="16091"/>
                      </a:cubicBezTo>
                      <a:cubicBezTo>
                        <a:pt x="2065" y="13917"/>
                        <a:pt x="1926" y="14497"/>
                        <a:pt x="2250" y="13917"/>
                      </a:cubicBezTo>
                      <a:cubicBezTo>
                        <a:pt x="2320" y="13627"/>
                        <a:pt x="2390" y="13482"/>
                        <a:pt x="2436" y="13047"/>
                      </a:cubicBezTo>
                      <a:cubicBezTo>
                        <a:pt x="2459" y="12757"/>
                        <a:pt x="2459" y="12322"/>
                        <a:pt x="2506" y="12177"/>
                      </a:cubicBezTo>
                      <a:cubicBezTo>
                        <a:pt x="2598" y="11597"/>
                        <a:pt x="3248" y="10003"/>
                        <a:pt x="3434" y="9713"/>
                      </a:cubicBezTo>
                      <a:cubicBezTo>
                        <a:pt x="3712" y="7538"/>
                        <a:pt x="3550" y="8118"/>
                        <a:pt x="3875" y="7538"/>
                      </a:cubicBezTo>
                      <a:cubicBezTo>
                        <a:pt x="4130" y="7973"/>
                        <a:pt x="4153" y="8988"/>
                        <a:pt x="4431" y="8408"/>
                      </a:cubicBezTo>
                      <a:cubicBezTo>
                        <a:pt x="4617" y="7538"/>
                        <a:pt x="4779" y="7393"/>
                        <a:pt x="4988" y="6668"/>
                      </a:cubicBezTo>
                      <a:cubicBezTo>
                        <a:pt x="5243" y="8408"/>
                        <a:pt x="5035" y="6668"/>
                        <a:pt x="5174" y="10003"/>
                      </a:cubicBezTo>
                      <a:cubicBezTo>
                        <a:pt x="5243" y="11452"/>
                        <a:pt x="5406" y="12322"/>
                        <a:pt x="5499" y="13627"/>
                      </a:cubicBezTo>
                      <a:cubicBezTo>
                        <a:pt x="5267" y="14497"/>
                        <a:pt x="5313" y="15077"/>
                        <a:pt x="5058" y="15511"/>
                      </a:cubicBezTo>
                      <a:cubicBezTo>
                        <a:pt x="4803" y="17396"/>
                        <a:pt x="4710" y="16381"/>
                        <a:pt x="4362" y="15801"/>
                      </a:cubicBezTo>
                      <a:cubicBezTo>
                        <a:pt x="4431" y="16961"/>
                        <a:pt x="4640" y="18411"/>
                        <a:pt x="4872" y="19136"/>
                      </a:cubicBezTo>
                      <a:cubicBezTo>
                        <a:pt x="5058" y="16526"/>
                        <a:pt x="4895" y="17686"/>
                        <a:pt x="5359" y="16381"/>
                      </a:cubicBezTo>
                      <a:cubicBezTo>
                        <a:pt x="5499" y="16091"/>
                        <a:pt x="5754" y="15221"/>
                        <a:pt x="5754" y="15221"/>
                      </a:cubicBezTo>
                      <a:cubicBezTo>
                        <a:pt x="5754" y="14497"/>
                        <a:pt x="5707" y="13627"/>
                        <a:pt x="5800" y="13047"/>
                      </a:cubicBezTo>
                      <a:cubicBezTo>
                        <a:pt x="5870" y="12757"/>
                        <a:pt x="5893" y="13917"/>
                        <a:pt x="5986" y="13917"/>
                      </a:cubicBezTo>
                      <a:cubicBezTo>
                        <a:pt x="6079" y="14062"/>
                        <a:pt x="6125" y="13627"/>
                        <a:pt x="6171" y="13337"/>
                      </a:cubicBezTo>
                      <a:cubicBezTo>
                        <a:pt x="6079" y="11887"/>
                        <a:pt x="5847" y="11162"/>
                        <a:pt x="5754" y="9713"/>
                      </a:cubicBezTo>
                      <a:cubicBezTo>
                        <a:pt x="5800" y="9133"/>
                        <a:pt x="5916" y="8408"/>
                        <a:pt x="5870" y="7828"/>
                      </a:cubicBezTo>
                      <a:cubicBezTo>
                        <a:pt x="5823" y="7248"/>
                        <a:pt x="5754" y="6089"/>
                        <a:pt x="5754" y="6089"/>
                      </a:cubicBezTo>
                      <a:cubicBezTo>
                        <a:pt x="5939" y="4639"/>
                        <a:pt x="6009" y="5074"/>
                        <a:pt x="6171" y="6379"/>
                      </a:cubicBezTo>
                      <a:cubicBezTo>
                        <a:pt x="6264" y="8118"/>
                        <a:pt x="6403" y="8843"/>
                        <a:pt x="6612" y="10293"/>
                      </a:cubicBezTo>
                      <a:cubicBezTo>
                        <a:pt x="6519" y="11742"/>
                        <a:pt x="6705" y="11887"/>
                        <a:pt x="6427" y="12757"/>
                      </a:cubicBezTo>
                      <a:cubicBezTo>
                        <a:pt x="6079" y="15366"/>
                        <a:pt x="6450" y="12032"/>
                        <a:pt x="6357" y="14642"/>
                      </a:cubicBezTo>
                      <a:cubicBezTo>
                        <a:pt x="6357" y="15221"/>
                        <a:pt x="6218" y="15801"/>
                        <a:pt x="6171" y="16381"/>
                      </a:cubicBezTo>
                      <a:cubicBezTo>
                        <a:pt x="6264" y="17686"/>
                        <a:pt x="6218" y="18121"/>
                        <a:pt x="6055" y="19136"/>
                      </a:cubicBezTo>
                      <a:cubicBezTo>
                        <a:pt x="6218" y="21600"/>
                        <a:pt x="6543" y="19426"/>
                        <a:pt x="6867" y="18846"/>
                      </a:cubicBezTo>
                      <a:cubicBezTo>
                        <a:pt x="6937" y="17686"/>
                        <a:pt x="6844" y="17251"/>
                        <a:pt x="6937" y="16091"/>
                      </a:cubicBezTo>
                      <a:cubicBezTo>
                        <a:pt x="6867" y="15221"/>
                        <a:pt x="6682" y="14062"/>
                        <a:pt x="6937" y="13337"/>
                      </a:cubicBezTo>
                      <a:cubicBezTo>
                        <a:pt x="7030" y="13047"/>
                        <a:pt x="7308" y="12757"/>
                        <a:pt x="7308" y="12757"/>
                      </a:cubicBezTo>
                      <a:cubicBezTo>
                        <a:pt x="7563" y="13192"/>
                        <a:pt x="7540" y="13772"/>
                        <a:pt x="7679" y="14932"/>
                      </a:cubicBezTo>
                      <a:cubicBezTo>
                        <a:pt x="7865" y="12177"/>
                        <a:pt x="7679" y="13047"/>
                        <a:pt x="8376" y="13337"/>
                      </a:cubicBezTo>
                      <a:cubicBezTo>
                        <a:pt x="8236" y="11017"/>
                        <a:pt x="8468" y="11017"/>
                        <a:pt x="8863" y="10583"/>
                      </a:cubicBezTo>
                      <a:cubicBezTo>
                        <a:pt x="8886" y="10293"/>
                        <a:pt x="8979" y="8263"/>
                        <a:pt x="9118" y="7828"/>
                      </a:cubicBezTo>
                      <a:cubicBezTo>
                        <a:pt x="9234" y="7538"/>
                        <a:pt x="9489" y="7248"/>
                        <a:pt x="9489" y="7248"/>
                      </a:cubicBezTo>
                      <a:cubicBezTo>
                        <a:pt x="9976" y="7828"/>
                        <a:pt x="9582" y="8408"/>
                        <a:pt x="10000" y="9133"/>
                      </a:cubicBezTo>
                      <a:cubicBezTo>
                        <a:pt x="10046" y="8843"/>
                        <a:pt x="10092" y="8263"/>
                        <a:pt x="10185" y="8118"/>
                      </a:cubicBezTo>
                      <a:cubicBezTo>
                        <a:pt x="10324" y="7973"/>
                        <a:pt x="10487" y="8843"/>
                        <a:pt x="10603" y="8408"/>
                      </a:cubicBezTo>
                      <a:cubicBezTo>
                        <a:pt x="10696" y="8263"/>
                        <a:pt x="10603" y="7538"/>
                        <a:pt x="10556" y="7248"/>
                      </a:cubicBezTo>
                      <a:cubicBezTo>
                        <a:pt x="10464" y="6813"/>
                        <a:pt x="10301" y="6813"/>
                        <a:pt x="10185" y="6668"/>
                      </a:cubicBezTo>
                      <a:cubicBezTo>
                        <a:pt x="10116" y="6523"/>
                        <a:pt x="10000" y="6379"/>
                        <a:pt x="10000" y="6379"/>
                      </a:cubicBezTo>
                      <a:cubicBezTo>
                        <a:pt x="10208" y="5509"/>
                        <a:pt x="10278" y="5219"/>
                        <a:pt x="10556" y="5799"/>
                      </a:cubicBezTo>
                      <a:cubicBezTo>
                        <a:pt x="10696" y="5509"/>
                        <a:pt x="10835" y="5074"/>
                        <a:pt x="10997" y="5074"/>
                      </a:cubicBezTo>
                      <a:cubicBezTo>
                        <a:pt x="11206" y="5219"/>
                        <a:pt x="11856" y="6234"/>
                        <a:pt x="12041" y="6668"/>
                      </a:cubicBezTo>
                      <a:cubicBezTo>
                        <a:pt x="12227" y="7103"/>
                        <a:pt x="12621" y="7828"/>
                        <a:pt x="12621" y="7828"/>
                      </a:cubicBezTo>
                      <a:cubicBezTo>
                        <a:pt x="12714" y="7828"/>
                        <a:pt x="12992" y="7538"/>
                        <a:pt x="13108" y="7248"/>
                      </a:cubicBezTo>
                      <a:cubicBezTo>
                        <a:pt x="13224" y="6813"/>
                        <a:pt x="13480" y="6089"/>
                        <a:pt x="13480" y="6089"/>
                      </a:cubicBezTo>
                      <a:cubicBezTo>
                        <a:pt x="13573" y="6089"/>
                        <a:pt x="13874" y="6379"/>
                        <a:pt x="13921" y="6958"/>
                      </a:cubicBezTo>
                      <a:cubicBezTo>
                        <a:pt x="13990" y="7973"/>
                        <a:pt x="13665" y="8843"/>
                        <a:pt x="13549" y="9133"/>
                      </a:cubicBezTo>
                      <a:cubicBezTo>
                        <a:pt x="13364" y="10003"/>
                        <a:pt x="13178" y="10003"/>
                        <a:pt x="13108" y="11162"/>
                      </a:cubicBezTo>
                      <a:cubicBezTo>
                        <a:pt x="13178" y="12467"/>
                        <a:pt x="13085" y="13337"/>
                        <a:pt x="13178" y="14642"/>
                      </a:cubicBezTo>
                      <a:cubicBezTo>
                        <a:pt x="13317" y="13482"/>
                        <a:pt x="13387" y="13192"/>
                        <a:pt x="13665" y="13627"/>
                      </a:cubicBezTo>
                      <a:cubicBezTo>
                        <a:pt x="13805" y="15656"/>
                        <a:pt x="13967" y="13482"/>
                        <a:pt x="14176" y="12757"/>
                      </a:cubicBezTo>
                      <a:cubicBezTo>
                        <a:pt x="14222" y="12467"/>
                        <a:pt x="14222" y="12032"/>
                        <a:pt x="14292" y="11887"/>
                      </a:cubicBezTo>
                      <a:cubicBezTo>
                        <a:pt x="14338" y="11597"/>
                        <a:pt x="14431" y="11742"/>
                        <a:pt x="14477" y="11597"/>
                      </a:cubicBezTo>
                      <a:cubicBezTo>
                        <a:pt x="14524" y="11307"/>
                        <a:pt x="14524" y="10872"/>
                        <a:pt x="14547" y="10583"/>
                      </a:cubicBezTo>
                      <a:cubicBezTo>
                        <a:pt x="14663" y="9423"/>
                        <a:pt x="14802" y="9133"/>
                        <a:pt x="15034" y="8843"/>
                      </a:cubicBezTo>
                      <a:cubicBezTo>
                        <a:pt x="15405" y="8988"/>
                        <a:pt x="15869" y="10003"/>
                        <a:pt x="16241" y="10003"/>
                      </a:cubicBezTo>
                      <a:lnTo>
                        <a:pt x="18421" y="12177"/>
                      </a:ln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199" name="Shape"/>
                <p:cNvSpPr/>
                <p:nvPr/>
              </p:nvSpPr>
              <p:spPr>
                <a:xfrm>
                  <a:off x="616792" y="92568"/>
                  <a:ext cx="26675" cy="21074"/>
                </a:xfrm>
                <a:custGeom>
                  <a:avLst/>
                  <a:gdLst/>
                  <a:ahLst/>
                  <a:cxnLst>
                    <a:cxn ang="0">
                      <a:pos x="wd2" y="hd2"/>
                    </a:cxn>
                    <a:cxn ang="5400000">
                      <a:pos x="wd2" y="hd2"/>
                    </a:cxn>
                    <a:cxn ang="10800000">
                      <a:pos x="wd2" y="hd2"/>
                    </a:cxn>
                    <a:cxn ang="16200000">
                      <a:pos x="wd2" y="hd2"/>
                    </a:cxn>
                  </a:cxnLst>
                  <a:rect l="0" t="0" r="r" b="b"/>
                  <a:pathLst>
                    <a:path w="19630" h="20160" extrusionOk="0">
                      <a:moveTo>
                        <a:pt x="120" y="20160"/>
                      </a:moveTo>
                      <a:cubicBezTo>
                        <a:pt x="3604" y="5760"/>
                        <a:pt x="6391" y="4320"/>
                        <a:pt x="19630" y="0"/>
                      </a:cubicBezTo>
                      <a:cubicBezTo>
                        <a:pt x="18236" y="3600"/>
                        <a:pt x="15449" y="15840"/>
                        <a:pt x="11269" y="17280"/>
                      </a:cubicBezTo>
                      <a:cubicBezTo>
                        <a:pt x="-1970" y="21600"/>
                        <a:pt x="120" y="6480"/>
                        <a:pt x="120" y="20160"/>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00" name="Shape"/>
                <p:cNvSpPr/>
                <p:nvPr/>
              </p:nvSpPr>
              <p:spPr>
                <a:xfrm>
                  <a:off x="584009" y="124177"/>
                  <a:ext cx="34102" cy="24837"/>
                </a:xfrm>
                <a:custGeom>
                  <a:avLst/>
                  <a:gdLst/>
                  <a:ahLst/>
                  <a:cxnLst>
                    <a:cxn ang="0">
                      <a:pos x="wd2" y="hd2"/>
                    </a:cxn>
                    <a:cxn ang="5400000">
                      <a:pos x="wd2" y="hd2"/>
                    </a:cxn>
                    <a:cxn ang="10800000">
                      <a:pos x="wd2" y="hd2"/>
                    </a:cxn>
                    <a:cxn ang="16200000">
                      <a:pos x="wd2" y="hd2"/>
                    </a:cxn>
                  </a:cxnLst>
                  <a:rect l="0" t="0" r="r" b="b"/>
                  <a:pathLst>
                    <a:path w="17170" h="21600" extrusionOk="0">
                      <a:moveTo>
                        <a:pt x="1051" y="21600"/>
                      </a:moveTo>
                      <a:cubicBezTo>
                        <a:pt x="-1894" y="9450"/>
                        <a:pt x="1542" y="6750"/>
                        <a:pt x="8906" y="0"/>
                      </a:cubicBezTo>
                      <a:cubicBezTo>
                        <a:pt x="11361" y="675"/>
                        <a:pt x="15288" y="0"/>
                        <a:pt x="16761" y="2700"/>
                      </a:cubicBezTo>
                      <a:cubicBezTo>
                        <a:pt x="19706" y="8775"/>
                        <a:pt x="5961" y="21600"/>
                        <a:pt x="1051" y="21600"/>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01" name="Shape"/>
                <p:cNvSpPr/>
                <p:nvPr/>
              </p:nvSpPr>
              <p:spPr>
                <a:xfrm>
                  <a:off x="733814" y="215241"/>
                  <a:ext cx="37724" cy="18063"/>
                </a:xfrm>
                <a:custGeom>
                  <a:avLst/>
                  <a:gdLst/>
                  <a:ahLst/>
                  <a:cxnLst>
                    <a:cxn ang="0">
                      <a:pos x="wd2" y="hd2"/>
                    </a:cxn>
                    <a:cxn ang="5400000">
                      <a:pos x="wd2" y="hd2"/>
                    </a:cxn>
                    <a:cxn ang="10800000">
                      <a:pos x="wd2" y="hd2"/>
                    </a:cxn>
                    <a:cxn ang="16200000">
                      <a:pos x="wd2" y="hd2"/>
                    </a:cxn>
                  </a:cxnLst>
                  <a:rect l="0" t="0" r="r" b="b"/>
                  <a:pathLst>
                    <a:path w="11278" h="19200" extrusionOk="0">
                      <a:moveTo>
                        <a:pt x="6455" y="19200"/>
                      </a:moveTo>
                      <a:cubicBezTo>
                        <a:pt x="3044" y="14400"/>
                        <a:pt x="-4061" y="9600"/>
                        <a:pt x="3044" y="0"/>
                      </a:cubicBezTo>
                      <a:cubicBezTo>
                        <a:pt x="17539" y="8400"/>
                        <a:pt x="9013" y="-2400"/>
                        <a:pt x="6455" y="19200"/>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02" name="Shape"/>
                <p:cNvSpPr/>
                <p:nvPr/>
              </p:nvSpPr>
              <p:spPr>
                <a:xfrm>
                  <a:off x="844408" y="219121"/>
                  <a:ext cx="26568" cy="18063"/>
                </a:xfrm>
                <a:custGeom>
                  <a:avLst/>
                  <a:gdLst/>
                  <a:ahLst/>
                  <a:cxnLst>
                    <a:cxn ang="0">
                      <a:pos x="wd2" y="hd2"/>
                    </a:cxn>
                    <a:cxn ang="5400000">
                      <a:pos x="wd2" y="hd2"/>
                    </a:cxn>
                    <a:cxn ang="10800000">
                      <a:pos x="wd2" y="hd2"/>
                    </a:cxn>
                    <a:cxn ang="16200000">
                      <a:pos x="wd2" y="hd2"/>
                    </a:cxn>
                  </a:cxnLst>
                  <a:rect l="0" t="0" r="r" b="b"/>
                  <a:pathLst>
                    <a:path w="14120" h="9804" extrusionOk="0">
                      <a:moveTo>
                        <a:pt x="0" y="6496"/>
                      </a:moveTo>
                      <a:cubicBezTo>
                        <a:pt x="2057" y="4532"/>
                        <a:pt x="3600" y="1587"/>
                        <a:pt x="6171" y="605"/>
                      </a:cubicBezTo>
                      <a:cubicBezTo>
                        <a:pt x="21600" y="-3813"/>
                        <a:pt x="11829" y="17787"/>
                        <a:pt x="0" y="6496"/>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03" name="Shape"/>
                <p:cNvSpPr/>
                <p:nvPr/>
              </p:nvSpPr>
              <p:spPr>
                <a:xfrm>
                  <a:off x="517851" y="124373"/>
                  <a:ext cx="26274" cy="18064"/>
                </a:xfrm>
                <a:custGeom>
                  <a:avLst/>
                  <a:gdLst/>
                  <a:ahLst/>
                  <a:cxnLst>
                    <a:cxn ang="0">
                      <a:pos x="wd2" y="hd2"/>
                    </a:cxn>
                    <a:cxn ang="5400000">
                      <a:pos x="wd2" y="hd2"/>
                    </a:cxn>
                    <a:cxn ang="10800000">
                      <a:pos x="wd2" y="hd2"/>
                    </a:cxn>
                    <a:cxn ang="16200000">
                      <a:pos x="wd2" y="hd2"/>
                    </a:cxn>
                  </a:cxnLst>
                  <a:rect l="0" t="0" r="r" b="b"/>
                  <a:pathLst>
                    <a:path w="17953" h="13172" extrusionOk="0">
                      <a:moveTo>
                        <a:pt x="1230" y="11438"/>
                      </a:moveTo>
                      <a:cubicBezTo>
                        <a:pt x="-3647" y="-4402"/>
                        <a:pt x="6805" y="-82"/>
                        <a:pt x="17953" y="2798"/>
                      </a:cubicBezTo>
                      <a:cubicBezTo>
                        <a:pt x="6108" y="7118"/>
                        <a:pt x="6805" y="17198"/>
                        <a:pt x="1230" y="11438"/>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grpSp>
          <p:grpSp>
            <p:nvGrpSpPr>
              <p:cNvPr id="247" name="Group"/>
              <p:cNvGrpSpPr/>
              <p:nvPr/>
            </p:nvGrpSpPr>
            <p:grpSpPr>
              <a:xfrm>
                <a:off x="6068906" y="-1"/>
                <a:ext cx="2570737" cy="968588"/>
                <a:chOff x="0" y="0"/>
                <a:chExt cx="2570736" cy="968586"/>
              </a:xfrm>
            </p:grpSpPr>
            <p:sp>
              <p:nvSpPr>
                <p:cNvPr id="205" name="Shape"/>
                <p:cNvSpPr/>
                <p:nvPr/>
              </p:nvSpPr>
              <p:spPr>
                <a:xfrm>
                  <a:off x="2481297" y="850011"/>
                  <a:ext cx="29352" cy="27530"/>
                </a:xfrm>
                <a:custGeom>
                  <a:avLst/>
                  <a:gdLst/>
                  <a:ahLst/>
                  <a:cxnLst>
                    <a:cxn ang="0">
                      <a:pos x="wd2" y="hd2"/>
                    </a:cxn>
                    <a:cxn ang="5400000">
                      <a:pos x="wd2" y="hd2"/>
                    </a:cxn>
                    <a:cxn ang="10800000">
                      <a:pos x="wd2" y="hd2"/>
                    </a:cxn>
                    <a:cxn ang="16200000">
                      <a:pos x="wd2" y="hd2"/>
                    </a:cxn>
                  </a:cxnLst>
                  <a:rect l="0" t="0" r="r" b="b"/>
                  <a:pathLst>
                    <a:path w="21600" h="18812" extrusionOk="0">
                      <a:moveTo>
                        <a:pt x="11520" y="16228"/>
                      </a:moveTo>
                      <a:cubicBezTo>
                        <a:pt x="2160" y="9543"/>
                        <a:pt x="10800" y="16743"/>
                        <a:pt x="5760" y="10057"/>
                      </a:cubicBezTo>
                      <a:cubicBezTo>
                        <a:pt x="4320" y="8000"/>
                        <a:pt x="0" y="3886"/>
                        <a:pt x="0" y="3886"/>
                      </a:cubicBezTo>
                      <a:cubicBezTo>
                        <a:pt x="3600" y="-229"/>
                        <a:pt x="5040" y="-743"/>
                        <a:pt x="11520" y="800"/>
                      </a:cubicBezTo>
                      <a:cubicBezTo>
                        <a:pt x="18000" y="7486"/>
                        <a:pt x="7200" y="7486"/>
                        <a:pt x="21600" y="11086"/>
                      </a:cubicBezTo>
                      <a:cubicBezTo>
                        <a:pt x="20880" y="12628"/>
                        <a:pt x="21600" y="14171"/>
                        <a:pt x="20160" y="15200"/>
                      </a:cubicBezTo>
                      <a:cubicBezTo>
                        <a:pt x="10800" y="20857"/>
                        <a:pt x="11520" y="18800"/>
                        <a:pt x="11520" y="16228"/>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06" name="Shape"/>
                <p:cNvSpPr/>
                <p:nvPr/>
              </p:nvSpPr>
              <p:spPr>
                <a:xfrm>
                  <a:off x="2137939" y="874888"/>
                  <a:ext cx="18063" cy="18064"/>
                </a:xfrm>
                <a:custGeom>
                  <a:avLst/>
                  <a:gdLst/>
                  <a:ahLst/>
                  <a:cxnLst>
                    <a:cxn ang="0">
                      <a:pos x="wd2" y="hd2"/>
                    </a:cxn>
                    <a:cxn ang="5400000">
                      <a:pos x="wd2" y="hd2"/>
                    </a:cxn>
                    <a:cxn ang="10800000">
                      <a:pos x="wd2" y="hd2"/>
                    </a:cxn>
                    <a:cxn ang="16200000">
                      <a:pos x="wd2" y="hd2"/>
                    </a:cxn>
                  </a:cxnLst>
                  <a:rect l="0" t="0" r="r" b="b"/>
                  <a:pathLst>
                    <a:path w="15098" h="21600" extrusionOk="0">
                      <a:moveTo>
                        <a:pt x="10844" y="21600"/>
                      </a:moveTo>
                      <a:cubicBezTo>
                        <a:pt x="6524" y="20250"/>
                        <a:pt x="-2116" y="16200"/>
                        <a:pt x="476" y="10800"/>
                      </a:cubicBezTo>
                      <a:cubicBezTo>
                        <a:pt x="3068" y="5400"/>
                        <a:pt x="10844" y="0"/>
                        <a:pt x="10844" y="0"/>
                      </a:cubicBezTo>
                      <a:cubicBezTo>
                        <a:pt x="12572" y="4050"/>
                        <a:pt x="19484" y="21600"/>
                        <a:pt x="10844" y="21600"/>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07" name="Shape"/>
                <p:cNvSpPr/>
                <p:nvPr/>
              </p:nvSpPr>
              <p:spPr>
                <a:xfrm>
                  <a:off x="2036249" y="891822"/>
                  <a:ext cx="53922" cy="36125"/>
                </a:xfrm>
                <a:custGeom>
                  <a:avLst/>
                  <a:gdLst/>
                  <a:ahLst/>
                  <a:cxnLst>
                    <a:cxn ang="0">
                      <a:pos x="wd2" y="hd2"/>
                    </a:cxn>
                    <a:cxn ang="5400000">
                      <a:pos x="wd2" y="hd2"/>
                    </a:cxn>
                    <a:cxn ang="10800000">
                      <a:pos x="wd2" y="hd2"/>
                    </a:cxn>
                    <a:cxn ang="16200000">
                      <a:pos x="wd2" y="hd2"/>
                    </a:cxn>
                  </a:cxnLst>
                  <a:rect l="0" t="0" r="r" b="b"/>
                  <a:pathLst>
                    <a:path w="18424" h="21600" extrusionOk="0">
                      <a:moveTo>
                        <a:pt x="3200" y="11270"/>
                      </a:moveTo>
                      <a:cubicBezTo>
                        <a:pt x="4530" y="6104"/>
                        <a:pt x="3865" y="4226"/>
                        <a:pt x="8517" y="1878"/>
                      </a:cubicBezTo>
                      <a:cubicBezTo>
                        <a:pt x="9846" y="1409"/>
                        <a:pt x="12505" y="0"/>
                        <a:pt x="12505" y="0"/>
                      </a:cubicBezTo>
                      <a:cubicBezTo>
                        <a:pt x="15163" y="470"/>
                        <a:pt x="20148" y="0"/>
                        <a:pt x="17822" y="5635"/>
                      </a:cubicBezTo>
                      <a:cubicBezTo>
                        <a:pt x="16160" y="9861"/>
                        <a:pt x="11840" y="9861"/>
                        <a:pt x="9182" y="12209"/>
                      </a:cubicBezTo>
                      <a:cubicBezTo>
                        <a:pt x="7188" y="16435"/>
                        <a:pt x="6191" y="19722"/>
                        <a:pt x="2536" y="21600"/>
                      </a:cubicBezTo>
                      <a:cubicBezTo>
                        <a:pt x="-1452" y="19722"/>
                        <a:pt x="210" y="14087"/>
                        <a:pt x="1206" y="9391"/>
                      </a:cubicBezTo>
                      <a:cubicBezTo>
                        <a:pt x="1539" y="8452"/>
                        <a:pt x="1871" y="6104"/>
                        <a:pt x="2536" y="6574"/>
                      </a:cubicBezTo>
                      <a:cubicBezTo>
                        <a:pt x="3533" y="7513"/>
                        <a:pt x="2868" y="9861"/>
                        <a:pt x="3200" y="11270"/>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08" name="Shape"/>
                <p:cNvSpPr/>
                <p:nvPr/>
              </p:nvSpPr>
              <p:spPr>
                <a:xfrm>
                  <a:off x="1966524" y="890333"/>
                  <a:ext cx="61527" cy="35356"/>
                </a:xfrm>
                <a:custGeom>
                  <a:avLst/>
                  <a:gdLst/>
                  <a:ahLst/>
                  <a:cxnLst>
                    <a:cxn ang="0">
                      <a:pos x="wd2" y="hd2"/>
                    </a:cxn>
                    <a:cxn ang="5400000">
                      <a:pos x="wd2" y="hd2"/>
                    </a:cxn>
                    <a:cxn ang="10800000">
                      <a:pos x="wd2" y="hd2"/>
                    </a:cxn>
                    <a:cxn ang="16200000">
                      <a:pos x="wd2" y="hd2"/>
                    </a:cxn>
                  </a:cxnLst>
                  <a:rect l="0" t="0" r="r" b="b"/>
                  <a:pathLst>
                    <a:path w="20297" h="21140" extrusionOk="0">
                      <a:moveTo>
                        <a:pt x="0" y="13787"/>
                      </a:moveTo>
                      <a:cubicBezTo>
                        <a:pt x="2191" y="10570"/>
                        <a:pt x="2817" y="9651"/>
                        <a:pt x="5635" y="11029"/>
                      </a:cubicBezTo>
                      <a:cubicBezTo>
                        <a:pt x="7826" y="1378"/>
                        <a:pt x="11270" y="5055"/>
                        <a:pt x="16278" y="0"/>
                      </a:cubicBezTo>
                      <a:cubicBezTo>
                        <a:pt x="17530" y="459"/>
                        <a:pt x="19096" y="-460"/>
                        <a:pt x="20035" y="919"/>
                      </a:cubicBezTo>
                      <a:cubicBezTo>
                        <a:pt x="21600" y="3217"/>
                        <a:pt x="15652" y="8272"/>
                        <a:pt x="15652" y="8272"/>
                      </a:cubicBezTo>
                      <a:cubicBezTo>
                        <a:pt x="14400" y="13787"/>
                        <a:pt x="10957" y="9651"/>
                        <a:pt x="8765" y="14706"/>
                      </a:cubicBezTo>
                      <a:cubicBezTo>
                        <a:pt x="9704" y="18383"/>
                        <a:pt x="9704" y="19761"/>
                        <a:pt x="6887" y="21140"/>
                      </a:cubicBezTo>
                      <a:cubicBezTo>
                        <a:pt x="6261" y="20680"/>
                        <a:pt x="5635" y="20680"/>
                        <a:pt x="5009" y="20221"/>
                      </a:cubicBezTo>
                      <a:cubicBezTo>
                        <a:pt x="4383" y="19302"/>
                        <a:pt x="4383" y="17923"/>
                        <a:pt x="3757" y="17463"/>
                      </a:cubicBezTo>
                      <a:cubicBezTo>
                        <a:pt x="2504" y="16544"/>
                        <a:pt x="0" y="15625"/>
                        <a:pt x="0" y="15625"/>
                      </a:cubicBezTo>
                      <a:cubicBezTo>
                        <a:pt x="626" y="11489"/>
                        <a:pt x="939" y="11029"/>
                        <a:pt x="0" y="13787"/>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09" name="Shape"/>
                <p:cNvSpPr/>
                <p:nvPr/>
              </p:nvSpPr>
              <p:spPr>
                <a:xfrm>
                  <a:off x="1613912" y="694653"/>
                  <a:ext cx="337030" cy="207170"/>
                </a:xfrm>
                <a:custGeom>
                  <a:avLst/>
                  <a:gdLst/>
                  <a:ahLst/>
                  <a:cxnLst>
                    <a:cxn ang="0">
                      <a:pos x="wd2" y="hd2"/>
                    </a:cxn>
                    <a:cxn ang="5400000">
                      <a:pos x="wd2" y="hd2"/>
                    </a:cxn>
                    <a:cxn ang="10800000">
                      <a:pos x="wd2" y="hd2"/>
                    </a:cxn>
                    <a:cxn ang="16200000">
                      <a:pos x="wd2" y="hd2"/>
                    </a:cxn>
                  </a:cxnLst>
                  <a:rect l="0" t="0" r="r" b="b"/>
                  <a:pathLst>
                    <a:path w="21353" h="21312" extrusionOk="0">
                      <a:moveTo>
                        <a:pt x="490" y="156"/>
                      </a:moveTo>
                      <a:cubicBezTo>
                        <a:pt x="1221" y="-156"/>
                        <a:pt x="1342" y="936"/>
                        <a:pt x="2072" y="1248"/>
                      </a:cubicBezTo>
                      <a:cubicBezTo>
                        <a:pt x="2133" y="1326"/>
                        <a:pt x="2620" y="2105"/>
                        <a:pt x="2681" y="2183"/>
                      </a:cubicBezTo>
                      <a:cubicBezTo>
                        <a:pt x="3289" y="2963"/>
                        <a:pt x="3959" y="2807"/>
                        <a:pt x="4506" y="3899"/>
                      </a:cubicBezTo>
                      <a:cubicBezTo>
                        <a:pt x="4750" y="4367"/>
                        <a:pt x="5480" y="4991"/>
                        <a:pt x="5480" y="4991"/>
                      </a:cubicBezTo>
                      <a:cubicBezTo>
                        <a:pt x="5723" y="6004"/>
                        <a:pt x="6697" y="6706"/>
                        <a:pt x="7305" y="7486"/>
                      </a:cubicBezTo>
                      <a:cubicBezTo>
                        <a:pt x="7427" y="8032"/>
                        <a:pt x="7792" y="9513"/>
                        <a:pt x="8157" y="9825"/>
                      </a:cubicBezTo>
                      <a:cubicBezTo>
                        <a:pt x="8400" y="9981"/>
                        <a:pt x="8887" y="10137"/>
                        <a:pt x="8887" y="10137"/>
                      </a:cubicBezTo>
                      <a:cubicBezTo>
                        <a:pt x="9009" y="10605"/>
                        <a:pt x="9252" y="11541"/>
                        <a:pt x="9252" y="11541"/>
                      </a:cubicBezTo>
                      <a:cubicBezTo>
                        <a:pt x="9678" y="10683"/>
                        <a:pt x="10104" y="11073"/>
                        <a:pt x="10591" y="11697"/>
                      </a:cubicBezTo>
                      <a:cubicBezTo>
                        <a:pt x="10469" y="12866"/>
                        <a:pt x="10408" y="13958"/>
                        <a:pt x="10226" y="15128"/>
                      </a:cubicBezTo>
                      <a:cubicBezTo>
                        <a:pt x="10287" y="15596"/>
                        <a:pt x="10469" y="16999"/>
                        <a:pt x="10834" y="17311"/>
                      </a:cubicBezTo>
                      <a:cubicBezTo>
                        <a:pt x="11138" y="17623"/>
                        <a:pt x="11625" y="17623"/>
                        <a:pt x="11929" y="17935"/>
                      </a:cubicBezTo>
                      <a:cubicBezTo>
                        <a:pt x="12294" y="17779"/>
                        <a:pt x="13025" y="18091"/>
                        <a:pt x="13025" y="18091"/>
                      </a:cubicBezTo>
                      <a:cubicBezTo>
                        <a:pt x="13450" y="18637"/>
                        <a:pt x="13572" y="18949"/>
                        <a:pt x="14241" y="18715"/>
                      </a:cubicBezTo>
                      <a:cubicBezTo>
                        <a:pt x="14607" y="18559"/>
                        <a:pt x="15337" y="18247"/>
                        <a:pt x="15337" y="18247"/>
                      </a:cubicBezTo>
                      <a:cubicBezTo>
                        <a:pt x="15702" y="18559"/>
                        <a:pt x="16006" y="19027"/>
                        <a:pt x="16432" y="19183"/>
                      </a:cubicBezTo>
                      <a:cubicBezTo>
                        <a:pt x="16736" y="19339"/>
                        <a:pt x="17588" y="19495"/>
                        <a:pt x="17892" y="19806"/>
                      </a:cubicBezTo>
                      <a:cubicBezTo>
                        <a:pt x="18196" y="20118"/>
                        <a:pt x="18987" y="20430"/>
                        <a:pt x="18987" y="20430"/>
                      </a:cubicBezTo>
                      <a:cubicBezTo>
                        <a:pt x="19961" y="20352"/>
                        <a:pt x="20448" y="20196"/>
                        <a:pt x="21299" y="20586"/>
                      </a:cubicBezTo>
                      <a:cubicBezTo>
                        <a:pt x="21482" y="21288"/>
                        <a:pt x="21178" y="21444"/>
                        <a:pt x="20691" y="21210"/>
                      </a:cubicBezTo>
                      <a:cubicBezTo>
                        <a:pt x="20326" y="21366"/>
                        <a:pt x="19474" y="21054"/>
                        <a:pt x="19474" y="21054"/>
                      </a:cubicBezTo>
                      <a:cubicBezTo>
                        <a:pt x="18987" y="21288"/>
                        <a:pt x="18622" y="21054"/>
                        <a:pt x="18136" y="20898"/>
                      </a:cubicBezTo>
                      <a:cubicBezTo>
                        <a:pt x="17892" y="20820"/>
                        <a:pt x="17405" y="20586"/>
                        <a:pt x="17405" y="20586"/>
                      </a:cubicBezTo>
                      <a:cubicBezTo>
                        <a:pt x="16675" y="20898"/>
                        <a:pt x="15945" y="20586"/>
                        <a:pt x="15215" y="20430"/>
                      </a:cubicBezTo>
                      <a:cubicBezTo>
                        <a:pt x="14789" y="20040"/>
                        <a:pt x="14607" y="19884"/>
                        <a:pt x="14120" y="20118"/>
                      </a:cubicBezTo>
                      <a:cubicBezTo>
                        <a:pt x="12720" y="19495"/>
                        <a:pt x="11564" y="19806"/>
                        <a:pt x="10347" y="18715"/>
                      </a:cubicBezTo>
                      <a:cubicBezTo>
                        <a:pt x="9921" y="17857"/>
                        <a:pt x="10591" y="17077"/>
                        <a:pt x="9617" y="16687"/>
                      </a:cubicBezTo>
                      <a:cubicBezTo>
                        <a:pt x="9252" y="18013"/>
                        <a:pt x="8157" y="15674"/>
                        <a:pt x="7548" y="15440"/>
                      </a:cubicBezTo>
                      <a:cubicBezTo>
                        <a:pt x="7183" y="15128"/>
                        <a:pt x="6818" y="14660"/>
                        <a:pt x="6453" y="14348"/>
                      </a:cubicBezTo>
                      <a:cubicBezTo>
                        <a:pt x="6210" y="13490"/>
                        <a:pt x="6210" y="12710"/>
                        <a:pt x="5601" y="12165"/>
                      </a:cubicBezTo>
                      <a:cubicBezTo>
                        <a:pt x="4932" y="10917"/>
                        <a:pt x="5054" y="9123"/>
                        <a:pt x="4019" y="8266"/>
                      </a:cubicBezTo>
                      <a:cubicBezTo>
                        <a:pt x="3959" y="8110"/>
                        <a:pt x="3898" y="7954"/>
                        <a:pt x="3776" y="7798"/>
                      </a:cubicBezTo>
                      <a:cubicBezTo>
                        <a:pt x="3654" y="7720"/>
                        <a:pt x="3472" y="7798"/>
                        <a:pt x="3411" y="7642"/>
                      </a:cubicBezTo>
                      <a:cubicBezTo>
                        <a:pt x="3289" y="7408"/>
                        <a:pt x="3168" y="6706"/>
                        <a:pt x="3168" y="6706"/>
                      </a:cubicBezTo>
                      <a:cubicBezTo>
                        <a:pt x="3472" y="5536"/>
                        <a:pt x="3046" y="4601"/>
                        <a:pt x="2194" y="4367"/>
                      </a:cubicBezTo>
                      <a:cubicBezTo>
                        <a:pt x="1829" y="3665"/>
                        <a:pt x="1768" y="3275"/>
                        <a:pt x="1099" y="2963"/>
                      </a:cubicBezTo>
                      <a:cubicBezTo>
                        <a:pt x="856" y="1949"/>
                        <a:pt x="856" y="1871"/>
                        <a:pt x="125" y="1560"/>
                      </a:cubicBezTo>
                      <a:cubicBezTo>
                        <a:pt x="-57" y="858"/>
                        <a:pt x="-118" y="234"/>
                        <a:pt x="490" y="0"/>
                      </a:cubicBezTo>
                      <a:cubicBezTo>
                        <a:pt x="977" y="234"/>
                        <a:pt x="977" y="156"/>
                        <a:pt x="490" y="156"/>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10" name="Shape"/>
                <p:cNvSpPr/>
                <p:nvPr/>
              </p:nvSpPr>
              <p:spPr>
                <a:xfrm>
                  <a:off x="1819768" y="679591"/>
                  <a:ext cx="148837" cy="153530"/>
                </a:xfrm>
                <a:custGeom>
                  <a:avLst/>
                  <a:gdLst/>
                  <a:ahLst/>
                  <a:cxnLst>
                    <a:cxn ang="0">
                      <a:pos x="wd2" y="hd2"/>
                    </a:cxn>
                    <a:cxn ang="5400000">
                      <a:pos x="wd2" y="hd2"/>
                    </a:cxn>
                    <a:cxn ang="10800000">
                      <a:pos x="wd2" y="hd2"/>
                    </a:cxn>
                    <a:cxn ang="16200000">
                      <a:pos x="wd2" y="hd2"/>
                    </a:cxn>
                  </a:cxnLst>
                  <a:rect l="0" t="0" r="r" b="b"/>
                  <a:pathLst>
                    <a:path w="21252" h="21600" extrusionOk="0">
                      <a:moveTo>
                        <a:pt x="7477" y="6920"/>
                      </a:moveTo>
                      <a:cubicBezTo>
                        <a:pt x="8031" y="6606"/>
                        <a:pt x="8862" y="6606"/>
                        <a:pt x="9138" y="6082"/>
                      </a:cubicBezTo>
                      <a:cubicBezTo>
                        <a:pt x="9277" y="5872"/>
                        <a:pt x="9277" y="5557"/>
                        <a:pt x="9415" y="5452"/>
                      </a:cubicBezTo>
                      <a:cubicBezTo>
                        <a:pt x="9831" y="5138"/>
                        <a:pt x="11077" y="4614"/>
                        <a:pt x="11077" y="4614"/>
                      </a:cubicBezTo>
                      <a:cubicBezTo>
                        <a:pt x="15646" y="5767"/>
                        <a:pt x="11769" y="3041"/>
                        <a:pt x="14677" y="2307"/>
                      </a:cubicBezTo>
                      <a:cubicBezTo>
                        <a:pt x="15231" y="1783"/>
                        <a:pt x="14954" y="944"/>
                        <a:pt x="15508" y="419"/>
                      </a:cubicBezTo>
                      <a:cubicBezTo>
                        <a:pt x="15923" y="105"/>
                        <a:pt x="17169" y="0"/>
                        <a:pt x="17169" y="0"/>
                      </a:cubicBezTo>
                      <a:cubicBezTo>
                        <a:pt x="19108" y="1468"/>
                        <a:pt x="17446" y="2412"/>
                        <a:pt x="20769" y="2936"/>
                      </a:cubicBezTo>
                      <a:cubicBezTo>
                        <a:pt x="21600" y="3775"/>
                        <a:pt x="21323" y="4089"/>
                        <a:pt x="20215" y="4614"/>
                      </a:cubicBezTo>
                      <a:cubicBezTo>
                        <a:pt x="19523" y="5452"/>
                        <a:pt x="18692" y="6396"/>
                        <a:pt x="17446" y="6711"/>
                      </a:cubicBezTo>
                      <a:cubicBezTo>
                        <a:pt x="16338" y="7864"/>
                        <a:pt x="17723" y="8703"/>
                        <a:pt x="18277" y="9856"/>
                      </a:cubicBezTo>
                      <a:cubicBezTo>
                        <a:pt x="17862" y="10800"/>
                        <a:pt x="18692" y="11010"/>
                        <a:pt x="19662" y="11534"/>
                      </a:cubicBezTo>
                      <a:cubicBezTo>
                        <a:pt x="20077" y="12478"/>
                        <a:pt x="19523" y="12583"/>
                        <a:pt x="20215" y="13421"/>
                      </a:cubicBezTo>
                      <a:cubicBezTo>
                        <a:pt x="19662" y="14575"/>
                        <a:pt x="18692" y="13946"/>
                        <a:pt x="17723" y="13421"/>
                      </a:cubicBezTo>
                      <a:cubicBezTo>
                        <a:pt x="16062" y="13841"/>
                        <a:pt x="16892" y="14260"/>
                        <a:pt x="16062" y="15309"/>
                      </a:cubicBezTo>
                      <a:cubicBezTo>
                        <a:pt x="15646" y="15833"/>
                        <a:pt x="14954" y="15938"/>
                        <a:pt x="14400" y="16357"/>
                      </a:cubicBezTo>
                      <a:cubicBezTo>
                        <a:pt x="14815" y="17511"/>
                        <a:pt x="15508" y="20027"/>
                        <a:pt x="13846" y="20761"/>
                      </a:cubicBezTo>
                      <a:cubicBezTo>
                        <a:pt x="13292" y="20971"/>
                        <a:pt x="12738" y="20971"/>
                        <a:pt x="12185" y="21181"/>
                      </a:cubicBezTo>
                      <a:cubicBezTo>
                        <a:pt x="11908" y="21285"/>
                        <a:pt x="11631" y="21495"/>
                        <a:pt x="11354" y="21600"/>
                      </a:cubicBezTo>
                      <a:cubicBezTo>
                        <a:pt x="11077" y="21495"/>
                        <a:pt x="10662" y="21390"/>
                        <a:pt x="10523" y="21181"/>
                      </a:cubicBezTo>
                      <a:cubicBezTo>
                        <a:pt x="10246" y="20761"/>
                        <a:pt x="10523" y="20027"/>
                        <a:pt x="9969" y="19922"/>
                      </a:cubicBezTo>
                      <a:cubicBezTo>
                        <a:pt x="9415" y="19817"/>
                        <a:pt x="8308" y="19503"/>
                        <a:pt x="8308" y="19503"/>
                      </a:cubicBezTo>
                      <a:cubicBezTo>
                        <a:pt x="7338" y="19713"/>
                        <a:pt x="6785" y="20132"/>
                        <a:pt x="5815" y="20342"/>
                      </a:cubicBezTo>
                      <a:cubicBezTo>
                        <a:pt x="4708" y="19817"/>
                        <a:pt x="5123" y="19188"/>
                        <a:pt x="3877" y="19503"/>
                      </a:cubicBezTo>
                      <a:cubicBezTo>
                        <a:pt x="1662" y="18979"/>
                        <a:pt x="2631" y="16882"/>
                        <a:pt x="1385" y="15518"/>
                      </a:cubicBezTo>
                      <a:cubicBezTo>
                        <a:pt x="692" y="12687"/>
                        <a:pt x="1523" y="15414"/>
                        <a:pt x="554" y="13631"/>
                      </a:cubicBezTo>
                      <a:cubicBezTo>
                        <a:pt x="277" y="13212"/>
                        <a:pt x="0" y="12373"/>
                        <a:pt x="0" y="12373"/>
                      </a:cubicBezTo>
                      <a:cubicBezTo>
                        <a:pt x="277" y="9961"/>
                        <a:pt x="0" y="8703"/>
                        <a:pt x="2769" y="10066"/>
                      </a:cubicBezTo>
                      <a:cubicBezTo>
                        <a:pt x="3185" y="11010"/>
                        <a:pt x="3185" y="11534"/>
                        <a:pt x="4431" y="10905"/>
                      </a:cubicBezTo>
                      <a:cubicBezTo>
                        <a:pt x="4846" y="9961"/>
                        <a:pt x="4015" y="9227"/>
                        <a:pt x="4708" y="8388"/>
                      </a:cubicBezTo>
                      <a:cubicBezTo>
                        <a:pt x="4985" y="7969"/>
                        <a:pt x="6646" y="7654"/>
                        <a:pt x="7200" y="7340"/>
                      </a:cubicBezTo>
                      <a:cubicBezTo>
                        <a:pt x="7892" y="6606"/>
                        <a:pt x="8031" y="6501"/>
                        <a:pt x="7477" y="6920"/>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11" name="Shape"/>
                <p:cNvSpPr/>
                <p:nvPr/>
              </p:nvSpPr>
              <p:spPr>
                <a:xfrm>
                  <a:off x="1968398" y="749582"/>
                  <a:ext cx="92684" cy="29352"/>
                </a:xfrm>
                <a:custGeom>
                  <a:avLst/>
                  <a:gdLst/>
                  <a:ahLst/>
                  <a:cxnLst>
                    <a:cxn ang="0">
                      <a:pos x="wd2" y="hd2"/>
                    </a:cxn>
                    <a:cxn ang="5400000">
                      <a:pos x="wd2" y="hd2"/>
                    </a:cxn>
                    <a:cxn ang="10800000">
                      <a:pos x="wd2" y="hd2"/>
                    </a:cxn>
                    <a:cxn ang="16200000">
                      <a:pos x="wd2" y="hd2"/>
                    </a:cxn>
                  </a:cxnLst>
                  <a:rect l="0" t="0" r="r" b="b"/>
                  <a:pathLst>
                    <a:path w="18866" h="21600" extrusionOk="0">
                      <a:moveTo>
                        <a:pt x="412" y="18189"/>
                      </a:moveTo>
                      <a:cubicBezTo>
                        <a:pt x="1006" y="12505"/>
                        <a:pt x="1006" y="7958"/>
                        <a:pt x="3186" y="5684"/>
                      </a:cubicBezTo>
                      <a:cubicBezTo>
                        <a:pt x="5168" y="6821"/>
                        <a:pt x="6951" y="7958"/>
                        <a:pt x="8735" y="11368"/>
                      </a:cubicBezTo>
                      <a:cubicBezTo>
                        <a:pt x="11905" y="8526"/>
                        <a:pt x="10320" y="9663"/>
                        <a:pt x="13887" y="7958"/>
                      </a:cubicBezTo>
                      <a:cubicBezTo>
                        <a:pt x="14878" y="5116"/>
                        <a:pt x="17454" y="0"/>
                        <a:pt x="17454" y="0"/>
                      </a:cubicBezTo>
                      <a:cubicBezTo>
                        <a:pt x="21219" y="3411"/>
                        <a:pt x="16463" y="13074"/>
                        <a:pt x="14680" y="14779"/>
                      </a:cubicBezTo>
                      <a:cubicBezTo>
                        <a:pt x="13689" y="18758"/>
                        <a:pt x="13094" y="19895"/>
                        <a:pt x="11509" y="21600"/>
                      </a:cubicBezTo>
                      <a:cubicBezTo>
                        <a:pt x="10320" y="20463"/>
                        <a:pt x="7942" y="18189"/>
                        <a:pt x="7942" y="18189"/>
                      </a:cubicBezTo>
                      <a:cubicBezTo>
                        <a:pt x="6158" y="13074"/>
                        <a:pt x="4771" y="14779"/>
                        <a:pt x="2393" y="17053"/>
                      </a:cubicBezTo>
                      <a:cubicBezTo>
                        <a:pt x="-183" y="15916"/>
                        <a:pt x="-381" y="13642"/>
                        <a:pt x="412" y="18189"/>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12" name="Shape"/>
                <p:cNvSpPr/>
                <p:nvPr/>
              </p:nvSpPr>
              <p:spPr>
                <a:xfrm>
                  <a:off x="1962008" y="785706"/>
                  <a:ext cx="63518" cy="76766"/>
                </a:xfrm>
                <a:custGeom>
                  <a:avLst/>
                  <a:gdLst/>
                  <a:ahLst/>
                  <a:cxnLst>
                    <a:cxn ang="0">
                      <a:pos x="wd2" y="hd2"/>
                    </a:cxn>
                    <a:cxn ang="5400000">
                      <a:pos x="wd2" y="hd2"/>
                    </a:cxn>
                    <a:cxn ang="10800000">
                      <a:pos x="wd2" y="hd2"/>
                    </a:cxn>
                    <a:cxn ang="16200000">
                      <a:pos x="wd2" y="hd2"/>
                    </a:cxn>
                  </a:cxnLst>
                  <a:rect l="0" t="0" r="r" b="b"/>
                  <a:pathLst>
                    <a:path w="18989" h="21600" extrusionOk="0">
                      <a:moveTo>
                        <a:pt x="2274" y="3738"/>
                      </a:moveTo>
                      <a:cubicBezTo>
                        <a:pt x="2842" y="1662"/>
                        <a:pt x="2558" y="623"/>
                        <a:pt x="5116" y="0"/>
                      </a:cubicBezTo>
                      <a:cubicBezTo>
                        <a:pt x="7958" y="623"/>
                        <a:pt x="7105" y="2492"/>
                        <a:pt x="9663" y="3738"/>
                      </a:cubicBezTo>
                      <a:cubicBezTo>
                        <a:pt x="13074" y="3323"/>
                        <a:pt x="14495" y="1662"/>
                        <a:pt x="17621" y="831"/>
                      </a:cubicBezTo>
                      <a:cubicBezTo>
                        <a:pt x="21600" y="1869"/>
                        <a:pt x="15916" y="6438"/>
                        <a:pt x="13074" y="7062"/>
                      </a:cubicBezTo>
                      <a:cubicBezTo>
                        <a:pt x="14495" y="11631"/>
                        <a:pt x="12221" y="6023"/>
                        <a:pt x="15347" y="9969"/>
                      </a:cubicBezTo>
                      <a:cubicBezTo>
                        <a:pt x="15916" y="10800"/>
                        <a:pt x="16484" y="12462"/>
                        <a:pt x="16484" y="12462"/>
                      </a:cubicBezTo>
                      <a:cubicBezTo>
                        <a:pt x="15632" y="14123"/>
                        <a:pt x="15347" y="14746"/>
                        <a:pt x="13074" y="15369"/>
                      </a:cubicBezTo>
                      <a:cubicBezTo>
                        <a:pt x="10800" y="14746"/>
                        <a:pt x="10516" y="14123"/>
                        <a:pt x="9663" y="12462"/>
                      </a:cubicBezTo>
                      <a:cubicBezTo>
                        <a:pt x="9379" y="10385"/>
                        <a:pt x="9095" y="6854"/>
                        <a:pt x="6253" y="9969"/>
                      </a:cubicBezTo>
                      <a:cubicBezTo>
                        <a:pt x="7105" y="12462"/>
                        <a:pt x="6537" y="11008"/>
                        <a:pt x="7958" y="14123"/>
                      </a:cubicBezTo>
                      <a:cubicBezTo>
                        <a:pt x="8242" y="14538"/>
                        <a:pt x="8526" y="15369"/>
                        <a:pt x="8526" y="15369"/>
                      </a:cubicBezTo>
                      <a:cubicBezTo>
                        <a:pt x="6821" y="17446"/>
                        <a:pt x="6253" y="19315"/>
                        <a:pt x="5684" y="21600"/>
                      </a:cubicBezTo>
                      <a:cubicBezTo>
                        <a:pt x="4832" y="21392"/>
                        <a:pt x="3979" y="21600"/>
                        <a:pt x="3411" y="21185"/>
                      </a:cubicBezTo>
                      <a:cubicBezTo>
                        <a:pt x="2558" y="20562"/>
                        <a:pt x="2274" y="18692"/>
                        <a:pt x="2274" y="18692"/>
                      </a:cubicBezTo>
                      <a:cubicBezTo>
                        <a:pt x="3695" y="15577"/>
                        <a:pt x="3979" y="13292"/>
                        <a:pt x="0" y="11215"/>
                      </a:cubicBezTo>
                      <a:cubicBezTo>
                        <a:pt x="284" y="9554"/>
                        <a:pt x="284" y="7892"/>
                        <a:pt x="568" y="6231"/>
                      </a:cubicBezTo>
                      <a:cubicBezTo>
                        <a:pt x="568" y="5608"/>
                        <a:pt x="3695" y="415"/>
                        <a:pt x="2274" y="3738"/>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13" name="Shape"/>
                <p:cNvSpPr/>
                <p:nvPr/>
              </p:nvSpPr>
              <p:spPr>
                <a:xfrm>
                  <a:off x="2084905" y="742808"/>
                  <a:ext cx="35149" cy="43455"/>
                </a:xfrm>
                <a:custGeom>
                  <a:avLst/>
                  <a:gdLst/>
                  <a:ahLst/>
                  <a:cxnLst>
                    <a:cxn ang="0">
                      <a:pos x="wd2" y="hd2"/>
                    </a:cxn>
                    <a:cxn ang="5400000">
                      <a:pos x="wd2" y="hd2"/>
                    </a:cxn>
                    <a:cxn ang="10800000">
                      <a:pos x="wd2" y="hd2"/>
                    </a:cxn>
                    <a:cxn ang="16200000">
                      <a:pos x="wd2" y="hd2"/>
                    </a:cxn>
                  </a:cxnLst>
                  <a:rect l="0" t="0" r="r" b="b"/>
                  <a:pathLst>
                    <a:path w="21016" h="20786" extrusionOk="0">
                      <a:moveTo>
                        <a:pt x="1167" y="9915"/>
                      </a:moveTo>
                      <a:cubicBezTo>
                        <a:pt x="2335" y="4957"/>
                        <a:pt x="584" y="2479"/>
                        <a:pt x="7005" y="0"/>
                      </a:cubicBezTo>
                      <a:cubicBezTo>
                        <a:pt x="14594" y="3187"/>
                        <a:pt x="12843" y="6020"/>
                        <a:pt x="8173" y="9915"/>
                      </a:cubicBezTo>
                      <a:cubicBezTo>
                        <a:pt x="14011" y="10977"/>
                        <a:pt x="18681" y="9561"/>
                        <a:pt x="21016" y="13456"/>
                      </a:cubicBezTo>
                      <a:cubicBezTo>
                        <a:pt x="16930" y="15934"/>
                        <a:pt x="15762" y="16643"/>
                        <a:pt x="10508" y="15580"/>
                      </a:cubicBezTo>
                      <a:cubicBezTo>
                        <a:pt x="7005" y="19121"/>
                        <a:pt x="9924" y="21600"/>
                        <a:pt x="2335" y="20538"/>
                      </a:cubicBezTo>
                      <a:cubicBezTo>
                        <a:pt x="-584" y="17705"/>
                        <a:pt x="1167" y="15580"/>
                        <a:pt x="0" y="12039"/>
                      </a:cubicBezTo>
                      <a:cubicBezTo>
                        <a:pt x="584" y="11331"/>
                        <a:pt x="1167" y="9915"/>
                        <a:pt x="1167" y="9915"/>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14" name="Shape"/>
                <p:cNvSpPr/>
                <p:nvPr/>
              </p:nvSpPr>
              <p:spPr>
                <a:xfrm>
                  <a:off x="2095035" y="812695"/>
                  <a:ext cx="43081" cy="18064"/>
                </a:xfrm>
                <a:custGeom>
                  <a:avLst/>
                  <a:gdLst/>
                  <a:ahLst/>
                  <a:cxnLst>
                    <a:cxn ang="0">
                      <a:pos x="wd2" y="hd2"/>
                    </a:cxn>
                    <a:cxn ang="5400000">
                      <a:pos x="wd2" y="hd2"/>
                    </a:cxn>
                    <a:cxn ang="10800000">
                      <a:pos x="wd2" y="hd2"/>
                    </a:cxn>
                    <a:cxn ang="16200000">
                      <a:pos x="wd2" y="hd2"/>
                    </a:cxn>
                  </a:cxnLst>
                  <a:rect l="0" t="0" r="r" b="b"/>
                  <a:pathLst>
                    <a:path w="20607" h="17081" extrusionOk="0">
                      <a:moveTo>
                        <a:pt x="2093" y="0"/>
                      </a:moveTo>
                      <a:cubicBezTo>
                        <a:pt x="5619" y="4469"/>
                        <a:pt x="7383" y="1490"/>
                        <a:pt x="11791" y="0"/>
                      </a:cubicBezTo>
                      <a:cubicBezTo>
                        <a:pt x="18844" y="3724"/>
                        <a:pt x="16640" y="2234"/>
                        <a:pt x="20607" y="11917"/>
                      </a:cubicBezTo>
                      <a:cubicBezTo>
                        <a:pt x="19285" y="21600"/>
                        <a:pt x="17521" y="15641"/>
                        <a:pt x="14436" y="10428"/>
                      </a:cubicBezTo>
                      <a:cubicBezTo>
                        <a:pt x="10468" y="11172"/>
                        <a:pt x="4297" y="14152"/>
                        <a:pt x="329" y="11917"/>
                      </a:cubicBezTo>
                      <a:cubicBezTo>
                        <a:pt x="-993" y="4469"/>
                        <a:pt x="2093" y="7448"/>
                        <a:pt x="2093" y="0"/>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15" name="Shape"/>
                <p:cNvSpPr/>
                <p:nvPr/>
              </p:nvSpPr>
              <p:spPr>
                <a:xfrm>
                  <a:off x="2142413" y="778933"/>
                  <a:ext cx="56663" cy="36973"/>
                </a:xfrm>
                <a:custGeom>
                  <a:avLst/>
                  <a:gdLst/>
                  <a:ahLst/>
                  <a:cxnLst>
                    <a:cxn ang="0">
                      <a:pos x="wd2" y="hd2"/>
                    </a:cxn>
                    <a:cxn ang="5400000">
                      <a:pos x="wd2" y="hd2"/>
                    </a:cxn>
                    <a:cxn ang="10800000">
                      <a:pos x="wd2" y="hd2"/>
                    </a:cxn>
                    <a:cxn ang="16200000">
                      <a:pos x="wd2" y="hd2"/>
                    </a:cxn>
                  </a:cxnLst>
                  <a:rect l="0" t="0" r="r" b="b"/>
                  <a:pathLst>
                    <a:path w="20849" h="20806" extrusionOk="0">
                      <a:moveTo>
                        <a:pt x="6685" y="17100"/>
                      </a:moveTo>
                      <a:cubicBezTo>
                        <a:pt x="5977" y="15300"/>
                        <a:pt x="5977" y="13050"/>
                        <a:pt x="4560" y="11700"/>
                      </a:cubicBezTo>
                      <a:cubicBezTo>
                        <a:pt x="3498" y="10800"/>
                        <a:pt x="311" y="9900"/>
                        <a:pt x="311" y="9900"/>
                      </a:cubicBezTo>
                      <a:cubicBezTo>
                        <a:pt x="-751" y="5400"/>
                        <a:pt x="1019" y="5400"/>
                        <a:pt x="3852" y="3600"/>
                      </a:cubicBezTo>
                      <a:cubicBezTo>
                        <a:pt x="5269" y="2700"/>
                        <a:pt x="8101" y="0"/>
                        <a:pt x="8101" y="0"/>
                      </a:cubicBezTo>
                      <a:cubicBezTo>
                        <a:pt x="12351" y="900"/>
                        <a:pt x="13767" y="900"/>
                        <a:pt x="16600" y="4500"/>
                      </a:cubicBezTo>
                      <a:cubicBezTo>
                        <a:pt x="15183" y="9450"/>
                        <a:pt x="15538" y="5400"/>
                        <a:pt x="18016" y="9000"/>
                      </a:cubicBezTo>
                      <a:cubicBezTo>
                        <a:pt x="19079" y="10800"/>
                        <a:pt x="20849" y="14400"/>
                        <a:pt x="20849" y="14400"/>
                      </a:cubicBezTo>
                      <a:cubicBezTo>
                        <a:pt x="19079" y="21150"/>
                        <a:pt x="18016" y="18900"/>
                        <a:pt x="13767" y="17100"/>
                      </a:cubicBezTo>
                      <a:cubicBezTo>
                        <a:pt x="8810" y="21150"/>
                        <a:pt x="11288" y="21600"/>
                        <a:pt x="7393" y="19800"/>
                      </a:cubicBezTo>
                      <a:cubicBezTo>
                        <a:pt x="7039" y="18900"/>
                        <a:pt x="6685" y="17100"/>
                        <a:pt x="6685" y="17100"/>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16" name="Shape"/>
                <p:cNvSpPr/>
                <p:nvPr/>
              </p:nvSpPr>
              <p:spPr>
                <a:xfrm>
                  <a:off x="2156177" y="796995"/>
                  <a:ext cx="273653" cy="135183"/>
                </a:xfrm>
                <a:custGeom>
                  <a:avLst/>
                  <a:gdLst/>
                  <a:ahLst/>
                  <a:cxnLst>
                    <a:cxn ang="0">
                      <a:pos x="wd2" y="hd2"/>
                    </a:cxn>
                    <a:cxn ang="5400000">
                      <a:pos x="wd2" y="hd2"/>
                    </a:cxn>
                    <a:cxn ang="10800000">
                      <a:pos x="wd2" y="hd2"/>
                    </a:cxn>
                    <a:cxn ang="16200000">
                      <a:pos x="wd2" y="hd2"/>
                    </a:cxn>
                  </a:cxnLst>
                  <a:rect l="0" t="0" r="r" b="b"/>
                  <a:pathLst>
                    <a:path w="21459" h="21201" extrusionOk="0">
                      <a:moveTo>
                        <a:pt x="3474" y="3323"/>
                      </a:moveTo>
                      <a:cubicBezTo>
                        <a:pt x="3097" y="1662"/>
                        <a:pt x="3474" y="2018"/>
                        <a:pt x="2719" y="1662"/>
                      </a:cubicBezTo>
                      <a:cubicBezTo>
                        <a:pt x="2341" y="2018"/>
                        <a:pt x="1964" y="3560"/>
                        <a:pt x="1964" y="3560"/>
                      </a:cubicBezTo>
                      <a:cubicBezTo>
                        <a:pt x="906" y="2967"/>
                        <a:pt x="1435" y="2492"/>
                        <a:pt x="0" y="2848"/>
                      </a:cubicBezTo>
                      <a:cubicBezTo>
                        <a:pt x="151" y="3916"/>
                        <a:pt x="151" y="4391"/>
                        <a:pt x="755" y="4985"/>
                      </a:cubicBezTo>
                      <a:cubicBezTo>
                        <a:pt x="906" y="5815"/>
                        <a:pt x="1057" y="6527"/>
                        <a:pt x="1208" y="7358"/>
                      </a:cubicBezTo>
                      <a:cubicBezTo>
                        <a:pt x="1813" y="7002"/>
                        <a:pt x="2039" y="6765"/>
                        <a:pt x="1813" y="5697"/>
                      </a:cubicBezTo>
                      <a:cubicBezTo>
                        <a:pt x="1964" y="5578"/>
                        <a:pt x="2115" y="5103"/>
                        <a:pt x="2266" y="5222"/>
                      </a:cubicBezTo>
                      <a:cubicBezTo>
                        <a:pt x="3625" y="5697"/>
                        <a:pt x="2719" y="6171"/>
                        <a:pt x="3625" y="6646"/>
                      </a:cubicBezTo>
                      <a:cubicBezTo>
                        <a:pt x="5589" y="7714"/>
                        <a:pt x="3550" y="6646"/>
                        <a:pt x="5287" y="7358"/>
                      </a:cubicBezTo>
                      <a:cubicBezTo>
                        <a:pt x="5815" y="7596"/>
                        <a:pt x="6646" y="8545"/>
                        <a:pt x="6646" y="8545"/>
                      </a:cubicBezTo>
                      <a:cubicBezTo>
                        <a:pt x="7250" y="9969"/>
                        <a:pt x="7703" y="10325"/>
                        <a:pt x="8006" y="12105"/>
                      </a:cubicBezTo>
                      <a:cubicBezTo>
                        <a:pt x="7930" y="12936"/>
                        <a:pt x="8006" y="13648"/>
                        <a:pt x="7855" y="14479"/>
                      </a:cubicBezTo>
                      <a:cubicBezTo>
                        <a:pt x="7779" y="14954"/>
                        <a:pt x="7099" y="15666"/>
                        <a:pt x="7401" y="15903"/>
                      </a:cubicBezTo>
                      <a:cubicBezTo>
                        <a:pt x="8006" y="16259"/>
                        <a:pt x="9214" y="15191"/>
                        <a:pt x="9214" y="15191"/>
                      </a:cubicBezTo>
                      <a:cubicBezTo>
                        <a:pt x="9818" y="15547"/>
                        <a:pt x="10045" y="16022"/>
                        <a:pt x="10573" y="16615"/>
                      </a:cubicBezTo>
                      <a:cubicBezTo>
                        <a:pt x="11178" y="17209"/>
                        <a:pt x="12008" y="17209"/>
                        <a:pt x="12688" y="17565"/>
                      </a:cubicBezTo>
                      <a:cubicBezTo>
                        <a:pt x="12839" y="17446"/>
                        <a:pt x="13066" y="17565"/>
                        <a:pt x="13141" y="17327"/>
                      </a:cubicBezTo>
                      <a:cubicBezTo>
                        <a:pt x="13292" y="16853"/>
                        <a:pt x="12386" y="16141"/>
                        <a:pt x="12688" y="15903"/>
                      </a:cubicBezTo>
                      <a:cubicBezTo>
                        <a:pt x="12915" y="15666"/>
                        <a:pt x="13217" y="16022"/>
                        <a:pt x="13443" y="16141"/>
                      </a:cubicBezTo>
                      <a:cubicBezTo>
                        <a:pt x="13745" y="15547"/>
                        <a:pt x="14048" y="14004"/>
                        <a:pt x="14048" y="14004"/>
                      </a:cubicBezTo>
                      <a:cubicBezTo>
                        <a:pt x="14274" y="14123"/>
                        <a:pt x="15029" y="14242"/>
                        <a:pt x="15256" y="14479"/>
                      </a:cubicBezTo>
                      <a:cubicBezTo>
                        <a:pt x="15558" y="14716"/>
                        <a:pt x="16162" y="15429"/>
                        <a:pt x="16162" y="15429"/>
                      </a:cubicBezTo>
                      <a:cubicBezTo>
                        <a:pt x="16917" y="17209"/>
                        <a:pt x="17220" y="18752"/>
                        <a:pt x="18428" y="19938"/>
                      </a:cubicBezTo>
                      <a:cubicBezTo>
                        <a:pt x="18881" y="20413"/>
                        <a:pt x="19787" y="21125"/>
                        <a:pt x="19787" y="21125"/>
                      </a:cubicBezTo>
                      <a:cubicBezTo>
                        <a:pt x="20014" y="21125"/>
                        <a:pt x="21600" y="21600"/>
                        <a:pt x="21449" y="20176"/>
                      </a:cubicBezTo>
                      <a:cubicBezTo>
                        <a:pt x="21373" y="19464"/>
                        <a:pt x="20241" y="18989"/>
                        <a:pt x="20241" y="18989"/>
                      </a:cubicBezTo>
                      <a:cubicBezTo>
                        <a:pt x="19712" y="17802"/>
                        <a:pt x="20392" y="16971"/>
                        <a:pt x="19334" y="16378"/>
                      </a:cubicBezTo>
                      <a:cubicBezTo>
                        <a:pt x="19183" y="16141"/>
                        <a:pt x="18957" y="16022"/>
                        <a:pt x="18881" y="15666"/>
                      </a:cubicBezTo>
                      <a:cubicBezTo>
                        <a:pt x="18730" y="15310"/>
                        <a:pt x="18881" y="14835"/>
                        <a:pt x="18730" y="14479"/>
                      </a:cubicBezTo>
                      <a:cubicBezTo>
                        <a:pt x="18579" y="14004"/>
                        <a:pt x="18126" y="14004"/>
                        <a:pt x="17824" y="13767"/>
                      </a:cubicBezTo>
                      <a:cubicBezTo>
                        <a:pt x="17371" y="12699"/>
                        <a:pt x="17144" y="11868"/>
                        <a:pt x="18126" y="11393"/>
                      </a:cubicBezTo>
                      <a:cubicBezTo>
                        <a:pt x="17824" y="9851"/>
                        <a:pt x="17824" y="9969"/>
                        <a:pt x="16615" y="10207"/>
                      </a:cubicBezTo>
                      <a:cubicBezTo>
                        <a:pt x="15785" y="9732"/>
                        <a:pt x="15709" y="9732"/>
                        <a:pt x="15860" y="8308"/>
                      </a:cubicBezTo>
                      <a:cubicBezTo>
                        <a:pt x="15634" y="7121"/>
                        <a:pt x="15029" y="6765"/>
                        <a:pt x="14350" y="6409"/>
                      </a:cubicBezTo>
                      <a:cubicBezTo>
                        <a:pt x="13670" y="5341"/>
                        <a:pt x="13670" y="4985"/>
                        <a:pt x="12688" y="4510"/>
                      </a:cubicBezTo>
                      <a:cubicBezTo>
                        <a:pt x="12386" y="4391"/>
                        <a:pt x="11782" y="4035"/>
                        <a:pt x="11782" y="4035"/>
                      </a:cubicBezTo>
                      <a:cubicBezTo>
                        <a:pt x="11027" y="2848"/>
                        <a:pt x="10120" y="2492"/>
                        <a:pt x="9063" y="1899"/>
                      </a:cubicBezTo>
                      <a:cubicBezTo>
                        <a:pt x="8534" y="1662"/>
                        <a:pt x="8157" y="949"/>
                        <a:pt x="7703" y="475"/>
                      </a:cubicBezTo>
                      <a:cubicBezTo>
                        <a:pt x="7552" y="356"/>
                        <a:pt x="7250" y="0"/>
                        <a:pt x="7250" y="0"/>
                      </a:cubicBezTo>
                      <a:cubicBezTo>
                        <a:pt x="6269" y="237"/>
                        <a:pt x="5966" y="119"/>
                        <a:pt x="5287" y="1187"/>
                      </a:cubicBezTo>
                      <a:cubicBezTo>
                        <a:pt x="5060" y="2255"/>
                        <a:pt x="4758" y="3204"/>
                        <a:pt x="4229" y="3798"/>
                      </a:cubicBezTo>
                      <a:cubicBezTo>
                        <a:pt x="3701" y="3560"/>
                        <a:pt x="3927" y="3679"/>
                        <a:pt x="3474" y="3323"/>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17" name="Shape"/>
                <p:cNvSpPr/>
                <p:nvPr/>
              </p:nvSpPr>
              <p:spPr>
                <a:xfrm>
                  <a:off x="2396457" y="812154"/>
                  <a:ext cx="71484" cy="57091"/>
                </a:xfrm>
                <a:custGeom>
                  <a:avLst/>
                  <a:gdLst/>
                  <a:ahLst/>
                  <a:cxnLst>
                    <a:cxn ang="0">
                      <a:pos x="wd2" y="hd2"/>
                    </a:cxn>
                    <a:cxn ang="5400000">
                      <a:pos x="wd2" y="hd2"/>
                    </a:cxn>
                    <a:cxn ang="10800000">
                      <a:pos x="wd2" y="hd2"/>
                    </a:cxn>
                    <a:cxn ang="16200000">
                      <a:pos x="wd2" y="hd2"/>
                    </a:cxn>
                  </a:cxnLst>
                  <a:rect l="0" t="0" r="r" b="b"/>
                  <a:pathLst>
                    <a:path w="20723" h="21007" extrusionOk="0">
                      <a:moveTo>
                        <a:pt x="0" y="15469"/>
                      </a:moveTo>
                      <a:cubicBezTo>
                        <a:pt x="1385" y="11592"/>
                        <a:pt x="4708" y="15192"/>
                        <a:pt x="7200" y="16022"/>
                      </a:cubicBezTo>
                      <a:cubicBezTo>
                        <a:pt x="9415" y="15192"/>
                        <a:pt x="10246" y="13807"/>
                        <a:pt x="12185" y="12699"/>
                      </a:cubicBezTo>
                      <a:cubicBezTo>
                        <a:pt x="13015" y="10484"/>
                        <a:pt x="13846" y="9376"/>
                        <a:pt x="15508" y="7715"/>
                      </a:cubicBezTo>
                      <a:cubicBezTo>
                        <a:pt x="14954" y="5776"/>
                        <a:pt x="11631" y="3284"/>
                        <a:pt x="11631" y="3284"/>
                      </a:cubicBezTo>
                      <a:cubicBezTo>
                        <a:pt x="8861" y="-593"/>
                        <a:pt x="8031" y="-316"/>
                        <a:pt x="11631" y="515"/>
                      </a:cubicBezTo>
                      <a:cubicBezTo>
                        <a:pt x="14677" y="2453"/>
                        <a:pt x="15785" y="5499"/>
                        <a:pt x="19385" y="6607"/>
                      </a:cubicBezTo>
                      <a:cubicBezTo>
                        <a:pt x="21323" y="9653"/>
                        <a:pt x="21323" y="12145"/>
                        <a:pt x="18277" y="14361"/>
                      </a:cubicBezTo>
                      <a:cubicBezTo>
                        <a:pt x="13846" y="12976"/>
                        <a:pt x="14400" y="19069"/>
                        <a:pt x="8861" y="21007"/>
                      </a:cubicBezTo>
                      <a:cubicBezTo>
                        <a:pt x="4154" y="19345"/>
                        <a:pt x="6646" y="20453"/>
                        <a:pt x="2215" y="17684"/>
                      </a:cubicBezTo>
                      <a:cubicBezTo>
                        <a:pt x="1661" y="17407"/>
                        <a:pt x="554" y="16576"/>
                        <a:pt x="554" y="16576"/>
                      </a:cubicBezTo>
                      <a:cubicBezTo>
                        <a:pt x="-277" y="14361"/>
                        <a:pt x="3323" y="11038"/>
                        <a:pt x="0" y="15469"/>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18" name="Shape"/>
                <p:cNvSpPr/>
                <p:nvPr/>
              </p:nvSpPr>
              <p:spPr>
                <a:xfrm>
                  <a:off x="2552673" y="683953"/>
                  <a:ext cx="18064" cy="18063"/>
                </a:xfrm>
                <a:custGeom>
                  <a:avLst/>
                  <a:gdLst/>
                  <a:ahLst/>
                  <a:cxnLst>
                    <a:cxn ang="0">
                      <a:pos x="wd2" y="hd2"/>
                    </a:cxn>
                    <a:cxn ang="5400000">
                      <a:pos x="wd2" y="hd2"/>
                    </a:cxn>
                    <a:cxn ang="10800000">
                      <a:pos x="wd2" y="hd2"/>
                    </a:cxn>
                    <a:cxn ang="16200000">
                      <a:pos x="wd2" y="hd2"/>
                    </a:cxn>
                  </a:cxnLst>
                  <a:rect l="0" t="0" r="r" b="b"/>
                  <a:pathLst>
                    <a:path w="13849" h="14566" extrusionOk="0">
                      <a:moveTo>
                        <a:pt x="980" y="1528"/>
                      </a:moveTo>
                      <a:cubicBezTo>
                        <a:pt x="18768" y="5128"/>
                        <a:pt x="17497" y="18328"/>
                        <a:pt x="980" y="13528"/>
                      </a:cubicBezTo>
                      <a:cubicBezTo>
                        <a:pt x="-2832" y="3928"/>
                        <a:pt x="6062" y="-3272"/>
                        <a:pt x="980" y="1528"/>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19" name="Shape"/>
                <p:cNvSpPr/>
                <p:nvPr/>
              </p:nvSpPr>
              <p:spPr>
                <a:xfrm>
                  <a:off x="2344609" y="569731"/>
                  <a:ext cx="18063" cy="18064"/>
                </a:xfrm>
                <a:custGeom>
                  <a:avLst/>
                  <a:gdLst/>
                  <a:ahLst/>
                  <a:cxnLst>
                    <a:cxn ang="0">
                      <a:pos x="wd2" y="hd2"/>
                    </a:cxn>
                    <a:cxn ang="5400000">
                      <a:pos x="wd2" y="hd2"/>
                    </a:cxn>
                    <a:cxn ang="10800000">
                      <a:pos x="wd2" y="hd2"/>
                    </a:cxn>
                    <a:cxn ang="16200000">
                      <a:pos x="wd2" y="hd2"/>
                    </a:cxn>
                  </a:cxnLst>
                  <a:rect l="0" t="0" r="r" b="b"/>
                  <a:pathLst>
                    <a:path w="15451" h="16861" extrusionOk="0">
                      <a:moveTo>
                        <a:pt x="3247" y="15593"/>
                      </a:moveTo>
                      <a:cubicBezTo>
                        <a:pt x="-4313" y="-247"/>
                        <a:pt x="2167" y="-1687"/>
                        <a:pt x="14047" y="1193"/>
                      </a:cubicBezTo>
                      <a:cubicBezTo>
                        <a:pt x="17287" y="12713"/>
                        <a:pt x="15127" y="19913"/>
                        <a:pt x="5407" y="15593"/>
                      </a:cubicBezTo>
                      <a:cubicBezTo>
                        <a:pt x="7" y="4073"/>
                        <a:pt x="7" y="4073"/>
                        <a:pt x="3247" y="15593"/>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20" name="Shape"/>
                <p:cNvSpPr/>
                <p:nvPr/>
              </p:nvSpPr>
              <p:spPr>
                <a:xfrm>
                  <a:off x="2183606" y="665106"/>
                  <a:ext cx="18063" cy="18063"/>
                </a:xfrm>
                <a:custGeom>
                  <a:avLst/>
                  <a:gdLst/>
                  <a:ahLst/>
                  <a:cxnLst>
                    <a:cxn ang="0">
                      <a:pos x="wd2" y="hd2"/>
                    </a:cxn>
                    <a:cxn ang="5400000">
                      <a:pos x="wd2" y="hd2"/>
                    </a:cxn>
                    <a:cxn ang="10800000">
                      <a:pos x="wd2" y="hd2"/>
                    </a:cxn>
                    <a:cxn ang="16200000">
                      <a:pos x="wd2" y="hd2"/>
                    </a:cxn>
                  </a:cxnLst>
                  <a:rect l="0" t="0" r="r" b="b"/>
                  <a:pathLst>
                    <a:path w="15315" h="18577" extrusionOk="0">
                      <a:moveTo>
                        <a:pt x="4017" y="15404"/>
                      </a:moveTo>
                      <a:cubicBezTo>
                        <a:pt x="-3543" y="1004"/>
                        <a:pt x="-303" y="-1876"/>
                        <a:pt x="12657" y="1004"/>
                      </a:cubicBezTo>
                      <a:cubicBezTo>
                        <a:pt x="13737" y="3884"/>
                        <a:pt x="18057" y="15404"/>
                        <a:pt x="12657" y="18284"/>
                      </a:cubicBezTo>
                      <a:cubicBezTo>
                        <a:pt x="9417" y="19724"/>
                        <a:pt x="4017" y="15404"/>
                        <a:pt x="4017" y="15404"/>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21" name="Shape"/>
                <p:cNvSpPr/>
                <p:nvPr/>
              </p:nvSpPr>
              <p:spPr>
                <a:xfrm>
                  <a:off x="2007164" y="638951"/>
                  <a:ext cx="76765" cy="60961"/>
                </a:xfrm>
                <a:custGeom>
                  <a:avLst/>
                  <a:gdLst/>
                  <a:ahLst/>
                  <a:cxnLst>
                    <a:cxn ang="0">
                      <a:pos x="wd2" y="hd2"/>
                    </a:cxn>
                    <a:cxn ang="5400000">
                      <a:pos x="wd2" y="hd2"/>
                    </a:cxn>
                    <a:cxn ang="10800000">
                      <a:pos x="wd2" y="hd2"/>
                    </a:cxn>
                    <a:cxn ang="16200000">
                      <a:pos x="wd2" y="hd2"/>
                    </a:cxn>
                  </a:cxnLst>
                  <a:rect l="0" t="0" r="r" b="b"/>
                  <a:pathLst>
                    <a:path w="21600" h="21600" extrusionOk="0">
                      <a:moveTo>
                        <a:pt x="0" y="13500"/>
                      </a:moveTo>
                      <a:cubicBezTo>
                        <a:pt x="270" y="12690"/>
                        <a:pt x="3240" y="6750"/>
                        <a:pt x="3780" y="6480"/>
                      </a:cubicBezTo>
                      <a:cubicBezTo>
                        <a:pt x="4590" y="5940"/>
                        <a:pt x="7020" y="5400"/>
                        <a:pt x="7020" y="5400"/>
                      </a:cubicBezTo>
                      <a:cubicBezTo>
                        <a:pt x="9180" y="6210"/>
                        <a:pt x="10800" y="5670"/>
                        <a:pt x="12960" y="4860"/>
                      </a:cubicBezTo>
                      <a:cubicBezTo>
                        <a:pt x="14040" y="3240"/>
                        <a:pt x="14580" y="1620"/>
                        <a:pt x="15660" y="0"/>
                      </a:cubicBezTo>
                      <a:cubicBezTo>
                        <a:pt x="18900" y="1080"/>
                        <a:pt x="20520" y="7560"/>
                        <a:pt x="21600" y="10800"/>
                      </a:cubicBezTo>
                      <a:cubicBezTo>
                        <a:pt x="20250" y="14580"/>
                        <a:pt x="21600" y="13500"/>
                        <a:pt x="18900" y="15120"/>
                      </a:cubicBezTo>
                      <a:cubicBezTo>
                        <a:pt x="16470" y="14310"/>
                        <a:pt x="15930" y="14580"/>
                        <a:pt x="14580" y="16740"/>
                      </a:cubicBezTo>
                      <a:cubicBezTo>
                        <a:pt x="15390" y="19170"/>
                        <a:pt x="15120" y="20250"/>
                        <a:pt x="12960" y="21600"/>
                      </a:cubicBezTo>
                      <a:cubicBezTo>
                        <a:pt x="10800" y="20790"/>
                        <a:pt x="10530" y="19440"/>
                        <a:pt x="8640" y="18360"/>
                      </a:cubicBezTo>
                      <a:cubicBezTo>
                        <a:pt x="7020" y="15930"/>
                        <a:pt x="8100" y="15390"/>
                        <a:pt x="10260" y="14040"/>
                      </a:cubicBezTo>
                      <a:cubicBezTo>
                        <a:pt x="11070" y="11340"/>
                        <a:pt x="10530" y="9180"/>
                        <a:pt x="8100" y="7560"/>
                      </a:cubicBezTo>
                      <a:cubicBezTo>
                        <a:pt x="5400" y="8370"/>
                        <a:pt x="8100" y="10800"/>
                        <a:pt x="5400" y="12960"/>
                      </a:cubicBezTo>
                      <a:cubicBezTo>
                        <a:pt x="4320" y="13770"/>
                        <a:pt x="2160" y="15120"/>
                        <a:pt x="2160" y="15120"/>
                      </a:cubicBezTo>
                      <a:cubicBezTo>
                        <a:pt x="540" y="13500"/>
                        <a:pt x="1350" y="13500"/>
                        <a:pt x="0" y="13500"/>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22" name="Shape"/>
                <p:cNvSpPr/>
                <p:nvPr/>
              </p:nvSpPr>
              <p:spPr>
                <a:xfrm>
                  <a:off x="1984832" y="510257"/>
                  <a:ext cx="84090" cy="130952"/>
                </a:xfrm>
                <a:custGeom>
                  <a:avLst/>
                  <a:gdLst/>
                  <a:ahLst/>
                  <a:cxnLst>
                    <a:cxn ang="0">
                      <a:pos x="wd2" y="hd2"/>
                    </a:cxn>
                    <a:cxn ang="5400000">
                      <a:pos x="wd2" y="hd2"/>
                    </a:cxn>
                    <a:cxn ang="10800000">
                      <a:pos x="wd2" y="hd2"/>
                    </a:cxn>
                    <a:cxn ang="16200000">
                      <a:pos x="wd2" y="hd2"/>
                    </a:cxn>
                  </a:cxnLst>
                  <a:rect l="0" t="0" r="r" b="b"/>
                  <a:pathLst>
                    <a:path w="20112" h="21600" extrusionOk="0">
                      <a:moveTo>
                        <a:pt x="2618" y="11917"/>
                      </a:moveTo>
                      <a:cubicBezTo>
                        <a:pt x="1929" y="13531"/>
                        <a:pt x="2848" y="14897"/>
                        <a:pt x="5375" y="15890"/>
                      </a:cubicBezTo>
                      <a:cubicBezTo>
                        <a:pt x="7214" y="14897"/>
                        <a:pt x="7444" y="14772"/>
                        <a:pt x="6754" y="13407"/>
                      </a:cubicBezTo>
                      <a:cubicBezTo>
                        <a:pt x="7444" y="11421"/>
                        <a:pt x="8363" y="11421"/>
                        <a:pt x="11350" y="12414"/>
                      </a:cubicBezTo>
                      <a:cubicBezTo>
                        <a:pt x="12958" y="13655"/>
                        <a:pt x="10661" y="14152"/>
                        <a:pt x="9971" y="15393"/>
                      </a:cubicBezTo>
                      <a:cubicBezTo>
                        <a:pt x="10890" y="17007"/>
                        <a:pt x="12499" y="16014"/>
                        <a:pt x="14567" y="15641"/>
                      </a:cubicBezTo>
                      <a:cubicBezTo>
                        <a:pt x="17095" y="16014"/>
                        <a:pt x="17554" y="16262"/>
                        <a:pt x="16865" y="17628"/>
                      </a:cubicBezTo>
                      <a:cubicBezTo>
                        <a:pt x="14797" y="17255"/>
                        <a:pt x="14337" y="17503"/>
                        <a:pt x="12729" y="18372"/>
                      </a:cubicBezTo>
                      <a:cubicBezTo>
                        <a:pt x="13188" y="19862"/>
                        <a:pt x="13648" y="21103"/>
                        <a:pt x="16405" y="21600"/>
                      </a:cubicBezTo>
                      <a:cubicBezTo>
                        <a:pt x="17095" y="20483"/>
                        <a:pt x="16405" y="19490"/>
                        <a:pt x="18703" y="19117"/>
                      </a:cubicBezTo>
                      <a:cubicBezTo>
                        <a:pt x="20312" y="17752"/>
                        <a:pt x="21001" y="15145"/>
                        <a:pt x="18244" y="13903"/>
                      </a:cubicBezTo>
                      <a:cubicBezTo>
                        <a:pt x="17095" y="13407"/>
                        <a:pt x="14567" y="13407"/>
                        <a:pt x="13188" y="13159"/>
                      </a:cubicBezTo>
                      <a:cubicBezTo>
                        <a:pt x="14337" y="11421"/>
                        <a:pt x="14567" y="10800"/>
                        <a:pt x="10890" y="10179"/>
                      </a:cubicBezTo>
                      <a:cubicBezTo>
                        <a:pt x="10431" y="10179"/>
                        <a:pt x="7903" y="10676"/>
                        <a:pt x="7214" y="10179"/>
                      </a:cubicBezTo>
                      <a:cubicBezTo>
                        <a:pt x="6754" y="9807"/>
                        <a:pt x="6295" y="8690"/>
                        <a:pt x="6295" y="8690"/>
                      </a:cubicBezTo>
                      <a:cubicBezTo>
                        <a:pt x="6754" y="6703"/>
                        <a:pt x="6754" y="6455"/>
                        <a:pt x="9052" y="5214"/>
                      </a:cubicBezTo>
                      <a:cubicBezTo>
                        <a:pt x="8822" y="3724"/>
                        <a:pt x="9741" y="621"/>
                        <a:pt x="6295" y="0"/>
                      </a:cubicBezTo>
                      <a:cubicBezTo>
                        <a:pt x="2618" y="497"/>
                        <a:pt x="3078" y="497"/>
                        <a:pt x="3537" y="2731"/>
                      </a:cubicBezTo>
                      <a:cubicBezTo>
                        <a:pt x="3078" y="4841"/>
                        <a:pt x="2848" y="4345"/>
                        <a:pt x="320" y="5710"/>
                      </a:cubicBezTo>
                      <a:cubicBezTo>
                        <a:pt x="-599" y="7324"/>
                        <a:pt x="550" y="8317"/>
                        <a:pt x="2618" y="9434"/>
                      </a:cubicBezTo>
                      <a:cubicBezTo>
                        <a:pt x="2848" y="9931"/>
                        <a:pt x="3307" y="11545"/>
                        <a:pt x="2618" y="11917"/>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23" name="Shape"/>
                <p:cNvSpPr/>
                <p:nvPr/>
              </p:nvSpPr>
              <p:spPr>
                <a:xfrm>
                  <a:off x="2007749" y="605084"/>
                  <a:ext cx="28767" cy="38383"/>
                </a:xfrm>
                <a:custGeom>
                  <a:avLst/>
                  <a:gdLst/>
                  <a:ahLst/>
                  <a:cxnLst>
                    <a:cxn ang="0">
                      <a:pos x="wd2" y="hd2"/>
                    </a:cxn>
                    <a:cxn ang="5400000">
                      <a:pos x="wd2" y="hd2"/>
                    </a:cxn>
                    <a:cxn ang="10800000">
                      <a:pos x="wd2" y="hd2"/>
                    </a:cxn>
                    <a:cxn ang="16200000">
                      <a:pos x="wd2" y="hd2"/>
                    </a:cxn>
                  </a:cxnLst>
                  <a:rect l="0" t="0" r="r" b="b"/>
                  <a:pathLst>
                    <a:path w="19657" h="21600" extrusionOk="0">
                      <a:moveTo>
                        <a:pt x="2107" y="10368"/>
                      </a:moveTo>
                      <a:cubicBezTo>
                        <a:pt x="-1943" y="6480"/>
                        <a:pt x="82" y="2592"/>
                        <a:pt x="6157" y="0"/>
                      </a:cubicBezTo>
                      <a:cubicBezTo>
                        <a:pt x="13582" y="1296"/>
                        <a:pt x="13582" y="2160"/>
                        <a:pt x="11557" y="6912"/>
                      </a:cubicBezTo>
                      <a:cubicBezTo>
                        <a:pt x="12232" y="8208"/>
                        <a:pt x="11557" y="9504"/>
                        <a:pt x="12907" y="10368"/>
                      </a:cubicBezTo>
                      <a:cubicBezTo>
                        <a:pt x="13582" y="11232"/>
                        <a:pt x="16282" y="10368"/>
                        <a:pt x="16957" y="11232"/>
                      </a:cubicBezTo>
                      <a:cubicBezTo>
                        <a:pt x="18307" y="12528"/>
                        <a:pt x="19657" y="16416"/>
                        <a:pt x="19657" y="16416"/>
                      </a:cubicBezTo>
                      <a:cubicBezTo>
                        <a:pt x="17632" y="19872"/>
                        <a:pt x="15607" y="20304"/>
                        <a:pt x="10207" y="21600"/>
                      </a:cubicBezTo>
                      <a:cubicBezTo>
                        <a:pt x="6157" y="17712"/>
                        <a:pt x="10207" y="10368"/>
                        <a:pt x="2107" y="10368"/>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24" name="Shape"/>
                <p:cNvSpPr/>
                <p:nvPr/>
              </p:nvSpPr>
              <p:spPr>
                <a:xfrm>
                  <a:off x="1941688" y="614115"/>
                  <a:ext cx="38695" cy="38383"/>
                </a:xfrm>
                <a:custGeom>
                  <a:avLst/>
                  <a:gdLst/>
                  <a:ahLst/>
                  <a:cxnLst>
                    <a:cxn ang="0">
                      <a:pos x="wd2" y="hd2"/>
                    </a:cxn>
                    <a:cxn ang="5400000">
                      <a:pos x="wd2" y="hd2"/>
                    </a:cxn>
                    <a:cxn ang="10800000">
                      <a:pos x="wd2" y="hd2"/>
                    </a:cxn>
                    <a:cxn ang="16200000">
                      <a:pos x="wd2" y="hd2"/>
                    </a:cxn>
                  </a:cxnLst>
                  <a:rect l="0" t="0" r="r" b="b"/>
                  <a:pathLst>
                    <a:path w="19483" h="21600" extrusionOk="0">
                      <a:moveTo>
                        <a:pt x="0" y="19008"/>
                      </a:moveTo>
                      <a:cubicBezTo>
                        <a:pt x="3014" y="16416"/>
                        <a:pt x="9042" y="12528"/>
                        <a:pt x="11051" y="8640"/>
                      </a:cubicBezTo>
                      <a:cubicBezTo>
                        <a:pt x="13563" y="4320"/>
                        <a:pt x="12558" y="1728"/>
                        <a:pt x="18084" y="0"/>
                      </a:cubicBezTo>
                      <a:cubicBezTo>
                        <a:pt x="21600" y="4752"/>
                        <a:pt x="18084" y="10368"/>
                        <a:pt x="12056" y="12096"/>
                      </a:cubicBezTo>
                      <a:cubicBezTo>
                        <a:pt x="10549" y="16416"/>
                        <a:pt x="6028" y="20304"/>
                        <a:pt x="1005" y="21600"/>
                      </a:cubicBezTo>
                      <a:cubicBezTo>
                        <a:pt x="502" y="20736"/>
                        <a:pt x="0" y="19008"/>
                        <a:pt x="0" y="19008"/>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25" name="Shape"/>
                <p:cNvSpPr/>
                <p:nvPr/>
              </p:nvSpPr>
              <p:spPr>
                <a:xfrm>
                  <a:off x="2427111" y="85472"/>
                  <a:ext cx="23878" cy="18063"/>
                </a:xfrm>
                <a:custGeom>
                  <a:avLst/>
                  <a:gdLst/>
                  <a:ahLst/>
                  <a:cxnLst>
                    <a:cxn ang="0">
                      <a:pos x="wd2" y="hd2"/>
                    </a:cxn>
                    <a:cxn ang="5400000">
                      <a:pos x="wd2" y="hd2"/>
                    </a:cxn>
                    <a:cxn ang="10800000">
                      <a:pos x="wd2" y="hd2"/>
                    </a:cxn>
                    <a:cxn ang="16200000">
                      <a:pos x="wd2" y="hd2"/>
                    </a:cxn>
                  </a:cxnLst>
                  <a:rect l="0" t="0" r="r" b="b"/>
                  <a:pathLst>
                    <a:path w="12691" h="13578" extrusionOk="0">
                      <a:moveTo>
                        <a:pt x="0" y="10599"/>
                      </a:moveTo>
                      <a:cubicBezTo>
                        <a:pt x="5268" y="171"/>
                        <a:pt x="21600" y="-8022"/>
                        <a:pt x="6322" y="13578"/>
                      </a:cubicBezTo>
                      <a:cubicBezTo>
                        <a:pt x="4215" y="12833"/>
                        <a:pt x="0" y="10599"/>
                        <a:pt x="0" y="10599"/>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26" name="Shape"/>
                <p:cNvSpPr/>
                <p:nvPr/>
              </p:nvSpPr>
              <p:spPr>
                <a:xfrm>
                  <a:off x="1318542" y="13546"/>
                  <a:ext cx="988907" cy="343183"/>
                </a:xfrm>
                <a:custGeom>
                  <a:avLst/>
                  <a:gdLst/>
                  <a:ahLst/>
                  <a:cxnLst>
                    <a:cxn ang="0">
                      <a:pos x="wd2" y="hd2"/>
                    </a:cxn>
                    <a:cxn ang="5400000">
                      <a:pos x="wd2" y="hd2"/>
                    </a:cxn>
                    <a:cxn ang="10800000">
                      <a:pos x="wd2" y="hd2"/>
                    </a:cxn>
                    <a:cxn ang="16200000">
                      <a:pos x="wd2" y="hd2"/>
                    </a:cxn>
                  </a:cxnLst>
                  <a:rect l="0" t="0" r="r" b="b"/>
                  <a:pathLst>
                    <a:path w="21600" h="21600" extrusionOk="0">
                      <a:moveTo>
                        <a:pt x="3600" y="142"/>
                      </a:moveTo>
                      <a:lnTo>
                        <a:pt x="21600" y="0"/>
                      </a:lnTo>
                      <a:cubicBezTo>
                        <a:pt x="21304" y="2132"/>
                        <a:pt x="21156" y="5968"/>
                        <a:pt x="20515" y="7674"/>
                      </a:cubicBezTo>
                      <a:cubicBezTo>
                        <a:pt x="20219" y="8526"/>
                        <a:pt x="19973" y="8953"/>
                        <a:pt x="19578" y="9663"/>
                      </a:cubicBezTo>
                      <a:cubicBezTo>
                        <a:pt x="19529" y="9805"/>
                        <a:pt x="19332" y="9947"/>
                        <a:pt x="19332" y="9947"/>
                      </a:cubicBezTo>
                      <a:cubicBezTo>
                        <a:pt x="18592" y="8953"/>
                        <a:pt x="18986" y="9663"/>
                        <a:pt x="18493" y="10374"/>
                      </a:cubicBezTo>
                      <a:cubicBezTo>
                        <a:pt x="18296" y="11653"/>
                        <a:pt x="18296" y="11795"/>
                        <a:pt x="17803" y="12505"/>
                      </a:cubicBezTo>
                      <a:cubicBezTo>
                        <a:pt x="17704" y="13074"/>
                        <a:pt x="17951" y="13216"/>
                        <a:pt x="17852" y="14068"/>
                      </a:cubicBezTo>
                      <a:cubicBezTo>
                        <a:pt x="17901" y="14495"/>
                        <a:pt x="17951" y="14921"/>
                        <a:pt x="17951" y="15205"/>
                      </a:cubicBezTo>
                      <a:cubicBezTo>
                        <a:pt x="18000" y="15489"/>
                        <a:pt x="18049" y="15774"/>
                        <a:pt x="18049" y="16058"/>
                      </a:cubicBezTo>
                      <a:cubicBezTo>
                        <a:pt x="18000" y="16342"/>
                        <a:pt x="17951" y="17053"/>
                        <a:pt x="17852" y="17337"/>
                      </a:cubicBezTo>
                      <a:cubicBezTo>
                        <a:pt x="17704" y="17479"/>
                        <a:pt x="17458" y="16911"/>
                        <a:pt x="17310" y="17053"/>
                      </a:cubicBezTo>
                      <a:cubicBezTo>
                        <a:pt x="17112" y="18332"/>
                        <a:pt x="17359" y="18047"/>
                        <a:pt x="16866" y="18332"/>
                      </a:cubicBezTo>
                      <a:cubicBezTo>
                        <a:pt x="16767" y="17479"/>
                        <a:pt x="17014" y="15774"/>
                        <a:pt x="17112" y="14921"/>
                      </a:cubicBezTo>
                      <a:cubicBezTo>
                        <a:pt x="17112" y="14211"/>
                        <a:pt x="16668" y="14495"/>
                        <a:pt x="16668" y="14211"/>
                      </a:cubicBezTo>
                      <a:cubicBezTo>
                        <a:pt x="16668" y="13926"/>
                        <a:pt x="16964" y="13500"/>
                        <a:pt x="16964" y="13216"/>
                      </a:cubicBezTo>
                      <a:cubicBezTo>
                        <a:pt x="16964" y="13074"/>
                        <a:pt x="16964" y="12647"/>
                        <a:pt x="16866" y="12647"/>
                      </a:cubicBezTo>
                      <a:cubicBezTo>
                        <a:pt x="16718" y="12647"/>
                        <a:pt x="15978" y="13358"/>
                        <a:pt x="15781" y="13358"/>
                      </a:cubicBezTo>
                      <a:cubicBezTo>
                        <a:pt x="15633" y="12221"/>
                        <a:pt x="16175" y="12505"/>
                        <a:pt x="15633" y="12079"/>
                      </a:cubicBezTo>
                      <a:cubicBezTo>
                        <a:pt x="15337" y="12932"/>
                        <a:pt x="15090" y="13216"/>
                        <a:pt x="14647" y="13358"/>
                      </a:cubicBezTo>
                      <a:cubicBezTo>
                        <a:pt x="14795" y="14779"/>
                        <a:pt x="15140" y="14353"/>
                        <a:pt x="15781" y="14637"/>
                      </a:cubicBezTo>
                      <a:cubicBezTo>
                        <a:pt x="15682" y="15489"/>
                        <a:pt x="15337" y="15774"/>
                        <a:pt x="15041" y="16626"/>
                      </a:cubicBezTo>
                      <a:lnTo>
                        <a:pt x="15337" y="17905"/>
                      </a:lnTo>
                      <a:lnTo>
                        <a:pt x="15534" y="19611"/>
                      </a:lnTo>
                      <a:lnTo>
                        <a:pt x="15238" y="19753"/>
                      </a:lnTo>
                      <a:lnTo>
                        <a:pt x="15485" y="20463"/>
                      </a:lnTo>
                      <a:lnTo>
                        <a:pt x="15140" y="21600"/>
                      </a:lnTo>
                      <a:lnTo>
                        <a:pt x="0" y="21174"/>
                      </a:lnTo>
                      <a:lnTo>
                        <a:pt x="3600" y="142"/>
                      </a:ln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27" name="Shape"/>
                <p:cNvSpPr/>
                <p:nvPr/>
              </p:nvSpPr>
              <p:spPr>
                <a:xfrm>
                  <a:off x="2309615" y="0"/>
                  <a:ext cx="42990" cy="120415"/>
                </a:xfrm>
                <a:custGeom>
                  <a:avLst/>
                  <a:gdLst/>
                  <a:ahLst/>
                  <a:cxnLst>
                    <a:cxn ang="0">
                      <a:pos x="wd2" y="hd2"/>
                    </a:cxn>
                    <a:cxn ang="5400000">
                      <a:pos x="wd2" y="hd2"/>
                    </a:cxn>
                    <a:cxn ang="10800000">
                      <a:pos x="wd2" y="hd2"/>
                    </a:cxn>
                    <a:cxn ang="16200000">
                      <a:pos x="wd2" y="hd2"/>
                    </a:cxn>
                  </a:cxnLst>
                  <a:rect l="0" t="0" r="r" b="b"/>
                  <a:pathLst>
                    <a:path w="20564" h="20945" extrusionOk="0">
                      <a:moveTo>
                        <a:pt x="1262" y="20422"/>
                      </a:moveTo>
                      <a:cubicBezTo>
                        <a:pt x="-1036" y="18458"/>
                        <a:pt x="-576" y="15447"/>
                        <a:pt x="5858" y="14138"/>
                      </a:cubicBezTo>
                      <a:cubicBezTo>
                        <a:pt x="6317" y="12436"/>
                        <a:pt x="6777" y="10604"/>
                        <a:pt x="6777" y="8902"/>
                      </a:cubicBezTo>
                      <a:cubicBezTo>
                        <a:pt x="6777" y="7593"/>
                        <a:pt x="4019" y="5236"/>
                        <a:pt x="4019" y="5236"/>
                      </a:cubicBezTo>
                      <a:cubicBezTo>
                        <a:pt x="5398" y="2618"/>
                        <a:pt x="4019" y="3796"/>
                        <a:pt x="6777" y="1571"/>
                      </a:cubicBezTo>
                      <a:cubicBezTo>
                        <a:pt x="7236" y="1047"/>
                        <a:pt x="8615" y="0"/>
                        <a:pt x="8615" y="0"/>
                      </a:cubicBezTo>
                      <a:cubicBezTo>
                        <a:pt x="16428" y="785"/>
                        <a:pt x="14130" y="916"/>
                        <a:pt x="13211" y="3927"/>
                      </a:cubicBezTo>
                      <a:cubicBezTo>
                        <a:pt x="16428" y="6807"/>
                        <a:pt x="17347" y="9949"/>
                        <a:pt x="20564" y="12829"/>
                      </a:cubicBezTo>
                      <a:cubicBezTo>
                        <a:pt x="19185" y="15185"/>
                        <a:pt x="19645" y="14793"/>
                        <a:pt x="13211" y="14138"/>
                      </a:cubicBezTo>
                      <a:cubicBezTo>
                        <a:pt x="10453" y="15447"/>
                        <a:pt x="11832" y="14662"/>
                        <a:pt x="9534" y="16495"/>
                      </a:cubicBezTo>
                      <a:cubicBezTo>
                        <a:pt x="9075" y="16756"/>
                        <a:pt x="8615" y="17280"/>
                        <a:pt x="8615" y="17280"/>
                      </a:cubicBezTo>
                      <a:cubicBezTo>
                        <a:pt x="9534" y="17411"/>
                        <a:pt x="10913" y="17280"/>
                        <a:pt x="11373" y="17542"/>
                      </a:cubicBezTo>
                      <a:cubicBezTo>
                        <a:pt x="12292" y="17935"/>
                        <a:pt x="13211" y="19113"/>
                        <a:pt x="13211" y="19113"/>
                      </a:cubicBezTo>
                      <a:cubicBezTo>
                        <a:pt x="11373" y="21600"/>
                        <a:pt x="9534" y="20291"/>
                        <a:pt x="4938" y="19375"/>
                      </a:cubicBezTo>
                      <a:cubicBezTo>
                        <a:pt x="4019" y="19898"/>
                        <a:pt x="4019" y="20945"/>
                        <a:pt x="2181" y="20945"/>
                      </a:cubicBezTo>
                      <a:cubicBezTo>
                        <a:pt x="1262" y="20945"/>
                        <a:pt x="802" y="20422"/>
                        <a:pt x="343" y="20160"/>
                      </a:cubicBezTo>
                      <a:cubicBezTo>
                        <a:pt x="343" y="20029"/>
                        <a:pt x="802" y="20291"/>
                        <a:pt x="1262" y="20422"/>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28" name="Shape"/>
                <p:cNvSpPr/>
                <p:nvPr/>
              </p:nvSpPr>
              <p:spPr>
                <a:xfrm>
                  <a:off x="2280355" y="110816"/>
                  <a:ext cx="133210" cy="72065"/>
                </a:xfrm>
                <a:custGeom>
                  <a:avLst/>
                  <a:gdLst/>
                  <a:ahLst/>
                  <a:cxnLst>
                    <a:cxn ang="0">
                      <a:pos x="wd2" y="hd2"/>
                    </a:cxn>
                    <a:cxn ang="5400000">
                      <a:pos x="wd2" y="hd2"/>
                    </a:cxn>
                    <a:cxn ang="10800000">
                      <a:pos x="wd2" y="hd2"/>
                    </a:cxn>
                    <a:cxn ang="16200000">
                      <a:pos x="wd2" y="hd2"/>
                    </a:cxn>
                  </a:cxnLst>
                  <a:rect l="0" t="0" r="r" b="b"/>
                  <a:pathLst>
                    <a:path w="21600" h="20277" extrusionOk="0">
                      <a:moveTo>
                        <a:pt x="4070" y="11469"/>
                      </a:moveTo>
                      <a:cubicBezTo>
                        <a:pt x="4539" y="9792"/>
                        <a:pt x="5165" y="9372"/>
                        <a:pt x="4696" y="7694"/>
                      </a:cubicBezTo>
                      <a:cubicBezTo>
                        <a:pt x="5165" y="4339"/>
                        <a:pt x="5791" y="3710"/>
                        <a:pt x="7826" y="5597"/>
                      </a:cubicBezTo>
                      <a:cubicBezTo>
                        <a:pt x="7983" y="6436"/>
                        <a:pt x="8296" y="7275"/>
                        <a:pt x="8452" y="8114"/>
                      </a:cubicBezTo>
                      <a:cubicBezTo>
                        <a:pt x="8609" y="8953"/>
                        <a:pt x="10330" y="8953"/>
                        <a:pt x="10330" y="8953"/>
                      </a:cubicBezTo>
                      <a:cubicBezTo>
                        <a:pt x="11739" y="7694"/>
                        <a:pt x="12052" y="8114"/>
                        <a:pt x="12522" y="10211"/>
                      </a:cubicBezTo>
                      <a:cubicBezTo>
                        <a:pt x="14400" y="8533"/>
                        <a:pt x="15809" y="6436"/>
                        <a:pt x="18157" y="5597"/>
                      </a:cubicBezTo>
                      <a:cubicBezTo>
                        <a:pt x="19565" y="2661"/>
                        <a:pt x="18783" y="3710"/>
                        <a:pt x="20348" y="2242"/>
                      </a:cubicBezTo>
                      <a:cubicBezTo>
                        <a:pt x="20974" y="984"/>
                        <a:pt x="20974" y="-1323"/>
                        <a:pt x="21600" y="984"/>
                      </a:cubicBezTo>
                      <a:cubicBezTo>
                        <a:pt x="21130" y="5178"/>
                        <a:pt x="19722" y="8114"/>
                        <a:pt x="16591" y="8953"/>
                      </a:cubicBezTo>
                      <a:cubicBezTo>
                        <a:pt x="15183" y="10211"/>
                        <a:pt x="14557" y="11469"/>
                        <a:pt x="13148" y="12727"/>
                      </a:cubicBezTo>
                      <a:cubicBezTo>
                        <a:pt x="12522" y="15244"/>
                        <a:pt x="12365" y="15244"/>
                        <a:pt x="10330" y="15663"/>
                      </a:cubicBezTo>
                      <a:cubicBezTo>
                        <a:pt x="9391" y="17551"/>
                        <a:pt x="8922" y="19019"/>
                        <a:pt x="7513" y="20277"/>
                      </a:cubicBezTo>
                      <a:cubicBezTo>
                        <a:pt x="6574" y="18390"/>
                        <a:pt x="5791" y="18180"/>
                        <a:pt x="4070" y="17341"/>
                      </a:cubicBezTo>
                      <a:cubicBezTo>
                        <a:pt x="3757" y="17131"/>
                        <a:pt x="3130" y="16922"/>
                        <a:pt x="3130" y="16922"/>
                      </a:cubicBezTo>
                      <a:cubicBezTo>
                        <a:pt x="1565" y="17551"/>
                        <a:pt x="2191" y="18390"/>
                        <a:pt x="3443" y="19019"/>
                      </a:cubicBezTo>
                      <a:cubicBezTo>
                        <a:pt x="2191" y="20277"/>
                        <a:pt x="1409" y="19648"/>
                        <a:pt x="0" y="19019"/>
                      </a:cubicBezTo>
                      <a:cubicBezTo>
                        <a:pt x="313" y="16922"/>
                        <a:pt x="157" y="15873"/>
                        <a:pt x="1565" y="15244"/>
                      </a:cubicBezTo>
                      <a:cubicBezTo>
                        <a:pt x="2348" y="11889"/>
                        <a:pt x="2191" y="13147"/>
                        <a:pt x="4070" y="11469"/>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29" name="Shape"/>
                <p:cNvSpPr/>
                <p:nvPr/>
              </p:nvSpPr>
              <p:spPr>
                <a:xfrm>
                  <a:off x="2138115" y="178364"/>
                  <a:ext cx="180623" cy="162561"/>
                </a:xfrm>
                <a:custGeom>
                  <a:avLst/>
                  <a:gdLst/>
                  <a:ahLst/>
                  <a:cxnLst>
                    <a:cxn ang="0">
                      <a:pos x="wd2" y="hd2"/>
                    </a:cxn>
                    <a:cxn ang="5400000">
                      <a:pos x="wd2" y="hd2"/>
                    </a:cxn>
                    <a:cxn ang="10800000">
                      <a:pos x="wd2" y="hd2"/>
                    </a:cxn>
                    <a:cxn ang="16200000">
                      <a:pos x="wd2" y="hd2"/>
                    </a:cxn>
                  </a:cxnLst>
                  <a:rect l="0" t="0" r="r" b="b"/>
                  <a:pathLst>
                    <a:path w="21600" h="21600" extrusionOk="0">
                      <a:moveTo>
                        <a:pt x="18153" y="2422"/>
                      </a:moveTo>
                      <a:cubicBezTo>
                        <a:pt x="17923" y="1817"/>
                        <a:pt x="18383" y="606"/>
                        <a:pt x="18383" y="606"/>
                      </a:cubicBezTo>
                      <a:cubicBezTo>
                        <a:pt x="19187" y="1615"/>
                        <a:pt x="19187" y="807"/>
                        <a:pt x="19532" y="0"/>
                      </a:cubicBezTo>
                      <a:cubicBezTo>
                        <a:pt x="20796" y="404"/>
                        <a:pt x="20566" y="1413"/>
                        <a:pt x="20911" y="2422"/>
                      </a:cubicBezTo>
                      <a:cubicBezTo>
                        <a:pt x="21140" y="3028"/>
                        <a:pt x="21600" y="4239"/>
                        <a:pt x="21600" y="4239"/>
                      </a:cubicBezTo>
                      <a:cubicBezTo>
                        <a:pt x="21026" y="5652"/>
                        <a:pt x="21600" y="5249"/>
                        <a:pt x="20451" y="5854"/>
                      </a:cubicBezTo>
                      <a:cubicBezTo>
                        <a:pt x="19991" y="6359"/>
                        <a:pt x="19532" y="7671"/>
                        <a:pt x="19532" y="7671"/>
                      </a:cubicBezTo>
                      <a:cubicBezTo>
                        <a:pt x="19417" y="10093"/>
                        <a:pt x="19877" y="11103"/>
                        <a:pt x="18613" y="12718"/>
                      </a:cubicBezTo>
                      <a:cubicBezTo>
                        <a:pt x="17234" y="11910"/>
                        <a:pt x="17809" y="13323"/>
                        <a:pt x="16545" y="13727"/>
                      </a:cubicBezTo>
                      <a:cubicBezTo>
                        <a:pt x="15511" y="13525"/>
                        <a:pt x="14821" y="13626"/>
                        <a:pt x="13787" y="13929"/>
                      </a:cubicBezTo>
                      <a:cubicBezTo>
                        <a:pt x="13098" y="13021"/>
                        <a:pt x="14017" y="12819"/>
                        <a:pt x="12868" y="12516"/>
                      </a:cubicBezTo>
                      <a:cubicBezTo>
                        <a:pt x="12409" y="13121"/>
                        <a:pt x="12409" y="14333"/>
                        <a:pt x="11719" y="14736"/>
                      </a:cubicBezTo>
                      <a:cubicBezTo>
                        <a:pt x="11260" y="14938"/>
                        <a:pt x="10340" y="15140"/>
                        <a:pt x="10340" y="15140"/>
                      </a:cubicBezTo>
                      <a:cubicBezTo>
                        <a:pt x="9996" y="14232"/>
                        <a:pt x="10226" y="13626"/>
                        <a:pt x="9191" y="13323"/>
                      </a:cubicBezTo>
                      <a:cubicBezTo>
                        <a:pt x="7813" y="13525"/>
                        <a:pt x="7468" y="13525"/>
                        <a:pt x="6664" y="14535"/>
                      </a:cubicBezTo>
                      <a:cubicBezTo>
                        <a:pt x="7583" y="15140"/>
                        <a:pt x="7813" y="14837"/>
                        <a:pt x="8732" y="14333"/>
                      </a:cubicBezTo>
                      <a:cubicBezTo>
                        <a:pt x="9306" y="14736"/>
                        <a:pt x="9766" y="15645"/>
                        <a:pt x="8962" y="16150"/>
                      </a:cubicBezTo>
                      <a:cubicBezTo>
                        <a:pt x="8617" y="16351"/>
                        <a:pt x="7123" y="16654"/>
                        <a:pt x="6664" y="16755"/>
                      </a:cubicBezTo>
                      <a:cubicBezTo>
                        <a:pt x="5515" y="17462"/>
                        <a:pt x="5055" y="17462"/>
                        <a:pt x="3906" y="16755"/>
                      </a:cubicBezTo>
                      <a:cubicBezTo>
                        <a:pt x="4021" y="16351"/>
                        <a:pt x="3906" y="15948"/>
                        <a:pt x="4136" y="15544"/>
                      </a:cubicBezTo>
                      <a:cubicBezTo>
                        <a:pt x="4366" y="15140"/>
                        <a:pt x="6319" y="14736"/>
                        <a:pt x="5285" y="14535"/>
                      </a:cubicBezTo>
                      <a:cubicBezTo>
                        <a:pt x="4826" y="14434"/>
                        <a:pt x="3906" y="14938"/>
                        <a:pt x="3906" y="14938"/>
                      </a:cubicBezTo>
                      <a:cubicBezTo>
                        <a:pt x="3677" y="15645"/>
                        <a:pt x="3217" y="16049"/>
                        <a:pt x="2987" y="16755"/>
                      </a:cubicBezTo>
                      <a:cubicBezTo>
                        <a:pt x="4136" y="18370"/>
                        <a:pt x="4136" y="17462"/>
                        <a:pt x="3447" y="19178"/>
                      </a:cubicBezTo>
                      <a:cubicBezTo>
                        <a:pt x="3217" y="19783"/>
                        <a:pt x="1609" y="20187"/>
                        <a:pt x="1609" y="20187"/>
                      </a:cubicBezTo>
                      <a:cubicBezTo>
                        <a:pt x="574" y="21600"/>
                        <a:pt x="1264" y="21196"/>
                        <a:pt x="0" y="21600"/>
                      </a:cubicBezTo>
                      <a:cubicBezTo>
                        <a:pt x="230" y="20389"/>
                        <a:pt x="574" y="19985"/>
                        <a:pt x="919" y="18976"/>
                      </a:cubicBezTo>
                      <a:cubicBezTo>
                        <a:pt x="689" y="17966"/>
                        <a:pt x="345" y="17462"/>
                        <a:pt x="0" y="16553"/>
                      </a:cubicBezTo>
                      <a:cubicBezTo>
                        <a:pt x="345" y="15746"/>
                        <a:pt x="804" y="15847"/>
                        <a:pt x="1609" y="15342"/>
                      </a:cubicBezTo>
                      <a:cubicBezTo>
                        <a:pt x="2068" y="14232"/>
                        <a:pt x="2643" y="14131"/>
                        <a:pt x="3677" y="13525"/>
                      </a:cubicBezTo>
                      <a:cubicBezTo>
                        <a:pt x="4251" y="12819"/>
                        <a:pt x="4251" y="12415"/>
                        <a:pt x="5055" y="11910"/>
                      </a:cubicBezTo>
                      <a:cubicBezTo>
                        <a:pt x="7353" y="12213"/>
                        <a:pt x="6319" y="12314"/>
                        <a:pt x="8272" y="11708"/>
                      </a:cubicBezTo>
                      <a:cubicBezTo>
                        <a:pt x="8732" y="11607"/>
                        <a:pt x="9651" y="11305"/>
                        <a:pt x="9651" y="11305"/>
                      </a:cubicBezTo>
                      <a:cubicBezTo>
                        <a:pt x="12064" y="12011"/>
                        <a:pt x="11145" y="8479"/>
                        <a:pt x="13098" y="7873"/>
                      </a:cubicBezTo>
                      <a:cubicBezTo>
                        <a:pt x="13443" y="8781"/>
                        <a:pt x="12638" y="8983"/>
                        <a:pt x="13787" y="9286"/>
                      </a:cubicBezTo>
                      <a:cubicBezTo>
                        <a:pt x="14362" y="8579"/>
                        <a:pt x="14362" y="8176"/>
                        <a:pt x="15166" y="7671"/>
                      </a:cubicBezTo>
                      <a:cubicBezTo>
                        <a:pt x="15855" y="6864"/>
                        <a:pt x="16774" y="6561"/>
                        <a:pt x="17234" y="5450"/>
                      </a:cubicBezTo>
                      <a:cubicBezTo>
                        <a:pt x="17349" y="5047"/>
                        <a:pt x="17694" y="4239"/>
                        <a:pt x="17694" y="4239"/>
                      </a:cubicBezTo>
                      <a:cubicBezTo>
                        <a:pt x="17464" y="4138"/>
                        <a:pt x="17004" y="4037"/>
                        <a:pt x="17004" y="3836"/>
                      </a:cubicBezTo>
                      <a:cubicBezTo>
                        <a:pt x="17004" y="3634"/>
                        <a:pt x="18498" y="3331"/>
                        <a:pt x="17464" y="3230"/>
                      </a:cubicBezTo>
                      <a:lnTo>
                        <a:pt x="18153" y="2422"/>
                      </a:ln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30" name="Shape"/>
                <p:cNvSpPr/>
                <p:nvPr/>
              </p:nvSpPr>
              <p:spPr>
                <a:xfrm>
                  <a:off x="2253071" y="222894"/>
                  <a:ext cx="18063" cy="18064"/>
                </a:xfrm>
                <a:custGeom>
                  <a:avLst/>
                  <a:gdLst/>
                  <a:ahLst/>
                  <a:cxnLst>
                    <a:cxn ang="0">
                      <a:pos x="wd2" y="hd2"/>
                    </a:cxn>
                    <a:cxn ang="5400000">
                      <a:pos x="wd2" y="hd2"/>
                    </a:cxn>
                    <a:cxn ang="10800000">
                      <a:pos x="wd2" y="hd2"/>
                    </a:cxn>
                    <a:cxn ang="16200000">
                      <a:pos x="wd2" y="hd2"/>
                    </a:cxn>
                  </a:cxnLst>
                  <a:rect l="0" t="0" r="r" b="b"/>
                  <a:pathLst>
                    <a:path w="13791" h="13791" extrusionOk="0">
                      <a:moveTo>
                        <a:pt x="0" y="7145"/>
                      </a:moveTo>
                      <a:cubicBezTo>
                        <a:pt x="9969" y="-7809"/>
                        <a:pt x="21600" y="3822"/>
                        <a:pt x="6646" y="13791"/>
                      </a:cubicBezTo>
                      <a:cubicBezTo>
                        <a:pt x="0" y="2160"/>
                        <a:pt x="0" y="499"/>
                        <a:pt x="0" y="7145"/>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31" name="Shape"/>
                <p:cNvSpPr/>
                <p:nvPr/>
              </p:nvSpPr>
              <p:spPr>
                <a:xfrm>
                  <a:off x="1246293" y="336408"/>
                  <a:ext cx="783450" cy="424542"/>
                </a:xfrm>
                <a:custGeom>
                  <a:avLst/>
                  <a:gdLst/>
                  <a:ahLst/>
                  <a:cxnLst>
                    <a:cxn ang="0">
                      <a:pos x="wd2" y="hd2"/>
                    </a:cxn>
                    <a:cxn ang="5400000">
                      <a:pos x="wd2" y="hd2"/>
                    </a:cxn>
                    <a:cxn ang="10800000">
                      <a:pos x="wd2" y="hd2"/>
                    </a:cxn>
                    <a:cxn ang="16200000">
                      <a:pos x="wd2" y="hd2"/>
                    </a:cxn>
                  </a:cxnLst>
                  <a:rect l="0" t="0" r="r" b="b"/>
                  <a:pathLst>
                    <a:path w="21600" h="21490" extrusionOk="0">
                      <a:moveTo>
                        <a:pt x="21228" y="230"/>
                      </a:moveTo>
                      <a:cubicBezTo>
                        <a:pt x="21307" y="574"/>
                        <a:pt x="21520" y="613"/>
                        <a:pt x="21600" y="996"/>
                      </a:cubicBezTo>
                      <a:cubicBezTo>
                        <a:pt x="21520" y="1379"/>
                        <a:pt x="21307" y="1570"/>
                        <a:pt x="21174" y="1915"/>
                      </a:cubicBezTo>
                      <a:cubicBezTo>
                        <a:pt x="21041" y="2336"/>
                        <a:pt x="20962" y="2719"/>
                        <a:pt x="20696" y="2987"/>
                      </a:cubicBezTo>
                      <a:cubicBezTo>
                        <a:pt x="20563" y="3255"/>
                        <a:pt x="20509" y="3370"/>
                        <a:pt x="20589" y="3677"/>
                      </a:cubicBezTo>
                      <a:cubicBezTo>
                        <a:pt x="20403" y="4098"/>
                        <a:pt x="20164" y="4366"/>
                        <a:pt x="19898" y="4672"/>
                      </a:cubicBezTo>
                      <a:cubicBezTo>
                        <a:pt x="19791" y="4787"/>
                        <a:pt x="19578" y="4979"/>
                        <a:pt x="19578" y="4979"/>
                      </a:cubicBezTo>
                      <a:cubicBezTo>
                        <a:pt x="19685" y="5400"/>
                        <a:pt x="19445" y="5362"/>
                        <a:pt x="19206" y="5438"/>
                      </a:cubicBezTo>
                      <a:cubicBezTo>
                        <a:pt x="19046" y="5668"/>
                        <a:pt x="18940" y="5783"/>
                        <a:pt x="18727" y="5898"/>
                      </a:cubicBezTo>
                      <a:cubicBezTo>
                        <a:pt x="18248" y="5745"/>
                        <a:pt x="17291" y="6472"/>
                        <a:pt x="16865" y="6894"/>
                      </a:cubicBezTo>
                      <a:cubicBezTo>
                        <a:pt x="16918" y="7238"/>
                        <a:pt x="16785" y="7391"/>
                        <a:pt x="17025" y="7506"/>
                      </a:cubicBezTo>
                      <a:cubicBezTo>
                        <a:pt x="17104" y="7851"/>
                        <a:pt x="17025" y="7928"/>
                        <a:pt x="16812" y="8043"/>
                      </a:cubicBezTo>
                      <a:cubicBezTo>
                        <a:pt x="16652" y="8387"/>
                        <a:pt x="16572" y="8655"/>
                        <a:pt x="16333" y="8885"/>
                      </a:cubicBezTo>
                      <a:cubicBezTo>
                        <a:pt x="16253" y="8847"/>
                        <a:pt x="16120" y="8923"/>
                        <a:pt x="16067" y="8809"/>
                      </a:cubicBezTo>
                      <a:cubicBezTo>
                        <a:pt x="15934" y="8426"/>
                        <a:pt x="16227" y="7621"/>
                        <a:pt x="16493" y="7506"/>
                      </a:cubicBezTo>
                      <a:cubicBezTo>
                        <a:pt x="16572" y="7162"/>
                        <a:pt x="16413" y="7162"/>
                        <a:pt x="16493" y="6817"/>
                      </a:cubicBezTo>
                      <a:cubicBezTo>
                        <a:pt x="16413" y="6281"/>
                        <a:pt x="16200" y="6434"/>
                        <a:pt x="15907" y="6587"/>
                      </a:cubicBezTo>
                      <a:cubicBezTo>
                        <a:pt x="15748" y="6894"/>
                        <a:pt x="15562" y="7085"/>
                        <a:pt x="15322" y="7200"/>
                      </a:cubicBezTo>
                      <a:cubicBezTo>
                        <a:pt x="15216" y="7430"/>
                        <a:pt x="15109" y="7660"/>
                        <a:pt x="15003" y="7889"/>
                      </a:cubicBezTo>
                      <a:cubicBezTo>
                        <a:pt x="14923" y="8043"/>
                        <a:pt x="14790" y="8349"/>
                        <a:pt x="14790" y="8349"/>
                      </a:cubicBezTo>
                      <a:cubicBezTo>
                        <a:pt x="14843" y="8962"/>
                        <a:pt x="14870" y="9306"/>
                        <a:pt x="15216" y="9651"/>
                      </a:cubicBezTo>
                      <a:cubicBezTo>
                        <a:pt x="15402" y="10034"/>
                        <a:pt x="15588" y="10455"/>
                        <a:pt x="15854" y="10723"/>
                      </a:cubicBezTo>
                      <a:cubicBezTo>
                        <a:pt x="15907" y="10953"/>
                        <a:pt x="16014" y="11413"/>
                        <a:pt x="16014" y="11413"/>
                      </a:cubicBezTo>
                      <a:cubicBezTo>
                        <a:pt x="15987" y="11796"/>
                        <a:pt x="15934" y="13826"/>
                        <a:pt x="15801" y="14094"/>
                      </a:cubicBezTo>
                      <a:cubicBezTo>
                        <a:pt x="15695" y="14323"/>
                        <a:pt x="15322" y="14477"/>
                        <a:pt x="15163" y="14630"/>
                      </a:cubicBezTo>
                      <a:cubicBezTo>
                        <a:pt x="14976" y="15051"/>
                        <a:pt x="14631" y="15166"/>
                        <a:pt x="14418" y="15549"/>
                      </a:cubicBezTo>
                      <a:cubicBezTo>
                        <a:pt x="14258" y="15817"/>
                        <a:pt x="14338" y="15970"/>
                        <a:pt x="14099" y="16085"/>
                      </a:cubicBezTo>
                      <a:cubicBezTo>
                        <a:pt x="13992" y="15626"/>
                        <a:pt x="14311" y="14974"/>
                        <a:pt x="13886" y="14783"/>
                      </a:cubicBezTo>
                      <a:cubicBezTo>
                        <a:pt x="13726" y="14438"/>
                        <a:pt x="13567" y="13940"/>
                        <a:pt x="13354" y="13634"/>
                      </a:cubicBezTo>
                      <a:cubicBezTo>
                        <a:pt x="13221" y="13060"/>
                        <a:pt x="13433" y="13787"/>
                        <a:pt x="12822" y="13328"/>
                      </a:cubicBezTo>
                      <a:cubicBezTo>
                        <a:pt x="12715" y="13251"/>
                        <a:pt x="12715" y="12983"/>
                        <a:pt x="12609" y="12868"/>
                      </a:cubicBezTo>
                      <a:cubicBezTo>
                        <a:pt x="12502" y="12370"/>
                        <a:pt x="12396" y="13098"/>
                        <a:pt x="12290" y="13328"/>
                      </a:cubicBezTo>
                      <a:cubicBezTo>
                        <a:pt x="12236" y="13711"/>
                        <a:pt x="12130" y="13902"/>
                        <a:pt x="12077" y="14323"/>
                      </a:cubicBezTo>
                      <a:cubicBezTo>
                        <a:pt x="12157" y="14668"/>
                        <a:pt x="12103" y="14821"/>
                        <a:pt x="11970" y="15089"/>
                      </a:cubicBezTo>
                      <a:cubicBezTo>
                        <a:pt x="12077" y="15281"/>
                        <a:pt x="12343" y="15740"/>
                        <a:pt x="12396" y="16009"/>
                      </a:cubicBezTo>
                      <a:cubicBezTo>
                        <a:pt x="12609" y="16966"/>
                        <a:pt x="12556" y="17540"/>
                        <a:pt x="13300" y="17770"/>
                      </a:cubicBezTo>
                      <a:cubicBezTo>
                        <a:pt x="13487" y="17962"/>
                        <a:pt x="13567" y="18153"/>
                        <a:pt x="13726" y="18383"/>
                      </a:cubicBezTo>
                      <a:cubicBezTo>
                        <a:pt x="13593" y="18919"/>
                        <a:pt x="13646" y="19494"/>
                        <a:pt x="13567" y="20068"/>
                      </a:cubicBezTo>
                      <a:cubicBezTo>
                        <a:pt x="13620" y="20566"/>
                        <a:pt x="13593" y="20719"/>
                        <a:pt x="13886" y="20987"/>
                      </a:cubicBezTo>
                      <a:cubicBezTo>
                        <a:pt x="13912" y="21140"/>
                        <a:pt x="13966" y="21294"/>
                        <a:pt x="13992" y="21447"/>
                      </a:cubicBezTo>
                      <a:cubicBezTo>
                        <a:pt x="14019" y="21600"/>
                        <a:pt x="13673" y="21294"/>
                        <a:pt x="13673" y="21294"/>
                      </a:cubicBezTo>
                      <a:cubicBezTo>
                        <a:pt x="13354" y="21600"/>
                        <a:pt x="13327" y="21102"/>
                        <a:pt x="13088" y="20834"/>
                      </a:cubicBezTo>
                      <a:cubicBezTo>
                        <a:pt x="12981" y="20719"/>
                        <a:pt x="12768" y="20528"/>
                        <a:pt x="12768" y="20528"/>
                      </a:cubicBezTo>
                      <a:cubicBezTo>
                        <a:pt x="12529" y="19991"/>
                        <a:pt x="12609" y="20260"/>
                        <a:pt x="12502" y="19838"/>
                      </a:cubicBezTo>
                      <a:cubicBezTo>
                        <a:pt x="12423" y="18804"/>
                        <a:pt x="12263" y="17081"/>
                        <a:pt x="11598" y="16468"/>
                      </a:cubicBezTo>
                      <a:cubicBezTo>
                        <a:pt x="11385" y="16583"/>
                        <a:pt x="11305" y="16583"/>
                        <a:pt x="11226" y="16238"/>
                      </a:cubicBezTo>
                      <a:cubicBezTo>
                        <a:pt x="11359" y="15472"/>
                        <a:pt x="11492" y="14668"/>
                        <a:pt x="11651" y="13940"/>
                      </a:cubicBezTo>
                      <a:cubicBezTo>
                        <a:pt x="11598" y="13136"/>
                        <a:pt x="11465" y="12638"/>
                        <a:pt x="11332" y="11872"/>
                      </a:cubicBezTo>
                      <a:cubicBezTo>
                        <a:pt x="11412" y="11566"/>
                        <a:pt x="11305" y="11489"/>
                        <a:pt x="11226" y="11183"/>
                      </a:cubicBezTo>
                      <a:cubicBezTo>
                        <a:pt x="11279" y="10800"/>
                        <a:pt x="11385" y="10609"/>
                        <a:pt x="11226" y="10264"/>
                      </a:cubicBezTo>
                      <a:cubicBezTo>
                        <a:pt x="11172" y="10302"/>
                        <a:pt x="11119" y="10302"/>
                        <a:pt x="11066" y="10340"/>
                      </a:cubicBezTo>
                      <a:cubicBezTo>
                        <a:pt x="11013" y="10417"/>
                        <a:pt x="11013" y="10532"/>
                        <a:pt x="10960" y="10570"/>
                      </a:cubicBezTo>
                      <a:cubicBezTo>
                        <a:pt x="10853" y="10647"/>
                        <a:pt x="10640" y="10723"/>
                        <a:pt x="10640" y="10723"/>
                      </a:cubicBezTo>
                      <a:cubicBezTo>
                        <a:pt x="10481" y="10494"/>
                        <a:pt x="10348" y="10494"/>
                        <a:pt x="10268" y="10187"/>
                      </a:cubicBezTo>
                      <a:cubicBezTo>
                        <a:pt x="10401" y="9613"/>
                        <a:pt x="10082" y="7889"/>
                        <a:pt x="9683" y="7506"/>
                      </a:cubicBezTo>
                      <a:cubicBezTo>
                        <a:pt x="9497" y="7123"/>
                        <a:pt x="9523" y="6970"/>
                        <a:pt x="9576" y="6511"/>
                      </a:cubicBezTo>
                      <a:cubicBezTo>
                        <a:pt x="9523" y="6128"/>
                        <a:pt x="9470" y="5630"/>
                        <a:pt x="9204" y="5515"/>
                      </a:cubicBezTo>
                      <a:cubicBezTo>
                        <a:pt x="9124" y="5898"/>
                        <a:pt x="8991" y="6128"/>
                        <a:pt x="8778" y="6357"/>
                      </a:cubicBezTo>
                      <a:cubicBezTo>
                        <a:pt x="8592" y="6281"/>
                        <a:pt x="8193" y="6128"/>
                        <a:pt x="8193" y="6128"/>
                      </a:cubicBezTo>
                      <a:cubicBezTo>
                        <a:pt x="7874" y="6204"/>
                        <a:pt x="7900" y="6357"/>
                        <a:pt x="7661" y="6587"/>
                      </a:cubicBezTo>
                      <a:cubicBezTo>
                        <a:pt x="7555" y="7085"/>
                        <a:pt x="7501" y="7315"/>
                        <a:pt x="7129" y="7506"/>
                      </a:cubicBezTo>
                      <a:cubicBezTo>
                        <a:pt x="7023" y="7660"/>
                        <a:pt x="6464" y="8847"/>
                        <a:pt x="6437" y="8885"/>
                      </a:cubicBezTo>
                      <a:cubicBezTo>
                        <a:pt x="6145" y="9153"/>
                        <a:pt x="5719" y="9460"/>
                        <a:pt x="5480" y="9804"/>
                      </a:cubicBezTo>
                      <a:cubicBezTo>
                        <a:pt x="5373" y="9957"/>
                        <a:pt x="5320" y="10149"/>
                        <a:pt x="5214" y="10264"/>
                      </a:cubicBezTo>
                      <a:cubicBezTo>
                        <a:pt x="5161" y="10302"/>
                        <a:pt x="5107" y="10302"/>
                        <a:pt x="5054" y="10340"/>
                      </a:cubicBezTo>
                      <a:cubicBezTo>
                        <a:pt x="5001" y="10379"/>
                        <a:pt x="4948" y="10417"/>
                        <a:pt x="4895" y="10494"/>
                      </a:cubicBezTo>
                      <a:cubicBezTo>
                        <a:pt x="4788" y="10647"/>
                        <a:pt x="4575" y="10953"/>
                        <a:pt x="4575" y="10953"/>
                      </a:cubicBezTo>
                      <a:cubicBezTo>
                        <a:pt x="4442" y="11489"/>
                        <a:pt x="4389" y="12026"/>
                        <a:pt x="4256" y="12562"/>
                      </a:cubicBezTo>
                      <a:cubicBezTo>
                        <a:pt x="4203" y="12830"/>
                        <a:pt x="4150" y="13060"/>
                        <a:pt x="4097" y="13328"/>
                      </a:cubicBezTo>
                      <a:cubicBezTo>
                        <a:pt x="4070" y="13404"/>
                        <a:pt x="4043" y="13557"/>
                        <a:pt x="4043" y="13557"/>
                      </a:cubicBezTo>
                      <a:cubicBezTo>
                        <a:pt x="4043" y="13749"/>
                        <a:pt x="4150" y="14706"/>
                        <a:pt x="3884" y="15013"/>
                      </a:cubicBezTo>
                      <a:cubicBezTo>
                        <a:pt x="3751" y="15204"/>
                        <a:pt x="3405" y="15472"/>
                        <a:pt x="3405" y="15472"/>
                      </a:cubicBezTo>
                      <a:cubicBezTo>
                        <a:pt x="3325" y="15779"/>
                        <a:pt x="3245" y="16123"/>
                        <a:pt x="3033" y="16238"/>
                      </a:cubicBezTo>
                      <a:cubicBezTo>
                        <a:pt x="2660" y="16047"/>
                        <a:pt x="2580" y="15511"/>
                        <a:pt x="2500" y="15013"/>
                      </a:cubicBezTo>
                      <a:cubicBezTo>
                        <a:pt x="2288" y="13864"/>
                        <a:pt x="2181" y="12715"/>
                        <a:pt x="1915" y="11566"/>
                      </a:cubicBezTo>
                      <a:cubicBezTo>
                        <a:pt x="1889" y="10762"/>
                        <a:pt x="1862" y="10532"/>
                        <a:pt x="1756" y="9881"/>
                      </a:cubicBezTo>
                      <a:cubicBezTo>
                        <a:pt x="1756" y="9613"/>
                        <a:pt x="1809" y="8387"/>
                        <a:pt x="1702" y="7966"/>
                      </a:cubicBezTo>
                      <a:cubicBezTo>
                        <a:pt x="1862" y="7315"/>
                        <a:pt x="1756" y="6626"/>
                        <a:pt x="1915" y="5974"/>
                      </a:cubicBezTo>
                      <a:cubicBezTo>
                        <a:pt x="1756" y="5323"/>
                        <a:pt x="1596" y="6434"/>
                        <a:pt x="1490" y="6587"/>
                      </a:cubicBezTo>
                      <a:cubicBezTo>
                        <a:pt x="1410" y="6702"/>
                        <a:pt x="1170" y="6894"/>
                        <a:pt x="1170" y="6894"/>
                      </a:cubicBezTo>
                      <a:cubicBezTo>
                        <a:pt x="931" y="6779"/>
                        <a:pt x="745" y="6626"/>
                        <a:pt x="638" y="6204"/>
                      </a:cubicBezTo>
                      <a:cubicBezTo>
                        <a:pt x="612" y="6051"/>
                        <a:pt x="532" y="5745"/>
                        <a:pt x="532" y="5745"/>
                      </a:cubicBezTo>
                      <a:cubicBezTo>
                        <a:pt x="798" y="5668"/>
                        <a:pt x="798" y="5477"/>
                        <a:pt x="1011" y="5285"/>
                      </a:cubicBezTo>
                      <a:cubicBezTo>
                        <a:pt x="931" y="4902"/>
                        <a:pt x="825" y="5094"/>
                        <a:pt x="638" y="5285"/>
                      </a:cubicBezTo>
                      <a:cubicBezTo>
                        <a:pt x="399" y="5170"/>
                        <a:pt x="399" y="5055"/>
                        <a:pt x="479" y="4749"/>
                      </a:cubicBezTo>
                      <a:cubicBezTo>
                        <a:pt x="293" y="4366"/>
                        <a:pt x="239" y="3868"/>
                        <a:pt x="0" y="3523"/>
                      </a:cubicBezTo>
                      <a:lnTo>
                        <a:pt x="2022" y="0"/>
                      </a:lnTo>
                      <a:lnTo>
                        <a:pt x="21228" y="230"/>
                      </a:ln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32" name="Shape"/>
                <p:cNvSpPr/>
                <p:nvPr/>
              </p:nvSpPr>
              <p:spPr>
                <a:xfrm>
                  <a:off x="1385015" y="631229"/>
                  <a:ext cx="38639" cy="64167"/>
                </a:xfrm>
                <a:custGeom>
                  <a:avLst/>
                  <a:gdLst/>
                  <a:ahLst/>
                  <a:cxnLst>
                    <a:cxn ang="0">
                      <a:pos x="wd2" y="hd2"/>
                    </a:cxn>
                    <a:cxn ang="5400000">
                      <a:pos x="wd2" y="hd2"/>
                    </a:cxn>
                    <a:cxn ang="10800000">
                      <a:pos x="wd2" y="hd2"/>
                    </a:cxn>
                    <a:cxn ang="16200000">
                      <a:pos x="wd2" y="hd2"/>
                    </a:cxn>
                  </a:cxnLst>
                  <a:rect l="0" t="0" r="r" b="b"/>
                  <a:pathLst>
                    <a:path w="19455" h="21168" extrusionOk="0">
                      <a:moveTo>
                        <a:pt x="3014" y="2363"/>
                      </a:moveTo>
                      <a:cubicBezTo>
                        <a:pt x="1507" y="76"/>
                        <a:pt x="4019" y="-432"/>
                        <a:pt x="8038" y="330"/>
                      </a:cubicBezTo>
                      <a:cubicBezTo>
                        <a:pt x="11554" y="2872"/>
                        <a:pt x="13563" y="5667"/>
                        <a:pt x="18084" y="7954"/>
                      </a:cubicBezTo>
                      <a:cubicBezTo>
                        <a:pt x="21098" y="12782"/>
                        <a:pt x="19591" y="19389"/>
                        <a:pt x="9042" y="21168"/>
                      </a:cubicBezTo>
                      <a:cubicBezTo>
                        <a:pt x="2512" y="20152"/>
                        <a:pt x="2010" y="20152"/>
                        <a:pt x="0" y="17102"/>
                      </a:cubicBezTo>
                      <a:cubicBezTo>
                        <a:pt x="503" y="16340"/>
                        <a:pt x="-502" y="584"/>
                        <a:pt x="3014" y="2363"/>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33" name="Shape"/>
                <p:cNvSpPr/>
                <p:nvPr/>
              </p:nvSpPr>
              <p:spPr>
                <a:xfrm>
                  <a:off x="1986493" y="410011"/>
                  <a:ext cx="37994" cy="52834"/>
                </a:xfrm>
                <a:custGeom>
                  <a:avLst/>
                  <a:gdLst/>
                  <a:ahLst/>
                  <a:cxnLst>
                    <a:cxn ang="0">
                      <a:pos x="wd2" y="hd2"/>
                    </a:cxn>
                    <a:cxn ang="5400000">
                      <a:pos x="wd2" y="hd2"/>
                    </a:cxn>
                    <a:cxn ang="10800000">
                      <a:pos x="wd2" y="hd2"/>
                    </a:cxn>
                    <a:cxn ang="16200000">
                      <a:pos x="wd2" y="hd2"/>
                    </a:cxn>
                  </a:cxnLst>
                  <a:rect l="0" t="0" r="r" b="b"/>
                  <a:pathLst>
                    <a:path w="20193" h="21061" extrusionOk="0">
                      <a:moveTo>
                        <a:pt x="5369" y="7634"/>
                      </a:moveTo>
                      <a:cubicBezTo>
                        <a:pt x="6351" y="3256"/>
                        <a:pt x="5860" y="1504"/>
                        <a:pt x="13223" y="45"/>
                      </a:cubicBezTo>
                      <a:cubicBezTo>
                        <a:pt x="15678" y="337"/>
                        <a:pt x="18623" y="-539"/>
                        <a:pt x="20096" y="629"/>
                      </a:cubicBezTo>
                      <a:cubicBezTo>
                        <a:pt x="20587" y="1212"/>
                        <a:pt x="19114" y="5591"/>
                        <a:pt x="18132" y="7050"/>
                      </a:cubicBezTo>
                      <a:cubicBezTo>
                        <a:pt x="14205" y="12012"/>
                        <a:pt x="13714" y="17850"/>
                        <a:pt x="5369" y="21061"/>
                      </a:cubicBezTo>
                      <a:cubicBezTo>
                        <a:pt x="951" y="20185"/>
                        <a:pt x="951" y="19310"/>
                        <a:pt x="2423" y="16975"/>
                      </a:cubicBezTo>
                      <a:cubicBezTo>
                        <a:pt x="1442" y="14056"/>
                        <a:pt x="-1013" y="12888"/>
                        <a:pt x="460" y="9969"/>
                      </a:cubicBezTo>
                      <a:cubicBezTo>
                        <a:pt x="951" y="8802"/>
                        <a:pt x="2914" y="6175"/>
                        <a:pt x="5369" y="7634"/>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34" name="Shape"/>
                <p:cNvSpPr/>
                <p:nvPr/>
              </p:nvSpPr>
              <p:spPr>
                <a:xfrm>
                  <a:off x="2099616" y="387588"/>
                  <a:ext cx="18064" cy="18063"/>
                </a:xfrm>
                <a:custGeom>
                  <a:avLst/>
                  <a:gdLst/>
                  <a:ahLst/>
                  <a:cxnLst>
                    <a:cxn ang="0">
                      <a:pos x="wd2" y="hd2"/>
                    </a:cxn>
                    <a:cxn ang="5400000">
                      <a:pos x="wd2" y="hd2"/>
                    </a:cxn>
                    <a:cxn ang="10800000">
                      <a:pos x="wd2" y="hd2"/>
                    </a:cxn>
                    <a:cxn ang="16200000">
                      <a:pos x="wd2" y="hd2"/>
                    </a:cxn>
                  </a:cxnLst>
                  <a:rect l="0" t="0" r="r" b="b"/>
                  <a:pathLst>
                    <a:path w="15068" h="14395" extrusionOk="0">
                      <a:moveTo>
                        <a:pt x="5618" y="4315"/>
                      </a:moveTo>
                      <a:cubicBezTo>
                        <a:pt x="17498" y="-7205"/>
                        <a:pt x="19658" y="7195"/>
                        <a:pt x="3458" y="14395"/>
                      </a:cubicBezTo>
                      <a:cubicBezTo>
                        <a:pt x="-1942" y="9355"/>
                        <a:pt x="-862" y="8635"/>
                        <a:pt x="5618" y="4315"/>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35" name="Shape"/>
                <p:cNvSpPr/>
                <p:nvPr/>
              </p:nvSpPr>
              <p:spPr>
                <a:xfrm>
                  <a:off x="0" y="169333"/>
                  <a:ext cx="975208" cy="799254"/>
                </a:xfrm>
                <a:custGeom>
                  <a:avLst/>
                  <a:gdLst/>
                  <a:ahLst/>
                  <a:cxnLst>
                    <a:cxn ang="0">
                      <a:pos x="wd2" y="hd2"/>
                    </a:cxn>
                    <a:cxn ang="5400000">
                      <a:pos x="wd2" y="hd2"/>
                    </a:cxn>
                    <a:cxn ang="10800000">
                      <a:pos x="wd2" y="hd2"/>
                    </a:cxn>
                    <a:cxn ang="16200000">
                      <a:pos x="wd2" y="hd2"/>
                    </a:cxn>
                  </a:cxnLst>
                  <a:rect l="0" t="0" r="r" b="b"/>
                  <a:pathLst>
                    <a:path w="21547" h="21600" extrusionOk="0">
                      <a:moveTo>
                        <a:pt x="13777" y="21561"/>
                      </a:moveTo>
                      <a:lnTo>
                        <a:pt x="15234" y="17994"/>
                      </a:lnTo>
                      <a:lnTo>
                        <a:pt x="14981" y="17412"/>
                      </a:lnTo>
                      <a:lnTo>
                        <a:pt x="15392" y="17489"/>
                      </a:lnTo>
                      <a:lnTo>
                        <a:pt x="15677" y="17102"/>
                      </a:lnTo>
                      <a:lnTo>
                        <a:pt x="15836" y="16016"/>
                      </a:lnTo>
                      <a:lnTo>
                        <a:pt x="15836" y="14387"/>
                      </a:lnTo>
                      <a:lnTo>
                        <a:pt x="9787" y="11130"/>
                      </a:lnTo>
                      <a:lnTo>
                        <a:pt x="9375" y="11944"/>
                      </a:lnTo>
                      <a:lnTo>
                        <a:pt x="8931" y="13418"/>
                      </a:lnTo>
                      <a:lnTo>
                        <a:pt x="12542" y="21600"/>
                      </a:lnTo>
                      <a:lnTo>
                        <a:pt x="9596" y="21561"/>
                      </a:lnTo>
                      <a:lnTo>
                        <a:pt x="9628" y="20786"/>
                      </a:lnTo>
                      <a:cubicBezTo>
                        <a:pt x="8995" y="20165"/>
                        <a:pt x="9375" y="19777"/>
                        <a:pt x="8931" y="19157"/>
                      </a:cubicBezTo>
                      <a:cubicBezTo>
                        <a:pt x="8741" y="18420"/>
                        <a:pt x="8456" y="18149"/>
                        <a:pt x="8013" y="17489"/>
                      </a:cubicBezTo>
                      <a:cubicBezTo>
                        <a:pt x="7886" y="17334"/>
                        <a:pt x="7760" y="17179"/>
                        <a:pt x="7665" y="17024"/>
                      </a:cubicBezTo>
                      <a:lnTo>
                        <a:pt x="7506" y="16753"/>
                      </a:lnTo>
                      <a:cubicBezTo>
                        <a:pt x="7506" y="16753"/>
                        <a:pt x="7760" y="16016"/>
                        <a:pt x="7760" y="16016"/>
                      </a:cubicBezTo>
                      <a:cubicBezTo>
                        <a:pt x="7823" y="15861"/>
                        <a:pt x="7918" y="15550"/>
                        <a:pt x="7918" y="15550"/>
                      </a:cubicBezTo>
                      <a:cubicBezTo>
                        <a:pt x="7886" y="15473"/>
                        <a:pt x="7823" y="15395"/>
                        <a:pt x="7823" y="15279"/>
                      </a:cubicBezTo>
                      <a:cubicBezTo>
                        <a:pt x="7855" y="15124"/>
                        <a:pt x="8013" y="14814"/>
                        <a:pt x="8013" y="14814"/>
                      </a:cubicBezTo>
                      <a:cubicBezTo>
                        <a:pt x="7696" y="14348"/>
                        <a:pt x="7506" y="14387"/>
                        <a:pt x="6968" y="14542"/>
                      </a:cubicBezTo>
                      <a:cubicBezTo>
                        <a:pt x="6873" y="14387"/>
                        <a:pt x="6651" y="14310"/>
                        <a:pt x="6556" y="14154"/>
                      </a:cubicBezTo>
                      <a:cubicBezTo>
                        <a:pt x="5859" y="13069"/>
                        <a:pt x="6841" y="14077"/>
                        <a:pt x="6144" y="13418"/>
                      </a:cubicBezTo>
                      <a:cubicBezTo>
                        <a:pt x="5289" y="13534"/>
                        <a:pt x="5669" y="13418"/>
                        <a:pt x="4941" y="13650"/>
                      </a:cubicBezTo>
                      <a:cubicBezTo>
                        <a:pt x="4846" y="13689"/>
                        <a:pt x="4687" y="13728"/>
                        <a:pt x="4687" y="13728"/>
                      </a:cubicBezTo>
                      <a:cubicBezTo>
                        <a:pt x="4624" y="13805"/>
                        <a:pt x="4592" y="13922"/>
                        <a:pt x="4497" y="13999"/>
                      </a:cubicBezTo>
                      <a:cubicBezTo>
                        <a:pt x="4371" y="14077"/>
                        <a:pt x="3991" y="14154"/>
                        <a:pt x="3991" y="14154"/>
                      </a:cubicBezTo>
                      <a:cubicBezTo>
                        <a:pt x="3326" y="13728"/>
                        <a:pt x="3674" y="13767"/>
                        <a:pt x="2977" y="13999"/>
                      </a:cubicBezTo>
                      <a:cubicBezTo>
                        <a:pt x="2819" y="14038"/>
                        <a:pt x="2470" y="14154"/>
                        <a:pt x="2470" y="14154"/>
                      </a:cubicBezTo>
                      <a:cubicBezTo>
                        <a:pt x="1964" y="14852"/>
                        <a:pt x="1457" y="13418"/>
                        <a:pt x="1109" y="13069"/>
                      </a:cubicBezTo>
                      <a:cubicBezTo>
                        <a:pt x="1013" y="12797"/>
                        <a:pt x="760" y="12409"/>
                        <a:pt x="697" y="12099"/>
                      </a:cubicBezTo>
                      <a:cubicBezTo>
                        <a:pt x="633" y="11944"/>
                        <a:pt x="697" y="11750"/>
                        <a:pt x="602" y="11634"/>
                      </a:cubicBezTo>
                      <a:cubicBezTo>
                        <a:pt x="538" y="11517"/>
                        <a:pt x="412" y="11517"/>
                        <a:pt x="348" y="11440"/>
                      </a:cubicBezTo>
                      <a:cubicBezTo>
                        <a:pt x="95" y="10742"/>
                        <a:pt x="475" y="11866"/>
                        <a:pt x="158" y="10703"/>
                      </a:cubicBezTo>
                      <a:cubicBezTo>
                        <a:pt x="127" y="10548"/>
                        <a:pt x="0" y="10238"/>
                        <a:pt x="0" y="10238"/>
                      </a:cubicBezTo>
                      <a:cubicBezTo>
                        <a:pt x="95" y="9811"/>
                        <a:pt x="63" y="9617"/>
                        <a:pt x="412" y="9423"/>
                      </a:cubicBezTo>
                      <a:cubicBezTo>
                        <a:pt x="633" y="8570"/>
                        <a:pt x="538" y="8958"/>
                        <a:pt x="760" y="8260"/>
                      </a:cubicBezTo>
                      <a:cubicBezTo>
                        <a:pt x="823" y="8105"/>
                        <a:pt x="950" y="7756"/>
                        <a:pt x="950" y="7756"/>
                      </a:cubicBezTo>
                      <a:cubicBezTo>
                        <a:pt x="823" y="7446"/>
                        <a:pt x="760" y="7407"/>
                        <a:pt x="1013" y="7019"/>
                      </a:cubicBezTo>
                      <a:cubicBezTo>
                        <a:pt x="1140" y="6864"/>
                        <a:pt x="1362" y="6554"/>
                        <a:pt x="1362" y="6554"/>
                      </a:cubicBezTo>
                      <a:cubicBezTo>
                        <a:pt x="1172" y="6011"/>
                        <a:pt x="1140" y="5933"/>
                        <a:pt x="1615" y="5545"/>
                      </a:cubicBezTo>
                      <a:cubicBezTo>
                        <a:pt x="1774" y="5429"/>
                        <a:pt x="2122" y="5235"/>
                        <a:pt x="2122" y="5235"/>
                      </a:cubicBezTo>
                      <a:cubicBezTo>
                        <a:pt x="2312" y="5003"/>
                        <a:pt x="2375" y="4731"/>
                        <a:pt x="2565" y="4498"/>
                      </a:cubicBezTo>
                      <a:cubicBezTo>
                        <a:pt x="2819" y="4149"/>
                        <a:pt x="3230" y="4072"/>
                        <a:pt x="3579" y="3839"/>
                      </a:cubicBezTo>
                      <a:cubicBezTo>
                        <a:pt x="3959" y="3296"/>
                        <a:pt x="4719" y="2947"/>
                        <a:pt x="5289" y="2598"/>
                      </a:cubicBezTo>
                      <a:cubicBezTo>
                        <a:pt x="5511" y="2288"/>
                        <a:pt x="5543" y="1939"/>
                        <a:pt x="5954" y="1784"/>
                      </a:cubicBezTo>
                      <a:cubicBezTo>
                        <a:pt x="6271" y="1512"/>
                        <a:pt x="6588" y="1396"/>
                        <a:pt x="6968" y="1163"/>
                      </a:cubicBezTo>
                      <a:cubicBezTo>
                        <a:pt x="7063" y="1086"/>
                        <a:pt x="7221" y="969"/>
                        <a:pt x="7221" y="969"/>
                      </a:cubicBezTo>
                      <a:cubicBezTo>
                        <a:pt x="7506" y="620"/>
                        <a:pt x="7760" y="388"/>
                        <a:pt x="8171" y="233"/>
                      </a:cubicBezTo>
                      <a:cubicBezTo>
                        <a:pt x="8520" y="1202"/>
                        <a:pt x="9533" y="233"/>
                        <a:pt x="10135" y="155"/>
                      </a:cubicBezTo>
                      <a:cubicBezTo>
                        <a:pt x="10578" y="116"/>
                        <a:pt x="11053" y="116"/>
                        <a:pt x="11497" y="78"/>
                      </a:cubicBezTo>
                      <a:cubicBezTo>
                        <a:pt x="11687" y="116"/>
                        <a:pt x="11909" y="194"/>
                        <a:pt x="12099" y="155"/>
                      </a:cubicBezTo>
                      <a:cubicBezTo>
                        <a:pt x="12257" y="155"/>
                        <a:pt x="12605" y="0"/>
                        <a:pt x="12605" y="0"/>
                      </a:cubicBezTo>
                      <a:cubicBezTo>
                        <a:pt x="13144" y="310"/>
                        <a:pt x="12859" y="620"/>
                        <a:pt x="12669" y="1163"/>
                      </a:cubicBezTo>
                      <a:cubicBezTo>
                        <a:pt x="12605" y="1318"/>
                        <a:pt x="12162" y="1318"/>
                        <a:pt x="12162" y="1318"/>
                      </a:cubicBezTo>
                      <a:cubicBezTo>
                        <a:pt x="12004" y="1823"/>
                        <a:pt x="12605" y="1978"/>
                        <a:pt x="13017" y="2133"/>
                      </a:cubicBezTo>
                      <a:cubicBezTo>
                        <a:pt x="13270" y="2792"/>
                        <a:pt x="13334" y="3064"/>
                        <a:pt x="14030" y="3257"/>
                      </a:cubicBezTo>
                      <a:cubicBezTo>
                        <a:pt x="14601" y="2753"/>
                        <a:pt x="13777" y="2521"/>
                        <a:pt x="14822" y="2210"/>
                      </a:cubicBezTo>
                      <a:cubicBezTo>
                        <a:pt x="15266" y="2366"/>
                        <a:pt x="15361" y="2715"/>
                        <a:pt x="15741" y="2870"/>
                      </a:cubicBezTo>
                      <a:cubicBezTo>
                        <a:pt x="15994" y="2947"/>
                        <a:pt x="16248" y="3025"/>
                        <a:pt x="16501" y="3102"/>
                      </a:cubicBezTo>
                      <a:cubicBezTo>
                        <a:pt x="16596" y="3141"/>
                        <a:pt x="16754" y="3180"/>
                        <a:pt x="16754" y="3180"/>
                      </a:cubicBezTo>
                      <a:cubicBezTo>
                        <a:pt x="17324" y="3025"/>
                        <a:pt x="17324" y="2947"/>
                        <a:pt x="17799" y="3257"/>
                      </a:cubicBezTo>
                      <a:cubicBezTo>
                        <a:pt x="17926" y="3684"/>
                        <a:pt x="17894" y="3335"/>
                        <a:pt x="17704" y="3762"/>
                      </a:cubicBezTo>
                      <a:cubicBezTo>
                        <a:pt x="17641" y="3917"/>
                        <a:pt x="17546" y="4266"/>
                        <a:pt x="17546" y="4266"/>
                      </a:cubicBezTo>
                      <a:cubicBezTo>
                        <a:pt x="17609" y="5119"/>
                        <a:pt x="17609" y="6515"/>
                        <a:pt x="18116" y="7290"/>
                      </a:cubicBezTo>
                      <a:cubicBezTo>
                        <a:pt x="17989" y="7678"/>
                        <a:pt x="17863" y="8066"/>
                        <a:pt x="17799" y="8493"/>
                      </a:cubicBezTo>
                      <a:cubicBezTo>
                        <a:pt x="17863" y="8803"/>
                        <a:pt x="18021" y="9036"/>
                        <a:pt x="18116" y="9307"/>
                      </a:cubicBezTo>
                      <a:cubicBezTo>
                        <a:pt x="18148" y="9578"/>
                        <a:pt x="18116" y="9850"/>
                        <a:pt x="18211" y="10044"/>
                      </a:cubicBezTo>
                      <a:cubicBezTo>
                        <a:pt x="18274" y="10199"/>
                        <a:pt x="18845" y="10548"/>
                        <a:pt x="18971" y="10975"/>
                      </a:cubicBezTo>
                      <a:cubicBezTo>
                        <a:pt x="18813" y="11440"/>
                        <a:pt x="19098" y="11866"/>
                        <a:pt x="19573" y="12022"/>
                      </a:cubicBezTo>
                      <a:cubicBezTo>
                        <a:pt x="19953" y="11905"/>
                        <a:pt x="20206" y="11944"/>
                        <a:pt x="20428" y="11634"/>
                      </a:cubicBezTo>
                      <a:cubicBezTo>
                        <a:pt x="20903" y="11711"/>
                        <a:pt x="20998" y="11750"/>
                        <a:pt x="21283" y="11362"/>
                      </a:cubicBezTo>
                      <a:cubicBezTo>
                        <a:pt x="21378" y="11401"/>
                        <a:pt x="21505" y="11362"/>
                        <a:pt x="21537" y="11440"/>
                      </a:cubicBezTo>
                      <a:cubicBezTo>
                        <a:pt x="21600" y="11673"/>
                        <a:pt x="21347" y="12448"/>
                        <a:pt x="21283" y="12681"/>
                      </a:cubicBezTo>
                      <a:cubicBezTo>
                        <a:pt x="21157" y="13185"/>
                        <a:pt x="21252" y="12642"/>
                        <a:pt x="21030" y="13185"/>
                      </a:cubicBezTo>
                      <a:cubicBezTo>
                        <a:pt x="20650" y="13961"/>
                        <a:pt x="20460" y="14775"/>
                        <a:pt x="19668" y="15279"/>
                      </a:cubicBezTo>
                      <a:cubicBezTo>
                        <a:pt x="19446" y="15589"/>
                        <a:pt x="19288" y="15589"/>
                        <a:pt x="18971" y="15783"/>
                      </a:cubicBezTo>
                      <a:cubicBezTo>
                        <a:pt x="18686" y="16210"/>
                        <a:pt x="18338" y="16636"/>
                        <a:pt x="17958" y="17024"/>
                      </a:cubicBezTo>
                      <a:cubicBezTo>
                        <a:pt x="17736" y="17606"/>
                        <a:pt x="17578" y="18226"/>
                        <a:pt x="17356" y="18808"/>
                      </a:cubicBezTo>
                      <a:cubicBezTo>
                        <a:pt x="17388" y="18963"/>
                        <a:pt x="17419" y="19079"/>
                        <a:pt x="17451" y="19234"/>
                      </a:cubicBezTo>
                      <a:cubicBezTo>
                        <a:pt x="17483" y="19390"/>
                        <a:pt x="17609" y="19700"/>
                        <a:pt x="17609" y="19700"/>
                      </a:cubicBezTo>
                      <a:cubicBezTo>
                        <a:pt x="17704" y="20320"/>
                        <a:pt x="17799" y="21173"/>
                        <a:pt x="18243" y="21600"/>
                      </a:cubicBezTo>
                      <a:lnTo>
                        <a:pt x="13777" y="21561"/>
                      </a:ln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36" name="Shape"/>
                <p:cNvSpPr/>
                <p:nvPr/>
              </p:nvSpPr>
              <p:spPr>
                <a:xfrm>
                  <a:off x="379306" y="554410"/>
                  <a:ext cx="368019" cy="414177"/>
                </a:xfrm>
                <a:custGeom>
                  <a:avLst/>
                  <a:gdLst/>
                  <a:ahLst/>
                  <a:cxnLst>
                    <a:cxn ang="0">
                      <a:pos x="wd2" y="hd2"/>
                    </a:cxn>
                    <a:cxn ang="5400000">
                      <a:pos x="wd2" y="hd2"/>
                    </a:cxn>
                    <a:cxn ang="10800000">
                      <a:pos x="wd2" y="hd2"/>
                    </a:cxn>
                    <a:cxn ang="16200000">
                      <a:pos x="wd2" y="hd2"/>
                    </a:cxn>
                  </a:cxnLst>
                  <a:rect l="0" t="0" r="r" b="b"/>
                  <a:pathLst>
                    <a:path w="21600" h="17929" extrusionOk="0">
                      <a:moveTo>
                        <a:pt x="20423" y="17929"/>
                      </a:moveTo>
                      <a:lnTo>
                        <a:pt x="19583" y="15066"/>
                      </a:lnTo>
                      <a:lnTo>
                        <a:pt x="18238" y="14256"/>
                      </a:lnTo>
                      <a:lnTo>
                        <a:pt x="18070" y="13074"/>
                      </a:lnTo>
                      <a:lnTo>
                        <a:pt x="17566" y="12140"/>
                      </a:lnTo>
                      <a:lnTo>
                        <a:pt x="17566" y="10584"/>
                      </a:lnTo>
                      <a:lnTo>
                        <a:pt x="17398" y="9650"/>
                      </a:lnTo>
                      <a:lnTo>
                        <a:pt x="19163" y="8903"/>
                      </a:lnTo>
                      <a:lnTo>
                        <a:pt x="21600" y="8592"/>
                      </a:lnTo>
                      <a:lnTo>
                        <a:pt x="21600" y="4795"/>
                      </a:lnTo>
                      <a:cubicBezTo>
                        <a:pt x="17566" y="3736"/>
                        <a:pt x="1093" y="-3671"/>
                        <a:pt x="4539" y="2305"/>
                      </a:cubicBezTo>
                      <a:cubicBezTo>
                        <a:pt x="3026" y="2927"/>
                        <a:pt x="4791" y="2367"/>
                        <a:pt x="2689" y="2429"/>
                      </a:cubicBezTo>
                      <a:cubicBezTo>
                        <a:pt x="2269" y="2492"/>
                        <a:pt x="1345" y="2678"/>
                        <a:pt x="1345" y="2678"/>
                      </a:cubicBezTo>
                      <a:lnTo>
                        <a:pt x="0" y="5604"/>
                      </a:lnTo>
                      <a:lnTo>
                        <a:pt x="7816" y="17867"/>
                      </a:lnTo>
                      <a:lnTo>
                        <a:pt x="20423" y="17929"/>
                      </a:ln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37" name="Shape"/>
                <p:cNvSpPr/>
                <p:nvPr/>
              </p:nvSpPr>
              <p:spPr>
                <a:xfrm>
                  <a:off x="1028190" y="842840"/>
                  <a:ext cx="18063" cy="19075"/>
                </a:xfrm>
                <a:custGeom>
                  <a:avLst/>
                  <a:gdLst/>
                  <a:ahLst/>
                  <a:cxnLst>
                    <a:cxn ang="0">
                      <a:pos x="wd2" y="hd2"/>
                    </a:cxn>
                    <a:cxn ang="5400000">
                      <a:pos x="wd2" y="hd2"/>
                    </a:cxn>
                    <a:cxn ang="10800000">
                      <a:pos x="wd2" y="hd2"/>
                    </a:cxn>
                    <a:cxn ang="16200000">
                      <a:pos x="wd2" y="hd2"/>
                    </a:cxn>
                  </a:cxnLst>
                  <a:rect l="0" t="0" r="r" b="b"/>
                  <a:pathLst>
                    <a:path w="16051" h="15207" extrusionOk="0">
                      <a:moveTo>
                        <a:pt x="2409" y="10445"/>
                      </a:moveTo>
                      <a:cubicBezTo>
                        <a:pt x="-5549" y="-1815"/>
                        <a:pt x="8093" y="-4150"/>
                        <a:pt x="16051" y="8109"/>
                      </a:cubicBezTo>
                      <a:cubicBezTo>
                        <a:pt x="10367" y="17450"/>
                        <a:pt x="14914" y="16866"/>
                        <a:pt x="2409" y="10445"/>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38" name="Shape"/>
                <p:cNvSpPr/>
                <p:nvPr/>
              </p:nvSpPr>
              <p:spPr>
                <a:xfrm>
                  <a:off x="1009207" y="579120"/>
                  <a:ext cx="18064" cy="18063"/>
                </a:xfrm>
                <a:custGeom>
                  <a:avLst/>
                  <a:gdLst/>
                  <a:ahLst/>
                  <a:cxnLst>
                    <a:cxn ang="0">
                      <a:pos x="wd2" y="hd2"/>
                    </a:cxn>
                    <a:cxn ang="5400000">
                      <a:pos x="wd2" y="hd2"/>
                    </a:cxn>
                    <a:cxn ang="10800000">
                      <a:pos x="wd2" y="hd2"/>
                    </a:cxn>
                    <a:cxn ang="16200000">
                      <a:pos x="wd2" y="hd2"/>
                    </a:cxn>
                  </a:cxnLst>
                  <a:rect l="0" t="0" r="r" b="b"/>
                  <a:pathLst>
                    <a:path w="16853" h="21600" extrusionOk="0">
                      <a:moveTo>
                        <a:pt x="8228" y="12960"/>
                      </a:moveTo>
                      <a:cubicBezTo>
                        <a:pt x="9210" y="8640"/>
                        <a:pt x="8228" y="0"/>
                        <a:pt x="12155" y="0"/>
                      </a:cubicBezTo>
                      <a:cubicBezTo>
                        <a:pt x="16082" y="0"/>
                        <a:pt x="18046" y="8640"/>
                        <a:pt x="16082" y="12960"/>
                      </a:cubicBezTo>
                      <a:cubicBezTo>
                        <a:pt x="14119" y="17280"/>
                        <a:pt x="8228" y="18360"/>
                        <a:pt x="4301" y="21600"/>
                      </a:cubicBezTo>
                      <a:cubicBezTo>
                        <a:pt x="-609" y="5400"/>
                        <a:pt x="-3554" y="6480"/>
                        <a:pt x="8228" y="12960"/>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39" name="Shape"/>
                <p:cNvSpPr/>
                <p:nvPr/>
              </p:nvSpPr>
              <p:spPr>
                <a:xfrm>
                  <a:off x="124862" y="267298"/>
                  <a:ext cx="37516" cy="19440"/>
                </a:xfrm>
                <a:custGeom>
                  <a:avLst/>
                  <a:gdLst/>
                  <a:ahLst/>
                  <a:cxnLst>
                    <a:cxn ang="0">
                      <a:pos x="wd2" y="hd2"/>
                    </a:cxn>
                    <a:cxn ang="5400000">
                      <a:pos x="wd2" y="hd2"/>
                    </a:cxn>
                    <a:cxn ang="10800000">
                      <a:pos x="wd2" y="hd2"/>
                    </a:cxn>
                    <a:cxn ang="16200000">
                      <a:pos x="wd2" y="hd2"/>
                    </a:cxn>
                  </a:cxnLst>
                  <a:rect l="0" t="0" r="r" b="b"/>
                  <a:pathLst>
                    <a:path w="14356" h="18598" extrusionOk="0">
                      <a:moveTo>
                        <a:pt x="5377" y="9958"/>
                      </a:moveTo>
                      <a:cubicBezTo>
                        <a:pt x="-3718" y="4198"/>
                        <a:pt x="-307" y="-3002"/>
                        <a:pt x="8408" y="1318"/>
                      </a:cubicBezTo>
                      <a:cubicBezTo>
                        <a:pt x="13714" y="7798"/>
                        <a:pt x="17882" y="13558"/>
                        <a:pt x="9924" y="18598"/>
                      </a:cubicBezTo>
                      <a:cubicBezTo>
                        <a:pt x="4240" y="14998"/>
                        <a:pt x="5377" y="18598"/>
                        <a:pt x="5377" y="9958"/>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40" name="Shape"/>
                <p:cNvSpPr/>
                <p:nvPr/>
              </p:nvSpPr>
              <p:spPr>
                <a:xfrm>
                  <a:off x="797956" y="56444"/>
                  <a:ext cx="665085" cy="526063"/>
                </a:xfrm>
                <a:custGeom>
                  <a:avLst/>
                  <a:gdLst/>
                  <a:ahLst/>
                  <a:cxnLst>
                    <a:cxn ang="0">
                      <a:pos x="wd2" y="hd2"/>
                    </a:cxn>
                    <a:cxn ang="5400000">
                      <a:pos x="wd2" y="hd2"/>
                    </a:cxn>
                    <a:cxn ang="10800000">
                      <a:pos x="wd2" y="hd2"/>
                    </a:cxn>
                    <a:cxn ang="16200000">
                      <a:pos x="wd2" y="hd2"/>
                    </a:cxn>
                  </a:cxnLst>
                  <a:rect l="0" t="0" r="r" b="b"/>
                  <a:pathLst>
                    <a:path w="21569" h="21600" extrusionOk="0">
                      <a:moveTo>
                        <a:pt x="16831" y="14276"/>
                      </a:moveTo>
                      <a:lnTo>
                        <a:pt x="14712" y="14400"/>
                      </a:lnTo>
                      <a:lnTo>
                        <a:pt x="13714" y="14028"/>
                      </a:lnTo>
                      <a:lnTo>
                        <a:pt x="12218" y="14028"/>
                      </a:lnTo>
                      <a:cubicBezTo>
                        <a:pt x="11346" y="13903"/>
                        <a:pt x="11190" y="13779"/>
                        <a:pt x="10473" y="13531"/>
                      </a:cubicBezTo>
                      <a:cubicBezTo>
                        <a:pt x="10442" y="13407"/>
                        <a:pt x="10255" y="12817"/>
                        <a:pt x="10099" y="12786"/>
                      </a:cubicBezTo>
                      <a:cubicBezTo>
                        <a:pt x="9850" y="12755"/>
                        <a:pt x="9351" y="13034"/>
                        <a:pt x="9351" y="13034"/>
                      </a:cubicBezTo>
                      <a:cubicBezTo>
                        <a:pt x="8977" y="12786"/>
                        <a:pt x="8603" y="12662"/>
                        <a:pt x="8229" y="12414"/>
                      </a:cubicBezTo>
                      <a:cubicBezTo>
                        <a:pt x="7824" y="11793"/>
                        <a:pt x="7948" y="11048"/>
                        <a:pt x="7231" y="10800"/>
                      </a:cubicBezTo>
                      <a:cubicBezTo>
                        <a:pt x="6733" y="11545"/>
                        <a:pt x="6857" y="12166"/>
                        <a:pt x="7356" y="12910"/>
                      </a:cubicBezTo>
                      <a:cubicBezTo>
                        <a:pt x="7263" y="13283"/>
                        <a:pt x="7075" y="13810"/>
                        <a:pt x="7356" y="13779"/>
                      </a:cubicBezTo>
                      <a:cubicBezTo>
                        <a:pt x="7668" y="13748"/>
                        <a:pt x="8104" y="13283"/>
                        <a:pt x="8104" y="13283"/>
                      </a:cubicBezTo>
                      <a:cubicBezTo>
                        <a:pt x="8011" y="13966"/>
                        <a:pt x="7543" y="14741"/>
                        <a:pt x="8353" y="15021"/>
                      </a:cubicBezTo>
                      <a:cubicBezTo>
                        <a:pt x="8603" y="14866"/>
                        <a:pt x="8946" y="14772"/>
                        <a:pt x="9101" y="14524"/>
                      </a:cubicBezTo>
                      <a:cubicBezTo>
                        <a:pt x="9382" y="14090"/>
                        <a:pt x="9413" y="13841"/>
                        <a:pt x="9850" y="13531"/>
                      </a:cubicBezTo>
                      <a:cubicBezTo>
                        <a:pt x="9787" y="13903"/>
                        <a:pt x="9507" y="14493"/>
                        <a:pt x="9974" y="14772"/>
                      </a:cubicBezTo>
                      <a:cubicBezTo>
                        <a:pt x="10192" y="14897"/>
                        <a:pt x="10722" y="15021"/>
                        <a:pt x="10722" y="15021"/>
                      </a:cubicBezTo>
                      <a:cubicBezTo>
                        <a:pt x="11875" y="14648"/>
                        <a:pt x="10785" y="16355"/>
                        <a:pt x="10348" y="16634"/>
                      </a:cubicBezTo>
                      <a:cubicBezTo>
                        <a:pt x="10255" y="16759"/>
                        <a:pt x="10224" y="16914"/>
                        <a:pt x="10099" y="17007"/>
                      </a:cubicBezTo>
                      <a:cubicBezTo>
                        <a:pt x="10005" y="17100"/>
                        <a:pt x="9818" y="17038"/>
                        <a:pt x="9725" y="17131"/>
                      </a:cubicBezTo>
                      <a:cubicBezTo>
                        <a:pt x="9320" y="17534"/>
                        <a:pt x="9943" y="17845"/>
                        <a:pt x="9101" y="18124"/>
                      </a:cubicBezTo>
                      <a:cubicBezTo>
                        <a:pt x="8883" y="18466"/>
                        <a:pt x="8447" y="18931"/>
                        <a:pt x="8104" y="19117"/>
                      </a:cubicBezTo>
                      <a:cubicBezTo>
                        <a:pt x="7886" y="19241"/>
                        <a:pt x="7605" y="19272"/>
                        <a:pt x="7356" y="19366"/>
                      </a:cubicBezTo>
                      <a:cubicBezTo>
                        <a:pt x="7231" y="19397"/>
                        <a:pt x="6982" y="19490"/>
                        <a:pt x="6982" y="19490"/>
                      </a:cubicBezTo>
                      <a:cubicBezTo>
                        <a:pt x="6670" y="20452"/>
                        <a:pt x="6577" y="20234"/>
                        <a:pt x="5361" y="20359"/>
                      </a:cubicBezTo>
                      <a:cubicBezTo>
                        <a:pt x="4333" y="20700"/>
                        <a:pt x="4083" y="21321"/>
                        <a:pt x="2992" y="21600"/>
                      </a:cubicBezTo>
                      <a:cubicBezTo>
                        <a:pt x="2369" y="21445"/>
                        <a:pt x="2307" y="21321"/>
                        <a:pt x="2494" y="20731"/>
                      </a:cubicBezTo>
                      <a:cubicBezTo>
                        <a:pt x="2369" y="20048"/>
                        <a:pt x="2213" y="19831"/>
                        <a:pt x="2369" y="19117"/>
                      </a:cubicBezTo>
                      <a:cubicBezTo>
                        <a:pt x="2244" y="18559"/>
                        <a:pt x="2182" y="18217"/>
                        <a:pt x="1870" y="17752"/>
                      </a:cubicBezTo>
                      <a:cubicBezTo>
                        <a:pt x="1777" y="17100"/>
                        <a:pt x="1559" y="16852"/>
                        <a:pt x="1372" y="16262"/>
                      </a:cubicBezTo>
                      <a:cubicBezTo>
                        <a:pt x="1590" y="15579"/>
                        <a:pt x="1777" y="15393"/>
                        <a:pt x="1496" y="14648"/>
                      </a:cubicBezTo>
                      <a:cubicBezTo>
                        <a:pt x="1403" y="14369"/>
                        <a:pt x="998" y="13903"/>
                        <a:pt x="998" y="13903"/>
                      </a:cubicBezTo>
                      <a:cubicBezTo>
                        <a:pt x="1278" y="13097"/>
                        <a:pt x="1278" y="12662"/>
                        <a:pt x="998" y="11793"/>
                      </a:cubicBezTo>
                      <a:cubicBezTo>
                        <a:pt x="1496" y="11452"/>
                        <a:pt x="1465" y="11234"/>
                        <a:pt x="1621" y="10676"/>
                      </a:cubicBezTo>
                      <a:cubicBezTo>
                        <a:pt x="1434" y="10148"/>
                        <a:pt x="1496" y="9559"/>
                        <a:pt x="998" y="10303"/>
                      </a:cubicBezTo>
                      <a:cubicBezTo>
                        <a:pt x="1216" y="10955"/>
                        <a:pt x="873" y="11607"/>
                        <a:pt x="499" y="12166"/>
                      </a:cubicBezTo>
                      <a:cubicBezTo>
                        <a:pt x="156" y="11172"/>
                        <a:pt x="281" y="10552"/>
                        <a:pt x="374" y="9434"/>
                      </a:cubicBezTo>
                      <a:cubicBezTo>
                        <a:pt x="1340" y="9745"/>
                        <a:pt x="1652" y="8969"/>
                        <a:pt x="2494" y="8690"/>
                      </a:cubicBezTo>
                      <a:cubicBezTo>
                        <a:pt x="2899" y="8100"/>
                        <a:pt x="2618" y="7510"/>
                        <a:pt x="3242" y="7076"/>
                      </a:cubicBezTo>
                      <a:cubicBezTo>
                        <a:pt x="3335" y="6828"/>
                        <a:pt x="3398" y="6579"/>
                        <a:pt x="3491" y="6331"/>
                      </a:cubicBezTo>
                      <a:cubicBezTo>
                        <a:pt x="3585" y="6083"/>
                        <a:pt x="2743" y="6083"/>
                        <a:pt x="2743" y="6083"/>
                      </a:cubicBezTo>
                      <a:cubicBezTo>
                        <a:pt x="2494" y="6859"/>
                        <a:pt x="1777" y="6548"/>
                        <a:pt x="1122" y="6331"/>
                      </a:cubicBezTo>
                      <a:cubicBezTo>
                        <a:pt x="998" y="6424"/>
                        <a:pt x="904" y="6610"/>
                        <a:pt x="748" y="6579"/>
                      </a:cubicBezTo>
                      <a:cubicBezTo>
                        <a:pt x="468" y="6517"/>
                        <a:pt x="0" y="6083"/>
                        <a:pt x="0" y="6083"/>
                      </a:cubicBezTo>
                      <a:cubicBezTo>
                        <a:pt x="94" y="5772"/>
                        <a:pt x="94" y="5400"/>
                        <a:pt x="250" y="5090"/>
                      </a:cubicBezTo>
                      <a:cubicBezTo>
                        <a:pt x="374" y="4810"/>
                        <a:pt x="748" y="4345"/>
                        <a:pt x="748" y="4345"/>
                      </a:cubicBezTo>
                      <a:cubicBezTo>
                        <a:pt x="-31" y="4097"/>
                        <a:pt x="748" y="3972"/>
                        <a:pt x="1122" y="3848"/>
                      </a:cubicBezTo>
                      <a:cubicBezTo>
                        <a:pt x="1777" y="4066"/>
                        <a:pt x="2307" y="3600"/>
                        <a:pt x="2992" y="3476"/>
                      </a:cubicBezTo>
                      <a:cubicBezTo>
                        <a:pt x="4177" y="2700"/>
                        <a:pt x="4925" y="3786"/>
                        <a:pt x="6109" y="4097"/>
                      </a:cubicBezTo>
                      <a:cubicBezTo>
                        <a:pt x="6359" y="4003"/>
                        <a:pt x="6608" y="3941"/>
                        <a:pt x="6857" y="3848"/>
                      </a:cubicBezTo>
                      <a:cubicBezTo>
                        <a:pt x="6982" y="3817"/>
                        <a:pt x="7013" y="4562"/>
                        <a:pt x="7231" y="3724"/>
                      </a:cubicBezTo>
                      <a:lnTo>
                        <a:pt x="7107" y="1986"/>
                      </a:lnTo>
                      <a:lnTo>
                        <a:pt x="6483" y="1241"/>
                      </a:lnTo>
                      <a:cubicBezTo>
                        <a:pt x="7543" y="652"/>
                        <a:pt x="7450" y="652"/>
                        <a:pt x="8104" y="0"/>
                      </a:cubicBezTo>
                      <a:cubicBezTo>
                        <a:pt x="9226" y="497"/>
                        <a:pt x="10348" y="993"/>
                        <a:pt x="11470" y="1490"/>
                      </a:cubicBezTo>
                      <a:cubicBezTo>
                        <a:pt x="11595" y="1552"/>
                        <a:pt x="11221" y="1366"/>
                        <a:pt x="11096" y="1366"/>
                      </a:cubicBezTo>
                      <a:cubicBezTo>
                        <a:pt x="10847" y="1397"/>
                        <a:pt x="10348" y="1614"/>
                        <a:pt x="10348" y="1614"/>
                      </a:cubicBezTo>
                      <a:cubicBezTo>
                        <a:pt x="10005" y="2110"/>
                        <a:pt x="9881" y="2203"/>
                        <a:pt x="10224" y="2731"/>
                      </a:cubicBezTo>
                      <a:cubicBezTo>
                        <a:pt x="9569" y="3693"/>
                        <a:pt x="10037" y="3662"/>
                        <a:pt x="10348" y="4593"/>
                      </a:cubicBezTo>
                      <a:cubicBezTo>
                        <a:pt x="9943" y="4872"/>
                        <a:pt x="9756" y="5183"/>
                        <a:pt x="9351" y="5462"/>
                      </a:cubicBezTo>
                      <a:cubicBezTo>
                        <a:pt x="9507" y="6610"/>
                        <a:pt x="9413" y="6610"/>
                        <a:pt x="10473" y="6828"/>
                      </a:cubicBezTo>
                      <a:cubicBezTo>
                        <a:pt x="11127" y="6703"/>
                        <a:pt x="11439" y="6641"/>
                        <a:pt x="11221" y="5959"/>
                      </a:cubicBezTo>
                      <a:cubicBezTo>
                        <a:pt x="11252" y="5493"/>
                        <a:pt x="11252" y="5028"/>
                        <a:pt x="11346" y="4593"/>
                      </a:cubicBezTo>
                      <a:cubicBezTo>
                        <a:pt x="11377" y="4438"/>
                        <a:pt x="11470" y="4128"/>
                        <a:pt x="11595" y="4221"/>
                      </a:cubicBezTo>
                      <a:cubicBezTo>
                        <a:pt x="11782" y="4345"/>
                        <a:pt x="11688" y="4624"/>
                        <a:pt x="11720" y="4841"/>
                      </a:cubicBezTo>
                      <a:cubicBezTo>
                        <a:pt x="12561" y="4562"/>
                        <a:pt x="12717" y="3600"/>
                        <a:pt x="12966" y="2855"/>
                      </a:cubicBezTo>
                      <a:cubicBezTo>
                        <a:pt x="13122" y="2359"/>
                        <a:pt x="14088" y="2297"/>
                        <a:pt x="14463" y="2234"/>
                      </a:cubicBezTo>
                      <a:cubicBezTo>
                        <a:pt x="14681" y="2855"/>
                        <a:pt x="14837" y="2886"/>
                        <a:pt x="15460" y="2731"/>
                      </a:cubicBezTo>
                      <a:cubicBezTo>
                        <a:pt x="15927" y="2421"/>
                        <a:pt x="16021" y="2297"/>
                        <a:pt x="15834" y="1738"/>
                      </a:cubicBezTo>
                      <a:cubicBezTo>
                        <a:pt x="16270" y="1428"/>
                        <a:pt x="16083" y="1428"/>
                        <a:pt x="16457" y="1614"/>
                      </a:cubicBezTo>
                      <a:lnTo>
                        <a:pt x="21569" y="2234"/>
                      </a:lnTo>
                      <a:lnTo>
                        <a:pt x="16831" y="14276"/>
                      </a:ln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41" name="Shape"/>
                <p:cNvSpPr/>
                <p:nvPr/>
              </p:nvSpPr>
              <p:spPr>
                <a:xfrm>
                  <a:off x="343182" y="15804"/>
                  <a:ext cx="1244976" cy="201440"/>
                </a:xfrm>
                <a:custGeom>
                  <a:avLst/>
                  <a:gdLst/>
                  <a:ahLst/>
                  <a:cxnLst>
                    <a:cxn ang="0">
                      <a:pos x="wd2" y="hd2"/>
                    </a:cxn>
                    <a:cxn ang="5400000">
                      <a:pos x="wd2" y="hd2"/>
                    </a:cxn>
                    <a:cxn ang="10800000">
                      <a:pos x="wd2" y="hd2"/>
                    </a:cxn>
                    <a:cxn ang="16200000">
                      <a:pos x="wd2" y="hd2"/>
                    </a:cxn>
                  </a:cxnLst>
                  <a:rect l="0" t="0" r="r" b="b"/>
                  <a:pathLst>
                    <a:path w="20153" h="20286" extrusionOk="0">
                      <a:moveTo>
                        <a:pt x="18421" y="12177"/>
                      </a:moveTo>
                      <a:cubicBezTo>
                        <a:pt x="18862" y="10438"/>
                        <a:pt x="21600" y="2030"/>
                        <a:pt x="19141" y="0"/>
                      </a:cubicBezTo>
                      <a:lnTo>
                        <a:pt x="3689" y="0"/>
                      </a:lnTo>
                      <a:cubicBezTo>
                        <a:pt x="3457" y="1740"/>
                        <a:pt x="3759" y="2609"/>
                        <a:pt x="3318" y="4204"/>
                      </a:cubicBezTo>
                      <a:cubicBezTo>
                        <a:pt x="3016" y="6379"/>
                        <a:pt x="3086" y="5654"/>
                        <a:pt x="2691" y="6958"/>
                      </a:cubicBezTo>
                      <a:cubicBezTo>
                        <a:pt x="2506" y="6668"/>
                        <a:pt x="2320" y="6379"/>
                        <a:pt x="2111" y="6089"/>
                      </a:cubicBezTo>
                      <a:cubicBezTo>
                        <a:pt x="2065" y="5944"/>
                        <a:pt x="1926" y="5799"/>
                        <a:pt x="1926" y="5799"/>
                      </a:cubicBezTo>
                      <a:cubicBezTo>
                        <a:pt x="1763" y="5799"/>
                        <a:pt x="1578" y="5654"/>
                        <a:pt x="1438" y="6089"/>
                      </a:cubicBezTo>
                      <a:cubicBezTo>
                        <a:pt x="1253" y="6523"/>
                        <a:pt x="1067" y="8843"/>
                        <a:pt x="882" y="9713"/>
                      </a:cubicBezTo>
                      <a:cubicBezTo>
                        <a:pt x="742" y="10293"/>
                        <a:pt x="626" y="10728"/>
                        <a:pt x="510" y="11162"/>
                      </a:cubicBezTo>
                      <a:cubicBezTo>
                        <a:pt x="371" y="11742"/>
                        <a:pt x="116" y="12467"/>
                        <a:pt x="116" y="12467"/>
                      </a:cubicBezTo>
                      <a:cubicBezTo>
                        <a:pt x="209" y="13772"/>
                        <a:pt x="162" y="14062"/>
                        <a:pt x="0" y="15221"/>
                      </a:cubicBezTo>
                      <a:cubicBezTo>
                        <a:pt x="394" y="15511"/>
                        <a:pt x="510" y="15511"/>
                        <a:pt x="371" y="17396"/>
                      </a:cubicBezTo>
                      <a:cubicBezTo>
                        <a:pt x="626" y="17686"/>
                        <a:pt x="1114" y="16816"/>
                        <a:pt x="1369" y="16671"/>
                      </a:cubicBezTo>
                      <a:cubicBezTo>
                        <a:pt x="1647" y="16236"/>
                        <a:pt x="1694" y="16961"/>
                        <a:pt x="1926" y="16091"/>
                      </a:cubicBezTo>
                      <a:cubicBezTo>
                        <a:pt x="2065" y="13917"/>
                        <a:pt x="1926" y="14497"/>
                        <a:pt x="2250" y="13917"/>
                      </a:cubicBezTo>
                      <a:cubicBezTo>
                        <a:pt x="2320" y="13627"/>
                        <a:pt x="2390" y="13482"/>
                        <a:pt x="2436" y="13047"/>
                      </a:cubicBezTo>
                      <a:cubicBezTo>
                        <a:pt x="2459" y="12757"/>
                        <a:pt x="2459" y="12322"/>
                        <a:pt x="2506" y="12177"/>
                      </a:cubicBezTo>
                      <a:cubicBezTo>
                        <a:pt x="2598" y="11597"/>
                        <a:pt x="3248" y="10003"/>
                        <a:pt x="3434" y="9713"/>
                      </a:cubicBezTo>
                      <a:cubicBezTo>
                        <a:pt x="3712" y="7538"/>
                        <a:pt x="3550" y="8118"/>
                        <a:pt x="3875" y="7538"/>
                      </a:cubicBezTo>
                      <a:cubicBezTo>
                        <a:pt x="4130" y="7973"/>
                        <a:pt x="4153" y="8988"/>
                        <a:pt x="4431" y="8408"/>
                      </a:cubicBezTo>
                      <a:cubicBezTo>
                        <a:pt x="4617" y="7538"/>
                        <a:pt x="4779" y="7393"/>
                        <a:pt x="4988" y="6668"/>
                      </a:cubicBezTo>
                      <a:cubicBezTo>
                        <a:pt x="5243" y="8408"/>
                        <a:pt x="5035" y="6668"/>
                        <a:pt x="5174" y="10003"/>
                      </a:cubicBezTo>
                      <a:cubicBezTo>
                        <a:pt x="5243" y="11452"/>
                        <a:pt x="5406" y="12322"/>
                        <a:pt x="5499" y="13627"/>
                      </a:cubicBezTo>
                      <a:cubicBezTo>
                        <a:pt x="5267" y="14497"/>
                        <a:pt x="5313" y="15077"/>
                        <a:pt x="5058" y="15511"/>
                      </a:cubicBezTo>
                      <a:cubicBezTo>
                        <a:pt x="4803" y="17396"/>
                        <a:pt x="4710" y="16381"/>
                        <a:pt x="4362" y="15801"/>
                      </a:cubicBezTo>
                      <a:cubicBezTo>
                        <a:pt x="4431" y="16961"/>
                        <a:pt x="4640" y="18411"/>
                        <a:pt x="4872" y="19136"/>
                      </a:cubicBezTo>
                      <a:cubicBezTo>
                        <a:pt x="5058" y="16526"/>
                        <a:pt x="4895" y="17686"/>
                        <a:pt x="5359" y="16381"/>
                      </a:cubicBezTo>
                      <a:cubicBezTo>
                        <a:pt x="5499" y="16091"/>
                        <a:pt x="5754" y="15221"/>
                        <a:pt x="5754" y="15221"/>
                      </a:cubicBezTo>
                      <a:cubicBezTo>
                        <a:pt x="5754" y="14497"/>
                        <a:pt x="5707" y="13627"/>
                        <a:pt x="5800" y="13047"/>
                      </a:cubicBezTo>
                      <a:cubicBezTo>
                        <a:pt x="5870" y="12757"/>
                        <a:pt x="5893" y="13917"/>
                        <a:pt x="5986" y="13917"/>
                      </a:cubicBezTo>
                      <a:cubicBezTo>
                        <a:pt x="6079" y="14062"/>
                        <a:pt x="6125" y="13627"/>
                        <a:pt x="6171" y="13337"/>
                      </a:cubicBezTo>
                      <a:cubicBezTo>
                        <a:pt x="6079" y="11887"/>
                        <a:pt x="5847" y="11162"/>
                        <a:pt x="5754" y="9713"/>
                      </a:cubicBezTo>
                      <a:cubicBezTo>
                        <a:pt x="5800" y="9133"/>
                        <a:pt x="5916" y="8408"/>
                        <a:pt x="5870" y="7828"/>
                      </a:cubicBezTo>
                      <a:cubicBezTo>
                        <a:pt x="5823" y="7248"/>
                        <a:pt x="5754" y="6089"/>
                        <a:pt x="5754" y="6089"/>
                      </a:cubicBezTo>
                      <a:cubicBezTo>
                        <a:pt x="5939" y="4639"/>
                        <a:pt x="6009" y="5074"/>
                        <a:pt x="6171" y="6379"/>
                      </a:cubicBezTo>
                      <a:cubicBezTo>
                        <a:pt x="6264" y="8118"/>
                        <a:pt x="6403" y="8843"/>
                        <a:pt x="6612" y="10293"/>
                      </a:cubicBezTo>
                      <a:cubicBezTo>
                        <a:pt x="6519" y="11742"/>
                        <a:pt x="6705" y="11887"/>
                        <a:pt x="6427" y="12757"/>
                      </a:cubicBezTo>
                      <a:cubicBezTo>
                        <a:pt x="6079" y="15366"/>
                        <a:pt x="6450" y="12032"/>
                        <a:pt x="6357" y="14642"/>
                      </a:cubicBezTo>
                      <a:cubicBezTo>
                        <a:pt x="6357" y="15221"/>
                        <a:pt x="6218" y="15801"/>
                        <a:pt x="6171" y="16381"/>
                      </a:cubicBezTo>
                      <a:cubicBezTo>
                        <a:pt x="6264" y="17686"/>
                        <a:pt x="6218" y="18121"/>
                        <a:pt x="6055" y="19136"/>
                      </a:cubicBezTo>
                      <a:cubicBezTo>
                        <a:pt x="6218" y="21600"/>
                        <a:pt x="6543" y="19426"/>
                        <a:pt x="6867" y="18846"/>
                      </a:cubicBezTo>
                      <a:cubicBezTo>
                        <a:pt x="6937" y="17686"/>
                        <a:pt x="6844" y="17251"/>
                        <a:pt x="6937" y="16091"/>
                      </a:cubicBezTo>
                      <a:cubicBezTo>
                        <a:pt x="6867" y="15221"/>
                        <a:pt x="6682" y="14062"/>
                        <a:pt x="6937" y="13337"/>
                      </a:cubicBezTo>
                      <a:cubicBezTo>
                        <a:pt x="7030" y="13047"/>
                        <a:pt x="7308" y="12757"/>
                        <a:pt x="7308" y="12757"/>
                      </a:cubicBezTo>
                      <a:cubicBezTo>
                        <a:pt x="7563" y="13192"/>
                        <a:pt x="7540" y="13772"/>
                        <a:pt x="7679" y="14932"/>
                      </a:cubicBezTo>
                      <a:cubicBezTo>
                        <a:pt x="7865" y="12177"/>
                        <a:pt x="7679" y="13047"/>
                        <a:pt x="8376" y="13337"/>
                      </a:cubicBezTo>
                      <a:cubicBezTo>
                        <a:pt x="8236" y="11017"/>
                        <a:pt x="8468" y="11017"/>
                        <a:pt x="8863" y="10583"/>
                      </a:cubicBezTo>
                      <a:cubicBezTo>
                        <a:pt x="8886" y="10293"/>
                        <a:pt x="8979" y="8263"/>
                        <a:pt x="9118" y="7828"/>
                      </a:cubicBezTo>
                      <a:cubicBezTo>
                        <a:pt x="9234" y="7538"/>
                        <a:pt x="9489" y="7248"/>
                        <a:pt x="9489" y="7248"/>
                      </a:cubicBezTo>
                      <a:cubicBezTo>
                        <a:pt x="9976" y="7828"/>
                        <a:pt x="9582" y="8408"/>
                        <a:pt x="10000" y="9133"/>
                      </a:cubicBezTo>
                      <a:cubicBezTo>
                        <a:pt x="10046" y="8843"/>
                        <a:pt x="10092" y="8263"/>
                        <a:pt x="10185" y="8118"/>
                      </a:cubicBezTo>
                      <a:cubicBezTo>
                        <a:pt x="10324" y="7973"/>
                        <a:pt x="10487" y="8843"/>
                        <a:pt x="10603" y="8408"/>
                      </a:cubicBezTo>
                      <a:cubicBezTo>
                        <a:pt x="10696" y="8263"/>
                        <a:pt x="10603" y="7538"/>
                        <a:pt x="10556" y="7248"/>
                      </a:cubicBezTo>
                      <a:cubicBezTo>
                        <a:pt x="10464" y="6813"/>
                        <a:pt x="10301" y="6813"/>
                        <a:pt x="10185" y="6668"/>
                      </a:cubicBezTo>
                      <a:cubicBezTo>
                        <a:pt x="10116" y="6523"/>
                        <a:pt x="10000" y="6379"/>
                        <a:pt x="10000" y="6379"/>
                      </a:cubicBezTo>
                      <a:cubicBezTo>
                        <a:pt x="10208" y="5509"/>
                        <a:pt x="10278" y="5219"/>
                        <a:pt x="10556" y="5799"/>
                      </a:cubicBezTo>
                      <a:cubicBezTo>
                        <a:pt x="10696" y="5509"/>
                        <a:pt x="10835" y="5074"/>
                        <a:pt x="10997" y="5074"/>
                      </a:cubicBezTo>
                      <a:cubicBezTo>
                        <a:pt x="11206" y="5219"/>
                        <a:pt x="11856" y="6234"/>
                        <a:pt x="12041" y="6668"/>
                      </a:cubicBezTo>
                      <a:cubicBezTo>
                        <a:pt x="12227" y="7103"/>
                        <a:pt x="12621" y="7828"/>
                        <a:pt x="12621" y="7828"/>
                      </a:cubicBezTo>
                      <a:cubicBezTo>
                        <a:pt x="12714" y="7828"/>
                        <a:pt x="12992" y="7538"/>
                        <a:pt x="13108" y="7248"/>
                      </a:cubicBezTo>
                      <a:cubicBezTo>
                        <a:pt x="13224" y="6813"/>
                        <a:pt x="13480" y="6089"/>
                        <a:pt x="13480" y="6089"/>
                      </a:cubicBezTo>
                      <a:cubicBezTo>
                        <a:pt x="13573" y="6089"/>
                        <a:pt x="13874" y="6379"/>
                        <a:pt x="13921" y="6958"/>
                      </a:cubicBezTo>
                      <a:cubicBezTo>
                        <a:pt x="13990" y="7973"/>
                        <a:pt x="13665" y="8843"/>
                        <a:pt x="13549" y="9133"/>
                      </a:cubicBezTo>
                      <a:cubicBezTo>
                        <a:pt x="13364" y="10003"/>
                        <a:pt x="13178" y="10003"/>
                        <a:pt x="13108" y="11162"/>
                      </a:cubicBezTo>
                      <a:cubicBezTo>
                        <a:pt x="13178" y="12467"/>
                        <a:pt x="13085" y="13337"/>
                        <a:pt x="13178" y="14642"/>
                      </a:cubicBezTo>
                      <a:cubicBezTo>
                        <a:pt x="13317" y="13482"/>
                        <a:pt x="13387" y="13192"/>
                        <a:pt x="13665" y="13627"/>
                      </a:cubicBezTo>
                      <a:cubicBezTo>
                        <a:pt x="13805" y="15656"/>
                        <a:pt x="13967" y="13482"/>
                        <a:pt x="14176" y="12757"/>
                      </a:cubicBezTo>
                      <a:cubicBezTo>
                        <a:pt x="14222" y="12467"/>
                        <a:pt x="14222" y="12032"/>
                        <a:pt x="14292" y="11887"/>
                      </a:cubicBezTo>
                      <a:cubicBezTo>
                        <a:pt x="14338" y="11597"/>
                        <a:pt x="14431" y="11742"/>
                        <a:pt x="14477" y="11597"/>
                      </a:cubicBezTo>
                      <a:cubicBezTo>
                        <a:pt x="14524" y="11307"/>
                        <a:pt x="14524" y="10872"/>
                        <a:pt x="14547" y="10583"/>
                      </a:cubicBezTo>
                      <a:cubicBezTo>
                        <a:pt x="14663" y="9423"/>
                        <a:pt x="14802" y="9133"/>
                        <a:pt x="15034" y="8843"/>
                      </a:cubicBezTo>
                      <a:cubicBezTo>
                        <a:pt x="15405" y="8988"/>
                        <a:pt x="15869" y="10003"/>
                        <a:pt x="16241" y="10003"/>
                      </a:cubicBezTo>
                      <a:lnTo>
                        <a:pt x="18421" y="12177"/>
                      </a:ln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42" name="Shape"/>
                <p:cNvSpPr/>
                <p:nvPr/>
              </p:nvSpPr>
              <p:spPr>
                <a:xfrm>
                  <a:off x="616792" y="94826"/>
                  <a:ext cx="26675" cy="21074"/>
                </a:xfrm>
                <a:custGeom>
                  <a:avLst/>
                  <a:gdLst/>
                  <a:ahLst/>
                  <a:cxnLst>
                    <a:cxn ang="0">
                      <a:pos x="wd2" y="hd2"/>
                    </a:cxn>
                    <a:cxn ang="5400000">
                      <a:pos x="wd2" y="hd2"/>
                    </a:cxn>
                    <a:cxn ang="10800000">
                      <a:pos x="wd2" y="hd2"/>
                    </a:cxn>
                    <a:cxn ang="16200000">
                      <a:pos x="wd2" y="hd2"/>
                    </a:cxn>
                  </a:cxnLst>
                  <a:rect l="0" t="0" r="r" b="b"/>
                  <a:pathLst>
                    <a:path w="19630" h="20160" extrusionOk="0">
                      <a:moveTo>
                        <a:pt x="120" y="20160"/>
                      </a:moveTo>
                      <a:cubicBezTo>
                        <a:pt x="3604" y="5760"/>
                        <a:pt x="6391" y="4320"/>
                        <a:pt x="19630" y="0"/>
                      </a:cubicBezTo>
                      <a:cubicBezTo>
                        <a:pt x="18236" y="3600"/>
                        <a:pt x="15449" y="15840"/>
                        <a:pt x="11269" y="17280"/>
                      </a:cubicBezTo>
                      <a:cubicBezTo>
                        <a:pt x="-1970" y="21600"/>
                        <a:pt x="120" y="6480"/>
                        <a:pt x="120" y="20160"/>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43" name="Shape"/>
                <p:cNvSpPr/>
                <p:nvPr/>
              </p:nvSpPr>
              <p:spPr>
                <a:xfrm>
                  <a:off x="584009" y="126435"/>
                  <a:ext cx="34102" cy="24837"/>
                </a:xfrm>
                <a:custGeom>
                  <a:avLst/>
                  <a:gdLst/>
                  <a:ahLst/>
                  <a:cxnLst>
                    <a:cxn ang="0">
                      <a:pos x="wd2" y="hd2"/>
                    </a:cxn>
                    <a:cxn ang="5400000">
                      <a:pos x="wd2" y="hd2"/>
                    </a:cxn>
                    <a:cxn ang="10800000">
                      <a:pos x="wd2" y="hd2"/>
                    </a:cxn>
                    <a:cxn ang="16200000">
                      <a:pos x="wd2" y="hd2"/>
                    </a:cxn>
                  </a:cxnLst>
                  <a:rect l="0" t="0" r="r" b="b"/>
                  <a:pathLst>
                    <a:path w="17170" h="21600" extrusionOk="0">
                      <a:moveTo>
                        <a:pt x="1051" y="21600"/>
                      </a:moveTo>
                      <a:cubicBezTo>
                        <a:pt x="-1894" y="9450"/>
                        <a:pt x="1542" y="6750"/>
                        <a:pt x="8906" y="0"/>
                      </a:cubicBezTo>
                      <a:cubicBezTo>
                        <a:pt x="11361" y="675"/>
                        <a:pt x="15288" y="0"/>
                        <a:pt x="16761" y="2700"/>
                      </a:cubicBezTo>
                      <a:cubicBezTo>
                        <a:pt x="19706" y="8775"/>
                        <a:pt x="5961" y="21600"/>
                        <a:pt x="1051" y="21600"/>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44" name="Shape"/>
                <p:cNvSpPr/>
                <p:nvPr/>
              </p:nvSpPr>
              <p:spPr>
                <a:xfrm>
                  <a:off x="733813" y="217499"/>
                  <a:ext cx="37725" cy="18063"/>
                </a:xfrm>
                <a:custGeom>
                  <a:avLst/>
                  <a:gdLst/>
                  <a:ahLst/>
                  <a:cxnLst>
                    <a:cxn ang="0">
                      <a:pos x="wd2" y="hd2"/>
                    </a:cxn>
                    <a:cxn ang="5400000">
                      <a:pos x="wd2" y="hd2"/>
                    </a:cxn>
                    <a:cxn ang="10800000">
                      <a:pos x="wd2" y="hd2"/>
                    </a:cxn>
                    <a:cxn ang="16200000">
                      <a:pos x="wd2" y="hd2"/>
                    </a:cxn>
                  </a:cxnLst>
                  <a:rect l="0" t="0" r="r" b="b"/>
                  <a:pathLst>
                    <a:path w="11278" h="19200" extrusionOk="0">
                      <a:moveTo>
                        <a:pt x="6455" y="19200"/>
                      </a:moveTo>
                      <a:cubicBezTo>
                        <a:pt x="3044" y="14400"/>
                        <a:pt x="-4061" y="9600"/>
                        <a:pt x="3044" y="0"/>
                      </a:cubicBezTo>
                      <a:cubicBezTo>
                        <a:pt x="17539" y="8400"/>
                        <a:pt x="9013" y="-2400"/>
                        <a:pt x="6455" y="19200"/>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45" name="Shape"/>
                <p:cNvSpPr/>
                <p:nvPr/>
              </p:nvSpPr>
              <p:spPr>
                <a:xfrm>
                  <a:off x="844408" y="221379"/>
                  <a:ext cx="26568" cy="18063"/>
                </a:xfrm>
                <a:custGeom>
                  <a:avLst/>
                  <a:gdLst/>
                  <a:ahLst/>
                  <a:cxnLst>
                    <a:cxn ang="0">
                      <a:pos x="wd2" y="hd2"/>
                    </a:cxn>
                    <a:cxn ang="5400000">
                      <a:pos x="wd2" y="hd2"/>
                    </a:cxn>
                    <a:cxn ang="10800000">
                      <a:pos x="wd2" y="hd2"/>
                    </a:cxn>
                    <a:cxn ang="16200000">
                      <a:pos x="wd2" y="hd2"/>
                    </a:cxn>
                  </a:cxnLst>
                  <a:rect l="0" t="0" r="r" b="b"/>
                  <a:pathLst>
                    <a:path w="14120" h="9804" extrusionOk="0">
                      <a:moveTo>
                        <a:pt x="0" y="6496"/>
                      </a:moveTo>
                      <a:cubicBezTo>
                        <a:pt x="2057" y="4532"/>
                        <a:pt x="3600" y="1587"/>
                        <a:pt x="6171" y="605"/>
                      </a:cubicBezTo>
                      <a:cubicBezTo>
                        <a:pt x="21600" y="-3813"/>
                        <a:pt x="11829" y="17787"/>
                        <a:pt x="0" y="6496"/>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sp>
              <p:nvSpPr>
                <p:cNvPr id="246" name="Shape"/>
                <p:cNvSpPr/>
                <p:nvPr/>
              </p:nvSpPr>
              <p:spPr>
                <a:xfrm>
                  <a:off x="517851" y="126631"/>
                  <a:ext cx="26274" cy="18063"/>
                </a:xfrm>
                <a:custGeom>
                  <a:avLst/>
                  <a:gdLst/>
                  <a:ahLst/>
                  <a:cxnLst>
                    <a:cxn ang="0">
                      <a:pos x="wd2" y="hd2"/>
                    </a:cxn>
                    <a:cxn ang="5400000">
                      <a:pos x="wd2" y="hd2"/>
                    </a:cxn>
                    <a:cxn ang="10800000">
                      <a:pos x="wd2" y="hd2"/>
                    </a:cxn>
                    <a:cxn ang="16200000">
                      <a:pos x="wd2" y="hd2"/>
                    </a:cxn>
                  </a:cxnLst>
                  <a:rect l="0" t="0" r="r" b="b"/>
                  <a:pathLst>
                    <a:path w="17953" h="13172" extrusionOk="0">
                      <a:moveTo>
                        <a:pt x="1230" y="11438"/>
                      </a:moveTo>
                      <a:cubicBezTo>
                        <a:pt x="-3647" y="-4402"/>
                        <a:pt x="6805" y="-82"/>
                        <a:pt x="17953" y="2798"/>
                      </a:cubicBezTo>
                      <a:cubicBezTo>
                        <a:pt x="6108" y="7118"/>
                        <a:pt x="6805" y="17198"/>
                        <a:pt x="1230" y="11438"/>
                      </a:cubicBezTo>
                      <a:close/>
                    </a:path>
                  </a:pathLst>
                </a:custGeom>
                <a:solidFill>
                  <a:srgbClr val="CCB374"/>
                </a:solidFill>
                <a:ln w="12700" cap="flat">
                  <a:noFill/>
                  <a:miter lim="400000"/>
                </a:ln>
                <a:effectLst/>
              </p:spPr>
              <p:txBody>
                <a:bodyPr wrap="square" lIns="65023" tIns="65023" rIns="65023" bIns="65023" numCol="1" anchor="ctr">
                  <a:noAutofit/>
                </a:bodyPr>
                <a:lstStyle/>
                <a:p>
                  <a:pPr algn="l" defTabSz="650240">
                    <a:defRPr sz="2400">
                      <a:solidFill>
                        <a:srgbClr val="000000"/>
                      </a:solidFill>
                      <a:latin typeface="Tahoma"/>
                      <a:ea typeface="Tahoma"/>
                      <a:cs typeface="Tahoma"/>
                      <a:sym typeface="Tahoma"/>
                    </a:defRPr>
                  </a:pPr>
                  <a:endParaRPr/>
                </a:p>
              </p:txBody>
            </p:sp>
          </p:grpSp>
        </p:grpSp>
        <p:grpSp>
          <p:nvGrpSpPr>
            <p:cNvPr id="270" name="Group"/>
            <p:cNvGrpSpPr/>
            <p:nvPr/>
          </p:nvGrpSpPr>
          <p:grpSpPr>
            <a:xfrm>
              <a:off x="302542" y="15804"/>
              <a:ext cx="10616072" cy="943752"/>
              <a:chOff x="0" y="0"/>
              <a:chExt cx="10616071" cy="943751"/>
            </a:xfrm>
          </p:grpSpPr>
          <p:sp>
            <p:nvSpPr>
              <p:cNvPr id="249" name="Line"/>
              <p:cNvSpPr/>
              <p:nvPr/>
            </p:nvSpPr>
            <p:spPr>
              <a:xfrm>
                <a:off x="0" y="498968"/>
                <a:ext cx="10616072" cy="1"/>
              </a:xfrm>
              <a:prstGeom prst="line">
                <a:avLst/>
              </a:prstGeom>
              <a:noFill/>
              <a:ln w="12700" cap="flat">
                <a:solidFill>
                  <a:srgbClr val="CCB374"/>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50" name="Line"/>
              <p:cNvSpPr/>
              <p:nvPr/>
            </p:nvSpPr>
            <p:spPr>
              <a:xfrm flipH="1">
                <a:off x="514773" y="0"/>
                <a:ext cx="1" cy="943752"/>
              </a:xfrm>
              <a:prstGeom prst="line">
                <a:avLst/>
              </a:prstGeom>
              <a:noFill/>
              <a:ln w="12700" cap="flat">
                <a:solidFill>
                  <a:srgbClr val="CCB374"/>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51" name="Line"/>
              <p:cNvSpPr/>
              <p:nvPr/>
            </p:nvSpPr>
            <p:spPr>
              <a:xfrm flipH="1">
                <a:off x="1029546" y="0"/>
                <a:ext cx="1" cy="943752"/>
              </a:xfrm>
              <a:prstGeom prst="line">
                <a:avLst/>
              </a:prstGeom>
              <a:noFill/>
              <a:ln w="12700" cap="flat">
                <a:solidFill>
                  <a:srgbClr val="CCB374"/>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52" name="Line"/>
              <p:cNvSpPr/>
              <p:nvPr/>
            </p:nvSpPr>
            <p:spPr>
              <a:xfrm flipH="1">
                <a:off x="1544319" y="0"/>
                <a:ext cx="1" cy="943752"/>
              </a:xfrm>
              <a:prstGeom prst="line">
                <a:avLst/>
              </a:prstGeom>
              <a:noFill/>
              <a:ln w="12700" cap="flat">
                <a:solidFill>
                  <a:srgbClr val="CCB374"/>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53" name="Line"/>
              <p:cNvSpPr/>
              <p:nvPr/>
            </p:nvSpPr>
            <p:spPr>
              <a:xfrm>
                <a:off x="2059093" y="0"/>
                <a:ext cx="1" cy="943752"/>
              </a:xfrm>
              <a:prstGeom prst="line">
                <a:avLst/>
              </a:prstGeom>
              <a:noFill/>
              <a:ln w="12700" cap="flat">
                <a:solidFill>
                  <a:srgbClr val="CCB374"/>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54" name="Line"/>
              <p:cNvSpPr/>
              <p:nvPr/>
            </p:nvSpPr>
            <p:spPr>
              <a:xfrm>
                <a:off x="2573866" y="0"/>
                <a:ext cx="1" cy="943752"/>
              </a:xfrm>
              <a:prstGeom prst="line">
                <a:avLst/>
              </a:prstGeom>
              <a:noFill/>
              <a:ln w="12700" cap="flat">
                <a:solidFill>
                  <a:srgbClr val="CCB374"/>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55" name="Line"/>
              <p:cNvSpPr/>
              <p:nvPr/>
            </p:nvSpPr>
            <p:spPr>
              <a:xfrm>
                <a:off x="3088640" y="0"/>
                <a:ext cx="1" cy="943752"/>
              </a:xfrm>
              <a:prstGeom prst="line">
                <a:avLst/>
              </a:prstGeom>
              <a:noFill/>
              <a:ln w="12700" cap="flat">
                <a:solidFill>
                  <a:srgbClr val="CCB374"/>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56" name="Line"/>
              <p:cNvSpPr/>
              <p:nvPr/>
            </p:nvSpPr>
            <p:spPr>
              <a:xfrm>
                <a:off x="3603413" y="0"/>
                <a:ext cx="1" cy="943752"/>
              </a:xfrm>
              <a:prstGeom prst="line">
                <a:avLst/>
              </a:prstGeom>
              <a:noFill/>
              <a:ln w="12700" cap="flat">
                <a:solidFill>
                  <a:srgbClr val="CCB374"/>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57" name="Line"/>
              <p:cNvSpPr/>
              <p:nvPr/>
            </p:nvSpPr>
            <p:spPr>
              <a:xfrm>
                <a:off x="4118186" y="0"/>
                <a:ext cx="1" cy="943752"/>
              </a:xfrm>
              <a:prstGeom prst="line">
                <a:avLst/>
              </a:prstGeom>
              <a:noFill/>
              <a:ln w="12700" cap="flat">
                <a:solidFill>
                  <a:srgbClr val="CCB374"/>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58" name="Line"/>
              <p:cNvSpPr/>
              <p:nvPr/>
            </p:nvSpPr>
            <p:spPr>
              <a:xfrm>
                <a:off x="4632959" y="0"/>
                <a:ext cx="1" cy="943752"/>
              </a:xfrm>
              <a:prstGeom prst="line">
                <a:avLst/>
              </a:prstGeom>
              <a:noFill/>
              <a:ln w="12700" cap="flat">
                <a:solidFill>
                  <a:srgbClr val="CCB374"/>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59" name="Line"/>
              <p:cNvSpPr/>
              <p:nvPr/>
            </p:nvSpPr>
            <p:spPr>
              <a:xfrm>
                <a:off x="5147733" y="0"/>
                <a:ext cx="1" cy="943752"/>
              </a:xfrm>
              <a:prstGeom prst="line">
                <a:avLst/>
              </a:prstGeom>
              <a:noFill/>
              <a:ln w="12700" cap="flat">
                <a:solidFill>
                  <a:srgbClr val="CCB374"/>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60" name="Line"/>
              <p:cNvSpPr/>
              <p:nvPr/>
            </p:nvSpPr>
            <p:spPr>
              <a:xfrm>
                <a:off x="5662506" y="0"/>
                <a:ext cx="1" cy="943752"/>
              </a:xfrm>
              <a:prstGeom prst="line">
                <a:avLst/>
              </a:prstGeom>
              <a:noFill/>
              <a:ln w="12700" cap="flat">
                <a:solidFill>
                  <a:srgbClr val="CCB374"/>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61" name="Line"/>
              <p:cNvSpPr/>
              <p:nvPr/>
            </p:nvSpPr>
            <p:spPr>
              <a:xfrm>
                <a:off x="6177280" y="0"/>
                <a:ext cx="1" cy="943752"/>
              </a:xfrm>
              <a:prstGeom prst="line">
                <a:avLst/>
              </a:prstGeom>
              <a:noFill/>
              <a:ln w="12700" cap="flat">
                <a:solidFill>
                  <a:srgbClr val="CCB374"/>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62" name="Line"/>
              <p:cNvSpPr/>
              <p:nvPr/>
            </p:nvSpPr>
            <p:spPr>
              <a:xfrm>
                <a:off x="6692053" y="0"/>
                <a:ext cx="1" cy="943752"/>
              </a:xfrm>
              <a:prstGeom prst="line">
                <a:avLst/>
              </a:prstGeom>
              <a:noFill/>
              <a:ln w="12700" cap="flat">
                <a:solidFill>
                  <a:srgbClr val="CCB374"/>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63" name="Line"/>
              <p:cNvSpPr/>
              <p:nvPr/>
            </p:nvSpPr>
            <p:spPr>
              <a:xfrm>
                <a:off x="7206826" y="0"/>
                <a:ext cx="1" cy="943752"/>
              </a:xfrm>
              <a:prstGeom prst="line">
                <a:avLst/>
              </a:prstGeom>
              <a:noFill/>
              <a:ln w="12700" cap="flat">
                <a:solidFill>
                  <a:srgbClr val="CCB374"/>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64" name="Line"/>
              <p:cNvSpPr/>
              <p:nvPr/>
            </p:nvSpPr>
            <p:spPr>
              <a:xfrm>
                <a:off x="7721600" y="0"/>
                <a:ext cx="1" cy="943752"/>
              </a:xfrm>
              <a:prstGeom prst="line">
                <a:avLst/>
              </a:prstGeom>
              <a:noFill/>
              <a:ln w="12700" cap="flat">
                <a:solidFill>
                  <a:srgbClr val="CCB374"/>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65" name="Line"/>
              <p:cNvSpPr/>
              <p:nvPr/>
            </p:nvSpPr>
            <p:spPr>
              <a:xfrm>
                <a:off x="8236373" y="0"/>
                <a:ext cx="1" cy="943752"/>
              </a:xfrm>
              <a:prstGeom prst="line">
                <a:avLst/>
              </a:prstGeom>
              <a:noFill/>
              <a:ln w="12700" cap="flat">
                <a:solidFill>
                  <a:srgbClr val="CCB374"/>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66" name="Line"/>
              <p:cNvSpPr/>
              <p:nvPr/>
            </p:nvSpPr>
            <p:spPr>
              <a:xfrm>
                <a:off x="8751146" y="0"/>
                <a:ext cx="1" cy="943752"/>
              </a:xfrm>
              <a:prstGeom prst="line">
                <a:avLst/>
              </a:prstGeom>
              <a:noFill/>
              <a:ln w="12700" cap="flat">
                <a:solidFill>
                  <a:srgbClr val="CCB374"/>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67" name="Line"/>
              <p:cNvSpPr/>
              <p:nvPr/>
            </p:nvSpPr>
            <p:spPr>
              <a:xfrm>
                <a:off x="9265920" y="0"/>
                <a:ext cx="1" cy="943752"/>
              </a:xfrm>
              <a:prstGeom prst="line">
                <a:avLst/>
              </a:prstGeom>
              <a:noFill/>
              <a:ln w="12700" cap="flat">
                <a:solidFill>
                  <a:srgbClr val="CCB374"/>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68" name="Line"/>
              <p:cNvSpPr/>
              <p:nvPr/>
            </p:nvSpPr>
            <p:spPr>
              <a:xfrm>
                <a:off x="9780693" y="0"/>
                <a:ext cx="1" cy="943752"/>
              </a:xfrm>
              <a:prstGeom prst="line">
                <a:avLst/>
              </a:prstGeom>
              <a:noFill/>
              <a:ln w="12700" cap="flat">
                <a:solidFill>
                  <a:srgbClr val="CCB374"/>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69" name="Line"/>
              <p:cNvSpPr/>
              <p:nvPr/>
            </p:nvSpPr>
            <p:spPr>
              <a:xfrm>
                <a:off x="10295466" y="0"/>
                <a:ext cx="1" cy="943752"/>
              </a:xfrm>
              <a:prstGeom prst="line">
                <a:avLst/>
              </a:prstGeom>
              <a:noFill/>
              <a:ln w="12700" cap="flat">
                <a:solidFill>
                  <a:srgbClr val="CCB374"/>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grpSp>
        <p:grpSp>
          <p:nvGrpSpPr>
            <p:cNvPr id="296" name="Group"/>
            <p:cNvGrpSpPr/>
            <p:nvPr/>
          </p:nvGrpSpPr>
          <p:grpSpPr>
            <a:xfrm>
              <a:off x="1228231" y="11288"/>
              <a:ext cx="8340232" cy="955041"/>
              <a:chOff x="0" y="0"/>
              <a:chExt cx="8340231" cy="955040"/>
            </a:xfrm>
          </p:grpSpPr>
          <p:sp>
            <p:nvSpPr>
              <p:cNvPr id="271" name="Line"/>
              <p:cNvSpPr/>
              <p:nvPr/>
            </p:nvSpPr>
            <p:spPr>
              <a:xfrm>
                <a:off x="3707271" y="2257"/>
                <a:ext cx="1" cy="320606"/>
              </a:xfrm>
              <a:prstGeom prst="line">
                <a:avLst/>
              </a:prstGeom>
              <a:noFill/>
              <a:ln w="12700" cap="flat">
                <a:solidFill>
                  <a:srgbClr val="E5D093"/>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72" name="Line"/>
              <p:cNvSpPr/>
              <p:nvPr/>
            </p:nvSpPr>
            <p:spPr>
              <a:xfrm>
                <a:off x="3982720" y="503484"/>
                <a:ext cx="158045" cy="1"/>
              </a:xfrm>
              <a:prstGeom prst="line">
                <a:avLst/>
              </a:prstGeom>
              <a:noFill/>
              <a:ln w="12700" cap="flat">
                <a:solidFill>
                  <a:srgbClr val="E5D093"/>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73" name="Line"/>
              <p:cNvSpPr/>
              <p:nvPr/>
            </p:nvSpPr>
            <p:spPr>
              <a:xfrm>
                <a:off x="4222044" y="544124"/>
                <a:ext cx="1" cy="63219"/>
              </a:xfrm>
              <a:prstGeom prst="line">
                <a:avLst/>
              </a:prstGeom>
              <a:noFill/>
              <a:ln w="12700" cap="flat">
                <a:solidFill>
                  <a:srgbClr val="E5D093"/>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74" name="Line"/>
              <p:cNvSpPr/>
              <p:nvPr/>
            </p:nvSpPr>
            <p:spPr>
              <a:xfrm>
                <a:off x="4736817" y="769902"/>
                <a:ext cx="1" cy="178365"/>
              </a:xfrm>
              <a:prstGeom prst="line">
                <a:avLst/>
              </a:prstGeom>
              <a:noFill/>
              <a:ln w="12700" cap="flat">
                <a:solidFill>
                  <a:srgbClr val="E5D093"/>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75" name="Line"/>
              <p:cNvSpPr/>
              <p:nvPr/>
            </p:nvSpPr>
            <p:spPr>
              <a:xfrm>
                <a:off x="6281137" y="255128"/>
                <a:ext cx="1" cy="406401"/>
              </a:xfrm>
              <a:prstGeom prst="line">
                <a:avLst/>
              </a:prstGeom>
              <a:noFill/>
              <a:ln w="12700" cap="flat">
                <a:solidFill>
                  <a:srgbClr val="E5D093"/>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76" name="Line"/>
              <p:cNvSpPr/>
              <p:nvPr/>
            </p:nvSpPr>
            <p:spPr>
              <a:xfrm>
                <a:off x="6068906" y="503484"/>
                <a:ext cx="785708" cy="1"/>
              </a:xfrm>
              <a:prstGeom prst="line">
                <a:avLst/>
              </a:prstGeom>
              <a:noFill/>
              <a:ln w="12700" cap="flat">
                <a:solidFill>
                  <a:srgbClr val="E5D093"/>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77" name="Line"/>
              <p:cNvSpPr/>
              <p:nvPr/>
            </p:nvSpPr>
            <p:spPr>
              <a:xfrm>
                <a:off x="6795911" y="286737"/>
                <a:ext cx="1" cy="663788"/>
              </a:xfrm>
              <a:prstGeom prst="line">
                <a:avLst/>
              </a:prstGeom>
              <a:noFill/>
              <a:ln w="12700" cap="flat">
                <a:solidFill>
                  <a:srgbClr val="E5D093"/>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78" name="Line"/>
              <p:cNvSpPr/>
              <p:nvPr/>
            </p:nvSpPr>
            <p:spPr>
              <a:xfrm flipV="1">
                <a:off x="6800426" y="6773"/>
                <a:ext cx="1" cy="112890"/>
              </a:xfrm>
              <a:prstGeom prst="line">
                <a:avLst/>
              </a:prstGeom>
              <a:noFill/>
              <a:ln w="12700" cap="flat">
                <a:solidFill>
                  <a:srgbClr val="E5D093"/>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79" name="Line"/>
              <p:cNvSpPr/>
              <p:nvPr/>
            </p:nvSpPr>
            <p:spPr>
              <a:xfrm flipV="1">
                <a:off x="7310684" y="2257"/>
                <a:ext cx="1" cy="410917"/>
              </a:xfrm>
              <a:prstGeom prst="line">
                <a:avLst/>
              </a:prstGeom>
              <a:noFill/>
              <a:ln w="12700" cap="flat">
                <a:solidFill>
                  <a:srgbClr val="E5D093"/>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80" name="Line"/>
              <p:cNvSpPr/>
              <p:nvPr/>
            </p:nvSpPr>
            <p:spPr>
              <a:xfrm flipH="1">
                <a:off x="7649350" y="503484"/>
                <a:ext cx="176108" cy="1"/>
              </a:xfrm>
              <a:prstGeom prst="line">
                <a:avLst/>
              </a:prstGeom>
              <a:noFill/>
              <a:ln w="12700" cap="flat">
                <a:solidFill>
                  <a:srgbClr val="E5D093"/>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81" name="Line"/>
              <p:cNvSpPr/>
              <p:nvPr/>
            </p:nvSpPr>
            <p:spPr>
              <a:xfrm flipH="1">
                <a:off x="7351324" y="503484"/>
                <a:ext cx="139984" cy="1"/>
              </a:xfrm>
              <a:prstGeom prst="line">
                <a:avLst/>
              </a:prstGeom>
              <a:noFill/>
              <a:ln w="12700" cap="flat">
                <a:solidFill>
                  <a:srgbClr val="E5D093"/>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82" name="Line"/>
              <p:cNvSpPr/>
              <p:nvPr/>
            </p:nvSpPr>
            <p:spPr>
              <a:xfrm flipV="1">
                <a:off x="7825458" y="2257"/>
                <a:ext cx="1" cy="609601"/>
              </a:xfrm>
              <a:prstGeom prst="line">
                <a:avLst/>
              </a:prstGeom>
              <a:noFill/>
              <a:ln w="12700" cap="flat">
                <a:solidFill>
                  <a:srgbClr val="E5D093"/>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83" name="Line"/>
              <p:cNvSpPr/>
              <p:nvPr/>
            </p:nvSpPr>
            <p:spPr>
              <a:xfrm>
                <a:off x="8340231" y="815057"/>
                <a:ext cx="1" cy="76766"/>
              </a:xfrm>
              <a:prstGeom prst="line">
                <a:avLst/>
              </a:prstGeom>
              <a:noFill/>
              <a:ln w="12700" cap="flat">
                <a:solidFill>
                  <a:srgbClr val="E5D093"/>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84" name="Line"/>
              <p:cNvSpPr/>
              <p:nvPr/>
            </p:nvSpPr>
            <p:spPr>
              <a:xfrm>
                <a:off x="2162951" y="11288"/>
                <a:ext cx="1" cy="139984"/>
              </a:xfrm>
              <a:prstGeom prst="line">
                <a:avLst/>
              </a:prstGeom>
              <a:noFill/>
              <a:ln w="12700" cap="flat">
                <a:solidFill>
                  <a:srgbClr val="E5D093"/>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85" name="Line"/>
              <p:cNvSpPr/>
              <p:nvPr/>
            </p:nvSpPr>
            <p:spPr>
              <a:xfrm>
                <a:off x="1648177" y="4515"/>
                <a:ext cx="1" cy="760872"/>
              </a:xfrm>
              <a:prstGeom prst="line">
                <a:avLst/>
              </a:prstGeom>
              <a:noFill/>
              <a:ln w="12700" cap="flat">
                <a:solidFill>
                  <a:srgbClr val="E5D093"/>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86" name="Line"/>
              <p:cNvSpPr/>
              <p:nvPr/>
            </p:nvSpPr>
            <p:spPr>
              <a:xfrm flipH="1">
                <a:off x="1589475" y="503484"/>
                <a:ext cx="153530" cy="1"/>
              </a:xfrm>
              <a:prstGeom prst="line">
                <a:avLst/>
              </a:prstGeom>
              <a:noFill/>
              <a:ln w="12700" cap="flat">
                <a:solidFill>
                  <a:srgbClr val="E5D093"/>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87" name="Line"/>
              <p:cNvSpPr/>
              <p:nvPr/>
            </p:nvSpPr>
            <p:spPr>
              <a:xfrm>
                <a:off x="1286933" y="503484"/>
                <a:ext cx="135468" cy="1"/>
              </a:xfrm>
              <a:prstGeom prst="line">
                <a:avLst/>
              </a:prstGeom>
              <a:noFill/>
              <a:ln w="12700" cap="flat">
                <a:solidFill>
                  <a:srgbClr val="E5D093"/>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88" name="Line"/>
              <p:cNvSpPr/>
              <p:nvPr/>
            </p:nvSpPr>
            <p:spPr>
              <a:xfrm flipH="1">
                <a:off x="835377" y="503484"/>
                <a:ext cx="185139" cy="1"/>
              </a:xfrm>
              <a:prstGeom prst="line">
                <a:avLst/>
              </a:prstGeom>
              <a:noFill/>
              <a:ln w="12700" cap="flat">
                <a:solidFill>
                  <a:srgbClr val="E5D093"/>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89" name="Line"/>
              <p:cNvSpPr/>
              <p:nvPr/>
            </p:nvSpPr>
            <p:spPr>
              <a:xfrm>
                <a:off x="0" y="503484"/>
                <a:ext cx="785707" cy="1"/>
              </a:xfrm>
              <a:prstGeom prst="line">
                <a:avLst/>
              </a:prstGeom>
              <a:noFill/>
              <a:ln w="12700" cap="flat">
                <a:solidFill>
                  <a:srgbClr val="E5D093"/>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90" name="Line"/>
              <p:cNvSpPr/>
              <p:nvPr/>
            </p:nvSpPr>
            <p:spPr>
              <a:xfrm flipH="1">
                <a:off x="614115" y="282222"/>
                <a:ext cx="1" cy="672819"/>
              </a:xfrm>
              <a:prstGeom prst="line">
                <a:avLst/>
              </a:prstGeom>
              <a:noFill/>
              <a:ln w="12700" cap="flat">
                <a:solidFill>
                  <a:srgbClr val="E5D093"/>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91" name="Line"/>
              <p:cNvSpPr/>
              <p:nvPr/>
            </p:nvSpPr>
            <p:spPr>
              <a:xfrm flipH="1">
                <a:off x="103857" y="322862"/>
                <a:ext cx="1" cy="352214"/>
              </a:xfrm>
              <a:prstGeom prst="line">
                <a:avLst/>
              </a:prstGeom>
              <a:noFill/>
              <a:ln w="12700" cap="flat">
                <a:solidFill>
                  <a:srgbClr val="E5D093"/>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92" name="Line"/>
              <p:cNvSpPr/>
              <p:nvPr/>
            </p:nvSpPr>
            <p:spPr>
              <a:xfrm flipV="1">
                <a:off x="620437" y="0"/>
                <a:ext cx="1" cy="60961"/>
              </a:xfrm>
              <a:prstGeom prst="line">
                <a:avLst/>
              </a:prstGeom>
              <a:noFill/>
              <a:ln w="12700" cap="flat">
                <a:solidFill>
                  <a:srgbClr val="E5D093"/>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93" name="Line"/>
              <p:cNvSpPr/>
              <p:nvPr/>
            </p:nvSpPr>
            <p:spPr>
              <a:xfrm>
                <a:off x="1133404" y="160302"/>
                <a:ext cx="1" cy="216747"/>
              </a:xfrm>
              <a:prstGeom prst="line">
                <a:avLst/>
              </a:prstGeom>
              <a:noFill/>
              <a:ln w="12700" cap="flat">
                <a:solidFill>
                  <a:srgbClr val="E5D093"/>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94" name="Line"/>
              <p:cNvSpPr/>
              <p:nvPr/>
            </p:nvSpPr>
            <p:spPr>
              <a:xfrm flipV="1">
                <a:off x="1133404" y="4515"/>
                <a:ext cx="1" cy="49672"/>
              </a:xfrm>
              <a:prstGeom prst="line">
                <a:avLst/>
              </a:prstGeom>
              <a:noFill/>
              <a:ln w="12700" cap="flat">
                <a:solidFill>
                  <a:srgbClr val="E5D093"/>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sp>
            <p:nvSpPr>
              <p:cNvPr id="295" name="Line"/>
              <p:cNvSpPr/>
              <p:nvPr/>
            </p:nvSpPr>
            <p:spPr>
              <a:xfrm>
                <a:off x="6911058" y="501226"/>
                <a:ext cx="180623" cy="1"/>
              </a:xfrm>
              <a:prstGeom prst="line">
                <a:avLst/>
              </a:prstGeom>
              <a:noFill/>
              <a:ln w="12700" cap="flat">
                <a:solidFill>
                  <a:srgbClr val="E5D093"/>
                </a:solidFill>
                <a:prstDash val="solid"/>
                <a:round/>
              </a:ln>
              <a:effectLst/>
            </p:spPr>
            <p:txBody>
              <a:bodyPr wrap="square" lIns="65023" tIns="65023" rIns="65023" bIns="65023" numCol="1" anchor="t">
                <a:noAutofit/>
              </a:bodyPr>
              <a:lstStyle/>
              <a:p>
                <a:pPr algn="l" defTabSz="1300480">
                  <a:defRPr sz="3800">
                    <a:solidFill>
                      <a:srgbClr val="000000"/>
                    </a:solidFill>
                    <a:latin typeface="Tahoma"/>
                    <a:ea typeface="Tahoma"/>
                    <a:cs typeface="Tahoma"/>
                    <a:sym typeface="Tahoma"/>
                  </a:defRPr>
                </a:pPr>
                <a:endParaRPr/>
              </a:p>
            </p:txBody>
          </p:sp>
        </p:grpSp>
      </p:grpSp>
      <p:pic>
        <p:nvPicPr>
          <p:cNvPr id="298" name="32150420 copy" descr="32150420 copy"/>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33493" y="108373"/>
            <a:ext cx="1183076" cy="1192107"/>
          </a:xfrm>
          <a:prstGeom prst="rect">
            <a:avLst/>
          </a:prstGeom>
          <a:ln w="12700">
            <a:miter lim="400000"/>
          </a:ln>
        </p:spPr>
      </p:pic>
      <p:sp>
        <p:nvSpPr>
          <p:cNvPr id="299" name="Slide Number"/>
          <p:cNvSpPr txBox="1">
            <a:spLocks noGrp="1"/>
          </p:cNvSpPr>
          <p:nvPr>
            <p:ph type="sldNum" sz="quarter" idx="2"/>
          </p:nvPr>
        </p:nvSpPr>
        <p:spPr>
          <a:xfrm>
            <a:off x="11637107" y="9235778"/>
            <a:ext cx="392334" cy="409449"/>
          </a:xfrm>
          <a:prstGeom prst="rect">
            <a:avLst/>
          </a:prstGeom>
        </p:spPr>
        <p:txBody>
          <a:bodyPr lIns="65023" tIns="65023" rIns="65023" bIns="65023" anchor="b"/>
          <a:lstStyle>
            <a:lvl1pPr algn="r" defTabSz="650240">
              <a:defRPr>
                <a:solidFill>
                  <a:srgbClr val="000000"/>
                </a:solidFill>
                <a:latin typeface="Tahoma"/>
                <a:ea typeface="Tahoma"/>
                <a:cs typeface="Tahoma"/>
                <a:sym typeface="Tahoma"/>
              </a:defRPr>
            </a:lvl1p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2AA1EB0-8357-1046-980D-E1915F963F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1585BD8-B5E7-DB4D-B123-76F7A4A3D6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A8848F8-7203-5345-9A0A-88B3F027CE6E}"/>
              </a:ext>
            </a:extLst>
          </p:cNvPr>
          <p:cNvSpPr>
            <a:spLocks noGrp="1" noChangeArrowheads="1"/>
          </p:cNvSpPr>
          <p:nvPr>
            <p:ph type="sldNum" sz="quarter" idx="12"/>
          </p:nvPr>
        </p:nvSpPr>
        <p:spPr>
          <a:xfrm>
            <a:off x="12147394" y="8763000"/>
            <a:ext cx="381516" cy="379591"/>
          </a:xfrm>
          <a:ln/>
        </p:spPr>
        <p:txBody>
          <a:bodyPr/>
          <a:lstStyle>
            <a:lvl1pPr>
              <a:defRPr/>
            </a:lvl1pPr>
          </a:lstStyle>
          <a:p>
            <a:fld id="{20C39CDC-31FA-4441-A5C1-1C96DAF6E921}" type="slidenum">
              <a:rPr lang="en-US" altLang="en-US"/>
              <a:pPr/>
              <a:t>‹#›</a:t>
            </a:fld>
            <a:endParaRPr lang="en-US" altLang="en-US"/>
          </a:p>
        </p:txBody>
      </p:sp>
    </p:spTree>
    <p:extLst>
      <p:ext uri="{BB962C8B-B14F-4D97-AF65-F5344CB8AC3E}">
        <p14:creationId xmlns:p14="http://schemas.microsoft.com/office/powerpoint/2010/main" val="39866883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75360" y="2817707"/>
            <a:ext cx="5418667" cy="5852160"/>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10773" y="2817707"/>
            <a:ext cx="5418667" cy="5852160"/>
          </a:xfrm>
        </p:spPr>
        <p:txBody>
          <a:bodyPr/>
          <a:lstStyle>
            <a:lvl1pPr>
              <a:defRPr sz="3982"/>
            </a:lvl1pPr>
            <a:lvl2pPr>
              <a:defRPr sz="3413"/>
            </a:lvl2pPr>
            <a:lvl3pPr>
              <a:defRPr sz="2844"/>
            </a:lvl3pPr>
            <a:lvl4pPr>
              <a:defRPr sz="2560"/>
            </a:lvl4pPr>
            <a:lvl5pPr>
              <a:defRPr sz="2560"/>
            </a:lvl5pPr>
            <a:lvl6pPr>
              <a:defRPr sz="2560"/>
            </a:lvl6pPr>
            <a:lvl7pPr>
              <a:defRPr sz="2560"/>
            </a:lvl7pPr>
            <a:lvl8pPr>
              <a:defRPr sz="2560"/>
            </a:lvl8pPr>
            <a:lvl9pPr>
              <a:defRPr sz="25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126270A-13FB-C340-ABD7-A8C8B9D2D82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1168044-AE16-0844-ABE2-6F7A8166BA2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12C3F88-3A51-0D43-AF09-2143966EBCF9}"/>
              </a:ext>
            </a:extLst>
          </p:cNvPr>
          <p:cNvSpPr>
            <a:spLocks noGrp="1" noChangeArrowheads="1"/>
          </p:cNvSpPr>
          <p:nvPr>
            <p:ph type="sldNum" sz="quarter" idx="12"/>
          </p:nvPr>
        </p:nvSpPr>
        <p:spPr>
          <a:xfrm>
            <a:off x="12147394" y="8763000"/>
            <a:ext cx="381516" cy="379591"/>
          </a:xfrm>
          <a:ln/>
        </p:spPr>
        <p:txBody>
          <a:bodyPr/>
          <a:lstStyle>
            <a:lvl1pPr>
              <a:defRPr/>
            </a:lvl1pPr>
          </a:lstStyle>
          <a:p>
            <a:fld id="{6B305006-D828-6842-9AB2-705353D58B4D}" type="slidenum">
              <a:rPr lang="en-US" altLang="en-US"/>
              <a:pPr/>
              <a:t>‹#›</a:t>
            </a:fld>
            <a:endParaRPr lang="en-US" altLang="en-US"/>
          </a:p>
        </p:txBody>
      </p:sp>
    </p:spTree>
    <p:extLst>
      <p:ext uri="{BB962C8B-B14F-4D97-AF65-F5344CB8AC3E}">
        <p14:creationId xmlns:p14="http://schemas.microsoft.com/office/powerpoint/2010/main" val="2269013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3" cstate="email">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Line"/>
          <p:cNvSpPr/>
          <p:nvPr/>
        </p:nvSpPr>
        <p:spPr>
          <a:xfrm flipV="1">
            <a:off x="508000" y="9245597"/>
            <a:ext cx="11988800" cy="3"/>
          </a:xfrm>
          <a:prstGeom prst="line">
            <a:avLst/>
          </a:prstGeom>
          <a:ln w="762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ne"/>
          <p:cNvSpPr/>
          <p:nvPr/>
        </p:nvSpPr>
        <p:spPr>
          <a:xfrm flipV="1">
            <a:off x="508000" y="508000"/>
            <a:ext cx="11988800" cy="1"/>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Body Level One…"/>
          <p:cNvSpPr txBox="1">
            <a:spLocks noGrp="1"/>
          </p:cNvSpPr>
          <p:nvPr>
            <p:ph type="body" idx="1"/>
          </p:nvPr>
        </p:nvSpPr>
        <p:spPr>
          <a:xfrm>
            <a:off x="508000" y="977900"/>
            <a:ext cx="11988800" cy="77851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lvl1pPr>
              <a:buBlip>
                <a:blip r:embed="rId14"/>
              </a:buBlip>
            </a:lvl1pPr>
            <a:lvl2pPr>
              <a:buBlip>
                <a:blip r:embed="rId14"/>
              </a:buBlip>
            </a:lvl2pPr>
            <a:lvl3pPr>
              <a:buBlip>
                <a:blip r:embed="rId14"/>
              </a:buBlip>
            </a:lvl3pPr>
            <a:lvl4pPr>
              <a:buBlip>
                <a:blip r:embed="rId14"/>
              </a:buBlip>
            </a:lvl4pPr>
            <a:lvl5pPr>
              <a:buBlip>
                <a:blip r:embed="rId14"/>
              </a:buBlip>
            </a:lvl5pPr>
          </a:lstStyle>
          <a:p>
            <a:r>
              <a:t>Body Level One</a:t>
            </a:r>
          </a:p>
          <a:p>
            <a:pPr lvl="1"/>
            <a:r>
              <a:t>Body Level Two</a:t>
            </a:r>
          </a:p>
          <a:p>
            <a:pPr lvl="2"/>
            <a:r>
              <a:t>Body Level Three</a:t>
            </a:r>
          </a:p>
          <a:p>
            <a:pPr lvl="3"/>
            <a:r>
              <a:t>Body Level Four</a:t>
            </a:r>
          </a:p>
          <a:p>
            <a:pPr lvl="4"/>
            <a:r>
              <a:t>Body Level Five</a:t>
            </a:r>
          </a:p>
        </p:txBody>
      </p:sp>
      <p:sp>
        <p:nvSpPr>
          <p:cNvPr id="5" name="Title Text"/>
          <p:cNvSpPr txBox="1">
            <a:spLocks noGrp="1"/>
          </p:cNvSpPr>
          <p:nvPr>
            <p:ph type="title"/>
          </p:nvPr>
        </p:nvSpPr>
        <p:spPr>
          <a:xfrm>
            <a:off x="508000" y="596900"/>
            <a:ext cx="11988800" cy="1905000"/>
          </a:xfrm>
          <a:prstGeom prst="rect">
            <a:avLst/>
          </a:prstGeom>
          <a:ln w="12700">
            <a:miter lim="400000"/>
          </a:ln>
          <a:extLst>
            <a:ext uri="{C572A759-6A51-4108-AA02-DFA0A04FC94B}">
              <ma14:wrappingTextBoxFlag xmlns="" xmlns:ma14="http://schemas.microsoft.com/office/mac/drawingml/2011/main" val="1"/>
            </a:ext>
          </a:extLst>
        </p:spPr>
        <p:txBody>
          <a:bodyPr lIns="50800" tIns="50800" rIns="50800" bIns="50800" anchor="ctr">
            <a:normAutofit/>
          </a:bodyPr>
          <a:lstStyle/>
          <a:p>
            <a:r>
              <a:t>Title Text</a:t>
            </a:r>
          </a:p>
        </p:txBody>
      </p:sp>
      <p:sp>
        <p:nvSpPr>
          <p:cNvPr id="6" name="Slide Number"/>
          <p:cNvSpPr txBox="1">
            <a:spLocks noGrp="1"/>
          </p:cNvSpPr>
          <p:nvPr>
            <p:ph type="sldNum" sz="quarter" idx="2"/>
          </p:nvPr>
        </p:nvSpPr>
        <p:spPr>
          <a:xfrm>
            <a:off x="12166701" y="8763000"/>
            <a:ext cx="342901" cy="368300"/>
          </a:xfrm>
          <a:prstGeom prst="rect">
            <a:avLst/>
          </a:prstGeom>
          <a:ln w="12700">
            <a:miter lim="400000"/>
          </a:ln>
        </p:spPr>
        <p:txBody>
          <a:bodyPr wrap="none" lIns="50800" tIns="50800" rIns="50800" bIns="50800">
            <a:spAutoFit/>
          </a:bodyPr>
          <a:lstStyle>
            <a:lvl1pPr>
              <a:defRPr sz="18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5" r:id="rId4"/>
    <p:sldLayoutId id="2147483658" r:id="rId5"/>
    <p:sldLayoutId id="2147483661" r:id="rId6"/>
    <p:sldLayoutId id="2147483663" r:id="rId7"/>
    <p:sldLayoutId id="2147483664" r:id="rId8"/>
    <p:sldLayoutId id="2147483665" r:id="rId9"/>
    <p:sldLayoutId id="2147483666" r:id="rId10"/>
    <p:sldLayoutId id="2147483667" r:id="rId11"/>
  </p:sldLayoutIdLst>
  <p:transition spd="med"/>
  <p:txStyles>
    <p:titleStyle>
      <a:lvl1pPr marL="0" marR="0" indent="0" algn="l" defTabSz="584200" rtl="0" latinLnBrk="0">
        <a:lnSpc>
          <a:spcPct val="90000"/>
        </a:lnSpc>
        <a:spcBef>
          <a:spcPts val="0"/>
        </a:spcBef>
        <a:spcAft>
          <a:spcPts val="0"/>
        </a:spcAft>
        <a:buClrTx/>
        <a:buSzTx/>
        <a:buFontTx/>
        <a:buNone/>
        <a:tabLst/>
        <a:defRPr sz="6400" b="0" i="0" u="none" strike="noStrike" cap="none" spc="0" baseline="0">
          <a:ln>
            <a:noFill/>
          </a:ln>
          <a:solidFill>
            <a:srgbClr val="606060"/>
          </a:solidFill>
          <a:uFillTx/>
          <a:latin typeface="+mj-lt"/>
          <a:ea typeface="+mj-ea"/>
          <a:cs typeface="+mj-cs"/>
          <a:sym typeface="Palatino"/>
        </a:defRPr>
      </a:lvl1pPr>
      <a:lvl2pPr marL="0" marR="0" indent="228600" algn="l" defTabSz="584200" rtl="0" latinLnBrk="0">
        <a:lnSpc>
          <a:spcPct val="90000"/>
        </a:lnSpc>
        <a:spcBef>
          <a:spcPts val="0"/>
        </a:spcBef>
        <a:spcAft>
          <a:spcPts val="0"/>
        </a:spcAft>
        <a:buClrTx/>
        <a:buSzTx/>
        <a:buFontTx/>
        <a:buNone/>
        <a:tabLst/>
        <a:defRPr sz="6400" b="0" i="0" u="none" strike="noStrike" cap="none" spc="0" baseline="0">
          <a:ln>
            <a:noFill/>
          </a:ln>
          <a:solidFill>
            <a:srgbClr val="606060"/>
          </a:solidFill>
          <a:uFillTx/>
          <a:latin typeface="+mj-lt"/>
          <a:ea typeface="+mj-ea"/>
          <a:cs typeface="+mj-cs"/>
          <a:sym typeface="Palatino"/>
        </a:defRPr>
      </a:lvl2pPr>
      <a:lvl3pPr marL="0" marR="0" indent="457200" algn="l" defTabSz="584200" rtl="0" latinLnBrk="0">
        <a:lnSpc>
          <a:spcPct val="90000"/>
        </a:lnSpc>
        <a:spcBef>
          <a:spcPts val="0"/>
        </a:spcBef>
        <a:spcAft>
          <a:spcPts val="0"/>
        </a:spcAft>
        <a:buClrTx/>
        <a:buSzTx/>
        <a:buFontTx/>
        <a:buNone/>
        <a:tabLst/>
        <a:defRPr sz="6400" b="0" i="0" u="none" strike="noStrike" cap="none" spc="0" baseline="0">
          <a:ln>
            <a:noFill/>
          </a:ln>
          <a:solidFill>
            <a:srgbClr val="606060"/>
          </a:solidFill>
          <a:uFillTx/>
          <a:latin typeface="+mj-lt"/>
          <a:ea typeface="+mj-ea"/>
          <a:cs typeface="+mj-cs"/>
          <a:sym typeface="Palatino"/>
        </a:defRPr>
      </a:lvl3pPr>
      <a:lvl4pPr marL="0" marR="0" indent="685800" algn="l" defTabSz="584200" rtl="0" latinLnBrk="0">
        <a:lnSpc>
          <a:spcPct val="90000"/>
        </a:lnSpc>
        <a:spcBef>
          <a:spcPts val="0"/>
        </a:spcBef>
        <a:spcAft>
          <a:spcPts val="0"/>
        </a:spcAft>
        <a:buClrTx/>
        <a:buSzTx/>
        <a:buFontTx/>
        <a:buNone/>
        <a:tabLst/>
        <a:defRPr sz="6400" b="0" i="0" u="none" strike="noStrike" cap="none" spc="0" baseline="0">
          <a:ln>
            <a:noFill/>
          </a:ln>
          <a:solidFill>
            <a:srgbClr val="606060"/>
          </a:solidFill>
          <a:uFillTx/>
          <a:latin typeface="+mj-lt"/>
          <a:ea typeface="+mj-ea"/>
          <a:cs typeface="+mj-cs"/>
          <a:sym typeface="Palatino"/>
        </a:defRPr>
      </a:lvl4pPr>
      <a:lvl5pPr marL="0" marR="0" indent="914400" algn="l" defTabSz="584200" rtl="0" latinLnBrk="0">
        <a:lnSpc>
          <a:spcPct val="90000"/>
        </a:lnSpc>
        <a:spcBef>
          <a:spcPts val="0"/>
        </a:spcBef>
        <a:spcAft>
          <a:spcPts val="0"/>
        </a:spcAft>
        <a:buClrTx/>
        <a:buSzTx/>
        <a:buFontTx/>
        <a:buNone/>
        <a:tabLst/>
        <a:defRPr sz="6400" b="0" i="0" u="none" strike="noStrike" cap="none" spc="0" baseline="0">
          <a:ln>
            <a:noFill/>
          </a:ln>
          <a:solidFill>
            <a:srgbClr val="606060"/>
          </a:solidFill>
          <a:uFillTx/>
          <a:latin typeface="+mj-lt"/>
          <a:ea typeface="+mj-ea"/>
          <a:cs typeface="+mj-cs"/>
          <a:sym typeface="Palatino"/>
        </a:defRPr>
      </a:lvl5pPr>
      <a:lvl6pPr marL="0" marR="0" indent="1143000" algn="l" defTabSz="584200" rtl="0" latinLnBrk="0">
        <a:lnSpc>
          <a:spcPct val="90000"/>
        </a:lnSpc>
        <a:spcBef>
          <a:spcPts val="0"/>
        </a:spcBef>
        <a:spcAft>
          <a:spcPts val="0"/>
        </a:spcAft>
        <a:buClrTx/>
        <a:buSzTx/>
        <a:buFontTx/>
        <a:buNone/>
        <a:tabLst/>
        <a:defRPr sz="6400" b="0" i="0" u="none" strike="noStrike" cap="none" spc="0" baseline="0">
          <a:ln>
            <a:noFill/>
          </a:ln>
          <a:solidFill>
            <a:srgbClr val="606060"/>
          </a:solidFill>
          <a:uFillTx/>
          <a:latin typeface="+mj-lt"/>
          <a:ea typeface="+mj-ea"/>
          <a:cs typeface="+mj-cs"/>
          <a:sym typeface="Palatino"/>
        </a:defRPr>
      </a:lvl6pPr>
      <a:lvl7pPr marL="0" marR="0" indent="1371600" algn="l" defTabSz="584200" rtl="0" latinLnBrk="0">
        <a:lnSpc>
          <a:spcPct val="90000"/>
        </a:lnSpc>
        <a:spcBef>
          <a:spcPts val="0"/>
        </a:spcBef>
        <a:spcAft>
          <a:spcPts val="0"/>
        </a:spcAft>
        <a:buClrTx/>
        <a:buSzTx/>
        <a:buFontTx/>
        <a:buNone/>
        <a:tabLst/>
        <a:defRPr sz="6400" b="0" i="0" u="none" strike="noStrike" cap="none" spc="0" baseline="0">
          <a:ln>
            <a:noFill/>
          </a:ln>
          <a:solidFill>
            <a:srgbClr val="606060"/>
          </a:solidFill>
          <a:uFillTx/>
          <a:latin typeface="+mj-lt"/>
          <a:ea typeface="+mj-ea"/>
          <a:cs typeface="+mj-cs"/>
          <a:sym typeface="Palatino"/>
        </a:defRPr>
      </a:lvl7pPr>
      <a:lvl8pPr marL="0" marR="0" indent="1600200" algn="l" defTabSz="584200" rtl="0" latinLnBrk="0">
        <a:lnSpc>
          <a:spcPct val="90000"/>
        </a:lnSpc>
        <a:spcBef>
          <a:spcPts val="0"/>
        </a:spcBef>
        <a:spcAft>
          <a:spcPts val="0"/>
        </a:spcAft>
        <a:buClrTx/>
        <a:buSzTx/>
        <a:buFontTx/>
        <a:buNone/>
        <a:tabLst/>
        <a:defRPr sz="6400" b="0" i="0" u="none" strike="noStrike" cap="none" spc="0" baseline="0">
          <a:ln>
            <a:noFill/>
          </a:ln>
          <a:solidFill>
            <a:srgbClr val="606060"/>
          </a:solidFill>
          <a:uFillTx/>
          <a:latin typeface="+mj-lt"/>
          <a:ea typeface="+mj-ea"/>
          <a:cs typeface="+mj-cs"/>
          <a:sym typeface="Palatino"/>
        </a:defRPr>
      </a:lvl8pPr>
      <a:lvl9pPr marL="0" marR="0" indent="1828800" algn="l" defTabSz="584200" rtl="0" latinLnBrk="0">
        <a:lnSpc>
          <a:spcPct val="90000"/>
        </a:lnSpc>
        <a:spcBef>
          <a:spcPts val="0"/>
        </a:spcBef>
        <a:spcAft>
          <a:spcPts val="0"/>
        </a:spcAft>
        <a:buClrTx/>
        <a:buSzTx/>
        <a:buFontTx/>
        <a:buNone/>
        <a:tabLst/>
        <a:defRPr sz="6400" b="0" i="0" u="none" strike="noStrike" cap="none" spc="0" baseline="0">
          <a:ln>
            <a:noFill/>
          </a:ln>
          <a:solidFill>
            <a:srgbClr val="606060"/>
          </a:solidFill>
          <a:uFillTx/>
          <a:latin typeface="+mj-lt"/>
          <a:ea typeface="+mj-ea"/>
          <a:cs typeface="+mj-cs"/>
          <a:sym typeface="Palatino"/>
        </a:defRPr>
      </a:lvl9pPr>
    </p:titleStyle>
    <p:bodyStyle>
      <a:lvl1pPr marL="419100" marR="0" indent="-419100" algn="l" defTabSz="584200" rtl="0" latinLnBrk="0">
        <a:lnSpc>
          <a:spcPct val="100000"/>
        </a:lnSpc>
        <a:spcBef>
          <a:spcPts val="4200"/>
        </a:spcBef>
        <a:spcAft>
          <a:spcPts val="0"/>
        </a:spcAft>
        <a:buClrTx/>
        <a:buSzPct val="30000"/>
        <a:buFontTx/>
        <a:buBlip>
          <a:blip r:embed="rId14"/>
        </a:buBlip>
        <a:tabLst/>
        <a:defRPr sz="3400" b="0" i="0" u="none" strike="noStrike" cap="none" spc="0" baseline="0">
          <a:ln>
            <a:noFill/>
          </a:ln>
          <a:solidFill>
            <a:srgbClr val="606060"/>
          </a:solidFill>
          <a:uFillTx/>
          <a:latin typeface="+mn-lt"/>
          <a:ea typeface="+mn-ea"/>
          <a:cs typeface="+mn-cs"/>
          <a:sym typeface="Gill Sans"/>
        </a:defRPr>
      </a:lvl1pPr>
      <a:lvl2pPr marL="838200" marR="0" indent="-419100" algn="l" defTabSz="584200" rtl="0" latinLnBrk="0">
        <a:lnSpc>
          <a:spcPct val="100000"/>
        </a:lnSpc>
        <a:spcBef>
          <a:spcPts val="4200"/>
        </a:spcBef>
        <a:spcAft>
          <a:spcPts val="0"/>
        </a:spcAft>
        <a:buClrTx/>
        <a:buSzPct val="30000"/>
        <a:buFontTx/>
        <a:buBlip>
          <a:blip r:embed="rId14"/>
        </a:buBlip>
        <a:tabLst/>
        <a:defRPr sz="3400" b="0" i="0" u="none" strike="noStrike" cap="none" spc="0" baseline="0">
          <a:ln>
            <a:noFill/>
          </a:ln>
          <a:solidFill>
            <a:srgbClr val="606060"/>
          </a:solidFill>
          <a:uFillTx/>
          <a:latin typeface="+mn-lt"/>
          <a:ea typeface="+mn-ea"/>
          <a:cs typeface="+mn-cs"/>
          <a:sym typeface="Gill Sans"/>
        </a:defRPr>
      </a:lvl2pPr>
      <a:lvl3pPr marL="1257300" marR="0" indent="-419100" algn="l" defTabSz="584200" rtl="0" latinLnBrk="0">
        <a:lnSpc>
          <a:spcPct val="100000"/>
        </a:lnSpc>
        <a:spcBef>
          <a:spcPts val="4200"/>
        </a:spcBef>
        <a:spcAft>
          <a:spcPts val="0"/>
        </a:spcAft>
        <a:buClrTx/>
        <a:buSzPct val="30000"/>
        <a:buFontTx/>
        <a:buBlip>
          <a:blip r:embed="rId14"/>
        </a:buBlip>
        <a:tabLst/>
        <a:defRPr sz="3400" b="0" i="0" u="none" strike="noStrike" cap="none" spc="0" baseline="0">
          <a:ln>
            <a:noFill/>
          </a:ln>
          <a:solidFill>
            <a:srgbClr val="606060"/>
          </a:solidFill>
          <a:uFillTx/>
          <a:latin typeface="+mn-lt"/>
          <a:ea typeface="+mn-ea"/>
          <a:cs typeface="+mn-cs"/>
          <a:sym typeface="Gill Sans"/>
        </a:defRPr>
      </a:lvl3pPr>
      <a:lvl4pPr marL="1676400" marR="0" indent="-419100" algn="l" defTabSz="584200" rtl="0" latinLnBrk="0">
        <a:lnSpc>
          <a:spcPct val="100000"/>
        </a:lnSpc>
        <a:spcBef>
          <a:spcPts val="4200"/>
        </a:spcBef>
        <a:spcAft>
          <a:spcPts val="0"/>
        </a:spcAft>
        <a:buClrTx/>
        <a:buSzPct val="30000"/>
        <a:buFontTx/>
        <a:buBlip>
          <a:blip r:embed="rId14"/>
        </a:buBlip>
        <a:tabLst/>
        <a:defRPr sz="3400" b="0" i="0" u="none" strike="noStrike" cap="none" spc="0" baseline="0">
          <a:ln>
            <a:noFill/>
          </a:ln>
          <a:solidFill>
            <a:srgbClr val="606060"/>
          </a:solidFill>
          <a:uFillTx/>
          <a:latin typeface="+mn-lt"/>
          <a:ea typeface="+mn-ea"/>
          <a:cs typeface="+mn-cs"/>
          <a:sym typeface="Gill Sans"/>
        </a:defRPr>
      </a:lvl4pPr>
      <a:lvl5pPr marL="2095500" marR="0" indent="-419100" algn="l" defTabSz="584200" rtl="0" latinLnBrk="0">
        <a:lnSpc>
          <a:spcPct val="100000"/>
        </a:lnSpc>
        <a:spcBef>
          <a:spcPts val="4200"/>
        </a:spcBef>
        <a:spcAft>
          <a:spcPts val="0"/>
        </a:spcAft>
        <a:buClrTx/>
        <a:buSzPct val="30000"/>
        <a:buFontTx/>
        <a:buBlip>
          <a:blip r:embed="rId14"/>
        </a:buBlip>
        <a:tabLst/>
        <a:defRPr sz="3400" b="0" i="0" u="none" strike="noStrike" cap="none" spc="0" baseline="0">
          <a:ln>
            <a:noFill/>
          </a:ln>
          <a:solidFill>
            <a:srgbClr val="606060"/>
          </a:solidFill>
          <a:uFillTx/>
          <a:latin typeface="+mn-lt"/>
          <a:ea typeface="+mn-ea"/>
          <a:cs typeface="+mn-cs"/>
          <a:sym typeface="Gill Sans"/>
        </a:defRPr>
      </a:lvl5pPr>
      <a:lvl6pPr marL="2514600" marR="0" indent="-419100" algn="l" defTabSz="584200" rtl="0" latinLnBrk="0">
        <a:lnSpc>
          <a:spcPct val="100000"/>
        </a:lnSpc>
        <a:spcBef>
          <a:spcPts val="4200"/>
        </a:spcBef>
        <a:spcAft>
          <a:spcPts val="0"/>
        </a:spcAft>
        <a:buClrTx/>
        <a:buSzPct val="30000"/>
        <a:buFontTx/>
        <a:buBlip>
          <a:blip r:embed="rId14"/>
        </a:buBlip>
        <a:tabLst/>
        <a:defRPr sz="3400" b="0" i="0" u="none" strike="noStrike" cap="none" spc="0" baseline="0">
          <a:ln>
            <a:noFill/>
          </a:ln>
          <a:solidFill>
            <a:srgbClr val="606060"/>
          </a:solidFill>
          <a:uFillTx/>
          <a:latin typeface="+mn-lt"/>
          <a:ea typeface="+mn-ea"/>
          <a:cs typeface="+mn-cs"/>
          <a:sym typeface="Gill Sans"/>
        </a:defRPr>
      </a:lvl6pPr>
      <a:lvl7pPr marL="2933700" marR="0" indent="-419100" algn="l" defTabSz="584200" rtl="0" latinLnBrk="0">
        <a:lnSpc>
          <a:spcPct val="100000"/>
        </a:lnSpc>
        <a:spcBef>
          <a:spcPts val="4200"/>
        </a:spcBef>
        <a:spcAft>
          <a:spcPts val="0"/>
        </a:spcAft>
        <a:buClrTx/>
        <a:buSzPct val="30000"/>
        <a:buFontTx/>
        <a:buBlip>
          <a:blip r:embed="rId14"/>
        </a:buBlip>
        <a:tabLst/>
        <a:defRPr sz="3400" b="0" i="0" u="none" strike="noStrike" cap="none" spc="0" baseline="0">
          <a:ln>
            <a:noFill/>
          </a:ln>
          <a:solidFill>
            <a:srgbClr val="606060"/>
          </a:solidFill>
          <a:uFillTx/>
          <a:latin typeface="+mn-lt"/>
          <a:ea typeface="+mn-ea"/>
          <a:cs typeface="+mn-cs"/>
          <a:sym typeface="Gill Sans"/>
        </a:defRPr>
      </a:lvl7pPr>
      <a:lvl8pPr marL="3352800" marR="0" indent="-419100" algn="l" defTabSz="584200" rtl="0" latinLnBrk="0">
        <a:lnSpc>
          <a:spcPct val="100000"/>
        </a:lnSpc>
        <a:spcBef>
          <a:spcPts val="4200"/>
        </a:spcBef>
        <a:spcAft>
          <a:spcPts val="0"/>
        </a:spcAft>
        <a:buClrTx/>
        <a:buSzPct val="30000"/>
        <a:buFontTx/>
        <a:buBlip>
          <a:blip r:embed="rId14"/>
        </a:buBlip>
        <a:tabLst/>
        <a:defRPr sz="3400" b="0" i="0" u="none" strike="noStrike" cap="none" spc="0" baseline="0">
          <a:ln>
            <a:noFill/>
          </a:ln>
          <a:solidFill>
            <a:srgbClr val="606060"/>
          </a:solidFill>
          <a:uFillTx/>
          <a:latin typeface="+mn-lt"/>
          <a:ea typeface="+mn-ea"/>
          <a:cs typeface="+mn-cs"/>
          <a:sym typeface="Gill Sans"/>
        </a:defRPr>
      </a:lvl8pPr>
      <a:lvl9pPr marL="3771900" marR="0" indent="-419100" algn="l" defTabSz="584200" rtl="0" latinLnBrk="0">
        <a:lnSpc>
          <a:spcPct val="100000"/>
        </a:lnSpc>
        <a:spcBef>
          <a:spcPts val="4200"/>
        </a:spcBef>
        <a:spcAft>
          <a:spcPts val="0"/>
        </a:spcAft>
        <a:buClrTx/>
        <a:buSzPct val="30000"/>
        <a:buFontTx/>
        <a:buBlip>
          <a:blip r:embed="rId14"/>
        </a:buBlip>
        <a:tabLst/>
        <a:defRPr sz="3400" b="0" i="0" u="none" strike="noStrike" cap="none" spc="0" baseline="0">
          <a:ln>
            <a:noFill/>
          </a:ln>
          <a:solidFill>
            <a:srgbClr val="606060"/>
          </a:solidFill>
          <a:uFillTx/>
          <a:latin typeface="+mn-lt"/>
          <a:ea typeface="+mn-ea"/>
          <a:cs typeface="+mn-cs"/>
          <a:sym typeface="Gill Sans"/>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1pPr>
      <a:lvl2pPr marL="0" marR="0" indent="228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2pPr>
      <a:lvl3pPr marL="0" marR="0" indent="457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3pPr>
      <a:lvl4pPr marL="0" marR="0" indent="685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4pPr>
      <a:lvl5pPr marL="0" marR="0" indent="9144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5pPr>
      <a:lvl6pPr marL="0" marR="0" indent="11430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6pPr>
      <a:lvl7pPr marL="0" marR="0" indent="13716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7pPr>
      <a:lvl8pPr marL="0" marR="0" indent="16002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8pPr>
      <a:lvl9pPr marL="0" marR="0" indent="1828800" algn="ctr" defTabSz="584200" rtl="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Gill San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46.jpeg"/></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png"/><Relationship Id="rId1" Type="http://schemas.openxmlformats.org/officeDocument/2006/relationships/slideLayout" Target="../slideLayouts/slideLayout10.xml"/><Relationship Id="rId4" Type="http://schemas.openxmlformats.org/officeDocument/2006/relationships/image" Target="../media/image54.png"/></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57.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microsoft.com/office/2007/relationships/hdphoto" Target="../media/hdphoto2.wdp"/></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7.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4D32D2-50B3-FC46-8070-F9CAB52C139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3055128" cy="9753600"/>
          </a:xfrm>
          <a:prstGeom prst="rect">
            <a:avLst/>
          </a:prstGeom>
        </p:spPr>
      </p:pic>
      <p:sp>
        <p:nvSpPr>
          <p:cNvPr id="5" name="Title 4">
            <a:extLst>
              <a:ext uri="{FF2B5EF4-FFF2-40B4-BE49-F238E27FC236}">
                <a16:creationId xmlns:a16="http://schemas.microsoft.com/office/drawing/2014/main" id="{904B41E1-F688-7049-B338-5C465526EB34}"/>
              </a:ext>
            </a:extLst>
          </p:cNvPr>
          <p:cNvSpPr>
            <a:spLocks noGrp="1"/>
          </p:cNvSpPr>
          <p:nvPr>
            <p:ph type="title"/>
          </p:nvPr>
        </p:nvSpPr>
        <p:spPr/>
        <p:txBody>
          <a:bodyPr>
            <a:normAutofit fontScale="90000"/>
          </a:bodyPr>
          <a:lstStyle/>
          <a:p>
            <a:pPr algn="ctr"/>
            <a:r>
              <a:rPr lang="en-US" sz="31900" b="1" dirty="0">
                <a:solidFill>
                  <a:srgbClr val="FFFFFF"/>
                </a:solidFill>
                <a:effectLst>
                  <a:glow rad="266700">
                    <a:schemeClr val="tx1">
                      <a:lumMod val="50000"/>
                    </a:schemeClr>
                  </a:glow>
                </a:effectLst>
              </a:rPr>
              <a:t>Mold: </a:t>
            </a:r>
            <a:br>
              <a:rPr lang="en-US" b="1" dirty="0">
                <a:solidFill>
                  <a:srgbClr val="FFFFFF"/>
                </a:solidFill>
                <a:effectLst>
                  <a:glow rad="266700">
                    <a:schemeClr val="tx1">
                      <a:lumMod val="50000"/>
                    </a:schemeClr>
                  </a:glow>
                </a:effectLst>
              </a:rPr>
            </a:br>
            <a:r>
              <a:rPr lang="en-US" b="1" dirty="0">
                <a:solidFill>
                  <a:srgbClr val="FFFFFF"/>
                </a:solidFill>
                <a:effectLst>
                  <a:glow rad="266700">
                    <a:schemeClr val="tx1">
                      <a:lumMod val="50000"/>
                    </a:schemeClr>
                  </a:glow>
                </a:effectLst>
              </a:rPr>
              <a:t>The Hidden Link To Disease </a:t>
            </a:r>
          </a:p>
        </p:txBody>
      </p:sp>
      <p:sp>
        <p:nvSpPr>
          <p:cNvPr id="6" name="Text Placeholder 5">
            <a:extLst>
              <a:ext uri="{FF2B5EF4-FFF2-40B4-BE49-F238E27FC236}">
                <a16:creationId xmlns:a16="http://schemas.microsoft.com/office/drawing/2014/main" id="{0534180D-2B32-DE4C-9473-956BF12DCF06}"/>
              </a:ext>
            </a:extLst>
          </p:cNvPr>
          <p:cNvSpPr>
            <a:spLocks noGrp="1"/>
          </p:cNvSpPr>
          <p:nvPr>
            <p:ph type="body" sz="quarter" idx="1"/>
          </p:nvPr>
        </p:nvSpPr>
        <p:spPr>
          <a:xfrm>
            <a:off x="508000" y="6100936"/>
            <a:ext cx="11988800" cy="825500"/>
          </a:xfrm>
        </p:spPr>
        <p:txBody>
          <a:bodyPr>
            <a:noAutofit/>
          </a:bodyPr>
          <a:lstStyle/>
          <a:p>
            <a:r>
              <a:rPr lang="en-US" sz="4000" b="1" dirty="0">
                <a:solidFill>
                  <a:srgbClr val="FFFFFF"/>
                </a:solidFill>
                <a:effectLst>
                  <a:glow rad="266700">
                    <a:schemeClr val="tx1">
                      <a:lumMod val="50000"/>
                    </a:schemeClr>
                  </a:glow>
                </a:effectLst>
              </a:rPr>
              <a:t>“The emanations from damp, moldy rooms and clothing are poisonous to the system.”--{HL 142.2}</a:t>
            </a:r>
          </a:p>
        </p:txBody>
      </p:sp>
    </p:spTree>
    <p:extLst>
      <p:ext uri="{BB962C8B-B14F-4D97-AF65-F5344CB8AC3E}">
        <p14:creationId xmlns:p14="http://schemas.microsoft.com/office/powerpoint/2010/main" val="320846225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5B148DF-82F0-3E4E-8D88-094CE36F4854}"/>
              </a:ext>
            </a:extLst>
          </p:cNvPr>
          <p:cNvPicPr>
            <a:picLocks noGrp="1" noChangeAspect="1"/>
          </p:cNvPicPr>
          <p:nvPr>
            <p:ph type="pic" sz="half" idx="13"/>
          </p:nvPr>
        </p:nvPicPr>
        <p:blipFill>
          <a:blip r:embed="rId3" cstate="email">
            <a:extLst>
              <a:ext uri="{28A0092B-C50C-407E-A947-70E740481C1C}">
                <a14:useLocalDpi xmlns:a14="http://schemas.microsoft.com/office/drawing/2010/main"/>
              </a:ext>
            </a:extLst>
          </a:blip>
          <a:srcRect/>
          <a:stretch>
            <a:fillRect/>
          </a:stretch>
        </p:blipFill>
        <p:spPr>
          <a:xfrm>
            <a:off x="453728" y="1492424"/>
            <a:ext cx="6696744" cy="6696744"/>
          </a:xfrm>
        </p:spPr>
      </p:pic>
      <p:sp>
        <p:nvSpPr>
          <p:cNvPr id="4" name="Text Placeholder 3">
            <a:extLst>
              <a:ext uri="{FF2B5EF4-FFF2-40B4-BE49-F238E27FC236}">
                <a16:creationId xmlns:a16="http://schemas.microsoft.com/office/drawing/2014/main" id="{FEE3AAFB-6E6F-1B40-B87E-82E5DA016DAB}"/>
              </a:ext>
            </a:extLst>
          </p:cNvPr>
          <p:cNvSpPr>
            <a:spLocks noGrp="1"/>
          </p:cNvSpPr>
          <p:nvPr>
            <p:ph type="body" sz="half" idx="1"/>
          </p:nvPr>
        </p:nvSpPr>
        <p:spPr>
          <a:xfrm>
            <a:off x="7366496" y="1132384"/>
            <a:ext cx="5256584" cy="7488832"/>
          </a:xfrm>
        </p:spPr>
        <p:txBody>
          <a:bodyPr>
            <a:normAutofit fontScale="77500" lnSpcReduction="20000"/>
          </a:bodyPr>
          <a:lstStyle/>
          <a:p>
            <a:pPr marL="0" indent="0">
              <a:spcBef>
                <a:spcPts val="200"/>
              </a:spcBef>
              <a:buNone/>
            </a:pPr>
            <a:r>
              <a:rPr lang="en-US" dirty="0"/>
              <a:t>Shade trees and shrubbery too close and dense around a house are unhealthful; for they prevent a free circulation of air and shut out the rays of the sun. In consequence of this, dampness gathers in the house. </a:t>
            </a:r>
          </a:p>
          <a:p>
            <a:pPr marL="0" indent="0">
              <a:spcBef>
                <a:spcPts val="200"/>
              </a:spcBef>
              <a:buNone/>
            </a:pPr>
            <a:r>
              <a:rPr lang="en-US" dirty="0"/>
              <a:t>Especially in wet seasons the sleeping rooms become damp, and those who occupy them are troubled with rheumatism, neuralgia, and lung complaints which generally end in consumption. </a:t>
            </a:r>
          </a:p>
          <a:p>
            <a:pPr marL="0" indent="0">
              <a:spcBef>
                <a:spcPts val="200"/>
              </a:spcBef>
              <a:buNone/>
            </a:pPr>
            <a:r>
              <a:rPr lang="en-US" dirty="0"/>
              <a:t>Numerous shade trees cast off many leaves, which, if not immediately removed, decay and poison the atmosphere. A yard beautified with trees and shrubbery, at a proper distance from the house, has a happy, cheerful influence upon the family, and, if well taken care of, will prove no injury to health. </a:t>
            </a:r>
          </a:p>
          <a:p>
            <a:pPr marL="0" indent="0">
              <a:spcBef>
                <a:spcPts val="200"/>
              </a:spcBef>
              <a:buNone/>
            </a:pPr>
            <a:r>
              <a:rPr lang="en-US" dirty="0"/>
              <a:t>Dwellings, if possible, should be built upon high and dry ground. If a house is built where water settles around it, remaining for a time, and then drying away, a poisonous miasma arises, and fever and ague, sore throat, lung diseases, and fevers will be the result.  {CH 58.2}</a:t>
            </a:r>
          </a:p>
        </p:txBody>
      </p:sp>
    </p:spTree>
    <p:extLst>
      <p:ext uri="{BB962C8B-B14F-4D97-AF65-F5344CB8AC3E}">
        <p14:creationId xmlns:p14="http://schemas.microsoft.com/office/powerpoint/2010/main" val="212383134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8546" name="Picture 5" descr="001109_0549_0310_nlhs.jpg">
            <a:extLst>
              <a:ext uri="{FF2B5EF4-FFF2-40B4-BE49-F238E27FC236}">
                <a16:creationId xmlns:a16="http://schemas.microsoft.com/office/drawing/2014/main" id="{B45AEA5C-EBC8-2147-B0EC-121951696EAC}"/>
              </a:ext>
            </a:extLst>
          </p:cNvPr>
          <p:cNvPicPr>
            <a:picLocks noChangeAspect="1"/>
          </p:cNvPicPr>
          <p:nvPr/>
        </p:nvPicPr>
        <p:blipFill>
          <a:blip r:embed="rId3" cstate="email">
            <a:lum bright="-34000"/>
            <a:extLst>
              <a:ext uri="{28A0092B-C50C-407E-A947-70E740481C1C}">
                <a14:useLocalDpi xmlns:a14="http://schemas.microsoft.com/office/drawing/2010/main"/>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0179" name="Rectangle 3">
            <a:extLst>
              <a:ext uri="{FF2B5EF4-FFF2-40B4-BE49-F238E27FC236}">
                <a16:creationId xmlns:a16="http://schemas.microsoft.com/office/drawing/2014/main" id="{D49BFEEF-269D-8B4A-969D-26D093E1948F}"/>
              </a:ext>
            </a:extLst>
          </p:cNvPr>
          <p:cNvSpPr>
            <a:spLocks noGrp="1" noChangeArrowheads="1"/>
          </p:cNvSpPr>
          <p:nvPr>
            <p:ph type="body" idx="1"/>
          </p:nvPr>
        </p:nvSpPr>
        <p:spPr>
          <a:xfrm>
            <a:off x="0" y="6827520"/>
            <a:ext cx="13004800" cy="1950720"/>
          </a:xfrm>
        </p:spPr>
        <p:txBody>
          <a:bodyPr/>
          <a:lstStyle/>
          <a:p>
            <a:pPr>
              <a:spcAft>
                <a:spcPts val="853"/>
              </a:spcAft>
            </a:pPr>
            <a:r>
              <a:rPr lang="en-US" altLang="en-US" sz="3982" dirty="0">
                <a:solidFill>
                  <a:srgbClr val="FFFFFF"/>
                </a:solidFill>
                <a:effectLst>
                  <a:outerShdw blurRad="38100" dist="38100" dir="2700000" algn="tl">
                    <a:srgbClr val="000000"/>
                  </a:outerShdw>
                </a:effectLst>
                <a:ea typeface="ＭＳ Ｐゴシック" panose="020B0600070205080204" pitchFamily="34" charset="-128"/>
              </a:rPr>
              <a:t>Mold exposure in water-damaged buildings initiates inflammatory processes and reduces your cancer fighting natural killer cells.</a:t>
            </a:r>
          </a:p>
        </p:txBody>
      </p:sp>
      <p:sp>
        <p:nvSpPr>
          <p:cNvPr id="108550" name="Rectangle 4">
            <a:extLst>
              <a:ext uri="{FF2B5EF4-FFF2-40B4-BE49-F238E27FC236}">
                <a16:creationId xmlns:a16="http://schemas.microsoft.com/office/drawing/2014/main" id="{3E82F4E8-152E-A34A-BC84-943D2C58F98E}"/>
              </a:ext>
            </a:extLst>
          </p:cNvPr>
          <p:cNvSpPr>
            <a:spLocks noChangeArrowheads="1"/>
          </p:cNvSpPr>
          <p:nvPr/>
        </p:nvSpPr>
        <p:spPr bwMode="auto">
          <a:xfrm>
            <a:off x="3857286" y="9272102"/>
            <a:ext cx="5290230"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r>
              <a:rPr lang="en-US" altLang="en-US" sz="2276" dirty="0">
                <a:solidFill>
                  <a:srgbClr val="FFFFFF"/>
                </a:solidFill>
                <a:latin typeface="Tahoma" panose="020B0604030504040204" pitchFamily="34" charset="0"/>
              </a:rPr>
              <a:t>J Environ Pub Health, Article ID 312836</a:t>
            </a:r>
            <a:endParaRPr kumimoji="1" lang="en-US" altLang="en-US" sz="5689" dirty="0">
              <a:solidFill>
                <a:srgbClr val="FFFFFF"/>
              </a:solidFill>
              <a:latin typeface="Arial" panose="020B0604020202020204" pitchFamily="34" charset="0"/>
            </a:endParaRPr>
          </a:p>
        </p:txBody>
      </p:sp>
    </p:spTree>
    <p:extLst>
      <p:ext uri="{BB962C8B-B14F-4D97-AF65-F5344CB8AC3E}">
        <p14:creationId xmlns:p14="http://schemas.microsoft.com/office/powerpoint/2010/main" val="2597756957"/>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816AED2-196A-5B4F-80B7-38BC263953A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0" y="19744"/>
            <a:ext cx="13004800" cy="9753600"/>
          </a:xfrm>
          <a:prstGeom prst="rect">
            <a:avLst/>
          </a:prstGeom>
        </p:spPr>
      </p:pic>
      <p:sp>
        <p:nvSpPr>
          <p:cNvPr id="4" name="Content Placeholder 3">
            <a:extLst>
              <a:ext uri="{FF2B5EF4-FFF2-40B4-BE49-F238E27FC236}">
                <a16:creationId xmlns:a16="http://schemas.microsoft.com/office/drawing/2014/main" id="{699C9AEC-D9ED-7F4A-9B20-0139EF8122E4}"/>
              </a:ext>
            </a:extLst>
          </p:cNvPr>
          <p:cNvSpPr>
            <a:spLocks noGrp="1"/>
          </p:cNvSpPr>
          <p:nvPr>
            <p:ph idx="1"/>
          </p:nvPr>
        </p:nvSpPr>
        <p:spPr>
          <a:xfrm>
            <a:off x="2325936" y="-30335112"/>
            <a:ext cx="7992888" cy="38504536"/>
          </a:xfrm>
        </p:spPr>
        <p:txBody>
          <a:bodyPr>
            <a:normAutofit/>
          </a:bodyPr>
          <a:lstStyle/>
          <a:p>
            <a:pPr marL="0" indent="0">
              <a:buNone/>
            </a:pPr>
            <a:r>
              <a:rPr lang="en-US" sz="3200" dirty="0">
                <a:solidFill>
                  <a:srgbClr val="FFFFFF"/>
                </a:solidFill>
              </a:rPr>
              <a:t>When ye be come into the land of Canaan, which I give to you for a possession, and I put the plague of leprosy in a house of the land of your possession; And he that </a:t>
            </a:r>
            <a:r>
              <a:rPr lang="en-US" sz="3200" dirty="0" err="1">
                <a:solidFill>
                  <a:srgbClr val="FFFFFF"/>
                </a:solidFill>
              </a:rPr>
              <a:t>owneth</a:t>
            </a:r>
            <a:r>
              <a:rPr lang="en-US" sz="3200" dirty="0">
                <a:solidFill>
                  <a:srgbClr val="FFFFFF"/>
                </a:solidFill>
              </a:rPr>
              <a:t> the house shall come and tell the priest, saying, It </a:t>
            </a:r>
            <a:r>
              <a:rPr lang="en-US" sz="3200" dirty="0" err="1">
                <a:solidFill>
                  <a:srgbClr val="FFFFFF"/>
                </a:solidFill>
              </a:rPr>
              <a:t>seemeth</a:t>
            </a:r>
            <a:r>
              <a:rPr lang="en-US" sz="3200" dirty="0">
                <a:solidFill>
                  <a:srgbClr val="FFFFFF"/>
                </a:solidFill>
              </a:rPr>
              <a:t> to me there is as it were a plague in the house: Then the priest shall command that they empty the house, before the priest go into it to see the plague, that all that is in the house be not made unclean: and afterward the priest shall go in to see the house: And he shall look on the plague, and, behold, if the plague be in the walls of the house with hollow strakes, greenish or reddish, which in sight are lower than the wall; Then the priest shall go out of the house to the door of the house, and shut up the house seven days: And the priest shall come again the seventh day, and shall look: and, behold, if the plague be spread in the walls of the house; Then the priest shall command that they take away the stones in which the plague is, and they shall cast them into an unclean place without the city: And he shall cause the house to be scraped within round about, and they shall pour out the dust that they scrape off without the city into an unclean place: And they shall take other stones, and put them in the place of those stones; and he shall take other </a:t>
            </a:r>
            <a:r>
              <a:rPr lang="en-US" sz="3200" dirty="0" err="1">
                <a:solidFill>
                  <a:srgbClr val="FFFFFF"/>
                </a:solidFill>
              </a:rPr>
              <a:t>morter</a:t>
            </a:r>
            <a:r>
              <a:rPr lang="en-US" sz="3200" dirty="0">
                <a:solidFill>
                  <a:srgbClr val="FFFFFF"/>
                </a:solidFill>
              </a:rPr>
              <a:t>, and shall </a:t>
            </a:r>
            <a:r>
              <a:rPr lang="en-US" sz="3200" dirty="0" err="1">
                <a:solidFill>
                  <a:srgbClr val="FFFFFF"/>
                </a:solidFill>
              </a:rPr>
              <a:t>plaister</a:t>
            </a:r>
            <a:r>
              <a:rPr lang="en-US" sz="3200" dirty="0">
                <a:solidFill>
                  <a:srgbClr val="FFFFFF"/>
                </a:solidFill>
              </a:rPr>
              <a:t> the house. And if the plague come again, and break out in the house, after that he hath taken away the stones, and after he hath scraped the house, and after it is </a:t>
            </a:r>
            <a:r>
              <a:rPr lang="en-US" sz="3200" dirty="0" err="1">
                <a:solidFill>
                  <a:srgbClr val="FFFFFF"/>
                </a:solidFill>
              </a:rPr>
              <a:t>plaistered</a:t>
            </a:r>
            <a:r>
              <a:rPr lang="en-US" sz="3200" dirty="0">
                <a:solidFill>
                  <a:srgbClr val="FFFFFF"/>
                </a:solidFill>
              </a:rPr>
              <a:t>; Then the priest shall come and look, and, behold, if the plague be spread in the house, it is a fretting leprosy in the house: it is unclean. And he shall break down the house, the stones of it, and the timber thereof, and all the </a:t>
            </a:r>
            <a:r>
              <a:rPr lang="en-US" sz="3200" dirty="0" err="1">
                <a:solidFill>
                  <a:srgbClr val="FFFFFF"/>
                </a:solidFill>
              </a:rPr>
              <a:t>morter</a:t>
            </a:r>
            <a:r>
              <a:rPr lang="en-US" sz="3200" dirty="0">
                <a:solidFill>
                  <a:srgbClr val="FFFFFF"/>
                </a:solidFill>
              </a:rPr>
              <a:t> of the house; and he shall carry them forth out of the city into an unclean place. Moreover he that </a:t>
            </a:r>
            <a:r>
              <a:rPr lang="en-US" sz="3200" dirty="0" err="1">
                <a:solidFill>
                  <a:srgbClr val="FFFFFF"/>
                </a:solidFill>
              </a:rPr>
              <a:t>goeth</a:t>
            </a:r>
            <a:r>
              <a:rPr lang="en-US" sz="3200" dirty="0">
                <a:solidFill>
                  <a:srgbClr val="FFFFFF"/>
                </a:solidFill>
              </a:rPr>
              <a:t> into the house all the while that it is shut up shall be unclean until the even. And he that </a:t>
            </a:r>
            <a:r>
              <a:rPr lang="en-US" sz="3200" dirty="0" err="1">
                <a:solidFill>
                  <a:srgbClr val="FFFFFF"/>
                </a:solidFill>
              </a:rPr>
              <a:t>lieth</a:t>
            </a:r>
            <a:r>
              <a:rPr lang="en-US" sz="3200" dirty="0">
                <a:solidFill>
                  <a:srgbClr val="FFFFFF"/>
                </a:solidFill>
              </a:rPr>
              <a:t> in the house shall wash his clothes; and he that </a:t>
            </a:r>
            <a:r>
              <a:rPr lang="en-US" sz="3200" dirty="0" err="1">
                <a:solidFill>
                  <a:srgbClr val="FFFFFF"/>
                </a:solidFill>
              </a:rPr>
              <a:t>eateth</a:t>
            </a:r>
            <a:r>
              <a:rPr lang="en-US" sz="3200" dirty="0">
                <a:solidFill>
                  <a:srgbClr val="FFFFFF"/>
                </a:solidFill>
              </a:rPr>
              <a:t> in the house shall wash his clothes. And if the priest shall come in, and look upon it, and, behold, the plague hath not spread in the house, after the house was </a:t>
            </a:r>
            <a:r>
              <a:rPr lang="en-US" sz="3200" dirty="0" err="1">
                <a:solidFill>
                  <a:srgbClr val="FFFFFF"/>
                </a:solidFill>
              </a:rPr>
              <a:t>plaistered</a:t>
            </a:r>
            <a:r>
              <a:rPr lang="en-US" sz="3200" dirty="0">
                <a:solidFill>
                  <a:srgbClr val="FFFFFF"/>
                </a:solidFill>
              </a:rPr>
              <a:t>: then the priest shall pronounce the house clean, because the plague is healed. And he shall take to cleanse the house two birds, and cedar wood, and scarlet, and hyssop: And he shall kill the one of the birds in an earthen vessel over running water: And he shall take the cedar wood, and the hyssop, and the scarlet, and the living bird, and dip them in the blood of the slain bird, and in the running water, and sprinkle the house seven times: And he shall cleanse the house with the blood of the bird, and with the running water, and with the living bird, and with the cedar wood, and with the hyssop, and with the scarlet: But he shall let go the living bird out of the city into the open fields, and make an atonement for the house: and it shall be clean. This is the law for all manner of plague of leprosy, and </a:t>
            </a:r>
            <a:r>
              <a:rPr lang="en-US" sz="3200" dirty="0" err="1">
                <a:solidFill>
                  <a:srgbClr val="FFFFFF"/>
                </a:solidFill>
              </a:rPr>
              <a:t>scall</a:t>
            </a:r>
            <a:r>
              <a:rPr lang="en-US" sz="3200" dirty="0">
                <a:solidFill>
                  <a:srgbClr val="FFFFFF"/>
                </a:solidFill>
              </a:rPr>
              <a:t>, And for the leprosy of a garment, and of a house, And for a rising, and for a scab, and for a bright spot: To teach when it is unclean, and when it is clean: this is the law of leprosy. Leviticus 14:34-57.</a:t>
            </a:r>
          </a:p>
        </p:txBody>
      </p:sp>
      <p:sp>
        <p:nvSpPr>
          <p:cNvPr id="3" name="Title 2">
            <a:extLst>
              <a:ext uri="{FF2B5EF4-FFF2-40B4-BE49-F238E27FC236}">
                <a16:creationId xmlns:a16="http://schemas.microsoft.com/office/drawing/2014/main" id="{A5362389-6400-C540-AD08-E5C19FF479FC}"/>
              </a:ext>
            </a:extLst>
          </p:cNvPr>
          <p:cNvSpPr>
            <a:spLocks noGrp="1"/>
          </p:cNvSpPr>
          <p:nvPr>
            <p:ph type="title"/>
          </p:nvPr>
        </p:nvSpPr>
        <p:spPr>
          <a:xfrm>
            <a:off x="2325936" y="0"/>
            <a:ext cx="7560840" cy="949152"/>
          </a:xfrm>
          <a:solidFill>
            <a:srgbClr val="403732"/>
          </a:solidFill>
        </p:spPr>
        <p:txBody>
          <a:bodyPr>
            <a:normAutofit fontScale="90000"/>
          </a:bodyPr>
          <a:lstStyle/>
          <a:p>
            <a:pPr algn="ctr"/>
            <a:r>
              <a:rPr lang="en-US" dirty="0">
                <a:solidFill>
                  <a:srgbClr val="FFFFFF"/>
                </a:solidFill>
              </a:rPr>
              <a:t>Biblical Cleanliness</a:t>
            </a:r>
          </a:p>
        </p:txBody>
      </p:sp>
    </p:spTree>
    <p:extLst>
      <p:ext uri="{BB962C8B-B14F-4D97-AF65-F5344CB8AC3E}">
        <p14:creationId xmlns:p14="http://schemas.microsoft.com/office/powerpoint/2010/main" val="234752445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300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300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3" descr="16463486.jpg">
            <a:extLst>
              <a:ext uri="{FF2B5EF4-FFF2-40B4-BE49-F238E27FC236}">
                <a16:creationId xmlns:a16="http://schemas.microsoft.com/office/drawing/2014/main" id="{6CA90C10-5713-3748-8094-A48B277C0DF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16" y="0"/>
            <a:ext cx="13000284"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8E6BAF0D-E1FE-1448-825B-ED799A9EDBD8}"/>
              </a:ext>
            </a:extLst>
          </p:cNvPr>
          <p:cNvSpPr>
            <a:spLocks noGrp="1"/>
          </p:cNvSpPr>
          <p:nvPr>
            <p:ph idx="1"/>
          </p:nvPr>
        </p:nvSpPr>
        <p:spPr>
          <a:xfrm>
            <a:off x="60870" y="3669360"/>
            <a:ext cx="12987280" cy="5852160"/>
          </a:xfrm>
          <a:noFill/>
          <a:ln>
            <a:miter lim="800000"/>
            <a:headEnd/>
            <a:tailEnd/>
          </a:ln>
          <a:effectLst>
            <a:outerShdw blurRad="50800" dist="38100" dir="2700000" algn="tl" rotWithShape="0">
              <a:schemeClr val="tx1">
                <a:alpha val="71000"/>
              </a:schemeClr>
            </a:outerShdw>
          </a:effectLst>
        </p:spPr>
        <p:txBody>
          <a:bodyPr/>
          <a:lstStyle/>
          <a:p>
            <a:pPr marL="0" indent="0">
              <a:buNone/>
              <a:defRPr/>
            </a:pPr>
            <a:r>
              <a:rPr lang="en-US" sz="5120" dirty="0">
                <a:ln w="31550" cmpd="sng">
                  <a:noFill/>
                  <a:prstDash val="solid"/>
                </a:ln>
                <a:solidFill>
                  <a:schemeClr val="bg1"/>
                </a:solidFill>
                <a:effectLst>
                  <a:outerShdw blurRad="50800" dist="40000" dir="5400000" algn="tl" rotWithShape="0">
                    <a:srgbClr val="000000">
                      <a:shade val="5000"/>
                      <a:satMod val="120000"/>
                      <a:alpha val="33000"/>
                    </a:srgbClr>
                  </a:outerShdw>
                </a:effectLst>
                <a:latin typeface="Tahoma" panose="020B0604030504040204" pitchFamily="34" charset="0"/>
                <a:ea typeface="Tahoma" panose="020B0604030504040204" pitchFamily="34" charset="0"/>
                <a:cs typeface="Tahoma" panose="020B0604030504040204" pitchFamily="34" charset="0"/>
              </a:rPr>
              <a:t>Mold in your foods can cause inflammation, immunosuppression and cancer.</a:t>
            </a:r>
          </a:p>
        </p:txBody>
      </p:sp>
      <p:sp>
        <p:nvSpPr>
          <p:cNvPr id="7" name="TextBox 6">
            <a:extLst>
              <a:ext uri="{FF2B5EF4-FFF2-40B4-BE49-F238E27FC236}">
                <a16:creationId xmlns:a16="http://schemas.microsoft.com/office/drawing/2014/main" id="{641B2A2D-3DC5-FF47-BEAE-6C948B10E916}"/>
              </a:ext>
            </a:extLst>
          </p:cNvPr>
          <p:cNvSpPr txBox="1">
            <a:spLocks noChangeArrowheads="1"/>
          </p:cNvSpPr>
          <p:nvPr/>
        </p:nvSpPr>
        <p:spPr bwMode="auto">
          <a:xfrm>
            <a:off x="4487919" y="9280772"/>
            <a:ext cx="4033476" cy="442557"/>
          </a:xfrm>
          <a:prstGeom prst="rect">
            <a:avLst/>
          </a:prstGeom>
          <a:noFill/>
          <a:ln>
            <a:noFill/>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defRPr/>
            </a:pPr>
            <a:r>
              <a:rPr lang="en-US" sz="2276" dirty="0">
                <a:solidFill>
                  <a:schemeClr val="bg1"/>
                </a:solidFill>
                <a:effectLst>
                  <a:outerShdw blurRad="38100" dist="38100" dir="2700000" algn="tl">
                    <a:srgbClr val="000000">
                      <a:alpha val="43137"/>
                    </a:srgbClr>
                  </a:outerShdw>
                </a:effectLst>
                <a:latin typeface="Tahoma Normal"/>
              </a:rPr>
              <a:t>Med Mycol. 38 </a:t>
            </a:r>
            <a:r>
              <a:rPr lang="en-US" sz="2276" dirty="0" err="1">
                <a:solidFill>
                  <a:schemeClr val="bg1"/>
                </a:solidFill>
                <a:effectLst>
                  <a:outerShdw blurRad="38100" dist="38100" dir="2700000" algn="tl">
                    <a:srgbClr val="000000">
                      <a:alpha val="43137"/>
                    </a:srgbClr>
                  </a:outerShdw>
                </a:effectLst>
                <a:latin typeface="Tahoma Normal"/>
              </a:rPr>
              <a:t>Suppl</a:t>
            </a:r>
            <a:r>
              <a:rPr lang="en-US" sz="2276" dirty="0">
                <a:solidFill>
                  <a:schemeClr val="bg1"/>
                </a:solidFill>
                <a:effectLst>
                  <a:outerShdw blurRad="38100" dist="38100" dir="2700000" algn="tl">
                    <a:srgbClr val="000000">
                      <a:alpha val="43137"/>
                    </a:srgbClr>
                  </a:outerShdw>
                </a:effectLst>
                <a:latin typeface="Tahoma Normal"/>
              </a:rPr>
              <a:t> 1:17-22.</a:t>
            </a:r>
          </a:p>
        </p:txBody>
      </p:sp>
    </p:spTree>
    <p:extLst>
      <p:ext uri="{BB962C8B-B14F-4D97-AF65-F5344CB8AC3E}">
        <p14:creationId xmlns:p14="http://schemas.microsoft.com/office/powerpoint/2010/main" val="1699064808"/>
      </p:ext>
    </p:extLst>
  </p:cSld>
  <p:clrMapOvr>
    <a:masterClrMapping/>
  </p:clrMapOvr>
  <mc:AlternateContent xmlns:mc="http://schemas.openxmlformats.org/markup-compatibility/2006" xmlns:p14="http://schemas.microsoft.com/office/powerpoint/2010/main">
    <mc:Choice Requires="p14">
      <p:transition p14:dur="250">
        <p:zoom dir="in"/>
      </p:transition>
    </mc:Choice>
    <mc:Fallback xmlns="">
      <p:transition>
        <p:zoom dir="in"/>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5" descr="37032621">
            <a:extLst>
              <a:ext uri="{FF2B5EF4-FFF2-40B4-BE49-F238E27FC236}">
                <a16:creationId xmlns:a16="http://schemas.microsoft.com/office/drawing/2014/main" id="{E91EBBBB-1AD3-4D45-9DF2-C5F902B586B8}"/>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3004800" cy="9819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Rectangle 2">
            <a:extLst>
              <a:ext uri="{FF2B5EF4-FFF2-40B4-BE49-F238E27FC236}">
                <a16:creationId xmlns:a16="http://schemas.microsoft.com/office/drawing/2014/main" id="{3B0F95A1-708D-1F43-8E06-12AD5ECCF2C6}"/>
              </a:ext>
            </a:extLst>
          </p:cNvPr>
          <p:cNvSpPr>
            <a:spLocks noGrp="1" noChangeArrowheads="1"/>
          </p:cNvSpPr>
          <p:nvPr>
            <p:ph type="title"/>
          </p:nvPr>
        </p:nvSpPr>
        <p:spPr>
          <a:xfrm>
            <a:off x="1083733" y="-1842347"/>
            <a:ext cx="11054080" cy="1625600"/>
          </a:xfrm>
        </p:spPr>
        <p:txBody>
          <a:bodyPr>
            <a:normAutofit fontScale="90000"/>
          </a:bodyPr>
          <a:lstStyle/>
          <a:p>
            <a:pPr algn="ctr"/>
            <a:r>
              <a:rPr lang="en-US" altLang="en-US">
                <a:ea typeface="ＭＳ Ｐゴシック" panose="020B0600070205080204" pitchFamily="34" charset="-128"/>
              </a:rPr>
              <a:t>On Finding A Good Banana In The Dumpster </a:t>
            </a:r>
          </a:p>
        </p:txBody>
      </p:sp>
      <p:sp>
        <p:nvSpPr>
          <p:cNvPr id="346115" name="Rectangle 3">
            <a:extLst>
              <a:ext uri="{FF2B5EF4-FFF2-40B4-BE49-F238E27FC236}">
                <a16:creationId xmlns:a16="http://schemas.microsoft.com/office/drawing/2014/main" id="{114D6B0D-A118-A746-9912-F246BFD43488}"/>
              </a:ext>
            </a:extLst>
          </p:cNvPr>
          <p:cNvSpPr>
            <a:spLocks noGrp="1" noChangeArrowheads="1"/>
          </p:cNvSpPr>
          <p:nvPr>
            <p:ph type="body" idx="1"/>
          </p:nvPr>
        </p:nvSpPr>
        <p:spPr>
          <a:xfrm>
            <a:off x="108373" y="325120"/>
            <a:ext cx="6177280" cy="4263648"/>
          </a:xfrm>
          <a:effectLst>
            <a:outerShdw blurRad="63500" dist="50800" dir="2700000" algn="ctr" rotWithShape="0">
              <a:srgbClr val="000000">
                <a:alpha val="46999"/>
              </a:srgbClr>
            </a:outerShdw>
          </a:effectLst>
        </p:spPr>
        <p:txBody>
          <a:bodyPr>
            <a:normAutofit lnSpcReduction="10000"/>
          </a:bodyPr>
          <a:lstStyle/>
          <a:p>
            <a:pPr marL="325115" indent="-325115">
              <a:lnSpc>
                <a:spcPct val="110000"/>
              </a:lnSpc>
              <a:spcBef>
                <a:spcPct val="0"/>
              </a:spcBef>
              <a:buClr>
                <a:schemeClr val="tx1"/>
              </a:buClr>
              <a:buFont typeface="Wingdings" pitchFamily="2" charset="2"/>
              <a:buChar char="§"/>
            </a:pPr>
            <a:r>
              <a:rPr lang="en-US" altLang="en-US" sz="2844" dirty="0">
                <a:solidFill>
                  <a:srgbClr val="002060"/>
                </a:solidFill>
                <a:ea typeface="ＭＳ Ｐゴシック" panose="020B0600070205080204" pitchFamily="34" charset="-128"/>
              </a:rPr>
              <a:t>Aflatoxins, formed in the process of aging or fermenting, are a source of inflammation.</a:t>
            </a:r>
          </a:p>
          <a:p>
            <a:pPr marL="325115" indent="-325115">
              <a:lnSpc>
                <a:spcPct val="110000"/>
              </a:lnSpc>
              <a:spcBef>
                <a:spcPct val="0"/>
              </a:spcBef>
              <a:buClr>
                <a:schemeClr val="tx1"/>
              </a:buClr>
              <a:buFont typeface="Wingdings" pitchFamily="2" charset="2"/>
              <a:buChar char="§"/>
            </a:pPr>
            <a:r>
              <a:rPr lang="en-US" altLang="en-US" sz="2844" dirty="0">
                <a:solidFill>
                  <a:srgbClr val="002060"/>
                </a:solidFill>
                <a:ea typeface="ＭＳ Ｐゴシック" panose="020B0600070205080204" pitchFamily="34" charset="-128"/>
              </a:rPr>
              <a:t>Dietary sources of aflatoxins include:</a:t>
            </a:r>
          </a:p>
          <a:p>
            <a:pPr marL="812787" lvl="1" indent="-325115">
              <a:lnSpc>
                <a:spcPct val="110000"/>
              </a:lnSpc>
              <a:spcBef>
                <a:spcPct val="0"/>
              </a:spcBef>
              <a:buClr>
                <a:schemeClr val="tx1"/>
              </a:buClr>
              <a:buFont typeface="Wingdings" pitchFamily="2" charset="2"/>
              <a:buChar char="§"/>
            </a:pPr>
            <a:r>
              <a:rPr lang="en-US" altLang="en-US" sz="2844" dirty="0">
                <a:solidFill>
                  <a:srgbClr val="002060"/>
                </a:solidFill>
                <a:ea typeface="ＭＳ Ｐゴシック" panose="020B0600070205080204" pitchFamily="34" charset="-128"/>
              </a:rPr>
              <a:t>Cheese</a:t>
            </a:r>
          </a:p>
          <a:p>
            <a:pPr marL="812787" lvl="1" indent="-325115">
              <a:lnSpc>
                <a:spcPct val="110000"/>
              </a:lnSpc>
              <a:spcBef>
                <a:spcPct val="0"/>
              </a:spcBef>
              <a:buClr>
                <a:schemeClr val="tx1"/>
              </a:buClr>
              <a:buFont typeface="Wingdings" pitchFamily="2" charset="2"/>
              <a:buChar char="§"/>
            </a:pPr>
            <a:r>
              <a:rPr lang="en-US" altLang="en-US" sz="2844" dirty="0">
                <a:solidFill>
                  <a:srgbClr val="002060"/>
                </a:solidFill>
                <a:ea typeface="ＭＳ Ｐゴシック" panose="020B0600070205080204" pitchFamily="34" charset="-128"/>
              </a:rPr>
              <a:t>Wine</a:t>
            </a:r>
          </a:p>
          <a:p>
            <a:pPr marL="812787" lvl="1" indent="-325115">
              <a:lnSpc>
                <a:spcPct val="110000"/>
              </a:lnSpc>
              <a:spcBef>
                <a:spcPct val="0"/>
              </a:spcBef>
              <a:buClr>
                <a:schemeClr val="tx1"/>
              </a:buClr>
              <a:buFont typeface="Wingdings" pitchFamily="2" charset="2"/>
              <a:buChar char="§"/>
            </a:pPr>
            <a:r>
              <a:rPr lang="en-US" altLang="en-US" sz="2844" dirty="0">
                <a:solidFill>
                  <a:srgbClr val="002060"/>
                </a:solidFill>
                <a:ea typeface="ＭＳ Ｐゴシック" panose="020B0600070205080204" pitchFamily="34" charset="-128"/>
              </a:rPr>
              <a:t>Vinegar</a:t>
            </a:r>
          </a:p>
          <a:p>
            <a:pPr marL="812787" lvl="1" indent="-325115">
              <a:lnSpc>
                <a:spcPct val="110000"/>
              </a:lnSpc>
              <a:spcBef>
                <a:spcPct val="0"/>
              </a:spcBef>
              <a:buClr>
                <a:schemeClr val="tx1"/>
              </a:buClr>
              <a:buFont typeface="Wingdings" pitchFamily="2" charset="2"/>
              <a:buChar char="§"/>
            </a:pPr>
            <a:r>
              <a:rPr lang="en-US" altLang="en-US" sz="2844" dirty="0">
                <a:solidFill>
                  <a:srgbClr val="002060"/>
                </a:solidFill>
                <a:ea typeface="ＭＳ Ｐゴシック" panose="020B0600070205080204" pitchFamily="34" charset="-128"/>
              </a:rPr>
              <a:t>Any food created by rotting or fermentation.</a:t>
            </a:r>
          </a:p>
        </p:txBody>
      </p:sp>
      <p:sp>
        <p:nvSpPr>
          <p:cNvPr id="346116" name="Rectangle 4">
            <a:extLst>
              <a:ext uri="{FF2B5EF4-FFF2-40B4-BE49-F238E27FC236}">
                <a16:creationId xmlns:a16="http://schemas.microsoft.com/office/drawing/2014/main" id="{5AC15C6A-3966-534E-97DB-06E72F470DB5}"/>
              </a:ext>
            </a:extLst>
          </p:cNvPr>
          <p:cNvSpPr>
            <a:spLocks noChangeArrowheads="1"/>
          </p:cNvSpPr>
          <p:nvPr/>
        </p:nvSpPr>
        <p:spPr bwMode="auto">
          <a:xfrm>
            <a:off x="4732560" y="9363005"/>
            <a:ext cx="3550972" cy="355034"/>
          </a:xfrm>
          <a:prstGeom prst="rect">
            <a:avLst/>
          </a:prstGeom>
          <a:noFill/>
          <a:ln w="9525">
            <a:noFill/>
            <a:miter lim="800000"/>
            <a:headEnd/>
            <a:tailEnd/>
          </a:ln>
          <a:effectLst>
            <a:outerShdw blurRad="63500" dist="50800" dir="2700000" algn="ctr" rotWithShape="0">
              <a:srgbClr val="000000">
                <a:alpha val="74998"/>
              </a:srgbClr>
            </a:outerShdw>
          </a:effec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7" dirty="0" err="1">
                <a:effectLst>
                  <a:outerShdw blurRad="38100" dist="38100" dir="2700000" algn="tl">
                    <a:srgbClr val="000000"/>
                  </a:outerShdw>
                </a:effectLst>
              </a:rPr>
              <a:t>Toxicol</a:t>
            </a:r>
            <a:r>
              <a:rPr lang="en-US" altLang="en-US" sz="1707" dirty="0">
                <a:effectLst>
                  <a:outerShdw blurRad="38100" dist="38100" dir="2700000" algn="tl">
                    <a:srgbClr val="000000"/>
                  </a:outerShdw>
                </a:effectLst>
              </a:rPr>
              <a:t> Sci. 2003 Jun;73(2):362-77</a:t>
            </a:r>
          </a:p>
        </p:txBody>
      </p:sp>
    </p:spTree>
    <p:extLst>
      <p:ext uri="{BB962C8B-B14F-4D97-AF65-F5344CB8AC3E}">
        <p14:creationId xmlns:p14="http://schemas.microsoft.com/office/powerpoint/2010/main" val="4729610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5" name="Text Box 21">
            <a:extLst>
              <a:ext uri="{FF2B5EF4-FFF2-40B4-BE49-F238E27FC236}">
                <a16:creationId xmlns:a16="http://schemas.microsoft.com/office/drawing/2014/main" id="{9B043D7D-5F8F-F847-932E-259F784FA066}"/>
              </a:ext>
            </a:extLst>
          </p:cNvPr>
          <p:cNvSpPr txBox="1">
            <a:spLocks noChangeArrowheads="1"/>
          </p:cNvSpPr>
          <p:nvPr/>
        </p:nvSpPr>
        <p:spPr bwMode="auto">
          <a:xfrm>
            <a:off x="216747" y="1472072"/>
            <a:ext cx="8561493"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r>
              <a:rPr lang="en-US" altLang="en-US" sz="5120"/>
              <a:t>Inflammatory foods include:</a:t>
            </a:r>
          </a:p>
        </p:txBody>
      </p:sp>
      <p:sp>
        <p:nvSpPr>
          <p:cNvPr id="80906" name="Text Box 22">
            <a:extLst>
              <a:ext uri="{FF2B5EF4-FFF2-40B4-BE49-F238E27FC236}">
                <a16:creationId xmlns:a16="http://schemas.microsoft.com/office/drawing/2014/main" id="{F6E5AF5F-6F8D-2944-AAFC-BCFD087BFC0E}"/>
              </a:ext>
            </a:extLst>
          </p:cNvPr>
          <p:cNvSpPr txBox="1">
            <a:spLocks noChangeArrowheads="1"/>
          </p:cNvSpPr>
          <p:nvPr/>
        </p:nvSpPr>
        <p:spPr bwMode="auto">
          <a:xfrm>
            <a:off x="433493" y="2167467"/>
            <a:ext cx="7694507" cy="105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r>
              <a:rPr lang="en-US" altLang="en-US" sz="6258">
                <a:solidFill>
                  <a:schemeClr val="tx2"/>
                </a:solidFill>
              </a:rPr>
              <a:t>Foods with aflatoxins.</a:t>
            </a:r>
          </a:p>
        </p:txBody>
      </p:sp>
      <p:pic>
        <p:nvPicPr>
          <p:cNvPr id="24" name="Picture 23" descr="wine.jpg">
            <a:extLst>
              <a:ext uri="{FF2B5EF4-FFF2-40B4-BE49-F238E27FC236}">
                <a16:creationId xmlns:a16="http://schemas.microsoft.com/office/drawing/2014/main" id="{248EADC4-2074-6940-B5AF-522D61AC350E}"/>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0241" y="3359574"/>
            <a:ext cx="6518205" cy="5960533"/>
          </a:xfrm>
          <a:prstGeom prst="rect">
            <a:avLst/>
          </a:prstGeom>
          <a:noFill/>
          <a:ln w="38100">
            <a:solidFill>
              <a:srgbClr val="FDFBDB"/>
            </a:solidFill>
            <a:round/>
            <a:headEnd/>
            <a:tailEnd/>
          </a:ln>
          <a:effectLst>
            <a:outerShdw blurRad="50800" dist="38100" dir="2700000" rotWithShape="0">
              <a:srgbClr val="808080">
                <a:alpha val="42999"/>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0556500"/>
      </p:ext>
    </p:extLst>
  </p:cSld>
  <p:clrMapOvr>
    <a:masterClrMapping/>
  </p:clrMapOvr>
  <p:transition>
    <p:wipe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9" name="Text Box 21">
            <a:extLst>
              <a:ext uri="{FF2B5EF4-FFF2-40B4-BE49-F238E27FC236}">
                <a16:creationId xmlns:a16="http://schemas.microsoft.com/office/drawing/2014/main" id="{B7606724-F29A-9542-8978-9E4AC8C19023}"/>
              </a:ext>
            </a:extLst>
          </p:cNvPr>
          <p:cNvSpPr txBox="1">
            <a:spLocks noChangeArrowheads="1"/>
          </p:cNvSpPr>
          <p:nvPr/>
        </p:nvSpPr>
        <p:spPr bwMode="auto">
          <a:xfrm>
            <a:off x="216747" y="1472072"/>
            <a:ext cx="8561493"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r>
              <a:rPr lang="en-US" altLang="en-US" sz="5120"/>
              <a:t>Inflammatory foods include:</a:t>
            </a:r>
          </a:p>
        </p:txBody>
      </p:sp>
      <p:sp>
        <p:nvSpPr>
          <p:cNvPr id="81930" name="Text Box 22">
            <a:extLst>
              <a:ext uri="{FF2B5EF4-FFF2-40B4-BE49-F238E27FC236}">
                <a16:creationId xmlns:a16="http://schemas.microsoft.com/office/drawing/2014/main" id="{10EDB0F6-B620-094D-999F-82AC04E89613}"/>
              </a:ext>
            </a:extLst>
          </p:cNvPr>
          <p:cNvSpPr txBox="1">
            <a:spLocks noChangeArrowheads="1"/>
          </p:cNvSpPr>
          <p:nvPr/>
        </p:nvSpPr>
        <p:spPr bwMode="auto">
          <a:xfrm>
            <a:off x="433493" y="2167467"/>
            <a:ext cx="7694507" cy="105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r>
              <a:rPr lang="en-US" altLang="en-US" sz="6258">
                <a:solidFill>
                  <a:schemeClr val="tx2"/>
                </a:solidFill>
              </a:rPr>
              <a:t>Foods with aflatoxins.</a:t>
            </a:r>
          </a:p>
        </p:txBody>
      </p:sp>
      <p:pic>
        <p:nvPicPr>
          <p:cNvPr id="81932" name="Picture 36" descr="F:\mushrooms copy.png">
            <a:extLst>
              <a:ext uri="{FF2B5EF4-FFF2-40B4-BE49-F238E27FC236}">
                <a16:creationId xmlns:a16="http://schemas.microsoft.com/office/drawing/2014/main" id="{EA80D1AD-286A-8343-968B-A40CC02541D0}"/>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25120" y="3576321"/>
            <a:ext cx="6935893" cy="59289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3489461"/>
      </p:ext>
    </p:extLst>
  </p:cSld>
  <p:clrMapOvr>
    <a:masterClrMapping/>
  </p:clrMapOvr>
  <p:transition>
    <p:wipe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53" name="Text Box 1045">
            <a:extLst>
              <a:ext uri="{FF2B5EF4-FFF2-40B4-BE49-F238E27FC236}">
                <a16:creationId xmlns:a16="http://schemas.microsoft.com/office/drawing/2014/main" id="{99CCC153-C618-A74D-AAB5-87A7931DB491}"/>
              </a:ext>
            </a:extLst>
          </p:cNvPr>
          <p:cNvSpPr txBox="1">
            <a:spLocks noChangeArrowheads="1"/>
          </p:cNvSpPr>
          <p:nvPr/>
        </p:nvSpPr>
        <p:spPr bwMode="auto">
          <a:xfrm>
            <a:off x="216747" y="1472072"/>
            <a:ext cx="8561493" cy="8802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r>
              <a:rPr lang="en-US" altLang="en-US" sz="5120"/>
              <a:t>Inflammatory foods include:</a:t>
            </a:r>
          </a:p>
        </p:txBody>
      </p:sp>
      <p:sp>
        <p:nvSpPr>
          <p:cNvPr id="82954" name="Text Box 1046">
            <a:extLst>
              <a:ext uri="{FF2B5EF4-FFF2-40B4-BE49-F238E27FC236}">
                <a16:creationId xmlns:a16="http://schemas.microsoft.com/office/drawing/2014/main" id="{B370AD82-6954-124E-84DE-4401C780C90F}"/>
              </a:ext>
            </a:extLst>
          </p:cNvPr>
          <p:cNvSpPr txBox="1">
            <a:spLocks noChangeArrowheads="1"/>
          </p:cNvSpPr>
          <p:nvPr/>
        </p:nvSpPr>
        <p:spPr bwMode="auto">
          <a:xfrm>
            <a:off x="433493" y="2167467"/>
            <a:ext cx="7694507" cy="1055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spcBef>
                <a:spcPct val="50000"/>
              </a:spcBef>
            </a:pPr>
            <a:r>
              <a:rPr lang="en-US" altLang="en-US" sz="6258">
                <a:solidFill>
                  <a:schemeClr val="tx2"/>
                </a:solidFill>
              </a:rPr>
              <a:t>Foods with aflatoxins.</a:t>
            </a:r>
          </a:p>
        </p:txBody>
      </p:sp>
      <p:sp>
        <p:nvSpPr>
          <p:cNvPr id="113695" name="Text Box 1055">
            <a:extLst>
              <a:ext uri="{FF2B5EF4-FFF2-40B4-BE49-F238E27FC236}">
                <a16:creationId xmlns:a16="http://schemas.microsoft.com/office/drawing/2014/main" id="{6F5A999B-E3EF-FF49-9601-485D67826126}"/>
              </a:ext>
            </a:extLst>
          </p:cNvPr>
          <p:cNvSpPr txBox="1">
            <a:spLocks noChangeArrowheads="1"/>
          </p:cNvSpPr>
          <p:nvPr/>
        </p:nvSpPr>
        <p:spPr bwMode="auto">
          <a:xfrm>
            <a:off x="1517227" y="3684694"/>
            <a:ext cx="4876800" cy="792653"/>
          </a:xfrm>
          <a:prstGeom prst="rect">
            <a:avLst/>
          </a:prstGeom>
          <a:solidFill>
            <a:srgbClr val="4D4D4D">
              <a:alpha val="50000"/>
            </a:srgbClr>
          </a:solidFill>
          <a:ln w="9525">
            <a:noFill/>
            <a:miter lim="800000"/>
            <a:headEnd/>
            <a:tailEnd/>
          </a:ln>
          <a:effectLst/>
        </p:spPr>
        <p:txBody>
          <a:bodyPr>
            <a:spAutoFit/>
          </a:bodyPr>
          <a:lstStyle/>
          <a:p>
            <a:pPr algn="l">
              <a:spcBef>
                <a:spcPct val="50000"/>
              </a:spcBef>
              <a:defRPr/>
            </a:pPr>
            <a:r>
              <a:rPr lang="en-US" sz="4551">
                <a:effectLst>
                  <a:outerShdw blurRad="38100" dist="38100" dir="2700000" algn="tl">
                    <a:srgbClr val="000000"/>
                  </a:outerShdw>
                </a:effectLst>
                <a:latin typeface="Times New Roman" charset="0"/>
              </a:rPr>
              <a:t>Some Peanut butter</a:t>
            </a:r>
          </a:p>
        </p:txBody>
      </p:sp>
      <p:pic>
        <p:nvPicPr>
          <p:cNvPr id="82957" name="Picture 1059" descr="F:\peanut butter copy.png">
            <a:extLst>
              <a:ext uri="{FF2B5EF4-FFF2-40B4-BE49-F238E27FC236}">
                <a16:creationId xmlns:a16="http://schemas.microsoft.com/office/drawing/2014/main" id="{1755432B-5FED-B04E-BB59-437E1E0E18EA}"/>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92107" y="4260428"/>
            <a:ext cx="5093547" cy="4842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89003506"/>
      </p:ext>
    </p:extLst>
  </p:cSld>
  <p:clrMapOvr>
    <a:masterClrMapping/>
  </p:clrMapOvr>
  <p:transition>
    <p:wipe dir="d"/>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7" descr="wine red.jpg">
            <a:extLst>
              <a:ext uri="{FF2B5EF4-FFF2-40B4-BE49-F238E27FC236}">
                <a16:creationId xmlns:a16="http://schemas.microsoft.com/office/drawing/2014/main" id="{B57ECB98-47EF-254B-822F-5261613FA9E8}"/>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3">
            <a:extLst>
              <a:ext uri="{FF2B5EF4-FFF2-40B4-BE49-F238E27FC236}">
                <a16:creationId xmlns:a16="http://schemas.microsoft.com/office/drawing/2014/main" id="{2535B689-8028-C441-BE4E-E0F92C25A8C1}"/>
              </a:ext>
            </a:extLst>
          </p:cNvPr>
          <p:cNvSpPr>
            <a:spLocks noGrp="1"/>
          </p:cNvSpPr>
          <p:nvPr>
            <p:ph type="title"/>
          </p:nvPr>
        </p:nvSpPr>
        <p:spPr>
          <a:xfrm>
            <a:off x="0" y="0"/>
            <a:ext cx="9861973" cy="1625600"/>
          </a:xfrm>
          <a:effectLst>
            <a:outerShdw blurRad="50800" dist="38100" dir="2700000" rotWithShape="0">
              <a:srgbClr val="FFFFFF">
                <a:alpha val="42999"/>
              </a:srgbClr>
            </a:outerShdw>
          </a:effectLst>
        </p:spPr>
        <p:txBody>
          <a:bodyPr/>
          <a:lstStyle/>
          <a:p>
            <a:pPr algn="l"/>
            <a:r>
              <a:rPr lang="en-US" altLang="en-US" sz="6827" dirty="0">
                <a:solidFill>
                  <a:srgbClr val="443E40"/>
                </a:solidFill>
                <a:latin typeface="Arial Narrow" panose="020B0604020202020204" pitchFamily="34" charset="0"/>
                <a:ea typeface="ＭＳ Ｐゴシック" panose="020B0600070205080204" pitchFamily="34" charset="-128"/>
              </a:rPr>
              <a:t>Fermentation</a:t>
            </a:r>
          </a:p>
        </p:txBody>
      </p:sp>
      <p:sp>
        <p:nvSpPr>
          <p:cNvPr id="5" name="Content Placeholder 4">
            <a:extLst>
              <a:ext uri="{FF2B5EF4-FFF2-40B4-BE49-F238E27FC236}">
                <a16:creationId xmlns:a16="http://schemas.microsoft.com/office/drawing/2014/main" id="{5BA4884A-980E-4541-B655-2478876B4E9C}"/>
              </a:ext>
            </a:extLst>
          </p:cNvPr>
          <p:cNvSpPr>
            <a:spLocks noGrp="1"/>
          </p:cNvSpPr>
          <p:nvPr>
            <p:ph sz="half" idx="1"/>
          </p:nvPr>
        </p:nvSpPr>
        <p:spPr>
          <a:xfrm>
            <a:off x="325120" y="1625600"/>
            <a:ext cx="5418667" cy="8128000"/>
          </a:xfrm>
        </p:spPr>
        <p:txBody>
          <a:bodyPr>
            <a:normAutofit/>
          </a:bodyPr>
          <a:lstStyle/>
          <a:p>
            <a:pPr marL="144780">
              <a:lnSpc>
                <a:spcPct val="110000"/>
              </a:lnSpc>
              <a:spcBef>
                <a:spcPts val="0"/>
              </a:spcBef>
            </a:pPr>
            <a:r>
              <a:rPr lang="en-US" altLang="en-US" sz="3413" dirty="0">
                <a:solidFill>
                  <a:srgbClr val="443E40"/>
                </a:solidFill>
                <a:latin typeface="Arial Black" panose="020B0604020202020204" pitchFamily="34" charset="0"/>
                <a:ea typeface="ＭＳ Ｐゴシック" panose="020B0600070205080204" pitchFamily="34" charset="-128"/>
              </a:rPr>
              <a:t>Alcoholic beverages</a:t>
            </a:r>
          </a:p>
          <a:p>
            <a:pPr marL="144780">
              <a:lnSpc>
                <a:spcPct val="110000"/>
              </a:lnSpc>
              <a:spcBef>
                <a:spcPts val="0"/>
              </a:spcBef>
            </a:pPr>
            <a:r>
              <a:rPr lang="en-US" altLang="en-US" sz="3413" dirty="0">
                <a:solidFill>
                  <a:srgbClr val="443E40"/>
                </a:solidFill>
                <a:latin typeface="Arial Black" panose="020B0604020202020204" pitchFamily="34" charset="0"/>
                <a:ea typeface="ＭＳ Ｐゴシック" panose="020B0600070205080204" pitchFamily="34" charset="-128"/>
              </a:rPr>
              <a:t>Vinegar</a:t>
            </a:r>
          </a:p>
          <a:p>
            <a:pPr marL="144780">
              <a:lnSpc>
                <a:spcPct val="110000"/>
              </a:lnSpc>
              <a:spcBef>
                <a:spcPts val="0"/>
              </a:spcBef>
            </a:pPr>
            <a:r>
              <a:rPr lang="en-US" altLang="en-US" sz="3413" dirty="0">
                <a:solidFill>
                  <a:srgbClr val="443E40"/>
                </a:solidFill>
                <a:latin typeface="Arial Black" panose="020B0604020202020204" pitchFamily="34" charset="0"/>
                <a:ea typeface="ＭＳ Ｐゴシック" panose="020B0600070205080204" pitchFamily="34" charset="-128"/>
              </a:rPr>
              <a:t>Cheese</a:t>
            </a:r>
          </a:p>
          <a:p>
            <a:pPr marL="144780">
              <a:lnSpc>
                <a:spcPct val="110000"/>
              </a:lnSpc>
              <a:spcBef>
                <a:spcPts val="0"/>
              </a:spcBef>
            </a:pPr>
            <a:r>
              <a:rPr lang="en-US" altLang="en-US" sz="3413" dirty="0">
                <a:solidFill>
                  <a:srgbClr val="443E40"/>
                </a:solidFill>
                <a:latin typeface="Arial Black" panose="020B0604020202020204" pitchFamily="34" charset="0"/>
                <a:ea typeface="ＭＳ Ｐゴシック" panose="020B0600070205080204" pitchFamily="34" charset="-128"/>
              </a:rPr>
              <a:t>Sour cream</a:t>
            </a:r>
          </a:p>
          <a:p>
            <a:pPr marL="144780">
              <a:lnSpc>
                <a:spcPct val="110000"/>
              </a:lnSpc>
              <a:spcBef>
                <a:spcPts val="0"/>
              </a:spcBef>
            </a:pPr>
            <a:r>
              <a:rPr lang="en-US" altLang="en-US" sz="3413" dirty="0">
                <a:solidFill>
                  <a:srgbClr val="443E40"/>
                </a:solidFill>
                <a:latin typeface="Arial Black" panose="020B0604020202020204" pitchFamily="34" charset="0"/>
                <a:ea typeface="ＭＳ Ｐゴシック" panose="020B0600070205080204" pitchFamily="34" charset="-128"/>
              </a:rPr>
              <a:t>Yogurt</a:t>
            </a:r>
          </a:p>
          <a:p>
            <a:pPr marL="144780">
              <a:lnSpc>
                <a:spcPct val="110000"/>
              </a:lnSpc>
              <a:spcBef>
                <a:spcPts val="0"/>
              </a:spcBef>
            </a:pPr>
            <a:r>
              <a:rPr lang="en-US" altLang="en-US" sz="3413" dirty="0">
                <a:solidFill>
                  <a:srgbClr val="443E40"/>
                </a:solidFill>
                <a:latin typeface="Arial Black" panose="020B0604020202020204" pitchFamily="34" charset="0"/>
                <a:ea typeface="ＭＳ Ｐゴシック" panose="020B0600070205080204" pitchFamily="34" charset="-128"/>
              </a:rPr>
              <a:t>Soy sauce </a:t>
            </a:r>
          </a:p>
          <a:p>
            <a:pPr marL="144780">
              <a:lnSpc>
                <a:spcPct val="110000"/>
              </a:lnSpc>
              <a:spcBef>
                <a:spcPts val="0"/>
              </a:spcBef>
            </a:pPr>
            <a:r>
              <a:rPr lang="en-US" altLang="en-US" sz="3413" dirty="0">
                <a:solidFill>
                  <a:srgbClr val="443E40"/>
                </a:solidFill>
                <a:latin typeface="Arial Black" panose="020B0604020202020204" pitchFamily="34" charset="0"/>
                <a:ea typeface="ＭＳ Ｐゴシック" panose="020B0600070205080204" pitchFamily="34" charset="-128"/>
              </a:rPr>
              <a:t>Tempeh</a:t>
            </a:r>
          </a:p>
          <a:p>
            <a:pPr marL="144780">
              <a:lnSpc>
                <a:spcPct val="110000"/>
              </a:lnSpc>
              <a:spcBef>
                <a:spcPts val="0"/>
              </a:spcBef>
            </a:pPr>
            <a:r>
              <a:rPr lang="en-US" altLang="en-US" sz="3413" dirty="0">
                <a:solidFill>
                  <a:srgbClr val="443E40"/>
                </a:solidFill>
                <a:latin typeface="Arial Black" panose="020B0604020202020204" pitchFamily="34" charset="0"/>
                <a:ea typeface="ＭＳ Ｐゴシック" panose="020B0600070205080204" pitchFamily="34" charset="-128"/>
              </a:rPr>
              <a:t>Sauerkraut </a:t>
            </a:r>
          </a:p>
          <a:p>
            <a:pPr marL="144780">
              <a:lnSpc>
                <a:spcPct val="110000"/>
              </a:lnSpc>
              <a:spcBef>
                <a:spcPts val="0"/>
              </a:spcBef>
            </a:pPr>
            <a:r>
              <a:rPr lang="en-US" altLang="en-US" sz="3413" dirty="0">
                <a:solidFill>
                  <a:srgbClr val="443E40"/>
                </a:solidFill>
                <a:latin typeface="Arial Black" panose="020B0604020202020204" pitchFamily="34" charset="0"/>
                <a:ea typeface="ＭＳ Ｐゴシック" panose="020B0600070205080204" pitchFamily="34" charset="-128"/>
              </a:rPr>
              <a:t>Salami</a:t>
            </a:r>
          </a:p>
          <a:p>
            <a:pPr marL="144780">
              <a:lnSpc>
                <a:spcPct val="110000"/>
              </a:lnSpc>
              <a:spcBef>
                <a:spcPts val="0"/>
              </a:spcBef>
            </a:pPr>
            <a:r>
              <a:rPr lang="en-US" altLang="en-US" sz="3413" dirty="0">
                <a:solidFill>
                  <a:srgbClr val="443E40"/>
                </a:solidFill>
                <a:latin typeface="Arial Black" panose="020B0604020202020204" pitchFamily="34" charset="0"/>
                <a:ea typeface="ＭＳ Ｐゴシック" panose="020B0600070205080204" pitchFamily="34" charset="-128"/>
              </a:rPr>
              <a:t>Chocolate </a:t>
            </a:r>
          </a:p>
          <a:p>
            <a:pPr marL="144780">
              <a:lnSpc>
                <a:spcPct val="110000"/>
              </a:lnSpc>
              <a:spcBef>
                <a:spcPts val="0"/>
              </a:spcBef>
            </a:pPr>
            <a:r>
              <a:rPr lang="en-US" altLang="en-US" sz="3413" dirty="0">
                <a:solidFill>
                  <a:srgbClr val="443E40"/>
                </a:solidFill>
                <a:latin typeface="Arial Black" panose="020B0604020202020204" pitchFamily="34" charset="0"/>
                <a:ea typeface="ＭＳ Ｐゴシック" panose="020B0600070205080204" pitchFamily="34" charset="-128"/>
              </a:rPr>
              <a:t>Vanilla </a:t>
            </a:r>
          </a:p>
          <a:p>
            <a:pPr marL="144780">
              <a:lnSpc>
                <a:spcPct val="110000"/>
              </a:lnSpc>
              <a:spcBef>
                <a:spcPts val="0"/>
              </a:spcBef>
            </a:pPr>
            <a:r>
              <a:rPr lang="en-US" altLang="en-US" sz="3413" dirty="0">
                <a:solidFill>
                  <a:srgbClr val="443E40"/>
                </a:solidFill>
                <a:latin typeface="Arial Black" panose="020B0604020202020204" pitchFamily="34" charset="0"/>
                <a:ea typeface="ＭＳ Ｐゴシック" panose="020B0600070205080204" pitchFamily="34" charset="-128"/>
              </a:rPr>
              <a:t>Brown rice syrup</a:t>
            </a:r>
          </a:p>
          <a:p>
            <a:pPr marL="144780">
              <a:lnSpc>
                <a:spcPct val="110000"/>
              </a:lnSpc>
              <a:spcBef>
                <a:spcPts val="0"/>
              </a:spcBef>
            </a:pPr>
            <a:r>
              <a:rPr lang="en-US" altLang="en-US" sz="3413" dirty="0">
                <a:solidFill>
                  <a:srgbClr val="443E40"/>
                </a:solidFill>
                <a:latin typeface="Arial Black" panose="020B0604020202020204" pitchFamily="34" charset="0"/>
                <a:ea typeface="ＭＳ Ｐゴシック" panose="020B0600070205080204" pitchFamily="34" charset="-128"/>
              </a:rPr>
              <a:t>Nutritional yeast</a:t>
            </a:r>
          </a:p>
        </p:txBody>
      </p:sp>
      <p:sp>
        <p:nvSpPr>
          <p:cNvPr id="6" name="Content Placeholder 5">
            <a:extLst>
              <a:ext uri="{FF2B5EF4-FFF2-40B4-BE49-F238E27FC236}">
                <a16:creationId xmlns:a16="http://schemas.microsoft.com/office/drawing/2014/main" id="{04AB2AE2-DFAB-5D4F-9EE2-34CCA2749254}"/>
              </a:ext>
            </a:extLst>
          </p:cNvPr>
          <p:cNvSpPr>
            <a:spLocks noGrp="1"/>
          </p:cNvSpPr>
          <p:nvPr>
            <p:ph sz="half" idx="2"/>
          </p:nvPr>
        </p:nvSpPr>
        <p:spPr>
          <a:effectLst>
            <a:outerShdw blurRad="50800" dist="38100" dir="2700000" rotWithShape="0">
              <a:srgbClr val="FFFFFF">
                <a:alpha val="42999"/>
              </a:srgbClr>
            </a:outerShdw>
          </a:effectLst>
        </p:spPr>
        <p:txBody>
          <a:bodyPr>
            <a:normAutofit/>
          </a:bodyPr>
          <a:lstStyle/>
          <a:p>
            <a:endParaRPr lang="en-US" altLang="en-US">
              <a:solidFill>
                <a:srgbClr val="443E40"/>
              </a:solidFill>
              <a:ea typeface="ＭＳ Ｐゴシック" panose="020B0600070205080204" pitchFamily="34" charset="-128"/>
            </a:endParaRPr>
          </a:p>
          <a:p>
            <a:endParaRPr lang="en-US" altLang="en-US">
              <a:solidFill>
                <a:srgbClr val="443E40"/>
              </a:solidFill>
              <a:ea typeface="ＭＳ Ｐゴシック" panose="020B0600070205080204" pitchFamily="34" charset="-128"/>
            </a:endParaRPr>
          </a:p>
        </p:txBody>
      </p:sp>
      <p:sp>
        <p:nvSpPr>
          <p:cNvPr id="2" name="TextBox 1">
            <a:extLst>
              <a:ext uri="{FF2B5EF4-FFF2-40B4-BE49-F238E27FC236}">
                <a16:creationId xmlns:a16="http://schemas.microsoft.com/office/drawing/2014/main" id="{5F56528A-AC23-4542-832A-A476631FA9FF}"/>
              </a:ext>
            </a:extLst>
          </p:cNvPr>
          <p:cNvSpPr txBox="1"/>
          <p:nvPr/>
        </p:nvSpPr>
        <p:spPr>
          <a:xfrm>
            <a:off x="4888978" y="9341296"/>
            <a:ext cx="322684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AU" sz="1800" dirty="0" err="1"/>
              <a:t>Crit</a:t>
            </a:r>
            <a:r>
              <a:rPr lang="en-AU" sz="1800" dirty="0"/>
              <a:t> Rev </a:t>
            </a:r>
            <a:r>
              <a:rPr lang="en-AU" sz="1800" dirty="0" err="1"/>
              <a:t>Microbiol</a:t>
            </a:r>
            <a:r>
              <a:rPr lang="en-AU" sz="1800" dirty="0"/>
              <a:t>. 19(3):137-88.</a:t>
            </a:r>
            <a:endParaRPr kumimoji="0" lang="en-US" sz="1800" b="0" i="0" u="none" strike="noStrike" cap="none" spc="0" normalizeH="0" baseline="0" dirty="0">
              <a:ln>
                <a:noFill/>
              </a:ln>
              <a:solidFill>
                <a:srgbClr val="606060"/>
              </a:solidFill>
              <a:effectLst/>
              <a:uFillTx/>
              <a:latin typeface="+mn-lt"/>
              <a:ea typeface="+mn-ea"/>
              <a:cs typeface="+mn-cs"/>
              <a:sym typeface="Gill Sans"/>
            </a:endParaRPr>
          </a:p>
        </p:txBody>
      </p:sp>
    </p:spTree>
    <p:extLst>
      <p:ext uri="{BB962C8B-B14F-4D97-AF65-F5344CB8AC3E}">
        <p14:creationId xmlns:p14="http://schemas.microsoft.com/office/powerpoint/2010/main" val="2541408189"/>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E744C-DA7F-3140-ABA9-9ED24505B028}"/>
              </a:ext>
            </a:extLst>
          </p:cNvPr>
          <p:cNvSpPr>
            <a:spLocks noGrp="1"/>
          </p:cNvSpPr>
          <p:nvPr>
            <p:ph type="title"/>
          </p:nvPr>
        </p:nvSpPr>
        <p:spPr>
          <a:xfrm>
            <a:off x="508000" y="340296"/>
            <a:ext cx="11988800" cy="1905000"/>
          </a:xfrm>
        </p:spPr>
        <p:txBody>
          <a:bodyPr/>
          <a:lstStyle/>
          <a:p>
            <a:r>
              <a:rPr lang="en-US" dirty="0"/>
              <a:t>Let’s Put Mold To Work For Us</a:t>
            </a:r>
          </a:p>
        </p:txBody>
      </p:sp>
      <p:sp>
        <p:nvSpPr>
          <p:cNvPr id="3" name="Content Placeholder 2">
            <a:extLst>
              <a:ext uri="{FF2B5EF4-FFF2-40B4-BE49-F238E27FC236}">
                <a16:creationId xmlns:a16="http://schemas.microsoft.com/office/drawing/2014/main" id="{63AAF2D8-EC05-A844-AF33-13BC7F0F2638}"/>
              </a:ext>
            </a:extLst>
          </p:cNvPr>
          <p:cNvSpPr>
            <a:spLocks noGrp="1"/>
          </p:cNvSpPr>
          <p:nvPr>
            <p:ph sz="half" idx="1"/>
          </p:nvPr>
        </p:nvSpPr>
        <p:spPr>
          <a:xfrm>
            <a:off x="597744" y="1852464"/>
            <a:ext cx="5508251" cy="7056784"/>
          </a:xfrm>
        </p:spPr>
        <p:txBody>
          <a:bodyPr>
            <a:normAutofit lnSpcReduction="10000"/>
          </a:bodyPr>
          <a:lstStyle/>
          <a:p>
            <a:pPr marL="0" indent="0">
              <a:lnSpc>
                <a:spcPct val="120000"/>
              </a:lnSpc>
              <a:spcBef>
                <a:spcPts val="0"/>
              </a:spcBef>
              <a:buNone/>
            </a:pPr>
            <a:r>
              <a:rPr lang="en-US" sz="3200" dirty="0"/>
              <a:t>Mold Is Used To Manufacture: </a:t>
            </a:r>
          </a:p>
          <a:p>
            <a:pPr>
              <a:lnSpc>
                <a:spcPct val="120000"/>
              </a:lnSpc>
              <a:spcBef>
                <a:spcPts val="0"/>
              </a:spcBef>
              <a:buFont typeface="Arial" panose="020B0604020202020204" pitchFamily="34" charset="0"/>
              <a:buChar char="•"/>
            </a:pPr>
            <a:r>
              <a:rPr lang="en-US" sz="3200" dirty="0"/>
              <a:t>Citric Acid.</a:t>
            </a:r>
          </a:p>
          <a:p>
            <a:pPr>
              <a:lnSpc>
                <a:spcPct val="120000"/>
              </a:lnSpc>
              <a:spcBef>
                <a:spcPts val="0"/>
              </a:spcBef>
              <a:buFont typeface="Arial" panose="020B0604020202020204" pitchFamily="34" charset="0"/>
              <a:buChar char="•"/>
            </a:pPr>
            <a:r>
              <a:rPr lang="en-US" sz="3200" dirty="0"/>
              <a:t>Soy Sauce.</a:t>
            </a:r>
          </a:p>
          <a:p>
            <a:pPr>
              <a:lnSpc>
                <a:spcPct val="120000"/>
              </a:lnSpc>
              <a:spcBef>
                <a:spcPts val="0"/>
              </a:spcBef>
              <a:buFont typeface="Arial" panose="020B0604020202020204" pitchFamily="34" charset="0"/>
              <a:buChar char="•"/>
            </a:pPr>
            <a:r>
              <a:rPr lang="en-US" sz="3200" dirty="0"/>
              <a:t>Lovastatin.</a:t>
            </a:r>
          </a:p>
          <a:p>
            <a:pPr>
              <a:lnSpc>
                <a:spcPct val="120000"/>
              </a:lnSpc>
              <a:spcBef>
                <a:spcPts val="0"/>
              </a:spcBef>
              <a:buFont typeface="Arial" panose="020B0604020202020204" pitchFamily="34" charset="0"/>
              <a:buChar char="•"/>
            </a:pPr>
            <a:r>
              <a:rPr lang="en-US" sz="3200" dirty="0"/>
              <a:t>Amylases.</a:t>
            </a:r>
          </a:p>
          <a:p>
            <a:pPr>
              <a:lnSpc>
                <a:spcPct val="120000"/>
              </a:lnSpc>
              <a:spcBef>
                <a:spcPts val="0"/>
              </a:spcBef>
              <a:buFont typeface="Arial" panose="020B0604020202020204" pitchFamily="34" charset="0"/>
              <a:buChar char="•"/>
            </a:pPr>
            <a:r>
              <a:rPr lang="en-US" sz="3200" dirty="0"/>
              <a:t>Lipases.</a:t>
            </a:r>
          </a:p>
          <a:p>
            <a:pPr marL="0" indent="0">
              <a:lnSpc>
                <a:spcPct val="120000"/>
              </a:lnSpc>
              <a:spcBef>
                <a:spcPts val="0"/>
              </a:spcBef>
              <a:buNone/>
            </a:pPr>
            <a:r>
              <a:rPr lang="en-US" sz="3200" dirty="0"/>
              <a:t>And Is Toxic:</a:t>
            </a:r>
          </a:p>
          <a:p>
            <a:pPr>
              <a:lnSpc>
                <a:spcPct val="120000"/>
              </a:lnSpc>
              <a:spcBef>
                <a:spcPts val="0"/>
              </a:spcBef>
              <a:buFont typeface="Arial" panose="020B0604020202020204" pitchFamily="34" charset="0"/>
              <a:buChar char="•"/>
            </a:pPr>
            <a:r>
              <a:rPr lang="en-US" sz="3200" dirty="0"/>
              <a:t>Carcinogenic.</a:t>
            </a:r>
          </a:p>
          <a:p>
            <a:pPr>
              <a:lnSpc>
                <a:spcPct val="120000"/>
              </a:lnSpc>
              <a:spcBef>
                <a:spcPts val="0"/>
              </a:spcBef>
              <a:buFont typeface="Arial" panose="020B0604020202020204" pitchFamily="34" charset="0"/>
              <a:buChar char="•"/>
            </a:pPr>
            <a:r>
              <a:rPr lang="en-US" sz="3200" dirty="0" err="1"/>
              <a:t>Hepatocarcinogenicity</a:t>
            </a:r>
            <a:r>
              <a:rPr lang="en-US" sz="3200" dirty="0"/>
              <a:t>.</a:t>
            </a:r>
          </a:p>
          <a:p>
            <a:pPr>
              <a:lnSpc>
                <a:spcPct val="120000"/>
              </a:lnSpc>
              <a:spcBef>
                <a:spcPts val="0"/>
              </a:spcBef>
              <a:buFont typeface="Arial" panose="020B0604020202020204" pitchFamily="34" charset="0"/>
              <a:buChar char="•"/>
            </a:pPr>
            <a:r>
              <a:rPr lang="en-US" sz="3200" dirty="0" err="1"/>
              <a:t>Immunotoxic</a:t>
            </a:r>
            <a:r>
              <a:rPr lang="en-US" sz="3200" dirty="0"/>
              <a:t>.</a:t>
            </a:r>
          </a:p>
          <a:p>
            <a:pPr>
              <a:lnSpc>
                <a:spcPct val="120000"/>
              </a:lnSpc>
              <a:spcBef>
                <a:spcPts val="0"/>
              </a:spcBef>
              <a:buFont typeface="Arial" panose="020B0604020202020204" pitchFamily="34" charset="0"/>
              <a:buChar char="•"/>
            </a:pPr>
            <a:r>
              <a:rPr lang="en-US" sz="3200" dirty="0"/>
              <a:t>Nephrotoxin.</a:t>
            </a:r>
          </a:p>
          <a:p>
            <a:pPr>
              <a:lnSpc>
                <a:spcPct val="120000"/>
              </a:lnSpc>
              <a:spcBef>
                <a:spcPts val="0"/>
              </a:spcBef>
              <a:buFont typeface="Arial" panose="020B0604020202020204" pitchFamily="34" charset="0"/>
              <a:buChar char="•"/>
            </a:pPr>
            <a:r>
              <a:rPr lang="en-US" sz="3200" dirty="0"/>
              <a:t>Teratogenic.</a:t>
            </a:r>
          </a:p>
        </p:txBody>
      </p:sp>
      <p:pic>
        <p:nvPicPr>
          <p:cNvPr id="6" name="Content Placeholder 5">
            <a:extLst>
              <a:ext uri="{FF2B5EF4-FFF2-40B4-BE49-F238E27FC236}">
                <a16:creationId xmlns:a16="http://schemas.microsoft.com/office/drawing/2014/main" id="{9B465A7C-9E14-C34F-BF70-88F2C7589BA0}"/>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5963513" y="2428528"/>
            <a:ext cx="6606159" cy="59046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a:extLst>
              <a:ext uri="{FF2B5EF4-FFF2-40B4-BE49-F238E27FC236}">
                <a16:creationId xmlns:a16="http://schemas.microsoft.com/office/drawing/2014/main" id="{3C420B36-5E89-1641-9943-B5EA06E6F1B5}"/>
              </a:ext>
            </a:extLst>
          </p:cNvPr>
          <p:cNvSpPr txBox="1"/>
          <p:nvPr/>
        </p:nvSpPr>
        <p:spPr>
          <a:xfrm>
            <a:off x="4981150" y="9374009"/>
            <a:ext cx="304250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a:t>Methods </a:t>
            </a:r>
            <a:r>
              <a:rPr lang="en-US" sz="1800" dirty="0" err="1"/>
              <a:t>Mol</a:t>
            </a:r>
            <a:r>
              <a:rPr lang="en-US" sz="1800" dirty="0"/>
              <a:t> Biol. 1542:33-49. </a:t>
            </a:r>
          </a:p>
        </p:txBody>
      </p:sp>
    </p:spTree>
    <p:extLst>
      <p:ext uri="{BB962C8B-B14F-4D97-AF65-F5344CB8AC3E}">
        <p14:creationId xmlns:p14="http://schemas.microsoft.com/office/powerpoint/2010/main" val="532935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descr="P5190246.jpg">
            <a:extLst>
              <a:ext uri="{FF2B5EF4-FFF2-40B4-BE49-F238E27FC236}">
                <a16:creationId xmlns:a16="http://schemas.microsoft.com/office/drawing/2014/main" id="{D9ED65E8-8577-6D4C-8C4D-0C41A067E604}"/>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4935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F7B8B-4F1D-474B-AC41-53A498BB9FC0}"/>
              </a:ext>
            </a:extLst>
          </p:cNvPr>
          <p:cNvSpPr>
            <a:spLocks noGrp="1"/>
          </p:cNvSpPr>
          <p:nvPr>
            <p:ph type="title"/>
          </p:nvPr>
        </p:nvSpPr>
        <p:spPr>
          <a:xfrm>
            <a:off x="508000" y="412304"/>
            <a:ext cx="11988800" cy="1905000"/>
          </a:xfrm>
        </p:spPr>
        <p:txBody>
          <a:bodyPr>
            <a:normAutofit/>
          </a:bodyPr>
          <a:lstStyle/>
          <a:p>
            <a:pPr algn="ctr"/>
            <a:r>
              <a:rPr lang="en-US" sz="6000" dirty="0"/>
              <a:t>Estrogenic Effects Of Mycotoxins </a:t>
            </a:r>
          </a:p>
        </p:txBody>
      </p:sp>
      <p:sp>
        <p:nvSpPr>
          <p:cNvPr id="3" name="Content Placeholder 2">
            <a:extLst>
              <a:ext uri="{FF2B5EF4-FFF2-40B4-BE49-F238E27FC236}">
                <a16:creationId xmlns:a16="http://schemas.microsoft.com/office/drawing/2014/main" id="{79A3F614-ED12-414C-BD7B-E072A506C20F}"/>
              </a:ext>
            </a:extLst>
          </p:cNvPr>
          <p:cNvSpPr>
            <a:spLocks noGrp="1"/>
          </p:cNvSpPr>
          <p:nvPr>
            <p:ph type="body" sz="half" idx="1"/>
          </p:nvPr>
        </p:nvSpPr>
        <p:spPr>
          <a:xfrm>
            <a:off x="525736" y="2971800"/>
            <a:ext cx="6264696" cy="5524500"/>
          </a:xfrm>
        </p:spPr>
        <p:txBody>
          <a:bodyPr anchor="t" anchorCtr="0">
            <a:noAutofit/>
          </a:bodyPr>
          <a:lstStyle/>
          <a:p>
            <a:pPr marL="2540">
              <a:spcBef>
                <a:spcPts val="0"/>
              </a:spcBef>
              <a:buSzPct val="100000"/>
              <a:buFont typeface="Arial" panose="020B0604020202020204" pitchFamily="34" charset="0"/>
              <a:buChar char="•"/>
            </a:pPr>
            <a:r>
              <a:rPr lang="en-US" sz="2800" dirty="0"/>
              <a:t>Infertility or reduced fertility, </a:t>
            </a:r>
          </a:p>
          <a:p>
            <a:pPr marL="2540">
              <a:spcBef>
                <a:spcPts val="0"/>
              </a:spcBef>
              <a:buSzPct val="100000"/>
              <a:buFont typeface="Arial" panose="020B0604020202020204" pitchFamily="34" charset="0"/>
              <a:buChar char="•"/>
            </a:pPr>
            <a:r>
              <a:rPr lang="en-US" sz="2800" dirty="0"/>
              <a:t>Enlargement of the uterine, </a:t>
            </a:r>
          </a:p>
          <a:p>
            <a:pPr marL="2540">
              <a:spcBef>
                <a:spcPts val="0"/>
              </a:spcBef>
              <a:buSzPct val="100000"/>
              <a:buFont typeface="Arial" panose="020B0604020202020204" pitchFamily="34" charset="0"/>
              <a:buChar char="•"/>
            </a:pPr>
            <a:r>
              <a:rPr lang="en-US" sz="2800" dirty="0"/>
              <a:t>Inflammation of the uterus and cyst formation on the ovaries, </a:t>
            </a:r>
          </a:p>
          <a:p>
            <a:pPr marL="2540">
              <a:spcBef>
                <a:spcPts val="0"/>
              </a:spcBef>
              <a:buSzPct val="100000"/>
              <a:buFont typeface="Arial" panose="020B0604020202020204" pitchFamily="34" charset="0"/>
              <a:buChar char="•"/>
            </a:pPr>
            <a:r>
              <a:rPr lang="en-US" sz="2800" dirty="0"/>
              <a:t>Placental retention, </a:t>
            </a:r>
          </a:p>
          <a:p>
            <a:pPr marL="2540">
              <a:spcBef>
                <a:spcPts val="0"/>
              </a:spcBef>
              <a:buSzPct val="100000"/>
              <a:buFont typeface="Arial" panose="020B0604020202020204" pitchFamily="34" charset="0"/>
              <a:buChar char="•"/>
            </a:pPr>
            <a:r>
              <a:rPr lang="en-US" sz="2800" dirty="0"/>
              <a:t>Vaginal prolapse, </a:t>
            </a:r>
          </a:p>
          <a:p>
            <a:pPr marL="2540">
              <a:spcBef>
                <a:spcPts val="0"/>
              </a:spcBef>
              <a:buSzPct val="100000"/>
              <a:buFont typeface="Arial" panose="020B0604020202020204" pitchFamily="34" charset="0"/>
              <a:buChar char="•"/>
            </a:pPr>
            <a:r>
              <a:rPr lang="en-US" sz="2800" dirty="0"/>
              <a:t>Vulvar swelling </a:t>
            </a:r>
          </a:p>
          <a:p>
            <a:pPr marL="2540">
              <a:spcBef>
                <a:spcPts val="0"/>
              </a:spcBef>
              <a:buSzPct val="100000"/>
              <a:buFont typeface="Arial" panose="020B0604020202020204" pitchFamily="34" charset="0"/>
              <a:buChar char="•"/>
            </a:pPr>
            <a:r>
              <a:rPr lang="en-US" sz="2800" dirty="0"/>
              <a:t>decreased libido, </a:t>
            </a:r>
          </a:p>
          <a:p>
            <a:pPr marL="2540">
              <a:spcBef>
                <a:spcPts val="0"/>
              </a:spcBef>
              <a:buSzPct val="100000"/>
              <a:buFont typeface="Arial" panose="020B0604020202020204" pitchFamily="34" charset="0"/>
              <a:buChar char="•"/>
            </a:pPr>
            <a:r>
              <a:rPr lang="en-US" sz="2800" dirty="0"/>
              <a:t>Vaginitis, </a:t>
            </a:r>
          </a:p>
          <a:p>
            <a:pPr marL="2540">
              <a:spcBef>
                <a:spcPts val="0"/>
              </a:spcBef>
              <a:buSzPct val="100000"/>
              <a:buFont typeface="Arial" panose="020B0604020202020204" pitchFamily="34" charset="0"/>
              <a:buChar char="•"/>
            </a:pPr>
            <a:r>
              <a:rPr lang="en-US" sz="2800" dirty="0"/>
              <a:t>Inflammation of breasts,</a:t>
            </a:r>
          </a:p>
          <a:p>
            <a:pPr marL="2540">
              <a:spcBef>
                <a:spcPts val="0"/>
              </a:spcBef>
              <a:buSzPct val="100000"/>
              <a:buFont typeface="Arial" panose="020B0604020202020204" pitchFamily="34" charset="0"/>
              <a:buChar char="•"/>
            </a:pPr>
            <a:r>
              <a:rPr lang="en-US" sz="2800" dirty="0"/>
              <a:t>Breast enlargement in females, </a:t>
            </a:r>
          </a:p>
        </p:txBody>
      </p:sp>
      <p:sp>
        <p:nvSpPr>
          <p:cNvPr id="4" name="TextBox 3">
            <a:extLst>
              <a:ext uri="{FF2B5EF4-FFF2-40B4-BE49-F238E27FC236}">
                <a16:creationId xmlns:a16="http://schemas.microsoft.com/office/drawing/2014/main" id="{FB9E8E1A-C56B-9C46-9203-4BB4EBD6AD14}"/>
              </a:ext>
            </a:extLst>
          </p:cNvPr>
          <p:cNvSpPr txBox="1"/>
          <p:nvPr/>
        </p:nvSpPr>
        <p:spPr>
          <a:xfrm>
            <a:off x="5256063" y="9321868"/>
            <a:ext cx="2492669"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a:t>. Toxins (Basel). 13(1):35.</a:t>
            </a:r>
          </a:p>
        </p:txBody>
      </p:sp>
      <p:sp>
        <p:nvSpPr>
          <p:cNvPr id="6" name="Rectangle 5">
            <a:extLst>
              <a:ext uri="{FF2B5EF4-FFF2-40B4-BE49-F238E27FC236}">
                <a16:creationId xmlns:a16="http://schemas.microsoft.com/office/drawing/2014/main" id="{A2A91124-7967-FA40-9FB2-A27DEBC4EFC6}"/>
              </a:ext>
            </a:extLst>
          </p:cNvPr>
          <p:cNvSpPr/>
          <p:nvPr/>
        </p:nvSpPr>
        <p:spPr>
          <a:xfrm>
            <a:off x="22672" y="1996480"/>
            <a:ext cx="12982128" cy="584775"/>
          </a:xfrm>
          <a:prstGeom prst="rect">
            <a:avLst/>
          </a:prstGeom>
        </p:spPr>
        <p:txBody>
          <a:bodyPr wrap="square">
            <a:spAutoFit/>
          </a:bodyPr>
          <a:lstStyle/>
          <a:p>
            <a:r>
              <a:rPr lang="en-US" sz="3200" dirty="0"/>
              <a:t>The estrogenic effects of mycotoxins in humans and animals include: </a:t>
            </a:r>
          </a:p>
        </p:txBody>
      </p:sp>
      <p:sp>
        <p:nvSpPr>
          <p:cNvPr id="7" name="Rectangle 6">
            <a:extLst>
              <a:ext uri="{FF2B5EF4-FFF2-40B4-BE49-F238E27FC236}">
                <a16:creationId xmlns:a16="http://schemas.microsoft.com/office/drawing/2014/main" id="{7E9968E0-3152-9445-9BFC-AB5CF56CF716}"/>
              </a:ext>
            </a:extLst>
          </p:cNvPr>
          <p:cNvSpPr/>
          <p:nvPr/>
        </p:nvSpPr>
        <p:spPr>
          <a:xfrm>
            <a:off x="6790432" y="3004592"/>
            <a:ext cx="6192688" cy="4832092"/>
          </a:xfrm>
          <a:prstGeom prst="rect">
            <a:avLst/>
          </a:prstGeom>
        </p:spPr>
        <p:txBody>
          <a:bodyPr wrap="square" anchor="t" anchorCtr="0">
            <a:spAutoFit/>
          </a:bodyPr>
          <a:lstStyle/>
          <a:p>
            <a:pPr marL="463550" indent="-461963" algn="l">
              <a:buSzPct val="100000"/>
              <a:buFont typeface="Arial" panose="020B0604020202020204" pitchFamily="34" charset="0"/>
              <a:buChar char="•"/>
            </a:pPr>
            <a:r>
              <a:rPr lang="en-US" sz="2800" dirty="0"/>
              <a:t>Miscarriages, </a:t>
            </a:r>
          </a:p>
          <a:p>
            <a:pPr marL="463550" indent="-461963" algn="l">
              <a:buSzPct val="100000"/>
              <a:buFont typeface="Arial" panose="020B0604020202020204" pitchFamily="34" charset="0"/>
              <a:buChar char="•"/>
            </a:pPr>
            <a:r>
              <a:rPr lang="en-US" sz="2800" dirty="0"/>
              <a:t>Stillbirths, </a:t>
            </a:r>
          </a:p>
          <a:p>
            <a:pPr marL="463550" indent="-461963" algn="l">
              <a:buSzPct val="100000"/>
              <a:buFont typeface="Arial" panose="020B0604020202020204" pitchFamily="34" charset="0"/>
              <a:buChar char="•"/>
            </a:pPr>
            <a:r>
              <a:rPr lang="en-US" sz="2800" dirty="0"/>
              <a:t>Reduced fetal weight, as well as </a:t>
            </a:r>
          </a:p>
          <a:p>
            <a:pPr marL="463550" indent="-461963" algn="l">
              <a:buSzPct val="100000"/>
              <a:buFont typeface="Arial" panose="020B0604020202020204" pitchFamily="34" charset="0"/>
              <a:buChar char="•"/>
            </a:pPr>
            <a:r>
              <a:rPr lang="en-US" sz="2800" dirty="0"/>
              <a:t>Decreased milk production. </a:t>
            </a:r>
          </a:p>
          <a:p>
            <a:pPr marL="463550" indent="-461963" algn="l">
              <a:buSzPct val="100000"/>
              <a:buFont typeface="Arial" panose="020B0604020202020204" pitchFamily="34" charset="0"/>
              <a:buChar char="•"/>
            </a:pPr>
            <a:endParaRPr lang="en-US" sz="2800" dirty="0"/>
          </a:p>
          <a:p>
            <a:pPr marL="463550" indent="-461963" algn="l">
              <a:buSzPct val="100000"/>
              <a:buFont typeface="Arial" panose="020B0604020202020204" pitchFamily="34" charset="0"/>
              <a:buChar char="•"/>
            </a:pPr>
            <a:r>
              <a:rPr lang="en-US" sz="2800" dirty="0"/>
              <a:t>In men: feminization,</a:t>
            </a:r>
          </a:p>
          <a:p>
            <a:pPr marL="463550" indent="-461963" algn="l">
              <a:buSzPct val="100000"/>
              <a:buFont typeface="Arial" panose="020B0604020202020204" pitchFamily="34" charset="0"/>
              <a:buChar char="•"/>
            </a:pPr>
            <a:r>
              <a:rPr lang="en-US" sz="2800" dirty="0"/>
              <a:t>Testicular atrophy, </a:t>
            </a:r>
          </a:p>
          <a:p>
            <a:pPr marL="463550" indent="-461963" algn="l">
              <a:buSzPct val="100000"/>
              <a:buFont typeface="Arial" panose="020B0604020202020204" pitchFamily="34" charset="0"/>
              <a:buChar char="•"/>
            </a:pPr>
            <a:r>
              <a:rPr lang="en-US" sz="2800" dirty="0"/>
              <a:t>Decreased spermatogenesis, </a:t>
            </a:r>
          </a:p>
          <a:p>
            <a:pPr marL="463550" indent="-461963" algn="l">
              <a:buSzPct val="100000"/>
              <a:buFont typeface="Arial" panose="020B0604020202020204" pitchFamily="34" charset="0"/>
              <a:buChar char="•"/>
            </a:pPr>
            <a:r>
              <a:rPr lang="en-US" sz="2800" dirty="0"/>
              <a:t>Decreased sperm viability, </a:t>
            </a:r>
          </a:p>
          <a:p>
            <a:pPr marL="463550" indent="-461963" algn="l">
              <a:buSzPct val="100000"/>
              <a:buFont typeface="Arial" panose="020B0604020202020204" pitchFamily="34" charset="0"/>
              <a:buChar char="•"/>
            </a:pPr>
            <a:r>
              <a:rPr lang="en-US" sz="2800" dirty="0"/>
              <a:t>Male breast enlargement, </a:t>
            </a:r>
          </a:p>
          <a:p>
            <a:pPr marL="463550" indent="-461963" algn="l">
              <a:buSzPct val="100000"/>
              <a:buFont typeface="Arial" panose="020B0604020202020204" pitchFamily="34" charset="0"/>
              <a:buChar char="•"/>
            </a:pPr>
            <a:r>
              <a:rPr lang="en-US" sz="2800" dirty="0"/>
              <a:t>Premature puberty. </a:t>
            </a:r>
          </a:p>
        </p:txBody>
      </p:sp>
    </p:spTree>
    <p:extLst>
      <p:ext uri="{BB962C8B-B14F-4D97-AF65-F5344CB8AC3E}">
        <p14:creationId xmlns:p14="http://schemas.microsoft.com/office/powerpoint/2010/main" val="35142311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
                                            <p:txEl>
                                              <p:pRg st="8" end="8"/>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8C66F-3C65-784E-B4B7-7F5EB13D89BE}"/>
              </a:ext>
            </a:extLst>
          </p:cNvPr>
          <p:cNvSpPr>
            <a:spLocks noGrp="1"/>
          </p:cNvSpPr>
          <p:nvPr>
            <p:ph type="title"/>
          </p:nvPr>
        </p:nvSpPr>
        <p:spPr/>
        <p:txBody>
          <a:bodyPr/>
          <a:lstStyle/>
          <a:p>
            <a:r>
              <a:rPr lang="en-US" dirty="0"/>
              <a:t>Miscarriage and Mold</a:t>
            </a:r>
          </a:p>
        </p:txBody>
      </p:sp>
      <p:pic>
        <p:nvPicPr>
          <p:cNvPr id="8" name="Content Placeholder 7">
            <a:extLst>
              <a:ext uri="{FF2B5EF4-FFF2-40B4-BE49-F238E27FC236}">
                <a16:creationId xmlns:a16="http://schemas.microsoft.com/office/drawing/2014/main" id="{4C4A01D5-A7BE-1444-BB17-9A164E36D3CC}"/>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flipH="1">
            <a:off x="1533848" y="2500536"/>
            <a:ext cx="4117808" cy="617294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Content Placeholder 4">
            <a:extLst>
              <a:ext uri="{FF2B5EF4-FFF2-40B4-BE49-F238E27FC236}">
                <a16:creationId xmlns:a16="http://schemas.microsoft.com/office/drawing/2014/main" id="{DBE16ACD-A272-F24F-9043-99DD8E717CE9}"/>
              </a:ext>
            </a:extLst>
          </p:cNvPr>
          <p:cNvSpPr>
            <a:spLocks noGrp="1"/>
          </p:cNvSpPr>
          <p:nvPr>
            <p:ph sz="half" idx="2"/>
          </p:nvPr>
        </p:nvSpPr>
        <p:spPr/>
        <p:txBody>
          <a:bodyPr/>
          <a:lstStyle/>
          <a:p>
            <a:r>
              <a:rPr lang="en-US" dirty="0"/>
              <a:t>Environmental mold exposure increases risk of miscarriage, loss of pregnancy, or spontaneous abortion. </a:t>
            </a:r>
          </a:p>
        </p:txBody>
      </p:sp>
      <p:sp>
        <p:nvSpPr>
          <p:cNvPr id="6" name="TextBox 5">
            <a:extLst>
              <a:ext uri="{FF2B5EF4-FFF2-40B4-BE49-F238E27FC236}">
                <a16:creationId xmlns:a16="http://schemas.microsoft.com/office/drawing/2014/main" id="{6EC2FB6B-1F49-FC4F-A1A0-955E70C4F9F5}"/>
              </a:ext>
            </a:extLst>
          </p:cNvPr>
          <p:cNvSpPr txBox="1"/>
          <p:nvPr/>
        </p:nvSpPr>
        <p:spPr>
          <a:xfrm>
            <a:off x="4625283" y="9374009"/>
            <a:ext cx="375423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AU" sz="1800" dirty="0">
                <a:latin typeface="Helvetica Neue"/>
                <a:ea typeface="Helvetica Neue"/>
                <a:cs typeface="Helvetica Neue"/>
                <a:sym typeface="Helvetica Neue"/>
              </a:rPr>
              <a:t>BMC Pregnancy Childbirth. 14:146.</a:t>
            </a:r>
            <a:endParaRPr kumimoji="0" lang="en-US" sz="1800" b="0" i="0" u="none" strike="noStrike" cap="none" spc="0" normalizeH="0" baseline="0" dirty="0">
              <a:ln>
                <a:noFill/>
              </a:ln>
              <a:solidFill>
                <a:srgbClr val="606060"/>
              </a:solidFill>
              <a:effectLst/>
              <a:uFillTx/>
              <a:latin typeface="+mn-lt"/>
              <a:ea typeface="+mn-ea"/>
              <a:cs typeface="+mn-cs"/>
              <a:sym typeface="Gill Sans"/>
            </a:endParaRPr>
          </a:p>
        </p:txBody>
      </p:sp>
    </p:spTree>
    <p:extLst>
      <p:ext uri="{BB962C8B-B14F-4D97-AF65-F5344CB8AC3E}">
        <p14:creationId xmlns:p14="http://schemas.microsoft.com/office/powerpoint/2010/main" val="16874809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BEA84-3E41-3045-A50C-A178BD3E12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14A0A7C-B8BB-6E40-82BD-97B96AAE2820}"/>
              </a:ext>
            </a:extLst>
          </p:cNvPr>
          <p:cNvSpPr>
            <a:spLocks noGrp="1"/>
          </p:cNvSpPr>
          <p:nvPr>
            <p:ph idx="1"/>
          </p:nvPr>
        </p:nvSpPr>
        <p:spPr>
          <a:xfrm>
            <a:off x="508000" y="977900"/>
            <a:ext cx="5486400" cy="7785100"/>
          </a:xfrm>
        </p:spPr>
        <p:txBody>
          <a:bodyPr/>
          <a:lstStyle/>
          <a:p>
            <a:pPr marL="0" indent="0">
              <a:buNone/>
            </a:pPr>
            <a:r>
              <a:rPr lang="en-US" dirty="0"/>
              <a:t>Breast cancer risk rises by 54% with exposure to environmental molds and their toxic metabolites. </a:t>
            </a:r>
          </a:p>
        </p:txBody>
      </p:sp>
      <p:sp>
        <p:nvSpPr>
          <p:cNvPr id="4" name="TextBox 3">
            <a:extLst>
              <a:ext uri="{FF2B5EF4-FFF2-40B4-BE49-F238E27FC236}">
                <a16:creationId xmlns:a16="http://schemas.microsoft.com/office/drawing/2014/main" id="{13320A1C-161E-C548-AAB6-07B7A077A059}"/>
              </a:ext>
            </a:extLst>
          </p:cNvPr>
          <p:cNvSpPr txBox="1"/>
          <p:nvPr/>
        </p:nvSpPr>
        <p:spPr>
          <a:xfrm>
            <a:off x="5373084" y="9260165"/>
            <a:ext cx="2258632"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600" dirty="0">
                <a:latin typeface="Arial" panose="020B0604020202020204" pitchFamily="34" charset="0"/>
                <a:cs typeface="Arial" panose="020B0604020202020204" pitchFamily="34" charset="0"/>
              </a:rPr>
              <a:t>Chemosphere. 128:1-6.</a:t>
            </a:r>
          </a:p>
          <a:p>
            <a:pPr marL="0" marR="0" indent="0" algn="ctr" defTabSz="584200" rtl="0" fontAlgn="auto" latinLnBrk="0" hangingPunct="0">
              <a:lnSpc>
                <a:spcPct val="100000"/>
              </a:lnSpc>
              <a:spcBef>
                <a:spcPts val="0"/>
              </a:spcBef>
              <a:spcAft>
                <a:spcPts val="0"/>
              </a:spcAft>
              <a:buClrTx/>
              <a:buSzTx/>
              <a:buFontTx/>
              <a:buNone/>
              <a:tabLst/>
            </a:pPr>
            <a:endParaRPr kumimoji="0" lang="en-US" sz="1600" b="0" i="0" u="none" strike="noStrike" cap="none" spc="0" normalizeH="0" baseline="0" dirty="0">
              <a:ln>
                <a:noFill/>
              </a:ln>
              <a:solidFill>
                <a:srgbClr val="606060"/>
              </a:solidFill>
              <a:effectLst/>
              <a:uFillTx/>
              <a:latin typeface="+mn-lt"/>
              <a:ea typeface="+mn-ea"/>
              <a:cs typeface="+mn-cs"/>
              <a:sym typeface="Gill Sans"/>
            </a:endParaRPr>
          </a:p>
        </p:txBody>
      </p:sp>
      <p:pic>
        <p:nvPicPr>
          <p:cNvPr id="6" name="Picture 5">
            <a:extLst>
              <a:ext uri="{FF2B5EF4-FFF2-40B4-BE49-F238E27FC236}">
                <a16:creationId xmlns:a16="http://schemas.microsoft.com/office/drawing/2014/main" id="{949E1B38-F62A-FC47-8433-3BE188B64C3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502400" y="2011680"/>
            <a:ext cx="5873749" cy="626533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457090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F9BD4-BDFC-C44D-86F9-04E976F7D159}"/>
              </a:ext>
            </a:extLst>
          </p:cNvPr>
          <p:cNvSpPr>
            <a:spLocks noGrp="1"/>
          </p:cNvSpPr>
          <p:nvPr>
            <p:ph type="title"/>
          </p:nvPr>
        </p:nvSpPr>
        <p:spPr/>
        <p:txBody>
          <a:bodyPr/>
          <a:lstStyle/>
          <a:p>
            <a:r>
              <a:rPr lang="en-US" dirty="0"/>
              <a:t>Mold increases cervical cancer risk </a:t>
            </a:r>
            <a:r>
              <a:rPr lang="en-US"/>
              <a:t>6 times</a:t>
            </a:r>
            <a:endParaRPr lang="en-US" dirty="0"/>
          </a:p>
        </p:txBody>
      </p:sp>
      <p:pic>
        <p:nvPicPr>
          <p:cNvPr id="8" name="Content Placeholder 7">
            <a:extLst>
              <a:ext uri="{FF2B5EF4-FFF2-40B4-BE49-F238E27FC236}">
                <a16:creationId xmlns:a16="http://schemas.microsoft.com/office/drawing/2014/main" id="{B26AA917-A64B-5548-B411-3A031456984C}"/>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734079" y="2817813"/>
            <a:ext cx="3901016" cy="58515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Content Placeholder 4">
            <a:extLst>
              <a:ext uri="{FF2B5EF4-FFF2-40B4-BE49-F238E27FC236}">
                <a16:creationId xmlns:a16="http://schemas.microsoft.com/office/drawing/2014/main" id="{0AC6AC5E-EABE-EE4D-A8A1-07B036A71080}"/>
              </a:ext>
            </a:extLst>
          </p:cNvPr>
          <p:cNvSpPr>
            <a:spLocks noGrp="1"/>
          </p:cNvSpPr>
          <p:nvPr>
            <p:ph sz="half" idx="2"/>
          </p:nvPr>
        </p:nvSpPr>
        <p:spPr/>
        <p:txBody>
          <a:bodyPr/>
          <a:lstStyle/>
          <a:p>
            <a:endParaRPr lang="en-US"/>
          </a:p>
        </p:txBody>
      </p:sp>
      <p:sp>
        <p:nvSpPr>
          <p:cNvPr id="6" name="TextBox 5">
            <a:extLst>
              <a:ext uri="{FF2B5EF4-FFF2-40B4-BE49-F238E27FC236}">
                <a16:creationId xmlns:a16="http://schemas.microsoft.com/office/drawing/2014/main" id="{A3E67B5F-6729-0D46-B292-58495537A40B}"/>
              </a:ext>
            </a:extLst>
          </p:cNvPr>
          <p:cNvSpPr txBox="1"/>
          <p:nvPr/>
        </p:nvSpPr>
        <p:spPr>
          <a:xfrm>
            <a:off x="2379476" y="9370583"/>
            <a:ext cx="824584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a:latin typeface="Helvetica Neue"/>
                <a:ea typeface="Helvetica Neue"/>
                <a:cs typeface="Helvetica Neue"/>
                <a:sym typeface="Helvetica Neue"/>
              </a:rPr>
              <a:t>Food </a:t>
            </a:r>
            <a:r>
              <a:rPr lang="en-US" sz="1800" dirty="0" err="1">
                <a:latin typeface="Helvetica Neue"/>
                <a:ea typeface="Helvetica Neue"/>
                <a:cs typeface="Helvetica Neue"/>
                <a:sym typeface="Helvetica Neue"/>
              </a:rPr>
              <a:t>Addit</a:t>
            </a:r>
            <a:r>
              <a:rPr lang="en-US" sz="1800" dirty="0">
                <a:latin typeface="Helvetica Neue"/>
                <a:ea typeface="Helvetica Neue"/>
                <a:cs typeface="Helvetica Neue"/>
                <a:sym typeface="Helvetica Neue"/>
              </a:rPr>
              <a:t> </a:t>
            </a:r>
            <a:r>
              <a:rPr lang="en-US" sz="1800" dirty="0" err="1">
                <a:latin typeface="Helvetica Neue"/>
                <a:ea typeface="Helvetica Neue"/>
                <a:cs typeface="Helvetica Neue"/>
                <a:sym typeface="Helvetica Neue"/>
              </a:rPr>
              <a:t>Contam</a:t>
            </a:r>
            <a:r>
              <a:rPr lang="en-US" sz="1800" dirty="0">
                <a:latin typeface="Helvetica Neue"/>
                <a:ea typeface="Helvetica Neue"/>
                <a:cs typeface="Helvetica Neue"/>
                <a:sym typeface="Helvetica Neue"/>
              </a:rPr>
              <a:t> Part A </a:t>
            </a:r>
            <a:r>
              <a:rPr lang="en-US" sz="1800" dirty="0" err="1">
                <a:latin typeface="Helvetica Neue"/>
                <a:ea typeface="Helvetica Neue"/>
                <a:cs typeface="Helvetica Neue"/>
                <a:sym typeface="Helvetica Neue"/>
              </a:rPr>
              <a:t>Chem</a:t>
            </a:r>
            <a:r>
              <a:rPr lang="en-US" sz="1800" dirty="0">
                <a:latin typeface="Helvetica Neue"/>
                <a:ea typeface="Helvetica Neue"/>
                <a:cs typeface="Helvetica Neue"/>
                <a:sym typeface="Helvetica Neue"/>
              </a:rPr>
              <a:t> Anal Control Expo Risk Assess. 29(2):258-68.</a:t>
            </a:r>
            <a:endParaRPr kumimoji="0" lang="en-US" sz="1800" b="0" i="0" u="none" strike="noStrike" cap="none" spc="0" normalizeH="0" baseline="0" dirty="0">
              <a:ln>
                <a:noFill/>
              </a:ln>
              <a:solidFill>
                <a:srgbClr val="606060"/>
              </a:solidFill>
              <a:effectLst/>
              <a:uFillTx/>
              <a:latin typeface="+mn-lt"/>
              <a:ea typeface="+mn-ea"/>
              <a:cs typeface="+mn-cs"/>
              <a:sym typeface="Gill Sans"/>
            </a:endParaRPr>
          </a:p>
        </p:txBody>
      </p:sp>
    </p:spTree>
    <p:extLst>
      <p:ext uri="{BB962C8B-B14F-4D97-AF65-F5344CB8AC3E}">
        <p14:creationId xmlns:p14="http://schemas.microsoft.com/office/powerpoint/2010/main" val="1435432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19128577">
            <a:extLst>
              <a:ext uri="{FF2B5EF4-FFF2-40B4-BE49-F238E27FC236}">
                <a16:creationId xmlns:a16="http://schemas.microsoft.com/office/drawing/2014/main" id="{C40A6D79-3A00-264F-B659-2A81A0F1C27E}"/>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3004800" cy="9728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5027" name="Rectangle 3">
            <a:extLst>
              <a:ext uri="{FF2B5EF4-FFF2-40B4-BE49-F238E27FC236}">
                <a16:creationId xmlns:a16="http://schemas.microsoft.com/office/drawing/2014/main" id="{151D0F94-FE92-2845-9738-2AA403EC67DE}"/>
              </a:ext>
            </a:extLst>
          </p:cNvPr>
          <p:cNvSpPr>
            <a:spLocks noChangeArrowheads="1"/>
          </p:cNvSpPr>
          <p:nvPr/>
        </p:nvSpPr>
        <p:spPr bwMode="auto">
          <a:xfrm>
            <a:off x="0" y="-108373"/>
            <a:ext cx="8886613" cy="2800367"/>
          </a:xfrm>
          <a:prstGeom prst="rect">
            <a:avLst/>
          </a:prstGeom>
          <a:noFill/>
          <a:ln w="9525">
            <a:noFill/>
            <a:miter lim="800000"/>
            <a:headEnd/>
            <a:tailEnd/>
          </a:ln>
          <a:effectLst>
            <a:outerShdw blurRad="63500" dist="17961" dir="2700000" algn="ctr" rotWithShape="0">
              <a:srgbClr val="4D4D4D">
                <a:alpha val="74998"/>
              </a:srgbClr>
            </a:outerShdw>
          </a:effectLst>
        </p:spPr>
        <p:txBody>
          <a:bodyPr lIns="130951" tIns="65476" rIns="130951" bIns="65476"/>
          <a:lstStyle/>
          <a:p>
            <a:pPr>
              <a:spcBef>
                <a:spcPct val="20000"/>
              </a:spcBef>
              <a:buClr>
                <a:schemeClr val="accent2"/>
              </a:buClr>
              <a:buSzPct val="75000"/>
              <a:defRPr/>
            </a:pPr>
            <a:r>
              <a:rPr lang="en-US" sz="3982" dirty="0">
                <a:solidFill>
                  <a:schemeClr val="bg2">
                    <a:lumMod val="20000"/>
                    <a:lumOff val="80000"/>
                  </a:schemeClr>
                </a:solidFill>
                <a:latin typeface="Tahoma" charset="0"/>
                <a:ea typeface="ＭＳ Ｐゴシック" charset="-128"/>
                <a:cs typeface="ＭＳ Ｐゴシック" charset="-128"/>
              </a:rPr>
              <a:t>60,000 of your friends and neighbors die each year from cancers causes by alcohol: throat, mouth, voice box, liver, colon, prostate and breast.</a:t>
            </a:r>
          </a:p>
        </p:txBody>
      </p:sp>
      <p:sp>
        <p:nvSpPr>
          <p:cNvPr id="385028" name="Text Box 4">
            <a:extLst>
              <a:ext uri="{FF2B5EF4-FFF2-40B4-BE49-F238E27FC236}">
                <a16:creationId xmlns:a16="http://schemas.microsoft.com/office/drawing/2014/main" id="{43121D57-46E1-9640-86F2-A1E8300C9B1B}"/>
              </a:ext>
            </a:extLst>
          </p:cNvPr>
          <p:cNvSpPr txBox="1">
            <a:spLocks noChangeArrowheads="1"/>
          </p:cNvSpPr>
          <p:nvPr/>
        </p:nvSpPr>
        <p:spPr bwMode="auto">
          <a:xfrm>
            <a:off x="1735463" y="9211734"/>
            <a:ext cx="9504525" cy="442557"/>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lgn="ctr">
              <a:defRPr/>
            </a:pPr>
            <a:r>
              <a:rPr kumimoji="1" lang="en-US" sz="2276" i="1" dirty="0" err="1">
                <a:latin typeface="Arial" charset="0"/>
                <a:ea typeface="ＭＳ Ｐゴシック" charset="-128"/>
                <a:cs typeface="ＭＳ Ｐゴシック" charset="-128"/>
              </a:rPr>
              <a:t>Maxcy</a:t>
            </a:r>
            <a:r>
              <a:rPr kumimoji="1" lang="en-US" sz="2276" i="1" dirty="0">
                <a:latin typeface="Arial" charset="0"/>
                <a:ea typeface="ＭＳ Ｐゴシック" charset="-128"/>
                <a:cs typeface="ＭＳ Ｐゴシック" charset="-128"/>
              </a:rPr>
              <a:t>-Rosenau-Last Public Health &amp; Preventive Medicine</a:t>
            </a:r>
            <a:r>
              <a:rPr kumimoji="1" lang="en-US" sz="2276" dirty="0">
                <a:latin typeface="Arial" charset="0"/>
                <a:ea typeface="ＭＳ Ｐゴシック" charset="-128"/>
                <a:cs typeface="ＭＳ Ｐゴシック" charset="-128"/>
              </a:rPr>
              <a:t>,13 ed. p.816.</a:t>
            </a:r>
          </a:p>
        </p:txBody>
      </p:sp>
    </p:spTree>
    <p:extLst>
      <p:ext uri="{BB962C8B-B14F-4D97-AF65-F5344CB8AC3E}">
        <p14:creationId xmlns:p14="http://schemas.microsoft.com/office/powerpoint/2010/main" val="2001655029"/>
      </p:ext>
    </p:extLst>
  </p:cSld>
  <p:clrMapOvr>
    <a:masterClrMapping/>
  </p:clrMapOvr>
  <mc:AlternateContent xmlns:mc="http://schemas.openxmlformats.org/markup-compatibility/2006" xmlns:p14="http://schemas.microsoft.com/office/powerpoint/2010/main">
    <mc:Choice Requires="p14">
      <p:transition p14:dur="250">
        <p:wipe dir="r"/>
      </p:transition>
    </mc:Choice>
    <mc:Fallback xmlns="">
      <p:transition>
        <p:wipe dir="r"/>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3B8DD-540D-9246-8D46-66CF97AA9155}"/>
              </a:ext>
            </a:extLst>
          </p:cNvPr>
          <p:cNvSpPr>
            <a:spLocks noGrp="1"/>
          </p:cNvSpPr>
          <p:nvPr>
            <p:ph type="title"/>
          </p:nvPr>
        </p:nvSpPr>
        <p:spPr/>
        <p:txBody>
          <a:bodyPr/>
          <a:lstStyle/>
          <a:p>
            <a:r>
              <a:rPr lang="en-US" dirty="0"/>
              <a:t>Tobacco</a:t>
            </a:r>
          </a:p>
        </p:txBody>
      </p:sp>
      <p:pic>
        <p:nvPicPr>
          <p:cNvPr id="7" name="Content Placeholder 6">
            <a:extLst>
              <a:ext uri="{FF2B5EF4-FFF2-40B4-BE49-F238E27FC236}">
                <a16:creationId xmlns:a16="http://schemas.microsoft.com/office/drawing/2014/main" id="{BD10AE3A-1F4C-A64D-AB25-80FDE3F58816}"/>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1734079" y="2817813"/>
            <a:ext cx="3901016" cy="585152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Content Placeholder 3">
            <a:extLst>
              <a:ext uri="{FF2B5EF4-FFF2-40B4-BE49-F238E27FC236}">
                <a16:creationId xmlns:a16="http://schemas.microsoft.com/office/drawing/2014/main" id="{6364DFF5-341F-AD49-8A81-E2BAD1CA5E51}"/>
              </a:ext>
            </a:extLst>
          </p:cNvPr>
          <p:cNvSpPr>
            <a:spLocks noGrp="1"/>
          </p:cNvSpPr>
          <p:nvPr>
            <p:ph sz="half" idx="2"/>
          </p:nvPr>
        </p:nvSpPr>
        <p:spPr/>
        <p:txBody>
          <a:bodyPr/>
          <a:lstStyle/>
          <a:p>
            <a:r>
              <a:rPr lang="en-US" dirty="0"/>
              <a:t>The carcinogenicity of tobacco is due in part to the presence of toxic fungi metabolites accumulated during curing in moldy buildings.</a:t>
            </a:r>
          </a:p>
        </p:txBody>
      </p:sp>
      <p:sp>
        <p:nvSpPr>
          <p:cNvPr id="5" name="TextBox 4">
            <a:extLst>
              <a:ext uri="{FF2B5EF4-FFF2-40B4-BE49-F238E27FC236}">
                <a16:creationId xmlns:a16="http://schemas.microsoft.com/office/drawing/2014/main" id="{13209DCD-4C2C-9C43-8D3D-2F145FCC7D6A}"/>
              </a:ext>
            </a:extLst>
          </p:cNvPr>
          <p:cNvSpPr txBox="1"/>
          <p:nvPr/>
        </p:nvSpPr>
        <p:spPr>
          <a:xfrm>
            <a:off x="5353848" y="9338079"/>
            <a:ext cx="229710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a:t>. J Oncol. 2011:819129.</a:t>
            </a:r>
            <a:endParaRPr kumimoji="0" lang="en-US" sz="1800" b="0" i="0" u="none" strike="noStrike" cap="none" spc="0" normalizeH="0" baseline="0" dirty="0">
              <a:ln>
                <a:noFill/>
              </a:ln>
              <a:solidFill>
                <a:srgbClr val="606060"/>
              </a:solidFill>
              <a:effectLst/>
              <a:uFillTx/>
              <a:latin typeface="+mn-lt"/>
              <a:ea typeface="+mn-ea"/>
              <a:cs typeface="+mn-cs"/>
              <a:sym typeface="Gill Sans"/>
            </a:endParaRPr>
          </a:p>
        </p:txBody>
      </p:sp>
    </p:spTree>
    <p:extLst>
      <p:ext uri="{BB962C8B-B14F-4D97-AF65-F5344CB8AC3E}">
        <p14:creationId xmlns:p14="http://schemas.microsoft.com/office/powerpoint/2010/main" val="10400403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4E59F-70A6-BE40-A02D-3C0A5BE498AE}"/>
              </a:ext>
            </a:extLst>
          </p:cNvPr>
          <p:cNvSpPr>
            <a:spLocks noGrp="1"/>
          </p:cNvSpPr>
          <p:nvPr>
            <p:ph type="title"/>
          </p:nvPr>
        </p:nvSpPr>
        <p:spPr/>
        <p:txBody>
          <a:bodyPr>
            <a:normAutofit/>
          </a:bodyPr>
          <a:lstStyle/>
          <a:p>
            <a:r>
              <a:rPr lang="en-US" sz="5400" dirty="0"/>
              <a:t>Liver Cancer and Aflatoxin From Mold</a:t>
            </a:r>
          </a:p>
        </p:txBody>
      </p:sp>
      <p:sp>
        <p:nvSpPr>
          <p:cNvPr id="3" name="Content Placeholder 2">
            <a:extLst>
              <a:ext uri="{FF2B5EF4-FFF2-40B4-BE49-F238E27FC236}">
                <a16:creationId xmlns:a16="http://schemas.microsoft.com/office/drawing/2014/main" id="{CA33478E-50ED-E143-B20F-F38F6AFA4FC2}"/>
              </a:ext>
            </a:extLst>
          </p:cNvPr>
          <p:cNvSpPr>
            <a:spLocks noGrp="1"/>
          </p:cNvSpPr>
          <p:nvPr>
            <p:ph idx="1"/>
          </p:nvPr>
        </p:nvSpPr>
        <p:spPr>
          <a:xfrm>
            <a:off x="6502400" y="2332246"/>
            <a:ext cx="5994400" cy="6004034"/>
          </a:xfrm>
        </p:spPr>
        <p:txBody>
          <a:bodyPr>
            <a:normAutofit/>
          </a:bodyPr>
          <a:lstStyle/>
          <a:p>
            <a:pPr>
              <a:spcBef>
                <a:spcPts val="1200"/>
              </a:spcBef>
            </a:pPr>
            <a:r>
              <a:rPr lang="en-US" sz="4400" dirty="0"/>
              <a:t>Risk of liver cancer skyrockets in the presence of mold and its toxic metabolites!</a:t>
            </a:r>
          </a:p>
        </p:txBody>
      </p:sp>
      <p:pic>
        <p:nvPicPr>
          <p:cNvPr id="7" name="Picture 6">
            <a:extLst>
              <a:ext uri="{FF2B5EF4-FFF2-40B4-BE49-F238E27FC236}">
                <a16:creationId xmlns:a16="http://schemas.microsoft.com/office/drawing/2014/main" id="{CBEFAC43-05AC-C04E-82D2-8F0816AB226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630" y="3288030"/>
            <a:ext cx="6083300" cy="45593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F286C7FC-1E0E-E447-BFCB-C8E5C2886512}"/>
              </a:ext>
            </a:extLst>
          </p:cNvPr>
          <p:cNvSpPr txBox="1"/>
          <p:nvPr/>
        </p:nvSpPr>
        <p:spPr>
          <a:xfrm>
            <a:off x="4141978" y="9375362"/>
            <a:ext cx="472084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err="1"/>
              <a:t>Zhonghua</a:t>
            </a:r>
            <a:r>
              <a:rPr lang="en-US" sz="1800" dirty="0"/>
              <a:t> Yu Fang Yi </a:t>
            </a:r>
            <a:r>
              <a:rPr lang="en-US" sz="1800" dirty="0" err="1"/>
              <a:t>Xue</a:t>
            </a:r>
            <a:r>
              <a:rPr lang="en-US" sz="1800" dirty="0"/>
              <a:t> </a:t>
            </a:r>
            <a:r>
              <a:rPr lang="en-US" sz="1800" dirty="0" err="1"/>
              <a:t>Za</a:t>
            </a:r>
            <a:r>
              <a:rPr lang="en-US" sz="1800" dirty="0"/>
              <a:t> </a:t>
            </a:r>
            <a:r>
              <a:rPr lang="en-US" sz="1800" dirty="0" err="1"/>
              <a:t>Zhi</a:t>
            </a:r>
            <a:r>
              <a:rPr lang="en-US" sz="1800" dirty="0"/>
              <a:t>. 51(6):539-545.</a:t>
            </a:r>
            <a:endParaRPr kumimoji="0" lang="en-US" sz="1800" b="0" i="0" u="none" strike="noStrike" cap="none" spc="0" normalizeH="0" baseline="0" dirty="0">
              <a:ln>
                <a:noFill/>
              </a:ln>
              <a:solidFill>
                <a:srgbClr val="606060"/>
              </a:solidFill>
              <a:effectLst/>
              <a:uFillTx/>
              <a:latin typeface="+mn-lt"/>
              <a:ea typeface="+mn-ea"/>
              <a:cs typeface="+mn-cs"/>
              <a:sym typeface="Gill Sans"/>
            </a:endParaRPr>
          </a:p>
        </p:txBody>
      </p:sp>
    </p:spTree>
    <p:extLst>
      <p:ext uri="{BB962C8B-B14F-4D97-AF65-F5344CB8AC3E}">
        <p14:creationId xmlns:p14="http://schemas.microsoft.com/office/powerpoint/2010/main" val="8808057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96C311C7-8BE7-F245-B812-B3B59EB8A2EB}"/>
              </a:ext>
            </a:extLst>
          </p:cNvPr>
          <p:cNvPicPr>
            <a:picLocks noGrp="1" noChangeAspect="1"/>
          </p:cNvPicPr>
          <p:nvPr>
            <p:ph type="pic" sz="half" idx="13"/>
          </p:nvPr>
        </p:nvPicPr>
        <p:blipFill>
          <a:blip r:embed="rId3" cstate="email">
            <a:extLst>
              <a:ext uri="{28A0092B-C50C-407E-A947-70E740481C1C}">
                <a14:useLocalDpi xmlns:a14="http://schemas.microsoft.com/office/drawing/2010/main"/>
              </a:ext>
            </a:extLst>
          </a:blip>
          <a:srcRect/>
          <a:stretch>
            <a:fillRect/>
          </a:stretch>
        </p:blipFill>
        <p:spPr/>
      </p:pic>
      <p:sp>
        <p:nvSpPr>
          <p:cNvPr id="4" name="Title 3">
            <a:extLst>
              <a:ext uri="{FF2B5EF4-FFF2-40B4-BE49-F238E27FC236}">
                <a16:creationId xmlns:a16="http://schemas.microsoft.com/office/drawing/2014/main" id="{04001C05-9E77-C441-AF1E-3C55CCB3D6CE}"/>
              </a:ext>
            </a:extLst>
          </p:cNvPr>
          <p:cNvSpPr>
            <a:spLocks noGrp="1"/>
          </p:cNvSpPr>
          <p:nvPr>
            <p:ph type="title"/>
          </p:nvPr>
        </p:nvSpPr>
        <p:spPr/>
        <p:txBody>
          <a:bodyPr>
            <a:normAutofit/>
          </a:bodyPr>
          <a:lstStyle/>
          <a:p>
            <a:r>
              <a:rPr lang="en-US" sz="5400" dirty="0"/>
              <a:t>Liver cancer: mold and hepatitis B or C</a:t>
            </a:r>
          </a:p>
        </p:txBody>
      </p:sp>
      <p:sp>
        <p:nvSpPr>
          <p:cNvPr id="5" name="Text Placeholder 4">
            <a:extLst>
              <a:ext uri="{FF2B5EF4-FFF2-40B4-BE49-F238E27FC236}">
                <a16:creationId xmlns:a16="http://schemas.microsoft.com/office/drawing/2014/main" id="{E0643826-E098-B246-9871-C79D7739E242}"/>
              </a:ext>
            </a:extLst>
          </p:cNvPr>
          <p:cNvSpPr>
            <a:spLocks noGrp="1"/>
          </p:cNvSpPr>
          <p:nvPr>
            <p:ph type="body" sz="half" idx="1"/>
          </p:nvPr>
        </p:nvSpPr>
        <p:spPr/>
        <p:txBody>
          <a:bodyPr>
            <a:normAutofit/>
          </a:bodyPr>
          <a:lstStyle/>
          <a:p>
            <a:r>
              <a:rPr lang="en-US" sz="4400" dirty="0"/>
              <a:t>Risk of liver cancer from Hepatitis B virus infection is bad enough, but add mold toxins and the risk goes up 60 times!</a:t>
            </a:r>
          </a:p>
        </p:txBody>
      </p:sp>
      <p:sp>
        <p:nvSpPr>
          <p:cNvPr id="9" name="TextBox 8">
            <a:extLst>
              <a:ext uri="{FF2B5EF4-FFF2-40B4-BE49-F238E27FC236}">
                <a16:creationId xmlns:a16="http://schemas.microsoft.com/office/drawing/2014/main" id="{912D598E-A81F-4344-96B3-B1DB64E0AABE}"/>
              </a:ext>
            </a:extLst>
          </p:cNvPr>
          <p:cNvSpPr txBox="1"/>
          <p:nvPr/>
        </p:nvSpPr>
        <p:spPr>
          <a:xfrm>
            <a:off x="4509867" y="9374009"/>
            <a:ext cx="3985065"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a:t>. Gastroenterology. 142(6):1264-1273.e1.</a:t>
            </a:r>
            <a:endParaRPr kumimoji="0" lang="en-US" sz="1800" b="0" i="0" u="none" strike="noStrike" cap="none" spc="0" normalizeH="0" baseline="0" dirty="0">
              <a:ln>
                <a:noFill/>
              </a:ln>
              <a:solidFill>
                <a:srgbClr val="606060"/>
              </a:solidFill>
              <a:effectLst/>
              <a:uFillTx/>
              <a:latin typeface="+mn-lt"/>
              <a:ea typeface="+mn-ea"/>
              <a:cs typeface="+mn-cs"/>
              <a:sym typeface="Gill Sans"/>
            </a:endParaRPr>
          </a:p>
        </p:txBody>
      </p:sp>
    </p:spTree>
    <p:extLst>
      <p:ext uri="{BB962C8B-B14F-4D97-AF65-F5344CB8AC3E}">
        <p14:creationId xmlns:p14="http://schemas.microsoft.com/office/powerpoint/2010/main" val="1993232843"/>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5782258-5638-6444-8332-17902B5D17B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87680"/>
            <a:ext cx="13004800" cy="12522200"/>
          </a:xfrm>
          <a:prstGeom prst="rect">
            <a:avLst/>
          </a:prstGeom>
        </p:spPr>
      </p:pic>
      <p:sp>
        <p:nvSpPr>
          <p:cNvPr id="2" name="Title 1">
            <a:extLst>
              <a:ext uri="{FF2B5EF4-FFF2-40B4-BE49-F238E27FC236}">
                <a16:creationId xmlns:a16="http://schemas.microsoft.com/office/drawing/2014/main" id="{6D7072F6-2FA2-FC40-BB10-B9F4119F9BCE}"/>
              </a:ext>
            </a:extLst>
          </p:cNvPr>
          <p:cNvSpPr>
            <a:spLocks noGrp="1"/>
          </p:cNvSpPr>
          <p:nvPr>
            <p:ph type="title"/>
          </p:nvPr>
        </p:nvSpPr>
        <p:spPr>
          <a:xfrm>
            <a:off x="508000" y="-265013"/>
            <a:ext cx="11988800" cy="1905000"/>
          </a:xfrm>
        </p:spPr>
        <p:txBody>
          <a:bodyPr/>
          <a:lstStyle/>
          <a:p>
            <a:r>
              <a:rPr lang="en-US" dirty="0">
                <a:solidFill>
                  <a:srgbClr val="002060"/>
                </a:solidFill>
                <a:effectLst>
                  <a:glow rad="101600">
                    <a:srgbClr val="FFFFFF">
                      <a:alpha val="60000"/>
                    </a:srgbClr>
                  </a:glow>
                </a:effectLst>
              </a:rPr>
              <a:t>Throw the moldy food out!</a:t>
            </a:r>
          </a:p>
        </p:txBody>
      </p:sp>
      <p:sp>
        <p:nvSpPr>
          <p:cNvPr id="3" name="Content Placeholder 2">
            <a:extLst>
              <a:ext uri="{FF2B5EF4-FFF2-40B4-BE49-F238E27FC236}">
                <a16:creationId xmlns:a16="http://schemas.microsoft.com/office/drawing/2014/main" id="{8D206C44-8EA8-494E-A29F-F8CE845DAC1B}"/>
              </a:ext>
            </a:extLst>
          </p:cNvPr>
          <p:cNvSpPr>
            <a:spLocks noGrp="1"/>
          </p:cNvSpPr>
          <p:nvPr>
            <p:ph idx="1"/>
          </p:nvPr>
        </p:nvSpPr>
        <p:spPr>
          <a:xfrm>
            <a:off x="508000" y="977900"/>
            <a:ext cx="11988800" cy="2334260"/>
          </a:xfrm>
        </p:spPr>
        <p:txBody>
          <a:bodyPr>
            <a:normAutofit/>
          </a:bodyPr>
          <a:lstStyle/>
          <a:p>
            <a:pPr marL="0" indent="0">
              <a:buNone/>
            </a:pPr>
            <a:r>
              <a:rPr lang="en-US" sz="5400" dirty="0">
                <a:solidFill>
                  <a:srgbClr val="002060"/>
                </a:solidFill>
                <a:effectLst>
                  <a:glow rad="101600">
                    <a:srgbClr val="FFFFFF">
                      <a:alpha val="60000"/>
                    </a:srgbClr>
                  </a:glow>
                </a:effectLst>
              </a:rPr>
              <a:t>Eating foods containing mold nearly doubles the risk of stomach cancer.</a:t>
            </a:r>
          </a:p>
        </p:txBody>
      </p:sp>
      <p:sp>
        <p:nvSpPr>
          <p:cNvPr id="4" name="TextBox 3">
            <a:extLst>
              <a:ext uri="{FF2B5EF4-FFF2-40B4-BE49-F238E27FC236}">
                <a16:creationId xmlns:a16="http://schemas.microsoft.com/office/drawing/2014/main" id="{A5230584-5419-9F47-96A4-3DBE92B40723}"/>
              </a:ext>
            </a:extLst>
          </p:cNvPr>
          <p:cNvSpPr txBox="1"/>
          <p:nvPr/>
        </p:nvSpPr>
        <p:spPr>
          <a:xfrm>
            <a:off x="4650931" y="9343827"/>
            <a:ext cx="370293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600" dirty="0">
                <a:solidFill>
                  <a:srgbClr val="FFFFFF"/>
                </a:solidFill>
                <a:latin typeface="Helvetica Neue"/>
                <a:ea typeface="Helvetica Neue"/>
                <a:cs typeface="Helvetica Neue"/>
                <a:sym typeface="Helvetica Neue"/>
              </a:rPr>
              <a:t>Asian Pac J Cancer Prev. 16(1):283-90.</a:t>
            </a:r>
            <a:endParaRPr kumimoji="0" lang="en-US" sz="1600" b="0" i="0" u="none" strike="noStrike" cap="none" spc="0" normalizeH="0" baseline="0" dirty="0">
              <a:ln>
                <a:noFill/>
              </a:ln>
              <a:solidFill>
                <a:srgbClr val="FFFFFF"/>
              </a:solidFill>
              <a:effectLst/>
              <a:uFillTx/>
              <a:sym typeface="Gill Sans"/>
            </a:endParaRPr>
          </a:p>
        </p:txBody>
      </p:sp>
    </p:spTree>
    <p:extLst>
      <p:ext uri="{BB962C8B-B14F-4D97-AF65-F5344CB8AC3E}">
        <p14:creationId xmlns:p14="http://schemas.microsoft.com/office/powerpoint/2010/main" val="19156196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291B0-C179-3746-B5FF-903B0F3A522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771ED2B-DCFA-4D41-89E9-43059B1D4FA9}"/>
              </a:ext>
            </a:extLst>
          </p:cNvPr>
          <p:cNvSpPr>
            <a:spLocks noGrp="1"/>
          </p:cNvSpPr>
          <p:nvPr>
            <p:ph idx="1"/>
          </p:nvPr>
        </p:nvSpPr>
        <p:spPr>
          <a:xfrm>
            <a:off x="508000" y="1524000"/>
            <a:ext cx="4795520" cy="7239000"/>
          </a:xfrm>
        </p:spPr>
        <p:txBody>
          <a:bodyPr>
            <a:normAutofit/>
          </a:bodyPr>
          <a:lstStyle/>
          <a:p>
            <a:pPr marL="0" indent="0">
              <a:buNone/>
            </a:pPr>
            <a:r>
              <a:rPr lang="en-US" sz="4800" dirty="0"/>
              <a:t>Consumption of specialty cheeses increased the risk of gastric cancer by 12.6 fold. </a:t>
            </a:r>
          </a:p>
        </p:txBody>
      </p:sp>
      <p:pic>
        <p:nvPicPr>
          <p:cNvPr id="5" name="Picture 4">
            <a:extLst>
              <a:ext uri="{FF2B5EF4-FFF2-40B4-BE49-F238E27FC236}">
                <a16:creationId xmlns:a16="http://schemas.microsoft.com/office/drawing/2014/main" id="{E063F2FD-E4DC-4E43-A59C-48A75571EC2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62293">
            <a:off x="5445760" y="3027681"/>
            <a:ext cx="6705600" cy="4470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id="{7E5269B4-7648-964D-8C1B-0F20A37AA4D7}"/>
              </a:ext>
            </a:extLst>
          </p:cNvPr>
          <p:cNvSpPr txBox="1"/>
          <p:nvPr/>
        </p:nvSpPr>
        <p:spPr>
          <a:xfrm>
            <a:off x="4464181" y="9374009"/>
            <a:ext cx="4076437"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a:latin typeface="Helvetica Neue"/>
                <a:ea typeface="Helvetica Neue"/>
                <a:cs typeface="Helvetica Neue"/>
                <a:sym typeface="Helvetica Neue"/>
              </a:rPr>
              <a:t>Asian Pac J Cancer Prev. 16(1):283-90</a:t>
            </a:r>
          </a:p>
        </p:txBody>
      </p:sp>
    </p:spTree>
    <p:extLst>
      <p:ext uri="{BB962C8B-B14F-4D97-AF65-F5344CB8AC3E}">
        <p14:creationId xmlns:p14="http://schemas.microsoft.com/office/powerpoint/2010/main" val="25485452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CC83C9-0A33-CE4C-ADBF-EAA57E57EF03}"/>
              </a:ext>
            </a:extLst>
          </p:cNvPr>
          <p:cNvSpPr>
            <a:spLocks noGrp="1"/>
          </p:cNvSpPr>
          <p:nvPr>
            <p:ph type="title"/>
          </p:nvPr>
        </p:nvSpPr>
        <p:spPr>
          <a:xfrm>
            <a:off x="508000" y="196280"/>
            <a:ext cx="11988800" cy="1905000"/>
          </a:xfrm>
        </p:spPr>
        <p:txBody>
          <a:bodyPr/>
          <a:lstStyle/>
          <a:p>
            <a:r>
              <a:rPr lang="en-US" dirty="0"/>
              <a:t>Common Symptoms From Mold</a:t>
            </a:r>
          </a:p>
        </p:txBody>
      </p:sp>
      <p:sp>
        <p:nvSpPr>
          <p:cNvPr id="6" name="Content Placeholder 5">
            <a:extLst>
              <a:ext uri="{FF2B5EF4-FFF2-40B4-BE49-F238E27FC236}">
                <a16:creationId xmlns:a16="http://schemas.microsoft.com/office/drawing/2014/main" id="{49A14844-A8F1-D744-8E6A-64FCB6E0FECE}"/>
              </a:ext>
            </a:extLst>
          </p:cNvPr>
          <p:cNvSpPr>
            <a:spLocks noGrp="1"/>
          </p:cNvSpPr>
          <p:nvPr>
            <p:ph sz="half" idx="1"/>
          </p:nvPr>
        </p:nvSpPr>
        <p:spPr>
          <a:xfrm>
            <a:off x="597744" y="1564432"/>
            <a:ext cx="5796283" cy="7704856"/>
          </a:xfrm>
        </p:spPr>
        <p:txBody>
          <a:bodyPr>
            <a:noAutofit/>
          </a:bodyPr>
          <a:lstStyle/>
          <a:p>
            <a:pPr marL="0">
              <a:spcBef>
                <a:spcPts val="0"/>
              </a:spcBef>
            </a:pPr>
            <a:r>
              <a:rPr lang="en-US" sz="2800" b="1" dirty="0">
                <a:solidFill>
                  <a:srgbClr val="000000"/>
                </a:solidFill>
                <a:latin typeface="Arial Narrow" panose="020B0604020202020204" pitchFamily="34" charset="0"/>
                <a:cs typeface="Arial Narrow" panose="020B0604020202020204" pitchFamily="34" charset="0"/>
              </a:rPr>
              <a:t>Muscle and/or joint pain (71%), </a:t>
            </a:r>
          </a:p>
          <a:p>
            <a:pPr marL="0">
              <a:spcBef>
                <a:spcPts val="0"/>
              </a:spcBef>
            </a:pPr>
            <a:r>
              <a:rPr lang="en-US" sz="2800" b="1" dirty="0">
                <a:solidFill>
                  <a:srgbClr val="000000"/>
                </a:solidFill>
                <a:latin typeface="Arial Narrow" panose="020B0604020202020204" pitchFamily="34" charset="0"/>
                <a:cs typeface="Arial Narrow" panose="020B0604020202020204" pitchFamily="34" charset="0"/>
              </a:rPr>
              <a:t>Fatigue/weakness (70%),</a:t>
            </a:r>
          </a:p>
          <a:p>
            <a:pPr marL="0">
              <a:spcBef>
                <a:spcPts val="0"/>
              </a:spcBef>
            </a:pPr>
            <a:r>
              <a:rPr lang="en-US" sz="2800" b="1" dirty="0">
                <a:solidFill>
                  <a:srgbClr val="000000"/>
                </a:solidFill>
                <a:latin typeface="Arial Narrow" panose="020B0604020202020204" pitchFamily="34" charset="0"/>
                <a:cs typeface="Arial Narrow" panose="020B0604020202020204" pitchFamily="34" charset="0"/>
              </a:rPr>
              <a:t>Neurocognitive dysfunction (67%), </a:t>
            </a:r>
          </a:p>
          <a:p>
            <a:pPr marL="0">
              <a:spcBef>
                <a:spcPts val="0"/>
              </a:spcBef>
            </a:pPr>
            <a:r>
              <a:rPr lang="en-US" sz="2800" b="1" dirty="0">
                <a:solidFill>
                  <a:srgbClr val="000000"/>
                </a:solidFill>
                <a:latin typeface="Arial Narrow" panose="020B0604020202020204" pitchFamily="34" charset="0"/>
                <a:cs typeface="Arial Narrow" panose="020B0604020202020204" pitchFamily="34" charset="0"/>
              </a:rPr>
              <a:t>Sinusitis (65%), </a:t>
            </a:r>
          </a:p>
          <a:p>
            <a:pPr marL="0">
              <a:spcBef>
                <a:spcPts val="0"/>
              </a:spcBef>
            </a:pPr>
            <a:r>
              <a:rPr lang="en-US" sz="2800" b="1" dirty="0">
                <a:solidFill>
                  <a:srgbClr val="000000"/>
                </a:solidFill>
                <a:latin typeface="Arial Narrow" panose="020B0604020202020204" pitchFamily="34" charset="0"/>
                <a:cs typeface="Arial Narrow" panose="020B0604020202020204" pitchFamily="34" charset="0"/>
              </a:rPr>
              <a:t>Headache (65%), </a:t>
            </a:r>
          </a:p>
          <a:p>
            <a:pPr marL="0">
              <a:spcBef>
                <a:spcPts val="0"/>
              </a:spcBef>
            </a:pPr>
            <a:r>
              <a:rPr lang="en-US" sz="2800" b="1" dirty="0">
                <a:solidFill>
                  <a:srgbClr val="000000"/>
                </a:solidFill>
                <a:latin typeface="Arial Narrow" panose="020B0604020202020204" pitchFamily="34" charset="0"/>
                <a:cs typeface="Arial Narrow" panose="020B0604020202020204" pitchFamily="34" charset="0"/>
              </a:rPr>
              <a:t>Gastrointestinal problems (58%)</a:t>
            </a:r>
          </a:p>
          <a:p>
            <a:pPr marL="0">
              <a:spcBef>
                <a:spcPts val="0"/>
              </a:spcBef>
            </a:pPr>
            <a:r>
              <a:rPr lang="en-US" sz="2800" b="1" dirty="0">
                <a:solidFill>
                  <a:srgbClr val="000000"/>
                </a:solidFill>
                <a:latin typeface="Arial Narrow" panose="020B0604020202020204" pitchFamily="34" charset="0"/>
                <a:cs typeface="Arial Narrow" panose="020B0604020202020204" pitchFamily="34" charset="0"/>
              </a:rPr>
              <a:t>Shortness of breath (54%), </a:t>
            </a:r>
          </a:p>
          <a:p>
            <a:pPr marL="0">
              <a:spcBef>
                <a:spcPts val="0"/>
              </a:spcBef>
            </a:pPr>
            <a:r>
              <a:rPr lang="en-US" sz="2800" b="1" dirty="0">
                <a:solidFill>
                  <a:srgbClr val="000000"/>
                </a:solidFill>
                <a:latin typeface="Arial Narrow" panose="020B0604020202020204" pitchFamily="34" charset="0"/>
                <a:cs typeface="Arial Narrow" panose="020B0604020202020204" pitchFamily="34" charset="0"/>
              </a:rPr>
              <a:t>Anxiety/depression/irritability (54%), </a:t>
            </a:r>
          </a:p>
          <a:p>
            <a:pPr marL="0">
              <a:spcBef>
                <a:spcPts val="0"/>
              </a:spcBef>
            </a:pPr>
            <a:r>
              <a:rPr lang="en-US" sz="2800" b="1" dirty="0">
                <a:solidFill>
                  <a:srgbClr val="000000"/>
                </a:solidFill>
                <a:latin typeface="Arial Narrow" panose="020B0604020202020204" pitchFamily="34" charset="0"/>
                <a:cs typeface="Arial Narrow" panose="020B0604020202020204" pitchFamily="34" charset="0"/>
              </a:rPr>
              <a:t>Vision problems (42%), </a:t>
            </a:r>
          </a:p>
          <a:p>
            <a:pPr marL="0">
              <a:spcBef>
                <a:spcPts val="0"/>
              </a:spcBef>
            </a:pPr>
            <a:r>
              <a:rPr lang="en-US" sz="2800" b="1" dirty="0">
                <a:solidFill>
                  <a:srgbClr val="000000"/>
                </a:solidFill>
                <a:latin typeface="Arial Narrow" panose="020B0604020202020204" pitchFamily="34" charset="0"/>
                <a:cs typeface="Arial Narrow" panose="020B0604020202020204" pitchFamily="34" charset="0"/>
              </a:rPr>
              <a:t>Chest tightness (42%), </a:t>
            </a:r>
          </a:p>
          <a:p>
            <a:pPr marL="0">
              <a:spcBef>
                <a:spcPts val="0"/>
              </a:spcBef>
            </a:pPr>
            <a:r>
              <a:rPr lang="en-US" sz="2800" b="1" dirty="0">
                <a:solidFill>
                  <a:srgbClr val="000000"/>
                </a:solidFill>
                <a:latin typeface="Arial Narrow" panose="020B0604020202020204" pitchFamily="34" charset="0"/>
                <a:cs typeface="Arial Narrow" panose="020B0604020202020204" pitchFamily="34" charset="0"/>
              </a:rPr>
              <a:t>Insomnia (40%), </a:t>
            </a:r>
          </a:p>
          <a:p>
            <a:pPr marL="0">
              <a:spcBef>
                <a:spcPts val="0"/>
              </a:spcBef>
            </a:pPr>
            <a:r>
              <a:rPr lang="en-US" sz="2800" b="1" dirty="0">
                <a:solidFill>
                  <a:srgbClr val="000000"/>
                </a:solidFill>
                <a:latin typeface="Arial Narrow" panose="020B0604020202020204" pitchFamily="34" charset="0"/>
                <a:cs typeface="Arial Narrow" panose="020B0604020202020204" pitchFamily="34" charset="0"/>
              </a:rPr>
              <a:t>Dizziness (38%), </a:t>
            </a:r>
          </a:p>
          <a:p>
            <a:pPr marL="0">
              <a:spcBef>
                <a:spcPts val="0"/>
              </a:spcBef>
            </a:pPr>
            <a:r>
              <a:rPr lang="en-US" sz="2800" b="1" dirty="0">
                <a:solidFill>
                  <a:srgbClr val="000000"/>
                </a:solidFill>
                <a:latin typeface="Arial Narrow" panose="020B0604020202020204" pitchFamily="34" charset="0"/>
                <a:cs typeface="Arial Narrow" panose="020B0604020202020204" pitchFamily="34" charset="0"/>
              </a:rPr>
              <a:t>Numbness/tingling (35%), </a:t>
            </a:r>
          </a:p>
          <a:p>
            <a:pPr marL="0">
              <a:spcBef>
                <a:spcPts val="0"/>
              </a:spcBef>
            </a:pPr>
            <a:r>
              <a:rPr lang="en-US" sz="2800" b="1" dirty="0">
                <a:solidFill>
                  <a:srgbClr val="000000"/>
                </a:solidFill>
                <a:latin typeface="Arial Narrow" panose="020B0604020202020204" pitchFamily="34" charset="0"/>
                <a:cs typeface="Arial Narrow" panose="020B0604020202020204" pitchFamily="34" charset="0"/>
              </a:rPr>
              <a:t>Laryngitis (35%), </a:t>
            </a:r>
          </a:p>
          <a:p>
            <a:pPr marL="0">
              <a:spcBef>
                <a:spcPts val="0"/>
              </a:spcBef>
            </a:pPr>
            <a:r>
              <a:rPr lang="en-US" sz="2800" b="1" dirty="0">
                <a:solidFill>
                  <a:srgbClr val="000000"/>
                </a:solidFill>
                <a:latin typeface="Arial Narrow" panose="020B0604020202020204" pitchFamily="34" charset="0"/>
                <a:cs typeface="Arial Narrow" panose="020B0604020202020204" pitchFamily="34" charset="0"/>
              </a:rPr>
              <a:t>Nausea (33%), </a:t>
            </a:r>
          </a:p>
          <a:p>
            <a:pPr marL="0">
              <a:spcBef>
                <a:spcPts val="0"/>
              </a:spcBef>
            </a:pPr>
            <a:r>
              <a:rPr lang="en-US" sz="2800" b="1" dirty="0">
                <a:solidFill>
                  <a:srgbClr val="000000"/>
                </a:solidFill>
                <a:latin typeface="Arial Narrow" panose="020B0604020202020204" pitchFamily="34" charset="0"/>
                <a:cs typeface="Arial Narrow" panose="020B0604020202020204" pitchFamily="34" charset="0"/>
              </a:rPr>
              <a:t>Skin rashes (27%), </a:t>
            </a:r>
          </a:p>
          <a:p>
            <a:pPr marL="0">
              <a:spcBef>
                <a:spcPts val="0"/>
              </a:spcBef>
            </a:pPr>
            <a:r>
              <a:rPr lang="en-US" sz="2800" b="1" dirty="0">
                <a:solidFill>
                  <a:srgbClr val="000000"/>
                </a:solidFill>
                <a:latin typeface="Arial Narrow" panose="020B0604020202020204" pitchFamily="34" charset="0"/>
                <a:cs typeface="Arial Narrow" panose="020B0604020202020204" pitchFamily="34" charset="0"/>
              </a:rPr>
              <a:t>Tremors (25%) </a:t>
            </a:r>
          </a:p>
          <a:p>
            <a:pPr marL="0">
              <a:spcBef>
                <a:spcPts val="0"/>
              </a:spcBef>
            </a:pPr>
            <a:r>
              <a:rPr lang="en-US" sz="2800" b="1" dirty="0">
                <a:solidFill>
                  <a:srgbClr val="000000"/>
                </a:solidFill>
                <a:latin typeface="Arial Narrow" panose="020B0604020202020204" pitchFamily="34" charset="0"/>
                <a:cs typeface="Arial Narrow" panose="020B0604020202020204" pitchFamily="34" charset="0"/>
              </a:rPr>
              <a:t>Heart palpitations (21%). </a:t>
            </a:r>
          </a:p>
        </p:txBody>
      </p:sp>
      <p:pic>
        <p:nvPicPr>
          <p:cNvPr id="11" name="Content Placeholder 10">
            <a:extLst>
              <a:ext uri="{FF2B5EF4-FFF2-40B4-BE49-F238E27FC236}">
                <a16:creationId xmlns:a16="http://schemas.microsoft.com/office/drawing/2014/main" id="{D75AD72D-0876-FE49-ADF5-26D82BF31BC8}"/>
              </a:ext>
            </a:extLst>
          </p:cNvPr>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6510070" y="2716560"/>
            <a:ext cx="5772771" cy="554016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2" name="TextBox 11">
            <a:extLst>
              <a:ext uri="{FF2B5EF4-FFF2-40B4-BE49-F238E27FC236}">
                <a16:creationId xmlns:a16="http://schemas.microsoft.com/office/drawing/2014/main" id="{E7A1A4D1-7C57-8343-8163-D69D3189F16F}"/>
              </a:ext>
            </a:extLst>
          </p:cNvPr>
          <p:cNvSpPr txBox="1"/>
          <p:nvPr/>
        </p:nvSpPr>
        <p:spPr>
          <a:xfrm>
            <a:off x="3447877" y="9342705"/>
            <a:ext cx="6109045"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a:t>Journal of Nutritional &amp; Environmental Medicine 14(3), 261–274</a:t>
            </a:r>
          </a:p>
        </p:txBody>
      </p:sp>
    </p:spTree>
    <p:extLst>
      <p:ext uri="{BB962C8B-B14F-4D97-AF65-F5344CB8AC3E}">
        <p14:creationId xmlns:p14="http://schemas.microsoft.com/office/powerpoint/2010/main" val="61979811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chemeClr val="accent1"/>
                                      </p:to>
                                    </p:animClr>
                                  </p:sub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chemeClr val="accent1"/>
                                      </p:to>
                                    </p:animClr>
                                  </p:sub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chemeClr val="accent1"/>
                                      </p:to>
                                    </p:animClr>
                                  </p:subTnLst>
                                </p:cTn>
                              </p:par>
                              <p:par>
                                <p:cTn id="13" presetID="1" presetClass="entr" presetSubtype="0" fill="hold" grpId="0" nodeType="with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chemeClr val="accent1"/>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chemeClr val="accent1"/>
                                      </p:to>
                                    </p:animClr>
                                  </p:subTnLst>
                                </p:cTn>
                              </p:par>
                              <p:par>
                                <p:cTn id="19" presetID="1" presetClass="entr" presetSubtype="0" fill="hold" grpId="0" nodeType="with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5" end="5"/>
                                            </p:txEl>
                                          </p:spTgt>
                                        </p:tgtEl>
                                        <p:attrNameLst>
                                          <p:attrName>ppt_c</p:attrName>
                                        </p:attrNameLst>
                                      </p:cBhvr>
                                      <p:to>
                                        <a:schemeClr val="accent1"/>
                                      </p:to>
                                    </p:animClr>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6" end="6"/>
                                            </p:txEl>
                                          </p:spTgt>
                                        </p:tgtEl>
                                        <p:attrNameLst>
                                          <p:attrName>ppt_c</p:attrName>
                                        </p:attrNameLst>
                                      </p:cBhvr>
                                      <p:to>
                                        <a:schemeClr val="accent1"/>
                                      </p:to>
                                    </p:animClr>
                                  </p:subTnLst>
                                </p:cTn>
                              </p:par>
                              <p:par>
                                <p:cTn id="25" presetID="1" presetClass="entr" presetSubtype="0" fill="hold" grpId="0" nodeType="with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7" end="7"/>
                                            </p:txEl>
                                          </p:spTgt>
                                        </p:tgtEl>
                                        <p:attrNameLst>
                                          <p:attrName>ppt_c</p:attrName>
                                        </p:attrNameLst>
                                      </p:cBhvr>
                                      <p:to>
                                        <a:schemeClr val="accent1"/>
                                      </p:to>
                                    </p:animClr>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8" end="8"/>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8" end="8"/>
                                            </p:txEl>
                                          </p:spTgt>
                                        </p:tgtEl>
                                        <p:attrNameLst>
                                          <p:attrName>ppt_c</p:attrName>
                                        </p:attrNameLst>
                                      </p:cBhvr>
                                      <p:to>
                                        <a:schemeClr val="accent1"/>
                                      </p:to>
                                    </p:animClr>
                                  </p:subTnLst>
                                </p:cTn>
                              </p:par>
                              <p:par>
                                <p:cTn id="31" presetID="1" presetClass="entr" presetSubtype="0" fill="hold" grpId="0" nodeType="with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9" end="9"/>
                                            </p:txEl>
                                          </p:spTgt>
                                        </p:tgtEl>
                                        <p:attrNameLst>
                                          <p:attrName>ppt_c</p:attrName>
                                        </p:attrNameLst>
                                      </p:cBhvr>
                                      <p:to>
                                        <a:schemeClr val="accent1"/>
                                      </p:to>
                                    </p:animClr>
                                  </p:sub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
                                            <p:txEl>
                                              <p:pRg st="10" end="1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0" end="10"/>
                                            </p:txEl>
                                          </p:spTgt>
                                        </p:tgtEl>
                                        <p:attrNameLst>
                                          <p:attrName>ppt_c</p:attrName>
                                        </p:attrNameLst>
                                      </p:cBhvr>
                                      <p:to>
                                        <a:schemeClr val="accent1"/>
                                      </p:to>
                                    </p:animClr>
                                  </p:subTnLst>
                                </p:cTn>
                              </p:par>
                              <p:par>
                                <p:cTn id="37" presetID="1" presetClass="entr" presetSubtype="0" fill="hold" grpId="0" nodeType="withEffect">
                                  <p:stCondLst>
                                    <p:cond delay="0"/>
                                  </p:stCondLst>
                                  <p:childTnLst>
                                    <p:set>
                                      <p:cBhvr>
                                        <p:cTn id="38" dur="1" fill="hold">
                                          <p:stCondLst>
                                            <p:cond delay="0"/>
                                          </p:stCondLst>
                                        </p:cTn>
                                        <p:tgtEl>
                                          <p:spTgt spid="6">
                                            <p:txEl>
                                              <p:pRg st="11" end="1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1" end="11"/>
                                            </p:txEl>
                                          </p:spTgt>
                                        </p:tgtEl>
                                        <p:attrNameLst>
                                          <p:attrName>ppt_c</p:attrName>
                                        </p:attrNameLst>
                                      </p:cBhvr>
                                      <p:to>
                                        <a:schemeClr val="accent1"/>
                                      </p:to>
                                    </p:animClr>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12" end="1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2" end="12"/>
                                            </p:txEl>
                                          </p:spTgt>
                                        </p:tgtEl>
                                        <p:attrNameLst>
                                          <p:attrName>ppt_c</p:attrName>
                                        </p:attrNameLst>
                                      </p:cBhvr>
                                      <p:to>
                                        <a:schemeClr val="accent1"/>
                                      </p:to>
                                    </p:animClr>
                                  </p:subTnLst>
                                </p:cTn>
                              </p:par>
                              <p:par>
                                <p:cTn id="43" presetID="1" presetClass="entr" presetSubtype="0" fill="hold" grpId="0" nodeType="withEffect">
                                  <p:stCondLst>
                                    <p:cond delay="0"/>
                                  </p:stCondLst>
                                  <p:childTnLst>
                                    <p:set>
                                      <p:cBhvr>
                                        <p:cTn id="44" dur="1" fill="hold">
                                          <p:stCondLst>
                                            <p:cond delay="0"/>
                                          </p:stCondLst>
                                        </p:cTn>
                                        <p:tgtEl>
                                          <p:spTgt spid="6">
                                            <p:txEl>
                                              <p:pRg st="13" end="1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3" end="13"/>
                                            </p:txEl>
                                          </p:spTgt>
                                        </p:tgtEl>
                                        <p:attrNameLst>
                                          <p:attrName>ppt_c</p:attrName>
                                        </p:attrNameLst>
                                      </p:cBhvr>
                                      <p:to>
                                        <a:schemeClr val="accent1"/>
                                      </p:to>
                                    </p:animClr>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xEl>
                                              <p:pRg st="14" end="1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4" end="14"/>
                                            </p:txEl>
                                          </p:spTgt>
                                        </p:tgtEl>
                                        <p:attrNameLst>
                                          <p:attrName>ppt_c</p:attrName>
                                        </p:attrNameLst>
                                      </p:cBhvr>
                                      <p:to>
                                        <a:schemeClr val="accent1"/>
                                      </p:to>
                                    </p:animClr>
                                  </p:subTnLst>
                                </p:cTn>
                              </p:par>
                              <p:par>
                                <p:cTn id="49" presetID="1" presetClass="entr" presetSubtype="0" fill="hold" grpId="0" nodeType="withEffect">
                                  <p:stCondLst>
                                    <p:cond delay="0"/>
                                  </p:stCondLst>
                                  <p:childTnLst>
                                    <p:set>
                                      <p:cBhvr>
                                        <p:cTn id="50" dur="1" fill="hold">
                                          <p:stCondLst>
                                            <p:cond delay="0"/>
                                          </p:stCondLst>
                                        </p:cTn>
                                        <p:tgtEl>
                                          <p:spTgt spid="6">
                                            <p:txEl>
                                              <p:pRg st="15" end="15"/>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5" end="15"/>
                                            </p:txEl>
                                          </p:spTgt>
                                        </p:tgtEl>
                                        <p:attrNameLst>
                                          <p:attrName>ppt_c</p:attrName>
                                        </p:attrNameLst>
                                      </p:cBhvr>
                                      <p:to>
                                        <a:schemeClr val="accent1"/>
                                      </p:to>
                                    </p:animClr>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xEl>
                                              <p:pRg st="16" end="16"/>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6" end="16"/>
                                            </p:txEl>
                                          </p:spTgt>
                                        </p:tgtEl>
                                        <p:attrNameLst>
                                          <p:attrName>ppt_c</p:attrName>
                                        </p:attrNameLst>
                                      </p:cBhvr>
                                      <p:to>
                                        <a:schemeClr val="accent1"/>
                                      </p:to>
                                    </p:animClr>
                                  </p:subTnLst>
                                </p:cTn>
                              </p:par>
                              <p:par>
                                <p:cTn id="55" presetID="1" presetClass="entr" presetSubtype="0" fill="hold" grpId="0" nodeType="withEffect">
                                  <p:stCondLst>
                                    <p:cond delay="0"/>
                                  </p:stCondLst>
                                  <p:childTnLst>
                                    <p:set>
                                      <p:cBhvr>
                                        <p:cTn id="56" dur="1" fill="hold">
                                          <p:stCondLst>
                                            <p:cond delay="0"/>
                                          </p:stCondLst>
                                        </p:cTn>
                                        <p:tgtEl>
                                          <p:spTgt spid="6">
                                            <p:txEl>
                                              <p:pRg st="17" end="17"/>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7" end="17"/>
                                            </p:txEl>
                                          </p:spTgt>
                                        </p:tgtEl>
                                        <p:attrNameLst>
                                          <p:attrName>ppt_c</p:attrName>
                                        </p:attrNameLst>
                                      </p:cBhvr>
                                      <p:to>
                                        <a:schemeClr val="accent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849B60D-5D60-BF48-B33E-BB1DA4B3C44F}"/>
              </a:ext>
            </a:extLst>
          </p:cNvPr>
          <p:cNvPicPr>
            <a:picLocks noGrp="1" noChangeAspect="1"/>
          </p:cNvPicPr>
          <p:nvPr>
            <p:ph type="pic" sz="half" idx="13"/>
          </p:nvPr>
        </p:nvPicPr>
        <p:blipFill>
          <a:blip r:embed="rId3"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52D59C1B-E9E4-7F44-868C-FBF1C5B9FA59}"/>
              </a:ext>
            </a:extLst>
          </p:cNvPr>
          <p:cNvSpPr>
            <a:spLocks noGrp="1"/>
          </p:cNvSpPr>
          <p:nvPr>
            <p:ph type="title"/>
          </p:nvPr>
        </p:nvSpPr>
        <p:spPr/>
        <p:txBody>
          <a:bodyPr/>
          <a:lstStyle/>
          <a:p>
            <a:r>
              <a:rPr lang="en-US" dirty="0"/>
              <a:t>Esophageal Cancer Increased by Mold Exposure</a:t>
            </a:r>
          </a:p>
        </p:txBody>
      </p:sp>
      <p:sp>
        <p:nvSpPr>
          <p:cNvPr id="4" name="Text Placeholder 3">
            <a:extLst>
              <a:ext uri="{FF2B5EF4-FFF2-40B4-BE49-F238E27FC236}">
                <a16:creationId xmlns:a16="http://schemas.microsoft.com/office/drawing/2014/main" id="{3C6B18D9-A21E-6049-B219-1E070D21724D}"/>
              </a:ext>
            </a:extLst>
          </p:cNvPr>
          <p:cNvSpPr>
            <a:spLocks noGrp="1"/>
          </p:cNvSpPr>
          <p:nvPr>
            <p:ph type="body" sz="half" idx="1"/>
          </p:nvPr>
        </p:nvSpPr>
        <p:spPr/>
        <p:txBody>
          <a:bodyPr>
            <a:normAutofit/>
          </a:bodyPr>
          <a:lstStyle/>
          <a:p>
            <a:r>
              <a:rPr lang="en-US" sz="4800" dirty="0"/>
              <a:t>Foods contaminated with molds such as wheat, corn and barley, increase esophageal cancer risk.</a:t>
            </a:r>
          </a:p>
        </p:txBody>
      </p:sp>
      <p:sp>
        <p:nvSpPr>
          <p:cNvPr id="7" name="TextBox 6">
            <a:extLst>
              <a:ext uri="{FF2B5EF4-FFF2-40B4-BE49-F238E27FC236}">
                <a16:creationId xmlns:a16="http://schemas.microsoft.com/office/drawing/2014/main" id="{C75C58BA-28ED-E74A-9FE4-A29996DB9FF0}"/>
              </a:ext>
            </a:extLst>
          </p:cNvPr>
          <p:cNvSpPr txBox="1"/>
          <p:nvPr/>
        </p:nvSpPr>
        <p:spPr>
          <a:xfrm>
            <a:off x="5281713" y="9374009"/>
            <a:ext cx="244137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a:t>Toxins (Basel). 12(5):299</a:t>
            </a:r>
            <a:endParaRPr kumimoji="0" lang="en-US" sz="1800" b="0" i="0" u="none" strike="noStrike" cap="none" spc="0" normalizeH="0" baseline="0" dirty="0">
              <a:ln>
                <a:noFill/>
              </a:ln>
              <a:solidFill>
                <a:srgbClr val="606060"/>
              </a:solidFill>
              <a:effectLst/>
              <a:uFillTx/>
              <a:latin typeface="+mn-lt"/>
              <a:ea typeface="+mn-ea"/>
              <a:cs typeface="+mn-cs"/>
              <a:sym typeface="Gill Sans"/>
            </a:endParaRPr>
          </a:p>
        </p:txBody>
      </p:sp>
    </p:spTree>
    <p:extLst>
      <p:ext uri="{BB962C8B-B14F-4D97-AF65-F5344CB8AC3E}">
        <p14:creationId xmlns:p14="http://schemas.microsoft.com/office/powerpoint/2010/main" val="894433031"/>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E412279-3119-3742-8F52-160CDFE4E49C}"/>
              </a:ext>
            </a:extLst>
          </p:cNvPr>
          <p:cNvPicPr>
            <a:picLocks noGrp="1" noChangeAspect="1"/>
          </p:cNvPicPr>
          <p:nvPr>
            <p:ph type="pic" sz="half" idx="13"/>
          </p:nvPr>
        </p:nvPicPr>
        <p:blipFill>
          <a:blip r:embed="rId3"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435D5FA5-144A-B148-B440-47D232F8F407}"/>
              </a:ext>
            </a:extLst>
          </p:cNvPr>
          <p:cNvSpPr>
            <a:spLocks noGrp="1"/>
          </p:cNvSpPr>
          <p:nvPr>
            <p:ph type="title"/>
          </p:nvPr>
        </p:nvSpPr>
        <p:spPr/>
        <p:txBody>
          <a:bodyPr/>
          <a:lstStyle/>
          <a:p>
            <a:r>
              <a:rPr lang="en-US" dirty="0"/>
              <a:t>Gut Mold Connection</a:t>
            </a:r>
          </a:p>
        </p:txBody>
      </p:sp>
      <p:sp>
        <p:nvSpPr>
          <p:cNvPr id="4" name="Text Placeholder 3">
            <a:extLst>
              <a:ext uri="{FF2B5EF4-FFF2-40B4-BE49-F238E27FC236}">
                <a16:creationId xmlns:a16="http://schemas.microsoft.com/office/drawing/2014/main" id="{D2810C97-55A8-7E4A-85BF-240413628724}"/>
              </a:ext>
            </a:extLst>
          </p:cNvPr>
          <p:cNvSpPr>
            <a:spLocks noGrp="1"/>
          </p:cNvSpPr>
          <p:nvPr>
            <p:ph type="body" sz="half" idx="1"/>
          </p:nvPr>
        </p:nvSpPr>
        <p:spPr/>
        <p:txBody>
          <a:bodyPr>
            <a:normAutofit/>
          </a:bodyPr>
          <a:lstStyle/>
          <a:p>
            <a:r>
              <a:rPr lang="en-US" sz="4400" dirty="0">
                <a:latin typeface="Helvetica Neue"/>
                <a:ea typeface="Helvetica Neue"/>
                <a:cs typeface="Helvetica Neue"/>
                <a:sym typeface="Helvetica Neue"/>
              </a:rPr>
              <a:t>Gastrointestinal infections are associated with the presence of mold and mildew.</a:t>
            </a:r>
            <a:endParaRPr lang="en-US" sz="4400" dirty="0"/>
          </a:p>
        </p:txBody>
      </p:sp>
      <p:sp>
        <p:nvSpPr>
          <p:cNvPr id="8" name="TextBox 7">
            <a:extLst>
              <a:ext uri="{FF2B5EF4-FFF2-40B4-BE49-F238E27FC236}">
                <a16:creationId xmlns:a16="http://schemas.microsoft.com/office/drawing/2014/main" id="{4ECD42CD-A1DA-AE4B-A070-DC5BE144FE10}"/>
              </a:ext>
            </a:extLst>
          </p:cNvPr>
          <p:cNvSpPr txBox="1"/>
          <p:nvPr/>
        </p:nvSpPr>
        <p:spPr>
          <a:xfrm>
            <a:off x="4377619" y="9374009"/>
            <a:ext cx="424956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err="1"/>
              <a:t>Int</a:t>
            </a:r>
            <a:r>
              <a:rPr lang="en-US" sz="1800" dirty="0"/>
              <a:t> J Environ Res Public Health. 15(12):2827.</a:t>
            </a:r>
            <a:endParaRPr kumimoji="0" lang="en-US" sz="1800" b="0" i="0" u="none" strike="noStrike" cap="none" spc="0" normalizeH="0" baseline="0" dirty="0">
              <a:ln>
                <a:noFill/>
              </a:ln>
              <a:solidFill>
                <a:srgbClr val="606060"/>
              </a:solidFill>
              <a:effectLst/>
              <a:uFillTx/>
              <a:latin typeface="+mn-lt"/>
              <a:ea typeface="+mn-ea"/>
              <a:cs typeface="+mn-cs"/>
              <a:sym typeface="Gill Sans"/>
            </a:endParaRPr>
          </a:p>
        </p:txBody>
      </p:sp>
    </p:spTree>
    <p:extLst>
      <p:ext uri="{BB962C8B-B14F-4D97-AF65-F5344CB8AC3E}">
        <p14:creationId xmlns:p14="http://schemas.microsoft.com/office/powerpoint/2010/main" val="181621330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4A7CA-CC00-CA4B-B1A1-12D2438B10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09F7E74-8AFF-494B-8625-F9DC0B688DD0}"/>
              </a:ext>
            </a:extLst>
          </p:cNvPr>
          <p:cNvSpPr>
            <a:spLocks noGrp="1"/>
          </p:cNvSpPr>
          <p:nvPr>
            <p:ph idx="1"/>
          </p:nvPr>
        </p:nvSpPr>
        <p:spPr>
          <a:xfrm>
            <a:off x="508000" y="977900"/>
            <a:ext cx="5994400" cy="7785100"/>
          </a:xfrm>
        </p:spPr>
        <p:txBody>
          <a:bodyPr/>
          <a:lstStyle/>
          <a:p>
            <a:r>
              <a:rPr lang="en-US" dirty="0"/>
              <a:t>Mold exposure increases inflammation and causes leaky gut syndrome. </a:t>
            </a:r>
          </a:p>
        </p:txBody>
      </p:sp>
      <p:sp>
        <p:nvSpPr>
          <p:cNvPr id="4" name="TextBox 3">
            <a:extLst>
              <a:ext uri="{FF2B5EF4-FFF2-40B4-BE49-F238E27FC236}">
                <a16:creationId xmlns:a16="http://schemas.microsoft.com/office/drawing/2014/main" id="{580FFB79-E80A-4C48-A9E9-AFF65D3BF9DF}"/>
              </a:ext>
            </a:extLst>
          </p:cNvPr>
          <p:cNvSpPr txBox="1"/>
          <p:nvPr/>
        </p:nvSpPr>
        <p:spPr>
          <a:xfrm>
            <a:off x="5030424" y="9374009"/>
            <a:ext cx="253755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err="1"/>
              <a:t>Toxicol</a:t>
            </a:r>
            <a:r>
              <a:rPr lang="en-US" sz="1800" dirty="0"/>
              <a:t> Lett333:159 -169.</a:t>
            </a:r>
            <a:endParaRPr kumimoji="0" lang="en-US" sz="1800" b="0" i="0" u="none" strike="noStrike" cap="none" spc="0" normalizeH="0" baseline="0" dirty="0">
              <a:ln>
                <a:noFill/>
              </a:ln>
              <a:solidFill>
                <a:srgbClr val="606060"/>
              </a:solidFill>
              <a:effectLst/>
              <a:uFillTx/>
              <a:latin typeface="+mn-lt"/>
              <a:ea typeface="+mn-ea"/>
              <a:cs typeface="+mn-cs"/>
              <a:sym typeface="Gill Sans"/>
            </a:endParaRPr>
          </a:p>
        </p:txBody>
      </p:sp>
      <p:pic>
        <p:nvPicPr>
          <p:cNvPr id="6" name="Picture 5">
            <a:extLst>
              <a:ext uri="{FF2B5EF4-FFF2-40B4-BE49-F238E27FC236}">
                <a16:creationId xmlns:a16="http://schemas.microsoft.com/office/drawing/2014/main" id="{2FAA2582-C772-334A-A7CF-FC6AD6C8663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08800" y="2255520"/>
            <a:ext cx="5567680" cy="5567680"/>
          </a:xfrm>
          <a:prstGeom prst="rect">
            <a:avLst/>
          </a:prstGeom>
        </p:spPr>
      </p:pic>
    </p:spTree>
    <p:extLst>
      <p:ext uri="{BB962C8B-B14F-4D97-AF65-F5344CB8AC3E}">
        <p14:creationId xmlns:p14="http://schemas.microsoft.com/office/powerpoint/2010/main" val="1681855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83FE6-0CE8-7E45-A4BF-31AF4F5E0807}"/>
              </a:ext>
            </a:extLst>
          </p:cNvPr>
          <p:cNvSpPr>
            <a:spLocks noGrp="1"/>
          </p:cNvSpPr>
          <p:nvPr>
            <p:ph type="title"/>
          </p:nvPr>
        </p:nvSpPr>
        <p:spPr/>
        <p:txBody>
          <a:bodyPr/>
          <a:lstStyle/>
          <a:p>
            <a:r>
              <a:rPr lang="en-US" dirty="0"/>
              <a:t>Allergic Rhinitis</a:t>
            </a:r>
          </a:p>
        </p:txBody>
      </p:sp>
      <p:pic>
        <p:nvPicPr>
          <p:cNvPr id="7" name="Content Placeholder 6">
            <a:extLst>
              <a:ext uri="{FF2B5EF4-FFF2-40B4-BE49-F238E27FC236}">
                <a16:creationId xmlns:a16="http://schemas.microsoft.com/office/drawing/2014/main" id="{72D3E496-1175-B84E-984C-59E905B8D34B}"/>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a:stretch/>
        </p:blipFill>
        <p:spPr>
          <a:xfrm>
            <a:off x="6501798" y="3004592"/>
            <a:ext cx="6132861" cy="48965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Content Placeholder 3">
            <a:extLst>
              <a:ext uri="{FF2B5EF4-FFF2-40B4-BE49-F238E27FC236}">
                <a16:creationId xmlns:a16="http://schemas.microsoft.com/office/drawing/2014/main" id="{9D9499F2-ECF5-2F43-AE17-66674555C10B}"/>
              </a:ext>
            </a:extLst>
          </p:cNvPr>
          <p:cNvSpPr>
            <a:spLocks noGrp="1"/>
          </p:cNvSpPr>
          <p:nvPr>
            <p:ph sz="half" idx="2"/>
          </p:nvPr>
        </p:nvSpPr>
        <p:spPr>
          <a:xfrm>
            <a:off x="237704" y="2932584"/>
            <a:ext cx="5418667" cy="5852160"/>
          </a:xfrm>
        </p:spPr>
        <p:txBody>
          <a:bodyPr>
            <a:normAutofit/>
          </a:bodyPr>
          <a:lstStyle/>
          <a:p>
            <a:r>
              <a:rPr lang="en-US" dirty="0"/>
              <a:t>Studies have repeatedly demonstrated that sensitization to fungi, such as Alternaria, is strongly associated with allergic rhinitis.</a:t>
            </a:r>
          </a:p>
          <a:p>
            <a:endParaRPr lang="en-US" dirty="0"/>
          </a:p>
        </p:txBody>
      </p:sp>
      <p:sp>
        <p:nvSpPr>
          <p:cNvPr id="5" name="TextBox 4">
            <a:extLst>
              <a:ext uri="{FF2B5EF4-FFF2-40B4-BE49-F238E27FC236}">
                <a16:creationId xmlns:a16="http://schemas.microsoft.com/office/drawing/2014/main" id="{E97CA5CE-BE57-FB46-95E2-B8207995BC60}"/>
              </a:ext>
            </a:extLst>
          </p:cNvPr>
          <p:cNvSpPr txBox="1"/>
          <p:nvPr/>
        </p:nvSpPr>
        <p:spPr>
          <a:xfrm>
            <a:off x="4040187" y="9374009"/>
            <a:ext cx="4924425"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a:t>Environ Health </a:t>
            </a:r>
            <a:r>
              <a:rPr lang="en-US" sz="1800" dirty="0" err="1"/>
              <a:t>Perspect</a:t>
            </a:r>
            <a:r>
              <a:rPr lang="en-US" sz="1800" dirty="0"/>
              <a:t>. 2005 Oct;113(10):1405-9.</a:t>
            </a:r>
            <a:endParaRPr lang="en-US" sz="1800" dirty="0">
              <a:latin typeface="Helvetica Neue"/>
              <a:ea typeface="Helvetica Neue"/>
              <a:cs typeface="Helvetica Neue"/>
              <a:sym typeface="Helvetica Neue"/>
            </a:endParaRPr>
          </a:p>
        </p:txBody>
      </p:sp>
    </p:spTree>
    <p:extLst>
      <p:ext uri="{BB962C8B-B14F-4D97-AF65-F5344CB8AC3E}">
        <p14:creationId xmlns:p14="http://schemas.microsoft.com/office/powerpoint/2010/main" val="3631976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5" descr="24231644b">
            <a:extLst>
              <a:ext uri="{FF2B5EF4-FFF2-40B4-BE49-F238E27FC236}">
                <a16:creationId xmlns:a16="http://schemas.microsoft.com/office/drawing/2014/main" id="{BFA1B356-DB82-1643-A8FE-9EA7E9366EC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Rectangle 2">
            <a:extLst>
              <a:ext uri="{FF2B5EF4-FFF2-40B4-BE49-F238E27FC236}">
                <a16:creationId xmlns:a16="http://schemas.microsoft.com/office/drawing/2014/main" id="{D9F3DF74-06E9-2C43-A886-ADA0763F64DA}"/>
              </a:ext>
            </a:extLst>
          </p:cNvPr>
          <p:cNvSpPr>
            <a:spLocks noGrp="1" noChangeArrowheads="1"/>
          </p:cNvSpPr>
          <p:nvPr>
            <p:ph type="title"/>
          </p:nvPr>
        </p:nvSpPr>
        <p:spPr/>
        <p:txBody>
          <a:bodyPr/>
          <a:lstStyle/>
          <a:p>
            <a:r>
              <a:rPr lang="en-US" altLang="en-US" dirty="0">
                <a:solidFill>
                  <a:srgbClr val="FFFFFF"/>
                </a:solidFill>
                <a:ea typeface="ＭＳ Ｐゴシック" panose="020B0600070205080204" pitchFamily="34" charset="-128"/>
              </a:rPr>
              <a:t>Skeletons in Your Closet?</a:t>
            </a:r>
          </a:p>
        </p:txBody>
      </p:sp>
      <p:sp>
        <p:nvSpPr>
          <p:cNvPr id="78852" name="Rectangle 3">
            <a:extLst>
              <a:ext uri="{FF2B5EF4-FFF2-40B4-BE49-F238E27FC236}">
                <a16:creationId xmlns:a16="http://schemas.microsoft.com/office/drawing/2014/main" id="{BE8FEA69-F5D3-2B48-BFD7-6C0A921CCEF6}"/>
              </a:ext>
            </a:extLst>
          </p:cNvPr>
          <p:cNvSpPr>
            <a:spLocks noGrp="1" noChangeArrowheads="1"/>
          </p:cNvSpPr>
          <p:nvPr>
            <p:ph type="body" idx="1"/>
          </p:nvPr>
        </p:nvSpPr>
        <p:spPr>
          <a:xfrm>
            <a:off x="597744" y="2140496"/>
            <a:ext cx="9861973" cy="5852160"/>
          </a:xfrm>
        </p:spPr>
        <p:txBody>
          <a:bodyPr>
            <a:normAutofit/>
          </a:bodyPr>
          <a:lstStyle/>
          <a:p>
            <a:pPr marL="0" indent="0">
              <a:lnSpc>
                <a:spcPct val="130000"/>
              </a:lnSpc>
              <a:spcBef>
                <a:spcPct val="0"/>
              </a:spcBef>
              <a:buClr>
                <a:schemeClr val="bg1"/>
              </a:buClr>
              <a:buNone/>
            </a:pPr>
            <a:r>
              <a:rPr lang="en-US" altLang="en-US" sz="4800" dirty="0">
                <a:solidFill>
                  <a:srgbClr val="FFFFFF"/>
                </a:solidFill>
                <a:ea typeface="ＭＳ Ｐゴシック" panose="020B0600070205080204" pitchFamily="34" charset="-128"/>
              </a:rPr>
              <a:t>Mold in the environment increases the risk of autoimmune inflammatory: 180% for the lungs and 360% for joints.</a:t>
            </a:r>
          </a:p>
        </p:txBody>
      </p:sp>
      <p:sp>
        <p:nvSpPr>
          <p:cNvPr id="78853" name="Rectangle 4">
            <a:extLst>
              <a:ext uri="{FF2B5EF4-FFF2-40B4-BE49-F238E27FC236}">
                <a16:creationId xmlns:a16="http://schemas.microsoft.com/office/drawing/2014/main" id="{6C3C90F3-F2C2-7548-AAB5-343C79D4DC6A}"/>
              </a:ext>
            </a:extLst>
          </p:cNvPr>
          <p:cNvSpPr>
            <a:spLocks noChangeArrowheads="1"/>
          </p:cNvSpPr>
          <p:nvPr/>
        </p:nvSpPr>
        <p:spPr bwMode="auto">
          <a:xfrm>
            <a:off x="3597134" y="9103361"/>
            <a:ext cx="5763116" cy="61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a:r>
              <a:rPr lang="en-US" altLang="en-US" sz="1707" dirty="0" err="1">
                <a:solidFill>
                  <a:srgbClr val="FFFFFF"/>
                </a:solidFill>
              </a:rPr>
              <a:t>Mycopathologia</a:t>
            </a:r>
            <a:r>
              <a:rPr lang="en-US" altLang="en-US" sz="1707" dirty="0">
                <a:solidFill>
                  <a:srgbClr val="FFFFFF"/>
                </a:solidFill>
              </a:rPr>
              <a:t>. 69(1-2):67-81. </a:t>
            </a:r>
            <a:r>
              <a:rPr lang="en-US" altLang="en-US" sz="1707" dirty="0" err="1">
                <a:solidFill>
                  <a:srgbClr val="FFFFFF"/>
                </a:solidFill>
              </a:rPr>
              <a:t>Clin</a:t>
            </a:r>
            <a:r>
              <a:rPr lang="en-US" altLang="en-US" sz="1707" dirty="0">
                <a:solidFill>
                  <a:srgbClr val="FFFFFF"/>
                </a:solidFill>
              </a:rPr>
              <a:t> Allergy. 6(3):209-17. </a:t>
            </a:r>
          </a:p>
          <a:p>
            <a:pPr algn="ctr"/>
            <a:r>
              <a:rPr lang="en-US" altLang="en-US" sz="1707" dirty="0">
                <a:solidFill>
                  <a:srgbClr val="FFFFFF"/>
                </a:solidFill>
                <a:latin typeface="Times New Roman" panose="02020603050405020304" pitchFamily="18" charset="0"/>
              </a:rPr>
              <a:t>Allergy. 56(3):224-30. Ann Rheum Dis. 60(10):934-9.</a:t>
            </a:r>
            <a:endParaRPr lang="en-US" altLang="en-US" sz="1707" dirty="0">
              <a:solidFill>
                <a:srgbClr val="FFFFFF"/>
              </a:solidFill>
            </a:endParaRPr>
          </a:p>
        </p:txBody>
      </p:sp>
    </p:spTree>
    <p:extLst>
      <p:ext uri="{BB962C8B-B14F-4D97-AF65-F5344CB8AC3E}">
        <p14:creationId xmlns:p14="http://schemas.microsoft.com/office/powerpoint/2010/main" val="16152458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7EF5AE8-3870-0947-B46D-027A8EE8C4C6}"/>
              </a:ext>
            </a:extLst>
          </p:cNvPr>
          <p:cNvSpPr>
            <a:spLocks noGrp="1"/>
          </p:cNvSpPr>
          <p:nvPr>
            <p:ph idx="1"/>
          </p:nvPr>
        </p:nvSpPr>
        <p:spPr>
          <a:xfrm>
            <a:off x="508000" y="977900"/>
            <a:ext cx="5994400" cy="7785100"/>
          </a:xfrm>
        </p:spPr>
        <p:txBody>
          <a:bodyPr>
            <a:normAutofit/>
          </a:bodyPr>
          <a:lstStyle/>
          <a:p>
            <a:pPr marL="0" indent="0">
              <a:buNone/>
            </a:pPr>
            <a:r>
              <a:rPr lang="en-US" sz="4000" dirty="0"/>
              <a:t>Bronchitis is increased by mold or mildew by 21%.</a:t>
            </a:r>
          </a:p>
        </p:txBody>
      </p:sp>
      <p:sp>
        <p:nvSpPr>
          <p:cNvPr id="4" name="TextBox 3">
            <a:extLst>
              <a:ext uri="{FF2B5EF4-FFF2-40B4-BE49-F238E27FC236}">
                <a16:creationId xmlns:a16="http://schemas.microsoft.com/office/drawing/2014/main" id="{9E9937CC-02F3-8242-9D4E-72A4A79D26B3}"/>
              </a:ext>
            </a:extLst>
          </p:cNvPr>
          <p:cNvSpPr txBox="1"/>
          <p:nvPr/>
        </p:nvSpPr>
        <p:spPr>
          <a:xfrm>
            <a:off x="5349039" y="9404787"/>
            <a:ext cx="2306721"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600" dirty="0"/>
              <a:t>BMC </a:t>
            </a:r>
            <a:r>
              <a:rPr lang="en-US" sz="1600" dirty="0" err="1"/>
              <a:t>Pulm</a:t>
            </a:r>
            <a:r>
              <a:rPr lang="en-US" sz="1600" dirty="0"/>
              <a:t> Med. 17(1):95. </a:t>
            </a:r>
            <a:endParaRPr kumimoji="0" lang="en-US" sz="1600" b="0" i="0" u="none" strike="noStrike" cap="none" spc="0" normalizeH="0" baseline="0" dirty="0">
              <a:ln>
                <a:noFill/>
              </a:ln>
              <a:solidFill>
                <a:srgbClr val="606060"/>
              </a:solidFill>
              <a:effectLst/>
              <a:uFillTx/>
              <a:latin typeface="+mn-lt"/>
              <a:ea typeface="+mn-ea"/>
              <a:cs typeface="+mn-cs"/>
              <a:sym typeface="Gill Sans"/>
            </a:endParaRPr>
          </a:p>
        </p:txBody>
      </p:sp>
      <p:pic>
        <p:nvPicPr>
          <p:cNvPr id="6" name="Picture 5">
            <a:extLst>
              <a:ext uri="{FF2B5EF4-FFF2-40B4-BE49-F238E27FC236}">
                <a16:creationId xmlns:a16="http://schemas.microsoft.com/office/drawing/2014/main" id="{349AA2B7-E0D4-F34E-9480-A38E60C5D6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71524" y="1666240"/>
            <a:ext cx="4612196" cy="69291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2210309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D4BB65-08CD-D84C-B2F6-872413ABDB2E}"/>
              </a:ext>
            </a:extLst>
          </p:cNvPr>
          <p:cNvSpPr>
            <a:spLocks noGrp="1"/>
          </p:cNvSpPr>
          <p:nvPr>
            <p:ph idx="1"/>
          </p:nvPr>
        </p:nvSpPr>
        <p:spPr>
          <a:xfrm>
            <a:off x="508000" y="1239520"/>
            <a:ext cx="5506720" cy="7523480"/>
          </a:xfrm>
        </p:spPr>
        <p:txBody>
          <a:bodyPr>
            <a:normAutofit/>
          </a:bodyPr>
          <a:lstStyle/>
          <a:p>
            <a:pPr marL="0" indent="0">
              <a:buNone/>
            </a:pPr>
            <a:r>
              <a:rPr lang="en-US" sz="3600" dirty="0"/>
              <a:t>Asthma increases and is made much worse in moldy damp environments.</a:t>
            </a:r>
          </a:p>
          <a:p>
            <a:pPr marL="0" indent="0">
              <a:buNone/>
            </a:pPr>
            <a:r>
              <a:rPr lang="en-US" sz="3600" dirty="0"/>
              <a:t>Mold associated with household dust also increases asthma. </a:t>
            </a:r>
          </a:p>
        </p:txBody>
      </p:sp>
      <p:sp>
        <p:nvSpPr>
          <p:cNvPr id="4" name="TextBox 3">
            <a:extLst>
              <a:ext uri="{FF2B5EF4-FFF2-40B4-BE49-F238E27FC236}">
                <a16:creationId xmlns:a16="http://schemas.microsoft.com/office/drawing/2014/main" id="{6741B2B6-E653-F449-A3A1-EA2F0B1CE5D5}"/>
              </a:ext>
            </a:extLst>
          </p:cNvPr>
          <p:cNvSpPr txBox="1"/>
          <p:nvPr/>
        </p:nvSpPr>
        <p:spPr>
          <a:xfrm>
            <a:off x="4773042" y="9364147"/>
            <a:ext cx="3499355"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600" dirty="0"/>
              <a:t> Environ Health </a:t>
            </a:r>
            <a:r>
              <a:rPr lang="en-US" sz="1600" dirty="0" err="1"/>
              <a:t>Perspect</a:t>
            </a:r>
            <a:r>
              <a:rPr lang="en-US" sz="1600" dirty="0"/>
              <a:t>. 119(6):748-56.</a:t>
            </a:r>
            <a:endParaRPr kumimoji="0" lang="en-US" sz="1600" b="0" i="0" u="none" strike="noStrike" cap="none" spc="0" normalizeH="0" baseline="0" dirty="0">
              <a:ln>
                <a:noFill/>
              </a:ln>
              <a:solidFill>
                <a:srgbClr val="606060"/>
              </a:solidFill>
              <a:effectLst/>
              <a:uFillTx/>
              <a:latin typeface="+mn-lt"/>
              <a:ea typeface="+mn-ea"/>
              <a:cs typeface="+mn-cs"/>
              <a:sym typeface="Gill Sans"/>
            </a:endParaRPr>
          </a:p>
        </p:txBody>
      </p:sp>
      <p:pic>
        <p:nvPicPr>
          <p:cNvPr id="6" name="Picture 5">
            <a:extLst>
              <a:ext uri="{FF2B5EF4-FFF2-40B4-BE49-F238E27FC236}">
                <a16:creationId xmlns:a16="http://schemas.microsoft.com/office/drawing/2014/main" id="{C23A3BA7-7E8F-D74F-8A91-7247E9ABC2E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014720" y="1117600"/>
            <a:ext cx="6502400" cy="788416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a:extLst>
              <a:ext uri="{FF2B5EF4-FFF2-40B4-BE49-F238E27FC236}">
                <a16:creationId xmlns:a16="http://schemas.microsoft.com/office/drawing/2014/main" id="{46DFD3B1-B688-4D42-9FE8-00E9EA2CE89B}"/>
              </a:ext>
            </a:extLst>
          </p:cNvPr>
          <p:cNvSpPr txBox="1"/>
          <p:nvPr/>
        </p:nvSpPr>
        <p:spPr>
          <a:xfrm>
            <a:off x="525736" y="916360"/>
            <a:ext cx="3263715"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8000" dirty="0"/>
              <a:t>Asthma</a:t>
            </a:r>
            <a:endParaRPr kumimoji="0" lang="en-US" sz="8000" b="0" i="0" u="none" strike="noStrike" cap="none" spc="0" normalizeH="0" baseline="0" dirty="0">
              <a:ln>
                <a:noFill/>
              </a:ln>
              <a:solidFill>
                <a:srgbClr val="606060"/>
              </a:solidFill>
              <a:effectLst/>
              <a:uFillTx/>
              <a:latin typeface="+mn-lt"/>
              <a:ea typeface="+mn-ea"/>
              <a:cs typeface="+mn-cs"/>
              <a:sym typeface="Gill Sans"/>
            </a:endParaRPr>
          </a:p>
        </p:txBody>
      </p:sp>
    </p:spTree>
    <p:extLst>
      <p:ext uri="{BB962C8B-B14F-4D97-AF65-F5344CB8AC3E}">
        <p14:creationId xmlns:p14="http://schemas.microsoft.com/office/powerpoint/2010/main" val="4059245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1B21DF2-CDE9-D148-B699-788BC0EB5710}"/>
              </a:ext>
            </a:extLst>
          </p:cNvPr>
          <p:cNvPicPr>
            <a:picLocks noGrp="1" noChangeAspect="1"/>
          </p:cNvPicPr>
          <p:nvPr>
            <p:ph type="pic" sz="half" idx="13"/>
          </p:nvPr>
        </p:nvPicPr>
        <p:blipFill>
          <a:blip r:embed="rId3" cstate="email">
            <a:extLst>
              <a:ext uri="{28A0092B-C50C-407E-A947-70E740481C1C}">
                <a14:useLocalDpi xmlns:a14="http://schemas.microsoft.com/office/drawing/2010/main"/>
              </a:ext>
            </a:extLst>
          </a:blip>
          <a:srcRect/>
          <a:stretch>
            <a:fillRect/>
          </a:stretch>
        </p:blipFill>
        <p:spPr>
          <a:xfrm>
            <a:off x="598488" y="3076575"/>
            <a:ext cx="5524500" cy="55245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Title 3">
            <a:extLst>
              <a:ext uri="{FF2B5EF4-FFF2-40B4-BE49-F238E27FC236}">
                <a16:creationId xmlns:a16="http://schemas.microsoft.com/office/drawing/2014/main" id="{650D467F-B16B-6540-9580-2B16D586CC2C}"/>
              </a:ext>
            </a:extLst>
          </p:cNvPr>
          <p:cNvSpPr>
            <a:spLocks noGrp="1"/>
          </p:cNvSpPr>
          <p:nvPr>
            <p:ph type="title"/>
          </p:nvPr>
        </p:nvSpPr>
        <p:spPr/>
        <p:txBody>
          <a:bodyPr/>
          <a:lstStyle/>
          <a:p>
            <a:r>
              <a:rPr lang="en-US" dirty="0"/>
              <a:t>Behavioral Effects Of Mycotoxins</a:t>
            </a:r>
          </a:p>
        </p:txBody>
      </p:sp>
      <p:sp>
        <p:nvSpPr>
          <p:cNvPr id="5" name="Text Placeholder 4">
            <a:extLst>
              <a:ext uri="{FF2B5EF4-FFF2-40B4-BE49-F238E27FC236}">
                <a16:creationId xmlns:a16="http://schemas.microsoft.com/office/drawing/2014/main" id="{5315EF3A-50F6-DB42-9DD2-6C4E8CC637AC}"/>
              </a:ext>
            </a:extLst>
          </p:cNvPr>
          <p:cNvSpPr>
            <a:spLocks noGrp="1"/>
          </p:cNvSpPr>
          <p:nvPr>
            <p:ph type="body" sz="half" idx="1"/>
          </p:nvPr>
        </p:nvSpPr>
        <p:spPr/>
        <p:txBody>
          <a:bodyPr/>
          <a:lstStyle/>
          <a:p>
            <a:r>
              <a:rPr lang="en-US" dirty="0"/>
              <a:t>Mycotoxins increase aggressive behavioral and hyperactivity.</a:t>
            </a:r>
          </a:p>
        </p:txBody>
      </p:sp>
      <p:sp>
        <p:nvSpPr>
          <p:cNvPr id="2" name="TextBox 1">
            <a:extLst>
              <a:ext uri="{FF2B5EF4-FFF2-40B4-BE49-F238E27FC236}">
                <a16:creationId xmlns:a16="http://schemas.microsoft.com/office/drawing/2014/main" id="{A57276F6-7315-DF47-A212-92689454434E}"/>
              </a:ext>
            </a:extLst>
          </p:cNvPr>
          <p:cNvSpPr txBox="1"/>
          <p:nvPr/>
        </p:nvSpPr>
        <p:spPr>
          <a:xfrm>
            <a:off x="3833400" y="9375362"/>
            <a:ext cx="533800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a:t>African Journal of Microbiology Research. 7. 1371-1377.</a:t>
            </a:r>
            <a:endParaRPr kumimoji="0" lang="en-US" sz="1800" b="0" i="0" u="none" strike="noStrike" cap="none" spc="0" normalizeH="0" baseline="0" dirty="0">
              <a:ln>
                <a:noFill/>
              </a:ln>
              <a:solidFill>
                <a:srgbClr val="606060"/>
              </a:solidFill>
              <a:effectLst/>
              <a:uFillTx/>
              <a:latin typeface="+mn-lt"/>
              <a:ea typeface="+mn-ea"/>
              <a:cs typeface="+mn-cs"/>
              <a:sym typeface="Gill Sans"/>
            </a:endParaRPr>
          </a:p>
        </p:txBody>
      </p:sp>
    </p:spTree>
    <p:extLst>
      <p:ext uri="{BB962C8B-B14F-4D97-AF65-F5344CB8AC3E}">
        <p14:creationId xmlns:p14="http://schemas.microsoft.com/office/powerpoint/2010/main" val="3155659955"/>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6A3F02A-D4AA-3443-BEBB-200398B099F2}"/>
              </a:ext>
            </a:extLst>
          </p:cNvPr>
          <p:cNvPicPr>
            <a:picLocks noGrp="1" noChangeAspect="1"/>
          </p:cNvPicPr>
          <p:nvPr>
            <p:ph type="pic" sz="half" idx="13"/>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itle 2">
            <a:extLst>
              <a:ext uri="{FF2B5EF4-FFF2-40B4-BE49-F238E27FC236}">
                <a16:creationId xmlns:a16="http://schemas.microsoft.com/office/drawing/2014/main" id="{FCDFA385-F1AF-BD4D-A956-823287C79B4E}"/>
              </a:ext>
            </a:extLst>
          </p:cNvPr>
          <p:cNvSpPr>
            <a:spLocks noGrp="1"/>
          </p:cNvSpPr>
          <p:nvPr>
            <p:ph type="title"/>
          </p:nvPr>
        </p:nvSpPr>
        <p:spPr/>
        <p:txBody>
          <a:bodyPr>
            <a:normAutofit/>
          </a:bodyPr>
          <a:lstStyle/>
          <a:p>
            <a:r>
              <a:rPr lang="en-US" sz="5400" dirty="0"/>
              <a:t>Mold Exposure and Pain or Neuralgia</a:t>
            </a:r>
          </a:p>
        </p:txBody>
      </p:sp>
      <p:sp>
        <p:nvSpPr>
          <p:cNvPr id="4" name="Text Placeholder 3">
            <a:extLst>
              <a:ext uri="{FF2B5EF4-FFF2-40B4-BE49-F238E27FC236}">
                <a16:creationId xmlns:a16="http://schemas.microsoft.com/office/drawing/2014/main" id="{6D8083F9-D451-F941-870B-C54484A4A606}"/>
              </a:ext>
            </a:extLst>
          </p:cNvPr>
          <p:cNvSpPr>
            <a:spLocks noGrp="1"/>
          </p:cNvSpPr>
          <p:nvPr>
            <p:ph type="body" sz="half" idx="1"/>
          </p:nvPr>
        </p:nvSpPr>
        <p:spPr/>
        <p:txBody>
          <a:bodyPr/>
          <a:lstStyle/>
          <a:p>
            <a:pPr marL="0" indent="0">
              <a:buNone/>
            </a:pPr>
            <a:r>
              <a:rPr lang="en-US" dirty="0"/>
              <a:t>Human exposure to molds, mycotoxins, and water-damaged buildings can cause neurologic and neuropsychiatric signs and symptoms. Many of these clinical features can partly mimic or be similar to classic neurologic disorders including pain syndromes, movement disorders, delirium, dementia, and disorders of balance and coordination. </a:t>
            </a:r>
          </a:p>
        </p:txBody>
      </p:sp>
      <p:sp>
        <p:nvSpPr>
          <p:cNvPr id="5" name="TextBox 4">
            <a:extLst>
              <a:ext uri="{FF2B5EF4-FFF2-40B4-BE49-F238E27FC236}">
                <a16:creationId xmlns:a16="http://schemas.microsoft.com/office/drawing/2014/main" id="{C4D4DEA1-7917-144D-84DE-43FEF29ADCA4}"/>
              </a:ext>
            </a:extLst>
          </p:cNvPr>
          <p:cNvSpPr txBox="1"/>
          <p:nvPr/>
        </p:nvSpPr>
        <p:spPr>
          <a:xfrm>
            <a:off x="4739097" y="9269288"/>
            <a:ext cx="3526606"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err="1"/>
              <a:t>Toxicol</a:t>
            </a:r>
            <a:r>
              <a:rPr lang="en-US" sz="1800" dirty="0"/>
              <a:t> </a:t>
            </a:r>
            <a:r>
              <a:rPr lang="en-US" sz="1800" dirty="0" err="1"/>
              <a:t>Ind</a:t>
            </a:r>
            <a:r>
              <a:rPr lang="en-US" sz="1800" dirty="0"/>
              <a:t> Health. 25(9-10):577-81.</a:t>
            </a:r>
          </a:p>
        </p:txBody>
      </p:sp>
    </p:spTree>
    <p:extLst>
      <p:ext uri="{BB962C8B-B14F-4D97-AF65-F5344CB8AC3E}">
        <p14:creationId xmlns:p14="http://schemas.microsoft.com/office/powerpoint/2010/main" val="192148692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71C53120-1DCE-9144-8430-20E44B801BC5}"/>
              </a:ext>
            </a:extLst>
          </p:cNvPr>
          <p:cNvPicPr>
            <a:picLocks noGrp="1" noChangeAspect="1"/>
          </p:cNvPicPr>
          <p:nvPr>
            <p:ph type="pic" sz="half" idx="13"/>
          </p:nvPr>
        </p:nvPicPr>
        <p:blipFill>
          <a:blip r:embed="rId3"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9B379590-2F17-4340-BFE1-C8F1A55617A8}"/>
              </a:ext>
            </a:extLst>
          </p:cNvPr>
          <p:cNvSpPr>
            <a:spLocks noGrp="1"/>
          </p:cNvSpPr>
          <p:nvPr>
            <p:ph type="title"/>
          </p:nvPr>
        </p:nvSpPr>
        <p:spPr/>
        <p:txBody>
          <a:bodyPr/>
          <a:lstStyle/>
          <a:p>
            <a:r>
              <a:rPr lang="en-US" dirty="0"/>
              <a:t>Thank your moldy basement for your failing memory </a:t>
            </a:r>
          </a:p>
        </p:txBody>
      </p:sp>
      <p:sp>
        <p:nvSpPr>
          <p:cNvPr id="4" name="Text Placeholder 3">
            <a:extLst>
              <a:ext uri="{FF2B5EF4-FFF2-40B4-BE49-F238E27FC236}">
                <a16:creationId xmlns:a16="http://schemas.microsoft.com/office/drawing/2014/main" id="{2094D4E3-BD27-164C-B5B2-481CC2BE7EAC}"/>
              </a:ext>
            </a:extLst>
          </p:cNvPr>
          <p:cNvSpPr>
            <a:spLocks noGrp="1"/>
          </p:cNvSpPr>
          <p:nvPr>
            <p:ph type="body" sz="half" idx="1"/>
          </p:nvPr>
        </p:nvSpPr>
        <p:spPr/>
        <p:txBody>
          <a:bodyPr>
            <a:normAutofit/>
          </a:bodyPr>
          <a:lstStyle/>
          <a:p>
            <a:r>
              <a:rPr lang="en-US" sz="4000" dirty="0"/>
              <a:t>Mold mycotoxins increase oxidative-stress, inflammation and neurodegeneration in the brain leading to diseases such as Alzheimer’s and Parkinson’s.</a:t>
            </a:r>
          </a:p>
        </p:txBody>
      </p:sp>
      <p:sp>
        <p:nvSpPr>
          <p:cNvPr id="7" name="TextBox 6">
            <a:extLst>
              <a:ext uri="{FF2B5EF4-FFF2-40B4-BE49-F238E27FC236}">
                <a16:creationId xmlns:a16="http://schemas.microsoft.com/office/drawing/2014/main" id="{1DC1E64C-468F-CA49-B2FE-797AC28A69AF}"/>
              </a:ext>
            </a:extLst>
          </p:cNvPr>
          <p:cNvSpPr txBox="1"/>
          <p:nvPr/>
        </p:nvSpPr>
        <p:spPr>
          <a:xfrm>
            <a:off x="5151870" y="9341296"/>
            <a:ext cx="270106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err="1"/>
              <a:t>Int</a:t>
            </a:r>
            <a:r>
              <a:rPr lang="en-US" sz="1800" dirty="0"/>
              <a:t> J </a:t>
            </a:r>
            <a:r>
              <a:rPr lang="en-US" sz="1800" dirty="0" err="1"/>
              <a:t>Mol</a:t>
            </a:r>
            <a:r>
              <a:rPr lang="en-US" sz="1800" dirty="0"/>
              <a:t> Sci. 12(8):5213-37.</a:t>
            </a:r>
          </a:p>
        </p:txBody>
      </p:sp>
    </p:spTree>
    <p:extLst>
      <p:ext uri="{BB962C8B-B14F-4D97-AF65-F5344CB8AC3E}">
        <p14:creationId xmlns:p14="http://schemas.microsoft.com/office/powerpoint/2010/main" val="388335310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4DF71-43F5-1F44-B9DA-E995981FE276}"/>
              </a:ext>
            </a:extLst>
          </p:cNvPr>
          <p:cNvSpPr>
            <a:spLocks noGrp="1"/>
          </p:cNvSpPr>
          <p:nvPr>
            <p:ph type="title"/>
          </p:nvPr>
        </p:nvSpPr>
        <p:spPr/>
        <p:txBody>
          <a:bodyPr/>
          <a:lstStyle/>
          <a:p>
            <a:r>
              <a:rPr lang="en-US" dirty="0"/>
              <a:t>Dampness and Mold Go Hand in Hand!</a:t>
            </a:r>
          </a:p>
        </p:txBody>
      </p:sp>
      <p:sp>
        <p:nvSpPr>
          <p:cNvPr id="3" name="Content Placeholder 2">
            <a:extLst>
              <a:ext uri="{FF2B5EF4-FFF2-40B4-BE49-F238E27FC236}">
                <a16:creationId xmlns:a16="http://schemas.microsoft.com/office/drawing/2014/main" id="{2970F016-41FD-BC42-A845-F0DB7CCCD3BE}"/>
              </a:ext>
            </a:extLst>
          </p:cNvPr>
          <p:cNvSpPr>
            <a:spLocks noGrp="1"/>
          </p:cNvSpPr>
          <p:nvPr>
            <p:ph sz="half" idx="1"/>
          </p:nvPr>
        </p:nvSpPr>
        <p:spPr>
          <a:xfrm>
            <a:off x="6519835" y="2500536"/>
            <a:ext cx="5418667" cy="5852160"/>
          </a:xfrm>
        </p:spPr>
        <p:txBody>
          <a:bodyPr>
            <a:normAutofit/>
          </a:bodyPr>
          <a:lstStyle/>
          <a:p>
            <a:r>
              <a:rPr lang="en-US" sz="4800" dirty="0"/>
              <a:t>Keep your home dry, well ventilated, dehumidified or air-conditioned. </a:t>
            </a:r>
          </a:p>
        </p:txBody>
      </p:sp>
      <p:pic>
        <p:nvPicPr>
          <p:cNvPr id="7" name="Content Placeholder 6">
            <a:extLst>
              <a:ext uri="{FF2B5EF4-FFF2-40B4-BE49-F238E27FC236}">
                <a16:creationId xmlns:a16="http://schemas.microsoft.com/office/drawing/2014/main" id="{EC49EA6A-7AC4-4C40-B043-ED2B5E47B838}"/>
              </a:ext>
            </a:extLst>
          </p:cNvPr>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1173808" y="2716560"/>
            <a:ext cx="3906204" cy="5851525"/>
          </a:xfrm>
        </p:spPr>
      </p:pic>
      <p:sp>
        <p:nvSpPr>
          <p:cNvPr id="5" name="TextBox 4">
            <a:extLst>
              <a:ext uri="{FF2B5EF4-FFF2-40B4-BE49-F238E27FC236}">
                <a16:creationId xmlns:a16="http://schemas.microsoft.com/office/drawing/2014/main" id="{1A24D200-307E-4B4C-829B-C41DED965435}"/>
              </a:ext>
            </a:extLst>
          </p:cNvPr>
          <p:cNvSpPr txBox="1"/>
          <p:nvPr/>
        </p:nvSpPr>
        <p:spPr>
          <a:xfrm>
            <a:off x="2579852" y="9124261"/>
            <a:ext cx="784509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dirty="0"/>
              <a:t>Environ Health </a:t>
            </a:r>
            <a:r>
              <a:rPr lang="en-US" dirty="0" err="1"/>
              <a:t>Perspect</a:t>
            </a:r>
            <a:r>
              <a:rPr lang="en-US" dirty="0"/>
              <a:t>. 119(6):748-56.</a:t>
            </a:r>
            <a:endParaRPr kumimoji="0" lang="en-US" sz="3600" b="0" i="0" u="none" strike="noStrike" cap="none" spc="0" normalizeH="0" baseline="0" dirty="0">
              <a:ln>
                <a:noFill/>
              </a:ln>
              <a:solidFill>
                <a:srgbClr val="606060"/>
              </a:solidFill>
              <a:effectLst/>
              <a:uFillTx/>
              <a:latin typeface="+mn-lt"/>
              <a:ea typeface="+mn-ea"/>
              <a:cs typeface="+mn-cs"/>
              <a:sym typeface="Gill Sans"/>
            </a:endParaRPr>
          </a:p>
        </p:txBody>
      </p:sp>
    </p:spTree>
    <p:extLst>
      <p:ext uri="{BB962C8B-B14F-4D97-AF65-F5344CB8AC3E}">
        <p14:creationId xmlns:p14="http://schemas.microsoft.com/office/powerpoint/2010/main" val="160138191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mold Exposure increases your risk of dementia"/>
          <p:cNvSpPr txBox="1">
            <a:spLocks noGrp="1"/>
          </p:cNvSpPr>
          <p:nvPr>
            <p:ph type="title"/>
          </p:nvPr>
        </p:nvSpPr>
        <p:spPr>
          <a:prstGeom prst="rect">
            <a:avLst/>
          </a:prstGeom>
        </p:spPr>
        <p:txBody>
          <a:bodyPr/>
          <a:lstStyle>
            <a:lvl1pPr defTabSz="560831">
              <a:defRPr sz="6144"/>
            </a:lvl1pPr>
          </a:lstStyle>
          <a:p>
            <a:r>
              <a:rPr lang="en-US" dirty="0"/>
              <a:t>Mold Exposure Increases Your Risk Of Dementia</a:t>
            </a:r>
          </a:p>
        </p:txBody>
      </p:sp>
      <p:pic>
        <p:nvPicPr>
          <p:cNvPr id="7" name="Content Placeholder 6">
            <a:extLst>
              <a:ext uri="{FF2B5EF4-FFF2-40B4-BE49-F238E27FC236}">
                <a16:creationId xmlns:a16="http://schemas.microsoft.com/office/drawing/2014/main" id="{483B9C70-D236-9B4B-92F3-CF73EE8E31E9}"/>
              </a:ext>
            </a:extLst>
          </p:cNvPr>
          <p:cNvPicPr>
            <a:picLocks noGrp="1" noChangeAspect="1"/>
          </p:cNvPicPr>
          <p:nvPr>
            <p:ph sz="half" idx="1"/>
          </p:nvPr>
        </p:nvPicPr>
        <p:blipFill>
          <a:blip r:embed="rId3" cstate="email">
            <a:extLst>
              <a:ext uri="{28A0092B-C50C-407E-A947-70E740481C1C}">
                <a14:useLocalDpi xmlns:a14="http://schemas.microsoft.com/office/drawing/2010/main"/>
              </a:ext>
            </a:extLst>
          </a:blip>
          <a:stretch>
            <a:fillRect/>
          </a:stretch>
        </p:blipFill>
        <p:spPr>
          <a:xfrm>
            <a:off x="974725" y="2860576"/>
            <a:ext cx="7680854" cy="576063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Content Placeholder 4">
            <a:extLst>
              <a:ext uri="{FF2B5EF4-FFF2-40B4-BE49-F238E27FC236}">
                <a16:creationId xmlns:a16="http://schemas.microsoft.com/office/drawing/2014/main" id="{A699576D-61F4-5B45-A96B-DD407F5D88D7}"/>
              </a:ext>
            </a:extLst>
          </p:cNvPr>
          <p:cNvSpPr>
            <a:spLocks noGrp="1"/>
          </p:cNvSpPr>
          <p:nvPr>
            <p:ph sz="half" idx="2"/>
          </p:nvPr>
        </p:nvSpPr>
        <p:spPr/>
        <p:txBody>
          <a:bodyPr/>
          <a:lstStyle/>
          <a:p>
            <a:endParaRPr lang="en-US"/>
          </a:p>
        </p:txBody>
      </p:sp>
      <p:sp>
        <p:nvSpPr>
          <p:cNvPr id="477" name="Mol Neurobiol. 53(4):2550-71"/>
          <p:cNvSpPr txBox="1"/>
          <p:nvPr/>
        </p:nvSpPr>
        <p:spPr>
          <a:xfrm>
            <a:off x="493619" y="9316922"/>
            <a:ext cx="3747898" cy="436678"/>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457200">
              <a:lnSpc>
                <a:spcPct val="117999"/>
              </a:lnSpc>
              <a:defRPr sz="2200">
                <a:solidFill>
                  <a:srgbClr val="000000"/>
                </a:solidFill>
                <a:latin typeface="Helvetica Neue"/>
                <a:ea typeface="Helvetica Neue"/>
                <a:cs typeface="Helvetica Neue"/>
                <a:sym typeface="Helvetica Neue"/>
              </a:defRPr>
            </a:lvl1pPr>
          </a:lstStyle>
          <a:p>
            <a:r>
              <a:t>Mol Neurobiol. 53(4):2550-71</a:t>
            </a:r>
          </a:p>
        </p:txBody>
      </p:sp>
    </p:spTree>
  </p:cSld>
  <p:clrMapOvr>
    <a:masterClrMapping/>
  </p:clrMapOvr>
  <mc:AlternateContent xmlns:mc="http://schemas.openxmlformats.org/markup-compatibility/2006" xmlns:p14="http://schemas.microsoft.com/office/powerpoint/2010/main">
    <mc:Choice Requires="p14">
      <p:transition spd="med">
        <p:wipe dir="u"/>
      </p:transition>
    </mc:Choice>
    <mc:Fallback xmlns="">
      <p:transition spd="fast">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015B1AB9-BF87-7342-B05B-B5A65195665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flipH="1">
            <a:off x="-1" y="0"/>
            <a:ext cx="4612640" cy="9753600"/>
          </a:xfrm>
          <a:prstGeom prst="rect">
            <a:avLst/>
          </a:prstGeom>
          <a:ln w="12700">
            <a:miter lim="400000"/>
          </a:ln>
          <a:extLst>
            <a:ext uri="{C572A759-6A51-4108-AA02-DFA0A04FC94B}">
              <ma14:wrappingTextBoxFlag xmlns="" xmlns:ma14="http://schemas.microsoft.com/office/mac/drawingml/2011/main" val="1"/>
            </a:ext>
          </a:extLst>
        </p:spPr>
      </p:pic>
      <p:pic>
        <p:nvPicPr>
          <p:cNvPr id="5" name="Content Placeholder 4">
            <a:extLst>
              <a:ext uri="{FF2B5EF4-FFF2-40B4-BE49-F238E27FC236}">
                <a16:creationId xmlns:a16="http://schemas.microsoft.com/office/drawing/2014/main" id="{8A86F171-C524-A547-950B-441A63AF29BF}"/>
              </a:ext>
            </a:extLst>
          </p:cNvPr>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4489023" y="0"/>
            <a:ext cx="8515777" cy="9753600"/>
          </a:xfrm>
        </p:spPr>
      </p:pic>
      <p:sp>
        <p:nvSpPr>
          <p:cNvPr id="3" name="Title 2">
            <a:extLst>
              <a:ext uri="{FF2B5EF4-FFF2-40B4-BE49-F238E27FC236}">
                <a16:creationId xmlns:a16="http://schemas.microsoft.com/office/drawing/2014/main" id="{6EEDE51C-B239-EE48-9A60-E10EED8F5F18}"/>
              </a:ext>
            </a:extLst>
          </p:cNvPr>
          <p:cNvSpPr>
            <a:spLocks noGrp="1"/>
          </p:cNvSpPr>
          <p:nvPr>
            <p:ph type="title"/>
          </p:nvPr>
        </p:nvSpPr>
        <p:spPr>
          <a:xfrm>
            <a:off x="365760" y="596900"/>
            <a:ext cx="5994400" cy="2999740"/>
          </a:xfrm>
        </p:spPr>
        <p:txBody>
          <a:bodyPr>
            <a:normAutofit/>
          </a:bodyPr>
          <a:lstStyle/>
          <a:p>
            <a:pPr algn="ctr"/>
            <a:r>
              <a:rPr lang="en-US" sz="8000" dirty="0"/>
              <a:t>Mold Raises Cholesterol</a:t>
            </a:r>
          </a:p>
        </p:txBody>
      </p:sp>
      <p:sp>
        <p:nvSpPr>
          <p:cNvPr id="2" name="TextBox 1">
            <a:extLst>
              <a:ext uri="{FF2B5EF4-FFF2-40B4-BE49-F238E27FC236}">
                <a16:creationId xmlns:a16="http://schemas.microsoft.com/office/drawing/2014/main" id="{15322E68-A625-374D-B550-A6E69FCD6832}"/>
              </a:ext>
            </a:extLst>
          </p:cNvPr>
          <p:cNvSpPr txBox="1"/>
          <p:nvPr/>
        </p:nvSpPr>
        <p:spPr>
          <a:xfrm>
            <a:off x="4577193" y="9341296"/>
            <a:ext cx="385041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a:t>. Indian J </a:t>
            </a:r>
            <a:r>
              <a:rPr lang="en-US" sz="1800" dirty="0" err="1"/>
              <a:t>Physiol</a:t>
            </a:r>
            <a:r>
              <a:rPr lang="en-US" sz="1800" dirty="0"/>
              <a:t> </a:t>
            </a:r>
            <a:r>
              <a:rPr lang="en-US" sz="1800" dirty="0" err="1"/>
              <a:t>Pharmacol</a:t>
            </a:r>
            <a:r>
              <a:rPr lang="en-US" sz="1800" dirty="0"/>
              <a:t>. 38(2):89-94</a:t>
            </a:r>
            <a:endParaRPr kumimoji="0" lang="en-US" sz="1800" b="0" i="0" u="none" strike="noStrike" cap="none" spc="0" normalizeH="0" baseline="0" dirty="0">
              <a:ln>
                <a:noFill/>
              </a:ln>
              <a:solidFill>
                <a:srgbClr val="606060"/>
              </a:solidFill>
              <a:effectLst/>
              <a:uFillTx/>
              <a:latin typeface="+mn-lt"/>
              <a:ea typeface="+mn-ea"/>
              <a:cs typeface="+mn-cs"/>
              <a:sym typeface="Gill Sans"/>
            </a:endParaRPr>
          </a:p>
        </p:txBody>
      </p:sp>
    </p:spTree>
    <p:extLst>
      <p:ext uri="{BB962C8B-B14F-4D97-AF65-F5344CB8AC3E}">
        <p14:creationId xmlns:p14="http://schemas.microsoft.com/office/powerpoint/2010/main" val="13269088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9E958-E4AB-7F43-8CA2-A995443F0ADC}"/>
              </a:ext>
            </a:extLst>
          </p:cNvPr>
          <p:cNvSpPr>
            <a:spLocks noGrp="1"/>
          </p:cNvSpPr>
          <p:nvPr>
            <p:ph type="title"/>
          </p:nvPr>
        </p:nvSpPr>
        <p:spPr/>
        <p:txBody>
          <a:bodyPr/>
          <a:lstStyle/>
          <a:p>
            <a:r>
              <a:rPr lang="en-US" dirty="0"/>
              <a:t>Mold Raises Blood Pressure</a:t>
            </a:r>
          </a:p>
        </p:txBody>
      </p:sp>
      <p:pic>
        <p:nvPicPr>
          <p:cNvPr id="5" name="Content Placeholder 4">
            <a:extLst>
              <a:ext uri="{FF2B5EF4-FFF2-40B4-BE49-F238E27FC236}">
                <a16:creationId xmlns:a16="http://schemas.microsoft.com/office/drawing/2014/main" id="{257BDE27-B263-FF43-B72A-68404BCD28E2}"/>
              </a:ext>
            </a:extLst>
          </p:cNvPr>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a:stretch/>
        </p:blipFill>
        <p:spPr>
          <a:xfrm>
            <a:off x="7036647" y="2824480"/>
            <a:ext cx="4809913" cy="47955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a:extLst>
              <a:ext uri="{FF2B5EF4-FFF2-40B4-BE49-F238E27FC236}">
                <a16:creationId xmlns:a16="http://schemas.microsoft.com/office/drawing/2014/main" id="{D9E5BC71-7274-0249-A77E-CB237AD246A5}"/>
              </a:ext>
            </a:extLst>
          </p:cNvPr>
          <p:cNvSpPr txBox="1"/>
          <p:nvPr/>
        </p:nvSpPr>
        <p:spPr>
          <a:xfrm>
            <a:off x="4691006" y="9343827"/>
            <a:ext cx="3622787"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600" dirty="0"/>
              <a:t>Sci Total Environ. 2016 Jan 1;539:271-276.</a:t>
            </a:r>
            <a:endParaRPr kumimoji="0" lang="en-US" sz="1600" b="0" i="0" u="none" strike="noStrike" cap="none" spc="0" normalizeH="0" baseline="0" dirty="0">
              <a:ln>
                <a:noFill/>
              </a:ln>
              <a:solidFill>
                <a:srgbClr val="606060"/>
              </a:solidFill>
              <a:effectLst/>
              <a:uFillTx/>
              <a:latin typeface="+mn-lt"/>
              <a:ea typeface="+mn-ea"/>
              <a:cs typeface="+mn-cs"/>
              <a:sym typeface="Gill Sans"/>
            </a:endParaRPr>
          </a:p>
        </p:txBody>
      </p:sp>
    </p:spTree>
    <p:extLst>
      <p:ext uri="{BB962C8B-B14F-4D97-AF65-F5344CB8AC3E}">
        <p14:creationId xmlns:p14="http://schemas.microsoft.com/office/powerpoint/2010/main" val="18574622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D4E36-3C86-604A-9C6C-CDDAB7EF3F51}"/>
              </a:ext>
            </a:extLst>
          </p:cNvPr>
          <p:cNvSpPr>
            <a:spLocks noGrp="1"/>
          </p:cNvSpPr>
          <p:nvPr>
            <p:ph type="title"/>
          </p:nvPr>
        </p:nvSpPr>
        <p:spPr/>
        <p:txBody>
          <a:bodyPr>
            <a:normAutofit/>
          </a:bodyPr>
          <a:lstStyle/>
          <a:p>
            <a:r>
              <a:rPr lang="en-US" dirty="0"/>
              <a:t>Mold exposure may increase gestational diabetes</a:t>
            </a:r>
          </a:p>
        </p:txBody>
      </p:sp>
      <p:pic>
        <p:nvPicPr>
          <p:cNvPr id="5" name="Picture 4">
            <a:extLst>
              <a:ext uri="{FF2B5EF4-FFF2-40B4-BE49-F238E27FC236}">
                <a16:creationId xmlns:a16="http://schemas.microsoft.com/office/drawing/2014/main" id="{50F1D093-D02B-8348-923E-0644C7787FC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741920" y="2235200"/>
            <a:ext cx="4917440" cy="65430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TextBox 2">
            <a:extLst>
              <a:ext uri="{FF2B5EF4-FFF2-40B4-BE49-F238E27FC236}">
                <a16:creationId xmlns:a16="http://schemas.microsoft.com/office/drawing/2014/main" id="{D5360DB1-E739-B547-9E73-8FDA0CAE10FA}"/>
              </a:ext>
            </a:extLst>
          </p:cNvPr>
          <p:cNvSpPr txBox="1"/>
          <p:nvPr/>
        </p:nvSpPr>
        <p:spPr>
          <a:xfrm>
            <a:off x="5202364" y="9374009"/>
            <a:ext cx="2600071"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err="1"/>
              <a:t>Clin</a:t>
            </a:r>
            <a:r>
              <a:rPr lang="en-US" sz="1800" dirty="0"/>
              <a:t> </a:t>
            </a:r>
            <a:r>
              <a:rPr lang="en-US" sz="1800" dirty="0" err="1"/>
              <a:t>Chim</a:t>
            </a:r>
            <a:r>
              <a:rPr lang="en-US" sz="1800" dirty="0"/>
              <a:t> Acta. 487:46-47</a:t>
            </a:r>
            <a:endParaRPr kumimoji="0" lang="en-US" sz="1800" b="0" i="0" u="none" strike="noStrike" cap="none" spc="0" normalizeH="0" baseline="0" dirty="0">
              <a:ln>
                <a:noFill/>
              </a:ln>
              <a:solidFill>
                <a:srgbClr val="606060"/>
              </a:solidFill>
              <a:effectLst/>
              <a:uFillTx/>
              <a:latin typeface="+mn-lt"/>
              <a:ea typeface="+mn-ea"/>
              <a:cs typeface="+mn-cs"/>
              <a:sym typeface="Gill Sans"/>
            </a:endParaRPr>
          </a:p>
        </p:txBody>
      </p:sp>
    </p:spTree>
    <p:extLst>
      <p:ext uri="{BB962C8B-B14F-4D97-AF65-F5344CB8AC3E}">
        <p14:creationId xmlns:p14="http://schemas.microsoft.com/office/powerpoint/2010/main" val="38848448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87F142-D288-C843-89DE-C6BBCFCEC47B}"/>
              </a:ext>
            </a:extLst>
          </p:cNvPr>
          <p:cNvSpPr>
            <a:spLocks noGrp="1"/>
          </p:cNvSpPr>
          <p:nvPr>
            <p:ph type="title"/>
          </p:nvPr>
        </p:nvSpPr>
        <p:spPr/>
        <p:txBody>
          <a:bodyPr/>
          <a:lstStyle/>
          <a:p>
            <a:r>
              <a:rPr lang="en-US" dirty="0"/>
              <a:t>Mold increases type I diabetes</a:t>
            </a:r>
          </a:p>
        </p:txBody>
      </p:sp>
      <p:pic>
        <p:nvPicPr>
          <p:cNvPr id="5" name="Content Placeholder 4">
            <a:extLst>
              <a:ext uri="{FF2B5EF4-FFF2-40B4-BE49-F238E27FC236}">
                <a16:creationId xmlns:a16="http://schemas.microsoft.com/office/drawing/2014/main" id="{8F7454D7-1116-2449-9DF5-DFB8FCF21EF3}"/>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1806575" y="2501900"/>
            <a:ext cx="9391650" cy="62611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extBox 5">
            <a:extLst>
              <a:ext uri="{FF2B5EF4-FFF2-40B4-BE49-F238E27FC236}">
                <a16:creationId xmlns:a16="http://schemas.microsoft.com/office/drawing/2014/main" id="{6A8BA5DF-4E87-BA4B-A41E-281D07FEDA85}"/>
              </a:ext>
            </a:extLst>
          </p:cNvPr>
          <p:cNvSpPr txBox="1"/>
          <p:nvPr/>
        </p:nvSpPr>
        <p:spPr>
          <a:xfrm>
            <a:off x="4593505" y="9315032"/>
            <a:ext cx="3858428"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600" dirty="0"/>
              <a:t>Infect Drug Resist. 2019 Jul 29;12:2323-2334.</a:t>
            </a:r>
            <a:endParaRPr kumimoji="0" lang="en-US" sz="1600" b="0" i="0" u="none" strike="noStrike" cap="none" spc="0" normalizeH="0" baseline="0" dirty="0">
              <a:ln>
                <a:noFill/>
              </a:ln>
              <a:solidFill>
                <a:srgbClr val="606060"/>
              </a:solidFill>
              <a:effectLst/>
              <a:uFillTx/>
              <a:latin typeface="+mn-lt"/>
              <a:ea typeface="+mn-ea"/>
              <a:cs typeface="+mn-cs"/>
              <a:sym typeface="Gill Sans"/>
            </a:endParaRPr>
          </a:p>
        </p:txBody>
      </p:sp>
    </p:spTree>
    <p:extLst>
      <p:ext uri="{BB962C8B-B14F-4D97-AF65-F5344CB8AC3E}">
        <p14:creationId xmlns:p14="http://schemas.microsoft.com/office/powerpoint/2010/main" val="31178839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FD1D56-15B3-7E4B-8852-03BC7ED08FC9}"/>
              </a:ext>
            </a:extLst>
          </p:cNvPr>
          <p:cNvSpPr>
            <a:spLocks noGrp="1"/>
          </p:cNvSpPr>
          <p:nvPr>
            <p:ph type="title"/>
          </p:nvPr>
        </p:nvSpPr>
        <p:spPr/>
        <p:txBody>
          <a:bodyPr/>
          <a:lstStyle/>
          <a:p>
            <a:r>
              <a:rPr lang="en-US" dirty="0"/>
              <a:t>Thyroid and Mold</a:t>
            </a:r>
          </a:p>
        </p:txBody>
      </p:sp>
      <p:sp>
        <p:nvSpPr>
          <p:cNvPr id="4" name="Content Placeholder 3">
            <a:extLst>
              <a:ext uri="{FF2B5EF4-FFF2-40B4-BE49-F238E27FC236}">
                <a16:creationId xmlns:a16="http://schemas.microsoft.com/office/drawing/2014/main" id="{349D75AA-D365-B342-8F28-6BEB25BB5654}"/>
              </a:ext>
            </a:extLst>
          </p:cNvPr>
          <p:cNvSpPr>
            <a:spLocks noGrp="1"/>
          </p:cNvSpPr>
          <p:nvPr>
            <p:ph sz="half" idx="1"/>
          </p:nvPr>
        </p:nvSpPr>
        <p:spPr/>
        <p:txBody>
          <a:bodyPr/>
          <a:lstStyle/>
          <a:p>
            <a:endParaRPr lang="en-US"/>
          </a:p>
        </p:txBody>
      </p:sp>
      <p:sp>
        <p:nvSpPr>
          <p:cNvPr id="5" name="Content Placeholder 4">
            <a:extLst>
              <a:ext uri="{FF2B5EF4-FFF2-40B4-BE49-F238E27FC236}">
                <a16:creationId xmlns:a16="http://schemas.microsoft.com/office/drawing/2014/main" id="{45C8706D-1084-6C44-A74C-F46B2E13FBAC}"/>
              </a:ext>
            </a:extLst>
          </p:cNvPr>
          <p:cNvSpPr>
            <a:spLocks noGrp="1"/>
          </p:cNvSpPr>
          <p:nvPr>
            <p:ph sz="half" idx="2"/>
          </p:nvPr>
        </p:nvSpPr>
        <p:spPr>
          <a:xfrm>
            <a:off x="7060397" y="2265000"/>
            <a:ext cx="5418667" cy="5852160"/>
          </a:xfrm>
        </p:spPr>
        <p:txBody>
          <a:bodyPr/>
          <a:lstStyle/>
          <a:p>
            <a:r>
              <a:rPr lang="en-US" dirty="0"/>
              <a:t>Mycotoxins are endocrine disruptors and cause thyroid inflammation, hormone disruption and negative thyroid receptor changes. </a:t>
            </a:r>
          </a:p>
        </p:txBody>
      </p:sp>
      <p:pic>
        <p:nvPicPr>
          <p:cNvPr id="6" name="Picture 5">
            <a:extLst>
              <a:ext uri="{FF2B5EF4-FFF2-40B4-BE49-F238E27FC236}">
                <a16:creationId xmlns:a16="http://schemas.microsoft.com/office/drawing/2014/main" id="{3BD74A90-BB60-A141-BF86-B7047B60B6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0005" y="3027949"/>
            <a:ext cx="5998344" cy="44987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a:extLst>
              <a:ext uri="{FF2B5EF4-FFF2-40B4-BE49-F238E27FC236}">
                <a16:creationId xmlns:a16="http://schemas.microsoft.com/office/drawing/2014/main" id="{54E4BF98-B38A-5C49-B085-41B6BA1B9046}"/>
              </a:ext>
            </a:extLst>
          </p:cNvPr>
          <p:cNvSpPr txBox="1"/>
          <p:nvPr/>
        </p:nvSpPr>
        <p:spPr>
          <a:xfrm>
            <a:off x="5206372" y="9372049"/>
            <a:ext cx="2592056"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err="1">
                <a:latin typeface="Helvetica Neue"/>
                <a:ea typeface="Helvetica Neue"/>
                <a:cs typeface="Helvetica Neue"/>
                <a:sym typeface="Helvetica Neue"/>
              </a:rPr>
              <a:t>Int</a:t>
            </a:r>
            <a:r>
              <a:rPr lang="en-US" sz="1800" dirty="0">
                <a:latin typeface="Helvetica Neue"/>
                <a:ea typeface="Helvetica Neue"/>
                <a:cs typeface="Helvetica Neue"/>
                <a:sym typeface="Helvetica Neue"/>
              </a:rPr>
              <a:t> J </a:t>
            </a:r>
            <a:r>
              <a:rPr lang="en-US" sz="1800" dirty="0" err="1">
                <a:latin typeface="Helvetica Neue"/>
                <a:ea typeface="Helvetica Neue"/>
                <a:cs typeface="Helvetica Neue"/>
                <a:sym typeface="Helvetica Neue"/>
              </a:rPr>
              <a:t>Mol</a:t>
            </a:r>
            <a:r>
              <a:rPr lang="en-US" sz="1800" dirty="0">
                <a:latin typeface="Helvetica Neue"/>
                <a:ea typeface="Helvetica Neue"/>
                <a:cs typeface="Helvetica Neue"/>
                <a:sym typeface="Helvetica Neue"/>
              </a:rPr>
              <a:t> Sci. 19(5):1440</a:t>
            </a:r>
          </a:p>
        </p:txBody>
      </p:sp>
    </p:spTree>
    <p:extLst>
      <p:ext uri="{BB962C8B-B14F-4D97-AF65-F5344CB8AC3E}">
        <p14:creationId xmlns:p14="http://schemas.microsoft.com/office/powerpoint/2010/main" val="125861879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DE0A0-BD94-364F-989D-D1BCE8F1C95D}"/>
              </a:ext>
            </a:extLst>
          </p:cNvPr>
          <p:cNvSpPr>
            <a:spLocks noGrp="1"/>
          </p:cNvSpPr>
          <p:nvPr>
            <p:ph type="title"/>
          </p:nvPr>
        </p:nvSpPr>
        <p:spPr/>
        <p:txBody>
          <a:bodyPr/>
          <a:lstStyle/>
          <a:p>
            <a:r>
              <a:rPr lang="en-US" dirty="0"/>
              <a:t>Nephrotoxicity </a:t>
            </a:r>
          </a:p>
        </p:txBody>
      </p:sp>
      <p:sp>
        <p:nvSpPr>
          <p:cNvPr id="3" name="Content Placeholder 2">
            <a:extLst>
              <a:ext uri="{FF2B5EF4-FFF2-40B4-BE49-F238E27FC236}">
                <a16:creationId xmlns:a16="http://schemas.microsoft.com/office/drawing/2014/main" id="{C6376E6F-30A0-5F43-BF5F-82E0AC709100}"/>
              </a:ext>
            </a:extLst>
          </p:cNvPr>
          <p:cNvSpPr>
            <a:spLocks noGrp="1"/>
          </p:cNvSpPr>
          <p:nvPr>
            <p:ph idx="1"/>
          </p:nvPr>
        </p:nvSpPr>
        <p:spPr>
          <a:xfrm>
            <a:off x="508000" y="977900"/>
            <a:ext cx="5994400" cy="7785100"/>
          </a:xfrm>
        </p:spPr>
        <p:txBody>
          <a:bodyPr/>
          <a:lstStyle/>
          <a:p>
            <a:r>
              <a:rPr lang="en-US" dirty="0"/>
              <a:t>Mold exposure leads to kidney damage and compromise. </a:t>
            </a:r>
          </a:p>
        </p:txBody>
      </p:sp>
      <p:sp>
        <p:nvSpPr>
          <p:cNvPr id="4" name="TextBox 3">
            <a:extLst>
              <a:ext uri="{FF2B5EF4-FFF2-40B4-BE49-F238E27FC236}">
                <a16:creationId xmlns:a16="http://schemas.microsoft.com/office/drawing/2014/main" id="{C8CD072D-521B-824C-8197-152E06377EF9}"/>
              </a:ext>
            </a:extLst>
          </p:cNvPr>
          <p:cNvSpPr txBox="1"/>
          <p:nvPr/>
        </p:nvSpPr>
        <p:spPr>
          <a:xfrm>
            <a:off x="4576391" y="9164320"/>
            <a:ext cx="3852017"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dirty="0" err="1"/>
              <a:t>Toxicon</a:t>
            </a:r>
            <a:r>
              <a:rPr lang="en-US" dirty="0"/>
              <a:t>. 175:28-35.</a:t>
            </a:r>
          </a:p>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606060"/>
              </a:solidFill>
              <a:effectLst/>
              <a:uFillTx/>
              <a:latin typeface="+mn-lt"/>
              <a:ea typeface="+mn-ea"/>
              <a:cs typeface="+mn-cs"/>
              <a:sym typeface="Gill Sans"/>
            </a:endParaRPr>
          </a:p>
        </p:txBody>
      </p:sp>
      <p:pic>
        <p:nvPicPr>
          <p:cNvPr id="6" name="Picture 5">
            <a:extLst>
              <a:ext uri="{FF2B5EF4-FFF2-40B4-BE49-F238E27FC236}">
                <a16:creationId xmlns:a16="http://schemas.microsoft.com/office/drawing/2014/main" id="{7F912927-1355-C645-B176-2864620E654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589280"/>
            <a:ext cx="6746240" cy="6746240"/>
          </a:xfrm>
          <a:prstGeom prst="rect">
            <a:avLst/>
          </a:prstGeom>
        </p:spPr>
      </p:pic>
    </p:spTree>
    <p:extLst>
      <p:ext uri="{BB962C8B-B14F-4D97-AF65-F5344CB8AC3E}">
        <p14:creationId xmlns:p14="http://schemas.microsoft.com/office/powerpoint/2010/main" val="26492068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14E6B20C-2C08-6548-9DE4-C032312799A8}"/>
              </a:ext>
            </a:extLst>
          </p:cNvPr>
          <p:cNvPicPr>
            <a:picLocks noGrp="1" noChangeAspect="1"/>
          </p:cNvPicPr>
          <p:nvPr>
            <p:ph type="pic" sz="half" idx="13"/>
          </p:nvPr>
        </p:nvPicPr>
        <p:blipFill>
          <a:blip r:embed="rId3"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56F75B6C-73B5-744E-8776-C43F85B49307}"/>
              </a:ext>
            </a:extLst>
          </p:cNvPr>
          <p:cNvSpPr>
            <a:spLocks noGrp="1"/>
          </p:cNvSpPr>
          <p:nvPr>
            <p:ph type="title"/>
          </p:nvPr>
        </p:nvSpPr>
        <p:spPr/>
        <p:txBody>
          <a:bodyPr/>
          <a:lstStyle/>
          <a:p>
            <a:r>
              <a:rPr lang="en-US" dirty="0"/>
              <a:t>TB and Mold</a:t>
            </a:r>
          </a:p>
        </p:txBody>
      </p:sp>
      <p:sp>
        <p:nvSpPr>
          <p:cNvPr id="4" name="Text Placeholder 3">
            <a:extLst>
              <a:ext uri="{FF2B5EF4-FFF2-40B4-BE49-F238E27FC236}">
                <a16:creationId xmlns:a16="http://schemas.microsoft.com/office/drawing/2014/main" id="{95310ECA-3805-C74C-8611-BEA3DEC4AA08}"/>
              </a:ext>
            </a:extLst>
          </p:cNvPr>
          <p:cNvSpPr>
            <a:spLocks noGrp="1"/>
          </p:cNvSpPr>
          <p:nvPr>
            <p:ph type="body" sz="half" idx="1"/>
          </p:nvPr>
        </p:nvSpPr>
        <p:spPr/>
        <p:txBody>
          <a:bodyPr/>
          <a:lstStyle/>
          <a:p>
            <a:r>
              <a:rPr lang="en-US" dirty="0"/>
              <a:t>Mold may predispose to TB by weakening the immune system and compromising lung tissue.</a:t>
            </a:r>
          </a:p>
        </p:txBody>
      </p:sp>
      <p:sp>
        <p:nvSpPr>
          <p:cNvPr id="7" name="TextBox 6">
            <a:extLst>
              <a:ext uri="{FF2B5EF4-FFF2-40B4-BE49-F238E27FC236}">
                <a16:creationId xmlns:a16="http://schemas.microsoft.com/office/drawing/2014/main" id="{B2EDD54A-F5C9-3246-9C66-6C138A4A3607}"/>
              </a:ext>
            </a:extLst>
          </p:cNvPr>
          <p:cNvSpPr txBox="1"/>
          <p:nvPr/>
        </p:nvSpPr>
        <p:spPr>
          <a:xfrm>
            <a:off x="5346635" y="9357057"/>
            <a:ext cx="231153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a:t>Front </a:t>
            </a:r>
            <a:r>
              <a:rPr lang="en-US" sz="1800" dirty="0" err="1"/>
              <a:t>Pediatr</a:t>
            </a:r>
            <a:r>
              <a:rPr lang="en-US" sz="1800" dirty="0"/>
              <a:t>. 25;7:233.</a:t>
            </a:r>
            <a:endParaRPr kumimoji="0" lang="en-US" sz="1800" b="0" i="0" u="none" strike="noStrike" cap="none" spc="0" normalizeH="0" baseline="0" dirty="0">
              <a:ln>
                <a:noFill/>
              </a:ln>
              <a:solidFill>
                <a:srgbClr val="606060"/>
              </a:solidFill>
              <a:effectLst/>
              <a:uFillTx/>
              <a:latin typeface="+mn-lt"/>
              <a:ea typeface="+mn-ea"/>
              <a:cs typeface="+mn-cs"/>
              <a:sym typeface="Gill Sans"/>
            </a:endParaRPr>
          </a:p>
        </p:txBody>
      </p:sp>
    </p:spTree>
    <p:extLst>
      <p:ext uri="{BB962C8B-B14F-4D97-AF65-F5344CB8AC3E}">
        <p14:creationId xmlns:p14="http://schemas.microsoft.com/office/powerpoint/2010/main" val="3332674035"/>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122974-B480-3B4E-AA24-E15073787C0B}"/>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3865" b="95250" l="7063" r="91368">
                        <a14:foregroundMark x1="39798" y1="19485" x2="39798" y2="19485"/>
                        <a14:foregroundMark x1="63789" y1="20934" x2="63789" y2="20934"/>
                        <a14:foregroundMark x1="71300" y1="17230" x2="71300" y2="17230"/>
                        <a14:foregroundMark x1="71300" y1="13849" x2="71300" y2="13849"/>
                        <a14:foregroundMark x1="60650" y1="14090" x2="60650" y2="14090"/>
                        <a14:foregroundMark x1="40919" y1="17230" x2="40919" y2="17230"/>
                        <a14:foregroundMark x1="22870" y1="20370" x2="22870" y2="20370"/>
                        <a14:foregroundMark x1="37444" y1="27939" x2="37444" y2="27939"/>
                        <a14:foregroundMark x1="44058" y1="32528" x2="44058" y2="32528"/>
                        <a14:foregroundMark x1="45628" y1="29952" x2="45628" y2="29952"/>
                        <a14:foregroundMark x1="55493" y1="33655" x2="55493" y2="33655"/>
                        <a14:foregroundMark x1="46413" y1="35024" x2="46413" y2="35024"/>
                        <a14:foregroundMark x1="47982" y1="31965" x2="47982" y2="31965"/>
                        <a14:foregroundMark x1="52018" y1="24879" x2="52018" y2="24879"/>
                        <a14:foregroundMark x1="53139" y1="15781" x2="53139" y2="15781"/>
                        <a14:foregroundMark x1="60202" y1="13285" x2="60202" y2="13285"/>
                        <a14:foregroundMark x1="63004" y1="20048" x2="63004" y2="20048"/>
                        <a14:foregroundMark x1="64910" y1="22625" x2="64910" y2="22625"/>
                        <a14:foregroundMark x1="66143" y1="18599" x2="66143" y2="18599"/>
                        <a14:foregroundMark x1="65359" y1="14654" x2="65359" y2="14654"/>
                        <a14:foregroundMark x1="47646" y1="25684" x2="47646" y2="25684"/>
                        <a14:foregroundMark x1="77915" y1="31401" x2="77915" y2="31401"/>
                        <a14:foregroundMark x1="73206" y1="31643" x2="73206" y2="31643"/>
                        <a14:foregroundMark x1="84641" y1="26248" x2="84641" y2="26248"/>
                        <a14:foregroundMark x1="83857" y1="18357" x2="83857" y2="18357"/>
                        <a14:foregroundMark x1="83072" y1="13285" x2="83072" y2="13285"/>
                        <a14:foregroundMark x1="83072" y1="12399" x2="83072" y2="12399"/>
                        <a14:foregroundMark x1="85426" y1="14412" x2="85426" y2="14412"/>
                        <a14:foregroundMark x1="85426" y1="20048" x2="85426" y2="20048"/>
                        <a14:foregroundMark x1="85426" y1="25443" x2="85426" y2="25443"/>
                        <a14:foregroundMark x1="83520" y1="23430" x2="83520" y2="23430"/>
                        <a14:foregroundMark x1="83857" y1="29388" x2="83857" y2="29388"/>
                        <a14:foregroundMark x1="75224" y1="20934" x2="75224" y2="20934"/>
                        <a14:foregroundMark x1="26009" y1="16667" x2="26009" y2="16667"/>
                        <a14:foregroundMark x1="85426" y1="11272" x2="85426" y2="11272"/>
                        <a14:foregroundMark x1="84641" y1="17794" x2="84641" y2="17794"/>
                        <a14:foregroundMark x1="85090" y1="23188" x2="85090" y2="23188"/>
                        <a14:foregroundMark x1="85762" y1="9742" x2="85762" y2="9742"/>
                        <a14:foregroundMark x1="85987" y1="13688" x2="85987" y2="13688"/>
                        <a14:foregroundMark x1="86211" y1="15459" x2="86211" y2="15459"/>
                        <a14:foregroundMark x1="85762" y1="30032" x2="85762" y2="30032"/>
                        <a14:foregroundMark x1="85987" y1="27939" x2="85987" y2="27939"/>
                        <a14:foregroundMark x1="85987" y1="26087" x2="85987" y2="26087"/>
                        <a14:foregroundMark x1="85762" y1="23510" x2="85762" y2="23510"/>
                        <a14:foregroundMark x1="86211" y1="20853" x2="86211" y2="20853"/>
                        <a14:foregroundMark x1="86211" y1="12560" x2="86211" y2="12560"/>
                        <a14:foregroundMark x1="86211" y1="11594" x2="86211" y2="11594"/>
                        <a14:foregroundMark x1="86211" y1="10789" x2="86211" y2="10789"/>
                      </a14:backgroundRemoval>
                    </a14:imgEffect>
                  </a14:imgLayer>
                </a14:imgProps>
              </a:ext>
              <a:ext uri="{28A0092B-C50C-407E-A947-70E740481C1C}">
                <a14:useLocalDpi xmlns:a14="http://schemas.microsoft.com/office/drawing/2010/main"/>
              </a:ext>
            </a:extLst>
          </a:blip>
          <a:stretch>
            <a:fillRect/>
          </a:stretch>
        </p:blipFill>
        <p:spPr>
          <a:xfrm>
            <a:off x="309712" y="1060376"/>
            <a:ext cx="5664200" cy="7886700"/>
          </a:xfrm>
          <a:prstGeom prst="rect">
            <a:avLst/>
          </a:prstGeom>
        </p:spPr>
      </p:pic>
      <p:pic>
        <p:nvPicPr>
          <p:cNvPr id="6" name="Picture 5">
            <a:extLst>
              <a:ext uri="{FF2B5EF4-FFF2-40B4-BE49-F238E27FC236}">
                <a16:creationId xmlns:a16="http://schemas.microsoft.com/office/drawing/2014/main" id="{514D755B-E781-BA46-85DD-AF1AF3245E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98344" y="1708448"/>
            <a:ext cx="6188348" cy="616754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TextBox 6">
            <a:extLst>
              <a:ext uri="{FF2B5EF4-FFF2-40B4-BE49-F238E27FC236}">
                <a16:creationId xmlns:a16="http://schemas.microsoft.com/office/drawing/2014/main" id="{B4321837-6825-AC45-8397-668746D2B31B}"/>
              </a:ext>
            </a:extLst>
          </p:cNvPr>
          <p:cNvSpPr txBox="1"/>
          <p:nvPr/>
        </p:nvSpPr>
        <p:spPr>
          <a:xfrm>
            <a:off x="2685976" y="8909248"/>
            <a:ext cx="7293663"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a:t>https://</a:t>
            </a:r>
            <a:r>
              <a:rPr lang="en-US" sz="1800" dirty="0" err="1"/>
              <a:t>www.homedepot.com</a:t>
            </a:r>
            <a:r>
              <a:rPr lang="en-US" sz="1800" dirty="0"/>
              <a:t>/p/PRO-LAB-Mold-Test-Kit-MO109/202534174</a:t>
            </a:r>
            <a:endParaRPr kumimoji="0" lang="en-US" sz="1800" b="0" i="0" u="none" strike="noStrike" cap="none" spc="0" normalizeH="0" baseline="0" dirty="0">
              <a:ln>
                <a:noFill/>
              </a:ln>
              <a:solidFill>
                <a:srgbClr val="606060"/>
              </a:solidFill>
              <a:effectLst/>
              <a:uFillTx/>
              <a:latin typeface="+mn-lt"/>
              <a:ea typeface="+mn-ea"/>
              <a:cs typeface="+mn-cs"/>
              <a:sym typeface="Gill Sans"/>
            </a:endParaRPr>
          </a:p>
        </p:txBody>
      </p:sp>
    </p:spTree>
    <p:extLst>
      <p:ext uri="{BB962C8B-B14F-4D97-AF65-F5344CB8AC3E}">
        <p14:creationId xmlns:p14="http://schemas.microsoft.com/office/powerpoint/2010/main" val="269909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BB23B84E-1985-144B-B434-B8D694A8452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1760" y="3004592"/>
            <a:ext cx="5182675" cy="5707112"/>
          </a:xfrm>
          <a:prstGeom prst="rect">
            <a:avLst/>
          </a:prstGeom>
        </p:spPr>
      </p:pic>
      <p:sp>
        <p:nvSpPr>
          <p:cNvPr id="3" name="Title 2">
            <a:extLst>
              <a:ext uri="{FF2B5EF4-FFF2-40B4-BE49-F238E27FC236}">
                <a16:creationId xmlns:a16="http://schemas.microsoft.com/office/drawing/2014/main" id="{AE19827C-A305-964F-A708-CCF3D96FF8A9}"/>
              </a:ext>
            </a:extLst>
          </p:cNvPr>
          <p:cNvSpPr>
            <a:spLocks noGrp="1"/>
          </p:cNvSpPr>
          <p:nvPr>
            <p:ph type="title"/>
          </p:nvPr>
        </p:nvSpPr>
        <p:spPr/>
        <p:txBody>
          <a:bodyPr>
            <a:normAutofit/>
          </a:bodyPr>
          <a:lstStyle/>
          <a:p>
            <a:r>
              <a:rPr lang="en-US" dirty="0"/>
              <a:t>Cleaning up</a:t>
            </a:r>
          </a:p>
        </p:txBody>
      </p:sp>
      <p:sp>
        <p:nvSpPr>
          <p:cNvPr id="4" name="Text Placeholder 3">
            <a:extLst>
              <a:ext uri="{FF2B5EF4-FFF2-40B4-BE49-F238E27FC236}">
                <a16:creationId xmlns:a16="http://schemas.microsoft.com/office/drawing/2014/main" id="{C391E40A-2A33-7148-9546-2ED678F1385E}"/>
              </a:ext>
            </a:extLst>
          </p:cNvPr>
          <p:cNvSpPr>
            <a:spLocks noGrp="1"/>
          </p:cNvSpPr>
          <p:nvPr>
            <p:ph type="body" sz="half" idx="1"/>
          </p:nvPr>
        </p:nvSpPr>
        <p:spPr/>
        <p:txBody>
          <a:bodyPr>
            <a:normAutofit/>
          </a:bodyPr>
          <a:lstStyle/>
          <a:p>
            <a:r>
              <a:rPr lang="en-US" sz="3600" dirty="0"/>
              <a:t>For Plain sheet rock, no paint, the best cleaners were Borax, Lysol All-Purpose Cleaner-Orange Breeze (full strength), Orange </a:t>
            </a:r>
            <a:r>
              <a:rPr lang="en-US" sz="3600" dirty="0" err="1"/>
              <a:t>Glo</a:t>
            </a:r>
            <a:r>
              <a:rPr lang="en-US" sz="3600" dirty="0"/>
              <a:t> Multipurpose Degreaser, and </a:t>
            </a:r>
            <a:r>
              <a:rPr lang="en-US" sz="3600" dirty="0" err="1"/>
              <a:t>Fantastik</a:t>
            </a:r>
            <a:r>
              <a:rPr lang="en-US" sz="3600" dirty="0"/>
              <a:t> Orange Action.</a:t>
            </a:r>
          </a:p>
          <a:p>
            <a:endParaRPr lang="en-US" sz="3600" dirty="0"/>
          </a:p>
        </p:txBody>
      </p:sp>
      <p:pic>
        <p:nvPicPr>
          <p:cNvPr id="10" name="Picture 9">
            <a:extLst>
              <a:ext uri="{FF2B5EF4-FFF2-40B4-BE49-F238E27FC236}">
                <a16:creationId xmlns:a16="http://schemas.microsoft.com/office/drawing/2014/main" id="{B9CC709F-A5D3-884F-8B83-814A48559E7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90488" y="3436640"/>
            <a:ext cx="4634683" cy="5380856"/>
          </a:xfrm>
          <a:prstGeom prst="rect">
            <a:avLst/>
          </a:prstGeom>
        </p:spPr>
      </p:pic>
      <p:pic>
        <p:nvPicPr>
          <p:cNvPr id="13" name="Picture 12">
            <a:extLst>
              <a:ext uri="{FF2B5EF4-FFF2-40B4-BE49-F238E27FC236}">
                <a16:creationId xmlns:a16="http://schemas.microsoft.com/office/drawing/2014/main" id="{24897B0A-8DFE-094C-B33C-F668C5BDC07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702200" y="3292624"/>
            <a:ext cx="3010260" cy="5278264"/>
          </a:xfrm>
          <a:prstGeom prst="rect">
            <a:avLst/>
          </a:prstGeom>
        </p:spPr>
      </p:pic>
      <p:sp>
        <p:nvSpPr>
          <p:cNvPr id="16" name="TextBox 15">
            <a:extLst>
              <a:ext uri="{FF2B5EF4-FFF2-40B4-BE49-F238E27FC236}">
                <a16:creationId xmlns:a16="http://schemas.microsoft.com/office/drawing/2014/main" id="{F86F89B3-C9D8-294E-B82E-2DC8F4F77DE2}"/>
              </a:ext>
            </a:extLst>
          </p:cNvPr>
          <p:cNvSpPr txBox="1"/>
          <p:nvPr/>
        </p:nvSpPr>
        <p:spPr>
          <a:xfrm>
            <a:off x="4646122" y="9341296"/>
            <a:ext cx="3712555"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a:t>Environ Sci </a:t>
            </a:r>
            <a:r>
              <a:rPr lang="en-US" sz="1800" dirty="0" err="1"/>
              <a:t>Pollut</a:t>
            </a:r>
            <a:r>
              <a:rPr lang="en-US" sz="1800" dirty="0"/>
              <a:t> Res Int. 14(7):523-8.</a:t>
            </a:r>
          </a:p>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606060"/>
              </a:solidFill>
              <a:effectLst/>
              <a:uFillTx/>
              <a:latin typeface="+mn-lt"/>
              <a:ea typeface="+mn-ea"/>
              <a:cs typeface="+mn-cs"/>
              <a:sym typeface="Gill Sans"/>
            </a:endParaRPr>
          </a:p>
        </p:txBody>
      </p:sp>
    </p:spTree>
    <p:extLst>
      <p:ext uri="{BB962C8B-B14F-4D97-AF65-F5344CB8AC3E}">
        <p14:creationId xmlns:p14="http://schemas.microsoft.com/office/powerpoint/2010/main" val="855478402"/>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E1EF1D4-36CD-EB46-9339-E6435FEF1CCD}"/>
              </a:ext>
            </a:extLst>
          </p:cNvPr>
          <p:cNvPicPr>
            <a:picLocks noGrp="1" noChangeAspect="1"/>
          </p:cNvPicPr>
          <p:nvPr>
            <p:ph type="pic" sz="half" idx="13"/>
          </p:nvPr>
        </p:nvPicPr>
        <p:blipFill>
          <a:blip r:embed="rId3"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DEF6C976-CD0B-4842-977A-8CA68B5B993A}"/>
              </a:ext>
            </a:extLst>
          </p:cNvPr>
          <p:cNvSpPr>
            <a:spLocks noGrp="1"/>
          </p:cNvSpPr>
          <p:nvPr>
            <p:ph type="title"/>
          </p:nvPr>
        </p:nvSpPr>
        <p:spPr/>
        <p:txBody>
          <a:bodyPr/>
          <a:lstStyle/>
          <a:p>
            <a:r>
              <a:rPr lang="en-US" dirty="0"/>
              <a:t>If your place smells moldy you will get sick!</a:t>
            </a:r>
          </a:p>
        </p:txBody>
      </p:sp>
      <p:sp>
        <p:nvSpPr>
          <p:cNvPr id="4" name="Text Placeholder 3">
            <a:extLst>
              <a:ext uri="{FF2B5EF4-FFF2-40B4-BE49-F238E27FC236}">
                <a16:creationId xmlns:a16="http://schemas.microsoft.com/office/drawing/2014/main" id="{FDCD5151-A5B3-5D48-A93D-4F0EFB8405CB}"/>
              </a:ext>
            </a:extLst>
          </p:cNvPr>
          <p:cNvSpPr>
            <a:spLocks noGrp="1"/>
          </p:cNvSpPr>
          <p:nvPr>
            <p:ph type="body" sz="half" idx="1"/>
          </p:nvPr>
        </p:nvSpPr>
        <p:spPr/>
        <p:txBody>
          <a:bodyPr/>
          <a:lstStyle/>
          <a:p>
            <a:endParaRPr lang="en-US"/>
          </a:p>
        </p:txBody>
      </p:sp>
      <p:sp>
        <p:nvSpPr>
          <p:cNvPr id="5" name="TextBox 4">
            <a:extLst>
              <a:ext uri="{FF2B5EF4-FFF2-40B4-BE49-F238E27FC236}">
                <a16:creationId xmlns:a16="http://schemas.microsoft.com/office/drawing/2014/main" id="{3C5C555D-7CE2-AF4B-8415-77E95C386B0B}"/>
              </a:ext>
            </a:extLst>
          </p:cNvPr>
          <p:cNvSpPr txBox="1"/>
          <p:nvPr/>
        </p:nvSpPr>
        <p:spPr>
          <a:xfrm>
            <a:off x="4415290" y="9347448"/>
            <a:ext cx="417422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AU" sz="1800" dirty="0"/>
              <a:t>Environ Sci </a:t>
            </a:r>
            <a:r>
              <a:rPr lang="en-AU" sz="1800" dirty="0" err="1"/>
              <a:t>Pollut</a:t>
            </a:r>
            <a:r>
              <a:rPr lang="en-AU" sz="1800" dirty="0"/>
              <a:t> Res Int. 22(18):14234-40.</a:t>
            </a:r>
            <a:endParaRPr kumimoji="0" lang="en-US" sz="1800" b="0" i="0" u="none" strike="noStrike" cap="none" spc="0" normalizeH="0" baseline="0" dirty="0">
              <a:ln>
                <a:noFill/>
              </a:ln>
              <a:solidFill>
                <a:srgbClr val="606060"/>
              </a:solidFill>
              <a:effectLst/>
              <a:uFillTx/>
              <a:latin typeface="+mn-lt"/>
              <a:ea typeface="+mn-ea"/>
              <a:cs typeface="+mn-cs"/>
              <a:sym typeface="Gill Sans"/>
            </a:endParaRPr>
          </a:p>
        </p:txBody>
      </p:sp>
    </p:spTree>
    <p:extLst>
      <p:ext uri="{BB962C8B-B14F-4D97-AF65-F5344CB8AC3E}">
        <p14:creationId xmlns:p14="http://schemas.microsoft.com/office/powerpoint/2010/main" val="347721842"/>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9F3F640-EBB4-8944-B91B-D2B625D39CF8}"/>
              </a:ext>
            </a:extLst>
          </p:cNvPr>
          <p:cNvPicPr>
            <a:picLocks noGrp="1" noChangeAspect="1"/>
          </p:cNvPicPr>
          <p:nvPr>
            <p:ph type="pic" sz="half" idx="13"/>
          </p:nvPr>
        </p:nvPicPr>
        <p:blipFill>
          <a:blip r:embed="rId3"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380F9763-237A-3243-AF22-ED0CB07ABF88}"/>
              </a:ext>
            </a:extLst>
          </p:cNvPr>
          <p:cNvSpPr>
            <a:spLocks noGrp="1"/>
          </p:cNvSpPr>
          <p:nvPr>
            <p:ph type="title"/>
          </p:nvPr>
        </p:nvSpPr>
        <p:spPr/>
        <p:txBody>
          <a:bodyPr>
            <a:normAutofit/>
          </a:bodyPr>
          <a:lstStyle/>
          <a:p>
            <a:r>
              <a:rPr lang="en-US" sz="6600" dirty="0">
                <a:latin typeface="Helvetica Neue"/>
                <a:ea typeface="Helvetica Neue"/>
                <a:cs typeface="Helvetica Neue"/>
                <a:sym typeface="Helvetica Neue"/>
              </a:rPr>
              <a:t>Clove Oil is Antifungal</a:t>
            </a:r>
            <a:endParaRPr lang="en-US" dirty="0"/>
          </a:p>
        </p:txBody>
      </p:sp>
      <p:sp>
        <p:nvSpPr>
          <p:cNvPr id="4" name="Text Placeholder 3">
            <a:extLst>
              <a:ext uri="{FF2B5EF4-FFF2-40B4-BE49-F238E27FC236}">
                <a16:creationId xmlns:a16="http://schemas.microsoft.com/office/drawing/2014/main" id="{2E926380-65FA-0B4A-A51E-2D531F6354B3}"/>
              </a:ext>
            </a:extLst>
          </p:cNvPr>
          <p:cNvSpPr>
            <a:spLocks noGrp="1"/>
          </p:cNvSpPr>
          <p:nvPr>
            <p:ph type="body" sz="half" idx="1"/>
          </p:nvPr>
        </p:nvSpPr>
        <p:spPr/>
        <p:txBody>
          <a:bodyPr/>
          <a:lstStyle/>
          <a:p>
            <a:r>
              <a:rPr lang="en-US" sz="3200" dirty="0">
                <a:latin typeface="Helvetica Neue"/>
                <a:ea typeface="Helvetica Neue"/>
                <a:cs typeface="Helvetica Neue"/>
                <a:sym typeface="Helvetica Neue"/>
              </a:rPr>
              <a:t>Clove oil makes an excellent antifungal, especially when combined with a carrier oil.</a:t>
            </a:r>
            <a:endParaRPr lang="en-US" dirty="0"/>
          </a:p>
        </p:txBody>
      </p:sp>
      <p:sp>
        <p:nvSpPr>
          <p:cNvPr id="7" name="TextBox 6">
            <a:extLst>
              <a:ext uri="{FF2B5EF4-FFF2-40B4-BE49-F238E27FC236}">
                <a16:creationId xmlns:a16="http://schemas.microsoft.com/office/drawing/2014/main" id="{914F24B6-517D-3045-9D7E-FAB1D356747B}"/>
              </a:ext>
            </a:extLst>
          </p:cNvPr>
          <p:cNvSpPr txBox="1"/>
          <p:nvPr/>
        </p:nvSpPr>
        <p:spPr>
          <a:xfrm>
            <a:off x="4985158" y="9321745"/>
            <a:ext cx="3034484"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a:latin typeface="Helvetica Neue"/>
                <a:ea typeface="Helvetica Neue"/>
                <a:cs typeface="Helvetica Neue"/>
                <a:sym typeface="Helvetica Neue"/>
              </a:rPr>
              <a:t>Food </a:t>
            </a:r>
            <a:r>
              <a:rPr lang="en-US" sz="1800" dirty="0" err="1">
                <a:latin typeface="Helvetica Neue"/>
                <a:ea typeface="Helvetica Neue"/>
                <a:cs typeface="Helvetica Neue"/>
                <a:sym typeface="Helvetica Neue"/>
              </a:rPr>
              <a:t>Funct</a:t>
            </a:r>
            <a:r>
              <a:rPr lang="en-US" sz="1800" dirty="0">
                <a:latin typeface="Helvetica Neue"/>
                <a:ea typeface="Helvetica Neue"/>
                <a:cs typeface="Helvetica Neue"/>
                <a:sym typeface="Helvetica Neue"/>
              </a:rPr>
              <a:t>. 9(5):2872-2882.</a:t>
            </a:r>
            <a:endParaRPr kumimoji="0" lang="en-US" sz="1800" b="0" i="0" u="none" strike="noStrike" cap="none" spc="0" normalizeH="0" baseline="0" dirty="0">
              <a:ln>
                <a:noFill/>
              </a:ln>
              <a:solidFill>
                <a:srgbClr val="606060"/>
              </a:solidFill>
              <a:effectLst/>
              <a:uFillTx/>
              <a:latin typeface="+mn-lt"/>
              <a:ea typeface="+mn-ea"/>
              <a:cs typeface="+mn-cs"/>
              <a:sym typeface="Gill Sans"/>
            </a:endParaRPr>
          </a:p>
        </p:txBody>
      </p:sp>
    </p:spTree>
    <p:extLst>
      <p:ext uri="{BB962C8B-B14F-4D97-AF65-F5344CB8AC3E}">
        <p14:creationId xmlns:p14="http://schemas.microsoft.com/office/powerpoint/2010/main" val="203771423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373D9F-9671-9646-BF6E-4AA045D425AE}"/>
              </a:ext>
            </a:extLst>
          </p:cNvPr>
          <p:cNvSpPr>
            <a:spLocks noGrp="1"/>
          </p:cNvSpPr>
          <p:nvPr>
            <p:ph type="title"/>
          </p:nvPr>
        </p:nvSpPr>
        <p:spPr/>
        <p:txBody>
          <a:bodyPr/>
          <a:lstStyle/>
          <a:p>
            <a:r>
              <a:rPr lang="en-US" dirty="0"/>
              <a:t>Ozone </a:t>
            </a:r>
          </a:p>
        </p:txBody>
      </p:sp>
      <p:sp>
        <p:nvSpPr>
          <p:cNvPr id="4" name="Text Placeholder 3">
            <a:extLst>
              <a:ext uri="{FF2B5EF4-FFF2-40B4-BE49-F238E27FC236}">
                <a16:creationId xmlns:a16="http://schemas.microsoft.com/office/drawing/2014/main" id="{A3D7CA55-DBE7-3B4E-B529-AFC8AB9A5F3B}"/>
              </a:ext>
            </a:extLst>
          </p:cNvPr>
          <p:cNvSpPr>
            <a:spLocks noGrp="1"/>
          </p:cNvSpPr>
          <p:nvPr>
            <p:ph type="body" sz="half" idx="1"/>
          </p:nvPr>
        </p:nvSpPr>
        <p:spPr/>
        <p:txBody>
          <a:bodyPr/>
          <a:lstStyle/>
          <a:p>
            <a:r>
              <a:rPr lang="en-US" dirty="0"/>
              <a:t>Molds are sensitive to ozone treatment. </a:t>
            </a:r>
          </a:p>
        </p:txBody>
      </p:sp>
      <p:sp>
        <p:nvSpPr>
          <p:cNvPr id="5" name="TextBox 4">
            <a:extLst>
              <a:ext uri="{FF2B5EF4-FFF2-40B4-BE49-F238E27FC236}">
                <a16:creationId xmlns:a16="http://schemas.microsoft.com/office/drawing/2014/main" id="{E848861E-8E85-F349-B9F8-E7EEA002AC0D}"/>
              </a:ext>
            </a:extLst>
          </p:cNvPr>
          <p:cNvSpPr txBox="1"/>
          <p:nvPr/>
        </p:nvSpPr>
        <p:spPr>
          <a:xfrm>
            <a:off x="4525544" y="9321745"/>
            <a:ext cx="3993080" cy="37959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a:t>Drug </a:t>
            </a:r>
            <a:r>
              <a:rPr lang="en-US" sz="1800" dirty="0" err="1"/>
              <a:t>Metab</a:t>
            </a:r>
            <a:r>
              <a:rPr lang="en-US" sz="1800" dirty="0"/>
              <a:t> Rev. 2010 Nov;42(4):612-20.</a:t>
            </a:r>
          </a:p>
        </p:txBody>
      </p:sp>
      <p:sp>
        <p:nvSpPr>
          <p:cNvPr id="9" name="Picture Placeholder 8">
            <a:extLst>
              <a:ext uri="{FF2B5EF4-FFF2-40B4-BE49-F238E27FC236}">
                <a16:creationId xmlns:a16="http://schemas.microsoft.com/office/drawing/2014/main" id="{822A99DA-B6DE-9243-ACE3-96501DE48700}"/>
              </a:ext>
            </a:extLst>
          </p:cNvPr>
          <p:cNvSpPr>
            <a:spLocks noGrp="1"/>
          </p:cNvSpPr>
          <p:nvPr>
            <p:ph type="pic" sz="half" idx="13"/>
          </p:nvPr>
        </p:nvSpPr>
        <p:spPr/>
      </p:sp>
      <p:pic>
        <p:nvPicPr>
          <p:cNvPr id="10" name="Picture 9">
            <a:extLst>
              <a:ext uri="{FF2B5EF4-FFF2-40B4-BE49-F238E27FC236}">
                <a16:creationId xmlns:a16="http://schemas.microsoft.com/office/drawing/2014/main" id="{2E5F827D-0250-2547-8BBC-964C04358CB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2689" b="95567" l="9958" r="89972">
                        <a14:foregroundMark x1="24435" y1="72674" x2="24435" y2="72674"/>
                        <a14:foregroundMark x1="47175" y1="77907" x2="47175" y2="77907"/>
                      </a14:backgroundRemoval>
                    </a14:imgEffect>
                  </a14:imgLayer>
                </a14:imgProps>
              </a:ext>
              <a:ext uri="{28A0092B-C50C-407E-A947-70E740481C1C}">
                <a14:useLocalDpi xmlns:a14="http://schemas.microsoft.com/office/drawing/2010/main"/>
              </a:ext>
            </a:extLst>
          </a:blip>
          <a:stretch>
            <a:fillRect/>
          </a:stretch>
        </p:blipFill>
        <p:spPr>
          <a:xfrm>
            <a:off x="268239" y="2788568"/>
            <a:ext cx="6200129" cy="6024984"/>
          </a:xfrm>
          <a:prstGeom prst="rect">
            <a:avLst/>
          </a:prstGeom>
        </p:spPr>
      </p:pic>
    </p:spTree>
    <p:extLst>
      <p:ext uri="{BB962C8B-B14F-4D97-AF65-F5344CB8AC3E}">
        <p14:creationId xmlns:p14="http://schemas.microsoft.com/office/powerpoint/2010/main" val="3945747092"/>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F10FD7C-EC37-1C48-83D5-9A375B3ECD61}"/>
              </a:ext>
            </a:extLst>
          </p:cNvPr>
          <p:cNvPicPr>
            <a:picLocks noGrp="1" noChangeAspect="1"/>
          </p:cNvPicPr>
          <p:nvPr>
            <p:ph type="pic" sz="half" idx="13"/>
          </p:nvPr>
        </p:nvPicPr>
        <p:blipFill>
          <a:blip r:embed="rId3" cstate="email">
            <a:extLst>
              <a:ext uri="{28A0092B-C50C-407E-A947-70E740481C1C}">
                <a14:useLocalDpi xmlns:a14="http://schemas.microsoft.com/office/drawing/2010/main"/>
              </a:ext>
            </a:extLst>
          </a:blip>
          <a:srcRect/>
          <a:stretch>
            <a:fillRect/>
          </a:stretch>
        </p:blipFill>
        <p:spPr/>
      </p:pic>
      <p:sp>
        <p:nvSpPr>
          <p:cNvPr id="3" name="Title 2">
            <a:extLst>
              <a:ext uri="{FF2B5EF4-FFF2-40B4-BE49-F238E27FC236}">
                <a16:creationId xmlns:a16="http://schemas.microsoft.com/office/drawing/2014/main" id="{AC279369-C38D-2A4C-B05D-DEBF052F1193}"/>
              </a:ext>
            </a:extLst>
          </p:cNvPr>
          <p:cNvSpPr>
            <a:spLocks noGrp="1"/>
          </p:cNvSpPr>
          <p:nvPr>
            <p:ph type="title"/>
          </p:nvPr>
        </p:nvSpPr>
        <p:spPr/>
        <p:txBody>
          <a:bodyPr/>
          <a:lstStyle/>
          <a:p>
            <a:r>
              <a:rPr lang="en-US" dirty="0"/>
              <a:t>Sunlight</a:t>
            </a:r>
          </a:p>
        </p:txBody>
      </p:sp>
      <p:sp>
        <p:nvSpPr>
          <p:cNvPr id="4" name="Text Placeholder 3">
            <a:extLst>
              <a:ext uri="{FF2B5EF4-FFF2-40B4-BE49-F238E27FC236}">
                <a16:creationId xmlns:a16="http://schemas.microsoft.com/office/drawing/2014/main" id="{CD487CA6-9598-624D-B5E4-2C513E57808D}"/>
              </a:ext>
            </a:extLst>
          </p:cNvPr>
          <p:cNvSpPr>
            <a:spLocks noGrp="1"/>
          </p:cNvSpPr>
          <p:nvPr>
            <p:ph type="body" sz="half" idx="1"/>
          </p:nvPr>
        </p:nvSpPr>
        <p:spPr/>
        <p:txBody>
          <a:bodyPr>
            <a:normAutofit/>
          </a:bodyPr>
          <a:lstStyle/>
          <a:p>
            <a:r>
              <a:rPr lang="en-US" sz="4400" dirty="0"/>
              <a:t>Studies show that increased home sun exposure significantly reduces mold problems. </a:t>
            </a:r>
          </a:p>
        </p:txBody>
      </p:sp>
      <p:sp>
        <p:nvSpPr>
          <p:cNvPr id="5" name="TextBox 4">
            <a:extLst>
              <a:ext uri="{FF2B5EF4-FFF2-40B4-BE49-F238E27FC236}">
                <a16:creationId xmlns:a16="http://schemas.microsoft.com/office/drawing/2014/main" id="{3F5ABBFD-710B-3148-AB36-123CF1F2D824}"/>
              </a:ext>
            </a:extLst>
          </p:cNvPr>
          <p:cNvSpPr txBox="1"/>
          <p:nvPr/>
        </p:nvSpPr>
        <p:spPr>
          <a:xfrm>
            <a:off x="5269690" y="9332778"/>
            <a:ext cx="2465419"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800" dirty="0"/>
              <a:t>Indoor Air. 15(6):469-76.</a:t>
            </a:r>
          </a:p>
          <a:p>
            <a:pPr marL="0" marR="0" indent="0" algn="ctr" defTabSz="584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606060"/>
              </a:solidFill>
              <a:effectLst/>
              <a:uFillTx/>
              <a:latin typeface="+mn-lt"/>
              <a:ea typeface="+mn-ea"/>
              <a:cs typeface="+mn-cs"/>
              <a:sym typeface="Gill Sans"/>
            </a:endParaRPr>
          </a:p>
        </p:txBody>
      </p:sp>
    </p:spTree>
    <p:extLst>
      <p:ext uri="{BB962C8B-B14F-4D97-AF65-F5344CB8AC3E}">
        <p14:creationId xmlns:p14="http://schemas.microsoft.com/office/powerpoint/2010/main" val="2684853987"/>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2F1C676-B30C-4640-9B6F-697A459C63C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696057"/>
            <a:ext cx="13004800" cy="8361485"/>
          </a:xfrm>
          <a:prstGeom prst="rect">
            <a:avLst/>
          </a:prstGeom>
        </p:spPr>
      </p:pic>
      <p:sp>
        <p:nvSpPr>
          <p:cNvPr id="3" name="Title 2">
            <a:extLst>
              <a:ext uri="{FF2B5EF4-FFF2-40B4-BE49-F238E27FC236}">
                <a16:creationId xmlns:a16="http://schemas.microsoft.com/office/drawing/2014/main" id="{852FCBDC-5C3A-8D4D-9029-BF386F3E75DF}"/>
              </a:ext>
            </a:extLst>
          </p:cNvPr>
          <p:cNvSpPr>
            <a:spLocks noGrp="1"/>
          </p:cNvSpPr>
          <p:nvPr>
            <p:ph type="title"/>
          </p:nvPr>
        </p:nvSpPr>
        <p:spPr>
          <a:xfrm>
            <a:off x="237704" y="340296"/>
            <a:ext cx="11988800" cy="1905000"/>
          </a:xfrm>
        </p:spPr>
        <p:txBody>
          <a:bodyPr/>
          <a:lstStyle/>
          <a:p>
            <a:r>
              <a:rPr lang="en-US" dirty="0">
                <a:solidFill>
                  <a:srgbClr val="FFFFFF"/>
                </a:solidFill>
                <a:effectLst>
                  <a:glow rad="101600">
                    <a:schemeClr val="tx1">
                      <a:lumMod val="50000"/>
                      <a:alpha val="60000"/>
                    </a:schemeClr>
                  </a:glow>
                </a:effectLst>
              </a:rPr>
              <a:t>Keep It Clean!</a:t>
            </a:r>
          </a:p>
        </p:txBody>
      </p:sp>
      <p:sp>
        <p:nvSpPr>
          <p:cNvPr id="4" name="Text Placeholder 3">
            <a:extLst>
              <a:ext uri="{FF2B5EF4-FFF2-40B4-BE49-F238E27FC236}">
                <a16:creationId xmlns:a16="http://schemas.microsoft.com/office/drawing/2014/main" id="{0011EDEA-BC99-8049-AEEB-E80ADE2BC8AE}"/>
              </a:ext>
            </a:extLst>
          </p:cNvPr>
          <p:cNvSpPr>
            <a:spLocks noGrp="1"/>
          </p:cNvSpPr>
          <p:nvPr>
            <p:ph idx="1"/>
          </p:nvPr>
        </p:nvSpPr>
        <p:spPr>
          <a:xfrm>
            <a:off x="508000" y="7613104"/>
            <a:ext cx="11988800" cy="1149896"/>
          </a:xfrm>
        </p:spPr>
        <p:txBody>
          <a:bodyPr>
            <a:normAutofit lnSpcReduction="10000"/>
          </a:bodyPr>
          <a:lstStyle/>
          <a:p>
            <a:pPr marL="0" indent="0">
              <a:buNone/>
            </a:pPr>
            <a:r>
              <a:rPr lang="en-US" sz="3600" dirty="0">
                <a:solidFill>
                  <a:srgbClr val="FFFFFF"/>
                </a:solidFill>
                <a:effectLst>
                  <a:glow rad="101600">
                    <a:schemeClr val="tx1">
                      <a:lumMod val="50000"/>
                      <a:alpha val="60000"/>
                    </a:schemeClr>
                  </a:glow>
                </a:effectLst>
              </a:rPr>
              <a:t>“Fresh air, exercise, pure water, and clean, sweet premises are within the reach of all with but little expense, ...” {5T 443.1}</a:t>
            </a:r>
          </a:p>
        </p:txBody>
      </p:sp>
    </p:spTree>
    <p:extLst>
      <p:ext uri="{BB962C8B-B14F-4D97-AF65-F5344CB8AC3E}">
        <p14:creationId xmlns:p14="http://schemas.microsoft.com/office/powerpoint/2010/main" val="1826643208"/>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D6DD1-0FEB-694C-B4E1-3BEFB6D4B529}"/>
              </a:ext>
            </a:extLst>
          </p:cNvPr>
          <p:cNvSpPr>
            <a:spLocks noGrp="1"/>
          </p:cNvSpPr>
          <p:nvPr>
            <p:ph type="title"/>
          </p:nvPr>
        </p:nvSpPr>
        <p:spPr>
          <a:xfrm>
            <a:off x="508000" y="484312"/>
            <a:ext cx="11988800" cy="1905000"/>
          </a:xfrm>
        </p:spPr>
        <p:txBody>
          <a:bodyPr>
            <a:normAutofit/>
          </a:bodyPr>
          <a:lstStyle/>
          <a:p>
            <a:pPr algn="ctr">
              <a:lnSpc>
                <a:spcPct val="100000"/>
              </a:lnSpc>
            </a:pPr>
            <a:r>
              <a:rPr lang="en-US" sz="4800" dirty="0"/>
              <a:t>CD4 T Cells Orchestrate The Immune Response To Mold</a:t>
            </a:r>
          </a:p>
        </p:txBody>
      </p:sp>
      <p:sp>
        <p:nvSpPr>
          <p:cNvPr id="3" name="Content Placeholder 2">
            <a:extLst>
              <a:ext uri="{FF2B5EF4-FFF2-40B4-BE49-F238E27FC236}">
                <a16:creationId xmlns:a16="http://schemas.microsoft.com/office/drawing/2014/main" id="{F00F8F34-7C62-284B-968E-2F7813BE289D}"/>
              </a:ext>
            </a:extLst>
          </p:cNvPr>
          <p:cNvSpPr>
            <a:spLocks noGrp="1"/>
          </p:cNvSpPr>
          <p:nvPr>
            <p:ph sz="half" idx="1"/>
          </p:nvPr>
        </p:nvSpPr>
        <p:spPr>
          <a:xfrm>
            <a:off x="1083733" y="2356520"/>
            <a:ext cx="5868291" cy="6840760"/>
          </a:xfrm>
        </p:spPr>
        <p:txBody>
          <a:bodyPr anchor="t" anchorCtr="0">
            <a:noAutofit/>
          </a:bodyPr>
          <a:lstStyle/>
          <a:p>
            <a:pPr marL="0" indent="0">
              <a:spcBef>
                <a:spcPts val="0"/>
              </a:spcBef>
              <a:buNone/>
            </a:pPr>
            <a:r>
              <a:rPr lang="en-US" sz="2800" dirty="0"/>
              <a:t>Improved by:</a:t>
            </a:r>
          </a:p>
          <a:p>
            <a:pPr>
              <a:spcBef>
                <a:spcPts val="0"/>
              </a:spcBef>
            </a:pPr>
            <a:r>
              <a:rPr lang="en-US" sz="2800" dirty="0"/>
              <a:t>Iodine.</a:t>
            </a:r>
          </a:p>
          <a:p>
            <a:pPr>
              <a:spcBef>
                <a:spcPts val="0"/>
              </a:spcBef>
            </a:pPr>
            <a:r>
              <a:rPr lang="en-US" sz="2800" dirty="0"/>
              <a:t>Garlic.</a:t>
            </a:r>
          </a:p>
          <a:p>
            <a:pPr>
              <a:spcBef>
                <a:spcPts val="0"/>
              </a:spcBef>
            </a:pPr>
            <a:r>
              <a:rPr lang="en-US" sz="2800" dirty="0"/>
              <a:t>Papaya.</a:t>
            </a:r>
          </a:p>
          <a:p>
            <a:pPr>
              <a:spcBef>
                <a:spcPts val="0"/>
              </a:spcBef>
            </a:pPr>
            <a:r>
              <a:rPr lang="en-US" sz="2800" dirty="0"/>
              <a:t>Selenium.</a:t>
            </a:r>
          </a:p>
          <a:p>
            <a:pPr>
              <a:spcBef>
                <a:spcPts val="0"/>
              </a:spcBef>
            </a:pPr>
            <a:r>
              <a:rPr lang="en-US" sz="2800" dirty="0"/>
              <a:t>Zinc.</a:t>
            </a:r>
          </a:p>
          <a:p>
            <a:pPr>
              <a:spcBef>
                <a:spcPts val="0"/>
              </a:spcBef>
            </a:pPr>
            <a:r>
              <a:rPr lang="en-US" sz="2800" dirty="0"/>
              <a:t>Lycopene.</a:t>
            </a:r>
          </a:p>
          <a:p>
            <a:pPr>
              <a:spcBef>
                <a:spcPts val="0"/>
              </a:spcBef>
            </a:pPr>
            <a:r>
              <a:rPr lang="en-US" sz="2800" dirty="0"/>
              <a:t>omega-3 fatty acids (flax walnuts).</a:t>
            </a:r>
          </a:p>
          <a:p>
            <a:pPr>
              <a:spcBef>
                <a:spcPts val="0"/>
              </a:spcBef>
            </a:pPr>
            <a:r>
              <a:rPr lang="en-US" sz="2800" dirty="0"/>
              <a:t>α-lipoic acid (spinach, broccoli, tomatoes, brussels sprouts, peas, potatoes, yams, beets, carrots, and Swiss chard).</a:t>
            </a:r>
          </a:p>
          <a:p>
            <a:pPr>
              <a:spcBef>
                <a:spcPts val="0"/>
              </a:spcBef>
            </a:pPr>
            <a:r>
              <a:rPr lang="en-US" sz="2800" dirty="0"/>
              <a:t>Vitamins A, B7 (Biotin), and D.</a:t>
            </a:r>
          </a:p>
          <a:p>
            <a:pPr>
              <a:spcBef>
                <a:spcPts val="0"/>
              </a:spcBef>
            </a:pPr>
            <a:r>
              <a:rPr lang="en-US" sz="2800" dirty="0"/>
              <a:t>Exercise.</a:t>
            </a:r>
          </a:p>
          <a:p>
            <a:pPr>
              <a:spcBef>
                <a:spcPts val="0"/>
              </a:spcBef>
            </a:pPr>
            <a:r>
              <a:rPr lang="en-US" sz="2800" dirty="0"/>
              <a:t>Caloric restriction.</a:t>
            </a:r>
          </a:p>
          <a:p>
            <a:pPr>
              <a:spcBef>
                <a:spcPts val="0"/>
              </a:spcBef>
            </a:pPr>
            <a:r>
              <a:rPr lang="en-US" sz="2800" dirty="0"/>
              <a:t>Fasting.</a:t>
            </a:r>
          </a:p>
        </p:txBody>
      </p:sp>
      <p:sp>
        <p:nvSpPr>
          <p:cNvPr id="4" name="Content Placeholder 3">
            <a:extLst>
              <a:ext uri="{FF2B5EF4-FFF2-40B4-BE49-F238E27FC236}">
                <a16:creationId xmlns:a16="http://schemas.microsoft.com/office/drawing/2014/main" id="{3A2D3C99-A334-AB40-AF71-64000802BD2B}"/>
              </a:ext>
            </a:extLst>
          </p:cNvPr>
          <p:cNvSpPr>
            <a:spLocks noGrp="1"/>
          </p:cNvSpPr>
          <p:nvPr>
            <p:ph sz="half" idx="2"/>
          </p:nvPr>
        </p:nvSpPr>
        <p:spPr>
          <a:xfrm>
            <a:off x="7564453" y="2356520"/>
            <a:ext cx="5418667" cy="6840760"/>
          </a:xfrm>
        </p:spPr>
        <p:txBody>
          <a:bodyPr anchor="t" anchorCtr="0">
            <a:noAutofit/>
          </a:bodyPr>
          <a:lstStyle/>
          <a:p>
            <a:pPr marL="0" indent="0">
              <a:spcBef>
                <a:spcPts val="0"/>
              </a:spcBef>
              <a:buNone/>
            </a:pPr>
            <a:r>
              <a:rPr lang="en-US" sz="2800" dirty="0"/>
              <a:t>Hampered by:</a:t>
            </a:r>
          </a:p>
          <a:p>
            <a:pPr>
              <a:spcBef>
                <a:spcPts val="0"/>
              </a:spcBef>
            </a:pPr>
            <a:r>
              <a:rPr lang="en-US" sz="2800" dirty="0"/>
              <a:t>Obesity </a:t>
            </a:r>
          </a:p>
          <a:p>
            <a:pPr>
              <a:spcBef>
                <a:spcPts val="0"/>
              </a:spcBef>
            </a:pPr>
            <a:r>
              <a:rPr lang="en-US" sz="2800" dirty="0"/>
              <a:t>High Fat Diet </a:t>
            </a:r>
          </a:p>
          <a:p>
            <a:pPr>
              <a:spcBef>
                <a:spcPts val="0"/>
              </a:spcBef>
            </a:pPr>
            <a:r>
              <a:rPr lang="en-US" sz="2800" dirty="0"/>
              <a:t>Sugar.  </a:t>
            </a:r>
          </a:p>
          <a:p>
            <a:pPr>
              <a:spcBef>
                <a:spcPts val="0"/>
              </a:spcBef>
            </a:pPr>
            <a:r>
              <a:rPr lang="en-US" sz="2800" dirty="0"/>
              <a:t>Butter. </a:t>
            </a:r>
          </a:p>
          <a:p>
            <a:pPr>
              <a:spcBef>
                <a:spcPts val="0"/>
              </a:spcBef>
            </a:pPr>
            <a:r>
              <a:rPr lang="en-US" sz="2800" dirty="0"/>
              <a:t>High salt diet.</a:t>
            </a:r>
          </a:p>
          <a:p>
            <a:pPr>
              <a:spcBef>
                <a:spcPts val="0"/>
              </a:spcBef>
            </a:pPr>
            <a:r>
              <a:rPr lang="en-US" sz="2800" dirty="0"/>
              <a:t>Pesticides.</a:t>
            </a:r>
          </a:p>
        </p:txBody>
      </p:sp>
      <p:cxnSp>
        <p:nvCxnSpPr>
          <p:cNvPr id="6" name="Straight Connector 5">
            <a:extLst>
              <a:ext uri="{FF2B5EF4-FFF2-40B4-BE49-F238E27FC236}">
                <a16:creationId xmlns:a16="http://schemas.microsoft.com/office/drawing/2014/main" id="{2D90BA60-C02C-4243-BD28-4ED6FCF49F6B}"/>
              </a:ext>
            </a:extLst>
          </p:cNvPr>
          <p:cNvCxnSpPr/>
          <p:nvPr/>
        </p:nvCxnSpPr>
        <p:spPr>
          <a:xfrm>
            <a:off x="381720" y="2284512"/>
            <a:ext cx="12241360" cy="0"/>
          </a:xfrm>
          <a:prstGeom prst="line">
            <a:avLst/>
          </a:prstGeom>
          <a:noFill/>
          <a:ln w="38100" cap="flat">
            <a:solidFill>
              <a:schemeClr val="bg2">
                <a:lumMod val="75000"/>
              </a:schemeClr>
            </a:solidFill>
            <a:prstDash val="solid"/>
            <a:miter lim="400000"/>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429331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uiExpand="1"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43C42F-F8CE-B74C-BEC8-06406ABF6147}"/>
              </a:ext>
            </a:extLst>
          </p:cNvPr>
          <p:cNvSpPr>
            <a:spLocks noGrp="1"/>
          </p:cNvSpPr>
          <p:nvPr>
            <p:ph type="title"/>
          </p:nvPr>
        </p:nvSpPr>
        <p:spPr/>
        <p:txBody>
          <a:bodyPr/>
          <a:lstStyle/>
          <a:p>
            <a:r>
              <a:rPr lang="en-US" dirty="0"/>
              <a:t>Summary </a:t>
            </a:r>
          </a:p>
        </p:txBody>
      </p:sp>
      <p:sp>
        <p:nvSpPr>
          <p:cNvPr id="5" name="Content Placeholder 4">
            <a:extLst>
              <a:ext uri="{FF2B5EF4-FFF2-40B4-BE49-F238E27FC236}">
                <a16:creationId xmlns:a16="http://schemas.microsoft.com/office/drawing/2014/main" id="{1101E41A-FA42-CA4C-B6AD-E7240B7E2F9B}"/>
              </a:ext>
            </a:extLst>
          </p:cNvPr>
          <p:cNvSpPr>
            <a:spLocks noGrp="1"/>
          </p:cNvSpPr>
          <p:nvPr>
            <p:ph sz="half" idx="1"/>
          </p:nvPr>
        </p:nvSpPr>
        <p:spPr>
          <a:xfrm>
            <a:off x="525736" y="2788568"/>
            <a:ext cx="11953328" cy="5852160"/>
          </a:xfrm>
        </p:spPr>
        <p:txBody>
          <a:bodyPr>
            <a:normAutofit fontScale="92500" lnSpcReduction="20000"/>
          </a:bodyPr>
          <a:lstStyle/>
          <a:p>
            <a:r>
              <a:rPr lang="en-US" dirty="0"/>
              <a:t>Mold increases inflammation and suppresses the immune system. </a:t>
            </a:r>
          </a:p>
          <a:p>
            <a:r>
              <a:rPr lang="en-US" dirty="0"/>
              <a:t>Mold increases cancer, autoimmune diseases respiratory tract and other diseases. </a:t>
            </a:r>
          </a:p>
          <a:p>
            <a:r>
              <a:rPr lang="en-US" dirty="0"/>
              <a:t>Solutions include cleaning your house, your yard or moving to a dryer area.</a:t>
            </a:r>
          </a:p>
          <a:p>
            <a:r>
              <a:rPr lang="en-US" dirty="0"/>
              <a:t>Fresh air and sunshine.</a:t>
            </a:r>
          </a:p>
          <a:p>
            <a:r>
              <a:rPr lang="en-US" dirty="0"/>
              <a:t>Eat a nutrient dense immune boosting diet.</a:t>
            </a:r>
          </a:p>
        </p:txBody>
      </p:sp>
      <p:pic>
        <p:nvPicPr>
          <p:cNvPr id="7" name="Content Placeholder 5">
            <a:extLst>
              <a:ext uri="{FF2B5EF4-FFF2-40B4-BE49-F238E27FC236}">
                <a16:creationId xmlns:a16="http://schemas.microsoft.com/office/drawing/2014/main" id="{B4E77A7A-C902-7D49-AD54-337E7ECFCFF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670752" y="0"/>
            <a:ext cx="2192039" cy="2383190"/>
          </a:xfrm>
          <a:prstGeom prst="rect">
            <a:avLst/>
          </a:prstGeom>
          <a:ln w="12700">
            <a:miter lim="400000"/>
          </a:ln>
          <a:extLst>
            <a:ext uri="{C572A759-6A51-4108-AA02-DFA0A04FC94B}">
              <ma14:wrappingTextBoxFlag xmlns="" xmlns:ma14="http://schemas.microsoft.com/office/mac/drawingml/2011/main" val="1"/>
            </a:ext>
          </a:extLst>
        </p:spPr>
      </p:pic>
    </p:spTree>
    <p:extLst>
      <p:ext uri="{BB962C8B-B14F-4D97-AF65-F5344CB8AC3E}">
        <p14:creationId xmlns:p14="http://schemas.microsoft.com/office/powerpoint/2010/main" val="106595862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7B0CD-4C4A-E347-A80A-0F1985BD0C27}"/>
              </a:ext>
            </a:extLst>
          </p:cNvPr>
          <p:cNvSpPr>
            <a:spLocks noGrp="1"/>
          </p:cNvSpPr>
          <p:nvPr>
            <p:ph type="title"/>
          </p:nvPr>
        </p:nvSpPr>
        <p:spPr>
          <a:xfrm>
            <a:off x="508000" y="190500"/>
            <a:ext cx="11988800" cy="1905000"/>
          </a:xfrm>
        </p:spPr>
        <p:txBody>
          <a:bodyPr/>
          <a:lstStyle/>
          <a:p>
            <a:r>
              <a:rPr lang="en-US" dirty="0"/>
              <a:t>Sick Building Syndrome </a:t>
            </a:r>
          </a:p>
        </p:txBody>
      </p:sp>
      <p:sp>
        <p:nvSpPr>
          <p:cNvPr id="3" name="Content Placeholder 2">
            <a:extLst>
              <a:ext uri="{FF2B5EF4-FFF2-40B4-BE49-F238E27FC236}">
                <a16:creationId xmlns:a16="http://schemas.microsoft.com/office/drawing/2014/main" id="{7309C75D-B40C-8B45-9576-087D4CD74B03}"/>
              </a:ext>
            </a:extLst>
          </p:cNvPr>
          <p:cNvSpPr>
            <a:spLocks noGrp="1"/>
          </p:cNvSpPr>
          <p:nvPr>
            <p:ph idx="1"/>
          </p:nvPr>
        </p:nvSpPr>
        <p:spPr>
          <a:xfrm>
            <a:off x="508000" y="1404620"/>
            <a:ext cx="5994400" cy="7785100"/>
          </a:xfrm>
        </p:spPr>
        <p:txBody>
          <a:bodyPr>
            <a:normAutofit lnSpcReduction="10000"/>
          </a:bodyPr>
          <a:lstStyle/>
          <a:p>
            <a:pPr marL="0" indent="0">
              <a:buNone/>
            </a:pPr>
            <a:r>
              <a:rPr lang="en-US" sz="4000" dirty="0"/>
              <a:t>Mycotoxins have been shown to be very toxic and harmful and it is no wonder that many inhabitants of these living spaces are constantly ill, mainly upper respiratory tract infections, lethargy, constant headaches, nausea and a general ill feeling. Inhabiting these living spaces for a considerable period may lead to cancer.  </a:t>
            </a:r>
          </a:p>
        </p:txBody>
      </p:sp>
      <p:sp>
        <p:nvSpPr>
          <p:cNvPr id="5" name="TextBox 4">
            <a:extLst>
              <a:ext uri="{FF2B5EF4-FFF2-40B4-BE49-F238E27FC236}">
                <a16:creationId xmlns:a16="http://schemas.microsoft.com/office/drawing/2014/main" id="{DF3A7D77-993F-DC46-A301-686A1BEE4F26}"/>
              </a:ext>
            </a:extLst>
          </p:cNvPr>
          <p:cNvSpPr txBox="1"/>
          <p:nvPr/>
        </p:nvSpPr>
        <p:spPr>
          <a:xfrm>
            <a:off x="5304956" y="9343827"/>
            <a:ext cx="2394886" cy="34881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sz="1600" dirty="0" err="1"/>
              <a:t>Przegl</a:t>
            </a:r>
            <a:r>
              <a:rPr lang="en-US" sz="1600" dirty="0"/>
              <a:t> </a:t>
            </a:r>
            <a:r>
              <a:rPr lang="en-US" sz="1600" dirty="0" err="1"/>
              <a:t>Lek</a:t>
            </a:r>
            <a:r>
              <a:rPr lang="en-US" sz="1600" dirty="0"/>
              <a:t>. 57(7-8):419-23. </a:t>
            </a:r>
            <a:endParaRPr kumimoji="0" lang="en-US" sz="1600" b="0" i="0" u="none" strike="noStrike" cap="none" spc="0" normalizeH="0" baseline="0" dirty="0">
              <a:ln>
                <a:noFill/>
              </a:ln>
              <a:solidFill>
                <a:srgbClr val="606060"/>
              </a:solidFill>
              <a:effectLst/>
              <a:uFillTx/>
              <a:latin typeface="+mn-lt"/>
              <a:ea typeface="+mn-ea"/>
              <a:cs typeface="+mn-cs"/>
              <a:sym typeface="Gill Sans"/>
            </a:endParaRPr>
          </a:p>
        </p:txBody>
      </p:sp>
      <p:pic>
        <p:nvPicPr>
          <p:cNvPr id="9" name="Picture 8">
            <a:extLst>
              <a:ext uri="{FF2B5EF4-FFF2-40B4-BE49-F238E27FC236}">
                <a16:creationId xmlns:a16="http://schemas.microsoft.com/office/drawing/2014/main" id="{A91BA037-20A8-3542-80D9-DF137E3AFAB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88480" y="2519680"/>
            <a:ext cx="5384800" cy="5384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26621956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5" descr="not liking it">
            <a:extLst>
              <a:ext uri="{FF2B5EF4-FFF2-40B4-BE49-F238E27FC236}">
                <a16:creationId xmlns:a16="http://schemas.microsoft.com/office/drawing/2014/main" id="{A4D7D843-9212-C046-A4D6-28628D5199F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0594" name="Rectangle 2">
            <a:extLst>
              <a:ext uri="{FF2B5EF4-FFF2-40B4-BE49-F238E27FC236}">
                <a16:creationId xmlns:a16="http://schemas.microsoft.com/office/drawing/2014/main" id="{FB7B4216-D683-F64B-A9DD-8E30CDD861A7}"/>
              </a:ext>
            </a:extLst>
          </p:cNvPr>
          <p:cNvSpPr>
            <a:spLocks noGrp="1" noChangeArrowheads="1"/>
          </p:cNvSpPr>
          <p:nvPr>
            <p:ph type="title"/>
          </p:nvPr>
        </p:nvSpPr>
        <p:spPr>
          <a:xfrm>
            <a:off x="108373" y="108373"/>
            <a:ext cx="11054080" cy="1625600"/>
          </a:xfrm>
          <a:effectLst>
            <a:outerShdw blurRad="63500" dist="29783" dir="3885598" algn="ctr" rotWithShape="0">
              <a:srgbClr val="000000">
                <a:alpha val="74997"/>
              </a:srgbClr>
            </a:outerShdw>
          </a:effectLst>
        </p:spPr>
        <p:txBody>
          <a:bodyPr/>
          <a:lstStyle/>
          <a:p>
            <a:r>
              <a:rPr lang="en-US" altLang="en-US" sz="6827" dirty="0">
                <a:solidFill>
                  <a:srgbClr val="FFFFFF"/>
                </a:solidFill>
                <a:ea typeface="ＭＳ Ｐゴシック" panose="020B0600070205080204" pitchFamily="34" charset="-128"/>
              </a:rPr>
              <a:t>Coming Up For Air</a:t>
            </a:r>
          </a:p>
        </p:txBody>
      </p:sp>
      <p:sp>
        <p:nvSpPr>
          <p:cNvPr id="750595" name="Rectangle 3">
            <a:extLst>
              <a:ext uri="{FF2B5EF4-FFF2-40B4-BE49-F238E27FC236}">
                <a16:creationId xmlns:a16="http://schemas.microsoft.com/office/drawing/2014/main" id="{BD931CD4-93D5-D843-AF91-F68DDD6C0669}"/>
              </a:ext>
            </a:extLst>
          </p:cNvPr>
          <p:cNvSpPr>
            <a:spLocks noGrp="1" noChangeArrowheads="1"/>
          </p:cNvSpPr>
          <p:nvPr>
            <p:ph type="body" idx="1"/>
          </p:nvPr>
        </p:nvSpPr>
        <p:spPr>
          <a:xfrm>
            <a:off x="108373" y="1625600"/>
            <a:ext cx="11054080" cy="3899272"/>
          </a:xfrm>
          <a:effectLst>
            <a:outerShdw blurRad="63500" dist="38099" dir="2700000" algn="ctr" rotWithShape="0">
              <a:srgbClr val="000000">
                <a:alpha val="74997"/>
              </a:srgbClr>
            </a:outerShdw>
          </a:effectLst>
        </p:spPr>
        <p:txBody>
          <a:bodyPr/>
          <a:lstStyle/>
          <a:p>
            <a:pPr marL="325115" indent="-325115">
              <a:spcBef>
                <a:spcPct val="0"/>
              </a:spcBef>
              <a:buClr>
                <a:schemeClr val="bg1"/>
              </a:buClr>
              <a:buSzTx/>
              <a:buFont typeface="Wingdings" pitchFamily="2" charset="2"/>
              <a:buChar char="§"/>
            </a:pPr>
            <a:r>
              <a:rPr lang="en-US" altLang="en-US" sz="2844" dirty="0">
                <a:solidFill>
                  <a:srgbClr val="FFFFFF"/>
                </a:solidFill>
                <a:ea typeface="ＭＳ Ｐゴシック" panose="020B0600070205080204" pitchFamily="34" charset="-128"/>
              </a:rPr>
              <a:t>Indoor air contaminants are a source of inflammation. </a:t>
            </a:r>
          </a:p>
          <a:p>
            <a:pPr marL="325115" indent="-325115">
              <a:spcBef>
                <a:spcPct val="0"/>
              </a:spcBef>
              <a:buClr>
                <a:schemeClr val="bg1"/>
              </a:buClr>
              <a:buSzTx/>
              <a:buFont typeface="Wingdings" pitchFamily="2" charset="2"/>
              <a:buChar char="§"/>
            </a:pPr>
            <a:r>
              <a:rPr lang="en-US" altLang="en-US" sz="2844" dirty="0">
                <a:solidFill>
                  <a:srgbClr val="FFFFFF"/>
                </a:solidFill>
                <a:ea typeface="ＭＳ Ｐゴシック" panose="020B0600070205080204" pitchFamily="34" charset="-128"/>
              </a:rPr>
              <a:t>Contaminants include:</a:t>
            </a:r>
          </a:p>
          <a:p>
            <a:pPr marL="812787" lvl="1" indent="-325115">
              <a:spcBef>
                <a:spcPct val="0"/>
              </a:spcBef>
              <a:buClr>
                <a:schemeClr val="bg1"/>
              </a:buClr>
              <a:buFont typeface="Wingdings" pitchFamily="2" charset="2"/>
              <a:buChar char="§"/>
            </a:pPr>
            <a:r>
              <a:rPr lang="en-US" altLang="en-US" sz="2844" dirty="0">
                <a:solidFill>
                  <a:srgbClr val="FFFFFF"/>
                </a:solidFill>
                <a:ea typeface="ＭＳ Ｐゴシック" panose="020B0600070205080204" pitchFamily="34" charset="-128"/>
              </a:rPr>
              <a:t>Aspergillus aflatoxins.</a:t>
            </a:r>
          </a:p>
          <a:p>
            <a:pPr marL="812787" lvl="1" indent="-325115">
              <a:spcBef>
                <a:spcPct val="0"/>
              </a:spcBef>
              <a:buClr>
                <a:schemeClr val="bg1"/>
              </a:buClr>
              <a:buFont typeface="Wingdings" pitchFamily="2" charset="2"/>
              <a:buChar char="§"/>
            </a:pPr>
            <a:r>
              <a:rPr lang="en-US" altLang="en-US" sz="2844" dirty="0">
                <a:solidFill>
                  <a:srgbClr val="FFFFFF"/>
                </a:solidFill>
                <a:ea typeface="ＭＳ Ｐゴシック" panose="020B0600070205080204" pitchFamily="34" charset="-128"/>
              </a:rPr>
              <a:t>Breathable dust. </a:t>
            </a:r>
          </a:p>
          <a:p>
            <a:pPr marL="812787" lvl="1" indent="-325115">
              <a:spcBef>
                <a:spcPct val="0"/>
              </a:spcBef>
              <a:buClr>
                <a:schemeClr val="bg1"/>
              </a:buClr>
              <a:buFont typeface="Wingdings" pitchFamily="2" charset="2"/>
              <a:buChar char="§"/>
            </a:pPr>
            <a:r>
              <a:rPr lang="en-US" altLang="en-US" sz="2844" dirty="0">
                <a:solidFill>
                  <a:srgbClr val="FFFFFF"/>
                </a:solidFill>
                <a:ea typeface="ＭＳ Ｐゴシック" panose="020B0600070205080204" pitchFamily="34" charset="-128"/>
              </a:rPr>
              <a:t>Nitrogen dioxide. </a:t>
            </a:r>
          </a:p>
          <a:p>
            <a:pPr marL="812787" lvl="1" indent="-325115">
              <a:spcBef>
                <a:spcPct val="0"/>
              </a:spcBef>
              <a:buClr>
                <a:schemeClr val="bg1"/>
              </a:buClr>
              <a:buFont typeface="Wingdings" pitchFamily="2" charset="2"/>
              <a:buChar char="§"/>
            </a:pPr>
            <a:r>
              <a:rPr lang="en-US" altLang="en-US" sz="2844" dirty="0">
                <a:solidFill>
                  <a:srgbClr val="FFFFFF"/>
                </a:solidFill>
                <a:ea typeface="ＭＳ Ｐゴシック" panose="020B0600070205080204" pitchFamily="34" charset="-128"/>
              </a:rPr>
              <a:t>Formaldehyde. </a:t>
            </a:r>
          </a:p>
          <a:p>
            <a:pPr marL="812787" lvl="1" indent="-325115">
              <a:spcBef>
                <a:spcPct val="0"/>
              </a:spcBef>
              <a:buClr>
                <a:schemeClr val="bg1"/>
              </a:buClr>
              <a:buFont typeface="Wingdings" pitchFamily="2" charset="2"/>
              <a:buChar char="§"/>
            </a:pPr>
            <a:r>
              <a:rPr lang="en-US" altLang="en-US" sz="2844" dirty="0">
                <a:solidFill>
                  <a:srgbClr val="FFFFFF"/>
                </a:solidFill>
                <a:ea typeface="ＭＳ Ｐゴシック" panose="020B0600070205080204" pitchFamily="34" charset="-128"/>
              </a:rPr>
              <a:t>Mold. </a:t>
            </a:r>
          </a:p>
          <a:p>
            <a:pPr marL="812787" lvl="1" indent="-325115">
              <a:spcBef>
                <a:spcPct val="0"/>
              </a:spcBef>
              <a:buClr>
                <a:schemeClr val="bg1"/>
              </a:buClr>
              <a:buFont typeface="Wingdings" pitchFamily="2" charset="2"/>
              <a:buChar char="§"/>
            </a:pPr>
            <a:r>
              <a:rPr lang="en-US" altLang="en-US" sz="2844" dirty="0">
                <a:solidFill>
                  <a:srgbClr val="FFFFFF"/>
                </a:solidFill>
                <a:ea typeface="ＭＳ Ｐゴシック" panose="020B0600070205080204" pitchFamily="34" charset="-128"/>
              </a:rPr>
              <a:t>Traffic.</a:t>
            </a:r>
          </a:p>
          <a:p>
            <a:pPr marL="325115" indent="-325115">
              <a:spcBef>
                <a:spcPct val="0"/>
              </a:spcBef>
              <a:buClr>
                <a:schemeClr val="bg1"/>
              </a:buClr>
              <a:buSzTx/>
              <a:buFont typeface="Wingdings" pitchFamily="2" charset="2"/>
              <a:buChar char="§"/>
            </a:pPr>
            <a:endParaRPr lang="en-US" altLang="en-US" sz="2844" dirty="0">
              <a:solidFill>
                <a:srgbClr val="FFFFFF"/>
              </a:solidFill>
              <a:ea typeface="ＭＳ Ｐゴシック" panose="020B0600070205080204" pitchFamily="34" charset="-128"/>
            </a:endParaRPr>
          </a:p>
        </p:txBody>
      </p:sp>
      <p:sp>
        <p:nvSpPr>
          <p:cNvPr id="750596" name="Rectangle 4">
            <a:extLst>
              <a:ext uri="{FF2B5EF4-FFF2-40B4-BE49-F238E27FC236}">
                <a16:creationId xmlns:a16="http://schemas.microsoft.com/office/drawing/2014/main" id="{B46FBF43-A6E3-4E4B-A142-1B2D50DBD08E}"/>
              </a:ext>
            </a:extLst>
          </p:cNvPr>
          <p:cNvSpPr>
            <a:spLocks noChangeArrowheads="1"/>
          </p:cNvSpPr>
          <p:nvPr/>
        </p:nvSpPr>
        <p:spPr bwMode="auto">
          <a:xfrm>
            <a:off x="6513534" y="9398566"/>
            <a:ext cx="3272050" cy="355034"/>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r>
              <a:rPr lang="en-US" altLang="en-US" sz="1707" dirty="0">
                <a:solidFill>
                  <a:srgbClr val="FFFFFF"/>
                </a:solidFill>
              </a:rPr>
              <a:t>Allergy. 2000 Feb;55(2):163-70.</a:t>
            </a:r>
          </a:p>
        </p:txBody>
      </p:sp>
    </p:spTree>
    <p:extLst>
      <p:ext uri="{BB962C8B-B14F-4D97-AF65-F5344CB8AC3E}">
        <p14:creationId xmlns:p14="http://schemas.microsoft.com/office/powerpoint/2010/main" val="1835869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141252C-E895-5342-811F-2201AB8E613A}"/>
              </a:ext>
            </a:extLst>
          </p:cNvPr>
          <p:cNvPicPr>
            <a:picLocks noGrp="1" noChangeAspect="1"/>
          </p:cNvPicPr>
          <p:nvPr>
            <p:ph type="pic" sz="half" idx="13"/>
          </p:nvPr>
        </p:nvPicPr>
        <p:blipFill>
          <a:blip r:embed="rId3" cstate="email">
            <a:extLst>
              <a:ext uri="{28A0092B-C50C-407E-A947-70E740481C1C}">
                <a14:useLocalDpi xmlns:a14="http://schemas.microsoft.com/office/drawing/2010/main"/>
              </a:ext>
            </a:extLst>
          </a:blip>
          <a:srcRect/>
          <a:stretch>
            <a:fillRect/>
          </a:stretch>
        </p:blipFill>
        <p:spPr>
          <a:xfrm>
            <a:off x="593401" y="1708448"/>
            <a:ext cx="5881781" cy="588178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Text Placeholder 3">
            <a:extLst>
              <a:ext uri="{FF2B5EF4-FFF2-40B4-BE49-F238E27FC236}">
                <a16:creationId xmlns:a16="http://schemas.microsoft.com/office/drawing/2014/main" id="{090FE32B-3857-BA4B-893E-0C023D6AA040}"/>
              </a:ext>
            </a:extLst>
          </p:cNvPr>
          <p:cNvSpPr>
            <a:spLocks noGrp="1"/>
          </p:cNvSpPr>
          <p:nvPr>
            <p:ph type="body" sz="half" idx="1"/>
          </p:nvPr>
        </p:nvSpPr>
        <p:spPr>
          <a:xfrm>
            <a:off x="6781800" y="556320"/>
            <a:ext cx="5727700" cy="8568952"/>
          </a:xfrm>
        </p:spPr>
        <p:txBody>
          <a:bodyPr>
            <a:normAutofit/>
          </a:bodyPr>
          <a:lstStyle/>
          <a:p>
            <a:pPr marL="0" indent="0">
              <a:spcBef>
                <a:spcPts val="0"/>
              </a:spcBef>
              <a:buNone/>
            </a:pPr>
            <a:r>
              <a:rPr lang="en-US" dirty="0"/>
              <a:t>Every form of uncleanliness tends to disease. Death-producing germs abound in dark, neglected corners, in decaying refuse, in dampness and mold and must. </a:t>
            </a:r>
          </a:p>
          <a:p>
            <a:pPr marL="0" indent="0">
              <a:spcBef>
                <a:spcPts val="0"/>
              </a:spcBef>
              <a:buNone/>
            </a:pPr>
            <a:r>
              <a:rPr lang="en-US" dirty="0"/>
              <a:t>No waste vegetables or heaps of fallen leaves should be allowed to remain near the house to decay and poison the air. Nothing unclean or decaying should be tolerated within the home. </a:t>
            </a:r>
          </a:p>
          <a:p>
            <a:pPr marL="0" indent="0">
              <a:spcBef>
                <a:spcPts val="0"/>
              </a:spcBef>
              <a:buNone/>
            </a:pPr>
            <a:r>
              <a:rPr lang="en-US" dirty="0"/>
              <a:t>In towns or cities regarded perfectly healthful, many an epidemic of fever has been traced to decaying matter about the dwelling of some careless householder.  {MH 276.4}</a:t>
            </a:r>
          </a:p>
        </p:txBody>
      </p:sp>
    </p:spTree>
    <p:extLst>
      <p:ext uri="{BB962C8B-B14F-4D97-AF65-F5344CB8AC3E}">
        <p14:creationId xmlns:p14="http://schemas.microsoft.com/office/powerpoint/2010/main" val="88661390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5" descr="fungus mold">
            <a:extLst>
              <a:ext uri="{FF2B5EF4-FFF2-40B4-BE49-F238E27FC236}">
                <a16:creationId xmlns:a16="http://schemas.microsoft.com/office/drawing/2014/main" id="{CD67C095-CCFF-7E4F-9256-243112DA406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911253" y="3269262"/>
            <a:ext cx="4226560" cy="420849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72706" name="Rectangle 2">
            <a:extLst>
              <a:ext uri="{FF2B5EF4-FFF2-40B4-BE49-F238E27FC236}">
                <a16:creationId xmlns:a16="http://schemas.microsoft.com/office/drawing/2014/main" id="{8B3CE8AA-C219-9948-A292-0C039D3B2AE7}"/>
              </a:ext>
            </a:extLst>
          </p:cNvPr>
          <p:cNvSpPr>
            <a:spLocks noGrp="1" noChangeArrowheads="1"/>
          </p:cNvSpPr>
          <p:nvPr>
            <p:ph type="title"/>
          </p:nvPr>
        </p:nvSpPr>
        <p:spPr>
          <a:xfrm>
            <a:off x="433493" y="1083733"/>
            <a:ext cx="11054080" cy="1625600"/>
          </a:xfrm>
        </p:spPr>
        <p:txBody>
          <a:bodyPr/>
          <a:lstStyle/>
          <a:p>
            <a:pPr eaLnBrk="1" hangingPunct="1"/>
            <a:r>
              <a:rPr lang="en-US" altLang="en-US" sz="4551" dirty="0"/>
              <a:t>Exposure to Mixed Mold: Mycotoxicosis</a:t>
            </a:r>
          </a:p>
        </p:txBody>
      </p:sp>
      <p:sp>
        <p:nvSpPr>
          <p:cNvPr id="690179" name="Rectangle 3">
            <a:extLst>
              <a:ext uri="{FF2B5EF4-FFF2-40B4-BE49-F238E27FC236}">
                <a16:creationId xmlns:a16="http://schemas.microsoft.com/office/drawing/2014/main" id="{0E85BEAB-5609-CD41-89C4-CF2F697F84B3}"/>
              </a:ext>
            </a:extLst>
          </p:cNvPr>
          <p:cNvSpPr>
            <a:spLocks noGrp="1" noChangeArrowheads="1"/>
          </p:cNvSpPr>
          <p:nvPr>
            <p:ph type="body" idx="1"/>
          </p:nvPr>
        </p:nvSpPr>
        <p:spPr>
          <a:xfrm>
            <a:off x="433493" y="2384213"/>
            <a:ext cx="7477760" cy="6827520"/>
          </a:xfrm>
        </p:spPr>
        <p:txBody>
          <a:bodyPr>
            <a:normAutofit/>
          </a:bodyPr>
          <a:lstStyle/>
          <a:p>
            <a:pPr eaLnBrk="1" hangingPunct="1">
              <a:lnSpc>
                <a:spcPct val="120000"/>
              </a:lnSpc>
            </a:pPr>
            <a:r>
              <a:rPr lang="en-US" altLang="en-US" sz="3600" dirty="0">
                <a:latin typeface="Arial" panose="020B0604020202020204" pitchFamily="34" charset="0"/>
                <a:cs typeface="Arial" panose="020B0604020202020204" pitchFamily="34" charset="0"/>
              </a:rPr>
              <a:t>Mold exposure in water-damaged buildings reduces natural killer cells and initiates inflammatory processes.</a:t>
            </a:r>
          </a:p>
          <a:p>
            <a:pPr eaLnBrk="1" hangingPunct="1"/>
            <a:r>
              <a:rPr lang="en-US" altLang="en-US" sz="3600" dirty="0">
                <a:latin typeface="Arial" panose="020B0604020202020204" pitchFamily="34" charset="0"/>
                <a:cs typeface="Arial" panose="020B0604020202020204" pitchFamily="34" charset="0"/>
              </a:rPr>
              <a:t>Living in a home with mold problems increases the risk of respiratory infections and symptoms.</a:t>
            </a:r>
          </a:p>
        </p:txBody>
      </p:sp>
      <p:sp>
        <p:nvSpPr>
          <p:cNvPr id="72708" name="Rectangle 4">
            <a:extLst>
              <a:ext uri="{FF2B5EF4-FFF2-40B4-BE49-F238E27FC236}">
                <a16:creationId xmlns:a16="http://schemas.microsoft.com/office/drawing/2014/main" id="{9CACBF4D-659B-7B43-97CD-DC0281CD08F4}"/>
              </a:ext>
            </a:extLst>
          </p:cNvPr>
          <p:cNvSpPr>
            <a:spLocks noChangeArrowheads="1"/>
          </p:cNvSpPr>
          <p:nvPr/>
        </p:nvSpPr>
        <p:spPr bwMode="auto">
          <a:xfrm>
            <a:off x="964181" y="9320108"/>
            <a:ext cx="10968066" cy="442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Blip>
                <a:blip r:embed="rId4"/>
              </a:buBlip>
              <a:defRPr sz="3200">
                <a:solidFill>
                  <a:schemeClr val="tx1"/>
                </a:solidFill>
                <a:latin typeface="Tahoma" panose="020B0604030504040204" pitchFamily="34" charset="0"/>
                <a:ea typeface="ＭＳ Ｐゴシック" panose="020B0600070205080204" pitchFamily="34" charset="-128"/>
              </a:defRPr>
            </a:lvl1pPr>
            <a:lvl2pPr marL="37931725" indent="-37474525">
              <a:spcBef>
                <a:spcPct val="20000"/>
              </a:spcBef>
              <a:buBlip>
                <a:blip r:embed="rId4"/>
              </a:buBlip>
              <a:defRPr sz="28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Blip>
                <a:blip r:embed="rId4"/>
              </a:buBlip>
              <a:defRPr sz="24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Blip>
                <a:blip r:embed="rId4"/>
              </a:buBlip>
              <a:defRPr sz="2000">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tx2"/>
              </a:buClr>
              <a:buBlip>
                <a:blip r:embed="rId4"/>
              </a:buBlip>
              <a:defRPr sz="2000">
                <a:solidFill>
                  <a:schemeClr val="tx1"/>
                </a:solidFill>
                <a:latin typeface="Tahom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276">
                <a:latin typeface="Arial" panose="020B0604020202020204" pitchFamily="34" charset="0"/>
              </a:rPr>
              <a:t>Arch Environ Health. 2003 Jul;58(7):410-20. </a:t>
            </a:r>
            <a:r>
              <a:rPr kumimoji="1" lang="en-US" altLang="en-US" sz="2276">
                <a:latin typeface="Arial" panose="020B0604020202020204" pitchFamily="34" charset="0"/>
              </a:rPr>
              <a:t>Eur Respir J. 1996 Dec;9(12):2618-22.</a:t>
            </a:r>
          </a:p>
        </p:txBody>
      </p:sp>
    </p:spTree>
    <p:extLst>
      <p:ext uri="{BB962C8B-B14F-4D97-AF65-F5344CB8AC3E}">
        <p14:creationId xmlns:p14="http://schemas.microsoft.com/office/powerpoint/2010/main" val="1674804655"/>
      </p:ext>
    </p:extLst>
  </p:cSld>
  <p:clrMapOvr>
    <a:masterClrMapping/>
  </p:clrMapOvr>
  <p:transition>
    <p:wipe dir="r"/>
  </p:transition>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3">
  <a:themeElements>
    <a:clrScheme name="New_Template3">
      <a:dk1>
        <a:srgbClr val="606060"/>
      </a:dk1>
      <a:lt1>
        <a:srgbClr val="006060"/>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Palatino"/>
        <a:ea typeface="Palatino"/>
        <a:cs typeface="Palatino"/>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5400000" rotWithShape="0">
              <a:srgbClr val="000000">
                <a:alpha val="60000"/>
              </a:srgbClr>
            </a:outerShdw>
          </a:effectLst>
        </a:effectStyle>
        <a:effectStyle>
          <a:effectLst>
            <a:outerShdw blurRad="50800" dist="25400" dir="54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3">
  <a:themeElements>
    <a:clrScheme name="New_Template3">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3">
      <a:majorFont>
        <a:latin typeface="Palatino"/>
        <a:ea typeface="Palatino"/>
        <a:cs typeface="Palatino"/>
      </a:majorFont>
      <a:minorFont>
        <a:latin typeface="Gill Sans"/>
        <a:ea typeface="Gill Sans"/>
        <a:cs typeface="Gill Sans"/>
      </a:minorFont>
    </a:fontScheme>
    <a:fmtScheme name="New_Template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dir="5400000" rotWithShape="0">
              <a:srgbClr val="000000">
                <a:alpha val="60000"/>
              </a:srgbClr>
            </a:outerShdw>
          </a:effectLst>
        </a:effectStyle>
        <a:effectStyle>
          <a:effectLst>
            <a:outerShdw blurRad="50800" dist="25400" dir="5400000" rotWithShape="0">
              <a:srgbClr val="000000">
                <a:alpha val="6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outerShdw blurRad="25400" dist="12700" dir="5400000" rotWithShape="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38100" cap="flat">
          <a:solidFill>
            <a:srgbClr val="6F6A5A"/>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60606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70508</TotalTime>
  <Words>28677</Words>
  <Application>Microsoft Macintosh PowerPoint</Application>
  <PresentationFormat>Custom</PresentationFormat>
  <Paragraphs>965</Paragraphs>
  <Slides>55</Slides>
  <Notes>49</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55</vt:i4>
      </vt:variant>
    </vt:vector>
  </HeadingPairs>
  <TitlesOfParts>
    <vt:vector size="68" baseType="lpstr">
      <vt:lpstr>ＭＳ Ｐゴシック</vt:lpstr>
      <vt:lpstr>Arial</vt:lpstr>
      <vt:lpstr>Arial Black</vt:lpstr>
      <vt:lpstr>Arial Narrow</vt:lpstr>
      <vt:lpstr>Gill Sans</vt:lpstr>
      <vt:lpstr>Helvetica</vt:lpstr>
      <vt:lpstr>Helvetica Neue</vt:lpstr>
      <vt:lpstr>Palatino</vt:lpstr>
      <vt:lpstr>Tahoma</vt:lpstr>
      <vt:lpstr>Tahoma Normal</vt:lpstr>
      <vt:lpstr>Times New Roman</vt:lpstr>
      <vt:lpstr>Wingdings</vt:lpstr>
      <vt:lpstr>New_Template3</vt:lpstr>
      <vt:lpstr>Mold:  The Hidden Link To Disease </vt:lpstr>
      <vt:lpstr>PowerPoint Presentation</vt:lpstr>
      <vt:lpstr>Common Symptoms From Mold</vt:lpstr>
      <vt:lpstr>Dampness and Mold Go Hand in Hand!</vt:lpstr>
      <vt:lpstr>If your place smells moldy you will get sick!</vt:lpstr>
      <vt:lpstr>Sick Building Syndrome </vt:lpstr>
      <vt:lpstr>Coming Up For Air</vt:lpstr>
      <vt:lpstr>PowerPoint Presentation</vt:lpstr>
      <vt:lpstr>Exposure to Mixed Mold: Mycotoxicosis</vt:lpstr>
      <vt:lpstr>PowerPoint Presentation</vt:lpstr>
      <vt:lpstr>PowerPoint Presentation</vt:lpstr>
      <vt:lpstr>Biblical Cleanliness</vt:lpstr>
      <vt:lpstr>PowerPoint Presentation</vt:lpstr>
      <vt:lpstr>On Finding A Good Banana In The Dumpster </vt:lpstr>
      <vt:lpstr>PowerPoint Presentation</vt:lpstr>
      <vt:lpstr>PowerPoint Presentation</vt:lpstr>
      <vt:lpstr>PowerPoint Presentation</vt:lpstr>
      <vt:lpstr>Fermentation</vt:lpstr>
      <vt:lpstr>Let’s Put Mold To Work For Us</vt:lpstr>
      <vt:lpstr>Estrogenic Effects Of Mycotoxins </vt:lpstr>
      <vt:lpstr>Miscarriage and Mold</vt:lpstr>
      <vt:lpstr>PowerPoint Presentation</vt:lpstr>
      <vt:lpstr>Mold increases cervical cancer risk 6 times</vt:lpstr>
      <vt:lpstr>PowerPoint Presentation</vt:lpstr>
      <vt:lpstr>Tobacco</vt:lpstr>
      <vt:lpstr>Liver Cancer and Aflatoxin From Mold</vt:lpstr>
      <vt:lpstr>Liver cancer: mold and hepatitis B or C</vt:lpstr>
      <vt:lpstr>Throw the moldy food out!</vt:lpstr>
      <vt:lpstr>PowerPoint Presentation</vt:lpstr>
      <vt:lpstr>Esophageal Cancer Increased by Mold Exposure</vt:lpstr>
      <vt:lpstr>Gut Mold Connection</vt:lpstr>
      <vt:lpstr>PowerPoint Presentation</vt:lpstr>
      <vt:lpstr>Allergic Rhinitis</vt:lpstr>
      <vt:lpstr>Skeletons in Your Closet?</vt:lpstr>
      <vt:lpstr>PowerPoint Presentation</vt:lpstr>
      <vt:lpstr>PowerPoint Presentation</vt:lpstr>
      <vt:lpstr>Behavioral Effects Of Mycotoxins</vt:lpstr>
      <vt:lpstr>Mold Exposure and Pain or Neuralgia</vt:lpstr>
      <vt:lpstr>Thank your moldy basement for your failing memory </vt:lpstr>
      <vt:lpstr>Mold Exposure Increases Your Risk Of Dementia</vt:lpstr>
      <vt:lpstr>Mold Raises Cholesterol</vt:lpstr>
      <vt:lpstr>Mold Raises Blood Pressure</vt:lpstr>
      <vt:lpstr>Mold exposure may increase gestational diabetes</vt:lpstr>
      <vt:lpstr>Mold increases type I diabetes</vt:lpstr>
      <vt:lpstr>Thyroid and Mold</vt:lpstr>
      <vt:lpstr>Nephrotoxicity </vt:lpstr>
      <vt:lpstr>TB and Mold</vt:lpstr>
      <vt:lpstr>PowerPoint Presentation</vt:lpstr>
      <vt:lpstr>Cleaning up</vt:lpstr>
      <vt:lpstr>Clove Oil is Antifungal</vt:lpstr>
      <vt:lpstr>Ozone </vt:lpstr>
      <vt:lpstr>Sunlight</vt:lpstr>
      <vt:lpstr>Keep It Clean!</vt:lpstr>
      <vt:lpstr>CD4 T Cells Orchestrate The Immune Response To Mold</vt:lpstr>
      <vt:lpstr>Summary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mold Exposure increases your risk of dementia</dc:title>
  <cp:lastModifiedBy>Microsoft Office User</cp:lastModifiedBy>
  <cp:revision>155</cp:revision>
  <dcterms:modified xsi:type="dcterms:W3CDTF">2025-12-29T14:28:43Z</dcterms:modified>
</cp:coreProperties>
</file>