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256" r:id="rId2"/>
    <p:sldId id="264" r:id="rId3"/>
    <p:sldId id="467" r:id="rId4"/>
    <p:sldId id="304" r:id="rId5"/>
    <p:sldId id="257" r:id="rId6"/>
    <p:sldId id="277" r:id="rId7"/>
    <p:sldId id="279" r:id="rId8"/>
    <p:sldId id="278" r:id="rId9"/>
    <p:sldId id="259" r:id="rId10"/>
    <p:sldId id="281" r:id="rId11"/>
    <p:sldId id="260" r:id="rId12"/>
    <p:sldId id="275" r:id="rId13"/>
    <p:sldId id="282" r:id="rId14"/>
    <p:sldId id="283" r:id="rId15"/>
    <p:sldId id="286" r:id="rId16"/>
    <p:sldId id="263" r:id="rId17"/>
    <p:sldId id="288" r:id="rId18"/>
    <p:sldId id="287" r:id="rId19"/>
    <p:sldId id="486" r:id="rId20"/>
    <p:sldId id="482" r:id="rId21"/>
    <p:sldId id="483" r:id="rId22"/>
    <p:sldId id="484" r:id="rId23"/>
    <p:sldId id="485" r:id="rId24"/>
    <p:sldId id="463" r:id="rId25"/>
    <p:sldId id="464" r:id="rId26"/>
    <p:sldId id="465" r:id="rId27"/>
    <p:sldId id="487" r:id="rId28"/>
    <p:sldId id="488"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ahoma" panose="020B060403050404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ahoma" panose="020B060403050404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ahoma" panose="020B060403050404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ahom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163"/>
  </p:normalViewPr>
  <p:slideViewPr>
    <p:cSldViewPr showGuides="1">
      <p:cViewPr varScale="1">
        <p:scale>
          <a:sx n="84" d="100"/>
          <a:sy n="84" d="100"/>
        </p:scale>
        <p:origin x="2344" y="1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FE8CD9-5CBA-3E40-8FF2-978297480F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a:extLst>
              <a:ext uri="{FF2B5EF4-FFF2-40B4-BE49-F238E27FC236}">
                <a16:creationId xmlns:a16="http://schemas.microsoft.com/office/drawing/2014/main" id="{D997BE7D-7F8E-BC44-8E0E-E731748C425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mn-cs"/>
              </a:defRPr>
            </a:lvl1pPr>
          </a:lstStyle>
          <a:p>
            <a:pPr>
              <a:defRPr/>
            </a:pPr>
            <a:fld id="{3CCDC6A7-2748-0841-92EF-4A1AFA3FDED2}" type="datetimeFigureOut">
              <a:rPr lang="en-US"/>
              <a:pPr>
                <a:defRPr/>
              </a:pPr>
              <a:t>12/29/25</a:t>
            </a:fld>
            <a:endParaRPr lang="en-US"/>
          </a:p>
        </p:txBody>
      </p:sp>
      <p:sp>
        <p:nvSpPr>
          <p:cNvPr id="4" name="Slide Image Placeholder 3">
            <a:extLst>
              <a:ext uri="{FF2B5EF4-FFF2-40B4-BE49-F238E27FC236}">
                <a16:creationId xmlns:a16="http://schemas.microsoft.com/office/drawing/2014/main" id="{9340F61E-602B-0A48-9275-2209A9A767D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8E6F9A1-1AA5-1A46-BC09-01D264BA774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AB3451B-3C46-7449-8925-312D140CBE1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a:extLst>
              <a:ext uri="{FF2B5EF4-FFF2-40B4-BE49-F238E27FC236}">
                <a16:creationId xmlns:a16="http://schemas.microsoft.com/office/drawing/2014/main" id="{66BB6CC3-688F-794D-BEE6-9156D451FDF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mn-cs"/>
              </a:defRPr>
            </a:lvl1pPr>
          </a:lstStyle>
          <a:p>
            <a:pPr>
              <a:defRPr/>
            </a:pPr>
            <a:fld id="{352834BD-8CCE-AA42-9ACD-DAB7A6CE2F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965FF1D1-7411-D645-9F29-72765CB37E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4203F87E-82C8-BD4D-8A67-F8A7C22FBA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Diabetic foot in MD</a:t>
            </a:r>
          </a:p>
          <a:p>
            <a:endParaRPr lang="en-US" altLang="en-US"/>
          </a:p>
          <a:p>
            <a:endParaRPr lang="en-US" altLang="en-US"/>
          </a:p>
        </p:txBody>
      </p:sp>
      <p:sp>
        <p:nvSpPr>
          <p:cNvPr id="4" name="Slide Number Placeholder 3">
            <a:extLst>
              <a:ext uri="{FF2B5EF4-FFF2-40B4-BE49-F238E27FC236}">
                <a16:creationId xmlns:a16="http://schemas.microsoft.com/office/drawing/2014/main" id="{C032637E-49E5-D149-8A8A-6ABCD7F4CCD9}"/>
              </a:ext>
            </a:extLst>
          </p:cNvPr>
          <p:cNvSpPr>
            <a:spLocks noGrp="1"/>
          </p:cNvSpPr>
          <p:nvPr>
            <p:ph type="sldNum" sz="quarter" idx="5"/>
          </p:nvPr>
        </p:nvSpPr>
        <p:spPr/>
        <p:txBody>
          <a:bodyPr/>
          <a:lstStyle/>
          <a:p>
            <a:pPr>
              <a:defRPr/>
            </a:pPr>
            <a:fld id="{A4EB3EE1-85E0-3E48-BFEA-35F26DCB1E5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97959FB5-E0AE-9948-96F3-23DE1D0446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A99BB3EF-6558-C944-B9F5-F601BCA5D8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a:t>
            </a:r>
          </a:p>
        </p:txBody>
      </p:sp>
      <p:sp>
        <p:nvSpPr>
          <p:cNvPr id="4" name="Slide Number Placeholder 3">
            <a:extLst>
              <a:ext uri="{FF2B5EF4-FFF2-40B4-BE49-F238E27FC236}">
                <a16:creationId xmlns:a16="http://schemas.microsoft.com/office/drawing/2014/main" id="{1F369E7A-6244-5645-8413-196177FEA546}"/>
              </a:ext>
            </a:extLst>
          </p:cNvPr>
          <p:cNvSpPr>
            <a:spLocks noGrp="1"/>
          </p:cNvSpPr>
          <p:nvPr>
            <p:ph type="sldNum" sz="quarter" idx="5"/>
          </p:nvPr>
        </p:nvSpPr>
        <p:spPr/>
        <p:txBody>
          <a:bodyPr/>
          <a:lstStyle/>
          <a:p>
            <a:pPr>
              <a:defRPr/>
            </a:pPr>
            <a:fld id="{3DA5FBB5-CC9F-EC43-B5B9-457B90111FE7}"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F6DD7BAB-CDCF-4D47-995D-B071A0E9AF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EE8F04A8-B196-C544-9CE0-0053DD7F72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Eyes Amanda</a:t>
            </a:r>
          </a:p>
          <a:p>
            <a:endParaRPr lang="en-US" altLang="en-US"/>
          </a:p>
        </p:txBody>
      </p:sp>
      <p:sp>
        <p:nvSpPr>
          <p:cNvPr id="4" name="Slide Number Placeholder 3">
            <a:extLst>
              <a:ext uri="{FF2B5EF4-FFF2-40B4-BE49-F238E27FC236}">
                <a16:creationId xmlns:a16="http://schemas.microsoft.com/office/drawing/2014/main" id="{6036903E-A01D-7A4A-B8CD-E7FF3F7053D5}"/>
              </a:ext>
            </a:extLst>
          </p:cNvPr>
          <p:cNvSpPr>
            <a:spLocks noGrp="1"/>
          </p:cNvSpPr>
          <p:nvPr>
            <p:ph type="sldNum" sz="quarter" idx="5"/>
          </p:nvPr>
        </p:nvSpPr>
        <p:spPr/>
        <p:txBody>
          <a:bodyPr/>
          <a:lstStyle/>
          <a:p>
            <a:pPr>
              <a:defRPr/>
            </a:pPr>
            <a:fld id="{F10DE330-E65D-AD47-BCC6-25F01E30D46B}"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4F56BF-8D76-2545-8687-D09109784970}"/>
              </a:ext>
            </a:extLst>
          </p:cNvPr>
          <p:cNvSpPr>
            <a:spLocks noGrp="1" noChangeArrowheads="1"/>
          </p:cNvSpPr>
          <p:nvPr>
            <p:ph type="sldNum" sz="quarter" idx="5"/>
          </p:nvPr>
        </p:nvSpPr>
        <p:spPr/>
        <p:txBody>
          <a:bodyPr/>
          <a:lstStyle/>
          <a:p>
            <a:pPr>
              <a:defRPr/>
            </a:pPr>
            <a:fld id="{9CC730A9-BC21-4C49-B54E-CDD924F3E8AD}" type="slidenum">
              <a:rPr lang="en-US" altLang="en-US"/>
              <a:pPr>
                <a:defRPr/>
              </a:pPr>
              <a:t>19</a:t>
            </a:fld>
            <a:endParaRPr lang="en-US" altLang="en-US"/>
          </a:p>
        </p:txBody>
      </p:sp>
      <p:sp>
        <p:nvSpPr>
          <p:cNvPr id="34818" name="Rectangle 2">
            <a:extLst>
              <a:ext uri="{FF2B5EF4-FFF2-40B4-BE49-F238E27FC236}">
                <a16:creationId xmlns:a16="http://schemas.microsoft.com/office/drawing/2014/main" id="{11BFBBBD-24E9-6345-8E85-D13EE099FF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648509ED-D2F1-6E44-84AB-9A427423D4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2D0A3-9F02-D24D-BA5E-6D794B25CA79}"/>
              </a:ext>
            </a:extLst>
          </p:cNvPr>
          <p:cNvSpPr>
            <a:spLocks noGrp="1" noChangeArrowheads="1"/>
          </p:cNvSpPr>
          <p:nvPr>
            <p:ph type="sldNum" sz="quarter" idx="5"/>
          </p:nvPr>
        </p:nvSpPr>
        <p:spPr/>
        <p:txBody>
          <a:bodyPr/>
          <a:lstStyle/>
          <a:p>
            <a:pPr>
              <a:defRPr/>
            </a:pPr>
            <a:fld id="{463C6B34-815F-9148-B1C4-ED8871B8F641}" type="slidenum">
              <a:rPr lang="en-US" altLang="en-US"/>
              <a:pPr>
                <a:defRPr/>
              </a:pPr>
              <a:t>20</a:t>
            </a:fld>
            <a:endParaRPr lang="en-US" altLang="en-US"/>
          </a:p>
        </p:txBody>
      </p:sp>
      <p:sp>
        <p:nvSpPr>
          <p:cNvPr id="36866" name="Rectangle 2">
            <a:extLst>
              <a:ext uri="{FF2B5EF4-FFF2-40B4-BE49-F238E27FC236}">
                <a16:creationId xmlns:a16="http://schemas.microsoft.com/office/drawing/2014/main" id="{2718B6F5-D2B1-D74F-85CC-6220F9DE46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9B74831C-175B-114E-ACDC-72F9E24617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78DCC5-6414-204F-AA5A-525D76DE20B5}"/>
              </a:ext>
            </a:extLst>
          </p:cNvPr>
          <p:cNvSpPr>
            <a:spLocks noGrp="1" noChangeArrowheads="1"/>
          </p:cNvSpPr>
          <p:nvPr>
            <p:ph type="sldNum" sz="quarter" idx="5"/>
          </p:nvPr>
        </p:nvSpPr>
        <p:spPr/>
        <p:txBody>
          <a:bodyPr/>
          <a:lstStyle/>
          <a:p>
            <a:pPr>
              <a:defRPr/>
            </a:pPr>
            <a:fld id="{A0A1FB76-8D0B-1A47-A03B-8CCF60025775}" type="slidenum">
              <a:rPr lang="en-US" altLang="en-US"/>
              <a:pPr>
                <a:defRPr/>
              </a:pPr>
              <a:t>21</a:t>
            </a:fld>
            <a:endParaRPr lang="en-US" altLang="en-US"/>
          </a:p>
        </p:txBody>
      </p:sp>
      <p:sp>
        <p:nvSpPr>
          <p:cNvPr id="38914" name="Rectangle 1026">
            <a:extLst>
              <a:ext uri="{FF2B5EF4-FFF2-40B4-BE49-F238E27FC236}">
                <a16:creationId xmlns:a16="http://schemas.microsoft.com/office/drawing/2014/main" id="{D402DE13-8B6E-4B42-9B42-1AD66B1892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1027">
            <a:extLst>
              <a:ext uri="{FF2B5EF4-FFF2-40B4-BE49-F238E27FC236}">
                <a16:creationId xmlns:a16="http://schemas.microsoft.com/office/drawing/2014/main" id="{28BF0D55-7466-C04D-914B-B6ADDE3A60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F61B3F-113A-5448-93F0-A47903716011}"/>
              </a:ext>
            </a:extLst>
          </p:cNvPr>
          <p:cNvSpPr>
            <a:spLocks noGrp="1" noChangeArrowheads="1"/>
          </p:cNvSpPr>
          <p:nvPr>
            <p:ph type="sldNum" sz="quarter" idx="5"/>
          </p:nvPr>
        </p:nvSpPr>
        <p:spPr/>
        <p:txBody>
          <a:bodyPr/>
          <a:lstStyle/>
          <a:p>
            <a:pPr>
              <a:defRPr/>
            </a:pPr>
            <a:fld id="{B6BD8761-1FF0-874C-A301-76138E00D785}" type="slidenum">
              <a:rPr lang="en-US" altLang="en-US"/>
              <a:pPr>
                <a:defRPr/>
              </a:pPr>
              <a:t>22</a:t>
            </a:fld>
            <a:endParaRPr lang="en-US" altLang="en-US"/>
          </a:p>
        </p:txBody>
      </p:sp>
      <p:sp>
        <p:nvSpPr>
          <p:cNvPr id="40962" name="Rectangle 2">
            <a:extLst>
              <a:ext uri="{FF2B5EF4-FFF2-40B4-BE49-F238E27FC236}">
                <a16:creationId xmlns:a16="http://schemas.microsoft.com/office/drawing/2014/main" id="{F8EDA79C-0DF2-B74F-9031-761A9E67CD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A5D010E1-BAAF-9543-9E3E-A0FEBCD34C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C5E0E3-837E-EA4C-B679-543F541632BA}"/>
              </a:ext>
            </a:extLst>
          </p:cNvPr>
          <p:cNvSpPr>
            <a:spLocks noGrp="1" noChangeArrowheads="1"/>
          </p:cNvSpPr>
          <p:nvPr>
            <p:ph type="sldNum" sz="quarter" idx="5"/>
          </p:nvPr>
        </p:nvSpPr>
        <p:spPr/>
        <p:txBody>
          <a:bodyPr/>
          <a:lstStyle/>
          <a:p>
            <a:pPr>
              <a:defRPr/>
            </a:pPr>
            <a:fld id="{6F7C3C2D-56A8-7644-8F93-15F4774792EC}" type="slidenum">
              <a:rPr lang="en-US" altLang="en-US"/>
              <a:pPr>
                <a:defRPr/>
              </a:pPr>
              <a:t>23</a:t>
            </a:fld>
            <a:endParaRPr lang="en-US" altLang="en-US"/>
          </a:p>
        </p:txBody>
      </p:sp>
      <p:sp>
        <p:nvSpPr>
          <p:cNvPr id="43010" name="Rectangle 2">
            <a:extLst>
              <a:ext uri="{FF2B5EF4-FFF2-40B4-BE49-F238E27FC236}">
                <a16:creationId xmlns:a16="http://schemas.microsoft.com/office/drawing/2014/main" id="{8F45A798-746E-3D48-93FA-D8D35716F3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5E8D408F-B845-DB41-8D7C-E975C8A3CC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B08B0DD-27F2-4540-9645-FAB9F540A0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10312314-9F06-114B-8E91-9C989F20166E}" type="slidenum">
              <a:rPr lang="en-US" altLang="en-US" sz="1200" smtClean="0"/>
              <a:pPr/>
              <a:t>3</a:t>
            </a:fld>
            <a:endParaRPr lang="en-US" altLang="en-US" sz="1200"/>
          </a:p>
        </p:txBody>
      </p:sp>
      <p:sp>
        <p:nvSpPr>
          <p:cNvPr id="17410" name="Rectangle 1026">
            <a:extLst>
              <a:ext uri="{FF2B5EF4-FFF2-40B4-BE49-F238E27FC236}">
                <a16:creationId xmlns:a16="http://schemas.microsoft.com/office/drawing/2014/main" id="{38C7006B-914E-0145-9B27-6BD8D37613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1027">
            <a:extLst>
              <a:ext uri="{FF2B5EF4-FFF2-40B4-BE49-F238E27FC236}">
                <a16:creationId xmlns:a16="http://schemas.microsoft.com/office/drawing/2014/main" id="{CE77938D-AA0C-9F45-9EFD-A470FE3365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82242F3-494C-C340-A133-2E0A3A1C49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656F260C-9122-754B-87DE-9A3A377B41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Fasciitis H &amp; C</a:t>
            </a:r>
          </a:p>
          <a:p>
            <a:endParaRPr lang="en-US" altLang="en-US"/>
          </a:p>
        </p:txBody>
      </p:sp>
      <p:sp>
        <p:nvSpPr>
          <p:cNvPr id="4" name="Slide Number Placeholder 3">
            <a:extLst>
              <a:ext uri="{FF2B5EF4-FFF2-40B4-BE49-F238E27FC236}">
                <a16:creationId xmlns:a16="http://schemas.microsoft.com/office/drawing/2014/main" id="{E7785B73-CE5E-6A4F-9029-C9772F875681}"/>
              </a:ext>
            </a:extLst>
          </p:cNvPr>
          <p:cNvSpPr>
            <a:spLocks noGrp="1"/>
          </p:cNvSpPr>
          <p:nvPr>
            <p:ph type="sldNum" sz="quarter" idx="5"/>
          </p:nvPr>
        </p:nvSpPr>
        <p:spPr/>
        <p:txBody>
          <a:bodyPr/>
          <a:lstStyle/>
          <a:p>
            <a:pPr>
              <a:defRPr/>
            </a:pPr>
            <a:fld id="{022945D4-7010-7B40-A5FB-FD73959F1623}"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4AD724A5-C4EC-484D-A455-3E7C73DA6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A6D6707-08DC-A64A-8945-6EEA8A1553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203AEC5-6B88-CC4A-A724-285E88913491}"/>
              </a:ext>
            </a:extLst>
          </p:cNvPr>
          <p:cNvSpPr>
            <a:spLocks noGrp="1"/>
          </p:cNvSpPr>
          <p:nvPr>
            <p:ph type="sldNum" sz="quarter" idx="5"/>
          </p:nvPr>
        </p:nvSpPr>
        <p:spPr/>
        <p:txBody>
          <a:bodyPr/>
          <a:lstStyle/>
          <a:p>
            <a:pPr>
              <a:defRPr/>
            </a:pPr>
            <a:fld id="{08348A8A-018D-1F4A-B564-13C0B0B40C8E}"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839B64AA-1AAF-C446-B573-97A44222E0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3D3A41AC-B87B-DA49-AB01-6835D43FF1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Trent Sitz</a:t>
            </a:r>
          </a:p>
          <a:p>
            <a:endParaRPr lang="en-US" altLang="en-US"/>
          </a:p>
        </p:txBody>
      </p:sp>
      <p:sp>
        <p:nvSpPr>
          <p:cNvPr id="4" name="Slide Number Placeholder 3">
            <a:extLst>
              <a:ext uri="{FF2B5EF4-FFF2-40B4-BE49-F238E27FC236}">
                <a16:creationId xmlns:a16="http://schemas.microsoft.com/office/drawing/2014/main" id="{E0489D3B-9EA2-AE49-9D62-F0C15739AFEA}"/>
              </a:ext>
            </a:extLst>
          </p:cNvPr>
          <p:cNvSpPr>
            <a:spLocks noGrp="1"/>
          </p:cNvSpPr>
          <p:nvPr>
            <p:ph type="sldNum" sz="quarter" idx="5"/>
          </p:nvPr>
        </p:nvSpPr>
        <p:spPr/>
        <p:txBody>
          <a:bodyPr/>
          <a:lstStyle/>
          <a:p>
            <a:pPr>
              <a:defRPr/>
            </a:pPr>
            <a:fld id="{8B3F6D01-6C8C-3644-8B42-231462193B7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EA275914-4486-9B45-8DF5-06DC1B6BC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7427EE27-C322-194F-8BAD-A0175BF2B9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IV drug users</a:t>
            </a:r>
          </a:p>
          <a:p>
            <a:endParaRPr lang="en-US" altLang="en-US"/>
          </a:p>
        </p:txBody>
      </p:sp>
      <p:sp>
        <p:nvSpPr>
          <p:cNvPr id="4" name="Slide Number Placeholder 3">
            <a:extLst>
              <a:ext uri="{FF2B5EF4-FFF2-40B4-BE49-F238E27FC236}">
                <a16:creationId xmlns:a16="http://schemas.microsoft.com/office/drawing/2014/main" id="{2F6DBFF5-0A74-2E4F-AC2D-17919807A605}"/>
              </a:ext>
            </a:extLst>
          </p:cNvPr>
          <p:cNvSpPr>
            <a:spLocks noGrp="1"/>
          </p:cNvSpPr>
          <p:nvPr>
            <p:ph type="sldNum" sz="quarter" idx="5"/>
          </p:nvPr>
        </p:nvSpPr>
        <p:spPr/>
        <p:txBody>
          <a:bodyPr/>
          <a:lstStyle/>
          <a:p>
            <a:pPr>
              <a:defRPr/>
            </a:pPr>
            <a:fld id="{1C2C5ACD-E318-6E4C-9B44-17918C983E55}"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4714F3A4-9965-E143-AA9D-564B824FDC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CCE5C8A-DFE8-EB46-9F0E-0BF3781A34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Lick a flu in its infancy</a:t>
            </a:r>
          </a:p>
        </p:txBody>
      </p:sp>
      <p:sp>
        <p:nvSpPr>
          <p:cNvPr id="4" name="Slide Number Placeholder 3">
            <a:extLst>
              <a:ext uri="{FF2B5EF4-FFF2-40B4-BE49-F238E27FC236}">
                <a16:creationId xmlns:a16="http://schemas.microsoft.com/office/drawing/2014/main" id="{097E2D42-EFDF-9944-A722-F26F6ED20AF0}"/>
              </a:ext>
            </a:extLst>
          </p:cNvPr>
          <p:cNvSpPr>
            <a:spLocks noGrp="1"/>
          </p:cNvSpPr>
          <p:nvPr>
            <p:ph type="sldNum" sz="quarter" idx="5"/>
          </p:nvPr>
        </p:nvSpPr>
        <p:spPr/>
        <p:txBody>
          <a:bodyPr/>
          <a:lstStyle/>
          <a:p>
            <a:pPr>
              <a:defRPr/>
            </a:pPr>
            <a:fld id="{81388FCE-EDF2-6249-BBA5-AF9694C5A01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2D1FC0F-ED2B-254A-91BB-D680C2F905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89740818-51C2-CC44-B161-D4F661D859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Wellness secrets cancer man in Russian steam bath</a:t>
            </a:r>
          </a:p>
        </p:txBody>
      </p:sp>
      <p:sp>
        <p:nvSpPr>
          <p:cNvPr id="4" name="Slide Number Placeholder 3">
            <a:extLst>
              <a:ext uri="{FF2B5EF4-FFF2-40B4-BE49-F238E27FC236}">
                <a16:creationId xmlns:a16="http://schemas.microsoft.com/office/drawing/2014/main" id="{66142004-319F-E248-ABCA-CF2906D02E20}"/>
              </a:ext>
            </a:extLst>
          </p:cNvPr>
          <p:cNvSpPr>
            <a:spLocks noGrp="1"/>
          </p:cNvSpPr>
          <p:nvPr>
            <p:ph type="sldNum" sz="quarter" idx="5"/>
          </p:nvPr>
        </p:nvSpPr>
        <p:spPr/>
        <p:txBody>
          <a:bodyPr/>
          <a:lstStyle/>
          <a:p>
            <a:pPr>
              <a:defRPr/>
            </a:pPr>
            <a:fld id="{F11B9BE7-ECFE-0645-A875-4B32548AC2CE}"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18C77B48-DF78-0E4A-BAD3-39A8AAEA0B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B9859DA4-9E07-7A40-9036-0138705069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Pneumonia in Boulder CO</a:t>
            </a:r>
          </a:p>
          <a:p>
            <a:endParaRPr lang="en-US" altLang="en-US"/>
          </a:p>
        </p:txBody>
      </p:sp>
      <p:sp>
        <p:nvSpPr>
          <p:cNvPr id="4" name="Slide Number Placeholder 3">
            <a:extLst>
              <a:ext uri="{FF2B5EF4-FFF2-40B4-BE49-F238E27FC236}">
                <a16:creationId xmlns:a16="http://schemas.microsoft.com/office/drawing/2014/main" id="{92F11A28-11D6-C240-A845-E880150A9747}"/>
              </a:ext>
            </a:extLst>
          </p:cNvPr>
          <p:cNvSpPr>
            <a:spLocks noGrp="1"/>
          </p:cNvSpPr>
          <p:nvPr>
            <p:ph type="sldNum" sz="quarter" idx="5"/>
          </p:nvPr>
        </p:nvSpPr>
        <p:spPr/>
        <p:txBody>
          <a:bodyPr/>
          <a:lstStyle/>
          <a:p>
            <a:pPr>
              <a:defRPr/>
            </a:pPr>
            <a:fld id="{6EEFC1F9-DB55-1F41-835B-84B9059042FC}"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8B7D841A-88D8-AD4B-8333-8FBF6A3DC902}"/>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AB04F7B1-18EE-1041-B6C1-F403D4928F88}"/>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FEE0296-E211-E14C-A484-C14E08EFB908}"/>
              </a:ext>
            </a:extLst>
          </p:cNvPr>
          <p:cNvSpPr>
            <a:spLocks noGrp="1" noChangeArrowheads="1"/>
          </p:cNvSpPr>
          <p:nvPr>
            <p:ph type="sldNum" sz="quarter" idx="11"/>
          </p:nvPr>
        </p:nvSpPr>
        <p:spPr/>
        <p:txBody>
          <a:bodyPr/>
          <a:lstStyle>
            <a:lvl1pPr>
              <a:defRPr/>
            </a:lvl1pPr>
          </a:lstStyle>
          <a:p>
            <a:pPr>
              <a:defRPr/>
            </a:pPr>
            <a:fld id="{D94171F0-64E8-534A-978C-9DED295A3EEF}" type="slidenum">
              <a:rPr lang="en-US" altLang="en-US"/>
              <a:pPr>
                <a:defRPr/>
              </a:pPr>
              <a:t>‹#›</a:t>
            </a:fld>
            <a:endParaRPr lang="en-US" altLang="en-US"/>
          </a:p>
        </p:txBody>
      </p:sp>
      <p:sp>
        <p:nvSpPr>
          <p:cNvPr id="7" name="Rectangle 7">
            <a:extLst>
              <a:ext uri="{FF2B5EF4-FFF2-40B4-BE49-F238E27FC236}">
                <a16:creationId xmlns:a16="http://schemas.microsoft.com/office/drawing/2014/main" id="{20892021-E463-D841-97F3-DDF6DFF6B59F}"/>
              </a:ext>
            </a:extLst>
          </p:cNvPr>
          <p:cNvSpPr>
            <a:spLocks noGrp="1" noChangeArrowheads="1"/>
          </p:cNvSpPr>
          <p:nvPr>
            <p:ph type="dt"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3686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C968CF-AA5C-764C-BF2C-11AFE2A289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0A447A6-85E4-A243-B064-08ECB45C2E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2A6B43A-A8F2-2D47-9F01-B63427A8D8FA}"/>
              </a:ext>
            </a:extLst>
          </p:cNvPr>
          <p:cNvSpPr>
            <a:spLocks noGrp="1" noChangeArrowheads="1"/>
          </p:cNvSpPr>
          <p:nvPr>
            <p:ph type="sldNum" sz="quarter" idx="12"/>
          </p:nvPr>
        </p:nvSpPr>
        <p:spPr>
          <a:ln/>
        </p:spPr>
        <p:txBody>
          <a:bodyPr/>
          <a:lstStyle>
            <a:lvl1pPr>
              <a:defRPr/>
            </a:lvl1pPr>
          </a:lstStyle>
          <a:p>
            <a:pPr>
              <a:defRPr/>
            </a:pPr>
            <a:fld id="{5F9911AB-62D4-084D-A6C6-077AB71BCBE7}" type="slidenum">
              <a:rPr lang="en-US" altLang="en-US"/>
              <a:pPr>
                <a:defRPr/>
              </a:pPr>
              <a:t>‹#›</a:t>
            </a:fld>
            <a:endParaRPr lang="en-US" altLang="en-US"/>
          </a:p>
        </p:txBody>
      </p:sp>
    </p:spTree>
    <p:extLst>
      <p:ext uri="{BB962C8B-B14F-4D97-AF65-F5344CB8AC3E}">
        <p14:creationId xmlns:p14="http://schemas.microsoft.com/office/powerpoint/2010/main" val="372614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13C5B2-0B75-B94F-8DAC-B796E61AAD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628E6A8-83FD-F342-810C-678C9F047E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0BD680E-F0C7-E543-BC6E-E56D252D5C23}"/>
              </a:ext>
            </a:extLst>
          </p:cNvPr>
          <p:cNvSpPr>
            <a:spLocks noGrp="1" noChangeArrowheads="1"/>
          </p:cNvSpPr>
          <p:nvPr>
            <p:ph type="sldNum" sz="quarter" idx="12"/>
          </p:nvPr>
        </p:nvSpPr>
        <p:spPr>
          <a:ln/>
        </p:spPr>
        <p:txBody>
          <a:bodyPr/>
          <a:lstStyle>
            <a:lvl1pPr>
              <a:defRPr/>
            </a:lvl1pPr>
          </a:lstStyle>
          <a:p>
            <a:pPr>
              <a:defRPr/>
            </a:pPr>
            <a:fld id="{6EE8116C-6172-C24F-9443-8419E594D4E4}" type="slidenum">
              <a:rPr lang="en-US" altLang="en-US"/>
              <a:pPr>
                <a:defRPr/>
              </a:pPr>
              <a:t>‹#›</a:t>
            </a:fld>
            <a:endParaRPr lang="en-US" altLang="en-US"/>
          </a:p>
        </p:txBody>
      </p:sp>
    </p:spTree>
    <p:extLst>
      <p:ext uri="{BB962C8B-B14F-4D97-AF65-F5344CB8AC3E}">
        <p14:creationId xmlns:p14="http://schemas.microsoft.com/office/powerpoint/2010/main" val="5681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17708A-FC4D-D147-AC50-4C4DFD6A4D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05A67E-3F2B-8A47-816F-BB0472CA4E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8B40651-7EA7-1649-8F35-BE8A87C7DA91}"/>
              </a:ext>
            </a:extLst>
          </p:cNvPr>
          <p:cNvSpPr>
            <a:spLocks noGrp="1" noChangeArrowheads="1"/>
          </p:cNvSpPr>
          <p:nvPr>
            <p:ph type="sldNum" sz="quarter" idx="12"/>
          </p:nvPr>
        </p:nvSpPr>
        <p:spPr>
          <a:ln/>
        </p:spPr>
        <p:txBody>
          <a:bodyPr/>
          <a:lstStyle>
            <a:lvl1pPr>
              <a:defRPr/>
            </a:lvl1pPr>
          </a:lstStyle>
          <a:p>
            <a:pPr>
              <a:defRPr/>
            </a:pPr>
            <a:fld id="{E85A3E99-3121-134A-B8C7-74CA44F73B36}" type="slidenum">
              <a:rPr lang="en-US" altLang="en-US"/>
              <a:pPr>
                <a:defRPr/>
              </a:pPr>
              <a:t>‹#›</a:t>
            </a:fld>
            <a:endParaRPr lang="en-US" altLang="en-US"/>
          </a:p>
        </p:txBody>
      </p:sp>
    </p:spTree>
    <p:extLst>
      <p:ext uri="{BB962C8B-B14F-4D97-AF65-F5344CB8AC3E}">
        <p14:creationId xmlns:p14="http://schemas.microsoft.com/office/powerpoint/2010/main" val="10304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25021CB-CEF2-4141-A850-CA28662104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6F8F19-235B-6F4B-BEF1-220E1A435F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EAE03D1-5686-8242-88CF-85CA0F58AF70}"/>
              </a:ext>
            </a:extLst>
          </p:cNvPr>
          <p:cNvSpPr>
            <a:spLocks noGrp="1" noChangeArrowheads="1"/>
          </p:cNvSpPr>
          <p:nvPr>
            <p:ph type="sldNum" sz="quarter" idx="12"/>
          </p:nvPr>
        </p:nvSpPr>
        <p:spPr>
          <a:ln/>
        </p:spPr>
        <p:txBody>
          <a:bodyPr/>
          <a:lstStyle>
            <a:lvl1pPr>
              <a:defRPr/>
            </a:lvl1pPr>
          </a:lstStyle>
          <a:p>
            <a:pPr>
              <a:defRPr/>
            </a:pPr>
            <a:fld id="{5DB794E2-6D73-EF4D-B11F-F3D1ADBB42E8}" type="slidenum">
              <a:rPr lang="en-US" altLang="en-US"/>
              <a:pPr>
                <a:defRPr/>
              </a:pPr>
              <a:t>‹#›</a:t>
            </a:fld>
            <a:endParaRPr lang="en-US" altLang="en-US"/>
          </a:p>
        </p:txBody>
      </p:sp>
    </p:spTree>
    <p:extLst>
      <p:ext uri="{BB962C8B-B14F-4D97-AF65-F5344CB8AC3E}">
        <p14:creationId xmlns:p14="http://schemas.microsoft.com/office/powerpoint/2010/main" val="418964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DA1EC0-03E4-E74D-8D21-1D8A7BEFA2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CE106C1-21AC-6A48-976F-926D7248B0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E4EBBBC-E19F-B54A-B5DB-A6CE4A4009D0}"/>
              </a:ext>
            </a:extLst>
          </p:cNvPr>
          <p:cNvSpPr>
            <a:spLocks noGrp="1" noChangeArrowheads="1"/>
          </p:cNvSpPr>
          <p:nvPr>
            <p:ph type="sldNum" sz="quarter" idx="12"/>
          </p:nvPr>
        </p:nvSpPr>
        <p:spPr>
          <a:ln/>
        </p:spPr>
        <p:txBody>
          <a:bodyPr/>
          <a:lstStyle>
            <a:lvl1pPr>
              <a:defRPr/>
            </a:lvl1pPr>
          </a:lstStyle>
          <a:p>
            <a:pPr>
              <a:defRPr/>
            </a:pPr>
            <a:fld id="{317339BD-EDAA-994D-BF1D-DAF27D9983A4}" type="slidenum">
              <a:rPr lang="en-US" altLang="en-US"/>
              <a:pPr>
                <a:defRPr/>
              </a:pPr>
              <a:t>‹#›</a:t>
            </a:fld>
            <a:endParaRPr lang="en-US" altLang="en-US"/>
          </a:p>
        </p:txBody>
      </p:sp>
    </p:spTree>
    <p:extLst>
      <p:ext uri="{BB962C8B-B14F-4D97-AF65-F5344CB8AC3E}">
        <p14:creationId xmlns:p14="http://schemas.microsoft.com/office/powerpoint/2010/main" val="411874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6463293-5482-844A-9203-231D5251CD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140DFFA-11B2-1040-87F3-30905A2C85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7A1AB9C-A65A-D242-A4FC-A062DD93AF7D}"/>
              </a:ext>
            </a:extLst>
          </p:cNvPr>
          <p:cNvSpPr>
            <a:spLocks noGrp="1" noChangeArrowheads="1"/>
          </p:cNvSpPr>
          <p:nvPr>
            <p:ph type="sldNum" sz="quarter" idx="12"/>
          </p:nvPr>
        </p:nvSpPr>
        <p:spPr>
          <a:ln/>
        </p:spPr>
        <p:txBody>
          <a:bodyPr/>
          <a:lstStyle>
            <a:lvl1pPr>
              <a:defRPr/>
            </a:lvl1pPr>
          </a:lstStyle>
          <a:p>
            <a:pPr>
              <a:defRPr/>
            </a:pPr>
            <a:fld id="{16FE2602-BFAF-AD4B-AFDD-8720A04A67F1}" type="slidenum">
              <a:rPr lang="en-US" altLang="en-US"/>
              <a:pPr>
                <a:defRPr/>
              </a:pPr>
              <a:t>‹#›</a:t>
            </a:fld>
            <a:endParaRPr lang="en-US" altLang="en-US"/>
          </a:p>
        </p:txBody>
      </p:sp>
    </p:spTree>
    <p:extLst>
      <p:ext uri="{BB962C8B-B14F-4D97-AF65-F5344CB8AC3E}">
        <p14:creationId xmlns:p14="http://schemas.microsoft.com/office/powerpoint/2010/main" val="3277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1CA51F4-017C-B047-BBFB-06E37B6F91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574DC7B-9544-814A-B0A6-4CF427D7C8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DC92485-90A2-6241-8B46-E8FA9095291C}"/>
              </a:ext>
            </a:extLst>
          </p:cNvPr>
          <p:cNvSpPr>
            <a:spLocks noGrp="1" noChangeArrowheads="1"/>
          </p:cNvSpPr>
          <p:nvPr>
            <p:ph type="sldNum" sz="quarter" idx="12"/>
          </p:nvPr>
        </p:nvSpPr>
        <p:spPr>
          <a:ln/>
        </p:spPr>
        <p:txBody>
          <a:bodyPr/>
          <a:lstStyle>
            <a:lvl1pPr>
              <a:defRPr/>
            </a:lvl1pPr>
          </a:lstStyle>
          <a:p>
            <a:pPr>
              <a:defRPr/>
            </a:pPr>
            <a:fld id="{A3A4A2C8-EF0D-3A44-9C38-6D0EFE4BA766}" type="slidenum">
              <a:rPr lang="en-US" altLang="en-US"/>
              <a:pPr>
                <a:defRPr/>
              </a:pPr>
              <a:t>‹#›</a:t>
            </a:fld>
            <a:endParaRPr lang="en-US" altLang="en-US"/>
          </a:p>
        </p:txBody>
      </p:sp>
    </p:spTree>
    <p:extLst>
      <p:ext uri="{BB962C8B-B14F-4D97-AF65-F5344CB8AC3E}">
        <p14:creationId xmlns:p14="http://schemas.microsoft.com/office/powerpoint/2010/main" val="184523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B729CB-7ADB-094C-879F-096E5AB2D4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363D3B4-686D-DB4B-93C1-B2C1031EA5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173A993-1ACB-A94F-888A-AE14586A8BA5}"/>
              </a:ext>
            </a:extLst>
          </p:cNvPr>
          <p:cNvSpPr>
            <a:spLocks noGrp="1" noChangeArrowheads="1"/>
          </p:cNvSpPr>
          <p:nvPr>
            <p:ph type="sldNum" sz="quarter" idx="12"/>
          </p:nvPr>
        </p:nvSpPr>
        <p:spPr>
          <a:ln/>
        </p:spPr>
        <p:txBody>
          <a:bodyPr/>
          <a:lstStyle>
            <a:lvl1pPr>
              <a:defRPr/>
            </a:lvl1pPr>
          </a:lstStyle>
          <a:p>
            <a:pPr>
              <a:defRPr/>
            </a:pPr>
            <a:fld id="{1A8564C2-A72E-EF45-9CA4-4F0E92FC4C36}" type="slidenum">
              <a:rPr lang="en-US" altLang="en-US"/>
              <a:pPr>
                <a:defRPr/>
              </a:pPr>
              <a:t>‹#›</a:t>
            </a:fld>
            <a:endParaRPr lang="en-US" altLang="en-US"/>
          </a:p>
        </p:txBody>
      </p:sp>
    </p:spTree>
    <p:extLst>
      <p:ext uri="{BB962C8B-B14F-4D97-AF65-F5344CB8AC3E}">
        <p14:creationId xmlns:p14="http://schemas.microsoft.com/office/powerpoint/2010/main" val="379962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248A498-4CFA-8148-BDBE-D548BC58B8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4D1BEA2-364C-A048-97F0-8B1E165700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3488830-9D13-7040-906C-043EEAFF74FD}"/>
              </a:ext>
            </a:extLst>
          </p:cNvPr>
          <p:cNvSpPr>
            <a:spLocks noGrp="1" noChangeArrowheads="1"/>
          </p:cNvSpPr>
          <p:nvPr>
            <p:ph type="sldNum" sz="quarter" idx="12"/>
          </p:nvPr>
        </p:nvSpPr>
        <p:spPr>
          <a:ln/>
        </p:spPr>
        <p:txBody>
          <a:bodyPr/>
          <a:lstStyle>
            <a:lvl1pPr>
              <a:defRPr/>
            </a:lvl1pPr>
          </a:lstStyle>
          <a:p>
            <a:pPr>
              <a:defRPr/>
            </a:pPr>
            <a:fld id="{C44696C9-B66F-2F4B-841F-D742823D2F01}" type="slidenum">
              <a:rPr lang="en-US" altLang="en-US"/>
              <a:pPr>
                <a:defRPr/>
              </a:pPr>
              <a:t>‹#›</a:t>
            </a:fld>
            <a:endParaRPr lang="en-US" altLang="en-US"/>
          </a:p>
        </p:txBody>
      </p:sp>
    </p:spTree>
    <p:extLst>
      <p:ext uri="{BB962C8B-B14F-4D97-AF65-F5344CB8AC3E}">
        <p14:creationId xmlns:p14="http://schemas.microsoft.com/office/powerpoint/2010/main" val="150024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647DCA-0303-7B4C-8861-5638DB6458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EB6207D-1456-7E47-B6A0-31755540E9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1BA2686-F8D8-EA42-90AB-1792D4768117}"/>
              </a:ext>
            </a:extLst>
          </p:cNvPr>
          <p:cNvSpPr>
            <a:spLocks noGrp="1" noChangeArrowheads="1"/>
          </p:cNvSpPr>
          <p:nvPr>
            <p:ph type="sldNum" sz="quarter" idx="12"/>
          </p:nvPr>
        </p:nvSpPr>
        <p:spPr>
          <a:ln/>
        </p:spPr>
        <p:txBody>
          <a:bodyPr/>
          <a:lstStyle>
            <a:lvl1pPr>
              <a:defRPr/>
            </a:lvl1pPr>
          </a:lstStyle>
          <a:p>
            <a:pPr>
              <a:defRPr/>
            </a:pPr>
            <a:fld id="{18273844-FA44-7F41-B079-3F38F82964AB}" type="slidenum">
              <a:rPr lang="en-US" altLang="en-US"/>
              <a:pPr>
                <a:defRPr/>
              </a:pPr>
              <a:t>‹#›</a:t>
            </a:fld>
            <a:endParaRPr lang="en-US" altLang="en-US"/>
          </a:p>
        </p:txBody>
      </p:sp>
    </p:spTree>
    <p:extLst>
      <p:ext uri="{BB962C8B-B14F-4D97-AF65-F5344CB8AC3E}">
        <p14:creationId xmlns:p14="http://schemas.microsoft.com/office/powerpoint/2010/main" val="84058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B2BFE"/>
            </a:gs>
            <a:gs pos="73000">
              <a:srgbClr val="000000"/>
            </a:gs>
            <a:gs pos="100000">
              <a:srgbClr val="000000"/>
            </a:gs>
          </a:gsLst>
          <a:lin ang="7200000"/>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81686D3-1975-1143-984E-75146CE1954C}"/>
              </a:ext>
            </a:extLst>
          </p:cNvPr>
          <p:cNvSpPr>
            <a:spLocks noGrp="1" noChangeArrowheads="1"/>
          </p:cNvSpPr>
          <p:nvPr>
            <p:ph type="title"/>
          </p:nvPr>
        </p:nvSpPr>
        <p:spPr bwMode="auto">
          <a:xfrm>
            <a:off x="457200" y="292100"/>
            <a:ext cx="8229600" cy="13843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D11CB9D3-4924-B541-9D55-F38C5EAEEE38}"/>
              </a:ext>
            </a:extLst>
          </p:cNvPr>
          <p:cNvSpPr>
            <a:spLocks noGrp="1" noChangeArrowheads="1"/>
          </p:cNvSpPr>
          <p:nvPr>
            <p:ph type="body" idx="1"/>
          </p:nvPr>
        </p:nvSpPr>
        <p:spPr bwMode="auto">
          <a:xfrm>
            <a:off x="457200" y="1905000"/>
            <a:ext cx="82296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1039421F-6683-4C44-90A7-C103D0E30C86}"/>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mn-ea"/>
                <a:cs typeface="+mn-cs"/>
              </a:defRPr>
            </a:lvl1pPr>
          </a:lstStyle>
          <a:p>
            <a:pPr>
              <a:defRPr/>
            </a:pPr>
            <a:endParaRPr lang="en-US" altLang="en-US"/>
          </a:p>
        </p:txBody>
      </p:sp>
      <p:sp>
        <p:nvSpPr>
          <p:cNvPr id="5125" name="Rectangle 5">
            <a:extLst>
              <a:ext uri="{FF2B5EF4-FFF2-40B4-BE49-F238E27FC236}">
                <a16:creationId xmlns:a16="http://schemas.microsoft.com/office/drawing/2014/main" id="{38B7888E-73B4-F543-9268-3B0CF47FE017}"/>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cs typeface="+mn-cs"/>
              </a:defRPr>
            </a:lvl1pPr>
          </a:lstStyle>
          <a:p>
            <a:pPr>
              <a:defRPr/>
            </a:pPr>
            <a:endParaRPr lang="en-US" altLang="en-US"/>
          </a:p>
        </p:txBody>
      </p:sp>
      <p:sp>
        <p:nvSpPr>
          <p:cNvPr id="5126" name="Rectangle 6">
            <a:extLst>
              <a:ext uri="{FF2B5EF4-FFF2-40B4-BE49-F238E27FC236}">
                <a16:creationId xmlns:a16="http://schemas.microsoft.com/office/drawing/2014/main" id="{49C085B5-01CB-2C4B-B317-BF7C474F9A6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cs typeface="+mn-cs"/>
              </a:defRPr>
            </a:lvl1pPr>
          </a:lstStyle>
          <a:p>
            <a:pPr>
              <a:defRPr/>
            </a:pPr>
            <a:fld id="{A63C99E0-FDE1-BC4F-A6E1-44DD5C3D3B88}" type="slidenum">
              <a:rPr lang="en-US" altLang="en-US"/>
              <a:pPr>
                <a:defRPr/>
              </a:pPr>
              <a:t>‹#›</a:t>
            </a:fld>
            <a:endParaRPr lang="en-US" altLang="en-US"/>
          </a:p>
        </p:txBody>
      </p:sp>
      <p:sp>
        <p:nvSpPr>
          <p:cNvPr id="7" name="Freeform 6">
            <a:extLst>
              <a:ext uri="{FF2B5EF4-FFF2-40B4-BE49-F238E27FC236}">
                <a16:creationId xmlns:a16="http://schemas.microsoft.com/office/drawing/2014/main" id="{DFA0FE27-C64F-674E-8D52-559D2A327B35}"/>
              </a:ext>
            </a:extLst>
          </p:cNvPr>
          <p:cNvSpPr/>
          <p:nvPr userDrawn="1"/>
        </p:nvSpPr>
        <p:spPr bwMode="auto">
          <a:xfrm>
            <a:off x="0" y="6477000"/>
            <a:ext cx="9145979" cy="306397"/>
          </a:xfrm>
          <a:custGeom>
            <a:avLst/>
            <a:gdLst>
              <a:gd name="connsiteX0" fmla="*/ 0 w 9571512"/>
              <a:gd name="connsiteY0" fmla="*/ 175 h 878949"/>
              <a:gd name="connsiteX1" fmla="*/ 3443844 w 9571512"/>
              <a:gd name="connsiteY1" fmla="*/ 878949 h 878949"/>
              <a:gd name="connsiteX2" fmla="*/ 6852063 w 9571512"/>
              <a:gd name="connsiteY2" fmla="*/ 175 h 878949"/>
              <a:gd name="connsiteX3" fmla="*/ 9571512 w 9571512"/>
              <a:gd name="connsiteY3" fmla="*/ 795822 h 878949"/>
              <a:gd name="connsiteX4" fmla="*/ 9571512 w 9571512"/>
              <a:gd name="connsiteY4" fmla="*/ 795822 h 87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1512" h="878949">
                <a:moveTo>
                  <a:pt x="0" y="175"/>
                </a:moveTo>
                <a:cubicBezTo>
                  <a:pt x="1150917" y="439562"/>
                  <a:pt x="2301834" y="878949"/>
                  <a:pt x="3443844" y="878949"/>
                </a:cubicBezTo>
                <a:cubicBezTo>
                  <a:pt x="4585854" y="878949"/>
                  <a:pt x="5830785" y="14030"/>
                  <a:pt x="6852063" y="175"/>
                </a:cubicBezTo>
                <a:cubicBezTo>
                  <a:pt x="7873341" y="-13680"/>
                  <a:pt x="9571512" y="795822"/>
                  <a:pt x="9571512" y="795822"/>
                </a:cubicBezTo>
                <a:lnTo>
                  <a:pt x="9571512" y="795822"/>
                </a:lnTo>
              </a:path>
            </a:pathLst>
          </a:custGeom>
          <a:noFill/>
          <a:ln w="66675" cap="flat" cmpd="sng" algn="ctr">
            <a:gradFill>
              <a:gsLst>
                <a:gs pos="11000">
                  <a:srgbClr val="F5DD00"/>
                </a:gs>
                <a:gs pos="50000">
                  <a:srgbClr val="FFFF00"/>
                </a:gs>
                <a:gs pos="100000">
                  <a:schemeClr val="bg1"/>
                </a:gs>
                <a:gs pos="0">
                  <a:schemeClr val="bg1"/>
                </a:gs>
                <a:gs pos="87000">
                  <a:srgbClr val="FFE400"/>
                </a:gs>
              </a:gsLst>
              <a:lin ang="0" scaled="0"/>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Tree>
  </p:cSld>
  <p:clrMap bg1="dk1" tx1="lt1" bg2="dk2" tx2="lt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anose="020B0600070205080204" pitchFamily="34" charset="-128"/>
          <a:cs typeface="ＭＳ Ｐゴシック" panose="020B0600070205080204" pitchFamily="34"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anose="020B0600070205080204" pitchFamily="34" charset="-128"/>
          <a:cs typeface="ＭＳ Ｐゴシック" panose="020B0600070205080204" pitchFamily="34"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anose="020B0600070205080204" pitchFamily="34" charset="-128"/>
          <a:cs typeface="ＭＳ Ｐゴシック" panose="020B0600070205080204" pitchFamily="34"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anose="020B0600070205080204" pitchFamily="34" charset="-128"/>
          <a:cs typeface="ＭＳ Ｐゴシック" panose="020B0600070205080204" pitchFamily="34"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anose="020B0600070205080204" pitchFamily="34" charset="-128"/>
          <a:cs typeface="ＭＳ Ｐゴシック" panose="020B0600070205080204" pitchFamily="34"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panose="020B0600070205080204" pitchFamily="34" charset="-128"/>
          <a:cs typeface="ＭＳ Ｐゴシック" panose="020B0600070205080204" pitchFamily="34" charset="-128"/>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ea typeface="ＭＳ Ｐゴシック" charset="-128"/>
          <a:cs typeface="ＭＳ Ｐゴシック" panose="020B0600070205080204" pitchFamily="34" charset="-128"/>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charset="-128"/>
          <a:cs typeface="ＭＳ Ｐゴシック" panose="020B0600070205080204" pitchFamily="34" charset="-128"/>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ea typeface="ＭＳ Ｐゴシック" charset="-128"/>
          <a:cs typeface="ＭＳ Ｐゴシック" panose="020B0600070205080204" pitchFamily="34" charset="-128"/>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ea typeface="ＭＳ Ｐゴシック" charset="-128"/>
          <a:cs typeface="ＭＳ Ｐゴシック" panose="020B0600070205080204" pitchFamily="34" charset="-128"/>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val 13">
            <a:extLst>
              <a:ext uri="{FF2B5EF4-FFF2-40B4-BE49-F238E27FC236}">
                <a16:creationId xmlns:a16="http://schemas.microsoft.com/office/drawing/2014/main" id="{5BAAAA39-729A-1446-AE0B-BA93B6DB1BCF}"/>
              </a:ext>
            </a:extLst>
          </p:cNvPr>
          <p:cNvSpPr>
            <a:spLocks noChangeArrowheads="1"/>
          </p:cNvSpPr>
          <p:nvPr/>
        </p:nvSpPr>
        <p:spPr bwMode="auto">
          <a:xfrm>
            <a:off x="228600" y="1257300"/>
            <a:ext cx="8610600" cy="4038600"/>
          </a:xfrm>
          <a:prstGeom prst="ellipse">
            <a:avLst/>
          </a:prstGeom>
          <a:blipFill dpi="0" rotWithShape="1">
            <a:blip r:embed="rId3"/>
            <a:srcRect/>
            <a:stretch>
              <a:fillRect/>
            </a:stretch>
          </a:blipFill>
          <a:ln w="9525">
            <a:solidFill>
              <a:schemeClr val="folHlink"/>
            </a:solidFill>
            <a:round/>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6600">
                <a:latin typeface="Arial" panose="020B0604020202020204" pitchFamily="34" charset="0"/>
              </a:rPr>
              <a:t>Hydrotherapy or</a:t>
            </a:r>
          </a:p>
          <a:p>
            <a:pPr algn="ctr" eaLnBrk="1" hangingPunct="1">
              <a:spcBef>
                <a:spcPct val="0"/>
              </a:spcBef>
              <a:buClrTx/>
              <a:buSzTx/>
              <a:buFontTx/>
              <a:buNone/>
            </a:pPr>
            <a:r>
              <a:rPr lang="en-US" altLang="en-US" sz="6600">
                <a:latin typeface="Arial" panose="020B0604020202020204" pitchFamily="34" charset="0"/>
              </a:rPr>
              <a:t>Water Therapy</a:t>
            </a:r>
          </a:p>
        </p:txBody>
      </p:sp>
      <p:sp>
        <p:nvSpPr>
          <p:cNvPr id="14338" name="Text Box 16">
            <a:extLst>
              <a:ext uri="{FF2B5EF4-FFF2-40B4-BE49-F238E27FC236}">
                <a16:creationId xmlns:a16="http://schemas.microsoft.com/office/drawing/2014/main" id="{93D11F89-A16A-5A44-9CEC-9F4D16A9FC32}"/>
              </a:ext>
            </a:extLst>
          </p:cNvPr>
          <p:cNvSpPr txBox="1">
            <a:spLocks noChangeArrowheads="1"/>
          </p:cNvSpPr>
          <p:nvPr/>
        </p:nvSpPr>
        <p:spPr bwMode="auto">
          <a:xfrm>
            <a:off x="3962400" y="2819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endParaRPr lang="en-US" altLang="en-US" sz="240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C7D44584-D01D-C44F-8F8A-376EA00440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9913" y="3657600"/>
            <a:ext cx="45862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55A7943C-4CC1-A44D-BBD5-B74CDA13974B}"/>
              </a:ext>
            </a:extLst>
          </p:cNvPr>
          <p:cNvSpPr>
            <a:spLocks noGrp="1" noChangeArrowheads="1"/>
          </p:cNvSpPr>
          <p:nvPr>
            <p:ph type="body" idx="1"/>
          </p:nvPr>
        </p:nvSpPr>
        <p:spPr>
          <a:xfrm>
            <a:off x="265113" y="228600"/>
            <a:ext cx="8229600" cy="5334000"/>
          </a:xfrm>
        </p:spPr>
        <p:txBody>
          <a:bodyPr/>
          <a:lstStyle/>
          <a:p>
            <a:pPr marL="57150" indent="0" eaLnBrk="1" hangingPunct="1">
              <a:lnSpc>
                <a:spcPct val="80000"/>
              </a:lnSpc>
              <a:buClr>
                <a:srgbClr val="669900"/>
              </a:buClr>
              <a:buFontTx/>
              <a:buNone/>
              <a:defRPr/>
            </a:pPr>
            <a:r>
              <a:rPr lang="en-US" altLang="en-US" sz="2800" u="sng" dirty="0">
                <a:solidFill>
                  <a:srgbClr val="FFFF99"/>
                </a:solidFill>
                <a:cs typeface="+mn-cs"/>
              </a:rPr>
              <a:t>Contrast Therapies</a:t>
            </a:r>
          </a:p>
          <a:p>
            <a:pPr marL="571500" indent="-457200" eaLnBrk="1" hangingPunct="1">
              <a:lnSpc>
                <a:spcPct val="80000"/>
              </a:lnSpc>
              <a:buClr>
                <a:schemeClr val="tx1"/>
              </a:buClr>
              <a:buFont typeface="Arial" panose="020B0604020202020204" pitchFamily="34" charset="0"/>
              <a:buChar char="•"/>
              <a:defRPr/>
            </a:pPr>
            <a:r>
              <a:rPr lang="en-US" altLang="en-US" sz="2400" dirty="0">
                <a:solidFill>
                  <a:srgbClr val="FFFF99"/>
                </a:solidFill>
                <a:cs typeface="+mn-cs"/>
              </a:rPr>
              <a:t>Shower or spray type.</a:t>
            </a:r>
          </a:p>
          <a:p>
            <a:pPr marL="571500" indent="-457200" eaLnBrk="1" hangingPunct="1">
              <a:lnSpc>
                <a:spcPct val="80000"/>
              </a:lnSpc>
              <a:buClr>
                <a:schemeClr val="tx1"/>
              </a:buClr>
              <a:buFont typeface="Arial" panose="020B0604020202020204" pitchFamily="34" charset="0"/>
              <a:buChar char="•"/>
              <a:defRPr/>
            </a:pPr>
            <a:r>
              <a:rPr lang="en-US" altLang="en-US" sz="2400" dirty="0">
                <a:solidFill>
                  <a:srgbClr val="FFFF99"/>
                </a:solidFill>
                <a:cs typeface="+mn-cs"/>
              </a:rPr>
              <a:t>Plunges or underwater therapy.</a:t>
            </a:r>
          </a:p>
          <a:p>
            <a:pPr marL="571500" indent="-457200" eaLnBrk="1" hangingPunct="1">
              <a:lnSpc>
                <a:spcPct val="80000"/>
              </a:lnSpc>
              <a:buClr>
                <a:schemeClr val="tx1"/>
              </a:buClr>
              <a:buFontTx/>
              <a:buNone/>
              <a:defRPr/>
            </a:pPr>
            <a:endParaRPr lang="en-US" altLang="en-US" sz="2800" dirty="0">
              <a:solidFill>
                <a:srgbClr val="FFFF99"/>
              </a:solidFill>
              <a:cs typeface="+mn-cs"/>
            </a:endParaRPr>
          </a:p>
          <a:p>
            <a:pPr marL="571500" indent="-457200" eaLnBrk="1" hangingPunct="1">
              <a:lnSpc>
                <a:spcPct val="80000"/>
              </a:lnSpc>
              <a:buClr>
                <a:srgbClr val="669900"/>
              </a:buClr>
              <a:buFontTx/>
              <a:buNone/>
              <a:defRPr/>
            </a:pPr>
            <a:r>
              <a:rPr lang="en-US" altLang="en-US" sz="2800" dirty="0">
                <a:solidFill>
                  <a:srgbClr val="FF7C80"/>
                </a:solidFill>
                <a:cs typeface="+mn-cs"/>
              </a:rPr>
              <a:t>There are several ways to apply contrast</a:t>
            </a:r>
            <a:r>
              <a:rPr lang="en-US" altLang="en-US" sz="2800" dirty="0">
                <a:solidFill>
                  <a:srgbClr val="FFFF99"/>
                </a:solidFill>
                <a:cs typeface="+mn-cs"/>
              </a:rPr>
              <a:t> </a:t>
            </a:r>
          </a:p>
          <a:p>
            <a:pPr marL="1371600" lvl="2" indent="-457200" eaLnBrk="1" hangingPunct="1">
              <a:lnSpc>
                <a:spcPct val="80000"/>
              </a:lnSpc>
              <a:buClr>
                <a:srgbClr val="669900"/>
              </a:buClr>
              <a:buSzTx/>
              <a:buFontTx/>
              <a:buNone/>
              <a:defRPr/>
            </a:pPr>
            <a:endParaRPr lang="en-US" altLang="en-US" sz="2800" dirty="0">
              <a:solidFill>
                <a:srgbClr val="FFFF99"/>
              </a:solidFill>
              <a:ea typeface="ＭＳ Ｐゴシック" panose="020B0600070205080204" pitchFamily="34" charset="-128"/>
            </a:endParaRPr>
          </a:p>
          <a:p>
            <a:pPr marL="0" indent="0" eaLnBrk="1" hangingPunct="1">
              <a:lnSpc>
                <a:spcPct val="80000"/>
              </a:lnSpc>
              <a:buClr>
                <a:srgbClr val="669900"/>
              </a:buClr>
              <a:buFontTx/>
              <a:buNone/>
              <a:defRPr/>
            </a:pPr>
            <a:r>
              <a:rPr lang="en-US" altLang="en-US" sz="2800" u="sng" dirty="0">
                <a:solidFill>
                  <a:srgbClr val="FFFF99"/>
                </a:solidFill>
                <a:cs typeface="+mn-cs"/>
              </a:rPr>
              <a:t>Local treatments</a:t>
            </a:r>
          </a:p>
          <a:p>
            <a:pPr marL="628650" indent="-571500" eaLnBrk="1" hangingPunct="1">
              <a:lnSpc>
                <a:spcPct val="80000"/>
              </a:lnSpc>
              <a:buClr>
                <a:schemeClr val="tx1"/>
              </a:buClr>
              <a:buFont typeface="Arial" panose="020B0604020202020204" pitchFamily="34" charset="0"/>
              <a:buChar char="•"/>
              <a:defRPr/>
            </a:pPr>
            <a:r>
              <a:rPr lang="en-US" altLang="en-US" sz="2400" dirty="0">
                <a:solidFill>
                  <a:srgbClr val="FFFF99"/>
                </a:solidFill>
                <a:cs typeface="+mn-cs"/>
              </a:rPr>
              <a:t>Hot &amp;/or cold to extremities.</a:t>
            </a:r>
          </a:p>
          <a:p>
            <a:pPr marL="628650" indent="-571500" eaLnBrk="1" hangingPunct="1">
              <a:lnSpc>
                <a:spcPct val="80000"/>
              </a:lnSpc>
              <a:buClr>
                <a:schemeClr val="tx1"/>
              </a:buClr>
              <a:buFont typeface="Arial" panose="020B0604020202020204" pitchFamily="34" charset="0"/>
              <a:buChar char="•"/>
              <a:defRPr/>
            </a:pPr>
            <a:r>
              <a:rPr lang="en-US" altLang="en-US" sz="2400" dirty="0">
                <a:solidFill>
                  <a:srgbClr val="FFFF99"/>
                </a:solidFill>
                <a:cs typeface="+mn-cs"/>
              </a:rPr>
              <a:t>Local thermal applications.</a:t>
            </a:r>
          </a:p>
          <a:p>
            <a:pPr marL="628650" indent="-571500" eaLnBrk="1" hangingPunct="1">
              <a:lnSpc>
                <a:spcPct val="80000"/>
              </a:lnSpc>
              <a:buClr>
                <a:schemeClr val="tx1"/>
              </a:buClr>
              <a:buFont typeface="Arial" panose="020B0604020202020204" pitchFamily="34" charset="0"/>
              <a:buChar char="•"/>
              <a:defRPr/>
            </a:pPr>
            <a:r>
              <a:rPr lang="en-US" altLang="en-US" sz="2400" dirty="0">
                <a:solidFill>
                  <a:srgbClr val="FFFF99"/>
                </a:solidFill>
                <a:cs typeface="+mn-cs"/>
              </a:rPr>
              <a:t>Paraffin baths.</a:t>
            </a:r>
          </a:p>
          <a:p>
            <a:pPr marL="628650" indent="-571500" eaLnBrk="1" hangingPunct="1">
              <a:lnSpc>
                <a:spcPct val="80000"/>
              </a:lnSpc>
              <a:buClr>
                <a:schemeClr val="tx1"/>
              </a:buClr>
              <a:buFont typeface="Arial" panose="020B0604020202020204" pitchFamily="34" charset="0"/>
              <a:buChar char="•"/>
              <a:defRPr/>
            </a:pPr>
            <a:r>
              <a:rPr lang="en-US" altLang="en-US" sz="2400" dirty="0">
                <a:solidFill>
                  <a:srgbClr val="FFFF99"/>
                </a:solidFill>
                <a:cs typeface="+mn-cs"/>
              </a:rPr>
              <a:t>Cold mitten friction.</a:t>
            </a:r>
            <a:endParaRPr lang="en-US" altLang="en-US" sz="2400" dirty="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ABE2AF0-27D7-2748-8000-9F84FD494518}"/>
              </a:ext>
            </a:extLst>
          </p:cNvPr>
          <p:cNvSpPr>
            <a:spLocks noGrp="1" noChangeArrowheads="1"/>
          </p:cNvSpPr>
          <p:nvPr>
            <p:ph type="title"/>
          </p:nvPr>
        </p:nvSpPr>
        <p:spPr>
          <a:xfrm>
            <a:off x="457200" y="152400"/>
            <a:ext cx="8229600" cy="774700"/>
          </a:xfrm>
        </p:spPr>
        <p:txBody>
          <a:bodyPr/>
          <a:lstStyle/>
          <a:p>
            <a:pPr eaLnBrk="1" hangingPunct="1">
              <a:defRPr/>
            </a:pPr>
            <a:r>
              <a:rPr lang="en-US" altLang="en-US" sz="3600" dirty="0">
                <a:solidFill>
                  <a:srgbClr val="FFFF00"/>
                </a:solidFill>
                <a:ea typeface="+mj-ea"/>
                <a:cs typeface="+mj-cs"/>
              </a:rPr>
              <a:t>Water Temperatures and their effect</a:t>
            </a:r>
          </a:p>
        </p:txBody>
      </p:sp>
      <p:sp>
        <p:nvSpPr>
          <p:cNvPr id="9219" name="Rectangle 3">
            <a:extLst>
              <a:ext uri="{FF2B5EF4-FFF2-40B4-BE49-F238E27FC236}">
                <a16:creationId xmlns:a16="http://schemas.microsoft.com/office/drawing/2014/main" id="{79381D6A-A147-8E4A-96F2-82E7BF8C361F}"/>
              </a:ext>
            </a:extLst>
          </p:cNvPr>
          <p:cNvSpPr>
            <a:spLocks noGrp="1" noChangeArrowheads="1"/>
          </p:cNvSpPr>
          <p:nvPr>
            <p:ph type="body" idx="1"/>
          </p:nvPr>
        </p:nvSpPr>
        <p:spPr>
          <a:xfrm>
            <a:off x="463550" y="1371600"/>
            <a:ext cx="8458200" cy="4724400"/>
          </a:xfrm>
        </p:spPr>
        <p:txBody>
          <a:bodyPr/>
          <a:lstStyle/>
          <a:p>
            <a:pPr marL="0" indent="0" eaLnBrk="1" hangingPunct="1">
              <a:lnSpc>
                <a:spcPct val="150000"/>
              </a:lnSpc>
              <a:buClr>
                <a:srgbClr val="663300"/>
              </a:buClr>
              <a:buFontTx/>
              <a:buNone/>
              <a:defRPr/>
            </a:pPr>
            <a:r>
              <a:rPr lang="en-US" altLang="en-US" sz="2000" dirty="0">
                <a:solidFill>
                  <a:srgbClr val="66FF33"/>
                </a:solidFill>
                <a:ea typeface="+mn-ea"/>
                <a:cs typeface="+mn-cs"/>
              </a:rPr>
              <a:t>Painfully hot	110-120F    42.8-46 C   constriction </a:t>
            </a:r>
          </a:p>
          <a:p>
            <a:pPr marL="0" indent="0" eaLnBrk="1" hangingPunct="1">
              <a:lnSpc>
                <a:spcPct val="150000"/>
              </a:lnSpc>
              <a:buClr>
                <a:srgbClr val="663300"/>
              </a:buClr>
              <a:buFontTx/>
              <a:buNone/>
              <a:defRPr/>
            </a:pPr>
            <a:r>
              <a:rPr lang="en-US" altLang="en-US" sz="2000" dirty="0">
                <a:solidFill>
                  <a:srgbClr val="66FF33"/>
                </a:solidFill>
                <a:ea typeface="+mn-ea"/>
                <a:cs typeface="+mn-cs"/>
              </a:rPr>
              <a:t>Very hot	104-110      40-42.8  	extreme dilatation</a:t>
            </a:r>
          </a:p>
          <a:p>
            <a:pPr marL="0" indent="0" eaLnBrk="1" hangingPunct="1">
              <a:lnSpc>
                <a:spcPct val="150000"/>
              </a:lnSpc>
              <a:buClr>
                <a:srgbClr val="663300"/>
              </a:buClr>
              <a:buFontTx/>
              <a:buNone/>
              <a:defRPr/>
            </a:pPr>
            <a:r>
              <a:rPr lang="en-US" altLang="en-US" sz="2000" dirty="0">
                <a:solidFill>
                  <a:srgbClr val="66FF33"/>
                </a:solidFill>
                <a:ea typeface="+mn-ea"/>
                <a:cs typeface="+mn-cs"/>
              </a:rPr>
              <a:t>Hot		100-104      38-40  	dilatation</a:t>
            </a:r>
          </a:p>
          <a:p>
            <a:pPr marL="0" indent="0" eaLnBrk="1" hangingPunct="1">
              <a:lnSpc>
                <a:spcPct val="150000"/>
              </a:lnSpc>
              <a:buClr>
                <a:srgbClr val="663300"/>
              </a:buClr>
              <a:buFontTx/>
              <a:buNone/>
              <a:defRPr/>
            </a:pPr>
            <a:r>
              <a:rPr lang="en-US" altLang="en-US" sz="2000" dirty="0">
                <a:solidFill>
                  <a:srgbClr val="66FF33"/>
                </a:solidFill>
                <a:ea typeface="+mn-ea"/>
                <a:cs typeface="+mn-cs"/>
              </a:rPr>
              <a:t>Warm		92-100        34-38	refreshing </a:t>
            </a:r>
          </a:p>
          <a:p>
            <a:pPr marL="0" indent="0" eaLnBrk="1" hangingPunct="1">
              <a:lnSpc>
                <a:spcPct val="150000"/>
              </a:lnSpc>
              <a:buClr>
                <a:srgbClr val="663300"/>
              </a:buClr>
              <a:buFontTx/>
              <a:buNone/>
              <a:defRPr/>
            </a:pPr>
            <a:r>
              <a:rPr lang="en-US" altLang="en-US" sz="2000" dirty="0">
                <a:solidFill>
                  <a:srgbClr val="66FF33"/>
                </a:solidFill>
                <a:ea typeface="+mn-ea"/>
                <a:cs typeface="+mn-cs"/>
              </a:rPr>
              <a:t>Neutral		94-97	      34.4-37	calming, relaxing</a:t>
            </a:r>
          </a:p>
          <a:p>
            <a:pPr marL="0" indent="0" eaLnBrk="1" hangingPunct="1">
              <a:lnSpc>
                <a:spcPct val="150000"/>
              </a:lnSpc>
              <a:buClr>
                <a:srgbClr val="663300"/>
              </a:buClr>
              <a:buFontTx/>
              <a:buNone/>
              <a:defRPr/>
            </a:pPr>
            <a:r>
              <a:rPr lang="en-US" altLang="en-US" sz="2000" dirty="0">
                <a:solidFill>
                  <a:srgbClr val="66FF33"/>
                </a:solidFill>
                <a:ea typeface="+mn-ea"/>
                <a:cs typeface="+mn-cs"/>
              </a:rPr>
              <a:t>Tepid		80-92	      27-34	wound cleansing</a:t>
            </a:r>
          </a:p>
          <a:p>
            <a:pPr marL="0" indent="0" eaLnBrk="1" hangingPunct="1">
              <a:lnSpc>
                <a:spcPct val="150000"/>
              </a:lnSpc>
              <a:buClr>
                <a:srgbClr val="663300"/>
              </a:buClr>
              <a:buFontTx/>
              <a:buNone/>
              <a:defRPr/>
            </a:pPr>
            <a:r>
              <a:rPr lang="en-US" altLang="en-US" sz="2000" dirty="0">
                <a:solidFill>
                  <a:srgbClr val="66FF33"/>
                </a:solidFill>
                <a:ea typeface="+mn-ea"/>
                <a:cs typeface="+mn-cs"/>
              </a:rPr>
              <a:t>Cool		70-80	      21-27	constricting</a:t>
            </a:r>
          </a:p>
          <a:p>
            <a:pPr marL="0" indent="0" eaLnBrk="1" hangingPunct="1">
              <a:lnSpc>
                <a:spcPct val="150000"/>
              </a:lnSpc>
              <a:buClr>
                <a:srgbClr val="663300"/>
              </a:buClr>
              <a:buFontTx/>
              <a:buNone/>
              <a:defRPr/>
            </a:pPr>
            <a:r>
              <a:rPr lang="en-US" altLang="en-US" sz="2000" dirty="0">
                <a:solidFill>
                  <a:srgbClr val="66FF33"/>
                </a:solidFill>
                <a:ea typeface="+mn-ea"/>
                <a:cs typeface="+mn-cs"/>
              </a:rPr>
              <a:t>Cold		55-70	      13-21   	therapeutically constricts</a:t>
            </a:r>
          </a:p>
          <a:p>
            <a:pPr marL="0" indent="0" eaLnBrk="1" hangingPunct="1">
              <a:lnSpc>
                <a:spcPct val="150000"/>
              </a:lnSpc>
              <a:buClr>
                <a:srgbClr val="663300"/>
              </a:buClr>
              <a:buFontTx/>
              <a:buNone/>
              <a:defRPr/>
            </a:pPr>
            <a:r>
              <a:rPr lang="en-US" altLang="en-US" sz="2000" dirty="0">
                <a:solidFill>
                  <a:srgbClr val="66FF33"/>
                </a:solidFill>
                <a:ea typeface="+mn-ea"/>
                <a:cs typeface="+mn-cs"/>
              </a:rPr>
              <a:t>Very Cold	32-55	      0  -13     	severe constriction anesthetic</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rev="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6B10EF94-7DDF-D74B-822C-2EDC18714D77}"/>
              </a:ext>
            </a:extLst>
          </p:cNvPr>
          <p:cNvSpPr>
            <a:spLocks noGrp="1" noChangeArrowheads="1"/>
          </p:cNvSpPr>
          <p:nvPr>
            <p:ph type="body" idx="1"/>
          </p:nvPr>
        </p:nvSpPr>
        <p:spPr>
          <a:xfrm>
            <a:off x="381000" y="685800"/>
            <a:ext cx="4648200" cy="5867400"/>
          </a:xfrm>
        </p:spPr>
        <p:txBody>
          <a:bodyPr/>
          <a:lstStyle/>
          <a:p>
            <a:pPr eaLnBrk="1" hangingPunct="1">
              <a:buFontTx/>
              <a:buNone/>
              <a:defRPr/>
            </a:pPr>
            <a:r>
              <a:rPr lang="en-US" altLang="en-US" sz="2400" dirty="0">
                <a:solidFill>
                  <a:srgbClr val="FF9900"/>
                </a:solidFill>
                <a:ea typeface="+mn-ea"/>
                <a:cs typeface="+mn-cs"/>
              </a:rPr>
              <a:t>The effects of contrast shower</a:t>
            </a:r>
          </a:p>
          <a:p>
            <a:pPr eaLnBrk="1" hangingPunct="1">
              <a:buFontTx/>
              <a:buNone/>
              <a:defRPr/>
            </a:pPr>
            <a:endParaRPr lang="en-US" altLang="en-US" sz="2000" dirty="0">
              <a:ea typeface="+mn-ea"/>
              <a:cs typeface="+mn-cs"/>
            </a:endParaRPr>
          </a:p>
          <a:p>
            <a:pPr eaLnBrk="1" hangingPunct="1">
              <a:buClr>
                <a:schemeClr val="tx1"/>
              </a:buClr>
              <a:defRPr/>
            </a:pPr>
            <a:r>
              <a:rPr lang="en-US" altLang="en-US" sz="2000" dirty="0">
                <a:solidFill>
                  <a:schemeClr val="hlink"/>
                </a:solidFill>
                <a:ea typeface="+mn-ea"/>
                <a:cs typeface="+mn-cs"/>
              </a:rPr>
              <a:t>Toning to the whole body.</a:t>
            </a:r>
          </a:p>
          <a:p>
            <a:pPr eaLnBrk="1" hangingPunct="1">
              <a:buClr>
                <a:schemeClr val="tx1"/>
              </a:buClr>
              <a:defRPr/>
            </a:pPr>
            <a:r>
              <a:rPr lang="en-US" altLang="en-US" sz="2000" dirty="0">
                <a:solidFill>
                  <a:schemeClr val="hlink"/>
                </a:solidFill>
                <a:ea typeface="+mn-ea"/>
                <a:cs typeface="+mn-cs"/>
              </a:rPr>
              <a:t>Increases the mobility of cell membrane gate openings and closings and the traffic of nutrients/waste in and out.</a:t>
            </a:r>
          </a:p>
          <a:p>
            <a:pPr eaLnBrk="1" hangingPunct="1">
              <a:buClr>
                <a:schemeClr val="tx1"/>
              </a:buClr>
              <a:defRPr/>
            </a:pPr>
            <a:r>
              <a:rPr lang="en-US" altLang="en-US" sz="2000" dirty="0">
                <a:solidFill>
                  <a:schemeClr val="hlink"/>
                </a:solidFill>
                <a:ea typeface="+mn-ea"/>
                <a:cs typeface="+mn-cs"/>
              </a:rPr>
              <a:t>Strengthens and mobilizes the immune system cells and their chemistry.</a:t>
            </a:r>
          </a:p>
          <a:p>
            <a:pPr eaLnBrk="1" hangingPunct="1">
              <a:buClr>
                <a:schemeClr val="tx1"/>
              </a:buClr>
              <a:defRPr/>
            </a:pPr>
            <a:r>
              <a:rPr lang="en-US" altLang="en-US" sz="2000" dirty="0">
                <a:solidFill>
                  <a:schemeClr val="hlink"/>
                </a:solidFill>
                <a:ea typeface="+mn-ea"/>
                <a:cs typeface="+mn-cs"/>
              </a:rPr>
              <a:t>Helps build muscle, including the heart muscle.</a:t>
            </a:r>
          </a:p>
        </p:txBody>
      </p:sp>
      <p:pic>
        <p:nvPicPr>
          <p:cNvPr id="3" name="Picture 2">
            <a:extLst>
              <a:ext uri="{FF2B5EF4-FFF2-40B4-BE49-F238E27FC236}">
                <a16:creationId xmlns:a16="http://schemas.microsoft.com/office/drawing/2014/main" id="{E3C97794-6470-7046-ACD6-43AE71EB78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351804">
            <a:off x="4897902" y="1575072"/>
            <a:ext cx="3630894" cy="2828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E464AA58-9B80-6A44-AB03-EED0468BF4CB}"/>
              </a:ext>
            </a:extLst>
          </p:cNvPr>
          <p:cNvSpPr>
            <a:spLocks noGrp="1" noChangeArrowheads="1"/>
          </p:cNvSpPr>
          <p:nvPr>
            <p:ph type="body" idx="1"/>
          </p:nvPr>
        </p:nvSpPr>
        <p:spPr>
          <a:xfrm>
            <a:off x="381000" y="1447800"/>
            <a:ext cx="4419600" cy="6172200"/>
          </a:xfrm>
        </p:spPr>
        <p:txBody>
          <a:bodyPr/>
          <a:lstStyle/>
          <a:p>
            <a:pPr eaLnBrk="1" hangingPunct="1">
              <a:buClr>
                <a:schemeClr val="tx1"/>
              </a:buClr>
              <a:defRPr/>
            </a:pPr>
            <a:r>
              <a:rPr lang="en-US" altLang="en-US" sz="2400" dirty="0">
                <a:solidFill>
                  <a:schemeClr val="hlink"/>
                </a:solidFill>
                <a:ea typeface="+mn-ea"/>
                <a:cs typeface="+mn-cs"/>
              </a:rPr>
              <a:t>Aides in detoxing and cleansing the body.</a:t>
            </a:r>
          </a:p>
          <a:p>
            <a:pPr eaLnBrk="1" hangingPunct="1">
              <a:buClr>
                <a:schemeClr val="tx1"/>
              </a:buClr>
              <a:defRPr/>
            </a:pPr>
            <a:r>
              <a:rPr lang="en-US" altLang="en-US" sz="2400" dirty="0">
                <a:solidFill>
                  <a:schemeClr val="hlink"/>
                </a:solidFill>
                <a:ea typeface="+mn-ea"/>
                <a:cs typeface="+mn-cs"/>
              </a:rPr>
              <a:t>Opens and activates the skin pores.</a:t>
            </a:r>
          </a:p>
          <a:p>
            <a:pPr eaLnBrk="1" hangingPunct="1">
              <a:buClr>
                <a:schemeClr val="tx1"/>
              </a:buClr>
              <a:defRPr/>
            </a:pPr>
            <a:r>
              <a:rPr lang="en-US" altLang="en-US" sz="2400" dirty="0">
                <a:solidFill>
                  <a:schemeClr val="hlink"/>
                </a:solidFill>
                <a:ea typeface="+mn-ea"/>
                <a:cs typeface="+mn-cs"/>
              </a:rPr>
              <a:t>Increases mental clarity, increases quality of brain chemistry.</a:t>
            </a:r>
          </a:p>
          <a:p>
            <a:pPr eaLnBrk="1" hangingPunct="1">
              <a:buClr>
                <a:schemeClr val="tx1"/>
              </a:buClr>
              <a:defRPr/>
            </a:pPr>
            <a:r>
              <a:rPr lang="en-US" altLang="en-US" sz="2400" dirty="0">
                <a:solidFill>
                  <a:schemeClr val="hlink"/>
                </a:solidFill>
                <a:ea typeface="+mn-ea"/>
                <a:cs typeface="+mn-cs"/>
              </a:rPr>
              <a:t>Stimulates good hormone production and utilization of such.</a:t>
            </a:r>
          </a:p>
        </p:txBody>
      </p:sp>
      <p:pic>
        <p:nvPicPr>
          <p:cNvPr id="3" name="Picture 2">
            <a:extLst>
              <a:ext uri="{FF2B5EF4-FFF2-40B4-BE49-F238E27FC236}">
                <a16:creationId xmlns:a16="http://schemas.microsoft.com/office/drawing/2014/main" id="{F1BC7E0C-1E07-B447-9383-71869C2910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85058">
            <a:off x="5155244" y="1273270"/>
            <a:ext cx="3341649" cy="472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7651" name="Rectangle 3">
            <a:extLst>
              <a:ext uri="{FF2B5EF4-FFF2-40B4-BE49-F238E27FC236}">
                <a16:creationId xmlns:a16="http://schemas.microsoft.com/office/drawing/2014/main" id="{92124FA8-F862-944D-B8FA-47464FE5394F}"/>
              </a:ext>
            </a:extLst>
          </p:cNvPr>
          <p:cNvSpPr>
            <a:spLocks noChangeArrowheads="1"/>
          </p:cNvSpPr>
          <p:nvPr/>
        </p:nvSpPr>
        <p:spPr bwMode="auto">
          <a:xfrm>
            <a:off x="387350" y="693738"/>
            <a:ext cx="431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2400">
                <a:solidFill>
                  <a:srgbClr val="FF9900"/>
                </a:solidFill>
              </a:rPr>
              <a:t>The effects of contrast shower</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00FCADFF-2EB6-F448-A6E8-C4A2C9813986}"/>
              </a:ext>
            </a:extLst>
          </p:cNvPr>
          <p:cNvSpPr>
            <a:spLocks noGrp="1" noChangeArrowheads="1"/>
          </p:cNvSpPr>
          <p:nvPr>
            <p:ph type="body" idx="1"/>
          </p:nvPr>
        </p:nvSpPr>
        <p:spPr>
          <a:xfrm>
            <a:off x="304800" y="1295400"/>
            <a:ext cx="4419600" cy="5486400"/>
          </a:xfrm>
        </p:spPr>
        <p:txBody>
          <a:bodyPr/>
          <a:lstStyle/>
          <a:p>
            <a:pPr eaLnBrk="1" hangingPunct="1">
              <a:buClr>
                <a:schemeClr val="tx1"/>
              </a:buClr>
              <a:buFont typeface="Arial" panose="020B0604020202020204" pitchFamily="34" charset="0"/>
              <a:buChar char="•"/>
              <a:defRPr/>
            </a:pPr>
            <a:r>
              <a:rPr lang="en-US" altLang="en-US" sz="2400" dirty="0">
                <a:solidFill>
                  <a:schemeClr val="hlink"/>
                </a:solidFill>
                <a:cs typeface="+mn-cs"/>
              </a:rPr>
              <a:t>Stimulates joints to lubricate and de-mineralize crystal buildup, therefore aiding in the rebuilding of joint cartilage, reduces pain.</a:t>
            </a:r>
          </a:p>
          <a:p>
            <a:pPr eaLnBrk="1" hangingPunct="1">
              <a:buClr>
                <a:schemeClr val="tx1"/>
              </a:buClr>
              <a:buFont typeface="Arial" panose="020B0604020202020204" pitchFamily="34" charset="0"/>
              <a:buChar char="•"/>
              <a:defRPr/>
            </a:pPr>
            <a:r>
              <a:rPr lang="en-US" altLang="en-US" sz="2400" dirty="0">
                <a:solidFill>
                  <a:schemeClr val="hlink"/>
                </a:solidFill>
                <a:cs typeface="+mn-cs"/>
              </a:rPr>
              <a:t>Increases lymph circulation, increasing the ability to fight infections.</a:t>
            </a:r>
          </a:p>
          <a:p>
            <a:pPr eaLnBrk="1" hangingPunct="1">
              <a:buClr>
                <a:schemeClr val="tx1"/>
              </a:buClr>
              <a:buFont typeface="Arial" panose="020B0604020202020204" pitchFamily="34" charset="0"/>
              <a:buChar char="•"/>
              <a:defRPr/>
            </a:pPr>
            <a:r>
              <a:rPr lang="en-US" altLang="en-US" sz="2400" dirty="0">
                <a:solidFill>
                  <a:schemeClr val="hlink"/>
                </a:solidFill>
                <a:cs typeface="+mn-cs"/>
              </a:rPr>
              <a:t>Enables the body to be more oxygenated and utilize oxygen more effectively.</a:t>
            </a:r>
          </a:p>
          <a:p>
            <a:pPr eaLnBrk="1" hangingPunct="1">
              <a:buClr>
                <a:schemeClr val="tx1"/>
              </a:buClr>
              <a:buFont typeface="Arial" panose="020B0604020202020204" pitchFamily="34" charset="0"/>
              <a:buChar char="•"/>
              <a:defRPr/>
            </a:pPr>
            <a:endParaRPr lang="en-US" altLang="en-US" sz="2400" dirty="0">
              <a:cs typeface="+mn-cs"/>
            </a:endParaRPr>
          </a:p>
        </p:txBody>
      </p:sp>
      <p:pic>
        <p:nvPicPr>
          <p:cNvPr id="4" name="Picture 3">
            <a:extLst>
              <a:ext uri="{FF2B5EF4-FFF2-40B4-BE49-F238E27FC236}">
                <a16:creationId xmlns:a16="http://schemas.microsoft.com/office/drawing/2014/main" id="{194277C8-6288-F04E-B1A1-6C9A9859B0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39171">
            <a:off x="5244327" y="1624979"/>
            <a:ext cx="3048000" cy="41030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8675" name="Rectangle 4">
            <a:extLst>
              <a:ext uri="{FF2B5EF4-FFF2-40B4-BE49-F238E27FC236}">
                <a16:creationId xmlns:a16="http://schemas.microsoft.com/office/drawing/2014/main" id="{19EC538E-73CA-A34C-91A9-9C4EA83701D4}"/>
              </a:ext>
            </a:extLst>
          </p:cNvPr>
          <p:cNvSpPr>
            <a:spLocks noChangeArrowheads="1"/>
          </p:cNvSpPr>
          <p:nvPr/>
        </p:nvSpPr>
        <p:spPr bwMode="auto">
          <a:xfrm>
            <a:off x="387350" y="693738"/>
            <a:ext cx="431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2400">
                <a:solidFill>
                  <a:srgbClr val="FF9900"/>
                </a:solidFill>
              </a:rPr>
              <a:t>The effects of contrast shower</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extLst>
              <a:ext uri="{FF2B5EF4-FFF2-40B4-BE49-F238E27FC236}">
                <a16:creationId xmlns:a16="http://schemas.microsoft.com/office/drawing/2014/main" id="{FCAD135F-05F3-4E46-9066-45C6A6EFED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85800"/>
            <a:ext cx="9144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BB304167-BC14-6B44-B582-0921BB728037}"/>
              </a:ext>
            </a:extLst>
          </p:cNvPr>
          <p:cNvSpPr>
            <a:spLocks noGrp="1" noChangeArrowheads="1"/>
          </p:cNvSpPr>
          <p:nvPr>
            <p:ph type="body" idx="1"/>
          </p:nvPr>
        </p:nvSpPr>
        <p:spPr>
          <a:xfrm>
            <a:off x="76200" y="2667000"/>
            <a:ext cx="6172200" cy="5715000"/>
          </a:xfrm>
        </p:spPr>
        <p:txBody>
          <a:bodyPr/>
          <a:lstStyle/>
          <a:p>
            <a:pPr eaLnBrk="1" hangingPunct="1">
              <a:lnSpc>
                <a:spcPct val="90000"/>
              </a:lnSpc>
              <a:buFont typeface="Wingdings" pitchFamily="2" charset="2"/>
              <a:buChar char="ü"/>
              <a:defRPr/>
            </a:pPr>
            <a:r>
              <a:rPr lang="en-US" altLang="en-US" sz="2400" dirty="0">
                <a:solidFill>
                  <a:srgbClr val="FF9933"/>
                </a:solidFill>
                <a:ea typeface="+mn-ea"/>
                <a:cs typeface="+mn-cs"/>
              </a:rPr>
              <a:t>Heart patients, diabetics, stroke, trauma, and critically compromised disease patients begin easy and work into more intense.</a:t>
            </a:r>
          </a:p>
          <a:p>
            <a:pPr eaLnBrk="1" hangingPunct="1">
              <a:lnSpc>
                <a:spcPct val="90000"/>
              </a:lnSpc>
              <a:buFont typeface="Wingdings" pitchFamily="2" charset="2"/>
              <a:buChar char="ü"/>
              <a:defRPr/>
            </a:pPr>
            <a:r>
              <a:rPr lang="en-US" altLang="en-US" sz="2400" dirty="0">
                <a:solidFill>
                  <a:srgbClr val="FF9933"/>
                </a:solidFill>
                <a:ea typeface="+mn-ea"/>
                <a:cs typeface="+mn-cs"/>
              </a:rPr>
              <a:t>Be sure to do treatments in warm area-no drafts.</a:t>
            </a:r>
          </a:p>
          <a:p>
            <a:pPr eaLnBrk="1" hangingPunct="1">
              <a:lnSpc>
                <a:spcPct val="90000"/>
              </a:lnSpc>
              <a:buFont typeface="Wingdings" pitchFamily="2" charset="2"/>
              <a:buChar char="ü"/>
              <a:defRPr/>
            </a:pPr>
            <a:r>
              <a:rPr lang="en-US" altLang="en-US" sz="2400" dirty="0">
                <a:solidFill>
                  <a:srgbClr val="FF9933"/>
                </a:solidFill>
                <a:ea typeface="+mn-ea"/>
                <a:cs typeface="+mn-cs"/>
              </a:rPr>
              <a:t>Monitor your patient at all times, be prepared to help.</a:t>
            </a:r>
          </a:p>
          <a:p>
            <a:pPr eaLnBrk="1" hangingPunct="1">
              <a:lnSpc>
                <a:spcPct val="90000"/>
              </a:lnSpc>
              <a:buFont typeface="Wingdings" pitchFamily="2" charset="2"/>
              <a:buChar char="ü"/>
              <a:defRPr/>
            </a:pPr>
            <a:r>
              <a:rPr lang="en-US" altLang="en-US" sz="2400" dirty="0">
                <a:solidFill>
                  <a:srgbClr val="FF9933"/>
                </a:solidFill>
                <a:ea typeface="+mn-ea"/>
                <a:cs typeface="+mn-cs"/>
              </a:rPr>
              <a:t>Rest one hour, covered, </a:t>
            </a:r>
            <a:r>
              <a:rPr lang="en-US" altLang="en-US" sz="2400" i="1" dirty="0">
                <a:solidFill>
                  <a:srgbClr val="FF9933"/>
                </a:solidFill>
                <a:ea typeface="+mn-ea"/>
                <a:cs typeface="+mn-cs"/>
              </a:rPr>
              <a:t>immediately</a:t>
            </a:r>
            <a:r>
              <a:rPr lang="en-US" altLang="en-US" sz="2400" dirty="0">
                <a:solidFill>
                  <a:srgbClr val="FF9933"/>
                </a:solidFill>
                <a:ea typeface="+mn-ea"/>
                <a:cs typeface="+mn-cs"/>
              </a:rPr>
              <a:t> following treatment.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C845029-DAC0-F84A-9C89-AE5BCF3EC310}"/>
              </a:ext>
            </a:extLst>
          </p:cNvPr>
          <p:cNvSpPr>
            <a:spLocks noGrp="1" noChangeArrowheads="1"/>
          </p:cNvSpPr>
          <p:nvPr>
            <p:ph type="title"/>
          </p:nvPr>
        </p:nvSpPr>
        <p:spPr>
          <a:xfrm>
            <a:off x="457200" y="292100"/>
            <a:ext cx="8229600" cy="1155700"/>
          </a:xfrm>
        </p:spPr>
        <p:txBody>
          <a:bodyPr/>
          <a:lstStyle/>
          <a:p>
            <a:pPr algn="ctr" eaLnBrk="1" hangingPunct="1">
              <a:defRPr/>
            </a:pPr>
            <a:r>
              <a:rPr lang="en-US" altLang="en-US" sz="3600">
                <a:ea typeface="+mj-ea"/>
                <a:cs typeface="+mj-cs"/>
              </a:rPr>
              <a:t>Hot foot bath</a:t>
            </a:r>
          </a:p>
        </p:txBody>
      </p:sp>
      <p:sp>
        <p:nvSpPr>
          <p:cNvPr id="13315" name="Rectangle 3">
            <a:extLst>
              <a:ext uri="{FF2B5EF4-FFF2-40B4-BE49-F238E27FC236}">
                <a16:creationId xmlns:a16="http://schemas.microsoft.com/office/drawing/2014/main" id="{C900495D-4347-1D4A-8347-588A49AAFEE7}"/>
              </a:ext>
            </a:extLst>
          </p:cNvPr>
          <p:cNvSpPr>
            <a:spLocks noGrp="1" noChangeArrowheads="1"/>
          </p:cNvSpPr>
          <p:nvPr>
            <p:ph type="body" idx="1"/>
          </p:nvPr>
        </p:nvSpPr>
        <p:spPr>
          <a:xfrm>
            <a:off x="381000" y="1447800"/>
            <a:ext cx="4191000" cy="4648200"/>
          </a:xfrm>
        </p:spPr>
        <p:txBody>
          <a:bodyPr/>
          <a:lstStyle/>
          <a:p>
            <a:pPr marL="11113" indent="-11113" eaLnBrk="1" hangingPunct="1">
              <a:lnSpc>
                <a:spcPct val="90000"/>
              </a:lnSpc>
              <a:buFontTx/>
              <a:buNone/>
              <a:defRPr/>
            </a:pPr>
            <a:r>
              <a:rPr lang="en-US" altLang="en-US" sz="2400" dirty="0">
                <a:solidFill>
                  <a:srgbClr val="FFFF00"/>
                </a:solidFill>
                <a:cs typeface="+mn-cs"/>
              </a:rPr>
              <a:t>This is local immersion bath covering the feet, ankles, and lower legs at temperatures from 100-115F or 38-41C. </a:t>
            </a:r>
          </a:p>
          <a:p>
            <a:pPr marL="11113" indent="-11113" eaLnBrk="1" hangingPunct="1">
              <a:lnSpc>
                <a:spcPct val="90000"/>
              </a:lnSpc>
              <a:buFontTx/>
              <a:buNone/>
              <a:defRPr/>
            </a:pPr>
            <a:r>
              <a:rPr lang="en-US" altLang="en-US" sz="2400" dirty="0">
                <a:solidFill>
                  <a:srgbClr val="FFFF00"/>
                </a:solidFill>
                <a:cs typeface="+mn-cs"/>
              </a:rPr>
              <a:t>Head cooled with cool cloth.</a:t>
            </a:r>
          </a:p>
          <a:p>
            <a:pPr marL="11113" indent="-11113" eaLnBrk="1" hangingPunct="1">
              <a:lnSpc>
                <a:spcPct val="90000"/>
              </a:lnSpc>
              <a:buFontTx/>
              <a:buNone/>
              <a:defRPr/>
            </a:pPr>
            <a:r>
              <a:rPr lang="en-US" altLang="en-US" sz="2400" dirty="0">
                <a:solidFill>
                  <a:srgbClr val="FFFF00"/>
                </a:solidFill>
                <a:cs typeface="+mn-cs"/>
              </a:rPr>
              <a:t>Local and reflex pathways increase the blood flow through the feet and entire skin surface producing decongestion in internal organs and brain.</a:t>
            </a:r>
          </a:p>
          <a:p>
            <a:pPr eaLnBrk="1" hangingPunct="1">
              <a:lnSpc>
                <a:spcPct val="90000"/>
              </a:lnSpc>
              <a:buFontTx/>
              <a:buNone/>
              <a:defRPr/>
            </a:pPr>
            <a:endParaRPr lang="en-US" altLang="en-US" sz="2400" dirty="0">
              <a:solidFill>
                <a:srgbClr val="FFFF00"/>
              </a:solidFill>
              <a:cs typeface="+mn-cs"/>
            </a:endParaRPr>
          </a:p>
        </p:txBody>
      </p:sp>
      <p:pic>
        <p:nvPicPr>
          <p:cNvPr id="5" name="Picture 4">
            <a:extLst>
              <a:ext uri="{FF2B5EF4-FFF2-40B4-BE49-F238E27FC236}">
                <a16:creationId xmlns:a16="http://schemas.microsoft.com/office/drawing/2014/main" id="{95F8977B-F36B-8D4C-9CA6-A135196925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9200" y="1524000"/>
            <a:ext cx="3694922" cy="4114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7020049-A6B5-4B49-A62F-F4F7A3A7EF12}"/>
              </a:ext>
            </a:extLst>
          </p:cNvPr>
          <p:cNvSpPr>
            <a:spLocks noGrp="1" noChangeArrowheads="1"/>
          </p:cNvSpPr>
          <p:nvPr>
            <p:ph type="title"/>
          </p:nvPr>
        </p:nvSpPr>
        <p:spPr/>
        <p:txBody>
          <a:bodyPr/>
          <a:lstStyle/>
          <a:p>
            <a:pPr eaLnBrk="1" hangingPunct="1">
              <a:defRPr/>
            </a:pPr>
            <a:r>
              <a:rPr lang="en-US" altLang="en-US">
                <a:ea typeface="+mj-ea"/>
                <a:cs typeface="+mj-cs"/>
              </a:rPr>
              <a:t>Benefits of the Hot Foot Bath</a:t>
            </a:r>
          </a:p>
        </p:txBody>
      </p:sp>
      <p:sp>
        <p:nvSpPr>
          <p:cNvPr id="40963" name="Rectangle 3">
            <a:extLst>
              <a:ext uri="{FF2B5EF4-FFF2-40B4-BE49-F238E27FC236}">
                <a16:creationId xmlns:a16="http://schemas.microsoft.com/office/drawing/2014/main" id="{553831EC-08B2-A44E-B09A-1C7DBA4590C9}"/>
              </a:ext>
            </a:extLst>
          </p:cNvPr>
          <p:cNvSpPr>
            <a:spLocks noGrp="1" noChangeArrowheads="1"/>
          </p:cNvSpPr>
          <p:nvPr>
            <p:ph type="body" idx="1"/>
          </p:nvPr>
        </p:nvSpPr>
        <p:spPr>
          <a:xfrm>
            <a:off x="288925" y="1524000"/>
            <a:ext cx="5105400" cy="4648200"/>
          </a:xfrm>
        </p:spPr>
        <p:txBody>
          <a:bodyPr/>
          <a:lstStyle/>
          <a:p>
            <a:pPr eaLnBrk="1" hangingPunct="1">
              <a:buFont typeface="Arial" panose="020B0604020202020204" pitchFamily="34" charset="0"/>
              <a:buChar char="•"/>
              <a:defRPr/>
            </a:pPr>
            <a:r>
              <a:rPr lang="en-US" altLang="en-US" sz="2000" dirty="0">
                <a:solidFill>
                  <a:srgbClr val="FF7C80"/>
                </a:solidFill>
                <a:ea typeface="+mn-ea"/>
                <a:cs typeface="+mn-cs"/>
              </a:rPr>
              <a:t>Relieves congestive headache.</a:t>
            </a:r>
          </a:p>
          <a:p>
            <a:pPr eaLnBrk="1" hangingPunct="1">
              <a:buFont typeface="Arial" panose="020B0604020202020204" pitchFamily="34" charset="0"/>
              <a:buChar char="•"/>
              <a:defRPr/>
            </a:pPr>
            <a:r>
              <a:rPr lang="en-US" altLang="en-US" sz="2000" dirty="0">
                <a:solidFill>
                  <a:srgbClr val="FF7C80"/>
                </a:solidFill>
                <a:ea typeface="+mn-ea"/>
                <a:cs typeface="+mn-cs"/>
              </a:rPr>
              <a:t>Relieves chest congestion.</a:t>
            </a:r>
          </a:p>
          <a:p>
            <a:pPr eaLnBrk="1" hangingPunct="1">
              <a:buFont typeface="Arial" panose="020B0604020202020204" pitchFamily="34" charset="0"/>
              <a:buChar char="•"/>
              <a:defRPr/>
            </a:pPr>
            <a:r>
              <a:rPr lang="en-US" altLang="en-US" sz="2000" dirty="0">
                <a:solidFill>
                  <a:srgbClr val="FF7C80"/>
                </a:solidFill>
                <a:cs typeface="+mn-cs"/>
              </a:rPr>
              <a:t>Lowers blood pressure.</a:t>
            </a:r>
          </a:p>
          <a:p>
            <a:pPr eaLnBrk="1" hangingPunct="1">
              <a:buFont typeface="Arial" panose="020B0604020202020204" pitchFamily="34" charset="0"/>
              <a:buChar char="•"/>
              <a:defRPr/>
            </a:pPr>
            <a:r>
              <a:rPr lang="en-US" altLang="en-US" sz="2000" dirty="0">
                <a:solidFill>
                  <a:srgbClr val="FF7C80"/>
                </a:solidFill>
                <a:cs typeface="+mn-cs"/>
              </a:rPr>
              <a:t>Improves blood flow.</a:t>
            </a:r>
          </a:p>
          <a:p>
            <a:pPr eaLnBrk="1" hangingPunct="1">
              <a:buFont typeface="Arial" panose="020B0604020202020204" pitchFamily="34" charset="0"/>
              <a:buChar char="•"/>
              <a:defRPr/>
            </a:pPr>
            <a:r>
              <a:rPr lang="en-US" altLang="en-US" sz="2000" dirty="0">
                <a:solidFill>
                  <a:srgbClr val="FF7C80"/>
                </a:solidFill>
                <a:cs typeface="+mn-cs"/>
              </a:rPr>
              <a:t>Improves lung function.</a:t>
            </a:r>
          </a:p>
          <a:p>
            <a:pPr eaLnBrk="1" hangingPunct="1">
              <a:buFont typeface="Arial" panose="020B0604020202020204" pitchFamily="34" charset="0"/>
              <a:buChar char="•"/>
              <a:defRPr/>
            </a:pPr>
            <a:r>
              <a:rPr lang="en-US" altLang="en-US" sz="2000" dirty="0">
                <a:solidFill>
                  <a:srgbClr val="FF7C80"/>
                </a:solidFill>
                <a:ea typeface="+mn-ea"/>
                <a:cs typeface="+mn-cs"/>
              </a:rPr>
              <a:t>Relieves pelvic congestion.</a:t>
            </a:r>
          </a:p>
          <a:p>
            <a:pPr eaLnBrk="1" hangingPunct="1">
              <a:buFont typeface="Arial" panose="020B0604020202020204" pitchFamily="34" charset="0"/>
              <a:buChar char="•"/>
              <a:defRPr/>
            </a:pPr>
            <a:r>
              <a:rPr lang="en-US" altLang="en-US" sz="2000" dirty="0">
                <a:solidFill>
                  <a:srgbClr val="FF7C80"/>
                </a:solidFill>
                <a:ea typeface="+mn-ea"/>
                <a:cs typeface="+mn-cs"/>
              </a:rPr>
              <a:t>Stops epitasis or nose bleeding.</a:t>
            </a:r>
          </a:p>
          <a:p>
            <a:pPr eaLnBrk="1" hangingPunct="1">
              <a:buFont typeface="Arial" panose="020B0604020202020204" pitchFamily="34" charset="0"/>
              <a:buChar char="•"/>
              <a:defRPr/>
            </a:pPr>
            <a:r>
              <a:rPr lang="en-US" altLang="en-US" sz="2000" dirty="0">
                <a:solidFill>
                  <a:srgbClr val="FF7C80"/>
                </a:solidFill>
                <a:ea typeface="+mn-ea"/>
                <a:cs typeface="+mn-cs"/>
              </a:rPr>
              <a:t>Aides in recovery from colds and infections of lungs; this includes pneumonia all respiratory diseases.</a:t>
            </a:r>
          </a:p>
          <a:p>
            <a:pPr eaLnBrk="1" hangingPunct="1">
              <a:buFont typeface="Arial" panose="020B0604020202020204" pitchFamily="34" charset="0"/>
              <a:buChar char="•"/>
              <a:defRPr/>
            </a:pPr>
            <a:r>
              <a:rPr lang="en-US" altLang="en-US" sz="2000" dirty="0">
                <a:solidFill>
                  <a:srgbClr val="FF7C80"/>
                </a:solidFill>
                <a:cs typeface="+mn-cs"/>
              </a:rPr>
              <a:t>Improves sleep. </a:t>
            </a:r>
          </a:p>
          <a:p>
            <a:pPr eaLnBrk="1" hangingPunct="1">
              <a:buFont typeface="Arial" panose="020B0604020202020204" pitchFamily="34" charset="0"/>
              <a:buChar char="•"/>
              <a:defRPr/>
            </a:pPr>
            <a:r>
              <a:rPr lang="en-US" altLang="en-US" sz="2000" dirty="0">
                <a:solidFill>
                  <a:srgbClr val="FF7C80"/>
                </a:solidFill>
                <a:cs typeface="+mn-cs"/>
              </a:rPr>
              <a:t>Reduces psychological symptoms.</a:t>
            </a:r>
          </a:p>
          <a:p>
            <a:pPr eaLnBrk="1" hangingPunct="1">
              <a:buFont typeface="Arial" panose="020B0604020202020204" pitchFamily="34" charset="0"/>
              <a:buChar char="•"/>
              <a:defRPr/>
            </a:pPr>
            <a:r>
              <a:rPr lang="en-US" altLang="en-US" sz="2000" dirty="0">
                <a:solidFill>
                  <a:srgbClr val="FF7C80"/>
                </a:solidFill>
                <a:cs typeface="+mn-cs"/>
              </a:rPr>
              <a:t>Improves fatigue.</a:t>
            </a:r>
          </a:p>
          <a:p>
            <a:pPr eaLnBrk="1" hangingPunct="1">
              <a:buFont typeface="Arial" panose="020B0604020202020204" pitchFamily="34" charset="0"/>
              <a:buChar char="•"/>
              <a:defRPr/>
            </a:pPr>
            <a:r>
              <a:rPr lang="en-US" altLang="en-US" sz="2000" dirty="0">
                <a:solidFill>
                  <a:srgbClr val="FF7C80"/>
                </a:solidFill>
                <a:cs typeface="+mn-cs"/>
              </a:rPr>
              <a:t>Reduces fever.</a:t>
            </a:r>
          </a:p>
        </p:txBody>
      </p:sp>
      <p:pic>
        <p:nvPicPr>
          <p:cNvPr id="3" name="Picture 2">
            <a:extLst>
              <a:ext uri="{FF2B5EF4-FFF2-40B4-BE49-F238E27FC236}">
                <a16:creationId xmlns:a16="http://schemas.microsoft.com/office/drawing/2014/main" id="{C9C0C934-8736-574E-B443-1F942B8793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5118" y="2057400"/>
            <a:ext cx="3291682" cy="3962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6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C51ADE52-C898-8647-9C6A-3F9345BB3A0D}"/>
              </a:ext>
            </a:extLst>
          </p:cNvPr>
          <p:cNvSpPr>
            <a:spLocks noGrp="1" noChangeArrowheads="1"/>
          </p:cNvSpPr>
          <p:nvPr>
            <p:ph type="body" idx="1"/>
          </p:nvPr>
        </p:nvSpPr>
        <p:spPr>
          <a:xfrm>
            <a:off x="152400" y="457200"/>
            <a:ext cx="4953000" cy="5410200"/>
          </a:xfrm>
        </p:spPr>
        <p:txBody>
          <a:bodyPr/>
          <a:lstStyle/>
          <a:p>
            <a:pPr algn="ctr" eaLnBrk="1" hangingPunct="1">
              <a:buFontTx/>
              <a:buNone/>
              <a:defRPr/>
            </a:pPr>
            <a:r>
              <a:rPr lang="en-US" altLang="en-US" sz="2800" dirty="0">
                <a:cs typeface="+mn-cs"/>
              </a:rPr>
              <a:t>General Warming purposes</a:t>
            </a:r>
          </a:p>
          <a:p>
            <a:pPr algn="ctr" eaLnBrk="1" hangingPunct="1">
              <a:buFontTx/>
              <a:buNone/>
              <a:defRPr/>
            </a:pPr>
            <a:endParaRPr lang="en-US" altLang="en-US" sz="2800" dirty="0">
              <a:cs typeface="+mn-cs"/>
            </a:endParaRPr>
          </a:p>
          <a:p>
            <a:pPr eaLnBrk="1" hangingPunct="1">
              <a:buClr>
                <a:schemeClr val="tx1"/>
              </a:buClr>
              <a:buFont typeface="Arial" panose="020B0604020202020204" pitchFamily="34" charset="0"/>
              <a:buChar char="•"/>
              <a:defRPr/>
            </a:pPr>
            <a:r>
              <a:rPr lang="en-US" altLang="en-US" sz="2400" dirty="0">
                <a:solidFill>
                  <a:srgbClr val="FF7C80"/>
                </a:solidFill>
                <a:cs typeface="+mn-cs"/>
              </a:rPr>
              <a:t>This will prepare the patient for massage, general application of heat, tonic procedures, prevention of colds; or to abort one.</a:t>
            </a:r>
          </a:p>
          <a:p>
            <a:pPr eaLnBrk="1" hangingPunct="1">
              <a:buClr>
                <a:schemeClr val="tx1"/>
              </a:buClr>
              <a:buFont typeface="Arial" panose="020B0604020202020204" pitchFamily="34" charset="0"/>
              <a:buChar char="•"/>
              <a:defRPr/>
            </a:pPr>
            <a:r>
              <a:rPr lang="en-US" altLang="en-US" sz="2400" dirty="0">
                <a:solidFill>
                  <a:srgbClr val="FF7C80"/>
                </a:solidFill>
                <a:cs typeface="+mn-cs"/>
              </a:rPr>
              <a:t>To aid in relaxation and comfort, and to detox the body through herbs in the water. </a:t>
            </a:r>
          </a:p>
          <a:p>
            <a:pPr eaLnBrk="1" hangingPunct="1">
              <a:buClr>
                <a:schemeClr val="tx1"/>
              </a:buClr>
              <a:buFont typeface="Arial" panose="020B0604020202020204" pitchFamily="34" charset="0"/>
              <a:buChar char="•"/>
              <a:defRPr/>
            </a:pPr>
            <a:r>
              <a:rPr lang="en-US" altLang="en-US" sz="2400" dirty="0">
                <a:solidFill>
                  <a:srgbClr val="FF7C80"/>
                </a:solidFill>
                <a:cs typeface="+mn-cs"/>
              </a:rPr>
              <a:t>To produce sweating—TX must be prolonged.</a:t>
            </a:r>
          </a:p>
        </p:txBody>
      </p:sp>
      <p:pic>
        <p:nvPicPr>
          <p:cNvPr id="3" name="Picture 2">
            <a:extLst>
              <a:ext uri="{FF2B5EF4-FFF2-40B4-BE49-F238E27FC236}">
                <a16:creationId xmlns:a16="http://schemas.microsoft.com/office/drawing/2014/main" id="{BE919894-EA43-574D-972F-B4A4629EE2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1981200"/>
            <a:ext cx="3786834" cy="2527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21110147">
            <a:extLst>
              <a:ext uri="{FF2B5EF4-FFF2-40B4-BE49-F238E27FC236}">
                <a16:creationId xmlns:a16="http://schemas.microsoft.com/office/drawing/2014/main" id="{19648B5B-7C52-624D-8643-6A541B16B5B8}"/>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38800" y1="84640" x2="38800" y2="84640"/>
                        <a14:foregroundMark x1="40133" y1="83157" x2="40133" y2="83157"/>
                        <a14:foregroundMark x1="40533" y1="83686" x2="40533" y2="83686"/>
                        <a14:foregroundMark x1="41467" y1="82097" x2="41467" y2="82097"/>
                        <a14:foregroundMark x1="43467" y1="84640" x2="43467" y2="84640"/>
                        <a14:foregroundMark x1="43467" y1="83898" x2="43467" y2="83898"/>
                        <a14:foregroundMark x1="42800" y1="83369" x2="42800" y2="83369"/>
                        <a14:foregroundMark x1="41733" y1="82839" x2="41733" y2="82839"/>
                        <a14:foregroundMark x1="40533" y1="82097" x2="40533" y2="82097"/>
                        <a14:foregroundMark x1="37867" y1="81568" x2="37867" y2="81568"/>
                        <a14:foregroundMark x1="36533" y1="81568" x2="36533" y2="81568"/>
                        <a14:foregroundMark x1="36933" y1="83369" x2="36933" y2="83369"/>
                        <a14:foregroundMark x1="48000" y1="82097" x2="48000" y2="82097"/>
                        <a14:foregroundMark x1="47733" y1="82627" x2="47733" y2="82627"/>
                        <a14:foregroundMark x1="48000" y1="83369" x2="48000" y2="83369"/>
                        <a14:foregroundMark x1="48667" y1="83686" x2="48667" y2="83686"/>
                        <a14:foregroundMark x1="49333" y1="83686" x2="49333" y2="83686"/>
                        <a14:foregroundMark x1="50000" y1="84110" x2="50000" y2="84110"/>
                        <a14:foregroundMark x1="50667" y1="84428" x2="50667" y2="84428"/>
                        <a14:foregroundMark x1="43467" y1="80297" x2="43467" y2="80297"/>
                        <a14:foregroundMark x1="40800" y1="88030" x2="40800" y2="88030"/>
                        <a14:foregroundMark x1="26400" y1="70869" x2="26400" y2="70869"/>
                        <a14:foregroundMark x1="24533" y1="70127" x2="24533" y2="70127"/>
                        <a14:foregroundMark x1="46000" y1="34004" x2="46000" y2="34004"/>
                        <a14:foregroundMark x1="41200" y1="32733" x2="41200" y2="32733"/>
                        <a14:foregroundMark x1="38533" y1="30614" x2="38533" y2="30614"/>
                        <a14:foregroundMark x1="37867" y1="29661" x2="37867" y2="29661"/>
                        <a14:foregroundMark x1="40133" y1="29131" x2="40133" y2="29131"/>
                        <a14:foregroundMark x1="42800" y1="29661" x2="42800" y2="29661"/>
                        <a14:foregroundMark x1="46400" y1="30403" x2="46400" y2="30403"/>
                        <a14:foregroundMark x1="46667" y1="31462" x2="46667" y2="31462"/>
                        <a14:foregroundMark x1="47333" y1="35064" x2="47333" y2="35064"/>
                        <a14:foregroundMark x1="46400" y1="36653" x2="46400" y2="36653"/>
                        <a14:foregroundMark x1="43467" y1="37924" x2="43467" y2="37924"/>
                        <a14:foregroundMark x1="43733" y1="44915" x2="43733" y2="44915"/>
                        <a14:foregroundMark x1="44800" y1="44915" x2="44800" y2="44915"/>
                      </a14:backgroundRemoval>
                    </a14:imgEffect>
                  </a14:imgLayer>
                </a14:imgProps>
              </a:ext>
              <a:ext uri="{28A0092B-C50C-407E-A947-70E740481C1C}">
                <a14:useLocalDpi xmlns:a14="http://schemas.microsoft.com/office/drawing/2010/main"/>
              </a:ext>
            </a:extLst>
          </a:blip>
          <a:srcRect/>
          <a:stretch>
            <a:fillRect/>
          </a:stretch>
        </p:blipFill>
        <p:spPr bwMode="auto">
          <a:xfrm>
            <a:off x="4483100" y="990600"/>
            <a:ext cx="46609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0" name="Rectangle 2">
            <a:extLst>
              <a:ext uri="{FF2B5EF4-FFF2-40B4-BE49-F238E27FC236}">
                <a16:creationId xmlns:a16="http://schemas.microsoft.com/office/drawing/2014/main" id="{65314F04-137D-4445-B77B-98CCE7476AD9}"/>
              </a:ext>
            </a:extLst>
          </p:cNvPr>
          <p:cNvSpPr>
            <a:spLocks noGrp="1" noChangeArrowheads="1"/>
          </p:cNvSpPr>
          <p:nvPr>
            <p:ph type="title"/>
          </p:nvPr>
        </p:nvSpPr>
        <p:spPr/>
        <p:txBody>
          <a:bodyPr/>
          <a:lstStyle/>
          <a:p>
            <a:pPr>
              <a:defRPr/>
            </a:pPr>
            <a:r>
              <a:rPr lang="en-US" altLang="en-US" dirty="0"/>
              <a:t>Indications</a:t>
            </a:r>
          </a:p>
        </p:txBody>
      </p:sp>
      <p:sp>
        <p:nvSpPr>
          <p:cNvPr id="524291" name="Rectangle 3">
            <a:extLst>
              <a:ext uri="{FF2B5EF4-FFF2-40B4-BE49-F238E27FC236}">
                <a16:creationId xmlns:a16="http://schemas.microsoft.com/office/drawing/2014/main" id="{D0FB4B1F-3F9C-7745-A167-97FBF338AA64}"/>
              </a:ext>
            </a:extLst>
          </p:cNvPr>
          <p:cNvSpPr>
            <a:spLocks noGrp="1" noChangeArrowheads="1"/>
          </p:cNvSpPr>
          <p:nvPr>
            <p:ph type="body" idx="1"/>
          </p:nvPr>
        </p:nvSpPr>
        <p:spPr>
          <a:xfrm>
            <a:off x="228600" y="1828800"/>
            <a:ext cx="4267200" cy="4648200"/>
          </a:xfrm>
        </p:spPr>
        <p:txBody>
          <a:bodyPr/>
          <a:lstStyle/>
          <a:p>
            <a:pPr marL="347663" indent="-347663">
              <a:lnSpc>
                <a:spcPct val="90000"/>
              </a:lnSpc>
              <a:buFontTx/>
              <a:buAutoNum type="arabicPeriod"/>
              <a:defRPr/>
            </a:pPr>
            <a:r>
              <a:rPr lang="en-US" altLang="en-US" sz="2000" dirty="0"/>
              <a:t>Inflammation and congestion of mucous membranes of upper respiratory tract--runny nose and post nasal drip.</a:t>
            </a:r>
          </a:p>
          <a:p>
            <a:pPr marL="347663" indent="-347663">
              <a:lnSpc>
                <a:spcPct val="90000"/>
              </a:lnSpc>
              <a:buFontTx/>
              <a:buAutoNum type="arabicPeriod"/>
              <a:defRPr/>
            </a:pPr>
            <a:r>
              <a:rPr lang="en-US" altLang="en-US" sz="2000" dirty="0"/>
              <a:t>To relieve irritation (throat tickle) by moistening air.</a:t>
            </a:r>
          </a:p>
          <a:p>
            <a:pPr marL="347663" indent="-347663">
              <a:lnSpc>
                <a:spcPct val="90000"/>
              </a:lnSpc>
              <a:buFontTx/>
              <a:buAutoNum type="arabicPeriod"/>
              <a:defRPr/>
            </a:pPr>
            <a:r>
              <a:rPr lang="en-US" altLang="en-US" sz="2000" dirty="0"/>
              <a:t>To loosen secretions and to stimulate expectoration.</a:t>
            </a:r>
          </a:p>
          <a:p>
            <a:pPr marL="347663" indent="-347663">
              <a:lnSpc>
                <a:spcPct val="90000"/>
              </a:lnSpc>
              <a:buFontTx/>
              <a:buAutoNum type="arabicPeriod"/>
              <a:defRPr/>
            </a:pPr>
            <a:r>
              <a:rPr lang="en-US" altLang="en-US" sz="2000" dirty="0"/>
              <a:t>To relieve spasmodic breathing.</a:t>
            </a:r>
          </a:p>
          <a:p>
            <a:pPr marL="347663" indent="-347663">
              <a:lnSpc>
                <a:spcPct val="90000"/>
              </a:lnSpc>
              <a:buFontTx/>
              <a:buAutoNum type="arabicPeriod"/>
              <a:defRPr/>
            </a:pPr>
            <a:r>
              <a:rPr lang="en-US" altLang="en-US" sz="2000" dirty="0"/>
              <a:t>To relieve coughing (relax muscles).</a:t>
            </a:r>
          </a:p>
          <a:p>
            <a:pPr marL="347663" indent="-347663">
              <a:lnSpc>
                <a:spcPct val="90000"/>
              </a:lnSpc>
              <a:buFontTx/>
              <a:buAutoNum type="arabicPeriod"/>
              <a:defRPr/>
            </a:pPr>
            <a:r>
              <a:rPr lang="en-US" altLang="en-US" sz="2000" dirty="0"/>
              <a:t>To prevent excessive dryness of mucous membranes.</a:t>
            </a:r>
          </a:p>
        </p:txBody>
      </p:sp>
      <p:sp>
        <p:nvSpPr>
          <p:cNvPr id="33796" name="Rectangle 6">
            <a:extLst>
              <a:ext uri="{FF2B5EF4-FFF2-40B4-BE49-F238E27FC236}">
                <a16:creationId xmlns:a16="http://schemas.microsoft.com/office/drawing/2014/main" id="{EC059AB5-901F-D544-B9C8-EB03AB3C3FD3}"/>
              </a:ext>
            </a:extLst>
          </p:cNvPr>
          <p:cNvSpPr>
            <a:spLocks noChangeArrowheads="1"/>
          </p:cNvSpPr>
          <p:nvPr/>
        </p:nvSpPr>
        <p:spPr bwMode="auto">
          <a:xfrm>
            <a:off x="12954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4400" i="1">
                <a:solidFill>
                  <a:schemeClr val="tx2"/>
                </a:solidFill>
                <a:latin typeface="Times New Roman" panose="02020603050405020304" pitchFamily="18" charset="0"/>
              </a:rPr>
              <a:t>Medicated Steam Inhalation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4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4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4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4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4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DDFAEF-B9E2-1140-A83C-9093B699219E}"/>
              </a:ext>
            </a:extLst>
          </p:cNvPr>
          <p:cNvSpPr>
            <a:spLocks noGrp="1"/>
          </p:cNvSpPr>
          <p:nvPr>
            <p:ph idx="1"/>
          </p:nvPr>
        </p:nvSpPr>
        <p:spPr>
          <a:xfrm>
            <a:off x="628650" y="304800"/>
            <a:ext cx="7886700" cy="4953000"/>
          </a:xfrm>
        </p:spPr>
        <p:txBody>
          <a:bodyPr>
            <a:noAutofit/>
          </a:bodyPr>
          <a:lstStyle/>
          <a:p>
            <a:pPr marL="0" indent="0">
              <a:buNone/>
            </a:pPr>
            <a:r>
              <a:rPr lang="en-US" sz="2800" dirty="0"/>
              <a:t>“God’s miracles do not always bear the outward semblance of miracles. Often they are brought about in a way which looks like the natural course of events. </a:t>
            </a:r>
          </a:p>
          <a:p>
            <a:pPr marL="0" indent="0">
              <a:buNone/>
            </a:pPr>
            <a:r>
              <a:rPr lang="en-US" sz="2800" dirty="0"/>
              <a:t>“When we pray for the sick, we also work for them. </a:t>
            </a:r>
            <a:r>
              <a:rPr lang="en-US" sz="2800" b="1" dirty="0"/>
              <a:t>We answer our own prayers by using the remedies within our reach</a:t>
            </a:r>
            <a:r>
              <a:rPr lang="en-US" sz="2800" dirty="0"/>
              <a:t>. </a:t>
            </a:r>
          </a:p>
          <a:p>
            <a:pPr marL="0" indent="0">
              <a:buNone/>
            </a:pPr>
            <a:r>
              <a:rPr lang="en-US" sz="2800" b="1" dirty="0">
                <a:solidFill>
                  <a:srgbClr val="FF575A"/>
                </a:solidFill>
              </a:rPr>
              <a:t>“Water, wisely applied, is a most powerful remedy.</a:t>
            </a:r>
            <a:r>
              <a:rPr lang="en-US" sz="2800" dirty="0"/>
              <a:t> As it is used intelligently, favorable results are seen. </a:t>
            </a:r>
          </a:p>
          <a:p>
            <a:pPr marL="0" indent="0">
              <a:buNone/>
            </a:pPr>
            <a:r>
              <a:rPr lang="en-US" sz="2800" dirty="0"/>
              <a:t>“God has given us intelligence, and He desires us to make the most of </a:t>
            </a:r>
            <a:r>
              <a:rPr lang="en-US" sz="2800" u="sng" dirty="0"/>
              <a:t>His health-giving blessings</a:t>
            </a:r>
            <a:r>
              <a:rPr lang="en-US" sz="2800" dirty="0"/>
              <a:t>.” {</a:t>
            </a:r>
            <a:r>
              <a:rPr lang="en-US" sz="2800" dirty="0">
                <a:effectLst/>
              </a:rPr>
              <a:t>2SM 346.3}</a:t>
            </a:r>
          </a:p>
        </p:txBody>
      </p:sp>
    </p:spTree>
    <p:extLst>
      <p:ext uri="{BB962C8B-B14F-4D97-AF65-F5344CB8AC3E}">
        <p14:creationId xmlns:p14="http://schemas.microsoft.com/office/powerpoint/2010/main" val="356545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1FCAD502-0F33-1344-B4E1-853D4AE5DC03}"/>
              </a:ext>
            </a:extLst>
          </p:cNvPr>
          <p:cNvSpPr>
            <a:spLocks noGrp="1" noChangeArrowheads="1"/>
          </p:cNvSpPr>
          <p:nvPr>
            <p:ph type="title"/>
          </p:nvPr>
        </p:nvSpPr>
        <p:spPr/>
        <p:txBody>
          <a:bodyPr/>
          <a:lstStyle/>
          <a:p>
            <a:pPr>
              <a:defRPr/>
            </a:pPr>
            <a:r>
              <a:rPr lang="en-US" altLang="en-US"/>
              <a:t>Articles Needed</a:t>
            </a:r>
          </a:p>
        </p:txBody>
      </p:sp>
      <p:sp>
        <p:nvSpPr>
          <p:cNvPr id="520195" name="Rectangle 3">
            <a:extLst>
              <a:ext uri="{FF2B5EF4-FFF2-40B4-BE49-F238E27FC236}">
                <a16:creationId xmlns:a16="http://schemas.microsoft.com/office/drawing/2014/main" id="{1843C6C7-4CE3-2540-9D76-203FA832D001}"/>
              </a:ext>
            </a:extLst>
          </p:cNvPr>
          <p:cNvSpPr>
            <a:spLocks noGrp="1" noChangeArrowheads="1"/>
          </p:cNvSpPr>
          <p:nvPr>
            <p:ph type="body" idx="1"/>
          </p:nvPr>
        </p:nvSpPr>
        <p:spPr>
          <a:xfrm>
            <a:off x="228600" y="1905000"/>
            <a:ext cx="5257800" cy="4953000"/>
          </a:xfrm>
        </p:spPr>
        <p:txBody>
          <a:bodyPr/>
          <a:lstStyle/>
          <a:p>
            <a:pPr marL="609600" indent="-609600">
              <a:lnSpc>
                <a:spcPct val="110000"/>
              </a:lnSpc>
              <a:buFontTx/>
              <a:buAutoNum type="arabicPeriod"/>
              <a:defRPr/>
            </a:pPr>
            <a:r>
              <a:rPr lang="en-US" altLang="en-US" sz="2400" dirty="0"/>
              <a:t>Bedside stand.</a:t>
            </a:r>
          </a:p>
          <a:p>
            <a:pPr marL="609600" indent="-609600">
              <a:lnSpc>
                <a:spcPct val="110000"/>
              </a:lnSpc>
              <a:buFontTx/>
              <a:buAutoNum type="arabicPeriod"/>
              <a:defRPr/>
            </a:pPr>
            <a:r>
              <a:rPr lang="en-US" altLang="en-US" sz="2400" dirty="0"/>
              <a:t>Vaporizer or kettle with a spout.</a:t>
            </a:r>
          </a:p>
          <a:p>
            <a:pPr marL="609600" indent="-609600">
              <a:lnSpc>
                <a:spcPct val="110000"/>
              </a:lnSpc>
              <a:buFontTx/>
              <a:buAutoNum type="arabicPeriod"/>
              <a:defRPr/>
            </a:pPr>
            <a:r>
              <a:rPr lang="en-US" altLang="en-US" sz="2400" dirty="0"/>
              <a:t>Hot plate (for continuous inhalation).</a:t>
            </a:r>
          </a:p>
          <a:p>
            <a:pPr marL="609600" indent="-609600">
              <a:lnSpc>
                <a:spcPct val="110000"/>
              </a:lnSpc>
              <a:buFontTx/>
              <a:buAutoNum type="arabicPeriod"/>
              <a:defRPr/>
            </a:pPr>
            <a:r>
              <a:rPr lang="en-US" altLang="en-US" sz="2400" dirty="0"/>
              <a:t>Boiling Water.</a:t>
            </a:r>
          </a:p>
          <a:p>
            <a:pPr marL="609600" indent="-609600">
              <a:lnSpc>
                <a:spcPct val="110000"/>
              </a:lnSpc>
              <a:buFontTx/>
              <a:buAutoNum type="arabicPeriod"/>
              <a:defRPr/>
            </a:pPr>
            <a:r>
              <a:rPr lang="en-US" altLang="en-US" sz="2400" dirty="0"/>
              <a:t>Medication.  Oil of eucalyptus, 1 teaspoon to pint. (Compound tincture of benzoin, 1 teaspoon to the pint, may also be added.)</a:t>
            </a:r>
          </a:p>
          <a:p>
            <a:pPr marL="609600" indent="-609600">
              <a:lnSpc>
                <a:spcPct val="110000"/>
              </a:lnSpc>
              <a:buFontTx/>
              <a:buAutoNum type="arabicPeriod"/>
              <a:defRPr/>
            </a:pPr>
            <a:r>
              <a:rPr lang="en-US" altLang="en-US" sz="2400" dirty="0"/>
              <a:t>Newspaper cone.</a:t>
            </a:r>
          </a:p>
        </p:txBody>
      </p:sp>
      <p:pic>
        <p:nvPicPr>
          <p:cNvPr id="35843" name="Picture 4" descr="19111404">
            <a:extLst>
              <a:ext uri="{FF2B5EF4-FFF2-40B4-BE49-F238E27FC236}">
                <a16:creationId xmlns:a16="http://schemas.microsoft.com/office/drawing/2014/main" id="{1DFD08CC-907C-5642-A512-2867698864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8363" y="2057400"/>
            <a:ext cx="2728912" cy="4191000"/>
          </a:xfrm>
          <a:prstGeom prst="rect">
            <a:avLst/>
          </a:prstGeom>
          <a:solidFill>
            <a:schemeClr val="hlink"/>
          </a:solidFill>
          <a:ln w="57150">
            <a:solidFill>
              <a:srgbClr val="C3AB6E"/>
            </a:solidFill>
            <a:miter lim="800000"/>
            <a:headEnd/>
            <a:tailEnd/>
          </a:ln>
          <a:effectLst>
            <a:outerShdw dist="35921" dir="2700000" algn="ctr" rotWithShape="0">
              <a:schemeClr val="tx2"/>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0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0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0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0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0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73F3CA26-808F-2542-8EB9-34E526EE9761}"/>
              </a:ext>
            </a:extLst>
          </p:cNvPr>
          <p:cNvSpPr>
            <a:spLocks noGrp="1" noChangeArrowheads="1"/>
          </p:cNvSpPr>
          <p:nvPr>
            <p:ph type="title"/>
          </p:nvPr>
        </p:nvSpPr>
        <p:spPr/>
        <p:txBody>
          <a:bodyPr/>
          <a:lstStyle/>
          <a:p>
            <a:pPr>
              <a:defRPr/>
            </a:pPr>
            <a:r>
              <a:rPr lang="en-US" altLang="en-US"/>
              <a:t>Procedure</a:t>
            </a:r>
          </a:p>
        </p:txBody>
      </p:sp>
      <p:sp>
        <p:nvSpPr>
          <p:cNvPr id="521219" name="Rectangle 3">
            <a:extLst>
              <a:ext uri="{FF2B5EF4-FFF2-40B4-BE49-F238E27FC236}">
                <a16:creationId xmlns:a16="http://schemas.microsoft.com/office/drawing/2014/main" id="{6C8E6F17-6EE4-4342-BDF8-BFDAD083CF33}"/>
              </a:ext>
            </a:extLst>
          </p:cNvPr>
          <p:cNvSpPr>
            <a:spLocks noGrp="1" noChangeArrowheads="1"/>
          </p:cNvSpPr>
          <p:nvPr>
            <p:ph type="body" idx="1"/>
          </p:nvPr>
        </p:nvSpPr>
        <p:spPr>
          <a:xfrm>
            <a:off x="228600" y="2147888"/>
            <a:ext cx="4343400" cy="4114800"/>
          </a:xfrm>
        </p:spPr>
        <p:txBody>
          <a:bodyPr/>
          <a:lstStyle/>
          <a:p>
            <a:pPr marL="228600" indent="-228600">
              <a:lnSpc>
                <a:spcPct val="130000"/>
              </a:lnSpc>
              <a:buFontTx/>
              <a:buAutoNum type="arabicPeriod"/>
              <a:defRPr/>
            </a:pPr>
            <a:r>
              <a:rPr lang="en-US" altLang="en-US" sz="2000" dirty="0"/>
              <a:t>Fill vaporizer or kettle with boiling water just below level of spout; add medication to water.</a:t>
            </a:r>
          </a:p>
          <a:p>
            <a:pPr marL="228600" indent="-228600">
              <a:lnSpc>
                <a:spcPct val="130000"/>
              </a:lnSpc>
              <a:buFontTx/>
              <a:buAutoNum type="arabicPeriod"/>
              <a:defRPr/>
            </a:pPr>
            <a:r>
              <a:rPr lang="en-US" altLang="en-US" sz="2000" dirty="0"/>
              <a:t>Carry to bedside and place on stand.</a:t>
            </a:r>
          </a:p>
          <a:p>
            <a:pPr marL="228600" indent="-228600">
              <a:lnSpc>
                <a:spcPct val="130000"/>
              </a:lnSpc>
              <a:buFontTx/>
              <a:buAutoNum type="arabicPeriod"/>
              <a:defRPr/>
            </a:pPr>
            <a:r>
              <a:rPr lang="en-US" altLang="en-US" sz="2000" dirty="0"/>
              <a:t>Cover spout with a cone made of newspaper to carry steam directly to patient.  Time—usually one-half to one hour, two or three times a day.</a:t>
            </a:r>
          </a:p>
        </p:txBody>
      </p:sp>
      <p:pic>
        <p:nvPicPr>
          <p:cNvPr id="37891" name="Picture 4" descr="1079593">
            <a:extLst>
              <a:ext uri="{FF2B5EF4-FFF2-40B4-BE49-F238E27FC236}">
                <a16:creationId xmlns:a16="http://schemas.microsoft.com/office/drawing/2014/main" id="{DFBC487B-2C5D-AF4B-B033-8D4B124A97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286000"/>
            <a:ext cx="3810000" cy="3500438"/>
          </a:xfrm>
          <a:prstGeom prst="rect">
            <a:avLst/>
          </a:prstGeom>
          <a:noFill/>
          <a:ln w="57150">
            <a:solidFill>
              <a:srgbClr val="C3AB6E"/>
            </a:solidFill>
            <a:miter lim="800000"/>
            <a:headEnd/>
            <a:tailEnd/>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1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1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4BE2FCCE-E3E6-3741-8750-F26C1CCA8213}"/>
              </a:ext>
            </a:extLst>
          </p:cNvPr>
          <p:cNvSpPr>
            <a:spLocks noGrp="1" noChangeArrowheads="1"/>
          </p:cNvSpPr>
          <p:nvPr>
            <p:ph type="title"/>
          </p:nvPr>
        </p:nvSpPr>
        <p:spPr>
          <a:xfrm>
            <a:off x="246063" y="685800"/>
            <a:ext cx="7772400" cy="1143000"/>
          </a:xfrm>
        </p:spPr>
        <p:txBody>
          <a:bodyPr/>
          <a:lstStyle/>
          <a:p>
            <a:pPr>
              <a:defRPr/>
            </a:pPr>
            <a:r>
              <a:rPr lang="en-US" altLang="en-US"/>
              <a:t>Procedure Continued</a:t>
            </a:r>
          </a:p>
        </p:txBody>
      </p:sp>
      <p:sp>
        <p:nvSpPr>
          <p:cNvPr id="522243" name="Rectangle 3">
            <a:extLst>
              <a:ext uri="{FF2B5EF4-FFF2-40B4-BE49-F238E27FC236}">
                <a16:creationId xmlns:a16="http://schemas.microsoft.com/office/drawing/2014/main" id="{8CF69956-85A2-4740-B68B-0770958A8603}"/>
              </a:ext>
            </a:extLst>
          </p:cNvPr>
          <p:cNvSpPr>
            <a:spLocks noGrp="1" noChangeArrowheads="1"/>
          </p:cNvSpPr>
          <p:nvPr>
            <p:ph type="body" idx="1"/>
          </p:nvPr>
        </p:nvSpPr>
        <p:spPr>
          <a:xfrm>
            <a:off x="228600" y="1676400"/>
            <a:ext cx="5257800" cy="4876800"/>
          </a:xfrm>
        </p:spPr>
        <p:txBody>
          <a:bodyPr/>
          <a:lstStyle/>
          <a:p>
            <a:pPr marL="228600" indent="-228600">
              <a:lnSpc>
                <a:spcPct val="130000"/>
              </a:lnSpc>
              <a:buFontTx/>
              <a:buAutoNum type="arabicPeriod" startAt="4"/>
              <a:defRPr/>
            </a:pPr>
            <a:r>
              <a:rPr lang="en-US" altLang="en-US" sz="2800" dirty="0"/>
              <a:t>Medication: oil of eucalyptus may be applied directly to the newspaper cone, to avoid having to put it in the kettle.</a:t>
            </a:r>
          </a:p>
          <a:p>
            <a:pPr marL="228600" indent="-228600">
              <a:lnSpc>
                <a:spcPct val="130000"/>
              </a:lnSpc>
              <a:buFontTx/>
              <a:buAutoNum type="arabicPeriod" startAt="4"/>
              <a:defRPr/>
            </a:pPr>
            <a:r>
              <a:rPr lang="en-US" altLang="en-US" sz="2800" dirty="0"/>
              <a:t>For continuous inhalation the vaporizer or kettle may be placed on the floor without a paper cone. </a:t>
            </a:r>
          </a:p>
        </p:txBody>
      </p:sp>
      <p:pic>
        <p:nvPicPr>
          <p:cNvPr id="39939" name="Picture 4" descr="19023677">
            <a:extLst>
              <a:ext uri="{FF2B5EF4-FFF2-40B4-BE49-F238E27FC236}">
                <a16:creationId xmlns:a16="http://schemas.microsoft.com/office/drawing/2014/main" id="{5985F20B-0A45-AC4C-AC41-0E2D877AD5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3750" y="1905000"/>
            <a:ext cx="2849563" cy="4343400"/>
          </a:xfrm>
          <a:prstGeom prst="rect">
            <a:avLst/>
          </a:prstGeom>
          <a:noFill/>
          <a:ln w="57150">
            <a:solidFill>
              <a:srgbClr val="C3AB6E"/>
            </a:solidFill>
            <a:miter lim="800000"/>
            <a:headEnd/>
            <a:tailEnd/>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a:extLst>
              <a:ext uri="{FF2B5EF4-FFF2-40B4-BE49-F238E27FC236}">
                <a16:creationId xmlns:a16="http://schemas.microsoft.com/office/drawing/2014/main" id="{D3A241BD-2C5B-DA4B-A768-9F8451BF4760}"/>
              </a:ext>
            </a:extLst>
          </p:cNvPr>
          <p:cNvSpPr>
            <a:spLocks noGrp="1" noChangeArrowheads="1"/>
          </p:cNvSpPr>
          <p:nvPr>
            <p:ph type="title"/>
          </p:nvPr>
        </p:nvSpPr>
        <p:spPr>
          <a:xfrm>
            <a:off x="246063" y="685800"/>
            <a:ext cx="7772400" cy="1143000"/>
          </a:xfrm>
        </p:spPr>
        <p:txBody>
          <a:bodyPr/>
          <a:lstStyle/>
          <a:p>
            <a:pPr>
              <a:defRPr/>
            </a:pPr>
            <a:r>
              <a:rPr lang="en-US" altLang="en-US"/>
              <a:t>Precautions</a:t>
            </a:r>
          </a:p>
        </p:txBody>
      </p:sp>
      <p:sp>
        <p:nvSpPr>
          <p:cNvPr id="523267" name="Rectangle 3">
            <a:extLst>
              <a:ext uri="{FF2B5EF4-FFF2-40B4-BE49-F238E27FC236}">
                <a16:creationId xmlns:a16="http://schemas.microsoft.com/office/drawing/2014/main" id="{A117E1AA-4809-DD4A-AF9A-F2AC1951855C}"/>
              </a:ext>
            </a:extLst>
          </p:cNvPr>
          <p:cNvSpPr>
            <a:spLocks noGrp="1" noChangeArrowheads="1"/>
          </p:cNvSpPr>
          <p:nvPr>
            <p:ph type="body" idx="1"/>
          </p:nvPr>
        </p:nvSpPr>
        <p:spPr>
          <a:xfrm>
            <a:off x="228600" y="1676400"/>
            <a:ext cx="5029200" cy="5029200"/>
          </a:xfrm>
        </p:spPr>
        <p:txBody>
          <a:bodyPr/>
          <a:lstStyle/>
          <a:p>
            <a:pPr marL="609600" indent="-609600">
              <a:lnSpc>
                <a:spcPct val="150000"/>
              </a:lnSpc>
              <a:buFontTx/>
              <a:buAutoNum type="arabicPeriod"/>
              <a:defRPr/>
            </a:pPr>
            <a:r>
              <a:rPr lang="en-US" altLang="en-US" sz="2400" dirty="0"/>
              <a:t>Check patient’s inhalation often.</a:t>
            </a:r>
          </a:p>
          <a:p>
            <a:pPr marL="609600" indent="-609600">
              <a:lnSpc>
                <a:spcPct val="150000"/>
              </a:lnSpc>
              <a:buFontTx/>
              <a:buAutoNum type="arabicPeriod"/>
              <a:defRPr/>
            </a:pPr>
            <a:r>
              <a:rPr lang="en-US" altLang="en-US" sz="2400" dirty="0"/>
              <a:t>Avoid all risk of burning.</a:t>
            </a:r>
          </a:p>
          <a:p>
            <a:pPr marL="609600" indent="-609600">
              <a:lnSpc>
                <a:spcPct val="150000"/>
              </a:lnSpc>
              <a:buFontTx/>
              <a:buAutoNum type="arabicPeriod"/>
              <a:defRPr/>
            </a:pPr>
            <a:r>
              <a:rPr lang="en-US" altLang="en-US" sz="2400" dirty="0"/>
              <a:t>Avoid drafts during time of treatment.</a:t>
            </a:r>
          </a:p>
          <a:p>
            <a:pPr marL="609600" indent="-609600">
              <a:lnSpc>
                <a:spcPct val="150000"/>
              </a:lnSpc>
              <a:buFontTx/>
              <a:buAutoNum type="arabicPeriod"/>
              <a:defRPr/>
            </a:pPr>
            <a:r>
              <a:rPr lang="en-US" altLang="en-US" sz="2400" dirty="0"/>
              <a:t>Extra care must be exercised when giving treatment to children to avoid accidents.</a:t>
            </a:r>
          </a:p>
        </p:txBody>
      </p:sp>
      <p:pic>
        <p:nvPicPr>
          <p:cNvPr id="41987" name="Picture 5" descr="30899536">
            <a:extLst>
              <a:ext uri="{FF2B5EF4-FFF2-40B4-BE49-F238E27FC236}">
                <a16:creationId xmlns:a16="http://schemas.microsoft.com/office/drawing/2014/main" id="{4645C8A5-08D9-9545-8841-6861CF25A3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9600" y="1828800"/>
            <a:ext cx="2973388" cy="4419600"/>
          </a:xfrm>
          <a:prstGeom prst="rect">
            <a:avLst/>
          </a:prstGeom>
          <a:noFill/>
          <a:ln w="57150">
            <a:solidFill>
              <a:schemeClr val="hlink"/>
            </a:solidFill>
            <a:miter lim="800000"/>
            <a:headEnd/>
            <a:tailEnd/>
          </a:ln>
          <a:effectLst>
            <a:outerShdw dist="35921" dir="2700000" algn="ctr" rotWithShape="0">
              <a:schemeClr val="folHlink"/>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3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3362" name="Group 2">
            <a:extLst>
              <a:ext uri="{FF2B5EF4-FFF2-40B4-BE49-F238E27FC236}">
                <a16:creationId xmlns:a16="http://schemas.microsoft.com/office/drawing/2014/main" id="{A93825AE-4DAD-7D46-AC92-C7B49493BFD7}"/>
              </a:ext>
            </a:extLst>
          </p:cNvPr>
          <p:cNvGrpSpPr>
            <a:grpSpLocks/>
          </p:cNvGrpSpPr>
          <p:nvPr/>
        </p:nvGrpSpPr>
        <p:grpSpPr bwMode="auto">
          <a:xfrm>
            <a:off x="0" y="0"/>
            <a:ext cx="9153525" cy="6858000"/>
            <a:chOff x="0" y="0"/>
            <a:chExt cx="5766" cy="4320"/>
          </a:xfrm>
        </p:grpSpPr>
        <p:sp>
          <p:nvSpPr>
            <p:cNvPr id="143366" name="Rectangle 3">
              <a:extLst>
                <a:ext uri="{FF2B5EF4-FFF2-40B4-BE49-F238E27FC236}">
                  <a16:creationId xmlns:a16="http://schemas.microsoft.com/office/drawing/2014/main" id="{23B110DC-147E-DE41-A9C0-D1A702B2FE4E}"/>
                </a:ext>
              </a:extLst>
            </p:cNvPr>
            <p:cNvSpPr>
              <a:spLocks noChangeArrowheads="1"/>
            </p:cNvSpPr>
            <p:nvPr/>
          </p:nvSpPr>
          <p:spPr bwMode="auto">
            <a:xfrm>
              <a:off x="0" y="0"/>
              <a:ext cx="5760" cy="4320"/>
            </a:xfrm>
            <a:prstGeom prst="rect">
              <a:avLst/>
            </a:prstGeom>
            <a:gradFill rotWithShape="0">
              <a:gsLst>
                <a:gs pos="0">
                  <a:srgbClr val="000066"/>
                </a:gs>
                <a:gs pos="100000">
                  <a:srgbClr val="A50021"/>
                </a:gs>
              </a:gsLst>
              <a:lin ang="0" scaled="1"/>
            </a:gra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367" name="Freeform 4">
              <a:extLst>
                <a:ext uri="{FF2B5EF4-FFF2-40B4-BE49-F238E27FC236}">
                  <a16:creationId xmlns:a16="http://schemas.microsoft.com/office/drawing/2014/main" id="{0A0C8830-6FB8-7249-96B4-0D402F593888}"/>
                </a:ext>
              </a:extLst>
            </p:cNvPr>
            <p:cNvSpPr>
              <a:spLocks/>
            </p:cNvSpPr>
            <p:nvPr/>
          </p:nvSpPr>
          <p:spPr bwMode="white">
            <a:xfrm>
              <a:off x="0"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5A"/>
                </a:gs>
                <a:gs pos="100000">
                  <a:srgbClr val="800000"/>
                </a:gs>
              </a:gsLst>
              <a:lin ang="5400000" scaled="1"/>
            </a:gra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368" name="Freeform 5">
              <a:extLst>
                <a:ext uri="{FF2B5EF4-FFF2-40B4-BE49-F238E27FC236}">
                  <a16:creationId xmlns:a16="http://schemas.microsoft.com/office/drawing/2014/main" id="{19C1E884-4B35-464E-8435-A45619A54B60}"/>
                </a:ext>
              </a:extLst>
            </p:cNvPr>
            <p:cNvSpPr>
              <a:spLocks/>
            </p:cNvSpPr>
            <p:nvPr/>
          </p:nvSpPr>
          <p:spPr bwMode="white">
            <a:xfrm>
              <a:off x="0" y="2418"/>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369" name="Freeform 6">
              <a:extLst>
                <a:ext uri="{FF2B5EF4-FFF2-40B4-BE49-F238E27FC236}">
                  <a16:creationId xmlns:a16="http://schemas.microsoft.com/office/drawing/2014/main" id="{786EF889-0372-7B4B-AB66-A281AFD66FC6}"/>
                </a:ext>
              </a:extLst>
            </p:cNvPr>
            <p:cNvSpPr>
              <a:spLocks/>
            </p:cNvSpPr>
            <p:nvPr/>
          </p:nvSpPr>
          <p:spPr bwMode="white">
            <a:xfrm>
              <a:off x="6" y="1995"/>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370" name="Freeform 7">
              <a:extLst>
                <a:ext uri="{FF2B5EF4-FFF2-40B4-BE49-F238E27FC236}">
                  <a16:creationId xmlns:a16="http://schemas.microsoft.com/office/drawing/2014/main" id="{255ED1FF-27F1-D84E-90AF-CE2E8B53E1AB}"/>
                </a:ext>
              </a:extLst>
            </p:cNvPr>
            <p:cNvSpPr>
              <a:spLocks/>
            </p:cNvSpPr>
            <p:nvPr/>
          </p:nvSpPr>
          <p:spPr bwMode="white">
            <a:xfrm>
              <a:off x="6" y="1563"/>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371" name="Freeform 8">
              <a:extLst>
                <a:ext uri="{FF2B5EF4-FFF2-40B4-BE49-F238E27FC236}">
                  <a16:creationId xmlns:a16="http://schemas.microsoft.com/office/drawing/2014/main" id="{2E914F85-D011-D546-9031-391DCEEFD4E8}"/>
                </a:ext>
              </a:extLst>
            </p:cNvPr>
            <p:cNvSpPr>
              <a:spLocks/>
            </p:cNvSpPr>
            <p:nvPr/>
          </p:nvSpPr>
          <p:spPr bwMode="white">
            <a:xfrm>
              <a:off x="6" y="1143"/>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372" name="Freeform 9">
              <a:extLst>
                <a:ext uri="{FF2B5EF4-FFF2-40B4-BE49-F238E27FC236}">
                  <a16:creationId xmlns:a16="http://schemas.microsoft.com/office/drawing/2014/main" id="{C82AFB54-1289-F043-B9B4-D93E7A1F592B}"/>
                </a:ext>
              </a:extLst>
            </p:cNvPr>
            <p:cNvSpPr>
              <a:spLocks/>
            </p:cNvSpPr>
            <p:nvPr/>
          </p:nvSpPr>
          <p:spPr bwMode="white">
            <a:xfrm>
              <a:off x="6" y="0"/>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373" name="Freeform 10">
              <a:extLst>
                <a:ext uri="{FF2B5EF4-FFF2-40B4-BE49-F238E27FC236}">
                  <a16:creationId xmlns:a16="http://schemas.microsoft.com/office/drawing/2014/main" id="{0DC4EEA6-8742-754D-BF05-8B4779E1C8E5}"/>
                </a:ext>
              </a:extLst>
            </p:cNvPr>
            <p:cNvSpPr>
              <a:spLocks/>
            </p:cNvSpPr>
            <p:nvPr/>
          </p:nvSpPr>
          <p:spPr bwMode="white">
            <a:xfrm>
              <a:off x="6" y="0"/>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374" name="Freeform 11">
              <a:extLst>
                <a:ext uri="{FF2B5EF4-FFF2-40B4-BE49-F238E27FC236}">
                  <a16:creationId xmlns:a16="http://schemas.microsoft.com/office/drawing/2014/main" id="{16295CEE-B969-A44D-8824-42FD1C257AFE}"/>
                </a:ext>
              </a:extLst>
            </p:cNvPr>
            <p:cNvSpPr>
              <a:spLocks/>
            </p:cNvSpPr>
            <p:nvPr/>
          </p:nvSpPr>
          <p:spPr bwMode="white">
            <a:xfrm>
              <a:off x="6" y="0"/>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pSp>
      <p:sp>
        <p:nvSpPr>
          <p:cNvPr id="272396" name="Rectangle 12">
            <a:extLst>
              <a:ext uri="{FF2B5EF4-FFF2-40B4-BE49-F238E27FC236}">
                <a16:creationId xmlns:a16="http://schemas.microsoft.com/office/drawing/2014/main" id="{9CE338DE-DD46-464B-BF21-BC987BDC449C}"/>
              </a:ext>
            </a:extLst>
          </p:cNvPr>
          <p:cNvSpPr>
            <a:spLocks noChangeArrowheads="1"/>
          </p:cNvSpPr>
          <p:nvPr/>
        </p:nvSpPr>
        <p:spPr bwMode="auto">
          <a:xfrm>
            <a:off x="381000" y="149225"/>
            <a:ext cx="8382000" cy="917575"/>
          </a:xfrm>
          <a:prstGeom prst="rect">
            <a:avLst/>
          </a:prstGeom>
          <a:noFill/>
          <a:ln w="28575">
            <a:solidFill>
              <a:srgbClr val="FFFF00"/>
            </a:solidFill>
            <a:miter lim="800000"/>
            <a:headEnd/>
            <a:tailEnd/>
          </a:ln>
          <a:effectLst>
            <a:outerShdw blurRad="63500" dist="40161" dir="1106097" algn="ctr" rotWithShape="0">
              <a:schemeClr val="bg2">
                <a:alpha val="74998"/>
              </a:schemeClr>
            </a:outerShdw>
          </a:effectLst>
        </p:spPr>
        <p:txBody>
          <a:bodyPr anchor="ctr"/>
          <a:lstStyle/>
          <a:p>
            <a:pPr>
              <a:defRPr/>
            </a:pPr>
            <a:r>
              <a:rPr lang="en-US" sz="4000">
                <a:solidFill>
                  <a:schemeClr val="tx2"/>
                </a:solidFill>
                <a:effectLst>
                  <a:outerShdw blurRad="38100" dist="38100" dir="2700000" algn="tl">
                    <a:srgbClr val="000000"/>
                  </a:outerShdw>
                </a:effectLst>
                <a:latin typeface="Times New Roman" charset="0"/>
                <a:ea typeface="+mn-ea"/>
              </a:rPr>
              <a:t>Joint Pain and Swelling: Hydrotherapy</a:t>
            </a:r>
          </a:p>
        </p:txBody>
      </p:sp>
      <p:sp>
        <p:nvSpPr>
          <p:cNvPr id="272397" name="Rectangle 13">
            <a:extLst>
              <a:ext uri="{FF2B5EF4-FFF2-40B4-BE49-F238E27FC236}">
                <a16:creationId xmlns:a16="http://schemas.microsoft.com/office/drawing/2014/main" id="{7D0E5966-BAE8-1248-94FB-467946323B9D}"/>
              </a:ext>
            </a:extLst>
          </p:cNvPr>
          <p:cNvSpPr>
            <a:spLocks noGrp="1" noChangeArrowheads="1"/>
          </p:cNvSpPr>
          <p:nvPr>
            <p:ph type="body" sz="half" idx="2"/>
          </p:nvPr>
        </p:nvSpPr>
        <p:spPr>
          <a:xfrm>
            <a:off x="4191000" y="1295400"/>
            <a:ext cx="4572000" cy="5334000"/>
          </a:xfrm>
          <a:effectLst>
            <a:outerShdw blurRad="63500" dist="38099" dir="2700000" algn="ctr" rotWithShape="0">
              <a:schemeClr val="bg2">
                <a:alpha val="74997"/>
              </a:schemeClr>
            </a:outerShdw>
          </a:effectLst>
        </p:spPr>
        <p:txBody>
          <a:bodyPr/>
          <a:lstStyle/>
          <a:p>
            <a:pPr eaLnBrk="1" hangingPunct="1">
              <a:defRPr/>
            </a:pPr>
            <a:r>
              <a:rPr lang="en-US" sz="3200" dirty="0">
                <a:ea typeface="+mn-ea"/>
                <a:cs typeface="+mn-cs"/>
              </a:rPr>
              <a:t>3 minutes in a bucket of hot water.</a:t>
            </a:r>
          </a:p>
          <a:p>
            <a:pPr eaLnBrk="1" hangingPunct="1">
              <a:defRPr/>
            </a:pPr>
            <a:r>
              <a:rPr lang="en-US" sz="3200" dirty="0">
                <a:ea typeface="+mn-ea"/>
                <a:cs typeface="+mn-cs"/>
              </a:rPr>
              <a:t>1 minute in an bucket of ICE cold water. </a:t>
            </a:r>
          </a:p>
          <a:p>
            <a:pPr eaLnBrk="1" hangingPunct="1">
              <a:defRPr/>
            </a:pPr>
            <a:r>
              <a:rPr lang="en-US" sz="3200" dirty="0">
                <a:ea typeface="+mn-ea"/>
                <a:cs typeface="+mn-cs"/>
              </a:rPr>
              <a:t>Alternate 3 times.</a:t>
            </a:r>
          </a:p>
          <a:p>
            <a:pPr eaLnBrk="1" hangingPunct="1">
              <a:defRPr/>
            </a:pPr>
            <a:r>
              <a:rPr lang="en-US" sz="3200" dirty="0">
                <a:ea typeface="+mn-ea"/>
                <a:cs typeface="+mn-cs"/>
              </a:rPr>
              <a:t>End in the cold bucket.</a:t>
            </a:r>
          </a:p>
          <a:p>
            <a:pPr eaLnBrk="1" hangingPunct="1">
              <a:defRPr/>
            </a:pPr>
            <a:r>
              <a:rPr lang="en-US" sz="3200" dirty="0">
                <a:ea typeface="+mn-ea"/>
                <a:cs typeface="+mn-cs"/>
              </a:rPr>
              <a:t>Cover and rest for half an hour.</a:t>
            </a:r>
          </a:p>
        </p:txBody>
      </p:sp>
      <p:pic>
        <p:nvPicPr>
          <p:cNvPr id="272398" name="Picture 14" descr="C:\Documents and Settings\Administrator\My Documents\My Pictures\legs bucket r.jpg">
            <a:extLst>
              <a:ext uri="{FF2B5EF4-FFF2-40B4-BE49-F238E27FC236}">
                <a16:creationId xmlns:a16="http://schemas.microsoft.com/office/drawing/2014/main" id="{B2A13C48-F47D-A345-A283-BE67A73CCD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800" y="1371600"/>
            <a:ext cx="3378200" cy="5080000"/>
          </a:xfrm>
          <a:prstGeom prst="rect">
            <a:avLst/>
          </a:prstGeom>
          <a:noFill/>
          <a:ln w="57150">
            <a:solidFill>
              <a:schemeClr val="accent1"/>
            </a:solidFill>
            <a:miter lim="800000"/>
            <a:headEnd/>
            <a:tailEnd/>
          </a:ln>
          <a:effectLst>
            <a:outerShdw blurRad="63500" dist="38099" dir="2700000" algn="ctr" rotWithShape="0">
              <a:schemeClr val="bg2">
                <a:alpha val="74998"/>
              </a:schemeClr>
            </a:outerShdw>
          </a:effectLst>
        </p:spPr>
      </p:pic>
    </p:spTree>
    <p:extLst>
      <p:ext uri="{BB962C8B-B14F-4D97-AF65-F5344CB8AC3E}">
        <p14:creationId xmlns:p14="http://schemas.microsoft.com/office/powerpoint/2010/main" val="342885376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3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3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3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239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23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6" name="Group 2">
            <a:extLst>
              <a:ext uri="{FF2B5EF4-FFF2-40B4-BE49-F238E27FC236}">
                <a16:creationId xmlns:a16="http://schemas.microsoft.com/office/drawing/2014/main" id="{7F36E36F-D8B3-B34E-8A75-99CEF83C8B67}"/>
              </a:ext>
            </a:extLst>
          </p:cNvPr>
          <p:cNvGrpSpPr>
            <a:grpSpLocks/>
          </p:cNvGrpSpPr>
          <p:nvPr/>
        </p:nvGrpSpPr>
        <p:grpSpPr bwMode="auto">
          <a:xfrm>
            <a:off x="0" y="0"/>
            <a:ext cx="9153525" cy="6858000"/>
            <a:chOff x="0" y="0"/>
            <a:chExt cx="5766" cy="4320"/>
          </a:xfrm>
        </p:grpSpPr>
        <p:sp>
          <p:nvSpPr>
            <p:cNvPr id="144390" name="Rectangle 3">
              <a:extLst>
                <a:ext uri="{FF2B5EF4-FFF2-40B4-BE49-F238E27FC236}">
                  <a16:creationId xmlns:a16="http://schemas.microsoft.com/office/drawing/2014/main" id="{C9304B4D-3240-E04A-B95F-2BC5A797F251}"/>
                </a:ext>
              </a:extLst>
            </p:cNvPr>
            <p:cNvSpPr>
              <a:spLocks noChangeArrowheads="1"/>
            </p:cNvSpPr>
            <p:nvPr/>
          </p:nvSpPr>
          <p:spPr bwMode="auto">
            <a:xfrm>
              <a:off x="0" y="0"/>
              <a:ext cx="5760" cy="4320"/>
            </a:xfrm>
            <a:prstGeom prst="rect">
              <a:avLst/>
            </a:prstGeom>
            <a:gradFill rotWithShape="0">
              <a:gsLst>
                <a:gs pos="0">
                  <a:srgbClr val="000066"/>
                </a:gs>
                <a:gs pos="100000">
                  <a:srgbClr val="A50021"/>
                </a:gs>
              </a:gsLst>
              <a:lin ang="0" scaled="1"/>
            </a:gra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4391" name="Freeform 4">
              <a:extLst>
                <a:ext uri="{FF2B5EF4-FFF2-40B4-BE49-F238E27FC236}">
                  <a16:creationId xmlns:a16="http://schemas.microsoft.com/office/drawing/2014/main" id="{BD5F7C4D-3652-124D-BAA4-0E0C42E27A0F}"/>
                </a:ext>
              </a:extLst>
            </p:cNvPr>
            <p:cNvSpPr>
              <a:spLocks/>
            </p:cNvSpPr>
            <p:nvPr/>
          </p:nvSpPr>
          <p:spPr bwMode="white">
            <a:xfrm>
              <a:off x="0"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5A"/>
                </a:gs>
                <a:gs pos="100000">
                  <a:srgbClr val="800000"/>
                </a:gs>
              </a:gsLst>
              <a:lin ang="5400000" scaled="1"/>
            </a:gra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4392" name="Freeform 5">
              <a:extLst>
                <a:ext uri="{FF2B5EF4-FFF2-40B4-BE49-F238E27FC236}">
                  <a16:creationId xmlns:a16="http://schemas.microsoft.com/office/drawing/2014/main" id="{7BBF3170-A248-D14E-867E-F3866653AE83}"/>
                </a:ext>
              </a:extLst>
            </p:cNvPr>
            <p:cNvSpPr>
              <a:spLocks/>
            </p:cNvSpPr>
            <p:nvPr/>
          </p:nvSpPr>
          <p:spPr bwMode="white">
            <a:xfrm>
              <a:off x="0" y="2418"/>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4393" name="Freeform 6">
              <a:extLst>
                <a:ext uri="{FF2B5EF4-FFF2-40B4-BE49-F238E27FC236}">
                  <a16:creationId xmlns:a16="http://schemas.microsoft.com/office/drawing/2014/main" id="{31B6520C-4039-3749-9105-FCFB681B48AC}"/>
                </a:ext>
              </a:extLst>
            </p:cNvPr>
            <p:cNvSpPr>
              <a:spLocks/>
            </p:cNvSpPr>
            <p:nvPr/>
          </p:nvSpPr>
          <p:spPr bwMode="white">
            <a:xfrm>
              <a:off x="6" y="1995"/>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4394" name="Freeform 7">
              <a:extLst>
                <a:ext uri="{FF2B5EF4-FFF2-40B4-BE49-F238E27FC236}">
                  <a16:creationId xmlns:a16="http://schemas.microsoft.com/office/drawing/2014/main" id="{01FBAF89-1B31-3D4C-AAA2-33D0B9E9DD4C}"/>
                </a:ext>
              </a:extLst>
            </p:cNvPr>
            <p:cNvSpPr>
              <a:spLocks/>
            </p:cNvSpPr>
            <p:nvPr/>
          </p:nvSpPr>
          <p:spPr bwMode="white">
            <a:xfrm>
              <a:off x="6" y="1563"/>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4395" name="Freeform 8">
              <a:extLst>
                <a:ext uri="{FF2B5EF4-FFF2-40B4-BE49-F238E27FC236}">
                  <a16:creationId xmlns:a16="http://schemas.microsoft.com/office/drawing/2014/main" id="{52CBDA3A-EC98-7645-8D80-14070AD14AA3}"/>
                </a:ext>
              </a:extLst>
            </p:cNvPr>
            <p:cNvSpPr>
              <a:spLocks/>
            </p:cNvSpPr>
            <p:nvPr/>
          </p:nvSpPr>
          <p:spPr bwMode="white">
            <a:xfrm>
              <a:off x="6" y="1143"/>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4396" name="Freeform 9">
              <a:extLst>
                <a:ext uri="{FF2B5EF4-FFF2-40B4-BE49-F238E27FC236}">
                  <a16:creationId xmlns:a16="http://schemas.microsoft.com/office/drawing/2014/main" id="{34304B87-FAE4-CC43-A8ED-A4595928553D}"/>
                </a:ext>
              </a:extLst>
            </p:cNvPr>
            <p:cNvSpPr>
              <a:spLocks/>
            </p:cNvSpPr>
            <p:nvPr/>
          </p:nvSpPr>
          <p:spPr bwMode="white">
            <a:xfrm>
              <a:off x="6" y="0"/>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4397" name="Freeform 10">
              <a:extLst>
                <a:ext uri="{FF2B5EF4-FFF2-40B4-BE49-F238E27FC236}">
                  <a16:creationId xmlns:a16="http://schemas.microsoft.com/office/drawing/2014/main" id="{5DE48074-C76D-A947-B005-F308E5E2F874}"/>
                </a:ext>
              </a:extLst>
            </p:cNvPr>
            <p:cNvSpPr>
              <a:spLocks/>
            </p:cNvSpPr>
            <p:nvPr/>
          </p:nvSpPr>
          <p:spPr bwMode="white">
            <a:xfrm>
              <a:off x="6" y="0"/>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4398" name="Freeform 11">
              <a:extLst>
                <a:ext uri="{FF2B5EF4-FFF2-40B4-BE49-F238E27FC236}">
                  <a16:creationId xmlns:a16="http://schemas.microsoft.com/office/drawing/2014/main" id="{6626205C-BF14-CF43-9E07-E2746A772CDB}"/>
                </a:ext>
              </a:extLst>
            </p:cNvPr>
            <p:cNvSpPr>
              <a:spLocks/>
            </p:cNvSpPr>
            <p:nvPr/>
          </p:nvSpPr>
          <p:spPr bwMode="white">
            <a:xfrm>
              <a:off x="6" y="0"/>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pSp>
      <p:pic>
        <p:nvPicPr>
          <p:cNvPr id="273420" name="Picture 12" descr="D:\my pictures\legs bucket.jpg">
            <a:extLst>
              <a:ext uri="{FF2B5EF4-FFF2-40B4-BE49-F238E27FC236}">
                <a16:creationId xmlns:a16="http://schemas.microsoft.com/office/drawing/2014/main" id="{1A95D26B-4219-0D46-8CD4-3BE2DDCACE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84800" y="1397000"/>
            <a:ext cx="3378200" cy="5080000"/>
          </a:xfrm>
          <a:prstGeom prst="rect">
            <a:avLst/>
          </a:prstGeom>
          <a:noFill/>
          <a:ln w="57150">
            <a:solidFill>
              <a:schemeClr val="accent1"/>
            </a:solidFill>
            <a:miter lim="800000"/>
            <a:headEnd/>
            <a:tailEnd/>
          </a:ln>
          <a:effectLst>
            <a:outerShdw blurRad="63500" dist="38099" dir="2700000" algn="ctr" rotWithShape="0">
              <a:schemeClr val="bg2">
                <a:alpha val="74998"/>
              </a:schemeClr>
            </a:outerShdw>
          </a:effectLst>
        </p:spPr>
      </p:pic>
      <p:sp>
        <p:nvSpPr>
          <p:cNvPr id="273421" name="Rectangle 13">
            <a:extLst>
              <a:ext uri="{FF2B5EF4-FFF2-40B4-BE49-F238E27FC236}">
                <a16:creationId xmlns:a16="http://schemas.microsoft.com/office/drawing/2014/main" id="{8850C36F-0714-1242-8CBB-47F76FB459F0}"/>
              </a:ext>
            </a:extLst>
          </p:cNvPr>
          <p:cNvSpPr>
            <a:spLocks noChangeArrowheads="1"/>
          </p:cNvSpPr>
          <p:nvPr/>
        </p:nvSpPr>
        <p:spPr bwMode="auto">
          <a:xfrm>
            <a:off x="381000" y="149225"/>
            <a:ext cx="8382000" cy="917575"/>
          </a:xfrm>
          <a:prstGeom prst="rect">
            <a:avLst/>
          </a:prstGeom>
          <a:noFill/>
          <a:ln w="28575">
            <a:solidFill>
              <a:srgbClr val="FFFF00"/>
            </a:solidFill>
            <a:miter lim="800000"/>
            <a:headEnd/>
            <a:tailEnd/>
          </a:ln>
          <a:effectLst>
            <a:outerShdw blurRad="63500" dist="40161" dir="1106097" algn="ctr" rotWithShape="0">
              <a:schemeClr val="bg2">
                <a:alpha val="74998"/>
              </a:schemeClr>
            </a:outerShdw>
          </a:effectLst>
        </p:spPr>
        <p:txBody>
          <a:bodyPr anchor="ctr"/>
          <a:lstStyle/>
          <a:p>
            <a:pPr>
              <a:defRPr/>
            </a:pPr>
            <a:r>
              <a:rPr lang="en-US" sz="4000">
                <a:solidFill>
                  <a:schemeClr val="tx2"/>
                </a:solidFill>
                <a:effectLst>
                  <a:outerShdw blurRad="38100" dist="38100" dir="2700000" algn="tl">
                    <a:srgbClr val="000000"/>
                  </a:outerShdw>
                </a:effectLst>
                <a:latin typeface="Times New Roman" charset="0"/>
                <a:ea typeface="+mn-ea"/>
              </a:rPr>
              <a:t>Why All The Hot And Cold Treatment?</a:t>
            </a:r>
          </a:p>
        </p:txBody>
      </p:sp>
      <p:sp>
        <p:nvSpPr>
          <p:cNvPr id="273422" name="Rectangle 14">
            <a:extLst>
              <a:ext uri="{FF2B5EF4-FFF2-40B4-BE49-F238E27FC236}">
                <a16:creationId xmlns:a16="http://schemas.microsoft.com/office/drawing/2014/main" id="{AB3FD4DB-597D-4342-8E81-C3EDF7D9AF0D}"/>
              </a:ext>
            </a:extLst>
          </p:cNvPr>
          <p:cNvSpPr>
            <a:spLocks noChangeArrowheads="1"/>
          </p:cNvSpPr>
          <p:nvPr/>
        </p:nvSpPr>
        <p:spPr bwMode="auto">
          <a:xfrm>
            <a:off x="304800" y="1066800"/>
            <a:ext cx="4572000" cy="55626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indent="-342900" algn="l">
              <a:lnSpc>
                <a:spcPct val="110000"/>
              </a:lnSpc>
              <a:spcBef>
                <a:spcPct val="20000"/>
              </a:spcBef>
              <a:buFontTx/>
              <a:buChar char="•"/>
              <a:defRPr/>
            </a:pPr>
            <a:r>
              <a:rPr lang="en-US" sz="3200">
                <a:latin typeface="Times New Roman" charset="0"/>
                <a:ea typeface="+mn-ea"/>
              </a:rPr>
              <a:t>Hot increases blood flow to the area.</a:t>
            </a:r>
          </a:p>
          <a:p>
            <a:pPr marL="342900" indent="-342900" algn="l">
              <a:lnSpc>
                <a:spcPct val="110000"/>
              </a:lnSpc>
              <a:spcBef>
                <a:spcPct val="20000"/>
              </a:spcBef>
              <a:buFontTx/>
              <a:buChar char="•"/>
              <a:defRPr/>
            </a:pPr>
            <a:r>
              <a:rPr lang="en-US" sz="3200">
                <a:latin typeface="Times New Roman" charset="0"/>
                <a:ea typeface="+mn-ea"/>
              </a:rPr>
              <a:t>Cold drives the blood deep. </a:t>
            </a:r>
          </a:p>
          <a:p>
            <a:pPr marL="342900" indent="-342900" algn="l">
              <a:lnSpc>
                <a:spcPct val="110000"/>
              </a:lnSpc>
              <a:spcBef>
                <a:spcPct val="20000"/>
              </a:spcBef>
              <a:buFontTx/>
              <a:buChar char="•"/>
              <a:defRPr/>
            </a:pPr>
            <a:r>
              <a:rPr lang="en-US" sz="3200">
                <a:latin typeface="Times New Roman" charset="0"/>
                <a:ea typeface="+mn-ea"/>
              </a:rPr>
              <a:t>Alternating pumps the edema out and wakes up the white cells.</a:t>
            </a:r>
          </a:p>
          <a:p>
            <a:pPr marL="342900" indent="-342900" algn="l">
              <a:lnSpc>
                <a:spcPct val="110000"/>
              </a:lnSpc>
              <a:spcBef>
                <a:spcPct val="20000"/>
              </a:spcBef>
              <a:buFontTx/>
              <a:buChar char="•"/>
              <a:defRPr/>
            </a:pPr>
            <a:r>
              <a:rPr lang="en-US" sz="3200">
                <a:latin typeface="Times New Roman" charset="0"/>
                <a:ea typeface="+mn-ea"/>
              </a:rPr>
              <a:t>The body warms the area up when you end in cold.</a:t>
            </a:r>
          </a:p>
        </p:txBody>
      </p:sp>
    </p:spTree>
    <p:extLst>
      <p:ext uri="{BB962C8B-B14F-4D97-AF65-F5344CB8AC3E}">
        <p14:creationId xmlns:p14="http://schemas.microsoft.com/office/powerpoint/2010/main" val="3699385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4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34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34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34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5410" name="Group 2">
            <a:extLst>
              <a:ext uri="{FF2B5EF4-FFF2-40B4-BE49-F238E27FC236}">
                <a16:creationId xmlns:a16="http://schemas.microsoft.com/office/drawing/2014/main" id="{69C865BA-0311-8544-985D-486BDCEB04D8}"/>
              </a:ext>
            </a:extLst>
          </p:cNvPr>
          <p:cNvGrpSpPr>
            <a:grpSpLocks/>
          </p:cNvGrpSpPr>
          <p:nvPr/>
        </p:nvGrpSpPr>
        <p:grpSpPr bwMode="auto">
          <a:xfrm>
            <a:off x="0" y="0"/>
            <a:ext cx="9153525" cy="6858000"/>
            <a:chOff x="0" y="0"/>
            <a:chExt cx="5766" cy="4320"/>
          </a:xfrm>
        </p:grpSpPr>
        <p:sp>
          <p:nvSpPr>
            <p:cNvPr id="145414" name="Rectangle 3">
              <a:extLst>
                <a:ext uri="{FF2B5EF4-FFF2-40B4-BE49-F238E27FC236}">
                  <a16:creationId xmlns:a16="http://schemas.microsoft.com/office/drawing/2014/main" id="{49FC4011-6221-6245-9012-DFA91699B62D}"/>
                </a:ext>
              </a:extLst>
            </p:cNvPr>
            <p:cNvSpPr>
              <a:spLocks noChangeArrowheads="1"/>
            </p:cNvSpPr>
            <p:nvPr/>
          </p:nvSpPr>
          <p:spPr bwMode="auto">
            <a:xfrm>
              <a:off x="0" y="0"/>
              <a:ext cx="5760" cy="4320"/>
            </a:xfrm>
            <a:prstGeom prst="rect">
              <a:avLst/>
            </a:prstGeom>
            <a:gradFill rotWithShape="0">
              <a:gsLst>
                <a:gs pos="0">
                  <a:srgbClr val="000066"/>
                </a:gs>
                <a:gs pos="100000">
                  <a:srgbClr val="A50021"/>
                </a:gs>
              </a:gsLst>
              <a:lin ang="0" scaled="1"/>
            </a:gra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5415" name="Freeform 4">
              <a:extLst>
                <a:ext uri="{FF2B5EF4-FFF2-40B4-BE49-F238E27FC236}">
                  <a16:creationId xmlns:a16="http://schemas.microsoft.com/office/drawing/2014/main" id="{D0886067-9CBB-EC4E-B698-07A69FDEA350}"/>
                </a:ext>
              </a:extLst>
            </p:cNvPr>
            <p:cNvSpPr>
              <a:spLocks/>
            </p:cNvSpPr>
            <p:nvPr/>
          </p:nvSpPr>
          <p:spPr bwMode="white">
            <a:xfrm>
              <a:off x="0"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5A"/>
                </a:gs>
                <a:gs pos="100000">
                  <a:srgbClr val="800000"/>
                </a:gs>
              </a:gsLst>
              <a:lin ang="5400000" scaled="1"/>
            </a:gra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5416" name="Freeform 5">
              <a:extLst>
                <a:ext uri="{FF2B5EF4-FFF2-40B4-BE49-F238E27FC236}">
                  <a16:creationId xmlns:a16="http://schemas.microsoft.com/office/drawing/2014/main" id="{FD887D27-6EB3-BB4A-8731-D7A2AA56E7B7}"/>
                </a:ext>
              </a:extLst>
            </p:cNvPr>
            <p:cNvSpPr>
              <a:spLocks/>
            </p:cNvSpPr>
            <p:nvPr/>
          </p:nvSpPr>
          <p:spPr bwMode="white">
            <a:xfrm>
              <a:off x="0" y="2418"/>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5417" name="Freeform 6">
              <a:extLst>
                <a:ext uri="{FF2B5EF4-FFF2-40B4-BE49-F238E27FC236}">
                  <a16:creationId xmlns:a16="http://schemas.microsoft.com/office/drawing/2014/main" id="{ED10EDA7-EC24-DF4A-B8B1-9C5129F3BC76}"/>
                </a:ext>
              </a:extLst>
            </p:cNvPr>
            <p:cNvSpPr>
              <a:spLocks/>
            </p:cNvSpPr>
            <p:nvPr/>
          </p:nvSpPr>
          <p:spPr bwMode="white">
            <a:xfrm>
              <a:off x="6" y="1995"/>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5418" name="Freeform 7">
              <a:extLst>
                <a:ext uri="{FF2B5EF4-FFF2-40B4-BE49-F238E27FC236}">
                  <a16:creationId xmlns:a16="http://schemas.microsoft.com/office/drawing/2014/main" id="{C155C288-4BBE-CC40-B7E6-B490460949FB}"/>
                </a:ext>
              </a:extLst>
            </p:cNvPr>
            <p:cNvSpPr>
              <a:spLocks/>
            </p:cNvSpPr>
            <p:nvPr/>
          </p:nvSpPr>
          <p:spPr bwMode="white">
            <a:xfrm>
              <a:off x="6" y="1563"/>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5419" name="Freeform 8">
              <a:extLst>
                <a:ext uri="{FF2B5EF4-FFF2-40B4-BE49-F238E27FC236}">
                  <a16:creationId xmlns:a16="http://schemas.microsoft.com/office/drawing/2014/main" id="{25B01AB8-8EA9-9C45-B430-A2A5D3842E56}"/>
                </a:ext>
              </a:extLst>
            </p:cNvPr>
            <p:cNvSpPr>
              <a:spLocks/>
            </p:cNvSpPr>
            <p:nvPr/>
          </p:nvSpPr>
          <p:spPr bwMode="white">
            <a:xfrm>
              <a:off x="6" y="1143"/>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5420" name="Freeform 9">
              <a:extLst>
                <a:ext uri="{FF2B5EF4-FFF2-40B4-BE49-F238E27FC236}">
                  <a16:creationId xmlns:a16="http://schemas.microsoft.com/office/drawing/2014/main" id="{1E6B6379-F1E4-D243-9140-A99BDE3B270F}"/>
                </a:ext>
              </a:extLst>
            </p:cNvPr>
            <p:cNvSpPr>
              <a:spLocks/>
            </p:cNvSpPr>
            <p:nvPr/>
          </p:nvSpPr>
          <p:spPr bwMode="white">
            <a:xfrm>
              <a:off x="6" y="0"/>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5421" name="Freeform 10">
              <a:extLst>
                <a:ext uri="{FF2B5EF4-FFF2-40B4-BE49-F238E27FC236}">
                  <a16:creationId xmlns:a16="http://schemas.microsoft.com/office/drawing/2014/main" id="{1CD1D3AE-DD41-1A4E-A69D-278FC82D4C99}"/>
                </a:ext>
              </a:extLst>
            </p:cNvPr>
            <p:cNvSpPr>
              <a:spLocks/>
            </p:cNvSpPr>
            <p:nvPr/>
          </p:nvSpPr>
          <p:spPr bwMode="white">
            <a:xfrm>
              <a:off x="6" y="0"/>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5422" name="Freeform 11">
              <a:extLst>
                <a:ext uri="{FF2B5EF4-FFF2-40B4-BE49-F238E27FC236}">
                  <a16:creationId xmlns:a16="http://schemas.microsoft.com/office/drawing/2014/main" id="{609FC9F9-95DF-4D44-8464-218D7A1C16E4}"/>
                </a:ext>
              </a:extLst>
            </p:cNvPr>
            <p:cNvSpPr>
              <a:spLocks/>
            </p:cNvSpPr>
            <p:nvPr/>
          </p:nvSpPr>
          <p:spPr bwMode="white">
            <a:xfrm>
              <a:off x="6" y="0"/>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66"/>
                </a:gs>
                <a:gs pos="100000">
                  <a:srgbClr val="800000"/>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pSp>
      <p:sp>
        <p:nvSpPr>
          <p:cNvPr id="145411" name="Rectangle 12">
            <a:extLst>
              <a:ext uri="{FF2B5EF4-FFF2-40B4-BE49-F238E27FC236}">
                <a16:creationId xmlns:a16="http://schemas.microsoft.com/office/drawing/2014/main" id="{D1F55DF4-5C44-6046-984B-336FA2362FEC}"/>
              </a:ext>
            </a:extLst>
          </p:cNvPr>
          <p:cNvSpPr>
            <a:spLocks noGrp="1" noChangeArrowheads="1"/>
          </p:cNvSpPr>
          <p:nvPr>
            <p:ph type="title"/>
          </p:nvPr>
        </p:nvSpPr>
        <p:spPr>
          <a:ln w="38100">
            <a:solidFill>
              <a:schemeClr val="tx2"/>
            </a:solidFill>
            <a:miter lim="800000"/>
            <a:headEnd/>
            <a:tailEnd/>
          </a:ln>
        </p:spPr>
        <p:txBody>
          <a:bodyPr/>
          <a:lstStyle/>
          <a:p>
            <a:pPr eaLnBrk="1" hangingPunct="1"/>
            <a:r>
              <a:rPr lang="en-US" altLang="en-US">
                <a:ea typeface="ＭＳ Ｐゴシック" panose="020B0600070205080204" pitchFamily="34" charset="-128"/>
              </a:rPr>
              <a:t>Where can this be used?</a:t>
            </a:r>
          </a:p>
        </p:txBody>
      </p:sp>
      <p:sp>
        <p:nvSpPr>
          <p:cNvPr id="274445" name="Rectangle 13">
            <a:extLst>
              <a:ext uri="{FF2B5EF4-FFF2-40B4-BE49-F238E27FC236}">
                <a16:creationId xmlns:a16="http://schemas.microsoft.com/office/drawing/2014/main" id="{40258F76-4EA7-3446-8FF3-BD4132A0B5C6}"/>
              </a:ext>
            </a:extLst>
          </p:cNvPr>
          <p:cNvSpPr>
            <a:spLocks noGrp="1" noChangeArrowheads="1"/>
          </p:cNvSpPr>
          <p:nvPr>
            <p:ph type="body" idx="1"/>
          </p:nvPr>
        </p:nvSpPr>
        <p:spPr>
          <a:xfrm>
            <a:off x="3810000" y="1981200"/>
            <a:ext cx="4572000" cy="4648200"/>
          </a:xfrm>
          <a:effectLst>
            <a:outerShdw blurRad="63500" dist="38099" dir="2700000" algn="ctr" rotWithShape="0">
              <a:schemeClr val="bg2">
                <a:alpha val="74997"/>
              </a:schemeClr>
            </a:outerShdw>
          </a:effectLst>
        </p:spPr>
        <p:txBody>
          <a:bodyPr/>
          <a:lstStyle/>
          <a:p>
            <a:pPr eaLnBrk="1" hangingPunct="1">
              <a:lnSpc>
                <a:spcPct val="110000"/>
              </a:lnSpc>
              <a:defRPr/>
            </a:pPr>
            <a:r>
              <a:rPr lang="en-US"/>
              <a:t>Fresh injuries where there is not excessive swelling or bruising.</a:t>
            </a:r>
          </a:p>
          <a:p>
            <a:pPr eaLnBrk="1" hangingPunct="1">
              <a:lnSpc>
                <a:spcPct val="110000"/>
              </a:lnSpc>
              <a:defRPr/>
            </a:pPr>
            <a:r>
              <a:rPr lang="en-US"/>
              <a:t>Injured bones, joints, ligaments, tendons, or muscles.</a:t>
            </a:r>
          </a:p>
          <a:p>
            <a:pPr eaLnBrk="1" hangingPunct="1">
              <a:lnSpc>
                <a:spcPct val="110000"/>
              </a:lnSpc>
              <a:defRPr/>
            </a:pPr>
            <a:r>
              <a:rPr lang="en-US"/>
              <a:t>Do not use on the head or genitals.</a:t>
            </a:r>
          </a:p>
        </p:txBody>
      </p:sp>
      <p:pic>
        <p:nvPicPr>
          <p:cNvPr id="274446" name="Picture 14" descr="D:\my pictures\knee inj.jpg">
            <a:extLst>
              <a:ext uri="{FF2B5EF4-FFF2-40B4-BE49-F238E27FC236}">
                <a16:creationId xmlns:a16="http://schemas.microsoft.com/office/drawing/2014/main" id="{D28E155D-72B9-FD4E-BBD1-1F186CDB107B}"/>
              </a:ext>
            </a:extLst>
          </p:cNvPr>
          <p:cNvPicPr>
            <a:picLocks noChangeAspect="1" noChangeArrowheads="1"/>
          </p:cNvPicPr>
          <p:nvPr/>
        </p:nvPicPr>
        <p:blipFill>
          <a:blip r:embed="rId2" cstate="email">
            <a:lum bright="-6000" contrast="6000"/>
            <a:extLst>
              <a:ext uri="{28A0092B-C50C-407E-A947-70E740481C1C}">
                <a14:useLocalDpi xmlns:a14="http://schemas.microsoft.com/office/drawing/2010/main"/>
              </a:ext>
            </a:extLst>
          </a:blip>
          <a:srcRect/>
          <a:stretch>
            <a:fillRect/>
          </a:stretch>
        </p:blipFill>
        <p:spPr bwMode="auto">
          <a:xfrm>
            <a:off x="757238" y="2133600"/>
            <a:ext cx="2519362" cy="4267200"/>
          </a:xfrm>
          <a:prstGeom prst="rect">
            <a:avLst/>
          </a:prstGeom>
          <a:noFill/>
          <a:ln w="38100">
            <a:solidFill>
              <a:schemeClr val="tx2"/>
            </a:solidFill>
            <a:miter lim="800000"/>
            <a:headEnd/>
            <a:tailEnd/>
          </a:ln>
          <a:effectLst>
            <a:outerShdw blurRad="63500" dist="38099" dir="2700000" algn="ctr" rotWithShape="0">
              <a:schemeClr val="bg2">
                <a:alpha val="74998"/>
              </a:schemeClr>
            </a:outerShdw>
          </a:effectLst>
        </p:spPr>
      </p:pic>
    </p:spTree>
    <p:extLst>
      <p:ext uri="{BB962C8B-B14F-4D97-AF65-F5344CB8AC3E}">
        <p14:creationId xmlns:p14="http://schemas.microsoft.com/office/powerpoint/2010/main" val="121746650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44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44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44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13E3-338C-4549-B265-1050A22F5E7A}"/>
              </a:ext>
            </a:extLst>
          </p:cNvPr>
          <p:cNvSpPr>
            <a:spLocks noGrp="1"/>
          </p:cNvSpPr>
          <p:nvPr>
            <p:ph type="title"/>
          </p:nvPr>
        </p:nvSpPr>
        <p:spPr>
          <a:xfrm>
            <a:off x="228600" y="228600"/>
            <a:ext cx="8229600" cy="1384300"/>
          </a:xfrm>
        </p:spPr>
        <p:txBody>
          <a:bodyPr/>
          <a:lstStyle/>
          <a:p>
            <a:r>
              <a:rPr lang="en-US" dirty="0"/>
              <a:t>Head Hydrotherapy</a:t>
            </a:r>
          </a:p>
        </p:txBody>
      </p:sp>
      <p:sp>
        <p:nvSpPr>
          <p:cNvPr id="3" name="Content Placeholder 2">
            <a:extLst>
              <a:ext uri="{FF2B5EF4-FFF2-40B4-BE49-F238E27FC236}">
                <a16:creationId xmlns:a16="http://schemas.microsoft.com/office/drawing/2014/main" id="{F2430EF5-9574-E146-8E0F-45F5AEED27CC}"/>
              </a:ext>
            </a:extLst>
          </p:cNvPr>
          <p:cNvSpPr>
            <a:spLocks noGrp="1"/>
          </p:cNvSpPr>
          <p:nvPr>
            <p:ph idx="1"/>
          </p:nvPr>
        </p:nvSpPr>
        <p:spPr>
          <a:xfrm>
            <a:off x="228600" y="1600200"/>
            <a:ext cx="5943600" cy="5029200"/>
          </a:xfrm>
        </p:spPr>
        <p:txBody>
          <a:bodyPr/>
          <a:lstStyle/>
          <a:p>
            <a:pPr marL="0" indent="0">
              <a:buNone/>
            </a:pPr>
            <a:r>
              <a:rPr lang="en-US" sz="2000" dirty="0"/>
              <a:t>Hot and cold treatments to the head.  Start with a hot pack over the forehead and a cold pack over the upper neck and lower skull, keep them in place for 3 minutes, then switch them to cold in front and hot in back for three minutes. I find it easiest to have the patient lay down with the back of their head on one pack while the other is place over the forehead.  Keep switching every three minutes, keeping the hot pack hot and the cold pack cold. Switch about 7 or 8 times and then set the hot aside and finish with a cold pack on the last side you had applied the hot pack.  Then have the patient lay down for about 20 minutes.</a:t>
            </a:r>
          </a:p>
        </p:txBody>
      </p:sp>
      <p:pic>
        <p:nvPicPr>
          <p:cNvPr id="5" name="Picture 4">
            <a:extLst>
              <a:ext uri="{FF2B5EF4-FFF2-40B4-BE49-F238E27FC236}">
                <a16:creationId xmlns:a16="http://schemas.microsoft.com/office/drawing/2014/main" id="{39F66D3D-FCBE-F143-854E-90194F8C7E5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6753" b="100000" l="8329" r="95121"/>
                    </a14:imgEffect>
                  </a14:imgLayer>
                </a14:imgProps>
              </a:ext>
              <a:ext uri="{28A0092B-C50C-407E-A947-70E740481C1C}">
                <a14:useLocalDpi xmlns:a14="http://schemas.microsoft.com/office/drawing/2010/main"/>
              </a:ext>
            </a:extLst>
          </a:blip>
          <a:srcRect/>
          <a:stretch/>
        </p:blipFill>
        <p:spPr>
          <a:xfrm>
            <a:off x="4434840" y="3429000"/>
            <a:ext cx="5166360" cy="3444240"/>
          </a:xfrm>
          <a:prstGeom prst="rect">
            <a:avLst/>
          </a:prstGeom>
        </p:spPr>
      </p:pic>
    </p:spTree>
    <p:extLst>
      <p:ext uri="{BB962C8B-B14F-4D97-AF65-F5344CB8AC3E}">
        <p14:creationId xmlns:p14="http://schemas.microsoft.com/office/powerpoint/2010/main" val="2403578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9A9B92-4374-FA45-B64D-8A62967CD1A7}"/>
              </a:ext>
            </a:extLst>
          </p:cNvPr>
          <p:cNvSpPr>
            <a:spLocks noGrp="1"/>
          </p:cNvSpPr>
          <p:nvPr>
            <p:ph idx="1"/>
          </p:nvPr>
        </p:nvSpPr>
        <p:spPr>
          <a:xfrm>
            <a:off x="457200" y="609600"/>
            <a:ext cx="8229600" cy="5638800"/>
          </a:xfrm>
        </p:spPr>
        <p:txBody>
          <a:bodyPr/>
          <a:lstStyle/>
          <a:p>
            <a:pPr marL="0" indent="0">
              <a:buNone/>
            </a:pPr>
            <a:r>
              <a:rPr lang="en-US" sz="2800" dirty="0"/>
              <a:t>If the physicians are so busy that they cannot treat the sick outside of the institution, would it not be wiser for all to educate themselves in the use of simple remedies, than to venture to use drugs that are given a long name to hide their real qualities. </a:t>
            </a:r>
          </a:p>
          <a:p>
            <a:pPr marL="0" indent="0">
              <a:buNone/>
            </a:pPr>
            <a:r>
              <a:rPr lang="en-US" sz="2800" dirty="0"/>
              <a:t>Why need anyone be ignorant of God's remedies--hot-water fomentations and cold and hot compresses. It is important to become familiar with the benefit of dieting in case of sickness. All should understand what to do {for} themselves.  {2SM 289.4}</a:t>
            </a:r>
          </a:p>
        </p:txBody>
      </p:sp>
    </p:spTree>
    <p:extLst>
      <p:ext uri="{BB962C8B-B14F-4D97-AF65-F5344CB8AC3E}">
        <p14:creationId xmlns:p14="http://schemas.microsoft.com/office/powerpoint/2010/main" val="6547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E62A9FC-5E80-D148-B921-305F66737582}"/>
              </a:ext>
            </a:extLst>
          </p:cNvPr>
          <p:cNvSpPr>
            <a:spLocks noGrp="1" noChangeArrowheads="1"/>
          </p:cNvSpPr>
          <p:nvPr>
            <p:ph type="title"/>
          </p:nvPr>
        </p:nvSpPr>
        <p:spPr>
          <a:xfrm>
            <a:off x="288925" y="0"/>
            <a:ext cx="7748588" cy="857250"/>
          </a:xfrm>
        </p:spPr>
        <p:txBody>
          <a:bodyPr/>
          <a:lstStyle/>
          <a:p>
            <a:pPr>
              <a:defRPr/>
            </a:pPr>
            <a:r>
              <a:rPr lang="en-US" altLang="en-US" dirty="0">
                <a:cs typeface="+mj-cs"/>
              </a:rPr>
              <a:t>What is hydrotherapy?</a:t>
            </a:r>
          </a:p>
        </p:txBody>
      </p:sp>
      <p:sp>
        <p:nvSpPr>
          <p:cNvPr id="504835" name="Rectangle 3">
            <a:extLst>
              <a:ext uri="{FF2B5EF4-FFF2-40B4-BE49-F238E27FC236}">
                <a16:creationId xmlns:a16="http://schemas.microsoft.com/office/drawing/2014/main" id="{11B07AB6-C6CF-714E-9612-DF5C758B13D4}"/>
              </a:ext>
            </a:extLst>
          </p:cNvPr>
          <p:cNvSpPr>
            <a:spLocks noGrp="1" noChangeArrowheads="1"/>
          </p:cNvSpPr>
          <p:nvPr>
            <p:ph type="body" idx="1"/>
          </p:nvPr>
        </p:nvSpPr>
        <p:spPr>
          <a:xfrm>
            <a:off x="228600" y="857250"/>
            <a:ext cx="8659813" cy="3371850"/>
          </a:xfrm>
        </p:spPr>
        <p:txBody>
          <a:bodyPr>
            <a:noAutofit/>
          </a:bodyPr>
          <a:lstStyle/>
          <a:p>
            <a:pPr>
              <a:defRPr/>
            </a:pPr>
            <a:r>
              <a:rPr lang="en-US" altLang="en-US" sz="2400" dirty="0">
                <a:cs typeface="+mn-cs"/>
              </a:rPr>
              <a:t>Hydrotherapy may be defined as the use of water, in any of its forms, for the maintenance of health, or the treatment of disease.</a:t>
            </a:r>
          </a:p>
          <a:p>
            <a:pPr>
              <a:defRPr/>
            </a:pPr>
            <a:r>
              <a:rPr lang="en-US" altLang="en-US" sz="2400" dirty="0">
                <a:cs typeface="+mn-cs"/>
              </a:rPr>
              <a:t>Hot water applied to the body dilates local blood vessels and increases blood flow, relieving pain, congestion, muscle cramps and inflammation. It moves blood by attracting it to the place of warmth and by reflex reaction. </a:t>
            </a:r>
          </a:p>
          <a:p>
            <a:pPr>
              <a:defRPr/>
            </a:pPr>
            <a:r>
              <a:rPr lang="en-US" altLang="en-US" sz="2400" dirty="0">
                <a:cs typeface="+mn-cs"/>
              </a:rPr>
              <a:t>Cold water applied to the body tends to constrict local blood vessels and decrease local blood flow.  It moves blood away from the area both by local effects and by reflex reaction. </a:t>
            </a:r>
          </a:p>
        </p:txBody>
      </p:sp>
      <p:pic>
        <p:nvPicPr>
          <p:cNvPr id="16387" name="Picture 4" descr="1092076">
            <a:extLst>
              <a:ext uri="{FF2B5EF4-FFF2-40B4-BE49-F238E27FC236}">
                <a16:creationId xmlns:a16="http://schemas.microsoft.com/office/drawing/2014/main" id="{C52A3486-9521-414B-9137-756A8A70BF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9513" y="4953000"/>
            <a:ext cx="6858000" cy="1543050"/>
          </a:xfrm>
          <a:prstGeom prst="rect">
            <a:avLst/>
          </a:prstGeom>
          <a:noFill/>
          <a:ln w="57150">
            <a:solidFill>
              <a:srgbClr val="C3AB6E"/>
            </a:solidFill>
            <a:miter lim="800000"/>
            <a:headEnd/>
            <a:tailEnd/>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B564-2D5A-F148-B095-F63DB308E2C5}"/>
              </a:ext>
            </a:extLst>
          </p:cNvPr>
          <p:cNvSpPr>
            <a:spLocks noGrp="1"/>
          </p:cNvSpPr>
          <p:nvPr>
            <p:ph type="title"/>
          </p:nvPr>
        </p:nvSpPr>
        <p:spPr>
          <a:xfrm>
            <a:off x="457200" y="292100"/>
            <a:ext cx="6477000" cy="1384300"/>
          </a:xfrm>
        </p:spPr>
        <p:txBody>
          <a:bodyPr/>
          <a:lstStyle/>
          <a:p>
            <a:pPr>
              <a:defRPr/>
            </a:pPr>
            <a:r>
              <a:rPr lang="en-US" dirty="0">
                <a:cs typeface="+mj-cs"/>
              </a:rPr>
              <a:t>Perfect Health Depends on Perfect Circulation.</a:t>
            </a:r>
          </a:p>
        </p:txBody>
      </p:sp>
      <p:sp>
        <p:nvSpPr>
          <p:cNvPr id="3" name="Content Placeholder 2">
            <a:extLst>
              <a:ext uri="{FF2B5EF4-FFF2-40B4-BE49-F238E27FC236}">
                <a16:creationId xmlns:a16="http://schemas.microsoft.com/office/drawing/2014/main" id="{187D45FD-8C4E-2E4D-B97F-A5905C65EA9D}"/>
              </a:ext>
            </a:extLst>
          </p:cNvPr>
          <p:cNvSpPr>
            <a:spLocks noGrp="1"/>
          </p:cNvSpPr>
          <p:nvPr>
            <p:ph idx="1"/>
          </p:nvPr>
        </p:nvSpPr>
        <p:spPr>
          <a:xfrm>
            <a:off x="457200" y="1905000"/>
            <a:ext cx="4876800" cy="4114800"/>
          </a:xfrm>
        </p:spPr>
        <p:txBody>
          <a:bodyPr/>
          <a:lstStyle/>
          <a:p>
            <a:pPr>
              <a:defRPr/>
            </a:pPr>
            <a:r>
              <a:rPr lang="en-US" dirty="0">
                <a:cs typeface="+mn-cs"/>
              </a:rPr>
              <a:t>Decongest: </a:t>
            </a:r>
          </a:p>
          <a:p>
            <a:pPr lvl="1">
              <a:defRPr/>
            </a:pPr>
            <a:r>
              <a:rPr lang="en-US" dirty="0"/>
              <a:t>Decrease inflammation.</a:t>
            </a:r>
          </a:p>
          <a:p>
            <a:pPr lvl="1">
              <a:defRPr/>
            </a:pPr>
            <a:r>
              <a:rPr lang="en-US" dirty="0"/>
              <a:t>Reduce areas of thermal overload, i.e. fever.</a:t>
            </a:r>
          </a:p>
        </p:txBody>
      </p:sp>
      <p:pic>
        <p:nvPicPr>
          <p:cNvPr id="18435" name="Picture 3">
            <a:extLst>
              <a:ext uri="{FF2B5EF4-FFF2-40B4-BE49-F238E27FC236}">
                <a16:creationId xmlns:a16="http://schemas.microsoft.com/office/drawing/2014/main" id="{6DB2143D-BF43-FE46-8AD2-44BB5CBC40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2963" y="320675"/>
            <a:ext cx="4471987"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BDC0870-46B7-A643-917F-D6BDA332ECAC}"/>
              </a:ext>
            </a:extLst>
          </p:cNvPr>
          <p:cNvSpPr>
            <a:spLocks noGrp="1" noChangeArrowheads="1"/>
          </p:cNvSpPr>
          <p:nvPr>
            <p:ph type="title"/>
          </p:nvPr>
        </p:nvSpPr>
        <p:spPr>
          <a:xfrm>
            <a:off x="457200" y="0"/>
            <a:ext cx="8229600" cy="1384300"/>
          </a:xfrm>
        </p:spPr>
        <p:txBody>
          <a:bodyPr/>
          <a:lstStyle/>
          <a:p>
            <a:pPr eaLnBrk="1" hangingPunct="1">
              <a:defRPr/>
            </a:pPr>
            <a:r>
              <a:rPr lang="en-US" altLang="en-US" sz="3600">
                <a:ea typeface="+mj-ea"/>
                <a:cs typeface="+mj-cs"/>
              </a:rPr>
              <a:t>Understanding Hydrotherapy</a:t>
            </a:r>
          </a:p>
        </p:txBody>
      </p:sp>
      <p:sp>
        <p:nvSpPr>
          <p:cNvPr id="3075" name="Rectangle 3">
            <a:extLst>
              <a:ext uri="{FF2B5EF4-FFF2-40B4-BE49-F238E27FC236}">
                <a16:creationId xmlns:a16="http://schemas.microsoft.com/office/drawing/2014/main" id="{3098A98C-E079-8C4B-9E3F-3DD4CAAA56F6}"/>
              </a:ext>
            </a:extLst>
          </p:cNvPr>
          <p:cNvSpPr>
            <a:spLocks noGrp="1" noChangeArrowheads="1"/>
          </p:cNvSpPr>
          <p:nvPr>
            <p:ph type="body" idx="1"/>
          </p:nvPr>
        </p:nvSpPr>
        <p:spPr>
          <a:xfrm>
            <a:off x="228600" y="1295400"/>
            <a:ext cx="5334000" cy="5257800"/>
          </a:xfrm>
        </p:spPr>
        <p:txBody>
          <a:bodyPr/>
          <a:lstStyle/>
          <a:p>
            <a:pPr marL="0" indent="0" eaLnBrk="1" hangingPunct="1">
              <a:buFontTx/>
              <a:buNone/>
              <a:defRPr/>
            </a:pPr>
            <a:r>
              <a:rPr lang="en-US" altLang="en-US" sz="2400" dirty="0">
                <a:cs typeface="+mn-cs"/>
              </a:rPr>
              <a:t>Physiological responses</a:t>
            </a:r>
          </a:p>
          <a:p>
            <a:pPr marL="571500" indent="-457200" eaLnBrk="1" hangingPunct="1">
              <a:defRPr/>
            </a:pPr>
            <a:r>
              <a:rPr lang="en-US" altLang="en-US" sz="2400" dirty="0">
                <a:cs typeface="+mn-cs"/>
              </a:rPr>
              <a:t>Hot dilates capillaries—skin turns red. Metabolic activity increases.</a:t>
            </a:r>
          </a:p>
          <a:p>
            <a:pPr marL="571500" indent="-457200" eaLnBrk="1" hangingPunct="1">
              <a:defRPr/>
            </a:pPr>
            <a:r>
              <a:rPr lang="en-US" altLang="en-US" sz="2400" dirty="0">
                <a:cs typeface="+mn-cs"/>
              </a:rPr>
              <a:t>Cold constricts capillaries—skin can become white. Metabolic activity decreases.</a:t>
            </a:r>
          </a:p>
          <a:p>
            <a:pPr marL="571500" indent="-457200" eaLnBrk="1" hangingPunct="1">
              <a:defRPr/>
            </a:pPr>
            <a:r>
              <a:rPr lang="en-US" altLang="en-US" sz="2400" dirty="0">
                <a:cs typeface="+mn-cs"/>
              </a:rPr>
              <a:t>Underlying organs respond with either relaxation or increased activity.</a:t>
            </a:r>
          </a:p>
          <a:p>
            <a:pPr marL="571500" indent="-457200" eaLnBrk="1" hangingPunct="1">
              <a:defRPr/>
            </a:pPr>
            <a:r>
              <a:rPr lang="en-US" altLang="en-US" sz="2400" dirty="0">
                <a:cs typeface="+mn-cs"/>
              </a:rPr>
              <a:t>Body temperature responds accordingly.</a:t>
            </a:r>
          </a:p>
          <a:p>
            <a:pPr marL="571500" indent="-457200" eaLnBrk="1" hangingPunct="1">
              <a:defRPr/>
            </a:pPr>
            <a:r>
              <a:rPr lang="en-US" altLang="en-US" sz="2400" dirty="0">
                <a:cs typeface="+mn-cs"/>
              </a:rPr>
              <a:t>Metabolism, or body chemistry is accelerated/digestion improved.</a:t>
            </a:r>
          </a:p>
        </p:txBody>
      </p:sp>
      <p:pic>
        <p:nvPicPr>
          <p:cNvPr id="3" name="Picture 2">
            <a:extLst>
              <a:ext uri="{FF2B5EF4-FFF2-40B4-BE49-F238E27FC236}">
                <a16:creationId xmlns:a16="http://schemas.microsoft.com/office/drawing/2014/main" id="{76289676-326F-8E48-A58D-67C998DFAB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562600" y="2362200"/>
            <a:ext cx="3276600"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BDC83E09-8A2C-084C-BFC3-AD9C065C3553}"/>
              </a:ext>
            </a:extLst>
          </p:cNvPr>
          <p:cNvSpPr>
            <a:spLocks noGrp="1" noChangeArrowheads="1"/>
          </p:cNvSpPr>
          <p:nvPr>
            <p:ph type="body" idx="1"/>
          </p:nvPr>
        </p:nvSpPr>
        <p:spPr>
          <a:xfrm>
            <a:off x="76200" y="1676400"/>
            <a:ext cx="4572000" cy="4724400"/>
          </a:xfrm>
        </p:spPr>
        <p:txBody>
          <a:bodyPr/>
          <a:lstStyle/>
          <a:p>
            <a:pPr eaLnBrk="1" hangingPunct="1">
              <a:defRPr/>
            </a:pPr>
            <a:r>
              <a:rPr lang="en-US" altLang="en-US" sz="2200" dirty="0">
                <a:solidFill>
                  <a:srgbClr val="99FF33"/>
                </a:solidFill>
                <a:ea typeface="+mn-ea"/>
                <a:cs typeface="+mn-cs"/>
              </a:rPr>
              <a:t>The most effective therapy modality known to fight disease, ageing, infections, pain.</a:t>
            </a:r>
          </a:p>
          <a:p>
            <a:pPr eaLnBrk="1" hangingPunct="1">
              <a:defRPr/>
            </a:pPr>
            <a:r>
              <a:rPr lang="en-US" altLang="en-US" sz="2200" dirty="0">
                <a:solidFill>
                  <a:srgbClr val="99FF33"/>
                </a:solidFill>
                <a:ea typeface="+mn-ea"/>
                <a:cs typeface="+mn-cs"/>
              </a:rPr>
              <a:t>Improved digestive tract functions.</a:t>
            </a:r>
          </a:p>
          <a:p>
            <a:pPr eaLnBrk="1" hangingPunct="1">
              <a:defRPr/>
            </a:pPr>
            <a:r>
              <a:rPr lang="en-US" altLang="en-US" sz="2200" dirty="0">
                <a:solidFill>
                  <a:srgbClr val="99FF33"/>
                </a:solidFill>
                <a:ea typeface="+mn-ea"/>
                <a:cs typeface="+mn-cs"/>
              </a:rPr>
              <a:t>Sets the stage for detoxification.</a:t>
            </a:r>
          </a:p>
          <a:p>
            <a:pPr algn="just" eaLnBrk="1" hangingPunct="1">
              <a:defRPr/>
            </a:pPr>
            <a:r>
              <a:rPr lang="en-US" altLang="en-US" sz="2200" dirty="0">
                <a:solidFill>
                  <a:srgbClr val="99FF33"/>
                </a:solidFill>
                <a:cs typeface="+mn-cs"/>
              </a:rPr>
              <a:t>Brain and nervous system toned and calmed.</a:t>
            </a:r>
          </a:p>
          <a:p>
            <a:pPr eaLnBrk="1" hangingPunct="1">
              <a:defRPr/>
            </a:pPr>
            <a:r>
              <a:rPr lang="en-US" altLang="en-US" sz="2200" dirty="0">
                <a:solidFill>
                  <a:srgbClr val="99FF33"/>
                </a:solidFill>
                <a:cs typeface="+mn-cs"/>
              </a:rPr>
              <a:t>Heart rate is increased and strengthened.</a:t>
            </a:r>
          </a:p>
        </p:txBody>
      </p:sp>
      <p:sp>
        <p:nvSpPr>
          <p:cNvPr id="28676" name="Rectangle 4">
            <a:extLst>
              <a:ext uri="{FF2B5EF4-FFF2-40B4-BE49-F238E27FC236}">
                <a16:creationId xmlns:a16="http://schemas.microsoft.com/office/drawing/2014/main" id="{450996F7-FFAC-DE45-9D35-B37A998BF264}"/>
              </a:ext>
            </a:extLst>
          </p:cNvPr>
          <p:cNvSpPr>
            <a:spLocks noGrp="1" noChangeArrowheads="1"/>
          </p:cNvSpPr>
          <p:nvPr>
            <p:ph type="title"/>
          </p:nvPr>
        </p:nvSpPr>
        <p:spPr/>
        <p:txBody>
          <a:bodyPr/>
          <a:lstStyle/>
          <a:p>
            <a:pPr algn="ctr" eaLnBrk="1" hangingPunct="1">
              <a:defRPr/>
            </a:pPr>
            <a:r>
              <a:rPr lang="en-US" altLang="en-US" sz="3600">
                <a:solidFill>
                  <a:srgbClr val="66FF33"/>
                </a:solidFill>
                <a:ea typeface="+mj-ea"/>
                <a:cs typeface="+mj-cs"/>
              </a:rPr>
              <a:t>Benefits of Hydrotherapy</a:t>
            </a:r>
          </a:p>
        </p:txBody>
      </p:sp>
      <p:pic>
        <p:nvPicPr>
          <p:cNvPr id="3" name="Picture 2">
            <a:extLst>
              <a:ext uri="{FF2B5EF4-FFF2-40B4-BE49-F238E27FC236}">
                <a16:creationId xmlns:a16="http://schemas.microsoft.com/office/drawing/2014/main" id="{CE1EEEA9-0214-964A-8785-DA87ED0885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2465">
            <a:off x="4981310" y="2174345"/>
            <a:ext cx="3725333"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a:extLst>
              <a:ext uri="{FF2B5EF4-FFF2-40B4-BE49-F238E27FC236}">
                <a16:creationId xmlns:a16="http://schemas.microsoft.com/office/drawing/2014/main" id="{7CB3B69A-BD36-8F49-8584-D1915D0106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398400">
            <a:off x="304800" y="1447800"/>
            <a:ext cx="4098925" cy="42846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5CB70B33-CBDA-5A40-BC6B-B42C8D922051}"/>
              </a:ext>
            </a:extLst>
          </p:cNvPr>
          <p:cNvSpPr>
            <a:spLocks noGrp="1"/>
          </p:cNvSpPr>
          <p:nvPr>
            <p:ph sz="half" idx="1"/>
          </p:nvPr>
        </p:nvSpPr>
        <p:spPr>
          <a:xfrm>
            <a:off x="4724400" y="1447800"/>
            <a:ext cx="4191000" cy="4281488"/>
          </a:xfrm>
        </p:spPr>
        <p:txBody>
          <a:bodyPr/>
          <a:lstStyle/>
          <a:p>
            <a:pPr>
              <a:defRPr/>
            </a:pPr>
            <a:r>
              <a:rPr lang="en-US" sz="2400" dirty="0">
                <a:cs typeface="+mn-cs"/>
              </a:rPr>
              <a:t>Mental clarity, increased emotional stability.</a:t>
            </a:r>
          </a:p>
          <a:p>
            <a:pPr>
              <a:defRPr/>
            </a:pPr>
            <a:r>
              <a:rPr lang="en-US" sz="2400" dirty="0">
                <a:cs typeface="+mn-cs"/>
              </a:rPr>
              <a:t>Immune system strengthened and enabled.</a:t>
            </a:r>
          </a:p>
          <a:p>
            <a:pPr>
              <a:defRPr/>
            </a:pPr>
            <a:r>
              <a:rPr lang="en-US" sz="2400" dirty="0">
                <a:cs typeface="+mn-cs"/>
              </a:rPr>
              <a:t>Lymph flow increased and activity increase. </a:t>
            </a:r>
          </a:p>
          <a:p>
            <a:pPr>
              <a:defRPr/>
            </a:pPr>
            <a:r>
              <a:rPr lang="en-US" sz="2400" dirty="0">
                <a:cs typeface="+mn-cs"/>
              </a:rPr>
              <a:t>White blood cells increase in numbers and chemistry, lymphocytes increase in numbers.</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DDB0E4CD-4119-8149-976E-E1328B683C49}"/>
              </a:ext>
            </a:extLst>
          </p:cNvPr>
          <p:cNvSpPr>
            <a:spLocks noGrp="1" noChangeArrowheads="1"/>
          </p:cNvSpPr>
          <p:nvPr>
            <p:ph type="body" idx="1"/>
          </p:nvPr>
        </p:nvSpPr>
        <p:spPr>
          <a:xfrm>
            <a:off x="304800" y="1219200"/>
            <a:ext cx="4495800" cy="4572000"/>
          </a:xfrm>
        </p:spPr>
        <p:txBody>
          <a:bodyPr/>
          <a:lstStyle/>
          <a:p>
            <a:pPr eaLnBrk="1" hangingPunct="1">
              <a:defRPr/>
            </a:pPr>
            <a:r>
              <a:rPr lang="en-US" altLang="en-US" sz="2400" dirty="0">
                <a:solidFill>
                  <a:srgbClr val="99FF33"/>
                </a:solidFill>
                <a:cs typeface="+mn-cs"/>
              </a:rPr>
              <a:t>Increased interferon production.</a:t>
            </a:r>
          </a:p>
          <a:p>
            <a:pPr eaLnBrk="1" hangingPunct="1">
              <a:defRPr/>
            </a:pPr>
            <a:r>
              <a:rPr lang="en-US" altLang="en-US" sz="2400" dirty="0">
                <a:solidFill>
                  <a:srgbClr val="99FF33"/>
                </a:solidFill>
                <a:cs typeface="+mn-cs"/>
              </a:rPr>
              <a:t>Increased ability and strength to resistance disease.</a:t>
            </a:r>
          </a:p>
          <a:p>
            <a:pPr eaLnBrk="1" hangingPunct="1">
              <a:defRPr/>
            </a:pPr>
            <a:r>
              <a:rPr lang="en-US" altLang="en-US" sz="2400" dirty="0">
                <a:solidFill>
                  <a:srgbClr val="99FF33"/>
                </a:solidFill>
                <a:cs typeface="+mn-cs"/>
              </a:rPr>
              <a:t>Quicker healing from trauma with minimal tissue damage. </a:t>
            </a:r>
          </a:p>
          <a:p>
            <a:pPr eaLnBrk="1" hangingPunct="1">
              <a:defRPr/>
            </a:pPr>
            <a:r>
              <a:rPr lang="en-US" altLang="en-US" sz="2400" dirty="0">
                <a:solidFill>
                  <a:srgbClr val="99FF33"/>
                </a:solidFill>
                <a:cs typeface="+mn-cs"/>
              </a:rPr>
              <a:t>Less burn scaring, quicker healing due to increased circulation in capillaries. </a:t>
            </a:r>
          </a:p>
          <a:p>
            <a:pPr eaLnBrk="1" hangingPunct="1">
              <a:defRPr/>
            </a:pPr>
            <a:endParaRPr lang="en-US" altLang="en-US" sz="1050" dirty="0">
              <a:cs typeface="+mn-cs"/>
            </a:endParaRPr>
          </a:p>
        </p:txBody>
      </p:sp>
      <p:pic>
        <p:nvPicPr>
          <p:cNvPr id="3" name="Picture 2">
            <a:extLst>
              <a:ext uri="{FF2B5EF4-FFF2-40B4-BE49-F238E27FC236}">
                <a16:creationId xmlns:a16="http://schemas.microsoft.com/office/drawing/2014/main" id="{C4C42241-FB1A-2D47-B6D5-C3E100003E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443132">
            <a:off x="5105400" y="914400"/>
            <a:ext cx="3149600" cy="472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1E51059-7515-1547-B5D9-13487294AEC3}"/>
              </a:ext>
            </a:extLst>
          </p:cNvPr>
          <p:cNvSpPr>
            <a:spLocks noGrp="1" noChangeArrowheads="1"/>
          </p:cNvSpPr>
          <p:nvPr>
            <p:ph type="title"/>
          </p:nvPr>
        </p:nvSpPr>
        <p:spPr>
          <a:xfrm>
            <a:off x="457200" y="292100"/>
            <a:ext cx="8229600" cy="927100"/>
          </a:xfrm>
        </p:spPr>
        <p:txBody>
          <a:bodyPr/>
          <a:lstStyle/>
          <a:p>
            <a:pPr algn="ctr" eaLnBrk="1" hangingPunct="1">
              <a:defRPr/>
            </a:pPr>
            <a:r>
              <a:rPr lang="en-US" altLang="en-US" sz="3600">
                <a:solidFill>
                  <a:srgbClr val="FFFF66"/>
                </a:solidFill>
                <a:cs typeface="+mj-cs"/>
              </a:rPr>
              <a:t>Lists of various types of hydrotherapy</a:t>
            </a:r>
            <a:br>
              <a:rPr lang="en-US" altLang="en-US" sz="3600">
                <a:solidFill>
                  <a:srgbClr val="FFFF66"/>
                </a:solidFill>
                <a:cs typeface="+mj-cs"/>
              </a:rPr>
            </a:br>
            <a:r>
              <a:rPr lang="en-US" altLang="en-US" sz="2800">
                <a:solidFill>
                  <a:srgbClr val="FFFF66"/>
                </a:solidFill>
                <a:cs typeface="+mj-cs"/>
              </a:rPr>
              <a:t>There are two kinds of hydrotherapy</a:t>
            </a:r>
            <a:endParaRPr lang="en-US" altLang="en-US" sz="3600">
              <a:solidFill>
                <a:srgbClr val="FFFF66"/>
              </a:solidFill>
              <a:cs typeface="+mj-cs"/>
            </a:endParaRPr>
          </a:p>
        </p:txBody>
      </p:sp>
      <p:sp>
        <p:nvSpPr>
          <p:cNvPr id="8195" name="Rectangle 3">
            <a:extLst>
              <a:ext uri="{FF2B5EF4-FFF2-40B4-BE49-F238E27FC236}">
                <a16:creationId xmlns:a16="http://schemas.microsoft.com/office/drawing/2014/main" id="{D5CF515B-9A6B-034E-9895-8DEA20DFA020}"/>
              </a:ext>
            </a:extLst>
          </p:cNvPr>
          <p:cNvSpPr>
            <a:spLocks noGrp="1" noChangeArrowheads="1"/>
          </p:cNvSpPr>
          <p:nvPr>
            <p:ph type="body" idx="1"/>
          </p:nvPr>
        </p:nvSpPr>
        <p:spPr>
          <a:xfrm>
            <a:off x="152400" y="1828800"/>
            <a:ext cx="5181600" cy="4343400"/>
          </a:xfrm>
        </p:spPr>
        <p:txBody>
          <a:bodyPr/>
          <a:lstStyle/>
          <a:p>
            <a:pPr marL="57150" indent="0" eaLnBrk="1" hangingPunct="1">
              <a:buClr>
                <a:srgbClr val="669900"/>
              </a:buClr>
              <a:buFontTx/>
              <a:buNone/>
              <a:defRPr/>
            </a:pPr>
            <a:r>
              <a:rPr lang="en-US" altLang="en-US" sz="2800" u="sng" dirty="0">
                <a:solidFill>
                  <a:srgbClr val="FFFF99"/>
                </a:solidFill>
                <a:cs typeface="+mn-cs"/>
              </a:rPr>
              <a:t>Fever Therapies:</a:t>
            </a:r>
          </a:p>
          <a:p>
            <a:pPr marL="571500" indent="-457200" eaLnBrk="1" hangingPunct="1">
              <a:buClr>
                <a:srgbClr val="669900"/>
              </a:buClr>
              <a:defRPr/>
            </a:pPr>
            <a:r>
              <a:rPr lang="en-US" altLang="en-US" sz="2800" dirty="0">
                <a:solidFill>
                  <a:srgbClr val="FFFF99"/>
                </a:solidFill>
                <a:cs typeface="+mn-cs"/>
              </a:rPr>
              <a:t>Hot fomentations.</a:t>
            </a:r>
          </a:p>
          <a:p>
            <a:pPr marL="571500" indent="-457200" eaLnBrk="1" hangingPunct="1">
              <a:buClr>
                <a:srgbClr val="669900"/>
              </a:buClr>
              <a:defRPr/>
            </a:pPr>
            <a:r>
              <a:rPr lang="en-US" altLang="en-US" sz="2800" dirty="0">
                <a:solidFill>
                  <a:srgbClr val="FFFF99"/>
                </a:solidFill>
                <a:cs typeface="+mn-cs"/>
              </a:rPr>
              <a:t>Hot tub soaks-can be medicated.</a:t>
            </a:r>
          </a:p>
          <a:p>
            <a:pPr marL="571500" indent="-457200" eaLnBrk="1" hangingPunct="1">
              <a:buClr>
                <a:srgbClr val="669900"/>
              </a:buClr>
              <a:defRPr/>
            </a:pPr>
            <a:r>
              <a:rPr lang="en-US" altLang="en-US" sz="2800" dirty="0">
                <a:solidFill>
                  <a:srgbClr val="FFFF99"/>
                </a:solidFill>
                <a:cs typeface="+mn-cs"/>
              </a:rPr>
              <a:t>Wet sheet pack.</a:t>
            </a:r>
          </a:p>
          <a:p>
            <a:pPr marL="571500" indent="-457200" eaLnBrk="1" hangingPunct="1">
              <a:buClr>
                <a:srgbClr val="669900"/>
              </a:buClr>
              <a:defRPr/>
            </a:pPr>
            <a:r>
              <a:rPr lang="en-US" altLang="en-US" sz="2800" dirty="0">
                <a:solidFill>
                  <a:srgbClr val="FFFF99"/>
                </a:solidFill>
                <a:cs typeface="+mn-cs"/>
              </a:rPr>
              <a:t>Russian steam bath.</a:t>
            </a:r>
          </a:p>
          <a:p>
            <a:pPr marL="571500" indent="-457200" eaLnBrk="1" hangingPunct="1">
              <a:buClr>
                <a:srgbClr val="669900"/>
              </a:buClr>
              <a:defRPr/>
            </a:pPr>
            <a:r>
              <a:rPr lang="en-US" altLang="en-US" sz="2800" dirty="0">
                <a:solidFill>
                  <a:srgbClr val="FFFF99"/>
                </a:solidFill>
                <a:cs typeface="+mn-cs"/>
              </a:rPr>
              <a:t>Hot foot bath.</a:t>
            </a:r>
          </a:p>
          <a:p>
            <a:pPr marL="1752600" lvl="3" indent="-381000" eaLnBrk="1" hangingPunct="1">
              <a:buClr>
                <a:srgbClr val="669900"/>
              </a:buClr>
              <a:buFont typeface="Tahoma" panose="020B0604030504040204" pitchFamily="34" charset="0"/>
              <a:buNone/>
              <a:defRPr/>
            </a:pPr>
            <a:endParaRPr lang="en-US" altLang="en-US" sz="2800" dirty="0">
              <a:ea typeface="ＭＳ Ｐゴシック" panose="020B0600070205080204" pitchFamily="34" charset="-128"/>
            </a:endParaRPr>
          </a:p>
        </p:txBody>
      </p:sp>
      <p:pic>
        <p:nvPicPr>
          <p:cNvPr id="3" name="Picture 2">
            <a:extLst>
              <a:ext uri="{FF2B5EF4-FFF2-40B4-BE49-F238E27FC236}">
                <a16:creationId xmlns:a16="http://schemas.microsoft.com/office/drawing/2014/main" id="{42C319E5-4075-1446-BDDD-1546F5B106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0854">
            <a:off x="4718652" y="2031446"/>
            <a:ext cx="3737211" cy="3557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19402</TotalTime>
  <Words>1602</Words>
  <Application>Microsoft Macintosh PowerPoint</Application>
  <PresentationFormat>On-screen Show (4:3)</PresentationFormat>
  <Paragraphs>175</Paragraphs>
  <Slides>28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Tahoma</vt:lpstr>
      <vt:lpstr>Times New Roman</vt:lpstr>
      <vt:lpstr>Wingdings</vt:lpstr>
      <vt:lpstr>Ocean</vt:lpstr>
      <vt:lpstr>PowerPoint Presentation</vt:lpstr>
      <vt:lpstr>PowerPoint Presentation</vt:lpstr>
      <vt:lpstr>What is hydrotherapy?</vt:lpstr>
      <vt:lpstr>Perfect Health Depends on Perfect Circulation.</vt:lpstr>
      <vt:lpstr>Understanding Hydrotherapy</vt:lpstr>
      <vt:lpstr>Benefits of Hydrotherapy</vt:lpstr>
      <vt:lpstr>PowerPoint Presentation</vt:lpstr>
      <vt:lpstr>PowerPoint Presentation</vt:lpstr>
      <vt:lpstr>Lists of various types of hydrotherapy There are two kinds of hydrotherapy</vt:lpstr>
      <vt:lpstr>PowerPoint Presentation</vt:lpstr>
      <vt:lpstr>Water Temperatures and their effect</vt:lpstr>
      <vt:lpstr>PowerPoint Presentation</vt:lpstr>
      <vt:lpstr>PowerPoint Presentation</vt:lpstr>
      <vt:lpstr>PowerPoint Presentation</vt:lpstr>
      <vt:lpstr>PowerPoint Presentation</vt:lpstr>
      <vt:lpstr>Hot foot bath</vt:lpstr>
      <vt:lpstr>Benefits of the Hot Foot Bath</vt:lpstr>
      <vt:lpstr>PowerPoint Presentation</vt:lpstr>
      <vt:lpstr>Indications</vt:lpstr>
      <vt:lpstr>Articles Needed</vt:lpstr>
      <vt:lpstr>Procedure</vt:lpstr>
      <vt:lpstr>Procedure Continued</vt:lpstr>
      <vt:lpstr>Precautions</vt:lpstr>
      <vt:lpstr>PowerPoint Presentation</vt:lpstr>
      <vt:lpstr>PowerPoint Presentation</vt:lpstr>
      <vt:lpstr>Where can this be used?</vt:lpstr>
      <vt:lpstr>Head Hydrotherapy</vt:lpstr>
      <vt:lpstr>PowerPoint Presentation</vt:lpstr>
    </vt:vector>
  </TitlesOfParts>
  <Company>Laws of eight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Hydrotherapy or Water Therapy</dc:title>
  <dc:creator>Swany Dittman</dc:creator>
  <cp:lastModifiedBy>Microsoft Office User</cp:lastModifiedBy>
  <cp:revision>122</cp:revision>
  <dcterms:created xsi:type="dcterms:W3CDTF">2021-11-16T22:59:02Z</dcterms:created>
  <dcterms:modified xsi:type="dcterms:W3CDTF">2025-12-29T14:24:18Z</dcterms:modified>
</cp:coreProperties>
</file>