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256" r:id="rId2"/>
    <p:sldId id="1554" r:id="rId3"/>
    <p:sldId id="1559" r:id="rId4"/>
    <p:sldId id="1543" r:id="rId5"/>
    <p:sldId id="1547" r:id="rId6"/>
    <p:sldId id="1568" r:id="rId7"/>
    <p:sldId id="1553" r:id="rId8"/>
    <p:sldId id="1560" r:id="rId9"/>
    <p:sldId id="1569" r:id="rId10"/>
    <p:sldId id="1570" r:id="rId11"/>
    <p:sldId id="1580" r:id="rId12"/>
    <p:sldId id="1576" r:id="rId13"/>
    <p:sldId id="1575" r:id="rId14"/>
    <p:sldId id="1558" r:id="rId15"/>
    <p:sldId id="1577" r:id="rId16"/>
    <p:sldId id="1578" r:id="rId17"/>
    <p:sldId id="1579" r:id="rId18"/>
    <p:sldId id="1549" r:id="rId19"/>
    <p:sldId id="1572" r:id="rId20"/>
    <p:sldId id="1571" r:id="rId21"/>
    <p:sldId id="1552" r:id="rId22"/>
    <p:sldId id="1557" r:id="rId23"/>
    <p:sldId id="1550" r:id="rId24"/>
    <p:sldId id="1565" r:id="rId25"/>
    <p:sldId id="1573" r:id="rId26"/>
    <p:sldId id="1574" r:id="rId27"/>
    <p:sldId id="1548" r:id="rId28"/>
    <p:sldId id="1551" r:id="rId29"/>
    <p:sldId id="1582" r:id="rId30"/>
    <p:sldId id="1583" r:id="rId31"/>
    <p:sldId id="1545" r:id="rId32"/>
    <p:sldId id="1566" r:id="rId33"/>
    <p:sldId id="1567" r:id="rId34"/>
    <p:sldId id="257" r:id="rId35"/>
    <p:sldId id="258" r:id="rId36"/>
    <p:sldId id="260" r:id="rId37"/>
    <p:sldId id="1319" r:id="rId38"/>
    <p:sldId id="1160" r:id="rId39"/>
    <p:sldId id="1320" r:id="rId40"/>
    <p:sldId id="1321" r:id="rId41"/>
    <p:sldId id="1323" r:id="rId42"/>
    <p:sldId id="1318" r:id="rId43"/>
    <p:sldId id="261" r:id="rId44"/>
    <p:sldId id="1325" r:id="rId45"/>
    <p:sldId id="1324" r:id="rId46"/>
    <p:sldId id="1326" r:id="rId47"/>
    <p:sldId id="1328" r:id="rId48"/>
    <p:sldId id="1329" r:id="rId49"/>
    <p:sldId id="1544" r:id="rId50"/>
    <p:sldId id="1330" r:id="rId51"/>
    <p:sldId id="1331" r:id="rId52"/>
    <p:sldId id="1327" r:id="rId53"/>
    <p:sldId id="279" r:id="rId54"/>
    <p:sldId id="1332" r:id="rId55"/>
    <p:sldId id="1514" r:id="rId56"/>
    <p:sldId id="1511" r:id="rId57"/>
    <p:sldId id="1515" r:id="rId58"/>
    <p:sldId id="1516" r:id="rId59"/>
    <p:sldId id="1517" r:id="rId60"/>
    <p:sldId id="1518" r:id="rId61"/>
    <p:sldId id="1512" r:id="rId62"/>
    <p:sldId id="1513" r:id="rId63"/>
    <p:sldId id="1333" r:id="rId64"/>
    <p:sldId id="1519" r:id="rId65"/>
    <p:sldId id="1520" r:id="rId66"/>
    <p:sldId id="301" r:id="rId67"/>
    <p:sldId id="1521" r:id="rId68"/>
    <p:sldId id="1522" r:id="rId69"/>
    <p:sldId id="1523" r:id="rId70"/>
    <p:sldId id="1524" r:id="rId71"/>
    <p:sldId id="1525" r:id="rId72"/>
    <p:sldId id="1526" r:id="rId73"/>
    <p:sldId id="1581" r:id="rId74"/>
    <p:sldId id="285" r:id="rId75"/>
    <p:sldId id="306" r:id="rId76"/>
    <p:sldId id="307" r:id="rId77"/>
    <p:sldId id="308" r:id="rId78"/>
    <p:sldId id="309" r:id="rId79"/>
    <p:sldId id="310" r:id="rId80"/>
    <p:sldId id="311" r:id="rId81"/>
    <p:sldId id="294" r:id="rId82"/>
    <p:sldId id="292" r:id="rId83"/>
    <p:sldId id="1528" r:id="rId84"/>
    <p:sldId id="1529" r:id="rId85"/>
    <p:sldId id="1530" r:id="rId86"/>
    <p:sldId id="1531" r:id="rId87"/>
    <p:sldId id="1532" r:id="rId88"/>
    <p:sldId id="1534" r:id="rId89"/>
    <p:sldId id="1533" r:id="rId90"/>
    <p:sldId id="1535" r:id="rId91"/>
    <p:sldId id="528" r:id="rId92"/>
    <p:sldId id="1269" r:id="rId93"/>
    <p:sldId id="312" r:id="rId94"/>
    <p:sldId id="460" r:id="rId95"/>
    <p:sldId id="735" r:id="rId96"/>
    <p:sldId id="366" r:id="rId97"/>
    <p:sldId id="537" r:id="rId98"/>
    <p:sldId id="1541" r:id="rId99"/>
    <p:sldId id="1536" r:id="rId100"/>
    <p:sldId id="1537" r:id="rId101"/>
    <p:sldId id="1563" r:id="rId102"/>
    <p:sldId id="1564" r:id="rId103"/>
    <p:sldId id="1539" r:id="rId104"/>
    <p:sldId id="1540" r:id="rId105"/>
    <p:sldId id="1542" r:id="rId106"/>
    <p:sldId id="1562"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A05"/>
    <a:srgbClr val="141A06"/>
    <a:srgbClr val="1C351B"/>
    <a:srgbClr val="0610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8"/>
    <p:restoredTop sz="73720"/>
  </p:normalViewPr>
  <p:slideViewPr>
    <p:cSldViewPr snapToGrid="0" snapToObjects="1">
      <p:cViewPr varScale="1">
        <p:scale>
          <a:sx n="78" d="100"/>
          <a:sy n="78" d="100"/>
        </p:scale>
        <p:origin x="2120" y="184"/>
      </p:cViewPr>
      <p:guideLst>
        <p:guide orient="horz" pos="218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068FA-CFC9-E544-881F-A8AC02DE1E22}" type="datetimeFigureOut">
              <a:rPr lang="en-US" smtClean="0"/>
              <a:t>12/29/25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0B6D-E346-2B4D-BDD2-C7F9090AB1CD}" type="slidenum">
              <a:rPr lang="en-US" smtClean="0"/>
              <a:t>‹#›</a:t>
            </a:fld>
            <a:endParaRPr lang="en-US"/>
          </a:p>
        </p:txBody>
      </p:sp>
    </p:spTree>
    <p:extLst>
      <p:ext uri="{BB962C8B-B14F-4D97-AF65-F5344CB8AC3E}">
        <p14:creationId xmlns:p14="http://schemas.microsoft.com/office/powerpoint/2010/main" val="2184281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move to carefully</a:t>
            </a:r>
          </a:p>
          <a:p>
            <a:endParaRPr lang="en-US" dirty="0"/>
          </a:p>
          <a:p>
            <a:r>
              <a:rPr lang="en-US" dirty="0"/>
              <a:t>Industry</a:t>
            </a:r>
          </a:p>
          <a:p>
            <a:endParaRPr lang="en-US" dirty="0"/>
          </a:p>
          <a:p>
            <a:r>
              <a:rPr lang="en-US" dirty="0"/>
              <a:t>Soil well drained, sun facing, </a:t>
            </a:r>
          </a:p>
          <a:p>
            <a:endParaRPr lang="en-US" dirty="0"/>
          </a:p>
          <a:p>
            <a:r>
              <a:rPr lang="en-US" dirty="0"/>
              <a:t>Water</a:t>
            </a:r>
          </a:p>
          <a:p>
            <a:endParaRPr lang="en-US" dirty="0"/>
          </a:p>
          <a:p>
            <a:r>
              <a:rPr lang="en-US" dirty="0"/>
              <a:t>Debt (Later)</a:t>
            </a:r>
          </a:p>
          <a:p>
            <a:endParaRPr lang="en-US" dirty="0"/>
          </a:p>
          <a:p>
            <a:r>
              <a:rPr lang="en-US" dirty="0"/>
              <a:t>Off Grid (our experience)</a:t>
            </a:r>
          </a:p>
          <a:p>
            <a:endParaRPr lang="en-US" dirty="0"/>
          </a:p>
          <a:p>
            <a:r>
              <a:rPr lang="en-US" dirty="0"/>
              <a:t>Solar</a:t>
            </a:r>
          </a:p>
        </p:txBody>
      </p:sp>
      <p:sp>
        <p:nvSpPr>
          <p:cNvPr id="4" name="Slide Number Placeholder 3"/>
          <p:cNvSpPr>
            <a:spLocks noGrp="1"/>
          </p:cNvSpPr>
          <p:nvPr>
            <p:ph type="sldNum" sz="quarter" idx="5"/>
          </p:nvPr>
        </p:nvSpPr>
        <p:spPr/>
        <p:txBody>
          <a:bodyPr/>
          <a:lstStyle/>
          <a:p>
            <a:fld id="{8DBC0B6D-E346-2B4D-BDD2-C7F9090AB1CD}" type="slidenum">
              <a:rPr lang="en-US" smtClean="0"/>
              <a:t>4</a:t>
            </a:fld>
            <a:endParaRPr lang="en-US"/>
          </a:p>
        </p:txBody>
      </p:sp>
    </p:spTree>
    <p:extLst>
      <p:ext uri="{BB962C8B-B14F-4D97-AF65-F5344CB8AC3E}">
        <p14:creationId xmlns:p14="http://schemas.microsoft.com/office/powerpoint/2010/main" val="1640921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garden, you do a little here and a little there, we call it interval training.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44</a:t>
            </a:fld>
            <a:endParaRPr lang="en-US"/>
          </a:p>
        </p:txBody>
      </p:sp>
    </p:spTree>
    <p:extLst>
      <p:ext uri="{BB962C8B-B14F-4D97-AF65-F5344CB8AC3E}">
        <p14:creationId xmlns:p14="http://schemas.microsoft.com/office/powerpoint/2010/main" val="2040446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Herbal remedies</a:t>
            </a:r>
          </a:p>
          <a:p>
            <a:r>
              <a:rPr lang="en-US" dirty="0"/>
              <a:t>Skull Cap</a:t>
            </a:r>
          </a:p>
          <a:p>
            <a:r>
              <a:rPr lang="en-US" dirty="0"/>
              <a:t>Velvet beans</a:t>
            </a:r>
          </a:p>
          <a:p>
            <a:r>
              <a:rPr lang="en-US" dirty="0"/>
              <a:t>Comfrey</a:t>
            </a:r>
          </a:p>
        </p:txBody>
      </p:sp>
      <p:sp>
        <p:nvSpPr>
          <p:cNvPr id="4" name="Slide Number Placeholder 3"/>
          <p:cNvSpPr>
            <a:spLocks noGrp="1"/>
          </p:cNvSpPr>
          <p:nvPr>
            <p:ph type="sldNum" sz="quarter" idx="5"/>
          </p:nvPr>
        </p:nvSpPr>
        <p:spPr/>
        <p:txBody>
          <a:bodyPr/>
          <a:lstStyle/>
          <a:p>
            <a:fld id="{8DBC0B6D-E346-2B4D-BDD2-C7F9090AB1CD}" type="slidenum">
              <a:rPr lang="en-US" smtClean="0"/>
              <a:t>45</a:t>
            </a:fld>
            <a:endParaRPr lang="en-US"/>
          </a:p>
        </p:txBody>
      </p:sp>
    </p:spTree>
    <p:extLst>
      <p:ext uri="{BB962C8B-B14F-4D97-AF65-F5344CB8AC3E}">
        <p14:creationId xmlns:p14="http://schemas.microsoft.com/office/powerpoint/2010/main" val="288773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Meaningful purposeful useful labor.</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46</a:t>
            </a:fld>
            <a:endParaRPr lang="en-US"/>
          </a:p>
        </p:txBody>
      </p:sp>
    </p:spTree>
    <p:extLst>
      <p:ext uri="{BB962C8B-B14F-4D97-AF65-F5344CB8AC3E}">
        <p14:creationId xmlns:p14="http://schemas.microsoft.com/office/powerpoint/2010/main" val="3177642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B and C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47</a:t>
            </a:fld>
            <a:endParaRPr lang="en-US"/>
          </a:p>
        </p:txBody>
      </p:sp>
    </p:spTree>
    <p:extLst>
      <p:ext uri="{BB962C8B-B14F-4D97-AF65-F5344CB8AC3E}">
        <p14:creationId xmlns:p14="http://schemas.microsoft.com/office/powerpoint/2010/main" val="1923417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True joy in life found only by working men and women. </a:t>
            </a:r>
            <a:endParaRPr lang="en-AU" sz="1200" kern="1200" dirty="0">
              <a:solidFill>
                <a:schemeClr val="tx1"/>
              </a:solidFill>
              <a:effectLst/>
              <a:latin typeface="+mn-lt"/>
              <a:ea typeface="+mn-ea"/>
              <a:cs typeface="+mn-cs"/>
            </a:endParaRPr>
          </a:p>
          <a:p>
            <a:r>
              <a:rPr lang="en-US" dirty="0"/>
              <a:t>Country Property</a:t>
            </a:r>
          </a:p>
        </p:txBody>
      </p:sp>
      <p:sp>
        <p:nvSpPr>
          <p:cNvPr id="4" name="Slide Number Placeholder 3"/>
          <p:cNvSpPr>
            <a:spLocks noGrp="1"/>
          </p:cNvSpPr>
          <p:nvPr>
            <p:ph type="sldNum" sz="quarter" idx="5"/>
          </p:nvPr>
        </p:nvSpPr>
        <p:spPr/>
        <p:txBody>
          <a:bodyPr/>
          <a:lstStyle/>
          <a:p>
            <a:fld id="{8DBC0B6D-E346-2B4D-BDD2-C7F9090AB1CD}" type="slidenum">
              <a:rPr lang="en-US" smtClean="0"/>
              <a:t>48</a:t>
            </a:fld>
            <a:endParaRPr lang="en-US"/>
          </a:p>
        </p:txBody>
      </p:sp>
    </p:spTree>
    <p:extLst>
      <p:ext uri="{BB962C8B-B14F-4D97-AF65-F5344CB8AC3E}">
        <p14:creationId xmlns:p14="http://schemas.microsoft.com/office/powerpoint/2010/main" val="1586263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cheaper for the poor to live in, than in city 4T 510</a:t>
            </a:r>
          </a:p>
          <a:p>
            <a:endParaRPr lang="en-US" dirty="0"/>
          </a:p>
          <a:p>
            <a:endParaRPr lang="en-US" dirty="0"/>
          </a:p>
          <a:p>
            <a:r>
              <a:rPr lang="en-US" dirty="0"/>
              <a:t>There are youth, and men and women, who need to be taught how to employ their ability just where they are. This is no pleasant duty; but every church is responsible for its individual members, and it should not allow a class who cannot obtain a living where they are in the country, to move to Battle Creek. Brethren in the country have farms and can raise their own supplies. </a:t>
            </a:r>
            <a:r>
              <a:rPr lang="en-US" b="1" dirty="0"/>
              <a:t>It is therefore much less expensive for the poor to be supported in the country,</a:t>
            </a:r>
            <a:r>
              <a:rPr lang="en-US" dirty="0"/>
              <a:t> where provisions are cheap, than to have them come to Battle Creek, where, instead of helping the church and our institutions, means must be continually drawn from the treasury to help them. Those living in the city have to buy nearly all their provisions, and it costs something to take care of the poor.  {4T 509.4}</a:t>
            </a:r>
          </a:p>
        </p:txBody>
      </p:sp>
      <p:sp>
        <p:nvSpPr>
          <p:cNvPr id="4" name="Slide Number Placeholder 3"/>
          <p:cNvSpPr>
            <a:spLocks noGrp="1"/>
          </p:cNvSpPr>
          <p:nvPr>
            <p:ph type="sldNum" sz="quarter" idx="5"/>
          </p:nvPr>
        </p:nvSpPr>
        <p:spPr/>
        <p:txBody>
          <a:bodyPr/>
          <a:lstStyle/>
          <a:p>
            <a:fld id="{8DBC0B6D-E346-2B4D-BDD2-C7F9090AB1CD}" type="slidenum">
              <a:rPr lang="en-US" smtClean="0"/>
              <a:t>49</a:t>
            </a:fld>
            <a:endParaRPr lang="en-US"/>
          </a:p>
        </p:txBody>
      </p:sp>
    </p:spTree>
    <p:extLst>
      <p:ext uri="{BB962C8B-B14F-4D97-AF65-F5344CB8AC3E}">
        <p14:creationId xmlns:p14="http://schemas.microsoft.com/office/powerpoint/2010/main" val="2974593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joy brings health. — </a:t>
            </a:r>
            <a:r>
              <a:rPr lang="en-US" sz="1200" b="1" kern="1200" dirty="0" err="1">
                <a:solidFill>
                  <a:schemeClr val="tx1"/>
                </a:solidFill>
                <a:effectLst/>
                <a:latin typeface="+mn-lt"/>
                <a:ea typeface="+mn-ea"/>
                <a:cs typeface="+mn-cs"/>
              </a:rPr>
              <a:t>Afib</a:t>
            </a:r>
            <a:endParaRPr lang="en-AU"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50</a:t>
            </a:fld>
            <a:endParaRPr lang="en-US"/>
          </a:p>
        </p:txBody>
      </p:sp>
    </p:spTree>
    <p:extLst>
      <p:ext uri="{BB962C8B-B14F-4D97-AF65-F5344CB8AC3E}">
        <p14:creationId xmlns:p14="http://schemas.microsoft.com/office/powerpoint/2010/main" val="2287726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Patients return to ecological niche for healing, pick fruit, tend flowers,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51</a:t>
            </a:fld>
            <a:endParaRPr lang="en-US"/>
          </a:p>
        </p:txBody>
      </p:sp>
    </p:spTree>
    <p:extLst>
      <p:ext uri="{BB962C8B-B14F-4D97-AF65-F5344CB8AC3E}">
        <p14:creationId xmlns:p14="http://schemas.microsoft.com/office/powerpoint/2010/main" val="4135843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096437BE-EA8A-C345-B99E-D5D8A62D1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A88724-B729-1840-903B-24C40A094BD5}" type="slidenum">
              <a:rPr lang="en-US" altLang="en-US" sz="1200"/>
              <a:pPr/>
              <a:t>52</a:t>
            </a:fld>
            <a:endParaRPr lang="en-US" altLang="en-US" sz="1200"/>
          </a:p>
        </p:txBody>
      </p:sp>
      <p:sp>
        <p:nvSpPr>
          <p:cNvPr id="514051" name="Rectangle 2">
            <a:extLst>
              <a:ext uri="{FF2B5EF4-FFF2-40B4-BE49-F238E27FC236}">
                <a16:creationId xmlns:a16="http://schemas.microsoft.com/office/drawing/2014/main" id="{A0C623C4-6CB0-FB49-A05B-6C54E1974693}"/>
              </a:ext>
            </a:extLst>
          </p:cNvPr>
          <p:cNvSpPr>
            <a:spLocks noGrp="1" noRot="1" noChangeAspect="1" noChangeArrowheads="1" noTextEdit="1"/>
          </p:cNvSpPr>
          <p:nvPr>
            <p:ph type="sldImg"/>
          </p:nvPr>
        </p:nvSpPr>
        <p:spPr>
          <a:solidFill>
            <a:srgbClr val="FFFFFF"/>
          </a:solidFill>
          <a:ln/>
        </p:spPr>
      </p:sp>
      <p:sp>
        <p:nvSpPr>
          <p:cNvPr id="514052" name="Rectangle 3">
            <a:extLst>
              <a:ext uri="{FF2B5EF4-FFF2-40B4-BE49-F238E27FC236}">
                <a16:creationId xmlns:a16="http://schemas.microsoft.com/office/drawing/2014/main" id="{161BD230-B1A3-A54E-9E7F-632D99DA784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err="1">
                <a:latin typeface="Arial" panose="020B0604020202020204" pitchFamily="34" charset="0"/>
                <a:ea typeface="ＭＳ Ｐゴシック" panose="020B0600070205080204" pitchFamily="34" charset="-128"/>
              </a:rPr>
              <a:t>MAN’s</a:t>
            </a:r>
            <a:r>
              <a:rPr lang="en-US" altLang="en-US" dirty="0">
                <a:latin typeface="Arial" panose="020B0604020202020204" pitchFamily="34" charset="0"/>
                <a:ea typeface="ＭＳ Ｐゴシック" panose="020B0600070205080204" pitchFamily="34" charset="-128"/>
              </a:rPr>
              <a:t> Ecological Niche</a:t>
            </a:r>
          </a:p>
        </p:txBody>
      </p:sp>
    </p:spTree>
    <p:extLst>
      <p:ext uri="{BB962C8B-B14F-4D97-AF65-F5344CB8AC3E}">
        <p14:creationId xmlns:p14="http://schemas.microsoft.com/office/powerpoint/2010/main" val="2156657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Platz EA, </a:t>
            </a:r>
            <a:r>
              <a:rPr lang="en-US" dirty="0" err="1"/>
              <a:t>Kawachi</a:t>
            </a:r>
            <a:r>
              <a:rPr lang="en-US" dirty="0"/>
              <a:t> I, </a:t>
            </a:r>
            <a:r>
              <a:rPr lang="en-US" dirty="0" err="1"/>
              <a:t>Rimm</a:t>
            </a:r>
            <a:r>
              <a:rPr lang="en-US" dirty="0"/>
              <a:t> </a:t>
            </a:r>
            <a:r>
              <a:rPr lang="en-US" dirty="0" err="1"/>
              <a:t>EB</a:t>
            </a:r>
            <a:r>
              <a:rPr lang="en-US" dirty="0"/>
              <a:t>, Colditz GA, </a:t>
            </a:r>
            <a:r>
              <a:rPr lang="en-US" dirty="0" err="1"/>
              <a:t>Stampfer</a:t>
            </a:r>
            <a:r>
              <a:rPr lang="en-US" dirty="0"/>
              <a:t> MJ, Willett WC, </a:t>
            </a:r>
            <a:r>
              <a:rPr lang="en-US" dirty="0" err="1"/>
              <a:t>Giovannucci</a:t>
            </a:r>
            <a:r>
              <a:rPr lang="en-US" dirty="0"/>
              <a:t> E. Physical activity and benign prostatic hyperplasia. Arch Intern Med. 1998 Nov 23;158(21):2349-56. </a:t>
            </a:r>
          </a:p>
          <a:p>
            <a:endParaRPr lang="en-US" dirty="0"/>
          </a:p>
          <a:p>
            <a:r>
              <a:rPr lang="en-US" dirty="0"/>
              <a:t>Abstract</a:t>
            </a:r>
          </a:p>
          <a:p>
            <a:endParaRPr lang="en-US" dirty="0"/>
          </a:p>
          <a:p>
            <a:r>
              <a:rPr lang="en-US" dirty="0"/>
              <a:t>Background: Benign prostatic hyperplasia (</a:t>
            </a:r>
            <a:r>
              <a:rPr lang="en-US" dirty="0" err="1"/>
              <a:t>BPH</a:t>
            </a:r>
            <a:r>
              <a:rPr lang="en-US" dirty="0"/>
              <a:t>) leading to prostatic enlargement and lower urinary tract symptoms is highly prevalent among older men. Sympathetic nervous system activity, which is decreased by physical activity, is associated with increased prostatic smooth-muscle tone and prostatic symptoms. Therefore, we assessed whether physical activity leads to fewer lower urinary tract symptoms in the Health Professionals Follow-up Study.</a:t>
            </a:r>
          </a:p>
          <a:p>
            <a:endParaRPr lang="en-US" dirty="0"/>
          </a:p>
          <a:p>
            <a:r>
              <a:rPr lang="en-US" dirty="0"/>
              <a:t>Methods: We observed men who were aged 40 to 75 years at baseline in 1986 for subsequent incidence of surgery for </a:t>
            </a:r>
            <a:r>
              <a:rPr lang="en-US" dirty="0" err="1"/>
              <a:t>BPH</a:t>
            </a:r>
            <a:r>
              <a:rPr lang="en-US" dirty="0"/>
              <a:t>. The men were free of diagnosed cancer, including prostate cancer at baseline and during follow-up, had not had a radical prostatectomy, and provided data on physical activity. Cases were men who under-went </a:t>
            </a:r>
            <a:r>
              <a:rPr lang="en-US" dirty="0" err="1"/>
              <a:t>BPH</a:t>
            </a:r>
            <a:r>
              <a:rPr lang="en-US" dirty="0"/>
              <a:t> surgery between 1986 and 1994 (n = 1890) or, among those who did not have surgery, who scored 15 or more points of 35 (n = 1853) on 7 questions about lower urinary tract symptoms modified from the American Urological Association Symptom Index. </a:t>
            </a:r>
            <a:r>
              <a:rPr lang="en-US" dirty="0" err="1"/>
              <a:t>Noncases</a:t>
            </a:r>
            <a:r>
              <a:rPr lang="en-US" dirty="0"/>
              <a:t> were men who scored 7 points or less (n = 21745). Odds ratios (</a:t>
            </a:r>
            <a:r>
              <a:rPr lang="en-US" dirty="0" err="1"/>
              <a:t>ORs</a:t>
            </a:r>
            <a:r>
              <a:rPr lang="en-US" dirty="0"/>
              <a:t>) and 95% confidence intervals (CIs) were calculated from multiple logistic regression models.</a:t>
            </a:r>
          </a:p>
          <a:p>
            <a:endParaRPr lang="en-US" dirty="0"/>
          </a:p>
          <a:p>
            <a:r>
              <a:rPr lang="en-US" dirty="0"/>
              <a:t>Results: After controlling for age, race or ethnicity, alcohol consumption, and smoking, physical activity was inversely related with total </a:t>
            </a:r>
            <a:r>
              <a:rPr lang="en-US" dirty="0" err="1"/>
              <a:t>BPH</a:t>
            </a:r>
            <a:r>
              <a:rPr lang="en-US" dirty="0"/>
              <a:t> (extreme quintiles: OR, 0.75; 95% CI, 0.67-0.85; P for trend, &lt;.001), surgery for </a:t>
            </a:r>
            <a:r>
              <a:rPr lang="en-US" dirty="0" err="1"/>
              <a:t>BPH</a:t>
            </a:r>
            <a:r>
              <a:rPr lang="en-US" dirty="0"/>
              <a:t> (OR, 0.76; 95% CI, 0.64-0.90; P for trend, &lt;.001), and symptomatic </a:t>
            </a:r>
            <a:r>
              <a:rPr lang="en-US" dirty="0" err="1"/>
              <a:t>BPH</a:t>
            </a:r>
            <a:r>
              <a:rPr lang="en-US" dirty="0"/>
              <a:t> (OR, 0.75; 95% CI, 0.64-0.87; P for trend, &lt;.001). Walking, the most prevalent activity, was inversely related to </a:t>
            </a:r>
            <a:r>
              <a:rPr lang="en-US" dirty="0" err="1"/>
              <a:t>BPH</a:t>
            </a:r>
            <a:r>
              <a:rPr lang="en-US" dirty="0"/>
              <a:t> risk; men who walked 2 to 3 h/</a:t>
            </a:r>
            <a:r>
              <a:rPr lang="en-US" dirty="0" err="1"/>
              <a:t>wk</a:t>
            </a:r>
            <a:r>
              <a:rPr lang="en-US" dirty="0"/>
              <a:t> had a 25% lower risk of total </a:t>
            </a:r>
            <a:r>
              <a:rPr lang="en-US" dirty="0" err="1"/>
              <a:t>BPH</a:t>
            </a:r>
            <a:r>
              <a:rPr lang="en-US" dirty="0"/>
              <a:t>.</a:t>
            </a:r>
          </a:p>
          <a:p>
            <a:endParaRPr lang="en-US" dirty="0"/>
          </a:p>
          <a:p>
            <a:r>
              <a:rPr lang="en-US" dirty="0"/>
              <a:t>Conclusion: Our results indicate that more physically active men have a lower frequency of lower urinary tract symptoms.</a:t>
            </a:r>
          </a:p>
          <a:p>
            <a:endParaRPr lang="en-US" dirty="0"/>
          </a:p>
          <a:p>
            <a:r>
              <a:rPr lang="en-US" dirty="0"/>
              <a:t>Foster SA, Shortridge EF, </a:t>
            </a:r>
            <a:r>
              <a:rPr lang="en-US" dirty="0" err="1"/>
              <a:t>DiBonaventura</a:t>
            </a:r>
            <a:r>
              <a:rPr lang="en-US" dirty="0"/>
              <a:t> M, </a:t>
            </a:r>
            <a:r>
              <a:rPr lang="en-US" dirty="0" err="1"/>
              <a:t>Viktrup</a:t>
            </a:r>
            <a:r>
              <a:rPr lang="en-US" dirty="0"/>
              <a:t> L. Predictors of self-reported benign prostatic hyperplasia in European men: analysis of the European National Health and Wellness Survey. World J Urol. 2015 May;33(5):639-47. </a:t>
            </a:r>
          </a:p>
          <a:p>
            <a:endParaRPr lang="en-US" dirty="0"/>
          </a:p>
          <a:p>
            <a:r>
              <a:rPr lang="en-US" b="1" dirty="0"/>
              <a:t>Abstract </a:t>
            </a:r>
          </a:p>
          <a:p>
            <a:r>
              <a:rPr lang="en-US" b="1" dirty="0"/>
              <a:t>Purpose: </a:t>
            </a:r>
            <a:r>
              <a:rPr lang="en-US" dirty="0"/>
              <a:t>This study aimed to identify predictors of European men who self-reported being diagnosed with benign prostatic hyperplasia (</a:t>
            </a:r>
            <a:r>
              <a:rPr lang="en-US" dirty="0" err="1"/>
              <a:t>DxBPH</a:t>
            </a:r>
            <a:r>
              <a:rPr lang="en-US" dirty="0"/>
              <a:t>) compared to men with moderate-to-severe lower urinary tract symptoms [American Urological Association Symptom Index (</a:t>
            </a:r>
            <a:r>
              <a:rPr lang="en-US" dirty="0" err="1"/>
              <a:t>AUA</a:t>
            </a:r>
            <a:r>
              <a:rPr lang="en-US" dirty="0"/>
              <a:t>-SI) score ≥8] who did not self-report a </a:t>
            </a:r>
            <a:r>
              <a:rPr lang="en-US" dirty="0" err="1"/>
              <a:t>BPH</a:t>
            </a:r>
            <a:r>
              <a:rPr lang="en-US" dirty="0"/>
              <a:t> diagnosis (non-</a:t>
            </a:r>
            <a:r>
              <a:rPr lang="en-US" dirty="0" err="1"/>
              <a:t>DxBPH</a:t>
            </a:r>
            <a:r>
              <a:rPr lang="en-US" dirty="0"/>
              <a:t>). </a:t>
            </a:r>
          </a:p>
          <a:p>
            <a:r>
              <a:rPr lang="en-US" b="1" dirty="0"/>
              <a:t>Methods: </a:t>
            </a:r>
            <a:r>
              <a:rPr lang="en-US" dirty="0"/>
              <a:t>Data were taken from the 2010 European National Health and Wellness Survey; a cross-sectional, self-administered, Internet-based questionnaire. This analysis included males ≥40 years with </a:t>
            </a:r>
            <a:r>
              <a:rPr lang="en-US" dirty="0" err="1"/>
              <a:t>DxBPH</a:t>
            </a:r>
            <a:r>
              <a:rPr lang="en-US" dirty="0"/>
              <a:t> or without </a:t>
            </a:r>
            <a:r>
              <a:rPr lang="en-US" dirty="0" err="1"/>
              <a:t>DxBPH</a:t>
            </a:r>
            <a:r>
              <a:rPr lang="en-US" dirty="0"/>
              <a:t>, but with </a:t>
            </a:r>
            <a:r>
              <a:rPr lang="en-US" dirty="0" err="1"/>
              <a:t>AUA</a:t>
            </a:r>
            <a:r>
              <a:rPr lang="en-US" dirty="0"/>
              <a:t>-SI ≥8. Chi-square tests were used for categorical variables and independent samples t tests were used for continuous variables. Logistic regressions were conducted among all men ≥40 years to predict being </a:t>
            </a:r>
            <a:r>
              <a:rPr lang="en-US" dirty="0" err="1"/>
              <a:t>DxBPH</a:t>
            </a:r>
            <a:r>
              <a:rPr lang="en-US" dirty="0"/>
              <a:t>. </a:t>
            </a:r>
          </a:p>
          <a:p>
            <a:r>
              <a:rPr lang="en-US" b="1" dirty="0"/>
              <a:t>Results: </a:t>
            </a:r>
            <a:r>
              <a:rPr lang="en-US" dirty="0"/>
              <a:t>About 1,638 </a:t>
            </a:r>
            <a:r>
              <a:rPr lang="en-US" dirty="0" err="1"/>
              <a:t>DxBPH</a:t>
            </a:r>
            <a:r>
              <a:rPr lang="en-US" dirty="0"/>
              <a:t> and 3,676 non-</a:t>
            </a:r>
            <a:r>
              <a:rPr lang="en-US" dirty="0" err="1"/>
              <a:t>DxBPH</a:t>
            </a:r>
            <a:r>
              <a:rPr lang="en-US" dirty="0"/>
              <a:t> men were included. The estimated prevalence of </a:t>
            </a:r>
            <a:r>
              <a:rPr lang="en-US" dirty="0" err="1"/>
              <a:t>DxBPH</a:t>
            </a:r>
            <a:r>
              <a:rPr lang="en-US" dirty="0"/>
              <a:t> and non-</a:t>
            </a:r>
            <a:r>
              <a:rPr lang="en-US" dirty="0" err="1"/>
              <a:t>DxBPH</a:t>
            </a:r>
            <a:r>
              <a:rPr lang="en-US" dirty="0"/>
              <a:t> was 8.53 and 19.13 %. Men with </a:t>
            </a:r>
            <a:r>
              <a:rPr lang="en-US" dirty="0" err="1"/>
              <a:t>DxBPH</a:t>
            </a:r>
            <a:r>
              <a:rPr lang="en-US" dirty="0"/>
              <a:t> were older than non-</a:t>
            </a:r>
            <a:r>
              <a:rPr lang="en-US" dirty="0" err="1"/>
              <a:t>DxBPH</a:t>
            </a:r>
            <a:r>
              <a:rPr lang="en-US" dirty="0"/>
              <a:t> males (mean age 66.1 and 58.3, P &lt; 0.001). The mean </a:t>
            </a:r>
            <a:r>
              <a:rPr lang="en-US" dirty="0" err="1"/>
              <a:t>AUA</a:t>
            </a:r>
            <a:r>
              <a:rPr lang="en-US" dirty="0"/>
              <a:t>-SI score was 11.3 for </a:t>
            </a:r>
            <a:r>
              <a:rPr lang="en-US" dirty="0" err="1"/>
              <a:t>DxBPH</a:t>
            </a:r>
            <a:r>
              <a:rPr lang="en-US" dirty="0"/>
              <a:t> and 13.2 for non-</a:t>
            </a:r>
            <a:r>
              <a:rPr lang="en-US" dirty="0" err="1"/>
              <a:t>DxBPH</a:t>
            </a:r>
            <a:r>
              <a:rPr lang="en-US" dirty="0"/>
              <a:t>. Being older (OR = 1.077), having a university education (OR = 1.252), having private health insurance (OR = 1.186), and specific health behaviors/attitudes [regular exercise (OR = 1.191), visiting a doctor within the previous 6 months (OR = 2.398), consulting with a medical professional when not feeling well (OR = 1.097), reporting having an attentive doctor (OR = 1.112)], and higher voiding symptoms (OR = 1.032) were significant predictors of </a:t>
            </a:r>
            <a:r>
              <a:rPr lang="en-US" dirty="0" err="1"/>
              <a:t>DxBPH</a:t>
            </a:r>
            <a:r>
              <a:rPr lang="en-US" dirty="0"/>
              <a:t>. </a:t>
            </a:r>
          </a:p>
          <a:p>
            <a:r>
              <a:rPr lang="en-US" b="1" dirty="0"/>
              <a:t>Conclusions: </a:t>
            </a:r>
            <a:r>
              <a:rPr lang="en-US" dirty="0"/>
              <a:t>Older men with higher education and access to care and more engagement in their healthcare were more likely to self-report being diagnosed.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53</a:t>
            </a:fld>
            <a:endParaRPr lang="en-US"/>
          </a:p>
        </p:txBody>
      </p:sp>
    </p:spTree>
    <p:extLst>
      <p:ext uri="{BB962C8B-B14F-4D97-AF65-F5344CB8AC3E}">
        <p14:creationId xmlns:p14="http://schemas.microsoft.com/office/powerpoint/2010/main" val="288622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build a wood shed.</a:t>
            </a:r>
          </a:p>
        </p:txBody>
      </p:sp>
      <p:sp>
        <p:nvSpPr>
          <p:cNvPr id="4" name="Slide Number Placeholder 3"/>
          <p:cNvSpPr>
            <a:spLocks noGrp="1"/>
          </p:cNvSpPr>
          <p:nvPr>
            <p:ph type="sldNum" sz="quarter" idx="5"/>
          </p:nvPr>
        </p:nvSpPr>
        <p:spPr/>
        <p:txBody>
          <a:bodyPr/>
          <a:lstStyle/>
          <a:p>
            <a:fld id="{8DBC0B6D-E346-2B4D-BDD2-C7F9090AB1CD}" type="slidenum">
              <a:rPr lang="en-US" smtClean="0"/>
              <a:t>11</a:t>
            </a:fld>
            <a:endParaRPr lang="en-US"/>
          </a:p>
        </p:txBody>
      </p:sp>
    </p:spTree>
    <p:extLst>
      <p:ext uri="{BB962C8B-B14F-4D97-AF65-F5344CB8AC3E}">
        <p14:creationId xmlns:p14="http://schemas.microsoft.com/office/powerpoint/2010/main" val="3667821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Well clothed flowers.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Attract pollinators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Companion planting</a:t>
            </a:r>
            <a:endParaRPr lang="en-AU" sz="1200" kern="1200" dirty="0">
              <a:solidFill>
                <a:schemeClr val="tx1"/>
              </a:solidFill>
              <a:effectLst/>
              <a:latin typeface="+mn-lt"/>
              <a:ea typeface="+mn-ea"/>
              <a:cs typeface="+mn-cs"/>
            </a:endParaRPr>
          </a:p>
          <a:p>
            <a:r>
              <a:rPr lang="en-US" dirty="0"/>
              <a:t>Pest control</a:t>
            </a:r>
          </a:p>
        </p:txBody>
      </p:sp>
      <p:sp>
        <p:nvSpPr>
          <p:cNvPr id="4" name="Slide Number Placeholder 3"/>
          <p:cNvSpPr>
            <a:spLocks noGrp="1"/>
          </p:cNvSpPr>
          <p:nvPr>
            <p:ph type="sldNum" sz="quarter" idx="5"/>
          </p:nvPr>
        </p:nvSpPr>
        <p:spPr/>
        <p:txBody>
          <a:bodyPr/>
          <a:lstStyle/>
          <a:p>
            <a:fld id="{8DBC0B6D-E346-2B4D-BDD2-C7F9090AB1CD}" type="slidenum">
              <a:rPr lang="en-US" smtClean="0"/>
              <a:t>54</a:t>
            </a:fld>
            <a:endParaRPr lang="en-US"/>
          </a:p>
        </p:txBody>
      </p:sp>
    </p:spTree>
    <p:extLst>
      <p:ext uri="{BB962C8B-B14F-4D97-AF65-F5344CB8AC3E}">
        <p14:creationId xmlns:p14="http://schemas.microsoft.com/office/powerpoint/2010/main" val="136998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experience of Awe Has been found to promote physical and mental health.</a:t>
            </a:r>
          </a:p>
        </p:txBody>
      </p:sp>
      <p:sp>
        <p:nvSpPr>
          <p:cNvPr id="4" name="Slide Number Placeholder 3"/>
          <p:cNvSpPr>
            <a:spLocks noGrp="1"/>
          </p:cNvSpPr>
          <p:nvPr>
            <p:ph type="sldNum" sz="quarter" idx="5"/>
          </p:nvPr>
        </p:nvSpPr>
        <p:spPr/>
        <p:txBody>
          <a:bodyPr/>
          <a:lstStyle/>
          <a:p>
            <a:fld id="{77E74E07-ED68-734E-9B68-7F498BB3FCF6}" type="slidenum">
              <a:rPr lang="en-US" smtClean="0"/>
              <a:t>55</a:t>
            </a:fld>
            <a:endParaRPr lang="en-US"/>
          </a:p>
        </p:txBody>
      </p:sp>
    </p:spTree>
    <p:extLst>
      <p:ext uri="{BB962C8B-B14F-4D97-AF65-F5344CB8AC3E}">
        <p14:creationId xmlns:p14="http://schemas.microsoft.com/office/powerpoint/2010/main" val="1144199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something bigger and grander than your self brings humility.</a:t>
            </a:r>
          </a:p>
          <a:p>
            <a:endParaRPr lang="en-US" dirty="0"/>
          </a:p>
          <a:p>
            <a:r>
              <a:rPr lang="en-US" dirty="0"/>
              <a:t>https://</a:t>
            </a:r>
            <a:r>
              <a:rPr lang="en-US" dirty="0" err="1"/>
              <a:t>www.canr.msu.edu</a:t>
            </a:r>
            <a:r>
              <a:rPr lang="en-US" dirty="0"/>
              <a:t>/news/</a:t>
            </a:r>
            <a:r>
              <a:rPr lang="en-US" dirty="0" err="1"/>
              <a:t>the_influence_of_awe</a:t>
            </a:r>
            <a:endParaRPr lang="en-US" dirty="0"/>
          </a:p>
        </p:txBody>
      </p:sp>
      <p:sp>
        <p:nvSpPr>
          <p:cNvPr id="4" name="Slide Number Placeholder 3"/>
          <p:cNvSpPr>
            <a:spLocks noGrp="1"/>
          </p:cNvSpPr>
          <p:nvPr>
            <p:ph type="sldNum" sz="quarter" idx="5"/>
          </p:nvPr>
        </p:nvSpPr>
        <p:spPr/>
        <p:txBody>
          <a:bodyPr/>
          <a:lstStyle/>
          <a:p>
            <a:fld id="{77E74E07-ED68-734E-9B68-7F498BB3FCF6}" type="slidenum">
              <a:rPr lang="en-US" smtClean="0"/>
              <a:t>56</a:t>
            </a:fld>
            <a:endParaRPr lang="en-US"/>
          </a:p>
        </p:txBody>
      </p:sp>
    </p:spTree>
    <p:extLst>
      <p:ext uri="{BB962C8B-B14F-4D97-AF65-F5344CB8AC3E}">
        <p14:creationId xmlns:p14="http://schemas.microsoft.com/office/powerpoint/2010/main" val="3285978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take the time to experience the awe are found to have better health, and healthier blood pressures.</a:t>
            </a:r>
          </a:p>
        </p:txBody>
      </p:sp>
      <p:sp>
        <p:nvSpPr>
          <p:cNvPr id="4" name="Slide Number Placeholder 3"/>
          <p:cNvSpPr>
            <a:spLocks noGrp="1"/>
          </p:cNvSpPr>
          <p:nvPr>
            <p:ph type="sldNum" sz="quarter" idx="5"/>
          </p:nvPr>
        </p:nvSpPr>
        <p:spPr/>
        <p:txBody>
          <a:bodyPr/>
          <a:lstStyle/>
          <a:p>
            <a:fld id="{77E74E07-ED68-734E-9B68-7F498BB3FCF6}" type="slidenum">
              <a:rPr lang="en-US" smtClean="0"/>
              <a:t>57</a:t>
            </a:fld>
            <a:endParaRPr lang="en-US"/>
          </a:p>
        </p:txBody>
      </p:sp>
    </p:spTree>
    <p:extLst>
      <p:ext uri="{BB962C8B-B14F-4D97-AF65-F5344CB8AC3E}">
        <p14:creationId xmlns:p14="http://schemas.microsoft.com/office/powerpoint/2010/main" val="3021912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it’s big things like the sky, mountains, or sea</a:t>
            </a:r>
          </a:p>
        </p:txBody>
      </p:sp>
      <p:sp>
        <p:nvSpPr>
          <p:cNvPr id="4" name="Slide Number Placeholder 3"/>
          <p:cNvSpPr>
            <a:spLocks noGrp="1"/>
          </p:cNvSpPr>
          <p:nvPr>
            <p:ph type="sldNum" sz="quarter" idx="5"/>
          </p:nvPr>
        </p:nvSpPr>
        <p:spPr/>
        <p:txBody>
          <a:bodyPr/>
          <a:lstStyle/>
          <a:p>
            <a:fld id="{77E74E07-ED68-734E-9B68-7F498BB3FCF6}" type="slidenum">
              <a:rPr lang="en-US" smtClean="0"/>
              <a:t>58</a:t>
            </a:fld>
            <a:endParaRPr lang="en-US"/>
          </a:p>
        </p:txBody>
      </p:sp>
    </p:spTree>
    <p:extLst>
      <p:ext uri="{BB962C8B-B14F-4D97-AF65-F5344CB8AC3E}">
        <p14:creationId xmlns:p14="http://schemas.microsoft.com/office/powerpoint/2010/main" val="4039751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small things like intricate beautiful flowers.</a:t>
            </a:r>
          </a:p>
        </p:txBody>
      </p:sp>
      <p:sp>
        <p:nvSpPr>
          <p:cNvPr id="4" name="Slide Number Placeholder 3"/>
          <p:cNvSpPr>
            <a:spLocks noGrp="1"/>
          </p:cNvSpPr>
          <p:nvPr>
            <p:ph type="sldNum" sz="quarter" idx="5"/>
          </p:nvPr>
        </p:nvSpPr>
        <p:spPr/>
        <p:txBody>
          <a:bodyPr/>
          <a:lstStyle/>
          <a:p>
            <a:fld id="{77E74E07-ED68-734E-9B68-7F498BB3FCF6}" type="slidenum">
              <a:rPr lang="en-US" smtClean="0"/>
              <a:t>59</a:t>
            </a:fld>
            <a:endParaRPr lang="en-US"/>
          </a:p>
        </p:txBody>
      </p:sp>
    </p:spTree>
    <p:extLst>
      <p:ext uri="{BB962C8B-B14F-4D97-AF65-F5344CB8AC3E}">
        <p14:creationId xmlns:p14="http://schemas.microsoft.com/office/powerpoint/2010/main" val="2027834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beauties of God’s great creation are there for our health and appreciation.  </a:t>
            </a:r>
          </a:p>
          <a:p>
            <a:r>
              <a:rPr lang="en-US" dirty="0"/>
              <a:t>Also the contemplation of the grandest themes, </a:t>
            </a:r>
          </a:p>
        </p:txBody>
      </p:sp>
      <p:sp>
        <p:nvSpPr>
          <p:cNvPr id="4" name="Slide Number Placeholder 3"/>
          <p:cNvSpPr>
            <a:spLocks noGrp="1"/>
          </p:cNvSpPr>
          <p:nvPr>
            <p:ph type="sldNum" sz="quarter" idx="5"/>
          </p:nvPr>
        </p:nvSpPr>
        <p:spPr/>
        <p:txBody>
          <a:bodyPr/>
          <a:lstStyle/>
          <a:p>
            <a:fld id="{77E74E07-ED68-734E-9B68-7F498BB3FCF6}" type="slidenum">
              <a:rPr lang="en-US" smtClean="0"/>
              <a:t>60</a:t>
            </a:fld>
            <a:endParaRPr lang="en-US"/>
          </a:p>
        </p:txBody>
      </p:sp>
    </p:spTree>
    <p:extLst>
      <p:ext uri="{BB962C8B-B14F-4D97-AF65-F5344CB8AC3E}">
        <p14:creationId xmlns:p14="http://schemas.microsoft.com/office/powerpoint/2010/main" val="1625584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salvation and the unselfish generosity of Jesus on the cross, the awe, drawing us away from our selfish selves leads us to more vigorous health.</a:t>
            </a:r>
          </a:p>
        </p:txBody>
      </p:sp>
      <p:sp>
        <p:nvSpPr>
          <p:cNvPr id="4" name="Slide Number Placeholder 3"/>
          <p:cNvSpPr>
            <a:spLocks noGrp="1"/>
          </p:cNvSpPr>
          <p:nvPr>
            <p:ph type="sldNum" sz="quarter" idx="5"/>
          </p:nvPr>
        </p:nvSpPr>
        <p:spPr/>
        <p:txBody>
          <a:bodyPr/>
          <a:lstStyle/>
          <a:p>
            <a:fld id="{77E74E07-ED68-734E-9B68-7F498BB3FCF6}" type="slidenum">
              <a:rPr lang="en-US" smtClean="0"/>
              <a:t>61</a:t>
            </a:fld>
            <a:endParaRPr lang="en-US"/>
          </a:p>
        </p:txBody>
      </p:sp>
    </p:spTree>
    <p:extLst>
      <p:ext uri="{BB962C8B-B14F-4D97-AF65-F5344CB8AC3E}">
        <p14:creationId xmlns:p14="http://schemas.microsoft.com/office/powerpoint/2010/main" val="2168399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think of the awe to be experience in the heaven, that Jesus has gone to prepare for us, where every tear will be wiped away and all that we have experienced here will be explained. </a:t>
            </a:r>
          </a:p>
          <a:p>
            <a:endParaRPr lang="en-US" dirty="0"/>
          </a:p>
          <a:p>
            <a:r>
              <a:rPr lang="en-US" dirty="0"/>
              <a:t>click</a:t>
            </a:r>
          </a:p>
          <a:p>
            <a:endParaRPr lang="en-US" dirty="0"/>
          </a:p>
          <a:p>
            <a:r>
              <a:rPr lang="en-US" dirty="0"/>
              <a:t>Can we help but trust the God that has done so much for us.</a:t>
            </a:r>
          </a:p>
        </p:txBody>
      </p:sp>
      <p:sp>
        <p:nvSpPr>
          <p:cNvPr id="4" name="Slide Number Placeholder 3"/>
          <p:cNvSpPr>
            <a:spLocks noGrp="1"/>
          </p:cNvSpPr>
          <p:nvPr>
            <p:ph type="sldNum" sz="quarter" idx="5"/>
          </p:nvPr>
        </p:nvSpPr>
        <p:spPr/>
        <p:txBody>
          <a:bodyPr/>
          <a:lstStyle/>
          <a:p>
            <a:fld id="{77E74E07-ED68-734E-9B68-7F498BB3FCF6}" type="slidenum">
              <a:rPr lang="en-US" smtClean="0"/>
              <a:t>62</a:t>
            </a:fld>
            <a:endParaRPr lang="en-US"/>
          </a:p>
        </p:txBody>
      </p:sp>
    </p:spTree>
    <p:extLst>
      <p:ext uri="{BB962C8B-B14F-4D97-AF65-F5344CB8AC3E}">
        <p14:creationId xmlns:p14="http://schemas.microsoft.com/office/powerpoint/2010/main" val="4289268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Gardening raises mood away from depression</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63</a:t>
            </a:fld>
            <a:endParaRPr lang="en-US"/>
          </a:p>
        </p:txBody>
      </p:sp>
    </p:spTree>
    <p:extLst>
      <p:ext uri="{BB962C8B-B14F-4D97-AF65-F5344CB8AC3E}">
        <p14:creationId xmlns:p14="http://schemas.microsoft.com/office/powerpoint/2010/main" val="1159769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any oven, BBQ, microwave, or way of heat denaturization of food. </a:t>
            </a:r>
          </a:p>
        </p:txBody>
      </p:sp>
      <p:sp>
        <p:nvSpPr>
          <p:cNvPr id="4" name="Slide Number Placeholder 3"/>
          <p:cNvSpPr>
            <a:spLocks noGrp="1"/>
          </p:cNvSpPr>
          <p:nvPr>
            <p:ph type="sldNum" sz="quarter" idx="5"/>
          </p:nvPr>
        </p:nvSpPr>
        <p:spPr/>
        <p:txBody>
          <a:bodyPr/>
          <a:lstStyle/>
          <a:p>
            <a:fld id="{8DBC0B6D-E346-2B4D-BDD2-C7F9090AB1CD}" type="slidenum">
              <a:rPr lang="en-US" smtClean="0"/>
              <a:t>34</a:t>
            </a:fld>
            <a:endParaRPr lang="en-US"/>
          </a:p>
        </p:txBody>
      </p:sp>
    </p:spTree>
    <p:extLst>
      <p:ext uri="{BB962C8B-B14F-4D97-AF65-F5344CB8AC3E}">
        <p14:creationId xmlns:p14="http://schemas.microsoft.com/office/powerpoint/2010/main" val="1233886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Sunlight lifts spirits, </a:t>
            </a:r>
            <a:r>
              <a:rPr lang="en-US" sz="1200" kern="1200" dirty="0" err="1">
                <a:solidFill>
                  <a:schemeClr val="tx1"/>
                </a:solidFill>
                <a:effectLst/>
                <a:latin typeface="+mn-lt"/>
                <a:ea typeface="+mn-ea"/>
                <a:cs typeface="+mn-cs"/>
              </a:rPr>
              <a:t>Vit</a:t>
            </a:r>
            <a:r>
              <a:rPr lang="en-US" sz="1200" kern="1200" dirty="0">
                <a:solidFill>
                  <a:schemeClr val="tx1"/>
                </a:solidFill>
                <a:effectLst/>
                <a:latin typeface="+mn-lt"/>
                <a:ea typeface="+mn-ea"/>
                <a:cs typeface="+mn-cs"/>
              </a:rPr>
              <a:t> D from Cho. Melatonin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64</a:t>
            </a:fld>
            <a:endParaRPr lang="en-US"/>
          </a:p>
        </p:txBody>
      </p:sp>
    </p:spTree>
    <p:extLst>
      <p:ext uri="{BB962C8B-B14F-4D97-AF65-F5344CB8AC3E}">
        <p14:creationId xmlns:p14="http://schemas.microsoft.com/office/powerpoint/2010/main" val="3640262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Positive Bacteria and the IQ boost.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Matthews DM, Jenks SM. Ingestion of Mycobacterium </a:t>
            </a:r>
            <a:r>
              <a:rPr lang="en-US" sz="1200" kern="1200" dirty="0" err="1">
                <a:solidFill>
                  <a:schemeClr val="tx1"/>
                </a:solidFill>
                <a:effectLst/>
                <a:latin typeface="+mn-lt"/>
                <a:ea typeface="+mn-ea"/>
                <a:cs typeface="+mn-cs"/>
              </a:rPr>
              <a:t>vaccae</a:t>
            </a:r>
            <a:r>
              <a:rPr lang="en-US" sz="1200" kern="1200" dirty="0">
                <a:solidFill>
                  <a:schemeClr val="tx1"/>
                </a:solidFill>
                <a:effectLst/>
                <a:latin typeface="+mn-lt"/>
                <a:ea typeface="+mn-ea"/>
                <a:cs typeface="+mn-cs"/>
              </a:rPr>
              <a:t> decreases anxiety-related behavior and improves learning in mice. </a:t>
            </a:r>
            <a:r>
              <a:rPr lang="en-US" sz="1200" kern="1200" dirty="0" err="1">
                <a:solidFill>
                  <a:schemeClr val="tx1"/>
                </a:solidFill>
                <a:effectLst/>
                <a:latin typeface="+mn-lt"/>
                <a:ea typeface="+mn-ea"/>
                <a:cs typeface="+mn-cs"/>
              </a:rPr>
              <a:t>Behav</a:t>
            </a:r>
            <a:r>
              <a:rPr lang="en-US" sz="1200" kern="1200" dirty="0">
                <a:solidFill>
                  <a:schemeClr val="tx1"/>
                </a:solidFill>
                <a:effectLst/>
                <a:latin typeface="+mn-lt"/>
                <a:ea typeface="+mn-ea"/>
                <a:cs typeface="+mn-cs"/>
              </a:rPr>
              <a:t> Processes. 2013 Jun;96:27-35.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65</a:t>
            </a:fld>
            <a:endParaRPr lang="en-US"/>
          </a:p>
        </p:txBody>
      </p:sp>
    </p:spTree>
    <p:extLst>
      <p:ext uri="{BB962C8B-B14F-4D97-AF65-F5344CB8AC3E}">
        <p14:creationId xmlns:p14="http://schemas.microsoft.com/office/powerpoint/2010/main" val="2980412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r>
              <a:rPr dirty="0"/>
              <a:t> </a:t>
            </a:r>
            <a:r>
              <a:rPr dirty="0" err="1"/>
              <a:t>Hartig</a:t>
            </a:r>
            <a:r>
              <a:rPr dirty="0"/>
              <a:t> T, </a:t>
            </a:r>
            <a:r>
              <a:rPr dirty="0" err="1"/>
              <a:t>Evansb</a:t>
            </a:r>
            <a:r>
              <a:rPr dirty="0"/>
              <a:t> GW, </a:t>
            </a:r>
            <a:r>
              <a:rPr dirty="0" err="1"/>
              <a:t>Jamnerc</a:t>
            </a:r>
            <a:r>
              <a:rPr dirty="0"/>
              <a:t> LD, </a:t>
            </a:r>
            <a:r>
              <a:rPr dirty="0" err="1"/>
              <a:t>Davisd</a:t>
            </a:r>
            <a:r>
              <a:rPr dirty="0"/>
              <a:t> DS, </a:t>
            </a:r>
            <a:r>
              <a:rPr dirty="0" err="1"/>
              <a:t>Gärlinge</a:t>
            </a:r>
            <a:r>
              <a:rPr dirty="0"/>
              <a:t> T. Tracking restoration in natural and urban field settings. J Environ Psych 2003 23(2):109-23.</a:t>
            </a:r>
          </a:p>
          <a:p>
            <a:endParaRPr dirty="0"/>
          </a:p>
          <a:p>
            <a:r>
              <a:rPr dirty="0"/>
              <a:t>Abstract</a:t>
            </a:r>
          </a:p>
          <a:p>
            <a:r>
              <a:rPr dirty="0"/>
              <a:t>We compared psychophysiological stress recovery and directed attention restoration in natural and urban field settings using repeated measures of ambulatory blood pressure, emotion, and attention collected from 112 randomly assigned young adults. To vary restoration needs, we had half of the subjects begin the environmental treatment directly after driving to the field site. The other half completed attentionally demanding tasks just before the treatment. After the drive or the tasks, sitting in a room with tree views promoted more rapid decline in diastolic blood pressure than sitting in a viewless room. Subsequently walking in a nature reserve initially fostered blood pressure change that indicated greater stress reduction than afforded by walking in the urban surroundings. Performance on an attentional test improved slightly from the pretest to the midpoint of the walk in the nature reserve, while it declined in the urban setting. This opened a performance gap that persisted after the walk. Positive affect increased and anger decreased in the nature reserve by the end of the walk; the opposite pattern emerged in the urban environment. The task manipulation affected emotional self-reports. We discuss implications of the results for theories about restorative environments and environmental health promotion measures.</a:t>
            </a:r>
          </a:p>
          <a:p>
            <a:endParaRPr dirty="0"/>
          </a:p>
          <a:p>
            <a:r>
              <a:rPr dirty="0" err="1"/>
              <a:t>doi</a:t>
            </a:r>
            <a:r>
              <a:rPr dirty="0"/>
              <a:t>: 10.1093/</a:t>
            </a:r>
            <a:r>
              <a:rPr dirty="0" err="1"/>
              <a:t>ajh</a:t>
            </a:r>
            <a:r>
              <a:rPr dirty="0"/>
              <a:t>/hpv180. </a:t>
            </a:r>
            <a:r>
              <a:rPr dirty="0" err="1"/>
              <a:t>Epub</a:t>
            </a:r>
            <a:r>
              <a:rPr dirty="0"/>
              <a:t> 2015 Nov 11.</a:t>
            </a:r>
          </a:p>
          <a:p>
            <a:r>
              <a:rPr dirty="0"/>
              <a:t>Hughes TM, Sink KM. Hypertension and Its Role in Cognitive Function: Current Evidence and Challenges for the Future. Am J </a:t>
            </a:r>
            <a:r>
              <a:rPr dirty="0" err="1"/>
              <a:t>Hypertens</a:t>
            </a:r>
            <a:r>
              <a:rPr dirty="0"/>
              <a:t>. 2016 Feb;29(2):149-57.</a:t>
            </a:r>
          </a:p>
          <a:p>
            <a:endParaRPr dirty="0"/>
          </a:p>
          <a:p>
            <a:r>
              <a:rPr dirty="0"/>
              <a:t>Author information</a:t>
            </a:r>
          </a:p>
          <a:p>
            <a:endParaRPr dirty="0"/>
          </a:p>
          <a:p>
            <a:endParaRPr dirty="0"/>
          </a:p>
          <a:p>
            <a:r>
              <a:rPr dirty="0"/>
              <a:t>Abstract</a:t>
            </a:r>
          </a:p>
          <a:p>
            <a:r>
              <a:rPr dirty="0"/>
              <a:t>This review summarizes evidence from studies of blood pressure and dementia-related biomarkers into our understanding of cognitive health and highlights the challenges facing studies, particularly randomized trials, of hypertension and cognition. Several lines of research suggest that elevated blood pressure, especially at midlife, is associated with cognitive decline and dementia and that treatment of hypertension could prevent these conditions. Further, studies of hypertension and brain structure show that blood pressure is associated with several forms of small vessel disease that can result in vascular dementia or interact with Alzheimer's pathology to lower the pathologic threshold at which Alzheimer's signs and symptoms manifest. In addition, recent studies of hypertension and Alzheimer's biomarkers show that elevated blood pressure and pulse pressure are associated with the extent of brain beta amyloid (Aβ) deposition and altered cerebral spinal fluid profiles of Aβ and tau indicative of Alzheimer's pathology. However, in spite of strong evidence of biological mechanisms, results from randomized trials of antihypertensive therapy for the prevention of cardiovascular or cerebrovascular disease that include cognitive endpoints do not strongly support the observational evidence that treatment of hypertension should be better for cognition. We propose that future clinical trials should consider including dementia biomarkers and assess genetic and cardiometabolic risk factors that have been associated with progression of the underlying disease pathology to help bridge these gaps.</a:t>
            </a:r>
          </a:p>
          <a:p>
            <a:r>
              <a:rPr dirty="0"/>
              <a:t>KEYWORDS:</a:t>
            </a:r>
          </a:p>
          <a:p>
            <a:r>
              <a:rPr dirty="0"/>
              <a:t>Alzheimer’s disease; blood pressure; cognition; dementia; hypertension; review.</a:t>
            </a:r>
          </a:p>
          <a:p>
            <a:r>
              <a:rPr dirty="0" err="1"/>
              <a:t>PMID</a:t>
            </a:r>
            <a:r>
              <a:rPr dirty="0"/>
              <a:t>: 26563965 </a:t>
            </a:r>
          </a:p>
          <a:p>
            <a:endParaRPr dirty="0"/>
          </a:p>
          <a:p>
            <a:r>
              <a:rPr dirty="0" err="1"/>
              <a:t>doi</a:t>
            </a:r>
            <a:r>
              <a:rPr dirty="0"/>
              <a:t>: 10.1016/j.neurobiolaging.2011.02.012. </a:t>
            </a:r>
            <a:r>
              <a:rPr dirty="0" err="1"/>
              <a:t>Epub</a:t>
            </a:r>
            <a:r>
              <a:rPr dirty="0"/>
              <a:t> 2011 May 6.</a:t>
            </a:r>
          </a:p>
          <a:p>
            <a:r>
              <a:rPr dirty="0" err="1"/>
              <a:t>Glodzik</a:t>
            </a:r>
            <a:r>
              <a:rPr dirty="0"/>
              <a:t> L, Mosconi L, </a:t>
            </a:r>
            <a:r>
              <a:rPr dirty="0" err="1"/>
              <a:t>Tsui</a:t>
            </a:r>
            <a:r>
              <a:rPr dirty="0"/>
              <a:t> W, de Santi S, </a:t>
            </a:r>
            <a:r>
              <a:rPr dirty="0" err="1"/>
              <a:t>Zinkowski</a:t>
            </a:r>
            <a:r>
              <a:rPr dirty="0"/>
              <a:t> R, </a:t>
            </a:r>
            <a:r>
              <a:rPr dirty="0" err="1"/>
              <a:t>Pirraglia</a:t>
            </a:r>
            <a:r>
              <a:rPr dirty="0"/>
              <a:t> E, Rich </a:t>
            </a:r>
            <a:r>
              <a:rPr dirty="0" err="1"/>
              <a:t>KE</a:t>
            </a:r>
            <a:r>
              <a:rPr dirty="0"/>
              <a:t>, McHugh P, Li Y, Williams S, Ali F, Zetterberg H, </a:t>
            </a:r>
            <a:r>
              <a:rPr dirty="0" err="1"/>
              <a:t>Blennow</a:t>
            </a:r>
            <a:r>
              <a:rPr dirty="0"/>
              <a:t> K, Mehta P, de Leon MJ. Alzheimer's disease markers, hypertension, and gray matter damage in normal elderly. </a:t>
            </a:r>
            <a:r>
              <a:rPr dirty="0" err="1"/>
              <a:t>Neurobiol</a:t>
            </a:r>
            <a:r>
              <a:rPr dirty="0"/>
              <a:t> Aging. 2012 Jul;33(7):1215-27.</a:t>
            </a:r>
          </a:p>
          <a:p>
            <a:endParaRPr dirty="0"/>
          </a:p>
          <a:p>
            <a:r>
              <a:rPr dirty="0"/>
              <a:t>Author information</a:t>
            </a:r>
          </a:p>
          <a:p>
            <a:endParaRPr dirty="0"/>
          </a:p>
          <a:p>
            <a:endParaRPr dirty="0"/>
          </a:p>
          <a:p>
            <a:r>
              <a:rPr dirty="0"/>
              <a:t>Abstract</a:t>
            </a:r>
          </a:p>
          <a:p>
            <a:r>
              <a:rPr dirty="0"/>
              <a:t>It is not well known whether Alzheimer's disease (AD) cerebrospinal fluid (CSF) biomarkers are associated with brain damage in cognitively normal elderly. The combined influence of CSF biomarkers and hypertension (</a:t>
            </a:r>
            <a:r>
              <a:rPr dirty="0" err="1"/>
              <a:t>HTN</a:t>
            </a:r>
            <a:r>
              <a:rPr dirty="0"/>
              <a:t>) on the gray matter (GM) is also not well described. One hundred fifteen cognitively healthy subjects (mean age 62.6 ± 9.5%, 62% women) received clinical assessment, a high resolution magnetic resonance imaging (MRI), and a lumbar puncture. The CSF levels of total tau (t-tau), hyperphosphorylated tau (p-tau(231)), amyloid beta (Aβ42/Aβ40), p-tau(231)/Aβ42, and t-tau/Aβ42 were dichotomized as "high" and "low" based on accepted cut off values. Statistical parametric mapping was used to examine MRI scans for regional GM density, studied as a function of the CSF markers, </a:t>
            </a:r>
            <a:r>
              <a:rPr dirty="0" err="1"/>
              <a:t>HTN</a:t>
            </a:r>
            <a:r>
              <a:rPr dirty="0"/>
              <a:t>, and combination of both. Global and medial temporal lobe (</a:t>
            </a:r>
            <a:r>
              <a:rPr dirty="0" err="1"/>
              <a:t>MTL</a:t>
            </a:r>
            <a:r>
              <a:rPr dirty="0"/>
              <a:t>) GM was also assessed. Voxel based morphometry revealed that higher t-tau was associated with lower GM density in the precunei. Subjects with higher p-tau(231) and p-tau(231)/Aβ42 had less GM in temporal lobes. Low Aβ42/Aβ40 was related to less GM in the thalami, caudate, and midbrain. Subjects with hypertension showed more GM atrophy in the cerebellum, occipital, and frontal regions. Simultaneous presence of elevated CSF AD biomarkers and </a:t>
            </a:r>
            <a:r>
              <a:rPr dirty="0" err="1"/>
              <a:t>HTN</a:t>
            </a:r>
            <a:r>
              <a:rPr dirty="0"/>
              <a:t> was associated with more GM atrophy than either marker individually, but no interaction effects were identified. In conclusion, in normal elderly CSF tau markers were associated predominantly with lower GM estimates in structures typically affected early in the AD process. In this </a:t>
            </a:r>
            <a:r>
              <a:rPr dirty="0" err="1"/>
              <a:t>presymptomatic</a:t>
            </a:r>
            <a:r>
              <a:rPr dirty="0"/>
              <a:t> stage when no cognitive impairment is present, AD biomarkers and </a:t>
            </a:r>
            <a:r>
              <a:rPr dirty="0" err="1"/>
              <a:t>HTN</a:t>
            </a:r>
            <a:r>
              <a:rPr dirty="0"/>
              <a:t> have additive effects on gray matter damage.</a:t>
            </a:r>
          </a:p>
          <a:p>
            <a:r>
              <a:rPr dirty="0" err="1"/>
              <a:t>PMID</a:t>
            </a:r>
            <a:r>
              <a:rPr dirty="0"/>
              <a:t>: 21530003 </a:t>
            </a:r>
          </a:p>
          <a:p>
            <a:endParaRPr dirty="0"/>
          </a:p>
          <a:p>
            <a:r>
              <a:rPr dirty="0" err="1"/>
              <a:t>Kornhuber</a:t>
            </a:r>
            <a:r>
              <a:rPr dirty="0"/>
              <a:t> HH. Prevention of dementia (including Alzheimer's disease).</a:t>
            </a:r>
            <a:r>
              <a:rPr dirty="0" err="1"/>
              <a:t>Gesundheitswesen</a:t>
            </a:r>
            <a:r>
              <a:rPr dirty="0"/>
              <a:t>. 2004 May;66(5):346-51.</a:t>
            </a:r>
          </a:p>
          <a:p>
            <a:endParaRPr dirty="0"/>
          </a:p>
          <a:p>
            <a:r>
              <a:rPr dirty="0"/>
              <a:t>[Article in German]</a:t>
            </a:r>
          </a:p>
          <a:p>
            <a:endParaRPr dirty="0"/>
          </a:p>
          <a:p>
            <a:r>
              <a:rPr dirty="0"/>
              <a:t>Author information</a:t>
            </a:r>
          </a:p>
          <a:p>
            <a:endParaRPr dirty="0"/>
          </a:p>
          <a:p>
            <a:endParaRPr dirty="0"/>
          </a:p>
          <a:p>
            <a:r>
              <a:rPr dirty="0"/>
              <a:t>Abstract</a:t>
            </a:r>
          </a:p>
          <a:p>
            <a:r>
              <a:rPr dirty="0"/>
              <a:t>Prevention of dementia: Life expectancy still increases linearly, and the elderly part of the European population grows rapidly in relation to the young. Dementia, however, grows even more rapidly, because it increases exponentially after age 65; it will become a great burden if nothing is done. The discussion so far is concentrated on treatment, whereas prevention is neglected. The therapy of dementia, however, has limited effect. Contrary to a widespread opinion prevention is possible. Genetic factors alone dominate the fate of cognition only in about 3 % of the cases. Besides age, lifestyle and the vascular risk factors exercise a great influence. High blood pressure carries a fourfold risk, diabetes more than doubles the risk both of the vascular and of the Alzheimer type; combined even more. Especially cerebral microangiopathy is strongly associated with Alzheimer's dementia, it triggers the vicious circle which leads to amyloid deposition. The importance of the circulation is underestimated, because most of the microvascular cerebral lesions are not perceived by the patient. All the risk factors for Alzheimer's disease after age 65 are also vascular risk factors especially for microangiopathy: Apo-E4, </a:t>
            </a:r>
            <a:r>
              <a:rPr dirty="0" err="1"/>
              <a:t>oestrogen</a:t>
            </a:r>
            <a:r>
              <a:rPr dirty="0"/>
              <a:t> deficiency, insulin resistance, diabetes, arterial hypertension, high cholesterol, old age and increased plasma </a:t>
            </a:r>
            <a:r>
              <a:rPr dirty="0" err="1"/>
              <a:t>homocystin</a:t>
            </a:r>
            <a:r>
              <a:rPr dirty="0"/>
              <a:t> which is often caused by alcohol consumption even in moderate doses. A healthy life style with daily outdoor activity and a Mediterranean diet not only reduces the risk of dementia, but also of coronary death and cancer. Cognitively stimulating activity protects even more than physical activity against dementia; the basis for this is acquired in youth by education. Therapy with statins is advisable if atherosclerosis cannot be reasonably counteracted by physical activity and diet.</a:t>
            </a:r>
          </a:p>
          <a:p>
            <a:r>
              <a:rPr dirty="0" err="1"/>
              <a:t>PMID</a:t>
            </a:r>
            <a:r>
              <a:rPr dirty="0"/>
              <a:t>: 15141356 </a:t>
            </a:r>
          </a:p>
        </p:txBody>
      </p:sp>
    </p:spTree>
    <p:extLst>
      <p:ext uri="{BB962C8B-B14F-4D97-AF65-F5344CB8AC3E}">
        <p14:creationId xmlns:p14="http://schemas.microsoft.com/office/powerpoint/2010/main" val="1847777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Jesus – garden to pray – spirituality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John 18:1,2</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67</a:t>
            </a:fld>
            <a:endParaRPr lang="en-US"/>
          </a:p>
        </p:txBody>
      </p:sp>
    </p:spTree>
    <p:extLst>
      <p:ext uri="{BB962C8B-B14F-4D97-AF65-F5344CB8AC3E}">
        <p14:creationId xmlns:p14="http://schemas.microsoft.com/office/powerpoint/2010/main" val="3196125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Parables to be studied out in nature where they were given,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should study the </a:t>
            </a:r>
            <a:r>
              <a:rPr lang="en-US" sz="1200" kern="1200" dirty="0" err="1">
                <a:solidFill>
                  <a:schemeClr val="tx1"/>
                </a:solidFill>
                <a:effectLst/>
                <a:latin typeface="+mn-lt"/>
                <a:ea typeface="+mn-ea"/>
                <a:cs typeface="+mn-cs"/>
              </a:rPr>
              <a:t>Saviour's</a:t>
            </a:r>
            <a:r>
              <a:rPr lang="en-US" sz="1200" kern="1200" dirty="0">
                <a:solidFill>
                  <a:schemeClr val="tx1"/>
                </a:solidFill>
                <a:effectLst/>
                <a:latin typeface="+mn-lt"/>
                <a:ea typeface="+mn-ea"/>
                <a:cs typeface="+mn-cs"/>
              </a:rPr>
              <a:t> parables where He spoke them, in the fields and groves, under the open sky, among the grass and flowers. As we come close to the heart of nature, Christ makes His presence real to us, and speaks to our hearts of His peace and love.”  {COL 25.1}</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68</a:t>
            </a:fld>
            <a:endParaRPr lang="en-US"/>
          </a:p>
        </p:txBody>
      </p:sp>
    </p:spTree>
    <p:extLst>
      <p:ext uri="{BB962C8B-B14F-4D97-AF65-F5344CB8AC3E}">
        <p14:creationId xmlns:p14="http://schemas.microsoft.com/office/powerpoint/2010/main" val="57940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Natures God, second lesson book,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69</a:t>
            </a:fld>
            <a:endParaRPr lang="en-US"/>
          </a:p>
        </p:txBody>
      </p:sp>
    </p:spTree>
    <p:extLst>
      <p:ext uri="{BB962C8B-B14F-4D97-AF65-F5344CB8AC3E}">
        <p14:creationId xmlns:p14="http://schemas.microsoft.com/office/powerpoint/2010/main" val="732731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Knowledge of good and evil.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Although the earth was blighted with the curse, nature was still to be man's lesson book. It could not now represent goodness only; for evil was everywhere present, marring earth and sea and air with its defiling touch. Where once was written only the character of God, the knowledge of good, was now written also the character of Satan, the knowledge of evil. From nature, which now revealed the knowledge of good and evil, man was continually to receive warning as to the results of sin.  {Ed 26.2}</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Darwin, cat mouse.</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70</a:t>
            </a:fld>
            <a:endParaRPr lang="en-US"/>
          </a:p>
        </p:txBody>
      </p:sp>
    </p:spTree>
    <p:extLst>
      <p:ext uri="{BB962C8B-B14F-4D97-AF65-F5344CB8AC3E}">
        <p14:creationId xmlns:p14="http://schemas.microsoft.com/office/powerpoint/2010/main" val="848637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weeds!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Ungovernable passion will not be subdued in a moment; but your lifework is before you to rid the garden of the heart of the poisonous weeds of impatience, faultfinding, and an overbearing disposition. "The fruit of the Spirit is love, joy, peace, long-suffering, gentleness, goodness, faith, meekness, temperance." They that are Christ's have crucified the flesh, with its affections and lusts; but the brutish part of your nature takes the lines of control and guides the spiritual. This is God's order reversed.  {4T 365.3}</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71</a:t>
            </a:fld>
            <a:endParaRPr lang="en-US"/>
          </a:p>
        </p:txBody>
      </p:sp>
    </p:spTree>
    <p:extLst>
      <p:ext uri="{BB962C8B-B14F-4D97-AF65-F5344CB8AC3E}">
        <p14:creationId xmlns:p14="http://schemas.microsoft.com/office/powerpoint/2010/main" val="2184366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Share with neighbors/ poor, food/lessons.</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72</a:t>
            </a:fld>
            <a:endParaRPr lang="en-US"/>
          </a:p>
        </p:txBody>
      </p:sp>
    </p:spTree>
    <p:extLst>
      <p:ext uri="{BB962C8B-B14F-4D97-AF65-F5344CB8AC3E}">
        <p14:creationId xmlns:p14="http://schemas.microsoft.com/office/powerpoint/2010/main" val="2438503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 ways</a:t>
            </a:r>
          </a:p>
        </p:txBody>
      </p:sp>
      <p:sp>
        <p:nvSpPr>
          <p:cNvPr id="4" name="Slide Number Placeholder 3"/>
          <p:cNvSpPr>
            <a:spLocks noGrp="1"/>
          </p:cNvSpPr>
          <p:nvPr>
            <p:ph type="sldNum" sz="quarter" idx="5"/>
          </p:nvPr>
        </p:nvSpPr>
        <p:spPr/>
        <p:txBody>
          <a:bodyPr/>
          <a:lstStyle/>
          <a:p>
            <a:fld id="{8DBC0B6D-E346-2B4D-BDD2-C7F9090AB1CD}" type="slidenum">
              <a:rPr lang="en-US" smtClean="0"/>
              <a:t>73</a:t>
            </a:fld>
            <a:endParaRPr lang="en-US"/>
          </a:p>
        </p:txBody>
      </p:sp>
    </p:spTree>
    <p:extLst>
      <p:ext uri="{BB962C8B-B14F-4D97-AF65-F5344CB8AC3E}">
        <p14:creationId xmlns:p14="http://schemas.microsoft.com/office/powerpoint/2010/main" val="89266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John Clark, I am a medical missionary in training, and I’m here to discuss with you, health from your country property.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35</a:t>
            </a:fld>
            <a:endParaRPr lang="en-US"/>
          </a:p>
        </p:txBody>
      </p:sp>
    </p:spTree>
    <p:extLst>
      <p:ext uri="{BB962C8B-B14F-4D97-AF65-F5344CB8AC3E}">
        <p14:creationId xmlns:p14="http://schemas.microsoft.com/office/powerpoint/2010/main" val="824990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7CA9481-5BDB-D749-A628-BA2B85098CE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58BEF0-761E-2949-B098-F9A2F116014F}"/>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a:effectLst>
                  <a:outerShdw blurRad="38100" dist="38100" dir="2700000" algn="tl">
                    <a:srgbClr val="C0C0C0"/>
                  </a:outerShdw>
                </a:effectLst>
              </a:rPr>
              <a:t>Desire of Ages P.19</a:t>
            </a:r>
          </a:p>
          <a:p>
            <a:pPr>
              <a:spcBef>
                <a:spcPct val="0"/>
              </a:spcBef>
            </a:pPr>
            <a:endParaRPr lang="en-US" altLang="en-US"/>
          </a:p>
        </p:txBody>
      </p:sp>
      <p:sp>
        <p:nvSpPr>
          <p:cNvPr id="41988" name="Slide Number Placeholder 3">
            <a:extLst>
              <a:ext uri="{FF2B5EF4-FFF2-40B4-BE49-F238E27FC236}">
                <a16:creationId xmlns:a16="http://schemas.microsoft.com/office/drawing/2014/main" id="{1DFA85E8-F413-744C-A86D-7BBFD80B9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AAB9359-9471-1A4D-91B3-75F1629F139B}" type="slidenum">
              <a:rPr lang="en-US" altLang="en-US" sz="1200"/>
              <a:pPr eaLnBrk="1" hangingPunct="1"/>
              <a:t>74</a:t>
            </a:fld>
            <a:endParaRPr lang="en-US" altLang="en-US" sz="1200"/>
          </a:p>
        </p:txBody>
      </p:sp>
    </p:spTree>
    <p:extLst>
      <p:ext uri="{BB962C8B-B14F-4D97-AF65-F5344CB8AC3E}">
        <p14:creationId xmlns:p14="http://schemas.microsoft.com/office/powerpoint/2010/main" val="379563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F9A8C5D-8DBB-E846-99D3-BDA36BCA075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60D0F9F-14CB-9046-8D97-164AA72F0242}"/>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a:effectLst>
                  <a:outerShdw blurRad="38100" dist="38100" dir="2700000" algn="tl">
                    <a:srgbClr val="C0C0C0"/>
                  </a:outerShdw>
                </a:effectLst>
              </a:rPr>
              <a:t>DA 20</a:t>
            </a:r>
            <a:endParaRPr lang="en-US" altLang="en-US"/>
          </a:p>
        </p:txBody>
      </p:sp>
      <p:sp>
        <p:nvSpPr>
          <p:cNvPr id="50180" name="Slide Number Placeholder 3">
            <a:extLst>
              <a:ext uri="{FF2B5EF4-FFF2-40B4-BE49-F238E27FC236}">
                <a16:creationId xmlns:a16="http://schemas.microsoft.com/office/drawing/2014/main" id="{6B4BBC76-35FF-CB47-814D-EC0879A67A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2AF53D7-A6C6-5744-83DF-A14CC2A627F2}" type="slidenum">
              <a:rPr lang="en-US" altLang="en-US" sz="1200"/>
              <a:pPr eaLnBrk="1" hangingPunct="1"/>
              <a:t>81</a:t>
            </a:fld>
            <a:endParaRPr lang="en-US" altLang="en-US" sz="1200"/>
          </a:p>
        </p:txBody>
      </p:sp>
    </p:spTree>
    <p:extLst>
      <p:ext uri="{BB962C8B-B14F-4D97-AF65-F5344CB8AC3E}">
        <p14:creationId xmlns:p14="http://schemas.microsoft.com/office/powerpoint/2010/main" val="686694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7C6F7A8-6232-C947-A440-7F9C5BFE8DA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85EEBA1-C392-2F46-A921-864A63D5BA01}"/>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dirty="0">
                <a:effectLst>
                  <a:outerShdw blurRad="38100" dist="38100" dir="2700000" algn="tl">
                    <a:srgbClr val="C0C0C0"/>
                  </a:outerShdw>
                </a:effectLst>
              </a:rPr>
              <a:t>Desire of Ages P.21</a:t>
            </a:r>
          </a:p>
          <a:p>
            <a:pPr>
              <a:spcBef>
                <a:spcPct val="0"/>
              </a:spcBef>
            </a:pPr>
            <a:endParaRPr lang="en-US" altLang="en-US" dirty="0"/>
          </a:p>
        </p:txBody>
      </p:sp>
      <p:sp>
        <p:nvSpPr>
          <p:cNvPr id="52228" name="Slide Number Placeholder 3">
            <a:extLst>
              <a:ext uri="{FF2B5EF4-FFF2-40B4-BE49-F238E27FC236}">
                <a16:creationId xmlns:a16="http://schemas.microsoft.com/office/drawing/2014/main" id="{CD97E252-9958-A145-B6A2-9240635EF9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BFAD3AE-BD96-264E-8A39-2CD7C086C151}" type="slidenum">
              <a:rPr lang="en-US" altLang="en-US" sz="1200"/>
              <a:pPr eaLnBrk="1" hangingPunct="1"/>
              <a:t>82</a:t>
            </a:fld>
            <a:endParaRPr lang="en-US" altLang="en-US" sz="1200"/>
          </a:p>
        </p:txBody>
      </p:sp>
    </p:spTree>
    <p:extLst>
      <p:ext uri="{BB962C8B-B14F-4D97-AF65-F5344CB8AC3E}">
        <p14:creationId xmlns:p14="http://schemas.microsoft.com/office/powerpoint/2010/main" val="2969818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sower went forth to sow, casting his seeds into the furrow.</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Cast life into the furrow of the worlds need, </a:t>
            </a:r>
            <a:endParaRPr lang="en-AU"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Unless it </a:t>
            </a:r>
            <a:r>
              <a:rPr lang="en-US" sz="1200" kern="1200" dirty="0" err="1">
                <a:solidFill>
                  <a:schemeClr val="tx1"/>
                </a:solidFill>
                <a:effectLst/>
                <a:latin typeface="+mn-lt"/>
                <a:ea typeface="+mn-ea"/>
                <a:cs typeface="+mn-cs"/>
              </a:rPr>
              <a:t>dieth</a:t>
            </a:r>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83</a:t>
            </a:fld>
            <a:endParaRPr lang="en-US"/>
          </a:p>
        </p:txBody>
      </p:sp>
    </p:spTree>
    <p:extLst>
      <p:ext uri="{BB962C8B-B14F-4D97-AF65-F5344CB8AC3E}">
        <p14:creationId xmlns:p14="http://schemas.microsoft.com/office/powerpoint/2010/main" val="1609132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servants of the earth.</a:t>
            </a:r>
          </a:p>
          <a:p>
            <a:endParaRPr lang="en-US" dirty="0"/>
          </a:p>
          <a:p>
            <a:r>
              <a:rPr lang="en-US" dirty="0"/>
              <a:t>And the LORD God took the man, and put him into the garden of Eden to dress it and to keep it. </a:t>
            </a:r>
          </a:p>
          <a:p>
            <a:endParaRPr lang="en-US" dirty="0"/>
          </a:p>
          <a:p>
            <a:r>
              <a:rPr lang="en-US" dirty="0"/>
              <a:t>Genesis 2:15.</a:t>
            </a:r>
          </a:p>
          <a:p>
            <a:endParaRPr lang="en-US" dirty="0"/>
          </a:p>
          <a:p>
            <a:r>
              <a:rPr lang="en-US" dirty="0"/>
              <a:t>And God blessed them, and God said unto them, Be fruitful, and multiply, and replenish the earth, and subdue it: and have dominion over the fish of the sea, and over the fowl of the air, and over every living thing that </a:t>
            </a:r>
            <a:r>
              <a:rPr lang="en-US" dirty="0" err="1"/>
              <a:t>moveth</a:t>
            </a:r>
            <a:r>
              <a:rPr lang="en-US" dirty="0"/>
              <a:t> upon the earth. </a:t>
            </a:r>
          </a:p>
          <a:p>
            <a:endParaRPr lang="en-US" dirty="0"/>
          </a:p>
          <a:p>
            <a:r>
              <a:rPr lang="en-US" dirty="0"/>
              <a:t>Genesis 1:28.</a:t>
            </a:r>
          </a:p>
          <a:p>
            <a:endParaRPr lang="en-US" dirty="0"/>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84</a:t>
            </a:fld>
            <a:endParaRPr lang="en-US"/>
          </a:p>
        </p:txBody>
      </p:sp>
    </p:spTree>
    <p:extLst>
      <p:ext uri="{BB962C8B-B14F-4D97-AF65-F5344CB8AC3E}">
        <p14:creationId xmlns:p14="http://schemas.microsoft.com/office/powerpoint/2010/main" val="1487698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Depression,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or tremors, heart disease, chronic fatigue, fibromyalgia?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pleasure of doing good to others imparts a glow to the feelings which flashes through the nerves, quickens the circulation of the blood, and induces mental and physical health. {4T 56.2}</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85</a:t>
            </a:fld>
            <a:endParaRPr lang="en-US"/>
          </a:p>
        </p:txBody>
      </p:sp>
    </p:spTree>
    <p:extLst>
      <p:ext uri="{BB962C8B-B14F-4D97-AF65-F5344CB8AC3E}">
        <p14:creationId xmlns:p14="http://schemas.microsoft.com/office/powerpoint/2010/main" val="26054611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God’s blessing causes the land to flourish.</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earth </a:t>
            </a:r>
            <a:r>
              <a:rPr lang="en-US" sz="1200" kern="1200" dirty="0" err="1">
                <a:solidFill>
                  <a:schemeClr val="tx1"/>
                </a:solidFill>
                <a:effectLst/>
                <a:latin typeface="+mn-lt"/>
                <a:ea typeface="+mn-ea"/>
                <a:cs typeface="+mn-cs"/>
              </a:rPr>
              <a:t>remaineth</a:t>
            </a:r>
            <a:r>
              <a:rPr lang="en-US" sz="1200" kern="1200" dirty="0">
                <a:solidFill>
                  <a:schemeClr val="tx1"/>
                </a:solidFill>
                <a:effectLst/>
                <a:latin typeface="+mn-lt"/>
                <a:ea typeface="+mn-ea"/>
                <a:cs typeface="+mn-cs"/>
              </a:rPr>
              <a:t>, seedtime and harvest, and cold and heat, and summer and winter, and day and night shall not cease.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Genesis 8:22.</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86</a:t>
            </a:fld>
            <a:endParaRPr lang="en-US"/>
          </a:p>
        </p:txBody>
      </p:sp>
    </p:spTree>
    <p:extLst>
      <p:ext uri="{BB962C8B-B14F-4D97-AF65-F5344CB8AC3E}">
        <p14:creationId xmlns:p14="http://schemas.microsoft.com/office/powerpoint/2010/main" val="170101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self-working.</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Laws of Nature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87</a:t>
            </a:fld>
            <a:endParaRPr lang="en-US"/>
          </a:p>
        </p:txBody>
      </p:sp>
    </p:spTree>
    <p:extLst>
      <p:ext uri="{BB962C8B-B14F-4D97-AF65-F5344CB8AC3E}">
        <p14:creationId xmlns:p14="http://schemas.microsoft.com/office/powerpoint/2010/main" val="3881474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Atonement for every drink of water, breath of air, bite of food.</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88</a:t>
            </a:fld>
            <a:endParaRPr lang="en-US"/>
          </a:p>
        </p:txBody>
      </p:sp>
    </p:spTree>
    <p:extLst>
      <p:ext uri="{BB962C8B-B14F-4D97-AF65-F5344CB8AC3E}">
        <p14:creationId xmlns:p14="http://schemas.microsoft.com/office/powerpoint/2010/main" val="2802406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Cross on every loaf,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Our Lord has said, "Except ye eat the flesh of the Son of man, and drink His blood, ye have no life in you. . . . For My flesh is meat indeed, and My blood is drink indeed." John 6:53-55. This is true of our physical nature. To the death of Christ we owe even this earthly life. The bread we eat is the purchase of His broken body. The water we drink is bought by His spilled blood. Never one, saint or sinner, eats his daily food, but he is nourished by the body and the blood of Christ. The cross of Calvary is stamped on every loaf. It is reflected in every water spring. All this Christ has taught in appointing the emblems of His great sacrifice. The light shining from that Communion service in the upper chamber makes sacred the provisions for our daily life. The family board becomes as the table of the Lord, and every meal a sacrament.  {DA 660.3}</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89</a:t>
            </a:fld>
            <a:endParaRPr lang="en-US"/>
          </a:p>
        </p:txBody>
      </p:sp>
    </p:spTree>
    <p:extLst>
      <p:ext uri="{BB962C8B-B14F-4D97-AF65-F5344CB8AC3E}">
        <p14:creationId xmlns:p14="http://schemas.microsoft.com/office/powerpoint/2010/main" val="43450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Birds in sky, fish in sea</a:t>
            </a:r>
            <a:r>
              <a:rPr lang="en-US" sz="1200" b="1" kern="1200" dirty="0">
                <a:solidFill>
                  <a:schemeClr val="tx1"/>
                </a:solidFill>
                <a:effectLst/>
                <a:latin typeface="+mn-lt"/>
                <a:ea typeface="+mn-ea"/>
                <a:cs typeface="+mn-cs"/>
              </a:rPr>
              <a:t>, Ecological niche: </a:t>
            </a:r>
            <a:r>
              <a:rPr lang="en-US" sz="1200" kern="1200" dirty="0">
                <a:solidFill>
                  <a:schemeClr val="tx1"/>
                </a:solidFill>
                <a:effectLst/>
                <a:latin typeface="+mn-lt"/>
                <a:ea typeface="+mn-ea"/>
                <a:cs typeface="+mn-cs"/>
              </a:rPr>
              <a:t>MAN IN GARDEN</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36</a:t>
            </a:fld>
            <a:endParaRPr lang="en-US"/>
          </a:p>
        </p:txBody>
      </p:sp>
    </p:spTree>
    <p:extLst>
      <p:ext uri="{BB962C8B-B14F-4D97-AF65-F5344CB8AC3E}">
        <p14:creationId xmlns:p14="http://schemas.microsoft.com/office/powerpoint/2010/main" val="2101764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Fresh air(see MH 367.1 below), Negative Ions, Oxygen, vitality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Physicians and nurses should encourage their patients to be much in the open air. Outdoor life is the only remedy that many invalids need. It has a wonderful power to heal diseases caused by the excitements and excesses of fashionable life, a life that weakens and destroys the powers of body, mind, and soul.  {MH 264.1}</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How grateful to the invalids weary of city life, the glare of many lights, and the noise of the streets, are the quiet and freedom of the country! How eagerly do they turn to the scenes of nature! How glad would they be to sit in the open air, rejoice in the sunshine, and breathe the fragrance of tree and flower! There are life-giving properties in the balsam of the pine, in the fragrance of the cedar and the fir, and other trees also have properties that are health restoring.  {MH 264.2}</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90</a:t>
            </a:fld>
            <a:endParaRPr lang="en-US"/>
          </a:p>
        </p:txBody>
      </p:sp>
    </p:spTree>
    <p:extLst>
      <p:ext uri="{BB962C8B-B14F-4D97-AF65-F5344CB8AC3E}">
        <p14:creationId xmlns:p14="http://schemas.microsoft.com/office/powerpoint/2010/main" val="2060712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A4737111-C795-7547-B6DC-D0DF78FD3E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6EACAA-26DC-2A41-8CC4-02F0946820BC}" type="slidenum">
              <a:rPr lang="en-US" altLang="en-US" sz="1200"/>
              <a:pPr/>
              <a:t>91</a:t>
            </a:fld>
            <a:endParaRPr lang="en-US" altLang="en-US" sz="1200"/>
          </a:p>
        </p:txBody>
      </p:sp>
      <p:sp>
        <p:nvSpPr>
          <p:cNvPr id="175107" name="Rectangle 2">
            <a:extLst>
              <a:ext uri="{FF2B5EF4-FFF2-40B4-BE49-F238E27FC236}">
                <a16:creationId xmlns:a16="http://schemas.microsoft.com/office/drawing/2014/main" id="{371E0956-D12F-0C40-B6A0-FD405AF20DB9}"/>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0B146067-E0FF-1D4B-A637-8A23969C7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Anticancer Res. 2006 Jul-Aug;26(4A):2515-24. Related Articles, Links  </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Vitamin D and cancer.</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Spina CS, Tangpricha V, Uskokovic M, Adorinic L, Maehr H, Holick MF.</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Vitamin D, Skin and Bone Research Laboratory, Division of Endocrinology, Diabetes and Nutrition, Department of Medicine, Boston University School of Medicine, Boston, MA 02118, USA.</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The correlation between decreased morbidity and mortality of cancer and exposure to sunlight is known. The many biological functions of vitamin D that contribute to cancer prevention have only recently begun to be appreciated. Once activated 1,25-dihydroxyvitamin D [1,25(OH)2D3] functions as a potent inhibitor of normal and cancer cellular proliferation. Vitamin D deficiency in mice led to a 60% increase in colon tumor growth, compared to vitamin D-sufficient mice. The ligand binding domain of the Vitamin D receptor was shown to accommodate a class of 1,25(OH)2D3-analogs that possess an additional side-arm. These novel Gemini analogs were evaluated in vitro and in vivo. Select Gemini analogs were 100 times or more effective in inhibiting colon tumor growth in mice, compared to their parent compound. Correcting vitamin D deficiency may decrease the risk of developing colon cancer, while the novel Gemini 1,25(OH)2D3-analogs have the potential for therapeutic application in human colon cancer.</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Review</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16886659 [PubMed - indexed for MEDLINE]</a:t>
            </a:r>
          </a:p>
        </p:txBody>
      </p:sp>
    </p:spTree>
    <p:extLst>
      <p:ext uri="{BB962C8B-B14F-4D97-AF65-F5344CB8AC3E}">
        <p14:creationId xmlns:p14="http://schemas.microsoft.com/office/powerpoint/2010/main" val="439370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589B0545-C6AB-5641-98CD-EE8541F4BC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91F478-8DE4-F847-B3AD-E561668BEBF7}" type="slidenum">
              <a:rPr lang="en-US" altLang="en-US" sz="1200"/>
              <a:pPr/>
              <a:t>92</a:t>
            </a:fld>
            <a:endParaRPr lang="en-US" altLang="en-US" sz="1200"/>
          </a:p>
        </p:txBody>
      </p:sp>
      <p:sp>
        <p:nvSpPr>
          <p:cNvPr id="200707" name="Rectangle 1026">
            <a:extLst>
              <a:ext uri="{FF2B5EF4-FFF2-40B4-BE49-F238E27FC236}">
                <a16:creationId xmlns:a16="http://schemas.microsoft.com/office/drawing/2014/main" id="{6044735E-E08D-E741-AB1D-4D8B7C765650}"/>
              </a:ext>
            </a:extLst>
          </p:cNvPr>
          <p:cNvSpPr>
            <a:spLocks noGrp="1" noRot="1" noChangeAspect="1" noChangeArrowheads="1"/>
          </p:cNvSpPr>
          <p:nvPr>
            <p:ph type="sldImg"/>
          </p:nvPr>
        </p:nvSpPr>
        <p:spPr>
          <a:solidFill>
            <a:srgbClr val="FFFFFF"/>
          </a:solidFill>
          <a:ln/>
        </p:spPr>
      </p:sp>
      <p:sp>
        <p:nvSpPr>
          <p:cNvPr id="200708" name="Rectangle 1027">
            <a:extLst>
              <a:ext uri="{FF2B5EF4-FFF2-40B4-BE49-F238E27FC236}">
                <a16:creationId xmlns:a16="http://schemas.microsoft.com/office/drawing/2014/main" id="{2F52D7EF-DC02-0A41-9DBA-FC97C35C6D4C}"/>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rPr>
              <a:t>Sunshine lowers blood pressure by relaxing blood vessels and raising vitamin D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r>
              <a:rPr lang="en-AU" sz="1200" kern="1200" dirty="0">
                <a:solidFill>
                  <a:schemeClr val="tx1"/>
                </a:solidFill>
                <a:effectLst/>
                <a:latin typeface="+mn-lt"/>
                <a:ea typeface="+mn-ea"/>
                <a:cs typeface="+mn-cs"/>
              </a:rPr>
              <a:t>Johnson RS, </a:t>
            </a:r>
            <a:r>
              <a:rPr lang="en-AU" sz="1200" kern="1200" dirty="0" err="1">
                <a:solidFill>
                  <a:schemeClr val="tx1"/>
                </a:solidFill>
                <a:effectLst/>
                <a:latin typeface="+mn-lt"/>
                <a:ea typeface="+mn-ea"/>
                <a:cs typeface="+mn-cs"/>
              </a:rPr>
              <a:t>Titze</a:t>
            </a:r>
            <a:r>
              <a:rPr lang="en-AU" sz="1200" kern="1200" dirty="0">
                <a:solidFill>
                  <a:schemeClr val="tx1"/>
                </a:solidFill>
                <a:effectLst/>
                <a:latin typeface="+mn-lt"/>
                <a:ea typeface="+mn-ea"/>
                <a:cs typeface="+mn-cs"/>
              </a:rPr>
              <a:t> J, Weller R. Cutaneous control of blood pressure. </a:t>
            </a:r>
            <a:r>
              <a:rPr lang="en-AU" sz="1200" kern="1200" dirty="0" err="1">
                <a:solidFill>
                  <a:schemeClr val="tx1"/>
                </a:solidFill>
                <a:effectLst/>
                <a:latin typeface="+mn-lt"/>
                <a:ea typeface="+mn-ea"/>
                <a:cs typeface="+mn-cs"/>
              </a:rPr>
              <a:t>Curr</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Opin</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Nephrol</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Hypertens</a:t>
            </a:r>
            <a:r>
              <a:rPr lang="en-AU" sz="1200" kern="1200" dirty="0">
                <a:solidFill>
                  <a:schemeClr val="tx1"/>
                </a:solidFill>
                <a:effectLst/>
                <a:latin typeface="+mn-lt"/>
                <a:ea typeface="+mn-ea"/>
                <a:cs typeface="+mn-cs"/>
              </a:rPr>
              <a:t>. 2016;25(1):11-15.</a:t>
            </a:r>
          </a:p>
          <a:p>
            <a:r>
              <a:rPr lang="en-AU" sz="1200" kern="1200" dirty="0">
                <a:solidFill>
                  <a:schemeClr val="tx1"/>
                </a:solidFill>
                <a:effectLst/>
                <a:latin typeface="+mn-lt"/>
                <a:ea typeface="+mn-ea"/>
                <a:cs typeface="+mn-cs"/>
              </a:rPr>
              <a:t>Abstract</a:t>
            </a:r>
          </a:p>
          <a:p>
            <a:r>
              <a:rPr lang="en-AU" sz="1200" kern="1200" dirty="0">
                <a:solidFill>
                  <a:schemeClr val="tx1"/>
                </a:solidFill>
                <a:effectLst/>
                <a:latin typeface="+mn-lt"/>
                <a:ea typeface="+mn-ea"/>
                <a:cs typeface="+mn-cs"/>
              </a:rPr>
              <a:t>Purpose of review: Textbook theory holds that blood pressure (BP) is regulated by the brain, by blood vessels, or by the kidney. Recent evidence suggests that BP could be regulated in the skin.</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Recent findings: The skin holds a complex capillary counter current system, which controls body temperature, skin perfusion, and apparently systemic BP. Epidemiological data suggest that sunlight exposure plays a role in controlling BP. Ultraviolet A radiation produces vasodilation and a fall in BP. Keratinocytes and immune cells control blood flow in the extensive </a:t>
            </a:r>
            <a:r>
              <a:rPr lang="en-AU" sz="1200" kern="1200" dirty="0" err="1">
                <a:solidFill>
                  <a:schemeClr val="tx1"/>
                </a:solidFill>
                <a:effectLst/>
                <a:latin typeface="+mn-lt"/>
                <a:ea typeface="+mn-ea"/>
                <a:cs typeface="+mn-cs"/>
              </a:rPr>
              <a:t>countercurrent</a:t>
            </a:r>
            <a:r>
              <a:rPr lang="en-AU" sz="1200" kern="1200" dirty="0">
                <a:solidFill>
                  <a:schemeClr val="tx1"/>
                </a:solidFill>
                <a:effectLst/>
                <a:latin typeface="+mn-lt"/>
                <a:ea typeface="+mn-ea"/>
                <a:cs typeface="+mn-cs"/>
              </a:rPr>
              <a:t> loop system of the skin by producing nitric oxide, a key regulator of vascular tone. The balance between hypoxia-inducible factor-1α and hypoxia-inducible factor-2α activity in keratinocytes controls skin perfusion, systemic thermoregulation, and systemic BP by nitric oxide-dependent mechanisms. Furthermore, the skin accumulates Na which generates a barrier to promote immunological host </a:t>
            </a:r>
            <a:r>
              <a:rPr lang="en-AU" sz="1200" kern="1200" dirty="0" err="1">
                <a:solidFill>
                  <a:schemeClr val="tx1"/>
                </a:solidFill>
                <a:effectLst/>
                <a:latin typeface="+mn-lt"/>
                <a:ea typeface="+mn-ea"/>
                <a:cs typeface="+mn-cs"/>
              </a:rPr>
              <a:t>defense</a:t>
            </a:r>
            <a:r>
              <a:rPr lang="en-AU" sz="1200" kern="1200" dirty="0">
                <a:solidFill>
                  <a:schemeClr val="tx1"/>
                </a:solidFill>
                <a:effectLst/>
                <a:latin typeface="+mn-lt"/>
                <a:ea typeface="+mn-ea"/>
                <a:cs typeface="+mn-cs"/>
              </a:rPr>
              <a:t>. Immune cells control skin Na metabolism and the clearance of Na via the lymphatic system. Reduced lymphatic clearance increases BP.</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Summary: Apart from the well-known role of the brain, blood vessels, and the kidney, the skin is important for systemic BP control in humans and in experimental animals.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911120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ea typeface="ＭＳ Ｐゴシック" pitchFamily="-111" charset="-128"/>
                <a:cs typeface="ＭＳ Ｐゴシック" pitchFamily="-111" charset="-128"/>
              </a:rPr>
              <a:t>(1) Kim D. Low vitamin D status is associated with hypothyroid Hashimoto's thyroiditis. Hormones (Athens). 2016 Jul;15(3):385-393. </a:t>
            </a:r>
            <a:r>
              <a:rPr lang="en-AU" sz="1200" kern="1200" dirty="0" err="1">
                <a:solidFill>
                  <a:schemeClr val="tx1"/>
                </a:solidFill>
                <a:effectLst/>
                <a:ea typeface="ＭＳ Ｐゴシック" pitchFamily="-111" charset="-128"/>
                <a:cs typeface="ＭＳ Ｐゴシック" pitchFamily="-111" charset="-128"/>
              </a:rPr>
              <a:t>doi</a:t>
            </a:r>
            <a:r>
              <a:rPr lang="en-AU" sz="1200" kern="1200" dirty="0">
                <a:solidFill>
                  <a:schemeClr val="tx1"/>
                </a:solidFill>
                <a:effectLst/>
                <a:ea typeface="ＭＳ Ｐゴシック" pitchFamily="-111" charset="-128"/>
                <a:cs typeface="ＭＳ Ｐゴシック" pitchFamily="-111" charset="-128"/>
              </a:rPr>
              <a:t>: 10.14310/horm.2002.1681. </a:t>
            </a:r>
            <a:r>
              <a:rPr lang="en-AU" sz="1200" kern="1200" dirty="0" err="1">
                <a:solidFill>
                  <a:schemeClr val="tx1"/>
                </a:solidFill>
                <a:effectLst/>
                <a:ea typeface="ＭＳ Ｐゴシック" pitchFamily="-111" charset="-128"/>
                <a:cs typeface="ＭＳ Ｐゴシック" pitchFamily="-111" charset="-128"/>
              </a:rPr>
              <a:t>PMID</a:t>
            </a:r>
            <a:r>
              <a:rPr lang="en-AU" sz="1200" kern="1200" dirty="0">
                <a:solidFill>
                  <a:schemeClr val="tx1"/>
                </a:solidFill>
                <a:effectLst/>
                <a:ea typeface="ＭＳ Ｐゴシック" pitchFamily="-111" charset="-128"/>
                <a:cs typeface="ＭＳ Ｐゴシック" pitchFamily="-111" charset="-128"/>
              </a:rPr>
              <a:t>: 27394703.</a:t>
            </a:r>
          </a:p>
          <a:p>
            <a:br>
              <a:rPr lang="en-AU" sz="1200" kern="1200" dirty="0">
                <a:solidFill>
                  <a:schemeClr val="tx1"/>
                </a:solidFill>
                <a:effectLst/>
                <a:ea typeface="ＭＳ Ｐゴシック" pitchFamily="-111" charset="-128"/>
                <a:cs typeface="ＭＳ Ｐゴシック" pitchFamily="-111" charset="-128"/>
              </a:rPr>
            </a:br>
            <a:endParaRPr lang="en-AU" sz="1200" kern="1200" dirty="0">
              <a:solidFill>
                <a:schemeClr val="tx1"/>
              </a:solidFill>
              <a:effectLst/>
              <a:ea typeface="ＭＳ Ｐゴシック" pitchFamily="-111" charset="-128"/>
              <a:cs typeface="ＭＳ Ｐゴシック" pitchFamily="-111" charset="-128"/>
            </a:endParaRPr>
          </a:p>
          <a:p>
            <a:endParaRPr lang="en-US" dirty="0"/>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93</a:t>
            </a:fld>
            <a:endParaRPr lang="en-US" altLang="en-US"/>
          </a:p>
        </p:txBody>
      </p:sp>
    </p:spTree>
    <p:extLst>
      <p:ext uri="{BB962C8B-B14F-4D97-AF65-F5344CB8AC3E}">
        <p14:creationId xmlns:p14="http://schemas.microsoft.com/office/powerpoint/2010/main" val="4251762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71D685E-ACB9-EA47-AFDE-4FD9CC531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C368F-BAEA-1C41-AB5A-45765C6CE7D9}" type="slidenum">
              <a:rPr lang="en-US" altLang="en-US" sz="1200"/>
              <a:pPr/>
              <a:t>94</a:t>
            </a:fld>
            <a:endParaRPr lang="en-US" altLang="en-US" sz="1200"/>
          </a:p>
        </p:txBody>
      </p:sp>
      <p:sp>
        <p:nvSpPr>
          <p:cNvPr id="92163" name="Rectangle 2">
            <a:extLst>
              <a:ext uri="{FF2B5EF4-FFF2-40B4-BE49-F238E27FC236}">
                <a16:creationId xmlns:a16="http://schemas.microsoft.com/office/drawing/2014/main" id="{56A52F8C-4EAC-7D4D-B602-7BDB1647E98A}"/>
              </a:ext>
            </a:extLst>
          </p:cNvPr>
          <p:cNvSpPr>
            <a:spLocks noGrp="1" noRot="1" noChangeAspect="1" noChangeArrowheads="1"/>
          </p:cNvSpPr>
          <p:nvPr>
            <p:ph type="sldImg"/>
          </p:nvPr>
        </p:nvSpPr>
        <p:spPr>
          <a:solidFill>
            <a:srgbClr val="FFFFFF"/>
          </a:solidFill>
          <a:ln/>
        </p:spPr>
      </p:sp>
      <p:sp>
        <p:nvSpPr>
          <p:cNvPr id="92164" name="Rectangle 3">
            <a:extLst>
              <a:ext uri="{FF2B5EF4-FFF2-40B4-BE49-F238E27FC236}">
                <a16:creationId xmlns:a16="http://schemas.microsoft.com/office/drawing/2014/main" id="{9A661412-85CA-E444-B6BD-6C173E8C773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Hot indoor air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Many labor under the mistaken idea that if they have taken cold, they must carefully exclude the outside air and increase the temperature of their room until it is excessively hot. The system may be deranged, the pores closed by waste matter, and the internal organs suffering more or less inflammation, because the blood has been chilled back from the surface and thrown upon them. At this time, of all others, the lungs should not be deprived of pure, fresh air. If pure air is ever necessary, it is when any part of the system, as the lungs or stomach, is diseased. Judicious exercise would induce the blood to the surface, and thus relieve the internal organs. Brisk, yet not violent exercise in the open air, with cheerfulness of spirits, will promote the circulation, giving a healthful glow to the skin, and sending the blood, vitalized by the pure air, to the extremities. The diseased stomach will find relief by exercise. Physicians frequently advise invalids to visit foreign countries, to go to the springs, or to ride upon the ocean, in order to regain health; when, in nine cases out of ten, if they would eat temperately and engage in healthful exercise with a cheerful spirit, they would regain health and save time and money. Exercise, and </a:t>
            </a:r>
          </a:p>
          <a:p>
            <a:pPr eaLnBrk="1" hangingPunct="1"/>
            <a:r>
              <a:rPr lang="en-US" altLang="en-US" dirty="0">
                <a:latin typeface="Times New Roman" panose="02020603050405020304" pitchFamily="18" charset="0"/>
                <a:ea typeface="ＭＳ Ｐゴシック" panose="020B0600070205080204" pitchFamily="34" charset="-128"/>
              </a:rPr>
              <a:t>                                                                            531</a:t>
            </a:r>
          </a:p>
          <a:p>
            <a:pPr eaLnBrk="1" hangingPunct="1"/>
            <a:r>
              <a:rPr lang="en-US" altLang="en-US" dirty="0">
                <a:latin typeface="Times New Roman" panose="02020603050405020304" pitchFamily="18" charset="0"/>
                <a:ea typeface="ＭＳ Ｐゴシック" panose="020B0600070205080204" pitchFamily="34" charset="-128"/>
              </a:rPr>
              <a:t>a free and abundant use of the air and sunlight,--blessings which Heaven has freely bestowed upon all,--would give life and strength to the emaciated invalid.  {2T 530.2}</a:t>
            </a:r>
          </a:p>
          <a:p>
            <a:pPr eaLnBrk="1" hangingPunct="1"/>
            <a:r>
              <a:rPr lang="en-US" altLang="en-US" dirty="0">
                <a:latin typeface="Times New Roman" panose="02020603050405020304" pitchFamily="18" charset="0"/>
                <a:ea typeface="ＭＳ Ｐゴシック" panose="020B0600070205080204" pitchFamily="34" charset="-128"/>
              </a:rPr>
              <a:t>     A large class of women are content to hover over the stove, breathing impure air for one half or three fourths of the time, until the brain is heated and half benumbed. They should go out and exercise every day, even though some things indoors have to be neglected. They need the cool air to quiet their distracted brains. They need not go to their neighbors to gossip, but should make it their object to do some good, working to the end of benefiting others. Then they will be an example to others and receive real benefit themselves.  {2T 531.1}</a:t>
            </a:r>
          </a:p>
          <a:p>
            <a:pPr eaLnBrk="1" hangingPunct="1"/>
            <a:r>
              <a:rPr lang="en-US" altLang="en-US" dirty="0">
                <a:latin typeface="Times New Roman" panose="02020603050405020304" pitchFamily="18" charset="0"/>
                <a:ea typeface="ＭＳ Ｐゴシック" panose="020B0600070205080204" pitchFamily="34" charset="-128"/>
              </a:rPr>
              <a:t>     Perfect health depends upon perfect circulation. Special attention should be given to the extremities, that they may be as thoroughly clothed as the chest and the region over the heart, where is the greatest amount of heat. Parents who dress their children with the extremities naked, or nearly so, are sacrificing the health and lives of their children to fashion. If these parts are not so warm as the body, the circulation is not equalized. When the extremities, which are remote from the vital organs, are not properly clad, the blood is driven to the head, causing headache or nosebleed; or there is a sense of fullness about the chest, producing cough or palpitation of the heart, on account of too much blood in that locality; or the stomach has too much blood, causing indigestion.  {2T 531.2}</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 thought then I was cut off from doing anything for the </a:t>
            </a:r>
          </a:p>
          <a:p>
            <a:pPr eaLnBrk="1" hangingPunct="1"/>
            <a:r>
              <a:rPr lang="en-US" altLang="en-US" dirty="0">
                <a:latin typeface="Times New Roman" panose="02020603050405020304" pitchFamily="18" charset="0"/>
                <a:ea typeface="ＭＳ Ｐゴシック" panose="020B0600070205080204" pitchFamily="34" charset="-128"/>
              </a:rPr>
              <a:t>     people, but our brethren said they had found out a way that the </a:t>
            </a:r>
          </a:p>
          <a:p>
            <a:pPr eaLnBrk="1" hangingPunct="1"/>
            <a:r>
              <a:rPr lang="en-US" altLang="en-US" dirty="0">
                <a:latin typeface="Times New Roman" panose="02020603050405020304" pitchFamily="18" charset="0"/>
                <a:ea typeface="ＭＳ Ｐゴシック" panose="020B0600070205080204" pitchFamily="34" charset="-128"/>
              </a:rPr>
              <a:t>     room could be ventilated, so I put on the armor again and did </a:t>
            </a:r>
          </a:p>
          <a:p>
            <a:pPr eaLnBrk="1" hangingPunct="1"/>
            <a:r>
              <a:rPr lang="en-US" altLang="en-US" dirty="0">
                <a:latin typeface="Times New Roman" panose="02020603050405020304" pitchFamily="18" charset="0"/>
                <a:ea typeface="ＭＳ Ｐゴシック" panose="020B0600070205080204" pitchFamily="34" charset="-128"/>
              </a:rPr>
              <a:t>     very well until Sunday night. I spoke to a hall filled with </a:t>
            </a:r>
          </a:p>
          <a:p>
            <a:pPr eaLnBrk="1" hangingPunct="1"/>
            <a:r>
              <a:rPr lang="en-US" altLang="en-US" dirty="0">
                <a:latin typeface="Times New Roman" panose="02020603050405020304" pitchFamily="18" charset="0"/>
                <a:ea typeface="ＭＳ Ｐゴシック" panose="020B0600070205080204" pitchFamily="34" charset="-128"/>
              </a:rPr>
              <a:t>     outsiders. I knew the moment I attempted to speak that our </a:t>
            </a:r>
          </a:p>
          <a:p>
            <a:pPr eaLnBrk="1" hangingPunct="1"/>
            <a:r>
              <a:rPr lang="en-US" altLang="en-US" dirty="0">
                <a:latin typeface="Times New Roman" panose="02020603050405020304" pitchFamily="18" charset="0"/>
                <a:ea typeface="ＭＳ Ｐゴシック" panose="020B0600070205080204" pitchFamily="34" charset="-128"/>
              </a:rPr>
              <a:t>     brethren had forgotten to ventilate the hall, and the outdoor air </a:t>
            </a:r>
          </a:p>
          <a:p>
            <a:pPr eaLnBrk="1" hangingPunct="1"/>
            <a:r>
              <a:rPr lang="en-US" altLang="en-US" dirty="0">
                <a:latin typeface="Times New Roman" panose="02020603050405020304" pitchFamily="18" charset="0"/>
                <a:ea typeface="ＭＳ Ｐゴシック" panose="020B0600070205080204" pitchFamily="34" charset="-128"/>
              </a:rPr>
              <a:t>     had not been introduced into the hall after the last meeting had </a:t>
            </a:r>
          </a:p>
          <a:p>
            <a:pPr eaLnBrk="1" hangingPunct="1"/>
            <a:r>
              <a:rPr lang="en-US" altLang="en-US" dirty="0">
                <a:latin typeface="Times New Roman" panose="02020603050405020304" pitchFamily="18" charset="0"/>
                <a:ea typeface="ＭＳ Ｐゴシック" panose="020B0600070205080204" pitchFamily="34" charset="-128"/>
              </a:rPr>
              <a:t>     been held. I got through with the discourse wearied out.  {3BIO 353.4}</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 walked home. I could not sleep that night, and the next </a:t>
            </a:r>
          </a:p>
          <a:p>
            <a:pPr eaLnBrk="1" hangingPunct="1"/>
            <a:r>
              <a:rPr lang="en-US" altLang="en-US" dirty="0">
                <a:latin typeface="Times New Roman" panose="02020603050405020304" pitchFamily="18" charset="0"/>
                <a:ea typeface="ＭＳ Ｐゴシック" panose="020B0600070205080204" pitchFamily="34" charset="-128"/>
              </a:rPr>
              <a:t>     morning I looked haggard and felt two years older than I did </a:t>
            </a:r>
          </a:p>
          <a:p>
            <a:pPr eaLnBrk="1" hangingPunct="1"/>
            <a:r>
              <a:rPr lang="en-US" altLang="en-US" dirty="0">
                <a:latin typeface="Times New Roman" panose="02020603050405020304" pitchFamily="18" charset="0"/>
                <a:ea typeface="ＭＳ Ｐゴシック" panose="020B0600070205080204" pitchFamily="34" charset="-128"/>
              </a:rPr>
              <a:t>     before I made the attempt to speak. I became very sick with </a:t>
            </a:r>
          </a:p>
          <a:p>
            <a:pPr eaLnBrk="1" hangingPunct="1"/>
            <a:r>
              <a:rPr lang="en-US" altLang="en-US" dirty="0">
                <a:latin typeface="Times New Roman" panose="02020603050405020304" pitchFamily="18" charset="0"/>
                <a:ea typeface="ＭＳ Ｐゴシック" panose="020B0600070205080204" pitchFamily="34" charset="-128"/>
              </a:rPr>
              <a:t>     nervous prostration. . . . I was suffering much with inflammation </a:t>
            </a:r>
          </a:p>
          <a:p>
            <a:pPr eaLnBrk="1" hangingPunct="1"/>
            <a:r>
              <a:rPr lang="en-US" altLang="en-US" dirty="0">
                <a:latin typeface="Times New Roman" panose="02020603050405020304" pitchFamily="18" charset="0"/>
                <a:ea typeface="ＭＳ Ｐゴシック" panose="020B0600070205080204" pitchFamily="34" charset="-128"/>
              </a:rPr>
              <a:t>     of head, stomach, and lungs.--Letter 114, 1886.  {3BIO 353.5}</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Int</a:t>
            </a:r>
            <a:r>
              <a:rPr lang="en-US" altLang="en-US" dirty="0">
                <a:latin typeface="Times New Roman" panose="02020603050405020304" pitchFamily="18" charset="0"/>
                <a:ea typeface="ＭＳ Ｐゴシック" panose="020B0600070205080204" pitchFamily="34" charset="-128"/>
              </a:rPr>
              <a:t> J Epidemiol. 1989 Jun;18(2):390-6.Click here to read Links</a:t>
            </a:r>
          </a:p>
          <a:p>
            <a:pPr eaLnBrk="1" hangingPunct="1"/>
            <a:r>
              <a:rPr lang="en-US" altLang="en-US" dirty="0">
                <a:latin typeface="Times New Roman" panose="02020603050405020304" pitchFamily="18" charset="0"/>
                <a:ea typeface="ＭＳ Ｐゴシック" panose="020B0600070205080204" pitchFamily="34" charset="-128"/>
              </a:rPr>
              <a:t>    The effect of domestic factors on respiratory symptoms and FEV1.</a:t>
            </a: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Hosein</a:t>
            </a:r>
            <a:r>
              <a:rPr lang="en-US" altLang="en-US" dirty="0">
                <a:latin typeface="Times New Roman" panose="02020603050405020304" pitchFamily="18" charset="0"/>
                <a:ea typeface="ＭＳ Ｐゴシック" panose="020B0600070205080204" pitchFamily="34" charset="-128"/>
              </a:rPr>
              <a:t> HR, Corey P, Robertson JM.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Occupational Health Unit, University of Toronto, Ontario, Canada.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This study was conducted to determine whether indoor air pollution factors affected respiratory function and symptoms in 1357 non-smoking Caucasian children. Interviews were conducted to determine: exposure to pets and to gases, </a:t>
            </a:r>
            <a:r>
              <a:rPr lang="en-US" altLang="en-US" dirty="0" err="1">
                <a:latin typeface="Times New Roman" panose="02020603050405020304" pitchFamily="18" charset="0"/>
                <a:ea typeface="ＭＳ Ｐゴシック" panose="020B0600070205080204" pitchFamily="34" charset="-128"/>
              </a:rPr>
              <a:t>vapours</a:t>
            </a:r>
            <a:r>
              <a:rPr lang="en-US" altLang="en-US" dirty="0">
                <a:latin typeface="Times New Roman" panose="02020603050405020304" pitchFamily="18" charset="0"/>
                <a:ea typeface="ＭＳ Ｐゴシック" panose="020B0600070205080204" pitchFamily="34" charset="-128"/>
              </a:rPr>
              <a:t> and dusts from hobbies; the use of gas stoves; fireplaces, air conditioners and humidifiers; type of heating systems; and the number of residents, and the number of smokers in the home. The forced expiratory volume in one second (FEV1) was obtained from maximum expiratory flow volume curves, and symptoms from the application of a standardized questionnaire. Indoor pets and the use of fireplaces and humidifiers had no consistent relationships with FEV1 when considered individually or in combination with the other factors. Hobbies, the use of gas stoves, the absence of air conditioning, the use of hot water heating, crowded homes, and the presence of smokers in the home all had negative relationships with FEV1. The largest effect on lung function was observed in children from homes with hot water heating systems, whereas the smallest effect was observed in children with smokers in the home. Children who lived in homes with hot water heating systems with no air conditioning had mean FEV1 of up to 0.4 </a:t>
            </a:r>
            <a:r>
              <a:rPr lang="en-US" altLang="en-US" dirty="0" err="1">
                <a:latin typeface="Times New Roman" panose="02020603050405020304" pitchFamily="18" charset="0"/>
                <a:ea typeface="ＭＳ Ｐゴシック" panose="020B0600070205080204" pitchFamily="34" charset="-128"/>
              </a:rPr>
              <a:t>litres</a:t>
            </a:r>
            <a:r>
              <a:rPr lang="en-US" altLang="en-US" dirty="0">
                <a:latin typeface="Times New Roman" panose="02020603050405020304" pitchFamily="18" charset="0"/>
                <a:ea typeface="ＭＳ Ｐゴシック" panose="020B0600070205080204" pitchFamily="34" charset="-128"/>
              </a:rPr>
              <a:t> lower than did their counterparts who lived in homes with forced air heating and air conditioning. Pets, heating systems, cooking fuel, crowding and passive smoking showed no consistent effects on the reporting of any of the symptoms. Girls who were exposed to the emissions from indoor hobbies reported more phlegm, wheeze and </a:t>
            </a:r>
            <a:r>
              <a:rPr lang="en-US" altLang="en-US" dirty="0" err="1">
                <a:latin typeface="Times New Roman" panose="02020603050405020304" pitchFamily="18" charset="0"/>
                <a:ea typeface="ＭＳ Ｐゴシック" panose="020B0600070205080204" pitchFamily="34" charset="-128"/>
              </a:rPr>
              <a:t>dyspnoea</a:t>
            </a:r>
            <a:r>
              <a:rPr lang="en-US" altLang="en-US" dirty="0">
                <a:latin typeface="Times New Roman" panose="02020603050405020304" pitchFamily="18" charset="0"/>
                <a:ea typeface="ＭＳ Ｐゴシック" panose="020B0600070205080204" pitchFamily="34" charset="-128"/>
              </a:rPr>
              <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2767853 [PubMed - indexed for MEDLINE</a:t>
            </a:r>
          </a:p>
          <a:p>
            <a:pPr eaLnBrk="1" hangingPunct="1"/>
            <a:r>
              <a:rPr lang="en-US" altLang="en-US" dirty="0">
                <a:latin typeface="Times New Roman" panose="02020603050405020304" pitchFamily="18" charset="0"/>
                <a:ea typeface="ＭＳ Ｐゴシック" panose="020B0600070205080204" pitchFamily="34" charset="-128"/>
              </a:rPr>
              <a:t>J Trop Med </a:t>
            </a:r>
            <a:r>
              <a:rPr lang="en-US" altLang="en-US" dirty="0" err="1">
                <a:latin typeface="Times New Roman" panose="02020603050405020304" pitchFamily="18" charset="0"/>
                <a:ea typeface="ＭＳ Ｐゴシック" panose="020B0600070205080204" pitchFamily="34" charset="-128"/>
              </a:rPr>
              <a:t>Hyg</a:t>
            </a:r>
            <a:r>
              <a:rPr lang="en-US" altLang="en-US" dirty="0">
                <a:latin typeface="Times New Roman" panose="02020603050405020304" pitchFamily="18" charset="0"/>
                <a:ea typeface="ＭＳ Ｐゴシック" panose="020B0600070205080204" pitchFamily="34" charset="-128"/>
              </a:rPr>
              <a:t>. 1988 Apr;91(2):77-82.Links</a:t>
            </a:r>
          </a:p>
          <a:p>
            <a:pPr eaLnBrk="1" hangingPunct="1"/>
            <a:r>
              <a:rPr lang="en-US" altLang="en-US" dirty="0">
                <a:latin typeface="Times New Roman" panose="02020603050405020304" pitchFamily="18" charset="0"/>
                <a:ea typeface="ＭＳ Ｐゴシック" panose="020B0600070205080204" pitchFamily="34" charset="-128"/>
              </a:rPr>
              <a:t>    The effect of a hot dry climate on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healthy males and patients with acute myocardial infarction.</a:t>
            </a:r>
          </a:p>
          <a:p>
            <a:pPr eaLnBrk="1" hangingPunct="1"/>
            <a:r>
              <a:rPr lang="en-US" altLang="en-US" dirty="0">
                <a:latin typeface="Times New Roman" panose="02020603050405020304" pitchFamily="18" charset="0"/>
                <a:ea typeface="ＭＳ Ｐゴシック" panose="020B0600070205080204" pitchFamily="34" charset="-128"/>
              </a:rPr>
              <a:t>    Kolar J, Bhatnagar SK, Hudak A, </a:t>
            </a:r>
            <a:r>
              <a:rPr lang="en-US" altLang="en-US" dirty="0" err="1">
                <a:latin typeface="Times New Roman" panose="02020603050405020304" pitchFamily="18" charset="0"/>
                <a:ea typeface="ＭＳ Ｐゴシック" panose="020B0600070205080204" pitchFamily="34" charset="-128"/>
              </a:rPr>
              <a:t>Smid</a:t>
            </a:r>
            <a:r>
              <a:rPr lang="en-US" altLang="en-US" dirty="0">
                <a:latin typeface="Times New Roman" panose="02020603050405020304" pitchFamily="18" charset="0"/>
                <a:ea typeface="ＭＳ Ｐゴシック" panose="020B0600070205080204" pitchFamily="34" charset="-128"/>
              </a:rPr>
              <a:t> J, al-Yusuf AR.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Faculty of Medicine, Kuwait University.</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We studied the influence of an extremely hot dry summer and temperate winter on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82 healthy males (controls) and 101 male patients with acute myocardial infarction (AMI). The </a:t>
            </a:r>
            <a:r>
              <a:rPr lang="en-US" altLang="en-US" dirty="0" err="1">
                <a:latin typeface="Times New Roman" panose="02020603050405020304" pitchFamily="18" charset="0"/>
                <a:ea typeface="ＭＳ Ｐゴシック" panose="020B0600070205080204" pitchFamily="34" charset="-128"/>
              </a:rPr>
              <a:t>haematocrit</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blood viscosity (B1V) and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ratio were measured in these subjects working 'outdoors' and in an air-conditioned environment ('indoors'). The 'summer outdoor' controls had a higher B1V and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when compared to the 'winter outdoor' controls (P less than 0.01), and the 'summer indoor' controls had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and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when compared to the 'winter indoor' control group (P less than 0.02).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'winter indoor' AMI patients was not different from the controls, except for the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The 'summer indoor' group had a higher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(P less than 0.05) and B1V (P less than 0.001) and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(P less than 0.02) when compared to the controls. 'Summer outdoor' AMI patients had the most abnormal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all groups. AMI patients with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less than 7 had a significantly higher prevalence of hypotension and shock syndrome compared to those whose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was greater than or equal to 7 (P less than 0.05). We conclude that in healthy males, there was a seasonal difference in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which was due to acclimatization to heat. During summer, AMI patients working outdoors had the most abnormal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on admission and the occurrence of complications was also higher in them. We believe that these abnormalities resulted due to inadequate adjustments to heat.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3379656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Clin</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Exp</a:t>
            </a:r>
            <a:r>
              <a:rPr lang="en-US" altLang="en-US" dirty="0">
                <a:latin typeface="Times New Roman" panose="02020603050405020304" pitchFamily="18" charset="0"/>
                <a:ea typeface="ＭＳ Ｐゴシック" panose="020B0600070205080204" pitchFamily="34" charset="-128"/>
              </a:rPr>
              <a:t> Allergy. 2001 Dec;31(12):1913-22.Click here to read Links</a:t>
            </a:r>
          </a:p>
          <a:p>
            <a:pPr eaLnBrk="1" hangingPunct="1"/>
            <a:r>
              <a:rPr lang="en-US" altLang="en-US" dirty="0">
                <a:latin typeface="Times New Roman" panose="02020603050405020304" pitchFamily="18" charset="0"/>
                <a:ea typeface="ＭＳ Ｐゴシック" panose="020B0600070205080204" pitchFamily="34" charset="-128"/>
              </a:rPr>
              <a:t>    Hot, humid air increases cellular influx during the late-phase response to nasal challenge with antigen.</a:t>
            </a: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Assanasen</a:t>
            </a:r>
            <a:r>
              <a:rPr lang="en-US" altLang="en-US" dirty="0">
                <a:latin typeface="Times New Roman" panose="02020603050405020304" pitchFamily="18" charset="0"/>
                <a:ea typeface="ＭＳ Ｐゴシック" panose="020B0600070205080204" pitchFamily="34" charset="-128"/>
              </a:rPr>
              <a:t> P, </a:t>
            </a:r>
            <a:r>
              <a:rPr lang="en-US" altLang="en-US" dirty="0" err="1">
                <a:latin typeface="Times New Roman" panose="02020603050405020304" pitchFamily="18" charset="0"/>
                <a:ea typeface="ＭＳ Ｐゴシック" panose="020B0600070205080204" pitchFamily="34" charset="-128"/>
              </a:rPr>
              <a:t>Baroody</a:t>
            </a:r>
            <a:r>
              <a:rPr lang="en-US" altLang="en-US" dirty="0">
                <a:latin typeface="Times New Roman" panose="02020603050405020304" pitchFamily="18" charset="0"/>
                <a:ea typeface="ＭＳ Ｐゴシック" panose="020B0600070205080204" pitchFamily="34" charset="-128"/>
              </a:rPr>
              <a:t> FM, </a:t>
            </a:r>
            <a:r>
              <a:rPr lang="en-US" altLang="en-US" dirty="0" err="1">
                <a:latin typeface="Times New Roman" panose="02020603050405020304" pitchFamily="18" charset="0"/>
                <a:ea typeface="ＭＳ Ｐゴシック" panose="020B0600070205080204" pitchFamily="34" charset="-128"/>
              </a:rPr>
              <a:t>Naureckas</a:t>
            </a:r>
            <a:r>
              <a:rPr lang="en-US" altLang="en-US" dirty="0">
                <a:latin typeface="Times New Roman" panose="02020603050405020304" pitchFamily="18" charset="0"/>
                <a:ea typeface="ＭＳ Ｐゴシック" panose="020B0600070205080204" pitchFamily="34" charset="-128"/>
              </a:rPr>
              <a:t> E, </a:t>
            </a:r>
            <a:r>
              <a:rPr lang="en-US" altLang="en-US" dirty="0" err="1">
                <a:latin typeface="Times New Roman" panose="02020603050405020304" pitchFamily="18" charset="0"/>
                <a:ea typeface="ＭＳ Ｐゴシック" panose="020B0600070205080204" pitchFamily="34" charset="-128"/>
              </a:rPr>
              <a:t>Naclerio</a:t>
            </a:r>
            <a:r>
              <a:rPr lang="en-US" altLang="en-US" dirty="0">
                <a:latin typeface="Times New Roman" panose="02020603050405020304" pitchFamily="18" charset="0"/>
                <a:ea typeface="ＭＳ Ｐゴシック" panose="020B0600070205080204" pitchFamily="34" charset="-128"/>
              </a:rPr>
              <a:t> RM.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The Section of Otolaryngology-Head and Neck Surgery, The Pritzker School of Medicine, The University of Chicago, Chicago, Illinois 60637, USA.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BACKGROUND: Inhalation of hot, humid air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37 degrees C, &gt; 95% relative humidity (RH)) partially inhibits the early response to nasal challenge with antigen. OBJECTIVE: To investigate whether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inhibited the late-phase response to nasal challenge with antigen and increased hyper-responsiveness of the nasal mucosa to histamine. METHODS: Twenty subjects with seasonal allergic rhinitis, outside of their allergy season, participated in a randomized, 2-way cross-over study. The subjects continuously breathed room air (25 degrees C, 30% RH) or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delivered via a face mask during the entire experiment. Subjects were challenged intranasally with antigen 1 h after beginning conditioning. The response was monitored by symptoms and nasal lavage at 2-h intervals after the last antigen challenge. Eight hours after antigen challenge, nasal challenge with histamine was performed. RESULTS: Exposure to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significantly increased nasal mucosal temperature from baseline without affecting nasal secretion osmolality.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significantly inhibited antigen-induced sneezes, congestion, pruritus, and human serum albumin levels during the early response to antigen challenge.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exposure, however, was associated with an 8-fold increase in the eosinophil influx and a 15-fold increase in the levels of eosinophil cationic protein during the late-phase response compared to room air. There were no significant differences in nasal hyper-responsiveness to histamine during either exposure. CONCLUSION: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partially decreases the early response to nasal challenge with antigen, but dramatically increases eosinophil influx. Increasing eosinophil number had no effects on the hyper-responsiveness to histamine. We speculate that the physical conditions of air differentially impact the stages of allergic inflammation.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11737044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Allergy. 2000 Feb;55(2):163-70.Click here to read Links</a:t>
            </a:r>
          </a:p>
          <a:p>
            <a:pPr eaLnBrk="1" hangingPunct="1"/>
            <a:r>
              <a:rPr lang="en-US" altLang="en-US" dirty="0">
                <a:latin typeface="Arial" panose="020B0604020202020204" pitchFamily="34" charset="0"/>
                <a:ea typeface="ＭＳ Ｐゴシック" panose="020B0600070205080204" pitchFamily="34" charset="-128"/>
              </a:rPr>
              <a:t>    Indoor air pollutants in schools: nasal patency and biomarkers in nasal lavage.</a:t>
            </a: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Norbäck</a:t>
            </a:r>
            <a:r>
              <a:rPr lang="en-US" altLang="en-US" dirty="0">
                <a:latin typeface="Arial" panose="020B0604020202020204" pitchFamily="34" charset="0"/>
                <a:ea typeface="ＭＳ Ｐゴシック" panose="020B0600070205080204" pitchFamily="34" charset="-128"/>
              </a:rPr>
              <a:t> D, </a:t>
            </a:r>
            <a:r>
              <a:rPr lang="en-US" altLang="en-US" dirty="0" err="1">
                <a:latin typeface="Arial" panose="020B0604020202020204" pitchFamily="34" charset="0"/>
                <a:ea typeface="ＭＳ Ｐゴシック" panose="020B0600070205080204" pitchFamily="34" charset="-128"/>
              </a:rPr>
              <a:t>Wålinder</a:t>
            </a:r>
            <a:r>
              <a:rPr lang="en-US" altLang="en-US" dirty="0">
                <a:latin typeface="Arial" panose="020B0604020202020204" pitchFamily="34" charset="0"/>
                <a:ea typeface="ＭＳ Ｐゴシック" panose="020B0600070205080204" pitchFamily="34" charset="-128"/>
              </a:rPr>
              <a:t> R, </a:t>
            </a:r>
            <a:r>
              <a:rPr lang="en-US" altLang="en-US" dirty="0" err="1">
                <a:latin typeface="Arial" panose="020B0604020202020204" pitchFamily="34" charset="0"/>
                <a:ea typeface="ＭＳ Ｐゴシック" panose="020B0600070205080204" pitchFamily="34" charset="-128"/>
              </a:rPr>
              <a:t>Wieslander</a:t>
            </a:r>
            <a:r>
              <a:rPr lang="en-US" altLang="en-US" dirty="0">
                <a:latin typeface="Arial" panose="020B0604020202020204" pitchFamily="34" charset="0"/>
                <a:ea typeface="ＭＳ Ｐゴシック" panose="020B0600070205080204" pitchFamily="34" charset="-128"/>
              </a:rPr>
              <a:t> G, </a:t>
            </a:r>
            <a:r>
              <a:rPr lang="en-US" altLang="en-US" dirty="0" err="1">
                <a:latin typeface="Arial" panose="020B0604020202020204" pitchFamily="34" charset="0"/>
                <a:ea typeface="ＭＳ Ｐゴシック" panose="020B0600070205080204" pitchFamily="34" charset="-128"/>
              </a:rPr>
              <a:t>Smedje</a:t>
            </a:r>
            <a:r>
              <a:rPr lang="en-US" altLang="en-US" dirty="0">
                <a:latin typeface="Arial" panose="020B0604020202020204" pitchFamily="34" charset="0"/>
                <a:ea typeface="ＭＳ Ｐゴシック" panose="020B0600070205080204" pitchFamily="34" charset="-128"/>
              </a:rPr>
              <a:t> G, </a:t>
            </a:r>
            <a:r>
              <a:rPr lang="en-US" altLang="en-US" dirty="0" err="1">
                <a:latin typeface="Arial" panose="020B0604020202020204" pitchFamily="34" charset="0"/>
                <a:ea typeface="ＭＳ Ｐゴシック" panose="020B0600070205080204" pitchFamily="34" charset="-128"/>
              </a:rPr>
              <a:t>Erwall</a:t>
            </a:r>
            <a:r>
              <a:rPr lang="en-US" altLang="en-US" dirty="0">
                <a:latin typeface="Arial" panose="020B0604020202020204" pitchFamily="34" charset="0"/>
                <a:ea typeface="ＭＳ Ｐゴシック" panose="020B0600070205080204" pitchFamily="34" charset="-128"/>
              </a:rPr>
              <a:t> C, </a:t>
            </a:r>
            <a:r>
              <a:rPr lang="en-US" altLang="en-US" dirty="0" err="1">
                <a:latin typeface="Arial" panose="020B0604020202020204" pitchFamily="34" charset="0"/>
                <a:ea typeface="ＭＳ Ｐゴシック" panose="020B0600070205080204" pitchFamily="34" charset="-128"/>
              </a:rPr>
              <a:t>Venge</a:t>
            </a:r>
            <a:r>
              <a:rPr lang="en-US" altLang="en-US" dirty="0">
                <a:latin typeface="Arial" panose="020B0604020202020204" pitchFamily="34" charset="0"/>
                <a:ea typeface="ＭＳ Ｐゴシック" panose="020B0600070205080204" pitchFamily="34" charset="-128"/>
              </a:rPr>
              <a:t> P.</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Department of Medical Sciences/Occupational and Environmental Medicine, University of Uppsala, University Hospital, Sweden.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BACKGROUND: There is growing concern about the respiratory health aspects of the indoor air quality in schools. METHODS: A standardized investigation, including nasal lavage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measurement of the nasal cavity by acoustic rhinometry, and hygienic measurements of airborne pollutants, was performed in classrooms, outside the pollen season. All 279 school personnel working in the main buildings of 12 randomly selected primary schools in an urban community in central Sweden (Uppsala) were invited to enroll in the study; 234 (84%) participated. Eosinophil cationic protein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myeloperoxidase (</a:t>
            </a:r>
            <a:r>
              <a:rPr lang="en-US" altLang="en-US" dirty="0" err="1">
                <a:latin typeface="Arial" panose="020B0604020202020204" pitchFamily="34" charset="0"/>
                <a:ea typeface="ＭＳ Ｐゴシック" panose="020B0600070205080204" pitchFamily="34" charset="-128"/>
              </a:rPr>
              <a:t>MPO</a:t>
            </a:r>
            <a:r>
              <a:rPr lang="en-US" altLang="en-US" dirty="0">
                <a:latin typeface="Arial" panose="020B0604020202020204" pitchFamily="34" charset="0"/>
                <a:ea typeface="ＭＳ Ｐゴシック" panose="020B0600070205080204" pitchFamily="34" charset="-128"/>
              </a:rPr>
              <a:t>), lysozyme, and albumin were analyzed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fluid. Crude statistical analysis, as well as multiple regression analysis, was performed, controlling for room temperature, age, sex, current smoking, and a history of atopy. RESULTS: Most classrooms (83%) did not meet the Swedish ventilation standards. A lower degree of nasal patency was found at higher concentrations of respirable dust, nitrogen dioxide (NO2), formaldehyde, and total molds, and in the presence of Aspergillus spp. in the classroom air. The most consistent findings were observed for formaldehyde, NO2, and Aspergillus spp., related to both decreased nasal patency and increase of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and lysozyme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The presence of yeast was associated with an increase of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and lysozyme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but was not related to nasal patency. CONCLUSIONS: Ventilation flow was below current hygienic standards in the classrooms. Air pollutants in the classroom air may influence nasal patency and inflammatory response in the nasal mucosa.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10726731 [PubMed - indexed for MEDLINE]</a:t>
            </a:r>
          </a:p>
        </p:txBody>
      </p:sp>
    </p:spTree>
    <p:extLst>
      <p:ext uri="{BB962C8B-B14F-4D97-AF65-F5344CB8AC3E}">
        <p14:creationId xmlns:p14="http://schemas.microsoft.com/office/powerpoint/2010/main" val="2335555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255CB591-D090-3A46-9AD2-0C4B6EAD7F9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518BEB0-715D-F946-BE26-DEAA00DD849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Am J Public Health. 2009 Oct;99 </a:t>
            </a:r>
            <a:r>
              <a:rPr lang="en-US" altLang="en-US" dirty="0" err="1">
                <a:latin typeface="Times New Roman" panose="02020603050405020304" pitchFamily="18" charset="0"/>
                <a:ea typeface="ＭＳ Ｐゴシック" panose="020B0600070205080204" pitchFamily="34" charset="-128"/>
              </a:rPr>
              <a:t>Suppl</a:t>
            </a:r>
            <a:r>
              <a:rPr lang="en-US" altLang="en-US" dirty="0">
                <a:latin typeface="Times New Roman" panose="02020603050405020304" pitchFamily="18" charset="0"/>
                <a:ea typeface="ＭＳ Ｐゴシック" panose="020B0600070205080204" pitchFamily="34" charset="-128"/>
              </a:rPr>
              <a:t> 2:S236-42. </a:t>
            </a:r>
            <a:r>
              <a:rPr lang="en-US" altLang="en-US" dirty="0" err="1">
                <a:latin typeface="Times New Roman" panose="02020603050405020304" pitchFamily="18" charset="0"/>
                <a:ea typeface="ＭＳ Ｐゴシック" panose="020B0600070205080204" pitchFamily="34" charset="-128"/>
              </a:rPr>
              <a:t>Epub</a:t>
            </a:r>
            <a:r>
              <a:rPr lang="en-US" altLang="en-US" dirty="0">
                <a:latin typeface="Times New Roman" panose="02020603050405020304" pitchFamily="18" charset="0"/>
                <a:ea typeface="ＭＳ Ｐゴシック" panose="020B0600070205080204" pitchFamily="34" charset="-128"/>
              </a:rPr>
              <a:t> 2009 May 21.</a:t>
            </a:r>
          </a:p>
          <a:p>
            <a:r>
              <a:rPr lang="en-US" altLang="en-US" dirty="0">
                <a:latin typeface="Times New Roman" panose="02020603050405020304" pitchFamily="18" charset="0"/>
                <a:ea typeface="ＭＳ Ｐゴシック" panose="020B0600070205080204" pitchFamily="34" charset="-128"/>
              </a:rPr>
              <a:t>The open-air treatment of pandemic influenza.</a:t>
            </a:r>
          </a:p>
          <a:p>
            <a:r>
              <a:rPr lang="en-US" altLang="en-US" dirty="0">
                <a:latin typeface="Times New Roman" panose="02020603050405020304" pitchFamily="18" charset="0"/>
                <a:ea typeface="ＭＳ Ｐゴシック" panose="020B0600070205080204" pitchFamily="34" charset="-128"/>
              </a:rPr>
              <a:t>Hobday RA, Cason </a:t>
            </a:r>
            <a:r>
              <a:rPr lang="en-US" altLang="en-US" dirty="0" err="1">
                <a:latin typeface="Times New Roman" panose="02020603050405020304" pitchFamily="18" charset="0"/>
                <a:ea typeface="ＭＳ Ｐゴシック" panose="020B0600070205080204" pitchFamily="34" charset="-128"/>
              </a:rPr>
              <a:t>JW</a:t>
            </a:r>
            <a:r>
              <a:rPr lang="en-US" altLang="en-US" dirty="0">
                <a:latin typeface="Times New Roman" panose="02020603050405020304" pitchFamily="18" charset="0"/>
                <a:ea typeface="ＭＳ Ｐゴシック" panose="020B0600070205080204" pitchFamily="34" charset="-128"/>
              </a:rPr>
              <a:t>.</a:t>
            </a:r>
          </a:p>
          <a:p>
            <a:r>
              <a:rPr lang="en-US" altLang="en-US" dirty="0">
                <a:latin typeface="Times New Roman" panose="02020603050405020304" pitchFamily="18" charset="0"/>
                <a:ea typeface="ＭＳ Ｐゴシック" panose="020B0600070205080204" pitchFamily="34" charset="-128"/>
              </a:rPr>
              <a:t>Department of Architectural Studies, University of Wales Institute, Cardiff, Llandaff Campus, Western Avenue, Cardiff, CF5 2YB, United Kingdom. </a:t>
            </a:r>
            <a:r>
              <a:rPr lang="en-US" altLang="en-US" dirty="0" err="1">
                <a:latin typeface="Times New Roman" panose="02020603050405020304" pitchFamily="18" charset="0"/>
                <a:ea typeface="ＭＳ Ｐゴシック" panose="020B0600070205080204" pitchFamily="34" charset="-128"/>
              </a:rPr>
              <a:t>ra.hobday@virgin.net</a:t>
            </a:r>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Abstract</a:t>
            </a:r>
          </a:p>
          <a:p>
            <a:r>
              <a:rPr lang="en-US" altLang="en-US" dirty="0">
                <a:latin typeface="Times New Roman" panose="02020603050405020304" pitchFamily="18" charset="0"/>
                <a:ea typeface="ＭＳ Ｐゴシック" panose="020B0600070205080204" pitchFamily="34" charset="-128"/>
              </a:rPr>
              <a:t>The H1N1 "Spanish flu" outbreak of 1918-1919 was the most devastating pandemic on record, killing between 50 million and 100 million people. Should the next influenza pandemic prove equally virulent, there could be more than 300 million deaths globally. The conventional view is that little could have been done to prevent the H1N1 virus from spreading or to treat those infected; however, there is evidence to the contrary. Records from an "open-air" hospital in Boston, Massachusetts, suggest that some patients and staff were spared the worst of the outbreak. A combination of fresh air, sunlight, scrupulous standards of hygiene, and reusable face masks appears to have substantially reduced deaths among some patients and infections among medical staff. We argue that temporary hospitals should be a priority in emergency planning. Equally, other measures adopted during the 1918 pandemic merit more attention than they currently receive.</a:t>
            </a:r>
          </a:p>
          <a:p>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19461112 [PubMed - indexed for MEDLINE]</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885537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16822DF5-381B-E04E-B256-002468011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382091-10CD-CF4C-83A8-B9B3620C4853}" type="slidenum">
              <a:rPr lang="en-US" altLang="en-US" sz="1200"/>
              <a:pPr/>
              <a:t>96</a:t>
            </a:fld>
            <a:endParaRPr lang="en-US" altLang="en-US" sz="1200"/>
          </a:p>
        </p:txBody>
      </p:sp>
      <p:sp>
        <p:nvSpPr>
          <p:cNvPr id="202755" name="Rectangle 2">
            <a:extLst>
              <a:ext uri="{FF2B5EF4-FFF2-40B4-BE49-F238E27FC236}">
                <a16:creationId xmlns:a16="http://schemas.microsoft.com/office/drawing/2014/main" id="{AC040844-DCD8-7345-A823-25430F58EE57}"/>
              </a:ext>
            </a:extLst>
          </p:cNvPr>
          <p:cNvSpPr>
            <a:spLocks noGrp="1" noRot="1" noChangeAspect="1" noChangeArrowheads="1"/>
          </p:cNvSpPr>
          <p:nvPr>
            <p:ph type="sldImg"/>
          </p:nvPr>
        </p:nvSpPr>
        <p:spPr>
          <a:solidFill>
            <a:srgbClr val="FFFFFF"/>
          </a:solidFill>
          <a:ln/>
        </p:spPr>
      </p:sp>
      <p:sp>
        <p:nvSpPr>
          <p:cNvPr id="202756" name="Rectangle 3">
            <a:extLst>
              <a:ext uri="{FF2B5EF4-FFF2-40B4-BE49-F238E27FC236}">
                <a16:creationId xmlns:a16="http://schemas.microsoft.com/office/drawing/2014/main" id="{D23AE678-A8C2-D34C-A502-BE69B4CC7EA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Exercise in open air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Our limbs and feet are suitably protected from cold and damp, to secure the circulation of the blood to them, with all its blessings. We can take exercise in the open air, in the dews of morning or evening, or after the falling storm of snow or rain, without fears of taking cold. Morning exercise, in walking in the free, invigorating air of heaven, or cultivating flowers, small fruits, and vegetables, is necessary to a healthful circulation of the blood. It is the surest safeguard against colds, coughs, congestions of the brain and lungs, inflammation of the liver, the kidneys, and the lungs, and a hundred other diseases.  {RH, April 14, 1868 par. 25}</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Gut. 1990 Sep;31(9):1037-40.Click here to read Click here to read Links</a:t>
            </a:r>
          </a:p>
          <a:p>
            <a:pPr eaLnBrk="1" hangingPunct="1"/>
            <a:r>
              <a:rPr lang="en-US" altLang="en-US" dirty="0">
                <a:latin typeface="Arial" panose="020B0604020202020204" pitchFamily="34" charset="0"/>
                <a:ea typeface="ＭＳ Ｐゴシック" panose="020B0600070205080204" pitchFamily="34" charset="-128"/>
              </a:rPr>
              <a:t>    Occupational distribution of inflammatory bowel disease among German employees.</a:t>
            </a:r>
          </a:p>
          <a:p>
            <a:pPr eaLnBrk="1" hangingPunct="1"/>
            <a:r>
              <a:rPr lang="en-US" altLang="en-US" dirty="0">
                <a:latin typeface="Arial" panose="020B0604020202020204" pitchFamily="34" charset="0"/>
                <a:ea typeface="ＭＳ Ｐゴシック" panose="020B0600070205080204" pitchFamily="34" charset="-128"/>
              </a:rPr>
              <a:t>    Sonnenberg 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Division of Gastroenterology, Veterans Administration Medical Center, Milwaukee, WI 53295.</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Previous reports have shown that both Crohn's disease and ulcerative colitis affect people in white collar occupations associated with higher income and higher social class more frequently than other groups in the population. This study sought to carry these analyses one step further and investigate the distribution of inflammatory bowel disease by individual occupations. The German social security statistics for 'rehabilitation' were used to assess the occupational distribution of Crohn's disease and ulcerative colitis. From 1982 to 1988, a total of 12,014 people were granted rehabilitation as a result of inflammatory bowel disease. Low male prevalence of inflammatory bowel disease was found among bricklayers, road construction workers, unskilled workers in brick and stone, unskilled </a:t>
            </a:r>
            <a:r>
              <a:rPr lang="en-US" altLang="en-US" dirty="0" err="1">
                <a:latin typeface="Arial" panose="020B0604020202020204" pitchFamily="34" charset="0"/>
                <a:ea typeface="ＭＳ Ｐゴシック" panose="020B0600070205080204" pitchFamily="34" charset="-128"/>
              </a:rPr>
              <a:t>labourers</a:t>
            </a:r>
            <a:r>
              <a:rPr lang="en-US" altLang="en-US" dirty="0">
                <a:latin typeface="Arial" panose="020B0604020202020204" pitchFamily="34" charset="0"/>
                <a:ea typeface="ＭＳ Ｐゴシック" panose="020B0600070205080204" pitchFamily="34" charset="-128"/>
              </a:rPr>
              <a:t>, and security personnel. Low rates were found among women employed in cleaning and maintenance, and in those without occupation. In contrast, a high male prevalence was found among instrument makers, electricians, bakers, and technical assistants. Among female employees, inflammatory bowel disease was significantly associated with sales representatives, office workers, health occupations, and hairdressers. These associations were found in the complete data for 1982-8 as well as in the separate data for the two half periods 1982-5 and 1986-8. Highly significant correlations between the occupational distribution of Crohn's disease and ulcerative colitis were found among both male and female employees. It seems that occupations involving work in the open air and physical exercise are protective, while being exposed to air conditioned artificial working conditions or extended and irregular shift working confer a risk of contracting inflammatory bowel disease.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2210450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2002 Jan;29(1):202-4. Links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Beneficial effect of being outdoors in rheumatoid arthritis.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Patberg </a:t>
            </a:r>
            <a:r>
              <a:rPr lang="en-US" altLang="en-US" dirty="0" err="1">
                <a:latin typeface="Times New Roman" panose="02020603050405020304" pitchFamily="18" charset="0"/>
                <a:ea typeface="ＭＳ Ｐゴシック" panose="020B0600070205080204" pitchFamily="34" charset="-128"/>
              </a:rPr>
              <a:t>WR</a:t>
            </a:r>
            <a:r>
              <a:rPr lang="en-US" altLang="en-US" dirty="0">
                <a:latin typeface="Times New Roman" panose="02020603050405020304" pitchFamily="18" charset="0"/>
                <a:ea typeface="ＭＳ Ｐゴシック" panose="020B0600070205080204" pitchFamily="34" charset="-128"/>
              </a:rPr>
              <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To the Editor: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widespread opinion of patients with rheumatoid arthritis (RA) that weather influences their complaints has remained scientifically elusive1-7. A factor that might have masked the relationship between RA variables and the weather is the extent to which the patients studied were actually exposed to it. For example, outdoor frost will have little effect on patients staying indoors all day.</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One of the authors (</a:t>
            </a:r>
            <a:r>
              <a:rPr lang="en-US" altLang="en-US" dirty="0" err="1">
                <a:latin typeface="Times New Roman" panose="02020603050405020304" pitchFamily="18" charset="0"/>
                <a:ea typeface="ＭＳ Ｐゴシック" panose="020B0600070205080204" pitchFamily="34" charset="-128"/>
              </a:rPr>
              <a:t>WRP</a:t>
            </a:r>
            <a:r>
              <a:rPr lang="en-US" altLang="en-US" dirty="0">
                <a:latin typeface="Times New Roman" panose="02020603050405020304" pitchFamily="18" charset="0"/>
                <a:ea typeface="ＭＳ Ｐゴシック" panose="020B0600070205080204" pitchFamily="34" charset="-128"/>
              </a:rPr>
              <a:t>), a 54-year-old man, nonsmoker, has had rheumatoid factor positive RA since 1979 (revised American College of Rheumatology criteria8). Over a period of 4 years, he daily quantified his joint pain (n = 848 days) as described3 (trace 3 in Figure 1), and the time he spent outdoors (n = 1200 days) (Figure 1, trace 2). The erythrocyte sedimentation rate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was determined regularly (n = 107) (Figure 1, bottom trace). During the study, medication was stable.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During all periods in which about 3 hours were spent outdoors daily (shaded in Figure 1) and with a relatively low outdoor temperature (top trace), the pain score as well as the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decreased, or remained at a low level (B, D, H, begin and end J, and L in Figure 1). At high outdoor temperatures the pain score and the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increased slightly (F and J). During the remaining periods (mostly &lt; 3 hours outdoors), the RA variables in general varied with outdoor temperature, but periods in which he was only briefly outdoors (&lt; 1 hour daily) were associated with an increase in pain score and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(second half of period G, the last quarter of period I, and period K).</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Figure 1. Plot of 24 hour mean outdoor temperature, time outdoors per 24 hours, daily joint pain score, and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Periods during which the daily time outdoors was about 3 hours are shaded. Broken lines (JS) indicate days on which joint surgery was carried out.</a:t>
            </a:r>
          </a:p>
          <a:p>
            <a:pPr eaLnBrk="1" hangingPunct="1"/>
            <a:r>
              <a:rPr lang="en-US" altLang="en-US" dirty="0">
                <a:latin typeface="Times New Roman" panose="02020603050405020304" pitchFamily="18" charset="0"/>
                <a:ea typeface="ＭＳ Ｐゴシック" panose="020B0600070205080204" pitchFamily="34" charset="-128"/>
              </a:rPr>
              <a:t>Joint surgery ("JS" in Figure 1) that was carried out during the study hardly influenced the RA variables since none of the joints involved was severely inflamed and the main indication for surgery was deformity and not pain.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delayed effect on pain score of time spent outdoors is shown in Figure 2 as the average change in pain score for 30 days following all days that satisfied a certain criterion — as described in A, B, C, and D. The difference between the curves is the number of successive days that met the criterion (1 to 20), as indicated by the length of the first part of the curve (bold line). For example, the bottom line in Figure 2D shows the course of the average change in pain score during (bold line) and after (regular line) 20 successive days with outdoor temperature &lt; 6ｰC and time outdoors </a:t>
            </a:r>
            <a:r>
              <a:rPr lang="en-US" altLang="en-US" dirty="0" err="1">
                <a:latin typeface="Times New Roman" panose="02020603050405020304" pitchFamily="18" charset="0"/>
                <a:ea typeface="ＭＳ Ｐゴシック" panose="020B0600070205080204" pitchFamily="34" charset="-128"/>
              </a:rPr>
              <a:t>ｳ</a:t>
            </a:r>
            <a:r>
              <a:rPr lang="en-US" altLang="en-US" dirty="0">
                <a:latin typeface="Times New Roman" panose="02020603050405020304" pitchFamily="18" charset="0"/>
                <a:ea typeface="ＭＳ Ｐゴシック" panose="020B0600070205080204" pitchFamily="34" charset="-128"/>
              </a:rPr>
              <a:t> 2 hours. The change in pain score was always calculated with respect to the pain score on the first of the successive days that met the criteria.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Figure 2. Average change in pain score following one or more successive days (up to 20) meeting 4 different criteria (A to D) of daily outdoor temperature and time outdoors (1995-98). Limited data restricted the analysis to responses following maximally 6 and 17 successive criterion days in A and C, respectively. Curves were truncated when &lt; 3 pain scores contributed to the average (A). Number of data of the averages plotted varies considerably: 3-55 (A), 95-435 (B), 3-74 (C), and 11-160 (D). Differences from zero were tested for significance with Student t test. In A, significant values are indicated with asterisks. In B, significant values occurred beyond Day 4 and before Day 26 (on Days 9 through 13, and on Day 16, all values were significant). In C, most values beyond Day 12 were significant. In D, all values beyond Day 2 were significant.</a:t>
            </a:r>
          </a:p>
          <a:p>
            <a:pPr eaLnBrk="1" hangingPunct="1"/>
            <a:r>
              <a:rPr lang="en-US" altLang="en-US" dirty="0">
                <a:latin typeface="Times New Roman" panose="02020603050405020304" pitchFamily="18" charset="0"/>
                <a:ea typeface="ＭＳ Ｐゴシック" panose="020B0600070205080204" pitchFamily="34" charset="-128"/>
              </a:rPr>
              <a:t>Being outdoors briefly on warmer days (</a:t>
            </a:r>
            <a:r>
              <a:rPr lang="en-US" altLang="en-US" dirty="0" err="1">
                <a:latin typeface="Times New Roman" panose="02020603050405020304" pitchFamily="18" charset="0"/>
                <a:ea typeface="ＭＳ Ｐゴシック" panose="020B0600070205080204" pitchFamily="34" charset="-128"/>
              </a:rPr>
              <a:t>ｳ</a:t>
            </a:r>
            <a:r>
              <a:rPr lang="en-US" altLang="en-US" dirty="0">
                <a:latin typeface="Times New Roman" panose="02020603050405020304" pitchFamily="18" charset="0"/>
                <a:ea typeface="ＭＳ Ｐゴシック" panose="020B0600070205080204" pitchFamily="34" charset="-128"/>
              </a:rPr>
              <a:t> 6ｰC) increased the pain score as long as the criterion was satisfied (A). Thereafter, the curves level off, which is likely due to the contribution of warm days with time outdoors &gt; 2 hours. Figure 2B illustrates this contribution: staying outdoors for 2 hours or more on days warmer than 6ｰC hardly affected the pain score.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Being outdoors briefly on cold days had little effect on the pain score (C). After the periods satisfying the criterion (bold line on curve) the curves tend to decrease steeply (thin lines). The explanation may be that cold days with outdoor times &gt; 2 hours did contribute to the averages here as well. A clear decrease in pain score was found for staying outdoors &gt; 2 hours (D). The longer the period of successive days that satisfied the cold criterion, the greater was the decrease.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Depending on the average time outdoors of the preceding 14 days, the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data were grouped in 1 hour periods. The mean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per period decreased with increasing time outdoors: 0 to 1 h: 18.00 (SD 7.03), 1-2 h: 15.53 (SD 7.03), 2-3 h: 14.60 (SD 4.05), 3-4 h: 12.50 mm/h (SD 2.46). The mean </a:t>
            </a:r>
            <a:r>
              <a:rPr lang="en-US" altLang="en-US" dirty="0" err="1">
                <a:latin typeface="Times New Roman" panose="02020603050405020304" pitchFamily="18" charset="0"/>
                <a:ea typeface="ＭＳ Ｐゴシック" panose="020B0600070205080204" pitchFamily="34" charset="-128"/>
              </a:rPr>
              <a:t>ESR</a:t>
            </a:r>
            <a:r>
              <a:rPr lang="en-US" altLang="en-US" dirty="0">
                <a:latin typeface="Times New Roman" panose="02020603050405020304" pitchFamily="18" charset="0"/>
                <a:ea typeface="ＭＳ Ｐゴシック" panose="020B0600070205080204" pitchFamily="34" charset="-128"/>
              </a:rPr>
              <a:t> in the last period was significantly lower than in the first (p &lt; 0.05, ANOVA with Tukey correction).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effect of daily time spent outdoors is in accord with the earlier reported effect of outdoor temperature on pain and ESR9: a low outdoor temperature as well as being outdoors (on most days in a marine climate) will have a cooling effect on the microclimate. In general, outdoor activities were light, and the chilly feeling during stays outdoors was the main experience of the (mostly lightly dressed) patient in this study.</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A possible explanation for the effect of exposure to a cool environment might be related to skin vasoconstriction, or to the well known increased production of cortisol10. Whatever the influencing variable(s) might be, this 4 year study shows that being outdoors for 3 hours per day or longer appears to have a beneficial effect on this patient's RA.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WIEBE R. PATBERG, MSc, Department of Medical Physiology, University of Groningen, PO Box 196, 9700 AD Groningen; JOHANNES J. </a:t>
            </a:r>
            <a:r>
              <a:rPr lang="en-US" altLang="en-US" dirty="0" err="1">
                <a:latin typeface="Times New Roman" panose="02020603050405020304" pitchFamily="18" charset="0"/>
                <a:ea typeface="ＭＳ Ｐゴシック" panose="020B0600070205080204" pitchFamily="34" charset="-128"/>
              </a:rPr>
              <a:t>RASKER</a:t>
            </a:r>
            <a:r>
              <a:rPr lang="en-US" altLang="en-US" dirty="0">
                <a:latin typeface="Times New Roman" panose="02020603050405020304" pitchFamily="18" charset="0"/>
                <a:ea typeface="ＭＳ Ｐゴシック" panose="020B0600070205080204" pitchFamily="34" charset="-128"/>
              </a:rPr>
              <a:t>, MD, Departments of Rheumatology and Communication Studies, Medical Spectrum, and University of Twente, PO Box 217, 7500 AE Enschede, The Netherlands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REFERENCES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1.	Patberg </a:t>
            </a:r>
            <a:r>
              <a:rPr lang="en-US" altLang="en-US" dirty="0" err="1">
                <a:latin typeface="Times New Roman" panose="02020603050405020304" pitchFamily="18" charset="0"/>
                <a:ea typeface="ＭＳ Ｐゴシック" panose="020B0600070205080204" pitchFamily="34" charset="-128"/>
              </a:rPr>
              <a:t>WR</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Nienhuis</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RLF</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Veringa</a:t>
            </a:r>
            <a:r>
              <a:rPr lang="en-US" altLang="en-US" dirty="0">
                <a:latin typeface="Times New Roman" panose="02020603050405020304" pitchFamily="18" charset="0"/>
                <a:ea typeface="ＭＳ Ｐゴシック" panose="020B0600070205080204" pitchFamily="34" charset="-128"/>
              </a:rPr>
              <a:t> F. Relation between meteorological factors and pain in rheumatoid arthritis in a marine climate.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1985;12:711-5.</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2.	</a:t>
            </a:r>
            <a:r>
              <a:rPr lang="en-US" altLang="en-US" dirty="0" err="1">
                <a:latin typeface="Times New Roman" panose="02020603050405020304" pitchFamily="18" charset="0"/>
                <a:ea typeface="ＭＳ Ｐゴシック" panose="020B0600070205080204" pitchFamily="34" charset="-128"/>
              </a:rPr>
              <a:t>Rasker</a:t>
            </a:r>
            <a:r>
              <a:rPr lang="en-US" altLang="en-US" dirty="0">
                <a:latin typeface="Times New Roman" panose="02020603050405020304" pitchFamily="18" charset="0"/>
                <a:ea typeface="ＭＳ Ｐゴシック" panose="020B0600070205080204" pitchFamily="34" charset="-128"/>
              </a:rPr>
              <a:t> JJ, Peters </a:t>
            </a:r>
            <a:r>
              <a:rPr lang="en-US" altLang="en-US" dirty="0" err="1">
                <a:latin typeface="Times New Roman" panose="02020603050405020304" pitchFamily="18" charset="0"/>
                <a:ea typeface="ＭＳ Ｐゴシック" panose="020B0600070205080204" pitchFamily="34" charset="-128"/>
              </a:rPr>
              <a:t>HJ</a:t>
            </a:r>
            <a:r>
              <a:rPr lang="en-US" altLang="en-US" dirty="0">
                <a:latin typeface="Times New Roman" panose="02020603050405020304" pitchFamily="18" charset="0"/>
                <a:ea typeface="ＭＳ Ｐゴシック" panose="020B0600070205080204" pitchFamily="34" charset="-128"/>
              </a:rPr>
              <a:t>, Boon KL. Influence of weather on stiffness and force in patients with rheumatoid arthritis. </a:t>
            </a:r>
            <a:r>
              <a:rPr lang="en-US" altLang="en-US" dirty="0" err="1">
                <a:latin typeface="Times New Roman" panose="02020603050405020304" pitchFamily="18" charset="0"/>
                <a:ea typeface="ＭＳ Ｐゴシック" panose="020B0600070205080204" pitchFamily="34" charset="-128"/>
              </a:rPr>
              <a:t>Scand</a:t>
            </a:r>
            <a:r>
              <a:rPr lang="en-US" altLang="en-US" dirty="0">
                <a:latin typeface="Times New Roman" panose="02020603050405020304" pitchFamily="18" charset="0"/>
                <a:ea typeface="ＭＳ Ｐゴシック" panose="020B0600070205080204" pitchFamily="34" charset="-128"/>
              </a:rPr>
              <a:t>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1986;15:27-36.</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3.	Patberg </a:t>
            </a:r>
            <a:r>
              <a:rPr lang="en-US" altLang="en-US" dirty="0" err="1">
                <a:latin typeface="Times New Roman" panose="02020603050405020304" pitchFamily="18" charset="0"/>
                <a:ea typeface="ＭＳ Ｐゴシック" panose="020B0600070205080204" pitchFamily="34" charset="-128"/>
              </a:rPr>
              <a:t>WR</a:t>
            </a:r>
            <a:r>
              <a:rPr lang="en-US" altLang="en-US" dirty="0">
                <a:latin typeface="Times New Roman" panose="02020603050405020304" pitchFamily="18" charset="0"/>
                <a:ea typeface="ＭＳ Ｐゴシック" panose="020B0600070205080204" pitchFamily="34" charset="-128"/>
              </a:rPr>
              <a:t>. Effect of temperature and humidity on daily pain score in a patient with rheumatoid arthritis [letter]. Arthritis Rheum 1989;32:1627-9.</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4.	Aikman H. The association between arthritis and the weather. </a:t>
            </a:r>
            <a:r>
              <a:rPr lang="en-US" altLang="en-US" dirty="0" err="1">
                <a:latin typeface="Times New Roman" panose="02020603050405020304" pitchFamily="18" charset="0"/>
                <a:ea typeface="ＭＳ Ｐゴシック" panose="020B0600070205080204" pitchFamily="34" charset="-128"/>
              </a:rPr>
              <a:t>Int</a:t>
            </a:r>
            <a:r>
              <a:rPr lang="en-US" altLang="en-US" dirty="0">
                <a:latin typeface="Times New Roman" panose="02020603050405020304" pitchFamily="18" charset="0"/>
                <a:ea typeface="ＭＳ Ｐゴシック" panose="020B0600070205080204" pitchFamily="34" charset="-128"/>
              </a:rPr>
              <a:t> J </a:t>
            </a:r>
            <a:r>
              <a:rPr lang="en-US" altLang="en-US" dirty="0" err="1">
                <a:latin typeface="Times New Roman" panose="02020603050405020304" pitchFamily="18" charset="0"/>
                <a:ea typeface="ＭＳ Ｐゴシック" panose="020B0600070205080204" pitchFamily="34" charset="-128"/>
              </a:rPr>
              <a:t>Biometeorol</a:t>
            </a:r>
            <a:r>
              <a:rPr lang="en-US" altLang="en-US" dirty="0">
                <a:latin typeface="Times New Roman" panose="02020603050405020304" pitchFamily="18" charset="0"/>
                <a:ea typeface="ＭＳ Ｐゴシック" panose="020B0600070205080204" pitchFamily="34" charset="-128"/>
              </a:rPr>
              <a:t> 1997;40:192-9.</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5.	</a:t>
            </a:r>
            <a:r>
              <a:rPr lang="en-US" altLang="en-US" dirty="0" err="1">
                <a:latin typeface="Times New Roman" panose="02020603050405020304" pitchFamily="18" charset="0"/>
                <a:ea typeface="ＭＳ Ｐゴシック" panose="020B0600070205080204" pitchFamily="34" charset="-128"/>
              </a:rPr>
              <a:t>Latman</a:t>
            </a:r>
            <a:r>
              <a:rPr lang="en-US" altLang="en-US" dirty="0">
                <a:latin typeface="Times New Roman" panose="02020603050405020304" pitchFamily="18" charset="0"/>
                <a:ea typeface="ＭＳ Ｐゴシック" panose="020B0600070205080204" pitchFamily="34" charset="-128"/>
              </a:rPr>
              <a:t> NS. Annual fluctuations in rheumatoid arthritis.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1981;8:725-9.</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6.	Van de </a:t>
            </a:r>
            <a:r>
              <a:rPr lang="en-US" altLang="en-US" dirty="0" err="1">
                <a:latin typeface="Times New Roman" panose="02020603050405020304" pitchFamily="18" charset="0"/>
                <a:ea typeface="ＭＳ Ｐゴシック" panose="020B0600070205080204" pitchFamily="34" charset="-128"/>
              </a:rPr>
              <a:t>Laar</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MAFJ</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Bernelot</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Moens</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HJ</a:t>
            </a:r>
            <a:r>
              <a:rPr lang="en-US" altLang="en-US" dirty="0">
                <a:latin typeface="Times New Roman" panose="02020603050405020304" pitchFamily="18" charset="0"/>
                <a:ea typeface="ＭＳ Ｐゴシック" panose="020B0600070205080204" pitchFamily="34" charset="-128"/>
              </a:rPr>
              <a:t>, van der Stadt RJ, van der </a:t>
            </a:r>
            <a:r>
              <a:rPr lang="en-US" altLang="en-US" dirty="0" err="1">
                <a:latin typeface="Times New Roman" panose="02020603050405020304" pitchFamily="18" charset="0"/>
                <a:ea typeface="ＭＳ Ｐゴシック" panose="020B0600070205080204" pitchFamily="34" charset="-128"/>
              </a:rPr>
              <a:t>Korst</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JK</a:t>
            </a:r>
            <a:r>
              <a:rPr lang="en-US" altLang="en-US" dirty="0">
                <a:latin typeface="Times New Roman" panose="02020603050405020304" pitchFamily="18" charset="0"/>
                <a:ea typeface="ＭＳ Ｐゴシック" panose="020B0600070205080204" pitchFamily="34" charset="-128"/>
              </a:rPr>
              <a:t>. Assessment of inflammatory joint activity in rheumatoid arthritis and changes in atmospheric conditions. </a:t>
            </a:r>
            <a:r>
              <a:rPr lang="en-US" altLang="en-US" dirty="0" err="1">
                <a:latin typeface="Times New Roman" panose="02020603050405020304" pitchFamily="18" charset="0"/>
                <a:ea typeface="ＭＳ Ｐゴシック" panose="020B0600070205080204" pitchFamily="34" charset="-128"/>
              </a:rPr>
              <a:t>Clin</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1991;10:426-33.</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7.	</a:t>
            </a:r>
            <a:r>
              <a:rPr lang="en-US" altLang="en-US" dirty="0" err="1">
                <a:latin typeface="Times New Roman" panose="02020603050405020304" pitchFamily="18" charset="0"/>
                <a:ea typeface="ＭＳ Ｐゴシック" panose="020B0600070205080204" pitchFamily="34" charset="-128"/>
              </a:rPr>
              <a:t>Drane</a:t>
            </a:r>
            <a:r>
              <a:rPr lang="en-US" altLang="en-US" dirty="0">
                <a:latin typeface="Times New Roman" panose="02020603050405020304" pitchFamily="18" charset="0"/>
                <a:ea typeface="ＭＳ Ｐゴシック" panose="020B0600070205080204" pitchFamily="34" charset="-128"/>
              </a:rPr>
              <a:t> D, Berry G, </a:t>
            </a:r>
            <a:r>
              <a:rPr lang="en-US" altLang="en-US" dirty="0" err="1">
                <a:latin typeface="Times New Roman" panose="02020603050405020304" pitchFamily="18" charset="0"/>
                <a:ea typeface="ＭＳ Ｐゴシック" panose="020B0600070205080204" pitchFamily="34" charset="-128"/>
              </a:rPr>
              <a:t>Bieri</a:t>
            </a:r>
            <a:r>
              <a:rPr lang="en-US" altLang="en-US" dirty="0">
                <a:latin typeface="Times New Roman" panose="02020603050405020304" pitchFamily="18" charset="0"/>
                <a:ea typeface="ＭＳ Ｐゴシック" panose="020B0600070205080204" pitchFamily="34" charset="-128"/>
              </a:rPr>
              <a:t> D, McFarlane AC, Brooks P. The association between external weather conditions and pain and stiffness in women with rheumatoid arthritis.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1997;24:1309-16.</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8.	Arnett FC, Edworthy SM, Bloch DA, et al. The American Rheumatism Association 1987 revised criteria for the classification of rheumatoid arthritis. Arthritis Rheum 1988;31:315-24.</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9.	Patberg </a:t>
            </a:r>
            <a:r>
              <a:rPr lang="en-US" altLang="en-US" dirty="0" err="1">
                <a:latin typeface="Times New Roman" panose="02020603050405020304" pitchFamily="18" charset="0"/>
                <a:ea typeface="ＭＳ Ｐゴシック" panose="020B0600070205080204" pitchFamily="34" charset="-128"/>
              </a:rPr>
              <a:t>WR</a:t>
            </a:r>
            <a:r>
              <a:rPr lang="en-US" altLang="en-US" dirty="0">
                <a:latin typeface="Times New Roman" panose="02020603050405020304" pitchFamily="18" charset="0"/>
                <a:ea typeface="ＭＳ Ｐゴシック" panose="020B0600070205080204" pitchFamily="34" charset="-128"/>
              </a:rPr>
              <a:t>. Correlation of erythrocyte sedimentation rate and outdoor temperature in a patient with rheumatoid arthritis [letter]. J </a:t>
            </a:r>
            <a:r>
              <a:rPr lang="en-US" altLang="en-US" dirty="0" err="1">
                <a:latin typeface="Times New Roman" panose="02020603050405020304" pitchFamily="18" charset="0"/>
                <a:ea typeface="ＭＳ Ｐゴシック" panose="020B0600070205080204" pitchFamily="34" charset="-128"/>
              </a:rPr>
              <a:t>Rheumatol</a:t>
            </a:r>
            <a:r>
              <a:rPr lang="en-US" altLang="en-US" dirty="0">
                <a:latin typeface="Times New Roman" panose="02020603050405020304" pitchFamily="18" charset="0"/>
                <a:ea typeface="ＭＳ Ｐゴシック" panose="020B0600070205080204" pitchFamily="34" charset="-128"/>
              </a:rPr>
              <a:t> 1997;24:1017-8.</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10.	The adrenocortical hormones. In: Guyton AC. Textbook of medical physiology. Philadelphia: WB Saunders; 1986:909-22. </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11824963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69293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A3EE3C4A-B6B1-BC4B-8216-071BCE54FB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2F3212-6636-094B-A609-43327667736A}" type="slidenum">
              <a:rPr lang="en-US" altLang="en-US" sz="1200"/>
              <a:pPr/>
              <a:t>97</a:t>
            </a:fld>
            <a:endParaRPr lang="en-US" altLang="en-US" sz="1200"/>
          </a:p>
        </p:txBody>
      </p:sp>
      <p:sp>
        <p:nvSpPr>
          <p:cNvPr id="168963" name="Rectangle 2">
            <a:extLst>
              <a:ext uri="{FF2B5EF4-FFF2-40B4-BE49-F238E27FC236}">
                <a16:creationId xmlns:a16="http://schemas.microsoft.com/office/drawing/2014/main" id="{7EEEDF41-2997-D443-B1A1-142160884253}"/>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721A45FD-E6A7-2C44-91E2-7D0BEFBACE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7560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Patients to sleep outdoors. 1918.</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shall have more to say about these matters later, but I wish now to say that all patients should keep out of doors as much as possible, and many will be benefited by sleeping in the open air. {PH095 19.5}</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98</a:t>
            </a:fld>
            <a:endParaRPr lang="en-US"/>
          </a:p>
        </p:txBody>
      </p:sp>
    </p:spTree>
    <p:extLst>
      <p:ext uri="{BB962C8B-B14F-4D97-AF65-F5344CB8AC3E}">
        <p14:creationId xmlns:p14="http://schemas.microsoft.com/office/powerpoint/2010/main" val="13713597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Shopping is a distant memory in the city of 2030, whose inhabitants have cracked clean energy and borrow what they need on demand. It sounds utopian, until she mentions that her every move is tracked and outside the city live swathes of discontents, the ultimate depiction of a society split in two.</a:t>
            </a:r>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101</a:t>
            </a:fld>
            <a:endParaRPr lang="en-US"/>
          </a:p>
        </p:txBody>
      </p:sp>
    </p:spTree>
    <p:extLst>
      <p:ext uri="{BB962C8B-B14F-4D97-AF65-F5344CB8AC3E}">
        <p14:creationId xmlns:p14="http://schemas.microsoft.com/office/powerpoint/2010/main" val="126606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a:extLst>
              <a:ext uri="{FF2B5EF4-FFF2-40B4-BE49-F238E27FC236}">
                <a16:creationId xmlns:a16="http://schemas.microsoft.com/office/drawing/2014/main" id="{879DECB2-CFBC-B844-A432-3C57046E8B4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lnSpc>
                <a:spcPct val="100000"/>
              </a:lnSpc>
              <a:spcBef>
                <a:spcPct val="0"/>
              </a:spcBef>
              <a:buClrTx/>
              <a:buSzTx/>
              <a:buFontTx/>
              <a:buNone/>
            </a:pPr>
            <a:fld id="{7215DC54-8127-454B-9EDC-4E748BBF89D6}" type="slidenum">
              <a:rPr lang="en-US" altLang="en-US" sz="1200">
                <a:effectLst/>
              </a:rPr>
              <a:pPr algn="r" eaLnBrk="1" hangingPunct="1">
                <a:lnSpc>
                  <a:spcPct val="100000"/>
                </a:lnSpc>
                <a:spcBef>
                  <a:spcPct val="0"/>
                </a:spcBef>
                <a:buClrTx/>
                <a:buSzTx/>
                <a:buFontTx/>
                <a:buNone/>
              </a:pPr>
              <a:t>38</a:t>
            </a:fld>
            <a:endParaRPr lang="en-US" altLang="en-US" sz="1200">
              <a:effectLst/>
            </a:endParaRPr>
          </a:p>
        </p:txBody>
      </p:sp>
      <p:sp>
        <p:nvSpPr>
          <p:cNvPr id="508931" name="Rectangle 1026">
            <a:extLst>
              <a:ext uri="{FF2B5EF4-FFF2-40B4-BE49-F238E27FC236}">
                <a16:creationId xmlns:a16="http://schemas.microsoft.com/office/drawing/2014/main" id="{C0EAA549-29DB-0E44-9903-1E8AA374A91B}"/>
              </a:ext>
            </a:extLst>
          </p:cNvPr>
          <p:cNvSpPr>
            <a:spLocks noGrp="1" noRot="1" noChangeAspect="1" noChangeArrowheads="1" noTextEdit="1"/>
          </p:cNvSpPr>
          <p:nvPr>
            <p:ph type="sldImg"/>
          </p:nvPr>
        </p:nvSpPr>
        <p:spPr>
          <a:solidFill>
            <a:srgbClr val="FFFFFF"/>
          </a:solidFill>
          <a:ln/>
        </p:spPr>
      </p:sp>
      <p:sp>
        <p:nvSpPr>
          <p:cNvPr id="508932" name="Rectangle 1027">
            <a:extLst>
              <a:ext uri="{FF2B5EF4-FFF2-40B4-BE49-F238E27FC236}">
                <a16:creationId xmlns:a16="http://schemas.microsoft.com/office/drawing/2014/main" id="{1E0D32C0-B286-134E-868A-559D01DF8AC1}"/>
              </a:ext>
            </a:extLst>
          </p:cNvPr>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tLang="en-US" dirty="0" err="1">
                <a:latin typeface="Arial" panose="020B0604020202020204" pitchFamily="34" charset="0"/>
              </a:rPr>
              <a:t>QJM</a:t>
            </a:r>
            <a:r>
              <a:rPr lang="en-US" altLang="en-US" dirty="0">
                <a:latin typeface="Arial" panose="020B0604020202020204" pitchFamily="34" charset="0"/>
              </a:rPr>
              <a:t>. 1996 Aug;89(8):579-89.</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Sunlight, cholesterol and coronary heart disease.</a:t>
            </a:r>
          </a:p>
          <a:p>
            <a:pPr eaLnBrk="1" hangingPunct="1"/>
            <a:r>
              <a:rPr lang="en-US" altLang="en-US" dirty="0">
                <a:latin typeface="Arial" panose="020B0604020202020204" pitchFamily="34" charset="0"/>
              </a:rPr>
              <a:t>    Grimes DS, </a:t>
            </a:r>
            <a:r>
              <a:rPr lang="en-US" altLang="en-US" dirty="0" err="1">
                <a:latin typeface="Arial" panose="020B0604020202020204" pitchFamily="34" charset="0"/>
              </a:rPr>
              <a:t>Hindle</a:t>
            </a:r>
            <a:r>
              <a:rPr lang="en-US" altLang="en-US" dirty="0">
                <a:latin typeface="Arial" panose="020B0604020202020204" pitchFamily="34" charset="0"/>
              </a:rPr>
              <a:t> E, Dyer 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Department of Medicine, Blackburn Royal Infirmary, UK.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We investigated the relationship between geography and incidence of coronary heart disease, looking at deficiency of sunlight and thus of vitamin D as a factor that might influence susceptibility and thus disease incidence. Sunlight deficiency could increase blood cholesterol by allowing squalene metabolism to progress to cholesterol synthesis rather than to vitamin D synthesis as would occur with greater amounts of sunlight exposure, and the increased concentration of blood cholesterol during the winter months, confirmed in this study, may well be due to reduced sunlight exposure. We show evidence that outdoor activity (gardening) is associated with a lower concentration of blood cholesterol in the summer but not in the winter. We suggest that the geographical variation of coronary heart disease is not specific, but is seen in other diseases and sunlight influences susceptibility to a number of chronic diseases, of which coronary heart disease is one.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a:t>
            </a:r>
            <a:r>
              <a:rPr lang="en-US" altLang="en-US" dirty="0" err="1">
                <a:latin typeface="Arial" panose="020B0604020202020204" pitchFamily="34" charset="0"/>
              </a:rPr>
              <a:t>PMID</a:t>
            </a:r>
            <a:r>
              <a:rPr lang="en-US" altLang="en-US" dirty="0">
                <a:latin typeface="Arial" panose="020B0604020202020204" pitchFamily="34" charset="0"/>
              </a:rPr>
              <a:t>: 8935479 [PubMed - indexed for MEDLINE]</a:t>
            </a:r>
          </a:p>
        </p:txBody>
      </p:sp>
    </p:spTree>
    <p:extLst>
      <p:ext uri="{BB962C8B-B14F-4D97-AF65-F5344CB8AC3E}">
        <p14:creationId xmlns:p14="http://schemas.microsoft.com/office/powerpoint/2010/main" val="18836799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Country advantage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Elijah</a:t>
            </a:r>
          </a:p>
          <a:p>
            <a:r>
              <a:rPr lang="en-US" sz="1200" kern="1200" dirty="0">
                <a:solidFill>
                  <a:schemeClr val="tx1"/>
                </a:solidFill>
                <a:effectLst/>
                <a:latin typeface="+mn-lt"/>
                <a:ea typeface="+mn-ea"/>
                <a:cs typeface="+mn-cs"/>
              </a:rPr>
              <a:t>People of the Elijah message</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103</a:t>
            </a:fld>
            <a:endParaRPr lang="en-US"/>
          </a:p>
        </p:txBody>
      </p:sp>
    </p:spTree>
    <p:extLst>
      <p:ext uri="{BB962C8B-B14F-4D97-AF65-F5344CB8AC3E}">
        <p14:creationId xmlns:p14="http://schemas.microsoft.com/office/powerpoint/2010/main" val="36043161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WV – Glenn – garden – baptized – Q</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would happen if you spent more time in your garden with the Lord of all the earth?</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105</a:t>
            </a:fld>
            <a:endParaRPr lang="en-US"/>
          </a:p>
        </p:txBody>
      </p:sp>
    </p:spTree>
    <p:extLst>
      <p:ext uri="{BB962C8B-B14F-4D97-AF65-F5344CB8AC3E}">
        <p14:creationId xmlns:p14="http://schemas.microsoft.com/office/powerpoint/2010/main" val="3455832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a:t>
            </a:r>
          </a:p>
        </p:txBody>
      </p:sp>
      <p:sp>
        <p:nvSpPr>
          <p:cNvPr id="4" name="Slide Number Placeholder 3"/>
          <p:cNvSpPr>
            <a:spLocks noGrp="1"/>
          </p:cNvSpPr>
          <p:nvPr>
            <p:ph type="sldNum" sz="quarter" idx="5"/>
          </p:nvPr>
        </p:nvSpPr>
        <p:spPr/>
        <p:txBody>
          <a:bodyPr/>
          <a:lstStyle/>
          <a:p>
            <a:fld id="{8DBC0B6D-E346-2B4D-BDD2-C7F9090AB1CD}" type="slidenum">
              <a:rPr lang="en-US" smtClean="0"/>
              <a:t>106</a:t>
            </a:fld>
            <a:endParaRPr lang="en-US"/>
          </a:p>
        </p:txBody>
      </p:sp>
    </p:spTree>
    <p:extLst>
      <p:ext uri="{BB962C8B-B14F-4D97-AF65-F5344CB8AC3E}">
        <p14:creationId xmlns:p14="http://schemas.microsoft.com/office/powerpoint/2010/main" val="319852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Kings and Queens – poor nutrition, chemicals, GMO, famine, Sunday laws- next slide.</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39</a:t>
            </a:fld>
            <a:endParaRPr lang="en-US"/>
          </a:p>
        </p:txBody>
      </p:sp>
    </p:spTree>
    <p:extLst>
      <p:ext uri="{BB962C8B-B14F-4D97-AF65-F5344CB8AC3E}">
        <p14:creationId xmlns:p14="http://schemas.microsoft.com/office/powerpoint/2010/main" val="416076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year storage....Smart Fresh</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C0B6D-E346-2B4D-BDD2-C7F9090AB1CD}" type="slidenum">
              <a:rPr lang="en-US" smtClean="0"/>
              <a:t>41</a:t>
            </a:fld>
            <a:endParaRPr lang="en-US"/>
          </a:p>
        </p:txBody>
      </p:sp>
    </p:spTree>
    <p:extLst>
      <p:ext uri="{BB962C8B-B14F-4D97-AF65-F5344CB8AC3E}">
        <p14:creationId xmlns:p14="http://schemas.microsoft.com/office/powerpoint/2010/main" val="280154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a:extLst>
              <a:ext uri="{FF2B5EF4-FFF2-40B4-BE49-F238E27FC236}">
                <a16:creationId xmlns:a16="http://schemas.microsoft.com/office/drawing/2014/main" id="{9580800F-3664-0340-876A-448172F1A8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005D913-11C1-9A41-B3E1-56EBF1A544FA}" type="slidenum">
              <a:rPr lang="en-US" altLang="en-US" sz="1200"/>
              <a:pPr/>
              <a:t>42</a:t>
            </a:fld>
            <a:endParaRPr lang="en-US" altLang="en-US" sz="1200"/>
          </a:p>
        </p:txBody>
      </p:sp>
      <p:sp>
        <p:nvSpPr>
          <p:cNvPr id="420867" name="Rectangle 2">
            <a:extLst>
              <a:ext uri="{FF2B5EF4-FFF2-40B4-BE49-F238E27FC236}">
                <a16:creationId xmlns:a16="http://schemas.microsoft.com/office/drawing/2014/main" id="{331BD280-A2A5-A54A-ADFF-D700C68870EE}"/>
              </a:ext>
            </a:extLst>
          </p:cNvPr>
          <p:cNvSpPr>
            <a:spLocks noGrp="1" noRot="1" noChangeAspect="1" noChangeArrowheads="1" noTextEdit="1"/>
          </p:cNvSpPr>
          <p:nvPr>
            <p:ph type="sldImg"/>
          </p:nvPr>
        </p:nvSpPr>
        <p:spPr>
          <a:solidFill>
            <a:srgbClr val="FFFFFF"/>
          </a:solidFill>
          <a:ln/>
        </p:spPr>
      </p:sp>
      <p:sp>
        <p:nvSpPr>
          <p:cNvPr id="420868" name="Rectangle 3">
            <a:extLst>
              <a:ext uri="{FF2B5EF4-FFF2-40B4-BE49-F238E27FC236}">
                <a16:creationId xmlns:a16="http://schemas.microsoft.com/office/drawing/2014/main" id="{1F7E78BA-D324-BE4B-A1D5-BC1D84A88AE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136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EC75-2773-8340-A2DC-D6CBCF50A7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C393F-F630-224E-899C-E13264B2DB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C1D9A1-36E6-0644-AB57-5B6139D3A77D}"/>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5" name="Footer Placeholder 4">
            <a:extLst>
              <a:ext uri="{FF2B5EF4-FFF2-40B4-BE49-F238E27FC236}">
                <a16:creationId xmlns:a16="http://schemas.microsoft.com/office/drawing/2014/main" id="{7F600F94-4114-CE49-BEB0-6E5F114D9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AC36A-4997-C145-9213-39306C3F0FDF}"/>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629426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537C-A2DD-FC40-A69B-55AE58205C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3FC2DA-AA77-C849-81FE-0881A23B66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E4A5A-8F0F-7E41-837B-96318271A2DC}"/>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5" name="Footer Placeholder 4">
            <a:extLst>
              <a:ext uri="{FF2B5EF4-FFF2-40B4-BE49-F238E27FC236}">
                <a16:creationId xmlns:a16="http://schemas.microsoft.com/office/drawing/2014/main" id="{98E79F0B-45F4-8348-9B2B-9D547A6AC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6308A-A3F4-FF4D-972C-6D81D408E861}"/>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111554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6F8270-00E4-8745-8340-EC1C36687C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483740-0B95-704C-B76A-3933715D25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78C49-A8A7-A346-A2A5-CE4505598396}"/>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5" name="Footer Placeholder 4">
            <a:extLst>
              <a:ext uri="{FF2B5EF4-FFF2-40B4-BE49-F238E27FC236}">
                <a16:creationId xmlns:a16="http://schemas.microsoft.com/office/drawing/2014/main" id="{6C5E9D38-C002-3E43-8668-1E040B0B7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179A7-744B-0447-A03A-59486D7777F3}"/>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1503333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4" name="Line"/>
          <p:cNvSpPr/>
          <p:nvPr/>
        </p:nvSpPr>
        <p:spPr>
          <a:xfrm>
            <a:off x="476250" y="1812727"/>
            <a:ext cx="11239501" cy="0"/>
          </a:xfrm>
          <a:prstGeom prst="line">
            <a:avLst/>
          </a:prstGeom>
          <a:ln w="12700">
            <a:solidFill>
              <a:srgbClr val="444444">
                <a:alpha val="30000"/>
              </a:srgbClr>
            </a:solidFill>
            <a:miter lim="400000"/>
          </a:ln>
        </p:spPr>
        <p:txBody>
          <a:bodyPr lIns="32145" tIns="32145" rIns="32145" bIns="32145"/>
          <a:lstStyle/>
          <a:p>
            <a:endParaRPr sz="1266"/>
          </a:p>
        </p:txBody>
      </p:sp>
      <p:sp>
        <p:nvSpPr>
          <p:cNvPr id="75" name="Line"/>
          <p:cNvSpPr/>
          <p:nvPr/>
        </p:nvSpPr>
        <p:spPr>
          <a:xfrm flipV="1">
            <a:off x="476250" y="6500810"/>
            <a:ext cx="11239501" cy="3"/>
          </a:xfrm>
          <a:prstGeom prst="line">
            <a:avLst/>
          </a:prstGeom>
          <a:ln w="76200">
            <a:solidFill>
              <a:srgbClr val="444444">
                <a:alpha val="30000"/>
              </a:srgbClr>
            </a:solidFill>
            <a:miter lim="400000"/>
          </a:ln>
        </p:spPr>
        <p:txBody>
          <a:bodyPr lIns="32145" tIns="32145" rIns="32145" bIns="32145"/>
          <a:lstStyle/>
          <a:p>
            <a:endParaRPr sz="1266"/>
          </a:p>
        </p:txBody>
      </p:sp>
      <p:sp>
        <p:nvSpPr>
          <p:cNvPr id="76" name="Line"/>
          <p:cNvSpPr/>
          <p:nvPr/>
        </p:nvSpPr>
        <p:spPr>
          <a:xfrm flipV="1">
            <a:off x="476250" y="357188"/>
            <a:ext cx="11239501" cy="1"/>
          </a:xfrm>
          <a:prstGeom prst="line">
            <a:avLst/>
          </a:prstGeom>
          <a:ln w="12700">
            <a:solidFill>
              <a:srgbClr val="444444">
                <a:alpha val="30000"/>
              </a:srgbClr>
            </a:solidFill>
            <a:miter lim="400000"/>
          </a:ln>
        </p:spPr>
        <p:txBody>
          <a:bodyPr lIns="32145" tIns="32145" rIns="32145" bIns="32145"/>
          <a:lstStyle/>
          <a:p>
            <a:endParaRPr sz="1266"/>
          </a:p>
        </p:txBody>
      </p:sp>
      <p:sp>
        <p:nvSpPr>
          <p:cNvPr id="77" name="Image"/>
          <p:cNvSpPr>
            <a:spLocks noGrp="1"/>
          </p:cNvSpPr>
          <p:nvPr>
            <p:ph type="pic" sz="half" idx="13"/>
          </p:nvPr>
        </p:nvSpPr>
        <p:spPr>
          <a:xfrm>
            <a:off x="581830" y="2105718"/>
            <a:ext cx="5179222" cy="3884416"/>
          </a:xfrm>
          <a:prstGeom prst="rect">
            <a:avLst/>
          </a:prstGeom>
        </p:spPr>
        <p:txBody>
          <a:bodyPr lIns="91439" tIns="45719" rIns="91439" bIns="45719" anchor="t">
            <a:noAutofit/>
          </a:bodyPr>
          <a:lstStyle/>
          <a:p>
            <a:endParaRPr/>
          </a:p>
        </p:txBody>
      </p:sp>
      <p:sp>
        <p:nvSpPr>
          <p:cNvPr id="78" name="Title Text"/>
          <p:cNvSpPr txBox="1">
            <a:spLocks noGrp="1"/>
          </p:cNvSpPr>
          <p:nvPr>
            <p:ph type="title"/>
          </p:nvPr>
        </p:nvSpPr>
        <p:spPr>
          <a:xfrm>
            <a:off x="476250" y="419695"/>
            <a:ext cx="11239500" cy="1339453"/>
          </a:xfrm>
          <a:prstGeom prst="rect">
            <a:avLst/>
          </a:prstGeom>
        </p:spPr>
        <p:txBody>
          <a:bodyPr/>
          <a:lstStyle>
            <a:lvl1pPr>
              <a:defRPr>
                <a:latin typeface="Tahoma"/>
                <a:ea typeface="Tahoma"/>
                <a:cs typeface="Tahoma"/>
                <a:sym typeface="Tahoma"/>
              </a:defRPr>
            </a:lvl1pPr>
          </a:lstStyle>
          <a:p>
            <a:r>
              <a:t>Title Text</a:t>
            </a:r>
          </a:p>
        </p:txBody>
      </p:sp>
      <p:sp>
        <p:nvSpPr>
          <p:cNvPr id="79" name="Body Level One…"/>
          <p:cNvSpPr txBox="1">
            <a:spLocks noGrp="1"/>
          </p:cNvSpPr>
          <p:nvPr>
            <p:ph type="body" sz="half" idx="1"/>
          </p:nvPr>
        </p:nvSpPr>
        <p:spPr>
          <a:xfrm>
            <a:off x="6357937" y="2089547"/>
            <a:ext cx="5369719" cy="3884414"/>
          </a:xfrm>
          <a:prstGeom prst="rect">
            <a:avLst/>
          </a:prstGeom>
        </p:spPr>
        <p:txBody>
          <a:bodyPr/>
          <a:lstStyle>
            <a:lvl1pPr marL="258952" indent="-258952">
              <a:spcBef>
                <a:spcPts val="2250"/>
              </a:spcBef>
              <a:buBlip>
                <a:blip r:embed="rId2"/>
              </a:buBlip>
              <a:defRPr sz="2109"/>
            </a:lvl1pPr>
            <a:lvl2pPr marL="517903" indent="-258952">
              <a:spcBef>
                <a:spcPts val="2250"/>
              </a:spcBef>
              <a:buBlip>
                <a:blip r:embed="rId2"/>
              </a:buBlip>
              <a:defRPr sz="2109"/>
            </a:lvl2pPr>
            <a:lvl3pPr marL="776855" indent="-258952">
              <a:spcBef>
                <a:spcPts val="2250"/>
              </a:spcBef>
              <a:buBlip>
                <a:blip r:embed="rId2"/>
              </a:buBlip>
              <a:defRPr sz="2109"/>
            </a:lvl3pPr>
            <a:lvl4pPr marL="1035807" indent="-258952">
              <a:spcBef>
                <a:spcPts val="2250"/>
              </a:spcBef>
              <a:buBlip>
                <a:blip r:embed="rId2"/>
              </a:buBlip>
              <a:defRPr sz="2109"/>
            </a:lvl4pPr>
            <a:lvl5pPr marL="1294759" indent="-258952">
              <a:spcBef>
                <a:spcPts val="2250"/>
              </a:spcBef>
              <a:buBlip>
                <a:blip r:embed="rId2"/>
              </a:buBlip>
              <a:defRPr sz="2109"/>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35981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E588-1370-414D-82C3-2AA186534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E1DB2-777B-704C-A1F6-7112B5F692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E4E4D7-C1A7-D949-829E-B744ED2CB077}"/>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5" name="Footer Placeholder 4">
            <a:extLst>
              <a:ext uri="{FF2B5EF4-FFF2-40B4-BE49-F238E27FC236}">
                <a16:creationId xmlns:a16="http://schemas.microsoft.com/office/drawing/2014/main" id="{4CA85796-DDFC-6E43-9D90-7DC05EC4A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127FB-7021-DC48-B715-C7A9B412D794}"/>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105681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EF609-291A-F341-85E9-B21CB4F85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B9C509-EC98-0244-8C56-0566F4D23E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85B16C-4378-9D43-8234-102D67205731}"/>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5" name="Footer Placeholder 4">
            <a:extLst>
              <a:ext uri="{FF2B5EF4-FFF2-40B4-BE49-F238E27FC236}">
                <a16:creationId xmlns:a16="http://schemas.microsoft.com/office/drawing/2014/main" id="{27178F9D-D4D8-A148-9FC4-5F58A828F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0E55F-F236-1D44-9F57-409D28CAA4B0}"/>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305043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677D-690C-4D4F-93E3-B1CC3EF2BD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5363D-7A08-7647-8B86-F8EAA319A9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DD810D-08F8-1940-BE63-4527BA8539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D5C3A8-043C-EA48-BF29-EF09F3F649E1}"/>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6" name="Footer Placeholder 5">
            <a:extLst>
              <a:ext uri="{FF2B5EF4-FFF2-40B4-BE49-F238E27FC236}">
                <a16:creationId xmlns:a16="http://schemas.microsoft.com/office/drawing/2014/main" id="{930DB13D-9161-0244-B517-937AE1532F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4026F-63EA-9D44-B819-CE2EE87758D4}"/>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38158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BCFF-46EB-7444-8B63-149C394449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A4B69-43B5-AC40-BE70-383C428449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0FA73B-883E-1F4B-91B7-9AC7B1C57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11359F-804B-BC42-82FF-0A788B6F8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56AD09-DFE0-C74A-AE32-C0FFAFBCD4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E50241-BE65-734F-921F-47B4C0F122D4}"/>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8" name="Footer Placeholder 7">
            <a:extLst>
              <a:ext uri="{FF2B5EF4-FFF2-40B4-BE49-F238E27FC236}">
                <a16:creationId xmlns:a16="http://schemas.microsoft.com/office/drawing/2014/main" id="{87D37B07-D0BF-F643-A878-3A30B4A751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251465-0433-8D4F-9734-C05CF4F1042D}"/>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357460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6B79-18B6-4642-B552-F985B43066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094AE1-1E2B-6C4D-AF11-7635539B9E7F}"/>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4" name="Footer Placeholder 3">
            <a:extLst>
              <a:ext uri="{FF2B5EF4-FFF2-40B4-BE49-F238E27FC236}">
                <a16:creationId xmlns:a16="http://schemas.microsoft.com/office/drawing/2014/main" id="{53F101B1-F4F3-D44A-9426-58992CEE2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3EF8D-2E4F-2E40-B61C-EA7BE58CACA3}"/>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404095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2F3611-3351-1040-BF0D-C79F71B13FC0}"/>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3" name="Footer Placeholder 2">
            <a:extLst>
              <a:ext uri="{FF2B5EF4-FFF2-40B4-BE49-F238E27FC236}">
                <a16:creationId xmlns:a16="http://schemas.microsoft.com/office/drawing/2014/main" id="{8B59558E-03E1-114E-AAEE-07BD1A9BC3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5A547F-63AC-F644-8C85-0D2B7EA56034}"/>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297612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F0BA-B860-9940-9ADD-763F64BDC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C1FC56-8C45-CB40-90D4-DCA4941EE6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4FF71C-2457-FA42-8709-C5DA5DCB2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347BEF-C97F-8146-8609-BC872DE05A6E}"/>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6" name="Footer Placeholder 5">
            <a:extLst>
              <a:ext uri="{FF2B5EF4-FFF2-40B4-BE49-F238E27FC236}">
                <a16:creationId xmlns:a16="http://schemas.microsoft.com/office/drawing/2014/main" id="{7EF29414-6D02-FB45-A435-FA43856E75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1FC41-9628-EF40-8EB1-B4E534D3E87C}"/>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102598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13C0-2FA5-D44E-9DC9-80784DE4E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B2B508-EA7B-6941-8F77-EE70CC457C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A32A80-5037-DD44-A0F5-6303869E8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BC683B-A3CF-0943-B2E8-86B7657BA96C}"/>
              </a:ext>
            </a:extLst>
          </p:cNvPr>
          <p:cNvSpPr>
            <a:spLocks noGrp="1"/>
          </p:cNvSpPr>
          <p:nvPr>
            <p:ph type="dt" sz="half" idx="10"/>
          </p:nvPr>
        </p:nvSpPr>
        <p:spPr/>
        <p:txBody>
          <a:bodyPr/>
          <a:lstStyle/>
          <a:p>
            <a:fld id="{0C54C755-9E3F-1B42-BA7B-A00420F90FF4}" type="datetimeFigureOut">
              <a:rPr lang="en-US" smtClean="0"/>
              <a:t>12/29/25</a:t>
            </a:fld>
            <a:endParaRPr lang="en-US"/>
          </a:p>
        </p:txBody>
      </p:sp>
      <p:sp>
        <p:nvSpPr>
          <p:cNvPr id="6" name="Footer Placeholder 5">
            <a:extLst>
              <a:ext uri="{FF2B5EF4-FFF2-40B4-BE49-F238E27FC236}">
                <a16:creationId xmlns:a16="http://schemas.microsoft.com/office/drawing/2014/main" id="{51E8431F-D970-4C45-B8C0-4F4D4B84D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40F2A-8890-404A-A9B3-4E25A00B962B}"/>
              </a:ext>
            </a:extLst>
          </p:cNvPr>
          <p:cNvSpPr>
            <a:spLocks noGrp="1"/>
          </p:cNvSpPr>
          <p:nvPr>
            <p:ph type="sldNum" sz="quarter" idx="12"/>
          </p:nvPr>
        </p:nvSpPr>
        <p:spPr/>
        <p:txBody>
          <a:bodyPr/>
          <a:lstStyle/>
          <a:p>
            <a:fld id="{A7BFB6AE-5971-B240-9889-7BD625877D0E}" type="slidenum">
              <a:rPr lang="en-US" smtClean="0"/>
              <a:t>‹#›</a:t>
            </a:fld>
            <a:endParaRPr lang="en-US"/>
          </a:p>
        </p:txBody>
      </p:sp>
    </p:spTree>
    <p:extLst>
      <p:ext uri="{BB962C8B-B14F-4D97-AF65-F5344CB8AC3E}">
        <p14:creationId xmlns:p14="http://schemas.microsoft.com/office/powerpoint/2010/main" val="152911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AECF0-9BC8-3941-9C52-A5F07154FF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84975B-6A6F-0E4B-A170-1492480E6D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F7294-5E98-874C-9F50-F40C2D960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4C755-9E3F-1B42-BA7B-A00420F90FF4}" type="datetimeFigureOut">
              <a:rPr lang="en-US" smtClean="0"/>
              <a:t>12/29/25</a:t>
            </a:fld>
            <a:endParaRPr lang="en-US"/>
          </a:p>
        </p:txBody>
      </p:sp>
      <p:sp>
        <p:nvSpPr>
          <p:cNvPr id="5" name="Footer Placeholder 4">
            <a:extLst>
              <a:ext uri="{FF2B5EF4-FFF2-40B4-BE49-F238E27FC236}">
                <a16:creationId xmlns:a16="http://schemas.microsoft.com/office/drawing/2014/main" id="{D8A931D7-2AFC-8149-9B5B-ECB3A4E3F4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59F387-1C8C-DA41-BCD5-110A4FEAF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BFB6AE-5971-B240-9889-7BD625877D0E}" type="slidenum">
              <a:rPr lang="en-US" smtClean="0"/>
              <a:t>‹#›</a:t>
            </a:fld>
            <a:endParaRPr lang="en-US"/>
          </a:p>
        </p:txBody>
      </p:sp>
    </p:spTree>
    <p:extLst>
      <p:ext uri="{BB962C8B-B14F-4D97-AF65-F5344CB8AC3E}">
        <p14:creationId xmlns:p14="http://schemas.microsoft.com/office/powerpoint/2010/main" val="2681980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7.wdp"/></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5.wdp"/></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9.png"/><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36DB3-91F4-6F47-B705-8AA3A7B7AF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7B8D86-2D64-0A44-B5E8-20A2D3EBF219}"/>
              </a:ext>
            </a:extLst>
          </p:cNvPr>
          <p:cNvSpPr>
            <a:spLocks noGrp="1"/>
          </p:cNvSpPr>
          <p:nvPr>
            <p:ph type="ctrTitle"/>
          </p:nvPr>
        </p:nvSpPr>
        <p:spPr>
          <a:xfrm>
            <a:off x="1524000" y="-151801"/>
            <a:ext cx="9144000" cy="2387600"/>
          </a:xfrm>
        </p:spPr>
        <p:txBody>
          <a:bodyPr/>
          <a:lstStyle/>
          <a:p>
            <a:r>
              <a:rPr lang="en-US" dirty="0"/>
              <a:t>Why Country Living?</a:t>
            </a:r>
          </a:p>
        </p:txBody>
      </p:sp>
    </p:spTree>
    <p:extLst>
      <p:ext uri="{BB962C8B-B14F-4D97-AF65-F5344CB8AC3E}">
        <p14:creationId xmlns:p14="http://schemas.microsoft.com/office/powerpoint/2010/main" val="3564633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C5955-97E7-B241-8CBA-40C2B8D3B01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1000"/>
                    </a14:imgEffect>
                  </a14:imgLayer>
                </a14:imgProps>
              </a:ext>
              <a:ext uri="{28A0092B-C50C-407E-A947-70E740481C1C}">
                <a14:useLocalDpi xmlns:a14="http://schemas.microsoft.com/office/drawing/2010/main"/>
              </a:ext>
            </a:extLst>
          </a:blip>
          <a:stretch>
            <a:fillRect/>
          </a:stretch>
        </p:blipFill>
        <p:spPr>
          <a:xfrm rot="16200000">
            <a:off x="2667000" y="857250"/>
            <a:ext cx="6857999" cy="5143499"/>
          </a:xfrm>
          <a:prstGeom prst="rect">
            <a:avLst/>
          </a:prstGeom>
        </p:spPr>
      </p:pic>
    </p:spTree>
    <p:extLst>
      <p:ext uri="{BB962C8B-B14F-4D97-AF65-F5344CB8AC3E}">
        <p14:creationId xmlns:p14="http://schemas.microsoft.com/office/powerpoint/2010/main" val="27471111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AFB016-FC00-C546-B3A0-B0DA4719A8AA}"/>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tretch>
            <a:fillRect/>
          </a:stretch>
        </p:blipFill>
        <p:spPr>
          <a:xfrm>
            <a:off x="0" y="-635000"/>
            <a:ext cx="12192000" cy="7493000"/>
          </a:xfrm>
          <a:prstGeom prst="rect">
            <a:avLst/>
          </a:prstGeom>
        </p:spPr>
      </p:pic>
      <p:sp>
        <p:nvSpPr>
          <p:cNvPr id="2" name="Title 1">
            <a:extLst>
              <a:ext uri="{FF2B5EF4-FFF2-40B4-BE49-F238E27FC236}">
                <a16:creationId xmlns:a16="http://schemas.microsoft.com/office/drawing/2014/main" id="{8B90C730-539E-3742-AD5A-072277C50701}"/>
              </a:ext>
            </a:extLst>
          </p:cNvPr>
          <p:cNvSpPr>
            <a:spLocks noGrp="1"/>
          </p:cNvSpPr>
          <p:nvPr>
            <p:ph type="title"/>
          </p:nvPr>
        </p:nvSpPr>
        <p:spPr/>
        <p:txBody>
          <a:bodyPr/>
          <a:lstStyle/>
          <a:p>
            <a:r>
              <a:rPr lang="en-US" dirty="0">
                <a:solidFill>
                  <a:schemeClr val="bg1"/>
                </a:solidFill>
                <a:effectLst>
                  <a:glow rad="101600">
                    <a:schemeClr val="tx1">
                      <a:alpha val="60000"/>
                    </a:schemeClr>
                  </a:glow>
                </a:effectLst>
              </a:rPr>
              <a:t>Sights and sounds of evil.</a:t>
            </a:r>
          </a:p>
        </p:txBody>
      </p:sp>
      <p:sp>
        <p:nvSpPr>
          <p:cNvPr id="3" name="Content Placeholder 2">
            <a:extLst>
              <a:ext uri="{FF2B5EF4-FFF2-40B4-BE49-F238E27FC236}">
                <a16:creationId xmlns:a16="http://schemas.microsoft.com/office/drawing/2014/main" id="{857FE39C-F02D-FC4A-8D52-DBCD7D67086B}"/>
              </a:ext>
            </a:extLst>
          </p:cNvPr>
          <p:cNvSpPr>
            <a:spLocks noGrp="1"/>
          </p:cNvSpPr>
          <p:nvPr>
            <p:ph idx="1"/>
          </p:nvPr>
        </p:nvSpPr>
        <p:spPr/>
        <p:txBody>
          <a:bodyPr>
            <a:normAutofit lnSpcReduction="10000"/>
          </a:bodyPr>
          <a:lstStyle/>
          <a:p>
            <a:pPr marL="0" indent="0">
              <a:buNone/>
            </a:pPr>
            <a:r>
              <a:rPr lang="en-US" dirty="0">
                <a:solidFill>
                  <a:schemeClr val="bg1"/>
                </a:solidFill>
                <a:effectLst>
                  <a:glow rad="101600">
                    <a:schemeClr val="tx1">
                      <a:alpha val="60000"/>
                    </a:schemeClr>
                  </a:glow>
                </a:effectLst>
              </a:rPr>
              <a:t>“Instead of dwelling where only the works of men can be seen, where the sights and sounds frequently suggest thoughts of evil, where turmoil and confusion bring weariness and disquietude, go where you can look upon the works of God. </a:t>
            </a:r>
          </a:p>
          <a:p>
            <a:pPr marL="0" indent="0">
              <a:buNone/>
            </a:pPr>
            <a:r>
              <a:rPr lang="en-US" dirty="0">
                <a:solidFill>
                  <a:schemeClr val="bg1"/>
                </a:solidFill>
                <a:effectLst>
                  <a:glow rad="101600">
                    <a:schemeClr val="tx1">
                      <a:alpha val="60000"/>
                    </a:schemeClr>
                  </a:glow>
                </a:effectLst>
              </a:rPr>
              <a:t>“Find rest of spirit in the beauty and quietude and peace of nature. Let the eye rest on the green fields, the groves, and the hills. </a:t>
            </a:r>
          </a:p>
          <a:p>
            <a:pPr marL="0" indent="0">
              <a:buNone/>
            </a:pPr>
            <a:r>
              <a:rPr lang="en-US" dirty="0">
                <a:solidFill>
                  <a:schemeClr val="bg1"/>
                </a:solidFill>
                <a:effectLst>
                  <a:glow rad="101600">
                    <a:schemeClr val="tx1">
                      <a:alpha val="60000"/>
                    </a:schemeClr>
                  </a:glow>
                </a:effectLst>
              </a:rPr>
              <a:t>“Look up to the blue sky, unobscured by the city's dust and smoke, and breathe the invigorating air of heaven. Go where, apart from the distractions and dissipations of city life, you can give your children your companionship, where you can teach them to learn of God through His works, and train them for lives of integrity and usefulness.”</a:t>
            </a:r>
          </a:p>
          <a:p>
            <a:endParaRPr lang="en-US" dirty="0">
              <a:solidFill>
                <a:schemeClr val="bg1"/>
              </a:solidFill>
              <a:effectLst>
                <a:glow rad="101600">
                  <a:schemeClr val="tx1">
                    <a:alpha val="60000"/>
                  </a:schemeClr>
                </a:glow>
              </a:effectLst>
            </a:endParaRPr>
          </a:p>
        </p:txBody>
      </p:sp>
      <p:sp>
        <p:nvSpPr>
          <p:cNvPr id="4" name="TextBox 3">
            <a:extLst>
              <a:ext uri="{FF2B5EF4-FFF2-40B4-BE49-F238E27FC236}">
                <a16:creationId xmlns:a16="http://schemas.microsoft.com/office/drawing/2014/main" id="{69C71A43-5B1D-CD43-AF25-41E4E5BB4A32}"/>
              </a:ext>
            </a:extLst>
          </p:cNvPr>
          <p:cNvSpPr txBox="1"/>
          <p:nvPr/>
        </p:nvSpPr>
        <p:spPr>
          <a:xfrm>
            <a:off x="10942940" y="6488668"/>
            <a:ext cx="1249060" cy="369332"/>
          </a:xfrm>
          <a:prstGeom prst="rect">
            <a:avLst/>
          </a:prstGeom>
          <a:noFill/>
        </p:spPr>
        <p:txBody>
          <a:bodyPr wrap="none" rtlCol="0">
            <a:spAutoFit/>
          </a:bodyPr>
          <a:lstStyle/>
          <a:p>
            <a:r>
              <a:rPr lang="en-US" dirty="0">
                <a:solidFill>
                  <a:schemeClr val="bg1"/>
                </a:solidFill>
                <a:effectLst>
                  <a:glow rad="101600">
                    <a:schemeClr val="tx1">
                      <a:alpha val="60000"/>
                    </a:schemeClr>
                  </a:glow>
                </a:effectLst>
              </a:rPr>
              <a:t>{MH 367.1}</a:t>
            </a:r>
          </a:p>
        </p:txBody>
      </p:sp>
    </p:spTree>
    <p:extLst>
      <p:ext uri="{BB962C8B-B14F-4D97-AF65-F5344CB8AC3E}">
        <p14:creationId xmlns:p14="http://schemas.microsoft.com/office/powerpoint/2010/main" val="184339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5102FE-7614-324A-9948-3BA3D0859E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370" y="0"/>
            <a:ext cx="9946166" cy="6858000"/>
          </a:xfrm>
          <a:prstGeom prst="rect">
            <a:avLst/>
          </a:prstGeom>
        </p:spPr>
      </p:pic>
      <p:sp>
        <p:nvSpPr>
          <p:cNvPr id="3" name="Content Placeholder 2">
            <a:extLst>
              <a:ext uri="{FF2B5EF4-FFF2-40B4-BE49-F238E27FC236}">
                <a16:creationId xmlns:a16="http://schemas.microsoft.com/office/drawing/2014/main" id="{9633FEE0-2679-2B45-AD26-EA6DBEC15CEB}"/>
              </a:ext>
            </a:extLst>
          </p:cNvPr>
          <p:cNvSpPr>
            <a:spLocks noGrp="1"/>
          </p:cNvSpPr>
          <p:nvPr>
            <p:ph idx="1"/>
          </p:nvPr>
        </p:nvSpPr>
        <p:spPr>
          <a:xfrm>
            <a:off x="0" y="4392117"/>
            <a:ext cx="12192000" cy="2465883"/>
          </a:xfrm>
          <a:solidFill>
            <a:schemeClr val="bg1"/>
          </a:solidFill>
        </p:spPr>
        <p:txBody>
          <a:bodyPr>
            <a:normAutofit/>
          </a:bodyPr>
          <a:lstStyle/>
          <a:p>
            <a:pPr marL="0" indent="0">
              <a:buNone/>
            </a:pPr>
            <a:r>
              <a:rPr lang="en-US" b="1" dirty="0"/>
              <a:t>1. All products will have become services. </a:t>
            </a:r>
            <a:r>
              <a:rPr lang="en-US" dirty="0"/>
              <a:t>“I don't own anything. I don't own a car. I don't own a house. I don't own any appliances or any clothes,” writes Danish MP Ida </a:t>
            </a:r>
            <a:r>
              <a:rPr lang="en-US" dirty="0" err="1"/>
              <a:t>Auken</a:t>
            </a:r>
            <a:r>
              <a:rPr lang="en-US" dirty="0"/>
              <a:t>. Shopping is a distant memory in the city of 2030, whose inhabitants have cracked clean energy and borrow what they need on demand. It sounds utopian, until she mentions that her every move is tracked and </a:t>
            </a:r>
            <a:r>
              <a:rPr lang="en-US" u="sng" dirty="0"/>
              <a:t>outside the city live swathes of discontents</a:t>
            </a:r>
            <a:r>
              <a:rPr lang="en-US" dirty="0"/>
              <a:t>, the ultimate depiction of a society split in two.</a:t>
            </a:r>
          </a:p>
        </p:txBody>
      </p:sp>
    </p:spTree>
    <p:extLst>
      <p:ext uri="{BB962C8B-B14F-4D97-AF65-F5344CB8AC3E}">
        <p14:creationId xmlns:p14="http://schemas.microsoft.com/office/powerpoint/2010/main" val="34982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83F733-CD89-B549-A839-1E6DFBE1DA7A}"/>
              </a:ext>
            </a:extLst>
          </p:cNvPr>
          <p:cNvSpPr>
            <a:spLocks noGrp="1"/>
          </p:cNvSpPr>
          <p:nvPr>
            <p:ph idx="1"/>
          </p:nvPr>
        </p:nvSpPr>
        <p:spPr>
          <a:xfrm>
            <a:off x="723900" y="1645217"/>
            <a:ext cx="4811486" cy="4351338"/>
          </a:xfrm>
        </p:spPr>
        <p:txBody>
          <a:bodyPr>
            <a:normAutofit/>
          </a:bodyPr>
          <a:lstStyle/>
          <a:p>
            <a:pPr marL="0" indent="0">
              <a:buNone/>
            </a:pPr>
            <a:r>
              <a:rPr lang="en-US" sz="3200" dirty="0"/>
              <a:t>But erelong there will be such strife and confusion in the cities, that those who wish to leave them will not be able. We must be preparing for these issues. This is the light that is given me. </a:t>
            </a:r>
          </a:p>
        </p:txBody>
      </p:sp>
      <p:pic>
        <p:nvPicPr>
          <p:cNvPr id="5" name="Picture 4">
            <a:extLst>
              <a:ext uri="{FF2B5EF4-FFF2-40B4-BE49-F238E27FC236}">
                <a16:creationId xmlns:a16="http://schemas.microsoft.com/office/drawing/2014/main" id="{55BDCFDF-0D0C-534A-86B6-7F236ABADB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05350">
            <a:off x="5798775" y="1136520"/>
            <a:ext cx="5747325" cy="44762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5A1C1A33-7B47-D24B-AA2B-305872B7CED6}"/>
              </a:ext>
            </a:extLst>
          </p:cNvPr>
          <p:cNvSpPr txBox="1"/>
          <p:nvPr/>
        </p:nvSpPr>
        <p:spPr>
          <a:xfrm>
            <a:off x="1240971" y="440872"/>
            <a:ext cx="3205236" cy="830997"/>
          </a:xfrm>
          <a:prstGeom prst="rect">
            <a:avLst/>
          </a:prstGeom>
          <a:noFill/>
        </p:spPr>
        <p:txBody>
          <a:bodyPr wrap="none" rtlCol="0">
            <a:spAutoFit/>
          </a:bodyPr>
          <a:lstStyle/>
          <a:p>
            <a:r>
              <a:rPr lang="en-US" sz="4800" dirty="0"/>
              <a:t>Cities a Trap</a:t>
            </a:r>
          </a:p>
        </p:txBody>
      </p:sp>
      <p:sp>
        <p:nvSpPr>
          <p:cNvPr id="2" name="TextBox 1">
            <a:extLst>
              <a:ext uri="{FF2B5EF4-FFF2-40B4-BE49-F238E27FC236}">
                <a16:creationId xmlns:a16="http://schemas.microsoft.com/office/drawing/2014/main" id="{C522CDB3-EE71-244F-BB35-C29443067283}"/>
              </a:ext>
            </a:extLst>
          </p:cNvPr>
          <p:cNvSpPr txBox="1"/>
          <p:nvPr/>
        </p:nvSpPr>
        <p:spPr>
          <a:xfrm>
            <a:off x="11180185" y="6488668"/>
            <a:ext cx="1011815" cy="369332"/>
          </a:xfrm>
          <a:prstGeom prst="rect">
            <a:avLst/>
          </a:prstGeom>
          <a:noFill/>
        </p:spPr>
        <p:txBody>
          <a:bodyPr wrap="none" rtlCol="0">
            <a:spAutoFit/>
          </a:bodyPr>
          <a:lstStyle/>
          <a:p>
            <a:r>
              <a:rPr lang="en-US" dirty="0"/>
              <a:t>{CL 11.1}</a:t>
            </a:r>
          </a:p>
        </p:txBody>
      </p:sp>
    </p:spTree>
    <p:extLst>
      <p:ext uri="{BB962C8B-B14F-4D97-AF65-F5344CB8AC3E}">
        <p14:creationId xmlns:p14="http://schemas.microsoft.com/office/powerpoint/2010/main" val="39632521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F29E69-C8A9-3A46-A97B-98D161B7ABD4}"/>
              </a:ext>
            </a:extLst>
          </p:cNvPr>
          <p:cNvSpPr>
            <a:spLocks noGrp="1"/>
          </p:cNvSpPr>
          <p:nvPr>
            <p:ph idx="1"/>
          </p:nvPr>
        </p:nvSpPr>
        <p:spPr>
          <a:xfrm>
            <a:off x="314792" y="695128"/>
            <a:ext cx="6685613" cy="5937120"/>
          </a:xfrm>
        </p:spPr>
        <p:txBody>
          <a:bodyPr>
            <a:normAutofit/>
          </a:bodyPr>
          <a:lstStyle/>
          <a:p>
            <a:pPr marL="0" indent="0">
              <a:buNone/>
            </a:pPr>
            <a:r>
              <a:rPr lang="en-US" sz="3200" dirty="0"/>
              <a:t>“Among the mountains of Gilead, east of the Jordan, there dwelt in the days of Ahab a man of faith and prayer whose fearless ministry was destined to check the rapid spread of apostasy in Israel. Far removed from any city of renown, and occupying no high station in life, Elijah the </a:t>
            </a:r>
            <a:r>
              <a:rPr lang="en-US" sz="3200" dirty="0" err="1"/>
              <a:t>Tishbite</a:t>
            </a:r>
            <a:r>
              <a:rPr lang="en-US" sz="3200" dirty="0"/>
              <a:t> nevertheless entered upon his mission confident in God's purpose to prepare the way before him and to give him abundant success.”</a:t>
            </a:r>
          </a:p>
        </p:txBody>
      </p:sp>
      <p:pic>
        <p:nvPicPr>
          <p:cNvPr id="5" name="Picture 4">
            <a:extLst>
              <a:ext uri="{FF2B5EF4-FFF2-40B4-BE49-F238E27FC236}">
                <a16:creationId xmlns:a16="http://schemas.microsoft.com/office/drawing/2014/main" id="{C8F1EAEB-14E5-E84F-9E35-75E2166F89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0321">
            <a:off x="7414670" y="809468"/>
            <a:ext cx="4085417" cy="54489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29BE5396-1ECE-9648-A9A5-070396752F23}"/>
              </a:ext>
            </a:extLst>
          </p:cNvPr>
          <p:cNvSpPr txBox="1"/>
          <p:nvPr/>
        </p:nvSpPr>
        <p:spPr>
          <a:xfrm>
            <a:off x="11045532" y="6488668"/>
            <a:ext cx="1146468" cy="369332"/>
          </a:xfrm>
          <a:prstGeom prst="rect">
            <a:avLst/>
          </a:prstGeom>
          <a:noFill/>
        </p:spPr>
        <p:txBody>
          <a:bodyPr wrap="none" rtlCol="0">
            <a:spAutoFit/>
          </a:bodyPr>
          <a:lstStyle/>
          <a:p>
            <a:r>
              <a:rPr lang="en-US" dirty="0"/>
              <a:t>{PK 119.1}</a:t>
            </a:r>
          </a:p>
        </p:txBody>
      </p:sp>
    </p:spTree>
    <p:extLst>
      <p:ext uri="{BB962C8B-B14F-4D97-AF65-F5344CB8AC3E}">
        <p14:creationId xmlns:p14="http://schemas.microsoft.com/office/powerpoint/2010/main" val="1853362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DE7A-F188-304A-B426-37C8D237855B}"/>
              </a:ext>
            </a:extLst>
          </p:cNvPr>
          <p:cNvPicPr>
            <a:picLocks noChangeAspect="1"/>
          </p:cNvPicPr>
          <p:nvPr/>
        </p:nvPicPr>
        <p:blipFill>
          <a:blip r:embed="rId2"/>
          <a:stretch>
            <a:fillRect/>
          </a:stretch>
        </p:blipFill>
        <p:spPr>
          <a:xfrm>
            <a:off x="-9994" y="-2540832"/>
            <a:ext cx="13006465" cy="9754849"/>
          </a:xfrm>
          <a:prstGeom prst="rect">
            <a:avLst/>
          </a:prstGeom>
        </p:spPr>
      </p:pic>
      <p:sp>
        <p:nvSpPr>
          <p:cNvPr id="3" name="Content Placeholder 2">
            <a:extLst>
              <a:ext uri="{FF2B5EF4-FFF2-40B4-BE49-F238E27FC236}">
                <a16:creationId xmlns:a16="http://schemas.microsoft.com/office/drawing/2014/main" id="{815DDE8F-52ED-5040-B821-4D28FF5AC26E}"/>
              </a:ext>
            </a:extLst>
          </p:cNvPr>
          <p:cNvSpPr>
            <a:spLocks noGrp="1"/>
          </p:cNvSpPr>
          <p:nvPr>
            <p:ph idx="1"/>
          </p:nvPr>
        </p:nvSpPr>
        <p:spPr>
          <a:xfrm>
            <a:off x="0" y="359764"/>
            <a:ext cx="7150308" cy="6355829"/>
          </a:xfrm>
        </p:spPr>
        <p:txBody>
          <a:bodyPr>
            <a:normAutofit fontScale="92500" lnSpcReduction="20000"/>
          </a:bodyPr>
          <a:lstStyle/>
          <a:p>
            <a:pPr marL="0" indent="0">
              <a:buNone/>
            </a:pPr>
            <a:r>
              <a:rPr lang="en-US" dirty="0">
                <a:solidFill>
                  <a:schemeClr val="bg1"/>
                </a:solidFill>
              </a:rPr>
              <a:t>“John the Baptist, the forerunner of Christ, received his early training from his parents. The greater portion of his life was spent in the wilderness, that he might not be influenced by beholding the lax piety of the priests and rabbis or by learning their maxims and traditions, through which right principles were perverted and belittled. </a:t>
            </a:r>
          </a:p>
          <a:p>
            <a:pPr marL="0" indent="0">
              <a:buNone/>
            </a:pPr>
            <a:r>
              <a:rPr lang="en-US" dirty="0">
                <a:solidFill>
                  <a:schemeClr val="bg1"/>
                </a:solidFill>
              </a:rPr>
              <a:t>“It was John's choice to forgo the enjoyments and luxuries of city life for the stern discipline of the wilderness. Here his surroundings were favorable to habits of simplicity and self-denial. Uninterrupted by the clamor of the world, he could here study the lessons of nature, of revelation, and of providence. </a:t>
            </a:r>
          </a:p>
          <a:p>
            <a:pPr marL="0" indent="0">
              <a:buNone/>
            </a:pPr>
            <a:r>
              <a:rPr lang="en-US" dirty="0">
                <a:solidFill>
                  <a:schemeClr val="bg1"/>
                </a:solidFill>
              </a:rPr>
              <a:t>“To him the solitude of the desert was a welcome escape from the society in which suspicion, unbelief, and impurity had become well-nigh all-pervading. He distrusted his own power to withstand temptation and shrank from constant contact with sin lest he should lose the sense of its exceeding sinfulness.”</a:t>
            </a:r>
          </a:p>
        </p:txBody>
      </p:sp>
      <p:sp>
        <p:nvSpPr>
          <p:cNvPr id="2" name="TextBox 1">
            <a:extLst>
              <a:ext uri="{FF2B5EF4-FFF2-40B4-BE49-F238E27FC236}">
                <a16:creationId xmlns:a16="http://schemas.microsoft.com/office/drawing/2014/main" id="{08C16966-C8D5-5C4C-AB54-0A778C96E585}"/>
              </a:ext>
            </a:extLst>
          </p:cNvPr>
          <p:cNvSpPr txBox="1"/>
          <p:nvPr/>
        </p:nvSpPr>
        <p:spPr>
          <a:xfrm>
            <a:off x="11055150" y="6488668"/>
            <a:ext cx="1136850" cy="369332"/>
          </a:xfrm>
          <a:prstGeom prst="rect">
            <a:avLst/>
          </a:prstGeom>
          <a:noFill/>
        </p:spPr>
        <p:txBody>
          <a:bodyPr wrap="none" rtlCol="0">
            <a:spAutoFit/>
          </a:bodyPr>
          <a:lstStyle/>
          <a:p>
            <a:r>
              <a:rPr lang="en-US" dirty="0">
                <a:solidFill>
                  <a:schemeClr val="bg1"/>
                </a:solidFill>
              </a:rPr>
              <a:t>{8T 221.1}</a:t>
            </a:r>
            <a:endParaRPr lang="en-US" dirty="0"/>
          </a:p>
        </p:txBody>
      </p:sp>
    </p:spTree>
    <p:extLst>
      <p:ext uri="{BB962C8B-B14F-4D97-AF65-F5344CB8AC3E}">
        <p14:creationId xmlns:p14="http://schemas.microsoft.com/office/powerpoint/2010/main" val="31120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20EE8C-26A1-F441-8603-623E7DEC485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30312" y1="94039" x2="30312" y2="94039"/>
                        <a14:foregroundMark x1="30833" y1="86745" x2="30833" y2="86745"/>
                        <a14:foregroundMark x1="31094" y1="81333" x2="31094" y2="81333"/>
                        <a14:foregroundMark x1="15937" y1="96784" x2="15937" y2="96784"/>
                        <a14:foregroundMark x1="10313" y1="97961" x2="10313" y2="97961"/>
                        <a14:foregroundMark x1="63958" y1="93647" x2="63958" y2="93647"/>
                        <a14:foregroundMark x1="70885" y1="97176" x2="70885" y2="97176"/>
                        <a14:foregroundMark x1="71146" y1="97569" x2="71146" y2="97569"/>
                        <a14:foregroundMark x1="72917" y1="97961" x2="72917" y2="97961"/>
                        <a14:foregroundMark x1="75000" y1="97961" x2="75000" y2="97961"/>
                        <a14:backgroundMark x1="24948" y1="65490" x2="24948" y2="65490"/>
                      </a14:backgroundRemoval>
                    </a14:imgEffect>
                  </a14:imgLayer>
                </a14:imgProps>
              </a:ext>
              <a:ext uri="{28A0092B-C50C-407E-A947-70E740481C1C}">
                <a14:useLocalDpi xmlns:a14="http://schemas.microsoft.com/office/drawing/2010/main"/>
              </a:ext>
            </a:extLst>
          </a:blip>
          <a:stretch>
            <a:fillRect/>
          </a:stretch>
        </p:blipFill>
        <p:spPr>
          <a:xfrm>
            <a:off x="4376956" y="-7919"/>
            <a:ext cx="10321316" cy="6865919"/>
          </a:xfrm>
          <a:prstGeom prst="rect">
            <a:avLst/>
          </a:prstGeom>
        </p:spPr>
      </p:pic>
    </p:spTree>
    <p:extLst>
      <p:ext uri="{BB962C8B-B14F-4D97-AF65-F5344CB8AC3E}">
        <p14:creationId xmlns:p14="http://schemas.microsoft.com/office/powerpoint/2010/main" val="10918558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19DB-F7A1-CB46-AE2D-8F9B8DC55E65}"/>
              </a:ext>
            </a:extLst>
          </p:cNvPr>
          <p:cNvSpPr>
            <a:spLocks noGrp="1"/>
          </p:cNvSpPr>
          <p:nvPr>
            <p:ph type="title"/>
          </p:nvPr>
        </p:nvSpPr>
        <p:spPr/>
        <p:txBody>
          <a:bodyPr/>
          <a:lstStyle/>
          <a:p>
            <a:r>
              <a:rPr lang="en-US" dirty="0"/>
              <a:t>In Summary</a:t>
            </a:r>
          </a:p>
        </p:txBody>
      </p:sp>
      <p:sp>
        <p:nvSpPr>
          <p:cNvPr id="4" name="Content Placeholder 3">
            <a:extLst>
              <a:ext uri="{FF2B5EF4-FFF2-40B4-BE49-F238E27FC236}">
                <a16:creationId xmlns:a16="http://schemas.microsoft.com/office/drawing/2014/main" id="{DA9624FD-8EE8-2B4A-9B2F-3AE710C3A614}"/>
              </a:ext>
            </a:extLst>
          </p:cNvPr>
          <p:cNvSpPr>
            <a:spLocks noGrp="1"/>
          </p:cNvSpPr>
          <p:nvPr>
            <p:ph idx="1"/>
          </p:nvPr>
        </p:nvSpPr>
        <p:spPr>
          <a:xfrm>
            <a:off x="838200" y="1825625"/>
            <a:ext cx="6446321" cy="4351338"/>
          </a:xfrm>
        </p:spPr>
        <p:txBody>
          <a:bodyPr/>
          <a:lstStyle/>
          <a:p>
            <a:r>
              <a:rPr lang="en-US" dirty="0"/>
              <a:t>Country living is our ecological niche.</a:t>
            </a:r>
          </a:p>
          <a:p>
            <a:r>
              <a:rPr lang="en-US" dirty="0"/>
              <a:t>It promotes our health: mentally, physically, and spiritually. </a:t>
            </a:r>
          </a:p>
          <a:p>
            <a:r>
              <a:rPr lang="en-US" dirty="0"/>
              <a:t>It helps protect us from the sights and sounds of evil.</a:t>
            </a:r>
          </a:p>
          <a:p>
            <a:r>
              <a:rPr lang="en-US" dirty="0"/>
              <a:t>Through it God promises to feed us in times of trouble. </a:t>
            </a:r>
          </a:p>
          <a:p>
            <a:r>
              <a:rPr lang="en-US" dirty="0"/>
              <a:t>It helps us in the development of Christian character destined for Heaven.</a:t>
            </a:r>
          </a:p>
        </p:txBody>
      </p:sp>
      <p:pic>
        <p:nvPicPr>
          <p:cNvPr id="6" name="Picture 5">
            <a:extLst>
              <a:ext uri="{FF2B5EF4-FFF2-40B4-BE49-F238E27FC236}">
                <a16:creationId xmlns:a16="http://schemas.microsoft.com/office/drawing/2014/main" id="{F5EDC699-8A83-7D4E-922F-059309D0A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02012">
            <a:off x="7563802" y="441262"/>
            <a:ext cx="3888531" cy="58582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1855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6CD3E-0714-0E41-A911-B807724E92E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1401535" y="-214994"/>
            <a:ext cx="9818916" cy="7364187"/>
          </a:xfrm>
          <a:prstGeom prst="rect">
            <a:avLst/>
          </a:prstGeom>
        </p:spPr>
      </p:pic>
    </p:spTree>
    <p:extLst>
      <p:ext uri="{BB962C8B-B14F-4D97-AF65-F5344CB8AC3E}">
        <p14:creationId xmlns:p14="http://schemas.microsoft.com/office/powerpoint/2010/main" val="3045899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6A72C-E912-2143-838D-54E1A4D492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327871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3CA6C-01AC-964D-8B03-DE3934B31B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8173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FC089-3E7D-A741-B765-AA4C21740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55015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7971E-6594-FF4B-B57A-CD5A0C3A18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462725" y="857250"/>
            <a:ext cx="6858000" cy="5143500"/>
          </a:xfrm>
          <a:prstGeom prst="rect">
            <a:avLst/>
          </a:prstGeom>
        </p:spPr>
      </p:pic>
    </p:spTree>
    <p:extLst>
      <p:ext uri="{BB962C8B-B14F-4D97-AF65-F5344CB8AC3E}">
        <p14:creationId xmlns:p14="http://schemas.microsoft.com/office/powerpoint/2010/main" val="4172658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B0760-D3EC-3B4D-BEAE-C03F59227F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668809" y="1267274"/>
            <a:ext cx="6854382" cy="4327070"/>
          </a:xfrm>
          <a:prstGeom prst="rect">
            <a:avLst/>
          </a:prstGeom>
        </p:spPr>
      </p:pic>
    </p:spTree>
    <p:extLst>
      <p:ext uri="{BB962C8B-B14F-4D97-AF65-F5344CB8AC3E}">
        <p14:creationId xmlns:p14="http://schemas.microsoft.com/office/powerpoint/2010/main" val="172500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EB0CFF-258F-B345-9220-063495ECA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604564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6A5886-C532-5A49-B273-1D6F5AA20B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1672" y="0"/>
            <a:ext cx="7288655" cy="97182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7780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B3032-1514-8D47-BED2-A67484BDFA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6829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CF202-6345-724A-ABAA-3A6BB055A6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2329" y="656823"/>
            <a:ext cx="7615094" cy="57113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7277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1C870-DAC5-6A41-AE10-817ED99B6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280000">
            <a:off x="2538638" y="775155"/>
            <a:ext cx="7101116" cy="5325837"/>
          </a:xfrm>
          <a:prstGeom prst="rect">
            <a:avLst/>
          </a:prstGeom>
        </p:spPr>
      </p:pic>
    </p:spTree>
    <p:extLst>
      <p:ext uri="{BB962C8B-B14F-4D97-AF65-F5344CB8AC3E}">
        <p14:creationId xmlns:p14="http://schemas.microsoft.com/office/powerpoint/2010/main" val="1946596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474EC-3277-9C46-A5E2-6BED607E63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29817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91351-0F68-3E46-A27C-23052CC28E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9174" y="-918148"/>
            <a:ext cx="9736111" cy="77761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23010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4A4AA-80E1-AA41-95FE-1696F331C6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86000"/>
            <a:ext cx="12192000" cy="9144000"/>
          </a:xfrm>
          <a:prstGeom prst="rect">
            <a:avLst/>
          </a:prstGeom>
        </p:spPr>
      </p:pic>
    </p:spTree>
    <p:extLst>
      <p:ext uri="{BB962C8B-B14F-4D97-AF65-F5344CB8AC3E}">
        <p14:creationId xmlns:p14="http://schemas.microsoft.com/office/powerpoint/2010/main" val="3377362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9429A-167A-8244-BFEA-CF337C08E2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41762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DD95C-9D0B-D243-9283-09D65AE2DB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51754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31D65-E725-2245-A083-040E8FD3A8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102982" y="1085170"/>
            <a:ext cx="8681357" cy="6511018"/>
          </a:xfrm>
          <a:prstGeom prst="rect">
            <a:avLst/>
          </a:prstGeom>
        </p:spPr>
      </p:pic>
    </p:spTree>
    <p:extLst>
      <p:ext uri="{BB962C8B-B14F-4D97-AF65-F5344CB8AC3E}">
        <p14:creationId xmlns:p14="http://schemas.microsoft.com/office/powerpoint/2010/main" val="58217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1DFCCB-CAF3-F74D-B927-11BA8D3475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880318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53519-6A6C-5142-8D35-8736C0A24C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8742">
            <a:off x="669783" y="-279305"/>
            <a:ext cx="11052590" cy="7568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70578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0B45C-43BA-C94E-A5A0-0BB4FBF4EF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8676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DFCA88-850B-D14A-9172-EA7863F621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3515" y="-1569385"/>
            <a:ext cx="7914806" cy="105530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76570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4856B-9D6B-7B45-9FC8-F214F12A9C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750175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399AF-EEFB-9341-9C7B-3EFD57DF4F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3666" y="0"/>
            <a:ext cx="5744668" cy="76595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77194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6F456-FA0B-B84F-905A-8653501EA0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62206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B307C-309E-6745-8541-1EA5BD637D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95217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DA5DE-5271-5844-924C-B43D1566E0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0826" y="-959371"/>
            <a:ext cx="14012826" cy="8764385"/>
          </a:xfrm>
          <a:prstGeom prst="rect">
            <a:avLst/>
          </a:prstGeom>
        </p:spPr>
      </p:pic>
      <p:sp>
        <p:nvSpPr>
          <p:cNvPr id="3" name="Content Placeholder 2">
            <a:extLst>
              <a:ext uri="{FF2B5EF4-FFF2-40B4-BE49-F238E27FC236}">
                <a16:creationId xmlns:a16="http://schemas.microsoft.com/office/drawing/2014/main" id="{B374146F-3286-834B-B551-BFB15BFF481A}"/>
              </a:ext>
            </a:extLst>
          </p:cNvPr>
          <p:cNvSpPr>
            <a:spLocks noGrp="1"/>
          </p:cNvSpPr>
          <p:nvPr>
            <p:ph idx="1"/>
          </p:nvPr>
        </p:nvSpPr>
        <p:spPr>
          <a:xfrm>
            <a:off x="2171076" y="134911"/>
            <a:ext cx="8217108" cy="4351338"/>
          </a:xfrm>
        </p:spPr>
        <p:txBody>
          <a:bodyPr>
            <a:normAutofit/>
          </a:bodyPr>
          <a:lstStyle/>
          <a:p>
            <a:pPr marL="0" indent="0">
              <a:buNone/>
            </a:pPr>
            <a:r>
              <a:rPr lang="en-US" sz="3600" dirty="0">
                <a:effectLst>
                  <a:glow rad="152400">
                    <a:schemeClr val="bg1">
                      <a:alpha val="74000"/>
                    </a:schemeClr>
                  </a:glow>
                </a:effectLst>
              </a:rPr>
              <a:t>“And the LORD God planted a garden eastward in Eden; and there he put the man whom he had formed.”  Genesis 2:8. </a:t>
            </a:r>
          </a:p>
        </p:txBody>
      </p:sp>
    </p:spTree>
    <p:extLst>
      <p:ext uri="{BB962C8B-B14F-4D97-AF65-F5344CB8AC3E}">
        <p14:creationId xmlns:p14="http://schemas.microsoft.com/office/powerpoint/2010/main" val="2004665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956F-0BD8-024A-BF4A-0E786DA787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430EE5-37A8-7F4F-BB04-AEC4AE871C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DB66C9-0947-084B-9F73-993EDD266A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3" y="-1287962"/>
            <a:ext cx="12203293" cy="8145962"/>
          </a:xfrm>
          <a:prstGeom prst="rect">
            <a:avLst/>
          </a:prstGeom>
        </p:spPr>
      </p:pic>
    </p:spTree>
    <p:extLst>
      <p:ext uri="{BB962C8B-B14F-4D97-AF65-F5344CB8AC3E}">
        <p14:creationId xmlns:p14="http://schemas.microsoft.com/office/powerpoint/2010/main" val="3942454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C24A0-B1CF-E64D-AD89-901AC0124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077325" cy="6858000"/>
          </a:xfrm>
          <a:prstGeom prst="rect">
            <a:avLst/>
          </a:prstGeom>
        </p:spPr>
      </p:pic>
      <p:pic>
        <p:nvPicPr>
          <p:cNvPr id="7" name="Picture 6">
            <a:extLst>
              <a:ext uri="{FF2B5EF4-FFF2-40B4-BE49-F238E27FC236}">
                <a16:creationId xmlns:a16="http://schemas.microsoft.com/office/drawing/2014/main" id="{0A38DEC4-0ED8-6940-A381-8133A35C75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77325" y="0"/>
            <a:ext cx="4017364" cy="6858000"/>
          </a:xfrm>
          <a:prstGeom prst="rect">
            <a:avLst/>
          </a:prstGeom>
        </p:spPr>
      </p:pic>
      <p:pic>
        <p:nvPicPr>
          <p:cNvPr id="4" name="Picture 3">
            <a:extLst>
              <a:ext uri="{FF2B5EF4-FFF2-40B4-BE49-F238E27FC236}">
                <a16:creationId xmlns:a16="http://schemas.microsoft.com/office/drawing/2014/main" id="{59F07311-4CE2-B149-B257-524468A249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0849" y="-613215"/>
            <a:ext cx="4975679" cy="7474383"/>
          </a:xfrm>
          <a:prstGeom prst="rect">
            <a:avLst/>
          </a:prstGeom>
        </p:spPr>
      </p:pic>
    </p:spTree>
    <p:extLst>
      <p:ext uri="{BB962C8B-B14F-4D97-AF65-F5344CB8AC3E}">
        <p14:creationId xmlns:p14="http://schemas.microsoft.com/office/powerpoint/2010/main" val="107796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A0A7DA-2B69-8F44-8FEA-D4020EECF5D3}"/>
              </a:ext>
            </a:extLst>
          </p:cNvPr>
          <p:cNvSpPr>
            <a:spLocks noGrp="1"/>
          </p:cNvSpPr>
          <p:nvPr>
            <p:ph idx="1"/>
          </p:nvPr>
        </p:nvSpPr>
        <p:spPr>
          <a:xfrm>
            <a:off x="4688114" y="429818"/>
            <a:ext cx="7010400" cy="6428182"/>
          </a:xfrm>
        </p:spPr>
        <p:txBody>
          <a:bodyPr>
            <a:normAutofit fontScale="77500" lnSpcReduction="20000"/>
          </a:bodyPr>
          <a:lstStyle/>
          <a:p>
            <a:pPr marL="0" indent="0">
              <a:buNone/>
            </a:pPr>
            <a:r>
              <a:rPr lang="en-US" dirty="0"/>
              <a:t>“In the cultivation of the soil the thoughtful worker will find that treasures little dreamed of are opening up before him. </a:t>
            </a:r>
          </a:p>
          <a:p>
            <a:pPr marL="0" indent="0">
              <a:buNone/>
            </a:pPr>
            <a:r>
              <a:rPr lang="en-US" dirty="0"/>
              <a:t>“No one can succeed in agriculture or gardening without attention to the laws involved. </a:t>
            </a:r>
          </a:p>
          <a:p>
            <a:pPr marL="0" indent="0">
              <a:buNone/>
            </a:pPr>
            <a:r>
              <a:rPr lang="en-US" dirty="0"/>
              <a:t>“The special needs of every variety of plant must be studied. Different varieties require different soil and cultivation, and compliance with the laws governing each is the condition of success. </a:t>
            </a:r>
          </a:p>
          <a:p>
            <a:pPr marL="0" indent="0">
              <a:buNone/>
            </a:pPr>
            <a:r>
              <a:rPr lang="en-US" dirty="0"/>
              <a:t>“The attention required in transplanting, that not even a root fiber shall be crowded or misplaced, the care of the young plants, the pruning and watering, the shielding from frost at night and sun by day, keeping out weeds, disease, and insect pests, the training and arranging, not only teach important lessons concerning the development of character, but the work itself is a means of development. </a:t>
            </a:r>
          </a:p>
          <a:p>
            <a:pPr marL="0" indent="0">
              <a:buNone/>
            </a:pPr>
            <a:r>
              <a:rPr lang="en-US" dirty="0"/>
              <a:t>“In cultivating carefulness, patience, attention to detail, obedience to law, it imparts a most essential training. </a:t>
            </a:r>
          </a:p>
          <a:p>
            <a:pPr marL="0" indent="0">
              <a:buNone/>
            </a:pPr>
            <a:r>
              <a:rPr lang="en-US" dirty="0"/>
              <a:t>“The constant contact with the mystery of life and the loveliness of nature, as well as the tenderness called forth in ministering to these beautiful objects of God's creation, tends to quicken the mind and refine and elevate the character.  </a:t>
            </a:r>
          </a:p>
        </p:txBody>
      </p:sp>
      <p:pic>
        <p:nvPicPr>
          <p:cNvPr id="4" name="Picture 2" descr="27364744">
            <a:extLst>
              <a:ext uri="{FF2B5EF4-FFF2-40B4-BE49-F238E27FC236}">
                <a16:creationId xmlns:a16="http://schemas.microsoft.com/office/drawing/2014/main" id="{88D6A8A0-D047-5844-A580-9373667BB0B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1440275">
            <a:off x="484089" y="515467"/>
            <a:ext cx="3821696" cy="5748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9A563E1F-BDBD-5A4C-B68D-8DE246B0E1BA}"/>
              </a:ext>
            </a:extLst>
          </p:cNvPr>
          <p:cNvSpPr txBox="1"/>
          <p:nvPr/>
        </p:nvSpPr>
        <p:spPr>
          <a:xfrm>
            <a:off x="11007060" y="6488668"/>
            <a:ext cx="1184940" cy="369332"/>
          </a:xfrm>
          <a:prstGeom prst="rect">
            <a:avLst/>
          </a:prstGeom>
          <a:noFill/>
        </p:spPr>
        <p:txBody>
          <a:bodyPr wrap="none" rtlCol="0">
            <a:spAutoFit/>
          </a:bodyPr>
          <a:lstStyle/>
          <a:p>
            <a:r>
              <a:rPr lang="en-US" dirty="0"/>
              <a:t>{AH 142.3}</a:t>
            </a:r>
          </a:p>
        </p:txBody>
      </p:sp>
    </p:spTree>
    <p:extLst>
      <p:ext uri="{BB962C8B-B14F-4D97-AF65-F5344CB8AC3E}">
        <p14:creationId xmlns:p14="http://schemas.microsoft.com/office/powerpoint/2010/main" val="40703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descr="27364744">
            <a:extLst>
              <a:ext uri="{FF2B5EF4-FFF2-40B4-BE49-F238E27FC236}">
                <a16:creationId xmlns:a16="http://schemas.microsoft.com/office/drawing/2014/main" id="{B23EA3C8-9A11-AF4B-AA49-9B6548F0D3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546" y="554562"/>
            <a:ext cx="3821696" cy="5748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sp>
        <p:nvSpPr>
          <p:cNvPr id="590851" name="Rectangle 1027">
            <a:extLst>
              <a:ext uri="{FF2B5EF4-FFF2-40B4-BE49-F238E27FC236}">
                <a16:creationId xmlns:a16="http://schemas.microsoft.com/office/drawing/2014/main" id="{6CE8327A-B638-F54F-B108-EF47794386B6}"/>
              </a:ext>
            </a:extLst>
          </p:cNvPr>
          <p:cNvSpPr>
            <a:spLocks noGrp="1" noChangeArrowheads="1"/>
          </p:cNvSpPr>
          <p:nvPr>
            <p:ph type="body" idx="4294967295"/>
          </p:nvPr>
        </p:nvSpPr>
        <p:spPr>
          <a:xfrm>
            <a:off x="4653643" y="1270042"/>
            <a:ext cx="6890657" cy="4351338"/>
          </a:xfrm>
        </p:spPr>
        <p:txBody>
          <a:bodyPr>
            <a:normAutofit/>
          </a:bodyPr>
          <a:lstStyle/>
          <a:p>
            <a:pPr>
              <a:lnSpc>
                <a:spcPct val="160000"/>
              </a:lnSpc>
            </a:pPr>
            <a:r>
              <a:rPr lang="en-US" altLang="en-US" sz="3200" dirty="0"/>
              <a:t>Gardeners get more sun and fresh air. </a:t>
            </a:r>
          </a:p>
          <a:p>
            <a:pPr>
              <a:lnSpc>
                <a:spcPct val="160000"/>
              </a:lnSpc>
            </a:pPr>
            <a:r>
              <a:rPr lang="en-US" altLang="en-US" sz="3200" dirty="0"/>
              <a:t>Enjoy lower cholesterol levels. </a:t>
            </a:r>
          </a:p>
          <a:p>
            <a:pPr>
              <a:lnSpc>
                <a:spcPct val="160000"/>
              </a:lnSpc>
            </a:pPr>
            <a:r>
              <a:rPr lang="en-US" altLang="en-US" sz="3200" dirty="0"/>
              <a:t>Have higher vitamin D levels.</a:t>
            </a:r>
          </a:p>
        </p:txBody>
      </p:sp>
      <p:sp>
        <p:nvSpPr>
          <p:cNvPr id="507910" name="Rectangle 1028">
            <a:extLst>
              <a:ext uri="{FF2B5EF4-FFF2-40B4-BE49-F238E27FC236}">
                <a16:creationId xmlns:a16="http://schemas.microsoft.com/office/drawing/2014/main" id="{4F1BBA7D-E88A-8545-9A59-78E9E4B4BD28}"/>
              </a:ext>
            </a:extLst>
          </p:cNvPr>
          <p:cNvSpPr>
            <a:spLocks noChangeArrowheads="1"/>
          </p:cNvSpPr>
          <p:nvPr/>
        </p:nvSpPr>
        <p:spPr bwMode="auto">
          <a:xfrm>
            <a:off x="9320212" y="6521450"/>
            <a:ext cx="28717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lnSpc>
                <a:spcPct val="120000"/>
              </a:lnSpc>
              <a:spcBef>
                <a:spcPct val="2000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00000"/>
              </a:lnSpc>
              <a:spcBef>
                <a:spcPct val="30000"/>
              </a:spcBef>
              <a:buClrTx/>
              <a:buSzTx/>
              <a:buFontTx/>
              <a:buNone/>
            </a:pPr>
            <a:r>
              <a:rPr lang="en-US" altLang="en-US" sz="1600" dirty="0" err="1"/>
              <a:t>QJM</a:t>
            </a:r>
            <a:r>
              <a:rPr lang="en-US" altLang="en-US" sz="1600" dirty="0"/>
              <a:t>. 1996 Aug;89(8):579-89.</a:t>
            </a:r>
          </a:p>
        </p:txBody>
      </p:sp>
    </p:spTree>
    <p:extLst>
      <p:ext uri="{BB962C8B-B14F-4D97-AF65-F5344CB8AC3E}">
        <p14:creationId xmlns:p14="http://schemas.microsoft.com/office/powerpoint/2010/main" val="27335001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08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0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1"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6100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72B148-10EF-D140-8495-1920982C11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639" y="-612181"/>
            <a:ext cx="12260639" cy="7470181"/>
          </a:xfrm>
          <a:prstGeom prst="rect">
            <a:avLst/>
          </a:prstGeom>
        </p:spPr>
      </p:pic>
      <p:sp>
        <p:nvSpPr>
          <p:cNvPr id="3" name="Content Placeholder 2">
            <a:extLst>
              <a:ext uri="{FF2B5EF4-FFF2-40B4-BE49-F238E27FC236}">
                <a16:creationId xmlns:a16="http://schemas.microsoft.com/office/drawing/2014/main" id="{F8A681C4-2E89-364B-A905-DDB3D394ECBF}"/>
              </a:ext>
            </a:extLst>
          </p:cNvPr>
          <p:cNvSpPr>
            <a:spLocks noGrp="1"/>
          </p:cNvSpPr>
          <p:nvPr>
            <p:ph idx="1"/>
          </p:nvPr>
        </p:nvSpPr>
        <p:spPr>
          <a:xfrm>
            <a:off x="180975" y="0"/>
            <a:ext cx="5871482" cy="4351338"/>
          </a:xfrm>
        </p:spPr>
        <p:txBody>
          <a:bodyPr>
            <a:normAutofit/>
          </a:bodyPr>
          <a:lstStyle/>
          <a:p>
            <a:pPr marL="0" indent="0">
              <a:lnSpc>
                <a:spcPct val="100000"/>
              </a:lnSpc>
              <a:buNone/>
            </a:pPr>
            <a:r>
              <a:rPr lang="en-US" sz="3200" dirty="0">
                <a:solidFill>
                  <a:schemeClr val="bg1"/>
                </a:solidFill>
              </a:rPr>
              <a:t>“Fathers and mothers who possess a piece of land and a comfortable home are kings and queens.”</a:t>
            </a:r>
            <a:endParaRPr lang="en-AU" sz="3200" dirty="0">
              <a:solidFill>
                <a:schemeClr val="bg1"/>
              </a:solidFill>
            </a:endParaRPr>
          </a:p>
        </p:txBody>
      </p:sp>
      <p:sp>
        <p:nvSpPr>
          <p:cNvPr id="2" name="TextBox 1">
            <a:extLst>
              <a:ext uri="{FF2B5EF4-FFF2-40B4-BE49-F238E27FC236}">
                <a16:creationId xmlns:a16="http://schemas.microsoft.com/office/drawing/2014/main" id="{59456930-BB04-1D48-A8F7-9A3461DA4243}"/>
              </a:ext>
            </a:extLst>
          </p:cNvPr>
          <p:cNvSpPr txBox="1"/>
          <p:nvPr/>
        </p:nvSpPr>
        <p:spPr>
          <a:xfrm>
            <a:off x="10949352" y="6488668"/>
            <a:ext cx="1242648" cy="369332"/>
          </a:xfrm>
          <a:prstGeom prst="rect">
            <a:avLst/>
          </a:prstGeom>
          <a:noFill/>
        </p:spPr>
        <p:txBody>
          <a:bodyPr wrap="none" rtlCol="0">
            <a:spAutoFit/>
          </a:bodyPr>
          <a:lstStyle/>
          <a:p>
            <a:r>
              <a:rPr lang="en-US" dirty="0">
                <a:solidFill>
                  <a:schemeClr val="bg1"/>
                </a:solidFill>
              </a:rPr>
              <a:t>{AH 141.2}.</a:t>
            </a:r>
            <a:endParaRPr lang="en-US" dirty="0"/>
          </a:p>
        </p:txBody>
      </p:sp>
    </p:spTree>
    <p:extLst>
      <p:ext uri="{BB962C8B-B14F-4D97-AF65-F5344CB8AC3E}">
        <p14:creationId xmlns:p14="http://schemas.microsoft.com/office/powerpoint/2010/main" val="189912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3FA68-09E2-934D-BE2A-087FD82AD8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8249" y="-1"/>
            <a:ext cx="5999501" cy="79993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18025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1CA61-66D6-434F-98ED-3FEA25C1F4EB}"/>
              </a:ext>
            </a:extLst>
          </p:cNvPr>
          <p:cNvSpPr>
            <a:spLocks noGrp="1"/>
          </p:cNvSpPr>
          <p:nvPr>
            <p:ph idx="1"/>
          </p:nvPr>
        </p:nvSpPr>
        <p:spPr>
          <a:xfrm>
            <a:off x="510198" y="365125"/>
            <a:ext cx="5368088" cy="5963104"/>
          </a:xfrm>
        </p:spPr>
        <p:txBody>
          <a:bodyPr>
            <a:normAutofit lnSpcReduction="10000"/>
          </a:bodyPr>
          <a:lstStyle/>
          <a:p>
            <a:pPr marL="0" indent="0">
              <a:buNone/>
            </a:pPr>
            <a:r>
              <a:rPr lang="en-US" dirty="0"/>
              <a:t>“Again and again the Lord has instructed that our people are to take their families away from the cities, into the country, where they can raise their own provisions; for in the future the problem of buying and selling will be a very serious one. </a:t>
            </a:r>
          </a:p>
          <a:p>
            <a:pPr marL="0" indent="0">
              <a:buNone/>
            </a:pPr>
            <a:r>
              <a:rPr lang="en-US" dirty="0"/>
              <a:t>“We should now begin to heed the instruction given us over and over again: Get out of the cities into rural districts, where the houses are not crowded closely together, and where you will be free from the interference of enemies.”</a:t>
            </a:r>
            <a:endParaRPr lang="en-AU" dirty="0"/>
          </a:p>
        </p:txBody>
      </p:sp>
      <p:pic>
        <p:nvPicPr>
          <p:cNvPr id="5" name="Picture 4">
            <a:extLst>
              <a:ext uri="{FF2B5EF4-FFF2-40B4-BE49-F238E27FC236}">
                <a16:creationId xmlns:a16="http://schemas.microsoft.com/office/drawing/2014/main" id="{50D7EE3E-CA6C-444E-957A-BA2E9C3CD1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938">
            <a:off x="6285382" y="1436782"/>
            <a:ext cx="5316997" cy="39877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3E6ADF51-929F-AB4A-ADB9-E084553203A6}"/>
              </a:ext>
            </a:extLst>
          </p:cNvPr>
          <p:cNvSpPr txBox="1"/>
          <p:nvPr/>
        </p:nvSpPr>
        <p:spPr>
          <a:xfrm>
            <a:off x="11007060" y="6488668"/>
            <a:ext cx="1184940" cy="369332"/>
          </a:xfrm>
          <a:prstGeom prst="rect">
            <a:avLst/>
          </a:prstGeom>
          <a:noFill/>
        </p:spPr>
        <p:txBody>
          <a:bodyPr wrap="none" rtlCol="0">
            <a:spAutoFit/>
          </a:bodyPr>
          <a:lstStyle/>
          <a:p>
            <a:r>
              <a:rPr lang="en-US" dirty="0"/>
              <a:t>{AH 141.4}</a:t>
            </a:r>
          </a:p>
        </p:txBody>
      </p:sp>
    </p:spTree>
    <p:extLst>
      <p:ext uri="{BB962C8B-B14F-4D97-AF65-F5344CB8AC3E}">
        <p14:creationId xmlns:p14="http://schemas.microsoft.com/office/powerpoint/2010/main" val="74493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A7C5B-8D69-B549-AC08-4FA1A6F7E1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5707">
            <a:off x="5888024" y="1118558"/>
            <a:ext cx="5843985" cy="47545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ontent Placeholder 2">
            <a:extLst>
              <a:ext uri="{FF2B5EF4-FFF2-40B4-BE49-F238E27FC236}">
                <a16:creationId xmlns:a16="http://schemas.microsoft.com/office/drawing/2014/main" id="{A571AEA8-8CEA-C44A-84ED-FF0D2AC94F35}"/>
              </a:ext>
            </a:extLst>
          </p:cNvPr>
          <p:cNvSpPr>
            <a:spLocks noGrp="1"/>
          </p:cNvSpPr>
          <p:nvPr>
            <p:ph idx="1"/>
          </p:nvPr>
        </p:nvSpPr>
        <p:spPr>
          <a:xfrm>
            <a:off x="508000" y="754743"/>
            <a:ext cx="4876800" cy="5422220"/>
          </a:xfrm>
        </p:spPr>
        <p:txBody>
          <a:bodyPr>
            <a:normAutofit lnSpcReduction="10000"/>
          </a:bodyPr>
          <a:lstStyle/>
          <a:p>
            <a:pPr marL="0" indent="0">
              <a:buNone/>
            </a:pPr>
            <a:r>
              <a:rPr lang="en-US" dirty="0"/>
              <a:t>“We need a genuine education in the art of cooking. . . . Form classes where you may teach the people how to make good bread and how to put together ingredients to make healthful food combinations from the grains and the vegetables. </a:t>
            </a:r>
          </a:p>
          <a:p>
            <a:pPr marL="0" indent="0">
              <a:buNone/>
            </a:pPr>
            <a:r>
              <a:rPr lang="en-US" dirty="0"/>
              <a:t>“Such an education will assist in creating a desire among our people to move out of the cities, to secure land in the country, where they can raise their own fruit and vegetables.”--MS. 150, 1905.  </a:t>
            </a:r>
          </a:p>
        </p:txBody>
      </p:sp>
      <p:sp>
        <p:nvSpPr>
          <p:cNvPr id="2" name="TextBox 1">
            <a:extLst>
              <a:ext uri="{FF2B5EF4-FFF2-40B4-BE49-F238E27FC236}">
                <a16:creationId xmlns:a16="http://schemas.microsoft.com/office/drawing/2014/main" id="{009B691E-E1AE-334D-B59E-41E94C83BC7F}"/>
              </a:ext>
            </a:extLst>
          </p:cNvPr>
          <p:cNvSpPr txBox="1"/>
          <p:nvPr/>
        </p:nvSpPr>
        <p:spPr>
          <a:xfrm>
            <a:off x="10890041" y="6488668"/>
            <a:ext cx="1301959" cy="369332"/>
          </a:xfrm>
          <a:prstGeom prst="rect">
            <a:avLst/>
          </a:prstGeom>
          <a:noFill/>
        </p:spPr>
        <p:txBody>
          <a:bodyPr wrap="none" rtlCol="0">
            <a:spAutoFit/>
          </a:bodyPr>
          <a:lstStyle/>
          <a:p>
            <a:r>
              <a:rPr lang="en-US" dirty="0"/>
              <a:t>{MM 267.5}</a:t>
            </a:r>
          </a:p>
        </p:txBody>
      </p:sp>
    </p:spTree>
    <p:extLst>
      <p:ext uri="{BB962C8B-B14F-4D97-AF65-F5344CB8AC3E}">
        <p14:creationId xmlns:p14="http://schemas.microsoft.com/office/powerpoint/2010/main" val="11941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9" descr="26499302.jpg">
            <a:extLst>
              <a:ext uri="{FF2B5EF4-FFF2-40B4-BE49-F238E27FC236}">
                <a16:creationId xmlns:a16="http://schemas.microsoft.com/office/drawing/2014/main" id="{4378E409-1F00-C24E-958B-1B72D33E663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62623">
                        <a14:foregroundMark x1="32722" y1="18421" x2="32722" y2="18421"/>
                        <a14:foregroundMark x1="27221" y1="19173" x2="27221" y2="19173"/>
                        <a14:foregroundMark x1="33004" y1="24624" x2="33004" y2="24624"/>
                        <a14:foregroundMark x1="39774" y1="38534" x2="39774" y2="38534"/>
                        <a14:backgroundMark x1="6065" y1="7143" x2="6065" y2="7143"/>
                        <a14:backgroundMark x1="11283" y1="18797" x2="11283" y2="18797"/>
                        <a14:backgroundMark x1="38082" y1="8647" x2="38082" y2="8647"/>
                        <a14:backgroundMark x1="39069" y1="4699" x2="39069" y2="4699"/>
                        <a14:backgroundMark x1="35261" y1="3571" x2="35261" y2="3571"/>
                        <a14:backgroundMark x1="38223" y1="20489" x2="38223" y2="20489"/>
                        <a14:backgroundMark x1="38223" y1="27068" x2="38223" y2="27068"/>
                        <a14:backgroundMark x1="39069" y1="32895" x2="39069" y2="32895"/>
                        <a14:backgroundMark x1="8181" y1="8835" x2="8181" y2="8835"/>
                        <a14:backgroundMark x1="35966" y1="7331" x2="35966" y2="7331"/>
                        <a14:backgroundMark x1="37236" y1="13910" x2="37236" y2="13910"/>
                        <a14:backgroundMark x1="36530" y1="12030" x2="36530" y2="12030"/>
                        <a14:backgroundMark x1="36530" y1="24248" x2="36530" y2="24248"/>
                        <a14:backgroundMark x1="8463" y1="4511" x2="8463" y2="4511"/>
                        <a14:backgroundMark x1="37236" y1="30451" x2="37236" y2="30451"/>
                        <a14:backgroundMark x1="39351" y1="36278" x2="39351" y2="36278"/>
                        <a14:backgroundMark x1="37236" y1="35150" x2="37236" y2="35150"/>
                        <a14:backgroundMark x1="59097" y1="68421" x2="59097" y2="68421"/>
                      </a14:backgroundRemoval>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3">
            <a:extLst>
              <a:ext uri="{FF2B5EF4-FFF2-40B4-BE49-F238E27FC236}">
                <a16:creationId xmlns:a16="http://schemas.microsoft.com/office/drawing/2014/main" id="{F6CE8199-0079-FE40-9A37-3CBE4B102B81}"/>
              </a:ext>
            </a:extLst>
          </p:cNvPr>
          <p:cNvSpPr>
            <a:spLocks noGrp="1" noChangeArrowheads="1"/>
          </p:cNvSpPr>
          <p:nvPr>
            <p:ph type="body" idx="1"/>
          </p:nvPr>
        </p:nvSpPr>
        <p:spPr>
          <a:xfrm>
            <a:off x="5551714" y="0"/>
            <a:ext cx="6538685" cy="5638800"/>
          </a:xfrm>
          <a:effectLst>
            <a:outerShdw blurRad="38100" dist="50800" dir="2700000" rotWithShape="0">
              <a:srgbClr val="000000"/>
            </a:outerShdw>
          </a:effectLst>
        </p:spPr>
        <p:txBody>
          <a:bodyPr>
            <a:normAutofit/>
          </a:bodyPr>
          <a:lstStyle/>
          <a:p>
            <a:pPr eaLnBrk="1" hangingPunct="1">
              <a:lnSpc>
                <a:spcPct val="140000"/>
              </a:lnSpc>
            </a:pPr>
            <a:r>
              <a:rPr lang="en-US" altLang="en-US" sz="3200" dirty="0">
                <a:solidFill>
                  <a:srgbClr val="FFFFFF"/>
                </a:solidFill>
                <a:effectLst>
                  <a:outerShdw blurRad="38100" dist="38100" dir="2700000" algn="tl">
                    <a:srgbClr val="000000"/>
                  </a:outerShdw>
                </a:effectLst>
              </a:rPr>
              <a:t>A 6 month fresh fruit and vegetable diet produced an 8 pound weight loss and a 18mm Hg blood pressure decrease.</a:t>
            </a:r>
          </a:p>
          <a:p>
            <a:pPr eaLnBrk="1" hangingPunct="1">
              <a:lnSpc>
                <a:spcPct val="140000"/>
              </a:lnSpc>
            </a:pPr>
            <a:r>
              <a:rPr lang="en-US" altLang="en-US" sz="3200" dirty="0">
                <a:solidFill>
                  <a:srgbClr val="FFFFFF"/>
                </a:solidFill>
                <a:effectLst>
                  <a:outerShdw blurRad="38100" dist="38100" dir="2700000" algn="tl">
                    <a:srgbClr val="000000"/>
                  </a:outerShdw>
                </a:effectLst>
              </a:rPr>
              <a:t>Serendipitously, 80% of those in this study who smoked or drank alcohol abstained spontaneously.</a:t>
            </a:r>
          </a:p>
          <a:p>
            <a:pPr eaLnBrk="1" hangingPunct="1">
              <a:lnSpc>
                <a:spcPct val="140000"/>
              </a:lnSpc>
            </a:pPr>
            <a:endParaRPr lang="en-US" altLang="en-US" sz="3200" dirty="0">
              <a:solidFill>
                <a:srgbClr val="FFFFFF"/>
              </a:solidFill>
              <a:effectLst>
                <a:outerShdw blurRad="38100" dist="38100" dir="2700000" algn="tl">
                  <a:srgbClr val="000000"/>
                </a:outerShdw>
              </a:effectLst>
            </a:endParaRPr>
          </a:p>
        </p:txBody>
      </p:sp>
      <p:sp>
        <p:nvSpPr>
          <p:cNvPr id="304132" name="Rectangle 4">
            <a:extLst>
              <a:ext uri="{FF2B5EF4-FFF2-40B4-BE49-F238E27FC236}">
                <a16:creationId xmlns:a16="http://schemas.microsoft.com/office/drawing/2014/main" id="{76F81576-8873-FA4D-A16F-8714CD76DA72}"/>
              </a:ext>
            </a:extLst>
          </p:cNvPr>
          <p:cNvSpPr>
            <a:spLocks noChangeArrowheads="1"/>
          </p:cNvSpPr>
          <p:nvPr/>
        </p:nvSpPr>
        <p:spPr bwMode="auto">
          <a:xfrm>
            <a:off x="8915400" y="6519862"/>
            <a:ext cx="3887788" cy="3381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30000"/>
              </a:spcBef>
              <a:defRPr/>
            </a:pPr>
            <a:r>
              <a:rPr lang="en-US" sz="1600" dirty="0">
                <a:solidFill>
                  <a:srgbClr val="FFFFFF"/>
                </a:solidFill>
                <a:latin typeface="Arial" pitchFamily="-111" charset="0"/>
                <a:ea typeface="ＭＳ Ｐゴシック" pitchFamily="-111" charset="-128"/>
              </a:rPr>
              <a:t>South Med J. 78(7):841-4.</a:t>
            </a:r>
          </a:p>
        </p:txBody>
      </p:sp>
    </p:spTree>
    <p:extLst>
      <p:ext uri="{BB962C8B-B14F-4D97-AF65-F5344CB8AC3E}">
        <p14:creationId xmlns:p14="http://schemas.microsoft.com/office/powerpoint/2010/main" val="32528121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63C11-6715-EE40-8013-EC3B2A2A69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197274">
            <a:off x="6892" y="837128"/>
            <a:ext cx="2998800" cy="19804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1B6ED456-D472-EA4D-9516-07062ED030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34948">
            <a:off x="3102999" y="305449"/>
            <a:ext cx="2970000" cy="1980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F3F75AF2-C50F-8442-8C4E-1624539B4D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0982">
            <a:off x="6188375" y="371308"/>
            <a:ext cx="2970000" cy="19799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4F28093F-F61D-004E-A560-8648CF18A1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50963">
            <a:off x="9160205" y="907860"/>
            <a:ext cx="2970000" cy="1980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Picture 5" descr="fruit bread.jpg">
            <a:extLst>
              <a:ext uri="{FF2B5EF4-FFF2-40B4-BE49-F238E27FC236}">
                <a16:creationId xmlns:a16="http://schemas.microsoft.com/office/drawing/2014/main" id="{5A426567-B608-4C4F-BA9A-5F0E0088BFE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rot="480000">
            <a:off x="89206" y="3672887"/>
            <a:ext cx="2923199" cy="19799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BE2C64-2406-F046-8E19-CD9BF19D26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85074">
            <a:off x="3109458" y="4035542"/>
            <a:ext cx="3016800" cy="198017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5" name="Picture 14">
            <a:extLst>
              <a:ext uri="{FF2B5EF4-FFF2-40B4-BE49-F238E27FC236}">
                <a16:creationId xmlns:a16="http://schemas.microsoft.com/office/drawing/2014/main" id="{3E3FA852-4C9D-3D4D-A31A-5AFEEC10EC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420000">
            <a:off x="6194869" y="4045018"/>
            <a:ext cx="2966400" cy="19802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55FA35BA-CF7C-BF49-84C2-297FA285D70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1180000">
            <a:off x="9250694" y="3682536"/>
            <a:ext cx="2844000" cy="19788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8" name="TextBox 17">
            <a:extLst>
              <a:ext uri="{FF2B5EF4-FFF2-40B4-BE49-F238E27FC236}">
                <a16:creationId xmlns:a16="http://schemas.microsoft.com/office/drawing/2014/main" id="{15BE7600-12AE-2E47-95EB-A2899E0971D2}"/>
              </a:ext>
            </a:extLst>
          </p:cNvPr>
          <p:cNvSpPr txBox="1"/>
          <p:nvPr/>
        </p:nvSpPr>
        <p:spPr>
          <a:xfrm>
            <a:off x="2475065" y="2471691"/>
            <a:ext cx="7489371" cy="1302719"/>
          </a:xfrm>
          <a:prstGeom prst="rect">
            <a:avLst/>
          </a:prstGeom>
          <a:noFill/>
        </p:spPr>
        <p:txBody>
          <a:bodyPr wrap="none" rtlCol="0">
            <a:prstTxWarp prst="textStop">
              <a:avLst/>
            </a:prstTxWarp>
            <a:spAutoFit/>
          </a:bodyPr>
          <a:lstStyle/>
          <a:p>
            <a:r>
              <a:rPr lang="en-US" sz="4400" dirty="0">
                <a:solidFill>
                  <a:schemeClr val="bg1"/>
                </a:solidFill>
                <a:latin typeface="Lucida Handwriting" panose="03010101010101010101" pitchFamily="66" charset="77"/>
              </a:rPr>
              <a:t>8 Natural Remedies</a:t>
            </a:r>
          </a:p>
        </p:txBody>
      </p:sp>
      <p:sp>
        <p:nvSpPr>
          <p:cNvPr id="19" name="TextBox 18">
            <a:extLst>
              <a:ext uri="{FF2B5EF4-FFF2-40B4-BE49-F238E27FC236}">
                <a16:creationId xmlns:a16="http://schemas.microsoft.com/office/drawing/2014/main" id="{54EF0958-4DBC-CA43-B9EC-303237DE3774}"/>
              </a:ext>
            </a:extLst>
          </p:cNvPr>
          <p:cNvSpPr txBox="1"/>
          <p:nvPr/>
        </p:nvSpPr>
        <p:spPr>
          <a:xfrm rot="21172350">
            <a:off x="1070110" y="691171"/>
            <a:ext cx="652807" cy="369332"/>
          </a:xfrm>
          <a:prstGeom prst="rect">
            <a:avLst/>
          </a:prstGeom>
          <a:noFill/>
        </p:spPr>
        <p:txBody>
          <a:bodyPr wrap="none" rtlCol="0">
            <a:spAutoFit/>
          </a:bodyPr>
          <a:lstStyle/>
          <a:p>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Food</a:t>
            </a:r>
          </a:p>
        </p:txBody>
      </p:sp>
      <p:sp>
        <p:nvSpPr>
          <p:cNvPr id="21" name="TextBox 20">
            <a:extLst>
              <a:ext uri="{FF2B5EF4-FFF2-40B4-BE49-F238E27FC236}">
                <a16:creationId xmlns:a16="http://schemas.microsoft.com/office/drawing/2014/main" id="{74DDC210-3B8A-AD44-92CA-4B99C45B8A9C}"/>
              </a:ext>
            </a:extLst>
          </p:cNvPr>
          <p:cNvSpPr txBox="1"/>
          <p:nvPr/>
        </p:nvSpPr>
        <p:spPr>
          <a:xfrm rot="21191436">
            <a:off x="3946150" y="145632"/>
            <a:ext cx="950132" cy="369332"/>
          </a:xfrm>
          <a:prstGeom prst="rect">
            <a:avLst/>
          </a:prstGeom>
          <a:noFill/>
        </p:spPr>
        <p:txBody>
          <a:bodyPr wrap="none" rtlCol="0">
            <a:spAutoFit/>
          </a:bodyPr>
          <a:lstStyle/>
          <a:p>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Exercise</a:t>
            </a:r>
          </a:p>
        </p:txBody>
      </p:sp>
      <p:sp>
        <p:nvSpPr>
          <p:cNvPr id="22" name="TextBox 21">
            <a:extLst>
              <a:ext uri="{FF2B5EF4-FFF2-40B4-BE49-F238E27FC236}">
                <a16:creationId xmlns:a16="http://schemas.microsoft.com/office/drawing/2014/main" id="{6B3D9525-F136-8541-8D12-9FB566BC463D}"/>
              </a:ext>
            </a:extLst>
          </p:cNvPr>
          <p:cNvSpPr txBox="1"/>
          <p:nvPr/>
        </p:nvSpPr>
        <p:spPr>
          <a:xfrm>
            <a:off x="7198308" y="214843"/>
            <a:ext cx="772519" cy="369332"/>
          </a:xfrm>
          <a:prstGeom prst="rect">
            <a:avLst/>
          </a:prstGeom>
          <a:noFill/>
        </p:spPr>
        <p:txBody>
          <a:bodyPr wrap="none" rtlCol="0">
            <a:spAutoFit/>
          </a:bodyPr>
          <a:lstStyle/>
          <a:p>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Water</a:t>
            </a:r>
          </a:p>
        </p:txBody>
      </p:sp>
      <p:sp>
        <p:nvSpPr>
          <p:cNvPr id="23" name="TextBox 22">
            <a:extLst>
              <a:ext uri="{FF2B5EF4-FFF2-40B4-BE49-F238E27FC236}">
                <a16:creationId xmlns:a16="http://schemas.microsoft.com/office/drawing/2014/main" id="{A90E2F91-DC44-DD40-B468-2A70F02F2818}"/>
              </a:ext>
            </a:extLst>
          </p:cNvPr>
          <p:cNvSpPr txBox="1"/>
          <p:nvPr/>
        </p:nvSpPr>
        <p:spPr>
          <a:xfrm rot="387611">
            <a:off x="10503247" y="740969"/>
            <a:ext cx="540533" cy="369332"/>
          </a:xfrm>
          <a:prstGeom prst="rect">
            <a:avLst/>
          </a:prstGeom>
          <a:noFill/>
        </p:spPr>
        <p:txBody>
          <a:bodyPr wrap="none" rtlCol="0">
            <a:spAutoFit/>
          </a:bodyPr>
          <a:lstStyle/>
          <a:p>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Sun</a:t>
            </a:r>
          </a:p>
        </p:txBody>
      </p:sp>
      <p:sp>
        <p:nvSpPr>
          <p:cNvPr id="24" name="TextBox 23">
            <a:extLst>
              <a:ext uri="{FF2B5EF4-FFF2-40B4-BE49-F238E27FC236}">
                <a16:creationId xmlns:a16="http://schemas.microsoft.com/office/drawing/2014/main" id="{4C977284-F3C5-954C-AF2F-1A1E006867FD}"/>
              </a:ext>
            </a:extLst>
          </p:cNvPr>
          <p:cNvSpPr txBox="1"/>
          <p:nvPr/>
        </p:nvSpPr>
        <p:spPr>
          <a:xfrm rot="492712">
            <a:off x="1133133" y="3532565"/>
            <a:ext cx="1345881" cy="369332"/>
          </a:xfrm>
          <a:prstGeom prst="rect">
            <a:avLst/>
          </a:prstGeom>
          <a:noFill/>
        </p:spPr>
        <p:txBody>
          <a:bodyPr wrap="none" rtlCol="0">
            <a:spAutoFit/>
          </a:bodyPr>
          <a:lstStyle/>
          <a:p>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Temperance</a:t>
            </a:r>
          </a:p>
        </p:txBody>
      </p:sp>
      <p:sp>
        <p:nvSpPr>
          <p:cNvPr id="25" name="TextBox 24">
            <a:extLst>
              <a:ext uri="{FF2B5EF4-FFF2-40B4-BE49-F238E27FC236}">
                <a16:creationId xmlns:a16="http://schemas.microsoft.com/office/drawing/2014/main" id="{2716DA2F-B0D0-CC49-8694-6B0C2C6461B3}"/>
              </a:ext>
            </a:extLst>
          </p:cNvPr>
          <p:cNvSpPr txBox="1"/>
          <p:nvPr/>
        </p:nvSpPr>
        <p:spPr>
          <a:xfrm rot="181151">
            <a:off x="4148359" y="3868635"/>
            <a:ext cx="1030090" cy="369332"/>
          </a:xfrm>
          <a:prstGeom prst="rect">
            <a:avLst/>
          </a:prstGeom>
          <a:noFill/>
        </p:spPr>
        <p:txBody>
          <a:bodyPr wrap="none" rtlCol="0">
            <a:spAutoFit/>
          </a:bodyPr>
          <a:lstStyle/>
          <a:p>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Fresh Air</a:t>
            </a:r>
          </a:p>
        </p:txBody>
      </p:sp>
      <p:sp>
        <p:nvSpPr>
          <p:cNvPr id="26" name="TextBox 25">
            <a:extLst>
              <a:ext uri="{FF2B5EF4-FFF2-40B4-BE49-F238E27FC236}">
                <a16:creationId xmlns:a16="http://schemas.microsoft.com/office/drawing/2014/main" id="{DDFCC033-7CEF-C149-A82E-36E23A577195}"/>
              </a:ext>
            </a:extLst>
          </p:cNvPr>
          <p:cNvSpPr txBox="1"/>
          <p:nvPr/>
        </p:nvSpPr>
        <p:spPr>
          <a:xfrm rot="21108659">
            <a:off x="7222310" y="3874593"/>
            <a:ext cx="595484" cy="369332"/>
          </a:xfrm>
          <a:prstGeom prst="rect">
            <a:avLst/>
          </a:prstGeom>
          <a:noFill/>
        </p:spPr>
        <p:txBody>
          <a:bodyPr wrap="none" rtlCol="0">
            <a:spAutoFit/>
          </a:bodyPr>
          <a:lstStyle/>
          <a:p>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Rest</a:t>
            </a:r>
          </a:p>
        </p:txBody>
      </p:sp>
      <p:sp>
        <p:nvSpPr>
          <p:cNvPr id="27" name="TextBox 26">
            <a:extLst>
              <a:ext uri="{FF2B5EF4-FFF2-40B4-BE49-F238E27FC236}">
                <a16:creationId xmlns:a16="http://schemas.microsoft.com/office/drawing/2014/main" id="{5F0E0F56-7691-9F40-9D29-07E09162A3A9}"/>
              </a:ext>
            </a:extLst>
          </p:cNvPr>
          <p:cNvSpPr txBox="1"/>
          <p:nvPr/>
        </p:nvSpPr>
        <p:spPr>
          <a:xfrm rot="20918886">
            <a:off x="9770627" y="3574159"/>
            <a:ext cx="1345240" cy="369332"/>
          </a:xfrm>
          <a:prstGeom prst="rect">
            <a:avLst/>
          </a:prstGeom>
          <a:noFill/>
        </p:spPr>
        <p:txBody>
          <a:bodyPr wrap="none" rtlCol="0">
            <a:spAutoFit/>
          </a:bodyPr>
          <a:lstStyle/>
          <a:p>
            <a:r>
              <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rPr>
              <a:t>Trust In God</a:t>
            </a:r>
          </a:p>
        </p:txBody>
      </p:sp>
    </p:spTree>
    <p:extLst>
      <p:ext uri="{BB962C8B-B14F-4D97-AF65-F5344CB8AC3E}">
        <p14:creationId xmlns:p14="http://schemas.microsoft.com/office/powerpoint/2010/main" val="2883295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1EDC-1048-A049-8B62-8C6037B7D70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211A85-DD0C-C347-8627-2F95B15068E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67125"/>
            <a:ext cx="12192000" cy="8136835"/>
          </a:xfrm>
        </p:spPr>
      </p:pic>
    </p:spTree>
    <p:extLst>
      <p:ext uri="{BB962C8B-B14F-4D97-AF65-F5344CB8AC3E}">
        <p14:creationId xmlns:p14="http://schemas.microsoft.com/office/powerpoint/2010/main" val="1352859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F1CE88-A130-684B-9D99-F25D5014F299}"/>
              </a:ext>
            </a:extLst>
          </p:cNvPr>
          <p:cNvSpPr>
            <a:spLocks noGrp="1"/>
          </p:cNvSpPr>
          <p:nvPr>
            <p:ph idx="1"/>
          </p:nvPr>
        </p:nvSpPr>
        <p:spPr>
          <a:xfrm>
            <a:off x="402771" y="1633424"/>
            <a:ext cx="5524660" cy="4351338"/>
          </a:xfrm>
        </p:spPr>
        <p:txBody>
          <a:bodyPr>
            <a:normAutofit/>
          </a:bodyPr>
          <a:lstStyle/>
          <a:p>
            <a:pPr marL="0" indent="0">
              <a:buNone/>
            </a:pPr>
            <a:r>
              <a:rPr lang="en-US" sz="3600" dirty="0"/>
              <a:t>“He </a:t>
            </a:r>
            <a:r>
              <a:rPr lang="en-US" sz="3600" dirty="0" err="1"/>
              <a:t>causeth</a:t>
            </a:r>
            <a:r>
              <a:rPr lang="en-US" sz="3600" dirty="0"/>
              <a:t> the grass to grow for the cattle, and herb for the service of man: that he may bring forth food out of the earth;”  Psalms 104:14.</a:t>
            </a:r>
          </a:p>
        </p:txBody>
      </p:sp>
      <p:pic>
        <p:nvPicPr>
          <p:cNvPr id="5" name="Picture 4">
            <a:extLst>
              <a:ext uri="{FF2B5EF4-FFF2-40B4-BE49-F238E27FC236}">
                <a16:creationId xmlns:a16="http://schemas.microsoft.com/office/drawing/2014/main" id="{60C09A01-44AF-8D4B-8463-3875B0C59D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7903">
            <a:off x="6068866" y="487153"/>
            <a:ext cx="5143500" cy="5919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39660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B5CAF-07C0-5A47-9615-2901EC4371A0}"/>
              </a:ext>
            </a:extLst>
          </p:cNvPr>
          <p:cNvSpPr>
            <a:spLocks noGrp="1"/>
          </p:cNvSpPr>
          <p:nvPr>
            <p:ph idx="1"/>
          </p:nvPr>
        </p:nvSpPr>
        <p:spPr>
          <a:xfrm>
            <a:off x="141514" y="1222783"/>
            <a:ext cx="6636657" cy="4351338"/>
          </a:xfrm>
        </p:spPr>
        <p:txBody>
          <a:bodyPr>
            <a:normAutofit/>
          </a:bodyPr>
          <a:lstStyle/>
          <a:p>
            <a:pPr marL="0" indent="0">
              <a:buNone/>
            </a:pPr>
            <a:r>
              <a:rPr lang="en-US" sz="3200" dirty="0"/>
              <a:t>“</a:t>
            </a:r>
            <a:r>
              <a:rPr lang="en-US" sz="3200" b="1" dirty="0"/>
              <a:t>Inactivity</a:t>
            </a:r>
            <a:r>
              <a:rPr lang="en-US" sz="3200" dirty="0"/>
              <a:t> is the greatest curse that could come upon most invalids. Light employment in </a:t>
            </a:r>
            <a:r>
              <a:rPr lang="en-US" sz="3200" b="1" dirty="0"/>
              <a:t>useful</a:t>
            </a:r>
            <a:r>
              <a:rPr lang="en-US" sz="3200" dirty="0"/>
              <a:t> </a:t>
            </a:r>
            <a:r>
              <a:rPr lang="en-US" sz="3200" b="1" dirty="0"/>
              <a:t>labor</a:t>
            </a:r>
            <a:r>
              <a:rPr lang="en-US" sz="3200" dirty="0"/>
              <a:t>, while it does not tax mind or body, has a happy influence upon both. </a:t>
            </a:r>
          </a:p>
          <a:p>
            <a:pPr marL="0" indent="0">
              <a:buNone/>
            </a:pPr>
            <a:r>
              <a:rPr lang="en-US" sz="3200" dirty="0"/>
              <a:t>“It strengthens the muscles, improves the circulation, and gives the invalid the satisfaction of knowing that he is not wholly useless in this busy world.”</a:t>
            </a:r>
          </a:p>
        </p:txBody>
      </p:sp>
      <p:pic>
        <p:nvPicPr>
          <p:cNvPr id="5" name="Picture 4">
            <a:extLst>
              <a:ext uri="{FF2B5EF4-FFF2-40B4-BE49-F238E27FC236}">
                <a16:creationId xmlns:a16="http://schemas.microsoft.com/office/drawing/2014/main" id="{81E3A6DA-40CE-7D42-A263-AF1C2E8A6D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02182">
            <a:off x="7046265" y="1391852"/>
            <a:ext cx="4504364" cy="401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AAB13509-5AF2-094A-B009-64EE0C3DAE6A}"/>
              </a:ext>
            </a:extLst>
          </p:cNvPr>
          <p:cNvSpPr txBox="1"/>
          <p:nvPr/>
        </p:nvSpPr>
        <p:spPr>
          <a:xfrm>
            <a:off x="10942940" y="6488668"/>
            <a:ext cx="1249060" cy="369332"/>
          </a:xfrm>
          <a:prstGeom prst="rect">
            <a:avLst/>
          </a:prstGeom>
          <a:noFill/>
        </p:spPr>
        <p:txBody>
          <a:bodyPr wrap="none" rtlCol="0">
            <a:spAutoFit/>
          </a:bodyPr>
          <a:lstStyle/>
          <a:p>
            <a:r>
              <a:rPr lang="en-US" dirty="0"/>
              <a:t>{MH 240.1}</a:t>
            </a:r>
            <a:endParaRPr lang="en-US" b="1" dirty="0"/>
          </a:p>
        </p:txBody>
      </p:sp>
    </p:spTree>
    <p:extLst>
      <p:ext uri="{BB962C8B-B14F-4D97-AF65-F5344CB8AC3E}">
        <p14:creationId xmlns:p14="http://schemas.microsoft.com/office/powerpoint/2010/main" val="165524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6FE859-6F51-2D48-A2DB-76D787241B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14948A1-FFDB-D24C-9F42-F8E87E9A839E}"/>
              </a:ext>
            </a:extLst>
          </p:cNvPr>
          <p:cNvSpPr>
            <a:spLocks noGrp="1"/>
          </p:cNvSpPr>
          <p:nvPr>
            <p:ph idx="1"/>
          </p:nvPr>
        </p:nvSpPr>
        <p:spPr>
          <a:xfrm>
            <a:off x="5370286" y="2830287"/>
            <a:ext cx="6821714" cy="2786742"/>
          </a:xfrm>
        </p:spPr>
        <p:txBody>
          <a:bodyPr>
            <a:normAutofit fontScale="77500" lnSpcReduction="20000"/>
          </a:bodyPr>
          <a:lstStyle/>
          <a:p>
            <a:pPr marL="0" indent="0">
              <a:buNone/>
            </a:pPr>
            <a:r>
              <a:rPr lang="en-US" dirty="0">
                <a:solidFill>
                  <a:schemeClr val="bg1"/>
                </a:solidFill>
              </a:rPr>
              <a:t>“Working the soil is one of the best kinds of employment, calling the muscles into action and resting the mind. </a:t>
            </a:r>
          </a:p>
          <a:p>
            <a:pPr marL="0" indent="0">
              <a:buNone/>
            </a:pPr>
            <a:r>
              <a:rPr lang="en-US" dirty="0">
                <a:solidFill>
                  <a:schemeClr val="bg1"/>
                </a:solidFill>
              </a:rPr>
              <a:t>“Study in agricultural lines should be the A, B, and C of the education given in our schools. This is the very first work that should be entered upon. </a:t>
            </a:r>
          </a:p>
          <a:p>
            <a:pPr marL="0" indent="0">
              <a:buNone/>
            </a:pPr>
            <a:r>
              <a:rPr lang="en-US" dirty="0">
                <a:solidFill>
                  <a:schemeClr val="bg1"/>
                </a:solidFill>
              </a:rPr>
              <a:t>“Our schools should not depend upon imported produce, for grain and vegetables, and the fruits so essential to health. Our youth need an education in felling trees and tilling the soil as well as in literary lines.”</a:t>
            </a:r>
          </a:p>
        </p:txBody>
      </p:sp>
      <p:sp>
        <p:nvSpPr>
          <p:cNvPr id="2" name="TextBox 1">
            <a:extLst>
              <a:ext uri="{FF2B5EF4-FFF2-40B4-BE49-F238E27FC236}">
                <a16:creationId xmlns:a16="http://schemas.microsoft.com/office/drawing/2014/main" id="{418A49CC-12E7-D441-8FDF-897F60435E5E}"/>
              </a:ext>
            </a:extLst>
          </p:cNvPr>
          <p:cNvSpPr txBox="1"/>
          <p:nvPr/>
        </p:nvSpPr>
        <p:spPr>
          <a:xfrm>
            <a:off x="11055150" y="6488668"/>
            <a:ext cx="1136850" cy="369332"/>
          </a:xfrm>
          <a:prstGeom prst="rect">
            <a:avLst/>
          </a:prstGeom>
          <a:noFill/>
        </p:spPr>
        <p:txBody>
          <a:bodyPr wrap="none" rtlCol="0">
            <a:spAutoFit/>
          </a:bodyPr>
          <a:lstStyle/>
          <a:p>
            <a:r>
              <a:rPr lang="en-US" dirty="0">
                <a:solidFill>
                  <a:schemeClr val="bg1"/>
                </a:solidFill>
              </a:rPr>
              <a:t>{6T 179.2}</a:t>
            </a:r>
            <a:endParaRPr lang="en-US" dirty="0"/>
          </a:p>
        </p:txBody>
      </p:sp>
    </p:spTree>
    <p:extLst>
      <p:ext uri="{BB962C8B-B14F-4D97-AF65-F5344CB8AC3E}">
        <p14:creationId xmlns:p14="http://schemas.microsoft.com/office/powerpoint/2010/main" val="346620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A994DD-BD33-2049-846A-AC1CEFBF78AF}"/>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a:ext>
            </a:extLst>
          </a:blip>
          <a:srcRect/>
          <a:stretch/>
        </p:blipFill>
        <p:spPr>
          <a:xfrm rot="189360" flipH="1">
            <a:off x="6288448" y="981611"/>
            <a:ext cx="5652152" cy="4905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ontent Placeholder 2">
            <a:extLst>
              <a:ext uri="{FF2B5EF4-FFF2-40B4-BE49-F238E27FC236}">
                <a16:creationId xmlns:a16="http://schemas.microsoft.com/office/drawing/2014/main" id="{C6EEDC8C-2D6E-4A46-8540-E1E2E5F287F7}"/>
              </a:ext>
            </a:extLst>
          </p:cNvPr>
          <p:cNvSpPr>
            <a:spLocks noGrp="1"/>
          </p:cNvSpPr>
          <p:nvPr>
            <p:ph idx="1"/>
          </p:nvPr>
        </p:nvSpPr>
        <p:spPr>
          <a:xfrm>
            <a:off x="275771" y="841829"/>
            <a:ext cx="5820229" cy="5588000"/>
          </a:xfrm>
        </p:spPr>
        <p:txBody>
          <a:bodyPr>
            <a:normAutofit/>
          </a:bodyPr>
          <a:lstStyle/>
          <a:p>
            <a:pPr marL="0" indent="0">
              <a:buNone/>
            </a:pPr>
            <a:r>
              <a:rPr lang="en-US" dirty="0"/>
              <a:t>“The </a:t>
            </a:r>
            <a:r>
              <a:rPr lang="en-US" b="1" dirty="0"/>
              <a:t>true joy of life </a:t>
            </a:r>
            <a:r>
              <a:rPr lang="en-US" dirty="0"/>
              <a:t>is found only by the working men and women.”  {PP 50.1}</a:t>
            </a:r>
          </a:p>
          <a:p>
            <a:pPr marL="0" indent="0">
              <a:buNone/>
            </a:pPr>
            <a:r>
              <a:rPr lang="en-US" dirty="0"/>
              <a:t>“If the poor now crowded into the cities could find homes upon the land, they might not only earn a livelihood, but find health and happiness now unknown to them. </a:t>
            </a:r>
          </a:p>
          <a:p>
            <a:pPr marL="0" indent="0">
              <a:buNone/>
            </a:pPr>
            <a:r>
              <a:rPr lang="en-US" dirty="0"/>
              <a:t>“What a blessing would be theirs in leaving the city, with its enticements to evil, its turmoil and crime, misery and foulness, for the country's quiet and peace and purity.”</a:t>
            </a:r>
          </a:p>
        </p:txBody>
      </p:sp>
      <p:sp>
        <p:nvSpPr>
          <p:cNvPr id="2" name="TextBox 1">
            <a:extLst>
              <a:ext uri="{FF2B5EF4-FFF2-40B4-BE49-F238E27FC236}">
                <a16:creationId xmlns:a16="http://schemas.microsoft.com/office/drawing/2014/main" id="{1FAF4842-1E6B-FA41-8B0D-F820D54B4EE9}"/>
              </a:ext>
            </a:extLst>
          </p:cNvPr>
          <p:cNvSpPr txBox="1"/>
          <p:nvPr/>
        </p:nvSpPr>
        <p:spPr>
          <a:xfrm>
            <a:off x="10942940" y="6488668"/>
            <a:ext cx="1249060" cy="369332"/>
          </a:xfrm>
          <a:prstGeom prst="rect">
            <a:avLst/>
          </a:prstGeom>
          <a:noFill/>
        </p:spPr>
        <p:txBody>
          <a:bodyPr wrap="none" rtlCol="0">
            <a:spAutoFit/>
          </a:bodyPr>
          <a:lstStyle/>
          <a:p>
            <a:r>
              <a:rPr lang="en-US" dirty="0"/>
              <a:t>{MH 190.2}</a:t>
            </a:r>
          </a:p>
        </p:txBody>
      </p:sp>
    </p:spTree>
    <p:extLst>
      <p:ext uri="{BB962C8B-B14F-4D97-AF65-F5344CB8AC3E}">
        <p14:creationId xmlns:p14="http://schemas.microsoft.com/office/powerpoint/2010/main" val="23616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3F7D9-0FC6-C74E-A163-6A8E12A8C6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28274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DC7E2-D342-4144-B344-953B709D7E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18133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BD0C18-50FE-2E44-B55E-1FF9069FF11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 y="-1"/>
            <a:ext cx="12192001" cy="6869075"/>
          </a:xfrm>
        </p:spPr>
      </p:pic>
      <p:sp>
        <p:nvSpPr>
          <p:cNvPr id="7" name="TextBox 6">
            <a:extLst>
              <a:ext uri="{FF2B5EF4-FFF2-40B4-BE49-F238E27FC236}">
                <a16:creationId xmlns:a16="http://schemas.microsoft.com/office/drawing/2014/main" id="{FC6F923D-911E-2546-8EB4-AC8D99F2100C}"/>
              </a:ext>
            </a:extLst>
          </p:cNvPr>
          <p:cNvSpPr txBox="1"/>
          <p:nvPr/>
        </p:nvSpPr>
        <p:spPr>
          <a:xfrm>
            <a:off x="0" y="1198951"/>
            <a:ext cx="5156616" cy="4524315"/>
          </a:xfrm>
          <a:prstGeom prst="rect">
            <a:avLst/>
          </a:prstGeom>
          <a:noFill/>
        </p:spPr>
        <p:txBody>
          <a:bodyPr wrap="square" rtlCol="0">
            <a:spAutoFit/>
          </a:bodyPr>
          <a:lstStyle/>
          <a:p>
            <a:r>
              <a:rPr lang="en-US" sz="2400" dirty="0"/>
              <a:t>“The love which Christ diffuses through the whole being is a vitalizing power. Every vital part--the brain, the heart, the nerves--it touches with healing. </a:t>
            </a:r>
          </a:p>
          <a:p>
            <a:r>
              <a:rPr lang="en-US" sz="2400" dirty="0"/>
              <a:t>“By it the highest energies of the being are roused to activity. </a:t>
            </a:r>
          </a:p>
          <a:p>
            <a:r>
              <a:rPr lang="en-US" sz="2400" dirty="0"/>
              <a:t>“It frees the soul from the guilt and sorrow, the anxiety and care, that crush the life forces. </a:t>
            </a:r>
          </a:p>
          <a:p>
            <a:r>
              <a:rPr lang="en-US" sz="2400" dirty="0"/>
              <a:t>“It implants in the soul, joy that nothing earthly can destroy,--joy in the Holy Spirit,--health-giving, life-giving joy.  </a:t>
            </a:r>
          </a:p>
        </p:txBody>
      </p:sp>
      <p:sp>
        <p:nvSpPr>
          <p:cNvPr id="9" name="TextBox 8">
            <a:extLst>
              <a:ext uri="{FF2B5EF4-FFF2-40B4-BE49-F238E27FC236}">
                <a16:creationId xmlns:a16="http://schemas.microsoft.com/office/drawing/2014/main" id="{38FAA677-6CC3-3149-9AF7-E6F1D800A346}"/>
              </a:ext>
            </a:extLst>
          </p:cNvPr>
          <p:cNvSpPr txBox="1"/>
          <p:nvPr/>
        </p:nvSpPr>
        <p:spPr>
          <a:xfrm>
            <a:off x="-1" y="354354"/>
            <a:ext cx="4934857" cy="584775"/>
          </a:xfrm>
          <a:prstGeom prst="rect">
            <a:avLst/>
          </a:prstGeom>
          <a:noFill/>
        </p:spPr>
        <p:txBody>
          <a:bodyPr wrap="square" rtlCol="0">
            <a:spAutoFit/>
          </a:bodyPr>
          <a:lstStyle/>
          <a:p>
            <a:r>
              <a:rPr lang="en-US" sz="3200" dirty="0"/>
              <a:t>And True Joy Brings Health!</a:t>
            </a:r>
          </a:p>
        </p:txBody>
      </p:sp>
      <p:sp>
        <p:nvSpPr>
          <p:cNvPr id="2" name="TextBox 1">
            <a:extLst>
              <a:ext uri="{FF2B5EF4-FFF2-40B4-BE49-F238E27FC236}">
                <a16:creationId xmlns:a16="http://schemas.microsoft.com/office/drawing/2014/main" id="{1292B221-F862-BE45-9288-09D8C13E53C8}"/>
              </a:ext>
            </a:extLst>
          </p:cNvPr>
          <p:cNvSpPr txBox="1"/>
          <p:nvPr/>
        </p:nvSpPr>
        <p:spPr>
          <a:xfrm>
            <a:off x="10809515" y="6488668"/>
            <a:ext cx="1249060" cy="369332"/>
          </a:xfrm>
          <a:prstGeom prst="rect">
            <a:avLst/>
          </a:prstGeom>
          <a:noFill/>
        </p:spPr>
        <p:txBody>
          <a:bodyPr wrap="none" rtlCol="0">
            <a:spAutoFit/>
          </a:bodyPr>
          <a:lstStyle/>
          <a:p>
            <a:r>
              <a:rPr lang="en-US" dirty="0">
                <a:solidFill>
                  <a:schemeClr val="bg1"/>
                </a:solidFill>
              </a:rPr>
              <a:t>{MH 115.3}</a:t>
            </a:r>
          </a:p>
        </p:txBody>
      </p:sp>
    </p:spTree>
    <p:extLst>
      <p:ext uri="{BB962C8B-B14F-4D97-AF65-F5344CB8AC3E}">
        <p14:creationId xmlns:p14="http://schemas.microsoft.com/office/powerpoint/2010/main" val="115342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AF98C-5E9E-D44C-9835-49944C9DC7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77550">
            <a:off x="7002499" y="420915"/>
            <a:ext cx="4572000" cy="61613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Content Placeholder 8">
            <a:extLst>
              <a:ext uri="{FF2B5EF4-FFF2-40B4-BE49-F238E27FC236}">
                <a16:creationId xmlns:a16="http://schemas.microsoft.com/office/drawing/2014/main" id="{FA53841C-8F03-E444-B7DD-58859E5D77D9}"/>
              </a:ext>
            </a:extLst>
          </p:cNvPr>
          <p:cNvSpPr>
            <a:spLocks noGrp="1"/>
          </p:cNvSpPr>
          <p:nvPr>
            <p:ph sz="half" idx="1"/>
          </p:nvPr>
        </p:nvSpPr>
        <p:spPr>
          <a:xfrm>
            <a:off x="838200" y="580570"/>
            <a:ext cx="5181600" cy="5805715"/>
          </a:xfrm>
        </p:spPr>
        <p:txBody>
          <a:bodyPr>
            <a:normAutofit fontScale="92500"/>
          </a:bodyPr>
          <a:lstStyle/>
          <a:p>
            <a:pPr marL="0" indent="0">
              <a:buNone/>
            </a:pPr>
            <a:r>
              <a:rPr lang="en-US" dirty="0"/>
              <a:t>“More people die for want of exercise than through overfatigue; very many more rust out than wear out. </a:t>
            </a:r>
          </a:p>
          <a:p>
            <a:pPr marL="0" indent="0">
              <a:buNone/>
            </a:pPr>
            <a:r>
              <a:rPr lang="en-US" dirty="0"/>
              <a:t>“Morning exercise, in walking in the free, invigorating air of heaven, or cultivating flowers, small fruits, and vegetables, is necessary to a healthful circulation of the blood. </a:t>
            </a:r>
          </a:p>
          <a:p>
            <a:pPr marL="0" indent="0">
              <a:buNone/>
            </a:pPr>
            <a:r>
              <a:rPr lang="en-US" dirty="0"/>
              <a:t>“It is the surest safeguard against colds, coughs, congestions of brain and lungs, inflammation of the liver, the kidneys, and the lungs, and a hundred other diseases.”</a:t>
            </a:r>
          </a:p>
          <a:p>
            <a:pPr marL="0" indent="0">
              <a:buNone/>
            </a:pPr>
            <a:endParaRPr lang="en-US" dirty="0"/>
          </a:p>
        </p:txBody>
      </p:sp>
      <p:sp>
        <p:nvSpPr>
          <p:cNvPr id="2" name="TextBox 1">
            <a:extLst>
              <a:ext uri="{FF2B5EF4-FFF2-40B4-BE49-F238E27FC236}">
                <a16:creationId xmlns:a16="http://schemas.microsoft.com/office/drawing/2014/main" id="{D9DB4005-DCD7-F744-9AFB-839E86DD3525}"/>
              </a:ext>
            </a:extLst>
          </p:cNvPr>
          <p:cNvSpPr txBox="1"/>
          <p:nvPr/>
        </p:nvSpPr>
        <p:spPr>
          <a:xfrm>
            <a:off x="0" y="6488668"/>
            <a:ext cx="1027845" cy="369332"/>
          </a:xfrm>
          <a:prstGeom prst="rect">
            <a:avLst/>
          </a:prstGeom>
          <a:noFill/>
        </p:spPr>
        <p:txBody>
          <a:bodyPr wrap="none" rtlCol="0">
            <a:spAutoFit/>
          </a:bodyPr>
          <a:lstStyle/>
          <a:p>
            <a:r>
              <a:rPr lang="en-US" dirty="0"/>
              <a:t>{ML 136}</a:t>
            </a:r>
          </a:p>
        </p:txBody>
      </p:sp>
    </p:spTree>
    <p:extLst>
      <p:ext uri="{BB962C8B-B14F-4D97-AF65-F5344CB8AC3E}">
        <p14:creationId xmlns:p14="http://schemas.microsoft.com/office/powerpoint/2010/main" val="35680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0517" name="Picture 5" descr="Z:\jclark On My Mac\Pictures\clip\walk hike.jpg">
            <a:extLst>
              <a:ext uri="{FF2B5EF4-FFF2-40B4-BE49-F238E27FC236}">
                <a16:creationId xmlns:a16="http://schemas.microsoft.com/office/drawing/2014/main" id="{8792E8C1-4A83-044E-9B53-EA31A83116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effectLst>
            <a:outerShdw blurRad="63500" dist="38099" dir="2700000" algn="ctr" rotWithShape="0">
              <a:srgbClr val="000000">
                <a:alpha val="74998"/>
              </a:srgbClr>
            </a:outerShdw>
          </a:effectLst>
        </p:spPr>
      </p:pic>
      <p:sp>
        <p:nvSpPr>
          <p:cNvPr id="2240516" name="Rectangle 4">
            <a:extLst>
              <a:ext uri="{FF2B5EF4-FFF2-40B4-BE49-F238E27FC236}">
                <a16:creationId xmlns:a16="http://schemas.microsoft.com/office/drawing/2014/main" id="{5D0095CE-AF63-D140-B302-9BDC550B388C}"/>
              </a:ext>
            </a:extLst>
          </p:cNvPr>
          <p:cNvSpPr>
            <a:spLocks noChangeArrowheads="1"/>
          </p:cNvSpPr>
          <p:nvPr/>
        </p:nvSpPr>
        <p:spPr bwMode="auto">
          <a:xfrm>
            <a:off x="8523515" y="6390822"/>
            <a:ext cx="2967038" cy="33813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sz="1600" dirty="0">
                <a:solidFill>
                  <a:schemeClr val="bg1"/>
                </a:solidFill>
                <a:latin typeface="Arial" pitchFamily="-111" charset="0"/>
                <a:ea typeface="ＭＳ Ｐゴシック" pitchFamily="-111" charset="-128"/>
              </a:rPr>
              <a:t>J Environ </a:t>
            </a:r>
            <a:r>
              <a:rPr lang="en-US" sz="1600" dirty="0" err="1">
                <a:solidFill>
                  <a:schemeClr val="bg1"/>
                </a:solidFill>
                <a:latin typeface="Arial" pitchFamily="-111" charset="0"/>
                <a:ea typeface="ＭＳ Ｐゴシック" pitchFamily="-111" charset="-128"/>
              </a:rPr>
              <a:t>Psychol</a:t>
            </a:r>
            <a:r>
              <a:rPr lang="en-US" sz="1600" dirty="0">
                <a:solidFill>
                  <a:schemeClr val="bg1"/>
                </a:solidFill>
                <a:latin typeface="Arial" pitchFamily="-111" charset="0"/>
                <a:ea typeface="ＭＳ Ｐゴシック" pitchFamily="-111" charset="-128"/>
              </a:rPr>
              <a:t> 23:109-123.</a:t>
            </a:r>
          </a:p>
        </p:txBody>
      </p:sp>
      <p:sp>
        <p:nvSpPr>
          <p:cNvPr id="5" name="Rectangle 3">
            <a:extLst>
              <a:ext uri="{FF2B5EF4-FFF2-40B4-BE49-F238E27FC236}">
                <a16:creationId xmlns:a16="http://schemas.microsoft.com/office/drawing/2014/main" id="{A1892B6C-888C-3740-9871-F444DC16F4B5}"/>
              </a:ext>
            </a:extLst>
          </p:cNvPr>
          <p:cNvSpPr txBox="1">
            <a:spLocks noChangeArrowheads="1"/>
          </p:cNvSpPr>
          <p:nvPr/>
        </p:nvSpPr>
        <p:spPr>
          <a:xfrm>
            <a:off x="8430986" y="185056"/>
            <a:ext cx="3761014" cy="6444343"/>
          </a:xfrm>
          <a:prstGeom prst="rect">
            <a:avLst/>
          </a:prstGeom>
          <a:solidFill>
            <a:schemeClr val="tx1">
              <a:alpha val="28000"/>
            </a:schemeClr>
          </a:solidFill>
          <a:effectLst>
            <a:outerShdw blurRad="63500" dist="38099" dir="2700000" algn="ctr" rotWithShape="0">
              <a:srgbClr val="000000">
                <a:alpha val="74997"/>
              </a:srgbClr>
            </a:outerShdw>
          </a:effectLst>
        </p:spPr>
        <p:txBody>
          <a:bodyPr vert="horz" lIns="180000" tIns="180000" rIns="180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altLang="en-US" dirty="0">
                <a:solidFill>
                  <a:schemeClr val="bg1"/>
                </a:solidFill>
              </a:rPr>
              <a:t>Walking Outdoors amongst trees, flowers, and other wonders of God’s great nature, lower blood pressure and stress.</a:t>
            </a:r>
          </a:p>
        </p:txBody>
      </p:sp>
    </p:spTree>
    <p:extLst>
      <p:ext uri="{BB962C8B-B14F-4D97-AF65-F5344CB8AC3E}">
        <p14:creationId xmlns:p14="http://schemas.microsoft.com/office/powerpoint/2010/main" val="1421770136"/>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F354-33D1-C542-8445-65025B4DB777}"/>
              </a:ext>
            </a:extLst>
          </p:cNvPr>
          <p:cNvSpPr>
            <a:spLocks noGrp="1"/>
          </p:cNvSpPr>
          <p:nvPr>
            <p:ph type="title"/>
          </p:nvPr>
        </p:nvSpPr>
        <p:spPr>
          <a:xfrm>
            <a:off x="667718" y="148148"/>
            <a:ext cx="10515600" cy="1325563"/>
          </a:xfrm>
        </p:spPr>
        <p:txBody>
          <a:bodyPr/>
          <a:lstStyle/>
          <a:p>
            <a:r>
              <a:rPr lang="en-US" dirty="0"/>
              <a:t>Walking for Prostate Health</a:t>
            </a:r>
          </a:p>
        </p:txBody>
      </p:sp>
      <p:sp>
        <p:nvSpPr>
          <p:cNvPr id="3" name="Content Placeholder 2">
            <a:extLst>
              <a:ext uri="{FF2B5EF4-FFF2-40B4-BE49-F238E27FC236}">
                <a16:creationId xmlns:a16="http://schemas.microsoft.com/office/drawing/2014/main" id="{2B32FD50-70F6-1D49-9FA6-3CD3C6BD786C}"/>
              </a:ext>
            </a:extLst>
          </p:cNvPr>
          <p:cNvSpPr>
            <a:spLocks noGrp="1"/>
          </p:cNvSpPr>
          <p:nvPr>
            <p:ph sz="half" idx="1"/>
          </p:nvPr>
        </p:nvSpPr>
        <p:spPr>
          <a:xfrm>
            <a:off x="6556565" y="1948720"/>
            <a:ext cx="5181600" cy="3721879"/>
          </a:xfrm>
        </p:spPr>
        <p:txBody>
          <a:bodyPr>
            <a:normAutofit/>
          </a:bodyPr>
          <a:lstStyle/>
          <a:p>
            <a:pPr marL="0" indent="0">
              <a:buNone/>
            </a:pPr>
            <a:r>
              <a:rPr lang="en-US" sz="3600" dirty="0"/>
              <a:t>Regular exercise helps reduce the risk of </a:t>
            </a:r>
            <a:r>
              <a:rPr lang="en-US" sz="3600" dirty="0" err="1"/>
              <a:t>BPH</a:t>
            </a:r>
            <a:r>
              <a:rPr lang="en-US" sz="3600" dirty="0"/>
              <a:t> by 19%.</a:t>
            </a:r>
          </a:p>
          <a:p>
            <a:pPr marL="0" indent="0">
              <a:buNone/>
            </a:pPr>
            <a:r>
              <a:rPr lang="en-US" sz="3600" dirty="0"/>
              <a:t>Men who walk 2 to 3 h/</a:t>
            </a:r>
            <a:r>
              <a:rPr lang="en-US" sz="3600" dirty="0" err="1"/>
              <a:t>wk</a:t>
            </a:r>
            <a:r>
              <a:rPr lang="en-US" sz="3600" dirty="0"/>
              <a:t> have a 25% lower risk of total </a:t>
            </a:r>
            <a:r>
              <a:rPr lang="en-US" sz="3600" dirty="0" err="1"/>
              <a:t>BPH</a:t>
            </a:r>
            <a:r>
              <a:rPr lang="en-US" sz="3600" dirty="0"/>
              <a:t>.</a:t>
            </a:r>
          </a:p>
          <a:p>
            <a:pPr marL="0" indent="0">
              <a:buNone/>
            </a:pPr>
            <a:endParaRPr lang="en-US" sz="3600" dirty="0"/>
          </a:p>
          <a:p>
            <a:pPr marL="0" indent="0">
              <a:buNone/>
            </a:pPr>
            <a:endParaRPr lang="en-US" sz="3600" dirty="0"/>
          </a:p>
        </p:txBody>
      </p:sp>
      <p:sp>
        <p:nvSpPr>
          <p:cNvPr id="5" name="TextBox 4">
            <a:extLst>
              <a:ext uri="{FF2B5EF4-FFF2-40B4-BE49-F238E27FC236}">
                <a16:creationId xmlns:a16="http://schemas.microsoft.com/office/drawing/2014/main" id="{44F8E6D4-266F-7B44-B7CC-9994A8443501}"/>
              </a:ext>
            </a:extLst>
          </p:cNvPr>
          <p:cNvSpPr txBox="1"/>
          <p:nvPr/>
        </p:nvSpPr>
        <p:spPr>
          <a:xfrm>
            <a:off x="8649235" y="6488668"/>
            <a:ext cx="3542765" cy="369332"/>
          </a:xfrm>
          <a:prstGeom prst="rect">
            <a:avLst/>
          </a:prstGeom>
          <a:noFill/>
        </p:spPr>
        <p:txBody>
          <a:bodyPr wrap="none" rtlCol="0">
            <a:spAutoFit/>
          </a:bodyPr>
          <a:lstStyle/>
          <a:p>
            <a:r>
              <a:rPr lang="en-US" dirty="0"/>
              <a:t>Arch Intern Med. 158(21):2349-56. </a:t>
            </a:r>
          </a:p>
        </p:txBody>
      </p:sp>
      <p:pic>
        <p:nvPicPr>
          <p:cNvPr id="11" name="Content Placeholder 10">
            <a:extLst>
              <a:ext uri="{FF2B5EF4-FFF2-40B4-BE49-F238E27FC236}">
                <a16:creationId xmlns:a16="http://schemas.microsoft.com/office/drawing/2014/main" id="{EDEA43E5-BFDA-D14B-992A-15CEF6682CD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00281" y="1785729"/>
            <a:ext cx="5181600" cy="3616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39780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18000">
              <a:srgbClr val="030A05"/>
            </a:gs>
            <a:gs pos="79000">
              <a:srgbClr val="1C351B"/>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D29B47-CBE4-1049-9A94-363D89AE48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488" b="89995" l="5462" r="95821"/>
                    </a14:imgEffect>
                  </a14:imgLayer>
                </a14:imgProps>
              </a:ext>
              <a:ext uri="{28A0092B-C50C-407E-A947-70E740481C1C}">
                <a14:useLocalDpi xmlns:a14="http://schemas.microsoft.com/office/drawing/2010/main"/>
              </a:ext>
            </a:extLst>
          </a:blip>
          <a:stretch>
            <a:fillRect/>
          </a:stretch>
        </p:blipFill>
        <p:spPr>
          <a:xfrm>
            <a:off x="0" y="0"/>
            <a:ext cx="6861519" cy="6858000"/>
          </a:xfrm>
          <a:prstGeom prst="rect">
            <a:avLst/>
          </a:prstGeom>
        </p:spPr>
      </p:pic>
      <p:sp>
        <p:nvSpPr>
          <p:cNvPr id="9" name="Content Placeholder 8">
            <a:extLst>
              <a:ext uri="{FF2B5EF4-FFF2-40B4-BE49-F238E27FC236}">
                <a16:creationId xmlns:a16="http://schemas.microsoft.com/office/drawing/2014/main" id="{A1337344-00E8-E344-ADFD-C0DDDC6F912C}"/>
              </a:ext>
            </a:extLst>
          </p:cNvPr>
          <p:cNvSpPr>
            <a:spLocks noGrp="1"/>
          </p:cNvSpPr>
          <p:nvPr>
            <p:ph sz="half" idx="2"/>
          </p:nvPr>
        </p:nvSpPr>
        <p:spPr>
          <a:xfrm>
            <a:off x="6415789" y="464695"/>
            <a:ext cx="5591332" cy="6100996"/>
          </a:xfrm>
        </p:spPr>
        <p:txBody>
          <a:bodyPr>
            <a:normAutofit/>
          </a:bodyPr>
          <a:lstStyle/>
          <a:p>
            <a:pPr marL="0" indent="0">
              <a:buNone/>
            </a:pPr>
            <a:r>
              <a:rPr lang="en-US" dirty="0">
                <a:solidFill>
                  <a:schemeClr val="bg1"/>
                </a:solidFill>
              </a:rPr>
              <a:t>“And why take ye thought for raiment? Consider the lilies of the field, how they grow; they toil not, neither do they spin: And yet I say unto you, That even Solomon in all his glory was not arrayed like one of these. Wherefore, if God so clothe the grass of the field, which to day is, and to morrow is cast into the oven, shall he not much more clothe you, O ye of little faith? Therefore take no thought, saying, What shall we eat? or, What shall we drink? or, Wherewithal shall we be clothed?” Matthew 6:28-31.</a:t>
            </a:r>
          </a:p>
        </p:txBody>
      </p:sp>
    </p:spTree>
    <p:extLst>
      <p:ext uri="{BB962C8B-B14F-4D97-AF65-F5344CB8AC3E}">
        <p14:creationId xmlns:p14="http://schemas.microsoft.com/office/powerpoint/2010/main" val="981330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3853-703D-9840-ABCB-8ECBC4CE1B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418" y="0"/>
            <a:ext cx="12940834" cy="6858000"/>
          </a:xfrm>
          <a:prstGeom prst="rect">
            <a:avLst/>
          </a:prstGeom>
        </p:spPr>
      </p:pic>
    </p:spTree>
    <p:extLst>
      <p:ext uri="{BB962C8B-B14F-4D97-AF65-F5344CB8AC3E}">
        <p14:creationId xmlns:p14="http://schemas.microsoft.com/office/powerpoint/2010/main" val="25451051"/>
      </p:ext>
    </p:extLst>
  </p:cSld>
  <p:clrMapOvr>
    <a:masterClrMapping/>
  </p:clrMapOvr>
  <p:transition spd="slow">
    <p:wipe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91AE-7263-2E42-A06C-1B9A25211E8C}"/>
              </a:ext>
            </a:extLst>
          </p:cNvPr>
          <p:cNvSpPr>
            <a:spLocks noGrp="1"/>
          </p:cNvSpPr>
          <p:nvPr>
            <p:ph type="title"/>
          </p:nvPr>
        </p:nvSpPr>
        <p:spPr>
          <a:xfrm>
            <a:off x="625580" y="2766219"/>
            <a:ext cx="7886700" cy="1325563"/>
          </a:xfrm>
        </p:spPr>
        <p:txBody>
          <a:bodyPr/>
          <a:lstStyle/>
          <a:p>
            <a:r>
              <a:rPr lang="en-US" dirty="0">
                <a:solidFill>
                  <a:schemeClr val="bg1"/>
                </a:solidFill>
              </a:rPr>
              <a:t>Awe</a:t>
            </a:r>
          </a:p>
        </p:txBody>
      </p:sp>
      <p:pic>
        <p:nvPicPr>
          <p:cNvPr id="11" name="Picture 10">
            <a:extLst>
              <a:ext uri="{FF2B5EF4-FFF2-40B4-BE49-F238E27FC236}">
                <a16:creationId xmlns:a16="http://schemas.microsoft.com/office/drawing/2014/main" id="{889D46E2-2C54-5045-9307-C4482942BD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7661275"/>
          </a:xfrm>
          <a:prstGeom prst="rect">
            <a:avLst/>
          </a:prstGeom>
        </p:spPr>
      </p:pic>
    </p:spTree>
    <p:extLst>
      <p:ext uri="{BB962C8B-B14F-4D97-AF65-F5344CB8AC3E}">
        <p14:creationId xmlns:p14="http://schemas.microsoft.com/office/powerpoint/2010/main" val="117271804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19C8A-CE3E-2E49-87A5-75FEA27A74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266" y="0"/>
            <a:ext cx="13246534" cy="6858000"/>
          </a:xfrm>
          <a:prstGeom prst="rect">
            <a:avLst/>
          </a:prstGeom>
        </p:spPr>
      </p:pic>
    </p:spTree>
    <p:extLst>
      <p:ext uri="{BB962C8B-B14F-4D97-AF65-F5344CB8AC3E}">
        <p14:creationId xmlns:p14="http://schemas.microsoft.com/office/powerpoint/2010/main" val="64918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DE171B-01C3-4943-A9BE-F4409BE3C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45" y="-1287127"/>
            <a:ext cx="12220745" cy="8145127"/>
          </a:xfrm>
          <a:prstGeom prst="rect">
            <a:avLst/>
          </a:prstGeom>
        </p:spPr>
      </p:pic>
    </p:spTree>
    <p:extLst>
      <p:ext uri="{BB962C8B-B14F-4D97-AF65-F5344CB8AC3E}">
        <p14:creationId xmlns:p14="http://schemas.microsoft.com/office/powerpoint/2010/main" val="1371770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D9D88C-424A-B044-A9DB-3BDF179291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4986127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F0404-4582-A14F-88D9-351A7C0C88E6}"/>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485747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5287F-DEF0-9549-865E-54C6409C1B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48" y="0"/>
            <a:ext cx="12213648" cy="7678057"/>
          </a:xfrm>
          <a:prstGeom prst="rect">
            <a:avLst/>
          </a:prstGeom>
        </p:spPr>
      </p:pic>
    </p:spTree>
    <p:extLst>
      <p:ext uri="{BB962C8B-B14F-4D97-AF65-F5344CB8AC3E}">
        <p14:creationId xmlns:p14="http://schemas.microsoft.com/office/powerpoint/2010/main" val="3983847691"/>
      </p:ext>
    </p:extLst>
  </p:cSld>
  <p:clrMapOvr>
    <a:masterClrMapping/>
  </p:clrMapOvr>
  <p:transition spd="slow">
    <p:strips/>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new beginnings\pictures\cross background.jpg" descr="C:\new beginnings\pictures\cross background.jpg">
            <a:extLst>
              <a:ext uri="{FF2B5EF4-FFF2-40B4-BE49-F238E27FC236}">
                <a16:creationId xmlns:a16="http://schemas.microsoft.com/office/drawing/2014/main" id="{F5797C69-9D06-7E4E-84A0-AA2E0E6242E5}"/>
              </a:ext>
            </a:extLst>
          </p:cNvPr>
          <p:cNvPicPr>
            <a:picLocks noChangeAspect="1"/>
          </p:cNvPicPr>
          <p:nvPr/>
        </p:nvPicPr>
        <p:blipFill>
          <a:blip r:embed="rId3">
            <a:extLst/>
          </a:blip>
          <a:stretch>
            <a:fillRect/>
          </a:stretch>
        </p:blipFill>
        <p:spPr>
          <a:xfrm>
            <a:off x="1524000" y="1"/>
            <a:ext cx="9144000" cy="6856413"/>
          </a:xfrm>
          <a:prstGeom prst="rect">
            <a:avLst/>
          </a:prstGeom>
          <a:ln w="12700">
            <a:miter lim="400000"/>
          </a:ln>
          <a:effectLst>
            <a:outerShdw blurRad="63500" dist="17960" dir="8100000" rotWithShape="0">
              <a:srgbClr val="000000">
                <a:alpha val="74996"/>
              </a:srgbClr>
            </a:outerShdw>
          </a:effectLst>
        </p:spPr>
      </p:pic>
      <p:pic>
        <p:nvPicPr>
          <p:cNvPr id="6" name="Picture 5">
            <a:extLst>
              <a:ext uri="{FF2B5EF4-FFF2-40B4-BE49-F238E27FC236}">
                <a16:creationId xmlns:a16="http://schemas.microsoft.com/office/drawing/2014/main" id="{983DC9E3-6BF1-A64A-8485-855A138BBCE9}"/>
              </a:ext>
            </a:extLst>
          </p:cNvPr>
          <p:cNvPicPr>
            <a:picLocks noChangeAspect="1"/>
          </p:cNvPicPr>
          <p:nvPr/>
        </p:nvPicPr>
        <p:blipFill>
          <a:blip r:embed="rId4"/>
          <a:stretch>
            <a:fillRect/>
          </a:stretch>
        </p:blipFill>
        <p:spPr>
          <a:xfrm>
            <a:off x="0" y="-449935"/>
            <a:ext cx="12192000" cy="9144000"/>
          </a:xfrm>
          <a:prstGeom prst="rect">
            <a:avLst/>
          </a:prstGeom>
        </p:spPr>
      </p:pic>
      <p:sp>
        <p:nvSpPr>
          <p:cNvPr id="2" name="TextBox 1">
            <a:extLst>
              <a:ext uri="{FF2B5EF4-FFF2-40B4-BE49-F238E27FC236}">
                <a16:creationId xmlns:a16="http://schemas.microsoft.com/office/drawing/2014/main" id="{619C1B9A-C254-3D47-8A9B-4A9D4A0389EF}"/>
              </a:ext>
            </a:extLst>
          </p:cNvPr>
          <p:cNvSpPr txBox="1"/>
          <p:nvPr/>
        </p:nvSpPr>
        <p:spPr>
          <a:xfrm>
            <a:off x="1524001" y="0"/>
            <a:ext cx="4170947" cy="2862322"/>
          </a:xfrm>
          <a:prstGeom prst="rect">
            <a:avLst/>
          </a:prstGeom>
          <a:noFill/>
        </p:spPr>
        <p:txBody>
          <a:bodyPr wrap="square" rtlCol="0">
            <a:spAutoFit/>
          </a:bodyPr>
          <a:lstStyle/>
          <a:p>
            <a:r>
              <a:rPr lang="en-US" sz="3600" dirty="0">
                <a:solidFill>
                  <a:schemeClr val="bg1"/>
                </a:solidFill>
              </a:rPr>
              <a:t>“Greater love hath no man than this, that a man lay down his life for his friends.”  John 15:13.</a:t>
            </a:r>
          </a:p>
        </p:txBody>
      </p:sp>
    </p:spTree>
    <p:extLst>
      <p:ext uri="{BB962C8B-B14F-4D97-AF65-F5344CB8AC3E}">
        <p14:creationId xmlns:p14="http://schemas.microsoft.com/office/powerpoint/2010/main" val="3278956865"/>
      </p:ext>
    </p:extLst>
  </p:cSld>
  <p:clrMapOvr>
    <a:masterClrMapping/>
  </p:clrMapOvr>
  <p:transition spd="slow">
    <p:plus/>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62F73-6227-7A41-A945-32B4A460D94A}"/>
              </a:ext>
            </a:extLst>
          </p:cNvPr>
          <p:cNvPicPr>
            <a:picLocks noChangeAspect="1"/>
          </p:cNvPicPr>
          <p:nvPr/>
        </p:nvPicPr>
        <p:blipFill>
          <a:blip r:embed="rId3"/>
          <a:stretch>
            <a:fillRect/>
          </a:stretch>
        </p:blipFill>
        <p:spPr>
          <a:xfrm>
            <a:off x="1524000" y="1"/>
            <a:ext cx="9144000" cy="6858000"/>
          </a:xfrm>
          <a:prstGeom prst="rect">
            <a:avLst/>
          </a:prstGeom>
        </p:spPr>
      </p:pic>
      <p:sp>
        <p:nvSpPr>
          <p:cNvPr id="8" name="Content Placeholder 7">
            <a:extLst>
              <a:ext uri="{FF2B5EF4-FFF2-40B4-BE49-F238E27FC236}">
                <a16:creationId xmlns:a16="http://schemas.microsoft.com/office/drawing/2014/main" id="{9DA95DBE-59CE-B84F-B22A-BD863F0B1900}"/>
              </a:ext>
            </a:extLst>
          </p:cNvPr>
          <p:cNvSpPr>
            <a:spLocks noGrp="1"/>
          </p:cNvSpPr>
          <p:nvPr>
            <p:ph sz="half" idx="2"/>
          </p:nvPr>
        </p:nvSpPr>
        <p:spPr>
          <a:xfrm>
            <a:off x="5418667" y="1"/>
            <a:ext cx="5249333" cy="1811866"/>
          </a:xfrm>
        </p:spPr>
        <p:txBody>
          <a:bodyPr>
            <a:normAutofit lnSpcReduction="10000"/>
          </a:bodyPr>
          <a:lstStyle/>
          <a:p>
            <a:pPr marL="0" indent="0" algn="ctr">
              <a:buNone/>
            </a:pPr>
            <a:r>
              <a:rPr lang="en-AU" sz="2400" b="1" dirty="0">
                <a:solidFill>
                  <a:schemeClr val="bg1"/>
                </a:solidFill>
              </a:rPr>
              <a:t>“Eye hath not seen, nor ear heard, neither have entered into the heart of man, the things which God hath prepared for them that love him.” </a:t>
            </a:r>
          </a:p>
          <a:p>
            <a:pPr marL="0" indent="0" algn="ctr">
              <a:buNone/>
            </a:pPr>
            <a:r>
              <a:rPr lang="en-AU" sz="2400" b="1" dirty="0">
                <a:solidFill>
                  <a:schemeClr val="bg1"/>
                </a:solidFill>
              </a:rPr>
              <a:t>1 Corinthians 2:9.</a:t>
            </a:r>
            <a:endParaRPr lang="en-US" sz="2400" dirty="0">
              <a:solidFill>
                <a:schemeClr val="bg1"/>
              </a:solidFill>
            </a:endParaRPr>
          </a:p>
        </p:txBody>
      </p:sp>
    </p:spTree>
    <p:extLst>
      <p:ext uri="{BB962C8B-B14F-4D97-AF65-F5344CB8AC3E}">
        <p14:creationId xmlns:p14="http://schemas.microsoft.com/office/powerpoint/2010/main" val="406947828"/>
      </p:ext>
    </p:extLst>
  </p:cSld>
  <p:clrMapOvr>
    <a:masterClrMapping/>
  </p:clrMapOvr>
  <p:transition spd="slow">
    <p:wipe dir="u"/>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descr="37731807L.jpg">
            <a:extLst>
              <a:ext uri="{FF2B5EF4-FFF2-40B4-BE49-F238E27FC236}">
                <a16:creationId xmlns:a16="http://schemas.microsoft.com/office/drawing/2014/main" id="{EC8B5F43-EA8E-1145-ADC8-A1BB38C49EB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6712" y="-1480458"/>
            <a:ext cx="8015288" cy="1208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988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1206A-C717-0D42-96E2-941797D9D6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619613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7B01C-649B-7040-84F4-96D7DD1762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090400" cy="8069028"/>
          </a:xfrm>
          <a:prstGeom prst="rect">
            <a:avLst/>
          </a:prstGeom>
        </p:spPr>
      </p:pic>
    </p:spTree>
    <p:extLst>
      <p:ext uri="{BB962C8B-B14F-4D97-AF65-F5344CB8AC3E}">
        <p14:creationId xmlns:p14="http://schemas.microsoft.com/office/powerpoint/2010/main" val="830955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32138032.jpg" descr="32138032.jp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466817" y="2059539"/>
            <a:ext cx="4063010" cy="4116588"/>
          </a:xfrm>
          <a:prstGeom prst="rect">
            <a:avLst/>
          </a:prstGeom>
        </p:spPr>
      </p:pic>
      <p:sp>
        <p:nvSpPr>
          <p:cNvPr id="673" name="A healthy life style with daily outdoor activity reduces your risk of dementia."/>
          <p:cNvSpPr txBox="1">
            <a:spLocks noGrp="1"/>
          </p:cNvSpPr>
          <p:nvPr>
            <p:ph type="title"/>
          </p:nvPr>
        </p:nvSpPr>
        <p:spPr>
          <a:prstGeom prst="rect">
            <a:avLst/>
          </a:prstGeom>
        </p:spPr>
        <p:txBody>
          <a:bodyPr/>
          <a:lstStyle/>
          <a:p>
            <a:pPr defTabSz="328600">
              <a:defRPr sz="4500"/>
            </a:pPr>
            <a:r>
              <a:t>A Healthy Life Style With Daily </a:t>
            </a:r>
            <a:r>
              <a:rPr b="1">
                <a:solidFill>
                  <a:srgbClr val="000000"/>
                </a:solidFill>
              </a:rPr>
              <a:t>Outdoor Activity</a:t>
            </a:r>
            <a:r>
              <a:t> Reduces Your Risk Of Dementia.</a:t>
            </a:r>
          </a:p>
        </p:txBody>
      </p:sp>
      <p:sp>
        <p:nvSpPr>
          <p:cNvPr id="674" name="Countries with lower average sunlight have higher Alzheimer’s death rates.…"/>
          <p:cNvSpPr txBox="1">
            <a:spLocks noGrp="1"/>
          </p:cNvSpPr>
          <p:nvPr>
            <p:ph type="body" sz="half" idx="1"/>
          </p:nvPr>
        </p:nvSpPr>
        <p:spPr>
          <a:xfrm>
            <a:off x="4833257" y="2089547"/>
            <a:ext cx="6894399" cy="3884414"/>
          </a:xfrm>
          <a:prstGeom prst="rect">
            <a:avLst/>
          </a:prstGeom>
        </p:spPr>
        <p:txBody>
          <a:bodyPr/>
          <a:lstStyle/>
          <a:p>
            <a:pPr marL="258951" indent="-258951">
              <a:defRPr sz="4000"/>
            </a:pPr>
            <a:r>
              <a:rPr dirty="0"/>
              <a:t>Countries with lower average </a:t>
            </a:r>
            <a:r>
              <a:rPr b="1" dirty="0">
                <a:solidFill>
                  <a:srgbClr val="000000"/>
                </a:solidFill>
              </a:rPr>
              <a:t>sunlight</a:t>
            </a:r>
            <a:r>
              <a:rPr dirty="0"/>
              <a:t> have higher Alzheimer’s death rates.</a:t>
            </a:r>
          </a:p>
          <a:p>
            <a:pPr marL="258951" indent="-258951">
              <a:defRPr sz="4000" b="1">
                <a:solidFill>
                  <a:srgbClr val="000000"/>
                </a:solidFill>
              </a:defRPr>
            </a:pPr>
            <a:r>
              <a:rPr dirty="0"/>
              <a:t>Outdoor air</a:t>
            </a:r>
            <a:r>
              <a:rPr b="0" dirty="0">
                <a:solidFill>
                  <a:srgbClr val="606060"/>
                </a:solidFill>
              </a:rPr>
              <a:t> improves mental performance.</a:t>
            </a:r>
          </a:p>
        </p:txBody>
      </p:sp>
      <p:sp>
        <p:nvSpPr>
          <p:cNvPr id="675" name="J Environ Psych 23(2):109-23. Am J Hypertens. 29(2):149-57."/>
          <p:cNvSpPr txBox="1"/>
          <p:nvPr/>
        </p:nvSpPr>
        <p:spPr>
          <a:xfrm>
            <a:off x="7323743" y="6522779"/>
            <a:ext cx="4868257" cy="33522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lnSpc>
                <a:spcPct val="117999"/>
              </a:lnSpc>
              <a:defRPr sz="2200">
                <a:solidFill>
                  <a:srgbClr val="000000"/>
                </a:solidFill>
                <a:latin typeface="+mj-lt"/>
                <a:ea typeface="+mj-ea"/>
                <a:cs typeface="+mj-cs"/>
                <a:sym typeface="Helvetica Neue"/>
              </a:defRPr>
            </a:lvl1pPr>
          </a:lstStyle>
          <a:p>
            <a:r>
              <a:rPr sz="1547" dirty="0"/>
              <a:t>J Environ Psych 23(2):109-23. Am J </a:t>
            </a:r>
            <a:r>
              <a:rPr sz="1547" dirty="0" err="1"/>
              <a:t>Hypertens</a:t>
            </a:r>
            <a:r>
              <a:rPr sz="1547" dirty="0"/>
              <a:t>. 29(2):149-57.</a:t>
            </a:r>
          </a:p>
        </p:txBody>
      </p:sp>
    </p:spTree>
    <p:extLst>
      <p:ext uri="{BB962C8B-B14F-4D97-AF65-F5344CB8AC3E}">
        <p14:creationId xmlns:p14="http://schemas.microsoft.com/office/powerpoint/2010/main" val="844256447"/>
      </p:ext>
    </p:extLst>
  </p:cSld>
  <p:clrMapOvr>
    <a:masterClrMapping/>
  </p:clrMapOvr>
  <p:transition spd="slow">
    <p:wipe dir="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7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7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6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0" build="p" bldLvl="5"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8D05A-D567-864D-B87E-25610A1824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5053" y="0"/>
            <a:ext cx="5141893" cy="6858000"/>
          </a:xfrm>
          <a:prstGeom prst="rect">
            <a:avLst/>
          </a:prstGeom>
        </p:spPr>
      </p:pic>
    </p:spTree>
    <p:extLst>
      <p:ext uri="{BB962C8B-B14F-4D97-AF65-F5344CB8AC3E}">
        <p14:creationId xmlns:p14="http://schemas.microsoft.com/office/powerpoint/2010/main" val="1313487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F4459-F0FA-7F40-A15F-814DFA1ACB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95641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4636C-1FD3-0D4E-B449-EFBBF3658F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96258"/>
            <a:ext cx="12197444" cy="8131629"/>
          </a:xfrm>
          <a:prstGeom prst="rect">
            <a:avLst/>
          </a:prstGeom>
        </p:spPr>
      </p:pic>
      <p:sp>
        <p:nvSpPr>
          <p:cNvPr id="4" name="TextBox 3">
            <a:extLst>
              <a:ext uri="{FF2B5EF4-FFF2-40B4-BE49-F238E27FC236}">
                <a16:creationId xmlns:a16="http://schemas.microsoft.com/office/drawing/2014/main" id="{F2215C27-B140-3D4B-B0BD-0D74781AB55A}"/>
              </a:ext>
            </a:extLst>
          </p:cNvPr>
          <p:cNvSpPr txBox="1"/>
          <p:nvPr/>
        </p:nvSpPr>
        <p:spPr>
          <a:xfrm>
            <a:off x="-5444" y="0"/>
            <a:ext cx="12197443" cy="1569660"/>
          </a:xfrm>
          <a:prstGeom prst="rect">
            <a:avLst/>
          </a:prstGeom>
          <a:noFill/>
        </p:spPr>
        <p:txBody>
          <a:bodyPr wrap="square" rtlCol="0">
            <a:spAutoFit/>
          </a:bodyPr>
          <a:lstStyle/>
          <a:p>
            <a:r>
              <a:rPr lang="en-US" sz="2400" dirty="0"/>
              <a:t>“God has surrounded us with nature's beautiful scenery to attract and interest the mind. It is His design that we should associate the glories of nature with His character. If we faithfully study the book of nature, we shall find it a fruitful source for contemplating the infinite love and power of God.”</a:t>
            </a:r>
          </a:p>
        </p:txBody>
      </p:sp>
      <p:sp>
        <p:nvSpPr>
          <p:cNvPr id="2" name="TextBox 1">
            <a:extLst>
              <a:ext uri="{FF2B5EF4-FFF2-40B4-BE49-F238E27FC236}">
                <a16:creationId xmlns:a16="http://schemas.microsoft.com/office/drawing/2014/main" id="{86B41FDB-D535-3248-AF27-372AB4EABDEC}"/>
              </a:ext>
            </a:extLst>
          </p:cNvPr>
          <p:cNvSpPr txBox="1"/>
          <p:nvPr/>
        </p:nvSpPr>
        <p:spPr>
          <a:xfrm>
            <a:off x="11007060" y="6488668"/>
            <a:ext cx="1184940" cy="369332"/>
          </a:xfrm>
          <a:prstGeom prst="rect">
            <a:avLst/>
          </a:prstGeom>
          <a:noFill/>
        </p:spPr>
        <p:txBody>
          <a:bodyPr wrap="none" rtlCol="0">
            <a:spAutoFit/>
          </a:bodyPr>
          <a:lstStyle/>
          <a:p>
            <a:r>
              <a:rPr lang="en-US" dirty="0"/>
              <a:t>{AH 144.1}</a:t>
            </a:r>
          </a:p>
        </p:txBody>
      </p:sp>
    </p:spTree>
    <p:extLst>
      <p:ext uri="{BB962C8B-B14F-4D97-AF65-F5344CB8AC3E}">
        <p14:creationId xmlns:p14="http://schemas.microsoft.com/office/powerpoint/2010/main" val="219091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84BD9B-56B5-6348-9708-12F8CA11AB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5938"/>
            <a:ext cx="12192000" cy="9144000"/>
          </a:xfrm>
          <a:prstGeom prst="rect">
            <a:avLst/>
          </a:prstGeom>
        </p:spPr>
      </p:pic>
    </p:spTree>
    <p:extLst>
      <p:ext uri="{BB962C8B-B14F-4D97-AF65-F5344CB8AC3E}">
        <p14:creationId xmlns:p14="http://schemas.microsoft.com/office/powerpoint/2010/main" val="57413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70431-17A5-F249-AFAA-70FB693281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7794172"/>
          </a:xfrm>
          <a:prstGeom prst="rect">
            <a:avLst/>
          </a:prstGeom>
        </p:spPr>
      </p:pic>
    </p:spTree>
    <p:extLst>
      <p:ext uri="{BB962C8B-B14F-4D97-AF65-F5344CB8AC3E}">
        <p14:creationId xmlns:p14="http://schemas.microsoft.com/office/powerpoint/2010/main" val="4152387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501CFE-9BFA-D34E-B0DE-77E88EC621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79461">
            <a:off x="7050086" y="1132115"/>
            <a:ext cx="4651920" cy="45937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862D6D88-CBF5-2348-B0B4-7230D05DFBEA}"/>
              </a:ext>
            </a:extLst>
          </p:cNvPr>
          <p:cNvSpPr txBox="1"/>
          <p:nvPr/>
        </p:nvSpPr>
        <p:spPr>
          <a:xfrm>
            <a:off x="383082" y="1108082"/>
            <a:ext cx="6197600" cy="4524315"/>
          </a:xfrm>
          <a:prstGeom prst="rect">
            <a:avLst/>
          </a:prstGeom>
          <a:noFill/>
        </p:spPr>
        <p:txBody>
          <a:bodyPr wrap="square" rtlCol="0">
            <a:spAutoFit/>
          </a:bodyPr>
          <a:lstStyle/>
          <a:p>
            <a:r>
              <a:rPr lang="en-US" sz="3600" dirty="0"/>
              <a:t>“Ungovernable passion will not be subdued in a moment; but your lifework is before you to rid the garden of the heart of the poisonous weeds of impatience, faultfinding, and an overbearing disposition.”</a:t>
            </a:r>
          </a:p>
          <a:p>
            <a:endParaRPr lang="en-US" sz="3600" dirty="0"/>
          </a:p>
        </p:txBody>
      </p:sp>
      <p:sp>
        <p:nvSpPr>
          <p:cNvPr id="2" name="TextBox 1">
            <a:extLst>
              <a:ext uri="{FF2B5EF4-FFF2-40B4-BE49-F238E27FC236}">
                <a16:creationId xmlns:a16="http://schemas.microsoft.com/office/drawing/2014/main" id="{1C929E42-EF5F-1C48-9D24-78E9DFB8BDAC}"/>
              </a:ext>
            </a:extLst>
          </p:cNvPr>
          <p:cNvSpPr txBox="1"/>
          <p:nvPr/>
        </p:nvSpPr>
        <p:spPr>
          <a:xfrm>
            <a:off x="11055150" y="6488668"/>
            <a:ext cx="1136850" cy="369332"/>
          </a:xfrm>
          <a:prstGeom prst="rect">
            <a:avLst/>
          </a:prstGeom>
          <a:noFill/>
        </p:spPr>
        <p:txBody>
          <a:bodyPr wrap="none" rtlCol="0">
            <a:spAutoFit/>
          </a:bodyPr>
          <a:lstStyle/>
          <a:p>
            <a:r>
              <a:rPr lang="en-US" dirty="0"/>
              <a:t>{4T 365.3}</a:t>
            </a:r>
          </a:p>
        </p:txBody>
      </p:sp>
    </p:spTree>
    <p:extLst>
      <p:ext uri="{BB962C8B-B14F-4D97-AF65-F5344CB8AC3E}">
        <p14:creationId xmlns:p14="http://schemas.microsoft.com/office/powerpoint/2010/main" val="2748388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94E8C-B7B4-6C42-98B4-4E1D07A1FF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2128579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D78A-A6B6-4342-9653-9F81D3788D1A}"/>
              </a:ext>
            </a:extLst>
          </p:cNvPr>
          <p:cNvSpPr>
            <a:spLocks noGrp="1"/>
          </p:cNvSpPr>
          <p:nvPr>
            <p:ph type="title"/>
          </p:nvPr>
        </p:nvSpPr>
        <p:spPr/>
        <p:txBody>
          <a:bodyPr/>
          <a:lstStyle/>
          <a:p>
            <a:r>
              <a:rPr lang="en-US" dirty="0"/>
              <a:t>Your Wilderness Experience</a:t>
            </a:r>
          </a:p>
        </p:txBody>
      </p:sp>
      <p:sp>
        <p:nvSpPr>
          <p:cNvPr id="3" name="Content Placeholder 2">
            <a:extLst>
              <a:ext uri="{FF2B5EF4-FFF2-40B4-BE49-F238E27FC236}">
                <a16:creationId xmlns:a16="http://schemas.microsoft.com/office/drawing/2014/main" id="{143CB48F-6B98-F24B-9145-FFAC161DF9AF}"/>
              </a:ext>
            </a:extLst>
          </p:cNvPr>
          <p:cNvSpPr>
            <a:spLocks noGrp="1"/>
          </p:cNvSpPr>
          <p:nvPr>
            <p:ph sz="half" idx="1"/>
          </p:nvPr>
        </p:nvSpPr>
        <p:spPr/>
        <p:txBody>
          <a:bodyPr>
            <a:normAutofit fontScale="77500" lnSpcReduction="20000"/>
          </a:bodyPr>
          <a:lstStyle/>
          <a:p>
            <a:pPr marL="0" indent="0">
              <a:buNone/>
            </a:pPr>
            <a:r>
              <a:rPr lang="en-US" dirty="0"/>
              <a:t>And thou shalt remember all the way which the LORD thy God led thee these forty years in the wilderness, </a:t>
            </a:r>
            <a:r>
              <a:rPr lang="en-US" u="sng" dirty="0"/>
              <a:t>to humble thee</a:t>
            </a:r>
            <a:r>
              <a:rPr lang="en-US" dirty="0"/>
              <a:t>, and </a:t>
            </a:r>
            <a:r>
              <a:rPr lang="en-US" u="sng" dirty="0"/>
              <a:t>to prove thee</a:t>
            </a:r>
            <a:r>
              <a:rPr lang="en-US" dirty="0"/>
              <a:t>, </a:t>
            </a:r>
            <a:r>
              <a:rPr lang="en-US" u="sng" dirty="0"/>
              <a:t>to know what was in thine heart</a:t>
            </a:r>
            <a:r>
              <a:rPr lang="en-US" dirty="0"/>
              <a:t>, whether thou </a:t>
            </a:r>
            <a:r>
              <a:rPr lang="en-US" dirty="0" err="1"/>
              <a:t>wouldest</a:t>
            </a:r>
            <a:r>
              <a:rPr lang="en-US" dirty="0"/>
              <a:t> keep his commandments, or no. And he humbled thee, and suffered thee to hunger, and fed thee with manna, which thou </a:t>
            </a:r>
            <a:r>
              <a:rPr lang="en-US" dirty="0" err="1"/>
              <a:t>knewest</a:t>
            </a:r>
            <a:r>
              <a:rPr lang="en-US" dirty="0"/>
              <a:t> not, neither did thy fathers know; </a:t>
            </a:r>
            <a:r>
              <a:rPr lang="en-US" u="sng" dirty="0"/>
              <a:t>that he might make thee know that man doth not live by bread only, but by every word that </a:t>
            </a:r>
            <a:r>
              <a:rPr lang="en-US" u="sng" dirty="0" err="1"/>
              <a:t>proceedeth</a:t>
            </a:r>
            <a:r>
              <a:rPr lang="en-US" u="sng" dirty="0"/>
              <a:t> out of the mouth of the LORD </a:t>
            </a:r>
            <a:r>
              <a:rPr lang="en-US" dirty="0"/>
              <a:t>doth man live. Thy raiment waxed not old upon thee, neither did thy foot swell, these forty years. Thou shalt also consider in thine heart, that, </a:t>
            </a:r>
            <a:r>
              <a:rPr lang="en-US" u="sng" dirty="0"/>
              <a:t>as a man </a:t>
            </a:r>
            <a:r>
              <a:rPr lang="en-US" u="sng" dirty="0" err="1"/>
              <a:t>chasteneth</a:t>
            </a:r>
            <a:r>
              <a:rPr lang="en-US" u="sng" dirty="0"/>
              <a:t> his son, so the LORD thy God </a:t>
            </a:r>
            <a:r>
              <a:rPr lang="en-US" u="sng" dirty="0" err="1"/>
              <a:t>chasteneth</a:t>
            </a:r>
            <a:r>
              <a:rPr lang="en-US" u="sng" dirty="0"/>
              <a:t> thee</a:t>
            </a:r>
            <a:r>
              <a:rPr lang="en-US" dirty="0"/>
              <a:t>. Deuteronomy 8:2-5.</a:t>
            </a:r>
          </a:p>
        </p:txBody>
      </p:sp>
      <p:pic>
        <p:nvPicPr>
          <p:cNvPr id="6" name="Content Placeholder 5">
            <a:extLst>
              <a:ext uri="{FF2B5EF4-FFF2-40B4-BE49-F238E27FC236}">
                <a16:creationId xmlns:a16="http://schemas.microsoft.com/office/drawing/2014/main" id="{8DF00D1E-E3F9-F440-A474-AB337A6AB3E0}"/>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464651" y="1845129"/>
            <a:ext cx="5201311" cy="41311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51221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a:extLst>
              <a:ext uri="{FF2B5EF4-FFF2-40B4-BE49-F238E27FC236}">
                <a16:creationId xmlns:a16="http://schemas.microsoft.com/office/drawing/2014/main" id="{2FF6B6D3-5974-4D48-A2EF-404769E6BE6B}"/>
              </a:ext>
            </a:extLst>
          </p:cNvPr>
          <p:cNvSpPr txBox="1">
            <a:spLocks noChangeArrowheads="1"/>
          </p:cNvSpPr>
          <p:nvPr/>
        </p:nvSpPr>
        <p:spPr bwMode="auto">
          <a:xfrm>
            <a:off x="852886" y="1745106"/>
            <a:ext cx="4953000" cy="3019425"/>
          </a:xfrm>
          <a:prstGeom prst="rect">
            <a:avLst/>
          </a:prstGeom>
          <a:noFill/>
          <a:ln w="9525">
            <a:noFill/>
            <a:miter lim="800000"/>
            <a:headEnd/>
            <a:tailEnd/>
          </a:ln>
          <a:effectLst>
            <a:outerShdw blurRad="63500" dist="40161" dir="9693903" algn="ctr" rotWithShape="0">
              <a:schemeClr val="bg2">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4800" dirty="0">
                <a:effectLst>
                  <a:outerShdw blurRad="38100" dist="38100" dir="2700000" algn="tl">
                    <a:srgbClr val="000000"/>
                  </a:outerShdw>
                </a:effectLst>
              </a:rPr>
              <a:t>“The law of self-renouncing love is the law of life for earth and heaven;”</a:t>
            </a:r>
          </a:p>
        </p:txBody>
      </p:sp>
      <p:pic>
        <p:nvPicPr>
          <p:cNvPr id="3" name="Picture 2">
            <a:extLst>
              <a:ext uri="{FF2B5EF4-FFF2-40B4-BE49-F238E27FC236}">
                <a16:creationId xmlns:a16="http://schemas.microsoft.com/office/drawing/2014/main" id="{18DD9EFB-2ECE-7747-A300-4A2DE38D2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8441">
            <a:off x="5934232" y="1507683"/>
            <a:ext cx="5886137" cy="44146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itle 1">
            <a:extLst>
              <a:ext uri="{FF2B5EF4-FFF2-40B4-BE49-F238E27FC236}">
                <a16:creationId xmlns:a16="http://schemas.microsoft.com/office/drawing/2014/main" id="{B77464F5-F577-C443-829A-FF630CE03D56}"/>
              </a:ext>
            </a:extLst>
          </p:cNvPr>
          <p:cNvSpPr txBox="1">
            <a:spLocks/>
          </p:cNvSpPr>
          <p:nvPr/>
        </p:nvSpPr>
        <p:spPr>
          <a:xfrm>
            <a:off x="852886" y="4195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Live to give</a:t>
            </a:r>
            <a:endParaRPr lang="en-US" dirty="0"/>
          </a:p>
        </p:txBody>
      </p:sp>
    </p:spTree>
    <p:extLst>
      <p:ext uri="{BB962C8B-B14F-4D97-AF65-F5344CB8AC3E}">
        <p14:creationId xmlns:p14="http://schemas.microsoft.com/office/powerpoint/2010/main" val="3289594124"/>
      </p:ext>
    </p:extLst>
  </p:cSld>
  <p:clrMapOvr>
    <a:masterClrMapping/>
  </p:clrMapOvr>
  <p:transition spd="med">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new beginnings\Media\Sermon 09\0809067.jpg">
            <a:extLst>
              <a:ext uri="{FF2B5EF4-FFF2-40B4-BE49-F238E27FC236}">
                <a16:creationId xmlns:a16="http://schemas.microsoft.com/office/drawing/2014/main" id="{D802D053-CBE7-1042-9A00-EDF092C8A5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2735"/>
            <a:ext cx="12192000" cy="914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a:extLst>
              <a:ext uri="{FF2B5EF4-FFF2-40B4-BE49-F238E27FC236}">
                <a16:creationId xmlns:a16="http://schemas.microsoft.com/office/drawing/2014/main" id="{74BA1CA2-67E1-0648-93E7-EB54C5E192FE}"/>
              </a:ext>
            </a:extLst>
          </p:cNvPr>
          <p:cNvSpPr txBox="1">
            <a:spLocks noChangeArrowheads="1"/>
          </p:cNvSpPr>
          <p:nvPr/>
        </p:nvSpPr>
        <p:spPr bwMode="auto">
          <a:xfrm>
            <a:off x="8629337" y="40482"/>
            <a:ext cx="2971800" cy="338772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600" dirty="0">
                <a:solidFill>
                  <a:schemeClr val="bg1"/>
                </a:solidFill>
                <a:effectLst>
                  <a:outerShdw blurRad="38100" dist="38100" dir="2700000" algn="tl">
                    <a:srgbClr val="000000"/>
                  </a:outerShdw>
                </a:effectLst>
              </a:rPr>
              <a:t>“There is nothing, save the selfish heart of man, that lives unto itself.”</a:t>
            </a:r>
          </a:p>
        </p:txBody>
      </p:sp>
    </p:spTree>
    <p:extLst>
      <p:ext uri="{BB962C8B-B14F-4D97-AF65-F5344CB8AC3E}">
        <p14:creationId xmlns:p14="http://schemas.microsoft.com/office/powerpoint/2010/main" val="3833539088"/>
      </p:ext>
    </p:extLst>
  </p:cSld>
  <p:clrMapOvr>
    <a:masterClrMapping/>
  </p:clrMapOvr>
  <p:transition spd="med">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new beginnings\pictures\bird.jpg">
            <a:extLst>
              <a:ext uri="{FF2B5EF4-FFF2-40B4-BE49-F238E27FC236}">
                <a16:creationId xmlns:a16="http://schemas.microsoft.com/office/drawing/2014/main" id="{29A605BF-862C-4949-BC15-C19F07DF41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FCD3F88B-F2B1-9C4D-B026-666457AAAA76}"/>
              </a:ext>
            </a:extLst>
          </p:cNvPr>
          <p:cNvSpPr txBox="1">
            <a:spLocks noChangeArrowheads="1"/>
          </p:cNvSpPr>
          <p:nvPr/>
        </p:nvSpPr>
        <p:spPr bwMode="auto">
          <a:xfrm>
            <a:off x="3657600" y="1965326"/>
            <a:ext cx="4800600" cy="3140075"/>
          </a:xfrm>
          <a:prstGeom prst="rect">
            <a:avLst/>
          </a:prstGeom>
          <a:noFill/>
          <a:ln w="9525">
            <a:noFill/>
            <a:miter lim="800000"/>
            <a:headEnd/>
            <a:tailEnd/>
          </a:ln>
          <a:effectLst>
            <a:outerShdw blurRad="63500" dist="28398" dir="9206097" algn="ctr" rotWithShape="0">
              <a:schemeClr val="bg2">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4000" dirty="0">
                <a:solidFill>
                  <a:schemeClr val="bg1"/>
                </a:solidFill>
                <a:effectLst>
                  <a:outerShdw blurRad="38100" dist="38100" dir="2700000" algn="tl">
                    <a:srgbClr val="000000"/>
                  </a:outerShdw>
                </a:effectLst>
              </a:rPr>
              <a:t>“No bird that cleaves the air, no animal that moves upon the ground, but ministers to some other life.”</a:t>
            </a:r>
          </a:p>
        </p:txBody>
      </p:sp>
    </p:spTree>
    <p:extLst>
      <p:ext uri="{BB962C8B-B14F-4D97-AF65-F5344CB8AC3E}">
        <p14:creationId xmlns:p14="http://schemas.microsoft.com/office/powerpoint/2010/main" val="322977024"/>
      </p:ext>
    </p:extLst>
  </p:cSld>
  <p:clrMapOvr>
    <a:masterClrMapping/>
  </p:clrMapOvr>
  <p:transition spd="med">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C:\new beginnings\pictures\eden.jpg">
            <a:extLst>
              <a:ext uri="{FF2B5EF4-FFF2-40B4-BE49-F238E27FC236}">
                <a16:creationId xmlns:a16="http://schemas.microsoft.com/office/drawing/2014/main" id="{892285E6-2A69-4149-8202-FCC9E0C0F32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86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a:extLst>
              <a:ext uri="{FF2B5EF4-FFF2-40B4-BE49-F238E27FC236}">
                <a16:creationId xmlns:a16="http://schemas.microsoft.com/office/drawing/2014/main" id="{AA2AD490-08E1-3846-B4AE-3048625FD711}"/>
              </a:ext>
            </a:extLst>
          </p:cNvPr>
          <p:cNvSpPr txBox="1">
            <a:spLocks noChangeArrowheads="1"/>
          </p:cNvSpPr>
          <p:nvPr/>
        </p:nvSpPr>
        <p:spPr bwMode="auto">
          <a:xfrm>
            <a:off x="4422098" y="62461"/>
            <a:ext cx="6400800" cy="1569660"/>
          </a:xfrm>
          <a:prstGeom prst="rect">
            <a:avLst/>
          </a:prstGeom>
          <a:noFill/>
          <a:ln w="9525">
            <a:noFill/>
            <a:miter lim="800000"/>
            <a:headEnd/>
            <a:tailEnd/>
          </a:ln>
          <a:effectLst>
            <a:outerShdw blurRad="63500" dist="28398" dir="9206097"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3200" dirty="0">
                <a:solidFill>
                  <a:schemeClr val="bg1"/>
                </a:solidFill>
                <a:effectLst>
                  <a:outerShdw blurRad="38100" dist="38100" dir="2700000" algn="tl">
                    <a:srgbClr val="000000"/>
                  </a:outerShdw>
                </a:effectLst>
              </a:rPr>
              <a:t>“There is no leaf of the forest, or lowly blade of grass, but has its ministry.” </a:t>
            </a:r>
          </a:p>
        </p:txBody>
      </p:sp>
    </p:spTree>
    <p:extLst>
      <p:ext uri="{BB962C8B-B14F-4D97-AF65-F5344CB8AC3E}">
        <p14:creationId xmlns:p14="http://schemas.microsoft.com/office/powerpoint/2010/main" val="652333111"/>
      </p:ext>
    </p:extLst>
  </p:cSld>
  <p:clrMapOvr>
    <a:masterClrMapping/>
  </p:clrMapOvr>
  <p:transition spd="med">
    <p:wipe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new beginnings\pictures\eden.jpg">
            <a:extLst>
              <a:ext uri="{FF2B5EF4-FFF2-40B4-BE49-F238E27FC236}">
                <a16:creationId xmlns:a16="http://schemas.microsoft.com/office/drawing/2014/main" id="{F9529BFF-71EB-7842-B95B-4F94700E3C4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86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a:extLst>
              <a:ext uri="{FF2B5EF4-FFF2-40B4-BE49-F238E27FC236}">
                <a16:creationId xmlns:a16="http://schemas.microsoft.com/office/drawing/2014/main" id="{813D8B00-D90A-CA4F-A9FF-0E79C76801F3}"/>
              </a:ext>
            </a:extLst>
          </p:cNvPr>
          <p:cNvSpPr txBox="1">
            <a:spLocks noChangeArrowheads="1"/>
          </p:cNvSpPr>
          <p:nvPr/>
        </p:nvSpPr>
        <p:spPr bwMode="auto">
          <a:xfrm>
            <a:off x="4504543" y="-73704"/>
            <a:ext cx="6333345" cy="1687963"/>
          </a:xfrm>
          <a:prstGeom prst="rect">
            <a:avLst/>
          </a:prstGeom>
          <a:noFill/>
          <a:ln w="9525">
            <a:noFill/>
            <a:miter lim="800000"/>
            <a:headEnd/>
            <a:tailEnd/>
          </a:ln>
          <a:effectLst>
            <a:outerShdw blurRad="63500" dist="28398" dir="9206097"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10000"/>
              </a:lnSpc>
              <a:spcBef>
                <a:spcPct val="50000"/>
              </a:spcBef>
            </a:pPr>
            <a:r>
              <a:rPr lang="en-US" altLang="en-US" dirty="0">
                <a:solidFill>
                  <a:schemeClr val="bg1"/>
                </a:solidFill>
                <a:effectLst>
                  <a:outerShdw blurRad="38100" dist="38100" dir="2700000" algn="tl">
                    <a:srgbClr val="000000"/>
                  </a:outerShdw>
                </a:effectLst>
              </a:rPr>
              <a:t>“Every tree and shrub and leaf pours forth that element of life without which neither man nor animal could live; and man and animal, in turn, minister to the life of tree and shrub and leaf.” </a:t>
            </a:r>
          </a:p>
        </p:txBody>
      </p:sp>
    </p:spTree>
    <p:extLst>
      <p:ext uri="{BB962C8B-B14F-4D97-AF65-F5344CB8AC3E}">
        <p14:creationId xmlns:p14="http://schemas.microsoft.com/office/powerpoint/2010/main" val="2600264149"/>
      </p:ext>
    </p:extLst>
  </p:cSld>
  <p:clrMapOvr>
    <a:masterClrMapping/>
  </p:clrMapOvr>
  <p:transition spd="med">
    <p:split orient="vert" dir="in"/>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new beginnings\pictures\eden.jpg">
            <a:extLst>
              <a:ext uri="{FF2B5EF4-FFF2-40B4-BE49-F238E27FC236}">
                <a16:creationId xmlns:a16="http://schemas.microsoft.com/office/drawing/2014/main" id="{AAA7AA19-E251-FE48-A4F3-F051F80F2F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86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a:extLst>
              <a:ext uri="{FF2B5EF4-FFF2-40B4-BE49-F238E27FC236}">
                <a16:creationId xmlns:a16="http://schemas.microsoft.com/office/drawing/2014/main" id="{8E01A6DE-B7E9-B64E-A16B-3626DDE8258A}"/>
              </a:ext>
            </a:extLst>
          </p:cNvPr>
          <p:cNvSpPr txBox="1">
            <a:spLocks noChangeArrowheads="1"/>
          </p:cNvSpPr>
          <p:nvPr/>
        </p:nvSpPr>
        <p:spPr bwMode="auto">
          <a:xfrm>
            <a:off x="4482059" y="1"/>
            <a:ext cx="6370820" cy="1081322"/>
          </a:xfrm>
          <a:prstGeom prst="rect">
            <a:avLst/>
          </a:prstGeom>
          <a:noFill/>
          <a:ln w="9525">
            <a:noFill/>
            <a:miter lim="800000"/>
            <a:headEnd/>
            <a:tailEnd/>
          </a:ln>
          <a:effectLst>
            <a:outerShdw blurRad="63500" dist="28398" dir="9206097"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0000"/>
              </a:lnSpc>
              <a:spcBef>
                <a:spcPct val="50000"/>
              </a:spcBef>
            </a:pPr>
            <a:r>
              <a:rPr lang="en-US" altLang="en-US" sz="2800" dirty="0">
                <a:solidFill>
                  <a:schemeClr val="bg1"/>
                </a:solidFill>
                <a:effectLst>
                  <a:outerShdw blurRad="38100" dist="38100" dir="2700000" algn="tl">
                    <a:srgbClr val="000000"/>
                  </a:outerShdw>
                </a:effectLst>
              </a:rPr>
              <a:t>“The flowers breathe fragrance and unfold their beauty in blessing to the world.”</a:t>
            </a:r>
          </a:p>
        </p:txBody>
      </p:sp>
    </p:spTree>
    <p:extLst>
      <p:ext uri="{BB962C8B-B14F-4D97-AF65-F5344CB8AC3E}">
        <p14:creationId xmlns:p14="http://schemas.microsoft.com/office/powerpoint/2010/main" val="1249764422"/>
      </p:ext>
    </p:extLst>
  </p:cSld>
  <p:clrMapOvr>
    <a:masterClrMapping/>
  </p:clrMapOvr>
  <p:transition spd="med">
    <p:wipe dir="d"/>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84BD9B-56B5-6348-9708-12F8CA11AB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9003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C:\new beginnings\catalogue\Images\Section 06\0606125.jpg">
            <a:extLst>
              <a:ext uri="{FF2B5EF4-FFF2-40B4-BE49-F238E27FC236}">
                <a16:creationId xmlns:a16="http://schemas.microsoft.com/office/drawing/2014/main" id="{C7975E77-4D24-7D41-9425-05E2866A41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86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5">
            <a:extLst>
              <a:ext uri="{FF2B5EF4-FFF2-40B4-BE49-F238E27FC236}">
                <a16:creationId xmlns:a16="http://schemas.microsoft.com/office/drawing/2014/main" id="{5A904AFB-3F98-DA4E-9712-EA85F070E9E3}"/>
              </a:ext>
            </a:extLst>
          </p:cNvPr>
          <p:cNvSpPr txBox="1">
            <a:spLocks noChangeArrowheads="1"/>
          </p:cNvSpPr>
          <p:nvPr/>
        </p:nvSpPr>
        <p:spPr bwMode="auto">
          <a:xfrm>
            <a:off x="1600200" y="990600"/>
            <a:ext cx="3962400" cy="2654300"/>
          </a:xfrm>
          <a:prstGeom prst="rect">
            <a:avLst/>
          </a:prstGeom>
          <a:noFill/>
          <a:ln w="9525">
            <a:noFill/>
            <a:miter lim="800000"/>
            <a:headEnd/>
            <a:tailEnd/>
          </a:ln>
          <a:effectLst>
            <a:outerShdw blurRad="63500" dist="28398" dir="9206097" algn="ctr" rotWithShape="0">
              <a:schemeClr val="bg2">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40000"/>
              </a:lnSpc>
              <a:spcBef>
                <a:spcPct val="50000"/>
              </a:spcBef>
            </a:pPr>
            <a:r>
              <a:rPr lang="en-US" altLang="en-US" sz="4000" dirty="0">
                <a:solidFill>
                  <a:schemeClr val="bg1"/>
                </a:solidFill>
                <a:effectLst>
                  <a:outerShdw blurRad="38100" dist="38100" dir="2700000" algn="tl">
                    <a:srgbClr val="000000"/>
                  </a:outerShdw>
                </a:effectLst>
              </a:rPr>
              <a:t>“The sun sheds its light to gladden a thousand worlds.”</a:t>
            </a:r>
          </a:p>
        </p:txBody>
      </p:sp>
    </p:spTree>
    <p:extLst>
      <p:ext uri="{BB962C8B-B14F-4D97-AF65-F5344CB8AC3E}">
        <p14:creationId xmlns:p14="http://schemas.microsoft.com/office/powerpoint/2010/main" val="2273110788"/>
      </p:ext>
    </p:extLst>
  </p:cSld>
  <p:clrMapOvr>
    <a:masterClrMapping/>
  </p:clrMapOvr>
  <p:transition spd="med">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a:extLst>
              <a:ext uri="{FF2B5EF4-FFF2-40B4-BE49-F238E27FC236}">
                <a16:creationId xmlns:a16="http://schemas.microsoft.com/office/drawing/2014/main" id="{816079BE-E161-5447-A9C2-ACB5B2D37EC5}"/>
              </a:ext>
            </a:extLst>
          </p:cNvPr>
          <p:cNvGraphicFramePr>
            <a:graphicFrameLocks noChangeAspect="1"/>
          </p:cNvGraphicFramePr>
          <p:nvPr>
            <p:extLst>
              <p:ext uri="{D42A27DB-BD31-4B8C-83A1-F6EECF244321}">
                <p14:modId xmlns:p14="http://schemas.microsoft.com/office/powerpoint/2010/main" val="2079797449"/>
              </p:ext>
            </p:extLst>
          </p:nvPr>
        </p:nvGraphicFramePr>
        <p:xfrm>
          <a:off x="0" y="0"/>
          <a:ext cx="12192000" cy="9184217"/>
        </p:xfrm>
        <a:graphic>
          <a:graphicData uri="http://schemas.openxmlformats.org/presentationml/2006/ole">
            <mc:AlternateContent xmlns:mc="http://schemas.openxmlformats.org/markup-compatibility/2006">
              <mc:Choice xmlns:v="urn:schemas-microsoft-com:vml" Requires="v">
                <p:oleObj spid="_x0000_s11321" name="Photo Editor Photo" r:id="rId4" imgW="7620000" imgH="6096000" progId="MSPhotoEd.3">
                  <p:embed/>
                </p:oleObj>
              </mc:Choice>
              <mc:Fallback>
                <p:oleObj name="Photo Editor Photo" r:id="rId4" imgW="7620000" imgH="6096000" progId="MSPhotoEd.3">
                  <p:embed/>
                  <p:pic>
                    <p:nvPicPr>
                      <p:cNvPr id="49154" name="Object 2">
                        <a:extLst>
                          <a:ext uri="{FF2B5EF4-FFF2-40B4-BE49-F238E27FC236}">
                            <a16:creationId xmlns:a16="http://schemas.microsoft.com/office/drawing/2014/main" id="{816079BE-E161-5447-A9C2-ACB5B2D37EC5}"/>
                          </a:ext>
                        </a:extLst>
                      </p:cNvPr>
                      <p:cNvPicPr>
                        <a:picLocks noChangeAspect="1" noChangeArrowheads="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0" y="0"/>
                        <a:ext cx="12192000" cy="9184217"/>
                      </a:xfrm>
                      <a:prstGeom prst="rect">
                        <a:avLst/>
                      </a:prstGeom>
                      <a:noFill/>
                      <a:ln>
                        <a:noFill/>
                      </a:ln>
                      <a:effectLst>
                        <a:outerShdw dist="35921" dir="2700000" algn="ctr" rotWithShape="0">
                          <a:schemeClr val="bg2"/>
                        </a:outerShdw>
                      </a:effectLst>
                    </p:spPr>
                  </p:pic>
                </p:oleObj>
              </mc:Fallback>
            </mc:AlternateContent>
          </a:graphicData>
        </a:graphic>
      </p:graphicFrame>
      <p:sp>
        <p:nvSpPr>
          <p:cNvPr id="43011" name="Text Box 3">
            <a:extLst>
              <a:ext uri="{FF2B5EF4-FFF2-40B4-BE49-F238E27FC236}">
                <a16:creationId xmlns:a16="http://schemas.microsoft.com/office/drawing/2014/main" id="{D077C5B1-DE3B-E540-99F9-C8493B419516}"/>
              </a:ext>
            </a:extLst>
          </p:cNvPr>
          <p:cNvSpPr txBox="1">
            <a:spLocks noChangeArrowheads="1"/>
          </p:cNvSpPr>
          <p:nvPr/>
        </p:nvSpPr>
        <p:spPr bwMode="auto">
          <a:xfrm>
            <a:off x="1274164" y="0"/>
            <a:ext cx="10038413" cy="2219838"/>
          </a:xfrm>
          <a:prstGeom prst="rect">
            <a:avLst/>
          </a:prstGeom>
          <a:noFill/>
          <a:ln w="9525">
            <a:noFill/>
            <a:miter lim="800000"/>
            <a:headEnd/>
            <a:tailEnd/>
          </a:ln>
          <a:effectLst>
            <a:outerShdw blurRad="63500" dist="40161" dir="9693903" algn="ctr" rotWithShape="0">
              <a:schemeClr val="bg2">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10000"/>
              </a:lnSpc>
              <a:spcBef>
                <a:spcPct val="50000"/>
              </a:spcBef>
            </a:pPr>
            <a:r>
              <a:rPr lang="en-US" altLang="en-US" sz="3200" dirty="0">
                <a:solidFill>
                  <a:schemeClr val="bg1"/>
                </a:solidFill>
                <a:effectLst>
                  <a:outerShdw blurRad="38100" dist="38100" dir="2700000" algn="tl">
                    <a:srgbClr val="000000"/>
                  </a:outerShdw>
                </a:effectLst>
              </a:rPr>
              <a:t>“The ocean, itself the source of all our springs and fountains, receives the streams from every land, but takes to give. The mists ascending from its bosom fall in showers to water the earth, that it may bring forth and bud.”</a:t>
            </a:r>
          </a:p>
        </p:txBody>
      </p:sp>
    </p:spTree>
    <p:extLst>
      <p:ext uri="{BB962C8B-B14F-4D97-AF65-F5344CB8AC3E}">
        <p14:creationId xmlns:p14="http://schemas.microsoft.com/office/powerpoint/2010/main" val="1319545191"/>
      </p:ext>
    </p:extLst>
  </p:cSld>
  <p:clrMapOvr>
    <a:masterClrMapping/>
  </p:clrMapOvr>
  <p:transition spd="med">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6EC51-A919-CB4F-800A-0133EF810470}"/>
              </a:ext>
            </a:extLst>
          </p:cNvPr>
          <p:cNvPicPr>
            <a:picLocks noChangeAspect="1"/>
          </p:cNvPicPr>
          <p:nvPr/>
        </p:nvPicPr>
        <p:blipFill>
          <a:blip r:embed="rId3"/>
          <a:stretch>
            <a:fillRect/>
          </a:stretch>
        </p:blipFill>
        <p:spPr>
          <a:xfrm>
            <a:off x="2877426" y="0"/>
            <a:ext cx="9314574" cy="6985933"/>
          </a:xfrm>
          <a:prstGeom prst="rect">
            <a:avLst/>
          </a:prstGeom>
        </p:spPr>
      </p:pic>
      <p:pic>
        <p:nvPicPr>
          <p:cNvPr id="9" name="Picture 8">
            <a:extLst>
              <a:ext uri="{FF2B5EF4-FFF2-40B4-BE49-F238E27FC236}">
                <a16:creationId xmlns:a16="http://schemas.microsoft.com/office/drawing/2014/main" id="{52FB2196-DAFE-C446-A0E1-ACE8C7A8B8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3987384" y="-1"/>
            <a:ext cx="6864805" cy="6985933"/>
          </a:xfrm>
          <a:prstGeom prst="rect">
            <a:avLst/>
          </a:prstGeom>
        </p:spPr>
      </p:pic>
      <p:sp>
        <p:nvSpPr>
          <p:cNvPr id="40963" name="Text Box 3">
            <a:extLst>
              <a:ext uri="{FF2B5EF4-FFF2-40B4-BE49-F238E27FC236}">
                <a16:creationId xmlns:a16="http://schemas.microsoft.com/office/drawing/2014/main" id="{9F63080A-A512-324C-9F11-041E94A3E5BF}"/>
              </a:ext>
            </a:extLst>
          </p:cNvPr>
          <p:cNvSpPr txBox="1">
            <a:spLocks noChangeArrowheads="1"/>
          </p:cNvSpPr>
          <p:nvPr/>
        </p:nvSpPr>
        <p:spPr bwMode="auto">
          <a:xfrm>
            <a:off x="571500" y="127933"/>
            <a:ext cx="4953000" cy="5075492"/>
          </a:xfrm>
          <a:prstGeom prst="rect">
            <a:avLst/>
          </a:prstGeom>
          <a:noFill/>
          <a:ln w="9525">
            <a:noFill/>
            <a:miter lim="800000"/>
            <a:headEnd/>
            <a:tailEnd/>
          </a:ln>
          <a:effectLst>
            <a:outerShdw blurRad="63500" dist="40161" dir="9693903" algn="ctr" rotWithShape="0">
              <a:schemeClr val="bg2">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30000"/>
              </a:lnSpc>
              <a:spcBef>
                <a:spcPct val="50000"/>
              </a:spcBef>
            </a:pPr>
            <a:r>
              <a:rPr lang="en-US" altLang="en-US" sz="3600" dirty="0">
                <a:solidFill>
                  <a:schemeClr val="bg1"/>
                </a:solidFill>
                <a:effectLst>
                  <a:outerShdw blurRad="38100" dist="38100" dir="2700000" algn="tl">
                    <a:srgbClr val="000000"/>
                  </a:outerShdw>
                </a:effectLst>
                <a:latin typeface="+mn-lt"/>
              </a:rPr>
              <a:t>“`I seek not Mine own glory,’ `but the glory of Him that sent Me.’ In these words is set forth the great principle which is the law of life for the universe.”</a:t>
            </a:r>
            <a:endParaRPr lang="en-US" altLang="en-US" sz="3200" dirty="0">
              <a:solidFill>
                <a:schemeClr val="bg1"/>
              </a:solidFill>
              <a:effectLst>
                <a:outerShdw blurRad="38100" dist="38100" dir="2700000" algn="tl">
                  <a:srgbClr val="000000"/>
                </a:outerShdw>
              </a:effectLst>
              <a:latin typeface="+mn-lt"/>
            </a:endParaRPr>
          </a:p>
        </p:txBody>
      </p:sp>
      <p:sp>
        <p:nvSpPr>
          <p:cNvPr id="2" name="TextBox 1">
            <a:extLst>
              <a:ext uri="{FF2B5EF4-FFF2-40B4-BE49-F238E27FC236}">
                <a16:creationId xmlns:a16="http://schemas.microsoft.com/office/drawing/2014/main" id="{6EE21BF4-F8C3-6D4A-95DE-3EEDC2098FFF}"/>
              </a:ext>
            </a:extLst>
          </p:cNvPr>
          <p:cNvSpPr txBox="1"/>
          <p:nvPr/>
        </p:nvSpPr>
        <p:spPr>
          <a:xfrm>
            <a:off x="11297653" y="6493715"/>
            <a:ext cx="894347" cy="369332"/>
          </a:xfrm>
          <a:prstGeom prst="rect">
            <a:avLst/>
          </a:prstGeom>
          <a:noFill/>
        </p:spPr>
        <p:txBody>
          <a:bodyPr wrap="none" rtlCol="0">
            <a:spAutoFit/>
          </a:bodyPr>
          <a:lstStyle/>
          <a:p>
            <a:r>
              <a:rPr lang="en-US" altLang="en-US" dirty="0">
                <a:solidFill>
                  <a:schemeClr val="bg1"/>
                </a:solidFill>
                <a:effectLst>
                  <a:outerShdw blurRad="38100" dist="38100" dir="2700000" algn="tl">
                    <a:srgbClr val="C0C0C0"/>
                  </a:outerShdw>
                </a:effectLst>
              </a:rPr>
              <a:t>{DA.21}</a:t>
            </a:r>
            <a:endParaRPr lang="en-US" altLang="en-US" sz="2000"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305684885"/>
      </p:ext>
    </p:extLst>
  </p:cSld>
  <p:clrMapOvr>
    <a:masterClrMapping/>
  </p:clrMapOvr>
  <p:transition spd="med">
    <p:wipe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18F49-B4CF-5249-9ACA-63B79E65D2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64626"/>
          </a:xfrm>
          <a:prstGeom prst="rect">
            <a:avLst/>
          </a:prstGeom>
        </p:spPr>
      </p:pic>
      <p:sp>
        <p:nvSpPr>
          <p:cNvPr id="6" name="TextBox 5">
            <a:extLst>
              <a:ext uri="{FF2B5EF4-FFF2-40B4-BE49-F238E27FC236}">
                <a16:creationId xmlns:a16="http://schemas.microsoft.com/office/drawing/2014/main" id="{B673C6AA-CBF5-AB4F-AA72-613216261100}"/>
              </a:ext>
            </a:extLst>
          </p:cNvPr>
          <p:cNvSpPr txBox="1"/>
          <p:nvPr/>
        </p:nvSpPr>
        <p:spPr>
          <a:xfrm>
            <a:off x="181428" y="1006561"/>
            <a:ext cx="11829143" cy="5293757"/>
          </a:xfrm>
          <a:prstGeom prst="rect">
            <a:avLst/>
          </a:prstGeom>
          <a:noFill/>
        </p:spPr>
        <p:txBody>
          <a:bodyPr wrap="square" rtlCol="0">
            <a:spAutoFit/>
          </a:bodyPr>
          <a:lstStyle/>
          <a:p>
            <a:r>
              <a:rPr lang="en-US" sz="2600" b="1" dirty="0">
                <a:solidFill>
                  <a:schemeClr val="bg1"/>
                </a:solidFill>
                <a:effectLst>
                  <a:glow rad="101600">
                    <a:schemeClr val="tx1">
                      <a:alpha val="60000"/>
                    </a:schemeClr>
                  </a:glow>
                </a:effectLst>
              </a:rPr>
              <a:t> “By the casting of the grain into the soil, Christ represents the sacrifice of Himself for our redemption. "Except a corn of wheat fall into the ground and die," He says, "it </a:t>
            </a:r>
            <a:r>
              <a:rPr lang="en-US" sz="2600" b="1" dirty="0" err="1">
                <a:solidFill>
                  <a:schemeClr val="bg1"/>
                </a:solidFill>
                <a:effectLst>
                  <a:glow rad="101600">
                    <a:schemeClr val="tx1">
                      <a:alpha val="60000"/>
                    </a:schemeClr>
                  </a:glow>
                </a:effectLst>
              </a:rPr>
              <a:t>abideth</a:t>
            </a:r>
            <a:r>
              <a:rPr lang="en-US" sz="2600" b="1" dirty="0">
                <a:solidFill>
                  <a:schemeClr val="bg1"/>
                </a:solidFill>
                <a:effectLst>
                  <a:glow rad="101600">
                    <a:schemeClr val="tx1">
                      <a:alpha val="60000"/>
                    </a:schemeClr>
                  </a:glow>
                </a:effectLst>
              </a:rPr>
              <a:t> alone; but if it die, it </a:t>
            </a:r>
            <a:r>
              <a:rPr lang="en-US" sz="2600" b="1" dirty="0" err="1">
                <a:solidFill>
                  <a:schemeClr val="bg1"/>
                </a:solidFill>
                <a:effectLst>
                  <a:glow rad="101600">
                    <a:schemeClr val="tx1">
                      <a:alpha val="60000"/>
                    </a:schemeClr>
                  </a:glow>
                </a:effectLst>
              </a:rPr>
              <a:t>bringeth</a:t>
            </a:r>
            <a:r>
              <a:rPr lang="en-US" sz="2600" b="1" dirty="0">
                <a:solidFill>
                  <a:schemeClr val="bg1"/>
                </a:solidFill>
                <a:effectLst>
                  <a:glow rad="101600">
                    <a:schemeClr val="tx1">
                      <a:alpha val="60000"/>
                    </a:schemeClr>
                  </a:glow>
                </a:effectLst>
              </a:rPr>
              <a:t> forth much fruit." John 12:24. So the death of Christ will result in fruit for the kingdom of God. In accordance with the law of the vegetable kingdom, life will be the result of His death.”  {COL 86.2}</a:t>
            </a:r>
          </a:p>
          <a:p>
            <a:r>
              <a:rPr lang="en-US" sz="2600" b="1" dirty="0">
                <a:solidFill>
                  <a:schemeClr val="bg1"/>
                </a:solidFill>
                <a:effectLst>
                  <a:glow rad="101600">
                    <a:schemeClr val="tx1">
                      <a:alpha val="60000"/>
                    </a:schemeClr>
                  </a:glow>
                </a:effectLst>
              </a:rPr>
              <a:t>     “And all who would bring forth fruit as workers together with Christ must first fall into the ground and die. </a:t>
            </a:r>
            <a:r>
              <a:rPr lang="en-US" sz="2600" b="1" u="sng" dirty="0">
                <a:solidFill>
                  <a:schemeClr val="bg1"/>
                </a:solidFill>
                <a:effectLst>
                  <a:glow rad="101600">
                    <a:schemeClr val="tx1">
                      <a:alpha val="60000"/>
                    </a:schemeClr>
                  </a:glow>
                </a:effectLst>
              </a:rPr>
              <a:t>The life must be cast into the furrow of the world's need. </a:t>
            </a:r>
            <a:r>
              <a:rPr lang="en-US" sz="2600" b="1" dirty="0">
                <a:solidFill>
                  <a:schemeClr val="bg1"/>
                </a:solidFill>
                <a:effectLst>
                  <a:glow rad="101600">
                    <a:schemeClr val="tx1">
                      <a:alpha val="60000"/>
                    </a:schemeClr>
                  </a:glow>
                </a:effectLst>
              </a:rPr>
              <a:t>Self-love, self-interest, must perish. But the law of self-sacrifice is the law of self-preservation. The seed buried in the ground produces fruit, and in turn this is planted. Thus the harvest is multiplied. The husbandman preserves his grain by casting it away. So in human life, to give is to live. The life that will be preserved is the life that is freely given in service to God and man. Those who for Christ's sake sacrifice their life in this world, will keep it unto life eternal.”</a:t>
            </a:r>
          </a:p>
        </p:txBody>
      </p:sp>
      <p:sp>
        <p:nvSpPr>
          <p:cNvPr id="2" name="TextBox 1">
            <a:extLst>
              <a:ext uri="{FF2B5EF4-FFF2-40B4-BE49-F238E27FC236}">
                <a16:creationId xmlns:a16="http://schemas.microsoft.com/office/drawing/2014/main" id="{70F83FF9-5303-A442-8D97-4B9A497EEA3C}"/>
              </a:ext>
            </a:extLst>
          </p:cNvPr>
          <p:cNvSpPr txBox="1"/>
          <p:nvPr/>
        </p:nvSpPr>
        <p:spPr>
          <a:xfrm>
            <a:off x="11008727" y="6488668"/>
            <a:ext cx="1183273" cy="369332"/>
          </a:xfrm>
          <a:prstGeom prst="rect">
            <a:avLst/>
          </a:prstGeom>
          <a:noFill/>
        </p:spPr>
        <p:txBody>
          <a:bodyPr wrap="none" rtlCol="0">
            <a:spAutoFit/>
          </a:bodyPr>
          <a:lstStyle/>
          <a:p>
            <a:r>
              <a:rPr lang="en-US" b="1" dirty="0">
                <a:solidFill>
                  <a:schemeClr val="bg1"/>
                </a:solidFill>
                <a:effectLst>
                  <a:glow rad="101600">
                    <a:schemeClr val="tx1">
                      <a:alpha val="60000"/>
                    </a:schemeClr>
                  </a:glow>
                </a:effectLst>
              </a:rPr>
              <a:t>{COL 86.3}</a:t>
            </a:r>
            <a:endParaRPr lang="en-US" dirty="0"/>
          </a:p>
        </p:txBody>
      </p:sp>
    </p:spTree>
    <p:extLst>
      <p:ext uri="{BB962C8B-B14F-4D97-AF65-F5344CB8AC3E}">
        <p14:creationId xmlns:p14="http://schemas.microsoft.com/office/powerpoint/2010/main" val="300666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60A0AC-8B5E-BC49-B195-A00886564C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439269">
            <a:off x="6916058" y="740228"/>
            <a:ext cx="4572000" cy="56605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itle 7">
            <a:extLst>
              <a:ext uri="{FF2B5EF4-FFF2-40B4-BE49-F238E27FC236}">
                <a16:creationId xmlns:a16="http://schemas.microsoft.com/office/drawing/2014/main" id="{6FFA6FC7-F862-8548-ACFD-94D563091A18}"/>
              </a:ext>
            </a:extLst>
          </p:cNvPr>
          <p:cNvSpPr>
            <a:spLocks noGrp="1"/>
          </p:cNvSpPr>
          <p:nvPr>
            <p:ph type="title"/>
          </p:nvPr>
        </p:nvSpPr>
        <p:spPr/>
        <p:txBody>
          <a:bodyPr/>
          <a:lstStyle/>
          <a:p>
            <a:r>
              <a:rPr lang="en-US" dirty="0"/>
              <a:t>Servants Of The Earth</a:t>
            </a:r>
          </a:p>
        </p:txBody>
      </p:sp>
      <p:sp>
        <p:nvSpPr>
          <p:cNvPr id="6" name="Content Placeholder 5">
            <a:extLst>
              <a:ext uri="{FF2B5EF4-FFF2-40B4-BE49-F238E27FC236}">
                <a16:creationId xmlns:a16="http://schemas.microsoft.com/office/drawing/2014/main" id="{30157721-7335-ED4F-9D5A-E1684E787956}"/>
              </a:ext>
            </a:extLst>
          </p:cNvPr>
          <p:cNvSpPr>
            <a:spLocks noGrp="1"/>
          </p:cNvSpPr>
          <p:nvPr>
            <p:ph sz="half" idx="1"/>
          </p:nvPr>
        </p:nvSpPr>
        <p:spPr/>
        <p:txBody>
          <a:bodyPr>
            <a:normAutofit fontScale="92500" lnSpcReduction="10000"/>
          </a:bodyPr>
          <a:lstStyle/>
          <a:p>
            <a:pPr marL="0" indent="0">
              <a:buNone/>
            </a:pPr>
            <a:r>
              <a:rPr lang="en-US" dirty="0"/>
              <a:t>“And the LORD God took the man, and put him into the garden of Eden to dress it and to keep it.” Genesis 2:15.</a:t>
            </a:r>
          </a:p>
          <a:p>
            <a:pPr marL="0" indent="0">
              <a:buNone/>
            </a:pPr>
            <a:r>
              <a:rPr lang="en-US" dirty="0"/>
              <a:t>“And God blessed them, and God said unto them, Be fruitful, and multiply, and replenish the earth, and subdue it: and have dominion over the fish of the sea, and over the fowl of the air, and over every living thing that </a:t>
            </a:r>
            <a:r>
              <a:rPr lang="en-US" dirty="0" err="1"/>
              <a:t>moveth</a:t>
            </a:r>
            <a:r>
              <a:rPr lang="en-US" dirty="0"/>
              <a:t> upon the earth.” Genesis 1:28.</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0664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17532F-CABA-B949-80A6-296C60E63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02772"/>
            <a:ext cx="12192000" cy="8128000"/>
          </a:xfrm>
          <a:prstGeom prst="rect">
            <a:avLst/>
          </a:prstGeom>
        </p:spPr>
      </p:pic>
      <p:sp>
        <p:nvSpPr>
          <p:cNvPr id="7" name="TextBox 6">
            <a:extLst>
              <a:ext uri="{FF2B5EF4-FFF2-40B4-BE49-F238E27FC236}">
                <a16:creationId xmlns:a16="http://schemas.microsoft.com/office/drawing/2014/main" id="{2065C212-9440-A846-A56B-D44FBD8C5A43}"/>
              </a:ext>
            </a:extLst>
          </p:cNvPr>
          <p:cNvSpPr txBox="1"/>
          <p:nvPr/>
        </p:nvSpPr>
        <p:spPr>
          <a:xfrm>
            <a:off x="3933371" y="14514"/>
            <a:ext cx="7460343" cy="1015663"/>
          </a:xfrm>
          <a:prstGeom prst="rect">
            <a:avLst/>
          </a:prstGeom>
          <a:noFill/>
        </p:spPr>
        <p:txBody>
          <a:bodyPr wrap="square" rtlCol="0">
            <a:spAutoFit/>
          </a:bodyPr>
          <a:lstStyle/>
          <a:p>
            <a:r>
              <a:rPr lang="en-US" sz="2000" dirty="0">
                <a:solidFill>
                  <a:schemeClr val="bg1"/>
                </a:solidFill>
              </a:rPr>
              <a:t>“The pleasure of doing good to others imparts a glow to the feelings which flashes through the nerves, quickens the circulation of the blood, and induces mental and physical health.”</a:t>
            </a:r>
          </a:p>
        </p:txBody>
      </p:sp>
      <p:sp>
        <p:nvSpPr>
          <p:cNvPr id="2" name="TextBox 1">
            <a:extLst>
              <a:ext uri="{FF2B5EF4-FFF2-40B4-BE49-F238E27FC236}">
                <a16:creationId xmlns:a16="http://schemas.microsoft.com/office/drawing/2014/main" id="{D445EE9B-2DC5-8D4E-ADDE-0E09081324A0}"/>
              </a:ext>
            </a:extLst>
          </p:cNvPr>
          <p:cNvSpPr txBox="1"/>
          <p:nvPr/>
        </p:nvSpPr>
        <p:spPr>
          <a:xfrm>
            <a:off x="11172169" y="6488668"/>
            <a:ext cx="1019831" cy="369332"/>
          </a:xfrm>
          <a:prstGeom prst="rect">
            <a:avLst/>
          </a:prstGeom>
          <a:noFill/>
        </p:spPr>
        <p:txBody>
          <a:bodyPr wrap="none" rtlCol="0">
            <a:spAutoFit/>
          </a:bodyPr>
          <a:lstStyle/>
          <a:p>
            <a:r>
              <a:rPr lang="en-US" dirty="0">
                <a:solidFill>
                  <a:schemeClr val="bg1"/>
                </a:solidFill>
              </a:rPr>
              <a:t>{4T 56.2}</a:t>
            </a:r>
          </a:p>
        </p:txBody>
      </p:sp>
    </p:spTree>
    <p:extLst>
      <p:ext uri="{BB962C8B-B14F-4D97-AF65-F5344CB8AC3E}">
        <p14:creationId xmlns:p14="http://schemas.microsoft.com/office/powerpoint/2010/main" val="477999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3CB68-7F3B-0244-8170-7E332AE66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7321550"/>
          </a:xfrm>
          <a:prstGeom prst="rect">
            <a:avLst/>
          </a:prstGeom>
        </p:spPr>
      </p:pic>
    </p:spTree>
    <p:extLst>
      <p:ext uri="{BB962C8B-B14F-4D97-AF65-F5344CB8AC3E}">
        <p14:creationId xmlns:p14="http://schemas.microsoft.com/office/powerpoint/2010/main" val="1246975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B36B8-9756-B343-BE95-A8D3E17894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 y="0"/>
            <a:ext cx="3048000" cy="6858000"/>
          </a:xfrm>
          <a:prstGeom prst="rect">
            <a:avLst/>
          </a:prstGeom>
        </p:spPr>
      </p:pic>
      <p:pic>
        <p:nvPicPr>
          <p:cNvPr id="5" name="Picture 4">
            <a:extLst>
              <a:ext uri="{FF2B5EF4-FFF2-40B4-BE49-F238E27FC236}">
                <a16:creationId xmlns:a16="http://schemas.microsoft.com/office/drawing/2014/main" id="{E32570BC-81CD-2F4B-9C43-117A91CB2664}"/>
              </a:ext>
            </a:extLst>
          </p:cNvPr>
          <p:cNvPicPr>
            <a:picLocks noChangeAspect="1"/>
          </p:cNvPicPr>
          <p:nvPr/>
        </p:nvPicPr>
        <p:blipFill>
          <a:blip r:embed="rId4"/>
          <a:stretch>
            <a:fillRect/>
          </a:stretch>
        </p:blipFill>
        <p:spPr>
          <a:xfrm>
            <a:off x="3048000" y="0"/>
            <a:ext cx="9144000" cy="6858000"/>
          </a:xfrm>
          <a:prstGeom prst="rect">
            <a:avLst/>
          </a:prstGeom>
        </p:spPr>
      </p:pic>
      <p:sp>
        <p:nvSpPr>
          <p:cNvPr id="3" name="Content Placeholder 2">
            <a:extLst>
              <a:ext uri="{FF2B5EF4-FFF2-40B4-BE49-F238E27FC236}">
                <a16:creationId xmlns:a16="http://schemas.microsoft.com/office/drawing/2014/main" id="{801B3B45-36AD-594C-AF2A-F94C2E7331A7}"/>
              </a:ext>
            </a:extLst>
          </p:cNvPr>
          <p:cNvSpPr>
            <a:spLocks noGrp="1"/>
          </p:cNvSpPr>
          <p:nvPr>
            <p:ph idx="1"/>
          </p:nvPr>
        </p:nvSpPr>
        <p:spPr>
          <a:xfrm>
            <a:off x="168442" y="288758"/>
            <a:ext cx="7519737" cy="6569242"/>
          </a:xfrm>
        </p:spPr>
        <p:txBody>
          <a:bodyPr>
            <a:normAutofit fontScale="85000" lnSpcReduction="20000"/>
          </a:bodyPr>
          <a:lstStyle/>
          <a:p>
            <a:pPr marL="0" indent="0">
              <a:buNone/>
            </a:pPr>
            <a:r>
              <a:rPr lang="en-US" dirty="0">
                <a:solidFill>
                  <a:schemeClr val="bg1"/>
                </a:solidFill>
              </a:rPr>
              <a:t>     “God does not annul His laws, but He is continually working through them, using them as His instruments. They are not self-working. God is perpetually at work in nature. </a:t>
            </a:r>
          </a:p>
          <a:p>
            <a:pPr marL="0" indent="0">
              <a:buNone/>
            </a:pPr>
            <a:r>
              <a:rPr lang="en-US" dirty="0">
                <a:solidFill>
                  <a:schemeClr val="bg1"/>
                </a:solidFill>
              </a:rPr>
              <a:t>“She is His servant, directed as He pleases. Nature in her work testifies of the intelligent presence and active agency of a being who moves in all His works according to His will. </a:t>
            </a:r>
          </a:p>
          <a:p>
            <a:pPr marL="0" indent="0">
              <a:buNone/>
            </a:pPr>
            <a:r>
              <a:rPr lang="en-US" dirty="0">
                <a:solidFill>
                  <a:schemeClr val="bg1"/>
                </a:solidFill>
              </a:rPr>
              <a:t>“It is not by an original power inherent in nature that year by year the earth yields its bounties and continues its march around the sun. The hand of infinite power is perpetually at work guiding this planet. It is God's power momentarily exercised that keeps it in position in its rotation.”</a:t>
            </a:r>
          </a:p>
          <a:p>
            <a:pPr marL="0" indent="0">
              <a:buNone/>
            </a:pPr>
            <a:r>
              <a:rPr lang="en-US" dirty="0">
                <a:solidFill>
                  <a:schemeClr val="bg1"/>
                </a:solidFill>
              </a:rPr>
              <a:t>“The God of heaven is constantly at work. It is by His power that vegetation is caused to flourish, that every leaf appears and every flower blooms. Every drop of rain or flake of snow, every spire of grass, every leaf and flower and shrub, testifies of God.”</a:t>
            </a:r>
          </a:p>
          <a:p>
            <a:pPr marL="0" indent="0">
              <a:buNone/>
            </a:pPr>
            <a:r>
              <a:rPr lang="en-US" dirty="0">
                <a:solidFill>
                  <a:schemeClr val="bg1"/>
                </a:solidFill>
              </a:rPr>
              <a:t>“It is not as the result of a mechanism, which, once set in motion, continues its work, that the pulse beats and breath follows breath. In God we live and move and have our being. Every breath, every throb of the heart, is a continual evidence of the power of an ever-present God.”</a:t>
            </a:r>
          </a:p>
        </p:txBody>
      </p:sp>
      <p:sp>
        <p:nvSpPr>
          <p:cNvPr id="2" name="TextBox 1">
            <a:extLst>
              <a:ext uri="{FF2B5EF4-FFF2-40B4-BE49-F238E27FC236}">
                <a16:creationId xmlns:a16="http://schemas.microsoft.com/office/drawing/2014/main" id="{EEC914EE-19A1-7E46-BABA-542C3F0EDF86}"/>
              </a:ext>
            </a:extLst>
          </p:cNvPr>
          <p:cNvSpPr txBox="1"/>
          <p:nvPr/>
        </p:nvSpPr>
        <p:spPr>
          <a:xfrm>
            <a:off x="10925307" y="6488668"/>
            <a:ext cx="1266693" cy="369332"/>
          </a:xfrm>
          <a:prstGeom prst="rect">
            <a:avLst/>
          </a:prstGeom>
          <a:noFill/>
        </p:spPr>
        <p:txBody>
          <a:bodyPr wrap="none" rtlCol="0">
            <a:spAutoFit/>
          </a:bodyPr>
          <a:lstStyle/>
          <a:p>
            <a:r>
              <a:rPr lang="en-US" dirty="0">
                <a:solidFill>
                  <a:schemeClr val="bg1"/>
                </a:solidFill>
              </a:rPr>
              <a:t>{8T 259-60}</a:t>
            </a:r>
            <a:endParaRPr lang="en-US" dirty="0"/>
          </a:p>
        </p:txBody>
      </p:sp>
    </p:spTree>
    <p:extLst>
      <p:ext uri="{BB962C8B-B14F-4D97-AF65-F5344CB8AC3E}">
        <p14:creationId xmlns:p14="http://schemas.microsoft.com/office/powerpoint/2010/main" val="197640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E20F-44A1-764B-BB42-0ECB85F6755A}"/>
              </a:ext>
            </a:extLst>
          </p:cNvPr>
          <p:cNvSpPr>
            <a:spLocks noGrp="1"/>
          </p:cNvSpPr>
          <p:nvPr>
            <p:ph type="title"/>
          </p:nvPr>
        </p:nvSpPr>
        <p:spPr/>
        <p:txBody>
          <a:bodyPr>
            <a:normAutofit/>
          </a:bodyPr>
          <a:lstStyle/>
          <a:p>
            <a:r>
              <a:rPr lang="en-US" dirty="0">
                <a:latin typeface="+mn-lt"/>
                <a:ea typeface="+mn-ea"/>
                <a:cs typeface="+mn-cs"/>
              </a:rPr>
              <a:t>Atonement For Every Drink Of Water, Breath Of Air, Bite Of Food.</a:t>
            </a:r>
            <a:endParaRPr lang="en-US" dirty="0"/>
          </a:p>
        </p:txBody>
      </p:sp>
      <p:sp>
        <p:nvSpPr>
          <p:cNvPr id="3" name="Content Placeholder 2">
            <a:extLst>
              <a:ext uri="{FF2B5EF4-FFF2-40B4-BE49-F238E27FC236}">
                <a16:creationId xmlns:a16="http://schemas.microsoft.com/office/drawing/2014/main" id="{A89BB063-BB53-264B-88A4-C1F990638F9D}"/>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 moment the workmanship of God refused obedience to the laws of God's kingdom, that moment he became disloyal to the government of God and he made himself entirely unworthy of all the blessings wherewith God had favored him.” </a:t>
            </a:r>
          </a:p>
          <a:p>
            <a:pPr marL="0" indent="0">
              <a:buNone/>
            </a:pPr>
            <a:r>
              <a:rPr lang="en-US" dirty="0"/>
              <a:t>“This was the position of the human race after man divorced himself from God by transgression. Then he was no longer entitled to a breath of air, a ray of sunshine, or a particle of food. </a:t>
            </a:r>
          </a:p>
          <a:p>
            <a:pPr marL="0" indent="0">
              <a:buNone/>
            </a:pPr>
            <a:r>
              <a:rPr lang="en-US" dirty="0"/>
              <a:t>“And the reason why man was not annihilated was because God so loved him that He made the gift of His dear Son that He should suffer the penalty of his transgression. Christ proposed to become man's surety and substitute, that man, through matchless grace, should have another trial--a second probation--having the experience of Adam and Eve as a warning not to transgress God's law as they did. </a:t>
            </a:r>
          </a:p>
          <a:p>
            <a:pPr marL="0" indent="0">
              <a:buNone/>
            </a:pPr>
            <a:r>
              <a:rPr lang="en-US" dirty="0"/>
              <a:t>“And inasmuch as man enjoys the blessings of God in the gift of the sunshine and the gift of food, there must be on the part of man a bowing before God in thankful acknowledgment that all things come of God.” </a:t>
            </a:r>
          </a:p>
          <a:p>
            <a:pPr marL="0" indent="0">
              <a:buNone/>
            </a:pPr>
            <a:r>
              <a:rPr lang="en-US" dirty="0"/>
              <a:t>“Every gift is stamped with the cross and bears the image and superscription of Jesus Christ. All things come of God. From the smallest benefits up to the largest blessing, all flow through the one Channel--a superhuman mediation sprinkled with the blood that is of value beyond estimate because it was the life of God in His Son.”</a:t>
            </a:r>
          </a:p>
        </p:txBody>
      </p:sp>
      <p:sp>
        <p:nvSpPr>
          <p:cNvPr id="4" name="TextBox 3">
            <a:extLst>
              <a:ext uri="{FF2B5EF4-FFF2-40B4-BE49-F238E27FC236}">
                <a16:creationId xmlns:a16="http://schemas.microsoft.com/office/drawing/2014/main" id="{1BD513F5-FB02-654E-A913-C2F2DC475C99}"/>
              </a:ext>
            </a:extLst>
          </p:cNvPr>
          <p:cNvSpPr txBox="1"/>
          <p:nvPr/>
        </p:nvSpPr>
        <p:spPr>
          <a:xfrm>
            <a:off x="11077592" y="6488668"/>
            <a:ext cx="1114408" cy="369332"/>
          </a:xfrm>
          <a:prstGeom prst="rect">
            <a:avLst/>
          </a:prstGeom>
          <a:noFill/>
        </p:spPr>
        <p:txBody>
          <a:bodyPr wrap="none" rtlCol="0">
            <a:spAutoFit/>
          </a:bodyPr>
          <a:lstStyle/>
          <a:p>
            <a:r>
              <a:rPr lang="en-US" dirty="0"/>
              <a:t>{FW 21-2}</a:t>
            </a:r>
          </a:p>
        </p:txBody>
      </p:sp>
    </p:spTree>
    <p:extLst>
      <p:ext uri="{BB962C8B-B14F-4D97-AF65-F5344CB8AC3E}">
        <p14:creationId xmlns:p14="http://schemas.microsoft.com/office/powerpoint/2010/main" val="5985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48591F-CAD7-5F44-99DA-33259903DDA4}"/>
              </a:ext>
            </a:extLst>
          </p:cNvPr>
          <p:cNvSpPr>
            <a:spLocks noGrp="1"/>
          </p:cNvSpPr>
          <p:nvPr>
            <p:ph idx="1"/>
          </p:nvPr>
        </p:nvSpPr>
        <p:spPr>
          <a:xfrm>
            <a:off x="224854" y="944380"/>
            <a:ext cx="5321508" cy="5787219"/>
          </a:xfrm>
        </p:spPr>
        <p:txBody>
          <a:bodyPr>
            <a:normAutofit/>
          </a:bodyPr>
          <a:lstStyle/>
          <a:p>
            <a:pPr marL="0" indent="0">
              <a:buNone/>
            </a:pPr>
            <a:r>
              <a:rPr lang="en-US" dirty="0"/>
              <a:t>“To the death of Christ we owe even this earthly life. The bread we eat is the purchase of His broken body. The water we drink is bought by His spilled blood. </a:t>
            </a:r>
          </a:p>
          <a:p>
            <a:pPr marL="0" indent="0">
              <a:buNone/>
            </a:pPr>
            <a:r>
              <a:rPr lang="en-US" dirty="0"/>
              <a:t>“Never one, saint or sinner, eats his daily food, but he is nourished by the body and the blood of Christ. </a:t>
            </a:r>
          </a:p>
          <a:p>
            <a:pPr marL="0" indent="0">
              <a:buNone/>
            </a:pPr>
            <a:r>
              <a:rPr lang="en-US" dirty="0"/>
              <a:t>“The cross of Calvary is stamped on every loaf. It is reflected in every water spring…. The family board becomes as the table of the Lord, and every meal a sacrament.”</a:t>
            </a:r>
          </a:p>
        </p:txBody>
      </p:sp>
      <p:pic>
        <p:nvPicPr>
          <p:cNvPr id="5" name="Picture 4">
            <a:extLst>
              <a:ext uri="{FF2B5EF4-FFF2-40B4-BE49-F238E27FC236}">
                <a16:creationId xmlns:a16="http://schemas.microsoft.com/office/drawing/2014/main" id="{5E919257-72DA-284E-ADA9-3D011093A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7486">
            <a:off x="5858240" y="1479550"/>
            <a:ext cx="5842000" cy="3898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B50B6F2C-5269-6341-B32D-FEF3B9D19E03}"/>
              </a:ext>
            </a:extLst>
          </p:cNvPr>
          <p:cNvSpPr txBox="1"/>
          <p:nvPr/>
        </p:nvSpPr>
        <p:spPr>
          <a:xfrm>
            <a:off x="11012062" y="6488668"/>
            <a:ext cx="1179938" cy="369332"/>
          </a:xfrm>
          <a:prstGeom prst="rect">
            <a:avLst/>
          </a:prstGeom>
          <a:noFill/>
        </p:spPr>
        <p:txBody>
          <a:bodyPr wrap="none" rtlCol="0">
            <a:spAutoFit/>
          </a:bodyPr>
          <a:lstStyle/>
          <a:p>
            <a:r>
              <a:rPr lang="en-US" dirty="0"/>
              <a:t>{DA 660.3}</a:t>
            </a:r>
          </a:p>
        </p:txBody>
      </p:sp>
    </p:spTree>
    <p:extLst>
      <p:ext uri="{BB962C8B-B14F-4D97-AF65-F5344CB8AC3E}">
        <p14:creationId xmlns:p14="http://schemas.microsoft.com/office/powerpoint/2010/main" val="23347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77871-472E-AF46-A8DE-C3A0FF74B1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478767" y="-460375"/>
            <a:ext cx="8363857" cy="6272893"/>
          </a:xfrm>
          <a:prstGeom prst="rect">
            <a:avLst/>
          </a:prstGeom>
        </p:spPr>
      </p:pic>
    </p:spTree>
    <p:extLst>
      <p:ext uri="{BB962C8B-B14F-4D97-AF65-F5344CB8AC3E}">
        <p14:creationId xmlns:p14="http://schemas.microsoft.com/office/powerpoint/2010/main" val="7491268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350D33-3A85-8141-A022-811B2ACEB4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6" name="TextBox 5">
            <a:extLst>
              <a:ext uri="{FF2B5EF4-FFF2-40B4-BE49-F238E27FC236}">
                <a16:creationId xmlns:a16="http://schemas.microsoft.com/office/drawing/2014/main" id="{B7EB7DE3-D390-1E47-AEB4-66596E0D3F2F}"/>
              </a:ext>
            </a:extLst>
          </p:cNvPr>
          <p:cNvSpPr txBox="1"/>
          <p:nvPr/>
        </p:nvSpPr>
        <p:spPr>
          <a:xfrm>
            <a:off x="0" y="305068"/>
            <a:ext cx="4557010" cy="5940088"/>
          </a:xfrm>
          <a:prstGeom prst="rect">
            <a:avLst/>
          </a:prstGeom>
          <a:solidFill>
            <a:schemeClr val="tx1">
              <a:alpha val="54000"/>
            </a:schemeClr>
          </a:solidFill>
        </p:spPr>
        <p:txBody>
          <a:bodyPr wrap="square" rtlCol="0">
            <a:spAutoFit/>
          </a:bodyPr>
          <a:lstStyle/>
          <a:p>
            <a:r>
              <a:rPr lang="en-US" sz="2000" dirty="0">
                <a:solidFill>
                  <a:schemeClr val="bg1"/>
                </a:solidFill>
              </a:rPr>
              <a:t>“Physicians and nurses should encourage their patients to be much in the open air. </a:t>
            </a:r>
          </a:p>
          <a:p>
            <a:r>
              <a:rPr lang="en-US" sz="2000" dirty="0">
                <a:solidFill>
                  <a:schemeClr val="bg1"/>
                </a:solidFill>
              </a:rPr>
              <a:t>“ It has a wonderful power to heal diseases caused by the excitements and excesses of fashionable life, a life that weakens and destroys the powers of body, mind, and soul.</a:t>
            </a:r>
          </a:p>
          <a:p>
            <a:r>
              <a:rPr lang="en-US" sz="2000" dirty="0">
                <a:solidFill>
                  <a:schemeClr val="bg1"/>
                </a:solidFill>
              </a:rPr>
              <a:t> “How grateful to the invalids weary of city life, the glare of many lights, and the noise of the streets, are the quiet and freedom of the country! How eagerly do they turn to the scenes of nature! </a:t>
            </a:r>
          </a:p>
          <a:p>
            <a:r>
              <a:rPr lang="en-US" sz="2000" dirty="0">
                <a:solidFill>
                  <a:schemeClr val="bg1"/>
                </a:solidFill>
              </a:rPr>
              <a:t>“How glad would they be to sit in the open air, rejoice in the sunshine, and breathe the fragrance of tree and flower! </a:t>
            </a:r>
          </a:p>
          <a:p>
            <a:r>
              <a:rPr lang="en-US" sz="2000" dirty="0">
                <a:solidFill>
                  <a:schemeClr val="bg1"/>
                </a:solidFill>
              </a:rPr>
              <a:t>“There are life-giving properties in the balsam of the pine, in the fragrance of the cedar and the fir, and other trees also have properties that are health restoring.”</a:t>
            </a:r>
          </a:p>
        </p:txBody>
      </p:sp>
      <p:sp>
        <p:nvSpPr>
          <p:cNvPr id="2" name="TextBox 1">
            <a:extLst>
              <a:ext uri="{FF2B5EF4-FFF2-40B4-BE49-F238E27FC236}">
                <a16:creationId xmlns:a16="http://schemas.microsoft.com/office/drawing/2014/main" id="{A320F9D1-C061-BF46-B779-D484F5D593A3}"/>
              </a:ext>
            </a:extLst>
          </p:cNvPr>
          <p:cNvSpPr txBox="1"/>
          <p:nvPr/>
        </p:nvSpPr>
        <p:spPr>
          <a:xfrm>
            <a:off x="11117667" y="6488668"/>
            <a:ext cx="1074333" cy="369332"/>
          </a:xfrm>
          <a:prstGeom prst="rect">
            <a:avLst/>
          </a:prstGeom>
          <a:noFill/>
        </p:spPr>
        <p:txBody>
          <a:bodyPr wrap="none" rtlCol="0">
            <a:spAutoFit/>
          </a:bodyPr>
          <a:lstStyle/>
          <a:p>
            <a:r>
              <a:rPr lang="en-US" dirty="0">
                <a:solidFill>
                  <a:schemeClr val="bg1"/>
                </a:solidFill>
              </a:rPr>
              <a:t>{MH 264}</a:t>
            </a:r>
            <a:endParaRPr lang="en-US" dirty="0"/>
          </a:p>
        </p:txBody>
      </p:sp>
    </p:spTree>
    <p:extLst>
      <p:ext uri="{BB962C8B-B14F-4D97-AF65-F5344CB8AC3E}">
        <p14:creationId xmlns:p14="http://schemas.microsoft.com/office/powerpoint/2010/main" val="9548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0677" name="Picture 5" descr="30460010">
            <a:extLst>
              <a:ext uri="{FF2B5EF4-FFF2-40B4-BE49-F238E27FC236}">
                <a16:creationId xmlns:a16="http://schemas.microsoft.com/office/drawing/2014/main" id="{5E7EF00C-252E-AF41-935E-3E2AC03CD3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72130"/>
            <a:ext cx="12192000" cy="9156701"/>
          </a:xfrm>
          <a:prstGeom prst="rect">
            <a:avLst/>
          </a:prstGeom>
          <a:noFill/>
          <a:ln w="57150">
            <a:noFill/>
            <a:miter lim="800000"/>
            <a:headEnd/>
            <a:tailEnd/>
          </a:ln>
          <a:effectLst>
            <a:outerShdw blurRad="63500" dist="38099" dir="2700000" algn="ctr" rotWithShape="0">
              <a:schemeClr val="tx2">
                <a:alpha val="74998"/>
              </a:schemeClr>
            </a:outerShdw>
          </a:effectLst>
        </p:spPr>
      </p:pic>
      <p:sp>
        <p:nvSpPr>
          <p:cNvPr id="540675" name="Rectangle 3">
            <a:extLst>
              <a:ext uri="{FF2B5EF4-FFF2-40B4-BE49-F238E27FC236}">
                <a16:creationId xmlns:a16="http://schemas.microsoft.com/office/drawing/2014/main" id="{C3840145-9331-DE48-822F-C398F9E7349D}"/>
              </a:ext>
            </a:extLst>
          </p:cNvPr>
          <p:cNvSpPr>
            <a:spLocks noGrp="1" noChangeArrowheads="1"/>
          </p:cNvSpPr>
          <p:nvPr>
            <p:ph type="body" idx="1"/>
          </p:nvPr>
        </p:nvSpPr>
        <p:spPr>
          <a:xfrm>
            <a:off x="185057" y="-1"/>
            <a:ext cx="5910943" cy="2155371"/>
          </a:xfrm>
          <a:effectLst>
            <a:outerShdw blurRad="63500" dist="38099" dir="2700000" algn="ctr" rotWithShape="0">
              <a:srgbClr val="000000">
                <a:alpha val="74997"/>
              </a:srgbClr>
            </a:outerShdw>
          </a:effectLst>
        </p:spPr>
        <p:txBody>
          <a:bodyPr>
            <a:normAutofit/>
          </a:bodyPr>
          <a:lstStyle/>
          <a:p>
            <a:pPr marL="0" indent="0">
              <a:lnSpc>
                <a:spcPct val="130000"/>
              </a:lnSpc>
              <a:buNone/>
              <a:defRPr/>
            </a:pPr>
            <a:r>
              <a:rPr lang="en-US" sz="3200" dirty="0">
                <a:solidFill>
                  <a:schemeClr val="bg1"/>
                </a:solidFill>
                <a:ea typeface="ＭＳ Ｐゴシック" charset="-128"/>
                <a:cs typeface="ＭＳ Ｐゴシック" charset="-128"/>
              </a:rPr>
              <a:t>Sunlight decreases your mortality from cancer. Vitamin D is a potent inhibitor of cancer. </a:t>
            </a:r>
          </a:p>
        </p:txBody>
      </p:sp>
      <p:sp>
        <p:nvSpPr>
          <p:cNvPr id="540676" name="Text Box 4">
            <a:extLst>
              <a:ext uri="{FF2B5EF4-FFF2-40B4-BE49-F238E27FC236}">
                <a16:creationId xmlns:a16="http://schemas.microsoft.com/office/drawing/2014/main" id="{00A4EA4C-A3A5-2A47-B720-41325C405653}"/>
              </a:ext>
            </a:extLst>
          </p:cNvPr>
          <p:cNvSpPr txBox="1">
            <a:spLocks noChangeArrowheads="1"/>
          </p:cNvSpPr>
          <p:nvPr/>
        </p:nvSpPr>
        <p:spPr bwMode="auto">
          <a:xfrm>
            <a:off x="2514600" y="6553200"/>
            <a:ext cx="7162800" cy="33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1600" dirty="0">
                <a:latin typeface="Arial" charset="0"/>
                <a:ea typeface="ＭＳ Ｐゴシック" charset="-128"/>
                <a:cs typeface="ＭＳ Ｐゴシック" charset="-128"/>
              </a:rPr>
              <a:t>Anticancer Res. 26(4A):2515-24. </a:t>
            </a:r>
          </a:p>
        </p:txBody>
      </p:sp>
    </p:spTree>
    <p:extLst>
      <p:ext uri="{BB962C8B-B14F-4D97-AF65-F5344CB8AC3E}">
        <p14:creationId xmlns:p14="http://schemas.microsoft.com/office/powerpoint/2010/main" val="427025389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6" descr="19281120">
            <a:extLst>
              <a:ext uri="{FF2B5EF4-FFF2-40B4-BE49-F238E27FC236}">
                <a16:creationId xmlns:a16="http://schemas.microsoft.com/office/drawing/2014/main" id="{2F84B61F-E190-FE4F-8A68-874F6C14A1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1046370-DCA8-6D48-9FB4-291E5496ABAC}"/>
              </a:ext>
            </a:extLst>
          </p:cNvPr>
          <p:cNvSpPr>
            <a:spLocks noChangeArrowheads="1"/>
          </p:cNvSpPr>
          <p:nvPr/>
        </p:nvSpPr>
        <p:spPr bwMode="auto">
          <a:xfrm>
            <a:off x="2286000" y="6553200"/>
            <a:ext cx="5181600" cy="338138"/>
          </a:xfrm>
          <a:prstGeom prst="rect">
            <a:avLst/>
          </a:prstGeom>
          <a:noFill/>
          <a:ln>
            <a:noFill/>
          </a:ln>
          <a:effectLst>
            <a:outerShdw blurRad="50800" dist="38100" dir="2700000" rotWithShape="0">
              <a:srgbClr val="808080">
                <a:alpha val="9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600">
                <a:solidFill>
                  <a:srgbClr val="FFFFFF"/>
                </a:solidFill>
                <a:latin typeface="Arial" pitchFamily="-111" charset="0"/>
                <a:ea typeface="ＭＳ Ｐゴシック" pitchFamily="-111" charset="-128"/>
              </a:rPr>
              <a:t>Circ Res. 105(10):1031-40. </a:t>
            </a:r>
          </a:p>
        </p:txBody>
      </p:sp>
      <p:sp>
        <p:nvSpPr>
          <p:cNvPr id="2" name="TextBox 1">
            <a:extLst>
              <a:ext uri="{FF2B5EF4-FFF2-40B4-BE49-F238E27FC236}">
                <a16:creationId xmlns:a16="http://schemas.microsoft.com/office/drawing/2014/main" id="{E1B44BDF-5DED-4245-B788-5AB9C3A657E3}"/>
              </a:ext>
            </a:extLst>
          </p:cNvPr>
          <p:cNvSpPr txBox="1"/>
          <p:nvPr/>
        </p:nvSpPr>
        <p:spPr>
          <a:xfrm>
            <a:off x="310244" y="800101"/>
            <a:ext cx="7249885" cy="3330399"/>
          </a:xfrm>
          <a:prstGeom prst="rect">
            <a:avLst/>
          </a:prstGeom>
          <a:noFill/>
        </p:spPr>
        <p:txBody>
          <a:bodyPr wrap="square" rtlCol="0">
            <a:spAutoFit/>
          </a:bodyPr>
          <a:lstStyle/>
          <a:p>
            <a:pPr>
              <a:lnSpc>
                <a:spcPct val="150000"/>
              </a:lnSpc>
            </a:pPr>
            <a:r>
              <a:rPr lang="en-US" sz="3600" dirty="0">
                <a:solidFill>
                  <a:schemeClr val="bg1"/>
                </a:solidFill>
                <a:effectLst>
                  <a:glow rad="101600">
                    <a:schemeClr val="tx1">
                      <a:alpha val="60000"/>
                    </a:schemeClr>
                  </a:glow>
                </a:effectLst>
                <a:latin typeface="Tahoma" panose="020B0604030504040204" pitchFamily="34" charset="0"/>
                <a:ea typeface="Tahoma" panose="020B0604030504040204" pitchFamily="34" charset="0"/>
                <a:cs typeface="Tahoma" panose="020B0604030504040204" pitchFamily="34" charset="0"/>
              </a:rPr>
              <a:t>Sunshine lowers blood pressure by relaxing blood vessels and raising vitamin D levels.</a:t>
            </a:r>
          </a:p>
          <a:p>
            <a:pPr>
              <a:lnSpc>
                <a:spcPct val="150000"/>
              </a:lnSpc>
            </a:pPr>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40514533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333B8-5591-484F-880F-BAC70ED783B4}"/>
              </a:ext>
            </a:extLst>
          </p:cNvPr>
          <p:cNvSpPr>
            <a:spLocks noGrp="1"/>
          </p:cNvSpPr>
          <p:nvPr>
            <p:ph type="title"/>
          </p:nvPr>
        </p:nvSpPr>
        <p:spPr>
          <a:xfrm>
            <a:off x="329325" y="237642"/>
            <a:ext cx="6988560" cy="1143000"/>
          </a:xfrm>
        </p:spPr>
        <p:txBody>
          <a:bodyPr>
            <a:noAutofit/>
          </a:bodyPr>
          <a:lstStyle/>
          <a:p>
            <a:r>
              <a:rPr lang="en-US" sz="4800" dirty="0">
                <a:effectLst>
                  <a:outerShdw blurRad="114300" dist="101600" dir="2700000" algn="tl" rotWithShape="0">
                    <a:srgbClr val="000000"/>
                  </a:outerShdw>
                </a:effectLst>
              </a:rPr>
              <a:t>Sunshine Vitamin</a:t>
            </a:r>
          </a:p>
        </p:txBody>
      </p:sp>
      <p:sp>
        <p:nvSpPr>
          <p:cNvPr id="3" name="Content Placeholder 2">
            <a:extLst>
              <a:ext uri="{FF2B5EF4-FFF2-40B4-BE49-F238E27FC236}">
                <a16:creationId xmlns:a16="http://schemas.microsoft.com/office/drawing/2014/main" id="{A83B5A17-300A-3B4B-B66A-2CDAB5F1C0B8}"/>
              </a:ext>
            </a:extLst>
          </p:cNvPr>
          <p:cNvSpPr>
            <a:spLocks noGrp="1"/>
          </p:cNvSpPr>
          <p:nvPr>
            <p:ph idx="1"/>
          </p:nvPr>
        </p:nvSpPr>
        <p:spPr>
          <a:xfrm>
            <a:off x="244997" y="1546461"/>
            <a:ext cx="7119189" cy="4708525"/>
          </a:xfrm>
        </p:spPr>
        <p:txBody>
          <a:bodyPr>
            <a:normAutofit/>
          </a:bodyPr>
          <a:lstStyle/>
          <a:p>
            <a:pPr marL="136525" indent="0">
              <a:lnSpc>
                <a:spcPct val="100000"/>
              </a:lnSpc>
              <a:buNone/>
            </a:pPr>
            <a:r>
              <a:rPr lang="en-AU" sz="3200" dirty="0">
                <a:latin typeface="Arial" panose="020B0604020202020204" pitchFamily="34" charset="0"/>
                <a:cs typeface="Arial" panose="020B0604020202020204" pitchFamily="34" charset="0"/>
              </a:rPr>
              <a:t>Low vitamin D increases Hashimoto’s autoimmune  hypothyroidism and more aggressive thyroid cancers.</a:t>
            </a:r>
          </a:p>
          <a:p>
            <a:pPr marL="136525" indent="0">
              <a:lnSpc>
                <a:spcPct val="100000"/>
              </a:lnSpc>
              <a:buNone/>
            </a:pPr>
            <a:r>
              <a:rPr lang="en-AU" sz="3200" dirty="0">
                <a:latin typeface="Arial" panose="020B0604020202020204" pitchFamily="34" charset="0"/>
                <a:cs typeface="Arial" panose="020B0604020202020204" pitchFamily="34" charset="0"/>
              </a:rPr>
              <a:t>Vitamin D increases can be achieved equally by supplementation or sun exposure.</a:t>
            </a:r>
          </a:p>
          <a:p>
            <a:pPr marL="136525" indent="0">
              <a:lnSpc>
                <a:spcPct val="100000"/>
              </a:lnSpc>
              <a:buNone/>
            </a:pPr>
            <a:endParaRPr lang="en-AU" sz="3200" dirty="0">
              <a:latin typeface="Arial" panose="020B0604020202020204" pitchFamily="34" charset="0"/>
              <a:cs typeface="Arial" panose="020B0604020202020204" pitchFamily="34" charset="0"/>
            </a:endParaRPr>
          </a:p>
          <a:p>
            <a:pPr marL="136525" indent="0">
              <a:lnSpc>
                <a:spcPct val="100000"/>
              </a:lnSpc>
              <a:buNone/>
            </a:pPr>
            <a:endParaRPr lang="en-AU" sz="3200" dirty="0">
              <a:latin typeface="Arial" panose="020B0604020202020204" pitchFamily="34" charset="0"/>
              <a:cs typeface="Arial" panose="020B0604020202020204" pitchFamily="34" charset="0"/>
            </a:endParaRPr>
          </a:p>
          <a:p>
            <a:pPr marL="136525" indent="0">
              <a:lnSpc>
                <a:spcPct val="100000"/>
              </a:lnSpc>
              <a:buNone/>
            </a:pPr>
            <a:endParaRPr lang="en-AU" sz="3200" dirty="0">
              <a:latin typeface="Arial" panose="020B0604020202020204" pitchFamily="34" charset="0"/>
              <a:cs typeface="Arial" panose="020B0604020202020204" pitchFamily="34" charset="0"/>
            </a:endParaRPr>
          </a:p>
          <a:p>
            <a:pPr marL="136525" indent="0">
              <a:lnSpc>
                <a:spcPct val="100000"/>
              </a:lnSpc>
              <a:buNone/>
            </a:pPr>
            <a:endParaRPr lang="en-US" sz="3200" dirty="0">
              <a:latin typeface="Arial" panose="020B0604020202020204" pitchFamily="34" charset="0"/>
              <a:cs typeface="Arial" panose="020B0604020202020204" pitchFamily="34" charset="0"/>
            </a:endParaRPr>
          </a:p>
          <a:p>
            <a:pPr marL="136525" indent="0">
              <a:lnSpc>
                <a:spcPct val="100000"/>
              </a:lnSpc>
              <a:buNone/>
            </a:pPr>
            <a:endParaRPr lang="en-US" sz="3200" dirty="0"/>
          </a:p>
        </p:txBody>
      </p:sp>
      <p:sp>
        <p:nvSpPr>
          <p:cNvPr id="5" name="TextBox 4">
            <a:extLst>
              <a:ext uri="{FF2B5EF4-FFF2-40B4-BE49-F238E27FC236}">
                <a16:creationId xmlns:a16="http://schemas.microsoft.com/office/drawing/2014/main" id="{4BEC9754-CAD6-3E4E-944B-E0DC5D7D8429}"/>
              </a:ext>
            </a:extLst>
          </p:cNvPr>
          <p:cNvSpPr txBox="1"/>
          <p:nvPr/>
        </p:nvSpPr>
        <p:spPr>
          <a:xfrm>
            <a:off x="3039024" y="6466041"/>
            <a:ext cx="3501856" cy="369332"/>
          </a:xfrm>
          <a:prstGeom prst="rect">
            <a:avLst/>
          </a:prstGeom>
          <a:noFill/>
        </p:spPr>
        <p:txBody>
          <a:bodyPr wrap="none" rtlCol="0">
            <a:spAutoFit/>
          </a:bodyPr>
          <a:lstStyle/>
          <a:p>
            <a:r>
              <a:rPr lang="en-AU" dirty="0">
                <a:effectLst>
                  <a:outerShdw blurRad="50800" dist="38100" dir="2700000" algn="tl" rotWithShape="0">
                    <a:prstClr val="black">
                      <a:alpha val="40000"/>
                    </a:prstClr>
                  </a:outerShdw>
                </a:effectLst>
                <a:ea typeface="ＭＳ Ｐゴシック" pitchFamily="-111" charset="-128"/>
                <a:cs typeface="ＭＳ Ｐゴシック" pitchFamily="-111" charset="-128"/>
              </a:rPr>
              <a:t> Hormones (Athens). 15(3):385-393</a:t>
            </a:r>
            <a:endParaRPr lang="en-US" dirty="0">
              <a:effectLst>
                <a:outerShdw blurRad="50800" dist="38100" dir="2700000" algn="tl" rotWithShape="0">
                  <a:prstClr val="black">
                    <a:alpha val="40000"/>
                  </a:prstClr>
                </a:outerShdw>
              </a:effectLst>
            </a:endParaRPr>
          </a:p>
        </p:txBody>
      </p:sp>
      <p:pic>
        <p:nvPicPr>
          <p:cNvPr id="7" name="Picture 6">
            <a:extLst>
              <a:ext uri="{FF2B5EF4-FFF2-40B4-BE49-F238E27FC236}">
                <a16:creationId xmlns:a16="http://schemas.microsoft.com/office/drawing/2014/main" id="{F3B92D0B-8B62-934D-BB53-EA8C5E268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2160" y="0"/>
            <a:ext cx="4559840" cy="6858000"/>
          </a:xfrm>
          <a:prstGeom prst="rect">
            <a:avLst/>
          </a:prstGeom>
        </p:spPr>
      </p:pic>
    </p:spTree>
    <p:extLst>
      <p:ext uri="{BB962C8B-B14F-4D97-AF65-F5344CB8AC3E}">
        <p14:creationId xmlns:p14="http://schemas.microsoft.com/office/powerpoint/2010/main" val="224435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5" descr="not liking it">
            <a:extLst>
              <a:ext uri="{FF2B5EF4-FFF2-40B4-BE49-F238E27FC236}">
                <a16:creationId xmlns:a16="http://schemas.microsoft.com/office/drawing/2014/main" id="{A4D7D843-9212-C046-A4D6-28628D5199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0594" name="Rectangle 2">
            <a:extLst>
              <a:ext uri="{FF2B5EF4-FFF2-40B4-BE49-F238E27FC236}">
                <a16:creationId xmlns:a16="http://schemas.microsoft.com/office/drawing/2014/main" id="{FB7B4216-D683-F64B-A9DD-8E30CDD861A7}"/>
              </a:ext>
            </a:extLst>
          </p:cNvPr>
          <p:cNvSpPr>
            <a:spLocks noGrp="1" noChangeArrowheads="1"/>
          </p:cNvSpPr>
          <p:nvPr>
            <p:ph type="title"/>
          </p:nvPr>
        </p:nvSpPr>
        <p:spPr>
          <a:xfrm>
            <a:off x="293915" y="174172"/>
            <a:ext cx="7772400" cy="1143000"/>
          </a:xfrm>
          <a:effectLst>
            <a:outerShdw blurRad="63500" dist="29783" dir="3885598" algn="ctr" rotWithShape="0">
              <a:srgbClr val="000000">
                <a:alpha val="74997"/>
              </a:srgbClr>
            </a:outerShdw>
          </a:effectLst>
        </p:spPr>
        <p:txBody>
          <a:bodyPr/>
          <a:lstStyle/>
          <a:p>
            <a:r>
              <a:rPr lang="en-US" altLang="en-US" sz="4800" dirty="0">
                <a:solidFill>
                  <a:srgbClr val="FFFFFF"/>
                </a:solidFill>
                <a:ea typeface="ＭＳ Ｐゴシック" panose="020B0600070205080204" pitchFamily="34" charset="-128"/>
              </a:rPr>
              <a:t>Coming Up For Air</a:t>
            </a:r>
          </a:p>
        </p:txBody>
      </p:sp>
      <p:sp>
        <p:nvSpPr>
          <p:cNvPr id="750595" name="Rectangle 3">
            <a:extLst>
              <a:ext uri="{FF2B5EF4-FFF2-40B4-BE49-F238E27FC236}">
                <a16:creationId xmlns:a16="http://schemas.microsoft.com/office/drawing/2014/main" id="{BD931CD4-93D5-D843-AF91-F68DDD6C0669}"/>
              </a:ext>
            </a:extLst>
          </p:cNvPr>
          <p:cNvSpPr>
            <a:spLocks noGrp="1" noChangeArrowheads="1"/>
          </p:cNvSpPr>
          <p:nvPr>
            <p:ph type="body" idx="1"/>
          </p:nvPr>
        </p:nvSpPr>
        <p:spPr>
          <a:xfrm>
            <a:off x="293915" y="1240972"/>
            <a:ext cx="7772400" cy="2741676"/>
          </a:xfrm>
          <a:effectLst>
            <a:outerShdw blurRad="63500" dist="38099" dir="2700000" algn="ctr" rotWithShape="0">
              <a:srgbClr val="000000">
                <a:alpha val="74997"/>
              </a:srgbClr>
            </a:outerShdw>
          </a:effectLst>
        </p:spPr>
        <p:txBody>
          <a:bodyPr/>
          <a:lstStyle/>
          <a:p>
            <a:pPr marL="228588" indent="-228588">
              <a:spcBef>
                <a:spcPct val="0"/>
              </a:spcBef>
              <a:buClr>
                <a:schemeClr val="bg1"/>
              </a:buClr>
              <a:buFont typeface="Wingdings" pitchFamily="2" charset="2"/>
              <a:buChar char="§"/>
            </a:pPr>
            <a:r>
              <a:rPr lang="en-US" altLang="en-US" sz="2000" dirty="0">
                <a:solidFill>
                  <a:srgbClr val="FFFFFF"/>
                </a:solidFill>
                <a:ea typeface="ＭＳ Ｐゴシック" panose="020B0600070205080204" pitchFamily="34" charset="-128"/>
              </a:rPr>
              <a:t>Indoor air contaminants are a source of inflammation. </a:t>
            </a:r>
          </a:p>
          <a:p>
            <a:pPr marL="228588" indent="-228588">
              <a:spcBef>
                <a:spcPct val="0"/>
              </a:spcBef>
              <a:buClr>
                <a:schemeClr val="bg1"/>
              </a:buClr>
              <a:buFont typeface="Wingdings" pitchFamily="2" charset="2"/>
              <a:buChar char="§"/>
            </a:pPr>
            <a:r>
              <a:rPr lang="en-US" altLang="en-US" sz="2000" dirty="0">
                <a:solidFill>
                  <a:srgbClr val="FFFFFF"/>
                </a:solidFill>
                <a:ea typeface="ＭＳ Ｐゴシック" panose="020B0600070205080204" pitchFamily="34" charset="-128"/>
              </a:rPr>
              <a:t>Contaminants include:</a:t>
            </a:r>
          </a:p>
          <a:p>
            <a:pPr marL="571471" lvl="1" indent="-228588">
              <a:spcBef>
                <a:spcPct val="0"/>
              </a:spcBef>
              <a:buClr>
                <a:schemeClr val="bg1"/>
              </a:buClr>
              <a:buFont typeface="Wingdings" pitchFamily="2" charset="2"/>
              <a:buChar char="§"/>
            </a:pPr>
            <a:r>
              <a:rPr lang="en-US" altLang="en-US" sz="2000" dirty="0">
                <a:solidFill>
                  <a:srgbClr val="FFFFFF"/>
                </a:solidFill>
                <a:ea typeface="ＭＳ Ｐゴシック" panose="020B0600070205080204" pitchFamily="34" charset="-128"/>
              </a:rPr>
              <a:t>Aspergillus aflatoxins.</a:t>
            </a:r>
          </a:p>
          <a:p>
            <a:pPr marL="571471" lvl="1" indent="-228588">
              <a:spcBef>
                <a:spcPct val="0"/>
              </a:spcBef>
              <a:buClr>
                <a:schemeClr val="bg1"/>
              </a:buClr>
              <a:buFont typeface="Wingdings" pitchFamily="2" charset="2"/>
              <a:buChar char="§"/>
            </a:pPr>
            <a:r>
              <a:rPr lang="en-US" altLang="en-US" sz="2000" dirty="0">
                <a:solidFill>
                  <a:srgbClr val="FFFFFF"/>
                </a:solidFill>
                <a:ea typeface="ＭＳ Ｐゴシック" panose="020B0600070205080204" pitchFamily="34" charset="-128"/>
              </a:rPr>
              <a:t>Breathable dust. </a:t>
            </a:r>
          </a:p>
          <a:p>
            <a:pPr marL="571471" lvl="1" indent="-228588">
              <a:spcBef>
                <a:spcPct val="0"/>
              </a:spcBef>
              <a:buClr>
                <a:schemeClr val="bg1"/>
              </a:buClr>
              <a:buFont typeface="Wingdings" pitchFamily="2" charset="2"/>
              <a:buChar char="§"/>
            </a:pPr>
            <a:r>
              <a:rPr lang="en-US" altLang="en-US" sz="2000" dirty="0">
                <a:solidFill>
                  <a:srgbClr val="FFFFFF"/>
                </a:solidFill>
                <a:ea typeface="ＭＳ Ｐゴシック" panose="020B0600070205080204" pitchFamily="34" charset="-128"/>
              </a:rPr>
              <a:t>Nitrogen dioxide. </a:t>
            </a:r>
          </a:p>
          <a:p>
            <a:pPr marL="571471" lvl="1" indent="-228588">
              <a:spcBef>
                <a:spcPct val="0"/>
              </a:spcBef>
              <a:buClr>
                <a:schemeClr val="bg1"/>
              </a:buClr>
              <a:buFont typeface="Wingdings" pitchFamily="2" charset="2"/>
              <a:buChar char="§"/>
            </a:pPr>
            <a:r>
              <a:rPr lang="en-US" altLang="en-US" sz="2000" dirty="0">
                <a:solidFill>
                  <a:srgbClr val="FFFFFF"/>
                </a:solidFill>
                <a:ea typeface="ＭＳ Ｐゴシック" panose="020B0600070205080204" pitchFamily="34" charset="-128"/>
              </a:rPr>
              <a:t>Formaldehyde. </a:t>
            </a:r>
          </a:p>
          <a:p>
            <a:pPr marL="571471" lvl="1" indent="-228588">
              <a:spcBef>
                <a:spcPct val="0"/>
              </a:spcBef>
              <a:buClr>
                <a:schemeClr val="bg1"/>
              </a:buClr>
              <a:buFont typeface="Wingdings" pitchFamily="2" charset="2"/>
              <a:buChar char="§"/>
            </a:pPr>
            <a:r>
              <a:rPr lang="en-US" altLang="en-US" sz="2000" dirty="0">
                <a:solidFill>
                  <a:srgbClr val="FFFFFF"/>
                </a:solidFill>
                <a:ea typeface="ＭＳ Ｐゴシック" panose="020B0600070205080204" pitchFamily="34" charset="-128"/>
              </a:rPr>
              <a:t>Mold. </a:t>
            </a:r>
          </a:p>
          <a:p>
            <a:pPr marL="571471" lvl="1" indent="-228588">
              <a:spcBef>
                <a:spcPct val="0"/>
              </a:spcBef>
              <a:buClr>
                <a:schemeClr val="bg1"/>
              </a:buClr>
              <a:buFont typeface="Wingdings" pitchFamily="2" charset="2"/>
              <a:buChar char="§"/>
            </a:pPr>
            <a:r>
              <a:rPr lang="en-US" altLang="en-US" sz="2000" dirty="0">
                <a:solidFill>
                  <a:srgbClr val="FFFFFF"/>
                </a:solidFill>
                <a:ea typeface="ＭＳ Ｐゴシック" panose="020B0600070205080204" pitchFamily="34" charset="-128"/>
              </a:rPr>
              <a:t>Traffic.</a:t>
            </a:r>
          </a:p>
          <a:p>
            <a:pPr marL="228588" indent="-228588">
              <a:spcBef>
                <a:spcPct val="0"/>
              </a:spcBef>
              <a:buClr>
                <a:schemeClr val="bg1"/>
              </a:buClr>
              <a:buFont typeface="Wingdings" pitchFamily="2" charset="2"/>
              <a:buChar char="§"/>
            </a:pPr>
            <a:endParaRPr lang="en-US" altLang="en-US" sz="2000" dirty="0">
              <a:solidFill>
                <a:srgbClr val="FFFFFF"/>
              </a:solidFill>
              <a:ea typeface="ＭＳ Ｐゴシック" panose="020B0600070205080204" pitchFamily="34" charset="-128"/>
            </a:endParaRPr>
          </a:p>
        </p:txBody>
      </p:sp>
      <p:sp>
        <p:nvSpPr>
          <p:cNvPr id="750596" name="Rectangle 4">
            <a:extLst>
              <a:ext uri="{FF2B5EF4-FFF2-40B4-BE49-F238E27FC236}">
                <a16:creationId xmlns:a16="http://schemas.microsoft.com/office/drawing/2014/main" id="{B46FBF43-A6E3-4E4B-A142-1B2D50DBD08E}"/>
              </a:ext>
            </a:extLst>
          </p:cNvPr>
          <p:cNvSpPr>
            <a:spLocks noChangeArrowheads="1"/>
          </p:cNvSpPr>
          <p:nvPr/>
        </p:nvSpPr>
        <p:spPr bwMode="auto">
          <a:xfrm>
            <a:off x="6103829" y="6608367"/>
            <a:ext cx="2338910" cy="276999"/>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rgbClr val="FFFFFF"/>
                </a:solidFill>
              </a:rPr>
              <a:t>Allergy. 2000 Feb;55(2):163-70.</a:t>
            </a:r>
          </a:p>
        </p:txBody>
      </p:sp>
    </p:spTree>
    <p:extLst>
      <p:ext uri="{BB962C8B-B14F-4D97-AF65-F5344CB8AC3E}">
        <p14:creationId xmlns:p14="http://schemas.microsoft.com/office/powerpoint/2010/main" val="30886370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D0252-1383-8F46-A05E-8897CCCB6E3A}"/>
              </a:ext>
            </a:extLst>
          </p:cNvPr>
          <p:cNvPicPr>
            <a:picLocks noChangeAspect="1"/>
          </p:cNvPicPr>
          <p:nvPr/>
        </p:nvPicPr>
        <p:blipFill>
          <a:blip r:embed="rId3">
            <a:extLst>
              <a:ext uri="{BEBA8EAE-BF5A-486C-A8C5-ECC9F3942E4B}">
                <a14:imgProps xmlns:a14="http://schemas.microsoft.com/office/drawing/2010/main">
                  <a14:imgLayer>
                    <a14:imgEffect>
                      <a14:brightnessContrast bright="35000"/>
                    </a14:imgEffect>
                  </a14:imgLayer>
                </a14:imgProps>
              </a:ext>
            </a:extLst>
          </a:blip>
          <a:stretch>
            <a:fillRect/>
          </a:stretch>
        </p:blipFill>
        <p:spPr>
          <a:xfrm>
            <a:off x="0" y="-1"/>
            <a:ext cx="12192000" cy="7861905"/>
          </a:xfrm>
          <a:prstGeom prst="rect">
            <a:avLst/>
          </a:prstGeom>
        </p:spPr>
      </p:pic>
      <p:sp>
        <p:nvSpPr>
          <p:cNvPr id="95234" name="Rectangle 3">
            <a:extLst>
              <a:ext uri="{FF2B5EF4-FFF2-40B4-BE49-F238E27FC236}">
                <a16:creationId xmlns:a16="http://schemas.microsoft.com/office/drawing/2014/main" id="{7E9EC4FE-3C1E-354E-A2C9-77A6D96C8553}"/>
              </a:ext>
            </a:extLst>
          </p:cNvPr>
          <p:cNvSpPr>
            <a:spLocks noGrp="1" noChangeArrowheads="1"/>
          </p:cNvSpPr>
          <p:nvPr>
            <p:ph type="body" idx="1"/>
          </p:nvPr>
        </p:nvSpPr>
        <p:spPr>
          <a:xfrm>
            <a:off x="7162799" y="2590800"/>
            <a:ext cx="4844321" cy="4114800"/>
          </a:xfrm>
        </p:spPr>
        <p:txBody>
          <a:bodyPr>
            <a:normAutofit/>
          </a:bodyPr>
          <a:lstStyle/>
          <a:p>
            <a:pPr marL="0" indent="0">
              <a:buNone/>
            </a:pPr>
            <a:r>
              <a:rPr lang="en-US" altLang="en-US" sz="3600" dirty="0">
                <a:ea typeface="ＭＳ Ｐゴシック" panose="020B0600070205080204" pitchFamily="34" charset="-128"/>
              </a:rPr>
              <a:t>Patients who overflowed conventional hospital facilities into outdoor tents had much better survival rates.</a:t>
            </a:r>
          </a:p>
        </p:txBody>
      </p:sp>
      <p:sp>
        <p:nvSpPr>
          <p:cNvPr id="95235" name="Rectangle 4">
            <a:extLst>
              <a:ext uri="{FF2B5EF4-FFF2-40B4-BE49-F238E27FC236}">
                <a16:creationId xmlns:a16="http://schemas.microsoft.com/office/drawing/2014/main" id="{3E8E3906-76B6-5242-BEAF-6DCB9071C8FE}"/>
              </a:ext>
            </a:extLst>
          </p:cNvPr>
          <p:cNvSpPr>
            <a:spLocks noChangeArrowheads="1"/>
          </p:cNvSpPr>
          <p:nvPr/>
        </p:nvSpPr>
        <p:spPr bwMode="auto">
          <a:xfrm>
            <a:off x="4088880" y="6536323"/>
            <a:ext cx="40142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800">
                <a:solidFill>
                  <a:schemeClr val="tx1"/>
                </a:solidFill>
                <a:latin typeface="Times New Roman" panose="02020603050405020304" pitchFamily="18" charset="0"/>
                <a:ea typeface="ＭＳ Ｐゴシック" panose="020B0600070205080204" pitchFamily="34" charset="-128"/>
              </a:defRPr>
            </a:lvl2pPr>
            <a:lvl3pPr eaLnBrk="0" hangingPunct="0">
              <a:defRPr sz="2800">
                <a:solidFill>
                  <a:schemeClr val="tx1"/>
                </a:solidFill>
                <a:latin typeface="Times New Roman" panose="02020603050405020304" pitchFamily="18" charset="0"/>
                <a:ea typeface="ＭＳ Ｐゴシック" panose="020B0600070205080204" pitchFamily="34" charset="-128"/>
              </a:defRPr>
            </a:lvl3pPr>
            <a:lvl4pPr eaLnBrk="0" hangingPunct="0">
              <a:defRPr sz="2800">
                <a:solidFill>
                  <a:schemeClr val="tx1"/>
                </a:solidFill>
                <a:latin typeface="Times New Roman" panose="02020603050405020304" pitchFamily="18" charset="0"/>
                <a:ea typeface="ＭＳ Ｐゴシック" panose="020B0600070205080204" pitchFamily="34" charset="-128"/>
              </a:defRPr>
            </a:lvl4pPr>
            <a:lvl5pPr eaLnBrk="0" hangingPunct="0">
              <a:defRPr sz="28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US" sz="1600" dirty="0">
                <a:latin typeface="Arial" panose="020B0604020202020204" pitchFamily="34" charset="0"/>
              </a:rPr>
              <a:t>Am J Public Health. 99 </a:t>
            </a:r>
            <a:r>
              <a:rPr kumimoji="1" lang="en-US" altLang="en-US" sz="1600" dirty="0" err="1">
                <a:latin typeface="Arial" panose="020B0604020202020204" pitchFamily="34" charset="0"/>
              </a:rPr>
              <a:t>Suppl</a:t>
            </a:r>
            <a:r>
              <a:rPr kumimoji="1" lang="en-US" altLang="en-US" sz="1600" dirty="0">
                <a:latin typeface="Arial" panose="020B0604020202020204" pitchFamily="34" charset="0"/>
              </a:rPr>
              <a:t> 2:S236-42.</a:t>
            </a:r>
          </a:p>
        </p:txBody>
      </p:sp>
      <p:pic>
        <p:nvPicPr>
          <p:cNvPr id="95236" name="Picture 5" descr="1918 tent flu">
            <a:extLst>
              <a:ext uri="{FF2B5EF4-FFF2-40B4-BE49-F238E27FC236}">
                <a16:creationId xmlns:a16="http://schemas.microsoft.com/office/drawing/2014/main" id="{3BF85319-A007-3E44-BB51-0D66369E5ACF}"/>
              </a:ext>
            </a:extLst>
          </p:cNvPr>
          <p:cNvPicPr>
            <a:picLocks noChangeAspect="1" noChangeArrowheads="1"/>
          </p:cNvPicPr>
          <p:nvPr/>
        </p:nvPicPr>
        <p:blipFill>
          <a:blip r:embed="rId4" cstate="email">
            <a:extLst>
              <a:ext uri="{BEBA8EAE-BF5A-486C-A8C5-ECC9F3942E4B}">
                <a14:imgProps xmlns:a14="http://schemas.microsoft.com/office/drawing/2010/main">
                  <a14:imgLayer>
                    <a14:imgEffect>
                      <a14:sharpenSoften amount="80000"/>
                    </a14:imgEffect>
                  </a14:imgLayer>
                </a14:imgProps>
              </a:ext>
              <a:ext uri="{28A0092B-C50C-407E-A947-70E740481C1C}">
                <a14:useLocalDpi xmlns:a14="http://schemas.microsoft.com/office/drawing/2010/main"/>
              </a:ext>
            </a:extLst>
          </a:blip>
          <a:srcRect/>
          <a:stretch>
            <a:fillRect/>
          </a:stretch>
        </p:blipFill>
        <p:spPr bwMode="auto">
          <a:xfrm>
            <a:off x="457667" y="151162"/>
            <a:ext cx="6398302" cy="6385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7" name="Rectangle 2">
            <a:extLst>
              <a:ext uri="{FF2B5EF4-FFF2-40B4-BE49-F238E27FC236}">
                <a16:creationId xmlns:a16="http://schemas.microsoft.com/office/drawing/2014/main" id="{F4A13B71-0B63-D740-8F3A-6C041C4CE568}"/>
              </a:ext>
            </a:extLst>
          </p:cNvPr>
          <p:cNvSpPr>
            <a:spLocks noGrp="1" noChangeArrowheads="1"/>
          </p:cNvSpPr>
          <p:nvPr>
            <p:ph type="title"/>
          </p:nvPr>
        </p:nvSpPr>
        <p:spPr>
          <a:xfrm>
            <a:off x="7467599" y="1066800"/>
            <a:ext cx="4179757" cy="1143000"/>
          </a:xfrm>
        </p:spPr>
        <p:txBody>
          <a:bodyPr>
            <a:normAutofit/>
          </a:bodyPr>
          <a:lstStyle/>
          <a:p>
            <a:r>
              <a:rPr lang="en-US" altLang="en-US" b="1" dirty="0">
                <a:ea typeface="ＭＳ Ｐゴシック" panose="020B0600070205080204" pitchFamily="34" charset="-128"/>
              </a:rPr>
              <a:t>Fresh Air Therapy</a:t>
            </a:r>
          </a:p>
        </p:txBody>
      </p:sp>
    </p:spTree>
    <p:extLst>
      <p:ext uri="{BB962C8B-B14F-4D97-AF65-F5344CB8AC3E}">
        <p14:creationId xmlns:p14="http://schemas.microsoft.com/office/powerpoint/2010/main" val="4291314261"/>
      </p:ext>
    </p:extLst>
  </p:cSld>
  <p:clrMapOvr>
    <a:masterClrMapping/>
  </p:clrMapOvr>
  <p:transition>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5" descr="32338709">
            <a:extLst>
              <a:ext uri="{FF2B5EF4-FFF2-40B4-BE49-F238E27FC236}">
                <a16:creationId xmlns:a16="http://schemas.microsoft.com/office/drawing/2014/main" id="{8240875C-8EC6-8043-8BC5-96594DE843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32338709">
            <a:extLst>
              <a:ext uri="{FF2B5EF4-FFF2-40B4-BE49-F238E27FC236}">
                <a16:creationId xmlns:a16="http://schemas.microsoft.com/office/drawing/2014/main" id="{265955A1-04AC-3041-B5B1-EEA82C81F7F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728420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4" name="Rectangle 2">
            <a:extLst>
              <a:ext uri="{FF2B5EF4-FFF2-40B4-BE49-F238E27FC236}">
                <a16:creationId xmlns:a16="http://schemas.microsoft.com/office/drawing/2014/main" id="{B63ED127-8D5F-6943-B2E2-F7F0439DB94A}"/>
              </a:ext>
            </a:extLst>
          </p:cNvPr>
          <p:cNvSpPr>
            <a:spLocks noGrp="1" noChangeArrowheads="1"/>
          </p:cNvSpPr>
          <p:nvPr>
            <p:ph type="title"/>
          </p:nvPr>
        </p:nvSpPr>
        <p:spPr>
          <a:xfrm>
            <a:off x="132909" y="0"/>
            <a:ext cx="9620691" cy="762000"/>
          </a:xfrm>
          <a:effectLst>
            <a:outerShdw blurRad="114300" dist="63499" dir="2700038" algn="ctr" rotWithShape="0">
              <a:srgbClr val="000000">
                <a:alpha val="45000"/>
              </a:srgbClr>
            </a:outerShdw>
          </a:effectLst>
        </p:spPr>
        <p:txBody>
          <a:bodyPr/>
          <a:lstStyle/>
          <a:p>
            <a:r>
              <a:rPr lang="en-US" altLang="en-US" sz="3600" dirty="0">
                <a:solidFill>
                  <a:schemeClr val="bg1"/>
                </a:solidFill>
                <a:ea typeface="ＭＳ Ｐゴシック" panose="020B0600070205080204" pitchFamily="34" charset="-128"/>
              </a:rPr>
              <a:t>Fresh As The Morning Air</a:t>
            </a:r>
          </a:p>
        </p:txBody>
      </p:sp>
      <p:sp>
        <p:nvSpPr>
          <p:cNvPr id="545795" name="Rectangle 3">
            <a:extLst>
              <a:ext uri="{FF2B5EF4-FFF2-40B4-BE49-F238E27FC236}">
                <a16:creationId xmlns:a16="http://schemas.microsoft.com/office/drawing/2014/main" id="{B17AC81B-8FA4-8A4E-AD3B-4B206266307C}"/>
              </a:ext>
            </a:extLst>
          </p:cNvPr>
          <p:cNvSpPr>
            <a:spLocks noGrp="1" noChangeArrowheads="1"/>
          </p:cNvSpPr>
          <p:nvPr>
            <p:ph type="body" idx="1"/>
          </p:nvPr>
        </p:nvSpPr>
        <p:spPr>
          <a:xfrm>
            <a:off x="-129153" y="700087"/>
            <a:ext cx="6225153" cy="4114800"/>
          </a:xfrm>
          <a:effectLst>
            <a:outerShdw blurRad="114300" dist="63499" dir="2700038" algn="ctr" rotWithShape="0">
              <a:srgbClr val="000000">
                <a:alpha val="45000"/>
              </a:srgbClr>
            </a:outerShdw>
          </a:effectLst>
        </p:spPr>
        <p:txBody>
          <a:bodyPr>
            <a:normAutofit/>
          </a:bodyPr>
          <a:lstStyle/>
          <a:p>
            <a:pPr>
              <a:spcBef>
                <a:spcPct val="0"/>
              </a:spcBef>
              <a:buClr>
                <a:schemeClr val="tx1"/>
              </a:buClr>
              <a:buFont typeface="Wingdings" pitchFamily="2" charset="2"/>
              <a:buChar char="§"/>
            </a:pPr>
            <a:r>
              <a:rPr lang="en-US" altLang="en-US" dirty="0">
                <a:solidFill>
                  <a:schemeClr val="bg1"/>
                </a:solidFill>
                <a:ea typeface="ＭＳ Ｐゴシック" panose="020B0600070205080204" pitchFamily="34" charset="-128"/>
                <a:cs typeface="Times New Roman" panose="02020603050405020304" pitchFamily="18" charset="0"/>
              </a:rPr>
              <a:t>Occupations involving physical work in the open air are protective, while working in artificial, air conditioned environments increase the risk of contracting an autoimmune inflammatory disease.</a:t>
            </a:r>
          </a:p>
          <a:p>
            <a:pPr>
              <a:spcBef>
                <a:spcPct val="0"/>
              </a:spcBef>
              <a:buClr>
                <a:schemeClr val="tx1"/>
              </a:buClr>
              <a:buFont typeface="Wingdings" pitchFamily="2" charset="2"/>
              <a:buChar char="§"/>
            </a:pPr>
            <a:endParaRPr lang="en-US" altLang="en-US" dirty="0">
              <a:solidFill>
                <a:schemeClr val="bg1"/>
              </a:solidFill>
              <a:ea typeface="ＭＳ Ｐゴシック" panose="020B0600070205080204" pitchFamily="34" charset="-128"/>
            </a:endParaRPr>
          </a:p>
          <a:p>
            <a:pPr>
              <a:spcBef>
                <a:spcPct val="0"/>
              </a:spcBef>
              <a:buClr>
                <a:schemeClr val="tx1"/>
              </a:buClr>
              <a:buFont typeface="Wingdings" pitchFamily="2" charset="2"/>
              <a:buChar char="§"/>
            </a:pPr>
            <a:endParaRPr lang="en-US" altLang="en-US" dirty="0">
              <a:solidFill>
                <a:schemeClr val="bg1"/>
              </a:solidFill>
              <a:ea typeface="ＭＳ Ｐゴシック" panose="020B0600070205080204" pitchFamily="34" charset="-128"/>
            </a:endParaRPr>
          </a:p>
        </p:txBody>
      </p:sp>
      <p:sp>
        <p:nvSpPr>
          <p:cNvPr id="545796" name="Rectangle 4">
            <a:extLst>
              <a:ext uri="{FF2B5EF4-FFF2-40B4-BE49-F238E27FC236}">
                <a16:creationId xmlns:a16="http://schemas.microsoft.com/office/drawing/2014/main" id="{B16D0206-DDA3-1543-963A-438C4DF459A8}"/>
              </a:ext>
            </a:extLst>
          </p:cNvPr>
          <p:cNvSpPr>
            <a:spLocks noChangeArrowheads="1"/>
          </p:cNvSpPr>
          <p:nvPr/>
        </p:nvSpPr>
        <p:spPr bwMode="auto">
          <a:xfrm>
            <a:off x="995855" y="6488668"/>
            <a:ext cx="2198038" cy="369332"/>
          </a:xfrm>
          <a:prstGeom prst="rect">
            <a:avLst/>
          </a:prstGeom>
          <a:noFill/>
          <a:ln>
            <a:noFill/>
          </a:ln>
          <a:effectLst>
            <a:outerShdw blurRad="114300" dist="63499" dir="2700038" algn="ctr" rotWithShape="0">
              <a:srgbClr val="80808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FFFF"/>
                </a:solidFill>
              </a:rPr>
              <a:t>Gut. 31(9):1037-40.</a:t>
            </a:r>
          </a:p>
        </p:txBody>
      </p:sp>
    </p:spTree>
    <p:extLst>
      <p:ext uri="{BB962C8B-B14F-4D97-AF65-F5344CB8AC3E}">
        <p14:creationId xmlns:p14="http://schemas.microsoft.com/office/powerpoint/2010/main" val="824521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FC934-EFCD-1641-866D-41C816D6AF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558083" name="Rectangle 3">
            <a:extLst>
              <a:ext uri="{FF2B5EF4-FFF2-40B4-BE49-F238E27FC236}">
                <a16:creationId xmlns:a16="http://schemas.microsoft.com/office/drawing/2014/main" id="{461F61B8-E2A5-6E45-8FE2-E4B10F125951}"/>
              </a:ext>
            </a:extLst>
          </p:cNvPr>
          <p:cNvSpPr>
            <a:spLocks noGrp="1" noChangeArrowheads="1"/>
          </p:cNvSpPr>
          <p:nvPr>
            <p:ph type="body" sz="half" idx="1"/>
          </p:nvPr>
        </p:nvSpPr>
        <p:spPr>
          <a:xfrm>
            <a:off x="849087" y="-76201"/>
            <a:ext cx="10450284" cy="2966357"/>
          </a:xfrm>
          <a:effectLst>
            <a:outerShdw blurRad="50800" dist="38100" dir="13500000" algn="br" rotWithShape="0">
              <a:prstClr val="black"/>
            </a:outerShdw>
          </a:effectLst>
        </p:spPr>
        <p:txBody>
          <a:bodyPr>
            <a:normAutofit/>
          </a:bodyPr>
          <a:lstStyle/>
          <a:p>
            <a:pPr marL="0" indent="0">
              <a:lnSpc>
                <a:spcPct val="120000"/>
              </a:lnSpc>
              <a:buNone/>
              <a:defRPr/>
            </a:pPr>
            <a:r>
              <a:rPr lang="en-US" altLang="en-US" sz="4400" dirty="0">
                <a:solidFill>
                  <a:schemeClr val="bg1"/>
                </a:solidFill>
                <a:ea typeface="ＭＳ Ｐゴシック" panose="020B0600070205080204" pitchFamily="34" charset="-128"/>
              </a:rPr>
              <a:t>Indoor rat’s cancers grow twice as fast and twice as large as rats living outdoors in fresh air and sunshine.</a:t>
            </a:r>
          </a:p>
          <a:p>
            <a:pPr marL="0" indent="0">
              <a:lnSpc>
                <a:spcPct val="120000"/>
              </a:lnSpc>
              <a:buNone/>
              <a:defRPr/>
            </a:pPr>
            <a:endParaRPr lang="en-US" sz="4400" dirty="0">
              <a:solidFill>
                <a:schemeClr val="bg1"/>
              </a:solidFill>
              <a:ea typeface="ＭＳ Ｐゴシック" charset="-128"/>
              <a:cs typeface="ＭＳ Ｐゴシック" charset="-128"/>
            </a:endParaRPr>
          </a:p>
        </p:txBody>
      </p:sp>
      <p:sp>
        <p:nvSpPr>
          <p:cNvPr id="167941" name="Text Box 5">
            <a:extLst>
              <a:ext uri="{FF2B5EF4-FFF2-40B4-BE49-F238E27FC236}">
                <a16:creationId xmlns:a16="http://schemas.microsoft.com/office/drawing/2014/main" id="{D26C5152-E5C2-B347-9ACF-9E90E3DC3A96}"/>
              </a:ext>
            </a:extLst>
          </p:cNvPr>
          <p:cNvSpPr txBox="1">
            <a:spLocks noChangeArrowheads="1"/>
          </p:cNvSpPr>
          <p:nvPr/>
        </p:nvSpPr>
        <p:spPr bwMode="auto">
          <a:xfrm>
            <a:off x="2895600" y="6553200"/>
            <a:ext cx="6362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600" dirty="0">
                <a:solidFill>
                  <a:schemeClr val="bg1"/>
                </a:solidFill>
              </a:rPr>
              <a:t>Environ Health </a:t>
            </a:r>
            <a:r>
              <a:rPr lang="en-US" altLang="en-US" sz="1600" dirty="0" err="1">
                <a:solidFill>
                  <a:schemeClr val="bg1"/>
                </a:solidFill>
              </a:rPr>
              <a:t>Perspect</a:t>
            </a:r>
            <a:r>
              <a:rPr lang="en-US" altLang="en-US" sz="1600" dirty="0">
                <a:solidFill>
                  <a:schemeClr val="bg1"/>
                </a:solidFill>
              </a:rPr>
              <a:t>. 114(10):1558-66.</a:t>
            </a:r>
          </a:p>
        </p:txBody>
      </p:sp>
    </p:spTree>
    <p:extLst>
      <p:ext uri="{BB962C8B-B14F-4D97-AF65-F5344CB8AC3E}">
        <p14:creationId xmlns:p14="http://schemas.microsoft.com/office/powerpoint/2010/main" val="295324609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B3FA4-1EE0-2B4D-9B94-E7108E7E23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7" name="Content Placeholder 6">
            <a:extLst>
              <a:ext uri="{FF2B5EF4-FFF2-40B4-BE49-F238E27FC236}">
                <a16:creationId xmlns:a16="http://schemas.microsoft.com/office/drawing/2014/main" id="{8C5A8690-9492-A541-B217-A34E194F98EB}"/>
              </a:ext>
            </a:extLst>
          </p:cNvPr>
          <p:cNvSpPr>
            <a:spLocks noGrp="1"/>
          </p:cNvSpPr>
          <p:nvPr>
            <p:ph sz="half" idx="1"/>
          </p:nvPr>
        </p:nvSpPr>
        <p:spPr>
          <a:xfrm>
            <a:off x="0" y="0"/>
            <a:ext cx="5181600" cy="2278505"/>
          </a:xfrm>
          <a:solidFill>
            <a:schemeClr val="tx1">
              <a:alpha val="48000"/>
            </a:schemeClr>
          </a:solidFill>
        </p:spPr>
        <p:txBody>
          <a:bodyPr>
            <a:normAutofit/>
          </a:bodyPr>
          <a:lstStyle/>
          <a:p>
            <a:pPr marL="0" indent="0">
              <a:buNone/>
            </a:pPr>
            <a:r>
              <a:rPr lang="en-US" sz="3200" dirty="0">
                <a:solidFill>
                  <a:schemeClr val="bg1"/>
                </a:solidFill>
              </a:rPr>
              <a:t>”All patients should keep out of doors as much as possible, and many will be benefited by sleeping in the open air.”</a:t>
            </a:r>
          </a:p>
        </p:txBody>
      </p:sp>
      <p:sp>
        <p:nvSpPr>
          <p:cNvPr id="2" name="TextBox 1">
            <a:extLst>
              <a:ext uri="{FF2B5EF4-FFF2-40B4-BE49-F238E27FC236}">
                <a16:creationId xmlns:a16="http://schemas.microsoft.com/office/drawing/2014/main" id="{5BA91794-6F27-DD4D-A9D1-5D2EB21BB07F}"/>
              </a:ext>
            </a:extLst>
          </p:cNvPr>
          <p:cNvSpPr txBox="1"/>
          <p:nvPr/>
        </p:nvSpPr>
        <p:spPr>
          <a:xfrm>
            <a:off x="10787448" y="6456011"/>
            <a:ext cx="1404552" cy="369332"/>
          </a:xfrm>
          <a:prstGeom prst="rect">
            <a:avLst/>
          </a:prstGeom>
          <a:noFill/>
        </p:spPr>
        <p:txBody>
          <a:bodyPr wrap="none" rtlCol="0">
            <a:spAutoFit/>
          </a:bodyPr>
          <a:lstStyle/>
          <a:p>
            <a:r>
              <a:rPr lang="en-US" dirty="0">
                <a:solidFill>
                  <a:schemeClr val="bg1"/>
                </a:solidFill>
              </a:rPr>
              <a:t>{PH095 19.5}</a:t>
            </a:r>
            <a:endParaRPr lang="en-AU" dirty="0">
              <a:solidFill>
                <a:schemeClr val="bg1"/>
              </a:solidFill>
            </a:endParaRPr>
          </a:p>
        </p:txBody>
      </p:sp>
    </p:spTree>
    <p:extLst>
      <p:ext uri="{BB962C8B-B14F-4D97-AF65-F5344CB8AC3E}">
        <p14:creationId xmlns:p14="http://schemas.microsoft.com/office/powerpoint/2010/main" val="17079898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34FD9-E603-B442-AC88-37F07582B6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38698">
            <a:off x="743977" y="1019330"/>
            <a:ext cx="3860634" cy="51491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8C6F3BA0-095A-8D41-B672-EAC9C1252E9C}"/>
              </a:ext>
            </a:extLst>
          </p:cNvPr>
          <p:cNvSpPr txBox="1"/>
          <p:nvPr/>
        </p:nvSpPr>
        <p:spPr>
          <a:xfrm>
            <a:off x="5351488" y="531513"/>
            <a:ext cx="6355830" cy="5509200"/>
          </a:xfrm>
          <a:prstGeom prst="rect">
            <a:avLst/>
          </a:prstGeom>
          <a:noFill/>
        </p:spPr>
        <p:txBody>
          <a:bodyPr wrap="square" rtlCol="0">
            <a:spAutoFit/>
          </a:bodyPr>
          <a:lstStyle/>
          <a:p>
            <a:r>
              <a:rPr lang="en-US" sz="3200" dirty="0"/>
              <a:t>“During His ministry Jesus lived to a great degree an outdoor life. His journeys from place to place were made on foot, and much of His teaching was given in the open air. </a:t>
            </a:r>
          </a:p>
          <a:p>
            <a:r>
              <a:rPr lang="en-US" sz="3200" dirty="0"/>
              <a:t>“In training His disciples He often withdrew from the confusion of the city to the quiet of the fields, as more in harmony with the lessons of simplicity, faith, and self-abnegation He desired to teach them.”</a:t>
            </a:r>
          </a:p>
        </p:txBody>
      </p:sp>
      <p:sp>
        <p:nvSpPr>
          <p:cNvPr id="2" name="TextBox 1">
            <a:extLst>
              <a:ext uri="{FF2B5EF4-FFF2-40B4-BE49-F238E27FC236}">
                <a16:creationId xmlns:a16="http://schemas.microsoft.com/office/drawing/2014/main" id="{A49849FA-9B65-1748-9093-D51F56797E36}"/>
              </a:ext>
            </a:extLst>
          </p:cNvPr>
          <p:cNvSpPr txBox="1"/>
          <p:nvPr/>
        </p:nvSpPr>
        <p:spPr>
          <a:xfrm>
            <a:off x="11059959" y="6488668"/>
            <a:ext cx="1132041" cy="369332"/>
          </a:xfrm>
          <a:prstGeom prst="rect">
            <a:avLst/>
          </a:prstGeom>
          <a:noFill/>
        </p:spPr>
        <p:txBody>
          <a:bodyPr wrap="none" rtlCol="0">
            <a:spAutoFit/>
          </a:bodyPr>
          <a:lstStyle/>
          <a:p>
            <a:r>
              <a:rPr lang="en-US" dirty="0"/>
              <a:t>{MH 52.2}</a:t>
            </a:r>
          </a:p>
        </p:txBody>
      </p:sp>
    </p:spTree>
    <p:extLst>
      <p:ext uri="{BB962C8B-B14F-4D97-AF65-F5344CB8AC3E}">
        <p14:creationId xmlns:p14="http://schemas.microsoft.com/office/powerpoint/2010/main" val="258947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28387</TotalTime>
  <Words>13018</Words>
  <Application>Microsoft Macintosh PowerPoint</Application>
  <PresentationFormat>Widescreen</PresentationFormat>
  <Paragraphs>583</Paragraphs>
  <Slides>106</Slides>
  <Notes>62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8" baseType="lpstr">
      <vt:lpstr>ＭＳ Ｐゴシック</vt:lpstr>
      <vt:lpstr>ＭＳ Ｐゴシック</vt:lpstr>
      <vt:lpstr>Arial</vt:lpstr>
      <vt:lpstr>Calibri</vt:lpstr>
      <vt:lpstr>Calibri Light</vt:lpstr>
      <vt:lpstr>Helvetica Neue</vt:lpstr>
      <vt:lpstr>Lucida Handwriting</vt:lpstr>
      <vt:lpstr>Tahoma</vt:lpstr>
      <vt:lpstr>Times New Roman</vt:lpstr>
      <vt:lpstr>Wingdings</vt:lpstr>
      <vt:lpstr>Office Theme</vt:lpstr>
      <vt:lpstr>Photo Editor Photo</vt:lpstr>
      <vt:lpstr>Why Country Living?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Walking for Prostate Health</vt:lpstr>
      <vt:lpstr>PowerPoint Presentation</vt:lpstr>
      <vt:lpstr>PowerPoint Presentation</vt:lpstr>
      <vt:lpstr>Awe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Healthy Life Style With Daily Outdoor Activity Reduces Your Risk Of Dementia.</vt:lpstr>
      <vt:lpstr>PowerPoint Presentation</vt:lpstr>
      <vt:lpstr>PowerPoint Presentation</vt:lpstr>
      <vt:lpstr>PowerPoint Presentation</vt:lpstr>
      <vt:lpstr>PowerPoint Presentation</vt:lpstr>
      <vt:lpstr>PowerPoint Presentation</vt:lpstr>
      <vt:lpstr>PowerPoint Presentation</vt:lpstr>
      <vt:lpstr>Your Wilderness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Servants Of The Earth</vt:lpstr>
      <vt:lpstr>PowerPoint Presentation</vt:lpstr>
      <vt:lpstr>PowerPoint Presentation</vt:lpstr>
      <vt:lpstr>PowerPoint Presentation</vt:lpstr>
      <vt:lpstr>Atonement For Every Drink Of Water, Breath Of Air, Bite Of Food.</vt:lpstr>
      <vt:lpstr>PowerPoint Presentation</vt:lpstr>
      <vt:lpstr>PowerPoint Presentation</vt:lpstr>
      <vt:lpstr>PowerPoint Presentation</vt:lpstr>
      <vt:lpstr>PowerPoint Presentation</vt:lpstr>
      <vt:lpstr>Sunshine Vitamin</vt:lpstr>
      <vt:lpstr>Coming Up For Air</vt:lpstr>
      <vt:lpstr>Fresh Air Therapy</vt:lpstr>
      <vt:lpstr>Fresh As The Morning Air</vt:lpstr>
      <vt:lpstr>PowerPoint Presentation</vt:lpstr>
      <vt:lpstr>PowerPoint Presentation</vt:lpstr>
      <vt:lpstr>PowerPoint Presentation</vt:lpstr>
      <vt:lpstr>Sights and sounds of evil.</vt:lpstr>
      <vt:lpstr>PowerPoint Presentation</vt:lpstr>
      <vt:lpstr>PowerPoint Presentation</vt:lpstr>
      <vt:lpstr>PowerPoint Presentation</vt:lpstr>
      <vt:lpstr>PowerPoint Presentation</vt:lpstr>
      <vt:lpstr>PowerPoint Presentation</vt:lpstr>
      <vt:lpstr>In 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Country Living?</dc:title>
  <dc:creator>Microsoft Office User</dc:creator>
  <cp:lastModifiedBy>Microsoft Office User</cp:lastModifiedBy>
  <cp:revision>127</cp:revision>
  <dcterms:created xsi:type="dcterms:W3CDTF">2022-03-27T21:13:28Z</dcterms:created>
  <dcterms:modified xsi:type="dcterms:W3CDTF">2025-12-29T14:42:35Z</dcterms:modified>
</cp:coreProperties>
</file>