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1"/>
  </p:sldMasterIdLst>
  <p:notesMasterIdLst>
    <p:notesMasterId r:id="rId84"/>
  </p:notesMasterIdLst>
  <p:sldIdLst>
    <p:sldId id="884" r:id="rId2"/>
    <p:sldId id="1287" r:id="rId3"/>
    <p:sldId id="1288" r:id="rId4"/>
    <p:sldId id="1290" r:id="rId5"/>
    <p:sldId id="1291" r:id="rId6"/>
    <p:sldId id="1283" r:id="rId7"/>
    <p:sldId id="1286" r:id="rId8"/>
    <p:sldId id="1275" r:id="rId9"/>
    <p:sldId id="1276" r:id="rId10"/>
    <p:sldId id="337" r:id="rId11"/>
    <p:sldId id="1267" r:id="rId12"/>
    <p:sldId id="1311" r:id="rId13"/>
    <p:sldId id="343" r:id="rId14"/>
    <p:sldId id="295" r:id="rId15"/>
    <p:sldId id="1266" r:id="rId16"/>
    <p:sldId id="299" r:id="rId17"/>
    <p:sldId id="300" r:id="rId18"/>
    <p:sldId id="1280" r:id="rId19"/>
    <p:sldId id="1277" r:id="rId20"/>
    <p:sldId id="305" r:id="rId21"/>
    <p:sldId id="327" r:id="rId22"/>
    <p:sldId id="306" r:id="rId23"/>
    <p:sldId id="307" r:id="rId24"/>
    <p:sldId id="1281" r:id="rId25"/>
    <p:sldId id="326" r:id="rId26"/>
    <p:sldId id="259" r:id="rId27"/>
    <p:sldId id="261" r:id="rId28"/>
    <p:sldId id="284" r:id="rId29"/>
    <p:sldId id="304" r:id="rId30"/>
    <p:sldId id="265" r:id="rId31"/>
    <p:sldId id="260" r:id="rId32"/>
    <p:sldId id="279" r:id="rId33"/>
    <p:sldId id="310" r:id="rId34"/>
    <p:sldId id="827" r:id="rId35"/>
    <p:sldId id="1273" r:id="rId36"/>
    <p:sldId id="1305" r:id="rId37"/>
    <p:sldId id="282" r:id="rId38"/>
    <p:sldId id="278" r:id="rId39"/>
    <p:sldId id="267" r:id="rId40"/>
    <p:sldId id="269" r:id="rId41"/>
    <p:sldId id="271" r:id="rId42"/>
    <p:sldId id="274" r:id="rId43"/>
    <p:sldId id="276" r:id="rId44"/>
    <p:sldId id="1285" r:id="rId45"/>
    <p:sldId id="296" r:id="rId46"/>
    <p:sldId id="318" r:id="rId47"/>
    <p:sldId id="1293" r:id="rId48"/>
    <p:sldId id="311" r:id="rId49"/>
    <p:sldId id="319" r:id="rId50"/>
    <p:sldId id="336" r:id="rId51"/>
    <p:sldId id="287" r:id="rId52"/>
    <p:sldId id="317" r:id="rId53"/>
    <p:sldId id="323" r:id="rId54"/>
    <p:sldId id="314" r:id="rId55"/>
    <p:sldId id="1274" r:id="rId56"/>
    <p:sldId id="1282" r:id="rId57"/>
    <p:sldId id="335" r:id="rId58"/>
    <p:sldId id="1303" r:id="rId59"/>
    <p:sldId id="1272" r:id="rId60"/>
    <p:sldId id="273" r:id="rId61"/>
    <p:sldId id="322" r:id="rId62"/>
    <p:sldId id="344" r:id="rId63"/>
    <p:sldId id="288" r:id="rId64"/>
    <p:sldId id="324" r:id="rId65"/>
    <p:sldId id="302" r:id="rId66"/>
    <p:sldId id="1279" r:id="rId67"/>
    <p:sldId id="1269" r:id="rId68"/>
    <p:sldId id="290" r:id="rId69"/>
    <p:sldId id="1271" r:id="rId70"/>
    <p:sldId id="1270" r:id="rId71"/>
    <p:sldId id="257" r:id="rId72"/>
    <p:sldId id="1295" r:id="rId73"/>
    <p:sldId id="1299" r:id="rId74"/>
    <p:sldId id="312" r:id="rId75"/>
    <p:sldId id="1302" r:id="rId76"/>
    <p:sldId id="1298" r:id="rId77"/>
    <p:sldId id="1301" r:id="rId78"/>
    <p:sldId id="1300" r:id="rId79"/>
    <p:sldId id="1308" r:id="rId80"/>
    <p:sldId id="1309" r:id="rId81"/>
    <p:sldId id="1307" r:id="rId82"/>
    <p:sldId id="1306" r:id="rId8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23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B2B3"/>
    <a:srgbClr val="A1ADAB"/>
    <a:srgbClr val="A1ACAA"/>
    <a:srgbClr val="C0C3C4"/>
    <a:srgbClr val="E9ECEF"/>
    <a:srgbClr val="EDEFF2"/>
    <a:srgbClr val="F0F0F3"/>
    <a:srgbClr val="FFFFFE"/>
    <a:srgbClr val="EBEFF2"/>
    <a:srgbClr val="E7DB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66717"/>
  </p:normalViewPr>
  <p:slideViewPr>
    <p:cSldViewPr snapToGrid="0" snapToObjects="1" showGuides="1">
      <p:cViewPr varScale="1">
        <p:scale>
          <a:sx n="70" d="100"/>
          <a:sy n="70" d="100"/>
        </p:scale>
        <p:origin x="1640" y="176"/>
      </p:cViewPr>
      <p:guideLst>
        <p:guide orient="horz" pos="2232"/>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2AFE97-AFFC-1B49-AD7A-F3FFDC4E039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b="0" i="0">
                <a:latin typeface="Arial Regular"/>
                <a:ea typeface="+mn-ea"/>
                <a:cs typeface="+mn-cs"/>
              </a:defRPr>
            </a:lvl1pPr>
          </a:lstStyle>
          <a:p>
            <a:pPr>
              <a:defRPr/>
            </a:pPr>
            <a:endParaRPr lang="en-US" dirty="0"/>
          </a:p>
        </p:txBody>
      </p:sp>
      <p:sp>
        <p:nvSpPr>
          <p:cNvPr id="3" name="Date Placeholder 2">
            <a:extLst>
              <a:ext uri="{FF2B5EF4-FFF2-40B4-BE49-F238E27FC236}">
                <a16:creationId xmlns:a16="http://schemas.microsoft.com/office/drawing/2014/main" id="{C506BBFA-661A-6843-B737-C2636999F77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b="0" i="0">
                <a:latin typeface="Arial Regular"/>
              </a:defRPr>
            </a:lvl1pPr>
          </a:lstStyle>
          <a:p>
            <a:fld id="{8BA1CECD-467E-BE44-8E70-F763983CC51E}" type="datetime1">
              <a:rPr lang="en-US" altLang="en-US" smtClean="0"/>
              <a:pPr/>
              <a:t>12/29/25</a:t>
            </a:fld>
            <a:endParaRPr lang="en-US" altLang="en-US" dirty="0"/>
          </a:p>
        </p:txBody>
      </p:sp>
      <p:sp>
        <p:nvSpPr>
          <p:cNvPr id="4" name="Slide Image Placeholder 3">
            <a:extLst>
              <a:ext uri="{FF2B5EF4-FFF2-40B4-BE49-F238E27FC236}">
                <a16:creationId xmlns:a16="http://schemas.microsoft.com/office/drawing/2014/main" id="{0D7084C7-62BC-3C42-A96B-C03D121577E0}"/>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AEE1E796-0BBF-6840-96B3-B39F51AD004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18854D8F-A6A4-174F-8499-338B5CE4913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b="0" i="0">
                <a:latin typeface="Arial Regular"/>
                <a:ea typeface="+mn-ea"/>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DE163B79-389C-7B4D-976B-AF28DE1D70E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b="0" i="0">
                <a:latin typeface="Arial Regular"/>
              </a:defRPr>
            </a:lvl1pPr>
          </a:lstStyle>
          <a:p>
            <a:fld id="{F949340A-6C2A-0440-9D83-DED4676CFCB1}" type="slidenum">
              <a:rPr lang="en-US" altLang="en-US" smtClean="0"/>
              <a:pPr/>
              <a:t>‹#›</a:t>
            </a:fld>
            <a:endParaRPr lang="en-US" altLang="en-US" dirty="0"/>
          </a:p>
        </p:txBody>
      </p:sp>
    </p:spTree>
    <p:extLst>
      <p:ext uri="{BB962C8B-B14F-4D97-AF65-F5344CB8AC3E}">
        <p14:creationId xmlns:p14="http://schemas.microsoft.com/office/powerpoint/2010/main" val="328844309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b="0" i="0" kern="1200">
        <a:solidFill>
          <a:schemeClr val="tx1"/>
        </a:solidFill>
        <a:latin typeface="Arial Regular"/>
        <a:ea typeface="ＭＳ Ｐゴシック" pitchFamily="-111" charset="-128"/>
        <a:cs typeface="ＭＳ Ｐゴシック" pitchFamily="-111" charset="-128"/>
      </a:defRPr>
    </a:lvl1pPr>
    <a:lvl2pPr marL="457200" algn="l" defTabSz="457200" rtl="0" eaLnBrk="0" fontAlgn="base" hangingPunct="0">
      <a:spcBef>
        <a:spcPct val="30000"/>
      </a:spcBef>
      <a:spcAft>
        <a:spcPct val="0"/>
      </a:spcAft>
      <a:defRPr sz="1200" b="0" i="0" kern="1200">
        <a:solidFill>
          <a:schemeClr val="tx1"/>
        </a:solidFill>
        <a:latin typeface="Arial Regular"/>
        <a:ea typeface="ＭＳ Ｐゴシック" pitchFamily="-111" charset="-128"/>
        <a:cs typeface="+mn-cs"/>
      </a:defRPr>
    </a:lvl2pPr>
    <a:lvl3pPr marL="914400" algn="l" defTabSz="457200" rtl="0" eaLnBrk="0" fontAlgn="base" hangingPunct="0">
      <a:spcBef>
        <a:spcPct val="30000"/>
      </a:spcBef>
      <a:spcAft>
        <a:spcPct val="0"/>
      </a:spcAft>
      <a:defRPr sz="1200" b="0" i="0" kern="1200">
        <a:solidFill>
          <a:schemeClr val="tx1"/>
        </a:solidFill>
        <a:latin typeface="Arial Regular"/>
        <a:ea typeface="ＭＳ Ｐゴシック" pitchFamily="-111" charset="-128"/>
        <a:cs typeface="+mn-cs"/>
      </a:defRPr>
    </a:lvl3pPr>
    <a:lvl4pPr marL="1371600" algn="l" defTabSz="457200" rtl="0" eaLnBrk="0" fontAlgn="base" hangingPunct="0">
      <a:spcBef>
        <a:spcPct val="30000"/>
      </a:spcBef>
      <a:spcAft>
        <a:spcPct val="0"/>
      </a:spcAft>
      <a:defRPr sz="1200" b="0" i="0" kern="1200">
        <a:solidFill>
          <a:schemeClr val="tx1"/>
        </a:solidFill>
        <a:latin typeface="Arial Regular"/>
        <a:ea typeface="ＭＳ Ｐゴシック" pitchFamily="-111" charset="-128"/>
        <a:cs typeface="+mn-cs"/>
      </a:defRPr>
    </a:lvl4pPr>
    <a:lvl5pPr marL="1828800" algn="l" defTabSz="457200" rtl="0" eaLnBrk="0" fontAlgn="base" hangingPunct="0">
      <a:spcBef>
        <a:spcPct val="30000"/>
      </a:spcBef>
      <a:spcAft>
        <a:spcPct val="0"/>
      </a:spcAft>
      <a:defRPr sz="1200" b="0" i="0" kern="1200">
        <a:solidFill>
          <a:schemeClr val="tx1"/>
        </a:solidFill>
        <a:latin typeface="Arial Regular"/>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fixed</a:t>
            </a:r>
          </a:p>
        </p:txBody>
      </p:sp>
      <p:sp>
        <p:nvSpPr>
          <p:cNvPr id="4" name="Slide Number Placeholder 3"/>
          <p:cNvSpPr>
            <a:spLocks noGrp="1"/>
          </p:cNvSpPr>
          <p:nvPr>
            <p:ph type="sldNum" sz="quarter" idx="5"/>
          </p:nvPr>
        </p:nvSpPr>
        <p:spPr/>
        <p:txBody>
          <a:bodyPr/>
          <a:lstStyle/>
          <a:p>
            <a:fld id="{EE5F7F4E-540B-E94E-B3B5-8C6CA779D407}" type="slidenum">
              <a:rPr lang="en-US" smtClean="0"/>
              <a:t>1</a:t>
            </a:fld>
            <a:endParaRPr lang="en-US"/>
          </a:p>
        </p:txBody>
      </p:sp>
    </p:spTree>
    <p:extLst>
      <p:ext uri="{BB962C8B-B14F-4D97-AF65-F5344CB8AC3E}">
        <p14:creationId xmlns:p14="http://schemas.microsoft.com/office/powerpoint/2010/main" val="1299185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Tx/>
              <a:buAutoNum type="arabicParenBoth"/>
              <a:tabLst/>
              <a:defRPr/>
            </a:pPr>
            <a:r>
              <a:rPr lang="en-AU" sz="1200" kern="1200" dirty="0" err="1">
                <a:solidFill>
                  <a:schemeClr val="tx1"/>
                </a:solidFill>
                <a:effectLst/>
                <a:ea typeface="ＭＳ Ｐゴシック" pitchFamily="-111" charset="-128"/>
                <a:cs typeface="ＭＳ Ｐゴシック" pitchFamily="-111" charset="-128"/>
              </a:rPr>
              <a:t>Lambrinakou</a:t>
            </a:r>
            <a:r>
              <a:rPr lang="en-AU" sz="1200" kern="1200" dirty="0">
                <a:solidFill>
                  <a:schemeClr val="tx1"/>
                </a:solidFill>
                <a:effectLst/>
                <a:ea typeface="ＭＳ Ｐゴシック" pitchFamily="-111" charset="-128"/>
                <a:cs typeface="ＭＳ Ｐゴシック" pitchFamily="-111" charset="-128"/>
              </a:rPr>
              <a:t> S, </a:t>
            </a:r>
            <a:r>
              <a:rPr lang="en-AU" sz="1200" kern="1200" dirty="0" err="1">
                <a:solidFill>
                  <a:schemeClr val="tx1"/>
                </a:solidFill>
                <a:effectLst/>
                <a:ea typeface="ＭＳ Ｐゴシック" pitchFamily="-111" charset="-128"/>
                <a:cs typeface="ＭＳ Ｐゴシック" pitchFamily="-111" charset="-128"/>
              </a:rPr>
              <a:t>Katsa</a:t>
            </a:r>
            <a:r>
              <a:rPr lang="en-AU" sz="1200" kern="1200" dirty="0">
                <a:solidFill>
                  <a:schemeClr val="tx1"/>
                </a:solidFill>
                <a:effectLst/>
                <a:ea typeface="ＭＳ Ｐゴシック" pitchFamily="-111" charset="-128"/>
                <a:cs typeface="ＭＳ Ｐゴシック" pitchFamily="-111" charset="-128"/>
              </a:rPr>
              <a:t> ME, </a:t>
            </a:r>
            <a:r>
              <a:rPr lang="en-AU" sz="1200" kern="1200" dirty="0" err="1">
                <a:solidFill>
                  <a:schemeClr val="tx1"/>
                </a:solidFill>
                <a:effectLst/>
                <a:ea typeface="ＭＳ Ｐゴシック" pitchFamily="-111" charset="-128"/>
                <a:cs typeface="ＭＳ Ｐゴシック" pitchFamily="-111" charset="-128"/>
              </a:rPr>
              <a:t>Zyga</a:t>
            </a:r>
            <a:r>
              <a:rPr lang="en-AU" sz="1200" kern="1200" dirty="0">
                <a:solidFill>
                  <a:schemeClr val="tx1"/>
                </a:solidFill>
                <a:effectLst/>
                <a:ea typeface="ＭＳ Ｐゴシック" pitchFamily="-111" charset="-128"/>
                <a:cs typeface="ＭＳ Ｐゴシック" pitchFamily="-111" charset="-128"/>
              </a:rPr>
              <a:t> S, Ioannidis A, </a:t>
            </a:r>
            <a:r>
              <a:rPr lang="en-AU" sz="1200" kern="1200" dirty="0" err="1">
                <a:solidFill>
                  <a:schemeClr val="tx1"/>
                </a:solidFill>
                <a:effectLst/>
                <a:ea typeface="ＭＳ Ｐゴシック" pitchFamily="-111" charset="-128"/>
                <a:cs typeface="ＭＳ Ｐゴシック" pitchFamily="-111" charset="-128"/>
              </a:rPr>
              <a:t>Sachlas</a:t>
            </a:r>
            <a:r>
              <a:rPr lang="en-AU" sz="1200" kern="1200" dirty="0">
                <a:solidFill>
                  <a:schemeClr val="tx1"/>
                </a:solidFill>
                <a:effectLst/>
                <a:ea typeface="ＭＳ Ｐゴシック" pitchFamily="-111" charset="-128"/>
                <a:cs typeface="ＭＳ Ｐゴシック" pitchFamily="-111" charset="-128"/>
              </a:rPr>
              <a:t> A, </a:t>
            </a:r>
            <a:r>
              <a:rPr lang="en-AU" sz="1200" kern="1200" dirty="0" err="1">
                <a:solidFill>
                  <a:schemeClr val="tx1"/>
                </a:solidFill>
                <a:effectLst/>
                <a:ea typeface="ＭＳ Ｐゴシック" pitchFamily="-111" charset="-128"/>
                <a:cs typeface="ＭＳ Ｐゴシック" pitchFamily="-111" charset="-128"/>
              </a:rPr>
              <a:t>Panoutsopoulos</a:t>
            </a:r>
            <a:r>
              <a:rPr lang="en-AU" sz="1200" kern="1200" dirty="0">
                <a:solidFill>
                  <a:schemeClr val="tx1"/>
                </a:solidFill>
                <a:effectLst/>
                <a:ea typeface="ＭＳ Ｐゴシック" pitchFamily="-111" charset="-128"/>
                <a:cs typeface="ＭＳ Ｐゴシック" pitchFamily="-111" charset="-128"/>
              </a:rPr>
              <a:t> G, </a:t>
            </a:r>
            <a:r>
              <a:rPr lang="en-AU" sz="1200" kern="1200" dirty="0" err="1">
                <a:solidFill>
                  <a:schemeClr val="tx1"/>
                </a:solidFill>
                <a:effectLst/>
                <a:ea typeface="ＭＳ Ｐゴシック" pitchFamily="-111" charset="-128"/>
                <a:cs typeface="ＭＳ Ｐゴシック" pitchFamily="-111" charset="-128"/>
              </a:rPr>
              <a:t>Pistikou</a:t>
            </a:r>
            <a:r>
              <a:rPr lang="en-AU" sz="1200" kern="1200" dirty="0">
                <a:solidFill>
                  <a:schemeClr val="tx1"/>
                </a:solidFill>
                <a:effectLst/>
                <a:ea typeface="ＭＳ Ｐゴシック" pitchFamily="-111" charset="-128"/>
                <a:cs typeface="ＭＳ Ｐゴシック" pitchFamily="-111" charset="-128"/>
              </a:rPr>
              <a:t> AM, Magana M, </a:t>
            </a:r>
            <a:r>
              <a:rPr lang="en-AU" sz="1200" kern="1200" dirty="0" err="1">
                <a:solidFill>
                  <a:schemeClr val="tx1"/>
                </a:solidFill>
                <a:effectLst/>
                <a:ea typeface="ＭＳ Ｐゴシック" pitchFamily="-111" charset="-128"/>
                <a:cs typeface="ＭＳ Ｐゴシック" pitchFamily="-111" charset="-128"/>
              </a:rPr>
              <a:t>Kougioumtzi</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Dimoligianni</a:t>
            </a:r>
            <a:r>
              <a:rPr lang="en-AU" sz="1200" kern="1200" dirty="0">
                <a:solidFill>
                  <a:schemeClr val="tx1"/>
                </a:solidFill>
                <a:effectLst/>
                <a:ea typeface="ＭＳ Ｐゴシック" pitchFamily="-111" charset="-128"/>
                <a:cs typeface="ＭＳ Ｐゴシック" pitchFamily="-111" charset="-128"/>
              </a:rPr>
              <a:t> DE, Kolovos P, Rojas Gil AP. Correlations Between Nutrition Habits, Anxiety and Metabolic Parameters in Greek Healthy Adults. Adv </a:t>
            </a:r>
            <a:r>
              <a:rPr lang="en-AU" sz="1200" kern="1200" dirty="0" err="1">
                <a:solidFill>
                  <a:schemeClr val="tx1"/>
                </a:solidFill>
                <a:effectLst/>
                <a:ea typeface="ＭＳ Ｐゴシック" pitchFamily="-111" charset="-128"/>
                <a:cs typeface="ＭＳ Ｐゴシック" pitchFamily="-111" charset="-128"/>
              </a:rPr>
              <a:t>Exp</a:t>
            </a:r>
            <a:r>
              <a:rPr lang="en-AU" sz="1200" kern="1200" dirty="0">
                <a:solidFill>
                  <a:schemeClr val="tx1"/>
                </a:solidFill>
                <a:effectLst/>
                <a:ea typeface="ＭＳ Ｐゴシック" pitchFamily="-111" charset="-128"/>
                <a:cs typeface="ＭＳ Ｐゴシック" pitchFamily="-111" charset="-128"/>
              </a:rPr>
              <a:t> Med Biol. 2017;987:23-34.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10.1007/978-3-319-57379-3_3.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28971444.</a:t>
            </a:r>
            <a:endParaRPr lang="en-US" sz="1200" b="0" i="0" kern="1200" dirty="0">
              <a:solidFill>
                <a:schemeClr val="tx1"/>
              </a:solidFill>
              <a:effectLst/>
              <a:latin typeface="Tahoma Normal"/>
              <a:ea typeface="ＭＳ Ｐゴシック" pitchFamily="-65" charset="-128"/>
              <a:cs typeface="ＭＳ Ｐゴシック" pitchFamily="-65" charset="-128"/>
            </a:endParaRPr>
          </a:p>
          <a:p>
            <a:pPr marL="228600" marR="0" lvl="0" indent="-228600" algn="l" defTabSz="914400" rtl="0" eaLnBrk="0" fontAlgn="base" latinLnBrk="0" hangingPunct="0">
              <a:lnSpc>
                <a:spcPct val="100000"/>
              </a:lnSpc>
              <a:spcBef>
                <a:spcPct val="30000"/>
              </a:spcBef>
              <a:spcAft>
                <a:spcPct val="0"/>
              </a:spcAft>
              <a:buClrTx/>
              <a:buSzTx/>
              <a:buFontTx/>
              <a:buAutoNum type="arabicParenBoth"/>
              <a:tabLst/>
              <a:defRPr/>
            </a:pPr>
            <a:endParaRPr lang="en-US" sz="1200" b="0" i="0" kern="1200" dirty="0">
              <a:solidFill>
                <a:schemeClr val="tx1"/>
              </a:solidFill>
              <a:effectLst/>
              <a:latin typeface="Tahoma Normal"/>
              <a:ea typeface="ＭＳ Ｐゴシック" pitchFamily="-65" charset="-128"/>
              <a:cs typeface="ＭＳ Ｐゴシック" pitchFamily="-65" charset="-128"/>
            </a:endParaRPr>
          </a:p>
          <a:p>
            <a:pPr marL="228600" marR="0" lvl="0" indent="-228600" algn="l" defTabSz="914400" rtl="0" eaLnBrk="0" fontAlgn="base" latinLnBrk="0" hangingPunct="0">
              <a:lnSpc>
                <a:spcPct val="100000"/>
              </a:lnSpc>
              <a:spcBef>
                <a:spcPct val="30000"/>
              </a:spcBef>
              <a:spcAft>
                <a:spcPct val="0"/>
              </a:spcAft>
              <a:buClrTx/>
              <a:buSzTx/>
              <a:buFontTx/>
              <a:buAutoNum type="arabicParenBoth"/>
              <a:tabLst/>
              <a:defRPr/>
            </a:pPr>
            <a:r>
              <a:rPr lang="en-US" sz="1200" b="0" i="0" kern="1200" dirty="0" err="1">
                <a:solidFill>
                  <a:schemeClr val="tx1"/>
                </a:solidFill>
                <a:effectLst/>
                <a:latin typeface="Tahoma Normal"/>
                <a:ea typeface="ＭＳ Ｐゴシック" pitchFamily="-65" charset="-128"/>
                <a:cs typeface="ＭＳ Ｐゴシック" pitchFamily="-65" charset="-128"/>
              </a:rPr>
              <a:t>Chatenoud</a:t>
            </a:r>
            <a:r>
              <a:rPr lang="en-US" sz="1200" b="0" i="0" kern="1200" dirty="0">
                <a:solidFill>
                  <a:schemeClr val="tx1"/>
                </a:solidFill>
                <a:effectLst/>
                <a:latin typeface="Tahoma Normal"/>
                <a:ea typeface="ＭＳ Ｐゴシック" pitchFamily="-65" charset="-128"/>
                <a:cs typeface="ＭＳ Ｐゴシック" pitchFamily="-65" charset="-128"/>
              </a:rPr>
              <a:t> L, La </a:t>
            </a:r>
            <a:r>
              <a:rPr lang="en-US" sz="1200" b="0" i="0" kern="1200" dirty="0" err="1">
                <a:solidFill>
                  <a:schemeClr val="tx1"/>
                </a:solidFill>
                <a:effectLst/>
                <a:latin typeface="Tahoma Normal"/>
                <a:ea typeface="ＭＳ Ｐゴシック" pitchFamily="-65" charset="-128"/>
                <a:cs typeface="ＭＳ Ｐゴシック" pitchFamily="-65" charset="-128"/>
              </a:rPr>
              <a:t>Vecchia</a:t>
            </a:r>
            <a:r>
              <a:rPr lang="en-US" sz="1200" b="0" i="0" kern="1200" dirty="0">
                <a:solidFill>
                  <a:schemeClr val="tx1"/>
                </a:solidFill>
                <a:effectLst/>
                <a:latin typeface="Tahoma Normal"/>
                <a:ea typeface="ＭＳ Ｐゴシック" pitchFamily="-65" charset="-128"/>
                <a:cs typeface="ＭＳ Ｐゴシック" pitchFamily="-65" charset="-128"/>
              </a:rPr>
              <a:t> C, </a:t>
            </a:r>
            <a:r>
              <a:rPr lang="en-US" sz="1200" b="0" i="0" kern="1200" dirty="0" err="1">
                <a:solidFill>
                  <a:schemeClr val="tx1"/>
                </a:solidFill>
                <a:effectLst/>
                <a:latin typeface="Tahoma Normal"/>
                <a:ea typeface="ＭＳ Ｐゴシック" pitchFamily="-65" charset="-128"/>
                <a:cs typeface="ＭＳ Ｐゴシック" pitchFamily="-65" charset="-128"/>
              </a:rPr>
              <a:t>Franceschi</a:t>
            </a:r>
            <a:r>
              <a:rPr lang="en-US" sz="1200" b="0" i="0" kern="1200" dirty="0">
                <a:solidFill>
                  <a:schemeClr val="tx1"/>
                </a:solidFill>
                <a:effectLst/>
                <a:latin typeface="Tahoma Normal"/>
                <a:ea typeface="ＭＳ Ｐゴシック" pitchFamily="-65" charset="-128"/>
                <a:cs typeface="ＭＳ Ｐゴシック" pitchFamily="-65" charset="-128"/>
              </a:rPr>
              <a:t> S, </a:t>
            </a:r>
            <a:r>
              <a:rPr lang="en-US" sz="1200" b="0" i="0" kern="1200" dirty="0" err="1">
                <a:solidFill>
                  <a:schemeClr val="tx1"/>
                </a:solidFill>
                <a:effectLst/>
                <a:latin typeface="Tahoma Normal"/>
                <a:ea typeface="ＭＳ Ｐゴシック" pitchFamily="-65" charset="-128"/>
                <a:cs typeface="ＭＳ Ｐゴシック" pitchFamily="-65" charset="-128"/>
              </a:rPr>
              <a:t>Tavani</a:t>
            </a:r>
            <a:r>
              <a:rPr lang="en-US" sz="1200" b="0" i="0" kern="1200" dirty="0">
                <a:solidFill>
                  <a:schemeClr val="tx1"/>
                </a:solidFill>
                <a:effectLst/>
                <a:latin typeface="Tahoma Normal"/>
                <a:ea typeface="ＭＳ Ｐゴシック" pitchFamily="-65" charset="-128"/>
                <a:cs typeface="ＭＳ Ｐゴシック" pitchFamily="-65" charset="-128"/>
              </a:rPr>
              <a:t> A, Jacobs DR Jr, </a:t>
            </a:r>
            <a:r>
              <a:rPr lang="en-US" sz="1200" b="0" i="0" kern="1200" dirty="0" err="1">
                <a:solidFill>
                  <a:schemeClr val="tx1"/>
                </a:solidFill>
                <a:effectLst/>
                <a:latin typeface="Tahoma Normal"/>
                <a:ea typeface="ＭＳ Ｐゴシック" pitchFamily="-65" charset="-128"/>
                <a:cs typeface="ＭＳ Ｐゴシック" pitchFamily="-65" charset="-128"/>
              </a:rPr>
              <a:t>Parpinel</a:t>
            </a:r>
            <a:r>
              <a:rPr lang="en-US" sz="1200" b="0" i="0" kern="1200" dirty="0">
                <a:solidFill>
                  <a:schemeClr val="tx1"/>
                </a:solidFill>
                <a:effectLst/>
                <a:latin typeface="Tahoma Normal"/>
                <a:ea typeface="ＭＳ Ｐゴシック" pitchFamily="-65" charset="-128"/>
                <a:cs typeface="ＭＳ Ｐゴシック" pitchFamily="-65" charset="-128"/>
              </a:rPr>
              <a:t> MT, Soler M, Negri E. Refined-cereal intake and risk of selected cancers in </a:t>
            </a:r>
            <a:r>
              <a:rPr lang="en-US" sz="1200" b="0" i="0" kern="1200" dirty="0" err="1">
                <a:solidFill>
                  <a:schemeClr val="tx1"/>
                </a:solidFill>
                <a:effectLst/>
                <a:latin typeface="Tahoma Normal"/>
                <a:ea typeface="ＭＳ Ｐゴシック" pitchFamily="-65" charset="-128"/>
                <a:cs typeface="ＭＳ Ｐゴシック" pitchFamily="-65" charset="-128"/>
              </a:rPr>
              <a:t>italy</a:t>
            </a:r>
            <a:r>
              <a:rPr lang="en-US" sz="1200" b="0" i="0" kern="1200" dirty="0">
                <a:solidFill>
                  <a:schemeClr val="tx1"/>
                </a:solidFill>
                <a:effectLst/>
                <a:latin typeface="Tahoma Normal"/>
                <a:ea typeface="ＭＳ Ｐゴシック" pitchFamily="-65" charset="-128"/>
                <a:cs typeface="ＭＳ Ｐゴシック" pitchFamily="-65" charset="-128"/>
              </a:rPr>
              <a:t>. Am J </a:t>
            </a:r>
            <a:r>
              <a:rPr lang="en-US" sz="1200" b="0" i="0" kern="1200" dirty="0" err="1">
                <a:solidFill>
                  <a:schemeClr val="tx1"/>
                </a:solidFill>
                <a:effectLst/>
                <a:latin typeface="Tahoma Normal"/>
                <a:ea typeface="ＭＳ Ｐゴシック" pitchFamily="-65" charset="-128"/>
                <a:cs typeface="ＭＳ Ｐゴシック" pitchFamily="-65" charset="-128"/>
              </a:rPr>
              <a:t>Clin</a:t>
            </a:r>
            <a:r>
              <a:rPr lang="en-US" sz="1200" b="0" i="0" kern="1200" dirty="0">
                <a:solidFill>
                  <a:schemeClr val="tx1"/>
                </a:solidFill>
                <a:effectLst/>
                <a:latin typeface="Tahoma Normal"/>
                <a:ea typeface="ＭＳ Ｐゴシック" pitchFamily="-65" charset="-128"/>
                <a:cs typeface="ＭＳ Ｐゴシック" pitchFamily="-65" charset="-128"/>
              </a:rPr>
              <a:t> </a:t>
            </a:r>
            <a:r>
              <a:rPr lang="en-US" sz="1200" b="0" i="0" kern="1200" dirty="0" err="1">
                <a:solidFill>
                  <a:schemeClr val="tx1"/>
                </a:solidFill>
                <a:effectLst/>
                <a:latin typeface="Tahoma Normal"/>
                <a:ea typeface="ＭＳ Ｐゴシック" pitchFamily="-65" charset="-128"/>
                <a:cs typeface="ＭＳ Ｐゴシック" pitchFamily="-65" charset="-128"/>
              </a:rPr>
              <a:t>Nutr</a:t>
            </a:r>
            <a:r>
              <a:rPr lang="en-US" sz="1200" b="0" i="0" kern="1200" dirty="0">
                <a:solidFill>
                  <a:schemeClr val="tx1"/>
                </a:solidFill>
                <a:effectLst/>
                <a:latin typeface="Tahoma Normal"/>
                <a:ea typeface="ＭＳ Ｐゴシック" pitchFamily="-65" charset="-128"/>
                <a:cs typeface="ＭＳ Ｐゴシック" pitchFamily="-65" charset="-128"/>
              </a:rPr>
              <a:t>. 1999 Dec;70(6):1107-10.</a:t>
            </a:r>
          </a:p>
          <a:p>
            <a:pPr marL="228600" marR="0" lvl="0" indent="-228600" algn="l" defTabSz="914400" rtl="0" eaLnBrk="0" fontAlgn="base" latinLnBrk="0" hangingPunct="0">
              <a:lnSpc>
                <a:spcPct val="100000"/>
              </a:lnSpc>
              <a:spcBef>
                <a:spcPct val="30000"/>
              </a:spcBef>
              <a:spcAft>
                <a:spcPct val="0"/>
              </a:spcAft>
              <a:buClrTx/>
              <a:buSzTx/>
              <a:buFontTx/>
              <a:buAutoNum type="arabicParenBoth"/>
              <a:tabLst/>
              <a:defRPr/>
            </a:pPr>
            <a:endParaRPr lang="en-US" sz="1200" b="0" i="0" kern="1200" dirty="0">
              <a:solidFill>
                <a:schemeClr val="tx1"/>
              </a:solidFill>
              <a:effectLst/>
              <a:latin typeface="Tahoma Normal"/>
              <a:ea typeface="ＭＳ Ｐゴシック" pitchFamily="-65" charset="-128"/>
              <a:cs typeface="ＭＳ Ｐゴシック" pitchFamily="-65" charset="-128"/>
            </a:endParaRPr>
          </a:p>
          <a:p>
            <a:pPr marL="228600" marR="0" lvl="0" indent="-228600" algn="l" defTabSz="914400" rtl="0" eaLnBrk="0" fontAlgn="base" latinLnBrk="0" hangingPunct="0">
              <a:lnSpc>
                <a:spcPct val="100000"/>
              </a:lnSpc>
              <a:spcBef>
                <a:spcPct val="30000"/>
              </a:spcBef>
              <a:spcAft>
                <a:spcPct val="0"/>
              </a:spcAft>
              <a:buClrTx/>
              <a:buSzTx/>
              <a:buFontTx/>
              <a:buAutoNum type="arabicParenBoth"/>
              <a:tabLst/>
              <a:defRPr/>
            </a:pPr>
            <a:endParaRPr lang="en-AU" sz="1200" b="0" i="0" kern="1200" dirty="0">
              <a:solidFill>
                <a:schemeClr val="tx1"/>
              </a:solidFill>
              <a:effectLst/>
              <a:latin typeface="Tahoma Normal"/>
              <a:ea typeface="ＭＳ Ｐゴシック" pitchFamily="-65" charset="-128"/>
              <a:cs typeface="ＭＳ Ｐゴシック" pitchFamily="-65" charset="-128"/>
            </a:endParaRPr>
          </a:p>
          <a:p>
            <a:endParaRPr lang="en-US" dirty="0"/>
          </a:p>
          <a:p>
            <a:endParaRPr lang="en-US" dirty="0"/>
          </a:p>
        </p:txBody>
      </p:sp>
      <p:sp>
        <p:nvSpPr>
          <p:cNvPr id="4" name="Slide Number Placeholder 3"/>
          <p:cNvSpPr>
            <a:spLocks noGrp="1"/>
          </p:cNvSpPr>
          <p:nvPr>
            <p:ph type="sldNum" sz="quarter" idx="5"/>
          </p:nvPr>
        </p:nvSpPr>
        <p:spPr/>
        <p:txBody>
          <a:bodyPr/>
          <a:lstStyle/>
          <a:p>
            <a:fld id="{3565EC8B-F91A-D040-8125-2CCEF6ED06B7}" type="slidenum">
              <a:rPr lang="en-US" altLang="en-US" smtClean="0"/>
              <a:pPr/>
              <a:t>15</a:t>
            </a:fld>
            <a:endParaRPr lang="en-US" altLang="en-US" dirty="0"/>
          </a:p>
        </p:txBody>
      </p:sp>
    </p:spTree>
    <p:extLst>
      <p:ext uri="{BB962C8B-B14F-4D97-AF65-F5344CB8AC3E}">
        <p14:creationId xmlns:p14="http://schemas.microsoft.com/office/powerpoint/2010/main" val="2807142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AU" sz="1200" u="none" strike="noStrike" kern="1200" dirty="0">
                <a:solidFill>
                  <a:schemeClr val="tx1"/>
                </a:solidFill>
                <a:effectLst/>
                <a:ea typeface="ＭＳ Ｐゴシック" pitchFamily="-111" charset="-128"/>
                <a:cs typeface="ＭＳ Ｐゴシック" pitchFamily="-111" charset="-128"/>
              </a:rPr>
              <a:t>Ruggeri RM, </a:t>
            </a:r>
            <a:r>
              <a:rPr lang="en-AU" sz="1200" u="none" strike="noStrike" kern="1200" dirty="0" err="1">
                <a:solidFill>
                  <a:schemeClr val="tx1"/>
                </a:solidFill>
                <a:effectLst/>
                <a:ea typeface="ＭＳ Ｐゴシック" pitchFamily="-111" charset="-128"/>
                <a:cs typeface="ＭＳ Ｐゴシック" pitchFamily="-111" charset="-128"/>
              </a:rPr>
              <a:t>Vicchio</a:t>
            </a:r>
            <a:r>
              <a:rPr lang="en-AU" sz="1200" u="none" strike="noStrike" kern="1200" dirty="0">
                <a:solidFill>
                  <a:schemeClr val="tx1"/>
                </a:solidFill>
                <a:effectLst/>
                <a:ea typeface="ＭＳ Ｐゴシック" pitchFamily="-111" charset="-128"/>
                <a:cs typeface="ＭＳ Ｐゴシック" pitchFamily="-111" charset="-128"/>
              </a:rPr>
              <a:t> TM, </a:t>
            </a:r>
            <a:r>
              <a:rPr lang="en-AU" sz="1200" u="none" strike="noStrike" kern="1200" dirty="0" err="1">
                <a:solidFill>
                  <a:schemeClr val="tx1"/>
                </a:solidFill>
                <a:effectLst/>
                <a:ea typeface="ＭＳ Ｐゴシック" pitchFamily="-111" charset="-128"/>
                <a:cs typeface="ＭＳ Ｐゴシック" pitchFamily="-111" charset="-128"/>
              </a:rPr>
              <a:t>Cristani</a:t>
            </a:r>
            <a:r>
              <a:rPr lang="en-AU" sz="1200" u="none" strike="noStrike" kern="1200" dirty="0">
                <a:solidFill>
                  <a:schemeClr val="tx1"/>
                </a:solidFill>
                <a:effectLst/>
                <a:ea typeface="ＭＳ Ｐゴシック" pitchFamily="-111" charset="-128"/>
                <a:cs typeface="ＭＳ Ｐゴシック" pitchFamily="-111" charset="-128"/>
              </a:rPr>
              <a:t> M, </a:t>
            </a:r>
            <a:r>
              <a:rPr lang="en-AU" sz="1200" u="none" strike="noStrike" kern="1200" dirty="0" err="1">
                <a:solidFill>
                  <a:schemeClr val="tx1"/>
                </a:solidFill>
                <a:effectLst/>
                <a:ea typeface="ＭＳ Ｐゴシック" pitchFamily="-111" charset="-128"/>
                <a:cs typeface="ＭＳ Ｐゴシック" pitchFamily="-111" charset="-128"/>
              </a:rPr>
              <a:t>Certo</a:t>
            </a:r>
            <a:r>
              <a:rPr lang="en-AU" sz="1200" u="none" strike="noStrike" kern="1200" dirty="0">
                <a:solidFill>
                  <a:schemeClr val="tx1"/>
                </a:solidFill>
                <a:effectLst/>
                <a:ea typeface="ＭＳ Ｐゴシック" pitchFamily="-111" charset="-128"/>
                <a:cs typeface="ＭＳ Ｐゴシック" pitchFamily="-111" charset="-128"/>
              </a:rPr>
              <a:t> R, </a:t>
            </a:r>
            <a:r>
              <a:rPr lang="en-AU" sz="1200" u="none" strike="noStrike" kern="1200" dirty="0" err="1">
                <a:solidFill>
                  <a:schemeClr val="tx1"/>
                </a:solidFill>
                <a:effectLst/>
                <a:ea typeface="ＭＳ Ｐゴシック" pitchFamily="-111" charset="-128"/>
                <a:cs typeface="ＭＳ Ｐゴシック" pitchFamily="-111" charset="-128"/>
              </a:rPr>
              <a:t>Caccamo</a:t>
            </a:r>
            <a:r>
              <a:rPr lang="en-AU" sz="1200" u="none" strike="noStrike" kern="1200" dirty="0">
                <a:solidFill>
                  <a:schemeClr val="tx1"/>
                </a:solidFill>
                <a:effectLst/>
                <a:ea typeface="ＭＳ Ｐゴシック" pitchFamily="-111" charset="-128"/>
                <a:cs typeface="ＭＳ Ｐゴシック" pitchFamily="-111" charset="-128"/>
              </a:rPr>
              <a:t> D, Alibrandi A, Giovinazzo S, </a:t>
            </a:r>
            <a:r>
              <a:rPr lang="en-AU" sz="1200" u="none" strike="noStrike" kern="1200" dirty="0" err="1">
                <a:solidFill>
                  <a:schemeClr val="tx1"/>
                </a:solidFill>
                <a:effectLst/>
                <a:ea typeface="ＭＳ Ｐゴシック" pitchFamily="-111" charset="-128"/>
                <a:cs typeface="ＭＳ Ｐゴシック" pitchFamily="-111" charset="-128"/>
              </a:rPr>
              <a:t>Saija</a:t>
            </a:r>
            <a:r>
              <a:rPr lang="en-AU" sz="1200" u="none" strike="noStrike" kern="1200" dirty="0">
                <a:solidFill>
                  <a:schemeClr val="tx1"/>
                </a:solidFill>
                <a:effectLst/>
                <a:ea typeface="ＭＳ Ｐゴシック" pitchFamily="-111" charset="-128"/>
                <a:cs typeface="ＭＳ Ｐゴシック" pitchFamily="-111" charset="-128"/>
              </a:rPr>
              <a:t> A, </a:t>
            </a:r>
            <a:r>
              <a:rPr lang="en-AU" sz="1200" u="none" strike="noStrike" kern="1200" dirty="0" err="1">
                <a:solidFill>
                  <a:schemeClr val="tx1"/>
                </a:solidFill>
                <a:effectLst/>
                <a:ea typeface="ＭＳ Ｐゴシック" pitchFamily="-111" charset="-128"/>
                <a:cs typeface="ＭＳ Ｐゴシック" pitchFamily="-111" charset="-128"/>
              </a:rPr>
              <a:t>Campennì</a:t>
            </a:r>
            <a:r>
              <a:rPr lang="en-AU" sz="1200" u="none" strike="noStrike" kern="1200" dirty="0">
                <a:solidFill>
                  <a:schemeClr val="tx1"/>
                </a:solidFill>
                <a:effectLst/>
                <a:ea typeface="ＭＳ Ｐゴシック" pitchFamily="-111" charset="-128"/>
                <a:cs typeface="ＭＳ Ｐゴシック" pitchFamily="-111" charset="-128"/>
              </a:rPr>
              <a:t> A, </a:t>
            </a:r>
            <a:r>
              <a:rPr lang="en-AU" sz="1200" u="none" strike="noStrike" kern="1200" dirty="0" err="1">
                <a:solidFill>
                  <a:schemeClr val="tx1"/>
                </a:solidFill>
                <a:effectLst/>
                <a:ea typeface="ＭＳ Ｐゴシック" pitchFamily="-111" charset="-128"/>
                <a:cs typeface="ＭＳ Ｐゴシック" pitchFamily="-111" charset="-128"/>
              </a:rPr>
              <a:t>Trimarchi</a:t>
            </a:r>
            <a:r>
              <a:rPr lang="en-AU" sz="1200" u="none" strike="noStrike" kern="1200" dirty="0">
                <a:solidFill>
                  <a:schemeClr val="tx1"/>
                </a:solidFill>
                <a:effectLst/>
                <a:ea typeface="ＭＳ Ｐゴシック" pitchFamily="-111" charset="-128"/>
                <a:cs typeface="ＭＳ Ｐゴシック" pitchFamily="-111" charset="-128"/>
              </a:rPr>
              <a:t> F, </a:t>
            </a:r>
            <a:r>
              <a:rPr lang="en-AU" sz="1200" u="none" strike="noStrike" kern="1200" dirty="0" err="1">
                <a:solidFill>
                  <a:schemeClr val="tx1"/>
                </a:solidFill>
                <a:effectLst/>
                <a:ea typeface="ＭＳ Ｐゴシック" pitchFamily="-111" charset="-128"/>
                <a:cs typeface="ＭＳ Ｐゴシック" pitchFamily="-111" charset="-128"/>
              </a:rPr>
              <a:t>Gangemi</a:t>
            </a:r>
            <a:r>
              <a:rPr lang="en-AU" sz="1200" u="none" strike="noStrike" kern="1200" dirty="0">
                <a:solidFill>
                  <a:schemeClr val="tx1"/>
                </a:solidFill>
                <a:effectLst/>
                <a:ea typeface="ＭＳ Ｐゴシック" pitchFamily="-111" charset="-128"/>
                <a:cs typeface="ＭＳ Ｐゴシック" pitchFamily="-111" charset="-128"/>
              </a:rPr>
              <a:t> S. Oxidative Stress and Advanced Glycation End Products in Hashimoto's Thyroiditis. Thyroid. 2016 Apr;26(4):504-11.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10.1089/thy.2015.0592. </a:t>
            </a:r>
            <a:r>
              <a:rPr lang="en-AU" sz="1200" u="none" strike="noStrike" kern="1200" dirty="0" err="1">
                <a:solidFill>
                  <a:schemeClr val="tx1"/>
                </a:solidFill>
                <a:effectLst/>
                <a:ea typeface="ＭＳ Ｐゴシック" pitchFamily="-111" charset="-128"/>
                <a:cs typeface="ＭＳ Ｐゴシック" pitchFamily="-111" charset="-128"/>
              </a:rPr>
              <a:t>Epub</a:t>
            </a:r>
            <a:r>
              <a:rPr lang="en-AU" sz="1200" u="none" strike="noStrike" kern="1200" dirty="0">
                <a:solidFill>
                  <a:schemeClr val="tx1"/>
                </a:solidFill>
                <a:effectLst/>
                <a:ea typeface="ＭＳ Ｐゴシック" pitchFamily="-111" charset="-128"/>
                <a:cs typeface="ＭＳ Ｐゴシック" pitchFamily="-111" charset="-128"/>
              </a:rPr>
              <a:t> 2016 Mar 9.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26854840.</a:t>
            </a:r>
          </a:p>
          <a:p>
            <a:r>
              <a:rPr lang="en-US" dirty="0"/>
              <a:t>Abstract</a:t>
            </a:r>
          </a:p>
          <a:p>
            <a:endParaRPr lang="en-US" dirty="0"/>
          </a:p>
          <a:p>
            <a:r>
              <a:rPr lang="en-US" dirty="0"/>
              <a:t>Background: Oxidative stress, which occurs as a result of an imbalance between free-radical production and antioxidant defense mechanisms, has been implicated in the pathogenesis of several autoimmune disorders, including thyroid diseases. Importantly, it has been correlated to thyroid dysfunction. This study investigated the changes in oxidative balance in euthyroid Hashimoto's thyroiditis (HT) by means of specific serum tests, such as derived reactive oxygen metabolites (d-ROMs) and the biological antioxidant potential (BAP) test. In addition, advanced glycation end products (</a:t>
            </a:r>
            <a:r>
              <a:rPr lang="en-US" dirty="0" err="1"/>
              <a:t>AGEs</a:t>
            </a:r>
            <a:r>
              <a:rPr lang="en-US" dirty="0"/>
              <a:t>) and advanced oxidation protein products (</a:t>
            </a:r>
            <a:r>
              <a:rPr lang="en-US" dirty="0" err="1"/>
              <a:t>AOPPs</a:t>
            </a:r>
            <a:r>
              <a:rPr lang="en-US" dirty="0"/>
              <a:t>)--compounds formed by the transformation of proteins--were evaluated as potential new markers of oxidative stress in this disease.</a:t>
            </a:r>
          </a:p>
          <a:p>
            <a:endParaRPr lang="en-US" dirty="0"/>
          </a:p>
          <a:p>
            <a:r>
              <a:rPr lang="en-US" dirty="0"/>
              <a:t>Methods: This study included 134 euthyroid subject: 71 newly diagnosed HT patients (63 females; M age = 38 ± 13 years) and 63 age and sex-matched healthy controls. None of them were on thyroxine therapy.</a:t>
            </a:r>
          </a:p>
          <a:p>
            <a:endParaRPr lang="en-US" dirty="0"/>
          </a:p>
          <a:p>
            <a:r>
              <a:rPr lang="en-US" dirty="0"/>
              <a:t>Results: Serum d-ROMs were elevated, and BAP decreased in HT patients compared with controls (p &lt; 0.001), and the two parameters were inversely correlated (r = -0.211; p = 0.027), clearly indicating an enhanced oxidative stress. Furthermore, AGE levels were higher in HT patients (M = 223.18 AU/g </a:t>
            </a:r>
            <a:r>
              <a:rPr lang="en-US" dirty="0" err="1"/>
              <a:t>prot</a:t>
            </a:r>
            <a:r>
              <a:rPr lang="en-US" dirty="0"/>
              <a:t>) than in controls (M = 189.636 AU/g </a:t>
            </a:r>
            <a:r>
              <a:rPr lang="en-US" dirty="0" err="1"/>
              <a:t>prot</a:t>
            </a:r>
            <a:r>
              <a:rPr lang="en-US" dirty="0"/>
              <a:t>; p = 0.020) and inversely correlated with BAP levels (r = -0.196; p = 0.037). In </a:t>
            </a:r>
            <a:r>
              <a:rPr lang="en-US" dirty="0" err="1"/>
              <a:t>uni</a:t>
            </a:r>
            <a:r>
              <a:rPr lang="en-US" dirty="0"/>
              <a:t>- and multivariate analysis, serum </a:t>
            </a:r>
            <a:r>
              <a:rPr lang="en-US" dirty="0" err="1"/>
              <a:t>antithyroperoxidase</a:t>
            </a:r>
            <a:r>
              <a:rPr lang="en-US" dirty="0"/>
              <a:t> antibodies were the main predictors for d-ROMs (p = 0.006), BAP (p &lt; 0.001), and </a:t>
            </a:r>
            <a:r>
              <a:rPr lang="en-US" dirty="0" err="1"/>
              <a:t>AGEs</a:t>
            </a:r>
            <a:r>
              <a:rPr lang="en-US" dirty="0"/>
              <a:t> (p = 0.014), irrespective of thyrotropin and/or free thyroxine values. No differences in </a:t>
            </a:r>
            <a:r>
              <a:rPr lang="en-US" dirty="0" err="1"/>
              <a:t>AOPPs</a:t>
            </a:r>
            <a:r>
              <a:rPr lang="en-US" dirty="0"/>
              <a:t> levels were found between patients and controls (p = 0.923).</a:t>
            </a:r>
          </a:p>
          <a:p>
            <a:endParaRPr lang="en-US" dirty="0"/>
          </a:p>
          <a:p>
            <a:r>
              <a:rPr lang="en-US" dirty="0"/>
              <a:t>Conclusions: Oxidants are increased and antioxidants decreased in euthyroid HT patients. As a result, the oxidative/antioxidative balance is shifted toward the oxidative side. Moreover, this study reports on a possible significant involvement of </a:t>
            </a:r>
            <a:r>
              <a:rPr lang="en-US" dirty="0" err="1"/>
              <a:t>AGEs</a:t>
            </a:r>
            <a:r>
              <a:rPr lang="en-US" dirty="0"/>
              <a:t> in HT, thus contributing to a better definition of the redox homoeostasis dysregulation in HT.</a:t>
            </a:r>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16</a:t>
            </a:fld>
            <a:endParaRPr lang="en-US" altLang="en-US"/>
          </a:p>
        </p:txBody>
      </p:sp>
    </p:spTree>
    <p:extLst>
      <p:ext uri="{BB962C8B-B14F-4D97-AF65-F5344CB8AC3E}">
        <p14:creationId xmlns:p14="http://schemas.microsoft.com/office/powerpoint/2010/main" val="3490177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AU" sz="1200" kern="1200" dirty="0">
                <a:solidFill>
                  <a:schemeClr val="tx1"/>
                </a:solidFill>
                <a:effectLst/>
                <a:ea typeface="ＭＳ Ｐゴシック" pitchFamily="-111" charset="-128"/>
                <a:cs typeface="ＭＳ Ｐゴシック" pitchFamily="-111" charset="-128"/>
              </a:rPr>
              <a:t>Chang CH, </a:t>
            </a:r>
            <a:r>
              <a:rPr lang="en-AU" sz="1200" kern="1200" dirty="0" err="1">
                <a:solidFill>
                  <a:schemeClr val="tx1"/>
                </a:solidFill>
                <a:effectLst/>
                <a:ea typeface="ＭＳ Ｐゴシック" pitchFamily="-111" charset="-128"/>
                <a:cs typeface="ＭＳ Ｐゴシック" pitchFamily="-111" charset="-128"/>
              </a:rPr>
              <a:t>Yeh</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YC</a:t>
            </a:r>
            <a:r>
              <a:rPr lang="en-AU" sz="1200" kern="1200" dirty="0">
                <a:solidFill>
                  <a:schemeClr val="tx1"/>
                </a:solidFill>
                <a:effectLst/>
                <a:ea typeface="ＭＳ Ｐゴシック" pitchFamily="-111" charset="-128"/>
                <a:cs typeface="ＭＳ Ｐゴシック" pitchFamily="-111" charset="-128"/>
              </a:rPr>
              <a:t>, Caffrey </a:t>
            </a:r>
            <a:r>
              <a:rPr lang="en-AU" sz="1200" kern="1200" dirty="0" err="1">
                <a:solidFill>
                  <a:schemeClr val="tx1"/>
                </a:solidFill>
                <a:effectLst/>
                <a:ea typeface="ＭＳ Ｐゴシック" pitchFamily="-111" charset="-128"/>
                <a:cs typeface="ＭＳ Ｐゴシック" pitchFamily="-111" charset="-128"/>
              </a:rPr>
              <a:t>JL</a:t>
            </a:r>
            <a:r>
              <a:rPr lang="en-AU" sz="1200" kern="1200" dirty="0">
                <a:solidFill>
                  <a:schemeClr val="tx1"/>
                </a:solidFill>
                <a:effectLst/>
                <a:ea typeface="ＭＳ Ｐゴシック" pitchFamily="-111" charset="-128"/>
                <a:cs typeface="ＭＳ Ｐゴシック" pitchFamily="-111" charset="-128"/>
              </a:rPr>
              <a:t>, Shih SR, Chuang </a:t>
            </a:r>
            <a:r>
              <a:rPr lang="en-AU" sz="1200" kern="1200" dirty="0" err="1">
                <a:solidFill>
                  <a:schemeClr val="tx1"/>
                </a:solidFill>
                <a:effectLst/>
                <a:ea typeface="ＭＳ Ｐゴシック" pitchFamily="-111" charset="-128"/>
                <a:cs typeface="ＭＳ Ｐゴシック" pitchFamily="-111" charset="-128"/>
              </a:rPr>
              <a:t>LM</a:t>
            </a:r>
            <a:r>
              <a:rPr lang="en-AU" sz="1200" kern="1200" dirty="0">
                <a:solidFill>
                  <a:schemeClr val="tx1"/>
                </a:solidFill>
                <a:effectLst/>
                <a:ea typeface="ＭＳ Ｐゴシック" pitchFamily="-111" charset="-128"/>
                <a:cs typeface="ＭＳ Ｐゴシック" pitchFamily="-111" charset="-128"/>
              </a:rPr>
              <a:t>, Tu YK. Metabolic syndrome is associated with an increased incidence of subclinical hypothyroidism - A Cohort Study. Sci Rep. 2017 Jul 28;7(1):6754.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10.1038/s41598-017-07004-2.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28754977;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PMC5533753.</a:t>
            </a:r>
          </a:p>
          <a:p>
            <a:br>
              <a:rPr lang="en-AU" sz="1200" kern="1200" dirty="0">
                <a:solidFill>
                  <a:schemeClr val="tx1"/>
                </a:solidFill>
                <a:effectLst/>
                <a:ea typeface="ＭＳ Ｐゴシック" pitchFamily="-111" charset="-128"/>
                <a:cs typeface="ＭＳ Ｐゴシック" pitchFamily="-111" charset="-128"/>
              </a:rPr>
            </a:br>
            <a:r>
              <a:rPr lang="en-AU" sz="1200" kern="1200" dirty="0">
                <a:solidFill>
                  <a:schemeClr val="tx1"/>
                </a:solidFill>
                <a:effectLst/>
                <a:ea typeface="ＭＳ Ｐゴシック" pitchFamily="-111" charset="-128"/>
                <a:cs typeface="ＭＳ Ｐゴシック" pitchFamily="-111" charset="-128"/>
              </a:rPr>
              <a:t>Prior cross-sectional analyses have demonstrated an association between subclinical hypothyroidism and metabolic syndrome and selected components. However, the temporal relation between metabolic syndrome and declining thyroid function remains unclear. In a prospective study, an unselected cohort of 66,822 participants with and without metabolic syndrome were followed. A proportional hazards regression model was used to estimate hazard ratios (HRs) and 95% CIs for hypothyroidism. Exploratory analyses for the relation between components of metabolic syndrome and declining thyroid function were also undertaken. During an average follow-up of 4.2 years, the incident rates for subclinical hypothyroidism were substantially higher in participants who began the study with metabolic syndrome compared with metabolically normal controls. After controlling for risk factors, patients with metabolic syndrome were at a 21% excess risk of developing subclinical hypothyroidism (adjusted HR 1.21; 95% CI 1.03-1.42). When individual components were </a:t>
            </a:r>
            <a:r>
              <a:rPr lang="en-AU" sz="1200" kern="1200" dirty="0" err="1">
                <a:solidFill>
                  <a:schemeClr val="tx1"/>
                </a:solidFill>
                <a:effectLst/>
                <a:ea typeface="ＭＳ Ｐゴシック" pitchFamily="-111" charset="-128"/>
                <a:cs typeface="ＭＳ Ｐゴシック" pitchFamily="-111" charset="-128"/>
              </a:rPr>
              <a:t>analyzed</a:t>
            </a:r>
            <a:r>
              <a:rPr lang="en-AU" sz="1200" kern="1200" dirty="0">
                <a:solidFill>
                  <a:schemeClr val="tx1"/>
                </a:solidFill>
                <a:effectLst/>
                <a:ea typeface="ＭＳ Ｐゴシック" pitchFamily="-111" charset="-128"/>
                <a:cs typeface="ＭＳ Ｐゴシック" pitchFamily="-111" charset="-128"/>
              </a:rPr>
              <a:t>, an increased risk of subclinical hypothyroidism was associated with high blood pressure (1.24; 1.04-1.48) and high serum triglycerides (1.18; 1.00-1.39), with a trend of increasing risk as participants had additional more components. Individuals with metabolic syndrome are at a greater risk for developing subclinical hypothyroidism, while its mechanisms and temporal consequences of this observation remain to be determined.</a:t>
            </a:r>
          </a:p>
          <a:p>
            <a:endParaRPr lang="en-AU" sz="1200" kern="1200" dirty="0">
              <a:solidFill>
                <a:schemeClr val="tx1"/>
              </a:solidFill>
              <a:effectLst/>
              <a:ea typeface="ＭＳ Ｐゴシック" pitchFamily="-111" charset="-128"/>
              <a:cs typeface="ＭＳ Ｐゴシック" pitchFamily="-111" charset="-128"/>
            </a:endParaRPr>
          </a:p>
          <a:p>
            <a:r>
              <a:rPr lang="en-AU" sz="1200" kern="1200" dirty="0">
                <a:solidFill>
                  <a:schemeClr val="tx1"/>
                </a:solidFill>
                <a:effectLst/>
                <a:ea typeface="ＭＳ Ｐゴシック" pitchFamily="-111" charset="-128"/>
                <a:cs typeface="ＭＳ Ｐゴシック" pitchFamily="-111" charset="-128"/>
              </a:rPr>
              <a:t>Meng X, Xu S, Chen G, </a:t>
            </a:r>
            <a:r>
              <a:rPr lang="en-AU" sz="1200" kern="1200" dirty="0" err="1">
                <a:solidFill>
                  <a:schemeClr val="tx1"/>
                </a:solidFill>
                <a:effectLst/>
                <a:ea typeface="ＭＳ Ｐゴシック" pitchFamily="-111" charset="-128"/>
                <a:cs typeface="ＭＳ Ｐゴシック" pitchFamily="-111" charset="-128"/>
              </a:rPr>
              <a:t>Derwahl</a:t>
            </a:r>
            <a:r>
              <a:rPr lang="en-AU" sz="1200" kern="1200" dirty="0">
                <a:solidFill>
                  <a:schemeClr val="tx1"/>
                </a:solidFill>
                <a:effectLst/>
                <a:ea typeface="ＭＳ Ｐゴシック" pitchFamily="-111" charset="-128"/>
                <a:cs typeface="ＭＳ Ｐゴシック" pitchFamily="-111" charset="-128"/>
              </a:rPr>
              <a:t> M, Liu C. Metformin and thyroid disease. J Endocrinol. 2017 Apr;233(1):R43-R51.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10.1530/JOE-16-0450. </a:t>
            </a:r>
            <a:r>
              <a:rPr lang="en-AU" sz="1200" kern="1200" dirty="0" err="1">
                <a:solidFill>
                  <a:schemeClr val="tx1"/>
                </a:solidFill>
                <a:effectLst/>
                <a:ea typeface="ＭＳ Ｐゴシック" pitchFamily="-111" charset="-128"/>
                <a:cs typeface="ＭＳ Ｐゴシック" pitchFamily="-111" charset="-128"/>
              </a:rPr>
              <a:t>Epub</a:t>
            </a:r>
            <a:r>
              <a:rPr lang="en-AU" sz="1200" kern="1200" dirty="0">
                <a:solidFill>
                  <a:schemeClr val="tx1"/>
                </a:solidFill>
                <a:effectLst/>
                <a:ea typeface="ＭＳ Ｐゴシック" pitchFamily="-111" charset="-128"/>
                <a:cs typeface="ＭＳ Ｐゴシック" pitchFamily="-111" charset="-128"/>
              </a:rPr>
              <a:t> 2017 Feb 14.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28196954.</a:t>
            </a:r>
          </a:p>
          <a:p>
            <a:br>
              <a:rPr lang="en-AU" sz="1200" kern="1200" dirty="0">
                <a:solidFill>
                  <a:schemeClr val="tx1"/>
                </a:solidFill>
                <a:effectLst/>
                <a:ea typeface="ＭＳ Ｐゴシック" pitchFamily="-111" charset="-128"/>
                <a:cs typeface="ＭＳ Ｐゴシック" pitchFamily="-111" charset="-128"/>
              </a:rPr>
            </a:br>
            <a:r>
              <a:rPr lang="en-AU" sz="1200" kern="1200" dirty="0">
                <a:solidFill>
                  <a:schemeClr val="tx1"/>
                </a:solidFill>
                <a:effectLst/>
                <a:ea typeface="ＭＳ Ｐゴシック" pitchFamily="-111" charset="-128"/>
                <a:cs typeface="ＭＳ Ｐゴシック" pitchFamily="-111" charset="-128"/>
              </a:rPr>
              <a:t>An intriguing area of research in </a:t>
            </a:r>
            <a:r>
              <a:rPr lang="en-AU" sz="1200" kern="1200" dirty="0" err="1">
                <a:solidFill>
                  <a:schemeClr val="tx1"/>
                </a:solidFill>
                <a:effectLst/>
                <a:ea typeface="ＭＳ Ｐゴシック" pitchFamily="-111" charset="-128"/>
                <a:cs typeface="ＭＳ Ｐゴシック" pitchFamily="-111" charset="-128"/>
              </a:rPr>
              <a:t>thyroidology</a:t>
            </a:r>
            <a:r>
              <a:rPr lang="en-AU" sz="1200" kern="1200" dirty="0">
                <a:solidFill>
                  <a:schemeClr val="tx1"/>
                </a:solidFill>
                <a:effectLst/>
                <a:ea typeface="ＭＳ Ｐゴシック" pitchFamily="-111" charset="-128"/>
                <a:cs typeface="ＭＳ Ｐゴシック" pitchFamily="-111" charset="-128"/>
              </a:rPr>
              <a:t> is the recently discovered association of insulin resistance with thyroid functional and morphological abnormalities. Individuals with hyperinsulinemia have larger thyroid gland and a higher prevalence of thyroid nodules and cancer. Accordingly, patients treated with metformin have a smaller thyroid volume and a lower risk of incident </a:t>
            </a:r>
            <a:r>
              <a:rPr lang="en-AU" sz="1200" kern="1200" dirty="0" err="1">
                <a:solidFill>
                  <a:schemeClr val="tx1"/>
                </a:solidFill>
                <a:effectLst/>
                <a:ea typeface="ＭＳ Ｐゴシック" pitchFamily="-111" charset="-128"/>
                <a:cs typeface="ＭＳ Ｐゴシック" pitchFamily="-111" charset="-128"/>
              </a:rPr>
              <a:t>goiter</a:t>
            </a:r>
            <a:r>
              <a:rPr lang="en-AU" sz="1200" kern="1200" dirty="0">
                <a:solidFill>
                  <a:schemeClr val="tx1"/>
                </a:solidFill>
                <a:effectLst/>
                <a:ea typeface="ＭＳ Ｐゴシック" pitchFamily="-111" charset="-128"/>
                <a:cs typeface="ＭＳ Ｐゴシック" pitchFamily="-111" charset="-128"/>
              </a:rPr>
              <a:t>, thyroid nodule and cancer. Multiple studies in vitro and in vivo have demonstrated that metformin can inhibit the growth of thyroid cells and different types of thyroid cancer cells by affecting the insulin/IGF1 and mTOR pathways. Besides, metformin treatment was associated with a decrease in the levels of serum thyroid-stimulating hormone (</a:t>
            </a:r>
            <a:r>
              <a:rPr lang="en-AU" sz="1200" kern="1200" dirty="0" err="1">
                <a:solidFill>
                  <a:schemeClr val="tx1"/>
                </a:solidFill>
                <a:effectLst/>
                <a:ea typeface="ＭＳ Ｐゴシック" pitchFamily="-111" charset="-128"/>
                <a:cs typeface="ＭＳ Ｐゴシック" pitchFamily="-111" charset="-128"/>
              </a:rPr>
              <a:t>TSH</a:t>
            </a:r>
            <a:r>
              <a:rPr lang="en-AU" sz="1200" kern="1200" dirty="0">
                <a:solidFill>
                  <a:schemeClr val="tx1"/>
                </a:solidFill>
                <a:effectLst/>
                <a:ea typeface="ＭＳ Ｐゴシック" pitchFamily="-111" charset="-128"/>
                <a:cs typeface="ＭＳ Ｐゴシック" pitchFamily="-111" charset="-128"/>
              </a:rPr>
              <a:t>) in diabetic patients possibly by enhancing the effects of thyroid hormones in the pituitary and activating the adenosine monophosphate-activated protein kinase (AMPK). Based on this evidence, metformin appears to be a promising therapeutic tool in patients with thyroid disease. More clinical studies are necessary to evaluate the clinical significance of metformin for the treatment of thyroid diseases.</a:t>
            </a:r>
          </a:p>
          <a:p>
            <a:br>
              <a:rPr lang="en-AU" dirty="0"/>
            </a:br>
            <a:r>
              <a:rPr lang="en-AU" sz="1200" kern="1200" dirty="0">
                <a:solidFill>
                  <a:schemeClr val="tx1"/>
                </a:solidFill>
                <a:effectLst/>
                <a:ea typeface="ＭＳ Ｐゴシック" pitchFamily="-111" charset="-128"/>
                <a:cs typeface="ＭＳ Ｐゴシック" pitchFamily="-111" charset="-128"/>
              </a:rPr>
              <a:t>Guo X, Chen X, Zhang C, Zhang J, Zhang C. Hyperinsulinemia and thyroid peroxidase antibody in Chinese patients with papillary thyroid cancer. </a:t>
            </a:r>
            <a:r>
              <a:rPr lang="en-AU" sz="1200" kern="1200" dirty="0" err="1">
                <a:solidFill>
                  <a:schemeClr val="tx1"/>
                </a:solidFill>
                <a:effectLst/>
                <a:ea typeface="ＭＳ Ｐゴシック" pitchFamily="-111" charset="-128"/>
                <a:cs typeface="ＭＳ Ｐゴシック" pitchFamily="-111" charset="-128"/>
              </a:rPr>
              <a:t>Endocr</a:t>
            </a:r>
            <a:r>
              <a:rPr lang="en-AU" sz="1200" kern="1200" dirty="0">
                <a:solidFill>
                  <a:schemeClr val="tx1"/>
                </a:solidFill>
                <a:effectLst/>
                <a:ea typeface="ＭＳ Ｐゴシック" pitchFamily="-111" charset="-128"/>
                <a:cs typeface="ＭＳ Ｐゴシック" pitchFamily="-111" charset="-128"/>
              </a:rPr>
              <a:t> J. 2019 Aug 29;66(8):731-737.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10.1507/endocrj.EJ18-0358. </a:t>
            </a:r>
            <a:r>
              <a:rPr lang="en-AU" sz="1200" kern="1200" dirty="0" err="1">
                <a:solidFill>
                  <a:schemeClr val="tx1"/>
                </a:solidFill>
                <a:effectLst/>
                <a:ea typeface="ＭＳ Ｐゴシック" pitchFamily="-111" charset="-128"/>
                <a:cs typeface="ＭＳ Ｐゴシック" pitchFamily="-111" charset="-128"/>
              </a:rPr>
              <a:t>Epub</a:t>
            </a:r>
            <a:r>
              <a:rPr lang="en-AU" sz="1200" kern="1200" dirty="0">
                <a:solidFill>
                  <a:schemeClr val="tx1"/>
                </a:solidFill>
                <a:effectLst/>
                <a:ea typeface="ＭＳ Ｐゴシック" pitchFamily="-111" charset="-128"/>
                <a:cs typeface="ＭＳ Ｐゴシック" pitchFamily="-111" charset="-128"/>
              </a:rPr>
              <a:t> 2019 May 22.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31118347.</a:t>
            </a:r>
          </a:p>
          <a:p>
            <a:br>
              <a:rPr lang="en-AU" sz="1200" kern="1200" dirty="0">
                <a:solidFill>
                  <a:schemeClr val="tx1"/>
                </a:solidFill>
                <a:effectLst/>
                <a:ea typeface="ＭＳ Ｐゴシック" pitchFamily="-111" charset="-128"/>
                <a:cs typeface="ＭＳ Ｐゴシック" pitchFamily="-111" charset="-128"/>
              </a:rPr>
            </a:br>
            <a:endParaRPr lang="en-AU" sz="1200" kern="1200" dirty="0">
              <a:solidFill>
                <a:schemeClr val="tx1"/>
              </a:solidFill>
              <a:effectLst/>
              <a:ea typeface="ＭＳ Ｐゴシック" pitchFamily="-111" charset="-128"/>
              <a:cs typeface="ＭＳ Ｐゴシック" pitchFamily="-111" charset="-128"/>
            </a:endParaRPr>
          </a:p>
          <a:p>
            <a:endParaRPr lang="en-AU" sz="1200" kern="1200" dirty="0">
              <a:solidFill>
                <a:schemeClr val="tx1"/>
              </a:solidFill>
              <a:effectLst/>
              <a:ea typeface="ＭＳ Ｐゴシック" pitchFamily="-111" charset="-128"/>
              <a:cs typeface="ＭＳ Ｐゴシック" pitchFamily="-111" charset="-128"/>
            </a:endParaRPr>
          </a:p>
          <a:p>
            <a:br>
              <a:rPr lang="en-AU" sz="1200" kern="1200" dirty="0">
                <a:solidFill>
                  <a:schemeClr val="tx1"/>
                </a:solidFill>
                <a:effectLst/>
                <a:ea typeface="ＭＳ Ｐゴシック" pitchFamily="-111" charset="-128"/>
                <a:cs typeface="ＭＳ Ｐゴシック" pitchFamily="-111" charset="-128"/>
              </a:rPr>
            </a:br>
            <a:r>
              <a:rPr lang="en-AU" sz="1200" kern="1200" dirty="0" err="1">
                <a:solidFill>
                  <a:schemeClr val="tx1"/>
                </a:solidFill>
                <a:effectLst/>
                <a:ea typeface="ＭＳ Ｐゴシック" pitchFamily="-111" charset="-128"/>
                <a:cs typeface="ＭＳ Ｐゴシック" pitchFamily="-111" charset="-128"/>
              </a:rPr>
              <a:t>Godini</a:t>
            </a:r>
            <a:r>
              <a:rPr lang="en-AU" sz="1200" kern="1200" dirty="0">
                <a:solidFill>
                  <a:schemeClr val="tx1"/>
                </a:solidFill>
                <a:effectLst/>
                <a:ea typeface="ＭＳ Ｐゴシック" pitchFamily="-111" charset="-128"/>
                <a:cs typeface="ＭＳ Ｐゴシック" pitchFamily="-111" charset="-128"/>
              </a:rPr>
              <a:t> A, </a:t>
            </a:r>
            <a:r>
              <a:rPr lang="en-AU" sz="1200" kern="1200" dirty="0" err="1">
                <a:solidFill>
                  <a:schemeClr val="tx1"/>
                </a:solidFill>
                <a:effectLst/>
                <a:ea typeface="ＭＳ Ｐゴシック" pitchFamily="-111" charset="-128"/>
                <a:cs typeface="ＭＳ Ｐゴシック" pitchFamily="-111" charset="-128"/>
              </a:rPr>
              <a:t>Ghasemi</a:t>
            </a:r>
            <a:r>
              <a:rPr lang="en-AU" sz="1200" kern="1200" dirty="0">
                <a:solidFill>
                  <a:schemeClr val="tx1"/>
                </a:solidFill>
                <a:effectLst/>
                <a:ea typeface="ＭＳ Ｐゴシック" pitchFamily="-111" charset="-128"/>
                <a:cs typeface="ＭＳ Ｐゴシック" pitchFamily="-111" charset="-128"/>
              </a:rPr>
              <a:t> A, </a:t>
            </a:r>
            <a:r>
              <a:rPr lang="en-AU" sz="1200" kern="1200" dirty="0" err="1">
                <a:solidFill>
                  <a:schemeClr val="tx1"/>
                </a:solidFill>
                <a:effectLst/>
                <a:ea typeface="ＭＳ Ｐゴシック" pitchFamily="-111" charset="-128"/>
                <a:cs typeface="ＭＳ Ｐゴシック" pitchFamily="-111" charset="-128"/>
              </a:rPr>
              <a:t>Zahediasl</a:t>
            </a:r>
            <a:r>
              <a:rPr lang="en-AU" sz="1200" kern="1200" dirty="0">
                <a:solidFill>
                  <a:schemeClr val="tx1"/>
                </a:solidFill>
                <a:effectLst/>
                <a:ea typeface="ＭＳ Ｐゴシック" pitchFamily="-111" charset="-128"/>
                <a:cs typeface="ＭＳ Ｐゴシック" pitchFamily="-111" charset="-128"/>
              </a:rPr>
              <a:t> S. The Possible Mechanisms of the Impaired Insulin Secretion in Hypothyroid Rats. </a:t>
            </a:r>
            <a:r>
              <a:rPr lang="en-AU" sz="1200" kern="1200" dirty="0" err="1">
                <a:solidFill>
                  <a:schemeClr val="tx1"/>
                </a:solidFill>
                <a:effectLst/>
                <a:ea typeface="ＭＳ Ｐゴシック" pitchFamily="-111" charset="-128"/>
                <a:cs typeface="ＭＳ Ｐゴシック" pitchFamily="-111" charset="-128"/>
              </a:rPr>
              <a:t>PLoS</a:t>
            </a:r>
            <a:r>
              <a:rPr lang="en-AU" sz="1200" kern="1200" dirty="0">
                <a:solidFill>
                  <a:schemeClr val="tx1"/>
                </a:solidFill>
                <a:effectLst/>
                <a:ea typeface="ＭＳ Ｐゴシック" pitchFamily="-111" charset="-128"/>
                <a:cs typeface="ＭＳ Ｐゴシック" pitchFamily="-111" charset="-128"/>
              </a:rPr>
              <a:t> One. 2015 Jul 1;10(7):e0131198.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10.1371/journal.pone.0131198.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26132582;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PMC4488449.</a:t>
            </a:r>
          </a:p>
          <a:p>
            <a:endParaRPr lang="en-AU" sz="1200" kern="1200" dirty="0">
              <a:solidFill>
                <a:schemeClr val="tx1"/>
              </a:solidFill>
              <a:effectLst/>
              <a:ea typeface="ＭＳ Ｐゴシック" pitchFamily="-111" charset="-128"/>
              <a:cs typeface="ＭＳ Ｐゴシック" pitchFamily="-111" charset="-128"/>
            </a:endParaRPr>
          </a:p>
          <a:p>
            <a:r>
              <a:rPr lang="en-AU" sz="1200" kern="1200" dirty="0">
                <a:solidFill>
                  <a:schemeClr val="tx1"/>
                </a:solidFill>
                <a:effectLst/>
                <a:ea typeface="ＭＳ Ｐゴシック" pitchFamily="-111" charset="-128"/>
                <a:cs typeface="ＭＳ Ｐゴシック" pitchFamily="-111" charset="-128"/>
              </a:rPr>
              <a:t>Although the insulin secretion deficit in hypothyroid male rats has been documented, the underling mechanisms of the effect of hypothyroidism on insulin secretion are not clear. Isolated islets of the </a:t>
            </a:r>
            <a:r>
              <a:rPr lang="en-AU" sz="1200" kern="1200" dirty="0" err="1">
                <a:solidFill>
                  <a:schemeClr val="tx1"/>
                </a:solidFill>
                <a:effectLst/>
                <a:ea typeface="ＭＳ Ｐゴシック" pitchFamily="-111" charset="-128"/>
                <a:cs typeface="ＭＳ Ｐゴシック" pitchFamily="-111" charset="-128"/>
              </a:rPr>
              <a:t>PTU</a:t>
            </a:r>
            <a:r>
              <a:rPr lang="en-AU" sz="1200" kern="1200" dirty="0">
                <a:solidFill>
                  <a:schemeClr val="tx1"/>
                </a:solidFill>
                <a:effectLst/>
                <a:ea typeface="ＭＳ Ｐゴシック" pitchFamily="-111" charset="-128"/>
                <a:cs typeface="ＭＳ Ｐゴシック" pitchFamily="-111" charset="-128"/>
              </a:rPr>
              <a:t>-induced hypothyroid and control rats were exposed to </a:t>
            </a:r>
            <a:r>
              <a:rPr lang="en-AU" sz="1200" kern="1200" dirty="0" err="1">
                <a:solidFill>
                  <a:schemeClr val="tx1"/>
                </a:solidFill>
                <a:effectLst/>
                <a:ea typeface="ＭＳ Ｐゴシック" pitchFamily="-111" charset="-128"/>
                <a:cs typeface="ＭＳ Ｐゴシック" pitchFamily="-111" charset="-128"/>
              </a:rPr>
              <a:t>glibenclamide</a:t>
            </a:r>
            <a:r>
              <a:rPr lang="en-AU" sz="1200" kern="1200" dirty="0">
                <a:solidFill>
                  <a:schemeClr val="tx1"/>
                </a:solidFill>
                <a:effectLst/>
                <a:ea typeface="ＭＳ Ｐゴシック" pitchFamily="-111" charset="-128"/>
                <a:cs typeface="ＭＳ Ｐゴシック" pitchFamily="-111" charset="-128"/>
              </a:rPr>
              <a:t>, acetylcholine, and nifedipine in the presence of glucose concentrations of 2.8 or 8.3 and 16.7 mmol/L. Glucokinase and hexokinase specific activity, glucokinase content, and glucose transporter 2 protein expression were also determined in the isolated islets. Isolated islets from the hypothyroid rats showed a defect in insulin secretion in response to high glucose. In the presence of </a:t>
            </a:r>
            <a:r>
              <a:rPr lang="en-AU" sz="1200" kern="1200" dirty="0" err="1">
                <a:solidFill>
                  <a:schemeClr val="tx1"/>
                </a:solidFill>
                <a:effectLst/>
                <a:ea typeface="ＭＳ Ｐゴシック" pitchFamily="-111" charset="-128"/>
                <a:cs typeface="ＭＳ Ｐゴシック" pitchFamily="-111" charset="-128"/>
              </a:rPr>
              <a:t>glibenclamide</a:t>
            </a:r>
            <a:r>
              <a:rPr lang="en-AU" sz="1200" kern="1200" dirty="0">
                <a:solidFill>
                  <a:schemeClr val="tx1"/>
                </a:solidFill>
                <a:effectLst/>
                <a:ea typeface="ＭＳ Ｐゴシック" pitchFamily="-111" charset="-128"/>
                <a:cs typeface="ＭＳ Ｐゴシック" pitchFamily="-111" charset="-128"/>
              </a:rPr>
              <a:t> or acetylcholine, the isolated islets from the hypothyroid and control rats stimulated by glucose concentration of 16.7 mmol/L secreted similar amounts of insulin. In the presence of glucose concentrations of 8.3 mmol/L and 16.7 mmol/L, nifedipine was able to diminish insulin secretion from isolated islets of both groups, indicating that probably the defect may not arise from L type calcium channels or the steps beyond depolarization or the elements involved in the </a:t>
            </a:r>
            <a:r>
              <a:rPr lang="en-AU" sz="1200" kern="1200" dirty="0" err="1">
                <a:solidFill>
                  <a:schemeClr val="tx1"/>
                </a:solidFill>
                <a:effectLst/>
                <a:ea typeface="ＭＳ Ｐゴシック" pitchFamily="-111" charset="-128"/>
                <a:cs typeface="ＭＳ Ｐゴシック" pitchFamily="-111" charset="-128"/>
              </a:rPr>
              <a:t>acetylcoline</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signaling</a:t>
            </a:r>
            <a:r>
              <a:rPr lang="en-AU" sz="1200" kern="1200" dirty="0">
                <a:solidFill>
                  <a:schemeClr val="tx1"/>
                </a:solidFill>
                <a:effectLst/>
                <a:ea typeface="ＭＳ Ｐゴシック" pitchFamily="-111" charset="-128"/>
                <a:cs typeface="ＭＳ Ｐゴシック" pitchFamily="-111" charset="-128"/>
              </a:rPr>
              <a:t> pathway. Glucokinase content and hexokinase specific activity were also the same in the control and hypothyroid groups. On the other hand, glucokinase specific activity and glucose transporter 2 protein expression were significantly (p&lt;0.001 and p&lt;0.01 respectively) lower in the islets isolated from the hypothyroid rats (6.50 ± 0.46 </a:t>
            </a:r>
            <a:r>
              <a:rPr lang="en-AU" sz="1200" kern="1200" dirty="0" err="1">
                <a:solidFill>
                  <a:schemeClr val="tx1"/>
                </a:solidFill>
                <a:effectLst/>
                <a:ea typeface="ＭＳ Ｐゴシック" pitchFamily="-111" charset="-128"/>
                <a:cs typeface="ＭＳ Ｐゴシック" pitchFamily="-111" charset="-128"/>
              </a:rPr>
              <a:t>mU</a:t>
            </a:r>
            <a:r>
              <a:rPr lang="en-AU" sz="1200" kern="1200" dirty="0">
                <a:solidFill>
                  <a:schemeClr val="tx1"/>
                </a:solidFill>
                <a:effectLst/>
                <a:ea typeface="ＭＳ Ｐゴシック" pitchFamily="-111" charset="-128"/>
                <a:cs typeface="ＭＳ Ｐゴシック" pitchFamily="-111" charset="-128"/>
              </a:rPr>
              <a:t>/min/mg protein and 0.55 ± 0.09 arbitrary unit) compared to the controls (10.93 ± 0.83 </a:t>
            </a:r>
            <a:r>
              <a:rPr lang="en-AU" sz="1200" kern="1200" dirty="0" err="1">
                <a:solidFill>
                  <a:schemeClr val="tx1"/>
                </a:solidFill>
                <a:effectLst/>
                <a:ea typeface="ＭＳ Ｐゴシック" pitchFamily="-111" charset="-128"/>
                <a:cs typeface="ＭＳ Ｐゴシック" pitchFamily="-111" charset="-128"/>
              </a:rPr>
              <a:t>mU</a:t>
            </a:r>
            <a:r>
              <a:rPr lang="en-AU" sz="1200" kern="1200" dirty="0">
                <a:solidFill>
                  <a:schemeClr val="tx1"/>
                </a:solidFill>
                <a:effectLst/>
                <a:ea typeface="ＭＳ Ｐゴシック" pitchFamily="-111" charset="-128"/>
                <a:cs typeface="ＭＳ Ｐゴシック" pitchFamily="-111" charset="-128"/>
              </a:rPr>
              <a:t>/min/mg protein and 0.98 ± 0.07 arbitrary unit) respectively. In conclusion, the results of this study indicated that hypothyroidism reduced insulin secretion from isolated pancreatic islets, which confirms the finding of the previous studies; in addition, the insulin secretion deficit observed in hypothyroid rats may arise from the abnormalities in some parts of the glucose sensor apparatus of the pancreatic islets including glucokinase activity and glucose transporter 2 protein expression.</a:t>
            </a:r>
          </a:p>
          <a:p>
            <a:endParaRPr lang="en-AU" sz="1200" kern="1200" dirty="0">
              <a:solidFill>
                <a:schemeClr val="tx1"/>
              </a:solidFill>
              <a:effectLst/>
              <a:ea typeface="ＭＳ Ｐゴシック" pitchFamily="-111" charset="-128"/>
              <a:cs typeface="ＭＳ Ｐゴシック" pitchFamily="-111" charset="-128"/>
            </a:endParaRPr>
          </a:p>
          <a:p>
            <a:r>
              <a:rPr lang="en-AU" sz="1200" u="none" strike="noStrike" kern="1200" dirty="0">
                <a:solidFill>
                  <a:schemeClr val="tx1"/>
                </a:solidFill>
                <a:effectLst/>
                <a:ea typeface="ＭＳ Ｐゴシック" pitchFamily="-111" charset="-128"/>
                <a:cs typeface="ＭＳ Ｐゴシック" pitchFamily="-111" charset="-128"/>
              </a:rPr>
              <a:t>Suzuki Y, </a:t>
            </a:r>
            <a:r>
              <a:rPr lang="en-AU" sz="1200" u="none" strike="noStrike" kern="1200" dirty="0" err="1">
                <a:solidFill>
                  <a:schemeClr val="tx1"/>
                </a:solidFill>
                <a:effectLst/>
                <a:ea typeface="ＭＳ Ｐゴシック" pitchFamily="-111" charset="-128"/>
                <a:cs typeface="ＭＳ Ｐゴシック" pitchFamily="-111" charset="-128"/>
              </a:rPr>
              <a:t>Nanno</a:t>
            </a:r>
            <a:r>
              <a:rPr lang="en-AU" sz="1200" u="none" strike="noStrike" kern="1200" dirty="0">
                <a:solidFill>
                  <a:schemeClr val="tx1"/>
                </a:solidFill>
                <a:effectLst/>
                <a:ea typeface="ＭＳ Ｐゴシック" pitchFamily="-111" charset="-128"/>
                <a:cs typeface="ＭＳ Ｐゴシック" pitchFamily="-111" charset="-128"/>
              </a:rPr>
              <a:t> M, Gemma R, Tanaka I, </a:t>
            </a:r>
            <a:r>
              <a:rPr lang="en-AU" sz="1200" u="none" strike="noStrike" kern="1200" dirty="0" err="1">
                <a:solidFill>
                  <a:schemeClr val="tx1"/>
                </a:solidFill>
                <a:effectLst/>
                <a:ea typeface="ＭＳ Ｐゴシック" pitchFamily="-111" charset="-128"/>
                <a:cs typeface="ＭＳ Ｐゴシック" pitchFamily="-111" charset="-128"/>
              </a:rPr>
              <a:t>Taminato</a:t>
            </a:r>
            <a:r>
              <a:rPr lang="en-AU" sz="1200" u="none" strike="noStrike" kern="1200" dirty="0">
                <a:solidFill>
                  <a:schemeClr val="tx1"/>
                </a:solidFill>
                <a:effectLst/>
                <a:ea typeface="ＭＳ Ｐゴシック" pitchFamily="-111" charset="-128"/>
                <a:cs typeface="ＭＳ Ｐゴシック" pitchFamily="-111" charset="-128"/>
              </a:rPr>
              <a:t> T, Yoshimi T. [The mechanism of thyroid hormone abnormalities in patients with diabetes mellitus]. Nihon </a:t>
            </a:r>
            <a:r>
              <a:rPr lang="en-AU" sz="1200" u="none" strike="noStrike" kern="1200" dirty="0" err="1">
                <a:solidFill>
                  <a:schemeClr val="tx1"/>
                </a:solidFill>
                <a:effectLst/>
                <a:ea typeface="ＭＳ Ｐゴシック" pitchFamily="-111" charset="-128"/>
                <a:cs typeface="ＭＳ Ｐゴシック" pitchFamily="-111" charset="-128"/>
              </a:rPr>
              <a:t>Naibunpi</a:t>
            </a:r>
            <a:r>
              <a:rPr lang="en-AU" sz="1200" u="none" strike="noStrike" kern="1200" dirty="0">
                <a:solidFill>
                  <a:schemeClr val="tx1"/>
                </a:solidFill>
                <a:effectLst/>
                <a:ea typeface="ＭＳ Ｐゴシック" pitchFamily="-111" charset="-128"/>
                <a:cs typeface="ＭＳ Ｐゴシック" pitchFamily="-111" charset="-128"/>
              </a:rPr>
              <a:t> Gakkai </a:t>
            </a:r>
            <a:r>
              <a:rPr lang="en-AU" sz="1200" u="none" strike="noStrike" kern="1200" dirty="0" err="1">
                <a:solidFill>
                  <a:schemeClr val="tx1"/>
                </a:solidFill>
                <a:effectLst/>
                <a:ea typeface="ＭＳ Ｐゴシック" pitchFamily="-111" charset="-128"/>
                <a:cs typeface="ＭＳ Ｐゴシック" pitchFamily="-111" charset="-128"/>
              </a:rPr>
              <a:t>Zasshi</a:t>
            </a:r>
            <a:r>
              <a:rPr lang="en-AU" sz="1200" u="none" strike="noStrike" kern="1200" dirty="0">
                <a:solidFill>
                  <a:schemeClr val="tx1"/>
                </a:solidFill>
                <a:effectLst/>
                <a:ea typeface="ＭＳ Ｐゴシック" pitchFamily="-111" charset="-128"/>
                <a:cs typeface="ＭＳ Ｐゴシック" pitchFamily="-111" charset="-128"/>
              </a:rPr>
              <a:t>. 1994 May 20;70(4):465-70. Japanese.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10.1507/endocrine1927.70.4_465.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7958096.</a:t>
            </a:r>
          </a:p>
          <a:p>
            <a:r>
              <a:rPr lang="en-AU" sz="1200" u="none" strike="noStrike" kern="1200" dirty="0">
                <a:solidFill>
                  <a:schemeClr val="tx1"/>
                </a:solidFill>
                <a:effectLst/>
                <a:ea typeface="ＭＳ Ｐゴシック" pitchFamily="-111" charset="-128"/>
                <a:cs typeface="ＭＳ Ｐゴシック" pitchFamily="-111" charset="-128"/>
              </a:rPr>
              <a:t>In order to clarify the mechanism of impaired thyroid hormone levels in patients with </a:t>
            </a:r>
            <a:r>
              <a:rPr lang="en-AU" sz="1200" u="none" strike="noStrike" kern="1200" dirty="0" err="1">
                <a:solidFill>
                  <a:schemeClr val="tx1"/>
                </a:solidFill>
                <a:effectLst/>
                <a:ea typeface="ＭＳ Ｐゴシック" pitchFamily="-111" charset="-128"/>
                <a:cs typeface="ＭＳ Ｐゴシック" pitchFamily="-111" charset="-128"/>
              </a:rPr>
              <a:t>diabetesmellitus</a:t>
            </a:r>
            <a:r>
              <a:rPr lang="en-AU" sz="1200" u="none" strike="noStrike" kern="1200" dirty="0">
                <a:solidFill>
                  <a:schemeClr val="tx1"/>
                </a:solidFill>
                <a:effectLst/>
                <a:ea typeface="ＭＳ Ｐゴシック" pitchFamily="-111" charset="-128"/>
                <a:cs typeface="ＭＳ Ｐゴシック" pitchFamily="-111" charset="-128"/>
              </a:rPr>
              <a:t>, thyroid hormone, thyroid hormone binding inhibitor (</a:t>
            </a:r>
            <a:r>
              <a:rPr lang="en-AU" sz="1200" u="none" strike="noStrike" kern="1200" dirty="0" err="1">
                <a:solidFill>
                  <a:schemeClr val="tx1"/>
                </a:solidFill>
                <a:effectLst/>
                <a:ea typeface="ＭＳ Ｐゴシック" pitchFamily="-111" charset="-128"/>
                <a:cs typeface="ＭＳ Ｐゴシック" pitchFamily="-111" charset="-128"/>
              </a:rPr>
              <a:t>THBI</a:t>
            </a:r>
            <a:r>
              <a:rPr lang="en-AU" sz="1200" u="none" strike="noStrike" kern="1200" dirty="0">
                <a:solidFill>
                  <a:schemeClr val="tx1"/>
                </a:solidFill>
                <a:effectLst/>
                <a:ea typeface="ＭＳ Ｐゴシック" pitchFamily="-111" charset="-128"/>
                <a:cs typeface="ＭＳ Ｐゴシック" pitchFamily="-111" charset="-128"/>
              </a:rPr>
              <a:t>), inhibitor of extrathyroidal conversion of T4 to T3 (IEC) and free fatty acid (</a:t>
            </a:r>
            <a:r>
              <a:rPr lang="en-AU" sz="1200" u="none" strike="noStrike" kern="1200" dirty="0" err="1">
                <a:solidFill>
                  <a:schemeClr val="tx1"/>
                </a:solidFill>
                <a:effectLst/>
                <a:ea typeface="ＭＳ Ｐゴシック" pitchFamily="-111" charset="-128"/>
                <a:cs typeface="ＭＳ Ｐゴシック" pitchFamily="-111" charset="-128"/>
              </a:rPr>
              <a:t>FFA</a:t>
            </a:r>
            <a:r>
              <a:rPr lang="en-AU" sz="1200" u="none" strike="noStrike" kern="1200" dirty="0">
                <a:solidFill>
                  <a:schemeClr val="tx1"/>
                </a:solidFill>
                <a:effectLst/>
                <a:ea typeface="ＭＳ Ｐゴシック" pitchFamily="-111" charset="-128"/>
                <a:cs typeface="ＭＳ Ｐゴシック" pitchFamily="-111" charset="-128"/>
              </a:rPr>
              <a:t>) were examined. In addition, TRH test was performed on 9 diabetic patients showing poor control of plasma glucose before and after </a:t>
            </a:r>
            <a:r>
              <a:rPr lang="en-AU" sz="1200" u="none" strike="noStrike" kern="1200" dirty="0" err="1">
                <a:solidFill>
                  <a:schemeClr val="tx1"/>
                </a:solidFill>
                <a:effectLst/>
                <a:ea typeface="ＭＳ Ｐゴシック" pitchFamily="-111" charset="-128"/>
                <a:cs typeface="ＭＳ Ｐゴシック" pitchFamily="-111" charset="-128"/>
              </a:rPr>
              <a:t>glycemic</a:t>
            </a:r>
            <a:r>
              <a:rPr lang="en-AU" sz="1200" u="none" strike="noStrike" kern="1200" dirty="0">
                <a:solidFill>
                  <a:schemeClr val="tx1"/>
                </a:solidFill>
                <a:effectLst/>
                <a:ea typeface="ＭＳ Ｐゴシック" pitchFamily="-111" charset="-128"/>
                <a:cs typeface="ＭＳ Ｐゴシック" pitchFamily="-111" charset="-128"/>
              </a:rPr>
              <a:t> control. Before </a:t>
            </a:r>
            <a:r>
              <a:rPr lang="en-AU" sz="1200" u="none" strike="noStrike" kern="1200" dirty="0" err="1">
                <a:solidFill>
                  <a:schemeClr val="tx1"/>
                </a:solidFill>
                <a:effectLst/>
                <a:ea typeface="ＭＳ Ｐゴシック" pitchFamily="-111" charset="-128"/>
                <a:cs typeface="ＭＳ Ｐゴシック" pitchFamily="-111" charset="-128"/>
              </a:rPr>
              <a:t>glycemic</a:t>
            </a:r>
            <a:r>
              <a:rPr lang="en-AU" sz="1200" u="none" strike="noStrike" kern="1200" dirty="0">
                <a:solidFill>
                  <a:schemeClr val="tx1"/>
                </a:solidFill>
                <a:effectLst/>
                <a:ea typeface="ＭＳ Ｐゴシック" pitchFamily="-111" charset="-128"/>
                <a:cs typeface="ＭＳ Ｐゴシック" pitchFamily="-111" charset="-128"/>
              </a:rPr>
              <a:t> control, fasting plasma glucose and HbA1c were significantly higher than after </a:t>
            </a:r>
            <a:r>
              <a:rPr lang="en-AU" sz="1200" u="none" strike="noStrike" kern="1200" dirty="0" err="1">
                <a:solidFill>
                  <a:schemeClr val="tx1"/>
                </a:solidFill>
                <a:effectLst/>
                <a:ea typeface="ＭＳ Ｐゴシック" pitchFamily="-111" charset="-128"/>
                <a:cs typeface="ＭＳ Ｐゴシック" pitchFamily="-111" charset="-128"/>
              </a:rPr>
              <a:t>glycemic</a:t>
            </a:r>
            <a:r>
              <a:rPr lang="en-AU" sz="1200" u="none" strike="noStrike" kern="1200" dirty="0">
                <a:solidFill>
                  <a:schemeClr val="tx1"/>
                </a:solidFill>
                <a:effectLst/>
                <a:ea typeface="ＭＳ Ｐゴシック" pitchFamily="-111" charset="-128"/>
                <a:cs typeface="ＭＳ Ｐゴシック" pitchFamily="-111" charset="-128"/>
              </a:rPr>
              <a:t> control (P &lt; 0.05). T3 and the T3/T4 ratio significantly increased and rT3 significantly decreased after </a:t>
            </a:r>
            <a:r>
              <a:rPr lang="en-AU" sz="1200" u="none" strike="noStrike" kern="1200" dirty="0" err="1">
                <a:solidFill>
                  <a:schemeClr val="tx1"/>
                </a:solidFill>
                <a:effectLst/>
                <a:ea typeface="ＭＳ Ｐゴシック" pitchFamily="-111" charset="-128"/>
                <a:cs typeface="ＭＳ Ｐゴシック" pitchFamily="-111" charset="-128"/>
              </a:rPr>
              <a:t>glycemic</a:t>
            </a:r>
            <a:r>
              <a:rPr lang="en-AU" sz="1200" u="none" strike="noStrike" kern="1200" dirty="0">
                <a:solidFill>
                  <a:schemeClr val="tx1"/>
                </a:solidFill>
                <a:effectLst/>
                <a:ea typeface="ＭＳ Ｐゴシック" pitchFamily="-111" charset="-128"/>
                <a:cs typeface="ＭＳ Ｐゴシック" pitchFamily="-111" charset="-128"/>
              </a:rPr>
              <a:t> control (P &lt; 0.05). </a:t>
            </a:r>
            <a:r>
              <a:rPr lang="en-AU" sz="1200" u="none" strike="noStrike" kern="1200" dirty="0" err="1">
                <a:solidFill>
                  <a:schemeClr val="tx1"/>
                </a:solidFill>
                <a:effectLst/>
                <a:ea typeface="ＭＳ Ｐゴシック" pitchFamily="-111" charset="-128"/>
                <a:cs typeface="ＭＳ Ｐゴシック" pitchFamily="-111" charset="-128"/>
              </a:rPr>
              <a:t>THBI</a:t>
            </a:r>
            <a:r>
              <a:rPr lang="en-AU" sz="1200" u="none" strike="noStrike" kern="1200" dirty="0">
                <a:solidFill>
                  <a:schemeClr val="tx1"/>
                </a:solidFill>
                <a:effectLst/>
                <a:ea typeface="ＭＳ Ｐゴシック" pitchFamily="-111" charset="-128"/>
                <a:cs typeface="ＭＳ Ｐゴシック" pitchFamily="-111" charset="-128"/>
              </a:rPr>
              <a:t> index and plasma </a:t>
            </a:r>
            <a:r>
              <a:rPr lang="en-AU" sz="1200" u="none" strike="noStrike" kern="1200" dirty="0" err="1">
                <a:solidFill>
                  <a:schemeClr val="tx1"/>
                </a:solidFill>
                <a:effectLst/>
                <a:ea typeface="ＭＳ Ｐゴシック" pitchFamily="-111" charset="-128"/>
                <a:cs typeface="ＭＳ Ｐゴシック" pitchFamily="-111" charset="-128"/>
              </a:rPr>
              <a:t>FFA</a:t>
            </a:r>
            <a:r>
              <a:rPr lang="en-AU" sz="1200" u="none" strike="noStrike" kern="1200" dirty="0">
                <a:solidFill>
                  <a:schemeClr val="tx1"/>
                </a:solidFill>
                <a:effectLst/>
                <a:ea typeface="ＭＳ Ｐゴシック" pitchFamily="-111" charset="-128"/>
                <a:cs typeface="ＭＳ Ｐゴシック" pitchFamily="-111" charset="-128"/>
              </a:rPr>
              <a:t> level significantly decreased and %T3 production (IEC) significantly increased after </a:t>
            </a:r>
            <a:r>
              <a:rPr lang="en-AU" sz="1200" u="none" strike="noStrike" kern="1200" dirty="0" err="1">
                <a:solidFill>
                  <a:schemeClr val="tx1"/>
                </a:solidFill>
                <a:effectLst/>
                <a:ea typeface="ＭＳ Ｐゴシック" pitchFamily="-111" charset="-128"/>
                <a:cs typeface="ＭＳ Ｐゴシック" pitchFamily="-111" charset="-128"/>
              </a:rPr>
              <a:t>glycemic</a:t>
            </a:r>
            <a:r>
              <a:rPr lang="en-AU" sz="1200" u="none" strike="noStrike" kern="1200" dirty="0">
                <a:solidFill>
                  <a:schemeClr val="tx1"/>
                </a:solidFill>
                <a:effectLst/>
                <a:ea typeface="ＭＳ Ｐゴシック" pitchFamily="-111" charset="-128"/>
                <a:cs typeface="ＭＳ Ｐゴシック" pitchFamily="-111" charset="-128"/>
              </a:rPr>
              <a:t> control (P &lt; 0.05). The response of </a:t>
            </a:r>
            <a:r>
              <a:rPr lang="en-AU" sz="1200" u="none" strike="noStrike" kern="1200" dirty="0" err="1">
                <a:solidFill>
                  <a:schemeClr val="tx1"/>
                </a:solidFill>
                <a:effectLst/>
                <a:ea typeface="ＭＳ Ｐゴシック" pitchFamily="-111" charset="-128"/>
                <a:cs typeface="ＭＳ Ｐゴシック" pitchFamily="-111" charset="-128"/>
              </a:rPr>
              <a:t>TSH</a:t>
            </a:r>
            <a:r>
              <a:rPr lang="en-AU" sz="1200" u="none" strike="noStrike" kern="1200" dirty="0">
                <a:solidFill>
                  <a:schemeClr val="tx1"/>
                </a:solidFill>
                <a:effectLst/>
                <a:ea typeface="ＭＳ Ｐゴシック" pitchFamily="-111" charset="-128"/>
                <a:cs typeface="ＭＳ Ｐゴシック" pitchFamily="-111" charset="-128"/>
              </a:rPr>
              <a:t> to TRH significantly increased after </a:t>
            </a:r>
            <a:r>
              <a:rPr lang="en-AU" sz="1200" u="none" strike="noStrike" kern="1200" dirty="0" err="1">
                <a:solidFill>
                  <a:schemeClr val="tx1"/>
                </a:solidFill>
                <a:effectLst/>
                <a:ea typeface="ＭＳ Ｐゴシック" pitchFamily="-111" charset="-128"/>
                <a:cs typeface="ＭＳ Ｐゴシック" pitchFamily="-111" charset="-128"/>
              </a:rPr>
              <a:t>glycemic</a:t>
            </a:r>
            <a:r>
              <a:rPr lang="en-AU" sz="1200" u="none" strike="noStrike" kern="1200" dirty="0">
                <a:solidFill>
                  <a:schemeClr val="tx1"/>
                </a:solidFill>
                <a:effectLst/>
                <a:ea typeface="ＭＳ Ｐゴシック" pitchFamily="-111" charset="-128"/>
                <a:cs typeface="ＭＳ Ｐゴシック" pitchFamily="-111" charset="-128"/>
              </a:rPr>
              <a:t> control. In conclusion, (1) the presence of </a:t>
            </a:r>
            <a:r>
              <a:rPr lang="en-AU" sz="1200" u="none" strike="noStrike" kern="1200" dirty="0" err="1">
                <a:solidFill>
                  <a:schemeClr val="tx1"/>
                </a:solidFill>
                <a:effectLst/>
                <a:ea typeface="ＭＳ Ｐゴシック" pitchFamily="-111" charset="-128"/>
                <a:cs typeface="ＭＳ Ｐゴシック" pitchFamily="-111" charset="-128"/>
              </a:rPr>
              <a:t>THBI</a:t>
            </a:r>
            <a:r>
              <a:rPr lang="en-AU" sz="1200" u="none" strike="noStrike" kern="1200" dirty="0">
                <a:solidFill>
                  <a:schemeClr val="tx1"/>
                </a:solidFill>
                <a:effectLst/>
                <a:ea typeface="ＭＳ Ｐゴシック" pitchFamily="-111" charset="-128"/>
                <a:cs typeface="ＭＳ Ｐゴシック" pitchFamily="-111" charset="-128"/>
              </a:rPr>
              <a:t>, (2) the presence of IEC, and (3) dysfunction of the </a:t>
            </a:r>
            <a:r>
              <a:rPr lang="en-AU" sz="1200" u="none" strike="noStrike" kern="1200" dirty="0" err="1">
                <a:solidFill>
                  <a:schemeClr val="tx1"/>
                </a:solidFill>
                <a:effectLst/>
                <a:ea typeface="ＭＳ Ｐゴシック" pitchFamily="-111" charset="-128"/>
                <a:cs typeface="ＭＳ Ｐゴシック" pitchFamily="-111" charset="-128"/>
              </a:rPr>
              <a:t>hypothalamo</a:t>
            </a:r>
            <a:r>
              <a:rPr lang="en-AU" sz="1200" u="none" strike="noStrike" kern="1200" dirty="0">
                <a:solidFill>
                  <a:schemeClr val="tx1"/>
                </a:solidFill>
                <a:effectLst/>
                <a:ea typeface="ＭＳ Ｐゴシック" pitchFamily="-111" charset="-128"/>
                <a:cs typeface="ＭＳ Ｐゴシック" pitchFamily="-111" charset="-128"/>
              </a:rPr>
              <a:t>-hypophysial-thyroid axis are considered to be involved in abnormal thyroid function in diabetic patients.</a:t>
            </a:r>
          </a:p>
          <a:p>
            <a:br>
              <a:rPr lang="en-AU" sz="1200" u="none" strike="noStrike" kern="1200" dirty="0">
                <a:solidFill>
                  <a:schemeClr val="tx1"/>
                </a:solidFill>
                <a:effectLst/>
                <a:ea typeface="ＭＳ Ｐゴシック" pitchFamily="-111" charset="-128"/>
                <a:cs typeface="ＭＳ Ｐゴシック" pitchFamily="-111" charset="-128"/>
              </a:rPr>
            </a:br>
            <a:endParaRPr lang="en-AU" sz="1200" u="none" strike="noStrike" kern="1200" dirty="0">
              <a:solidFill>
                <a:schemeClr val="tx1"/>
              </a:solidFill>
              <a:effectLst/>
              <a:ea typeface="ＭＳ Ｐゴシック" pitchFamily="-111" charset="-128"/>
              <a:cs typeface="ＭＳ Ｐゴシック" pitchFamily="-111" charset="-128"/>
            </a:endParaRPr>
          </a:p>
          <a:p>
            <a:r>
              <a:rPr lang="en-AU" sz="1200" kern="1200" dirty="0">
                <a:solidFill>
                  <a:schemeClr val="tx1"/>
                </a:solidFill>
                <a:effectLst/>
                <a:ea typeface="ＭＳ Ｐゴシック" pitchFamily="-111" charset="-128"/>
                <a:cs typeface="ＭＳ Ｐゴシック" pitchFamily="-111" charset="-128"/>
              </a:rPr>
              <a:t>Guo X, Chen X, Zhang C, Zhang J, Zhang C. Hyperinsulinemia and thyroid peroxidase antibody in Chinese patients with papillary thyroid cancer. </a:t>
            </a:r>
            <a:r>
              <a:rPr lang="en-AU" sz="1200" kern="1200" dirty="0" err="1">
                <a:solidFill>
                  <a:schemeClr val="tx1"/>
                </a:solidFill>
                <a:effectLst/>
                <a:ea typeface="ＭＳ Ｐゴシック" pitchFamily="-111" charset="-128"/>
                <a:cs typeface="ＭＳ Ｐゴシック" pitchFamily="-111" charset="-128"/>
              </a:rPr>
              <a:t>Endocr</a:t>
            </a:r>
            <a:r>
              <a:rPr lang="en-AU" sz="1200" kern="1200" dirty="0">
                <a:solidFill>
                  <a:schemeClr val="tx1"/>
                </a:solidFill>
                <a:effectLst/>
                <a:ea typeface="ＭＳ Ｐゴシック" pitchFamily="-111" charset="-128"/>
                <a:cs typeface="ＭＳ Ｐゴシック" pitchFamily="-111" charset="-128"/>
              </a:rPr>
              <a:t> J. 2019 Aug 29;66(8):731-737.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10.1507/endocrj.EJ18-0358. </a:t>
            </a:r>
            <a:r>
              <a:rPr lang="en-AU" sz="1200" kern="1200" dirty="0" err="1">
                <a:solidFill>
                  <a:schemeClr val="tx1"/>
                </a:solidFill>
                <a:effectLst/>
                <a:ea typeface="ＭＳ Ｐゴシック" pitchFamily="-111" charset="-128"/>
                <a:cs typeface="ＭＳ Ｐゴシック" pitchFamily="-111" charset="-128"/>
              </a:rPr>
              <a:t>Epub</a:t>
            </a:r>
            <a:r>
              <a:rPr lang="en-AU" sz="1200" kern="1200" dirty="0">
                <a:solidFill>
                  <a:schemeClr val="tx1"/>
                </a:solidFill>
                <a:effectLst/>
                <a:ea typeface="ＭＳ Ｐゴシック" pitchFamily="-111" charset="-128"/>
                <a:cs typeface="ＭＳ Ｐゴシック" pitchFamily="-111" charset="-128"/>
              </a:rPr>
              <a:t> 2019 May 22.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31118347. </a:t>
            </a:r>
            <a:r>
              <a:rPr lang="en-AU" sz="1200" kern="1200" dirty="0" err="1">
                <a:solidFill>
                  <a:schemeClr val="tx1"/>
                </a:solidFill>
                <a:effectLst/>
                <a:ea typeface="ＭＳ Ｐゴシック" pitchFamily="-111" charset="-128"/>
                <a:cs typeface="ＭＳ Ｐゴシック" pitchFamily="-111" charset="-128"/>
              </a:rPr>
              <a:t>Tsatsoulis</a:t>
            </a:r>
            <a:r>
              <a:rPr lang="en-AU" sz="1200" kern="1200" dirty="0">
                <a:solidFill>
                  <a:schemeClr val="tx1"/>
                </a:solidFill>
                <a:effectLst/>
                <a:ea typeface="ＭＳ Ｐゴシック" pitchFamily="-111" charset="-128"/>
                <a:cs typeface="ＭＳ Ｐゴシック" pitchFamily="-111" charset="-128"/>
              </a:rPr>
              <a:t> A. The Role of Insulin Resistance/Hyperinsulinism on the Rising Trend of Thyroid and Adrenal Nodular Disease in the Current Environment. J </a:t>
            </a:r>
            <a:r>
              <a:rPr lang="en-AU" sz="1200" kern="1200" dirty="0" err="1">
                <a:solidFill>
                  <a:schemeClr val="tx1"/>
                </a:solidFill>
                <a:effectLst/>
                <a:ea typeface="ＭＳ Ｐゴシック" pitchFamily="-111" charset="-128"/>
                <a:cs typeface="ＭＳ Ｐゴシック" pitchFamily="-111" charset="-128"/>
              </a:rPr>
              <a:t>Clin</a:t>
            </a:r>
            <a:r>
              <a:rPr lang="en-AU" sz="1200" kern="1200" dirty="0">
                <a:solidFill>
                  <a:schemeClr val="tx1"/>
                </a:solidFill>
                <a:effectLst/>
                <a:ea typeface="ＭＳ Ｐゴシック" pitchFamily="-111" charset="-128"/>
                <a:cs typeface="ＭＳ Ｐゴシック" pitchFamily="-111" charset="-128"/>
              </a:rPr>
              <a:t> Med. 2018 Feb 26;7(3):37.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10.3390/jcm7030037.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29495350;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PMC5867563.</a:t>
            </a:r>
          </a:p>
          <a:p>
            <a:br>
              <a:rPr lang="en-AU" sz="1200" kern="1200" dirty="0">
                <a:solidFill>
                  <a:schemeClr val="tx1"/>
                </a:solidFill>
                <a:effectLst/>
                <a:ea typeface="ＭＳ Ｐゴシック" pitchFamily="-111" charset="-128"/>
                <a:cs typeface="ＭＳ Ｐゴシック" pitchFamily="-111" charset="-128"/>
              </a:rPr>
            </a:br>
            <a:endParaRPr lang="en-AU" sz="1200" kern="1200" dirty="0">
              <a:solidFill>
                <a:schemeClr val="tx1"/>
              </a:solidFill>
              <a:effectLst/>
              <a:ea typeface="ＭＳ Ｐゴシック" pitchFamily="-111" charset="-128"/>
              <a:cs typeface="ＭＳ Ｐゴシック" pitchFamily="-111" charset="-128"/>
            </a:endParaRPr>
          </a:p>
          <a:p>
            <a:endParaRPr lang="en-AU" sz="1200" kern="1200" dirty="0">
              <a:solidFill>
                <a:schemeClr val="tx1"/>
              </a:solidFill>
              <a:effectLst/>
              <a:ea typeface="ＭＳ Ｐゴシック" pitchFamily="-111" charset="-128"/>
              <a:cs typeface="ＭＳ Ｐゴシック" pitchFamily="-111" charset="-128"/>
            </a:endParaRPr>
          </a:p>
          <a:p>
            <a:endParaRPr lang="en-AU" sz="1200" kern="1200" dirty="0">
              <a:solidFill>
                <a:schemeClr val="tx1"/>
              </a:solidFill>
              <a:effectLst/>
              <a:ea typeface="ＭＳ Ｐゴシック" pitchFamily="-111" charset="-128"/>
              <a:cs typeface="ＭＳ Ｐゴシック" pitchFamily="-111" charset="-128"/>
            </a:endParaRPr>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17</a:t>
            </a:fld>
            <a:endParaRPr lang="en-US" altLang="en-US"/>
          </a:p>
        </p:txBody>
      </p:sp>
    </p:spTree>
    <p:extLst>
      <p:ext uri="{BB962C8B-B14F-4D97-AF65-F5344CB8AC3E}">
        <p14:creationId xmlns:p14="http://schemas.microsoft.com/office/powerpoint/2010/main" val="2631753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none" strike="noStrike" kern="1200" dirty="0" err="1">
                <a:solidFill>
                  <a:schemeClr val="tx1"/>
                </a:solidFill>
                <a:effectLst/>
                <a:ea typeface="ＭＳ Ｐゴシック" pitchFamily="-111" charset="-128"/>
                <a:cs typeface="ＭＳ Ｐゴシック" pitchFamily="-111" charset="-128"/>
              </a:rPr>
              <a:t>Ihnatowicz</a:t>
            </a:r>
            <a:r>
              <a:rPr lang="en-AU" sz="1200" u="none" strike="noStrike" kern="1200" dirty="0">
                <a:solidFill>
                  <a:schemeClr val="tx1"/>
                </a:solidFill>
                <a:effectLst/>
                <a:ea typeface="ＭＳ Ｐゴシック" pitchFamily="-111" charset="-128"/>
                <a:cs typeface="ＭＳ Ｐゴシック" pitchFamily="-111" charset="-128"/>
              </a:rPr>
              <a:t> P, </a:t>
            </a:r>
            <a:r>
              <a:rPr lang="en-AU" sz="1200" u="none" strike="noStrike" kern="1200" dirty="0" err="1">
                <a:solidFill>
                  <a:schemeClr val="tx1"/>
                </a:solidFill>
                <a:effectLst/>
                <a:ea typeface="ＭＳ Ｐゴシック" pitchFamily="-111" charset="-128"/>
                <a:cs typeface="ＭＳ Ｐゴシック" pitchFamily="-111" charset="-128"/>
              </a:rPr>
              <a:t>Drywień</a:t>
            </a:r>
            <a:r>
              <a:rPr lang="en-AU" sz="1200" u="none" strike="noStrike" kern="1200" dirty="0">
                <a:solidFill>
                  <a:schemeClr val="tx1"/>
                </a:solidFill>
                <a:effectLst/>
                <a:ea typeface="ＭＳ Ｐゴシック" pitchFamily="-111" charset="-128"/>
                <a:cs typeface="ＭＳ Ｐゴシック" pitchFamily="-111" charset="-128"/>
              </a:rPr>
              <a:t> M, </a:t>
            </a:r>
            <a:r>
              <a:rPr lang="en-AU" sz="1200" u="none" strike="noStrike" kern="1200" dirty="0" err="1">
                <a:solidFill>
                  <a:schemeClr val="tx1"/>
                </a:solidFill>
                <a:effectLst/>
                <a:ea typeface="ＭＳ Ｐゴシック" pitchFamily="-111" charset="-128"/>
                <a:cs typeface="ＭＳ Ｐゴシック" pitchFamily="-111" charset="-128"/>
              </a:rPr>
              <a:t>Wątor</a:t>
            </a:r>
            <a:r>
              <a:rPr lang="en-AU" sz="1200" u="none" strike="noStrike" kern="1200" dirty="0">
                <a:solidFill>
                  <a:schemeClr val="tx1"/>
                </a:solidFill>
                <a:effectLst/>
                <a:ea typeface="ＭＳ Ｐゴシック" pitchFamily="-111" charset="-128"/>
                <a:cs typeface="ＭＳ Ｐゴシック" pitchFamily="-111" charset="-128"/>
              </a:rPr>
              <a:t> P, </a:t>
            </a:r>
            <a:r>
              <a:rPr lang="en-AU" sz="1200" u="none" strike="noStrike" kern="1200" dirty="0" err="1">
                <a:solidFill>
                  <a:schemeClr val="tx1"/>
                </a:solidFill>
                <a:effectLst/>
                <a:ea typeface="ＭＳ Ｐゴシック" pitchFamily="-111" charset="-128"/>
                <a:cs typeface="ＭＳ Ｐゴシック" pitchFamily="-111" charset="-128"/>
              </a:rPr>
              <a:t>Wojsiat</a:t>
            </a:r>
            <a:r>
              <a:rPr lang="en-AU" sz="1200" u="none" strike="noStrike" kern="1200" dirty="0">
                <a:solidFill>
                  <a:schemeClr val="tx1"/>
                </a:solidFill>
                <a:effectLst/>
                <a:ea typeface="ＭＳ Ｐゴシック" pitchFamily="-111" charset="-128"/>
                <a:cs typeface="ＭＳ Ｐゴシック" pitchFamily="-111" charset="-128"/>
              </a:rPr>
              <a:t> J. The importance of nutritional factors and dietary management of Hashimoto's thyroiditis. Ann Agric Environ Med. 2020 Jun 19;27(2):184-193.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10.26444/</a:t>
            </a:r>
            <a:r>
              <a:rPr lang="en-AU" sz="1200" u="none" strike="noStrike" kern="1200" dirty="0" err="1">
                <a:solidFill>
                  <a:schemeClr val="tx1"/>
                </a:solidFill>
                <a:effectLst/>
                <a:ea typeface="ＭＳ Ｐゴシック" pitchFamily="-111" charset="-128"/>
                <a:cs typeface="ＭＳ Ｐゴシック" pitchFamily="-111" charset="-128"/>
              </a:rPr>
              <a:t>aaem</a:t>
            </a:r>
            <a:r>
              <a:rPr lang="en-AU" sz="1200" u="none" strike="noStrike" kern="1200" dirty="0">
                <a:solidFill>
                  <a:schemeClr val="tx1"/>
                </a:solidFill>
                <a:effectLst/>
                <a:ea typeface="ＭＳ Ｐゴシック" pitchFamily="-111" charset="-128"/>
                <a:cs typeface="ＭＳ Ｐゴシック" pitchFamily="-111" charset="-128"/>
              </a:rPr>
              <a:t>/112331. </a:t>
            </a:r>
            <a:r>
              <a:rPr lang="en-AU" sz="1200" u="none" strike="noStrike" kern="1200" dirty="0" err="1">
                <a:solidFill>
                  <a:schemeClr val="tx1"/>
                </a:solidFill>
                <a:effectLst/>
                <a:ea typeface="ＭＳ Ｐゴシック" pitchFamily="-111" charset="-128"/>
                <a:cs typeface="ＭＳ Ｐゴシック" pitchFamily="-111" charset="-128"/>
              </a:rPr>
              <a:t>Epub</a:t>
            </a:r>
            <a:r>
              <a:rPr lang="en-AU" sz="1200" u="none" strike="noStrike" kern="1200" dirty="0">
                <a:solidFill>
                  <a:schemeClr val="tx1"/>
                </a:solidFill>
                <a:effectLst/>
                <a:ea typeface="ＭＳ Ｐゴシック" pitchFamily="-111" charset="-128"/>
                <a:cs typeface="ＭＳ Ｐゴシック" pitchFamily="-111" charset="-128"/>
              </a:rPr>
              <a:t> 2019 Oct 2.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32588591.</a:t>
            </a:r>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18</a:t>
            </a:fld>
            <a:endParaRPr lang="en-US" altLang="en-US"/>
          </a:p>
        </p:txBody>
      </p:sp>
    </p:spTree>
    <p:extLst>
      <p:ext uri="{BB962C8B-B14F-4D97-AF65-F5344CB8AC3E}">
        <p14:creationId xmlns:p14="http://schemas.microsoft.com/office/powerpoint/2010/main" val="1400224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AU" sz="1200" kern="1200" dirty="0" err="1">
                <a:solidFill>
                  <a:schemeClr val="tx1"/>
                </a:solidFill>
                <a:effectLst/>
                <a:ea typeface="ＭＳ Ｐゴシック" pitchFamily="-111" charset="-128"/>
                <a:cs typeface="ＭＳ Ｐゴシック" pitchFamily="-111" charset="-128"/>
              </a:rPr>
              <a:t>Lambrinakou</a:t>
            </a:r>
            <a:r>
              <a:rPr lang="en-AU" sz="1200" kern="1200" dirty="0">
                <a:solidFill>
                  <a:schemeClr val="tx1"/>
                </a:solidFill>
                <a:effectLst/>
                <a:ea typeface="ＭＳ Ｐゴシック" pitchFamily="-111" charset="-128"/>
                <a:cs typeface="ＭＳ Ｐゴシック" pitchFamily="-111" charset="-128"/>
              </a:rPr>
              <a:t> S, </a:t>
            </a:r>
            <a:r>
              <a:rPr lang="en-AU" sz="1200" kern="1200" dirty="0" err="1">
                <a:solidFill>
                  <a:schemeClr val="tx1"/>
                </a:solidFill>
                <a:effectLst/>
                <a:ea typeface="ＭＳ Ｐゴシック" pitchFamily="-111" charset="-128"/>
                <a:cs typeface="ＭＳ Ｐゴシック" pitchFamily="-111" charset="-128"/>
              </a:rPr>
              <a:t>Katsa</a:t>
            </a:r>
            <a:r>
              <a:rPr lang="en-AU" sz="1200" kern="1200" dirty="0">
                <a:solidFill>
                  <a:schemeClr val="tx1"/>
                </a:solidFill>
                <a:effectLst/>
                <a:ea typeface="ＭＳ Ｐゴシック" pitchFamily="-111" charset="-128"/>
                <a:cs typeface="ＭＳ Ｐゴシック" pitchFamily="-111" charset="-128"/>
              </a:rPr>
              <a:t> ME, </a:t>
            </a:r>
            <a:r>
              <a:rPr lang="en-AU" sz="1200" kern="1200" dirty="0" err="1">
                <a:solidFill>
                  <a:schemeClr val="tx1"/>
                </a:solidFill>
                <a:effectLst/>
                <a:ea typeface="ＭＳ Ｐゴシック" pitchFamily="-111" charset="-128"/>
                <a:cs typeface="ＭＳ Ｐゴシック" pitchFamily="-111" charset="-128"/>
              </a:rPr>
              <a:t>Zyga</a:t>
            </a:r>
            <a:r>
              <a:rPr lang="en-AU" sz="1200" kern="1200" dirty="0">
                <a:solidFill>
                  <a:schemeClr val="tx1"/>
                </a:solidFill>
                <a:effectLst/>
                <a:ea typeface="ＭＳ Ｐゴシック" pitchFamily="-111" charset="-128"/>
                <a:cs typeface="ＭＳ Ｐゴシック" pitchFamily="-111" charset="-128"/>
              </a:rPr>
              <a:t> S, Ioannidis A, </a:t>
            </a:r>
            <a:r>
              <a:rPr lang="en-AU" sz="1200" kern="1200" dirty="0" err="1">
                <a:solidFill>
                  <a:schemeClr val="tx1"/>
                </a:solidFill>
                <a:effectLst/>
                <a:ea typeface="ＭＳ Ｐゴシック" pitchFamily="-111" charset="-128"/>
                <a:cs typeface="ＭＳ Ｐゴシック" pitchFamily="-111" charset="-128"/>
              </a:rPr>
              <a:t>Sachlas</a:t>
            </a:r>
            <a:r>
              <a:rPr lang="en-AU" sz="1200" kern="1200" dirty="0">
                <a:solidFill>
                  <a:schemeClr val="tx1"/>
                </a:solidFill>
                <a:effectLst/>
                <a:ea typeface="ＭＳ Ｐゴシック" pitchFamily="-111" charset="-128"/>
                <a:cs typeface="ＭＳ Ｐゴシック" pitchFamily="-111" charset="-128"/>
              </a:rPr>
              <a:t> A, </a:t>
            </a:r>
            <a:r>
              <a:rPr lang="en-AU" sz="1200" kern="1200" dirty="0" err="1">
                <a:solidFill>
                  <a:schemeClr val="tx1"/>
                </a:solidFill>
                <a:effectLst/>
                <a:ea typeface="ＭＳ Ｐゴシック" pitchFamily="-111" charset="-128"/>
                <a:cs typeface="ＭＳ Ｐゴシック" pitchFamily="-111" charset="-128"/>
              </a:rPr>
              <a:t>Panoutsopoulos</a:t>
            </a:r>
            <a:r>
              <a:rPr lang="en-AU" sz="1200" kern="1200" dirty="0">
                <a:solidFill>
                  <a:schemeClr val="tx1"/>
                </a:solidFill>
                <a:effectLst/>
                <a:ea typeface="ＭＳ Ｐゴシック" pitchFamily="-111" charset="-128"/>
                <a:cs typeface="ＭＳ Ｐゴシック" pitchFamily="-111" charset="-128"/>
              </a:rPr>
              <a:t> G, </a:t>
            </a:r>
            <a:r>
              <a:rPr lang="en-AU" sz="1200" kern="1200" dirty="0" err="1">
                <a:solidFill>
                  <a:schemeClr val="tx1"/>
                </a:solidFill>
                <a:effectLst/>
                <a:ea typeface="ＭＳ Ｐゴシック" pitchFamily="-111" charset="-128"/>
                <a:cs typeface="ＭＳ Ｐゴシック" pitchFamily="-111" charset="-128"/>
              </a:rPr>
              <a:t>Pistikou</a:t>
            </a:r>
            <a:r>
              <a:rPr lang="en-AU" sz="1200" kern="1200" dirty="0">
                <a:solidFill>
                  <a:schemeClr val="tx1"/>
                </a:solidFill>
                <a:effectLst/>
                <a:ea typeface="ＭＳ Ｐゴシック" pitchFamily="-111" charset="-128"/>
                <a:cs typeface="ＭＳ Ｐゴシック" pitchFamily="-111" charset="-128"/>
              </a:rPr>
              <a:t> AM, Magana M, </a:t>
            </a:r>
            <a:r>
              <a:rPr lang="en-AU" sz="1200" kern="1200" dirty="0" err="1">
                <a:solidFill>
                  <a:schemeClr val="tx1"/>
                </a:solidFill>
                <a:effectLst/>
                <a:ea typeface="ＭＳ Ｐゴシック" pitchFamily="-111" charset="-128"/>
                <a:cs typeface="ＭＳ Ｐゴシック" pitchFamily="-111" charset="-128"/>
              </a:rPr>
              <a:t>Kougioumtzi</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Dimoligianni</a:t>
            </a:r>
            <a:r>
              <a:rPr lang="en-AU" sz="1200" kern="1200" dirty="0">
                <a:solidFill>
                  <a:schemeClr val="tx1"/>
                </a:solidFill>
                <a:effectLst/>
                <a:ea typeface="ＭＳ Ｐゴシック" pitchFamily="-111" charset="-128"/>
                <a:cs typeface="ＭＳ Ｐゴシック" pitchFamily="-111" charset="-128"/>
              </a:rPr>
              <a:t> DE, Kolovos P, Rojas Gil AP. Correlations Between Nutrition Habits, Anxiety and Metabolic Parameters in Greek Healthy Adults. Adv </a:t>
            </a:r>
            <a:r>
              <a:rPr lang="en-AU" sz="1200" kern="1200" dirty="0" err="1">
                <a:solidFill>
                  <a:schemeClr val="tx1"/>
                </a:solidFill>
                <a:effectLst/>
                <a:ea typeface="ＭＳ Ｐゴシック" pitchFamily="-111" charset="-128"/>
                <a:cs typeface="ＭＳ Ｐゴシック" pitchFamily="-111" charset="-128"/>
              </a:rPr>
              <a:t>Exp</a:t>
            </a:r>
            <a:r>
              <a:rPr lang="en-AU" sz="1200" kern="1200" dirty="0">
                <a:solidFill>
                  <a:schemeClr val="tx1"/>
                </a:solidFill>
                <a:effectLst/>
                <a:ea typeface="ＭＳ Ｐゴシック" pitchFamily="-111" charset="-128"/>
                <a:cs typeface="ＭＳ Ｐゴシック" pitchFamily="-111" charset="-128"/>
              </a:rPr>
              <a:t> Med Biol. 2017;987:23-34.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10.1007/978-3-319-57379-3_3.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28971444.</a:t>
            </a:r>
          </a:p>
          <a:p>
            <a:r>
              <a:rPr lang="en-AU" sz="1200" kern="1200" dirty="0">
                <a:solidFill>
                  <a:schemeClr val="tx1"/>
                </a:solidFill>
                <a:effectLst/>
                <a:ea typeface="ＭＳ Ｐゴシック" pitchFamily="-111" charset="-128"/>
                <a:cs typeface="ＭＳ Ｐゴシック" pitchFamily="-111" charset="-128"/>
              </a:rPr>
              <a:t>Abstract</a:t>
            </a:r>
          </a:p>
          <a:p>
            <a:r>
              <a:rPr lang="en-AU" sz="1200" kern="1200" dirty="0">
                <a:solidFill>
                  <a:schemeClr val="tx1"/>
                </a:solidFill>
                <a:effectLst/>
                <a:ea typeface="ＭＳ Ｐゴシック" pitchFamily="-111" charset="-128"/>
                <a:cs typeface="ＭＳ Ｐゴシック" pitchFamily="-111" charset="-128"/>
              </a:rPr>
              <a:t> </a:t>
            </a:r>
          </a:p>
          <a:p>
            <a:r>
              <a:rPr lang="en-AU" sz="1200" kern="1200" dirty="0">
                <a:solidFill>
                  <a:schemeClr val="tx1"/>
                </a:solidFill>
                <a:effectLst/>
                <a:ea typeface="ＭＳ Ｐゴシック" pitchFamily="-111" charset="-128"/>
                <a:cs typeface="ＭＳ Ｐゴシック" pitchFamily="-111" charset="-128"/>
              </a:rPr>
              <a:t>Background: Anxiety combined with nervousness and apprehension consist a focal response to different life conditions. Lifestyle habits, anxiety and biochemical markers are in a constant interaction.</a:t>
            </a:r>
          </a:p>
          <a:p>
            <a:r>
              <a:rPr lang="en-AU" sz="1200" kern="1200" dirty="0">
                <a:solidFill>
                  <a:schemeClr val="tx1"/>
                </a:solidFill>
                <a:effectLst/>
                <a:ea typeface="ＭＳ Ｐゴシック" pitchFamily="-111" charset="-128"/>
                <a:cs typeface="ＭＳ Ｐゴシック" pitchFamily="-111" charset="-128"/>
              </a:rPr>
              <a:t> </a:t>
            </a:r>
          </a:p>
          <a:p>
            <a:r>
              <a:rPr lang="en-AU" sz="1200" kern="1200" dirty="0">
                <a:solidFill>
                  <a:schemeClr val="tx1"/>
                </a:solidFill>
                <a:effectLst/>
                <a:ea typeface="ＭＳ Ｐゴシック" pitchFamily="-111" charset="-128"/>
                <a:cs typeface="ＭＳ Ｐゴシック" pitchFamily="-111" charset="-128"/>
              </a:rPr>
              <a:t>Aim: To investigate the prevalence of anxiety in healthy adults and its possible association with biochemical factors-lipid profile, liver markers, thyroid hormones-and lifestyle habits.</a:t>
            </a:r>
          </a:p>
          <a:p>
            <a:r>
              <a:rPr lang="en-AU" sz="1200" kern="1200" dirty="0">
                <a:solidFill>
                  <a:schemeClr val="tx1"/>
                </a:solidFill>
                <a:effectLst/>
                <a:ea typeface="ＭＳ Ｐゴシック" pitchFamily="-111" charset="-128"/>
                <a:cs typeface="ＭＳ Ｐゴシック" pitchFamily="-111" charset="-128"/>
              </a:rPr>
              <a:t> </a:t>
            </a:r>
          </a:p>
          <a:p>
            <a:r>
              <a:rPr lang="en-AU" sz="1200" kern="1200" dirty="0">
                <a:solidFill>
                  <a:schemeClr val="tx1"/>
                </a:solidFill>
                <a:effectLst/>
                <a:ea typeface="ＭＳ Ｐゴシック" pitchFamily="-111" charset="-128"/>
                <a:cs typeface="ＭＳ Ｐゴシック" pitchFamily="-111" charset="-128"/>
              </a:rPr>
              <a:t>Methods: Quantitative descriptive correlation study. A total of 100 healthy adults participated in the research. A specially designed questionnaire and Hamilton's scale were used. Anthropometric and biochemical analyses were performed.</a:t>
            </a:r>
          </a:p>
          <a:p>
            <a:r>
              <a:rPr lang="en-AU" sz="1200" kern="1200" dirty="0">
                <a:solidFill>
                  <a:schemeClr val="tx1"/>
                </a:solidFill>
                <a:effectLst/>
                <a:ea typeface="ＭＳ Ｐゴシック" pitchFamily="-111" charset="-128"/>
                <a:cs typeface="ＭＳ Ｐゴシック" pitchFamily="-111" charset="-128"/>
              </a:rPr>
              <a:t> </a:t>
            </a:r>
          </a:p>
          <a:p>
            <a:r>
              <a:rPr lang="en-AU" sz="1200" kern="1200" dirty="0">
                <a:solidFill>
                  <a:schemeClr val="tx1"/>
                </a:solidFill>
                <a:effectLst/>
                <a:ea typeface="ＭＳ Ｐゴシック" pitchFamily="-111" charset="-128"/>
                <a:cs typeface="ＭＳ Ｐゴシック" pitchFamily="-111" charset="-128"/>
              </a:rPr>
              <a:t>Findings: Overall, 61% of the participants presented moderate to very serious anxiety. The average score on the Hamilton scale was 13.82 (±9.000), with men exhibiting less stress than women. For p ≤ 0.05: Stress was positively correlated with impaired thyroid and hepatic function. Hepatic function was affected by both sugar products and water melon, which were positively correlated with total bilirubin and AST/</a:t>
            </a:r>
            <a:r>
              <a:rPr lang="en-AU" sz="1200" kern="1200" dirty="0" err="1">
                <a:solidFill>
                  <a:schemeClr val="tx1"/>
                </a:solidFill>
                <a:effectLst/>
                <a:ea typeface="ＭＳ Ｐゴシック" pitchFamily="-111" charset="-128"/>
                <a:cs typeface="ＭＳ Ｐゴシック" pitchFamily="-111" charset="-128"/>
              </a:rPr>
              <a:t>SGOT</a:t>
            </a:r>
            <a:r>
              <a:rPr lang="en-AU" sz="1200" kern="1200" dirty="0">
                <a:solidFill>
                  <a:schemeClr val="tx1"/>
                </a:solidFill>
                <a:effectLst/>
                <a:ea typeface="ＭＳ Ｐゴシック" pitchFamily="-111" charset="-128"/>
                <a:cs typeface="ＭＳ Ｐゴシック" pitchFamily="-111" charset="-128"/>
              </a:rPr>
              <a:t> respectively. Tomato, peppers and legumes were negatively correlated with AST/</a:t>
            </a:r>
            <a:r>
              <a:rPr lang="en-AU" sz="1200" kern="1200" dirty="0" err="1">
                <a:solidFill>
                  <a:schemeClr val="tx1"/>
                </a:solidFill>
                <a:effectLst/>
                <a:ea typeface="ＭＳ Ｐゴシック" pitchFamily="-111" charset="-128"/>
                <a:cs typeface="ＭＳ Ｐゴシック" pitchFamily="-111" charset="-128"/>
              </a:rPr>
              <a:t>SGOT</a:t>
            </a:r>
            <a:r>
              <a:rPr lang="en-AU" sz="1200" kern="1200" dirty="0">
                <a:solidFill>
                  <a:schemeClr val="tx1"/>
                </a:solidFill>
                <a:effectLst/>
                <a:ea typeface="ＭＳ Ｐゴシック" pitchFamily="-111" charset="-128"/>
                <a:cs typeface="ＭＳ Ｐゴシック" pitchFamily="-111" charset="-128"/>
              </a:rPr>
              <a:t>. Deep fried food was positively correlated with </a:t>
            </a:r>
            <a:r>
              <a:rPr lang="en-AU" sz="1200" kern="1200" dirty="0" err="1">
                <a:solidFill>
                  <a:schemeClr val="tx1"/>
                </a:solidFill>
                <a:effectLst/>
                <a:ea typeface="ＭＳ Ｐゴシック" pitchFamily="-111" charset="-128"/>
                <a:cs typeface="ＭＳ Ｐゴシック" pitchFamily="-111" charset="-128"/>
              </a:rPr>
              <a:t>GGT</a:t>
            </a:r>
            <a:r>
              <a:rPr lang="en-AU" sz="1200" kern="1200" dirty="0">
                <a:solidFill>
                  <a:schemeClr val="tx1"/>
                </a:solidFill>
                <a:effectLst/>
                <a:ea typeface="ＭＳ Ｐゴシック" pitchFamily="-111" charset="-128"/>
                <a:cs typeface="ＭＳ Ｐゴシック" pitchFamily="-111" charset="-128"/>
              </a:rPr>
              <a:t> and triglycerides. Legumes and fish were negatively correlated with </a:t>
            </a:r>
            <a:r>
              <a:rPr lang="en-AU" sz="1200" kern="1200" dirty="0" err="1">
                <a:solidFill>
                  <a:schemeClr val="tx1"/>
                </a:solidFill>
                <a:effectLst/>
                <a:ea typeface="ＭＳ Ｐゴシック" pitchFamily="-111" charset="-128"/>
                <a:cs typeface="ＭＳ Ｐゴシック" pitchFamily="-111" charset="-128"/>
              </a:rPr>
              <a:t>CPK</a:t>
            </a:r>
            <a:r>
              <a:rPr lang="en-AU" sz="1200" kern="1200" dirty="0">
                <a:solidFill>
                  <a:schemeClr val="tx1"/>
                </a:solidFill>
                <a:effectLst/>
                <a:ea typeface="ＭＳ Ｐゴシック" pitchFamily="-111" charset="-128"/>
                <a:cs typeface="ＭＳ Ｐゴシック" pitchFamily="-111" charset="-128"/>
              </a:rPr>
              <a:t>. Regarding the lipid metabolism, it was found that food cooked with oil was positively associated with uric acid, but non-cooked olive oil was negatively correlated with the risk for CAD. Thyroid function was negatively correlated with non-homemade food and pasta consumption and positively correlated with consumption of whole grains and green tea. Participants with subclinical hypothyroidism seemed to consume less vitamin B12, folic acid and vegetables.</a:t>
            </a:r>
          </a:p>
          <a:p>
            <a:r>
              <a:rPr lang="en-AU" sz="1200" kern="1200" dirty="0">
                <a:solidFill>
                  <a:schemeClr val="tx1"/>
                </a:solidFill>
                <a:effectLst/>
                <a:ea typeface="ＭＳ Ｐゴシック" pitchFamily="-111" charset="-128"/>
                <a:cs typeface="ＭＳ Ｐゴシック" pitchFamily="-111" charset="-128"/>
              </a:rPr>
              <a:t> </a:t>
            </a:r>
          </a:p>
          <a:p>
            <a:r>
              <a:rPr lang="en-AU" sz="1200" kern="1200" dirty="0">
                <a:solidFill>
                  <a:schemeClr val="tx1"/>
                </a:solidFill>
                <a:effectLst/>
                <a:ea typeface="ＭＳ Ｐゴシック" pitchFamily="-111" charset="-128"/>
                <a:cs typeface="ＭＳ Ｐゴシック" pitchFamily="-111" charset="-128"/>
              </a:rPr>
              <a:t>Conclusion: No direct correlation between lifestyle habits and anxiety was found. Nevertheless, eating habits influenced biochemical markers-especially the thyroid hormones-which may be indirectly responsible for anxiety and related moods.</a:t>
            </a:r>
          </a:p>
          <a:p>
            <a:r>
              <a:rPr lang="en-AU" sz="1200" kern="1200" dirty="0">
                <a:solidFill>
                  <a:schemeClr val="tx1"/>
                </a:solidFill>
                <a:effectLst/>
                <a:ea typeface="ＭＳ Ｐゴシック" pitchFamily="-111" charset="-128"/>
                <a:cs typeface="ＭＳ Ｐゴシック" pitchFamily="-111" charset="-128"/>
              </a:rPr>
              <a:t> </a:t>
            </a:r>
          </a:p>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19</a:t>
            </a:fld>
            <a:endParaRPr lang="en-US" altLang="en-US"/>
          </a:p>
        </p:txBody>
      </p:sp>
    </p:spTree>
    <p:extLst>
      <p:ext uri="{BB962C8B-B14F-4D97-AF65-F5344CB8AC3E}">
        <p14:creationId xmlns:p14="http://schemas.microsoft.com/office/powerpoint/2010/main" val="256831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err="1">
                <a:solidFill>
                  <a:schemeClr val="tx1"/>
                </a:solidFill>
                <a:effectLst/>
                <a:ea typeface="ＭＳ Ｐゴシック" pitchFamily="-111" charset="-128"/>
                <a:cs typeface="ＭＳ Ｐゴシック" pitchFamily="-111" charset="-128"/>
              </a:rPr>
              <a:t>Talebi</a:t>
            </a:r>
            <a:r>
              <a:rPr lang="en-AU" sz="1200" kern="1200" dirty="0">
                <a:solidFill>
                  <a:schemeClr val="tx1"/>
                </a:solidFill>
                <a:effectLst/>
                <a:ea typeface="ＭＳ Ｐゴシック" pitchFamily="-111" charset="-128"/>
                <a:cs typeface="ＭＳ Ｐゴシック" pitchFamily="-111" charset="-128"/>
              </a:rPr>
              <a:t> S, </a:t>
            </a:r>
            <a:r>
              <a:rPr lang="en-AU" sz="1200" kern="1200" dirty="0" err="1">
                <a:solidFill>
                  <a:schemeClr val="tx1"/>
                </a:solidFill>
                <a:effectLst/>
                <a:ea typeface="ＭＳ Ｐゴシック" pitchFamily="-111" charset="-128"/>
                <a:cs typeface="ＭＳ Ｐゴシック" pitchFamily="-111" charset="-128"/>
              </a:rPr>
              <a:t>Karimifar</a:t>
            </a:r>
            <a:r>
              <a:rPr lang="en-AU" sz="1200" kern="1200" dirty="0">
                <a:solidFill>
                  <a:schemeClr val="tx1"/>
                </a:solidFill>
                <a:effectLst/>
                <a:ea typeface="ＭＳ Ｐゴシック" pitchFamily="-111" charset="-128"/>
                <a:cs typeface="ＭＳ Ｐゴシック" pitchFamily="-111" charset="-128"/>
              </a:rPr>
              <a:t> M, </a:t>
            </a:r>
            <a:r>
              <a:rPr lang="en-AU" sz="1200" kern="1200" dirty="0" err="1">
                <a:solidFill>
                  <a:schemeClr val="tx1"/>
                </a:solidFill>
                <a:effectLst/>
                <a:ea typeface="ＭＳ Ｐゴシック" pitchFamily="-111" charset="-128"/>
                <a:cs typeface="ＭＳ Ｐゴシック" pitchFamily="-111" charset="-128"/>
              </a:rPr>
              <a:t>Heidari</a:t>
            </a:r>
            <a:r>
              <a:rPr lang="en-AU" sz="1200" kern="1200" dirty="0">
                <a:solidFill>
                  <a:schemeClr val="tx1"/>
                </a:solidFill>
                <a:effectLst/>
                <a:ea typeface="ＭＳ Ｐゴシック" pitchFamily="-111" charset="-128"/>
                <a:cs typeface="ＭＳ Ｐゴシック" pitchFamily="-111" charset="-128"/>
              </a:rPr>
              <a:t> Z, </a:t>
            </a:r>
            <a:r>
              <a:rPr lang="en-AU" sz="1200" kern="1200" dirty="0" err="1">
                <a:solidFill>
                  <a:schemeClr val="tx1"/>
                </a:solidFill>
                <a:effectLst/>
                <a:ea typeface="ＭＳ Ｐゴシック" pitchFamily="-111" charset="-128"/>
                <a:cs typeface="ＭＳ Ｐゴシック" pitchFamily="-111" charset="-128"/>
              </a:rPr>
              <a:t>Mohammadi</a:t>
            </a:r>
            <a:r>
              <a:rPr lang="en-AU" sz="1200" kern="1200" dirty="0">
                <a:solidFill>
                  <a:schemeClr val="tx1"/>
                </a:solidFill>
                <a:effectLst/>
                <a:ea typeface="ＭＳ Ｐゴシック" pitchFamily="-111" charset="-128"/>
                <a:cs typeface="ＭＳ Ｐゴシック" pitchFamily="-111" charset="-128"/>
              </a:rPr>
              <a:t> H, Askari G. The effects of </a:t>
            </a:r>
            <a:r>
              <a:rPr lang="en-AU" sz="1200" kern="1200" dirty="0" err="1">
                <a:solidFill>
                  <a:schemeClr val="tx1"/>
                </a:solidFill>
                <a:effectLst/>
                <a:ea typeface="ＭＳ Ｐゴシック" pitchFamily="-111" charset="-128"/>
                <a:cs typeface="ＭＳ Ｐゴシック" pitchFamily="-111" charset="-128"/>
              </a:rPr>
              <a:t>synbiotic</a:t>
            </a:r>
            <a:r>
              <a:rPr lang="en-AU" sz="1200" kern="1200" dirty="0">
                <a:solidFill>
                  <a:schemeClr val="tx1"/>
                </a:solidFill>
                <a:effectLst/>
                <a:ea typeface="ＭＳ Ｐゴシック" pitchFamily="-111" charset="-128"/>
                <a:cs typeface="ＭＳ Ｐゴシック" pitchFamily="-111" charset="-128"/>
              </a:rPr>
              <a:t> supplementation on thyroid function and inflammation in hypothyroid patients: A randomized, double‑blind, placebo‑controlled trial. Complement </a:t>
            </a:r>
            <a:r>
              <a:rPr lang="en-AU" sz="1200" kern="1200" dirty="0" err="1">
                <a:solidFill>
                  <a:schemeClr val="tx1"/>
                </a:solidFill>
                <a:effectLst/>
                <a:ea typeface="ＭＳ Ｐゴシック" pitchFamily="-111" charset="-128"/>
                <a:cs typeface="ＭＳ Ｐゴシック" pitchFamily="-111" charset="-128"/>
              </a:rPr>
              <a:t>Ther</a:t>
            </a:r>
            <a:r>
              <a:rPr lang="en-AU" sz="1200" kern="1200" dirty="0">
                <a:solidFill>
                  <a:schemeClr val="tx1"/>
                </a:solidFill>
                <a:effectLst/>
                <a:ea typeface="ＭＳ Ｐゴシック" pitchFamily="-111" charset="-128"/>
                <a:cs typeface="ＭＳ Ｐゴシック" pitchFamily="-111" charset="-128"/>
              </a:rPr>
              <a:t> Med. 2020 Jan;48:102234.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10.1016/j.ctim.2019.102234. </a:t>
            </a:r>
            <a:r>
              <a:rPr lang="en-AU" sz="1200" kern="1200" dirty="0" err="1">
                <a:solidFill>
                  <a:schemeClr val="tx1"/>
                </a:solidFill>
                <a:effectLst/>
                <a:ea typeface="ＭＳ Ｐゴシック" pitchFamily="-111" charset="-128"/>
                <a:cs typeface="ＭＳ Ｐゴシック" pitchFamily="-111" charset="-128"/>
              </a:rPr>
              <a:t>Epub</a:t>
            </a:r>
            <a:r>
              <a:rPr lang="en-AU" sz="1200" kern="1200" dirty="0">
                <a:solidFill>
                  <a:schemeClr val="tx1"/>
                </a:solidFill>
                <a:effectLst/>
                <a:ea typeface="ＭＳ Ｐゴシック" pitchFamily="-111" charset="-128"/>
                <a:cs typeface="ＭＳ Ｐゴシック" pitchFamily="-111" charset="-128"/>
              </a:rPr>
              <a:t> 2019 Nov 3.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31987229.</a:t>
            </a:r>
          </a:p>
          <a:p>
            <a:br>
              <a:rPr lang="en-AU" sz="1200" kern="1200" dirty="0">
                <a:solidFill>
                  <a:schemeClr val="tx1"/>
                </a:solidFill>
                <a:effectLst/>
                <a:ea typeface="ＭＳ Ｐゴシック" pitchFamily="-111" charset="-128"/>
                <a:cs typeface="ＭＳ Ｐゴシック" pitchFamily="-111" charset="-128"/>
              </a:rPr>
            </a:br>
            <a:endParaRPr lang="en-AU" sz="1200" kern="1200" dirty="0">
              <a:solidFill>
                <a:schemeClr val="tx1"/>
              </a:solidFill>
              <a:effectLst/>
              <a:ea typeface="ＭＳ Ｐゴシック" pitchFamily="-111" charset="-128"/>
              <a:cs typeface="ＭＳ Ｐゴシック" pitchFamily="-111" charset="-128"/>
            </a:endParaRPr>
          </a:p>
          <a:p>
            <a:r>
              <a:rPr lang="en-US" dirty="0" err="1"/>
              <a:t>Knezevic</a:t>
            </a:r>
            <a:r>
              <a:rPr lang="en-US" dirty="0"/>
              <a:t> J, </a:t>
            </a:r>
            <a:r>
              <a:rPr lang="en-US" dirty="0" err="1"/>
              <a:t>Starchl</a:t>
            </a:r>
            <a:r>
              <a:rPr lang="en-US" dirty="0"/>
              <a:t> C, </a:t>
            </a:r>
            <a:r>
              <a:rPr lang="en-US" dirty="0" err="1"/>
              <a:t>Tmava</a:t>
            </a:r>
            <a:r>
              <a:rPr lang="en-US" dirty="0"/>
              <a:t> </a:t>
            </a:r>
            <a:r>
              <a:rPr lang="en-US" dirty="0" err="1"/>
              <a:t>Berisha</a:t>
            </a:r>
            <a:r>
              <a:rPr lang="en-US" dirty="0"/>
              <a:t> A, </a:t>
            </a:r>
            <a:r>
              <a:rPr lang="en-US" dirty="0" err="1"/>
              <a:t>Amrein</a:t>
            </a:r>
            <a:r>
              <a:rPr lang="en-US" dirty="0"/>
              <a:t> K. Thyroid-Gut-Axis: How Does the Microbiota Influence Thyroid Function? Nutrients. 2020 Jun 12;12(6):1769. </a:t>
            </a:r>
            <a:r>
              <a:rPr lang="en-US" dirty="0" err="1"/>
              <a:t>doi</a:t>
            </a:r>
            <a:r>
              <a:rPr lang="en-US" dirty="0"/>
              <a:t>: 10.3390/nu12061769. </a:t>
            </a:r>
            <a:r>
              <a:rPr lang="en-US" dirty="0" err="1"/>
              <a:t>PMID</a:t>
            </a:r>
            <a:r>
              <a:rPr lang="en-US" dirty="0"/>
              <a:t>: 32545596; </a:t>
            </a:r>
            <a:r>
              <a:rPr lang="en-US" dirty="0" err="1"/>
              <a:t>PMCID</a:t>
            </a:r>
            <a:r>
              <a:rPr lang="en-US" dirty="0"/>
              <a:t>: PMC7353203.</a:t>
            </a:r>
          </a:p>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20</a:t>
            </a:fld>
            <a:endParaRPr lang="en-US" altLang="en-US"/>
          </a:p>
        </p:txBody>
      </p:sp>
    </p:spTree>
    <p:extLst>
      <p:ext uri="{BB962C8B-B14F-4D97-AF65-F5344CB8AC3E}">
        <p14:creationId xmlns:p14="http://schemas.microsoft.com/office/powerpoint/2010/main" val="1355513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effectLst/>
                <a:ea typeface="ＭＳ Ｐゴシック" pitchFamily="-111" charset="-128"/>
                <a:cs typeface="ＭＳ Ｐゴシック" pitchFamily="-111" charset="-128"/>
              </a:rPr>
              <a:t>Oxidative stress and enzymatic antioxidant status in patients with hypothyroidism before and after treatment.</a:t>
            </a:r>
            <a:endParaRPr lang="en-AU" sz="1200" kern="1200" dirty="0">
              <a:solidFill>
                <a:schemeClr val="tx1"/>
              </a:solidFill>
              <a:effectLst/>
              <a:ea typeface="ＭＳ Ｐゴシック" pitchFamily="-111" charset="-128"/>
              <a:cs typeface="ＭＳ Ｐゴシック" pitchFamily="-111" charset="-128"/>
            </a:endParaRPr>
          </a:p>
          <a:p>
            <a:r>
              <a:rPr lang="en-US" sz="1200" kern="1200" dirty="0" err="1">
                <a:solidFill>
                  <a:schemeClr val="tx1"/>
                </a:solidFill>
                <a:effectLst/>
                <a:ea typeface="ＭＳ Ｐゴシック" pitchFamily="-111" charset="-128"/>
                <a:cs typeface="ＭＳ Ｐゴシック" pitchFamily="-111" charset="-128"/>
              </a:rPr>
              <a:t>Exp</a:t>
            </a:r>
            <a:r>
              <a:rPr lang="en-US" sz="1200" kern="1200" dirty="0">
                <a:solidFill>
                  <a:schemeClr val="tx1"/>
                </a:solidFill>
                <a:effectLst/>
                <a:ea typeface="ＭＳ Ｐゴシック" pitchFamily="-111" charset="-128"/>
                <a:cs typeface="ＭＳ Ｐゴシック" pitchFamily="-111" charset="-128"/>
              </a:rPr>
              <a:t> </a:t>
            </a:r>
            <a:r>
              <a:rPr lang="en-US" sz="1200" kern="1200" dirty="0" err="1">
                <a:solidFill>
                  <a:schemeClr val="tx1"/>
                </a:solidFill>
                <a:effectLst/>
                <a:ea typeface="ＭＳ Ｐゴシック" pitchFamily="-111" charset="-128"/>
                <a:cs typeface="ＭＳ Ｐゴシック" pitchFamily="-111" charset="-128"/>
              </a:rPr>
              <a:t>Clin</a:t>
            </a:r>
            <a:r>
              <a:rPr lang="en-US" sz="1200" kern="1200" dirty="0">
                <a:solidFill>
                  <a:schemeClr val="tx1"/>
                </a:solidFill>
                <a:effectLst/>
                <a:ea typeface="ＭＳ Ｐゴシック" pitchFamily="-111" charset="-128"/>
                <a:cs typeface="ＭＳ Ｐゴシック" pitchFamily="-111" charset="-128"/>
              </a:rPr>
              <a:t> Endocrinol Diabetes. 2007 Sep;115(8):522-6.</a:t>
            </a:r>
            <a:endParaRPr lang="en-AU" sz="1200" kern="1200" dirty="0">
              <a:solidFill>
                <a:schemeClr val="tx1"/>
              </a:solidFill>
              <a:effectLst/>
              <a:ea typeface="ＭＳ Ｐゴシック" pitchFamily="-111" charset="-128"/>
              <a:cs typeface="ＭＳ Ｐゴシック" pitchFamily="-111" charset="-128"/>
            </a:endParaRPr>
          </a:p>
          <a:p>
            <a:r>
              <a:rPr lang="en-US" sz="1200" kern="1200" dirty="0" err="1">
                <a:solidFill>
                  <a:schemeClr val="tx1"/>
                </a:solidFill>
                <a:effectLst/>
                <a:ea typeface="ＭＳ Ｐゴシック" pitchFamily="-111" charset="-128"/>
                <a:cs typeface="ＭＳ Ｐゴシック" pitchFamily="-111" charset="-128"/>
              </a:rPr>
              <a:t>Baskol</a:t>
            </a:r>
            <a:r>
              <a:rPr lang="en-US" sz="1200" kern="1200" dirty="0">
                <a:solidFill>
                  <a:schemeClr val="tx1"/>
                </a:solidFill>
                <a:effectLst/>
                <a:ea typeface="ＭＳ Ｐゴシック" pitchFamily="-111" charset="-128"/>
                <a:cs typeface="ＭＳ Ｐゴシック" pitchFamily="-111" charset="-128"/>
              </a:rPr>
              <a:t> G, </a:t>
            </a:r>
            <a:r>
              <a:rPr lang="en-US" sz="1200" kern="1200" dirty="0" err="1">
                <a:solidFill>
                  <a:schemeClr val="tx1"/>
                </a:solidFill>
                <a:effectLst/>
                <a:ea typeface="ＭＳ Ｐゴシック" pitchFamily="-111" charset="-128"/>
                <a:cs typeface="ＭＳ Ｐゴシック" pitchFamily="-111" charset="-128"/>
              </a:rPr>
              <a:t>Atmaca</a:t>
            </a:r>
            <a:r>
              <a:rPr lang="en-US" sz="1200" kern="1200" dirty="0">
                <a:solidFill>
                  <a:schemeClr val="tx1"/>
                </a:solidFill>
                <a:effectLst/>
                <a:ea typeface="ＭＳ Ｐゴシック" pitchFamily="-111" charset="-128"/>
                <a:cs typeface="ＭＳ Ｐゴシック" pitchFamily="-111" charset="-128"/>
              </a:rPr>
              <a:t> H, </a:t>
            </a:r>
            <a:r>
              <a:rPr lang="en-US" sz="1200" kern="1200" dirty="0" err="1">
                <a:solidFill>
                  <a:schemeClr val="tx1"/>
                </a:solidFill>
                <a:effectLst/>
                <a:ea typeface="ＭＳ Ｐゴシック" pitchFamily="-111" charset="-128"/>
                <a:cs typeface="ＭＳ Ｐゴシック" pitchFamily="-111" charset="-128"/>
              </a:rPr>
              <a:t>Tanriverdi</a:t>
            </a:r>
            <a:r>
              <a:rPr lang="en-US" sz="1200" kern="1200" dirty="0">
                <a:solidFill>
                  <a:schemeClr val="tx1"/>
                </a:solidFill>
                <a:effectLst/>
                <a:ea typeface="ＭＳ Ｐゴシック" pitchFamily="-111" charset="-128"/>
                <a:cs typeface="ＭＳ Ｐゴシック" pitchFamily="-111" charset="-128"/>
              </a:rPr>
              <a:t> F, </a:t>
            </a:r>
            <a:r>
              <a:rPr lang="en-US" sz="1200" kern="1200" dirty="0" err="1">
                <a:solidFill>
                  <a:schemeClr val="tx1"/>
                </a:solidFill>
                <a:effectLst/>
                <a:ea typeface="ＭＳ Ｐゴシック" pitchFamily="-111" charset="-128"/>
                <a:cs typeface="ＭＳ Ｐゴシック" pitchFamily="-111" charset="-128"/>
              </a:rPr>
              <a:t>Baskol</a:t>
            </a:r>
            <a:r>
              <a:rPr lang="en-US" sz="1200" kern="1200" dirty="0">
                <a:solidFill>
                  <a:schemeClr val="tx1"/>
                </a:solidFill>
                <a:effectLst/>
                <a:ea typeface="ＭＳ Ｐゴシック" pitchFamily="-111" charset="-128"/>
                <a:cs typeface="ＭＳ Ｐゴシック" pitchFamily="-111" charset="-128"/>
              </a:rPr>
              <a:t> M, </a:t>
            </a:r>
            <a:r>
              <a:rPr lang="en-US" sz="1200" kern="1200" dirty="0" err="1">
                <a:solidFill>
                  <a:schemeClr val="tx1"/>
                </a:solidFill>
                <a:effectLst/>
                <a:ea typeface="ＭＳ Ｐゴシック" pitchFamily="-111" charset="-128"/>
                <a:cs typeface="ＭＳ Ｐゴシック" pitchFamily="-111" charset="-128"/>
              </a:rPr>
              <a:t>Kocer</a:t>
            </a:r>
            <a:r>
              <a:rPr lang="en-US" sz="1200" kern="1200" dirty="0">
                <a:solidFill>
                  <a:schemeClr val="tx1"/>
                </a:solidFill>
                <a:effectLst/>
                <a:ea typeface="ＭＳ Ｐゴシック" pitchFamily="-111" charset="-128"/>
                <a:cs typeface="ＭＳ Ｐゴシック" pitchFamily="-111" charset="-128"/>
              </a:rPr>
              <a:t> D, Bayram F.</a:t>
            </a:r>
            <a:endParaRPr lang="en-AU" sz="1200" kern="1200" dirty="0">
              <a:solidFill>
                <a:schemeClr val="tx1"/>
              </a:solidFill>
              <a:effectLst/>
              <a:ea typeface="ＭＳ Ｐゴシック" pitchFamily="-111" charset="-128"/>
              <a:cs typeface="ＭＳ Ｐゴシック" pitchFamily="-111" charset="-128"/>
            </a:endParaRPr>
          </a:p>
          <a:p>
            <a:r>
              <a:rPr lang="en-US" sz="1200" kern="1200" dirty="0">
                <a:solidFill>
                  <a:schemeClr val="tx1"/>
                </a:solidFill>
                <a:effectLst/>
                <a:ea typeface="ＭＳ Ｐゴシック" pitchFamily="-111" charset="-128"/>
                <a:cs typeface="ＭＳ Ｐゴシック" pitchFamily="-111" charset="-128"/>
              </a:rPr>
              <a:t>Source</a:t>
            </a:r>
            <a:endParaRPr lang="en-AU" sz="1200" kern="1200" dirty="0">
              <a:solidFill>
                <a:schemeClr val="tx1"/>
              </a:solidFill>
              <a:effectLst/>
              <a:ea typeface="ＭＳ Ｐゴシック" pitchFamily="-111" charset="-128"/>
              <a:cs typeface="ＭＳ Ｐゴシック" pitchFamily="-111" charset="-128"/>
            </a:endParaRPr>
          </a:p>
          <a:p>
            <a:r>
              <a:rPr lang="en-US" sz="1200" kern="1200" dirty="0">
                <a:solidFill>
                  <a:schemeClr val="tx1"/>
                </a:solidFill>
                <a:effectLst/>
                <a:ea typeface="ＭＳ Ｐゴシック" pitchFamily="-111" charset="-128"/>
                <a:cs typeface="ＭＳ Ｐゴシック" pitchFamily="-111" charset="-128"/>
              </a:rPr>
              <a:t>Department of Biochemistry and Clinical Biochemistry, </a:t>
            </a:r>
            <a:r>
              <a:rPr lang="en-US" sz="1200" kern="1200" dirty="0" err="1">
                <a:solidFill>
                  <a:schemeClr val="tx1"/>
                </a:solidFill>
                <a:effectLst/>
                <a:ea typeface="ＭＳ Ｐゴシック" pitchFamily="-111" charset="-128"/>
                <a:cs typeface="ＭＳ Ｐゴシック" pitchFamily="-111" charset="-128"/>
              </a:rPr>
              <a:t>Erciyes</a:t>
            </a:r>
            <a:r>
              <a:rPr lang="en-US" sz="1200" kern="1200" dirty="0">
                <a:solidFill>
                  <a:schemeClr val="tx1"/>
                </a:solidFill>
                <a:effectLst/>
                <a:ea typeface="ＭＳ Ｐゴシック" pitchFamily="-111" charset="-128"/>
                <a:cs typeface="ＭＳ Ｐゴシック" pitchFamily="-111" charset="-128"/>
              </a:rPr>
              <a:t> University Faculty of Medicine, Kayseri, Turkey. </a:t>
            </a:r>
            <a:r>
              <a:rPr lang="en-US" sz="1200" kern="1200" dirty="0" err="1">
                <a:solidFill>
                  <a:schemeClr val="tx1"/>
                </a:solidFill>
                <a:effectLst/>
                <a:ea typeface="ＭＳ Ｐゴシック" pitchFamily="-111" charset="-128"/>
                <a:cs typeface="ＭＳ Ｐゴシック" pitchFamily="-111" charset="-128"/>
              </a:rPr>
              <a:t>gbaskol@yahoo.com</a:t>
            </a:r>
            <a:endParaRPr lang="en-AU" sz="1200" kern="1200" dirty="0">
              <a:solidFill>
                <a:schemeClr val="tx1"/>
              </a:solidFill>
              <a:effectLst/>
              <a:ea typeface="ＭＳ Ｐゴシック" pitchFamily="-111" charset="-128"/>
              <a:cs typeface="ＭＳ Ｐゴシック" pitchFamily="-111" charset="-128"/>
            </a:endParaRPr>
          </a:p>
          <a:p>
            <a:r>
              <a:rPr lang="en-US" sz="1200" kern="1200" dirty="0">
                <a:solidFill>
                  <a:schemeClr val="tx1"/>
                </a:solidFill>
                <a:effectLst/>
                <a:ea typeface="ＭＳ Ｐゴシック" pitchFamily="-111" charset="-128"/>
                <a:cs typeface="ＭＳ Ｐゴシック" pitchFamily="-111" charset="-128"/>
              </a:rPr>
              <a:t> </a:t>
            </a:r>
            <a:endParaRPr lang="en-AU" sz="1200" kern="1200" dirty="0">
              <a:solidFill>
                <a:schemeClr val="tx1"/>
              </a:solidFill>
              <a:effectLst/>
              <a:ea typeface="ＭＳ Ｐゴシック" pitchFamily="-111" charset="-128"/>
              <a:cs typeface="ＭＳ Ｐゴシック" pitchFamily="-111" charset="-128"/>
            </a:endParaRPr>
          </a:p>
          <a:p>
            <a:r>
              <a:rPr lang="en-US" sz="1200" kern="1200" dirty="0">
                <a:solidFill>
                  <a:schemeClr val="tx1"/>
                </a:solidFill>
                <a:effectLst/>
                <a:ea typeface="ＭＳ Ｐゴシック" pitchFamily="-111" charset="-128"/>
                <a:cs typeface="ＭＳ Ｐゴシック" pitchFamily="-111" charset="-128"/>
              </a:rPr>
              <a:t>Abstract</a:t>
            </a:r>
            <a:endParaRPr lang="en-AU" sz="1200" kern="1200" dirty="0">
              <a:solidFill>
                <a:schemeClr val="tx1"/>
              </a:solidFill>
              <a:effectLst/>
              <a:ea typeface="ＭＳ Ｐゴシック" pitchFamily="-111" charset="-128"/>
              <a:cs typeface="ＭＳ Ｐゴシック" pitchFamily="-111" charset="-128"/>
            </a:endParaRPr>
          </a:p>
          <a:p>
            <a:r>
              <a:rPr lang="en-US" sz="1200" kern="1200" dirty="0">
                <a:solidFill>
                  <a:schemeClr val="tx1"/>
                </a:solidFill>
                <a:effectLst/>
                <a:ea typeface="ＭＳ Ｐゴシック" pitchFamily="-111" charset="-128"/>
                <a:cs typeface="ＭＳ Ｐゴシック" pitchFamily="-111" charset="-128"/>
              </a:rPr>
              <a:t>The present study was designed to investigate the relationship between the serum levels of oxidant-antioxidant system (malondialdehyde (MDA) level, </a:t>
            </a:r>
            <a:r>
              <a:rPr lang="en-US" sz="1200" kern="1200" dirty="0" err="1">
                <a:solidFill>
                  <a:schemeClr val="tx1"/>
                </a:solidFill>
                <a:effectLst/>
                <a:ea typeface="ＭＳ Ｐゴシック" pitchFamily="-111" charset="-128"/>
                <a:cs typeface="ＭＳ Ｐゴシック" pitchFamily="-111" charset="-128"/>
              </a:rPr>
              <a:t>Paraoxonase</a:t>
            </a:r>
            <a:r>
              <a:rPr lang="en-US" sz="1200" kern="1200" dirty="0">
                <a:solidFill>
                  <a:schemeClr val="tx1"/>
                </a:solidFill>
                <a:effectLst/>
                <a:ea typeface="ＭＳ Ｐゴシック" pitchFamily="-111" charset="-128"/>
                <a:cs typeface="ＭＳ Ｐゴシック" pitchFamily="-111" charset="-128"/>
              </a:rPr>
              <a:t> (PON1) activity, nitric oxide (NO) level and superoxide dismutase (SOD) activity) and thyroid hormone status in hypothyroidism pre and posttreatment. The study group comprised 33 patients with primary hypothyroidism. 18 of these patients were reevaluated after euthyroid state i.e. at least 6 months of thyroxine replacement. The patients were compared with 26 normal healthy controls. Serum MDA level, PON1 activity, NO level and SOD activity were measured according to an enzymatic spectrophotometric method. MDA levels were found higher in patients with hypothyroidism before the treatment than the controls. MDA levels were also found to be decreased after the treatment in patients with hypothyroidism. However MDA were found still higher than the controls after the treatment. PON1 activity was found to be lower in patients pretreatment when compared to posttreatment hypothyroidism and controls. Posttreatment of hypothyroidism mean PON1 activity significantly increased compared to pretreatment level but it was still significantly lower than control level. NO level was higher in pretreatment hypothyroidism when compared to controls. SOD activity was not found different in patients before treatment when compared to controls. SOD activity was significantly higher in after treatment when compared to both pretreatment and control levels. In conclusion, increased ROS levels in hypothyroidism may result in a pro-oxidation environment, which in turn could result in decreased antioxidant PON1 activity, increased MDA and NO levels. As a result, lipid peroxidation may have a role in the pathogenesis of the atherosclerosis in hypothyroidism.</a:t>
            </a:r>
            <a:endParaRPr lang="en-AU" sz="1200" kern="1200" dirty="0">
              <a:solidFill>
                <a:schemeClr val="tx1"/>
              </a:solidFill>
              <a:effectLst/>
              <a:ea typeface="ＭＳ Ｐゴシック" pitchFamily="-111" charset="-128"/>
              <a:cs typeface="ＭＳ Ｐゴシック" pitchFamily="-111" charset="-128"/>
            </a:endParaRPr>
          </a:p>
          <a:p>
            <a:r>
              <a:rPr lang="en-US" sz="1200" kern="1200" dirty="0">
                <a:solidFill>
                  <a:schemeClr val="tx1"/>
                </a:solidFill>
                <a:effectLst/>
                <a:ea typeface="ＭＳ Ｐゴシック" pitchFamily="-111" charset="-128"/>
                <a:cs typeface="ＭＳ Ｐゴシック" pitchFamily="-111" charset="-128"/>
              </a:rPr>
              <a:t> </a:t>
            </a:r>
            <a:endParaRPr lang="en-AU" sz="1200" kern="1200" dirty="0">
              <a:solidFill>
                <a:schemeClr val="tx1"/>
              </a:solidFill>
              <a:effectLst/>
              <a:ea typeface="ＭＳ Ｐゴシック" pitchFamily="-111" charset="-128"/>
              <a:cs typeface="ＭＳ Ｐゴシック" pitchFamily="-111" charset="-128"/>
            </a:endParaRPr>
          </a:p>
          <a:p>
            <a:r>
              <a:rPr lang="en-US" sz="1200" kern="1200" dirty="0" err="1">
                <a:solidFill>
                  <a:schemeClr val="tx1"/>
                </a:solidFill>
                <a:effectLst/>
                <a:ea typeface="ＭＳ Ｐゴシック" pitchFamily="-111" charset="-128"/>
                <a:cs typeface="ＭＳ Ｐゴシック" pitchFamily="-111" charset="-128"/>
              </a:rPr>
              <a:t>PMID</a:t>
            </a:r>
            <a:r>
              <a:rPr lang="en-US" sz="1200" kern="1200" dirty="0">
                <a:solidFill>
                  <a:schemeClr val="tx1"/>
                </a:solidFill>
                <a:effectLst/>
                <a:ea typeface="ＭＳ Ｐゴシック" pitchFamily="-111" charset="-128"/>
                <a:cs typeface="ＭＳ Ｐゴシック" pitchFamily="-111" charset="-128"/>
              </a:rPr>
              <a:t>: 17853336 [PubMed - indexed for MEDLINE]</a:t>
            </a:r>
            <a:endParaRPr lang="en-AU" sz="1200" kern="1200" dirty="0">
              <a:solidFill>
                <a:schemeClr val="tx1"/>
              </a:solidFill>
              <a:effectLst/>
              <a:ea typeface="ＭＳ Ｐゴシック" pitchFamily="-111" charset="-128"/>
              <a:cs typeface="ＭＳ Ｐゴシック" pitchFamily="-111" charset="-128"/>
            </a:endParaRPr>
          </a:p>
          <a:p>
            <a:r>
              <a:rPr lang="en-US" sz="1200" kern="1200" dirty="0">
                <a:solidFill>
                  <a:schemeClr val="tx1"/>
                </a:solidFill>
                <a:effectLst/>
                <a:ea typeface="ＭＳ Ｐゴシック" pitchFamily="-111" charset="-128"/>
                <a:cs typeface="ＭＳ Ｐゴシック" pitchFamily="-111" charset="-128"/>
              </a:rPr>
              <a:t> </a:t>
            </a:r>
            <a:endParaRPr lang="en-AU" sz="1200" kern="1200" dirty="0">
              <a:solidFill>
                <a:schemeClr val="tx1"/>
              </a:solidFill>
              <a:effectLst/>
              <a:ea typeface="ＭＳ Ｐゴシック" pitchFamily="-111" charset="-128"/>
              <a:cs typeface="ＭＳ Ｐゴシック" pitchFamily="-111" charset="-128"/>
            </a:endParaRPr>
          </a:p>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21</a:t>
            </a:fld>
            <a:endParaRPr lang="en-US" altLang="en-US"/>
          </a:p>
        </p:txBody>
      </p:sp>
    </p:spTree>
    <p:extLst>
      <p:ext uri="{BB962C8B-B14F-4D97-AF65-F5344CB8AC3E}">
        <p14:creationId xmlns:p14="http://schemas.microsoft.com/office/powerpoint/2010/main" val="2332341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ea typeface="ＭＳ Ｐゴシック" pitchFamily="-111" charset="-128"/>
                <a:cs typeface="ＭＳ Ｐゴシック" pitchFamily="-111" charset="-128"/>
              </a:rPr>
              <a:t>(1) Deshpande UR, Joseph LJ, Patwardhan UN, Samuel AM. Effect of antioxidants (vitamin C, E and turmeric extract) on methimazole induced hypothyroidism in rats. Indian J </a:t>
            </a:r>
            <a:r>
              <a:rPr lang="en-AU" sz="1200" kern="1200" dirty="0" err="1">
                <a:solidFill>
                  <a:schemeClr val="tx1"/>
                </a:solidFill>
                <a:effectLst/>
                <a:ea typeface="ＭＳ Ｐゴシック" pitchFamily="-111" charset="-128"/>
                <a:cs typeface="ＭＳ Ｐゴシック" pitchFamily="-111" charset="-128"/>
              </a:rPr>
              <a:t>Exp</a:t>
            </a:r>
            <a:r>
              <a:rPr lang="en-AU" sz="1200" kern="1200" dirty="0">
                <a:solidFill>
                  <a:schemeClr val="tx1"/>
                </a:solidFill>
                <a:effectLst/>
                <a:ea typeface="ＭＳ Ｐゴシック" pitchFamily="-111" charset="-128"/>
                <a:cs typeface="ＭＳ Ｐゴシック" pitchFamily="-111" charset="-128"/>
              </a:rPr>
              <a:t> Biol. 2002 Jun;40(6):735-8.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12587721.</a:t>
            </a:r>
          </a:p>
          <a:p>
            <a:endParaRPr lang="en-AU" sz="1200" kern="1200" dirty="0">
              <a:solidFill>
                <a:schemeClr val="tx1"/>
              </a:solidFill>
              <a:effectLst/>
              <a:ea typeface="ＭＳ Ｐゴシック" pitchFamily="-111" charset="-128"/>
              <a:cs typeface="ＭＳ Ｐゴシック" pitchFamily="-111" charset="-128"/>
            </a:endParaRPr>
          </a:p>
          <a:p>
            <a:r>
              <a:rPr lang="en-AU" sz="1200" kern="1200" dirty="0">
                <a:solidFill>
                  <a:schemeClr val="tx1"/>
                </a:solidFill>
                <a:effectLst/>
                <a:ea typeface="ＭＳ Ｐゴシック" pitchFamily="-111" charset="-128"/>
                <a:cs typeface="ＭＳ Ｐゴシック" pitchFamily="-111" charset="-128"/>
              </a:rPr>
              <a:t>(2) Karimi F, </a:t>
            </a:r>
            <a:r>
              <a:rPr lang="en-AU" sz="1200" kern="1200" dirty="0" err="1">
                <a:solidFill>
                  <a:schemeClr val="tx1"/>
                </a:solidFill>
                <a:effectLst/>
                <a:ea typeface="ＭＳ Ｐゴシック" pitchFamily="-111" charset="-128"/>
                <a:cs typeface="ＭＳ Ｐゴシック" pitchFamily="-111" charset="-128"/>
              </a:rPr>
              <a:t>Omrani</a:t>
            </a:r>
            <a:r>
              <a:rPr lang="en-AU" sz="1200" kern="1200" dirty="0">
                <a:solidFill>
                  <a:schemeClr val="tx1"/>
                </a:solidFill>
                <a:effectLst/>
                <a:ea typeface="ＭＳ Ｐゴシック" pitchFamily="-111" charset="-128"/>
                <a:cs typeface="ＭＳ Ｐゴシック" pitchFamily="-111" charset="-128"/>
              </a:rPr>
              <a:t> GR. Effects of selenium and vitamin C on the serum level of antithyroid peroxidase antibody in patients with autoimmune thyroiditis. J Endocrinol Invest. 2019 Apr;42(4):481-487.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10.1007/s40618-018-0944-7. </a:t>
            </a:r>
            <a:r>
              <a:rPr lang="en-AU" sz="1200" kern="1200" dirty="0" err="1">
                <a:solidFill>
                  <a:schemeClr val="tx1"/>
                </a:solidFill>
                <a:effectLst/>
                <a:ea typeface="ＭＳ Ｐゴシック" pitchFamily="-111" charset="-128"/>
                <a:cs typeface="ＭＳ Ｐゴシック" pitchFamily="-111" charset="-128"/>
              </a:rPr>
              <a:t>Epub</a:t>
            </a:r>
            <a:r>
              <a:rPr lang="en-AU" sz="1200" kern="1200" dirty="0">
                <a:solidFill>
                  <a:schemeClr val="tx1"/>
                </a:solidFill>
                <a:effectLst/>
                <a:ea typeface="ＭＳ Ｐゴシック" pitchFamily="-111" charset="-128"/>
                <a:cs typeface="ＭＳ Ｐゴシック" pitchFamily="-111" charset="-128"/>
              </a:rPr>
              <a:t> 2018 Sep 4.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30182359.</a:t>
            </a:r>
          </a:p>
          <a:p>
            <a:endParaRPr lang="en-AU" sz="1200" kern="1200" dirty="0">
              <a:solidFill>
                <a:schemeClr val="tx1"/>
              </a:solidFill>
              <a:effectLst/>
              <a:ea typeface="ＭＳ Ｐゴシック" pitchFamily="-111" charset="-128"/>
              <a:cs typeface="ＭＳ Ｐゴシック" pitchFamily="-111" charset="-128"/>
            </a:endParaRPr>
          </a:p>
          <a:p>
            <a:r>
              <a:rPr lang="en-AU" sz="1200" kern="1200" dirty="0">
                <a:solidFill>
                  <a:schemeClr val="tx1"/>
                </a:solidFill>
                <a:effectLst/>
                <a:ea typeface="ＭＳ Ｐゴシック" pitchFamily="-111" charset="-128"/>
                <a:cs typeface="ＭＳ Ｐゴシック" pitchFamily="-111" charset="-128"/>
              </a:rPr>
              <a:t>(3) </a:t>
            </a:r>
            <a:r>
              <a:rPr lang="en-AU" sz="1200" kern="1200" dirty="0" err="1">
                <a:solidFill>
                  <a:schemeClr val="tx1"/>
                </a:solidFill>
                <a:effectLst/>
                <a:ea typeface="ＭＳ Ｐゴシック" pitchFamily="-111" charset="-128"/>
                <a:cs typeface="ＭＳ Ｐゴシック" pitchFamily="-111" charset="-128"/>
              </a:rPr>
              <a:t>Mekkawy</a:t>
            </a:r>
            <a:r>
              <a:rPr lang="en-AU" sz="1200" kern="1200" dirty="0">
                <a:solidFill>
                  <a:schemeClr val="tx1"/>
                </a:solidFill>
                <a:effectLst/>
                <a:ea typeface="ＭＳ Ｐゴシック" pitchFamily="-111" charset="-128"/>
                <a:cs typeface="ＭＳ Ｐゴシック" pitchFamily="-111" charset="-128"/>
              </a:rPr>
              <a:t> AM, Ahmed </a:t>
            </a:r>
            <a:r>
              <a:rPr lang="en-AU" sz="1200" kern="1200" dirty="0" err="1">
                <a:solidFill>
                  <a:schemeClr val="tx1"/>
                </a:solidFill>
                <a:effectLst/>
                <a:ea typeface="ＭＳ Ｐゴシック" pitchFamily="-111" charset="-128"/>
                <a:cs typeface="ＭＳ Ｐゴシック" pitchFamily="-111" charset="-128"/>
              </a:rPr>
              <a:t>YH</a:t>
            </a:r>
            <a:r>
              <a:rPr lang="en-AU" sz="1200" kern="1200" dirty="0">
                <a:solidFill>
                  <a:schemeClr val="tx1"/>
                </a:solidFill>
                <a:effectLst/>
                <a:ea typeface="ＭＳ Ｐゴシック" pitchFamily="-111" charset="-128"/>
                <a:cs typeface="ＭＳ Ｐゴシック" pitchFamily="-111" charset="-128"/>
              </a:rPr>
              <a:t>, Khalaf AAA, El-</a:t>
            </a:r>
            <a:r>
              <a:rPr lang="en-AU" sz="1200" kern="1200" dirty="0" err="1">
                <a:solidFill>
                  <a:schemeClr val="tx1"/>
                </a:solidFill>
                <a:effectLst/>
                <a:ea typeface="ＭＳ Ｐゴシック" pitchFamily="-111" charset="-128"/>
                <a:cs typeface="ＭＳ Ｐゴシック" pitchFamily="-111" charset="-128"/>
              </a:rPr>
              <a:t>Sakhawy</a:t>
            </a:r>
            <a:r>
              <a:rPr lang="en-AU" sz="1200" kern="1200" dirty="0">
                <a:solidFill>
                  <a:schemeClr val="tx1"/>
                </a:solidFill>
                <a:effectLst/>
                <a:ea typeface="ＭＳ Ｐゴシック" pitchFamily="-111" charset="-128"/>
                <a:cs typeface="ＭＳ Ｐゴシック" pitchFamily="-111" charset="-128"/>
              </a:rPr>
              <a:t> MA. Ameliorative effect of Nigella sativa oil and vitamin C on the thyroid gland and cerebellum of adult male albino rats exposed to Monosodium glutamate (histological, immunohistochemical and biochemical studies). Tissue Cell. 2020 Oct;66:101391.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10.1016/j.tice.2020.101391. </a:t>
            </a:r>
          </a:p>
          <a:p>
            <a:endParaRPr lang="en-AU" sz="1200" kern="1200" dirty="0">
              <a:solidFill>
                <a:schemeClr val="tx1"/>
              </a:solidFill>
              <a:effectLst/>
              <a:ea typeface="ＭＳ Ｐゴシック" pitchFamily="-111" charset="-128"/>
              <a:cs typeface="ＭＳ Ｐゴシック" pitchFamily="-111" charset="-128"/>
            </a:endParaRPr>
          </a:p>
          <a:p>
            <a:br>
              <a:rPr lang="en-AU" sz="1200" kern="1200" dirty="0">
                <a:solidFill>
                  <a:schemeClr val="tx1"/>
                </a:solidFill>
                <a:effectLst/>
                <a:ea typeface="ＭＳ Ｐゴシック" pitchFamily="-111" charset="-128"/>
                <a:cs typeface="ＭＳ Ｐゴシック" pitchFamily="-111" charset="-128"/>
              </a:rPr>
            </a:br>
            <a:endParaRPr lang="en-AU" sz="1200" kern="1200" dirty="0">
              <a:solidFill>
                <a:schemeClr val="tx1"/>
              </a:solidFill>
              <a:effectLst/>
              <a:ea typeface="ＭＳ Ｐゴシック" pitchFamily="-111" charset="-128"/>
              <a:cs typeface="ＭＳ Ｐゴシック" pitchFamily="-111" charset="-128"/>
            </a:endParaRPr>
          </a:p>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22</a:t>
            </a:fld>
            <a:endParaRPr lang="en-US" altLang="en-US"/>
          </a:p>
        </p:txBody>
      </p:sp>
    </p:spTree>
    <p:extLst>
      <p:ext uri="{BB962C8B-B14F-4D97-AF65-F5344CB8AC3E}">
        <p14:creationId xmlns:p14="http://schemas.microsoft.com/office/powerpoint/2010/main" val="2714513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thyroidadvisor.com</a:t>
            </a:r>
            <a:r>
              <a:rPr lang="en-US" dirty="0"/>
              <a:t>/effects-vitamin-c-thyroid/#_edn11</a:t>
            </a:r>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23</a:t>
            </a:fld>
            <a:endParaRPr lang="en-US" altLang="en-US"/>
          </a:p>
        </p:txBody>
      </p:sp>
    </p:spTree>
    <p:extLst>
      <p:ext uri="{BB962C8B-B14F-4D97-AF65-F5344CB8AC3E}">
        <p14:creationId xmlns:p14="http://schemas.microsoft.com/office/powerpoint/2010/main" val="3398410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Ruggeri RM, Giovinazzo S, </a:t>
            </a:r>
            <a:r>
              <a:rPr lang="en-US" dirty="0" err="1"/>
              <a:t>Barbalace</a:t>
            </a:r>
            <a:r>
              <a:rPr lang="en-US" dirty="0"/>
              <a:t> MC, </a:t>
            </a:r>
            <a:r>
              <a:rPr lang="en-US" dirty="0" err="1"/>
              <a:t>Cristani</a:t>
            </a:r>
            <a:r>
              <a:rPr lang="en-US" dirty="0"/>
              <a:t> M, Alibrandi A, </a:t>
            </a:r>
            <a:r>
              <a:rPr lang="en-US" dirty="0" err="1"/>
              <a:t>Vicchio</a:t>
            </a:r>
            <a:r>
              <a:rPr lang="en-US" dirty="0"/>
              <a:t> TM, Giuffrida G, </a:t>
            </a:r>
            <a:r>
              <a:rPr lang="en-US" dirty="0" err="1"/>
              <a:t>Aguennouz</a:t>
            </a:r>
            <a:r>
              <a:rPr lang="en-US" dirty="0"/>
              <a:t> MH, </a:t>
            </a:r>
            <a:r>
              <a:rPr lang="en-US" dirty="0" err="1"/>
              <a:t>Malaguti</a:t>
            </a:r>
            <a:r>
              <a:rPr lang="en-US" dirty="0"/>
              <a:t> M, </a:t>
            </a:r>
            <a:r>
              <a:rPr lang="en-US" dirty="0" err="1"/>
              <a:t>Angeloni</a:t>
            </a:r>
            <a:r>
              <a:rPr lang="en-US" dirty="0"/>
              <a:t> C, </a:t>
            </a:r>
            <a:r>
              <a:rPr lang="en-US" dirty="0" err="1"/>
              <a:t>Trimarchi</a:t>
            </a:r>
            <a:r>
              <a:rPr lang="en-US" dirty="0"/>
              <a:t> F, </a:t>
            </a:r>
            <a:r>
              <a:rPr lang="en-US" dirty="0" err="1"/>
              <a:t>Hrelia</a:t>
            </a:r>
            <a:r>
              <a:rPr lang="en-US" dirty="0"/>
              <a:t> S, </a:t>
            </a:r>
            <a:r>
              <a:rPr lang="en-US" dirty="0" err="1"/>
              <a:t>Campennì</a:t>
            </a:r>
            <a:r>
              <a:rPr lang="en-US" dirty="0"/>
              <a:t> A, </a:t>
            </a:r>
            <a:r>
              <a:rPr lang="en-US" dirty="0" err="1"/>
              <a:t>Cannavò</a:t>
            </a:r>
            <a:r>
              <a:rPr lang="en-US" dirty="0"/>
              <a:t> S. Influence of Dietary Habits on Oxidative Stress Markers in Hashimoto's Thyroiditis. Thyroid. 2021 Jan;31(1):96-105. </a:t>
            </a:r>
            <a:r>
              <a:rPr lang="en-US" dirty="0" err="1"/>
              <a:t>doi</a:t>
            </a:r>
            <a:r>
              <a:rPr lang="en-US" dirty="0"/>
              <a:t>: 10.1089/thy.2020.0299. </a:t>
            </a:r>
            <a:r>
              <a:rPr lang="en-US" dirty="0" err="1"/>
              <a:t>Epub</a:t>
            </a:r>
            <a:r>
              <a:rPr lang="en-US" dirty="0"/>
              <a:t> 2020 Nov 12. Erratum in: Thyroid. 2021 Apr;31(4):709. </a:t>
            </a:r>
            <a:r>
              <a:rPr lang="en-US" dirty="0" err="1"/>
              <a:t>PMID</a:t>
            </a:r>
            <a:r>
              <a:rPr lang="en-US" dirty="0"/>
              <a:t>: 32729374.</a:t>
            </a:r>
          </a:p>
          <a:p>
            <a:r>
              <a:rPr lang="en-US" dirty="0"/>
              <a:t>Background: There is a growing awareness that nutritional habits may influence risk of several inflammatory and immune-mediated disorders, including autoimmune diseases, through various mechanisms. The aim of the present study was to investigate dietary habits and their relationship with redox homeostasis in the setting of thyroid autoimmunity. Materials and Methods: Two hundred subjects (173 females and 27 males; median age, 37 years) were enrolled. None were under any pharmacological treatment. Exclusion criteria were any infectious/inflammatory/autoimmune comorbidity, kidney failure, diabetes, and cancer. In each subject, serum thyrotropin (</a:t>
            </a:r>
            <a:r>
              <a:rPr lang="en-US" dirty="0" err="1"/>
              <a:t>TSH</a:t>
            </a:r>
            <a:r>
              <a:rPr lang="en-US" dirty="0"/>
              <a:t>), free thyroxine, antithyroid antibodies, and circulating oxidative stress markers were measured. A questionnaire on dietary habits, evaluating the intake frequencies of food groups and adherence to the Mediterranean diet, was submitted to each participant. Results: Among the 200 recruited subjects, 81 (71 females and 10 males) were diagnosed with euthyroid Hashimoto's thyroiditis (HT); the remaining 119 (102 females and 17 males) served as controls. In questionnaires, HT subjects reported higher intake frequencies of animal foods (meat, p = 0.0001; fish, p = 0.0001; dairy products, p = 0.004) compared with controls, who reported higher intake frequencies of plant foods (legumes, p = 0.001; fruits and vegetables, p = 0.030; nuts, p = 0.0005). The number of subjects who preferentially consumed poultry instead of red/processed meat was lower in HT subjects than in controls (p = 0.0141). In logistic regression analysis, meat consumption was associated with increased odds ratio of developing thyroid autoimmunity, while the Mediterranean diet traits were protective. In HT subjects, serum advanced glycation end products (markers of oxidative stress) were significantly higher (p = 0.0001) than in controls, while the activity of glutathione peroxidase and thioredoxin reductase, as well as total plasma antioxidant activity, were lower (p = 0.020, p = 0.023, and p = 0.002, respectively), indicating a condition of oxidative stress. Stepwise regression models demonstrated a significant dependence of oxidative stress parameters on consumption of animal foods, mainly meat. Conclusions: The present study suggests a protective effect of low intake of animal foods toward thyroid autoimmunity and a positive influence of such nutritional patterns on redox balance and potentially on oxidative stress-related disorders.</a:t>
            </a:r>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24</a:t>
            </a:fld>
            <a:endParaRPr lang="en-US" altLang="en-US"/>
          </a:p>
        </p:txBody>
      </p:sp>
    </p:spTree>
    <p:extLst>
      <p:ext uri="{BB962C8B-B14F-4D97-AF65-F5344CB8AC3E}">
        <p14:creationId xmlns:p14="http://schemas.microsoft.com/office/powerpoint/2010/main" val="3505112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www.thyroid.org</a:t>
            </a:r>
            <a:r>
              <a:rPr lang="en-US" dirty="0"/>
              <a:t>/media-main/press-room/</a:t>
            </a:r>
          </a:p>
          <a:p>
            <a:endParaRPr lang="en-US" dirty="0"/>
          </a:p>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6</a:t>
            </a:fld>
            <a:endParaRPr lang="en-US" altLang="en-US"/>
          </a:p>
        </p:txBody>
      </p:sp>
    </p:spTree>
    <p:extLst>
      <p:ext uri="{BB962C8B-B14F-4D97-AF65-F5344CB8AC3E}">
        <p14:creationId xmlns:p14="http://schemas.microsoft.com/office/powerpoint/2010/main" val="3447705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none" strike="noStrike" kern="1200" dirty="0">
                <a:solidFill>
                  <a:schemeClr val="tx1"/>
                </a:solidFill>
                <a:effectLst/>
                <a:ea typeface="ＭＳ Ｐゴシック" pitchFamily="-111" charset="-128"/>
                <a:cs typeface="ＭＳ Ｐゴシック" pitchFamily="-111" charset="-128"/>
              </a:rPr>
              <a:t>Sinha </a:t>
            </a:r>
            <a:r>
              <a:rPr lang="en-AU" sz="1200" u="none" strike="noStrike" kern="1200" dirty="0" err="1">
                <a:solidFill>
                  <a:schemeClr val="tx1"/>
                </a:solidFill>
                <a:effectLst/>
                <a:ea typeface="ＭＳ Ｐゴシック" pitchFamily="-111" charset="-128"/>
                <a:cs typeface="ＭＳ Ｐゴシック" pitchFamily="-111" charset="-128"/>
              </a:rPr>
              <a:t>RK</a:t>
            </a:r>
            <a:r>
              <a:rPr lang="en-AU" sz="1200" u="none" strike="noStrike" kern="1200" dirty="0">
                <a:solidFill>
                  <a:schemeClr val="tx1"/>
                </a:solidFill>
                <a:effectLst/>
                <a:ea typeface="ＭＳ Ｐゴシック" pitchFamily="-111" charset="-128"/>
                <a:cs typeface="ＭＳ Ｐゴシック" pitchFamily="-111" charset="-128"/>
              </a:rPr>
              <a:t>. Chronic non-thermal exposure of modulated 2450 MHz microwave radiation alters thyroid hormones and </a:t>
            </a:r>
            <a:r>
              <a:rPr lang="en-AU" sz="1200" u="none" strike="noStrike" kern="1200" dirty="0" err="1">
                <a:solidFill>
                  <a:schemeClr val="tx1"/>
                </a:solidFill>
                <a:effectLst/>
                <a:ea typeface="ＭＳ Ｐゴシック" pitchFamily="-111" charset="-128"/>
                <a:cs typeface="ＭＳ Ｐゴシック" pitchFamily="-111" charset="-128"/>
              </a:rPr>
              <a:t>behavior</a:t>
            </a:r>
            <a:r>
              <a:rPr lang="en-AU" sz="1200" u="none" strike="noStrike" kern="1200" dirty="0">
                <a:solidFill>
                  <a:schemeClr val="tx1"/>
                </a:solidFill>
                <a:effectLst/>
                <a:ea typeface="ＭＳ Ｐゴシック" pitchFamily="-111" charset="-128"/>
                <a:cs typeface="ＭＳ Ｐゴシック" pitchFamily="-111" charset="-128"/>
              </a:rPr>
              <a:t> of male rats. (1)</a:t>
            </a:r>
            <a:r>
              <a:rPr lang="en-AU" sz="1200" u="none" strike="noStrike" kern="1200" dirty="0" err="1">
                <a:solidFill>
                  <a:schemeClr val="tx1"/>
                </a:solidFill>
                <a:effectLst/>
                <a:ea typeface="ＭＳ Ｐゴシック" pitchFamily="-111" charset="-128"/>
                <a:cs typeface="ＭＳ Ｐゴシック" pitchFamily="-111" charset="-128"/>
              </a:rPr>
              <a:t>Int</a:t>
            </a:r>
            <a:r>
              <a:rPr lang="en-AU" sz="1200" u="none" strike="noStrike" kern="1200" dirty="0">
                <a:solidFill>
                  <a:schemeClr val="tx1"/>
                </a:solidFill>
                <a:effectLst/>
                <a:ea typeface="ＭＳ Ｐゴシック" pitchFamily="-111" charset="-128"/>
                <a:cs typeface="ＭＳ Ｐゴシック" pitchFamily="-111" charset="-128"/>
              </a:rPr>
              <a:t> J </a:t>
            </a:r>
            <a:r>
              <a:rPr lang="en-AU" sz="1200" u="none" strike="noStrike" kern="1200" dirty="0" err="1">
                <a:solidFill>
                  <a:schemeClr val="tx1"/>
                </a:solidFill>
                <a:effectLst/>
                <a:ea typeface="ＭＳ Ｐゴシック" pitchFamily="-111" charset="-128"/>
                <a:cs typeface="ＭＳ Ｐゴシック" pitchFamily="-111" charset="-128"/>
              </a:rPr>
              <a:t>Radiat</a:t>
            </a:r>
            <a:r>
              <a:rPr lang="en-AU" sz="1200" u="none" strike="noStrike" kern="1200" dirty="0">
                <a:solidFill>
                  <a:schemeClr val="tx1"/>
                </a:solidFill>
                <a:effectLst/>
                <a:ea typeface="ＭＳ Ｐゴシック" pitchFamily="-111" charset="-128"/>
                <a:cs typeface="ＭＳ Ｐゴシック" pitchFamily="-111" charset="-128"/>
              </a:rPr>
              <a:t> Biol. 2008 Jun;84(6):505-13.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10.1080/09553000802085441.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18470749.</a:t>
            </a:r>
          </a:p>
          <a:p>
            <a:r>
              <a:rPr lang="en-AU" sz="1200" u="none" strike="noStrike" kern="1200" dirty="0">
                <a:solidFill>
                  <a:schemeClr val="tx1"/>
                </a:solidFill>
                <a:effectLst/>
                <a:ea typeface="ＭＳ Ｐゴシック" pitchFamily="-111" charset="-128"/>
                <a:cs typeface="ＭＳ Ｐゴシック" pitchFamily="-111" charset="-128"/>
              </a:rPr>
              <a:t>(2)</a:t>
            </a:r>
            <a:r>
              <a:rPr lang="en-AU" sz="1200" u="none" strike="noStrike" kern="1200" dirty="0" err="1">
                <a:solidFill>
                  <a:schemeClr val="tx1"/>
                </a:solidFill>
                <a:effectLst/>
                <a:ea typeface="ＭＳ Ｐゴシック" pitchFamily="-111" charset="-128"/>
                <a:cs typeface="ＭＳ Ｐゴシック" pitchFamily="-111" charset="-128"/>
              </a:rPr>
              <a:t>Koyu</a:t>
            </a:r>
            <a:r>
              <a:rPr lang="en-AU" sz="1200" u="none" strike="noStrike" kern="1200" dirty="0">
                <a:solidFill>
                  <a:schemeClr val="tx1"/>
                </a:solidFill>
                <a:effectLst/>
                <a:ea typeface="ＭＳ Ｐゴシック" pitchFamily="-111" charset="-128"/>
                <a:cs typeface="ＭＳ Ｐゴシック" pitchFamily="-111" charset="-128"/>
              </a:rPr>
              <a:t> A, </a:t>
            </a:r>
            <a:r>
              <a:rPr lang="en-AU" sz="1200" u="none" strike="noStrike" kern="1200" dirty="0" err="1">
                <a:solidFill>
                  <a:schemeClr val="tx1"/>
                </a:solidFill>
                <a:effectLst/>
                <a:ea typeface="ＭＳ Ｐゴシック" pitchFamily="-111" charset="-128"/>
                <a:cs typeface="ＭＳ Ｐゴシック" pitchFamily="-111" charset="-128"/>
              </a:rPr>
              <a:t>Cesur</a:t>
            </a:r>
            <a:r>
              <a:rPr lang="en-AU" sz="1200" u="none" strike="noStrike" kern="1200" dirty="0">
                <a:solidFill>
                  <a:schemeClr val="tx1"/>
                </a:solidFill>
                <a:effectLst/>
                <a:ea typeface="ＭＳ Ｐゴシック" pitchFamily="-111" charset="-128"/>
                <a:cs typeface="ＭＳ Ｐゴシック" pitchFamily="-111" charset="-128"/>
              </a:rPr>
              <a:t> G, </a:t>
            </a:r>
            <a:r>
              <a:rPr lang="en-AU" sz="1200" u="none" strike="noStrike" kern="1200" dirty="0" err="1">
                <a:solidFill>
                  <a:schemeClr val="tx1"/>
                </a:solidFill>
                <a:effectLst/>
                <a:ea typeface="ＭＳ Ｐゴシック" pitchFamily="-111" charset="-128"/>
                <a:cs typeface="ＭＳ Ｐゴシック" pitchFamily="-111" charset="-128"/>
              </a:rPr>
              <a:t>Ozguner</a:t>
            </a:r>
            <a:r>
              <a:rPr lang="en-AU" sz="1200" u="none" strike="noStrike" kern="1200" dirty="0">
                <a:solidFill>
                  <a:schemeClr val="tx1"/>
                </a:solidFill>
                <a:effectLst/>
                <a:ea typeface="ＭＳ Ｐゴシック" pitchFamily="-111" charset="-128"/>
                <a:cs typeface="ＭＳ Ｐゴシック" pitchFamily="-111" charset="-128"/>
              </a:rPr>
              <a:t> F, </a:t>
            </a:r>
            <a:r>
              <a:rPr lang="en-AU" sz="1200" u="none" strike="noStrike" kern="1200" dirty="0" err="1">
                <a:solidFill>
                  <a:schemeClr val="tx1"/>
                </a:solidFill>
                <a:effectLst/>
                <a:ea typeface="ＭＳ Ｐゴシック" pitchFamily="-111" charset="-128"/>
                <a:cs typeface="ＭＳ Ｐゴシック" pitchFamily="-111" charset="-128"/>
              </a:rPr>
              <a:t>Akdogan</a:t>
            </a:r>
            <a:r>
              <a:rPr lang="en-AU" sz="1200" u="none" strike="noStrike" kern="1200" dirty="0">
                <a:solidFill>
                  <a:schemeClr val="tx1"/>
                </a:solidFill>
                <a:effectLst/>
                <a:ea typeface="ＭＳ Ｐゴシック" pitchFamily="-111" charset="-128"/>
                <a:cs typeface="ＭＳ Ｐゴシック" pitchFamily="-111" charset="-128"/>
              </a:rPr>
              <a:t> M, </a:t>
            </a:r>
            <a:r>
              <a:rPr lang="en-AU" sz="1200" u="none" strike="noStrike" kern="1200" dirty="0" err="1">
                <a:solidFill>
                  <a:schemeClr val="tx1"/>
                </a:solidFill>
                <a:effectLst/>
                <a:ea typeface="ＭＳ Ｐゴシック" pitchFamily="-111" charset="-128"/>
                <a:cs typeface="ＭＳ Ｐゴシック" pitchFamily="-111" charset="-128"/>
              </a:rPr>
              <a:t>Mollaoglu</a:t>
            </a:r>
            <a:r>
              <a:rPr lang="en-AU" sz="1200" u="none" strike="noStrike" kern="1200" dirty="0">
                <a:solidFill>
                  <a:schemeClr val="tx1"/>
                </a:solidFill>
                <a:effectLst/>
                <a:ea typeface="ＭＳ Ｐゴシック" pitchFamily="-111" charset="-128"/>
                <a:cs typeface="ＭＳ Ｐゴシック" pitchFamily="-111" charset="-128"/>
              </a:rPr>
              <a:t> H, </a:t>
            </a:r>
            <a:r>
              <a:rPr lang="en-AU" sz="1200" u="none" strike="noStrike" kern="1200" dirty="0" err="1">
                <a:solidFill>
                  <a:schemeClr val="tx1"/>
                </a:solidFill>
                <a:effectLst/>
                <a:ea typeface="ＭＳ Ｐゴシック" pitchFamily="-111" charset="-128"/>
                <a:cs typeface="ＭＳ Ｐゴシック" pitchFamily="-111" charset="-128"/>
              </a:rPr>
              <a:t>Ozen</a:t>
            </a:r>
            <a:r>
              <a:rPr lang="en-AU" sz="1200" u="none" strike="noStrike" kern="1200" dirty="0">
                <a:solidFill>
                  <a:schemeClr val="tx1"/>
                </a:solidFill>
                <a:effectLst/>
                <a:ea typeface="ＭＳ Ｐゴシック" pitchFamily="-111" charset="-128"/>
                <a:cs typeface="ＭＳ Ｐゴシック" pitchFamily="-111" charset="-128"/>
              </a:rPr>
              <a:t> S. Effects of 900 MHz electromagnetic field on </a:t>
            </a:r>
            <a:r>
              <a:rPr lang="en-AU" sz="1200" u="none" strike="noStrike" kern="1200" dirty="0" err="1">
                <a:solidFill>
                  <a:schemeClr val="tx1"/>
                </a:solidFill>
                <a:effectLst/>
                <a:ea typeface="ＭＳ Ｐゴシック" pitchFamily="-111" charset="-128"/>
                <a:cs typeface="ＭＳ Ｐゴシック" pitchFamily="-111" charset="-128"/>
              </a:rPr>
              <a:t>TSH</a:t>
            </a:r>
            <a:r>
              <a:rPr lang="en-AU" sz="1200" u="none" strike="noStrike" kern="1200" dirty="0">
                <a:solidFill>
                  <a:schemeClr val="tx1"/>
                </a:solidFill>
                <a:effectLst/>
                <a:ea typeface="ＭＳ Ｐゴシック" pitchFamily="-111" charset="-128"/>
                <a:cs typeface="ＭＳ Ｐゴシック" pitchFamily="-111" charset="-128"/>
              </a:rPr>
              <a:t> and thyroid hormones in rats. </a:t>
            </a:r>
            <a:r>
              <a:rPr lang="en-AU" sz="1200" u="none" strike="noStrike" kern="1200" dirty="0" err="1">
                <a:solidFill>
                  <a:schemeClr val="tx1"/>
                </a:solidFill>
                <a:effectLst/>
                <a:ea typeface="ＭＳ Ｐゴシック" pitchFamily="-111" charset="-128"/>
                <a:cs typeface="ＭＳ Ｐゴシック" pitchFamily="-111" charset="-128"/>
              </a:rPr>
              <a:t>Toxicol</a:t>
            </a:r>
            <a:r>
              <a:rPr lang="en-AU" sz="1200" u="none" strike="noStrike" kern="1200" dirty="0">
                <a:solidFill>
                  <a:schemeClr val="tx1"/>
                </a:solidFill>
                <a:effectLst/>
                <a:ea typeface="ＭＳ Ｐゴシック" pitchFamily="-111" charset="-128"/>
                <a:cs typeface="ＭＳ Ｐゴシック" pitchFamily="-111" charset="-128"/>
              </a:rPr>
              <a:t> Lett. 2005 Jul 4;157(3):257-62.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10.1016/j.toxlet.2005.03.006. </a:t>
            </a:r>
            <a:r>
              <a:rPr lang="en-AU" sz="1200" u="none" strike="noStrike" kern="1200" dirty="0" err="1">
                <a:solidFill>
                  <a:schemeClr val="tx1"/>
                </a:solidFill>
                <a:effectLst/>
                <a:ea typeface="ＭＳ Ｐゴシック" pitchFamily="-111" charset="-128"/>
                <a:cs typeface="ＭＳ Ｐゴシック" pitchFamily="-111" charset="-128"/>
              </a:rPr>
              <a:t>Epub</a:t>
            </a:r>
            <a:r>
              <a:rPr lang="en-AU" sz="1200" u="none" strike="noStrike" kern="1200" dirty="0">
                <a:solidFill>
                  <a:schemeClr val="tx1"/>
                </a:solidFill>
                <a:effectLst/>
                <a:ea typeface="ＭＳ Ｐゴシック" pitchFamily="-111" charset="-128"/>
                <a:cs typeface="ＭＳ Ｐゴシック" pitchFamily="-111" charset="-128"/>
              </a:rPr>
              <a:t> 2005 Apr 11.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15917150.</a:t>
            </a:r>
          </a:p>
          <a:p>
            <a:r>
              <a:rPr lang="en-AU" sz="1200" u="none" strike="noStrike" kern="1200" dirty="0">
                <a:solidFill>
                  <a:schemeClr val="tx1"/>
                </a:solidFill>
                <a:effectLst/>
                <a:ea typeface="ＭＳ Ｐゴシック" pitchFamily="-111" charset="-128"/>
                <a:cs typeface="ＭＳ Ｐゴシック" pitchFamily="-111" charset="-128"/>
              </a:rPr>
              <a:t>(3) Baby NM, Koshy G, Mathew A. The Effect of Electromagnetic Radiation due to Mobile Phone Use on Thyroid Function in Medical Students Studying in a Medical College in South India. Indian J Endocrinol </a:t>
            </a:r>
            <a:r>
              <a:rPr lang="en-AU" sz="1200" u="none" strike="noStrike" kern="1200" dirty="0" err="1">
                <a:solidFill>
                  <a:schemeClr val="tx1"/>
                </a:solidFill>
                <a:effectLst/>
                <a:ea typeface="ＭＳ Ｐゴシック" pitchFamily="-111" charset="-128"/>
                <a:cs typeface="ＭＳ Ｐゴシック" pitchFamily="-111" charset="-128"/>
              </a:rPr>
              <a:t>Metab</a:t>
            </a:r>
            <a:r>
              <a:rPr lang="en-AU" sz="1200" u="none" strike="noStrike" kern="1200" dirty="0">
                <a:solidFill>
                  <a:schemeClr val="tx1"/>
                </a:solidFill>
                <a:effectLst/>
                <a:ea typeface="ＭＳ Ｐゴシック" pitchFamily="-111" charset="-128"/>
                <a:cs typeface="ＭＳ Ｐゴシック" pitchFamily="-111" charset="-128"/>
              </a:rPr>
              <a:t>. 2017 Nov-Dec;21(6):797-802.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10.4103/ijem.IJEM_12_17.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29285437; </a:t>
            </a:r>
            <a:r>
              <a:rPr lang="en-AU" sz="1200" u="none" strike="noStrike" kern="1200" dirty="0" err="1">
                <a:solidFill>
                  <a:schemeClr val="tx1"/>
                </a:solidFill>
                <a:effectLst/>
                <a:ea typeface="ＭＳ Ｐゴシック" pitchFamily="-111" charset="-128"/>
                <a:cs typeface="ＭＳ Ｐゴシック" pitchFamily="-111" charset="-128"/>
              </a:rPr>
              <a:t>PMCID</a:t>
            </a:r>
            <a:r>
              <a:rPr lang="en-AU" sz="1200" u="none" strike="noStrike" kern="1200" dirty="0">
                <a:solidFill>
                  <a:schemeClr val="tx1"/>
                </a:solidFill>
                <a:effectLst/>
                <a:ea typeface="ＭＳ Ｐゴシック" pitchFamily="-111" charset="-128"/>
                <a:cs typeface="ＭＳ Ｐゴシック" pitchFamily="-111" charset="-128"/>
              </a:rPr>
              <a:t>: PMC5729662.</a:t>
            </a:r>
          </a:p>
          <a:p>
            <a:br>
              <a:rPr lang="en-AU" sz="1200" u="none" strike="noStrike" kern="1200" dirty="0">
                <a:solidFill>
                  <a:schemeClr val="tx1"/>
                </a:solidFill>
                <a:effectLst/>
                <a:ea typeface="ＭＳ Ｐゴシック" pitchFamily="-111" charset="-128"/>
                <a:cs typeface="ＭＳ Ｐゴシック" pitchFamily="-111" charset="-128"/>
              </a:rPr>
            </a:br>
            <a:endParaRPr lang="en-AU" sz="1200" u="none" strike="noStrike" kern="1200" dirty="0">
              <a:solidFill>
                <a:schemeClr val="tx1"/>
              </a:solidFill>
              <a:effectLst/>
              <a:ea typeface="ＭＳ Ｐゴシック" pitchFamily="-111" charset="-128"/>
              <a:cs typeface="ＭＳ Ｐゴシック" pitchFamily="-111" charset="-128"/>
            </a:endParaRPr>
          </a:p>
          <a:p>
            <a:endParaRPr lang="en-AU" sz="1200" u="none" strike="noStrike" kern="1200" dirty="0">
              <a:solidFill>
                <a:schemeClr val="tx1"/>
              </a:solidFill>
              <a:effectLst/>
              <a:ea typeface="ＭＳ Ｐゴシック" pitchFamily="-111" charset="-128"/>
              <a:cs typeface="ＭＳ Ｐゴシック" pitchFamily="-111" charset="-128"/>
            </a:endParaRPr>
          </a:p>
          <a:p>
            <a:endParaRPr lang="en-AU" sz="1200" u="none" strike="noStrike" kern="1200" dirty="0">
              <a:solidFill>
                <a:schemeClr val="tx1"/>
              </a:solidFill>
              <a:effectLst/>
              <a:ea typeface="ＭＳ Ｐゴシック" pitchFamily="-111" charset="-128"/>
              <a:cs typeface="ＭＳ Ｐゴシック" pitchFamily="-111" charset="-128"/>
            </a:endParaRPr>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25</a:t>
            </a:fld>
            <a:endParaRPr lang="en-US" altLang="en-US"/>
          </a:p>
        </p:txBody>
      </p:sp>
    </p:spTree>
    <p:extLst>
      <p:ext uri="{BB962C8B-B14F-4D97-AF65-F5344CB8AC3E}">
        <p14:creationId xmlns:p14="http://schemas.microsoft.com/office/powerpoint/2010/main" val="3869328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Perchlorate: </a:t>
            </a:r>
          </a:p>
          <a:p>
            <a:r>
              <a:rPr lang="en-AU" sz="1200" kern="1200" dirty="0" err="1">
                <a:solidFill>
                  <a:schemeClr val="tx1"/>
                </a:solidFill>
                <a:effectLst/>
                <a:ea typeface="ＭＳ Ｐゴシック" pitchFamily="-111" charset="-128"/>
                <a:cs typeface="ＭＳ Ｐゴシック" pitchFamily="-111" charset="-128"/>
              </a:rPr>
              <a:t>Dohán</a:t>
            </a:r>
            <a:r>
              <a:rPr lang="en-AU" sz="1200" kern="1200" dirty="0">
                <a:solidFill>
                  <a:schemeClr val="tx1"/>
                </a:solidFill>
                <a:effectLst/>
                <a:ea typeface="ＭＳ Ｐゴシック" pitchFamily="-111" charset="-128"/>
                <a:cs typeface="ＭＳ Ｐゴシック" pitchFamily="-111" charset="-128"/>
              </a:rPr>
              <a:t> O, </a:t>
            </a:r>
            <a:r>
              <a:rPr lang="en-AU" sz="1200" kern="1200" dirty="0" err="1">
                <a:solidFill>
                  <a:schemeClr val="tx1"/>
                </a:solidFill>
                <a:effectLst/>
                <a:ea typeface="ＭＳ Ｐゴシック" pitchFamily="-111" charset="-128"/>
                <a:cs typeface="ＭＳ Ｐゴシック" pitchFamily="-111" charset="-128"/>
              </a:rPr>
              <a:t>Portulano</a:t>
            </a:r>
            <a:r>
              <a:rPr lang="en-AU" sz="1200" kern="1200" dirty="0">
                <a:solidFill>
                  <a:schemeClr val="tx1"/>
                </a:solidFill>
                <a:effectLst/>
                <a:ea typeface="ＭＳ Ｐゴシック" pitchFamily="-111" charset="-128"/>
                <a:cs typeface="ＭＳ Ｐゴシック" pitchFamily="-111" charset="-128"/>
              </a:rPr>
              <a:t> C, </a:t>
            </a:r>
            <a:r>
              <a:rPr lang="en-AU" sz="1200" kern="1200" dirty="0" err="1">
                <a:solidFill>
                  <a:schemeClr val="tx1"/>
                </a:solidFill>
                <a:effectLst/>
                <a:ea typeface="ＭＳ Ｐゴシック" pitchFamily="-111" charset="-128"/>
                <a:cs typeface="ＭＳ Ｐゴシック" pitchFamily="-111" charset="-128"/>
              </a:rPr>
              <a:t>Basquin</a:t>
            </a:r>
            <a:r>
              <a:rPr lang="en-AU" sz="1200" kern="1200" dirty="0">
                <a:solidFill>
                  <a:schemeClr val="tx1"/>
                </a:solidFill>
                <a:effectLst/>
                <a:ea typeface="ＭＳ Ｐゴシック" pitchFamily="-111" charset="-128"/>
                <a:cs typeface="ＭＳ Ｐゴシック" pitchFamily="-111" charset="-128"/>
              </a:rPr>
              <a:t> C, Reyna-</a:t>
            </a:r>
            <a:r>
              <a:rPr lang="en-AU" sz="1200" kern="1200" dirty="0" err="1">
                <a:solidFill>
                  <a:schemeClr val="tx1"/>
                </a:solidFill>
                <a:effectLst/>
                <a:ea typeface="ＭＳ Ｐゴシック" pitchFamily="-111" charset="-128"/>
                <a:cs typeface="ＭＳ Ｐゴシック" pitchFamily="-111" charset="-128"/>
              </a:rPr>
              <a:t>Neyra</a:t>
            </a:r>
            <a:r>
              <a:rPr lang="en-AU" sz="1200" kern="1200" dirty="0">
                <a:solidFill>
                  <a:schemeClr val="tx1"/>
                </a:solidFill>
                <a:effectLst/>
                <a:ea typeface="ＭＳ Ｐゴシック" pitchFamily="-111" charset="-128"/>
                <a:cs typeface="ＭＳ Ｐゴシック" pitchFamily="-111" charset="-128"/>
              </a:rPr>
              <a:t> A, </a:t>
            </a:r>
            <a:r>
              <a:rPr lang="en-AU" sz="1200" kern="1200" dirty="0" err="1">
                <a:solidFill>
                  <a:schemeClr val="tx1"/>
                </a:solidFill>
                <a:effectLst/>
                <a:ea typeface="ＭＳ Ｐゴシック" pitchFamily="-111" charset="-128"/>
                <a:cs typeface="ＭＳ Ｐゴシック" pitchFamily="-111" charset="-128"/>
              </a:rPr>
              <a:t>Amzel</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LM</a:t>
            </a:r>
            <a:r>
              <a:rPr lang="en-AU" sz="1200" kern="1200" dirty="0">
                <a:solidFill>
                  <a:schemeClr val="tx1"/>
                </a:solidFill>
                <a:effectLst/>
                <a:ea typeface="ＭＳ Ｐゴシック" pitchFamily="-111" charset="-128"/>
                <a:cs typeface="ＭＳ Ｐゴシック" pitchFamily="-111" charset="-128"/>
              </a:rPr>
              <a:t>, Carrasco N. The Na+/I symporter (NIS) mediates electroneutral active transport of the environmental pollutant perchlorate. Proc Natl </a:t>
            </a:r>
            <a:r>
              <a:rPr lang="en-AU" sz="1200" kern="1200" dirty="0" err="1">
                <a:solidFill>
                  <a:schemeClr val="tx1"/>
                </a:solidFill>
                <a:effectLst/>
                <a:ea typeface="ＭＳ Ｐゴシック" pitchFamily="-111" charset="-128"/>
                <a:cs typeface="ＭＳ Ｐゴシック" pitchFamily="-111" charset="-128"/>
              </a:rPr>
              <a:t>Acad</a:t>
            </a:r>
            <a:r>
              <a:rPr lang="en-AU" sz="1200" kern="1200" dirty="0">
                <a:solidFill>
                  <a:schemeClr val="tx1"/>
                </a:solidFill>
                <a:effectLst/>
                <a:ea typeface="ＭＳ Ｐゴシック" pitchFamily="-111" charset="-128"/>
                <a:cs typeface="ＭＳ Ｐゴシック" pitchFamily="-111" charset="-128"/>
              </a:rPr>
              <a:t> Sci U S A. 2007 Dec 18;104(51):20250-5.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10.1073/pnas.0707207104. </a:t>
            </a:r>
            <a:r>
              <a:rPr lang="en-AU" sz="1200" kern="1200" dirty="0" err="1">
                <a:solidFill>
                  <a:schemeClr val="tx1"/>
                </a:solidFill>
                <a:effectLst/>
                <a:ea typeface="ＭＳ Ｐゴシック" pitchFamily="-111" charset="-128"/>
                <a:cs typeface="ＭＳ Ｐゴシック" pitchFamily="-111" charset="-128"/>
              </a:rPr>
              <a:t>Epub</a:t>
            </a:r>
            <a:r>
              <a:rPr lang="en-AU" sz="1200" kern="1200" dirty="0">
                <a:solidFill>
                  <a:schemeClr val="tx1"/>
                </a:solidFill>
                <a:effectLst/>
                <a:ea typeface="ＭＳ Ｐゴシック" pitchFamily="-111" charset="-128"/>
                <a:cs typeface="ＭＳ Ｐゴシック" pitchFamily="-111" charset="-128"/>
              </a:rPr>
              <a:t> 2007 Dec 11.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18077370;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PMC2154417.</a:t>
            </a:r>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26</a:t>
            </a:fld>
            <a:endParaRPr lang="en-US" altLang="en-US"/>
          </a:p>
        </p:txBody>
      </p:sp>
    </p:spTree>
    <p:extLst>
      <p:ext uri="{BB962C8B-B14F-4D97-AF65-F5344CB8AC3E}">
        <p14:creationId xmlns:p14="http://schemas.microsoft.com/office/powerpoint/2010/main" val="1191616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24A6C6F2-C961-4E40-A397-71F07CB091A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a:extLst>
              <a:ext uri="{FF2B5EF4-FFF2-40B4-BE49-F238E27FC236}">
                <a16:creationId xmlns:a16="http://schemas.microsoft.com/office/drawing/2014/main" id="{E621A261-8E7C-6143-8C7E-32D06D6C6549}"/>
              </a:ext>
            </a:extLst>
          </p:cNvPr>
          <p:cNvSpPr>
            <a:spLocks noGrp="1"/>
          </p:cNvSpPr>
          <p:nvPr>
            <p:ph type="body" idx="1"/>
          </p:nvPr>
        </p:nvSpPr>
        <p:spPr/>
        <p:txBody>
          <a:bodyPr wrap="square" numCol="1" anchor="t" anchorCtr="0" compatLnSpc="1">
            <a:prstTxWarp prst="textNoShape">
              <a:avLst/>
            </a:prstTxWarp>
            <a:normAutofit fontScale="25000" lnSpcReduction="20000"/>
          </a:bodyPr>
          <a:lstStyle/>
          <a:p>
            <a:pPr eaLnBrk="1" hangingPunct="1">
              <a:lnSpc>
                <a:spcPct val="80000"/>
              </a:lnSpc>
              <a:spcBef>
                <a:spcPct val="0"/>
              </a:spcBef>
            </a:pPr>
            <a:r>
              <a:rPr lang="en-US" altLang="en-US" sz="1800" b="1" dirty="0">
                <a:ea typeface="ＭＳ Ｐゴシック" panose="020B0600070205080204" pitchFamily="34" charset="-128"/>
              </a:rPr>
              <a:t>Fluoride</a:t>
            </a:r>
            <a:endParaRPr lang="en-US" altLang="en-US" sz="1800" dirty="0">
              <a:ea typeface="ＭＳ Ｐゴシック" panose="020B0600070205080204" pitchFamily="34" charset="-128"/>
            </a:endParaRPr>
          </a:p>
          <a:p>
            <a:pPr eaLnBrk="1" hangingPunct="1">
              <a:lnSpc>
                <a:spcPct val="80000"/>
              </a:lnSpc>
              <a:spcBef>
                <a:spcPct val="0"/>
              </a:spcBef>
            </a:pPr>
            <a:r>
              <a:rPr lang="en-US" altLang="en-US" sz="1800" dirty="0" err="1">
                <a:ea typeface="ＭＳ Ｐゴシック" panose="020B0600070205080204" pitchFamily="34" charset="-128"/>
              </a:rPr>
              <a:t>Biol</a:t>
            </a:r>
            <a:r>
              <a:rPr lang="en-US" altLang="en-US" sz="1800" dirty="0">
                <a:ea typeface="ＭＳ Ｐゴシック" panose="020B0600070205080204" pitchFamily="34" charset="-128"/>
              </a:rPr>
              <a:t> Trace Elem Res. 2011 Dec;144(1-3):1083-94. </a:t>
            </a:r>
          </a:p>
          <a:p>
            <a:pPr eaLnBrk="1" hangingPunct="1">
              <a:lnSpc>
                <a:spcPct val="80000"/>
              </a:lnSpc>
              <a:spcBef>
                <a:spcPct val="0"/>
              </a:spcBef>
            </a:pPr>
            <a:r>
              <a:rPr lang="en-US" altLang="en-US" sz="1800" dirty="0">
                <a:ea typeface="ＭＳ Ｐゴシック" panose="020B0600070205080204" pitchFamily="34" charset="-128"/>
              </a:rPr>
              <a:t>Fluoride toxicity and status of serum thyroid hormones, brain histopathology, and learning memory in rats: a multigenerational assessment.</a:t>
            </a:r>
          </a:p>
          <a:p>
            <a:pPr eaLnBrk="1" hangingPunct="1">
              <a:lnSpc>
                <a:spcPct val="80000"/>
              </a:lnSpc>
              <a:spcBef>
                <a:spcPct val="0"/>
              </a:spcBef>
            </a:pPr>
            <a:r>
              <a:rPr lang="en-US" altLang="en-US" sz="1800" dirty="0">
                <a:ea typeface="ＭＳ Ｐゴシック" panose="020B0600070205080204" pitchFamily="34" charset="-128"/>
              </a:rPr>
              <a:t>Basha PM, Rai P, Begum S.</a:t>
            </a:r>
          </a:p>
          <a:p>
            <a:pPr eaLnBrk="1" hangingPunct="1">
              <a:lnSpc>
                <a:spcPct val="80000"/>
              </a:lnSpc>
              <a:spcBef>
                <a:spcPct val="0"/>
              </a:spcBef>
            </a:pPr>
            <a:r>
              <a:rPr lang="en-US" altLang="en-US" sz="1800" dirty="0">
                <a:ea typeface="ＭＳ Ｐゴシック" panose="020B0600070205080204" pitchFamily="34" charset="-128"/>
              </a:rPr>
              <a:t>Source</a:t>
            </a:r>
          </a:p>
          <a:p>
            <a:pPr eaLnBrk="1" hangingPunct="1">
              <a:lnSpc>
                <a:spcPct val="80000"/>
              </a:lnSpc>
              <a:spcBef>
                <a:spcPct val="0"/>
              </a:spcBef>
            </a:pPr>
            <a:r>
              <a:rPr lang="en-US" altLang="en-US" sz="1800" dirty="0">
                <a:ea typeface="ＭＳ Ｐゴシック" panose="020B0600070205080204" pitchFamily="34" charset="-128"/>
              </a:rPr>
              <a:t>Department of Zoology, Bangalore University, Bangalore, 560 056, India, </a:t>
            </a:r>
            <a:r>
              <a:rPr lang="en-US" altLang="en-US" sz="1800" dirty="0" err="1">
                <a:ea typeface="ＭＳ Ｐゴシック" panose="020B0600070205080204" pitchFamily="34" charset="-128"/>
              </a:rPr>
              <a:t>pmbashabub@rediffmail.com</a:t>
            </a:r>
            <a:r>
              <a:rPr lang="en-US" altLang="en-US" sz="1800" dirty="0">
                <a:ea typeface="ＭＳ Ｐゴシック" panose="020B0600070205080204" pitchFamily="34" charset="-128"/>
              </a:rPr>
              <a:t>.</a:t>
            </a:r>
          </a:p>
          <a:p>
            <a:pPr eaLnBrk="1" hangingPunct="1">
              <a:lnSpc>
                <a:spcPct val="80000"/>
              </a:lnSpc>
              <a:spcBef>
                <a:spcPct val="0"/>
              </a:spcBef>
            </a:pPr>
            <a:r>
              <a:rPr lang="en-US" altLang="en-US" sz="1800" dirty="0">
                <a:ea typeface="ＭＳ Ｐゴシック" panose="020B0600070205080204" pitchFamily="34" charset="-128"/>
              </a:rPr>
              <a:t>Abstract</a:t>
            </a:r>
          </a:p>
          <a:p>
            <a:pPr eaLnBrk="1" hangingPunct="1">
              <a:lnSpc>
                <a:spcPct val="80000"/>
              </a:lnSpc>
              <a:spcBef>
                <a:spcPct val="0"/>
              </a:spcBef>
            </a:pPr>
            <a:r>
              <a:rPr lang="en-US" altLang="en-US" sz="1800" dirty="0">
                <a:ea typeface="ＭＳ Ｐゴシック" panose="020B0600070205080204" pitchFamily="34" charset="-128"/>
              </a:rPr>
              <a:t>High-fluoride (100 and 200 ppm) water was administered to rats orally to study the fluoride-induced changes on the thyroid hormone status, the histopathology of discrete brain regions, the acetylcholine esterase activity, and the learning and memory abilities in multigeneration rats. Significant decrease in the serum-free thyroxine (FT4) and free triiodothyronine (FT3) levels and decrease in acetylcholine esterase activity in fluoride-treated group were observed. Presence of eosinophilic Purkinje cells, degenerating neurons, decreased granular cells, and vacuolations were noted in discrete brain regions of the fluoride-treated group. In the T-maze experiments, the fluoride-treated group showed poor acquisition and retention and higher latency when compared with the control. The alterations were more profound in the third generation when compared with the first- and second-generation fluoride-treated group. Changes in the thyroid hormone levels in the present study might have imbalanced the oxidant/antioxidant system, which further led to a reduction in learning memory ability. Hence, presence of generational or cumulative effects of fluoride on the development of the offspring when it is ingested continuously through multiple generations is evident from the present study.</a:t>
            </a:r>
          </a:p>
          <a:p>
            <a:pPr eaLnBrk="1" hangingPunct="1">
              <a:lnSpc>
                <a:spcPct val="80000"/>
              </a:lnSpc>
              <a:spcBef>
                <a:spcPct val="0"/>
              </a:spcBef>
            </a:pPr>
            <a:r>
              <a:rPr lang="en-US" altLang="en-US" sz="1800" dirty="0" err="1">
                <a:ea typeface="ＭＳ Ｐゴシック" panose="020B0600070205080204" pitchFamily="34" charset="-128"/>
              </a:rPr>
              <a:t>PMID</a:t>
            </a:r>
            <a:r>
              <a:rPr lang="en-US" altLang="en-US" sz="1800" dirty="0">
                <a:ea typeface="ＭＳ Ｐゴシック" panose="020B0600070205080204" pitchFamily="34" charset="-128"/>
              </a:rPr>
              <a:t>: 21755305 [PubMed - in process]</a:t>
            </a:r>
          </a:p>
          <a:p>
            <a:pPr eaLnBrk="1" hangingPunct="1">
              <a:lnSpc>
                <a:spcPct val="80000"/>
              </a:lnSpc>
              <a:spcBef>
                <a:spcPct val="0"/>
              </a:spcBef>
            </a:pPr>
            <a:r>
              <a:rPr lang="en-US" altLang="en-US" sz="1800" dirty="0">
                <a:ea typeface="ＭＳ Ｐゴシック" panose="020B0600070205080204" pitchFamily="34" charset="-128"/>
              </a:rPr>
              <a:t> </a:t>
            </a:r>
          </a:p>
          <a:p>
            <a:pPr eaLnBrk="1" hangingPunct="1">
              <a:lnSpc>
                <a:spcPct val="80000"/>
              </a:lnSpc>
              <a:spcBef>
                <a:spcPct val="0"/>
              </a:spcBef>
            </a:pPr>
            <a:r>
              <a:rPr lang="en-US" altLang="en-US" sz="1800" dirty="0" err="1">
                <a:ea typeface="ＭＳ Ｐゴシック" panose="020B0600070205080204" pitchFamily="34" charset="-128"/>
              </a:rPr>
              <a:t>Toxicol</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Ind</a:t>
            </a:r>
            <a:r>
              <a:rPr lang="en-US" altLang="en-US" sz="1800" dirty="0">
                <a:ea typeface="ＭＳ Ｐゴシック" panose="020B0600070205080204" pitchFamily="34" charset="-128"/>
              </a:rPr>
              <a:t> Health. 2009 Feb;25(1):49-57.</a:t>
            </a:r>
          </a:p>
          <a:p>
            <a:pPr eaLnBrk="1" hangingPunct="1">
              <a:lnSpc>
                <a:spcPct val="80000"/>
              </a:lnSpc>
              <a:spcBef>
                <a:spcPct val="0"/>
              </a:spcBef>
            </a:pPr>
            <a:r>
              <a:rPr lang="en-US" altLang="en-US" sz="1800" dirty="0">
                <a:ea typeface="ＭＳ Ｐゴシック" panose="020B0600070205080204" pitchFamily="34" charset="-128"/>
              </a:rPr>
              <a:t>Fluoride-induced thyroid dysfunction in rats: roles of dietary protein and calcium level.</a:t>
            </a:r>
          </a:p>
          <a:p>
            <a:pPr eaLnBrk="1" hangingPunct="1">
              <a:lnSpc>
                <a:spcPct val="80000"/>
              </a:lnSpc>
              <a:spcBef>
                <a:spcPct val="0"/>
              </a:spcBef>
            </a:pPr>
            <a:r>
              <a:rPr lang="en-US" altLang="en-US" sz="1800" dirty="0">
                <a:ea typeface="ＭＳ Ｐゴシック" panose="020B0600070205080204" pitchFamily="34" charset="-128"/>
              </a:rPr>
              <a:t>Wang H, Yang Z, Zhou B, Gao H, Yan X, Wang J.</a:t>
            </a:r>
          </a:p>
          <a:p>
            <a:pPr eaLnBrk="1" hangingPunct="1">
              <a:lnSpc>
                <a:spcPct val="80000"/>
              </a:lnSpc>
              <a:spcBef>
                <a:spcPct val="0"/>
              </a:spcBef>
            </a:pPr>
            <a:r>
              <a:rPr lang="en-US" altLang="en-US" sz="1800" dirty="0">
                <a:ea typeface="ＭＳ Ｐゴシック" panose="020B0600070205080204" pitchFamily="34" charset="-128"/>
              </a:rPr>
              <a:t>Source</a:t>
            </a:r>
          </a:p>
          <a:p>
            <a:pPr eaLnBrk="1" hangingPunct="1">
              <a:lnSpc>
                <a:spcPct val="80000"/>
              </a:lnSpc>
              <a:spcBef>
                <a:spcPct val="0"/>
              </a:spcBef>
            </a:pPr>
            <a:r>
              <a:rPr lang="en-US" altLang="en-US" sz="1800" dirty="0">
                <a:ea typeface="ＭＳ Ｐゴシック" panose="020B0600070205080204" pitchFamily="34" charset="-128"/>
              </a:rPr>
              <a:t>Shanxi Key Laboratory of Ecological Animal Science and Environmental Medicine, Shanxi Agricultural University, </a:t>
            </a:r>
            <a:r>
              <a:rPr lang="en-US" altLang="en-US" sz="1800" dirty="0" err="1">
                <a:ea typeface="ＭＳ Ｐゴシック" panose="020B0600070205080204" pitchFamily="34" charset="-128"/>
              </a:rPr>
              <a:t>Taigu</a:t>
            </a:r>
            <a:r>
              <a:rPr lang="en-US" altLang="en-US" sz="1800" dirty="0">
                <a:ea typeface="ＭＳ Ｐゴシック" panose="020B0600070205080204" pitchFamily="34" charset="-128"/>
              </a:rPr>
              <a:t>, Shanxi, 030801, People's Republic of China.</a:t>
            </a:r>
          </a:p>
          <a:p>
            <a:pPr eaLnBrk="1" hangingPunct="1">
              <a:lnSpc>
                <a:spcPct val="80000"/>
              </a:lnSpc>
              <a:spcBef>
                <a:spcPct val="0"/>
              </a:spcBef>
            </a:pPr>
            <a:r>
              <a:rPr lang="en-US" altLang="en-US" sz="1800" dirty="0">
                <a:ea typeface="ＭＳ Ｐゴシック" panose="020B0600070205080204" pitchFamily="34" charset="-128"/>
              </a:rPr>
              <a:t>Abstract</a:t>
            </a:r>
          </a:p>
          <a:p>
            <a:pPr eaLnBrk="1" hangingPunct="1">
              <a:lnSpc>
                <a:spcPct val="80000"/>
              </a:lnSpc>
              <a:spcBef>
                <a:spcPct val="0"/>
              </a:spcBef>
            </a:pPr>
            <a:r>
              <a:rPr lang="en-US" altLang="en-US" sz="1800" dirty="0">
                <a:ea typeface="ＭＳ Ｐゴシック" panose="020B0600070205080204" pitchFamily="34" charset="-128"/>
              </a:rPr>
              <a:t>To assess the roles of dietary protein (</a:t>
            </a:r>
            <a:r>
              <a:rPr lang="en-US" altLang="en-US" sz="1800" dirty="0" err="1">
                <a:ea typeface="ＭＳ Ｐゴシック" panose="020B0600070205080204" pitchFamily="34" charset="-128"/>
              </a:rPr>
              <a:t>Pr</a:t>
            </a:r>
            <a:r>
              <a:rPr lang="en-US" altLang="en-US" sz="1800" dirty="0">
                <a:ea typeface="ＭＳ Ｐゴシック" panose="020B0600070205080204" pitchFamily="34" charset="-128"/>
              </a:rPr>
              <a:t>) and calcium (Ca) level associated with excessive fluoride (F) intake and the impact of dietary </a:t>
            </a:r>
            <a:r>
              <a:rPr lang="en-US" altLang="en-US" sz="1800" dirty="0" err="1">
                <a:ea typeface="ＭＳ Ｐゴシック" panose="020B0600070205080204" pitchFamily="34" charset="-128"/>
              </a:rPr>
              <a:t>Pr</a:t>
            </a:r>
            <a:r>
              <a:rPr lang="en-US" altLang="en-US" sz="1800" dirty="0">
                <a:ea typeface="ＭＳ Ｐゴシック" panose="020B0600070205080204" pitchFamily="34" charset="-128"/>
              </a:rPr>
              <a:t>, Ca, and F on thyroid function, 144 30-day-old Wistar albino rats were randomly allotted to six groups of 24 (</a:t>
            </a:r>
            <a:r>
              <a:rPr lang="en-US" altLang="en-US" sz="1800" dirty="0" err="1">
                <a:ea typeface="ＭＳ Ｐゴシック" panose="020B0600070205080204" pitchFamily="34" charset="-128"/>
              </a:rPr>
              <a:t>female:male</a:t>
            </a:r>
            <a:r>
              <a:rPr lang="en-US" altLang="en-US" sz="1800" dirty="0">
                <a:ea typeface="ＭＳ Ｐゴシック" panose="020B0600070205080204" pitchFamily="34" charset="-128"/>
              </a:rPr>
              <a:t> = 1:1). The six groups were fed (1) a normal control (NC) diet (17.92% </a:t>
            </a:r>
            <a:r>
              <a:rPr lang="en-US" altLang="en-US" sz="1800" dirty="0" err="1">
                <a:ea typeface="ＭＳ Ｐゴシック" panose="020B0600070205080204" pitchFamily="34" charset="-128"/>
              </a:rPr>
              <a:t>Pr</a:t>
            </a:r>
            <a:r>
              <a:rPr lang="en-US" altLang="en-US" sz="1800" dirty="0">
                <a:ea typeface="ＭＳ Ｐゴシック" panose="020B0600070205080204" pitchFamily="34" charset="-128"/>
              </a:rPr>
              <a:t>, 0.85% Ca = NC group); (2) the NC diet and high F (338 mg </a:t>
            </a:r>
            <a:r>
              <a:rPr lang="en-US" altLang="en-US" sz="1800" dirty="0" err="1">
                <a:ea typeface="ＭＳ Ｐゴシック" panose="020B0600070205080204" pitchFamily="34" charset="-128"/>
              </a:rPr>
              <a:t>NaF</a:t>
            </a:r>
            <a:r>
              <a:rPr lang="en-US" altLang="en-US" sz="1800" dirty="0">
                <a:ea typeface="ＭＳ Ｐゴシック" panose="020B0600070205080204" pitchFamily="34" charset="-128"/>
              </a:rPr>
              <a:t> [=150 mg F ion]/L in their drinking water = </a:t>
            </a:r>
            <a:r>
              <a:rPr lang="en-US" altLang="en-US" sz="1800" dirty="0" err="1">
                <a:ea typeface="ＭＳ Ｐゴシック" panose="020B0600070205080204" pitchFamily="34" charset="-128"/>
              </a:rPr>
              <a:t>NC+F</a:t>
            </a:r>
            <a:r>
              <a:rPr lang="en-US" altLang="en-US" sz="1800" dirty="0">
                <a:ea typeface="ＭＳ Ｐゴシック" panose="020B0600070205080204" pitchFamily="34" charset="-128"/>
              </a:rPr>
              <a:t> group); (3) low </a:t>
            </a:r>
            <a:r>
              <a:rPr lang="en-US" altLang="en-US" sz="1800" dirty="0" err="1">
                <a:ea typeface="ＭＳ Ｐゴシック" panose="020B0600070205080204" pitchFamily="34" charset="-128"/>
              </a:rPr>
              <a:t>Pr</a:t>
            </a:r>
            <a:r>
              <a:rPr lang="en-US" altLang="en-US" sz="1800" dirty="0">
                <a:ea typeface="ＭＳ Ｐゴシック" panose="020B0600070205080204" pitchFamily="34" charset="-128"/>
              </a:rPr>
              <a:t> and low Ca diet (10.01% </a:t>
            </a:r>
            <a:r>
              <a:rPr lang="en-US" altLang="en-US" sz="1800" dirty="0" err="1">
                <a:ea typeface="ＭＳ Ｐゴシック" panose="020B0600070205080204" pitchFamily="34" charset="-128"/>
              </a:rPr>
              <a:t>Pr</a:t>
            </a:r>
            <a:r>
              <a:rPr lang="en-US" altLang="en-US" sz="1800" dirty="0">
                <a:ea typeface="ＭＳ Ｐゴシック" panose="020B0600070205080204" pitchFamily="34" charset="-128"/>
              </a:rPr>
              <a:t>, 0.24% Ca = </a:t>
            </a:r>
            <a:r>
              <a:rPr lang="en-US" altLang="en-US" sz="1800" dirty="0" err="1">
                <a:ea typeface="ＭＳ Ｐゴシック" panose="020B0600070205080204" pitchFamily="34" charset="-128"/>
              </a:rPr>
              <a:t>LPrLCa</a:t>
            </a:r>
            <a:r>
              <a:rPr lang="en-US" altLang="en-US" sz="1800" dirty="0">
                <a:ea typeface="ＭＳ Ｐゴシック" panose="020B0600070205080204" pitchFamily="34" charset="-128"/>
              </a:rPr>
              <a:t> group); (4) low </a:t>
            </a:r>
            <a:r>
              <a:rPr lang="en-US" altLang="en-US" sz="1800" dirty="0" err="1">
                <a:ea typeface="ＭＳ Ｐゴシック" panose="020B0600070205080204" pitchFamily="34" charset="-128"/>
              </a:rPr>
              <a:t>Pr</a:t>
            </a:r>
            <a:r>
              <a:rPr lang="en-US" altLang="en-US" sz="1800" dirty="0">
                <a:ea typeface="ＭＳ Ｐゴシック" panose="020B0600070205080204" pitchFamily="34" charset="-128"/>
              </a:rPr>
              <a:t> and low Ca diet plus high F = </a:t>
            </a:r>
            <a:r>
              <a:rPr lang="en-US" altLang="en-US" sz="1800" dirty="0" err="1">
                <a:ea typeface="ＭＳ Ｐゴシック" panose="020B0600070205080204" pitchFamily="34" charset="-128"/>
              </a:rPr>
              <a:t>LPrLCa+F</a:t>
            </a:r>
            <a:r>
              <a:rPr lang="en-US" altLang="en-US" sz="1800" dirty="0">
                <a:ea typeface="ＭＳ Ｐゴシック" panose="020B0600070205080204" pitchFamily="34" charset="-128"/>
              </a:rPr>
              <a:t> group; (5) high </a:t>
            </a:r>
            <a:r>
              <a:rPr lang="en-US" altLang="en-US" sz="1800" dirty="0" err="1">
                <a:ea typeface="ＭＳ Ｐゴシック" panose="020B0600070205080204" pitchFamily="34" charset="-128"/>
              </a:rPr>
              <a:t>Pr</a:t>
            </a:r>
            <a:r>
              <a:rPr lang="en-US" altLang="en-US" sz="1800" dirty="0">
                <a:ea typeface="ＭＳ Ｐゴシック" panose="020B0600070205080204" pitchFamily="34" charset="-128"/>
              </a:rPr>
              <a:t> and low Ca diet plus high F (25.52% </a:t>
            </a:r>
            <a:r>
              <a:rPr lang="en-US" altLang="en-US" sz="1800" dirty="0" err="1">
                <a:ea typeface="ＭＳ Ｐゴシック" panose="020B0600070205080204" pitchFamily="34" charset="-128"/>
              </a:rPr>
              <a:t>Pr</a:t>
            </a:r>
            <a:r>
              <a:rPr lang="en-US" altLang="en-US" sz="1800" dirty="0">
                <a:ea typeface="ＭＳ Ｐゴシック" panose="020B0600070205080204" pitchFamily="34" charset="-128"/>
              </a:rPr>
              <a:t>, 0.25% Ca = </a:t>
            </a:r>
            <a:r>
              <a:rPr lang="en-US" altLang="en-US" sz="1800" dirty="0" err="1">
                <a:ea typeface="ＭＳ Ｐゴシック" panose="020B0600070205080204" pitchFamily="34" charset="-128"/>
              </a:rPr>
              <a:t>HPrLCa+F</a:t>
            </a:r>
            <a:r>
              <a:rPr lang="en-US" altLang="en-US" sz="1800" dirty="0">
                <a:ea typeface="ＭＳ Ｐゴシック" panose="020B0600070205080204" pitchFamily="34" charset="-128"/>
              </a:rPr>
              <a:t> group); and (6) low </a:t>
            </a:r>
            <a:r>
              <a:rPr lang="en-US" altLang="en-US" sz="1800" dirty="0" err="1">
                <a:ea typeface="ＭＳ Ｐゴシック" panose="020B0600070205080204" pitchFamily="34" charset="-128"/>
              </a:rPr>
              <a:t>Pr</a:t>
            </a:r>
            <a:r>
              <a:rPr lang="en-US" altLang="en-US" sz="1800" dirty="0">
                <a:ea typeface="ＭＳ Ｐゴシック" panose="020B0600070205080204" pitchFamily="34" charset="-128"/>
              </a:rPr>
              <a:t> and high Ca diet plus high F (10.60% </a:t>
            </a:r>
            <a:r>
              <a:rPr lang="en-US" altLang="en-US" sz="1800" dirty="0" err="1">
                <a:ea typeface="ＭＳ Ｐゴシック" panose="020B0600070205080204" pitchFamily="34" charset="-128"/>
              </a:rPr>
              <a:t>Pr</a:t>
            </a:r>
            <a:r>
              <a:rPr lang="en-US" altLang="en-US" sz="1800" dirty="0">
                <a:ea typeface="ＭＳ Ｐゴシック" panose="020B0600070205080204" pitchFamily="34" charset="-128"/>
              </a:rPr>
              <a:t>, 1.93% Ca = </a:t>
            </a:r>
            <a:r>
              <a:rPr lang="en-US" altLang="en-US" sz="1800" dirty="0" err="1">
                <a:ea typeface="ＭＳ Ｐゴシック" panose="020B0600070205080204" pitchFamily="34" charset="-128"/>
              </a:rPr>
              <a:t>LPrHCa+F</a:t>
            </a:r>
            <a:r>
              <a:rPr lang="en-US" altLang="en-US" sz="1800" dirty="0">
                <a:ea typeface="ＭＳ Ｐゴシック" panose="020B0600070205080204" pitchFamily="34" charset="-128"/>
              </a:rPr>
              <a:t> group). The areas of thyroid follicles were determined by Image-</a:t>
            </a:r>
            <a:r>
              <a:rPr lang="en-US" altLang="en-US" sz="1800" dirty="0" err="1">
                <a:ea typeface="ＭＳ Ｐゴシック" panose="020B0600070205080204" pitchFamily="34" charset="-128"/>
              </a:rPr>
              <a:t>Proplus</a:t>
            </a:r>
            <a:r>
              <a:rPr lang="en-US" altLang="en-US" sz="1800" dirty="0">
                <a:ea typeface="ＭＳ Ｐゴシック" panose="020B0600070205080204" pitchFamily="34" charset="-128"/>
              </a:rPr>
              <a:t> 5.1, and triiodothyronine (T3), free T3 (FT3), thyroxine (T4), and free T4 (FT4) levels in serum were measured by radioimmunoassay. The histopathological study revealed obviously flatted follicular epithelia cells and hyperplastic nodules, consisting of thyroid parafollicular cells that appeared by excessive F ingestion, on the 120th day. </a:t>
            </a:r>
            <a:r>
              <a:rPr lang="en-US" altLang="en-US" sz="1800" dirty="0" err="1">
                <a:ea typeface="ＭＳ Ｐゴシック" panose="020B0600070205080204" pitchFamily="34" charset="-128"/>
              </a:rPr>
              <a:t>Pr</a:t>
            </a:r>
            <a:r>
              <a:rPr lang="en-US" altLang="en-US" sz="1800" dirty="0">
                <a:ea typeface="ＭＳ Ｐゴシック" panose="020B0600070205080204" pitchFamily="34" charset="-128"/>
              </a:rPr>
              <a:t> or Ca supplementation reverses the F-induced damage in malnutrition. The serum T3, FT3, T4, and FT4 levels in the </a:t>
            </a:r>
            <a:r>
              <a:rPr lang="en-US" altLang="en-US" sz="1800" dirty="0" err="1">
                <a:ea typeface="ＭＳ Ｐゴシック" panose="020B0600070205080204" pitchFamily="34" charset="-128"/>
              </a:rPr>
              <a:t>NC+F</a:t>
            </a:r>
            <a:r>
              <a:rPr lang="en-US" altLang="en-US" sz="1800" dirty="0">
                <a:ea typeface="ＭＳ Ｐゴシック" panose="020B0600070205080204" pitchFamily="34" charset="-128"/>
              </a:rPr>
              <a:t> group were significantly decreased and significantly increased in the </a:t>
            </a:r>
            <a:r>
              <a:rPr lang="en-US" altLang="en-US" sz="1800" dirty="0" err="1">
                <a:ea typeface="ＭＳ Ｐゴシック" panose="020B0600070205080204" pitchFamily="34" charset="-128"/>
              </a:rPr>
              <a:t>LPrLCa+F</a:t>
            </a:r>
            <a:r>
              <a:rPr lang="en-US" altLang="en-US" sz="1800" dirty="0">
                <a:ea typeface="ＭＳ Ｐゴシック" panose="020B0600070205080204" pitchFamily="34" charset="-128"/>
              </a:rPr>
              <a:t> group. Thus, excessive F administration induces thyroid dysfunction in rats; dietary </a:t>
            </a:r>
            <a:r>
              <a:rPr lang="en-US" altLang="en-US" sz="1800" dirty="0" err="1">
                <a:ea typeface="ＭＳ Ｐゴシック" panose="020B0600070205080204" pitchFamily="34" charset="-128"/>
              </a:rPr>
              <a:t>Pr</a:t>
            </a:r>
            <a:r>
              <a:rPr lang="en-US" altLang="en-US" sz="1800" dirty="0">
                <a:ea typeface="ＭＳ Ｐゴシック" panose="020B0600070205080204" pitchFamily="34" charset="-128"/>
              </a:rPr>
              <a:t> and Ca level play key roles in F-induced thyroid dysfunction.</a:t>
            </a:r>
          </a:p>
          <a:p>
            <a:pPr eaLnBrk="1" hangingPunct="1">
              <a:lnSpc>
                <a:spcPct val="80000"/>
              </a:lnSpc>
              <a:spcBef>
                <a:spcPct val="0"/>
              </a:spcBef>
            </a:pPr>
            <a:r>
              <a:rPr lang="en-US" altLang="en-US" sz="1800" dirty="0" err="1">
                <a:ea typeface="ＭＳ Ｐゴシック" panose="020B0600070205080204" pitchFamily="34" charset="-128"/>
              </a:rPr>
              <a:t>PMID</a:t>
            </a:r>
            <a:r>
              <a:rPr lang="en-US" altLang="en-US" sz="1800" dirty="0">
                <a:ea typeface="ＭＳ Ｐゴシック" panose="020B0600070205080204" pitchFamily="34" charset="-128"/>
              </a:rPr>
              <a:t>: 19318504 [PubMed - indexed for MEDLINE]</a:t>
            </a:r>
          </a:p>
          <a:p>
            <a:pPr eaLnBrk="1" hangingPunct="1">
              <a:lnSpc>
                <a:spcPct val="80000"/>
              </a:lnSpc>
              <a:spcBef>
                <a:spcPct val="0"/>
              </a:spcBef>
            </a:pPr>
            <a:r>
              <a:rPr lang="en-US" altLang="en-US" sz="1800" dirty="0">
                <a:ea typeface="ＭＳ Ｐゴシック" panose="020B0600070205080204" pitchFamily="34" charset="-128"/>
              </a:rPr>
              <a:t> </a:t>
            </a:r>
          </a:p>
          <a:p>
            <a:pPr eaLnBrk="1" hangingPunct="1">
              <a:lnSpc>
                <a:spcPct val="80000"/>
              </a:lnSpc>
              <a:spcBef>
                <a:spcPct val="0"/>
              </a:spcBef>
            </a:pPr>
            <a:r>
              <a:rPr lang="en-US" altLang="en-US" sz="1800" dirty="0">
                <a:ea typeface="ＭＳ Ｐゴシック" panose="020B0600070205080204" pitchFamily="34" charset="-128"/>
              </a:rPr>
              <a:t>Endocrinol Exp. 1976;10(4):289-95.</a:t>
            </a:r>
          </a:p>
          <a:p>
            <a:pPr eaLnBrk="1" hangingPunct="1">
              <a:lnSpc>
                <a:spcPct val="80000"/>
              </a:lnSpc>
              <a:spcBef>
                <a:spcPct val="0"/>
              </a:spcBef>
            </a:pPr>
            <a:r>
              <a:rPr lang="en-US" altLang="en-US" sz="1800" dirty="0">
                <a:ea typeface="ＭＳ Ｐゴシック" panose="020B0600070205080204" pitchFamily="34" charset="-128"/>
              </a:rPr>
              <a:t>Effect of long-term fluoride administration on thyroid hormones level blood in rats.</a:t>
            </a:r>
          </a:p>
          <a:p>
            <a:pPr eaLnBrk="1" hangingPunct="1">
              <a:lnSpc>
                <a:spcPct val="80000"/>
              </a:lnSpc>
              <a:spcBef>
                <a:spcPct val="0"/>
              </a:spcBef>
            </a:pPr>
            <a:r>
              <a:rPr lang="en-US" altLang="en-US" sz="1800" dirty="0" err="1">
                <a:ea typeface="ＭＳ Ｐゴシック" panose="020B0600070205080204" pitchFamily="34" charset="-128"/>
              </a:rPr>
              <a:t>Bobek</a:t>
            </a:r>
            <a:r>
              <a:rPr lang="en-US" altLang="en-US" sz="1800" dirty="0">
                <a:ea typeface="ＭＳ Ｐゴシック" panose="020B0600070205080204" pitchFamily="34" charset="-128"/>
              </a:rPr>
              <a:t> S, Kahl S, </a:t>
            </a:r>
            <a:r>
              <a:rPr lang="en-US" altLang="en-US" sz="1800" dirty="0" err="1">
                <a:ea typeface="ＭＳ Ｐゴシック" panose="020B0600070205080204" pitchFamily="34" charset="-128"/>
              </a:rPr>
              <a:t>Ewy</a:t>
            </a:r>
            <a:r>
              <a:rPr lang="en-US" altLang="en-US" sz="1800" dirty="0">
                <a:ea typeface="ＭＳ Ｐゴシック" panose="020B0600070205080204" pitchFamily="34" charset="-128"/>
              </a:rPr>
              <a:t> Z.</a:t>
            </a:r>
          </a:p>
          <a:p>
            <a:pPr eaLnBrk="1" hangingPunct="1">
              <a:lnSpc>
                <a:spcPct val="80000"/>
              </a:lnSpc>
              <a:spcBef>
                <a:spcPct val="0"/>
              </a:spcBef>
            </a:pPr>
            <a:r>
              <a:rPr lang="en-US" altLang="en-US" sz="1800" dirty="0">
                <a:ea typeface="ＭＳ Ｐゴシック" panose="020B0600070205080204" pitchFamily="34" charset="-128"/>
              </a:rPr>
              <a:t>Abstract</a:t>
            </a:r>
          </a:p>
          <a:p>
            <a:pPr eaLnBrk="1" hangingPunct="1">
              <a:lnSpc>
                <a:spcPct val="80000"/>
              </a:lnSpc>
              <a:spcBef>
                <a:spcPct val="0"/>
              </a:spcBef>
            </a:pPr>
            <a:r>
              <a:rPr lang="en-US" altLang="en-US" sz="1800" dirty="0">
                <a:ea typeface="ＭＳ Ｐゴシック" panose="020B0600070205080204" pitchFamily="34" charset="-128"/>
              </a:rPr>
              <a:t>The effect of 2 months fluoride administration (0.1 and 1.0 mg daily/rat) on thyroxine and triiodothyronine level in blood and T3-resin uptake ratio was investigated in rats. In addition, free thyroxine index was calculated from serum thyroxine level and T3-resin uptake ratio. It was found that fluoride administration caused: 1. decrease in thyroxine and triiodothyronine level in plasma; 2. decrease in free thyroxine index values; 3. Increase in T3-resin uptake ratio. From these observations as well as from previous experiments it was concluded that fluoride given continuously to the rats may influence the thyroid gland rather indirectly by changing thyroid hormone transportation in the blood.</a:t>
            </a:r>
          </a:p>
          <a:p>
            <a:pPr eaLnBrk="1" hangingPunct="1">
              <a:lnSpc>
                <a:spcPct val="80000"/>
              </a:lnSpc>
              <a:spcBef>
                <a:spcPct val="0"/>
              </a:spcBef>
            </a:pPr>
            <a:r>
              <a:rPr lang="en-US" altLang="en-US" sz="1800" dirty="0" err="1">
                <a:ea typeface="ＭＳ Ｐゴシック" panose="020B0600070205080204" pitchFamily="34" charset="-128"/>
              </a:rPr>
              <a:t>PMID</a:t>
            </a:r>
            <a:r>
              <a:rPr lang="en-US" altLang="en-US" sz="1800" dirty="0">
                <a:ea typeface="ＭＳ Ｐゴシック" panose="020B0600070205080204" pitchFamily="34" charset="-128"/>
              </a:rPr>
              <a:t>: 1087230 [PubMed - indexed for MEDLINE]</a:t>
            </a:r>
          </a:p>
          <a:p>
            <a:pPr eaLnBrk="1" hangingPunct="1">
              <a:lnSpc>
                <a:spcPct val="80000"/>
              </a:lnSpc>
              <a:spcBef>
                <a:spcPct val="0"/>
              </a:spcBef>
            </a:pPr>
            <a:r>
              <a:rPr lang="en-US" altLang="en-US" sz="1800" dirty="0">
                <a:ea typeface="ＭＳ Ｐゴシック" panose="020B0600070205080204" pitchFamily="34" charset="-128"/>
              </a:rPr>
              <a:t> </a:t>
            </a:r>
          </a:p>
          <a:p>
            <a:pPr eaLnBrk="1" hangingPunct="1">
              <a:lnSpc>
                <a:spcPct val="80000"/>
              </a:lnSpc>
              <a:spcBef>
                <a:spcPct val="0"/>
              </a:spcBef>
            </a:pPr>
            <a:r>
              <a:rPr lang="en-US" altLang="en-US" sz="1800" dirty="0">
                <a:ea typeface="ＭＳ Ｐゴシック" panose="020B0600070205080204" pitchFamily="34" charset="-128"/>
              </a:rPr>
              <a:t> </a:t>
            </a:r>
          </a:p>
          <a:p>
            <a:pPr eaLnBrk="1" hangingPunct="1">
              <a:lnSpc>
                <a:spcPct val="80000"/>
              </a:lnSpc>
              <a:spcBef>
                <a:spcPct val="0"/>
              </a:spcBef>
            </a:pPr>
            <a:r>
              <a:rPr lang="en-US" altLang="en-US" sz="1800" dirty="0" err="1">
                <a:ea typeface="ＭＳ Ｐゴシック" panose="020B0600070205080204" pitchFamily="34" charset="-128"/>
              </a:rPr>
              <a:t>Biochim</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Biophys</a:t>
            </a:r>
            <a:r>
              <a:rPr lang="en-US" altLang="en-US" sz="1800" dirty="0">
                <a:ea typeface="ＭＳ Ｐゴシック" panose="020B0600070205080204" pitchFamily="34" charset="-128"/>
              </a:rPr>
              <a:t> Acta. 1972 Mar 30;264(1):197-204.</a:t>
            </a:r>
          </a:p>
          <a:p>
            <a:pPr eaLnBrk="1" hangingPunct="1">
              <a:lnSpc>
                <a:spcPct val="80000"/>
              </a:lnSpc>
              <a:spcBef>
                <a:spcPct val="0"/>
              </a:spcBef>
            </a:pPr>
            <a:r>
              <a:rPr lang="en-US" altLang="en-US" sz="1800" dirty="0">
                <a:ea typeface="ＭＳ Ｐゴシック" panose="020B0600070205080204" pitchFamily="34" charset="-128"/>
              </a:rPr>
              <a:t>Inhibition of thyroid secretion by sodium fluoride in vitro.</a:t>
            </a:r>
          </a:p>
          <a:p>
            <a:pPr eaLnBrk="1" hangingPunct="1">
              <a:lnSpc>
                <a:spcPct val="80000"/>
              </a:lnSpc>
              <a:spcBef>
                <a:spcPct val="0"/>
              </a:spcBef>
            </a:pPr>
            <a:r>
              <a:rPr lang="en-US" altLang="en-US" sz="1800" dirty="0">
                <a:ea typeface="ＭＳ Ｐゴシック" panose="020B0600070205080204" pitchFamily="34" charset="-128"/>
              </a:rPr>
              <a:t>Willems C, </a:t>
            </a:r>
            <a:r>
              <a:rPr lang="en-US" altLang="en-US" sz="1800" dirty="0" err="1">
                <a:ea typeface="ＭＳ Ｐゴシック" panose="020B0600070205080204" pitchFamily="34" charset="-128"/>
              </a:rPr>
              <a:t>Berberof</a:t>
            </a:r>
            <a:r>
              <a:rPr lang="en-US" altLang="en-US" sz="1800" dirty="0">
                <a:ea typeface="ＭＳ Ｐゴシック" panose="020B0600070205080204" pitchFamily="34" charset="-128"/>
              </a:rPr>
              <a:t>-van Sande J, Dumont </a:t>
            </a:r>
            <a:r>
              <a:rPr lang="en-US" altLang="en-US" sz="1800" dirty="0" err="1">
                <a:ea typeface="ＭＳ Ｐゴシック" panose="020B0600070205080204" pitchFamily="34" charset="-128"/>
              </a:rPr>
              <a:t>JE</a:t>
            </a:r>
            <a:r>
              <a:rPr lang="en-US" altLang="en-US" sz="1800" dirty="0">
                <a:ea typeface="ＭＳ Ｐゴシック" panose="020B0600070205080204" pitchFamily="34" charset="-128"/>
              </a:rPr>
              <a:t>.</a:t>
            </a:r>
          </a:p>
          <a:p>
            <a:pPr eaLnBrk="1" hangingPunct="1">
              <a:lnSpc>
                <a:spcPct val="80000"/>
              </a:lnSpc>
              <a:spcBef>
                <a:spcPct val="0"/>
              </a:spcBef>
            </a:pPr>
            <a:r>
              <a:rPr lang="en-US" altLang="en-US" sz="1800" dirty="0" err="1">
                <a:ea typeface="ＭＳ Ｐゴシック" panose="020B0600070205080204" pitchFamily="34" charset="-128"/>
              </a:rPr>
              <a:t>PMID</a:t>
            </a:r>
            <a:r>
              <a:rPr lang="en-US" altLang="en-US" sz="1800" dirty="0">
                <a:ea typeface="ＭＳ Ｐゴシック" panose="020B0600070205080204" pitchFamily="34" charset="-128"/>
              </a:rPr>
              <a:t>: 4336664 [PubMed - indexed for MEDLINE]</a:t>
            </a:r>
          </a:p>
          <a:p>
            <a:pPr eaLnBrk="1" hangingPunct="1">
              <a:lnSpc>
                <a:spcPct val="80000"/>
              </a:lnSpc>
              <a:spcBef>
                <a:spcPct val="0"/>
              </a:spcBef>
            </a:pPr>
            <a:r>
              <a:rPr lang="en-US" altLang="en-US" sz="1800" dirty="0">
                <a:ea typeface="ＭＳ Ｐゴシック" panose="020B0600070205080204" pitchFamily="34" charset="-128"/>
              </a:rPr>
              <a:t>Inhibition of thyroid secretion by sodium fluoride in vitro</a:t>
            </a:r>
          </a:p>
          <a:p>
            <a:pPr eaLnBrk="1" hangingPunct="1">
              <a:lnSpc>
                <a:spcPct val="80000"/>
              </a:lnSpc>
              <a:spcBef>
                <a:spcPct val="0"/>
              </a:spcBef>
            </a:pPr>
            <a:r>
              <a:rPr lang="en-US" altLang="en-US" sz="1800" dirty="0">
                <a:ea typeface="ＭＳ Ｐゴシック" panose="020B0600070205080204" pitchFamily="34" charset="-128"/>
              </a:rPr>
              <a:t>C. Willems, J. </a:t>
            </a:r>
            <a:r>
              <a:rPr lang="en-US" altLang="en-US" sz="1800" dirty="0" err="1">
                <a:ea typeface="ＭＳ Ｐゴシック" panose="020B0600070205080204" pitchFamily="34" charset="-128"/>
              </a:rPr>
              <a:t>Berberof</a:t>
            </a:r>
            <a:r>
              <a:rPr lang="en-US" altLang="en-US" sz="1800" dirty="0">
                <a:ea typeface="ＭＳ Ｐゴシック" panose="020B0600070205080204" pitchFamily="34" charset="-128"/>
              </a:rPr>
              <a:t>-Van Sande, </a:t>
            </a:r>
            <a:r>
              <a:rPr lang="en-US" altLang="en-US" sz="1800" dirty="0" err="1">
                <a:ea typeface="ＭＳ Ｐゴシック" panose="020B0600070205080204" pitchFamily="34" charset="-128"/>
              </a:rPr>
              <a:t>J.E</a:t>
            </a:r>
            <a:r>
              <a:rPr lang="en-US" altLang="en-US" sz="1800" dirty="0">
                <a:ea typeface="ＭＳ Ｐゴシック" panose="020B0600070205080204" pitchFamily="34" charset="-128"/>
              </a:rPr>
              <a:t>. Dumont</a:t>
            </a:r>
          </a:p>
          <a:p>
            <a:pPr eaLnBrk="1" hangingPunct="1">
              <a:lnSpc>
                <a:spcPct val="80000"/>
              </a:lnSpc>
              <a:spcBef>
                <a:spcPct val="0"/>
              </a:spcBef>
            </a:pPr>
            <a:r>
              <a:rPr lang="en-US" altLang="en-US" sz="1800" dirty="0">
                <a:ea typeface="ＭＳ Ｐゴシック" panose="020B0600070205080204" pitchFamily="34" charset="-128"/>
              </a:rPr>
              <a:t> </a:t>
            </a:r>
          </a:p>
          <a:p>
            <a:pPr eaLnBrk="1" hangingPunct="1">
              <a:lnSpc>
                <a:spcPct val="80000"/>
              </a:lnSpc>
              <a:spcBef>
                <a:spcPct val="0"/>
              </a:spcBef>
            </a:pPr>
            <a:r>
              <a:rPr lang="en-US" altLang="en-US" sz="1800" dirty="0">
                <a:ea typeface="ＭＳ Ｐゴシック" panose="020B0600070205080204" pitchFamily="34" charset="-128"/>
              </a:rPr>
              <a:t>Laboratory of Nuclear Medicine, School of Medicine, University of Brussels and Biology </a:t>
            </a:r>
            <a:r>
              <a:rPr lang="en-US" altLang="en-US" sz="1800" dirty="0" err="1">
                <a:ea typeface="ＭＳ Ｐゴシック" panose="020B0600070205080204" pitchFamily="34" charset="-128"/>
              </a:rPr>
              <a:t>Deparment</a:t>
            </a:r>
            <a:r>
              <a:rPr lang="en-US" altLang="en-US" sz="1800" dirty="0">
                <a:ea typeface="ＭＳ Ｐゴシック" panose="020B0600070205080204" pitchFamily="34" charset="-128"/>
              </a:rPr>
              <a:t>∗, Euratom, Brussels, Belgium</a:t>
            </a:r>
          </a:p>
          <a:p>
            <a:pPr eaLnBrk="1" hangingPunct="1">
              <a:lnSpc>
                <a:spcPct val="80000"/>
              </a:lnSpc>
              <a:spcBef>
                <a:spcPct val="0"/>
              </a:spcBef>
            </a:pPr>
            <a:r>
              <a:rPr lang="en-US" altLang="en-US" sz="1800" dirty="0">
                <a:ea typeface="ＭＳ Ｐゴシック" panose="020B0600070205080204" pitchFamily="34" charset="-128"/>
              </a:rPr>
              <a:t>Received 7 September 1971; Available online 7 January 2003.</a:t>
            </a:r>
          </a:p>
          <a:p>
            <a:pPr eaLnBrk="1" hangingPunct="1">
              <a:lnSpc>
                <a:spcPct val="80000"/>
              </a:lnSpc>
              <a:spcBef>
                <a:spcPct val="0"/>
              </a:spcBef>
            </a:pPr>
            <a:r>
              <a:rPr lang="en-US" altLang="en-US" sz="1800" dirty="0">
                <a:ea typeface="ＭＳ Ｐゴシック" panose="020B0600070205080204" pitchFamily="34" charset="-128"/>
              </a:rPr>
              <a:t> </a:t>
            </a:r>
          </a:p>
          <a:p>
            <a:pPr eaLnBrk="1" hangingPunct="1">
              <a:lnSpc>
                <a:spcPct val="80000"/>
              </a:lnSpc>
              <a:spcBef>
                <a:spcPct val="0"/>
              </a:spcBef>
            </a:pPr>
            <a:r>
              <a:rPr lang="en-US" altLang="en-US" sz="1800" dirty="0">
                <a:ea typeface="ＭＳ Ｐゴシック" panose="020B0600070205080204" pitchFamily="34" charset="-128"/>
              </a:rPr>
              <a:t>Abstract</a:t>
            </a:r>
          </a:p>
          <a:p>
            <a:pPr eaLnBrk="1" hangingPunct="1">
              <a:lnSpc>
                <a:spcPct val="80000"/>
              </a:lnSpc>
              <a:spcBef>
                <a:spcPct val="0"/>
              </a:spcBef>
            </a:pPr>
            <a:r>
              <a:rPr lang="en-US" altLang="en-US" sz="1800" dirty="0" err="1">
                <a:ea typeface="ＭＳ Ｐゴシック" panose="020B0600070205080204" pitchFamily="34" charset="-128"/>
              </a:rPr>
              <a:t>NaF</a:t>
            </a:r>
            <a:r>
              <a:rPr lang="en-US" altLang="en-US" sz="1800" dirty="0">
                <a:ea typeface="ＭＳ Ｐゴシック" panose="020B0600070205080204" pitchFamily="34" charset="-128"/>
              </a:rPr>
              <a:t> mimicked the activation by thyrotropin of iodide binding to proteins and of glucose C-I oxidation but not the accumulation of intracellular colloid droplets or the stimulation of secretion in dog thyroid slices in vitro. On the contrary, </a:t>
            </a:r>
            <a:r>
              <a:rPr lang="en-US" altLang="en-US" sz="1800" dirty="0" err="1">
                <a:ea typeface="ＭＳ Ｐゴシック" panose="020B0600070205080204" pitchFamily="34" charset="-128"/>
              </a:rPr>
              <a:t>NaF</a:t>
            </a:r>
            <a:r>
              <a:rPr lang="en-US" altLang="en-US" sz="1800" dirty="0">
                <a:ea typeface="ＭＳ Ｐゴシック" panose="020B0600070205080204" pitchFamily="34" charset="-128"/>
              </a:rPr>
              <a:t> inhibited the two latter thyrotropin effects. The inhibitory action of F− was partially relieved by the addition of glucose to the medium; it was mimicked by sodium </a:t>
            </a:r>
            <a:r>
              <a:rPr lang="en-US" altLang="en-US" sz="1800" dirty="0" err="1">
                <a:ea typeface="ＭＳ Ｐゴシック" panose="020B0600070205080204" pitchFamily="34" charset="-128"/>
              </a:rPr>
              <a:t>oxamate</a:t>
            </a:r>
            <a:r>
              <a:rPr lang="en-US" altLang="en-US" sz="1800" dirty="0">
                <a:ea typeface="ＭＳ Ｐゴシック" panose="020B0600070205080204" pitchFamily="34" charset="-128"/>
              </a:rPr>
              <a:t>. These data suggest that </a:t>
            </a:r>
            <a:r>
              <a:rPr lang="en-US" altLang="en-US" sz="1800" dirty="0" err="1">
                <a:ea typeface="ＭＳ Ｐゴシック" panose="020B0600070205080204" pitchFamily="34" charset="-128"/>
              </a:rPr>
              <a:t>NaF</a:t>
            </a:r>
            <a:r>
              <a:rPr lang="en-US" altLang="en-US" sz="1800" dirty="0">
                <a:ea typeface="ＭＳ Ｐゴシック" panose="020B0600070205080204" pitchFamily="34" charset="-128"/>
              </a:rPr>
              <a:t> depresses the endocytosis of colloid and thyroid secretion by inhibiting aerobic glycolysis in the follicular cell. </a:t>
            </a:r>
            <a:r>
              <a:rPr lang="en-US" altLang="en-US" sz="1800" dirty="0" err="1">
                <a:ea typeface="ＭＳ Ｐゴシック" panose="020B0600070205080204" pitchFamily="34" charset="-128"/>
              </a:rPr>
              <a:t>NaF</a:t>
            </a:r>
            <a:r>
              <a:rPr lang="en-US" altLang="en-US" sz="1800" dirty="0">
                <a:ea typeface="ＭＳ Ｐゴシック" panose="020B0600070205080204" pitchFamily="34" charset="-128"/>
              </a:rPr>
              <a:t> inhibited the activation of colloid droplet accumulation and secretion by N6,O2′-dibutyryl-adenosine 3′,5′-monophosphate (</a:t>
            </a:r>
            <a:r>
              <a:rPr lang="en-US" altLang="en-US" sz="1800" dirty="0" err="1">
                <a:ea typeface="ＭＳ Ｐゴシック" panose="020B0600070205080204" pitchFamily="34" charset="-128"/>
              </a:rPr>
              <a:t>dibutyryl</a:t>
            </a:r>
            <a:r>
              <a:rPr lang="en-US" altLang="en-US" sz="1800" dirty="0">
                <a:ea typeface="ＭＳ Ｐゴシック" panose="020B0600070205080204" pitchFamily="34" charset="-128"/>
              </a:rPr>
              <a:t> cyclic AMP) and the accumulation of cyclic AMP in thyrotropin-stimulated slices. This suggests an inhibition at the level of both cyclic AMP accumulation and cyclic AMP action. The inhibition by </a:t>
            </a:r>
            <a:r>
              <a:rPr lang="en-US" altLang="en-US" sz="1800" dirty="0" err="1">
                <a:ea typeface="ＭＳ Ｐゴシック" panose="020B0600070205080204" pitchFamily="34" charset="-128"/>
              </a:rPr>
              <a:t>NaF</a:t>
            </a:r>
            <a:r>
              <a:rPr lang="en-US" altLang="en-US" sz="1800" dirty="0">
                <a:ea typeface="ＭＳ Ｐゴシック" panose="020B0600070205080204" pitchFamily="34" charset="-128"/>
              </a:rPr>
              <a:t> and sodium </a:t>
            </a:r>
            <a:r>
              <a:rPr lang="en-US" altLang="en-US" sz="1800" dirty="0" err="1">
                <a:ea typeface="ＭＳ Ｐゴシック" panose="020B0600070205080204" pitchFamily="34" charset="-128"/>
              </a:rPr>
              <a:t>oxamate</a:t>
            </a:r>
            <a:r>
              <a:rPr lang="en-US" altLang="en-US" sz="1800" dirty="0">
                <a:ea typeface="ＭＳ Ｐゴシック" panose="020B0600070205080204" pitchFamily="34" charset="-128"/>
              </a:rPr>
              <a:t> of colloid droplet formation and thyroid secretion but not of glucose C-I oxidation in stimulated slices further confirms our conclusion that the latter effect is not merely a consequence of the activation by thyrotropin of colloid endocytosis.</a:t>
            </a:r>
          </a:p>
          <a:p>
            <a:pPr eaLnBrk="1" hangingPunct="1">
              <a:lnSpc>
                <a:spcPct val="80000"/>
              </a:lnSpc>
              <a:spcBef>
                <a:spcPct val="0"/>
              </a:spcBef>
            </a:pPr>
            <a:r>
              <a:rPr lang="en-US" altLang="en-US" sz="1800" dirty="0">
                <a:ea typeface="ＭＳ Ｐゴシック" panose="020B0600070205080204" pitchFamily="34" charset="-128"/>
              </a:rPr>
              <a:t> </a:t>
            </a:r>
          </a:p>
          <a:p>
            <a:pPr eaLnBrk="1" hangingPunct="1">
              <a:lnSpc>
                <a:spcPct val="80000"/>
              </a:lnSpc>
              <a:spcBef>
                <a:spcPct val="0"/>
              </a:spcBef>
            </a:pPr>
            <a:r>
              <a:rPr lang="en-US" altLang="en-US" sz="1800" dirty="0">
                <a:ea typeface="ＭＳ Ｐゴシック" panose="020B0600070205080204" pitchFamily="34" charset="-128"/>
              </a:rPr>
              <a:t>Med Hypotheses. 2009 May;72(5):501-3. </a:t>
            </a:r>
            <a:r>
              <a:rPr lang="en-US" altLang="en-US" sz="1800" dirty="0" err="1">
                <a:ea typeface="ＭＳ Ｐゴシック" panose="020B0600070205080204" pitchFamily="34" charset="-128"/>
              </a:rPr>
              <a:t>Epub</a:t>
            </a:r>
            <a:r>
              <a:rPr lang="en-US" altLang="en-US" sz="1800" dirty="0">
                <a:ea typeface="ＭＳ Ｐゴシック" panose="020B0600070205080204" pitchFamily="34" charset="-128"/>
              </a:rPr>
              <a:t> 2009 Feb 7.</a:t>
            </a:r>
          </a:p>
          <a:p>
            <a:pPr eaLnBrk="1" hangingPunct="1">
              <a:lnSpc>
                <a:spcPct val="80000"/>
              </a:lnSpc>
              <a:spcBef>
                <a:spcPct val="0"/>
              </a:spcBef>
            </a:pPr>
            <a:r>
              <a:rPr lang="en-US" altLang="en-US" sz="1800" dirty="0">
                <a:ea typeface="ＭＳ Ｐゴシック" panose="020B0600070205080204" pitchFamily="34" charset="-128"/>
              </a:rPr>
              <a:t>Is fluoride-induced hyperthyroidism a cause of psychosis among East African immigrants to Scandinavia?</a:t>
            </a:r>
          </a:p>
          <a:p>
            <a:pPr eaLnBrk="1" hangingPunct="1">
              <a:lnSpc>
                <a:spcPct val="80000"/>
              </a:lnSpc>
              <a:spcBef>
                <a:spcPct val="0"/>
              </a:spcBef>
            </a:pPr>
            <a:r>
              <a:rPr lang="en-US" altLang="en-US" sz="1800" dirty="0" err="1">
                <a:ea typeface="ＭＳ Ｐゴシック" panose="020B0600070205080204" pitchFamily="34" charset="-128"/>
              </a:rPr>
              <a:t>Zachariassen</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KE</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Flaten</a:t>
            </a:r>
            <a:r>
              <a:rPr lang="en-US" altLang="en-US" sz="1800" dirty="0">
                <a:ea typeface="ＭＳ Ｐゴシック" panose="020B0600070205080204" pitchFamily="34" charset="-128"/>
              </a:rPr>
              <a:t> TP.</a:t>
            </a:r>
          </a:p>
          <a:p>
            <a:pPr eaLnBrk="1" hangingPunct="1">
              <a:lnSpc>
                <a:spcPct val="80000"/>
              </a:lnSpc>
              <a:spcBef>
                <a:spcPct val="0"/>
              </a:spcBef>
            </a:pPr>
            <a:r>
              <a:rPr lang="en-US" altLang="en-US" sz="1800" dirty="0">
                <a:ea typeface="ＭＳ Ｐゴシック" panose="020B0600070205080204" pitchFamily="34" charset="-128"/>
              </a:rPr>
              <a:t>Source</a:t>
            </a:r>
          </a:p>
          <a:p>
            <a:pPr eaLnBrk="1" hangingPunct="1">
              <a:lnSpc>
                <a:spcPct val="80000"/>
              </a:lnSpc>
              <a:spcBef>
                <a:spcPct val="0"/>
              </a:spcBef>
            </a:pPr>
            <a:r>
              <a:rPr lang="en-US" altLang="en-US" sz="1800" dirty="0">
                <a:ea typeface="ＭＳ Ｐゴシック" panose="020B0600070205080204" pitchFamily="34" charset="-128"/>
              </a:rPr>
              <a:t>Laboratory of Ecophysiology and Toxicology, Department of Biology, Norwegian University of Science and Technology, NO-7491 Trondheim, Norway. </a:t>
            </a:r>
            <a:r>
              <a:rPr lang="en-US" altLang="en-US" sz="1800" dirty="0" err="1">
                <a:ea typeface="ＭＳ Ｐゴシック" panose="020B0600070205080204" pitchFamily="34" charset="-128"/>
              </a:rPr>
              <a:t>karl.erik.zachariassen@bio.ntnu.no</a:t>
            </a:r>
            <a:endParaRPr lang="en-US" altLang="en-US" sz="1800" dirty="0">
              <a:ea typeface="ＭＳ Ｐゴシック" panose="020B0600070205080204" pitchFamily="34" charset="-128"/>
            </a:endParaRPr>
          </a:p>
          <a:p>
            <a:pPr eaLnBrk="1" hangingPunct="1">
              <a:lnSpc>
                <a:spcPct val="80000"/>
              </a:lnSpc>
              <a:spcBef>
                <a:spcPct val="0"/>
              </a:spcBef>
            </a:pPr>
            <a:r>
              <a:rPr lang="en-US" altLang="en-US" sz="1800" dirty="0">
                <a:ea typeface="ＭＳ Ｐゴシック" panose="020B0600070205080204" pitchFamily="34" charset="-128"/>
              </a:rPr>
              <a:t>Abstract</a:t>
            </a:r>
          </a:p>
          <a:p>
            <a:pPr eaLnBrk="1" hangingPunct="1">
              <a:lnSpc>
                <a:spcPct val="80000"/>
              </a:lnSpc>
              <a:spcBef>
                <a:spcPct val="0"/>
              </a:spcBef>
            </a:pPr>
            <a:r>
              <a:rPr lang="en-US" altLang="en-US" sz="1800" dirty="0">
                <a:ea typeface="ＭＳ Ｐゴシック" panose="020B0600070205080204" pitchFamily="34" charset="-128"/>
              </a:rPr>
              <a:t>East African immigrants to Scandinavia are admitted to mental hospitals far more frequently than native Scandinavians. Most of these patients are admitted for psychosis, commonly ascribed to problems adapting to the new culture. However, psychosis is also known to be associated with hyperthyroidism, and the high frequency of psychosis among East Africans in Scandinavia may at least in part be due to hyperthyroidism rather than cultural problems. Large areas in East Africa are notorious for high natural concentrations of fluoride in water and plants. Fluoride inhibits the production of thyroid hormones. To maintain normal thyroxin levels the body increases the capacity for thyroxin production. </a:t>
            </a:r>
            <a:r>
              <a:rPr lang="en-US" altLang="en-US" sz="1800" dirty="0" err="1">
                <a:ea typeface="ＭＳ Ｐゴシック" panose="020B0600070205080204" pitchFamily="34" charset="-128"/>
              </a:rPr>
              <a:t>Goitre</a:t>
            </a:r>
            <a:r>
              <a:rPr lang="en-US" altLang="en-US" sz="1800" dirty="0">
                <a:ea typeface="ＭＳ Ｐゴシック" panose="020B0600070205080204" pitchFamily="34" charset="-128"/>
              </a:rPr>
              <a:t> is caused by such a compensatory mechanism, and endemic </a:t>
            </a:r>
            <a:r>
              <a:rPr lang="en-US" altLang="en-US" sz="1800" dirty="0" err="1">
                <a:ea typeface="ＭＳ Ｐゴシック" panose="020B0600070205080204" pitchFamily="34" charset="-128"/>
              </a:rPr>
              <a:t>goitre</a:t>
            </a:r>
            <a:r>
              <a:rPr lang="en-US" altLang="en-US" sz="1800" dirty="0">
                <a:ea typeface="ＭＳ Ｐゴシック" panose="020B0600070205080204" pitchFamily="34" charset="-128"/>
              </a:rPr>
              <a:t> is widespread in many high-fluoride areas, even where dietary access to iodine is adequate. When people from such areas arrive in a low-fluoride area, their elevated capacity to produce thyroid hormones may lead to hyperthyroidism and subsequently to psychosis.</a:t>
            </a:r>
          </a:p>
          <a:p>
            <a:pPr eaLnBrk="1" hangingPunct="1">
              <a:lnSpc>
                <a:spcPct val="80000"/>
              </a:lnSpc>
              <a:spcBef>
                <a:spcPct val="0"/>
              </a:spcBef>
            </a:pPr>
            <a:r>
              <a:rPr lang="en-US" altLang="en-US" sz="1800" dirty="0" err="1">
                <a:ea typeface="ＭＳ Ｐゴシック" panose="020B0600070205080204" pitchFamily="34" charset="-128"/>
              </a:rPr>
              <a:t>PMID</a:t>
            </a:r>
            <a:r>
              <a:rPr lang="en-US" altLang="en-US" sz="1800" dirty="0">
                <a:ea typeface="ＭＳ Ｐゴシック" panose="020B0600070205080204" pitchFamily="34" charset="-128"/>
              </a:rPr>
              <a:t>: 19201548 [PubMed - indexed for MEDLINE]</a:t>
            </a:r>
          </a:p>
          <a:p>
            <a:pPr eaLnBrk="1" hangingPunct="1">
              <a:lnSpc>
                <a:spcPct val="80000"/>
              </a:lnSpc>
              <a:spcBef>
                <a:spcPct val="0"/>
              </a:spcBef>
            </a:pPr>
            <a:r>
              <a:rPr lang="en-US" altLang="en-US" sz="1800" dirty="0">
                <a:ea typeface="ＭＳ Ｐゴシック" panose="020B0600070205080204" pitchFamily="34" charset="-128"/>
              </a:rPr>
              <a:t>Related citations</a:t>
            </a:r>
          </a:p>
          <a:p>
            <a:pPr eaLnBrk="1" hangingPunct="1">
              <a:lnSpc>
                <a:spcPct val="80000"/>
              </a:lnSpc>
              <a:spcBef>
                <a:spcPct val="0"/>
              </a:spcBef>
            </a:pPr>
            <a:r>
              <a:rPr lang="en-US" altLang="en-US" sz="1800" dirty="0">
                <a:ea typeface="ＭＳ Ｐゴシック" panose="020B0600070205080204" pitchFamily="34" charset="-128"/>
              </a:rPr>
              <a:t>A high frequency of hyperthyroidism among immigrants from</a:t>
            </a:r>
          </a:p>
          <a:p>
            <a:pPr eaLnBrk="1" hangingPunct="1">
              <a:lnSpc>
                <a:spcPct val="80000"/>
              </a:lnSpc>
              <a:spcBef>
                <a:spcPct val="0"/>
              </a:spcBef>
            </a:pPr>
            <a:r>
              <a:rPr lang="en-US" altLang="en-US" sz="1800" dirty="0">
                <a:ea typeface="ＭＳ Ｐゴシック" panose="020B0600070205080204" pitchFamily="34" charset="-128"/>
              </a:rPr>
              <a:t>East Africa could be related to the chemical environment in their</a:t>
            </a:r>
          </a:p>
          <a:p>
            <a:pPr eaLnBrk="1" hangingPunct="1">
              <a:lnSpc>
                <a:spcPct val="80000"/>
              </a:lnSpc>
              <a:spcBef>
                <a:spcPct val="0"/>
              </a:spcBef>
            </a:pPr>
            <a:r>
              <a:rPr lang="en-US" altLang="en-US" sz="1800" dirty="0">
                <a:ea typeface="ＭＳ Ｐゴシック" panose="020B0600070205080204" pitchFamily="34" charset="-128"/>
              </a:rPr>
              <a:t>home countries. Large parts of East Africa are naturally very rich in</a:t>
            </a:r>
          </a:p>
          <a:p>
            <a:pPr eaLnBrk="1" hangingPunct="1">
              <a:lnSpc>
                <a:spcPct val="80000"/>
              </a:lnSpc>
              <a:spcBef>
                <a:spcPct val="0"/>
              </a:spcBef>
            </a:pPr>
            <a:r>
              <a:rPr lang="en-US" altLang="en-US" sz="1800" dirty="0">
                <a:ea typeface="ＭＳ Ｐゴシック" panose="020B0600070205080204" pitchFamily="34" charset="-128"/>
              </a:rPr>
              <a:t>fluoride, and local water sources frequently contain as much as</a:t>
            </a:r>
          </a:p>
          <a:p>
            <a:pPr eaLnBrk="1" hangingPunct="1">
              <a:lnSpc>
                <a:spcPct val="80000"/>
              </a:lnSpc>
              <a:spcBef>
                <a:spcPct val="0"/>
              </a:spcBef>
            </a:pPr>
            <a:r>
              <a:rPr lang="en-US" altLang="en-US" sz="1800" dirty="0">
                <a:ea typeface="ＭＳ Ｐゴシック" panose="020B0600070205080204" pitchFamily="34" charset="-128"/>
              </a:rPr>
              <a:t>10 ppm [12] and sometimes up to 40 ppm [13] of fluoride. Fluoride</a:t>
            </a:r>
          </a:p>
          <a:p>
            <a:pPr eaLnBrk="1" hangingPunct="1">
              <a:lnSpc>
                <a:spcPct val="80000"/>
              </a:lnSpc>
              <a:spcBef>
                <a:spcPct val="0"/>
              </a:spcBef>
            </a:pPr>
            <a:r>
              <a:rPr lang="en-US" altLang="en-US" sz="1800" dirty="0">
                <a:ea typeface="ＭＳ Ｐゴシック" panose="020B0600070205080204" pitchFamily="34" charset="-128"/>
              </a:rPr>
              <a:t>is ingested especially via drinking water, but also via tea, fruits and</a:t>
            </a:r>
          </a:p>
          <a:p>
            <a:pPr eaLnBrk="1" hangingPunct="1">
              <a:lnSpc>
                <a:spcPct val="80000"/>
              </a:lnSpc>
              <a:spcBef>
                <a:spcPct val="0"/>
              </a:spcBef>
            </a:pPr>
            <a:r>
              <a:rPr lang="en-US" altLang="en-US" sz="1800" dirty="0">
                <a:ea typeface="ＭＳ Ｐゴシック" panose="020B0600070205080204" pitchFamily="34" charset="-128"/>
              </a:rPr>
              <a:t>vegetables [12]. While optimal water levels of fluoride (about</a:t>
            </a:r>
          </a:p>
          <a:p>
            <a:pPr eaLnBrk="1" hangingPunct="1">
              <a:lnSpc>
                <a:spcPct val="80000"/>
              </a:lnSpc>
              <a:spcBef>
                <a:spcPct val="0"/>
              </a:spcBef>
            </a:pPr>
            <a:r>
              <a:rPr lang="en-US" altLang="en-US" sz="1800" dirty="0">
                <a:ea typeface="ＭＳ Ｐゴシック" panose="020B0600070205080204" pitchFamily="34" charset="-128"/>
              </a:rPr>
              <a:t>1 ppm) result in a good dental health, higher water levels as well</a:t>
            </a:r>
          </a:p>
          <a:p>
            <a:pPr eaLnBrk="1" hangingPunct="1">
              <a:lnSpc>
                <a:spcPct val="80000"/>
              </a:lnSpc>
              <a:spcBef>
                <a:spcPct val="0"/>
              </a:spcBef>
            </a:pPr>
            <a:r>
              <a:rPr lang="en-US" altLang="en-US" sz="1800" dirty="0">
                <a:ea typeface="ＭＳ Ｐゴシック" panose="020B0600070205080204" pitchFamily="34" charset="-128"/>
              </a:rPr>
              <a:t>as contribution from other sources, often cause dental fluorosis.</a:t>
            </a:r>
          </a:p>
          <a:p>
            <a:pPr eaLnBrk="1" hangingPunct="1">
              <a:lnSpc>
                <a:spcPct val="80000"/>
              </a:lnSpc>
              <a:spcBef>
                <a:spcPct val="0"/>
              </a:spcBef>
            </a:pPr>
            <a:r>
              <a:rPr lang="en-US" altLang="en-US" sz="1800" dirty="0">
                <a:ea typeface="ＭＳ Ｐゴシック" panose="020B0600070205080204" pitchFamily="34" charset="-128"/>
              </a:rPr>
              <a:t>The brown-spotted teeth that are characteristic of dental fluorosis</a:t>
            </a:r>
          </a:p>
          <a:p>
            <a:pPr eaLnBrk="1" hangingPunct="1">
              <a:lnSpc>
                <a:spcPct val="80000"/>
              </a:lnSpc>
              <a:spcBef>
                <a:spcPct val="0"/>
              </a:spcBef>
            </a:pPr>
            <a:r>
              <a:rPr lang="en-US" altLang="en-US" sz="1800" dirty="0">
                <a:ea typeface="ＭＳ Ｐゴシック" panose="020B0600070205080204" pitchFamily="34" charset="-128"/>
              </a:rPr>
              <a:t>occur very frequently in East Africa [13].</a:t>
            </a:r>
          </a:p>
          <a:p>
            <a:pPr eaLnBrk="1" hangingPunct="1">
              <a:lnSpc>
                <a:spcPct val="80000"/>
              </a:lnSpc>
              <a:spcBef>
                <a:spcPct val="0"/>
              </a:spcBef>
            </a:pPr>
            <a:r>
              <a:rPr lang="en-US" altLang="en-US" sz="1800" dirty="0">
                <a:ea typeface="ＭＳ Ｐゴシック" panose="020B0600070205080204" pitchFamily="34" charset="-128"/>
              </a:rPr>
              <a:t>A substantial amount of evidence indicates that fluoride affects</a:t>
            </a:r>
          </a:p>
          <a:p>
            <a:pPr eaLnBrk="1" hangingPunct="1">
              <a:lnSpc>
                <a:spcPct val="80000"/>
              </a:lnSpc>
              <a:spcBef>
                <a:spcPct val="0"/>
              </a:spcBef>
            </a:pPr>
            <a:r>
              <a:rPr lang="en-US" altLang="en-US" sz="1800" dirty="0">
                <a:ea typeface="ＭＳ Ｐゴシック" panose="020B0600070205080204" pitchFamily="34" charset="-128"/>
              </a:rPr>
              <a:t>the thyroid gland [10,13,14], and a high-fluoride intake may have</a:t>
            </a:r>
          </a:p>
          <a:p>
            <a:pPr eaLnBrk="1" hangingPunct="1">
              <a:lnSpc>
                <a:spcPct val="80000"/>
              </a:lnSpc>
              <a:spcBef>
                <a:spcPct val="0"/>
              </a:spcBef>
            </a:pPr>
            <a:r>
              <a:rPr lang="en-US" altLang="en-US" sz="1800" dirty="0">
                <a:ea typeface="ＭＳ Ｐゴシック" panose="020B0600070205080204" pitchFamily="34" charset="-128"/>
              </a:rPr>
              <a:t>similar effects as an iodine deficit [15]. Many independent investigators</a:t>
            </a:r>
          </a:p>
          <a:p>
            <a:pPr eaLnBrk="1" hangingPunct="1">
              <a:lnSpc>
                <a:spcPct val="80000"/>
              </a:lnSpc>
              <a:spcBef>
                <a:spcPct val="0"/>
              </a:spcBef>
            </a:pPr>
            <a:r>
              <a:rPr lang="en-US" altLang="en-US" sz="1800" dirty="0">
                <a:ea typeface="ＭＳ Ｐゴシック" panose="020B0600070205080204" pitchFamily="34" charset="-128"/>
              </a:rPr>
              <a:t>have published experimental data suggesting that fluoride</a:t>
            </a:r>
          </a:p>
          <a:p>
            <a:pPr eaLnBrk="1" hangingPunct="1">
              <a:lnSpc>
                <a:spcPct val="80000"/>
              </a:lnSpc>
              <a:spcBef>
                <a:spcPct val="0"/>
              </a:spcBef>
            </a:pPr>
            <a:r>
              <a:rPr lang="en-US" altLang="en-US" sz="1800" dirty="0">
                <a:ea typeface="ＭＳ Ｐゴシック" panose="020B0600070205080204" pitchFamily="34" charset="-128"/>
              </a:rPr>
              <a:t>reduces the production of thyroid hormones [8], and epidemiological</a:t>
            </a:r>
          </a:p>
          <a:p>
            <a:pPr eaLnBrk="1" hangingPunct="1">
              <a:lnSpc>
                <a:spcPct val="80000"/>
              </a:lnSpc>
              <a:spcBef>
                <a:spcPct val="0"/>
              </a:spcBef>
            </a:pPr>
            <a:r>
              <a:rPr lang="en-US" altLang="en-US" sz="1800" dirty="0">
                <a:ea typeface="ＭＳ Ｐゴシック" panose="020B0600070205080204" pitchFamily="34" charset="-128"/>
              </a:rPr>
              <a:t>data indicate a relation between high dietary fluoride intake</a:t>
            </a:r>
          </a:p>
          <a:p>
            <a:pPr eaLnBrk="1" hangingPunct="1">
              <a:lnSpc>
                <a:spcPct val="80000"/>
              </a:lnSpc>
              <a:spcBef>
                <a:spcPct val="0"/>
              </a:spcBef>
            </a:pPr>
            <a:r>
              <a:rPr lang="en-US" altLang="en-US" sz="1800" dirty="0">
                <a:ea typeface="ＭＳ Ｐゴシック" panose="020B0600070205080204" pitchFamily="34" charset="-128"/>
              </a:rPr>
              <a:t>and </a:t>
            </a:r>
            <a:r>
              <a:rPr lang="en-US" altLang="en-US" sz="1800" dirty="0" err="1">
                <a:ea typeface="ＭＳ Ｐゴシック" panose="020B0600070205080204" pitchFamily="34" charset="-128"/>
              </a:rPr>
              <a:t>goitre</a:t>
            </a:r>
            <a:r>
              <a:rPr lang="en-US" altLang="en-US" sz="1800" dirty="0">
                <a:ea typeface="ＭＳ Ｐゴシック" panose="020B0600070205080204" pitchFamily="34" charset="-128"/>
              </a:rPr>
              <a:t> [16,17]. Fluoride has even been used successfully to</a:t>
            </a:r>
          </a:p>
          <a:p>
            <a:pPr eaLnBrk="1" hangingPunct="1">
              <a:lnSpc>
                <a:spcPct val="80000"/>
              </a:lnSpc>
              <a:spcBef>
                <a:spcPct val="0"/>
              </a:spcBef>
            </a:pPr>
            <a:r>
              <a:rPr lang="en-US" altLang="en-US" sz="1800" dirty="0">
                <a:ea typeface="ＭＳ Ｐゴシック" panose="020B0600070205080204" pitchFamily="34" charset="-128"/>
              </a:rPr>
              <a:t>treat hyperthyroidism [18,19]. Hence, a high intake of fluoride</a:t>
            </a:r>
          </a:p>
          <a:p>
            <a:pPr eaLnBrk="1" hangingPunct="1">
              <a:lnSpc>
                <a:spcPct val="80000"/>
              </a:lnSpc>
              <a:spcBef>
                <a:spcPct val="0"/>
              </a:spcBef>
            </a:pPr>
            <a:r>
              <a:rPr lang="en-US" altLang="en-US" sz="1800" dirty="0">
                <a:ea typeface="ＭＳ Ｐゴシック" panose="020B0600070205080204" pitchFamily="34" charset="-128"/>
              </a:rPr>
              <a:t>may cause hypothyroidism and </a:t>
            </a:r>
            <a:r>
              <a:rPr lang="en-US" altLang="en-US" sz="1800" dirty="0" err="1">
                <a:ea typeface="ＭＳ Ｐゴシック" panose="020B0600070205080204" pitchFamily="34" charset="-128"/>
              </a:rPr>
              <a:t>goitre</a:t>
            </a:r>
            <a:r>
              <a:rPr lang="en-US" altLang="en-US" sz="1800" dirty="0">
                <a:ea typeface="ＭＳ Ｐゴシック" panose="020B0600070205080204" pitchFamily="34" charset="-128"/>
              </a:rPr>
              <a:t> in spite of an adequate intake</a:t>
            </a:r>
          </a:p>
          <a:p>
            <a:pPr eaLnBrk="1" hangingPunct="1">
              <a:lnSpc>
                <a:spcPct val="80000"/>
              </a:lnSpc>
              <a:spcBef>
                <a:spcPct val="0"/>
              </a:spcBef>
            </a:pPr>
            <a:r>
              <a:rPr lang="en-US" altLang="en-US" sz="1800" dirty="0">
                <a:ea typeface="ＭＳ Ｐゴシック" panose="020B0600070205080204" pitchFamily="34" charset="-128"/>
              </a:rPr>
              <a:t>of iodine [16,17]. The body responds by increasing the capacity</a:t>
            </a:r>
          </a:p>
          <a:p>
            <a:pPr eaLnBrk="1" hangingPunct="1">
              <a:lnSpc>
                <a:spcPct val="80000"/>
              </a:lnSpc>
              <a:spcBef>
                <a:spcPct val="0"/>
              </a:spcBef>
            </a:pPr>
            <a:r>
              <a:rPr lang="en-US" altLang="en-US" sz="1800" dirty="0">
                <a:ea typeface="ＭＳ Ｐゴシック" panose="020B0600070205080204" pitchFamily="34" charset="-128"/>
              </a:rPr>
              <a:t>to produce thyroid hormones, and due to this compensation</a:t>
            </a:r>
          </a:p>
          <a:p>
            <a:pPr eaLnBrk="1" hangingPunct="1">
              <a:lnSpc>
                <a:spcPct val="80000"/>
              </a:lnSpc>
              <a:spcBef>
                <a:spcPct val="0"/>
              </a:spcBef>
            </a:pPr>
            <a:r>
              <a:rPr lang="en-US" altLang="en-US" sz="1800" dirty="0">
                <a:ea typeface="ＭＳ Ｐゴシック" panose="020B0600070205080204" pitchFamily="34" charset="-128"/>
              </a:rPr>
              <a:t>people may have normal levels of thyroid hormones in spite of a</a:t>
            </a:r>
          </a:p>
          <a:p>
            <a:pPr eaLnBrk="1" hangingPunct="1">
              <a:lnSpc>
                <a:spcPct val="80000"/>
              </a:lnSpc>
              <a:spcBef>
                <a:spcPct val="0"/>
              </a:spcBef>
            </a:pPr>
            <a:r>
              <a:rPr lang="en-US" altLang="en-US" sz="1800" dirty="0">
                <a:ea typeface="ＭＳ Ｐゴシック" panose="020B0600070205080204" pitchFamily="34" charset="-128"/>
              </a:rPr>
              <a:t>permanent presence of inhibitory fluoride [13].</a:t>
            </a:r>
          </a:p>
          <a:p>
            <a:pPr eaLnBrk="1" hangingPunct="1">
              <a:lnSpc>
                <a:spcPct val="80000"/>
              </a:lnSpc>
              <a:spcBef>
                <a:spcPct val="0"/>
              </a:spcBef>
            </a:pPr>
            <a:r>
              <a:rPr lang="en-US" altLang="en-US" sz="1800" dirty="0">
                <a:ea typeface="ＭＳ Ｐゴシック" panose="020B0600070205080204" pitchFamily="34" charset="-128"/>
              </a:rPr>
              <a:t>Several mechanisms have been proposed to explain the inhibitory</a:t>
            </a:r>
          </a:p>
          <a:p>
            <a:pPr eaLnBrk="1" hangingPunct="1">
              <a:lnSpc>
                <a:spcPct val="80000"/>
              </a:lnSpc>
              <a:spcBef>
                <a:spcPct val="0"/>
              </a:spcBef>
            </a:pPr>
            <a:r>
              <a:rPr lang="en-US" altLang="en-US" sz="1800" dirty="0">
                <a:ea typeface="ＭＳ Ｐゴシック" panose="020B0600070205080204" pitchFamily="34" charset="-128"/>
              </a:rPr>
              <a:t>effect of fluoride on thyroid hormones. The mechanism that</a:t>
            </a:r>
          </a:p>
          <a:p>
            <a:pPr eaLnBrk="1" hangingPunct="1">
              <a:lnSpc>
                <a:spcPct val="80000"/>
              </a:lnSpc>
              <a:spcBef>
                <a:spcPct val="0"/>
              </a:spcBef>
            </a:pPr>
            <a:r>
              <a:rPr lang="en-US" altLang="en-US" sz="1800" dirty="0">
                <a:ea typeface="ＭＳ Ｐゴシック" panose="020B0600070205080204" pitchFamily="34" charset="-128"/>
              </a:rPr>
              <a:t>has received most attention is related to the chemical similarity</a:t>
            </a:r>
          </a:p>
          <a:p>
            <a:pPr eaLnBrk="1" hangingPunct="1">
              <a:lnSpc>
                <a:spcPct val="80000"/>
              </a:lnSpc>
              <a:spcBef>
                <a:spcPct val="0"/>
              </a:spcBef>
            </a:pPr>
            <a:r>
              <a:rPr lang="en-US" altLang="en-US" sz="1800" dirty="0">
                <a:ea typeface="ＭＳ Ｐゴシック" panose="020B0600070205080204" pitchFamily="34" charset="-128"/>
              </a:rPr>
              <a:t>between fluorine and iodine. The elements are in the same group</a:t>
            </a:r>
          </a:p>
          <a:p>
            <a:pPr eaLnBrk="1" hangingPunct="1">
              <a:lnSpc>
                <a:spcPct val="80000"/>
              </a:lnSpc>
              <a:spcBef>
                <a:spcPct val="0"/>
              </a:spcBef>
            </a:pPr>
            <a:r>
              <a:rPr lang="en-US" altLang="en-US" sz="1800" dirty="0">
                <a:ea typeface="ＭＳ Ｐゴシック" panose="020B0600070205080204" pitchFamily="34" charset="-128"/>
              </a:rPr>
              <a:t>in the periodic table, but fluorine is the smallest and most reactive</a:t>
            </a:r>
          </a:p>
          <a:p>
            <a:pPr eaLnBrk="1" hangingPunct="1">
              <a:lnSpc>
                <a:spcPct val="80000"/>
              </a:lnSpc>
              <a:spcBef>
                <a:spcPct val="0"/>
              </a:spcBef>
            </a:pPr>
            <a:r>
              <a:rPr lang="en-US" altLang="en-US" sz="1800" dirty="0">
                <a:ea typeface="ＭＳ Ｐゴシック" panose="020B0600070205080204" pitchFamily="34" charset="-128"/>
              </a:rPr>
              <a:t>element. Fluoride may thus cause a competitive inhibition of the</a:t>
            </a:r>
          </a:p>
          <a:p>
            <a:pPr eaLnBrk="1" hangingPunct="1">
              <a:lnSpc>
                <a:spcPct val="80000"/>
              </a:lnSpc>
              <a:spcBef>
                <a:spcPct val="0"/>
              </a:spcBef>
            </a:pPr>
            <a:r>
              <a:rPr lang="en-US" altLang="en-US" sz="1800" dirty="0">
                <a:ea typeface="ＭＳ Ｐゴシック" panose="020B0600070205080204" pitchFamily="34" charset="-128"/>
              </a:rPr>
              <a:t>uptake of iodide in the thyroid gland, and reduce the production</a:t>
            </a:r>
          </a:p>
          <a:p>
            <a:pPr eaLnBrk="1" hangingPunct="1">
              <a:lnSpc>
                <a:spcPct val="80000"/>
              </a:lnSpc>
              <a:spcBef>
                <a:spcPct val="0"/>
              </a:spcBef>
            </a:pPr>
            <a:r>
              <a:rPr lang="en-US" altLang="en-US" sz="1800" dirty="0">
                <a:ea typeface="ＭＳ Ｐゴシック" panose="020B0600070205080204" pitchFamily="34" charset="-128"/>
              </a:rPr>
              <a:t>of thyroid hormones [13].</a:t>
            </a:r>
          </a:p>
          <a:p>
            <a:pPr eaLnBrk="1" hangingPunct="1">
              <a:lnSpc>
                <a:spcPct val="80000"/>
              </a:lnSpc>
              <a:spcBef>
                <a:spcPct val="0"/>
              </a:spcBef>
            </a:pPr>
            <a:r>
              <a:rPr lang="en-US" altLang="en-US" sz="1800" dirty="0">
                <a:ea typeface="ＭＳ Ｐゴシック" panose="020B0600070205080204" pitchFamily="34" charset="-128"/>
              </a:rPr>
              <a:t> </a:t>
            </a:r>
          </a:p>
          <a:p>
            <a:pPr eaLnBrk="1" hangingPunct="1">
              <a:lnSpc>
                <a:spcPct val="80000"/>
              </a:lnSpc>
              <a:spcBef>
                <a:spcPct val="0"/>
              </a:spcBef>
            </a:pPr>
            <a:r>
              <a:rPr lang="en-US" altLang="en-US" sz="1800" dirty="0">
                <a:ea typeface="ＭＳ Ｐゴシック" panose="020B0600070205080204" pitchFamily="34" charset="-128"/>
              </a:rPr>
              <a:t>[8] </a:t>
            </a:r>
            <a:r>
              <a:rPr lang="en-US" altLang="en-US" sz="1800" dirty="0" err="1">
                <a:ea typeface="ＭＳ Ｐゴシック" panose="020B0600070205080204" pitchFamily="34" charset="-128"/>
              </a:rPr>
              <a:t>Galetti</a:t>
            </a:r>
            <a:r>
              <a:rPr lang="en-US" altLang="en-US" sz="1800" dirty="0">
                <a:ea typeface="ＭＳ Ｐゴシック" panose="020B0600070205080204" pitchFamily="34" charset="-128"/>
              </a:rPr>
              <a:t> P-M, </a:t>
            </a:r>
            <a:r>
              <a:rPr lang="en-US" altLang="en-US" sz="1800" dirty="0" err="1">
                <a:ea typeface="ＭＳ Ｐゴシック" panose="020B0600070205080204" pitchFamily="34" charset="-128"/>
              </a:rPr>
              <a:t>Joyet</a:t>
            </a:r>
            <a:r>
              <a:rPr lang="en-US" altLang="en-US" sz="1800" dirty="0">
                <a:ea typeface="ＭＳ Ｐゴシック" panose="020B0600070205080204" pitchFamily="34" charset="-128"/>
              </a:rPr>
              <a:t> G. Effect of fluorine on thyroidal iodine metabolism in</a:t>
            </a:r>
          </a:p>
          <a:p>
            <a:pPr eaLnBrk="1" hangingPunct="1">
              <a:lnSpc>
                <a:spcPct val="80000"/>
              </a:lnSpc>
              <a:spcBef>
                <a:spcPct val="0"/>
              </a:spcBef>
            </a:pPr>
            <a:r>
              <a:rPr lang="en-US" altLang="en-US" sz="1800" dirty="0">
                <a:ea typeface="ＭＳ Ｐゴシック" panose="020B0600070205080204" pitchFamily="34" charset="-128"/>
              </a:rPr>
              <a:t>hyperthyroidism. J </a:t>
            </a:r>
            <a:r>
              <a:rPr lang="en-US" altLang="en-US" sz="1800" dirty="0" err="1">
                <a:ea typeface="ＭＳ Ｐゴシック" panose="020B0600070205080204" pitchFamily="34" charset="-128"/>
              </a:rPr>
              <a:t>Clin</a:t>
            </a:r>
            <a:r>
              <a:rPr lang="en-US" altLang="en-US" sz="1800" dirty="0">
                <a:ea typeface="ＭＳ Ｐゴシック" panose="020B0600070205080204" pitchFamily="34" charset="-128"/>
              </a:rPr>
              <a:t> Endocrinol </a:t>
            </a:r>
            <a:r>
              <a:rPr lang="en-US" altLang="en-US" sz="1800" dirty="0" err="1">
                <a:ea typeface="ＭＳ Ｐゴシック" panose="020B0600070205080204" pitchFamily="34" charset="-128"/>
              </a:rPr>
              <a:t>Metab</a:t>
            </a:r>
            <a:r>
              <a:rPr lang="en-US" altLang="en-US" sz="1800" dirty="0">
                <a:ea typeface="ＭＳ Ｐゴシック" panose="020B0600070205080204" pitchFamily="34" charset="-128"/>
              </a:rPr>
              <a:t> 1958;18:1102–10.</a:t>
            </a:r>
          </a:p>
          <a:p>
            <a:pPr eaLnBrk="1" hangingPunct="1">
              <a:lnSpc>
                <a:spcPct val="80000"/>
              </a:lnSpc>
              <a:spcBef>
                <a:spcPct val="0"/>
              </a:spcBef>
            </a:pPr>
            <a:r>
              <a:rPr lang="en-US" altLang="en-US" sz="1800" dirty="0">
                <a:ea typeface="ＭＳ Ｐゴシック" panose="020B0600070205080204" pitchFamily="34" charset="-128"/>
              </a:rPr>
              <a:t>[9] </a:t>
            </a:r>
            <a:r>
              <a:rPr lang="en-US" altLang="en-US" sz="1800" dirty="0" err="1">
                <a:ea typeface="ＭＳ Ｐゴシック" panose="020B0600070205080204" pitchFamily="34" charset="-128"/>
              </a:rPr>
              <a:t>Brownlie</a:t>
            </a:r>
            <a:r>
              <a:rPr lang="en-US" altLang="en-US" sz="1800" dirty="0">
                <a:ea typeface="ＭＳ Ｐゴシック" panose="020B0600070205080204" pitchFamily="34" charset="-128"/>
              </a:rPr>
              <a:t> BEW, Rae AM, Walshe </a:t>
            </a:r>
            <a:r>
              <a:rPr lang="en-US" altLang="en-US" sz="1800" dirty="0" err="1">
                <a:ea typeface="ＭＳ Ｐゴシック" panose="020B0600070205080204" pitchFamily="34" charset="-128"/>
              </a:rPr>
              <a:t>JWB</a:t>
            </a:r>
            <a:r>
              <a:rPr lang="en-US" altLang="en-US" sz="1800" dirty="0">
                <a:ea typeface="ＭＳ Ｐゴシック" panose="020B0600070205080204" pitchFamily="34" charset="-128"/>
              </a:rPr>
              <a:t>, Wells </a:t>
            </a:r>
            <a:r>
              <a:rPr lang="en-US" altLang="en-US" sz="1800" dirty="0" err="1">
                <a:ea typeface="ＭＳ Ｐゴシック" panose="020B0600070205080204" pitchFamily="34" charset="-128"/>
              </a:rPr>
              <a:t>JE</a:t>
            </a:r>
            <a:r>
              <a:rPr lang="en-US" altLang="en-US" sz="1800" dirty="0">
                <a:ea typeface="ＭＳ Ｐゴシック" panose="020B0600070205080204" pitchFamily="34" charset="-128"/>
              </a:rPr>
              <a:t>. Psychoses associated with</a:t>
            </a:r>
          </a:p>
          <a:p>
            <a:pPr eaLnBrk="1" hangingPunct="1">
              <a:lnSpc>
                <a:spcPct val="80000"/>
              </a:lnSpc>
              <a:spcBef>
                <a:spcPct val="0"/>
              </a:spcBef>
            </a:pPr>
            <a:r>
              <a:rPr lang="en-US" altLang="en-US" sz="1800" dirty="0">
                <a:ea typeface="ＭＳ Ｐゴシック" panose="020B0600070205080204" pitchFamily="34" charset="-128"/>
              </a:rPr>
              <a:t>thyrotoxicosis – ‘</a:t>
            </a:r>
            <a:r>
              <a:rPr lang="en-US" altLang="en-US" sz="1800" dirty="0" err="1">
                <a:ea typeface="ＭＳ Ｐゴシック" panose="020B0600070205080204" pitchFamily="34" charset="-128"/>
              </a:rPr>
              <a:t>thyrotoxic</a:t>
            </a:r>
            <a:r>
              <a:rPr lang="en-US" altLang="en-US" sz="1800" dirty="0">
                <a:ea typeface="ＭＳ Ｐゴシック" panose="020B0600070205080204" pitchFamily="34" charset="-128"/>
              </a:rPr>
              <a:t> psychosis’. A report of 18 cases, with statistical</a:t>
            </a:r>
          </a:p>
          <a:p>
            <a:pPr eaLnBrk="1" hangingPunct="1">
              <a:lnSpc>
                <a:spcPct val="80000"/>
              </a:lnSpc>
              <a:spcBef>
                <a:spcPct val="0"/>
              </a:spcBef>
            </a:pPr>
            <a:r>
              <a:rPr lang="en-US" altLang="en-US" sz="1800" dirty="0">
                <a:ea typeface="ＭＳ Ｐゴシック" panose="020B0600070205080204" pitchFamily="34" charset="-128"/>
              </a:rPr>
              <a:t>analysis of incidence. </a:t>
            </a:r>
            <a:r>
              <a:rPr lang="en-US" altLang="en-US" sz="1800" dirty="0" err="1">
                <a:ea typeface="ＭＳ Ｐゴシック" panose="020B0600070205080204" pitchFamily="34" charset="-128"/>
              </a:rPr>
              <a:t>Eur</a:t>
            </a:r>
            <a:r>
              <a:rPr lang="en-US" altLang="en-US" sz="1800" dirty="0">
                <a:ea typeface="ＭＳ Ｐゴシック" panose="020B0600070205080204" pitchFamily="34" charset="-128"/>
              </a:rPr>
              <a:t> J Endocrinol 2000;142:438–44.</a:t>
            </a:r>
          </a:p>
          <a:p>
            <a:pPr eaLnBrk="1" hangingPunct="1">
              <a:lnSpc>
                <a:spcPct val="80000"/>
              </a:lnSpc>
              <a:spcBef>
                <a:spcPct val="0"/>
              </a:spcBef>
            </a:pPr>
            <a:r>
              <a:rPr lang="en-US" altLang="en-US" sz="1800" dirty="0">
                <a:ea typeface="ＭＳ Ｐゴシック" panose="020B0600070205080204" pitchFamily="34" charset="-128"/>
              </a:rPr>
              <a:t>[10] </a:t>
            </a:r>
            <a:r>
              <a:rPr lang="en-US" altLang="en-US" sz="1800" dirty="0" err="1">
                <a:ea typeface="ＭＳ Ｐゴシック" panose="020B0600070205080204" pitchFamily="34" charset="-128"/>
              </a:rPr>
              <a:t>Whynbrow</a:t>
            </a:r>
            <a:r>
              <a:rPr lang="en-US" altLang="en-US" sz="1800" dirty="0">
                <a:ea typeface="ＭＳ Ｐゴシック" panose="020B0600070205080204" pitchFamily="34" charset="-128"/>
              </a:rPr>
              <a:t> PC, Bauer M. Behavioral and psychiatric aspects of thyrotoxicosis.</a:t>
            </a:r>
          </a:p>
          <a:p>
            <a:pPr eaLnBrk="1" hangingPunct="1">
              <a:lnSpc>
                <a:spcPct val="80000"/>
              </a:lnSpc>
              <a:spcBef>
                <a:spcPct val="0"/>
              </a:spcBef>
            </a:pPr>
            <a:r>
              <a:rPr lang="en-US" altLang="en-US" sz="1800" dirty="0">
                <a:ea typeface="ＭＳ Ｐゴシック" panose="020B0600070205080204" pitchFamily="34" charset="-128"/>
              </a:rPr>
              <a:t>In: Braverman LE, </a:t>
            </a:r>
            <a:r>
              <a:rPr lang="en-US" altLang="en-US" sz="1800" dirty="0" err="1">
                <a:ea typeface="ＭＳ Ｐゴシック" panose="020B0600070205080204" pitchFamily="34" charset="-128"/>
              </a:rPr>
              <a:t>Utiger</a:t>
            </a:r>
            <a:r>
              <a:rPr lang="en-US" altLang="en-US" sz="1800" dirty="0">
                <a:ea typeface="ＭＳ Ｐゴシック" panose="020B0600070205080204" pitchFamily="34" charset="-128"/>
              </a:rPr>
              <a:t> RD, editors. Werner &amp; </a:t>
            </a:r>
            <a:r>
              <a:rPr lang="en-US" altLang="en-US" sz="1800" dirty="0" err="1">
                <a:ea typeface="ＭＳ Ｐゴシック" panose="020B0600070205080204" pitchFamily="34" charset="-128"/>
              </a:rPr>
              <a:t>Ingbar’s</a:t>
            </a:r>
            <a:r>
              <a:rPr lang="en-US" altLang="en-US" sz="1800" dirty="0">
                <a:ea typeface="ＭＳ Ｐゴシック" panose="020B0600070205080204" pitchFamily="34" charset="-128"/>
              </a:rPr>
              <a:t> the thyroid: a</a:t>
            </a:r>
          </a:p>
          <a:p>
            <a:pPr eaLnBrk="1" hangingPunct="1">
              <a:lnSpc>
                <a:spcPct val="80000"/>
              </a:lnSpc>
              <a:spcBef>
                <a:spcPct val="0"/>
              </a:spcBef>
            </a:pPr>
            <a:r>
              <a:rPr lang="en-US" altLang="en-US" sz="1800" dirty="0">
                <a:ea typeface="ＭＳ Ｐゴシック" panose="020B0600070205080204" pitchFamily="34" charset="-128"/>
              </a:rPr>
              <a:t>fundamental and clinical text. Philadelphia, PA: Lippincott; 2000. p. 673–8.</a:t>
            </a:r>
          </a:p>
          <a:p>
            <a:pPr eaLnBrk="1" hangingPunct="1">
              <a:lnSpc>
                <a:spcPct val="80000"/>
              </a:lnSpc>
              <a:spcBef>
                <a:spcPct val="0"/>
              </a:spcBef>
            </a:pPr>
            <a:r>
              <a:rPr lang="en-US" altLang="en-US" sz="1800" dirty="0">
                <a:ea typeface="ＭＳ Ｐゴシック" panose="020B0600070205080204" pitchFamily="34" charset="-128"/>
              </a:rPr>
              <a:t>[11] </a:t>
            </a:r>
            <a:r>
              <a:rPr lang="en-US" altLang="en-US" sz="1800" dirty="0" err="1">
                <a:ea typeface="ＭＳ Ｐゴシック" panose="020B0600070205080204" pitchFamily="34" charset="-128"/>
              </a:rPr>
              <a:t>Benvenga</a:t>
            </a:r>
            <a:r>
              <a:rPr lang="en-US" altLang="en-US" sz="1800" dirty="0">
                <a:ea typeface="ＭＳ Ｐゴシック" panose="020B0600070205080204" pitchFamily="34" charset="-128"/>
              </a:rPr>
              <a:t> S, Lapa D, </a:t>
            </a:r>
            <a:r>
              <a:rPr lang="en-US" altLang="en-US" sz="1800" dirty="0" err="1">
                <a:ea typeface="ＭＳ Ｐゴシック" panose="020B0600070205080204" pitchFamily="34" charset="-128"/>
              </a:rPr>
              <a:t>Trimarchi</a:t>
            </a:r>
            <a:r>
              <a:rPr lang="en-US" altLang="en-US" sz="1800" dirty="0">
                <a:ea typeface="ＭＳ Ｐゴシック" panose="020B0600070205080204" pitchFamily="34" charset="-128"/>
              </a:rPr>
              <a:t> F. Don’t forget the thyroid in the etiology of</a:t>
            </a:r>
          </a:p>
          <a:p>
            <a:pPr eaLnBrk="1" hangingPunct="1">
              <a:lnSpc>
                <a:spcPct val="80000"/>
              </a:lnSpc>
              <a:spcBef>
                <a:spcPct val="0"/>
              </a:spcBef>
            </a:pPr>
            <a:r>
              <a:rPr lang="en-US" altLang="en-US" sz="1800" dirty="0">
                <a:ea typeface="ＭＳ Ｐゴシック" panose="020B0600070205080204" pitchFamily="34" charset="-128"/>
              </a:rPr>
              <a:t>psychoses. Am J Med 2003;115:159–60.</a:t>
            </a:r>
          </a:p>
          <a:p>
            <a:pPr eaLnBrk="1" hangingPunct="1">
              <a:lnSpc>
                <a:spcPct val="80000"/>
              </a:lnSpc>
              <a:spcBef>
                <a:spcPct val="0"/>
              </a:spcBef>
            </a:pPr>
            <a:r>
              <a:rPr lang="en-US" altLang="en-US" sz="1800" dirty="0">
                <a:ea typeface="ＭＳ Ｐゴシック" panose="020B0600070205080204" pitchFamily="34" charset="-128"/>
              </a:rPr>
              <a:t>[12] </a:t>
            </a:r>
            <a:r>
              <a:rPr lang="en-US" altLang="en-US" sz="1800" dirty="0" err="1">
                <a:ea typeface="ＭＳ Ｐゴシック" panose="020B0600070205080204" pitchFamily="34" charset="-128"/>
              </a:rPr>
              <a:t>Opinya</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GN</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Bwibo</a:t>
            </a:r>
            <a:r>
              <a:rPr lang="en-US" altLang="en-US" sz="1800" dirty="0">
                <a:ea typeface="ＭＳ Ｐゴシック" panose="020B0600070205080204" pitchFamily="34" charset="-128"/>
              </a:rPr>
              <a:t> N, </a:t>
            </a:r>
            <a:r>
              <a:rPr lang="en-US" altLang="en-US" sz="1800" dirty="0" err="1">
                <a:ea typeface="ＭＳ Ｐゴシック" panose="020B0600070205080204" pitchFamily="34" charset="-128"/>
              </a:rPr>
              <a:t>Valderhaug</a:t>
            </a:r>
            <a:r>
              <a:rPr lang="en-US" altLang="en-US" sz="1800" dirty="0">
                <a:ea typeface="ＭＳ Ｐゴシック" panose="020B0600070205080204" pitchFamily="34" charset="-128"/>
              </a:rPr>
              <a:t> J, </a:t>
            </a:r>
            <a:r>
              <a:rPr lang="en-US" altLang="en-US" sz="1800" dirty="0" err="1">
                <a:ea typeface="ＭＳ Ｐゴシック" panose="020B0600070205080204" pitchFamily="34" charset="-128"/>
              </a:rPr>
              <a:t>Birkeland</a:t>
            </a:r>
            <a:r>
              <a:rPr lang="en-US" altLang="en-US" sz="1800" dirty="0">
                <a:ea typeface="ＭＳ Ｐゴシック" panose="020B0600070205080204" pitchFamily="34" charset="-128"/>
              </a:rPr>
              <a:t> JM, </a:t>
            </a:r>
            <a:r>
              <a:rPr lang="en-US" altLang="en-US" sz="1800" dirty="0" err="1">
                <a:ea typeface="ＭＳ Ｐゴシック" panose="020B0600070205080204" pitchFamily="34" charset="-128"/>
              </a:rPr>
              <a:t>Løkken</a:t>
            </a:r>
            <a:r>
              <a:rPr lang="en-US" altLang="en-US" sz="1800" dirty="0">
                <a:ea typeface="ＭＳ Ｐゴシック" panose="020B0600070205080204" pitchFamily="34" charset="-128"/>
              </a:rPr>
              <a:t> P. Intake of fluoride</a:t>
            </a:r>
          </a:p>
          <a:p>
            <a:pPr eaLnBrk="1" hangingPunct="1">
              <a:lnSpc>
                <a:spcPct val="80000"/>
              </a:lnSpc>
              <a:spcBef>
                <a:spcPct val="0"/>
              </a:spcBef>
            </a:pPr>
            <a:r>
              <a:rPr lang="en-US" altLang="en-US" sz="1800" dirty="0">
                <a:ea typeface="ＭＳ Ｐゴシック" panose="020B0600070205080204" pitchFamily="34" charset="-128"/>
              </a:rPr>
              <a:t>through food and beverages by children in a high fluoride (9 ppm) area in</a:t>
            </a:r>
          </a:p>
          <a:p>
            <a:pPr eaLnBrk="1" hangingPunct="1">
              <a:lnSpc>
                <a:spcPct val="80000"/>
              </a:lnSpc>
              <a:spcBef>
                <a:spcPct val="0"/>
              </a:spcBef>
            </a:pPr>
            <a:r>
              <a:rPr lang="en-US" altLang="en-US" sz="1800" dirty="0">
                <a:ea typeface="ＭＳ Ｐゴシック" panose="020B0600070205080204" pitchFamily="34" charset="-128"/>
              </a:rPr>
              <a:t>Kenya. Discover </a:t>
            </a:r>
            <a:r>
              <a:rPr lang="en-US" altLang="en-US" sz="1800" dirty="0" err="1">
                <a:ea typeface="ＭＳ Ｐゴシック" panose="020B0600070205080204" pitchFamily="34" charset="-128"/>
              </a:rPr>
              <a:t>Innovat</a:t>
            </a:r>
            <a:r>
              <a:rPr lang="en-US" altLang="en-US" sz="1800" dirty="0">
                <a:ea typeface="ＭＳ Ｐゴシック" panose="020B0600070205080204" pitchFamily="34" charset="-128"/>
              </a:rPr>
              <a:t> 1991;3:71–5.</a:t>
            </a:r>
          </a:p>
          <a:p>
            <a:pPr eaLnBrk="1" hangingPunct="1">
              <a:lnSpc>
                <a:spcPct val="80000"/>
              </a:lnSpc>
              <a:spcBef>
                <a:spcPct val="0"/>
              </a:spcBef>
            </a:pPr>
            <a:r>
              <a:rPr lang="en-US" altLang="en-US" sz="1800" dirty="0">
                <a:ea typeface="ＭＳ Ｐゴシック" panose="020B0600070205080204" pitchFamily="34" charset="-128"/>
              </a:rPr>
              <a:t>[13] </a:t>
            </a:r>
            <a:r>
              <a:rPr lang="en-US" altLang="en-US" sz="1800" dirty="0" err="1">
                <a:ea typeface="ＭＳ Ｐゴシック" panose="020B0600070205080204" pitchFamily="34" charset="-128"/>
              </a:rPr>
              <a:t>Obel</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AOB</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Goitre</a:t>
            </a:r>
            <a:r>
              <a:rPr lang="en-US" altLang="en-US" sz="1800" dirty="0">
                <a:ea typeface="ＭＳ Ｐゴシック" panose="020B0600070205080204" pitchFamily="34" charset="-128"/>
              </a:rPr>
              <a:t> and fluorosis in Kenya. East </a:t>
            </a:r>
            <a:r>
              <a:rPr lang="en-US" altLang="en-US" sz="1800" dirty="0" err="1">
                <a:ea typeface="ＭＳ Ｐゴシック" panose="020B0600070205080204" pitchFamily="34" charset="-128"/>
              </a:rPr>
              <a:t>Afr</a:t>
            </a:r>
            <a:r>
              <a:rPr lang="en-US" altLang="en-US" sz="1800" dirty="0">
                <a:ea typeface="ＭＳ Ｐゴシック" panose="020B0600070205080204" pitchFamily="34" charset="-128"/>
              </a:rPr>
              <a:t> Med J 1982;59:363–5.</a:t>
            </a:r>
          </a:p>
          <a:p>
            <a:pPr eaLnBrk="1" hangingPunct="1">
              <a:lnSpc>
                <a:spcPct val="80000"/>
              </a:lnSpc>
              <a:spcBef>
                <a:spcPct val="0"/>
              </a:spcBef>
            </a:pPr>
            <a:r>
              <a:rPr lang="en-US" altLang="en-US" sz="1800" dirty="0">
                <a:ea typeface="ＭＳ Ｐゴシック" panose="020B0600070205080204" pitchFamily="34" charset="-128"/>
              </a:rPr>
              <a:t>[14] Zhao W, Zhu H, Yu Z, Aoki K, Misumi J, Zhang X. Long-term effects of various</a:t>
            </a:r>
          </a:p>
          <a:p>
            <a:pPr eaLnBrk="1" hangingPunct="1">
              <a:lnSpc>
                <a:spcPct val="80000"/>
              </a:lnSpc>
              <a:spcBef>
                <a:spcPct val="0"/>
              </a:spcBef>
            </a:pPr>
            <a:r>
              <a:rPr lang="en-US" altLang="en-US" sz="1800" dirty="0">
                <a:ea typeface="ＭＳ Ｐゴシック" panose="020B0600070205080204" pitchFamily="34" charset="-128"/>
              </a:rPr>
              <a:t>iodine and fluorine doses on the thyroid and fluorosis in mice. </a:t>
            </a:r>
            <a:r>
              <a:rPr lang="en-US" altLang="en-US" sz="1800" dirty="0" err="1">
                <a:ea typeface="ＭＳ Ｐゴシック" panose="020B0600070205080204" pitchFamily="34" charset="-128"/>
              </a:rPr>
              <a:t>Endocr</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Regul</a:t>
            </a:r>
            <a:endParaRPr lang="en-US" altLang="en-US" sz="1800" dirty="0">
              <a:ea typeface="ＭＳ Ｐゴシック" panose="020B0600070205080204" pitchFamily="34" charset="-128"/>
            </a:endParaRPr>
          </a:p>
          <a:p>
            <a:pPr eaLnBrk="1" hangingPunct="1">
              <a:lnSpc>
                <a:spcPct val="80000"/>
              </a:lnSpc>
              <a:spcBef>
                <a:spcPct val="0"/>
              </a:spcBef>
            </a:pPr>
            <a:r>
              <a:rPr lang="en-US" altLang="en-US" sz="1800" dirty="0">
                <a:ea typeface="ＭＳ Ｐゴシック" panose="020B0600070205080204" pitchFamily="34" charset="-128"/>
              </a:rPr>
              <a:t>1998;32:63–70.</a:t>
            </a:r>
          </a:p>
          <a:p>
            <a:pPr eaLnBrk="1" hangingPunct="1">
              <a:lnSpc>
                <a:spcPct val="80000"/>
              </a:lnSpc>
              <a:spcBef>
                <a:spcPct val="0"/>
              </a:spcBef>
            </a:pPr>
            <a:r>
              <a:rPr lang="en-US" altLang="en-US" sz="1800" dirty="0">
                <a:ea typeface="ＭＳ Ｐゴシック" panose="020B0600070205080204" pitchFamily="34" charset="-128"/>
              </a:rPr>
              <a:t>[15] Anbar M, Guttmann S, </a:t>
            </a:r>
            <a:r>
              <a:rPr lang="en-US" altLang="en-US" sz="1800" dirty="0" err="1">
                <a:ea typeface="ＭＳ Ｐゴシック" panose="020B0600070205080204" pitchFamily="34" charset="-128"/>
              </a:rPr>
              <a:t>Lewitus</a:t>
            </a:r>
            <a:r>
              <a:rPr lang="en-US" altLang="en-US" sz="1800" dirty="0">
                <a:ea typeface="ＭＳ Ｐゴシック" panose="020B0600070205080204" pitchFamily="34" charset="-128"/>
              </a:rPr>
              <a:t> Z. Effect of </a:t>
            </a:r>
            <a:r>
              <a:rPr lang="en-US" altLang="en-US" sz="1800" dirty="0" err="1">
                <a:ea typeface="ＭＳ Ｐゴシック" panose="020B0600070205080204" pitchFamily="34" charset="-128"/>
              </a:rPr>
              <a:t>monofluorosulphonate</a:t>
            </a:r>
            <a:r>
              <a:rPr lang="en-US" altLang="en-US" sz="1800" dirty="0">
                <a:ea typeface="ＭＳ Ｐゴシック" panose="020B0600070205080204" pitchFamily="34" charset="-128"/>
              </a:rPr>
              <a:t>,</a:t>
            </a:r>
          </a:p>
          <a:p>
            <a:pPr eaLnBrk="1" hangingPunct="1">
              <a:lnSpc>
                <a:spcPct val="80000"/>
              </a:lnSpc>
              <a:spcBef>
                <a:spcPct val="0"/>
              </a:spcBef>
            </a:pPr>
            <a:r>
              <a:rPr lang="en-US" altLang="en-US" sz="1800" dirty="0" err="1">
                <a:ea typeface="ＭＳ Ｐゴシック" panose="020B0600070205080204" pitchFamily="34" charset="-128"/>
              </a:rPr>
              <a:t>difluorophosphate</a:t>
            </a:r>
            <a:r>
              <a:rPr lang="en-US" altLang="en-US" sz="1800" dirty="0">
                <a:ea typeface="ＭＳ Ｐゴシック" panose="020B0600070205080204" pitchFamily="34" charset="-128"/>
              </a:rPr>
              <a:t> and fluoroborate ions on the iodine uptake of the thyroid</a:t>
            </a:r>
          </a:p>
          <a:p>
            <a:pPr eaLnBrk="1" hangingPunct="1">
              <a:lnSpc>
                <a:spcPct val="80000"/>
              </a:lnSpc>
              <a:spcBef>
                <a:spcPct val="0"/>
              </a:spcBef>
            </a:pPr>
            <a:r>
              <a:rPr lang="en-US" altLang="en-US" sz="1800" dirty="0">
                <a:ea typeface="ＭＳ Ｐゴシック" panose="020B0600070205080204" pitchFamily="34" charset="-128"/>
              </a:rPr>
              <a:t>gland. Nature 1959;183:1517–8.</a:t>
            </a:r>
          </a:p>
          <a:p>
            <a:pPr eaLnBrk="1" hangingPunct="1">
              <a:lnSpc>
                <a:spcPct val="80000"/>
              </a:lnSpc>
              <a:spcBef>
                <a:spcPct val="0"/>
              </a:spcBef>
            </a:pPr>
            <a:r>
              <a:rPr lang="en-US" altLang="en-US" sz="1800" dirty="0">
                <a:ea typeface="ＭＳ Ｐゴシック" panose="020B0600070205080204" pitchFamily="34" charset="-128"/>
              </a:rPr>
              <a:t>[16] Day TK, Powell-Jackson PR. Fluoride, water hardness, and endemic </a:t>
            </a:r>
            <a:r>
              <a:rPr lang="en-US" altLang="en-US" sz="1800" dirty="0" err="1">
                <a:ea typeface="ＭＳ Ｐゴシック" panose="020B0600070205080204" pitchFamily="34" charset="-128"/>
              </a:rPr>
              <a:t>goitre</a:t>
            </a:r>
            <a:r>
              <a:rPr lang="en-US" altLang="en-US" sz="1800" dirty="0">
                <a:ea typeface="ＭＳ Ｐゴシック" panose="020B0600070205080204" pitchFamily="34" charset="-128"/>
              </a:rPr>
              <a:t>.</a:t>
            </a:r>
          </a:p>
          <a:p>
            <a:pPr eaLnBrk="1" hangingPunct="1">
              <a:lnSpc>
                <a:spcPct val="80000"/>
              </a:lnSpc>
              <a:spcBef>
                <a:spcPct val="0"/>
              </a:spcBef>
            </a:pPr>
            <a:r>
              <a:rPr lang="en-US" altLang="en-US" sz="1800" dirty="0">
                <a:ea typeface="ＭＳ Ｐゴシック" panose="020B0600070205080204" pitchFamily="34" charset="-128"/>
              </a:rPr>
              <a:t>Lancet 1972;1:1135–8.</a:t>
            </a:r>
          </a:p>
          <a:p>
            <a:pPr eaLnBrk="1" hangingPunct="1">
              <a:lnSpc>
                <a:spcPct val="80000"/>
              </a:lnSpc>
              <a:spcBef>
                <a:spcPct val="0"/>
              </a:spcBef>
            </a:pPr>
            <a:r>
              <a:rPr lang="en-US" altLang="en-US" sz="1800" dirty="0">
                <a:ea typeface="ＭＳ Ｐゴシック" panose="020B0600070205080204" pitchFamily="34" charset="-128"/>
              </a:rPr>
              <a:t>[17] Jooste PL, Weight MJ, </a:t>
            </a:r>
            <a:r>
              <a:rPr lang="en-US" altLang="en-US" sz="1800" dirty="0" err="1">
                <a:ea typeface="ＭＳ Ｐゴシック" panose="020B0600070205080204" pitchFamily="34" charset="-128"/>
              </a:rPr>
              <a:t>Kriek</a:t>
            </a:r>
            <a:r>
              <a:rPr lang="en-US" altLang="en-US" sz="1800" dirty="0">
                <a:ea typeface="ＭＳ Ｐゴシック" panose="020B0600070205080204" pitchFamily="34" charset="-128"/>
              </a:rPr>
              <a:t> JA, </a:t>
            </a:r>
            <a:r>
              <a:rPr lang="en-US" altLang="en-US" sz="1800" dirty="0" err="1">
                <a:ea typeface="ＭＳ Ｐゴシック" panose="020B0600070205080204" pitchFamily="34" charset="-128"/>
              </a:rPr>
              <a:t>Louw</a:t>
            </a:r>
            <a:r>
              <a:rPr lang="en-US" altLang="en-US" sz="1800" dirty="0">
                <a:ea typeface="ＭＳ Ｐゴシック" panose="020B0600070205080204" pitchFamily="34" charset="-128"/>
              </a:rPr>
              <a:t> AJ. Endemic </a:t>
            </a:r>
            <a:r>
              <a:rPr lang="en-US" altLang="en-US" sz="1800" dirty="0" err="1">
                <a:ea typeface="ＭＳ Ｐゴシック" panose="020B0600070205080204" pitchFamily="34" charset="-128"/>
              </a:rPr>
              <a:t>goitre</a:t>
            </a:r>
            <a:r>
              <a:rPr lang="en-US" altLang="en-US" sz="1800" dirty="0">
                <a:ea typeface="ＭＳ Ｐゴシック" panose="020B0600070205080204" pitchFamily="34" charset="-128"/>
              </a:rPr>
              <a:t> in the absence of</a:t>
            </a:r>
          </a:p>
          <a:p>
            <a:pPr eaLnBrk="1" hangingPunct="1">
              <a:lnSpc>
                <a:spcPct val="80000"/>
              </a:lnSpc>
              <a:spcBef>
                <a:spcPct val="0"/>
              </a:spcBef>
            </a:pPr>
            <a:r>
              <a:rPr lang="en-US" altLang="en-US" sz="1800" dirty="0">
                <a:ea typeface="ＭＳ Ｐゴシック" panose="020B0600070205080204" pitchFamily="34" charset="-128"/>
              </a:rPr>
              <a:t>iodine deficiency in schoolchildren of the Northern Cape Province of South</a:t>
            </a:r>
          </a:p>
          <a:p>
            <a:pPr eaLnBrk="1" hangingPunct="1">
              <a:lnSpc>
                <a:spcPct val="80000"/>
              </a:lnSpc>
              <a:spcBef>
                <a:spcPct val="0"/>
              </a:spcBef>
            </a:pPr>
            <a:r>
              <a:rPr lang="en-US" altLang="en-US" sz="1800" dirty="0">
                <a:ea typeface="ＭＳ Ｐゴシック" panose="020B0600070205080204" pitchFamily="34" charset="-128"/>
              </a:rPr>
              <a:t>Africa. </a:t>
            </a:r>
            <a:r>
              <a:rPr lang="en-US" altLang="en-US" sz="1800" dirty="0" err="1">
                <a:ea typeface="ＭＳ Ｐゴシック" panose="020B0600070205080204" pitchFamily="34" charset="-128"/>
              </a:rPr>
              <a:t>Eur</a:t>
            </a:r>
            <a:r>
              <a:rPr lang="en-US" altLang="en-US" sz="1800" dirty="0">
                <a:ea typeface="ＭＳ Ｐゴシック" panose="020B0600070205080204" pitchFamily="34" charset="-128"/>
              </a:rPr>
              <a:t> J </a:t>
            </a:r>
            <a:r>
              <a:rPr lang="en-US" altLang="en-US" sz="1800" dirty="0" err="1">
                <a:ea typeface="ＭＳ Ｐゴシック" panose="020B0600070205080204" pitchFamily="34" charset="-128"/>
              </a:rPr>
              <a:t>Clin</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Nutr</a:t>
            </a:r>
            <a:r>
              <a:rPr lang="en-US" altLang="en-US" sz="1800" dirty="0">
                <a:ea typeface="ＭＳ Ｐゴシック" panose="020B0600070205080204" pitchFamily="34" charset="-128"/>
              </a:rPr>
              <a:t> 1999;53:8–12.</a:t>
            </a:r>
          </a:p>
          <a:p>
            <a:pPr eaLnBrk="1" hangingPunct="1">
              <a:lnSpc>
                <a:spcPct val="80000"/>
              </a:lnSpc>
              <a:spcBef>
                <a:spcPct val="0"/>
              </a:spcBef>
            </a:pPr>
            <a:r>
              <a:rPr lang="en-US" altLang="en-US" sz="1800" dirty="0">
                <a:ea typeface="ＭＳ Ｐゴシック" panose="020B0600070205080204" pitchFamily="34" charset="-128"/>
              </a:rPr>
              <a:t>[18] </a:t>
            </a:r>
            <a:r>
              <a:rPr lang="en-US" altLang="en-US" sz="1800" dirty="0" err="1">
                <a:ea typeface="ＭＳ Ｐゴシック" panose="020B0600070205080204" pitchFamily="34" charset="-128"/>
              </a:rPr>
              <a:t>Goldemberg</a:t>
            </a:r>
            <a:r>
              <a:rPr lang="en-US" altLang="en-US" sz="1800" dirty="0">
                <a:ea typeface="ＭＳ Ｐゴシック" panose="020B0600070205080204" pitchFamily="34" charset="-128"/>
              </a:rPr>
              <a:t> L. Action </a:t>
            </a:r>
            <a:r>
              <a:rPr lang="en-US" altLang="en-US" sz="1800" dirty="0" err="1">
                <a:ea typeface="ＭＳ Ｐゴシック" panose="020B0600070205080204" pitchFamily="34" charset="-128"/>
              </a:rPr>
              <a:t>physiologique</a:t>
            </a:r>
            <a:r>
              <a:rPr lang="en-US" altLang="en-US" sz="1800" dirty="0">
                <a:ea typeface="ＭＳ Ｐゴシック" panose="020B0600070205080204" pitchFamily="34" charset="-128"/>
              </a:rPr>
              <a:t> des </a:t>
            </a:r>
            <a:r>
              <a:rPr lang="en-US" altLang="en-US" sz="1800" dirty="0" err="1">
                <a:ea typeface="ＭＳ Ｐゴシック" panose="020B0600070205080204" pitchFamily="34" charset="-128"/>
              </a:rPr>
              <a:t>fluorures</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Compt</a:t>
            </a:r>
            <a:r>
              <a:rPr lang="en-US" altLang="en-US" sz="1800" dirty="0">
                <a:ea typeface="ＭＳ Ｐゴシック" panose="020B0600070205080204" pitchFamily="34" charset="-128"/>
              </a:rPr>
              <a:t> Rend </a:t>
            </a:r>
            <a:r>
              <a:rPr lang="en-US" altLang="en-US" sz="1800" dirty="0" err="1">
                <a:ea typeface="ＭＳ Ｐゴシック" panose="020B0600070205080204" pitchFamily="34" charset="-128"/>
              </a:rPr>
              <a:t>Soc</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Physiol</a:t>
            </a:r>
            <a:endParaRPr lang="en-US" altLang="en-US" sz="1800" dirty="0">
              <a:ea typeface="ＭＳ Ｐゴシック" panose="020B0600070205080204" pitchFamily="34" charset="-128"/>
            </a:endParaRPr>
          </a:p>
          <a:p>
            <a:pPr eaLnBrk="1" hangingPunct="1">
              <a:lnSpc>
                <a:spcPct val="80000"/>
              </a:lnSpc>
              <a:spcBef>
                <a:spcPct val="0"/>
              </a:spcBef>
            </a:pPr>
            <a:r>
              <a:rPr lang="en-US" altLang="en-US" sz="1800" dirty="0">
                <a:ea typeface="ＭＳ Ｐゴシック" panose="020B0600070205080204" pitchFamily="34" charset="-128"/>
              </a:rPr>
              <a:t>1926;95:1169–72.</a:t>
            </a:r>
          </a:p>
          <a:p>
            <a:pPr eaLnBrk="1" hangingPunct="1">
              <a:lnSpc>
                <a:spcPct val="80000"/>
              </a:lnSpc>
              <a:spcBef>
                <a:spcPct val="0"/>
              </a:spcBef>
            </a:pPr>
            <a:r>
              <a:rPr lang="en-US" altLang="en-US" sz="1800" dirty="0">
                <a:ea typeface="ＭＳ Ｐゴシック" panose="020B0600070205080204" pitchFamily="34" charset="-128"/>
              </a:rPr>
              <a:t>[19] May W. Die </a:t>
            </a:r>
            <a:r>
              <a:rPr lang="en-US" altLang="en-US" sz="1800" dirty="0" err="1">
                <a:ea typeface="ＭＳ Ｐゴシック" panose="020B0600070205080204" pitchFamily="34" charset="-128"/>
              </a:rPr>
              <a:t>behandlung</a:t>
            </a:r>
            <a:r>
              <a:rPr lang="en-US" altLang="en-US" sz="1800" dirty="0">
                <a:ea typeface="ＭＳ Ｐゴシック" panose="020B0600070205080204" pitchFamily="34" charset="-128"/>
              </a:rPr>
              <a:t> der </a:t>
            </a:r>
            <a:r>
              <a:rPr lang="en-US" altLang="en-US" sz="1800" dirty="0" err="1">
                <a:ea typeface="ＭＳ Ｐゴシック" panose="020B0600070205080204" pitchFamily="34" charset="-128"/>
              </a:rPr>
              <a:t>hyperthyreosen</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einschliesslich</a:t>
            </a:r>
            <a:r>
              <a:rPr lang="en-US" altLang="en-US" sz="1800" dirty="0">
                <a:ea typeface="ＭＳ Ｐゴシック" panose="020B0600070205080204" pitchFamily="34" charset="-128"/>
              </a:rPr>
              <a:t> des </a:t>
            </a:r>
            <a:r>
              <a:rPr lang="en-US" altLang="en-US" sz="1800" dirty="0" err="1">
                <a:ea typeface="ＭＳ Ｐゴシック" panose="020B0600070205080204" pitchFamily="34" charset="-128"/>
              </a:rPr>
              <a:t>schweren</a:t>
            </a:r>
            <a:endParaRPr lang="en-US" altLang="en-US" sz="1800" dirty="0">
              <a:ea typeface="ＭＳ Ｐゴシック" panose="020B0600070205080204" pitchFamily="34" charset="-128"/>
            </a:endParaRPr>
          </a:p>
          <a:p>
            <a:pPr eaLnBrk="1" hangingPunct="1">
              <a:lnSpc>
                <a:spcPct val="80000"/>
              </a:lnSpc>
              <a:spcBef>
                <a:spcPct val="0"/>
              </a:spcBef>
            </a:pPr>
            <a:r>
              <a:rPr lang="en-US" altLang="en-US" sz="1800" dirty="0" err="1">
                <a:ea typeface="ＭＳ Ｐゴシック" panose="020B0600070205080204" pitchFamily="34" charset="-128"/>
              </a:rPr>
              <a:t>genuinen</a:t>
            </a:r>
            <a:r>
              <a:rPr lang="en-US" altLang="en-US" sz="1800" dirty="0">
                <a:ea typeface="ＭＳ Ｐゴシック" panose="020B0600070205080204" pitchFamily="34" charset="-128"/>
              </a:rPr>
              <a:t> Morbus </a:t>
            </a:r>
            <a:r>
              <a:rPr lang="en-US" altLang="en-US" sz="1800" dirty="0" err="1">
                <a:ea typeface="ＭＳ Ｐゴシック" panose="020B0600070205080204" pitchFamily="34" charset="-128"/>
              </a:rPr>
              <a:t>Basedow</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mit</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fluor</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Klin</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Wochenschr</a:t>
            </a:r>
            <a:r>
              <a:rPr lang="en-US" altLang="en-US" sz="1800" dirty="0">
                <a:ea typeface="ＭＳ Ｐゴシック" panose="020B0600070205080204" pitchFamily="34" charset="-128"/>
              </a:rPr>
              <a:t> 1937;16:562–4.</a:t>
            </a:r>
          </a:p>
          <a:p>
            <a:pPr eaLnBrk="1" hangingPunct="1">
              <a:lnSpc>
                <a:spcPct val="80000"/>
              </a:lnSpc>
              <a:spcBef>
                <a:spcPct val="0"/>
              </a:spcBef>
            </a:pPr>
            <a:r>
              <a:rPr lang="en-US" altLang="en-US" sz="1800" dirty="0">
                <a:ea typeface="ＭＳ Ｐゴシック" panose="020B0600070205080204" pitchFamily="34" charset="-128"/>
              </a:rPr>
              <a:t> </a:t>
            </a:r>
          </a:p>
          <a:p>
            <a:pPr eaLnBrk="1" hangingPunct="1">
              <a:lnSpc>
                <a:spcPct val="80000"/>
              </a:lnSpc>
              <a:spcBef>
                <a:spcPct val="0"/>
              </a:spcBef>
            </a:pPr>
            <a:r>
              <a:rPr lang="en-US" altLang="en-US" sz="1800" dirty="0">
                <a:ea typeface="ＭＳ Ｐゴシック" panose="020B0600070205080204" pitchFamily="34" charset="-128"/>
              </a:rPr>
              <a:t> </a:t>
            </a:r>
          </a:p>
          <a:p>
            <a:pPr eaLnBrk="1" hangingPunct="1">
              <a:lnSpc>
                <a:spcPct val="80000"/>
              </a:lnSpc>
              <a:spcBef>
                <a:spcPct val="0"/>
              </a:spcBef>
            </a:pPr>
            <a:r>
              <a:rPr lang="en-US" altLang="en-US" sz="1800" dirty="0">
                <a:ea typeface="ＭＳ Ｐゴシック" panose="020B0600070205080204" pitchFamily="34" charset="-128"/>
              </a:rPr>
              <a:t> </a:t>
            </a:r>
          </a:p>
          <a:p>
            <a:pPr eaLnBrk="1" hangingPunct="1">
              <a:lnSpc>
                <a:spcPct val="80000"/>
              </a:lnSpc>
              <a:spcBef>
                <a:spcPct val="0"/>
              </a:spcBef>
            </a:pPr>
            <a:r>
              <a:rPr lang="en-US" altLang="en-US" sz="1800" dirty="0">
                <a:ea typeface="ＭＳ Ｐゴシック" panose="020B0600070205080204" pitchFamily="34" charset="-128"/>
              </a:rPr>
              <a:t> </a:t>
            </a:r>
          </a:p>
          <a:p>
            <a:pPr eaLnBrk="1" hangingPunct="1">
              <a:lnSpc>
                <a:spcPct val="80000"/>
              </a:lnSpc>
              <a:spcBef>
                <a:spcPct val="0"/>
              </a:spcBef>
            </a:pPr>
            <a:r>
              <a:rPr lang="en-US" altLang="en-US" sz="1800" dirty="0">
                <a:ea typeface="ＭＳ Ｐゴシック" panose="020B0600070205080204" pitchFamily="34" charset="-128"/>
              </a:rPr>
              <a:t>8</a:t>
            </a:r>
          </a:p>
          <a:p>
            <a:pPr eaLnBrk="1" hangingPunct="1">
              <a:lnSpc>
                <a:spcPct val="80000"/>
              </a:lnSpc>
              <a:spcBef>
                <a:spcPct val="0"/>
              </a:spcBef>
            </a:pPr>
            <a:r>
              <a:rPr lang="en-US" altLang="en-US" sz="1800" dirty="0">
                <a:ea typeface="ＭＳ Ｐゴシック" panose="020B0600070205080204" pitchFamily="34" charset="-128"/>
              </a:rPr>
              <a:t>J </a:t>
            </a:r>
            <a:r>
              <a:rPr lang="en-US" altLang="en-US" sz="1800" dirty="0" err="1">
                <a:ea typeface="ＭＳ Ｐゴシック" panose="020B0600070205080204" pitchFamily="34" charset="-128"/>
              </a:rPr>
              <a:t>Clin</a:t>
            </a:r>
            <a:r>
              <a:rPr lang="en-US" altLang="en-US" sz="1800" dirty="0">
                <a:ea typeface="ＭＳ Ｐゴシック" panose="020B0600070205080204" pitchFamily="34" charset="-128"/>
              </a:rPr>
              <a:t> Endocrinol </a:t>
            </a:r>
            <a:r>
              <a:rPr lang="en-US" altLang="en-US" sz="1800" dirty="0" err="1">
                <a:ea typeface="ＭＳ Ｐゴシック" panose="020B0600070205080204" pitchFamily="34" charset="-128"/>
              </a:rPr>
              <a:t>Metab</a:t>
            </a:r>
            <a:r>
              <a:rPr lang="en-US" altLang="en-US" sz="1800" dirty="0">
                <a:ea typeface="ＭＳ Ｐゴシック" panose="020B0600070205080204" pitchFamily="34" charset="-128"/>
              </a:rPr>
              <a:t>. 1958 Oct;18(10):1102-10.</a:t>
            </a:r>
          </a:p>
          <a:p>
            <a:pPr eaLnBrk="1" hangingPunct="1">
              <a:lnSpc>
                <a:spcPct val="80000"/>
              </a:lnSpc>
              <a:spcBef>
                <a:spcPct val="0"/>
              </a:spcBef>
            </a:pPr>
            <a:r>
              <a:rPr lang="en-US" altLang="en-US" sz="1800" dirty="0">
                <a:ea typeface="ＭＳ Ｐゴシック" panose="020B0600070205080204" pitchFamily="34" charset="-128"/>
              </a:rPr>
              <a:t>Effect of fluorine on thyroidal iodine metabolism in hyperthyroidism.</a:t>
            </a:r>
          </a:p>
          <a:p>
            <a:pPr eaLnBrk="1" hangingPunct="1">
              <a:lnSpc>
                <a:spcPct val="80000"/>
              </a:lnSpc>
              <a:spcBef>
                <a:spcPct val="0"/>
              </a:spcBef>
            </a:pPr>
            <a:r>
              <a:rPr lang="en-US" altLang="en-US" sz="1800" dirty="0" err="1">
                <a:ea typeface="ＭＳ Ｐゴシック" panose="020B0600070205080204" pitchFamily="34" charset="-128"/>
              </a:rPr>
              <a:t>GALLETTI</a:t>
            </a:r>
            <a:r>
              <a:rPr lang="en-US" altLang="en-US" sz="1800" dirty="0">
                <a:ea typeface="ＭＳ Ｐゴシック" panose="020B0600070205080204" pitchFamily="34" charset="-128"/>
              </a:rPr>
              <a:t> PM, </a:t>
            </a:r>
            <a:r>
              <a:rPr lang="en-US" altLang="en-US" sz="1800" dirty="0" err="1">
                <a:ea typeface="ＭＳ Ｐゴシック" panose="020B0600070205080204" pitchFamily="34" charset="-128"/>
              </a:rPr>
              <a:t>JOYET</a:t>
            </a:r>
            <a:r>
              <a:rPr lang="en-US" altLang="en-US" sz="1800" dirty="0">
                <a:ea typeface="ＭＳ Ｐゴシック" panose="020B0600070205080204" pitchFamily="34" charset="-128"/>
              </a:rPr>
              <a:t> G.</a:t>
            </a:r>
          </a:p>
          <a:p>
            <a:pPr eaLnBrk="1" hangingPunct="1">
              <a:lnSpc>
                <a:spcPct val="80000"/>
              </a:lnSpc>
              <a:spcBef>
                <a:spcPct val="0"/>
              </a:spcBef>
            </a:pPr>
            <a:r>
              <a:rPr lang="en-US" altLang="en-US" sz="1800" dirty="0">
                <a:ea typeface="ＭＳ Ｐゴシック" panose="020B0600070205080204" pitchFamily="34" charset="-128"/>
              </a:rPr>
              <a:t>Prolonged administration of a daily dose of 5-10 mg. of fluoride to patients with hyperthyroidism may cause clinical improvement together with a significant fall in the level of plasma protein-bound iodine and a reduction in the basal metabolic rate. Studies with radioactive fluorine failed to demonstrate any important accumulation of fluorine within the thyroid in vivo. Thyroidal, blood and urinary radioiodine studies suggest that fluorine inhibits the thyroid iodide-concentrating mechanism. Fluorine does not impair the capacity of the gland to synthesize thyroid hormone when there is an abundance of iodide in the blood. However, inhibition of the thyroidal concentrating capacity when the total iodide pool is low will impose a critical limitation of hormonal synthesis, and may explain the therapeutic effect.</a:t>
            </a:r>
          </a:p>
          <a:p>
            <a:pPr eaLnBrk="1" hangingPunct="1">
              <a:lnSpc>
                <a:spcPct val="80000"/>
              </a:lnSpc>
              <a:spcBef>
                <a:spcPct val="0"/>
              </a:spcBef>
            </a:pPr>
            <a:r>
              <a:rPr lang="en-US" altLang="en-US" sz="1800" dirty="0" err="1">
                <a:ea typeface="ＭＳ Ｐゴシック" panose="020B0600070205080204" pitchFamily="34" charset="-128"/>
              </a:rPr>
              <a:t>PMID</a:t>
            </a:r>
            <a:r>
              <a:rPr lang="en-US" altLang="en-US" sz="1800" dirty="0">
                <a:ea typeface="ＭＳ Ｐゴシック" panose="020B0600070205080204" pitchFamily="34" charset="-128"/>
              </a:rPr>
              <a:t>: 13587625 [PubMed - </a:t>
            </a:r>
            <a:r>
              <a:rPr lang="en-US" altLang="en-US" sz="1800" dirty="0" err="1">
                <a:ea typeface="ＭＳ Ｐゴシック" panose="020B0600070205080204" pitchFamily="34" charset="-128"/>
              </a:rPr>
              <a:t>OLDMEDLINE</a:t>
            </a:r>
            <a:r>
              <a:rPr lang="en-US" altLang="en-US" sz="1800" dirty="0">
                <a:ea typeface="ＭＳ Ｐゴシック" panose="020B0600070205080204" pitchFamily="34" charset="-128"/>
              </a:rPr>
              <a:t>]</a:t>
            </a:r>
          </a:p>
          <a:p>
            <a:pPr eaLnBrk="1" hangingPunct="1">
              <a:lnSpc>
                <a:spcPct val="80000"/>
              </a:lnSpc>
              <a:spcBef>
                <a:spcPct val="0"/>
              </a:spcBef>
            </a:pPr>
            <a:r>
              <a:rPr lang="en-US" altLang="en-US" sz="1800" dirty="0">
                <a:ea typeface="ＭＳ Ｐゴシック" panose="020B0600070205080204" pitchFamily="34" charset="-128"/>
              </a:rPr>
              <a:t>Abstract</a:t>
            </a:r>
          </a:p>
          <a:p>
            <a:pPr eaLnBrk="1" hangingPunct="1">
              <a:lnSpc>
                <a:spcPct val="80000"/>
              </a:lnSpc>
              <a:spcBef>
                <a:spcPct val="0"/>
              </a:spcBef>
            </a:pPr>
            <a:r>
              <a:rPr lang="en-US" altLang="en-US" sz="1800" dirty="0">
                <a:ea typeface="ＭＳ Ｐゴシック" panose="020B0600070205080204" pitchFamily="34" charset="-128"/>
              </a:rPr>
              <a:t> </a:t>
            </a:r>
          </a:p>
          <a:p>
            <a:pPr eaLnBrk="1" hangingPunct="1">
              <a:lnSpc>
                <a:spcPct val="80000"/>
              </a:lnSpc>
              <a:spcBef>
                <a:spcPct val="0"/>
              </a:spcBef>
            </a:pPr>
            <a:r>
              <a:rPr lang="en-US" altLang="en-US" sz="1800" dirty="0" err="1">
                <a:ea typeface="ＭＳ Ｐゴシック" panose="020B0600070205080204" pitchFamily="34" charset="-128"/>
              </a:rPr>
              <a:t>Probl</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Endokrinol</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Mosk</a:t>
            </a:r>
            <a:r>
              <a:rPr lang="en-US" altLang="en-US" sz="1800" dirty="0">
                <a:ea typeface="ＭＳ Ｐゴシック" panose="020B0600070205080204" pitchFamily="34" charset="-128"/>
              </a:rPr>
              <a:t>). 1985 Nov-Dec;31(6):25-9.</a:t>
            </a:r>
          </a:p>
          <a:p>
            <a:pPr eaLnBrk="1" hangingPunct="1">
              <a:lnSpc>
                <a:spcPct val="80000"/>
              </a:lnSpc>
              <a:spcBef>
                <a:spcPct val="0"/>
              </a:spcBef>
            </a:pPr>
            <a:r>
              <a:rPr lang="en-US" altLang="en-US" sz="1800" dirty="0">
                <a:ea typeface="ＭＳ Ｐゴシック" panose="020B0600070205080204" pitchFamily="34" charset="-128"/>
              </a:rPr>
              <a:t>[Action of the body fluorine of healthy persons and </a:t>
            </a:r>
            <a:r>
              <a:rPr lang="en-US" altLang="en-US" sz="1800" dirty="0" err="1">
                <a:ea typeface="ＭＳ Ｐゴシック" panose="020B0600070205080204" pitchFamily="34" charset="-128"/>
              </a:rPr>
              <a:t>thyroidopathy</a:t>
            </a:r>
            <a:r>
              <a:rPr lang="en-US" altLang="en-US" sz="1800" dirty="0">
                <a:ea typeface="ＭＳ Ｐゴシック" panose="020B0600070205080204" pitchFamily="34" charset="-128"/>
              </a:rPr>
              <a:t> patients on the function of hypophyseal-thyroid the system].</a:t>
            </a:r>
          </a:p>
          <a:p>
            <a:pPr eaLnBrk="1" hangingPunct="1">
              <a:lnSpc>
                <a:spcPct val="80000"/>
              </a:lnSpc>
              <a:spcBef>
                <a:spcPct val="0"/>
              </a:spcBef>
            </a:pPr>
            <a:r>
              <a:rPr lang="en-US" altLang="en-US" sz="1800" dirty="0">
                <a:ea typeface="ＭＳ Ｐゴシック" panose="020B0600070205080204" pitchFamily="34" charset="-128"/>
              </a:rPr>
              <a:t>[Article in Russian]</a:t>
            </a:r>
          </a:p>
          <a:p>
            <a:pPr eaLnBrk="1" hangingPunct="1">
              <a:lnSpc>
                <a:spcPct val="80000"/>
              </a:lnSpc>
              <a:spcBef>
                <a:spcPct val="0"/>
              </a:spcBef>
            </a:pPr>
            <a:r>
              <a:rPr lang="en-US" altLang="en-US" sz="1800" dirty="0" err="1">
                <a:ea typeface="ＭＳ Ｐゴシック" panose="020B0600070205080204" pitchFamily="34" charset="-128"/>
              </a:rPr>
              <a:t>Bachinskiĭ</a:t>
            </a:r>
            <a:r>
              <a:rPr lang="en-US" altLang="en-US" sz="1800" dirty="0">
                <a:ea typeface="ＭＳ Ｐゴシック" panose="020B0600070205080204" pitchFamily="34" charset="-128"/>
              </a:rPr>
              <a:t> PP, </a:t>
            </a:r>
            <a:r>
              <a:rPr lang="en-US" altLang="en-US" sz="1800" dirty="0" err="1">
                <a:ea typeface="ＭＳ Ｐゴシック" panose="020B0600070205080204" pitchFamily="34" charset="-128"/>
              </a:rPr>
              <a:t>Gutsalenko</a:t>
            </a:r>
            <a:r>
              <a:rPr lang="en-US" altLang="en-US" sz="1800" dirty="0">
                <a:ea typeface="ＭＳ Ｐゴシック" panose="020B0600070205080204" pitchFamily="34" charset="-128"/>
              </a:rPr>
              <a:t> OA, </a:t>
            </a:r>
            <a:r>
              <a:rPr lang="en-US" altLang="en-US" sz="1800" dirty="0" err="1">
                <a:ea typeface="ＭＳ Ｐゴシック" panose="020B0600070205080204" pitchFamily="34" charset="-128"/>
              </a:rPr>
              <a:t>Naryzhniuk</a:t>
            </a:r>
            <a:r>
              <a:rPr lang="en-US" altLang="en-US" sz="1800" dirty="0">
                <a:ea typeface="ＭＳ Ｐゴシック" panose="020B0600070205080204" pitchFamily="34" charset="-128"/>
              </a:rPr>
              <a:t> ND, </a:t>
            </a:r>
            <a:r>
              <a:rPr lang="en-US" altLang="en-US" sz="1800" dirty="0" err="1">
                <a:ea typeface="ＭＳ Ｐゴシック" panose="020B0600070205080204" pitchFamily="34" charset="-128"/>
              </a:rPr>
              <a:t>Sidora</a:t>
            </a:r>
            <a:r>
              <a:rPr lang="en-US" altLang="en-US" sz="1800" dirty="0">
                <a:ea typeface="ＭＳ Ｐゴシック" panose="020B0600070205080204" pitchFamily="34" charset="-128"/>
              </a:rPr>
              <a:t> VD, </a:t>
            </a:r>
            <a:r>
              <a:rPr lang="en-US" altLang="en-US" sz="1800" dirty="0" err="1">
                <a:ea typeface="ＭＳ Ｐゴシック" panose="020B0600070205080204" pitchFamily="34" charset="-128"/>
              </a:rPr>
              <a:t>Shliakhta</a:t>
            </a:r>
            <a:r>
              <a:rPr lang="en-US" altLang="en-US" sz="1800" dirty="0">
                <a:ea typeface="ＭＳ Ｐゴシック" panose="020B0600070205080204" pitchFamily="34" charset="-128"/>
              </a:rPr>
              <a:t> AI.</a:t>
            </a:r>
          </a:p>
          <a:p>
            <a:pPr eaLnBrk="1" hangingPunct="1">
              <a:lnSpc>
                <a:spcPct val="80000"/>
              </a:lnSpc>
              <a:spcBef>
                <a:spcPct val="0"/>
              </a:spcBef>
            </a:pPr>
            <a:r>
              <a:rPr lang="en-US" altLang="en-US" sz="1800" dirty="0">
                <a:ea typeface="ＭＳ Ｐゴシック" panose="020B0600070205080204" pitchFamily="34" charset="-128"/>
              </a:rPr>
              <a:t>Abstract</a:t>
            </a:r>
          </a:p>
          <a:p>
            <a:pPr eaLnBrk="1" hangingPunct="1">
              <a:lnSpc>
                <a:spcPct val="80000"/>
              </a:lnSpc>
              <a:spcBef>
                <a:spcPct val="0"/>
              </a:spcBef>
            </a:pPr>
            <a:r>
              <a:rPr lang="en-US" altLang="en-US" sz="1800" dirty="0">
                <a:ea typeface="ＭＳ Ｐゴシック" panose="020B0600070205080204" pitchFamily="34" charset="-128"/>
              </a:rPr>
              <a:t>Altogether 123 persons were examined: 47 healthy persons, 43 patients with thyroid hyperfunction and 33 with thyroid hypofunction. It was established that prolonged consumption of drinking water with a raised fluorine content (122 +/- 5 </a:t>
            </a:r>
            <a:r>
              <a:rPr lang="en-US" altLang="en-US" sz="1800" dirty="0" err="1">
                <a:ea typeface="ＭＳ Ｐゴシック" panose="020B0600070205080204" pitchFamily="34" charset="-128"/>
              </a:rPr>
              <a:t>mumol</a:t>
            </a:r>
            <a:r>
              <a:rPr lang="en-US" altLang="en-US" sz="1800" dirty="0">
                <a:ea typeface="ＭＳ Ｐゴシック" panose="020B0600070205080204" pitchFamily="34" charset="-128"/>
              </a:rPr>
              <a:t>/l with the normal value of 52 +/- 5 </a:t>
            </a:r>
            <a:r>
              <a:rPr lang="en-US" altLang="en-US" sz="1800" dirty="0" err="1">
                <a:ea typeface="ＭＳ Ｐゴシック" panose="020B0600070205080204" pitchFamily="34" charset="-128"/>
              </a:rPr>
              <a:t>mumol</a:t>
            </a:r>
            <a:r>
              <a:rPr lang="en-US" altLang="en-US" sz="1800" dirty="0">
                <a:ea typeface="ＭＳ Ｐゴシック" panose="020B0600070205080204" pitchFamily="34" charset="-128"/>
              </a:rPr>
              <a:t>/l) by healthy persons caused tension of function of the pituitary-thyroid system that was expressed in </a:t>
            </a:r>
            <a:r>
              <a:rPr lang="en-US" altLang="en-US" sz="1800" dirty="0" err="1">
                <a:ea typeface="ＭＳ Ｐゴシック" panose="020B0600070205080204" pitchFamily="34" charset="-128"/>
              </a:rPr>
              <a:t>TSH</a:t>
            </a:r>
            <a:r>
              <a:rPr lang="en-US" altLang="en-US" sz="1800" dirty="0">
                <a:ea typeface="ＭＳ Ｐゴシック" panose="020B0600070205080204" pitchFamily="34" charset="-128"/>
              </a:rPr>
              <a:t> elevated production, a decrease in the T3 concentration and more intense absorption of radioactive iodine by the thyroid as compared to healthy persons who consumed drinking water with the normal fluorine concentration. The results led to a conclusion that excess of fluorine in drinking water was a risk factor of more rapid development of thyroid pathology. Indicators of the fluorine content in daily urine provide most of the information on changes of the fluorine amount in the body.</a:t>
            </a:r>
          </a:p>
          <a:p>
            <a:pPr eaLnBrk="1" hangingPunct="1">
              <a:lnSpc>
                <a:spcPct val="80000"/>
              </a:lnSpc>
              <a:spcBef>
                <a:spcPct val="0"/>
              </a:spcBef>
            </a:pPr>
            <a:r>
              <a:rPr lang="en-US" altLang="en-US" sz="1800" dirty="0">
                <a:ea typeface="ＭＳ Ｐゴシック" panose="020B0600070205080204" pitchFamily="34" charset="-128"/>
              </a:rPr>
              <a:t> </a:t>
            </a:r>
          </a:p>
          <a:p>
            <a:pPr eaLnBrk="1" hangingPunct="1">
              <a:lnSpc>
                <a:spcPct val="80000"/>
              </a:lnSpc>
              <a:spcBef>
                <a:spcPct val="0"/>
              </a:spcBef>
            </a:pPr>
            <a:r>
              <a:rPr lang="en-US" altLang="en-US" sz="1800" dirty="0" err="1">
                <a:ea typeface="ＭＳ Ｐゴシック" panose="020B0600070205080204" pitchFamily="34" charset="-128"/>
              </a:rPr>
              <a:t>PMID</a:t>
            </a:r>
            <a:r>
              <a:rPr lang="en-US" altLang="en-US" sz="1800" dirty="0">
                <a:ea typeface="ＭＳ Ｐゴシック" panose="020B0600070205080204" pitchFamily="34" charset="-128"/>
              </a:rPr>
              <a:t>: 4088985 [PubMed - indexed for MEDLINE]</a:t>
            </a:r>
          </a:p>
          <a:p>
            <a:pPr eaLnBrk="1" hangingPunct="1">
              <a:lnSpc>
                <a:spcPct val="80000"/>
              </a:lnSpc>
              <a:spcBef>
                <a:spcPct val="0"/>
              </a:spcBef>
            </a:pPr>
            <a:r>
              <a:rPr lang="en-US" altLang="en-US" sz="1800" dirty="0">
                <a:ea typeface="ＭＳ Ｐゴシック" panose="020B0600070205080204" pitchFamily="34" charset="-128"/>
              </a:rPr>
              <a:t> </a:t>
            </a:r>
          </a:p>
          <a:p>
            <a:pPr eaLnBrk="1" hangingPunct="1">
              <a:lnSpc>
                <a:spcPct val="80000"/>
              </a:lnSpc>
              <a:spcBef>
                <a:spcPct val="0"/>
              </a:spcBef>
            </a:pPr>
            <a:r>
              <a:rPr lang="en-US" altLang="en-US" sz="1800" dirty="0">
                <a:ea typeface="ＭＳ Ｐゴシック" panose="020B0600070205080204" pitchFamily="34" charset="-128"/>
              </a:rPr>
              <a:t>14</a:t>
            </a:r>
          </a:p>
          <a:p>
            <a:pPr eaLnBrk="1" hangingPunct="1">
              <a:lnSpc>
                <a:spcPct val="80000"/>
              </a:lnSpc>
              <a:spcBef>
                <a:spcPct val="0"/>
              </a:spcBef>
            </a:pPr>
            <a:r>
              <a:rPr lang="en-US" altLang="en-US" sz="1800" dirty="0" err="1">
                <a:ea typeface="ＭＳ Ｐゴシック" panose="020B0600070205080204" pitchFamily="34" charset="-128"/>
              </a:rPr>
              <a:t>Endocr</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Regul</a:t>
            </a:r>
            <a:r>
              <a:rPr lang="en-US" altLang="en-US" sz="1800" dirty="0">
                <a:ea typeface="ＭＳ Ｐゴシック" panose="020B0600070205080204" pitchFamily="34" charset="-128"/>
              </a:rPr>
              <a:t>. 1998 Jun;32(2):63-70.</a:t>
            </a:r>
          </a:p>
          <a:p>
            <a:pPr eaLnBrk="1" hangingPunct="1">
              <a:lnSpc>
                <a:spcPct val="80000"/>
              </a:lnSpc>
              <a:spcBef>
                <a:spcPct val="0"/>
              </a:spcBef>
            </a:pPr>
            <a:r>
              <a:rPr lang="en-US" altLang="en-US" sz="1800" dirty="0">
                <a:ea typeface="ＭＳ Ｐゴシック" panose="020B0600070205080204" pitchFamily="34" charset="-128"/>
              </a:rPr>
              <a:t>Long-term Effects of Various Iodine and Fluorine Doses on the Thyroid and Fluorosis in Mice.</a:t>
            </a:r>
          </a:p>
          <a:p>
            <a:pPr eaLnBrk="1" hangingPunct="1">
              <a:lnSpc>
                <a:spcPct val="80000"/>
              </a:lnSpc>
              <a:spcBef>
                <a:spcPct val="0"/>
              </a:spcBef>
            </a:pPr>
            <a:r>
              <a:rPr lang="en-US" altLang="en-US" sz="1800" dirty="0">
                <a:ea typeface="ＭＳ Ｐゴシック" panose="020B0600070205080204" pitchFamily="34" charset="-128"/>
              </a:rPr>
              <a:t>Zhao W, Zhu H, Yu Z, Aoki K, Misumi J, Zhang X.</a:t>
            </a:r>
          </a:p>
          <a:p>
            <a:pPr eaLnBrk="1" hangingPunct="1">
              <a:lnSpc>
                <a:spcPct val="80000"/>
              </a:lnSpc>
              <a:spcBef>
                <a:spcPct val="0"/>
              </a:spcBef>
            </a:pPr>
            <a:r>
              <a:rPr lang="en-US" altLang="en-US" sz="1800" dirty="0">
                <a:ea typeface="ＭＳ Ｐゴシック" panose="020B0600070205080204" pitchFamily="34" charset="-128"/>
              </a:rPr>
              <a:t>Source</a:t>
            </a:r>
          </a:p>
          <a:p>
            <a:pPr eaLnBrk="1" hangingPunct="1">
              <a:lnSpc>
                <a:spcPct val="80000"/>
              </a:lnSpc>
              <a:spcBef>
                <a:spcPct val="0"/>
              </a:spcBef>
            </a:pPr>
            <a:r>
              <a:rPr lang="en-US" altLang="en-US" sz="1800" dirty="0">
                <a:ea typeface="ＭＳ Ｐゴシック" panose="020B0600070205080204" pitchFamily="34" charset="-128"/>
              </a:rPr>
              <a:t>Department of Environmental Hygiene, Hebei Medical University, </a:t>
            </a:r>
            <a:r>
              <a:rPr lang="en-US" altLang="en-US" sz="1800" dirty="0" err="1">
                <a:ea typeface="ＭＳ Ｐゴシック" panose="020B0600070205080204" pitchFamily="34" charset="-128"/>
              </a:rPr>
              <a:t>Shijiazhung</a:t>
            </a:r>
            <a:r>
              <a:rPr lang="en-US" altLang="en-US" sz="1800" dirty="0">
                <a:ea typeface="ＭＳ Ｐゴシック" panose="020B0600070205080204" pitchFamily="34" charset="-128"/>
              </a:rPr>
              <a:t> 050017, China and Department of Public Health and Hygiene, Oita Medical University, Oita 879-5593, Japan.</a:t>
            </a:r>
          </a:p>
          <a:p>
            <a:pPr eaLnBrk="1" hangingPunct="1">
              <a:lnSpc>
                <a:spcPct val="80000"/>
              </a:lnSpc>
              <a:spcBef>
                <a:spcPct val="0"/>
              </a:spcBef>
            </a:pPr>
            <a:r>
              <a:rPr lang="en-US" altLang="en-US" sz="1800" dirty="0">
                <a:ea typeface="ＭＳ Ｐゴシック" panose="020B0600070205080204" pitchFamily="34" charset="-128"/>
              </a:rPr>
              <a:t>Abstract</a:t>
            </a:r>
          </a:p>
          <a:p>
            <a:pPr eaLnBrk="1" hangingPunct="1">
              <a:lnSpc>
                <a:spcPct val="80000"/>
              </a:lnSpc>
              <a:spcBef>
                <a:spcPct val="0"/>
              </a:spcBef>
            </a:pPr>
            <a:r>
              <a:rPr lang="en-US" altLang="en-US" sz="1800" dirty="0">
                <a:ea typeface="ＭＳ Ｐゴシック" panose="020B0600070205080204" pitchFamily="34" charset="-128"/>
              </a:rPr>
              <a:t>OBJECTIVE:</a:t>
            </a:r>
          </a:p>
          <a:p>
            <a:pPr eaLnBrk="1" hangingPunct="1">
              <a:lnSpc>
                <a:spcPct val="80000"/>
              </a:lnSpc>
              <a:spcBef>
                <a:spcPct val="0"/>
              </a:spcBef>
            </a:pPr>
            <a:r>
              <a:rPr lang="en-US" altLang="en-US" sz="1800" dirty="0">
                <a:ea typeface="ＭＳ Ｐゴシック" panose="020B0600070205080204" pitchFamily="34" charset="-128"/>
              </a:rPr>
              <a:t>To elucidate the participation of the independent and combined long term effect of various concentrations of iodine and fluorine on the pathogenesis of goiter and fluorosis in mice.</a:t>
            </a:r>
          </a:p>
          <a:p>
            <a:pPr eaLnBrk="1" hangingPunct="1">
              <a:lnSpc>
                <a:spcPct val="80000"/>
              </a:lnSpc>
              <a:spcBef>
                <a:spcPct val="0"/>
              </a:spcBef>
            </a:pPr>
            <a:r>
              <a:rPr lang="en-US" altLang="en-US" sz="1800" dirty="0">
                <a:ea typeface="ＭＳ Ｐゴシック" panose="020B0600070205080204" pitchFamily="34" charset="-128"/>
              </a:rPr>
              <a:t>METHODS:</a:t>
            </a:r>
          </a:p>
          <a:p>
            <a:pPr eaLnBrk="1" hangingPunct="1">
              <a:lnSpc>
                <a:spcPct val="80000"/>
              </a:lnSpc>
              <a:spcBef>
                <a:spcPct val="0"/>
              </a:spcBef>
            </a:pPr>
            <a:r>
              <a:rPr lang="en-US" altLang="en-US" sz="1800" dirty="0">
                <a:ea typeface="ＭＳ Ｐゴシック" panose="020B0600070205080204" pitchFamily="34" charset="-128"/>
              </a:rPr>
              <a:t>Nine drinking water supplies with different iodine and fluorine content were prepared by combination of potassium iodate and sodium fluoride solutions in </a:t>
            </a:r>
            <a:r>
              <a:rPr lang="en-US" altLang="en-US" sz="1800" dirty="0" err="1">
                <a:ea typeface="ＭＳ Ｐゴシック" panose="020B0600070205080204" pitchFamily="34" charset="-128"/>
              </a:rPr>
              <a:t>bidistilled</a:t>
            </a:r>
            <a:r>
              <a:rPr lang="en-US" altLang="en-US" sz="1800" dirty="0">
                <a:ea typeface="ＭＳ Ｐゴシック" panose="020B0600070205080204" pitchFamily="34" charset="-128"/>
              </a:rPr>
              <a:t> water. The concentrations of iodide were: 1. iodine deficiency (ID): 0.0; 2. iodine normal (IN): 20.0; 3. iodine excess (IE) 2500.0 </a:t>
            </a:r>
            <a:r>
              <a:rPr lang="en-US" altLang="en-US" sz="1800" dirty="0" err="1">
                <a:ea typeface="ＭＳ Ｐゴシック" panose="020B0600070205080204" pitchFamily="34" charset="-128"/>
              </a:rPr>
              <a:t>ug</a:t>
            </a:r>
            <a:r>
              <a:rPr lang="en-US" altLang="en-US" sz="1800" dirty="0">
                <a:ea typeface="ＭＳ Ｐゴシック" panose="020B0600070205080204" pitchFamily="34" charset="-128"/>
              </a:rPr>
              <a:t>/l; and these of fluoride were: 1. fluoride deficiency (FD) 0.0; 2. fluoride normal 0.6; 3. fluoride excess (FE), 30.0 mg/l. A total of 288 </a:t>
            </a:r>
            <a:r>
              <a:rPr lang="en-US" altLang="en-US" sz="1800" dirty="0" err="1">
                <a:ea typeface="ＭＳ Ｐゴシック" panose="020B0600070205080204" pitchFamily="34" charset="-128"/>
              </a:rPr>
              <a:t>Kunmim</a:t>
            </a:r>
            <a:r>
              <a:rPr lang="en-US" altLang="en-US" sz="1800" dirty="0">
                <a:ea typeface="ＭＳ Ｐゴシック" panose="020B0600070205080204" pitchFamily="34" charset="-128"/>
              </a:rPr>
              <a:t> mice was divided into 9 groups consisting of 32 animals each and each group, in addition to basal diet, received one of following iodide/fluoride mixtures: </a:t>
            </a:r>
            <a:r>
              <a:rPr lang="en-US" altLang="en-US" sz="1800" dirty="0" err="1">
                <a:ea typeface="ＭＳ Ｐゴシック" panose="020B0600070205080204" pitchFamily="34" charset="-128"/>
              </a:rPr>
              <a:t>ID+FD</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ID+FN</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ID+FE</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IN+FD</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IN+FN</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IN+FE</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IE+FD</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IE+FN</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IE+FE</a:t>
            </a:r>
            <a:r>
              <a:rPr lang="en-US" altLang="en-US" sz="1800" dirty="0">
                <a:ea typeface="ＭＳ Ｐゴシック" panose="020B0600070205080204" pitchFamily="34" charset="-128"/>
              </a:rPr>
              <a:t>. By such manner, one half of the animals of each group was treated for 100 days and the other half for 150 days.</a:t>
            </a:r>
          </a:p>
          <a:p>
            <a:pPr eaLnBrk="1" hangingPunct="1">
              <a:lnSpc>
                <a:spcPct val="80000"/>
              </a:lnSpc>
              <a:spcBef>
                <a:spcPct val="0"/>
              </a:spcBef>
            </a:pPr>
            <a:r>
              <a:rPr lang="en-US" altLang="en-US" sz="1800" dirty="0">
                <a:ea typeface="ＭＳ Ｐゴシック" panose="020B0600070205080204" pitchFamily="34" charset="-128"/>
              </a:rPr>
              <a:t>RESULTS:</a:t>
            </a:r>
          </a:p>
          <a:p>
            <a:pPr eaLnBrk="1" hangingPunct="1">
              <a:lnSpc>
                <a:spcPct val="80000"/>
              </a:lnSpc>
              <a:spcBef>
                <a:spcPct val="0"/>
              </a:spcBef>
            </a:pPr>
            <a:r>
              <a:rPr lang="en-US" altLang="en-US" sz="1800" dirty="0">
                <a:ea typeface="ＭＳ Ｐゴシック" panose="020B0600070205080204" pitchFamily="34" charset="-128"/>
              </a:rPr>
              <a:t>It was found that ID only and IE only could both induce the goiter. FE induced dental fluorosis and increased fluorine content in the bone. In addition, fluorine also affected the thyroid changes induced by ID or IE. After 100 days of treatment, fluorine showed some stimulatory effect on the thyroid in ID conditions and inhibitory effect in IE conditions. After 150 days, however, the effects of fluorine on the thyroid reversed as compared with that of 100 days. On the other hand, difference of iodide intake could also increase the toxic effects of FE on the incisors and bones. The rate and degree of the incisor fluorosis, the fluorine contents in the bone were significantly higher in the </a:t>
            </a:r>
            <a:r>
              <a:rPr lang="en-US" altLang="en-US" sz="1800" dirty="0" err="1">
                <a:ea typeface="ＭＳ Ｐゴシック" panose="020B0600070205080204" pitchFamily="34" charset="-128"/>
              </a:rPr>
              <a:t>ID+FE</a:t>
            </a:r>
            <a:r>
              <a:rPr lang="en-US" altLang="en-US" sz="1800" dirty="0">
                <a:ea typeface="ＭＳ Ｐゴシック" panose="020B0600070205080204" pitchFamily="34" charset="-128"/>
              </a:rPr>
              <a:t> group than those in the </a:t>
            </a:r>
            <a:r>
              <a:rPr lang="en-US" altLang="en-US" sz="1800" dirty="0" err="1">
                <a:ea typeface="ＭＳ Ｐゴシック" panose="020B0600070205080204" pitchFamily="34" charset="-128"/>
              </a:rPr>
              <a:t>IN+FE</a:t>
            </a:r>
            <a:r>
              <a:rPr lang="en-US" altLang="en-US" sz="1800" dirty="0">
                <a:ea typeface="ＭＳ Ｐゴシック" panose="020B0600070205080204" pitchFamily="34" charset="-128"/>
              </a:rPr>
              <a:t> and </a:t>
            </a:r>
            <a:r>
              <a:rPr lang="en-US" altLang="en-US" sz="1800" dirty="0" err="1">
                <a:ea typeface="ＭＳ Ｐゴシック" panose="020B0600070205080204" pitchFamily="34" charset="-128"/>
              </a:rPr>
              <a:t>IE+FE</a:t>
            </a:r>
            <a:r>
              <a:rPr lang="en-US" altLang="en-US" sz="1800" dirty="0">
                <a:ea typeface="ＭＳ Ｐゴシック" panose="020B0600070205080204" pitchFamily="34" charset="-128"/>
              </a:rPr>
              <a:t> groups.</a:t>
            </a:r>
          </a:p>
          <a:p>
            <a:pPr eaLnBrk="1" hangingPunct="1">
              <a:lnSpc>
                <a:spcPct val="80000"/>
              </a:lnSpc>
              <a:spcBef>
                <a:spcPct val="0"/>
              </a:spcBef>
            </a:pPr>
            <a:r>
              <a:rPr lang="en-US" altLang="en-US" sz="1800" dirty="0">
                <a:ea typeface="ＭＳ Ｐゴシック" panose="020B0600070205080204" pitchFamily="34" charset="-128"/>
              </a:rPr>
              <a:t>CONCLUSIONS:</a:t>
            </a:r>
          </a:p>
          <a:p>
            <a:pPr eaLnBrk="1" hangingPunct="1">
              <a:lnSpc>
                <a:spcPct val="80000"/>
              </a:lnSpc>
              <a:spcBef>
                <a:spcPct val="0"/>
              </a:spcBef>
            </a:pPr>
            <a:r>
              <a:rPr lang="en-US" altLang="en-US" sz="1800" dirty="0">
                <a:ea typeface="ＭＳ Ｐゴシック" panose="020B0600070205080204" pitchFamily="34" charset="-128"/>
              </a:rPr>
              <a:t>Both iodine deficiency and excess induced goiter as well as other functional and histopathological changes in the mouse thyroid. Excessive fluorine caused fluorosis of incisors and limb bones. In addition, iodine and fluorine do have mutually interacting effects on both goiter and fluorosis in the experimental mice.</a:t>
            </a:r>
          </a:p>
          <a:p>
            <a:pPr eaLnBrk="1" hangingPunct="1">
              <a:lnSpc>
                <a:spcPct val="80000"/>
              </a:lnSpc>
              <a:spcBef>
                <a:spcPct val="0"/>
              </a:spcBef>
            </a:pPr>
            <a:r>
              <a:rPr lang="en-US" altLang="en-US" sz="1800" dirty="0" err="1">
                <a:ea typeface="ＭＳ Ｐゴシック" panose="020B0600070205080204" pitchFamily="34" charset="-128"/>
              </a:rPr>
              <a:t>PMID</a:t>
            </a:r>
            <a:r>
              <a:rPr lang="en-US" altLang="en-US" sz="1800" dirty="0">
                <a:ea typeface="ＭＳ Ｐゴシック" panose="020B0600070205080204" pitchFamily="34" charset="-128"/>
              </a:rPr>
              <a:t>: 10330519 [PubMed - as supplied by publisher]</a:t>
            </a:r>
          </a:p>
          <a:p>
            <a:pPr eaLnBrk="1" hangingPunct="1">
              <a:lnSpc>
                <a:spcPct val="80000"/>
              </a:lnSpc>
              <a:spcBef>
                <a:spcPct val="0"/>
              </a:spcBef>
            </a:pPr>
            <a:r>
              <a:rPr lang="en-US" altLang="en-US" sz="1800" dirty="0">
                <a:ea typeface="ＭＳ Ｐゴシック" panose="020B0600070205080204" pitchFamily="34" charset="-128"/>
              </a:rPr>
              <a:t> </a:t>
            </a:r>
          </a:p>
          <a:p>
            <a:pPr eaLnBrk="1" hangingPunct="1">
              <a:lnSpc>
                <a:spcPct val="80000"/>
              </a:lnSpc>
              <a:spcBef>
                <a:spcPct val="0"/>
              </a:spcBef>
            </a:pPr>
            <a:r>
              <a:rPr lang="en-US" altLang="en-US" sz="1800" dirty="0">
                <a:ea typeface="ＭＳ Ｐゴシック" panose="020B0600070205080204" pitchFamily="34" charset="-128"/>
              </a:rPr>
              <a:t>17</a:t>
            </a:r>
          </a:p>
          <a:p>
            <a:pPr eaLnBrk="1" hangingPunct="1">
              <a:lnSpc>
                <a:spcPct val="80000"/>
              </a:lnSpc>
              <a:spcBef>
                <a:spcPct val="0"/>
              </a:spcBef>
            </a:pPr>
            <a:r>
              <a:rPr lang="en-US" altLang="en-US" sz="1800" dirty="0" err="1">
                <a:ea typeface="ＭＳ Ｐゴシック" panose="020B0600070205080204" pitchFamily="34" charset="-128"/>
              </a:rPr>
              <a:t>Eur</a:t>
            </a:r>
            <a:r>
              <a:rPr lang="en-US" altLang="en-US" sz="1800" dirty="0">
                <a:ea typeface="ＭＳ Ｐゴシック" panose="020B0600070205080204" pitchFamily="34" charset="-128"/>
              </a:rPr>
              <a:t> J </a:t>
            </a:r>
            <a:r>
              <a:rPr lang="en-US" altLang="en-US" sz="1800" dirty="0" err="1">
                <a:ea typeface="ＭＳ Ｐゴシック" panose="020B0600070205080204" pitchFamily="34" charset="-128"/>
              </a:rPr>
              <a:t>Clin</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Nutr</a:t>
            </a:r>
            <a:r>
              <a:rPr lang="en-US" altLang="en-US" sz="1800" dirty="0">
                <a:ea typeface="ＭＳ Ｐゴシック" panose="020B0600070205080204" pitchFamily="34" charset="-128"/>
              </a:rPr>
              <a:t>. 1999 Jan;53(1):8-12.</a:t>
            </a:r>
          </a:p>
          <a:p>
            <a:pPr eaLnBrk="1" hangingPunct="1">
              <a:lnSpc>
                <a:spcPct val="80000"/>
              </a:lnSpc>
              <a:spcBef>
                <a:spcPct val="0"/>
              </a:spcBef>
            </a:pPr>
            <a:r>
              <a:rPr lang="en-US" altLang="en-US" sz="1800" dirty="0">
                <a:ea typeface="ＭＳ Ｐゴシック" panose="020B0600070205080204" pitchFamily="34" charset="-128"/>
              </a:rPr>
              <a:t>Endemic </a:t>
            </a:r>
            <a:r>
              <a:rPr lang="en-US" altLang="en-US" sz="1800" dirty="0" err="1">
                <a:ea typeface="ＭＳ Ｐゴシック" panose="020B0600070205080204" pitchFamily="34" charset="-128"/>
              </a:rPr>
              <a:t>goitre</a:t>
            </a:r>
            <a:r>
              <a:rPr lang="en-US" altLang="en-US" sz="1800" dirty="0">
                <a:ea typeface="ＭＳ Ｐゴシック" panose="020B0600070205080204" pitchFamily="34" charset="-128"/>
              </a:rPr>
              <a:t> in the absence of iodine deficiency in schoolchildren of the Northern Cape Province of South Africa.</a:t>
            </a:r>
          </a:p>
          <a:p>
            <a:pPr eaLnBrk="1" hangingPunct="1">
              <a:lnSpc>
                <a:spcPct val="80000"/>
              </a:lnSpc>
              <a:spcBef>
                <a:spcPct val="0"/>
              </a:spcBef>
            </a:pPr>
            <a:r>
              <a:rPr lang="en-US" altLang="en-US" sz="1800" dirty="0">
                <a:ea typeface="ＭＳ Ｐゴシック" panose="020B0600070205080204" pitchFamily="34" charset="-128"/>
              </a:rPr>
              <a:t>Jooste PL, Weight MJ, </a:t>
            </a:r>
            <a:r>
              <a:rPr lang="en-US" altLang="en-US" sz="1800" dirty="0" err="1">
                <a:ea typeface="ＭＳ Ｐゴシック" panose="020B0600070205080204" pitchFamily="34" charset="-128"/>
              </a:rPr>
              <a:t>Kriek</a:t>
            </a:r>
            <a:r>
              <a:rPr lang="en-US" altLang="en-US" sz="1800" dirty="0">
                <a:ea typeface="ＭＳ Ｐゴシック" panose="020B0600070205080204" pitchFamily="34" charset="-128"/>
              </a:rPr>
              <a:t> JA, </a:t>
            </a:r>
            <a:r>
              <a:rPr lang="en-US" altLang="en-US" sz="1800" dirty="0" err="1">
                <a:ea typeface="ＭＳ Ｐゴシック" panose="020B0600070205080204" pitchFamily="34" charset="-128"/>
              </a:rPr>
              <a:t>Louw</a:t>
            </a:r>
            <a:r>
              <a:rPr lang="en-US" altLang="en-US" sz="1800" dirty="0">
                <a:ea typeface="ＭＳ Ｐゴシック" panose="020B0600070205080204" pitchFamily="34" charset="-128"/>
              </a:rPr>
              <a:t> AJ.</a:t>
            </a:r>
          </a:p>
          <a:p>
            <a:pPr eaLnBrk="1" hangingPunct="1">
              <a:lnSpc>
                <a:spcPct val="80000"/>
              </a:lnSpc>
              <a:spcBef>
                <a:spcPct val="0"/>
              </a:spcBef>
            </a:pPr>
            <a:r>
              <a:rPr lang="en-US" altLang="en-US" sz="1800" dirty="0">
                <a:ea typeface="ＭＳ Ｐゴシック" panose="020B0600070205080204" pitchFamily="34" charset="-128"/>
              </a:rPr>
              <a:t>Source</a:t>
            </a:r>
          </a:p>
          <a:p>
            <a:pPr eaLnBrk="1" hangingPunct="1">
              <a:lnSpc>
                <a:spcPct val="80000"/>
              </a:lnSpc>
              <a:spcBef>
                <a:spcPct val="0"/>
              </a:spcBef>
            </a:pPr>
            <a:r>
              <a:rPr lang="en-US" altLang="en-US" sz="1800" dirty="0">
                <a:ea typeface="ＭＳ Ｐゴシック" panose="020B0600070205080204" pitchFamily="34" charset="-128"/>
              </a:rPr>
              <a:t>National Research </a:t>
            </a:r>
            <a:r>
              <a:rPr lang="en-US" altLang="en-US" sz="1800" dirty="0" err="1">
                <a:ea typeface="ＭＳ Ｐゴシック" panose="020B0600070205080204" pitchFamily="34" charset="-128"/>
              </a:rPr>
              <a:t>Programme</a:t>
            </a:r>
            <a:r>
              <a:rPr lang="en-US" altLang="en-US" sz="1800" dirty="0">
                <a:ea typeface="ＭＳ Ｐゴシック" panose="020B0600070205080204" pitchFamily="34" charset="-128"/>
              </a:rPr>
              <a:t> for Nutritional Intervention, Medical Research Council, Tygerberg, South Africa.</a:t>
            </a:r>
          </a:p>
          <a:p>
            <a:pPr eaLnBrk="1" hangingPunct="1">
              <a:lnSpc>
                <a:spcPct val="80000"/>
              </a:lnSpc>
              <a:spcBef>
                <a:spcPct val="0"/>
              </a:spcBef>
            </a:pPr>
            <a:r>
              <a:rPr lang="en-US" altLang="en-US" sz="1800" dirty="0">
                <a:ea typeface="ＭＳ Ｐゴシック" panose="020B0600070205080204" pitchFamily="34" charset="-128"/>
              </a:rPr>
              <a:t>Abstract</a:t>
            </a:r>
          </a:p>
          <a:p>
            <a:pPr eaLnBrk="1" hangingPunct="1">
              <a:lnSpc>
                <a:spcPct val="80000"/>
              </a:lnSpc>
              <a:spcBef>
                <a:spcPct val="0"/>
              </a:spcBef>
            </a:pPr>
            <a:r>
              <a:rPr lang="en-US" altLang="en-US" sz="1800" dirty="0">
                <a:ea typeface="ＭＳ Ｐゴシック" panose="020B0600070205080204" pitchFamily="34" charset="-128"/>
              </a:rPr>
              <a:t>OBJECTIVE:</a:t>
            </a:r>
          </a:p>
          <a:p>
            <a:pPr eaLnBrk="1" hangingPunct="1">
              <a:lnSpc>
                <a:spcPct val="80000"/>
              </a:lnSpc>
              <a:spcBef>
                <a:spcPct val="0"/>
              </a:spcBef>
            </a:pPr>
            <a:r>
              <a:rPr lang="en-US" altLang="en-US" sz="1800" dirty="0">
                <a:ea typeface="ＭＳ Ｐゴシック" panose="020B0600070205080204" pitchFamily="34" charset="-128"/>
              </a:rPr>
              <a:t>The study was undertaken to investigate whether endemic </a:t>
            </a:r>
            <a:r>
              <a:rPr lang="en-US" altLang="en-US" sz="1800" dirty="0" err="1">
                <a:ea typeface="ＭＳ Ｐゴシック" panose="020B0600070205080204" pitchFamily="34" charset="-128"/>
              </a:rPr>
              <a:t>goitre</a:t>
            </a:r>
            <a:r>
              <a:rPr lang="en-US" altLang="en-US" sz="1800" dirty="0">
                <a:ea typeface="ＭＳ Ｐゴシック" panose="020B0600070205080204" pitchFamily="34" charset="-128"/>
              </a:rPr>
              <a:t> still exists in the Northern Cape Province of South Africa more than 55 years after it was reported and, if so, whether iodine deficiency, or fluoride in the drinking water, is linked to the </a:t>
            </a:r>
            <a:r>
              <a:rPr lang="en-US" altLang="en-US" sz="1800" dirty="0" err="1">
                <a:ea typeface="ＭＳ Ｐゴシック" panose="020B0600070205080204" pitchFamily="34" charset="-128"/>
              </a:rPr>
              <a:t>goitres</a:t>
            </a:r>
            <a:r>
              <a:rPr lang="en-US" altLang="en-US" sz="1800" dirty="0">
                <a:ea typeface="ＭＳ Ｐゴシック" panose="020B0600070205080204" pitchFamily="34" charset="-128"/>
              </a:rPr>
              <a:t>.</a:t>
            </a:r>
          </a:p>
          <a:p>
            <a:pPr eaLnBrk="1" hangingPunct="1">
              <a:lnSpc>
                <a:spcPct val="80000"/>
              </a:lnSpc>
              <a:spcBef>
                <a:spcPct val="0"/>
              </a:spcBef>
            </a:pPr>
            <a:r>
              <a:rPr lang="en-US" altLang="en-US" sz="1800" dirty="0">
                <a:ea typeface="ＭＳ Ｐゴシック" panose="020B0600070205080204" pitchFamily="34" charset="-128"/>
              </a:rPr>
              <a:t>DESIGN:</a:t>
            </a:r>
          </a:p>
          <a:p>
            <a:pPr eaLnBrk="1" hangingPunct="1">
              <a:lnSpc>
                <a:spcPct val="80000"/>
              </a:lnSpc>
              <a:spcBef>
                <a:spcPct val="0"/>
              </a:spcBef>
            </a:pPr>
            <a:r>
              <a:rPr lang="en-US" altLang="en-US" sz="1800" dirty="0">
                <a:ea typeface="ＭＳ Ｐゴシック" panose="020B0600070205080204" pitchFamily="34" charset="-128"/>
              </a:rPr>
              <a:t>Cross-sectional study of children in three pairs of towns.</a:t>
            </a:r>
          </a:p>
          <a:p>
            <a:pPr eaLnBrk="1" hangingPunct="1">
              <a:lnSpc>
                <a:spcPct val="80000"/>
              </a:lnSpc>
              <a:spcBef>
                <a:spcPct val="0"/>
              </a:spcBef>
            </a:pPr>
            <a:r>
              <a:rPr lang="en-US" altLang="en-US" sz="1800" dirty="0">
                <a:ea typeface="ＭＳ Ｐゴシック" panose="020B0600070205080204" pitchFamily="34" charset="-128"/>
              </a:rPr>
              <a:t>SUBJECTS:</a:t>
            </a:r>
          </a:p>
          <a:p>
            <a:pPr eaLnBrk="1" hangingPunct="1">
              <a:lnSpc>
                <a:spcPct val="80000"/>
              </a:lnSpc>
              <a:spcBef>
                <a:spcPct val="0"/>
              </a:spcBef>
            </a:pPr>
            <a:r>
              <a:rPr lang="en-US" altLang="en-US" sz="1800" dirty="0">
                <a:ea typeface="ＭＳ Ｐゴシック" panose="020B0600070205080204" pitchFamily="34" charset="-128"/>
              </a:rPr>
              <a:t>The 6-, 12- and 15-year-old children (n = 671) who had been lifetime residents in two Northern Cape towns with low levels, two towns with near optimal levels and two towns with high levels of fluoride in the drinking water were recruited through the schools as study participants.</a:t>
            </a:r>
          </a:p>
          <a:p>
            <a:pPr eaLnBrk="1" hangingPunct="1">
              <a:lnSpc>
                <a:spcPct val="80000"/>
              </a:lnSpc>
              <a:spcBef>
                <a:spcPct val="0"/>
              </a:spcBef>
            </a:pPr>
            <a:r>
              <a:rPr lang="en-US" altLang="en-US" sz="1800" dirty="0">
                <a:ea typeface="ＭＳ Ｐゴシック" panose="020B0600070205080204" pitchFamily="34" charset="-128"/>
              </a:rPr>
              <a:t>RESULTS:</a:t>
            </a:r>
          </a:p>
          <a:p>
            <a:pPr eaLnBrk="1" hangingPunct="1">
              <a:lnSpc>
                <a:spcPct val="80000"/>
              </a:lnSpc>
              <a:spcBef>
                <a:spcPct val="0"/>
              </a:spcBef>
            </a:pPr>
            <a:r>
              <a:rPr lang="en-US" altLang="en-US" sz="1800" dirty="0">
                <a:ea typeface="ＭＳ Ｐゴシック" panose="020B0600070205080204" pitchFamily="34" charset="-128"/>
              </a:rPr>
              <a:t>Endemic </a:t>
            </a:r>
            <a:r>
              <a:rPr lang="en-US" altLang="en-US" sz="1800" dirty="0" err="1">
                <a:ea typeface="ＭＳ Ｐゴシック" panose="020B0600070205080204" pitchFamily="34" charset="-128"/>
              </a:rPr>
              <a:t>goitre</a:t>
            </a:r>
            <a:r>
              <a:rPr lang="en-US" altLang="en-US" sz="1800" dirty="0">
                <a:ea typeface="ＭＳ Ｐゴシック" panose="020B0600070205080204" pitchFamily="34" charset="-128"/>
              </a:rPr>
              <a:t> was found in all the towns except one, ranging from 5% to 29%. Iodine deficiency did not prevail in the study area because the median urinary iodine concentration, exceeding 1.58 </a:t>
            </a:r>
            <a:r>
              <a:rPr lang="en-US" altLang="en-US" sz="1800" dirty="0" err="1">
                <a:ea typeface="ＭＳ Ｐゴシック" panose="020B0600070205080204" pitchFamily="34" charset="-128"/>
              </a:rPr>
              <a:t>micromol</a:t>
            </a:r>
            <a:r>
              <a:rPr lang="en-US" altLang="en-US" sz="1800" dirty="0">
                <a:ea typeface="ＭＳ Ｐゴシック" panose="020B0600070205080204" pitchFamily="34" charset="-128"/>
              </a:rPr>
              <a:t>/l in all but one of the towns, indicated a more than adequate iodine consumption. The drinking water and, to a lesser extent, </a:t>
            </a:r>
            <a:r>
              <a:rPr lang="en-US" altLang="en-US" sz="1800" dirty="0" err="1">
                <a:ea typeface="ＭＳ Ｐゴシック" panose="020B0600070205080204" pitchFamily="34" charset="-128"/>
              </a:rPr>
              <a:t>iodised</a:t>
            </a:r>
            <a:r>
              <a:rPr lang="en-US" altLang="en-US" sz="1800" dirty="0">
                <a:ea typeface="ＭＳ Ｐゴシック" panose="020B0600070205080204" pitchFamily="34" charset="-128"/>
              </a:rPr>
              <a:t> salt were important sources of iodine. No relationship was found between fluoride in the water and the mild </a:t>
            </a:r>
            <a:r>
              <a:rPr lang="en-US" altLang="en-US" sz="1800" dirty="0" err="1">
                <a:ea typeface="ＭＳ Ｐゴシック" panose="020B0600070205080204" pitchFamily="34" charset="-128"/>
              </a:rPr>
              <a:t>goitre</a:t>
            </a:r>
            <a:r>
              <a:rPr lang="en-US" altLang="en-US" sz="1800" dirty="0">
                <a:ea typeface="ＭＳ Ｐゴシック" panose="020B0600070205080204" pitchFamily="34" charset="-128"/>
              </a:rPr>
              <a:t> prevalence (5% to 18%) in the four towns with either a low or near optimal fluoride content in the water. The causal factor(s) responsible for the </a:t>
            </a:r>
            <a:r>
              <a:rPr lang="en-US" altLang="en-US" sz="1800" dirty="0" err="1">
                <a:ea typeface="ＭＳ Ｐゴシック" panose="020B0600070205080204" pitchFamily="34" charset="-128"/>
              </a:rPr>
              <a:t>goitres</a:t>
            </a:r>
            <a:r>
              <a:rPr lang="en-US" altLang="en-US" sz="1800" dirty="0">
                <a:ea typeface="ＭＳ Ｐゴシック" panose="020B0600070205080204" pitchFamily="34" charset="-128"/>
              </a:rPr>
              <a:t> in these four towns were not clear from our data. However, the prevalence of </a:t>
            </a:r>
            <a:r>
              <a:rPr lang="en-US" altLang="en-US" sz="1800" dirty="0" err="1">
                <a:ea typeface="ＭＳ Ｐゴシック" panose="020B0600070205080204" pitchFamily="34" charset="-128"/>
              </a:rPr>
              <a:t>goitre</a:t>
            </a:r>
            <a:r>
              <a:rPr lang="en-US" altLang="en-US" sz="1800" dirty="0">
                <a:ea typeface="ＭＳ Ｐゴシック" panose="020B0600070205080204" pitchFamily="34" charset="-128"/>
              </a:rPr>
              <a:t> was higher (28% and 29%) in the two towns with high levels of fluoride in the water.</a:t>
            </a:r>
          </a:p>
          <a:p>
            <a:pPr eaLnBrk="1" hangingPunct="1">
              <a:lnSpc>
                <a:spcPct val="80000"/>
              </a:lnSpc>
              <a:spcBef>
                <a:spcPct val="0"/>
              </a:spcBef>
            </a:pPr>
            <a:r>
              <a:rPr lang="en-US" altLang="en-US" sz="1800" dirty="0">
                <a:ea typeface="ＭＳ Ｐゴシック" panose="020B0600070205080204" pitchFamily="34" charset="-128"/>
              </a:rPr>
              <a:t>CONCLUSION:</a:t>
            </a:r>
          </a:p>
          <a:p>
            <a:pPr eaLnBrk="1" hangingPunct="1">
              <a:lnSpc>
                <a:spcPct val="80000"/>
              </a:lnSpc>
              <a:spcBef>
                <a:spcPct val="0"/>
              </a:spcBef>
            </a:pPr>
            <a:r>
              <a:rPr lang="en-US" altLang="en-US" sz="1800" dirty="0">
                <a:ea typeface="ＭＳ Ｐゴシック" panose="020B0600070205080204" pitchFamily="34" charset="-128"/>
              </a:rPr>
              <a:t>These results indicate that either a high fluoride level in the water or another associated goitrogen, other than iodine deficiency, may have been responsible for these </a:t>
            </a:r>
            <a:r>
              <a:rPr lang="en-US" altLang="en-US" sz="1800" dirty="0" err="1">
                <a:ea typeface="ＭＳ Ｐゴシック" panose="020B0600070205080204" pitchFamily="34" charset="-128"/>
              </a:rPr>
              <a:t>goitres</a:t>
            </a:r>
            <a:r>
              <a:rPr lang="en-US" altLang="en-US" sz="1800" dirty="0">
                <a:ea typeface="ＭＳ Ｐゴシック" panose="020B0600070205080204" pitchFamily="34" charset="-128"/>
              </a:rPr>
              <a:t>.</a:t>
            </a:r>
          </a:p>
          <a:p>
            <a:pPr eaLnBrk="1" hangingPunct="1">
              <a:lnSpc>
                <a:spcPct val="80000"/>
              </a:lnSpc>
              <a:spcBef>
                <a:spcPct val="0"/>
              </a:spcBef>
            </a:pPr>
            <a:r>
              <a:rPr lang="en-US" altLang="en-US" sz="1800" dirty="0" err="1">
                <a:ea typeface="ＭＳ Ｐゴシック" panose="020B0600070205080204" pitchFamily="34" charset="-128"/>
              </a:rPr>
              <a:t>PMID</a:t>
            </a:r>
            <a:r>
              <a:rPr lang="en-US" altLang="en-US" sz="1800" dirty="0">
                <a:ea typeface="ＭＳ Ｐゴシック" panose="020B0600070205080204" pitchFamily="34" charset="-128"/>
              </a:rPr>
              <a:t>: 10048794 [PubMed - indexed for MEDLINE]</a:t>
            </a:r>
          </a:p>
          <a:p>
            <a:pPr eaLnBrk="1" hangingPunct="1">
              <a:lnSpc>
                <a:spcPct val="80000"/>
              </a:lnSpc>
              <a:spcBef>
                <a:spcPct val="0"/>
              </a:spcBef>
            </a:pPr>
            <a:endParaRPr lang="en-US" altLang="en-US" sz="1800" dirty="0">
              <a:ea typeface="ＭＳ Ｐゴシック" panose="020B0600070205080204" pitchFamily="34" charset="-128"/>
            </a:endParaRPr>
          </a:p>
          <a:p>
            <a:pPr eaLnBrk="1" hangingPunct="1">
              <a:lnSpc>
                <a:spcPct val="80000"/>
              </a:lnSpc>
              <a:spcBef>
                <a:spcPct val="0"/>
              </a:spcBef>
            </a:pPr>
            <a:r>
              <a:rPr lang="en-US" altLang="en-US" sz="1800" dirty="0">
                <a:ea typeface="ＭＳ Ｐゴシック" panose="020B0600070205080204" pitchFamily="34" charset="-128"/>
              </a:rPr>
              <a:t>J Am Dent Assoc. 1999 Nov;130(11):1593-9.</a:t>
            </a:r>
          </a:p>
          <a:p>
            <a:pPr eaLnBrk="1" hangingPunct="1">
              <a:lnSpc>
                <a:spcPct val="80000"/>
              </a:lnSpc>
              <a:spcBef>
                <a:spcPct val="0"/>
              </a:spcBef>
            </a:pPr>
            <a:r>
              <a:rPr lang="en-US" altLang="en-US" sz="1800" dirty="0">
                <a:ea typeface="ＭＳ Ｐゴシック" panose="020B0600070205080204" pitchFamily="34" charset="-128"/>
              </a:rPr>
              <a:t>Assessing fluoride levels of carbonated soft drinks.</a:t>
            </a:r>
          </a:p>
          <a:p>
            <a:pPr eaLnBrk="1" hangingPunct="1">
              <a:lnSpc>
                <a:spcPct val="80000"/>
              </a:lnSpc>
              <a:spcBef>
                <a:spcPct val="0"/>
              </a:spcBef>
            </a:pPr>
            <a:r>
              <a:rPr lang="en-US" altLang="en-US" sz="1800" dirty="0">
                <a:ea typeface="ＭＳ Ｐゴシック" panose="020B0600070205080204" pitchFamily="34" charset="-128"/>
              </a:rPr>
              <a:t>Heilman JR, </a:t>
            </a:r>
            <a:r>
              <a:rPr lang="en-US" altLang="en-US" sz="1800" dirty="0" err="1">
                <a:ea typeface="ＭＳ Ｐゴシック" panose="020B0600070205080204" pitchFamily="34" charset="-128"/>
              </a:rPr>
              <a:t>Kiritsy</a:t>
            </a:r>
            <a:r>
              <a:rPr lang="en-US" altLang="en-US" sz="1800" dirty="0">
                <a:ea typeface="ＭＳ Ｐゴシック" panose="020B0600070205080204" pitchFamily="34" charset="-128"/>
              </a:rPr>
              <a:t> MC, Levy SM, </a:t>
            </a:r>
            <a:r>
              <a:rPr lang="en-US" altLang="en-US" sz="1800" dirty="0" err="1">
                <a:ea typeface="ＭＳ Ｐゴシック" panose="020B0600070205080204" pitchFamily="34" charset="-128"/>
              </a:rPr>
              <a:t>Wefel</a:t>
            </a:r>
            <a:r>
              <a:rPr lang="en-US" altLang="en-US" sz="1800" dirty="0">
                <a:ea typeface="ＭＳ Ｐゴシック" panose="020B0600070205080204" pitchFamily="34" charset="-128"/>
              </a:rPr>
              <a:t> JS.</a:t>
            </a:r>
          </a:p>
          <a:p>
            <a:pPr eaLnBrk="1" hangingPunct="1">
              <a:lnSpc>
                <a:spcPct val="80000"/>
              </a:lnSpc>
              <a:spcBef>
                <a:spcPct val="0"/>
              </a:spcBef>
            </a:pPr>
            <a:r>
              <a:rPr lang="en-US" altLang="en-US" sz="1800" dirty="0">
                <a:ea typeface="ＭＳ Ｐゴシック" panose="020B0600070205080204" pitchFamily="34" charset="-128"/>
              </a:rPr>
              <a:t>Source</a:t>
            </a:r>
          </a:p>
          <a:p>
            <a:pPr eaLnBrk="1" hangingPunct="1">
              <a:lnSpc>
                <a:spcPct val="80000"/>
              </a:lnSpc>
              <a:spcBef>
                <a:spcPct val="0"/>
              </a:spcBef>
            </a:pPr>
            <a:r>
              <a:rPr lang="en-US" altLang="en-US" sz="1800" dirty="0">
                <a:ea typeface="ＭＳ Ｐゴシック" panose="020B0600070205080204" pitchFamily="34" charset="-128"/>
              </a:rPr>
              <a:t>Dows Institute for Dental Research, College of Dentistry, University of Iowa, Iowa City, USA.</a:t>
            </a:r>
          </a:p>
          <a:p>
            <a:pPr eaLnBrk="1" hangingPunct="1">
              <a:lnSpc>
                <a:spcPct val="80000"/>
              </a:lnSpc>
              <a:spcBef>
                <a:spcPct val="0"/>
              </a:spcBef>
            </a:pPr>
            <a:endParaRPr lang="en-US" altLang="en-US" sz="1800" dirty="0">
              <a:ea typeface="ＭＳ Ｐゴシック" panose="020B0600070205080204" pitchFamily="34" charset="-128"/>
            </a:endParaRPr>
          </a:p>
          <a:p>
            <a:pPr eaLnBrk="1" hangingPunct="1">
              <a:lnSpc>
                <a:spcPct val="80000"/>
              </a:lnSpc>
              <a:spcBef>
                <a:spcPct val="0"/>
              </a:spcBef>
            </a:pPr>
            <a:r>
              <a:rPr lang="en-US" altLang="en-US" sz="1800" dirty="0">
                <a:ea typeface="ＭＳ Ｐゴシック" panose="020B0600070205080204" pitchFamily="34" charset="-128"/>
              </a:rPr>
              <a:t>Abstract</a:t>
            </a:r>
          </a:p>
          <a:p>
            <a:pPr eaLnBrk="1" hangingPunct="1">
              <a:lnSpc>
                <a:spcPct val="80000"/>
              </a:lnSpc>
              <a:spcBef>
                <a:spcPct val="0"/>
              </a:spcBef>
            </a:pPr>
            <a:r>
              <a:rPr lang="en-US" altLang="en-US" sz="1800" dirty="0">
                <a:ea typeface="ＭＳ Ｐゴシック" panose="020B0600070205080204" pitchFamily="34" charset="-128"/>
              </a:rPr>
              <a:t>BACKGROUND:</a:t>
            </a:r>
          </a:p>
          <a:p>
            <a:pPr eaLnBrk="1" hangingPunct="1">
              <a:lnSpc>
                <a:spcPct val="80000"/>
              </a:lnSpc>
              <a:spcBef>
                <a:spcPct val="0"/>
              </a:spcBef>
            </a:pPr>
            <a:r>
              <a:rPr lang="en-US" altLang="en-US" sz="1800" dirty="0">
                <a:ea typeface="ＭＳ Ｐゴシック" panose="020B0600070205080204" pitchFamily="34" charset="-128"/>
              </a:rPr>
              <a:t>Dental fluorosis occurs as a result of excessive total fluoride intake during tooth development. Some children may receive substantial intake from soft drinks, but few studies have reported fluoride levels in soft drinks. The authors examined the fluoride concentrations of 332 soft drinks.</a:t>
            </a:r>
          </a:p>
          <a:p>
            <a:pPr eaLnBrk="1" hangingPunct="1">
              <a:lnSpc>
                <a:spcPct val="80000"/>
              </a:lnSpc>
              <a:spcBef>
                <a:spcPct val="0"/>
              </a:spcBef>
            </a:pPr>
            <a:endParaRPr lang="en-US" altLang="en-US" sz="1800" dirty="0">
              <a:ea typeface="ＭＳ Ｐゴシック" panose="020B0600070205080204" pitchFamily="34" charset="-128"/>
            </a:endParaRPr>
          </a:p>
          <a:p>
            <a:pPr eaLnBrk="1" hangingPunct="1">
              <a:lnSpc>
                <a:spcPct val="80000"/>
              </a:lnSpc>
              <a:spcBef>
                <a:spcPct val="0"/>
              </a:spcBef>
            </a:pPr>
            <a:r>
              <a:rPr lang="en-US" altLang="en-US" sz="1800" dirty="0">
                <a:ea typeface="ＭＳ Ｐゴシック" panose="020B0600070205080204" pitchFamily="34" charset="-128"/>
              </a:rPr>
              <a:t>METHODS:</a:t>
            </a:r>
          </a:p>
          <a:p>
            <a:pPr eaLnBrk="1" hangingPunct="1">
              <a:lnSpc>
                <a:spcPct val="80000"/>
              </a:lnSpc>
              <a:spcBef>
                <a:spcPct val="0"/>
              </a:spcBef>
            </a:pPr>
            <a:r>
              <a:rPr lang="en-US" altLang="en-US" sz="1800" dirty="0">
                <a:ea typeface="ＭＳ Ｐゴシック" panose="020B0600070205080204" pitchFamily="34" charset="-128"/>
              </a:rPr>
              <a:t>Soft drinks were purchased from Iowa grocery stores. To identify production sites, the authors recorded product details and batch numbers. After decarbonating the drinks, the authors assayed samples for fluoride content using a fluoride ion-specific electrode, and reported the results in parts per million, or ppm, using appropriate standards and duplicate assessments. Descriptive statistics were used to summarize the findings.</a:t>
            </a:r>
          </a:p>
          <a:p>
            <a:pPr eaLnBrk="1" hangingPunct="1">
              <a:lnSpc>
                <a:spcPct val="80000"/>
              </a:lnSpc>
              <a:spcBef>
                <a:spcPct val="0"/>
              </a:spcBef>
            </a:pPr>
            <a:endParaRPr lang="en-US" altLang="en-US" sz="1800" dirty="0">
              <a:ea typeface="ＭＳ Ｐゴシック" panose="020B0600070205080204" pitchFamily="34" charset="-128"/>
            </a:endParaRPr>
          </a:p>
          <a:p>
            <a:pPr eaLnBrk="1" hangingPunct="1">
              <a:lnSpc>
                <a:spcPct val="80000"/>
              </a:lnSpc>
              <a:spcBef>
                <a:spcPct val="0"/>
              </a:spcBef>
            </a:pPr>
            <a:r>
              <a:rPr lang="en-US" altLang="en-US" sz="1800" dirty="0">
                <a:ea typeface="ＭＳ Ｐゴシック" panose="020B0600070205080204" pitchFamily="34" charset="-128"/>
              </a:rPr>
              <a:t>RESULTS:</a:t>
            </a:r>
          </a:p>
          <a:p>
            <a:pPr eaLnBrk="1" hangingPunct="1">
              <a:lnSpc>
                <a:spcPct val="80000"/>
              </a:lnSpc>
              <a:spcBef>
                <a:spcPct val="0"/>
              </a:spcBef>
            </a:pPr>
            <a:r>
              <a:rPr lang="en-US" altLang="en-US" sz="1800" dirty="0">
                <a:ea typeface="ＭＳ Ｐゴシック" panose="020B0600070205080204" pitchFamily="34" charset="-128"/>
              </a:rPr>
              <a:t>The fluoride levels of the products ranged from 0.02 to 1.28 ppm, with a mean level of 0.72 ppm. Fluoride levels exceeded 0.60 ppm for 71 percent of the products. Results varied substantially by production site, even within the same company and for the same product. There were no substantial differences between flavors or between diet and regular soft drinks.</a:t>
            </a:r>
          </a:p>
          <a:p>
            <a:pPr eaLnBrk="1" hangingPunct="1">
              <a:lnSpc>
                <a:spcPct val="80000"/>
              </a:lnSpc>
              <a:spcBef>
                <a:spcPct val="0"/>
              </a:spcBef>
            </a:pPr>
            <a:endParaRPr lang="en-US" altLang="en-US" sz="1800" dirty="0">
              <a:ea typeface="ＭＳ Ｐゴシック" panose="020B0600070205080204" pitchFamily="34" charset="-128"/>
            </a:endParaRPr>
          </a:p>
          <a:p>
            <a:pPr eaLnBrk="1" hangingPunct="1">
              <a:lnSpc>
                <a:spcPct val="80000"/>
              </a:lnSpc>
              <a:spcBef>
                <a:spcPct val="0"/>
              </a:spcBef>
            </a:pPr>
            <a:r>
              <a:rPr lang="en-US" altLang="en-US" sz="1800" dirty="0">
                <a:ea typeface="ＭＳ Ｐゴシック" panose="020B0600070205080204" pitchFamily="34" charset="-128"/>
              </a:rPr>
              <a:t>CONCLUSIONS:</a:t>
            </a:r>
          </a:p>
          <a:p>
            <a:pPr eaLnBrk="1" hangingPunct="1">
              <a:lnSpc>
                <a:spcPct val="80000"/>
              </a:lnSpc>
              <a:spcBef>
                <a:spcPct val="0"/>
              </a:spcBef>
            </a:pPr>
            <a:r>
              <a:rPr lang="en-US" altLang="en-US" sz="1800" dirty="0">
                <a:ea typeface="ＭＳ Ｐゴシック" panose="020B0600070205080204" pitchFamily="34" charset="-128"/>
              </a:rPr>
              <a:t>The majority of soft drinks had fluoride levels exceeding 0.60 ppm. Variation in fluoride levels probably is due largely to the different water sources used in production.</a:t>
            </a:r>
          </a:p>
          <a:p>
            <a:pPr eaLnBrk="1" hangingPunct="1">
              <a:lnSpc>
                <a:spcPct val="80000"/>
              </a:lnSpc>
              <a:spcBef>
                <a:spcPct val="0"/>
              </a:spcBef>
            </a:pPr>
            <a:endParaRPr lang="en-US" altLang="en-US" sz="1800" dirty="0">
              <a:ea typeface="ＭＳ Ｐゴシック" panose="020B0600070205080204" pitchFamily="34" charset="-128"/>
            </a:endParaRPr>
          </a:p>
          <a:p>
            <a:pPr eaLnBrk="1" hangingPunct="1">
              <a:lnSpc>
                <a:spcPct val="80000"/>
              </a:lnSpc>
              <a:spcBef>
                <a:spcPct val="0"/>
              </a:spcBef>
            </a:pPr>
            <a:r>
              <a:rPr lang="en-US" altLang="en-US" sz="1800" dirty="0">
                <a:ea typeface="ＭＳ Ｐゴシック" panose="020B0600070205080204" pitchFamily="34" charset="-128"/>
              </a:rPr>
              <a:t>CLINICAL IMPLICATIONS:</a:t>
            </a:r>
          </a:p>
          <a:p>
            <a:pPr eaLnBrk="1" hangingPunct="1">
              <a:lnSpc>
                <a:spcPct val="80000"/>
              </a:lnSpc>
              <a:spcBef>
                <a:spcPct val="0"/>
              </a:spcBef>
            </a:pPr>
            <a:r>
              <a:rPr lang="en-US" altLang="en-US" sz="1800" dirty="0">
                <a:ea typeface="ＭＳ Ｐゴシック" panose="020B0600070205080204" pitchFamily="34" charset="-128"/>
              </a:rPr>
              <a:t>With no fluoride levels marked on the soft drink products or easily available from the manufacturers, it is not possible for clinicians or consumers to directly estimate fluoride ingestion from carbonated beverages. Therefore, to reduce the risk of dental fluorosis, dental and medical practitioners should be cautious about prescribing dietary fluoride supplements to preschool-aged children in </a:t>
            </a:r>
            <a:r>
              <a:rPr lang="en-US" altLang="en-US" sz="1800" dirty="0" err="1">
                <a:ea typeface="ＭＳ Ｐゴシック" panose="020B0600070205080204" pitchFamily="34" charset="-128"/>
              </a:rPr>
              <a:t>nonfluoridated</a:t>
            </a:r>
            <a:r>
              <a:rPr lang="en-US" altLang="en-US" sz="1800" dirty="0">
                <a:ea typeface="ＭＳ Ｐゴシック" panose="020B0600070205080204" pitchFamily="34" charset="-128"/>
              </a:rPr>
              <a:t> areas who consume large quantities of carbonated soft drinks.</a:t>
            </a:r>
          </a:p>
          <a:p>
            <a:pPr eaLnBrk="1" hangingPunct="1">
              <a:lnSpc>
                <a:spcPct val="80000"/>
              </a:lnSpc>
              <a:spcBef>
                <a:spcPct val="0"/>
              </a:spcBef>
            </a:pPr>
            <a:endParaRPr lang="en-US" altLang="en-US" sz="1800" dirty="0">
              <a:ea typeface="ＭＳ Ｐゴシック" panose="020B0600070205080204" pitchFamily="34" charset="-128"/>
            </a:endParaRPr>
          </a:p>
          <a:p>
            <a:pPr eaLnBrk="1" hangingPunct="1">
              <a:lnSpc>
                <a:spcPct val="80000"/>
              </a:lnSpc>
              <a:spcBef>
                <a:spcPct val="0"/>
              </a:spcBef>
            </a:pPr>
            <a:endParaRPr lang="en-US" altLang="en-US" sz="1800" dirty="0">
              <a:ea typeface="ＭＳ Ｐゴシック" panose="020B0600070205080204" pitchFamily="34" charset="-128"/>
            </a:endParaRPr>
          </a:p>
          <a:p>
            <a:pPr eaLnBrk="1" hangingPunct="1">
              <a:lnSpc>
                <a:spcPct val="80000"/>
              </a:lnSpc>
              <a:spcBef>
                <a:spcPct val="0"/>
              </a:spcBef>
            </a:pPr>
            <a:endParaRPr lang="en-US" altLang="en-US" sz="1800" dirty="0">
              <a:ea typeface="ＭＳ Ｐゴシック" panose="020B0600070205080204" pitchFamily="34" charset="-128"/>
            </a:endParaRPr>
          </a:p>
          <a:p>
            <a:pPr eaLnBrk="1" hangingPunct="1">
              <a:lnSpc>
                <a:spcPct val="80000"/>
              </a:lnSpc>
              <a:spcBef>
                <a:spcPct val="0"/>
              </a:spcBef>
            </a:pPr>
            <a:endParaRPr lang="en-US" altLang="en-US" sz="1800" dirty="0">
              <a:ea typeface="ＭＳ Ｐゴシック" panose="020B0600070205080204" pitchFamily="34" charset="-128"/>
            </a:endParaRPr>
          </a:p>
          <a:p>
            <a:pPr eaLnBrk="1" hangingPunct="1">
              <a:lnSpc>
                <a:spcPct val="80000"/>
              </a:lnSpc>
              <a:spcBef>
                <a:spcPct val="0"/>
              </a:spcBef>
            </a:pPr>
            <a:endParaRPr lang="en-US" altLang="en-US" sz="1800" dirty="0">
              <a:ea typeface="ＭＳ Ｐゴシック" panose="020B0600070205080204" pitchFamily="34" charset="-128"/>
            </a:endParaRPr>
          </a:p>
          <a:p>
            <a:pPr eaLnBrk="1" hangingPunct="1">
              <a:lnSpc>
                <a:spcPct val="80000"/>
              </a:lnSpc>
              <a:spcBef>
                <a:spcPct val="0"/>
              </a:spcBef>
            </a:pPr>
            <a:r>
              <a:rPr lang="en-US" altLang="en-US" sz="1800" dirty="0" err="1">
                <a:ea typeface="ＭＳ Ｐゴシック" panose="020B0600070205080204" pitchFamily="34" charset="-128"/>
              </a:rPr>
              <a:t>Burgstahler</a:t>
            </a:r>
            <a:r>
              <a:rPr lang="en-US" altLang="en-US" sz="1800" dirty="0">
                <a:ea typeface="ＭＳ Ｐゴシック" panose="020B0600070205080204" pitchFamily="34" charset="-128"/>
              </a:rPr>
              <a:t> AW, Robinson MA. Fluoride in California wines and raisins. Fluoride 1997; 30(3):142-146</a:t>
            </a:r>
          </a:p>
          <a:p>
            <a:pPr eaLnBrk="1" hangingPunct="1">
              <a:lnSpc>
                <a:spcPct val="80000"/>
              </a:lnSpc>
              <a:spcBef>
                <a:spcPct val="0"/>
              </a:spcBef>
            </a:pPr>
            <a:endParaRPr lang="en-US" altLang="en-US" sz="1800" dirty="0">
              <a:ea typeface="ＭＳ Ｐゴシック" panose="020B0600070205080204" pitchFamily="34" charset="-128"/>
            </a:endParaRPr>
          </a:p>
          <a:p>
            <a:pPr eaLnBrk="1" hangingPunct="1">
              <a:lnSpc>
                <a:spcPct val="80000"/>
              </a:lnSpc>
              <a:spcBef>
                <a:spcPct val="0"/>
              </a:spcBef>
            </a:pPr>
            <a:endParaRPr lang="en-US" altLang="en-US" sz="1800" dirty="0">
              <a:ea typeface="ＭＳ Ｐゴシック" panose="020B0600070205080204" pitchFamily="34" charset="-128"/>
            </a:endParaRPr>
          </a:p>
          <a:p>
            <a:pPr eaLnBrk="1" hangingPunct="1">
              <a:lnSpc>
                <a:spcPct val="80000"/>
              </a:lnSpc>
              <a:spcBef>
                <a:spcPct val="0"/>
              </a:spcBef>
            </a:pPr>
            <a:r>
              <a:rPr lang="en-US" altLang="en-US" sz="1800" dirty="0">
                <a:ea typeface="ＭＳ Ｐゴシック" panose="020B0600070205080204" pitchFamily="34" charset="-128"/>
              </a:rPr>
              <a:t>Department of Chemistry, Malott Hall, The University of Kansas, Lawrence KS 66045</a:t>
            </a:r>
          </a:p>
          <a:p>
            <a:pPr eaLnBrk="1" hangingPunct="1">
              <a:lnSpc>
                <a:spcPct val="80000"/>
              </a:lnSpc>
              <a:spcBef>
                <a:spcPct val="0"/>
              </a:spcBef>
            </a:pPr>
            <a:endParaRPr lang="en-US" altLang="en-US" sz="1800" dirty="0">
              <a:ea typeface="ＭＳ Ｐゴシック" panose="020B0600070205080204" pitchFamily="34" charset="-128"/>
            </a:endParaRPr>
          </a:p>
          <a:p>
            <a:pPr eaLnBrk="1" hangingPunct="1">
              <a:lnSpc>
                <a:spcPct val="80000"/>
              </a:lnSpc>
              <a:spcBef>
                <a:spcPct val="0"/>
              </a:spcBef>
            </a:pPr>
            <a:r>
              <a:rPr lang="en-US" altLang="en-US" sz="1800" dirty="0">
                <a:ea typeface="ＭＳ Ｐゴシック" panose="020B0600070205080204" pitchFamily="34" charset="-128"/>
              </a:rPr>
              <a:t>SUMMARY: Fluoride ion-selective electrode analyses of nineteen California wines revealed fluoride concentrations ranging from 0.23 to 2.80 ppm (mean 1.02 ppm , with seven samples above the international limit of 1 ppm). The water-extractable F content of five brands of California raisins varied from 0.83 to 5.20 ppm (mean 2.71 ppm). Elevated F levels in these wines and raisins appear to result from pesticide use of cryolite (Na3AlF6) in the vineyards. Potential toxic effects of F in conjunction with aluminum and sulfites in wine are discussed.</a:t>
            </a:r>
          </a:p>
          <a:p>
            <a:pPr eaLnBrk="1" hangingPunct="1">
              <a:lnSpc>
                <a:spcPct val="80000"/>
              </a:lnSpc>
              <a:spcBef>
                <a:spcPct val="0"/>
              </a:spcBef>
            </a:pPr>
            <a:endParaRPr lang="en-US" altLang="en-US" sz="1800" dirty="0">
              <a:ea typeface="ＭＳ Ｐゴシック" panose="020B0600070205080204" pitchFamily="34" charset="-128"/>
            </a:endParaRPr>
          </a:p>
          <a:p>
            <a:pPr eaLnBrk="1" hangingPunct="1">
              <a:lnSpc>
                <a:spcPct val="80000"/>
              </a:lnSpc>
              <a:spcBef>
                <a:spcPct val="0"/>
              </a:spcBef>
            </a:pPr>
            <a:r>
              <a:rPr lang="en-US" altLang="en-US" sz="1800" dirty="0">
                <a:ea typeface="ＭＳ Ｐゴシック" panose="020B0600070205080204" pitchFamily="34" charset="-128"/>
              </a:rPr>
              <a:t>J </a:t>
            </a:r>
            <a:r>
              <a:rPr lang="en-US" altLang="en-US" sz="1800" dirty="0" err="1">
                <a:ea typeface="ＭＳ Ｐゴシック" panose="020B0600070205080204" pitchFamily="34" charset="-128"/>
              </a:rPr>
              <a:t>AOAC</a:t>
            </a:r>
            <a:r>
              <a:rPr lang="en-US" altLang="en-US" sz="1800" dirty="0">
                <a:ea typeface="ＭＳ Ｐゴシック" panose="020B0600070205080204" pitchFamily="34" charset="-128"/>
              </a:rPr>
              <a:t> Int. 1995 Jul-Aug;78(4):897-909.</a:t>
            </a:r>
          </a:p>
          <a:p>
            <a:pPr eaLnBrk="1" hangingPunct="1">
              <a:lnSpc>
                <a:spcPct val="80000"/>
              </a:lnSpc>
              <a:spcBef>
                <a:spcPct val="0"/>
              </a:spcBef>
            </a:pPr>
            <a:r>
              <a:rPr lang="en-US" altLang="en-US" sz="1800" dirty="0">
                <a:ea typeface="ＭＳ Ｐゴシック" panose="020B0600070205080204" pitchFamily="34" charset="-128"/>
              </a:rPr>
              <a:t>Survey of lead, cadmium, fluoride, nickel, and cobalt in food composites and estimation of dietary intakes of these elements by Canadians in 1986-1988.</a:t>
            </a:r>
          </a:p>
          <a:p>
            <a:pPr eaLnBrk="1" hangingPunct="1">
              <a:lnSpc>
                <a:spcPct val="80000"/>
              </a:lnSpc>
              <a:spcBef>
                <a:spcPct val="0"/>
              </a:spcBef>
            </a:pPr>
            <a:r>
              <a:rPr lang="en-US" altLang="en-US" sz="1800" dirty="0" err="1">
                <a:ea typeface="ＭＳ Ｐゴシック" panose="020B0600070205080204" pitchFamily="34" charset="-128"/>
              </a:rPr>
              <a:t>Dabeka</a:t>
            </a:r>
            <a:r>
              <a:rPr lang="en-US" altLang="en-US" sz="1800" dirty="0">
                <a:ea typeface="ＭＳ Ｐゴシック" panose="020B0600070205080204" pitchFamily="34" charset="-128"/>
              </a:rPr>
              <a:t> </a:t>
            </a:r>
            <a:r>
              <a:rPr lang="en-US" altLang="en-US" sz="1800" dirty="0" err="1">
                <a:ea typeface="ＭＳ Ｐゴシック" panose="020B0600070205080204" pitchFamily="34" charset="-128"/>
              </a:rPr>
              <a:t>RW</a:t>
            </a:r>
            <a:r>
              <a:rPr lang="en-US" altLang="en-US" sz="1800" dirty="0">
                <a:ea typeface="ＭＳ Ｐゴシック" panose="020B0600070205080204" pitchFamily="34" charset="-128"/>
              </a:rPr>
              <a:t>, McKenzie AD.</a:t>
            </a:r>
          </a:p>
          <a:p>
            <a:pPr eaLnBrk="1" hangingPunct="1">
              <a:lnSpc>
                <a:spcPct val="80000"/>
              </a:lnSpc>
              <a:spcBef>
                <a:spcPct val="0"/>
              </a:spcBef>
            </a:pPr>
            <a:r>
              <a:rPr lang="en-US" altLang="en-US" sz="1800" dirty="0">
                <a:ea typeface="ＭＳ Ｐゴシック" panose="020B0600070205080204" pitchFamily="34" charset="-128"/>
              </a:rPr>
              <a:t>Source</a:t>
            </a:r>
          </a:p>
          <a:p>
            <a:pPr eaLnBrk="1" hangingPunct="1">
              <a:lnSpc>
                <a:spcPct val="80000"/>
              </a:lnSpc>
              <a:spcBef>
                <a:spcPct val="0"/>
              </a:spcBef>
            </a:pPr>
            <a:r>
              <a:rPr lang="en-US" altLang="en-US" sz="1800" dirty="0">
                <a:ea typeface="ＭＳ Ｐゴシック" panose="020B0600070205080204" pitchFamily="34" charset="-128"/>
              </a:rPr>
              <a:t>Health and Welfare Canada, Health Protection Branch, Ottawa, ON.</a:t>
            </a:r>
          </a:p>
          <a:p>
            <a:pPr eaLnBrk="1" hangingPunct="1">
              <a:lnSpc>
                <a:spcPct val="80000"/>
              </a:lnSpc>
              <a:spcBef>
                <a:spcPct val="0"/>
              </a:spcBef>
            </a:pPr>
            <a:endParaRPr lang="en-US" altLang="en-US" sz="1800" dirty="0">
              <a:ea typeface="ＭＳ Ｐゴシック" panose="020B0600070205080204" pitchFamily="34" charset="-128"/>
            </a:endParaRPr>
          </a:p>
          <a:p>
            <a:pPr eaLnBrk="1" hangingPunct="1">
              <a:lnSpc>
                <a:spcPct val="80000"/>
              </a:lnSpc>
              <a:spcBef>
                <a:spcPct val="0"/>
              </a:spcBef>
            </a:pPr>
            <a:r>
              <a:rPr lang="en-US" altLang="en-US" sz="1800" dirty="0">
                <a:ea typeface="ＭＳ Ｐゴシック" panose="020B0600070205080204" pitchFamily="34" charset="-128"/>
              </a:rPr>
              <a:t>Abstract</a:t>
            </a:r>
          </a:p>
          <a:p>
            <a:pPr eaLnBrk="1" hangingPunct="1">
              <a:lnSpc>
                <a:spcPct val="80000"/>
              </a:lnSpc>
              <a:spcBef>
                <a:spcPct val="0"/>
              </a:spcBef>
            </a:pPr>
            <a:r>
              <a:rPr lang="en-US" altLang="en-US" sz="1800" dirty="0">
                <a:ea typeface="ＭＳ Ｐゴシック" panose="020B0600070205080204" pitchFamily="34" charset="-128"/>
              </a:rPr>
              <a:t>During the period 1986-1988, foods were purchased at the retail level in 5 Canadian cities and, for each city, prepared for consumption and combined into 113 composites and 39 composite subsets. Lead and cadmium were determined in all the samples; fluoride, in samples from Winnipeg; and cobalt and nickel, in samples from Montreal. Means and ranges of concentrations (ng/g) found in individual samples were lead, 23.2 (&lt; 0.4-523); cadmium, 9.96 (&lt; 0.02-167); fluoride, 325 (11-4970); nickel, 196 (&lt; 0.6-2521); and cobalt, 9.4 (&lt; 0.3-75.7). Estimated dietary intakes (microgram/day) of the elements over all ages and sexes were lead, 24; cadmium, 13; fluoride, 1763; nickel, 286; and cobalt, 11. During the period 1985-1988, the average level of lead in canned foods decreased from 73.6 to 46 ng/g.</a:t>
            </a:r>
          </a:p>
          <a:p>
            <a:pPr eaLnBrk="1" hangingPunct="1">
              <a:lnSpc>
                <a:spcPct val="80000"/>
              </a:lnSpc>
              <a:spcBef>
                <a:spcPct val="0"/>
              </a:spcBef>
            </a:pPr>
            <a:endParaRPr lang="en-US" altLang="en-US" sz="1800" dirty="0">
              <a:ea typeface="ＭＳ Ｐゴシック" panose="020B0600070205080204" pitchFamily="34" charset="-128"/>
            </a:endParaRPr>
          </a:p>
          <a:p>
            <a:pPr eaLnBrk="1" hangingPunct="1">
              <a:lnSpc>
                <a:spcPct val="80000"/>
              </a:lnSpc>
              <a:spcBef>
                <a:spcPct val="0"/>
              </a:spcBef>
            </a:pPr>
            <a:r>
              <a:rPr lang="en-US" altLang="en-US" sz="1800" dirty="0" err="1">
                <a:ea typeface="ＭＳ Ｐゴシック" panose="020B0600070205080204" pitchFamily="34" charset="-128"/>
              </a:rPr>
              <a:t>PMID</a:t>
            </a:r>
            <a:r>
              <a:rPr lang="en-US" altLang="en-US" sz="1800" dirty="0">
                <a:ea typeface="ＭＳ Ｐゴシック" panose="020B0600070205080204" pitchFamily="34" charset="-128"/>
              </a:rPr>
              <a:t>: 7580328 [PubMed - indexed for MEDLINE]</a:t>
            </a:r>
          </a:p>
        </p:txBody>
      </p:sp>
      <p:sp>
        <p:nvSpPr>
          <p:cNvPr id="23556" name="Slide Number Placeholder 3">
            <a:extLst>
              <a:ext uri="{FF2B5EF4-FFF2-40B4-BE49-F238E27FC236}">
                <a16:creationId xmlns:a16="http://schemas.microsoft.com/office/drawing/2014/main" id="{EBDAD70E-C178-3A4B-9456-AE3A54A388F2}"/>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37F438B-4A28-FE40-BD89-FEC70A6459F6}" type="slidenum">
              <a:rPr lang="en-US" altLang="en-US" sz="1200">
                <a:latin typeface="Arial Regular"/>
              </a:rPr>
              <a:pPr eaLnBrk="1" hangingPunct="1"/>
              <a:t>27</a:t>
            </a:fld>
            <a:endParaRPr lang="en-US" altLang="en-US" sz="1200" dirty="0">
              <a:latin typeface="Arial Regular"/>
            </a:endParaRPr>
          </a:p>
        </p:txBody>
      </p:sp>
    </p:spTree>
    <p:extLst>
      <p:ext uri="{BB962C8B-B14F-4D97-AF65-F5344CB8AC3E}">
        <p14:creationId xmlns:p14="http://schemas.microsoft.com/office/powerpoint/2010/main" val="2610666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EC45D6B1-DF1C-F44B-A56E-52FFA6EFBA8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a:extLst>
              <a:ext uri="{FF2B5EF4-FFF2-40B4-BE49-F238E27FC236}">
                <a16:creationId xmlns:a16="http://schemas.microsoft.com/office/drawing/2014/main" id="{D084235B-A0C6-E542-9A46-0DFBEDDF09AC}"/>
              </a:ext>
            </a:extLst>
          </p:cNvPr>
          <p:cNvSpPr>
            <a:spLocks noGrp="1"/>
          </p:cNvSpPr>
          <p:nvPr>
            <p:ph type="body" idx="1"/>
          </p:nvPr>
        </p:nvSpPr>
        <p:spPr/>
        <p:txBody>
          <a:bodyPr wrap="square" numCol="1" anchor="t" anchorCtr="0" compatLnSpc="1">
            <a:prstTxWarp prst="textNoShape">
              <a:avLst/>
            </a:prstTxWarp>
            <a:normAutofit fontScale="25000" lnSpcReduction="20000"/>
          </a:bodyPr>
          <a:lstStyle/>
          <a:p>
            <a:pPr>
              <a:lnSpc>
                <a:spcPct val="80000"/>
              </a:lnSpc>
            </a:pPr>
            <a:r>
              <a:rPr lang="en-US" altLang="en-US" sz="2000" dirty="0">
                <a:ea typeface="ＭＳ Ｐゴシック" panose="020B0600070205080204" pitchFamily="34" charset="-128"/>
              </a:rPr>
              <a:t>Environ Int. 2012 Sep;45:78-85. </a:t>
            </a:r>
            <a:r>
              <a:rPr lang="en-US" altLang="en-US" sz="2000" dirty="0" err="1">
                <a:ea typeface="ＭＳ Ｐゴシック" panose="020B0600070205080204" pitchFamily="34" charset="-128"/>
              </a:rPr>
              <a:t>Epub</a:t>
            </a:r>
            <a:r>
              <a:rPr lang="en-US" altLang="en-US" sz="2000" dirty="0">
                <a:ea typeface="ＭＳ Ｐゴシック" panose="020B0600070205080204" pitchFamily="34" charset="-128"/>
              </a:rPr>
              <a:t> 2012 May 9.</a:t>
            </a:r>
          </a:p>
          <a:p>
            <a:pPr>
              <a:lnSpc>
                <a:spcPct val="80000"/>
              </a:lnSpc>
            </a:pPr>
            <a:r>
              <a:rPr lang="en-US" altLang="en-US" sz="2000" dirty="0">
                <a:ea typeface="ＭＳ Ｐゴシック" panose="020B0600070205080204" pitchFamily="34" charset="-128"/>
              </a:rPr>
              <a:t>Serum concentrations of major </a:t>
            </a:r>
            <a:r>
              <a:rPr lang="en-US" altLang="en-US" sz="2000" dirty="0" err="1">
                <a:ea typeface="ＭＳ Ｐゴシック" panose="020B0600070205080204" pitchFamily="34" charset="-128"/>
              </a:rPr>
              <a:t>perfluorinated</a:t>
            </a:r>
            <a:r>
              <a:rPr lang="en-US" altLang="en-US" sz="2000" dirty="0">
                <a:ea typeface="ＭＳ Ｐゴシック" panose="020B0600070205080204" pitchFamily="34" charset="-128"/>
              </a:rPr>
              <a:t> compounds among the general population in Korea: Dietary sources and potential impact on thyroid hormones.</a:t>
            </a:r>
          </a:p>
          <a:p>
            <a:pPr>
              <a:lnSpc>
                <a:spcPct val="80000"/>
              </a:lnSpc>
            </a:pPr>
            <a:r>
              <a:rPr lang="en-US" altLang="en-US" sz="2000" dirty="0">
                <a:ea typeface="ＭＳ Ｐゴシック" panose="020B0600070205080204" pitchFamily="34" charset="-128"/>
              </a:rPr>
              <a:t>Ji K, Kim S, Kho Y, </a:t>
            </a:r>
            <a:r>
              <a:rPr lang="en-US" altLang="en-US" sz="2000" dirty="0" err="1">
                <a:ea typeface="ＭＳ Ｐゴシック" panose="020B0600070205080204" pitchFamily="34" charset="-128"/>
              </a:rPr>
              <a:t>Paek</a:t>
            </a:r>
            <a:r>
              <a:rPr lang="en-US" altLang="en-US" sz="2000" dirty="0">
                <a:ea typeface="ＭＳ Ｐゴシック" panose="020B0600070205080204" pitchFamily="34" charset="-128"/>
              </a:rPr>
              <a:t> D, </a:t>
            </a:r>
            <a:r>
              <a:rPr lang="en-US" altLang="en-US" sz="2000" dirty="0" err="1">
                <a:ea typeface="ＭＳ Ｐゴシック" panose="020B0600070205080204" pitchFamily="34" charset="-128"/>
              </a:rPr>
              <a:t>Sakong</a:t>
            </a:r>
            <a:r>
              <a:rPr lang="en-US" altLang="en-US" sz="2000" dirty="0">
                <a:ea typeface="ＭＳ Ｐゴシック" panose="020B0600070205080204" pitchFamily="34" charset="-128"/>
              </a:rPr>
              <a:t> J, Ha J, Kim S, Choi K.</a:t>
            </a:r>
          </a:p>
          <a:p>
            <a:pPr>
              <a:lnSpc>
                <a:spcPct val="80000"/>
              </a:lnSpc>
            </a:pPr>
            <a:r>
              <a:rPr lang="en-US" altLang="en-US" sz="2000" dirty="0">
                <a:ea typeface="ＭＳ Ｐゴシック" panose="020B0600070205080204" pitchFamily="34" charset="-128"/>
              </a:rPr>
              <a:t>Source</a:t>
            </a:r>
          </a:p>
          <a:p>
            <a:pPr>
              <a:lnSpc>
                <a:spcPct val="80000"/>
              </a:lnSpc>
            </a:pPr>
            <a:r>
              <a:rPr lang="en-US" altLang="en-US" sz="2000" dirty="0">
                <a:ea typeface="ＭＳ Ｐゴシック" panose="020B0600070205080204" pitchFamily="34" charset="-128"/>
              </a:rPr>
              <a:t>School of Public Health, Seoul National University, Seoul, 151-742, Republic of Korea.</a:t>
            </a:r>
          </a:p>
          <a:p>
            <a:pPr>
              <a:lnSpc>
                <a:spcPct val="80000"/>
              </a:lnSpc>
            </a:pPr>
            <a:r>
              <a:rPr lang="en-US" altLang="en-US" sz="2000" dirty="0">
                <a:ea typeface="ＭＳ Ｐゴシック" panose="020B0600070205080204" pitchFamily="34" charset="-128"/>
              </a:rPr>
              <a:t>Abstract</a:t>
            </a:r>
          </a:p>
          <a:p>
            <a:pPr>
              <a:lnSpc>
                <a:spcPct val="80000"/>
              </a:lnSpc>
            </a:pPr>
            <a:r>
              <a:rPr lang="en-US" altLang="en-US" sz="2000" dirty="0" err="1">
                <a:ea typeface="ＭＳ Ｐゴシック" panose="020B0600070205080204" pitchFamily="34" charset="-128"/>
              </a:rPr>
              <a:t>Perfluorinated</a:t>
            </a:r>
            <a:r>
              <a:rPr lang="en-US" altLang="en-US" sz="2000" dirty="0">
                <a:ea typeface="ＭＳ Ｐゴシック" panose="020B0600070205080204" pitchFamily="34" charset="-128"/>
              </a:rPr>
              <a:t> compounds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have been frequently detected in both the environment and biota, and have become a growing concern. However, information is limited on the potential sources and human health implications of such exposure. We evaluated the exposure levels of 13 major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among a population (n=633, &gt;12years of age) in a mid-sized city of Korea, and investigated for their potential dietary sources and the impact on thyroid hormone concentrations. For this purpose, we collected blood samples from a general population in </a:t>
            </a:r>
            <a:r>
              <a:rPr lang="en-US" altLang="en-US" sz="2000" dirty="0" err="1">
                <a:ea typeface="ＭＳ Ｐゴシック" panose="020B0600070205080204" pitchFamily="34" charset="-128"/>
              </a:rPr>
              <a:t>Siheung</a:t>
            </a:r>
            <a:r>
              <a:rPr lang="en-US" altLang="en-US" sz="2000" dirty="0">
                <a:ea typeface="ＭＳ Ｐゴシック" panose="020B0600070205080204" pitchFamily="34" charset="-128"/>
              </a:rPr>
              <a:t>, Korea and measured for 13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total thyroxine (T4), and thyroid stimulating hormone (</a:t>
            </a:r>
            <a:r>
              <a:rPr lang="en-US" altLang="en-US" sz="2000" dirty="0" err="1">
                <a:ea typeface="ＭＳ Ｐゴシック" panose="020B0600070205080204" pitchFamily="34" charset="-128"/>
              </a:rPr>
              <a:t>TSH</a:t>
            </a:r>
            <a:r>
              <a:rPr lang="en-US" altLang="en-US" sz="2000" dirty="0">
                <a:ea typeface="ＭＳ Ｐゴシック" panose="020B0600070205080204" pitchFamily="34" charset="-128"/>
              </a:rPr>
              <a:t>). In addition, a questionnaire survey on diet was conducted. </a:t>
            </a:r>
            <a:r>
              <a:rPr lang="en-US" altLang="en-US" sz="2000" dirty="0" err="1">
                <a:ea typeface="ＭＳ Ｐゴシック" panose="020B0600070205080204" pitchFamily="34" charset="-128"/>
              </a:rPr>
              <a:t>Perfluorooctane</a:t>
            </a:r>
            <a:r>
              <a:rPr lang="en-US" altLang="en-US" sz="2000" dirty="0">
                <a:ea typeface="ＭＳ Ｐゴシック" panose="020B0600070205080204" pitchFamily="34" charset="-128"/>
              </a:rPr>
              <a:t> sulfonic acid (</a:t>
            </a:r>
            <a:r>
              <a:rPr lang="en-US" altLang="en-US" sz="2000" dirty="0" err="1">
                <a:ea typeface="ＭＳ Ｐゴシック" panose="020B0600070205080204" pitchFamily="34" charset="-128"/>
              </a:rPr>
              <a:t>PFOS</a:t>
            </a:r>
            <a:r>
              <a:rPr lang="en-US" altLang="en-US" sz="2000" dirty="0">
                <a:ea typeface="ＭＳ Ｐゴシック" panose="020B0600070205080204" pitchFamily="34" charset="-128"/>
              </a:rPr>
              <a:t>), perfluorooctanoic acid (PFOA), </a:t>
            </a:r>
            <a:r>
              <a:rPr lang="en-US" altLang="en-US" sz="2000" dirty="0" err="1">
                <a:ea typeface="ＭＳ Ｐゴシック" panose="020B0600070205080204" pitchFamily="34" charset="-128"/>
              </a:rPr>
              <a:t>perfluorohexane</a:t>
            </a:r>
            <a:r>
              <a:rPr lang="en-US" altLang="en-US" sz="2000" dirty="0">
                <a:ea typeface="ＭＳ Ｐゴシック" panose="020B0600070205080204" pitchFamily="34" charset="-128"/>
              </a:rPr>
              <a:t> sulfonic acid (</a:t>
            </a:r>
            <a:r>
              <a:rPr lang="en-US" altLang="en-US" sz="2000" dirty="0" err="1">
                <a:ea typeface="ＭＳ Ｐゴシック" panose="020B0600070205080204" pitchFamily="34" charset="-128"/>
              </a:rPr>
              <a:t>PFHxS</a:t>
            </a:r>
            <a:r>
              <a:rPr lang="en-US" altLang="en-US" sz="2000" dirty="0">
                <a:ea typeface="ＭＳ Ｐゴシック" panose="020B0600070205080204" pitchFamily="34" charset="-128"/>
              </a:rPr>
              <a:t>), and </a:t>
            </a:r>
            <a:r>
              <a:rPr lang="en-US" altLang="en-US" sz="2000" dirty="0" err="1">
                <a:ea typeface="ＭＳ Ｐゴシック" panose="020B0600070205080204" pitchFamily="34" charset="-128"/>
              </a:rPr>
              <a:t>perfluorononanoic</a:t>
            </a:r>
            <a:r>
              <a:rPr lang="en-US" altLang="en-US" sz="2000" dirty="0">
                <a:ea typeface="ＭＳ Ｐゴシック" panose="020B0600070205080204" pitchFamily="34" charset="-128"/>
              </a:rPr>
              <a:t> acid (</a:t>
            </a:r>
            <a:r>
              <a:rPr lang="en-US" altLang="en-US" sz="2000" dirty="0" err="1">
                <a:ea typeface="ＭＳ Ｐゴシック" panose="020B0600070205080204" pitchFamily="34" charset="-128"/>
              </a:rPr>
              <a:t>PFNA</a:t>
            </a:r>
            <a:r>
              <a:rPr lang="en-US" altLang="en-US" sz="2000" dirty="0">
                <a:ea typeface="ＭＳ Ｐゴシック" panose="020B0600070205080204" pitchFamily="34" charset="-128"/>
              </a:rPr>
              <a:t>) were detected in relatively greater concentrations than the other 9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in the blood serum. Males tend to have greater concentrations than females for most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and the concentrations were elevated as age increased up to 50s. Body mass index (BMI) was also shown to influence the serum concentrations of several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After adjustment for age, sex, and BMI, the consumption of vegetable, potato, fish/shellfish, and popcorn was identified to be significantly related with concentrations of major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in blood. Among the studied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the concentrations of </a:t>
            </a:r>
            <a:r>
              <a:rPr lang="en-US" altLang="en-US" sz="2000" dirty="0" err="1">
                <a:ea typeface="ＭＳ Ｐゴシック" panose="020B0600070205080204" pitchFamily="34" charset="-128"/>
              </a:rPr>
              <a:t>perfluorotridecanoic</a:t>
            </a:r>
            <a:r>
              <a:rPr lang="en-US" altLang="en-US" sz="2000" dirty="0">
                <a:ea typeface="ＭＳ Ｐゴシック" panose="020B0600070205080204" pitchFamily="34" charset="-128"/>
              </a:rPr>
              <a:t> acid (</a:t>
            </a:r>
            <a:r>
              <a:rPr lang="en-US" altLang="en-US" sz="2000" dirty="0" err="1">
                <a:ea typeface="ＭＳ Ｐゴシック" panose="020B0600070205080204" pitchFamily="34" charset="-128"/>
              </a:rPr>
              <a:t>PFTrDA</a:t>
            </a:r>
            <a:r>
              <a:rPr lang="en-US" altLang="en-US" sz="2000" dirty="0">
                <a:ea typeface="ＭＳ Ｐゴシック" panose="020B0600070205080204" pitchFamily="34" charset="-128"/>
              </a:rPr>
              <a:t>) were negatively correlated with total T4, and positively with </a:t>
            </a:r>
            <a:r>
              <a:rPr lang="en-US" altLang="en-US" sz="2000" dirty="0" err="1">
                <a:ea typeface="ＭＳ Ｐゴシック" panose="020B0600070205080204" pitchFamily="34" charset="-128"/>
              </a:rPr>
              <a:t>TSH</a:t>
            </a:r>
            <a:r>
              <a:rPr lang="en-US" altLang="en-US" sz="2000" dirty="0">
                <a:ea typeface="ＭＳ Ｐゴシック" panose="020B0600070205080204" pitchFamily="34" charset="-128"/>
              </a:rPr>
              <a:t> levels, especially among females. The result of this study will provide information useful for developing public health and safety management measures for </a:t>
            </a:r>
            <a:r>
              <a:rPr lang="en-US" altLang="en-US" sz="2000" dirty="0" err="1">
                <a:ea typeface="ＭＳ Ｐゴシック" panose="020B0600070205080204" pitchFamily="34" charset="-128"/>
              </a:rPr>
              <a:t>PFCs.</a:t>
            </a:r>
            <a:endParaRPr lang="en-US" altLang="en-US" sz="2000" dirty="0">
              <a:ea typeface="ＭＳ Ｐゴシック" panose="020B0600070205080204" pitchFamily="34" charset="-128"/>
            </a:endParaRPr>
          </a:p>
          <a:p>
            <a:pPr>
              <a:lnSpc>
                <a:spcPct val="80000"/>
              </a:lnSpc>
            </a:pPr>
            <a:r>
              <a:rPr lang="en-US" altLang="en-US" sz="2000" dirty="0">
                <a:ea typeface="ＭＳ Ｐゴシック" panose="020B0600070205080204" pitchFamily="34" charset="-128"/>
              </a:rPr>
              <a:t>Copyright © 2012 Elsevier Ltd. All rights reserved.</a:t>
            </a:r>
          </a:p>
          <a:p>
            <a:pPr>
              <a:lnSpc>
                <a:spcPct val="80000"/>
              </a:lnSpc>
            </a:pPr>
            <a:r>
              <a:rPr lang="en-US" altLang="en-US" sz="2000" dirty="0" err="1">
                <a:ea typeface="ＭＳ Ｐゴシック" panose="020B0600070205080204" pitchFamily="34" charset="-128"/>
              </a:rPr>
              <a:t>PMID</a:t>
            </a:r>
            <a:r>
              <a:rPr lang="en-US" altLang="en-US" sz="2000" dirty="0">
                <a:ea typeface="ＭＳ Ｐゴシック" panose="020B0600070205080204" pitchFamily="34" charset="-128"/>
              </a:rPr>
              <a:t>: 22580293 [PubMed - in process]</a:t>
            </a:r>
          </a:p>
          <a:p>
            <a:pPr>
              <a:lnSpc>
                <a:spcPct val="80000"/>
              </a:lnSpc>
            </a:pPr>
            <a:r>
              <a:rPr lang="en-US" altLang="en-US" sz="2000" dirty="0">
                <a:ea typeface="ＭＳ Ｐゴシック" panose="020B0600070205080204" pitchFamily="34" charset="-128"/>
              </a:rPr>
              <a:t>Related citations</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2.</a:t>
            </a:r>
          </a:p>
          <a:p>
            <a:pPr>
              <a:lnSpc>
                <a:spcPct val="80000"/>
              </a:lnSpc>
            </a:pPr>
            <a:r>
              <a:rPr lang="en-US" altLang="en-US" sz="2000" dirty="0">
                <a:ea typeface="ＭＳ Ｐゴシック" panose="020B0600070205080204" pitchFamily="34" charset="-128"/>
              </a:rPr>
              <a:t>Environ Sci Technol. 2011 Sep 1;45(17):7465-72. </a:t>
            </a:r>
            <a:r>
              <a:rPr lang="en-US" altLang="en-US" sz="2000" dirty="0" err="1">
                <a:ea typeface="ＭＳ Ｐゴシック" panose="020B0600070205080204" pitchFamily="34" charset="-128"/>
              </a:rPr>
              <a:t>Epub</a:t>
            </a:r>
            <a:r>
              <a:rPr lang="en-US" altLang="en-US" sz="2000" dirty="0">
                <a:ea typeface="ＭＳ Ｐゴシック" panose="020B0600070205080204" pitchFamily="34" charset="-128"/>
              </a:rPr>
              <a:t> 2011 Aug 12.</a:t>
            </a:r>
          </a:p>
          <a:p>
            <a:pPr>
              <a:lnSpc>
                <a:spcPct val="80000"/>
              </a:lnSpc>
            </a:pPr>
            <a:r>
              <a:rPr lang="en-US" altLang="en-US" sz="2000" dirty="0">
                <a:ea typeface="ＭＳ Ｐゴシック" panose="020B0600070205080204" pitchFamily="34" charset="-128"/>
              </a:rPr>
              <a:t>Trans-placental transfer of thirteen </a:t>
            </a:r>
            <a:r>
              <a:rPr lang="en-US" altLang="en-US" sz="2000" dirty="0" err="1">
                <a:ea typeface="ＭＳ Ｐゴシック" panose="020B0600070205080204" pitchFamily="34" charset="-128"/>
              </a:rPr>
              <a:t>perfluorinated</a:t>
            </a:r>
            <a:r>
              <a:rPr lang="en-US" altLang="en-US" sz="2000" dirty="0">
                <a:ea typeface="ＭＳ Ｐゴシック" panose="020B0600070205080204" pitchFamily="34" charset="-128"/>
              </a:rPr>
              <a:t> compounds and relations with fetal thyroid hormones.</a:t>
            </a:r>
          </a:p>
          <a:p>
            <a:pPr>
              <a:lnSpc>
                <a:spcPct val="80000"/>
              </a:lnSpc>
            </a:pPr>
            <a:r>
              <a:rPr lang="en-US" altLang="en-US" sz="2000" dirty="0">
                <a:ea typeface="ＭＳ Ｐゴシック" panose="020B0600070205080204" pitchFamily="34" charset="-128"/>
              </a:rPr>
              <a:t>Kim S, Choi K, Ji K, </a:t>
            </a:r>
            <a:r>
              <a:rPr lang="en-US" altLang="en-US" sz="2000" dirty="0" err="1">
                <a:ea typeface="ＭＳ Ｐゴシック" panose="020B0600070205080204" pitchFamily="34" charset="-128"/>
              </a:rPr>
              <a:t>Seo</a:t>
            </a:r>
            <a:r>
              <a:rPr lang="en-US" altLang="en-US" sz="2000" dirty="0">
                <a:ea typeface="ＭＳ Ｐゴシック" panose="020B0600070205080204" pitchFamily="34" charset="-128"/>
              </a:rPr>
              <a:t> J, Kho Y, Park J, Kim S, Park S, Hwang I, Jeon J, Yang H, </a:t>
            </a:r>
            <a:r>
              <a:rPr lang="en-US" altLang="en-US" sz="2000" dirty="0" err="1">
                <a:ea typeface="ＭＳ Ｐゴシック" panose="020B0600070205080204" pitchFamily="34" charset="-128"/>
              </a:rPr>
              <a:t>Giesy</a:t>
            </a:r>
            <a:r>
              <a:rPr lang="en-US" altLang="en-US" sz="2000" dirty="0">
                <a:ea typeface="ＭＳ Ｐゴシック" panose="020B0600070205080204" pitchFamily="34" charset="-128"/>
              </a:rPr>
              <a:t> JP.</a:t>
            </a:r>
          </a:p>
          <a:p>
            <a:pPr>
              <a:lnSpc>
                <a:spcPct val="80000"/>
              </a:lnSpc>
            </a:pPr>
            <a:r>
              <a:rPr lang="en-US" altLang="en-US" sz="2000" dirty="0">
                <a:ea typeface="ＭＳ Ｐゴシック" panose="020B0600070205080204" pitchFamily="34" charset="-128"/>
              </a:rPr>
              <a:t>Source</a:t>
            </a:r>
          </a:p>
          <a:p>
            <a:pPr>
              <a:lnSpc>
                <a:spcPct val="80000"/>
              </a:lnSpc>
            </a:pPr>
            <a:r>
              <a:rPr lang="en-US" altLang="en-US" sz="2000" dirty="0">
                <a:ea typeface="ＭＳ Ｐゴシック" panose="020B0600070205080204" pitchFamily="34" charset="-128"/>
              </a:rPr>
              <a:t>School of Public Health, Seoul National University, Seoul 151-742, Korea.</a:t>
            </a:r>
          </a:p>
          <a:p>
            <a:pPr>
              <a:lnSpc>
                <a:spcPct val="80000"/>
              </a:lnSpc>
            </a:pPr>
            <a:r>
              <a:rPr lang="en-US" altLang="en-US" sz="2000" dirty="0">
                <a:ea typeface="ＭＳ Ｐゴシック" panose="020B0600070205080204" pitchFamily="34" charset="-128"/>
              </a:rPr>
              <a:t>Abstract</a:t>
            </a:r>
          </a:p>
          <a:p>
            <a:pPr>
              <a:lnSpc>
                <a:spcPct val="80000"/>
              </a:lnSpc>
            </a:pPr>
            <a:r>
              <a:rPr lang="en-US" altLang="en-US" sz="2000" dirty="0">
                <a:ea typeface="ＭＳ Ｐゴシック" panose="020B0600070205080204" pitchFamily="34" charset="-128"/>
              </a:rPr>
              <a:t>While the results of animal studies have shown that </a:t>
            </a:r>
            <a:r>
              <a:rPr lang="en-US" altLang="en-US" sz="2000" dirty="0" err="1">
                <a:ea typeface="ＭＳ Ｐゴシック" panose="020B0600070205080204" pitchFamily="34" charset="-128"/>
              </a:rPr>
              <a:t>perfluorinated</a:t>
            </a:r>
            <a:r>
              <a:rPr lang="en-US" altLang="en-US" sz="2000" dirty="0">
                <a:ea typeface="ＭＳ Ｐゴシック" panose="020B0600070205080204" pitchFamily="34" charset="-128"/>
              </a:rPr>
              <a:t> compounds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can modulate concentrations of thyroid hormones in blood, limited information is available on relationships between concentrations of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in human blood serum and fetal thyroid hormones. The relationship between concentrations of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in blood and fetal thyroid hormone concentrations or birth weight, and ratios of major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between maternal and fetal serum were determined. Concentrations of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were measured in blood serum of pregnant women (n = 44), fetal cord blood serum (n = 43) and breast milk (n = 35). Total concentrations of thyroxin (T4), </a:t>
            </a:r>
            <a:r>
              <a:rPr lang="en-US" altLang="en-US" sz="2000" dirty="0" err="1">
                <a:ea typeface="ＭＳ Ｐゴシック" panose="020B0600070205080204" pitchFamily="34" charset="-128"/>
              </a:rPr>
              <a:t>triiodothyronin</a:t>
            </a:r>
            <a:r>
              <a:rPr lang="en-US" altLang="en-US" sz="2000" dirty="0">
                <a:ea typeface="ＭＳ Ｐゴシック" panose="020B0600070205080204" pitchFamily="34" charset="-128"/>
              </a:rPr>
              <a:t> (T3) and thyroid stimulating hormone (</a:t>
            </a:r>
            <a:r>
              <a:rPr lang="en-US" altLang="en-US" sz="2000" dirty="0" err="1">
                <a:ea typeface="ＭＳ Ｐゴシック" panose="020B0600070205080204" pitchFamily="34" charset="-128"/>
              </a:rPr>
              <a:t>TSH</a:t>
            </a:r>
            <a:r>
              <a:rPr lang="en-US" altLang="en-US" sz="2000" dirty="0">
                <a:ea typeface="ＭＳ Ｐゴシック" panose="020B0600070205080204" pitchFamily="34" charset="-128"/>
              </a:rPr>
              <a:t>) in blood serum were also quantified. The ratios of major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in maternal versus fetal serum were 1:1.93, 1.02, 0.72, and 0.48 for </a:t>
            </a:r>
            <a:r>
              <a:rPr lang="en-US" altLang="en-US" sz="2000" dirty="0" err="1">
                <a:ea typeface="ＭＳ Ｐゴシック" panose="020B0600070205080204" pitchFamily="34" charset="-128"/>
              </a:rPr>
              <a:t>perfluorotridecanoic</a:t>
            </a:r>
            <a:r>
              <a:rPr lang="en-US" altLang="en-US" sz="2000" dirty="0">
                <a:ea typeface="ＭＳ Ｐゴシック" panose="020B0600070205080204" pitchFamily="34" charset="-128"/>
              </a:rPr>
              <a:t> acid (</a:t>
            </a:r>
            <a:r>
              <a:rPr lang="en-US" altLang="en-US" sz="2000" dirty="0" err="1">
                <a:ea typeface="ＭＳ Ｐゴシック" panose="020B0600070205080204" pitchFamily="34" charset="-128"/>
              </a:rPr>
              <a:t>PFTrDA</a:t>
            </a:r>
            <a:r>
              <a:rPr lang="en-US" altLang="en-US" sz="2000" dirty="0">
                <a:ea typeface="ＭＳ Ｐゴシック" panose="020B0600070205080204" pitchFamily="34" charset="-128"/>
              </a:rPr>
              <a:t>), perfluorooctanoic acid (PFOA), </a:t>
            </a:r>
            <a:r>
              <a:rPr lang="en-US" altLang="en-US" sz="2000" dirty="0" err="1">
                <a:ea typeface="ＭＳ Ｐゴシック" panose="020B0600070205080204" pitchFamily="34" charset="-128"/>
              </a:rPr>
              <a:t>perfluorohexane</a:t>
            </a:r>
            <a:r>
              <a:rPr lang="en-US" altLang="en-US" sz="2000" dirty="0">
                <a:ea typeface="ＭＳ Ｐゴシック" panose="020B0600070205080204" pitchFamily="34" charset="-128"/>
              </a:rPr>
              <a:t> sulfonate (</a:t>
            </a:r>
            <a:r>
              <a:rPr lang="en-US" altLang="en-US" sz="2000" dirty="0" err="1">
                <a:ea typeface="ＭＳ Ｐゴシック" panose="020B0600070205080204" pitchFamily="34" charset="-128"/>
              </a:rPr>
              <a:t>PFHxS</a:t>
            </a:r>
            <a:r>
              <a:rPr lang="en-US" altLang="en-US" sz="2000" dirty="0">
                <a:ea typeface="ＭＳ Ｐゴシック" panose="020B0600070205080204" pitchFamily="34" charset="-128"/>
              </a:rPr>
              <a:t>), and </a:t>
            </a:r>
            <a:r>
              <a:rPr lang="en-US" altLang="en-US" sz="2000" dirty="0" err="1">
                <a:ea typeface="ＭＳ Ｐゴシック" panose="020B0600070205080204" pitchFamily="34" charset="-128"/>
              </a:rPr>
              <a:t>perfluorooctane</a:t>
            </a:r>
            <a:r>
              <a:rPr lang="en-US" altLang="en-US" sz="2000" dirty="0">
                <a:ea typeface="ＭＳ Ｐゴシック" panose="020B0600070205080204" pitchFamily="34" charset="-128"/>
              </a:rPr>
              <a:t> sulfonate (</a:t>
            </a:r>
            <a:r>
              <a:rPr lang="en-US" altLang="en-US" sz="2000" dirty="0" err="1">
                <a:ea typeface="ＭＳ Ｐゴシック" panose="020B0600070205080204" pitchFamily="34" charset="-128"/>
              </a:rPr>
              <a:t>PFOS</a:t>
            </a:r>
            <a:r>
              <a:rPr lang="en-US" altLang="en-US" sz="2000" dirty="0">
                <a:ea typeface="ＭＳ Ｐゴシック" panose="020B0600070205080204" pitchFamily="34" charset="-128"/>
              </a:rPr>
              <a:t>), respectively. Fetal </a:t>
            </a:r>
            <a:r>
              <a:rPr lang="en-US" altLang="en-US" sz="2000" dirty="0" err="1">
                <a:ea typeface="ＭＳ Ｐゴシック" panose="020B0600070205080204" pitchFamily="34" charset="-128"/>
              </a:rPr>
              <a:t>PFOS</a:t>
            </a:r>
            <a:r>
              <a:rPr lang="en-US" altLang="en-US" sz="2000" dirty="0">
                <a:ea typeface="ＭＳ Ｐゴシック" panose="020B0600070205080204" pitchFamily="34" charset="-128"/>
              </a:rPr>
              <a:t>, PFOA, </a:t>
            </a:r>
            <a:r>
              <a:rPr lang="en-US" altLang="en-US" sz="2000" dirty="0" err="1">
                <a:ea typeface="ＭＳ Ｐゴシック" panose="020B0600070205080204" pitchFamily="34" charset="-128"/>
              </a:rPr>
              <a:t>PFTrDA</a:t>
            </a:r>
            <a:r>
              <a:rPr lang="en-US" altLang="en-US" sz="2000" dirty="0">
                <a:ea typeface="ＭＳ Ｐゴシック" panose="020B0600070205080204" pitchFamily="34" charset="-128"/>
              </a:rPr>
              <a:t> and maternal </a:t>
            </a:r>
            <a:r>
              <a:rPr lang="en-US" altLang="en-US" sz="2000" dirty="0" err="1">
                <a:ea typeface="ＭＳ Ｐゴシック" panose="020B0600070205080204" pitchFamily="34" charset="-128"/>
              </a:rPr>
              <a:t>PFTrDA</a:t>
            </a:r>
            <a:r>
              <a:rPr lang="en-US" altLang="en-US" sz="2000" dirty="0">
                <a:ea typeface="ＭＳ Ｐゴシック" panose="020B0600070205080204" pitchFamily="34" charset="-128"/>
              </a:rPr>
              <a:t> were correlated with fetal total T4 concentrations, but after adjusting for major covariates, most of the relationships were no longer statistically significant. However, the significant negative correlations between maternal </a:t>
            </a:r>
            <a:r>
              <a:rPr lang="en-US" altLang="en-US" sz="2000" dirty="0" err="1">
                <a:ea typeface="ＭＳ Ｐゴシック" panose="020B0600070205080204" pitchFamily="34" charset="-128"/>
              </a:rPr>
              <a:t>PFOS</a:t>
            </a:r>
            <a:r>
              <a:rPr lang="en-US" altLang="en-US" sz="2000" dirty="0">
                <a:ea typeface="ＭＳ Ｐゴシック" panose="020B0600070205080204" pitchFamily="34" charset="-128"/>
              </a:rPr>
              <a:t> and fetal T3, and maternal </a:t>
            </a:r>
            <a:r>
              <a:rPr lang="en-US" altLang="en-US" sz="2000" dirty="0" err="1">
                <a:ea typeface="ＭＳ Ｐゴシック" panose="020B0600070205080204" pitchFamily="34" charset="-128"/>
              </a:rPr>
              <a:t>PFTrDA</a:t>
            </a:r>
            <a:r>
              <a:rPr lang="en-US" altLang="en-US" sz="2000" dirty="0">
                <a:ea typeface="ＭＳ Ｐゴシック" panose="020B0600070205080204" pitchFamily="34" charset="-128"/>
              </a:rPr>
              <a:t> and fetal T4 and T3 remained. Since thyroid hormones are crucial in the early development of the fetus, its clinical implication should be evaluated. Given the observed trans-placental transfer of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efforts should be also made to elucidate the exposure sources among pregnant women.</a:t>
            </a:r>
          </a:p>
          <a:p>
            <a:pPr>
              <a:lnSpc>
                <a:spcPct val="80000"/>
              </a:lnSpc>
            </a:pPr>
            <a:r>
              <a:rPr lang="en-US" altLang="en-US" sz="2000" dirty="0" err="1">
                <a:ea typeface="ＭＳ Ｐゴシック" panose="020B0600070205080204" pitchFamily="34" charset="-128"/>
              </a:rPr>
              <a:t>PMID</a:t>
            </a:r>
            <a:r>
              <a:rPr lang="en-US" altLang="en-US" sz="2000" dirty="0">
                <a:ea typeface="ＭＳ Ｐゴシック" panose="020B0600070205080204" pitchFamily="34" charset="-128"/>
              </a:rPr>
              <a:t>: 21805959 [PubMed - indexed for MEDLINE]</a:t>
            </a:r>
          </a:p>
          <a:p>
            <a:pPr>
              <a:lnSpc>
                <a:spcPct val="80000"/>
              </a:lnSpc>
            </a:pPr>
            <a:r>
              <a:rPr lang="en-US" altLang="en-US" sz="2000" dirty="0">
                <a:ea typeface="ＭＳ Ｐゴシック" panose="020B0600070205080204" pitchFamily="34" charset="-128"/>
              </a:rPr>
              <a:t>Related citations</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Publication Types, </a:t>
            </a:r>
            <a:r>
              <a:rPr lang="en-US" altLang="en-US" sz="2000" dirty="0" err="1">
                <a:ea typeface="ＭＳ Ｐゴシック" panose="020B0600070205080204" pitchFamily="34" charset="-128"/>
              </a:rPr>
              <a:t>MeSH</a:t>
            </a:r>
            <a:r>
              <a:rPr lang="en-US" altLang="en-US" sz="2000" dirty="0">
                <a:ea typeface="ＭＳ Ｐゴシック" panose="020B0600070205080204" pitchFamily="34" charset="-128"/>
              </a:rPr>
              <a:t> Terms, Substances</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3.</a:t>
            </a:r>
          </a:p>
          <a:p>
            <a:pPr>
              <a:lnSpc>
                <a:spcPct val="80000"/>
              </a:lnSpc>
            </a:pPr>
            <a:r>
              <a:rPr lang="en-US" altLang="en-US" sz="2000" dirty="0">
                <a:ea typeface="ＭＳ Ｐゴシック" panose="020B0600070205080204" pitchFamily="34" charset="-128"/>
              </a:rPr>
              <a:t>J Steroid </a:t>
            </a:r>
            <a:r>
              <a:rPr lang="en-US" altLang="en-US" sz="2000" dirty="0" err="1">
                <a:ea typeface="ＭＳ Ｐゴシック" panose="020B0600070205080204" pitchFamily="34" charset="-128"/>
              </a:rPr>
              <a:t>Biochem</a:t>
            </a:r>
            <a:r>
              <a:rPr lang="en-US" altLang="en-US" sz="2000" dirty="0">
                <a:ea typeface="ＭＳ Ｐゴシック" panose="020B0600070205080204" pitchFamily="34" charset="-128"/>
              </a:rPr>
              <a:t> </a:t>
            </a:r>
            <a:r>
              <a:rPr lang="en-US" altLang="en-US" sz="2000" dirty="0" err="1">
                <a:ea typeface="ＭＳ Ｐゴシック" panose="020B0600070205080204" pitchFamily="34" charset="-128"/>
              </a:rPr>
              <a:t>Mol</a:t>
            </a:r>
            <a:r>
              <a:rPr lang="en-US" altLang="en-US" sz="2000" dirty="0">
                <a:ea typeface="ＭＳ Ｐゴシック" panose="020B0600070205080204" pitchFamily="34" charset="-128"/>
              </a:rPr>
              <a:t> Biol. 2011 Oct;127(1-2):16-26. </a:t>
            </a:r>
            <a:r>
              <a:rPr lang="en-US" altLang="en-US" sz="2000" dirty="0" err="1">
                <a:ea typeface="ＭＳ Ｐゴシック" panose="020B0600070205080204" pitchFamily="34" charset="-128"/>
              </a:rPr>
              <a:t>Epub</a:t>
            </a:r>
            <a:r>
              <a:rPr lang="en-US" altLang="en-US" sz="2000" dirty="0">
                <a:ea typeface="ＭＳ Ｐゴシック" panose="020B0600070205080204" pitchFamily="34" charset="-128"/>
              </a:rPr>
              <a:t> 2011 Mar 21.</a:t>
            </a:r>
          </a:p>
          <a:p>
            <a:pPr>
              <a:lnSpc>
                <a:spcPct val="80000"/>
              </a:lnSpc>
            </a:pPr>
            <a:r>
              <a:rPr lang="en-US" altLang="en-US" sz="2000" dirty="0">
                <a:ea typeface="ＭＳ Ｐゴシック" panose="020B0600070205080204" pitchFamily="34" charset="-128"/>
              </a:rPr>
              <a:t>Endocrine disrupting properties of perfluorooctanoic acid.</a:t>
            </a:r>
          </a:p>
          <a:p>
            <a:pPr>
              <a:lnSpc>
                <a:spcPct val="80000"/>
              </a:lnSpc>
            </a:pPr>
            <a:r>
              <a:rPr lang="en-US" altLang="en-US" sz="2000" dirty="0">
                <a:ea typeface="ＭＳ Ｐゴシック" panose="020B0600070205080204" pitchFamily="34" charset="-128"/>
              </a:rPr>
              <a:t>White SS, Fenton SE, Hines EP.</a:t>
            </a:r>
          </a:p>
          <a:p>
            <a:pPr>
              <a:lnSpc>
                <a:spcPct val="80000"/>
              </a:lnSpc>
            </a:pPr>
            <a:r>
              <a:rPr lang="en-US" altLang="en-US" sz="2000" dirty="0">
                <a:ea typeface="ＭＳ Ｐゴシック" panose="020B0600070205080204" pitchFamily="34" charset="-128"/>
              </a:rPr>
              <a:t>Source</a:t>
            </a:r>
          </a:p>
          <a:p>
            <a:pPr>
              <a:lnSpc>
                <a:spcPct val="80000"/>
              </a:lnSpc>
            </a:pPr>
            <a:r>
              <a:rPr lang="en-US" altLang="en-US" sz="2000" dirty="0">
                <a:ea typeface="ＭＳ Ｐゴシック" panose="020B0600070205080204" pitchFamily="34" charset="-128"/>
              </a:rPr>
              <a:t>National Toxicology Program, National Institute of Environmental Health Sciences, National Institutes of Health, Research Triangle Park, NC 27709, USA.</a:t>
            </a:r>
          </a:p>
          <a:p>
            <a:pPr>
              <a:lnSpc>
                <a:spcPct val="80000"/>
              </a:lnSpc>
            </a:pPr>
            <a:r>
              <a:rPr lang="en-US" altLang="en-US" sz="2000" dirty="0">
                <a:ea typeface="ＭＳ Ｐゴシック" panose="020B0600070205080204" pitchFamily="34" charset="-128"/>
              </a:rPr>
              <a:t>Abstract</a:t>
            </a:r>
          </a:p>
          <a:p>
            <a:pPr>
              <a:lnSpc>
                <a:spcPct val="80000"/>
              </a:lnSpc>
            </a:pPr>
            <a:r>
              <a:rPr lang="en-US" altLang="en-US" sz="2000" dirty="0">
                <a:ea typeface="ＭＳ Ｐゴシック" panose="020B0600070205080204" pitchFamily="34" charset="-128"/>
              </a:rPr>
              <a:t>Perfluoroalkyl acids (</a:t>
            </a:r>
            <a:r>
              <a:rPr lang="en-US" altLang="en-US" sz="2000" dirty="0" err="1">
                <a:ea typeface="ＭＳ Ｐゴシック" panose="020B0600070205080204" pitchFamily="34" charset="-128"/>
              </a:rPr>
              <a:t>PFAAs</a:t>
            </a:r>
            <a:r>
              <a:rPr lang="en-US" altLang="en-US" sz="2000" dirty="0">
                <a:ea typeface="ＭＳ Ｐゴシック" panose="020B0600070205080204" pitchFamily="34" charset="-128"/>
              </a:rPr>
              <a:t>) have attracted attention in recent years for their environmental ubiquity, as well as their toxicity. Several </a:t>
            </a:r>
            <a:r>
              <a:rPr lang="en-US" altLang="en-US" sz="2000" dirty="0" err="1">
                <a:ea typeface="ＭＳ Ｐゴシック" panose="020B0600070205080204" pitchFamily="34" charset="-128"/>
              </a:rPr>
              <a:t>PFAAs</a:t>
            </a:r>
            <a:r>
              <a:rPr lang="en-US" altLang="en-US" sz="2000" dirty="0">
                <a:ea typeface="ＭＳ Ｐゴシック" panose="020B0600070205080204" pitchFamily="34" charset="-128"/>
              </a:rPr>
              <a:t> are found in human tissues globally, as humans are exposed on a daily basis through intake of contaminated food, water, and air, irrespective of proximity to industry. Perfluorooctanoic acid (PFOA) is a </a:t>
            </a:r>
            <a:r>
              <a:rPr lang="en-US" altLang="en-US" sz="2000" dirty="0" err="1">
                <a:ea typeface="ＭＳ Ｐゴシック" panose="020B0600070205080204" pitchFamily="34" charset="-128"/>
              </a:rPr>
              <a:t>PFAA</a:t>
            </a:r>
            <a:r>
              <a:rPr lang="en-US" altLang="en-US" sz="2000" dirty="0">
                <a:ea typeface="ＭＳ Ｐゴシック" panose="020B0600070205080204" pitchFamily="34" charset="-128"/>
              </a:rPr>
              <a:t> shown to be developmentally toxic in mice, with broad and varied health consequences that may include long-lasting effects in reproductive tissues and metabolic reprogramming. To date, the only demonstrated mode of action by which the health effects of PFOA are mediated is via the activation of the peroxisome proliferator-activated receptor alpha (</a:t>
            </a:r>
            <a:r>
              <a:rPr lang="en-US" altLang="en-US" sz="2000" dirty="0" err="1">
                <a:ea typeface="ＭＳ Ｐゴシック" panose="020B0600070205080204" pitchFamily="34" charset="-128"/>
              </a:rPr>
              <a:t>PPAR</a:t>
            </a:r>
            <a:r>
              <a:rPr lang="en-US" altLang="en-US" sz="2000" dirty="0">
                <a:ea typeface="ＭＳ Ｐゴシック" panose="020B0600070205080204" pitchFamily="34" charset="-128"/>
              </a:rPr>
              <a:t>α). The endogenous roles for this receptor, as well as the adverse outcomes of activation by exogenous agents during development, are currently under investigation. Recent studies suggest that PFOA may alter steroid hormone production or act indirectly, via ovarian effects, as a novel means of endocrine disruption. Here we review the existing literature on the known health effects of PFOA in animal models, focusing on sensitive developmental periods. To complement this, we also present epidemiologic health data, with the caveat that these studies largely address only associations between adult exposures and outcomes, rarely focusing on endocrine-specific endpoints, susceptible subpopulations, or windows of sensitivity. Further research in these areas is needed.</a:t>
            </a:r>
          </a:p>
          <a:p>
            <a:pPr>
              <a:lnSpc>
                <a:spcPct val="80000"/>
              </a:lnSpc>
            </a:pPr>
            <a:r>
              <a:rPr lang="en-US" altLang="en-US" sz="2000" dirty="0">
                <a:ea typeface="ＭＳ Ｐゴシック" panose="020B0600070205080204" pitchFamily="34" charset="-128"/>
              </a:rPr>
              <a:t>Published by Elsevier Ltd.</a:t>
            </a:r>
          </a:p>
          <a:p>
            <a:pPr>
              <a:lnSpc>
                <a:spcPct val="80000"/>
              </a:lnSpc>
            </a:pPr>
            <a:r>
              <a:rPr lang="en-US" altLang="en-US" sz="2000" dirty="0" err="1">
                <a:ea typeface="ＭＳ Ｐゴシック" panose="020B0600070205080204" pitchFamily="34" charset="-128"/>
              </a:rPr>
              <a:t>PMID</a:t>
            </a:r>
            <a:r>
              <a:rPr lang="en-US" altLang="en-US" sz="2000" dirty="0">
                <a:ea typeface="ＭＳ Ｐゴシック" panose="020B0600070205080204" pitchFamily="34" charset="-128"/>
              </a:rPr>
              <a:t>: 21397692 [PubMed - indexed for MEDLINE] </a:t>
            </a:r>
            <a:r>
              <a:rPr lang="en-US" altLang="en-US" sz="2000" dirty="0" err="1">
                <a:ea typeface="ＭＳ Ｐゴシック" panose="020B0600070205080204" pitchFamily="34" charset="-128"/>
              </a:rPr>
              <a:t>PMCID</a:t>
            </a:r>
            <a:r>
              <a:rPr lang="en-US" altLang="en-US" sz="2000" dirty="0">
                <a:ea typeface="ＭＳ Ｐゴシック" panose="020B0600070205080204" pitchFamily="34" charset="-128"/>
              </a:rPr>
              <a:t>: PMC3335904 Free PMC Article</a:t>
            </a:r>
          </a:p>
          <a:p>
            <a:pPr>
              <a:lnSpc>
                <a:spcPct val="80000"/>
              </a:lnSpc>
            </a:pPr>
            <a:r>
              <a:rPr lang="en-US" altLang="en-US" sz="2000" dirty="0">
                <a:ea typeface="ＭＳ Ｐゴシック" panose="020B0600070205080204" pitchFamily="34" charset="-128"/>
              </a:rPr>
              <a:t>Related citations</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Publication Types, </a:t>
            </a:r>
            <a:r>
              <a:rPr lang="en-US" altLang="en-US" sz="2000" dirty="0" err="1">
                <a:ea typeface="ＭＳ Ｐゴシック" panose="020B0600070205080204" pitchFamily="34" charset="-128"/>
              </a:rPr>
              <a:t>MeSH</a:t>
            </a:r>
            <a:r>
              <a:rPr lang="en-US" altLang="en-US" sz="2000" dirty="0">
                <a:ea typeface="ＭＳ Ｐゴシック" panose="020B0600070205080204" pitchFamily="34" charset="-128"/>
              </a:rPr>
              <a:t> Terms, Substances, Grant Support</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4.</a:t>
            </a:r>
          </a:p>
          <a:p>
            <a:pPr>
              <a:lnSpc>
                <a:spcPct val="80000"/>
              </a:lnSpc>
            </a:pPr>
            <a:r>
              <a:rPr lang="en-US" altLang="en-US" sz="2000" dirty="0">
                <a:ea typeface="ＭＳ Ｐゴシック" panose="020B0600070205080204" pitchFamily="34" charset="-128"/>
              </a:rPr>
              <a:t>Environ Health </a:t>
            </a:r>
            <a:r>
              <a:rPr lang="en-US" altLang="en-US" sz="2000" dirty="0" err="1">
                <a:ea typeface="ＭＳ Ｐゴシック" panose="020B0600070205080204" pitchFamily="34" charset="-128"/>
              </a:rPr>
              <a:t>Perspect</a:t>
            </a:r>
            <a:r>
              <a:rPr lang="en-US" altLang="en-US" sz="2000" dirty="0">
                <a:ea typeface="ＭＳ Ｐゴシック" panose="020B0600070205080204" pitchFamily="34" charset="-128"/>
              </a:rPr>
              <a:t>. 2010 May;118(5):686-92. </a:t>
            </a:r>
            <a:r>
              <a:rPr lang="en-US" altLang="en-US" sz="2000" dirty="0" err="1">
                <a:ea typeface="ＭＳ Ｐゴシック" panose="020B0600070205080204" pitchFamily="34" charset="-128"/>
              </a:rPr>
              <a:t>Epub</a:t>
            </a:r>
            <a:r>
              <a:rPr lang="en-US" altLang="en-US" sz="2000" dirty="0">
                <a:ea typeface="ＭＳ Ｐゴシック" panose="020B0600070205080204" pitchFamily="34" charset="-128"/>
              </a:rPr>
              <a:t> 2010 Jan 7.</a:t>
            </a:r>
          </a:p>
          <a:p>
            <a:pPr>
              <a:lnSpc>
                <a:spcPct val="80000"/>
              </a:lnSpc>
            </a:pPr>
            <a:r>
              <a:rPr lang="en-US" altLang="en-US" sz="2000" dirty="0">
                <a:ea typeface="ＭＳ Ｐゴシック" panose="020B0600070205080204" pitchFamily="34" charset="-128"/>
              </a:rPr>
              <a:t>Association between serum perfluorooctanoic acid (PFOA) and thyroid disease in the U.S. National Health and Nutrition Examination Survey.</a:t>
            </a:r>
          </a:p>
          <a:p>
            <a:pPr>
              <a:lnSpc>
                <a:spcPct val="80000"/>
              </a:lnSpc>
            </a:pPr>
            <a:r>
              <a:rPr lang="en-US" altLang="en-US" sz="2000" dirty="0">
                <a:ea typeface="ＭＳ Ｐゴシック" panose="020B0600070205080204" pitchFamily="34" charset="-128"/>
              </a:rPr>
              <a:t>Melzer D, Rice N, </a:t>
            </a:r>
            <a:r>
              <a:rPr lang="en-US" altLang="en-US" sz="2000" dirty="0" err="1">
                <a:ea typeface="ＭＳ Ｐゴシック" panose="020B0600070205080204" pitchFamily="34" charset="-128"/>
              </a:rPr>
              <a:t>Depledge</a:t>
            </a:r>
            <a:r>
              <a:rPr lang="en-US" altLang="en-US" sz="2000" dirty="0">
                <a:ea typeface="ＭＳ Ｐゴシック" panose="020B0600070205080204" pitchFamily="34" charset="-128"/>
              </a:rPr>
              <a:t> MH, Henley WE, Galloway TS.</a:t>
            </a:r>
          </a:p>
          <a:p>
            <a:pPr>
              <a:lnSpc>
                <a:spcPct val="80000"/>
              </a:lnSpc>
            </a:pPr>
            <a:r>
              <a:rPr lang="en-US" altLang="en-US" sz="2000" dirty="0">
                <a:ea typeface="ＭＳ Ｐゴシック" panose="020B0600070205080204" pitchFamily="34" charset="-128"/>
              </a:rPr>
              <a:t>Source</a:t>
            </a:r>
          </a:p>
          <a:p>
            <a:pPr>
              <a:lnSpc>
                <a:spcPct val="80000"/>
              </a:lnSpc>
            </a:pPr>
            <a:r>
              <a:rPr lang="en-US" altLang="en-US" sz="2000" dirty="0">
                <a:ea typeface="ＭＳ Ｐゴシック" panose="020B0600070205080204" pitchFamily="34" charset="-128"/>
              </a:rPr>
              <a:t>Epidemiology and Public Health Group, </a:t>
            </a:r>
            <a:r>
              <a:rPr lang="en-US" altLang="en-US" sz="2000" dirty="0" err="1">
                <a:ea typeface="ＭＳ Ｐゴシック" panose="020B0600070205080204" pitchFamily="34" charset="-128"/>
              </a:rPr>
              <a:t>eninsula</a:t>
            </a:r>
            <a:r>
              <a:rPr lang="en-US" altLang="en-US" sz="2000" dirty="0">
                <a:ea typeface="ＭＳ Ｐゴシック" panose="020B0600070205080204" pitchFamily="34" charset="-128"/>
              </a:rPr>
              <a:t> Medical School, Exeter, United Kingdom.</a:t>
            </a:r>
          </a:p>
          <a:p>
            <a:pPr>
              <a:lnSpc>
                <a:spcPct val="80000"/>
              </a:lnSpc>
            </a:pPr>
            <a:r>
              <a:rPr lang="en-US" altLang="en-US" sz="2000" dirty="0">
                <a:ea typeface="ＭＳ Ｐゴシック" panose="020B0600070205080204" pitchFamily="34" charset="-128"/>
              </a:rPr>
              <a:t>Abstract</a:t>
            </a:r>
          </a:p>
          <a:p>
            <a:pPr>
              <a:lnSpc>
                <a:spcPct val="80000"/>
              </a:lnSpc>
            </a:pPr>
            <a:r>
              <a:rPr lang="en-US" altLang="en-US" sz="2000" dirty="0">
                <a:ea typeface="ＭＳ Ｐゴシック" panose="020B0600070205080204" pitchFamily="34" charset="-128"/>
              </a:rPr>
              <a:t>BACKGROUND:</a:t>
            </a:r>
          </a:p>
          <a:p>
            <a:pPr>
              <a:lnSpc>
                <a:spcPct val="80000"/>
              </a:lnSpc>
            </a:pPr>
            <a:r>
              <a:rPr lang="en-US" altLang="en-US" sz="2000" dirty="0">
                <a:ea typeface="ＭＳ Ｐゴシック" panose="020B0600070205080204" pitchFamily="34" charset="-128"/>
              </a:rPr>
              <a:t>Perfluorooctanoic acid (PFOA, also known as C8) and </a:t>
            </a:r>
            <a:r>
              <a:rPr lang="en-US" altLang="en-US" sz="2000" dirty="0" err="1">
                <a:ea typeface="ＭＳ Ｐゴシック" panose="020B0600070205080204" pitchFamily="34" charset="-128"/>
              </a:rPr>
              <a:t>perfluorooctane</a:t>
            </a:r>
            <a:r>
              <a:rPr lang="en-US" altLang="en-US" sz="2000" dirty="0">
                <a:ea typeface="ＭＳ Ｐゴシック" panose="020B0600070205080204" pitchFamily="34" charset="-128"/>
              </a:rPr>
              <a:t> sulfonate (</a:t>
            </a:r>
            <a:r>
              <a:rPr lang="en-US" altLang="en-US" sz="2000" dirty="0" err="1">
                <a:ea typeface="ＭＳ Ｐゴシック" panose="020B0600070205080204" pitchFamily="34" charset="-128"/>
              </a:rPr>
              <a:t>PFOS</a:t>
            </a:r>
            <a:r>
              <a:rPr lang="en-US" altLang="en-US" sz="2000" dirty="0">
                <a:ea typeface="ＭＳ Ｐゴシック" panose="020B0600070205080204" pitchFamily="34" charset="-128"/>
              </a:rPr>
              <a:t>) are stable compounds with many industrial and consumer uses. Their persistence in the environment plus toxicity in animal models has raised concern over low-level chronic exposure effects on human health.</a:t>
            </a:r>
          </a:p>
          <a:p>
            <a:pPr>
              <a:lnSpc>
                <a:spcPct val="80000"/>
              </a:lnSpc>
            </a:pPr>
            <a:r>
              <a:rPr lang="en-US" altLang="en-US" sz="2000" dirty="0">
                <a:ea typeface="ＭＳ Ｐゴシック" panose="020B0600070205080204" pitchFamily="34" charset="-128"/>
              </a:rPr>
              <a:t>OBJECTIVES:</a:t>
            </a:r>
          </a:p>
          <a:p>
            <a:pPr>
              <a:lnSpc>
                <a:spcPct val="80000"/>
              </a:lnSpc>
            </a:pPr>
            <a:r>
              <a:rPr lang="en-US" altLang="en-US" sz="2000" dirty="0">
                <a:ea typeface="ＭＳ Ｐゴシック" panose="020B0600070205080204" pitchFamily="34" charset="-128"/>
              </a:rPr>
              <a:t>We estimated associations between serum PFOA and </a:t>
            </a:r>
            <a:r>
              <a:rPr lang="en-US" altLang="en-US" sz="2000" dirty="0" err="1">
                <a:ea typeface="ＭＳ Ｐゴシック" panose="020B0600070205080204" pitchFamily="34" charset="-128"/>
              </a:rPr>
              <a:t>PFOS</a:t>
            </a:r>
            <a:r>
              <a:rPr lang="en-US" altLang="en-US" sz="2000" dirty="0">
                <a:ea typeface="ＭＳ Ｐゴシック" panose="020B0600070205080204" pitchFamily="34" charset="-128"/>
              </a:rPr>
              <a:t> concentrations and thyroid disease prevalence in representative samples of the U.S. general population.</a:t>
            </a:r>
          </a:p>
          <a:p>
            <a:pPr>
              <a:lnSpc>
                <a:spcPct val="80000"/>
              </a:lnSpc>
            </a:pPr>
            <a:r>
              <a:rPr lang="en-US" altLang="en-US" sz="2000" dirty="0">
                <a:ea typeface="ＭＳ Ｐゴシック" panose="020B0600070205080204" pitchFamily="34" charset="-128"/>
              </a:rPr>
              <a:t>METHODS:</a:t>
            </a:r>
          </a:p>
          <a:p>
            <a:pPr>
              <a:lnSpc>
                <a:spcPct val="80000"/>
              </a:lnSpc>
            </a:pPr>
            <a:r>
              <a:rPr lang="en-US" altLang="en-US" sz="2000" dirty="0">
                <a:ea typeface="ＭＳ Ｐゴシック" panose="020B0600070205080204" pitchFamily="34" charset="-128"/>
              </a:rPr>
              <a:t>Analyses of PFOA/</a:t>
            </a:r>
            <a:r>
              <a:rPr lang="en-US" altLang="en-US" sz="2000" dirty="0" err="1">
                <a:ea typeface="ＭＳ Ｐゴシック" panose="020B0600070205080204" pitchFamily="34" charset="-128"/>
              </a:rPr>
              <a:t>PFOS</a:t>
            </a:r>
            <a:r>
              <a:rPr lang="en-US" altLang="en-US" sz="2000" dirty="0">
                <a:ea typeface="ＭＳ Ｐゴシック" panose="020B0600070205080204" pitchFamily="34" charset="-128"/>
              </a:rPr>
              <a:t> versus disease status in the National Health and Nutrition Examination Survey (</a:t>
            </a:r>
            <a:r>
              <a:rPr lang="en-US" altLang="en-US" sz="2000" dirty="0" err="1">
                <a:ea typeface="ＭＳ Ｐゴシック" panose="020B0600070205080204" pitchFamily="34" charset="-128"/>
              </a:rPr>
              <a:t>NHANES</a:t>
            </a:r>
            <a:r>
              <a:rPr lang="en-US" altLang="en-US" sz="2000" dirty="0">
                <a:ea typeface="ＭＳ Ｐゴシック" panose="020B0600070205080204" pitchFamily="34" charset="-128"/>
              </a:rPr>
              <a:t>) for 1999-2000, 2003-2004, and 2005-2006 included 3,974 adults with measured concentrations for </a:t>
            </a:r>
            <a:r>
              <a:rPr lang="en-US" altLang="en-US" sz="2000" dirty="0" err="1">
                <a:ea typeface="ＭＳ Ｐゴシック" panose="020B0600070205080204" pitchFamily="34" charset="-128"/>
              </a:rPr>
              <a:t>perfluorinated</a:t>
            </a:r>
            <a:r>
              <a:rPr lang="en-US" altLang="en-US" sz="2000" dirty="0">
                <a:ea typeface="ＭＳ Ｐゴシック" panose="020B0600070205080204" pitchFamily="34" charset="-128"/>
              </a:rPr>
              <a:t> chemicals. Regression models were adjusted for age, sex, race/ethnicity, education, smoking status, body mass index, and alcohol intake.</a:t>
            </a:r>
          </a:p>
          <a:p>
            <a:pPr>
              <a:lnSpc>
                <a:spcPct val="80000"/>
              </a:lnSpc>
            </a:pPr>
            <a:r>
              <a:rPr lang="en-US" altLang="en-US" sz="2000" dirty="0">
                <a:ea typeface="ＭＳ Ｐゴシック" panose="020B0600070205080204" pitchFamily="34" charset="-128"/>
              </a:rPr>
              <a:t>RESULTS:</a:t>
            </a:r>
          </a:p>
          <a:p>
            <a:pPr>
              <a:lnSpc>
                <a:spcPct val="80000"/>
              </a:lnSpc>
            </a:pPr>
            <a:r>
              <a:rPr lang="en-US" altLang="en-US" sz="2000" dirty="0">
                <a:ea typeface="ＭＳ Ｐゴシック" panose="020B0600070205080204" pitchFamily="34" charset="-128"/>
              </a:rPr>
              <a:t>The </a:t>
            </a:r>
            <a:r>
              <a:rPr lang="en-US" altLang="en-US" sz="2000" dirty="0" err="1">
                <a:ea typeface="ＭＳ Ｐゴシック" panose="020B0600070205080204" pitchFamily="34" charset="-128"/>
              </a:rPr>
              <a:t>NHANES</a:t>
            </a:r>
            <a:r>
              <a:rPr lang="en-US" altLang="en-US" sz="2000" dirty="0">
                <a:ea typeface="ＭＳ Ｐゴシック" panose="020B0600070205080204" pitchFamily="34" charset="-128"/>
              </a:rPr>
              <a:t>-weighted prevalence of reporting any thyroid disease was 16.18% (n = 292) in women and 3.06% (n = 69) in men; prevalence of current thyroid disease with related medication was 9.89% (n = 163) in women and 1.88% (n = 46) in men. In fully adjusted logistic models, women with PFOA &gt;or= 5.7 ng/mL [fourth (highest) population quartile] were more likely to report current treated thyroid disease [odds ratio (OR) = 2.24; 95% confidence interval (CI), 1.38-3.65; p = 0.002] compared with PFOA &lt;or= 4.0 ng/mL (quartiles 1 and 2); we found a near significant similar trend in men (OR = 2.12; 95% CI, 0.93-4.82; p = 0.073). For </a:t>
            </a:r>
            <a:r>
              <a:rPr lang="en-US" altLang="en-US" sz="2000" dirty="0" err="1">
                <a:ea typeface="ＭＳ Ｐゴシック" panose="020B0600070205080204" pitchFamily="34" charset="-128"/>
              </a:rPr>
              <a:t>PFOS</a:t>
            </a:r>
            <a:r>
              <a:rPr lang="en-US" altLang="en-US" sz="2000" dirty="0">
                <a:ea typeface="ＭＳ Ｐゴシック" panose="020B0600070205080204" pitchFamily="34" charset="-128"/>
              </a:rPr>
              <a:t>, in men we found a similar association for those with </a:t>
            </a:r>
            <a:r>
              <a:rPr lang="en-US" altLang="en-US" sz="2000" dirty="0" err="1">
                <a:ea typeface="ＭＳ Ｐゴシック" panose="020B0600070205080204" pitchFamily="34" charset="-128"/>
              </a:rPr>
              <a:t>PFOS</a:t>
            </a:r>
            <a:r>
              <a:rPr lang="en-US" altLang="en-US" sz="2000" dirty="0">
                <a:ea typeface="ＭＳ Ｐゴシック" panose="020B0600070205080204" pitchFamily="34" charset="-128"/>
              </a:rPr>
              <a:t> &gt;or= 36.8 ng/mL (quartile 4) versus &lt;or= 25.5 ng/mL (quartiles 1 and 2: OR for treated disease = 2.68; 95% CI, 1.03-6.98; p = 0.043); in women this association was not significant.</a:t>
            </a:r>
          </a:p>
          <a:p>
            <a:pPr>
              <a:lnSpc>
                <a:spcPct val="80000"/>
              </a:lnSpc>
            </a:pPr>
            <a:r>
              <a:rPr lang="en-US" altLang="en-US" sz="2000" dirty="0">
                <a:ea typeface="ＭＳ Ｐゴシック" panose="020B0600070205080204" pitchFamily="34" charset="-128"/>
              </a:rPr>
              <a:t>CONCLUSIONS:</a:t>
            </a:r>
          </a:p>
          <a:p>
            <a:pPr>
              <a:lnSpc>
                <a:spcPct val="80000"/>
              </a:lnSpc>
            </a:pPr>
            <a:r>
              <a:rPr lang="en-US" altLang="en-US" sz="2000" dirty="0">
                <a:ea typeface="ＭＳ Ｐゴシック" panose="020B0600070205080204" pitchFamily="34" charset="-128"/>
              </a:rPr>
              <a:t>Higher concentrations of serum PFOA and </a:t>
            </a:r>
            <a:r>
              <a:rPr lang="en-US" altLang="en-US" sz="2000" dirty="0" err="1">
                <a:ea typeface="ＭＳ Ｐゴシック" panose="020B0600070205080204" pitchFamily="34" charset="-128"/>
              </a:rPr>
              <a:t>PFOS</a:t>
            </a:r>
            <a:r>
              <a:rPr lang="en-US" altLang="en-US" sz="2000" dirty="0">
                <a:ea typeface="ＭＳ Ｐゴシック" panose="020B0600070205080204" pitchFamily="34" charset="-128"/>
              </a:rPr>
              <a:t> are associated with current thyroid disease in the U.S. general adult population. More work is needed to establish the mechanisms involved and to exclude confounding and pharmacokinetic explanations.</a:t>
            </a:r>
          </a:p>
          <a:p>
            <a:pPr>
              <a:lnSpc>
                <a:spcPct val="80000"/>
              </a:lnSpc>
            </a:pPr>
            <a:r>
              <a:rPr lang="en-US" altLang="en-US" sz="2000" dirty="0" err="1">
                <a:ea typeface="ＭＳ Ｐゴシック" panose="020B0600070205080204" pitchFamily="34" charset="-128"/>
              </a:rPr>
              <a:t>PMID</a:t>
            </a:r>
            <a:r>
              <a:rPr lang="en-US" altLang="en-US" sz="2000" dirty="0">
                <a:ea typeface="ＭＳ Ｐゴシック" panose="020B0600070205080204" pitchFamily="34" charset="-128"/>
              </a:rPr>
              <a:t>: 20089479 [PubMed - indexed for MEDLINE] </a:t>
            </a:r>
            <a:r>
              <a:rPr lang="en-US" altLang="en-US" sz="2000" dirty="0" err="1">
                <a:ea typeface="ＭＳ Ｐゴシック" panose="020B0600070205080204" pitchFamily="34" charset="-128"/>
              </a:rPr>
              <a:t>PMCID</a:t>
            </a:r>
            <a:r>
              <a:rPr lang="en-US" altLang="en-US" sz="2000" dirty="0">
                <a:ea typeface="ＭＳ Ｐゴシック" panose="020B0600070205080204" pitchFamily="34" charset="-128"/>
              </a:rPr>
              <a:t>: PMC2866686 Free PMC Article</a:t>
            </a:r>
          </a:p>
          <a:p>
            <a:pPr>
              <a:lnSpc>
                <a:spcPct val="80000"/>
              </a:lnSpc>
            </a:pPr>
            <a:r>
              <a:rPr lang="en-US" altLang="en-US" sz="2000" dirty="0">
                <a:ea typeface="ＭＳ Ｐゴシック" panose="020B0600070205080204" pitchFamily="34" charset="-128"/>
              </a:rPr>
              <a:t>Related citations</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err="1">
                <a:ea typeface="ＭＳ Ｐゴシック" panose="020B0600070205080204" pitchFamily="34" charset="-128"/>
              </a:rPr>
              <a:t>MeSH</a:t>
            </a:r>
            <a:r>
              <a:rPr lang="en-US" altLang="en-US" sz="2000" dirty="0">
                <a:ea typeface="ＭＳ Ｐゴシック" panose="020B0600070205080204" pitchFamily="34" charset="-128"/>
              </a:rPr>
              <a:t> Terms, Substances</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5.</a:t>
            </a:r>
          </a:p>
          <a:p>
            <a:pPr>
              <a:lnSpc>
                <a:spcPct val="80000"/>
              </a:lnSpc>
            </a:pPr>
            <a:r>
              <a:rPr lang="en-US" altLang="en-US" sz="2000" dirty="0" err="1">
                <a:ea typeface="ＭＳ Ｐゴシック" panose="020B0600070205080204" pitchFamily="34" charset="-128"/>
              </a:rPr>
              <a:t>Toxicol</a:t>
            </a:r>
            <a:r>
              <a:rPr lang="en-US" altLang="en-US" sz="2000" dirty="0">
                <a:ea typeface="ＭＳ Ｐゴシック" panose="020B0600070205080204" pitchFamily="34" charset="-128"/>
              </a:rPr>
              <a:t> Sci. 2009 Jun;109(2):206-16. </a:t>
            </a:r>
            <a:r>
              <a:rPr lang="en-US" altLang="en-US" sz="2000" dirty="0" err="1">
                <a:ea typeface="ＭＳ Ｐゴシック" panose="020B0600070205080204" pitchFamily="34" charset="-128"/>
              </a:rPr>
              <a:t>Epub</a:t>
            </a:r>
            <a:r>
              <a:rPr lang="en-US" altLang="en-US" sz="2000" dirty="0">
                <a:ea typeface="ＭＳ Ｐゴシック" panose="020B0600070205080204" pitchFamily="34" charset="-128"/>
              </a:rPr>
              <a:t> 2009 Mar 17.</a:t>
            </a:r>
          </a:p>
          <a:p>
            <a:pPr>
              <a:lnSpc>
                <a:spcPct val="80000"/>
              </a:lnSpc>
            </a:pPr>
            <a:r>
              <a:rPr lang="en-US" altLang="en-US" sz="2000" dirty="0">
                <a:ea typeface="ＭＳ Ｐゴシック" panose="020B0600070205080204" pitchFamily="34" charset="-128"/>
              </a:rPr>
              <a:t>Competitive binding of poly- and </a:t>
            </a:r>
            <a:r>
              <a:rPr lang="en-US" altLang="en-US" sz="2000" dirty="0" err="1">
                <a:ea typeface="ＭＳ Ｐゴシック" panose="020B0600070205080204" pitchFamily="34" charset="-128"/>
              </a:rPr>
              <a:t>perfluorinated</a:t>
            </a:r>
            <a:r>
              <a:rPr lang="en-US" altLang="en-US" sz="2000" dirty="0">
                <a:ea typeface="ＭＳ Ｐゴシック" panose="020B0600070205080204" pitchFamily="34" charset="-128"/>
              </a:rPr>
              <a:t> compounds to the thyroid hormone transport protein transthyretin.</a:t>
            </a:r>
          </a:p>
          <a:p>
            <a:pPr>
              <a:lnSpc>
                <a:spcPct val="80000"/>
              </a:lnSpc>
            </a:pPr>
            <a:r>
              <a:rPr lang="en-US" altLang="en-US" sz="2000" dirty="0">
                <a:ea typeface="ＭＳ Ｐゴシック" panose="020B0600070205080204" pitchFamily="34" charset="-128"/>
              </a:rPr>
              <a:t>Weiss JM, Andersson PL, </a:t>
            </a:r>
            <a:r>
              <a:rPr lang="en-US" altLang="en-US" sz="2000" dirty="0" err="1">
                <a:ea typeface="ＭＳ Ｐゴシック" panose="020B0600070205080204" pitchFamily="34" charset="-128"/>
              </a:rPr>
              <a:t>Lamoree</a:t>
            </a:r>
            <a:r>
              <a:rPr lang="en-US" altLang="en-US" sz="2000" dirty="0">
                <a:ea typeface="ＭＳ Ｐゴシック" panose="020B0600070205080204" pitchFamily="34" charset="-128"/>
              </a:rPr>
              <a:t> MH, </a:t>
            </a:r>
            <a:r>
              <a:rPr lang="en-US" altLang="en-US" sz="2000" dirty="0" err="1">
                <a:ea typeface="ＭＳ Ｐゴシック" panose="020B0600070205080204" pitchFamily="34" charset="-128"/>
              </a:rPr>
              <a:t>Leonards</a:t>
            </a:r>
            <a:r>
              <a:rPr lang="en-US" altLang="en-US" sz="2000" dirty="0">
                <a:ea typeface="ＭＳ Ｐゴシック" panose="020B0600070205080204" pitchFamily="34" charset="-128"/>
              </a:rPr>
              <a:t> PE, van Leeuwen SP, </a:t>
            </a:r>
            <a:r>
              <a:rPr lang="en-US" altLang="en-US" sz="2000" dirty="0" err="1">
                <a:ea typeface="ＭＳ Ｐゴシック" panose="020B0600070205080204" pitchFamily="34" charset="-128"/>
              </a:rPr>
              <a:t>Hamers</a:t>
            </a:r>
            <a:r>
              <a:rPr lang="en-US" altLang="en-US" sz="2000" dirty="0">
                <a:ea typeface="ＭＳ Ｐゴシック" panose="020B0600070205080204" pitchFamily="34" charset="-128"/>
              </a:rPr>
              <a:t> T.</a:t>
            </a:r>
          </a:p>
          <a:p>
            <a:pPr>
              <a:lnSpc>
                <a:spcPct val="80000"/>
              </a:lnSpc>
            </a:pPr>
            <a:r>
              <a:rPr lang="en-US" altLang="en-US" sz="2000" dirty="0">
                <a:ea typeface="ＭＳ Ｐゴシック" panose="020B0600070205080204" pitchFamily="34" charset="-128"/>
              </a:rPr>
              <a:t>Source</a:t>
            </a:r>
          </a:p>
          <a:p>
            <a:pPr>
              <a:lnSpc>
                <a:spcPct val="80000"/>
              </a:lnSpc>
            </a:pPr>
            <a:r>
              <a:rPr lang="en-US" altLang="en-US" sz="2000" dirty="0">
                <a:ea typeface="ＭＳ Ｐゴシック" panose="020B0600070205080204" pitchFamily="34" charset="-128"/>
              </a:rPr>
              <a:t>Institute for Environmental Studies, Department of Chemistry and Biology, VU University, 1081 </a:t>
            </a:r>
            <a:r>
              <a:rPr lang="en-US" altLang="en-US" sz="2000" dirty="0" err="1">
                <a:ea typeface="ＭＳ Ｐゴシック" panose="020B0600070205080204" pitchFamily="34" charset="-128"/>
              </a:rPr>
              <a:t>HV</a:t>
            </a:r>
            <a:r>
              <a:rPr lang="en-US" altLang="en-US" sz="2000" dirty="0">
                <a:ea typeface="ＭＳ Ｐゴシック" panose="020B0600070205080204" pitchFamily="34" charset="-128"/>
              </a:rPr>
              <a:t> Amsterdam, The Netherlands.</a:t>
            </a:r>
          </a:p>
          <a:p>
            <a:pPr>
              <a:lnSpc>
                <a:spcPct val="80000"/>
              </a:lnSpc>
            </a:pPr>
            <a:r>
              <a:rPr lang="en-US" altLang="en-US" sz="2000" dirty="0">
                <a:ea typeface="ＭＳ Ｐゴシック" panose="020B0600070205080204" pitchFamily="34" charset="-128"/>
              </a:rPr>
              <a:t>Abstract</a:t>
            </a:r>
          </a:p>
          <a:p>
            <a:pPr>
              <a:lnSpc>
                <a:spcPct val="80000"/>
              </a:lnSpc>
            </a:pPr>
            <a:r>
              <a:rPr lang="en-US" altLang="en-US" sz="2000" dirty="0">
                <a:ea typeface="ＭＳ Ｐゴシック" panose="020B0600070205080204" pitchFamily="34" charset="-128"/>
              </a:rPr>
              <a:t>Due to their unique surfactant properties, poly- and </a:t>
            </a:r>
            <a:r>
              <a:rPr lang="en-US" altLang="en-US" sz="2000" dirty="0" err="1">
                <a:ea typeface="ＭＳ Ｐゴシック" panose="020B0600070205080204" pitchFamily="34" charset="-128"/>
              </a:rPr>
              <a:t>perfluorinated</a:t>
            </a:r>
            <a:r>
              <a:rPr lang="en-US" altLang="en-US" sz="2000" dirty="0">
                <a:ea typeface="ＭＳ Ｐゴシック" panose="020B0600070205080204" pitchFamily="34" charset="-128"/>
              </a:rPr>
              <a:t> compounds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have been extensively used and can be found all over the environment. Concern about their environmental fate and toxicological properties has initiated several research projects. In the present study, we investigated if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can compete with thyroxine (T(4), i.e., the transport form of thyroid hormone) for binding to the human thyroid hormone transport protein transthyretin (</a:t>
            </a:r>
            <a:r>
              <a:rPr lang="en-US" altLang="en-US" sz="2000" dirty="0" err="1">
                <a:ea typeface="ＭＳ Ｐゴシック" panose="020B0600070205080204" pitchFamily="34" charset="-128"/>
              </a:rPr>
              <a:t>TTR</a:t>
            </a:r>
            <a:r>
              <a:rPr lang="en-US" altLang="en-US" sz="2000" dirty="0">
                <a:ea typeface="ＭＳ Ｐゴシック" panose="020B0600070205080204" pitchFamily="34" charset="-128"/>
              </a:rPr>
              <a:t>). Such competitive capacity may lead to decreased thyroid hormone levels as previously reported for animals exposed to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Twenty-four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together with 6 structurally similar natural fatty acids, were tested for binding capacity in a radioligand-binding assay. The binding potency decreased in the order: </a:t>
            </a:r>
            <a:r>
              <a:rPr lang="en-US" altLang="en-US" sz="2000" dirty="0" err="1">
                <a:ea typeface="ＭＳ Ｐゴシック" panose="020B0600070205080204" pitchFamily="34" charset="-128"/>
              </a:rPr>
              <a:t>perfluorohexane</a:t>
            </a:r>
            <a:r>
              <a:rPr lang="en-US" altLang="en-US" sz="2000" dirty="0">
                <a:ea typeface="ＭＳ Ｐゴシック" panose="020B0600070205080204" pitchFamily="34" charset="-128"/>
              </a:rPr>
              <a:t> sulfonate &gt; </a:t>
            </a:r>
            <a:r>
              <a:rPr lang="en-US" altLang="en-US" sz="2000" dirty="0" err="1">
                <a:ea typeface="ＭＳ Ｐゴシック" panose="020B0600070205080204" pitchFamily="34" charset="-128"/>
              </a:rPr>
              <a:t>perfluorooctane</a:t>
            </a:r>
            <a:r>
              <a:rPr lang="en-US" altLang="en-US" sz="2000" dirty="0">
                <a:ea typeface="ＭＳ Ｐゴシック" panose="020B0600070205080204" pitchFamily="34" charset="-128"/>
              </a:rPr>
              <a:t> sulfonate/perfluorooctanoic acid &gt; </a:t>
            </a:r>
            <a:r>
              <a:rPr lang="en-US" altLang="en-US" sz="2000" dirty="0" err="1">
                <a:ea typeface="ＭＳ Ｐゴシック" panose="020B0600070205080204" pitchFamily="34" charset="-128"/>
              </a:rPr>
              <a:t>perfluoroheptanoic</a:t>
            </a:r>
            <a:r>
              <a:rPr lang="en-US" altLang="en-US" sz="2000" dirty="0">
                <a:ea typeface="ＭＳ Ｐゴシック" panose="020B0600070205080204" pitchFamily="34" charset="-128"/>
              </a:rPr>
              <a:t> acid &gt; sodium perfluoro-1-octanesulfinate &gt; </a:t>
            </a:r>
            <a:r>
              <a:rPr lang="en-US" altLang="en-US" sz="2000" dirty="0" err="1">
                <a:ea typeface="ＭＳ Ｐゴシック" panose="020B0600070205080204" pitchFamily="34" charset="-128"/>
              </a:rPr>
              <a:t>perfluorononanoic</a:t>
            </a:r>
            <a:r>
              <a:rPr lang="en-US" altLang="en-US" sz="2000" dirty="0">
                <a:ea typeface="ＭＳ Ｐゴシック" panose="020B0600070205080204" pitchFamily="34" charset="-128"/>
              </a:rPr>
              <a:t> acid, with </a:t>
            </a:r>
            <a:r>
              <a:rPr lang="en-US" altLang="en-US" sz="2000" dirty="0" err="1">
                <a:ea typeface="ＭＳ Ｐゴシック" panose="020B0600070205080204" pitchFamily="34" charset="-128"/>
              </a:rPr>
              <a:t>TTR</a:t>
            </a:r>
            <a:r>
              <a:rPr lang="en-US" altLang="en-US" sz="2000" dirty="0">
                <a:ea typeface="ＭＳ Ｐゴシック" panose="020B0600070205080204" pitchFamily="34" charset="-128"/>
              </a:rPr>
              <a:t> binding potencies 12.5-50 times lower than the natural ligand T(4). Some lower molecular weight compounds with structural similarity to these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were &gt; 100 times less potent than T(4). Simple descriptors based on the two-dimensional molecular structures of the compounds were used to visualize the chemical variation and to model the structure-activity relationship for the competitive potencies of the </a:t>
            </a:r>
            <a:r>
              <a:rPr lang="en-US" altLang="en-US" sz="2000" dirty="0" err="1">
                <a:ea typeface="ＭＳ Ｐゴシック" panose="020B0600070205080204" pitchFamily="34" charset="-128"/>
              </a:rPr>
              <a:t>TTR</a:t>
            </a:r>
            <a:r>
              <a:rPr lang="en-US" altLang="en-US" sz="2000" dirty="0">
                <a:ea typeface="ＭＳ Ｐゴシック" panose="020B0600070205080204" pitchFamily="34" charset="-128"/>
              </a:rPr>
              <a:t>-binding compounds. The models indicated the dependence on molecular size and functional groups but demanded a more detailed description of the chemical properties and data for validation and further quantitative structure-activity relationship (</a:t>
            </a:r>
            <a:r>
              <a:rPr lang="en-US" altLang="en-US" sz="2000" dirty="0" err="1">
                <a:ea typeface="ＭＳ Ｐゴシック" panose="020B0600070205080204" pitchFamily="34" charset="-128"/>
              </a:rPr>
              <a:t>QSAR</a:t>
            </a:r>
            <a:r>
              <a:rPr lang="en-US" altLang="en-US" sz="2000" dirty="0">
                <a:ea typeface="ＭＳ Ｐゴシック" panose="020B0600070205080204" pitchFamily="34" charset="-128"/>
              </a:rPr>
              <a:t>) development. Competitive binding of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to </a:t>
            </a:r>
            <a:r>
              <a:rPr lang="en-US" altLang="en-US" sz="2000" dirty="0" err="1">
                <a:ea typeface="ＭＳ Ｐゴシック" panose="020B0600070205080204" pitchFamily="34" charset="-128"/>
              </a:rPr>
              <a:t>TTR</a:t>
            </a:r>
            <a:r>
              <a:rPr lang="en-US" altLang="en-US" sz="2000" dirty="0">
                <a:ea typeface="ＭＳ Ｐゴシック" panose="020B0600070205080204" pitchFamily="34" charset="-128"/>
              </a:rPr>
              <a:t>, as observed for human </a:t>
            </a:r>
            <a:r>
              <a:rPr lang="en-US" altLang="en-US" sz="2000" dirty="0" err="1">
                <a:ea typeface="ＭＳ Ｐゴシック" panose="020B0600070205080204" pitchFamily="34" charset="-128"/>
              </a:rPr>
              <a:t>TTR</a:t>
            </a:r>
            <a:r>
              <a:rPr lang="en-US" altLang="en-US" sz="2000" dirty="0">
                <a:ea typeface="ＭＳ Ｐゴシック" panose="020B0600070205080204" pitchFamily="34" charset="-128"/>
              </a:rPr>
              <a:t> in the present study, may explain altered thyroid hormone levels described for PFC-exposed rats and monkeys. Median human blood levels of the most potent </a:t>
            </a:r>
            <a:r>
              <a:rPr lang="en-US" altLang="en-US" sz="2000" dirty="0" err="1">
                <a:ea typeface="ＭＳ Ｐゴシック" panose="020B0600070205080204" pitchFamily="34" charset="-128"/>
              </a:rPr>
              <a:t>TTR</a:t>
            </a:r>
            <a:r>
              <a:rPr lang="en-US" altLang="en-US" sz="2000" dirty="0">
                <a:ea typeface="ＭＳ Ｐゴシック" panose="020B0600070205080204" pitchFamily="34" charset="-128"/>
              </a:rPr>
              <a:t>-binding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are one to two orders of magnitude lower than concentration at 50% inhibition (IC(50)) values determined in the present study. In addition, this study contributes to the understanding of the bioaccumulation of </a:t>
            </a:r>
            <a:r>
              <a:rPr lang="en-US" altLang="en-US" sz="2000" dirty="0" err="1">
                <a:ea typeface="ＭＳ Ｐゴシック" panose="020B0600070205080204" pitchFamily="34" charset="-128"/>
              </a:rPr>
              <a:t>PFCs</a:t>
            </a:r>
            <a:r>
              <a:rPr lang="en-US" altLang="en-US" sz="2000" dirty="0">
                <a:ea typeface="ＭＳ Ｐゴシック" panose="020B0600070205080204" pitchFamily="34" charset="-128"/>
              </a:rPr>
              <a:t> in man and possibly in other wildlife species.</a:t>
            </a:r>
          </a:p>
          <a:p>
            <a:pPr>
              <a:lnSpc>
                <a:spcPct val="80000"/>
              </a:lnSpc>
            </a:pPr>
            <a:r>
              <a:rPr lang="en-US" altLang="en-US" sz="2000" dirty="0" err="1">
                <a:ea typeface="ＭＳ Ｐゴシック" panose="020B0600070205080204" pitchFamily="34" charset="-128"/>
              </a:rPr>
              <a:t>PMID</a:t>
            </a:r>
            <a:r>
              <a:rPr lang="en-US" altLang="en-US" sz="2000" dirty="0">
                <a:ea typeface="ＭＳ Ｐゴシック" panose="020B0600070205080204" pitchFamily="34" charset="-128"/>
              </a:rPr>
              <a:t>: 19293372 [PubMed - indexed for MEDLINE] Free full text</a:t>
            </a:r>
          </a:p>
          <a:p>
            <a:pPr>
              <a:lnSpc>
                <a:spcPct val="80000"/>
              </a:lnSpc>
            </a:pPr>
            <a:r>
              <a:rPr lang="en-US" altLang="en-US" sz="2000" dirty="0">
                <a:ea typeface="ＭＳ Ｐゴシック" panose="020B0600070205080204" pitchFamily="34" charset="-128"/>
              </a:rPr>
              <a:t>Related citations</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Publication Types, </a:t>
            </a:r>
            <a:r>
              <a:rPr lang="en-US" altLang="en-US" sz="2000" dirty="0" err="1">
                <a:ea typeface="ＭＳ Ｐゴシック" panose="020B0600070205080204" pitchFamily="34" charset="-128"/>
              </a:rPr>
              <a:t>MeSH</a:t>
            </a:r>
            <a:r>
              <a:rPr lang="en-US" altLang="en-US" sz="2000" dirty="0">
                <a:ea typeface="ＭＳ Ｐゴシック" panose="020B0600070205080204" pitchFamily="34" charset="-128"/>
              </a:rPr>
              <a:t> Terms, Substances</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6.</a:t>
            </a:r>
          </a:p>
          <a:p>
            <a:pPr>
              <a:lnSpc>
                <a:spcPct val="80000"/>
              </a:lnSpc>
            </a:pPr>
            <a:r>
              <a:rPr lang="en-US" altLang="en-US" sz="2000" dirty="0">
                <a:ea typeface="ＭＳ Ｐゴシック" panose="020B0600070205080204" pitchFamily="34" charset="-128"/>
              </a:rPr>
              <a:t>G Ital Med </a:t>
            </a:r>
            <a:r>
              <a:rPr lang="en-US" altLang="en-US" sz="2000" dirty="0" err="1">
                <a:ea typeface="ＭＳ Ｐゴシック" panose="020B0600070205080204" pitchFamily="34" charset="-128"/>
              </a:rPr>
              <a:t>Lav</a:t>
            </a:r>
            <a:r>
              <a:rPr lang="en-US" altLang="en-US" sz="2000" dirty="0">
                <a:ea typeface="ＭＳ Ｐゴシック" panose="020B0600070205080204" pitchFamily="34" charset="-128"/>
              </a:rPr>
              <a:t> Ergon. 2008 Jan-Mar;30(1):61-74.</a:t>
            </a:r>
          </a:p>
          <a:p>
            <a:pPr>
              <a:lnSpc>
                <a:spcPct val="80000"/>
              </a:lnSpc>
            </a:pPr>
            <a:r>
              <a:rPr lang="en-US" altLang="en-US" sz="2000" dirty="0">
                <a:ea typeface="ＭＳ Ｐゴシック" panose="020B0600070205080204" pitchFamily="34" charset="-128"/>
              </a:rPr>
              <a:t>[Characteristics, use and toxicity of fluorochemicals: review of the literature].</a:t>
            </a:r>
          </a:p>
          <a:p>
            <a:pPr>
              <a:lnSpc>
                <a:spcPct val="80000"/>
              </a:lnSpc>
            </a:pPr>
            <a:r>
              <a:rPr lang="en-US" altLang="en-US" sz="2000" dirty="0">
                <a:ea typeface="ＭＳ Ｐゴシック" panose="020B0600070205080204" pitchFamily="34" charset="-128"/>
              </a:rPr>
              <a:t>[Article in Italian]</a:t>
            </a:r>
          </a:p>
          <a:p>
            <a:pPr>
              <a:lnSpc>
                <a:spcPct val="80000"/>
              </a:lnSpc>
            </a:pPr>
            <a:r>
              <a:rPr lang="en-US" altLang="en-US" sz="2000" dirty="0">
                <a:ea typeface="ＭＳ Ｐゴシック" panose="020B0600070205080204" pitchFamily="34" charset="-128"/>
              </a:rPr>
              <a:t>Negri S, </a:t>
            </a:r>
            <a:r>
              <a:rPr lang="en-US" altLang="en-US" sz="2000" dirty="0" err="1">
                <a:ea typeface="ＭＳ Ｐゴシック" panose="020B0600070205080204" pitchFamily="34" charset="-128"/>
              </a:rPr>
              <a:t>Maestri</a:t>
            </a:r>
            <a:r>
              <a:rPr lang="en-US" altLang="en-US" sz="2000" dirty="0">
                <a:ea typeface="ＭＳ Ｐゴシック" panose="020B0600070205080204" pitchFamily="34" charset="-128"/>
              </a:rPr>
              <a:t> L, </a:t>
            </a:r>
            <a:r>
              <a:rPr lang="en-US" altLang="en-US" sz="2000" dirty="0" err="1">
                <a:ea typeface="ＭＳ Ｐゴシック" panose="020B0600070205080204" pitchFamily="34" charset="-128"/>
              </a:rPr>
              <a:t>Esabon</a:t>
            </a:r>
            <a:r>
              <a:rPr lang="en-US" altLang="en-US" sz="2000" dirty="0">
                <a:ea typeface="ＭＳ Ｐゴシック" panose="020B0600070205080204" pitchFamily="34" charset="-128"/>
              </a:rPr>
              <a:t> G, Ferrari M, </a:t>
            </a:r>
            <a:r>
              <a:rPr lang="en-US" altLang="en-US" sz="2000" dirty="0" err="1">
                <a:ea typeface="ＭＳ Ｐゴシック" panose="020B0600070205080204" pitchFamily="34" charset="-128"/>
              </a:rPr>
              <a:t>Zadra</a:t>
            </a:r>
            <a:r>
              <a:rPr lang="en-US" altLang="en-US" sz="2000" dirty="0">
                <a:ea typeface="ＭＳ Ｐゴシック" panose="020B0600070205080204" pitchFamily="34" charset="-128"/>
              </a:rPr>
              <a:t> P, </a:t>
            </a:r>
            <a:r>
              <a:rPr lang="en-US" altLang="en-US" sz="2000" dirty="0" err="1">
                <a:ea typeface="ＭＳ Ｐゴシック" panose="020B0600070205080204" pitchFamily="34" charset="-128"/>
              </a:rPr>
              <a:t>Ghittori</a:t>
            </a:r>
            <a:r>
              <a:rPr lang="en-US" altLang="en-US" sz="2000" dirty="0">
                <a:ea typeface="ＭＳ Ｐゴシック" panose="020B0600070205080204" pitchFamily="34" charset="-128"/>
              </a:rPr>
              <a:t> S, </a:t>
            </a:r>
            <a:r>
              <a:rPr lang="en-US" altLang="en-US" sz="2000" dirty="0" err="1">
                <a:ea typeface="ＭＳ Ｐゴシック" panose="020B0600070205080204" pitchFamily="34" charset="-128"/>
              </a:rPr>
              <a:t>Imbriani</a:t>
            </a:r>
            <a:r>
              <a:rPr lang="en-US" altLang="en-US" sz="2000" dirty="0">
                <a:ea typeface="ＭＳ Ｐゴシック" panose="020B0600070205080204" pitchFamily="34" charset="-128"/>
              </a:rPr>
              <a:t> M.</a:t>
            </a:r>
          </a:p>
          <a:p>
            <a:pPr>
              <a:lnSpc>
                <a:spcPct val="80000"/>
              </a:lnSpc>
            </a:pPr>
            <a:r>
              <a:rPr lang="en-US" altLang="en-US" sz="2000" dirty="0">
                <a:ea typeface="ＭＳ Ｐゴシック" panose="020B0600070205080204" pitchFamily="34" charset="-128"/>
              </a:rPr>
              <a:t>Source</a:t>
            </a:r>
          </a:p>
          <a:p>
            <a:pPr>
              <a:lnSpc>
                <a:spcPct val="80000"/>
              </a:lnSpc>
            </a:pPr>
            <a:r>
              <a:rPr lang="en-US" altLang="en-US" sz="2000" dirty="0" err="1">
                <a:ea typeface="ＭＳ Ｐゴシック" panose="020B0600070205080204" pitchFamily="34" charset="-128"/>
              </a:rPr>
              <a:t>Laboratorio</a:t>
            </a:r>
            <a:r>
              <a:rPr lang="en-US" altLang="en-US" sz="2000" dirty="0">
                <a:ea typeface="ＭＳ Ｐゴシック" panose="020B0600070205080204" pitchFamily="34" charset="-128"/>
              </a:rPr>
              <a:t> Studio e </a:t>
            </a:r>
            <a:r>
              <a:rPr lang="en-US" altLang="en-US" sz="2000" dirty="0" err="1">
                <a:ea typeface="ＭＳ Ｐゴシック" panose="020B0600070205080204" pitchFamily="34" charset="-128"/>
              </a:rPr>
              <a:t>Monitoraggio</a:t>
            </a:r>
            <a:r>
              <a:rPr lang="en-US" altLang="en-US" sz="2000" dirty="0">
                <a:ea typeface="ＭＳ Ｐゴシック" panose="020B0600070205080204" pitchFamily="34" charset="-128"/>
              </a:rPr>
              <a:t> </a:t>
            </a:r>
            <a:r>
              <a:rPr lang="en-US" altLang="en-US" sz="2000" dirty="0" err="1">
                <a:ea typeface="ＭＳ Ｐゴシック" panose="020B0600070205080204" pitchFamily="34" charset="-128"/>
              </a:rPr>
              <a:t>dell'Esposizione</a:t>
            </a:r>
            <a:r>
              <a:rPr lang="en-US" altLang="en-US" sz="2000" dirty="0">
                <a:ea typeface="ＭＳ Ｐゴシック" panose="020B0600070205080204" pitchFamily="34" charset="-128"/>
              </a:rPr>
              <a:t> a </a:t>
            </a:r>
            <a:r>
              <a:rPr lang="en-US" altLang="en-US" sz="2000" dirty="0" err="1">
                <a:ea typeface="ＭＳ Ｐゴシック" panose="020B0600070205080204" pitchFamily="34" charset="-128"/>
              </a:rPr>
              <a:t>Inquinanti</a:t>
            </a:r>
            <a:r>
              <a:rPr lang="en-US" altLang="en-US" sz="2000" dirty="0">
                <a:ea typeface="ＭＳ Ｐゴシック" panose="020B0600070205080204" pitchFamily="34" charset="-128"/>
              </a:rPr>
              <a:t> </a:t>
            </a:r>
            <a:r>
              <a:rPr lang="en-US" altLang="en-US" sz="2000" dirty="0" err="1">
                <a:ea typeface="ＭＳ Ｐゴシック" panose="020B0600070205080204" pitchFamily="34" charset="-128"/>
              </a:rPr>
              <a:t>Aeriformi</a:t>
            </a:r>
            <a:r>
              <a:rPr lang="en-US" altLang="en-US" sz="2000" dirty="0">
                <a:ea typeface="ＭＳ Ｐゴシック" panose="020B0600070205080204" pitchFamily="34" charset="-128"/>
              </a:rPr>
              <a:t> (</a:t>
            </a:r>
            <a:r>
              <a:rPr lang="en-US" altLang="en-US" sz="2000" dirty="0" err="1">
                <a:ea typeface="ＭＳ Ｐゴシック" panose="020B0600070205080204" pitchFamily="34" charset="-128"/>
              </a:rPr>
              <a:t>LabS-MEIA</a:t>
            </a:r>
            <a:r>
              <a:rPr lang="en-US" altLang="en-US" sz="2000" dirty="0">
                <a:ea typeface="ＭＳ Ｐゴシック" panose="020B0600070205080204" pitchFamily="34" charset="-128"/>
              </a:rPr>
              <a:t>), Fondazione S. Maugeri, </a:t>
            </a:r>
            <a:r>
              <a:rPr lang="en-US" altLang="en-US" sz="2000" dirty="0" err="1">
                <a:ea typeface="ＭＳ Ｐゴシック" panose="020B0600070205080204" pitchFamily="34" charset="-128"/>
              </a:rPr>
              <a:t>IRCCS</a:t>
            </a:r>
            <a:r>
              <a:rPr lang="en-US" altLang="en-US" sz="2000" dirty="0">
                <a:ea typeface="ＭＳ Ｐゴシック" panose="020B0600070205080204" pitchFamily="34" charset="-128"/>
              </a:rPr>
              <a:t>, </a:t>
            </a:r>
            <a:r>
              <a:rPr lang="en-US" altLang="en-US" sz="2000" dirty="0" err="1">
                <a:ea typeface="ＭＳ Ｐゴシック" panose="020B0600070205080204" pitchFamily="34" charset="-128"/>
              </a:rPr>
              <a:t>Istituto</a:t>
            </a:r>
            <a:r>
              <a:rPr lang="en-US" altLang="en-US" sz="2000" dirty="0">
                <a:ea typeface="ＭＳ Ｐゴシック" panose="020B0600070205080204" pitchFamily="34" charset="-128"/>
              </a:rPr>
              <a:t> </a:t>
            </a:r>
            <a:r>
              <a:rPr lang="en-US" altLang="en-US" sz="2000" dirty="0" err="1">
                <a:ea typeface="ＭＳ Ｐゴシック" panose="020B0600070205080204" pitchFamily="34" charset="-128"/>
              </a:rPr>
              <a:t>Scientifico</a:t>
            </a:r>
            <a:r>
              <a:rPr lang="en-US" altLang="en-US" sz="2000" dirty="0">
                <a:ea typeface="ＭＳ Ｐゴシック" panose="020B0600070205080204" pitchFamily="34" charset="-128"/>
              </a:rPr>
              <a:t> di Pavia, </a:t>
            </a:r>
            <a:r>
              <a:rPr lang="en-US" altLang="en-US" sz="2000" dirty="0" err="1">
                <a:ea typeface="ＭＳ Ｐゴシック" panose="020B0600070205080204" pitchFamily="34" charset="-128"/>
              </a:rPr>
              <a:t>Laboratorio</a:t>
            </a:r>
            <a:r>
              <a:rPr lang="en-US" altLang="en-US" sz="2000" dirty="0">
                <a:ea typeface="ＭＳ Ｐゴシック" panose="020B0600070205080204" pitchFamily="34" charset="-128"/>
              </a:rPr>
              <a:t> per la </a:t>
            </a:r>
            <a:r>
              <a:rPr lang="en-US" altLang="en-US" sz="2000" dirty="0" err="1">
                <a:ea typeface="ＭＳ Ｐゴシック" panose="020B0600070205080204" pitchFamily="34" charset="-128"/>
              </a:rPr>
              <a:t>Gestione</a:t>
            </a:r>
            <a:r>
              <a:rPr lang="en-US" altLang="en-US" sz="2000" dirty="0">
                <a:ea typeface="ＭＳ Ｐゴシック" panose="020B0600070205080204" pitchFamily="34" charset="-128"/>
              </a:rPr>
              <a:t> e </a:t>
            </a:r>
            <a:r>
              <a:rPr lang="en-US" altLang="en-US" sz="2000" dirty="0" err="1">
                <a:ea typeface="ＭＳ Ｐゴシック" panose="020B0600070205080204" pitchFamily="34" charset="-128"/>
              </a:rPr>
              <a:t>l'Analisi</a:t>
            </a:r>
            <a:r>
              <a:rPr lang="en-US" altLang="en-US" sz="2000" dirty="0">
                <a:ea typeface="ＭＳ Ｐゴシック" panose="020B0600070205080204" pitchFamily="34" charset="-128"/>
              </a:rPr>
              <a:t> </a:t>
            </a:r>
            <a:r>
              <a:rPr lang="en-US" altLang="en-US" sz="2000" dirty="0" err="1">
                <a:ea typeface="ＭＳ Ｐゴシック" panose="020B0600070205080204" pitchFamily="34" charset="-128"/>
              </a:rPr>
              <a:t>dei</a:t>
            </a:r>
            <a:r>
              <a:rPr lang="en-US" altLang="en-US" sz="2000" dirty="0">
                <a:ea typeface="ＭＳ Ｐゴシック" panose="020B0600070205080204" pitchFamily="34" charset="-128"/>
              </a:rPr>
              <a:t> </a:t>
            </a:r>
            <a:r>
              <a:rPr lang="en-US" altLang="en-US" sz="2000" dirty="0" err="1">
                <a:ea typeface="ＭＳ Ｐゴシック" panose="020B0600070205080204" pitchFamily="34" charset="-128"/>
              </a:rPr>
              <a:t>Rischi</a:t>
            </a:r>
            <a:r>
              <a:rPr lang="en-US" altLang="en-US" sz="2000" dirty="0">
                <a:ea typeface="ＭＳ Ｐゴシック" panose="020B0600070205080204" pitchFamily="34" charset="-128"/>
              </a:rPr>
              <a:t> </a:t>
            </a:r>
            <a:r>
              <a:rPr lang="en-US" altLang="en-US" sz="2000" dirty="0" err="1">
                <a:ea typeface="ＭＳ Ｐゴシック" panose="020B0600070205080204" pitchFamily="34" charset="-128"/>
              </a:rPr>
              <a:t>Occupazionali</a:t>
            </a:r>
            <a:r>
              <a:rPr lang="en-US" altLang="en-US" sz="2000" dirty="0">
                <a:ea typeface="ＭＳ Ｐゴシック" panose="020B0600070205080204" pitchFamily="34" charset="-128"/>
              </a:rPr>
              <a:t>, </a:t>
            </a:r>
            <a:r>
              <a:rPr lang="en-US" altLang="en-US" sz="2000" dirty="0" err="1">
                <a:ea typeface="ＭＳ Ｐゴシック" panose="020B0600070205080204" pitchFamily="34" charset="-128"/>
              </a:rPr>
              <a:t>ISPESL</a:t>
            </a:r>
            <a:r>
              <a:rPr lang="en-US" altLang="en-US" sz="2000" dirty="0">
                <a:ea typeface="ＭＳ Ｐゴシック" panose="020B0600070205080204" pitchFamily="34" charset="-128"/>
              </a:rPr>
              <a:t>, Pavia Italy. </a:t>
            </a:r>
            <a:r>
              <a:rPr lang="en-US" altLang="en-US" sz="2000" dirty="0" err="1">
                <a:ea typeface="ＭＳ Ｐゴシック" panose="020B0600070205080204" pitchFamily="34" charset="-128"/>
              </a:rPr>
              <a:t>sara.negri@fsm.it</a:t>
            </a:r>
            <a:endParaRPr lang="en-US" altLang="en-US" sz="2000" dirty="0">
              <a:ea typeface="ＭＳ Ｐゴシック" panose="020B0600070205080204" pitchFamily="34" charset="-128"/>
            </a:endParaRPr>
          </a:p>
          <a:p>
            <a:pPr>
              <a:lnSpc>
                <a:spcPct val="80000"/>
              </a:lnSpc>
            </a:pPr>
            <a:r>
              <a:rPr lang="en-US" altLang="en-US" sz="2000" dirty="0">
                <a:ea typeface="ＭＳ Ｐゴシック" panose="020B0600070205080204" pitchFamily="34" charset="-128"/>
              </a:rPr>
              <a:t>Abstract</a:t>
            </a:r>
          </a:p>
          <a:p>
            <a:pPr>
              <a:lnSpc>
                <a:spcPct val="80000"/>
              </a:lnSpc>
            </a:pPr>
            <a:r>
              <a:rPr lang="en-US" altLang="en-US" sz="2000" dirty="0" err="1">
                <a:ea typeface="ＭＳ Ｐゴシック" panose="020B0600070205080204" pitchFamily="34" charset="-128"/>
              </a:rPr>
              <a:t>Perfluorooctane</a:t>
            </a:r>
            <a:r>
              <a:rPr lang="en-US" altLang="en-US" sz="2000" dirty="0">
                <a:ea typeface="ＭＳ Ｐゴシック" panose="020B0600070205080204" pitchFamily="34" charset="-128"/>
              </a:rPr>
              <a:t> sulfonate (</a:t>
            </a:r>
            <a:r>
              <a:rPr lang="en-US" altLang="en-US" sz="2000" dirty="0" err="1">
                <a:ea typeface="ＭＳ Ｐゴシック" panose="020B0600070205080204" pitchFamily="34" charset="-128"/>
              </a:rPr>
              <a:t>PFOS</a:t>
            </a:r>
            <a:r>
              <a:rPr lang="en-US" altLang="en-US" sz="2000" dirty="0">
                <a:ea typeface="ＭＳ Ｐゴシック" panose="020B0600070205080204" pitchFamily="34" charset="-128"/>
              </a:rPr>
              <a:t>) and perfluorooctanoic acid (PFOA) are </a:t>
            </a:r>
            <a:r>
              <a:rPr lang="en-US" altLang="en-US" sz="2000" dirty="0" err="1">
                <a:ea typeface="ＭＳ Ｐゴシック" panose="020B0600070205080204" pitchFamily="34" charset="-128"/>
              </a:rPr>
              <a:t>perfluorinated</a:t>
            </a:r>
            <a:r>
              <a:rPr lang="en-US" altLang="en-US" sz="2000" dirty="0">
                <a:ea typeface="ＭＳ Ｐゴシック" panose="020B0600070205080204" pitchFamily="34" charset="-128"/>
              </a:rPr>
              <a:t> surfactants used to produce polymers and telomers whose carbon chain can be differently long. Polytetrafluoroethylene (PTFE), namely Teflon, is the chief fluoropolymer and it has been widely </a:t>
            </a:r>
            <a:r>
              <a:rPr lang="en-US" altLang="en-US" sz="2000" dirty="0" err="1">
                <a:ea typeface="ＭＳ Ｐゴシック" panose="020B0600070205080204" pitchFamily="34" charset="-128"/>
              </a:rPr>
              <a:t>utilised</a:t>
            </a:r>
            <a:r>
              <a:rPr lang="en-US" altLang="en-US" sz="2000" dirty="0">
                <a:ea typeface="ＭＳ Ｐゴシック" panose="020B0600070205080204" pitchFamily="34" charset="-128"/>
              </a:rPr>
              <a:t> over the last decades and all over the world. Indeed, its particular physical and chemical properties make it difficult to replace this substance in several industries (textile, paper, chemical, fire-fighting foam industry). Perfluoroalkyl-compounds may be considered ubiquitous and, in particular, it has been shown that </a:t>
            </a:r>
            <a:r>
              <a:rPr lang="en-US" altLang="en-US" sz="2000" dirty="0" err="1">
                <a:ea typeface="ＭＳ Ｐゴシック" panose="020B0600070205080204" pitchFamily="34" charset="-128"/>
              </a:rPr>
              <a:t>PFOS</a:t>
            </a:r>
            <a:r>
              <a:rPr lang="en-US" altLang="en-US" sz="2000" dirty="0">
                <a:ea typeface="ＭＳ Ｐゴシック" panose="020B0600070205080204" pitchFamily="34" charset="-128"/>
              </a:rPr>
              <a:t> may be concentrated in the food chain. Concerns about possible toxic effects of these chemicals date back to seventies, but only in 2000 the Environmental Protection Agency (EPA) stated PFOA and </a:t>
            </a:r>
            <a:r>
              <a:rPr lang="en-US" altLang="en-US" sz="2000" dirty="0" err="1">
                <a:ea typeface="ＭＳ Ｐゴシック" panose="020B0600070205080204" pitchFamily="34" charset="-128"/>
              </a:rPr>
              <a:t>PFOS</a:t>
            </a:r>
            <a:r>
              <a:rPr lang="en-US" altLang="en-US" sz="2000" dirty="0">
                <a:ea typeface="ＭＳ Ｐゴシック" panose="020B0600070205080204" pitchFamily="34" charset="-128"/>
              </a:rPr>
              <a:t> withdrawal to avoid environmental pollution. In 2002 the </a:t>
            </a:r>
            <a:r>
              <a:rPr lang="en-US" altLang="en-US" sz="2000" dirty="0" err="1">
                <a:ea typeface="ＭＳ Ｐゴシック" panose="020B0600070205080204" pitchFamily="34" charset="-128"/>
              </a:rPr>
              <a:t>Organisation</a:t>
            </a:r>
            <a:r>
              <a:rPr lang="en-US" altLang="en-US" sz="2000" dirty="0">
                <a:ea typeface="ＭＳ Ｐゴシック" panose="020B0600070205080204" pitchFamily="34" charset="-128"/>
              </a:rPr>
              <a:t> for Economic Co-operation and Development reported that these substances are bio-persistent, tend to accumulate in different tissues of living organisms and are toxic to mammalians. In 2006 EPA established that every PFOA emission will be eliminated not later than 2015. Actually, health effects of perfluoroalkyl-compounds on humans remain controversial, in spite of a number of experimental and epidemiological studies. Research focuses on possible endocrine disruption, thyroid and liver carcinogenicity, and development alteration. Our article reviews the main studies concerning </a:t>
            </a:r>
            <a:r>
              <a:rPr lang="en-US" altLang="en-US" sz="2000" dirty="0" err="1">
                <a:ea typeface="ＭＳ Ｐゴシック" panose="020B0600070205080204" pitchFamily="34" charset="-128"/>
              </a:rPr>
              <a:t>PFOS</a:t>
            </a:r>
            <a:r>
              <a:rPr lang="en-US" altLang="en-US" sz="2000" dirty="0">
                <a:ea typeface="ＭＳ Ｐゴシック" panose="020B0600070205080204" pitchFamily="34" charset="-128"/>
              </a:rPr>
              <a:t> and PFOA industrial and environmental toxicology.</a:t>
            </a:r>
          </a:p>
          <a:p>
            <a:pPr>
              <a:lnSpc>
                <a:spcPct val="80000"/>
              </a:lnSpc>
            </a:pPr>
            <a:r>
              <a:rPr lang="en-US" altLang="en-US" sz="2000" dirty="0" err="1">
                <a:ea typeface="ＭＳ Ｐゴシック" panose="020B0600070205080204" pitchFamily="34" charset="-128"/>
              </a:rPr>
              <a:t>PMID</a:t>
            </a:r>
            <a:r>
              <a:rPr lang="en-US" altLang="en-US" sz="2000" dirty="0">
                <a:ea typeface="ＭＳ Ｐゴシック" panose="020B0600070205080204" pitchFamily="34" charset="-128"/>
              </a:rPr>
              <a:t>: 18700679 [PubMed - indexed for MEDLINE]</a:t>
            </a:r>
          </a:p>
          <a:p>
            <a:pPr>
              <a:lnSpc>
                <a:spcPct val="80000"/>
              </a:lnSpc>
            </a:pPr>
            <a:r>
              <a:rPr lang="en-US" altLang="en-US" sz="2000" dirty="0">
                <a:ea typeface="ＭＳ Ｐゴシック" panose="020B0600070205080204" pitchFamily="34" charset="-128"/>
              </a:rPr>
              <a:t>Related citations</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Publication Types, </a:t>
            </a:r>
            <a:r>
              <a:rPr lang="en-US" altLang="en-US" sz="2000" dirty="0" err="1">
                <a:ea typeface="ＭＳ Ｐゴシック" panose="020B0600070205080204" pitchFamily="34" charset="-128"/>
              </a:rPr>
              <a:t>MeSH</a:t>
            </a:r>
            <a:r>
              <a:rPr lang="en-US" altLang="en-US" sz="2000" dirty="0">
                <a:ea typeface="ＭＳ Ｐゴシック" panose="020B0600070205080204" pitchFamily="34" charset="-128"/>
              </a:rPr>
              <a:t> Terms, Substances</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7.</a:t>
            </a:r>
          </a:p>
          <a:p>
            <a:pPr>
              <a:lnSpc>
                <a:spcPct val="80000"/>
              </a:lnSpc>
            </a:pPr>
            <a:r>
              <a:rPr lang="en-US" altLang="en-US" sz="2000" dirty="0" err="1">
                <a:ea typeface="ＭＳ Ｐゴシック" panose="020B0600070205080204" pitchFamily="34" charset="-128"/>
              </a:rPr>
              <a:t>Toxicol</a:t>
            </a:r>
            <a:r>
              <a:rPr lang="en-US" altLang="en-US" sz="2000" dirty="0">
                <a:ea typeface="ＭＳ Ｐゴシック" panose="020B0600070205080204" pitchFamily="34" charset="-128"/>
              </a:rPr>
              <a:t> Sci. 2007 Jun;97(2):595-613. </a:t>
            </a:r>
            <a:r>
              <a:rPr lang="en-US" altLang="en-US" sz="2000" dirty="0" err="1">
                <a:ea typeface="ＭＳ Ｐゴシック" panose="020B0600070205080204" pitchFamily="34" charset="-128"/>
              </a:rPr>
              <a:t>Epub</a:t>
            </a:r>
            <a:r>
              <a:rPr lang="en-US" altLang="en-US" sz="2000" dirty="0">
                <a:ea typeface="ＭＳ Ｐゴシック" panose="020B0600070205080204" pitchFamily="34" charset="-128"/>
              </a:rPr>
              <a:t> 2007 Mar 22.</a:t>
            </a:r>
          </a:p>
          <a:p>
            <a:pPr>
              <a:lnSpc>
                <a:spcPct val="80000"/>
              </a:lnSpc>
            </a:pPr>
            <a:r>
              <a:rPr lang="en-US" altLang="en-US" sz="2000" dirty="0">
                <a:ea typeface="ＭＳ Ｐゴシック" panose="020B0600070205080204" pitchFamily="34" charset="-128"/>
              </a:rPr>
              <a:t>Toxicogenomic study of triazole fungicides and perfluoroalkyl acids in rat livers predicts toxicity and categorizes chemicals based on mechanisms of toxicity.</a:t>
            </a:r>
          </a:p>
          <a:p>
            <a:pPr>
              <a:lnSpc>
                <a:spcPct val="80000"/>
              </a:lnSpc>
            </a:pPr>
            <a:r>
              <a:rPr lang="en-US" altLang="en-US" sz="2000" dirty="0">
                <a:ea typeface="ＭＳ Ｐゴシック" panose="020B0600070205080204" pitchFamily="34" charset="-128"/>
              </a:rPr>
              <a:t>Martin MT, Brennan RJ, Hu W, </a:t>
            </a:r>
            <a:r>
              <a:rPr lang="en-US" altLang="en-US" sz="2000" dirty="0" err="1">
                <a:ea typeface="ＭＳ Ｐゴシック" panose="020B0600070205080204" pitchFamily="34" charset="-128"/>
              </a:rPr>
              <a:t>Ayanoglu</a:t>
            </a:r>
            <a:r>
              <a:rPr lang="en-US" altLang="en-US" sz="2000" dirty="0">
                <a:ea typeface="ＭＳ Ｐゴシック" panose="020B0600070205080204" pitchFamily="34" charset="-128"/>
              </a:rPr>
              <a:t> E, Lau C, Ren H, Wood CR, </a:t>
            </a:r>
            <a:r>
              <a:rPr lang="en-US" altLang="en-US" sz="2000" dirty="0" err="1">
                <a:ea typeface="ＭＳ Ｐゴシック" panose="020B0600070205080204" pitchFamily="34" charset="-128"/>
              </a:rPr>
              <a:t>Corton</a:t>
            </a:r>
            <a:r>
              <a:rPr lang="en-US" altLang="en-US" sz="2000" dirty="0">
                <a:ea typeface="ＭＳ Ｐゴシック" panose="020B0600070205080204" pitchFamily="34" charset="-128"/>
              </a:rPr>
              <a:t> JC, </a:t>
            </a:r>
            <a:r>
              <a:rPr lang="en-US" altLang="en-US" sz="2000" dirty="0" err="1">
                <a:ea typeface="ＭＳ Ｐゴシック" panose="020B0600070205080204" pitchFamily="34" charset="-128"/>
              </a:rPr>
              <a:t>Kavlock</a:t>
            </a:r>
            <a:r>
              <a:rPr lang="en-US" altLang="en-US" sz="2000" dirty="0">
                <a:ea typeface="ＭＳ Ｐゴシック" panose="020B0600070205080204" pitchFamily="34" charset="-128"/>
              </a:rPr>
              <a:t> RJ, Dix DJ.</a:t>
            </a:r>
          </a:p>
          <a:p>
            <a:pPr>
              <a:lnSpc>
                <a:spcPct val="80000"/>
              </a:lnSpc>
            </a:pPr>
            <a:r>
              <a:rPr lang="en-US" altLang="en-US" sz="2000" dirty="0">
                <a:ea typeface="ＭＳ Ｐゴシック" panose="020B0600070205080204" pitchFamily="34" charset="-128"/>
              </a:rPr>
              <a:t>Source</a:t>
            </a:r>
          </a:p>
          <a:p>
            <a:pPr>
              <a:lnSpc>
                <a:spcPct val="80000"/>
              </a:lnSpc>
            </a:pPr>
            <a:r>
              <a:rPr lang="en-US" altLang="en-US" sz="2000" dirty="0">
                <a:ea typeface="ＭＳ Ｐゴシック" panose="020B0600070205080204" pitchFamily="34" charset="-128"/>
              </a:rPr>
              <a:t>National Center for Computational Toxicology, US Environmental Protection Agency, Research Triangle Park, NC 27711, USA.</a:t>
            </a:r>
          </a:p>
          <a:p>
            <a:pPr>
              <a:lnSpc>
                <a:spcPct val="80000"/>
              </a:lnSpc>
            </a:pPr>
            <a:r>
              <a:rPr lang="en-US" altLang="en-US" sz="2000" dirty="0">
                <a:ea typeface="ＭＳ Ｐゴシック" panose="020B0600070205080204" pitchFamily="34" charset="-128"/>
              </a:rPr>
              <a:t>Abstract</a:t>
            </a:r>
          </a:p>
          <a:p>
            <a:pPr>
              <a:lnSpc>
                <a:spcPct val="80000"/>
              </a:lnSpc>
            </a:pPr>
            <a:r>
              <a:rPr lang="en-US" altLang="en-US" sz="2000" dirty="0">
                <a:ea typeface="ＭＳ Ｐゴシック" panose="020B0600070205080204" pitchFamily="34" charset="-128"/>
              </a:rPr>
              <a:t>Toxicogenomic analysis of five environmental chemicals was performed to investigate the ability of genomics to predict toxicity, categorize chemicals, and elucidate mechanisms of toxicity. Three triazole antifungals (myclobutanil, propiconazole, and triadimefon) and two </a:t>
            </a:r>
            <a:r>
              <a:rPr lang="en-US" altLang="en-US" sz="2000" dirty="0" err="1">
                <a:ea typeface="ＭＳ Ｐゴシック" panose="020B0600070205080204" pitchFamily="34" charset="-128"/>
              </a:rPr>
              <a:t>perfluorinated</a:t>
            </a:r>
            <a:r>
              <a:rPr lang="en-US" altLang="en-US" sz="2000" dirty="0">
                <a:ea typeface="ＭＳ Ｐゴシック" panose="020B0600070205080204" pitchFamily="34" charset="-128"/>
              </a:rPr>
              <a:t> chemicals [perfluorooctanoic acid (PFOA) and </a:t>
            </a:r>
            <a:r>
              <a:rPr lang="en-US" altLang="en-US" sz="2000" dirty="0" err="1">
                <a:ea typeface="ＭＳ Ｐゴシック" panose="020B0600070205080204" pitchFamily="34" charset="-128"/>
              </a:rPr>
              <a:t>perfluorooctane</a:t>
            </a:r>
            <a:r>
              <a:rPr lang="en-US" altLang="en-US" sz="2000" dirty="0">
                <a:ea typeface="ＭＳ Ｐゴシック" panose="020B0600070205080204" pitchFamily="34" charset="-128"/>
              </a:rPr>
              <a:t> sulfonate (</a:t>
            </a:r>
            <a:r>
              <a:rPr lang="en-US" altLang="en-US" sz="2000" dirty="0" err="1">
                <a:ea typeface="ＭＳ Ｐゴシック" panose="020B0600070205080204" pitchFamily="34" charset="-128"/>
              </a:rPr>
              <a:t>PFOS</a:t>
            </a:r>
            <a:r>
              <a:rPr lang="en-US" altLang="en-US" sz="2000" dirty="0">
                <a:ea typeface="ＭＳ Ｐゴシック" panose="020B0600070205080204" pitchFamily="34" charset="-128"/>
              </a:rPr>
              <a:t>)] were administered daily via oral gavage for one, three, or five consecutive days to male Sprague-Dawley rats at single doses of 300, 300, 175, 20, or 10 mg/kg/day, respectively. Clinical chemistry, hematology, and histopathology were measured at all time points. Gene expression profiling of livers from three rats per treatment group at all time points was performed on the </a:t>
            </a:r>
            <a:r>
              <a:rPr lang="en-US" altLang="en-US" sz="2000" dirty="0" err="1">
                <a:ea typeface="ＭＳ Ｐゴシック" panose="020B0600070205080204" pitchFamily="34" charset="-128"/>
              </a:rPr>
              <a:t>CodeLink</a:t>
            </a:r>
            <a:r>
              <a:rPr lang="en-US" altLang="en-US" sz="2000" dirty="0">
                <a:ea typeface="ＭＳ Ｐゴシック" panose="020B0600070205080204" pitchFamily="34" charset="-128"/>
              </a:rPr>
              <a:t> </a:t>
            </a:r>
            <a:r>
              <a:rPr lang="en-US" altLang="en-US" sz="2000" dirty="0" err="1">
                <a:ea typeface="ＭＳ Ｐゴシック" panose="020B0600070205080204" pitchFamily="34" charset="-128"/>
              </a:rPr>
              <a:t>Uniset</a:t>
            </a:r>
            <a:r>
              <a:rPr lang="en-US" altLang="en-US" sz="2000" dirty="0">
                <a:ea typeface="ＭＳ Ｐゴシック" panose="020B0600070205080204" pitchFamily="34" charset="-128"/>
              </a:rPr>
              <a:t> Rat I Expression array. Data were analyzed in the context of a large reference toxicogenomic database containing gene expression profiles for over 630 chemicals. Genomic signatures predicting hepatomegaly and hepatic injury preceded those results for all five chemicals, and further analysis segregated chemicals into two distinct classes. The triazoles caused similar gene expression changes as other azole antifungals, particularly the induction of </a:t>
            </a:r>
            <a:r>
              <a:rPr lang="en-US" altLang="en-US" sz="2000" dirty="0" err="1">
                <a:ea typeface="ＭＳ Ｐゴシック" panose="020B0600070205080204" pitchFamily="34" charset="-128"/>
              </a:rPr>
              <a:t>pregnane</a:t>
            </a:r>
            <a:r>
              <a:rPr lang="en-US" altLang="en-US" sz="2000" dirty="0">
                <a:ea typeface="ＭＳ Ｐゴシック" panose="020B0600070205080204" pitchFamily="34" charset="-128"/>
              </a:rPr>
              <a:t> X receptor (</a:t>
            </a:r>
            <a:r>
              <a:rPr lang="en-US" altLang="en-US" sz="2000" dirty="0" err="1">
                <a:ea typeface="ＭＳ Ｐゴシック" panose="020B0600070205080204" pitchFamily="34" charset="-128"/>
              </a:rPr>
              <a:t>PXR</a:t>
            </a:r>
            <a:r>
              <a:rPr lang="en-US" altLang="en-US" sz="2000" dirty="0">
                <a:ea typeface="ＭＳ Ｐゴシック" panose="020B0600070205080204" pitchFamily="34" charset="-128"/>
              </a:rPr>
              <a:t>)-regulated xenobiotic metabolism and oxidative stress genes. In contrast, PFOA and </a:t>
            </a:r>
            <a:r>
              <a:rPr lang="en-US" altLang="en-US" sz="2000" dirty="0" err="1">
                <a:ea typeface="ＭＳ Ｐゴシック" panose="020B0600070205080204" pitchFamily="34" charset="-128"/>
              </a:rPr>
              <a:t>PFOS</a:t>
            </a:r>
            <a:r>
              <a:rPr lang="en-US" altLang="en-US" sz="2000" dirty="0">
                <a:ea typeface="ＭＳ Ｐゴシック" panose="020B0600070205080204" pitchFamily="34" charset="-128"/>
              </a:rPr>
              <a:t> exhibited peroxisome proliferator-activated receptor alpha agonist-like effects on genes associated with fatty acid homeostasis. PFOA and </a:t>
            </a:r>
            <a:r>
              <a:rPr lang="en-US" altLang="en-US" sz="2000" dirty="0" err="1">
                <a:ea typeface="ＭＳ Ｐゴシック" panose="020B0600070205080204" pitchFamily="34" charset="-128"/>
              </a:rPr>
              <a:t>PFOS</a:t>
            </a:r>
            <a:r>
              <a:rPr lang="en-US" altLang="en-US" sz="2000" dirty="0">
                <a:ea typeface="ＭＳ Ｐゴシック" panose="020B0600070205080204" pitchFamily="34" charset="-128"/>
              </a:rPr>
              <a:t> also resulted in downregulation of cholesterol biosynthesis genes, matching an in vivo decrease in serum cholesterol, and perturbation of thyroid hormone metabolism genes matched by serum thyroid hormone depletion in vivo. The concordance of in vivo observations and gene expression findings demonstrated the ability of genomics to accurately categorize chemicals, identify toxic mechanisms of action, and predict subsequent pathological responses.</a:t>
            </a:r>
          </a:p>
          <a:p>
            <a:pPr>
              <a:lnSpc>
                <a:spcPct val="80000"/>
              </a:lnSpc>
            </a:pPr>
            <a:r>
              <a:rPr lang="en-US" altLang="en-US" sz="2000" dirty="0" err="1">
                <a:ea typeface="ＭＳ Ｐゴシック" panose="020B0600070205080204" pitchFamily="34" charset="-128"/>
              </a:rPr>
              <a:t>PMID</a:t>
            </a:r>
            <a:r>
              <a:rPr lang="en-US" altLang="en-US" sz="2000" dirty="0">
                <a:ea typeface="ＭＳ Ｐゴシック" panose="020B0600070205080204" pitchFamily="34" charset="-128"/>
              </a:rPr>
              <a:t>: 17383973 [PubMed - indexed for MEDLINE]</a:t>
            </a:r>
          </a:p>
          <a:p>
            <a:pPr>
              <a:lnSpc>
                <a:spcPct val="80000"/>
              </a:lnSpc>
            </a:pPr>
            <a:r>
              <a:rPr lang="en-US" altLang="en-US" sz="2000" dirty="0">
                <a:ea typeface="ＭＳ Ｐゴシック" panose="020B0600070205080204" pitchFamily="34" charset="-128"/>
              </a:rPr>
              <a:t>J Agric Food Chem. 2006 Oct 18;54(21):8385-9.</a:t>
            </a:r>
          </a:p>
          <a:p>
            <a:pPr>
              <a:lnSpc>
                <a:spcPct val="80000"/>
              </a:lnSpc>
            </a:pPr>
            <a:r>
              <a:rPr lang="en-US" altLang="en-US" sz="2000" dirty="0">
                <a:ea typeface="ＭＳ Ｐゴシック" panose="020B0600070205080204" pitchFamily="34" charset="-128"/>
              </a:rPr>
              <a:t>Concentrations of </a:t>
            </a:r>
            <a:r>
              <a:rPr lang="en-US" altLang="en-US" sz="2000" dirty="0" err="1">
                <a:ea typeface="ＭＳ Ｐゴシック" panose="020B0600070205080204" pitchFamily="34" charset="-128"/>
              </a:rPr>
              <a:t>perfluorooctanesulfonamides</a:t>
            </a:r>
            <a:r>
              <a:rPr lang="en-US" altLang="en-US" sz="2000" dirty="0">
                <a:ea typeface="ＭＳ Ｐゴシック" panose="020B0600070205080204" pitchFamily="34" charset="-128"/>
              </a:rPr>
              <a:t> in Canadian total diet study composite food samples collected between 1992 and 2004.</a:t>
            </a:r>
          </a:p>
          <a:p>
            <a:pPr>
              <a:lnSpc>
                <a:spcPct val="80000"/>
              </a:lnSpc>
            </a:pPr>
            <a:r>
              <a:rPr lang="en-US" altLang="en-US" sz="2000" dirty="0" err="1">
                <a:ea typeface="ＭＳ Ｐゴシック" panose="020B0600070205080204" pitchFamily="34" charset="-128"/>
              </a:rPr>
              <a:t>Tittlemier</a:t>
            </a:r>
            <a:r>
              <a:rPr lang="en-US" altLang="en-US" sz="2000" dirty="0">
                <a:ea typeface="ＭＳ Ｐゴシック" panose="020B0600070205080204" pitchFamily="34" charset="-128"/>
              </a:rPr>
              <a:t> SA, Pepper K, Edwards L.</a:t>
            </a:r>
          </a:p>
          <a:p>
            <a:pPr>
              <a:lnSpc>
                <a:spcPct val="80000"/>
              </a:lnSpc>
            </a:pPr>
            <a:r>
              <a:rPr lang="en-US" altLang="en-US" sz="2000" dirty="0">
                <a:ea typeface="ＭＳ Ｐゴシック" panose="020B0600070205080204" pitchFamily="34" charset="-128"/>
              </a:rPr>
              <a:t>Source</a:t>
            </a:r>
          </a:p>
          <a:p>
            <a:pPr>
              <a:lnSpc>
                <a:spcPct val="80000"/>
              </a:lnSpc>
            </a:pPr>
            <a:r>
              <a:rPr lang="en-US" altLang="en-US" sz="2000" dirty="0">
                <a:ea typeface="ＭＳ Ｐゴシック" panose="020B0600070205080204" pitchFamily="34" charset="-128"/>
              </a:rPr>
              <a:t>Food Research Division, Banting Research Centre 2203D, Health Canada, Ottawa, Ontario, Canada K1A 0L2. </a:t>
            </a:r>
            <a:r>
              <a:rPr lang="en-US" altLang="en-US" sz="2000" dirty="0" err="1">
                <a:ea typeface="ＭＳ Ｐゴシック" panose="020B0600070205080204" pitchFamily="34" charset="-128"/>
              </a:rPr>
              <a:t>Sheryl_Tittlemier@hc-sc.gc.ca</a:t>
            </a:r>
            <a:endParaRPr lang="en-US" altLang="en-US" sz="2000" dirty="0">
              <a:ea typeface="ＭＳ Ｐゴシック" panose="020B0600070205080204" pitchFamily="34" charset="-128"/>
            </a:endParaRP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Abstract</a:t>
            </a:r>
          </a:p>
          <a:p>
            <a:pPr>
              <a:lnSpc>
                <a:spcPct val="80000"/>
              </a:lnSpc>
            </a:pPr>
            <a:r>
              <a:rPr lang="en-US" altLang="en-US" sz="2000" dirty="0">
                <a:ea typeface="ＭＳ Ｐゴシック" panose="020B0600070205080204" pitchFamily="34" charset="-128"/>
              </a:rPr>
              <a:t>Canadian Total Diet Study composite samples collected from 1992 to 2004 (n = 151) were analyzed for a series of </a:t>
            </a:r>
            <a:r>
              <a:rPr lang="en-US" altLang="en-US" sz="2000" dirty="0" err="1">
                <a:ea typeface="ＭＳ Ｐゴシック" panose="020B0600070205080204" pitchFamily="34" charset="-128"/>
              </a:rPr>
              <a:t>perfluorooctanesulfonamides</a:t>
            </a:r>
            <a:r>
              <a:rPr lang="en-US" altLang="en-US" sz="2000" dirty="0">
                <a:ea typeface="ＭＳ Ｐゴシック" panose="020B0600070205080204" pitchFamily="34" charset="-128"/>
              </a:rPr>
              <a:t> that are likely breakdown products or manufacturing residuals associated with </a:t>
            </a:r>
            <a:r>
              <a:rPr lang="en-US" altLang="en-US" sz="2000" dirty="0" err="1">
                <a:ea typeface="ＭＳ Ｐゴシック" panose="020B0600070205080204" pitchFamily="34" charset="-128"/>
              </a:rPr>
              <a:t>perfluorooctylsulfonyl</a:t>
            </a:r>
            <a:r>
              <a:rPr lang="en-US" altLang="en-US" sz="2000" dirty="0">
                <a:ea typeface="ＭＳ Ｐゴシック" panose="020B0600070205080204" pitchFamily="34" charset="-128"/>
              </a:rPr>
              <a:t> phosphate esters. These esters have been incorporated into coatings for paper and paperboard used in food packaging. N-</a:t>
            </a:r>
            <a:r>
              <a:rPr lang="en-US" altLang="en-US" sz="2000" dirty="0" err="1">
                <a:ea typeface="ＭＳ Ｐゴシック" panose="020B0600070205080204" pitchFamily="34" charset="-128"/>
              </a:rPr>
              <a:t>Ethylperfluorooctanesulfonamide</a:t>
            </a:r>
            <a:r>
              <a:rPr lang="en-US" altLang="en-US" sz="2000" dirty="0">
                <a:ea typeface="ＭＳ Ｐゴシック" panose="020B0600070205080204" pitchFamily="34" charset="-128"/>
              </a:rPr>
              <a:t> (N-</a:t>
            </a:r>
            <a:r>
              <a:rPr lang="en-US" altLang="en-US" sz="2000" dirty="0" err="1">
                <a:ea typeface="ＭＳ Ｐゴシック" panose="020B0600070205080204" pitchFamily="34" charset="-128"/>
              </a:rPr>
              <a:t>EtPFOSA</a:t>
            </a:r>
            <a:r>
              <a:rPr lang="en-US" altLang="en-US" sz="2000" dirty="0">
                <a:ea typeface="ＭＳ Ｐゴシック" panose="020B0600070205080204" pitchFamily="34" charset="-128"/>
              </a:rPr>
              <a:t>), </a:t>
            </a:r>
            <a:r>
              <a:rPr lang="en-US" altLang="en-US" sz="2000" dirty="0" err="1">
                <a:ea typeface="ＭＳ Ｐゴシック" panose="020B0600070205080204" pitchFamily="34" charset="-128"/>
              </a:rPr>
              <a:t>perfluorooctanesulfonamide</a:t>
            </a:r>
            <a:r>
              <a:rPr lang="en-US" altLang="en-US" sz="2000" dirty="0">
                <a:ea typeface="ＭＳ Ｐゴシック" panose="020B0600070205080204" pitchFamily="34" charset="-128"/>
              </a:rPr>
              <a:t>, </a:t>
            </a:r>
            <a:r>
              <a:rPr lang="en-US" altLang="en-US" sz="2000" dirty="0" err="1">
                <a:ea typeface="ＭＳ Ｐゴシック" panose="020B0600070205080204" pitchFamily="34" charset="-128"/>
              </a:rPr>
              <a:t>N,N-diethylperfluorooctanesulfonamide</a:t>
            </a:r>
            <a:r>
              <a:rPr lang="en-US" altLang="en-US" sz="2000" dirty="0">
                <a:ea typeface="ＭＳ Ｐゴシック" panose="020B0600070205080204" pitchFamily="34" charset="-128"/>
              </a:rPr>
              <a:t>, N-</a:t>
            </a:r>
            <a:r>
              <a:rPr lang="en-US" altLang="en-US" sz="2000" dirty="0" err="1">
                <a:ea typeface="ＭＳ Ｐゴシック" panose="020B0600070205080204" pitchFamily="34" charset="-128"/>
              </a:rPr>
              <a:t>methylperfluorooctanesulfonamide</a:t>
            </a:r>
            <a:r>
              <a:rPr lang="en-US" altLang="en-US" sz="2000" dirty="0">
                <a:ea typeface="ＭＳ Ｐゴシック" panose="020B0600070205080204" pitchFamily="34" charset="-128"/>
              </a:rPr>
              <a:t>, and </a:t>
            </a:r>
            <a:r>
              <a:rPr lang="en-US" altLang="en-US" sz="2000" dirty="0" err="1">
                <a:ea typeface="ＭＳ Ｐゴシック" panose="020B0600070205080204" pitchFamily="34" charset="-128"/>
              </a:rPr>
              <a:t>N,N-dimethylperfluorooctanesulfonamide</a:t>
            </a:r>
            <a:r>
              <a:rPr lang="en-US" altLang="en-US" sz="2000" dirty="0">
                <a:ea typeface="ＭＳ Ｐゴシック" panose="020B0600070205080204" pitchFamily="34" charset="-128"/>
              </a:rPr>
              <a:t> were extracted using solvent extraction and quantified by gas chromatography-mass spectrometry. </a:t>
            </a:r>
            <a:r>
              <a:rPr lang="en-US" altLang="en-US" sz="2000" dirty="0" err="1">
                <a:ea typeface="ＭＳ Ｐゴシック" panose="020B0600070205080204" pitchFamily="34" charset="-128"/>
              </a:rPr>
              <a:t>Perfluorooctanesulfonamides</a:t>
            </a:r>
            <a:r>
              <a:rPr lang="en-US" altLang="en-US" sz="2000" dirty="0">
                <a:ea typeface="ＭＳ Ｐゴシック" panose="020B0600070205080204" pitchFamily="34" charset="-128"/>
              </a:rPr>
              <a:t> were detected in the picograms per gram to low nanograms per gram of wet weight range in all food groups tested-baked goods and candy, dairy, eggs, fast food, fish, meat, and foods to be prepared in packaging. The highest concentrations of total </a:t>
            </a:r>
            <a:r>
              <a:rPr lang="en-US" altLang="en-US" sz="2000" dirty="0" err="1">
                <a:ea typeface="ＭＳ Ｐゴシック" panose="020B0600070205080204" pitchFamily="34" charset="-128"/>
              </a:rPr>
              <a:t>perfluorooctanesulfonamides</a:t>
            </a:r>
            <a:r>
              <a:rPr lang="en-US" altLang="en-US" sz="2000" dirty="0">
                <a:ea typeface="ＭＳ Ｐゴシック" panose="020B0600070205080204" pitchFamily="34" charset="-128"/>
              </a:rPr>
              <a:t> were observed in fast food composites (from less than the method detection limit to 27300 </a:t>
            </a:r>
            <a:r>
              <a:rPr lang="en-US" altLang="en-US" sz="2000" dirty="0" err="1">
                <a:ea typeface="ＭＳ Ｐゴシック" panose="020B0600070205080204" pitchFamily="34" charset="-128"/>
              </a:rPr>
              <a:t>pg</a:t>
            </a:r>
            <a:r>
              <a:rPr lang="en-US" altLang="en-US" sz="2000" dirty="0">
                <a:ea typeface="ＭＳ Ｐゴシック" panose="020B0600070205080204" pitchFamily="34" charset="-128"/>
              </a:rPr>
              <a:t>/g of wet weight). Concentrations of N-</a:t>
            </a:r>
            <a:r>
              <a:rPr lang="en-US" altLang="en-US" sz="2000" dirty="0" err="1">
                <a:ea typeface="ＭＳ Ｐゴシック" panose="020B0600070205080204" pitchFamily="34" charset="-128"/>
              </a:rPr>
              <a:t>EtPFOSA</a:t>
            </a:r>
            <a:r>
              <a:rPr lang="en-US" altLang="en-US" sz="2000" dirty="0">
                <a:ea typeface="ＭＳ Ｐゴシック" panose="020B0600070205080204" pitchFamily="34" charset="-128"/>
              </a:rPr>
              <a:t> appeared to decrease over the sampling period (1992-2004) in French fries and other fast food composites; no such trend was apparent in freshwater fish, marine fish, and shellfish composites. A basic estimate of dietary exposure to </a:t>
            </a:r>
            <a:r>
              <a:rPr lang="en-US" altLang="en-US" sz="2000" dirty="0" err="1">
                <a:ea typeface="ＭＳ Ｐゴシック" panose="020B0600070205080204" pitchFamily="34" charset="-128"/>
              </a:rPr>
              <a:t>perfluorooctanesulfonamides</a:t>
            </a:r>
            <a:r>
              <a:rPr lang="en-US" altLang="en-US" sz="2000" dirty="0">
                <a:ea typeface="ＭＳ Ｐゴシック" panose="020B0600070205080204" pitchFamily="34" charset="-128"/>
              </a:rPr>
              <a:t> suggests that Canadians (&gt;12 years old) are exposed to approximately 73 ng/person/day from these foods.</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err="1">
                <a:ea typeface="ＭＳ Ｐゴシック" panose="020B0600070205080204" pitchFamily="34" charset="-128"/>
              </a:rPr>
              <a:t>PMID</a:t>
            </a:r>
            <a:r>
              <a:rPr lang="en-US" altLang="en-US" sz="2000" dirty="0">
                <a:ea typeface="ＭＳ Ｐゴシック" panose="020B0600070205080204" pitchFamily="34" charset="-128"/>
              </a:rPr>
              <a:t>: 17032055 [PubMed - indexed for MEDLINE]</a:t>
            </a:r>
          </a:p>
          <a:p>
            <a:pPr>
              <a:lnSpc>
                <a:spcPct val="80000"/>
              </a:lnSpc>
            </a:pPr>
            <a:r>
              <a:rPr lang="en-US" altLang="en-US" sz="2000" dirty="0">
                <a:ea typeface="ＭＳ Ｐゴシック" panose="020B0600070205080204" pitchFamily="34" charset="-128"/>
              </a:rPr>
              <a:t> </a:t>
            </a:r>
          </a:p>
          <a:p>
            <a:pPr>
              <a:lnSpc>
                <a:spcPct val="80000"/>
              </a:lnSpc>
            </a:pPr>
            <a:endParaRPr lang="en-US" altLang="en-US" sz="2000" dirty="0">
              <a:ea typeface="ＭＳ Ｐゴシック" panose="020B0600070205080204" pitchFamily="34" charset="-128"/>
            </a:endParaRPr>
          </a:p>
          <a:p>
            <a:pPr>
              <a:lnSpc>
                <a:spcPct val="80000"/>
              </a:lnSpc>
            </a:pPr>
            <a:endParaRPr lang="en-US" altLang="en-US" sz="2000" dirty="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79753562-9C32-B948-8163-E059775D9E37}"/>
              </a:ext>
            </a:extLst>
          </p:cNvPr>
          <p:cNvSpPr>
            <a:spLocks noGrp="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13A85B7-099F-764E-B16C-60CAFF687E7E}" type="slidenum">
              <a:rPr lang="en-US" altLang="en-US" sz="1200">
                <a:latin typeface="Arial Regular"/>
              </a:rPr>
              <a:pPr eaLnBrk="1" hangingPunct="1"/>
              <a:t>28</a:t>
            </a:fld>
            <a:endParaRPr lang="en-US" altLang="en-US" sz="1200" dirty="0">
              <a:latin typeface="Arial Regular"/>
            </a:endParaRPr>
          </a:p>
        </p:txBody>
      </p:sp>
    </p:spTree>
    <p:extLst>
      <p:ext uri="{BB962C8B-B14F-4D97-AF65-F5344CB8AC3E}">
        <p14:creationId xmlns:p14="http://schemas.microsoft.com/office/powerpoint/2010/main" val="4086079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AU" sz="1200" kern="1200" dirty="0">
                <a:solidFill>
                  <a:schemeClr val="tx1"/>
                </a:solidFill>
                <a:effectLst/>
                <a:ea typeface="ＭＳ Ｐゴシック" pitchFamily="-111" charset="-128"/>
                <a:cs typeface="ＭＳ Ｐゴシック" pitchFamily="-111" charset="-128"/>
              </a:rPr>
              <a:t>Kim MJ, Moon S, Oh BC, Jung D, Ji K, Choi K, Park </a:t>
            </a:r>
            <a:r>
              <a:rPr lang="en-AU" sz="1200" kern="1200" dirty="0" err="1">
                <a:solidFill>
                  <a:schemeClr val="tx1"/>
                </a:solidFill>
                <a:effectLst/>
                <a:ea typeface="ＭＳ Ｐゴシック" pitchFamily="-111" charset="-128"/>
                <a:cs typeface="ＭＳ Ｐゴシック" pitchFamily="-111" charset="-128"/>
              </a:rPr>
              <a:t>YJ</a:t>
            </a:r>
            <a:r>
              <a:rPr lang="en-AU" sz="1200" kern="1200" dirty="0">
                <a:solidFill>
                  <a:schemeClr val="tx1"/>
                </a:solidFill>
                <a:effectLst/>
                <a:ea typeface="ＭＳ Ｐゴシック" pitchFamily="-111" charset="-128"/>
                <a:cs typeface="ＭＳ Ｐゴシック" pitchFamily="-111" charset="-128"/>
              </a:rPr>
              <a:t>. Association between perfluoroalkyl substances exposure and thyroid function in adults: A meta-analysis. </a:t>
            </a:r>
            <a:r>
              <a:rPr lang="en-AU" sz="1200" kern="1200" dirty="0" err="1">
                <a:solidFill>
                  <a:schemeClr val="tx1"/>
                </a:solidFill>
                <a:effectLst/>
                <a:ea typeface="ＭＳ Ｐゴシック" pitchFamily="-111" charset="-128"/>
                <a:cs typeface="ＭＳ Ｐゴシック" pitchFamily="-111" charset="-128"/>
              </a:rPr>
              <a:t>PLoS</a:t>
            </a:r>
            <a:r>
              <a:rPr lang="en-AU" sz="1200" kern="1200" dirty="0">
                <a:solidFill>
                  <a:schemeClr val="tx1"/>
                </a:solidFill>
                <a:effectLst/>
                <a:ea typeface="ＭＳ Ｐゴシック" pitchFamily="-111" charset="-128"/>
                <a:cs typeface="ＭＳ Ｐゴシック" pitchFamily="-111" charset="-128"/>
              </a:rPr>
              <a:t> One. 2018 May 10;13(5):e0197244.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10.1371/journal.pone.0197244.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29746532;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PMC5945046. food packaging, fish</a:t>
            </a:r>
          </a:p>
          <a:p>
            <a:br>
              <a:rPr lang="en-AU" sz="1200" kern="1200" dirty="0">
                <a:solidFill>
                  <a:schemeClr val="tx1"/>
                </a:solidFill>
                <a:effectLst/>
                <a:ea typeface="ＭＳ Ｐゴシック" pitchFamily="-111" charset="-128"/>
                <a:cs typeface="ＭＳ Ｐゴシック" pitchFamily="-111" charset="-128"/>
              </a:rPr>
            </a:br>
            <a:r>
              <a:rPr lang="en-AU" sz="1200" kern="1200" dirty="0" err="1">
                <a:solidFill>
                  <a:schemeClr val="tx1"/>
                </a:solidFill>
                <a:effectLst/>
                <a:ea typeface="ＭＳ Ｐゴシック" pitchFamily="-111" charset="-128"/>
                <a:cs typeface="ＭＳ Ｐゴシック" pitchFamily="-111" charset="-128"/>
              </a:rPr>
              <a:t>Susmann</a:t>
            </a:r>
            <a:r>
              <a:rPr lang="en-AU" sz="1200" kern="1200" dirty="0">
                <a:solidFill>
                  <a:schemeClr val="tx1"/>
                </a:solidFill>
                <a:effectLst/>
                <a:ea typeface="ＭＳ Ｐゴシック" pitchFamily="-111" charset="-128"/>
                <a:cs typeface="ＭＳ Ｐゴシック" pitchFamily="-111" charset="-128"/>
              </a:rPr>
              <a:t> HP, </a:t>
            </a:r>
            <a:r>
              <a:rPr lang="en-AU" sz="1200" kern="1200" dirty="0" err="1">
                <a:solidFill>
                  <a:schemeClr val="tx1"/>
                </a:solidFill>
                <a:effectLst/>
                <a:ea typeface="ＭＳ Ｐゴシック" pitchFamily="-111" charset="-128"/>
                <a:cs typeface="ＭＳ Ｐゴシック" pitchFamily="-111" charset="-128"/>
              </a:rPr>
              <a:t>Schaider</a:t>
            </a:r>
            <a:r>
              <a:rPr lang="en-AU" sz="1200" kern="1200" dirty="0">
                <a:solidFill>
                  <a:schemeClr val="tx1"/>
                </a:solidFill>
                <a:effectLst/>
                <a:ea typeface="ＭＳ Ｐゴシック" pitchFamily="-111" charset="-128"/>
                <a:cs typeface="ＭＳ Ｐゴシック" pitchFamily="-111" charset="-128"/>
              </a:rPr>
              <a:t> LA, Rodgers KM, </a:t>
            </a:r>
            <a:r>
              <a:rPr lang="en-AU" sz="1200" kern="1200" dirty="0" err="1">
                <a:solidFill>
                  <a:schemeClr val="tx1"/>
                </a:solidFill>
                <a:effectLst/>
                <a:ea typeface="ＭＳ Ｐゴシック" pitchFamily="-111" charset="-128"/>
                <a:cs typeface="ＭＳ Ｐゴシック" pitchFamily="-111" charset="-128"/>
              </a:rPr>
              <a:t>Rudel</a:t>
            </a:r>
            <a:r>
              <a:rPr lang="en-AU" sz="1200" kern="1200" dirty="0">
                <a:solidFill>
                  <a:schemeClr val="tx1"/>
                </a:solidFill>
                <a:effectLst/>
                <a:ea typeface="ＭＳ Ｐゴシック" pitchFamily="-111" charset="-128"/>
                <a:cs typeface="ＭＳ Ｐゴシック" pitchFamily="-111" charset="-128"/>
              </a:rPr>
              <a:t> RA. Dietary Habits Related to Food Packaging and Population Exposure to </a:t>
            </a:r>
            <a:r>
              <a:rPr lang="en-AU" sz="1200" kern="1200" dirty="0" err="1">
                <a:solidFill>
                  <a:schemeClr val="tx1"/>
                </a:solidFill>
                <a:effectLst/>
                <a:ea typeface="ＭＳ Ｐゴシック" pitchFamily="-111" charset="-128"/>
                <a:cs typeface="ＭＳ Ｐゴシック" pitchFamily="-111" charset="-128"/>
              </a:rPr>
              <a:t>PFASs</a:t>
            </a:r>
            <a:r>
              <a:rPr lang="en-AU" sz="1200" kern="1200" dirty="0">
                <a:solidFill>
                  <a:schemeClr val="tx1"/>
                </a:solidFill>
                <a:effectLst/>
                <a:ea typeface="ＭＳ Ｐゴシック" pitchFamily="-111" charset="-128"/>
                <a:cs typeface="ＭＳ Ｐゴシック" pitchFamily="-111" charset="-128"/>
              </a:rPr>
              <a:t>. Environ Health </a:t>
            </a:r>
            <a:r>
              <a:rPr lang="en-AU" sz="1200" kern="1200" dirty="0" err="1">
                <a:solidFill>
                  <a:schemeClr val="tx1"/>
                </a:solidFill>
                <a:effectLst/>
                <a:ea typeface="ＭＳ Ｐゴシック" pitchFamily="-111" charset="-128"/>
                <a:cs typeface="ＭＳ Ｐゴシック" pitchFamily="-111" charset="-128"/>
              </a:rPr>
              <a:t>Perspect</a:t>
            </a:r>
            <a:r>
              <a:rPr lang="en-AU" sz="1200" kern="1200" dirty="0">
                <a:solidFill>
                  <a:schemeClr val="tx1"/>
                </a:solidFill>
                <a:effectLst/>
                <a:ea typeface="ＭＳ Ｐゴシック" pitchFamily="-111" charset="-128"/>
                <a:cs typeface="ＭＳ Ｐゴシック" pitchFamily="-111" charset="-128"/>
              </a:rPr>
              <a:t>. 2019 Oct;127(10):107003.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10.1289/EHP4092. </a:t>
            </a:r>
            <a:r>
              <a:rPr lang="en-AU" sz="1200" kern="1200" dirty="0" err="1">
                <a:solidFill>
                  <a:schemeClr val="tx1"/>
                </a:solidFill>
                <a:effectLst/>
                <a:ea typeface="ＭＳ Ｐゴシック" pitchFamily="-111" charset="-128"/>
                <a:cs typeface="ＭＳ Ｐゴシック" pitchFamily="-111" charset="-128"/>
              </a:rPr>
              <a:t>Epub</a:t>
            </a:r>
            <a:r>
              <a:rPr lang="en-AU" sz="1200" kern="1200" dirty="0">
                <a:solidFill>
                  <a:schemeClr val="tx1"/>
                </a:solidFill>
                <a:effectLst/>
                <a:ea typeface="ＭＳ Ｐゴシック" pitchFamily="-111" charset="-128"/>
                <a:cs typeface="ＭＳ Ｐゴシック" pitchFamily="-111" charset="-128"/>
              </a:rPr>
              <a:t> 2019 Oct 9.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31596611;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PMC6867167. Microwave popcorn and Fast Food </a:t>
            </a:r>
            <a:r>
              <a:rPr lang="en-AU" sz="1200" kern="1200" dirty="0" err="1">
                <a:solidFill>
                  <a:schemeClr val="tx1"/>
                </a:solidFill>
                <a:effectLst/>
                <a:ea typeface="ＭＳ Ｐゴシック" pitchFamily="-111" charset="-128"/>
                <a:cs typeface="ＭＳ Ｐゴシック" pitchFamily="-111" charset="-128"/>
              </a:rPr>
              <a:t>Restaraunts</a:t>
            </a:r>
            <a:r>
              <a:rPr lang="en-AU" sz="1200" kern="1200" dirty="0">
                <a:solidFill>
                  <a:schemeClr val="tx1"/>
                </a:solidFill>
                <a:effectLst/>
                <a:ea typeface="ＭＳ Ｐゴシック" pitchFamily="-111" charset="-128"/>
                <a:cs typeface="ＭＳ Ｐゴシック" pitchFamily="-111" charset="-128"/>
              </a:rPr>
              <a:t> </a:t>
            </a:r>
          </a:p>
          <a:p>
            <a:endParaRPr lang="en-AU" sz="1200" kern="1200" dirty="0">
              <a:solidFill>
                <a:schemeClr val="tx1"/>
              </a:solidFill>
              <a:effectLst/>
              <a:ea typeface="ＭＳ Ｐゴシック" pitchFamily="-111" charset="-128"/>
              <a:cs typeface="ＭＳ Ｐゴシック" pitchFamily="-111" charset="-128"/>
            </a:endParaRPr>
          </a:p>
          <a:p>
            <a:r>
              <a:rPr lang="en-AU" sz="1200" kern="1200" dirty="0" err="1">
                <a:solidFill>
                  <a:schemeClr val="tx1"/>
                </a:solidFill>
                <a:effectLst/>
                <a:ea typeface="ＭＳ Ｐゴシック" pitchFamily="-111" charset="-128"/>
                <a:cs typeface="ＭＳ Ｐゴシック" pitchFamily="-111" charset="-128"/>
              </a:rPr>
              <a:t>EFSA</a:t>
            </a:r>
            <a:r>
              <a:rPr lang="en-AU" sz="1200" kern="1200" dirty="0">
                <a:solidFill>
                  <a:schemeClr val="tx1"/>
                </a:solidFill>
                <a:effectLst/>
                <a:ea typeface="ＭＳ Ｐゴシック" pitchFamily="-111" charset="-128"/>
                <a:cs typeface="ＭＳ Ｐゴシック" pitchFamily="-111" charset="-128"/>
              </a:rPr>
              <a:t> Panel on Contaminants in the Food Chain (</a:t>
            </a:r>
            <a:r>
              <a:rPr lang="en-AU" sz="1200" kern="1200" dirty="0" err="1">
                <a:solidFill>
                  <a:schemeClr val="tx1"/>
                </a:solidFill>
                <a:effectLst/>
                <a:ea typeface="ＭＳ Ｐゴシック" pitchFamily="-111" charset="-128"/>
                <a:cs typeface="ＭＳ Ｐゴシック" pitchFamily="-111" charset="-128"/>
              </a:rPr>
              <a:t>EFSA</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CONTAM</a:t>
            </a:r>
            <a:r>
              <a:rPr lang="en-AU" sz="1200" kern="1200" dirty="0">
                <a:solidFill>
                  <a:schemeClr val="tx1"/>
                </a:solidFill>
                <a:effectLst/>
                <a:ea typeface="ＭＳ Ｐゴシック" pitchFamily="-111" charset="-128"/>
                <a:cs typeface="ＭＳ Ｐゴシック" pitchFamily="-111" charset="-128"/>
              </a:rPr>
              <a:t> Panel), </a:t>
            </a:r>
            <a:r>
              <a:rPr lang="en-AU" sz="1200" kern="1200" dirty="0" err="1">
                <a:solidFill>
                  <a:schemeClr val="tx1"/>
                </a:solidFill>
                <a:effectLst/>
                <a:ea typeface="ＭＳ Ｐゴシック" pitchFamily="-111" charset="-128"/>
                <a:cs typeface="ＭＳ Ｐゴシック" pitchFamily="-111" charset="-128"/>
              </a:rPr>
              <a:t>Schrenk</a:t>
            </a:r>
            <a:r>
              <a:rPr lang="en-AU" sz="1200" kern="1200" dirty="0">
                <a:solidFill>
                  <a:schemeClr val="tx1"/>
                </a:solidFill>
                <a:effectLst/>
                <a:ea typeface="ＭＳ Ｐゴシック" pitchFamily="-111" charset="-128"/>
                <a:cs typeface="ＭＳ Ｐゴシック" pitchFamily="-111" charset="-128"/>
              </a:rPr>
              <a:t> D, </a:t>
            </a:r>
            <a:r>
              <a:rPr lang="en-AU" sz="1200" kern="1200" dirty="0" err="1">
                <a:solidFill>
                  <a:schemeClr val="tx1"/>
                </a:solidFill>
                <a:effectLst/>
                <a:ea typeface="ＭＳ Ｐゴシック" pitchFamily="-111" charset="-128"/>
                <a:cs typeface="ＭＳ Ｐゴシック" pitchFamily="-111" charset="-128"/>
              </a:rPr>
              <a:t>Bignami</a:t>
            </a:r>
            <a:r>
              <a:rPr lang="en-AU" sz="1200" kern="1200" dirty="0">
                <a:solidFill>
                  <a:schemeClr val="tx1"/>
                </a:solidFill>
                <a:effectLst/>
                <a:ea typeface="ＭＳ Ｐゴシック" pitchFamily="-111" charset="-128"/>
                <a:cs typeface="ＭＳ Ｐゴシック" pitchFamily="-111" charset="-128"/>
              </a:rPr>
              <a:t> M, </a:t>
            </a:r>
            <a:r>
              <a:rPr lang="en-AU" sz="1200" kern="1200" dirty="0" err="1">
                <a:solidFill>
                  <a:schemeClr val="tx1"/>
                </a:solidFill>
                <a:effectLst/>
                <a:ea typeface="ＭＳ Ｐゴシック" pitchFamily="-111" charset="-128"/>
                <a:cs typeface="ＭＳ Ｐゴシック" pitchFamily="-111" charset="-128"/>
              </a:rPr>
              <a:t>Bodin</a:t>
            </a:r>
            <a:r>
              <a:rPr lang="en-AU" sz="1200" kern="1200" dirty="0">
                <a:solidFill>
                  <a:schemeClr val="tx1"/>
                </a:solidFill>
                <a:effectLst/>
                <a:ea typeface="ＭＳ Ｐゴシック" pitchFamily="-111" charset="-128"/>
                <a:cs typeface="ＭＳ Ｐゴシック" pitchFamily="-111" charset="-128"/>
              </a:rPr>
              <a:t> L, Chipman </a:t>
            </a:r>
            <a:r>
              <a:rPr lang="en-AU" sz="1200" kern="1200" dirty="0" err="1">
                <a:solidFill>
                  <a:schemeClr val="tx1"/>
                </a:solidFill>
                <a:effectLst/>
                <a:ea typeface="ＭＳ Ｐゴシック" pitchFamily="-111" charset="-128"/>
                <a:cs typeface="ＭＳ Ｐゴシック" pitchFamily="-111" charset="-128"/>
              </a:rPr>
              <a:t>JK</a:t>
            </a:r>
            <a:r>
              <a:rPr lang="en-AU" sz="1200" kern="1200" dirty="0">
                <a:solidFill>
                  <a:schemeClr val="tx1"/>
                </a:solidFill>
                <a:effectLst/>
                <a:ea typeface="ＭＳ Ｐゴシック" pitchFamily="-111" charset="-128"/>
                <a:cs typeface="ＭＳ Ｐゴシック" pitchFamily="-111" charset="-128"/>
              </a:rPr>
              <a:t>, Del </a:t>
            </a:r>
            <a:r>
              <a:rPr lang="en-AU" sz="1200" kern="1200" dirty="0" err="1">
                <a:solidFill>
                  <a:schemeClr val="tx1"/>
                </a:solidFill>
                <a:effectLst/>
                <a:ea typeface="ＭＳ Ｐゴシック" pitchFamily="-111" charset="-128"/>
                <a:cs typeface="ＭＳ Ｐゴシック" pitchFamily="-111" charset="-128"/>
              </a:rPr>
              <a:t>Mazo</a:t>
            </a:r>
            <a:r>
              <a:rPr lang="en-AU" sz="1200" kern="1200" dirty="0">
                <a:solidFill>
                  <a:schemeClr val="tx1"/>
                </a:solidFill>
                <a:effectLst/>
                <a:ea typeface="ＭＳ Ｐゴシック" pitchFamily="-111" charset="-128"/>
                <a:cs typeface="ＭＳ Ｐゴシック" pitchFamily="-111" charset="-128"/>
              </a:rPr>
              <a:t> J, </a:t>
            </a:r>
            <a:r>
              <a:rPr lang="en-AU" sz="1200" kern="1200" dirty="0" err="1">
                <a:solidFill>
                  <a:schemeClr val="tx1"/>
                </a:solidFill>
                <a:effectLst/>
                <a:ea typeface="ＭＳ Ｐゴシック" pitchFamily="-111" charset="-128"/>
                <a:cs typeface="ＭＳ Ｐゴシック" pitchFamily="-111" charset="-128"/>
              </a:rPr>
              <a:t>Grasl-Kraupp</a:t>
            </a:r>
            <a:r>
              <a:rPr lang="en-AU" sz="1200" kern="1200" dirty="0">
                <a:solidFill>
                  <a:schemeClr val="tx1"/>
                </a:solidFill>
                <a:effectLst/>
                <a:ea typeface="ＭＳ Ｐゴシック" pitchFamily="-111" charset="-128"/>
                <a:cs typeface="ＭＳ Ｐゴシック" pitchFamily="-111" charset="-128"/>
              </a:rPr>
              <a:t> B, </a:t>
            </a:r>
            <a:r>
              <a:rPr lang="en-AU" sz="1200" kern="1200" dirty="0" err="1">
                <a:solidFill>
                  <a:schemeClr val="tx1"/>
                </a:solidFill>
                <a:effectLst/>
                <a:ea typeface="ＭＳ Ｐゴシック" pitchFamily="-111" charset="-128"/>
                <a:cs typeface="ＭＳ Ｐゴシック" pitchFamily="-111" charset="-128"/>
              </a:rPr>
              <a:t>Hogstrand</a:t>
            </a:r>
            <a:r>
              <a:rPr lang="en-AU" sz="1200" kern="1200" dirty="0">
                <a:solidFill>
                  <a:schemeClr val="tx1"/>
                </a:solidFill>
                <a:effectLst/>
                <a:ea typeface="ＭＳ Ｐゴシック" pitchFamily="-111" charset="-128"/>
                <a:cs typeface="ＭＳ Ｐゴシック" pitchFamily="-111" charset="-128"/>
              </a:rPr>
              <a:t> C, </a:t>
            </a:r>
            <a:r>
              <a:rPr lang="en-AU" sz="1200" kern="1200" dirty="0" err="1">
                <a:solidFill>
                  <a:schemeClr val="tx1"/>
                </a:solidFill>
                <a:effectLst/>
                <a:ea typeface="ＭＳ Ｐゴシック" pitchFamily="-111" charset="-128"/>
                <a:cs typeface="ＭＳ Ｐゴシック" pitchFamily="-111" charset="-128"/>
              </a:rPr>
              <a:t>Hoogenboom</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LR</a:t>
            </a:r>
            <a:r>
              <a:rPr lang="en-AU" sz="1200" kern="1200" dirty="0">
                <a:solidFill>
                  <a:schemeClr val="tx1"/>
                </a:solidFill>
                <a:effectLst/>
                <a:ea typeface="ＭＳ Ｐゴシック" pitchFamily="-111" charset="-128"/>
                <a:cs typeface="ＭＳ Ｐゴシック" pitchFamily="-111" charset="-128"/>
              </a:rPr>
              <a:t>, Leblanc JC, </a:t>
            </a:r>
            <a:r>
              <a:rPr lang="en-AU" sz="1200" kern="1200" dirty="0" err="1">
                <a:solidFill>
                  <a:schemeClr val="tx1"/>
                </a:solidFill>
                <a:effectLst/>
                <a:ea typeface="ＭＳ Ｐゴシック" pitchFamily="-111" charset="-128"/>
                <a:cs typeface="ＭＳ Ｐゴシック" pitchFamily="-111" charset="-128"/>
              </a:rPr>
              <a:t>Nebbia</a:t>
            </a:r>
            <a:r>
              <a:rPr lang="en-AU" sz="1200" kern="1200" dirty="0">
                <a:solidFill>
                  <a:schemeClr val="tx1"/>
                </a:solidFill>
                <a:effectLst/>
                <a:ea typeface="ＭＳ Ｐゴシック" pitchFamily="-111" charset="-128"/>
                <a:cs typeface="ＭＳ Ｐゴシック" pitchFamily="-111" charset="-128"/>
              </a:rPr>
              <a:t> CS, Nielsen E, </a:t>
            </a:r>
            <a:r>
              <a:rPr lang="en-AU" sz="1200" kern="1200" dirty="0" err="1">
                <a:solidFill>
                  <a:schemeClr val="tx1"/>
                </a:solidFill>
                <a:effectLst/>
                <a:ea typeface="ＭＳ Ｐゴシック" pitchFamily="-111" charset="-128"/>
                <a:cs typeface="ＭＳ Ｐゴシック" pitchFamily="-111" charset="-128"/>
              </a:rPr>
              <a:t>Ntzani</a:t>
            </a:r>
            <a:r>
              <a:rPr lang="en-AU" sz="1200" kern="1200" dirty="0">
                <a:solidFill>
                  <a:schemeClr val="tx1"/>
                </a:solidFill>
                <a:effectLst/>
                <a:ea typeface="ＭＳ Ｐゴシック" pitchFamily="-111" charset="-128"/>
                <a:cs typeface="ＭＳ Ｐゴシック" pitchFamily="-111" charset="-128"/>
              </a:rPr>
              <a:t> E, Petersen A, Sand S, </a:t>
            </a:r>
            <a:r>
              <a:rPr lang="en-AU" sz="1200" kern="1200" dirty="0" err="1">
                <a:solidFill>
                  <a:schemeClr val="tx1"/>
                </a:solidFill>
                <a:effectLst/>
                <a:ea typeface="ＭＳ Ｐゴシック" pitchFamily="-111" charset="-128"/>
                <a:cs typeface="ＭＳ Ｐゴシック" pitchFamily="-111" charset="-128"/>
              </a:rPr>
              <a:t>Vleminckx</a:t>
            </a:r>
            <a:r>
              <a:rPr lang="en-AU" sz="1200" kern="1200" dirty="0">
                <a:solidFill>
                  <a:schemeClr val="tx1"/>
                </a:solidFill>
                <a:effectLst/>
                <a:ea typeface="ＭＳ Ｐゴシック" pitchFamily="-111" charset="-128"/>
                <a:cs typeface="ＭＳ Ｐゴシック" pitchFamily="-111" charset="-128"/>
              </a:rPr>
              <a:t> C, Wallace H, </a:t>
            </a:r>
            <a:r>
              <a:rPr lang="en-AU" sz="1200" kern="1200" dirty="0" err="1">
                <a:solidFill>
                  <a:schemeClr val="tx1"/>
                </a:solidFill>
                <a:effectLst/>
                <a:ea typeface="ＭＳ Ｐゴシック" pitchFamily="-111" charset="-128"/>
                <a:cs typeface="ＭＳ Ｐゴシック" pitchFamily="-111" charset="-128"/>
              </a:rPr>
              <a:t>Barregård</a:t>
            </a:r>
            <a:r>
              <a:rPr lang="en-AU" sz="1200" kern="1200" dirty="0">
                <a:solidFill>
                  <a:schemeClr val="tx1"/>
                </a:solidFill>
                <a:effectLst/>
                <a:ea typeface="ＭＳ Ｐゴシック" pitchFamily="-111" charset="-128"/>
                <a:cs typeface="ＭＳ Ｐゴシック" pitchFamily="-111" charset="-128"/>
              </a:rPr>
              <a:t> L, </a:t>
            </a:r>
            <a:r>
              <a:rPr lang="en-AU" sz="1200" kern="1200" dirty="0" err="1">
                <a:solidFill>
                  <a:schemeClr val="tx1"/>
                </a:solidFill>
                <a:effectLst/>
                <a:ea typeface="ＭＳ Ｐゴシック" pitchFamily="-111" charset="-128"/>
                <a:cs typeface="ＭＳ Ｐゴシック" pitchFamily="-111" charset="-128"/>
              </a:rPr>
              <a:t>Ceccatelli</a:t>
            </a:r>
            <a:r>
              <a:rPr lang="en-AU" sz="1200" kern="1200" dirty="0">
                <a:solidFill>
                  <a:schemeClr val="tx1"/>
                </a:solidFill>
                <a:effectLst/>
                <a:ea typeface="ＭＳ Ｐゴシック" pitchFamily="-111" charset="-128"/>
                <a:cs typeface="ＭＳ Ｐゴシック" pitchFamily="-111" charset="-128"/>
              </a:rPr>
              <a:t> S, </a:t>
            </a:r>
            <a:r>
              <a:rPr lang="en-AU" sz="1200" kern="1200" dirty="0" err="1">
                <a:solidFill>
                  <a:schemeClr val="tx1"/>
                </a:solidFill>
                <a:effectLst/>
                <a:ea typeface="ＭＳ Ｐゴシック" pitchFamily="-111" charset="-128"/>
                <a:cs typeface="ＭＳ Ｐゴシック" pitchFamily="-111" charset="-128"/>
              </a:rPr>
              <a:t>Cravedi</a:t>
            </a:r>
            <a:r>
              <a:rPr lang="en-AU" sz="1200" kern="1200" dirty="0">
                <a:solidFill>
                  <a:schemeClr val="tx1"/>
                </a:solidFill>
                <a:effectLst/>
                <a:ea typeface="ＭＳ Ｐゴシック" pitchFamily="-111" charset="-128"/>
                <a:cs typeface="ＭＳ Ｐゴシック" pitchFamily="-111" charset="-128"/>
              </a:rPr>
              <a:t> JP, </a:t>
            </a:r>
            <a:r>
              <a:rPr lang="en-AU" sz="1200" kern="1200" dirty="0" err="1">
                <a:solidFill>
                  <a:schemeClr val="tx1"/>
                </a:solidFill>
                <a:effectLst/>
                <a:ea typeface="ＭＳ Ｐゴシック" pitchFamily="-111" charset="-128"/>
                <a:cs typeface="ＭＳ Ｐゴシック" pitchFamily="-111" charset="-128"/>
              </a:rPr>
              <a:t>Halldorsson</a:t>
            </a:r>
            <a:r>
              <a:rPr lang="en-AU" sz="1200" kern="1200" dirty="0">
                <a:solidFill>
                  <a:schemeClr val="tx1"/>
                </a:solidFill>
                <a:effectLst/>
                <a:ea typeface="ＭＳ Ｐゴシック" pitchFamily="-111" charset="-128"/>
                <a:cs typeface="ＭＳ Ｐゴシック" pitchFamily="-111" charset="-128"/>
              </a:rPr>
              <a:t> TI, </a:t>
            </a:r>
            <a:r>
              <a:rPr lang="en-AU" sz="1200" kern="1200" dirty="0" err="1">
                <a:solidFill>
                  <a:schemeClr val="tx1"/>
                </a:solidFill>
                <a:effectLst/>
                <a:ea typeface="ＭＳ Ｐゴシック" pitchFamily="-111" charset="-128"/>
                <a:cs typeface="ＭＳ Ｐゴシック" pitchFamily="-111" charset="-128"/>
              </a:rPr>
              <a:t>Haug</a:t>
            </a:r>
            <a:r>
              <a:rPr lang="en-AU" sz="1200" kern="1200" dirty="0">
                <a:solidFill>
                  <a:schemeClr val="tx1"/>
                </a:solidFill>
                <a:effectLst/>
                <a:ea typeface="ＭＳ Ｐゴシック" pitchFamily="-111" charset="-128"/>
                <a:cs typeface="ＭＳ Ｐゴシック" pitchFamily="-111" charset="-128"/>
              </a:rPr>
              <a:t> LS, Johansson N, </a:t>
            </a:r>
            <a:r>
              <a:rPr lang="en-AU" sz="1200" kern="1200" dirty="0" err="1">
                <a:solidFill>
                  <a:schemeClr val="tx1"/>
                </a:solidFill>
                <a:effectLst/>
                <a:ea typeface="ＭＳ Ｐゴシック" pitchFamily="-111" charset="-128"/>
                <a:cs typeface="ＭＳ Ｐゴシック" pitchFamily="-111" charset="-128"/>
              </a:rPr>
              <a:t>Knutsen</a:t>
            </a:r>
            <a:r>
              <a:rPr lang="en-AU" sz="1200" kern="1200" dirty="0">
                <a:solidFill>
                  <a:schemeClr val="tx1"/>
                </a:solidFill>
                <a:effectLst/>
                <a:ea typeface="ＭＳ Ｐゴシック" pitchFamily="-111" charset="-128"/>
                <a:cs typeface="ＭＳ Ｐゴシック" pitchFamily="-111" charset="-128"/>
              </a:rPr>
              <a:t> HK, Rose M, </a:t>
            </a:r>
            <a:r>
              <a:rPr lang="en-AU" sz="1200" kern="1200" dirty="0" err="1">
                <a:solidFill>
                  <a:schemeClr val="tx1"/>
                </a:solidFill>
                <a:effectLst/>
                <a:ea typeface="ＭＳ Ｐゴシック" pitchFamily="-111" charset="-128"/>
                <a:cs typeface="ＭＳ Ｐゴシック" pitchFamily="-111" charset="-128"/>
              </a:rPr>
              <a:t>Roudot</a:t>
            </a:r>
            <a:r>
              <a:rPr lang="en-AU" sz="1200" kern="1200" dirty="0">
                <a:solidFill>
                  <a:schemeClr val="tx1"/>
                </a:solidFill>
                <a:effectLst/>
                <a:ea typeface="ＭＳ Ｐゴシック" pitchFamily="-111" charset="-128"/>
                <a:cs typeface="ＭＳ Ｐゴシック" pitchFamily="-111" charset="-128"/>
              </a:rPr>
              <a:t> AC, Van </a:t>
            </a:r>
            <a:r>
              <a:rPr lang="en-AU" sz="1200" kern="1200" dirty="0" err="1">
                <a:solidFill>
                  <a:schemeClr val="tx1"/>
                </a:solidFill>
                <a:effectLst/>
                <a:ea typeface="ＭＳ Ｐゴシック" pitchFamily="-111" charset="-128"/>
                <a:cs typeface="ＭＳ Ｐゴシック" pitchFamily="-111" charset="-128"/>
              </a:rPr>
              <a:t>Loveren</a:t>
            </a:r>
            <a:r>
              <a:rPr lang="en-AU" sz="1200" kern="1200" dirty="0">
                <a:solidFill>
                  <a:schemeClr val="tx1"/>
                </a:solidFill>
                <a:effectLst/>
                <a:ea typeface="ＭＳ Ｐゴシック" pitchFamily="-111" charset="-128"/>
                <a:cs typeface="ＭＳ Ｐゴシック" pitchFamily="-111" charset="-128"/>
              </a:rPr>
              <a:t> H, Vollmer G, Mackay K, </a:t>
            </a:r>
            <a:r>
              <a:rPr lang="en-AU" sz="1200" kern="1200" dirty="0" err="1">
                <a:solidFill>
                  <a:schemeClr val="tx1"/>
                </a:solidFill>
                <a:effectLst/>
                <a:ea typeface="ＭＳ Ｐゴシック" pitchFamily="-111" charset="-128"/>
                <a:cs typeface="ＭＳ Ｐゴシック" pitchFamily="-111" charset="-128"/>
              </a:rPr>
              <a:t>Riolo</a:t>
            </a:r>
            <a:r>
              <a:rPr lang="en-AU" sz="1200" kern="1200" dirty="0">
                <a:solidFill>
                  <a:schemeClr val="tx1"/>
                </a:solidFill>
                <a:effectLst/>
                <a:ea typeface="ＭＳ Ｐゴシック" pitchFamily="-111" charset="-128"/>
                <a:cs typeface="ＭＳ Ｐゴシック" pitchFamily="-111" charset="-128"/>
              </a:rPr>
              <a:t> F, </a:t>
            </a:r>
            <a:r>
              <a:rPr lang="en-AU" sz="1200" kern="1200" dirty="0" err="1">
                <a:solidFill>
                  <a:schemeClr val="tx1"/>
                </a:solidFill>
                <a:effectLst/>
                <a:ea typeface="ＭＳ Ｐゴシック" pitchFamily="-111" charset="-128"/>
                <a:cs typeface="ＭＳ Ｐゴシック" pitchFamily="-111" charset="-128"/>
              </a:rPr>
              <a:t>Schwerdtle</a:t>
            </a:r>
            <a:r>
              <a:rPr lang="en-AU" sz="1200" kern="1200" dirty="0">
                <a:solidFill>
                  <a:schemeClr val="tx1"/>
                </a:solidFill>
                <a:effectLst/>
                <a:ea typeface="ＭＳ Ｐゴシック" pitchFamily="-111" charset="-128"/>
                <a:cs typeface="ＭＳ Ｐゴシック" pitchFamily="-111" charset="-128"/>
              </a:rPr>
              <a:t> T. Risk to human health related to the presence of perfluoroalkyl substances in food. </a:t>
            </a:r>
            <a:r>
              <a:rPr lang="en-AU" sz="1200" kern="1200" dirty="0" err="1">
                <a:solidFill>
                  <a:schemeClr val="tx1"/>
                </a:solidFill>
                <a:effectLst/>
                <a:ea typeface="ＭＳ Ｐゴシック" pitchFamily="-111" charset="-128"/>
                <a:cs typeface="ＭＳ Ｐゴシック" pitchFamily="-111" charset="-128"/>
              </a:rPr>
              <a:t>EFSA</a:t>
            </a:r>
            <a:r>
              <a:rPr lang="en-AU" sz="1200" kern="1200" dirty="0">
                <a:solidFill>
                  <a:schemeClr val="tx1"/>
                </a:solidFill>
                <a:effectLst/>
                <a:ea typeface="ＭＳ Ｐゴシック" pitchFamily="-111" charset="-128"/>
                <a:cs typeface="ＭＳ Ｐゴシック" pitchFamily="-111" charset="-128"/>
              </a:rPr>
              <a:t> J. 2020 Sep 17;18(9):e06223.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10.2903/j.efsa.2020.6223.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32994824;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PMC7507523.m Fish, Meat, eggs.</a:t>
            </a:r>
          </a:p>
          <a:p>
            <a:endParaRPr lang="en-AU" sz="1200" kern="1200" dirty="0">
              <a:solidFill>
                <a:schemeClr val="tx1"/>
              </a:solidFill>
              <a:effectLst/>
              <a:ea typeface="ＭＳ Ｐゴシック" pitchFamily="-111" charset="-128"/>
              <a:cs typeface="ＭＳ Ｐゴシック" pitchFamily="-111" charset="-128"/>
            </a:endParaRPr>
          </a:p>
          <a:p>
            <a:endParaRPr lang="en-AU" sz="1200" kern="1200" dirty="0">
              <a:solidFill>
                <a:schemeClr val="tx1"/>
              </a:solidFill>
              <a:effectLst/>
              <a:ea typeface="ＭＳ Ｐゴシック" pitchFamily="-111" charset="-128"/>
              <a:cs typeface="ＭＳ Ｐゴシック" pitchFamily="-111" charset="-128"/>
            </a:endParaRPr>
          </a:p>
          <a:p>
            <a:endParaRPr lang="en-AU" sz="1200" kern="1200" dirty="0">
              <a:solidFill>
                <a:schemeClr val="tx1"/>
              </a:solidFill>
              <a:effectLst/>
              <a:ea typeface="ＭＳ Ｐゴシック" pitchFamily="-111" charset="-128"/>
              <a:cs typeface="ＭＳ Ｐゴシック" pitchFamily="-111" charset="-128"/>
            </a:endParaRPr>
          </a:p>
          <a:p>
            <a:endParaRPr lang="en-AU" sz="1200" kern="1200" dirty="0">
              <a:solidFill>
                <a:schemeClr val="tx1"/>
              </a:solidFill>
              <a:effectLst/>
              <a:ea typeface="ＭＳ Ｐゴシック" pitchFamily="-111" charset="-128"/>
              <a:cs typeface="ＭＳ Ｐゴシック" pitchFamily="-111" charset="-128"/>
            </a:endParaRPr>
          </a:p>
          <a:p>
            <a:endParaRPr lang="en-AU" sz="1200" kern="1200" dirty="0">
              <a:solidFill>
                <a:schemeClr val="tx1"/>
              </a:solidFill>
              <a:effectLst/>
              <a:ea typeface="ＭＳ Ｐゴシック" pitchFamily="-111" charset="-128"/>
              <a:cs typeface="ＭＳ Ｐゴシック" pitchFamily="-111" charset="-128"/>
            </a:endParaRPr>
          </a:p>
          <a:p>
            <a:br>
              <a:rPr lang="en-AU" sz="1200" kern="1200" dirty="0">
                <a:solidFill>
                  <a:schemeClr val="tx1"/>
                </a:solidFill>
                <a:effectLst/>
                <a:ea typeface="ＭＳ Ｐゴシック" pitchFamily="-111" charset="-128"/>
                <a:cs typeface="ＭＳ Ｐゴシック" pitchFamily="-111" charset="-128"/>
              </a:rPr>
            </a:br>
            <a:endParaRPr lang="en-AU" sz="1200" kern="1200" dirty="0">
              <a:solidFill>
                <a:schemeClr val="tx1"/>
              </a:solidFill>
              <a:effectLst/>
              <a:ea typeface="ＭＳ Ｐゴシック" pitchFamily="-111" charset="-128"/>
              <a:cs typeface="ＭＳ Ｐゴシック" pitchFamily="-111" charset="-128"/>
            </a:endParaRPr>
          </a:p>
          <a:p>
            <a:endParaRPr lang="en-AU" sz="1200" kern="1200" dirty="0">
              <a:solidFill>
                <a:schemeClr val="tx1"/>
              </a:solidFill>
              <a:effectLst/>
              <a:ea typeface="ＭＳ Ｐゴシック" pitchFamily="-111" charset="-128"/>
              <a:cs typeface="ＭＳ Ｐゴシック" pitchFamily="-111" charset="-128"/>
            </a:endParaRPr>
          </a:p>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29</a:t>
            </a:fld>
            <a:endParaRPr lang="en-US" altLang="en-US"/>
          </a:p>
        </p:txBody>
      </p:sp>
    </p:spTree>
    <p:extLst>
      <p:ext uri="{BB962C8B-B14F-4D97-AF65-F5344CB8AC3E}">
        <p14:creationId xmlns:p14="http://schemas.microsoft.com/office/powerpoint/2010/main" val="1895193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1ADAE7C-5155-0F4E-A7FF-99CB0A111C2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a:extLst>
              <a:ext uri="{FF2B5EF4-FFF2-40B4-BE49-F238E27FC236}">
                <a16:creationId xmlns:a16="http://schemas.microsoft.com/office/drawing/2014/main" id="{2843F23C-B4C9-8F43-BB50-C2EF9EB2FF6B}"/>
              </a:ext>
            </a:extLst>
          </p:cNvPr>
          <p:cNvSpPr>
            <a:spLocks noGrp="1"/>
          </p:cNvSpPr>
          <p:nvPr>
            <p:ph type="body" idx="1"/>
          </p:nvPr>
        </p:nvSpPr>
        <p:spPr/>
        <p:txBody>
          <a:bodyPr wrap="square" numCol="1" anchor="t" anchorCtr="0" compatLnSpc="1">
            <a:prstTxWarp prst="textNoShape">
              <a:avLst/>
            </a:prstTxWarp>
            <a:normAutofit fontScale="25000" lnSpcReduction="20000"/>
          </a:bodyPr>
          <a:lstStyle/>
          <a:p>
            <a:pPr>
              <a:lnSpc>
                <a:spcPct val="80000"/>
              </a:lnSpc>
            </a:pPr>
            <a:r>
              <a:rPr lang="en-US" altLang="en-US" sz="2000" dirty="0">
                <a:ea typeface="ＭＳ Ｐゴシック" panose="020B0600070205080204" pitchFamily="34" charset="-128"/>
              </a:rPr>
              <a:t>YAMADA T, </a:t>
            </a:r>
            <a:r>
              <a:rPr lang="en-US" altLang="en-US" sz="2000" dirty="0" err="1">
                <a:ea typeface="ＭＳ Ｐゴシック" panose="020B0600070205080204" pitchFamily="34" charset="-128"/>
              </a:rPr>
              <a:t>SCICHIJO</a:t>
            </a:r>
            <a:r>
              <a:rPr lang="en-US" altLang="en-US" sz="2000" dirty="0">
                <a:ea typeface="ＭＳ Ｐゴシック" panose="020B0600070205080204" pitchFamily="34" charset="-128"/>
              </a:rPr>
              <a:t> K. Role of iodine, sodium chloride and antithyroid drugs in the development of goiter in the rat. Endocrinology. 1962 Mar;70:314-21.</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Abstract</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In an attempt to study the possible role of goitrogens, </a:t>
            </a:r>
            <a:r>
              <a:rPr lang="en-US" altLang="en-US" sz="2000" dirty="0" err="1">
                <a:ea typeface="ＭＳ Ｐゴシック" panose="020B0600070205080204" pitchFamily="34" charset="-128"/>
              </a:rPr>
              <a:t>NaCl</a:t>
            </a:r>
            <a:r>
              <a:rPr lang="en-US" altLang="en-US" sz="2000" dirty="0">
                <a:ea typeface="ＭＳ Ｐゴシック" panose="020B0600070205080204" pitchFamily="34" charset="-128"/>
              </a:rPr>
              <a:t> and iodine in the development of goiter, graded doses of methylthiouracil (</a:t>
            </a:r>
            <a:r>
              <a:rPr lang="en-US" altLang="en-US" sz="2000" dirty="0" err="1">
                <a:ea typeface="ＭＳ Ｐゴシック" panose="020B0600070205080204" pitchFamily="34" charset="-128"/>
              </a:rPr>
              <a:t>MTU</a:t>
            </a:r>
            <a:r>
              <a:rPr lang="en-US" altLang="en-US" sz="2000" dirty="0">
                <a:ea typeface="ＭＳ Ｐゴシック" panose="020B0600070205080204" pitchFamily="34" charset="-128"/>
              </a:rPr>
              <a:t>) and 2% of </a:t>
            </a:r>
            <a:r>
              <a:rPr lang="en-US" altLang="en-US" sz="2000" dirty="0" err="1">
                <a:ea typeface="ＭＳ Ｐゴシック" panose="020B0600070205080204" pitchFamily="34" charset="-128"/>
              </a:rPr>
              <a:t>NaCl</a:t>
            </a:r>
            <a:r>
              <a:rPr lang="en-US" altLang="en-US" sz="2000" dirty="0">
                <a:ea typeface="ＭＳ Ｐゴシック" panose="020B0600070205080204" pitchFamily="34" charset="-128"/>
              </a:rPr>
              <a:t> were given to rats fed low and relatively high iodine diets for 14 days. Small amounts of </a:t>
            </a:r>
            <a:r>
              <a:rPr lang="en-US" altLang="en-US" sz="2000" dirty="0" err="1">
                <a:ea typeface="ＭＳ Ｐゴシック" panose="020B0600070205080204" pitchFamily="34" charset="-128"/>
              </a:rPr>
              <a:t>MTU</a:t>
            </a:r>
            <a:r>
              <a:rPr lang="en-US" altLang="en-US" sz="2000" dirty="0">
                <a:ea typeface="ＭＳ Ｐゴシック" panose="020B0600070205080204" pitchFamily="34" charset="-128"/>
              </a:rPr>
              <a:t> produced goiter with normal or slightly high radioiodine uptake and suppressed triiodothyronine +thyroxine (T3 + T4) formation in animals fed a low iodine diet.</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err="1">
                <a:ea typeface="ＭＳ Ｐゴシック" panose="020B0600070205080204" pitchFamily="34" charset="-128"/>
              </a:rPr>
              <a:t>NaCl</a:t>
            </a:r>
            <a:r>
              <a:rPr lang="en-US" altLang="en-US" sz="2000" dirty="0">
                <a:ea typeface="ＭＳ Ｐゴシック" panose="020B0600070205080204" pitchFamily="34" charset="-128"/>
              </a:rPr>
              <a:t> was also goitrogenic and suppressed T3 + T4 synthesis in animals fed a low iodine diet. Although significant goiter occurred with </a:t>
            </a:r>
            <a:r>
              <a:rPr lang="en-US" altLang="en-US" sz="2000" dirty="0" err="1">
                <a:ea typeface="ＭＳ Ｐゴシック" panose="020B0600070205080204" pitchFamily="34" charset="-128"/>
              </a:rPr>
              <a:t>MTU</a:t>
            </a:r>
            <a:r>
              <a:rPr lang="en-US" altLang="en-US" sz="2000" dirty="0">
                <a:ea typeface="ＭＳ Ｐゴシック" panose="020B0600070205080204" pitchFamily="34" charset="-128"/>
              </a:rPr>
              <a:t> and </a:t>
            </a:r>
            <a:r>
              <a:rPr lang="en-US" altLang="en-US" sz="2000" dirty="0" err="1">
                <a:ea typeface="ＭＳ Ｐゴシック" panose="020B0600070205080204" pitchFamily="34" charset="-128"/>
              </a:rPr>
              <a:t>NaCl</a:t>
            </a:r>
            <a:r>
              <a:rPr lang="en-US" altLang="en-US" sz="2000" dirty="0">
                <a:ea typeface="ＭＳ Ｐゴシック" panose="020B0600070205080204" pitchFamily="34" charset="-128"/>
              </a:rPr>
              <a:t> treatment, serum </a:t>
            </a:r>
            <a:r>
              <a:rPr lang="en-US" altLang="en-US" sz="2000" dirty="0" err="1">
                <a:ea typeface="ＭＳ Ｐゴシック" panose="020B0600070205080204" pitchFamily="34" charset="-128"/>
              </a:rPr>
              <a:t>PBI</a:t>
            </a:r>
            <a:r>
              <a:rPr lang="en-US" altLang="en-US" sz="2000" dirty="0">
                <a:ea typeface="ＭＳ Ｐゴシック" panose="020B0600070205080204" pitchFamily="34" charset="-128"/>
              </a:rPr>
              <a:t> was fairly normal in all groups.</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However, these goitrogenic and suppressive effects on thyroidal T3 + T4 formation by small amounts of </a:t>
            </a:r>
            <a:r>
              <a:rPr lang="en-US" altLang="en-US" sz="2000" dirty="0" err="1">
                <a:ea typeface="ＭＳ Ｐゴシック" panose="020B0600070205080204" pitchFamily="34" charset="-128"/>
              </a:rPr>
              <a:t>MTU</a:t>
            </a:r>
            <a:r>
              <a:rPr lang="en-US" altLang="en-US" sz="2000" dirty="0">
                <a:ea typeface="ＭＳ Ｐゴシック" panose="020B0600070205080204" pitchFamily="34" charset="-128"/>
              </a:rPr>
              <a:t> or </a:t>
            </a:r>
            <a:r>
              <a:rPr lang="en-US" altLang="en-US" sz="2000" dirty="0" err="1">
                <a:ea typeface="ＭＳ Ｐゴシック" panose="020B0600070205080204" pitchFamily="34" charset="-128"/>
              </a:rPr>
              <a:t>NaCl</a:t>
            </a:r>
            <a:r>
              <a:rPr lang="en-US" altLang="en-US" sz="2000" dirty="0">
                <a:ea typeface="ＭＳ Ｐゴシック" panose="020B0600070205080204" pitchFamily="34" charset="-128"/>
              </a:rPr>
              <a:t> did not appear in animals fed a relatively high iodine diet.</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Even when large amounts of </a:t>
            </a:r>
            <a:r>
              <a:rPr lang="en-US" altLang="en-US" sz="2000" dirty="0" err="1">
                <a:ea typeface="ＭＳ Ｐゴシック" panose="020B0600070205080204" pitchFamily="34" charset="-128"/>
              </a:rPr>
              <a:t>MTU</a:t>
            </a:r>
            <a:r>
              <a:rPr lang="en-US" altLang="en-US" sz="2000" dirty="0">
                <a:ea typeface="ＭＳ Ｐゴシック" panose="020B0600070205080204" pitchFamily="34" charset="-128"/>
              </a:rPr>
              <a:t> were given, the increase in thyroid size and the depression of T3 +T4 formation were significantly greater in animals fed a low iodine diet than in those on a relatively high iodine diet.</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It is suggested that simple goiter may be produced in man by a diet containing the minimal requirement of iodine and small amounts of naturally occurring goitrogen.</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err="1">
                <a:ea typeface="ＭＳ Ｐゴシック" panose="020B0600070205080204" pitchFamily="34" charset="-128"/>
              </a:rPr>
              <a:t>PMID</a:t>
            </a:r>
            <a:r>
              <a:rPr lang="en-US" altLang="en-US" sz="2000" dirty="0">
                <a:ea typeface="ＭＳ Ｐゴシック" panose="020B0600070205080204" pitchFamily="34" charset="-128"/>
              </a:rPr>
              <a:t>: 14008770 [PubMed - </a:t>
            </a:r>
            <a:r>
              <a:rPr lang="en-US" altLang="en-US" sz="2000" dirty="0" err="1">
                <a:ea typeface="ＭＳ Ｐゴシック" panose="020B0600070205080204" pitchFamily="34" charset="-128"/>
              </a:rPr>
              <a:t>OLDMEDLINE</a:t>
            </a:r>
            <a:r>
              <a:rPr lang="en-US" altLang="en-US" sz="2000" dirty="0">
                <a:ea typeface="ＭＳ Ｐゴシック" panose="020B0600070205080204" pitchFamily="34" charset="-128"/>
              </a:rPr>
              <a:t>]</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Can Med </a:t>
            </a:r>
            <a:r>
              <a:rPr lang="en-US" altLang="en-US" sz="2000" dirty="0" err="1">
                <a:ea typeface="ＭＳ Ｐゴシック" panose="020B0600070205080204" pitchFamily="34" charset="-128"/>
              </a:rPr>
              <a:t>Assoc</a:t>
            </a:r>
            <a:r>
              <a:rPr lang="en-US" altLang="en-US" sz="2000" dirty="0">
                <a:ea typeface="ＭＳ Ｐゴシック" panose="020B0600070205080204" pitchFamily="34" charset="-128"/>
              </a:rPr>
              <a:t> J. 1952 Dec;67(6):675.</a:t>
            </a:r>
          </a:p>
          <a:p>
            <a:pPr>
              <a:lnSpc>
                <a:spcPct val="80000"/>
              </a:lnSpc>
            </a:pPr>
            <a:r>
              <a:rPr lang="en-US" altLang="en-US" sz="2000" dirty="0">
                <a:ea typeface="ＭＳ Ｐゴシック" panose="020B0600070205080204" pitchFamily="34" charset="-128"/>
              </a:rPr>
              <a:t>The influence of sodium chloride on the thyroid hypertrophy produced by an iodine deficient diet in the mouse.</a:t>
            </a:r>
          </a:p>
          <a:p>
            <a:pPr>
              <a:lnSpc>
                <a:spcPct val="80000"/>
              </a:lnSpc>
            </a:pPr>
            <a:r>
              <a:rPr lang="en-US" altLang="en-US" sz="2000" dirty="0" err="1">
                <a:ea typeface="ＭＳ Ｐゴシック" panose="020B0600070205080204" pitchFamily="34" charset="-128"/>
              </a:rPr>
              <a:t>AXELRAD</a:t>
            </a:r>
            <a:r>
              <a:rPr lang="en-US" altLang="en-US" sz="2000" dirty="0">
                <a:ea typeface="ＭＳ Ｐゴシック" panose="020B0600070205080204" pitchFamily="34" charset="-128"/>
              </a:rPr>
              <a:t> AA, </a:t>
            </a:r>
            <a:r>
              <a:rPr lang="en-US" altLang="en-US" sz="2000" dirty="0" err="1">
                <a:ea typeface="ＭＳ Ｐゴシック" panose="020B0600070205080204" pitchFamily="34" charset="-128"/>
              </a:rPr>
              <a:t>LEBLOND</a:t>
            </a:r>
            <a:r>
              <a:rPr lang="en-US" altLang="en-US" sz="2000" dirty="0">
                <a:ea typeface="ＭＳ Ｐゴシック" panose="020B0600070205080204" pitchFamily="34" charset="-128"/>
              </a:rPr>
              <a:t> CP.</a:t>
            </a:r>
          </a:p>
          <a:p>
            <a:pPr>
              <a:lnSpc>
                <a:spcPct val="80000"/>
              </a:lnSpc>
            </a:pPr>
            <a:r>
              <a:rPr lang="en-US" altLang="en-US" sz="2000" dirty="0" err="1">
                <a:ea typeface="ＭＳ Ｐゴシック" panose="020B0600070205080204" pitchFamily="34" charset="-128"/>
              </a:rPr>
              <a:t>PMID</a:t>
            </a:r>
            <a:r>
              <a:rPr lang="en-US" altLang="en-US" sz="2000" dirty="0">
                <a:ea typeface="ＭＳ Ｐゴシック" panose="020B0600070205080204" pitchFamily="34" charset="-128"/>
              </a:rPr>
              <a:t>: 13009628 [PubMed - </a:t>
            </a:r>
            <a:r>
              <a:rPr lang="en-US" altLang="en-US" sz="2000" dirty="0" err="1">
                <a:ea typeface="ＭＳ Ｐゴシック" panose="020B0600070205080204" pitchFamily="34" charset="-128"/>
              </a:rPr>
              <a:t>OLDMEDLINE</a:t>
            </a:r>
            <a:r>
              <a:rPr lang="en-US" altLang="en-US" sz="2000" dirty="0">
                <a:ea typeface="ＭＳ Ｐゴシック" panose="020B0600070205080204" pitchFamily="34" charset="-128"/>
              </a:rPr>
              <a:t>] </a:t>
            </a:r>
            <a:r>
              <a:rPr lang="en-US" altLang="en-US" sz="2000" dirty="0" err="1">
                <a:ea typeface="ＭＳ Ｐゴシック" panose="020B0600070205080204" pitchFamily="34" charset="-128"/>
              </a:rPr>
              <a:t>PMCID</a:t>
            </a:r>
            <a:r>
              <a:rPr lang="en-US" altLang="en-US" sz="2000" dirty="0">
                <a:ea typeface="ＭＳ Ｐゴシック" panose="020B0600070205080204" pitchFamily="34" charset="-128"/>
              </a:rPr>
              <a:t>: PMC1822716</a:t>
            </a:r>
          </a:p>
          <a:p>
            <a:pPr>
              <a:lnSpc>
                <a:spcPct val="80000"/>
              </a:lnSpc>
            </a:pPr>
            <a:r>
              <a:rPr lang="en-US" altLang="en-US" sz="2000" dirty="0">
                <a:ea typeface="ＭＳ Ｐゴシック" panose="020B0600070205080204" pitchFamily="34" charset="-128"/>
              </a:rPr>
              <a:t> </a:t>
            </a:r>
          </a:p>
          <a:p>
            <a:pPr>
              <a:lnSpc>
                <a:spcPct val="80000"/>
              </a:lnSpc>
            </a:pPr>
            <a:r>
              <a:rPr lang="en-US" altLang="en-US" sz="2000" dirty="0">
                <a:ea typeface="ＭＳ Ｐゴシック" panose="020B0600070205080204" pitchFamily="34" charset="-128"/>
              </a:rPr>
              <a:t>THE INFLUENCE OF SODIUM</a:t>
            </a:r>
          </a:p>
          <a:p>
            <a:pPr>
              <a:lnSpc>
                <a:spcPct val="80000"/>
              </a:lnSpc>
            </a:pPr>
            <a:r>
              <a:rPr lang="en-US" altLang="en-US" sz="2000" dirty="0">
                <a:ea typeface="ＭＳ Ｐゴシック" panose="020B0600070205080204" pitchFamily="34" charset="-128"/>
              </a:rPr>
              <a:t>CHLORIDE ON THE THYROID</a:t>
            </a:r>
          </a:p>
          <a:p>
            <a:pPr>
              <a:lnSpc>
                <a:spcPct val="80000"/>
              </a:lnSpc>
            </a:pPr>
            <a:r>
              <a:rPr lang="en-US" altLang="en-US" sz="2000" dirty="0">
                <a:ea typeface="ＭＳ Ｐゴシック" panose="020B0600070205080204" pitchFamily="34" charset="-128"/>
              </a:rPr>
              <a:t>HYPERTROPHY PRODUCED BY</a:t>
            </a:r>
          </a:p>
          <a:p>
            <a:pPr>
              <a:lnSpc>
                <a:spcPct val="80000"/>
              </a:lnSpc>
            </a:pPr>
            <a:r>
              <a:rPr lang="en-US" altLang="en-US" sz="2000" dirty="0">
                <a:ea typeface="ＭＳ Ｐゴシック" panose="020B0600070205080204" pitchFamily="34" charset="-128"/>
              </a:rPr>
              <a:t>AN IODINE DEFICIENT DIET</a:t>
            </a:r>
          </a:p>
          <a:p>
            <a:pPr>
              <a:lnSpc>
                <a:spcPct val="80000"/>
              </a:lnSpc>
            </a:pPr>
            <a:r>
              <a:rPr lang="en-US" altLang="en-US" sz="2000" dirty="0">
                <a:ea typeface="ＭＳ Ｐゴシック" panose="020B0600070205080204" pitchFamily="34" charset="-128"/>
              </a:rPr>
              <a:t>IN THE MOUSE*</a:t>
            </a:r>
          </a:p>
          <a:p>
            <a:pPr>
              <a:lnSpc>
                <a:spcPct val="80000"/>
              </a:lnSpc>
            </a:pPr>
            <a:r>
              <a:rPr lang="en-US" altLang="en-US" sz="2000" dirty="0">
                <a:ea typeface="ＭＳ Ｐゴシック" panose="020B0600070205080204" pitchFamily="34" charset="-128"/>
              </a:rPr>
              <a:t>A. A. </a:t>
            </a:r>
            <a:r>
              <a:rPr lang="en-US" altLang="en-US" sz="2000" dirty="0" err="1">
                <a:ea typeface="ＭＳ Ｐゴシック" panose="020B0600070205080204" pitchFamily="34" charset="-128"/>
              </a:rPr>
              <a:t>AXELRAD</a:t>
            </a:r>
            <a:r>
              <a:rPr lang="en-US" altLang="en-US" sz="2000" dirty="0">
                <a:ea typeface="ＭＳ Ｐゴシック" panose="020B0600070205080204" pitchFamily="34" charset="-128"/>
              </a:rPr>
              <a:t>, </a:t>
            </a:r>
            <a:r>
              <a:rPr lang="en-US" altLang="en-US" sz="2000" dirty="0" err="1">
                <a:ea typeface="ＭＳ Ｐゴシック" panose="020B0600070205080204" pitchFamily="34" charset="-128"/>
              </a:rPr>
              <a:t>M.D.t</a:t>
            </a:r>
            <a:r>
              <a:rPr lang="en-US" altLang="en-US" sz="2000" dirty="0">
                <a:ea typeface="ＭＳ Ｐゴシック" panose="020B0600070205080204" pitchFamily="34" charset="-128"/>
              </a:rPr>
              <a:t> and</a:t>
            </a:r>
          </a:p>
          <a:p>
            <a:pPr>
              <a:lnSpc>
                <a:spcPct val="80000"/>
              </a:lnSpc>
            </a:pPr>
            <a:r>
              <a:rPr lang="en-US" altLang="en-US" sz="2000" dirty="0">
                <a:ea typeface="ＭＳ Ｐゴシック" panose="020B0600070205080204" pitchFamily="34" charset="-128"/>
              </a:rPr>
              <a:t>C. P. </a:t>
            </a:r>
            <a:r>
              <a:rPr lang="en-US" altLang="en-US" sz="2000" dirty="0" err="1">
                <a:ea typeface="ＭＳ Ｐゴシック" panose="020B0600070205080204" pitchFamily="34" charset="-128"/>
              </a:rPr>
              <a:t>LEBLOND</a:t>
            </a:r>
            <a:r>
              <a:rPr lang="en-US" altLang="en-US" sz="2000" dirty="0">
                <a:ea typeface="ＭＳ Ｐゴシック" panose="020B0600070205080204" pitchFamily="34" charset="-128"/>
              </a:rPr>
              <a:t>, M.D., Ph.D., Montreal</a:t>
            </a:r>
          </a:p>
          <a:p>
            <a:pPr>
              <a:lnSpc>
                <a:spcPct val="80000"/>
              </a:lnSpc>
            </a:pPr>
            <a:r>
              <a:rPr lang="en-US" altLang="en-US" sz="2000" dirty="0">
                <a:ea typeface="ＭＳ Ｐゴシック" panose="020B0600070205080204" pitchFamily="34" charset="-128"/>
              </a:rPr>
              <a:t>IN RECENT YEARS, it has been felt that the production</a:t>
            </a:r>
          </a:p>
          <a:p>
            <a:pPr>
              <a:lnSpc>
                <a:spcPct val="80000"/>
              </a:lnSpc>
            </a:pPr>
            <a:r>
              <a:rPr lang="en-US" altLang="en-US" sz="2000" dirty="0">
                <a:ea typeface="ＭＳ Ｐゴシック" panose="020B0600070205080204" pitchFamily="34" charset="-128"/>
              </a:rPr>
              <a:t>of </a:t>
            </a:r>
            <a:r>
              <a:rPr lang="en-US" altLang="en-US" sz="2000" dirty="0" err="1">
                <a:ea typeface="ＭＳ Ｐゴシック" panose="020B0600070205080204" pitchFamily="34" charset="-128"/>
              </a:rPr>
              <a:t>goitre</a:t>
            </a:r>
            <a:r>
              <a:rPr lang="en-US" altLang="en-US" sz="2000" dirty="0">
                <a:ea typeface="ＭＳ Ｐゴシック" panose="020B0600070205080204" pitchFamily="34" charset="-128"/>
              </a:rPr>
              <a:t> by diets low in iodine might</a:t>
            </a:r>
          </a:p>
          <a:p>
            <a:pPr>
              <a:lnSpc>
                <a:spcPct val="80000"/>
              </a:lnSpc>
            </a:pPr>
            <a:r>
              <a:rPr lang="en-US" altLang="en-US" sz="2000" dirty="0">
                <a:ea typeface="ＭＳ Ｐゴシック" panose="020B0600070205080204" pitchFamily="34" charset="-128"/>
              </a:rPr>
              <a:t>be influenced by the composition of the diets.1 to 4</a:t>
            </a:r>
          </a:p>
          <a:p>
            <a:pPr>
              <a:lnSpc>
                <a:spcPct val="80000"/>
              </a:lnSpc>
            </a:pPr>
            <a:r>
              <a:rPr lang="en-US" altLang="en-US" sz="2000" dirty="0">
                <a:ea typeface="ＭＳ Ｐゴシック" panose="020B0600070205080204" pitchFamily="34" charset="-128"/>
              </a:rPr>
              <a:t>However, by varying </a:t>
            </a:r>
            <a:r>
              <a:rPr lang="en-US" altLang="en-US" sz="2000" dirty="0" err="1">
                <a:ea typeface="ＭＳ Ｐゴシック" panose="020B0600070205080204" pitchFamily="34" charset="-128"/>
              </a:rPr>
              <a:t>lhe</a:t>
            </a:r>
            <a:r>
              <a:rPr lang="en-US" altLang="en-US" sz="2000" dirty="0">
                <a:ea typeface="ＭＳ Ｐゴシック" panose="020B0600070205080204" pitchFamily="34" charset="-128"/>
              </a:rPr>
              <a:t> components of the</a:t>
            </a:r>
          </a:p>
          <a:p>
            <a:pPr>
              <a:lnSpc>
                <a:spcPct val="80000"/>
              </a:lnSpc>
            </a:pPr>
            <a:r>
              <a:rPr lang="en-US" altLang="en-US" sz="2000" dirty="0" err="1">
                <a:ea typeface="ＭＳ Ｐゴシック" panose="020B0600070205080204" pitchFamily="34" charset="-128"/>
              </a:rPr>
              <a:t>Steenbock</a:t>
            </a:r>
            <a:r>
              <a:rPr lang="en-US" altLang="en-US" sz="2000" dirty="0">
                <a:ea typeface="ＭＳ Ｐゴシック" panose="020B0600070205080204" pitchFamily="34" charset="-128"/>
              </a:rPr>
              <a:t>-Black diet, Remington and his associates</a:t>
            </a:r>
          </a:p>
          <a:p>
            <a:pPr>
              <a:lnSpc>
                <a:spcPct val="80000"/>
              </a:lnSpc>
            </a:pPr>
            <a:r>
              <a:rPr lang="en-US" altLang="en-US" sz="2000" dirty="0">
                <a:ea typeface="ＭＳ Ｐゴシック" panose="020B0600070205080204" pitchFamily="34" charset="-128"/>
              </a:rPr>
              <a:t>found no factor other than iodine deficiency</a:t>
            </a:r>
          </a:p>
          <a:p>
            <a:pPr>
              <a:lnSpc>
                <a:spcPct val="80000"/>
              </a:lnSpc>
            </a:pPr>
            <a:r>
              <a:rPr lang="en-US" altLang="en-US" sz="2000" dirty="0">
                <a:ea typeface="ＭＳ Ｐゴシック" panose="020B0600070205080204" pitchFamily="34" charset="-128"/>
              </a:rPr>
              <a:t>playing a major role in the development</a:t>
            </a:r>
          </a:p>
          <a:p>
            <a:pPr>
              <a:lnSpc>
                <a:spcPct val="80000"/>
              </a:lnSpc>
            </a:pPr>
            <a:r>
              <a:rPr lang="en-US" altLang="en-US" sz="2000" dirty="0">
                <a:ea typeface="ＭＳ Ｐゴシック" panose="020B0600070205080204" pitchFamily="34" charset="-128"/>
              </a:rPr>
              <a:t>of </a:t>
            </a:r>
            <a:r>
              <a:rPr lang="en-US" altLang="en-US" sz="2000" dirty="0" err="1">
                <a:ea typeface="ＭＳ Ｐゴシック" panose="020B0600070205080204" pitchFamily="34" charset="-128"/>
              </a:rPr>
              <a:t>goitre</a:t>
            </a:r>
            <a:r>
              <a:rPr lang="en-US" altLang="en-US" sz="2000" dirty="0">
                <a:ea typeface="ＭＳ Ｐゴシック" panose="020B0600070205080204" pitchFamily="34" charset="-128"/>
              </a:rPr>
              <a:t> in their rats.5 to 7 Since the thyroid of</a:t>
            </a:r>
          </a:p>
          <a:p>
            <a:pPr>
              <a:lnSpc>
                <a:spcPct val="80000"/>
              </a:lnSpc>
            </a:pPr>
            <a:r>
              <a:rPr lang="en-US" altLang="en-US" sz="2000" dirty="0">
                <a:ea typeface="ＭＳ Ｐゴシック" panose="020B0600070205080204" pitchFamily="34" charset="-128"/>
              </a:rPr>
              <a:t>the mouse is more responsive to the low iodine</a:t>
            </a:r>
          </a:p>
          <a:p>
            <a:pPr>
              <a:lnSpc>
                <a:spcPct val="80000"/>
              </a:lnSpc>
            </a:pPr>
            <a:r>
              <a:rPr lang="en-US" altLang="en-US" sz="2000" dirty="0">
                <a:ea typeface="ＭＳ Ｐゴシック" panose="020B0600070205080204" pitchFamily="34" charset="-128"/>
              </a:rPr>
              <a:t>diet than that of the rat,8 mice were used to reexamine</a:t>
            </a:r>
          </a:p>
          <a:p>
            <a:pPr>
              <a:lnSpc>
                <a:spcPct val="80000"/>
              </a:lnSpc>
            </a:pPr>
            <a:r>
              <a:rPr lang="en-US" altLang="en-US" sz="2000" dirty="0">
                <a:ea typeface="ＭＳ Ｐゴシック" panose="020B0600070205080204" pitchFamily="34" charset="-128"/>
              </a:rPr>
              <a:t>the part played by each constituent of</a:t>
            </a:r>
          </a:p>
          <a:p>
            <a:pPr>
              <a:lnSpc>
                <a:spcPct val="80000"/>
              </a:lnSpc>
            </a:pPr>
            <a:r>
              <a:rPr lang="en-US" altLang="en-US" sz="2000" dirty="0">
                <a:ea typeface="ＭＳ Ｐゴシック" panose="020B0600070205080204" pitchFamily="34" charset="-128"/>
              </a:rPr>
              <a:t>this diet in the production of thyroid hypertrophy.</a:t>
            </a:r>
          </a:p>
          <a:p>
            <a:pPr>
              <a:lnSpc>
                <a:spcPct val="80000"/>
              </a:lnSpc>
            </a:pPr>
            <a:r>
              <a:rPr lang="en-US" altLang="en-US" sz="2000" dirty="0">
                <a:ea typeface="ＭＳ Ｐゴシック" panose="020B0600070205080204" pitchFamily="34" charset="-128"/>
              </a:rPr>
              <a:t>The only component found essential for</a:t>
            </a:r>
          </a:p>
          <a:p>
            <a:pPr>
              <a:lnSpc>
                <a:spcPct val="80000"/>
              </a:lnSpc>
            </a:pPr>
            <a:r>
              <a:rPr lang="en-US" altLang="en-US" sz="2000" dirty="0">
                <a:ea typeface="ＭＳ Ｐゴシック" panose="020B0600070205080204" pitchFamily="34" charset="-128"/>
              </a:rPr>
              <a:t>the induction of </a:t>
            </a:r>
            <a:r>
              <a:rPr lang="en-US" altLang="en-US" sz="2000" dirty="0" err="1">
                <a:ea typeface="ＭＳ Ｐゴシック" panose="020B0600070205080204" pitchFamily="34" charset="-128"/>
              </a:rPr>
              <a:t>goitre</a:t>
            </a:r>
            <a:r>
              <a:rPr lang="en-US" altLang="en-US" sz="2000" dirty="0">
                <a:ea typeface="ＭＳ Ｐゴシック" panose="020B0600070205080204" pitchFamily="34" charset="-128"/>
              </a:rPr>
              <a:t> by the low iodine diet</a:t>
            </a:r>
          </a:p>
          <a:p>
            <a:pPr>
              <a:lnSpc>
                <a:spcPct val="80000"/>
              </a:lnSpc>
            </a:pPr>
            <a:r>
              <a:rPr lang="en-US" altLang="en-US" sz="2000" dirty="0">
                <a:ea typeface="ＭＳ Ｐゴシック" panose="020B0600070205080204" pitchFamily="34" charset="-128"/>
              </a:rPr>
              <a:t>was sodium chloride.</a:t>
            </a:r>
          </a:p>
          <a:p>
            <a:pPr>
              <a:lnSpc>
                <a:spcPct val="80000"/>
              </a:lnSpc>
            </a:pPr>
            <a:r>
              <a:rPr lang="en-US" altLang="en-US" sz="2000" dirty="0">
                <a:ea typeface="ＭＳ Ｐゴシック" panose="020B0600070205080204" pitchFamily="34" charset="-128"/>
              </a:rPr>
              <a:t>The influence of sodium chloride was shown</a:t>
            </a:r>
          </a:p>
          <a:p>
            <a:pPr>
              <a:lnSpc>
                <a:spcPct val="80000"/>
              </a:lnSpc>
            </a:pPr>
            <a:r>
              <a:rPr lang="en-US" altLang="en-US" sz="2000" dirty="0">
                <a:ea typeface="ＭＳ Ｐゴシック" panose="020B0600070205080204" pitchFamily="34" charset="-128"/>
              </a:rPr>
              <a:t>in three groups of 13 young C3H (</a:t>
            </a:r>
            <a:r>
              <a:rPr lang="en-US" altLang="en-US" sz="2000" dirty="0" err="1">
                <a:ea typeface="ＭＳ Ｐゴシック" panose="020B0600070205080204" pitchFamily="34" charset="-128"/>
              </a:rPr>
              <a:t>Heston</a:t>
            </a:r>
            <a:r>
              <a:rPr lang="en-US" altLang="en-US" sz="2000" dirty="0">
                <a:ea typeface="ＭＳ Ｐゴシック" panose="020B0600070205080204" pitchFamily="34" charset="-128"/>
              </a:rPr>
              <a:t>) male</a:t>
            </a:r>
          </a:p>
          <a:p>
            <a:pPr>
              <a:lnSpc>
                <a:spcPct val="80000"/>
              </a:lnSpc>
            </a:pPr>
            <a:r>
              <a:rPr lang="en-US" altLang="en-US" sz="2000" dirty="0">
                <a:ea typeface="ＭＳ Ｐゴシック" panose="020B0600070205080204" pitchFamily="34" charset="-128"/>
              </a:rPr>
              <a:t>mice fed a basic low iodine diet consisting of</a:t>
            </a:r>
          </a:p>
          <a:p>
            <a:pPr>
              <a:lnSpc>
                <a:spcPct val="80000"/>
              </a:lnSpc>
            </a:pPr>
            <a:r>
              <a:rPr lang="en-US" altLang="en-US" sz="2000" dirty="0">
                <a:ea typeface="ＭＳ Ｐゴシック" panose="020B0600070205080204" pitchFamily="34" charset="-128"/>
              </a:rPr>
              <a:t>corn meal, wheat gluten, yeast, and calcium</a:t>
            </a:r>
          </a:p>
          <a:p>
            <a:pPr>
              <a:lnSpc>
                <a:spcPct val="80000"/>
              </a:lnSpc>
            </a:pPr>
            <a:r>
              <a:rPr lang="en-US" altLang="en-US" sz="2000" dirty="0">
                <a:ea typeface="ＭＳ Ｐゴシック" panose="020B0600070205080204" pitchFamily="34" charset="-128"/>
              </a:rPr>
              <a:t>carbonate. Supplements of sodium chloride were</a:t>
            </a:r>
          </a:p>
          <a:p>
            <a:pPr>
              <a:lnSpc>
                <a:spcPct val="80000"/>
              </a:lnSpc>
            </a:pPr>
            <a:r>
              <a:rPr lang="en-US" altLang="en-US" sz="2000" dirty="0">
                <a:ea typeface="ＭＳ Ｐゴシック" panose="020B0600070205080204" pitchFamily="34" charset="-128"/>
              </a:rPr>
              <a:t>added to control the dietary level of this salt.</a:t>
            </a:r>
          </a:p>
          <a:p>
            <a:pPr>
              <a:lnSpc>
                <a:spcPct val="80000"/>
              </a:lnSpc>
            </a:pPr>
            <a:r>
              <a:rPr lang="en-US" altLang="en-US" sz="2000" dirty="0">
                <a:ea typeface="ＭＳ Ｐゴシック" panose="020B0600070205080204" pitchFamily="34" charset="-128"/>
              </a:rPr>
              <a:t>The first group received none; the second or control</a:t>
            </a:r>
          </a:p>
          <a:p>
            <a:pPr>
              <a:lnSpc>
                <a:spcPct val="80000"/>
              </a:lnSpc>
            </a:pPr>
            <a:r>
              <a:rPr lang="en-US" altLang="en-US" sz="2000" dirty="0">
                <a:ea typeface="ＭＳ Ｐゴシック" panose="020B0600070205080204" pitchFamily="34" charset="-128"/>
              </a:rPr>
              <a:t>group, 1%; and the third, 10% sodium</a:t>
            </a:r>
          </a:p>
          <a:p>
            <a:pPr>
              <a:lnSpc>
                <a:spcPct val="80000"/>
              </a:lnSpc>
            </a:pPr>
            <a:r>
              <a:rPr lang="en-US" altLang="en-US" sz="2000" dirty="0">
                <a:ea typeface="ＭＳ Ｐゴシック" panose="020B0600070205080204" pitchFamily="34" charset="-128"/>
              </a:rPr>
              <a:t>chloride. All animals fed the low sodium</a:t>
            </a:r>
          </a:p>
          <a:p>
            <a:pPr>
              <a:lnSpc>
                <a:spcPct val="80000"/>
              </a:lnSpc>
            </a:pPr>
            <a:r>
              <a:rPr lang="en-US" altLang="en-US" sz="2000" dirty="0">
                <a:ea typeface="ＭＳ Ｐゴシック" panose="020B0600070205080204" pitchFamily="34" charset="-128"/>
              </a:rPr>
              <a:t>chloride diet (first group) appeared healthy and</a:t>
            </a:r>
          </a:p>
          <a:p>
            <a:pPr>
              <a:lnSpc>
                <a:spcPct val="80000"/>
              </a:lnSpc>
            </a:pPr>
            <a:r>
              <a:rPr lang="en-US" altLang="en-US" sz="2000" dirty="0">
                <a:ea typeface="ＭＳ Ｐゴシック" panose="020B0600070205080204" pitchFamily="34" charset="-128"/>
              </a:rPr>
              <a:t>gained weight at the same rate as controls,</a:t>
            </a:r>
          </a:p>
          <a:p>
            <a:pPr>
              <a:lnSpc>
                <a:spcPct val="80000"/>
              </a:lnSpc>
            </a:pPr>
            <a:r>
              <a:rPr lang="en-US" altLang="en-US" sz="2000" dirty="0">
                <a:ea typeface="ＭＳ Ｐゴシック" panose="020B0600070205080204" pitchFamily="34" charset="-128"/>
              </a:rPr>
              <a:t>whereas among those given excess sodium</a:t>
            </a:r>
          </a:p>
          <a:p>
            <a:pPr>
              <a:lnSpc>
                <a:spcPct val="80000"/>
              </a:lnSpc>
            </a:pPr>
            <a:r>
              <a:rPr lang="en-US" altLang="en-US" sz="2000" dirty="0">
                <a:ea typeface="ＭＳ Ｐゴシック" panose="020B0600070205080204" pitchFamily="34" charset="-128"/>
              </a:rPr>
              <a:t>*From the Department of Anatomy, McGill University.</a:t>
            </a:r>
          </a:p>
          <a:p>
            <a:pPr>
              <a:lnSpc>
                <a:spcPct val="80000"/>
              </a:lnSpc>
            </a:pPr>
            <a:r>
              <a:rPr lang="en-US" altLang="en-US" sz="2000" dirty="0">
                <a:ea typeface="ＭＳ Ｐゴシック" panose="020B0600070205080204" pitchFamily="34" charset="-128"/>
              </a:rPr>
              <a:t>This work was supported by a grant from the Department</a:t>
            </a:r>
          </a:p>
          <a:p>
            <a:pPr>
              <a:lnSpc>
                <a:spcPct val="80000"/>
              </a:lnSpc>
            </a:pPr>
            <a:r>
              <a:rPr lang="en-US" altLang="en-US" sz="2000" dirty="0">
                <a:ea typeface="ＭＳ Ｐゴシック" panose="020B0600070205080204" pitchFamily="34" charset="-128"/>
              </a:rPr>
              <a:t>of National Health and Welfare of Canada (obtained</a:t>
            </a:r>
          </a:p>
          <a:p>
            <a:pPr>
              <a:lnSpc>
                <a:spcPct val="80000"/>
              </a:lnSpc>
            </a:pPr>
            <a:r>
              <a:rPr lang="en-US" altLang="en-US" sz="2000" dirty="0">
                <a:ea typeface="ＭＳ Ｐゴシック" panose="020B0600070205080204" pitchFamily="34" charset="-128"/>
              </a:rPr>
              <a:t>through the Ministry of Health of the Province of Quebec).</a:t>
            </a:r>
          </a:p>
          <a:p>
            <a:pPr>
              <a:lnSpc>
                <a:spcPct val="80000"/>
              </a:lnSpc>
            </a:pPr>
            <a:r>
              <a:rPr lang="en-US" altLang="en-US" sz="2000" dirty="0" err="1">
                <a:ea typeface="ＭＳ Ｐゴシック" panose="020B0600070205080204" pitchFamily="34" charset="-128"/>
              </a:rPr>
              <a:t>tFellow</a:t>
            </a:r>
            <a:r>
              <a:rPr lang="en-US" altLang="en-US" sz="2000" dirty="0">
                <a:ea typeface="ＭＳ Ｐゴシック" panose="020B0600070205080204" pitchFamily="34" charset="-128"/>
              </a:rPr>
              <a:t> of the National Cancer Institute of Canada.</a:t>
            </a:r>
          </a:p>
          <a:p>
            <a:pPr>
              <a:lnSpc>
                <a:spcPct val="80000"/>
              </a:lnSpc>
            </a:pPr>
            <a:r>
              <a:rPr lang="en-US" altLang="en-US" sz="2000" dirty="0">
                <a:ea typeface="ＭＳ Ｐゴシック" panose="020B0600070205080204" pitchFamily="34" charset="-128"/>
              </a:rPr>
              <a:t>chloride (third group), 5 died. After 61 days on</a:t>
            </a:r>
          </a:p>
          <a:p>
            <a:pPr>
              <a:lnSpc>
                <a:spcPct val="80000"/>
              </a:lnSpc>
            </a:pPr>
            <a:r>
              <a:rPr lang="en-US" altLang="en-US" sz="2000" dirty="0">
                <a:ea typeface="ＭＳ Ｐゴシック" panose="020B0600070205080204" pitchFamily="34" charset="-128"/>
              </a:rPr>
              <a:t>the diets, the mean weights of the left thyroid</a:t>
            </a:r>
          </a:p>
          <a:p>
            <a:pPr>
              <a:lnSpc>
                <a:spcPct val="80000"/>
              </a:lnSpc>
            </a:pPr>
            <a:r>
              <a:rPr lang="en-US" altLang="en-US" sz="2000" dirty="0">
                <a:ea typeface="ＭＳ Ｐゴシック" panose="020B0600070205080204" pitchFamily="34" charset="-128"/>
              </a:rPr>
              <a:t>lobes were 4.2, 13.2, and 14.7 </a:t>
            </a:r>
            <a:r>
              <a:rPr lang="en-US" altLang="en-US" sz="2000" dirty="0" err="1">
                <a:ea typeface="ＭＳ Ｐゴシック" panose="020B0600070205080204" pitchFamily="34" charset="-128"/>
              </a:rPr>
              <a:t>mgm</a:t>
            </a:r>
            <a:r>
              <a:rPr lang="en-US" altLang="en-US" sz="2000" dirty="0">
                <a:ea typeface="ＭＳ Ｐゴシック" panose="020B0600070205080204" pitchFamily="34" charset="-128"/>
              </a:rPr>
              <a:t>. respectively</a:t>
            </a:r>
          </a:p>
          <a:p>
            <a:pPr>
              <a:lnSpc>
                <a:spcPct val="80000"/>
              </a:lnSpc>
            </a:pPr>
            <a:r>
              <a:rPr lang="en-US" altLang="en-US" sz="2000" dirty="0">
                <a:ea typeface="ＭＳ Ｐゴシック" panose="020B0600070205080204" pitchFamily="34" charset="-128"/>
              </a:rPr>
              <a:t>in the three groups, in contrast to approximately</a:t>
            </a:r>
          </a:p>
          <a:p>
            <a:pPr>
              <a:lnSpc>
                <a:spcPct val="80000"/>
              </a:lnSpc>
            </a:pPr>
            <a:r>
              <a:rPr lang="en-US" altLang="en-US" sz="2000" dirty="0">
                <a:ea typeface="ＭＳ Ｐゴシック" panose="020B0600070205080204" pitchFamily="34" charset="-128"/>
              </a:rPr>
              <a:t>1 </a:t>
            </a:r>
            <a:r>
              <a:rPr lang="en-US" altLang="en-US" sz="2000" dirty="0" err="1">
                <a:ea typeface="ＭＳ Ｐゴシック" panose="020B0600070205080204" pitchFamily="34" charset="-128"/>
              </a:rPr>
              <a:t>mgm</a:t>
            </a:r>
            <a:r>
              <a:rPr lang="en-US" altLang="en-US" sz="2000" dirty="0">
                <a:ea typeface="ＭＳ Ｐゴシック" panose="020B0600070205080204" pitchFamily="34" charset="-128"/>
              </a:rPr>
              <a:t>. in mice fed the usual laboratory diet.</a:t>
            </a:r>
          </a:p>
          <a:p>
            <a:pPr>
              <a:lnSpc>
                <a:spcPct val="80000"/>
              </a:lnSpc>
            </a:pPr>
            <a:r>
              <a:rPr lang="en-US" altLang="en-US" sz="2000" dirty="0">
                <a:ea typeface="ＭＳ Ｐゴシック" panose="020B0600070205080204" pitchFamily="34" charset="-128"/>
              </a:rPr>
              <a:t>Histologically, the right thyroid lobes of control</a:t>
            </a:r>
          </a:p>
          <a:p>
            <a:pPr>
              <a:lnSpc>
                <a:spcPct val="80000"/>
              </a:lnSpc>
            </a:pPr>
            <a:r>
              <a:rPr lang="en-US" altLang="en-US" sz="2000" dirty="0">
                <a:ea typeface="ＭＳ Ｐゴシック" panose="020B0600070205080204" pitchFamily="34" charset="-128"/>
              </a:rPr>
              <a:t>mice (1% sodium chloride) were highly</a:t>
            </a:r>
          </a:p>
          <a:p>
            <a:pPr>
              <a:lnSpc>
                <a:spcPct val="80000"/>
              </a:lnSpc>
            </a:pPr>
            <a:r>
              <a:rPr lang="en-US" altLang="en-US" sz="2000" dirty="0">
                <a:ea typeface="ＭＳ Ｐゴシック" panose="020B0600070205080204" pitchFamily="34" charset="-128"/>
              </a:rPr>
              <a:t>stimulated. They showed irregular, densely</a:t>
            </a:r>
          </a:p>
          <a:p>
            <a:pPr>
              <a:lnSpc>
                <a:spcPct val="80000"/>
              </a:lnSpc>
            </a:pPr>
            <a:r>
              <a:rPr lang="en-US" altLang="en-US" sz="2000" dirty="0">
                <a:ea typeface="ＭＳ Ｐゴシック" panose="020B0600070205080204" pitchFamily="34" charset="-128"/>
              </a:rPr>
              <a:t>cellular follicles with small </a:t>
            </a:r>
            <a:r>
              <a:rPr lang="en-US" altLang="en-US" sz="2000" dirty="0" err="1">
                <a:ea typeface="ＭＳ Ｐゴシック" panose="020B0600070205080204" pitchFamily="34" charset="-128"/>
              </a:rPr>
              <a:t>lumina</a:t>
            </a:r>
            <a:r>
              <a:rPr lang="en-US" altLang="en-US" sz="2000" dirty="0">
                <a:ea typeface="ＭＳ Ｐゴシック" panose="020B0600070205080204" pitchFamily="34" charset="-128"/>
              </a:rPr>
              <a:t> containing</a:t>
            </a:r>
          </a:p>
          <a:p>
            <a:pPr>
              <a:lnSpc>
                <a:spcPct val="80000"/>
              </a:lnSpc>
            </a:pPr>
            <a:r>
              <a:rPr lang="en-US" altLang="en-US" sz="2000" dirty="0">
                <a:ea typeface="ＭＳ Ｐゴシック" panose="020B0600070205080204" pitchFamily="34" charset="-128"/>
              </a:rPr>
              <a:t>thin wisps of colloid. Thyroids in the 10%</a:t>
            </a:r>
          </a:p>
          <a:p>
            <a:pPr>
              <a:lnSpc>
                <a:spcPct val="80000"/>
              </a:lnSpc>
            </a:pPr>
            <a:r>
              <a:rPr lang="en-US" altLang="en-US" sz="2000" dirty="0">
                <a:ea typeface="ＭＳ Ｐゴシック" panose="020B0600070205080204" pitchFamily="34" charset="-128"/>
              </a:rPr>
              <a:t>sodium chloride group had a similar microscopic</a:t>
            </a:r>
          </a:p>
          <a:p>
            <a:pPr>
              <a:lnSpc>
                <a:spcPct val="80000"/>
              </a:lnSpc>
            </a:pPr>
            <a:r>
              <a:rPr lang="en-US" altLang="en-US" sz="2000" dirty="0">
                <a:ea typeface="ＭＳ Ｐゴシック" panose="020B0600070205080204" pitchFamily="34" charset="-128"/>
              </a:rPr>
              <a:t>appearance. The glands of the animals which</a:t>
            </a:r>
          </a:p>
          <a:p>
            <a:pPr>
              <a:lnSpc>
                <a:spcPct val="80000"/>
              </a:lnSpc>
            </a:pPr>
            <a:r>
              <a:rPr lang="en-US" altLang="en-US" sz="2000" dirty="0">
                <a:ea typeface="ＭＳ Ｐゴシック" panose="020B0600070205080204" pitchFamily="34" charset="-128"/>
              </a:rPr>
              <a:t>received no added sodium chloride were less</a:t>
            </a:r>
          </a:p>
          <a:p>
            <a:pPr>
              <a:lnSpc>
                <a:spcPct val="80000"/>
              </a:lnSpc>
            </a:pPr>
            <a:r>
              <a:rPr lang="en-US" altLang="en-US" sz="2000" dirty="0">
                <a:ea typeface="ＭＳ Ｐゴシック" panose="020B0600070205080204" pitchFamily="34" charset="-128"/>
              </a:rPr>
              <a:t>stimulated. They displayed smaller spherical</a:t>
            </a:r>
          </a:p>
          <a:p>
            <a:pPr>
              <a:lnSpc>
                <a:spcPct val="80000"/>
              </a:lnSpc>
            </a:pPr>
            <a:r>
              <a:rPr lang="en-US" altLang="en-US" sz="2000" dirty="0">
                <a:ea typeface="ＭＳ Ｐゴシック" panose="020B0600070205080204" pitchFamily="34" charset="-128"/>
              </a:rPr>
              <a:t>follicles containing fewer cells and larger colloid</a:t>
            </a:r>
          </a:p>
          <a:p>
            <a:pPr>
              <a:lnSpc>
                <a:spcPct val="80000"/>
              </a:lnSpc>
            </a:pPr>
            <a:r>
              <a:rPr lang="en-US" altLang="en-US" sz="2000" dirty="0">
                <a:ea typeface="ＭＳ Ｐゴシック" panose="020B0600070205080204" pitchFamily="34" charset="-128"/>
              </a:rPr>
              <a:t>accumulations. It was concluded that withdrawal</a:t>
            </a:r>
          </a:p>
          <a:p>
            <a:pPr>
              <a:lnSpc>
                <a:spcPct val="80000"/>
              </a:lnSpc>
            </a:pPr>
            <a:r>
              <a:rPr lang="en-US" altLang="en-US" sz="2000" dirty="0">
                <a:ea typeface="ＭＳ Ｐゴシック" panose="020B0600070205080204" pitchFamily="34" charset="-128"/>
              </a:rPr>
              <a:t>of sodium chloride interfered with the thyroid</a:t>
            </a:r>
          </a:p>
          <a:p>
            <a:pPr>
              <a:lnSpc>
                <a:spcPct val="80000"/>
              </a:lnSpc>
            </a:pPr>
            <a:r>
              <a:rPr lang="en-US" altLang="en-US" sz="2000" dirty="0">
                <a:ea typeface="ＭＳ Ｐゴシック" panose="020B0600070205080204" pitchFamily="34" charset="-128"/>
              </a:rPr>
              <a:t>hypertrophy produced by iodine deficiency,</a:t>
            </a:r>
          </a:p>
          <a:p>
            <a:pPr>
              <a:lnSpc>
                <a:spcPct val="80000"/>
              </a:lnSpc>
            </a:pPr>
            <a:r>
              <a:rPr lang="en-US" altLang="en-US" sz="2000" dirty="0">
                <a:ea typeface="ＭＳ Ｐゴシック" panose="020B0600070205080204" pitchFamily="34" charset="-128"/>
              </a:rPr>
              <a:t>while excess sodium chloride (10%) did not</a:t>
            </a:r>
          </a:p>
          <a:p>
            <a:pPr>
              <a:lnSpc>
                <a:spcPct val="80000"/>
              </a:lnSpc>
            </a:pPr>
            <a:r>
              <a:rPr lang="en-US" altLang="en-US" sz="2000" dirty="0">
                <a:ea typeface="ＭＳ Ｐゴシック" panose="020B0600070205080204" pitchFamily="34" charset="-128"/>
              </a:rPr>
              <a:t>significantly affect the enlargement of the gland.</a:t>
            </a:r>
          </a:p>
          <a:p>
            <a:pPr>
              <a:lnSpc>
                <a:spcPct val="80000"/>
              </a:lnSpc>
            </a:pPr>
            <a:r>
              <a:rPr lang="en-US" altLang="en-US" sz="2000" dirty="0">
                <a:ea typeface="ＭＳ Ｐゴシック" panose="020B0600070205080204" pitchFamily="34" charset="-128"/>
              </a:rPr>
              <a:t>The results were confirmed in two groups of</a:t>
            </a:r>
          </a:p>
          <a:p>
            <a:pPr>
              <a:lnSpc>
                <a:spcPct val="80000"/>
              </a:lnSpc>
            </a:pPr>
            <a:r>
              <a:rPr lang="en-US" altLang="en-US" sz="2000" dirty="0">
                <a:ea typeface="ＭＳ Ｐゴシック" panose="020B0600070205080204" pitchFamily="34" charset="-128"/>
              </a:rPr>
              <a:t>mice fed the basic low iodine diet with 0 and 1%o</a:t>
            </a:r>
          </a:p>
          <a:p>
            <a:pPr>
              <a:lnSpc>
                <a:spcPct val="80000"/>
              </a:lnSpc>
            </a:pPr>
            <a:r>
              <a:rPr lang="en-US" altLang="en-US" sz="2000" dirty="0">
                <a:ea typeface="ＭＳ Ｐゴシック" panose="020B0600070205080204" pitchFamily="34" charset="-128"/>
              </a:rPr>
              <a:t>sodium chloride respectively. (Wheat gluten was</a:t>
            </a:r>
          </a:p>
          <a:p>
            <a:pPr>
              <a:lnSpc>
                <a:spcPct val="80000"/>
              </a:lnSpc>
            </a:pPr>
            <a:r>
              <a:rPr lang="en-US" altLang="en-US" sz="2000" dirty="0">
                <a:ea typeface="ＭＳ Ｐゴシック" panose="020B0600070205080204" pitchFamily="34" charset="-128"/>
              </a:rPr>
              <a:t>omitted since its sodium chloride content was</a:t>
            </a:r>
          </a:p>
          <a:p>
            <a:pPr>
              <a:lnSpc>
                <a:spcPct val="80000"/>
              </a:lnSpc>
            </a:pPr>
            <a:r>
              <a:rPr lang="en-US" altLang="en-US" sz="2000" dirty="0">
                <a:ea typeface="ＭＳ Ｐゴシック" panose="020B0600070205080204" pitchFamily="34" charset="-128"/>
              </a:rPr>
              <a:t>found to be high.) Animals of both groups survived</a:t>
            </a:r>
          </a:p>
          <a:p>
            <a:pPr>
              <a:lnSpc>
                <a:spcPct val="80000"/>
              </a:lnSpc>
            </a:pPr>
            <a:r>
              <a:rPr lang="en-US" altLang="en-US" sz="2000" dirty="0">
                <a:ea typeface="ＭＳ Ｐゴシック" panose="020B0600070205080204" pitchFamily="34" charset="-128"/>
              </a:rPr>
              <a:t>in good health and gained weight equally</a:t>
            </a:r>
          </a:p>
          <a:p>
            <a:pPr>
              <a:lnSpc>
                <a:spcPct val="80000"/>
              </a:lnSpc>
            </a:pPr>
            <a:r>
              <a:rPr lang="en-US" altLang="en-US" sz="2000" dirty="0">
                <a:ea typeface="ＭＳ Ｐゴシック" panose="020B0600070205080204" pitchFamily="34" charset="-128"/>
              </a:rPr>
              <a:t>during the 51-day experimental period. The</a:t>
            </a:r>
          </a:p>
          <a:p>
            <a:pPr>
              <a:lnSpc>
                <a:spcPct val="80000"/>
              </a:lnSpc>
            </a:pPr>
            <a:r>
              <a:rPr lang="en-US" altLang="en-US" sz="2000" dirty="0">
                <a:ea typeface="ＭＳ Ｐゴシック" panose="020B0600070205080204" pitchFamily="34" charset="-128"/>
              </a:rPr>
              <a:t>large </a:t>
            </a:r>
            <a:r>
              <a:rPr lang="en-US" altLang="en-US" sz="2000" dirty="0" err="1">
                <a:ea typeface="ＭＳ Ｐゴシック" panose="020B0600070205080204" pitchFamily="34" charset="-128"/>
              </a:rPr>
              <a:t>goitres</a:t>
            </a:r>
            <a:r>
              <a:rPr lang="en-US" altLang="en-US" sz="2000" dirty="0">
                <a:ea typeface="ＭＳ Ｐゴシック" panose="020B0600070205080204" pitchFamily="34" charset="-128"/>
              </a:rPr>
              <a:t> characteristic of the 1% sodium</a:t>
            </a:r>
          </a:p>
          <a:p>
            <a:pPr>
              <a:lnSpc>
                <a:spcPct val="80000"/>
              </a:lnSpc>
            </a:pPr>
            <a:r>
              <a:rPr lang="en-US" altLang="en-US" sz="2000" dirty="0">
                <a:ea typeface="ＭＳ Ｐゴシック" panose="020B0600070205080204" pitchFamily="34" charset="-128"/>
              </a:rPr>
              <a:t>chloride group (mean left thyroid lobe weight,</a:t>
            </a:r>
          </a:p>
          <a:p>
            <a:pPr>
              <a:lnSpc>
                <a:spcPct val="80000"/>
              </a:lnSpc>
            </a:pPr>
            <a:r>
              <a:rPr lang="en-US" altLang="en-US" sz="2000" dirty="0">
                <a:ea typeface="ＭＳ Ｐゴシック" panose="020B0600070205080204" pitchFamily="34" charset="-128"/>
              </a:rPr>
              <a:t>12.0 </a:t>
            </a:r>
            <a:r>
              <a:rPr lang="en-US" altLang="en-US" sz="2000" dirty="0" err="1">
                <a:ea typeface="ＭＳ Ｐゴシック" panose="020B0600070205080204" pitchFamily="34" charset="-128"/>
              </a:rPr>
              <a:t>mgm</a:t>
            </a:r>
            <a:r>
              <a:rPr lang="en-US" altLang="en-US" sz="2000" dirty="0">
                <a:ea typeface="ＭＳ Ｐゴシック" panose="020B0600070205080204" pitchFamily="34" charset="-128"/>
              </a:rPr>
              <a:t>;) were not observed when the sodium</a:t>
            </a:r>
          </a:p>
          <a:p>
            <a:pPr>
              <a:lnSpc>
                <a:spcPct val="80000"/>
              </a:lnSpc>
            </a:pPr>
            <a:r>
              <a:rPr lang="en-US" altLang="en-US" sz="2000" dirty="0">
                <a:ea typeface="ＭＳ Ｐゴシック" panose="020B0600070205080204" pitchFamily="34" charset="-128"/>
              </a:rPr>
              <a:t>chloride supplement was withheld (mean left</a:t>
            </a:r>
          </a:p>
          <a:p>
            <a:pPr>
              <a:lnSpc>
                <a:spcPct val="80000"/>
              </a:lnSpc>
            </a:pPr>
            <a:r>
              <a:rPr lang="en-US" altLang="en-US" sz="2000" dirty="0">
                <a:ea typeface="ＭＳ Ｐゴシック" panose="020B0600070205080204" pitchFamily="34" charset="-128"/>
              </a:rPr>
              <a:t>thyroid lobe weight, 2.3 </a:t>
            </a:r>
            <a:r>
              <a:rPr lang="en-US" altLang="en-US" sz="2000" dirty="0" err="1">
                <a:ea typeface="ＭＳ Ｐゴシック" panose="020B0600070205080204" pitchFamily="34" charset="-128"/>
              </a:rPr>
              <a:t>mgm</a:t>
            </a:r>
            <a:r>
              <a:rPr lang="en-US" altLang="en-US" sz="2000" dirty="0">
                <a:ea typeface="ＭＳ Ｐゴシック" panose="020B0600070205080204" pitchFamily="34" charset="-128"/>
              </a:rPr>
              <a:t>.). Further work</a:t>
            </a:r>
          </a:p>
          <a:p>
            <a:pPr>
              <a:lnSpc>
                <a:spcPct val="80000"/>
              </a:lnSpc>
            </a:pPr>
            <a:r>
              <a:rPr lang="en-US" altLang="en-US" sz="2000" dirty="0">
                <a:ea typeface="ＭＳ Ｐゴシック" panose="020B0600070205080204" pitchFamily="34" charset="-128"/>
              </a:rPr>
              <a:t>has shown that the effect produced by sodium</a:t>
            </a:r>
          </a:p>
          <a:p>
            <a:pPr>
              <a:lnSpc>
                <a:spcPct val="80000"/>
              </a:lnSpc>
            </a:pPr>
            <a:r>
              <a:rPr lang="en-US" altLang="en-US" sz="2000" dirty="0">
                <a:ea typeface="ＭＳ Ｐゴシック" panose="020B0600070205080204" pitchFamily="34" charset="-128"/>
              </a:rPr>
              <a:t>chloride could not be obtained when either</a:t>
            </a:r>
          </a:p>
          <a:p>
            <a:pPr>
              <a:lnSpc>
                <a:spcPct val="80000"/>
              </a:lnSpc>
            </a:pPr>
            <a:r>
              <a:rPr lang="en-US" altLang="en-US" sz="2000" dirty="0">
                <a:ea typeface="ＭＳ Ｐゴシック" panose="020B0600070205080204" pitchFamily="34" charset="-128"/>
              </a:rPr>
              <a:t>sodium or chloride ions alone were administered.</a:t>
            </a:r>
          </a:p>
          <a:p>
            <a:pPr>
              <a:lnSpc>
                <a:spcPct val="80000"/>
              </a:lnSpc>
            </a:pPr>
            <a:r>
              <a:rPr lang="en-US" altLang="en-US" sz="2000" dirty="0">
                <a:ea typeface="ＭＳ Ｐゴシック" panose="020B0600070205080204" pitchFamily="34" charset="-128"/>
              </a:rPr>
              <a:t>It thus appears that an adequate supply of</a:t>
            </a:r>
          </a:p>
          <a:p>
            <a:pPr>
              <a:lnSpc>
                <a:spcPct val="80000"/>
              </a:lnSpc>
            </a:pPr>
            <a:r>
              <a:rPr lang="en-US" altLang="en-US" sz="2000" dirty="0">
                <a:ea typeface="ＭＳ Ｐゴシック" panose="020B0600070205080204" pitchFamily="34" charset="-128"/>
              </a:rPr>
              <a:t>sodium chloride, as such, is indispensable for the</a:t>
            </a:r>
          </a:p>
          <a:p>
            <a:pPr>
              <a:lnSpc>
                <a:spcPct val="80000"/>
              </a:lnSpc>
            </a:pPr>
            <a:r>
              <a:rPr lang="en-US" altLang="en-US" sz="2000" dirty="0">
                <a:ea typeface="ＭＳ Ｐゴシック" panose="020B0600070205080204" pitchFamily="34" charset="-128"/>
              </a:rPr>
              <a:t>development of </a:t>
            </a:r>
            <a:r>
              <a:rPr lang="en-US" altLang="en-US" sz="2000" dirty="0" err="1">
                <a:ea typeface="ＭＳ Ｐゴシック" panose="020B0600070205080204" pitchFamily="34" charset="-128"/>
              </a:rPr>
              <a:t>goitrous</a:t>
            </a:r>
            <a:r>
              <a:rPr lang="en-US" altLang="en-US" sz="2000" dirty="0">
                <a:ea typeface="ＭＳ Ｐゴシック" panose="020B0600070205080204" pitchFamily="34" charset="-128"/>
              </a:rPr>
              <a:t> thyroids under conditions</a:t>
            </a:r>
          </a:p>
          <a:p>
            <a:pPr>
              <a:lnSpc>
                <a:spcPct val="80000"/>
              </a:lnSpc>
            </a:pPr>
            <a:r>
              <a:rPr lang="en-US" altLang="en-US" sz="2000" dirty="0">
                <a:ea typeface="ＭＳ Ｐゴシック" panose="020B0600070205080204" pitchFamily="34" charset="-128"/>
              </a:rPr>
              <a:t>of iodine deficiency in mice.</a:t>
            </a:r>
          </a:p>
          <a:p>
            <a:pPr>
              <a:lnSpc>
                <a:spcPct val="80000"/>
              </a:lnSpc>
            </a:pPr>
            <a:r>
              <a:rPr lang="en-US" altLang="en-US" sz="2000" dirty="0">
                <a:ea typeface="ＭＳ Ｐゴシック" panose="020B0600070205080204" pitchFamily="34" charset="-128"/>
              </a:rPr>
              <a:t>REFERENCES</a:t>
            </a:r>
          </a:p>
          <a:p>
            <a:pPr>
              <a:lnSpc>
                <a:spcPct val="80000"/>
              </a:lnSpc>
            </a:pPr>
            <a:r>
              <a:rPr lang="en-US" altLang="en-US" sz="2000" dirty="0">
                <a:ea typeface="ＭＳ Ｐゴシック" panose="020B0600070205080204" pitchFamily="34" charset="-128"/>
              </a:rPr>
              <a:t>1. GREER, M. A.: Physiol. Rev., 30: 513, 1950.</a:t>
            </a:r>
          </a:p>
          <a:p>
            <a:pPr>
              <a:lnSpc>
                <a:spcPct val="80000"/>
              </a:lnSpc>
            </a:pPr>
            <a:r>
              <a:rPr lang="en-US" altLang="en-US" sz="2000" dirty="0">
                <a:ea typeface="ＭＳ Ｐゴシック" panose="020B0600070205080204" pitchFamily="34" charset="-128"/>
              </a:rPr>
              <a:t>2. </a:t>
            </a:r>
            <a:r>
              <a:rPr lang="en-US" altLang="en-US" sz="2000" dirty="0" err="1">
                <a:ea typeface="ＭＳ Ｐゴシック" panose="020B0600070205080204" pitchFamily="34" charset="-128"/>
              </a:rPr>
              <a:t>FERTMAN</a:t>
            </a:r>
            <a:r>
              <a:rPr lang="en-US" altLang="en-US" sz="2000" dirty="0">
                <a:ea typeface="ＭＳ Ｐゴシック" panose="020B0600070205080204" pitchFamily="34" charset="-128"/>
              </a:rPr>
              <a:t>, M. B. AND CURTIS, G. M.: J. </a:t>
            </a:r>
            <a:r>
              <a:rPr lang="en-US" altLang="en-US" sz="2000" dirty="0" err="1">
                <a:ea typeface="ＭＳ Ｐゴシック" panose="020B0600070205080204" pitchFamily="34" charset="-128"/>
              </a:rPr>
              <a:t>Clin</a:t>
            </a:r>
            <a:r>
              <a:rPr lang="en-US" altLang="en-US" sz="2000" dirty="0">
                <a:ea typeface="ＭＳ Ｐゴシック" panose="020B0600070205080204" pitchFamily="34" charset="-128"/>
              </a:rPr>
              <a:t>.</a:t>
            </a:r>
          </a:p>
          <a:p>
            <a:pPr>
              <a:lnSpc>
                <a:spcPct val="80000"/>
              </a:lnSpc>
            </a:pPr>
            <a:r>
              <a:rPr lang="en-US" altLang="en-US" sz="2000" dirty="0">
                <a:ea typeface="ＭＳ Ｐゴシック" panose="020B0600070205080204" pitchFamily="34" charset="-128"/>
              </a:rPr>
              <a:t>Endocrinol., 11: 1361, 1951.</a:t>
            </a:r>
          </a:p>
          <a:p>
            <a:pPr>
              <a:lnSpc>
                <a:spcPct val="80000"/>
              </a:lnSpc>
            </a:pPr>
            <a:r>
              <a:rPr lang="en-US" altLang="en-US" sz="2000" dirty="0">
                <a:ea typeface="ＭＳ Ｐゴシック" panose="020B0600070205080204" pitchFamily="34" charset="-128"/>
              </a:rPr>
              <a:t>3. GREENWALD, I.: J. </a:t>
            </a:r>
            <a:r>
              <a:rPr lang="en-US" altLang="en-US" sz="2000" dirty="0" err="1">
                <a:ea typeface="ＭＳ Ｐゴシック" panose="020B0600070205080204" pitchFamily="34" charset="-128"/>
              </a:rPr>
              <a:t>clin</a:t>
            </a:r>
            <a:r>
              <a:rPr lang="en-US" altLang="en-US" sz="2000" dirty="0">
                <a:ea typeface="ＭＳ Ｐゴシック" panose="020B0600070205080204" pitchFamily="34" charset="-128"/>
              </a:rPr>
              <a:t>. Endocrinol., 6: 708, 1946.</a:t>
            </a:r>
          </a:p>
          <a:p>
            <a:pPr>
              <a:lnSpc>
                <a:spcPct val="80000"/>
              </a:lnSpc>
            </a:pPr>
            <a:r>
              <a:rPr lang="en-US" altLang="en-US" sz="2000" dirty="0">
                <a:ea typeface="ＭＳ Ｐゴシック" panose="020B0600070205080204" pitchFamily="34" charset="-128"/>
              </a:rPr>
              <a:t>4. VAN </a:t>
            </a:r>
            <a:r>
              <a:rPr lang="en-US" altLang="en-US" sz="2000" dirty="0" err="1">
                <a:ea typeface="ＭＳ Ｐゴシック" panose="020B0600070205080204" pitchFamily="34" charset="-128"/>
              </a:rPr>
              <a:t>MIDDLESWORTH</a:t>
            </a:r>
            <a:r>
              <a:rPr lang="en-US" altLang="en-US" sz="2000" dirty="0">
                <a:ea typeface="ＭＳ Ｐゴシック" panose="020B0600070205080204" pitchFamily="34" charset="-128"/>
              </a:rPr>
              <a:t>, L.: Federation Proc., 11: 166,</a:t>
            </a:r>
          </a:p>
          <a:p>
            <a:pPr>
              <a:lnSpc>
                <a:spcPct val="80000"/>
              </a:lnSpc>
            </a:pPr>
            <a:r>
              <a:rPr lang="en-US" altLang="en-US" sz="2000" dirty="0">
                <a:ea typeface="ＭＳ Ｐゴシック" panose="020B0600070205080204" pitchFamily="34" charset="-128"/>
              </a:rPr>
              <a:t>1952.</a:t>
            </a:r>
          </a:p>
          <a:p>
            <a:pPr>
              <a:lnSpc>
                <a:spcPct val="80000"/>
              </a:lnSpc>
            </a:pPr>
            <a:r>
              <a:rPr lang="en-US" altLang="en-US" sz="2000" dirty="0">
                <a:ea typeface="ＭＳ Ｐゴシック" panose="020B0600070205080204" pitchFamily="34" charset="-128"/>
              </a:rPr>
              <a:t>5. REMINGTON, R. E. AND LEVINE, H.: J. </a:t>
            </a:r>
            <a:r>
              <a:rPr lang="en-US" altLang="en-US" sz="2000" dirty="0" err="1">
                <a:ea typeface="ＭＳ Ｐゴシック" panose="020B0600070205080204" pitchFamily="34" charset="-128"/>
              </a:rPr>
              <a:t>Nutritiont</a:t>
            </a:r>
            <a:r>
              <a:rPr lang="en-US" altLang="en-US" sz="2000" dirty="0">
                <a:ea typeface="ＭＳ Ｐゴシック" panose="020B0600070205080204" pitchFamily="34" charset="-128"/>
              </a:rPr>
              <a:t>, 11:</a:t>
            </a:r>
          </a:p>
          <a:p>
            <a:pPr>
              <a:lnSpc>
                <a:spcPct val="80000"/>
              </a:lnSpc>
            </a:pPr>
            <a:r>
              <a:rPr lang="en-US" altLang="en-US" sz="2000" dirty="0">
                <a:ea typeface="ＭＳ Ｐゴシック" panose="020B0600070205080204" pitchFamily="34" charset="-128"/>
              </a:rPr>
              <a:t>343, 1936.</a:t>
            </a:r>
          </a:p>
          <a:p>
            <a:pPr>
              <a:lnSpc>
                <a:spcPct val="80000"/>
              </a:lnSpc>
            </a:pPr>
            <a:r>
              <a:rPr lang="en-US" altLang="en-US" sz="2000" dirty="0">
                <a:ea typeface="ＭＳ Ｐゴシック" panose="020B0600070205080204" pitchFamily="34" charset="-128"/>
              </a:rPr>
              <a:t>6. REMINGTON, R. E.: J. Nutrition, 13: 223, 1937.</a:t>
            </a:r>
          </a:p>
          <a:p>
            <a:pPr>
              <a:lnSpc>
                <a:spcPct val="80000"/>
              </a:lnSpc>
            </a:pPr>
            <a:r>
              <a:rPr lang="en-US" altLang="en-US" sz="2000" dirty="0">
                <a:ea typeface="ＭＳ Ｐゴシック" panose="020B0600070205080204" pitchFamily="34" charset="-128"/>
              </a:rPr>
              <a:t>7. </a:t>
            </a:r>
            <a:r>
              <a:rPr lang="en-US" altLang="en-US" sz="2000" dirty="0" err="1">
                <a:ea typeface="ＭＳ Ｐゴシック" panose="020B0600070205080204" pitchFamily="34" charset="-128"/>
              </a:rPr>
              <a:t>Ideml</a:t>
            </a:r>
            <a:r>
              <a:rPr lang="en-US" altLang="en-US" sz="2000" dirty="0">
                <a:ea typeface="ＭＳ Ｐゴシック" panose="020B0600070205080204" pitchFamily="34" charset="-128"/>
              </a:rPr>
              <a:t>: Proc. Soc. </a:t>
            </a:r>
            <a:r>
              <a:rPr lang="en-US" altLang="en-US" sz="2000" dirty="0" err="1">
                <a:ea typeface="ＭＳ Ｐゴシック" panose="020B0600070205080204" pitchFamily="34" charset="-128"/>
              </a:rPr>
              <a:t>Exper</a:t>
            </a:r>
            <a:r>
              <a:rPr lang="en-US" altLang="en-US" sz="2000" dirty="0">
                <a:ea typeface="ＭＳ Ｐゴシック" panose="020B0600070205080204" pitchFamily="34" charset="-128"/>
              </a:rPr>
              <a:t>. Biol. &amp; Med., 37: 652, 1938.</a:t>
            </a:r>
          </a:p>
          <a:p>
            <a:pPr>
              <a:lnSpc>
                <a:spcPct val="80000"/>
              </a:lnSpc>
            </a:pPr>
            <a:r>
              <a:rPr lang="en-US" altLang="en-US" sz="2000" dirty="0">
                <a:ea typeface="ＭＳ Ｐゴシック" panose="020B0600070205080204" pitchFamily="34" charset="-128"/>
              </a:rPr>
              <a:t>8. Unpublished results.</a:t>
            </a:r>
          </a:p>
          <a:p>
            <a:pPr>
              <a:lnSpc>
                <a:spcPct val="80000"/>
              </a:lnSpc>
            </a:pPr>
            <a:endParaRPr lang="en-US" altLang="en-US" sz="2000" dirty="0">
              <a:ea typeface="ＭＳ Ｐゴシック" panose="020B0600070205080204" pitchFamily="34" charset="-128"/>
            </a:endParaRPr>
          </a:p>
          <a:p>
            <a:pPr>
              <a:lnSpc>
                <a:spcPct val="80000"/>
              </a:lnSpc>
            </a:pPr>
            <a:endParaRPr lang="en-US" altLang="en-US" sz="2000" dirty="0">
              <a:ea typeface="ＭＳ Ｐゴシック" panose="020B0600070205080204" pitchFamily="34" charset="-128"/>
            </a:endParaRPr>
          </a:p>
          <a:p>
            <a:pPr>
              <a:lnSpc>
                <a:spcPct val="80000"/>
              </a:lnSpc>
            </a:pPr>
            <a:r>
              <a:rPr lang="en-US" altLang="en-US" sz="2000" dirty="0" err="1">
                <a:ea typeface="ＭＳ Ｐゴシック" panose="020B0600070205080204" pitchFamily="34" charset="-128"/>
              </a:rPr>
              <a:t>Revis</a:t>
            </a:r>
            <a:r>
              <a:rPr lang="en-US" altLang="en-US" sz="2000" dirty="0">
                <a:ea typeface="ＭＳ Ｐゴシック" panose="020B0600070205080204" pitchFamily="34" charset="-128"/>
              </a:rPr>
              <a:t> NW, McCauley P, Bull R, </a:t>
            </a:r>
            <a:r>
              <a:rPr lang="en-US" altLang="en-US" sz="2000" dirty="0" err="1">
                <a:ea typeface="ＭＳ Ｐゴシック" panose="020B0600070205080204" pitchFamily="34" charset="-128"/>
              </a:rPr>
              <a:t>Holdsworth</a:t>
            </a:r>
            <a:r>
              <a:rPr lang="en-US" altLang="en-US" sz="2000" dirty="0">
                <a:ea typeface="ＭＳ Ｐゴシック" panose="020B0600070205080204" pitchFamily="34" charset="-128"/>
              </a:rPr>
              <a:t> G. Relationship of drinking water disinfectants to plasma cholesterol and thyroid hormone levels in experimental studies. Proc Natl </a:t>
            </a:r>
            <a:r>
              <a:rPr lang="en-US" altLang="en-US" sz="2000" dirty="0" err="1">
                <a:ea typeface="ＭＳ Ｐゴシック" panose="020B0600070205080204" pitchFamily="34" charset="-128"/>
              </a:rPr>
              <a:t>Acad</a:t>
            </a:r>
            <a:r>
              <a:rPr lang="en-US" altLang="en-US" sz="2000" dirty="0">
                <a:ea typeface="ＭＳ Ｐゴシック" panose="020B0600070205080204" pitchFamily="34" charset="-128"/>
              </a:rPr>
              <a:t> Sci U S A. 1986 Mar;83(5):1485-9.</a:t>
            </a:r>
          </a:p>
          <a:p>
            <a:pPr>
              <a:lnSpc>
                <a:spcPct val="80000"/>
              </a:lnSpc>
            </a:pPr>
            <a:endParaRPr lang="en-US" altLang="en-US" sz="2000" dirty="0">
              <a:ea typeface="ＭＳ Ｐゴシック" panose="020B0600070205080204" pitchFamily="34" charset="-128"/>
            </a:endParaRPr>
          </a:p>
          <a:p>
            <a:pPr>
              <a:lnSpc>
                <a:spcPct val="80000"/>
              </a:lnSpc>
            </a:pPr>
            <a:r>
              <a:rPr lang="en-US" altLang="en-US" sz="2000" dirty="0">
                <a:ea typeface="ＭＳ Ｐゴシック" panose="020B0600070205080204" pitchFamily="34" charset="-128"/>
              </a:rPr>
              <a:t>Abstract</a:t>
            </a:r>
          </a:p>
          <a:p>
            <a:pPr>
              <a:lnSpc>
                <a:spcPct val="80000"/>
              </a:lnSpc>
            </a:pPr>
            <a:r>
              <a:rPr lang="en-US" altLang="en-US" sz="2000" dirty="0">
                <a:ea typeface="ＭＳ Ｐゴシック" panose="020B0600070205080204" pitchFamily="34" charset="-128"/>
              </a:rPr>
              <a:t>The effects of drinking water containing 2 or 15 ppm chlorine (pH 6.5 and 8.5), chlorine dioxide, and </a:t>
            </a:r>
            <a:r>
              <a:rPr lang="en-US" altLang="en-US" sz="2000" dirty="0" err="1">
                <a:ea typeface="ＭＳ Ｐゴシック" panose="020B0600070205080204" pitchFamily="34" charset="-128"/>
              </a:rPr>
              <a:t>monochloramine</a:t>
            </a:r>
            <a:r>
              <a:rPr lang="en-US" altLang="en-US" sz="2000" dirty="0">
                <a:ea typeface="ＭＳ Ｐゴシック" panose="020B0600070205080204" pitchFamily="34" charset="-128"/>
              </a:rPr>
              <a:t> on thyroid function and plasma cholesterol were studied because previous investigators have reported cardiovascular abnormalities in experimental animals exposed to chlorinated water. Plasma thyroxine (T4) levels, as compared to controls, were significantly decreased in pigeons fed a normal or high-cholesterol diet and drinking water containing these drinking water disinfectants at a concentration of 15 ppm (the exception was chlorine at pH 6.5) for 3 months. In most of the treatment groups, T4 levels were significantly lower following the exposure to drinking water containing the 2 ppm dose. Increases in plasma cholesterol were frequently observed in the groups with lower T4 levels. This association was most evident in pigeons fed the high-cholesterol diet and exposed to these disinfectants at a dose of 15 ppm. For example, after 3 months of exposure to deionized water or water containing 15 ppm </a:t>
            </a:r>
            <a:r>
              <a:rPr lang="en-US" altLang="en-US" sz="2000" dirty="0" err="1">
                <a:ea typeface="ＭＳ Ｐゴシック" panose="020B0600070205080204" pitchFamily="34" charset="-128"/>
              </a:rPr>
              <a:t>monochloramine</a:t>
            </a:r>
            <a:r>
              <a:rPr lang="en-US" altLang="en-US" sz="2000" dirty="0">
                <a:ea typeface="ＭＳ Ｐゴシック" panose="020B0600070205080204" pitchFamily="34" charset="-128"/>
              </a:rPr>
              <a:t>, plasma cholesterol was 1266 +/- 172 and 2049 +/- 212 mg/dl, respectively, a difference of 783 mg/dl. The factor(s) associated with the effect of these disinfectants on plasma T4 and cholesterol is not known. We suggest however that these effects are probably mediated by products formed when these disinfectants react with organic matter in the upper gastrointestinal tract.</a:t>
            </a:r>
          </a:p>
          <a:p>
            <a:pPr>
              <a:lnSpc>
                <a:spcPct val="80000"/>
              </a:lnSpc>
            </a:pPr>
            <a:endParaRPr lang="en-US" altLang="en-US" sz="2000" dirty="0">
              <a:ea typeface="ＭＳ Ｐゴシック" panose="020B0600070205080204" pitchFamily="34" charset="-128"/>
            </a:endParaRPr>
          </a:p>
          <a:p>
            <a:pPr>
              <a:lnSpc>
                <a:spcPct val="80000"/>
              </a:lnSpc>
            </a:pPr>
            <a:r>
              <a:rPr lang="en-US" altLang="en-US" sz="2000" dirty="0" err="1">
                <a:ea typeface="ＭＳ Ｐゴシック" panose="020B0600070205080204" pitchFamily="34" charset="-128"/>
              </a:rPr>
              <a:t>PMID</a:t>
            </a:r>
            <a:r>
              <a:rPr lang="en-US" altLang="en-US" sz="2000" dirty="0">
                <a:ea typeface="ＭＳ Ｐゴシック" panose="020B0600070205080204" pitchFamily="34" charset="-128"/>
              </a:rPr>
              <a:t>: 3456597 [PubMed - indexed for MEDLINE] </a:t>
            </a:r>
            <a:r>
              <a:rPr lang="en-US" altLang="en-US" sz="2000" dirty="0" err="1">
                <a:ea typeface="ＭＳ Ｐゴシック" panose="020B0600070205080204" pitchFamily="34" charset="-128"/>
              </a:rPr>
              <a:t>PMCID</a:t>
            </a:r>
            <a:r>
              <a:rPr lang="en-US" altLang="en-US" sz="2000" dirty="0">
                <a:ea typeface="ＭＳ Ｐゴシック" panose="020B0600070205080204" pitchFamily="34" charset="-128"/>
              </a:rPr>
              <a:t>: PMC323101 </a:t>
            </a:r>
          </a:p>
          <a:p>
            <a:pPr>
              <a:lnSpc>
                <a:spcPct val="80000"/>
              </a:lnSpc>
            </a:pPr>
            <a:endParaRPr lang="en-US" altLang="en-US" sz="2000" dirty="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0795A360-C6AF-5340-BA58-0BC985539DE7}"/>
              </a:ext>
            </a:extLst>
          </p:cNvPr>
          <p:cNvSpPr>
            <a:spLocks noGrp="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5C66994-D185-E045-8888-2348478B8E10}" type="slidenum">
              <a:rPr lang="en-US" altLang="en-US" sz="1200">
                <a:latin typeface="Arial Regular"/>
              </a:rPr>
              <a:pPr eaLnBrk="1" hangingPunct="1"/>
              <a:t>30</a:t>
            </a:fld>
            <a:endParaRPr lang="en-US" altLang="en-US" sz="1200" dirty="0">
              <a:latin typeface="Arial Regular"/>
            </a:endParaRPr>
          </a:p>
        </p:txBody>
      </p:sp>
    </p:spTree>
    <p:extLst>
      <p:ext uri="{BB962C8B-B14F-4D97-AF65-F5344CB8AC3E}">
        <p14:creationId xmlns:p14="http://schemas.microsoft.com/office/powerpoint/2010/main" val="1439414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F13DA285-8180-994A-A5CC-49FF3B3DCFA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a:extLst>
              <a:ext uri="{FF2B5EF4-FFF2-40B4-BE49-F238E27FC236}">
                <a16:creationId xmlns:a16="http://schemas.microsoft.com/office/drawing/2014/main" id="{941CBFDC-6067-9442-849A-F71E40CE5920}"/>
              </a:ext>
            </a:extLst>
          </p:cNvPr>
          <p:cNvSpPr>
            <a:spLocks noGrp="1"/>
          </p:cNvSpPr>
          <p:nvPr>
            <p:ph type="body" idx="1"/>
          </p:nvPr>
        </p:nvSpPr>
        <p:spPr/>
        <p:txBody>
          <a:bodyPr wrap="square" numCol="1" anchor="t" anchorCtr="0" compatLnSpc="1">
            <a:prstTxWarp prst="textNoShape">
              <a:avLst/>
            </a:prstTxWarp>
            <a:normAutofit fontScale="32500" lnSpcReduction="20000"/>
          </a:bodyPr>
          <a:lstStyle/>
          <a:p>
            <a:pPr eaLnBrk="1" hangingPunct="1">
              <a:lnSpc>
                <a:spcPct val="80000"/>
              </a:lnSpc>
              <a:spcBef>
                <a:spcPct val="0"/>
              </a:spcBef>
            </a:pPr>
            <a:r>
              <a:rPr lang="en-US" altLang="en-US" sz="1400" b="1" dirty="0">
                <a:ea typeface="ＭＳ Ｐゴシック" panose="020B0600070205080204" pitchFamily="34" charset="-128"/>
              </a:rPr>
              <a:t>Bromide </a:t>
            </a:r>
            <a:endParaRPr lang="en-US" altLang="en-US" sz="1400" dirty="0">
              <a:ea typeface="ＭＳ Ｐゴシック" panose="020B0600070205080204" pitchFamily="34" charset="-128"/>
            </a:endParaRPr>
          </a:p>
          <a:p>
            <a:pPr eaLnBrk="1" hangingPunct="1">
              <a:lnSpc>
                <a:spcPct val="80000"/>
              </a:lnSpc>
              <a:spcBef>
                <a:spcPct val="0"/>
              </a:spcBef>
            </a:pPr>
            <a:r>
              <a:rPr lang="en-US" altLang="en-US" sz="1400" dirty="0">
                <a:ea typeface="ＭＳ Ｐゴシック" panose="020B0600070205080204" pitchFamily="34" charset="-128"/>
              </a:rPr>
              <a:t> </a:t>
            </a:r>
          </a:p>
          <a:p>
            <a:pPr eaLnBrk="1" hangingPunct="1">
              <a:lnSpc>
                <a:spcPct val="80000"/>
              </a:lnSpc>
              <a:spcBef>
                <a:spcPct val="0"/>
              </a:spcBef>
            </a:pPr>
            <a:r>
              <a:rPr lang="en-US" altLang="en-US" sz="1400" dirty="0" err="1">
                <a:ea typeface="ＭＳ Ｐゴシック" panose="020B0600070205080204" pitchFamily="34" charset="-128"/>
              </a:rPr>
              <a:t>Biol</a:t>
            </a:r>
            <a:r>
              <a:rPr lang="en-US" altLang="en-US" sz="1400" dirty="0">
                <a:ea typeface="ＭＳ Ｐゴシック" panose="020B0600070205080204" pitchFamily="34" charset="-128"/>
              </a:rPr>
              <a:t> Trace Elem Res. 2001 Summer;82(1-3):125-32.</a:t>
            </a:r>
          </a:p>
          <a:p>
            <a:pPr eaLnBrk="1" hangingPunct="1">
              <a:lnSpc>
                <a:spcPct val="80000"/>
              </a:lnSpc>
              <a:spcBef>
                <a:spcPct val="0"/>
              </a:spcBef>
            </a:pPr>
            <a:r>
              <a:rPr lang="en-US" altLang="en-US" sz="1400" dirty="0">
                <a:ea typeface="ＭＳ Ｐゴシック" panose="020B0600070205080204" pitchFamily="34" charset="-128"/>
              </a:rPr>
              <a:t>Effect of high bromide levels in the organism on the biological half-life of iodine in the rat.</a:t>
            </a:r>
          </a:p>
          <a:p>
            <a:pPr eaLnBrk="1" hangingPunct="1">
              <a:lnSpc>
                <a:spcPct val="80000"/>
              </a:lnSpc>
              <a:spcBef>
                <a:spcPct val="0"/>
              </a:spcBef>
            </a:pPr>
            <a:r>
              <a:rPr lang="en-US" altLang="en-US" sz="1400" dirty="0" err="1">
                <a:ea typeface="ＭＳ Ｐゴシック" panose="020B0600070205080204" pitchFamily="34" charset="-128"/>
              </a:rPr>
              <a:t>Pavelka</a:t>
            </a:r>
            <a:r>
              <a:rPr lang="en-US" altLang="en-US" sz="1400" dirty="0">
                <a:ea typeface="ＭＳ Ｐゴシック" panose="020B0600070205080204" pitchFamily="34" charset="-128"/>
              </a:rPr>
              <a:t> S, </a:t>
            </a:r>
            <a:r>
              <a:rPr lang="en-US" altLang="en-US" sz="1400" dirty="0" err="1">
                <a:ea typeface="ＭＳ Ｐゴシック" panose="020B0600070205080204" pitchFamily="34" charset="-128"/>
              </a:rPr>
              <a:t>Babický</a:t>
            </a:r>
            <a:r>
              <a:rPr lang="en-US" altLang="en-US" sz="1400" dirty="0">
                <a:ea typeface="ＭＳ Ｐゴシック" panose="020B0600070205080204" pitchFamily="34" charset="-128"/>
              </a:rPr>
              <a:t> A, </a:t>
            </a:r>
            <a:r>
              <a:rPr lang="en-US" altLang="en-US" sz="1400" dirty="0" err="1">
                <a:ea typeface="ＭＳ Ｐゴシック" panose="020B0600070205080204" pitchFamily="34" charset="-128"/>
              </a:rPr>
              <a:t>Vobecký</a:t>
            </a:r>
            <a:r>
              <a:rPr lang="en-US" altLang="en-US" sz="1400" dirty="0">
                <a:ea typeface="ＭＳ Ｐゴシック" panose="020B0600070205080204" pitchFamily="34" charset="-128"/>
              </a:rPr>
              <a:t> M, </a:t>
            </a:r>
            <a:r>
              <a:rPr lang="en-US" altLang="en-US" sz="1400" dirty="0" err="1">
                <a:ea typeface="ＭＳ Ｐゴシック" panose="020B0600070205080204" pitchFamily="34" charset="-128"/>
              </a:rPr>
              <a:t>Lener</a:t>
            </a:r>
            <a:r>
              <a:rPr lang="en-US" altLang="en-US" sz="1400" dirty="0">
                <a:ea typeface="ＭＳ Ｐゴシック" panose="020B0600070205080204" pitchFamily="34" charset="-128"/>
              </a:rPr>
              <a:t> J.</a:t>
            </a:r>
          </a:p>
          <a:p>
            <a:pPr eaLnBrk="1" hangingPunct="1">
              <a:lnSpc>
                <a:spcPct val="80000"/>
              </a:lnSpc>
              <a:spcBef>
                <a:spcPct val="0"/>
              </a:spcBef>
            </a:pPr>
            <a:r>
              <a:rPr lang="en-US" altLang="en-US" sz="1400" dirty="0">
                <a:ea typeface="ＭＳ Ｐゴシック" panose="020B0600070205080204" pitchFamily="34" charset="-128"/>
              </a:rPr>
              <a:t>Source</a:t>
            </a:r>
          </a:p>
          <a:p>
            <a:pPr eaLnBrk="1" hangingPunct="1">
              <a:lnSpc>
                <a:spcPct val="80000"/>
              </a:lnSpc>
              <a:spcBef>
                <a:spcPct val="0"/>
              </a:spcBef>
            </a:pPr>
            <a:r>
              <a:rPr lang="en-US" altLang="en-US" sz="1400" dirty="0">
                <a:ea typeface="ＭＳ Ｐゴシック" panose="020B0600070205080204" pitchFamily="34" charset="-128"/>
              </a:rPr>
              <a:t>Institute of Physiology, Academy of Sciences of the Czech Republic, Prague.</a:t>
            </a:r>
          </a:p>
          <a:p>
            <a:pPr eaLnBrk="1" hangingPunct="1">
              <a:lnSpc>
                <a:spcPct val="80000"/>
              </a:lnSpc>
              <a:spcBef>
                <a:spcPct val="0"/>
              </a:spcBef>
            </a:pPr>
            <a:r>
              <a:rPr lang="en-US" altLang="en-US" sz="1400" dirty="0">
                <a:ea typeface="ＭＳ Ｐゴシック" panose="020B0600070205080204" pitchFamily="34" charset="-128"/>
              </a:rPr>
              <a:t>Abstract</a:t>
            </a:r>
          </a:p>
          <a:p>
            <a:pPr eaLnBrk="1" hangingPunct="1">
              <a:lnSpc>
                <a:spcPct val="80000"/>
              </a:lnSpc>
              <a:spcBef>
                <a:spcPct val="0"/>
              </a:spcBef>
            </a:pPr>
            <a:r>
              <a:rPr lang="en-US" altLang="en-US" sz="1400" dirty="0">
                <a:ea typeface="ＭＳ Ｐゴシック" panose="020B0600070205080204" pitchFamily="34" charset="-128"/>
              </a:rPr>
              <a:t>In experiments on rats, a significant influence of an extraordinarily high bromide intake on the whole-body biological half-life of iodine was established. Very high bromide intake (1) decreased the amount of </a:t>
            </a:r>
            <a:r>
              <a:rPr lang="en-US" altLang="en-US" sz="1400" dirty="0" err="1">
                <a:ea typeface="ＭＳ Ｐゴシック" panose="020B0600070205080204" pitchFamily="34" charset="-128"/>
              </a:rPr>
              <a:t>radioiodide</a:t>
            </a:r>
            <a:r>
              <a:rPr lang="en-US" altLang="en-US" sz="1400" dirty="0">
                <a:ea typeface="ＭＳ Ｐゴシック" panose="020B0600070205080204" pitchFamily="34" charset="-128"/>
              </a:rPr>
              <a:t> accumulated in the thyroid, (2) changed the proportion between the amount of iodine retained in the thyroid and the total amount of absorbed iodine, (3) significantly shortened the biological half-life of iodine in the thyroid from approximately 101 h to 33 h in animals maintained on an iodine-sufficient diet and from 92 h to about 30 h in rats fed a low-iodine diet, and (4) changed the time-course (added a further phase) of iodine elimination from the body. These changes were caused, with high probability, by an increase of iodine elimination by kidneys due to an excess of bromide. The overall picture of iodine elimination in animals fed the low-iodine diet was similar to that in animals maintained on iodine-sufficient diet.</a:t>
            </a:r>
          </a:p>
          <a:p>
            <a:pPr eaLnBrk="1" hangingPunct="1">
              <a:lnSpc>
                <a:spcPct val="80000"/>
              </a:lnSpc>
              <a:spcBef>
                <a:spcPct val="0"/>
              </a:spcBef>
            </a:pPr>
            <a:r>
              <a:rPr lang="en-US" altLang="en-US" sz="1400" dirty="0" err="1">
                <a:ea typeface="ＭＳ Ｐゴシック" panose="020B0600070205080204" pitchFamily="34" charset="-128"/>
              </a:rPr>
              <a:t>PMID</a:t>
            </a:r>
            <a:r>
              <a:rPr lang="en-US" altLang="en-US" sz="1400" dirty="0">
                <a:ea typeface="ＭＳ Ｐゴシック" panose="020B0600070205080204" pitchFamily="34" charset="-128"/>
              </a:rPr>
              <a:t>: 11697761 [PubMed - indexed for MEDLINE]</a:t>
            </a:r>
          </a:p>
          <a:p>
            <a:pPr eaLnBrk="1" hangingPunct="1">
              <a:lnSpc>
                <a:spcPct val="80000"/>
              </a:lnSpc>
              <a:spcBef>
                <a:spcPct val="0"/>
              </a:spcBef>
            </a:pPr>
            <a:r>
              <a:rPr lang="en-US" altLang="en-US" sz="1400" dirty="0">
                <a:ea typeface="ＭＳ Ｐゴシック" panose="020B0600070205080204" pitchFamily="34" charset="-128"/>
              </a:rPr>
              <a:t> </a:t>
            </a:r>
          </a:p>
          <a:p>
            <a:pPr eaLnBrk="1" hangingPunct="1">
              <a:lnSpc>
                <a:spcPct val="80000"/>
              </a:lnSpc>
              <a:spcBef>
                <a:spcPct val="0"/>
              </a:spcBef>
            </a:pPr>
            <a:r>
              <a:rPr lang="en-US" altLang="en-US" sz="1400" dirty="0">
                <a:ea typeface="ＭＳ Ｐゴシック" panose="020B0600070205080204" pitchFamily="34" charset="-128"/>
              </a:rPr>
              <a:t>J Trace Elem Electrolytes Health Dis. 1990 Mar;4(1):25-30.</a:t>
            </a:r>
          </a:p>
          <a:p>
            <a:pPr eaLnBrk="1" hangingPunct="1">
              <a:lnSpc>
                <a:spcPct val="80000"/>
              </a:lnSpc>
              <a:spcBef>
                <a:spcPct val="0"/>
              </a:spcBef>
            </a:pPr>
            <a:r>
              <a:rPr lang="en-US" altLang="en-US" sz="1400" dirty="0">
                <a:ea typeface="ＭＳ Ｐゴシック" panose="020B0600070205080204" pitchFamily="34" charset="-128"/>
              </a:rPr>
              <a:t>Effects of sodium bromide on the biosynthesis of thyroid hormones and brominated/iodinated </a:t>
            </a:r>
            <a:r>
              <a:rPr lang="en-US" altLang="en-US" sz="1400" dirty="0" err="1">
                <a:ea typeface="ＭＳ Ｐゴシック" panose="020B0600070205080204" pitchFamily="34" charset="-128"/>
              </a:rPr>
              <a:t>thyronines</a:t>
            </a:r>
            <a:r>
              <a:rPr lang="en-US" altLang="en-US" sz="1400" dirty="0">
                <a:ea typeface="ＭＳ Ｐゴシック" panose="020B0600070205080204" pitchFamily="34" charset="-128"/>
              </a:rPr>
              <a:t>.</a:t>
            </a:r>
          </a:p>
          <a:p>
            <a:pPr eaLnBrk="1" hangingPunct="1">
              <a:lnSpc>
                <a:spcPct val="80000"/>
              </a:lnSpc>
              <a:spcBef>
                <a:spcPct val="0"/>
              </a:spcBef>
            </a:pPr>
            <a:r>
              <a:rPr lang="en-US" altLang="en-US" sz="1400" dirty="0" err="1">
                <a:ea typeface="ＭＳ Ｐゴシック" panose="020B0600070205080204" pitchFamily="34" charset="-128"/>
              </a:rPr>
              <a:t>Buchberger</a:t>
            </a:r>
            <a:r>
              <a:rPr lang="en-US" altLang="en-US" sz="1400" dirty="0">
                <a:ea typeface="ＭＳ Ｐゴシック" panose="020B0600070205080204" pitchFamily="34" charset="-128"/>
              </a:rPr>
              <a:t> W, Holler W, </a:t>
            </a:r>
            <a:r>
              <a:rPr lang="en-US" altLang="en-US" sz="1400" dirty="0" err="1">
                <a:ea typeface="ＭＳ Ｐゴシック" panose="020B0600070205080204" pitchFamily="34" charset="-128"/>
              </a:rPr>
              <a:t>Winsauer</a:t>
            </a:r>
            <a:r>
              <a:rPr lang="en-US" altLang="en-US" sz="1400" dirty="0">
                <a:ea typeface="ＭＳ Ｐゴシック" panose="020B0600070205080204" pitchFamily="34" charset="-128"/>
              </a:rPr>
              <a:t> K.</a:t>
            </a:r>
          </a:p>
          <a:p>
            <a:pPr eaLnBrk="1" hangingPunct="1">
              <a:lnSpc>
                <a:spcPct val="80000"/>
              </a:lnSpc>
              <a:spcBef>
                <a:spcPct val="0"/>
              </a:spcBef>
            </a:pPr>
            <a:r>
              <a:rPr lang="en-US" altLang="en-US" sz="1400" dirty="0">
                <a:ea typeface="ＭＳ Ｐゴシック" panose="020B0600070205080204" pitchFamily="34" charset="-128"/>
              </a:rPr>
              <a:t>Source</a:t>
            </a:r>
          </a:p>
          <a:p>
            <a:pPr eaLnBrk="1" hangingPunct="1">
              <a:lnSpc>
                <a:spcPct val="80000"/>
              </a:lnSpc>
              <a:spcBef>
                <a:spcPct val="0"/>
              </a:spcBef>
            </a:pPr>
            <a:r>
              <a:rPr lang="en-US" altLang="en-US" sz="1400" dirty="0">
                <a:ea typeface="ＭＳ Ｐゴシック" panose="020B0600070205080204" pitchFamily="34" charset="-128"/>
              </a:rPr>
              <a:t>Paracelsus-</a:t>
            </a:r>
            <a:r>
              <a:rPr lang="en-US" altLang="en-US" sz="1400" dirty="0" err="1">
                <a:ea typeface="ＭＳ Ｐゴシック" panose="020B0600070205080204" pitchFamily="34" charset="-128"/>
              </a:rPr>
              <a:t>Institut</a:t>
            </a:r>
            <a:r>
              <a:rPr lang="en-US" altLang="en-US" sz="1400" dirty="0">
                <a:ea typeface="ＭＳ Ｐゴシック" panose="020B0600070205080204" pitchFamily="34" charset="-128"/>
              </a:rPr>
              <a:t>, </a:t>
            </a:r>
            <a:r>
              <a:rPr lang="en-US" altLang="en-US" sz="1400" dirty="0" err="1">
                <a:ea typeface="ＭＳ Ｐゴシック" panose="020B0600070205080204" pitchFamily="34" charset="-128"/>
              </a:rPr>
              <a:t>Chemische</a:t>
            </a:r>
            <a:r>
              <a:rPr lang="en-US" altLang="en-US" sz="1400" dirty="0">
                <a:ea typeface="ＭＳ Ｐゴシック" panose="020B0600070205080204" pitchFamily="34" charset="-128"/>
              </a:rPr>
              <a:t> </a:t>
            </a:r>
            <a:r>
              <a:rPr lang="en-US" altLang="en-US" sz="1400" dirty="0" err="1">
                <a:ea typeface="ＭＳ Ｐゴシック" panose="020B0600070205080204" pitchFamily="34" charset="-128"/>
              </a:rPr>
              <a:t>Abteilung</a:t>
            </a:r>
            <a:r>
              <a:rPr lang="en-US" altLang="en-US" sz="1400" dirty="0">
                <a:ea typeface="ＭＳ Ｐゴシック" panose="020B0600070205080204" pitchFamily="34" charset="-128"/>
              </a:rPr>
              <a:t>, Bad Hall, Austria.</a:t>
            </a:r>
          </a:p>
          <a:p>
            <a:pPr eaLnBrk="1" hangingPunct="1">
              <a:lnSpc>
                <a:spcPct val="80000"/>
              </a:lnSpc>
              <a:spcBef>
                <a:spcPct val="0"/>
              </a:spcBef>
            </a:pPr>
            <a:r>
              <a:rPr lang="en-US" altLang="en-US" sz="1400" dirty="0">
                <a:ea typeface="ＭＳ Ｐゴシック" panose="020B0600070205080204" pitchFamily="34" charset="-128"/>
              </a:rPr>
              <a:t>Abstract</a:t>
            </a:r>
          </a:p>
          <a:p>
            <a:pPr eaLnBrk="1" hangingPunct="1">
              <a:lnSpc>
                <a:spcPct val="80000"/>
              </a:lnSpc>
              <a:spcBef>
                <a:spcPct val="0"/>
              </a:spcBef>
            </a:pPr>
            <a:r>
              <a:rPr lang="en-US" altLang="en-US" sz="1400" dirty="0">
                <a:ea typeface="ＭＳ Ｐゴシック" panose="020B0600070205080204" pitchFamily="34" charset="-128"/>
              </a:rPr>
              <a:t>The influence of bromide on thyroid function was studied in iodine-deficient rats, fed on a diet containing 4-16 g/kg sodium bromide for 4 weeks. Measurement of total and free thyroxine and thyroid-stimulating hormone in blood, as well as the thyroid hormones in the thyroid gland, revealed typical signs of hypothyroidism, which were significantly enhanced by bromide intake. Special attention was paid to the possible formation of </a:t>
            </a:r>
            <a:r>
              <a:rPr lang="en-US" altLang="en-US" sz="1400" dirty="0" err="1">
                <a:ea typeface="ＭＳ Ｐゴシック" panose="020B0600070205080204" pitchFamily="34" charset="-128"/>
              </a:rPr>
              <a:t>bromo</a:t>
            </a:r>
            <a:r>
              <a:rPr lang="en-US" altLang="en-US" sz="1400" dirty="0">
                <a:ea typeface="ＭＳ Ｐゴシック" panose="020B0600070205080204" pitchFamily="34" charset="-128"/>
              </a:rPr>
              <a:t>/</a:t>
            </a:r>
            <a:r>
              <a:rPr lang="en-US" altLang="en-US" sz="1400" dirty="0" err="1">
                <a:ea typeface="ＭＳ Ｐゴシック" panose="020B0600070205080204" pitchFamily="34" charset="-128"/>
              </a:rPr>
              <a:t>iodosubstituted</a:t>
            </a:r>
            <a:r>
              <a:rPr lang="en-US" altLang="en-US" sz="1400" dirty="0">
                <a:ea typeface="ＭＳ Ｐゴシック" panose="020B0600070205080204" pitchFamily="34" charset="-128"/>
              </a:rPr>
              <a:t> </a:t>
            </a:r>
            <a:r>
              <a:rPr lang="en-US" altLang="en-US" sz="1400" dirty="0" err="1">
                <a:ea typeface="ＭＳ Ｐゴシック" panose="020B0600070205080204" pitchFamily="34" charset="-128"/>
              </a:rPr>
              <a:t>thyronines</a:t>
            </a:r>
            <a:r>
              <a:rPr lang="en-US" altLang="en-US" sz="1400" dirty="0">
                <a:ea typeface="ＭＳ Ｐゴシック" panose="020B0600070205080204" pitchFamily="34" charset="-128"/>
              </a:rPr>
              <a:t> in the thyroid. These measurements were performed by high-performance liquid chromatography with off-line radioimmunoassay detection. Such thyroid hormone analogues could be detected in all groups of animals with additional bromide intake, but the amounts were found to be too low to compensate adequately for the reduced amounts of thyroid hormones. The results of this study also indicate that bromide toxicity is dependent upon the state of the iodine supply, which should be taken into account for evaluation of acceptable daily intake values for bromide.</a:t>
            </a:r>
          </a:p>
          <a:p>
            <a:pPr eaLnBrk="1" hangingPunct="1">
              <a:lnSpc>
                <a:spcPct val="80000"/>
              </a:lnSpc>
              <a:spcBef>
                <a:spcPct val="0"/>
              </a:spcBef>
            </a:pPr>
            <a:r>
              <a:rPr lang="en-US" altLang="en-US" sz="1400" dirty="0">
                <a:ea typeface="ＭＳ Ｐゴシック" panose="020B0600070205080204" pitchFamily="34" charset="-128"/>
              </a:rPr>
              <a:t> </a:t>
            </a:r>
          </a:p>
          <a:p>
            <a:pPr eaLnBrk="1" hangingPunct="1">
              <a:lnSpc>
                <a:spcPct val="80000"/>
              </a:lnSpc>
              <a:spcBef>
                <a:spcPct val="0"/>
              </a:spcBef>
            </a:pPr>
            <a:r>
              <a:rPr lang="en-US" altLang="en-US" sz="1400" dirty="0">
                <a:ea typeface="ＭＳ Ｐゴシック" panose="020B0600070205080204" pitchFamily="34" charset="-128"/>
              </a:rPr>
              <a:t>Am J </a:t>
            </a:r>
            <a:r>
              <a:rPr lang="en-US" altLang="en-US" sz="1400" dirty="0" err="1">
                <a:ea typeface="ＭＳ Ｐゴシック" panose="020B0600070205080204" pitchFamily="34" charset="-128"/>
              </a:rPr>
              <a:t>Clin</a:t>
            </a:r>
            <a:r>
              <a:rPr lang="en-US" altLang="en-US" sz="1400" dirty="0">
                <a:ea typeface="ＭＳ Ｐゴシック" panose="020B0600070205080204" pitchFamily="34" charset="-128"/>
              </a:rPr>
              <a:t> </a:t>
            </a:r>
            <a:r>
              <a:rPr lang="en-US" altLang="en-US" sz="1400" dirty="0" err="1">
                <a:ea typeface="ＭＳ Ｐゴシック" panose="020B0600070205080204" pitchFamily="34" charset="-128"/>
              </a:rPr>
              <a:t>Pathol</a:t>
            </a:r>
            <a:r>
              <a:rPr lang="en-US" altLang="en-US" sz="1400" dirty="0">
                <a:ea typeface="ＭＳ Ｐゴシック" panose="020B0600070205080204" pitchFamily="34" charset="-128"/>
              </a:rPr>
              <a:t>. 1988 Jun;89(6):802-5.</a:t>
            </a:r>
          </a:p>
          <a:p>
            <a:pPr eaLnBrk="1" hangingPunct="1">
              <a:lnSpc>
                <a:spcPct val="80000"/>
              </a:lnSpc>
              <a:spcBef>
                <a:spcPct val="0"/>
              </a:spcBef>
            </a:pPr>
            <a:r>
              <a:rPr lang="en-US" altLang="en-US" sz="1400" dirty="0">
                <a:ea typeface="ＭＳ Ｐゴシック" panose="020B0600070205080204" pitchFamily="34" charset="-128"/>
              </a:rPr>
              <a:t>Histologic features of thyroid gland in a patient with bromide-induced hypothyroidism.</a:t>
            </a:r>
          </a:p>
          <a:p>
            <a:pPr eaLnBrk="1" hangingPunct="1">
              <a:lnSpc>
                <a:spcPct val="80000"/>
              </a:lnSpc>
              <a:spcBef>
                <a:spcPct val="0"/>
              </a:spcBef>
            </a:pPr>
            <a:r>
              <a:rPr lang="en-US" altLang="en-US" sz="1400" dirty="0">
                <a:ea typeface="ＭＳ Ｐゴシック" panose="020B0600070205080204" pitchFamily="34" charset="-128"/>
              </a:rPr>
              <a:t>Mizukami Y, Funaki N, Hashimoto T, </a:t>
            </a:r>
            <a:r>
              <a:rPr lang="en-US" altLang="en-US" sz="1400" dirty="0" err="1">
                <a:ea typeface="ＭＳ Ｐゴシック" panose="020B0600070205080204" pitchFamily="34" charset="-128"/>
              </a:rPr>
              <a:t>Kawato</a:t>
            </a:r>
            <a:r>
              <a:rPr lang="en-US" altLang="en-US" sz="1400" dirty="0">
                <a:ea typeface="ＭＳ Ｐゴシック" panose="020B0600070205080204" pitchFamily="34" charset="-128"/>
              </a:rPr>
              <a:t> M, </a:t>
            </a:r>
            <a:r>
              <a:rPr lang="en-US" altLang="en-US" sz="1400" dirty="0" err="1">
                <a:ea typeface="ＭＳ Ｐゴシック" panose="020B0600070205080204" pitchFamily="34" charset="-128"/>
              </a:rPr>
              <a:t>Michigishi</a:t>
            </a:r>
            <a:r>
              <a:rPr lang="en-US" altLang="en-US" sz="1400" dirty="0">
                <a:ea typeface="ＭＳ Ｐゴシック" panose="020B0600070205080204" pitchFamily="34" charset="-128"/>
              </a:rPr>
              <a:t> T, Matsubara F.</a:t>
            </a:r>
          </a:p>
          <a:p>
            <a:pPr eaLnBrk="1" hangingPunct="1">
              <a:lnSpc>
                <a:spcPct val="80000"/>
              </a:lnSpc>
              <a:spcBef>
                <a:spcPct val="0"/>
              </a:spcBef>
            </a:pPr>
            <a:r>
              <a:rPr lang="en-US" altLang="en-US" sz="1400" dirty="0">
                <a:ea typeface="ＭＳ Ｐゴシック" panose="020B0600070205080204" pitchFamily="34" charset="-128"/>
              </a:rPr>
              <a:t>Source</a:t>
            </a:r>
          </a:p>
          <a:p>
            <a:pPr eaLnBrk="1" hangingPunct="1">
              <a:lnSpc>
                <a:spcPct val="80000"/>
              </a:lnSpc>
              <a:spcBef>
                <a:spcPct val="0"/>
              </a:spcBef>
            </a:pPr>
            <a:r>
              <a:rPr lang="en-US" altLang="en-US" sz="1400" dirty="0">
                <a:ea typeface="ＭＳ Ｐゴシック" panose="020B0600070205080204" pitchFamily="34" charset="-128"/>
              </a:rPr>
              <a:t>Central Clinical Laboratory, Kanazawa University Hospital, Japan.</a:t>
            </a:r>
          </a:p>
          <a:p>
            <a:pPr eaLnBrk="1" hangingPunct="1">
              <a:lnSpc>
                <a:spcPct val="80000"/>
              </a:lnSpc>
              <a:spcBef>
                <a:spcPct val="0"/>
              </a:spcBef>
            </a:pPr>
            <a:r>
              <a:rPr lang="en-US" altLang="en-US" sz="1400" dirty="0">
                <a:ea typeface="ＭＳ Ｐゴシック" panose="020B0600070205080204" pitchFamily="34" charset="-128"/>
              </a:rPr>
              <a:t>Abstract</a:t>
            </a:r>
          </a:p>
          <a:p>
            <a:pPr eaLnBrk="1" hangingPunct="1">
              <a:lnSpc>
                <a:spcPct val="80000"/>
              </a:lnSpc>
              <a:spcBef>
                <a:spcPct val="0"/>
              </a:spcBef>
            </a:pPr>
            <a:r>
              <a:rPr lang="en-US" altLang="en-US" sz="1400" dirty="0">
                <a:ea typeface="ＭＳ Ｐゴシック" panose="020B0600070205080204" pitchFamily="34" charset="-128"/>
              </a:rPr>
              <a:t>A case of a 22-year-old woman with bromide-induced hypothyroidism is presented. There have been no reports dealing with changes in thyroid function and thyroid morphologic characteristics associated with bromide intoxication. The characteristic histologic features of the affected thyroid gland included a marked hyperplasia of follicles lined by tall columnar follicular cells with foci of papillary proliferation and a loss of colloid materials in the follicular lumen. </a:t>
            </a:r>
            <a:r>
              <a:rPr lang="en-US" altLang="en-US" sz="1400" dirty="0" err="1">
                <a:ea typeface="ＭＳ Ｐゴシック" panose="020B0600070205080204" pitchFamily="34" charset="-128"/>
              </a:rPr>
              <a:t>Ultrastructurally</a:t>
            </a:r>
            <a:r>
              <a:rPr lang="en-US" altLang="en-US" sz="1400" dirty="0">
                <a:ea typeface="ＭＳ Ｐゴシック" panose="020B0600070205080204" pitchFamily="34" charset="-128"/>
              </a:rPr>
              <a:t>, thyroid follicular cells showed a marked dilatation of rough endoplasmic reticulum containing no electron-dense materials. X-ray microanalysis of the thyroid follicular cells revealed the presence of significant amounts of bromide and an absence of iodine. These indicated that severe hypothyroidism in this patient might be related to the accumulation of bromide in the thyroid follicular cells.</a:t>
            </a:r>
          </a:p>
          <a:p>
            <a:pPr eaLnBrk="1" hangingPunct="1">
              <a:lnSpc>
                <a:spcPct val="80000"/>
              </a:lnSpc>
              <a:spcBef>
                <a:spcPct val="0"/>
              </a:spcBef>
            </a:pPr>
            <a:r>
              <a:rPr lang="en-US" altLang="en-US" sz="1400" dirty="0" err="1">
                <a:ea typeface="ＭＳ Ｐゴシック" panose="020B0600070205080204" pitchFamily="34" charset="-128"/>
              </a:rPr>
              <a:t>PMID</a:t>
            </a:r>
            <a:r>
              <a:rPr lang="en-US" altLang="en-US" sz="1400" dirty="0">
                <a:ea typeface="ＭＳ Ｐゴシック" panose="020B0600070205080204" pitchFamily="34" charset="-128"/>
              </a:rPr>
              <a:t>: 3369375 [PubMed - indexed for MEDLINE]</a:t>
            </a:r>
          </a:p>
          <a:p>
            <a:pPr eaLnBrk="1" hangingPunct="1">
              <a:lnSpc>
                <a:spcPct val="80000"/>
              </a:lnSpc>
              <a:spcBef>
                <a:spcPct val="0"/>
              </a:spcBef>
            </a:pPr>
            <a:r>
              <a:rPr lang="en-US" altLang="en-US" sz="1400" dirty="0">
                <a:ea typeface="ＭＳ Ｐゴシック" panose="020B0600070205080204" pitchFamily="34" charset="-128"/>
              </a:rPr>
              <a:t> </a:t>
            </a:r>
          </a:p>
          <a:p>
            <a:pPr eaLnBrk="1" hangingPunct="1">
              <a:lnSpc>
                <a:spcPct val="80000"/>
              </a:lnSpc>
              <a:spcBef>
                <a:spcPct val="0"/>
              </a:spcBef>
            </a:pPr>
            <a:r>
              <a:rPr lang="en-US" altLang="en-US" sz="1400" dirty="0" err="1">
                <a:ea typeface="ＭＳ Ｐゴシック" panose="020B0600070205080204" pitchFamily="34" charset="-128"/>
              </a:rPr>
              <a:t>Endokrynol</a:t>
            </a:r>
            <a:r>
              <a:rPr lang="en-US" altLang="en-US" sz="1400" dirty="0">
                <a:ea typeface="ＭＳ Ｐゴシック" panose="020B0600070205080204" pitchFamily="34" charset="-128"/>
              </a:rPr>
              <a:t> Pol. 2009 Jan-Feb;60(1):40-50.</a:t>
            </a:r>
          </a:p>
          <a:p>
            <a:pPr eaLnBrk="1" hangingPunct="1">
              <a:lnSpc>
                <a:spcPct val="80000"/>
              </a:lnSpc>
              <a:spcBef>
                <a:spcPct val="0"/>
              </a:spcBef>
            </a:pPr>
            <a:r>
              <a:rPr lang="en-US" altLang="en-US" sz="1400" dirty="0">
                <a:ea typeface="ＭＳ Ｐゴシック" panose="020B0600070205080204" pitchFamily="34" charset="-128"/>
              </a:rPr>
              <a:t>[Relationship between toxic effects of potassium bromate and endocrine glands].</a:t>
            </a:r>
          </a:p>
          <a:p>
            <a:pPr eaLnBrk="1" hangingPunct="1">
              <a:lnSpc>
                <a:spcPct val="80000"/>
              </a:lnSpc>
              <a:spcBef>
                <a:spcPct val="0"/>
              </a:spcBef>
            </a:pPr>
            <a:r>
              <a:rPr lang="en-US" altLang="en-US" sz="1400" dirty="0">
                <a:ea typeface="ＭＳ Ｐゴシック" panose="020B0600070205080204" pitchFamily="34" charset="-128"/>
              </a:rPr>
              <a:t>[Article in Polish]</a:t>
            </a:r>
          </a:p>
          <a:p>
            <a:pPr eaLnBrk="1" hangingPunct="1">
              <a:lnSpc>
                <a:spcPct val="80000"/>
              </a:lnSpc>
              <a:spcBef>
                <a:spcPct val="0"/>
              </a:spcBef>
            </a:pPr>
            <a:r>
              <a:rPr lang="en-US" altLang="en-US" sz="1400" dirty="0" err="1">
                <a:ea typeface="ＭＳ Ｐゴシック" panose="020B0600070205080204" pitchFamily="34" charset="-128"/>
              </a:rPr>
              <a:t>Stasiak</a:t>
            </a:r>
            <a:r>
              <a:rPr lang="en-US" altLang="en-US" sz="1400" dirty="0">
                <a:ea typeface="ＭＳ Ｐゴシック" panose="020B0600070205080204" pitchFamily="34" charset="-128"/>
              </a:rPr>
              <a:t> M, </a:t>
            </a:r>
            <a:r>
              <a:rPr lang="en-US" altLang="en-US" sz="1400" dirty="0" err="1">
                <a:ea typeface="ＭＳ Ｐゴシック" panose="020B0600070205080204" pitchFamily="34" charset="-128"/>
              </a:rPr>
              <a:t>Lewiński</a:t>
            </a:r>
            <a:r>
              <a:rPr lang="en-US" altLang="en-US" sz="1400" dirty="0">
                <a:ea typeface="ＭＳ Ｐゴシック" panose="020B0600070205080204" pitchFamily="34" charset="-128"/>
              </a:rPr>
              <a:t> A, </a:t>
            </a:r>
            <a:r>
              <a:rPr lang="en-US" altLang="en-US" sz="1400" dirty="0" err="1">
                <a:ea typeface="ＭＳ Ｐゴシック" panose="020B0600070205080204" pitchFamily="34" charset="-128"/>
              </a:rPr>
              <a:t>Karbownik-Lewińska</a:t>
            </a:r>
            <a:r>
              <a:rPr lang="en-US" altLang="en-US" sz="1400" dirty="0">
                <a:ea typeface="ＭＳ Ｐゴシック" panose="020B0600070205080204" pitchFamily="34" charset="-128"/>
              </a:rPr>
              <a:t> M.</a:t>
            </a:r>
          </a:p>
          <a:p>
            <a:pPr eaLnBrk="1" hangingPunct="1">
              <a:lnSpc>
                <a:spcPct val="80000"/>
              </a:lnSpc>
              <a:spcBef>
                <a:spcPct val="0"/>
              </a:spcBef>
            </a:pPr>
            <a:r>
              <a:rPr lang="en-US" altLang="en-US" sz="1400" dirty="0">
                <a:ea typeface="ＭＳ Ｐゴシック" panose="020B0600070205080204" pitchFamily="34" charset="-128"/>
              </a:rPr>
              <a:t>Source</a:t>
            </a:r>
          </a:p>
          <a:p>
            <a:pPr eaLnBrk="1" hangingPunct="1">
              <a:lnSpc>
                <a:spcPct val="80000"/>
              </a:lnSpc>
              <a:spcBef>
                <a:spcPct val="0"/>
              </a:spcBef>
            </a:pPr>
            <a:r>
              <a:rPr lang="en-US" altLang="en-US" sz="1400" dirty="0" err="1">
                <a:ea typeface="ＭＳ Ｐゴシック" panose="020B0600070205080204" pitchFamily="34" charset="-128"/>
              </a:rPr>
              <a:t>Klinika</a:t>
            </a:r>
            <a:r>
              <a:rPr lang="en-US" altLang="en-US" sz="1400" dirty="0">
                <a:ea typeface="ＭＳ Ｐゴシック" panose="020B0600070205080204" pitchFamily="34" charset="-128"/>
              </a:rPr>
              <a:t> </a:t>
            </a:r>
            <a:r>
              <a:rPr lang="en-US" altLang="en-US" sz="1400" dirty="0" err="1">
                <a:ea typeface="ＭＳ Ｐゴシック" panose="020B0600070205080204" pitchFamily="34" charset="-128"/>
              </a:rPr>
              <a:t>Endokrynologii</a:t>
            </a:r>
            <a:r>
              <a:rPr lang="en-US" altLang="en-US" sz="1400" dirty="0">
                <a:ea typeface="ＭＳ Ｐゴシック" panose="020B0600070205080204" pitchFamily="34" charset="-128"/>
              </a:rPr>
              <a:t> </a:t>
            </a:r>
            <a:r>
              <a:rPr lang="en-US" altLang="en-US" sz="1400" dirty="0" err="1">
                <a:ea typeface="ＭＳ Ｐゴシック" panose="020B0600070205080204" pitchFamily="34" charset="-128"/>
              </a:rPr>
              <a:t>i</a:t>
            </a:r>
            <a:r>
              <a:rPr lang="en-US" altLang="en-US" sz="1400" dirty="0">
                <a:ea typeface="ＭＳ Ｐゴシック" panose="020B0600070205080204" pitchFamily="34" charset="-128"/>
              </a:rPr>
              <a:t> </a:t>
            </a:r>
            <a:r>
              <a:rPr lang="en-US" altLang="en-US" sz="1400" dirty="0" err="1">
                <a:ea typeface="ＭＳ Ｐゴシック" panose="020B0600070205080204" pitchFamily="34" charset="-128"/>
              </a:rPr>
              <a:t>Chorób</a:t>
            </a:r>
            <a:r>
              <a:rPr lang="en-US" altLang="en-US" sz="1400" dirty="0">
                <a:ea typeface="ＭＳ Ｐゴシック" panose="020B0600070205080204" pitchFamily="34" charset="-128"/>
              </a:rPr>
              <a:t> </a:t>
            </a:r>
            <a:r>
              <a:rPr lang="en-US" altLang="en-US" sz="1400" dirty="0" err="1">
                <a:ea typeface="ＭＳ Ｐゴシック" panose="020B0600070205080204" pitchFamily="34" charset="-128"/>
              </a:rPr>
              <a:t>Metabolicznych</a:t>
            </a:r>
            <a:r>
              <a:rPr lang="en-US" altLang="en-US" sz="1400" dirty="0">
                <a:ea typeface="ＭＳ Ｐゴシック" panose="020B0600070205080204" pitchFamily="34" charset="-128"/>
              </a:rPr>
              <a:t>, </a:t>
            </a:r>
            <a:r>
              <a:rPr lang="en-US" altLang="en-US" sz="1400" dirty="0" err="1">
                <a:ea typeface="ＭＳ Ｐゴシック" panose="020B0600070205080204" pitchFamily="34" charset="-128"/>
              </a:rPr>
              <a:t>Instytut</a:t>
            </a:r>
            <a:r>
              <a:rPr lang="en-US" altLang="en-US" sz="1400" dirty="0">
                <a:ea typeface="ＭＳ Ｐゴシック" panose="020B0600070205080204" pitchFamily="34" charset="-128"/>
              </a:rPr>
              <a:t> Centrum </a:t>
            </a:r>
            <a:r>
              <a:rPr lang="en-US" altLang="en-US" sz="1400" dirty="0" err="1">
                <a:ea typeface="ＭＳ Ｐゴシック" panose="020B0600070205080204" pitchFamily="34" charset="-128"/>
              </a:rPr>
              <a:t>Zdrowia</a:t>
            </a:r>
            <a:r>
              <a:rPr lang="en-US" altLang="en-US" sz="1400" dirty="0">
                <a:ea typeface="ＭＳ Ｐゴシック" panose="020B0600070205080204" pitchFamily="34" charset="-128"/>
              </a:rPr>
              <a:t> </a:t>
            </a:r>
            <a:r>
              <a:rPr lang="en-US" altLang="en-US" sz="1400" dirty="0" err="1">
                <a:ea typeface="ＭＳ Ｐゴシック" panose="020B0600070205080204" pitchFamily="34" charset="-128"/>
              </a:rPr>
              <a:t>Matki</a:t>
            </a:r>
            <a:r>
              <a:rPr lang="en-US" altLang="en-US" sz="1400" dirty="0">
                <a:ea typeface="ＭＳ Ｐゴシック" panose="020B0600070205080204" pitchFamily="34" charset="-128"/>
              </a:rPr>
              <a:t> </a:t>
            </a:r>
            <a:r>
              <a:rPr lang="en-US" altLang="en-US" sz="1400" dirty="0" err="1">
                <a:ea typeface="ＭＳ Ｐゴシック" panose="020B0600070205080204" pitchFamily="34" charset="-128"/>
              </a:rPr>
              <a:t>Polki</a:t>
            </a:r>
            <a:r>
              <a:rPr lang="en-US" altLang="en-US" sz="1400" dirty="0">
                <a:ea typeface="ＭＳ Ｐゴシック" panose="020B0600070205080204" pitchFamily="34" charset="-128"/>
              </a:rPr>
              <a:t>, </a:t>
            </a:r>
            <a:r>
              <a:rPr lang="en-US" altLang="en-US" sz="1400" dirty="0" err="1">
                <a:ea typeface="ＭＳ Ｐゴシック" panose="020B0600070205080204" pitchFamily="34" charset="-128"/>
              </a:rPr>
              <a:t>Łodź</a:t>
            </a:r>
            <a:r>
              <a:rPr lang="en-US" altLang="en-US" sz="1400" dirty="0">
                <a:ea typeface="ＭＳ Ｐゴシック" panose="020B0600070205080204" pitchFamily="34" charset="-128"/>
              </a:rPr>
              <a:t>.</a:t>
            </a:r>
          </a:p>
          <a:p>
            <a:pPr eaLnBrk="1" hangingPunct="1">
              <a:lnSpc>
                <a:spcPct val="80000"/>
              </a:lnSpc>
              <a:spcBef>
                <a:spcPct val="0"/>
              </a:spcBef>
            </a:pPr>
            <a:r>
              <a:rPr lang="en-US" altLang="en-US" sz="1400" dirty="0">
                <a:ea typeface="ＭＳ Ｐゴシック" panose="020B0600070205080204" pitchFamily="34" charset="-128"/>
              </a:rPr>
              <a:t>Abstract</a:t>
            </a:r>
          </a:p>
          <a:p>
            <a:pPr eaLnBrk="1" hangingPunct="1">
              <a:lnSpc>
                <a:spcPct val="80000"/>
              </a:lnSpc>
              <a:spcBef>
                <a:spcPct val="0"/>
              </a:spcBef>
            </a:pPr>
            <a:r>
              <a:rPr lang="en-US" altLang="en-US" sz="1400" dirty="0">
                <a:ea typeface="ＭＳ Ｐゴシック" panose="020B0600070205080204" pitchFamily="34" charset="-128"/>
              </a:rPr>
              <a:t>Potassium bromate (</a:t>
            </a:r>
            <a:r>
              <a:rPr lang="en-US" altLang="en-US" sz="1400" dirty="0" err="1">
                <a:ea typeface="ＭＳ Ｐゴシック" panose="020B0600070205080204" pitchFamily="34" charset="-128"/>
              </a:rPr>
              <a:t>KBrO</a:t>
            </a:r>
            <a:r>
              <a:rPr lang="en-US" altLang="en-US" sz="1400" dirty="0">
                <a:ea typeface="ＭＳ Ｐゴシック" panose="020B0600070205080204" pitchFamily="34" charset="-128"/>
              </a:rPr>
              <a:t>(3)) is a compound belonging to Group 2B of carcinogens (a possible human carcinogen). This agent was used as a food additive in flour treatment, as a component of cold-wave hair lotions, and is still used in barley processing. Additionally, </a:t>
            </a:r>
            <a:r>
              <a:rPr lang="en-US" altLang="en-US" sz="1400" dirty="0" err="1">
                <a:ea typeface="ＭＳ Ｐゴシック" panose="020B0600070205080204" pitchFamily="34" charset="-128"/>
              </a:rPr>
              <a:t>KBrO</a:t>
            </a:r>
            <a:r>
              <a:rPr lang="en-US" altLang="en-US" sz="1400" dirty="0">
                <a:ea typeface="ＭＳ Ｐゴシック" panose="020B0600070205080204" pitchFamily="34" charset="-128"/>
              </a:rPr>
              <a:t>(3) is formed as an oxyhalide by-product during water ozonation. </a:t>
            </a:r>
            <a:r>
              <a:rPr lang="en-US" altLang="en-US" sz="1400" dirty="0" err="1">
                <a:ea typeface="ＭＳ Ｐゴシック" panose="020B0600070205080204" pitchFamily="34" charset="-128"/>
              </a:rPr>
              <a:t>KBrO</a:t>
            </a:r>
            <a:r>
              <a:rPr lang="en-US" altLang="en-US" sz="1400" dirty="0">
                <a:ea typeface="ＭＳ Ｐゴシック" panose="020B0600070205080204" pitchFamily="34" charset="-128"/>
              </a:rPr>
              <a:t>(3) induces oxidative stress and may contribute to neoplasia in endocrine glands. It has been demonstrated that </a:t>
            </a:r>
            <a:r>
              <a:rPr lang="en-US" altLang="en-US" sz="1400" dirty="0" err="1">
                <a:ea typeface="ＭＳ Ｐゴシック" panose="020B0600070205080204" pitchFamily="34" charset="-128"/>
              </a:rPr>
              <a:t>KBrO</a:t>
            </a:r>
            <a:r>
              <a:rPr lang="en-US" altLang="en-US" sz="1400" dirty="0">
                <a:ea typeface="ＭＳ Ｐゴシック" panose="020B0600070205080204" pitchFamily="34" charset="-128"/>
              </a:rPr>
              <a:t>(3) triggers thyroid follicular cell tumors in rats. It has been revealed in our in vivo and in vitro studies that </a:t>
            </a:r>
            <a:r>
              <a:rPr lang="en-US" altLang="en-US" sz="1400" dirty="0" err="1">
                <a:ea typeface="ＭＳ Ｐゴシック" panose="020B0600070205080204" pitchFamily="34" charset="-128"/>
              </a:rPr>
              <a:t>KBrO</a:t>
            </a:r>
            <a:r>
              <a:rPr lang="en-US" altLang="en-US" sz="1400" dirty="0">
                <a:ea typeface="ＭＳ Ｐゴシック" panose="020B0600070205080204" pitchFamily="34" charset="-128"/>
              </a:rPr>
              <a:t>(3) significantly increases lipid peroxidation in rat and porcine thyroid. </a:t>
            </a:r>
            <a:r>
              <a:rPr lang="en-US" altLang="en-US" sz="1400" dirty="0" err="1">
                <a:ea typeface="ＭＳ Ｐゴシック" panose="020B0600070205080204" pitchFamily="34" charset="-128"/>
              </a:rPr>
              <a:t>KBrO</a:t>
            </a:r>
            <a:r>
              <a:rPr lang="en-US" altLang="en-US" sz="1400" dirty="0">
                <a:ea typeface="ＭＳ Ｐゴシック" panose="020B0600070205080204" pitchFamily="34" charset="-128"/>
              </a:rPr>
              <a:t>(3) also induces mesotheliomas which may secrete hormones or similar substances, such as parathyroid hormone related protein, </a:t>
            </a:r>
            <a:r>
              <a:rPr lang="en-US" altLang="en-US" sz="1400" dirty="0" err="1">
                <a:ea typeface="ＭＳ Ｐゴシック" panose="020B0600070205080204" pitchFamily="34" charset="-128"/>
              </a:rPr>
              <a:t>phosphatonins</a:t>
            </a:r>
            <a:r>
              <a:rPr lang="en-US" altLang="en-US" sz="1400" dirty="0">
                <a:ea typeface="ＭＳ Ｐゴシック" panose="020B0600070205080204" pitchFamily="34" charset="-128"/>
              </a:rPr>
              <a:t> or melanocyte stimulating hormone. In our experimental studies we demonstrated that antioxidants, such as pineal hormone - melatonin, indole-3-propionic acid (IPA) (a compound chemically and physically similar to melatonin) and </a:t>
            </a:r>
            <a:r>
              <a:rPr lang="en-US" altLang="en-US" sz="1400" dirty="0" err="1">
                <a:ea typeface="ＭＳ Ｐゴシック" panose="020B0600070205080204" pitchFamily="34" charset="-128"/>
              </a:rPr>
              <a:t>antythyroid</a:t>
            </a:r>
            <a:r>
              <a:rPr lang="en-US" altLang="en-US" sz="1400" dirty="0">
                <a:ea typeface="ＭＳ Ｐゴシック" panose="020B0600070205080204" pitchFamily="34" charset="-128"/>
              </a:rPr>
              <a:t> drug - propylthiouracil (</a:t>
            </a:r>
            <a:r>
              <a:rPr lang="en-US" altLang="en-US" sz="1400" dirty="0" err="1">
                <a:ea typeface="ＭＳ Ｐゴシック" panose="020B0600070205080204" pitchFamily="34" charset="-128"/>
              </a:rPr>
              <a:t>PTU</a:t>
            </a:r>
            <a:r>
              <a:rPr lang="en-US" altLang="en-US" sz="1400" dirty="0">
                <a:ea typeface="ＭＳ Ｐゴシック" panose="020B0600070205080204" pitchFamily="34" charset="-128"/>
              </a:rPr>
              <a:t>), produce distinct protective effects against lipid peroxidation due to </a:t>
            </a:r>
            <a:r>
              <a:rPr lang="en-US" altLang="en-US" sz="1400" dirty="0" err="1">
                <a:ea typeface="ＭＳ Ｐゴシック" panose="020B0600070205080204" pitchFamily="34" charset="-128"/>
              </a:rPr>
              <a:t>KBrO</a:t>
            </a:r>
            <a:r>
              <a:rPr lang="en-US" altLang="en-US" sz="1400" dirty="0">
                <a:ea typeface="ＭＳ Ｐゴシック" panose="020B0600070205080204" pitchFamily="34" charset="-128"/>
              </a:rPr>
              <a:t>(3) in the thyroid in vivo. </a:t>
            </a:r>
            <a:r>
              <a:rPr lang="en-US" altLang="en-US" sz="1400" dirty="0" err="1">
                <a:ea typeface="ＭＳ Ｐゴシック" panose="020B0600070205080204" pitchFamily="34" charset="-128"/>
              </a:rPr>
              <a:t>KBrO</a:t>
            </a:r>
            <a:r>
              <a:rPr lang="en-US" altLang="en-US" sz="1400" dirty="0">
                <a:ea typeface="ＭＳ Ｐゴシック" panose="020B0600070205080204" pitchFamily="34" charset="-128"/>
              </a:rPr>
              <a:t>(3) is a prooxidant which may induce neoplasia in endocrine glands and cause hormonal disturbances, however its damaging effects may be neutralized by hormones, mainly melatonin.</a:t>
            </a:r>
          </a:p>
          <a:p>
            <a:pPr eaLnBrk="1" hangingPunct="1">
              <a:lnSpc>
                <a:spcPct val="80000"/>
              </a:lnSpc>
              <a:spcBef>
                <a:spcPct val="0"/>
              </a:spcBef>
            </a:pPr>
            <a:r>
              <a:rPr lang="en-US" altLang="en-US" sz="1400" dirty="0" err="1">
                <a:ea typeface="ＭＳ Ｐゴシック" panose="020B0600070205080204" pitchFamily="34" charset="-128"/>
              </a:rPr>
              <a:t>PMID</a:t>
            </a:r>
            <a:r>
              <a:rPr lang="en-US" altLang="en-US" sz="1400" dirty="0">
                <a:ea typeface="ＭＳ Ｐゴシック" panose="020B0600070205080204" pitchFamily="34" charset="-128"/>
              </a:rPr>
              <a:t>: 19224504 [PubMed - indexed for MEDLINE]</a:t>
            </a:r>
          </a:p>
          <a:p>
            <a:pPr eaLnBrk="1" hangingPunct="1">
              <a:lnSpc>
                <a:spcPct val="80000"/>
              </a:lnSpc>
              <a:spcBef>
                <a:spcPct val="0"/>
              </a:spcBef>
            </a:pPr>
            <a:r>
              <a:rPr lang="en-US" altLang="en-US" sz="1400" dirty="0">
                <a:ea typeface="ＭＳ Ｐゴシック" panose="020B0600070205080204" pitchFamily="34" charset="-128"/>
              </a:rPr>
              <a:t> </a:t>
            </a:r>
          </a:p>
          <a:p>
            <a:pPr eaLnBrk="1" hangingPunct="1">
              <a:lnSpc>
                <a:spcPct val="80000"/>
              </a:lnSpc>
              <a:spcBef>
                <a:spcPct val="0"/>
              </a:spcBef>
            </a:pPr>
            <a:r>
              <a:rPr lang="en-US" altLang="en-US" sz="1400" dirty="0" err="1">
                <a:ea typeface="ＭＳ Ｐゴシック" panose="020B0600070205080204" pitchFamily="34" charset="-128"/>
              </a:rPr>
              <a:t>Mutat</a:t>
            </a:r>
            <a:r>
              <a:rPr lang="en-US" altLang="en-US" sz="1400" dirty="0">
                <a:ea typeface="ＭＳ Ｐゴシック" panose="020B0600070205080204" pitchFamily="34" charset="-128"/>
              </a:rPr>
              <a:t> Res. 2007 Jan 10;626(1-2):48-52. </a:t>
            </a:r>
            <a:r>
              <a:rPr lang="en-US" altLang="en-US" sz="1400" dirty="0" err="1">
                <a:ea typeface="ＭＳ Ｐゴシック" panose="020B0600070205080204" pitchFamily="34" charset="-128"/>
              </a:rPr>
              <a:t>Epub</a:t>
            </a:r>
            <a:r>
              <a:rPr lang="en-US" altLang="en-US" sz="1400" dirty="0">
                <a:ea typeface="ＭＳ Ｐゴシック" panose="020B0600070205080204" pitchFamily="34" charset="-128"/>
              </a:rPr>
              <a:t> 2006 Nov 22.</a:t>
            </a:r>
          </a:p>
          <a:p>
            <a:pPr eaLnBrk="1" hangingPunct="1">
              <a:lnSpc>
                <a:spcPct val="80000"/>
              </a:lnSpc>
              <a:spcBef>
                <a:spcPct val="0"/>
              </a:spcBef>
            </a:pPr>
            <a:r>
              <a:rPr lang="en-US" altLang="en-US" sz="1400" dirty="0">
                <a:ea typeface="ＭＳ Ｐゴシック" panose="020B0600070205080204" pitchFamily="34" charset="-128"/>
              </a:rPr>
              <a:t>Genotoxic effects of potassium bromate on human peripheral lymphocytes in vitro.</a:t>
            </a:r>
          </a:p>
          <a:p>
            <a:pPr eaLnBrk="1" hangingPunct="1">
              <a:lnSpc>
                <a:spcPct val="80000"/>
              </a:lnSpc>
              <a:spcBef>
                <a:spcPct val="0"/>
              </a:spcBef>
            </a:pPr>
            <a:r>
              <a:rPr lang="en-US" altLang="en-US" sz="1400" dirty="0">
                <a:ea typeface="ＭＳ Ｐゴシック" panose="020B0600070205080204" pitchFamily="34" charset="-128"/>
              </a:rPr>
              <a:t>Kaya FF, </a:t>
            </a:r>
            <a:r>
              <a:rPr lang="en-US" altLang="en-US" sz="1400" dirty="0" err="1">
                <a:ea typeface="ＭＳ Ｐゴシック" panose="020B0600070205080204" pitchFamily="34" charset="-128"/>
              </a:rPr>
              <a:t>Topaktaş</a:t>
            </a:r>
            <a:r>
              <a:rPr lang="en-US" altLang="en-US" sz="1400" dirty="0">
                <a:ea typeface="ＭＳ Ｐゴシック" panose="020B0600070205080204" pitchFamily="34" charset="-128"/>
              </a:rPr>
              <a:t> M.</a:t>
            </a:r>
          </a:p>
          <a:p>
            <a:pPr eaLnBrk="1" hangingPunct="1">
              <a:lnSpc>
                <a:spcPct val="80000"/>
              </a:lnSpc>
              <a:spcBef>
                <a:spcPct val="0"/>
              </a:spcBef>
            </a:pPr>
            <a:r>
              <a:rPr lang="en-US" altLang="en-US" sz="1400" dirty="0">
                <a:ea typeface="ＭＳ Ｐゴシック" panose="020B0600070205080204" pitchFamily="34" charset="-128"/>
              </a:rPr>
              <a:t>Source</a:t>
            </a:r>
          </a:p>
          <a:p>
            <a:pPr eaLnBrk="1" hangingPunct="1">
              <a:lnSpc>
                <a:spcPct val="80000"/>
              </a:lnSpc>
              <a:spcBef>
                <a:spcPct val="0"/>
              </a:spcBef>
            </a:pPr>
            <a:r>
              <a:rPr lang="en-US" altLang="en-US" sz="1400" dirty="0" err="1">
                <a:ea typeface="ＭＳ Ｐゴシック" panose="020B0600070205080204" pitchFamily="34" charset="-128"/>
              </a:rPr>
              <a:t>Cukurova</a:t>
            </a:r>
            <a:r>
              <a:rPr lang="en-US" altLang="en-US" sz="1400" dirty="0">
                <a:ea typeface="ＭＳ Ｐゴシック" panose="020B0600070205080204" pitchFamily="34" charset="-128"/>
              </a:rPr>
              <a:t> University, Natural and Applied Science Institute, Department of Biology, 01330 Adana, Turkey.</a:t>
            </a:r>
          </a:p>
          <a:p>
            <a:pPr eaLnBrk="1" hangingPunct="1">
              <a:lnSpc>
                <a:spcPct val="80000"/>
              </a:lnSpc>
              <a:spcBef>
                <a:spcPct val="0"/>
              </a:spcBef>
            </a:pPr>
            <a:r>
              <a:rPr lang="en-US" altLang="en-US" sz="1400" dirty="0">
                <a:ea typeface="ＭＳ Ｐゴシック" panose="020B0600070205080204" pitchFamily="34" charset="-128"/>
              </a:rPr>
              <a:t>Abstract</a:t>
            </a:r>
          </a:p>
          <a:p>
            <a:pPr eaLnBrk="1" hangingPunct="1">
              <a:lnSpc>
                <a:spcPct val="80000"/>
              </a:lnSpc>
              <a:spcBef>
                <a:spcPct val="0"/>
              </a:spcBef>
            </a:pPr>
            <a:r>
              <a:rPr lang="en-US" altLang="en-US" sz="1400" dirty="0">
                <a:ea typeface="ＭＳ Ｐゴシック" panose="020B0600070205080204" pitchFamily="34" charset="-128"/>
              </a:rPr>
              <a:t>The aim of this study was to investigate the genotoxic effects of potassium bromate, which is used as a bleaching agent in flour, on human peripheral blood lymphocytes in vitro by sister chromatid exchange (SCE), chromosomal aberrations (CA) and micronucleus (MN) tests, and also to determine whether it has any genotoxic potential for humans. Cells were treated with 400, 450, 500, 550 microg/ml concentrations of potassium bromate for 24 and 48 h. The SCE frequencies showed an increase after both treatment periods, however, the differences between the treated cells and the control groups were found to be statistically significant only for the 48-h treatment. In addition, potassium bromate statistically significantly induced CA after the 24-h and 48-h treatment periods. Strikingly, potassium bromate induced CA as much as the positive control, mitomycin-C (MMC). Furthermore, potassium bromate decreased both the cell proliferation index (PI) and the mitotic index (MI). Although micronucleus formation was induced by potassium bromate during the 24-h treatment period in a dose-dependent manner, only the doses 500 and 550 microg/ml yielded statistically significant results. In contrast, MN formation was significantly induced at all doses during the 48-h treatment period. These in vitro results provide important evidence about genotoxicity of potassium bromate on a human cell culture system.</a:t>
            </a:r>
          </a:p>
          <a:p>
            <a:pPr eaLnBrk="1" hangingPunct="1">
              <a:lnSpc>
                <a:spcPct val="80000"/>
              </a:lnSpc>
              <a:spcBef>
                <a:spcPct val="0"/>
              </a:spcBef>
            </a:pPr>
            <a:r>
              <a:rPr lang="en-US" altLang="en-US" sz="1400" dirty="0" err="1">
                <a:ea typeface="ＭＳ Ｐゴシック" panose="020B0600070205080204" pitchFamily="34" charset="-128"/>
              </a:rPr>
              <a:t>PMID</a:t>
            </a:r>
            <a:r>
              <a:rPr lang="en-US" altLang="en-US" sz="1400" dirty="0">
                <a:ea typeface="ＭＳ Ｐゴシック" panose="020B0600070205080204" pitchFamily="34" charset="-128"/>
              </a:rPr>
              <a:t>: 17118698 [PubMed - indexed for MEDLINE]</a:t>
            </a:r>
          </a:p>
          <a:p>
            <a:pPr eaLnBrk="1" hangingPunct="1">
              <a:lnSpc>
                <a:spcPct val="80000"/>
              </a:lnSpc>
              <a:spcBef>
                <a:spcPct val="0"/>
              </a:spcBef>
            </a:pPr>
            <a:endParaRPr lang="en-US" altLang="en-US" sz="1400" dirty="0">
              <a:ea typeface="ＭＳ Ｐゴシック" panose="020B0600070205080204" pitchFamily="34" charset="-128"/>
            </a:endParaRPr>
          </a:p>
        </p:txBody>
      </p:sp>
      <p:sp>
        <p:nvSpPr>
          <p:cNvPr id="21508" name="Slide Number Placeholder 3">
            <a:extLst>
              <a:ext uri="{FF2B5EF4-FFF2-40B4-BE49-F238E27FC236}">
                <a16:creationId xmlns:a16="http://schemas.microsoft.com/office/drawing/2014/main" id="{24EE42EF-43F7-104F-B59E-B1AE50FC23CA}"/>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7E15220-99C4-BB45-9065-430BEE83944C}" type="slidenum">
              <a:rPr lang="en-US" altLang="en-US" sz="1200">
                <a:latin typeface="Arial Regular"/>
              </a:rPr>
              <a:pPr eaLnBrk="1" hangingPunct="1"/>
              <a:t>31</a:t>
            </a:fld>
            <a:endParaRPr lang="en-US" altLang="en-US" sz="1200" dirty="0">
              <a:latin typeface="Arial Regular"/>
            </a:endParaRPr>
          </a:p>
        </p:txBody>
      </p:sp>
    </p:spTree>
    <p:extLst>
      <p:ext uri="{BB962C8B-B14F-4D97-AF65-F5344CB8AC3E}">
        <p14:creationId xmlns:p14="http://schemas.microsoft.com/office/powerpoint/2010/main" val="1096580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E6DB1F62-090B-F74A-8E25-B6924C437D2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a:extLst>
              <a:ext uri="{FF2B5EF4-FFF2-40B4-BE49-F238E27FC236}">
                <a16:creationId xmlns:a16="http://schemas.microsoft.com/office/drawing/2014/main" id="{D309E400-82D2-7243-A600-1C89BFEC267F}"/>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25000" lnSpcReduction="20000"/>
          </a:bodyPr>
          <a:lstStyle/>
          <a:p>
            <a:r>
              <a:rPr lang="en-US" altLang="en-US" dirty="0" err="1">
                <a:ea typeface="ＭＳ Ｐゴシック" panose="020B0600070205080204" pitchFamily="34" charset="-128"/>
              </a:rPr>
              <a:t>Occup</a:t>
            </a:r>
            <a:r>
              <a:rPr lang="en-US" altLang="en-US" dirty="0">
                <a:ea typeface="ＭＳ Ｐゴシック" panose="020B0600070205080204" pitchFamily="34" charset="-128"/>
              </a:rPr>
              <a:t> Environ Med. 2012 May 5. [</a:t>
            </a:r>
            <a:r>
              <a:rPr lang="en-US" altLang="en-US" dirty="0" err="1">
                <a:ea typeface="ＭＳ Ｐゴシック" panose="020B0600070205080204" pitchFamily="34" charset="-128"/>
              </a:rPr>
              <a:t>Epub</a:t>
            </a:r>
            <a:r>
              <a:rPr lang="en-US" altLang="en-US" dirty="0">
                <a:ea typeface="ＭＳ Ｐゴシック" panose="020B0600070205080204" pitchFamily="34" charset="-128"/>
              </a:rPr>
              <a:t> ahead of print]</a:t>
            </a:r>
          </a:p>
          <a:p>
            <a:r>
              <a:rPr lang="en-US" altLang="en-US" dirty="0">
                <a:ea typeface="ＭＳ Ｐゴシック" panose="020B0600070205080204" pitchFamily="34" charset="-128"/>
              </a:rPr>
              <a:t>High urinary bisphenol A concentrations in workers and possible laboratory abnormalities.</a:t>
            </a:r>
          </a:p>
          <a:p>
            <a:r>
              <a:rPr lang="en-US" altLang="en-US" dirty="0">
                <a:ea typeface="ＭＳ Ｐゴシック" panose="020B0600070205080204" pitchFamily="34" charset="-128"/>
              </a:rPr>
              <a:t>Wang F, Hua J, Chen M, Xia Y, Zhang Q, Zhao R, Zhou W, Zhang Z, Wang B.</a:t>
            </a:r>
          </a:p>
          <a:p>
            <a:r>
              <a:rPr lang="en-US" altLang="en-US" dirty="0">
                <a:ea typeface="ＭＳ Ｐゴシック" panose="020B0600070205080204" pitchFamily="34" charset="-128"/>
              </a:rPr>
              <a:t>Source</a:t>
            </a:r>
          </a:p>
          <a:p>
            <a:r>
              <a:rPr lang="en-US" altLang="en-US" dirty="0">
                <a:ea typeface="ＭＳ Ｐゴシック" panose="020B0600070205080204" pitchFamily="34" charset="-128"/>
              </a:rPr>
              <a:t>Department of Public Health, </a:t>
            </a:r>
            <a:r>
              <a:rPr lang="en-US" altLang="en-US" dirty="0" err="1">
                <a:ea typeface="ＭＳ Ｐゴシック" panose="020B0600070205080204" pitchFamily="34" charset="-128"/>
              </a:rPr>
              <a:t>Gulou</a:t>
            </a:r>
            <a:r>
              <a:rPr lang="en-US" altLang="en-US" dirty="0">
                <a:ea typeface="ＭＳ Ｐゴシック" panose="020B0600070205080204" pitchFamily="34" charset="-128"/>
              </a:rPr>
              <a:t> District Hua </a:t>
            </a:r>
            <a:r>
              <a:rPr lang="en-US" altLang="en-US" dirty="0" err="1">
                <a:ea typeface="ＭＳ Ｐゴシック" panose="020B0600070205080204" pitchFamily="34" charset="-128"/>
              </a:rPr>
              <a:t>Qiao</a:t>
            </a:r>
            <a:r>
              <a:rPr lang="en-US" altLang="en-US" dirty="0">
                <a:ea typeface="ＭＳ Ｐゴシック" panose="020B0600070205080204" pitchFamily="34" charset="-128"/>
              </a:rPr>
              <a:t> Road Community Health Service Center, Nanjing, China.</a:t>
            </a:r>
          </a:p>
          <a:p>
            <a:r>
              <a:rPr lang="en-US" altLang="en-US" dirty="0">
                <a:ea typeface="ＭＳ Ｐゴシック" panose="020B0600070205080204" pitchFamily="34" charset="-128"/>
              </a:rPr>
              <a:t>Abstract</a:t>
            </a:r>
          </a:p>
          <a:p>
            <a:r>
              <a:rPr lang="en-US" altLang="en-US" dirty="0">
                <a:ea typeface="ＭＳ Ｐゴシック" panose="020B0600070205080204" pitchFamily="34" charset="-128"/>
              </a:rPr>
              <a:t>Objectives Bisphenol A (BPA) is widely used in epoxy resins in China. There are few reports on the adverse health effects of occupational exposure to BPA. This study examined associations between urinary BPA concentrations in workers and laboratory parameters for health </a:t>
            </a:r>
            <a:r>
              <a:rPr lang="en-US" altLang="en-US" dirty="0" err="1">
                <a:ea typeface="ＭＳ Ｐゴシック" panose="020B0600070205080204" pitchFamily="34" charset="-128"/>
              </a:rPr>
              <a:t>status.MethodsSpot</a:t>
            </a:r>
            <a:r>
              <a:rPr lang="en-US" altLang="en-US" dirty="0">
                <a:ea typeface="ＭＳ Ｐゴシック" panose="020B0600070205080204" pitchFamily="34" charset="-128"/>
              </a:rPr>
              <a:t> urine checks at the end shift on Friday were used for cross-sectional analysis of BPA concentrations, and blood or urinary markers of liver function, glucose homeostasis, thyroid function and cardiovascular diseases were measured. The 28 participants were workers in two semiautomatic epoxy resin </a:t>
            </a:r>
            <a:r>
              <a:rPr lang="en-US" altLang="en-US" dirty="0" err="1">
                <a:ea typeface="ＭＳ Ｐゴシック" panose="020B0600070205080204" pitchFamily="34" charset="-128"/>
              </a:rPr>
              <a:t>factories.ResultsThe</a:t>
            </a:r>
            <a:r>
              <a:rPr lang="en-US" altLang="en-US" dirty="0">
                <a:ea typeface="ＭＳ Ｐゴシック" panose="020B0600070205080204" pitchFamily="34" charset="-128"/>
              </a:rPr>
              <a:t> average urinary BPA concentration was 55.73±5.48 ng/ml (geometric mean ± geometric SD) (range 5.56-1934.85 ng/ml). After adjusting for urine creatinine (Cr), it was 31.96±4.42 </a:t>
            </a:r>
            <a:r>
              <a:rPr lang="en-US" altLang="en-US" dirty="0" err="1">
                <a:ea typeface="ＭＳ Ｐゴシック" panose="020B0600070205080204" pitchFamily="34" charset="-128"/>
              </a:rPr>
              <a:t>μg</a:t>
            </a:r>
            <a:r>
              <a:rPr lang="en-US" altLang="en-US" dirty="0">
                <a:ea typeface="ＭＳ Ｐゴシック" panose="020B0600070205080204" pitchFamily="34" charset="-128"/>
              </a:rPr>
              <a:t>/g Cr (geometric mean ± geometric SD) (range 4.61-1253.69 </a:t>
            </a:r>
            <a:r>
              <a:rPr lang="en-US" altLang="en-US" dirty="0" err="1">
                <a:ea typeface="ＭＳ Ｐゴシック" panose="020B0600070205080204" pitchFamily="34" charset="-128"/>
              </a:rPr>
              <a:t>μg</a:t>
            </a:r>
            <a:r>
              <a:rPr lang="en-US" altLang="en-US" dirty="0">
                <a:ea typeface="ＭＳ Ｐゴシック" panose="020B0600070205080204" pitchFamily="34" charset="-128"/>
              </a:rPr>
              <a:t>/g Cr). BPA feeding operators showed the highest concentrations, over 10 times those of the crushing and packing and office workers. Higher BPA concentrations were associated with clinically abnormal concentrations of FT3, FT4, TT3, TT4, thyroid-stimulating hormone, glutamic-oxaloacetic transaminase and </a:t>
            </a:r>
            <a:r>
              <a:rPr lang="en-US" altLang="en-US" dirty="0" err="1">
                <a:ea typeface="ＭＳ Ｐゴシック" panose="020B0600070205080204" pitchFamily="34" charset="-128"/>
              </a:rPr>
              <a:t>γ</a:t>
            </a:r>
            <a:r>
              <a:rPr lang="en-US" altLang="en-US" dirty="0">
                <a:ea typeface="ＭＳ Ｐゴシック" panose="020B0600070205080204" pitchFamily="34" charset="-128"/>
              </a:rPr>
              <a:t>-glutamyl transferase. Workers with higher BPA concentrations showed higher FT3 concentrations (linear trend: p&lt;0.001). Bivariate correlation tests for laboratory analytes within normal limits showed FT3 to be positively associated with logged BPA concentrations, r=0.57, p=0.002. FT4 was positively associated with lactate dehydrogenase, r=0.45, p=0.020, and insulin was positively associated with thyroid-stimulating hormone with r=0.57, p=0.009.ConclusionsHigher occupational BPA exposure, reflected in urinary concentrations of BPA, may be associated with thyroid hormone disruption.</a:t>
            </a:r>
          </a:p>
          <a:p>
            <a:r>
              <a:rPr lang="en-US" altLang="en-US" dirty="0" err="1">
                <a:ea typeface="ＭＳ Ｐゴシック" panose="020B0600070205080204" pitchFamily="34" charset="-128"/>
              </a:rPr>
              <a:t>PMID</a:t>
            </a:r>
            <a:r>
              <a:rPr lang="en-US" altLang="en-US" dirty="0">
                <a:ea typeface="ＭＳ Ｐゴシック" panose="020B0600070205080204" pitchFamily="34" charset="-128"/>
              </a:rPr>
              <a:t>: 22562051 [PubMed - as supplied by publisher]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1.</a:t>
            </a:r>
          </a:p>
          <a:p>
            <a:r>
              <a:rPr lang="en-US" altLang="en-US" dirty="0" err="1">
                <a:ea typeface="ＭＳ Ｐゴシック" panose="020B0600070205080204" pitchFamily="34" charset="-128"/>
              </a:rPr>
              <a:t>Toxicol</a:t>
            </a:r>
            <a:r>
              <a:rPr lang="en-US" altLang="en-US" dirty="0">
                <a:ea typeface="ＭＳ Ｐゴシック" panose="020B0600070205080204" pitchFamily="34" charset="-128"/>
              </a:rPr>
              <a:t> </a:t>
            </a:r>
            <a:r>
              <a:rPr lang="en-US" altLang="en-US" dirty="0" err="1">
                <a:ea typeface="ＭＳ Ｐゴシック" panose="020B0600070205080204" pitchFamily="34" charset="-128"/>
              </a:rPr>
              <a:t>Appl</a:t>
            </a:r>
            <a:r>
              <a:rPr lang="en-US" altLang="en-US" dirty="0">
                <a:ea typeface="ＭＳ Ｐゴシック" panose="020B0600070205080204" pitchFamily="34" charset="-128"/>
              </a:rPr>
              <a:t> </a:t>
            </a:r>
            <a:r>
              <a:rPr lang="en-US" altLang="en-US" dirty="0" err="1">
                <a:ea typeface="ＭＳ Ｐゴシック" panose="020B0600070205080204" pitchFamily="34" charset="-128"/>
              </a:rPr>
              <a:t>Pharmacol</a:t>
            </a:r>
            <a:r>
              <a:rPr lang="en-US" altLang="en-US" dirty="0">
                <a:ea typeface="ＭＳ Ｐゴシック" panose="020B0600070205080204" pitchFamily="34" charset="-128"/>
              </a:rPr>
              <a:t>. 2012 Feb 15;259(1):133-42. </a:t>
            </a:r>
            <a:r>
              <a:rPr lang="en-US" altLang="en-US" dirty="0" err="1">
                <a:ea typeface="ＭＳ Ｐゴシック" panose="020B0600070205080204" pitchFamily="34" charset="-128"/>
              </a:rPr>
              <a:t>Epub</a:t>
            </a:r>
            <a:r>
              <a:rPr lang="en-US" altLang="en-US" dirty="0">
                <a:ea typeface="ＭＳ Ｐゴシック" panose="020B0600070205080204" pitchFamily="34" charset="-128"/>
              </a:rPr>
              <a:t> 2011 Dec 28.</a:t>
            </a:r>
          </a:p>
          <a:p>
            <a:r>
              <a:rPr lang="en-US" altLang="en-US" dirty="0">
                <a:ea typeface="ＭＳ Ｐゴシック" panose="020B0600070205080204" pitchFamily="34" charset="-128"/>
              </a:rPr>
              <a:t>Low concentrations of bisphenol a suppress thyroid hormone receptor transcription through a nongenomic mechanism.</a:t>
            </a:r>
          </a:p>
          <a:p>
            <a:r>
              <a:rPr lang="en-US" altLang="en-US" dirty="0">
                <a:ea typeface="ＭＳ Ｐゴシック" panose="020B0600070205080204" pitchFamily="34" charset="-128"/>
              </a:rPr>
              <a:t>Sheng </a:t>
            </a:r>
            <a:r>
              <a:rPr lang="en-US" altLang="en-US" dirty="0" err="1">
                <a:ea typeface="ＭＳ Ｐゴシック" panose="020B0600070205080204" pitchFamily="34" charset="-128"/>
              </a:rPr>
              <a:t>ZG</a:t>
            </a:r>
            <a:r>
              <a:rPr lang="en-US" altLang="en-US" dirty="0">
                <a:ea typeface="ＭＳ Ｐゴシック" panose="020B0600070205080204" pitchFamily="34" charset="-128"/>
              </a:rPr>
              <a:t>, Tang Y, Liu </a:t>
            </a:r>
            <a:r>
              <a:rPr lang="en-US" altLang="en-US" dirty="0" err="1">
                <a:ea typeface="ＭＳ Ｐゴシック" panose="020B0600070205080204" pitchFamily="34" charset="-128"/>
              </a:rPr>
              <a:t>YX</a:t>
            </a:r>
            <a:r>
              <a:rPr lang="en-US" altLang="en-US" dirty="0">
                <a:ea typeface="ＭＳ Ｐゴシック" panose="020B0600070205080204" pitchFamily="34" charset="-128"/>
              </a:rPr>
              <a:t>, Yuan Y, Zhao </a:t>
            </a:r>
            <a:r>
              <a:rPr lang="en-US" altLang="en-US" dirty="0" err="1">
                <a:ea typeface="ＭＳ Ｐゴシック" panose="020B0600070205080204" pitchFamily="34" charset="-128"/>
              </a:rPr>
              <a:t>BQ</a:t>
            </a:r>
            <a:r>
              <a:rPr lang="en-US" altLang="en-US" dirty="0">
                <a:ea typeface="ＭＳ Ｐゴシック" panose="020B0600070205080204" pitchFamily="34" charset="-128"/>
              </a:rPr>
              <a:t>, Chao </a:t>
            </a:r>
            <a:r>
              <a:rPr lang="en-US" altLang="en-US" dirty="0" err="1">
                <a:ea typeface="ＭＳ Ｐゴシック" panose="020B0600070205080204" pitchFamily="34" charset="-128"/>
              </a:rPr>
              <a:t>XJ</a:t>
            </a:r>
            <a:r>
              <a:rPr lang="en-US" altLang="en-US" dirty="0">
                <a:ea typeface="ＭＳ Ｐゴシック" panose="020B0600070205080204" pitchFamily="34" charset="-128"/>
              </a:rPr>
              <a:t>, Zhu </a:t>
            </a:r>
            <a:r>
              <a:rPr lang="en-US" altLang="en-US" dirty="0" err="1">
                <a:ea typeface="ＭＳ Ｐゴシック" panose="020B0600070205080204" pitchFamily="34" charset="-128"/>
              </a:rPr>
              <a:t>BZ</a:t>
            </a:r>
            <a:r>
              <a:rPr lang="en-US" altLang="en-US" dirty="0">
                <a:ea typeface="ＭＳ Ｐゴシック" panose="020B0600070205080204" pitchFamily="34" charset="-128"/>
              </a:rPr>
              <a:t>.</a:t>
            </a:r>
          </a:p>
          <a:p>
            <a:r>
              <a:rPr lang="en-US" altLang="en-US" dirty="0">
                <a:ea typeface="ＭＳ Ｐゴシック" panose="020B0600070205080204" pitchFamily="34" charset="-128"/>
              </a:rPr>
              <a:t>Source</a:t>
            </a:r>
          </a:p>
          <a:p>
            <a:r>
              <a:rPr lang="en-US" altLang="en-US" dirty="0">
                <a:ea typeface="ＭＳ Ｐゴシック" panose="020B0600070205080204" pitchFamily="34" charset="-128"/>
              </a:rPr>
              <a:t>State Key Laboratory of Environmental Chemistry and Ecotoxicology, Research Center for Eco-Environmental Science, Chinese Academy of Sciences, 18 </a:t>
            </a:r>
            <a:r>
              <a:rPr lang="en-US" altLang="en-US" dirty="0" err="1">
                <a:ea typeface="ＭＳ Ｐゴシック" panose="020B0600070205080204" pitchFamily="34" charset="-128"/>
              </a:rPr>
              <a:t>Shuangqing</a:t>
            </a:r>
            <a:r>
              <a:rPr lang="en-US" altLang="en-US" dirty="0">
                <a:ea typeface="ＭＳ Ｐゴシック" panose="020B0600070205080204" pitchFamily="34" charset="-128"/>
              </a:rPr>
              <a:t> Road, Beijing 100085, PR China.</a:t>
            </a:r>
          </a:p>
          <a:p>
            <a:r>
              <a:rPr lang="en-US" altLang="en-US" dirty="0">
                <a:ea typeface="ＭＳ Ｐゴシック" panose="020B0600070205080204" pitchFamily="34" charset="-128"/>
              </a:rPr>
              <a:t> </a:t>
            </a:r>
          </a:p>
          <a:p>
            <a:r>
              <a:rPr lang="en-US" altLang="en-US" dirty="0">
                <a:ea typeface="ＭＳ Ｐゴシック" panose="020B0600070205080204" pitchFamily="34" charset="-128"/>
              </a:rPr>
              <a:t>Abstract</a:t>
            </a:r>
          </a:p>
          <a:p>
            <a:r>
              <a:rPr lang="en-US" altLang="en-US" dirty="0">
                <a:ea typeface="ＭＳ Ｐゴシック" panose="020B0600070205080204" pitchFamily="34" charset="-128"/>
              </a:rPr>
              <a:t>Bisphenol (BPA) is one of the highest-volume chemicals produced worldwide, and human exposure to BPA is thought to be ubiquitous. Various rodent and in vitro studies have shown that thyroid hormone (TH) function can be impaired by BPA. However, it is still unknown if low concentrations of BPA can suppress the thyroid hormone receptor (TR) transcription. The present study aims to investigate the possible suppressing effects of low concentrations of BPA on TR transcription and the involved mechanism(s) in CV-1 cells derived from </a:t>
            </a:r>
            <a:r>
              <a:rPr lang="en-US" altLang="en-US" dirty="0" err="1">
                <a:ea typeface="ＭＳ Ｐゴシック" panose="020B0600070205080204" pitchFamily="34" charset="-128"/>
              </a:rPr>
              <a:t>cercopithecus</a:t>
            </a:r>
            <a:r>
              <a:rPr lang="en-US" altLang="en-US" dirty="0">
                <a:ea typeface="ＭＳ Ｐゴシック" panose="020B0600070205080204" pitchFamily="34" charset="-128"/>
              </a:rPr>
              <a:t> </a:t>
            </a:r>
            <a:r>
              <a:rPr lang="en-US" altLang="en-US" dirty="0" err="1">
                <a:ea typeface="ＭＳ Ｐゴシック" panose="020B0600070205080204" pitchFamily="34" charset="-128"/>
              </a:rPr>
              <a:t>aethiops</a:t>
            </a:r>
            <a:r>
              <a:rPr lang="en-US" altLang="en-US" dirty="0">
                <a:ea typeface="ＭＳ Ｐゴシック" panose="020B0600070205080204" pitchFamily="34" charset="-128"/>
              </a:rPr>
              <a:t> monkey kidneys. Using gene reporter assays, BPA at concentrations as low as 10(-9)M suppresses TR or steroid receptor coactivator-1(SRC-1)-enhanced TR transcription, but not reducing TR/SRC-1 interaction in mammalian two-hybrid and glutathione S-transferase pull-down studies. It has been further shown that both nuclear receptor co-repressor (N-</a:t>
            </a:r>
            <a:r>
              <a:rPr lang="en-US" altLang="en-US" dirty="0" err="1">
                <a:ea typeface="ＭＳ Ｐゴシック" panose="020B0600070205080204" pitchFamily="34" charset="-128"/>
              </a:rPr>
              <a:t>CoR</a:t>
            </a:r>
            <a:r>
              <a:rPr lang="en-US" altLang="en-US" dirty="0">
                <a:ea typeface="ＭＳ Ｐゴシック" panose="020B0600070205080204" pitchFamily="34" charset="-128"/>
              </a:rPr>
              <a:t>) and silencing mediator for retinoid and thyroid hormone receptors (</a:t>
            </a:r>
            <a:r>
              <a:rPr lang="en-US" altLang="en-US" dirty="0" err="1">
                <a:ea typeface="ＭＳ Ｐゴシック" panose="020B0600070205080204" pitchFamily="34" charset="-128"/>
              </a:rPr>
              <a:t>SMRT</a:t>
            </a:r>
            <a:r>
              <a:rPr lang="en-US" altLang="en-US" dirty="0">
                <a:ea typeface="ＭＳ Ｐゴシック" panose="020B0600070205080204" pitchFamily="34" charset="-128"/>
              </a:rPr>
              <a:t>) are recruited to the TR-β1 by BPA in the presence of physiologic concentrations of T3 or T4. However, the overexpression of β3 integrin or c-</a:t>
            </a:r>
            <a:r>
              <a:rPr lang="en-US" altLang="en-US" dirty="0" err="1">
                <a:ea typeface="ＭＳ Ｐゴシック" panose="020B0600070205080204" pitchFamily="34" charset="-128"/>
              </a:rPr>
              <a:t>Src</a:t>
            </a:r>
            <a:r>
              <a:rPr lang="en-US" altLang="en-US" dirty="0">
                <a:ea typeface="ＭＳ Ｐゴシック" panose="020B0600070205080204" pitchFamily="34" charset="-128"/>
              </a:rPr>
              <a:t> significantly reduces BPA-induced recruitment of N-</a:t>
            </a:r>
            <a:r>
              <a:rPr lang="en-US" altLang="en-US" dirty="0" err="1">
                <a:ea typeface="ＭＳ Ｐゴシック" panose="020B0600070205080204" pitchFamily="34" charset="-128"/>
              </a:rPr>
              <a:t>CoR</a:t>
            </a:r>
            <a:r>
              <a:rPr lang="en-US" altLang="en-US" dirty="0">
                <a:ea typeface="ＭＳ Ｐゴシック" panose="020B0600070205080204" pitchFamily="34" charset="-128"/>
              </a:rPr>
              <a:t>/</a:t>
            </a:r>
            <a:r>
              <a:rPr lang="en-US" altLang="en-US" dirty="0" err="1">
                <a:ea typeface="ＭＳ Ｐゴシック" panose="020B0600070205080204" pitchFamily="34" charset="-128"/>
              </a:rPr>
              <a:t>SMRT</a:t>
            </a:r>
            <a:r>
              <a:rPr lang="en-US" altLang="en-US" dirty="0">
                <a:ea typeface="ＭＳ Ｐゴシック" panose="020B0600070205080204" pitchFamily="34" charset="-128"/>
              </a:rPr>
              <a:t> to TR or suppression of TR transcription. Furthermore, BPA inhibits the T3/T4-mediated </a:t>
            </a:r>
            <a:r>
              <a:rPr lang="en-US" altLang="en-US" dirty="0" err="1">
                <a:ea typeface="ＭＳ Ｐゴシック" panose="020B0600070205080204" pitchFamily="34" charset="-128"/>
              </a:rPr>
              <a:t>interassociation</a:t>
            </a:r>
            <a:r>
              <a:rPr lang="en-US" altLang="en-US" dirty="0">
                <a:ea typeface="ＭＳ Ｐゴシック" panose="020B0600070205080204" pitchFamily="34" charset="-128"/>
              </a:rPr>
              <a:t> of the β3 integrin/c-</a:t>
            </a:r>
            <a:r>
              <a:rPr lang="en-US" altLang="en-US" dirty="0" err="1">
                <a:ea typeface="ＭＳ Ｐゴシック" panose="020B0600070205080204" pitchFamily="34" charset="-128"/>
              </a:rPr>
              <a:t>Src</a:t>
            </a:r>
            <a:r>
              <a:rPr lang="en-US" altLang="en-US" dirty="0">
                <a:ea typeface="ＭＳ Ｐゴシック" panose="020B0600070205080204" pitchFamily="34" charset="-128"/>
              </a:rPr>
              <a:t>/MAPK/TR-β1 pathways by the co-immunoprecipitation. These results indicate that low concentrations of BPA suppress the TR transcription by disrupting physiologic concentrations of T3/T4-mediated β3 integrin/c-</a:t>
            </a:r>
            <a:r>
              <a:rPr lang="en-US" altLang="en-US" dirty="0" err="1">
                <a:ea typeface="ＭＳ Ｐゴシック" panose="020B0600070205080204" pitchFamily="34" charset="-128"/>
              </a:rPr>
              <a:t>Src</a:t>
            </a:r>
            <a:r>
              <a:rPr lang="en-US" altLang="en-US" dirty="0">
                <a:ea typeface="ＭＳ Ｐゴシック" panose="020B0600070205080204" pitchFamily="34" charset="-128"/>
              </a:rPr>
              <a:t>/MAPK/TR-β1 pathways, followed by recruiting N-</a:t>
            </a:r>
            <a:r>
              <a:rPr lang="en-US" altLang="en-US" dirty="0" err="1">
                <a:ea typeface="ＭＳ Ｐゴシック" panose="020B0600070205080204" pitchFamily="34" charset="-128"/>
              </a:rPr>
              <a:t>CoR</a:t>
            </a:r>
            <a:r>
              <a:rPr lang="en-US" altLang="en-US" dirty="0">
                <a:ea typeface="ＭＳ Ｐゴシック" panose="020B0600070205080204" pitchFamily="34" charset="-128"/>
              </a:rPr>
              <a:t>/</a:t>
            </a:r>
            <a:r>
              <a:rPr lang="en-US" altLang="en-US" dirty="0" err="1">
                <a:ea typeface="ＭＳ Ｐゴシック" panose="020B0600070205080204" pitchFamily="34" charset="-128"/>
              </a:rPr>
              <a:t>SMRT</a:t>
            </a:r>
            <a:r>
              <a:rPr lang="en-US" altLang="en-US" dirty="0">
                <a:ea typeface="ＭＳ Ｐゴシック" panose="020B0600070205080204" pitchFamily="34" charset="-128"/>
              </a:rPr>
              <a:t> to TR-β1, providing a novel insight regarding the TH disruption effects of low concentration BPA.</a:t>
            </a:r>
          </a:p>
          <a:p>
            <a:r>
              <a:rPr lang="en-US" altLang="en-US" dirty="0">
                <a:ea typeface="ＭＳ Ｐゴシック" panose="020B0600070205080204" pitchFamily="34" charset="-128"/>
              </a:rPr>
              <a:t> </a:t>
            </a:r>
          </a:p>
          <a:p>
            <a:r>
              <a:rPr lang="en-US" altLang="en-US" dirty="0">
                <a:ea typeface="ＭＳ Ｐゴシック" panose="020B0600070205080204" pitchFamily="34" charset="-128"/>
              </a:rPr>
              <a:t>Copyright </a:t>
            </a:r>
            <a:r>
              <a:rPr lang="en-US" altLang="en-US" dirty="0" err="1">
                <a:ea typeface="ＭＳ Ｐゴシック" panose="020B0600070205080204" pitchFamily="34" charset="-128"/>
              </a:rPr>
              <a:t>Â</a:t>
            </a:r>
            <a:r>
              <a:rPr lang="en-US" altLang="en-US" dirty="0">
                <a:ea typeface="ＭＳ Ｐゴシック" panose="020B0600070205080204" pitchFamily="34" charset="-128"/>
              </a:rPr>
              <a:t>© 2011 Elsevier Inc. All rights reserved.</a:t>
            </a:r>
          </a:p>
          <a:p>
            <a:r>
              <a:rPr lang="en-US" altLang="en-US" dirty="0">
                <a:ea typeface="ＭＳ Ｐゴシック" panose="020B0600070205080204" pitchFamily="34" charset="-128"/>
              </a:rPr>
              <a:t> </a:t>
            </a:r>
          </a:p>
          <a:p>
            <a:r>
              <a:rPr lang="en-US" altLang="en-US" dirty="0" err="1">
                <a:ea typeface="ＭＳ Ｐゴシック" panose="020B0600070205080204" pitchFamily="34" charset="-128"/>
              </a:rPr>
              <a:t>PMID</a:t>
            </a:r>
            <a:r>
              <a:rPr lang="en-US" altLang="en-US" dirty="0">
                <a:ea typeface="ＭＳ Ｐゴシック" panose="020B0600070205080204" pitchFamily="34" charset="-128"/>
              </a:rPr>
              <a:t>: 22227104 [PubMed - in process]</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err="1">
                <a:ea typeface="ＭＳ Ｐゴシック" panose="020B0600070205080204" pitchFamily="34" charset="-128"/>
              </a:rPr>
              <a:t>Anim</a:t>
            </a:r>
            <a:r>
              <a:rPr lang="en-US" altLang="en-US" dirty="0">
                <a:ea typeface="ＭＳ Ｐゴシック" panose="020B0600070205080204" pitchFamily="34" charset="-128"/>
              </a:rPr>
              <a:t> Sci J. 2012 Mar;83(3):232-7. </a:t>
            </a:r>
            <a:r>
              <a:rPr lang="en-US" altLang="en-US" dirty="0" err="1">
                <a:ea typeface="ＭＳ Ｐゴシック" panose="020B0600070205080204" pitchFamily="34" charset="-128"/>
              </a:rPr>
              <a:t>doi</a:t>
            </a:r>
            <a:r>
              <a:rPr lang="en-US" altLang="en-US" dirty="0">
                <a:ea typeface="ＭＳ Ｐゴシック" panose="020B0600070205080204" pitchFamily="34" charset="-128"/>
              </a:rPr>
              <a:t>: 10.1111/j.1740-0929.2011.00947.x. </a:t>
            </a:r>
            <a:r>
              <a:rPr lang="en-US" altLang="en-US" dirty="0" err="1">
                <a:ea typeface="ＭＳ Ｐゴシック" panose="020B0600070205080204" pitchFamily="34" charset="-128"/>
              </a:rPr>
              <a:t>Epub</a:t>
            </a:r>
            <a:r>
              <a:rPr lang="en-US" altLang="en-US" dirty="0">
                <a:ea typeface="ＭＳ Ｐゴシック" panose="020B0600070205080204" pitchFamily="34" charset="-128"/>
              </a:rPr>
              <a:t> 2011 Sep 12.</a:t>
            </a:r>
          </a:p>
          <a:p>
            <a:r>
              <a:rPr lang="en-US" altLang="en-US" dirty="0">
                <a:ea typeface="ＭＳ Ｐゴシック" panose="020B0600070205080204" pitchFamily="34" charset="-128"/>
              </a:rPr>
              <a:t>Effects of bisphenol A administration to pregnant mice on serum Ca and intestinal Ca absorption.</a:t>
            </a:r>
          </a:p>
          <a:p>
            <a:r>
              <a:rPr lang="en-US" altLang="en-US" dirty="0">
                <a:ea typeface="ＭＳ Ｐゴシック" panose="020B0600070205080204" pitchFamily="34" charset="-128"/>
              </a:rPr>
              <a:t>Otsuka H, Sugimoto M, Ikeda S, </a:t>
            </a:r>
            <a:r>
              <a:rPr lang="en-US" altLang="en-US" dirty="0" err="1">
                <a:ea typeface="ＭＳ Ｐゴシック" panose="020B0600070205080204" pitchFamily="34" charset="-128"/>
              </a:rPr>
              <a:t>Kume</a:t>
            </a:r>
            <a:r>
              <a:rPr lang="en-US" altLang="en-US" dirty="0">
                <a:ea typeface="ＭＳ Ｐゴシック" panose="020B0600070205080204" pitchFamily="34" charset="-128"/>
              </a:rPr>
              <a:t> S.</a:t>
            </a:r>
          </a:p>
          <a:p>
            <a:r>
              <a:rPr lang="en-US" altLang="en-US" dirty="0">
                <a:ea typeface="ＭＳ Ｐゴシック" panose="020B0600070205080204" pitchFamily="34" charset="-128"/>
              </a:rPr>
              <a:t>Source</a:t>
            </a:r>
          </a:p>
          <a:p>
            <a:r>
              <a:rPr lang="en-US" altLang="en-US" dirty="0">
                <a:ea typeface="ＭＳ Ｐゴシック" panose="020B0600070205080204" pitchFamily="34" charset="-128"/>
              </a:rPr>
              <a:t>Graduate School of Agriculture, Kyoto University, Sakyo, Kyoto, Japan.</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Abstract</a:t>
            </a:r>
          </a:p>
          <a:p>
            <a:r>
              <a:rPr lang="en-US" altLang="en-US" dirty="0">
                <a:ea typeface="ＭＳ Ｐゴシック" panose="020B0600070205080204" pitchFamily="34" charset="-128"/>
              </a:rPr>
              <a:t>Bisphenol A (BPA) is a </a:t>
            </a:r>
            <a:r>
              <a:rPr lang="en-US" altLang="en-US" dirty="0" err="1">
                <a:ea typeface="ＭＳ Ｐゴシック" panose="020B0600070205080204" pitchFamily="34" charset="-128"/>
              </a:rPr>
              <a:t>xenoestrogen</a:t>
            </a:r>
            <a:r>
              <a:rPr lang="en-US" altLang="en-US" dirty="0">
                <a:ea typeface="ＭＳ Ｐゴシック" panose="020B0600070205080204" pitchFamily="34" charset="-128"/>
              </a:rPr>
              <a:t> commonly used in food storage plastics. The present study was conducted to clarify the effects of BPA administration to pregnant mice on serum calcium (Ca) and Ca metabolism of the gut and kidney. From 6.5 to 16.5 days post coitus (</a:t>
            </a:r>
            <a:r>
              <a:rPr lang="en-US" altLang="en-US" dirty="0" err="1">
                <a:ea typeface="ＭＳ Ｐゴシック" panose="020B0600070205080204" pitchFamily="34" charset="-128"/>
              </a:rPr>
              <a:t>dpc</a:t>
            </a:r>
            <a:r>
              <a:rPr lang="en-US" altLang="en-US" dirty="0">
                <a:ea typeface="ＭＳ Ｐゴシック" panose="020B0600070205080204" pitchFamily="34" charset="-128"/>
              </a:rPr>
              <a:t>), pregnant mice were administered at 2 mg or 20 mg/kg body weight/day of BPA. Serum Ca was decreased in mice treated with 20 mg BPA at 17.5 </a:t>
            </a:r>
            <a:r>
              <a:rPr lang="en-US" altLang="en-US" dirty="0" err="1">
                <a:ea typeface="ＭＳ Ｐゴシック" panose="020B0600070205080204" pitchFamily="34" charset="-128"/>
              </a:rPr>
              <a:t>dpc</a:t>
            </a:r>
            <a:r>
              <a:rPr lang="en-US" altLang="en-US" dirty="0">
                <a:ea typeface="ＭＳ Ｐゴシック" panose="020B0600070205080204" pitchFamily="34" charset="-128"/>
              </a:rPr>
              <a:t>, but no remarkable differences were detected in the alkaline phosphatase activity and vitamin D receptor protein expression in the duodenum and jejunum. The messenger RNA (mRNA) expressions of calcium binding protein (CaBP-9k) and active vitamin D synthesis enzyme (CYP27B1) in the kidney were increased in mice treated with 20 mg BPA. The mRNA expressions of </a:t>
            </a:r>
            <a:r>
              <a:rPr lang="en-US" altLang="en-US" dirty="0" err="1">
                <a:ea typeface="ＭＳ Ｐゴシック" panose="020B0600070205080204" pitchFamily="34" charset="-128"/>
              </a:rPr>
              <a:t>occludin</a:t>
            </a:r>
            <a:r>
              <a:rPr lang="en-US" altLang="en-US" dirty="0">
                <a:ea typeface="ＭＳ Ｐゴシック" panose="020B0600070205080204" pitchFamily="34" charset="-128"/>
              </a:rPr>
              <a:t> and junction adherence molecular A (JAM-A) in the duodenum and ileum, which regulate paracellular transport, were increased in mice treated with 20 mg BPA. However, the administration of 2 mg BPA had no effect on serum Ca and mRNA expressions of relative genes in Ca metabolism. These results imply that BPA administration at 20 mg/kg body weight/day during pregnancy decreases serum Ca in pre-delivery mice, which may be partly due to decreased paracellular Ca absorption.</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 2011 The Authors. Animal Science Journal © 2011 Japanese Society of Animal Science.</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Bull Environ </a:t>
            </a:r>
            <a:r>
              <a:rPr lang="en-US" altLang="en-US" dirty="0" err="1">
                <a:ea typeface="ＭＳ Ｐゴシック" panose="020B0600070205080204" pitchFamily="34" charset="-128"/>
              </a:rPr>
              <a:t>Contam</a:t>
            </a:r>
            <a:r>
              <a:rPr lang="en-US" altLang="en-US" dirty="0">
                <a:ea typeface="ＭＳ Ｐゴシック" panose="020B0600070205080204" pitchFamily="34" charset="-128"/>
              </a:rPr>
              <a:t> </a:t>
            </a:r>
            <a:r>
              <a:rPr lang="en-US" altLang="en-US" dirty="0" err="1">
                <a:ea typeface="ＭＳ Ｐゴシック" panose="020B0600070205080204" pitchFamily="34" charset="-128"/>
              </a:rPr>
              <a:t>Toxicol</a:t>
            </a:r>
            <a:r>
              <a:rPr lang="en-US" altLang="en-US" dirty="0">
                <a:ea typeface="ＭＳ Ｐゴシック" panose="020B0600070205080204" pitchFamily="34" charset="-128"/>
              </a:rPr>
              <a:t>. 2011 Jun;86(6):627-31. </a:t>
            </a:r>
            <a:r>
              <a:rPr lang="en-US" altLang="en-US" dirty="0" err="1">
                <a:ea typeface="ＭＳ Ｐゴシック" panose="020B0600070205080204" pitchFamily="34" charset="-128"/>
              </a:rPr>
              <a:t>Epub</a:t>
            </a:r>
            <a:r>
              <a:rPr lang="en-US" altLang="en-US" dirty="0">
                <a:ea typeface="ＭＳ Ｐゴシック" panose="020B0600070205080204" pitchFamily="34" charset="-128"/>
              </a:rPr>
              <a:t> 2011 Apr 21.</a:t>
            </a:r>
          </a:p>
          <a:p>
            <a:r>
              <a:rPr lang="en-US" altLang="en-US" dirty="0">
                <a:ea typeface="ＭＳ Ｐゴシック" panose="020B0600070205080204" pitchFamily="34" charset="-128"/>
              </a:rPr>
              <a:t>Phthalates and bisphenols migration in Mexican food cans and plastic food containers.</a:t>
            </a:r>
          </a:p>
          <a:p>
            <a:r>
              <a:rPr lang="en-US" altLang="en-US" dirty="0">
                <a:ea typeface="ＭＳ Ｐゴシック" panose="020B0600070205080204" pitchFamily="34" charset="-128"/>
              </a:rPr>
              <a:t>González-Castro MI, Olea-Serrano MF, Rivas-Velasco AM, Medina-Rivero E, </a:t>
            </a:r>
            <a:r>
              <a:rPr lang="en-US" altLang="en-US" dirty="0" err="1">
                <a:ea typeface="ＭＳ Ｐゴシック" panose="020B0600070205080204" pitchFamily="34" charset="-128"/>
              </a:rPr>
              <a:t>Ordoñez</a:t>
            </a:r>
            <a:r>
              <a:rPr lang="en-US" altLang="en-US" dirty="0">
                <a:ea typeface="ＭＳ Ｐゴシック" panose="020B0600070205080204" pitchFamily="34" charset="-128"/>
              </a:rPr>
              <a:t>-Acevedo LG, De León-Rodríguez A.</a:t>
            </a:r>
          </a:p>
          <a:p>
            <a:r>
              <a:rPr lang="en-US" altLang="en-US" dirty="0">
                <a:ea typeface="ＭＳ Ｐゴシック" panose="020B0600070205080204" pitchFamily="34" charset="-128"/>
              </a:rPr>
              <a:t>Source</a:t>
            </a:r>
          </a:p>
          <a:p>
            <a:r>
              <a:rPr lang="en-US" altLang="en-US" dirty="0" err="1">
                <a:ea typeface="ＭＳ Ｐゴシック" panose="020B0600070205080204" pitchFamily="34" charset="-128"/>
              </a:rPr>
              <a:t>Facultad</a:t>
            </a:r>
            <a:r>
              <a:rPr lang="en-US" altLang="en-US" dirty="0">
                <a:ea typeface="ＭＳ Ｐゴシック" panose="020B0600070205080204" pitchFamily="34" charset="-128"/>
              </a:rPr>
              <a:t> de </a:t>
            </a:r>
            <a:r>
              <a:rPr lang="en-US" altLang="en-US" dirty="0" err="1">
                <a:ea typeface="ＭＳ Ｐゴシック" panose="020B0600070205080204" pitchFamily="34" charset="-128"/>
              </a:rPr>
              <a:t>Ingeniería</a:t>
            </a:r>
            <a:r>
              <a:rPr lang="en-US" altLang="en-US" dirty="0">
                <a:ea typeface="ＭＳ Ｐゴシック" panose="020B0600070205080204" pitchFamily="34" charset="-128"/>
              </a:rPr>
              <a:t>, Universidad </a:t>
            </a:r>
            <a:r>
              <a:rPr lang="en-US" altLang="en-US" dirty="0" err="1">
                <a:ea typeface="ＭＳ Ｐゴシック" panose="020B0600070205080204" pitchFamily="34" charset="-128"/>
              </a:rPr>
              <a:t>Autónoma</a:t>
            </a:r>
            <a:r>
              <a:rPr lang="en-US" altLang="en-US" dirty="0">
                <a:ea typeface="ＭＳ Ｐゴシック" panose="020B0600070205080204" pitchFamily="34" charset="-128"/>
              </a:rPr>
              <a:t> de San Luis Potosí, Av. Dr. M. Nava No. 8, Zona </a:t>
            </a:r>
            <a:r>
              <a:rPr lang="en-US" altLang="en-US" dirty="0" err="1">
                <a:ea typeface="ＭＳ Ｐゴシック" panose="020B0600070205080204" pitchFamily="34" charset="-128"/>
              </a:rPr>
              <a:t>Universitaria</a:t>
            </a:r>
            <a:r>
              <a:rPr lang="en-US" altLang="en-US" dirty="0">
                <a:ea typeface="ＭＳ Ｐゴシック" panose="020B0600070205080204" pitchFamily="34" charset="-128"/>
              </a:rPr>
              <a:t> 78290, San Luis Potosí, </a:t>
            </a:r>
            <a:r>
              <a:rPr lang="en-US" altLang="en-US" dirty="0" err="1">
                <a:ea typeface="ＭＳ Ｐゴシック" panose="020B0600070205080204" pitchFamily="34" charset="-128"/>
              </a:rPr>
              <a:t>SLP</a:t>
            </a:r>
            <a:r>
              <a:rPr lang="en-US" altLang="en-US" dirty="0">
                <a:ea typeface="ＭＳ Ｐゴシック" panose="020B0600070205080204" pitchFamily="34" charset="-128"/>
              </a:rPr>
              <a:t>, Mexico.</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Abstract</a:t>
            </a:r>
          </a:p>
          <a:p>
            <a:r>
              <a:rPr lang="en-US" altLang="en-US" dirty="0">
                <a:ea typeface="ＭＳ Ｐゴシック" panose="020B0600070205080204" pitchFamily="34" charset="-128"/>
              </a:rPr>
              <a:t>The presence of endocrine disruptors bisphenol-A, bisphenol-A-</a:t>
            </a:r>
            <a:r>
              <a:rPr lang="en-US" altLang="en-US" dirty="0" err="1">
                <a:ea typeface="ＭＳ Ｐゴシック" panose="020B0600070205080204" pitchFamily="34" charset="-128"/>
              </a:rPr>
              <a:t>dimethacrylate</a:t>
            </a:r>
            <a:r>
              <a:rPr lang="en-US" altLang="en-US" dirty="0">
                <a:ea typeface="ＭＳ Ｐゴシック" panose="020B0600070205080204" pitchFamily="34" charset="-128"/>
              </a:rPr>
              <a:t>, bisphenol-A-</a:t>
            </a:r>
            <a:r>
              <a:rPr lang="en-US" altLang="en-US" dirty="0" err="1">
                <a:ea typeface="ＭＳ Ｐゴシック" panose="020B0600070205080204" pitchFamily="34" charset="-128"/>
              </a:rPr>
              <a:t>diglycidyl</a:t>
            </a:r>
            <a:r>
              <a:rPr lang="en-US" altLang="en-US" dirty="0">
                <a:ea typeface="ＭＳ Ｐゴシック" panose="020B0600070205080204" pitchFamily="34" charset="-128"/>
              </a:rPr>
              <a:t>-ether, phthalic-acid, dibutyl-phthalate, diethyl-phthalate and dioctyl-phthalate was determined in vegetable cans, baby bottles and microwaveable containers from the Mexican market. Gas-Chromatography-Mass-Spectrometry was used for the identification and High-Performance-Liquid-Chromatography with UV/Visible light and fluorescence detectors was used for the quantification. Endocrine disruptors were found in all samples. PA and DOP were the substances most commonly found, and maximum concentrations were 9.549 and 0.664 </a:t>
            </a:r>
            <a:r>
              <a:rPr lang="en-US" altLang="en-US" dirty="0" err="1">
                <a:ea typeface="ＭＳ Ｐゴシック" panose="020B0600070205080204" pitchFamily="34" charset="-128"/>
              </a:rPr>
              <a:t>μg</a:t>
            </a:r>
            <a:r>
              <a:rPr lang="en-US" altLang="en-US" dirty="0">
                <a:ea typeface="ＭＳ Ｐゴシック" panose="020B0600070205080204" pitchFamily="34" charset="-128"/>
              </a:rPr>
              <a:t>/kg, respectively from a jalapeno peppers can. Bisphenol A, phthalic-acid, bisphenol-A-</a:t>
            </a:r>
            <a:r>
              <a:rPr lang="en-US" altLang="en-US" dirty="0" err="1">
                <a:ea typeface="ＭＳ Ｐゴシック" panose="020B0600070205080204" pitchFamily="34" charset="-128"/>
              </a:rPr>
              <a:t>dimethacrylate</a:t>
            </a:r>
            <a:r>
              <a:rPr lang="en-US" altLang="en-US" dirty="0">
                <a:ea typeface="ＭＳ Ｐゴシック" panose="020B0600070205080204" pitchFamily="34" charset="-128"/>
              </a:rPr>
              <a:t>, bisphenol-A-</a:t>
            </a:r>
            <a:r>
              <a:rPr lang="en-US" altLang="en-US" dirty="0" err="1">
                <a:ea typeface="ＭＳ Ｐゴシック" panose="020B0600070205080204" pitchFamily="34" charset="-128"/>
              </a:rPr>
              <a:t>diglycidyl</a:t>
            </a:r>
            <a:r>
              <a:rPr lang="en-US" altLang="en-US" dirty="0">
                <a:ea typeface="ＭＳ Ｐゴシック" panose="020B0600070205080204" pitchFamily="34" charset="-128"/>
              </a:rPr>
              <a:t>-ether, dioctyl-</a:t>
            </a:r>
            <a:r>
              <a:rPr lang="en-US" altLang="en-US" dirty="0" err="1">
                <a:ea typeface="ＭＳ Ｐゴシック" panose="020B0600070205080204" pitchFamily="34" charset="-128"/>
              </a:rPr>
              <a:t>phtalate</a:t>
            </a:r>
            <a:r>
              <a:rPr lang="en-US" altLang="en-US" dirty="0">
                <a:ea typeface="ＭＳ Ｐゴシック" panose="020B0600070205080204" pitchFamily="34" charset="-128"/>
              </a:rPr>
              <a:t> and dibutyl-phthalate were found in baby bottles and microwaveable containers.</a:t>
            </a:r>
          </a:p>
          <a:p>
            <a:endParaRPr lang="en-US" altLang="en-US" dirty="0">
              <a:ea typeface="ＭＳ Ｐゴシック" panose="020B0600070205080204" pitchFamily="34" charset="-128"/>
            </a:endParaRPr>
          </a:p>
          <a:p>
            <a:r>
              <a:rPr lang="en-US" altLang="en-US" dirty="0" err="1">
                <a:ea typeface="ＭＳ Ｐゴシック" panose="020B0600070205080204" pitchFamily="34" charset="-128"/>
              </a:rPr>
              <a:t>PMID</a:t>
            </a:r>
            <a:r>
              <a:rPr lang="en-US" altLang="en-US" dirty="0">
                <a:ea typeface="ＭＳ Ｐゴシック" panose="020B0600070205080204" pitchFamily="34" charset="-128"/>
              </a:rPr>
              <a:t>: 21509467 [PubMed - indexed for MEDLINE]</a:t>
            </a:r>
          </a:p>
          <a:p>
            <a:endParaRPr lang="en-US" altLang="en-US" dirty="0">
              <a:ea typeface="ＭＳ Ｐゴシック" panose="020B0600070205080204" pitchFamily="34" charset="-128"/>
            </a:endParaRPr>
          </a:p>
          <a:p>
            <a:r>
              <a:rPr lang="en-US" altLang="en-US" dirty="0" err="1">
                <a:ea typeface="ＭＳ Ｐゴシック" panose="020B0600070205080204" pitchFamily="34" charset="-128"/>
              </a:rPr>
              <a:t>Rocz</a:t>
            </a:r>
            <a:r>
              <a:rPr lang="en-US" altLang="en-US" dirty="0">
                <a:ea typeface="ＭＳ Ｐゴシック" panose="020B0600070205080204" pitchFamily="34" charset="-128"/>
              </a:rPr>
              <a:t> </a:t>
            </a:r>
            <a:r>
              <a:rPr lang="en-US" altLang="en-US" dirty="0" err="1">
                <a:ea typeface="ＭＳ Ｐゴシック" panose="020B0600070205080204" pitchFamily="34" charset="-128"/>
              </a:rPr>
              <a:t>Panstw</a:t>
            </a:r>
            <a:r>
              <a:rPr lang="en-US" altLang="en-US" dirty="0">
                <a:ea typeface="ＭＳ Ｐゴシック" panose="020B0600070205080204" pitchFamily="34" charset="-128"/>
              </a:rPr>
              <a:t> </a:t>
            </a:r>
            <a:r>
              <a:rPr lang="en-US" altLang="en-US" dirty="0" err="1">
                <a:ea typeface="ＭＳ Ｐゴシック" panose="020B0600070205080204" pitchFamily="34" charset="-128"/>
              </a:rPr>
              <a:t>Zakl</a:t>
            </a:r>
            <a:r>
              <a:rPr lang="en-US" altLang="en-US" dirty="0">
                <a:ea typeface="ＭＳ Ｐゴシック" panose="020B0600070205080204" pitchFamily="34" charset="-128"/>
              </a:rPr>
              <a:t> </a:t>
            </a:r>
            <a:r>
              <a:rPr lang="en-US" altLang="en-US" dirty="0" err="1">
                <a:ea typeface="ＭＳ Ｐゴシック" panose="020B0600070205080204" pitchFamily="34" charset="-128"/>
              </a:rPr>
              <a:t>Hig</a:t>
            </a:r>
            <a:r>
              <a:rPr lang="en-US" altLang="en-US" dirty="0">
                <a:ea typeface="ＭＳ Ｐゴシック" panose="020B0600070205080204" pitchFamily="34" charset="-128"/>
              </a:rPr>
              <a:t>. 2012;63(1):17-23.</a:t>
            </a:r>
          </a:p>
          <a:p>
            <a:r>
              <a:rPr lang="en-US" altLang="en-US" dirty="0">
                <a:ea typeface="ＭＳ Ｐゴシック" panose="020B0600070205080204" pitchFamily="34" charset="-128"/>
              </a:rPr>
              <a:t>[Induction of micronuclei in peripheral blood and bone marrow reticulocytes of male mice after </a:t>
            </a:r>
            <a:r>
              <a:rPr lang="en-US" altLang="en-US" dirty="0" err="1">
                <a:ea typeface="ＭＳ Ｐゴシック" panose="020B0600070205080204" pitchFamily="34" charset="-128"/>
              </a:rPr>
              <a:t>subchronic</a:t>
            </a:r>
            <a:r>
              <a:rPr lang="en-US" altLang="en-US" dirty="0">
                <a:ea typeface="ＭＳ Ｐゴシック" panose="020B0600070205080204" pitchFamily="34" charset="-128"/>
              </a:rPr>
              <a:t> exposure to x-rays and bisphenol A].</a:t>
            </a:r>
          </a:p>
          <a:p>
            <a:r>
              <a:rPr lang="en-US" altLang="en-US" dirty="0">
                <a:ea typeface="ＭＳ Ｐゴシック" panose="020B0600070205080204" pitchFamily="34" charset="-128"/>
              </a:rPr>
              <a:t>[Article in Polish]</a:t>
            </a:r>
          </a:p>
          <a:p>
            <a:r>
              <a:rPr lang="en-US" altLang="en-US" dirty="0" err="1">
                <a:ea typeface="ＭＳ Ｐゴシック" panose="020B0600070205080204" pitchFamily="34" charset="-128"/>
              </a:rPr>
              <a:t>Radzikowska</a:t>
            </a:r>
            <a:r>
              <a:rPr lang="en-US" altLang="en-US" dirty="0">
                <a:ea typeface="ＭＳ Ｐゴシック" panose="020B0600070205080204" pitchFamily="34" charset="-128"/>
              </a:rPr>
              <a:t> J, </a:t>
            </a:r>
            <a:r>
              <a:rPr lang="en-US" altLang="en-US" dirty="0" err="1">
                <a:ea typeface="ＭＳ Ｐゴシック" panose="020B0600070205080204" pitchFamily="34" charset="-128"/>
              </a:rPr>
              <a:t>Gajowik</a:t>
            </a:r>
            <a:r>
              <a:rPr lang="en-US" altLang="en-US" dirty="0">
                <a:ea typeface="ＭＳ Ｐゴシック" panose="020B0600070205080204" pitchFamily="34" charset="-128"/>
              </a:rPr>
              <a:t> A, </a:t>
            </a:r>
            <a:r>
              <a:rPr lang="en-US" altLang="en-US" dirty="0" err="1">
                <a:ea typeface="ＭＳ Ｐゴシック" panose="020B0600070205080204" pitchFamily="34" charset="-128"/>
              </a:rPr>
              <a:t>Dobrzyńska</a:t>
            </a:r>
            <a:r>
              <a:rPr lang="en-US" altLang="en-US" dirty="0">
                <a:ea typeface="ＭＳ Ｐゴシック" panose="020B0600070205080204" pitchFamily="34" charset="-128"/>
              </a:rPr>
              <a:t> M.</a:t>
            </a:r>
          </a:p>
          <a:p>
            <a:r>
              <a:rPr lang="en-US" altLang="en-US" dirty="0">
                <a:ea typeface="ＭＳ Ｐゴシック" panose="020B0600070205080204" pitchFamily="34" charset="-128"/>
              </a:rPr>
              <a:t>Source</a:t>
            </a:r>
          </a:p>
          <a:p>
            <a:r>
              <a:rPr lang="en-US" altLang="en-US" dirty="0" err="1">
                <a:ea typeface="ＭＳ Ｐゴシック" panose="020B0600070205080204" pitchFamily="34" charset="-128"/>
              </a:rPr>
              <a:t>Zakład</a:t>
            </a:r>
            <a:r>
              <a:rPr lang="en-US" altLang="en-US" dirty="0">
                <a:ea typeface="ＭＳ Ｐゴシック" panose="020B0600070205080204" pitchFamily="34" charset="-128"/>
              </a:rPr>
              <a:t> </a:t>
            </a:r>
            <a:r>
              <a:rPr lang="en-US" altLang="en-US" dirty="0" err="1">
                <a:ea typeface="ＭＳ Ｐゴシック" panose="020B0600070205080204" pitchFamily="34" charset="-128"/>
              </a:rPr>
              <a:t>Ochrony</a:t>
            </a:r>
            <a:r>
              <a:rPr lang="en-US" altLang="en-US" dirty="0">
                <a:ea typeface="ＭＳ Ｐゴシック" panose="020B0600070205080204" pitchFamily="34" charset="-128"/>
              </a:rPr>
              <a:t> </a:t>
            </a:r>
            <a:r>
              <a:rPr lang="en-US" altLang="en-US" dirty="0" err="1">
                <a:ea typeface="ＭＳ Ｐゴシック" panose="020B0600070205080204" pitchFamily="34" charset="-128"/>
              </a:rPr>
              <a:t>Radiologicznej</a:t>
            </a:r>
            <a:r>
              <a:rPr lang="en-US" altLang="en-US" dirty="0">
                <a:ea typeface="ＭＳ Ｐゴシック" panose="020B0600070205080204" pitchFamily="34" charset="-128"/>
              </a:rPr>
              <a:t> </a:t>
            </a:r>
            <a:r>
              <a:rPr lang="en-US" altLang="en-US" dirty="0" err="1">
                <a:ea typeface="ＭＳ Ｐゴシック" panose="020B0600070205080204" pitchFamily="34" charset="-128"/>
              </a:rPr>
              <a:t>i</a:t>
            </a:r>
            <a:r>
              <a:rPr lang="en-US" altLang="en-US" dirty="0">
                <a:ea typeface="ＭＳ Ｐゴシック" panose="020B0600070205080204" pitchFamily="34" charset="-128"/>
              </a:rPr>
              <a:t> </a:t>
            </a:r>
            <a:r>
              <a:rPr lang="en-US" altLang="en-US" dirty="0" err="1">
                <a:ea typeface="ＭＳ Ｐゴシック" panose="020B0600070205080204" pitchFamily="34" charset="-128"/>
              </a:rPr>
              <a:t>Radiobiologii</a:t>
            </a:r>
            <a:r>
              <a:rPr lang="en-US" altLang="en-US" dirty="0">
                <a:ea typeface="ＭＳ Ｐゴシック" panose="020B0600070205080204" pitchFamily="34" charset="-128"/>
              </a:rPr>
              <a:t> </a:t>
            </a:r>
            <a:r>
              <a:rPr lang="en-US" altLang="en-US" dirty="0" err="1">
                <a:ea typeface="ＭＳ Ｐゴシック" panose="020B0600070205080204" pitchFamily="34" charset="-128"/>
              </a:rPr>
              <a:t>Narodowy</a:t>
            </a:r>
            <a:r>
              <a:rPr lang="en-US" altLang="en-US" dirty="0">
                <a:ea typeface="ＭＳ Ｐゴシック" panose="020B0600070205080204" pitchFamily="34" charset="-128"/>
              </a:rPr>
              <a:t> </a:t>
            </a:r>
            <a:r>
              <a:rPr lang="en-US" altLang="en-US" dirty="0" err="1">
                <a:ea typeface="ＭＳ Ｐゴシック" panose="020B0600070205080204" pitchFamily="34" charset="-128"/>
              </a:rPr>
              <a:t>Instytut</a:t>
            </a:r>
            <a:r>
              <a:rPr lang="en-US" altLang="en-US" dirty="0">
                <a:ea typeface="ＭＳ Ｐゴシック" panose="020B0600070205080204" pitchFamily="34" charset="-128"/>
              </a:rPr>
              <a:t> </a:t>
            </a:r>
            <a:r>
              <a:rPr lang="en-US" altLang="en-US" dirty="0" err="1">
                <a:ea typeface="ＭＳ Ｐゴシック" panose="020B0600070205080204" pitchFamily="34" charset="-128"/>
              </a:rPr>
              <a:t>Zdrowia</a:t>
            </a:r>
            <a:r>
              <a:rPr lang="en-US" altLang="en-US" dirty="0">
                <a:ea typeface="ＭＳ Ｐゴシック" panose="020B0600070205080204" pitchFamily="34" charset="-128"/>
              </a:rPr>
              <a:t> </a:t>
            </a:r>
            <a:r>
              <a:rPr lang="en-US" altLang="en-US" dirty="0" err="1">
                <a:ea typeface="ＭＳ Ｐゴシック" panose="020B0600070205080204" pitchFamily="34" charset="-128"/>
              </a:rPr>
              <a:t>Publicznego</a:t>
            </a:r>
            <a:r>
              <a:rPr lang="en-US" altLang="en-US" dirty="0">
                <a:ea typeface="ＭＳ Ｐゴシック" panose="020B0600070205080204" pitchFamily="34" charset="-128"/>
              </a:rPr>
              <a:t>--</a:t>
            </a:r>
            <a:r>
              <a:rPr lang="en-US" altLang="en-US" dirty="0" err="1">
                <a:ea typeface="ＭＳ Ｐゴシック" panose="020B0600070205080204" pitchFamily="34" charset="-128"/>
              </a:rPr>
              <a:t>Państwowy</a:t>
            </a:r>
            <a:r>
              <a:rPr lang="en-US" altLang="en-US" dirty="0">
                <a:ea typeface="ＭＳ Ｐゴシック" panose="020B0600070205080204" pitchFamily="34" charset="-128"/>
              </a:rPr>
              <a:t> </a:t>
            </a:r>
            <a:r>
              <a:rPr lang="en-US" altLang="en-US" dirty="0" err="1">
                <a:ea typeface="ＭＳ Ｐゴシック" panose="020B0600070205080204" pitchFamily="34" charset="-128"/>
              </a:rPr>
              <a:t>Zakład</a:t>
            </a:r>
            <a:r>
              <a:rPr lang="en-US" altLang="en-US" dirty="0">
                <a:ea typeface="ＭＳ Ｐゴシック" panose="020B0600070205080204" pitchFamily="34" charset="-128"/>
              </a:rPr>
              <a:t> </a:t>
            </a:r>
            <a:r>
              <a:rPr lang="en-US" altLang="en-US" dirty="0" err="1">
                <a:ea typeface="ＭＳ Ｐゴシック" panose="020B0600070205080204" pitchFamily="34" charset="-128"/>
              </a:rPr>
              <a:t>Higieny</a:t>
            </a:r>
            <a:r>
              <a:rPr lang="en-US" altLang="en-US" dirty="0">
                <a:ea typeface="ＭＳ Ｐゴシック" panose="020B0600070205080204" pitchFamily="34" charset="-128"/>
              </a:rPr>
              <a:t>, Warszawa. </a:t>
            </a:r>
            <a:r>
              <a:rPr lang="en-US" altLang="en-US" dirty="0" err="1">
                <a:ea typeface="ＭＳ Ｐゴシック" panose="020B0600070205080204" pitchFamily="34" charset="-128"/>
              </a:rPr>
              <a:t>jradzikowska@pzh.gov.pl</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Abstract</a:t>
            </a:r>
          </a:p>
          <a:p>
            <a:r>
              <a:rPr lang="en-US" altLang="en-US" dirty="0">
                <a:ea typeface="ＭＳ Ｐゴシック" panose="020B0600070205080204" pitchFamily="34" charset="-128"/>
              </a:rPr>
              <a:t>BACKGROUND:</a:t>
            </a:r>
          </a:p>
          <a:p>
            <a:r>
              <a:rPr lang="en-US" altLang="en-US" dirty="0">
                <a:ea typeface="ＭＳ Ｐゴシック" panose="020B0600070205080204" pitchFamily="34" charset="-128"/>
              </a:rPr>
              <a:t>Ionizing radiation and </a:t>
            </a:r>
            <a:r>
              <a:rPr lang="en-US" altLang="en-US" dirty="0" err="1">
                <a:ea typeface="ＭＳ Ｐゴシック" panose="020B0600070205080204" pitchFamily="34" charset="-128"/>
              </a:rPr>
              <a:t>xenoestrogens</a:t>
            </a:r>
            <a:r>
              <a:rPr lang="en-US" altLang="en-US" dirty="0">
                <a:ea typeface="ＭＳ Ｐゴシック" panose="020B0600070205080204" pitchFamily="34" charset="-128"/>
              </a:rPr>
              <a:t> are widely present in the human environment. Bisphenol A (BPA) is used to manufacture polycarbonate plastics, epoxy and polyester resins. BPA is present in a great variety of products including: baby bottles, compact disks, thermal paper, safety helmets, bullet resistant laminate, plastic windows, car parts, adhesives, protective coatings, powder paints, polycarbonate bottles and containers, the sheathing of electrical and electronic parts, dental fillings. Food and beverage cans are protected from rusting and corrosion by the application of epoxy resins as inner coatings. Human activities involving the use of radiation and radioactive materials in industry, agriculture and research cause radiation exposure in addition to natural exposure coming from cosmic rays and naturally occurring radioactive substances.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OBJECTIVE:</a:t>
            </a:r>
          </a:p>
          <a:p>
            <a:r>
              <a:rPr lang="en-US" altLang="en-US" dirty="0">
                <a:ea typeface="ＭＳ Ｐゴシック" panose="020B0600070205080204" pitchFamily="34" charset="-128"/>
              </a:rPr>
              <a:t>The aim of the study was to estimate the effects of bisphenol A, X-rays and combined exposure to X-rays and bisphenol A on the induction of micronuclei in the peripheral blood and in bone marrow reticulocytes of laboratory mice.</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MATERIAL AND METHOD:</a:t>
            </a:r>
          </a:p>
          <a:p>
            <a:r>
              <a:rPr lang="en-US" altLang="en-US" dirty="0" err="1">
                <a:ea typeface="ＭＳ Ｐゴシック" panose="020B0600070205080204" pitchFamily="34" charset="-128"/>
              </a:rPr>
              <a:t>Pzh-Sfis</a:t>
            </a:r>
            <a:r>
              <a:rPr lang="en-US" altLang="en-US" dirty="0">
                <a:ea typeface="ＭＳ Ｐゴシック" panose="020B0600070205080204" pitchFamily="34" charset="-128"/>
              </a:rPr>
              <a:t> male mice were exposed for 8 weeks. Animals were treated with bisphenol A diluted in drinking water (5 mg/kg </a:t>
            </a:r>
            <a:r>
              <a:rPr lang="en-US" altLang="en-US" dirty="0" err="1">
                <a:ea typeface="ＭＳ Ｐゴシック" panose="020B0600070205080204" pitchFamily="34" charset="-128"/>
              </a:rPr>
              <a:t>bw</a:t>
            </a:r>
            <a:r>
              <a:rPr lang="en-US" altLang="en-US" dirty="0">
                <a:ea typeface="ＭＳ Ｐゴシック" panose="020B0600070205080204" pitchFamily="34" charset="-128"/>
              </a:rPr>
              <a:t>, 10 mg/kg </a:t>
            </a:r>
            <a:r>
              <a:rPr lang="en-US" altLang="en-US" dirty="0" err="1">
                <a:ea typeface="ＭＳ Ｐゴシック" panose="020B0600070205080204" pitchFamily="34" charset="-128"/>
              </a:rPr>
              <a:t>bw</a:t>
            </a:r>
            <a:r>
              <a:rPr lang="en-US" altLang="en-US" dirty="0">
                <a:ea typeface="ＭＳ Ｐゴシック" panose="020B0600070205080204" pitchFamily="34" charset="-128"/>
              </a:rPr>
              <a:t>, 20 mg/kg </a:t>
            </a:r>
            <a:r>
              <a:rPr lang="en-US" altLang="en-US" dirty="0" err="1">
                <a:ea typeface="ＭＳ Ｐゴシック" panose="020B0600070205080204" pitchFamily="34" charset="-128"/>
              </a:rPr>
              <a:t>bw</a:t>
            </a:r>
            <a:r>
              <a:rPr lang="en-US" altLang="en-US" dirty="0">
                <a:ea typeface="ＭＳ Ｐゴシック" panose="020B0600070205080204" pitchFamily="34" charset="-128"/>
              </a:rPr>
              <a:t>), irradiated 0.05 </a:t>
            </a:r>
            <a:r>
              <a:rPr lang="en-US" altLang="en-US" dirty="0" err="1">
                <a:ea typeface="ＭＳ Ｐゴシック" panose="020B0600070205080204" pitchFamily="34" charset="-128"/>
              </a:rPr>
              <a:t>Gy</a:t>
            </a:r>
            <a:r>
              <a:rPr lang="en-US" altLang="en-US" dirty="0">
                <a:ea typeface="ＭＳ Ｐゴシック" panose="020B0600070205080204" pitchFamily="34" charset="-128"/>
              </a:rPr>
              <a:t> of X-rays or exposed to a combination of both (0.05 </a:t>
            </a:r>
            <a:r>
              <a:rPr lang="en-US" altLang="en-US" dirty="0" err="1">
                <a:ea typeface="ＭＳ Ｐゴシック" panose="020B0600070205080204" pitchFamily="34" charset="-128"/>
              </a:rPr>
              <a:t>Gy</a:t>
            </a:r>
            <a:r>
              <a:rPr lang="en-US" altLang="en-US" dirty="0">
                <a:ea typeface="ＭＳ Ｐゴシック" panose="020B0600070205080204" pitchFamily="34" charset="-128"/>
              </a:rPr>
              <a:t> + 5 mg/kg </a:t>
            </a:r>
            <a:r>
              <a:rPr lang="en-US" altLang="en-US" dirty="0" err="1">
                <a:ea typeface="ＭＳ Ｐゴシック" panose="020B0600070205080204" pitchFamily="34" charset="-128"/>
              </a:rPr>
              <a:t>bw</a:t>
            </a:r>
            <a:r>
              <a:rPr lang="en-US" altLang="en-US" dirty="0">
                <a:ea typeface="ＭＳ Ｐゴシック" panose="020B0600070205080204" pitchFamily="34" charset="-128"/>
              </a:rPr>
              <a:t> BPA). The samples of peripheral blood were taken at 1, 4 and 8 week following the start of exposure, whereas the bone marrow after the end of experiment, only. The induction of micronuclei in reticulocytes were evaluated by using fluorescence microscope.</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RESULTS:</a:t>
            </a:r>
          </a:p>
          <a:p>
            <a:r>
              <a:rPr lang="en-US" altLang="en-US" dirty="0">
                <a:ea typeface="ＭＳ Ｐゴシック" panose="020B0600070205080204" pitchFamily="34" charset="-128"/>
              </a:rPr>
              <a:t>Bisphenol A as well as ionizing radiation stimulated induction of micronuclei in peripheral blood and bone marrow reticulocytes. After the irradiation the level of micronuclei increased, whereas after exposure to BPA decreased related to time expired from beginning of experiment. Combined exposure of ionizing radiation and bisphenol A induced significantly higher frequency of micronuclei compared to the effect produced by BPA alone. The frequency of micronuclei in peripheral blood reticulocytes increased during the experiment. In all groups, the significantly lower induction </a:t>
            </a:r>
            <a:r>
              <a:rPr lang="en-US" altLang="en-US" dirty="0" err="1">
                <a:ea typeface="ＭＳ Ｐゴシック" panose="020B0600070205080204" pitchFamily="34" charset="-128"/>
              </a:rPr>
              <a:t>ofmicronuclei</a:t>
            </a:r>
            <a:r>
              <a:rPr lang="en-US" altLang="en-US" dirty="0">
                <a:ea typeface="ＭＳ Ｐゴシック" panose="020B0600070205080204" pitchFamily="34" charset="-128"/>
              </a:rPr>
              <a:t> in reticulocytes of bone marrow than of peripheral blood were observed. The levels </a:t>
            </a:r>
            <a:r>
              <a:rPr lang="en-US" altLang="en-US" dirty="0" err="1">
                <a:ea typeface="ＭＳ Ｐゴシック" panose="020B0600070205080204" pitchFamily="34" charset="-128"/>
              </a:rPr>
              <a:t>ofmicronuclei</a:t>
            </a:r>
            <a:r>
              <a:rPr lang="en-US" altLang="en-US" dirty="0">
                <a:ea typeface="ＭＳ Ｐゴシック" panose="020B0600070205080204" pitchFamily="34" charset="-128"/>
              </a:rPr>
              <a:t> in mice exposed to a combination of X-rays and BPA or to irradiation alone were slightly higher compared to those administered to BPA alone.</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CONCLUSIONS:</a:t>
            </a:r>
          </a:p>
          <a:p>
            <a:r>
              <a:rPr lang="en-US" altLang="en-US" dirty="0">
                <a:ea typeface="ＭＳ Ｐゴシック" panose="020B0600070205080204" pitchFamily="34" charset="-128"/>
              </a:rPr>
              <a:t>Bisphenol A induced micronuclei in peripheral blood and bone marrow reticulocytes. </a:t>
            </a:r>
            <a:r>
              <a:rPr lang="en-US" altLang="en-US" dirty="0" err="1">
                <a:ea typeface="ＭＳ Ｐゴシック" panose="020B0600070205080204" pitchFamily="34" charset="-128"/>
              </a:rPr>
              <a:t>Subchronic</a:t>
            </a:r>
            <a:r>
              <a:rPr lang="en-US" altLang="en-US" dirty="0">
                <a:ea typeface="ＭＳ Ｐゴシック" panose="020B0600070205080204" pitchFamily="34" charset="-128"/>
              </a:rPr>
              <a:t> BPA exposure leads to diminished sensitivity of genetic material of reticulocytes on the induction of damage. X-rays is probably the agent which decided about DNA damage following combined exposure.</a:t>
            </a:r>
          </a:p>
          <a:p>
            <a:endParaRPr lang="en-US" altLang="en-US" dirty="0">
              <a:ea typeface="ＭＳ Ｐゴシック" panose="020B0600070205080204" pitchFamily="34" charset="-128"/>
            </a:endParaRPr>
          </a:p>
          <a:p>
            <a:r>
              <a:rPr lang="en-US" altLang="en-US" dirty="0" err="1">
                <a:ea typeface="ＭＳ Ｐゴシック" panose="020B0600070205080204" pitchFamily="34" charset="-128"/>
              </a:rPr>
              <a:t>PMID</a:t>
            </a:r>
            <a:r>
              <a:rPr lang="en-US" altLang="en-US" dirty="0">
                <a:ea typeface="ＭＳ Ｐゴシック" panose="020B0600070205080204" pitchFamily="34" charset="-128"/>
              </a:rPr>
              <a:t>: 22642065 [PubMed - in process]</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568D9C76-CC67-4F47-9B88-55FBA20E1EEF}"/>
              </a:ext>
            </a:extLst>
          </p:cNvPr>
          <p:cNvSpPr>
            <a:spLocks noGrp="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07FC009-66DF-E047-8156-C955D8024694}" type="slidenum">
              <a:rPr lang="en-US" altLang="en-US" sz="1200">
                <a:latin typeface="Arial Regular"/>
              </a:rPr>
              <a:pPr eaLnBrk="1" hangingPunct="1"/>
              <a:t>32</a:t>
            </a:fld>
            <a:endParaRPr lang="en-US" altLang="en-US" sz="1200" dirty="0">
              <a:latin typeface="Arial Regular"/>
            </a:endParaRPr>
          </a:p>
        </p:txBody>
      </p:sp>
    </p:spTree>
    <p:extLst>
      <p:ext uri="{BB962C8B-B14F-4D97-AF65-F5344CB8AC3E}">
        <p14:creationId xmlns:p14="http://schemas.microsoft.com/office/powerpoint/2010/main" val="2742281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2200" dirty="0">
                <a:effectLst/>
                <a:latin typeface="Helvetica Neue"/>
                <a:ea typeface="Helvetica Neue"/>
                <a:cs typeface="Helvetica Neue"/>
                <a:sym typeface="Helvetica Neue"/>
              </a:rPr>
              <a:t>Thyroid and mold</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Williams JA, Wolff J. </a:t>
            </a:r>
            <a:r>
              <a:rPr lang="en-US" sz="2200" dirty="0" err="1">
                <a:effectLst/>
                <a:latin typeface="Helvetica Neue"/>
                <a:ea typeface="Helvetica Neue"/>
                <a:cs typeface="Helvetica Neue"/>
                <a:sym typeface="Helvetica Neue"/>
              </a:rPr>
              <a:t>Cytochalasin</a:t>
            </a:r>
            <a:r>
              <a:rPr lang="en-US" sz="2200" dirty="0">
                <a:effectLst/>
                <a:latin typeface="Helvetica Neue"/>
                <a:ea typeface="Helvetica Neue"/>
                <a:cs typeface="Helvetica Neue"/>
                <a:sym typeface="Helvetica Neue"/>
              </a:rPr>
              <a:t> B inhibits thyroid secretion. </a:t>
            </a:r>
            <a:r>
              <a:rPr lang="en-US" sz="2200" dirty="0" err="1">
                <a:effectLst/>
                <a:latin typeface="Helvetica Neue"/>
                <a:ea typeface="Helvetica Neue"/>
                <a:cs typeface="Helvetica Neue"/>
                <a:sym typeface="Helvetica Neue"/>
              </a:rPr>
              <a:t>Biochem</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Biophys</a:t>
            </a:r>
            <a:r>
              <a:rPr lang="en-US" sz="2200" dirty="0">
                <a:effectLst/>
                <a:latin typeface="Helvetica Neue"/>
                <a:ea typeface="Helvetica Neue"/>
                <a:cs typeface="Helvetica Neue"/>
                <a:sym typeface="Helvetica Neue"/>
              </a:rPr>
              <a:t> Res </a:t>
            </a:r>
            <a:r>
              <a:rPr lang="en-US" sz="2200" dirty="0" err="1">
                <a:effectLst/>
                <a:latin typeface="Helvetica Neue"/>
                <a:ea typeface="Helvetica Neue"/>
                <a:cs typeface="Helvetica Neue"/>
                <a:sym typeface="Helvetica Neue"/>
              </a:rPr>
              <a:t>Commun</a:t>
            </a:r>
            <a:r>
              <a:rPr lang="en-US" sz="2200" dirty="0">
                <a:effectLst/>
                <a:latin typeface="Helvetica Neue"/>
                <a:ea typeface="Helvetica Neue"/>
                <a:cs typeface="Helvetica Neue"/>
                <a:sym typeface="Helvetica Neue"/>
              </a:rPr>
              <a:t>. 1971 Jul 16;44(2):422-5. </a:t>
            </a:r>
          </a:p>
          <a:p>
            <a:r>
              <a:rPr lang="en-US" sz="2200" dirty="0">
                <a:effectLst/>
                <a:latin typeface="Helvetica Neue"/>
                <a:ea typeface="Helvetica Neue"/>
                <a:cs typeface="Helvetica Neue"/>
                <a:sym typeface="Helvetica Neue"/>
              </a:rPr>
              <a:t>The addition of </a:t>
            </a:r>
            <a:r>
              <a:rPr lang="en-US" sz="2200" dirty="0" err="1">
                <a:effectLst/>
                <a:latin typeface="Helvetica Neue"/>
                <a:ea typeface="Helvetica Neue"/>
                <a:cs typeface="Helvetica Neue"/>
                <a:sym typeface="Helvetica Neue"/>
              </a:rPr>
              <a:t>cytochalasin</a:t>
            </a:r>
            <a:r>
              <a:rPr lang="en-US" sz="2200" dirty="0">
                <a:effectLst/>
                <a:latin typeface="Helvetica Neue"/>
                <a:ea typeface="Helvetica Neue"/>
                <a:cs typeface="Helvetica Neue"/>
                <a:sym typeface="Helvetica Neue"/>
              </a:rPr>
              <a:t> B at concentrations of 0.5–3.0 </a:t>
            </a:r>
            <a:r>
              <a:rPr lang="en-US" sz="2200" dirty="0" err="1">
                <a:effectLst/>
                <a:latin typeface="Helvetica Neue"/>
                <a:ea typeface="Helvetica Neue"/>
                <a:cs typeface="Helvetica Neue"/>
                <a:sym typeface="Helvetica Neue"/>
              </a:rPr>
              <a:t>μg</a:t>
            </a:r>
            <a:r>
              <a:rPr lang="en-US" sz="2200" dirty="0">
                <a:effectLst/>
                <a:latin typeface="Helvetica Neue"/>
                <a:ea typeface="Helvetica Neue"/>
                <a:cs typeface="Helvetica Neue"/>
                <a:sym typeface="Helvetica Neue"/>
              </a:rPr>
              <a:t>/ml to prelabeled mouse thyroid glands </a:t>
            </a:r>
            <a:r>
              <a:rPr lang="en-US" sz="2200" u="sng" dirty="0">
                <a:effectLst/>
                <a:latin typeface="Helvetica Neue"/>
                <a:ea typeface="Helvetica Neue"/>
                <a:cs typeface="Helvetica Neue"/>
                <a:sym typeface="Helvetica Neue"/>
              </a:rPr>
              <a:t>interferes with release of iodine derived from thyroglobulin</a:t>
            </a:r>
            <a:r>
              <a:rPr lang="en-US" sz="2200" dirty="0">
                <a:effectLst/>
                <a:latin typeface="Helvetica Neue"/>
                <a:ea typeface="Helvetica Neue"/>
                <a:cs typeface="Helvetica Neue"/>
                <a:sym typeface="Helvetica Neue"/>
              </a:rPr>
              <a:t> and blocks colloid endocytosis. It is suggested that cytoplasmic microfilaments are involved in the secretory process.</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Rotter BA, Thompson BK, Lessard M, Trenholm HL, </a:t>
            </a:r>
            <a:r>
              <a:rPr lang="en-US" sz="2200" dirty="0" err="1">
                <a:effectLst/>
                <a:latin typeface="Helvetica Neue"/>
                <a:ea typeface="Helvetica Neue"/>
                <a:cs typeface="Helvetica Neue"/>
                <a:sym typeface="Helvetica Neue"/>
              </a:rPr>
              <a:t>Tryphonas</a:t>
            </a:r>
            <a:r>
              <a:rPr lang="en-US" sz="2200" dirty="0">
                <a:effectLst/>
                <a:latin typeface="Helvetica Neue"/>
                <a:ea typeface="Helvetica Neue"/>
                <a:cs typeface="Helvetica Neue"/>
                <a:sym typeface="Helvetica Neue"/>
              </a:rPr>
              <a:t> H. Influence of low-level exposure to Fusarium mycotoxins on selected immunological and hematological parameters in young swine. </a:t>
            </a:r>
            <a:r>
              <a:rPr lang="en-US" sz="2200" dirty="0" err="1">
                <a:effectLst/>
                <a:latin typeface="Helvetica Neue"/>
                <a:ea typeface="Helvetica Neue"/>
                <a:cs typeface="Helvetica Neue"/>
                <a:sym typeface="Helvetica Neue"/>
              </a:rPr>
              <a:t>Fundam</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Appl</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Toxicol</a:t>
            </a:r>
            <a:r>
              <a:rPr lang="en-US" sz="2200" dirty="0">
                <a:effectLst/>
                <a:latin typeface="Helvetica Neue"/>
                <a:ea typeface="Helvetica Neue"/>
                <a:cs typeface="Helvetica Neue"/>
                <a:sym typeface="Helvetica Neue"/>
              </a:rPr>
              <a:t>. 1994 Jul;23(1):117-24.</a:t>
            </a:r>
          </a:p>
          <a:p>
            <a:r>
              <a:rPr lang="en-US" sz="2200" dirty="0">
                <a:effectLst/>
                <a:latin typeface="Helvetica Neue"/>
                <a:ea typeface="Helvetica Neue"/>
                <a:cs typeface="Helvetica Neue"/>
                <a:sym typeface="Helvetica Neue"/>
              </a:rPr>
              <a:t>The effects of low dietary concentrations of Fusarium mycotoxins (deoxynivalenol (DON), 15-acetyl-DON, and zearalenone) on growth, immunological, and hematological parameters were determined in young pigs during a 28-day feeding experiment. Clean and naturally contaminated corn were incorporated into basal diets formulated to contain 0.00, 0.75, 1.50, and 3.00 mg DON/kg diet. A pair-fed control animal was used for comparison with each animal receiving the highest level of contamination (diet 4). Skin temperature, measured during the first week of the experiment, decreased linearly as the dietary mycotoxin concentration increased. Several other linear effects were observed: depressed feed intake throughout the experiment, </a:t>
            </a:r>
            <a:r>
              <a:rPr lang="en-US" sz="2200" u="sng" dirty="0">
                <a:effectLst/>
                <a:latin typeface="Helvetica Neue"/>
                <a:ea typeface="Helvetica Neue"/>
                <a:cs typeface="Helvetica Neue"/>
                <a:sym typeface="Helvetica Neue"/>
              </a:rPr>
              <a:t>reduction in thyroid size</a:t>
            </a:r>
            <a:r>
              <a:rPr lang="en-US" sz="2200" dirty="0">
                <a:effectLst/>
                <a:latin typeface="Helvetica Neue"/>
                <a:ea typeface="Helvetica Neue"/>
                <a:cs typeface="Helvetica Neue"/>
                <a:sym typeface="Helvetica Neue"/>
              </a:rPr>
              <a:t> (absolute/relative), and changes in the appearance of the esophageal region of the stomach (thicker and higher degree of folding with increasing toxin concentration). </a:t>
            </a:r>
            <a:r>
              <a:rPr lang="en-US" sz="2200" u="sng" dirty="0">
                <a:effectLst/>
                <a:latin typeface="Helvetica Neue"/>
                <a:ea typeface="Helvetica Neue"/>
                <a:cs typeface="Helvetica Neue"/>
                <a:sym typeface="Helvetica Neue"/>
              </a:rPr>
              <a:t>Serum T4 (thyroxine) levels increased</a:t>
            </a:r>
            <a:r>
              <a:rPr lang="en-US" sz="2200" dirty="0">
                <a:effectLst/>
                <a:latin typeface="Helvetica Neue"/>
                <a:ea typeface="Helvetica Neue"/>
                <a:cs typeface="Helvetica Neue"/>
                <a:sym typeface="Helvetica Neue"/>
              </a:rPr>
              <a:t> quadratically after 7 and 28 days of exposure compared to control animals. This change coincided with an increase in albumin levels, a decrease in α-globulin levels, and an overall increase in albumin/globulin ratio as the level of contamination increased. After immunization with sheep red blood cells (</a:t>
            </a:r>
            <a:r>
              <a:rPr lang="en-US" sz="2200" dirty="0" err="1">
                <a:effectLst/>
                <a:latin typeface="Helvetica Neue"/>
                <a:ea typeface="Helvetica Neue"/>
                <a:cs typeface="Helvetica Neue"/>
                <a:sym typeface="Helvetica Neue"/>
              </a:rPr>
              <a:t>SRBC</a:t>
            </a:r>
            <a:r>
              <a:rPr lang="en-US" sz="2200" dirty="0">
                <a:effectLst/>
                <a:latin typeface="Helvetica Neue"/>
                <a:ea typeface="Helvetica Neue"/>
                <a:cs typeface="Helvetica Neue"/>
                <a:sym typeface="Helvetica Neue"/>
              </a:rPr>
              <a:t>), animals fed contaminated diets showed a delayed response in peak titers. At the end of the experiment an increase in the segmented neutrophil count was observed. The following observations were made for animals consuming diet 4 as compared to the pair-fed controls: lower skin temperature, better feed efficiency, more corrugated stomachs, reduced α-globulin levels, and lower antibody titers to </a:t>
            </a:r>
            <a:r>
              <a:rPr lang="en-US" sz="2200" dirty="0" err="1">
                <a:effectLst/>
                <a:latin typeface="Helvetica Neue"/>
                <a:ea typeface="Helvetica Neue"/>
                <a:cs typeface="Helvetica Neue"/>
                <a:sym typeface="Helvetica Neue"/>
              </a:rPr>
              <a:t>SRBC</a:t>
            </a:r>
            <a:r>
              <a:rPr lang="en-US" sz="2200" dirty="0">
                <a:effectLst/>
                <a:latin typeface="Helvetica Neue"/>
                <a:ea typeface="Helvetica Neue"/>
                <a:cs typeface="Helvetica Neue"/>
                <a:sym typeface="Helvetica Neue"/>
              </a:rPr>
              <a:t>. The study showed a </a:t>
            </a:r>
            <a:r>
              <a:rPr lang="en-US" sz="2200" dirty="0" err="1">
                <a:effectLst/>
                <a:latin typeface="Helvetica Neue"/>
                <a:ea typeface="Helvetica Neue"/>
                <a:cs typeface="Helvetica Neue"/>
                <a:sym typeface="Helvetica Neue"/>
              </a:rPr>
              <a:t>physiobiochemical</a:t>
            </a:r>
            <a:r>
              <a:rPr lang="en-US" sz="2200" dirty="0">
                <a:effectLst/>
                <a:latin typeface="Helvetica Neue"/>
                <a:ea typeface="Helvetica Neue"/>
                <a:cs typeface="Helvetica Neue"/>
                <a:sym typeface="Helvetica Neue"/>
              </a:rPr>
              <a:t> adaptation response of animals exposed to mycotoxin-contaminated diets. Although most changes seem to be related to the nutritional status of the animal, others such as reduced skin temperature, altered stomach condition, and reduced α-globulin levels suggest specific effects due to the Fusarium toxins. The pair-feeding treatment was important in reaching these conclusions, but it is also evident that the treatment itself introduces changes in response to a reduced feed intake.</a:t>
            </a:r>
          </a:p>
          <a:p>
            <a:r>
              <a:rPr lang="en-US" sz="2200" dirty="0">
                <a:effectLst/>
                <a:latin typeface="Helvetica Neue"/>
                <a:ea typeface="Helvetica Neue"/>
                <a:cs typeface="Helvetica Neue"/>
                <a:sym typeface="Helvetica Neue"/>
              </a:rPr>
              <a:t> </a:t>
            </a:r>
          </a:p>
          <a:p>
            <a:r>
              <a:rPr lang="en-US" sz="2200" dirty="0" err="1">
                <a:effectLst/>
                <a:latin typeface="Helvetica Neue"/>
                <a:ea typeface="Helvetica Neue"/>
                <a:cs typeface="Helvetica Neue"/>
                <a:sym typeface="Helvetica Neue"/>
              </a:rPr>
              <a:t>Ványi</a:t>
            </a:r>
            <a:r>
              <a:rPr lang="en-US" sz="2200" dirty="0">
                <a:effectLst/>
                <a:latin typeface="Helvetica Neue"/>
                <a:ea typeface="Helvetica Neue"/>
                <a:cs typeface="Helvetica Neue"/>
                <a:sym typeface="Helvetica Neue"/>
              </a:rPr>
              <a:t> A, </a:t>
            </a:r>
            <a:r>
              <a:rPr lang="en-US" sz="2200" dirty="0" err="1">
                <a:effectLst/>
                <a:latin typeface="Helvetica Neue"/>
                <a:ea typeface="Helvetica Neue"/>
                <a:cs typeface="Helvetica Neue"/>
                <a:sym typeface="Helvetica Neue"/>
              </a:rPr>
              <a:t>Glávits</a:t>
            </a:r>
            <a:r>
              <a:rPr lang="en-US" sz="2200" dirty="0">
                <a:effectLst/>
                <a:latin typeface="Helvetica Neue"/>
                <a:ea typeface="Helvetica Neue"/>
                <a:cs typeface="Helvetica Neue"/>
                <a:sym typeface="Helvetica Neue"/>
              </a:rPr>
              <a:t> R, </a:t>
            </a:r>
            <a:r>
              <a:rPr lang="en-US" sz="2200" dirty="0" err="1">
                <a:effectLst/>
                <a:latin typeface="Helvetica Neue"/>
                <a:ea typeface="Helvetica Neue"/>
                <a:cs typeface="Helvetica Neue"/>
                <a:sym typeface="Helvetica Neue"/>
              </a:rPr>
              <a:t>Gajdács</a:t>
            </a:r>
            <a:r>
              <a:rPr lang="en-US" sz="2200" dirty="0">
                <a:effectLst/>
                <a:latin typeface="Helvetica Neue"/>
                <a:ea typeface="Helvetica Neue"/>
                <a:cs typeface="Helvetica Neue"/>
                <a:sym typeface="Helvetica Neue"/>
              </a:rPr>
              <a:t> E, </a:t>
            </a:r>
            <a:r>
              <a:rPr lang="en-US" sz="2200" dirty="0" err="1">
                <a:effectLst/>
                <a:latin typeface="Helvetica Neue"/>
                <a:ea typeface="Helvetica Neue"/>
                <a:cs typeface="Helvetica Neue"/>
                <a:sym typeface="Helvetica Neue"/>
              </a:rPr>
              <a:t>Sándor</a:t>
            </a:r>
            <a:r>
              <a:rPr lang="en-US" sz="2200" dirty="0">
                <a:effectLst/>
                <a:latin typeface="Helvetica Neue"/>
                <a:ea typeface="Helvetica Neue"/>
                <a:cs typeface="Helvetica Neue"/>
                <a:sym typeface="Helvetica Neue"/>
              </a:rPr>
              <a:t> G, </a:t>
            </a:r>
            <a:r>
              <a:rPr lang="en-US" sz="2200" dirty="0" err="1">
                <a:effectLst/>
                <a:latin typeface="Helvetica Neue"/>
                <a:ea typeface="Helvetica Neue"/>
                <a:cs typeface="Helvetica Neue"/>
                <a:sym typeface="Helvetica Neue"/>
              </a:rPr>
              <a:t>Kovács</a:t>
            </a:r>
            <a:r>
              <a:rPr lang="en-US" sz="2200" dirty="0">
                <a:effectLst/>
                <a:latin typeface="Helvetica Neue"/>
                <a:ea typeface="Helvetica Neue"/>
                <a:cs typeface="Helvetica Neue"/>
                <a:sym typeface="Helvetica Neue"/>
              </a:rPr>
              <a:t> F. Changes induced in newborn piglets by the trichothecene toxin T-2. Acta Vet Hung. 1991;39(1-2):29-37.</a:t>
            </a:r>
          </a:p>
          <a:p>
            <a:r>
              <a:rPr lang="en-US" sz="2200" dirty="0">
                <a:effectLst/>
                <a:latin typeface="Helvetica Neue"/>
                <a:ea typeface="Helvetica Neue"/>
                <a:cs typeface="Helvetica Neue"/>
                <a:sym typeface="Helvetica Neue"/>
              </a:rPr>
              <a:t>Three pregnant sows, being in the last quarter of gestation, were used in an experiment to study the changes induced in newborn piglets by T-2 toxin. One sow was used as control (C). The other two received 24 mg (sow A) and 6 mg (sow B) T-2 toxin, respectively, mixed in the feed, daily, up to the time of farrowing. The piglets of sow A became ill by 48-72 h after birth, while the litters of sow B and C remained healthy. The clinical symptoms included faintness, </a:t>
            </a:r>
            <a:r>
              <a:rPr lang="en-US" sz="2200" dirty="0" err="1">
                <a:effectLst/>
                <a:latin typeface="Helvetica Neue"/>
                <a:ea typeface="Helvetica Neue"/>
                <a:cs typeface="Helvetica Neue"/>
                <a:sym typeface="Helvetica Neue"/>
              </a:rPr>
              <a:t>diarrhoea</a:t>
            </a:r>
            <a:r>
              <a:rPr lang="en-US" sz="2200" dirty="0">
                <a:effectLst/>
                <a:latin typeface="Helvetica Neue"/>
                <a:ea typeface="Helvetica Neue"/>
                <a:cs typeface="Helvetica Neue"/>
                <a:sym typeface="Helvetica Neue"/>
              </a:rPr>
              <a:t>, decreased blood glucose level, and collapse followed by death. The milk and urine of sow A and the stomach contents of affected and dead piglets contained T-2 toxin and its metabolites. Pathological changes seen at necropsy included acute enteritis, degeneration of the liver and kidneys, and </a:t>
            </a:r>
            <a:r>
              <a:rPr lang="en-US" sz="2200" dirty="0" err="1">
                <a:effectLst/>
                <a:latin typeface="Helvetica Neue"/>
                <a:ea typeface="Helvetica Neue"/>
                <a:cs typeface="Helvetica Neue"/>
                <a:sym typeface="Helvetica Neue"/>
              </a:rPr>
              <a:t>oedema</a:t>
            </a:r>
            <a:r>
              <a:rPr lang="en-US" sz="2200" dirty="0">
                <a:effectLst/>
                <a:latin typeface="Helvetica Neue"/>
                <a:ea typeface="Helvetica Neue"/>
                <a:cs typeface="Helvetica Neue"/>
                <a:sym typeface="Helvetica Neue"/>
              </a:rPr>
              <a:t> of the mesentery. The stomach was filled with clotted milk. Histopathological and electron-microscopic findings consisted of reduced glycogen content and pathological simple fatty infiltration of the liver cells, lymphocyte depletion and necrosis in the lymphoid follicles of the intestinal mucosa, atrophy of the thymic cortex, and hyperfunction of the adrenal and thyroid glands compared to the control.</a:t>
            </a:r>
          </a:p>
          <a:p>
            <a:r>
              <a:rPr lang="en-US" sz="2200" dirty="0">
                <a:effectLst/>
                <a:latin typeface="Helvetica Neue"/>
                <a:ea typeface="Helvetica Neue"/>
                <a:cs typeface="Helvetica Neue"/>
                <a:sym typeface="Helvetica Neue"/>
              </a:rPr>
              <a:t> </a:t>
            </a:r>
          </a:p>
          <a:p>
            <a:r>
              <a:rPr lang="en-US" sz="2200" dirty="0" err="1">
                <a:effectLst/>
                <a:latin typeface="Helvetica Neue"/>
                <a:ea typeface="Helvetica Neue"/>
                <a:cs typeface="Helvetica Neue"/>
                <a:sym typeface="Helvetica Neue"/>
              </a:rPr>
              <a:t>Gesing</a:t>
            </a:r>
            <a:r>
              <a:rPr lang="en-US" sz="2200" dirty="0">
                <a:effectLst/>
                <a:latin typeface="Helvetica Neue"/>
                <a:ea typeface="Helvetica Neue"/>
                <a:cs typeface="Helvetica Neue"/>
                <a:sym typeface="Helvetica Neue"/>
              </a:rPr>
              <a:t> A, </a:t>
            </a:r>
            <a:r>
              <a:rPr lang="en-US" sz="2200" dirty="0" err="1">
                <a:effectLst/>
                <a:latin typeface="Helvetica Neue"/>
                <a:ea typeface="Helvetica Neue"/>
                <a:cs typeface="Helvetica Neue"/>
                <a:sym typeface="Helvetica Neue"/>
              </a:rPr>
              <a:t>Jagiela</a:t>
            </a:r>
            <a:r>
              <a:rPr lang="en-US" sz="2200" dirty="0">
                <a:effectLst/>
                <a:latin typeface="Helvetica Neue"/>
                <a:ea typeface="Helvetica Neue"/>
                <a:cs typeface="Helvetica Neue"/>
                <a:sym typeface="Helvetica Neue"/>
              </a:rPr>
              <a:t> J, Lewinski A. Effects of melatonin on the process of apoptosis in rat thyroid follicular cells. Neuro Endocrinol Lett. 2006 Feb-Apr;27(1-2):81-4.</a:t>
            </a:r>
          </a:p>
          <a:p>
            <a:r>
              <a:rPr lang="en-US" sz="2200" dirty="0">
                <a:effectLst/>
                <a:latin typeface="Helvetica Neue"/>
                <a:ea typeface="Helvetica Neue"/>
                <a:cs typeface="Helvetica Neue"/>
                <a:sym typeface="Helvetica Neue"/>
              </a:rPr>
              <a:t>Objectives: Apoptosis, or programmed cell death, is a normal component in the development of multicellular organisms and is essential for many physiological processes. Apoptosis is a process in which cells play an active role in their own death (apoptosis is often referred to as "cell suicide"). Disturbances of apoptosis regulation can result in many diseases. Certain substances (for example--aflatoxin B1; AFB1) can induce apoptosis in various organs and tissues. Melatonin (Mel) is a hormone (indoleamine) which has antioxidant, antiproliferative and, potentially, anticancerogenic activities. The aim of our study was to examine the influence of late-afternoon (1600-1800) intraperitoneal (</a:t>
            </a:r>
            <a:r>
              <a:rPr lang="en-US" sz="2200" dirty="0" err="1">
                <a:effectLst/>
                <a:latin typeface="Helvetica Neue"/>
                <a:ea typeface="Helvetica Neue"/>
                <a:cs typeface="Helvetica Neue"/>
                <a:sym typeface="Helvetica Neue"/>
              </a:rPr>
              <a:t>i.p</a:t>
            </a:r>
            <a:r>
              <a:rPr lang="en-US" sz="2200" dirty="0">
                <a:effectLst/>
                <a:latin typeface="Helvetica Neue"/>
                <a:ea typeface="Helvetica Neue"/>
                <a:cs typeface="Helvetica Neue"/>
                <a:sym typeface="Helvetica Neue"/>
              </a:rPr>
              <a:t>.) Mel injections, administered for 3 weeks, on the process of apoptosis in male Wistar rat thyroid follicular cells (</a:t>
            </a:r>
            <a:r>
              <a:rPr lang="en-US" sz="2200" dirty="0" err="1">
                <a:effectLst/>
                <a:latin typeface="Helvetica Neue"/>
                <a:ea typeface="Helvetica Neue"/>
                <a:cs typeface="Helvetica Neue"/>
                <a:sym typeface="Helvetica Neue"/>
              </a:rPr>
              <a:t>TFC</a:t>
            </a:r>
            <a:r>
              <a:rPr lang="en-US" sz="2200" dirty="0">
                <a:effectLst/>
                <a:latin typeface="Helvetica Neue"/>
                <a:ea typeface="Helvetica Neue"/>
                <a:cs typeface="Helvetica Neue"/>
                <a:sym typeface="Helvetica Neue"/>
              </a:rPr>
              <a:t>); Mel was injected alone or together with AFB1 (</a:t>
            </a:r>
            <a:r>
              <a:rPr lang="en-US" sz="2200" dirty="0" err="1">
                <a:effectLst/>
                <a:latin typeface="Helvetica Neue"/>
                <a:ea typeface="Helvetica Neue"/>
                <a:cs typeface="Helvetica Neue"/>
                <a:sym typeface="Helvetica Neue"/>
              </a:rPr>
              <a:t>i.p</a:t>
            </a:r>
            <a:r>
              <a:rPr lang="en-US" sz="2200" dirty="0">
                <a:effectLst/>
                <a:latin typeface="Helvetica Neue"/>
                <a:ea typeface="Helvetica Neue"/>
                <a:cs typeface="Helvetica Neue"/>
                <a:sym typeface="Helvetica Neue"/>
              </a:rPr>
              <a:t>., also once daily for 3 weeks).</a:t>
            </a:r>
          </a:p>
          <a:p>
            <a:r>
              <a:rPr lang="en-US" sz="2200" dirty="0">
                <a:effectLst/>
                <a:latin typeface="Helvetica Neue"/>
                <a:ea typeface="Helvetica Neue"/>
                <a:cs typeface="Helvetica Neue"/>
                <a:sym typeface="Helvetica Neue"/>
              </a:rPr>
              <a:t> </a:t>
            </a:r>
          </a:p>
          <a:p>
            <a:r>
              <a:rPr lang="en-US" sz="2200" dirty="0" err="1">
                <a:effectLst/>
                <a:latin typeface="Helvetica Neue"/>
                <a:ea typeface="Helvetica Neue"/>
                <a:cs typeface="Helvetica Neue"/>
                <a:sym typeface="Helvetica Neue"/>
              </a:rPr>
              <a:t>Selmanoglu</a:t>
            </a:r>
            <a:r>
              <a:rPr lang="en-US" sz="2200" dirty="0">
                <a:effectLst/>
                <a:latin typeface="Helvetica Neue"/>
                <a:ea typeface="Helvetica Neue"/>
                <a:cs typeface="Helvetica Neue"/>
                <a:sym typeface="Helvetica Neue"/>
              </a:rPr>
              <a:t> G, </a:t>
            </a:r>
            <a:r>
              <a:rPr lang="en-US" sz="2200" dirty="0" err="1">
                <a:effectLst/>
                <a:latin typeface="Helvetica Neue"/>
                <a:ea typeface="Helvetica Neue"/>
                <a:cs typeface="Helvetica Neue"/>
                <a:sym typeface="Helvetica Neue"/>
              </a:rPr>
              <a:t>Koçkaya</a:t>
            </a:r>
            <a:r>
              <a:rPr lang="en-US" sz="2200" dirty="0">
                <a:effectLst/>
                <a:latin typeface="Helvetica Neue"/>
                <a:ea typeface="Helvetica Neue"/>
                <a:cs typeface="Helvetica Neue"/>
                <a:sym typeface="Helvetica Neue"/>
              </a:rPr>
              <a:t> EA. Investigation of the effects of patulin on thyroid and testis, and hormone levels in growing male rats. Food </a:t>
            </a:r>
            <a:r>
              <a:rPr lang="en-US" sz="2200" dirty="0" err="1">
                <a:effectLst/>
                <a:latin typeface="Helvetica Neue"/>
                <a:ea typeface="Helvetica Neue"/>
                <a:cs typeface="Helvetica Neue"/>
                <a:sym typeface="Helvetica Neue"/>
              </a:rPr>
              <a:t>Chem</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Toxicol</a:t>
            </a:r>
            <a:r>
              <a:rPr lang="en-US" sz="2200" dirty="0">
                <a:effectLst/>
                <a:latin typeface="Helvetica Neue"/>
                <a:ea typeface="Helvetica Neue"/>
                <a:cs typeface="Helvetica Neue"/>
                <a:sym typeface="Helvetica Neue"/>
              </a:rPr>
              <a:t>. 2004 May;42(5):721-7.</a:t>
            </a:r>
          </a:p>
          <a:p>
            <a:r>
              <a:rPr lang="en-US" sz="2200" dirty="0">
                <a:effectLst/>
                <a:latin typeface="Helvetica Neue"/>
                <a:ea typeface="Helvetica Neue"/>
                <a:cs typeface="Helvetica Neue"/>
                <a:sym typeface="Helvetica Neue"/>
              </a:rPr>
              <a:t>Patulin is a mycotoxin produced by several species of Penicillium, Aspergillus and </a:t>
            </a:r>
            <a:r>
              <a:rPr lang="en-US" sz="2200" dirty="0" err="1">
                <a:effectLst/>
                <a:latin typeface="Helvetica Neue"/>
                <a:ea typeface="Helvetica Neue"/>
                <a:cs typeface="Helvetica Neue"/>
                <a:sym typeface="Helvetica Neue"/>
              </a:rPr>
              <a:t>Byssachlamys</a:t>
            </a:r>
            <a:r>
              <a:rPr lang="en-US" sz="2200" dirty="0">
                <a:effectLst/>
                <a:latin typeface="Helvetica Neue"/>
                <a:ea typeface="Helvetica Neue"/>
                <a:cs typeface="Helvetica Neue"/>
                <a:sym typeface="Helvetica Neue"/>
              </a:rPr>
              <a:t>. Patulin can be produced on different food products including fruits, grains, cheese, cured meats, but in natural situations patulin is usually found in apple and apple products. In the present study, the time-dependent effects of patulin on the T3, T4, thyroid stimulating hormone, testosterone, luteinizing hormone and growth hormone levels of growing male rats were investigated. Patulin, at a dose of 0.1 mg/kg </a:t>
            </a:r>
            <a:r>
              <a:rPr lang="en-US" sz="2200" dirty="0" err="1">
                <a:effectLst/>
                <a:latin typeface="Helvetica Neue"/>
                <a:ea typeface="Helvetica Neue"/>
                <a:cs typeface="Helvetica Neue"/>
                <a:sym typeface="Helvetica Neue"/>
              </a:rPr>
              <a:t>bw</a:t>
            </a:r>
            <a:r>
              <a:rPr lang="en-US" sz="2200" dirty="0">
                <a:effectLst/>
                <a:latin typeface="Helvetica Neue"/>
                <a:ea typeface="Helvetica Neue"/>
                <a:cs typeface="Helvetica Neue"/>
                <a:sym typeface="Helvetica Neue"/>
              </a:rPr>
              <a:t>/day, was administered by gavage to growing male rats aged 5-6 weeks for a period of 60 or 90 days. The dose of patulin used in the present study was based on estimated human exposure levels. At the end of the experiment, serum T3, T4, </a:t>
            </a:r>
            <a:r>
              <a:rPr lang="en-US" sz="2200" dirty="0" err="1">
                <a:effectLst/>
                <a:latin typeface="Helvetica Neue"/>
                <a:ea typeface="Helvetica Neue"/>
                <a:cs typeface="Helvetica Neue"/>
                <a:sym typeface="Helvetica Neue"/>
              </a:rPr>
              <a:t>TSH</a:t>
            </a:r>
            <a:r>
              <a:rPr lang="en-US" sz="2200" dirty="0">
                <a:effectLst/>
                <a:latin typeface="Helvetica Neue"/>
                <a:ea typeface="Helvetica Neue"/>
                <a:cs typeface="Helvetica Neue"/>
                <a:sym typeface="Helvetica Neue"/>
              </a:rPr>
              <a:t>, testosterone, LH and GH levels of rats in control and treatment groups were </a:t>
            </a:r>
            <a:r>
              <a:rPr lang="en-US" sz="2200" dirty="0" err="1">
                <a:effectLst/>
                <a:latin typeface="Helvetica Neue"/>
                <a:ea typeface="Helvetica Neue"/>
                <a:cs typeface="Helvetica Neue"/>
                <a:sym typeface="Helvetica Neue"/>
              </a:rPr>
              <a:t>analysed</a:t>
            </a:r>
            <a:r>
              <a:rPr lang="en-US" sz="2200" dirty="0">
                <a:effectLst/>
                <a:latin typeface="Helvetica Neue"/>
                <a:ea typeface="Helvetica Neue"/>
                <a:cs typeface="Helvetica Neue"/>
                <a:sym typeface="Helvetica Neue"/>
              </a:rPr>
              <a:t>. In addition, the thyroid and testes were </a:t>
            </a:r>
            <a:r>
              <a:rPr lang="en-US" sz="2200" dirty="0" err="1">
                <a:effectLst/>
                <a:latin typeface="Helvetica Neue"/>
                <a:ea typeface="Helvetica Neue"/>
                <a:cs typeface="Helvetica Neue"/>
                <a:sym typeface="Helvetica Neue"/>
              </a:rPr>
              <a:t>histopathologically</a:t>
            </a:r>
            <a:r>
              <a:rPr lang="en-US" sz="2200" dirty="0">
                <a:effectLst/>
                <a:latin typeface="Helvetica Neue"/>
                <a:ea typeface="Helvetica Neue"/>
                <a:cs typeface="Helvetica Neue"/>
                <a:sym typeface="Helvetica Neue"/>
              </a:rPr>
              <a:t> examined by light microscopy. Results revealed that while patulin caused an increase (66.6%) in testosterone levels and a decrease (17.3%) in T4 levels of rats treated for 60 days, there was no change in the other hormone levels compared to those of the control group. When patulin treatment was extended to 90 days, increased serum testosterone (75%) and LH levels (146%) were observed. In histological examinations of the testes of rats treated with patulin, </a:t>
            </a:r>
            <a:r>
              <a:rPr lang="en-US" sz="2200" dirty="0" err="1">
                <a:effectLst/>
                <a:latin typeface="Helvetica Neue"/>
                <a:ea typeface="Helvetica Neue"/>
                <a:cs typeface="Helvetica Neue"/>
                <a:sym typeface="Helvetica Neue"/>
              </a:rPr>
              <a:t>oedema</a:t>
            </a:r>
            <a:r>
              <a:rPr lang="en-US" sz="2200" dirty="0">
                <a:effectLst/>
                <a:latin typeface="Helvetica Neue"/>
                <a:ea typeface="Helvetica Neue"/>
                <a:cs typeface="Helvetica Neue"/>
                <a:sym typeface="Helvetica Neue"/>
              </a:rPr>
              <a:t>, fibrosis and local Leydig cell hyperplasia in the interstitial tissue, and disorganization of seminiferous tubule epithelium were also observed. In addition, the thyroid of rats treated with patulin revealed lymphoid cell </a:t>
            </a:r>
            <a:r>
              <a:rPr lang="en-US" sz="2200" dirty="0" err="1">
                <a:effectLst/>
                <a:latin typeface="Helvetica Neue"/>
                <a:ea typeface="Helvetica Neue"/>
                <a:cs typeface="Helvetica Neue"/>
                <a:sym typeface="Helvetica Neue"/>
              </a:rPr>
              <a:t>inflitration</a:t>
            </a:r>
            <a:r>
              <a:rPr lang="en-US" sz="2200" dirty="0">
                <a:effectLst/>
                <a:latin typeface="Helvetica Neue"/>
                <a:ea typeface="Helvetica Neue"/>
                <a:cs typeface="Helvetica Neue"/>
                <a:sym typeface="Helvetica Neue"/>
              </a:rPr>
              <a:t> and enlargement of interstitial tissue between follicles, and degenerated colloid.</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Kiss DS, </a:t>
            </a:r>
            <a:r>
              <a:rPr lang="en-US" sz="2200" dirty="0" err="1">
                <a:effectLst/>
                <a:latin typeface="Helvetica Neue"/>
                <a:ea typeface="Helvetica Neue"/>
                <a:cs typeface="Helvetica Neue"/>
                <a:sym typeface="Helvetica Neue"/>
              </a:rPr>
              <a:t>Ioja</a:t>
            </a:r>
            <a:r>
              <a:rPr lang="en-US" sz="2200" dirty="0">
                <a:effectLst/>
                <a:latin typeface="Helvetica Neue"/>
                <a:ea typeface="Helvetica Neue"/>
                <a:cs typeface="Helvetica Neue"/>
                <a:sym typeface="Helvetica Neue"/>
              </a:rPr>
              <a:t> E, </a:t>
            </a:r>
            <a:r>
              <a:rPr lang="en-US" sz="2200" dirty="0" err="1">
                <a:effectLst/>
                <a:latin typeface="Helvetica Neue"/>
                <a:ea typeface="Helvetica Neue"/>
                <a:cs typeface="Helvetica Neue"/>
                <a:sym typeface="Helvetica Neue"/>
              </a:rPr>
              <a:t>Toth</a:t>
            </a:r>
            <a:r>
              <a:rPr lang="en-US" sz="2200" dirty="0">
                <a:effectLst/>
                <a:latin typeface="Helvetica Neue"/>
                <a:ea typeface="Helvetica Neue"/>
                <a:cs typeface="Helvetica Neue"/>
                <a:sym typeface="Helvetica Neue"/>
              </a:rPr>
              <a:t> I, Barany Z, </a:t>
            </a:r>
            <a:r>
              <a:rPr lang="en-US" sz="2200" dirty="0" err="1">
                <a:effectLst/>
                <a:latin typeface="Helvetica Neue"/>
                <a:ea typeface="Helvetica Neue"/>
                <a:cs typeface="Helvetica Neue"/>
                <a:sym typeface="Helvetica Neue"/>
              </a:rPr>
              <a:t>Jocsak</a:t>
            </a:r>
            <a:r>
              <a:rPr lang="en-US" sz="2200" dirty="0">
                <a:effectLst/>
                <a:latin typeface="Helvetica Neue"/>
                <a:ea typeface="Helvetica Neue"/>
                <a:cs typeface="Helvetica Neue"/>
                <a:sym typeface="Helvetica Neue"/>
              </a:rPr>
              <a:t> G, Bartha T, Horvath TL, </a:t>
            </a:r>
            <a:r>
              <a:rPr lang="en-US" sz="2200" dirty="0" err="1">
                <a:effectLst/>
                <a:latin typeface="Helvetica Neue"/>
                <a:ea typeface="Helvetica Neue"/>
                <a:cs typeface="Helvetica Neue"/>
                <a:sym typeface="Helvetica Neue"/>
              </a:rPr>
              <a:t>Zsarnovszky</a:t>
            </a:r>
            <a:r>
              <a:rPr lang="en-US" sz="2200" dirty="0">
                <a:effectLst/>
                <a:latin typeface="Helvetica Neue"/>
                <a:ea typeface="Helvetica Neue"/>
                <a:cs typeface="Helvetica Neue"/>
                <a:sym typeface="Helvetica Neue"/>
              </a:rPr>
              <a:t> A. Comparative Analysis of Zearalenone Effects on Thyroid Receptor Alpha (TRα) and Beta (TRβ) Expression in Rat Primary Cerebellar Cell Cultures. </a:t>
            </a:r>
            <a:r>
              <a:rPr lang="en-US" sz="2200" dirty="0" err="1">
                <a:effectLst/>
                <a:latin typeface="Helvetica Neue"/>
                <a:ea typeface="Helvetica Neue"/>
                <a:cs typeface="Helvetica Neue"/>
                <a:sym typeface="Helvetica Neue"/>
              </a:rPr>
              <a:t>Int</a:t>
            </a:r>
            <a:r>
              <a:rPr lang="en-US" sz="2200" dirty="0">
                <a:effectLst/>
                <a:latin typeface="Helvetica Neue"/>
                <a:ea typeface="Helvetica Neue"/>
                <a:cs typeface="Helvetica Neue"/>
                <a:sym typeface="Helvetica Neue"/>
              </a:rPr>
              <a:t> J </a:t>
            </a:r>
            <a:r>
              <a:rPr lang="en-US" sz="2200" dirty="0" err="1">
                <a:effectLst/>
                <a:latin typeface="Helvetica Neue"/>
                <a:ea typeface="Helvetica Neue"/>
                <a:cs typeface="Helvetica Neue"/>
                <a:sym typeface="Helvetica Neue"/>
              </a:rPr>
              <a:t>Mol</a:t>
            </a:r>
            <a:r>
              <a:rPr lang="en-US" sz="2200" dirty="0">
                <a:effectLst/>
                <a:latin typeface="Helvetica Neue"/>
                <a:ea typeface="Helvetica Neue"/>
                <a:cs typeface="Helvetica Neue"/>
                <a:sym typeface="Helvetica Neue"/>
              </a:rPr>
              <a:t> Sci. 2018 May 11;19(5):1440.</a:t>
            </a:r>
          </a:p>
          <a:p>
            <a:r>
              <a:rPr lang="en-US" sz="2200" dirty="0">
                <a:effectLst/>
                <a:latin typeface="Helvetica Neue"/>
                <a:ea typeface="Helvetica Neue"/>
                <a:cs typeface="Helvetica Neue"/>
                <a:sym typeface="Helvetica Neue"/>
              </a:rPr>
              <a:t>Thyroid receptors play an important role in postnatal brain development. Zearalenone (ZEN), a major mycotoxin of Fusarium fungi, is well known to cause serious health problems in animals and humans through various mechanisms, including the physiological pathways of thyroid hormone (TH). In the present study, we aimed to investigate the expression of thyroid receptors α (TRα) and β (TRβ) in primary cerebellar neurons in the presence or absence of glia and following ZEN treatment, using quantitative reverse transcription-polymerase chain reaction (</a:t>
            </a:r>
            <a:r>
              <a:rPr lang="en-US" sz="2200" dirty="0" err="1">
                <a:effectLst/>
                <a:latin typeface="Helvetica Neue"/>
                <a:ea typeface="Helvetica Neue"/>
                <a:cs typeface="Helvetica Neue"/>
                <a:sym typeface="Helvetica Neue"/>
              </a:rPr>
              <a:t>qRT</a:t>
            </a:r>
            <a:r>
              <a:rPr lang="en-US" sz="2200" dirty="0">
                <a:effectLst/>
                <a:latin typeface="Helvetica Neue"/>
                <a:ea typeface="Helvetica Neue"/>
                <a:cs typeface="Helvetica Neue"/>
                <a:sym typeface="Helvetica Neue"/>
              </a:rPr>
              <a:t>-PCR) and Western blot. Primary cerebellar granule cells were treated with low doses of ZEN (0.1 </a:t>
            </a:r>
            <a:r>
              <a:rPr lang="en-US" sz="2200" dirty="0" err="1">
                <a:effectLst/>
                <a:latin typeface="Helvetica Neue"/>
                <a:ea typeface="Helvetica Neue"/>
                <a:cs typeface="Helvetica Neue"/>
                <a:sym typeface="Helvetica Neue"/>
              </a:rPr>
              <a:t>nM</a:t>
            </a:r>
            <a:r>
              <a:rPr lang="en-US" sz="2200" dirty="0">
                <a:effectLst/>
                <a:latin typeface="Helvetica Neue"/>
                <a:ea typeface="Helvetica Neue"/>
                <a:cs typeface="Helvetica Neue"/>
                <a:sym typeface="Helvetica Neue"/>
              </a:rPr>
              <a:t>) in combination with physiologically relevant concentrations of l-thyroxine (T4), 3,3',5-triiodo-l-thyronine (T3) and 17β-estradiol (E2). Expression levels of TRα and TRβ at mRNA and protein levels were slightly modified by ZEN administered alone; however, along with thyroid and steroid hormones, modelling the physiological conditions, expression levels of TRs varied highly depending on the given treatment. Gene expression levels were also highly modulated by the presence or absence of glial cells, with mostly contrasting effects. Our results demonstrate divergent transcriptional and translational mechanisms involved in the expression of TRs implied by ZEN and hormonal milieu, as well as culturing conditions.</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Van </a:t>
            </a:r>
            <a:r>
              <a:rPr lang="en-US" sz="2200" dirty="0" err="1">
                <a:effectLst/>
                <a:latin typeface="Helvetica Neue"/>
                <a:ea typeface="Helvetica Neue"/>
                <a:cs typeface="Helvetica Neue"/>
                <a:sym typeface="Helvetica Neue"/>
              </a:rPr>
              <a:t>Middlesworth</a:t>
            </a:r>
            <a:r>
              <a:rPr lang="en-US" sz="2200" dirty="0">
                <a:effectLst/>
                <a:latin typeface="Helvetica Neue"/>
                <a:ea typeface="Helvetica Neue"/>
                <a:cs typeface="Helvetica Neue"/>
                <a:sym typeface="Helvetica Neue"/>
              </a:rPr>
              <a:t> L. T-2 mycotoxin intensifies iodine deficiency in mice fed low iodine diet. Endocrinology. 1986 Feb;118(2):583-6.</a:t>
            </a:r>
          </a:p>
          <a:p>
            <a:r>
              <a:rPr lang="en-US" sz="2200" dirty="0">
                <a:effectLst/>
                <a:latin typeface="Helvetica Neue"/>
                <a:ea typeface="Helvetica Neue"/>
                <a:cs typeface="Helvetica Neue"/>
                <a:sym typeface="Helvetica Neue"/>
              </a:rPr>
              <a:t>Mice were depleted of iodine and fed a 125I-labeled low iodine diet. After they developed isotopic equilibrium they were given T-2 mycotoxin, in doses 34% to 14% of LD50/day for 4 to 12 days. In all cases T-2 toxin caused loss of thyroid iodine from which the animals recovered when the T-2 toxin was stopped. When iodine intake was adequate, the T-2 toxin had no statistically significant effect on the thyroid iodine content. Since T-2 toxin is known to block the initiation of some protein synthesis, it may block thyroglobulin synthesis, and, in stimulated thyroids, limited hydrolysis may continue. Therefore, when the thyroids were stimulated and thyroglobulin was depleted, a blockade of thyroglobulin synthesis may have caused further depletion of thyroidal iodine.</a:t>
            </a:r>
          </a:p>
          <a:p>
            <a:r>
              <a:rPr lang="en-US" sz="2200" dirty="0">
                <a:effectLst/>
                <a:latin typeface="Helvetica Neue"/>
                <a:ea typeface="Helvetica Neue"/>
                <a:cs typeface="Helvetica Neue"/>
                <a:sym typeface="Helvetica Neue"/>
              </a:rPr>
              <a:t> </a:t>
            </a:r>
          </a:p>
          <a:p>
            <a:r>
              <a:rPr lang="en-US" sz="2200" dirty="0" err="1">
                <a:effectLst/>
                <a:latin typeface="Helvetica Neue"/>
                <a:ea typeface="Helvetica Neue"/>
                <a:cs typeface="Helvetica Neue"/>
                <a:sym typeface="Helvetica Neue"/>
              </a:rPr>
              <a:t>Somppi</a:t>
            </a:r>
            <a:r>
              <a:rPr lang="en-US" sz="2200" dirty="0">
                <a:effectLst/>
                <a:latin typeface="Helvetica Neue"/>
                <a:ea typeface="Helvetica Neue"/>
                <a:cs typeface="Helvetica Neue"/>
                <a:sym typeface="Helvetica Neue"/>
              </a:rPr>
              <a:t> TL. Non-Thyroidal Illness Syndrome in Patients Exposed to Indoor Air Dampness Microbiota Treated Successfully with Triiodothyronine. Front Immunol. 2017 Aug 7;8:919. </a:t>
            </a:r>
            <a:r>
              <a:rPr lang="en-US" sz="2200" dirty="0" err="1">
                <a:effectLst/>
                <a:latin typeface="Helvetica Neue"/>
                <a:ea typeface="Helvetica Neue"/>
                <a:cs typeface="Helvetica Neue"/>
                <a:sym typeface="Helvetica Neue"/>
              </a:rPr>
              <a:t>doi</a:t>
            </a:r>
            <a:r>
              <a:rPr lang="en-US" sz="2200" dirty="0">
                <a:effectLst/>
                <a:latin typeface="Helvetica Neue"/>
                <a:ea typeface="Helvetica Neue"/>
                <a:cs typeface="Helvetica Neue"/>
                <a:sym typeface="Helvetica Neue"/>
              </a:rPr>
              <a:t>: 10.3389/fimmu.2017.00919.</a:t>
            </a:r>
          </a:p>
          <a:p>
            <a:r>
              <a:rPr lang="en-US" sz="2200" dirty="0">
                <a:effectLst/>
                <a:latin typeface="Helvetica Neue"/>
                <a:ea typeface="Helvetica Neue"/>
                <a:cs typeface="Helvetica Neue"/>
                <a:sym typeface="Helvetica Neue"/>
              </a:rPr>
              <a:t>Long-term exposure to dampness microbiota induces multi-organ morbidity. One of the symptoms related to this disorder is non-thyroidal illness syndrome (</a:t>
            </a:r>
            <a:r>
              <a:rPr lang="en-US" sz="2200" dirty="0" err="1">
                <a:effectLst/>
                <a:latin typeface="Helvetica Neue"/>
                <a:ea typeface="Helvetica Neue"/>
                <a:cs typeface="Helvetica Neue"/>
                <a:sym typeface="Helvetica Neue"/>
              </a:rPr>
              <a:t>NTIS</a:t>
            </a:r>
            <a:r>
              <a:rPr lang="en-US" sz="2200" dirty="0">
                <a:effectLst/>
                <a:latin typeface="Helvetica Neue"/>
                <a:ea typeface="Helvetica Neue"/>
                <a:cs typeface="Helvetica Neue"/>
                <a:sym typeface="Helvetica Neue"/>
              </a:rPr>
              <a:t>). A retrospective study was carried out in nine patients with a history of mold exposure, experiencing chronic fatigue, cognitive disorder, and different kinds of hypothyroid symptoms despite provision of levothyroxine (3,5,3',5'-tetraiodothyronine, LT4) monotherapy. Exposure to volatile organic compounds present in water-damaged buildings including metabolic products of toxigenic fungi and mold-derived inflammatory agents can lead to a deficiency or imbalance of many hormones, such as active T3 hormone. Since the 1970s, the synthetic prohormone, levothyroxine (LT4), has been the most commonly prescribed thyroid hormone in replacement monotherapy. It has been presumed that the peripheral conversion of T4 (3,5,3',5'-tetraiodothyronine) into T3 (3,5,3'-triiodothyronine) is sufficient to satisfy the overall tissue requirements. However, evidence is presented that this not the case for all patients, especially those exposed to indoor air molds. This retrospective study describes the successful treatment of nine patients in whom </a:t>
            </a:r>
            <a:r>
              <a:rPr lang="en-US" sz="2200" dirty="0" err="1">
                <a:effectLst/>
                <a:latin typeface="Helvetica Neue"/>
                <a:ea typeface="Helvetica Neue"/>
                <a:cs typeface="Helvetica Neue"/>
                <a:sym typeface="Helvetica Neue"/>
              </a:rPr>
              <a:t>NTIS</a:t>
            </a:r>
            <a:r>
              <a:rPr lang="en-US" sz="2200" dirty="0">
                <a:effectLst/>
                <a:latin typeface="Helvetica Neue"/>
                <a:ea typeface="Helvetica Neue"/>
                <a:cs typeface="Helvetica Neue"/>
                <a:sym typeface="Helvetica Neue"/>
              </a:rPr>
              <a:t> was treated with T3-based thyroid hormone. The treatment was based on careful interview, clinical monitoring, and laboratory analysis of serum free T3 (FT3), reverse T3 (rT3) and thyroid-stimulating hormone, free T4, cortisol, and dehydroepiandrosterone (DHEA) values. The ratio of FT3/rT3 was calculated. In addition, some patients received adrenal support with hydrocortisone and DHEA. All patients received nutritional supplementation and dietary instructions. During the therapy, all nine patients reported improvements in all of the symptom groups. Those who had residual symptoms during T3-based therapy remained exposed to indoor air molds in their work places. Four patients were unable to work and had been on disability leave for a long time during LT4 monotherapy. However, during the T3-based and supportive therapy, all patients returned to work in so-called "healthy" buildings. The importance of avoiding mycotoxin exposure via the diet is underlined as DIO2 genetic polymorphism and dysfunction of DIO2 play an important role in the development of symptoms that can be treated successfully with T3 therapy.</a:t>
            </a:r>
          </a:p>
          <a:p>
            <a:endParaRPr lang="en-US" dirty="0"/>
          </a:p>
        </p:txBody>
      </p:sp>
    </p:spTree>
    <p:extLst>
      <p:ext uri="{BB962C8B-B14F-4D97-AF65-F5344CB8AC3E}">
        <p14:creationId xmlns:p14="http://schemas.microsoft.com/office/powerpoint/2010/main" val="3976224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ea typeface="ＭＳ Ｐゴシック" pitchFamily="-111" charset="-128"/>
                <a:cs typeface="ＭＳ Ｐゴシック" pitchFamily="-111" charset="-128"/>
              </a:rPr>
              <a:t>(1) </a:t>
            </a:r>
            <a:r>
              <a:rPr lang="en-AU" sz="1200" u="none" strike="noStrike" kern="1200" dirty="0" err="1">
                <a:solidFill>
                  <a:schemeClr val="tx1"/>
                </a:solidFill>
                <a:effectLst/>
                <a:ea typeface="ＭＳ Ｐゴシック" pitchFamily="-111" charset="-128"/>
                <a:cs typeface="ＭＳ Ｐゴシック" pitchFamily="-111" charset="-128"/>
              </a:rPr>
              <a:t>Sachmechi</a:t>
            </a:r>
            <a:r>
              <a:rPr lang="en-AU" sz="1200" u="none" strike="noStrike" kern="1200" dirty="0">
                <a:solidFill>
                  <a:schemeClr val="tx1"/>
                </a:solidFill>
                <a:effectLst/>
                <a:ea typeface="ＭＳ Ｐゴシック" pitchFamily="-111" charset="-128"/>
                <a:cs typeface="ＭＳ Ｐゴシック" pitchFamily="-111" charset="-128"/>
              </a:rPr>
              <a:t> I, Khalid A, Awan SI, Malik </a:t>
            </a:r>
            <a:r>
              <a:rPr lang="en-AU" sz="1200" u="none" strike="noStrike" kern="1200" dirty="0" err="1">
                <a:solidFill>
                  <a:schemeClr val="tx1"/>
                </a:solidFill>
                <a:effectLst/>
                <a:ea typeface="ＭＳ Ｐゴシック" pitchFamily="-111" charset="-128"/>
                <a:cs typeface="ＭＳ Ｐゴシック" pitchFamily="-111" charset="-128"/>
              </a:rPr>
              <a:t>ZR</a:t>
            </a:r>
            <a:r>
              <a:rPr lang="en-AU" sz="1200" u="none" strike="noStrike" kern="1200" dirty="0">
                <a:solidFill>
                  <a:schemeClr val="tx1"/>
                </a:solidFill>
                <a:effectLst/>
                <a:ea typeface="ＭＳ Ｐゴシック" pitchFamily="-111" charset="-128"/>
                <a:cs typeface="ＭＳ Ｐゴシック" pitchFamily="-111" charset="-128"/>
              </a:rPr>
              <a:t>, </a:t>
            </a:r>
            <a:r>
              <a:rPr lang="en-AU" sz="1200" u="none" strike="noStrike" kern="1200" dirty="0" err="1">
                <a:solidFill>
                  <a:schemeClr val="tx1"/>
                </a:solidFill>
                <a:effectLst/>
                <a:ea typeface="ＭＳ Ｐゴシック" pitchFamily="-111" charset="-128"/>
                <a:cs typeface="ＭＳ Ｐゴシック" pitchFamily="-111" charset="-128"/>
              </a:rPr>
              <a:t>Sharifzadeh</a:t>
            </a:r>
            <a:r>
              <a:rPr lang="en-AU" sz="1200" u="none" strike="noStrike" kern="1200" dirty="0">
                <a:solidFill>
                  <a:schemeClr val="tx1"/>
                </a:solidFill>
                <a:effectLst/>
                <a:ea typeface="ＭＳ Ｐゴシック" pitchFamily="-111" charset="-128"/>
                <a:cs typeface="ＭＳ Ｐゴシック" pitchFamily="-111" charset="-128"/>
              </a:rPr>
              <a:t> M. Autoimmune Thyroiditis with Hypothyroidism Induced by Sugar Substitutes. </a:t>
            </a:r>
            <a:r>
              <a:rPr lang="en-AU" sz="1200" u="none" strike="noStrike" kern="1200" dirty="0" err="1">
                <a:solidFill>
                  <a:schemeClr val="tx1"/>
                </a:solidFill>
                <a:effectLst/>
                <a:ea typeface="ＭＳ Ｐゴシック" pitchFamily="-111" charset="-128"/>
                <a:cs typeface="ＭＳ Ｐゴシック" pitchFamily="-111" charset="-128"/>
              </a:rPr>
              <a:t>Cureus</a:t>
            </a:r>
            <a:r>
              <a:rPr lang="en-AU" sz="1200" u="none" strike="noStrike" kern="1200" dirty="0">
                <a:solidFill>
                  <a:schemeClr val="tx1"/>
                </a:solidFill>
                <a:effectLst/>
                <a:ea typeface="ＭＳ Ｐゴシック" pitchFamily="-111" charset="-128"/>
                <a:cs typeface="ＭＳ Ｐゴシック" pitchFamily="-111" charset="-128"/>
              </a:rPr>
              <a:t>. 2018 Sep 7;10(9):e3268.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10.7759/cureus.3268.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30430057; </a:t>
            </a:r>
            <a:r>
              <a:rPr lang="en-AU" sz="1200" u="none" strike="noStrike" kern="1200" dirty="0" err="1">
                <a:solidFill>
                  <a:schemeClr val="tx1"/>
                </a:solidFill>
                <a:effectLst/>
                <a:ea typeface="ＭＳ Ｐゴシック" pitchFamily="-111" charset="-128"/>
                <a:cs typeface="ＭＳ Ｐゴシック" pitchFamily="-111" charset="-128"/>
              </a:rPr>
              <a:t>PMCID</a:t>
            </a:r>
            <a:r>
              <a:rPr lang="en-AU" sz="1200" u="none" strike="noStrike" kern="1200" dirty="0">
                <a:solidFill>
                  <a:schemeClr val="tx1"/>
                </a:solidFill>
                <a:effectLst/>
                <a:ea typeface="ＭＳ Ｐゴシック" pitchFamily="-111" charset="-128"/>
                <a:cs typeface="ＭＳ Ｐゴシック" pitchFamily="-111" charset="-128"/>
              </a:rPr>
              <a:t>: PMC6221534.</a:t>
            </a:r>
            <a:endParaRPr lang="en-AU" sz="1200" kern="1200" dirty="0">
              <a:solidFill>
                <a:schemeClr val="tx1"/>
              </a:solidFill>
              <a:effectLst/>
              <a:ea typeface="ＭＳ Ｐゴシック" pitchFamily="-111" charset="-128"/>
              <a:cs typeface="ＭＳ Ｐゴシック" pitchFamily="-111" charset="-128"/>
            </a:endParaRPr>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35</a:t>
            </a:fld>
            <a:endParaRPr lang="en-US" altLang="en-US"/>
          </a:p>
        </p:txBody>
      </p:sp>
    </p:spTree>
    <p:extLst>
      <p:ext uri="{BB962C8B-B14F-4D97-AF65-F5344CB8AC3E}">
        <p14:creationId xmlns:p14="http://schemas.microsoft.com/office/powerpoint/2010/main" val="125240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www.mayoclinic.org</a:t>
            </a:r>
            <a:r>
              <a:rPr lang="en-US" dirty="0"/>
              <a:t>/diseases-conditions/hypothyroidism/symptoms-causes/syc-20350284</a:t>
            </a:r>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8</a:t>
            </a:fld>
            <a:endParaRPr lang="en-US" altLang="en-US"/>
          </a:p>
        </p:txBody>
      </p:sp>
    </p:spTree>
    <p:extLst>
      <p:ext uri="{BB962C8B-B14F-4D97-AF65-F5344CB8AC3E}">
        <p14:creationId xmlns:p14="http://schemas.microsoft.com/office/powerpoint/2010/main" val="2113843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a:ea typeface="ＭＳ Ｐゴシック" pitchFamily="-111" charset="-128"/>
                <a:cs typeface="ＭＳ Ｐゴシック" pitchFamily="-111" charset="-128"/>
              </a:rPr>
              <a:t> If attempting to optimize thyroid activity or treating hypothyroidism, vinegar would be counter productive, it could cause thyroid function deterioration.</a:t>
            </a:r>
            <a:endParaRPr lang="en-AU" sz="1200" b="0" i="0" kern="1200" dirty="0">
              <a:solidFill>
                <a:schemeClr val="tx1"/>
              </a:solidFill>
              <a:effectLst/>
              <a:latin typeface="Arial Regular"/>
              <a:ea typeface="ＭＳ Ｐゴシック" pitchFamily="-111" charset="-128"/>
              <a:cs typeface="ＭＳ Ｐゴシック" pitchFamily="-111" charset="-128"/>
            </a:endParaRPr>
          </a:p>
          <a:p>
            <a:r>
              <a:rPr lang="en-US" sz="1200" b="0" i="0" kern="1200" dirty="0" err="1">
                <a:solidFill>
                  <a:schemeClr val="tx1"/>
                </a:solidFill>
                <a:effectLst/>
                <a:latin typeface="Arial Regular"/>
                <a:ea typeface="ＭＳ Ｐゴシック" pitchFamily="-111" charset="-128"/>
                <a:cs typeface="ＭＳ Ｐゴシック" pitchFamily="-111" charset="-128"/>
              </a:rPr>
              <a:t>Hertoghe</a:t>
            </a:r>
            <a:r>
              <a:rPr lang="en-US" sz="1200" b="0" i="0" kern="1200" dirty="0">
                <a:solidFill>
                  <a:schemeClr val="tx1"/>
                </a:solidFill>
                <a:effectLst/>
                <a:latin typeface="Arial Regular"/>
                <a:ea typeface="ＭＳ Ｐゴシック" pitchFamily="-111" charset="-128"/>
                <a:cs typeface="ＭＳ Ｐゴシック" pitchFamily="-111" charset="-128"/>
              </a:rPr>
              <a:t>, T; The Hormone Handbook. International Medical Books, Surrey, UK, 2006, p87.</a:t>
            </a:r>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36</a:t>
            </a:fld>
            <a:endParaRPr lang="en-US" altLang="en-US" dirty="0"/>
          </a:p>
        </p:txBody>
      </p:sp>
    </p:spTree>
    <p:extLst>
      <p:ext uri="{BB962C8B-B14F-4D97-AF65-F5344CB8AC3E}">
        <p14:creationId xmlns:p14="http://schemas.microsoft.com/office/powerpoint/2010/main" val="2031232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00D0F946-2224-8F45-A240-F86894D0BA5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a:extLst>
              <a:ext uri="{FF2B5EF4-FFF2-40B4-BE49-F238E27FC236}">
                <a16:creationId xmlns:a16="http://schemas.microsoft.com/office/drawing/2014/main" id="{3136D4B3-61F0-9841-BC5E-46010E49CBA1}"/>
              </a:ext>
            </a:extLst>
          </p:cNvPr>
          <p:cNvSpPr>
            <a:spLocks noGrp="1"/>
          </p:cNvSpPr>
          <p:nvPr>
            <p:ph type="body" idx="1"/>
          </p:nvPr>
        </p:nvSpPr>
        <p:spPr/>
        <p:txBody>
          <a:bodyPr wrap="square" numCol="1" anchor="t" anchorCtr="0" compatLnSpc="1">
            <a:prstTxWarp prst="textNoShape">
              <a:avLst/>
            </a:prstTxWarp>
            <a:normAutofit fontScale="25000" lnSpcReduction="20000"/>
          </a:bodyPr>
          <a:lstStyle/>
          <a:p>
            <a:pPr>
              <a:lnSpc>
                <a:spcPct val="90000"/>
              </a:lnSpc>
            </a:pPr>
            <a:r>
              <a:rPr lang="en-US" altLang="en-US" sz="1000" dirty="0" err="1">
                <a:ea typeface="ＭＳ Ｐゴシック" panose="020B0600070205080204" pitchFamily="34" charset="-128"/>
              </a:rPr>
              <a:t>Biol</a:t>
            </a:r>
            <a:r>
              <a:rPr lang="en-US" altLang="en-US" sz="1000" dirty="0">
                <a:ea typeface="ＭＳ Ｐゴシック" panose="020B0600070205080204" pitchFamily="34" charset="-128"/>
              </a:rPr>
              <a:t> Trace Elem Res. 2012 Mar 18. [</a:t>
            </a:r>
            <a:r>
              <a:rPr lang="en-US" altLang="en-US" sz="1000" dirty="0" err="1">
                <a:ea typeface="ＭＳ Ｐゴシック" panose="020B0600070205080204" pitchFamily="34" charset="-128"/>
              </a:rPr>
              <a:t>Epub</a:t>
            </a:r>
            <a:r>
              <a:rPr lang="en-US" altLang="en-US" sz="1000" dirty="0">
                <a:ea typeface="ＭＳ Ｐゴシック" panose="020B0600070205080204" pitchFamily="34" charset="-128"/>
              </a:rPr>
              <a:t> ahead of print]</a:t>
            </a:r>
          </a:p>
          <a:p>
            <a:pPr>
              <a:lnSpc>
                <a:spcPct val="90000"/>
              </a:lnSpc>
            </a:pPr>
            <a:r>
              <a:rPr lang="en-US" altLang="en-US" sz="1000" dirty="0">
                <a:ea typeface="ＭＳ Ｐゴシック" panose="020B0600070205080204" pitchFamily="34" charset="-128"/>
              </a:rPr>
              <a:t>The Relation Between Human Exposure to Mercury and Thyroid Hormone Status.</a:t>
            </a:r>
          </a:p>
          <a:p>
            <a:pPr>
              <a:lnSpc>
                <a:spcPct val="90000"/>
              </a:lnSpc>
            </a:pPr>
            <a:r>
              <a:rPr lang="en-US" altLang="en-US" sz="1000" dirty="0" err="1">
                <a:ea typeface="ＭＳ Ｐゴシック" panose="020B0600070205080204" pitchFamily="34" charset="-128"/>
              </a:rPr>
              <a:t>Ursinyova</a:t>
            </a:r>
            <a:r>
              <a:rPr lang="en-US" altLang="en-US" sz="1000" dirty="0">
                <a:ea typeface="ＭＳ Ｐゴシック" panose="020B0600070205080204" pitchFamily="34" charset="-128"/>
              </a:rPr>
              <a:t> M, </a:t>
            </a:r>
            <a:r>
              <a:rPr lang="en-US" altLang="en-US" sz="1000" dirty="0" err="1">
                <a:ea typeface="ＭＳ Ｐゴシック" panose="020B0600070205080204" pitchFamily="34" charset="-128"/>
              </a:rPr>
              <a:t>Uhnakova</a:t>
            </a:r>
            <a:r>
              <a:rPr lang="en-US" altLang="en-US" sz="1000" dirty="0">
                <a:ea typeface="ＭＳ Ｐゴシック" panose="020B0600070205080204" pitchFamily="34" charset="-128"/>
              </a:rPr>
              <a:t> I, Serbin R, </a:t>
            </a:r>
            <a:r>
              <a:rPr lang="en-US" altLang="en-US" sz="1000" dirty="0" err="1">
                <a:ea typeface="ＭＳ Ｐゴシック" panose="020B0600070205080204" pitchFamily="34" charset="-128"/>
              </a:rPr>
              <a:t>Masanova</a:t>
            </a:r>
            <a:r>
              <a:rPr lang="en-US" altLang="en-US" sz="1000" dirty="0">
                <a:ea typeface="ＭＳ Ｐゴシック" panose="020B0600070205080204" pitchFamily="34" charset="-128"/>
              </a:rPr>
              <a:t> V, </a:t>
            </a:r>
            <a:r>
              <a:rPr lang="en-US" altLang="en-US" sz="1000" dirty="0" err="1">
                <a:ea typeface="ＭＳ Ｐゴシック" panose="020B0600070205080204" pitchFamily="34" charset="-128"/>
              </a:rPr>
              <a:t>Husekova</a:t>
            </a:r>
            <a:r>
              <a:rPr lang="en-US" altLang="en-US" sz="1000" dirty="0">
                <a:ea typeface="ＭＳ Ｐゴシック" panose="020B0600070205080204" pitchFamily="34" charset="-128"/>
              </a:rPr>
              <a:t> Z, </a:t>
            </a:r>
            <a:r>
              <a:rPr lang="en-US" altLang="en-US" sz="1000" dirty="0" err="1">
                <a:ea typeface="ＭＳ Ｐゴシック" panose="020B0600070205080204" pitchFamily="34" charset="-128"/>
              </a:rPr>
              <a:t>Wsolova</a:t>
            </a:r>
            <a:r>
              <a:rPr lang="en-US" altLang="en-US" sz="1000" dirty="0">
                <a:ea typeface="ＭＳ Ｐゴシック" panose="020B0600070205080204" pitchFamily="34" charset="-128"/>
              </a:rPr>
              <a:t> L.</a:t>
            </a:r>
          </a:p>
          <a:p>
            <a:pPr>
              <a:lnSpc>
                <a:spcPct val="90000"/>
              </a:lnSpc>
            </a:pPr>
            <a:r>
              <a:rPr lang="en-US" altLang="en-US" sz="1000" dirty="0">
                <a:ea typeface="ＭＳ Ｐゴシック" panose="020B0600070205080204" pitchFamily="34" charset="-128"/>
              </a:rPr>
              <a:t>Source</a:t>
            </a:r>
          </a:p>
          <a:p>
            <a:pPr>
              <a:lnSpc>
                <a:spcPct val="90000"/>
              </a:lnSpc>
            </a:pPr>
            <a:r>
              <a:rPr lang="en-US" altLang="en-US" sz="1000" dirty="0">
                <a:ea typeface="ＭＳ Ｐゴシック" panose="020B0600070205080204" pitchFamily="34" charset="-128"/>
              </a:rPr>
              <a:t>Department of </a:t>
            </a:r>
            <a:r>
              <a:rPr lang="en-US" altLang="en-US" sz="1000" dirty="0" err="1">
                <a:ea typeface="ＭＳ Ｐゴシック" panose="020B0600070205080204" pitchFamily="34" charset="-128"/>
              </a:rPr>
              <a:t>Metallomics</a:t>
            </a:r>
            <a:r>
              <a:rPr lang="en-US" altLang="en-US" sz="1000" dirty="0">
                <a:ea typeface="ＭＳ Ｐゴシック" panose="020B0600070205080204" pitchFamily="34" charset="-128"/>
              </a:rPr>
              <a:t>, Slovak Medical University, </a:t>
            </a:r>
            <a:r>
              <a:rPr lang="en-US" altLang="en-US" sz="1000" dirty="0" err="1">
                <a:ea typeface="ＭＳ Ｐゴシック" panose="020B0600070205080204" pitchFamily="34" charset="-128"/>
              </a:rPr>
              <a:t>Limbova</a:t>
            </a:r>
            <a:r>
              <a:rPr lang="en-US" altLang="en-US" sz="1000" dirty="0">
                <a:ea typeface="ＭＳ Ｐゴシック" panose="020B0600070205080204" pitchFamily="34" charset="-128"/>
              </a:rPr>
              <a:t> 14, 83303, Bratislava, Slovakia.</a:t>
            </a:r>
          </a:p>
          <a:p>
            <a:pPr>
              <a:lnSpc>
                <a:spcPct val="90000"/>
              </a:lnSpc>
            </a:pPr>
            <a:endParaRPr lang="en-US" altLang="en-US" sz="1000" dirty="0">
              <a:ea typeface="ＭＳ Ｐゴシック" panose="020B0600070205080204" pitchFamily="34" charset="-128"/>
            </a:endParaRPr>
          </a:p>
          <a:p>
            <a:pPr>
              <a:lnSpc>
                <a:spcPct val="90000"/>
              </a:lnSpc>
            </a:pPr>
            <a:r>
              <a:rPr lang="en-US" altLang="en-US" sz="1000" dirty="0">
                <a:ea typeface="ＭＳ Ｐゴシック" panose="020B0600070205080204" pitchFamily="34" charset="-128"/>
              </a:rPr>
              <a:t>Abstract</a:t>
            </a:r>
          </a:p>
          <a:p>
            <a:pPr>
              <a:lnSpc>
                <a:spcPct val="90000"/>
              </a:lnSpc>
            </a:pPr>
            <a:r>
              <a:rPr lang="en-US" altLang="en-US" sz="1000" dirty="0">
                <a:ea typeface="ＭＳ Ｐゴシック" panose="020B0600070205080204" pitchFamily="34" charset="-128"/>
              </a:rPr>
              <a:t>The aim of this study was to investigate total mercury (</a:t>
            </a:r>
            <a:r>
              <a:rPr lang="en-US" altLang="en-US" sz="1000" dirty="0" err="1">
                <a:ea typeface="ＭＳ Ｐゴシック" panose="020B0600070205080204" pitchFamily="34" charset="-128"/>
              </a:rPr>
              <a:t>THg</a:t>
            </a:r>
            <a:r>
              <a:rPr lang="en-US" altLang="en-US" sz="1000" dirty="0">
                <a:ea typeface="ＭＳ Ｐゴシック" panose="020B0600070205080204" pitchFamily="34" charset="-128"/>
              </a:rPr>
              <a:t>) and methylmercury (</a:t>
            </a:r>
            <a:r>
              <a:rPr lang="en-US" altLang="en-US" sz="1000" dirty="0" err="1">
                <a:ea typeface="ＭＳ Ｐゴシック" panose="020B0600070205080204" pitchFamily="34" charset="-128"/>
              </a:rPr>
              <a:t>MeHg</a:t>
            </a:r>
            <a:r>
              <a:rPr lang="en-US" altLang="en-US" sz="1000" dirty="0">
                <a:ea typeface="ＭＳ Ｐゴシック" panose="020B0600070205080204" pitchFamily="34" charset="-128"/>
              </a:rPr>
              <a:t>) exposure of 75 mother-child pairs in relation to their thyroid hormone status (thyroid-stimulating hormone (</a:t>
            </a:r>
            <a:r>
              <a:rPr lang="en-US" altLang="en-US" sz="1000" dirty="0" err="1">
                <a:ea typeface="ＭＳ Ｐゴシック" panose="020B0600070205080204" pitchFamily="34" charset="-128"/>
              </a:rPr>
              <a:t>TSH</a:t>
            </a:r>
            <a:r>
              <a:rPr lang="en-US" altLang="en-US" sz="1000" dirty="0">
                <a:ea typeface="ＭＳ Ｐゴシック" panose="020B0600070205080204" pitchFamily="34" charset="-128"/>
              </a:rPr>
              <a:t>), triiodothyronine (T3), free triiodothyronine (fT3), thyroxine (T4), and free thyroxine (fT4)). </a:t>
            </a:r>
            <a:r>
              <a:rPr lang="en-US" altLang="en-US" sz="1000" dirty="0" err="1">
                <a:ea typeface="ＭＳ Ｐゴシック" panose="020B0600070205080204" pitchFamily="34" charset="-128"/>
              </a:rPr>
              <a:t>THg</a:t>
            </a:r>
            <a:r>
              <a:rPr lang="en-US" altLang="en-US" sz="1000" dirty="0">
                <a:ea typeface="ＭＳ Ｐゴシック" panose="020B0600070205080204" pitchFamily="34" charset="-128"/>
              </a:rPr>
              <a:t> and </a:t>
            </a:r>
            <a:r>
              <a:rPr lang="en-US" altLang="en-US" sz="1000" dirty="0" err="1">
                <a:ea typeface="ＭＳ Ｐゴシック" panose="020B0600070205080204" pitchFamily="34" charset="-128"/>
              </a:rPr>
              <a:t>MeHg</a:t>
            </a:r>
            <a:r>
              <a:rPr lang="en-US" altLang="en-US" sz="1000" dirty="0">
                <a:ea typeface="ＭＳ Ｐゴシック" panose="020B0600070205080204" pitchFamily="34" charset="-128"/>
              </a:rPr>
              <a:t> in blood samples were measured by atomic absorption spectrometry and gas chromatography-inductively coupled plasma-mass spectrometry, respectively. The median </a:t>
            </a:r>
            <a:r>
              <a:rPr lang="en-US" altLang="en-US" sz="1000" dirty="0" err="1">
                <a:ea typeface="ＭＳ Ｐゴシック" panose="020B0600070205080204" pitchFamily="34" charset="-128"/>
              </a:rPr>
              <a:t>THg</a:t>
            </a:r>
            <a:r>
              <a:rPr lang="en-US" altLang="en-US" sz="1000" dirty="0">
                <a:ea typeface="ＭＳ Ｐゴシック" panose="020B0600070205080204" pitchFamily="34" charset="-128"/>
              </a:rPr>
              <a:t> and </a:t>
            </a:r>
            <a:r>
              <a:rPr lang="en-US" altLang="en-US" sz="1000" dirty="0" err="1">
                <a:ea typeface="ＭＳ Ｐゴシック" panose="020B0600070205080204" pitchFamily="34" charset="-128"/>
              </a:rPr>
              <a:t>MeHg</a:t>
            </a:r>
            <a:r>
              <a:rPr lang="en-US" altLang="en-US" sz="1000" dirty="0">
                <a:ea typeface="ＭＳ Ｐゴシック" panose="020B0600070205080204" pitchFamily="34" charset="-128"/>
              </a:rPr>
              <a:t> levels in maternal blood, cord blood, and blood of 6-month-old children were 0.50, 0.53, and 0.32 and 0.22, 0.32, and 0.08 </a:t>
            </a:r>
            <a:r>
              <a:rPr lang="en-US" altLang="en-US" sz="1000" dirty="0" err="1">
                <a:ea typeface="ＭＳ Ｐゴシック" panose="020B0600070205080204" pitchFamily="34" charset="-128"/>
              </a:rPr>
              <a:t>μg</a:t>
            </a:r>
            <a:r>
              <a:rPr lang="en-US" altLang="en-US" sz="1000" dirty="0">
                <a:ea typeface="ＭＳ Ｐゴシック" panose="020B0600070205080204" pitchFamily="34" charset="-128"/>
              </a:rPr>
              <a:t>/L, respectively. There were significant correlations between paired maternal-cord blood levels for </a:t>
            </a:r>
            <a:r>
              <a:rPr lang="en-US" altLang="en-US" sz="1000" dirty="0" err="1">
                <a:ea typeface="ＭＳ Ｐゴシック" panose="020B0600070205080204" pitchFamily="34" charset="-128"/>
              </a:rPr>
              <a:t>THg</a:t>
            </a:r>
            <a:r>
              <a:rPr lang="en-US" altLang="en-US" sz="1000" dirty="0">
                <a:ea typeface="ＭＳ Ｐゴシック" panose="020B0600070205080204" pitchFamily="34" charset="-128"/>
              </a:rPr>
              <a:t> and </a:t>
            </a:r>
            <a:r>
              <a:rPr lang="en-US" altLang="en-US" sz="1000" dirty="0" err="1">
                <a:ea typeface="ＭＳ Ｐゴシック" panose="020B0600070205080204" pitchFamily="34" charset="-128"/>
              </a:rPr>
              <a:t>MeHg</a:t>
            </a:r>
            <a:r>
              <a:rPr lang="en-US" altLang="en-US" sz="1000" dirty="0">
                <a:ea typeface="ＭＳ Ｐゴシック" panose="020B0600070205080204" pitchFamily="34" charset="-128"/>
              </a:rPr>
              <a:t>, with a greater transplacental transport of </a:t>
            </a:r>
            <a:r>
              <a:rPr lang="en-US" altLang="en-US" sz="1000" dirty="0" err="1">
                <a:ea typeface="ＭＳ Ｐゴシック" panose="020B0600070205080204" pitchFamily="34" charset="-128"/>
              </a:rPr>
              <a:t>MeHg</a:t>
            </a:r>
            <a:r>
              <a:rPr lang="en-US" altLang="en-US" sz="1000" dirty="0">
                <a:ea typeface="ＭＳ Ｐゴシック" panose="020B0600070205080204" pitchFamily="34" charset="-128"/>
              </a:rPr>
              <a:t> compared with </a:t>
            </a:r>
            <a:r>
              <a:rPr lang="en-US" altLang="en-US" sz="1000" dirty="0" err="1">
                <a:ea typeface="ＭＳ Ｐゴシック" panose="020B0600070205080204" pitchFamily="34" charset="-128"/>
              </a:rPr>
              <a:t>THg</a:t>
            </a:r>
            <a:r>
              <a:rPr lang="en-US" altLang="en-US" sz="1000" dirty="0">
                <a:ea typeface="ＭＳ Ｐゴシック" panose="020B0600070205080204" pitchFamily="34" charset="-128"/>
              </a:rPr>
              <a:t> (mean cord/maternal blood ratio, 1.80 vs. 1.24). The maternal blood </a:t>
            </a:r>
            <a:r>
              <a:rPr lang="en-US" altLang="en-US" sz="1000" dirty="0" err="1">
                <a:ea typeface="ＭＳ Ｐゴシック" panose="020B0600070205080204" pitchFamily="34" charset="-128"/>
              </a:rPr>
              <a:t>THg</a:t>
            </a:r>
            <a:r>
              <a:rPr lang="en-US" altLang="en-US" sz="1000" dirty="0">
                <a:ea typeface="ＭＳ Ｐゴシック" panose="020B0600070205080204" pitchFamily="34" charset="-128"/>
              </a:rPr>
              <a:t> was found to be a better predictor of </a:t>
            </a:r>
            <a:r>
              <a:rPr lang="en-US" altLang="en-US" sz="1000" dirty="0" err="1">
                <a:ea typeface="ＭＳ Ｐゴシック" panose="020B0600070205080204" pitchFamily="34" charset="-128"/>
              </a:rPr>
              <a:t>TSH</a:t>
            </a:r>
            <a:r>
              <a:rPr lang="en-US" altLang="en-US" sz="1000" dirty="0">
                <a:ea typeface="ＭＳ Ｐゴシック" panose="020B0600070205080204" pitchFamily="34" charset="-128"/>
              </a:rPr>
              <a:t> levels in children than their current </a:t>
            </a:r>
            <a:r>
              <a:rPr lang="en-US" altLang="en-US" sz="1000" dirty="0" err="1">
                <a:ea typeface="ＭＳ Ｐゴシック" panose="020B0600070205080204" pitchFamily="34" charset="-128"/>
              </a:rPr>
              <a:t>THg</a:t>
            </a:r>
            <a:r>
              <a:rPr lang="en-US" altLang="en-US" sz="1000" dirty="0">
                <a:ea typeface="ＭＳ Ｐゴシック" panose="020B0600070205080204" pitchFamily="34" charset="-128"/>
              </a:rPr>
              <a:t> exposure. There was a positive correlation between maternal </a:t>
            </a:r>
            <a:r>
              <a:rPr lang="en-US" altLang="en-US" sz="1000" dirty="0" err="1">
                <a:ea typeface="ＭＳ Ｐゴシック" panose="020B0600070205080204" pitchFamily="34" charset="-128"/>
              </a:rPr>
              <a:t>THg</a:t>
            </a:r>
            <a:r>
              <a:rPr lang="en-US" altLang="en-US" sz="1000" dirty="0">
                <a:ea typeface="ＭＳ Ｐゴシック" panose="020B0600070205080204" pitchFamily="34" charset="-128"/>
              </a:rPr>
              <a:t> and children's </a:t>
            </a:r>
            <a:r>
              <a:rPr lang="en-US" altLang="en-US" sz="1000" dirty="0" err="1">
                <a:ea typeface="ＭＳ Ｐゴシック" panose="020B0600070205080204" pitchFamily="34" charset="-128"/>
              </a:rPr>
              <a:t>TSH</a:t>
            </a:r>
            <a:r>
              <a:rPr lang="en-US" altLang="en-US" sz="1000" dirty="0">
                <a:ea typeface="ＭＳ Ｐゴシック" panose="020B0600070205080204" pitchFamily="34" charset="-128"/>
              </a:rPr>
              <a:t>. T3 and fT3 levels in children were negatively related to cord blood </a:t>
            </a:r>
            <a:r>
              <a:rPr lang="en-US" altLang="en-US" sz="1000" dirty="0" err="1">
                <a:ea typeface="ＭＳ Ｐゴシック" panose="020B0600070205080204" pitchFamily="34" charset="-128"/>
              </a:rPr>
              <a:t>THg</a:t>
            </a:r>
            <a:r>
              <a:rPr lang="en-US" altLang="en-US" sz="1000" dirty="0">
                <a:ea typeface="ＭＳ Ｐゴシック" panose="020B0600070205080204" pitchFamily="34" charset="-128"/>
              </a:rPr>
              <a:t> in the majority (Caucasian) subgroup, whereas these associations were positive in the Roma subgroup. Mothers with dental amalgam fillings had significantly lower T4 and fT4 levels. Moreover, fT4 in the mothers of boys negatively correlated with maternal </a:t>
            </a:r>
            <a:r>
              <a:rPr lang="en-US" altLang="en-US" sz="1000" dirty="0" err="1">
                <a:ea typeface="ＭＳ Ｐゴシック" panose="020B0600070205080204" pitchFamily="34" charset="-128"/>
              </a:rPr>
              <a:t>THg</a:t>
            </a:r>
            <a:r>
              <a:rPr lang="en-US" altLang="en-US" sz="1000" dirty="0">
                <a:ea typeface="ＭＳ Ｐゴシック" panose="020B0600070205080204" pitchFamily="34" charset="-128"/>
              </a:rPr>
              <a:t> levels. </a:t>
            </a:r>
            <a:r>
              <a:rPr lang="en-US" altLang="en-US" sz="1000" dirty="0" err="1">
                <a:ea typeface="ＭＳ Ｐゴシック" panose="020B0600070205080204" pitchFamily="34" charset="-128"/>
              </a:rPr>
              <a:t>MeHg</a:t>
            </a:r>
            <a:r>
              <a:rPr lang="en-US" altLang="en-US" sz="1000" dirty="0">
                <a:ea typeface="ＭＳ Ｐゴシック" panose="020B0600070205080204" pitchFamily="34" charset="-128"/>
              </a:rPr>
              <a:t> exposure lowered T3 levels in the mothers of girls. Our results suggest that low-level exposure to Hg can affect thyroid hormone status during prenatal and early postnatal exposure depending on the form of Hg, gender, ethnicity, lifestyle, or socioeconomic status (dental amalgam fillings).</a:t>
            </a:r>
          </a:p>
          <a:p>
            <a:pPr>
              <a:lnSpc>
                <a:spcPct val="90000"/>
              </a:lnSpc>
            </a:pPr>
            <a:endParaRPr lang="en-US" altLang="en-US" sz="1000" dirty="0">
              <a:ea typeface="ＭＳ Ｐゴシック" panose="020B0600070205080204" pitchFamily="34" charset="-128"/>
            </a:endParaRPr>
          </a:p>
          <a:p>
            <a:pPr>
              <a:lnSpc>
                <a:spcPct val="90000"/>
              </a:lnSpc>
            </a:pPr>
            <a:endParaRPr lang="en-US" altLang="en-US" sz="1000" dirty="0">
              <a:ea typeface="ＭＳ Ｐゴシック" panose="020B0600070205080204" pitchFamily="34" charset="-128"/>
            </a:endParaRPr>
          </a:p>
          <a:p>
            <a:pPr>
              <a:lnSpc>
                <a:spcPct val="90000"/>
              </a:lnSpc>
            </a:pPr>
            <a:r>
              <a:rPr lang="en-US" altLang="en-US" sz="1000" dirty="0">
                <a:ea typeface="ＭＳ Ｐゴシック" panose="020B0600070205080204" pitchFamily="34" charset="-128"/>
              </a:rPr>
              <a:t>Our findings of the positive correlations between the number</a:t>
            </a:r>
          </a:p>
          <a:p>
            <a:pPr>
              <a:lnSpc>
                <a:spcPct val="90000"/>
              </a:lnSpc>
            </a:pPr>
            <a:r>
              <a:rPr lang="en-US" altLang="en-US" sz="1000" dirty="0">
                <a:ea typeface="ＭＳ Ｐゴシック" panose="020B0600070205080204" pitchFamily="34" charset="-128"/>
              </a:rPr>
              <a:t>of maternal amalgam fillings and </a:t>
            </a:r>
            <a:r>
              <a:rPr lang="en-US" altLang="en-US" sz="1000" dirty="0" err="1">
                <a:ea typeface="ＭＳ Ｐゴシック" panose="020B0600070205080204" pitchFamily="34" charset="-128"/>
              </a:rPr>
              <a:t>THg</a:t>
            </a:r>
            <a:r>
              <a:rPr lang="en-US" altLang="en-US" sz="1000" dirty="0">
                <a:ea typeface="ＭＳ Ｐゴシック" panose="020B0600070205080204" pitchFamily="34" charset="-128"/>
              </a:rPr>
              <a:t> in maternal blood</a:t>
            </a:r>
          </a:p>
          <a:p>
            <a:pPr>
              <a:lnSpc>
                <a:spcPct val="90000"/>
              </a:lnSpc>
            </a:pPr>
            <a:r>
              <a:rPr lang="en-US" altLang="en-US" sz="1000" dirty="0">
                <a:ea typeface="ＭＳ Ｐゴシック" panose="020B0600070205080204" pitchFamily="34" charset="-128"/>
              </a:rPr>
              <a:t>and cord blood in the study population (r00.460, p&lt;0.001</a:t>
            </a:r>
          </a:p>
          <a:p>
            <a:pPr>
              <a:lnSpc>
                <a:spcPct val="90000"/>
              </a:lnSpc>
            </a:pPr>
            <a:r>
              <a:rPr lang="en-US" altLang="en-US" sz="1000" dirty="0">
                <a:ea typeface="ＭＳ Ｐゴシック" panose="020B0600070205080204" pitchFamily="34" charset="-128"/>
              </a:rPr>
              <a:t>and r00.460, p&lt;0.001, respectively) were published previously</a:t>
            </a:r>
          </a:p>
          <a:p>
            <a:pPr>
              <a:lnSpc>
                <a:spcPct val="90000"/>
              </a:lnSpc>
            </a:pPr>
            <a:r>
              <a:rPr lang="en-US" altLang="en-US" sz="1000" dirty="0">
                <a:ea typeface="ＭＳ Ｐゴシック" panose="020B0600070205080204" pitchFamily="34" charset="-128"/>
              </a:rPr>
              <a:t>[9]. We also found significant correlations between</a:t>
            </a:r>
          </a:p>
          <a:p>
            <a:pPr>
              <a:lnSpc>
                <a:spcPct val="90000"/>
              </a:lnSpc>
            </a:pPr>
            <a:r>
              <a:rPr lang="en-US" altLang="en-US" sz="1000" dirty="0">
                <a:ea typeface="ＭＳ Ｐゴシック" panose="020B0600070205080204" pitchFamily="34" charset="-128"/>
              </a:rPr>
              <a:t>the number of maternal amalgam fillings and </a:t>
            </a:r>
            <a:r>
              <a:rPr lang="en-US" altLang="en-US" sz="1000" dirty="0" err="1">
                <a:ea typeface="ＭＳ Ｐゴシック" panose="020B0600070205080204" pitchFamily="34" charset="-128"/>
              </a:rPr>
              <a:t>MeHg</a:t>
            </a:r>
            <a:endParaRPr lang="en-US" altLang="en-US" sz="1000" dirty="0">
              <a:ea typeface="ＭＳ Ｐゴシック" panose="020B0600070205080204" pitchFamily="34" charset="-128"/>
            </a:endParaRPr>
          </a:p>
          <a:p>
            <a:pPr>
              <a:lnSpc>
                <a:spcPct val="90000"/>
              </a:lnSpc>
            </a:pPr>
            <a:r>
              <a:rPr lang="en-US" altLang="en-US" sz="1000" dirty="0">
                <a:ea typeface="ＭＳ Ｐゴシック" panose="020B0600070205080204" pitchFamily="34" charset="-128"/>
              </a:rPr>
              <a:t>in maternal (r00.476, p00.005) and cord (r00.475, p00.006)</a:t>
            </a:r>
          </a:p>
          <a:p>
            <a:pPr>
              <a:lnSpc>
                <a:spcPct val="90000"/>
              </a:lnSpc>
            </a:pPr>
            <a:r>
              <a:rPr lang="en-US" altLang="en-US" sz="1000" dirty="0">
                <a:ea typeface="ＭＳ Ｐゴシック" panose="020B0600070205080204" pitchFamily="34" charset="-128"/>
              </a:rPr>
              <a:t>blood.</a:t>
            </a:r>
          </a:p>
          <a:p>
            <a:pPr>
              <a:lnSpc>
                <a:spcPct val="90000"/>
              </a:lnSpc>
            </a:pPr>
            <a:endParaRPr lang="en-US" altLang="en-US" sz="1000" dirty="0">
              <a:ea typeface="ＭＳ Ｐゴシック" panose="020B0600070205080204" pitchFamily="34" charset="-128"/>
            </a:endParaRPr>
          </a:p>
          <a:p>
            <a:pPr>
              <a:lnSpc>
                <a:spcPct val="90000"/>
              </a:lnSpc>
            </a:pPr>
            <a:r>
              <a:rPr lang="en-US" altLang="en-US" sz="1000" dirty="0">
                <a:ea typeface="ＭＳ Ｐゴシック" panose="020B0600070205080204" pitchFamily="34" charset="-128"/>
              </a:rPr>
              <a:t>The number of maternal</a:t>
            </a:r>
          </a:p>
          <a:p>
            <a:pPr>
              <a:lnSpc>
                <a:spcPct val="90000"/>
              </a:lnSpc>
            </a:pPr>
            <a:r>
              <a:rPr lang="en-US" altLang="en-US" sz="1000" dirty="0">
                <a:ea typeface="ＭＳ Ｐゴシック" panose="020B0600070205080204" pitchFamily="34" charset="-128"/>
              </a:rPr>
              <a:t>amalgam fillings significantly decreased maternal fT3</a:t>
            </a:r>
          </a:p>
          <a:p>
            <a:pPr>
              <a:lnSpc>
                <a:spcPct val="90000"/>
              </a:lnSpc>
            </a:pPr>
            <a:r>
              <a:rPr lang="en-US" altLang="en-US" sz="1000" dirty="0">
                <a:ea typeface="ＭＳ Ｐゴシック" panose="020B0600070205080204" pitchFamily="34" charset="-128"/>
              </a:rPr>
              <a:t>levels (r0−0.289, p00.026).</a:t>
            </a:r>
          </a:p>
          <a:p>
            <a:pPr>
              <a:lnSpc>
                <a:spcPct val="90000"/>
              </a:lnSpc>
            </a:pPr>
            <a:endParaRPr lang="en-US" altLang="en-US" sz="1000" dirty="0">
              <a:ea typeface="ＭＳ Ｐゴシック" panose="020B0600070205080204" pitchFamily="34" charset="-128"/>
            </a:endParaRPr>
          </a:p>
          <a:p>
            <a:pPr>
              <a:lnSpc>
                <a:spcPct val="90000"/>
              </a:lnSpc>
            </a:pPr>
            <a:r>
              <a:rPr lang="en-US" altLang="en-US" sz="1000" dirty="0">
                <a:ea typeface="ＭＳ Ｐゴシック" panose="020B0600070205080204" pitchFamily="34" charset="-128"/>
              </a:rPr>
              <a:t>The best predictor of children’s </a:t>
            </a:r>
            <a:r>
              <a:rPr lang="en-US" altLang="en-US" sz="1000" dirty="0" err="1">
                <a:ea typeface="ＭＳ Ｐゴシック" panose="020B0600070205080204" pitchFamily="34" charset="-128"/>
              </a:rPr>
              <a:t>TSH</a:t>
            </a:r>
            <a:r>
              <a:rPr lang="en-US" altLang="en-US" sz="1000" dirty="0">
                <a:ea typeface="ＭＳ Ｐゴシック" panose="020B0600070205080204" pitchFamily="34" charset="-128"/>
              </a:rPr>
              <a:t> from the tested</a:t>
            </a:r>
          </a:p>
          <a:p>
            <a:pPr>
              <a:lnSpc>
                <a:spcPct val="90000"/>
              </a:lnSpc>
            </a:pPr>
            <a:r>
              <a:rPr lang="en-US" altLang="en-US" sz="1000" dirty="0">
                <a:ea typeface="ＭＳ Ｐゴシック" panose="020B0600070205080204" pitchFamily="34" charset="-128"/>
              </a:rPr>
              <a:t>variables was found to be </a:t>
            </a:r>
            <a:r>
              <a:rPr lang="en-US" altLang="en-US" sz="1000" dirty="0" err="1">
                <a:ea typeface="ＭＳ Ｐゴシック" panose="020B0600070205080204" pitchFamily="34" charset="-128"/>
              </a:rPr>
              <a:t>THg</a:t>
            </a:r>
            <a:r>
              <a:rPr lang="en-US" altLang="en-US" sz="1000" dirty="0">
                <a:ea typeface="ＭＳ Ｐゴシック" panose="020B0600070205080204" pitchFamily="34" charset="-128"/>
              </a:rPr>
              <a:t> in maternal blood (Fig. 1).</a:t>
            </a:r>
          </a:p>
          <a:p>
            <a:pPr>
              <a:lnSpc>
                <a:spcPct val="90000"/>
              </a:lnSpc>
            </a:pPr>
            <a:r>
              <a:rPr lang="en-US" altLang="en-US" sz="1000" dirty="0" err="1">
                <a:ea typeface="ＭＳ Ｐゴシック" panose="020B0600070205080204" pitchFamily="34" charset="-128"/>
              </a:rPr>
              <a:t>TSH</a:t>
            </a:r>
            <a:r>
              <a:rPr lang="en-US" altLang="en-US" sz="1000" dirty="0">
                <a:ea typeface="ＭＳ Ｐゴシック" panose="020B0600070205080204" pitchFamily="34" charset="-128"/>
              </a:rPr>
              <a:t> production was increased in children whose mothers</a:t>
            </a:r>
          </a:p>
          <a:p>
            <a:pPr>
              <a:lnSpc>
                <a:spcPct val="90000"/>
              </a:lnSpc>
            </a:pPr>
            <a:r>
              <a:rPr lang="en-US" altLang="en-US" sz="1000" dirty="0">
                <a:ea typeface="ＭＳ Ｐゴシック" panose="020B0600070205080204" pitchFamily="34" charset="-128"/>
              </a:rPr>
              <a:t>had blood </a:t>
            </a:r>
            <a:r>
              <a:rPr lang="en-US" altLang="en-US" sz="1000" dirty="0" err="1">
                <a:ea typeface="ＭＳ Ｐゴシック" panose="020B0600070205080204" pitchFamily="34" charset="-128"/>
              </a:rPr>
              <a:t>THg</a:t>
            </a:r>
            <a:r>
              <a:rPr lang="en-US" altLang="en-US" sz="1000" dirty="0">
                <a:ea typeface="ＭＳ Ｐゴシック" panose="020B0600070205080204" pitchFamily="34" charset="-128"/>
              </a:rPr>
              <a:t> levels at delivery above 0.4 </a:t>
            </a:r>
            <a:r>
              <a:rPr lang="en-US" altLang="en-US" sz="1000" dirty="0" err="1">
                <a:ea typeface="ＭＳ Ｐゴシック" panose="020B0600070205080204" pitchFamily="34" charset="-128"/>
              </a:rPr>
              <a:t>μg</a:t>
            </a:r>
            <a:r>
              <a:rPr lang="en-US" altLang="en-US" sz="1000" dirty="0">
                <a:ea typeface="ＭＳ Ｐゴシック" panose="020B0600070205080204" pitchFamily="34" charset="-128"/>
              </a:rPr>
              <a:t>/L by 48%</a:t>
            </a:r>
          </a:p>
          <a:p>
            <a:pPr>
              <a:lnSpc>
                <a:spcPct val="90000"/>
              </a:lnSpc>
            </a:pPr>
            <a:r>
              <a:rPr lang="en-US" altLang="en-US" sz="1000" dirty="0">
                <a:ea typeface="ＭＳ Ｐゴシック" panose="020B0600070205080204" pitchFamily="34" charset="-128"/>
              </a:rPr>
              <a:t>(mean, 3.1 vs. 2.1 </a:t>
            </a:r>
            <a:r>
              <a:rPr lang="en-US" altLang="en-US" sz="1000" dirty="0" err="1">
                <a:ea typeface="ＭＳ Ｐゴシック" panose="020B0600070205080204" pitchFamily="34" charset="-128"/>
              </a:rPr>
              <a:t>mIU</a:t>
            </a:r>
            <a:r>
              <a:rPr lang="en-US" altLang="en-US" sz="1000" dirty="0">
                <a:ea typeface="ＭＳ Ｐゴシック" panose="020B0600070205080204" pitchFamily="34" charset="-128"/>
              </a:rPr>
              <a:t>/L).</a:t>
            </a:r>
          </a:p>
          <a:p>
            <a:pPr>
              <a:lnSpc>
                <a:spcPct val="90000"/>
              </a:lnSpc>
            </a:pPr>
            <a:endParaRPr lang="en-US" altLang="en-US" sz="1000" dirty="0">
              <a:ea typeface="ＭＳ Ｐゴシック" panose="020B0600070205080204" pitchFamily="34" charset="-128"/>
            </a:endParaRPr>
          </a:p>
          <a:p>
            <a:pPr>
              <a:lnSpc>
                <a:spcPct val="90000"/>
              </a:lnSpc>
            </a:pPr>
            <a:r>
              <a:rPr lang="en-US" altLang="en-US" sz="1000" dirty="0">
                <a:ea typeface="ＭＳ Ｐゴシック" panose="020B0600070205080204" pitchFamily="34" charset="-128"/>
              </a:rPr>
              <a:t>We found significant correlations</a:t>
            </a:r>
          </a:p>
          <a:p>
            <a:pPr>
              <a:lnSpc>
                <a:spcPct val="90000"/>
              </a:lnSpc>
            </a:pPr>
            <a:r>
              <a:rPr lang="en-US" altLang="en-US" sz="1000" dirty="0">
                <a:ea typeface="ＭＳ Ｐゴシック" panose="020B0600070205080204" pitchFamily="34" charset="-128"/>
              </a:rPr>
              <a:t>between the number of maternal amalgam fillings and maternal</a:t>
            </a:r>
          </a:p>
          <a:p>
            <a:pPr>
              <a:lnSpc>
                <a:spcPct val="90000"/>
              </a:lnSpc>
            </a:pPr>
            <a:r>
              <a:rPr lang="en-US" altLang="en-US" sz="1000" dirty="0">
                <a:ea typeface="ＭＳ Ｐゴシック" panose="020B0600070205080204" pitchFamily="34" charset="-128"/>
              </a:rPr>
              <a:t>blood </a:t>
            </a:r>
            <a:r>
              <a:rPr lang="en-US" altLang="en-US" sz="1000" dirty="0" err="1">
                <a:ea typeface="ＭＳ Ｐゴシック" panose="020B0600070205080204" pitchFamily="34" charset="-128"/>
              </a:rPr>
              <a:t>MeHg</a:t>
            </a:r>
            <a:r>
              <a:rPr lang="en-US" altLang="en-US" sz="1000" dirty="0">
                <a:ea typeface="ＭＳ Ｐゴシック" panose="020B0600070205080204" pitchFamily="34" charset="-128"/>
              </a:rPr>
              <a:t> (r00.476, p00.005) as well as cord blood</a:t>
            </a:r>
          </a:p>
          <a:p>
            <a:pPr>
              <a:lnSpc>
                <a:spcPct val="90000"/>
              </a:lnSpc>
            </a:pPr>
            <a:r>
              <a:rPr lang="en-US" altLang="en-US" sz="1000" dirty="0">
                <a:ea typeface="ＭＳ Ｐゴシック" panose="020B0600070205080204" pitchFamily="34" charset="-128"/>
              </a:rPr>
              <a:t>(r00.475, p00.006).</a:t>
            </a:r>
          </a:p>
          <a:p>
            <a:pPr>
              <a:lnSpc>
                <a:spcPct val="90000"/>
              </a:lnSpc>
            </a:pPr>
            <a:endParaRPr lang="en-US" altLang="en-US" sz="1000" dirty="0">
              <a:ea typeface="ＭＳ Ｐゴシック" panose="020B0600070205080204" pitchFamily="34" charset="-128"/>
            </a:endParaRPr>
          </a:p>
          <a:p>
            <a:pPr>
              <a:lnSpc>
                <a:spcPct val="90000"/>
              </a:lnSpc>
            </a:pPr>
            <a:endParaRPr lang="en-US" altLang="en-US" sz="1000" dirty="0">
              <a:ea typeface="ＭＳ Ｐゴシック" panose="020B0600070205080204" pitchFamily="34" charset="-128"/>
            </a:endParaRPr>
          </a:p>
          <a:p>
            <a:pPr>
              <a:lnSpc>
                <a:spcPct val="90000"/>
              </a:lnSpc>
            </a:pPr>
            <a:r>
              <a:rPr lang="en-US" altLang="en-US" sz="1000" dirty="0" err="1">
                <a:ea typeface="ＭＳ Ｐゴシック" panose="020B0600070205080204" pitchFamily="34" charset="-128"/>
              </a:rPr>
              <a:t>PMID</a:t>
            </a:r>
            <a:r>
              <a:rPr lang="en-US" altLang="en-US" sz="1000" dirty="0">
                <a:ea typeface="ＭＳ Ｐゴシック" panose="020B0600070205080204" pitchFamily="34" charset="-128"/>
              </a:rPr>
              <a:t>: 22426797 [PubMed - as supplied by publisher]</a:t>
            </a:r>
          </a:p>
          <a:p>
            <a:pPr>
              <a:lnSpc>
                <a:spcPct val="90000"/>
              </a:lnSpc>
            </a:pPr>
            <a:endParaRPr lang="en-US" altLang="en-US" sz="1000" dirty="0">
              <a:ea typeface="ＭＳ Ｐゴシック" panose="020B0600070205080204" pitchFamily="34" charset="-128"/>
            </a:endParaRPr>
          </a:p>
          <a:p>
            <a:pPr>
              <a:lnSpc>
                <a:spcPct val="90000"/>
              </a:lnSpc>
            </a:pPr>
            <a:r>
              <a:rPr lang="en-US" altLang="en-US" sz="1000" dirty="0">
                <a:ea typeface="ＭＳ Ｐゴシック" panose="020B0600070205080204" pitchFamily="34" charset="-128"/>
              </a:rPr>
              <a:t>Environ Res. 2008 Jul;107(3):380-92. </a:t>
            </a:r>
            <a:r>
              <a:rPr lang="en-US" altLang="en-US" sz="1000" dirty="0" err="1">
                <a:ea typeface="ＭＳ Ｐゴシック" panose="020B0600070205080204" pitchFamily="34" charset="-128"/>
              </a:rPr>
              <a:t>Epub</a:t>
            </a:r>
            <a:r>
              <a:rPr lang="en-US" altLang="en-US" sz="1000" dirty="0">
                <a:ea typeface="ＭＳ Ｐゴシック" panose="020B0600070205080204" pitchFamily="34" charset="-128"/>
              </a:rPr>
              <a:t> 2008 Mar 4.</a:t>
            </a:r>
          </a:p>
          <a:p>
            <a:pPr>
              <a:lnSpc>
                <a:spcPct val="90000"/>
              </a:lnSpc>
            </a:pPr>
            <a:r>
              <a:rPr lang="en-US" altLang="en-US" sz="1000" dirty="0">
                <a:ea typeface="ＭＳ Ｐゴシック" panose="020B0600070205080204" pitchFamily="34" charset="-128"/>
              </a:rPr>
              <a:t>Gender differences in the effects of organochlorines, mercury, and lead on thyroid hormone levels in lakeside communities of Quebec (Canada).</a:t>
            </a:r>
          </a:p>
          <a:p>
            <a:pPr>
              <a:lnSpc>
                <a:spcPct val="90000"/>
              </a:lnSpc>
            </a:pPr>
            <a:r>
              <a:rPr lang="en-US" altLang="en-US" sz="1000" dirty="0" err="1">
                <a:ea typeface="ＭＳ Ｐゴシック" panose="020B0600070205080204" pitchFamily="34" charset="-128"/>
              </a:rPr>
              <a:t>Abdelouahab</a:t>
            </a:r>
            <a:r>
              <a:rPr lang="en-US" altLang="en-US" sz="1000" dirty="0">
                <a:ea typeface="ＭＳ Ｐゴシック" panose="020B0600070205080204" pitchFamily="34" charset="-128"/>
              </a:rPr>
              <a:t> N, </a:t>
            </a:r>
            <a:r>
              <a:rPr lang="en-US" altLang="en-US" sz="1000" dirty="0" err="1">
                <a:ea typeface="ＭＳ Ｐゴシック" panose="020B0600070205080204" pitchFamily="34" charset="-128"/>
              </a:rPr>
              <a:t>Mergler</a:t>
            </a:r>
            <a:r>
              <a:rPr lang="en-US" altLang="en-US" sz="1000" dirty="0">
                <a:ea typeface="ＭＳ Ｐゴシック" panose="020B0600070205080204" pitchFamily="34" charset="-128"/>
              </a:rPr>
              <a:t> D, </a:t>
            </a:r>
            <a:r>
              <a:rPr lang="en-US" altLang="en-US" sz="1000" dirty="0" err="1">
                <a:ea typeface="ＭＳ Ｐゴシック" panose="020B0600070205080204" pitchFamily="34" charset="-128"/>
              </a:rPr>
              <a:t>Takser</a:t>
            </a:r>
            <a:r>
              <a:rPr lang="en-US" altLang="en-US" sz="1000" dirty="0">
                <a:ea typeface="ＭＳ Ｐゴシック" panose="020B0600070205080204" pitchFamily="34" charset="-128"/>
              </a:rPr>
              <a:t> L, Vanier C, St-Jean M, Baldwin M, Spear PA, Chan HM.</a:t>
            </a:r>
          </a:p>
          <a:p>
            <a:pPr>
              <a:lnSpc>
                <a:spcPct val="90000"/>
              </a:lnSpc>
            </a:pPr>
            <a:r>
              <a:rPr lang="en-US" altLang="en-US" sz="1000" dirty="0">
                <a:ea typeface="ＭＳ Ｐゴシック" panose="020B0600070205080204" pitchFamily="34" charset="-128"/>
              </a:rPr>
              <a:t>Source</a:t>
            </a:r>
          </a:p>
          <a:p>
            <a:pPr>
              <a:lnSpc>
                <a:spcPct val="90000"/>
              </a:lnSpc>
            </a:pPr>
            <a:r>
              <a:rPr lang="en-US" altLang="en-US" sz="1000" dirty="0">
                <a:ea typeface="ＭＳ Ｐゴシック" panose="020B0600070205080204" pitchFamily="34" charset="-128"/>
              </a:rPr>
              <a:t>Centre de Recherche </a:t>
            </a:r>
            <a:r>
              <a:rPr lang="en-US" altLang="en-US" sz="1000" dirty="0" err="1">
                <a:ea typeface="ＭＳ Ｐゴシック" panose="020B0600070205080204" pitchFamily="34" charset="-128"/>
              </a:rPr>
              <a:t>Interdisciplinaire</a:t>
            </a:r>
            <a:r>
              <a:rPr lang="en-US" altLang="en-US" sz="1000" dirty="0">
                <a:ea typeface="ＭＳ Ｐゴシック" panose="020B0600070205080204" pitchFamily="34" charset="-128"/>
              </a:rPr>
              <a:t> </a:t>
            </a:r>
            <a:r>
              <a:rPr lang="en-US" altLang="en-US" sz="1000" dirty="0" err="1">
                <a:ea typeface="ＭＳ Ｐゴシック" panose="020B0600070205080204" pitchFamily="34" charset="-128"/>
              </a:rPr>
              <a:t>en</a:t>
            </a:r>
            <a:r>
              <a:rPr lang="en-US" altLang="en-US" sz="1000" dirty="0">
                <a:ea typeface="ＭＳ Ｐゴシック" panose="020B0600070205080204" pitchFamily="34" charset="-128"/>
              </a:rPr>
              <a:t> </a:t>
            </a:r>
            <a:r>
              <a:rPr lang="en-US" altLang="en-US" sz="1000" dirty="0" err="1">
                <a:ea typeface="ＭＳ Ｐゴシック" panose="020B0600070205080204" pitchFamily="34" charset="-128"/>
              </a:rPr>
              <a:t>Biologie</a:t>
            </a:r>
            <a:r>
              <a:rPr lang="en-US" altLang="en-US" sz="1000" dirty="0">
                <a:ea typeface="ＭＳ Ｐゴシック" panose="020B0600070205080204" pitchFamily="34" charset="-128"/>
              </a:rPr>
              <a:t>, Santé, Société et </a:t>
            </a:r>
            <a:r>
              <a:rPr lang="en-US" altLang="en-US" sz="1000" dirty="0" err="1">
                <a:ea typeface="ＭＳ Ｐゴシック" panose="020B0600070205080204" pitchFamily="34" charset="-128"/>
              </a:rPr>
              <a:t>Environnement</a:t>
            </a:r>
            <a:r>
              <a:rPr lang="en-US" altLang="en-US" sz="1000" dirty="0">
                <a:ea typeface="ＭＳ Ｐゴシック" panose="020B0600070205080204" pitchFamily="34" charset="-128"/>
              </a:rPr>
              <a:t> </a:t>
            </a:r>
            <a:r>
              <a:rPr lang="en-US" altLang="en-US" sz="1000" dirty="0" err="1">
                <a:ea typeface="ＭＳ Ｐゴシック" panose="020B0600070205080204" pitchFamily="34" charset="-128"/>
              </a:rPr>
              <a:t>CINBIOSE</a:t>
            </a:r>
            <a:r>
              <a:rPr lang="en-US" altLang="en-US" sz="1000" dirty="0">
                <a:ea typeface="ＭＳ Ｐゴシック" panose="020B0600070205080204" pitchFamily="34" charset="-128"/>
              </a:rPr>
              <a:t>, </a:t>
            </a:r>
            <a:r>
              <a:rPr lang="en-US" altLang="en-US" sz="1000" dirty="0" err="1">
                <a:ea typeface="ＭＳ Ｐゴシック" panose="020B0600070205080204" pitchFamily="34" charset="-128"/>
              </a:rPr>
              <a:t>Université</a:t>
            </a:r>
            <a:r>
              <a:rPr lang="en-US" altLang="en-US" sz="1000" dirty="0">
                <a:ea typeface="ＭＳ Ｐゴシック" panose="020B0600070205080204" pitchFamily="34" charset="-128"/>
              </a:rPr>
              <a:t> du Québec </a:t>
            </a:r>
            <a:r>
              <a:rPr lang="en-US" altLang="en-US" sz="1000" dirty="0" err="1">
                <a:ea typeface="ＭＳ Ｐゴシック" panose="020B0600070205080204" pitchFamily="34" charset="-128"/>
              </a:rPr>
              <a:t>à</a:t>
            </a:r>
            <a:r>
              <a:rPr lang="en-US" altLang="en-US" sz="1000" dirty="0">
                <a:ea typeface="ＭＳ Ｐゴシック" panose="020B0600070205080204" pitchFamily="34" charset="-128"/>
              </a:rPr>
              <a:t> Montréal, Montréal, Québec, Canada. </a:t>
            </a:r>
            <a:r>
              <a:rPr lang="en-US" altLang="en-US" sz="1000" dirty="0" err="1">
                <a:ea typeface="ＭＳ Ｐゴシック" panose="020B0600070205080204" pitchFamily="34" charset="-128"/>
              </a:rPr>
              <a:t>Abdelouahab.nadia@courrier.uqam.ca</a:t>
            </a:r>
            <a:endParaRPr lang="en-US" altLang="en-US" sz="1000" dirty="0">
              <a:ea typeface="ＭＳ Ｐゴシック" panose="020B0600070205080204" pitchFamily="34" charset="-128"/>
            </a:endParaRPr>
          </a:p>
          <a:p>
            <a:pPr>
              <a:lnSpc>
                <a:spcPct val="90000"/>
              </a:lnSpc>
            </a:pPr>
            <a:endParaRPr lang="en-US" altLang="en-US" sz="1000" dirty="0">
              <a:ea typeface="ＭＳ Ｐゴシック" panose="020B0600070205080204" pitchFamily="34" charset="-128"/>
            </a:endParaRPr>
          </a:p>
          <a:p>
            <a:pPr>
              <a:lnSpc>
                <a:spcPct val="90000"/>
              </a:lnSpc>
            </a:pPr>
            <a:r>
              <a:rPr lang="en-US" altLang="en-US" sz="1000" dirty="0">
                <a:ea typeface="ＭＳ Ｐゴシック" panose="020B0600070205080204" pitchFamily="34" charset="-128"/>
              </a:rPr>
              <a:t>Abstract</a:t>
            </a:r>
          </a:p>
          <a:p>
            <a:pPr>
              <a:lnSpc>
                <a:spcPct val="90000"/>
              </a:lnSpc>
            </a:pPr>
            <a:r>
              <a:rPr lang="en-US" altLang="en-US" sz="1000" dirty="0">
                <a:ea typeface="ＭＳ Ｐゴシック" panose="020B0600070205080204" pitchFamily="34" charset="-128"/>
              </a:rPr>
              <a:t>Environmental chemicals can disrupt endocrine balance and in particular thyroid hormone (TH) homeostasis. However, studies differ with respect to thyroid profile changes and gender differences are rarely examined. This study investigated the </a:t>
            </a:r>
            <a:r>
              <a:rPr lang="en-US" altLang="en-US" sz="1000" dirty="0" err="1">
                <a:ea typeface="ＭＳ Ｐゴシック" panose="020B0600070205080204" pitchFamily="34" charset="-128"/>
              </a:rPr>
              <a:t>THs</a:t>
            </a:r>
            <a:r>
              <a:rPr lang="en-US" altLang="en-US" sz="1000" dirty="0">
                <a:ea typeface="ＭＳ Ｐゴシック" panose="020B0600070205080204" pitchFamily="34" charset="-128"/>
              </a:rPr>
              <a:t>, </a:t>
            </a:r>
            <a:r>
              <a:rPr lang="en-US" altLang="en-US" sz="1000" dirty="0" err="1">
                <a:ea typeface="ＭＳ Ｐゴシック" panose="020B0600070205080204" pitchFamily="34" charset="-128"/>
              </a:rPr>
              <a:t>triodothyronine</a:t>
            </a:r>
            <a:r>
              <a:rPr lang="en-US" altLang="en-US" sz="1000" dirty="0">
                <a:ea typeface="ＭＳ Ｐゴシック" panose="020B0600070205080204" pitchFamily="34" charset="-128"/>
              </a:rPr>
              <a:t> (T3), thyroxine (T4), and thyroid stimulating hormone (</a:t>
            </a:r>
            <a:r>
              <a:rPr lang="en-US" altLang="en-US" sz="1000" dirty="0" err="1">
                <a:ea typeface="ＭＳ Ｐゴシック" panose="020B0600070205080204" pitchFamily="34" charset="-128"/>
              </a:rPr>
              <a:t>TSH</a:t>
            </a:r>
            <a:r>
              <a:rPr lang="en-US" altLang="en-US" sz="1000" dirty="0">
                <a:ea typeface="ＭＳ Ｐゴシック" panose="020B0600070205080204" pitchFamily="34" charset="-128"/>
              </a:rPr>
              <a:t>), in relation to serum organochlorines (OCs), bioindicators of mercury (Hg) and blood lead (</a:t>
            </a:r>
            <a:r>
              <a:rPr lang="en-US" altLang="en-US" sz="1000" dirty="0" err="1">
                <a:ea typeface="ＭＳ Ｐゴシック" panose="020B0600070205080204" pitchFamily="34" charset="-128"/>
              </a:rPr>
              <a:t>Pb</a:t>
            </a:r>
            <a:r>
              <a:rPr lang="en-US" altLang="en-US" sz="1000" dirty="0">
                <a:ea typeface="ＭＳ Ｐゴシック" panose="020B0600070205080204" pitchFamily="34" charset="-128"/>
              </a:rPr>
              <a:t>) in 211 freshwater fish consumers (124 men and 87 women) from two communities in Canada. Thyroid hormones were within the normal range and the bioindicators of exposure were low compared to other reports on fish consumers. Stratified analysis showed that for women, serum T3 concentrations were negatively related to serum concentrations of PCB 138, PCB 153, the non-coplanar congeners, </a:t>
            </a:r>
            <a:r>
              <a:rPr lang="en-US" altLang="en-US" sz="1000" dirty="0" err="1">
                <a:ea typeface="ＭＳ Ｐゴシック" panose="020B0600070205080204" pitchFamily="34" charset="-128"/>
              </a:rPr>
              <a:t>Arochlor</a:t>
            </a:r>
            <a:r>
              <a:rPr lang="en-US" altLang="en-US" sz="1000" dirty="0">
                <a:ea typeface="ＭＳ Ｐゴシック" panose="020B0600070205080204" pitchFamily="34" charset="-128"/>
              </a:rPr>
              <a:t> 1260, and </a:t>
            </a:r>
            <a:r>
              <a:rPr lang="en-US" altLang="en-US" sz="1000" dirty="0" err="1">
                <a:ea typeface="ＭＳ Ｐゴシック" panose="020B0600070205080204" pitchFamily="34" charset="-128"/>
              </a:rPr>
              <a:t>SigmaPCB</a:t>
            </a:r>
            <a:r>
              <a:rPr lang="en-US" altLang="en-US" sz="1000" dirty="0">
                <a:ea typeface="ＭＳ Ｐゴシック" panose="020B0600070205080204" pitchFamily="34" charset="-128"/>
              </a:rPr>
              <a:t>, as well as </a:t>
            </a:r>
            <a:r>
              <a:rPr lang="en-US" altLang="en-US" sz="1000" dirty="0" err="1">
                <a:ea typeface="ＭＳ Ｐゴシック" panose="020B0600070205080204" pitchFamily="34" charset="-128"/>
              </a:rPr>
              <a:t>p,p</a:t>
            </a:r>
            <a:r>
              <a:rPr lang="en-US" altLang="en-US" sz="1000" dirty="0">
                <a:ea typeface="ＭＳ Ｐゴシック" panose="020B0600070205080204" pitchFamily="34" charset="-128"/>
              </a:rPr>
              <a:t>'-DDE. No relations were observed between T4 and any of the chemicals measured, but </a:t>
            </a:r>
            <a:r>
              <a:rPr lang="en-US" altLang="en-US" sz="1000" dirty="0" err="1">
                <a:ea typeface="ＭＳ Ｐゴシック" panose="020B0600070205080204" pitchFamily="34" charset="-128"/>
              </a:rPr>
              <a:t>TSH</a:t>
            </a:r>
            <a:r>
              <a:rPr lang="en-US" altLang="en-US" sz="1000" dirty="0">
                <a:ea typeface="ＭＳ Ｐゴシック" panose="020B0600070205080204" pitchFamily="34" charset="-128"/>
              </a:rPr>
              <a:t> was negatively related to blood </a:t>
            </a:r>
            <a:r>
              <a:rPr lang="en-US" altLang="en-US" sz="1000" dirty="0" err="1">
                <a:ea typeface="ＭＳ Ｐゴシック" panose="020B0600070205080204" pitchFamily="34" charset="-128"/>
              </a:rPr>
              <a:t>Pb</a:t>
            </a:r>
            <a:r>
              <a:rPr lang="en-US" altLang="en-US" sz="1000" dirty="0">
                <a:ea typeface="ＭＳ Ｐゴシック" panose="020B0600070205080204" pitchFamily="34" charset="-128"/>
              </a:rPr>
              <a:t>. For men, serum T4 was inversely related to PCB 138, non-ortho-substituted (dioxin-like) PCBs and </a:t>
            </a:r>
            <a:r>
              <a:rPr lang="en-US" altLang="en-US" sz="1000" dirty="0" err="1">
                <a:ea typeface="ＭＳ Ｐゴシック" panose="020B0600070205080204" pitchFamily="34" charset="-128"/>
              </a:rPr>
              <a:t>SigmaPCB</a:t>
            </a:r>
            <a:r>
              <a:rPr lang="en-US" altLang="en-US" sz="1000" dirty="0">
                <a:ea typeface="ＭＳ Ｐゴシック" panose="020B0600070205080204" pitchFamily="34" charset="-128"/>
              </a:rPr>
              <a:t>. A significant positive relationship was observed between serum </a:t>
            </a:r>
            <a:r>
              <a:rPr lang="en-US" altLang="en-US" sz="1000" dirty="0" err="1">
                <a:ea typeface="ＭＳ Ｐゴシック" panose="020B0600070205080204" pitchFamily="34" charset="-128"/>
              </a:rPr>
              <a:t>TSH</a:t>
            </a:r>
            <a:r>
              <a:rPr lang="en-US" altLang="en-US" sz="1000" dirty="0">
                <a:ea typeface="ＭＳ Ｐゴシック" panose="020B0600070205080204" pitchFamily="34" charset="-128"/>
              </a:rPr>
              <a:t> and different PCB congeners (PCB 138, PCB 180, non-coplanar congeners, mono-ortho coplanar congeners, dioxin-like PCBs), as well as </a:t>
            </a:r>
            <a:r>
              <a:rPr lang="en-US" altLang="en-US" sz="1000" dirty="0" err="1">
                <a:ea typeface="ＭＳ Ｐゴシック" panose="020B0600070205080204" pitchFamily="34" charset="-128"/>
              </a:rPr>
              <a:t>SigmaPCB</a:t>
            </a:r>
            <a:r>
              <a:rPr lang="en-US" altLang="en-US" sz="1000" dirty="0">
                <a:ea typeface="ＭＳ Ｐゴシック" panose="020B0600070205080204" pitchFamily="34" charset="-128"/>
              </a:rPr>
              <a:t>. Serum </a:t>
            </a:r>
            <a:r>
              <a:rPr lang="en-US" altLang="en-US" sz="1000" dirty="0" err="1">
                <a:ea typeface="ＭＳ Ｐゴシック" panose="020B0600070205080204" pitchFamily="34" charset="-128"/>
              </a:rPr>
              <a:t>TSH</a:t>
            </a:r>
            <a:r>
              <a:rPr lang="en-US" altLang="en-US" sz="1000" dirty="0">
                <a:ea typeface="ＭＳ Ｐゴシック" panose="020B0600070205080204" pitchFamily="34" charset="-128"/>
              </a:rPr>
              <a:t> increased with hair and blood Hg concentrations and was highest among those in the highest 50th percentile for both Hg and dioxin-like PCB congeners compared to the others. No associations were observed for T3 in men. These findings suggest that even at low concentrations, these environmental contaminants can interfere with thyroid status and effects may differ by gender.</a:t>
            </a:r>
          </a:p>
          <a:p>
            <a:pPr>
              <a:lnSpc>
                <a:spcPct val="90000"/>
              </a:lnSpc>
            </a:pPr>
            <a:endParaRPr lang="en-US" altLang="en-US" sz="1000" dirty="0">
              <a:ea typeface="ＭＳ Ｐゴシック" panose="020B0600070205080204" pitchFamily="34" charset="-128"/>
            </a:endParaRPr>
          </a:p>
          <a:p>
            <a:pPr>
              <a:lnSpc>
                <a:spcPct val="90000"/>
              </a:lnSpc>
            </a:pPr>
            <a:r>
              <a:rPr lang="en-US" altLang="en-US" sz="1000" dirty="0" err="1">
                <a:ea typeface="ＭＳ Ｐゴシック" panose="020B0600070205080204" pitchFamily="34" charset="-128"/>
              </a:rPr>
              <a:t>PMID</a:t>
            </a:r>
            <a:r>
              <a:rPr lang="en-US" altLang="en-US" sz="1000" dirty="0">
                <a:ea typeface="ＭＳ Ｐゴシック" panose="020B0600070205080204" pitchFamily="34" charset="-128"/>
              </a:rPr>
              <a:t>: 18313043 [PubMed - indexed for MEDLINE]</a:t>
            </a:r>
          </a:p>
          <a:p>
            <a:pPr>
              <a:lnSpc>
                <a:spcPct val="90000"/>
              </a:lnSpc>
            </a:pPr>
            <a:endParaRPr lang="en-US" altLang="en-US" sz="1000" dirty="0">
              <a:ea typeface="ＭＳ Ｐゴシック" panose="020B0600070205080204" pitchFamily="34" charset="-128"/>
            </a:endParaRPr>
          </a:p>
          <a:p>
            <a:pPr>
              <a:lnSpc>
                <a:spcPct val="90000"/>
              </a:lnSpc>
            </a:pPr>
            <a:r>
              <a:rPr lang="en-US" altLang="en-US" sz="1000" dirty="0">
                <a:ea typeface="ＭＳ Ｐゴシック" panose="020B0600070205080204" pitchFamily="34" charset="-128"/>
              </a:rPr>
              <a:t>Environ Health </a:t>
            </a:r>
            <a:r>
              <a:rPr lang="en-US" altLang="en-US" sz="1000" dirty="0" err="1">
                <a:ea typeface="ＭＳ Ｐゴシック" panose="020B0600070205080204" pitchFamily="34" charset="-128"/>
              </a:rPr>
              <a:t>Perspect</a:t>
            </a:r>
            <a:r>
              <a:rPr lang="en-US" altLang="en-US" sz="1000" dirty="0">
                <a:ea typeface="ＭＳ Ｐゴシック" panose="020B0600070205080204" pitchFamily="34" charset="-128"/>
              </a:rPr>
              <a:t>. 2005 Aug;113(8):1039-45.</a:t>
            </a:r>
          </a:p>
          <a:p>
            <a:pPr>
              <a:lnSpc>
                <a:spcPct val="90000"/>
              </a:lnSpc>
            </a:pPr>
            <a:r>
              <a:rPr lang="en-US" altLang="en-US" sz="1000" dirty="0">
                <a:ea typeface="ＭＳ Ｐゴシック" panose="020B0600070205080204" pitchFamily="34" charset="-128"/>
              </a:rPr>
              <a:t>Thyroid hormones in pregnancy in relation to environmental exposure to organochlorine compounds and mercury.</a:t>
            </a:r>
          </a:p>
          <a:p>
            <a:pPr>
              <a:lnSpc>
                <a:spcPct val="90000"/>
              </a:lnSpc>
            </a:pPr>
            <a:r>
              <a:rPr lang="en-US" altLang="en-US" sz="1000" dirty="0" err="1">
                <a:ea typeface="ＭＳ Ｐゴシック" panose="020B0600070205080204" pitchFamily="34" charset="-128"/>
              </a:rPr>
              <a:t>Takser</a:t>
            </a:r>
            <a:r>
              <a:rPr lang="en-US" altLang="en-US" sz="1000" dirty="0">
                <a:ea typeface="ＭＳ Ｐゴシック" panose="020B0600070205080204" pitchFamily="34" charset="-128"/>
              </a:rPr>
              <a:t> L, </a:t>
            </a:r>
            <a:r>
              <a:rPr lang="en-US" altLang="en-US" sz="1000" dirty="0" err="1">
                <a:ea typeface="ＭＳ Ｐゴシック" panose="020B0600070205080204" pitchFamily="34" charset="-128"/>
              </a:rPr>
              <a:t>Mergler</a:t>
            </a:r>
            <a:r>
              <a:rPr lang="en-US" altLang="en-US" sz="1000" dirty="0">
                <a:ea typeface="ＭＳ Ｐゴシック" panose="020B0600070205080204" pitchFamily="34" charset="-128"/>
              </a:rPr>
              <a:t> D, Baldwin M, de </a:t>
            </a:r>
            <a:r>
              <a:rPr lang="en-US" altLang="en-US" sz="1000" dirty="0" err="1">
                <a:ea typeface="ＭＳ Ｐゴシック" panose="020B0600070205080204" pitchFamily="34" charset="-128"/>
              </a:rPr>
              <a:t>Grosbois</a:t>
            </a:r>
            <a:r>
              <a:rPr lang="en-US" altLang="en-US" sz="1000" dirty="0">
                <a:ea typeface="ＭＳ Ｐゴシック" panose="020B0600070205080204" pitchFamily="34" charset="-128"/>
              </a:rPr>
              <a:t> S, Smargiassi A, Lafond J.</a:t>
            </a:r>
          </a:p>
          <a:p>
            <a:pPr>
              <a:lnSpc>
                <a:spcPct val="90000"/>
              </a:lnSpc>
            </a:pPr>
            <a:r>
              <a:rPr lang="en-US" altLang="en-US" sz="1000" dirty="0">
                <a:ea typeface="ＭＳ Ｐゴシック" panose="020B0600070205080204" pitchFamily="34" charset="-128"/>
              </a:rPr>
              <a:t>Source</a:t>
            </a:r>
          </a:p>
          <a:p>
            <a:pPr>
              <a:lnSpc>
                <a:spcPct val="90000"/>
              </a:lnSpc>
            </a:pPr>
            <a:r>
              <a:rPr lang="en-US" altLang="en-US" sz="1000" dirty="0" err="1">
                <a:ea typeface="ＭＳ Ｐゴシック" panose="020B0600070205080204" pitchFamily="34" charset="-128"/>
              </a:rPr>
              <a:t>Laboratoire</a:t>
            </a:r>
            <a:r>
              <a:rPr lang="en-US" altLang="en-US" sz="1000" dirty="0">
                <a:ea typeface="ＭＳ Ｐゴシック" panose="020B0600070205080204" pitchFamily="34" charset="-128"/>
              </a:rPr>
              <a:t> de </a:t>
            </a:r>
            <a:r>
              <a:rPr lang="en-US" altLang="en-US" sz="1000" dirty="0" err="1">
                <a:ea typeface="ＭＳ Ｐゴシック" panose="020B0600070205080204" pitchFamily="34" charset="-128"/>
              </a:rPr>
              <a:t>Physiologie</a:t>
            </a:r>
            <a:r>
              <a:rPr lang="en-US" altLang="en-US" sz="1000" dirty="0">
                <a:ea typeface="ＭＳ Ｐゴシック" panose="020B0600070205080204" pitchFamily="34" charset="-128"/>
              </a:rPr>
              <a:t> </a:t>
            </a:r>
            <a:r>
              <a:rPr lang="en-US" altLang="en-US" sz="1000" dirty="0" err="1">
                <a:ea typeface="ＭＳ Ｐゴシック" panose="020B0600070205080204" pitchFamily="34" charset="-128"/>
              </a:rPr>
              <a:t>Materno-foetale</a:t>
            </a:r>
            <a:r>
              <a:rPr lang="en-US" altLang="en-US" sz="1000" dirty="0">
                <a:ea typeface="ＭＳ Ｐゴシック" panose="020B0600070205080204" pitchFamily="34" charset="-128"/>
              </a:rPr>
              <a:t>, </a:t>
            </a:r>
            <a:r>
              <a:rPr lang="en-US" altLang="en-US" sz="1000" dirty="0" err="1">
                <a:ea typeface="ＭＳ Ｐゴシック" panose="020B0600070205080204" pitchFamily="34" charset="-128"/>
              </a:rPr>
              <a:t>Université</a:t>
            </a:r>
            <a:r>
              <a:rPr lang="en-US" altLang="en-US" sz="1000" dirty="0">
                <a:ea typeface="ＭＳ Ｐゴシック" panose="020B0600070205080204" pitchFamily="34" charset="-128"/>
              </a:rPr>
              <a:t> du Quebec </a:t>
            </a:r>
            <a:r>
              <a:rPr lang="en-US" altLang="en-US" sz="1000" dirty="0" err="1">
                <a:ea typeface="ＭＳ Ｐゴシック" panose="020B0600070205080204" pitchFamily="34" charset="-128"/>
              </a:rPr>
              <a:t>à</a:t>
            </a:r>
            <a:r>
              <a:rPr lang="en-US" altLang="en-US" sz="1000" dirty="0">
                <a:ea typeface="ＭＳ Ｐゴシック" panose="020B0600070205080204" pitchFamily="34" charset="-128"/>
              </a:rPr>
              <a:t> Montréal, Montréal, Quebec, Canada.</a:t>
            </a:r>
          </a:p>
          <a:p>
            <a:pPr>
              <a:lnSpc>
                <a:spcPct val="90000"/>
              </a:lnSpc>
            </a:pPr>
            <a:endParaRPr lang="en-US" altLang="en-US" sz="1000" dirty="0">
              <a:ea typeface="ＭＳ Ｐゴシック" panose="020B0600070205080204" pitchFamily="34" charset="-128"/>
            </a:endParaRPr>
          </a:p>
          <a:p>
            <a:pPr>
              <a:lnSpc>
                <a:spcPct val="90000"/>
              </a:lnSpc>
            </a:pPr>
            <a:r>
              <a:rPr lang="en-US" altLang="en-US" sz="1000" dirty="0">
                <a:ea typeface="ＭＳ Ｐゴシック" panose="020B0600070205080204" pitchFamily="34" charset="-128"/>
              </a:rPr>
              <a:t>Abstract</a:t>
            </a:r>
          </a:p>
          <a:p>
            <a:pPr>
              <a:lnSpc>
                <a:spcPct val="90000"/>
              </a:lnSpc>
            </a:pPr>
            <a:r>
              <a:rPr lang="en-US" altLang="en-US" sz="1000" dirty="0">
                <a:ea typeface="ＭＳ Ｐゴシック" panose="020B0600070205080204" pitchFamily="34" charset="-128"/>
              </a:rPr>
              <a:t>Polychlorinated biphenyls (PCBs), chlorinated pesticides, and mercury are global environmental contaminants that can disrupt the endocrine system in animals and humans. However, there is little evidence that they can interfere with endocrine status in pregnant women and neonates at low levels of exposure. The aim of this study was to examine thyroid hormone levels during pregnancy and in cord blood in relation to blood concentrations of organochlorine compounds (OCs) and Hg in healthy women recruited during pregnancy. We found a significant negative correlation between maternal total triiodothyronine levels and three non-coplanar congeners (PCB-138, PCB-153, and PCB-180), three pesticides (</a:t>
            </a:r>
            <a:r>
              <a:rPr lang="en-US" altLang="en-US" sz="1000" dirty="0" err="1">
                <a:ea typeface="ＭＳ Ｐゴシック" panose="020B0600070205080204" pitchFamily="34" charset="-128"/>
              </a:rPr>
              <a:t>p,p</a:t>
            </a:r>
            <a:r>
              <a:rPr lang="en-US" altLang="en-US" sz="1000" dirty="0">
                <a:ea typeface="ＭＳ Ｐゴシック" panose="020B0600070205080204" pitchFamily="34" charset="-128"/>
              </a:rPr>
              <a:t> -DDE, cis-</a:t>
            </a:r>
            <a:r>
              <a:rPr lang="en-US" altLang="en-US" sz="1000" dirty="0" err="1">
                <a:ea typeface="ＭＳ Ｐゴシック" panose="020B0600070205080204" pitchFamily="34" charset="-128"/>
              </a:rPr>
              <a:t>nanochlor</a:t>
            </a:r>
            <a:r>
              <a:rPr lang="en-US" altLang="en-US" sz="1000" dirty="0">
                <a:ea typeface="ＭＳ Ｐゴシック" panose="020B0600070205080204" pitchFamily="34" charset="-128"/>
              </a:rPr>
              <a:t>, and hexachlorobenzene), and inorganic Hg independently, without any other changes in thyroid status. No significant relationships were observed between OCs and cord serum thyroid hormones. Cord serum free thyroxin was negatively correlated with inorganic Hg. These results suggest that at even low levels of exposure, persistent environmental contaminants can interfere with thyroid status during pregnancy.</a:t>
            </a:r>
          </a:p>
          <a:p>
            <a:pPr>
              <a:lnSpc>
                <a:spcPct val="90000"/>
              </a:lnSpc>
            </a:pPr>
            <a:endParaRPr lang="en-US" altLang="en-US" sz="1000" dirty="0">
              <a:ea typeface="ＭＳ Ｐゴシック" panose="020B0600070205080204" pitchFamily="34" charset="-128"/>
            </a:endParaRPr>
          </a:p>
          <a:p>
            <a:pPr>
              <a:lnSpc>
                <a:spcPct val="90000"/>
              </a:lnSpc>
            </a:pPr>
            <a:r>
              <a:rPr lang="en-US" altLang="en-US" sz="1000" dirty="0" err="1">
                <a:ea typeface="ＭＳ Ｐゴシック" panose="020B0600070205080204" pitchFamily="34" charset="-128"/>
              </a:rPr>
              <a:t>PMID</a:t>
            </a:r>
            <a:r>
              <a:rPr lang="en-US" altLang="en-US" sz="1000" dirty="0">
                <a:ea typeface="ＭＳ Ｐゴシック" panose="020B0600070205080204" pitchFamily="34" charset="-128"/>
              </a:rPr>
              <a:t>: 16079076 [PubMed - indexed for MEDLINE] </a:t>
            </a:r>
            <a:r>
              <a:rPr lang="en-US" altLang="en-US" sz="1000" dirty="0" err="1">
                <a:ea typeface="ＭＳ Ｐゴシック" panose="020B0600070205080204" pitchFamily="34" charset="-128"/>
              </a:rPr>
              <a:t>PMCID</a:t>
            </a:r>
            <a:r>
              <a:rPr lang="en-US" altLang="en-US" sz="1000" dirty="0">
                <a:ea typeface="ＭＳ Ｐゴシック" panose="020B0600070205080204" pitchFamily="34" charset="-128"/>
              </a:rPr>
              <a:t>: PMC1280346 </a:t>
            </a:r>
          </a:p>
          <a:p>
            <a:pPr>
              <a:lnSpc>
                <a:spcPct val="90000"/>
              </a:lnSpc>
            </a:pPr>
            <a:endParaRPr lang="en-US" altLang="en-US" sz="1000" dirty="0">
              <a:ea typeface="ＭＳ Ｐゴシック" panose="020B0600070205080204" pitchFamily="34" charset="-128"/>
            </a:endParaRPr>
          </a:p>
          <a:p>
            <a:pPr>
              <a:lnSpc>
                <a:spcPct val="90000"/>
              </a:lnSpc>
            </a:pPr>
            <a:r>
              <a:rPr lang="en-US" altLang="en-US" sz="1000" dirty="0">
                <a:ea typeface="ＭＳ Ｐゴシック" panose="020B0600070205080204" pitchFamily="34" charset="-128"/>
              </a:rPr>
              <a:t>J Expo Sci Environ Epidemiol. 2008 May;18(3):326-31. </a:t>
            </a:r>
            <a:r>
              <a:rPr lang="en-US" altLang="en-US" sz="1000" dirty="0" err="1">
                <a:ea typeface="ＭＳ Ｐゴシック" panose="020B0600070205080204" pitchFamily="34" charset="-128"/>
              </a:rPr>
              <a:t>Epub</a:t>
            </a:r>
            <a:r>
              <a:rPr lang="en-US" altLang="en-US" sz="1000" dirty="0">
                <a:ea typeface="ＭＳ Ｐゴシック" panose="020B0600070205080204" pitchFamily="34" charset="-128"/>
              </a:rPr>
              <a:t> 2007 Sep 12.</a:t>
            </a:r>
          </a:p>
          <a:p>
            <a:pPr>
              <a:lnSpc>
                <a:spcPct val="90000"/>
              </a:lnSpc>
            </a:pPr>
            <a:r>
              <a:rPr lang="en-US" altLang="en-US" sz="1000" dirty="0">
                <a:ea typeface="ＭＳ Ｐゴシック" panose="020B0600070205080204" pitchFamily="34" charset="-128"/>
              </a:rPr>
              <a:t>Maternal amalgam dental fillings as the source of mercury exposure in developing fetus and newborn.</a:t>
            </a:r>
          </a:p>
          <a:p>
            <a:pPr>
              <a:lnSpc>
                <a:spcPct val="90000"/>
              </a:lnSpc>
            </a:pPr>
            <a:r>
              <a:rPr lang="en-US" altLang="en-US" sz="1000" dirty="0" err="1">
                <a:ea typeface="ＭＳ Ｐゴシック" panose="020B0600070205080204" pitchFamily="34" charset="-128"/>
              </a:rPr>
              <a:t>Palkovicova</a:t>
            </a:r>
            <a:r>
              <a:rPr lang="en-US" altLang="en-US" sz="1000" dirty="0">
                <a:ea typeface="ＭＳ Ｐゴシック" panose="020B0600070205080204" pitchFamily="34" charset="-128"/>
              </a:rPr>
              <a:t> L, </a:t>
            </a:r>
            <a:r>
              <a:rPr lang="en-US" altLang="en-US" sz="1000" dirty="0" err="1">
                <a:ea typeface="ＭＳ Ｐゴシック" panose="020B0600070205080204" pitchFamily="34" charset="-128"/>
              </a:rPr>
              <a:t>Ursinyova</a:t>
            </a:r>
            <a:r>
              <a:rPr lang="en-US" altLang="en-US" sz="1000" dirty="0">
                <a:ea typeface="ＭＳ Ｐゴシック" panose="020B0600070205080204" pitchFamily="34" charset="-128"/>
              </a:rPr>
              <a:t> M, </a:t>
            </a:r>
            <a:r>
              <a:rPr lang="en-US" altLang="en-US" sz="1000" dirty="0" err="1">
                <a:ea typeface="ＭＳ Ｐゴシック" panose="020B0600070205080204" pitchFamily="34" charset="-128"/>
              </a:rPr>
              <a:t>Masanova</a:t>
            </a:r>
            <a:r>
              <a:rPr lang="en-US" altLang="en-US" sz="1000" dirty="0">
                <a:ea typeface="ＭＳ Ｐゴシック" panose="020B0600070205080204" pitchFamily="34" charset="-128"/>
              </a:rPr>
              <a:t> V, Yu Z, Hertz-</a:t>
            </a:r>
            <a:r>
              <a:rPr lang="en-US" altLang="en-US" sz="1000" dirty="0" err="1">
                <a:ea typeface="ＭＳ Ｐゴシック" panose="020B0600070205080204" pitchFamily="34" charset="-128"/>
              </a:rPr>
              <a:t>Picciotto</a:t>
            </a:r>
            <a:r>
              <a:rPr lang="en-US" altLang="en-US" sz="1000" dirty="0">
                <a:ea typeface="ＭＳ Ｐゴシック" panose="020B0600070205080204" pitchFamily="34" charset="-128"/>
              </a:rPr>
              <a:t> I.</a:t>
            </a:r>
          </a:p>
          <a:p>
            <a:pPr>
              <a:lnSpc>
                <a:spcPct val="90000"/>
              </a:lnSpc>
            </a:pPr>
            <a:r>
              <a:rPr lang="en-US" altLang="en-US" sz="1000" dirty="0">
                <a:ea typeface="ＭＳ Ｐゴシック" panose="020B0600070205080204" pitchFamily="34" charset="-128"/>
              </a:rPr>
              <a:t>Source</a:t>
            </a:r>
          </a:p>
          <a:p>
            <a:pPr>
              <a:lnSpc>
                <a:spcPct val="90000"/>
              </a:lnSpc>
            </a:pPr>
            <a:r>
              <a:rPr lang="en-US" altLang="en-US" sz="1000" dirty="0">
                <a:ea typeface="ＭＳ Ｐゴシック" panose="020B0600070205080204" pitchFamily="34" charset="-128"/>
              </a:rPr>
              <a:t>Department of Environmental Medicine, Slovak Medical University, Bratislava, Slovakia.</a:t>
            </a:r>
          </a:p>
          <a:p>
            <a:pPr>
              <a:lnSpc>
                <a:spcPct val="90000"/>
              </a:lnSpc>
            </a:pPr>
            <a:endParaRPr lang="en-US" altLang="en-US" sz="1000" dirty="0">
              <a:ea typeface="ＭＳ Ｐゴシック" panose="020B0600070205080204" pitchFamily="34" charset="-128"/>
            </a:endParaRPr>
          </a:p>
          <a:p>
            <a:pPr>
              <a:lnSpc>
                <a:spcPct val="90000"/>
              </a:lnSpc>
            </a:pPr>
            <a:r>
              <a:rPr lang="en-US" altLang="en-US" sz="1000" dirty="0">
                <a:ea typeface="ＭＳ Ｐゴシック" panose="020B0600070205080204" pitchFamily="34" charset="-128"/>
              </a:rPr>
              <a:t>Abstract</a:t>
            </a:r>
          </a:p>
          <a:p>
            <a:pPr>
              <a:lnSpc>
                <a:spcPct val="90000"/>
              </a:lnSpc>
            </a:pPr>
            <a:r>
              <a:rPr lang="en-US" altLang="en-US" sz="1000" dirty="0">
                <a:ea typeface="ＭＳ Ｐゴシック" panose="020B0600070205080204" pitchFamily="34" charset="-128"/>
              </a:rPr>
              <a:t>Dental amalgam is a mercury-based filling containing approximately 50% of metallic mercury (Hg(0)). Human placenta does not represent a real barrier to the transport of Hg(0); hence, fetal exposure occurs as a result of maternal exposure to Hg, with possible subsequent neurodevelopmental disabilities in infants. This study represents a </a:t>
            </a:r>
            <a:r>
              <a:rPr lang="en-US" altLang="en-US" sz="1000" dirty="0" err="1">
                <a:ea typeface="ＭＳ Ｐゴシック" panose="020B0600070205080204" pitchFamily="34" charset="-128"/>
              </a:rPr>
              <a:t>substudy</a:t>
            </a:r>
            <a:r>
              <a:rPr lang="en-US" altLang="en-US" sz="1000" dirty="0">
                <a:ea typeface="ＭＳ Ｐゴシック" panose="020B0600070205080204" pitchFamily="34" charset="-128"/>
              </a:rPr>
              <a:t> of the international NIH-funded project "Early Childhood Development and polychlorinated biphenyls Exposure in Slovakia". The main aim of this analysis was to assess the relationship between maternal dental amalgam fillings and exposure of the developing fetus to Hg. The study subjects were mother-child pairs (N=99). Questionnaires were administered after delivery, and chemical analyses of Hg were performed in the samples of maternal and cord blood using atomic absorption spectrometry with amalgamation technique. The median values of Hg concentrations were 0.63 microg/l (range 0.14-2.9 microg/l) and 0.80 microg/l (range 0.15-2.54 microg/l) for maternal and cord blood, respectively. None of the cord blood Hg concentrations reached the level considered to be hazardous for neurodevelopmental effects in children exposed to Hg in utero (EPA reference dose for Hg of 5.8 microg/l in cord blood). A strong positive correlation between maternal and cord blood Hg levels was found (rho=0.79; P&lt;0.001). Levels of Hg in the cord blood were significantly associated with the number of maternal amalgam fillings (rho=0.46, P&lt;0.001) and with the number of years since the last filling (rho=-0.37, P&lt;0.001); these associations remained significant after adjustment for maternal age and education. Dental amalgam fillings in girls and women of reproductive age should be used with caution, to avoid increased prenatal Hg exposure.</a:t>
            </a:r>
          </a:p>
          <a:p>
            <a:pPr>
              <a:lnSpc>
                <a:spcPct val="90000"/>
              </a:lnSpc>
            </a:pPr>
            <a:endParaRPr lang="en-US" altLang="en-US" sz="1000" dirty="0">
              <a:ea typeface="ＭＳ Ｐゴシック" panose="020B0600070205080204" pitchFamily="34" charset="-128"/>
            </a:endParaRPr>
          </a:p>
          <a:p>
            <a:pPr>
              <a:lnSpc>
                <a:spcPct val="90000"/>
              </a:lnSpc>
            </a:pPr>
            <a:r>
              <a:rPr lang="en-US" altLang="en-US" sz="1000" dirty="0" err="1">
                <a:ea typeface="ＭＳ Ｐゴシック" panose="020B0600070205080204" pitchFamily="34" charset="-128"/>
              </a:rPr>
              <a:t>PMID</a:t>
            </a:r>
            <a:r>
              <a:rPr lang="en-US" altLang="en-US" sz="1000" dirty="0">
                <a:ea typeface="ＭＳ Ｐゴシック" panose="020B0600070205080204" pitchFamily="34" charset="-128"/>
              </a:rPr>
              <a:t>: 17851449 [PubMed - indexed for MEDLINE]</a:t>
            </a:r>
          </a:p>
          <a:p>
            <a:pPr>
              <a:lnSpc>
                <a:spcPct val="90000"/>
              </a:lnSpc>
            </a:pPr>
            <a:r>
              <a:rPr lang="en-US" altLang="en-US" sz="1000" dirty="0">
                <a:ea typeface="ＭＳ Ｐゴシック" panose="020B0600070205080204" pitchFamily="34" charset="-128"/>
              </a:rPr>
              <a:t>Related citations</a:t>
            </a:r>
          </a:p>
          <a:p>
            <a:pPr>
              <a:lnSpc>
                <a:spcPct val="90000"/>
              </a:lnSpc>
            </a:pPr>
            <a:endParaRPr lang="en-US" altLang="en-US" sz="1000" dirty="0">
              <a:ea typeface="ＭＳ Ｐゴシック" panose="020B0600070205080204" pitchFamily="34" charset="-128"/>
            </a:endParaRPr>
          </a:p>
          <a:p>
            <a:pPr>
              <a:lnSpc>
                <a:spcPct val="90000"/>
              </a:lnSpc>
            </a:pPr>
            <a:r>
              <a:rPr lang="en-US" altLang="en-US" sz="1000" dirty="0" err="1">
                <a:ea typeface="ＭＳ Ｐゴシック" panose="020B0600070205080204" pitchFamily="34" charset="-128"/>
              </a:rPr>
              <a:t>Pamphlett</a:t>
            </a:r>
            <a:r>
              <a:rPr lang="en-US" altLang="en-US" sz="1000" dirty="0">
                <a:ea typeface="ＭＳ Ｐゴシック" panose="020B0600070205080204" pitchFamily="34" charset="-128"/>
              </a:rPr>
              <a:t> R, </a:t>
            </a:r>
            <a:r>
              <a:rPr lang="en-US" altLang="en-US" sz="1000" dirty="0" err="1">
                <a:ea typeface="ＭＳ Ｐゴシック" panose="020B0600070205080204" pitchFamily="34" charset="-128"/>
              </a:rPr>
              <a:t>Doble</a:t>
            </a:r>
            <a:r>
              <a:rPr lang="en-US" altLang="en-US" sz="1000" dirty="0">
                <a:ea typeface="ＭＳ Ｐゴシック" panose="020B0600070205080204" pitchFamily="34" charset="-128"/>
              </a:rPr>
              <a:t> PA, Bishop DP. Mercury in the human thyroid gland: Potential implications for thyroid cancer, autoimmune thyroiditis, and hypothyroidism. </a:t>
            </a:r>
            <a:r>
              <a:rPr lang="en-US" altLang="en-US" sz="1000" dirty="0" err="1">
                <a:ea typeface="ＭＳ Ｐゴシック" panose="020B0600070205080204" pitchFamily="34" charset="-128"/>
              </a:rPr>
              <a:t>PLoS</a:t>
            </a:r>
            <a:r>
              <a:rPr lang="en-US" altLang="en-US" sz="1000" dirty="0">
                <a:ea typeface="ＭＳ Ｐゴシック" panose="020B0600070205080204" pitchFamily="34" charset="-128"/>
              </a:rPr>
              <a:t> One. 2021 Feb 9;16(2):e0246748. </a:t>
            </a:r>
            <a:r>
              <a:rPr lang="en-US" altLang="en-US" sz="1000" dirty="0" err="1">
                <a:ea typeface="ＭＳ Ｐゴシック" panose="020B0600070205080204" pitchFamily="34" charset="-128"/>
              </a:rPr>
              <a:t>doi</a:t>
            </a:r>
            <a:r>
              <a:rPr lang="en-US" altLang="en-US" sz="1000" dirty="0">
                <a:ea typeface="ＭＳ Ｐゴシック" panose="020B0600070205080204" pitchFamily="34" charset="-128"/>
              </a:rPr>
              <a:t>: 10.1371/journal.pone.0246748. </a:t>
            </a:r>
            <a:r>
              <a:rPr lang="en-US" altLang="en-US" sz="1000" dirty="0" err="1">
                <a:ea typeface="ＭＳ Ｐゴシック" panose="020B0600070205080204" pitchFamily="34" charset="-128"/>
              </a:rPr>
              <a:t>PMID</a:t>
            </a:r>
            <a:r>
              <a:rPr lang="en-US" altLang="en-US" sz="1000" dirty="0">
                <a:ea typeface="ＭＳ Ｐゴシック" panose="020B0600070205080204" pitchFamily="34" charset="-128"/>
              </a:rPr>
              <a:t>: 33561145.</a:t>
            </a:r>
          </a:p>
          <a:p>
            <a:pPr>
              <a:lnSpc>
                <a:spcPct val="90000"/>
              </a:lnSpc>
            </a:pPr>
            <a:r>
              <a:rPr lang="en-US" altLang="en-US" sz="1000" dirty="0">
                <a:ea typeface="ＭＳ Ｐゴシック" panose="020B0600070205080204" pitchFamily="34" charset="-128"/>
              </a:rPr>
              <a:t>Abstract</a:t>
            </a:r>
          </a:p>
          <a:p>
            <a:pPr>
              <a:lnSpc>
                <a:spcPct val="90000"/>
              </a:lnSpc>
            </a:pPr>
            <a:endParaRPr lang="en-US" altLang="en-US" sz="1000" dirty="0">
              <a:ea typeface="ＭＳ Ｐゴシック" panose="020B0600070205080204" pitchFamily="34" charset="-128"/>
            </a:endParaRPr>
          </a:p>
          <a:p>
            <a:pPr>
              <a:lnSpc>
                <a:spcPct val="90000"/>
              </a:lnSpc>
            </a:pPr>
            <a:r>
              <a:rPr lang="en-US" altLang="en-US" sz="1000" dirty="0">
                <a:ea typeface="ＭＳ Ｐゴシック" panose="020B0600070205080204" pitchFamily="34" charset="-128"/>
              </a:rPr>
              <a:t>Objective: Mercury and other toxic metals have been suggested to be involved in thyroid disorders, but the distribution and prevalence of mercury in the human thyroid gland is not known. We therefore used two elemental bio-imaging techniques to look at the distribution of mercury and other toxic metals in the thyroid glands of people over a wide range of ages.</a:t>
            </a:r>
          </a:p>
          <a:p>
            <a:pPr>
              <a:lnSpc>
                <a:spcPct val="90000"/>
              </a:lnSpc>
            </a:pPr>
            <a:endParaRPr lang="en-US" altLang="en-US" sz="1000" dirty="0">
              <a:ea typeface="ＭＳ Ｐゴシック" panose="020B0600070205080204" pitchFamily="34" charset="-128"/>
            </a:endParaRPr>
          </a:p>
          <a:p>
            <a:pPr>
              <a:lnSpc>
                <a:spcPct val="90000"/>
              </a:lnSpc>
            </a:pPr>
            <a:r>
              <a:rPr lang="en-US" altLang="en-US" sz="1000" dirty="0">
                <a:ea typeface="ＭＳ Ｐゴシック" panose="020B0600070205080204" pitchFamily="34" charset="-128"/>
              </a:rPr>
              <a:t>Materials and methods: Formalin-fixed paraffin-embedded thyroid tissue blocks were obtained from 115 people aged 1-104 years old, with varied clinicopathological conditions, who had thyroid samples removed during forensic/coronial autopsies. Seven-micron sections from these tissue blocks were used to detect intracellular inorganic mercury using </a:t>
            </a:r>
            <a:r>
              <a:rPr lang="en-US" altLang="en-US" sz="1000" dirty="0" err="1">
                <a:ea typeface="ＭＳ Ｐゴシック" panose="020B0600070205080204" pitchFamily="34" charset="-128"/>
              </a:rPr>
              <a:t>autometallography</a:t>
            </a:r>
            <a:r>
              <a:rPr lang="en-US" altLang="en-US" sz="1000" dirty="0">
                <a:ea typeface="ＭＳ Ｐゴシック" panose="020B0600070205080204" pitchFamily="34" charset="-128"/>
              </a:rPr>
              <a:t>. The presence of mercury was confirmed using laser ablation-inductively coupled plasma-mass spectrometry which can detect multiple elements.</a:t>
            </a:r>
          </a:p>
          <a:p>
            <a:pPr>
              <a:lnSpc>
                <a:spcPct val="90000"/>
              </a:lnSpc>
            </a:pPr>
            <a:endParaRPr lang="en-US" altLang="en-US" sz="1000" dirty="0">
              <a:ea typeface="ＭＳ Ｐゴシック" panose="020B0600070205080204" pitchFamily="34" charset="-128"/>
            </a:endParaRPr>
          </a:p>
          <a:p>
            <a:pPr>
              <a:lnSpc>
                <a:spcPct val="90000"/>
              </a:lnSpc>
            </a:pPr>
            <a:r>
              <a:rPr lang="en-US" altLang="en-US" sz="1000" dirty="0">
                <a:ea typeface="ＭＳ Ｐゴシック" panose="020B0600070205080204" pitchFamily="34" charset="-128"/>
              </a:rPr>
              <a:t>Results: Mercury was found on </a:t>
            </a:r>
            <a:r>
              <a:rPr lang="en-US" altLang="en-US" sz="1000" dirty="0" err="1">
                <a:ea typeface="ＭＳ Ｐゴシック" panose="020B0600070205080204" pitchFamily="34" charset="-128"/>
              </a:rPr>
              <a:t>autometallography</a:t>
            </a:r>
            <a:r>
              <a:rPr lang="en-US" altLang="en-US" sz="1000" dirty="0">
                <a:ea typeface="ＭＳ Ｐゴシック" panose="020B0600070205080204" pitchFamily="34" charset="-128"/>
              </a:rPr>
              <a:t> in the thyroid follicular cells of 4% of people aged 1-29 years, 9% aged 30-59 years, and 38% aged 60-104 years. Laser ablation-inductively coupled plasma-mass spectrometry confirmed the presence of mercury in samples staining with </a:t>
            </a:r>
            <a:r>
              <a:rPr lang="en-US" altLang="en-US" sz="1000" dirty="0" err="1">
                <a:ea typeface="ＭＳ Ｐゴシック" panose="020B0600070205080204" pitchFamily="34" charset="-128"/>
              </a:rPr>
              <a:t>autometallography</a:t>
            </a:r>
            <a:r>
              <a:rPr lang="en-US" altLang="en-US" sz="1000" dirty="0">
                <a:ea typeface="ＭＳ Ｐゴシック" panose="020B0600070205080204" pitchFamily="34" charset="-128"/>
              </a:rPr>
              <a:t>, and detected cadmium, lead, iron, nickel and silver in selected samples.</a:t>
            </a:r>
          </a:p>
          <a:p>
            <a:pPr>
              <a:lnSpc>
                <a:spcPct val="90000"/>
              </a:lnSpc>
            </a:pPr>
            <a:endParaRPr lang="en-US" altLang="en-US" sz="1000" dirty="0">
              <a:ea typeface="ＭＳ Ｐゴシック" panose="020B0600070205080204" pitchFamily="34" charset="-128"/>
            </a:endParaRPr>
          </a:p>
          <a:p>
            <a:pPr>
              <a:lnSpc>
                <a:spcPct val="90000"/>
              </a:lnSpc>
            </a:pPr>
            <a:r>
              <a:rPr lang="en-US" altLang="en-US" sz="1000" dirty="0">
                <a:ea typeface="ＭＳ Ｐゴシック" panose="020B0600070205080204" pitchFamily="34" charset="-128"/>
              </a:rPr>
              <a:t>Conclusions: The proportion of people with mercury in their thyroid follicular cells increases with age, until it is present in over one-third of people aged 60 years and over. Other toxic metals in thyroid cells could enhance mercury toxicity. Mercury can trigger genotoxicity, autoimmune reactions, and oxidative damage, which raises the possibility that mercury could play a role in the pathogenesis of thyroid cancers, autoimmune thyroiditis, and hypothyroidism.</a:t>
            </a:r>
          </a:p>
          <a:p>
            <a:pPr>
              <a:lnSpc>
                <a:spcPct val="90000"/>
              </a:lnSpc>
            </a:pPr>
            <a:endParaRPr lang="en-US" altLang="en-US" sz="1000" dirty="0">
              <a:ea typeface="ＭＳ Ｐゴシック" panose="020B0600070205080204" pitchFamily="34" charset="-128"/>
            </a:endParaRPr>
          </a:p>
          <a:p>
            <a:pPr>
              <a:lnSpc>
                <a:spcPct val="90000"/>
              </a:lnSpc>
            </a:pPr>
            <a:endParaRPr lang="en-US" altLang="en-US" sz="1000" dirty="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B9AD7B76-5018-1241-93E8-EBC948EBDA42}"/>
              </a:ext>
            </a:extLst>
          </p:cNvPr>
          <p:cNvSpPr>
            <a:spLocks noGrp="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CBD1E90-E231-174C-882A-177CFD52A8A1}" type="slidenum">
              <a:rPr lang="en-US" altLang="en-US" sz="1200">
                <a:latin typeface="Arial Regular"/>
              </a:rPr>
              <a:pPr eaLnBrk="1" hangingPunct="1"/>
              <a:t>37</a:t>
            </a:fld>
            <a:endParaRPr lang="en-US" altLang="en-US" sz="1200" dirty="0">
              <a:latin typeface="Arial Regular"/>
            </a:endParaRPr>
          </a:p>
        </p:txBody>
      </p:sp>
    </p:spTree>
    <p:extLst>
      <p:ext uri="{BB962C8B-B14F-4D97-AF65-F5344CB8AC3E}">
        <p14:creationId xmlns:p14="http://schemas.microsoft.com/office/powerpoint/2010/main" val="331574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A973BFDA-8DA4-BB4A-8819-7FD4DCE37ED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a:extLst>
              <a:ext uri="{FF2B5EF4-FFF2-40B4-BE49-F238E27FC236}">
                <a16:creationId xmlns:a16="http://schemas.microsoft.com/office/drawing/2014/main" id="{A2A08DEF-2DAC-7047-AAFE-3FE9CE462BB3}"/>
              </a:ext>
            </a:extLst>
          </p:cNvPr>
          <p:cNvSpPr>
            <a:spLocks noGrp="1"/>
          </p:cNvSpPr>
          <p:nvPr>
            <p:ph type="body" idx="1"/>
          </p:nvPr>
        </p:nvSpPr>
        <p:spPr/>
        <p:txBody>
          <a:bodyPr wrap="square" numCol="1" anchor="t" anchorCtr="0" compatLnSpc="1">
            <a:prstTxWarp prst="textNoShape">
              <a:avLst/>
            </a:prstTxWarp>
            <a:normAutofit fontScale="77500" lnSpcReduction="20000"/>
          </a:bodyPr>
          <a:lstStyle/>
          <a:p>
            <a:r>
              <a:rPr lang="en-US" altLang="en-US" sz="900" dirty="0">
                <a:ea typeface="ＭＳ Ｐゴシック" panose="020B0600070205080204" pitchFamily="34" charset="-128"/>
              </a:rPr>
              <a:t>(1) </a:t>
            </a:r>
            <a:r>
              <a:rPr lang="en-AU" sz="1200" kern="1200" dirty="0">
                <a:solidFill>
                  <a:schemeClr val="tx1"/>
                </a:solidFill>
                <a:effectLst/>
                <a:ea typeface="ＭＳ Ｐゴシック" pitchFamily="-111" charset="-128"/>
                <a:cs typeface="ＭＳ Ｐゴシック" pitchFamily="-111" charset="-128"/>
              </a:rPr>
              <a:t>Alessio L, </a:t>
            </a:r>
            <a:r>
              <a:rPr lang="en-AU" sz="1200" kern="1200" dirty="0" err="1">
                <a:solidFill>
                  <a:schemeClr val="tx1"/>
                </a:solidFill>
                <a:effectLst/>
                <a:ea typeface="ＭＳ Ｐゴシック" pitchFamily="-111" charset="-128"/>
                <a:cs typeface="ＭＳ Ｐゴシック" pitchFamily="-111" charset="-128"/>
              </a:rPr>
              <a:t>Apostoli</a:t>
            </a:r>
            <a:r>
              <a:rPr lang="en-AU" sz="1200" kern="1200" dirty="0">
                <a:solidFill>
                  <a:schemeClr val="tx1"/>
                </a:solidFill>
                <a:effectLst/>
                <a:ea typeface="ＭＳ Ｐゴシック" pitchFamily="-111" charset="-128"/>
                <a:cs typeface="ＭＳ Ｐゴシック" pitchFamily="-111" charset="-128"/>
              </a:rPr>
              <a:t> P, </a:t>
            </a:r>
            <a:r>
              <a:rPr lang="en-AU" sz="1200" kern="1200" dirty="0" err="1">
                <a:solidFill>
                  <a:schemeClr val="tx1"/>
                </a:solidFill>
                <a:effectLst/>
                <a:ea typeface="ＭＳ Ｐゴシック" pitchFamily="-111" charset="-128"/>
                <a:cs typeface="ＭＳ Ｐゴシック" pitchFamily="-111" charset="-128"/>
              </a:rPr>
              <a:t>Ferioli</a:t>
            </a:r>
            <a:r>
              <a:rPr lang="en-AU" sz="1200" kern="1200" dirty="0">
                <a:solidFill>
                  <a:schemeClr val="tx1"/>
                </a:solidFill>
                <a:effectLst/>
                <a:ea typeface="ＭＳ Ｐゴシック" pitchFamily="-111" charset="-128"/>
                <a:cs typeface="ＭＳ Ｐゴシック" pitchFamily="-111" charset="-128"/>
              </a:rPr>
              <a:t> A, Di </a:t>
            </a:r>
            <a:r>
              <a:rPr lang="en-AU" sz="1200" kern="1200" dirty="0" err="1">
                <a:solidFill>
                  <a:schemeClr val="tx1"/>
                </a:solidFill>
                <a:effectLst/>
                <a:ea typeface="ＭＳ Ｐゴシック" pitchFamily="-111" charset="-128"/>
                <a:cs typeface="ＭＳ Ｐゴシック" pitchFamily="-111" charset="-128"/>
              </a:rPr>
              <a:t>Sipio</a:t>
            </a:r>
            <a:r>
              <a:rPr lang="en-AU" sz="1200" kern="1200" dirty="0">
                <a:solidFill>
                  <a:schemeClr val="tx1"/>
                </a:solidFill>
                <a:effectLst/>
                <a:ea typeface="ＭＳ Ｐゴシック" pitchFamily="-111" charset="-128"/>
                <a:cs typeface="ＭＳ Ｐゴシック" pitchFamily="-111" charset="-128"/>
              </a:rPr>
              <a:t> I, </a:t>
            </a:r>
            <a:r>
              <a:rPr lang="en-AU" sz="1200" kern="1200" dirty="0" err="1">
                <a:solidFill>
                  <a:schemeClr val="tx1"/>
                </a:solidFill>
                <a:effectLst/>
                <a:ea typeface="ＭＳ Ｐゴシック" pitchFamily="-111" charset="-128"/>
                <a:cs typeface="ＭＳ Ｐゴシック" pitchFamily="-111" charset="-128"/>
              </a:rPr>
              <a:t>Mussi</a:t>
            </a:r>
            <a:r>
              <a:rPr lang="en-AU" sz="1200" kern="1200" dirty="0">
                <a:solidFill>
                  <a:schemeClr val="tx1"/>
                </a:solidFill>
                <a:effectLst/>
                <a:ea typeface="ＭＳ Ｐゴシック" pitchFamily="-111" charset="-128"/>
                <a:cs typeface="ＭＳ Ｐゴシック" pitchFamily="-111" charset="-128"/>
              </a:rPr>
              <a:t> I, </a:t>
            </a:r>
            <a:r>
              <a:rPr lang="en-AU" sz="1200" kern="1200" dirty="0" err="1">
                <a:solidFill>
                  <a:schemeClr val="tx1"/>
                </a:solidFill>
                <a:effectLst/>
                <a:ea typeface="ＭＳ Ｐゴシック" pitchFamily="-111" charset="-128"/>
                <a:cs typeface="ＭＳ Ｐゴシック" pitchFamily="-111" charset="-128"/>
              </a:rPr>
              <a:t>Rigosa</a:t>
            </a:r>
            <a:r>
              <a:rPr lang="en-AU" sz="1200" kern="1200" dirty="0">
                <a:solidFill>
                  <a:schemeClr val="tx1"/>
                </a:solidFill>
                <a:effectLst/>
                <a:ea typeface="ＭＳ Ｐゴシック" pitchFamily="-111" charset="-128"/>
                <a:cs typeface="ＭＳ Ｐゴシック" pitchFamily="-111" charset="-128"/>
              </a:rPr>
              <a:t> C, Albertini A. Behaviour of biological indicators of internal dose and some neuro-endocrine tests in aluminium workers. Med Lav. 1989 Jul-Aug;80(4):290-300.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2593966.</a:t>
            </a:r>
          </a:p>
          <a:p>
            <a:r>
              <a:rPr lang="en-US" altLang="en-US" sz="900" dirty="0">
                <a:ea typeface="ＭＳ Ｐゴシック" panose="020B0600070205080204" pitchFamily="34" charset="-128"/>
              </a:rPr>
              <a:t>The authors present the results of toxicological studies on </a:t>
            </a:r>
            <a:r>
              <a:rPr lang="en-US" altLang="en-US" sz="900" dirty="0" err="1">
                <a:ea typeface="ＭＳ Ｐゴシック" panose="020B0600070205080204" pitchFamily="34" charset="-128"/>
              </a:rPr>
              <a:t>aluminium</a:t>
            </a:r>
            <a:r>
              <a:rPr lang="en-US" altLang="en-US" sz="900" dirty="0">
                <a:ea typeface="ＭＳ Ｐゴシック" panose="020B0600070205080204" pitchFamily="34" charset="-128"/>
              </a:rPr>
              <a:t> from 1983 to 1988. In order to obtain reference values for serum and urine </a:t>
            </a:r>
            <a:r>
              <a:rPr lang="en-US" altLang="en-US" sz="900" dirty="0" err="1">
                <a:ea typeface="ＭＳ Ｐゴシック" panose="020B0600070205080204" pitchFamily="34" charset="-128"/>
              </a:rPr>
              <a:t>aluminium</a:t>
            </a:r>
            <a:r>
              <a:rPr lang="en-US" altLang="en-US" sz="900" dirty="0">
                <a:ea typeface="ＭＳ Ｐゴシック" panose="020B0600070205080204" pitchFamily="34" charset="-128"/>
              </a:rPr>
              <a:t>, 506 healthy adults, not occupationally exposed to the metal, residing in the Brescia area were studied. The following values were obtained: </a:t>
            </a:r>
            <a:r>
              <a:rPr lang="en-US" altLang="en-US" sz="900" dirty="0" err="1">
                <a:ea typeface="ＭＳ Ｐゴシック" panose="020B0600070205080204" pitchFamily="34" charset="-128"/>
              </a:rPr>
              <a:t>AlS</a:t>
            </a:r>
            <a:r>
              <a:rPr lang="en-US" altLang="en-US" sz="900" dirty="0">
                <a:ea typeface="ＭＳ Ｐゴシック" panose="020B0600070205080204" pitchFamily="34" charset="-128"/>
              </a:rPr>
              <a:t> = 5.8 +/- 2.9 micrograms/l; </a:t>
            </a:r>
            <a:r>
              <a:rPr lang="en-US" altLang="en-US" sz="900" dirty="0" err="1">
                <a:ea typeface="ＭＳ Ｐゴシック" panose="020B0600070205080204" pitchFamily="34" charset="-128"/>
              </a:rPr>
              <a:t>AlU</a:t>
            </a:r>
            <a:r>
              <a:rPr lang="en-US" altLang="en-US" sz="900" dirty="0">
                <a:ea typeface="ＭＳ Ｐゴシック" panose="020B0600070205080204" pitchFamily="34" charset="-128"/>
              </a:rPr>
              <a:t> 11.9 +/- 4.3 micrograms/l. The </a:t>
            </a:r>
            <a:r>
              <a:rPr lang="en-US" altLang="en-US" sz="900" dirty="0" err="1">
                <a:ea typeface="ＭＳ Ｐゴシック" panose="020B0600070205080204" pitchFamily="34" charset="-128"/>
              </a:rPr>
              <a:t>AlU</a:t>
            </a:r>
            <a:r>
              <a:rPr lang="en-US" altLang="en-US" sz="900" dirty="0">
                <a:ea typeface="ＭＳ Ｐゴシック" panose="020B0600070205080204" pitchFamily="34" charset="-128"/>
              </a:rPr>
              <a:t> and </a:t>
            </a:r>
            <a:r>
              <a:rPr lang="en-US" altLang="en-US" sz="900" dirty="0" err="1">
                <a:ea typeface="ＭＳ Ｐゴシック" panose="020B0600070205080204" pitchFamily="34" charset="-128"/>
              </a:rPr>
              <a:t>AlS</a:t>
            </a:r>
            <a:r>
              <a:rPr lang="en-US" altLang="en-US" sz="900" dirty="0">
                <a:ea typeface="ＭＳ Ｐゴシック" panose="020B0600070205080204" pitchFamily="34" charset="-128"/>
              </a:rPr>
              <a:t> values did not differ in relation to age, sex, alcohol consumption, smoking habits and residence, contrary to what has been found for some metals determined in the urine and/or blood of the same subjects. In a group of 227 subjects with occupational exposure to </a:t>
            </a:r>
            <a:r>
              <a:rPr lang="en-US" altLang="en-US" sz="900" dirty="0" err="1">
                <a:ea typeface="ＭＳ Ｐゴシック" panose="020B0600070205080204" pitchFamily="34" charset="-128"/>
              </a:rPr>
              <a:t>aluminium</a:t>
            </a:r>
            <a:r>
              <a:rPr lang="en-US" altLang="en-US" sz="900" dirty="0">
                <a:ea typeface="ＭＳ Ｐゴシック" panose="020B0600070205080204" pitchFamily="34" charset="-128"/>
              </a:rPr>
              <a:t> within the range 0.1-1.0 mg/m3, the mean levels of </a:t>
            </a:r>
            <a:r>
              <a:rPr lang="en-US" altLang="en-US" sz="900" dirty="0" err="1">
                <a:ea typeface="ＭＳ Ｐゴシック" panose="020B0600070205080204" pitchFamily="34" charset="-128"/>
              </a:rPr>
              <a:t>AlU</a:t>
            </a:r>
            <a:r>
              <a:rPr lang="en-US" altLang="en-US" sz="900" dirty="0">
                <a:ea typeface="ＭＳ Ｐゴシック" panose="020B0600070205080204" pitchFamily="34" charset="-128"/>
              </a:rPr>
              <a:t> were higher than that of the reference population; however the </a:t>
            </a:r>
            <a:r>
              <a:rPr lang="en-US" altLang="en-US" sz="900" dirty="0" err="1">
                <a:ea typeface="ＭＳ Ｐゴシック" panose="020B0600070205080204" pitchFamily="34" charset="-128"/>
              </a:rPr>
              <a:t>AlU</a:t>
            </a:r>
            <a:r>
              <a:rPr lang="en-US" altLang="en-US" sz="900" dirty="0">
                <a:ea typeface="ＭＳ Ｐゴシック" panose="020B0600070205080204" pitchFamily="34" charset="-128"/>
              </a:rPr>
              <a:t> of the workers were generally lower than 20 micrograms/l which is the upper limit for the reference population; 4 workers who were under treatment with </a:t>
            </a:r>
            <a:r>
              <a:rPr lang="en-US" altLang="en-US" sz="900" dirty="0" err="1">
                <a:ea typeface="ＭＳ Ｐゴシック" panose="020B0600070205080204" pitchFamily="34" charset="-128"/>
              </a:rPr>
              <a:t>antiacid</a:t>
            </a:r>
            <a:r>
              <a:rPr lang="en-US" altLang="en-US" sz="900" dirty="0">
                <a:ea typeface="ＭＳ Ｐゴシック" panose="020B0600070205080204" pitchFamily="34" charset="-128"/>
              </a:rPr>
              <a:t> preparations showed </a:t>
            </a:r>
            <a:r>
              <a:rPr lang="en-US" altLang="en-US" sz="900" dirty="0" err="1">
                <a:ea typeface="ＭＳ Ｐゴシック" panose="020B0600070205080204" pitchFamily="34" charset="-128"/>
              </a:rPr>
              <a:t>AlU</a:t>
            </a:r>
            <a:r>
              <a:rPr lang="en-US" altLang="en-US" sz="900" dirty="0">
                <a:ea typeface="ＭＳ Ｐゴシック" panose="020B0600070205080204" pitchFamily="34" charset="-128"/>
              </a:rPr>
              <a:t> values higher than 150 micrograms/l. Seven workers exposed to atmospheric </a:t>
            </a:r>
            <a:r>
              <a:rPr lang="en-US" altLang="en-US" sz="900" dirty="0" err="1">
                <a:ea typeface="ＭＳ Ｐゴシック" panose="020B0600070205080204" pitchFamily="34" charset="-128"/>
              </a:rPr>
              <a:t>aluminium</a:t>
            </a:r>
            <a:r>
              <a:rPr lang="en-US" altLang="en-US" sz="900" dirty="0">
                <a:ea typeface="ＭＳ Ｐゴシック" panose="020B0600070205080204" pitchFamily="34" charset="-128"/>
              </a:rPr>
              <a:t> concentrations around the </a:t>
            </a:r>
            <a:r>
              <a:rPr lang="en-US" altLang="en-US" sz="900" dirty="0" err="1">
                <a:ea typeface="ＭＳ Ｐゴシック" panose="020B0600070205080204" pitchFamily="34" charset="-128"/>
              </a:rPr>
              <a:t>TLV</a:t>
            </a:r>
            <a:r>
              <a:rPr lang="en-US" altLang="en-US" sz="900" dirty="0">
                <a:ea typeface="ＭＳ Ｐゴシック" panose="020B0600070205080204" pitchFamily="34" charset="-128"/>
              </a:rPr>
              <a:t>-TWA had higher </a:t>
            </a:r>
            <a:r>
              <a:rPr lang="en-US" altLang="en-US" sz="900" dirty="0" err="1">
                <a:ea typeface="ＭＳ Ｐゴシック" panose="020B0600070205080204" pitchFamily="34" charset="-128"/>
              </a:rPr>
              <a:t>AlU</a:t>
            </a:r>
            <a:r>
              <a:rPr lang="en-US" altLang="en-US" sz="900" dirty="0">
                <a:ea typeface="ＭＳ Ｐゴシック" panose="020B0600070205080204" pitchFamily="34" charset="-128"/>
              </a:rPr>
              <a:t> values at the end of their shift on all working days and on Friday morning the values where higher than those encountered on Monday morning. On the other hand no daily and weekly fluctuations were evident for </a:t>
            </a:r>
            <a:r>
              <a:rPr lang="en-US" altLang="en-US" sz="900" dirty="0" err="1">
                <a:ea typeface="ＭＳ Ｐゴシック" panose="020B0600070205080204" pitchFamily="34" charset="-128"/>
              </a:rPr>
              <a:t>AlS</a:t>
            </a:r>
            <a:r>
              <a:rPr lang="en-US" altLang="en-US" sz="900" dirty="0">
                <a:ea typeface="ＭＳ Ｐゴシック" panose="020B0600070205080204" pitchFamily="34" charset="-128"/>
              </a:rPr>
              <a:t>. For 14 workers the relationship between </a:t>
            </a:r>
            <a:r>
              <a:rPr lang="en-US" altLang="en-US" sz="900" dirty="0" err="1">
                <a:ea typeface="ＭＳ Ｐゴシック" panose="020B0600070205080204" pitchFamily="34" charset="-128"/>
              </a:rPr>
              <a:t>AlU</a:t>
            </a:r>
            <a:r>
              <a:rPr lang="en-US" altLang="en-US" sz="900" dirty="0">
                <a:ea typeface="ＭＳ Ｐゴシック" panose="020B0600070205080204" pitchFamily="34" charset="-128"/>
              </a:rPr>
              <a:t> and </a:t>
            </a:r>
            <a:r>
              <a:rPr lang="en-US" altLang="en-US" sz="900" dirty="0" err="1">
                <a:ea typeface="ＭＳ Ｐゴシック" panose="020B0600070205080204" pitchFamily="34" charset="-128"/>
              </a:rPr>
              <a:t>AlS</a:t>
            </a:r>
            <a:r>
              <a:rPr lang="en-US" altLang="en-US" sz="900" dirty="0">
                <a:ea typeface="ＭＳ Ｐゴシック" panose="020B0600070205080204" pitchFamily="34" charset="-128"/>
              </a:rPr>
              <a:t> values were examined in three subsequent periods after the start of working activity. Considering the same values of </a:t>
            </a:r>
            <a:r>
              <a:rPr lang="en-US" altLang="en-US" sz="900" dirty="0" err="1">
                <a:ea typeface="ＭＳ Ｐゴシック" panose="020B0600070205080204" pitchFamily="34" charset="-128"/>
              </a:rPr>
              <a:t>AlU</a:t>
            </a:r>
            <a:r>
              <a:rPr lang="en-US" altLang="en-US" sz="900" dirty="0">
                <a:ea typeface="ＭＳ Ｐゴシック" panose="020B0600070205080204" pitchFamily="34" charset="-128"/>
              </a:rPr>
              <a:t>, it was observed that the </a:t>
            </a:r>
            <a:r>
              <a:rPr lang="en-US" altLang="en-US" sz="900" dirty="0" err="1">
                <a:ea typeface="ＭＳ Ｐゴシック" panose="020B0600070205080204" pitchFamily="34" charset="-128"/>
              </a:rPr>
              <a:t>AlS</a:t>
            </a:r>
            <a:r>
              <a:rPr lang="en-US" altLang="en-US" sz="900" dirty="0">
                <a:ea typeface="ＭＳ Ｐゴシック" panose="020B0600070205080204" pitchFamily="34" charset="-128"/>
              </a:rPr>
              <a:t> increased with the duration of exposure. These results seem to indicate that </a:t>
            </a:r>
            <a:r>
              <a:rPr lang="en-US" altLang="en-US" sz="900" dirty="0" err="1">
                <a:ea typeface="ＭＳ Ｐゴシック" panose="020B0600070205080204" pitchFamily="34" charset="-128"/>
              </a:rPr>
              <a:t>AlU</a:t>
            </a:r>
            <a:r>
              <a:rPr lang="en-US" altLang="en-US" sz="900" dirty="0">
                <a:ea typeface="ＭＳ Ｐゴシック" panose="020B0600070205080204" pitchFamily="34" charset="-128"/>
              </a:rPr>
              <a:t> could be considered as indicator of current exposure and </a:t>
            </a:r>
            <a:r>
              <a:rPr lang="en-US" altLang="en-US" sz="900" dirty="0" err="1">
                <a:ea typeface="ＭＳ Ｐゴシック" panose="020B0600070205080204" pitchFamily="34" charset="-128"/>
              </a:rPr>
              <a:t>AlS</a:t>
            </a:r>
            <a:r>
              <a:rPr lang="en-US" altLang="en-US" sz="900" dirty="0">
                <a:ea typeface="ＭＳ Ｐゴシック" panose="020B0600070205080204" pitchFamily="34" charset="-128"/>
              </a:rPr>
              <a:t> as an indicator of cumulative exposure. Neuroendocrine tests were performed every 6 months in 21 workers after they had been hired. </a:t>
            </a:r>
            <a:r>
              <a:rPr lang="en-US" altLang="en-US" sz="900" dirty="0" err="1">
                <a:ea typeface="ＭＳ Ｐゴシック" panose="020B0600070205080204" pitchFamily="34" charset="-128"/>
              </a:rPr>
              <a:t>PRL</a:t>
            </a:r>
            <a:r>
              <a:rPr lang="en-US" altLang="en-US" sz="900" dirty="0">
                <a:ea typeface="ＭＳ Ｐゴシック" panose="020B0600070205080204" pitchFamily="34" charset="-128"/>
              </a:rPr>
              <a:t> and </a:t>
            </a:r>
            <a:r>
              <a:rPr lang="en-US" altLang="en-US" sz="900" dirty="0" err="1">
                <a:ea typeface="ＭＳ Ｐゴシック" panose="020B0600070205080204" pitchFamily="34" charset="-128"/>
              </a:rPr>
              <a:t>TSH</a:t>
            </a:r>
            <a:r>
              <a:rPr lang="en-US" altLang="en-US" sz="900" dirty="0">
                <a:ea typeface="ＭＳ Ｐゴシック" panose="020B0600070205080204" pitchFamily="34" charset="-128"/>
              </a:rPr>
              <a:t> values were reduced after 1 year of work and were still reduced 6 months later. Further analyses showed a different </a:t>
            </a:r>
            <a:r>
              <a:rPr lang="en-US" altLang="en-US" sz="900" dirty="0" err="1">
                <a:ea typeface="ＭＳ Ｐゴシック" panose="020B0600070205080204" pitchFamily="34" charset="-128"/>
              </a:rPr>
              <a:t>behaviour</a:t>
            </a:r>
            <a:r>
              <a:rPr lang="en-US" altLang="en-US" sz="900" dirty="0">
                <a:ea typeface="ＭＳ Ｐゴシック" panose="020B0600070205080204" pitchFamily="34" charset="-128"/>
              </a:rPr>
              <a:t>: in fact the levels of the two hormones rose above the reference values, while the HGH and other gonadotropins showed no alterations. These results seem to indicate that at the start of exposure to </a:t>
            </a:r>
            <a:r>
              <a:rPr lang="en-US" altLang="en-US" sz="900" dirty="0" err="1">
                <a:ea typeface="ＭＳ Ｐゴシック" panose="020B0600070205080204" pitchFamily="34" charset="-128"/>
              </a:rPr>
              <a:t>aluminium</a:t>
            </a:r>
            <a:r>
              <a:rPr lang="en-US" altLang="en-US" sz="900" dirty="0">
                <a:ea typeface="ＭＳ Ｐゴシック" panose="020B0600070205080204" pitchFamily="34" charset="-128"/>
              </a:rPr>
              <a:t> concentrations below </a:t>
            </a:r>
            <a:r>
              <a:rPr lang="en-US" altLang="en-US" sz="900" dirty="0" err="1">
                <a:ea typeface="ＭＳ Ｐゴシック" panose="020B0600070205080204" pitchFamily="34" charset="-128"/>
              </a:rPr>
              <a:t>TLV</a:t>
            </a:r>
            <a:r>
              <a:rPr lang="en-US" altLang="en-US" sz="900" dirty="0">
                <a:ea typeface="ＭＳ Ｐゴシック" panose="020B0600070205080204" pitchFamily="34" charset="-128"/>
              </a:rPr>
              <a:t>-TWA there is an effect on the hypothalamus-pituitary axis. This phenomenon is probably transient perhaps because of an adaptation mechanism. Further studies are however necessary to verify these results.</a:t>
            </a:r>
          </a:p>
          <a:p>
            <a:pPr>
              <a:lnSpc>
                <a:spcPct val="80000"/>
              </a:lnSpc>
            </a:pPr>
            <a:endParaRPr lang="en-US" altLang="en-US" sz="900" dirty="0">
              <a:ea typeface="ＭＳ Ｐゴシック" panose="020B0600070205080204" pitchFamily="34" charset="-128"/>
            </a:endParaRPr>
          </a:p>
          <a:p>
            <a:pPr>
              <a:lnSpc>
                <a:spcPct val="80000"/>
              </a:lnSpc>
            </a:pPr>
            <a:r>
              <a:rPr lang="en-US" altLang="en-US" sz="900" dirty="0" err="1">
                <a:ea typeface="ＭＳ Ｐゴシック" panose="020B0600070205080204" pitchFamily="34" charset="-128"/>
              </a:rPr>
              <a:t>PMID</a:t>
            </a:r>
            <a:r>
              <a:rPr lang="en-US" altLang="en-US" sz="900" dirty="0">
                <a:ea typeface="ＭＳ Ｐゴシック" panose="020B0600070205080204" pitchFamily="34" charset="-128"/>
              </a:rPr>
              <a:t>: 2593966 [PubMed - indexed for MEDLINE]</a:t>
            </a:r>
          </a:p>
          <a:p>
            <a:pPr>
              <a:lnSpc>
                <a:spcPct val="80000"/>
              </a:lnSpc>
            </a:pPr>
            <a:endParaRPr lang="en-US" altLang="en-US" sz="900" dirty="0">
              <a:ea typeface="ＭＳ Ｐゴシック" panose="020B0600070205080204" pitchFamily="34" charset="-128"/>
            </a:endParaRPr>
          </a:p>
          <a:p>
            <a:pPr>
              <a:lnSpc>
                <a:spcPct val="80000"/>
              </a:lnSpc>
            </a:pPr>
            <a:r>
              <a:rPr lang="en-US" altLang="en-US" sz="900" dirty="0">
                <a:ea typeface="ＭＳ Ｐゴシック" panose="020B0600070205080204" pitchFamily="34" charset="-128"/>
              </a:rPr>
              <a:t>(2) </a:t>
            </a:r>
            <a:r>
              <a:rPr lang="en-US" altLang="en-US" sz="900" dirty="0" err="1">
                <a:ea typeface="ＭＳ Ｐゴシック" panose="020B0600070205080204" pitchFamily="34" charset="-128"/>
              </a:rPr>
              <a:t>Orihuela</a:t>
            </a:r>
            <a:r>
              <a:rPr lang="en-US" altLang="en-US" sz="900" dirty="0">
                <a:ea typeface="ＭＳ Ｐゴシック" panose="020B0600070205080204" pitchFamily="34" charset="-128"/>
              </a:rPr>
              <a:t> D. </a:t>
            </a:r>
            <a:r>
              <a:rPr lang="en-US" altLang="en-US" sz="900" dirty="0" err="1">
                <a:ea typeface="ＭＳ Ｐゴシック" panose="020B0600070205080204" pitchFamily="34" charset="-128"/>
              </a:rPr>
              <a:t>Aluminium</a:t>
            </a:r>
            <a:r>
              <a:rPr lang="en-US" altLang="en-US" sz="900" dirty="0">
                <a:ea typeface="ＭＳ Ｐゴシック" panose="020B0600070205080204" pitchFamily="34" charset="-128"/>
              </a:rPr>
              <a:t> effects on thyroid gland function: iodide uptake, hormone biosynthesis and secretion. J </a:t>
            </a:r>
            <a:r>
              <a:rPr lang="en-US" altLang="en-US" sz="900" dirty="0" err="1">
                <a:ea typeface="ＭＳ Ｐゴシック" panose="020B0600070205080204" pitchFamily="34" charset="-128"/>
              </a:rPr>
              <a:t>Inorg</a:t>
            </a:r>
            <a:r>
              <a:rPr lang="en-US" altLang="en-US" sz="900" dirty="0">
                <a:ea typeface="ＭＳ Ｐゴシック" panose="020B0600070205080204" pitchFamily="34" charset="-128"/>
              </a:rPr>
              <a:t> </a:t>
            </a:r>
            <a:r>
              <a:rPr lang="en-US" altLang="en-US" sz="900" dirty="0" err="1">
                <a:ea typeface="ＭＳ Ｐゴシック" panose="020B0600070205080204" pitchFamily="34" charset="-128"/>
              </a:rPr>
              <a:t>Biochem</a:t>
            </a:r>
            <a:r>
              <a:rPr lang="en-US" altLang="en-US" sz="900" dirty="0">
                <a:ea typeface="ＭＳ Ｐゴシック" panose="020B0600070205080204" pitchFamily="34" charset="-128"/>
              </a:rPr>
              <a:t>. 2011 Nov;105(11):1464-8. </a:t>
            </a:r>
            <a:r>
              <a:rPr lang="en-US" altLang="en-US" sz="900" dirty="0" err="1">
                <a:ea typeface="ＭＳ Ｐゴシック" panose="020B0600070205080204" pitchFamily="34" charset="-128"/>
              </a:rPr>
              <a:t>doi</a:t>
            </a:r>
            <a:r>
              <a:rPr lang="en-US" altLang="en-US" sz="900" dirty="0">
                <a:ea typeface="ＭＳ Ｐゴシック" panose="020B0600070205080204" pitchFamily="34" charset="-128"/>
              </a:rPr>
              <a:t>: 10.1016/j.jinorgbio.2011.08.004. </a:t>
            </a:r>
            <a:r>
              <a:rPr lang="en-US" altLang="en-US" sz="900" dirty="0" err="1">
                <a:ea typeface="ＭＳ Ｐゴシック" panose="020B0600070205080204" pitchFamily="34" charset="-128"/>
              </a:rPr>
              <a:t>Epub</a:t>
            </a:r>
            <a:r>
              <a:rPr lang="en-US" altLang="en-US" sz="900" dirty="0">
                <a:ea typeface="ＭＳ Ｐゴシック" panose="020B0600070205080204" pitchFamily="34" charset="-128"/>
              </a:rPr>
              <a:t> 2011 Aug 12. </a:t>
            </a:r>
            <a:r>
              <a:rPr lang="en-US" altLang="en-US" sz="900" dirty="0" err="1">
                <a:ea typeface="ＭＳ Ｐゴシック" panose="020B0600070205080204" pitchFamily="34" charset="-128"/>
              </a:rPr>
              <a:t>PMID</a:t>
            </a:r>
            <a:r>
              <a:rPr lang="en-US" altLang="en-US" sz="900" dirty="0">
                <a:ea typeface="ＭＳ Ｐゴシック" panose="020B0600070205080204" pitchFamily="34" charset="-128"/>
              </a:rPr>
              <a:t>: 22099156.</a:t>
            </a:r>
          </a:p>
          <a:p>
            <a:pPr>
              <a:lnSpc>
                <a:spcPct val="80000"/>
              </a:lnSpc>
            </a:pPr>
            <a:r>
              <a:rPr lang="en-US" altLang="en-US" sz="900" dirty="0">
                <a:ea typeface="ＭＳ Ｐゴシック" panose="020B0600070205080204" pitchFamily="34" charset="-128"/>
              </a:rPr>
              <a:t>The serum concentrations of total thyroxine (T4, 3.78 ± 0.14 vs. 4.68 ± 0.12 </a:t>
            </a:r>
            <a:r>
              <a:rPr lang="el-GR" altLang="en-US" sz="900" dirty="0">
                <a:ea typeface="ＭＳ Ｐゴシック" panose="020B0600070205080204" pitchFamily="34" charset="-128"/>
              </a:rPr>
              <a:t>μ</a:t>
            </a:r>
            <a:r>
              <a:rPr lang="en-US" altLang="en-US" sz="900" dirty="0">
                <a:ea typeface="ＭＳ Ｐゴシック" panose="020B0600070205080204" pitchFamily="34" charset="-128"/>
              </a:rPr>
              <a:t>g/</a:t>
            </a:r>
            <a:r>
              <a:rPr lang="en-US" altLang="en-US" sz="900" dirty="0" err="1">
                <a:ea typeface="ＭＳ Ｐゴシック" panose="020B0600070205080204" pitchFamily="34" charset="-128"/>
              </a:rPr>
              <a:t>dL</a:t>
            </a:r>
            <a:r>
              <a:rPr lang="en-US" altLang="en-US" sz="900" dirty="0">
                <a:ea typeface="ＭＳ Ｐゴシック" panose="020B0600070205080204" pitchFamily="34" charset="-128"/>
              </a:rPr>
              <a:t>, P&lt;0.05) and total triiodothyronine (T3, 47 ± 4 vs. 66 ± 5 ng/</a:t>
            </a:r>
            <a:r>
              <a:rPr lang="en-US" altLang="en-US" sz="900" dirty="0" err="1">
                <a:ea typeface="ＭＳ Ｐゴシック" panose="020B0600070205080204" pitchFamily="34" charset="-128"/>
              </a:rPr>
              <a:t>dL</a:t>
            </a:r>
            <a:r>
              <a:rPr lang="en-US" altLang="en-US" sz="900" dirty="0">
                <a:ea typeface="ＭＳ Ｐゴシック" panose="020B0600070205080204" pitchFamily="34" charset="-128"/>
              </a:rPr>
              <a:t>, P&lt;0.05) were decreased by effect of Al.</a:t>
            </a:r>
          </a:p>
          <a:p>
            <a:pPr>
              <a:lnSpc>
                <a:spcPct val="80000"/>
              </a:lnSpc>
            </a:pPr>
            <a:endParaRPr lang="en-US" altLang="en-US" sz="900" dirty="0">
              <a:ea typeface="ＭＳ Ｐゴシック" panose="020B0600070205080204" pitchFamily="34" charset="-128"/>
            </a:endParaRPr>
          </a:p>
          <a:p>
            <a:pPr>
              <a:lnSpc>
                <a:spcPct val="80000"/>
              </a:lnSpc>
            </a:pPr>
            <a:r>
              <a:rPr lang="en-US" altLang="en-US" sz="900" dirty="0">
                <a:ea typeface="ＭＳ Ｐゴシック" panose="020B0600070205080204" pitchFamily="34" charset="-128"/>
              </a:rPr>
              <a:t>Found in teas:</a:t>
            </a:r>
          </a:p>
          <a:p>
            <a:r>
              <a:rPr lang="en-AU" sz="1200" u="none" strike="noStrike" kern="1200" dirty="0">
                <a:solidFill>
                  <a:schemeClr val="tx1"/>
                </a:solidFill>
                <a:effectLst/>
                <a:ea typeface="ＭＳ Ｐゴシック" pitchFamily="-111" charset="-128"/>
                <a:cs typeface="ＭＳ Ｐゴシック" pitchFamily="-111" charset="-128"/>
              </a:rPr>
              <a:t>(3)Fung </a:t>
            </a:r>
            <a:r>
              <a:rPr lang="en-AU" sz="1200" u="none" strike="noStrike" kern="1200" dirty="0" err="1">
                <a:solidFill>
                  <a:schemeClr val="tx1"/>
                </a:solidFill>
                <a:effectLst/>
                <a:ea typeface="ＭＳ Ｐゴシック" pitchFamily="-111" charset="-128"/>
                <a:cs typeface="ＭＳ Ｐゴシック" pitchFamily="-111" charset="-128"/>
              </a:rPr>
              <a:t>KF</a:t>
            </a:r>
            <a:r>
              <a:rPr lang="en-AU" sz="1200" u="none" strike="noStrike" kern="1200" dirty="0">
                <a:solidFill>
                  <a:schemeClr val="tx1"/>
                </a:solidFill>
                <a:effectLst/>
                <a:ea typeface="ＭＳ Ｐゴシック" pitchFamily="-111" charset="-128"/>
                <a:cs typeface="ＭＳ Ｐゴシック" pitchFamily="-111" charset="-128"/>
              </a:rPr>
              <a:t>, Zhang </a:t>
            </a:r>
            <a:r>
              <a:rPr lang="en-AU" sz="1200" u="none" strike="noStrike" kern="1200" dirty="0" err="1">
                <a:solidFill>
                  <a:schemeClr val="tx1"/>
                </a:solidFill>
                <a:effectLst/>
                <a:ea typeface="ＭＳ Ｐゴシック" pitchFamily="-111" charset="-128"/>
                <a:cs typeface="ＭＳ Ｐゴシック" pitchFamily="-111" charset="-128"/>
              </a:rPr>
              <a:t>ZQ</a:t>
            </a:r>
            <a:r>
              <a:rPr lang="en-AU" sz="1200" u="none" strike="noStrike" kern="1200" dirty="0">
                <a:solidFill>
                  <a:schemeClr val="tx1"/>
                </a:solidFill>
                <a:effectLst/>
                <a:ea typeface="ＭＳ Ｐゴシック" pitchFamily="-111" charset="-128"/>
                <a:cs typeface="ＭＳ Ｐゴシック" pitchFamily="-111" charset="-128"/>
              </a:rPr>
              <a:t>, Wong </a:t>
            </a:r>
            <a:r>
              <a:rPr lang="en-AU" sz="1200" u="none" strike="noStrike" kern="1200" dirty="0" err="1">
                <a:solidFill>
                  <a:schemeClr val="tx1"/>
                </a:solidFill>
                <a:effectLst/>
                <a:ea typeface="ＭＳ Ｐゴシック" pitchFamily="-111" charset="-128"/>
                <a:cs typeface="ＭＳ Ｐゴシック" pitchFamily="-111" charset="-128"/>
              </a:rPr>
              <a:t>JW</a:t>
            </a:r>
            <a:r>
              <a:rPr lang="en-AU" sz="1200" u="none" strike="noStrike" kern="1200" dirty="0">
                <a:solidFill>
                  <a:schemeClr val="tx1"/>
                </a:solidFill>
                <a:effectLst/>
                <a:ea typeface="ＭＳ Ｐゴシック" pitchFamily="-111" charset="-128"/>
                <a:cs typeface="ＭＳ Ｐゴシック" pitchFamily="-111" charset="-128"/>
              </a:rPr>
              <a:t>, Wong MH. Aluminium and fluoride concentrations of three tea varieties growing at Lantau Island, Hong Kong. Environ Geochem Health. 2003 Jun;25(2):219-32.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10.1023/a:1023233226620.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12901167.</a:t>
            </a:r>
          </a:p>
          <a:p>
            <a:br>
              <a:rPr lang="en-AU" sz="1200" u="none" strike="noStrike" kern="1200" dirty="0">
                <a:solidFill>
                  <a:schemeClr val="tx1"/>
                </a:solidFill>
                <a:effectLst/>
                <a:ea typeface="ＭＳ Ｐゴシック" pitchFamily="-111" charset="-128"/>
                <a:cs typeface="ＭＳ Ｐゴシック" pitchFamily="-111" charset="-128"/>
              </a:rPr>
            </a:br>
            <a:endParaRPr lang="en-AU" sz="1200" u="none" strike="noStrike" kern="1200" dirty="0">
              <a:solidFill>
                <a:schemeClr val="tx1"/>
              </a:solidFill>
              <a:effectLst/>
              <a:ea typeface="ＭＳ Ｐゴシック" pitchFamily="-111" charset="-128"/>
              <a:cs typeface="ＭＳ Ｐゴシック" pitchFamily="-111" charset="-128"/>
            </a:endParaRPr>
          </a:p>
          <a:p>
            <a:pPr>
              <a:lnSpc>
                <a:spcPct val="80000"/>
              </a:lnSpc>
            </a:pPr>
            <a:endParaRPr lang="en-US" altLang="en-US" sz="900" dirty="0">
              <a:ea typeface="ＭＳ Ｐゴシック" panose="020B0600070205080204" pitchFamily="34" charset="-128"/>
            </a:endParaRPr>
          </a:p>
          <a:p>
            <a:pPr>
              <a:lnSpc>
                <a:spcPct val="80000"/>
              </a:lnSpc>
            </a:pPr>
            <a:endParaRPr lang="en-US" altLang="en-US" sz="900" dirty="0">
              <a:ea typeface="ＭＳ Ｐゴシック" panose="020B0600070205080204" pitchFamily="34" charset="-128"/>
            </a:endParaRPr>
          </a:p>
          <a:p>
            <a:pPr>
              <a:lnSpc>
                <a:spcPct val="80000"/>
              </a:lnSpc>
            </a:pPr>
            <a:endParaRPr lang="en-US" altLang="en-US" sz="900" dirty="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0B1D57E2-1F4D-5D4E-9731-8DF2531B5F25}"/>
              </a:ext>
            </a:extLst>
          </p:cNvPr>
          <p:cNvSpPr>
            <a:spLocks noGrp="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9EB961F-7DF3-CE40-9640-1DE5CB4F1944}" type="slidenum">
              <a:rPr lang="en-US" altLang="en-US" sz="1200">
                <a:latin typeface="Arial Regular"/>
              </a:rPr>
              <a:pPr eaLnBrk="1" hangingPunct="1"/>
              <a:t>38</a:t>
            </a:fld>
            <a:endParaRPr lang="en-US" altLang="en-US" sz="1200" dirty="0">
              <a:latin typeface="Arial Regular"/>
            </a:endParaRPr>
          </a:p>
        </p:txBody>
      </p:sp>
    </p:spTree>
    <p:extLst>
      <p:ext uri="{BB962C8B-B14F-4D97-AF65-F5344CB8AC3E}">
        <p14:creationId xmlns:p14="http://schemas.microsoft.com/office/powerpoint/2010/main" val="29069823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40</a:t>
            </a:fld>
            <a:endParaRPr lang="en-US" altLang="en-US"/>
          </a:p>
        </p:txBody>
      </p:sp>
    </p:spTree>
    <p:extLst>
      <p:ext uri="{BB962C8B-B14F-4D97-AF65-F5344CB8AC3E}">
        <p14:creationId xmlns:p14="http://schemas.microsoft.com/office/powerpoint/2010/main" val="30298734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41</a:t>
            </a:fld>
            <a:endParaRPr lang="en-US" altLang="en-US" dirty="0"/>
          </a:p>
        </p:txBody>
      </p:sp>
    </p:spTree>
    <p:extLst>
      <p:ext uri="{BB962C8B-B14F-4D97-AF65-F5344CB8AC3E}">
        <p14:creationId xmlns:p14="http://schemas.microsoft.com/office/powerpoint/2010/main" val="354793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D3B47DB4-F2D9-694C-9ED0-9EF28CF1748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a:extLst>
              <a:ext uri="{FF2B5EF4-FFF2-40B4-BE49-F238E27FC236}">
                <a16:creationId xmlns:a16="http://schemas.microsoft.com/office/drawing/2014/main" id="{633C2C48-F320-F94D-9676-2A6976012F9E}"/>
              </a:ext>
            </a:extLst>
          </p:cNvPr>
          <p:cNvSpPr>
            <a:spLocks noGrp="1"/>
          </p:cNvSpPr>
          <p:nvPr>
            <p:ph type="body" idx="1"/>
          </p:nvPr>
        </p:nvSpPr>
        <p:spPr/>
        <p:txBody>
          <a:bodyPr wrap="square" numCol="1" anchor="t" anchorCtr="0" compatLnSpc="1">
            <a:prstTxWarp prst="textNoShape">
              <a:avLst/>
            </a:prstTxWarp>
            <a:normAutofit lnSpcReduction="10000"/>
          </a:bodyPr>
          <a:lstStyle/>
          <a:p>
            <a:pPr>
              <a:lnSpc>
                <a:spcPct val="80000"/>
              </a:lnSpc>
            </a:pPr>
            <a:r>
              <a:rPr lang="en-US" altLang="en-US" sz="1000" b="1" dirty="0">
                <a:ea typeface="ＭＳ Ｐゴシック" panose="020B0600070205080204" pitchFamily="34" charset="-128"/>
              </a:rPr>
              <a:t>Folate </a:t>
            </a:r>
            <a:endParaRPr lang="en-US" altLang="en-US" sz="1000" dirty="0">
              <a:ea typeface="ＭＳ Ｐゴシック" panose="020B0600070205080204" pitchFamily="34" charset="-128"/>
            </a:endParaRPr>
          </a:p>
          <a:p>
            <a:pPr>
              <a:lnSpc>
                <a:spcPct val="80000"/>
              </a:lnSpc>
            </a:pPr>
            <a:r>
              <a:rPr lang="en-US" altLang="en-US" sz="1000" dirty="0">
                <a:ea typeface="ＭＳ Ｐゴシック" panose="020B0600070205080204" pitchFamily="34" charset="-128"/>
              </a:rPr>
              <a:t> </a:t>
            </a:r>
          </a:p>
          <a:p>
            <a:pPr>
              <a:lnSpc>
                <a:spcPct val="80000"/>
              </a:lnSpc>
            </a:pPr>
            <a:r>
              <a:rPr lang="en-US" altLang="en-US" sz="1000" dirty="0" err="1">
                <a:ea typeface="ＭＳ Ｐゴシック" panose="020B0600070205080204" pitchFamily="34" charset="-128"/>
              </a:rPr>
              <a:t>Sittig</a:t>
            </a:r>
            <a:r>
              <a:rPr lang="en-US" altLang="en-US" sz="1000" dirty="0">
                <a:ea typeface="ＭＳ Ｐゴシック" panose="020B0600070205080204" pitchFamily="34" charset="-128"/>
              </a:rPr>
              <a:t> LJ, Herzing </a:t>
            </a:r>
            <a:r>
              <a:rPr lang="en-US" altLang="en-US" sz="1000" dirty="0" err="1">
                <a:ea typeface="ＭＳ Ｐゴシック" panose="020B0600070205080204" pitchFamily="34" charset="-128"/>
              </a:rPr>
              <a:t>LB</a:t>
            </a:r>
            <a:r>
              <a:rPr lang="en-US" altLang="en-US" sz="1000" dirty="0">
                <a:ea typeface="ＭＳ Ｐゴシック" panose="020B0600070205080204" pitchFamily="34" charset="-128"/>
              </a:rPr>
              <a:t>, </a:t>
            </a:r>
            <a:r>
              <a:rPr lang="en-US" altLang="en-US" sz="1000" dirty="0" err="1">
                <a:ea typeface="ＭＳ Ｐゴシック" panose="020B0600070205080204" pitchFamily="34" charset="-128"/>
              </a:rPr>
              <a:t>Xie</a:t>
            </a:r>
            <a:r>
              <a:rPr lang="en-US" altLang="en-US" sz="1000" dirty="0">
                <a:ea typeface="ＭＳ Ｐゴシック" panose="020B0600070205080204" pitchFamily="34" charset="-128"/>
              </a:rPr>
              <a:t> H, Batra KK, Shukla PK, </a:t>
            </a:r>
            <a:r>
              <a:rPr lang="en-US" altLang="en-US" sz="1000" dirty="0" err="1">
                <a:ea typeface="ＭＳ Ｐゴシック" panose="020B0600070205080204" pitchFamily="34" charset="-128"/>
              </a:rPr>
              <a:t>Redei</a:t>
            </a:r>
            <a:r>
              <a:rPr lang="en-US" altLang="en-US" sz="1000" dirty="0">
                <a:ea typeface="ＭＳ Ｐゴシック" panose="020B0600070205080204" pitchFamily="34" charset="-128"/>
              </a:rPr>
              <a:t> EE. Excess folate during adolescence suppresses thyroid function with permanent deficits in motivation and spatial memory. Genes Brain </a:t>
            </a:r>
            <a:r>
              <a:rPr lang="en-US" altLang="en-US" sz="1000" dirty="0" err="1">
                <a:ea typeface="ＭＳ Ｐゴシック" panose="020B0600070205080204" pitchFamily="34" charset="-128"/>
              </a:rPr>
              <a:t>Behav</a:t>
            </a:r>
            <a:r>
              <a:rPr lang="en-US" altLang="en-US" sz="1000" dirty="0">
                <a:ea typeface="ＭＳ Ｐゴシック" panose="020B0600070205080204" pitchFamily="34" charset="-128"/>
              </a:rPr>
              <a:t>. 2012 Mar;11(2):193-200.</a:t>
            </a:r>
          </a:p>
          <a:p>
            <a:pPr>
              <a:lnSpc>
                <a:spcPct val="80000"/>
              </a:lnSpc>
            </a:pPr>
            <a:endParaRPr lang="en-US" altLang="en-US" sz="1000" dirty="0">
              <a:ea typeface="ＭＳ Ｐゴシック" panose="020B0600070205080204" pitchFamily="34" charset="-128"/>
            </a:endParaRPr>
          </a:p>
          <a:p>
            <a:pPr>
              <a:lnSpc>
                <a:spcPct val="80000"/>
              </a:lnSpc>
            </a:pPr>
            <a:endParaRPr lang="en-US" altLang="en-US" sz="1000" dirty="0">
              <a:ea typeface="ＭＳ Ｐゴシック" panose="020B0600070205080204" pitchFamily="34" charset="-128"/>
            </a:endParaRPr>
          </a:p>
          <a:p>
            <a:pPr>
              <a:lnSpc>
                <a:spcPct val="80000"/>
              </a:lnSpc>
            </a:pPr>
            <a:r>
              <a:rPr lang="en-US" altLang="en-US" sz="1000" dirty="0">
                <a:ea typeface="ＭＳ Ｐゴシック" panose="020B0600070205080204" pitchFamily="34" charset="-128"/>
              </a:rPr>
              <a:t>Source</a:t>
            </a:r>
          </a:p>
          <a:p>
            <a:pPr>
              <a:lnSpc>
                <a:spcPct val="80000"/>
              </a:lnSpc>
            </a:pPr>
            <a:r>
              <a:rPr lang="en-US" altLang="en-US" sz="1000" dirty="0">
                <a:ea typeface="ＭＳ Ｐゴシック" panose="020B0600070205080204" pitchFamily="34" charset="-128"/>
              </a:rPr>
              <a:t>Department of Psychiatry and Behavioral Sciences, The Asher Center Department of Pediatrics Falk Brain Tumor Center, Cancer Biology and Epigenomics Program, Children's Memorial Research Center, Feinberg School of Medicine, Northwestern University, Chicago, IL, USA.</a:t>
            </a:r>
          </a:p>
          <a:p>
            <a:pPr>
              <a:lnSpc>
                <a:spcPct val="80000"/>
              </a:lnSpc>
            </a:pPr>
            <a:r>
              <a:rPr lang="en-US" altLang="en-US" sz="1000" dirty="0">
                <a:ea typeface="ＭＳ Ｐゴシック" panose="020B0600070205080204" pitchFamily="34" charset="-128"/>
              </a:rPr>
              <a:t> </a:t>
            </a:r>
          </a:p>
          <a:p>
            <a:pPr>
              <a:lnSpc>
                <a:spcPct val="80000"/>
              </a:lnSpc>
            </a:pPr>
            <a:r>
              <a:rPr lang="en-US" altLang="en-US" sz="1000" dirty="0">
                <a:ea typeface="ＭＳ Ｐゴシック" panose="020B0600070205080204" pitchFamily="34" charset="-128"/>
              </a:rPr>
              <a:t>Abstract</a:t>
            </a:r>
          </a:p>
          <a:p>
            <a:pPr>
              <a:lnSpc>
                <a:spcPct val="80000"/>
              </a:lnSpc>
            </a:pPr>
            <a:r>
              <a:rPr lang="en-US" altLang="en-US" sz="1000" dirty="0">
                <a:ea typeface="ＭＳ Ｐゴシック" panose="020B0600070205080204" pitchFamily="34" charset="-128"/>
              </a:rPr>
              <a:t>Cognitive and memory deficits can be caused or exacerbated by dietary folate deficiency, which has been combatted by the addition of folate to grains and dietary supplements. The recommended dose of the B9 vitamin folate is 400 µg/day for adolescents and non-pregnant adults, and consumption above the recommended daily allowance is not considered to be detrimental. However, the effects of excess folate have not been tested in adolescence when neuro and endocrine development suggest possible vulnerability to long-term cognitive effects. We administered folate-supplemented (8.0 mg folic acid/kg diet) or control lab chow (2.7 mg folic acid/kg diet) to rats ad libitum from 30 to 60 days of age, and subsequently tested their motivation and learning and memory in the Morris water maze. We found that folate-supplemented animals had deficits in motivation and spatial memory, but they showed no changes of the learning- and memory-related molecules growth-associated protein-43 or </a:t>
            </a:r>
            <a:r>
              <a:rPr lang="en-US" altLang="en-US" sz="1000" dirty="0" err="1">
                <a:ea typeface="ＭＳ Ｐゴシック" panose="020B0600070205080204" pitchFamily="34" charset="-128"/>
              </a:rPr>
              <a:t>Gs</a:t>
            </a:r>
            <a:r>
              <a:rPr lang="en-US" altLang="en-US" sz="1000" dirty="0">
                <a:ea typeface="ＭＳ Ｐゴシック" panose="020B0600070205080204" pitchFamily="34" charset="-128"/>
              </a:rPr>
              <a:t>-α subunit protein in the hippocampus. They had decreased levels of thyroxine (T4) and triiodothyronine (T3) in the periphery and decreased protein levels of thyroid receptor-α1 and -α2 (TRα1 and TRα2) in the hippocampus. The latter may have been due to an observed increase of cytosine-phosphate-guanosine island methylation within the putative thyroid hormone receptor-α promoter, which we have mapped for the first time in the rat. Overall, folate supplementation in adolescence led to motivational and spatial memory deficits that may have been mediated by suppressed thyroid hormone function in the periphery and hippocampus.</a:t>
            </a:r>
          </a:p>
          <a:p>
            <a:pPr>
              <a:lnSpc>
                <a:spcPct val="80000"/>
              </a:lnSpc>
            </a:pPr>
            <a:endParaRPr lang="en-US" altLang="en-US" sz="1000" dirty="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70277BB8-53BC-2D4F-B40A-C2F992DEE0AB}"/>
              </a:ext>
            </a:extLst>
          </p:cNvPr>
          <p:cNvSpPr>
            <a:spLocks noGrp="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DBE916B-36A2-7C49-949B-ABAB53DCC6C2}" type="slidenum">
              <a:rPr lang="en-US" altLang="en-US" sz="1200">
                <a:latin typeface="Arial Regular"/>
              </a:rPr>
              <a:pPr eaLnBrk="1" hangingPunct="1"/>
              <a:t>42</a:t>
            </a:fld>
            <a:endParaRPr lang="en-US" altLang="en-US" sz="1200" dirty="0">
              <a:latin typeface="Arial Regular"/>
            </a:endParaRPr>
          </a:p>
        </p:txBody>
      </p:sp>
    </p:spTree>
    <p:extLst>
      <p:ext uri="{BB962C8B-B14F-4D97-AF65-F5344CB8AC3E}">
        <p14:creationId xmlns:p14="http://schemas.microsoft.com/office/powerpoint/2010/main" val="640499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054256CF-3F94-C64E-B1FB-147A3834A3B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a:extLst>
              <a:ext uri="{FF2B5EF4-FFF2-40B4-BE49-F238E27FC236}">
                <a16:creationId xmlns:a16="http://schemas.microsoft.com/office/drawing/2014/main" id="{2BD7D599-C67F-2146-84BA-A9764ED1EA1D}"/>
              </a:ext>
            </a:extLst>
          </p:cNvPr>
          <p:cNvSpPr>
            <a:spLocks noGrp="1"/>
          </p:cNvSpPr>
          <p:nvPr>
            <p:ph type="body" idx="1"/>
          </p:nvPr>
        </p:nvSpPr>
        <p:spPr/>
        <p:txBody>
          <a:bodyPr wrap="square" numCol="1" anchor="t" anchorCtr="0" compatLnSpc="1">
            <a:prstTxWarp prst="textNoShape">
              <a:avLst/>
            </a:prstTxWarp>
            <a:normAutofit lnSpcReduction="10000"/>
          </a:bodyPr>
          <a:lstStyle/>
          <a:p>
            <a:pPr>
              <a:lnSpc>
                <a:spcPct val="80000"/>
              </a:lnSpc>
            </a:pPr>
            <a:r>
              <a:rPr lang="en-US" altLang="en-US" sz="1000" dirty="0">
                <a:ea typeface="ＭＳ Ｐゴシック" panose="020B0600070205080204" pitchFamily="34" charset="-128"/>
              </a:rPr>
              <a:t>Triclosan </a:t>
            </a:r>
          </a:p>
          <a:p>
            <a:pPr>
              <a:lnSpc>
                <a:spcPct val="80000"/>
              </a:lnSpc>
            </a:pPr>
            <a:endParaRPr lang="en-US" altLang="en-US" sz="1000" dirty="0">
              <a:ea typeface="ＭＳ Ｐゴシック" panose="020B0600070205080204" pitchFamily="34" charset="-128"/>
            </a:endParaRPr>
          </a:p>
          <a:p>
            <a:pPr>
              <a:lnSpc>
                <a:spcPct val="80000"/>
              </a:lnSpc>
            </a:pPr>
            <a:r>
              <a:rPr lang="en-US" altLang="en-US" sz="1000" dirty="0" err="1">
                <a:ea typeface="ＭＳ Ｐゴシック" panose="020B0600070205080204" pitchFamily="34" charset="-128"/>
              </a:rPr>
              <a:t>Zorrilla</a:t>
            </a:r>
            <a:r>
              <a:rPr lang="en-US" altLang="en-US" sz="1000" dirty="0">
                <a:ea typeface="ＭＳ Ｐゴシック" panose="020B0600070205080204" pitchFamily="34" charset="-128"/>
              </a:rPr>
              <a:t> </a:t>
            </a:r>
            <a:r>
              <a:rPr lang="en-US" altLang="en-US" sz="1000" dirty="0" err="1">
                <a:ea typeface="ＭＳ Ｐゴシック" panose="020B0600070205080204" pitchFamily="34" charset="-128"/>
              </a:rPr>
              <a:t>LM</a:t>
            </a:r>
            <a:r>
              <a:rPr lang="en-US" altLang="en-US" sz="1000" dirty="0">
                <a:ea typeface="ＭＳ Ｐゴシック" panose="020B0600070205080204" pitchFamily="34" charset="-128"/>
              </a:rPr>
              <a:t>, Gibson </a:t>
            </a:r>
            <a:r>
              <a:rPr lang="en-US" altLang="en-US" sz="1000" dirty="0" err="1">
                <a:ea typeface="ＭＳ Ｐゴシック" panose="020B0600070205080204" pitchFamily="34" charset="-128"/>
              </a:rPr>
              <a:t>EK</a:t>
            </a:r>
            <a:r>
              <a:rPr lang="en-US" altLang="en-US" sz="1000" dirty="0">
                <a:ea typeface="ＭＳ Ｐゴシック" panose="020B0600070205080204" pitchFamily="34" charset="-128"/>
              </a:rPr>
              <a:t>, </a:t>
            </a:r>
            <a:r>
              <a:rPr lang="en-US" altLang="en-US" sz="1000" dirty="0" err="1">
                <a:ea typeface="ＭＳ Ｐゴシック" panose="020B0600070205080204" pitchFamily="34" charset="-128"/>
              </a:rPr>
              <a:t>Jeffay</a:t>
            </a:r>
            <a:r>
              <a:rPr lang="en-US" altLang="en-US" sz="1000" dirty="0">
                <a:ea typeface="ＭＳ Ｐゴシック" panose="020B0600070205080204" pitchFamily="34" charset="-128"/>
              </a:rPr>
              <a:t> SC, Crofton KM, Setzer </a:t>
            </a:r>
            <a:r>
              <a:rPr lang="en-US" altLang="en-US" sz="1000" dirty="0" err="1">
                <a:ea typeface="ＭＳ Ｐゴシック" panose="020B0600070205080204" pitchFamily="34" charset="-128"/>
              </a:rPr>
              <a:t>WR</a:t>
            </a:r>
            <a:r>
              <a:rPr lang="en-US" altLang="en-US" sz="1000" dirty="0">
                <a:ea typeface="ＭＳ Ｐゴシック" panose="020B0600070205080204" pitchFamily="34" charset="-128"/>
              </a:rPr>
              <a:t>, Cooper </a:t>
            </a:r>
            <a:r>
              <a:rPr lang="en-US" altLang="en-US" sz="1000" dirty="0" err="1">
                <a:ea typeface="ＭＳ Ｐゴシック" panose="020B0600070205080204" pitchFamily="34" charset="-128"/>
              </a:rPr>
              <a:t>RL</a:t>
            </a:r>
            <a:r>
              <a:rPr lang="en-US" altLang="en-US" sz="1000" dirty="0">
                <a:ea typeface="ＭＳ Ｐゴシック" panose="020B0600070205080204" pitchFamily="34" charset="-128"/>
              </a:rPr>
              <a:t>, Stoker </a:t>
            </a:r>
            <a:r>
              <a:rPr lang="en-US" altLang="en-US" sz="1000" dirty="0" err="1">
                <a:ea typeface="ＭＳ Ｐゴシック" panose="020B0600070205080204" pitchFamily="34" charset="-128"/>
              </a:rPr>
              <a:t>TE</a:t>
            </a:r>
            <a:r>
              <a:rPr lang="en-US" altLang="en-US" sz="1000" dirty="0">
                <a:ea typeface="ＭＳ Ｐゴシック" panose="020B0600070205080204" pitchFamily="34" charset="-128"/>
              </a:rPr>
              <a:t>. The effects of triclosan on puberty and thyroid hormones in male Wistar rats. </a:t>
            </a:r>
            <a:r>
              <a:rPr lang="en-US" altLang="en-US" sz="1000" dirty="0" err="1">
                <a:ea typeface="ＭＳ Ｐゴシック" panose="020B0600070205080204" pitchFamily="34" charset="-128"/>
              </a:rPr>
              <a:t>Toxicol</a:t>
            </a:r>
            <a:r>
              <a:rPr lang="en-US" altLang="en-US" sz="1000" dirty="0">
                <a:ea typeface="ＭＳ Ｐゴシック" panose="020B0600070205080204" pitchFamily="34" charset="-128"/>
              </a:rPr>
              <a:t> Sci. 2009 Jan;107(1):56-64. </a:t>
            </a:r>
          </a:p>
          <a:p>
            <a:pPr>
              <a:lnSpc>
                <a:spcPct val="80000"/>
              </a:lnSpc>
            </a:pPr>
            <a:endParaRPr lang="en-US" altLang="en-US" sz="1000" dirty="0">
              <a:ea typeface="ＭＳ Ｐゴシック" panose="020B0600070205080204" pitchFamily="34" charset="-128"/>
            </a:endParaRPr>
          </a:p>
          <a:p>
            <a:pPr>
              <a:lnSpc>
                <a:spcPct val="80000"/>
              </a:lnSpc>
            </a:pPr>
            <a:endParaRPr lang="en-US" altLang="en-US" sz="1000" dirty="0">
              <a:ea typeface="ＭＳ Ｐゴシック" panose="020B0600070205080204" pitchFamily="34" charset="-128"/>
            </a:endParaRPr>
          </a:p>
          <a:p>
            <a:pPr>
              <a:lnSpc>
                <a:spcPct val="80000"/>
              </a:lnSpc>
            </a:pPr>
            <a:r>
              <a:rPr lang="en-US" altLang="en-US" sz="1000" dirty="0">
                <a:ea typeface="ＭＳ Ｐゴシック" panose="020B0600070205080204" pitchFamily="34" charset="-128"/>
              </a:rPr>
              <a:t>Source</a:t>
            </a:r>
          </a:p>
          <a:p>
            <a:pPr>
              <a:lnSpc>
                <a:spcPct val="80000"/>
              </a:lnSpc>
            </a:pPr>
            <a:r>
              <a:rPr lang="en-US" altLang="en-US" sz="1000" dirty="0">
                <a:ea typeface="ＭＳ Ｐゴシック" panose="020B0600070205080204" pitchFamily="34" charset="-128"/>
              </a:rPr>
              <a:t>Department of Molecular Biomedical Sciences, North Carolina State University, College of Veterinary Medicine, Raleigh, North Carolina 27606, USA.</a:t>
            </a:r>
          </a:p>
          <a:p>
            <a:pPr>
              <a:lnSpc>
                <a:spcPct val="80000"/>
              </a:lnSpc>
            </a:pPr>
            <a:r>
              <a:rPr lang="en-US" altLang="en-US" sz="1000" dirty="0">
                <a:ea typeface="ＭＳ Ｐゴシック" panose="020B0600070205080204" pitchFamily="34" charset="-128"/>
              </a:rPr>
              <a:t>Abstract</a:t>
            </a:r>
          </a:p>
          <a:p>
            <a:pPr>
              <a:lnSpc>
                <a:spcPct val="80000"/>
              </a:lnSpc>
            </a:pPr>
            <a:r>
              <a:rPr lang="en-US" altLang="en-US" sz="1000" dirty="0">
                <a:ea typeface="ＭＳ Ｐゴシック" panose="020B0600070205080204" pitchFamily="34" charset="-128"/>
              </a:rPr>
              <a:t>Triclosan (5-chloro-2-(2,4-dichlorophenoxy)phenol) is a potent antibacterial and antifungal compound that is widely used in personal care products, plastics, and fabrics. Recently triclosan has been shown to alter endocrine function in a variety of species. The purpose of this study was to determine effects of triclosan on pubertal development and thyroid hormone concentrations in the male rat. Weanling rats were exposed to 0, 3, 30, 100, 200, or 300 mg/kg of triclosan by oral gavage from postnatal day (</a:t>
            </a:r>
            <a:r>
              <a:rPr lang="en-US" altLang="en-US" sz="1000" dirty="0" err="1">
                <a:ea typeface="ＭＳ Ｐゴシック" panose="020B0600070205080204" pitchFamily="34" charset="-128"/>
              </a:rPr>
              <a:t>PND</a:t>
            </a:r>
            <a:r>
              <a:rPr lang="en-US" altLang="en-US" sz="1000" dirty="0">
                <a:ea typeface="ＭＳ Ｐゴシック" panose="020B0600070205080204" pitchFamily="34" charset="-128"/>
              </a:rPr>
              <a:t>) 23 to 53. Preputial separation (PPS) was examined beginning on </a:t>
            </a:r>
            <a:r>
              <a:rPr lang="en-US" altLang="en-US" sz="1000" dirty="0" err="1">
                <a:ea typeface="ＭＳ Ｐゴシック" panose="020B0600070205080204" pitchFamily="34" charset="-128"/>
              </a:rPr>
              <a:t>PND</a:t>
            </a:r>
            <a:r>
              <a:rPr lang="en-US" altLang="en-US" sz="1000" dirty="0">
                <a:ea typeface="ＭＳ Ｐゴシック" panose="020B0600070205080204" pitchFamily="34" charset="-128"/>
              </a:rPr>
              <a:t> 33. Rats were killed on </a:t>
            </a:r>
            <a:r>
              <a:rPr lang="en-US" altLang="en-US" sz="1000" dirty="0" err="1">
                <a:ea typeface="ＭＳ Ｐゴシック" panose="020B0600070205080204" pitchFamily="34" charset="-128"/>
              </a:rPr>
              <a:t>PND</a:t>
            </a:r>
            <a:r>
              <a:rPr lang="en-US" altLang="en-US" sz="1000" dirty="0">
                <a:ea typeface="ＭＳ Ｐゴシック" panose="020B0600070205080204" pitchFamily="34" charset="-128"/>
              </a:rPr>
              <a:t> 53, organ weights were recorded and serum was collected for subsequent analysis. Triclosan did not affect growth or the onset of PPS. Serum testosterone was significantly decreased at 200 mg/kg, however no effects were observed on androgen-dependent reproductive tissue weights. Triclosan significantly decreased total serum thyroxine (T4) in a dose-dependent manner at 30 mg/kg and higher (no observed effect level of 3 mg/kg). Triiodothyronine (T3) was significantly decreased only at 200 mg/kg, but thyroid stimulating hormone was not statistically different at any dose. Liver weights were significantly increased at 100 mg/kg triclosan and above suggesting that the induction of hepatic enzymes may have contributed to the altered T4 and T3 concentrations, but it does not appear to correlate with the T4 dose-response. This study demonstrates that triclosan exposure does not alter androgen-dependent tissue weights or onset of PPS; however, triclosan exposure significantly impacts thyroid hormone concentrations in the male juvenile rat.</a:t>
            </a:r>
          </a:p>
          <a:p>
            <a:pPr>
              <a:lnSpc>
                <a:spcPct val="80000"/>
              </a:lnSpc>
            </a:pPr>
            <a:r>
              <a:rPr lang="en-US" altLang="en-US" sz="1000" dirty="0" err="1">
                <a:ea typeface="ＭＳ Ｐゴシック" panose="020B0600070205080204" pitchFamily="34" charset="-128"/>
              </a:rPr>
              <a:t>PMID</a:t>
            </a:r>
            <a:r>
              <a:rPr lang="en-US" altLang="en-US" sz="1000" dirty="0">
                <a:ea typeface="ＭＳ Ｐゴシック" panose="020B0600070205080204" pitchFamily="34" charset="-128"/>
              </a:rPr>
              <a:t>: 18940961 [PubMed - indexed for MEDLINE]</a:t>
            </a:r>
          </a:p>
          <a:p>
            <a:pPr>
              <a:lnSpc>
                <a:spcPct val="80000"/>
              </a:lnSpc>
            </a:pPr>
            <a:endParaRPr lang="en-US" altLang="en-US" sz="1000" dirty="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76D641F1-03BC-E540-BA77-9F36C419E8B8}"/>
              </a:ext>
            </a:extLst>
          </p:cNvPr>
          <p:cNvSpPr>
            <a:spLocks noGrp="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366B194-D75E-A243-9365-CCF8AE39E444}" type="slidenum">
              <a:rPr lang="en-US" altLang="en-US" sz="1200">
                <a:latin typeface="Arial Regular"/>
              </a:rPr>
              <a:pPr eaLnBrk="1" hangingPunct="1"/>
              <a:t>43</a:t>
            </a:fld>
            <a:endParaRPr lang="en-US" altLang="en-US" sz="1200" dirty="0">
              <a:latin typeface="Arial Regular"/>
            </a:endParaRPr>
          </a:p>
        </p:txBody>
      </p:sp>
    </p:spTree>
    <p:extLst>
      <p:ext uri="{BB962C8B-B14F-4D97-AF65-F5344CB8AC3E}">
        <p14:creationId xmlns:p14="http://schemas.microsoft.com/office/powerpoint/2010/main" val="1148127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none" strike="noStrike" kern="1200" dirty="0">
                <a:solidFill>
                  <a:schemeClr val="tx1"/>
                </a:solidFill>
                <a:effectLst/>
                <a:ea typeface="ＭＳ Ｐゴシック" pitchFamily="-111" charset="-128"/>
                <a:cs typeface="ＭＳ Ｐゴシック" pitchFamily="-111" charset="-128"/>
              </a:rPr>
              <a:t>Boas M, Feldt-Rasmussen U, Main KM. Thyroid effects of endocrine disrupting chemicals. </a:t>
            </a:r>
            <a:r>
              <a:rPr lang="en-AU" sz="1200" u="none" strike="noStrike" kern="1200" dirty="0" err="1">
                <a:solidFill>
                  <a:schemeClr val="tx1"/>
                </a:solidFill>
                <a:effectLst/>
                <a:ea typeface="ＭＳ Ｐゴシック" pitchFamily="-111" charset="-128"/>
                <a:cs typeface="ＭＳ Ｐゴシック" pitchFamily="-111" charset="-128"/>
              </a:rPr>
              <a:t>Mol</a:t>
            </a:r>
            <a:r>
              <a:rPr lang="en-AU" sz="1200" u="none" strike="noStrike" kern="1200" dirty="0">
                <a:solidFill>
                  <a:schemeClr val="tx1"/>
                </a:solidFill>
                <a:effectLst/>
                <a:ea typeface="ＭＳ Ｐゴシック" pitchFamily="-111" charset="-128"/>
                <a:cs typeface="ＭＳ Ｐゴシック" pitchFamily="-111" charset="-128"/>
              </a:rPr>
              <a:t> Cell Endocrinol. 2012 May 22;355(2):240-8.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10.1016/j.mce.2011.09.005. </a:t>
            </a:r>
            <a:r>
              <a:rPr lang="en-AU" sz="1200" u="none" strike="noStrike" kern="1200" dirty="0" err="1">
                <a:solidFill>
                  <a:schemeClr val="tx1"/>
                </a:solidFill>
                <a:effectLst/>
                <a:ea typeface="ＭＳ Ｐゴシック" pitchFamily="-111" charset="-128"/>
                <a:cs typeface="ＭＳ Ｐゴシック" pitchFamily="-111" charset="-128"/>
              </a:rPr>
              <a:t>Epub</a:t>
            </a:r>
            <a:r>
              <a:rPr lang="en-AU" sz="1200" u="none" strike="noStrike" kern="1200" dirty="0">
                <a:solidFill>
                  <a:schemeClr val="tx1"/>
                </a:solidFill>
                <a:effectLst/>
                <a:ea typeface="ＭＳ Ｐゴシック" pitchFamily="-111" charset="-128"/>
                <a:cs typeface="ＭＳ Ｐゴシック" pitchFamily="-111" charset="-128"/>
              </a:rPr>
              <a:t> 2011 Sep 10.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21939731.</a:t>
            </a:r>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44</a:t>
            </a:fld>
            <a:endParaRPr lang="en-US" altLang="en-US"/>
          </a:p>
        </p:txBody>
      </p:sp>
    </p:spTree>
    <p:extLst>
      <p:ext uri="{BB962C8B-B14F-4D97-AF65-F5344CB8AC3E}">
        <p14:creationId xmlns:p14="http://schemas.microsoft.com/office/powerpoint/2010/main" val="2144431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Epidemiological Evidence of Thyroid Disruption (Three Studies) A prospective cohort study of licensed pesticide applicators in North Carolina and Iowa with 35,150 male and female participants demonstrated that self-reported use of glyphosate was associated with increased risk of hypothyroidism (91) </a:t>
            </a:r>
          </a:p>
          <a:p>
            <a:endParaRPr lang="en-US" sz="1200" kern="1200" dirty="0">
              <a:solidFill>
                <a:schemeClr val="tx1"/>
              </a:solidFill>
              <a:effectLst/>
              <a:ea typeface="ＭＳ Ｐゴシック" pitchFamily="-111" charset="-128"/>
              <a:cs typeface="ＭＳ Ｐゴシック" pitchFamily="-111" charset="-128"/>
            </a:endParaRPr>
          </a:p>
          <a:p>
            <a:pPr marL="228600" indent="-228600">
              <a:buAutoNum type="arabicParenBoth"/>
            </a:pPr>
            <a:r>
              <a:rPr lang="en-AU" sz="1200" kern="1200" dirty="0">
                <a:solidFill>
                  <a:schemeClr val="tx1"/>
                </a:solidFill>
                <a:effectLst/>
                <a:ea typeface="ＭＳ Ｐゴシック" pitchFamily="-111" charset="-128"/>
                <a:cs typeface="ＭＳ Ｐゴシック" pitchFamily="-111" charset="-128"/>
              </a:rPr>
              <a:t>Shrestha S, Parks CG, Goldner </a:t>
            </a:r>
            <a:r>
              <a:rPr lang="en-AU" sz="1200" kern="1200" dirty="0" err="1">
                <a:solidFill>
                  <a:schemeClr val="tx1"/>
                </a:solidFill>
                <a:effectLst/>
                <a:ea typeface="ＭＳ Ｐゴシック" pitchFamily="-111" charset="-128"/>
                <a:cs typeface="ＭＳ Ｐゴシック" pitchFamily="-111" charset="-128"/>
              </a:rPr>
              <a:t>WS</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Kamel</a:t>
            </a:r>
            <a:r>
              <a:rPr lang="en-AU" sz="1200" kern="1200" dirty="0">
                <a:solidFill>
                  <a:schemeClr val="tx1"/>
                </a:solidFill>
                <a:effectLst/>
                <a:ea typeface="ＭＳ Ｐゴシック" pitchFamily="-111" charset="-128"/>
                <a:cs typeface="ＭＳ Ｐゴシック" pitchFamily="-111" charset="-128"/>
              </a:rPr>
              <a:t> F, </a:t>
            </a:r>
            <a:r>
              <a:rPr lang="en-AU" sz="1200" kern="1200" dirty="0" err="1">
                <a:solidFill>
                  <a:schemeClr val="tx1"/>
                </a:solidFill>
                <a:effectLst/>
                <a:ea typeface="ＭＳ Ｐゴシック" pitchFamily="-111" charset="-128"/>
                <a:cs typeface="ＭＳ Ｐゴシック" pitchFamily="-111" charset="-128"/>
              </a:rPr>
              <a:t>Umbach</a:t>
            </a:r>
            <a:r>
              <a:rPr lang="en-AU" sz="1200" kern="1200" dirty="0">
                <a:solidFill>
                  <a:schemeClr val="tx1"/>
                </a:solidFill>
                <a:effectLst/>
                <a:ea typeface="ＭＳ Ｐゴシック" pitchFamily="-111" charset="-128"/>
                <a:cs typeface="ＭＳ Ｐゴシック" pitchFamily="-111" charset="-128"/>
              </a:rPr>
              <a:t> DM, Ward MH, </a:t>
            </a:r>
            <a:r>
              <a:rPr lang="en-AU" sz="1200" kern="1200" dirty="0" err="1">
                <a:solidFill>
                  <a:schemeClr val="tx1"/>
                </a:solidFill>
                <a:effectLst/>
                <a:ea typeface="ＭＳ Ｐゴシック" pitchFamily="-111" charset="-128"/>
                <a:cs typeface="ＭＳ Ｐゴシック" pitchFamily="-111" charset="-128"/>
              </a:rPr>
              <a:t>Lerro</a:t>
            </a:r>
            <a:r>
              <a:rPr lang="en-AU" sz="1200" kern="1200" dirty="0">
                <a:solidFill>
                  <a:schemeClr val="tx1"/>
                </a:solidFill>
                <a:effectLst/>
                <a:ea typeface="ＭＳ Ｐゴシック" pitchFamily="-111" charset="-128"/>
                <a:cs typeface="ＭＳ Ｐゴシック" pitchFamily="-111" charset="-128"/>
              </a:rPr>
              <a:t> CC, </a:t>
            </a:r>
            <a:r>
              <a:rPr lang="en-AU" sz="1200" kern="1200" dirty="0" err="1">
                <a:solidFill>
                  <a:schemeClr val="tx1"/>
                </a:solidFill>
                <a:effectLst/>
                <a:ea typeface="ＭＳ Ｐゴシック" pitchFamily="-111" charset="-128"/>
                <a:cs typeface="ＭＳ Ｐゴシック" pitchFamily="-111" charset="-128"/>
              </a:rPr>
              <a:t>Koutros</a:t>
            </a:r>
            <a:r>
              <a:rPr lang="en-AU" sz="1200" kern="1200" dirty="0">
                <a:solidFill>
                  <a:schemeClr val="tx1"/>
                </a:solidFill>
                <a:effectLst/>
                <a:ea typeface="ＭＳ Ｐゴシック" pitchFamily="-111" charset="-128"/>
                <a:cs typeface="ＭＳ Ｐゴシック" pitchFamily="-111" charset="-128"/>
              </a:rPr>
              <a:t> S, Hofmann </a:t>
            </a:r>
            <a:r>
              <a:rPr lang="en-AU" sz="1200" kern="1200" dirty="0" err="1">
                <a:solidFill>
                  <a:schemeClr val="tx1"/>
                </a:solidFill>
                <a:effectLst/>
                <a:ea typeface="ＭＳ Ｐゴシック" pitchFamily="-111" charset="-128"/>
                <a:cs typeface="ＭＳ Ｐゴシック" pitchFamily="-111" charset="-128"/>
              </a:rPr>
              <a:t>JN</a:t>
            </a:r>
            <a:r>
              <a:rPr lang="en-AU" sz="1200" kern="1200" dirty="0">
                <a:solidFill>
                  <a:schemeClr val="tx1"/>
                </a:solidFill>
                <a:effectLst/>
                <a:ea typeface="ＭＳ Ｐゴシック" pitchFamily="-111" charset="-128"/>
                <a:cs typeface="ＭＳ Ｐゴシック" pitchFamily="-111" charset="-128"/>
              </a:rPr>
              <a:t>, Beane Freeman LE, Sandler DP. Pesticide Use and Incident Hypothyroidism in Pesticide Applicators in the Agricultural Health Study. Environ Health </a:t>
            </a:r>
            <a:r>
              <a:rPr lang="en-AU" sz="1200" kern="1200" dirty="0" err="1">
                <a:solidFill>
                  <a:schemeClr val="tx1"/>
                </a:solidFill>
                <a:effectLst/>
                <a:ea typeface="ＭＳ Ｐゴシック" pitchFamily="-111" charset="-128"/>
                <a:cs typeface="ＭＳ Ｐゴシック" pitchFamily="-111" charset="-128"/>
              </a:rPr>
              <a:t>Perspect</a:t>
            </a:r>
            <a:r>
              <a:rPr lang="en-AU" sz="1200" kern="1200" dirty="0">
                <a:solidFill>
                  <a:schemeClr val="tx1"/>
                </a:solidFill>
                <a:effectLst/>
                <a:ea typeface="ＭＳ Ｐゴシック" pitchFamily="-111" charset="-128"/>
                <a:cs typeface="ＭＳ Ｐゴシック" pitchFamily="-111" charset="-128"/>
              </a:rPr>
              <a:t>. 2018 Sep;126(9):97008.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10.1289/EHP3194.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30256155;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PMC6375417.</a:t>
            </a:r>
          </a:p>
          <a:p>
            <a:pPr marL="0" indent="0">
              <a:buNone/>
            </a:pPr>
            <a:endParaRPr lang="en-AU" sz="1200" kern="1200" dirty="0">
              <a:solidFill>
                <a:schemeClr val="tx1"/>
              </a:solidFill>
              <a:effectLst/>
              <a:ea typeface="ＭＳ Ｐゴシック" pitchFamily="-111" charset="-128"/>
              <a:cs typeface="ＭＳ Ｐゴシック" pitchFamily="-111" charset="-128"/>
            </a:endParaRPr>
          </a:p>
          <a:p>
            <a:pPr marL="0" indent="0">
              <a:buNone/>
            </a:pPr>
            <a:endParaRPr lang="en-AU" sz="1200" kern="1200" dirty="0">
              <a:solidFill>
                <a:schemeClr val="tx1"/>
              </a:solidFill>
              <a:effectLst/>
              <a:ea typeface="ＭＳ Ｐゴシック" pitchFamily="-111" charset="-128"/>
              <a:cs typeface="ＭＳ Ｐゴシック" pitchFamily="-111" charset="-128"/>
            </a:endParaRPr>
          </a:p>
          <a:p>
            <a:pPr marL="0" indent="0">
              <a:buNone/>
            </a:pPr>
            <a:r>
              <a:rPr lang="en-AU" sz="1200" kern="1200" dirty="0">
                <a:solidFill>
                  <a:schemeClr val="tx1"/>
                </a:solidFill>
                <a:effectLst/>
                <a:ea typeface="ＭＳ Ｐゴシック" pitchFamily="-111" charset="-128"/>
                <a:cs typeface="ＭＳ Ｐゴシック" pitchFamily="-111" charset="-128"/>
              </a:rPr>
              <a:t>thyroid hormone itself is derived from tyrosine, one of the three aromatic amino acids that are negatively impacted by glyphosate through disruption of the shikimate pathway. The thyroid gland also depends critically on </a:t>
            </a:r>
            <a:r>
              <a:rPr lang="en-AU" sz="1200" kern="1200" dirty="0" err="1">
                <a:solidFill>
                  <a:schemeClr val="tx1"/>
                </a:solidFill>
                <a:effectLst/>
                <a:ea typeface="ＭＳ Ｐゴシック" pitchFamily="-111" charset="-128"/>
                <a:cs typeface="ＭＳ Ｐゴシック" pitchFamily="-111" charset="-128"/>
              </a:rPr>
              <a:t>selenoproteins</a:t>
            </a:r>
            <a:r>
              <a:rPr lang="en-AU" sz="1200" kern="1200" dirty="0">
                <a:solidFill>
                  <a:schemeClr val="tx1"/>
                </a:solidFill>
                <a:effectLst/>
                <a:ea typeface="ＭＳ Ｐゴシック" pitchFamily="-111" charset="-128"/>
                <a:cs typeface="ＭＳ Ｐゴシック" pitchFamily="-111" charset="-128"/>
              </a:rPr>
              <a:t> as antioxidants.[249] Glyphosate's depletion of both selenium and methionine will lead to reduced bioavailability of </a:t>
            </a:r>
            <a:r>
              <a:rPr lang="en-AU" sz="1200" kern="1200" dirty="0" err="1">
                <a:solidFill>
                  <a:schemeClr val="tx1"/>
                </a:solidFill>
                <a:effectLst/>
                <a:ea typeface="ＭＳ Ｐゴシック" pitchFamily="-111" charset="-128"/>
                <a:cs typeface="ＭＳ Ｐゴシック" pitchFamily="-111" charset="-128"/>
              </a:rPr>
              <a:t>selenoproteins</a:t>
            </a:r>
            <a:r>
              <a:rPr lang="en-AU" sz="1200" kern="1200" dirty="0">
                <a:solidFill>
                  <a:schemeClr val="tx1"/>
                </a:solidFill>
                <a:effectLst/>
                <a:ea typeface="ＭＳ Ｐゴシック" pitchFamily="-111" charset="-128"/>
                <a:cs typeface="ＭＳ Ｐゴシック" pitchFamily="-111" charset="-128"/>
              </a:rPr>
              <a:t>. It is conceivable that all of these factors working together can explain the strong correlation of glyphosate application to corn and soy with thyroid cancer [Figure 7], as well as the association between maternal thyroid disease and autism.[238]</a:t>
            </a:r>
          </a:p>
          <a:p>
            <a:pPr marL="0" indent="0">
              <a:buNone/>
            </a:pPr>
            <a:endParaRPr lang="en-AU" sz="1200" kern="1200" dirty="0">
              <a:solidFill>
                <a:schemeClr val="tx1"/>
              </a:solidFill>
              <a:effectLst/>
              <a:ea typeface="ＭＳ Ｐゴシック" pitchFamily="-111" charset="-128"/>
              <a:cs typeface="ＭＳ Ｐゴシック" pitchFamily="-111" charset="-128"/>
            </a:endParaRPr>
          </a:p>
          <a:p>
            <a:r>
              <a:rPr lang="en-AU" sz="1200" kern="1200" dirty="0">
                <a:solidFill>
                  <a:schemeClr val="tx1"/>
                </a:solidFill>
                <a:effectLst/>
                <a:ea typeface="ＭＳ Ｐゴシック" pitchFamily="-111" charset="-128"/>
                <a:cs typeface="ＭＳ Ｐゴシック" pitchFamily="-111" charset="-128"/>
              </a:rPr>
              <a:t>(2) </a:t>
            </a:r>
            <a:r>
              <a:rPr lang="en-AU" sz="1200" kern="1200" dirty="0" err="1">
                <a:solidFill>
                  <a:schemeClr val="tx1"/>
                </a:solidFill>
                <a:effectLst/>
                <a:ea typeface="ＭＳ Ｐゴシック" pitchFamily="-111" charset="-128"/>
                <a:cs typeface="ＭＳ Ｐゴシック" pitchFamily="-111" charset="-128"/>
              </a:rPr>
              <a:t>Samsel</a:t>
            </a:r>
            <a:r>
              <a:rPr lang="en-AU" sz="1200" kern="1200" dirty="0">
                <a:solidFill>
                  <a:schemeClr val="tx1"/>
                </a:solidFill>
                <a:effectLst/>
                <a:ea typeface="ＭＳ Ｐゴシック" pitchFamily="-111" charset="-128"/>
                <a:cs typeface="ＭＳ Ｐゴシック" pitchFamily="-111" charset="-128"/>
              </a:rPr>
              <a:t> A, </a:t>
            </a:r>
            <a:r>
              <a:rPr lang="en-AU" sz="1200" kern="1200" dirty="0" err="1">
                <a:solidFill>
                  <a:schemeClr val="tx1"/>
                </a:solidFill>
                <a:effectLst/>
                <a:ea typeface="ＭＳ Ｐゴシック" pitchFamily="-111" charset="-128"/>
                <a:cs typeface="ＭＳ Ｐゴシック" pitchFamily="-111" charset="-128"/>
              </a:rPr>
              <a:t>Seneff</a:t>
            </a:r>
            <a:r>
              <a:rPr lang="en-AU" sz="1200" kern="1200" dirty="0">
                <a:solidFill>
                  <a:schemeClr val="tx1"/>
                </a:solidFill>
                <a:effectLst/>
                <a:ea typeface="ＭＳ Ｐゴシック" pitchFamily="-111" charset="-128"/>
                <a:cs typeface="ＭＳ Ｐゴシック" pitchFamily="-111" charset="-128"/>
              </a:rPr>
              <a:t> S. Glyphosate, pathways to modern diseases III: Manganese, neurological diseases, and associated pathologies. </a:t>
            </a:r>
            <a:r>
              <a:rPr lang="en-AU" sz="1200" kern="1200" dirty="0" err="1">
                <a:solidFill>
                  <a:schemeClr val="tx1"/>
                </a:solidFill>
                <a:effectLst/>
                <a:ea typeface="ＭＳ Ｐゴシック" pitchFamily="-111" charset="-128"/>
                <a:cs typeface="ＭＳ Ｐゴシック" pitchFamily="-111" charset="-128"/>
              </a:rPr>
              <a:t>Surg</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Neurol</a:t>
            </a:r>
            <a:r>
              <a:rPr lang="en-AU" sz="1200" kern="1200" dirty="0">
                <a:solidFill>
                  <a:schemeClr val="tx1"/>
                </a:solidFill>
                <a:effectLst/>
                <a:ea typeface="ＭＳ Ｐゴシック" pitchFamily="-111" charset="-128"/>
                <a:cs typeface="ＭＳ Ｐゴシック" pitchFamily="-111" charset="-128"/>
              </a:rPr>
              <a:t> Int. 2015 Mar 24;6:45.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10.4103/2152-7806.153876.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25883837;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PMC4392553.</a:t>
            </a:r>
          </a:p>
          <a:p>
            <a:br>
              <a:rPr lang="en-AU" sz="1200" kern="1200" dirty="0">
                <a:solidFill>
                  <a:schemeClr val="tx1"/>
                </a:solidFill>
                <a:effectLst/>
                <a:ea typeface="ＭＳ Ｐゴシック" pitchFamily="-111" charset="-128"/>
                <a:cs typeface="ＭＳ Ｐゴシック" pitchFamily="-111" charset="-128"/>
              </a:rPr>
            </a:br>
            <a:endParaRPr lang="en-AU" sz="1200" kern="1200" dirty="0">
              <a:solidFill>
                <a:schemeClr val="tx1"/>
              </a:solidFill>
              <a:effectLst/>
              <a:ea typeface="ＭＳ Ｐゴシック" pitchFamily="-111" charset="-128"/>
              <a:cs typeface="ＭＳ Ｐゴシック" pitchFamily="-111" charset="-128"/>
            </a:endParaRPr>
          </a:p>
          <a:p>
            <a:pPr marL="0" indent="0">
              <a:buNone/>
            </a:pPr>
            <a:endParaRPr lang="en-AU" sz="1200" kern="1200" dirty="0">
              <a:solidFill>
                <a:schemeClr val="tx1"/>
              </a:solidFill>
              <a:effectLst/>
              <a:ea typeface="ＭＳ Ｐゴシック" pitchFamily="-111" charset="-128"/>
              <a:cs typeface="ＭＳ Ｐゴシック" pitchFamily="-111" charset="-128"/>
            </a:endParaRPr>
          </a:p>
          <a:p>
            <a:br>
              <a:rPr lang="en-AU" sz="1200" kern="1200" dirty="0">
                <a:solidFill>
                  <a:schemeClr val="tx1"/>
                </a:solidFill>
                <a:effectLst/>
                <a:ea typeface="ＭＳ Ｐゴシック" pitchFamily="-111" charset="-128"/>
                <a:cs typeface="ＭＳ Ｐゴシック" pitchFamily="-111" charset="-128"/>
              </a:rPr>
            </a:br>
            <a:endParaRPr lang="en-AU" sz="1200" kern="1200" dirty="0">
              <a:solidFill>
                <a:schemeClr val="tx1"/>
              </a:solidFill>
              <a:effectLst/>
              <a:ea typeface="ＭＳ Ｐゴシック" pitchFamily="-111" charset="-128"/>
              <a:cs typeface="ＭＳ Ｐゴシック" pitchFamily="-111" charset="-128"/>
            </a:endParaRPr>
          </a:p>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45</a:t>
            </a:fld>
            <a:endParaRPr lang="en-US" altLang="en-US"/>
          </a:p>
        </p:txBody>
      </p:sp>
    </p:spTree>
    <p:extLst>
      <p:ext uri="{BB962C8B-B14F-4D97-AF65-F5344CB8AC3E}">
        <p14:creationId xmlns:p14="http://schemas.microsoft.com/office/powerpoint/2010/main" val="30272845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www.ewg.org</a:t>
            </a:r>
            <a:r>
              <a:rPr lang="en-US" dirty="0"/>
              <a:t>/news-and-analysis/2019/02/glyphosate-contamination-food-goes-far-beyond-oat-products</a:t>
            </a:r>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46</a:t>
            </a:fld>
            <a:endParaRPr lang="en-US" altLang="en-US"/>
          </a:p>
        </p:txBody>
      </p:sp>
    </p:spTree>
    <p:extLst>
      <p:ext uri="{BB962C8B-B14F-4D97-AF65-F5344CB8AC3E}">
        <p14:creationId xmlns:p14="http://schemas.microsoft.com/office/powerpoint/2010/main" val="993447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AU" sz="1200" u="none" strike="noStrike" kern="1200" dirty="0">
                <a:solidFill>
                  <a:schemeClr val="tx1"/>
                </a:solidFill>
                <a:effectLst/>
                <a:ea typeface="ＭＳ Ｐゴシック" pitchFamily="-111" charset="-128"/>
                <a:cs typeface="ＭＳ Ｐゴシック" pitchFamily="-111" charset="-128"/>
              </a:rPr>
              <a:t>Ruggeri RM, Giovinazzo S, </a:t>
            </a:r>
            <a:r>
              <a:rPr lang="en-AU" sz="1200" u="none" strike="noStrike" kern="1200" dirty="0" err="1">
                <a:solidFill>
                  <a:schemeClr val="tx1"/>
                </a:solidFill>
                <a:effectLst/>
                <a:ea typeface="ＭＳ Ｐゴシック" pitchFamily="-111" charset="-128"/>
                <a:cs typeface="ＭＳ Ｐゴシック" pitchFamily="-111" charset="-128"/>
              </a:rPr>
              <a:t>Barbalace</a:t>
            </a:r>
            <a:r>
              <a:rPr lang="en-AU" sz="1200" u="none" strike="noStrike" kern="1200" dirty="0">
                <a:solidFill>
                  <a:schemeClr val="tx1"/>
                </a:solidFill>
                <a:effectLst/>
                <a:ea typeface="ＭＳ Ｐゴシック" pitchFamily="-111" charset="-128"/>
                <a:cs typeface="ＭＳ Ｐゴシック" pitchFamily="-111" charset="-128"/>
              </a:rPr>
              <a:t> MC, </a:t>
            </a:r>
            <a:r>
              <a:rPr lang="en-AU" sz="1200" u="none" strike="noStrike" kern="1200" dirty="0" err="1">
                <a:solidFill>
                  <a:schemeClr val="tx1"/>
                </a:solidFill>
                <a:effectLst/>
                <a:ea typeface="ＭＳ Ｐゴシック" pitchFamily="-111" charset="-128"/>
                <a:cs typeface="ＭＳ Ｐゴシック" pitchFamily="-111" charset="-128"/>
              </a:rPr>
              <a:t>Cristani</a:t>
            </a:r>
            <a:r>
              <a:rPr lang="en-AU" sz="1200" u="none" strike="noStrike" kern="1200" dirty="0">
                <a:solidFill>
                  <a:schemeClr val="tx1"/>
                </a:solidFill>
                <a:effectLst/>
                <a:ea typeface="ＭＳ Ｐゴシック" pitchFamily="-111" charset="-128"/>
                <a:cs typeface="ＭＳ Ｐゴシック" pitchFamily="-111" charset="-128"/>
              </a:rPr>
              <a:t> M, Alibrandi A, </a:t>
            </a:r>
            <a:r>
              <a:rPr lang="en-AU" sz="1200" u="none" strike="noStrike" kern="1200" dirty="0" err="1">
                <a:solidFill>
                  <a:schemeClr val="tx1"/>
                </a:solidFill>
                <a:effectLst/>
                <a:ea typeface="ＭＳ Ｐゴシック" pitchFamily="-111" charset="-128"/>
                <a:cs typeface="ＭＳ Ｐゴシック" pitchFamily="-111" charset="-128"/>
              </a:rPr>
              <a:t>Vicchio</a:t>
            </a:r>
            <a:r>
              <a:rPr lang="en-AU" sz="1200" u="none" strike="noStrike" kern="1200" dirty="0">
                <a:solidFill>
                  <a:schemeClr val="tx1"/>
                </a:solidFill>
                <a:effectLst/>
                <a:ea typeface="ＭＳ Ｐゴシック" pitchFamily="-111" charset="-128"/>
                <a:cs typeface="ＭＳ Ｐゴシック" pitchFamily="-111" charset="-128"/>
              </a:rPr>
              <a:t> TM, Giuffrida G, </a:t>
            </a:r>
            <a:r>
              <a:rPr lang="en-AU" sz="1200" u="none" strike="noStrike" kern="1200" dirty="0" err="1">
                <a:solidFill>
                  <a:schemeClr val="tx1"/>
                </a:solidFill>
                <a:effectLst/>
                <a:ea typeface="ＭＳ Ｐゴシック" pitchFamily="-111" charset="-128"/>
                <a:cs typeface="ＭＳ Ｐゴシック" pitchFamily="-111" charset="-128"/>
              </a:rPr>
              <a:t>Aguennouz</a:t>
            </a:r>
            <a:r>
              <a:rPr lang="en-AU" sz="1200" u="none" strike="noStrike" kern="1200" dirty="0">
                <a:solidFill>
                  <a:schemeClr val="tx1"/>
                </a:solidFill>
                <a:effectLst/>
                <a:ea typeface="ＭＳ Ｐゴシック" pitchFamily="-111" charset="-128"/>
                <a:cs typeface="ＭＳ Ｐゴシック" pitchFamily="-111" charset="-128"/>
              </a:rPr>
              <a:t> MH, </a:t>
            </a:r>
            <a:r>
              <a:rPr lang="en-AU" sz="1200" u="none" strike="noStrike" kern="1200" dirty="0" err="1">
                <a:solidFill>
                  <a:schemeClr val="tx1"/>
                </a:solidFill>
                <a:effectLst/>
                <a:ea typeface="ＭＳ Ｐゴシック" pitchFamily="-111" charset="-128"/>
                <a:cs typeface="ＭＳ Ｐゴシック" pitchFamily="-111" charset="-128"/>
              </a:rPr>
              <a:t>Malaguti</a:t>
            </a:r>
            <a:r>
              <a:rPr lang="en-AU" sz="1200" u="none" strike="noStrike" kern="1200" dirty="0">
                <a:solidFill>
                  <a:schemeClr val="tx1"/>
                </a:solidFill>
                <a:effectLst/>
                <a:ea typeface="ＭＳ Ｐゴシック" pitchFamily="-111" charset="-128"/>
                <a:cs typeface="ＭＳ Ｐゴシック" pitchFamily="-111" charset="-128"/>
              </a:rPr>
              <a:t> M, </a:t>
            </a:r>
            <a:r>
              <a:rPr lang="en-AU" sz="1200" u="none" strike="noStrike" kern="1200" dirty="0" err="1">
                <a:solidFill>
                  <a:schemeClr val="tx1"/>
                </a:solidFill>
                <a:effectLst/>
                <a:ea typeface="ＭＳ Ｐゴシック" pitchFamily="-111" charset="-128"/>
                <a:cs typeface="ＭＳ Ｐゴシック" pitchFamily="-111" charset="-128"/>
              </a:rPr>
              <a:t>Angeloni</a:t>
            </a:r>
            <a:r>
              <a:rPr lang="en-AU" sz="1200" u="none" strike="noStrike" kern="1200" dirty="0">
                <a:solidFill>
                  <a:schemeClr val="tx1"/>
                </a:solidFill>
                <a:effectLst/>
                <a:ea typeface="ＭＳ Ｐゴシック" pitchFamily="-111" charset="-128"/>
                <a:cs typeface="ＭＳ Ｐゴシック" pitchFamily="-111" charset="-128"/>
              </a:rPr>
              <a:t> C, </a:t>
            </a:r>
            <a:r>
              <a:rPr lang="en-AU" sz="1200" u="none" strike="noStrike" kern="1200" dirty="0" err="1">
                <a:solidFill>
                  <a:schemeClr val="tx1"/>
                </a:solidFill>
                <a:effectLst/>
                <a:ea typeface="ＭＳ Ｐゴシック" pitchFamily="-111" charset="-128"/>
                <a:cs typeface="ＭＳ Ｐゴシック" pitchFamily="-111" charset="-128"/>
              </a:rPr>
              <a:t>Trimarchi</a:t>
            </a:r>
            <a:r>
              <a:rPr lang="en-AU" sz="1200" u="none" strike="noStrike" kern="1200" dirty="0">
                <a:solidFill>
                  <a:schemeClr val="tx1"/>
                </a:solidFill>
                <a:effectLst/>
                <a:ea typeface="ＭＳ Ｐゴシック" pitchFamily="-111" charset="-128"/>
                <a:cs typeface="ＭＳ Ｐゴシック" pitchFamily="-111" charset="-128"/>
              </a:rPr>
              <a:t> F, </a:t>
            </a:r>
            <a:r>
              <a:rPr lang="en-AU" sz="1200" u="none" strike="noStrike" kern="1200" dirty="0" err="1">
                <a:solidFill>
                  <a:schemeClr val="tx1"/>
                </a:solidFill>
                <a:effectLst/>
                <a:ea typeface="ＭＳ Ｐゴシック" pitchFamily="-111" charset="-128"/>
                <a:cs typeface="ＭＳ Ｐゴシック" pitchFamily="-111" charset="-128"/>
              </a:rPr>
              <a:t>Hrelia</a:t>
            </a:r>
            <a:r>
              <a:rPr lang="en-AU" sz="1200" u="none" strike="noStrike" kern="1200" dirty="0">
                <a:solidFill>
                  <a:schemeClr val="tx1"/>
                </a:solidFill>
                <a:effectLst/>
                <a:ea typeface="ＭＳ Ｐゴシック" pitchFamily="-111" charset="-128"/>
                <a:cs typeface="ＭＳ Ｐゴシック" pitchFamily="-111" charset="-128"/>
              </a:rPr>
              <a:t> S, </a:t>
            </a:r>
            <a:r>
              <a:rPr lang="en-AU" sz="1200" u="none" strike="noStrike" kern="1200" dirty="0" err="1">
                <a:solidFill>
                  <a:schemeClr val="tx1"/>
                </a:solidFill>
                <a:effectLst/>
                <a:ea typeface="ＭＳ Ｐゴシック" pitchFamily="-111" charset="-128"/>
                <a:cs typeface="ＭＳ Ｐゴシック" pitchFamily="-111" charset="-128"/>
              </a:rPr>
              <a:t>Campennì</a:t>
            </a:r>
            <a:r>
              <a:rPr lang="en-AU" sz="1200" u="none" strike="noStrike" kern="1200" dirty="0">
                <a:solidFill>
                  <a:schemeClr val="tx1"/>
                </a:solidFill>
                <a:effectLst/>
                <a:ea typeface="ＭＳ Ｐゴシック" pitchFamily="-111" charset="-128"/>
                <a:cs typeface="ＭＳ Ｐゴシック" pitchFamily="-111" charset="-128"/>
              </a:rPr>
              <a:t> A, </a:t>
            </a:r>
            <a:r>
              <a:rPr lang="en-AU" sz="1200" u="none" strike="noStrike" kern="1200" dirty="0" err="1">
                <a:solidFill>
                  <a:schemeClr val="tx1"/>
                </a:solidFill>
                <a:effectLst/>
                <a:ea typeface="ＭＳ Ｐゴシック" pitchFamily="-111" charset="-128"/>
                <a:cs typeface="ＭＳ Ｐゴシック" pitchFamily="-111" charset="-128"/>
              </a:rPr>
              <a:t>Cannavò</a:t>
            </a:r>
            <a:r>
              <a:rPr lang="en-AU" sz="1200" u="none" strike="noStrike" kern="1200" dirty="0">
                <a:solidFill>
                  <a:schemeClr val="tx1"/>
                </a:solidFill>
                <a:effectLst/>
                <a:ea typeface="ＭＳ Ｐゴシック" pitchFamily="-111" charset="-128"/>
                <a:cs typeface="ＭＳ Ｐゴシック" pitchFamily="-111" charset="-128"/>
              </a:rPr>
              <a:t> S. Influence of Dietary Habits on Oxidative Stress Markers in Hashimoto's Thyroiditis. Thyroid. 2021 Jan;31(1):96-105.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10.1089/thy.2020.0299. </a:t>
            </a:r>
            <a:r>
              <a:rPr lang="en-AU" sz="1200" u="none" strike="noStrike" kern="1200" dirty="0" err="1">
                <a:solidFill>
                  <a:schemeClr val="tx1"/>
                </a:solidFill>
                <a:effectLst/>
                <a:ea typeface="ＭＳ Ｐゴシック" pitchFamily="-111" charset="-128"/>
                <a:cs typeface="ＭＳ Ｐゴシック" pitchFamily="-111" charset="-128"/>
              </a:rPr>
              <a:t>Epub</a:t>
            </a:r>
            <a:r>
              <a:rPr lang="en-AU" sz="1200" u="none" strike="noStrike" kern="1200" dirty="0">
                <a:solidFill>
                  <a:schemeClr val="tx1"/>
                </a:solidFill>
                <a:effectLst/>
                <a:ea typeface="ＭＳ Ｐゴシック" pitchFamily="-111" charset="-128"/>
                <a:cs typeface="ＭＳ Ｐゴシック" pitchFamily="-111" charset="-128"/>
              </a:rPr>
              <a:t> 2020 Nov 12.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32729374.</a:t>
            </a:r>
          </a:p>
          <a:p>
            <a:endParaRPr lang="en-AU" sz="1200" u="none" strike="noStrike" kern="1200" dirty="0">
              <a:solidFill>
                <a:schemeClr val="tx1"/>
              </a:solidFill>
              <a:effectLst/>
              <a:ea typeface="ＭＳ Ｐゴシック" pitchFamily="-111" charset="-128"/>
            </a:endParaRPr>
          </a:p>
          <a:p>
            <a:r>
              <a:rPr lang="en-AU" sz="1200" u="none" strike="noStrike" kern="1200" dirty="0">
                <a:solidFill>
                  <a:schemeClr val="tx1"/>
                </a:solidFill>
                <a:effectLst/>
                <a:ea typeface="ＭＳ Ｐゴシック" pitchFamily="-111" charset="-128"/>
                <a:cs typeface="ＭＳ Ｐゴシック" pitchFamily="-111" charset="-128"/>
              </a:rPr>
              <a:t>Background: There is a growing awareness that nutritional habits may influence risk of several inflammatory and immune-mediated disorders, including autoimmune diseases, through various mechanisms. The aim of the present study was to investigate dietary habits and their relationship with redox homeostasis in the setting of thyroid autoimmunity. Materials and Methods: Two hundred subjects (173 females and 27 males; median age, 37 years) were enrolled. None were under any pharmacological treatment. Exclusion criteria were any infectious/inflammatory/autoimmune comorbidity, kidney failure, diabetes, and cancer. In each subject, serum thyrotropin (</a:t>
            </a:r>
            <a:r>
              <a:rPr lang="en-AU" sz="1200" u="none" strike="noStrike" kern="1200" dirty="0" err="1">
                <a:solidFill>
                  <a:schemeClr val="tx1"/>
                </a:solidFill>
                <a:effectLst/>
                <a:ea typeface="ＭＳ Ｐゴシック" pitchFamily="-111" charset="-128"/>
                <a:cs typeface="ＭＳ Ｐゴシック" pitchFamily="-111" charset="-128"/>
              </a:rPr>
              <a:t>TSH</a:t>
            </a:r>
            <a:r>
              <a:rPr lang="en-AU" sz="1200" u="none" strike="noStrike" kern="1200" dirty="0">
                <a:solidFill>
                  <a:schemeClr val="tx1"/>
                </a:solidFill>
                <a:effectLst/>
                <a:ea typeface="ＭＳ Ｐゴシック" pitchFamily="-111" charset="-128"/>
                <a:cs typeface="ＭＳ Ｐゴシック" pitchFamily="-111" charset="-128"/>
              </a:rPr>
              <a:t>), free thyroxine, antithyroid antibodies, and circulating oxidative stress markers were measured. A questionnaire on dietary habits, evaluating the intake frequencies of food groups and adherence to the Mediterranean diet, was submitted to each participant. Results: Among the 200 recruited subjects, 81 (71 females and 10 males) were diagnosed with euthyroid Hashimoto's thyroiditis (HT); the remaining 119 (102 females and 17 males) served as controls. In questionnaires, HT subjects reported higher intake frequencies of animal foods (meat, p = 0.0001; fish, p = 0.0001; dairy products, p = 0.004) compared with controls, who reported higher intake frequencies of plant foods (legumes, p = 0.001; fruits and vegetables, p = 0.030; nuts, p = 0.0005). The number of subjects who preferentially consumed poultry instead of red/processed meat was lower in HT subjects than in controls (p = 0.0141). In logistic regression analysis, meat consumption was associated with increased odds ratio of developing thyroid autoimmunity, while the Mediterranean diet traits were protective. In HT subjects, serum advanced glycation end products (markers of oxidative stress) were significantly higher (p = 0.0001) than in controls, while the activity of glutathione peroxidase and thioredoxin reductase, as well as total plasma antioxidant activity, were lower (p = 0.020, p = 0.023, and p = 0.002, respectively), indicating a condition of oxidative stress. Stepwise regression models demonstrated a significant dependence of oxidative stress parameters on consumption of animal foods, mainly meat. Conclusions: The present study suggests a protective effect of low intake of animal foods toward thyroid autoimmunity and a positive influence of such nutritional patterns on redox balance and potentially on oxidative stress-related disorders.</a:t>
            </a:r>
          </a:p>
          <a:p>
            <a:br>
              <a:rPr lang="en-AU" dirty="0"/>
            </a:br>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9</a:t>
            </a:fld>
            <a:endParaRPr lang="en-US" altLang="en-US"/>
          </a:p>
        </p:txBody>
      </p:sp>
    </p:spTree>
    <p:extLst>
      <p:ext uri="{BB962C8B-B14F-4D97-AF65-F5344CB8AC3E}">
        <p14:creationId xmlns:p14="http://schemas.microsoft.com/office/powerpoint/2010/main" val="5239601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Kamely</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M, Karimi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Torshizi</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MA, Rahimi S. Blood biochemistry, thyroid hormones, and performance in broilers with ascites caused by caffeine. Poult Sci. 2016 Nov 1;95(11):2673-2678.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doi</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10.3382/</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ps</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/pew227.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Epub</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2016 Jul 18.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PMID</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27433016.</a:t>
            </a:r>
          </a:p>
          <a:p>
            <a:r>
              <a:rPr lang="en-AU" sz="1200" b="0" i="0" u="none" strike="noStrike" kern="1200" dirty="0">
                <a:solidFill>
                  <a:schemeClr val="tx1"/>
                </a:solidFill>
                <a:effectLst/>
                <a:latin typeface="Arial Regular"/>
                <a:ea typeface="ＭＳ Ｐゴシック" pitchFamily="-111" charset="-128"/>
                <a:cs typeface="ＭＳ Ｐゴシック" pitchFamily="-111" charset="-128"/>
              </a:rPr>
              <a:t>Previously, we demonstrated that caffeine, a natural alkaloid, stimulates increased incidences of pulmonary hypertension syndrome (ascites) in broilers. The present study was designed to evaluate the ergogenic effects of caffeine on broiler performance and blood parameters. One-hundred-and-ninety-two Ross 308 male broiler chicks were randomly assigned at one d of age to 16 pens with 4 treatment groups. On d 3, the drinking water was supplemented with caffeine at levels of zero, 12.5, 25, and 50 mg/kg BW/day. Caffeine supplementation linearly improved (P &lt; 0.01) body weight gain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BWG</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and the feed conversion ratio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FCR</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however, feed intake was not affected by caffeine (P &gt; 0.05). On d 28, increasing caffeine supplementation caused linear reductions in plasma albumin, total protein, globulin, and triglyceride concentrations, and caffeine supplementation increased plasma uric acid concentrations (P &lt; 0.05). On d 42, caffeine did not consistently affect plasma albumin, globulin, triglyceride, total protein, uric acid, or urea concentrations (P &gt; 0.05), whereas plasma glucose concentrations increased linearly with increasing caffeine levels (P &lt; 0.05). Plasma T</a:t>
            </a:r>
            <a:r>
              <a:rPr lang="en-AU" sz="1200" b="0" i="0" u="none" strike="noStrike" kern="1200" baseline="-25000" dirty="0">
                <a:solidFill>
                  <a:schemeClr val="tx1"/>
                </a:solidFill>
                <a:effectLst/>
                <a:latin typeface="Arial Regular"/>
                <a:ea typeface="ＭＳ Ｐゴシック" pitchFamily="-111" charset="-128"/>
                <a:cs typeface="ＭＳ Ｐゴシック" pitchFamily="-111" charset="-128"/>
              </a:rPr>
              <a:t>4</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concentrations were not affected by caffeine (P &gt; 0.05), but plasma T</a:t>
            </a:r>
            <a:r>
              <a:rPr lang="en-AU" sz="1200" b="0" i="0" u="none" strike="noStrike" kern="1200" baseline="-25000" dirty="0">
                <a:solidFill>
                  <a:schemeClr val="tx1"/>
                </a:solidFill>
                <a:effectLst/>
                <a:latin typeface="Arial Regular"/>
                <a:ea typeface="ＭＳ Ｐゴシック" pitchFamily="-111" charset="-128"/>
                <a:cs typeface="ＭＳ Ｐゴシック" pitchFamily="-111" charset="-128"/>
              </a:rPr>
              <a:t>3</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concentrations were reduced by caffeine supplementation on d 28 and 42 (P &lt; 0.05). The T</a:t>
            </a:r>
            <a:r>
              <a:rPr lang="en-AU" sz="1200" b="0" i="0" u="none" strike="noStrike" kern="1200" baseline="-25000" dirty="0">
                <a:solidFill>
                  <a:schemeClr val="tx1"/>
                </a:solidFill>
                <a:effectLst/>
                <a:latin typeface="Arial Regular"/>
                <a:ea typeface="ＭＳ Ｐゴシック" pitchFamily="-111" charset="-128"/>
                <a:cs typeface="ＭＳ Ｐゴシック" pitchFamily="-111" charset="-128"/>
              </a:rPr>
              <a:t>3</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:T</a:t>
            </a:r>
            <a:r>
              <a:rPr lang="en-AU" sz="1200" b="0" i="0" u="none" strike="noStrike" kern="1200" baseline="-25000" dirty="0">
                <a:solidFill>
                  <a:schemeClr val="tx1"/>
                </a:solidFill>
                <a:effectLst/>
                <a:latin typeface="Arial Regular"/>
                <a:ea typeface="ＭＳ Ｐゴシック" pitchFamily="-111" charset="-128"/>
                <a:cs typeface="ＭＳ Ｐゴシック" pitchFamily="-111" charset="-128"/>
              </a:rPr>
              <a:t>4</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ratios also were reduced by caffeine supplementation on d 42. Skin temperature was not influenced by caffeine supplementation (P &gt; 0.05). There was a negative correlation between thyroid hormone concentrations and BW on d 42 (P &lt; 0.05). It can be concluded that caffeine supplementation at the levels of 12.5 to 25 mg/kg BW/day increased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BWG</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decreased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FCR</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and T</a:t>
            </a:r>
            <a:r>
              <a:rPr lang="en-AU" sz="1200" b="0" i="0" u="none" strike="noStrike" kern="1200" baseline="-25000" dirty="0">
                <a:solidFill>
                  <a:schemeClr val="tx1"/>
                </a:solidFill>
                <a:effectLst/>
                <a:latin typeface="Arial Regular"/>
                <a:ea typeface="ＭＳ Ｐゴシック" pitchFamily="-111" charset="-128"/>
                <a:cs typeface="ＭＳ Ｐゴシック" pitchFamily="-111" charset="-128"/>
              </a:rPr>
              <a:t>3</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and significantly altered blood biochemistry parameters.</a:t>
            </a:r>
          </a:p>
          <a:p>
            <a:endParaRPr lang="en-AU" sz="1200" b="0" i="0" u="none" strike="noStrike" kern="1200" dirty="0">
              <a:solidFill>
                <a:schemeClr val="tx1"/>
              </a:solidFill>
              <a:effectLst/>
              <a:latin typeface="Arial Regular"/>
              <a:ea typeface="ＭＳ Ｐゴシック" pitchFamily="-111" charset="-128"/>
              <a:cs typeface="ＭＳ Ｐゴシック" pitchFamily="-111" charset="-128"/>
            </a:endParaRPr>
          </a:p>
          <a:p>
            <a:r>
              <a:rPr lang="en-AU" sz="1200" b="0" i="0" u="none" strike="noStrike" kern="1200" dirty="0">
                <a:solidFill>
                  <a:schemeClr val="tx1"/>
                </a:solidFill>
                <a:effectLst/>
                <a:latin typeface="Arial Regular"/>
                <a:ea typeface="ＭＳ Ｐゴシック" pitchFamily="-111" charset="-128"/>
                <a:cs typeface="ＭＳ Ｐゴシック" pitchFamily="-111" charset="-128"/>
              </a:rPr>
              <a:t>R G A. Gestational caffeine exposure acts as a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fetal</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thyroid-cytokine disruptor by activating caspase-3/BAX/Bcl-2/Cox2/NF-</a:t>
            </a:r>
            <a:r>
              <a:rPr lang="el-GR" sz="1200" b="0" i="0" u="none" strike="noStrike" kern="1200" dirty="0">
                <a:solidFill>
                  <a:schemeClr val="tx1"/>
                </a:solidFill>
                <a:effectLst/>
                <a:latin typeface="Arial Regular"/>
                <a:ea typeface="ＭＳ Ｐゴシック" pitchFamily="-111" charset="-128"/>
                <a:cs typeface="ＭＳ Ｐゴシック" pitchFamily="-111" charset="-128"/>
              </a:rPr>
              <a:t>κ</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B at ED 20.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Toxicol</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Res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Camb</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2018 Dec 11;8(2):196-205.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doi</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10.1039/c8tx00227d.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PMID</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30997021;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PMCID</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PMC6415617.</a:t>
            </a:r>
          </a:p>
          <a:p>
            <a:endParaRPr lang="en-AU" sz="1200" b="0" i="0" u="none" strike="noStrike" kern="1200" dirty="0">
              <a:solidFill>
                <a:schemeClr val="tx1"/>
              </a:solidFill>
              <a:effectLst/>
              <a:latin typeface="Arial Regular"/>
              <a:ea typeface="ＭＳ Ｐゴシック" pitchFamily="-111" charset="-128"/>
              <a:cs typeface="ＭＳ Ｐゴシック" pitchFamily="-111" charset="-128"/>
            </a:endParaRPr>
          </a:p>
          <a:p>
            <a:r>
              <a:rPr lang="en-AU" sz="1200" b="0" i="0" u="none" strike="noStrike" kern="1200" dirty="0">
                <a:solidFill>
                  <a:schemeClr val="tx1"/>
                </a:solidFill>
                <a:effectLst/>
                <a:latin typeface="Arial Regular"/>
                <a:ea typeface="ＭＳ Ｐゴシック" pitchFamily="-111" charset="-128"/>
                <a:cs typeface="ＭＳ Ｐゴシック" pitchFamily="-111" charset="-128"/>
              </a:rPr>
              <a:t>The objective of this examination was to explore the impact of gestational caffeine (1,3,7-trimethylxanthine) exposure on the maternofetal thyroid axis and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fetal</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thyroid-cytokine communications during gestation. Pregnant rats (</a:t>
            </a:r>
            <a:r>
              <a:rPr lang="en-AU" sz="1200" b="0" i="1" u="none" strike="noStrike" kern="1200" dirty="0">
                <a:solidFill>
                  <a:schemeClr val="tx1"/>
                </a:solidFill>
                <a:effectLst/>
                <a:latin typeface="Arial Regular"/>
                <a:ea typeface="ＭＳ Ｐゴシック" pitchFamily="-111" charset="-128"/>
                <a:cs typeface="ＭＳ Ｐゴシック" pitchFamily="-111" charset="-128"/>
              </a:rPr>
              <a:t>Rattus norvegicus</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were intraperitoneally administered caffeine (120 or 150 mg kg</a:t>
            </a:r>
            <a:r>
              <a:rPr lang="en-AU" sz="1200" b="0" i="0" u="none" strike="noStrike" kern="1200" baseline="30000" dirty="0">
                <a:solidFill>
                  <a:schemeClr val="tx1"/>
                </a:solidFill>
                <a:effectLst/>
                <a:latin typeface="Arial Regular"/>
                <a:ea typeface="ＭＳ Ｐゴシック" pitchFamily="-111" charset="-128"/>
                <a:cs typeface="ＭＳ Ｐゴシック" pitchFamily="-111" charset="-128"/>
              </a:rPr>
              <a:t>-1</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from gestation day (GD) 1 to 20. Both doses of caffeine resulted in maternal hyperthyroidism, whereas the elevation in the concentration of serum free triiodothyronine (FT3) and free thyroxine (FT4) was related to a depletion in the level of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TSH</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at GD 20. Maternal body weight gain and food consumption were markedly increased, while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fetal</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body weight was significantly reduced. These alterations caused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fetal</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hypothyroidism and several pathological lesions in the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fetal</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thyroid gland including a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vacuolar</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colloid, destructive degeneration, atrophy and hyperplasia at embryonic day (ED) 20. The abnormalities in the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fetal</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thyroid gland seemed to depend on the activation of caspase-3, Bcl-2, BAX, Cox2, and NF-</a:t>
            </a:r>
            <a:r>
              <a:rPr lang="el-GR" sz="1200" b="0" i="0" u="none" strike="noStrike" kern="1200" dirty="0">
                <a:solidFill>
                  <a:schemeClr val="tx1"/>
                </a:solidFill>
                <a:effectLst/>
                <a:latin typeface="Arial Regular"/>
                <a:ea typeface="ＭＳ Ｐゴシック" pitchFamily="-111" charset="-128"/>
                <a:cs typeface="ＭＳ Ｐゴシック" pitchFamily="-111" charset="-128"/>
              </a:rPr>
              <a:t>κ</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B mRNA expression. Both maternal caffeine doses caused a marked attenuation in the values of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fetal</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serum GH,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IGF</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-II, VEGF,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TGF</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a:t>
            </a:r>
            <a:r>
              <a:rPr lang="el-GR" sz="1200" b="0" i="0" u="none" strike="noStrike" kern="1200" dirty="0">
                <a:solidFill>
                  <a:schemeClr val="tx1"/>
                </a:solidFill>
                <a:effectLst/>
                <a:latin typeface="Arial Regular"/>
                <a:ea typeface="ＭＳ Ｐゴシック" pitchFamily="-111" charset="-128"/>
                <a:cs typeface="ＭＳ Ｐゴシック" pitchFamily="-111" charset="-128"/>
              </a:rPr>
              <a:t>β, </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TNF-</a:t>
            </a:r>
            <a:r>
              <a:rPr lang="el-GR" sz="1200" b="0" i="0" u="none" strike="noStrike" kern="1200" dirty="0">
                <a:solidFill>
                  <a:schemeClr val="tx1"/>
                </a:solidFill>
                <a:effectLst/>
                <a:latin typeface="Arial Regular"/>
                <a:ea typeface="ＭＳ Ｐゴシック" pitchFamily="-111" charset="-128"/>
                <a:cs typeface="ＭＳ Ｐゴシック" pitchFamily="-111" charset="-128"/>
              </a:rPr>
              <a:t>α, </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IL-1</a:t>
            </a:r>
            <a:r>
              <a:rPr lang="el-GR" sz="1200" b="0" i="0" u="none" strike="noStrike" kern="1200" dirty="0">
                <a:solidFill>
                  <a:schemeClr val="tx1"/>
                </a:solidFill>
                <a:effectLst/>
                <a:latin typeface="Arial Regular"/>
                <a:ea typeface="ＭＳ Ｐゴシック" pitchFamily="-111" charset="-128"/>
                <a:cs typeface="ＭＳ Ｐゴシック" pitchFamily="-111" charset="-128"/>
              </a:rPr>
              <a:t>β, </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IL-6, leptin and MCP-1, and a noticeable elevation in the value of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fetal</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serum adiponectin at ED 20. Thus, gestational caffeine exposure might disrupt the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fetal</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thyroid-cytokine axis.</a:t>
            </a:r>
          </a:p>
          <a:p>
            <a:br>
              <a:rPr lang="en-AU" sz="1200" b="0" i="0" u="none" strike="noStrike" kern="1200" dirty="0">
                <a:solidFill>
                  <a:schemeClr val="tx1"/>
                </a:solidFill>
                <a:effectLst/>
                <a:latin typeface="Arial Regular"/>
                <a:ea typeface="ＭＳ Ｐゴシック" pitchFamily="-111" charset="-128"/>
                <a:cs typeface="ＭＳ Ｐゴシック" pitchFamily="-111" charset="-128"/>
              </a:rPr>
            </a:br>
            <a:endParaRPr lang="en-AU" sz="1200" b="0" i="0" u="none" strike="noStrike" kern="1200" dirty="0">
              <a:solidFill>
                <a:schemeClr val="tx1"/>
              </a:solidFill>
              <a:effectLst/>
              <a:latin typeface="Arial Regular"/>
              <a:ea typeface="ＭＳ Ｐゴシック" pitchFamily="-111" charset="-128"/>
              <a:cs typeface="ＭＳ Ｐゴシック" pitchFamily="-111" charset="-128"/>
            </a:endParaRPr>
          </a:p>
          <a:p>
            <a:endParaRPr lang="en-AU" sz="1200" b="0" i="0" u="none" strike="noStrike" kern="1200" dirty="0">
              <a:solidFill>
                <a:schemeClr val="tx1"/>
              </a:solidFill>
              <a:effectLst/>
              <a:latin typeface="Arial Regular"/>
              <a:ea typeface="ＭＳ Ｐゴシック" pitchFamily="-111" charset="-128"/>
              <a:cs typeface="ＭＳ Ｐゴシック" pitchFamily="-111" charset="-128"/>
            </a:endParaRPr>
          </a:p>
          <a:p>
            <a:br>
              <a:rPr lang="en-AU" dirty="0"/>
            </a:br>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47</a:t>
            </a:fld>
            <a:endParaRPr lang="en-US" altLang="en-US" dirty="0"/>
          </a:p>
        </p:txBody>
      </p:sp>
    </p:spTree>
    <p:extLst>
      <p:ext uri="{BB962C8B-B14F-4D97-AF65-F5344CB8AC3E}">
        <p14:creationId xmlns:p14="http://schemas.microsoft.com/office/powerpoint/2010/main" val="2098119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br>
              <a:rPr lang="en-AU" sz="1200" kern="1200" dirty="0">
                <a:solidFill>
                  <a:schemeClr val="tx1"/>
                </a:solidFill>
                <a:effectLst/>
                <a:ea typeface="ＭＳ Ｐゴシック" pitchFamily="-111" charset="-128"/>
                <a:cs typeface="ＭＳ Ｐゴシック" pitchFamily="-111" charset="-128"/>
              </a:rPr>
            </a:br>
            <a:r>
              <a:rPr lang="en-AU" sz="1200" kern="1200" dirty="0">
                <a:solidFill>
                  <a:schemeClr val="tx1"/>
                </a:solidFill>
                <a:effectLst/>
                <a:ea typeface="ＭＳ Ｐゴシック" pitchFamily="-111" charset="-128"/>
                <a:cs typeface="ＭＳ Ｐゴシック" pitchFamily="-111" charset="-128"/>
              </a:rPr>
              <a:t>(2) Friedrich N, </a:t>
            </a:r>
            <a:r>
              <a:rPr lang="en-AU" sz="1200" kern="1200" dirty="0" err="1">
                <a:solidFill>
                  <a:schemeClr val="tx1"/>
                </a:solidFill>
                <a:effectLst/>
                <a:ea typeface="ＭＳ Ｐゴシック" pitchFamily="-111" charset="-128"/>
                <a:cs typeface="ＭＳ Ｐゴシック" pitchFamily="-111" charset="-128"/>
              </a:rPr>
              <a:t>Pietzner</a:t>
            </a:r>
            <a:r>
              <a:rPr lang="en-AU" sz="1200" kern="1200" dirty="0">
                <a:solidFill>
                  <a:schemeClr val="tx1"/>
                </a:solidFill>
                <a:effectLst/>
                <a:ea typeface="ＭＳ Ｐゴシック" pitchFamily="-111" charset="-128"/>
                <a:cs typeface="ＭＳ Ｐゴシック" pitchFamily="-111" charset="-128"/>
              </a:rPr>
              <a:t> M, </a:t>
            </a:r>
            <a:r>
              <a:rPr lang="en-AU" sz="1200" kern="1200" dirty="0" err="1">
                <a:solidFill>
                  <a:schemeClr val="tx1"/>
                </a:solidFill>
                <a:effectLst/>
                <a:ea typeface="ＭＳ Ｐゴシック" pitchFamily="-111" charset="-128"/>
                <a:cs typeface="ＭＳ Ｐゴシック" pitchFamily="-111" charset="-128"/>
              </a:rPr>
              <a:t>Cannet</a:t>
            </a:r>
            <a:r>
              <a:rPr lang="en-AU" sz="1200" kern="1200" dirty="0">
                <a:solidFill>
                  <a:schemeClr val="tx1"/>
                </a:solidFill>
                <a:effectLst/>
                <a:ea typeface="ＭＳ Ｐゴシック" pitchFamily="-111" charset="-128"/>
                <a:cs typeface="ＭＳ Ｐゴシック" pitchFamily="-111" charset="-128"/>
              </a:rPr>
              <a:t> C, Thuesen </a:t>
            </a:r>
            <a:r>
              <a:rPr lang="en-AU" sz="1200" kern="1200" dirty="0" err="1">
                <a:solidFill>
                  <a:schemeClr val="tx1"/>
                </a:solidFill>
                <a:effectLst/>
                <a:ea typeface="ＭＳ Ｐゴシック" pitchFamily="-111" charset="-128"/>
                <a:cs typeface="ＭＳ Ｐゴシック" pitchFamily="-111" charset="-128"/>
              </a:rPr>
              <a:t>BH</a:t>
            </a:r>
            <a:r>
              <a:rPr lang="en-AU" sz="1200" kern="1200" dirty="0">
                <a:solidFill>
                  <a:schemeClr val="tx1"/>
                </a:solidFill>
                <a:effectLst/>
                <a:ea typeface="ＭＳ Ｐゴシック" pitchFamily="-111" charset="-128"/>
                <a:cs typeface="ＭＳ Ｐゴシック" pitchFamily="-111" charset="-128"/>
              </a:rPr>
              <a:t>, Hansen T, </a:t>
            </a:r>
            <a:r>
              <a:rPr lang="en-AU" sz="1200" kern="1200" dirty="0" err="1">
                <a:solidFill>
                  <a:schemeClr val="tx1"/>
                </a:solidFill>
                <a:effectLst/>
                <a:ea typeface="ＭＳ Ｐゴシック" pitchFamily="-111" charset="-128"/>
                <a:cs typeface="ＭＳ Ｐゴシック" pitchFamily="-111" charset="-128"/>
              </a:rPr>
              <a:t>Wallaschofski</a:t>
            </a:r>
            <a:r>
              <a:rPr lang="en-AU" sz="1200" kern="1200" dirty="0">
                <a:solidFill>
                  <a:schemeClr val="tx1"/>
                </a:solidFill>
                <a:effectLst/>
                <a:ea typeface="ＭＳ Ｐゴシック" pitchFamily="-111" charset="-128"/>
                <a:cs typeface="ＭＳ Ｐゴシック" pitchFamily="-111" charset="-128"/>
              </a:rPr>
              <a:t> H, </a:t>
            </a:r>
            <a:r>
              <a:rPr lang="en-AU" sz="1200" kern="1200" dirty="0" err="1">
                <a:solidFill>
                  <a:schemeClr val="tx1"/>
                </a:solidFill>
                <a:effectLst/>
                <a:ea typeface="ＭＳ Ｐゴシック" pitchFamily="-111" charset="-128"/>
                <a:cs typeface="ＭＳ Ｐゴシック" pitchFamily="-111" charset="-128"/>
              </a:rPr>
              <a:t>Grarup</a:t>
            </a:r>
            <a:r>
              <a:rPr lang="en-AU" sz="1200" kern="1200" dirty="0">
                <a:solidFill>
                  <a:schemeClr val="tx1"/>
                </a:solidFill>
                <a:effectLst/>
                <a:ea typeface="ＭＳ Ｐゴシック" pitchFamily="-111" charset="-128"/>
                <a:cs typeface="ＭＳ Ｐゴシック" pitchFamily="-111" charset="-128"/>
              </a:rPr>
              <a:t> N, </a:t>
            </a:r>
            <a:r>
              <a:rPr lang="en-AU" sz="1200" kern="1200" dirty="0" err="1">
                <a:solidFill>
                  <a:schemeClr val="tx1"/>
                </a:solidFill>
                <a:effectLst/>
                <a:ea typeface="ＭＳ Ｐゴシック" pitchFamily="-111" charset="-128"/>
                <a:cs typeface="ＭＳ Ｐゴシック" pitchFamily="-111" charset="-128"/>
              </a:rPr>
              <a:t>Skaaby</a:t>
            </a:r>
            <a:r>
              <a:rPr lang="en-AU" sz="1200" kern="1200" dirty="0">
                <a:solidFill>
                  <a:schemeClr val="tx1"/>
                </a:solidFill>
                <a:effectLst/>
                <a:ea typeface="ＭＳ Ｐゴシック" pitchFamily="-111" charset="-128"/>
                <a:cs typeface="ＭＳ Ｐゴシック" pitchFamily="-111" charset="-128"/>
              </a:rPr>
              <a:t> T, </a:t>
            </a:r>
            <a:r>
              <a:rPr lang="en-AU" sz="1200" kern="1200" dirty="0" err="1">
                <a:solidFill>
                  <a:schemeClr val="tx1"/>
                </a:solidFill>
                <a:effectLst/>
                <a:ea typeface="ＭＳ Ｐゴシック" pitchFamily="-111" charset="-128"/>
                <a:cs typeface="ＭＳ Ｐゴシック" pitchFamily="-111" charset="-128"/>
              </a:rPr>
              <a:t>Budde</a:t>
            </a:r>
            <a:r>
              <a:rPr lang="en-AU" sz="1200" kern="1200" dirty="0">
                <a:solidFill>
                  <a:schemeClr val="tx1"/>
                </a:solidFill>
                <a:effectLst/>
                <a:ea typeface="ＭＳ Ｐゴシック" pitchFamily="-111" charset="-128"/>
                <a:cs typeface="ＭＳ Ｐゴシック" pitchFamily="-111" charset="-128"/>
              </a:rPr>
              <a:t> K, Pedersen O, </a:t>
            </a:r>
            <a:r>
              <a:rPr lang="en-AU" sz="1200" kern="1200" dirty="0" err="1">
                <a:solidFill>
                  <a:schemeClr val="tx1"/>
                </a:solidFill>
                <a:effectLst/>
                <a:ea typeface="ＭＳ Ｐゴシック" pitchFamily="-111" charset="-128"/>
                <a:cs typeface="ＭＳ Ｐゴシック" pitchFamily="-111" charset="-128"/>
              </a:rPr>
              <a:t>Nauck</a:t>
            </a:r>
            <a:r>
              <a:rPr lang="en-AU" sz="1200" kern="1200" dirty="0">
                <a:solidFill>
                  <a:schemeClr val="tx1"/>
                </a:solidFill>
                <a:effectLst/>
                <a:ea typeface="ＭＳ Ｐゴシック" pitchFamily="-111" charset="-128"/>
                <a:cs typeface="ＭＳ Ｐゴシック" pitchFamily="-111" charset="-128"/>
              </a:rPr>
              <a:t> M, </a:t>
            </a:r>
            <a:r>
              <a:rPr lang="en-AU" sz="1200" kern="1200" dirty="0" err="1">
                <a:solidFill>
                  <a:schemeClr val="tx1"/>
                </a:solidFill>
                <a:effectLst/>
                <a:ea typeface="ＭＳ Ｐゴシック" pitchFamily="-111" charset="-128"/>
                <a:cs typeface="ＭＳ Ｐゴシック" pitchFamily="-111" charset="-128"/>
              </a:rPr>
              <a:t>Linneberg</a:t>
            </a:r>
            <a:r>
              <a:rPr lang="en-AU" sz="1200" kern="1200" dirty="0">
                <a:solidFill>
                  <a:schemeClr val="tx1"/>
                </a:solidFill>
                <a:effectLst/>
                <a:ea typeface="ＭＳ Ｐゴシック" pitchFamily="-111" charset="-128"/>
                <a:cs typeface="ＭＳ Ｐゴシック" pitchFamily="-111" charset="-128"/>
              </a:rPr>
              <a:t> A. Urinary metabolomics reveals </a:t>
            </a:r>
            <a:r>
              <a:rPr lang="en-AU" sz="1200" kern="1200" dirty="0" err="1">
                <a:solidFill>
                  <a:schemeClr val="tx1"/>
                </a:solidFill>
                <a:effectLst/>
                <a:ea typeface="ＭＳ Ｐゴシック" pitchFamily="-111" charset="-128"/>
                <a:cs typeface="ＭＳ Ｐゴシック" pitchFamily="-111" charset="-128"/>
              </a:rPr>
              <a:t>glycemic</a:t>
            </a:r>
            <a:r>
              <a:rPr lang="en-AU" sz="1200" kern="1200" dirty="0">
                <a:solidFill>
                  <a:schemeClr val="tx1"/>
                </a:solidFill>
                <a:effectLst/>
                <a:ea typeface="ＭＳ Ｐゴシック" pitchFamily="-111" charset="-128"/>
                <a:cs typeface="ＭＳ Ｐゴシック" pitchFamily="-111" charset="-128"/>
              </a:rPr>
              <a:t> and coffee associated signatures of thyroid function in two population-based cohorts. </a:t>
            </a:r>
            <a:r>
              <a:rPr lang="en-AU" sz="1200" kern="1200" dirty="0" err="1">
                <a:solidFill>
                  <a:schemeClr val="tx1"/>
                </a:solidFill>
                <a:effectLst/>
                <a:ea typeface="ＭＳ Ｐゴシック" pitchFamily="-111" charset="-128"/>
                <a:cs typeface="ＭＳ Ｐゴシック" pitchFamily="-111" charset="-128"/>
              </a:rPr>
              <a:t>PLoS</a:t>
            </a:r>
            <a:r>
              <a:rPr lang="en-AU" sz="1200" kern="1200" dirty="0">
                <a:solidFill>
                  <a:schemeClr val="tx1"/>
                </a:solidFill>
                <a:effectLst/>
                <a:ea typeface="ＭＳ Ｐゴシック" pitchFamily="-111" charset="-128"/>
                <a:cs typeface="ＭＳ Ｐゴシック" pitchFamily="-111" charset="-128"/>
              </a:rPr>
              <a:t> One. 2017 Mar 2;12(3):e0173078.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10.1371/journal.pone.0173078.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28253303;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PMC5333857.</a:t>
            </a:r>
          </a:p>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48</a:t>
            </a:fld>
            <a:endParaRPr lang="en-US" altLang="en-US"/>
          </a:p>
        </p:txBody>
      </p:sp>
    </p:spTree>
    <p:extLst>
      <p:ext uri="{BB962C8B-B14F-4D97-AF65-F5344CB8AC3E}">
        <p14:creationId xmlns:p14="http://schemas.microsoft.com/office/powerpoint/2010/main" val="30992081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AU" sz="1200" u="none" strike="noStrike" kern="1200" dirty="0">
                <a:solidFill>
                  <a:schemeClr val="tx1"/>
                </a:solidFill>
                <a:effectLst/>
                <a:ea typeface="ＭＳ Ｐゴシック" pitchFamily="-111" charset="-128"/>
                <a:cs typeface="ＭＳ Ｐゴシック" pitchFamily="-111" charset="-128"/>
              </a:rPr>
              <a:t>Kim W, Lee J, Ha J, Jo K, Lim DJ, Lee JM, Chang SA, Kang MI, Kim MH. Association between Sleep Duration and Subclinical Thyroid Dysfunction Based on Nationally Representative Data. J </a:t>
            </a:r>
            <a:r>
              <a:rPr lang="en-AU" sz="1200" u="none" strike="noStrike" kern="1200" dirty="0" err="1">
                <a:solidFill>
                  <a:schemeClr val="tx1"/>
                </a:solidFill>
                <a:effectLst/>
                <a:ea typeface="ＭＳ Ｐゴシック" pitchFamily="-111" charset="-128"/>
                <a:cs typeface="ＭＳ Ｐゴシック" pitchFamily="-111" charset="-128"/>
              </a:rPr>
              <a:t>Clin</a:t>
            </a:r>
            <a:r>
              <a:rPr lang="en-AU" sz="1200" u="none" strike="noStrike" kern="1200" dirty="0">
                <a:solidFill>
                  <a:schemeClr val="tx1"/>
                </a:solidFill>
                <a:effectLst/>
                <a:ea typeface="ＭＳ Ｐゴシック" pitchFamily="-111" charset="-128"/>
                <a:cs typeface="ＭＳ Ｐゴシック" pitchFamily="-111" charset="-128"/>
              </a:rPr>
              <a:t> Med. 2019 Nov 18;8(11):2010.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10.3390/jcm8112010.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31752113; </a:t>
            </a:r>
            <a:r>
              <a:rPr lang="en-AU" sz="1200" u="none" strike="noStrike" kern="1200" dirty="0" err="1">
                <a:solidFill>
                  <a:schemeClr val="tx1"/>
                </a:solidFill>
                <a:effectLst/>
                <a:ea typeface="ＭＳ Ｐゴシック" pitchFamily="-111" charset="-128"/>
                <a:cs typeface="ＭＳ Ｐゴシック" pitchFamily="-111" charset="-128"/>
              </a:rPr>
              <a:t>PMCID</a:t>
            </a:r>
            <a:r>
              <a:rPr lang="en-AU" sz="1200" u="none" strike="noStrike" kern="1200" dirty="0">
                <a:solidFill>
                  <a:schemeClr val="tx1"/>
                </a:solidFill>
                <a:effectLst/>
                <a:ea typeface="ＭＳ Ｐゴシック" pitchFamily="-111" charset="-128"/>
                <a:cs typeface="ＭＳ Ｐゴシック" pitchFamily="-111" charset="-128"/>
              </a:rPr>
              <a:t>: PMC6912782.</a:t>
            </a:r>
          </a:p>
          <a:p>
            <a:br>
              <a:rPr lang="en-AU" sz="1200" u="none" strike="noStrike" kern="1200" dirty="0">
                <a:solidFill>
                  <a:schemeClr val="tx1"/>
                </a:solidFill>
                <a:effectLst/>
                <a:ea typeface="ＭＳ Ｐゴシック" pitchFamily="-111" charset="-128"/>
                <a:cs typeface="ＭＳ Ｐゴシック" pitchFamily="-111" charset="-128"/>
              </a:rPr>
            </a:br>
            <a:r>
              <a:rPr lang="en-AU" sz="1200" u="none" strike="noStrike" kern="1200" dirty="0">
                <a:solidFill>
                  <a:schemeClr val="tx1"/>
                </a:solidFill>
                <a:effectLst/>
                <a:ea typeface="ＭＳ Ｐゴシック" pitchFamily="-111" charset="-128"/>
                <a:cs typeface="ＭＳ Ｐゴシック" pitchFamily="-111" charset="-128"/>
              </a:rPr>
              <a:t>Abstract</a:t>
            </a:r>
          </a:p>
          <a:p>
            <a:r>
              <a:rPr lang="en-AU" sz="1200" u="none" strike="noStrike" kern="1200" dirty="0">
                <a:solidFill>
                  <a:schemeClr val="tx1"/>
                </a:solidFill>
                <a:effectLst/>
                <a:ea typeface="ＭＳ Ｐゴシック" pitchFamily="-111" charset="-128"/>
                <a:cs typeface="ＭＳ Ｐゴシック" pitchFamily="-111" charset="-128"/>
              </a:rPr>
              <a:t>Background: Sleep duration is an identified risk factor for adverse health outcomes. As the endocrine system is closely intertwined with sleep duration and quality, the association between endocrine dysfunction and sleep has been evaluated. Thyroid function, particularly that related to thyrotropin (</a:t>
            </a:r>
            <a:r>
              <a:rPr lang="en-AU" sz="1200" u="none" strike="noStrike" kern="1200" dirty="0" err="1">
                <a:solidFill>
                  <a:schemeClr val="tx1"/>
                </a:solidFill>
                <a:effectLst/>
                <a:ea typeface="ＭＳ Ｐゴシック" pitchFamily="-111" charset="-128"/>
                <a:cs typeface="ＭＳ Ｐゴシック" pitchFamily="-111" charset="-128"/>
              </a:rPr>
              <a:t>TSH</a:t>
            </a:r>
            <a:r>
              <a:rPr lang="en-AU" sz="1200" u="none" strike="noStrike" kern="1200" dirty="0">
                <a:solidFill>
                  <a:schemeClr val="tx1"/>
                </a:solidFill>
                <a:effectLst/>
                <a:ea typeface="ＭＳ Ｐゴシック" pitchFamily="-111" charset="-128"/>
                <a:cs typeface="ＭＳ Ｐゴシック" pitchFamily="-111" charset="-128"/>
              </a:rPr>
              <a:t>), is also known to be influenced by the sleep/awake status and circadian rhythm. Additionally, a link between sleep duration and autoimmunity, which is a common cause of thyroid dysfunction, has been suggested; however, depending on the sleep deprivation method used in studies, the effects of sleep on thyroid function vary. The relationship between subclinical thyroid dysfunction and sleep duration is poorly documented. Thus, to elucidate the impact of sleep on thyroid function, we investigated the association of subclinical thyroid dysfunction with sleep duration using representative data from the sixth Korea National Health and Nutrition Examination Survey, conducted from 2013 to 2015.</a:t>
            </a:r>
          </a:p>
          <a:p>
            <a:r>
              <a:rPr lang="en-AU" sz="1200" u="none" strike="noStrike" kern="1200" dirty="0">
                <a:solidFill>
                  <a:schemeClr val="tx1"/>
                </a:solidFill>
                <a:effectLst/>
                <a:ea typeface="ＭＳ Ｐゴシック" pitchFamily="-111" charset="-128"/>
                <a:cs typeface="ＭＳ Ｐゴシック" pitchFamily="-111" charset="-128"/>
              </a:rPr>
              <a:t>Methods: In all, 4945 participants (2543 male and 2402 female) were included after excluding subjects using the following criteria: &lt;19 years of age, free T4 level outside the normal range, history of thyroid disease, or incomplete data. The population was classified into three groups: short sleeper (&lt;7 h/day), normal sleeper (7-8 h/day), and long sleeper (&gt;8 h/day). The odds ratio (OR) for subclinical hypothyroidism or hyperthyroidism according to sleep duration was evaluated.</a:t>
            </a:r>
          </a:p>
          <a:p>
            <a:r>
              <a:rPr lang="en-AU" sz="1200" u="none" strike="noStrike" kern="1200" dirty="0">
                <a:solidFill>
                  <a:schemeClr val="tx1"/>
                </a:solidFill>
                <a:effectLst/>
                <a:ea typeface="ＭＳ Ｐゴシック" pitchFamily="-111" charset="-128"/>
                <a:cs typeface="ＭＳ Ｐゴシック" pitchFamily="-111" charset="-128"/>
              </a:rPr>
              <a:t>Results: The short, normal, and long sleeper groups consisted of 2097, 2514, and 334 subjects, respectively. On multiple logistic regression analysis, compared to normal sleepers, short sleepers showed a significantly increased risk of subclinical hyperthyroidism (OR 1.37, 95% confidential interval (CI) 1.02-1.84, p = 0.036), while the risk of subclinical hypothyroidism in short sleepers was not elevated. Comparing long sleepers to normal sleepers, the OR for subclinical hyperthyroidism and hypothyroidism was 1.79 (95% CI 1.12-2.86, p = 0.015) and 1.91 (95% CI 1.03-3.53, p = 0.039), respectively.</a:t>
            </a:r>
          </a:p>
          <a:p>
            <a:r>
              <a:rPr lang="en-AU" sz="1200" u="none" strike="noStrike" kern="1200" dirty="0">
                <a:solidFill>
                  <a:schemeClr val="tx1"/>
                </a:solidFill>
                <a:effectLst/>
                <a:ea typeface="ＭＳ Ｐゴシック" pitchFamily="-111" charset="-128"/>
                <a:cs typeface="ＭＳ Ｐゴシック" pitchFamily="-111" charset="-128"/>
              </a:rPr>
              <a:t>Conclusions: Both shorter and longer sleep durations were associated with an increase in the risk of subclinical thyroid dysfunction compared to the optimal sleep duration. This analysis of representative population data shows that sleep duration could intertwine with thyroid function resulting in increased risk of subclinical thyroid dysfunction.</a:t>
            </a:r>
          </a:p>
          <a:p>
            <a:r>
              <a:rPr lang="en-AU" sz="1200" u="none" strike="noStrike" kern="1200" dirty="0">
                <a:solidFill>
                  <a:schemeClr val="tx1"/>
                </a:solidFill>
                <a:effectLst/>
                <a:ea typeface="ＭＳ Ｐゴシック" pitchFamily="-111" charset="-128"/>
                <a:cs typeface="ＭＳ Ｐゴシック" pitchFamily="-111" charset="-128"/>
              </a:rPr>
              <a:t>Keywords: Korea National Health and Nutrition Examination Survey (</a:t>
            </a:r>
            <a:r>
              <a:rPr lang="en-AU" sz="1200" u="none" strike="noStrike" kern="1200" dirty="0" err="1">
                <a:solidFill>
                  <a:schemeClr val="tx1"/>
                </a:solidFill>
                <a:effectLst/>
                <a:ea typeface="ＭＳ Ｐゴシック" pitchFamily="-111" charset="-128"/>
                <a:cs typeface="ＭＳ Ｐゴシック" pitchFamily="-111" charset="-128"/>
              </a:rPr>
              <a:t>KNHANES</a:t>
            </a:r>
            <a:r>
              <a:rPr lang="en-AU" sz="1200" u="none" strike="noStrike" kern="1200" dirty="0">
                <a:solidFill>
                  <a:schemeClr val="tx1"/>
                </a:solidFill>
                <a:effectLst/>
                <a:ea typeface="ＭＳ Ｐゴシック" pitchFamily="-111" charset="-128"/>
                <a:cs typeface="ＭＳ Ｐゴシック" pitchFamily="-111" charset="-128"/>
              </a:rPr>
              <a:t>); sleep; subclinical hyperthyroidism; subclinical hypothyroidism; thyroid disease; thyroid function test.</a:t>
            </a:r>
          </a:p>
          <a:p>
            <a:br>
              <a:rPr lang="en-AU" sz="1200" u="none" strike="noStrike" kern="1200" dirty="0">
                <a:solidFill>
                  <a:schemeClr val="tx1"/>
                </a:solidFill>
                <a:effectLst/>
                <a:ea typeface="ＭＳ Ｐゴシック" pitchFamily="-111" charset="-128"/>
                <a:cs typeface="ＭＳ Ｐゴシック" pitchFamily="-111" charset="-128"/>
              </a:rPr>
            </a:br>
            <a:endParaRPr lang="en-AU" sz="1200" u="none" strike="noStrike" kern="1200" dirty="0">
              <a:solidFill>
                <a:schemeClr val="tx1"/>
              </a:solidFill>
              <a:effectLst/>
              <a:ea typeface="ＭＳ Ｐゴシック" pitchFamily="-111" charset="-128"/>
              <a:cs typeface="ＭＳ Ｐゴシック" pitchFamily="-111" charset="-128"/>
            </a:endParaRPr>
          </a:p>
          <a:p>
            <a:endParaRPr lang="en-AU" sz="1200" u="none" strike="noStrike" kern="1200" dirty="0">
              <a:solidFill>
                <a:schemeClr val="tx1"/>
              </a:solidFill>
              <a:effectLst/>
              <a:ea typeface="ＭＳ Ｐゴシック" pitchFamily="-111" charset="-128"/>
              <a:cs typeface="ＭＳ Ｐゴシック" pitchFamily="-111" charset="-128"/>
            </a:endParaRPr>
          </a:p>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49</a:t>
            </a:fld>
            <a:endParaRPr lang="en-US" altLang="en-US"/>
          </a:p>
        </p:txBody>
      </p:sp>
    </p:spTree>
    <p:extLst>
      <p:ext uri="{BB962C8B-B14F-4D97-AF65-F5344CB8AC3E}">
        <p14:creationId xmlns:p14="http://schemas.microsoft.com/office/powerpoint/2010/main" val="3130640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pitchFamily="-111" charset="-128"/>
                <a:cs typeface="ＭＳ Ｐゴシック" pitchFamily="-111" charset="-128"/>
              </a:rPr>
              <a:t>Kikuchi M, </a:t>
            </a:r>
            <a:r>
              <a:rPr lang="en-US" sz="1200" kern="1200" dirty="0" err="1">
                <a:solidFill>
                  <a:schemeClr val="tx1"/>
                </a:solidFill>
                <a:effectLst/>
                <a:ea typeface="ＭＳ Ｐゴシック" pitchFamily="-111" charset="-128"/>
                <a:cs typeface="ＭＳ Ｐゴシック" pitchFamily="-111" charset="-128"/>
              </a:rPr>
              <a:t>Komuro</a:t>
            </a:r>
            <a:r>
              <a:rPr lang="en-US" sz="1200" kern="1200" dirty="0">
                <a:solidFill>
                  <a:schemeClr val="tx1"/>
                </a:solidFill>
                <a:effectLst/>
                <a:ea typeface="ＭＳ Ｐゴシック" pitchFamily="-111" charset="-128"/>
                <a:cs typeface="ＭＳ Ｐゴシック" pitchFamily="-111" charset="-128"/>
              </a:rPr>
              <a:t> R, Oka H, </a:t>
            </a:r>
            <a:r>
              <a:rPr lang="en-US" sz="1200" kern="1200" dirty="0" err="1">
                <a:solidFill>
                  <a:schemeClr val="tx1"/>
                </a:solidFill>
                <a:effectLst/>
                <a:ea typeface="ＭＳ Ｐゴシック" pitchFamily="-111" charset="-128"/>
                <a:cs typeface="ＭＳ Ｐゴシック" pitchFamily="-111" charset="-128"/>
              </a:rPr>
              <a:t>Kidani</a:t>
            </a:r>
            <a:r>
              <a:rPr lang="en-US" sz="1200" kern="1200" dirty="0">
                <a:solidFill>
                  <a:schemeClr val="tx1"/>
                </a:solidFill>
                <a:effectLst/>
                <a:ea typeface="ＭＳ Ｐゴシック" pitchFamily="-111" charset="-128"/>
                <a:cs typeface="ＭＳ Ｐゴシック" pitchFamily="-111" charset="-128"/>
              </a:rPr>
              <a:t> T, Hanaoka A, </a:t>
            </a:r>
            <a:r>
              <a:rPr lang="en-US" sz="1200" kern="1200" dirty="0" err="1">
                <a:solidFill>
                  <a:schemeClr val="tx1"/>
                </a:solidFill>
                <a:effectLst/>
                <a:ea typeface="ＭＳ Ｐゴシック" pitchFamily="-111" charset="-128"/>
                <a:cs typeface="ＭＳ Ｐゴシック" pitchFamily="-111" charset="-128"/>
              </a:rPr>
              <a:t>Koshino</a:t>
            </a:r>
            <a:r>
              <a:rPr lang="en-US" sz="1200" kern="1200" dirty="0">
                <a:solidFill>
                  <a:schemeClr val="tx1"/>
                </a:solidFill>
                <a:effectLst/>
                <a:ea typeface="ＭＳ Ｐゴシック" pitchFamily="-111" charset="-128"/>
                <a:cs typeface="ＭＳ Ｐゴシック" pitchFamily="-111" charset="-128"/>
              </a:rPr>
              <a:t> Y. Relationship between anxiety and thyroid function in patients with panic disorder. Prog </a:t>
            </a:r>
            <a:r>
              <a:rPr lang="en-US" sz="1200" kern="1200" dirty="0" err="1">
                <a:solidFill>
                  <a:schemeClr val="tx1"/>
                </a:solidFill>
                <a:effectLst/>
                <a:ea typeface="ＭＳ Ｐゴシック" pitchFamily="-111" charset="-128"/>
                <a:cs typeface="ＭＳ Ｐゴシック" pitchFamily="-111" charset="-128"/>
              </a:rPr>
              <a:t>Neuropsychopharmacol</a:t>
            </a:r>
            <a:r>
              <a:rPr lang="en-US" sz="1200" kern="1200" dirty="0">
                <a:solidFill>
                  <a:schemeClr val="tx1"/>
                </a:solidFill>
                <a:effectLst/>
                <a:ea typeface="ＭＳ Ｐゴシック" pitchFamily="-111" charset="-128"/>
                <a:cs typeface="ＭＳ Ｐゴシック" pitchFamily="-111" charset="-128"/>
              </a:rPr>
              <a:t> </a:t>
            </a:r>
            <a:r>
              <a:rPr lang="en-US" sz="1200" kern="1200" dirty="0" err="1">
                <a:solidFill>
                  <a:schemeClr val="tx1"/>
                </a:solidFill>
                <a:effectLst/>
                <a:ea typeface="ＭＳ Ｐゴシック" pitchFamily="-111" charset="-128"/>
                <a:cs typeface="ＭＳ Ｐゴシック" pitchFamily="-111" charset="-128"/>
              </a:rPr>
              <a:t>Biol</a:t>
            </a:r>
            <a:r>
              <a:rPr lang="en-US" sz="1200" kern="1200" dirty="0">
                <a:solidFill>
                  <a:schemeClr val="tx1"/>
                </a:solidFill>
                <a:effectLst/>
                <a:ea typeface="ＭＳ Ｐゴシック" pitchFamily="-111" charset="-128"/>
                <a:cs typeface="ＭＳ Ｐゴシック" pitchFamily="-111" charset="-128"/>
              </a:rPr>
              <a:t> Psychiatry. 2005 Jan;29(1):77-81.</a:t>
            </a:r>
            <a:endParaRPr lang="en-AU" sz="1200" kern="1200" dirty="0">
              <a:solidFill>
                <a:schemeClr val="tx1"/>
              </a:solidFill>
              <a:effectLst/>
              <a:ea typeface="ＭＳ Ｐゴシック" pitchFamily="-111" charset="-128"/>
              <a:cs typeface="ＭＳ Ｐゴシック" pitchFamily="-111" charset="-128"/>
            </a:endParaRPr>
          </a:p>
          <a:p>
            <a:endParaRPr lang="en-AU" sz="1200" kern="1200" dirty="0">
              <a:solidFill>
                <a:schemeClr val="tx1"/>
              </a:solidFill>
              <a:effectLst/>
              <a:ea typeface="ＭＳ Ｐゴシック" pitchFamily="-111" charset="-128"/>
              <a:cs typeface="ＭＳ Ｐゴシック" pitchFamily="-111" charset="-128"/>
            </a:endParaRPr>
          </a:p>
          <a:p>
            <a:r>
              <a:rPr lang="en-AU" sz="1200" kern="1200" dirty="0">
                <a:solidFill>
                  <a:schemeClr val="tx1"/>
                </a:solidFill>
                <a:effectLst/>
                <a:ea typeface="ＭＳ Ｐゴシック" pitchFamily="-111" charset="-128"/>
                <a:cs typeface="ＭＳ Ｐゴシック" pitchFamily="-111" charset="-128"/>
              </a:rPr>
              <a:t>Wang Z, Li J, Wang Z, </a:t>
            </a:r>
            <a:r>
              <a:rPr lang="en-AU" sz="1200" kern="1200" dirty="0" err="1">
                <a:solidFill>
                  <a:schemeClr val="tx1"/>
                </a:solidFill>
                <a:effectLst/>
                <a:ea typeface="ＭＳ Ｐゴシック" pitchFamily="-111" charset="-128"/>
                <a:cs typeface="ＭＳ Ｐゴシック" pitchFamily="-111" charset="-128"/>
              </a:rPr>
              <a:t>Xue</a:t>
            </a:r>
            <a:r>
              <a:rPr lang="en-AU" sz="1200" kern="1200" dirty="0">
                <a:solidFill>
                  <a:schemeClr val="tx1"/>
                </a:solidFill>
                <a:effectLst/>
                <a:ea typeface="ＭＳ Ｐゴシック" pitchFamily="-111" charset="-128"/>
                <a:cs typeface="ＭＳ Ｐゴシック" pitchFamily="-111" charset="-128"/>
              </a:rPr>
              <a:t> L, Zhang Y, Chen Y, Su J, Li Z. L-tyrosine improves neuroendocrine function in a mouse model of chronic stress. Neural Regen Res. 2012 Jun 25;7(18):1413-9.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10.3969/j.issn.1673-5374.2012.18.008.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25657675;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PMC4308793.</a:t>
            </a:r>
          </a:p>
          <a:p>
            <a:r>
              <a:rPr lang="en-AU" sz="1200" kern="1200" dirty="0">
                <a:solidFill>
                  <a:schemeClr val="tx1"/>
                </a:solidFill>
                <a:effectLst/>
                <a:ea typeface="ＭＳ Ｐゴシック" pitchFamily="-111" charset="-128"/>
                <a:cs typeface="ＭＳ Ｐゴシック" pitchFamily="-111" charset="-128"/>
              </a:rPr>
              <a:t>Abstract</a:t>
            </a:r>
          </a:p>
          <a:p>
            <a:r>
              <a:rPr lang="en-AU" sz="1200" kern="1200" dirty="0">
                <a:solidFill>
                  <a:schemeClr val="tx1"/>
                </a:solidFill>
                <a:effectLst/>
                <a:ea typeface="ＭＳ Ｐゴシック" pitchFamily="-111" charset="-128"/>
                <a:cs typeface="ＭＳ Ｐゴシック" pitchFamily="-111" charset="-128"/>
              </a:rPr>
              <a:t>Adult </a:t>
            </a:r>
            <a:r>
              <a:rPr lang="en-AU" sz="1200" kern="1200" dirty="0" err="1">
                <a:solidFill>
                  <a:schemeClr val="tx1"/>
                </a:solidFill>
                <a:effectLst/>
                <a:ea typeface="ＭＳ Ｐゴシック" pitchFamily="-111" charset="-128"/>
                <a:cs typeface="ＭＳ Ｐゴシック" pitchFamily="-111" charset="-128"/>
              </a:rPr>
              <a:t>BALB</a:t>
            </a:r>
            <a:r>
              <a:rPr lang="en-AU" sz="1200" kern="1200" dirty="0">
                <a:solidFill>
                  <a:schemeClr val="tx1"/>
                </a:solidFill>
                <a:effectLst/>
                <a:ea typeface="ＭＳ Ｐゴシック" pitchFamily="-111" charset="-128"/>
                <a:cs typeface="ＭＳ Ｐゴシック" pitchFamily="-111" charset="-128"/>
              </a:rPr>
              <a:t>/c mice, individually housed, were stimulated with nine different stressors, arranged randomly, for 4 continuous weeks to generate an animal model of chronic stress. In chronically stressed mice, spontaneous locomotor activity was significantly decreased, escape latency in the Morris water maze test was prolonged, serum levels of total thyrotropin and total triiodothyronine were significantly decreased, and dopamine and norepinephrine content in the pallium, hippocampus and hypothalamus were significantly reduced. All of these changes were suppressed, to varying degrees, by L-tyrosine supplementation. These findings indicate that the neuroendocrine network plays an important role in chronic stress, and that L-tyrosine supplementation has therapeutic effects.</a:t>
            </a:r>
          </a:p>
          <a:p>
            <a:endParaRPr lang="en-AU" sz="1200" kern="1200" dirty="0">
              <a:solidFill>
                <a:schemeClr val="tx1"/>
              </a:solidFill>
              <a:effectLst/>
              <a:ea typeface="ＭＳ Ｐゴシック" pitchFamily="-111" charset="-128"/>
              <a:cs typeface="ＭＳ Ｐゴシック" pitchFamily="-111" charset="-128"/>
            </a:endParaRPr>
          </a:p>
          <a:p>
            <a:r>
              <a:rPr lang="en-AU" sz="1200" kern="1200" dirty="0">
                <a:solidFill>
                  <a:schemeClr val="tx1"/>
                </a:solidFill>
                <a:effectLst/>
                <a:ea typeface="ＭＳ Ｐゴシック" pitchFamily="-111" charset="-128"/>
                <a:cs typeface="ＭＳ Ｐゴシック" pitchFamily="-111" charset="-128"/>
              </a:rPr>
              <a:t>Rivlin RS, </a:t>
            </a:r>
            <a:r>
              <a:rPr lang="en-AU" sz="1200" kern="1200" dirty="0" err="1">
                <a:solidFill>
                  <a:schemeClr val="tx1"/>
                </a:solidFill>
                <a:effectLst/>
                <a:ea typeface="ＭＳ Ｐゴシック" pitchFamily="-111" charset="-128"/>
                <a:cs typeface="ＭＳ Ｐゴシック" pitchFamily="-111" charset="-128"/>
              </a:rPr>
              <a:t>Melmon</a:t>
            </a:r>
            <a:r>
              <a:rPr lang="en-AU" sz="1200" kern="1200" dirty="0">
                <a:solidFill>
                  <a:schemeClr val="tx1"/>
                </a:solidFill>
                <a:effectLst/>
                <a:ea typeface="ＭＳ Ｐゴシック" pitchFamily="-111" charset="-128"/>
                <a:cs typeface="ＭＳ Ｐゴシック" pitchFamily="-111" charset="-128"/>
              </a:rPr>
              <a:t> KL. Cortisone-provoked depression of plasma tyrosine concentration: relation to enzyme induction in man. J </a:t>
            </a:r>
            <a:r>
              <a:rPr lang="en-AU" sz="1200" kern="1200" dirty="0" err="1">
                <a:solidFill>
                  <a:schemeClr val="tx1"/>
                </a:solidFill>
                <a:effectLst/>
                <a:ea typeface="ＭＳ Ｐゴシック" pitchFamily="-111" charset="-128"/>
                <a:cs typeface="ＭＳ Ｐゴシック" pitchFamily="-111" charset="-128"/>
              </a:rPr>
              <a:t>Clin</a:t>
            </a:r>
            <a:r>
              <a:rPr lang="en-AU" sz="1200" kern="1200" dirty="0">
                <a:solidFill>
                  <a:schemeClr val="tx1"/>
                </a:solidFill>
                <a:effectLst/>
                <a:ea typeface="ＭＳ Ｐゴシック" pitchFamily="-111" charset="-128"/>
                <a:cs typeface="ＭＳ Ｐゴシック" pitchFamily="-111" charset="-128"/>
              </a:rPr>
              <a:t> Invest. 1965 Oct;44(10):1690-8.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10.1172/JCI105276.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4378804;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PMC292654.</a:t>
            </a:r>
          </a:p>
          <a:p>
            <a:endParaRPr lang="en-AU" sz="1200" kern="1200" dirty="0">
              <a:solidFill>
                <a:schemeClr val="tx1"/>
              </a:solidFill>
              <a:effectLst/>
              <a:ea typeface="ＭＳ Ｐゴシック" pitchFamily="-111" charset="-128"/>
              <a:cs typeface="ＭＳ Ｐゴシック" pitchFamily="-111" charset="-128"/>
            </a:endParaRPr>
          </a:p>
          <a:p>
            <a:r>
              <a:rPr lang="en-AU" sz="1200" kern="1200" dirty="0" err="1">
                <a:solidFill>
                  <a:schemeClr val="tx1"/>
                </a:solidFill>
                <a:effectLst/>
                <a:ea typeface="ＭＳ Ｐゴシック" pitchFamily="-111" charset="-128"/>
                <a:cs typeface="ＭＳ Ｐゴシック" pitchFamily="-111" charset="-128"/>
              </a:rPr>
              <a:t>Tsigos</a:t>
            </a:r>
            <a:r>
              <a:rPr lang="en-AU" sz="1200" kern="1200" dirty="0">
                <a:solidFill>
                  <a:schemeClr val="tx1"/>
                </a:solidFill>
                <a:effectLst/>
                <a:ea typeface="ＭＳ Ｐゴシック" pitchFamily="-111" charset="-128"/>
                <a:cs typeface="ＭＳ Ｐゴシック" pitchFamily="-111" charset="-128"/>
              </a:rPr>
              <a:t> C, </a:t>
            </a:r>
            <a:r>
              <a:rPr lang="en-AU" sz="1200" kern="1200" dirty="0" err="1">
                <a:solidFill>
                  <a:schemeClr val="tx1"/>
                </a:solidFill>
                <a:effectLst/>
                <a:ea typeface="ＭＳ Ｐゴシック" pitchFamily="-111" charset="-128"/>
                <a:cs typeface="ＭＳ Ｐゴシック" pitchFamily="-111" charset="-128"/>
              </a:rPr>
              <a:t>Chrousos</a:t>
            </a:r>
            <a:r>
              <a:rPr lang="en-AU" sz="1200" kern="1200" dirty="0">
                <a:solidFill>
                  <a:schemeClr val="tx1"/>
                </a:solidFill>
                <a:effectLst/>
                <a:ea typeface="ＭＳ Ｐゴシック" pitchFamily="-111" charset="-128"/>
                <a:cs typeface="ＭＳ Ｐゴシック" pitchFamily="-111" charset="-128"/>
              </a:rPr>
              <a:t> GP. Hypothalamic-pituitary-adrenal axis, neuroendocrine factors and stress. J </a:t>
            </a:r>
            <a:r>
              <a:rPr lang="en-AU" sz="1200" kern="1200" dirty="0" err="1">
                <a:solidFill>
                  <a:schemeClr val="tx1"/>
                </a:solidFill>
                <a:effectLst/>
                <a:ea typeface="ＭＳ Ｐゴシック" pitchFamily="-111" charset="-128"/>
                <a:cs typeface="ＭＳ Ｐゴシック" pitchFamily="-111" charset="-128"/>
              </a:rPr>
              <a:t>Psychosom</a:t>
            </a:r>
            <a:r>
              <a:rPr lang="en-AU" sz="1200" kern="1200" dirty="0">
                <a:solidFill>
                  <a:schemeClr val="tx1"/>
                </a:solidFill>
                <a:effectLst/>
                <a:ea typeface="ＭＳ Ｐゴシック" pitchFamily="-111" charset="-128"/>
                <a:cs typeface="ＭＳ Ｐゴシック" pitchFamily="-111" charset="-128"/>
              </a:rPr>
              <a:t> Res. 2002 Oct;53(4):865-71.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10.1016/s0022-3999(02)00429-4.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12377295.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pitchFamily="-111" charset="-128"/>
                <a:cs typeface="ＭＳ Ｐゴシック" pitchFamily="-111" charset="-128"/>
              </a:rPr>
              <a:t>The stress system coordinates the adaptive responses of the organism to stressors of any kind.(1). The main components of the stress system are the corticotropin-releasing hormone (</a:t>
            </a:r>
            <a:r>
              <a:rPr lang="en-US" sz="1200" kern="1200" dirty="0" err="1">
                <a:solidFill>
                  <a:schemeClr val="tx1"/>
                </a:solidFill>
                <a:effectLst/>
                <a:ea typeface="ＭＳ Ｐゴシック" pitchFamily="-111" charset="-128"/>
                <a:cs typeface="ＭＳ Ｐゴシック" pitchFamily="-111" charset="-128"/>
              </a:rPr>
              <a:t>CRH</a:t>
            </a:r>
            <a:r>
              <a:rPr lang="en-US" sz="1200" kern="1200" dirty="0">
                <a:solidFill>
                  <a:schemeClr val="tx1"/>
                </a:solidFill>
                <a:effectLst/>
                <a:ea typeface="ＭＳ Ｐゴシック" pitchFamily="-111" charset="-128"/>
                <a:cs typeface="ＭＳ Ｐゴシック" pitchFamily="-111" charset="-128"/>
              </a:rPr>
              <a:t>) and locus </a:t>
            </a:r>
            <a:r>
              <a:rPr lang="en-US" sz="1200" kern="1200" dirty="0" err="1">
                <a:solidFill>
                  <a:schemeClr val="tx1"/>
                </a:solidFill>
                <a:effectLst/>
                <a:ea typeface="ＭＳ Ｐゴシック" pitchFamily="-111" charset="-128"/>
                <a:cs typeface="ＭＳ Ｐゴシック" pitchFamily="-111" charset="-128"/>
              </a:rPr>
              <a:t>ceruleus</a:t>
            </a:r>
            <a:r>
              <a:rPr lang="en-US" sz="1200" kern="1200" dirty="0">
                <a:solidFill>
                  <a:schemeClr val="tx1"/>
                </a:solidFill>
                <a:effectLst/>
                <a:ea typeface="ＭＳ Ｐゴシック" pitchFamily="-111" charset="-128"/>
                <a:cs typeface="ＭＳ Ｐゴシック" pitchFamily="-111" charset="-128"/>
              </a:rPr>
              <a:t>-norepinephrine (LC/NE)-autonomic systems and their peripheral effectors, the pituitary-adrenal axis, and the limbs of the autonomic system. Activation of the stress system leads to behavioral and peripheral changes that improve the ability of the organism to adjust homeostasis and increase its chances for survival. The </a:t>
            </a:r>
            <a:r>
              <a:rPr lang="en-US" sz="1200" kern="1200" dirty="0" err="1">
                <a:solidFill>
                  <a:schemeClr val="tx1"/>
                </a:solidFill>
                <a:effectLst/>
                <a:ea typeface="ＭＳ Ｐゴシック" pitchFamily="-111" charset="-128"/>
                <a:cs typeface="ＭＳ Ｐゴシック" pitchFamily="-111" charset="-128"/>
              </a:rPr>
              <a:t>CRH</a:t>
            </a:r>
            <a:r>
              <a:rPr lang="en-US" sz="1200" kern="1200" dirty="0">
                <a:solidFill>
                  <a:schemeClr val="tx1"/>
                </a:solidFill>
                <a:effectLst/>
                <a:ea typeface="ＭＳ Ｐゴシック" pitchFamily="-111" charset="-128"/>
                <a:cs typeface="ＭＳ Ｐゴシック" pitchFamily="-111" charset="-128"/>
              </a:rPr>
              <a:t> and LC/NE systems stimulate arousal and attention, as well as the </a:t>
            </a:r>
            <a:r>
              <a:rPr lang="en-US" sz="1200" kern="1200" dirty="0" err="1">
                <a:solidFill>
                  <a:schemeClr val="tx1"/>
                </a:solidFill>
                <a:effectLst/>
                <a:ea typeface="ＭＳ Ｐゴシック" pitchFamily="-111" charset="-128"/>
                <a:cs typeface="ＭＳ Ｐゴシック" pitchFamily="-111" charset="-128"/>
              </a:rPr>
              <a:t>mesocorticolimbic</a:t>
            </a:r>
            <a:r>
              <a:rPr lang="en-US" sz="1200" kern="1200" dirty="0">
                <a:solidFill>
                  <a:schemeClr val="tx1"/>
                </a:solidFill>
                <a:effectLst/>
                <a:ea typeface="ＭＳ Ｐゴシック" pitchFamily="-111" charset="-128"/>
                <a:cs typeface="ＭＳ Ｐゴシック" pitchFamily="-111" charset="-128"/>
              </a:rPr>
              <a:t> dopaminergic system, which is involved in anticipatory and reward phenomena, and the hypothalamic beta-endorphin system, which suppresses pain sensation and, hence, increases analgesia. </a:t>
            </a:r>
            <a:r>
              <a:rPr lang="en-US" sz="1200" kern="1200" dirty="0" err="1">
                <a:solidFill>
                  <a:schemeClr val="tx1"/>
                </a:solidFill>
                <a:effectLst/>
                <a:ea typeface="ＭＳ Ｐゴシック" pitchFamily="-111" charset="-128"/>
                <a:cs typeface="ＭＳ Ｐゴシック" pitchFamily="-111" charset="-128"/>
              </a:rPr>
              <a:t>CRH</a:t>
            </a:r>
            <a:r>
              <a:rPr lang="en-US" sz="1200" kern="1200" dirty="0">
                <a:solidFill>
                  <a:schemeClr val="tx1"/>
                </a:solidFill>
                <a:effectLst/>
                <a:ea typeface="ＭＳ Ｐゴシック" pitchFamily="-111" charset="-128"/>
                <a:cs typeface="ＭＳ Ｐゴシック" pitchFamily="-111" charset="-128"/>
              </a:rPr>
              <a:t> inhibits appetite and activates thermogenesis via the catecholaminergic system. Also, reciprocal interactions exist between the amygdala and the hippocampus and the stress system, which stimulates these elements and is regulated by them. </a:t>
            </a:r>
            <a:r>
              <a:rPr lang="en-US" sz="1200" kern="1200" dirty="0" err="1">
                <a:solidFill>
                  <a:schemeClr val="tx1"/>
                </a:solidFill>
                <a:effectLst/>
                <a:ea typeface="ＭＳ Ｐゴシック" pitchFamily="-111" charset="-128"/>
                <a:cs typeface="ＭＳ Ｐゴシック" pitchFamily="-111" charset="-128"/>
              </a:rPr>
              <a:t>CRH</a:t>
            </a:r>
            <a:r>
              <a:rPr lang="en-US" sz="1200" kern="1200" dirty="0">
                <a:solidFill>
                  <a:schemeClr val="tx1"/>
                </a:solidFill>
                <a:effectLst/>
                <a:ea typeface="ＭＳ Ｐゴシック" pitchFamily="-111" charset="-128"/>
                <a:cs typeface="ＭＳ Ｐゴシック" pitchFamily="-111" charset="-128"/>
              </a:rPr>
              <a:t> plays an important role in inhibiting GnRH secretion during stress, while, via somatostatin, it also inhibits GH, TRH and </a:t>
            </a:r>
            <a:r>
              <a:rPr lang="en-US" sz="1200" kern="1200" dirty="0" err="1">
                <a:solidFill>
                  <a:schemeClr val="tx1"/>
                </a:solidFill>
                <a:effectLst/>
                <a:ea typeface="ＭＳ Ｐゴシック" pitchFamily="-111" charset="-128"/>
                <a:cs typeface="ＭＳ Ｐゴシック" pitchFamily="-111" charset="-128"/>
              </a:rPr>
              <a:t>TSH</a:t>
            </a:r>
            <a:r>
              <a:rPr lang="en-US" sz="1200" kern="1200" dirty="0">
                <a:solidFill>
                  <a:schemeClr val="tx1"/>
                </a:solidFill>
                <a:effectLst/>
                <a:ea typeface="ＭＳ Ｐゴシック" pitchFamily="-111" charset="-128"/>
                <a:cs typeface="ＭＳ Ｐゴシック" pitchFamily="-111" charset="-128"/>
              </a:rPr>
              <a:t> secretion, suppressing, thus, the reproductive, growth and thyroid functions. Interestingly, all three of these functions receive and depend on positive catecholaminergic input. The end-hormones of the hypothalamic-pituitary-adrenal (</a:t>
            </a:r>
            <a:r>
              <a:rPr lang="en-US" sz="1200" kern="1200" dirty="0" err="1">
                <a:solidFill>
                  <a:schemeClr val="tx1"/>
                </a:solidFill>
                <a:effectLst/>
                <a:ea typeface="ＭＳ Ｐゴシック" pitchFamily="-111" charset="-128"/>
                <a:cs typeface="ＭＳ Ｐゴシック" pitchFamily="-111" charset="-128"/>
              </a:rPr>
              <a:t>HPA</a:t>
            </a:r>
            <a:r>
              <a:rPr lang="en-US" sz="1200" kern="1200" dirty="0">
                <a:solidFill>
                  <a:schemeClr val="tx1"/>
                </a:solidFill>
                <a:effectLst/>
                <a:ea typeface="ＭＳ Ｐゴシック" pitchFamily="-111" charset="-128"/>
                <a:cs typeface="ＭＳ Ｐゴシック" pitchFamily="-111" charset="-128"/>
              </a:rPr>
              <a:t>) axis, glucocorticoids, on the other hand, have multiple roles. They simultaneously inhibit the </a:t>
            </a:r>
            <a:r>
              <a:rPr lang="en-US" sz="1200" kern="1200" dirty="0" err="1">
                <a:solidFill>
                  <a:schemeClr val="tx1"/>
                </a:solidFill>
                <a:effectLst/>
                <a:ea typeface="ＭＳ Ｐゴシック" pitchFamily="-111" charset="-128"/>
                <a:cs typeface="ＭＳ Ｐゴシック" pitchFamily="-111" charset="-128"/>
              </a:rPr>
              <a:t>CRH</a:t>
            </a:r>
            <a:r>
              <a:rPr lang="en-US" sz="1200" kern="1200" dirty="0">
                <a:solidFill>
                  <a:schemeClr val="tx1"/>
                </a:solidFill>
                <a:effectLst/>
                <a:ea typeface="ＭＳ Ｐゴシック" pitchFamily="-111" charset="-128"/>
                <a:cs typeface="ＭＳ Ｐゴシック" pitchFamily="-111" charset="-128"/>
              </a:rPr>
              <a:t>, LC/NE and beta-endorphin systems and stimulate the </a:t>
            </a:r>
            <a:r>
              <a:rPr lang="en-US" sz="1200" kern="1200" dirty="0" err="1">
                <a:solidFill>
                  <a:schemeClr val="tx1"/>
                </a:solidFill>
                <a:effectLst/>
                <a:ea typeface="ＭＳ Ｐゴシック" pitchFamily="-111" charset="-128"/>
                <a:cs typeface="ＭＳ Ｐゴシック" pitchFamily="-111" charset="-128"/>
              </a:rPr>
              <a:t>mesocorticolimbic</a:t>
            </a:r>
            <a:r>
              <a:rPr lang="en-US" sz="1200" kern="1200" dirty="0">
                <a:solidFill>
                  <a:schemeClr val="tx1"/>
                </a:solidFill>
                <a:effectLst/>
                <a:ea typeface="ＭＳ Ｐゴシック" pitchFamily="-111" charset="-128"/>
                <a:cs typeface="ＭＳ Ｐゴシック" pitchFamily="-111" charset="-128"/>
              </a:rPr>
              <a:t> dopaminergic system and the </a:t>
            </a:r>
            <a:r>
              <a:rPr lang="en-US" sz="1200" kern="1200" dirty="0" err="1">
                <a:solidFill>
                  <a:schemeClr val="tx1"/>
                </a:solidFill>
                <a:effectLst/>
                <a:ea typeface="ＭＳ Ｐゴシック" pitchFamily="-111" charset="-128"/>
                <a:cs typeface="ＭＳ Ｐゴシック" pitchFamily="-111" charset="-128"/>
              </a:rPr>
              <a:t>CRH</a:t>
            </a:r>
            <a:r>
              <a:rPr lang="en-US" sz="1200" kern="1200" dirty="0">
                <a:solidFill>
                  <a:schemeClr val="tx1"/>
                </a:solidFill>
                <a:effectLst/>
                <a:ea typeface="ＭＳ Ｐゴシック" pitchFamily="-111" charset="-128"/>
                <a:cs typeface="ＭＳ Ｐゴシック" pitchFamily="-111" charset="-128"/>
              </a:rPr>
              <a:t> </a:t>
            </a:r>
            <a:r>
              <a:rPr lang="en-US" sz="1200" kern="1200" dirty="0" err="1">
                <a:solidFill>
                  <a:schemeClr val="tx1"/>
                </a:solidFill>
                <a:effectLst/>
                <a:ea typeface="ＭＳ Ｐゴシック" pitchFamily="-111" charset="-128"/>
                <a:cs typeface="ＭＳ Ｐゴシック" pitchFamily="-111" charset="-128"/>
              </a:rPr>
              <a:t>peptidergic</a:t>
            </a:r>
            <a:r>
              <a:rPr lang="en-US" sz="1200" kern="1200" dirty="0">
                <a:solidFill>
                  <a:schemeClr val="tx1"/>
                </a:solidFill>
                <a:effectLst/>
                <a:ea typeface="ＭＳ Ｐゴシック" pitchFamily="-111" charset="-128"/>
                <a:cs typeface="ＭＳ Ｐゴシック" pitchFamily="-111" charset="-128"/>
              </a:rPr>
              <a:t> central nucleus of the amygdala. In addition, they directly inhibit pituitary gonadotropin, GH and </a:t>
            </a:r>
            <a:r>
              <a:rPr lang="en-US" sz="1200" kern="1200" dirty="0" err="1">
                <a:solidFill>
                  <a:schemeClr val="tx1"/>
                </a:solidFill>
                <a:effectLst/>
                <a:ea typeface="ＭＳ Ｐゴシック" pitchFamily="-111" charset="-128"/>
                <a:cs typeface="ＭＳ Ｐゴシック" pitchFamily="-111" charset="-128"/>
              </a:rPr>
              <a:t>TSH</a:t>
            </a:r>
            <a:r>
              <a:rPr lang="en-US" sz="1200" kern="1200" dirty="0">
                <a:solidFill>
                  <a:schemeClr val="tx1"/>
                </a:solidFill>
                <a:effectLst/>
                <a:ea typeface="ＭＳ Ｐゴシック" pitchFamily="-111" charset="-128"/>
                <a:cs typeface="ＭＳ Ｐゴシック" pitchFamily="-111" charset="-128"/>
              </a:rPr>
              <a:t> secretion, render the target tissues of sex steroids and growth factors resistant to these substances and suppress the 5' deiodinase, which converts the relatively inactive tetraiodothyronine (T(4)) to triiodothyronine (T(3)), contributing further to the suppression of reproductive, growth and thyroid functions. They also have direct as well as insulin-mediated effects on adipose tissue, ultimately promoting visceral adiposity, insulin resistance, dyslipidemia and hypertension (metabolic syndrome X) and direct effects on the bone, causing "low turnover" osteoporosis. Central </a:t>
            </a:r>
            <a:r>
              <a:rPr lang="en-US" sz="1200" kern="1200" dirty="0" err="1">
                <a:solidFill>
                  <a:schemeClr val="tx1"/>
                </a:solidFill>
                <a:effectLst/>
                <a:ea typeface="ＭＳ Ｐゴシック" pitchFamily="-111" charset="-128"/>
                <a:cs typeface="ＭＳ Ｐゴシック" pitchFamily="-111" charset="-128"/>
              </a:rPr>
              <a:t>CRH</a:t>
            </a:r>
            <a:r>
              <a:rPr lang="en-US" sz="1200" kern="1200" dirty="0">
                <a:solidFill>
                  <a:schemeClr val="tx1"/>
                </a:solidFill>
                <a:effectLst/>
                <a:ea typeface="ＭＳ Ｐゴシック" pitchFamily="-111" charset="-128"/>
                <a:cs typeface="ＭＳ Ｐゴシック" pitchFamily="-111" charset="-128"/>
              </a:rPr>
              <a:t>, via glucocorticoids and catecholamines, inhibits the inflammatory reaction, while directly secreted by peripheral nerves </a:t>
            </a:r>
            <a:r>
              <a:rPr lang="en-US" sz="1200" kern="1200" dirty="0" err="1">
                <a:solidFill>
                  <a:schemeClr val="tx1"/>
                </a:solidFill>
                <a:effectLst/>
                <a:ea typeface="ＭＳ Ｐゴシック" pitchFamily="-111" charset="-128"/>
                <a:cs typeface="ＭＳ Ｐゴシック" pitchFamily="-111" charset="-128"/>
              </a:rPr>
              <a:t>CRH</a:t>
            </a:r>
            <a:r>
              <a:rPr lang="en-US" sz="1200" kern="1200" dirty="0">
                <a:solidFill>
                  <a:schemeClr val="tx1"/>
                </a:solidFill>
                <a:effectLst/>
                <a:ea typeface="ＭＳ Ｐゴシック" pitchFamily="-111" charset="-128"/>
                <a:cs typeface="ＭＳ Ｐゴシック" pitchFamily="-111" charset="-128"/>
              </a:rPr>
              <a:t> stimulates local inflammation (immune </a:t>
            </a:r>
            <a:r>
              <a:rPr lang="en-US" sz="1200" kern="1200" dirty="0" err="1">
                <a:solidFill>
                  <a:schemeClr val="tx1"/>
                </a:solidFill>
                <a:effectLst/>
                <a:ea typeface="ＭＳ Ｐゴシック" pitchFamily="-111" charset="-128"/>
                <a:cs typeface="ＭＳ Ｐゴシック" pitchFamily="-111" charset="-128"/>
              </a:rPr>
              <a:t>CRH</a:t>
            </a:r>
            <a:r>
              <a:rPr lang="en-US" sz="1200" kern="1200" dirty="0">
                <a:solidFill>
                  <a:schemeClr val="tx1"/>
                </a:solidFill>
                <a:effectLst/>
                <a:ea typeface="ＭＳ Ｐゴシック" pitchFamily="-111" charset="-128"/>
                <a:cs typeface="ＭＳ Ｐゴシック" pitchFamily="-111" charset="-128"/>
              </a:rPr>
              <a:t>). </a:t>
            </a:r>
            <a:r>
              <a:rPr lang="en-US" sz="1200" kern="1200" dirty="0" err="1">
                <a:solidFill>
                  <a:schemeClr val="tx1"/>
                </a:solidFill>
                <a:effectLst/>
                <a:ea typeface="ＭＳ Ｐゴシック" pitchFamily="-111" charset="-128"/>
                <a:cs typeface="ＭＳ Ｐゴシック" pitchFamily="-111" charset="-128"/>
              </a:rPr>
              <a:t>CRH</a:t>
            </a:r>
            <a:r>
              <a:rPr lang="en-US" sz="1200" kern="1200" dirty="0">
                <a:solidFill>
                  <a:schemeClr val="tx1"/>
                </a:solidFill>
                <a:effectLst/>
                <a:ea typeface="ＭＳ Ｐゴシック" pitchFamily="-111" charset="-128"/>
                <a:cs typeface="ＭＳ Ｐゴシック" pitchFamily="-111" charset="-128"/>
              </a:rPr>
              <a:t> antagonists may be useful in human pathologic states, such as melancholic depression and chronic anxiety, associated with chronic hyperactivity of the stress system, along with predictable behavioral, neuroendocrine, metabolic and immune changes, based on the interrelations outlined above. Conversely, potentiators of </a:t>
            </a:r>
            <a:r>
              <a:rPr lang="en-US" sz="1200" kern="1200" dirty="0" err="1">
                <a:solidFill>
                  <a:schemeClr val="tx1"/>
                </a:solidFill>
                <a:effectLst/>
                <a:ea typeface="ＭＳ Ｐゴシック" pitchFamily="-111" charset="-128"/>
                <a:cs typeface="ＭＳ Ｐゴシック" pitchFamily="-111" charset="-128"/>
              </a:rPr>
              <a:t>CRH</a:t>
            </a:r>
            <a:r>
              <a:rPr lang="en-US" sz="1200" kern="1200" dirty="0">
                <a:solidFill>
                  <a:schemeClr val="tx1"/>
                </a:solidFill>
                <a:effectLst/>
                <a:ea typeface="ＭＳ Ｐゴシック" pitchFamily="-111" charset="-128"/>
                <a:cs typeface="ＭＳ Ｐゴシック" pitchFamily="-111" charset="-128"/>
              </a:rPr>
              <a:t> secretion/action may be useful to treat atypical depression, postpartum depression and the fibromyalgia/chronic fatigue syndromes, all characterized by low </a:t>
            </a:r>
            <a:r>
              <a:rPr lang="en-US" sz="1200" kern="1200" dirty="0" err="1">
                <a:solidFill>
                  <a:schemeClr val="tx1"/>
                </a:solidFill>
                <a:effectLst/>
                <a:ea typeface="ＭＳ Ｐゴシック" pitchFamily="-111" charset="-128"/>
                <a:cs typeface="ＭＳ Ｐゴシック" pitchFamily="-111" charset="-128"/>
              </a:rPr>
              <a:t>HPA</a:t>
            </a:r>
            <a:r>
              <a:rPr lang="en-US" sz="1200" kern="1200" dirty="0">
                <a:solidFill>
                  <a:schemeClr val="tx1"/>
                </a:solidFill>
                <a:effectLst/>
                <a:ea typeface="ＭＳ Ｐゴシック" pitchFamily="-111" charset="-128"/>
                <a:cs typeface="ＭＳ Ｐゴシック" pitchFamily="-111" charset="-128"/>
              </a:rPr>
              <a:t> axis and LC/NE activity, fatigue, depressive symptomatology, hyperalgesia and increased immune/inflammatory responses to stimuli.</a:t>
            </a:r>
            <a:endParaRPr lang="en-AU" sz="1200" kern="1200" dirty="0">
              <a:solidFill>
                <a:schemeClr val="tx1"/>
              </a:solidFill>
              <a:effectLst/>
              <a:ea typeface="ＭＳ Ｐゴシック" pitchFamily="-111" charset="-128"/>
              <a:cs typeface="ＭＳ Ｐゴシック" pitchFamily="-111" charset="-128"/>
            </a:endParaRPr>
          </a:p>
          <a:p>
            <a:endParaRPr lang="en-AU" sz="1200" kern="1200" dirty="0">
              <a:solidFill>
                <a:schemeClr val="tx1"/>
              </a:solidFill>
              <a:effectLst/>
              <a:ea typeface="ＭＳ Ｐゴシック" pitchFamily="-111" charset="-128"/>
              <a:cs typeface="ＭＳ Ｐゴシック" pitchFamily="-111" charset="-128"/>
            </a:endParaRPr>
          </a:p>
          <a:p>
            <a:endParaRPr lang="en-AU" sz="1200" kern="1200" dirty="0">
              <a:solidFill>
                <a:schemeClr val="tx1"/>
              </a:solidFill>
              <a:effectLst/>
              <a:ea typeface="ＭＳ Ｐゴシック" pitchFamily="-111" charset="-128"/>
              <a:cs typeface="ＭＳ Ｐゴシック" pitchFamily="-111" charset="-128"/>
            </a:endParaRPr>
          </a:p>
          <a:p>
            <a:endParaRPr lang="en-AU" sz="1200" kern="1200" dirty="0">
              <a:solidFill>
                <a:schemeClr val="tx1"/>
              </a:solidFill>
              <a:effectLst/>
              <a:ea typeface="ＭＳ Ｐゴシック" pitchFamily="-111" charset="-128"/>
              <a:cs typeface="ＭＳ Ｐゴシック" pitchFamily="-111" charset="-128"/>
            </a:endParaRPr>
          </a:p>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50</a:t>
            </a:fld>
            <a:endParaRPr lang="en-US" altLang="en-US"/>
          </a:p>
        </p:txBody>
      </p:sp>
    </p:spTree>
    <p:extLst>
      <p:ext uri="{BB962C8B-B14F-4D97-AF65-F5344CB8AC3E}">
        <p14:creationId xmlns:p14="http://schemas.microsoft.com/office/powerpoint/2010/main" val="21439104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6BE510DB-44B7-8945-863B-A6A628B73C69}"/>
              </a:ext>
            </a:extLst>
          </p:cNvPr>
          <p:cNvSpPr>
            <a:spLocks noGrp="1" noChangeArrowheads="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BBAF54A-7C49-A345-A654-0D65303A058F}" type="slidenum">
              <a:rPr lang="en-US" altLang="en-US" sz="1200">
                <a:latin typeface="Arial Regular"/>
              </a:rPr>
              <a:pPr eaLnBrk="1" hangingPunct="1"/>
              <a:t>51</a:t>
            </a:fld>
            <a:endParaRPr lang="en-US" altLang="en-US" sz="1200" dirty="0">
              <a:latin typeface="Arial Regular"/>
            </a:endParaRPr>
          </a:p>
        </p:txBody>
      </p:sp>
      <p:sp>
        <p:nvSpPr>
          <p:cNvPr id="70659" name="Rectangle 2">
            <a:extLst>
              <a:ext uri="{FF2B5EF4-FFF2-40B4-BE49-F238E27FC236}">
                <a16:creationId xmlns:a16="http://schemas.microsoft.com/office/drawing/2014/main" id="{BD7F4291-A30B-5D43-928A-8FA7FC4BABFF}"/>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0660" name="Rectangle 3">
            <a:extLst>
              <a:ext uri="{FF2B5EF4-FFF2-40B4-BE49-F238E27FC236}">
                <a16:creationId xmlns:a16="http://schemas.microsoft.com/office/drawing/2014/main" id="{8C96C44B-12ED-1B4B-B5A9-4D4106CB2CFF}"/>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normAutofit fontScale="55000" lnSpcReduction="20000"/>
          </a:bodyPr>
          <a:lstStyle/>
          <a:p>
            <a:pPr eaLnBrk="1" hangingPunct="1">
              <a:lnSpc>
                <a:spcPct val="90000"/>
              </a:lnSpc>
            </a:pPr>
            <a:r>
              <a:rPr lang="en-US" altLang="en-US" sz="900" dirty="0">
                <a:ea typeface="ＭＳ Ｐゴシック" panose="020B0600070205080204" pitchFamily="34" charset="-128"/>
              </a:rPr>
              <a:t> Influence of obesity and surgical weight loss on thyroid hormone levels.</a:t>
            </a:r>
          </a:p>
          <a:p>
            <a:pPr eaLnBrk="1" hangingPunct="1">
              <a:lnSpc>
                <a:spcPct val="90000"/>
              </a:lnSpc>
            </a:pPr>
            <a:r>
              <a:rPr lang="en-US" altLang="en-US" sz="900" dirty="0">
                <a:ea typeface="ＭＳ Ｐゴシック" panose="020B0600070205080204" pitchFamily="34" charset="-128"/>
              </a:rPr>
              <a:t>    </a:t>
            </a:r>
            <a:r>
              <a:rPr lang="en-US" altLang="en-US" sz="900" dirty="0" err="1">
                <a:ea typeface="ＭＳ Ｐゴシック" panose="020B0600070205080204" pitchFamily="34" charset="-128"/>
              </a:rPr>
              <a:t>Chikunguwo</a:t>
            </a:r>
            <a:r>
              <a:rPr lang="en-US" altLang="en-US" sz="900" dirty="0">
                <a:ea typeface="ＭＳ Ｐゴシック" panose="020B0600070205080204" pitchFamily="34" charset="-128"/>
              </a:rPr>
              <a:t> S, </a:t>
            </a:r>
            <a:r>
              <a:rPr lang="en-US" altLang="en-US" sz="900" dirty="0" err="1">
                <a:ea typeface="ＭＳ Ｐゴシック" panose="020B0600070205080204" pitchFamily="34" charset="-128"/>
              </a:rPr>
              <a:t>Brethauer</a:t>
            </a:r>
            <a:r>
              <a:rPr lang="en-US" altLang="en-US" sz="900" dirty="0">
                <a:ea typeface="ＭＳ Ｐゴシック" panose="020B0600070205080204" pitchFamily="34" charset="-128"/>
              </a:rPr>
              <a:t> S, </a:t>
            </a:r>
            <a:r>
              <a:rPr lang="en-US" altLang="en-US" sz="900" dirty="0" err="1">
                <a:ea typeface="ＭＳ Ｐゴシック" panose="020B0600070205080204" pitchFamily="34" charset="-128"/>
              </a:rPr>
              <a:t>Nirujogi</a:t>
            </a:r>
            <a:r>
              <a:rPr lang="en-US" altLang="en-US" sz="900" dirty="0">
                <a:ea typeface="ＭＳ Ｐゴシック" panose="020B0600070205080204" pitchFamily="34" charset="-128"/>
              </a:rPr>
              <a:t> V, Pitt T, </a:t>
            </a:r>
            <a:r>
              <a:rPr lang="en-US" altLang="en-US" sz="900" dirty="0" err="1">
                <a:ea typeface="ＭＳ Ｐゴシック" panose="020B0600070205080204" pitchFamily="34" charset="-128"/>
              </a:rPr>
              <a:t>Udomsawaengsup</a:t>
            </a:r>
            <a:r>
              <a:rPr lang="en-US" altLang="en-US" sz="900" dirty="0">
                <a:ea typeface="ＭＳ Ｐゴシック" panose="020B0600070205080204" pitchFamily="34" charset="-128"/>
              </a:rPr>
              <a:t> S, Chand B, Schauer P.</a:t>
            </a:r>
          </a:p>
          <a:p>
            <a:pPr eaLnBrk="1" hangingPunct="1">
              <a:lnSpc>
                <a:spcPct val="90000"/>
              </a:lnSpc>
            </a:pPr>
            <a:r>
              <a:rPr lang="en-US" altLang="en-US" sz="900" dirty="0" err="1">
                <a:ea typeface="ＭＳ Ｐゴシック" panose="020B0600070205080204" pitchFamily="34" charset="-128"/>
              </a:rPr>
              <a:t>Surg</a:t>
            </a:r>
            <a:r>
              <a:rPr lang="en-US" altLang="en-US" sz="900" dirty="0">
                <a:ea typeface="ＭＳ Ｐゴシック" panose="020B0600070205080204" pitchFamily="34" charset="-128"/>
              </a:rPr>
              <a:t> </a:t>
            </a:r>
            <a:r>
              <a:rPr lang="en-US" altLang="en-US" sz="900" dirty="0" err="1">
                <a:ea typeface="ＭＳ Ｐゴシック" panose="020B0600070205080204" pitchFamily="34" charset="-128"/>
              </a:rPr>
              <a:t>Obes</a:t>
            </a:r>
            <a:r>
              <a:rPr lang="en-US" altLang="en-US" sz="900" dirty="0">
                <a:ea typeface="ＭＳ Ｐゴシック" panose="020B0600070205080204" pitchFamily="34" charset="-128"/>
              </a:rPr>
              <a:t> </a:t>
            </a:r>
            <a:r>
              <a:rPr lang="en-US" altLang="en-US" sz="900" dirty="0" err="1">
                <a:ea typeface="ＭＳ Ｐゴシック" panose="020B0600070205080204" pitchFamily="34" charset="-128"/>
              </a:rPr>
              <a:t>Relat</a:t>
            </a:r>
            <a:r>
              <a:rPr lang="en-US" altLang="en-US" sz="900" dirty="0">
                <a:ea typeface="ＭＳ Ｐゴシック" panose="020B0600070205080204" pitchFamily="34" charset="-128"/>
              </a:rPr>
              <a:t> Dis. 2007 Nov-Dec;3(6):631-5.Links</a:t>
            </a:r>
          </a:p>
          <a:p>
            <a:pPr eaLnBrk="1" hangingPunct="1">
              <a:lnSpc>
                <a:spcPct val="90000"/>
              </a:lnSpc>
            </a:pPr>
            <a:r>
              <a:rPr lang="en-US" altLang="en-US" sz="900" dirty="0">
                <a:ea typeface="ＭＳ Ｐゴシック" panose="020B0600070205080204" pitchFamily="34" charset="-128"/>
              </a:rPr>
              <a:t>    Department of General Surgery, Bariatric and Metabolic Institute, Cleveland Clinic, Cleveland, Ohio, USA.</a:t>
            </a:r>
          </a:p>
          <a:p>
            <a:pPr eaLnBrk="1" hangingPunct="1">
              <a:lnSpc>
                <a:spcPct val="90000"/>
              </a:lnSpc>
            </a:pPr>
            <a:r>
              <a:rPr lang="en-US" altLang="en-US" sz="900" dirty="0">
                <a:ea typeface="ＭＳ Ｐゴシック" panose="020B0600070205080204" pitchFamily="34" charset="-128"/>
              </a:rPr>
              <a:t>    BACKGROUND: The pathophysiologic relationship between morbid obesity and thyroid hormones is not well understood. The goal of this study was to evaluate the influence of obesity and weight reduction after bariatric surgery on thyroid hormone levels. METHODS: Patients who underwent gastric bypass or adjustable gastric banding at our institution, had no previous diagnosis of thyroid disorder, were not taking medication that could affect the thyroid function evaluation, and who were nonsmokers were included in this retrospective evaluation. The association between the thyroid-stimulating hormone (</a:t>
            </a:r>
            <a:r>
              <a:rPr lang="en-US" altLang="en-US" sz="900" dirty="0" err="1">
                <a:ea typeface="ＭＳ Ｐゴシック" panose="020B0600070205080204" pitchFamily="34" charset="-128"/>
              </a:rPr>
              <a:t>TSH</a:t>
            </a:r>
            <a:r>
              <a:rPr lang="en-US" altLang="en-US" sz="900" dirty="0">
                <a:ea typeface="ＭＳ Ｐゴシック" panose="020B0600070205080204" pitchFamily="34" charset="-128"/>
              </a:rPr>
              <a:t>) and free thyroxine (T(4)) levels and body mass index (BMI), and the influence of weight loss after bariatric surgery on these hormones were investigated at different points (preoperatively and 6 and 12 months after bariatric surgery). RESULTS: A total of 86 patients met the study criteria. The </a:t>
            </a:r>
            <a:r>
              <a:rPr lang="en-US" altLang="en-US" sz="900" dirty="0" err="1">
                <a:ea typeface="ＭＳ Ｐゴシック" panose="020B0600070205080204" pitchFamily="34" charset="-128"/>
              </a:rPr>
              <a:t>TSH</a:t>
            </a:r>
            <a:r>
              <a:rPr lang="en-US" altLang="en-US" sz="900" dirty="0">
                <a:ea typeface="ＭＳ Ｐゴシック" panose="020B0600070205080204" pitchFamily="34" charset="-128"/>
              </a:rPr>
              <a:t> levels correlated positively with BMI (P &lt;.001, r = .91) within the BMI range of 30-67 kg/m(2). The mean BMI change from 49 to 32 kg/m(2) after bariatric surgery was associated with a mean reduction in the </a:t>
            </a:r>
            <a:r>
              <a:rPr lang="en-US" altLang="en-US" sz="900" dirty="0" err="1">
                <a:ea typeface="ＭＳ Ｐゴシック" panose="020B0600070205080204" pitchFamily="34" charset="-128"/>
              </a:rPr>
              <a:t>TSH</a:t>
            </a:r>
            <a:r>
              <a:rPr lang="en-US" altLang="en-US" sz="900" dirty="0">
                <a:ea typeface="ＭＳ Ｐゴシック" panose="020B0600070205080204" pitchFamily="34" charset="-128"/>
              </a:rPr>
              <a:t> level from 4.5 to 1.9 </a:t>
            </a:r>
            <a:r>
              <a:rPr lang="en-US" altLang="en-US" sz="900" dirty="0" err="1">
                <a:ea typeface="ＭＳ Ｐゴシック" panose="020B0600070205080204" pitchFamily="34" charset="-128"/>
              </a:rPr>
              <a:t>muU</a:t>
            </a:r>
            <a:r>
              <a:rPr lang="en-US" altLang="en-US" sz="900" dirty="0">
                <a:ea typeface="ＭＳ Ｐゴシック" panose="020B0600070205080204" pitchFamily="34" charset="-128"/>
              </a:rPr>
              <a:t>/</a:t>
            </a:r>
            <a:r>
              <a:rPr lang="en-US" altLang="en-US" sz="900" dirty="0" err="1">
                <a:ea typeface="ＭＳ Ｐゴシック" panose="020B0600070205080204" pitchFamily="34" charset="-128"/>
              </a:rPr>
              <a:t>mL.</a:t>
            </a:r>
            <a:r>
              <a:rPr lang="en-US" altLang="en-US" sz="900" dirty="0">
                <a:ea typeface="ＭＳ Ｐゴシック" panose="020B0600070205080204" pitchFamily="34" charset="-128"/>
              </a:rPr>
              <a:t> Free T(4) showed no association with BMI and was not significantly influenced by weight loss. Before bariatric surgery, 10.5% of the subjects had laboratory values consistent with subclinical hypothyroidism. After bariatric surgery, 100% of these patients experienced significant weight reduction with simultaneous resolution of their subclinical hypothyroidism. CONCLUSION: The results of our study have demonstrated a statistically significant positive association between serum </a:t>
            </a:r>
            <a:r>
              <a:rPr lang="en-US" altLang="en-US" sz="900" dirty="0" err="1">
                <a:ea typeface="ＭＳ Ｐゴシック" panose="020B0600070205080204" pitchFamily="34" charset="-128"/>
              </a:rPr>
              <a:t>TSH</a:t>
            </a:r>
            <a:r>
              <a:rPr lang="en-US" altLang="en-US" sz="900" dirty="0">
                <a:ea typeface="ＭＳ Ｐゴシック" panose="020B0600070205080204" pitchFamily="34" charset="-128"/>
              </a:rPr>
              <a:t> within the normal range and BMI. No association was found between BMI and free T(4) serum levels. The prevalence of subclinical hypothyroidism in study group was 10.5%. Weight loss after bariatric surgery improved or normalized thyroid hormone levels.</a:t>
            </a:r>
          </a:p>
          <a:p>
            <a:pPr eaLnBrk="1" hangingPunct="1">
              <a:lnSpc>
                <a:spcPct val="90000"/>
              </a:lnSpc>
            </a:pPr>
            <a:r>
              <a:rPr lang="en-US" altLang="en-US" sz="900" dirty="0">
                <a:ea typeface="ＭＳ Ｐゴシック" panose="020B0600070205080204" pitchFamily="34" charset="-128"/>
              </a:rPr>
              <a:t>    </a:t>
            </a:r>
            <a:r>
              <a:rPr lang="en-US" altLang="en-US" sz="900" dirty="0" err="1">
                <a:ea typeface="ＭＳ Ｐゴシック" panose="020B0600070205080204" pitchFamily="34" charset="-128"/>
              </a:rPr>
              <a:t>PMID</a:t>
            </a:r>
            <a:r>
              <a:rPr lang="en-US" altLang="en-US" sz="900" dirty="0">
                <a:ea typeface="ＭＳ Ｐゴシック" panose="020B0600070205080204" pitchFamily="34" charset="-128"/>
              </a:rPr>
              <a:t>: 18023816 [PubMed - in process]</a:t>
            </a:r>
          </a:p>
          <a:p>
            <a:pPr eaLnBrk="1" hangingPunct="1">
              <a:lnSpc>
                <a:spcPct val="90000"/>
              </a:lnSpc>
            </a:pPr>
            <a:endParaRPr lang="en-US" altLang="en-US" sz="900" dirty="0">
              <a:ea typeface="ＭＳ Ｐゴシック" panose="020B0600070205080204" pitchFamily="34" charset="-128"/>
            </a:endParaRPr>
          </a:p>
          <a:p>
            <a:pPr eaLnBrk="1" hangingPunct="1">
              <a:lnSpc>
                <a:spcPct val="90000"/>
              </a:lnSpc>
            </a:pPr>
            <a:endParaRPr lang="en-US" altLang="en-US" sz="900" dirty="0">
              <a:ea typeface="ＭＳ Ｐゴシック" panose="020B0600070205080204" pitchFamily="34" charset="-128"/>
            </a:endParaRPr>
          </a:p>
          <a:p>
            <a:pPr eaLnBrk="1" hangingPunct="1">
              <a:lnSpc>
                <a:spcPct val="90000"/>
              </a:lnSpc>
            </a:pPr>
            <a:r>
              <a:rPr lang="en-US" altLang="en-US" sz="900" dirty="0">
                <a:ea typeface="ＭＳ Ｐゴシック" panose="020B0600070205080204" pitchFamily="34" charset="-128"/>
              </a:rPr>
              <a:t>Iodine is fat </a:t>
            </a:r>
            <a:r>
              <a:rPr lang="en-US" altLang="en-US" sz="900" dirty="0" err="1">
                <a:ea typeface="ＭＳ Ｐゴシック" panose="020B0600070205080204" pitchFamily="34" charset="-128"/>
              </a:rPr>
              <a:t>soluable</a:t>
            </a:r>
            <a:endParaRPr lang="en-US" altLang="en-US" sz="900" dirty="0">
              <a:ea typeface="ＭＳ Ｐゴシック" panose="020B0600070205080204" pitchFamily="34" charset="-128"/>
            </a:endParaRPr>
          </a:p>
          <a:p>
            <a:pPr eaLnBrk="1" hangingPunct="1">
              <a:lnSpc>
                <a:spcPct val="90000"/>
              </a:lnSpc>
            </a:pPr>
            <a:endParaRPr lang="en-US" altLang="en-US" sz="900" dirty="0">
              <a:ea typeface="ＭＳ Ｐゴシック" panose="020B0600070205080204" pitchFamily="34" charset="-128"/>
            </a:endParaRPr>
          </a:p>
          <a:p>
            <a:r>
              <a:rPr lang="en-AU" sz="1200" kern="1200" dirty="0" err="1">
                <a:solidFill>
                  <a:schemeClr val="tx1"/>
                </a:solidFill>
                <a:effectLst/>
                <a:ea typeface="ＭＳ Ｐゴシック" pitchFamily="-111" charset="-128"/>
                <a:cs typeface="ＭＳ Ｐゴシック" pitchFamily="-111" charset="-128"/>
              </a:rPr>
              <a:t>Zynat</a:t>
            </a:r>
            <a:r>
              <a:rPr lang="en-AU" sz="1200" kern="1200" dirty="0">
                <a:solidFill>
                  <a:schemeClr val="tx1"/>
                </a:solidFill>
                <a:effectLst/>
                <a:ea typeface="ＭＳ Ｐゴシック" pitchFamily="-111" charset="-128"/>
                <a:cs typeface="ＭＳ Ｐゴシック" pitchFamily="-111" charset="-128"/>
              </a:rPr>
              <a:t> J, Li S, Ma Y, Han L, Ma F, Zhang Y, Xing B, Wang X, Guo Y. Impact of Abdominal Obesity on Thyroid Auto-Antibody Positivity: Abdominal Obesity Can Enhance the Risk of Thyroid Autoimmunity in Men. </a:t>
            </a:r>
            <a:r>
              <a:rPr lang="en-AU" sz="1200" kern="1200" dirty="0" err="1">
                <a:solidFill>
                  <a:schemeClr val="tx1"/>
                </a:solidFill>
                <a:effectLst/>
                <a:ea typeface="ＭＳ Ｐゴシック" pitchFamily="-111" charset="-128"/>
                <a:cs typeface="ＭＳ Ｐゴシック" pitchFamily="-111" charset="-128"/>
              </a:rPr>
              <a:t>Int</a:t>
            </a:r>
            <a:r>
              <a:rPr lang="en-AU" sz="1200" kern="1200" dirty="0">
                <a:solidFill>
                  <a:schemeClr val="tx1"/>
                </a:solidFill>
                <a:effectLst/>
                <a:ea typeface="ＭＳ Ｐゴシック" pitchFamily="-111" charset="-128"/>
                <a:cs typeface="ＭＳ Ｐゴシック" pitchFamily="-111" charset="-128"/>
              </a:rPr>
              <a:t> J Endocrinol. 2020 Mar 13;2020:6816198.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10.1155/2020/6816198.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32256575;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PMC7093900.</a:t>
            </a:r>
          </a:p>
          <a:p>
            <a:br>
              <a:rPr lang="en-AU" sz="1200" kern="1200" dirty="0">
                <a:solidFill>
                  <a:schemeClr val="tx1"/>
                </a:solidFill>
                <a:effectLst/>
                <a:ea typeface="ＭＳ Ｐゴシック" pitchFamily="-111" charset="-128"/>
                <a:cs typeface="ＭＳ Ｐゴシック" pitchFamily="-111" charset="-128"/>
              </a:rPr>
            </a:br>
            <a:endParaRPr lang="en-AU" sz="1200" kern="1200" dirty="0">
              <a:solidFill>
                <a:schemeClr val="tx1"/>
              </a:solidFill>
              <a:effectLst/>
              <a:ea typeface="ＭＳ Ｐゴシック" pitchFamily="-111" charset="-128"/>
              <a:cs typeface="ＭＳ Ｐゴシック" pitchFamily="-111" charset="-128"/>
            </a:endParaRPr>
          </a:p>
          <a:p>
            <a:pPr eaLnBrk="1" hangingPunct="1">
              <a:lnSpc>
                <a:spcPct val="90000"/>
              </a:lnSpc>
            </a:pPr>
            <a:r>
              <a:rPr lang="en-US" altLang="en-US" sz="900" dirty="0">
                <a:ea typeface="ＭＳ Ｐゴシック" panose="020B0600070205080204" pitchFamily="34" charset="-128"/>
              </a:rPr>
              <a:t>Abstract</a:t>
            </a:r>
          </a:p>
          <a:p>
            <a:pPr eaLnBrk="1" hangingPunct="1">
              <a:lnSpc>
                <a:spcPct val="90000"/>
              </a:lnSpc>
            </a:pPr>
            <a:r>
              <a:rPr lang="en-US" altLang="en-US" sz="900" dirty="0">
                <a:ea typeface="ＭＳ Ｐゴシック" panose="020B0600070205080204" pitchFamily="34" charset="-128"/>
              </a:rPr>
              <a:t>Background: The interrelation between obesity and autoimmune thyroid diseases is complex and has not been confirmed. The aim of the present study was to observe the relationship between thyroid autoimmunity and obesity, especially abdominal obesity, in a large population.</a:t>
            </a:r>
          </a:p>
          <a:p>
            <a:pPr eaLnBrk="1" hangingPunct="1">
              <a:lnSpc>
                <a:spcPct val="90000"/>
              </a:lnSpc>
            </a:pPr>
            <a:endParaRPr lang="en-US" altLang="en-US" sz="900" dirty="0">
              <a:ea typeface="ＭＳ Ｐゴシック" panose="020B0600070205080204" pitchFamily="34" charset="-128"/>
            </a:endParaRPr>
          </a:p>
          <a:p>
            <a:pPr eaLnBrk="1" hangingPunct="1">
              <a:lnSpc>
                <a:spcPct val="90000"/>
              </a:lnSpc>
            </a:pPr>
            <a:r>
              <a:rPr lang="en-US" altLang="en-US" sz="900" dirty="0">
                <a:ea typeface="ＭＳ Ｐゴシック" panose="020B0600070205080204" pitchFamily="34" charset="-128"/>
              </a:rPr>
              <a:t>Methods: A total of 2253 residents who had lived in Xinjiang for more than 3 years were enrolled. Serum thyroid hormone concentration, thyroid autoantibodies, lipid parameters, Weight, height, and waist and hip circumference were measured.</a:t>
            </a:r>
          </a:p>
          <a:p>
            <a:pPr eaLnBrk="1" hangingPunct="1">
              <a:lnSpc>
                <a:spcPct val="90000"/>
              </a:lnSpc>
            </a:pPr>
            <a:endParaRPr lang="en-US" altLang="en-US" sz="900" dirty="0">
              <a:ea typeface="ＭＳ Ｐゴシック" panose="020B0600070205080204" pitchFamily="34" charset="-128"/>
            </a:endParaRPr>
          </a:p>
          <a:p>
            <a:pPr eaLnBrk="1" hangingPunct="1">
              <a:lnSpc>
                <a:spcPct val="90000"/>
              </a:lnSpc>
            </a:pPr>
            <a:r>
              <a:rPr lang="en-US" altLang="en-US" sz="900" dirty="0">
                <a:ea typeface="ＭＳ Ｐゴシック" panose="020B0600070205080204" pitchFamily="34" charset="-128"/>
              </a:rPr>
              <a:t>Results: The prevalence of thyroid peroxidase antibody (</a:t>
            </a:r>
            <a:r>
              <a:rPr lang="en-US" altLang="en-US" sz="900" dirty="0" err="1">
                <a:ea typeface="ＭＳ Ｐゴシック" panose="020B0600070205080204" pitchFamily="34" charset="-128"/>
              </a:rPr>
              <a:t>TPOAb</a:t>
            </a:r>
            <a:r>
              <a:rPr lang="en-US" altLang="en-US" sz="900" dirty="0">
                <a:ea typeface="ＭＳ Ｐゴシック" panose="020B0600070205080204" pitchFamily="34" charset="-128"/>
              </a:rPr>
              <a:t>) and/or thyroglobulin antibody (</a:t>
            </a:r>
            <a:r>
              <a:rPr lang="en-US" altLang="en-US" sz="900" dirty="0" err="1">
                <a:ea typeface="ＭＳ Ｐゴシック" panose="020B0600070205080204" pitchFamily="34" charset="-128"/>
              </a:rPr>
              <a:t>TgAb</a:t>
            </a:r>
            <a:r>
              <a:rPr lang="en-US" altLang="en-US" sz="900" dirty="0">
                <a:ea typeface="ＭＳ Ｐゴシック" panose="020B0600070205080204" pitchFamily="34" charset="-128"/>
              </a:rPr>
              <a:t>) positive was 32.1% (21.2% in men and 37% in women, P &lt; 0.01). Compared with women, men had significantly higher TG levels, waist circumference, and hip circumference levels (P &lt; 0.01), while women showed higher </a:t>
            </a:r>
            <a:r>
              <a:rPr lang="en-US" altLang="en-US" sz="900" dirty="0" err="1">
                <a:ea typeface="ＭＳ Ｐゴシック" panose="020B0600070205080204" pitchFamily="34" charset="-128"/>
              </a:rPr>
              <a:t>TSH</a:t>
            </a:r>
            <a:r>
              <a:rPr lang="en-US" altLang="en-US" sz="900" dirty="0">
                <a:ea typeface="ＭＳ Ｐゴシック" panose="020B0600070205080204" pitchFamily="34" charset="-128"/>
              </a:rPr>
              <a:t>, </a:t>
            </a:r>
            <a:r>
              <a:rPr lang="en-US" altLang="en-US" sz="900" dirty="0" err="1">
                <a:ea typeface="ＭＳ Ｐゴシック" panose="020B0600070205080204" pitchFamily="34" charset="-128"/>
              </a:rPr>
              <a:t>TPOAb</a:t>
            </a:r>
            <a:r>
              <a:rPr lang="en-US" altLang="en-US" sz="900" dirty="0">
                <a:ea typeface="ＭＳ Ｐゴシック" panose="020B0600070205080204" pitchFamily="34" charset="-128"/>
              </a:rPr>
              <a:t>, and </a:t>
            </a:r>
            <a:r>
              <a:rPr lang="en-US" altLang="en-US" sz="900" dirty="0" err="1">
                <a:ea typeface="ＭＳ Ｐゴシック" panose="020B0600070205080204" pitchFamily="34" charset="-128"/>
              </a:rPr>
              <a:t>TgAb</a:t>
            </a:r>
            <a:r>
              <a:rPr lang="en-US" altLang="en-US" sz="900" dirty="0">
                <a:ea typeface="ＭＳ Ｐゴシック" panose="020B0600070205080204" pitchFamily="34" charset="-128"/>
              </a:rPr>
              <a:t> levels (P &lt; 0.01). The prevalence of overweight and obesity was 71.1% in men and 63.5% in women. Men had a higher prevalence of abdominal obesity than women (56.6% in men and 47.6% in women, P &lt; 0.01). </a:t>
            </a:r>
            <a:r>
              <a:rPr lang="en-US" altLang="en-US" sz="900" dirty="0" err="1">
                <a:ea typeface="ＭＳ Ｐゴシック" panose="020B0600070205080204" pitchFamily="34" charset="-128"/>
              </a:rPr>
              <a:t>TPOAb</a:t>
            </a:r>
            <a:r>
              <a:rPr lang="en-US" altLang="en-US" sz="900" dirty="0">
                <a:ea typeface="ＭＳ Ｐゴシック" panose="020B0600070205080204" pitchFamily="34" charset="-128"/>
              </a:rPr>
              <a:t> correlates positively with waist circumference (r = 0.100, P &lt; 0.05) in men. Binary logistic analysis showed that </a:t>
            </a:r>
            <a:r>
              <a:rPr lang="en-US" altLang="en-US" sz="900" dirty="0" err="1">
                <a:ea typeface="ＭＳ Ｐゴシック" panose="020B0600070205080204" pitchFamily="34" charset="-128"/>
              </a:rPr>
              <a:t>TPOAb</a:t>
            </a:r>
            <a:r>
              <a:rPr lang="en-US" altLang="en-US" sz="900" dirty="0">
                <a:ea typeface="ＭＳ Ｐゴシック" panose="020B0600070205080204" pitchFamily="34" charset="-128"/>
              </a:rPr>
              <a:t> positivity had increased risks of abdominal obesity in men, and the OR was 1.1044 (95% CI 1.035, 1.151, P &lt; 0.05).</a:t>
            </a:r>
          </a:p>
          <a:p>
            <a:pPr eaLnBrk="1" hangingPunct="1">
              <a:lnSpc>
                <a:spcPct val="90000"/>
              </a:lnSpc>
            </a:pPr>
            <a:endParaRPr lang="en-US" altLang="en-US" sz="900" dirty="0">
              <a:ea typeface="ＭＳ Ｐゴシック" panose="020B0600070205080204" pitchFamily="34" charset="-128"/>
            </a:endParaRPr>
          </a:p>
          <a:p>
            <a:pPr eaLnBrk="1" hangingPunct="1">
              <a:lnSpc>
                <a:spcPct val="90000"/>
              </a:lnSpc>
            </a:pPr>
            <a:r>
              <a:rPr lang="en-US" altLang="en-US" sz="900" dirty="0">
                <a:ea typeface="ＭＳ Ｐゴシック" panose="020B0600070205080204" pitchFamily="34" charset="-128"/>
              </a:rPr>
              <a:t>Conclusion: Our results indicate that men had higher lipid levels, thicker waist circumference, and higher prevalence of overweight, obesity, and abdominal obesity. Abdominal obesity is a risk factor for </a:t>
            </a:r>
            <a:r>
              <a:rPr lang="en-US" altLang="en-US" sz="900" dirty="0" err="1">
                <a:ea typeface="ＭＳ Ｐゴシック" panose="020B0600070205080204" pitchFamily="34" charset="-128"/>
              </a:rPr>
              <a:t>TPOAb</a:t>
            </a:r>
            <a:r>
              <a:rPr lang="en-US" altLang="en-US" sz="900" dirty="0">
                <a:ea typeface="ＭＳ Ｐゴシック" panose="020B0600070205080204" pitchFamily="34" charset="-128"/>
              </a:rPr>
              <a:t> positivity in men, suggesting that abdominal obesity can enhance the risk of thyroid autoimmunity in men.</a:t>
            </a:r>
          </a:p>
          <a:p>
            <a:pPr eaLnBrk="1" hangingPunct="1">
              <a:lnSpc>
                <a:spcPct val="90000"/>
              </a:lnSpc>
            </a:pPr>
            <a:endParaRPr lang="en-US" altLang="en-US" sz="900" dirty="0">
              <a:ea typeface="ＭＳ Ｐゴシック" panose="020B0600070205080204" pitchFamily="34" charset="-128"/>
            </a:endParaRPr>
          </a:p>
          <a:p>
            <a:r>
              <a:rPr lang="en-AU" sz="1200" kern="1200" dirty="0">
                <a:solidFill>
                  <a:schemeClr val="tx1"/>
                </a:solidFill>
                <a:effectLst/>
                <a:ea typeface="ＭＳ Ｐゴシック" pitchFamily="-111" charset="-128"/>
                <a:cs typeface="ＭＳ Ｐゴシック" pitchFamily="-111" charset="-128"/>
              </a:rPr>
              <a:t>Sami A, Iftekhar MF, Rauf MA, Sher A. Subclinical Hypothyroidism among local adult obese population. Pak J Med Sci. 2018 Jul-Aug;34(4):980-983.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10.12669/pjms.344.14127.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30190765;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PMC6115588.</a:t>
            </a:r>
          </a:p>
          <a:p>
            <a:endParaRPr lang="en-AU" sz="1200" kern="1200" dirty="0">
              <a:solidFill>
                <a:schemeClr val="tx1"/>
              </a:solidFill>
              <a:effectLst/>
              <a:ea typeface="ＭＳ Ｐゴシック" pitchFamily="-111" charset="-128"/>
              <a:cs typeface="ＭＳ Ｐゴシック" pitchFamily="-111" charset="-128"/>
            </a:endParaRPr>
          </a:p>
          <a:p>
            <a:r>
              <a:rPr lang="en-AU" sz="1200" kern="1200" dirty="0">
                <a:solidFill>
                  <a:schemeClr val="tx1"/>
                </a:solidFill>
                <a:effectLst/>
                <a:ea typeface="ＭＳ Ｐゴシック" pitchFamily="-111" charset="-128"/>
                <a:cs typeface="ＭＳ Ｐゴシック" pitchFamily="-111" charset="-128"/>
              </a:rPr>
              <a:t>Song RH, Wang B, Yao QM, Li Q, Jia X, Zhang JA. The Impact of Obesity on Thyroid Autoimmunity and Dysfunction: A Systematic Review and Meta-Analysis. Front Immunol. 2019 Oct 1;10:2349.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10.3389/fimmu.2019.02349.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31681268;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PMC6797838.</a:t>
            </a:r>
          </a:p>
          <a:p>
            <a:r>
              <a:rPr lang="en-AU" sz="1200" kern="1200" dirty="0">
                <a:solidFill>
                  <a:schemeClr val="tx1"/>
                </a:solidFill>
                <a:effectLst/>
                <a:ea typeface="ＭＳ Ｐゴシック" pitchFamily="-111" charset="-128"/>
                <a:cs typeface="ＭＳ Ｐゴシック" pitchFamily="-111" charset="-128"/>
              </a:rPr>
              <a:t>Obesity was significantly related to hypothyroidism, HT, and </a:t>
            </a:r>
            <a:r>
              <a:rPr lang="en-AU" sz="1200" kern="1200" dirty="0" err="1">
                <a:solidFill>
                  <a:schemeClr val="tx1"/>
                </a:solidFill>
                <a:effectLst/>
                <a:ea typeface="ＭＳ Ｐゴシック" pitchFamily="-111" charset="-128"/>
                <a:cs typeface="ＭＳ Ｐゴシック" pitchFamily="-111" charset="-128"/>
              </a:rPr>
              <a:t>TPOAb</a:t>
            </a:r>
            <a:r>
              <a:rPr lang="en-AU" sz="1200" kern="1200" dirty="0">
                <a:solidFill>
                  <a:schemeClr val="tx1"/>
                </a:solidFill>
                <a:effectLst/>
                <a:ea typeface="ＭＳ Ｐゴシック" pitchFamily="-111" charset="-128"/>
                <a:cs typeface="ＭＳ Ｐゴシック" pitchFamily="-111" charset="-128"/>
              </a:rPr>
              <a:t>, implying that prevention of obesity is crucial for thyroid disorders. </a:t>
            </a:r>
          </a:p>
          <a:p>
            <a:endParaRPr lang="en-AU" sz="1200" kern="1200" dirty="0">
              <a:solidFill>
                <a:schemeClr val="tx1"/>
              </a:solidFill>
              <a:effectLst/>
              <a:ea typeface="ＭＳ Ｐゴシック" pitchFamily="-111" charset="-128"/>
              <a:cs typeface="ＭＳ Ｐゴシック" pitchFamily="-111" charset="-128"/>
            </a:endParaRPr>
          </a:p>
          <a:p>
            <a:endParaRPr lang="en-AU" sz="1200" kern="1200" dirty="0">
              <a:solidFill>
                <a:schemeClr val="tx1"/>
              </a:solidFill>
              <a:effectLst/>
              <a:ea typeface="ＭＳ Ｐゴシック" pitchFamily="-111" charset="-128"/>
              <a:cs typeface="ＭＳ Ｐゴシック" pitchFamily="-111" charset="-128"/>
            </a:endParaRPr>
          </a:p>
          <a:p>
            <a:br>
              <a:rPr lang="en-AU" sz="1200" kern="1200" dirty="0">
                <a:solidFill>
                  <a:schemeClr val="tx1"/>
                </a:solidFill>
                <a:effectLst/>
                <a:ea typeface="ＭＳ Ｐゴシック" pitchFamily="-111" charset="-128"/>
                <a:cs typeface="ＭＳ Ｐゴシック" pitchFamily="-111" charset="-128"/>
              </a:rPr>
            </a:br>
            <a:endParaRPr lang="en-AU" sz="1200" kern="1200" dirty="0">
              <a:solidFill>
                <a:schemeClr val="tx1"/>
              </a:solidFill>
              <a:effectLst/>
              <a:ea typeface="ＭＳ Ｐゴシック" pitchFamily="-111" charset="-128"/>
              <a:cs typeface="ＭＳ Ｐゴシック" pitchFamily="-111" charset="-128"/>
            </a:endParaRPr>
          </a:p>
          <a:p>
            <a:pPr eaLnBrk="1" hangingPunct="1">
              <a:lnSpc>
                <a:spcPct val="90000"/>
              </a:lnSpc>
            </a:pPr>
            <a:endParaRPr lang="en-US" altLang="en-US" sz="900" dirty="0">
              <a:ea typeface="ＭＳ Ｐゴシック" panose="020B0600070205080204" pitchFamily="34" charset="-128"/>
            </a:endParaRPr>
          </a:p>
        </p:txBody>
      </p:sp>
    </p:spTree>
    <p:extLst>
      <p:ext uri="{BB962C8B-B14F-4D97-AF65-F5344CB8AC3E}">
        <p14:creationId xmlns:p14="http://schemas.microsoft.com/office/powerpoint/2010/main" val="33733947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AU" sz="1200" kern="1200" dirty="0">
                <a:solidFill>
                  <a:schemeClr val="tx1"/>
                </a:solidFill>
                <a:effectLst/>
                <a:ea typeface="ＭＳ Ｐゴシック" pitchFamily="-111" charset="-128"/>
                <a:cs typeface="ＭＳ Ｐゴシック" pitchFamily="-111" charset="-128"/>
              </a:rPr>
              <a:t>Don’t overeat! </a:t>
            </a:r>
          </a:p>
          <a:p>
            <a:endParaRPr lang="en-AU" sz="1200" kern="1200" dirty="0">
              <a:solidFill>
                <a:schemeClr val="tx1"/>
              </a:solidFill>
              <a:effectLst/>
              <a:ea typeface="ＭＳ Ｐゴシック" pitchFamily="-111" charset="-128"/>
              <a:cs typeface="ＭＳ Ｐゴシック" pitchFamily="-111" charset="-128"/>
            </a:endParaRPr>
          </a:p>
          <a:p>
            <a:r>
              <a:rPr lang="en-AU" sz="1200" kern="1200" dirty="0" err="1">
                <a:solidFill>
                  <a:schemeClr val="tx1"/>
                </a:solidFill>
                <a:effectLst/>
                <a:ea typeface="ＭＳ Ｐゴシック" pitchFamily="-111" charset="-128"/>
                <a:cs typeface="ＭＳ Ｐゴシック" pitchFamily="-111" charset="-128"/>
              </a:rPr>
              <a:t>Hagopian</a:t>
            </a:r>
            <a:r>
              <a:rPr lang="en-AU" sz="1200" kern="1200" dirty="0">
                <a:solidFill>
                  <a:schemeClr val="tx1"/>
                </a:solidFill>
                <a:effectLst/>
                <a:ea typeface="ＭＳ Ｐゴシック" pitchFamily="-111" charset="-128"/>
                <a:cs typeface="ＭＳ Ｐゴシック" pitchFamily="-111" charset="-128"/>
              </a:rPr>
              <a:t> K, Chen Y, Simmons </a:t>
            </a:r>
            <a:r>
              <a:rPr lang="en-AU" sz="1200" kern="1200" dirty="0" err="1">
                <a:solidFill>
                  <a:schemeClr val="tx1"/>
                </a:solidFill>
                <a:effectLst/>
                <a:ea typeface="ＭＳ Ｐゴシック" pitchFamily="-111" charset="-128"/>
                <a:cs typeface="ＭＳ Ｐゴシック" pitchFamily="-111" charset="-128"/>
              </a:rPr>
              <a:t>Domer</a:t>
            </a:r>
            <a:r>
              <a:rPr lang="en-AU" sz="1200" kern="1200" dirty="0">
                <a:solidFill>
                  <a:schemeClr val="tx1"/>
                </a:solidFill>
                <a:effectLst/>
                <a:ea typeface="ＭＳ Ｐゴシック" pitchFamily="-111" charset="-128"/>
                <a:cs typeface="ＭＳ Ｐゴシック" pitchFamily="-111" charset="-128"/>
              </a:rPr>
              <a:t> K, Soo </a:t>
            </a:r>
            <a:r>
              <a:rPr lang="en-AU" sz="1200" kern="1200" dirty="0" err="1">
                <a:solidFill>
                  <a:schemeClr val="tx1"/>
                </a:solidFill>
                <a:effectLst/>
                <a:ea typeface="ＭＳ Ｐゴシック" pitchFamily="-111" charset="-128"/>
                <a:cs typeface="ＭＳ Ｐゴシック" pitchFamily="-111" charset="-128"/>
              </a:rPr>
              <a:t>Hoo</a:t>
            </a:r>
            <a:r>
              <a:rPr lang="en-AU" sz="1200" kern="1200" dirty="0">
                <a:solidFill>
                  <a:schemeClr val="tx1"/>
                </a:solidFill>
                <a:effectLst/>
                <a:ea typeface="ＭＳ Ｐゴシック" pitchFamily="-111" charset="-128"/>
                <a:cs typeface="ＭＳ Ｐゴシック" pitchFamily="-111" charset="-128"/>
              </a:rPr>
              <a:t> R, Bentley T, McDonald RB, Ramsey JJ. Caloric restriction influences hydrogen peroxide generation in mitochondrial sub-populations from mouse liver. J </a:t>
            </a:r>
            <a:r>
              <a:rPr lang="en-AU" sz="1200" kern="1200" dirty="0" err="1">
                <a:solidFill>
                  <a:schemeClr val="tx1"/>
                </a:solidFill>
                <a:effectLst/>
                <a:ea typeface="ＭＳ Ｐゴシック" pitchFamily="-111" charset="-128"/>
                <a:cs typeface="ＭＳ Ｐゴシック" pitchFamily="-111" charset="-128"/>
              </a:rPr>
              <a:t>Bioenerg</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Biomembr</a:t>
            </a:r>
            <a:r>
              <a:rPr lang="en-AU" sz="1200" kern="1200" dirty="0">
                <a:solidFill>
                  <a:schemeClr val="tx1"/>
                </a:solidFill>
                <a:effectLst/>
                <a:ea typeface="ＭＳ Ｐゴシック" pitchFamily="-111" charset="-128"/>
                <a:cs typeface="ＭＳ Ｐゴシック" pitchFamily="-111" charset="-128"/>
              </a:rPr>
              <a:t>. 2011 Jun;43(3):227-36.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10.1007/s10863-011-9353-8. </a:t>
            </a:r>
            <a:r>
              <a:rPr lang="en-AU" sz="1200" kern="1200" dirty="0" err="1">
                <a:solidFill>
                  <a:schemeClr val="tx1"/>
                </a:solidFill>
                <a:effectLst/>
                <a:ea typeface="ＭＳ Ｐゴシック" pitchFamily="-111" charset="-128"/>
                <a:cs typeface="ＭＳ Ｐゴシック" pitchFamily="-111" charset="-128"/>
              </a:rPr>
              <a:t>Epub</a:t>
            </a:r>
            <a:r>
              <a:rPr lang="en-AU" sz="1200" kern="1200" dirty="0">
                <a:solidFill>
                  <a:schemeClr val="tx1"/>
                </a:solidFill>
                <a:effectLst/>
                <a:ea typeface="ＭＳ Ｐゴシック" pitchFamily="-111" charset="-128"/>
                <a:cs typeface="ＭＳ Ｐゴシック" pitchFamily="-111" charset="-128"/>
              </a:rPr>
              <a:t> 2011 Apr 20.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21505800;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PMC3131738.</a:t>
            </a:r>
            <a:endParaRPr lang="en-US" dirty="0"/>
          </a:p>
          <a:p>
            <a:r>
              <a:rPr lang="en-US" dirty="0"/>
              <a:t>Abstract</a:t>
            </a:r>
          </a:p>
          <a:p>
            <a:r>
              <a:rPr lang="en-US" dirty="0"/>
              <a:t>Calorie restriction (CR) has been shown to decrease H(2)O(2) production in liver mitochondria, although it is not known if this is due to uniform changes in all mitochondria or changes in particular mitochondrial sub-populations. To address this issue, liver mitochondria from control and CR mice were fractionated using differential centrifugation at 1,000 g, 3,000 g and 10,000 g into distinct populations labeled as M1, M3 and M10, respectively. Mitochondrial protein levels, respiration and H(2)O(2) production were measured in each fraction. CR resulted in a decrease in total protein (mg) in each fraction, although this difference disappeared when adjusted for liver weight (mg protein/g liver weight). No differences in respiration (State 3 or 4) were observed between control and CR mice in any of the mitochondrial fractions. CR decreased H(2)O(2) production in all fractions when mitochondria respired on succinate (</a:t>
            </a:r>
            <a:r>
              <a:rPr lang="en-US" dirty="0" err="1"/>
              <a:t>Succ</a:t>
            </a:r>
            <a:r>
              <a:rPr lang="en-US" dirty="0"/>
              <a:t>), </a:t>
            </a:r>
            <a:r>
              <a:rPr lang="en-US" dirty="0" err="1"/>
              <a:t>succ+antimycin</a:t>
            </a:r>
            <a:r>
              <a:rPr lang="en-US" dirty="0"/>
              <a:t> A (</a:t>
            </a:r>
            <a:r>
              <a:rPr lang="en-US" dirty="0" err="1"/>
              <a:t>Succ+AA</a:t>
            </a:r>
            <a:r>
              <a:rPr lang="en-US" dirty="0"/>
              <a:t>) or pyruvate/</a:t>
            </a:r>
            <a:r>
              <a:rPr lang="en-US" dirty="0" err="1"/>
              <a:t>malate+rotenone</a:t>
            </a:r>
            <a:r>
              <a:rPr lang="en-US" dirty="0"/>
              <a:t> (P/</a:t>
            </a:r>
            <a:r>
              <a:rPr lang="en-US" dirty="0" err="1"/>
              <a:t>M+ROT</a:t>
            </a:r>
            <a:r>
              <a:rPr lang="en-US" dirty="0"/>
              <a:t>). Thus, CR decreased reactive oxygen species (ROS) production under conditions which stimulate mitochondrial complex I ROS production under both forward (P/</a:t>
            </a:r>
            <a:r>
              <a:rPr lang="en-US" dirty="0" err="1"/>
              <a:t>M+ROT</a:t>
            </a:r>
            <a:r>
              <a:rPr lang="en-US" dirty="0"/>
              <a:t>) and backward (</a:t>
            </a:r>
            <a:r>
              <a:rPr lang="en-US" dirty="0" err="1"/>
              <a:t>Succ</a:t>
            </a:r>
            <a:r>
              <a:rPr lang="en-US" dirty="0"/>
              <a:t> &amp; </a:t>
            </a:r>
            <a:r>
              <a:rPr lang="en-US" dirty="0" err="1"/>
              <a:t>Succ+AA</a:t>
            </a:r>
            <a:r>
              <a:rPr lang="en-US" dirty="0"/>
              <a:t>) electron flow. The results indicate that CR decreases H(2)O(2) production in all liver mitochondrial fractions due to a decrease in capacity for ROS production by complex I of the electron transport chain.</a:t>
            </a:r>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52</a:t>
            </a:fld>
            <a:endParaRPr lang="en-US" altLang="en-US"/>
          </a:p>
        </p:txBody>
      </p:sp>
    </p:spTree>
    <p:extLst>
      <p:ext uri="{BB962C8B-B14F-4D97-AF65-F5344CB8AC3E}">
        <p14:creationId xmlns:p14="http://schemas.microsoft.com/office/powerpoint/2010/main" val="29604798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none" strike="noStrike" kern="1200" dirty="0">
                <a:solidFill>
                  <a:schemeClr val="tx1"/>
                </a:solidFill>
                <a:effectLst/>
                <a:ea typeface="ＭＳ Ｐゴシック" pitchFamily="-111" charset="-128"/>
                <a:cs typeface="ＭＳ Ｐゴシック" pitchFamily="-111" charset="-128"/>
              </a:rPr>
              <a:t>(1)</a:t>
            </a:r>
            <a:r>
              <a:rPr lang="en-AU" sz="1200" u="none" strike="noStrike" kern="1200" dirty="0" err="1">
                <a:solidFill>
                  <a:schemeClr val="tx1"/>
                </a:solidFill>
                <a:effectLst/>
                <a:ea typeface="ＭＳ Ｐゴシック" pitchFamily="-111" charset="-128"/>
                <a:cs typeface="ＭＳ Ｐゴシック" pitchFamily="-111" charset="-128"/>
              </a:rPr>
              <a:t>Ruhla</a:t>
            </a:r>
            <a:r>
              <a:rPr lang="en-AU" sz="1200" u="none" strike="noStrike" kern="1200" dirty="0">
                <a:solidFill>
                  <a:schemeClr val="tx1"/>
                </a:solidFill>
                <a:effectLst/>
                <a:ea typeface="ＭＳ Ｐゴシック" pitchFamily="-111" charset="-128"/>
                <a:cs typeface="ＭＳ Ｐゴシック" pitchFamily="-111" charset="-128"/>
              </a:rPr>
              <a:t> S, Arafat AM, </a:t>
            </a:r>
            <a:r>
              <a:rPr lang="en-AU" sz="1200" u="none" strike="noStrike" kern="1200" dirty="0" err="1">
                <a:solidFill>
                  <a:schemeClr val="tx1"/>
                </a:solidFill>
                <a:effectLst/>
                <a:ea typeface="ＭＳ Ｐゴシック" pitchFamily="-111" charset="-128"/>
                <a:cs typeface="ＭＳ Ｐゴシック" pitchFamily="-111" charset="-128"/>
              </a:rPr>
              <a:t>Osterhoff</a:t>
            </a:r>
            <a:r>
              <a:rPr lang="en-AU" sz="1200" u="none" strike="noStrike" kern="1200" dirty="0">
                <a:solidFill>
                  <a:schemeClr val="tx1"/>
                </a:solidFill>
                <a:effectLst/>
                <a:ea typeface="ＭＳ Ｐゴシック" pitchFamily="-111" charset="-128"/>
                <a:cs typeface="ＭＳ Ｐゴシック" pitchFamily="-111" charset="-128"/>
              </a:rPr>
              <a:t> M, </a:t>
            </a:r>
            <a:r>
              <a:rPr lang="en-AU" sz="1200" u="none" strike="noStrike" kern="1200" dirty="0" err="1">
                <a:solidFill>
                  <a:schemeClr val="tx1"/>
                </a:solidFill>
                <a:effectLst/>
                <a:ea typeface="ＭＳ Ｐゴシック" pitchFamily="-111" charset="-128"/>
                <a:cs typeface="ＭＳ Ｐゴシック" pitchFamily="-111" charset="-128"/>
              </a:rPr>
              <a:t>Weickert</a:t>
            </a:r>
            <a:r>
              <a:rPr lang="en-AU" sz="1200" u="none" strike="noStrike" kern="1200" dirty="0">
                <a:solidFill>
                  <a:schemeClr val="tx1"/>
                </a:solidFill>
                <a:effectLst/>
                <a:ea typeface="ＭＳ Ｐゴシック" pitchFamily="-111" charset="-128"/>
                <a:cs typeface="ＭＳ Ｐゴシック" pitchFamily="-111" charset="-128"/>
              </a:rPr>
              <a:t> MO, Mai K, </a:t>
            </a:r>
            <a:r>
              <a:rPr lang="en-AU" sz="1200" u="none" strike="noStrike" kern="1200" dirty="0" err="1">
                <a:solidFill>
                  <a:schemeClr val="tx1"/>
                </a:solidFill>
                <a:effectLst/>
                <a:ea typeface="ＭＳ Ｐゴシック" pitchFamily="-111" charset="-128"/>
                <a:cs typeface="ＭＳ Ｐゴシック" pitchFamily="-111" charset="-128"/>
              </a:rPr>
              <a:t>Spranger</a:t>
            </a:r>
            <a:r>
              <a:rPr lang="en-AU" sz="1200" u="none" strike="noStrike" kern="1200" dirty="0">
                <a:solidFill>
                  <a:schemeClr val="tx1"/>
                </a:solidFill>
                <a:effectLst/>
                <a:ea typeface="ＭＳ Ｐゴシック" pitchFamily="-111" charset="-128"/>
                <a:cs typeface="ＭＳ Ｐゴシック" pitchFamily="-111" charset="-128"/>
              </a:rPr>
              <a:t> J, </a:t>
            </a:r>
            <a:r>
              <a:rPr lang="en-AU" sz="1200" u="none" strike="noStrike" kern="1200" dirty="0" err="1">
                <a:solidFill>
                  <a:schemeClr val="tx1"/>
                </a:solidFill>
                <a:effectLst/>
                <a:ea typeface="ＭＳ Ｐゴシック" pitchFamily="-111" charset="-128"/>
                <a:cs typeface="ＭＳ Ｐゴシック" pitchFamily="-111" charset="-128"/>
              </a:rPr>
              <a:t>Schöfl</a:t>
            </a:r>
            <a:r>
              <a:rPr lang="en-AU" sz="1200" u="none" strike="noStrike" kern="1200" dirty="0">
                <a:solidFill>
                  <a:schemeClr val="tx1"/>
                </a:solidFill>
                <a:effectLst/>
                <a:ea typeface="ＭＳ Ｐゴシック" pitchFamily="-111" charset="-128"/>
                <a:cs typeface="ＭＳ Ｐゴシック" pitchFamily="-111" charset="-128"/>
              </a:rPr>
              <a:t> C, Pfeiffer AF, </a:t>
            </a:r>
            <a:r>
              <a:rPr lang="en-AU" sz="1200" u="none" strike="noStrike" kern="1200" dirty="0" err="1">
                <a:solidFill>
                  <a:schemeClr val="tx1"/>
                </a:solidFill>
                <a:effectLst/>
                <a:ea typeface="ＭＳ Ｐゴシック" pitchFamily="-111" charset="-128"/>
                <a:cs typeface="ＭＳ Ｐゴシック" pitchFamily="-111" charset="-128"/>
              </a:rPr>
              <a:t>Möhlig</a:t>
            </a:r>
            <a:r>
              <a:rPr lang="en-AU" sz="1200" u="none" strike="noStrike" kern="1200" dirty="0">
                <a:solidFill>
                  <a:schemeClr val="tx1"/>
                </a:solidFill>
                <a:effectLst/>
                <a:ea typeface="ＭＳ Ｐゴシック" pitchFamily="-111" charset="-128"/>
                <a:cs typeface="ＭＳ Ｐゴシック" pitchFamily="-111" charset="-128"/>
              </a:rPr>
              <a:t> M. Levothyroxine medication is associated with adiposity independent of </a:t>
            </a:r>
            <a:r>
              <a:rPr lang="en-AU" sz="1200" u="none" strike="noStrike" kern="1200" dirty="0" err="1">
                <a:solidFill>
                  <a:schemeClr val="tx1"/>
                </a:solidFill>
                <a:effectLst/>
                <a:ea typeface="ＭＳ Ｐゴシック" pitchFamily="-111" charset="-128"/>
                <a:cs typeface="ＭＳ Ｐゴシック" pitchFamily="-111" charset="-128"/>
              </a:rPr>
              <a:t>TSH</a:t>
            </a:r>
            <a:r>
              <a:rPr lang="en-AU" sz="1200" u="none" strike="noStrike" kern="1200" dirty="0">
                <a:solidFill>
                  <a:schemeClr val="tx1"/>
                </a:solidFill>
                <a:effectLst/>
                <a:ea typeface="ＭＳ Ｐゴシック" pitchFamily="-111" charset="-128"/>
                <a:cs typeface="ＭＳ Ｐゴシック" pitchFamily="-111" charset="-128"/>
              </a:rPr>
              <a:t>. </a:t>
            </a:r>
            <a:r>
              <a:rPr lang="en-AU" sz="1200" u="none" strike="noStrike" kern="1200" dirty="0" err="1">
                <a:solidFill>
                  <a:schemeClr val="tx1"/>
                </a:solidFill>
                <a:effectLst/>
                <a:ea typeface="ＭＳ Ｐゴシック" pitchFamily="-111" charset="-128"/>
                <a:cs typeface="ＭＳ Ｐゴシック" pitchFamily="-111" charset="-128"/>
              </a:rPr>
              <a:t>Exp</a:t>
            </a:r>
            <a:r>
              <a:rPr lang="en-AU" sz="1200" u="none" strike="noStrike" kern="1200" dirty="0">
                <a:solidFill>
                  <a:schemeClr val="tx1"/>
                </a:solidFill>
                <a:effectLst/>
                <a:ea typeface="ＭＳ Ｐゴシック" pitchFamily="-111" charset="-128"/>
                <a:cs typeface="ＭＳ Ｐゴシック" pitchFamily="-111" charset="-128"/>
              </a:rPr>
              <a:t> </a:t>
            </a:r>
            <a:r>
              <a:rPr lang="en-AU" sz="1200" u="none" strike="noStrike" kern="1200" dirty="0" err="1">
                <a:solidFill>
                  <a:schemeClr val="tx1"/>
                </a:solidFill>
                <a:effectLst/>
                <a:ea typeface="ＭＳ Ｐゴシック" pitchFamily="-111" charset="-128"/>
                <a:cs typeface="ＭＳ Ｐゴシック" pitchFamily="-111" charset="-128"/>
              </a:rPr>
              <a:t>Clin</a:t>
            </a:r>
            <a:r>
              <a:rPr lang="en-AU" sz="1200" u="none" strike="noStrike" kern="1200" dirty="0">
                <a:solidFill>
                  <a:schemeClr val="tx1"/>
                </a:solidFill>
                <a:effectLst/>
                <a:ea typeface="ＭＳ Ｐゴシック" pitchFamily="-111" charset="-128"/>
                <a:cs typeface="ＭＳ Ｐゴシック" pitchFamily="-111" charset="-128"/>
              </a:rPr>
              <a:t> Endocrinol Diabetes. 2012 Jun;120(6):351-4.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10.1055/s-0032-1312599. </a:t>
            </a:r>
            <a:r>
              <a:rPr lang="en-AU" sz="1200" u="none" strike="noStrike" kern="1200" dirty="0" err="1">
                <a:solidFill>
                  <a:schemeClr val="tx1"/>
                </a:solidFill>
                <a:effectLst/>
                <a:ea typeface="ＭＳ Ｐゴシック" pitchFamily="-111" charset="-128"/>
                <a:cs typeface="ＭＳ Ｐゴシック" pitchFamily="-111" charset="-128"/>
              </a:rPr>
              <a:t>Epub</a:t>
            </a:r>
            <a:r>
              <a:rPr lang="en-AU" sz="1200" u="none" strike="noStrike" kern="1200" dirty="0">
                <a:solidFill>
                  <a:schemeClr val="tx1"/>
                </a:solidFill>
                <a:effectLst/>
                <a:ea typeface="ＭＳ Ｐゴシック" pitchFamily="-111" charset="-128"/>
                <a:cs typeface="ＭＳ Ｐゴシック" pitchFamily="-111" charset="-128"/>
              </a:rPr>
              <a:t> 2012 May 25.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22639395.</a:t>
            </a:r>
          </a:p>
          <a:p>
            <a:br>
              <a:rPr lang="en-AU" sz="1200" u="none" strike="noStrike" kern="1200" dirty="0">
                <a:solidFill>
                  <a:schemeClr val="tx1"/>
                </a:solidFill>
                <a:effectLst/>
                <a:ea typeface="ＭＳ Ｐゴシック" pitchFamily="-111" charset="-128"/>
                <a:cs typeface="ＭＳ Ｐゴシック" pitchFamily="-111" charset="-128"/>
              </a:rPr>
            </a:br>
            <a:endParaRPr lang="en-AU" sz="1200" u="none" strike="noStrike" kern="1200" dirty="0">
              <a:solidFill>
                <a:schemeClr val="tx1"/>
              </a:solidFill>
              <a:effectLst/>
              <a:ea typeface="ＭＳ Ｐゴシック" pitchFamily="-111" charset="-128"/>
              <a:cs typeface="ＭＳ Ｐゴシック" pitchFamily="-111" charset="-128"/>
            </a:endParaRPr>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53</a:t>
            </a:fld>
            <a:endParaRPr lang="en-US" altLang="en-US"/>
          </a:p>
        </p:txBody>
      </p:sp>
    </p:spTree>
    <p:extLst>
      <p:ext uri="{BB962C8B-B14F-4D97-AF65-F5344CB8AC3E}">
        <p14:creationId xmlns:p14="http://schemas.microsoft.com/office/powerpoint/2010/main" val="41718693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none" strike="noStrike" kern="1200" dirty="0">
                <a:solidFill>
                  <a:schemeClr val="tx1"/>
                </a:solidFill>
                <a:effectLst/>
                <a:ea typeface="ＭＳ Ｐゴシック" pitchFamily="-111" charset="-128"/>
                <a:cs typeface="ＭＳ Ｐゴシック" pitchFamily="-111" charset="-128"/>
              </a:rPr>
              <a:t>(1)</a:t>
            </a:r>
            <a:r>
              <a:rPr lang="en-AU" sz="1200" u="none" strike="noStrike" kern="1200" dirty="0" err="1">
                <a:solidFill>
                  <a:schemeClr val="tx1"/>
                </a:solidFill>
                <a:effectLst/>
                <a:ea typeface="ＭＳ Ｐゴシック" pitchFamily="-111" charset="-128"/>
                <a:cs typeface="ＭＳ Ｐゴシック" pitchFamily="-111" charset="-128"/>
              </a:rPr>
              <a:t>Cornelli</a:t>
            </a:r>
            <a:r>
              <a:rPr lang="en-AU" sz="1200" u="none" strike="noStrike" kern="1200" dirty="0">
                <a:solidFill>
                  <a:schemeClr val="tx1"/>
                </a:solidFill>
                <a:effectLst/>
                <a:ea typeface="ＭＳ Ｐゴシック" pitchFamily="-111" charset="-128"/>
                <a:cs typeface="ＭＳ Ｐゴシック" pitchFamily="-111" charset="-128"/>
              </a:rPr>
              <a:t> U, </a:t>
            </a:r>
            <a:r>
              <a:rPr lang="en-AU" sz="1200" u="none" strike="noStrike" kern="1200" dirty="0" err="1">
                <a:solidFill>
                  <a:schemeClr val="tx1"/>
                </a:solidFill>
                <a:effectLst/>
                <a:ea typeface="ＭＳ Ｐゴシック" pitchFamily="-111" charset="-128"/>
                <a:cs typeface="ＭＳ Ｐゴシック" pitchFamily="-111" charset="-128"/>
              </a:rPr>
              <a:t>Belcaro</a:t>
            </a:r>
            <a:r>
              <a:rPr lang="en-AU" sz="1200" u="none" strike="noStrike" kern="1200" dirty="0">
                <a:solidFill>
                  <a:schemeClr val="tx1"/>
                </a:solidFill>
                <a:effectLst/>
                <a:ea typeface="ＭＳ Ｐゴシック" pitchFamily="-111" charset="-128"/>
                <a:cs typeface="ＭＳ Ｐゴシック" pitchFamily="-111" charset="-128"/>
              </a:rPr>
              <a:t> G, </a:t>
            </a:r>
            <a:r>
              <a:rPr lang="en-AU" sz="1200" u="none" strike="noStrike" kern="1200" dirty="0" err="1">
                <a:solidFill>
                  <a:schemeClr val="tx1"/>
                </a:solidFill>
                <a:effectLst/>
                <a:ea typeface="ＭＳ Ｐゴシック" pitchFamily="-111" charset="-128"/>
                <a:cs typeface="ＭＳ Ｐゴシック" pitchFamily="-111" charset="-128"/>
              </a:rPr>
              <a:t>Recchia</a:t>
            </a:r>
            <a:r>
              <a:rPr lang="en-AU" sz="1200" u="none" strike="noStrike" kern="1200" dirty="0">
                <a:solidFill>
                  <a:schemeClr val="tx1"/>
                </a:solidFill>
                <a:effectLst/>
                <a:ea typeface="ＭＳ Ｐゴシック" pitchFamily="-111" charset="-128"/>
                <a:cs typeface="ＭＳ Ｐゴシック" pitchFamily="-111" charset="-128"/>
              </a:rPr>
              <a:t> M, </a:t>
            </a:r>
            <a:r>
              <a:rPr lang="en-AU" sz="1200" u="none" strike="noStrike" kern="1200" dirty="0" err="1">
                <a:solidFill>
                  <a:schemeClr val="tx1"/>
                </a:solidFill>
                <a:effectLst/>
                <a:ea typeface="ＭＳ Ｐゴシック" pitchFamily="-111" charset="-128"/>
                <a:cs typeface="ＭＳ Ｐゴシック" pitchFamily="-111" charset="-128"/>
              </a:rPr>
              <a:t>Finco</a:t>
            </a:r>
            <a:r>
              <a:rPr lang="en-AU" sz="1200" u="none" strike="noStrike" kern="1200" dirty="0">
                <a:solidFill>
                  <a:schemeClr val="tx1"/>
                </a:solidFill>
                <a:effectLst/>
                <a:ea typeface="ＭＳ Ｐゴシック" pitchFamily="-111" charset="-128"/>
                <a:cs typeface="ＭＳ Ｐゴシック" pitchFamily="-111" charset="-128"/>
              </a:rPr>
              <a:t> A. Levothyroxine and lung cancer in females: the importance of oxidative stress. </a:t>
            </a:r>
            <a:r>
              <a:rPr lang="en-AU" sz="1200" u="none" strike="noStrike" kern="1200" dirty="0" err="1">
                <a:solidFill>
                  <a:schemeClr val="tx1"/>
                </a:solidFill>
                <a:effectLst/>
                <a:ea typeface="ＭＳ Ｐゴシック" pitchFamily="-111" charset="-128"/>
                <a:cs typeface="ＭＳ Ｐゴシック" pitchFamily="-111" charset="-128"/>
              </a:rPr>
              <a:t>Reprod</a:t>
            </a:r>
            <a:r>
              <a:rPr lang="en-AU" sz="1200" u="none" strike="noStrike" kern="1200" dirty="0">
                <a:solidFill>
                  <a:schemeClr val="tx1"/>
                </a:solidFill>
                <a:effectLst/>
                <a:ea typeface="ＭＳ Ｐゴシック" pitchFamily="-111" charset="-128"/>
                <a:cs typeface="ＭＳ Ｐゴシック" pitchFamily="-111" charset="-128"/>
              </a:rPr>
              <a:t> </a:t>
            </a:r>
            <a:r>
              <a:rPr lang="en-AU" sz="1200" u="none" strike="noStrike" kern="1200" dirty="0" err="1">
                <a:solidFill>
                  <a:schemeClr val="tx1"/>
                </a:solidFill>
                <a:effectLst/>
                <a:ea typeface="ＭＳ Ｐゴシック" pitchFamily="-111" charset="-128"/>
                <a:cs typeface="ＭＳ Ｐゴシック" pitchFamily="-111" charset="-128"/>
              </a:rPr>
              <a:t>Biol</a:t>
            </a:r>
            <a:r>
              <a:rPr lang="en-AU" sz="1200" u="none" strike="noStrike" kern="1200" dirty="0">
                <a:solidFill>
                  <a:schemeClr val="tx1"/>
                </a:solidFill>
                <a:effectLst/>
                <a:ea typeface="ＭＳ Ｐゴシック" pitchFamily="-111" charset="-128"/>
                <a:cs typeface="ＭＳ Ｐゴシック" pitchFamily="-111" charset="-128"/>
              </a:rPr>
              <a:t> Endocrinol. 2013 Aug 8;11:75.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10.1186/1477-7827-11-75.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23924086; </a:t>
            </a:r>
            <a:r>
              <a:rPr lang="en-AU" sz="1200" u="none" strike="noStrike" kern="1200" dirty="0" err="1">
                <a:solidFill>
                  <a:schemeClr val="tx1"/>
                </a:solidFill>
                <a:effectLst/>
                <a:ea typeface="ＭＳ Ｐゴシック" pitchFamily="-111" charset="-128"/>
                <a:cs typeface="ＭＳ Ｐゴシック" pitchFamily="-111" charset="-128"/>
              </a:rPr>
              <a:t>PMCID</a:t>
            </a:r>
            <a:r>
              <a:rPr lang="en-AU" sz="1200" u="none" strike="noStrike" kern="1200" dirty="0">
                <a:solidFill>
                  <a:schemeClr val="tx1"/>
                </a:solidFill>
                <a:effectLst/>
                <a:ea typeface="ＭＳ Ｐゴシック" pitchFamily="-111" charset="-128"/>
                <a:cs typeface="ＭＳ Ｐゴシック" pitchFamily="-111" charset="-128"/>
              </a:rPr>
              <a:t>: PMC3765368.</a:t>
            </a:r>
          </a:p>
          <a:p>
            <a:endParaRPr lang="en-AU" sz="1200" u="none" strike="noStrike" kern="1200" dirty="0">
              <a:solidFill>
                <a:schemeClr val="tx1"/>
              </a:solidFill>
              <a:effectLst/>
              <a:ea typeface="ＭＳ Ｐゴシック" pitchFamily="-111" charset="-128"/>
              <a:cs typeface="ＭＳ Ｐゴシック" pitchFamily="-111" charset="-128"/>
            </a:endParaRPr>
          </a:p>
          <a:p>
            <a:r>
              <a:rPr lang="en-AU" sz="1200" u="none" strike="noStrike" kern="1200" dirty="0">
                <a:solidFill>
                  <a:schemeClr val="tx1"/>
                </a:solidFill>
                <a:effectLst/>
                <a:ea typeface="ＭＳ Ｐゴシック" pitchFamily="-111" charset="-128"/>
                <a:cs typeface="ＭＳ Ｐゴシック" pitchFamily="-111" charset="-128"/>
              </a:rPr>
              <a:t>(2)</a:t>
            </a:r>
            <a:r>
              <a:rPr lang="en-AU" sz="1200" u="none" strike="noStrike" kern="1200" dirty="0" err="1">
                <a:solidFill>
                  <a:schemeClr val="tx1"/>
                </a:solidFill>
                <a:effectLst/>
                <a:ea typeface="ＭＳ Ｐゴシック" pitchFamily="-111" charset="-128"/>
                <a:cs typeface="ＭＳ Ｐゴシック" pitchFamily="-111" charset="-128"/>
              </a:rPr>
              <a:t>Sarosiek</a:t>
            </a:r>
            <a:r>
              <a:rPr lang="en-AU" sz="1200" u="none" strike="noStrike" kern="1200" dirty="0">
                <a:solidFill>
                  <a:schemeClr val="tx1"/>
                </a:solidFill>
                <a:effectLst/>
                <a:ea typeface="ＭＳ Ｐゴシック" pitchFamily="-111" charset="-128"/>
                <a:cs typeface="ＭＳ Ｐゴシック" pitchFamily="-111" charset="-128"/>
              </a:rPr>
              <a:t> K, Gandhi AV, Saxena S, Kang CY, </a:t>
            </a:r>
            <a:r>
              <a:rPr lang="en-AU" sz="1200" u="none" strike="noStrike" kern="1200" dirty="0" err="1">
                <a:solidFill>
                  <a:schemeClr val="tx1"/>
                </a:solidFill>
                <a:effectLst/>
                <a:ea typeface="ＭＳ Ｐゴシック" pitchFamily="-111" charset="-128"/>
                <a:cs typeface="ＭＳ Ｐゴシック" pitchFamily="-111" charset="-128"/>
              </a:rPr>
              <a:t>Chipitsyna</a:t>
            </a:r>
            <a:r>
              <a:rPr lang="en-AU" sz="1200" u="none" strike="noStrike" kern="1200" dirty="0">
                <a:solidFill>
                  <a:schemeClr val="tx1"/>
                </a:solidFill>
                <a:effectLst/>
                <a:ea typeface="ＭＳ Ｐゴシック" pitchFamily="-111" charset="-128"/>
                <a:cs typeface="ＭＳ Ｐゴシック" pitchFamily="-111" charset="-128"/>
              </a:rPr>
              <a:t> GI, Yeo CJ, Arafat HA. Hypothyroidism in Pancreatic Cancer: Role of Exogenous Thyroid Hormone in </a:t>
            </a:r>
            <a:r>
              <a:rPr lang="en-AU" sz="1200" u="none" strike="noStrike" kern="1200" dirty="0" err="1">
                <a:solidFill>
                  <a:schemeClr val="tx1"/>
                </a:solidFill>
                <a:effectLst/>
                <a:ea typeface="ＭＳ Ｐゴシック" pitchFamily="-111" charset="-128"/>
                <a:cs typeface="ＭＳ Ｐゴシック" pitchFamily="-111" charset="-128"/>
              </a:rPr>
              <a:t>Tumor</a:t>
            </a:r>
            <a:r>
              <a:rPr lang="en-AU" sz="1200" u="none" strike="noStrike" kern="1200" dirty="0">
                <a:solidFill>
                  <a:schemeClr val="tx1"/>
                </a:solidFill>
                <a:effectLst/>
                <a:ea typeface="ＭＳ Ｐゴシック" pitchFamily="-111" charset="-128"/>
                <a:cs typeface="ＭＳ Ｐゴシック" pitchFamily="-111" charset="-128"/>
              </a:rPr>
              <a:t> Invasion-Preliminary Observations. J Thyroid Res. 2016;2016:2454989.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10.1155/2016/2454989. </a:t>
            </a:r>
            <a:r>
              <a:rPr lang="en-AU" sz="1200" u="none" strike="noStrike" kern="1200" dirty="0" err="1">
                <a:solidFill>
                  <a:schemeClr val="tx1"/>
                </a:solidFill>
                <a:effectLst/>
                <a:ea typeface="ＭＳ Ｐゴシック" pitchFamily="-111" charset="-128"/>
                <a:cs typeface="ＭＳ Ｐゴシック" pitchFamily="-111" charset="-128"/>
              </a:rPr>
              <a:t>Epub</a:t>
            </a:r>
            <a:r>
              <a:rPr lang="en-AU" sz="1200" u="none" strike="noStrike" kern="1200" dirty="0">
                <a:solidFill>
                  <a:schemeClr val="tx1"/>
                </a:solidFill>
                <a:effectLst/>
                <a:ea typeface="ＭＳ Ｐゴシック" pitchFamily="-111" charset="-128"/>
                <a:cs typeface="ＭＳ Ｐゴシック" pitchFamily="-111" charset="-128"/>
              </a:rPr>
              <a:t> 2016 Mar 31.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27123358; </a:t>
            </a:r>
            <a:r>
              <a:rPr lang="en-AU" sz="1200" u="none" strike="noStrike" kern="1200" dirty="0" err="1">
                <a:solidFill>
                  <a:schemeClr val="tx1"/>
                </a:solidFill>
                <a:effectLst/>
                <a:ea typeface="ＭＳ Ｐゴシック" pitchFamily="-111" charset="-128"/>
                <a:cs typeface="ＭＳ Ｐゴシック" pitchFamily="-111" charset="-128"/>
              </a:rPr>
              <a:t>PMCID</a:t>
            </a:r>
            <a:r>
              <a:rPr lang="en-AU" sz="1200" u="none" strike="noStrike" kern="1200" dirty="0">
                <a:solidFill>
                  <a:schemeClr val="tx1"/>
                </a:solidFill>
                <a:effectLst/>
                <a:ea typeface="ＭＳ Ｐゴシック" pitchFamily="-111" charset="-128"/>
                <a:cs typeface="ＭＳ Ｐゴシック" pitchFamily="-111" charset="-128"/>
              </a:rPr>
              <a:t>: PMC4830736.</a:t>
            </a:r>
          </a:p>
          <a:p>
            <a:endParaRPr lang="en-AU" sz="1200" u="none" strike="noStrike" kern="1200" dirty="0">
              <a:solidFill>
                <a:schemeClr val="tx1"/>
              </a:solidFill>
              <a:effectLst/>
              <a:ea typeface="ＭＳ Ｐゴシック" pitchFamily="-111" charset="-128"/>
              <a:cs typeface="ＭＳ Ｐゴシック" pitchFamily="-111" charset="-128"/>
            </a:endParaRPr>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54</a:t>
            </a:fld>
            <a:endParaRPr lang="en-US" altLang="en-US"/>
          </a:p>
        </p:txBody>
      </p:sp>
    </p:spTree>
    <p:extLst>
      <p:ext uri="{BB962C8B-B14F-4D97-AF65-F5344CB8AC3E}">
        <p14:creationId xmlns:p14="http://schemas.microsoft.com/office/powerpoint/2010/main" val="36489965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AU" sz="1200" kern="1200" dirty="0">
                <a:solidFill>
                  <a:schemeClr val="tx1"/>
                </a:solidFill>
                <a:effectLst/>
                <a:ea typeface="ＭＳ Ｐゴシック" pitchFamily="-111" charset="-128"/>
                <a:cs typeface="ＭＳ Ｐゴシック" pitchFamily="-111" charset="-128"/>
              </a:rPr>
              <a:t>Age-Related Eye Disease Study Research Group. Risk factors associated with age-related nuclear and cortical cataract : a case-control study in the Age-Related Eye Disease Study, </a:t>
            </a:r>
            <a:r>
              <a:rPr lang="en-AU" sz="1200" kern="1200" dirty="0" err="1">
                <a:solidFill>
                  <a:schemeClr val="tx1"/>
                </a:solidFill>
                <a:effectLst/>
                <a:ea typeface="ＭＳ Ｐゴシック" pitchFamily="-111" charset="-128"/>
                <a:cs typeface="ＭＳ Ｐゴシック" pitchFamily="-111" charset="-128"/>
              </a:rPr>
              <a:t>AREDS</a:t>
            </a:r>
            <a:r>
              <a:rPr lang="en-AU" sz="1200" kern="1200" dirty="0">
                <a:solidFill>
                  <a:schemeClr val="tx1"/>
                </a:solidFill>
                <a:effectLst/>
                <a:ea typeface="ＭＳ Ｐゴシック" pitchFamily="-111" charset="-128"/>
                <a:cs typeface="ＭＳ Ｐゴシック" pitchFamily="-111" charset="-128"/>
              </a:rPr>
              <a:t> Report No. 5. Ophthalmology. 2001 Aug;108(8):1400-8.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10.1016/s0161-6420(01)00626-1.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11470690;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PMC1473213.</a:t>
            </a:r>
          </a:p>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55</a:t>
            </a:fld>
            <a:endParaRPr lang="en-US" altLang="en-US"/>
          </a:p>
        </p:txBody>
      </p:sp>
    </p:spTree>
    <p:extLst>
      <p:ext uri="{BB962C8B-B14F-4D97-AF65-F5344CB8AC3E}">
        <p14:creationId xmlns:p14="http://schemas.microsoft.com/office/powerpoint/2010/main" val="11375823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AU" sz="1200" u="none" strike="noStrike" kern="1200" dirty="0" err="1">
                <a:solidFill>
                  <a:schemeClr val="tx1"/>
                </a:solidFill>
                <a:effectLst/>
                <a:ea typeface="ＭＳ Ｐゴシック" pitchFamily="-111" charset="-128"/>
                <a:cs typeface="ＭＳ Ｐゴシック" pitchFamily="-111" charset="-128"/>
              </a:rPr>
              <a:t>Ko</a:t>
            </a:r>
            <a:r>
              <a:rPr lang="en-AU" sz="1200" u="none" strike="noStrike" kern="1200" dirty="0">
                <a:solidFill>
                  <a:schemeClr val="tx1"/>
                </a:solidFill>
                <a:effectLst/>
                <a:ea typeface="ＭＳ Ｐゴシック" pitchFamily="-111" charset="-128"/>
                <a:cs typeface="ＭＳ Ｐゴシック" pitchFamily="-111" charset="-128"/>
              </a:rPr>
              <a:t> </a:t>
            </a:r>
            <a:r>
              <a:rPr lang="en-AU" sz="1200" u="none" strike="noStrike" kern="1200" dirty="0" err="1">
                <a:solidFill>
                  <a:schemeClr val="tx1"/>
                </a:solidFill>
                <a:effectLst/>
                <a:ea typeface="ＭＳ Ｐゴシック" pitchFamily="-111" charset="-128"/>
                <a:cs typeface="ＭＳ Ｐゴシック" pitchFamily="-111" charset="-128"/>
              </a:rPr>
              <a:t>YJ</a:t>
            </a:r>
            <a:r>
              <a:rPr lang="en-AU" sz="1200" u="none" strike="noStrike" kern="1200" dirty="0">
                <a:solidFill>
                  <a:schemeClr val="tx1"/>
                </a:solidFill>
                <a:effectLst/>
                <a:ea typeface="ＭＳ Ｐゴシック" pitchFamily="-111" charset="-128"/>
                <a:cs typeface="ＭＳ Ｐゴシック" pitchFamily="-111" charset="-128"/>
              </a:rPr>
              <a:t>, Kim JY, Lee J, Song </a:t>
            </a:r>
            <a:r>
              <a:rPr lang="en-AU" sz="1200" u="none" strike="noStrike" kern="1200" dirty="0" err="1">
                <a:solidFill>
                  <a:schemeClr val="tx1"/>
                </a:solidFill>
                <a:effectLst/>
                <a:ea typeface="ＭＳ Ｐゴシック" pitchFamily="-111" charset="-128"/>
                <a:cs typeface="ＭＳ Ｐゴシック" pitchFamily="-111" charset="-128"/>
              </a:rPr>
              <a:t>HJ</a:t>
            </a:r>
            <a:r>
              <a:rPr lang="en-AU" sz="1200" u="none" strike="noStrike" kern="1200" dirty="0">
                <a:solidFill>
                  <a:schemeClr val="tx1"/>
                </a:solidFill>
                <a:effectLst/>
                <a:ea typeface="ＭＳ Ｐゴシック" pitchFamily="-111" charset="-128"/>
                <a:cs typeface="ＭＳ Ｐゴシック" pitchFamily="-111" charset="-128"/>
              </a:rPr>
              <a:t>, Kim JY, Choi NK, Park BJ. Levothyroxine dose and fracture risk according to the osteoporosis status in elderly women. J </a:t>
            </a:r>
            <a:r>
              <a:rPr lang="en-AU" sz="1200" u="none" strike="noStrike" kern="1200" dirty="0" err="1">
                <a:solidFill>
                  <a:schemeClr val="tx1"/>
                </a:solidFill>
                <a:effectLst/>
                <a:ea typeface="ＭＳ Ｐゴシック" pitchFamily="-111" charset="-128"/>
                <a:cs typeface="ＭＳ Ｐゴシック" pitchFamily="-111" charset="-128"/>
              </a:rPr>
              <a:t>Prev</a:t>
            </a:r>
            <a:r>
              <a:rPr lang="en-AU" sz="1200" u="none" strike="noStrike" kern="1200" dirty="0">
                <a:solidFill>
                  <a:schemeClr val="tx1"/>
                </a:solidFill>
                <a:effectLst/>
                <a:ea typeface="ＭＳ Ｐゴシック" pitchFamily="-111" charset="-128"/>
                <a:cs typeface="ＭＳ Ｐゴシック" pitchFamily="-111" charset="-128"/>
              </a:rPr>
              <a:t> Med Public Health. 2014 Jan;47(1):36-46.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10.3961/jpmph.2014.47.1.36. </a:t>
            </a:r>
            <a:r>
              <a:rPr lang="en-AU" sz="1200" u="none" strike="noStrike" kern="1200" dirty="0" err="1">
                <a:solidFill>
                  <a:schemeClr val="tx1"/>
                </a:solidFill>
                <a:effectLst/>
                <a:ea typeface="ＭＳ Ｐゴシック" pitchFamily="-111" charset="-128"/>
                <a:cs typeface="ＭＳ Ｐゴシック" pitchFamily="-111" charset="-128"/>
              </a:rPr>
              <a:t>Epub</a:t>
            </a:r>
            <a:r>
              <a:rPr lang="en-AU" sz="1200" u="none" strike="noStrike" kern="1200" dirty="0">
                <a:solidFill>
                  <a:schemeClr val="tx1"/>
                </a:solidFill>
                <a:effectLst/>
                <a:ea typeface="ＭＳ Ｐゴシック" pitchFamily="-111" charset="-128"/>
                <a:cs typeface="ＭＳ Ｐゴシック" pitchFamily="-111" charset="-128"/>
              </a:rPr>
              <a:t> 2014 Jan 29.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24570805; </a:t>
            </a:r>
            <a:r>
              <a:rPr lang="en-AU" sz="1200" u="none" strike="noStrike" kern="1200" dirty="0" err="1">
                <a:solidFill>
                  <a:schemeClr val="tx1"/>
                </a:solidFill>
                <a:effectLst/>
                <a:ea typeface="ＭＳ Ｐゴシック" pitchFamily="-111" charset="-128"/>
                <a:cs typeface="ＭＳ Ｐゴシック" pitchFamily="-111" charset="-128"/>
              </a:rPr>
              <a:t>PMCID</a:t>
            </a:r>
            <a:r>
              <a:rPr lang="en-AU" sz="1200" u="none" strike="noStrike" kern="1200" dirty="0">
                <a:solidFill>
                  <a:schemeClr val="tx1"/>
                </a:solidFill>
                <a:effectLst/>
                <a:ea typeface="ＭＳ Ｐゴシック" pitchFamily="-111" charset="-128"/>
                <a:cs typeface="ＭＳ Ｐゴシック" pitchFamily="-111" charset="-128"/>
              </a:rPr>
              <a:t>: PMC3930806.</a:t>
            </a:r>
          </a:p>
          <a:p>
            <a:r>
              <a:rPr lang="en-AU" sz="1200" u="none" strike="noStrike" kern="1200" dirty="0">
                <a:solidFill>
                  <a:schemeClr val="tx1"/>
                </a:solidFill>
                <a:effectLst/>
                <a:ea typeface="ＭＳ Ｐゴシック" pitchFamily="-111" charset="-128"/>
                <a:cs typeface="ＭＳ Ｐゴシック" pitchFamily="-111" charset="-128"/>
              </a:rPr>
              <a:t>Abstract</a:t>
            </a:r>
          </a:p>
          <a:p>
            <a:r>
              <a:rPr lang="en-AU" sz="1200" u="none" strike="noStrike" kern="1200" dirty="0">
                <a:solidFill>
                  <a:schemeClr val="tx1"/>
                </a:solidFill>
                <a:effectLst/>
                <a:ea typeface="ＭＳ Ｐゴシック" pitchFamily="-111" charset="-128"/>
                <a:cs typeface="ＭＳ Ｐゴシック" pitchFamily="-111" charset="-128"/>
              </a:rPr>
              <a:t>Objectives: To evaluate the association between fracture risk and levothyroxine use in elderly women with hypothyroidism, according to previous osteoporosis history.</a:t>
            </a:r>
          </a:p>
          <a:p>
            <a:r>
              <a:rPr lang="en-AU" sz="1200" u="none" strike="noStrike" kern="1200" dirty="0">
                <a:solidFill>
                  <a:schemeClr val="tx1"/>
                </a:solidFill>
                <a:effectLst/>
                <a:ea typeface="ＭＳ Ｐゴシック" pitchFamily="-111" charset="-128"/>
                <a:cs typeface="ＭＳ Ｐゴシック" pitchFamily="-111" charset="-128"/>
              </a:rPr>
              <a:t>Methods: We conducted a cohort study from the Korean Health Insurance Review and Assessment Service claims database from January 2005 to June 2006. The study population comprised women aged ≥65 years who had been diagnosed with hypothyroidism and prescribed levothyroxine monotherapy. We excluded patients who met any of the following criteria: previous fracture history, hyperthyroidism, thyroid cancer, or pituitary disorder; low levothyroxine adherence; or a follow-up period &lt;90 days. We categorized the daily levothyroxine doses into 4 groups: ≤50 µg/d, 51 to 100 µg/d, 101 to 150 µg/d, and &gt;150 µg/d. The hazard ratios (HRs) and 95% confidence intervals (CIs) were estimated with the Cox proportional hazard model, and subgroup analyses were performed according to the osteoporosis history and osteoporosis-specific drug prescription status.</a:t>
            </a:r>
          </a:p>
          <a:p>
            <a:r>
              <a:rPr lang="en-AU" sz="1200" u="none" strike="noStrike" kern="1200" dirty="0">
                <a:solidFill>
                  <a:schemeClr val="tx1"/>
                </a:solidFill>
                <a:effectLst/>
                <a:ea typeface="ＭＳ Ｐゴシック" pitchFamily="-111" charset="-128"/>
                <a:cs typeface="ＭＳ Ｐゴシック" pitchFamily="-111" charset="-128"/>
              </a:rPr>
              <a:t>Results: Among 11 155 cohort participants, 35.6% had previous histories of osteoporosis. The adjusted HR of fracture for the &gt;150 µg/d group, compared with the 51 to 100 µg/d group, was 1.56 (95% CI, 1.03 to 2.37) in osteoporosis subgroup. In the highly probable osteoporosis subgroup, restricted to patients who were concurrently prescribed osteoporosis-specific drugs, the adjusted HR of fracture for the &gt;150 µg/d group, compared with the 51 to 100 µg/d group, was 1.93 (95% CI, 1.14 to 3.26).</a:t>
            </a:r>
          </a:p>
          <a:p>
            <a:r>
              <a:rPr lang="en-AU" sz="1200" u="none" strike="noStrike" kern="1200" dirty="0">
                <a:solidFill>
                  <a:schemeClr val="tx1"/>
                </a:solidFill>
                <a:effectLst/>
                <a:ea typeface="ＭＳ Ｐゴシック" pitchFamily="-111" charset="-128"/>
                <a:cs typeface="ＭＳ Ｐゴシック" pitchFamily="-111" charset="-128"/>
              </a:rPr>
              <a:t>Conclusions: While further studies are needed, physicians should be concerned about potential levothyroxine overtreatment in elderly osteoporosis patients.</a:t>
            </a:r>
          </a:p>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56</a:t>
            </a:fld>
            <a:endParaRPr lang="en-US" altLang="en-US"/>
          </a:p>
        </p:txBody>
      </p:sp>
    </p:spTree>
    <p:extLst>
      <p:ext uri="{BB962C8B-B14F-4D97-AF65-F5344CB8AC3E}">
        <p14:creationId xmlns:p14="http://schemas.microsoft.com/office/powerpoint/2010/main" val="2853105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none" strike="noStrike" kern="1200" dirty="0" err="1">
                <a:solidFill>
                  <a:schemeClr val="tx1"/>
                </a:solidFill>
                <a:effectLst/>
                <a:ea typeface="ＭＳ Ｐゴシック" pitchFamily="-111" charset="-128"/>
                <a:cs typeface="ＭＳ Ｐゴシック" pitchFamily="-111" charset="-128"/>
              </a:rPr>
              <a:t>Leclère</a:t>
            </a:r>
            <a:r>
              <a:rPr lang="en-AU" sz="1200" u="none" strike="noStrike" kern="1200" dirty="0">
                <a:solidFill>
                  <a:schemeClr val="tx1"/>
                </a:solidFill>
                <a:effectLst/>
                <a:ea typeface="ＭＳ Ｐゴシック" pitchFamily="-111" charset="-128"/>
                <a:cs typeface="ＭＳ Ｐゴシック" pitchFamily="-111" charset="-128"/>
              </a:rPr>
              <a:t> J, </a:t>
            </a:r>
            <a:r>
              <a:rPr lang="en-AU" sz="1200" u="none" strike="noStrike" kern="1200" dirty="0" err="1">
                <a:solidFill>
                  <a:schemeClr val="tx1"/>
                </a:solidFill>
                <a:effectLst/>
                <a:ea typeface="ＭＳ Ｐゴシック" pitchFamily="-111" charset="-128"/>
                <a:cs typeface="ＭＳ Ｐゴシック" pitchFamily="-111" charset="-128"/>
              </a:rPr>
              <a:t>Cousty</a:t>
            </a:r>
            <a:r>
              <a:rPr lang="en-AU" sz="1200" u="none" strike="noStrike" kern="1200" dirty="0">
                <a:solidFill>
                  <a:schemeClr val="tx1"/>
                </a:solidFill>
                <a:effectLst/>
                <a:ea typeface="ＭＳ Ｐゴシック" pitchFamily="-111" charset="-128"/>
                <a:cs typeface="ＭＳ Ｐゴシック" pitchFamily="-111" charset="-128"/>
              </a:rPr>
              <a:t> C, </a:t>
            </a:r>
            <a:r>
              <a:rPr lang="en-AU" sz="1200" u="none" strike="noStrike" kern="1200" dirty="0" err="1">
                <a:solidFill>
                  <a:schemeClr val="tx1"/>
                </a:solidFill>
                <a:effectLst/>
                <a:ea typeface="ＭＳ Ｐゴシック" pitchFamily="-111" charset="-128"/>
                <a:cs typeface="ＭＳ Ｐゴシック" pitchFamily="-111" charset="-128"/>
              </a:rPr>
              <a:t>Schlienger</a:t>
            </a:r>
            <a:r>
              <a:rPr lang="en-AU" sz="1200" u="none" strike="noStrike" kern="1200" dirty="0">
                <a:solidFill>
                  <a:schemeClr val="tx1"/>
                </a:solidFill>
                <a:effectLst/>
                <a:ea typeface="ＭＳ Ｐゴシック" pitchFamily="-111" charset="-128"/>
                <a:cs typeface="ＭＳ Ｐゴシック" pitchFamily="-111" charset="-128"/>
              </a:rPr>
              <a:t> </a:t>
            </a:r>
            <a:r>
              <a:rPr lang="en-AU" sz="1200" u="none" strike="noStrike" kern="1200" dirty="0" err="1">
                <a:solidFill>
                  <a:schemeClr val="tx1"/>
                </a:solidFill>
                <a:effectLst/>
                <a:ea typeface="ＭＳ Ｐゴシック" pitchFamily="-111" charset="-128"/>
                <a:cs typeface="ＭＳ Ｐゴシック" pitchFamily="-111" charset="-128"/>
              </a:rPr>
              <a:t>JL</a:t>
            </a:r>
            <a:r>
              <a:rPr lang="en-AU" sz="1200" u="none" strike="noStrike" kern="1200" dirty="0">
                <a:solidFill>
                  <a:schemeClr val="tx1"/>
                </a:solidFill>
                <a:effectLst/>
                <a:ea typeface="ＭＳ Ｐゴシック" pitchFamily="-111" charset="-128"/>
                <a:cs typeface="ＭＳ Ｐゴシック" pitchFamily="-111" charset="-128"/>
              </a:rPr>
              <a:t>, </a:t>
            </a:r>
            <a:r>
              <a:rPr lang="en-AU" sz="1200" u="none" strike="noStrike" kern="1200" dirty="0" err="1">
                <a:solidFill>
                  <a:schemeClr val="tx1"/>
                </a:solidFill>
                <a:effectLst/>
                <a:ea typeface="ＭＳ Ｐゴシック" pitchFamily="-111" charset="-128"/>
                <a:cs typeface="ＭＳ Ｐゴシック" pitchFamily="-111" charset="-128"/>
              </a:rPr>
              <a:t>Wémeau</a:t>
            </a:r>
            <a:r>
              <a:rPr lang="en-AU" sz="1200" u="none" strike="noStrike" kern="1200" dirty="0">
                <a:solidFill>
                  <a:schemeClr val="tx1"/>
                </a:solidFill>
                <a:effectLst/>
                <a:ea typeface="ＭＳ Ｐゴシック" pitchFamily="-111" charset="-128"/>
                <a:cs typeface="ＭＳ Ｐゴシック" pitchFamily="-111" charset="-128"/>
              </a:rPr>
              <a:t> JL. </a:t>
            </a:r>
            <a:r>
              <a:rPr lang="en-AU" sz="1200" u="none" strike="noStrike" kern="1200" dirty="0" err="1">
                <a:solidFill>
                  <a:schemeClr val="tx1"/>
                </a:solidFill>
                <a:effectLst/>
                <a:ea typeface="ＭＳ Ｐゴシック" pitchFamily="-111" charset="-128"/>
                <a:cs typeface="ＭＳ Ｐゴシック" pitchFamily="-111" charset="-128"/>
              </a:rPr>
              <a:t>Hypothyroïdie</a:t>
            </a:r>
            <a:r>
              <a:rPr lang="en-AU" sz="1200" u="none" strike="noStrike" kern="1200" dirty="0">
                <a:solidFill>
                  <a:schemeClr val="tx1"/>
                </a:solidFill>
                <a:effectLst/>
                <a:ea typeface="ＭＳ Ｐゴシック" pitchFamily="-111" charset="-128"/>
                <a:cs typeface="ＭＳ Ｐゴシック" pitchFamily="-111" charset="-128"/>
              </a:rPr>
              <a:t> </a:t>
            </a:r>
            <a:r>
              <a:rPr lang="en-AU" sz="1200" u="none" strike="noStrike" kern="1200" dirty="0" err="1">
                <a:solidFill>
                  <a:schemeClr val="tx1"/>
                </a:solidFill>
                <a:effectLst/>
                <a:ea typeface="ＭＳ Ｐゴシック" pitchFamily="-111" charset="-128"/>
                <a:cs typeface="ＭＳ Ｐゴシック" pitchFamily="-111" charset="-128"/>
              </a:rPr>
              <a:t>fruste</a:t>
            </a:r>
            <a:r>
              <a:rPr lang="en-AU" sz="1200" u="none" strike="noStrike" kern="1200" dirty="0">
                <a:solidFill>
                  <a:schemeClr val="tx1"/>
                </a:solidFill>
                <a:effectLst/>
                <a:ea typeface="ＭＳ Ｐゴシック" pitchFamily="-111" charset="-128"/>
                <a:cs typeface="ＭＳ Ｐゴシック" pitchFamily="-111" charset="-128"/>
              </a:rPr>
              <a:t> et </a:t>
            </a:r>
            <a:r>
              <a:rPr lang="en-AU" sz="1200" u="none" strike="noStrike" kern="1200" dirty="0" err="1">
                <a:solidFill>
                  <a:schemeClr val="tx1"/>
                </a:solidFill>
                <a:effectLst/>
                <a:ea typeface="ＭＳ Ｐゴシック" pitchFamily="-111" charset="-128"/>
                <a:cs typeface="ＭＳ Ｐゴシック" pitchFamily="-111" charset="-128"/>
              </a:rPr>
              <a:t>qualité</a:t>
            </a:r>
            <a:r>
              <a:rPr lang="en-AU" sz="1200" u="none" strike="noStrike" kern="1200" dirty="0">
                <a:solidFill>
                  <a:schemeClr val="tx1"/>
                </a:solidFill>
                <a:effectLst/>
                <a:ea typeface="ＭＳ Ｐゴシック" pitchFamily="-111" charset="-128"/>
                <a:cs typeface="ＭＳ Ｐゴシック" pitchFamily="-111" charset="-128"/>
              </a:rPr>
              <a:t> de vie chez des femmes </a:t>
            </a:r>
            <a:r>
              <a:rPr lang="en-AU" sz="1200" u="none" strike="noStrike" kern="1200" dirty="0" err="1">
                <a:solidFill>
                  <a:schemeClr val="tx1"/>
                </a:solidFill>
                <a:effectLst/>
                <a:ea typeface="ＭＳ Ｐゴシック" pitchFamily="-111" charset="-128"/>
                <a:cs typeface="ＭＳ Ｐゴシック" pitchFamily="-111" charset="-128"/>
              </a:rPr>
              <a:t>hypercholestérolémiques</a:t>
            </a:r>
            <a:r>
              <a:rPr lang="en-AU" sz="1200" u="none" strike="noStrike" kern="1200" dirty="0">
                <a:solidFill>
                  <a:schemeClr val="tx1"/>
                </a:solidFill>
                <a:effectLst/>
                <a:ea typeface="ＭＳ Ｐゴシック" pitchFamily="-111" charset="-128"/>
                <a:cs typeface="ＭＳ Ｐゴシック" pitchFamily="-111" charset="-128"/>
              </a:rPr>
              <a:t> de plus de 50 </a:t>
            </a:r>
            <a:r>
              <a:rPr lang="en-AU" sz="1200" u="none" strike="noStrike" kern="1200" dirty="0" err="1">
                <a:solidFill>
                  <a:schemeClr val="tx1"/>
                </a:solidFill>
                <a:effectLst/>
                <a:ea typeface="ＭＳ Ｐゴシック" pitchFamily="-111" charset="-128"/>
                <a:cs typeface="ＭＳ Ｐゴシック" pitchFamily="-111" charset="-128"/>
              </a:rPr>
              <a:t>ans</a:t>
            </a:r>
            <a:r>
              <a:rPr lang="en-AU" sz="1200" u="none" strike="noStrike" kern="1200" dirty="0">
                <a:solidFill>
                  <a:schemeClr val="tx1"/>
                </a:solidFill>
                <a:effectLst/>
                <a:ea typeface="ＭＳ Ｐゴシック" pitchFamily="-111" charset="-128"/>
                <a:cs typeface="ＭＳ Ｐゴシック" pitchFamily="-111" charset="-128"/>
              </a:rPr>
              <a:t>: </a:t>
            </a:r>
            <a:r>
              <a:rPr lang="en-AU" sz="1200" u="none" strike="noStrike" kern="1200" dirty="0" err="1">
                <a:solidFill>
                  <a:schemeClr val="tx1"/>
                </a:solidFill>
                <a:effectLst/>
                <a:ea typeface="ＭＳ Ｐゴシック" pitchFamily="-111" charset="-128"/>
                <a:cs typeface="ＭＳ Ｐゴシック" pitchFamily="-111" charset="-128"/>
              </a:rPr>
              <a:t>résultats</a:t>
            </a:r>
            <a:r>
              <a:rPr lang="en-AU" sz="1200" u="none" strike="noStrike" kern="1200" dirty="0">
                <a:solidFill>
                  <a:schemeClr val="tx1"/>
                </a:solidFill>
                <a:effectLst/>
                <a:ea typeface="ＭＳ Ｐゴシック" pitchFamily="-111" charset="-128"/>
                <a:cs typeface="ＭＳ Ｐゴシック" pitchFamily="-111" charset="-128"/>
              </a:rPr>
              <a:t> de </a:t>
            </a:r>
            <a:r>
              <a:rPr lang="en-AU" sz="1200" u="none" strike="noStrike" kern="1200" dirty="0" err="1">
                <a:solidFill>
                  <a:schemeClr val="tx1"/>
                </a:solidFill>
                <a:effectLst/>
                <a:ea typeface="ＭＳ Ｐゴシック" pitchFamily="-111" charset="-128"/>
                <a:cs typeface="ＭＳ Ｐゴシック" pitchFamily="-111" charset="-128"/>
              </a:rPr>
              <a:t>l'étude</a:t>
            </a:r>
            <a:r>
              <a:rPr lang="en-AU" sz="1200" u="none" strike="noStrike" kern="1200" dirty="0">
                <a:solidFill>
                  <a:schemeClr val="tx1"/>
                </a:solidFill>
                <a:effectLst/>
                <a:ea typeface="ＭＳ Ｐゴシック" pitchFamily="-111" charset="-128"/>
                <a:cs typeface="ＭＳ Ｐゴシック" pitchFamily="-111" charset="-128"/>
              </a:rPr>
              <a:t> </a:t>
            </a:r>
            <a:r>
              <a:rPr lang="en-AU" sz="1200" u="none" strike="noStrike" kern="1200" dirty="0" err="1">
                <a:solidFill>
                  <a:schemeClr val="tx1"/>
                </a:solidFill>
                <a:effectLst/>
                <a:ea typeface="ＭＳ Ｐゴシック" pitchFamily="-111" charset="-128"/>
                <a:cs typeface="ＭＳ Ｐゴシック" pitchFamily="-111" charset="-128"/>
              </a:rPr>
              <a:t>HYOGA</a:t>
            </a:r>
            <a:r>
              <a:rPr lang="en-AU" sz="1200" u="none" strike="noStrike" kern="1200" dirty="0">
                <a:solidFill>
                  <a:schemeClr val="tx1"/>
                </a:solidFill>
                <a:effectLst/>
                <a:ea typeface="ＭＳ Ｐゴシック" pitchFamily="-111" charset="-128"/>
                <a:cs typeface="ＭＳ Ｐゴシック" pitchFamily="-111" charset="-128"/>
              </a:rPr>
              <a:t> [Subclinical hypothyroidism and quality of life of women aged 50 or more with hypercholesterolemia: results of the </a:t>
            </a:r>
            <a:r>
              <a:rPr lang="en-AU" sz="1200" u="none" strike="noStrike" kern="1200" dirty="0" err="1">
                <a:solidFill>
                  <a:schemeClr val="tx1"/>
                </a:solidFill>
                <a:effectLst/>
                <a:ea typeface="ＭＳ Ｐゴシック" pitchFamily="-111" charset="-128"/>
                <a:cs typeface="ＭＳ Ｐゴシック" pitchFamily="-111" charset="-128"/>
              </a:rPr>
              <a:t>HYOGA</a:t>
            </a:r>
            <a:r>
              <a:rPr lang="en-AU" sz="1200" u="none" strike="noStrike" kern="1200" dirty="0">
                <a:solidFill>
                  <a:schemeClr val="tx1"/>
                </a:solidFill>
                <a:effectLst/>
                <a:ea typeface="ＭＳ Ｐゴシック" pitchFamily="-111" charset="-128"/>
                <a:cs typeface="ＭＳ Ｐゴシック" pitchFamily="-111" charset="-128"/>
              </a:rPr>
              <a:t> study]. Presse Med. 2008 Nov;37(11):1538-46. French.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10.1016/j.lpm.2008.06.013. </a:t>
            </a:r>
            <a:r>
              <a:rPr lang="en-AU" sz="1200" u="none" strike="noStrike" kern="1200" dirty="0" err="1">
                <a:solidFill>
                  <a:schemeClr val="tx1"/>
                </a:solidFill>
                <a:effectLst/>
                <a:ea typeface="ＭＳ Ｐゴシック" pitchFamily="-111" charset="-128"/>
                <a:cs typeface="ＭＳ Ｐゴシック" pitchFamily="-111" charset="-128"/>
              </a:rPr>
              <a:t>Epub</a:t>
            </a:r>
            <a:r>
              <a:rPr lang="en-AU" sz="1200" u="none" strike="noStrike" kern="1200" dirty="0">
                <a:solidFill>
                  <a:schemeClr val="tx1"/>
                </a:solidFill>
                <a:effectLst/>
                <a:ea typeface="ＭＳ Ｐゴシック" pitchFamily="-111" charset="-128"/>
                <a:cs typeface="ＭＳ Ｐゴシック" pitchFamily="-111" charset="-128"/>
              </a:rPr>
              <a:t> 2008 Sep 4.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18775632.</a:t>
            </a:r>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10</a:t>
            </a:fld>
            <a:endParaRPr lang="en-US" altLang="en-US"/>
          </a:p>
        </p:txBody>
      </p:sp>
    </p:spTree>
    <p:extLst>
      <p:ext uri="{BB962C8B-B14F-4D97-AF65-F5344CB8AC3E}">
        <p14:creationId xmlns:p14="http://schemas.microsoft.com/office/powerpoint/2010/main" val="13519848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Apostu</a:t>
            </a:r>
            <a:r>
              <a:rPr lang="en-US" dirty="0"/>
              <a:t> D, </a:t>
            </a:r>
            <a:r>
              <a:rPr lang="en-US" dirty="0" err="1"/>
              <a:t>Lucaciu</a:t>
            </a:r>
            <a:r>
              <a:rPr lang="en-US" dirty="0"/>
              <a:t> O, </a:t>
            </a:r>
            <a:r>
              <a:rPr lang="en-US" dirty="0" err="1"/>
              <a:t>Oltean</a:t>
            </a:r>
            <a:r>
              <a:rPr lang="en-US" dirty="0"/>
              <a:t>-Dan D, </a:t>
            </a:r>
            <a:r>
              <a:rPr lang="en-US" dirty="0" err="1"/>
              <a:t>Mureșan</a:t>
            </a:r>
            <a:r>
              <a:rPr lang="en-US" dirty="0"/>
              <a:t> AD, </a:t>
            </a:r>
            <a:r>
              <a:rPr lang="en-US" dirty="0" err="1"/>
              <a:t>Moisescu</a:t>
            </a:r>
            <a:r>
              <a:rPr lang="en-US" dirty="0"/>
              <a:t>-Pop C, Maxim A, </a:t>
            </a:r>
            <a:r>
              <a:rPr lang="en-US" dirty="0" err="1"/>
              <a:t>Benea</a:t>
            </a:r>
            <a:r>
              <a:rPr lang="en-US" dirty="0"/>
              <a:t> H. The Influence of Thyroid Pathology on Osteoporosis and Fracture Risk: A Review. Diagnostics (Basel). 2020 Mar 7;10(3):149. </a:t>
            </a:r>
            <a:r>
              <a:rPr lang="en-US" dirty="0" err="1"/>
              <a:t>doi</a:t>
            </a:r>
            <a:r>
              <a:rPr lang="en-US" dirty="0"/>
              <a:t>: 10.3390/diagnostics10030149. </a:t>
            </a:r>
            <a:r>
              <a:rPr lang="en-US" dirty="0" err="1"/>
              <a:t>PMID</a:t>
            </a:r>
            <a:r>
              <a:rPr lang="en-US" dirty="0"/>
              <a:t>: 32156092; </a:t>
            </a:r>
            <a:r>
              <a:rPr lang="en-US" dirty="0" err="1"/>
              <a:t>PMCID</a:t>
            </a:r>
            <a:r>
              <a:rPr lang="en-US" dirty="0"/>
              <a:t>: PMC7151086.</a:t>
            </a:r>
          </a:p>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57</a:t>
            </a:fld>
            <a:endParaRPr lang="en-US" altLang="en-US"/>
          </a:p>
        </p:txBody>
      </p:sp>
    </p:spTree>
    <p:extLst>
      <p:ext uri="{BB962C8B-B14F-4D97-AF65-F5344CB8AC3E}">
        <p14:creationId xmlns:p14="http://schemas.microsoft.com/office/powerpoint/2010/main" val="20442237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dirty="0">
                <a:solidFill>
                  <a:schemeClr val="tx1"/>
                </a:solidFill>
                <a:effectLst/>
                <a:latin typeface="Arial Regular"/>
                <a:ea typeface="ＭＳ Ｐゴシック" pitchFamily="-111" charset="-128"/>
                <a:cs typeface="ＭＳ Ｐゴシック" pitchFamily="-111" charset="-128"/>
              </a:rPr>
              <a:t>Ybarra J, Fernandez S. Rapid and reversible alterations in thyroid function tests in dehydrated patients.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Nurs</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Clin</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North Am. 2007 Mar;42(1):127-34, viii-ix.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doi</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10.1016/j.cnur.2006.11.009. </a:t>
            </a:r>
            <a:r>
              <a:rPr lang="en-AU" sz="1200" b="0" i="0" u="none" strike="noStrike" kern="1200" dirty="0" err="1">
                <a:solidFill>
                  <a:schemeClr val="tx1"/>
                </a:solidFill>
                <a:effectLst/>
                <a:latin typeface="Arial Regular"/>
                <a:ea typeface="ＭＳ Ｐゴシック" pitchFamily="-111" charset="-128"/>
                <a:cs typeface="ＭＳ Ｐゴシック" pitchFamily="-111" charset="-128"/>
              </a:rPr>
              <a:t>PMID</a:t>
            </a:r>
            <a:r>
              <a:rPr lang="en-AU" sz="1200" b="0" i="0" u="none" strike="noStrike" kern="1200" dirty="0">
                <a:solidFill>
                  <a:schemeClr val="tx1"/>
                </a:solidFill>
                <a:effectLst/>
                <a:latin typeface="Arial Regular"/>
                <a:ea typeface="ＭＳ Ｐゴシック" pitchFamily="-111" charset="-128"/>
                <a:cs typeface="ＭＳ Ｐゴシック" pitchFamily="-111" charset="-128"/>
              </a:rPr>
              <a:t>: 17270596.</a:t>
            </a:r>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58</a:t>
            </a:fld>
            <a:endParaRPr lang="en-US" altLang="en-US" dirty="0"/>
          </a:p>
        </p:txBody>
      </p:sp>
    </p:spTree>
    <p:extLst>
      <p:ext uri="{BB962C8B-B14F-4D97-AF65-F5344CB8AC3E}">
        <p14:creationId xmlns:p14="http://schemas.microsoft.com/office/powerpoint/2010/main" val="21258517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59</a:t>
            </a:fld>
            <a:endParaRPr lang="en-US" altLang="en-US"/>
          </a:p>
        </p:txBody>
      </p:sp>
    </p:spTree>
    <p:extLst>
      <p:ext uri="{BB962C8B-B14F-4D97-AF65-F5344CB8AC3E}">
        <p14:creationId xmlns:p14="http://schemas.microsoft.com/office/powerpoint/2010/main" val="31036464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86AA2D17-AC35-7144-9E4C-5CFB866C2FB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a:extLst>
              <a:ext uri="{FF2B5EF4-FFF2-40B4-BE49-F238E27FC236}">
                <a16:creationId xmlns:a16="http://schemas.microsoft.com/office/drawing/2014/main" id="{FFF1A708-5EE6-DD49-AE7A-229B66557D7B}"/>
              </a:ext>
            </a:extLst>
          </p:cNvPr>
          <p:cNvSpPr>
            <a:spLocks noGrp="1"/>
          </p:cNvSpPr>
          <p:nvPr>
            <p:ph type="body" idx="1"/>
          </p:nvPr>
        </p:nvSpPr>
        <p:spPr/>
        <p:txBody>
          <a:bodyPr wrap="square" numCol="1" anchor="t" anchorCtr="0" compatLnSpc="1">
            <a:prstTxWarp prst="textNoShape">
              <a:avLst/>
            </a:prstTxWarp>
            <a:normAutofit fontScale="25000" lnSpcReduction="20000"/>
          </a:bodyPr>
          <a:lstStyle/>
          <a:p>
            <a:pPr>
              <a:lnSpc>
                <a:spcPct val="80000"/>
              </a:lnSpc>
            </a:pPr>
            <a:r>
              <a:rPr lang="en-US" altLang="en-US" sz="1400" dirty="0">
                <a:ea typeface="ＭＳ Ｐゴシック" panose="020B0600070205080204" pitchFamily="34" charset="-128"/>
              </a:rPr>
              <a:t>(1)</a:t>
            </a:r>
            <a:r>
              <a:rPr lang="en-US" altLang="en-US" sz="1400" dirty="0" err="1">
                <a:ea typeface="ＭＳ Ｐゴシック" panose="020B0600070205080204" pitchFamily="34" charset="-128"/>
              </a:rPr>
              <a:t>Endocr</a:t>
            </a:r>
            <a:r>
              <a:rPr lang="en-US" altLang="en-US" sz="1400" dirty="0">
                <a:ea typeface="ＭＳ Ｐゴシック" panose="020B0600070205080204" pitchFamily="34" charset="-128"/>
              </a:rPr>
              <a:t> </a:t>
            </a:r>
            <a:r>
              <a:rPr lang="en-US" altLang="en-US" sz="1400" dirty="0" err="1">
                <a:ea typeface="ＭＳ Ｐゴシック" panose="020B0600070205080204" pitchFamily="34" charset="-128"/>
              </a:rPr>
              <a:t>Metab</a:t>
            </a:r>
            <a:r>
              <a:rPr lang="en-US" altLang="en-US" sz="1400" dirty="0">
                <a:ea typeface="ＭＳ Ｐゴシック" panose="020B0600070205080204" pitchFamily="34" charset="-128"/>
              </a:rPr>
              <a:t> Immune </a:t>
            </a:r>
            <a:r>
              <a:rPr lang="en-US" altLang="en-US" sz="1400" dirty="0" err="1">
                <a:ea typeface="ＭＳ Ｐゴシック" panose="020B0600070205080204" pitchFamily="34" charset="-128"/>
              </a:rPr>
              <a:t>Disord</a:t>
            </a:r>
            <a:r>
              <a:rPr lang="en-US" altLang="en-US" sz="1400" dirty="0">
                <a:ea typeface="ＭＳ Ｐゴシック" panose="020B0600070205080204" pitchFamily="34" charset="-128"/>
              </a:rPr>
              <a:t> Drug Targets. 2009 Sep;9(3):277-94.</a:t>
            </a:r>
          </a:p>
          <a:p>
            <a:pPr>
              <a:lnSpc>
                <a:spcPct val="80000"/>
              </a:lnSpc>
            </a:pPr>
            <a:r>
              <a:rPr lang="en-US" altLang="en-US" sz="1400" dirty="0">
                <a:ea typeface="ＭＳ Ｐゴシック" panose="020B0600070205080204" pitchFamily="34" charset="-128"/>
              </a:rPr>
              <a:t>Role of iodine, selenium and other micronutrients in thyroid function and disorders.</a:t>
            </a:r>
          </a:p>
          <a:p>
            <a:pPr>
              <a:lnSpc>
                <a:spcPct val="80000"/>
              </a:lnSpc>
            </a:pPr>
            <a:r>
              <a:rPr lang="en-US" altLang="en-US" sz="1400" dirty="0" err="1">
                <a:ea typeface="ＭＳ Ｐゴシック" panose="020B0600070205080204" pitchFamily="34" charset="-128"/>
              </a:rPr>
              <a:t>Triggiani</a:t>
            </a:r>
            <a:r>
              <a:rPr lang="en-US" altLang="en-US" sz="1400" dirty="0">
                <a:ea typeface="ＭＳ Ｐゴシック" panose="020B0600070205080204" pitchFamily="34" charset="-128"/>
              </a:rPr>
              <a:t> V, </a:t>
            </a:r>
            <a:r>
              <a:rPr lang="en-US" altLang="en-US" sz="1400" dirty="0" err="1">
                <a:ea typeface="ＭＳ Ｐゴシック" panose="020B0600070205080204" pitchFamily="34" charset="-128"/>
              </a:rPr>
              <a:t>Tafaro</a:t>
            </a:r>
            <a:r>
              <a:rPr lang="en-US" altLang="en-US" sz="1400" dirty="0">
                <a:ea typeface="ＭＳ Ｐゴシック" panose="020B0600070205080204" pitchFamily="34" charset="-128"/>
              </a:rPr>
              <a:t> E, </a:t>
            </a:r>
            <a:r>
              <a:rPr lang="en-US" altLang="en-US" sz="1400" dirty="0" err="1">
                <a:ea typeface="ＭＳ Ｐゴシック" panose="020B0600070205080204" pitchFamily="34" charset="-128"/>
              </a:rPr>
              <a:t>Giagulli</a:t>
            </a:r>
            <a:r>
              <a:rPr lang="en-US" altLang="en-US" sz="1400" dirty="0">
                <a:ea typeface="ＭＳ Ｐゴシック" panose="020B0600070205080204" pitchFamily="34" charset="-128"/>
              </a:rPr>
              <a:t> VA, </a:t>
            </a:r>
            <a:r>
              <a:rPr lang="en-US" altLang="en-US" sz="1400" dirty="0" err="1">
                <a:ea typeface="ＭＳ Ｐゴシック" panose="020B0600070205080204" pitchFamily="34" charset="-128"/>
              </a:rPr>
              <a:t>Sabbà</a:t>
            </a:r>
            <a:r>
              <a:rPr lang="en-US" altLang="en-US" sz="1400" dirty="0">
                <a:ea typeface="ＭＳ Ｐゴシック" panose="020B0600070205080204" pitchFamily="34" charset="-128"/>
              </a:rPr>
              <a:t> C, </a:t>
            </a:r>
            <a:r>
              <a:rPr lang="en-US" altLang="en-US" sz="1400" dirty="0" err="1">
                <a:ea typeface="ＭＳ Ｐゴシック" panose="020B0600070205080204" pitchFamily="34" charset="-128"/>
              </a:rPr>
              <a:t>Resta</a:t>
            </a:r>
            <a:r>
              <a:rPr lang="en-US" altLang="en-US" sz="1400" dirty="0">
                <a:ea typeface="ＭＳ Ｐゴシック" panose="020B0600070205080204" pitchFamily="34" charset="-128"/>
              </a:rPr>
              <a:t> F, </a:t>
            </a:r>
            <a:r>
              <a:rPr lang="en-US" altLang="en-US" sz="1400" dirty="0" err="1">
                <a:ea typeface="ＭＳ Ｐゴシック" panose="020B0600070205080204" pitchFamily="34" charset="-128"/>
              </a:rPr>
              <a:t>Licchelli</a:t>
            </a:r>
            <a:r>
              <a:rPr lang="en-US" altLang="en-US" sz="1400" dirty="0">
                <a:ea typeface="ＭＳ Ｐゴシック" panose="020B0600070205080204" pitchFamily="34" charset="-128"/>
              </a:rPr>
              <a:t> B, </a:t>
            </a:r>
            <a:r>
              <a:rPr lang="en-US" altLang="en-US" sz="1400" dirty="0" err="1">
                <a:ea typeface="ＭＳ Ｐゴシック" panose="020B0600070205080204" pitchFamily="34" charset="-128"/>
              </a:rPr>
              <a:t>Guastamacchia</a:t>
            </a:r>
            <a:r>
              <a:rPr lang="en-US" altLang="en-US" sz="1400" dirty="0">
                <a:ea typeface="ＭＳ Ｐゴシック" panose="020B0600070205080204" pitchFamily="34" charset="-128"/>
              </a:rPr>
              <a:t> E.</a:t>
            </a:r>
          </a:p>
          <a:p>
            <a:pPr>
              <a:lnSpc>
                <a:spcPct val="80000"/>
              </a:lnSpc>
            </a:pPr>
            <a:r>
              <a:rPr lang="en-US" altLang="en-US" sz="1400" dirty="0">
                <a:ea typeface="ＭＳ Ｐゴシック" panose="020B0600070205080204" pitchFamily="34" charset="-128"/>
              </a:rPr>
              <a:t>Source</a:t>
            </a:r>
          </a:p>
          <a:p>
            <a:pPr>
              <a:lnSpc>
                <a:spcPct val="80000"/>
              </a:lnSpc>
            </a:pPr>
            <a:r>
              <a:rPr lang="en-US" altLang="en-US" sz="1400" dirty="0">
                <a:ea typeface="ＭＳ Ｐゴシック" panose="020B0600070205080204" pitchFamily="34" charset="-128"/>
              </a:rPr>
              <a:t>Endocrinology and Metabolic Diseases. University of Bari. Bari, Italy. </a:t>
            </a:r>
            <a:r>
              <a:rPr lang="en-US" altLang="en-US" sz="1400" dirty="0" err="1">
                <a:ea typeface="ＭＳ Ｐゴシック" panose="020B0600070205080204" pitchFamily="34" charset="-128"/>
              </a:rPr>
              <a:t>v.triggiani@endo.uniba.it</a:t>
            </a:r>
            <a:endParaRPr lang="en-US" altLang="en-US" sz="1400" dirty="0">
              <a:ea typeface="ＭＳ Ｐゴシック" panose="020B0600070205080204" pitchFamily="34" charset="-128"/>
            </a:endParaRPr>
          </a:p>
          <a:p>
            <a:pPr>
              <a:lnSpc>
                <a:spcPct val="80000"/>
              </a:lnSpc>
            </a:pPr>
            <a:r>
              <a:rPr lang="en-US" altLang="en-US" sz="1400" dirty="0">
                <a:ea typeface="ＭＳ Ｐゴシック" panose="020B0600070205080204" pitchFamily="34" charset="-128"/>
              </a:rPr>
              <a:t>Abstract</a:t>
            </a:r>
          </a:p>
          <a:p>
            <a:pPr>
              <a:lnSpc>
                <a:spcPct val="80000"/>
              </a:lnSpc>
            </a:pPr>
            <a:r>
              <a:rPr lang="en-US" altLang="en-US" sz="1400" dirty="0">
                <a:ea typeface="ＭＳ Ｐゴシック" panose="020B0600070205080204" pitchFamily="34" charset="-128"/>
              </a:rPr>
              <a:t>Micronutrients, mostly iodine and selenium, are required for thyroid hormone synthesis and function. Iodine is an essential component of thyroid hormones and its deficiency is considered as the most common cause of preventable brain damage in the world. Nowadays about 800 million people are affected by iodine deficiency disorders that include goiter, hypothyroidism, mental retardation, and a wide spectrum of other growth and developmental abnormalities. Iodine supplementation, under form of iodized salt and iodized vegetable oil, produced dramatic improvements in many areas, even though iodine deficiency is still a problem not only for developing countries. In fact, certain subpopulations like vegetarians may not reach an adequate iodine intake even in countries considered iodine-sufficient. A reduction in dietary iodine content could also be related to increased adherence to dietary recommendations to reduce salt intake for preventing hypertension. Furthermore, iodine intakes are declining in many countries where, after endemic goiter eradication, the lack of monitoring of iodine nutrition can lead to a reappearance of goiter and other iodine deficiency disorders. Three different selenium-dependent iodothyronine deiodinases (types I, II, and III) can both activate and inactivate thyroid hormones, making selenium an essential micronutrient for normal development, growth, and metabolism. Furthermore, selenium is found as selenocysteine in the catalytic center of enzymes protecting the thyroid from free radicals damage. In this way, selenium deficiency can exacerbate the effects of iodine deficiency and the same is true for vitamin A or iron deficiency. Substances introduced with food, such as thiocyanate and isoflavones or certain herbal preparations, can interfere with micronutrients and influence thyroid function. Aim of this paper is to review the role of micronutrients in thyroid function and diseases.</a:t>
            </a:r>
          </a:p>
          <a:p>
            <a:pPr>
              <a:lnSpc>
                <a:spcPct val="80000"/>
              </a:lnSpc>
            </a:pPr>
            <a:endParaRPr lang="en-US" altLang="en-US" sz="1400" dirty="0">
              <a:ea typeface="ＭＳ Ｐゴシック" panose="020B0600070205080204" pitchFamily="34" charset="-128"/>
            </a:endParaRPr>
          </a:p>
          <a:p>
            <a:pPr>
              <a:lnSpc>
                <a:spcPct val="80000"/>
              </a:lnSpc>
            </a:pPr>
            <a:r>
              <a:rPr lang="en-US" altLang="en-US" sz="1400" dirty="0" err="1">
                <a:ea typeface="ＭＳ Ｐゴシック" panose="020B0600070205080204" pitchFamily="34" charset="-128"/>
              </a:rPr>
              <a:t>PMID</a:t>
            </a:r>
            <a:r>
              <a:rPr lang="en-US" altLang="en-US" sz="1400" dirty="0">
                <a:ea typeface="ＭＳ Ｐゴシック" panose="020B0600070205080204" pitchFamily="34" charset="-128"/>
              </a:rPr>
              <a:t>: 19594417 [PubMed - indexed for MEDLINE]</a:t>
            </a:r>
          </a:p>
          <a:p>
            <a:pPr>
              <a:lnSpc>
                <a:spcPct val="80000"/>
              </a:lnSpc>
            </a:pPr>
            <a:endParaRPr lang="en-US" altLang="en-US" sz="1400" dirty="0">
              <a:ea typeface="ＭＳ Ｐゴシック" panose="020B0600070205080204" pitchFamily="34" charset="-128"/>
            </a:endParaRPr>
          </a:p>
          <a:p>
            <a:pPr>
              <a:lnSpc>
                <a:spcPct val="80000"/>
              </a:lnSpc>
            </a:pPr>
            <a:r>
              <a:rPr lang="en-US" altLang="en-US" sz="1400" dirty="0">
                <a:ea typeface="ＭＳ Ｐゴシック" panose="020B0600070205080204" pitchFamily="34" charset="-128"/>
              </a:rPr>
              <a:t>(2) Ventura M, Melo M, </a:t>
            </a:r>
            <a:r>
              <a:rPr lang="en-US" altLang="en-US" sz="1400" dirty="0" err="1">
                <a:ea typeface="ＭＳ Ｐゴシック" panose="020B0600070205080204" pitchFamily="34" charset="-128"/>
              </a:rPr>
              <a:t>Carrilho</a:t>
            </a:r>
            <a:r>
              <a:rPr lang="en-US" altLang="en-US" sz="1400" dirty="0">
                <a:ea typeface="ＭＳ Ｐゴシック" panose="020B0600070205080204" pitchFamily="34" charset="-128"/>
              </a:rPr>
              <a:t> F. Selenium and Thyroid Disease: From Pathophysiology to Treatment. </a:t>
            </a:r>
            <a:r>
              <a:rPr lang="en-US" altLang="en-US" sz="1400" dirty="0" err="1">
                <a:ea typeface="ＭＳ Ｐゴシック" panose="020B0600070205080204" pitchFamily="34" charset="-128"/>
              </a:rPr>
              <a:t>Int</a:t>
            </a:r>
            <a:r>
              <a:rPr lang="en-US" altLang="en-US" sz="1400" dirty="0">
                <a:ea typeface="ＭＳ Ｐゴシック" panose="020B0600070205080204" pitchFamily="34" charset="-128"/>
              </a:rPr>
              <a:t> J Endocrinol. 2017;2017:1297658. </a:t>
            </a:r>
            <a:r>
              <a:rPr lang="en-US" altLang="en-US" sz="1400" dirty="0" err="1">
                <a:ea typeface="ＭＳ Ｐゴシック" panose="020B0600070205080204" pitchFamily="34" charset="-128"/>
              </a:rPr>
              <a:t>doi</a:t>
            </a:r>
            <a:r>
              <a:rPr lang="en-US" altLang="en-US" sz="1400" dirty="0">
                <a:ea typeface="ＭＳ Ｐゴシック" panose="020B0600070205080204" pitchFamily="34" charset="-128"/>
              </a:rPr>
              <a:t>: 10.1155/2017/1297658. </a:t>
            </a:r>
            <a:r>
              <a:rPr lang="en-US" altLang="en-US" sz="1400" dirty="0" err="1">
                <a:ea typeface="ＭＳ Ｐゴシック" panose="020B0600070205080204" pitchFamily="34" charset="-128"/>
              </a:rPr>
              <a:t>Epub</a:t>
            </a:r>
            <a:r>
              <a:rPr lang="en-US" altLang="en-US" sz="1400" dirty="0">
                <a:ea typeface="ＭＳ Ｐゴシック" panose="020B0600070205080204" pitchFamily="34" charset="-128"/>
              </a:rPr>
              <a:t> 2017 Jan 31. </a:t>
            </a:r>
            <a:r>
              <a:rPr lang="en-US" altLang="en-US" sz="1400" dirty="0" err="1">
                <a:ea typeface="ＭＳ Ｐゴシック" panose="020B0600070205080204" pitchFamily="34" charset="-128"/>
              </a:rPr>
              <a:t>PMID</a:t>
            </a:r>
            <a:r>
              <a:rPr lang="en-US" altLang="en-US" sz="1400" dirty="0">
                <a:ea typeface="ＭＳ Ｐゴシック" panose="020B0600070205080204" pitchFamily="34" charset="-128"/>
              </a:rPr>
              <a:t>: 28255299; </a:t>
            </a:r>
            <a:r>
              <a:rPr lang="en-US" altLang="en-US" sz="1400" dirty="0" err="1">
                <a:ea typeface="ＭＳ Ｐゴシック" panose="020B0600070205080204" pitchFamily="34" charset="-128"/>
              </a:rPr>
              <a:t>PMCID</a:t>
            </a:r>
            <a:r>
              <a:rPr lang="en-US" altLang="en-US" sz="1400" dirty="0">
                <a:ea typeface="ＭＳ Ｐゴシック" panose="020B0600070205080204" pitchFamily="34" charset="-128"/>
              </a:rPr>
              <a:t>: PMC5307254.</a:t>
            </a:r>
          </a:p>
          <a:p>
            <a:pPr>
              <a:lnSpc>
                <a:spcPct val="80000"/>
              </a:lnSpc>
            </a:pPr>
            <a:r>
              <a:rPr lang="en-US" altLang="en-US" sz="1400" dirty="0">
                <a:ea typeface="ＭＳ Ｐゴシック" panose="020B0600070205080204" pitchFamily="34" charset="-128"/>
              </a:rPr>
              <a:t>Introduction. Selenium is a micronutrient embedded in several proteins. In adults, the thyroid is the organ with the highest amount of selenium per gram of tissue. Selenium levels in the body depend on the characteristics of the population and its diet, geographic area, and soil composition. In the thyroid, selenium is required for the antioxidant function and for the metabolism of thyroid hormones. Methods. We performed a review of the literature on selenium's role in thyroid function using PubMed/MEDLINE. Results. Regarding thyroid pathology, selenium intake has been particularly associated with autoimmune disorders. The literature suggests that selenium supplementation of patients with autoimmune thyroiditis is associated with a reduction in </a:t>
            </a:r>
            <a:r>
              <a:rPr lang="en-US" altLang="en-US" sz="1400" dirty="0" err="1">
                <a:ea typeface="ＭＳ Ｐゴシック" panose="020B0600070205080204" pitchFamily="34" charset="-128"/>
              </a:rPr>
              <a:t>antithyroperoxidase</a:t>
            </a:r>
            <a:r>
              <a:rPr lang="en-US" altLang="en-US" sz="1400" dirty="0">
                <a:ea typeface="ＭＳ Ｐゴシック" panose="020B0600070205080204" pitchFamily="34" charset="-128"/>
              </a:rPr>
              <a:t> antibody levels, improved thyroid ultrasound features, and improved quality of life. Selenium supplementation in Graves' orbitopathy is associated with an improvement of quality of life and eye involvement, as well as delayed progression of ocular disorders. The organic form of selenium seems to be the preferable formulation for supplementation or treatment. Conclusion. Maintaining a physiological concentration of selenium is a prerequisite to prevent thyroid disease and preserve overall health. Supplementation with the organic form is more effective, and patients with autoimmune thyroiditis seem to have benefits in immunological mechanisms. Selenium supplementation proved to be clinically beneficial in patients with mild to moderate Graves' orbitopathy.</a:t>
            </a:r>
          </a:p>
          <a:p>
            <a:pPr>
              <a:lnSpc>
                <a:spcPct val="80000"/>
              </a:lnSpc>
            </a:pPr>
            <a:r>
              <a:rPr lang="en-AU" sz="1400" u="none" strike="noStrike" kern="1200" dirty="0" err="1">
                <a:solidFill>
                  <a:schemeClr val="tx1"/>
                </a:solidFill>
                <a:effectLst/>
                <a:ea typeface="ＭＳ Ｐゴシック" pitchFamily="-111" charset="-128"/>
                <a:cs typeface="ＭＳ Ｐゴシック" pitchFamily="-111" charset="-128"/>
              </a:rPr>
              <a:t>Turker</a:t>
            </a:r>
            <a:r>
              <a:rPr lang="en-AU" sz="1400" u="none" strike="noStrike" kern="1200" dirty="0">
                <a:solidFill>
                  <a:schemeClr val="tx1"/>
                </a:solidFill>
                <a:effectLst/>
                <a:ea typeface="ＭＳ Ｐゴシック" pitchFamily="-111" charset="-128"/>
                <a:cs typeface="ＭＳ Ｐゴシック" pitchFamily="-111" charset="-128"/>
              </a:rPr>
              <a:t> O, </a:t>
            </a:r>
            <a:r>
              <a:rPr lang="en-AU" sz="1400" u="none" strike="noStrike" kern="1200" dirty="0" err="1">
                <a:solidFill>
                  <a:schemeClr val="tx1"/>
                </a:solidFill>
                <a:effectLst/>
                <a:ea typeface="ＭＳ Ｐゴシック" pitchFamily="-111" charset="-128"/>
                <a:cs typeface="ＭＳ Ｐゴシック" pitchFamily="-111" charset="-128"/>
              </a:rPr>
              <a:t>Kumanlioglu</a:t>
            </a:r>
            <a:r>
              <a:rPr lang="en-AU" sz="1400" u="none" strike="noStrike" kern="1200" dirty="0">
                <a:solidFill>
                  <a:schemeClr val="tx1"/>
                </a:solidFill>
                <a:effectLst/>
                <a:ea typeface="ＭＳ Ｐゴシック" pitchFamily="-111" charset="-128"/>
                <a:cs typeface="ＭＳ Ｐゴシック" pitchFamily="-111" charset="-128"/>
              </a:rPr>
              <a:t> K, </a:t>
            </a:r>
            <a:r>
              <a:rPr lang="en-AU" sz="1400" u="none" strike="noStrike" kern="1200" dirty="0" err="1">
                <a:solidFill>
                  <a:schemeClr val="tx1"/>
                </a:solidFill>
                <a:effectLst/>
                <a:ea typeface="ＭＳ Ｐゴシック" pitchFamily="-111" charset="-128"/>
                <a:cs typeface="ＭＳ Ｐゴシック" pitchFamily="-111" charset="-128"/>
              </a:rPr>
              <a:t>Karapolat</a:t>
            </a:r>
            <a:r>
              <a:rPr lang="en-AU" sz="1400" u="none" strike="noStrike" kern="1200" dirty="0">
                <a:solidFill>
                  <a:schemeClr val="tx1"/>
                </a:solidFill>
                <a:effectLst/>
                <a:ea typeface="ＭＳ Ｐゴシック" pitchFamily="-111" charset="-128"/>
                <a:cs typeface="ＭＳ Ｐゴシック" pitchFamily="-111" charset="-128"/>
              </a:rPr>
              <a:t> I, Dogan I. Selenium treatment in autoimmune thyroiditis: 9-month follow-up with variable doses. J Endocrinol. 2006 Jul;190(1):151-6. </a:t>
            </a:r>
            <a:r>
              <a:rPr lang="en-AU" sz="1400" u="none" strike="noStrike" kern="1200" dirty="0" err="1">
                <a:solidFill>
                  <a:schemeClr val="tx1"/>
                </a:solidFill>
                <a:effectLst/>
                <a:ea typeface="ＭＳ Ｐゴシック" pitchFamily="-111" charset="-128"/>
                <a:cs typeface="ＭＳ Ｐゴシック" pitchFamily="-111" charset="-128"/>
              </a:rPr>
              <a:t>doi</a:t>
            </a:r>
            <a:r>
              <a:rPr lang="en-AU" sz="1400" u="none" strike="noStrike" kern="1200" dirty="0">
                <a:solidFill>
                  <a:schemeClr val="tx1"/>
                </a:solidFill>
                <a:effectLst/>
                <a:ea typeface="ＭＳ Ｐゴシック" pitchFamily="-111" charset="-128"/>
                <a:cs typeface="ＭＳ Ｐゴシック" pitchFamily="-111" charset="-128"/>
              </a:rPr>
              <a:t>: 10.1677/joe.1.06661. </a:t>
            </a:r>
            <a:r>
              <a:rPr lang="en-AU" sz="1400" u="none" strike="noStrike" kern="1200" dirty="0" err="1">
                <a:solidFill>
                  <a:schemeClr val="tx1"/>
                </a:solidFill>
                <a:effectLst/>
                <a:ea typeface="ＭＳ Ｐゴシック" pitchFamily="-111" charset="-128"/>
                <a:cs typeface="ＭＳ Ｐゴシック" pitchFamily="-111" charset="-128"/>
              </a:rPr>
              <a:t>PMID</a:t>
            </a:r>
            <a:r>
              <a:rPr lang="en-AU" sz="1400" u="none" strike="noStrike" kern="1200" dirty="0">
                <a:solidFill>
                  <a:schemeClr val="tx1"/>
                </a:solidFill>
                <a:effectLst/>
                <a:ea typeface="ＭＳ Ｐゴシック" pitchFamily="-111" charset="-128"/>
                <a:cs typeface="ＭＳ Ｐゴシック" pitchFamily="-111" charset="-128"/>
              </a:rPr>
              <a:t>: 16837619.</a:t>
            </a:r>
            <a:endParaRPr lang="en-US" altLang="en-US" sz="1400" dirty="0">
              <a:ea typeface="ＭＳ Ｐゴシック" panose="020B0600070205080204" pitchFamily="34" charset="-128"/>
            </a:endParaRPr>
          </a:p>
          <a:p>
            <a:pPr>
              <a:lnSpc>
                <a:spcPct val="80000"/>
              </a:lnSpc>
            </a:pPr>
            <a:endParaRPr lang="en-US" altLang="en-US" sz="1400" dirty="0">
              <a:ea typeface="ＭＳ Ｐゴシック" panose="020B0600070205080204" pitchFamily="34" charset="-128"/>
            </a:endParaRPr>
          </a:p>
          <a:p>
            <a:pPr>
              <a:lnSpc>
                <a:spcPct val="80000"/>
              </a:lnSpc>
            </a:pPr>
            <a:r>
              <a:rPr lang="en-US" altLang="en-US" sz="1400" dirty="0">
                <a:ea typeface="ＭＳ Ｐゴシック" panose="020B0600070205080204" pitchFamily="34" charset="-128"/>
              </a:rPr>
              <a:t>(3) </a:t>
            </a:r>
            <a:r>
              <a:rPr lang="en-AU" sz="1400" u="none" strike="noStrike" kern="1200" dirty="0" err="1">
                <a:solidFill>
                  <a:schemeClr val="tx1"/>
                </a:solidFill>
                <a:effectLst/>
                <a:ea typeface="ＭＳ Ｐゴシック" pitchFamily="-111" charset="-128"/>
                <a:cs typeface="ＭＳ Ｐゴシック" pitchFamily="-111" charset="-128"/>
              </a:rPr>
              <a:t>Kawicka</a:t>
            </a:r>
            <a:r>
              <a:rPr lang="en-AU" sz="1400" u="none" strike="noStrike" kern="1200" dirty="0">
                <a:solidFill>
                  <a:schemeClr val="tx1"/>
                </a:solidFill>
                <a:effectLst/>
                <a:ea typeface="ＭＳ Ｐゴシック" pitchFamily="-111" charset="-128"/>
                <a:cs typeface="ＭＳ Ｐゴシック" pitchFamily="-111" charset="-128"/>
              </a:rPr>
              <a:t> A, </a:t>
            </a:r>
            <a:r>
              <a:rPr lang="en-AU" sz="1400" u="none" strike="noStrike" kern="1200" dirty="0" err="1">
                <a:solidFill>
                  <a:schemeClr val="tx1"/>
                </a:solidFill>
                <a:effectLst/>
                <a:ea typeface="ＭＳ Ｐゴシック" pitchFamily="-111" charset="-128"/>
                <a:cs typeface="ＭＳ Ｐゴシック" pitchFamily="-111" charset="-128"/>
              </a:rPr>
              <a:t>Regulska-Ilow</a:t>
            </a:r>
            <a:r>
              <a:rPr lang="en-AU" sz="1400" u="none" strike="noStrike" kern="1200" dirty="0">
                <a:solidFill>
                  <a:schemeClr val="tx1"/>
                </a:solidFill>
                <a:effectLst/>
                <a:ea typeface="ＭＳ Ｐゴシック" pitchFamily="-111" charset="-128"/>
                <a:cs typeface="ＭＳ Ｐゴシック" pitchFamily="-111" charset="-128"/>
              </a:rPr>
              <a:t> B, </a:t>
            </a:r>
            <a:r>
              <a:rPr lang="en-AU" sz="1400" u="none" strike="noStrike" kern="1200" dirty="0" err="1">
                <a:solidFill>
                  <a:schemeClr val="tx1"/>
                </a:solidFill>
                <a:effectLst/>
                <a:ea typeface="ＭＳ Ｐゴシック" pitchFamily="-111" charset="-128"/>
                <a:cs typeface="ＭＳ Ｐゴシック" pitchFamily="-111" charset="-128"/>
              </a:rPr>
              <a:t>Regulska-Ilow</a:t>
            </a:r>
            <a:r>
              <a:rPr lang="en-AU" sz="1400" u="none" strike="noStrike" kern="1200" dirty="0">
                <a:solidFill>
                  <a:schemeClr val="tx1"/>
                </a:solidFill>
                <a:effectLst/>
                <a:ea typeface="ＭＳ Ｐゴシック" pitchFamily="-111" charset="-128"/>
                <a:cs typeface="ＭＳ Ｐゴシック" pitchFamily="-111" charset="-128"/>
              </a:rPr>
              <a:t> B. Metabolic disorders and nutritional status in autoimmune thyroid diseases. </a:t>
            </a:r>
            <a:r>
              <a:rPr lang="en-AU" sz="1400" u="none" strike="noStrike" kern="1200" dirty="0" err="1">
                <a:solidFill>
                  <a:schemeClr val="tx1"/>
                </a:solidFill>
                <a:effectLst/>
                <a:ea typeface="ＭＳ Ｐゴシック" pitchFamily="-111" charset="-128"/>
                <a:cs typeface="ＭＳ Ｐゴシック" pitchFamily="-111" charset="-128"/>
              </a:rPr>
              <a:t>Postepy</a:t>
            </a:r>
            <a:r>
              <a:rPr lang="en-AU" sz="1400" u="none" strike="noStrike" kern="1200" dirty="0">
                <a:solidFill>
                  <a:schemeClr val="tx1"/>
                </a:solidFill>
                <a:effectLst/>
                <a:ea typeface="ＭＳ Ｐゴシック" pitchFamily="-111" charset="-128"/>
                <a:cs typeface="ＭＳ Ｐゴシック" pitchFamily="-111" charset="-128"/>
              </a:rPr>
              <a:t> </a:t>
            </a:r>
            <a:r>
              <a:rPr lang="en-AU" sz="1400" u="none" strike="noStrike" kern="1200" dirty="0" err="1">
                <a:solidFill>
                  <a:schemeClr val="tx1"/>
                </a:solidFill>
                <a:effectLst/>
                <a:ea typeface="ＭＳ Ｐゴシック" pitchFamily="-111" charset="-128"/>
                <a:cs typeface="ＭＳ Ｐゴシック" pitchFamily="-111" charset="-128"/>
              </a:rPr>
              <a:t>Hig</a:t>
            </a:r>
            <a:r>
              <a:rPr lang="en-AU" sz="1400" u="none" strike="noStrike" kern="1200" dirty="0">
                <a:solidFill>
                  <a:schemeClr val="tx1"/>
                </a:solidFill>
                <a:effectLst/>
                <a:ea typeface="ＭＳ Ｐゴシック" pitchFamily="-111" charset="-128"/>
                <a:cs typeface="ＭＳ Ｐゴシック" pitchFamily="-111" charset="-128"/>
              </a:rPr>
              <a:t> Med </a:t>
            </a:r>
            <a:r>
              <a:rPr lang="en-AU" sz="1400" u="none" strike="noStrike" kern="1200" dirty="0" err="1">
                <a:solidFill>
                  <a:schemeClr val="tx1"/>
                </a:solidFill>
                <a:effectLst/>
                <a:ea typeface="ＭＳ Ｐゴシック" pitchFamily="-111" charset="-128"/>
                <a:cs typeface="ＭＳ Ｐゴシック" pitchFamily="-111" charset="-128"/>
              </a:rPr>
              <a:t>Dosw</a:t>
            </a:r>
            <a:r>
              <a:rPr lang="en-AU" sz="1400" u="none" strike="noStrike" kern="1200" dirty="0">
                <a:solidFill>
                  <a:schemeClr val="tx1"/>
                </a:solidFill>
                <a:effectLst/>
                <a:ea typeface="ＭＳ Ｐゴシック" pitchFamily="-111" charset="-128"/>
                <a:cs typeface="ＭＳ Ｐゴシック" pitchFamily="-111" charset="-128"/>
              </a:rPr>
              <a:t> (Online). 2015 Jan 2;69:80-90. </a:t>
            </a:r>
            <a:r>
              <a:rPr lang="en-AU" sz="1400" u="none" strike="noStrike" kern="1200" dirty="0" err="1">
                <a:solidFill>
                  <a:schemeClr val="tx1"/>
                </a:solidFill>
                <a:effectLst/>
                <a:ea typeface="ＭＳ Ｐゴシック" pitchFamily="-111" charset="-128"/>
                <a:cs typeface="ＭＳ Ｐゴシック" pitchFamily="-111" charset="-128"/>
              </a:rPr>
              <a:t>doi</a:t>
            </a:r>
            <a:r>
              <a:rPr lang="en-AU" sz="1400" u="none" strike="noStrike" kern="1200" dirty="0">
                <a:solidFill>
                  <a:schemeClr val="tx1"/>
                </a:solidFill>
                <a:effectLst/>
                <a:ea typeface="ＭＳ Ｐゴシック" pitchFamily="-111" charset="-128"/>
                <a:cs typeface="ＭＳ Ｐゴシック" pitchFamily="-111" charset="-128"/>
              </a:rPr>
              <a:t>: 10.5604/17322693.1136383. </a:t>
            </a:r>
            <a:r>
              <a:rPr lang="en-AU" sz="1400" u="none" strike="noStrike" kern="1200" dirty="0" err="1">
                <a:solidFill>
                  <a:schemeClr val="tx1"/>
                </a:solidFill>
                <a:effectLst/>
                <a:ea typeface="ＭＳ Ｐゴシック" pitchFamily="-111" charset="-128"/>
                <a:cs typeface="ＭＳ Ｐゴシック" pitchFamily="-111" charset="-128"/>
              </a:rPr>
              <a:t>PMID</a:t>
            </a:r>
            <a:r>
              <a:rPr lang="en-AU" sz="1400" u="none" strike="noStrike" kern="1200" dirty="0">
                <a:solidFill>
                  <a:schemeClr val="tx1"/>
                </a:solidFill>
                <a:effectLst/>
                <a:ea typeface="ＭＳ Ｐゴシック" pitchFamily="-111" charset="-128"/>
                <a:cs typeface="ＭＳ Ｐゴシック" pitchFamily="-111" charset="-128"/>
              </a:rPr>
              <a:t>: 25614676.</a:t>
            </a:r>
          </a:p>
          <a:p>
            <a:r>
              <a:rPr lang="en-AU" sz="1400" u="none" strike="noStrike" kern="1200" dirty="0">
                <a:solidFill>
                  <a:schemeClr val="tx1"/>
                </a:solidFill>
                <a:effectLst/>
                <a:ea typeface="ＭＳ Ｐゴシック" pitchFamily="-111" charset="-128"/>
                <a:cs typeface="ＭＳ Ｐゴシック" pitchFamily="-111" charset="-128"/>
              </a:rPr>
              <a:t>In recent years, the authors of epidemiological studies have documented that autoimmune diseases are a major problem of modern society and are classified as diseases of civilization. Autoimmune thyroid diseases (</a:t>
            </a:r>
            <a:r>
              <a:rPr lang="en-AU" sz="1400" u="none" strike="noStrike" kern="1200" dirty="0" err="1">
                <a:solidFill>
                  <a:schemeClr val="tx1"/>
                </a:solidFill>
                <a:effectLst/>
                <a:ea typeface="ＭＳ Ｐゴシック" pitchFamily="-111" charset="-128"/>
                <a:cs typeface="ＭＳ Ｐゴシック" pitchFamily="-111" charset="-128"/>
              </a:rPr>
              <a:t>ATDs</a:t>
            </a:r>
            <a:r>
              <a:rPr lang="en-AU" sz="1400" u="none" strike="noStrike" kern="1200" dirty="0">
                <a:solidFill>
                  <a:schemeClr val="tx1"/>
                </a:solidFill>
                <a:effectLst/>
                <a:ea typeface="ＭＳ Ｐゴシック" pitchFamily="-111" charset="-128"/>
                <a:cs typeface="ＭＳ Ｐゴシック" pitchFamily="-111" charset="-128"/>
              </a:rPr>
              <a:t>) are caused by an abnormal immune response to autoantigens present in the thyroid gland - they often coexist with other autoimmune diseases. The most common dysfunctions of the thyroid gland are hypothyroidism, Graves-</a:t>
            </a:r>
            <a:r>
              <a:rPr lang="en-AU" sz="1400" u="none" strike="noStrike" kern="1200" dirty="0" err="1">
                <a:solidFill>
                  <a:schemeClr val="tx1"/>
                </a:solidFill>
                <a:effectLst/>
                <a:ea typeface="ＭＳ Ｐゴシック" pitchFamily="-111" charset="-128"/>
                <a:cs typeface="ＭＳ Ｐゴシック" pitchFamily="-111" charset="-128"/>
              </a:rPr>
              <a:t>Basedow</a:t>
            </a:r>
            <a:r>
              <a:rPr lang="en-AU" sz="1400" u="none" strike="noStrike" kern="1200" dirty="0">
                <a:solidFill>
                  <a:schemeClr val="tx1"/>
                </a:solidFill>
                <a:effectLst/>
                <a:ea typeface="ＭＳ Ｐゴシック" pitchFamily="-111" charset="-128"/>
                <a:cs typeface="ＭＳ Ｐゴシック" pitchFamily="-111" charset="-128"/>
              </a:rPr>
              <a:t> disease and Hashimoto's disease. Hashimoto's thyroiditis can be the main cause of primary hypothyroidism of the thyroid gland. Anthropometric, biochemical and physicochemical parameters are used to assess the nutritional status during the diagnosis and treatment of thyroid diseases. Patients with hypothyroidism are often obese, whereas patients with hyperthyroidism are often afflicted with rapid weight loss. The consequence of obesity is a change of the thyroid hormones' activity; however, weight reduction leads to their normalization. The activity and metabolic rate of thyroid hormones are modifiable. </a:t>
            </a:r>
            <a:r>
              <a:rPr lang="en-AU" sz="1400" u="none" strike="noStrike" kern="1200" dirty="0" err="1">
                <a:solidFill>
                  <a:schemeClr val="tx1"/>
                </a:solidFill>
                <a:effectLst/>
                <a:ea typeface="ＭＳ Ｐゴシック" pitchFamily="-111" charset="-128"/>
                <a:cs typeface="ＭＳ Ｐゴシック" pitchFamily="-111" charset="-128"/>
              </a:rPr>
              <a:t>ATDs</a:t>
            </a:r>
            <a:r>
              <a:rPr lang="en-AU" sz="1400" u="none" strike="noStrike" kern="1200" dirty="0">
                <a:solidFill>
                  <a:schemeClr val="tx1"/>
                </a:solidFill>
                <a:effectLst/>
                <a:ea typeface="ＭＳ Ｐゴシック" pitchFamily="-111" charset="-128"/>
                <a:cs typeface="ＭＳ Ｐゴシック" pitchFamily="-111" charset="-128"/>
              </a:rPr>
              <a:t> are associated with abnormalities of glucose metabolism and thus increased risk of developing diabetes mellitus type 1 and type 2. Celiac disease (CD) also increases the risk of developing other autoimmune diseases. Malnutrition or the presence of numerous nutritional deficiencies in a patient's body can be the cause of thyroid disorders. Coexisting deficiencies of such elements as iodine, iron, selenium and zinc may impair the function of the thyroid gland. Other nutrient deficiencies usually observed in patients suffering from </a:t>
            </a:r>
            <a:r>
              <a:rPr lang="en-AU" sz="1400" u="none" strike="noStrike" kern="1200" dirty="0" err="1">
                <a:solidFill>
                  <a:schemeClr val="tx1"/>
                </a:solidFill>
                <a:effectLst/>
                <a:ea typeface="ＭＳ Ｐゴシック" pitchFamily="-111" charset="-128"/>
                <a:cs typeface="ＭＳ Ｐゴシック" pitchFamily="-111" charset="-128"/>
              </a:rPr>
              <a:t>ATD</a:t>
            </a:r>
            <a:r>
              <a:rPr lang="en-AU" sz="1400" u="none" strike="noStrike" kern="1200" dirty="0">
                <a:solidFill>
                  <a:schemeClr val="tx1"/>
                </a:solidFill>
                <a:effectLst/>
                <a:ea typeface="ＭＳ Ｐゴシック" pitchFamily="-111" charset="-128"/>
                <a:cs typeface="ＭＳ Ｐゴシック" pitchFamily="-111" charset="-128"/>
              </a:rPr>
              <a:t> are: protein deficiencies, vitamin deficiencies (A, C, B6, B5, B1) and mineral deficiencies (phosphorus, magnesium, potassium, sodium, chromium). Proper diet helps to reduce the symptoms of the disease, maintains a healthy weight and prevents the occurrence of malnutrition. This article presents an overview of selected documented studies and scientific reports on the relationship of metabolic disorders and nutritional status with the occurrence of </a:t>
            </a:r>
            <a:r>
              <a:rPr lang="en-AU" sz="1400" u="none" strike="noStrike" kern="1200" dirty="0" err="1">
                <a:solidFill>
                  <a:schemeClr val="tx1"/>
                </a:solidFill>
                <a:effectLst/>
                <a:ea typeface="ＭＳ Ｐゴシック" pitchFamily="-111" charset="-128"/>
                <a:cs typeface="ＭＳ Ｐゴシック" pitchFamily="-111" charset="-128"/>
              </a:rPr>
              <a:t>ATD</a:t>
            </a:r>
            <a:r>
              <a:rPr lang="en-AU" sz="1400" u="none" strike="noStrike" kern="1200" dirty="0">
                <a:solidFill>
                  <a:schemeClr val="tx1"/>
                </a:solidFill>
                <a:effectLst/>
                <a:ea typeface="ＭＳ Ｐゴシック" pitchFamily="-111" charset="-128"/>
                <a:cs typeface="ＭＳ Ｐゴシック" pitchFamily="-111" charset="-128"/>
              </a:rPr>
              <a:t>. </a:t>
            </a:r>
          </a:p>
          <a:p>
            <a:br>
              <a:rPr lang="en-AU" sz="1400" u="none" strike="noStrike" kern="1200" dirty="0">
                <a:solidFill>
                  <a:schemeClr val="tx1"/>
                </a:solidFill>
                <a:effectLst/>
                <a:ea typeface="ＭＳ Ｐゴシック" pitchFamily="-111" charset="-128"/>
                <a:cs typeface="ＭＳ Ｐゴシック" pitchFamily="-111" charset="-128"/>
              </a:rPr>
            </a:br>
            <a:r>
              <a:rPr lang="en-AU" sz="1400" u="none" strike="noStrike" kern="1200" dirty="0">
                <a:solidFill>
                  <a:schemeClr val="tx1"/>
                </a:solidFill>
                <a:effectLst/>
                <a:ea typeface="ＭＳ Ｐゴシック" pitchFamily="-111" charset="-128"/>
                <a:cs typeface="ＭＳ Ｐゴシック" pitchFamily="-111" charset="-128"/>
              </a:rPr>
              <a:t>(4) Wang K, Wei H, Zhang W, Li Z, Ding L, Yu T, Tan L, Liu Y, Liu T, Wang H, Fan Y, Zhang P, Shan Z, Zhu M. Severely low serum magnesium is associated with increased risks of positive anti-thyroglobulin antibody and hypothyroidism: A cross-sectional study. Sci Rep. 2018 Jul 2;8(1):9904. </a:t>
            </a:r>
            <a:r>
              <a:rPr lang="en-AU" sz="1400" u="none" strike="noStrike" kern="1200" dirty="0" err="1">
                <a:solidFill>
                  <a:schemeClr val="tx1"/>
                </a:solidFill>
                <a:effectLst/>
                <a:ea typeface="ＭＳ Ｐゴシック" pitchFamily="-111" charset="-128"/>
                <a:cs typeface="ＭＳ Ｐゴシック" pitchFamily="-111" charset="-128"/>
              </a:rPr>
              <a:t>doi</a:t>
            </a:r>
            <a:r>
              <a:rPr lang="en-AU" sz="1400" u="none" strike="noStrike" kern="1200" dirty="0">
                <a:solidFill>
                  <a:schemeClr val="tx1"/>
                </a:solidFill>
                <a:effectLst/>
                <a:ea typeface="ＭＳ Ｐゴシック" pitchFamily="-111" charset="-128"/>
                <a:cs typeface="ＭＳ Ｐゴシック" pitchFamily="-111" charset="-128"/>
              </a:rPr>
              <a:t>: 10.1038/s41598-018-28362-5. </a:t>
            </a:r>
            <a:r>
              <a:rPr lang="en-AU" sz="1400" u="none" strike="noStrike" kern="1200" dirty="0" err="1">
                <a:solidFill>
                  <a:schemeClr val="tx1"/>
                </a:solidFill>
                <a:effectLst/>
                <a:ea typeface="ＭＳ Ｐゴシック" pitchFamily="-111" charset="-128"/>
                <a:cs typeface="ＭＳ Ｐゴシック" pitchFamily="-111" charset="-128"/>
              </a:rPr>
              <a:t>PMID</a:t>
            </a:r>
            <a:r>
              <a:rPr lang="en-AU" sz="1400" u="none" strike="noStrike" kern="1200" dirty="0">
                <a:solidFill>
                  <a:schemeClr val="tx1"/>
                </a:solidFill>
                <a:effectLst/>
                <a:ea typeface="ＭＳ Ｐゴシック" pitchFamily="-111" charset="-128"/>
                <a:cs typeface="ＭＳ Ｐゴシック" pitchFamily="-111" charset="-128"/>
              </a:rPr>
              <a:t>: 29967483; </a:t>
            </a:r>
            <a:r>
              <a:rPr lang="en-AU" sz="1400" u="none" strike="noStrike" kern="1200" dirty="0" err="1">
                <a:solidFill>
                  <a:schemeClr val="tx1"/>
                </a:solidFill>
                <a:effectLst/>
                <a:ea typeface="ＭＳ Ｐゴシック" pitchFamily="-111" charset="-128"/>
                <a:cs typeface="ＭＳ Ｐゴシック" pitchFamily="-111" charset="-128"/>
              </a:rPr>
              <a:t>PMCID</a:t>
            </a:r>
            <a:r>
              <a:rPr lang="en-AU" sz="1400" u="none" strike="noStrike" kern="1200" dirty="0">
                <a:solidFill>
                  <a:schemeClr val="tx1"/>
                </a:solidFill>
                <a:effectLst/>
                <a:ea typeface="ＭＳ Ｐゴシック" pitchFamily="-111" charset="-128"/>
                <a:cs typeface="ＭＳ Ｐゴシック" pitchFamily="-111" charset="-128"/>
              </a:rPr>
              <a:t>: PMC6028657.</a:t>
            </a:r>
          </a:p>
          <a:p>
            <a:r>
              <a:rPr lang="en-AU" sz="1400" u="none" strike="noStrike" kern="1200" dirty="0">
                <a:solidFill>
                  <a:schemeClr val="tx1"/>
                </a:solidFill>
                <a:effectLst/>
                <a:ea typeface="ＭＳ Ｐゴシック" pitchFamily="-111" charset="-128"/>
                <a:cs typeface="ＭＳ Ｐゴシック" pitchFamily="-111" charset="-128"/>
              </a:rPr>
              <a:t>Trace elements, such as iodine and selenium, are closely related to autoimmune thyroiditis and thyroid function. Low serum magnesium is associated with several chronic diseases; however, its associations with autoimmune thyroiditis and thyroid function are unclear. We investigated the relationships between low serum magnesium, autoimmune thyroiditis, and thyroid function in 1,257 Chinese participants. Demographic data were collected via questionnaires, and levels of serum thyroid stimulating hormone, anti-thyroid peroxidase antibody, anti-thyroglobulin antibody (</a:t>
            </a:r>
            <a:r>
              <a:rPr lang="en-AU" sz="1400" u="none" strike="noStrike" kern="1200" dirty="0" err="1">
                <a:solidFill>
                  <a:schemeClr val="tx1"/>
                </a:solidFill>
                <a:effectLst/>
                <a:ea typeface="ＭＳ Ｐゴシック" pitchFamily="-111" charset="-128"/>
                <a:cs typeface="ＭＳ Ｐゴシック" pitchFamily="-111" charset="-128"/>
              </a:rPr>
              <a:t>TGAb</a:t>
            </a:r>
            <a:r>
              <a:rPr lang="en-AU" sz="1400" u="none" strike="noStrike" kern="1200" dirty="0">
                <a:solidFill>
                  <a:schemeClr val="tx1"/>
                </a:solidFill>
                <a:effectLst/>
                <a:ea typeface="ＭＳ Ｐゴシック" pitchFamily="-111" charset="-128"/>
                <a:cs typeface="ＭＳ Ｐゴシック" pitchFamily="-111" charset="-128"/>
              </a:rPr>
              <a:t>), free thyroxine, serum magnesium, serum iodine, and urinary iodine concentration were measured. Participants were divided into serum magnesium level quartiles (≤0.55, 0.551-0.85, 0.851-1.15, and &gt;1.15 mmol/L). The median serum magnesium level was 0.89 (0.73-1.06) mmol/L; levels ≤0.55 mmol/L were considered severely low (5.9% of participants). The risks of </a:t>
            </a:r>
            <a:r>
              <a:rPr lang="en-AU" sz="1400" u="none" strike="noStrike" kern="1200" dirty="0" err="1">
                <a:solidFill>
                  <a:schemeClr val="tx1"/>
                </a:solidFill>
                <a:effectLst/>
                <a:ea typeface="ＭＳ Ｐゴシック" pitchFamily="-111" charset="-128"/>
                <a:cs typeface="ＭＳ Ｐゴシック" pitchFamily="-111" charset="-128"/>
              </a:rPr>
              <a:t>TGAb</a:t>
            </a:r>
            <a:r>
              <a:rPr lang="en-AU" sz="1400" u="none" strike="noStrike" kern="1200" dirty="0">
                <a:solidFill>
                  <a:schemeClr val="tx1"/>
                </a:solidFill>
                <a:effectLst/>
                <a:ea typeface="ＭＳ Ｐゴシック" pitchFamily="-111" charset="-128"/>
                <a:cs typeface="ＭＳ Ｐゴシック" pitchFamily="-111" charset="-128"/>
              </a:rPr>
              <a:t> positivity and Hashimoto thyroiditis (HT) diagnosed using ultrasonography in the lowest quartile group were higher than those in the adequate magnesium group (0.851-1.15 mmol/L) (p &lt; 0.01, odds ratios [</a:t>
            </a:r>
            <a:r>
              <a:rPr lang="en-AU" sz="1400" u="none" strike="noStrike" kern="1200" dirty="0" err="1">
                <a:solidFill>
                  <a:schemeClr val="tx1"/>
                </a:solidFill>
                <a:effectLst/>
                <a:ea typeface="ＭＳ Ｐゴシック" pitchFamily="-111" charset="-128"/>
                <a:cs typeface="ＭＳ Ｐゴシック" pitchFamily="-111" charset="-128"/>
              </a:rPr>
              <a:t>ORs</a:t>
            </a:r>
            <a:r>
              <a:rPr lang="en-AU" sz="1400" u="none" strike="noStrike" kern="1200" dirty="0">
                <a:solidFill>
                  <a:schemeClr val="tx1"/>
                </a:solidFill>
                <a:effectLst/>
                <a:ea typeface="ＭＳ Ｐゴシック" pitchFamily="-111" charset="-128"/>
                <a:cs typeface="ＭＳ Ｐゴシック" pitchFamily="-111" charset="-128"/>
              </a:rPr>
              <a:t>] = 2.748-3.236). The risks of total and subclinical-only hypothyroidism in the lowest quartile group were higher than those in the adequate magnesium group (0.851-1.15 mmol/L) (p &lt; 0.01, </a:t>
            </a:r>
            <a:r>
              <a:rPr lang="en-AU" sz="1400" u="none" strike="noStrike" kern="1200" dirty="0" err="1">
                <a:solidFill>
                  <a:schemeClr val="tx1"/>
                </a:solidFill>
                <a:effectLst/>
                <a:ea typeface="ＭＳ Ｐゴシック" pitchFamily="-111" charset="-128"/>
                <a:cs typeface="ＭＳ Ｐゴシック" pitchFamily="-111" charset="-128"/>
              </a:rPr>
              <a:t>ORs</a:t>
            </a:r>
            <a:r>
              <a:rPr lang="en-AU" sz="1400" u="none" strike="noStrike" kern="1200" dirty="0">
                <a:solidFill>
                  <a:schemeClr val="tx1"/>
                </a:solidFill>
                <a:effectLst/>
                <a:ea typeface="ＭＳ Ｐゴシック" pitchFamily="-111" charset="-128"/>
                <a:cs typeface="ＭＳ Ｐゴシック" pitchFamily="-111" charset="-128"/>
              </a:rPr>
              <a:t> = 4.482-4.971). Severely low serum magnesium levels are associated with an increased rate of </a:t>
            </a:r>
            <a:r>
              <a:rPr lang="en-AU" sz="1400" u="none" strike="noStrike" kern="1200" dirty="0" err="1">
                <a:solidFill>
                  <a:schemeClr val="tx1"/>
                </a:solidFill>
                <a:effectLst/>
                <a:ea typeface="ＭＳ Ｐゴシック" pitchFamily="-111" charset="-128"/>
                <a:cs typeface="ＭＳ Ｐゴシック" pitchFamily="-111" charset="-128"/>
              </a:rPr>
              <a:t>TGAb</a:t>
            </a:r>
            <a:r>
              <a:rPr lang="en-AU" sz="1400" u="none" strike="noStrike" kern="1200" dirty="0">
                <a:solidFill>
                  <a:schemeClr val="tx1"/>
                </a:solidFill>
                <a:effectLst/>
                <a:ea typeface="ＭＳ Ｐゴシック" pitchFamily="-111" charset="-128"/>
                <a:cs typeface="ＭＳ Ｐゴシック" pitchFamily="-111" charset="-128"/>
              </a:rPr>
              <a:t> positivity, HT, and hypothyroidism.</a:t>
            </a:r>
          </a:p>
          <a:p>
            <a:endParaRPr lang="en-AU" sz="1400" u="none" strike="noStrike" kern="1200" dirty="0">
              <a:solidFill>
                <a:schemeClr val="tx1"/>
              </a:solidFill>
              <a:effectLst/>
              <a:ea typeface="ＭＳ Ｐゴシック" pitchFamily="-111" charset="-128"/>
              <a:cs typeface="ＭＳ Ｐゴシック" pitchFamily="-111" charset="-128"/>
            </a:endParaRPr>
          </a:p>
          <a:p>
            <a:r>
              <a:rPr lang="en-AU" sz="1400" u="none" strike="noStrike" kern="1200" dirty="0">
                <a:solidFill>
                  <a:schemeClr val="tx1"/>
                </a:solidFill>
                <a:effectLst/>
                <a:ea typeface="ＭＳ Ｐゴシック" pitchFamily="-111" charset="-128"/>
                <a:cs typeface="ＭＳ Ｐゴシック" pitchFamily="-111" charset="-128"/>
              </a:rPr>
              <a:t>(5) </a:t>
            </a:r>
            <a:r>
              <a:rPr lang="en-AU" sz="1400" u="none" strike="noStrike" kern="1200" dirty="0" err="1">
                <a:solidFill>
                  <a:schemeClr val="tx1"/>
                </a:solidFill>
                <a:effectLst/>
                <a:ea typeface="ＭＳ Ｐゴシック" pitchFamily="-111" charset="-128"/>
                <a:cs typeface="ＭＳ Ｐゴシック" pitchFamily="-111" charset="-128"/>
              </a:rPr>
              <a:t>Ihnatowicz</a:t>
            </a:r>
            <a:r>
              <a:rPr lang="en-AU" sz="1400" u="none" strike="noStrike" kern="1200" dirty="0">
                <a:solidFill>
                  <a:schemeClr val="tx1"/>
                </a:solidFill>
                <a:effectLst/>
                <a:ea typeface="ＭＳ Ｐゴシック" pitchFamily="-111" charset="-128"/>
                <a:cs typeface="ＭＳ Ｐゴシック" pitchFamily="-111" charset="-128"/>
              </a:rPr>
              <a:t> P, </a:t>
            </a:r>
            <a:r>
              <a:rPr lang="en-AU" sz="1400" u="none" strike="noStrike" kern="1200" dirty="0" err="1">
                <a:solidFill>
                  <a:schemeClr val="tx1"/>
                </a:solidFill>
                <a:effectLst/>
                <a:ea typeface="ＭＳ Ｐゴシック" pitchFamily="-111" charset="-128"/>
                <a:cs typeface="ＭＳ Ｐゴシック" pitchFamily="-111" charset="-128"/>
              </a:rPr>
              <a:t>Drywień</a:t>
            </a:r>
            <a:r>
              <a:rPr lang="en-AU" sz="1400" u="none" strike="noStrike" kern="1200" dirty="0">
                <a:solidFill>
                  <a:schemeClr val="tx1"/>
                </a:solidFill>
                <a:effectLst/>
                <a:ea typeface="ＭＳ Ｐゴシック" pitchFamily="-111" charset="-128"/>
                <a:cs typeface="ＭＳ Ｐゴシック" pitchFamily="-111" charset="-128"/>
              </a:rPr>
              <a:t> M, </a:t>
            </a:r>
            <a:r>
              <a:rPr lang="en-AU" sz="1400" u="none" strike="noStrike" kern="1200" dirty="0" err="1">
                <a:solidFill>
                  <a:schemeClr val="tx1"/>
                </a:solidFill>
                <a:effectLst/>
                <a:ea typeface="ＭＳ Ｐゴシック" pitchFamily="-111" charset="-128"/>
                <a:cs typeface="ＭＳ Ｐゴシック" pitchFamily="-111" charset="-128"/>
              </a:rPr>
              <a:t>Wątor</a:t>
            </a:r>
            <a:r>
              <a:rPr lang="en-AU" sz="1400" u="none" strike="noStrike" kern="1200" dirty="0">
                <a:solidFill>
                  <a:schemeClr val="tx1"/>
                </a:solidFill>
                <a:effectLst/>
                <a:ea typeface="ＭＳ Ｐゴシック" pitchFamily="-111" charset="-128"/>
                <a:cs typeface="ＭＳ Ｐゴシック" pitchFamily="-111" charset="-128"/>
              </a:rPr>
              <a:t> P, </a:t>
            </a:r>
            <a:r>
              <a:rPr lang="en-AU" sz="1400" u="none" strike="noStrike" kern="1200" dirty="0" err="1">
                <a:solidFill>
                  <a:schemeClr val="tx1"/>
                </a:solidFill>
                <a:effectLst/>
                <a:ea typeface="ＭＳ Ｐゴシック" pitchFamily="-111" charset="-128"/>
                <a:cs typeface="ＭＳ Ｐゴシック" pitchFamily="-111" charset="-128"/>
              </a:rPr>
              <a:t>Wojsiat</a:t>
            </a:r>
            <a:r>
              <a:rPr lang="en-AU" sz="1400" u="none" strike="noStrike" kern="1200" dirty="0">
                <a:solidFill>
                  <a:schemeClr val="tx1"/>
                </a:solidFill>
                <a:effectLst/>
                <a:ea typeface="ＭＳ Ｐゴシック" pitchFamily="-111" charset="-128"/>
                <a:cs typeface="ＭＳ Ｐゴシック" pitchFamily="-111" charset="-128"/>
              </a:rPr>
              <a:t> J. The importance of nutritional factors and dietary management of Hashimoto's thyroiditis. Ann Agric Environ Med. 2020 Jun 19;27(2):184-193. </a:t>
            </a:r>
            <a:r>
              <a:rPr lang="en-AU" sz="1400" u="none" strike="noStrike" kern="1200" dirty="0" err="1">
                <a:solidFill>
                  <a:schemeClr val="tx1"/>
                </a:solidFill>
                <a:effectLst/>
                <a:ea typeface="ＭＳ Ｐゴシック" pitchFamily="-111" charset="-128"/>
                <a:cs typeface="ＭＳ Ｐゴシック" pitchFamily="-111" charset="-128"/>
              </a:rPr>
              <a:t>doi</a:t>
            </a:r>
            <a:r>
              <a:rPr lang="en-AU" sz="1400" u="none" strike="noStrike" kern="1200" dirty="0">
                <a:solidFill>
                  <a:schemeClr val="tx1"/>
                </a:solidFill>
                <a:effectLst/>
                <a:ea typeface="ＭＳ Ｐゴシック" pitchFamily="-111" charset="-128"/>
                <a:cs typeface="ＭＳ Ｐゴシック" pitchFamily="-111" charset="-128"/>
              </a:rPr>
              <a:t>: 10.26444/</a:t>
            </a:r>
            <a:r>
              <a:rPr lang="en-AU" sz="1400" u="none" strike="noStrike" kern="1200" dirty="0" err="1">
                <a:solidFill>
                  <a:schemeClr val="tx1"/>
                </a:solidFill>
                <a:effectLst/>
                <a:ea typeface="ＭＳ Ｐゴシック" pitchFamily="-111" charset="-128"/>
                <a:cs typeface="ＭＳ Ｐゴシック" pitchFamily="-111" charset="-128"/>
              </a:rPr>
              <a:t>aaem</a:t>
            </a:r>
            <a:r>
              <a:rPr lang="en-AU" sz="1400" u="none" strike="noStrike" kern="1200" dirty="0">
                <a:solidFill>
                  <a:schemeClr val="tx1"/>
                </a:solidFill>
                <a:effectLst/>
                <a:ea typeface="ＭＳ Ｐゴシック" pitchFamily="-111" charset="-128"/>
                <a:cs typeface="ＭＳ Ｐゴシック" pitchFamily="-111" charset="-128"/>
              </a:rPr>
              <a:t>/112331. </a:t>
            </a:r>
            <a:r>
              <a:rPr lang="en-AU" sz="1400" u="none" strike="noStrike" kern="1200" dirty="0" err="1">
                <a:solidFill>
                  <a:schemeClr val="tx1"/>
                </a:solidFill>
                <a:effectLst/>
                <a:ea typeface="ＭＳ Ｐゴシック" pitchFamily="-111" charset="-128"/>
                <a:cs typeface="ＭＳ Ｐゴシック" pitchFamily="-111" charset="-128"/>
              </a:rPr>
              <a:t>Epub</a:t>
            </a:r>
            <a:r>
              <a:rPr lang="en-AU" sz="1400" u="none" strike="noStrike" kern="1200" dirty="0">
                <a:solidFill>
                  <a:schemeClr val="tx1"/>
                </a:solidFill>
                <a:effectLst/>
                <a:ea typeface="ＭＳ Ｐゴシック" pitchFamily="-111" charset="-128"/>
                <a:cs typeface="ＭＳ Ｐゴシック" pitchFamily="-111" charset="-128"/>
              </a:rPr>
              <a:t> 2019 Oct 2. </a:t>
            </a:r>
            <a:r>
              <a:rPr lang="en-AU" sz="1400" u="none" strike="noStrike" kern="1200" dirty="0" err="1">
                <a:solidFill>
                  <a:schemeClr val="tx1"/>
                </a:solidFill>
                <a:effectLst/>
                <a:ea typeface="ＭＳ Ｐゴシック" pitchFamily="-111" charset="-128"/>
                <a:cs typeface="ＭＳ Ｐゴシック" pitchFamily="-111" charset="-128"/>
              </a:rPr>
              <a:t>PMID</a:t>
            </a:r>
            <a:r>
              <a:rPr lang="en-AU" sz="1400" u="none" strike="noStrike" kern="1200" dirty="0">
                <a:solidFill>
                  <a:schemeClr val="tx1"/>
                </a:solidFill>
                <a:effectLst/>
                <a:ea typeface="ＭＳ Ｐゴシック" pitchFamily="-111" charset="-128"/>
                <a:cs typeface="ＭＳ Ｐゴシック" pitchFamily="-111" charset="-128"/>
              </a:rPr>
              <a:t>: 32588591.</a:t>
            </a:r>
          </a:p>
          <a:p>
            <a:r>
              <a:rPr lang="en-AU" sz="1400" u="none" strike="noStrike" kern="1200" dirty="0">
                <a:solidFill>
                  <a:schemeClr val="tx1"/>
                </a:solidFill>
                <a:effectLst/>
                <a:ea typeface="ＭＳ Ｐゴシック" pitchFamily="-111" charset="-128"/>
                <a:cs typeface="ＭＳ Ｐゴシック" pitchFamily="-111" charset="-128"/>
              </a:rPr>
              <a:t>Zinc. Zinc is involved in the production of thyroid hormones, and its de </a:t>
            </a:r>
            <a:r>
              <a:rPr lang="en-AU" sz="1400" u="none" strike="noStrike" kern="1200" dirty="0" err="1">
                <a:solidFill>
                  <a:schemeClr val="tx1"/>
                </a:solidFill>
                <a:effectLst/>
                <a:ea typeface="ＭＳ Ｐゴシック" pitchFamily="-111" charset="-128"/>
                <a:cs typeface="ＭＳ Ｐゴシック" pitchFamily="-111" charset="-128"/>
              </a:rPr>
              <a:t>ciency</a:t>
            </a:r>
            <a:r>
              <a:rPr lang="en-AU" sz="1400" u="none" strike="noStrike" kern="1200" dirty="0">
                <a:solidFill>
                  <a:schemeClr val="tx1"/>
                </a:solidFill>
                <a:effectLst/>
                <a:ea typeface="ＭＳ Ｐゴシック" pitchFamily="-111" charset="-128"/>
                <a:cs typeface="ＭＳ Ｐゴシック" pitchFamily="-111" charset="-128"/>
              </a:rPr>
              <a:t> leads to disturbances in their level and to the increase in antibody </a:t>
            </a:r>
            <a:r>
              <a:rPr lang="en-AU" sz="1400" u="none" strike="noStrike" kern="1200" dirty="0" err="1">
                <a:solidFill>
                  <a:schemeClr val="tx1"/>
                </a:solidFill>
                <a:effectLst/>
                <a:ea typeface="ＭＳ Ｐゴシック" pitchFamily="-111" charset="-128"/>
                <a:cs typeface="ＭＳ Ｐゴシック" pitchFamily="-111" charset="-128"/>
              </a:rPr>
              <a:t>titers</a:t>
            </a:r>
            <a:r>
              <a:rPr lang="en-AU" sz="1400" u="none" strike="noStrike" kern="1200" dirty="0">
                <a:solidFill>
                  <a:schemeClr val="tx1"/>
                </a:solidFill>
                <a:effectLst/>
                <a:ea typeface="ＭＳ Ｐゴシック" pitchFamily="-111" charset="-128"/>
                <a:cs typeface="ＭＳ Ｐゴシック" pitchFamily="-111" charset="-128"/>
              </a:rPr>
              <a:t> against thyroid antigens. Improvement of the nutritional status of this mineral in patients with Hashimoto’s disease restores normal thyroid function caused by its de </a:t>
            </a:r>
            <a:r>
              <a:rPr lang="en-AU" sz="1400" u="none" strike="noStrike" kern="1200" dirty="0" err="1">
                <a:solidFill>
                  <a:schemeClr val="tx1"/>
                </a:solidFill>
                <a:effectLst/>
                <a:ea typeface="ＭＳ Ｐゴシック" pitchFamily="-111" charset="-128"/>
                <a:cs typeface="ＭＳ Ｐゴシック" pitchFamily="-111" charset="-128"/>
              </a:rPr>
              <a:t>ciency</a:t>
            </a:r>
            <a:r>
              <a:rPr lang="en-AU" sz="1400" u="none" strike="noStrike" kern="1200" dirty="0">
                <a:solidFill>
                  <a:schemeClr val="tx1"/>
                </a:solidFill>
                <a:effectLst/>
                <a:ea typeface="ＭＳ Ｐゴシック" pitchFamily="-111" charset="-128"/>
                <a:cs typeface="ＭＳ Ｐゴシック" pitchFamily="-111" charset="-128"/>
              </a:rPr>
              <a:t> [8, 42]. A characteristic feature of zinc de </a:t>
            </a:r>
            <a:r>
              <a:rPr lang="en-AU" sz="1400" u="none" strike="noStrike" kern="1200" dirty="0" err="1">
                <a:solidFill>
                  <a:schemeClr val="tx1"/>
                </a:solidFill>
                <a:effectLst/>
                <a:ea typeface="ＭＳ Ｐゴシック" pitchFamily="-111" charset="-128"/>
                <a:cs typeface="ＭＳ Ｐゴシック" pitchFamily="-111" charset="-128"/>
              </a:rPr>
              <a:t>ciency</a:t>
            </a:r>
            <a:r>
              <a:rPr lang="en-AU" sz="1400" u="none" strike="noStrike" kern="1200" dirty="0">
                <a:solidFill>
                  <a:schemeClr val="tx1"/>
                </a:solidFill>
                <a:effectLst/>
                <a:ea typeface="ＭＳ Ｐゴシック" pitchFamily="-111" charset="-128"/>
                <a:cs typeface="ＭＳ Ｐゴシック" pitchFamily="-111" charset="-128"/>
              </a:rPr>
              <a:t> in hypothyroidism may be hair loss, which will be inhibited by improving zinc nutrition [61].</a:t>
            </a:r>
          </a:p>
          <a:p>
            <a:r>
              <a:rPr lang="en-AU" sz="1400" u="none" strike="noStrike" kern="1200" dirty="0">
                <a:solidFill>
                  <a:schemeClr val="tx1"/>
                </a:solidFill>
                <a:effectLst/>
                <a:ea typeface="ＭＳ Ｐゴシック" pitchFamily="-111" charset="-128"/>
                <a:cs typeface="ＭＳ Ｐゴシック" pitchFamily="-111" charset="-128"/>
              </a:rPr>
              <a:t>Among the products containing the largest amounts of zinc there are pumpkin seeds,  </a:t>
            </a:r>
            <a:r>
              <a:rPr lang="en-AU" sz="1400" u="none" strike="noStrike" kern="1200" dirty="0" err="1">
                <a:solidFill>
                  <a:schemeClr val="tx1"/>
                </a:solidFill>
                <a:effectLst/>
                <a:ea typeface="ＭＳ Ｐゴシック" pitchFamily="-111" charset="-128"/>
                <a:cs typeface="ＭＳ Ｐゴシック" pitchFamily="-111" charset="-128"/>
              </a:rPr>
              <a:t>ax</a:t>
            </a:r>
            <a:r>
              <a:rPr lang="en-AU" sz="1400" u="none" strike="noStrike" kern="1200" dirty="0">
                <a:solidFill>
                  <a:schemeClr val="tx1"/>
                </a:solidFill>
                <a:effectLst/>
                <a:ea typeface="ＭＳ Ｐゴシック" pitchFamily="-111" charset="-128"/>
                <a:cs typeface="ＭＳ Ｐゴシック" pitchFamily="-111" charset="-128"/>
              </a:rPr>
              <a:t> seeds, whole grain cereals, such as wholemeal bread, millet and buckwheat. Most Poles provide zinc with cereal products, and to a lesser extent with meat and meat preparations [47].</a:t>
            </a:r>
          </a:p>
          <a:p>
            <a:endParaRPr lang="en-AU" sz="1400" u="none" strike="noStrike" kern="1200" dirty="0">
              <a:solidFill>
                <a:schemeClr val="tx1"/>
              </a:solidFill>
              <a:effectLst/>
              <a:ea typeface="ＭＳ Ｐゴシック" pitchFamily="-111" charset="-128"/>
              <a:cs typeface="ＭＳ Ｐゴシック" pitchFamily="-111" charset="-128"/>
            </a:endParaRPr>
          </a:p>
          <a:p>
            <a:r>
              <a:rPr lang="en-AU" sz="1400" u="none" strike="noStrike" kern="1200" dirty="0" err="1">
                <a:solidFill>
                  <a:schemeClr val="tx1"/>
                </a:solidFill>
                <a:effectLst/>
                <a:ea typeface="ＭＳ Ｐゴシック" pitchFamily="-111" charset="-128"/>
                <a:cs typeface="ＭＳ Ｐゴシック" pitchFamily="-111" charset="-128"/>
              </a:rPr>
              <a:t>Baltaci</a:t>
            </a:r>
            <a:r>
              <a:rPr lang="en-AU" sz="1400" u="none" strike="noStrike" kern="1200" dirty="0">
                <a:solidFill>
                  <a:schemeClr val="tx1"/>
                </a:solidFill>
                <a:effectLst/>
                <a:ea typeface="ＭＳ Ｐゴシック" pitchFamily="-111" charset="-128"/>
                <a:cs typeface="ＭＳ Ｐゴシック" pitchFamily="-111" charset="-128"/>
              </a:rPr>
              <a:t> AK, </a:t>
            </a:r>
            <a:r>
              <a:rPr lang="en-AU" sz="1400" u="none" strike="noStrike" kern="1200" dirty="0" err="1">
                <a:solidFill>
                  <a:schemeClr val="tx1"/>
                </a:solidFill>
                <a:effectLst/>
                <a:ea typeface="ＭＳ Ｐゴシック" pitchFamily="-111" charset="-128"/>
                <a:cs typeface="ＭＳ Ｐゴシック" pitchFamily="-111" charset="-128"/>
              </a:rPr>
              <a:t>Mogulkoc</a:t>
            </a:r>
            <a:r>
              <a:rPr lang="en-AU" sz="1400" u="none" strike="noStrike" kern="1200" dirty="0">
                <a:solidFill>
                  <a:schemeClr val="tx1"/>
                </a:solidFill>
                <a:effectLst/>
                <a:ea typeface="ＭＳ Ｐゴシック" pitchFamily="-111" charset="-128"/>
                <a:cs typeface="ＭＳ Ｐゴシック" pitchFamily="-111" charset="-128"/>
              </a:rPr>
              <a:t> R, </a:t>
            </a:r>
            <a:r>
              <a:rPr lang="en-AU" sz="1400" u="none" strike="noStrike" kern="1200" dirty="0" err="1">
                <a:solidFill>
                  <a:schemeClr val="tx1"/>
                </a:solidFill>
                <a:effectLst/>
                <a:ea typeface="ＭＳ Ｐゴシック" pitchFamily="-111" charset="-128"/>
                <a:cs typeface="ＭＳ Ｐゴシック" pitchFamily="-111" charset="-128"/>
              </a:rPr>
              <a:t>Belviranli</a:t>
            </a:r>
            <a:r>
              <a:rPr lang="en-AU" sz="1400" u="none" strike="noStrike" kern="1200" dirty="0">
                <a:solidFill>
                  <a:schemeClr val="tx1"/>
                </a:solidFill>
                <a:effectLst/>
                <a:ea typeface="ＭＳ Ｐゴシック" pitchFamily="-111" charset="-128"/>
                <a:cs typeface="ＭＳ Ｐゴシック" pitchFamily="-111" charset="-128"/>
              </a:rPr>
              <a:t> M. Serum levels of calcium, selenium, magnesium, phosphorus, chromium, copper and iron--their relation to zinc in rats with induced hypothyroidism. Acta </a:t>
            </a:r>
            <a:r>
              <a:rPr lang="en-AU" sz="1400" u="none" strike="noStrike" kern="1200" dirty="0" err="1">
                <a:solidFill>
                  <a:schemeClr val="tx1"/>
                </a:solidFill>
                <a:effectLst/>
                <a:ea typeface="ＭＳ Ｐゴシック" pitchFamily="-111" charset="-128"/>
                <a:cs typeface="ＭＳ Ｐゴシック" pitchFamily="-111" charset="-128"/>
              </a:rPr>
              <a:t>Clin</a:t>
            </a:r>
            <a:r>
              <a:rPr lang="en-AU" sz="1400" u="none" strike="noStrike" kern="1200" dirty="0">
                <a:solidFill>
                  <a:schemeClr val="tx1"/>
                </a:solidFill>
                <a:effectLst/>
                <a:ea typeface="ＭＳ Ｐゴシック" pitchFamily="-111" charset="-128"/>
                <a:cs typeface="ＭＳ Ｐゴシック" pitchFamily="-111" charset="-128"/>
              </a:rPr>
              <a:t> Croat. 2013 Jun;52(2):151-6. </a:t>
            </a:r>
            <a:r>
              <a:rPr lang="en-AU" sz="1400" u="none" strike="noStrike" kern="1200" dirty="0" err="1">
                <a:solidFill>
                  <a:schemeClr val="tx1"/>
                </a:solidFill>
                <a:effectLst/>
                <a:ea typeface="ＭＳ Ｐゴシック" pitchFamily="-111" charset="-128"/>
                <a:cs typeface="ＭＳ Ｐゴシック" pitchFamily="-111" charset="-128"/>
              </a:rPr>
              <a:t>PMID</a:t>
            </a:r>
            <a:r>
              <a:rPr lang="en-AU" sz="1400" u="none" strike="noStrike" kern="1200" dirty="0">
                <a:solidFill>
                  <a:schemeClr val="tx1"/>
                </a:solidFill>
                <a:effectLst/>
                <a:ea typeface="ＭＳ Ｐゴシック" pitchFamily="-111" charset="-128"/>
                <a:cs typeface="ＭＳ Ｐゴシック" pitchFamily="-111" charset="-128"/>
              </a:rPr>
              <a:t>: 24053074.</a:t>
            </a:r>
          </a:p>
          <a:p>
            <a:r>
              <a:rPr lang="en-AU" sz="1400" u="none" strike="noStrike" kern="1200" dirty="0">
                <a:solidFill>
                  <a:schemeClr val="tx1"/>
                </a:solidFill>
                <a:effectLst/>
                <a:ea typeface="ＭＳ Ｐゴシック" pitchFamily="-111" charset="-128"/>
                <a:cs typeface="ＭＳ Ｐゴシック" pitchFamily="-111" charset="-128"/>
              </a:rPr>
              <a:t>There is an important relation between thyroid hormones and zinc. Establishment of low zinc levels in hypothyroidism and high levels in hyperthyroidism is a significant proof of this relation. The aim of the present study was to explore changes in serum levels of some elements and their relation to zinc in rats with hypothyroidism. Thirty adult male rats of Sprague-Dawley type were divided into 3 equal groups: group 1, control; group 2, sham-hypothyroidism group supplemented with 10 mg/kg serum physiologic </a:t>
            </a:r>
            <a:r>
              <a:rPr lang="en-AU" sz="1400" u="none" strike="noStrike" kern="1200" dirty="0" err="1">
                <a:solidFill>
                  <a:schemeClr val="tx1"/>
                </a:solidFill>
                <a:effectLst/>
                <a:ea typeface="ＭＳ Ｐゴシック" pitchFamily="-111" charset="-128"/>
                <a:cs typeface="ＭＳ Ｐゴシック" pitchFamily="-111" charset="-128"/>
              </a:rPr>
              <a:t>i.p</a:t>
            </a:r>
            <a:r>
              <a:rPr lang="en-AU" sz="1400" u="none" strike="noStrike" kern="1200" dirty="0">
                <a:solidFill>
                  <a:schemeClr val="tx1"/>
                </a:solidFill>
                <a:effectLst/>
                <a:ea typeface="ＭＳ Ｐゴシック" pitchFamily="-111" charset="-128"/>
                <a:cs typeface="ＭＳ Ｐゴシック" pitchFamily="-111" charset="-128"/>
              </a:rPr>
              <a:t>. for 4 weeks; and group 3, hypothyroidism group supplemented with 10 mg/kg propylthiouracil </a:t>
            </a:r>
            <a:r>
              <a:rPr lang="en-AU" sz="1400" u="none" strike="noStrike" kern="1200" dirty="0" err="1">
                <a:solidFill>
                  <a:schemeClr val="tx1"/>
                </a:solidFill>
                <a:effectLst/>
                <a:ea typeface="ＭＳ Ｐゴシック" pitchFamily="-111" charset="-128"/>
                <a:cs typeface="ＭＳ Ｐゴシック" pitchFamily="-111" charset="-128"/>
              </a:rPr>
              <a:t>i.p</a:t>
            </a:r>
            <a:r>
              <a:rPr lang="en-AU" sz="1400" u="none" strike="noStrike" kern="1200" dirty="0">
                <a:solidFill>
                  <a:schemeClr val="tx1"/>
                </a:solidFill>
                <a:effectLst/>
                <a:ea typeface="ＭＳ Ｐゴシック" pitchFamily="-111" charset="-128"/>
                <a:cs typeface="ＭＳ Ｐゴシック" pitchFamily="-111" charset="-128"/>
              </a:rPr>
              <a:t>. for 4 weeks. Blood samples were collected from all animals by decapitation and serum calcium, phosphorus, chromium, copper, iron, magnesium, selenium and zinc levels were </a:t>
            </a:r>
            <a:r>
              <a:rPr lang="en-AU" sz="1400" u="none" strike="noStrike" kern="1200" dirty="0" err="1">
                <a:solidFill>
                  <a:schemeClr val="tx1"/>
                </a:solidFill>
                <a:effectLst/>
                <a:ea typeface="ＭＳ Ｐゴシック" pitchFamily="-111" charset="-128"/>
                <a:cs typeface="ＭＳ Ｐゴシック" pitchFamily="-111" charset="-128"/>
              </a:rPr>
              <a:t>analyzed</a:t>
            </a:r>
            <a:r>
              <a:rPr lang="en-AU" sz="1400" u="none" strike="noStrike" kern="1200" dirty="0">
                <a:solidFill>
                  <a:schemeClr val="tx1"/>
                </a:solidFill>
                <a:effectLst/>
                <a:ea typeface="ＭＳ Ｐゴシック" pitchFamily="-111" charset="-128"/>
                <a:cs typeface="ＭＳ Ｐゴシック" pitchFamily="-111" charset="-128"/>
              </a:rPr>
              <a:t> using an atomic emission apparatus. Group 3 had lower calcium, selenium and zinc levels, and higher chromium, copper, iron and phosphorus levels (p &lt; 0.01 all) relative to groups 1 and 2. Study parameters did not differ between groups 1 and 2. Results obtained in this study indicate that hypothyroidism leads to changes in serum levels of some elements in rats. These changes may be associated with reduced zinc levels in hypothyroidism.</a:t>
            </a:r>
          </a:p>
          <a:p>
            <a:endParaRPr lang="en-AU" sz="1400" u="none" strike="noStrike" kern="1200" dirty="0">
              <a:solidFill>
                <a:schemeClr val="tx1"/>
              </a:solidFill>
              <a:effectLst/>
              <a:ea typeface="ＭＳ Ｐゴシック" pitchFamily="-111" charset="-128"/>
              <a:cs typeface="ＭＳ Ｐゴシック" pitchFamily="-111" charset="-128"/>
            </a:endParaRPr>
          </a:p>
          <a:p>
            <a:endParaRPr lang="en-AU" sz="1400" u="none" strike="noStrike" kern="1200" dirty="0">
              <a:solidFill>
                <a:schemeClr val="tx1"/>
              </a:solidFill>
              <a:effectLst/>
              <a:ea typeface="ＭＳ Ｐゴシック" pitchFamily="-111" charset="-128"/>
              <a:cs typeface="ＭＳ Ｐゴシック" pitchFamily="-111" charset="-128"/>
            </a:endParaRPr>
          </a:p>
          <a:p>
            <a:endParaRPr lang="en-AU" sz="1400" u="none" strike="noStrike" kern="1200" dirty="0">
              <a:solidFill>
                <a:schemeClr val="tx1"/>
              </a:solidFill>
              <a:effectLst/>
              <a:ea typeface="ＭＳ Ｐゴシック" pitchFamily="-111" charset="-128"/>
              <a:cs typeface="ＭＳ Ｐゴシック" pitchFamily="-111" charset="-128"/>
            </a:endParaRPr>
          </a:p>
          <a:p>
            <a:r>
              <a:rPr lang="en-AU" sz="1400" u="none" strike="noStrike" kern="1200" dirty="0">
                <a:solidFill>
                  <a:schemeClr val="tx1"/>
                </a:solidFill>
                <a:effectLst/>
                <a:ea typeface="ＭＳ Ｐゴシック" pitchFamily="-111" charset="-128"/>
                <a:cs typeface="ＭＳ Ｐゴシック" pitchFamily="-111" charset="-128"/>
              </a:rPr>
              <a:t>(6) Rabbani E, </a:t>
            </a:r>
            <a:r>
              <a:rPr lang="en-AU" sz="1400" u="none" strike="noStrike" kern="1200" dirty="0" err="1">
                <a:solidFill>
                  <a:schemeClr val="tx1"/>
                </a:solidFill>
                <a:effectLst/>
                <a:ea typeface="ＭＳ Ｐゴシック" pitchFamily="-111" charset="-128"/>
                <a:cs typeface="ＭＳ Ｐゴシック" pitchFamily="-111" charset="-128"/>
              </a:rPr>
              <a:t>Golgiri</a:t>
            </a:r>
            <a:r>
              <a:rPr lang="en-AU" sz="1400" u="none" strike="noStrike" kern="1200" dirty="0">
                <a:solidFill>
                  <a:schemeClr val="tx1"/>
                </a:solidFill>
                <a:effectLst/>
                <a:ea typeface="ＭＳ Ｐゴシック" pitchFamily="-111" charset="-128"/>
                <a:cs typeface="ＭＳ Ｐゴシック" pitchFamily="-111" charset="-128"/>
              </a:rPr>
              <a:t> F, Janani L, Moradi N, </a:t>
            </a:r>
            <a:r>
              <a:rPr lang="en-AU" sz="1400" u="none" strike="noStrike" kern="1200" dirty="0" err="1">
                <a:solidFill>
                  <a:schemeClr val="tx1"/>
                </a:solidFill>
                <a:effectLst/>
                <a:ea typeface="ＭＳ Ｐゴシック" pitchFamily="-111" charset="-128"/>
                <a:cs typeface="ＭＳ Ｐゴシック" pitchFamily="-111" charset="-128"/>
              </a:rPr>
              <a:t>Fallah</a:t>
            </a:r>
            <a:r>
              <a:rPr lang="en-AU" sz="1400" u="none" strike="noStrike" kern="1200" dirty="0">
                <a:solidFill>
                  <a:schemeClr val="tx1"/>
                </a:solidFill>
                <a:effectLst/>
                <a:ea typeface="ＭＳ Ｐゴシック" pitchFamily="-111" charset="-128"/>
                <a:cs typeface="ＭＳ Ｐゴシック" pitchFamily="-111" charset="-128"/>
              </a:rPr>
              <a:t> S, </a:t>
            </a:r>
            <a:r>
              <a:rPr lang="en-AU" sz="1400" u="none" strike="noStrike" kern="1200" dirty="0" err="1">
                <a:solidFill>
                  <a:schemeClr val="tx1"/>
                </a:solidFill>
                <a:effectLst/>
                <a:ea typeface="ＭＳ Ｐゴシック" pitchFamily="-111" charset="-128"/>
                <a:cs typeface="ＭＳ Ｐゴシック" pitchFamily="-111" charset="-128"/>
              </a:rPr>
              <a:t>Abiri</a:t>
            </a:r>
            <a:r>
              <a:rPr lang="en-AU" sz="1400" u="none" strike="noStrike" kern="1200" dirty="0">
                <a:solidFill>
                  <a:schemeClr val="tx1"/>
                </a:solidFill>
                <a:effectLst/>
                <a:ea typeface="ＭＳ Ｐゴシック" pitchFamily="-111" charset="-128"/>
                <a:cs typeface="ＭＳ Ｐゴシック" pitchFamily="-111" charset="-128"/>
              </a:rPr>
              <a:t> B, </a:t>
            </a:r>
            <a:r>
              <a:rPr lang="en-AU" sz="1400" u="none" strike="noStrike" kern="1200" dirty="0" err="1">
                <a:solidFill>
                  <a:schemeClr val="tx1"/>
                </a:solidFill>
                <a:effectLst/>
                <a:ea typeface="ＭＳ Ｐゴシック" pitchFamily="-111" charset="-128"/>
                <a:cs typeface="ＭＳ Ｐゴシック" pitchFamily="-111" charset="-128"/>
              </a:rPr>
              <a:t>Vafa</a:t>
            </a:r>
            <a:r>
              <a:rPr lang="en-AU" sz="1400" u="none" strike="noStrike" kern="1200" dirty="0">
                <a:solidFill>
                  <a:schemeClr val="tx1"/>
                </a:solidFill>
                <a:effectLst/>
                <a:ea typeface="ＭＳ Ｐゴシック" pitchFamily="-111" charset="-128"/>
                <a:cs typeface="ＭＳ Ｐゴシック" pitchFamily="-111" charset="-128"/>
              </a:rPr>
              <a:t> M. Randomized Study of the Effects of Zinc, Vitamin A, and Magnesium Co-supplementation on Thyroid Function, Oxidative Stress, and </a:t>
            </a:r>
            <a:r>
              <a:rPr lang="en-AU" sz="1400" u="none" strike="noStrike" kern="1200" dirty="0" err="1">
                <a:solidFill>
                  <a:schemeClr val="tx1"/>
                </a:solidFill>
                <a:effectLst/>
                <a:ea typeface="ＭＳ Ｐゴシック" pitchFamily="-111" charset="-128"/>
                <a:cs typeface="ＭＳ Ｐゴシック" pitchFamily="-111" charset="-128"/>
              </a:rPr>
              <a:t>hs</a:t>
            </a:r>
            <a:r>
              <a:rPr lang="en-AU" sz="1400" u="none" strike="noStrike" kern="1200" dirty="0">
                <a:solidFill>
                  <a:schemeClr val="tx1"/>
                </a:solidFill>
                <a:effectLst/>
                <a:ea typeface="ＭＳ Ｐゴシック" pitchFamily="-111" charset="-128"/>
                <a:cs typeface="ＭＳ Ｐゴシック" pitchFamily="-111" charset="-128"/>
              </a:rPr>
              <a:t>-CRP in Patients with Hypothyroidism. </a:t>
            </a:r>
            <a:r>
              <a:rPr lang="en-AU" sz="1400" u="none" strike="noStrike" kern="1200" dirty="0" err="1">
                <a:solidFill>
                  <a:schemeClr val="tx1"/>
                </a:solidFill>
                <a:effectLst/>
                <a:ea typeface="ＭＳ Ｐゴシック" pitchFamily="-111" charset="-128"/>
                <a:cs typeface="ＭＳ Ｐゴシック" pitchFamily="-111" charset="-128"/>
              </a:rPr>
              <a:t>Biol</a:t>
            </a:r>
            <a:r>
              <a:rPr lang="en-AU" sz="1400" u="none" strike="noStrike" kern="1200" dirty="0">
                <a:solidFill>
                  <a:schemeClr val="tx1"/>
                </a:solidFill>
                <a:effectLst/>
                <a:ea typeface="ＭＳ Ｐゴシック" pitchFamily="-111" charset="-128"/>
                <a:cs typeface="ＭＳ Ｐゴシック" pitchFamily="-111" charset="-128"/>
              </a:rPr>
              <a:t> Trace Elem Res. 2021 Jan 7. </a:t>
            </a:r>
            <a:r>
              <a:rPr lang="en-AU" sz="1400" u="none" strike="noStrike" kern="1200" dirty="0" err="1">
                <a:solidFill>
                  <a:schemeClr val="tx1"/>
                </a:solidFill>
                <a:effectLst/>
                <a:ea typeface="ＭＳ Ｐゴシック" pitchFamily="-111" charset="-128"/>
                <a:cs typeface="ＭＳ Ｐゴシック" pitchFamily="-111" charset="-128"/>
              </a:rPr>
              <a:t>doi</a:t>
            </a:r>
            <a:r>
              <a:rPr lang="en-AU" sz="1400" u="none" strike="noStrike" kern="1200" dirty="0">
                <a:solidFill>
                  <a:schemeClr val="tx1"/>
                </a:solidFill>
                <a:effectLst/>
                <a:ea typeface="ＭＳ Ｐゴシック" pitchFamily="-111" charset="-128"/>
                <a:cs typeface="ＭＳ Ｐゴシック" pitchFamily="-111" charset="-128"/>
              </a:rPr>
              <a:t>: 10.1007/s12011-020-02548-3. </a:t>
            </a:r>
            <a:r>
              <a:rPr lang="en-AU" sz="1400" u="none" strike="noStrike" kern="1200" dirty="0" err="1">
                <a:solidFill>
                  <a:schemeClr val="tx1"/>
                </a:solidFill>
                <a:effectLst/>
                <a:ea typeface="ＭＳ Ｐゴシック" pitchFamily="-111" charset="-128"/>
                <a:cs typeface="ＭＳ Ｐゴシック" pitchFamily="-111" charset="-128"/>
              </a:rPr>
              <a:t>Epub</a:t>
            </a:r>
            <a:r>
              <a:rPr lang="en-AU" sz="1400" u="none" strike="noStrike" kern="1200" dirty="0">
                <a:solidFill>
                  <a:schemeClr val="tx1"/>
                </a:solidFill>
                <a:effectLst/>
                <a:ea typeface="ＭＳ Ｐゴシック" pitchFamily="-111" charset="-128"/>
                <a:cs typeface="ＭＳ Ｐゴシック" pitchFamily="-111" charset="-128"/>
              </a:rPr>
              <a:t> ahead of print. </a:t>
            </a:r>
            <a:r>
              <a:rPr lang="en-AU" sz="1400" u="none" strike="noStrike" kern="1200" dirty="0" err="1">
                <a:solidFill>
                  <a:schemeClr val="tx1"/>
                </a:solidFill>
                <a:effectLst/>
                <a:ea typeface="ＭＳ Ｐゴシック" pitchFamily="-111" charset="-128"/>
                <a:cs typeface="ＭＳ Ｐゴシック" pitchFamily="-111" charset="-128"/>
              </a:rPr>
              <a:t>PMID</a:t>
            </a:r>
            <a:r>
              <a:rPr lang="en-AU" sz="1400" u="none" strike="noStrike" kern="1200" dirty="0">
                <a:solidFill>
                  <a:schemeClr val="tx1"/>
                </a:solidFill>
                <a:effectLst/>
                <a:ea typeface="ＭＳ Ｐゴシック" pitchFamily="-111" charset="-128"/>
                <a:cs typeface="ＭＳ Ｐゴシック" pitchFamily="-111" charset="-128"/>
              </a:rPr>
              <a:t>: 33409923.</a:t>
            </a:r>
          </a:p>
          <a:p>
            <a:r>
              <a:rPr lang="en-AU" sz="1400" u="none" strike="noStrike" kern="1200" dirty="0">
                <a:solidFill>
                  <a:schemeClr val="tx1"/>
                </a:solidFill>
                <a:effectLst/>
                <a:ea typeface="ＭＳ Ｐゴシック" pitchFamily="-111" charset="-128"/>
                <a:cs typeface="ＭＳ Ｐゴシック" pitchFamily="-111" charset="-128"/>
              </a:rPr>
              <a:t>Abstract</a:t>
            </a:r>
          </a:p>
          <a:p>
            <a:r>
              <a:rPr lang="en-AU" sz="1400" u="none" strike="noStrike" kern="1200" dirty="0">
                <a:solidFill>
                  <a:schemeClr val="tx1"/>
                </a:solidFill>
                <a:effectLst/>
                <a:ea typeface="ＭＳ Ｐゴシック" pitchFamily="-111" charset="-128"/>
                <a:cs typeface="ＭＳ Ｐゴシック" pitchFamily="-111" charset="-128"/>
              </a:rPr>
              <a:t>Hypothyroidism can occur due to deficiencies in micronutrients such as zinc, magnesium, and vitamin A. The aim of this study was to determine the effects of supplementation with these micronutrients on thyroid function, oxidative stress, and </a:t>
            </a:r>
            <a:r>
              <a:rPr lang="en-AU" sz="1400" u="none" strike="noStrike" kern="1200" dirty="0" err="1">
                <a:solidFill>
                  <a:schemeClr val="tx1"/>
                </a:solidFill>
                <a:effectLst/>
                <a:ea typeface="ＭＳ Ｐゴシック" pitchFamily="-111" charset="-128"/>
                <a:cs typeface="ＭＳ Ｐゴシック" pitchFamily="-111" charset="-128"/>
              </a:rPr>
              <a:t>hs</a:t>
            </a:r>
            <a:r>
              <a:rPr lang="en-AU" sz="1400" u="none" strike="noStrike" kern="1200" dirty="0">
                <a:solidFill>
                  <a:schemeClr val="tx1"/>
                </a:solidFill>
                <a:effectLst/>
                <a:ea typeface="ＭＳ Ｐゴシック" pitchFamily="-111" charset="-128"/>
                <a:cs typeface="ＭＳ Ｐゴシック" pitchFamily="-111" charset="-128"/>
              </a:rPr>
              <a:t>-CRP levels in patients with hypothyroidism. In a randomized double-blind, placebo-controlled trial with two parallel groups, 86 hypothyroid patients aged 20-65 were allocated to receive daily supplementation with either: (intervention group, n = 43) one 30 mg zinc gluconate capsule per day, one 250 mg magnesium oxide tablet per day, and one 25,000 IU vitamin A capsule twice/week for 10 weeks or (placebo group, n = 43) placebo capsules and tablets as above for 10 weeks. Neither of the groups changed their diet or physical activity. Thyroid hormones (free and total thyroxine (FT4 and TT4), free tri-iodothyronine (FT3), and thyroid-stimulating hormone (</a:t>
            </a:r>
            <a:r>
              <a:rPr lang="en-AU" sz="1400" u="none" strike="noStrike" kern="1200" dirty="0" err="1">
                <a:solidFill>
                  <a:schemeClr val="tx1"/>
                </a:solidFill>
                <a:effectLst/>
                <a:ea typeface="ＭＳ Ｐゴシック" pitchFamily="-111" charset="-128"/>
                <a:cs typeface="ＭＳ Ｐゴシック" pitchFamily="-111" charset="-128"/>
              </a:rPr>
              <a:t>TSH</a:t>
            </a:r>
            <a:r>
              <a:rPr lang="en-AU" sz="1400" u="none" strike="noStrike" kern="1200" dirty="0">
                <a:solidFill>
                  <a:schemeClr val="tx1"/>
                </a:solidFill>
                <a:effectLst/>
                <a:ea typeface="ＭＳ Ｐゴシック" pitchFamily="-111" charset="-128"/>
                <a:cs typeface="ＭＳ Ｐゴシック" pitchFamily="-111" charset="-128"/>
              </a:rPr>
              <a:t>)), oxidative markers (malondialdehyde (MDA) and total antioxidant capacity (TAC)), serum </a:t>
            </a:r>
            <a:r>
              <a:rPr lang="en-AU" sz="1400" u="none" strike="noStrike" kern="1200" dirty="0" err="1">
                <a:solidFill>
                  <a:schemeClr val="tx1"/>
                </a:solidFill>
                <a:effectLst/>
                <a:ea typeface="ＭＳ Ｐゴシック" pitchFamily="-111" charset="-128"/>
                <a:cs typeface="ＭＳ Ｐゴシック" pitchFamily="-111" charset="-128"/>
              </a:rPr>
              <a:t>hs</a:t>
            </a:r>
            <a:r>
              <a:rPr lang="en-AU" sz="1400" u="none" strike="noStrike" kern="1200" dirty="0">
                <a:solidFill>
                  <a:schemeClr val="tx1"/>
                </a:solidFill>
                <a:effectLst/>
                <a:ea typeface="ＭＳ Ｐゴシック" pitchFamily="-111" charset="-128"/>
                <a:cs typeface="ＭＳ Ｐゴシック" pitchFamily="-111" charset="-128"/>
              </a:rPr>
              <a:t>-CRP, and anthropometric indices (height and weight) were assessed at the baseline and at the end of the study. In the intervention group, we found a significant increase in serum FT4, decreased anthropometric indices, and lower levels of serum </a:t>
            </a:r>
            <a:r>
              <a:rPr lang="en-AU" sz="1400" u="none" strike="noStrike" kern="1200" dirty="0" err="1">
                <a:solidFill>
                  <a:schemeClr val="tx1"/>
                </a:solidFill>
                <a:effectLst/>
                <a:ea typeface="ＭＳ Ｐゴシック" pitchFamily="-111" charset="-128"/>
                <a:cs typeface="ＭＳ Ｐゴシック" pitchFamily="-111" charset="-128"/>
              </a:rPr>
              <a:t>hs</a:t>
            </a:r>
            <a:r>
              <a:rPr lang="en-AU" sz="1400" u="none" strike="noStrike" kern="1200" dirty="0">
                <a:solidFill>
                  <a:schemeClr val="tx1"/>
                </a:solidFill>
                <a:effectLst/>
                <a:ea typeface="ＭＳ Ｐゴシック" pitchFamily="-111" charset="-128"/>
                <a:cs typeface="ＭＳ Ｐゴシック" pitchFamily="-111" charset="-128"/>
              </a:rPr>
              <a:t>-CRP by the end of the 10 week protocol (P &lt; 0.05). In the placebo group, serum TAC was decreased and </a:t>
            </a:r>
            <a:r>
              <a:rPr lang="en-AU" sz="1400" u="none" strike="noStrike" kern="1200" dirty="0" err="1">
                <a:solidFill>
                  <a:schemeClr val="tx1"/>
                </a:solidFill>
                <a:effectLst/>
                <a:ea typeface="ＭＳ Ｐゴシック" pitchFamily="-111" charset="-128"/>
                <a:cs typeface="ＭＳ Ｐゴシック" pitchFamily="-111" charset="-128"/>
              </a:rPr>
              <a:t>hs</a:t>
            </a:r>
            <a:r>
              <a:rPr lang="en-AU" sz="1400" u="none" strike="noStrike" kern="1200" dirty="0">
                <a:solidFill>
                  <a:schemeClr val="tx1"/>
                </a:solidFill>
                <a:effectLst/>
                <a:ea typeface="ＭＳ Ｐゴシック" pitchFamily="-111" charset="-128"/>
                <a:cs typeface="ＭＳ Ｐゴシック" pitchFamily="-111" charset="-128"/>
              </a:rPr>
              <a:t>-CRP increased (P &lt; 0.05), with no significant changes in serum </a:t>
            </a:r>
            <a:r>
              <a:rPr lang="en-AU" sz="1400" u="none" strike="noStrike" kern="1200" dirty="0" err="1">
                <a:solidFill>
                  <a:schemeClr val="tx1"/>
                </a:solidFill>
                <a:effectLst/>
                <a:ea typeface="ＭＳ Ｐゴシック" pitchFamily="-111" charset="-128"/>
                <a:cs typeface="ＭＳ Ｐゴシック" pitchFamily="-111" charset="-128"/>
              </a:rPr>
              <a:t>TSH</a:t>
            </a:r>
            <a:r>
              <a:rPr lang="en-AU" sz="1400" u="none" strike="noStrike" kern="1200" dirty="0">
                <a:solidFill>
                  <a:schemeClr val="tx1"/>
                </a:solidFill>
                <a:effectLst/>
                <a:ea typeface="ＭＳ Ｐゴシック" pitchFamily="-111" charset="-128"/>
                <a:cs typeface="ＭＳ Ｐゴシック" pitchFamily="-111" charset="-128"/>
              </a:rPr>
              <a:t>, FT3, TT4, and MDA after the intervention. Zinc, vitamin A, and magnesium supplementation may have beneficial effects in patients with hypothyroidism and in diseases associated with hyperthyroidism.</a:t>
            </a:r>
          </a:p>
          <a:p>
            <a:pPr marL="0" marR="0" lvl="0" indent="0" algn="l" defTabSz="457200" rtl="0" eaLnBrk="0" fontAlgn="base" latinLnBrk="0" hangingPunct="0">
              <a:lnSpc>
                <a:spcPct val="100000"/>
              </a:lnSpc>
              <a:spcBef>
                <a:spcPct val="30000"/>
              </a:spcBef>
              <a:spcAft>
                <a:spcPct val="0"/>
              </a:spcAft>
              <a:buClrTx/>
              <a:buSzTx/>
              <a:buFontTx/>
              <a:buNone/>
              <a:tabLst/>
              <a:defRPr/>
            </a:pPr>
            <a:br>
              <a:rPr lang="en-AU" sz="1400" dirty="0"/>
            </a:br>
            <a:r>
              <a:rPr lang="en-AU" sz="1400" dirty="0"/>
              <a:t>(7) Hasan HG, Mahmood TJ , Ismael PA.  Studies on the Relationship Between Chromium(III) ion and Thyroid Peroxidase Activity in Sera of Patients with Thyroid Dysfunction. Ibn Al-Haitham Journal For Pure And Applied Science 2011, Volume 24, Issue 2, Pages 120-127.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AU" sz="1400" u="none" strike="noStrike" kern="1200" dirty="0">
                <a:solidFill>
                  <a:schemeClr val="tx1"/>
                </a:solidFill>
                <a:effectLst/>
                <a:ea typeface="ＭＳ Ｐゴシック" pitchFamily="-111" charset="-128"/>
                <a:cs typeface="ＭＳ Ｐゴシック" pitchFamily="-111" charset="-128"/>
              </a:rPr>
              <a:t>The relation between </a:t>
            </a:r>
            <a:r>
              <a:rPr lang="en-AU" sz="1400" u="none" strike="noStrike" kern="1200" dirty="0" err="1">
                <a:solidFill>
                  <a:schemeClr val="tx1"/>
                </a:solidFill>
                <a:effectLst/>
                <a:ea typeface="ＭＳ Ｐゴシック" pitchFamily="-111" charset="-128"/>
                <a:cs typeface="ＭＳ Ｐゴシック" pitchFamily="-111" charset="-128"/>
              </a:rPr>
              <a:t>TPO</a:t>
            </a:r>
            <a:r>
              <a:rPr lang="en-AU" sz="1400" u="none" strike="noStrike" kern="1200" dirty="0">
                <a:solidFill>
                  <a:schemeClr val="tx1"/>
                </a:solidFill>
                <a:effectLst/>
                <a:ea typeface="ＭＳ Ｐゴシック" pitchFamily="-111" charset="-128"/>
                <a:cs typeface="ＭＳ Ｐゴシック" pitchFamily="-111" charset="-128"/>
              </a:rPr>
              <a:t> activity and serum chromium levels is shown in Figure (2). A significant positive correlation was obtained between </a:t>
            </a:r>
            <a:r>
              <a:rPr lang="en-AU" sz="1400" u="none" strike="noStrike" kern="1200" dirty="0" err="1">
                <a:solidFill>
                  <a:schemeClr val="tx1"/>
                </a:solidFill>
                <a:effectLst/>
                <a:ea typeface="ＭＳ Ｐゴシック" pitchFamily="-111" charset="-128"/>
                <a:cs typeface="ＭＳ Ｐゴシック" pitchFamily="-111" charset="-128"/>
              </a:rPr>
              <a:t>TPO</a:t>
            </a:r>
            <a:r>
              <a:rPr lang="en-AU" sz="1400" u="none" strike="noStrike" kern="1200" dirty="0">
                <a:solidFill>
                  <a:schemeClr val="tx1"/>
                </a:solidFill>
                <a:effectLst/>
                <a:ea typeface="ＭＳ Ｐゴシック" pitchFamily="-111" charset="-128"/>
                <a:cs typeface="ＭＳ Ｐゴシック" pitchFamily="-111" charset="-128"/>
              </a:rPr>
              <a:t> activity and serum chromium levels in hyperthyroidism and hypothyroidism (r=0.11), when chromium levels were decreased by more than (70 %) the </a:t>
            </a:r>
            <a:r>
              <a:rPr lang="en-AU" sz="1400" u="none" strike="noStrike" kern="1200" dirty="0" err="1">
                <a:solidFill>
                  <a:schemeClr val="tx1"/>
                </a:solidFill>
                <a:effectLst/>
                <a:ea typeface="ＭＳ Ｐゴシック" pitchFamily="-111" charset="-128"/>
                <a:cs typeface="ＭＳ Ｐゴシック" pitchFamily="-111" charset="-128"/>
              </a:rPr>
              <a:t>TPO</a:t>
            </a:r>
            <a:r>
              <a:rPr lang="en-AU" sz="1400" u="none" strike="noStrike" kern="1200" dirty="0">
                <a:solidFill>
                  <a:schemeClr val="tx1"/>
                </a:solidFill>
                <a:effectLst/>
                <a:ea typeface="ＭＳ Ｐゴシック" pitchFamily="-111" charset="-128"/>
                <a:cs typeface="ＭＳ Ｐゴシック" pitchFamily="-111" charset="-128"/>
              </a:rPr>
              <a:t> activity was markedly decreased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AU" sz="1400" u="none" strike="noStrike" kern="1200" dirty="0">
                <a:solidFill>
                  <a:schemeClr val="tx1"/>
                </a:solidFill>
                <a:effectLst/>
                <a:ea typeface="ＭＳ Ｐゴシック" pitchFamily="-111" charset="-128"/>
                <a:cs typeface="ＭＳ Ｐゴシック" pitchFamily="-111" charset="-128"/>
              </a:rPr>
              <a:t>Statistically significant correlation were found among indexes of chromium status and indexes of </a:t>
            </a:r>
            <a:r>
              <a:rPr lang="en-AU" sz="1400" u="none" strike="noStrike" kern="1200" dirty="0" err="1">
                <a:solidFill>
                  <a:schemeClr val="tx1"/>
                </a:solidFill>
                <a:effectLst/>
                <a:ea typeface="ＭＳ Ｐゴシック" pitchFamily="-111" charset="-128"/>
                <a:cs typeface="ＭＳ Ｐゴシック" pitchFamily="-111" charset="-128"/>
              </a:rPr>
              <a:t>TPO</a:t>
            </a:r>
            <a:r>
              <a:rPr lang="en-AU" sz="1400" u="none" strike="noStrike" kern="1200" dirty="0">
                <a:solidFill>
                  <a:schemeClr val="tx1"/>
                </a:solidFill>
                <a:effectLst/>
                <a:ea typeface="ＭＳ Ｐゴシック" pitchFamily="-111" charset="-128"/>
                <a:cs typeface="ＭＳ Ｐゴシック" pitchFamily="-111" charset="-128"/>
              </a:rPr>
              <a:t>. Concomitants deficiency of both key parameters are especially dangerous. In other studies, using animals chromium deficiency in rats inhibited the production of T3 and T4 [41].</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AU" sz="1400" u="none" strike="noStrike" kern="1200" dirty="0">
                <a:solidFill>
                  <a:schemeClr val="tx1"/>
                </a:solidFill>
                <a:effectLst/>
                <a:ea typeface="ＭＳ Ｐゴシック" pitchFamily="-111" charset="-128"/>
                <a:cs typeface="ＭＳ Ｐゴシック" pitchFamily="-111" charset="-128"/>
              </a:rPr>
              <a:t>Another studies revealed that chromium deficiency in animals can exert both a direct effect on the metabolic process and an indirect one disturbing iodine metabolism. The results of this study indicated that chromium deficiency in animals enhances the effect of hypothyroidism [42].</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AU" sz="1400" u="none" strike="noStrike" kern="1200" dirty="0">
              <a:solidFill>
                <a:schemeClr val="tx1"/>
              </a:solidFill>
              <a:effectLst/>
              <a:ea typeface="ＭＳ Ｐゴシック" pitchFamily="-111" charset="-128"/>
              <a:cs typeface="ＭＳ Ｐゴシック" pitchFamily="-111"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AU" sz="1400" u="none" strike="noStrike" kern="1200" dirty="0">
                <a:solidFill>
                  <a:schemeClr val="tx1"/>
                </a:solidFill>
                <a:effectLst/>
                <a:ea typeface="ＭＳ Ｐゴシック" pitchFamily="-111" charset="-128"/>
                <a:cs typeface="ＭＳ Ｐゴシック" pitchFamily="-111" charset="-128"/>
              </a:rPr>
              <a:t>(8) Kim MJ, Kim SC, Chung S, Kim S, Yoon </a:t>
            </a:r>
            <a:r>
              <a:rPr lang="en-AU" sz="1400" u="none" strike="noStrike" kern="1200" dirty="0" err="1">
                <a:solidFill>
                  <a:schemeClr val="tx1"/>
                </a:solidFill>
                <a:effectLst/>
                <a:ea typeface="ＭＳ Ｐゴシック" pitchFamily="-111" charset="-128"/>
                <a:cs typeface="ＭＳ Ｐゴシック" pitchFamily="-111" charset="-128"/>
              </a:rPr>
              <a:t>JW</a:t>
            </a:r>
            <a:r>
              <a:rPr lang="en-AU" sz="1400" u="none" strike="noStrike" kern="1200" dirty="0">
                <a:solidFill>
                  <a:schemeClr val="tx1"/>
                </a:solidFill>
                <a:effectLst/>
                <a:ea typeface="ＭＳ Ｐゴシック" pitchFamily="-111" charset="-128"/>
                <a:cs typeface="ＭＳ Ｐゴシック" pitchFamily="-111" charset="-128"/>
              </a:rPr>
              <a:t>, Park </a:t>
            </a:r>
            <a:r>
              <a:rPr lang="en-AU" sz="1400" u="none" strike="noStrike" kern="1200" dirty="0" err="1">
                <a:solidFill>
                  <a:schemeClr val="tx1"/>
                </a:solidFill>
                <a:effectLst/>
                <a:ea typeface="ＭＳ Ｐゴシック" pitchFamily="-111" charset="-128"/>
                <a:cs typeface="ＭＳ Ｐゴシック" pitchFamily="-111" charset="-128"/>
              </a:rPr>
              <a:t>YJ</a:t>
            </a:r>
            <a:r>
              <a:rPr lang="en-AU" sz="1400" u="none" strike="noStrike" kern="1200" dirty="0">
                <a:solidFill>
                  <a:schemeClr val="tx1"/>
                </a:solidFill>
                <a:effectLst/>
                <a:ea typeface="ＭＳ Ｐゴシック" pitchFamily="-111" charset="-128"/>
                <a:cs typeface="ＭＳ Ｐゴシック" pitchFamily="-111" charset="-128"/>
              </a:rPr>
              <a:t>. Exploring the role of copper and selenium in the maintenance of normal thyroid function among healthy Koreans. J Trace Elem Med Biol. 2020 May 24;61:126558. </a:t>
            </a:r>
            <a:r>
              <a:rPr lang="en-AU" sz="1400" u="none" strike="noStrike" kern="1200" dirty="0" err="1">
                <a:solidFill>
                  <a:schemeClr val="tx1"/>
                </a:solidFill>
                <a:effectLst/>
                <a:ea typeface="ＭＳ Ｐゴシック" pitchFamily="-111" charset="-128"/>
                <a:cs typeface="ＭＳ Ｐゴシック" pitchFamily="-111" charset="-128"/>
              </a:rPr>
              <a:t>doi</a:t>
            </a:r>
            <a:r>
              <a:rPr lang="en-AU" sz="1400" u="none" strike="noStrike" kern="1200" dirty="0">
                <a:solidFill>
                  <a:schemeClr val="tx1"/>
                </a:solidFill>
                <a:effectLst/>
                <a:ea typeface="ＭＳ Ｐゴシック" pitchFamily="-111" charset="-128"/>
                <a:cs typeface="ＭＳ Ｐゴシック" pitchFamily="-111" charset="-128"/>
              </a:rPr>
              <a:t>: 10.1016/j.jtemb.2020.126558. </a:t>
            </a:r>
            <a:r>
              <a:rPr lang="en-AU" sz="1400" u="none" strike="noStrike" kern="1200" dirty="0" err="1">
                <a:solidFill>
                  <a:schemeClr val="tx1"/>
                </a:solidFill>
                <a:effectLst/>
                <a:ea typeface="ＭＳ Ｐゴシック" pitchFamily="-111" charset="-128"/>
                <a:cs typeface="ＭＳ Ｐゴシック" pitchFamily="-111" charset="-128"/>
              </a:rPr>
              <a:t>Epub</a:t>
            </a:r>
            <a:r>
              <a:rPr lang="en-AU" sz="1400" u="none" strike="noStrike" kern="1200" dirty="0">
                <a:solidFill>
                  <a:schemeClr val="tx1"/>
                </a:solidFill>
                <a:effectLst/>
                <a:ea typeface="ＭＳ Ｐゴシック" pitchFamily="-111" charset="-128"/>
                <a:cs typeface="ＭＳ Ｐゴシック" pitchFamily="-111" charset="-128"/>
              </a:rPr>
              <a:t> ahead of print. </a:t>
            </a:r>
            <a:r>
              <a:rPr lang="en-AU" sz="1400" u="none" strike="noStrike" kern="1200" dirty="0" err="1">
                <a:solidFill>
                  <a:schemeClr val="tx1"/>
                </a:solidFill>
                <a:effectLst/>
                <a:ea typeface="ＭＳ Ｐゴシック" pitchFamily="-111" charset="-128"/>
                <a:cs typeface="ＭＳ Ｐゴシック" pitchFamily="-111" charset="-128"/>
              </a:rPr>
              <a:t>PMID</a:t>
            </a:r>
            <a:r>
              <a:rPr lang="en-AU" sz="1400" u="none" strike="noStrike" kern="1200" dirty="0">
                <a:solidFill>
                  <a:schemeClr val="tx1"/>
                </a:solidFill>
                <a:effectLst/>
                <a:ea typeface="ＭＳ Ｐゴシック" pitchFamily="-111" charset="-128"/>
                <a:cs typeface="ＭＳ Ｐゴシック" pitchFamily="-111" charset="-128"/>
              </a:rPr>
              <a:t>: 32480050.</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AU" sz="1400" u="none" strike="noStrike" kern="1200" dirty="0">
                <a:solidFill>
                  <a:schemeClr val="tx1"/>
                </a:solidFill>
                <a:effectLst/>
                <a:ea typeface="ＭＳ Ｐゴシック" pitchFamily="-111" charset="-128"/>
                <a:cs typeface="ＭＳ Ｐゴシック" pitchFamily="-111" charset="-128"/>
              </a:rPr>
              <a:t>Background: Selenium and iodine are trace elements well known to have important roles in the synthesis and metabolism of thyroid hormones. However, the effects of other trace elements on thyroid hormones are still inconclusive. We investigated the association between several trace elements and thyroid hormones.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AU" sz="1400" u="none" strike="noStrike" kern="1200" dirty="0">
                <a:solidFill>
                  <a:schemeClr val="tx1"/>
                </a:solidFill>
                <a:effectLst/>
                <a:ea typeface="ＭＳ Ｐゴシック" pitchFamily="-111" charset="-128"/>
                <a:cs typeface="ＭＳ Ｐゴシック" pitchFamily="-111" charset="-128"/>
              </a:rPr>
              <a:t>Methods: The data of 448 subjects who were measured for both, trace elements and </a:t>
            </a:r>
            <a:r>
              <a:rPr lang="en-AU" sz="1400" u="none" strike="noStrike" kern="1200" dirty="0" err="1">
                <a:solidFill>
                  <a:schemeClr val="tx1"/>
                </a:solidFill>
                <a:effectLst/>
                <a:ea typeface="ＭＳ Ｐゴシック" pitchFamily="-111" charset="-128"/>
                <a:cs typeface="ＭＳ Ｐゴシック" pitchFamily="-111" charset="-128"/>
              </a:rPr>
              <a:t>TSH</a:t>
            </a:r>
            <a:r>
              <a:rPr lang="en-AU" sz="1400" u="none" strike="noStrike" kern="1200" dirty="0">
                <a:solidFill>
                  <a:schemeClr val="tx1"/>
                </a:solidFill>
                <a:effectLst/>
                <a:ea typeface="ＭＳ Ｐゴシック" pitchFamily="-111" charset="-128"/>
                <a:cs typeface="ＭＳ Ｐゴシック" pitchFamily="-111" charset="-128"/>
              </a:rPr>
              <a:t>/free T4, at the Heath </a:t>
            </a:r>
            <a:r>
              <a:rPr lang="en-AU" sz="1400" u="none" strike="noStrike" kern="1200" dirty="0" err="1">
                <a:solidFill>
                  <a:schemeClr val="tx1"/>
                </a:solidFill>
                <a:effectLst/>
                <a:ea typeface="ＭＳ Ｐゴシック" pitchFamily="-111" charset="-128"/>
                <a:cs typeface="ＭＳ Ｐゴシック" pitchFamily="-111" charset="-128"/>
              </a:rPr>
              <a:t>Checkup</a:t>
            </a:r>
            <a:r>
              <a:rPr lang="en-AU" sz="1400" u="none" strike="noStrike" kern="1200" dirty="0">
                <a:solidFill>
                  <a:schemeClr val="tx1"/>
                </a:solidFill>
                <a:effectLst/>
                <a:ea typeface="ＭＳ Ｐゴシック" pitchFamily="-111" charset="-128"/>
                <a:cs typeface="ＭＳ Ｐゴシック" pitchFamily="-111" charset="-128"/>
              </a:rPr>
              <a:t> </a:t>
            </a:r>
            <a:r>
              <a:rPr lang="en-AU" sz="1400" u="none" strike="noStrike" kern="1200" dirty="0" err="1">
                <a:solidFill>
                  <a:schemeClr val="tx1"/>
                </a:solidFill>
                <a:effectLst/>
                <a:ea typeface="ＭＳ Ｐゴシック" pitchFamily="-111" charset="-128"/>
                <a:cs typeface="ＭＳ Ｐゴシック" pitchFamily="-111" charset="-128"/>
              </a:rPr>
              <a:t>Center</a:t>
            </a:r>
            <a:r>
              <a:rPr lang="en-AU" sz="1400" u="none" strike="noStrike" kern="1200" dirty="0">
                <a:solidFill>
                  <a:schemeClr val="tx1"/>
                </a:solidFill>
                <a:effectLst/>
                <a:ea typeface="ＭＳ Ｐゴシック" pitchFamily="-111" charset="-128"/>
                <a:cs typeface="ＭＳ Ｐゴシック" pitchFamily="-111" charset="-128"/>
              </a:rPr>
              <a:t> were retrospectively reviewed. The presence of thyroiditis (from thyroid echogenicity) and thyroid nodules were reviewed in the subjects who underwent thyroid ultrasonography.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AU" sz="1400" u="none" strike="noStrike" kern="1200" dirty="0">
                <a:solidFill>
                  <a:schemeClr val="tx1"/>
                </a:solidFill>
                <a:effectLst/>
                <a:ea typeface="ＭＳ Ｐゴシック" pitchFamily="-111" charset="-128"/>
                <a:cs typeface="ＭＳ Ｐゴシック" pitchFamily="-111" charset="-128"/>
              </a:rPr>
              <a:t>Results: Blood concentrations of manganese, copper, selenium, and molybdenum were associated with </a:t>
            </a:r>
            <a:r>
              <a:rPr lang="en-AU" sz="1400" u="none" strike="noStrike" kern="1200" dirty="0" err="1">
                <a:solidFill>
                  <a:schemeClr val="tx1"/>
                </a:solidFill>
                <a:effectLst/>
                <a:ea typeface="ＭＳ Ｐゴシック" pitchFamily="-111" charset="-128"/>
                <a:cs typeface="ＭＳ Ｐゴシック" pitchFamily="-111" charset="-128"/>
              </a:rPr>
              <a:t>TSH</a:t>
            </a:r>
            <a:r>
              <a:rPr lang="en-AU" sz="1400" u="none" strike="noStrike" kern="1200" dirty="0">
                <a:solidFill>
                  <a:schemeClr val="tx1"/>
                </a:solidFill>
                <a:effectLst/>
                <a:ea typeface="ＭＳ Ｐゴシック" pitchFamily="-111" charset="-128"/>
                <a:cs typeface="ＭＳ Ｐゴシック" pitchFamily="-111" charset="-128"/>
              </a:rPr>
              <a:t> or free T4. After adjusting for age, sex, BMI, smoking, and alcohol consumption, blood copper levels were positively associated with free T4 in both sexes and selenium levels were positively associated with free T4 in women. There was no association between trace elements and thyroiditis. Blood copper concentration had a weak non-linear association with the presence of thyroid nodules.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AU" sz="1400" u="none" strike="noStrike" kern="1200" dirty="0">
                <a:solidFill>
                  <a:schemeClr val="tx1"/>
                </a:solidFill>
                <a:effectLst/>
                <a:ea typeface="ＭＳ Ｐゴシック" pitchFamily="-111" charset="-128"/>
                <a:cs typeface="ＭＳ Ｐゴシック" pitchFamily="-111" charset="-128"/>
              </a:rPr>
              <a:t>Conclusions: This study demonstrated that blood concentrations of copper and selenium were significantly associated with free T4 in healthy Korean subjects with sufficient iodine intake suggesting their role in maintaining normal thyroid function.</a:t>
            </a:r>
          </a:p>
          <a:p>
            <a:endParaRPr lang="en-AU" sz="1400" u="none" strike="noStrike" kern="1200" dirty="0">
              <a:solidFill>
                <a:schemeClr val="tx1"/>
              </a:solidFill>
              <a:effectLst/>
              <a:ea typeface="ＭＳ Ｐゴシック" pitchFamily="-111" charset="-128"/>
              <a:cs typeface="ＭＳ Ｐゴシック" pitchFamily="-111" charset="-128"/>
            </a:endParaRPr>
          </a:p>
          <a:p>
            <a:endParaRPr lang="en-AU" sz="1400" u="none" strike="noStrike" kern="1200" dirty="0">
              <a:solidFill>
                <a:schemeClr val="tx1"/>
              </a:solidFill>
              <a:effectLst/>
              <a:ea typeface="ＭＳ Ｐゴシック" pitchFamily="-111" charset="-128"/>
              <a:cs typeface="ＭＳ Ｐゴシック" pitchFamily="-111" charset="-128"/>
            </a:endParaRPr>
          </a:p>
          <a:p>
            <a:endParaRPr lang="en-AU" sz="1400" u="none" strike="noStrike" kern="1200" dirty="0">
              <a:solidFill>
                <a:schemeClr val="tx1"/>
              </a:solidFill>
              <a:effectLst/>
              <a:ea typeface="ＭＳ Ｐゴシック" pitchFamily="-111" charset="-128"/>
              <a:cs typeface="ＭＳ Ｐゴシック" pitchFamily="-111" charset="-128"/>
            </a:endParaRPr>
          </a:p>
          <a:p>
            <a:pPr>
              <a:lnSpc>
                <a:spcPct val="80000"/>
              </a:lnSpc>
            </a:pPr>
            <a:endParaRPr lang="en-US" altLang="en-US" sz="1400" dirty="0">
              <a:ea typeface="ＭＳ Ｐゴシック" panose="020B0600070205080204" pitchFamily="34" charset="-128"/>
            </a:endParaRPr>
          </a:p>
          <a:p>
            <a:pPr>
              <a:lnSpc>
                <a:spcPct val="80000"/>
              </a:lnSpc>
            </a:pPr>
            <a:endParaRPr lang="en-US" altLang="en-US" sz="1400" dirty="0">
              <a:ea typeface="ＭＳ Ｐゴシック" panose="020B0600070205080204" pitchFamily="34" charset="-128"/>
            </a:endParaRPr>
          </a:p>
          <a:p>
            <a:pPr>
              <a:lnSpc>
                <a:spcPct val="80000"/>
              </a:lnSpc>
            </a:pPr>
            <a:endParaRPr lang="en-US" altLang="en-US" sz="1400" dirty="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959C8A3D-9D5B-6241-BB6A-0E49FDD06353}"/>
              </a:ext>
            </a:extLst>
          </p:cNvPr>
          <p:cNvSpPr>
            <a:spLocks noGrp="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A8CBC58-E19B-6847-AF9A-AF4363DC6EBD}" type="slidenum">
              <a:rPr lang="en-US" altLang="en-US" sz="1200">
                <a:latin typeface="Arial Regular"/>
              </a:rPr>
              <a:pPr eaLnBrk="1" hangingPunct="1"/>
              <a:t>60</a:t>
            </a:fld>
            <a:endParaRPr lang="en-US" altLang="en-US" sz="1200" dirty="0">
              <a:latin typeface="Arial Regul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ods.od.nih.gov</a:t>
            </a:r>
            <a:r>
              <a:rPr lang="en-US" dirty="0"/>
              <a:t>/factsheets/Iodine-</a:t>
            </a:r>
            <a:r>
              <a:rPr lang="en-US" dirty="0" err="1"/>
              <a:t>HealthProfessional</a:t>
            </a:r>
            <a:r>
              <a:rPr lang="en-US" dirty="0"/>
              <a:t>/</a:t>
            </a:r>
          </a:p>
          <a:p>
            <a:endParaRPr lang="en-US" dirty="0"/>
          </a:p>
          <a:p>
            <a:r>
              <a:rPr lang="en-US" dirty="0"/>
              <a:t>Leung AM, Braverman LE, Pearce </a:t>
            </a:r>
            <a:r>
              <a:rPr lang="en-US" dirty="0" err="1"/>
              <a:t>EN</a:t>
            </a:r>
            <a:r>
              <a:rPr lang="en-US" dirty="0"/>
              <a:t>. History of U.S. iodine fortification and supplementation. Nutrients. 2012 Nov 13;4(11):1740-6. </a:t>
            </a:r>
            <a:r>
              <a:rPr lang="en-US" dirty="0" err="1"/>
              <a:t>doi</a:t>
            </a:r>
            <a:r>
              <a:rPr lang="en-US" dirty="0"/>
              <a:t>: 10.3390/nu4111740. Erratum in: Nutrients. 2017 Sep 05;9(9): </a:t>
            </a:r>
            <a:r>
              <a:rPr lang="en-US" dirty="0" err="1"/>
              <a:t>PMID</a:t>
            </a:r>
            <a:r>
              <a:rPr lang="en-US" dirty="0"/>
              <a:t>: 23201844; </a:t>
            </a:r>
            <a:r>
              <a:rPr lang="en-US" dirty="0" err="1"/>
              <a:t>PMCID</a:t>
            </a:r>
            <a:r>
              <a:rPr lang="en-US" dirty="0"/>
              <a:t>: PMC3509517.</a:t>
            </a:r>
          </a:p>
          <a:p>
            <a:r>
              <a:rPr lang="en-US" dirty="0"/>
              <a:t>The iodine content of plant foods depends on the iodine levels in soil and in groundwater used in irrigation, in crop fertilizers, and in livestock feed. Iodine concentrations of plants grown in soils of iodine-deficient regions may be as low as 10 </a:t>
            </a:r>
            <a:r>
              <a:rPr lang="el-GR" dirty="0"/>
              <a:t>μ</a:t>
            </a:r>
            <a:r>
              <a:rPr lang="en-US" dirty="0"/>
              <a:t>g/kg of dry weight, in contrast to that of plants grown in iodine-rich areas, which may be as high as 1000 </a:t>
            </a:r>
            <a:r>
              <a:rPr lang="el-GR" dirty="0"/>
              <a:t>μ</a:t>
            </a:r>
            <a:r>
              <a:rPr lang="en-US" dirty="0"/>
              <a:t>g/kg dry weight [9]. Most foods contain 3–75 </a:t>
            </a:r>
            <a:r>
              <a:rPr lang="el-GR" dirty="0"/>
              <a:t>μ</a:t>
            </a:r>
            <a:r>
              <a:rPr lang="en-US" dirty="0"/>
              <a:t>g of iodine per serving [10].</a:t>
            </a:r>
          </a:p>
          <a:p>
            <a:endParaRPr lang="en-US" dirty="0"/>
          </a:p>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61</a:t>
            </a:fld>
            <a:endParaRPr lang="en-US" altLang="en-US"/>
          </a:p>
        </p:txBody>
      </p:sp>
    </p:spTree>
    <p:extLst>
      <p:ext uri="{BB962C8B-B14F-4D97-AF65-F5344CB8AC3E}">
        <p14:creationId xmlns:p14="http://schemas.microsoft.com/office/powerpoint/2010/main" val="6445730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AU" sz="1200" u="none" strike="noStrike" kern="1200" dirty="0">
                <a:solidFill>
                  <a:schemeClr val="tx1"/>
                </a:solidFill>
                <a:effectLst/>
                <a:ea typeface="ＭＳ Ｐゴシック" pitchFamily="-111" charset="-128"/>
                <a:cs typeface="ＭＳ Ｐゴシック" pitchFamily="-111" charset="-128"/>
              </a:rPr>
              <a:t>Ma W, He X, Braverman L. Iodine Content in Milk Alternatives. Thyroid. 2016 Sep;26(9):1308-10.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10.1089/thy.2016.0239. </a:t>
            </a:r>
            <a:r>
              <a:rPr lang="en-AU" sz="1200" u="none" strike="noStrike" kern="1200" dirty="0" err="1">
                <a:solidFill>
                  <a:schemeClr val="tx1"/>
                </a:solidFill>
                <a:effectLst/>
                <a:ea typeface="ＭＳ Ｐゴシック" pitchFamily="-111" charset="-128"/>
                <a:cs typeface="ＭＳ Ｐゴシック" pitchFamily="-111" charset="-128"/>
              </a:rPr>
              <a:t>Epub</a:t>
            </a:r>
            <a:r>
              <a:rPr lang="en-AU" sz="1200" u="none" strike="noStrike" kern="1200" dirty="0">
                <a:solidFill>
                  <a:schemeClr val="tx1"/>
                </a:solidFill>
                <a:effectLst/>
                <a:ea typeface="ＭＳ Ｐゴシック" pitchFamily="-111" charset="-128"/>
                <a:cs typeface="ＭＳ Ｐゴシック" pitchFamily="-111" charset="-128"/>
              </a:rPr>
              <a:t> 2016 Aug 9.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27358189.</a:t>
            </a:r>
          </a:p>
          <a:p>
            <a:r>
              <a:rPr lang="en-AU" sz="1200" u="none" strike="noStrike" kern="1200" dirty="0">
                <a:solidFill>
                  <a:schemeClr val="tx1"/>
                </a:solidFill>
                <a:effectLst/>
                <a:ea typeface="ＭＳ Ｐゴシック" pitchFamily="-111" charset="-128"/>
                <a:cs typeface="ＭＳ Ｐゴシック" pitchFamily="-111" charset="-128"/>
              </a:rPr>
              <a:t>Abstract</a:t>
            </a:r>
          </a:p>
          <a:p>
            <a:r>
              <a:rPr lang="en-AU" sz="1200" u="none" strike="noStrike" kern="1200" dirty="0">
                <a:solidFill>
                  <a:schemeClr val="tx1"/>
                </a:solidFill>
                <a:effectLst/>
                <a:ea typeface="ＭＳ Ｐゴシック" pitchFamily="-111" charset="-128"/>
                <a:cs typeface="ＭＳ Ｐゴシック" pitchFamily="-111" charset="-128"/>
              </a:rPr>
              <a:t>Background: Iodine is necessary for the production of thyroid hormones and is acquired through the diet. Cow's milk is a primary source of iodine in the U.S. diet. The objective of this study was to measure the iodine content in a variety of milk alternatives to determine whether milk alternatives contain iodine levels comparable to that of cow's milk.</a:t>
            </a:r>
          </a:p>
          <a:p>
            <a:r>
              <a:rPr lang="en-AU" sz="1200" u="none" strike="noStrike" kern="1200" dirty="0">
                <a:solidFill>
                  <a:schemeClr val="tx1"/>
                </a:solidFill>
                <a:effectLst/>
                <a:ea typeface="ＭＳ Ｐゴシック" pitchFamily="-111" charset="-128"/>
                <a:cs typeface="ＭＳ Ｐゴシック" pitchFamily="-111" charset="-128"/>
              </a:rPr>
              <a:t>Methods: Iodine levels from 30 different brands of milk alternatives from 16 different companies were measured by the spectrophotometric method of the </a:t>
            </a:r>
            <a:r>
              <a:rPr lang="en-AU" sz="1200" u="none" strike="noStrike" kern="1200" dirty="0" err="1">
                <a:solidFill>
                  <a:schemeClr val="tx1"/>
                </a:solidFill>
                <a:effectLst/>
                <a:ea typeface="ＭＳ Ｐゴシック" pitchFamily="-111" charset="-128"/>
                <a:cs typeface="ＭＳ Ｐゴシック" pitchFamily="-111" charset="-128"/>
              </a:rPr>
              <a:t>Sandell</a:t>
            </a:r>
            <a:r>
              <a:rPr lang="en-AU" sz="1200" u="none" strike="noStrike" kern="1200" dirty="0">
                <a:solidFill>
                  <a:schemeClr val="tx1"/>
                </a:solidFill>
                <a:effectLst/>
                <a:ea typeface="ＭＳ Ｐゴシック" pitchFamily="-111" charset="-128"/>
                <a:cs typeface="ＭＳ Ｐゴシック" pitchFamily="-111" charset="-128"/>
              </a:rPr>
              <a:t>-Kolthoff reaction.</a:t>
            </a:r>
          </a:p>
          <a:p>
            <a:r>
              <a:rPr lang="en-AU" sz="1200" u="none" strike="noStrike" kern="1200" dirty="0">
                <a:solidFill>
                  <a:schemeClr val="tx1"/>
                </a:solidFill>
                <a:effectLst/>
                <a:ea typeface="ＭＳ Ｐゴシック" pitchFamily="-111" charset="-128"/>
                <a:cs typeface="ＭＳ Ｐゴシック" pitchFamily="-111" charset="-128"/>
              </a:rPr>
              <a:t>Results: The 30 brands of milk alternatives contained an average of 3.1 ± 2.5 </a:t>
            </a:r>
            <a:r>
              <a:rPr lang="el-GR" sz="1200" u="none" strike="noStrike" kern="1200" dirty="0">
                <a:solidFill>
                  <a:schemeClr val="tx1"/>
                </a:solidFill>
                <a:effectLst/>
                <a:ea typeface="ＭＳ Ｐゴシック" pitchFamily="-111" charset="-128"/>
                <a:cs typeface="ＭＳ Ｐゴシック" pitchFamily="-111" charset="-128"/>
              </a:rPr>
              <a:t>μ</a:t>
            </a:r>
            <a:r>
              <a:rPr lang="en-AU" sz="1200" u="none" strike="noStrike" kern="1200" dirty="0">
                <a:solidFill>
                  <a:schemeClr val="tx1"/>
                </a:solidFill>
                <a:effectLst/>
                <a:ea typeface="ＭＳ Ｐゴシック" pitchFamily="-111" charset="-128"/>
                <a:cs typeface="ＭＳ Ｐゴシック" pitchFamily="-111" charset="-128"/>
              </a:rPr>
              <a:t>g/250 mL (∼8 oz. or one cup, serving size) of iodine or 12.3 ± 10.1 </a:t>
            </a:r>
            <a:r>
              <a:rPr lang="el-GR" sz="1200" u="none" strike="noStrike" kern="1200" dirty="0">
                <a:solidFill>
                  <a:schemeClr val="tx1"/>
                </a:solidFill>
                <a:effectLst/>
                <a:ea typeface="ＭＳ Ｐゴシック" pitchFamily="-111" charset="-128"/>
                <a:cs typeface="ＭＳ Ｐゴシック" pitchFamily="-111" charset="-128"/>
              </a:rPr>
              <a:t>μ</a:t>
            </a:r>
            <a:r>
              <a:rPr lang="en-AU" sz="1200" u="none" strike="noStrike" kern="1200" dirty="0">
                <a:solidFill>
                  <a:schemeClr val="tx1"/>
                </a:solidFill>
                <a:effectLst/>
                <a:ea typeface="ＭＳ Ｐゴシック" pitchFamily="-111" charset="-128"/>
                <a:cs typeface="ＭＳ Ｐゴシック" pitchFamily="-111" charset="-128"/>
              </a:rPr>
              <a:t>g/L (∼24 oz. or four cups, daily recommended serving for adequate calcium intake) of iodine.</a:t>
            </a:r>
          </a:p>
          <a:p>
            <a:r>
              <a:rPr lang="en-AU" sz="1200" u="none" strike="noStrike" kern="1200" dirty="0">
                <a:solidFill>
                  <a:schemeClr val="tx1"/>
                </a:solidFill>
                <a:effectLst/>
                <a:ea typeface="ＭＳ Ｐゴシック" pitchFamily="-111" charset="-128"/>
                <a:cs typeface="ＭＳ Ｐゴシック" pitchFamily="-111" charset="-128"/>
              </a:rPr>
              <a:t>Conclusions: These results indicate that milk alternatives contain far less iodine than cow's milk. Individuals with restricted dairy product consumption are at risk for inadequate dietary iodine intake.</a:t>
            </a:r>
          </a:p>
          <a:p>
            <a:endParaRPr lang="en-AU" sz="1200" u="none" strike="noStrike" kern="1200" dirty="0">
              <a:solidFill>
                <a:schemeClr val="tx1"/>
              </a:solidFill>
              <a:effectLst/>
              <a:ea typeface="ＭＳ Ｐゴシック" pitchFamily="-111" charset="-128"/>
              <a:cs typeface="ＭＳ Ｐゴシック" pitchFamily="-111" charset="-128"/>
            </a:endParaRPr>
          </a:p>
          <a:p>
            <a:r>
              <a:rPr lang="en-AU" sz="1200" u="none" strike="noStrike" kern="1200" dirty="0" err="1">
                <a:solidFill>
                  <a:schemeClr val="tx1"/>
                </a:solidFill>
                <a:effectLst/>
                <a:ea typeface="ＭＳ Ｐゴシック" pitchFamily="-111" charset="-128"/>
                <a:cs typeface="ＭＳ Ｐゴシック" pitchFamily="-111" charset="-128"/>
              </a:rPr>
              <a:t>Nazeri</a:t>
            </a:r>
            <a:r>
              <a:rPr lang="en-AU" sz="1200" u="none" strike="noStrike" kern="1200" dirty="0">
                <a:solidFill>
                  <a:schemeClr val="tx1"/>
                </a:solidFill>
                <a:effectLst/>
                <a:ea typeface="ＭＳ Ｐゴシック" pitchFamily="-111" charset="-128"/>
                <a:cs typeface="ＭＳ Ｐゴシック" pitchFamily="-111" charset="-128"/>
              </a:rPr>
              <a:t> P, </a:t>
            </a:r>
            <a:r>
              <a:rPr lang="en-AU" sz="1200" u="none" strike="noStrike" kern="1200" dirty="0" err="1">
                <a:solidFill>
                  <a:schemeClr val="tx1"/>
                </a:solidFill>
                <a:effectLst/>
                <a:ea typeface="ＭＳ Ｐゴシック" pitchFamily="-111" charset="-128"/>
                <a:cs typeface="ＭＳ Ｐゴシック" pitchFamily="-111" charset="-128"/>
              </a:rPr>
              <a:t>Norouzian</a:t>
            </a:r>
            <a:r>
              <a:rPr lang="en-AU" sz="1200" u="none" strike="noStrike" kern="1200" dirty="0">
                <a:solidFill>
                  <a:schemeClr val="tx1"/>
                </a:solidFill>
                <a:effectLst/>
                <a:ea typeface="ＭＳ Ｐゴシック" pitchFamily="-111" charset="-128"/>
                <a:cs typeface="ＭＳ Ｐゴシック" pitchFamily="-111" charset="-128"/>
              </a:rPr>
              <a:t> MA, </a:t>
            </a:r>
            <a:r>
              <a:rPr lang="en-AU" sz="1200" u="none" strike="noStrike" kern="1200" dirty="0" err="1">
                <a:solidFill>
                  <a:schemeClr val="tx1"/>
                </a:solidFill>
                <a:effectLst/>
                <a:ea typeface="ＭＳ Ｐゴシック" pitchFamily="-111" charset="-128"/>
                <a:cs typeface="ＭＳ Ｐゴシック" pitchFamily="-111" charset="-128"/>
              </a:rPr>
              <a:t>Mirmiran</a:t>
            </a:r>
            <a:r>
              <a:rPr lang="en-AU" sz="1200" u="none" strike="noStrike" kern="1200" dirty="0">
                <a:solidFill>
                  <a:schemeClr val="tx1"/>
                </a:solidFill>
                <a:effectLst/>
                <a:ea typeface="ＭＳ Ｐゴシック" pitchFamily="-111" charset="-128"/>
                <a:cs typeface="ＭＳ Ｐゴシック" pitchFamily="-111" charset="-128"/>
              </a:rPr>
              <a:t> P, </a:t>
            </a:r>
            <a:r>
              <a:rPr lang="en-AU" sz="1200" u="none" strike="noStrike" kern="1200" dirty="0" err="1">
                <a:solidFill>
                  <a:schemeClr val="tx1"/>
                </a:solidFill>
                <a:effectLst/>
                <a:ea typeface="ＭＳ Ｐゴシック" pitchFamily="-111" charset="-128"/>
                <a:cs typeface="ＭＳ Ｐゴシック" pitchFamily="-111" charset="-128"/>
              </a:rPr>
              <a:t>Hedayati</a:t>
            </a:r>
            <a:r>
              <a:rPr lang="en-AU" sz="1200" u="none" strike="noStrike" kern="1200" dirty="0">
                <a:solidFill>
                  <a:schemeClr val="tx1"/>
                </a:solidFill>
                <a:effectLst/>
                <a:ea typeface="ＭＳ Ｐゴシック" pitchFamily="-111" charset="-128"/>
                <a:cs typeface="ＭＳ Ｐゴシック" pitchFamily="-111" charset="-128"/>
              </a:rPr>
              <a:t> M, Azizi F. Heating Process in Pasteurization and not in Sterilization Decreases the Iodine Concentration of Milk. </a:t>
            </a:r>
            <a:r>
              <a:rPr lang="en-AU" sz="1200" u="none" strike="noStrike" kern="1200" dirty="0" err="1">
                <a:solidFill>
                  <a:schemeClr val="tx1"/>
                </a:solidFill>
                <a:effectLst/>
                <a:ea typeface="ＭＳ Ｐゴシック" pitchFamily="-111" charset="-128"/>
                <a:cs typeface="ＭＳ Ｐゴシック" pitchFamily="-111" charset="-128"/>
              </a:rPr>
              <a:t>Int</a:t>
            </a:r>
            <a:r>
              <a:rPr lang="en-AU" sz="1200" u="none" strike="noStrike" kern="1200" dirty="0">
                <a:solidFill>
                  <a:schemeClr val="tx1"/>
                </a:solidFill>
                <a:effectLst/>
                <a:ea typeface="ＭＳ Ｐゴシック" pitchFamily="-111" charset="-128"/>
                <a:cs typeface="ＭＳ Ｐゴシック" pitchFamily="-111" charset="-128"/>
              </a:rPr>
              <a:t> J Endocrinol </a:t>
            </a:r>
            <a:r>
              <a:rPr lang="en-AU" sz="1200" u="none" strike="noStrike" kern="1200" dirty="0" err="1">
                <a:solidFill>
                  <a:schemeClr val="tx1"/>
                </a:solidFill>
                <a:effectLst/>
                <a:ea typeface="ＭＳ Ｐゴシック" pitchFamily="-111" charset="-128"/>
                <a:cs typeface="ＭＳ Ｐゴシック" pitchFamily="-111" charset="-128"/>
              </a:rPr>
              <a:t>Metab</a:t>
            </a:r>
            <a:r>
              <a:rPr lang="en-AU" sz="1200" u="none" strike="noStrike" kern="1200" dirty="0">
                <a:solidFill>
                  <a:schemeClr val="tx1"/>
                </a:solidFill>
                <a:effectLst/>
                <a:ea typeface="ＭＳ Ｐゴシック" pitchFamily="-111" charset="-128"/>
                <a:cs typeface="ＭＳ Ｐゴシック" pitchFamily="-111" charset="-128"/>
              </a:rPr>
              <a:t>. 2015 Oct 3;13(4):e27995.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10.5812/ijem.27995.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26587031; </a:t>
            </a:r>
            <a:r>
              <a:rPr lang="en-AU" sz="1200" u="none" strike="noStrike" kern="1200" dirty="0" err="1">
                <a:solidFill>
                  <a:schemeClr val="tx1"/>
                </a:solidFill>
                <a:effectLst/>
                <a:ea typeface="ＭＳ Ｐゴシック" pitchFamily="-111" charset="-128"/>
                <a:cs typeface="ＭＳ Ｐゴシック" pitchFamily="-111" charset="-128"/>
              </a:rPr>
              <a:t>PMCID</a:t>
            </a:r>
            <a:r>
              <a:rPr lang="en-AU" sz="1200" u="none" strike="noStrike" kern="1200" dirty="0">
                <a:solidFill>
                  <a:schemeClr val="tx1"/>
                </a:solidFill>
                <a:effectLst/>
                <a:ea typeface="ＭＳ Ｐゴシック" pitchFamily="-111" charset="-128"/>
                <a:cs typeface="ＭＳ Ｐゴシック" pitchFamily="-111" charset="-128"/>
              </a:rPr>
              <a:t>: PMC4648127.</a:t>
            </a:r>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62</a:t>
            </a:fld>
            <a:endParaRPr lang="en-US" altLang="en-US"/>
          </a:p>
        </p:txBody>
      </p:sp>
    </p:spTree>
    <p:extLst>
      <p:ext uri="{BB962C8B-B14F-4D97-AF65-F5344CB8AC3E}">
        <p14:creationId xmlns:p14="http://schemas.microsoft.com/office/powerpoint/2010/main" val="6947809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63</a:t>
            </a:fld>
            <a:endParaRPr lang="en-US" altLang="en-US"/>
          </a:p>
        </p:txBody>
      </p:sp>
    </p:spTree>
    <p:extLst>
      <p:ext uri="{BB962C8B-B14F-4D97-AF65-F5344CB8AC3E}">
        <p14:creationId xmlns:p14="http://schemas.microsoft.com/office/powerpoint/2010/main" val="19053363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br>
              <a:rPr lang="en-AU" sz="1200" u="none" strike="noStrike" kern="1200" dirty="0">
                <a:solidFill>
                  <a:schemeClr val="tx1"/>
                </a:solidFill>
                <a:effectLst/>
                <a:ea typeface="ＭＳ Ｐゴシック" pitchFamily="-111" charset="-128"/>
                <a:cs typeface="ＭＳ Ｐゴシック" pitchFamily="-111" charset="-128"/>
              </a:rPr>
            </a:br>
            <a:endParaRPr lang="en-AU" sz="1200" u="none" strike="noStrike" kern="1200" dirty="0">
              <a:solidFill>
                <a:schemeClr val="tx1"/>
              </a:solidFill>
              <a:effectLst/>
              <a:ea typeface="ＭＳ Ｐゴシック" pitchFamily="-111" charset="-128"/>
              <a:cs typeface="ＭＳ Ｐゴシック" pitchFamily="-111" charset="-128"/>
            </a:endParaRPr>
          </a:p>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64</a:t>
            </a:fld>
            <a:endParaRPr lang="en-US" altLang="en-US"/>
          </a:p>
        </p:txBody>
      </p:sp>
    </p:spTree>
    <p:extLst>
      <p:ext uri="{BB962C8B-B14F-4D97-AF65-F5344CB8AC3E}">
        <p14:creationId xmlns:p14="http://schemas.microsoft.com/office/powerpoint/2010/main" val="2485046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JACOBS FA, </a:t>
            </a:r>
            <a:r>
              <a:rPr lang="en-US" dirty="0" err="1"/>
              <a:t>FLAA</a:t>
            </a:r>
            <a:r>
              <a:rPr lang="en-US" dirty="0"/>
              <a:t> RC, BELK </a:t>
            </a:r>
            <a:r>
              <a:rPr lang="en-US" dirty="0" err="1"/>
              <a:t>WF</a:t>
            </a:r>
            <a:r>
              <a:rPr lang="en-US" dirty="0"/>
              <a:t>. Pyridoxal phosphate requirement for intestinal absorption of L-tyrosine. J </a:t>
            </a:r>
            <a:r>
              <a:rPr lang="en-US" dirty="0" err="1"/>
              <a:t>Biol</a:t>
            </a:r>
            <a:r>
              <a:rPr lang="en-US" dirty="0"/>
              <a:t> Chem. 1960 Nov;235:3224-7. </a:t>
            </a:r>
            <a:r>
              <a:rPr lang="en-US" dirty="0" err="1"/>
              <a:t>PMID</a:t>
            </a:r>
            <a:r>
              <a:rPr lang="en-US" dirty="0"/>
              <a:t>: 13718564.</a:t>
            </a:r>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65</a:t>
            </a:fld>
            <a:endParaRPr lang="en-US" altLang="en-US"/>
          </a:p>
        </p:txBody>
      </p:sp>
    </p:spTree>
    <p:extLst>
      <p:ext uri="{BB962C8B-B14F-4D97-AF65-F5344CB8AC3E}">
        <p14:creationId xmlns:p14="http://schemas.microsoft.com/office/powerpoint/2010/main" val="5182601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none" strike="noStrike" kern="1200" dirty="0" err="1">
                <a:solidFill>
                  <a:schemeClr val="tx1"/>
                </a:solidFill>
                <a:effectLst/>
                <a:ea typeface="ＭＳ Ｐゴシック" pitchFamily="-111" charset="-128"/>
                <a:cs typeface="ＭＳ Ｐゴシック" pitchFamily="-111" charset="-128"/>
              </a:rPr>
              <a:t>Khatiwada</a:t>
            </a:r>
            <a:r>
              <a:rPr lang="en-AU" sz="1200" u="none" strike="noStrike" kern="1200" dirty="0">
                <a:solidFill>
                  <a:schemeClr val="tx1"/>
                </a:solidFill>
                <a:effectLst/>
                <a:ea typeface="ＭＳ Ｐゴシック" pitchFamily="-111" charset="-128"/>
                <a:cs typeface="ＭＳ Ｐゴシック" pitchFamily="-111" charset="-128"/>
              </a:rPr>
              <a:t> S, </a:t>
            </a:r>
            <a:r>
              <a:rPr lang="en-AU" sz="1200" u="none" strike="noStrike" kern="1200" dirty="0" err="1">
                <a:solidFill>
                  <a:schemeClr val="tx1"/>
                </a:solidFill>
                <a:effectLst/>
                <a:ea typeface="ＭＳ Ｐゴシック" pitchFamily="-111" charset="-128"/>
                <a:cs typeface="ＭＳ Ｐゴシック" pitchFamily="-111" charset="-128"/>
              </a:rPr>
              <a:t>Gelal</a:t>
            </a:r>
            <a:r>
              <a:rPr lang="en-AU" sz="1200" u="none" strike="noStrike" kern="1200" dirty="0">
                <a:solidFill>
                  <a:schemeClr val="tx1"/>
                </a:solidFill>
                <a:effectLst/>
                <a:ea typeface="ＭＳ Ｐゴシック" pitchFamily="-111" charset="-128"/>
                <a:cs typeface="ＭＳ Ｐゴシック" pitchFamily="-111" charset="-128"/>
              </a:rPr>
              <a:t> B, </a:t>
            </a:r>
            <a:r>
              <a:rPr lang="en-AU" sz="1200" u="none" strike="noStrike" kern="1200" dirty="0" err="1">
                <a:solidFill>
                  <a:schemeClr val="tx1"/>
                </a:solidFill>
                <a:effectLst/>
                <a:ea typeface="ＭＳ Ｐゴシック" pitchFamily="-111" charset="-128"/>
                <a:cs typeface="ＭＳ Ｐゴシック" pitchFamily="-111" charset="-128"/>
              </a:rPr>
              <a:t>Baral</a:t>
            </a:r>
            <a:r>
              <a:rPr lang="en-AU" sz="1200" u="none" strike="noStrike" kern="1200" dirty="0">
                <a:solidFill>
                  <a:schemeClr val="tx1"/>
                </a:solidFill>
                <a:effectLst/>
                <a:ea typeface="ＭＳ Ｐゴシック" pitchFamily="-111" charset="-128"/>
                <a:cs typeface="ＭＳ Ｐゴシック" pitchFamily="-111" charset="-128"/>
              </a:rPr>
              <a:t> N, </a:t>
            </a:r>
            <a:r>
              <a:rPr lang="en-AU" sz="1200" u="none" strike="noStrike" kern="1200" dirty="0" err="1">
                <a:solidFill>
                  <a:schemeClr val="tx1"/>
                </a:solidFill>
                <a:effectLst/>
                <a:ea typeface="ＭＳ Ｐゴシック" pitchFamily="-111" charset="-128"/>
                <a:cs typeface="ＭＳ Ｐゴシック" pitchFamily="-111" charset="-128"/>
              </a:rPr>
              <a:t>Lamsal</a:t>
            </a:r>
            <a:r>
              <a:rPr lang="en-AU" sz="1200" u="none" strike="noStrike" kern="1200" dirty="0">
                <a:solidFill>
                  <a:schemeClr val="tx1"/>
                </a:solidFill>
                <a:effectLst/>
                <a:ea typeface="ＭＳ Ｐゴシック" pitchFamily="-111" charset="-128"/>
                <a:cs typeface="ＭＳ Ｐゴシック" pitchFamily="-111" charset="-128"/>
              </a:rPr>
              <a:t> M. Association between iron status and thyroid function in Nepalese children. Thyroid Res. 2016 Jan 27;9:2.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10.1186/s13044-016-0031-0.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26819633; </a:t>
            </a:r>
            <a:r>
              <a:rPr lang="en-AU" sz="1200" u="none" strike="noStrike" kern="1200" dirty="0" err="1">
                <a:solidFill>
                  <a:schemeClr val="tx1"/>
                </a:solidFill>
                <a:effectLst/>
                <a:ea typeface="ＭＳ Ｐゴシック" pitchFamily="-111" charset="-128"/>
                <a:cs typeface="ＭＳ Ｐゴシック" pitchFamily="-111" charset="-128"/>
              </a:rPr>
              <a:t>PMCID</a:t>
            </a:r>
            <a:r>
              <a:rPr lang="en-AU" sz="1200" u="none" strike="noStrike" kern="1200" dirty="0">
                <a:solidFill>
                  <a:schemeClr val="tx1"/>
                </a:solidFill>
                <a:effectLst/>
                <a:ea typeface="ＭＳ Ｐゴシック" pitchFamily="-111" charset="-128"/>
                <a:cs typeface="ＭＳ Ｐゴシック" pitchFamily="-111" charset="-128"/>
              </a:rPr>
              <a:t>: PMC4729155.</a:t>
            </a:r>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66</a:t>
            </a:fld>
            <a:endParaRPr lang="en-US" altLang="en-US"/>
          </a:p>
        </p:txBody>
      </p:sp>
    </p:spTree>
    <p:extLst>
      <p:ext uri="{BB962C8B-B14F-4D97-AF65-F5344CB8AC3E}">
        <p14:creationId xmlns:p14="http://schemas.microsoft.com/office/powerpoint/2010/main" val="675982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AU" sz="1200" u="none" strike="noStrike" kern="1200" dirty="0" err="1">
                <a:solidFill>
                  <a:schemeClr val="tx1"/>
                </a:solidFill>
                <a:effectLst/>
                <a:ea typeface="ＭＳ Ｐゴシック" pitchFamily="-111" charset="-128"/>
                <a:cs typeface="ＭＳ Ｐゴシック" pitchFamily="-111" charset="-128"/>
              </a:rPr>
              <a:t>Kaličanin</a:t>
            </a:r>
            <a:r>
              <a:rPr lang="en-AU" sz="1200" u="none" strike="noStrike" kern="1200" dirty="0">
                <a:solidFill>
                  <a:schemeClr val="tx1"/>
                </a:solidFill>
                <a:effectLst/>
                <a:ea typeface="ＭＳ Ｐゴシック" pitchFamily="-111" charset="-128"/>
                <a:cs typeface="ＭＳ Ｐゴシック" pitchFamily="-111" charset="-128"/>
              </a:rPr>
              <a:t> D, </a:t>
            </a:r>
            <a:r>
              <a:rPr lang="en-AU" sz="1200" u="none" strike="noStrike" kern="1200" dirty="0" err="1">
                <a:solidFill>
                  <a:schemeClr val="tx1"/>
                </a:solidFill>
                <a:effectLst/>
                <a:ea typeface="ＭＳ Ｐゴシック" pitchFamily="-111" charset="-128"/>
                <a:cs typeface="ＭＳ Ｐゴシック" pitchFamily="-111" charset="-128"/>
              </a:rPr>
              <a:t>Brčić</a:t>
            </a:r>
            <a:r>
              <a:rPr lang="en-AU" sz="1200" u="none" strike="noStrike" kern="1200" dirty="0">
                <a:solidFill>
                  <a:schemeClr val="tx1"/>
                </a:solidFill>
                <a:effectLst/>
                <a:ea typeface="ＭＳ Ｐゴシック" pitchFamily="-111" charset="-128"/>
                <a:cs typeface="ＭＳ Ｐゴシック" pitchFamily="-111" charset="-128"/>
              </a:rPr>
              <a:t> L, </a:t>
            </a:r>
            <a:r>
              <a:rPr lang="en-AU" sz="1200" u="none" strike="noStrike" kern="1200" dirty="0" err="1">
                <a:solidFill>
                  <a:schemeClr val="tx1"/>
                </a:solidFill>
                <a:effectLst/>
                <a:ea typeface="ＭＳ Ｐゴシック" pitchFamily="-111" charset="-128"/>
                <a:cs typeface="ＭＳ Ｐゴシック" pitchFamily="-111" charset="-128"/>
              </a:rPr>
              <a:t>Ljubetić</a:t>
            </a:r>
            <a:r>
              <a:rPr lang="en-AU" sz="1200" u="none" strike="noStrike" kern="1200" dirty="0">
                <a:solidFill>
                  <a:schemeClr val="tx1"/>
                </a:solidFill>
                <a:effectLst/>
                <a:ea typeface="ＭＳ Ｐゴシック" pitchFamily="-111" charset="-128"/>
                <a:cs typeface="ＭＳ Ｐゴシック" pitchFamily="-111" charset="-128"/>
              </a:rPr>
              <a:t> K, </a:t>
            </a:r>
            <a:r>
              <a:rPr lang="en-AU" sz="1200" u="none" strike="noStrike" kern="1200" dirty="0" err="1">
                <a:solidFill>
                  <a:schemeClr val="tx1"/>
                </a:solidFill>
                <a:effectLst/>
                <a:ea typeface="ＭＳ Ｐゴシック" pitchFamily="-111" charset="-128"/>
                <a:cs typeface="ＭＳ Ｐゴシック" pitchFamily="-111" charset="-128"/>
              </a:rPr>
              <a:t>Barić</a:t>
            </a:r>
            <a:r>
              <a:rPr lang="en-AU" sz="1200" u="none" strike="noStrike" kern="1200" dirty="0">
                <a:solidFill>
                  <a:schemeClr val="tx1"/>
                </a:solidFill>
                <a:effectLst/>
                <a:ea typeface="ＭＳ Ｐゴシック" pitchFamily="-111" charset="-128"/>
                <a:cs typeface="ＭＳ Ｐゴシック" pitchFamily="-111" charset="-128"/>
              </a:rPr>
              <a:t> A, </a:t>
            </a:r>
            <a:r>
              <a:rPr lang="en-AU" sz="1200" u="none" strike="noStrike" kern="1200" dirty="0" err="1">
                <a:solidFill>
                  <a:schemeClr val="tx1"/>
                </a:solidFill>
                <a:effectLst/>
                <a:ea typeface="ＭＳ Ｐゴシック" pitchFamily="-111" charset="-128"/>
                <a:cs typeface="ＭＳ Ｐゴシック" pitchFamily="-111" charset="-128"/>
              </a:rPr>
              <a:t>Gračan</a:t>
            </a:r>
            <a:r>
              <a:rPr lang="en-AU" sz="1200" u="none" strike="noStrike" kern="1200" dirty="0">
                <a:solidFill>
                  <a:schemeClr val="tx1"/>
                </a:solidFill>
                <a:effectLst/>
                <a:ea typeface="ＭＳ Ｐゴシック" pitchFamily="-111" charset="-128"/>
                <a:cs typeface="ＭＳ Ｐゴシック" pitchFamily="-111" charset="-128"/>
              </a:rPr>
              <a:t> S, </a:t>
            </a:r>
            <a:r>
              <a:rPr lang="en-AU" sz="1200" u="none" strike="noStrike" kern="1200" dirty="0" err="1">
                <a:solidFill>
                  <a:schemeClr val="tx1"/>
                </a:solidFill>
                <a:effectLst/>
                <a:ea typeface="ＭＳ Ｐゴシック" pitchFamily="-111" charset="-128"/>
                <a:cs typeface="ＭＳ Ｐゴシック" pitchFamily="-111" charset="-128"/>
              </a:rPr>
              <a:t>Brekalo</a:t>
            </a:r>
            <a:r>
              <a:rPr lang="en-AU" sz="1200" u="none" strike="noStrike" kern="1200" dirty="0">
                <a:solidFill>
                  <a:schemeClr val="tx1"/>
                </a:solidFill>
                <a:effectLst/>
                <a:ea typeface="ＭＳ Ｐゴシック" pitchFamily="-111" charset="-128"/>
                <a:cs typeface="ＭＳ Ｐゴシック" pitchFamily="-111" charset="-128"/>
              </a:rPr>
              <a:t> M, </a:t>
            </a:r>
            <a:r>
              <a:rPr lang="en-AU" sz="1200" u="none" strike="noStrike" kern="1200" dirty="0" err="1">
                <a:solidFill>
                  <a:schemeClr val="tx1"/>
                </a:solidFill>
                <a:effectLst/>
                <a:ea typeface="ＭＳ Ｐゴシック" pitchFamily="-111" charset="-128"/>
                <a:cs typeface="ＭＳ Ｐゴシック" pitchFamily="-111" charset="-128"/>
              </a:rPr>
              <a:t>Torlak</a:t>
            </a:r>
            <a:r>
              <a:rPr lang="en-AU" sz="1200" u="none" strike="noStrike" kern="1200" dirty="0">
                <a:solidFill>
                  <a:schemeClr val="tx1"/>
                </a:solidFill>
                <a:effectLst/>
                <a:ea typeface="ＭＳ Ｐゴシック" pitchFamily="-111" charset="-128"/>
                <a:cs typeface="ＭＳ Ｐゴシック" pitchFamily="-111" charset="-128"/>
              </a:rPr>
              <a:t> </a:t>
            </a:r>
            <a:r>
              <a:rPr lang="en-AU" sz="1200" u="none" strike="noStrike" kern="1200" dirty="0" err="1">
                <a:solidFill>
                  <a:schemeClr val="tx1"/>
                </a:solidFill>
                <a:effectLst/>
                <a:ea typeface="ＭＳ Ｐゴシック" pitchFamily="-111" charset="-128"/>
                <a:cs typeface="ＭＳ Ｐゴシック" pitchFamily="-111" charset="-128"/>
              </a:rPr>
              <a:t>Lovrić</a:t>
            </a:r>
            <a:r>
              <a:rPr lang="en-AU" sz="1200" u="none" strike="noStrike" kern="1200" dirty="0">
                <a:solidFill>
                  <a:schemeClr val="tx1"/>
                </a:solidFill>
                <a:effectLst/>
                <a:ea typeface="ＭＳ Ｐゴシック" pitchFamily="-111" charset="-128"/>
                <a:cs typeface="ＭＳ Ｐゴシック" pitchFamily="-111" charset="-128"/>
              </a:rPr>
              <a:t> V, </a:t>
            </a:r>
            <a:r>
              <a:rPr lang="en-AU" sz="1200" u="none" strike="noStrike" kern="1200" dirty="0" err="1">
                <a:solidFill>
                  <a:schemeClr val="tx1"/>
                </a:solidFill>
                <a:effectLst/>
                <a:ea typeface="ＭＳ Ｐゴシック" pitchFamily="-111" charset="-128"/>
                <a:cs typeface="ＭＳ Ｐゴシック" pitchFamily="-111" charset="-128"/>
              </a:rPr>
              <a:t>Kolčić</a:t>
            </a:r>
            <a:r>
              <a:rPr lang="en-AU" sz="1200" u="none" strike="noStrike" kern="1200" dirty="0">
                <a:solidFill>
                  <a:schemeClr val="tx1"/>
                </a:solidFill>
                <a:effectLst/>
                <a:ea typeface="ＭＳ Ｐゴシック" pitchFamily="-111" charset="-128"/>
                <a:cs typeface="ＭＳ Ｐゴシック" pitchFamily="-111" charset="-128"/>
              </a:rPr>
              <a:t> I, </a:t>
            </a:r>
            <a:r>
              <a:rPr lang="en-AU" sz="1200" u="none" strike="noStrike" kern="1200" dirty="0" err="1">
                <a:solidFill>
                  <a:schemeClr val="tx1"/>
                </a:solidFill>
                <a:effectLst/>
                <a:ea typeface="ＭＳ Ｐゴシック" pitchFamily="-111" charset="-128"/>
                <a:cs typeface="ＭＳ Ｐゴシック" pitchFamily="-111" charset="-128"/>
              </a:rPr>
              <a:t>Polašek</a:t>
            </a:r>
            <a:r>
              <a:rPr lang="en-AU" sz="1200" u="none" strike="noStrike" kern="1200" dirty="0">
                <a:solidFill>
                  <a:schemeClr val="tx1"/>
                </a:solidFill>
                <a:effectLst/>
                <a:ea typeface="ＭＳ Ｐゴシック" pitchFamily="-111" charset="-128"/>
                <a:cs typeface="ＭＳ Ｐゴシック" pitchFamily="-111" charset="-128"/>
              </a:rPr>
              <a:t> O, </a:t>
            </a:r>
            <a:r>
              <a:rPr lang="en-AU" sz="1200" u="none" strike="noStrike" kern="1200" dirty="0" err="1">
                <a:solidFill>
                  <a:schemeClr val="tx1"/>
                </a:solidFill>
                <a:effectLst/>
                <a:ea typeface="ＭＳ Ｐゴシック" pitchFamily="-111" charset="-128"/>
                <a:cs typeface="ＭＳ Ｐゴシック" pitchFamily="-111" charset="-128"/>
              </a:rPr>
              <a:t>Zemunik</a:t>
            </a:r>
            <a:r>
              <a:rPr lang="en-AU" sz="1200" u="none" strike="noStrike" kern="1200" dirty="0">
                <a:solidFill>
                  <a:schemeClr val="tx1"/>
                </a:solidFill>
                <a:effectLst/>
                <a:ea typeface="ＭＳ Ｐゴシック" pitchFamily="-111" charset="-128"/>
                <a:cs typeface="ＭＳ Ｐゴシック" pitchFamily="-111" charset="-128"/>
              </a:rPr>
              <a:t> T, </a:t>
            </a:r>
            <a:r>
              <a:rPr lang="en-AU" sz="1200" u="none" strike="noStrike" kern="1200" dirty="0" err="1">
                <a:solidFill>
                  <a:schemeClr val="tx1"/>
                </a:solidFill>
                <a:effectLst/>
                <a:ea typeface="ＭＳ Ｐゴシック" pitchFamily="-111" charset="-128"/>
                <a:cs typeface="ＭＳ Ｐゴシック" pitchFamily="-111" charset="-128"/>
              </a:rPr>
              <a:t>Punda</a:t>
            </a:r>
            <a:r>
              <a:rPr lang="en-AU" sz="1200" u="none" strike="noStrike" kern="1200" dirty="0">
                <a:solidFill>
                  <a:schemeClr val="tx1"/>
                </a:solidFill>
                <a:effectLst/>
                <a:ea typeface="ＭＳ Ｐゴシック" pitchFamily="-111" charset="-128"/>
                <a:cs typeface="ＭＳ Ｐゴシック" pitchFamily="-111" charset="-128"/>
              </a:rPr>
              <a:t> A, </a:t>
            </a:r>
            <a:r>
              <a:rPr lang="en-AU" sz="1200" u="none" strike="noStrike" kern="1200" dirty="0" err="1">
                <a:solidFill>
                  <a:schemeClr val="tx1"/>
                </a:solidFill>
                <a:effectLst/>
                <a:ea typeface="ＭＳ Ｐゴシック" pitchFamily="-111" charset="-128"/>
                <a:cs typeface="ＭＳ Ｐゴシック" pitchFamily="-111" charset="-128"/>
              </a:rPr>
              <a:t>Boraska</a:t>
            </a:r>
            <a:r>
              <a:rPr lang="en-AU" sz="1200" u="none" strike="noStrike" kern="1200" dirty="0">
                <a:solidFill>
                  <a:schemeClr val="tx1"/>
                </a:solidFill>
                <a:effectLst/>
                <a:ea typeface="ＭＳ Ｐゴシック" pitchFamily="-111" charset="-128"/>
                <a:cs typeface="ＭＳ Ｐゴシック" pitchFamily="-111" charset="-128"/>
              </a:rPr>
              <a:t> </a:t>
            </a:r>
            <a:r>
              <a:rPr lang="en-AU" sz="1200" u="none" strike="noStrike" kern="1200" dirty="0" err="1">
                <a:solidFill>
                  <a:schemeClr val="tx1"/>
                </a:solidFill>
                <a:effectLst/>
                <a:ea typeface="ＭＳ Ｐゴシック" pitchFamily="-111" charset="-128"/>
                <a:cs typeface="ＭＳ Ｐゴシック" pitchFamily="-111" charset="-128"/>
              </a:rPr>
              <a:t>Perica</a:t>
            </a:r>
            <a:r>
              <a:rPr lang="en-AU" sz="1200" u="none" strike="noStrike" kern="1200" dirty="0">
                <a:solidFill>
                  <a:schemeClr val="tx1"/>
                </a:solidFill>
                <a:effectLst/>
                <a:ea typeface="ＭＳ Ｐゴシック" pitchFamily="-111" charset="-128"/>
                <a:cs typeface="ＭＳ Ｐゴシック" pitchFamily="-111" charset="-128"/>
              </a:rPr>
              <a:t> V. Differences in food consumption between patients with Hashimoto's thyroiditis and healthy individuals. Sci Rep. 2020 Jun 30;10(1):10670.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10.1038/s41598-020-67719-7.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32606353; </a:t>
            </a:r>
            <a:r>
              <a:rPr lang="en-AU" sz="1200" u="none" strike="noStrike" kern="1200" dirty="0" err="1">
                <a:solidFill>
                  <a:schemeClr val="tx1"/>
                </a:solidFill>
                <a:effectLst/>
                <a:ea typeface="ＭＳ Ｐゴシック" pitchFamily="-111" charset="-128"/>
                <a:cs typeface="ＭＳ Ｐゴシック" pitchFamily="-111" charset="-128"/>
              </a:rPr>
              <a:t>PMCID</a:t>
            </a:r>
            <a:r>
              <a:rPr lang="en-AU" sz="1200" u="none" strike="noStrike" kern="1200" dirty="0">
                <a:solidFill>
                  <a:schemeClr val="tx1"/>
                </a:solidFill>
                <a:effectLst/>
                <a:ea typeface="ＭＳ Ｐゴシック" pitchFamily="-111" charset="-128"/>
                <a:cs typeface="ＭＳ Ｐゴシック" pitchFamily="-111" charset="-128"/>
              </a:rPr>
              <a:t>: PMC7327046.</a:t>
            </a:r>
          </a:p>
          <a:p>
            <a:r>
              <a:rPr lang="en-AU" sz="1200" u="none" strike="noStrike" kern="1200" dirty="0">
                <a:solidFill>
                  <a:schemeClr val="tx1"/>
                </a:solidFill>
                <a:effectLst/>
                <a:ea typeface="ＭＳ Ｐゴシック" pitchFamily="-111" charset="-128"/>
                <a:cs typeface="ＭＳ Ｐゴシック" pitchFamily="-111" charset="-128"/>
              </a:rPr>
              <a:t>Abstract</a:t>
            </a:r>
          </a:p>
          <a:p>
            <a:r>
              <a:rPr lang="en-AU" sz="1200" u="none" strike="noStrike" kern="1200" dirty="0">
                <a:solidFill>
                  <a:schemeClr val="tx1"/>
                </a:solidFill>
                <a:effectLst/>
                <a:ea typeface="ＭＳ Ｐゴシック" pitchFamily="-111" charset="-128"/>
                <a:cs typeface="ＭＳ Ｐゴシック" pitchFamily="-111" charset="-128"/>
              </a:rPr>
              <a:t>Food is considered as important environmental factor that plays a role in development of Hashimoto's thyroiditis (HT). The goal of our study was to identify food groups, assessed by food frequency questionnaire, that differ in consumption frequency between 491 patients with HT and 433 controls. We also analysed association of food groups with the wealth of HT-related clinical traits and symptoms. We found significantly increased consumption of animal fat (OR 1.55, p &lt; 0.0001) and processed meat (OR 1.16, p = 0.0012) in HT cases, whereas controls consumed significantly more frequently red meat (OR 0.80, p &lt; 0.0001), non-alcoholic beverages (OR 0.82, p &lt; 0.0001), whole grains (OR 0.82, p &lt; 0.0001) and plant oil (OR 0.87, p &lt; 0.0001). We also observed association of plant oil consumption with increased triiodothyronine levels in HT patients (</a:t>
            </a:r>
            <a:r>
              <a:rPr lang="el-GR" sz="1200" u="none" strike="noStrike" kern="1200" dirty="0">
                <a:solidFill>
                  <a:schemeClr val="tx1"/>
                </a:solidFill>
                <a:effectLst/>
                <a:ea typeface="ＭＳ Ｐゴシック" pitchFamily="-111" charset="-128"/>
                <a:cs typeface="ＭＳ Ｐゴシック" pitchFamily="-111" charset="-128"/>
              </a:rPr>
              <a:t>β = 0.07, </a:t>
            </a:r>
            <a:r>
              <a:rPr lang="en-AU" sz="1200" u="none" strike="noStrike" kern="1200" dirty="0">
                <a:solidFill>
                  <a:schemeClr val="tx1"/>
                </a:solidFill>
                <a:effectLst/>
                <a:ea typeface="ＭＳ Ｐゴシック" pitchFamily="-111" charset="-128"/>
                <a:cs typeface="ＭＳ Ｐゴシック" pitchFamily="-111" charset="-128"/>
              </a:rPr>
              <a:t>p &lt; 0.0001), and, association of olive oil consumption with decreased systolic blood pressure (</a:t>
            </a:r>
            <a:r>
              <a:rPr lang="el-GR" sz="1200" u="none" strike="noStrike" kern="1200" dirty="0">
                <a:solidFill>
                  <a:schemeClr val="tx1"/>
                </a:solidFill>
                <a:effectLst/>
                <a:ea typeface="ＭＳ Ｐゴシック" pitchFamily="-111" charset="-128"/>
                <a:cs typeface="ＭＳ Ｐゴシック" pitchFamily="-111" charset="-128"/>
              </a:rPr>
              <a:t>β = - 0.16, </a:t>
            </a:r>
            <a:r>
              <a:rPr lang="en-AU" sz="1200" u="none" strike="noStrike" kern="1200" dirty="0">
                <a:solidFill>
                  <a:schemeClr val="tx1"/>
                </a:solidFill>
                <a:effectLst/>
                <a:ea typeface="ＭＳ Ｐゴシック" pitchFamily="-111" charset="-128"/>
                <a:cs typeface="ＭＳ Ｐゴシック" pitchFamily="-111" charset="-128"/>
              </a:rPr>
              <a:t>p = 0.001) in HT patients on levothyroxine (LT4) therapy. Analysis of food consumption between HT patients with and without LT4 therapy suggest that patients do not tend to modify their diet upon HT diagnosis in our population. Our study may be of relevance to nutritionists, nutritional therapists and clinicians involved in developing dietary recommendations for HT patients.</a:t>
            </a:r>
          </a:p>
          <a:p>
            <a:endParaRPr lang="en-AU" sz="1200" u="none" strike="noStrike" kern="1200" dirty="0">
              <a:solidFill>
                <a:schemeClr val="tx1"/>
              </a:solidFill>
              <a:effectLst/>
              <a:ea typeface="ＭＳ Ｐゴシック" pitchFamily="-111" charset="-128"/>
              <a:cs typeface="ＭＳ Ｐゴシック" pitchFamily="-111" charset="-128"/>
            </a:endParaRPr>
          </a:p>
          <a:p>
            <a:r>
              <a:rPr lang="en-AU" sz="1200" u="none" strike="noStrike" kern="1200" dirty="0">
                <a:solidFill>
                  <a:schemeClr val="tx1"/>
                </a:solidFill>
                <a:effectLst/>
                <a:ea typeface="ＭＳ Ｐゴシック" pitchFamily="-111" charset="-128"/>
                <a:cs typeface="ＭＳ Ｐゴシック" pitchFamily="-111" charset="-128"/>
              </a:rPr>
              <a:t>Carrillo C, del Mar </a:t>
            </a:r>
            <a:r>
              <a:rPr lang="en-AU" sz="1200" u="none" strike="noStrike" kern="1200" dirty="0" err="1">
                <a:solidFill>
                  <a:schemeClr val="tx1"/>
                </a:solidFill>
                <a:effectLst/>
                <a:ea typeface="ＭＳ Ｐゴシック" pitchFamily="-111" charset="-128"/>
                <a:cs typeface="ＭＳ Ｐゴシック" pitchFamily="-111" charset="-128"/>
              </a:rPr>
              <a:t>Cavia</a:t>
            </a:r>
            <a:r>
              <a:rPr lang="en-AU" sz="1200" u="none" strike="noStrike" kern="1200" dirty="0">
                <a:solidFill>
                  <a:schemeClr val="tx1"/>
                </a:solidFill>
                <a:effectLst/>
                <a:ea typeface="ＭＳ Ｐゴシック" pitchFamily="-111" charset="-128"/>
                <a:cs typeface="ＭＳ Ｐゴシック" pitchFamily="-111" charset="-128"/>
              </a:rPr>
              <a:t> M, Alonso-Torre SR. Oleic acid versus linoleic and </a:t>
            </a:r>
            <a:r>
              <a:rPr lang="el-GR" sz="1200" u="none" strike="noStrike" kern="1200" dirty="0">
                <a:solidFill>
                  <a:schemeClr val="tx1"/>
                </a:solidFill>
                <a:effectLst/>
                <a:ea typeface="ＭＳ Ｐゴシック" pitchFamily="-111" charset="-128"/>
                <a:cs typeface="ＭＳ Ｐゴシック" pitchFamily="-111" charset="-128"/>
              </a:rPr>
              <a:t>α-</a:t>
            </a:r>
            <a:r>
              <a:rPr lang="en-AU" sz="1200" u="none" strike="noStrike" kern="1200" dirty="0">
                <a:solidFill>
                  <a:schemeClr val="tx1"/>
                </a:solidFill>
                <a:effectLst/>
                <a:ea typeface="ＭＳ Ｐゴシック" pitchFamily="-111" charset="-128"/>
                <a:cs typeface="ＭＳ Ｐゴシック" pitchFamily="-111" charset="-128"/>
              </a:rPr>
              <a:t>linolenic acid. different effects on Ca2+ </a:t>
            </a:r>
            <a:r>
              <a:rPr lang="en-AU" sz="1200" u="none" strike="noStrike" kern="1200" dirty="0" err="1">
                <a:solidFill>
                  <a:schemeClr val="tx1"/>
                </a:solidFill>
                <a:effectLst/>
                <a:ea typeface="ＭＳ Ｐゴシック" pitchFamily="-111" charset="-128"/>
                <a:cs typeface="ＭＳ Ｐゴシック" pitchFamily="-111" charset="-128"/>
              </a:rPr>
              <a:t>signaling</a:t>
            </a:r>
            <a:r>
              <a:rPr lang="en-AU" sz="1200" u="none" strike="noStrike" kern="1200" dirty="0">
                <a:solidFill>
                  <a:schemeClr val="tx1"/>
                </a:solidFill>
                <a:effectLst/>
                <a:ea typeface="ＭＳ Ｐゴシック" pitchFamily="-111" charset="-128"/>
                <a:cs typeface="ＭＳ Ｐゴシック" pitchFamily="-111" charset="-128"/>
              </a:rPr>
              <a:t> in rat thymocytes. Cell </a:t>
            </a:r>
            <a:r>
              <a:rPr lang="en-AU" sz="1200" u="none" strike="noStrike" kern="1200" dirty="0" err="1">
                <a:solidFill>
                  <a:schemeClr val="tx1"/>
                </a:solidFill>
                <a:effectLst/>
                <a:ea typeface="ＭＳ Ｐゴシック" pitchFamily="-111" charset="-128"/>
                <a:cs typeface="ＭＳ Ｐゴシック" pitchFamily="-111" charset="-128"/>
              </a:rPr>
              <a:t>Physiol</a:t>
            </a:r>
            <a:r>
              <a:rPr lang="en-AU" sz="1200" u="none" strike="noStrike" kern="1200" dirty="0">
                <a:solidFill>
                  <a:schemeClr val="tx1"/>
                </a:solidFill>
                <a:effectLst/>
                <a:ea typeface="ＭＳ Ｐゴシック" pitchFamily="-111" charset="-128"/>
                <a:cs typeface="ＭＳ Ｐゴシック" pitchFamily="-111" charset="-128"/>
              </a:rPr>
              <a:t> </a:t>
            </a:r>
            <a:r>
              <a:rPr lang="en-AU" sz="1200" u="none" strike="noStrike" kern="1200" dirty="0" err="1">
                <a:solidFill>
                  <a:schemeClr val="tx1"/>
                </a:solidFill>
                <a:effectLst/>
                <a:ea typeface="ＭＳ Ｐゴシック" pitchFamily="-111" charset="-128"/>
                <a:cs typeface="ＭＳ Ｐゴシック" pitchFamily="-111" charset="-128"/>
              </a:rPr>
              <a:t>Biochem</a:t>
            </a:r>
            <a:r>
              <a:rPr lang="en-AU" sz="1200" u="none" strike="noStrike" kern="1200" dirty="0">
                <a:solidFill>
                  <a:schemeClr val="tx1"/>
                </a:solidFill>
                <a:effectLst/>
                <a:ea typeface="ＭＳ Ｐゴシック" pitchFamily="-111" charset="-128"/>
                <a:cs typeface="ＭＳ Ｐゴシック" pitchFamily="-111" charset="-128"/>
              </a:rPr>
              <a:t>. 2011;27(3-4):373-80.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10.1159/000327963. </a:t>
            </a:r>
            <a:r>
              <a:rPr lang="en-AU" sz="1200" u="none" strike="noStrike" kern="1200" dirty="0" err="1">
                <a:solidFill>
                  <a:schemeClr val="tx1"/>
                </a:solidFill>
                <a:effectLst/>
                <a:ea typeface="ＭＳ Ｐゴシック" pitchFamily="-111" charset="-128"/>
                <a:cs typeface="ＭＳ Ｐゴシック" pitchFamily="-111" charset="-128"/>
              </a:rPr>
              <a:t>Epub</a:t>
            </a:r>
            <a:r>
              <a:rPr lang="en-AU" sz="1200" u="none" strike="noStrike" kern="1200" dirty="0">
                <a:solidFill>
                  <a:schemeClr val="tx1"/>
                </a:solidFill>
                <a:effectLst/>
                <a:ea typeface="ＭＳ Ｐゴシック" pitchFamily="-111" charset="-128"/>
                <a:cs typeface="ＭＳ Ｐゴシック" pitchFamily="-111" charset="-128"/>
              </a:rPr>
              <a:t> 2011 Apr 1.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21471726.</a:t>
            </a:r>
          </a:p>
          <a:p>
            <a:r>
              <a:rPr lang="en-AU" sz="1200" u="none" strike="noStrike" kern="1200" dirty="0">
                <a:solidFill>
                  <a:schemeClr val="tx1"/>
                </a:solidFill>
                <a:effectLst/>
                <a:ea typeface="ＭＳ Ｐゴシック" pitchFamily="-111" charset="-128"/>
                <a:cs typeface="ＭＳ Ｐゴシック" pitchFamily="-111" charset="-128"/>
              </a:rPr>
              <a:t>Background: Oleic acid is the principal fatty acid of olive oil composition and is reported to play a crucial role in its healthy aspects. However, the detailed mechanism of action is poorly understood.</a:t>
            </a:r>
          </a:p>
          <a:p>
            <a:r>
              <a:rPr lang="en-AU" sz="1200" u="none" strike="noStrike" kern="1200" dirty="0">
                <a:solidFill>
                  <a:schemeClr val="tx1"/>
                </a:solidFill>
                <a:effectLst/>
                <a:ea typeface="ＭＳ Ｐゴシック" pitchFamily="-111" charset="-128"/>
                <a:cs typeface="ＭＳ Ｐゴシック" pitchFamily="-111" charset="-128"/>
              </a:rPr>
              <a:t>Aims: This study aims to elucidate the role of oleic acid in calcium </a:t>
            </a:r>
            <a:r>
              <a:rPr lang="en-AU" sz="1200" u="none" strike="noStrike" kern="1200" dirty="0" err="1">
                <a:solidFill>
                  <a:schemeClr val="tx1"/>
                </a:solidFill>
                <a:effectLst/>
                <a:ea typeface="ＭＳ Ｐゴシック" pitchFamily="-111" charset="-128"/>
                <a:cs typeface="ＭＳ Ｐゴシック" pitchFamily="-111" charset="-128"/>
              </a:rPr>
              <a:t>signaling</a:t>
            </a:r>
            <a:r>
              <a:rPr lang="en-AU" sz="1200" u="none" strike="noStrike" kern="1200" dirty="0">
                <a:solidFill>
                  <a:schemeClr val="tx1"/>
                </a:solidFill>
                <a:effectLst/>
                <a:ea typeface="ＭＳ Ｐゴシック" pitchFamily="-111" charset="-128"/>
                <a:cs typeface="ＭＳ Ｐゴシック" pitchFamily="-111" charset="-128"/>
              </a:rPr>
              <a:t> in rat thymocytes, in comparison to linoleic and linolenic acid.</a:t>
            </a:r>
          </a:p>
          <a:p>
            <a:r>
              <a:rPr lang="en-AU" sz="1200" u="none" strike="noStrike" kern="1200" dirty="0">
                <a:solidFill>
                  <a:schemeClr val="tx1"/>
                </a:solidFill>
                <a:effectLst/>
                <a:ea typeface="ＭＳ Ｐゴシック" pitchFamily="-111" charset="-128"/>
                <a:cs typeface="ＭＳ Ｐゴシック" pitchFamily="-111" charset="-128"/>
              </a:rPr>
              <a:t>Methods: Fatty acids were applied to thymocytes isolated from </a:t>
            </a:r>
            <a:r>
              <a:rPr lang="en-AU" sz="1200" u="none" strike="noStrike" kern="1200" dirty="0" err="1">
                <a:solidFill>
                  <a:schemeClr val="tx1"/>
                </a:solidFill>
                <a:effectLst/>
                <a:ea typeface="ＭＳ Ｐゴシック" pitchFamily="-111" charset="-128"/>
                <a:cs typeface="ＭＳ Ｐゴシック" pitchFamily="-111" charset="-128"/>
              </a:rPr>
              <a:t>wistar</a:t>
            </a:r>
            <a:r>
              <a:rPr lang="en-AU" sz="1200" u="none" strike="noStrike" kern="1200" dirty="0">
                <a:solidFill>
                  <a:schemeClr val="tx1"/>
                </a:solidFill>
                <a:effectLst/>
                <a:ea typeface="ＭＳ Ｐゴシック" pitchFamily="-111" charset="-128"/>
                <a:cs typeface="ＭＳ Ｐゴシック" pitchFamily="-111" charset="-128"/>
              </a:rPr>
              <a:t> rats and loaded with Fura-2 to measure calcium signals.</a:t>
            </a:r>
          </a:p>
          <a:p>
            <a:r>
              <a:rPr lang="en-AU" sz="1200" u="none" strike="noStrike" kern="1200" dirty="0">
                <a:solidFill>
                  <a:schemeClr val="tx1"/>
                </a:solidFill>
                <a:effectLst/>
                <a:ea typeface="ＭＳ Ｐゴシック" pitchFamily="-111" charset="-128"/>
                <a:cs typeface="ＭＳ Ｐゴシック" pitchFamily="-111" charset="-128"/>
              </a:rPr>
              <a:t>Results: The main results showed a concentration-dependent increase in [Ca(2+)](</a:t>
            </a:r>
            <a:r>
              <a:rPr lang="en-AU" sz="1200" u="none" strike="noStrike" kern="1200" dirty="0" err="1">
                <a:solidFill>
                  <a:schemeClr val="tx1"/>
                </a:solidFill>
                <a:effectLst/>
                <a:ea typeface="ＭＳ Ｐゴシック" pitchFamily="-111" charset="-128"/>
                <a:cs typeface="ＭＳ Ｐゴシック" pitchFamily="-111" charset="-128"/>
              </a:rPr>
              <a:t>i</a:t>
            </a:r>
            <a:r>
              <a:rPr lang="en-AU" sz="1200" u="none" strike="noStrike" kern="1200" dirty="0">
                <a:solidFill>
                  <a:schemeClr val="tx1"/>
                </a:solidFill>
                <a:effectLst/>
                <a:ea typeface="ＭＳ Ｐゴシック" pitchFamily="-111" charset="-128"/>
                <a:cs typeface="ＭＳ Ｐゴシック" pitchFamily="-111" charset="-128"/>
              </a:rPr>
              <a:t>) induced by the 3 fatty acids. Raising the number of </a:t>
            </a:r>
            <a:r>
              <a:rPr lang="en-AU" sz="1200" u="none" strike="noStrike" kern="1200" dirty="0" err="1">
                <a:solidFill>
                  <a:schemeClr val="tx1"/>
                </a:solidFill>
                <a:effectLst/>
                <a:ea typeface="ＭＳ Ｐゴシック" pitchFamily="-111" charset="-128"/>
                <a:cs typeface="ＭＳ Ｐゴシック" pitchFamily="-111" charset="-128"/>
              </a:rPr>
              <a:t>unsaturations</a:t>
            </a:r>
            <a:r>
              <a:rPr lang="en-AU" sz="1200" u="none" strike="noStrike" kern="1200" dirty="0">
                <a:solidFill>
                  <a:schemeClr val="tx1"/>
                </a:solidFill>
                <a:effectLst/>
                <a:ea typeface="ＭＳ Ｐゴシック" pitchFamily="-111" charset="-128"/>
                <a:cs typeface="ＭＳ Ｐゴシック" pitchFamily="-111" charset="-128"/>
              </a:rPr>
              <a:t> resulted in greater increases. Two different pathways contributed to the increase induced by the polyunsaturated fatty acids: an IP(3)- independent release from the </a:t>
            </a:r>
            <a:r>
              <a:rPr lang="en-AU" sz="1200" u="none" strike="noStrike" kern="1200" dirty="0" err="1">
                <a:solidFill>
                  <a:schemeClr val="tx1"/>
                </a:solidFill>
                <a:effectLst/>
                <a:ea typeface="ＭＳ Ｐゴシック" pitchFamily="-111" charset="-128"/>
                <a:cs typeface="ＭＳ Ｐゴシック" pitchFamily="-111" charset="-128"/>
              </a:rPr>
              <a:t>thapsigargin</a:t>
            </a:r>
            <a:r>
              <a:rPr lang="en-AU" sz="1200" u="none" strike="noStrike" kern="1200" dirty="0">
                <a:solidFill>
                  <a:schemeClr val="tx1"/>
                </a:solidFill>
                <a:effectLst/>
                <a:ea typeface="ＭＳ Ｐゴシック" pitchFamily="-111" charset="-128"/>
                <a:cs typeface="ＭＳ Ｐゴシック" pitchFamily="-111" charset="-128"/>
              </a:rPr>
              <a:t>-sensitive stores and an extracellular calcium entry by econazole and nifedipine-insensitive channels. However, the OA-induced increases in [Ca(2+)](</a:t>
            </a:r>
            <a:r>
              <a:rPr lang="en-AU" sz="1200" u="none" strike="noStrike" kern="1200" dirty="0" err="1">
                <a:solidFill>
                  <a:schemeClr val="tx1"/>
                </a:solidFill>
                <a:effectLst/>
                <a:ea typeface="ＭＳ Ｐゴシック" pitchFamily="-111" charset="-128"/>
                <a:cs typeface="ＭＳ Ｐゴシック" pitchFamily="-111" charset="-128"/>
              </a:rPr>
              <a:t>i</a:t>
            </a:r>
            <a:r>
              <a:rPr lang="en-AU" sz="1200" u="none" strike="noStrike" kern="1200" dirty="0">
                <a:solidFill>
                  <a:schemeClr val="tx1"/>
                </a:solidFill>
                <a:effectLst/>
                <a:ea typeface="ＭＳ Ｐゴシック" pitchFamily="-111" charset="-128"/>
                <a:cs typeface="ＭＳ Ｐゴシック" pitchFamily="-111" charset="-128"/>
              </a:rPr>
              <a:t>) seemed to be due mostly to the Ca(2+) recruited from the intracellular stores.</a:t>
            </a:r>
          </a:p>
          <a:p>
            <a:r>
              <a:rPr lang="en-AU" sz="1200" u="none" strike="noStrike" kern="1200" dirty="0">
                <a:solidFill>
                  <a:schemeClr val="tx1"/>
                </a:solidFill>
                <a:effectLst/>
                <a:ea typeface="ＭＳ Ｐゴシック" pitchFamily="-111" charset="-128"/>
                <a:cs typeface="ＭＳ Ｐゴシック" pitchFamily="-111" charset="-128"/>
              </a:rPr>
              <a:t>Conclusion: This study demonstrates that the fatty acids tested induce increases in [Ca(2+)](</a:t>
            </a:r>
            <a:r>
              <a:rPr lang="en-AU" sz="1200" u="none" strike="noStrike" kern="1200" dirty="0" err="1">
                <a:solidFill>
                  <a:schemeClr val="tx1"/>
                </a:solidFill>
                <a:effectLst/>
                <a:ea typeface="ＭＳ Ｐゴシック" pitchFamily="-111" charset="-128"/>
                <a:cs typeface="ＭＳ Ｐゴシック" pitchFamily="-111" charset="-128"/>
              </a:rPr>
              <a:t>i</a:t>
            </a:r>
            <a:r>
              <a:rPr lang="en-AU" sz="1200" u="none" strike="noStrike" kern="1200" dirty="0">
                <a:solidFill>
                  <a:schemeClr val="tx1"/>
                </a:solidFill>
                <a:effectLst/>
                <a:ea typeface="ＭＳ Ｐゴシック" pitchFamily="-111" charset="-128"/>
                <a:cs typeface="ＭＳ Ｐゴシック" pitchFamily="-111" charset="-128"/>
              </a:rPr>
              <a:t>) in rat thymocytes, with differences in close relation to the degree of unsaturation. Such differences could be responsible for their different physiological action.</a:t>
            </a:r>
          </a:p>
          <a:p>
            <a:endParaRPr lang="en-AU" sz="1200" u="none" strike="noStrike" kern="1200" dirty="0">
              <a:solidFill>
                <a:schemeClr val="tx1"/>
              </a:solidFill>
              <a:effectLst/>
              <a:ea typeface="ＭＳ Ｐゴシック" pitchFamily="-111" charset="-128"/>
              <a:cs typeface="ＭＳ Ｐゴシック" pitchFamily="-111" charset="-128"/>
            </a:endParaRPr>
          </a:p>
          <a:p>
            <a:r>
              <a:rPr lang="en-AU" sz="1200" kern="1200" dirty="0">
                <a:solidFill>
                  <a:schemeClr val="tx1"/>
                </a:solidFill>
                <a:effectLst/>
                <a:ea typeface="ＭＳ Ｐゴシック" pitchFamily="-111" charset="-128"/>
                <a:cs typeface="ＭＳ Ｐゴシック" pitchFamily="-111" charset="-128"/>
              </a:rPr>
              <a:t>The [Ca2+] increase observed was in accordance to the degree of </a:t>
            </a:r>
            <a:r>
              <a:rPr lang="en-AU" sz="1200" kern="1200" dirty="0" err="1">
                <a:solidFill>
                  <a:schemeClr val="tx1"/>
                </a:solidFill>
                <a:effectLst/>
                <a:ea typeface="ＭＳ Ｐゴシック" pitchFamily="-111" charset="-128"/>
                <a:cs typeface="ＭＳ Ｐゴシック" pitchFamily="-111" charset="-128"/>
              </a:rPr>
              <a:t>unstaurations</a:t>
            </a:r>
            <a:r>
              <a:rPr lang="en-AU" sz="1200" kern="1200" dirty="0">
                <a:solidFill>
                  <a:schemeClr val="tx1"/>
                </a:solidFill>
                <a:effectLst/>
                <a:ea typeface="ＭＳ Ｐゴシック" pitchFamily="-111" charset="-128"/>
                <a:cs typeface="ＭＳ Ｐゴシック" pitchFamily="-111" charset="-128"/>
              </a:rPr>
              <a:t> of the FA. ALA induced higher [Ca2+] increases, nearly followed by LA and further by OA. </a:t>
            </a:r>
            <a:endParaRPr lang="en-AU" dirty="0"/>
          </a:p>
          <a:p>
            <a:endParaRPr lang="en-AU" sz="1200" u="none" strike="noStrike" kern="1200" dirty="0">
              <a:solidFill>
                <a:schemeClr val="tx1"/>
              </a:solidFill>
              <a:effectLst/>
              <a:ea typeface="ＭＳ Ｐゴシック" pitchFamily="-111" charset="-128"/>
              <a:cs typeface="ＭＳ Ｐゴシック" pitchFamily="-111" charset="-128"/>
            </a:endParaRPr>
          </a:p>
          <a:p>
            <a:r>
              <a:rPr lang="en-AU" sz="1200" u="none" strike="noStrike" kern="1200" dirty="0">
                <a:solidFill>
                  <a:schemeClr val="tx1"/>
                </a:solidFill>
                <a:effectLst/>
                <a:ea typeface="ＭＳ Ｐゴシック" pitchFamily="-111" charset="-128"/>
                <a:cs typeface="ＭＳ Ｐゴシック" pitchFamily="-111" charset="-128"/>
              </a:rPr>
              <a:t>Breese McCoy </a:t>
            </a:r>
            <a:r>
              <a:rPr lang="en-AU" sz="1200" u="none" strike="noStrike" kern="1200" dirty="0" err="1">
                <a:solidFill>
                  <a:schemeClr val="tx1"/>
                </a:solidFill>
                <a:effectLst/>
                <a:ea typeface="ＭＳ Ｐゴシック" pitchFamily="-111" charset="-128"/>
                <a:cs typeface="ＭＳ Ｐゴシック" pitchFamily="-111" charset="-128"/>
              </a:rPr>
              <a:t>SJ</a:t>
            </a:r>
            <a:r>
              <a:rPr lang="en-AU" sz="1200" u="none" strike="noStrike" kern="1200" dirty="0">
                <a:solidFill>
                  <a:schemeClr val="tx1"/>
                </a:solidFill>
                <a:effectLst/>
                <a:ea typeface="ＭＳ Ｐゴシック" pitchFamily="-111" charset="-128"/>
                <a:cs typeface="ＭＳ Ｐゴシック" pitchFamily="-111" charset="-128"/>
              </a:rPr>
              <a:t>. Coincidence of remission of postpartum Graves' disease and use of omega-3 fatty acid supplements. Thyroid Res. 2011 Nov 16;4(1):16.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10.1186/1756-6614-4-16.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22087511; </a:t>
            </a:r>
            <a:r>
              <a:rPr lang="en-AU" sz="1200" u="none" strike="noStrike" kern="1200" dirty="0" err="1">
                <a:solidFill>
                  <a:schemeClr val="tx1"/>
                </a:solidFill>
                <a:effectLst/>
                <a:ea typeface="ＭＳ Ｐゴシック" pitchFamily="-111" charset="-128"/>
                <a:cs typeface="ＭＳ Ｐゴシック" pitchFamily="-111" charset="-128"/>
              </a:rPr>
              <a:t>PMCID</a:t>
            </a:r>
            <a:r>
              <a:rPr lang="en-AU" sz="1200" u="none" strike="noStrike" kern="1200" dirty="0">
                <a:solidFill>
                  <a:schemeClr val="tx1"/>
                </a:solidFill>
                <a:effectLst/>
                <a:ea typeface="ＭＳ Ｐゴシック" pitchFamily="-111" charset="-128"/>
                <a:cs typeface="ＭＳ Ｐゴシック" pitchFamily="-111" charset="-128"/>
              </a:rPr>
              <a:t>: PMC3231988.</a:t>
            </a:r>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11</a:t>
            </a:fld>
            <a:endParaRPr lang="en-US" altLang="en-US"/>
          </a:p>
        </p:txBody>
      </p:sp>
    </p:spTree>
    <p:extLst>
      <p:ext uri="{BB962C8B-B14F-4D97-AF65-F5344CB8AC3E}">
        <p14:creationId xmlns:p14="http://schemas.microsoft.com/office/powerpoint/2010/main" val="5450652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AU" sz="1200" kern="1200" dirty="0">
                <a:solidFill>
                  <a:schemeClr val="tx1"/>
                </a:solidFill>
                <a:effectLst/>
                <a:ea typeface="ＭＳ Ｐゴシック" pitchFamily="-111" charset="-128"/>
                <a:cs typeface="ＭＳ Ｐゴシック" pitchFamily="-111" charset="-128"/>
              </a:rPr>
              <a:t>Seaweed species provided were </a:t>
            </a:r>
            <a:r>
              <a:rPr lang="en-AU" sz="1200" kern="1200" dirty="0" err="1">
                <a:solidFill>
                  <a:schemeClr val="tx1"/>
                </a:solidFill>
                <a:effectLst/>
                <a:ea typeface="ＭＳ Ｐゴシック" pitchFamily="-111" charset="-128"/>
                <a:cs typeface="ＭＳ Ｐゴシック" pitchFamily="-111" charset="-128"/>
              </a:rPr>
              <a:t>Chondrus</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crispus</a:t>
            </a:r>
            <a:r>
              <a:rPr lang="en-AU" sz="1200" kern="1200" dirty="0">
                <a:solidFill>
                  <a:schemeClr val="tx1"/>
                </a:solidFill>
                <a:effectLst/>
                <a:ea typeface="ＭＳ Ｐゴシック" pitchFamily="-111" charset="-128"/>
                <a:cs typeface="ＭＳ Ｐゴシック" pitchFamily="-111" charset="-128"/>
              </a:rPr>
              <a:t> (Iris Moss) and </a:t>
            </a:r>
            <a:r>
              <a:rPr lang="en-AU" sz="1200" kern="1200" dirty="0" err="1">
                <a:solidFill>
                  <a:schemeClr val="tx1"/>
                </a:solidFill>
                <a:effectLst/>
                <a:ea typeface="ＭＳ Ｐゴシック" pitchFamily="-111" charset="-128"/>
                <a:cs typeface="ＭＳ Ｐゴシック" pitchFamily="-111" charset="-128"/>
              </a:rPr>
              <a:t>Ascophyllum</a:t>
            </a:r>
            <a:r>
              <a:rPr lang="en-AU" sz="1200" kern="1200" dirty="0">
                <a:solidFill>
                  <a:schemeClr val="tx1"/>
                </a:solidFill>
                <a:effectLst/>
                <a:ea typeface="ＭＳ Ｐゴシック" pitchFamily="-111" charset="-128"/>
                <a:cs typeface="ＭＳ Ｐゴシック" pitchFamily="-111" charset="-128"/>
              </a:rPr>
              <a:t> nodosum.</a:t>
            </a:r>
          </a:p>
          <a:p>
            <a:r>
              <a:rPr lang="en-AU" sz="1200" kern="1200" dirty="0">
                <a:solidFill>
                  <a:schemeClr val="tx1"/>
                </a:solidFill>
                <a:effectLst/>
                <a:ea typeface="ＭＳ Ｐゴシック" pitchFamily="-111" charset="-128"/>
                <a:cs typeface="ＭＳ Ｐゴシック" pitchFamily="-111" charset="-128"/>
              </a:rPr>
              <a:t>Andersen S, </a:t>
            </a:r>
            <a:r>
              <a:rPr lang="en-AU" sz="1200" kern="1200" dirty="0" err="1">
                <a:solidFill>
                  <a:schemeClr val="tx1"/>
                </a:solidFill>
                <a:effectLst/>
                <a:ea typeface="ＭＳ Ｐゴシック" pitchFamily="-111" charset="-128"/>
                <a:cs typeface="ＭＳ Ｐゴシック" pitchFamily="-111" charset="-128"/>
              </a:rPr>
              <a:t>Noahsen</a:t>
            </a:r>
            <a:r>
              <a:rPr lang="en-AU" sz="1200" kern="1200" dirty="0">
                <a:solidFill>
                  <a:schemeClr val="tx1"/>
                </a:solidFill>
                <a:effectLst/>
                <a:ea typeface="ＭＳ Ｐゴシック" pitchFamily="-111" charset="-128"/>
                <a:cs typeface="ＭＳ Ｐゴシック" pitchFamily="-111" charset="-128"/>
              </a:rPr>
              <a:t> P, Rex </a:t>
            </a:r>
            <a:r>
              <a:rPr lang="en-AU" sz="1200" kern="1200" dirty="0" err="1">
                <a:solidFill>
                  <a:schemeClr val="tx1"/>
                </a:solidFill>
                <a:effectLst/>
                <a:ea typeface="ＭＳ Ｐゴシック" pitchFamily="-111" charset="-128"/>
                <a:cs typeface="ＭＳ Ｐゴシック" pitchFamily="-111" charset="-128"/>
              </a:rPr>
              <a:t>KF</a:t>
            </a:r>
            <a:r>
              <a:rPr lang="en-AU" sz="1200" kern="1200" dirty="0">
                <a:solidFill>
                  <a:schemeClr val="tx1"/>
                </a:solidFill>
                <a:effectLst/>
                <a:ea typeface="ＭＳ Ｐゴシック" pitchFamily="-111" charset="-128"/>
                <a:cs typeface="ＭＳ Ｐゴシック" pitchFamily="-111" charset="-128"/>
              </a:rPr>
              <a:t>, Florian-</a:t>
            </a:r>
            <a:r>
              <a:rPr lang="en-AU" sz="1200" kern="1200" dirty="0" err="1">
                <a:solidFill>
                  <a:schemeClr val="tx1"/>
                </a:solidFill>
                <a:effectLst/>
                <a:ea typeface="ＭＳ Ｐゴシック" pitchFamily="-111" charset="-128"/>
                <a:cs typeface="ＭＳ Ｐゴシック" pitchFamily="-111" charset="-128"/>
              </a:rPr>
              <a:t>Sørensen</a:t>
            </a:r>
            <a:r>
              <a:rPr lang="en-AU" sz="1200" kern="1200" dirty="0">
                <a:solidFill>
                  <a:schemeClr val="tx1"/>
                </a:solidFill>
                <a:effectLst/>
                <a:ea typeface="ＭＳ Ｐゴシック" pitchFamily="-111" charset="-128"/>
                <a:cs typeface="ＭＳ Ｐゴシック" pitchFamily="-111" charset="-128"/>
              </a:rPr>
              <a:t> HC, </a:t>
            </a:r>
            <a:r>
              <a:rPr lang="en-AU" sz="1200" kern="1200" dirty="0" err="1">
                <a:solidFill>
                  <a:schemeClr val="tx1"/>
                </a:solidFill>
                <a:effectLst/>
                <a:ea typeface="ＭＳ Ｐゴシック" pitchFamily="-111" charset="-128"/>
                <a:cs typeface="ＭＳ Ｐゴシック" pitchFamily="-111" charset="-128"/>
              </a:rPr>
              <a:t>Mulvad</a:t>
            </a:r>
            <a:r>
              <a:rPr lang="en-AU" sz="1200" kern="1200" dirty="0">
                <a:solidFill>
                  <a:schemeClr val="tx1"/>
                </a:solidFill>
                <a:effectLst/>
                <a:ea typeface="ＭＳ Ｐゴシック" pitchFamily="-111" charset="-128"/>
                <a:cs typeface="ＭＳ Ｐゴシック" pitchFamily="-111" charset="-128"/>
              </a:rPr>
              <a:t> G. Iodine in Edible Seaweed, Its Absorption, Dietary Use, and Relation to Iodine Nutrition in Arctic People. J Med Food. 2019 Apr;22(4):421-426.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10.1089/jmf.2018.0187.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30990756.</a:t>
            </a:r>
          </a:p>
          <a:p>
            <a:r>
              <a:rPr lang="en-AU" sz="1200" kern="1200" dirty="0">
                <a:solidFill>
                  <a:schemeClr val="tx1"/>
                </a:solidFill>
                <a:effectLst/>
                <a:ea typeface="ＭＳ Ｐゴシック" pitchFamily="-111" charset="-128"/>
                <a:cs typeface="ＭＳ Ｐゴシック" pitchFamily="-111" charset="-128"/>
              </a:rPr>
              <a:t>Dietary iodine is important to human health, and both low and high iodine intake levels increase the risk of disease. Seaweed is rich in iodine and it is a common component in both Asian and in Arctic cuisines. While the intake and impact are known for Asian people, data are lacking for Arctic people. We aimed to (1) measure iodine content of dietary seaweeds in Greenland, (2) estimate iodine absorption, and (3) assess the impact on iodine intake in Arctic people. A hunter in East Greenland donated household seaweed for (1) measurement of iodine content and (2) ingestion of 45 g by each of eight individuals with subsequent urine collections. (3) In </a:t>
            </a:r>
            <a:r>
              <a:rPr lang="en-AU" sz="1200" kern="1200" dirty="0" err="1">
                <a:solidFill>
                  <a:schemeClr val="tx1"/>
                </a:solidFill>
                <a:effectLst/>
                <a:ea typeface="ＭＳ Ｐゴシック" pitchFamily="-111" charset="-128"/>
                <a:cs typeface="ＭＳ Ｐゴシック" pitchFamily="-111" charset="-128"/>
              </a:rPr>
              <a:t>Ammassalik</a:t>
            </a:r>
            <a:r>
              <a:rPr lang="en-AU" sz="1200" kern="1200" dirty="0">
                <a:solidFill>
                  <a:schemeClr val="tx1"/>
                </a:solidFill>
                <a:effectLst/>
                <a:ea typeface="ＭＳ Ｐゴシック" pitchFamily="-111" charset="-128"/>
                <a:cs typeface="ＭＳ Ｐゴシック" pitchFamily="-111" charset="-128"/>
              </a:rPr>
              <a:t>, 96% of 50-69-year-old Inuit reported on the frequency of intake of seaweed and provided a spot urine sample for iodine measurement. Seaweed species provided were </a:t>
            </a:r>
            <a:r>
              <a:rPr lang="en-AU" sz="1200" kern="1200" dirty="0" err="1">
                <a:solidFill>
                  <a:schemeClr val="tx1"/>
                </a:solidFill>
                <a:effectLst/>
                <a:ea typeface="ＭＳ Ｐゴシック" pitchFamily="-111" charset="-128"/>
                <a:cs typeface="ＭＳ Ｐゴシック" pitchFamily="-111" charset="-128"/>
              </a:rPr>
              <a:t>Chondrus</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crispus</a:t>
            </a:r>
            <a:r>
              <a:rPr lang="en-AU" sz="1200" kern="1200" dirty="0">
                <a:solidFill>
                  <a:schemeClr val="tx1"/>
                </a:solidFill>
                <a:effectLst/>
                <a:ea typeface="ＭＳ Ｐゴシック" pitchFamily="-111" charset="-128"/>
                <a:cs typeface="ＭＳ Ｐゴシック" pitchFamily="-111" charset="-128"/>
              </a:rPr>
              <a:t> and </a:t>
            </a:r>
            <a:r>
              <a:rPr lang="en-AU" sz="1200" kern="1200" dirty="0" err="1">
                <a:solidFill>
                  <a:schemeClr val="tx1"/>
                </a:solidFill>
                <a:effectLst/>
                <a:ea typeface="ＭＳ Ｐゴシック" pitchFamily="-111" charset="-128"/>
                <a:cs typeface="ＭＳ Ｐゴシック" pitchFamily="-111" charset="-128"/>
              </a:rPr>
              <a:t>Ascophyllum</a:t>
            </a:r>
            <a:r>
              <a:rPr lang="en-AU" sz="1200" kern="1200" dirty="0">
                <a:solidFill>
                  <a:schemeClr val="tx1"/>
                </a:solidFill>
                <a:effectLst/>
                <a:ea typeface="ＭＳ Ｐゴシック" pitchFamily="-111" charset="-128"/>
                <a:cs typeface="ＭＳ Ｐゴシック" pitchFamily="-111" charset="-128"/>
              </a:rPr>
              <a:t> nodosum. (1) The iodine content was 47 and 102 mg/g, respectively. (2) An estimated 1.1 and 1.9 mg of the ingested 2.1 and 4.6 of iodine in seaweed were excreted in the urine within 2 days. (3) More than two in three Inuit reported some dietary use, and 41% (109 of 268) reported a weekly intake of dietary seaweed, which was associated with iodine excretion. In conclusion, the iodine content of edible seaweeds in the Arctic is very high and bioavailable. Dietary intake contributed to the recommended iodine intake level, but marked variation in iodine excretion calls for evaluation of the impact on thyroid function.</a:t>
            </a:r>
          </a:p>
          <a:p>
            <a:endParaRPr lang="en-US" dirty="0"/>
          </a:p>
          <a:p>
            <a:r>
              <a:rPr lang="en-US" dirty="0"/>
              <a:t>sweet Basil (</a:t>
            </a:r>
            <a:r>
              <a:rPr lang="en-US" dirty="0" err="1"/>
              <a:t>Ocimum</a:t>
            </a:r>
            <a:r>
              <a:rPr lang="en-US" dirty="0"/>
              <a:t> </a:t>
            </a:r>
            <a:r>
              <a:rPr lang="en-US" dirty="0" err="1"/>
              <a:t>basilicum</a:t>
            </a:r>
            <a:r>
              <a:rPr lang="en-US" dirty="0"/>
              <a:t> L.)</a:t>
            </a:r>
          </a:p>
          <a:p>
            <a:endParaRPr lang="en-US" dirty="0"/>
          </a:p>
          <a:p>
            <a:r>
              <a:rPr lang="en-US" dirty="0" err="1"/>
              <a:t>Ozkutlu</a:t>
            </a:r>
            <a:r>
              <a:rPr lang="en-US" dirty="0"/>
              <a:t> F, </a:t>
            </a:r>
            <a:r>
              <a:rPr lang="en-US" dirty="0" err="1"/>
              <a:t>Sekeroglu</a:t>
            </a:r>
            <a:r>
              <a:rPr lang="en-US" dirty="0"/>
              <a:t> N, </a:t>
            </a:r>
            <a:r>
              <a:rPr lang="en-US" dirty="0" err="1"/>
              <a:t>Koca</a:t>
            </a:r>
            <a:r>
              <a:rPr lang="en-US" dirty="0"/>
              <a:t> U, </a:t>
            </a:r>
            <a:r>
              <a:rPr lang="en-US" dirty="0" err="1"/>
              <a:t>Yazici</a:t>
            </a:r>
            <a:r>
              <a:rPr lang="en-US" dirty="0"/>
              <a:t> G. Selenium concentrations of selected medicinal and aromatic plants in Turkey. Nat Prod </a:t>
            </a:r>
            <a:r>
              <a:rPr lang="en-US" dirty="0" err="1"/>
              <a:t>Commun</a:t>
            </a:r>
            <a:r>
              <a:rPr lang="en-US" dirty="0"/>
              <a:t>. 2011 Oct;6(10):1469-72. </a:t>
            </a:r>
            <a:r>
              <a:rPr lang="en-US" dirty="0" err="1"/>
              <a:t>PMID</a:t>
            </a:r>
            <a:r>
              <a:rPr lang="en-US" dirty="0"/>
              <a:t>: 22164785.</a:t>
            </a:r>
          </a:p>
          <a:p>
            <a:endParaRPr lang="en-US" dirty="0"/>
          </a:p>
          <a:p>
            <a:r>
              <a:rPr lang="en-US" dirty="0"/>
              <a:t>Recent scientific studies have proven the importance of trace elements on human health. The main food supplies are plants and animals, which are significant sources of these minerals. Studies on determining mineral compositions of herbs, spices and some other crops have increased all over the world. Published works revealed that spices, herbs and medicinal plants should be consumed to obtain beneficial trace elements. Selenium (Se), one of the most vital trace elements, has a significant role in human diet acting as a preventative agent against some serious illnesses. Despite numerous scientific works on mineral compositions of medicinal and aromatic plants, investigations of selenium content in these foods could not be successfully studied until recently due to the lack of suitable analytical methods for selenium analysis. Thus, publications on selenium </a:t>
            </a:r>
            <a:r>
              <a:rPr lang="en-US" dirty="0" err="1"/>
              <a:t>concentrationsof</a:t>
            </a:r>
            <a:r>
              <a:rPr lang="en-US" dirty="0"/>
              <a:t> foods are recent. In this regard, selenium contents of some medicinal and aromatic </a:t>
            </a:r>
            <a:r>
              <a:rPr lang="en-US" dirty="0" err="1"/>
              <a:t>plantscommonly</a:t>
            </a:r>
            <a:r>
              <a:rPr lang="en-US" dirty="0"/>
              <a:t> used as spices, herbal teas and traditional medicines in Turkey were studied in the present research. Selenium contents of the most used parts of these plants were analyzed by </a:t>
            </a:r>
            <a:r>
              <a:rPr lang="en-US" dirty="0" err="1"/>
              <a:t>ICP-OES</a:t>
            </a:r>
            <a:r>
              <a:rPr lang="en-US" dirty="0"/>
              <a:t> (Varian Vista-Pro, Australia). Of the analyzed 26 medicinal and aromatic plants, the highest Se concentration (1133 microg kg-1) was found in sweet basil (</a:t>
            </a:r>
            <a:r>
              <a:rPr lang="en-US" dirty="0" err="1"/>
              <a:t>Ocimum</a:t>
            </a:r>
            <a:r>
              <a:rPr lang="en-US" dirty="0"/>
              <a:t> </a:t>
            </a:r>
            <a:r>
              <a:rPr lang="en-US" dirty="0" err="1"/>
              <a:t>basilicum</a:t>
            </a:r>
            <a:r>
              <a:rPr lang="en-US" dirty="0"/>
              <a:t> L.) and the lowest in sumac (</a:t>
            </a:r>
            <a:r>
              <a:rPr lang="en-US" dirty="0" err="1"/>
              <a:t>Rhus</a:t>
            </a:r>
            <a:r>
              <a:rPr lang="en-US" dirty="0"/>
              <a:t> </a:t>
            </a:r>
            <a:r>
              <a:rPr lang="en-US" dirty="0" err="1"/>
              <a:t>coriaria</a:t>
            </a:r>
            <a:r>
              <a:rPr lang="en-US" dirty="0"/>
              <a:t> L.) fruits (11 microg kg(-1)).</a:t>
            </a:r>
          </a:p>
          <a:p>
            <a:endParaRPr lang="en-US" dirty="0"/>
          </a:p>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67</a:t>
            </a:fld>
            <a:endParaRPr lang="en-US" altLang="en-US"/>
          </a:p>
        </p:txBody>
      </p:sp>
    </p:spTree>
    <p:extLst>
      <p:ext uri="{BB962C8B-B14F-4D97-AF65-F5344CB8AC3E}">
        <p14:creationId xmlns:p14="http://schemas.microsoft.com/office/powerpoint/2010/main" val="32949417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AU" sz="1200" kern="1200" dirty="0">
                <a:solidFill>
                  <a:schemeClr val="tx1"/>
                </a:solidFill>
                <a:effectLst/>
                <a:ea typeface="ＭＳ Ｐゴシック" pitchFamily="-111" charset="-128"/>
                <a:cs typeface="ＭＳ Ｐゴシック" pitchFamily="-111" charset="-128"/>
              </a:rPr>
              <a:t>Organic </a:t>
            </a:r>
            <a:r>
              <a:rPr lang="en-AU" sz="1200" kern="1200" dirty="0" err="1">
                <a:solidFill>
                  <a:schemeClr val="tx1"/>
                </a:solidFill>
                <a:effectLst/>
                <a:ea typeface="ＭＳ Ｐゴシック" pitchFamily="-111" charset="-128"/>
                <a:cs typeface="ＭＳ Ｐゴシック" pitchFamily="-111" charset="-128"/>
              </a:rPr>
              <a:t>Ashwagandha</a:t>
            </a:r>
            <a:r>
              <a:rPr lang="en-AU" sz="1200" kern="1200" dirty="0">
                <a:solidFill>
                  <a:schemeClr val="tx1"/>
                </a:solidFill>
                <a:effectLst/>
                <a:ea typeface="ＭＳ Ｐゴシック" pitchFamily="-111" charset="-128"/>
                <a:cs typeface="ＭＳ Ｐゴシック" pitchFamily="-111" charset="-128"/>
              </a:rPr>
              <a:t> Root, </a:t>
            </a:r>
          </a:p>
          <a:p>
            <a:r>
              <a:rPr lang="en-AU" sz="1200" kern="1200" dirty="0">
                <a:solidFill>
                  <a:schemeClr val="tx1"/>
                </a:solidFill>
                <a:effectLst/>
                <a:ea typeface="ＭＳ Ｐゴシック" pitchFamily="-111" charset="-128"/>
                <a:cs typeface="ＭＳ Ｐゴシック" pitchFamily="-111" charset="-128"/>
              </a:rPr>
              <a:t>Sharma AK, </a:t>
            </a:r>
            <a:r>
              <a:rPr lang="en-AU" sz="1200" kern="1200" dirty="0" err="1">
                <a:solidFill>
                  <a:schemeClr val="tx1"/>
                </a:solidFill>
                <a:effectLst/>
                <a:ea typeface="ＭＳ Ｐゴシック" pitchFamily="-111" charset="-128"/>
                <a:cs typeface="ＭＳ Ｐゴシック" pitchFamily="-111" charset="-128"/>
              </a:rPr>
              <a:t>Basu</a:t>
            </a:r>
            <a:r>
              <a:rPr lang="en-AU" sz="1200" kern="1200" dirty="0">
                <a:solidFill>
                  <a:schemeClr val="tx1"/>
                </a:solidFill>
                <a:effectLst/>
                <a:ea typeface="ＭＳ Ｐゴシック" pitchFamily="-111" charset="-128"/>
                <a:cs typeface="ＭＳ Ｐゴシック" pitchFamily="-111" charset="-128"/>
              </a:rPr>
              <a:t> I, Singh S. Efficacy and Safety of </a:t>
            </a:r>
            <a:r>
              <a:rPr lang="en-AU" sz="1200" kern="1200" dirty="0" err="1">
                <a:solidFill>
                  <a:schemeClr val="tx1"/>
                </a:solidFill>
                <a:effectLst/>
                <a:ea typeface="ＭＳ Ｐゴシック" pitchFamily="-111" charset="-128"/>
                <a:cs typeface="ＭＳ Ｐゴシック" pitchFamily="-111" charset="-128"/>
              </a:rPr>
              <a:t>Ashwagandha</a:t>
            </a:r>
            <a:r>
              <a:rPr lang="en-AU" sz="1200" kern="1200" dirty="0">
                <a:solidFill>
                  <a:schemeClr val="tx1"/>
                </a:solidFill>
                <a:effectLst/>
                <a:ea typeface="ＭＳ Ｐゴシック" pitchFamily="-111" charset="-128"/>
                <a:cs typeface="ＭＳ Ｐゴシック" pitchFamily="-111" charset="-128"/>
              </a:rPr>
              <a:t> Root Extract in Subclinical Hypothyroid Patients: A Double-Blind, Randomized Placebo-Controlled Trial. J </a:t>
            </a:r>
            <a:r>
              <a:rPr lang="en-AU" sz="1200" kern="1200" dirty="0" err="1">
                <a:solidFill>
                  <a:schemeClr val="tx1"/>
                </a:solidFill>
                <a:effectLst/>
                <a:ea typeface="ＭＳ Ｐゴシック" pitchFamily="-111" charset="-128"/>
                <a:cs typeface="ＭＳ Ｐゴシック" pitchFamily="-111" charset="-128"/>
              </a:rPr>
              <a:t>Altern</a:t>
            </a:r>
            <a:r>
              <a:rPr lang="en-AU" sz="1200" kern="1200" dirty="0">
                <a:solidFill>
                  <a:schemeClr val="tx1"/>
                </a:solidFill>
                <a:effectLst/>
                <a:ea typeface="ＭＳ Ｐゴシック" pitchFamily="-111" charset="-128"/>
                <a:cs typeface="ＭＳ Ｐゴシック" pitchFamily="-111" charset="-128"/>
              </a:rPr>
              <a:t> Complement Med. 2018 Mar;24(3):243-248.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10.1089/acm.2017.0183. </a:t>
            </a:r>
            <a:r>
              <a:rPr lang="en-AU" sz="1200" kern="1200" dirty="0" err="1">
                <a:solidFill>
                  <a:schemeClr val="tx1"/>
                </a:solidFill>
                <a:effectLst/>
                <a:ea typeface="ＭＳ Ｐゴシック" pitchFamily="-111" charset="-128"/>
                <a:cs typeface="ＭＳ Ｐゴシック" pitchFamily="-111" charset="-128"/>
              </a:rPr>
              <a:t>Epub</a:t>
            </a:r>
            <a:r>
              <a:rPr lang="en-AU" sz="1200" kern="1200" dirty="0">
                <a:solidFill>
                  <a:schemeClr val="tx1"/>
                </a:solidFill>
                <a:effectLst/>
                <a:ea typeface="ＭＳ Ｐゴシック" pitchFamily="-111" charset="-128"/>
                <a:cs typeface="ＭＳ Ｐゴシック" pitchFamily="-111" charset="-128"/>
              </a:rPr>
              <a:t> 2017 Aug 22.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28829155.</a:t>
            </a:r>
          </a:p>
          <a:p>
            <a:r>
              <a:rPr lang="en-AU" sz="1200" kern="1200" dirty="0">
                <a:solidFill>
                  <a:schemeClr val="tx1"/>
                </a:solidFill>
                <a:effectLst/>
                <a:ea typeface="ＭＳ Ｐゴシック" pitchFamily="-111" charset="-128"/>
                <a:cs typeface="ＭＳ Ｐゴシック" pitchFamily="-111" charset="-128"/>
              </a:rPr>
              <a:t>Abstract</a:t>
            </a:r>
          </a:p>
          <a:p>
            <a:r>
              <a:rPr lang="en-AU" sz="1200" kern="1200" dirty="0">
                <a:solidFill>
                  <a:schemeClr val="tx1"/>
                </a:solidFill>
                <a:effectLst/>
                <a:ea typeface="ＭＳ Ｐゴシック" pitchFamily="-111" charset="-128"/>
                <a:cs typeface="ＭＳ Ｐゴシック" pitchFamily="-111" charset="-128"/>
              </a:rPr>
              <a:t>Background: Subclinical hypothyroidism, a thyroid disorder without obvious symptoms of thyroid deficiency, occurs in 3%-8% of the global population. </a:t>
            </a:r>
            <a:r>
              <a:rPr lang="en-AU" sz="1200" kern="1200" dirty="0" err="1">
                <a:solidFill>
                  <a:schemeClr val="tx1"/>
                </a:solidFill>
                <a:effectLst/>
                <a:ea typeface="ＭＳ Ｐゴシック" pitchFamily="-111" charset="-128"/>
                <a:cs typeface="ＭＳ Ｐゴシック" pitchFamily="-111" charset="-128"/>
              </a:rPr>
              <a:t>Ashwagandha</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Withania</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somnifera</a:t>
            </a:r>
            <a:r>
              <a:rPr lang="en-AU" sz="1200" kern="1200" dirty="0">
                <a:solidFill>
                  <a:schemeClr val="tx1"/>
                </a:solidFill>
                <a:effectLst/>
                <a:ea typeface="ＭＳ Ｐゴシック" pitchFamily="-111" charset="-128"/>
                <a:cs typeface="ＭＳ Ｐゴシック" pitchFamily="-111" charset="-128"/>
              </a:rPr>
              <a:t> (L.) </a:t>
            </a:r>
            <a:r>
              <a:rPr lang="en-AU" sz="1200" kern="1200" dirty="0" err="1">
                <a:solidFill>
                  <a:schemeClr val="tx1"/>
                </a:solidFill>
                <a:effectLst/>
                <a:ea typeface="ＭＳ Ｐゴシック" pitchFamily="-111" charset="-128"/>
                <a:cs typeface="ＭＳ Ｐゴシック" pitchFamily="-111" charset="-128"/>
              </a:rPr>
              <a:t>Dunal</a:t>
            </a:r>
            <a:r>
              <a:rPr lang="en-AU" sz="1200" kern="1200" dirty="0">
                <a:solidFill>
                  <a:schemeClr val="tx1"/>
                </a:solidFill>
                <a:effectLst/>
                <a:ea typeface="ＭＳ Ｐゴシック" pitchFamily="-111" charset="-128"/>
                <a:cs typeface="ＭＳ Ｐゴシック" pitchFamily="-111" charset="-128"/>
              </a:rPr>
              <a:t>], a traditional medicine in Ayurveda, is often prescribed for thyroid dysfunctions.</a:t>
            </a:r>
          </a:p>
          <a:p>
            <a:r>
              <a:rPr lang="en-AU" sz="1200" kern="1200" dirty="0">
                <a:solidFill>
                  <a:schemeClr val="tx1"/>
                </a:solidFill>
                <a:effectLst/>
                <a:ea typeface="ＭＳ Ｐゴシック" pitchFamily="-111" charset="-128"/>
                <a:cs typeface="ＭＳ Ｐゴシック" pitchFamily="-111" charset="-128"/>
              </a:rPr>
              <a:t>Objective: This pilot study was designed to evaluate the efficacy and safety of </a:t>
            </a:r>
            <a:r>
              <a:rPr lang="en-AU" sz="1200" kern="1200" dirty="0" err="1">
                <a:solidFill>
                  <a:schemeClr val="tx1"/>
                </a:solidFill>
                <a:effectLst/>
                <a:ea typeface="ＭＳ Ｐゴシック" pitchFamily="-111" charset="-128"/>
                <a:cs typeface="ＭＳ Ｐゴシック" pitchFamily="-111" charset="-128"/>
              </a:rPr>
              <a:t>ashwagandha</a:t>
            </a:r>
            <a:r>
              <a:rPr lang="en-AU" sz="1200" kern="1200" dirty="0">
                <a:solidFill>
                  <a:schemeClr val="tx1"/>
                </a:solidFill>
                <a:effectLst/>
                <a:ea typeface="ＭＳ Ｐゴシック" pitchFamily="-111" charset="-128"/>
                <a:cs typeface="ＭＳ Ｐゴシック" pitchFamily="-111" charset="-128"/>
              </a:rPr>
              <a:t> root extract in subclinical hypothyroid patients.</a:t>
            </a:r>
          </a:p>
          <a:p>
            <a:r>
              <a:rPr lang="en-AU" sz="1200" kern="1200" dirty="0">
                <a:solidFill>
                  <a:schemeClr val="tx1"/>
                </a:solidFill>
                <a:effectLst/>
                <a:ea typeface="ＭＳ Ｐゴシック" pitchFamily="-111" charset="-128"/>
                <a:cs typeface="ＭＳ Ｐゴシック" pitchFamily="-111" charset="-128"/>
              </a:rPr>
              <a:t>Design, setting, and participants: A prospective, randomized, double-blind, single-</a:t>
            </a:r>
            <a:r>
              <a:rPr lang="en-AU" sz="1200" kern="1200" dirty="0" err="1">
                <a:solidFill>
                  <a:schemeClr val="tx1"/>
                </a:solidFill>
                <a:effectLst/>
                <a:ea typeface="ＭＳ Ｐゴシック" pitchFamily="-111" charset="-128"/>
                <a:cs typeface="ＭＳ Ｐゴシック" pitchFamily="-111" charset="-128"/>
              </a:rPr>
              <a:t>center</a:t>
            </a:r>
            <a:r>
              <a:rPr lang="en-AU" sz="1200" kern="1200" dirty="0">
                <a:solidFill>
                  <a:schemeClr val="tx1"/>
                </a:solidFill>
                <a:effectLst/>
                <a:ea typeface="ＭＳ Ｐゴシック" pitchFamily="-111" charset="-128"/>
                <a:cs typeface="ＭＳ Ｐゴシック" pitchFamily="-111" charset="-128"/>
              </a:rPr>
              <a:t> placebo-controlled study was performed at </a:t>
            </a:r>
            <a:r>
              <a:rPr lang="en-AU" sz="1200" kern="1200" dirty="0" err="1">
                <a:solidFill>
                  <a:schemeClr val="tx1"/>
                </a:solidFill>
                <a:effectLst/>
                <a:ea typeface="ＭＳ Ｐゴシック" pitchFamily="-111" charset="-128"/>
                <a:cs typeface="ＭＳ Ｐゴシック" pitchFamily="-111" charset="-128"/>
              </a:rPr>
              <a:t>Sudbhawana</a:t>
            </a:r>
            <a:r>
              <a:rPr lang="en-AU" sz="1200" kern="1200" dirty="0">
                <a:solidFill>
                  <a:schemeClr val="tx1"/>
                </a:solidFill>
                <a:effectLst/>
                <a:ea typeface="ＭＳ Ｐゴシック" pitchFamily="-111" charset="-128"/>
                <a:cs typeface="ＭＳ Ｐゴシック" pitchFamily="-111" charset="-128"/>
              </a:rPr>
              <a:t> Hospital, Varanasi, India between May 2016 and September 2016. Fifty subjects with elevated serum thyroid stimulating hormone (</a:t>
            </a:r>
            <a:r>
              <a:rPr lang="en-AU" sz="1200" kern="1200" dirty="0" err="1">
                <a:solidFill>
                  <a:schemeClr val="tx1"/>
                </a:solidFill>
                <a:effectLst/>
                <a:ea typeface="ＭＳ Ｐゴシック" pitchFamily="-111" charset="-128"/>
                <a:cs typeface="ＭＳ Ｐゴシック" pitchFamily="-111" charset="-128"/>
              </a:rPr>
              <a:t>TSH</a:t>
            </a:r>
            <a:r>
              <a:rPr lang="en-AU" sz="1200" kern="1200" dirty="0">
                <a:solidFill>
                  <a:schemeClr val="tx1"/>
                </a:solidFill>
                <a:effectLst/>
                <a:ea typeface="ＭＳ Ｐゴシック" pitchFamily="-111" charset="-128"/>
                <a:cs typeface="ＭＳ Ｐゴシック" pitchFamily="-111" charset="-128"/>
              </a:rPr>
              <a:t>) levels (4.5-10 </a:t>
            </a:r>
            <a:r>
              <a:rPr lang="en-AU" sz="1200" kern="1200" dirty="0" err="1">
                <a:solidFill>
                  <a:schemeClr val="tx1"/>
                </a:solidFill>
                <a:effectLst/>
                <a:ea typeface="ＭＳ Ｐゴシック" pitchFamily="-111" charset="-128"/>
                <a:cs typeface="ＭＳ Ｐゴシック" pitchFamily="-111" charset="-128"/>
              </a:rPr>
              <a:t>μIU</a:t>
            </a:r>
            <a:r>
              <a:rPr lang="en-AU" sz="1200" kern="1200" dirty="0">
                <a:solidFill>
                  <a:schemeClr val="tx1"/>
                </a:solidFill>
                <a:effectLst/>
                <a:ea typeface="ＭＳ Ｐゴシック" pitchFamily="-111" charset="-128"/>
                <a:cs typeface="ＭＳ Ｐゴシック" pitchFamily="-111" charset="-128"/>
              </a:rPr>
              <a:t>/L) aged between 18 and 50 were randomized in either treatment (n = 25) or placebo (n = 25) groups for an 8-week treatment period.</a:t>
            </a:r>
          </a:p>
          <a:p>
            <a:r>
              <a:rPr lang="en-AU" sz="1200" kern="1200" dirty="0">
                <a:solidFill>
                  <a:schemeClr val="tx1"/>
                </a:solidFill>
                <a:effectLst/>
                <a:ea typeface="ＭＳ Ｐゴシック" pitchFamily="-111" charset="-128"/>
                <a:cs typeface="ＭＳ Ｐゴシック" pitchFamily="-111" charset="-128"/>
              </a:rPr>
              <a:t>Interventions: </a:t>
            </a:r>
            <a:r>
              <a:rPr lang="en-AU" sz="1200" kern="1200" dirty="0" err="1">
                <a:solidFill>
                  <a:schemeClr val="tx1"/>
                </a:solidFill>
                <a:effectLst/>
                <a:ea typeface="ＭＳ Ｐゴシック" pitchFamily="-111" charset="-128"/>
                <a:cs typeface="ＭＳ Ｐゴシック" pitchFamily="-111" charset="-128"/>
              </a:rPr>
              <a:t>Ashwagandha</a:t>
            </a:r>
            <a:r>
              <a:rPr lang="en-AU" sz="1200" kern="1200" dirty="0">
                <a:solidFill>
                  <a:schemeClr val="tx1"/>
                </a:solidFill>
                <a:effectLst/>
                <a:ea typeface="ＭＳ Ｐゴシック" pitchFamily="-111" charset="-128"/>
                <a:cs typeface="ＭＳ Ｐゴシック" pitchFamily="-111" charset="-128"/>
              </a:rPr>
              <a:t> root extract (600 mg daily) or starch as placebo. Efficacy Variables: Serum </a:t>
            </a:r>
            <a:r>
              <a:rPr lang="en-AU" sz="1200" kern="1200" dirty="0" err="1">
                <a:solidFill>
                  <a:schemeClr val="tx1"/>
                </a:solidFill>
                <a:effectLst/>
                <a:ea typeface="ＭＳ Ｐゴシック" pitchFamily="-111" charset="-128"/>
                <a:cs typeface="ＭＳ Ｐゴシック" pitchFamily="-111" charset="-128"/>
              </a:rPr>
              <a:t>TSH</a:t>
            </a:r>
            <a:r>
              <a:rPr lang="en-AU" sz="1200" kern="1200" dirty="0">
                <a:solidFill>
                  <a:schemeClr val="tx1"/>
                </a:solidFill>
                <a:effectLst/>
                <a:ea typeface="ＭＳ Ｐゴシック" pitchFamily="-111" charset="-128"/>
                <a:cs typeface="ＭＳ Ｐゴシック" pitchFamily="-111" charset="-128"/>
              </a:rPr>
              <a:t>, serum triiodothyronine (T3), and thyroxine (T4) levels.</a:t>
            </a:r>
          </a:p>
          <a:p>
            <a:r>
              <a:rPr lang="en-AU" sz="1200" kern="1200" dirty="0">
                <a:solidFill>
                  <a:schemeClr val="tx1"/>
                </a:solidFill>
                <a:effectLst/>
                <a:ea typeface="ＭＳ Ｐゴシック" pitchFamily="-111" charset="-128"/>
                <a:cs typeface="ＭＳ Ｐゴシック" pitchFamily="-111" charset="-128"/>
              </a:rPr>
              <a:t>Results: A total of four subjects (two from each group) withdrew their consent before the second visit. Eight weeks of treatment with </a:t>
            </a:r>
            <a:r>
              <a:rPr lang="en-AU" sz="1200" kern="1200" dirty="0" err="1">
                <a:solidFill>
                  <a:schemeClr val="tx1"/>
                </a:solidFill>
                <a:effectLst/>
                <a:ea typeface="ＭＳ Ｐゴシック" pitchFamily="-111" charset="-128"/>
                <a:cs typeface="ＭＳ Ｐゴシック" pitchFamily="-111" charset="-128"/>
              </a:rPr>
              <a:t>ashwagandha</a:t>
            </a:r>
            <a:r>
              <a:rPr lang="en-AU" sz="1200" kern="1200" dirty="0">
                <a:solidFill>
                  <a:schemeClr val="tx1"/>
                </a:solidFill>
                <a:effectLst/>
                <a:ea typeface="ＭＳ Ｐゴシック" pitchFamily="-111" charset="-128"/>
                <a:cs typeface="ＭＳ Ｐゴシック" pitchFamily="-111" charset="-128"/>
              </a:rPr>
              <a:t> improved serum </a:t>
            </a:r>
            <a:r>
              <a:rPr lang="en-AU" sz="1200" kern="1200" dirty="0" err="1">
                <a:solidFill>
                  <a:schemeClr val="tx1"/>
                </a:solidFill>
                <a:effectLst/>
                <a:ea typeface="ＭＳ Ｐゴシック" pitchFamily="-111" charset="-128"/>
                <a:cs typeface="ＭＳ Ｐゴシック" pitchFamily="-111" charset="-128"/>
              </a:rPr>
              <a:t>TSH</a:t>
            </a:r>
            <a:r>
              <a:rPr lang="en-AU" sz="1200" kern="1200" dirty="0">
                <a:solidFill>
                  <a:schemeClr val="tx1"/>
                </a:solidFill>
                <a:effectLst/>
                <a:ea typeface="ＭＳ Ｐゴシック" pitchFamily="-111" charset="-128"/>
                <a:cs typeface="ＭＳ Ｐゴシック" pitchFamily="-111" charset="-128"/>
              </a:rPr>
              <a:t> (p &lt; 0.001), T3 (p = 0.0031), and T4 (p = 0.0096) levels significantly compared to placebo. </a:t>
            </a:r>
            <a:r>
              <a:rPr lang="en-AU" sz="1200" kern="1200" dirty="0" err="1">
                <a:solidFill>
                  <a:schemeClr val="tx1"/>
                </a:solidFill>
                <a:effectLst/>
                <a:ea typeface="ＭＳ Ｐゴシック" pitchFamily="-111" charset="-128"/>
                <a:cs typeface="ＭＳ Ｐゴシック" pitchFamily="-111" charset="-128"/>
              </a:rPr>
              <a:t>Ashwagandha</a:t>
            </a:r>
            <a:r>
              <a:rPr lang="en-AU" sz="1200" kern="1200" dirty="0">
                <a:solidFill>
                  <a:schemeClr val="tx1"/>
                </a:solidFill>
                <a:effectLst/>
                <a:ea typeface="ＭＳ Ｐゴシック" pitchFamily="-111" charset="-128"/>
                <a:cs typeface="ＭＳ Ｐゴシック" pitchFamily="-111" charset="-128"/>
              </a:rPr>
              <a:t> treatment effectively normalized the serum thyroid indices during the 8-week treatment period in a significant manner (time-effects: </a:t>
            </a:r>
            <a:r>
              <a:rPr lang="en-AU" sz="1200" kern="1200" dirty="0" err="1">
                <a:solidFill>
                  <a:schemeClr val="tx1"/>
                </a:solidFill>
                <a:effectLst/>
                <a:ea typeface="ＭＳ Ｐゴシック" pitchFamily="-111" charset="-128"/>
                <a:cs typeface="ＭＳ Ｐゴシック" pitchFamily="-111" charset="-128"/>
              </a:rPr>
              <a:t>TSH</a:t>
            </a:r>
            <a:r>
              <a:rPr lang="en-AU" sz="1200" kern="1200" dirty="0">
                <a:solidFill>
                  <a:schemeClr val="tx1"/>
                </a:solidFill>
                <a:effectLst/>
                <a:ea typeface="ＭＳ Ｐゴシック" pitchFamily="-111" charset="-128"/>
                <a:cs typeface="ＭＳ Ｐゴシック" pitchFamily="-111" charset="-128"/>
              </a:rPr>
              <a:t> [p &lt; 0.001], T3 [p &lt; 0.001], and T4 [p &lt; 0.001]). Four subjects (8%) (</a:t>
            </a:r>
            <a:r>
              <a:rPr lang="en-AU" sz="1200" kern="1200" dirty="0" err="1">
                <a:solidFill>
                  <a:schemeClr val="tx1"/>
                </a:solidFill>
                <a:effectLst/>
                <a:ea typeface="ＭＳ Ｐゴシック" pitchFamily="-111" charset="-128"/>
                <a:cs typeface="ＭＳ Ｐゴシック" pitchFamily="-111" charset="-128"/>
              </a:rPr>
              <a:t>ashwagandha</a:t>
            </a:r>
            <a:r>
              <a:rPr lang="en-AU" sz="1200" kern="1200" dirty="0">
                <a:solidFill>
                  <a:schemeClr val="tx1"/>
                </a:solidFill>
                <a:effectLst/>
                <a:ea typeface="ＭＳ Ｐゴシック" pitchFamily="-111" charset="-128"/>
                <a:cs typeface="ＭＳ Ｐゴシック" pitchFamily="-111" charset="-128"/>
              </a:rPr>
              <a:t>: 1[4%]; Placebo: 3[12%]) out of 50 reported few mild and temporary adverse effects during this study.</a:t>
            </a:r>
          </a:p>
          <a:p>
            <a:r>
              <a:rPr lang="en-AU" sz="1200" kern="1200" dirty="0">
                <a:solidFill>
                  <a:schemeClr val="tx1"/>
                </a:solidFill>
                <a:effectLst/>
                <a:ea typeface="ＭＳ Ｐゴシック" pitchFamily="-111" charset="-128"/>
                <a:cs typeface="ＭＳ Ｐゴシック" pitchFamily="-111" charset="-128"/>
              </a:rPr>
              <a:t>Conclusion: Treatment with </a:t>
            </a:r>
            <a:r>
              <a:rPr lang="en-AU" sz="1200" kern="1200" dirty="0" err="1">
                <a:solidFill>
                  <a:schemeClr val="tx1"/>
                </a:solidFill>
                <a:effectLst/>
                <a:ea typeface="ＭＳ Ｐゴシック" pitchFamily="-111" charset="-128"/>
                <a:cs typeface="ＭＳ Ｐゴシック" pitchFamily="-111" charset="-128"/>
              </a:rPr>
              <a:t>ashwagandha</a:t>
            </a:r>
            <a:r>
              <a:rPr lang="en-AU" sz="1200" kern="1200" dirty="0">
                <a:solidFill>
                  <a:schemeClr val="tx1"/>
                </a:solidFill>
                <a:effectLst/>
                <a:ea typeface="ＭＳ Ｐゴシック" pitchFamily="-111" charset="-128"/>
                <a:cs typeface="ＭＳ Ｐゴシック" pitchFamily="-111" charset="-128"/>
              </a:rPr>
              <a:t> may be beneficial for normalizing thyroid indices in subclinical hypothyroid patients.</a:t>
            </a:r>
          </a:p>
          <a:p>
            <a:r>
              <a:rPr lang="en-AU" sz="1200" kern="1200" dirty="0">
                <a:solidFill>
                  <a:schemeClr val="tx1"/>
                </a:solidFill>
                <a:effectLst/>
                <a:ea typeface="ＭＳ Ｐゴシック" pitchFamily="-111" charset="-128"/>
                <a:cs typeface="ＭＳ Ｐゴシック" pitchFamily="-111" charset="-128"/>
              </a:rPr>
              <a:t> </a:t>
            </a:r>
          </a:p>
          <a:p>
            <a:r>
              <a:rPr lang="en-AU" sz="1200" kern="1200" dirty="0">
                <a:solidFill>
                  <a:schemeClr val="tx1"/>
                </a:solidFill>
                <a:effectLst/>
                <a:ea typeface="ＭＳ Ｐゴシック" pitchFamily="-111" charset="-128"/>
                <a:cs typeface="ＭＳ Ｐゴシック" pitchFamily="-111" charset="-128"/>
              </a:rPr>
              <a:t>Panda S, Kar A. Changes in thyroid hormone concentrations after administration of </a:t>
            </a:r>
            <a:r>
              <a:rPr lang="en-AU" sz="1200" kern="1200" dirty="0" err="1">
                <a:solidFill>
                  <a:schemeClr val="tx1"/>
                </a:solidFill>
                <a:effectLst/>
                <a:ea typeface="ＭＳ Ｐゴシック" pitchFamily="-111" charset="-128"/>
                <a:cs typeface="ＭＳ Ｐゴシック" pitchFamily="-111" charset="-128"/>
              </a:rPr>
              <a:t>ashwagandha</a:t>
            </a:r>
            <a:r>
              <a:rPr lang="en-AU" sz="1200" kern="1200" dirty="0">
                <a:solidFill>
                  <a:schemeClr val="tx1"/>
                </a:solidFill>
                <a:effectLst/>
                <a:ea typeface="ＭＳ Ｐゴシック" pitchFamily="-111" charset="-128"/>
                <a:cs typeface="ＭＳ Ｐゴシック" pitchFamily="-111" charset="-128"/>
              </a:rPr>
              <a:t> root extract to adult male mice. J Pharm </a:t>
            </a:r>
            <a:r>
              <a:rPr lang="en-AU" sz="1200" kern="1200" dirty="0" err="1">
                <a:solidFill>
                  <a:schemeClr val="tx1"/>
                </a:solidFill>
                <a:effectLst/>
                <a:ea typeface="ＭＳ Ｐゴシック" pitchFamily="-111" charset="-128"/>
                <a:cs typeface="ＭＳ Ｐゴシック" pitchFamily="-111" charset="-128"/>
              </a:rPr>
              <a:t>Pharmacol</a:t>
            </a:r>
            <a:r>
              <a:rPr lang="en-AU" sz="1200" kern="1200" dirty="0">
                <a:solidFill>
                  <a:schemeClr val="tx1"/>
                </a:solidFill>
                <a:effectLst/>
                <a:ea typeface="ＭＳ Ｐゴシック" pitchFamily="-111" charset="-128"/>
                <a:cs typeface="ＭＳ Ｐゴシック" pitchFamily="-111" charset="-128"/>
              </a:rPr>
              <a:t>. 1998 Sep;50(9):1065-8.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10.1111/j.2042-7158.1998.tb06923.x.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9811169.</a:t>
            </a:r>
          </a:p>
          <a:p>
            <a:r>
              <a:rPr lang="en-AU" sz="1200" kern="1200" dirty="0">
                <a:solidFill>
                  <a:schemeClr val="tx1"/>
                </a:solidFill>
                <a:effectLst/>
                <a:ea typeface="ＭＳ Ｐゴシック" pitchFamily="-111" charset="-128"/>
                <a:cs typeface="ＭＳ Ｐゴシック" pitchFamily="-111" charset="-128"/>
              </a:rPr>
              <a:t>The importance of </a:t>
            </a:r>
            <a:r>
              <a:rPr lang="en-AU" sz="1200" kern="1200" dirty="0" err="1">
                <a:solidFill>
                  <a:schemeClr val="tx1"/>
                </a:solidFill>
                <a:effectLst/>
                <a:ea typeface="ＭＳ Ｐゴシック" pitchFamily="-111" charset="-128"/>
                <a:cs typeface="ＭＳ Ｐゴシック" pitchFamily="-111" charset="-128"/>
              </a:rPr>
              <a:t>ashwagandha</a:t>
            </a:r>
            <a:r>
              <a:rPr lang="en-AU" sz="1200" kern="1200" dirty="0">
                <a:solidFill>
                  <a:schemeClr val="tx1"/>
                </a:solidFill>
                <a:effectLst/>
                <a:ea typeface="ＭＳ Ｐゴシック" pitchFamily="-111" charset="-128"/>
                <a:cs typeface="ＭＳ Ｐゴシック" pitchFamily="-111" charset="-128"/>
              </a:rPr>
              <a:t> root extract in the regulation of thyroid function with special reference to type-I iodothyronine 5'-monodeiodinase activity in mice liver has been investigated. Although the root extract (1.4 g kg(-1)) administered daily for 20 days by gastric intubation increased serum 3,3',5-triiodothyronine (T3) and tetraiodothyronine (T4) concentrations and hepatic glucose-6-phosphatase activity, hepatic iodothyronine 5'-monodeiodinase activity did not change significantly. Furthermore, </a:t>
            </a:r>
            <a:r>
              <a:rPr lang="en-AU" sz="1200" kern="1200" dirty="0" err="1">
                <a:solidFill>
                  <a:schemeClr val="tx1"/>
                </a:solidFill>
                <a:effectLst/>
                <a:ea typeface="ＭＳ Ｐゴシック" pitchFamily="-111" charset="-128"/>
                <a:cs typeface="ＭＳ Ｐゴシック" pitchFamily="-111" charset="-128"/>
              </a:rPr>
              <a:t>ashwagandha</a:t>
            </a:r>
            <a:r>
              <a:rPr lang="en-AU" sz="1200" kern="1200" dirty="0">
                <a:solidFill>
                  <a:schemeClr val="tx1"/>
                </a:solidFill>
                <a:effectLst/>
                <a:ea typeface="ＭＳ Ｐゴシック" pitchFamily="-111" charset="-128"/>
                <a:cs typeface="ＭＳ Ｐゴシック" pitchFamily="-111" charset="-128"/>
              </a:rPr>
              <a:t> root extract significantly reduced hepatic lipid peroxidation, whereas the activity of antioxidant enzymes such as superoxide dismutase and catalase were increased. These findings reveal that the </a:t>
            </a:r>
            <a:r>
              <a:rPr lang="en-AU" sz="1200" kern="1200" dirty="0" err="1">
                <a:solidFill>
                  <a:schemeClr val="tx1"/>
                </a:solidFill>
                <a:effectLst/>
                <a:ea typeface="ＭＳ Ｐゴシック" pitchFamily="-111" charset="-128"/>
                <a:cs typeface="ＭＳ Ｐゴシック" pitchFamily="-111" charset="-128"/>
              </a:rPr>
              <a:t>ashwagandha</a:t>
            </a:r>
            <a:r>
              <a:rPr lang="en-AU" sz="1200" kern="1200" dirty="0">
                <a:solidFill>
                  <a:schemeClr val="tx1"/>
                </a:solidFill>
                <a:effectLst/>
                <a:ea typeface="ＭＳ Ｐゴシック" pitchFamily="-111" charset="-128"/>
                <a:cs typeface="ＭＳ Ｐゴシック" pitchFamily="-111" charset="-128"/>
              </a:rPr>
              <a:t> root extract stimulates thyroidal activity and also enhances the </a:t>
            </a:r>
            <a:r>
              <a:rPr lang="en-AU" sz="1200" kern="1200" dirty="0" err="1">
                <a:solidFill>
                  <a:schemeClr val="tx1"/>
                </a:solidFill>
                <a:effectLst/>
                <a:ea typeface="ＭＳ Ｐゴシック" pitchFamily="-111" charset="-128"/>
                <a:cs typeface="ＭＳ Ｐゴシック" pitchFamily="-111" charset="-128"/>
              </a:rPr>
              <a:t>antiperoxidation</a:t>
            </a:r>
            <a:r>
              <a:rPr lang="en-AU" sz="1200" kern="1200" dirty="0">
                <a:solidFill>
                  <a:schemeClr val="tx1"/>
                </a:solidFill>
                <a:effectLst/>
                <a:ea typeface="ＭＳ Ｐゴシック" pitchFamily="-111" charset="-128"/>
                <a:cs typeface="ＭＳ Ｐゴシック" pitchFamily="-111" charset="-128"/>
              </a:rPr>
              <a:t> of hepatic tissue.</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AU" sz="1200" kern="1200" dirty="0">
                <a:solidFill>
                  <a:schemeClr val="tx1"/>
                </a:solidFill>
                <a:effectLst/>
                <a:ea typeface="ＭＳ Ｐゴシック" pitchFamily="-111" charset="-128"/>
                <a:cs typeface="ＭＳ Ｐゴシック" pitchFamily="-111" charset="-128"/>
              </a:rPr>
              <a:t>Chamomilla</a:t>
            </a:r>
            <a:endParaRPr lang="en-US" dirty="0"/>
          </a:p>
          <a:p>
            <a:r>
              <a:rPr lang="en-AU" sz="1200" kern="1200" dirty="0" err="1">
                <a:solidFill>
                  <a:schemeClr val="tx1"/>
                </a:solidFill>
                <a:effectLst/>
                <a:ea typeface="ＭＳ Ｐゴシック" pitchFamily="-111" charset="-128"/>
                <a:cs typeface="ＭＳ Ｐゴシック" pitchFamily="-111" charset="-128"/>
              </a:rPr>
              <a:t>Alahmadi</a:t>
            </a:r>
            <a:r>
              <a:rPr lang="en-AU" sz="1200" kern="1200" dirty="0">
                <a:solidFill>
                  <a:schemeClr val="tx1"/>
                </a:solidFill>
                <a:effectLst/>
                <a:ea typeface="ＭＳ Ｐゴシック" pitchFamily="-111" charset="-128"/>
                <a:cs typeface="ＭＳ Ｐゴシック" pitchFamily="-111" charset="-128"/>
              </a:rPr>
              <a:t> AA, </a:t>
            </a:r>
            <a:r>
              <a:rPr lang="en-AU" sz="1200" kern="1200" dirty="0" err="1">
                <a:solidFill>
                  <a:schemeClr val="tx1"/>
                </a:solidFill>
                <a:effectLst/>
                <a:ea typeface="ＭＳ Ｐゴシック" pitchFamily="-111" charset="-128"/>
                <a:cs typeface="ＭＳ Ｐゴシック" pitchFamily="-111" charset="-128"/>
              </a:rPr>
              <a:t>Alzahrani</a:t>
            </a:r>
            <a:r>
              <a:rPr lang="en-AU" sz="1200" kern="1200" dirty="0">
                <a:solidFill>
                  <a:schemeClr val="tx1"/>
                </a:solidFill>
                <a:effectLst/>
                <a:ea typeface="ＭＳ Ｐゴシック" pitchFamily="-111" charset="-128"/>
                <a:cs typeface="ＭＳ Ｐゴシック" pitchFamily="-111" charset="-128"/>
              </a:rPr>
              <a:t> AA, Ali SS, </a:t>
            </a:r>
            <a:r>
              <a:rPr lang="en-AU" sz="1200" kern="1200" dirty="0" err="1">
                <a:solidFill>
                  <a:schemeClr val="tx1"/>
                </a:solidFill>
                <a:effectLst/>
                <a:ea typeface="ＭＳ Ｐゴシック" pitchFamily="-111" charset="-128"/>
                <a:cs typeface="ＭＳ Ｐゴシック" pitchFamily="-111" charset="-128"/>
              </a:rPr>
              <a:t>Alahmadi</a:t>
            </a:r>
            <a:r>
              <a:rPr lang="en-AU" sz="1200" kern="1200" dirty="0">
                <a:solidFill>
                  <a:schemeClr val="tx1"/>
                </a:solidFill>
                <a:effectLst/>
                <a:ea typeface="ＭＳ Ｐゴシック" pitchFamily="-111" charset="-128"/>
                <a:cs typeface="ＭＳ Ｐゴシック" pitchFamily="-111" charset="-128"/>
              </a:rPr>
              <a:t> BA, Arab RA, El-</a:t>
            </a:r>
            <a:r>
              <a:rPr lang="en-AU" sz="1200" kern="1200" dirty="0" err="1">
                <a:solidFill>
                  <a:schemeClr val="tx1"/>
                </a:solidFill>
                <a:effectLst/>
                <a:ea typeface="ＭＳ Ｐゴシック" pitchFamily="-111" charset="-128"/>
                <a:cs typeface="ＭＳ Ｐゴシック" pitchFamily="-111" charset="-128"/>
              </a:rPr>
              <a:t>Shitany</a:t>
            </a:r>
            <a:r>
              <a:rPr lang="en-AU" sz="1200" kern="1200" dirty="0">
                <a:solidFill>
                  <a:schemeClr val="tx1"/>
                </a:solidFill>
                <a:effectLst/>
                <a:ea typeface="ＭＳ Ｐゴシック" pitchFamily="-111" charset="-128"/>
                <a:cs typeface="ＭＳ Ｐゴシック" pitchFamily="-111" charset="-128"/>
              </a:rPr>
              <a:t> NAE. Both </a:t>
            </a:r>
            <a:r>
              <a:rPr lang="en-AU" sz="1200" kern="1200" dirty="0" err="1">
                <a:solidFill>
                  <a:schemeClr val="tx1"/>
                </a:solidFill>
                <a:effectLst/>
                <a:ea typeface="ＭＳ Ｐゴシック" pitchFamily="-111" charset="-128"/>
                <a:cs typeface="ＭＳ Ｐゴシック" pitchFamily="-111" charset="-128"/>
              </a:rPr>
              <a:t>Matricaria</a:t>
            </a:r>
            <a:r>
              <a:rPr lang="en-AU" sz="1200" kern="1200" dirty="0">
                <a:solidFill>
                  <a:schemeClr val="tx1"/>
                </a:solidFill>
                <a:effectLst/>
                <a:ea typeface="ＭＳ Ｐゴシック" pitchFamily="-111" charset="-128"/>
                <a:cs typeface="ＭＳ Ｐゴシック" pitchFamily="-111" charset="-128"/>
              </a:rPr>
              <a:t> chamomilla and Metformin Extract Improved the Function and Histological Structure of Thyroid Gland in Polycystic Ovary Syndrome Rats through Antioxidant Mechanism. Biomolecules. 2020 Jan 5;10(1):88.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10.3390/biom10010088.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31948119;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PMC7022237.</a:t>
            </a:r>
          </a:p>
          <a:p>
            <a:r>
              <a:rPr lang="en-AU" sz="1200" kern="1200" dirty="0">
                <a:solidFill>
                  <a:schemeClr val="tx1"/>
                </a:solidFill>
                <a:effectLst/>
                <a:ea typeface="ＭＳ Ｐゴシック" pitchFamily="-111" charset="-128"/>
                <a:cs typeface="ＭＳ Ｐゴシック" pitchFamily="-111" charset="-128"/>
              </a:rPr>
              <a:t>There is increasing proof that polycystic ovary syndrome (PCOS) is associated with the increased frequency of thyroid disturbances. Chamomile (</a:t>
            </a:r>
            <a:r>
              <a:rPr lang="en-AU" sz="1200" kern="1200" dirty="0" err="1">
                <a:solidFill>
                  <a:schemeClr val="tx1"/>
                </a:solidFill>
                <a:effectLst/>
                <a:ea typeface="ＭＳ Ｐゴシック" pitchFamily="-111" charset="-128"/>
                <a:cs typeface="ＭＳ Ｐゴシック" pitchFamily="-111" charset="-128"/>
              </a:rPr>
              <a:t>Matricaria</a:t>
            </a:r>
            <a:r>
              <a:rPr lang="en-AU" sz="1200" kern="1200" dirty="0">
                <a:solidFill>
                  <a:schemeClr val="tx1"/>
                </a:solidFill>
                <a:effectLst/>
                <a:ea typeface="ＭＳ Ｐゴシック" pitchFamily="-111" charset="-128"/>
                <a:cs typeface="ＭＳ Ｐゴシック" pitchFamily="-111" charset="-128"/>
              </a:rPr>
              <a:t> chamomilla L.) herb and metformin showed therapeutic efficacy against polycystic ovary syndrome (PCOS). This study aimed to investigate the possible therapeutic effect of both chamomile flower extract and metformin against thyroid damage associated with PCOS in rats. The PCOS model was developed in rats by injecting </a:t>
            </a:r>
            <a:r>
              <a:rPr lang="en-AU" sz="1200" kern="1200" dirty="0" err="1">
                <a:solidFill>
                  <a:schemeClr val="tx1"/>
                </a:solidFill>
                <a:effectLst/>
                <a:ea typeface="ＭＳ Ｐゴシック" pitchFamily="-111" charset="-128"/>
                <a:cs typeface="ＭＳ Ｐゴシック" pitchFamily="-111" charset="-128"/>
              </a:rPr>
              <a:t>estradiol</a:t>
            </a:r>
            <a:r>
              <a:rPr lang="en-AU" sz="1200" kern="1200" dirty="0">
                <a:solidFill>
                  <a:schemeClr val="tx1"/>
                </a:solidFill>
                <a:effectLst/>
                <a:ea typeface="ＭＳ Ｐゴシック" pitchFamily="-111" charset="-128"/>
                <a:cs typeface="ＭＳ Ｐゴシック" pitchFamily="-111" charset="-128"/>
              </a:rPr>
              <a:t> valerate, and it was confirmed to be associated with thyroid hypofunction biochemically and pathologically. Treatment of PCOS rats with both chamomile extract and metformin resulted in an improvement in serum level of thyroid hormones (</a:t>
            </a:r>
            <a:r>
              <a:rPr lang="en-AU" sz="1200" kern="1200" dirty="0" err="1">
                <a:solidFill>
                  <a:schemeClr val="tx1"/>
                </a:solidFill>
                <a:effectLst/>
                <a:ea typeface="ＭＳ Ｐゴシック" pitchFamily="-111" charset="-128"/>
                <a:cs typeface="ＭＳ Ｐゴシック" pitchFamily="-111" charset="-128"/>
              </a:rPr>
              <a:t>TSH</a:t>
            </a:r>
            <a:r>
              <a:rPr lang="en-AU" sz="1200" kern="1200" dirty="0">
                <a:solidFill>
                  <a:schemeClr val="tx1"/>
                </a:solidFill>
                <a:effectLst/>
                <a:ea typeface="ＭＳ Ｐゴシック" pitchFamily="-111" charset="-128"/>
                <a:cs typeface="ＭＳ Ｐゴシック" pitchFamily="-111" charset="-128"/>
              </a:rPr>
              <a:t>, p &lt; 0.01; T3 and T4, p &lt; 0.05) and the disappearance of most thyroid gland pathological changes demonstrated by light and electron microscopes. They also reduced the level of serum estrogen (p &lt; 0.01). Both chamomile extract and metformin decreased MDA (p &lt; 0.05) and increased </a:t>
            </a:r>
            <a:r>
              <a:rPr lang="en-AU" sz="1200" kern="1200" dirty="0" err="1">
                <a:solidFill>
                  <a:schemeClr val="tx1"/>
                </a:solidFill>
                <a:effectLst/>
                <a:ea typeface="ＭＳ Ｐゴシック" pitchFamily="-111" charset="-128"/>
                <a:cs typeface="ＭＳ Ｐゴシック" pitchFamily="-111" charset="-128"/>
              </a:rPr>
              <a:t>GPx</a:t>
            </a:r>
            <a:r>
              <a:rPr lang="en-AU" sz="1200" kern="1200" dirty="0">
                <a:solidFill>
                  <a:schemeClr val="tx1"/>
                </a:solidFill>
                <a:effectLst/>
                <a:ea typeface="ＭＳ Ｐゴシック" pitchFamily="-111" charset="-128"/>
                <a:cs typeface="ＭＳ Ｐゴシック" pitchFamily="-111" charset="-128"/>
              </a:rPr>
              <a:t> and CAT (p &lt; 0.01). Only chamomile extract increased </a:t>
            </a:r>
            <a:r>
              <a:rPr lang="en-AU" sz="1200" kern="1200" dirty="0" err="1">
                <a:solidFill>
                  <a:schemeClr val="tx1"/>
                </a:solidFill>
                <a:effectLst/>
                <a:ea typeface="ＭＳ Ｐゴシック" pitchFamily="-111" charset="-128"/>
                <a:cs typeface="ＭＳ Ｐゴシック" pitchFamily="-111" charset="-128"/>
              </a:rPr>
              <a:t>GSH</a:t>
            </a:r>
            <a:r>
              <a:rPr lang="en-AU" sz="1200" kern="1200" dirty="0">
                <a:solidFill>
                  <a:schemeClr val="tx1"/>
                </a:solidFill>
                <a:effectLst/>
                <a:ea typeface="ＭＳ Ｐゴシック" pitchFamily="-111" charset="-128"/>
                <a:cs typeface="ＭＳ Ｐゴシック" pitchFamily="-111" charset="-128"/>
              </a:rPr>
              <a:t> (p &lt; 0.01). Both treatments reduced the apoptotic death of thyroid cells as noted by the reduction of caspase-3 </a:t>
            </a:r>
            <a:r>
              <a:rPr lang="en-AU" sz="1200" kern="1200" dirty="0" err="1">
                <a:solidFill>
                  <a:schemeClr val="tx1"/>
                </a:solidFill>
                <a:effectLst/>
                <a:ea typeface="ＭＳ Ｐゴシック" pitchFamily="-111" charset="-128"/>
                <a:cs typeface="ＭＳ Ｐゴシック" pitchFamily="-111" charset="-128"/>
              </a:rPr>
              <a:t>immunoexpression</a:t>
            </a:r>
            <a:r>
              <a:rPr lang="en-AU" sz="1200" kern="1200" dirty="0">
                <a:solidFill>
                  <a:schemeClr val="tx1"/>
                </a:solidFill>
                <a:effectLst/>
                <a:ea typeface="ＭＳ Ｐゴシック" pitchFamily="-111" charset="-128"/>
                <a:cs typeface="ＭＳ Ｐゴシック" pitchFamily="-111" charset="-128"/>
              </a:rPr>
              <a:t> (p &lt; 0.01). In conclusion, both </a:t>
            </a:r>
            <a:r>
              <a:rPr lang="en-AU" sz="1200" kern="1200" dirty="0" err="1">
                <a:solidFill>
                  <a:schemeClr val="tx1"/>
                </a:solidFill>
                <a:effectLst/>
                <a:ea typeface="ＭＳ Ｐゴシック" pitchFamily="-111" charset="-128"/>
                <a:cs typeface="ＭＳ Ｐゴシック" pitchFamily="-111" charset="-128"/>
              </a:rPr>
              <a:t>Matricaria</a:t>
            </a:r>
            <a:r>
              <a:rPr lang="en-AU" sz="1200" kern="1200" dirty="0">
                <a:solidFill>
                  <a:schemeClr val="tx1"/>
                </a:solidFill>
                <a:effectLst/>
                <a:ea typeface="ＭＳ Ｐゴシック" pitchFamily="-111" charset="-128"/>
                <a:cs typeface="ＭＳ Ｐゴシック" pitchFamily="-111" charset="-128"/>
              </a:rPr>
              <a:t> chamomilla extract and metformin ameliorated hypothyroidism associated with PCOS through an antioxidant and antiapoptotic mechanism.</a:t>
            </a:r>
          </a:p>
          <a:p>
            <a:endParaRPr lang="en-AU" sz="1200" kern="1200" dirty="0">
              <a:solidFill>
                <a:schemeClr val="tx1"/>
              </a:solidFill>
              <a:effectLst/>
              <a:ea typeface="ＭＳ Ｐゴシック" pitchFamily="-111" charset="-128"/>
              <a:cs typeface="ＭＳ Ｐゴシック" pitchFamily="-111" charset="-128"/>
            </a:endParaRPr>
          </a:p>
          <a:p>
            <a:r>
              <a:rPr lang="en-AU" sz="1200" kern="1200" dirty="0">
                <a:solidFill>
                  <a:schemeClr val="tx1"/>
                </a:solidFill>
                <a:effectLst/>
                <a:ea typeface="ＭＳ Ｐゴシック" pitchFamily="-111" charset="-128"/>
                <a:cs typeface="ＭＳ Ｐゴシック" pitchFamily="-111" charset="-128"/>
              </a:rPr>
              <a:t>Organic </a:t>
            </a:r>
            <a:r>
              <a:rPr lang="en-AU" sz="1200" kern="1200" dirty="0" err="1">
                <a:solidFill>
                  <a:schemeClr val="tx1"/>
                </a:solidFill>
                <a:effectLst/>
                <a:ea typeface="ＭＳ Ｐゴシック" pitchFamily="-111" charset="-128"/>
                <a:cs typeface="ＭＳ Ｐゴシック" pitchFamily="-111" charset="-128"/>
              </a:rPr>
              <a:t>Rhodiola</a:t>
            </a:r>
            <a:r>
              <a:rPr lang="en-AU" sz="1200" kern="1200" dirty="0">
                <a:solidFill>
                  <a:schemeClr val="tx1"/>
                </a:solidFill>
                <a:effectLst/>
                <a:ea typeface="ＭＳ Ｐゴシック" pitchFamily="-111" charset="-128"/>
                <a:cs typeface="ＭＳ Ｐゴシック" pitchFamily="-111" charset="-128"/>
              </a:rPr>
              <a:t> Root,</a:t>
            </a:r>
          </a:p>
          <a:p>
            <a:r>
              <a:rPr lang="en-AU" sz="1200" kern="1200" dirty="0" err="1">
                <a:solidFill>
                  <a:schemeClr val="tx1"/>
                </a:solidFill>
                <a:effectLst/>
                <a:ea typeface="ＭＳ Ｐゴシック" pitchFamily="-111" charset="-128"/>
                <a:cs typeface="ＭＳ Ｐゴシック" pitchFamily="-111" charset="-128"/>
              </a:rPr>
              <a:t>Zubeldia</a:t>
            </a:r>
            <a:r>
              <a:rPr lang="en-AU" sz="1200" kern="1200" dirty="0">
                <a:solidFill>
                  <a:schemeClr val="tx1"/>
                </a:solidFill>
                <a:effectLst/>
                <a:ea typeface="ＭＳ Ｐゴシック" pitchFamily="-111" charset="-128"/>
                <a:cs typeface="ＭＳ Ｐゴシック" pitchFamily="-111" charset="-128"/>
              </a:rPr>
              <a:t> JM, Nabi HA, Jiménez del Río M, Genovese J. Exploring new applications for </a:t>
            </a:r>
            <a:r>
              <a:rPr lang="en-AU" sz="1200" kern="1200" dirty="0" err="1">
                <a:solidFill>
                  <a:schemeClr val="tx1"/>
                </a:solidFill>
                <a:effectLst/>
                <a:ea typeface="ＭＳ Ｐゴシック" pitchFamily="-111" charset="-128"/>
                <a:cs typeface="ＭＳ Ｐゴシック" pitchFamily="-111" charset="-128"/>
              </a:rPr>
              <a:t>Rhodiola</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rosea</a:t>
            </a:r>
            <a:r>
              <a:rPr lang="en-AU" sz="1200" kern="1200" dirty="0">
                <a:solidFill>
                  <a:schemeClr val="tx1"/>
                </a:solidFill>
                <a:effectLst/>
                <a:ea typeface="ＭＳ Ｐゴシック" pitchFamily="-111" charset="-128"/>
                <a:cs typeface="ＭＳ Ｐゴシック" pitchFamily="-111" charset="-128"/>
              </a:rPr>
              <a:t>: can we improve the quality of life of patients with short-term hypothyroidism induced by hormone withdrawal? J Med Food. 2010 Dec;13(6):1287-92.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10.1089/jmf.2009.0286. </a:t>
            </a:r>
            <a:r>
              <a:rPr lang="en-AU" sz="1200" kern="1200" dirty="0" err="1">
                <a:solidFill>
                  <a:schemeClr val="tx1"/>
                </a:solidFill>
                <a:effectLst/>
                <a:ea typeface="ＭＳ Ｐゴシック" pitchFamily="-111" charset="-128"/>
                <a:cs typeface="ＭＳ Ｐゴシック" pitchFamily="-111" charset="-128"/>
              </a:rPr>
              <a:t>Epub</a:t>
            </a:r>
            <a:r>
              <a:rPr lang="en-AU" sz="1200" kern="1200" dirty="0">
                <a:solidFill>
                  <a:schemeClr val="tx1"/>
                </a:solidFill>
                <a:effectLst/>
                <a:ea typeface="ＭＳ Ｐゴシック" pitchFamily="-111" charset="-128"/>
                <a:cs typeface="ＭＳ Ｐゴシック" pitchFamily="-111" charset="-128"/>
              </a:rPr>
              <a:t> 2010 Oct 14.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20946017.</a:t>
            </a:r>
          </a:p>
          <a:p>
            <a:r>
              <a:rPr lang="en-AU" sz="1200" kern="1200" dirty="0">
                <a:solidFill>
                  <a:schemeClr val="tx1"/>
                </a:solidFill>
                <a:effectLst/>
                <a:ea typeface="ＭＳ Ｐゴシック" pitchFamily="-111" charset="-128"/>
                <a:cs typeface="ＭＳ Ｐゴシック" pitchFamily="-111" charset="-128"/>
              </a:rPr>
              <a:t>Patients treated for differentiated thyroid cancer (DTC) are subjected to periodic surveillance that includes serum thyroglobulin measurements followed by radioiodine administrations for diagnostic and therapeutic purposes if necessary. Both procedures require adequately elevated blood levels of thyroid-stimulating hormone (</a:t>
            </a:r>
            <a:r>
              <a:rPr lang="en-AU" sz="1200" kern="1200" dirty="0" err="1">
                <a:solidFill>
                  <a:schemeClr val="tx1"/>
                </a:solidFill>
                <a:effectLst/>
                <a:ea typeface="ＭＳ Ｐゴシック" pitchFamily="-111" charset="-128"/>
                <a:cs typeface="ＭＳ Ｐゴシック" pitchFamily="-111" charset="-128"/>
              </a:rPr>
              <a:t>TSH</a:t>
            </a:r>
            <a:r>
              <a:rPr lang="en-AU" sz="1200" kern="1200" dirty="0">
                <a:solidFill>
                  <a:schemeClr val="tx1"/>
                </a:solidFill>
                <a:effectLst/>
                <a:ea typeface="ＭＳ Ｐゴシック" pitchFamily="-111" charset="-128"/>
                <a:cs typeface="ＭＳ Ｐゴシック" pitchFamily="-111" charset="-128"/>
              </a:rPr>
              <a:t>), which can be achieved by two approaches: parenteral administration of recombinant human </a:t>
            </a:r>
            <a:r>
              <a:rPr lang="en-AU" sz="1200" kern="1200" dirty="0" err="1">
                <a:solidFill>
                  <a:schemeClr val="tx1"/>
                </a:solidFill>
                <a:effectLst/>
                <a:ea typeface="ＭＳ Ｐゴシック" pitchFamily="-111" charset="-128"/>
                <a:cs typeface="ＭＳ Ｐゴシック" pitchFamily="-111" charset="-128"/>
              </a:rPr>
              <a:t>TSH</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rhTSH</a:t>
            </a:r>
            <a:r>
              <a:rPr lang="en-AU" sz="1200" kern="1200" dirty="0">
                <a:solidFill>
                  <a:schemeClr val="tx1"/>
                </a:solidFill>
                <a:effectLst/>
                <a:ea typeface="ＭＳ Ｐゴシック" pitchFamily="-111" charset="-128"/>
                <a:cs typeface="ＭＳ Ｐゴシック" pitchFamily="-111" charset="-128"/>
              </a:rPr>
              <a:t>) or stopping thyroid hormone replacement until optimal levels of endogenous </a:t>
            </a:r>
            <a:r>
              <a:rPr lang="en-AU" sz="1200" kern="1200" dirty="0" err="1">
                <a:solidFill>
                  <a:schemeClr val="tx1"/>
                </a:solidFill>
                <a:effectLst/>
                <a:ea typeface="ＭＳ Ｐゴシック" pitchFamily="-111" charset="-128"/>
                <a:cs typeface="ＭＳ Ｐゴシック" pitchFamily="-111" charset="-128"/>
              </a:rPr>
              <a:t>TSH</a:t>
            </a:r>
            <a:r>
              <a:rPr lang="en-AU" sz="1200" kern="1200" dirty="0">
                <a:solidFill>
                  <a:schemeClr val="tx1"/>
                </a:solidFill>
                <a:effectLst/>
                <a:ea typeface="ＭＳ Ｐゴシック" pitchFamily="-111" charset="-128"/>
                <a:cs typeface="ＭＳ Ｐゴシック" pitchFamily="-111" charset="-128"/>
              </a:rPr>
              <a:t> are achieved. Although </a:t>
            </a:r>
            <a:r>
              <a:rPr lang="en-AU" sz="1200" kern="1200" dirty="0" err="1">
                <a:solidFill>
                  <a:schemeClr val="tx1"/>
                </a:solidFill>
                <a:effectLst/>
                <a:ea typeface="ＭＳ Ｐゴシック" pitchFamily="-111" charset="-128"/>
                <a:cs typeface="ＭＳ Ｐゴシック" pitchFamily="-111" charset="-128"/>
              </a:rPr>
              <a:t>rhTSH</a:t>
            </a:r>
            <a:r>
              <a:rPr lang="en-AU" sz="1200" kern="1200" dirty="0">
                <a:solidFill>
                  <a:schemeClr val="tx1"/>
                </a:solidFill>
                <a:effectLst/>
                <a:ea typeface="ＭＳ Ｐゴシック" pitchFamily="-111" charset="-128"/>
                <a:cs typeface="ＭＳ Ｐゴシック" pitchFamily="-111" charset="-128"/>
              </a:rPr>
              <a:t> administration does not require hormone withdrawal, it is not inexpensive and carries the risk of secondary effects. The latter option is simpler but induces a profound state of hypothyroidism, which results in physical and mental complaints that may interfere severely with the patient's activities of daily living. </a:t>
            </a:r>
            <a:r>
              <a:rPr lang="en-AU" sz="1200" kern="1200" dirty="0" err="1">
                <a:solidFill>
                  <a:schemeClr val="tx1"/>
                </a:solidFill>
                <a:effectLst/>
                <a:ea typeface="ＭＳ Ｐゴシック" pitchFamily="-111" charset="-128"/>
                <a:cs typeface="ＭＳ Ｐゴシック" pitchFamily="-111" charset="-128"/>
              </a:rPr>
              <a:t>Rhodiola</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rosea</a:t>
            </a:r>
            <a:r>
              <a:rPr lang="en-AU" sz="1200" kern="1200" dirty="0">
                <a:solidFill>
                  <a:schemeClr val="tx1"/>
                </a:solidFill>
                <a:effectLst/>
                <a:ea typeface="ＭＳ Ｐゴシック" pitchFamily="-111" charset="-128"/>
                <a:cs typeface="ＭＳ Ｐゴシック" pitchFamily="-111" charset="-128"/>
              </a:rPr>
              <a:t> is a popular plant in traditional medical systems in Eastern Europe and Asia with a reputation for stimulating the nervous system, decreasing depression, enhancing work performance, and eliminating fatigue, all features of clinical hypothyroidism. Investigators have also suggested additional benefits such as </a:t>
            </a:r>
            <a:r>
              <a:rPr lang="en-AU" sz="1200" kern="1200" dirty="0" err="1">
                <a:solidFill>
                  <a:schemeClr val="tx1"/>
                </a:solidFill>
                <a:effectLst/>
                <a:ea typeface="ＭＳ Ｐゴシック" pitchFamily="-111" charset="-128"/>
                <a:cs typeface="ＭＳ Ｐゴシック" pitchFamily="-111" charset="-128"/>
              </a:rPr>
              <a:t>cardioprotection</a:t>
            </a:r>
            <a:r>
              <a:rPr lang="en-AU" sz="1200" kern="1200" dirty="0">
                <a:solidFill>
                  <a:schemeClr val="tx1"/>
                </a:solidFill>
                <a:effectLst/>
                <a:ea typeface="ＭＳ Ｐゴシック" pitchFamily="-111" charset="-128"/>
                <a:cs typeface="ＭＳ Ｐゴシック" pitchFamily="-111" charset="-128"/>
              </a:rPr>
              <a:t> or even </a:t>
            </a:r>
            <a:r>
              <a:rPr lang="en-AU" sz="1200" kern="1200" dirty="0" err="1">
                <a:solidFill>
                  <a:schemeClr val="tx1"/>
                </a:solidFill>
                <a:effectLst/>
                <a:ea typeface="ＭＳ Ｐゴシック" pitchFamily="-111" charset="-128"/>
                <a:cs typeface="ＭＳ Ｐゴシック" pitchFamily="-111" charset="-128"/>
              </a:rPr>
              <a:t>tumor</a:t>
            </a:r>
            <a:r>
              <a:rPr lang="en-AU" sz="1200" kern="1200" dirty="0">
                <a:solidFill>
                  <a:schemeClr val="tx1"/>
                </a:solidFill>
                <a:effectLst/>
                <a:ea typeface="ＭＳ Ｐゴシック" pitchFamily="-111" charset="-128"/>
                <a:cs typeface="ＭＳ Ｐゴシック" pitchFamily="-111" charset="-128"/>
              </a:rPr>
              <a:t> growth inhibition. Here, we propose R. </a:t>
            </a:r>
            <a:r>
              <a:rPr lang="en-AU" sz="1200" kern="1200" dirty="0" err="1">
                <a:solidFill>
                  <a:schemeClr val="tx1"/>
                </a:solidFill>
                <a:effectLst/>
                <a:ea typeface="ＭＳ Ｐゴシック" pitchFamily="-111" charset="-128"/>
                <a:cs typeface="ＭＳ Ｐゴシック" pitchFamily="-111" charset="-128"/>
              </a:rPr>
              <a:t>rosea</a:t>
            </a:r>
            <a:r>
              <a:rPr lang="en-AU" sz="1200" kern="1200" dirty="0">
                <a:solidFill>
                  <a:schemeClr val="tx1"/>
                </a:solidFill>
                <a:effectLst/>
                <a:ea typeface="ＭＳ Ｐゴシック" pitchFamily="-111" charset="-128"/>
                <a:cs typeface="ＭＳ Ｐゴシック" pitchFamily="-111" charset="-128"/>
              </a:rPr>
              <a:t> as a viable alternative treatment for the symptoms of short-term hypothyroidism in patients with DTC who require hormone withdrawal.</a:t>
            </a:r>
          </a:p>
          <a:p>
            <a:endParaRPr lang="en-AU" sz="1200" kern="1200" dirty="0">
              <a:solidFill>
                <a:schemeClr val="tx1"/>
              </a:solidFill>
              <a:effectLst/>
              <a:ea typeface="ＭＳ Ｐゴシック" pitchFamily="-111" charset="-128"/>
              <a:cs typeface="ＭＳ Ｐゴシック" pitchFamily="-111" charset="-128"/>
            </a:endParaRPr>
          </a:p>
          <a:p>
            <a:r>
              <a:rPr lang="en-AU" sz="1200" kern="1200" dirty="0">
                <a:solidFill>
                  <a:schemeClr val="tx1"/>
                </a:solidFill>
                <a:effectLst/>
                <a:ea typeface="ＭＳ Ｐゴシック" pitchFamily="-111" charset="-128"/>
                <a:cs typeface="ＭＳ Ｐゴシック" pitchFamily="-111" charset="-128"/>
              </a:rPr>
              <a:t>Bauhinia </a:t>
            </a:r>
            <a:r>
              <a:rPr lang="en-AU" sz="1200" kern="1200" dirty="0" err="1">
                <a:solidFill>
                  <a:schemeClr val="tx1"/>
                </a:solidFill>
                <a:effectLst/>
                <a:ea typeface="ＭＳ Ｐゴシック" pitchFamily="-111" charset="-128"/>
                <a:cs typeface="ＭＳ Ｐゴシック" pitchFamily="-111" charset="-128"/>
              </a:rPr>
              <a:t>purpurea</a:t>
            </a:r>
            <a:endParaRPr lang="en-AU" sz="1200" kern="1200" dirty="0">
              <a:solidFill>
                <a:schemeClr val="tx1"/>
              </a:solidFill>
              <a:effectLst/>
              <a:ea typeface="ＭＳ Ｐゴシック" pitchFamily="-111" charset="-128"/>
              <a:cs typeface="ＭＳ Ｐゴシック" pitchFamily="-111" charset="-128"/>
            </a:endParaRPr>
          </a:p>
          <a:p>
            <a:r>
              <a:rPr lang="en-AU" sz="1200" kern="1200" dirty="0">
                <a:solidFill>
                  <a:schemeClr val="tx1"/>
                </a:solidFill>
                <a:effectLst/>
                <a:ea typeface="ＭＳ Ｐゴシック" pitchFamily="-111" charset="-128"/>
                <a:cs typeface="ＭＳ Ｐゴシック" pitchFamily="-111" charset="-128"/>
              </a:rPr>
              <a:t>Panda S, Kar A. </a:t>
            </a:r>
            <a:r>
              <a:rPr lang="en-AU" sz="1200" kern="1200" dirty="0" err="1">
                <a:solidFill>
                  <a:schemeClr val="tx1"/>
                </a:solidFill>
                <a:effectLst/>
                <a:ea typeface="ＭＳ Ｐゴシック" pitchFamily="-111" charset="-128"/>
                <a:cs typeface="ＭＳ Ｐゴシック" pitchFamily="-111" charset="-128"/>
              </a:rPr>
              <a:t>Withania</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somnifera</a:t>
            </a:r>
            <a:r>
              <a:rPr lang="en-AU" sz="1200" kern="1200" dirty="0">
                <a:solidFill>
                  <a:schemeClr val="tx1"/>
                </a:solidFill>
                <a:effectLst/>
                <a:ea typeface="ＭＳ Ｐゴシック" pitchFamily="-111" charset="-128"/>
                <a:cs typeface="ＭＳ Ｐゴシック" pitchFamily="-111" charset="-128"/>
              </a:rPr>
              <a:t> and Bauhinia </a:t>
            </a:r>
            <a:r>
              <a:rPr lang="en-AU" sz="1200" kern="1200" dirty="0" err="1">
                <a:solidFill>
                  <a:schemeClr val="tx1"/>
                </a:solidFill>
                <a:effectLst/>
                <a:ea typeface="ＭＳ Ｐゴシック" pitchFamily="-111" charset="-128"/>
                <a:cs typeface="ＭＳ Ｐゴシック" pitchFamily="-111" charset="-128"/>
              </a:rPr>
              <a:t>purpurea</a:t>
            </a:r>
            <a:r>
              <a:rPr lang="en-AU" sz="1200" kern="1200" dirty="0">
                <a:solidFill>
                  <a:schemeClr val="tx1"/>
                </a:solidFill>
                <a:effectLst/>
                <a:ea typeface="ＭＳ Ｐゴシック" pitchFamily="-111" charset="-128"/>
                <a:cs typeface="ＭＳ Ｐゴシック" pitchFamily="-111" charset="-128"/>
              </a:rPr>
              <a:t> in the regulation of circulating thyroid hormone concentrations in female mice. J </a:t>
            </a:r>
            <a:r>
              <a:rPr lang="en-AU" sz="1200" kern="1200" dirty="0" err="1">
                <a:solidFill>
                  <a:schemeClr val="tx1"/>
                </a:solidFill>
                <a:effectLst/>
                <a:ea typeface="ＭＳ Ｐゴシック" pitchFamily="-111" charset="-128"/>
                <a:cs typeface="ＭＳ Ｐゴシック" pitchFamily="-111" charset="-128"/>
              </a:rPr>
              <a:t>Ethnopharmacol</a:t>
            </a:r>
            <a:r>
              <a:rPr lang="en-AU" sz="1200" kern="1200" dirty="0">
                <a:solidFill>
                  <a:schemeClr val="tx1"/>
                </a:solidFill>
                <a:effectLst/>
                <a:ea typeface="ＭＳ Ｐゴシック" pitchFamily="-111" charset="-128"/>
                <a:cs typeface="ＭＳ Ｐゴシック" pitchFamily="-111" charset="-128"/>
              </a:rPr>
              <a:t>. 1999 Nov 1;67(2):233-9.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10.1016/s0378-8741(99)00018-5.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10619390.</a:t>
            </a:r>
          </a:p>
          <a:p>
            <a:r>
              <a:rPr lang="en-AU" sz="1200" kern="1200" dirty="0">
                <a:solidFill>
                  <a:schemeClr val="tx1"/>
                </a:solidFill>
                <a:effectLst/>
                <a:ea typeface="ＭＳ Ｐゴシック" pitchFamily="-111" charset="-128"/>
                <a:cs typeface="ＭＳ Ｐゴシック" pitchFamily="-111" charset="-128"/>
              </a:rPr>
              <a:t>The effects of daily administration of </a:t>
            </a:r>
            <a:r>
              <a:rPr lang="en-AU" sz="1200" kern="1200" dirty="0" err="1">
                <a:solidFill>
                  <a:schemeClr val="tx1"/>
                </a:solidFill>
                <a:effectLst/>
                <a:ea typeface="ＭＳ Ｐゴシック" pitchFamily="-111" charset="-128"/>
                <a:cs typeface="ＭＳ Ｐゴシック" pitchFamily="-111" charset="-128"/>
              </a:rPr>
              <a:t>Withania</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somnifera</a:t>
            </a:r>
            <a:r>
              <a:rPr lang="en-AU" sz="1200" kern="1200" dirty="0">
                <a:solidFill>
                  <a:schemeClr val="tx1"/>
                </a:solidFill>
                <a:effectLst/>
                <a:ea typeface="ＭＳ Ｐゴシック" pitchFamily="-111" charset="-128"/>
                <a:cs typeface="ＭＳ Ｐゴシック" pitchFamily="-111" charset="-128"/>
              </a:rPr>
              <a:t> root extract (1.4 g/kg body wt.) and Bauhinia </a:t>
            </a:r>
            <a:r>
              <a:rPr lang="en-AU" sz="1200" kern="1200" dirty="0" err="1">
                <a:solidFill>
                  <a:schemeClr val="tx1"/>
                </a:solidFill>
                <a:effectLst/>
                <a:ea typeface="ＭＳ Ｐゴシック" pitchFamily="-111" charset="-128"/>
                <a:cs typeface="ＭＳ Ｐゴシック" pitchFamily="-111" charset="-128"/>
              </a:rPr>
              <a:t>purpurea</a:t>
            </a:r>
            <a:r>
              <a:rPr lang="en-AU" sz="1200" kern="1200" dirty="0">
                <a:solidFill>
                  <a:schemeClr val="tx1"/>
                </a:solidFill>
                <a:effectLst/>
                <a:ea typeface="ＭＳ Ｐゴシック" pitchFamily="-111" charset="-128"/>
                <a:cs typeface="ＭＳ Ｐゴシック" pitchFamily="-111" charset="-128"/>
              </a:rPr>
              <a:t> bark extract (2.5 mg/kg body wt.) for 20 days on thyroid function in female mice were investigated. While serum triiodothyronine (T3) and thyroxine (T4) concentrations were increased significantly by Bauhinia, </a:t>
            </a:r>
            <a:r>
              <a:rPr lang="en-AU" sz="1200" kern="1200" dirty="0" err="1">
                <a:solidFill>
                  <a:schemeClr val="tx1"/>
                </a:solidFill>
                <a:effectLst/>
                <a:ea typeface="ＭＳ Ｐゴシック" pitchFamily="-111" charset="-128"/>
                <a:cs typeface="ＭＳ Ｐゴシック" pitchFamily="-111" charset="-128"/>
              </a:rPr>
              <a:t>Withania</a:t>
            </a:r>
            <a:r>
              <a:rPr lang="en-AU" sz="1200" kern="1200" dirty="0">
                <a:solidFill>
                  <a:schemeClr val="tx1"/>
                </a:solidFill>
                <a:effectLst/>
                <a:ea typeface="ＭＳ Ｐゴシック" pitchFamily="-111" charset="-128"/>
                <a:cs typeface="ＭＳ Ｐゴシック" pitchFamily="-111" charset="-128"/>
              </a:rPr>
              <a:t> could enhance only serum T4 concentration. Both the plant extracts showed an increase in hepatic glucose-6-phosphatase (G-6-Pase) activity and antiperoxidative effects as indicated either by a decrease in hepatic lipid peroxidation (</a:t>
            </a:r>
            <a:r>
              <a:rPr lang="en-AU" sz="1200" kern="1200" dirty="0" err="1">
                <a:solidFill>
                  <a:schemeClr val="tx1"/>
                </a:solidFill>
                <a:effectLst/>
                <a:ea typeface="ＭＳ Ｐゴシック" pitchFamily="-111" charset="-128"/>
                <a:cs typeface="ＭＳ Ｐゴシック" pitchFamily="-111" charset="-128"/>
              </a:rPr>
              <a:t>LPO</a:t>
            </a:r>
            <a:r>
              <a:rPr lang="en-AU" sz="1200" kern="1200" dirty="0">
                <a:solidFill>
                  <a:schemeClr val="tx1"/>
                </a:solidFill>
                <a:effectLst/>
                <a:ea typeface="ＭＳ Ｐゴシック" pitchFamily="-111" charset="-128"/>
                <a:cs typeface="ＭＳ Ｐゴシック" pitchFamily="-111" charset="-128"/>
              </a:rPr>
              <a:t>) and/or by an increase in the activity of antioxidant enzyme(s). It appears that these plant extracts are capable of stimulating thyroid function in female mice.</a:t>
            </a:r>
          </a:p>
          <a:p>
            <a:endParaRPr lang="en-AU" sz="1200" kern="1200" dirty="0">
              <a:solidFill>
                <a:schemeClr val="tx1"/>
              </a:solidFill>
              <a:effectLst/>
              <a:ea typeface="ＭＳ Ｐゴシック" pitchFamily="-111" charset="-128"/>
              <a:cs typeface="ＭＳ Ｐゴシック" pitchFamily="-111" charset="-128"/>
            </a:endParaRPr>
          </a:p>
          <a:p>
            <a:r>
              <a:rPr lang="en-AU" sz="1200" kern="1200" dirty="0">
                <a:solidFill>
                  <a:schemeClr val="tx1"/>
                </a:solidFill>
                <a:effectLst/>
                <a:ea typeface="ＭＳ Ｐゴシック" pitchFamily="-111" charset="-128"/>
                <a:cs typeface="ＭＳ Ｐゴシック" pitchFamily="-111" charset="-128"/>
              </a:rPr>
              <a:t>Cordyceps </a:t>
            </a:r>
            <a:r>
              <a:rPr lang="en-AU" sz="1200" kern="1200" dirty="0" err="1">
                <a:solidFill>
                  <a:schemeClr val="tx1"/>
                </a:solidFill>
                <a:effectLst/>
                <a:ea typeface="ＭＳ Ｐゴシック" pitchFamily="-111" charset="-128"/>
                <a:cs typeface="ＭＳ Ｐゴシック" pitchFamily="-111" charset="-128"/>
              </a:rPr>
              <a:t>sinensis</a:t>
            </a:r>
            <a:endParaRPr lang="en-AU" sz="1200" kern="1200" dirty="0">
              <a:solidFill>
                <a:schemeClr val="tx1"/>
              </a:solidFill>
              <a:effectLst/>
              <a:ea typeface="ＭＳ Ｐゴシック" pitchFamily="-111" charset="-128"/>
              <a:cs typeface="ＭＳ Ｐゴシック" pitchFamily="-111" charset="-128"/>
            </a:endParaRPr>
          </a:p>
          <a:p>
            <a:r>
              <a:rPr lang="en-AU" sz="1200" kern="1200" dirty="0">
                <a:solidFill>
                  <a:schemeClr val="tx1"/>
                </a:solidFill>
                <a:effectLst/>
                <a:ea typeface="ＭＳ Ｐゴシック" pitchFamily="-111" charset="-128"/>
                <a:cs typeface="ＭＳ Ｐゴシック" pitchFamily="-111" charset="-128"/>
              </a:rPr>
              <a:t>He T, Zhao R, Lu Y, Li W, </a:t>
            </a:r>
            <a:r>
              <a:rPr lang="en-AU" sz="1200" kern="1200" dirty="0" err="1">
                <a:solidFill>
                  <a:schemeClr val="tx1"/>
                </a:solidFill>
                <a:effectLst/>
                <a:ea typeface="ＭＳ Ｐゴシック" pitchFamily="-111" charset="-128"/>
                <a:cs typeface="ＭＳ Ｐゴシック" pitchFamily="-111" charset="-128"/>
              </a:rPr>
              <a:t>Hou</a:t>
            </a:r>
            <a:r>
              <a:rPr lang="en-AU" sz="1200" kern="1200" dirty="0">
                <a:solidFill>
                  <a:schemeClr val="tx1"/>
                </a:solidFill>
                <a:effectLst/>
                <a:ea typeface="ＭＳ Ｐゴシック" pitchFamily="-111" charset="-128"/>
                <a:cs typeface="ＭＳ Ｐゴシック" pitchFamily="-111" charset="-128"/>
              </a:rPr>
              <a:t> X, Sun Y, Dong M, Chen L. Dual-Directional Immunomodulatory Effects of </a:t>
            </a:r>
            <a:r>
              <a:rPr lang="en-AU" sz="1200" kern="1200" dirty="0" err="1">
                <a:solidFill>
                  <a:schemeClr val="tx1"/>
                </a:solidFill>
                <a:effectLst/>
                <a:ea typeface="ＭＳ Ｐゴシック" pitchFamily="-111" charset="-128"/>
                <a:cs typeface="ＭＳ Ｐゴシック" pitchFamily="-111" charset="-128"/>
              </a:rPr>
              <a:t>Corbrin</a:t>
            </a:r>
            <a:r>
              <a:rPr lang="en-AU" sz="1200" kern="1200" dirty="0">
                <a:solidFill>
                  <a:schemeClr val="tx1"/>
                </a:solidFill>
                <a:effectLst/>
                <a:ea typeface="ＭＳ Ｐゴシック" pitchFamily="-111" charset="-128"/>
                <a:cs typeface="ＭＳ Ｐゴシック" pitchFamily="-111" charset="-128"/>
              </a:rPr>
              <a:t> Capsule on Autoimmune Thyroid Diseases. </a:t>
            </a:r>
            <a:r>
              <a:rPr lang="en-AU" sz="1200" kern="1200" dirty="0" err="1">
                <a:solidFill>
                  <a:schemeClr val="tx1"/>
                </a:solidFill>
                <a:effectLst/>
                <a:ea typeface="ＭＳ Ｐゴシック" pitchFamily="-111" charset="-128"/>
                <a:cs typeface="ＭＳ Ｐゴシック" pitchFamily="-111" charset="-128"/>
              </a:rPr>
              <a:t>Evid</a:t>
            </a:r>
            <a:r>
              <a:rPr lang="en-AU" sz="1200" kern="1200" dirty="0">
                <a:solidFill>
                  <a:schemeClr val="tx1"/>
                </a:solidFill>
                <a:effectLst/>
                <a:ea typeface="ＭＳ Ｐゴシック" pitchFamily="-111" charset="-128"/>
                <a:cs typeface="ＭＳ Ｐゴシック" pitchFamily="-111" charset="-128"/>
              </a:rPr>
              <a:t> Based Complement </a:t>
            </a:r>
            <a:r>
              <a:rPr lang="en-AU" sz="1200" kern="1200" dirty="0" err="1">
                <a:solidFill>
                  <a:schemeClr val="tx1"/>
                </a:solidFill>
                <a:effectLst/>
                <a:ea typeface="ＭＳ Ｐゴシック" pitchFamily="-111" charset="-128"/>
                <a:cs typeface="ＭＳ Ｐゴシック" pitchFamily="-111" charset="-128"/>
              </a:rPr>
              <a:t>Alternat</a:t>
            </a:r>
            <a:r>
              <a:rPr lang="en-AU" sz="1200" kern="1200" dirty="0">
                <a:solidFill>
                  <a:schemeClr val="tx1"/>
                </a:solidFill>
                <a:effectLst/>
                <a:ea typeface="ＭＳ Ｐゴシック" pitchFamily="-111" charset="-128"/>
                <a:cs typeface="ＭＳ Ｐゴシック" pitchFamily="-111" charset="-128"/>
              </a:rPr>
              <a:t> Med. 2016;2016:1360386.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10.1155/2016/1360386. </a:t>
            </a:r>
            <a:r>
              <a:rPr lang="en-AU" sz="1200" kern="1200" dirty="0" err="1">
                <a:solidFill>
                  <a:schemeClr val="tx1"/>
                </a:solidFill>
                <a:effectLst/>
                <a:ea typeface="ＭＳ Ｐゴシック" pitchFamily="-111" charset="-128"/>
                <a:cs typeface="ＭＳ Ｐゴシック" pitchFamily="-111" charset="-128"/>
              </a:rPr>
              <a:t>Epub</a:t>
            </a:r>
            <a:r>
              <a:rPr lang="en-AU" sz="1200" kern="1200" dirty="0">
                <a:solidFill>
                  <a:schemeClr val="tx1"/>
                </a:solidFill>
                <a:effectLst/>
                <a:ea typeface="ＭＳ Ｐゴシック" pitchFamily="-111" charset="-128"/>
                <a:cs typeface="ＭＳ Ｐゴシック" pitchFamily="-111" charset="-128"/>
              </a:rPr>
              <a:t> 2016 Sep 18.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27721890;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PMC5045992.</a:t>
            </a:r>
          </a:p>
          <a:p>
            <a:r>
              <a:rPr lang="en-AU" sz="1200" kern="1200" dirty="0">
                <a:solidFill>
                  <a:schemeClr val="tx1"/>
                </a:solidFill>
                <a:effectLst/>
                <a:ea typeface="ＭＳ Ｐゴシック" pitchFamily="-111" charset="-128"/>
                <a:cs typeface="ＭＳ Ｐゴシック" pitchFamily="-111" charset="-128"/>
              </a:rPr>
              <a:t>Purpose. To investigate the effects of </a:t>
            </a:r>
            <a:r>
              <a:rPr lang="en-AU" sz="1200" kern="1200" dirty="0" err="1">
                <a:solidFill>
                  <a:schemeClr val="tx1"/>
                </a:solidFill>
                <a:effectLst/>
                <a:ea typeface="ＭＳ Ｐゴシック" pitchFamily="-111" charset="-128"/>
                <a:cs typeface="ＭＳ Ｐゴシック" pitchFamily="-111" charset="-128"/>
              </a:rPr>
              <a:t>Corbrin</a:t>
            </a:r>
            <a:r>
              <a:rPr lang="en-AU" sz="1200" kern="1200" dirty="0">
                <a:solidFill>
                  <a:schemeClr val="tx1"/>
                </a:solidFill>
                <a:effectLst/>
                <a:ea typeface="ＭＳ Ｐゴシック" pitchFamily="-111" charset="-128"/>
                <a:cs typeface="ＭＳ Ｐゴシック" pitchFamily="-111" charset="-128"/>
              </a:rPr>
              <a:t> Capsule (CS-C-Q80), a drug derived from Cordyceps </a:t>
            </a:r>
            <a:r>
              <a:rPr lang="en-AU" sz="1200" kern="1200" dirty="0" err="1">
                <a:solidFill>
                  <a:schemeClr val="tx1"/>
                </a:solidFill>
                <a:effectLst/>
                <a:ea typeface="ＭＳ Ｐゴシック" pitchFamily="-111" charset="-128"/>
                <a:cs typeface="ＭＳ Ｐゴシック" pitchFamily="-111" charset="-128"/>
              </a:rPr>
              <a:t>sinensis</a:t>
            </a:r>
            <a:r>
              <a:rPr lang="en-AU" sz="1200" kern="1200" dirty="0">
                <a:solidFill>
                  <a:schemeClr val="tx1"/>
                </a:solidFill>
                <a:effectLst/>
                <a:ea typeface="ＭＳ Ｐゴシック" pitchFamily="-111" charset="-128"/>
                <a:cs typeface="ＭＳ Ｐゴシック" pitchFamily="-111" charset="-128"/>
              </a:rPr>
              <a:t> (Berk.) </a:t>
            </a:r>
            <a:r>
              <a:rPr lang="en-AU" sz="1200" kern="1200" dirty="0" err="1">
                <a:solidFill>
                  <a:schemeClr val="tx1"/>
                </a:solidFill>
                <a:effectLst/>
                <a:ea typeface="ＭＳ Ｐゴシック" pitchFamily="-111" charset="-128"/>
                <a:cs typeface="ＭＳ Ｐゴシック" pitchFamily="-111" charset="-128"/>
              </a:rPr>
              <a:t>Sacc</a:t>
            </a:r>
            <a:r>
              <a:rPr lang="en-AU" sz="1200" kern="1200" dirty="0">
                <a:solidFill>
                  <a:schemeClr val="tx1"/>
                </a:solidFill>
                <a:effectLst/>
                <a:ea typeface="ＭＳ Ｐゴシック" pitchFamily="-111" charset="-128"/>
                <a:cs typeface="ＭＳ Ｐゴシック" pitchFamily="-111" charset="-128"/>
              </a:rPr>
              <a:t>., on autoimmune thyroid diseases (</a:t>
            </a:r>
            <a:r>
              <a:rPr lang="en-AU" sz="1200" kern="1200" dirty="0" err="1">
                <a:solidFill>
                  <a:schemeClr val="tx1"/>
                </a:solidFill>
                <a:effectLst/>
                <a:ea typeface="ＭＳ Ｐゴシック" pitchFamily="-111" charset="-128"/>
                <a:cs typeface="ＭＳ Ｐゴシック" pitchFamily="-111" charset="-128"/>
              </a:rPr>
              <a:t>AITD</a:t>
            </a:r>
            <a:r>
              <a:rPr lang="en-AU" sz="1200" kern="1200" dirty="0">
                <a:solidFill>
                  <a:schemeClr val="tx1"/>
                </a:solidFill>
                <a:effectLst/>
                <a:ea typeface="ＭＳ Ｐゴシック" pitchFamily="-111" charset="-128"/>
                <a:cs typeface="ＭＳ Ｐゴシック" pitchFamily="-111" charset="-128"/>
              </a:rPr>
              <a:t>). Methods. 44 Patients with Graves's disease (GD) and 56 patients with Hashimoto's thyroiditis (HT) were randomly assigned to treatment group (GD-Tx and HT-Tx) or control group (GD-Ct and HT-Ct). The control groups were given methimazole or levothyroxine only while the treatment groups were given </a:t>
            </a:r>
            <a:r>
              <a:rPr lang="en-AU" sz="1200" kern="1200" dirty="0" err="1">
                <a:solidFill>
                  <a:schemeClr val="tx1"/>
                </a:solidFill>
                <a:effectLst/>
                <a:ea typeface="ＭＳ Ｐゴシック" pitchFamily="-111" charset="-128"/>
                <a:cs typeface="ＭＳ Ｐゴシック" pitchFamily="-111" charset="-128"/>
              </a:rPr>
              <a:t>Corbrin</a:t>
            </a:r>
            <a:r>
              <a:rPr lang="en-AU" sz="1200" kern="1200" dirty="0">
                <a:solidFill>
                  <a:schemeClr val="tx1"/>
                </a:solidFill>
                <a:effectLst/>
                <a:ea typeface="ＭＳ Ｐゴシック" pitchFamily="-111" charset="-128"/>
                <a:cs typeface="ＭＳ Ｐゴシック" pitchFamily="-111" charset="-128"/>
              </a:rPr>
              <a:t> Capsule (2.0 g </a:t>
            </a:r>
            <a:r>
              <a:rPr lang="en-AU" sz="1200" kern="1200" dirty="0" err="1">
                <a:solidFill>
                  <a:schemeClr val="tx1"/>
                </a:solidFill>
                <a:effectLst/>
                <a:ea typeface="ＭＳ Ｐゴシック" pitchFamily="-111" charset="-128"/>
                <a:cs typeface="ＭＳ Ｐゴシック" pitchFamily="-111" charset="-128"/>
              </a:rPr>
              <a:t>tid</a:t>
            </a:r>
            <a:r>
              <a:rPr lang="en-AU" sz="1200" kern="1200" dirty="0">
                <a:solidFill>
                  <a:schemeClr val="tx1"/>
                </a:solidFill>
                <a:effectLst/>
                <a:ea typeface="ＭＳ Ｐゴシック" pitchFamily="-111" charset="-128"/>
                <a:cs typeface="ＭＳ Ｐゴシック" pitchFamily="-111" charset="-128"/>
              </a:rPr>
              <a:t>) besides the same conventional prescriptions as control groups. Thyroid hormones, thyroid antibodies, and T lymphocyte subsets were quantified at baseline and 24 weeks posttreatment. Results. Significant drop of serum anti-</a:t>
            </a:r>
            <a:r>
              <a:rPr lang="en-AU" sz="1200" kern="1200" dirty="0" err="1">
                <a:solidFill>
                  <a:schemeClr val="tx1"/>
                </a:solidFill>
                <a:effectLst/>
                <a:ea typeface="ＭＳ Ｐゴシック" pitchFamily="-111" charset="-128"/>
                <a:cs typeface="ＭＳ Ｐゴシック" pitchFamily="-111" charset="-128"/>
              </a:rPr>
              <a:t>TPO</a:t>
            </a:r>
            <a:r>
              <a:rPr lang="en-AU" sz="1200" kern="1200" dirty="0">
                <a:solidFill>
                  <a:schemeClr val="tx1"/>
                </a:solidFill>
                <a:effectLst/>
                <a:ea typeface="ＭＳ Ｐゴシック" pitchFamily="-111" charset="-128"/>
                <a:cs typeface="ＭＳ Ｐゴシック" pitchFamily="-111" charset="-128"/>
              </a:rPr>
              <a:t>-Ab levels was observed in both GD-Tx and HT-Tx groups. Before treatment, GD patients had higher helper T cells compared to cytotoxic T cells, while HT patients suffered from a nearly inverted proportion of helper T/cytotoxic T cells. There was a significant drop of the helper T/cytotoxic T cells ratio in GD-Tx to the median of the normal ranges after </a:t>
            </a:r>
            <a:r>
              <a:rPr lang="en-AU" sz="1200" kern="1200" dirty="0" err="1">
                <a:solidFill>
                  <a:schemeClr val="tx1"/>
                </a:solidFill>
                <a:effectLst/>
                <a:ea typeface="ＭＳ Ｐゴシック" pitchFamily="-111" charset="-128"/>
                <a:cs typeface="ＭＳ Ｐゴシック" pitchFamily="-111" charset="-128"/>
              </a:rPr>
              <a:t>Corbrin</a:t>
            </a:r>
            <a:r>
              <a:rPr lang="en-AU" sz="1200" kern="1200" dirty="0">
                <a:solidFill>
                  <a:schemeClr val="tx1"/>
                </a:solidFill>
                <a:effectLst/>
                <a:ea typeface="ＭＳ Ｐゴシック" pitchFamily="-111" charset="-128"/>
                <a:cs typeface="ＭＳ Ｐゴシック" pitchFamily="-111" charset="-128"/>
              </a:rPr>
              <a:t> treatment for 24 weeks, while that in HT-Tx was elevated. Conclusion. </a:t>
            </a:r>
            <a:r>
              <a:rPr lang="en-AU" sz="1200" kern="1200" dirty="0" err="1">
                <a:solidFill>
                  <a:schemeClr val="tx1"/>
                </a:solidFill>
                <a:effectLst/>
                <a:ea typeface="ＭＳ Ｐゴシック" pitchFamily="-111" charset="-128"/>
                <a:cs typeface="ＭＳ Ｐゴシック" pitchFamily="-111" charset="-128"/>
              </a:rPr>
              <a:t>Corbrin</a:t>
            </a:r>
            <a:r>
              <a:rPr lang="en-AU" sz="1200" kern="1200" dirty="0">
                <a:solidFill>
                  <a:schemeClr val="tx1"/>
                </a:solidFill>
                <a:effectLst/>
                <a:ea typeface="ＭＳ Ｐゴシック" pitchFamily="-111" charset="-128"/>
                <a:cs typeface="ＭＳ Ｐゴシック" pitchFamily="-111" charset="-128"/>
              </a:rPr>
              <a:t> Capsule could restore the balance between helper T and cytotoxic T cells in both GD and HT patients with dual-directional immunomodulatory effects. And it could significantly reduce the autoantibody levels in both GD and HT.</a:t>
            </a:r>
          </a:p>
          <a:p>
            <a:endParaRPr lang="en-AU" sz="1200" kern="1200" dirty="0">
              <a:solidFill>
                <a:schemeClr val="tx1"/>
              </a:solidFill>
              <a:effectLst/>
              <a:ea typeface="ＭＳ Ｐゴシック" pitchFamily="-111" charset="-128"/>
              <a:cs typeface="ＭＳ Ｐゴシック" pitchFamily="-111"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AU" dirty="0">
                <a:latin typeface="Arial" panose="020B0604020202020204" pitchFamily="34" charset="0"/>
                <a:cs typeface="Arial" panose="020B0604020202020204" pitchFamily="34" charset="0"/>
              </a:rPr>
              <a:t>Coleus </a:t>
            </a:r>
            <a:r>
              <a:rPr lang="en-AU" dirty="0" err="1">
                <a:latin typeface="Arial" panose="020B0604020202020204" pitchFamily="34" charset="0"/>
                <a:cs typeface="Arial" panose="020B0604020202020204" pitchFamily="34" charset="0"/>
              </a:rPr>
              <a:t>forskohlii</a:t>
            </a:r>
            <a:r>
              <a:rPr lang="en-AU" dirty="0">
                <a:latin typeface="Arial" panose="020B0604020202020204" pitchFamily="34" charset="0"/>
                <a:cs typeface="Arial" panose="020B0604020202020204" pitchFamily="34" charset="0"/>
              </a:rPr>
              <a:t> increases T4 and T3 secretion.</a:t>
            </a:r>
          </a:p>
          <a:p>
            <a:r>
              <a:rPr lang="en-AU" sz="1200" u="none" strike="noStrike" kern="1200" dirty="0" err="1">
                <a:solidFill>
                  <a:schemeClr val="tx1"/>
                </a:solidFill>
                <a:effectLst/>
                <a:ea typeface="ＭＳ Ｐゴシック" pitchFamily="-111" charset="-128"/>
                <a:cs typeface="ＭＳ Ｐゴシック" pitchFamily="-111" charset="-128"/>
              </a:rPr>
              <a:t>Laurberg</a:t>
            </a:r>
            <a:r>
              <a:rPr lang="en-AU" sz="1200" u="none" strike="noStrike" kern="1200" dirty="0">
                <a:solidFill>
                  <a:schemeClr val="tx1"/>
                </a:solidFill>
                <a:effectLst/>
                <a:ea typeface="ＭＳ Ｐゴシック" pitchFamily="-111" charset="-128"/>
                <a:cs typeface="ＭＳ Ｐゴシック" pitchFamily="-111" charset="-128"/>
              </a:rPr>
              <a:t> P. </a:t>
            </a:r>
            <a:r>
              <a:rPr lang="en-AU" sz="1200" u="none" strike="noStrike" kern="1200" dirty="0" err="1">
                <a:solidFill>
                  <a:schemeClr val="tx1"/>
                </a:solidFill>
                <a:effectLst/>
                <a:ea typeface="ＭＳ Ｐゴシック" pitchFamily="-111" charset="-128"/>
                <a:cs typeface="ＭＳ Ｐゴシック" pitchFamily="-111" charset="-128"/>
              </a:rPr>
              <a:t>Forskolin</a:t>
            </a:r>
            <a:r>
              <a:rPr lang="en-AU" sz="1200" u="none" strike="noStrike" kern="1200" dirty="0">
                <a:solidFill>
                  <a:schemeClr val="tx1"/>
                </a:solidFill>
                <a:effectLst/>
                <a:ea typeface="ＭＳ Ｐゴシック" pitchFamily="-111" charset="-128"/>
                <a:cs typeface="ＭＳ Ｐゴシック" pitchFamily="-111" charset="-128"/>
              </a:rPr>
              <a:t> stimulation of thyroid secretion of T4 and T3. </a:t>
            </a:r>
            <a:r>
              <a:rPr lang="en-AU" sz="1200" u="none" strike="noStrike" kern="1200" dirty="0" err="1">
                <a:solidFill>
                  <a:schemeClr val="tx1"/>
                </a:solidFill>
                <a:effectLst/>
                <a:ea typeface="ＭＳ Ｐゴシック" pitchFamily="-111" charset="-128"/>
                <a:cs typeface="ＭＳ Ｐゴシック" pitchFamily="-111" charset="-128"/>
              </a:rPr>
              <a:t>FEBS</a:t>
            </a:r>
            <a:r>
              <a:rPr lang="en-AU" sz="1200" u="none" strike="noStrike" kern="1200" dirty="0">
                <a:solidFill>
                  <a:schemeClr val="tx1"/>
                </a:solidFill>
                <a:effectLst/>
                <a:ea typeface="ＭＳ Ｐゴシック" pitchFamily="-111" charset="-128"/>
                <a:cs typeface="ＭＳ Ｐゴシック" pitchFamily="-111" charset="-128"/>
              </a:rPr>
              <a:t> Lett. 1984 May 21;170(2):273-6.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10.1016/0014-5793(84)81327-7.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6327383.</a:t>
            </a:r>
          </a:p>
          <a:p>
            <a:r>
              <a:rPr lang="en-AU" sz="1200" u="none" strike="noStrike" kern="1200" dirty="0" err="1">
                <a:solidFill>
                  <a:schemeClr val="tx1"/>
                </a:solidFill>
                <a:effectLst/>
                <a:ea typeface="ＭＳ Ｐゴシック" pitchFamily="-111" charset="-128"/>
                <a:cs typeface="ＭＳ Ｐゴシック" pitchFamily="-111" charset="-128"/>
              </a:rPr>
              <a:t>Forskolin</a:t>
            </a:r>
            <a:r>
              <a:rPr lang="en-AU" sz="1200" u="none" strike="noStrike" kern="1200" dirty="0">
                <a:solidFill>
                  <a:schemeClr val="tx1"/>
                </a:solidFill>
                <a:effectLst/>
                <a:ea typeface="ＭＳ Ｐゴシック" pitchFamily="-111" charset="-128"/>
                <a:cs typeface="ＭＳ Ｐゴシック" pitchFamily="-111" charset="-128"/>
              </a:rPr>
              <a:t> is a potent activator of adenylate cyclase in many tissues including the thyroid gland. We compared the effects of 10(-5) M </a:t>
            </a:r>
            <a:r>
              <a:rPr lang="en-AU" sz="1200" u="none" strike="noStrike" kern="1200" dirty="0" err="1">
                <a:solidFill>
                  <a:schemeClr val="tx1"/>
                </a:solidFill>
                <a:effectLst/>
                <a:ea typeface="ＭＳ Ｐゴシック" pitchFamily="-111" charset="-128"/>
                <a:cs typeface="ＭＳ Ｐゴシック" pitchFamily="-111" charset="-128"/>
              </a:rPr>
              <a:t>forskolin</a:t>
            </a:r>
            <a:r>
              <a:rPr lang="en-AU" sz="1200" u="none" strike="noStrike" kern="1200" dirty="0">
                <a:solidFill>
                  <a:schemeClr val="tx1"/>
                </a:solidFill>
                <a:effectLst/>
                <a:ea typeface="ＭＳ Ｐゴシック" pitchFamily="-111" charset="-128"/>
                <a:cs typeface="ＭＳ Ｐゴシック" pitchFamily="-111" charset="-128"/>
              </a:rPr>
              <a:t> and 100 mu units/ml </a:t>
            </a:r>
            <a:r>
              <a:rPr lang="en-AU" sz="1200" u="none" strike="noStrike" kern="1200" dirty="0" err="1">
                <a:solidFill>
                  <a:schemeClr val="tx1"/>
                </a:solidFill>
                <a:effectLst/>
                <a:ea typeface="ＭＳ Ｐゴシック" pitchFamily="-111" charset="-128"/>
                <a:cs typeface="ＭＳ Ｐゴシック" pitchFamily="-111" charset="-128"/>
              </a:rPr>
              <a:t>TSH</a:t>
            </a:r>
            <a:r>
              <a:rPr lang="en-AU" sz="1200" u="none" strike="noStrike" kern="1200" dirty="0">
                <a:solidFill>
                  <a:schemeClr val="tx1"/>
                </a:solidFill>
                <a:effectLst/>
                <a:ea typeface="ＭＳ Ｐゴシック" pitchFamily="-111" charset="-128"/>
                <a:cs typeface="ＭＳ Ｐゴシック" pitchFamily="-111" charset="-128"/>
              </a:rPr>
              <a:t> on the dynamics of T4 and T3 secretion from perfused dog thyroid lobes. Both agents induced pronounced increases in T4 and T3 secretion. The increase in secretion was significantly steeper during </a:t>
            </a:r>
            <a:r>
              <a:rPr lang="en-AU" sz="1200" u="none" strike="noStrike" kern="1200" dirty="0" err="1">
                <a:solidFill>
                  <a:schemeClr val="tx1"/>
                </a:solidFill>
                <a:effectLst/>
                <a:ea typeface="ＭＳ Ｐゴシック" pitchFamily="-111" charset="-128"/>
                <a:cs typeface="ＭＳ Ｐゴシック" pitchFamily="-111" charset="-128"/>
              </a:rPr>
              <a:t>forskolin</a:t>
            </a:r>
            <a:r>
              <a:rPr lang="en-AU" sz="1200" u="none" strike="noStrike" kern="1200" dirty="0">
                <a:solidFill>
                  <a:schemeClr val="tx1"/>
                </a:solidFill>
                <a:effectLst/>
                <a:ea typeface="ＭＳ Ｐゴシック" pitchFamily="-111" charset="-128"/>
                <a:cs typeface="ＭＳ Ｐゴシック" pitchFamily="-111" charset="-128"/>
              </a:rPr>
              <a:t> than during </a:t>
            </a:r>
            <a:r>
              <a:rPr lang="en-AU" sz="1200" u="none" strike="noStrike" kern="1200" dirty="0" err="1">
                <a:solidFill>
                  <a:schemeClr val="tx1"/>
                </a:solidFill>
                <a:effectLst/>
                <a:ea typeface="ＭＳ Ｐゴシック" pitchFamily="-111" charset="-128"/>
                <a:cs typeface="ＭＳ Ｐゴシック" pitchFamily="-111" charset="-128"/>
              </a:rPr>
              <a:t>TSH</a:t>
            </a:r>
            <a:r>
              <a:rPr lang="en-AU" sz="1200" u="none" strike="noStrike" kern="1200" dirty="0">
                <a:solidFill>
                  <a:schemeClr val="tx1"/>
                </a:solidFill>
                <a:effectLst/>
                <a:ea typeface="ＭＳ Ｐゴシック" pitchFamily="-111" charset="-128"/>
                <a:cs typeface="ＭＳ Ｐゴシック" pitchFamily="-111" charset="-128"/>
              </a:rPr>
              <a:t> stimulation. This may suggest that early processes such as </a:t>
            </a:r>
            <a:r>
              <a:rPr lang="en-AU" sz="1200" u="none" strike="noStrike" kern="1200" dirty="0" err="1">
                <a:solidFill>
                  <a:schemeClr val="tx1"/>
                </a:solidFill>
                <a:effectLst/>
                <a:ea typeface="ＭＳ Ｐゴシック" pitchFamily="-111" charset="-128"/>
                <a:cs typeface="ＭＳ Ｐゴシック" pitchFamily="-111" charset="-128"/>
              </a:rPr>
              <a:t>TSH</a:t>
            </a:r>
            <a:r>
              <a:rPr lang="en-AU" sz="1200" u="none" strike="noStrike" kern="1200" dirty="0">
                <a:solidFill>
                  <a:schemeClr val="tx1"/>
                </a:solidFill>
                <a:effectLst/>
                <a:ea typeface="ＭＳ Ｐゴシック" pitchFamily="-111" charset="-128"/>
                <a:cs typeface="ＭＳ Ｐゴシック" pitchFamily="-111" charset="-128"/>
              </a:rPr>
              <a:t>-receptor interaction and the subsequent activation of the catalytic unit of adenylate cyclase are of importance for the pattern of very gradual increase in hormone secretion during </a:t>
            </a:r>
            <a:r>
              <a:rPr lang="en-AU" sz="1200" u="none" strike="noStrike" kern="1200" dirty="0" err="1">
                <a:solidFill>
                  <a:schemeClr val="tx1"/>
                </a:solidFill>
                <a:effectLst/>
                <a:ea typeface="ＭＳ Ｐゴシック" pitchFamily="-111" charset="-128"/>
                <a:cs typeface="ＭＳ Ｐゴシック" pitchFamily="-111" charset="-128"/>
              </a:rPr>
              <a:t>TSH</a:t>
            </a:r>
            <a:r>
              <a:rPr lang="en-AU" sz="1200" u="none" strike="noStrike" kern="1200" dirty="0">
                <a:solidFill>
                  <a:schemeClr val="tx1"/>
                </a:solidFill>
                <a:effectLst/>
                <a:ea typeface="ＭＳ Ｐゴシック" pitchFamily="-111" charset="-128"/>
                <a:cs typeface="ＭＳ Ｐゴシック" pitchFamily="-111" charset="-128"/>
              </a:rPr>
              <a:t> stimulation of the thyroid. In other respects </a:t>
            </a:r>
            <a:r>
              <a:rPr lang="en-AU" sz="1200" u="none" strike="noStrike" kern="1200" dirty="0" err="1">
                <a:solidFill>
                  <a:schemeClr val="tx1"/>
                </a:solidFill>
                <a:effectLst/>
                <a:ea typeface="ＭＳ Ｐゴシック" pitchFamily="-111" charset="-128"/>
                <a:cs typeface="ＭＳ Ｐゴシック" pitchFamily="-111" charset="-128"/>
              </a:rPr>
              <a:t>forskolin</a:t>
            </a:r>
            <a:r>
              <a:rPr lang="en-AU" sz="1200" u="none" strike="noStrike" kern="1200" dirty="0">
                <a:solidFill>
                  <a:schemeClr val="tx1"/>
                </a:solidFill>
                <a:effectLst/>
                <a:ea typeface="ＭＳ Ｐゴシック" pitchFamily="-111" charset="-128"/>
                <a:cs typeface="ＭＳ Ｐゴシック" pitchFamily="-111" charset="-128"/>
              </a:rPr>
              <a:t> seems to induce absolute and relative secretion of T3 and T4 very similar to those obtained by cAMP and </a:t>
            </a:r>
            <a:r>
              <a:rPr lang="en-AU" sz="1200" u="none" strike="noStrike" kern="1200" dirty="0" err="1">
                <a:solidFill>
                  <a:schemeClr val="tx1"/>
                </a:solidFill>
                <a:effectLst/>
                <a:ea typeface="ＭＳ Ｐゴシック" pitchFamily="-111" charset="-128"/>
                <a:cs typeface="ＭＳ Ｐゴシック" pitchFamily="-111" charset="-128"/>
              </a:rPr>
              <a:t>TSH</a:t>
            </a:r>
            <a:r>
              <a:rPr lang="en-AU" sz="1200" u="none" strike="noStrike" kern="1200" dirty="0">
                <a:solidFill>
                  <a:schemeClr val="tx1"/>
                </a:solidFill>
                <a:effectLst/>
                <a:ea typeface="ＭＳ Ｐゴシック" pitchFamily="-111" charset="-128"/>
                <a:cs typeface="ＭＳ Ｐゴシック" pitchFamily="-111" charset="-128"/>
              </a:rPr>
              <a:t>.</a:t>
            </a:r>
          </a:p>
          <a:p>
            <a:pPr marL="0" marR="0" lvl="0" indent="0" algn="l" defTabSz="457200" rtl="0" eaLnBrk="0" fontAlgn="base" latinLnBrk="0" hangingPunct="0">
              <a:lnSpc>
                <a:spcPct val="100000"/>
              </a:lnSpc>
              <a:spcBef>
                <a:spcPct val="30000"/>
              </a:spcBef>
              <a:spcAft>
                <a:spcPct val="0"/>
              </a:spcAft>
              <a:buClrTx/>
              <a:buSzTx/>
              <a:buFontTx/>
              <a:buNone/>
              <a:tabLst/>
              <a:defRPr/>
            </a:pPr>
            <a:br>
              <a:rPr lang="en-AU" sz="1200" u="none" strike="noStrike" kern="1200" dirty="0">
                <a:solidFill>
                  <a:schemeClr val="tx1"/>
                </a:solidFill>
                <a:effectLst/>
                <a:ea typeface="ＭＳ Ｐゴシック" pitchFamily="-111" charset="-128"/>
                <a:cs typeface="ＭＳ Ｐゴシック" pitchFamily="-111" charset="-128"/>
              </a:rPr>
            </a:br>
            <a:r>
              <a:rPr lang="en-AU" dirty="0" err="1">
                <a:latin typeface="Arial" panose="020B0604020202020204" pitchFamily="34" charset="0"/>
                <a:cs typeface="Arial" panose="020B0604020202020204" pitchFamily="34" charset="0"/>
              </a:rPr>
              <a:t>Commiphora</a:t>
            </a:r>
            <a:r>
              <a:rPr lang="en-AU" dirty="0">
                <a:latin typeface="Arial" panose="020B0604020202020204" pitchFamily="34" charset="0"/>
                <a:cs typeface="Arial" panose="020B0604020202020204" pitchFamily="34" charset="0"/>
              </a:rPr>
              <a:t> guggul reverses the effects of toxins that cause hypothyroidism.</a:t>
            </a:r>
            <a:endParaRPr lang="en-AU" sz="1200" u="none" strike="noStrike" kern="1200" dirty="0">
              <a:solidFill>
                <a:schemeClr val="tx1"/>
              </a:solidFill>
              <a:effectLst/>
              <a:ea typeface="ＭＳ Ｐゴシック" pitchFamily="-111" charset="-128"/>
              <a:cs typeface="ＭＳ Ｐゴシック" pitchFamily="-111" charset="-128"/>
            </a:endParaRPr>
          </a:p>
          <a:p>
            <a:r>
              <a:rPr lang="en-AU" sz="1200" u="none" strike="noStrike" kern="1200" dirty="0">
                <a:solidFill>
                  <a:schemeClr val="tx1"/>
                </a:solidFill>
                <a:effectLst/>
                <a:ea typeface="ＭＳ Ｐゴシック" pitchFamily="-111" charset="-128"/>
                <a:cs typeface="ＭＳ Ｐゴシック" pitchFamily="-111" charset="-128"/>
              </a:rPr>
              <a:t>Panda S, Kar A. </a:t>
            </a:r>
            <a:r>
              <a:rPr lang="en-AU" sz="1200" u="none" strike="noStrike" kern="1200" dirty="0" err="1">
                <a:solidFill>
                  <a:schemeClr val="tx1"/>
                </a:solidFill>
                <a:effectLst/>
                <a:ea typeface="ＭＳ Ｐゴシック" pitchFamily="-111" charset="-128"/>
                <a:cs typeface="ＭＳ Ｐゴシック" pitchFamily="-111" charset="-128"/>
              </a:rPr>
              <a:t>Guggulu</a:t>
            </a:r>
            <a:r>
              <a:rPr lang="en-AU" sz="1200" u="none" strike="noStrike" kern="1200" dirty="0">
                <a:solidFill>
                  <a:schemeClr val="tx1"/>
                </a:solidFill>
                <a:effectLst/>
                <a:ea typeface="ＭＳ Ｐゴシック" pitchFamily="-111" charset="-128"/>
                <a:cs typeface="ＭＳ Ｐゴシック" pitchFamily="-111" charset="-128"/>
              </a:rPr>
              <a:t> (</a:t>
            </a:r>
            <a:r>
              <a:rPr lang="en-AU" sz="1200" u="none" strike="noStrike" kern="1200" dirty="0" err="1">
                <a:solidFill>
                  <a:schemeClr val="tx1"/>
                </a:solidFill>
                <a:effectLst/>
                <a:ea typeface="ＭＳ Ｐゴシック" pitchFamily="-111" charset="-128"/>
                <a:cs typeface="ＭＳ Ｐゴシック" pitchFamily="-111" charset="-128"/>
              </a:rPr>
              <a:t>Commiphora</a:t>
            </a:r>
            <a:r>
              <a:rPr lang="en-AU" sz="1200" u="none" strike="noStrike" kern="1200" dirty="0">
                <a:solidFill>
                  <a:schemeClr val="tx1"/>
                </a:solidFill>
                <a:effectLst/>
                <a:ea typeface="ＭＳ Ｐゴシック" pitchFamily="-111" charset="-128"/>
                <a:cs typeface="ＭＳ Ｐゴシック" pitchFamily="-111" charset="-128"/>
              </a:rPr>
              <a:t> </a:t>
            </a:r>
            <a:r>
              <a:rPr lang="en-AU" sz="1200" u="none" strike="noStrike" kern="1200" dirty="0" err="1">
                <a:solidFill>
                  <a:schemeClr val="tx1"/>
                </a:solidFill>
                <a:effectLst/>
                <a:ea typeface="ＭＳ Ｐゴシック" pitchFamily="-111" charset="-128"/>
                <a:cs typeface="ＭＳ Ｐゴシック" pitchFamily="-111" charset="-128"/>
              </a:rPr>
              <a:t>mukul</a:t>
            </a:r>
            <a:r>
              <a:rPr lang="en-AU" sz="1200" u="none" strike="noStrike" kern="1200" dirty="0">
                <a:solidFill>
                  <a:schemeClr val="tx1"/>
                </a:solidFill>
                <a:effectLst/>
                <a:ea typeface="ＭＳ Ｐゴシック" pitchFamily="-111" charset="-128"/>
                <a:cs typeface="ＭＳ Ｐゴシック" pitchFamily="-111" charset="-128"/>
              </a:rPr>
              <a:t>) potentially ameliorates hypothyroidism in female mice. </a:t>
            </a:r>
            <a:r>
              <a:rPr lang="en-AU" sz="1200" u="none" strike="noStrike" kern="1200" dirty="0" err="1">
                <a:solidFill>
                  <a:schemeClr val="tx1"/>
                </a:solidFill>
                <a:effectLst/>
                <a:ea typeface="ＭＳ Ｐゴシック" pitchFamily="-111" charset="-128"/>
                <a:cs typeface="ＭＳ Ｐゴシック" pitchFamily="-111" charset="-128"/>
              </a:rPr>
              <a:t>Phytother</a:t>
            </a:r>
            <a:r>
              <a:rPr lang="en-AU" sz="1200" u="none" strike="noStrike" kern="1200" dirty="0">
                <a:solidFill>
                  <a:schemeClr val="tx1"/>
                </a:solidFill>
                <a:effectLst/>
                <a:ea typeface="ＭＳ Ｐゴシック" pitchFamily="-111" charset="-128"/>
                <a:cs typeface="ＭＳ Ｐゴシック" pitchFamily="-111" charset="-128"/>
              </a:rPr>
              <a:t> Res. 2005 Jan;19(1):78-80.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10.1002/ptr.1602.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15798994.</a:t>
            </a:r>
          </a:p>
          <a:p>
            <a:r>
              <a:rPr lang="en-AU" sz="1200" u="none" strike="noStrike" kern="1200" dirty="0">
                <a:solidFill>
                  <a:schemeClr val="tx1"/>
                </a:solidFill>
                <a:effectLst/>
                <a:ea typeface="ＭＳ Ｐゴシック" pitchFamily="-111" charset="-128"/>
                <a:cs typeface="ＭＳ Ｐゴシック" pitchFamily="-111" charset="-128"/>
              </a:rPr>
              <a:t>The efficacy of </a:t>
            </a:r>
            <a:r>
              <a:rPr lang="en-AU" sz="1200" u="none" strike="noStrike" kern="1200" dirty="0" err="1">
                <a:solidFill>
                  <a:schemeClr val="tx1"/>
                </a:solidFill>
                <a:effectLst/>
                <a:ea typeface="ＭＳ Ｐゴシック" pitchFamily="-111" charset="-128"/>
                <a:cs typeface="ＭＳ Ｐゴシック" pitchFamily="-111" charset="-128"/>
              </a:rPr>
              <a:t>guggulu</a:t>
            </a:r>
            <a:r>
              <a:rPr lang="en-AU" sz="1200" u="none" strike="noStrike" kern="1200" dirty="0">
                <a:solidFill>
                  <a:schemeClr val="tx1"/>
                </a:solidFill>
                <a:effectLst/>
                <a:ea typeface="ＭＳ Ｐゴシック" pitchFamily="-111" charset="-128"/>
                <a:cs typeface="ＭＳ Ｐゴシック" pitchFamily="-111" charset="-128"/>
              </a:rPr>
              <a:t>, the gum resin of </a:t>
            </a:r>
            <a:r>
              <a:rPr lang="en-AU" sz="1200" u="none" strike="noStrike" kern="1200" dirty="0" err="1">
                <a:solidFill>
                  <a:schemeClr val="tx1"/>
                </a:solidFill>
                <a:effectLst/>
                <a:ea typeface="ＭＳ Ｐゴシック" pitchFamily="-111" charset="-128"/>
                <a:cs typeface="ＭＳ Ｐゴシック" pitchFamily="-111" charset="-128"/>
              </a:rPr>
              <a:t>Commiphora</a:t>
            </a:r>
            <a:r>
              <a:rPr lang="en-AU" sz="1200" u="none" strike="noStrike" kern="1200" dirty="0">
                <a:solidFill>
                  <a:schemeClr val="tx1"/>
                </a:solidFill>
                <a:effectLst/>
                <a:ea typeface="ＭＳ Ｐゴシック" pitchFamily="-111" charset="-128"/>
                <a:cs typeface="ＭＳ Ｐゴシック" pitchFamily="-111" charset="-128"/>
              </a:rPr>
              <a:t> </a:t>
            </a:r>
            <a:r>
              <a:rPr lang="en-AU" sz="1200" u="none" strike="noStrike" kern="1200" dirty="0" err="1">
                <a:solidFill>
                  <a:schemeClr val="tx1"/>
                </a:solidFill>
                <a:effectLst/>
                <a:ea typeface="ＭＳ Ｐゴシック" pitchFamily="-111" charset="-128"/>
                <a:cs typeface="ＭＳ Ｐゴシック" pitchFamily="-111" charset="-128"/>
              </a:rPr>
              <a:t>mukul</a:t>
            </a:r>
            <a:r>
              <a:rPr lang="en-AU" sz="1200" u="none" strike="noStrike" kern="1200" dirty="0">
                <a:solidFill>
                  <a:schemeClr val="tx1"/>
                </a:solidFill>
                <a:effectLst/>
                <a:ea typeface="ＭＳ Ｐゴシック" pitchFamily="-111" charset="-128"/>
                <a:cs typeface="ＭＳ Ｐゴシック" pitchFamily="-111" charset="-128"/>
              </a:rPr>
              <a:t> in regulating hypothyroidism was evaluated in female mice. In addition to estimating serum levels of thyroxine and triiodothyronine, hepatic 5' </a:t>
            </a:r>
            <a:r>
              <a:rPr lang="en-AU" sz="1200" u="none" strike="noStrike" kern="1200" dirty="0" err="1">
                <a:solidFill>
                  <a:schemeClr val="tx1"/>
                </a:solidFill>
                <a:effectLst/>
                <a:ea typeface="ＭＳ Ｐゴシック" pitchFamily="-111" charset="-128"/>
                <a:cs typeface="ＭＳ Ｐゴシック" pitchFamily="-111" charset="-128"/>
              </a:rPr>
              <a:t>monodeiodinase</a:t>
            </a:r>
            <a:r>
              <a:rPr lang="en-AU" sz="1200" u="none" strike="noStrike" kern="1200" dirty="0">
                <a:solidFill>
                  <a:schemeClr val="tx1"/>
                </a:solidFill>
                <a:effectLst/>
                <a:ea typeface="ＭＳ Ｐゴシック" pitchFamily="-111" charset="-128"/>
                <a:cs typeface="ＭＳ Ｐゴシック" pitchFamily="-111" charset="-128"/>
              </a:rPr>
              <a:t>, hepatic glucose-6-phospatase and lipid-peroxidation (</a:t>
            </a:r>
            <a:r>
              <a:rPr lang="en-AU" sz="1200" u="none" strike="noStrike" kern="1200" dirty="0" err="1">
                <a:solidFill>
                  <a:schemeClr val="tx1"/>
                </a:solidFill>
                <a:effectLst/>
                <a:ea typeface="ＭＳ Ｐゴシック" pitchFamily="-111" charset="-128"/>
                <a:cs typeface="ＭＳ Ｐゴシック" pitchFamily="-111" charset="-128"/>
              </a:rPr>
              <a:t>LPO</a:t>
            </a:r>
            <a:r>
              <a:rPr lang="en-AU" sz="1200" u="none" strike="noStrike" kern="1200" dirty="0">
                <a:solidFill>
                  <a:schemeClr val="tx1"/>
                </a:solidFill>
                <a:effectLst/>
                <a:ea typeface="ＭＳ Ｐゴシック" pitchFamily="-111" charset="-128"/>
                <a:cs typeface="ＭＳ Ｐゴシック" pitchFamily="-111" charset="-128"/>
              </a:rPr>
              <a:t>), the activities of the anti-oxidative enzymes, superoxide dismutase (SOD) and catalase (CAT), were investigated. While 6-n-propyl-2-thiouracil (</a:t>
            </a:r>
            <a:r>
              <a:rPr lang="en-AU" sz="1200" u="none" strike="noStrike" kern="1200" dirty="0" err="1">
                <a:solidFill>
                  <a:schemeClr val="tx1"/>
                </a:solidFill>
                <a:effectLst/>
                <a:ea typeface="ＭＳ Ｐゴシック" pitchFamily="-111" charset="-128"/>
                <a:cs typeface="ＭＳ Ｐゴシック" pitchFamily="-111" charset="-128"/>
              </a:rPr>
              <a:t>PTU</a:t>
            </a:r>
            <a:r>
              <a:rPr lang="en-AU" sz="1200" u="none" strike="noStrike" kern="1200" dirty="0">
                <a:solidFill>
                  <a:schemeClr val="tx1"/>
                </a:solidFill>
                <a:effectLst/>
                <a:ea typeface="ＭＳ Ｐゴシック" pitchFamily="-111" charset="-128"/>
                <a:cs typeface="ＭＳ Ｐゴシック" pitchFamily="-111" charset="-128"/>
              </a:rPr>
              <a:t>, 10.00 mg/kg/d for 30 days) induced hypothyroidism in mice, as evidenced by a decrease in thyroid hormone concentration and in hepatic 5'D-I activity, simultaneous administration of </a:t>
            </a:r>
            <a:r>
              <a:rPr lang="en-AU" sz="1200" u="none" strike="noStrike" kern="1200" dirty="0" err="1">
                <a:solidFill>
                  <a:schemeClr val="tx1"/>
                </a:solidFill>
                <a:effectLst/>
                <a:ea typeface="ＭＳ Ｐゴシック" pitchFamily="-111" charset="-128"/>
                <a:cs typeface="ＭＳ Ｐゴシック" pitchFamily="-111" charset="-128"/>
              </a:rPr>
              <a:t>guggulu</a:t>
            </a:r>
            <a:r>
              <a:rPr lang="en-AU" sz="1200" u="none" strike="noStrike" kern="1200" dirty="0">
                <a:solidFill>
                  <a:schemeClr val="tx1"/>
                </a:solidFill>
                <a:effectLst/>
                <a:ea typeface="ＭＳ Ｐゴシック" pitchFamily="-111" charset="-128"/>
                <a:cs typeface="ＭＳ Ｐゴシック" pitchFamily="-111" charset="-128"/>
              </a:rPr>
              <a:t> (200 mg/kg/d for 30 days) reversed this effect, indicating its potential to stimulate thyroid function. Although in </a:t>
            </a:r>
            <a:r>
              <a:rPr lang="en-AU" sz="1200" u="none" strike="noStrike" kern="1200" dirty="0" err="1">
                <a:solidFill>
                  <a:schemeClr val="tx1"/>
                </a:solidFill>
                <a:effectLst/>
                <a:ea typeface="ＭＳ Ｐゴシック" pitchFamily="-111" charset="-128"/>
                <a:cs typeface="ＭＳ Ｐゴシック" pitchFamily="-111" charset="-128"/>
              </a:rPr>
              <a:t>PTU</a:t>
            </a:r>
            <a:r>
              <a:rPr lang="en-AU" sz="1200" u="none" strike="noStrike" kern="1200" dirty="0">
                <a:solidFill>
                  <a:schemeClr val="tx1"/>
                </a:solidFill>
                <a:effectLst/>
                <a:ea typeface="ＭＳ Ｐゴシック" pitchFamily="-111" charset="-128"/>
                <a:cs typeface="ＭＳ Ｐゴシック" pitchFamily="-111" charset="-128"/>
              </a:rPr>
              <a:t> treated animals a marginal increase in hepatic </a:t>
            </a:r>
            <a:r>
              <a:rPr lang="en-AU" sz="1200" u="none" strike="noStrike" kern="1200" dirty="0" err="1">
                <a:solidFill>
                  <a:schemeClr val="tx1"/>
                </a:solidFill>
                <a:effectLst/>
                <a:ea typeface="ＭＳ Ｐゴシック" pitchFamily="-111" charset="-128"/>
                <a:cs typeface="ＭＳ Ｐゴシック" pitchFamily="-111" charset="-128"/>
              </a:rPr>
              <a:t>LPO</a:t>
            </a:r>
            <a:r>
              <a:rPr lang="en-AU" sz="1200" u="none" strike="noStrike" kern="1200" dirty="0">
                <a:solidFill>
                  <a:schemeClr val="tx1"/>
                </a:solidFill>
                <a:effectLst/>
                <a:ea typeface="ＭＳ Ｐゴシック" pitchFamily="-111" charset="-128"/>
                <a:cs typeface="ＭＳ Ｐゴシック" pitchFamily="-111" charset="-128"/>
              </a:rPr>
              <a:t> was observed, when simultaneously treated with </a:t>
            </a:r>
            <a:r>
              <a:rPr lang="en-AU" sz="1200" u="none" strike="noStrike" kern="1200" dirty="0" err="1">
                <a:solidFill>
                  <a:schemeClr val="tx1"/>
                </a:solidFill>
                <a:effectLst/>
                <a:ea typeface="ＭＳ Ｐゴシック" pitchFamily="-111" charset="-128"/>
                <a:cs typeface="ＭＳ Ｐゴシック" pitchFamily="-111" charset="-128"/>
              </a:rPr>
              <a:t>guggulu</a:t>
            </a:r>
            <a:r>
              <a:rPr lang="en-AU" sz="1200" u="none" strike="noStrike" kern="1200" dirty="0">
                <a:solidFill>
                  <a:schemeClr val="tx1"/>
                </a:solidFill>
                <a:effectLst/>
                <a:ea typeface="ＭＳ Ｐゴシック" pitchFamily="-111" charset="-128"/>
                <a:cs typeface="ＭＳ Ｐゴシック" pitchFamily="-111" charset="-128"/>
              </a:rPr>
              <a:t>, it was decreased. A parallel increase in the activity of endogenous antioxidants, SOD and CAT, in the latter group indicated the safe and antiperoxidative nature of the drug. These findings suggest the possible use of </a:t>
            </a:r>
            <a:r>
              <a:rPr lang="en-AU" sz="1200" u="none" strike="noStrike" kern="1200" dirty="0" err="1">
                <a:solidFill>
                  <a:schemeClr val="tx1"/>
                </a:solidFill>
                <a:effectLst/>
                <a:ea typeface="ＭＳ Ｐゴシック" pitchFamily="-111" charset="-128"/>
                <a:cs typeface="ＭＳ Ｐゴシック" pitchFamily="-111" charset="-128"/>
              </a:rPr>
              <a:t>guggulu</a:t>
            </a:r>
            <a:r>
              <a:rPr lang="en-AU" sz="1200" u="none" strike="noStrike" kern="1200" dirty="0">
                <a:solidFill>
                  <a:schemeClr val="tx1"/>
                </a:solidFill>
                <a:effectLst/>
                <a:ea typeface="ＭＳ Ｐゴシック" pitchFamily="-111" charset="-128"/>
                <a:cs typeface="ＭＳ Ｐゴシック" pitchFamily="-111" charset="-128"/>
              </a:rPr>
              <a:t> in the amelioration of hypothyroidism.</a:t>
            </a:r>
          </a:p>
          <a:p>
            <a:br>
              <a:rPr lang="en-AU" dirty="0"/>
            </a:br>
            <a:endParaRPr lang="en-AU" sz="1200" u="none" strike="noStrike" kern="1200" dirty="0">
              <a:solidFill>
                <a:schemeClr val="tx1"/>
              </a:solidFill>
              <a:effectLst/>
              <a:ea typeface="ＭＳ Ｐゴシック" pitchFamily="-111" charset="-128"/>
              <a:cs typeface="ＭＳ Ｐゴシック" pitchFamily="-111" charset="-128"/>
            </a:endParaRPr>
          </a:p>
          <a:p>
            <a:endParaRPr lang="en-AU" sz="1200" kern="1200" dirty="0">
              <a:solidFill>
                <a:schemeClr val="tx1"/>
              </a:solidFill>
              <a:effectLst/>
              <a:ea typeface="ＭＳ Ｐゴシック" pitchFamily="-111" charset="-128"/>
              <a:cs typeface="ＭＳ Ｐゴシック" pitchFamily="-111" charset="-128"/>
            </a:endParaRPr>
          </a:p>
          <a:p>
            <a:endParaRPr lang="en-AU" sz="1200" kern="1200" dirty="0">
              <a:solidFill>
                <a:schemeClr val="tx1"/>
              </a:solidFill>
              <a:effectLst/>
              <a:ea typeface="ＭＳ Ｐゴシック" pitchFamily="-111" charset="-128"/>
              <a:cs typeface="ＭＳ Ｐゴシック" pitchFamily="-111" charset="-128"/>
            </a:endParaRPr>
          </a:p>
          <a:p>
            <a:endParaRPr lang="en-AU" sz="1200" kern="1200" dirty="0">
              <a:solidFill>
                <a:schemeClr val="tx1"/>
              </a:solidFill>
              <a:effectLst/>
              <a:ea typeface="ＭＳ Ｐゴシック" pitchFamily="-111" charset="-128"/>
              <a:cs typeface="ＭＳ Ｐゴシック" pitchFamily="-111" charset="-128"/>
            </a:endParaRPr>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68</a:t>
            </a:fld>
            <a:endParaRPr lang="en-US" altLang="en-US"/>
          </a:p>
        </p:txBody>
      </p:sp>
    </p:spTree>
    <p:extLst>
      <p:ext uri="{BB962C8B-B14F-4D97-AF65-F5344CB8AC3E}">
        <p14:creationId xmlns:p14="http://schemas.microsoft.com/office/powerpoint/2010/main" val="17427043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AU" sz="1200" kern="1200" dirty="0">
                <a:solidFill>
                  <a:schemeClr val="tx1"/>
                </a:solidFill>
                <a:effectLst/>
                <a:ea typeface="ＭＳ Ｐゴシック" pitchFamily="-111" charset="-128"/>
                <a:cs typeface="ＭＳ Ｐゴシック" pitchFamily="-111" charset="-128"/>
              </a:rPr>
              <a:t>Cordyceps </a:t>
            </a:r>
            <a:r>
              <a:rPr lang="en-AU" sz="1200" kern="1200" dirty="0" err="1">
                <a:solidFill>
                  <a:schemeClr val="tx1"/>
                </a:solidFill>
                <a:effectLst/>
                <a:ea typeface="ＭＳ Ｐゴシック" pitchFamily="-111" charset="-128"/>
                <a:cs typeface="ＭＳ Ｐゴシック" pitchFamily="-111" charset="-128"/>
              </a:rPr>
              <a:t>sinensis</a:t>
            </a:r>
            <a:endParaRPr lang="en-AU" sz="1200" kern="1200" dirty="0">
              <a:solidFill>
                <a:schemeClr val="tx1"/>
              </a:solidFill>
              <a:effectLst/>
              <a:ea typeface="ＭＳ Ｐゴシック" pitchFamily="-111" charset="-128"/>
              <a:cs typeface="ＭＳ Ｐゴシック" pitchFamily="-111" charset="-128"/>
            </a:endParaRPr>
          </a:p>
          <a:p>
            <a:r>
              <a:rPr lang="en-AU" sz="1200" kern="1200" dirty="0">
                <a:solidFill>
                  <a:schemeClr val="tx1"/>
                </a:solidFill>
                <a:effectLst/>
                <a:ea typeface="ＭＳ Ｐゴシック" pitchFamily="-111" charset="-128"/>
                <a:cs typeface="ＭＳ Ｐゴシック" pitchFamily="-111" charset="-128"/>
              </a:rPr>
              <a:t>He T, Zhao R, Lu Y, Li W, </a:t>
            </a:r>
            <a:r>
              <a:rPr lang="en-AU" sz="1200" kern="1200" dirty="0" err="1">
                <a:solidFill>
                  <a:schemeClr val="tx1"/>
                </a:solidFill>
                <a:effectLst/>
                <a:ea typeface="ＭＳ Ｐゴシック" pitchFamily="-111" charset="-128"/>
                <a:cs typeface="ＭＳ Ｐゴシック" pitchFamily="-111" charset="-128"/>
              </a:rPr>
              <a:t>Hou</a:t>
            </a:r>
            <a:r>
              <a:rPr lang="en-AU" sz="1200" kern="1200" dirty="0">
                <a:solidFill>
                  <a:schemeClr val="tx1"/>
                </a:solidFill>
                <a:effectLst/>
                <a:ea typeface="ＭＳ Ｐゴシック" pitchFamily="-111" charset="-128"/>
                <a:cs typeface="ＭＳ Ｐゴシック" pitchFamily="-111" charset="-128"/>
              </a:rPr>
              <a:t> X, Sun Y, Dong M, Chen L. Dual-Directional Immunomodulatory Effects of </a:t>
            </a:r>
            <a:r>
              <a:rPr lang="en-AU" sz="1200" kern="1200" dirty="0" err="1">
                <a:solidFill>
                  <a:schemeClr val="tx1"/>
                </a:solidFill>
                <a:effectLst/>
                <a:ea typeface="ＭＳ Ｐゴシック" pitchFamily="-111" charset="-128"/>
                <a:cs typeface="ＭＳ Ｐゴシック" pitchFamily="-111" charset="-128"/>
              </a:rPr>
              <a:t>Corbrin</a:t>
            </a:r>
            <a:r>
              <a:rPr lang="en-AU" sz="1200" kern="1200" dirty="0">
                <a:solidFill>
                  <a:schemeClr val="tx1"/>
                </a:solidFill>
                <a:effectLst/>
                <a:ea typeface="ＭＳ Ｐゴシック" pitchFamily="-111" charset="-128"/>
                <a:cs typeface="ＭＳ Ｐゴシック" pitchFamily="-111" charset="-128"/>
              </a:rPr>
              <a:t> Capsule on Autoimmune Thyroid Diseases. </a:t>
            </a:r>
            <a:r>
              <a:rPr lang="en-AU" sz="1200" kern="1200" dirty="0" err="1">
                <a:solidFill>
                  <a:schemeClr val="tx1"/>
                </a:solidFill>
                <a:effectLst/>
                <a:ea typeface="ＭＳ Ｐゴシック" pitchFamily="-111" charset="-128"/>
                <a:cs typeface="ＭＳ Ｐゴシック" pitchFamily="-111" charset="-128"/>
              </a:rPr>
              <a:t>Evid</a:t>
            </a:r>
            <a:r>
              <a:rPr lang="en-AU" sz="1200" kern="1200" dirty="0">
                <a:solidFill>
                  <a:schemeClr val="tx1"/>
                </a:solidFill>
                <a:effectLst/>
                <a:ea typeface="ＭＳ Ｐゴシック" pitchFamily="-111" charset="-128"/>
                <a:cs typeface="ＭＳ Ｐゴシック" pitchFamily="-111" charset="-128"/>
              </a:rPr>
              <a:t> Based Complement </a:t>
            </a:r>
            <a:r>
              <a:rPr lang="en-AU" sz="1200" kern="1200" dirty="0" err="1">
                <a:solidFill>
                  <a:schemeClr val="tx1"/>
                </a:solidFill>
                <a:effectLst/>
                <a:ea typeface="ＭＳ Ｐゴシック" pitchFamily="-111" charset="-128"/>
                <a:cs typeface="ＭＳ Ｐゴシック" pitchFamily="-111" charset="-128"/>
              </a:rPr>
              <a:t>Alternat</a:t>
            </a:r>
            <a:r>
              <a:rPr lang="en-AU" sz="1200" kern="1200" dirty="0">
                <a:solidFill>
                  <a:schemeClr val="tx1"/>
                </a:solidFill>
                <a:effectLst/>
                <a:ea typeface="ＭＳ Ｐゴシック" pitchFamily="-111" charset="-128"/>
                <a:cs typeface="ＭＳ Ｐゴシック" pitchFamily="-111" charset="-128"/>
              </a:rPr>
              <a:t> Med. 2016;2016:1360386.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10.1155/2016/1360386. </a:t>
            </a:r>
            <a:r>
              <a:rPr lang="en-AU" sz="1200" kern="1200" dirty="0" err="1">
                <a:solidFill>
                  <a:schemeClr val="tx1"/>
                </a:solidFill>
                <a:effectLst/>
                <a:ea typeface="ＭＳ Ｐゴシック" pitchFamily="-111" charset="-128"/>
                <a:cs typeface="ＭＳ Ｐゴシック" pitchFamily="-111" charset="-128"/>
              </a:rPr>
              <a:t>Epub</a:t>
            </a:r>
            <a:r>
              <a:rPr lang="en-AU" sz="1200" kern="1200" dirty="0">
                <a:solidFill>
                  <a:schemeClr val="tx1"/>
                </a:solidFill>
                <a:effectLst/>
                <a:ea typeface="ＭＳ Ｐゴシック" pitchFamily="-111" charset="-128"/>
                <a:cs typeface="ＭＳ Ｐゴシック" pitchFamily="-111" charset="-128"/>
              </a:rPr>
              <a:t> 2016 Sep 18.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27721890;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PMC5045992.</a:t>
            </a:r>
          </a:p>
          <a:p>
            <a:r>
              <a:rPr lang="en-AU" sz="1200" kern="1200" dirty="0">
                <a:solidFill>
                  <a:schemeClr val="tx1"/>
                </a:solidFill>
                <a:effectLst/>
                <a:ea typeface="ＭＳ Ｐゴシック" pitchFamily="-111" charset="-128"/>
                <a:cs typeface="ＭＳ Ｐゴシック" pitchFamily="-111" charset="-128"/>
              </a:rPr>
              <a:t>Purpose. To investigate the effects of </a:t>
            </a:r>
            <a:r>
              <a:rPr lang="en-AU" sz="1200" kern="1200" dirty="0" err="1">
                <a:solidFill>
                  <a:schemeClr val="tx1"/>
                </a:solidFill>
                <a:effectLst/>
                <a:ea typeface="ＭＳ Ｐゴシック" pitchFamily="-111" charset="-128"/>
                <a:cs typeface="ＭＳ Ｐゴシック" pitchFamily="-111" charset="-128"/>
              </a:rPr>
              <a:t>Corbrin</a:t>
            </a:r>
            <a:r>
              <a:rPr lang="en-AU" sz="1200" kern="1200" dirty="0">
                <a:solidFill>
                  <a:schemeClr val="tx1"/>
                </a:solidFill>
                <a:effectLst/>
                <a:ea typeface="ＭＳ Ｐゴシック" pitchFamily="-111" charset="-128"/>
                <a:cs typeface="ＭＳ Ｐゴシック" pitchFamily="-111" charset="-128"/>
              </a:rPr>
              <a:t> Capsule (CS-C-Q80), a drug derived from Cordyceps </a:t>
            </a:r>
            <a:r>
              <a:rPr lang="en-AU" sz="1200" kern="1200" dirty="0" err="1">
                <a:solidFill>
                  <a:schemeClr val="tx1"/>
                </a:solidFill>
                <a:effectLst/>
                <a:ea typeface="ＭＳ Ｐゴシック" pitchFamily="-111" charset="-128"/>
                <a:cs typeface="ＭＳ Ｐゴシック" pitchFamily="-111" charset="-128"/>
              </a:rPr>
              <a:t>sinensis</a:t>
            </a:r>
            <a:r>
              <a:rPr lang="en-AU" sz="1200" kern="1200" dirty="0">
                <a:solidFill>
                  <a:schemeClr val="tx1"/>
                </a:solidFill>
                <a:effectLst/>
                <a:ea typeface="ＭＳ Ｐゴシック" pitchFamily="-111" charset="-128"/>
                <a:cs typeface="ＭＳ Ｐゴシック" pitchFamily="-111" charset="-128"/>
              </a:rPr>
              <a:t> (Berk.) </a:t>
            </a:r>
            <a:r>
              <a:rPr lang="en-AU" sz="1200" kern="1200" dirty="0" err="1">
                <a:solidFill>
                  <a:schemeClr val="tx1"/>
                </a:solidFill>
                <a:effectLst/>
                <a:ea typeface="ＭＳ Ｐゴシック" pitchFamily="-111" charset="-128"/>
                <a:cs typeface="ＭＳ Ｐゴシック" pitchFamily="-111" charset="-128"/>
              </a:rPr>
              <a:t>Sacc</a:t>
            </a:r>
            <a:r>
              <a:rPr lang="en-AU" sz="1200" kern="1200" dirty="0">
                <a:solidFill>
                  <a:schemeClr val="tx1"/>
                </a:solidFill>
                <a:effectLst/>
                <a:ea typeface="ＭＳ Ｐゴシック" pitchFamily="-111" charset="-128"/>
                <a:cs typeface="ＭＳ Ｐゴシック" pitchFamily="-111" charset="-128"/>
              </a:rPr>
              <a:t>., on autoimmune thyroid diseases (</a:t>
            </a:r>
            <a:r>
              <a:rPr lang="en-AU" sz="1200" kern="1200" dirty="0" err="1">
                <a:solidFill>
                  <a:schemeClr val="tx1"/>
                </a:solidFill>
                <a:effectLst/>
                <a:ea typeface="ＭＳ Ｐゴシック" pitchFamily="-111" charset="-128"/>
                <a:cs typeface="ＭＳ Ｐゴシック" pitchFamily="-111" charset="-128"/>
              </a:rPr>
              <a:t>AITD</a:t>
            </a:r>
            <a:r>
              <a:rPr lang="en-AU" sz="1200" kern="1200" dirty="0">
                <a:solidFill>
                  <a:schemeClr val="tx1"/>
                </a:solidFill>
                <a:effectLst/>
                <a:ea typeface="ＭＳ Ｐゴシック" pitchFamily="-111" charset="-128"/>
                <a:cs typeface="ＭＳ Ｐゴシック" pitchFamily="-111" charset="-128"/>
              </a:rPr>
              <a:t>). Methods. 44 Patients with Graves's disease (GD) and 56 patients with Hashimoto's thyroiditis (HT) were randomly assigned to treatment group (GD-Tx and HT-Tx) or control group (GD-Ct and HT-Ct). The control groups were given methimazole or levothyroxine only while the treatment groups were given </a:t>
            </a:r>
            <a:r>
              <a:rPr lang="en-AU" sz="1200" kern="1200" dirty="0" err="1">
                <a:solidFill>
                  <a:schemeClr val="tx1"/>
                </a:solidFill>
                <a:effectLst/>
                <a:ea typeface="ＭＳ Ｐゴシック" pitchFamily="-111" charset="-128"/>
                <a:cs typeface="ＭＳ Ｐゴシック" pitchFamily="-111" charset="-128"/>
              </a:rPr>
              <a:t>Corbrin</a:t>
            </a:r>
            <a:r>
              <a:rPr lang="en-AU" sz="1200" kern="1200" dirty="0">
                <a:solidFill>
                  <a:schemeClr val="tx1"/>
                </a:solidFill>
                <a:effectLst/>
                <a:ea typeface="ＭＳ Ｐゴシック" pitchFamily="-111" charset="-128"/>
                <a:cs typeface="ＭＳ Ｐゴシック" pitchFamily="-111" charset="-128"/>
              </a:rPr>
              <a:t> Capsule (2.0 g </a:t>
            </a:r>
            <a:r>
              <a:rPr lang="en-AU" sz="1200" kern="1200" dirty="0" err="1">
                <a:solidFill>
                  <a:schemeClr val="tx1"/>
                </a:solidFill>
                <a:effectLst/>
                <a:ea typeface="ＭＳ Ｐゴシック" pitchFamily="-111" charset="-128"/>
                <a:cs typeface="ＭＳ Ｐゴシック" pitchFamily="-111" charset="-128"/>
              </a:rPr>
              <a:t>tid</a:t>
            </a:r>
            <a:r>
              <a:rPr lang="en-AU" sz="1200" kern="1200" dirty="0">
                <a:solidFill>
                  <a:schemeClr val="tx1"/>
                </a:solidFill>
                <a:effectLst/>
                <a:ea typeface="ＭＳ Ｐゴシック" pitchFamily="-111" charset="-128"/>
                <a:cs typeface="ＭＳ Ｐゴシック" pitchFamily="-111" charset="-128"/>
              </a:rPr>
              <a:t>) besides the same conventional prescriptions as control groups. Thyroid hormones, thyroid antibodies, and T lymphocyte subsets were quantified at baseline and 24 weeks posttreatment. Results. Significant drop of serum anti-</a:t>
            </a:r>
            <a:r>
              <a:rPr lang="en-AU" sz="1200" kern="1200" dirty="0" err="1">
                <a:solidFill>
                  <a:schemeClr val="tx1"/>
                </a:solidFill>
                <a:effectLst/>
                <a:ea typeface="ＭＳ Ｐゴシック" pitchFamily="-111" charset="-128"/>
                <a:cs typeface="ＭＳ Ｐゴシック" pitchFamily="-111" charset="-128"/>
              </a:rPr>
              <a:t>TPO</a:t>
            </a:r>
            <a:r>
              <a:rPr lang="en-AU" sz="1200" kern="1200" dirty="0">
                <a:solidFill>
                  <a:schemeClr val="tx1"/>
                </a:solidFill>
                <a:effectLst/>
                <a:ea typeface="ＭＳ Ｐゴシック" pitchFamily="-111" charset="-128"/>
                <a:cs typeface="ＭＳ Ｐゴシック" pitchFamily="-111" charset="-128"/>
              </a:rPr>
              <a:t>-Ab levels was observed in both GD-Tx and HT-Tx groups. Before treatment, GD patients had higher helper T cells compared to cytotoxic T cells, while HT patients suffered from a nearly inverted proportion of helper T/cytotoxic T cells. There was a significant drop of the helper T/cytotoxic T cells ratio in GD-Tx to the median of the normal ranges after </a:t>
            </a:r>
            <a:r>
              <a:rPr lang="en-AU" sz="1200" kern="1200" dirty="0" err="1">
                <a:solidFill>
                  <a:schemeClr val="tx1"/>
                </a:solidFill>
                <a:effectLst/>
                <a:ea typeface="ＭＳ Ｐゴシック" pitchFamily="-111" charset="-128"/>
                <a:cs typeface="ＭＳ Ｐゴシック" pitchFamily="-111" charset="-128"/>
              </a:rPr>
              <a:t>Corbrin</a:t>
            </a:r>
            <a:r>
              <a:rPr lang="en-AU" sz="1200" kern="1200" dirty="0">
                <a:solidFill>
                  <a:schemeClr val="tx1"/>
                </a:solidFill>
                <a:effectLst/>
                <a:ea typeface="ＭＳ Ｐゴシック" pitchFamily="-111" charset="-128"/>
                <a:cs typeface="ＭＳ Ｐゴシック" pitchFamily="-111" charset="-128"/>
              </a:rPr>
              <a:t> treatment for 24 weeks, while that in HT-Tx was elevated. Conclusion. </a:t>
            </a:r>
            <a:r>
              <a:rPr lang="en-AU" sz="1200" kern="1200" dirty="0" err="1">
                <a:solidFill>
                  <a:schemeClr val="tx1"/>
                </a:solidFill>
                <a:effectLst/>
                <a:ea typeface="ＭＳ Ｐゴシック" pitchFamily="-111" charset="-128"/>
                <a:cs typeface="ＭＳ Ｐゴシック" pitchFamily="-111" charset="-128"/>
              </a:rPr>
              <a:t>Corbrin</a:t>
            </a:r>
            <a:r>
              <a:rPr lang="en-AU" sz="1200" kern="1200" dirty="0">
                <a:solidFill>
                  <a:schemeClr val="tx1"/>
                </a:solidFill>
                <a:effectLst/>
                <a:ea typeface="ＭＳ Ｐゴシック" pitchFamily="-111" charset="-128"/>
                <a:cs typeface="ＭＳ Ｐゴシック" pitchFamily="-111" charset="-128"/>
              </a:rPr>
              <a:t> Capsule could restore the balance between helper T and cytotoxic T cells in both GD and HT patients with dual-directional immunomodulatory effects. And it could significantly reduce the autoantibody levels in both GD and HT.</a:t>
            </a:r>
          </a:p>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69</a:t>
            </a:fld>
            <a:endParaRPr lang="en-US" altLang="en-US"/>
          </a:p>
        </p:txBody>
      </p:sp>
    </p:spTree>
    <p:extLst>
      <p:ext uri="{BB962C8B-B14F-4D97-AF65-F5344CB8AC3E}">
        <p14:creationId xmlns:p14="http://schemas.microsoft.com/office/powerpoint/2010/main" val="41947557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ea typeface="ＭＳ Ｐゴシック" pitchFamily="-111" charset="-128"/>
                <a:cs typeface="ＭＳ Ｐゴシック" pitchFamily="-111" charset="-128"/>
              </a:rPr>
              <a:t>Bugleweed (</a:t>
            </a:r>
            <a:r>
              <a:rPr lang="en-AU" sz="1200" kern="1200" dirty="0" err="1">
                <a:solidFill>
                  <a:schemeClr val="tx1"/>
                </a:solidFill>
                <a:effectLst/>
                <a:ea typeface="ＭＳ Ｐゴシック" pitchFamily="-111" charset="-128"/>
                <a:cs typeface="ＭＳ Ｐゴシック" pitchFamily="-111" charset="-128"/>
              </a:rPr>
              <a:t>Lycopus</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virginicus</a:t>
            </a:r>
            <a:r>
              <a:rPr lang="en-AU" sz="1200" kern="1200" dirty="0">
                <a:solidFill>
                  <a:schemeClr val="tx1"/>
                </a:solidFill>
                <a:effectLst/>
                <a:ea typeface="ＭＳ Ｐゴシック" pitchFamily="-111" charset="-128"/>
                <a:cs typeface="ＭＳ Ｐゴシック" pitchFamily="-111" charset="-128"/>
              </a:rPr>
              <a:t>) herb is used to reduce an enlarged and hyperactive thyroid. It is a thyroxine antagonist.</a:t>
            </a:r>
          </a:p>
          <a:p>
            <a:r>
              <a:rPr lang="en-AU" sz="1200" kern="1200" dirty="0">
                <a:solidFill>
                  <a:schemeClr val="tx1"/>
                </a:solidFill>
                <a:effectLst/>
                <a:ea typeface="ＭＳ Ｐゴシック" pitchFamily="-111" charset="-128"/>
                <a:cs typeface="ＭＳ Ｐゴシック" pitchFamily="-111" charset="-128"/>
              </a:rPr>
              <a:t>Beer AM, </a:t>
            </a:r>
            <a:r>
              <a:rPr lang="en-AU" sz="1200" kern="1200" dirty="0" err="1">
                <a:solidFill>
                  <a:schemeClr val="tx1"/>
                </a:solidFill>
                <a:effectLst/>
                <a:ea typeface="ＭＳ Ｐゴシック" pitchFamily="-111" charset="-128"/>
                <a:cs typeface="ＭＳ Ｐゴシック" pitchFamily="-111" charset="-128"/>
              </a:rPr>
              <a:t>Wiebelitz</a:t>
            </a:r>
            <a:r>
              <a:rPr lang="en-AU" sz="1200" kern="1200" dirty="0">
                <a:solidFill>
                  <a:schemeClr val="tx1"/>
                </a:solidFill>
                <a:effectLst/>
                <a:ea typeface="ＭＳ Ｐゴシック" pitchFamily="-111" charset="-128"/>
                <a:cs typeface="ＭＳ Ｐゴシック" pitchFamily="-111" charset="-128"/>
              </a:rPr>
              <a:t> KR, Schmidt-</a:t>
            </a:r>
            <a:r>
              <a:rPr lang="en-AU" sz="1200" kern="1200" dirty="0" err="1">
                <a:solidFill>
                  <a:schemeClr val="tx1"/>
                </a:solidFill>
                <a:effectLst/>
                <a:ea typeface="ＭＳ Ｐゴシック" pitchFamily="-111" charset="-128"/>
                <a:cs typeface="ＭＳ Ｐゴシック" pitchFamily="-111" charset="-128"/>
              </a:rPr>
              <a:t>Gayk</a:t>
            </a:r>
            <a:r>
              <a:rPr lang="en-AU" sz="1200" kern="1200" dirty="0">
                <a:solidFill>
                  <a:schemeClr val="tx1"/>
                </a:solidFill>
                <a:effectLst/>
                <a:ea typeface="ＭＳ Ｐゴシック" pitchFamily="-111" charset="-128"/>
                <a:cs typeface="ＭＳ Ｐゴシック" pitchFamily="-111" charset="-128"/>
              </a:rPr>
              <a:t> H. </a:t>
            </a:r>
            <a:r>
              <a:rPr lang="en-AU" sz="1200" kern="1200" dirty="0" err="1">
                <a:solidFill>
                  <a:schemeClr val="tx1"/>
                </a:solidFill>
                <a:effectLst/>
                <a:ea typeface="ＭＳ Ｐゴシック" pitchFamily="-111" charset="-128"/>
                <a:cs typeface="ＭＳ Ｐゴシック" pitchFamily="-111" charset="-128"/>
              </a:rPr>
              <a:t>Lycopus</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europaeus</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Gypsywort</a:t>
            </a:r>
            <a:r>
              <a:rPr lang="en-AU" sz="1200" kern="1200" dirty="0">
                <a:solidFill>
                  <a:schemeClr val="tx1"/>
                </a:solidFill>
                <a:effectLst/>
                <a:ea typeface="ＭＳ Ｐゴシック" pitchFamily="-111" charset="-128"/>
                <a:cs typeface="ＭＳ Ｐゴシック" pitchFamily="-111" charset="-128"/>
              </a:rPr>
              <a:t>): effects on the thyroidal parameters and symptoms associated with thyroid function. Phytomedicine. 2008 Jan;15(1-2):16-22.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10.1016/j.phymed.2007.11.001.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18083505.</a:t>
            </a:r>
          </a:p>
          <a:p>
            <a:r>
              <a:rPr lang="en-AU" sz="1200" kern="1200" dirty="0">
                <a:solidFill>
                  <a:schemeClr val="tx1"/>
                </a:solidFill>
                <a:effectLst/>
                <a:ea typeface="ＭＳ Ｐゴシック" pitchFamily="-111" charset="-128"/>
                <a:cs typeface="ＭＳ Ｐゴシック" pitchFamily="-111" charset="-128"/>
              </a:rPr>
              <a:t>The aim of the prospective two-armed open study was to examine the effect of </a:t>
            </a:r>
            <a:r>
              <a:rPr lang="en-AU" sz="1200" kern="1200" dirty="0" err="1">
                <a:solidFill>
                  <a:schemeClr val="tx1"/>
                </a:solidFill>
                <a:effectLst/>
                <a:ea typeface="ＭＳ Ｐゴシック" pitchFamily="-111" charset="-128"/>
                <a:cs typeface="ＭＳ Ｐゴシック" pitchFamily="-111" charset="-128"/>
              </a:rPr>
              <a:t>Lycopi</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europaei</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herba</a:t>
            </a:r>
            <a:r>
              <a:rPr lang="en-AU" sz="1200" kern="1200" dirty="0">
                <a:solidFill>
                  <a:schemeClr val="tx1"/>
                </a:solidFill>
                <a:effectLst/>
                <a:ea typeface="ＭＳ Ｐゴシック" pitchFamily="-111" charset="-128"/>
                <a:cs typeface="ＭＳ Ｐゴシック" pitchFamily="-111" charset="-128"/>
              </a:rPr>
              <a:t> on thyroid function and on associated symptoms during a 3-month follow-up phase. The study population consisted of patients with a basal </a:t>
            </a:r>
            <a:r>
              <a:rPr lang="en-AU" sz="1200" kern="1200" dirty="0" err="1">
                <a:solidFill>
                  <a:schemeClr val="tx1"/>
                </a:solidFill>
                <a:effectLst/>
                <a:ea typeface="ＭＳ Ｐゴシック" pitchFamily="-111" charset="-128"/>
                <a:cs typeface="ＭＳ Ｐゴシック" pitchFamily="-111" charset="-128"/>
              </a:rPr>
              <a:t>TSH</a:t>
            </a:r>
            <a:r>
              <a:rPr lang="en-AU" sz="1200" kern="1200" dirty="0">
                <a:solidFill>
                  <a:schemeClr val="tx1"/>
                </a:solidFill>
                <a:effectLst/>
                <a:ea typeface="ＭＳ Ｐゴシック" pitchFamily="-111" charset="-128"/>
                <a:cs typeface="ＭＳ Ｐゴシック" pitchFamily="-111" charset="-128"/>
              </a:rPr>
              <a:t>&lt;1.0 </a:t>
            </a:r>
            <a:r>
              <a:rPr lang="en-AU" sz="1200" kern="1200" dirty="0" err="1">
                <a:solidFill>
                  <a:schemeClr val="tx1"/>
                </a:solidFill>
                <a:effectLst/>
                <a:ea typeface="ＭＳ Ｐゴシック" pitchFamily="-111" charset="-128"/>
                <a:cs typeface="ＭＳ Ｐゴシック" pitchFamily="-111" charset="-128"/>
              </a:rPr>
              <a:t>mU</a:t>
            </a:r>
            <a:r>
              <a:rPr lang="en-AU" sz="1200" kern="1200" dirty="0">
                <a:solidFill>
                  <a:schemeClr val="tx1"/>
                </a:solidFill>
                <a:effectLst/>
                <a:ea typeface="ＭＳ Ｐゴシック" pitchFamily="-111" charset="-128"/>
                <a:cs typeface="ＭＳ Ｐゴシック" pitchFamily="-111" charset="-128"/>
              </a:rPr>
              <a:t>/l and hyperthyroidism-associated symptoms. For the first time, the T3/T4 excretion in 24h urine was measured as a primary objective parameter. As secondary parameters, further hormones, the general condition and the symptoms associated with hyperthyroidism were registered. The urinary T4 excretion was significantly increased in </a:t>
            </a:r>
            <a:r>
              <a:rPr lang="en-AU" sz="1200" kern="1200" dirty="0" err="1">
                <a:solidFill>
                  <a:schemeClr val="tx1"/>
                </a:solidFill>
                <a:effectLst/>
                <a:ea typeface="ＭＳ Ｐゴシック" pitchFamily="-111" charset="-128"/>
                <a:cs typeface="ＭＳ Ｐゴシック" pitchFamily="-111" charset="-128"/>
              </a:rPr>
              <a:t>Lycopus</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europaeus</a:t>
            </a:r>
            <a:r>
              <a:rPr lang="en-AU" sz="1200" kern="1200" dirty="0">
                <a:solidFill>
                  <a:schemeClr val="tx1"/>
                </a:solidFill>
                <a:effectLst/>
                <a:ea typeface="ＭＳ Ｐゴシック" pitchFamily="-111" charset="-128"/>
                <a:cs typeface="ＭＳ Ｐゴシック" pitchFamily="-111" charset="-128"/>
              </a:rPr>
              <a:t>-treated patients (p=0.032). It is supposed that renal mechanisms cause the increased T4 excretion either by a modification within the glomeruli or by impaired reabsorption. Symptoms being specific to the thyroid gland were diminished, as e.g. the increased heart rate in the morning. The </a:t>
            </a:r>
            <a:r>
              <a:rPr lang="en-AU" sz="1200" kern="1200" dirty="0" err="1">
                <a:solidFill>
                  <a:schemeClr val="tx1"/>
                </a:solidFill>
                <a:effectLst/>
                <a:ea typeface="ＭＳ Ｐゴシック" pitchFamily="-111" charset="-128"/>
                <a:cs typeface="ＭＳ Ｐゴシック" pitchFamily="-111" charset="-128"/>
              </a:rPr>
              <a:t>Lycopus</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europaeus</a:t>
            </a:r>
            <a:r>
              <a:rPr lang="en-AU" sz="1200" kern="1200" dirty="0">
                <a:solidFill>
                  <a:schemeClr val="tx1"/>
                </a:solidFill>
                <a:effectLst/>
                <a:ea typeface="ＭＳ Ｐゴシック" pitchFamily="-111" charset="-128"/>
                <a:cs typeface="ＭＳ Ｐゴシック" pitchFamily="-111" charset="-128"/>
              </a:rPr>
              <a:t> preparation showed a good tolerance. These findings confirm positive effects of </a:t>
            </a:r>
            <a:r>
              <a:rPr lang="en-AU" sz="1200" kern="1200" dirty="0" err="1">
                <a:solidFill>
                  <a:schemeClr val="tx1"/>
                </a:solidFill>
                <a:effectLst/>
                <a:ea typeface="ＭＳ Ｐゴシック" pitchFamily="-111" charset="-128"/>
                <a:cs typeface="ＭＳ Ｐゴシック" pitchFamily="-111" charset="-128"/>
              </a:rPr>
              <a:t>Lycopus</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europaeus</a:t>
            </a:r>
            <a:r>
              <a:rPr lang="en-AU" sz="1200" kern="1200" dirty="0">
                <a:solidFill>
                  <a:schemeClr val="tx1"/>
                </a:solidFill>
                <a:effectLst/>
                <a:ea typeface="ＭＳ Ｐゴシック" pitchFamily="-111" charset="-128"/>
                <a:cs typeface="ＭＳ Ｐゴシック" pitchFamily="-111" charset="-128"/>
              </a:rPr>
              <a:t> in slight forms of hyperthyroidism.</a:t>
            </a:r>
          </a:p>
          <a:p>
            <a:r>
              <a:rPr lang="en-AU" sz="1200" kern="1200" dirty="0">
                <a:solidFill>
                  <a:schemeClr val="tx1"/>
                </a:solidFill>
                <a:effectLst/>
                <a:ea typeface="ＭＳ Ｐゴシック" pitchFamily="-111" charset="-128"/>
                <a:cs typeface="ＭＳ Ｐゴシック" pitchFamily="-111" charset="-128"/>
              </a:rPr>
              <a:t> </a:t>
            </a:r>
          </a:p>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70</a:t>
            </a:fld>
            <a:endParaRPr lang="en-US" altLang="en-US"/>
          </a:p>
        </p:txBody>
      </p:sp>
    </p:spTree>
    <p:extLst>
      <p:ext uri="{BB962C8B-B14F-4D97-AF65-F5344CB8AC3E}">
        <p14:creationId xmlns:p14="http://schemas.microsoft.com/office/powerpoint/2010/main" val="15719764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77C4F61C-1AD9-664F-9F6C-07A7FECC3B3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a:extLst>
              <a:ext uri="{FF2B5EF4-FFF2-40B4-BE49-F238E27FC236}">
                <a16:creationId xmlns:a16="http://schemas.microsoft.com/office/drawing/2014/main" id="{8ABF1B40-F225-E746-AB98-D8D86EC386A8}"/>
              </a:ext>
            </a:extLst>
          </p:cNvPr>
          <p:cNvSpPr>
            <a:spLocks noGrp="1"/>
          </p:cNvSpPr>
          <p:nvPr>
            <p:ph type="body" idx="1"/>
          </p:nvPr>
        </p:nvSpPr>
        <p:spPr/>
        <p:txBody>
          <a:bodyPr wrap="square" numCol="1" anchor="t" anchorCtr="0" compatLnSpc="1">
            <a:prstTxWarp prst="textNoShape">
              <a:avLst/>
            </a:prstTxWarp>
            <a:normAutofit fontScale="40000" lnSpcReduction="20000"/>
          </a:bodyPr>
          <a:lstStyle/>
          <a:p>
            <a:pPr eaLnBrk="1" hangingPunct="1">
              <a:lnSpc>
                <a:spcPct val="80000"/>
              </a:lnSpc>
              <a:spcBef>
                <a:spcPct val="0"/>
              </a:spcBef>
            </a:pPr>
            <a:endParaRPr lang="en-US" altLang="en-US" sz="1000" dirty="0">
              <a:ea typeface="ＭＳ Ｐゴシック" panose="020B0600070205080204" pitchFamily="34" charset="-128"/>
            </a:endParaRPr>
          </a:p>
          <a:p>
            <a:pPr eaLnBrk="1" hangingPunct="1">
              <a:lnSpc>
                <a:spcPct val="80000"/>
              </a:lnSpc>
              <a:spcBef>
                <a:spcPct val="0"/>
              </a:spcBef>
            </a:pPr>
            <a:r>
              <a:rPr lang="en-US" altLang="en-US" sz="1000" dirty="0" err="1">
                <a:ea typeface="ＭＳ Ｐゴシック" panose="020B0600070205080204" pitchFamily="34" charset="-128"/>
              </a:rPr>
              <a:t>Ciloglu</a:t>
            </a:r>
            <a:r>
              <a:rPr lang="en-US" altLang="en-US" sz="1000" dirty="0">
                <a:ea typeface="ＭＳ Ｐゴシック" panose="020B0600070205080204" pitchFamily="34" charset="-128"/>
              </a:rPr>
              <a:t> F, </a:t>
            </a:r>
            <a:r>
              <a:rPr lang="en-US" altLang="en-US" sz="1000" dirty="0" err="1">
                <a:ea typeface="ＭＳ Ｐゴシック" panose="020B0600070205080204" pitchFamily="34" charset="-128"/>
              </a:rPr>
              <a:t>Peker</a:t>
            </a:r>
            <a:r>
              <a:rPr lang="en-US" altLang="en-US" sz="1000" dirty="0">
                <a:ea typeface="ＭＳ Ｐゴシック" panose="020B0600070205080204" pitchFamily="34" charset="-128"/>
              </a:rPr>
              <a:t> I, </a:t>
            </a:r>
            <a:r>
              <a:rPr lang="en-US" altLang="en-US" sz="1000" dirty="0" err="1">
                <a:ea typeface="ＭＳ Ｐゴシック" panose="020B0600070205080204" pitchFamily="34" charset="-128"/>
              </a:rPr>
              <a:t>Pehlivan</a:t>
            </a:r>
            <a:r>
              <a:rPr lang="en-US" altLang="en-US" sz="1000" dirty="0">
                <a:ea typeface="ＭＳ Ｐゴシック" panose="020B0600070205080204" pitchFamily="34" charset="-128"/>
              </a:rPr>
              <a:t> A, </a:t>
            </a:r>
            <a:r>
              <a:rPr lang="en-US" altLang="en-US" sz="1000" dirty="0" err="1">
                <a:ea typeface="ＭＳ Ｐゴシック" panose="020B0600070205080204" pitchFamily="34" charset="-128"/>
              </a:rPr>
              <a:t>Karacabey</a:t>
            </a:r>
            <a:r>
              <a:rPr lang="en-US" altLang="en-US" sz="1000" dirty="0">
                <a:ea typeface="ＭＳ Ｐゴシック" panose="020B0600070205080204" pitchFamily="34" charset="-128"/>
              </a:rPr>
              <a:t> K, </a:t>
            </a:r>
            <a:r>
              <a:rPr lang="en-US" altLang="en-US" sz="1000" dirty="0" err="1">
                <a:ea typeface="ＭＳ Ｐゴシック" panose="020B0600070205080204" pitchFamily="34" charset="-128"/>
              </a:rPr>
              <a:t>Ilhan</a:t>
            </a:r>
            <a:r>
              <a:rPr lang="en-US" altLang="en-US" sz="1000" dirty="0">
                <a:ea typeface="ＭＳ Ｐゴシック" panose="020B0600070205080204" pitchFamily="34" charset="-128"/>
              </a:rPr>
              <a:t> N, </a:t>
            </a:r>
            <a:r>
              <a:rPr lang="en-US" altLang="en-US" sz="1000" dirty="0" err="1">
                <a:ea typeface="ＭＳ Ｐゴシック" panose="020B0600070205080204" pitchFamily="34" charset="-128"/>
              </a:rPr>
              <a:t>Saygin</a:t>
            </a:r>
            <a:r>
              <a:rPr lang="en-US" altLang="en-US" sz="1000" dirty="0">
                <a:ea typeface="ＭＳ Ｐゴシック" panose="020B0600070205080204" pitchFamily="34" charset="-128"/>
              </a:rPr>
              <a:t> O, </a:t>
            </a:r>
            <a:r>
              <a:rPr lang="en-US" altLang="en-US" sz="1000" dirty="0" err="1">
                <a:ea typeface="ＭＳ Ｐゴシック" panose="020B0600070205080204" pitchFamily="34" charset="-128"/>
              </a:rPr>
              <a:t>Ozmerdivenli</a:t>
            </a:r>
            <a:r>
              <a:rPr lang="en-US" altLang="en-US" sz="1000" dirty="0">
                <a:ea typeface="ＭＳ Ｐゴシック" panose="020B0600070205080204" pitchFamily="34" charset="-128"/>
              </a:rPr>
              <a:t> R. Exercise intensity and its effects on thyroid hormones. Neuro Endocrinol Lett. 2005 Dec;26(6):830-4.</a:t>
            </a:r>
          </a:p>
          <a:p>
            <a:pPr eaLnBrk="1" hangingPunct="1">
              <a:lnSpc>
                <a:spcPct val="80000"/>
              </a:lnSpc>
              <a:spcBef>
                <a:spcPct val="0"/>
              </a:spcBef>
            </a:pPr>
            <a:endParaRPr lang="en-US" altLang="en-US" sz="1000" dirty="0">
              <a:ea typeface="ＭＳ Ｐゴシック" panose="020B0600070205080204" pitchFamily="34" charset="-128"/>
            </a:endParaRPr>
          </a:p>
          <a:p>
            <a:pPr eaLnBrk="1" hangingPunct="1">
              <a:lnSpc>
                <a:spcPct val="80000"/>
              </a:lnSpc>
              <a:spcBef>
                <a:spcPct val="0"/>
              </a:spcBef>
            </a:pPr>
            <a:r>
              <a:rPr lang="en-US" altLang="en-US" sz="1000" dirty="0">
                <a:ea typeface="ＭＳ Ｐゴシック" panose="020B0600070205080204" pitchFamily="34" charset="-128"/>
              </a:rPr>
              <a:t>Source</a:t>
            </a:r>
          </a:p>
          <a:p>
            <a:pPr eaLnBrk="1" hangingPunct="1">
              <a:lnSpc>
                <a:spcPct val="80000"/>
              </a:lnSpc>
              <a:spcBef>
                <a:spcPct val="0"/>
              </a:spcBef>
            </a:pPr>
            <a:r>
              <a:rPr lang="en-US" altLang="en-US" sz="1000" dirty="0" err="1">
                <a:ea typeface="ＭＳ Ｐゴシック" panose="020B0600070205080204" pitchFamily="34" charset="-128"/>
              </a:rPr>
              <a:t>GENLAB</a:t>
            </a:r>
            <a:r>
              <a:rPr lang="en-US" altLang="en-US" sz="1000" dirty="0">
                <a:ea typeface="ＭＳ Ｐゴシック" panose="020B0600070205080204" pitchFamily="34" charset="-128"/>
              </a:rPr>
              <a:t> Medical Diagnostics and Research Laboratory, Istanbul, Turkey.</a:t>
            </a:r>
          </a:p>
          <a:p>
            <a:pPr eaLnBrk="1" hangingPunct="1">
              <a:lnSpc>
                <a:spcPct val="80000"/>
              </a:lnSpc>
              <a:spcBef>
                <a:spcPct val="0"/>
              </a:spcBef>
            </a:pPr>
            <a:endParaRPr lang="en-US" altLang="en-US" sz="1000" dirty="0">
              <a:ea typeface="ＭＳ Ｐゴシック" panose="020B0600070205080204" pitchFamily="34" charset="-128"/>
            </a:endParaRPr>
          </a:p>
          <a:p>
            <a:pPr eaLnBrk="1" hangingPunct="1">
              <a:lnSpc>
                <a:spcPct val="80000"/>
              </a:lnSpc>
              <a:spcBef>
                <a:spcPct val="0"/>
              </a:spcBef>
            </a:pPr>
            <a:r>
              <a:rPr lang="en-US" altLang="en-US" sz="1000" dirty="0">
                <a:ea typeface="ＭＳ Ｐゴシック" panose="020B0600070205080204" pitchFamily="34" charset="-128"/>
              </a:rPr>
              <a:t>Erratum in</a:t>
            </a:r>
          </a:p>
          <a:p>
            <a:pPr eaLnBrk="1" hangingPunct="1">
              <a:lnSpc>
                <a:spcPct val="80000"/>
              </a:lnSpc>
              <a:spcBef>
                <a:spcPct val="0"/>
              </a:spcBef>
            </a:pPr>
            <a:r>
              <a:rPr lang="en-US" altLang="en-US" sz="1000" dirty="0">
                <a:ea typeface="ＭＳ Ｐゴシック" panose="020B0600070205080204" pitchFamily="34" charset="-128"/>
              </a:rPr>
              <a:t>Neuro Endocrinol Lett. 2006 Jun;27(3):292.</a:t>
            </a:r>
          </a:p>
          <a:p>
            <a:pPr eaLnBrk="1" hangingPunct="1">
              <a:lnSpc>
                <a:spcPct val="80000"/>
              </a:lnSpc>
              <a:spcBef>
                <a:spcPct val="0"/>
              </a:spcBef>
            </a:pPr>
            <a:r>
              <a:rPr lang="en-US" altLang="en-US" sz="1000" dirty="0">
                <a:ea typeface="ＭＳ Ｐゴシック" panose="020B0600070205080204" pitchFamily="34" charset="-128"/>
              </a:rPr>
              <a:t>Abstract</a:t>
            </a:r>
          </a:p>
          <a:p>
            <a:pPr eaLnBrk="1" hangingPunct="1">
              <a:lnSpc>
                <a:spcPct val="80000"/>
              </a:lnSpc>
              <a:spcBef>
                <a:spcPct val="0"/>
              </a:spcBef>
            </a:pPr>
            <a:r>
              <a:rPr lang="en-US" altLang="en-US" sz="1000" dirty="0">
                <a:ea typeface="ＭＳ Ｐゴシック" panose="020B0600070205080204" pitchFamily="34" charset="-128"/>
              </a:rPr>
              <a:t>BACKGROUND:</a:t>
            </a:r>
          </a:p>
          <a:p>
            <a:pPr eaLnBrk="1" hangingPunct="1">
              <a:lnSpc>
                <a:spcPct val="80000"/>
              </a:lnSpc>
              <a:spcBef>
                <a:spcPct val="0"/>
              </a:spcBef>
            </a:pPr>
            <a:r>
              <a:rPr lang="en-US" altLang="en-US" sz="1000" dirty="0">
                <a:ea typeface="ＭＳ Ｐゴシック" panose="020B0600070205080204" pitchFamily="34" charset="-128"/>
              </a:rPr>
              <a:t>Physical activity influences energy metabolism in human subjects by increasing activity-induced energy expenditure and resting metabolic rate for several hours after exercise. Effects of exercise on circulating thyroid hormone values remain controversial. We have investigated the effect of acute aerobic exercise on thyroid hormone values.</a:t>
            </a:r>
          </a:p>
          <a:p>
            <a:pPr eaLnBrk="1" hangingPunct="1">
              <a:lnSpc>
                <a:spcPct val="80000"/>
              </a:lnSpc>
              <a:spcBef>
                <a:spcPct val="0"/>
              </a:spcBef>
            </a:pPr>
            <a:endParaRPr lang="en-US" altLang="en-US" sz="1000" dirty="0">
              <a:ea typeface="ＭＳ Ｐゴシック" panose="020B0600070205080204" pitchFamily="34" charset="-128"/>
            </a:endParaRPr>
          </a:p>
          <a:p>
            <a:pPr eaLnBrk="1" hangingPunct="1">
              <a:lnSpc>
                <a:spcPct val="80000"/>
              </a:lnSpc>
              <a:spcBef>
                <a:spcPct val="0"/>
              </a:spcBef>
            </a:pPr>
            <a:r>
              <a:rPr lang="en-US" altLang="en-US" sz="1000" dirty="0">
                <a:ea typeface="ＭＳ Ｐゴシック" panose="020B0600070205080204" pitchFamily="34" charset="-128"/>
              </a:rPr>
              <a:t>MATERIALS/METHODS:</a:t>
            </a:r>
          </a:p>
          <a:p>
            <a:pPr eaLnBrk="1" hangingPunct="1">
              <a:lnSpc>
                <a:spcPct val="80000"/>
              </a:lnSpc>
              <a:spcBef>
                <a:spcPct val="0"/>
              </a:spcBef>
            </a:pPr>
            <a:r>
              <a:rPr lang="en-US" altLang="en-US" sz="1000" dirty="0">
                <a:ea typeface="ＭＳ Ｐゴシック" panose="020B0600070205080204" pitchFamily="34" charset="-128"/>
              </a:rPr>
              <a:t>The effect of different intensity levels of acute aerobic exercise on thyroid hormones was investigated in 60 male well-trained athletes by performing bicycle ergometer at 45% (low intensity), 70% (moderate intensity), and 90% (high intensity). These intensities were selected according to their maximum heart rate (MHR). At each intensity level, heart rate, blood lactic acid, serum total thyroxine (T4), free thyroxine (fT4), total triiodothyronine (T3), free triiodothyronine (fT3) and thyroid stimulating hormone (</a:t>
            </a:r>
            <a:r>
              <a:rPr lang="en-US" altLang="en-US" sz="1000" dirty="0" err="1">
                <a:ea typeface="ＭＳ Ｐゴシック" panose="020B0600070205080204" pitchFamily="34" charset="-128"/>
              </a:rPr>
              <a:t>TSH</a:t>
            </a:r>
            <a:r>
              <a:rPr lang="en-US" altLang="en-US" sz="1000" dirty="0">
                <a:ea typeface="ＭＳ Ｐゴシック" panose="020B0600070205080204" pitchFamily="34" charset="-128"/>
              </a:rPr>
              <a:t>) values were measured.</a:t>
            </a:r>
          </a:p>
          <a:p>
            <a:pPr eaLnBrk="1" hangingPunct="1">
              <a:lnSpc>
                <a:spcPct val="80000"/>
              </a:lnSpc>
              <a:spcBef>
                <a:spcPct val="0"/>
              </a:spcBef>
            </a:pPr>
            <a:endParaRPr lang="en-US" altLang="en-US" sz="1000" dirty="0">
              <a:ea typeface="ＭＳ Ｐゴシック" panose="020B0600070205080204" pitchFamily="34" charset="-128"/>
            </a:endParaRPr>
          </a:p>
          <a:p>
            <a:pPr eaLnBrk="1" hangingPunct="1">
              <a:lnSpc>
                <a:spcPct val="80000"/>
              </a:lnSpc>
              <a:spcBef>
                <a:spcPct val="0"/>
              </a:spcBef>
            </a:pPr>
            <a:r>
              <a:rPr lang="en-US" altLang="en-US" sz="1000" dirty="0">
                <a:ea typeface="ＭＳ Ｐゴシック" panose="020B0600070205080204" pitchFamily="34" charset="-128"/>
              </a:rPr>
              <a:t>RESULTS:</a:t>
            </a:r>
          </a:p>
          <a:p>
            <a:pPr eaLnBrk="1" hangingPunct="1">
              <a:lnSpc>
                <a:spcPct val="80000"/>
              </a:lnSpc>
              <a:spcBef>
                <a:spcPct val="0"/>
              </a:spcBef>
            </a:pPr>
            <a:r>
              <a:rPr lang="en-US" altLang="en-US" sz="1000" dirty="0">
                <a:ea typeface="ＭＳ Ｐゴシック" panose="020B0600070205080204" pitchFamily="34" charset="-128"/>
              </a:rPr>
              <a:t>The results of this study show that exercise performed at the anaerobic threshold (70% of maximum heart rate, lactate level 4.59 +/- 1.75 mmol/l) caused the most prominent changes in the amount of any hormone values. While the rate of T4, fT4, and </a:t>
            </a:r>
            <a:r>
              <a:rPr lang="en-US" altLang="en-US" sz="1000" dirty="0" err="1">
                <a:ea typeface="ＭＳ Ｐゴシック" panose="020B0600070205080204" pitchFamily="34" charset="-128"/>
              </a:rPr>
              <a:t>TSH</a:t>
            </a:r>
            <a:r>
              <a:rPr lang="en-US" altLang="en-US" sz="1000" dirty="0">
                <a:ea typeface="ＭＳ Ｐゴシック" panose="020B0600070205080204" pitchFamily="34" charset="-128"/>
              </a:rPr>
              <a:t> continued to rise at 90% of maximum heart rate, the rate of T3 and fT3 started to fall.</a:t>
            </a:r>
          </a:p>
          <a:p>
            <a:pPr eaLnBrk="1" hangingPunct="1">
              <a:lnSpc>
                <a:spcPct val="80000"/>
              </a:lnSpc>
              <a:spcBef>
                <a:spcPct val="0"/>
              </a:spcBef>
            </a:pPr>
            <a:endParaRPr lang="en-US" altLang="en-US" sz="1000" dirty="0">
              <a:ea typeface="ＭＳ Ｐゴシック" panose="020B0600070205080204" pitchFamily="34" charset="-128"/>
            </a:endParaRPr>
          </a:p>
          <a:p>
            <a:pPr eaLnBrk="1" hangingPunct="1">
              <a:lnSpc>
                <a:spcPct val="80000"/>
              </a:lnSpc>
              <a:spcBef>
                <a:spcPct val="0"/>
              </a:spcBef>
            </a:pPr>
            <a:r>
              <a:rPr lang="en-US" altLang="en-US" sz="1000" dirty="0">
                <a:ea typeface="ＭＳ Ｐゴシック" panose="020B0600070205080204" pitchFamily="34" charset="-128"/>
              </a:rPr>
              <a:t>CONCLUSIONS:</a:t>
            </a:r>
          </a:p>
          <a:p>
            <a:pPr eaLnBrk="1" hangingPunct="1">
              <a:lnSpc>
                <a:spcPct val="80000"/>
              </a:lnSpc>
              <a:spcBef>
                <a:spcPct val="0"/>
              </a:spcBef>
            </a:pPr>
            <a:r>
              <a:rPr lang="en-US" altLang="en-US" sz="1000" dirty="0">
                <a:ea typeface="ＭＳ Ｐゴシック" panose="020B0600070205080204" pitchFamily="34" charset="-128"/>
              </a:rPr>
              <a:t>Maximal aerobic exercise greatly affects the level of circulating thyroid hormones.</a:t>
            </a:r>
          </a:p>
          <a:p>
            <a:pPr eaLnBrk="1" hangingPunct="1">
              <a:lnSpc>
                <a:spcPct val="80000"/>
              </a:lnSpc>
              <a:spcBef>
                <a:spcPct val="0"/>
              </a:spcBef>
            </a:pPr>
            <a:endParaRPr lang="en-US" altLang="en-US" sz="1000" dirty="0">
              <a:ea typeface="ＭＳ Ｐゴシック" panose="020B0600070205080204" pitchFamily="34" charset="-128"/>
            </a:endParaRPr>
          </a:p>
          <a:p>
            <a:pPr eaLnBrk="1" hangingPunct="1">
              <a:lnSpc>
                <a:spcPct val="80000"/>
              </a:lnSpc>
              <a:spcBef>
                <a:spcPct val="0"/>
              </a:spcBef>
            </a:pPr>
            <a:r>
              <a:rPr lang="en-US" altLang="en-US" sz="1000" dirty="0">
                <a:ea typeface="ＭＳ Ｐゴシック" panose="020B0600070205080204" pitchFamily="34" charset="-128"/>
              </a:rPr>
              <a:t>Mech Ageing Dev. 2001 Feb;122(2):191-203.</a:t>
            </a:r>
          </a:p>
          <a:p>
            <a:pPr eaLnBrk="1" hangingPunct="1">
              <a:lnSpc>
                <a:spcPct val="80000"/>
              </a:lnSpc>
              <a:spcBef>
                <a:spcPct val="0"/>
              </a:spcBef>
            </a:pPr>
            <a:r>
              <a:rPr lang="en-US" altLang="en-US" sz="1000" dirty="0">
                <a:ea typeface="ＭＳ Ｐゴシック" panose="020B0600070205080204" pitchFamily="34" charset="-128"/>
              </a:rPr>
              <a:t>Regular moderate intensity physical activity and blood concentrations of endogenous anabolic hormones and thyroid hormones in aging men.</a:t>
            </a:r>
          </a:p>
          <a:p>
            <a:pPr eaLnBrk="1" hangingPunct="1">
              <a:lnSpc>
                <a:spcPct val="80000"/>
              </a:lnSpc>
              <a:spcBef>
                <a:spcPct val="0"/>
              </a:spcBef>
            </a:pPr>
            <a:r>
              <a:rPr lang="en-US" altLang="en-US" sz="1000" dirty="0" err="1">
                <a:ea typeface="ＭＳ Ｐゴシック" panose="020B0600070205080204" pitchFamily="34" charset="-128"/>
              </a:rPr>
              <a:t>Ravaglia</a:t>
            </a:r>
            <a:r>
              <a:rPr lang="en-US" altLang="en-US" sz="1000" dirty="0">
                <a:ea typeface="ＭＳ Ｐゴシック" panose="020B0600070205080204" pitchFamily="34" charset="-128"/>
              </a:rPr>
              <a:t> G, Forti P, </a:t>
            </a:r>
            <a:r>
              <a:rPr lang="en-US" altLang="en-US" sz="1000" dirty="0" err="1">
                <a:ea typeface="ＭＳ Ｐゴシック" panose="020B0600070205080204" pitchFamily="34" charset="-128"/>
              </a:rPr>
              <a:t>Maioli</a:t>
            </a:r>
            <a:r>
              <a:rPr lang="en-US" altLang="en-US" sz="1000" dirty="0">
                <a:ea typeface="ＭＳ Ｐゴシック" panose="020B0600070205080204" pitchFamily="34" charset="-128"/>
              </a:rPr>
              <a:t> F, </a:t>
            </a:r>
            <a:r>
              <a:rPr lang="en-US" altLang="en-US" sz="1000" dirty="0" err="1">
                <a:ea typeface="ＭＳ Ｐゴシック" panose="020B0600070205080204" pitchFamily="34" charset="-128"/>
              </a:rPr>
              <a:t>Pratelli</a:t>
            </a:r>
            <a:r>
              <a:rPr lang="en-US" altLang="en-US" sz="1000" dirty="0">
                <a:ea typeface="ＭＳ Ｐゴシック" panose="020B0600070205080204" pitchFamily="34" charset="-128"/>
              </a:rPr>
              <a:t> L, </a:t>
            </a:r>
            <a:r>
              <a:rPr lang="en-US" altLang="en-US" sz="1000" dirty="0" err="1">
                <a:ea typeface="ＭＳ Ｐゴシック" panose="020B0600070205080204" pitchFamily="34" charset="-128"/>
              </a:rPr>
              <a:t>Vettori</a:t>
            </a:r>
            <a:r>
              <a:rPr lang="en-US" altLang="en-US" sz="1000" dirty="0">
                <a:ea typeface="ＭＳ Ｐゴシック" panose="020B0600070205080204" pitchFamily="34" charset="-128"/>
              </a:rPr>
              <a:t> C, </a:t>
            </a:r>
            <a:r>
              <a:rPr lang="en-US" altLang="en-US" sz="1000" dirty="0" err="1">
                <a:ea typeface="ＭＳ Ｐゴシック" panose="020B0600070205080204" pitchFamily="34" charset="-128"/>
              </a:rPr>
              <a:t>Bastagli</a:t>
            </a:r>
            <a:r>
              <a:rPr lang="en-US" altLang="en-US" sz="1000" dirty="0">
                <a:ea typeface="ＭＳ Ｐゴシック" panose="020B0600070205080204" pitchFamily="34" charset="-128"/>
              </a:rPr>
              <a:t> L, </a:t>
            </a:r>
            <a:r>
              <a:rPr lang="en-US" altLang="en-US" sz="1000" dirty="0" err="1">
                <a:ea typeface="ＭＳ Ｐゴシック" panose="020B0600070205080204" pitchFamily="34" charset="-128"/>
              </a:rPr>
              <a:t>Mariani</a:t>
            </a:r>
            <a:r>
              <a:rPr lang="en-US" altLang="en-US" sz="1000" dirty="0">
                <a:ea typeface="ＭＳ Ｐゴシック" panose="020B0600070205080204" pitchFamily="34" charset="-128"/>
              </a:rPr>
              <a:t> E, </a:t>
            </a:r>
            <a:r>
              <a:rPr lang="en-US" altLang="en-US" sz="1000" dirty="0" err="1">
                <a:ea typeface="ＭＳ Ｐゴシック" panose="020B0600070205080204" pitchFamily="34" charset="-128"/>
              </a:rPr>
              <a:t>Facchini</a:t>
            </a:r>
            <a:r>
              <a:rPr lang="en-US" altLang="en-US" sz="1000" dirty="0">
                <a:ea typeface="ＭＳ Ｐゴシック" panose="020B0600070205080204" pitchFamily="34" charset="-128"/>
              </a:rPr>
              <a:t> A, </a:t>
            </a:r>
            <a:r>
              <a:rPr lang="en-US" altLang="en-US" sz="1000" dirty="0" err="1">
                <a:ea typeface="ＭＳ Ｐゴシック" panose="020B0600070205080204" pitchFamily="34" charset="-128"/>
              </a:rPr>
              <a:t>Cucinotta</a:t>
            </a:r>
            <a:r>
              <a:rPr lang="en-US" altLang="en-US" sz="1000" dirty="0">
                <a:ea typeface="ＭＳ Ｐゴシック" panose="020B0600070205080204" pitchFamily="34" charset="-128"/>
              </a:rPr>
              <a:t> D.</a:t>
            </a:r>
          </a:p>
          <a:p>
            <a:pPr eaLnBrk="1" hangingPunct="1">
              <a:lnSpc>
                <a:spcPct val="80000"/>
              </a:lnSpc>
              <a:spcBef>
                <a:spcPct val="0"/>
              </a:spcBef>
            </a:pPr>
            <a:r>
              <a:rPr lang="en-US" altLang="en-US" sz="1000" dirty="0">
                <a:ea typeface="ＭＳ Ｐゴシック" panose="020B0600070205080204" pitchFamily="34" charset="-128"/>
              </a:rPr>
              <a:t>Source</a:t>
            </a:r>
          </a:p>
          <a:p>
            <a:pPr eaLnBrk="1" hangingPunct="1">
              <a:lnSpc>
                <a:spcPct val="80000"/>
              </a:lnSpc>
              <a:spcBef>
                <a:spcPct val="0"/>
              </a:spcBef>
            </a:pPr>
            <a:r>
              <a:rPr lang="en-US" altLang="en-US" sz="1000" dirty="0">
                <a:ea typeface="ＭＳ Ｐゴシック" panose="020B0600070205080204" pitchFamily="34" charset="-128"/>
              </a:rPr>
              <a:t>Department of Internal Medicine, </a:t>
            </a:r>
            <a:r>
              <a:rPr lang="en-US" altLang="en-US" sz="1000" dirty="0" err="1">
                <a:ea typeface="ＭＳ Ｐゴシック" panose="020B0600070205080204" pitchFamily="34" charset="-128"/>
              </a:rPr>
              <a:t>Cardioangiology</a:t>
            </a:r>
            <a:r>
              <a:rPr lang="en-US" altLang="en-US" sz="1000" dirty="0">
                <a:ea typeface="ＭＳ Ｐゴシック" panose="020B0600070205080204" pitchFamily="34" charset="-128"/>
              </a:rPr>
              <a:t>, and Hepatology, University Hospital S. </a:t>
            </a:r>
            <a:r>
              <a:rPr lang="en-US" altLang="en-US" sz="1000" dirty="0" err="1">
                <a:ea typeface="ＭＳ Ｐゴシック" panose="020B0600070205080204" pitchFamily="34" charset="-128"/>
              </a:rPr>
              <a:t>Orsola</a:t>
            </a:r>
            <a:r>
              <a:rPr lang="en-US" altLang="en-US" sz="1000" dirty="0">
                <a:ea typeface="ＭＳ Ｐゴシック" panose="020B0600070205080204" pitchFamily="34" charset="-128"/>
              </a:rPr>
              <a:t>-Malpighi, Via </a:t>
            </a:r>
            <a:r>
              <a:rPr lang="en-US" altLang="en-US" sz="1000" dirty="0" err="1">
                <a:ea typeface="ＭＳ Ｐゴシック" panose="020B0600070205080204" pitchFamily="34" charset="-128"/>
              </a:rPr>
              <a:t>Massarenti</a:t>
            </a:r>
            <a:r>
              <a:rPr lang="en-US" altLang="en-US" sz="1000" dirty="0">
                <a:ea typeface="ＭＳ Ｐゴシック" panose="020B0600070205080204" pitchFamily="34" charset="-128"/>
              </a:rPr>
              <a:t> 9, 40138 Bologna, Italy. </a:t>
            </a:r>
            <a:r>
              <a:rPr lang="en-US" altLang="en-US" sz="1000" dirty="0" err="1">
                <a:ea typeface="ＭＳ Ｐゴシック" panose="020B0600070205080204" pitchFamily="34" charset="-128"/>
              </a:rPr>
              <a:t>ravaglia@almadns.unibo.it</a:t>
            </a:r>
            <a:endParaRPr lang="en-US" altLang="en-US" sz="1000" dirty="0">
              <a:ea typeface="ＭＳ Ｐゴシック" panose="020B0600070205080204" pitchFamily="34" charset="-128"/>
            </a:endParaRPr>
          </a:p>
          <a:p>
            <a:pPr eaLnBrk="1" hangingPunct="1">
              <a:lnSpc>
                <a:spcPct val="80000"/>
              </a:lnSpc>
              <a:spcBef>
                <a:spcPct val="0"/>
              </a:spcBef>
            </a:pPr>
            <a:r>
              <a:rPr lang="en-US" altLang="en-US" sz="1000" dirty="0">
                <a:ea typeface="ＭＳ Ｐゴシック" panose="020B0600070205080204" pitchFamily="34" charset="-128"/>
              </a:rPr>
              <a:t>Abstract</a:t>
            </a:r>
          </a:p>
          <a:p>
            <a:pPr eaLnBrk="1" hangingPunct="1">
              <a:lnSpc>
                <a:spcPct val="80000"/>
              </a:lnSpc>
              <a:spcBef>
                <a:spcPct val="0"/>
              </a:spcBef>
            </a:pPr>
            <a:r>
              <a:rPr lang="en-US" altLang="en-US" sz="1000" dirty="0">
                <a:ea typeface="ＭＳ Ｐゴシック" panose="020B0600070205080204" pitchFamily="34" charset="-128"/>
              </a:rPr>
              <a:t>BACKGROUND:</a:t>
            </a:r>
          </a:p>
          <a:p>
            <a:pPr eaLnBrk="1" hangingPunct="1">
              <a:lnSpc>
                <a:spcPct val="80000"/>
              </a:lnSpc>
              <a:spcBef>
                <a:spcPct val="0"/>
              </a:spcBef>
            </a:pPr>
            <a:r>
              <a:rPr lang="en-US" altLang="en-US" sz="1000" dirty="0">
                <a:ea typeface="ＭＳ Ｐゴシック" panose="020B0600070205080204" pitchFamily="34" charset="-128"/>
              </a:rPr>
              <a:t>Physical activity has been reported to affect endocrine function in elderly men.</a:t>
            </a:r>
          </a:p>
          <a:p>
            <a:pPr eaLnBrk="1" hangingPunct="1">
              <a:lnSpc>
                <a:spcPct val="80000"/>
              </a:lnSpc>
              <a:spcBef>
                <a:spcPct val="0"/>
              </a:spcBef>
            </a:pPr>
            <a:r>
              <a:rPr lang="en-US" altLang="en-US" sz="1000" dirty="0">
                <a:ea typeface="ＭＳ Ｐゴシック" panose="020B0600070205080204" pitchFamily="34" charset="-128"/>
              </a:rPr>
              <a:t>OBJECTIVE:</a:t>
            </a:r>
          </a:p>
          <a:p>
            <a:pPr eaLnBrk="1" hangingPunct="1">
              <a:lnSpc>
                <a:spcPct val="80000"/>
              </a:lnSpc>
              <a:spcBef>
                <a:spcPct val="0"/>
              </a:spcBef>
            </a:pPr>
            <a:r>
              <a:rPr lang="en-US" altLang="en-US" sz="1000" dirty="0">
                <a:ea typeface="ＭＳ Ｐゴシック" panose="020B0600070205080204" pitchFamily="34" charset="-128"/>
              </a:rPr>
              <a:t>To establish an association between regular moderate physical activity and endogenous anabolic hormone levels in healthy aging men.</a:t>
            </a:r>
          </a:p>
          <a:p>
            <a:pPr eaLnBrk="1" hangingPunct="1">
              <a:lnSpc>
                <a:spcPct val="80000"/>
              </a:lnSpc>
              <a:spcBef>
                <a:spcPct val="0"/>
              </a:spcBef>
            </a:pPr>
            <a:r>
              <a:rPr lang="en-US" altLang="en-US" sz="1000" dirty="0">
                <a:ea typeface="ＭＳ Ｐゴシック" panose="020B0600070205080204" pitchFamily="34" charset="-128"/>
              </a:rPr>
              <a:t>PARTICIPANTS:</a:t>
            </a:r>
          </a:p>
          <a:p>
            <a:pPr eaLnBrk="1" hangingPunct="1">
              <a:lnSpc>
                <a:spcPct val="80000"/>
              </a:lnSpc>
              <a:spcBef>
                <a:spcPct val="0"/>
              </a:spcBef>
            </a:pPr>
            <a:r>
              <a:rPr lang="en-US" altLang="en-US" sz="1000" dirty="0">
                <a:ea typeface="ＭＳ Ｐゴシック" panose="020B0600070205080204" pitchFamily="34" charset="-128"/>
              </a:rPr>
              <a:t>Twenty four middle-aged (57.4+/-4.7 years) and 24 elderly (68.3+/-2.6 years) physically active men who in the past 10 years had been regularly bicycling during leisure time were compared with 24 middle-aged (57.9+/-4.0 years) and 24 elderly (67.2+/-1.7 years) sedentary men. Groups did not differ for body composition.</a:t>
            </a:r>
          </a:p>
          <a:p>
            <a:pPr eaLnBrk="1" hangingPunct="1">
              <a:lnSpc>
                <a:spcPct val="80000"/>
              </a:lnSpc>
              <a:spcBef>
                <a:spcPct val="0"/>
              </a:spcBef>
            </a:pPr>
            <a:r>
              <a:rPr lang="en-US" altLang="en-US" sz="1000" dirty="0">
                <a:ea typeface="ＭＳ Ｐゴシック" panose="020B0600070205080204" pitchFamily="34" charset="-128"/>
              </a:rPr>
              <a:t>MEASUREMENTS:</a:t>
            </a:r>
          </a:p>
          <a:p>
            <a:pPr eaLnBrk="1" hangingPunct="1">
              <a:lnSpc>
                <a:spcPct val="80000"/>
              </a:lnSpc>
              <a:spcBef>
                <a:spcPct val="0"/>
              </a:spcBef>
            </a:pPr>
            <a:r>
              <a:rPr lang="en-US" altLang="en-US" sz="1000" dirty="0">
                <a:ea typeface="ＭＳ Ｐゴシック" panose="020B0600070205080204" pitchFamily="34" charset="-128"/>
              </a:rPr>
              <a:t>Serum dehydroepiandrosterone sulfate (DHEAS), insulin-like growth factor-I (IGF-1), free testosterone (FT), and thyroid hormone levels were assessed.</a:t>
            </a:r>
          </a:p>
          <a:p>
            <a:pPr eaLnBrk="1" hangingPunct="1">
              <a:lnSpc>
                <a:spcPct val="80000"/>
              </a:lnSpc>
              <a:spcBef>
                <a:spcPct val="0"/>
              </a:spcBef>
            </a:pPr>
            <a:r>
              <a:rPr lang="en-US" altLang="en-US" sz="1000" dirty="0">
                <a:ea typeface="ＭＳ Ｐゴシック" panose="020B0600070205080204" pitchFamily="34" charset="-128"/>
              </a:rPr>
              <a:t>RESULTS:</a:t>
            </a:r>
          </a:p>
          <a:p>
            <a:pPr eaLnBrk="1" hangingPunct="1">
              <a:lnSpc>
                <a:spcPct val="80000"/>
              </a:lnSpc>
              <a:spcBef>
                <a:spcPct val="0"/>
              </a:spcBef>
            </a:pPr>
            <a:r>
              <a:rPr lang="en-US" altLang="en-US" sz="1000" dirty="0">
                <a:ea typeface="ＭＳ Ｐゴシック" panose="020B0600070205080204" pitchFamily="34" charset="-128"/>
              </a:rPr>
              <a:t>In general, elderly men had lower IGF-1 (P&lt;0.001), DHEAS (P=0.013), and </a:t>
            </a:r>
            <a:r>
              <a:rPr lang="en-US" altLang="en-US" sz="1000" dirty="0" err="1">
                <a:ea typeface="ＭＳ Ｐゴシック" panose="020B0600070205080204" pitchFamily="34" charset="-128"/>
              </a:rPr>
              <a:t>triodothyronine</a:t>
            </a:r>
            <a:r>
              <a:rPr lang="en-US" altLang="en-US" sz="1000" dirty="0">
                <a:ea typeface="ＭＳ Ｐゴシック" panose="020B0600070205080204" pitchFamily="34" charset="-128"/>
              </a:rPr>
              <a:t> levels (P&lt;0.001) than their middle-aged counterparts. Independently of age, however, physically active men had on average higher IGF-1 (P=0.031), DHEAS (P=0.001), and </a:t>
            </a:r>
            <a:r>
              <a:rPr lang="en-US" altLang="en-US" sz="1000" dirty="0" err="1">
                <a:ea typeface="ＭＳ Ｐゴシック" panose="020B0600070205080204" pitchFamily="34" charset="-128"/>
              </a:rPr>
              <a:t>triodothyronine</a:t>
            </a:r>
            <a:r>
              <a:rPr lang="en-US" altLang="en-US" sz="1000" dirty="0">
                <a:ea typeface="ＭＳ Ｐゴシック" panose="020B0600070205080204" pitchFamily="34" charset="-128"/>
              </a:rPr>
              <a:t> serum levels (P&lt;0.001) than sedentary men. FT and thyroid stimulating hormone (</a:t>
            </a:r>
            <a:r>
              <a:rPr lang="en-US" altLang="en-US" sz="1000" dirty="0" err="1">
                <a:ea typeface="ＭＳ Ｐゴシック" panose="020B0600070205080204" pitchFamily="34" charset="-128"/>
              </a:rPr>
              <a:t>TSH</a:t>
            </a:r>
            <a:r>
              <a:rPr lang="en-US" altLang="en-US" sz="1000" dirty="0">
                <a:ea typeface="ＭＳ Ｐゴシック" panose="020B0600070205080204" pitchFamily="34" charset="-128"/>
              </a:rPr>
              <a:t>) serum concentrations did not differ across age groups, but physically active men had lower </a:t>
            </a:r>
            <a:r>
              <a:rPr lang="en-US" altLang="en-US" sz="1000" dirty="0" err="1">
                <a:ea typeface="ＭＳ Ｐゴシック" panose="020B0600070205080204" pitchFamily="34" charset="-128"/>
              </a:rPr>
              <a:t>TSH</a:t>
            </a:r>
            <a:r>
              <a:rPr lang="en-US" altLang="en-US" sz="1000" dirty="0">
                <a:ea typeface="ＭＳ Ｐゴシック" panose="020B0600070205080204" pitchFamily="34" charset="-128"/>
              </a:rPr>
              <a:t> values than sedentary men (P=0.021).</a:t>
            </a:r>
          </a:p>
          <a:p>
            <a:pPr eaLnBrk="1" hangingPunct="1">
              <a:lnSpc>
                <a:spcPct val="80000"/>
              </a:lnSpc>
              <a:spcBef>
                <a:spcPct val="0"/>
              </a:spcBef>
            </a:pPr>
            <a:r>
              <a:rPr lang="en-US" altLang="en-US" sz="1000" dirty="0">
                <a:ea typeface="ＭＳ Ｐゴシック" panose="020B0600070205080204" pitchFamily="34" charset="-128"/>
              </a:rPr>
              <a:t>CONCLUSIONS:</a:t>
            </a:r>
          </a:p>
          <a:p>
            <a:pPr eaLnBrk="1" hangingPunct="1">
              <a:lnSpc>
                <a:spcPct val="80000"/>
              </a:lnSpc>
              <a:spcBef>
                <a:spcPct val="0"/>
              </a:spcBef>
            </a:pPr>
            <a:r>
              <a:rPr lang="en-US" altLang="en-US" sz="1000" dirty="0">
                <a:ea typeface="ＭＳ Ｐゴシック" panose="020B0600070205080204" pitchFamily="34" charset="-128"/>
              </a:rPr>
              <a:t>Our results suggest that, in aging men, regular moderate physical activity is associated with higher levels of IGF-1 and DHEAS levels and with thyroid function alterations.</a:t>
            </a:r>
          </a:p>
          <a:p>
            <a:pPr eaLnBrk="1" hangingPunct="1">
              <a:lnSpc>
                <a:spcPct val="80000"/>
              </a:lnSpc>
              <a:spcBef>
                <a:spcPct val="0"/>
              </a:spcBef>
            </a:pPr>
            <a:r>
              <a:rPr lang="en-US" altLang="en-US" sz="1000" dirty="0" err="1">
                <a:ea typeface="ＭＳ Ｐゴシック" panose="020B0600070205080204" pitchFamily="34" charset="-128"/>
              </a:rPr>
              <a:t>PMID</a:t>
            </a:r>
            <a:r>
              <a:rPr lang="en-US" altLang="en-US" sz="1000" dirty="0">
                <a:ea typeface="ＭＳ Ｐゴシック" panose="020B0600070205080204" pitchFamily="34" charset="-128"/>
              </a:rPr>
              <a:t>: 11166358 [PubMed - indexed for MEDLINE]</a:t>
            </a:r>
          </a:p>
          <a:p>
            <a:pPr eaLnBrk="1" hangingPunct="1">
              <a:lnSpc>
                <a:spcPct val="80000"/>
              </a:lnSpc>
              <a:spcBef>
                <a:spcPct val="0"/>
              </a:spcBef>
            </a:pPr>
            <a:endParaRPr lang="en-US" altLang="en-US" sz="1000" dirty="0">
              <a:ea typeface="ＭＳ Ｐゴシック" panose="020B0600070205080204" pitchFamily="34" charset="-128"/>
            </a:endParaRPr>
          </a:p>
          <a:p>
            <a:pPr eaLnBrk="1" hangingPunct="1">
              <a:lnSpc>
                <a:spcPct val="80000"/>
              </a:lnSpc>
              <a:spcBef>
                <a:spcPct val="0"/>
              </a:spcBef>
            </a:pPr>
            <a:r>
              <a:rPr lang="en-US" altLang="en-US" sz="1000" dirty="0" err="1">
                <a:ea typeface="ＭＳ Ｐゴシック" panose="020B0600070205080204" pitchFamily="34" charset="-128"/>
              </a:rPr>
              <a:t>Fiziol</a:t>
            </a:r>
            <a:r>
              <a:rPr lang="en-US" altLang="en-US" sz="1000" dirty="0">
                <a:ea typeface="ＭＳ Ｐゴシック" panose="020B0600070205080204" pitchFamily="34" charset="-128"/>
              </a:rPr>
              <a:t> </a:t>
            </a:r>
            <a:r>
              <a:rPr lang="en-US" altLang="en-US" sz="1000" dirty="0" err="1">
                <a:ea typeface="ＭＳ Ｐゴシック" panose="020B0600070205080204" pitchFamily="34" charset="-128"/>
              </a:rPr>
              <a:t>Zh</a:t>
            </a:r>
            <a:r>
              <a:rPr lang="en-US" altLang="en-US" sz="1000" dirty="0">
                <a:ea typeface="ＭＳ Ｐゴシック" panose="020B0600070205080204" pitchFamily="34" charset="-128"/>
              </a:rPr>
              <a:t> </a:t>
            </a:r>
            <a:r>
              <a:rPr lang="en-US" altLang="en-US" sz="1000" dirty="0" err="1">
                <a:ea typeface="ＭＳ Ｐゴシック" panose="020B0600070205080204" pitchFamily="34" charset="-128"/>
              </a:rPr>
              <a:t>SSSR</a:t>
            </a:r>
            <a:r>
              <a:rPr lang="en-US" altLang="en-US" sz="1000" dirty="0">
                <a:ea typeface="ＭＳ Ｐゴシック" panose="020B0600070205080204" pitchFamily="34" charset="-128"/>
              </a:rPr>
              <a:t> </a:t>
            </a:r>
            <a:r>
              <a:rPr lang="en-US" altLang="en-US" sz="1000" dirty="0" err="1">
                <a:ea typeface="ＭＳ Ｐゴシック" panose="020B0600070205080204" pitchFamily="34" charset="-128"/>
              </a:rPr>
              <a:t>Im</a:t>
            </a:r>
            <a:r>
              <a:rPr lang="en-US" altLang="en-US" sz="1000" dirty="0">
                <a:ea typeface="ＭＳ Ｐゴシック" panose="020B0600070205080204" pitchFamily="34" charset="-128"/>
              </a:rPr>
              <a:t> I M </a:t>
            </a:r>
            <a:r>
              <a:rPr lang="en-US" altLang="en-US" sz="1000" dirty="0" err="1">
                <a:ea typeface="ＭＳ Ｐゴシック" panose="020B0600070205080204" pitchFamily="34" charset="-128"/>
              </a:rPr>
              <a:t>Sechenova</a:t>
            </a:r>
            <a:r>
              <a:rPr lang="en-US" altLang="en-US" sz="1000" dirty="0">
                <a:ea typeface="ＭＳ Ｐゴシック" panose="020B0600070205080204" pitchFamily="34" charset="-128"/>
              </a:rPr>
              <a:t>. 1981 Feb;67(2):299-305.</a:t>
            </a:r>
          </a:p>
          <a:p>
            <a:pPr eaLnBrk="1" hangingPunct="1">
              <a:lnSpc>
                <a:spcPct val="80000"/>
              </a:lnSpc>
              <a:spcBef>
                <a:spcPct val="0"/>
              </a:spcBef>
            </a:pPr>
            <a:r>
              <a:rPr lang="en-US" altLang="en-US" sz="1000" dirty="0">
                <a:ea typeface="ＭＳ Ｐゴシック" panose="020B0600070205080204" pitchFamily="34" charset="-128"/>
              </a:rPr>
              <a:t>[Role of the thyroid gland in skeletal muscle adaptation to increased motor activity].</a:t>
            </a:r>
          </a:p>
          <a:p>
            <a:pPr eaLnBrk="1" hangingPunct="1">
              <a:lnSpc>
                <a:spcPct val="80000"/>
              </a:lnSpc>
              <a:spcBef>
                <a:spcPct val="0"/>
              </a:spcBef>
            </a:pPr>
            <a:r>
              <a:rPr lang="en-US" altLang="en-US" sz="1000" dirty="0">
                <a:ea typeface="ＭＳ Ｐゴシック" panose="020B0600070205080204" pitchFamily="34" charset="-128"/>
              </a:rPr>
              <a:t>[Article in Russian]</a:t>
            </a:r>
          </a:p>
          <a:p>
            <a:pPr eaLnBrk="1" hangingPunct="1">
              <a:lnSpc>
                <a:spcPct val="80000"/>
              </a:lnSpc>
              <a:spcBef>
                <a:spcPct val="0"/>
              </a:spcBef>
            </a:pPr>
            <a:r>
              <a:rPr lang="en-US" altLang="en-US" sz="1000" dirty="0" err="1">
                <a:ea typeface="ＭＳ Ｐゴシック" panose="020B0600070205080204" pitchFamily="34" charset="-128"/>
              </a:rPr>
              <a:t>Sééne</a:t>
            </a:r>
            <a:r>
              <a:rPr lang="en-US" altLang="en-US" sz="1000" dirty="0">
                <a:ea typeface="ＭＳ Ｐゴシック" panose="020B0600070205080204" pitchFamily="34" charset="-128"/>
              </a:rPr>
              <a:t> TP, </a:t>
            </a:r>
            <a:r>
              <a:rPr lang="en-US" altLang="en-US" sz="1000" dirty="0" err="1">
                <a:ea typeface="ＭＳ Ｐゴシック" panose="020B0600070205080204" pitchFamily="34" charset="-128"/>
              </a:rPr>
              <a:t>Alev</a:t>
            </a:r>
            <a:r>
              <a:rPr lang="en-US" altLang="en-US" sz="1000" dirty="0">
                <a:ea typeface="ＭＳ Ｐゴシック" panose="020B0600070205080204" pitchFamily="34" charset="-128"/>
              </a:rPr>
              <a:t> </a:t>
            </a:r>
            <a:r>
              <a:rPr lang="en-US" altLang="en-US" sz="1000" dirty="0" err="1">
                <a:ea typeface="ＭＳ Ｐゴシック" panose="020B0600070205080204" pitchFamily="34" charset="-128"/>
              </a:rPr>
              <a:t>KP</a:t>
            </a:r>
            <a:r>
              <a:rPr lang="en-US" altLang="en-US" sz="1000" dirty="0">
                <a:ea typeface="ＭＳ Ｐゴシック" panose="020B0600070205080204" pitchFamily="34" charset="-128"/>
              </a:rPr>
              <a:t>, Tomson </a:t>
            </a:r>
            <a:r>
              <a:rPr lang="en-US" altLang="en-US" sz="1000" dirty="0" err="1">
                <a:ea typeface="ＭＳ Ｐゴシック" panose="020B0600070205080204" pitchFamily="34" charset="-128"/>
              </a:rPr>
              <a:t>KE</a:t>
            </a:r>
            <a:r>
              <a:rPr lang="en-US" altLang="en-US" sz="1000" dirty="0">
                <a:ea typeface="ＭＳ Ｐゴシック" panose="020B0600070205080204" pitchFamily="34" charset="-128"/>
              </a:rPr>
              <a:t>, </a:t>
            </a:r>
            <a:r>
              <a:rPr lang="en-US" altLang="en-US" sz="1000" dirty="0" err="1">
                <a:ea typeface="ＭＳ Ｐゴシック" panose="020B0600070205080204" pitchFamily="34" charset="-128"/>
              </a:rPr>
              <a:t>Viru</a:t>
            </a:r>
            <a:r>
              <a:rPr lang="en-US" altLang="en-US" sz="1000" dirty="0">
                <a:ea typeface="ＭＳ Ｐゴシック" panose="020B0600070205080204" pitchFamily="34" charset="-128"/>
              </a:rPr>
              <a:t> AA.</a:t>
            </a:r>
          </a:p>
          <a:p>
            <a:pPr eaLnBrk="1" hangingPunct="1">
              <a:lnSpc>
                <a:spcPct val="80000"/>
              </a:lnSpc>
              <a:spcBef>
                <a:spcPct val="0"/>
              </a:spcBef>
            </a:pPr>
            <a:r>
              <a:rPr lang="en-US" altLang="en-US" sz="1000" dirty="0">
                <a:ea typeface="ＭＳ Ｐゴシック" panose="020B0600070205080204" pitchFamily="34" charset="-128"/>
              </a:rPr>
              <a:t>Abstract</a:t>
            </a:r>
          </a:p>
          <a:p>
            <a:pPr eaLnBrk="1" hangingPunct="1">
              <a:lnSpc>
                <a:spcPct val="80000"/>
              </a:lnSpc>
              <a:spcBef>
                <a:spcPct val="0"/>
              </a:spcBef>
            </a:pPr>
            <a:r>
              <a:rPr lang="en-US" altLang="en-US" sz="1000" dirty="0">
                <a:ea typeface="ＭＳ Ｐゴシック" panose="020B0600070205080204" pitchFamily="34" charset="-128"/>
              </a:rPr>
              <a:t>Experiments in 16-week old male Wistar strain rats showed that deficiency of thyroid hormones caused a decrease of cytochrome aa3, RNA, myofibrillar and sarcoplasmic protein contents in m. quadriceps femoris, Mg2+ activated actomyosin ATPase activity and physical working capacity of untrained and trained animals also reduced. Physical activity the intensity of which corresponded to metabolic power output of 190%. Vo2max stimulated thyroid function, elicited a significant elevation of blood thyroxine level, oxidative potential and intensity of protein synthesis in m. quadriceps femoris, the character of these changes depending on the type of muscle fibers. The stimulation of thyroid function caused an elevation of muscle content of cytochrome aa3 and content of RNA, especially in the glycolytic fibers of hypothyroid rats.</a:t>
            </a:r>
          </a:p>
          <a:p>
            <a:pPr eaLnBrk="1" hangingPunct="1">
              <a:lnSpc>
                <a:spcPct val="80000"/>
              </a:lnSpc>
              <a:spcBef>
                <a:spcPct val="0"/>
              </a:spcBef>
            </a:pPr>
            <a:r>
              <a:rPr lang="en-US" altLang="en-US" sz="1000" dirty="0" err="1">
                <a:ea typeface="ＭＳ Ｐゴシック" panose="020B0600070205080204" pitchFamily="34" charset="-128"/>
              </a:rPr>
              <a:t>PMID</a:t>
            </a:r>
            <a:r>
              <a:rPr lang="en-US" altLang="en-US" sz="1000" dirty="0">
                <a:ea typeface="ＭＳ Ｐゴシック" panose="020B0600070205080204" pitchFamily="34" charset="-128"/>
              </a:rPr>
              <a:t>: 6163666 [PubMed - indexed for MEDLINE]</a:t>
            </a:r>
          </a:p>
          <a:p>
            <a:pPr eaLnBrk="1" hangingPunct="1">
              <a:lnSpc>
                <a:spcPct val="80000"/>
              </a:lnSpc>
              <a:spcBef>
                <a:spcPct val="0"/>
              </a:spcBef>
            </a:pPr>
            <a:endParaRPr lang="en-US" altLang="en-US" sz="1000" dirty="0">
              <a:ea typeface="ＭＳ Ｐゴシック" panose="020B0600070205080204" pitchFamily="34" charset="-128"/>
            </a:endParaRPr>
          </a:p>
          <a:p>
            <a:r>
              <a:rPr lang="en-AU" sz="1200" kern="1200" dirty="0" err="1">
                <a:solidFill>
                  <a:schemeClr val="tx1"/>
                </a:solidFill>
                <a:effectLst/>
                <a:ea typeface="ＭＳ Ｐゴシック" pitchFamily="-111" charset="-128"/>
                <a:cs typeface="ＭＳ Ｐゴシック" pitchFamily="-111" charset="-128"/>
              </a:rPr>
              <a:t>Altaye</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KZ</a:t>
            </a:r>
            <a:r>
              <a:rPr lang="en-AU" sz="1200" kern="1200" dirty="0">
                <a:solidFill>
                  <a:schemeClr val="tx1"/>
                </a:solidFill>
                <a:effectLst/>
                <a:ea typeface="ＭＳ Ｐゴシック" pitchFamily="-111" charset="-128"/>
                <a:cs typeface="ＭＳ Ｐゴシック" pitchFamily="-111" charset="-128"/>
              </a:rPr>
              <a:t>, Mondal S, </a:t>
            </a:r>
            <a:r>
              <a:rPr lang="en-AU" sz="1200" kern="1200" dirty="0" err="1">
                <a:solidFill>
                  <a:schemeClr val="tx1"/>
                </a:solidFill>
                <a:effectLst/>
                <a:ea typeface="ＭＳ Ｐゴシック" pitchFamily="-111" charset="-128"/>
                <a:cs typeface="ＭＳ Ｐゴシック" pitchFamily="-111" charset="-128"/>
              </a:rPr>
              <a:t>Legesse</a:t>
            </a:r>
            <a:r>
              <a:rPr lang="en-AU" sz="1200" kern="1200" dirty="0">
                <a:solidFill>
                  <a:schemeClr val="tx1"/>
                </a:solidFill>
                <a:effectLst/>
                <a:ea typeface="ＭＳ Ｐゴシック" pitchFamily="-111" charset="-128"/>
                <a:cs typeface="ＭＳ Ｐゴシック" pitchFamily="-111" charset="-128"/>
              </a:rPr>
              <a:t> K, </a:t>
            </a:r>
            <a:r>
              <a:rPr lang="en-AU" sz="1200" kern="1200" dirty="0" err="1">
                <a:solidFill>
                  <a:schemeClr val="tx1"/>
                </a:solidFill>
                <a:effectLst/>
                <a:ea typeface="ＭＳ Ｐゴシック" pitchFamily="-111" charset="-128"/>
                <a:cs typeface="ＭＳ Ｐゴシック" pitchFamily="-111" charset="-128"/>
              </a:rPr>
              <a:t>Abdulkedir</a:t>
            </a:r>
            <a:r>
              <a:rPr lang="en-AU" sz="1200" kern="1200" dirty="0">
                <a:solidFill>
                  <a:schemeClr val="tx1"/>
                </a:solidFill>
                <a:effectLst/>
                <a:ea typeface="ＭＳ Ｐゴシック" pitchFamily="-111" charset="-128"/>
                <a:cs typeface="ＭＳ Ｐゴシック" pitchFamily="-111" charset="-128"/>
              </a:rPr>
              <a:t> M. Effects of aerobic exercise on thyroid hormonal change responses among adolescents with intellectual disabilities. </a:t>
            </a:r>
            <a:r>
              <a:rPr lang="en-AU" sz="1200" kern="1200" dirty="0" err="1">
                <a:solidFill>
                  <a:schemeClr val="tx1"/>
                </a:solidFill>
                <a:effectLst/>
                <a:ea typeface="ＭＳ Ｐゴシック" pitchFamily="-111" charset="-128"/>
                <a:cs typeface="ＭＳ Ｐゴシック" pitchFamily="-111" charset="-128"/>
              </a:rPr>
              <a:t>BMJ</a:t>
            </a:r>
            <a:r>
              <a:rPr lang="en-AU" sz="1200" kern="1200" dirty="0">
                <a:solidFill>
                  <a:schemeClr val="tx1"/>
                </a:solidFill>
                <a:effectLst/>
                <a:ea typeface="ＭＳ Ｐゴシック" pitchFamily="-111" charset="-128"/>
                <a:cs typeface="ＭＳ Ｐゴシック" pitchFamily="-111" charset="-128"/>
              </a:rPr>
              <a:t> Open Sport </a:t>
            </a:r>
            <a:r>
              <a:rPr lang="en-AU" sz="1200" kern="1200" dirty="0" err="1">
                <a:solidFill>
                  <a:schemeClr val="tx1"/>
                </a:solidFill>
                <a:effectLst/>
                <a:ea typeface="ＭＳ Ｐゴシック" pitchFamily="-111" charset="-128"/>
                <a:cs typeface="ＭＳ Ｐゴシック" pitchFamily="-111" charset="-128"/>
              </a:rPr>
              <a:t>Exerc</a:t>
            </a:r>
            <a:r>
              <a:rPr lang="en-AU" sz="1200" kern="1200" dirty="0">
                <a:solidFill>
                  <a:schemeClr val="tx1"/>
                </a:solidFill>
                <a:effectLst/>
                <a:ea typeface="ＭＳ Ｐゴシック" pitchFamily="-111" charset="-128"/>
                <a:cs typeface="ＭＳ Ｐゴシック" pitchFamily="-111" charset="-128"/>
              </a:rPr>
              <a:t> Med. 2019 Jul 23;5(1):e000524.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10.1136/bmjsem-2019-000524.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31423321;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PMC6678003.</a:t>
            </a:r>
          </a:p>
          <a:p>
            <a:r>
              <a:rPr lang="en-AU" sz="1200" kern="1200" dirty="0">
                <a:solidFill>
                  <a:schemeClr val="tx1"/>
                </a:solidFill>
                <a:effectLst/>
                <a:ea typeface="ＭＳ Ｐゴシック" pitchFamily="-111" charset="-128"/>
                <a:cs typeface="ＭＳ Ｐゴシック" pitchFamily="-111" charset="-128"/>
              </a:rPr>
              <a:t>Abstract</a:t>
            </a:r>
          </a:p>
          <a:p>
            <a:r>
              <a:rPr lang="en-AU" sz="1200" kern="1200" dirty="0">
                <a:solidFill>
                  <a:schemeClr val="tx1"/>
                </a:solidFill>
                <a:effectLst/>
                <a:ea typeface="ＭＳ Ｐゴシック" pitchFamily="-111" charset="-128"/>
                <a:cs typeface="ＭＳ Ｐゴシック" pitchFamily="-111" charset="-128"/>
              </a:rPr>
              <a:t>Objective: We aimed to investigate the impact of a 16-week aerobic exercise programme on the changes in the plasma level concentration of thyroid hormones in adolescents with intellectual disabilities.</a:t>
            </a:r>
          </a:p>
          <a:p>
            <a:r>
              <a:rPr lang="en-AU" sz="1200" kern="1200" dirty="0">
                <a:solidFill>
                  <a:schemeClr val="tx1"/>
                </a:solidFill>
                <a:effectLst/>
                <a:ea typeface="ＭＳ Ｐゴシック" pitchFamily="-111" charset="-128"/>
                <a:cs typeface="ＭＳ Ｐゴシック" pitchFamily="-111" charset="-128"/>
              </a:rPr>
              <a:t>Methodology: Using purposive sampling, a total of 36 adolescents with intellectual disabilities were selected to participate in the study. The training programme consisted of 16 weeks of moderate-intensity aerobic exercises at an intensity of 45-75 hours. These exercises were performed in three sessions a week, and each session took 30-45 min: 10 min warm-up, 15-30 min main aerobic workout and 5 min cool-down exercises. The plasma levels of triiodothyronine (T3) and tetraiodothyronine (T4) and of thyroid stimulating hormone were measured before and after 16 weeks of aerobic exercise intervention.</a:t>
            </a:r>
          </a:p>
          <a:p>
            <a:r>
              <a:rPr lang="en-AU" sz="1200" kern="1200" dirty="0">
                <a:solidFill>
                  <a:schemeClr val="tx1"/>
                </a:solidFill>
                <a:effectLst/>
                <a:ea typeface="ＭＳ Ｐゴシック" pitchFamily="-111" charset="-128"/>
                <a:cs typeface="ＭＳ Ｐゴシック" pitchFamily="-111" charset="-128"/>
              </a:rPr>
              <a:t>Results: After 16 weeks of intervention, a significant change was observed in the plasma level concentration of thyroid (T3 and T4) and thyroid stimulating hormones (p&lt;0.05) in the group treated with aerobic exercise.</a:t>
            </a:r>
          </a:p>
          <a:p>
            <a:r>
              <a:rPr lang="en-AU" sz="1200" kern="1200" dirty="0">
                <a:solidFill>
                  <a:schemeClr val="tx1"/>
                </a:solidFill>
                <a:effectLst/>
                <a:ea typeface="ＭＳ Ｐゴシック" pitchFamily="-111" charset="-128"/>
                <a:cs typeface="ＭＳ Ｐゴシック" pitchFamily="-111" charset="-128"/>
              </a:rPr>
              <a:t>Conclusion: We concluded that aerobic exercise had an impact on the change in the plasma level concentration of thyroid and thyroid stimulating hormones in adolescents with intellectual disabilities.</a:t>
            </a:r>
          </a:p>
          <a:p>
            <a:br>
              <a:rPr lang="en-AU" sz="1200" kern="1200" dirty="0">
                <a:solidFill>
                  <a:schemeClr val="tx1"/>
                </a:solidFill>
                <a:effectLst/>
                <a:ea typeface="ＭＳ Ｐゴシック" pitchFamily="-111" charset="-128"/>
                <a:cs typeface="ＭＳ Ｐゴシック" pitchFamily="-111" charset="-128"/>
              </a:rPr>
            </a:br>
            <a:endParaRPr lang="en-AU" sz="1200" kern="1200" dirty="0">
              <a:solidFill>
                <a:schemeClr val="tx1"/>
              </a:solidFill>
              <a:effectLst/>
              <a:ea typeface="ＭＳ Ｐゴシック" pitchFamily="-111" charset="-128"/>
              <a:cs typeface="ＭＳ Ｐゴシック" pitchFamily="-111" charset="-128"/>
            </a:endParaRPr>
          </a:p>
          <a:p>
            <a:pPr eaLnBrk="1" hangingPunct="1">
              <a:lnSpc>
                <a:spcPct val="80000"/>
              </a:lnSpc>
              <a:spcBef>
                <a:spcPct val="0"/>
              </a:spcBef>
            </a:pPr>
            <a:endParaRPr lang="en-US" altLang="en-US" sz="1000" dirty="0">
              <a:ea typeface="ＭＳ Ｐゴシック" panose="020B0600070205080204" pitchFamily="34" charset="-128"/>
            </a:endParaRPr>
          </a:p>
          <a:p>
            <a:pPr eaLnBrk="1" hangingPunct="1">
              <a:lnSpc>
                <a:spcPct val="80000"/>
              </a:lnSpc>
              <a:spcBef>
                <a:spcPct val="0"/>
              </a:spcBef>
            </a:pPr>
            <a:endParaRPr lang="en-US" altLang="en-US" sz="1000" dirty="0">
              <a:ea typeface="ＭＳ Ｐゴシック" panose="020B0600070205080204" pitchFamily="34" charset="-128"/>
            </a:endParaRPr>
          </a:p>
          <a:p>
            <a:pPr eaLnBrk="1" hangingPunct="1">
              <a:lnSpc>
                <a:spcPct val="80000"/>
              </a:lnSpc>
              <a:spcBef>
                <a:spcPct val="0"/>
              </a:spcBef>
            </a:pPr>
            <a:endParaRPr lang="en-US" altLang="en-US" sz="1000" dirty="0">
              <a:ea typeface="ＭＳ Ｐゴシック" panose="020B0600070205080204" pitchFamily="34" charset="-128"/>
            </a:endParaRPr>
          </a:p>
        </p:txBody>
      </p:sp>
      <p:sp>
        <p:nvSpPr>
          <p:cNvPr id="16388" name="Slide Number Placeholder 3">
            <a:extLst>
              <a:ext uri="{FF2B5EF4-FFF2-40B4-BE49-F238E27FC236}">
                <a16:creationId xmlns:a16="http://schemas.microsoft.com/office/drawing/2014/main" id="{79624BE9-8CB0-B240-A1D6-384CA5506212}"/>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F148EE7-EF74-7F4D-BFAA-E6FA9100556A}" type="slidenum">
              <a:rPr lang="en-US" altLang="en-US" sz="1200">
                <a:latin typeface="Arial Regular"/>
              </a:rPr>
              <a:pPr eaLnBrk="1" hangingPunct="1"/>
              <a:t>71</a:t>
            </a:fld>
            <a:endParaRPr lang="en-US" altLang="en-US" sz="1200" dirty="0">
              <a:latin typeface="Arial Regular"/>
            </a:endParaRPr>
          </a:p>
        </p:txBody>
      </p:sp>
    </p:spTree>
    <p:extLst>
      <p:ext uri="{BB962C8B-B14F-4D97-AF65-F5344CB8AC3E}">
        <p14:creationId xmlns:p14="http://schemas.microsoft.com/office/powerpoint/2010/main" val="33839018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73</a:t>
            </a:fld>
            <a:endParaRPr lang="en-US" altLang="en-US" dirty="0"/>
          </a:p>
        </p:txBody>
      </p:sp>
    </p:spTree>
    <p:extLst>
      <p:ext uri="{BB962C8B-B14F-4D97-AF65-F5344CB8AC3E}">
        <p14:creationId xmlns:p14="http://schemas.microsoft.com/office/powerpoint/2010/main" val="20350833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ea typeface="ＭＳ Ｐゴシック" pitchFamily="-111" charset="-128"/>
                <a:cs typeface="ＭＳ Ｐゴシック" pitchFamily="-111" charset="-128"/>
              </a:rPr>
              <a:t>(1) Kim D. Low vitamin D status is associated with hypothyroid Hashimoto's thyroiditis. Hormones (Athens). 2016 Jul;15(3):385-393.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10.14310/horm.2002.1681.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27394703.</a:t>
            </a:r>
          </a:p>
          <a:p>
            <a:r>
              <a:rPr lang="en-AU" sz="1200" kern="1200" dirty="0">
                <a:solidFill>
                  <a:schemeClr val="tx1"/>
                </a:solidFill>
                <a:effectLst/>
                <a:ea typeface="ＭＳ Ｐゴシック" pitchFamily="-111" charset="-128"/>
                <a:cs typeface="ＭＳ Ｐゴシック" pitchFamily="-111" charset="-128"/>
              </a:rPr>
              <a:t>Lin SW, Wheeler DC, Park Y, Cahoon </a:t>
            </a:r>
            <a:r>
              <a:rPr lang="en-AU" sz="1200" kern="1200" dirty="0" err="1">
                <a:solidFill>
                  <a:schemeClr val="tx1"/>
                </a:solidFill>
                <a:effectLst/>
                <a:ea typeface="ＭＳ Ｐゴシック" pitchFamily="-111" charset="-128"/>
                <a:cs typeface="ＭＳ Ｐゴシック" pitchFamily="-111" charset="-128"/>
              </a:rPr>
              <a:t>EK</a:t>
            </a:r>
            <a:r>
              <a:rPr lang="en-AU" sz="1200" kern="1200" dirty="0">
                <a:solidFill>
                  <a:schemeClr val="tx1"/>
                </a:solidFill>
                <a:effectLst/>
                <a:ea typeface="ＭＳ Ｐゴシック" pitchFamily="-111" charset="-128"/>
                <a:cs typeface="ＭＳ Ｐゴシック" pitchFamily="-111" charset="-128"/>
              </a:rPr>
              <a:t>, Hollenbeck AR, Freedman DM, </a:t>
            </a:r>
            <a:r>
              <a:rPr lang="en-AU" sz="1200" kern="1200" dirty="0" err="1">
                <a:solidFill>
                  <a:schemeClr val="tx1"/>
                </a:solidFill>
                <a:effectLst/>
                <a:ea typeface="ＭＳ Ｐゴシック" pitchFamily="-111" charset="-128"/>
                <a:cs typeface="ＭＳ Ｐゴシック" pitchFamily="-111" charset="-128"/>
              </a:rPr>
              <a:t>Abnet</a:t>
            </a:r>
            <a:r>
              <a:rPr lang="en-AU" sz="1200" kern="1200" dirty="0">
                <a:solidFill>
                  <a:schemeClr val="tx1"/>
                </a:solidFill>
                <a:effectLst/>
                <a:ea typeface="ＭＳ Ｐゴシック" pitchFamily="-111" charset="-128"/>
                <a:cs typeface="ＭＳ Ｐゴシック" pitchFamily="-111" charset="-128"/>
              </a:rPr>
              <a:t> CC. Prospective study of ultraviolet radiation exposure and risk of cancer in the United States. </a:t>
            </a:r>
            <a:r>
              <a:rPr lang="en-AU" sz="1200" kern="1200" dirty="0" err="1">
                <a:solidFill>
                  <a:schemeClr val="tx1"/>
                </a:solidFill>
                <a:effectLst/>
                <a:ea typeface="ＭＳ Ｐゴシック" pitchFamily="-111" charset="-128"/>
                <a:cs typeface="ＭＳ Ｐゴシック" pitchFamily="-111" charset="-128"/>
              </a:rPr>
              <a:t>Int</a:t>
            </a:r>
            <a:r>
              <a:rPr lang="en-AU" sz="1200" kern="1200" dirty="0">
                <a:solidFill>
                  <a:schemeClr val="tx1"/>
                </a:solidFill>
                <a:effectLst/>
                <a:ea typeface="ＭＳ Ｐゴシック" pitchFamily="-111" charset="-128"/>
                <a:cs typeface="ＭＳ Ｐゴシック" pitchFamily="-111" charset="-128"/>
              </a:rPr>
              <a:t> J Cancer. 2012 Sep 15;131(6):E1015-23.</a:t>
            </a:r>
            <a:br>
              <a:rPr lang="en-AU" sz="1200" kern="1200" dirty="0">
                <a:solidFill>
                  <a:schemeClr val="tx1"/>
                </a:solidFill>
                <a:effectLst/>
                <a:ea typeface="ＭＳ Ｐゴシック" pitchFamily="-111" charset="-128"/>
                <a:cs typeface="ＭＳ Ｐゴシック" pitchFamily="-111" charset="-128"/>
              </a:rPr>
            </a:br>
            <a:endParaRPr lang="en-AU" sz="1200" kern="1200" dirty="0">
              <a:solidFill>
                <a:schemeClr val="tx1"/>
              </a:solidFill>
              <a:effectLst/>
              <a:ea typeface="ＭＳ Ｐゴシック" pitchFamily="-111" charset="-128"/>
              <a:cs typeface="ＭＳ Ｐゴシック" pitchFamily="-111" charset="-128"/>
            </a:endParaRPr>
          </a:p>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74</a:t>
            </a:fld>
            <a:endParaRPr lang="en-US" altLang="en-US"/>
          </a:p>
        </p:txBody>
      </p:sp>
    </p:spTree>
    <p:extLst>
      <p:ext uri="{BB962C8B-B14F-4D97-AF65-F5344CB8AC3E}">
        <p14:creationId xmlns:p14="http://schemas.microsoft.com/office/powerpoint/2010/main" val="36408423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Daniel PM, Pratt OE, </a:t>
            </a:r>
            <a:r>
              <a:rPr lang="en-US" dirty="0" err="1"/>
              <a:t>Roitt</a:t>
            </a:r>
            <a:r>
              <a:rPr lang="en-US" dirty="0"/>
              <a:t> IM, </a:t>
            </a:r>
            <a:r>
              <a:rPr lang="en-US" dirty="0" err="1"/>
              <a:t>Torrigiani</a:t>
            </a:r>
            <a:r>
              <a:rPr lang="en-US" dirty="0"/>
              <a:t> G. The release of thyroglobulin from the thyroid gland into thyroid lymphatics; the identification of thyroglobulin in the thyroid lymph and in the blood of monkeys by physical and immunological methods and its estimation by radioimmunoassay. Immunology. 1967 May;12(5):489-504. </a:t>
            </a:r>
            <a:r>
              <a:rPr lang="en-US" dirty="0" err="1"/>
              <a:t>PMID</a:t>
            </a:r>
            <a:r>
              <a:rPr lang="en-US" dirty="0"/>
              <a:t>: 4960540; </a:t>
            </a:r>
            <a:r>
              <a:rPr lang="en-US" dirty="0" err="1"/>
              <a:t>PMCID</a:t>
            </a:r>
            <a:r>
              <a:rPr lang="en-US" dirty="0"/>
              <a:t>: PMC1409139.</a:t>
            </a:r>
          </a:p>
          <a:p>
            <a:r>
              <a:rPr lang="en-US" dirty="0"/>
              <a:t>The </a:t>
            </a:r>
            <a:r>
              <a:rPr lang="en-US" dirty="0" err="1"/>
              <a:t>iodoprotein</a:t>
            </a:r>
            <a:r>
              <a:rPr lang="en-US" dirty="0"/>
              <a:t> which was found in the lymph draining from the thyroid gland of monkeys has been identified as thyroglobulin, both by physical and by immunological techniques.</a:t>
            </a:r>
          </a:p>
          <a:p>
            <a:endParaRPr lang="en-US" dirty="0"/>
          </a:p>
          <a:p>
            <a:r>
              <a:rPr lang="en-US" dirty="0"/>
              <a:t>A sensitive and highly specific radioimmunoassay was developed by which thyroglobulin has been estimated in the thyroid lymph and in the blood of these animals.</a:t>
            </a:r>
          </a:p>
          <a:p>
            <a:endParaRPr lang="en-US" dirty="0"/>
          </a:p>
          <a:p>
            <a:r>
              <a:rPr lang="en-US" dirty="0"/>
              <a:t>Small but appreciable concentrations of thyroglobulin were found in thyroid venous and in peripheral blood. Non-thyroid lymph did not usually contain detectable concentrations of thyroglobulin but thyroglobulin was regularly found in thyroid lymph, sometimes in high concentrations. Thyroid stimulating hormone raised the concentration of thyroglobulin in the thyroid lymph still higher as did gentle massage of the tissues overlying the gland.</a:t>
            </a:r>
          </a:p>
          <a:p>
            <a:endParaRPr lang="en-US" dirty="0"/>
          </a:p>
          <a:p>
            <a:r>
              <a:rPr lang="en-US" dirty="0"/>
              <a:t>It was shown that the release of thyroglobulin into the thyroid lymph was a normal physiological process, for the possibility that it might have been released as a result of radiation or operative damage to the thyroid gland was excluded by experiments in which the need for administration of radioisotope to the animals was avoided and in which samples of lymph were obtained by cannulation of a cervical lymphatic trunk at some distance from the thyroid gland itself.</a:t>
            </a:r>
          </a:p>
          <a:p>
            <a:endParaRPr lang="en-US" dirty="0"/>
          </a:p>
          <a:p>
            <a:r>
              <a:rPr lang="en-US" dirty="0"/>
              <a:t>The implications of these findings are discussed in relation to the autoimmune phenomena seen in human thyroid disease.</a:t>
            </a:r>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75</a:t>
            </a:fld>
            <a:endParaRPr lang="en-US" altLang="en-US" dirty="0"/>
          </a:p>
        </p:txBody>
      </p:sp>
    </p:spTree>
    <p:extLst>
      <p:ext uri="{BB962C8B-B14F-4D97-AF65-F5344CB8AC3E}">
        <p14:creationId xmlns:p14="http://schemas.microsoft.com/office/powerpoint/2010/main" val="41552762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0" i="0" kern="1200" dirty="0">
                <a:solidFill>
                  <a:schemeClr val="tx1"/>
                </a:solidFill>
                <a:effectLst/>
                <a:latin typeface="Arial Regular"/>
                <a:ea typeface="ＭＳ Ｐゴシック" pitchFamily="-111" charset="-128"/>
                <a:cs typeface="ＭＳ Ｐゴシック" pitchFamily="-111" charset="-128"/>
              </a:rPr>
              <a:t>It was a hard pill for Mandy to swallow when her doctor warned her that her low thyroid condition could compromise her pregnancy. They had worked hard to get this baby, and they didn’t want to loose it or suffer any complications. Mandy decided she was going to look for a good natural solution, she didn’t want medications or their side effects to compromise her child. I instructed her in the principles found in my “Natural Thyroid Health” presentation, and her thyroid function went totally to normal, and she delivered a normal happy child. </a:t>
            </a:r>
            <a:r>
              <a:rPr lang="en-US" sz="1200" b="0" i="0" kern="1200">
                <a:solidFill>
                  <a:schemeClr val="tx1"/>
                </a:solidFill>
                <a:effectLst/>
                <a:latin typeface="Arial Regular"/>
                <a:ea typeface="ＭＳ Ｐゴシック" pitchFamily="-111" charset="-128"/>
                <a:cs typeface="ＭＳ Ｐゴシック" pitchFamily="-111" charset="-128"/>
              </a:rPr>
              <a:t>Don’t miss this presentation, practice its practical scientifically proven principles, and experience good natural thyroid function yourself. </a:t>
            </a:r>
          </a:p>
          <a:p>
            <a:endParaRPr lang="en-US" dirty="0"/>
          </a:p>
          <a:p>
            <a:r>
              <a:rPr lang="en-US" dirty="0"/>
              <a:t>Story: Mandy (Ashley)</a:t>
            </a:r>
          </a:p>
          <a:p>
            <a:endParaRPr lang="en-US" dirty="0"/>
          </a:p>
          <a:p>
            <a:r>
              <a:rPr lang="en-US" dirty="0"/>
              <a:t>Benefit/problem solved</a:t>
            </a:r>
          </a:p>
          <a:p>
            <a:r>
              <a:rPr lang="en-US" dirty="0"/>
              <a:t>     low or declining thyroid, threat to child</a:t>
            </a:r>
          </a:p>
          <a:p>
            <a:r>
              <a:rPr lang="en-US" dirty="0"/>
              <a:t>     Side effects of medications</a:t>
            </a:r>
          </a:p>
          <a:p>
            <a:r>
              <a:rPr lang="en-US" dirty="0"/>
              <a:t>Bullet points</a:t>
            </a:r>
          </a:p>
          <a:p>
            <a:endParaRPr lang="en-US" dirty="0"/>
          </a:p>
          <a:p>
            <a:r>
              <a:rPr lang="en-US" dirty="0"/>
              <a:t>Inspire </a:t>
            </a:r>
          </a:p>
          <a:p>
            <a:r>
              <a:rPr lang="en-US" dirty="0"/>
              <a:t>      Total normal thyroid function and totally normal child. </a:t>
            </a:r>
          </a:p>
          <a:p>
            <a:r>
              <a:rPr lang="en-US" dirty="0"/>
              <a:t>Call to action</a:t>
            </a:r>
          </a:p>
          <a:p>
            <a:r>
              <a:rPr lang="en-US" dirty="0"/>
              <a:t>     Don’t miss this talk, practice good scientifically proven principles and experience good thyroid function for yourself. </a:t>
            </a:r>
          </a:p>
          <a:p>
            <a:endParaRPr lang="en-US" dirty="0"/>
          </a:p>
        </p:txBody>
      </p:sp>
      <p:sp>
        <p:nvSpPr>
          <p:cNvPr id="4" name="Slide Number Placeholder 3"/>
          <p:cNvSpPr>
            <a:spLocks noGrp="1"/>
          </p:cNvSpPr>
          <p:nvPr>
            <p:ph type="sldNum" sz="quarter" idx="5"/>
          </p:nvPr>
        </p:nvSpPr>
        <p:spPr/>
        <p:txBody>
          <a:bodyPr/>
          <a:lstStyle/>
          <a:p>
            <a:fld id="{EE5F7F4E-540B-E94E-B3B5-8C6CA779D407}" type="slidenum">
              <a:rPr lang="en-US" smtClean="0"/>
              <a:t>82</a:t>
            </a:fld>
            <a:endParaRPr lang="en-US"/>
          </a:p>
        </p:txBody>
      </p:sp>
    </p:spTree>
    <p:extLst>
      <p:ext uri="{BB962C8B-B14F-4D97-AF65-F5344CB8AC3E}">
        <p14:creationId xmlns:p14="http://schemas.microsoft.com/office/powerpoint/2010/main" val="3817321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Suzuki Y, </a:t>
            </a:r>
            <a:r>
              <a:rPr lang="en-US" dirty="0" err="1"/>
              <a:t>Nanno</a:t>
            </a:r>
            <a:r>
              <a:rPr lang="en-US" dirty="0"/>
              <a:t> M, Gemma R, Tanaka I, </a:t>
            </a:r>
            <a:r>
              <a:rPr lang="en-US" dirty="0" err="1"/>
              <a:t>Taminato</a:t>
            </a:r>
            <a:r>
              <a:rPr lang="en-US" dirty="0"/>
              <a:t> T, Yoshimi T. [The mechanism of thyroid hormone abnormalities in patients with diabetes mellitus]. Nihon </a:t>
            </a:r>
            <a:r>
              <a:rPr lang="en-US" dirty="0" err="1"/>
              <a:t>Naibunpi</a:t>
            </a:r>
            <a:r>
              <a:rPr lang="en-US" dirty="0"/>
              <a:t> Gakkai </a:t>
            </a:r>
            <a:r>
              <a:rPr lang="en-US" dirty="0" err="1"/>
              <a:t>Zasshi</a:t>
            </a:r>
            <a:r>
              <a:rPr lang="en-US" dirty="0"/>
              <a:t>. 1994 May 20;70(4):465-70. </a:t>
            </a:r>
          </a:p>
          <a:p>
            <a:endParaRPr lang="en-US" dirty="0"/>
          </a:p>
          <a:p>
            <a:r>
              <a:rPr lang="en-US" dirty="0"/>
              <a:t>In order to clarify the mechanism of impaired thyroid hormone levels in patients with diabetes mellitus, thyroid hormone, thyroid hormone binding inhibitor (</a:t>
            </a:r>
            <a:r>
              <a:rPr lang="en-US" dirty="0" err="1"/>
              <a:t>THBI</a:t>
            </a:r>
            <a:r>
              <a:rPr lang="en-US" dirty="0"/>
              <a:t>), inhibitor of extrathyroidal conversion of T4 to T3 (IEC) and free fatty acid (</a:t>
            </a:r>
            <a:r>
              <a:rPr lang="en-US" dirty="0" err="1"/>
              <a:t>FFA</a:t>
            </a:r>
            <a:r>
              <a:rPr lang="en-US" dirty="0"/>
              <a:t>) were examined. In addition, TRH test was performed on 9 diabetic patients showing poor control of plasma glucose before and after glycemic control. Before glycemic control, fasting plasma glucose and HbA1c were significantly higher than after glycemic control (P &lt; 0.05). T3 and the T3/T4 ratio significantly increased and rT3 significantly decreased after glycemic control (P &lt; 0.05). </a:t>
            </a:r>
            <a:r>
              <a:rPr lang="en-US" dirty="0" err="1"/>
              <a:t>THBI</a:t>
            </a:r>
            <a:r>
              <a:rPr lang="en-US" dirty="0"/>
              <a:t> index and plasma </a:t>
            </a:r>
            <a:r>
              <a:rPr lang="en-US" dirty="0" err="1"/>
              <a:t>FFA</a:t>
            </a:r>
            <a:r>
              <a:rPr lang="en-US" dirty="0"/>
              <a:t> level significantly decreased and %T3 production (IEC) significantly increased after glycemic control (P &lt; 0.05). The response of </a:t>
            </a:r>
            <a:r>
              <a:rPr lang="en-US" dirty="0" err="1"/>
              <a:t>TSH</a:t>
            </a:r>
            <a:r>
              <a:rPr lang="en-US" dirty="0"/>
              <a:t> to TRH significantly increased after glycemic control. In conclusion, (1) the presence of </a:t>
            </a:r>
            <a:r>
              <a:rPr lang="en-US" dirty="0" err="1"/>
              <a:t>THBI</a:t>
            </a:r>
            <a:r>
              <a:rPr lang="en-US" dirty="0"/>
              <a:t>, (2) the presence of IEC, and (3) dysfunction of the </a:t>
            </a:r>
            <a:r>
              <a:rPr lang="en-US" dirty="0" err="1"/>
              <a:t>hypothalamo</a:t>
            </a:r>
            <a:r>
              <a:rPr lang="en-US" dirty="0"/>
              <a:t>-hypophysial-thyroid axis are considered to be involved in abnormal thyroid function in diabetic patients.</a:t>
            </a:r>
          </a:p>
          <a:p>
            <a:endParaRPr lang="en-US" dirty="0"/>
          </a:p>
        </p:txBody>
      </p:sp>
      <p:sp>
        <p:nvSpPr>
          <p:cNvPr id="4" name="Slide Number Placeholder 3"/>
          <p:cNvSpPr>
            <a:spLocks noGrp="1"/>
          </p:cNvSpPr>
          <p:nvPr>
            <p:ph type="sldNum" sz="quarter" idx="5"/>
          </p:nvPr>
        </p:nvSpPr>
        <p:spPr/>
        <p:txBody>
          <a:bodyPr/>
          <a:lstStyle/>
          <a:p>
            <a:fld id="{EA5DD213-A2E7-7C4A-8419-12E4F3DA7871}" type="slidenum">
              <a:rPr lang="en-US" smtClean="0"/>
              <a:t>12</a:t>
            </a:fld>
            <a:endParaRPr lang="en-US"/>
          </a:p>
        </p:txBody>
      </p:sp>
    </p:spTree>
    <p:extLst>
      <p:ext uri="{BB962C8B-B14F-4D97-AF65-F5344CB8AC3E}">
        <p14:creationId xmlns:p14="http://schemas.microsoft.com/office/powerpoint/2010/main" val="1564992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err="1"/>
              <a:t>Tonstad</a:t>
            </a:r>
            <a:r>
              <a:rPr lang="en-US" dirty="0"/>
              <a:t> S, Nathan E, Oda K, Fraser G. Vegan diets and hypothyroidism. Nutrients. 2013 Nov 20;5(11):4642-52. </a:t>
            </a:r>
            <a:r>
              <a:rPr lang="en-US" dirty="0" err="1"/>
              <a:t>doi</a:t>
            </a:r>
            <a:r>
              <a:rPr lang="en-US" dirty="0"/>
              <a:t>: 10.3390/nu5114642. </a:t>
            </a:r>
            <a:r>
              <a:rPr lang="en-US" dirty="0" err="1"/>
              <a:t>PMID</a:t>
            </a:r>
            <a:r>
              <a:rPr lang="en-US" dirty="0"/>
              <a:t>: 24264226; </a:t>
            </a:r>
            <a:r>
              <a:rPr lang="en-US" dirty="0" err="1"/>
              <a:t>PMCID</a:t>
            </a:r>
            <a:r>
              <a:rPr lang="en-US" dirty="0"/>
              <a:t>: PMC3847753.</a:t>
            </a:r>
          </a:p>
          <a:p>
            <a:r>
              <a:rPr lang="en-AU" sz="1200" u="none" strike="noStrike" kern="1200" dirty="0">
                <a:solidFill>
                  <a:schemeClr val="tx1"/>
                </a:solidFill>
                <a:effectLst/>
                <a:ea typeface="ＭＳ Ｐゴシック" pitchFamily="-111" charset="-128"/>
                <a:cs typeface="ＭＳ Ｐゴシック" pitchFamily="-111" charset="-128"/>
              </a:rPr>
              <a:t>Diets eliminating animal products have rarely been associated with hypothyroidism but may protect against autoimmune disease. Thus, we investigated whether risk of hypothyroidism was associated with vegetarian compared to omnivorous dietary patterns. The Adventist Health Study-2 was conducted among church members in North America who provided data in a self-administered questionnaire. Hypothyroidism was queried at baseline in 2002 and at follow-up to 2008. Diet was examined as a determinant of prevalent (n = 4237 of 65,981 [6.4%]) and incident cases (1184 of 41,212 [2.9%]) in multivariate logistic regression models, controlled for demographics and salt use. In the prevalence study, in addition to demographic </a:t>
            </a:r>
            <a:r>
              <a:rPr lang="en-AU" sz="1200" u="none" strike="noStrike" kern="1200" dirty="0" err="1">
                <a:solidFill>
                  <a:schemeClr val="tx1"/>
                </a:solidFill>
                <a:effectLst/>
                <a:ea typeface="ＭＳ Ｐゴシック" pitchFamily="-111" charset="-128"/>
                <a:cs typeface="ＭＳ Ｐゴシック" pitchFamily="-111" charset="-128"/>
              </a:rPr>
              <a:t>characterstics</a:t>
            </a:r>
            <a:r>
              <a:rPr lang="en-AU" sz="1200" u="none" strike="noStrike" kern="1200" dirty="0">
                <a:solidFill>
                  <a:schemeClr val="tx1"/>
                </a:solidFill>
                <a:effectLst/>
                <a:ea typeface="ＭＳ Ｐゴシック" pitchFamily="-111" charset="-128"/>
                <a:cs typeface="ＭＳ Ｐゴシック" pitchFamily="-111" charset="-128"/>
              </a:rPr>
              <a:t>, overweight and obesity increased the odds (OR 1.32, 95% CI: 1.22-1.42 and 1.78, 95% CI: 1.64-1.93, respectively). Vegan versus omnivorous diets tended to be associated with reduced risk (OR 0.89, 95% CI: 0.78-1.01, not statistically significant) while a </a:t>
            </a:r>
            <a:r>
              <a:rPr lang="en-AU" sz="1200" u="none" strike="noStrike" kern="1200" dirty="0" err="1">
                <a:solidFill>
                  <a:schemeClr val="tx1"/>
                </a:solidFill>
                <a:effectLst/>
                <a:ea typeface="ＭＳ Ｐゴシック" pitchFamily="-111" charset="-128"/>
                <a:cs typeface="ＭＳ Ｐゴシック" pitchFamily="-111" charset="-128"/>
              </a:rPr>
              <a:t>lacto-ovo</a:t>
            </a:r>
            <a:r>
              <a:rPr lang="en-AU" sz="1200" u="none" strike="noStrike" kern="1200" dirty="0">
                <a:solidFill>
                  <a:schemeClr val="tx1"/>
                </a:solidFill>
                <a:effectLst/>
                <a:ea typeface="ＭＳ Ｐゴシック" pitchFamily="-111" charset="-128"/>
                <a:cs typeface="ＭＳ Ｐゴシック" pitchFamily="-111" charset="-128"/>
              </a:rPr>
              <a:t> diet was associated with increased risk (OR 1.09, 95% CI: 1.01-1.18). In the incidence study, female gender, white ethnicity, higher education and BMI were predictors of hypothyroidism. Following a vegan diet tended to be protective (OR 0.78, 95% CI: 0.59-1.03, not statistically significant). In conclusion, a vegan diet tended to be associated with lower, not higher, risk of hypothyroid disease. </a:t>
            </a:r>
          </a:p>
          <a:p>
            <a:br>
              <a:rPr lang="en-AU" sz="1200" u="none" strike="noStrike" kern="1200" dirty="0">
                <a:solidFill>
                  <a:schemeClr val="tx1"/>
                </a:solidFill>
                <a:effectLst/>
                <a:ea typeface="ＭＳ Ｐゴシック" pitchFamily="-111" charset="-128"/>
                <a:cs typeface="ＭＳ Ｐゴシック" pitchFamily="-111" charset="-128"/>
              </a:rPr>
            </a:br>
            <a:endParaRPr lang="en-AU" sz="1200" u="none" strike="noStrike" kern="1200" dirty="0">
              <a:solidFill>
                <a:schemeClr val="tx1"/>
              </a:solidFill>
              <a:effectLst/>
              <a:ea typeface="ＭＳ Ｐゴシック" pitchFamily="-111" charset="-128"/>
              <a:cs typeface="ＭＳ Ｐゴシック" pitchFamily="-111" charset="-128"/>
            </a:endParaRPr>
          </a:p>
          <a:p>
            <a:r>
              <a:rPr lang="en-AU" sz="1200" u="none" strike="noStrike" kern="1200" dirty="0" err="1">
                <a:solidFill>
                  <a:schemeClr val="tx1"/>
                </a:solidFill>
                <a:effectLst/>
                <a:ea typeface="ＭＳ Ｐゴシック" pitchFamily="-111" charset="-128"/>
                <a:cs typeface="ＭＳ Ｐゴシック" pitchFamily="-111" charset="-128"/>
              </a:rPr>
              <a:t>Tonstad</a:t>
            </a:r>
            <a:r>
              <a:rPr lang="en-AU" sz="1200" u="none" strike="noStrike" kern="1200" dirty="0">
                <a:solidFill>
                  <a:schemeClr val="tx1"/>
                </a:solidFill>
                <a:effectLst/>
                <a:ea typeface="ＭＳ Ｐゴシック" pitchFamily="-111" charset="-128"/>
                <a:cs typeface="ＭＳ Ｐゴシック" pitchFamily="-111" charset="-128"/>
              </a:rPr>
              <a:t> S, Nathan E, Oda K, Fraser GE. Prevalence of hyperthyroidism according to type of vegetarian diet. Public Health </a:t>
            </a:r>
            <a:r>
              <a:rPr lang="en-AU" sz="1200" u="none" strike="noStrike" kern="1200" dirty="0" err="1">
                <a:solidFill>
                  <a:schemeClr val="tx1"/>
                </a:solidFill>
                <a:effectLst/>
                <a:ea typeface="ＭＳ Ｐゴシック" pitchFamily="-111" charset="-128"/>
                <a:cs typeface="ＭＳ Ｐゴシック" pitchFamily="-111" charset="-128"/>
              </a:rPr>
              <a:t>Nutr</a:t>
            </a:r>
            <a:r>
              <a:rPr lang="en-AU" sz="1200" u="none" strike="noStrike" kern="1200" dirty="0">
                <a:solidFill>
                  <a:schemeClr val="tx1"/>
                </a:solidFill>
                <a:effectLst/>
                <a:ea typeface="ＭＳ Ｐゴシック" pitchFamily="-111" charset="-128"/>
                <a:cs typeface="ＭＳ Ｐゴシック" pitchFamily="-111" charset="-128"/>
              </a:rPr>
              <a:t>. 2015 Jun;18(8):1482-7.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10.1017/S1368980014002183. </a:t>
            </a:r>
            <a:r>
              <a:rPr lang="en-AU" sz="1200" u="none" strike="noStrike" kern="1200" dirty="0" err="1">
                <a:solidFill>
                  <a:schemeClr val="tx1"/>
                </a:solidFill>
                <a:effectLst/>
                <a:ea typeface="ＭＳ Ｐゴシック" pitchFamily="-111" charset="-128"/>
                <a:cs typeface="ＭＳ Ｐゴシック" pitchFamily="-111" charset="-128"/>
              </a:rPr>
              <a:t>Epub</a:t>
            </a:r>
            <a:r>
              <a:rPr lang="en-AU" sz="1200" u="none" strike="noStrike" kern="1200" dirty="0">
                <a:solidFill>
                  <a:schemeClr val="tx1"/>
                </a:solidFill>
                <a:effectLst/>
                <a:ea typeface="ＭＳ Ｐゴシック" pitchFamily="-111" charset="-128"/>
                <a:cs typeface="ＭＳ Ｐゴシック" pitchFamily="-111" charset="-128"/>
              </a:rPr>
              <a:t> 2014 Sep 29.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25263477; </a:t>
            </a:r>
            <a:r>
              <a:rPr lang="en-AU" sz="1200" u="none" strike="noStrike" kern="1200" dirty="0" err="1">
                <a:solidFill>
                  <a:schemeClr val="tx1"/>
                </a:solidFill>
                <a:effectLst/>
                <a:ea typeface="ＭＳ Ｐゴシック" pitchFamily="-111" charset="-128"/>
                <a:cs typeface="ＭＳ Ｐゴシック" pitchFamily="-111" charset="-128"/>
              </a:rPr>
              <a:t>PMCID</a:t>
            </a:r>
            <a:r>
              <a:rPr lang="en-AU" sz="1200" u="none" strike="noStrike" kern="1200" dirty="0">
                <a:solidFill>
                  <a:schemeClr val="tx1"/>
                </a:solidFill>
                <a:effectLst/>
                <a:ea typeface="ＭＳ Ｐゴシック" pitchFamily="-111" charset="-128"/>
                <a:cs typeface="ＭＳ Ｐゴシック" pitchFamily="-111" charset="-128"/>
              </a:rPr>
              <a:t>: PMC4377303.</a:t>
            </a:r>
          </a:p>
          <a:p>
            <a:r>
              <a:rPr lang="en-US" dirty="0"/>
              <a:t>Abstract</a:t>
            </a:r>
          </a:p>
          <a:p>
            <a:endParaRPr lang="en-US" dirty="0"/>
          </a:p>
          <a:p>
            <a:r>
              <a:rPr lang="en-US" dirty="0"/>
              <a:t>Objective: Vegetarian diets may be associated with low prevalence of autoimmune disease, as observed in rural sub-Saharan Africans. Graves' disease, an autoimmune disorder, is the most common cause of hyperthyroidism. We studied prevalence of hyperthyroidism according to dietary pattern in a population with a high proportion of vegetarians.</a:t>
            </a:r>
          </a:p>
          <a:p>
            <a:endParaRPr lang="en-US" dirty="0"/>
          </a:p>
          <a:p>
            <a:r>
              <a:rPr lang="en-US" dirty="0"/>
              <a:t>Design: Cross-sectional prevalence study. The association between diet and prevalence of hyperthyroidism was examined using multivariate logistic regression analyses controlling for sociodemographic characteristics and salt use.</a:t>
            </a:r>
          </a:p>
          <a:p>
            <a:endParaRPr lang="en-US" dirty="0"/>
          </a:p>
          <a:p>
            <a:r>
              <a:rPr lang="en-US" dirty="0"/>
              <a:t>Setting: The Adventist Health Study-2 conducted in the USA and Canada.</a:t>
            </a:r>
          </a:p>
          <a:p>
            <a:endParaRPr lang="en-US" dirty="0"/>
          </a:p>
          <a:p>
            <a:r>
              <a:rPr lang="en-US" dirty="0"/>
              <a:t>Subjects: Church members (n 65 981) provided demographic, dietary, lifestyle and medical history data by questionnaire.</a:t>
            </a:r>
          </a:p>
          <a:p>
            <a:endParaRPr lang="en-US" dirty="0"/>
          </a:p>
          <a:p>
            <a:r>
              <a:rPr lang="en-US" dirty="0"/>
              <a:t>Results: The prevalence of self-reported hyperthyroidism was 0·9 %. Male gender (OR=0·32; 95 % CI 0·26, 0·41) and moderate or high income (OR=0·67; 95 % CI 0·52, 0·88 and OR=0·73; 95 % CI 0·58, 0·91, respectively) protected against hyperthyroidism, while obesity and prevalent CVD were associated with increased risk (OR=1·25; 95 % CI 1·02, 1·54 and OR=1·92; 95 % CI 1·53, 2·42, respectively). Vegan, </a:t>
            </a:r>
            <a:r>
              <a:rPr lang="en-US" dirty="0" err="1"/>
              <a:t>lacto-ovo</a:t>
            </a:r>
            <a:r>
              <a:rPr lang="en-US" dirty="0"/>
              <a:t> and </a:t>
            </a:r>
            <a:r>
              <a:rPr lang="en-US" dirty="0" err="1"/>
              <a:t>pesco</a:t>
            </a:r>
            <a:r>
              <a:rPr lang="en-US" dirty="0"/>
              <a:t> vegetarian diets were associated with lower risk compared with omnivorous diets (OR=0·49; 95 % CI 0·33, OR=0·72, 0·65; 95 % CI 0·53, 0·81 and OR=0·74; 95 % CI 0·56, 1·00, respectively).</a:t>
            </a:r>
          </a:p>
          <a:p>
            <a:endParaRPr lang="en-US" dirty="0"/>
          </a:p>
          <a:p>
            <a:r>
              <a:rPr lang="en-US" dirty="0"/>
              <a:t>Conclusions: Exclusion of all animal foods was associated with half the prevalence of hyperthyroidism compared with omnivorous diets. </a:t>
            </a:r>
            <a:r>
              <a:rPr lang="en-US" dirty="0" err="1"/>
              <a:t>Lacto-ovo</a:t>
            </a:r>
            <a:r>
              <a:rPr lang="en-US" dirty="0"/>
              <a:t> and </a:t>
            </a:r>
            <a:r>
              <a:rPr lang="en-US" dirty="0" err="1"/>
              <a:t>pesco</a:t>
            </a:r>
            <a:r>
              <a:rPr lang="en-US" dirty="0"/>
              <a:t> vegetarian diets were associated with intermediate protection. Further study of potential mechanisms is warranted.</a:t>
            </a:r>
          </a:p>
          <a:p>
            <a:endParaRPr lang="en-US" dirty="0"/>
          </a:p>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13</a:t>
            </a:fld>
            <a:endParaRPr lang="en-US" altLang="en-US"/>
          </a:p>
        </p:txBody>
      </p:sp>
    </p:spTree>
    <p:extLst>
      <p:ext uri="{BB962C8B-B14F-4D97-AF65-F5344CB8AC3E}">
        <p14:creationId xmlns:p14="http://schemas.microsoft.com/office/powerpoint/2010/main" val="3750668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Sugar decreases thyroid function: </a:t>
            </a:r>
          </a:p>
          <a:p>
            <a:r>
              <a:rPr lang="en-AU" sz="1200" kern="1200" dirty="0">
                <a:solidFill>
                  <a:schemeClr val="tx1"/>
                </a:solidFill>
                <a:effectLst/>
                <a:ea typeface="ＭＳ Ｐゴシック" pitchFamily="-111" charset="-128"/>
                <a:cs typeface="ＭＳ Ｐゴシック" pitchFamily="-111" charset="-128"/>
              </a:rPr>
              <a:t>(1)Martins </a:t>
            </a:r>
            <a:r>
              <a:rPr lang="en-AU" sz="1200" kern="1200" dirty="0" err="1">
                <a:solidFill>
                  <a:schemeClr val="tx1"/>
                </a:solidFill>
                <a:effectLst/>
                <a:ea typeface="ＭＳ Ｐゴシック" pitchFamily="-111" charset="-128"/>
                <a:cs typeface="ＭＳ Ｐゴシック" pitchFamily="-111" charset="-128"/>
              </a:rPr>
              <a:t>VJB</a:t>
            </a:r>
            <a:r>
              <a:rPr lang="en-AU" sz="1200" kern="1200" dirty="0">
                <a:solidFill>
                  <a:schemeClr val="tx1"/>
                </a:solidFill>
                <a:effectLst/>
                <a:ea typeface="ＭＳ Ｐゴシック" pitchFamily="-111" charset="-128"/>
                <a:cs typeface="ＭＳ Ｐゴシック" pitchFamily="-111" charset="-128"/>
              </a:rPr>
              <a:t>, </a:t>
            </a:r>
            <a:r>
              <a:rPr lang="en-AU" sz="1200" kern="1200" dirty="0" err="1">
                <a:solidFill>
                  <a:schemeClr val="tx1"/>
                </a:solidFill>
                <a:effectLst/>
                <a:ea typeface="ＭＳ Ｐゴシック" pitchFamily="-111" charset="-128"/>
                <a:cs typeface="ＭＳ Ｐゴシック" pitchFamily="-111" charset="-128"/>
              </a:rPr>
              <a:t>Filgueiras</a:t>
            </a:r>
            <a:r>
              <a:rPr lang="en-AU" sz="1200" kern="1200" dirty="0">
                <a:solidFill>
                  <a:schemeClr val="tx1"/>
                </a:solidFill>
                <a:effectLst/>
                <a:ea typeface="ＭＳ Ｐゴシック" pitchFamily="-111" charset="-128"/>
                <a:cs typeface="ＭＳ Ｐゴシック" pitchFamily="-111" charset="-128"/>
              </a:rPr>
              <a:t> AR, Almeida </a:t>
            </a:r>
            <a:r>
              <a:rPr lang="en-AU" sz="1200" kern="1200" dirty="0" err="1">
                <a:solidFill>
                  <a:schemeClr val="tx1"/>
                </a:solidFill>
                <a:effectLst/>
                <a:ea typeface="ＭＳ Ｐゴシック" pitchFamily="-111" charset="-128"/>
                <a:cs typeface="ＭＳ Ｐゴシック" pitchFamily="-111" charset="-128"/>
              </a:rPr>
              <a:t>VBP</a:t>
            </a:r>
            <a:r>
              <a:rPr lang="en-AU" sz="1200" kern="1200" dirty="0">
                <a:solidFill>
                  <a:schemeClr val="tx1"/>
                </a:solidFill>
                <a:effectLst/>
                <a:ea typeface="ＭＳ Ｐゴシック" pitchFamily="-111" charset="-128"/>
                <a:cs typeface="ＭＳ Ｐゴシック" pitchFamily="-111" charset="-128"/>
              </a:rPr>
              <a:t>, de </a:t>
            </a:r>
            <a:r>
              <a:rPr lang="en-AU" sz="1200" kern="1200" dirty="0" err="1">
                <a:solidFill>
                  <a:schemeClr val="tx1"/>
                </a:solidFill>
                <a:effectLst/>
                <a:ea typeface="ＭＳ Ｐゴシック" pitchFamily="-111" charset="-128"/>
                <a:cs typeface="ＭＳ Ｐゴシック" pitchFamily="-111" charset="-128"/>
              </a:rPr>
              <a:t>Moraes</a:t>
            </a:r>
            <a:r>
              <a:rPr lang="en-AU" sz="1200" kern="1200" dirty="0">
                <a:solidFill>
                  <a:schemeClr val="tx1"/>
                </a:solidFill>
                <a:effectLst/>
                <a:ea typeface="ＭＳ Ｐゴシック" pitchFamily="-111" charset="-128"/>
                <a:cs typeface="ＭＳ Ｐゴシック" pitchFamily="-111" charset="-128"/>
              </a:rPr>
              <a:t> RCS, </a:t>
            </a:r>
            <a:r>
              <a:rPr lang="en-AU" sz="1200" kern="1200" dirty="0" err="1">
                <a:solidFill>
                  <a:schemeClr val="tx1"/>
                </a:solidFill>
                <a:effectLst/>
                <a:ea typeface="ＭＳ Ｐゴシック" pitchFamily="-111" charset="-128"/>
                <a:cs typeface="ＭＳ Ｐゴシック" pitchFamily="-111" charset="-128"/>
              </a:rPr>
              <a:t>Sawaya</a:t>
            </a:r>
            <a:r>
              <a:rPr lang="en-AU" sz="1200" kern="1200" dirty="0">
                <a:solidFill>
                  <a:schemeClr val="tx1"/>
                </a:solidFill>
                <a:effectLst/>
                <a:ea typeface="ＭＳ Ｐゴシック" pitchFamily="-111" charset="-128"/>
                <a:cs typeface="ＭＳ Ｐゴシック" pitchFamily="-111" charset="-128"/>
              </a:rPr>
              <a:t> AL. Changes in Thyroid and </a:t>
            </a:r>
            <a:r>
              <a:rPr lang="en-AU" sz="1200" kern="1200" dirty="0" err="1">
                <a:solidFill>
                  <a:schemeClr val="tx1"/>
                </a:solidFill>
                <a:effectLst/>
                <a:ea typeface="ＭＳ Ｐゴシック" pitchFamily="-111" charset="-128"/>
                <a:cs typeface="ＭＳ Ｐゴシック" pitchFamily="-111" charset="-128"/>
              </a:rPr>
              <a:t>Glycemic</a:t>
            </a:r>
            <a:r>
              <a:rPr lang="en-AU" sz="1200" kern="1200" dirty="0">
                <a:solidFill>
                  <a:schemeClr val="tx1"/>
                </a:solidFill>
                <a:effectLst/>
                <a:ea typeface="ＭＳ Ｐゴシック" pitchFamily="-111" charset="-128"/>
                <a:cs typeface="ＭＳ Ｐゴシック" pitchFamily="-111" charset="-128"/>
              </a:rPr>
              <a:t> Status and Food Intake in Children with Excess Weight Who Were Submitted for a Multi-Component School Intervention for 16 Months. </a:t>
            </a:r>
            <a:r>
              <a:rPr lang="en-AU" sz="1200" kern="1200" dirty="0" err="1">
                <a:solidFill>
                  <a:schemeClr val="tx1"/>
                </a:solidFill>
                <a:effectLst/>
                <a:ea typeface="ＭＳ Ｐゴシック" pitchFamily="-111" charset="-128"/>
                <a:cs typeface="ＭＳ Ｐゴシック" pitchFamily="-111" charset="-128"/>
              </a:rPr>
              <a:t>Int</a:t>
            </a:r>
            <a:r>
              <a:rPr lang="en-AU" sz="1200" kern="1200" dirty="0">
                <a:solidFill>
                  <a:schemeClr val="tx1"/>
                </a:solidFill>
                <a:effectLst/>
                <a:ea typeface="ＭＳ Ｐゴシック" pitchFamily="-111" charset="-128"/>
                <a:cs typeface="ＭＳ Ｐゴシック" pitchFamily="-111" charset="-128"/>
              </a:rPr>
              <a:t> J Environ Res Public Health. 2020 May 28;17(11):3825.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10.3390/ijerph17113825.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32481623; </a:t>
            </a:r>
            <a:r>
              <a:rPr lang="en-AU" sz="1200" kern="1200" dirty="0" err="1">
                <a:solidFill>
                  <a:schemeClr val="tx1"/>
                </a:solidFill>
                <a:effectLst/>
                <a:ea typeface="ＭＳ Ｐゴシック" pitchFamily="-111" charset="-128"/>
                <a:cs typeface="ＭＳ Ｐゴシック" pitchFamily="-111" charset="-128"/>
              </a:rPr>
              <a:t>PMCID</a:t>
            </a:r>
            <a:r>
              <a:rPr lang="en-AU" sz="1200" kern="1200" dirty="0">
                <a:solidFill>
                  <a:schemeClr val="tx1"/>
                </a:solidFill>
                <a:effectLst/>
                <a:ea typeface="ＭＳ Ｐゴシック" pitchFamily="-111" charset="-128"/>
                <a:cs typeface="ＭＳ Ｐゴシック" pitchFamily="-111" charset="-128"/>
              </a:rPr>
              <a:t>: PMC7312354.</a:t>
            </a:r>
          </a:p>
          <a:p>
            <a:r>
              <a:rPr lang="en-AU" sz="1200" kern="1200" dirty="0">
                <a:solidFill>
                  <a:schemeClr val="tx1"/>
                </a:solidFill>
                <a:effectLst/>
                <a:ea typeface="ＭＳ Ｐゴシック" pitchFamily="-111" charset="-128"/>
                <a:cs typeface="ＭＳ Ｐゴシック" pitchFamily="-111" charset="-128"/>
              </a:rPr>
              <a:t>(2) </a:t>
            </a:r>
            <a:r>
              <a:rPr lang="en-AU" sz="1200" u="none" strike="noStrike" kern="1200" dirty="0" err="1">
                <a:solidFill>
                  <a:schemeClr val="tx1"/>
                </a:solidFill>
                <a:effectLst/>
                <a:ea typeface="ＭＳ Ｐゴシック" pitchFamily="-111" charset="-128"/>
                <a:cs typeface="ＭＳ Ｐゴシック" pitchFamily="-111" charset="-128"/>
              </a:rPr>
              <a:t>Kaličanin</a:t>
            </a:r>
            <a:r>
              <a:rPr lang="en-AU" sz="1200" u="none" strike="noStrike" kern="1200" dirty="0">
                <a:solidFill>
                  <a:schemeClr val="tx1"/>
                </a:solidFill>
                <a:effectLst/>
                <a:ea typeface="ＭＳ Ｐゴシック" pitchFamily="-111" charset="-128"/>
                <a:cs typeface="ＭＳ Ｐゴシック" pitchFamily="-111" charset="-128"/>
              </a:rPr>
              <a:t> D, </a:t>
            </a:r>
            <a:r>
              <a:rPr lang="en-AU" sz="1200" u="none" strike="noStrike" kern="1200" dirty="0" err="1">
                <a:solidFill>
                  <a:schemeClr val="tx1"/>
                </a:solidFill>
                <a:effectLst/>
                <a:ea typeface="ＭＳ Ｐゴシック" pitchFamily="-111" charset="-128"/>
                <a:cs typeface="ＭＳ Ｐゴシック" pitchFamily="-111" charset="-128"/>
              </a:rPr>
              <a:t>Brčić</a:t>
            </a:r>
            <a:r>
              <a:rPr lang="en-AU" sz="1200" u="none" strike="noStrike" kern="1200" dirty="0">
                <a:solidFill>
                  <a:schemeClr val="tx1"/>
                </a:solidFill>
                <a:effectLst/>
                <a:ea typeface="ＭＳ Ｐゴシック" pitchFamily="-111" charset="-128"/>
                <a:cs typeface="ＭＳ Ｐゴシック" pitchFamily="-111" charset="-128"/>
              </a:rPr>
              <a:t> L, </a:t>
            </a:r>
            <a:r>
              <a:rPr lang="en-AU" sz="1200" u="none" strike="noStrike" kern="1200" dirty="0" err="1">
                <a:solidFill>
                  <a:schemeClr val="tx1"/>
                </a:solidFill>
                <a:effectLst/>
                <a:ea typeface="ＭＳ Ｐゴシック" pitchFamily="-111" charset="-128"/>
                <a:cs typeface="ＭＳ Ｐゴシック" pitchFamily="-111" charset="-128"/>
              </a:rPr>
              <a:t>Ljubetić</a:t>
            </a:r>
            <a:r>
              <a:rPr lang="en-AU" sz="1200" u="none" strike="noStrike" kern="1200" dirty="0">
                <a:solidFill>
                  <a:schemeClr val="tx1"/>
                </a:solidFill>
                <a:effectLst/>
                <a:ea typeface="ＭＳ Ｐゴシック" pitchFamily="-111" charset="-128"/>
                <a:cs typeface="ＭＳ Ｐゴシック" pitchFamily="-111" charset="-128"/>
              </a:rPr>
              <a:t> K, </a:t>
            </a:r>
            <a:r>
              <a:rPr lang="en-AU" sz="1200" u="none" strike="noStrike" kern="1200" dirty="0" err="1">
                <a:solidFill>
                  <a:schemeClr val="tx1"/>
                </a:solidFill>
                <a:effectLst/>
                <a:ea typeface="ＭＳ Ｐゴシック" pitchFamily="-111" charset="-128"/>
                <a:cs typeface="ＭＳ Ｐゴシック" pitchFamily="-111" charset="-128"/>
              </a:rPr>
              <a:t>Barić</a:t>
            </a:r>
            <a:r>
              <a:rPr lang="en-AU" sz="1200" u="none" strike="noStrike" kern="1200" dirty="0">
                <a:solidFill>
                  <a:schemeClr val="tx1"/>
                </a:solidFill>
                <a:effectLst/>
                <a:ea typeface="ＭＳ Ｐゴシック" pitchFamily="-111" charset="-128"/>
                <a:cs typeface="ＭＳ Ｐゴシック" pitchFamily="-111" charset="-128"/>
              </a:rPr>
              <a:t> A, </a:t>
            </a:r>
            <a:r>
              <a:rPr lang="en-AU" sz="1200" u="none" strike="noStrike" kern="1200" dirty="0" err="1">
                <a:solidFill>
                  <a:schemeClr val="tx1"/>
                </a:solidFill>
                <a:effectLst/>
                <a:ea typeface="ＭＳ Ｐゴシック" pitchFamily="-111" charset="-128"/>
                <a:cs typeface="ＭＳ Ｐゴシック" pitchFamily="-111" charset="-128"/>
              </a:rPr>
              <a:t>Gračan</a:t>
            </a:r>
            <a:r>
              <a:rPr lang="en-AU" sz="1200" u="none" strike="noStrike" kern="1200" dirty="0">
                <a:solidFill>
                  <a:schemeClr val="tx1"/>
                </a:solidFill>
                <a:effectLst/>
                <a:ea typeface="ＭＳ Ｐゴシック" pitchFamily="-111" charset="-128"/>
                <a:cs typeface="ＭＳ Ｐゴシック" pitchFamily="-111" charset="-128"/>
              </a:rPr>
              <a:t> S, </a:t>
            </a:r>
            <a:r>
              <a:rPr lang="en-AU" sz="1200" u="none" strike="noStrike" kern="1200" dirty="0" err="1">
                <a:solidFill>
                  <a:schemeClr val="tx1"/>
                </a:solidFill>
                <a:effectLst/>
                <a:ea typeface="ＭＳ Ｐゴシック" pitchFamily="-111" charset="-128"/>
                <a:cs typeface="ＭＳ Ｐゴシック" pitchFamily="-111" charset="-128"/>
              </a:rPr>
              <a:t>Brekalo</a:t>
            </a:r>
            <a:r>
              <a:rPr lang="en-AU" sz="1200" u="none" strike="noStrike" kern="1200" dirty="0">
                <a:solidFill>
                  <a:schemeClr val="tx1"/>
                </a:solidFill>
                <a:effectLst/>
                <a:ea typeface="ＭＳ Ｐゴシック" pitchFamily="-111" charset="-128"/>
                <a:cs typeface="ＭＳ Ｐゴシック" pitchFamily="-111" charset="-128"/>
              </a:rPr>
              <a:t> M, </a:t>
            </a:r>
            <a:r>
              <a:rPr lang="en-AU" sz="1200" u="none" strike="noStrike" kern="1200" dirty="0" err="1">
                <a:solidFill>
                  <a:schemeClr val="tx1"/>
                </a:solidFill>
                <a:effectLst/>
                <a:ea typeface="ＭＳ Ｐゴシック" pitchFamily="-111" charset="-128"/>
                <a:cs typeface="ＭＳ Ｐゴシック" pitchFamily="-111" charset="-128"/>
              </a:rPr>
              <a:t>Torlak</a:t>
            </a:r>
            <a:r>
              <a:rPr lang="en-AU" sz="1200" u="none" strike="noStrike" kern="1200" dirty="0">
                <a:solidFill>
                  <a:schemeClr val="tx1"/>
                </a:solidFill>
                <a:effectLst/>
                <a:ea typeface="ＭＳ Ｐゴシック" pitchFamily="-111" charset="-128"/>
                <a:cs typeface="ＭＳ Ｐゴシック" pitchFamily="-111" charset="-128"/>
              </a:rPr>
              <a:t> </a:t>
            </a:r>
            <a:r>
              <a:rPr lang="en-AU" sz="1200" u="none" strike="noStrike" kern="1200" dirty="0" err="1">
                <a:solidFill>
                  <a:schemeClr val="tx1"/>
                </a:solidFill>
                <a:effectLst/>
                <a:ea typeface="ＭＳ Ｐゴシック" pitchFamily="-111" charset="-128"/>
                <a:cs typeface="ＭＳ Ｐゴシック" pitchFamily="-111" charset="-128"/>
              </a:rPr>
              <a:t>Lovrić</a:t>
            </a:r>
            <a:r>
              <a:rPr lang="en-AU" sz="1200" u="none" strike="noStrike" kern="1200" dirty="0">
                <a:solidFill>
                  <a:schemeClr val="tx1"/>
                </a:solidFill>
                <a:effectLst/>
                <a:ea typeface="ＭＳ Ｐゴシック" pitchFamily="-111" charset="-128"/>
                <a:cs typeface="ＭＳ Ｐゴシック" pitchFamily="-111" charset="-128"/>
              </a:rPr>
              <a:t> V, </a:t>
            </a:r>
            <a:r>
              <a:rPr lang="en-AU" sz="1200" u="none" strike="noStrike" kern="1200" dirty="0" err="1">
                <a:solidFill>
                  <a:schemeClr val="tx1"/>
                </a:solidFill>
                <a:effectLst/>
                <a:ea typeface="ＭＳ Ｐゴシック" pitchFamily="-111" charset="-128"/>
                <a:cs typeface="ＭＳ Ｐゴシック" pitchFamily="-111" charset="-128"/>
              </a:rPr>
              <a:t>Kolčić</a:t>
            </a:r>
            <a:r>
              <a:rPr lang="en-AU" sz="1200" u="none" strike="noStrike" kern="1200" dirty="0">
                <a:solidFill>
                  <a:schemeClr val="tx1"/>
                </a:solidFill>
                <a:effectLst/>
                <a:ea typeface="ＭＳ Ｐゴシック" pitchFamily="-111" charset="-128"/>
                <a:cs typeface="ＭＳ Ｐゴシック" pitchFamily="-111" charset="-128"/>
              </a:rPr>
              <a:t> I, </a:t>
            </a:r>
            <a:r>
              <a:rPr lang="en-AU" sz="1200" u="none" strike="noStrike" kern="1200" dirty="0" err="1">
                <a:solidFill>
                  <a:schemeClr val="tx1"/>
                </a:solidFill>
                <a:effectLst/>
                <a:ea typeface="ＭＳ Ｐゴシック" pitchFamily="-111" charset="-128"/>
                <a:cs typeface="ＭＳ Ｐゴシック" pitchFamily="-111" charset="-128"/>
              </a:rPr>
              <a:t>Polašek</a:t>
            </a:r>
            <a:r>
              <a:rPr lang="en-AU" sz="1200" u="none" strike="noStrike" kern="1200" dirty="0">
                <a:solidFill>
                  <a:schemeClr val="tx1"/>
                </a:solidFill>
                <a:effectLst/>
                <a:ea typeface="ＭＳ Ｐゴシック" pitchFamily="-111" charset="-128"/>
                <a:cs typeface="ＭＳ Ｐゴシック" pitchFamily="-111" charset="-128"/>
              </a:rPr>
              <a:t> O, </a:t>
            </a:r>
            <a:r>
              <a:rPr lang="en-AU" sz="1200" u="none" strike="noStrike" kern="1200" dirty="0" err="1">
                <a:solidFill>
                  <a:schemeClr val="tx1"/>
                </a:solidFill>
                <a:effectLst/>
                <a:ea typeface="ＭＳ Ｐゴシック" pitchFamily="-111" charset="-128"/>
                <a:cs typeface="ＭＳ Ｐゴシック" pitchFamily="-111" charset="-128"/>
              </a:rPr>
              <a:t>Zemunik</a:t>
            </a:r>
            <a:r>
              <a:rPr lang="en-AU" sz="1200" u="none" strike="noStrike" kern="1200" dirty="0">
                <a:solidFill>
                  <a:schemeClr val="tx1"/>
                </a:solidFill>
                <a:effectLst/>
                <a:ea typeface="ＭＳ Ｐゴシック" pitchFamily="-111" charset="-128"/>
                <a:cs typeface="ＭＳ Ｐゴシック" pitchFamily="-111" charset="-128"/>
              </a:rPr>
              <a:t> T, </a:t>
            </a:r>
            <a:r>
              <a:rPr lang="en-AU" sz="1200" u="none" strike="noStrike" kern="1200" dirty="0" err="1">
                <a:solidFill>
                  <a:schemeClr val="tx1"/>
                </a:solidFill>
                <a:effectLst/>
                <a:ea typeface="ＭＳ Ｐゴシック" pitchFamily="-111" charset="-128"/>
                <a:cs typeface="ＭＳ Ｐゴシック" pitchFamily="-111" charset="-128"/>
              </a:rPr>
              <a:t>Punda</a:t>
            </a:r>
            <a:r>
              <a:rPr lang="en-AU" sz="1200" u="none" strike="noStrike" kern="1200" dirty="0">
                <a:solidFill>
                  <a:schemeClr val="tx1"/>
                </a:solidFill>
                <a:effectLst/>
                <a:ea typeface="ＭＳ Ｐゴシック" pitchFamily="-111" charset="-128"/>
                <a:cs typeface="ＭＳ Ｐゴシック" pitchFamily="-111" charset="-128"/>
              </a:rPr>
              <a:t> A, </a:t>
            </a:r>
            <a:r>
              <a:rPr lang="en-AU" sz="1200" u="none" strike="noStrike" kern="1200" dirty="0" err="1">
                <a:solidFill>
                  <a:schemeClr val="tx1"/>
                </a:solidFill>
                <a:effectLst/>
                <a:ea typeface="ＭＳ Ｐゴシック" pitchFamily="-111" charset="-128"/>
                <a:cs typeface="ＭＳ Ｐゴシック" pitchFamily="-111" charset="-128"/>
              </a:rPr>
              <a:t>Boraska</a:t>
            </a:r>
            <a:r>
              <a:rPr lang="en-AU" sz="1200" u="none" strike="noStrike" kern="1200" dirty="0">
                <a:solidFill>
                  <a:schemeClr val="tx1"/>
                </a:solidFill>
                <a:effectLst/>
                <a:ea typeface="ＭＳ Ｐゴシック" pitchFamily="-111" charset="-128"/>
                <a:cs typeface="ＭＳ Ｐゴシック" pitchFamily="-111" charset="-128"/>
              </a:rPr>
              <a:t> </a:t>
            </a:r>
            <a:r>
              <a:rPr lang="en-AU" sz="1200" u="none" strike="noStrike" kern="1200" dirty="0" err="1">
                <a:solidFill>
                  <a:schemeClr val="tx1"/>
                </a:solidFill>
                <a:effectLst/>
                <a:ea typeface="ＭＳ Ｐゴシック" pitchFamily="-111" charset="-128"/>
                <a:cs typeface="ＭＳ Ｐゴシック" pitchFamily="-111" charset="-128"/>
              </a:rPr>
              <a:t>Perica</a:t>
            </a:r>
            <a:r>
              <a:rPr lang="en-AU" sz="1200" u="none" strike="noStrike" kern="1200" dirty="0">
                <a:solidFill>
                  <a:schemeClr val="tx1"/>
                </a:solidFill>
                <a:effectLst/>
                <a:ea typeface="ＭＳ Ｐゴシック" pitchFamily="-111" charset="-128"/>
                <a:cs typeface="ＭＳ Ｐゴシック" pitchFamily="-111" charset="-128"/>
              </a:rPr>
              <a:t> V. Differences in food consumption between patients with Hashimoto's thyroiditis and healthy individuals. Sci Rep. 2020 Jun 30;10(1):10670.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10.1038/s41598-020-67719-7.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32606353; </a:t>
            </a:r>
            <a:r>
              <a:rPr lang="en-AU" sz="1200" u="none" strike="noStrike" kern="1200" dirty="0" err="1">
                <a:solidFill>
                  <a:schemeClr val="tx1"/>
                </a:solidFill>
                <a:effectLst/>
                <a:ea typeface="ＭＳ Ｐゴシック" pitchFamily="-111" charset="-128"/>
                <a:cs typeface="ＭＳ Ｐゴシック" pitchFamily="-111" charset="-128"/>
              </a:rPr>
              <a:t>PMCID</a:t>
            </a:r>
            <a:r>
              <a:rPr lang="en-AU" sz="1200" u="none" strike="noStrike" kern="1200" dirty="0">
                <a:solidFill>
                  <a:schemeClr val="tx1"/>
                </a:solidFill>
                <a:effectLst/>
                <a:ea typeface="ＭＳ Ｐゴシック" pitchFamily="-111" charset="-128"/>
                <a:cs typeface="ＭＳ Ｐゴシック" pitchFamily="-111" charset="-128"/>
              </a:rPr>
              <a:t>: PMC7327046.</a:t>
            </a:r>
          </a:p>
          <a:p>
            <a:r>
              <a:rPr lang="en-AU" sz="1200" u="none" strike="noStrike" kern="1200" dirty="0" err="1">
                <a:solidFill>
                  <a:schemeClr val="tx1"/>
                </a:solidFill>
                <a:effectLst/>
                <a:ea typeface="ＭＳ Ｐゴシック" pitchFamily="-111" charset="-128"/>
                <a:cs typeface="ＭＳ Ｐゴシック" pitchFamily="-111" charset="-128"/>
              </a:rPr>
              <a:t>Lambrinakou</a:t>
            </a:r>
            <a:r>
              <a:rPr lang="en-AU" sz="1200" u="none" strike="noStrike" kern="1200" dirty="0">
                <a:solidFill>
                  <a:schemeClr val="tx1"/>
                </a:solidFill>
                <a:effectLst/>
                <a:ea typeface="ＭＳ Ｐゴシック" pitchFamily="-111" charset="-128"/>
                <a:cs typeface="ＭＳ Ｐゴシック" pitchFamily="-111" charset="-128"/>
              </a:rPr>
              <a:t> S, </a:t>
            </a:r>
            <a:r>
              <a:rPr lang="en-AU" sz="1200" u="none" strike="noStrike" kern="1200" dirty="0" err="1">
                <a:solidFill>
                  <a:schemeClr val="tx1"/>
                </a:solidFill>
                <a:effectLst/>
                <a:ea typeface="ＭＳ Ｐゴシック" pitchFamily="-111" charset="-128"/>
                <a:cs typeface="ＭＳ Ｐゴシック" pitchFamily="-111" charset="-128"/>
              </a:rPr>
              <a:t>Katsa</a:t>
            </a:r>
            <a:r>
              <a:rPr lang="en-AU" sz="1200" u="none" strike="noStrike" kern="1200" dirty="0">
                <a:solidFill>
                  <a:schemeClr val="tx1"/>
                </a:solidFill>
                <a:effectLst/>
                <a:ea typeface="ＭＳ Ｐゴシック" pitchFamily="-111" charset="-128"/>
                <a:cs typeface="ＭＳ Ｐゴシック" pitchFamily="-111" charset="-128"/>
              </a:rPr>
              <a:t> ME, </a:t>
            </a:r>
            <a:r>
              <a:rPr lang="en-AU" sz="1200" u="none" strike="noStrike" kern="1200" dirty="0" err="1">
                <a:solidFill>
                  <a:schemeClr val="tx1"/>
                </a:solidFill>
                <a:effectLst/>
                <a:ea typeface="ＭＳ Ｐゴシック" pitchFamily="-111" charset="-128"/>
                <a:cs typeface="ＭＳ Ｐゴシック" pitchFamily="-111" charset="-128"/>
              </a:rPr>
              <a:t>Zyga</a:t>
            </a:r>
            <a:r>
              <a:rPr lang="en-AU" sz="1200" u="none" strike="noStrike" kern="1200" dirty="0">
                <a:solidFill>
                  <a:schemeClr val="tx1"/>
                </a:solidFill>
                <a:effectLst/>
                <a:ea typeface="ＭＳ Ｐゴシック" pitchFamily="-111" charset="-128"/>
                <a:cs typeface="ＭＳ Ｐゴシック" pitchFamily="-111" charset="-128"/>
              </a:rPr>
              <a:t> S, Ioannidis A, </a:t>
            </a:r>
            <a:r>
              <a:rPr lang="en-AU" sz="1200" u="none" strike="noStrike" kern="1200" dirty="0" err="1">
                <a:solidFill>
                  <a:schemeClr val="tx1"/>
                </a:solidFill>
                <a:effectLst/>
                <a:ea typeface="ＭＳ Ｐゴシック" pitchFamily="-111" charset="-128"/>
                <a:cs typeface="ＭＳ Ｐゴシック" pitchFamily="-111" charset="-128"/>
              </a:rPr>
              <a:t>Sachlas</a:t>
            </a:r>
            <a:r>
              <a:rPr lang="en-AU" sz="1200" u="none" strike="noStrike" kern="1200" dirty="0">
                <a:solidFill>
                  <a:schemeClr val="tx1"/>
                </a:solidFill>
                <a:effectLst/>
                <a:ea typeface="ＭＳ Ｐゴシック" pitchFamily="-111" charset="-128"/>
                <a:cs typeface="ＭＳ Ｐゴシック" pitchFamily="-111" charset="-128"/>
              </a:rPr>
              <a:t> A, </a:t>
            </a:r>
            <a:r>
              <a:rPr lang="en-AU" sz="1200" u="none" strike="noStrike" kern="1200" dirty="0" err="1">
                <a:solidFill>
                  <a:schemeClr val="tx1"/>
                </a:solidFill>
                <a:effectLst/>
                <a:ea typeface="ＭＳ Ｐゴシック" pitchFamily="-111" charset="-128"/>
                <a:cs typeface="ＭＳ Ｐゴシック" pitchFamily="-111" charset="-128"/>
              </a:rPr>
              <a:t>Panoutsopoulos</a:t>
            </a:r>
            <a:r>
              <a:rPr lang="en-AU" sz="1200" u="none" strike="noStrike" kern="1200" dirty="0">
                <a:solidFill>
                  <a:schemeClr val="tx1"/>
                </a:solidFill>
                <a:effectLst/>
                <a:ea typeface="ＭＳ Ｐゴシック" pitchFamily="-111" charset="-128"/>
                <a:cs typeface="ＭＳ Ｐゴシック" pitchFamily="-111" charset="-128"/>
              </a:rPr>
              <a:t> G, </a:t>
            </a:r>
            <a:r>
              <a:rPr lang="en-AU" sz="1200" u="none" strike="noStrike" kern="1200" dirty="0" err="1">
                <a:solidFill>
                  <a:schemeClr val="tx1"/>
                </a:solidFill>
                <a:effectLst/>
                <a:ea typeface="ＭＳ Ｐゴシック" pitchFamily="-111" charset="-128"/>
                <a:cs typeface="ＭＳ Ｐゴシック" pitchFamily="-111" charset="-128"/>
              </a:rPr>
              <a:t>Pistikou</a:t>
            </a:r>
            <a:r>
              <a:rPr lang="en-AU" sz="1200" u="none" strike="noStrike" kern="1200" dirty="0">
                <a:solidFill>
                  <a:schemeClr val="tx1"/>
                </a:solidFill>
                <a:effectLst/>
                <a:ea typeface="ＭＳ Ｐゴシック" pitchFamily="-111" charset="-128"/>
                <a:cs typeface="ＭＳ Ｐゴシック" pitchFamily="-111" charset="-128"/>
              </a:rPr>
              <a:t> AM, Magana M, </a:t>
            </a:r>
            <a:r>
              <a:rPr lang="en-AU" sz="1200" u="none" strike="noStrike" kern="1200" dirty="0" err="1">
                <a:solidFill>
                  <a:schemeClr val="tx1"/>
                </a:solidFill>
                <a:effectLst/>
                <a:ea typeface="ＭＳ Ｐゴシック" pitchFamily="-111" charset="-128"/>
                <a:cs typeface="ＭＳ Ｐゴシック" pitchFamily="-111" charset="-128"/>
              </a:rPr>
              <a:t>Kougioumtzi</a:t>
            </a:r>
            <a:r>
              <a:rPr lang="en-AU" sz="1200" u="none" strike="noStrike" kern="1200" dirty="0">
                <a:solidFill>
                  <a:schemeClr val="tx1"/>
                </a:solidFill>
                <a:effectLst/>
                <a:ea typeface="ＭＳ Ｐゴシック" pitchFamily="-111" charset="-128"/>
                <a:cs typeface="ＭＳ Ｐゴシック" pitchFamily="-111" charset="-128"/>
              </a:rPr>
              <a:t> </a:t>
            </a:r>
            <a:r>
              <a:rPr lang="en-AU" sz="1200" u="none" strike="noStrike" kern="1200" dirty="0" err="1">
                <a:solidFill>
                  <a:schemeClr val="tx1"/>
                </a:solidFill>
                <a:effectLst/>
                <a:ea typeface="ＭＳ Ｐゴシック" pitchFamily="-111" charset="-128"/>
                <a:cs typeface="ＭＳ Ｐゴシック" pitchFamily="-111" charset="-128"/>
              </a:rPr>
              <a:t>Dimoligianni</a:t>
            </a:r>
            <a:r>
              <a:rPr lang="en-AU" sz="1200" u="none" strike="noStrike" kern="1200" dirty="0">
                <a:solidFill>
                  <a:schemeClr val="tx1"/>
                </a:solidFill>
                <a:effectLst/>
                <a:ea typeface="ＭＳ Ｐゴシック" pitchFamily="-111" charset="-128"/>
                <a:cs typeface="ＭＳ Ｐゴシック" pitchFamily="-111" charset="-128"/>
              </a:rPr>
              <a:t> DE, Kolovos P, Rojas Gil AP. Correlations Between Nutrition Habits, Anxiety and Metabolic Parameters in Greek Healthy Adults. Adv </a:t>
            </a:r>
            <a:r>
              <a:rPr lang="en-AU" sz="1200" u="none" strike="noStrike" kern="1200" dirty="0" err="1">
                <a:solidFill>
                  <a:schemeClr val="tx1"/>
                </a:solidFill>
                <a:effectLst/>
                <a:ea typeface="ＭＳ Ｐゴシック" pitchFamily="-111" charset="-128"/>
                <a:cs typeface="ＭＳ Ｐゴシック" pitchFamily="-111" charset="-128"/>
              </a:rPr>
              <a:t>Exp</a:t>
            </a:r>
            <a:r>
              <a:rPr lang="en-AU" sz="1200" u="none" strike="noStrike" kern="1200" dirty="0">
                <a:solidFill>
                  <a:schemeClr val="tx1"/>
                </a:solidFill>
                <a:effectLst/>
                <a:ea typeface="ＭＳ Ｐゴシック" pitchFamily="-111" charset="-128"/>
                <a:cs typeface="ＭＳ Ｐゴシック" pitchFamily="-111" charset="-128"/>
              </a:rPr>
              <a:t> Med Biol. 2017;987:23-34. </a:t>
            </a:r>
            <a:r>
              <a:rPr lang="en-AU" sz="1200" u="none" strike="noStrike" kern="1200" dirty="0" err="1">
                <a:solidFill>
                  <a:schemeClr val="tx1"/>
                </a:solidFill>
                <a:effectLst/>
                <a:ea typeface="ＭＳ Ｐゴシック" pitchFamily="-111" charset="-128"/>
                <a:cs typeface="ＭＳ Ｐゴシック" pitchFamily="-111" charset="-128"/>
              </a:rPr>
              <a:t>doi</a:t>
            </a:r>
            <a:r>
              <a:rPr lang="en-AU" sz="1200" u="none" strike="noStrike" kern="1200" dirty="0">
                <a:solidFill>
                  <a:schemeClr val="tx1"/>
                </a:solidFill>
                <a:effectLst/>
                <a:ea typeface="ＭＳ Ｐゴシック" pitchFamily="-111" charset="-128"/>
                <a:cs typeface="ＭＳ Ｐゴシック" pitchFamily="-111" charset="-128"/>
              </a:rPr>
              <a:t>: 10.1007/978-3-319-57379-3_3. </a:t>
            </a:r>
            <a:r>
              <a:rPr lang="en-AU" sz="1200" u="none" strike="noStrike" kern="1200" dirty="0" err="1">
                <a:solidFill>
                  <a:schemeClr val="tx1"/>
                </a:solidFill>
                <a:effectLst/>
                <a:ea typeface="ＭＳ Ｐゴシック" pitchFamily="-111" charset="-128"/>
                <a:cs typeface="ＭＳ Ｐゴシック" pitchFamily="-111" charset="-128"/>
              </a:rPr>
              <a:t>PMID</a:t>
            </a:r>
            <a:r>
              <a:rPr lang="en-AU" sz="1200" u="none" strike="noStrike" kern="1200" dirty="0">
                <a:solidFill>
                  <a:schemeClr val="tx1"/>
                </a:solidFill>
                <a:effectLst/>
                <a:ea typeface="ＭＳ Ｐゴシック" pitchFamily="-111" charset="-128"/>
                <a:cs typeface="ＭＳ Ｐゴシック" pitchFamily="-111" charset="-128"/>
              </a:rPr>
              <a:t>: 28971444.</a:t>
            </a:r>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14</a:t>
            </a:fld>
            <a:endParaRPr lang="en-US" altLang="en-US"/>
          </a:p>
        </p:txBody>
      </p:sp>
    </p:spTree>
    <p:extLst>
      <p:ext uri="{BB962C8B-B14F-4D97-AF65-F5344CB8AC3E}">
        <p14:creationId xmlns:p14="http://schemas.microsoft.com/office/powerpoint/2010/main" val="2756450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a:extLst>
              <a:ext uri="{FF2B5EF4-FFF2-40B4-BE49-F238E27FC236}">
                <a16:creationId xmlns:a16="http://schemas.microsoft.com/office/drawing/2014/main" id="{5C7B9026-16D5-744A-9CE6-3A678EB47C5D}"/>
              </a:ext>
            </a:extLst>
          </p:cNvPr>
          <p:cNvSpPr>
            <a:spLocks noGrp="1"/>
          </p:cNvSpPr>
          <p:nvPr>
            <p:ph type="dt" sz="half" idx="10"/>
          </p:nvPr>
        </p:nvSpPr>
        <p:spPr/>
        <p:txBody>
          <a:bodyPr/>
          <a:lstStyle>
            <a:lvl1pPr>
              <a:defRPr/>
            </a:lvl1pPr>
          </a:lstStyle>
          <a:p>
            <a:fld id="{A8AC98BF-CE69-F541-9CEA-452A51174AF9}" type="datetime1">
              <a:rPr lang="en-US" altLang="en-US"/>
              <a:pPr/>
              <a:t>12/29/25</a:t>
            </a:fld>
            <a:endParaRPr lang="en-US" altLang="en-US"/>
          </a:p>
        </p:txBody>
      </p:sp>
      <p:sp>
        <p:nvSpPr>
          <p:cNvPr id="5" name="Footer Placeholder 2">
            <a:extLst>
              <a:ext uri="{FF2B5EF4-FFF2-40B4-BE49-F238E27FC236}">
                <a16:creationId xmlns:a16="http://schemas.microsoft.com/office/drawing/2014/main" id="{DE2348D1-28A8-8D45-BEED-B89630DEA41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583112F1-66BF-4745-BE48-037E9C645A43}"/>
              </a:ext>
            </a:extLst>
          </p:cNvPr>
          <p:cNvSpPr>
            <a:spLocks noGrp="1"/>
          </p:cNvSpPr>
          <p:nvPr>
            <p:ph type="sldNum" sz="quarter" idx="12"/>
          </p:nvPr>
        </p:nvSpPr>
        <p:spPr/>
        <p:txBody>
          <a:bodyPr/>
          <a:lstStyle>
            <a:lvl1pPr>
              <a:defRPr/>
            </a:lvl1pPr>
          </a:lstStyle>
          <a:p>
            <a:fld id="{6F61CAD6-04A9-114E-9DD5-A1211395CE99}" type="slidenum">
              <a:rPr lang="en-US" altLang="en-US"/>
              <a:pPr/>
              <a:t>‹#›</a:t>
            </a:fld>
            <a:endParaRPr lang="en-US" altLang="en-US"/>
          </a:p>
        </p:txBody>
      </p:sp>
    </p:spTree>
    <p:extLst>
      <p:ext uri="{BB962C8B-B14F-4D97-AF65-F5344CB8AC3E}">
        <p14:creationId xmlns:p14="http://schemas.microsoft.com/office/powerpoint/2010/main" val="257710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74630335-CD86-234A-8C32-981A9C0A1A96}"/>
              </a:ext>
            </a:extLst>
          </p:cNvPr>
          <p:cNvSpPr>
            <a:spLocks noGrp="1"/>
          </p:cNvSpPr>
          <p:nvPr>
            <p:ph type="dt" sz="half" idx="10"/>
          </p:nvPr>
        </p:nvSpPr>
        <p:spPr/>
        <p:txBody>
          <a:bodyPr/>
          <a:lstStyle>
            <a:lvl1pPr>
              <a:defRPr/>
            </a:lvl1pPr>
          </a:lstStyle>
          <a:p>
            <a:fld id="{C7528A0F-025A-844E-AF64-E4FAF65E6E7F}" type="datetime1">
              <a:rPr lang="en-US" altLang="en-US"/>
              <a:pPr/>
              <a:t>12/29/25</a:t>
            </a:fld>
            <a:endParaRPr lang="en-US" altLang="en-US"/>
          </a:p>
        </p:txBody>
      </p:sp>
      <p:sp>
        <p:nvSpPr>
          <p:cNvPr id="5" name="Footer Placeholder 2">
            <a:extLst>
              <a:ext uri="{FF2B5EF4-FFF2-40B4-BE49-F238E27FC236}">
                <a16:creationId xmlns:a16="http://schemas.microsoft.com/office/drawing/2014/main" id="{F6B28A38-E977-3A4C-A21D-CF41D875F2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5B6357BB-0CA4-764D-935B-9621C446C64C}"/>
              </a:ext>
            </a:extLst>
          </p:cNvPr>
          <p:cNvSpPr>
            <a:spLocks noGrp="1"/>
          </p:cNvSpPr>
          <p:nvPr>
            <p:ph type="sldNum" sz="quarter" idx="12"/>
          </p:nvPr>
        </p:nvSpPr>
        <p:spPr/>
        <p:txBody>
          <a:bodyPr/>
          <a:lstStyle>
            <a:lvl1pPr>
              <a:defRPr/>
            </a:lvl1pPr>
          </a:lstStyle>
          <a:p>
            <a:fld id="{3CAF08D5-EC09-444D-8913-0A7A690BAB65}" type="slidenum">
              <a:rPr lang="en-US" altLang="en-US"/>
              <a:pPr/>
              <a:t>‹#›</a:t>
            </a:fld>
            <a:endParaRPr lang="en-US" altLang="en-US"/>
          </a:p>
        </p:txBody>
      </p:sp>
    </p:spTree>
    <p:extLst>
      <p:ext uri="{BB962C8B-B14F-4D97-AF65-F5344CB8AC3E}">
        <p14:creationId xmlns:p14="http://schemas.microsoft.com/office/powerpoint/2010/main" val="2295200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BF5685FE-5098-A344-B7AF-0421DCAD942B}"/>
              </a:ext>
            </a:extLst>
          </p:cNvPr>
          <p:cNvSpPr>
            <a:spLocks noGrp="1"/>
          </p:cNvSpPr>
          <p:nvPr>
            <p:ph type="dt" sz="half" idx="10"/>
          </p:nvPr>
        </p:nvSpPr>
        <p:spPr/>
        <p:txBody>
          <a:bodyPr/>
          <a:lstStyle>
            <a:lvl1pPr>
              <a:defRPr/>
            </a:lvl1pPr>
          </a:lstStyle>
          <a:p>
            <a:fld id="{AA78F81E-5751-5B49-AAB1-3E3EC8DF3D12}" type="datetime1">
              <a:rPr lang="en-US" altLang="en-US"/>
              <a:pPr/>
              <a:t>12/29/25</a:t>
            </a:fld>
            <a:endParaRPr lang="en-US" altLang="en-US"/>
          </a:p>
        </p:txBody>
      </p:sp>
      <p:sp>
        <p:nvSpPr>
          <p:cNvPr id="5" name="Footer Placeholder 2">
            <a:extLst>
              <a:ext uri="{FF2B5EF4-FFF2-40B4-BE49-F238E27FC236}">
                <a16:creationId xmlns:a16="http://schemas.microsoft.com/office/drawing/2014/main" id="{A7627508-C702-8946-9A4A-62660E2956C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C4C5FE5C-AA22-264E-800D-95850C785CF7}"/>
              </a:ext>
            </a:extLst>
          </p:cNvPr>
          <p:cNvSpPr>
            <a:spLocks noGrp="1"/>
          </p:cNvSpPr>
          <p:nvPr>
            <p:ph type="sldNum" sz="quarter" idx="12"/>
          </p:nvPr>
        </p:nvSpPr>
        <p:spPr/>
        <p:txBody>
          <a:bodyPr/>
          <a:lstStyle>
            <a:lvl1pPr>
              <a:defRPr/>
            </a:lvl1pPr>
          </a:lstStyle>
          <a:p>
            <a:fld id="{B83A117B-0800-CC44-963E-F54004D415A9}" type="slidenum">
              <a:rPr lang="en-US" altLang="en-US"/>
              <a:pPr/>
              <a:t>‹#›</a:t>
            </a:fld>
            <a:endParaRPr lang="en-US" altLang="en-US"/>
          </a:p>
        </p:txBody>
      </p:sp>
    </p:spTree>
    <p:extLst>
      <p:ext uri="{BB962C8B-B14F-4D97-AF65-F5344CB8AC3E}">
        <p14:creationId xmlns:p14="http://schemas.microsoft.com/office/powerpoint/2010/main" val="2247678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3B1984A7-ACB0-6D40-9752-2E7560C90C8F}"/>
              </a:ext>
            </a:extLst>
          </p:cNvPr>
          <p:cNvSpPr>
            <a:spLocks noGrp="1"/>
          </p:cNvSpPr>
          <p:nvPr>
            <p:ph type="dt" sz="half" idx="10"/>
          </p:nvPr>
        </p:nvSpPr>
        <p:spPr/>
        <p:txBody>
          <a:bodyPr/>
          <a:lstStyle>
            <a:lvl1pPr>
              <a:defRPr/>
            </a:lvl1pPr>
          </a:lstStyle>
          <a:p>
            <a:fld id="{7B60E961-F3BC-964C-B546-52F127529BA9}" type="datetime1">
              <a:rPr lang="en-US" altLang="en-US"/>
              <a:pPr/>
              <a:t>12/29/25</a:t>
            </a:fld>
            <a:endParaRPr lang="en-US" altLang="en-US"/>
          </a:p>
        </p:txBody>
      </p:sp>
      <p:sp>
        <p:nvSpPr>
          <p:cNvPr id="5" name="Footer Placeholder 2">
            <a:extLst>
              <a:ext uri="{FF2B5EF4-FFF2-40B4-BE49-F238E27FC236}">
                <a16:creationId xmlns:a16="http://schemas.microsoft.com/office/drawing/2014/main" id="{C7029D2E-C3E5-204E-8E23-66A0991BA01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E4BD1D9C-C2B2-4A4E-8E68-AE65D96BEC65}"/>
              </a:ext>
            </a:extLst>
          </p:cNvPr>
          <p:cNvSpPr>
            <a:spLocks noGrp="1"/>
          </p:cNvSpPr>
          <p:nvPr>
            <p:ph type="sldNum" sz="quarter" idx="12"/>
          </p:nvPr>
        </p:nvSpPr>
        <p:spPr/>
        <p:txBody>
          <a:bodyPr/>
          <a:lstStyle>
            <a:lvl1pPr>
              <a:defRPr/>
            </a:lvl1pPr>
          </a:lstStyle>
          <a:p>
            <a:fld id="{30BBA6D8-8D71-314A-8C23-27AAE3FE5C72}" type="slidenum">
              <a:rPr lang="en-US" altLang="en-US"/>
              <a:pPr/>
              <a:t>‹#›</a:t>
            </a:fld>
            <a:endParaRPr lang="en-US" altLang="en-US"/>
          </a:p>
        </p:txBody>
      </p:sp>
    </p:spTree>
    <p:extLst>
      <p:ext uri="{BB962C8B-B14F-4D97-AF65-F5344CB8AC3E}">
        <p14:creationId xmlns:p14="http://schemas.microsoft.com/office/powerpoint/2010/main" val="2000088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92817C11-3471-8040-B731-DA18F17DCE25}"/>
              </a:ext>
            </a:extLst>
          </p:cNvPr>
          <p:cNvSpPr>
            <a:spLocks noGrp="1"/>
          </p:cNvSpPr>
          <p:nvPr>
            <p:ph type="dt" sz="half" idx="10"/>
          </p:nvPr>
        </p:nvSpPr>
        <p:spPr/>
        <p:txBody>
          <a:bodyPr/>
          <a:lstStyle>
            <a:lvl1pPr>
              <a:defRPr/>
            </a:lvl1pPr>
          </a:lstStyle>
          <a:p>
            <a:fld id="{5EBED19A-9DCB-F647-975E-61A9536B1111}" type="datetime1">
              <a:rPr lang="en-US" altLang="en-US"/>
              <a:pPr/>
              <a:t>12/29/25</a:t>
            </a:fld>
            <a:endParaRPr lang="en-US" altLang="en-US"/>
          </a:p>
        </p:txBody>
      </p:sp>
      <p:sp>
        <p:nvSpPr>
          <p:cNvPr id="5" name="Footer Placeholder 4">
            <a:extLst>
              <a:ext uri="{FF2B5EF4-FFF2-40B4-BE49-F238E27FC236}">
                <a16:creationId xmlns:a16="http://schemas.microsoft.com/office/drawing/2014/main" id="{F43FA555-A487-9A49-865D-92A32DE56F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20482A-9075-E545-9615-ABC43056984B}"/>
              </a:ext>
            </a:extLst>
          </p:cNvPr>
          <p:cNvSpPr>
            <a:spLocks noGrp="1"/>
          </p:cNvSpPr>
          <p:nvPr>
            <p:ph type="sldNum" sz="quarter" idx="12"/>
          </p:nvPr>
        </p:nvSpPr>
        <p:spPr/>
        <p:txBody>
          <a:bodyPr/>
          <a:lstStyle>
            <a:lvl1pPr>
              <a:defRPr/>
            </a:lvl1pPr>
          </a:lstStyle>
          <a:p>
            <a:fld id="{0EAFE3DD-51D7-E84A-BC94-A39784607599}" type="slidenum">
              <a:rPr lang="en-US" altLang="en-US"/>
              <a:pPr/>
              <a:t>‹#›</a:t>
            </a:fld>
            <a:endParaRPr lang="en-US" altLang="en-US"/>
          </a:p>
        </p:txBody>
      </p:sp>
    </p:spTree>
    <p:extLst>
      <p:ext uri="{BB962C8B-B14F-4D97-AF65-F5344CB8AC3E}">
        <p14:creationId xmlns:p14="http://schemas.microsoft.com/office/powerpoint/2010/main" val="72826583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F7EFE135-2D73-A24F-AED3-2559E340FCED}"/>
              </a:ext>
            </a:extLst>
          </p:cNvPr>
          <p:cNvSpPr>
            <a:spLocks noGrp="1"/>
          </p:cNvSpPr>
          <p:nvPr>
            <p:ph type="dt" sz="half" idx="10"/>
          </p:nvPr>
        </p:nvSpPr>
        <p:spPr/>
        <p:txBody>
          <a:bodyPr/>
          <a:lstStyle>
            <a:lvl1pPr>
              <a:defRPr/>
            </a:lvl1pPr>
          </a:lstStyle>
          <a:p>
            <a:fld id="{91EAF8C0-045C-2C43-BD8C-84EE4B799EE8}" type="datetime1">
              <a:rPr lang="en-US" altLang="en-US"/>
              <a:pPr/>
              <a:t>12/29/25</a:t>
            </a:fld>
            <a:endParaRPr lang="en-US" altLang="en-US"/>
          </a:p>
        </p:txBody>
      </p:sp>
      <p:sp>
        <p:nvSpPr>
          <p:cNvPr id="6" name="Footer Placeholder 2">
            <a:extLst>
              <a:ext uri="{FF2B5EF4-FFF2-40B4-BE49-F238E27FC236}">
                <a16:creationId xmlns:a16="http://schemas.microsoft.com/office/drawing/2014/main" id="{7E957259-4CA5-344B-89F1-4B48F5953DA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C67064FE-F497-D74E-8640-66868AD6B542}"/>
              </a:ext>
            </a:extLst>
          </p:cNvPr>
          <p:cNvSpPr>
            <a:spLocks noGrp="1"/>
          </p:cNvSpPr>
          <p:nvPr>
            <p:ph type="sldNum" sz="quarter" idx="12"/>
          </p:nvPr>
        </p:nvSpPr>
        <p:spPr/>
        <p:txBody>
          <a:bodyPr/>
          <a:lstStyle>
            <a:lvl1pPr>
              <a:defRPr/>
            </a:lvl1pPr>
          </a:lstStyle>
          <a:p>
            <a:fld id="{034024A7-7508-9A4E-AD8C-96B17A64C068}" type="slidenum">
              <a:rPr lang="en-US" altLang="en-US"/>
              <a:pPr/>
              <a:t>‹#›</a:t>
            </a:fld>
            <a:endParaRPr lang="en-US" altLang="en-US"/>
          </a:p>
        </p:txBody>
      </p:sp>
    </p:spTree>
    <p:extLst>
      <p:ext uri="{BB962C8B-B14F-4D97-AF65-F5344CB8AC3E}">
        <p14:creationId xmlns:p14="http://schemas.microsoft.com/office/powerpoint/2010/main" val="2502791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a:extLst>
              <a:ext uri="{FF2B5EF4-FFF2-40B4-BE49-F238E27FC236}">
                <a16:creationId xmlns:a16="http://schemas.microsoft.com/office/drawing/2014/main" id="{DA6FAA9A-8DA0-0741-907A-575C52DAA032}"/>
              </a:ext>
            </a:extLst>
          </p:cNvPr>
          <p:cNvSpPr>
            <a:spLocks noGrp="1"/>
          </p:cNvSpPr>
          <p:nvPr>
            <p:ph type="dt" sz="half" idx="10"/>
          </p:nvPr>
        </p:nvSpPr>
        <p:spPr/>
        <p:txBody>
          <a:bodyPr/>
          <a:lstStyle>
            <a:lvl1pPr>
              <a:defRPr/>
            </a:lvl1pPr>
          </a:lstStyle>
          <a:p>
            <a:fld id="{932E0944-5D08-A44F-BE9E-A350FB1A7682}" type="datetime1">
              <a:rPr lang="en-US" altLang="en-US"/>
              <a:pPr/>
              <a:t>12/29/25</a:t>
            </a:fld>
            <a:endParaRPr lang="en-US" altLang="en-US"/>
          </a:p>
        </p:txBody>
      </p:sp>
      <p:sp>
        <p:nvSpPr>
          <p:cNvPr id="8" name="Footer Placeholder 2">
            <a:extLst>
              <a:ext uri="{FF2B5EF4-FFF2-40B4-BE49-F238E27FC236}">
                <a16:creationId xmlns:a16="http://schemas.microsoft.com/office/drawing/2014/main" id="{C16890D4-B6FD-8649-93EB-87427CC7589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22">
            <a:extLst>
              <a:ext uri="{FF2B5EF4-FFF2-40B4-BE49-F238E27FC236}">
                <a16:creationId xmlns:a16="http://schemas.microsoft.com/office/drawing/2014/main" id="{EAD823CC-7CA2-7D49-BFEA-B0BD30A14A2A}"/>
              </a:ext>
            </a:extLst>
          </p:cNvPr>
          <p:cNvSpPr>
            <a:spLocks noGrp="1"/>
          </p:cNvSpPr>
          <p:nvPr>
            <p:ph type="sldNum" sz="quarter" idx="12"/>
          </p:nvPr>
        </p:nvSpPr>
        <p:spPr/>
        <p:txBody>
          <a:bodyPr/>
          <a:lstStyle>
            <a:lvl1pPr>
              <a:defRPr/>
            </a:lvl1pPr>
          </a:lstStyle>
          <a:p>
            <a:fld id="{96EBDD3A-AB27-FA47-A8B2-412FE4E39581}" type="slidenum">
              <a:rPr lang="en-US" altLang="en-US"/>
              <a:pPr/>
              <a:t>‹#›</a:t>
            </a:fld>
            <a:endParaRPr lang="en-US" altLang="en-US"/>
          </a:p>
        </p:txBody>
      </p:sp>
    </p:spTree>
    <p:extLst>
      <p:ext uri="{BB962C8B-B14F-4D97-AF65-F5344CB8AC3E}">
        <p14:creationId xmlns:p14="http://schemas.microsoft.com/office/powerpoint/2010/main" val="381563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8A850C77-0601-A945-B07D-72AFC48BA2B3}"/>
              </a:ext>
            </a:extLst>
          </p:cNvPr>
          <p:cNvSpPr>
            <a:spLocks noGrp="1"/>
          </p:cNvSpPr>
          <p:nvPr>
            <p:ph type="dt" sz="half" idx="10"/>
          </p:nvPr>
        </p:nvSpPr>
        <p:spPr/>
        <p:txBody>
          <a:bodyPr/>
          <a:lstStyle>
            <a:lvl1pPr>
              <a:defRPr/>
            </a:lvl1pPr>
          </a:lstStyle>
          <a:p>
            <a:fld id="{5B4FA8E3-B7DC-D040-9825-40743B3CD61F}" type="datetime1">
              <a:rPr lang="en-US" altLang="en-US"/>
              <a:pPr/>
              <a:t>12/29/25</a:t>
            </a:fld>
            <a:endParaRPr lang="en-US" altLang="en-US"/>
          </a:p>
        </p:txBody>
      </p:sp>
      <p:sp>
        <p:nvSpPr>
          <p:cNvPr id="4" name="Footer Placeholder 2">
            <a:extLst>
              <a:ext uri="{FF2B5EF4-FFF2-40B4-BE49-F238E27FC236}">
                <a16:creationId xmlns:a16="http://schemas.microsoft.com/office/drawing/2014/main" id="{9DEE0330-C2FD-784A-B231-28E9E486B83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3F1C43B1-36FA-6247-9618-D1EED656DDFE}"/>
              </a:ext>
            </a:extLst>
          </p:cNvPr>
          <p:cNvSpPr>
            <a:spLocks noGrp="1"/>
          </p:cNvSpPr>
          <p:nvPr>
            <p:ph type="sldNum" sz="quarter" idx="12"/>
          </p:nvPr>
        </p:nvSpPr>
        <p:spPr/>
        <p:txBody>
          <a:bodyPr/>
          <a:lstStyle>
            <a:lvl1pPr>
              <a:defRPr/>
            </a:lvl1pPr>
          </a:lstStyle>
          <a:p>
            <a:fld id="{EBB5F7FD-55E8-FA4F-B35D-D897FE04B3AC}" type="slidenum">
              <a:rPr lang="en-US" altLang="en-US"/>
              <a:pPr/>
              <a:t>‹#›</a:t>
            </a:fld>
            <a:endParaRPr lang="en-US" altLang="en-US"/>
          </a:p>
        </p:txBody>
      </p:sp>
    </p:spTree>
    <p:extLst>
      <p:ext uri="{BB962C8B-B14F-4D97-AF65-F5344CB8AC3E}">
        <p14:creationId xmlns:p14="http://schemas.microsoft.com/office/powerpoint/2010/main" val="2696138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07B21254-9337-C64C-BA5E-51E44C0BE551}"/>
              </a:ext>
            </a:extLst>
          </p:cNvPr>
          <p:cNvSpPr>
            <a:spLocks noGrp="1"/>
          </p:cNvSpPr>
          <p:nvPr>
            <p:ph type="dt" sz="half" idx="10"/>
          </p:nvPr>
        </p:nvSpPr>
        <p:spPr/>
        <p:txBody>
          <a:bodyPr/>
          <a:lstStyle>
            <a:lvl1pPr>
              <a:defRPr/>
            </a:lvl1pPr>
          </a:lstStyle>
          <a:p>
            <a:fld id="{050A863C-1E1D-0745-865E-9B45D4497FDB}" type="datetime1">
              <a:rPr lang="en-US" altLang="en-US"/>
              <a:pPr/>
              <a:t>12/29/25</a:t>
            </a:fld>
            <a:endParaRPr lang="en-US" altLang="en-US"/>
          </a:p>
        </p:txBody>
      </p:sp>
      <p:sp>
        <p:nvSpPr>
          <p:cNvPr id="3" name="Footer Placeholder 2">
            <a:extLst>
              <a:ext uri="{FF2B5EF4-FFF2-40B4-BE49-F238E27FC236}">
                <a16:creationId xmlns:a16="http://schemas.microsoft.com/office/drawing/2014/main" id="{E66CF413-ED7A-D240-AA55-EC417064D9E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2">
            <a:extLst>
              <a:ext uri="{FF2B5EF4-FFF2-40B4-BE49-F238E27FC236}">
                <a16:creationId xmlns:a16="http://schemas.microsoft.com/office/drawing/2014/main" id="{D29E9841-C077-6F49-93E0-DD5556675D41}"/>
              </a:ext>
            </a:extLst>
          </p:cNvPr>
          <p:cNvSpPr>
            <a:spLocks noGrp="1"/>
          </p:cNvSpPr>
          <p:nvPr>
            <p:ph type="sldNum" sz="quarter" idx="12"/>
          </p:nvPr>
        </p:nvSpPr>
        <p:spPr/>
        <p:txBody>
          <a:bodyPr/>
          <a:lstStyle>
            <a:lvl1pPr>
              <a:defRPr/>
            </a:lvl1pPr>
          </a:lstStyle>
          <a:p>
            <a:fld id="{4389AF3F-E8A5-F046-B064-1993900D79B2}" type="slidenum">
              <a:rPr lang="en-US" altLang="en-US"/>
              <a:pPr/>
              <a:t>‹#›</a:t>
            </a:fld>
            <a:endParaRPr lang="en-US" altLang="en-US"/>
          </a:p>
        </p:txBody>
      </p:sp>
    </p:spTree>
    <p:extLst>
      <p:ext uri="{BB962C8B-B14F-4D97-AF65-F5344CB8AC3E}">
        <p14:creationId xmlns:p14="http://schemas.microsoft.com/office/powerpoint/2010/main" val="999049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22270835-FAB7-7F4C-B707-A83139C0E6E2}"/>
              </a:ext>
            </a:extLst>
          </p:cNvPr>
          <p:cNvSpPr>
            <a:spLocks noGrp="1"/>
          </p:cNvSpPr>
          <p:nvPr>
            <p:ph type="dt" sz="half" idx="10"/>
          </p:nvPr>
        </p:nvSpPr>
        <p:spPr/>
        <p:txBody>
          <a:bodyPr/>
          <a:lstStyle>
            <a:lvl1pPr>
              <a:defRPr/>
            </a:lvl1pPr>
          </a:lstStyle>
          <a:p>
            <a:fld id="{7EB23ECF-4608-D848-BB74-F4472482823A}" type="datetime1">
              <a:rPr lang="en-US" altLang="en-US"/>
              <a:pPr/>
              <a:t>12/29/25</a:t>
            </a:fld>
            <a:endParaRPr lang="en-US" altLang="en-US"/>
          </a:p>
        </p:txBody>
      </p:sp>
      <p:sp>
        <p:nvSpPr>
          <p:cNvPr id="6" name="Footer Placeholder 2">
            <a:extLst>
              <a:ext uri="{FF2B5EF4-FFF2-40B4-BE49-F238E27FC236}">
                <a16:creationId xmlns:a16="http://schemas.microsoft.com/office/drawing/2014/main" id="{A5B0A8B2-3CF5-C84B-9E6F-C490969F67B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71C44F5A-63D2-DB43-B50F-85069A9BD89F}"/>
              </a:ext>
            </a:extLst>
          </p:cNvPr>
          <p:cNvSpPr>
            <a:spLocks noGrp="1"/>
          </p:cNvSpPr>
          <p:nvPr>
            <p:ph type="sldNum" sz="quarter" idx="12"/>
          </p:nvPr>
        </p:nvSpPr>
        <p:spPr/>
        <p:txBody>
          <a:bodyPr/>
          <a:lstStyle>
            <a:lvl1pPr>
              <a:defRPr/>
            </a:lvl1pPr>
          </a:lstStyle>
          <a:p>
            <a:fld id="{7B239265-B95C-4E49-9850-134B04FF2F56}" type="slidenum">
              <a:rPr lang="en-US" altLang="en-US"/>
              <a:pPr/>
              <a:t>‹#›</a:t>
            </a:fld>
            <a:endParaRPr lang="en-US" altLang="en-US"/>
          </a:p>
        </p:txBody>
      </p:sp>
    </p:spTree>
    <p:extLst>
      <p:ext uri="{BB962C8B-B14F-4D97-AF65-F5344CB8AC3E}">
        <p14:creationId xmlns:p14="http://schemas.microsoft.com/office/powerpoint/2010/main" val="2992940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b="0" i="0">
                <a:latin typeface="Arial Regular"/>
              </a:defRPr>
            </a:lvl1pPr>
          </a:lstStyle>
          <a:p>
            <a:pPr lvl="0"/>
            <a:r>
              <a:rPr lang="en-US" noProof="0" dirty="0"/>
              <a:t>Click icon to add picture</a:t>
            </a:r>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a:extLst>
              <a:ext uri="{FF2B5EF4-FFF2-40B4-BE49-F238E27FC236}">
                <a16:creationId xmlns:a16="http://schemas.microsoft.com/office/drawing/2014/main" id="{25BCFEDF-614C-3A4D-89A2-4DB6C3AE2267}"/>
              </a:ext>
            </a:extLst>
          </p:cNvPr>
          <p:cNvSpPr>
            <a:spLocks noGrp="1"/>
          </p:cNvSpPr>
          <p:nvPr>
            <p:ph type="dt" sz="half" idx="10"/>
          </p:nvPr>
        </p:nvSpPr>
        <p:spPr/>
        <p:txBody>
          <a:bodyPr/>
          <a:lstStyle>
            <a:lvl1pPr>
              <a:defRPr/>
            </a:lvl1pPr>
          </a:lstStyle>
          <a:p>
            <a:fld id="{AD1F9DCF-5600-FB4C-8BA1-2C066CA5BCD6}" type="datetime1">
              <a:rPr lang="en-US" altLang="en-US"/>
              <a:pPr/>
              <a:t>12/29/25</a:t>
            </a:fld>
            <a:endParaRPr lang="en-US" altLang="en-US"/>
          </a:p>
        </p:txBody>
      </p:sp>
      <p:sp>
        <p:nvSpPr>
          <p:cNvPr id="6" name="Footer Placeholder 2">
            <a:extLst>
              <a:ext uri="{FF2B5EF4-FFF2-40B4-BE49-F238E27FC236}">
                <a16:creationId xmlns:a16="http://schemas.microsoft.com/office/drawing/2014/main" id="{F435A44B-3D21-244D-9FC2-8272BE749C2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3A293ED2-CED5-3C43-A87F-C1F601E9BD4D}"/>
              </a:ext>
            </a:extLst>
          </p:cNvPr>
          <p:cNvSpPr>
            <a:spLocks noGrp="1"/>
          </p:cNvSpPr>
          <p:nvPr>
            <p:ph type="sldNum" sz="quarter" idx="12"/>
          </p:nvPr>
        </p:nvSpPr>
        <p:spPr/>
        <p:txBody>
          <a:bodyPr/>
          <a:lstStyle>
            <a:lvl1pPr>
              <a:defRPr/>
            </a:lvl1pPr>
          </a:lstStyle>
          <a:p>
            <a:fld id="{D6508AE7-FF48-4A45-9FC6-634E41DE3F96}" type="slidenum">
              <a:rPr lang="en-US" altLang="en-US"/>
              <a:pPr/>
              <a:t>‹#›</a:t>
            </a:fld>
            <a:endParaRPr lang="en-US" altLang="en-US"/>
          </a:p>
        </p:txBody>
      </p:sp>
    </p:spTree>
    <p:extLst>
      <p:ext uri="{BB962C8B-B14F-4D97-AF65-F5344CB8AC3E}">
        <p14:creationId xmlns:p14="http://schemas.microsoft.com/office/powerpoint/2010/main" val="761955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Title Placeholder 21">
            <a:extLst>
              <a:ext uri="{FF2B5EF4-FFF2-40B4-BE49-F238E27FC236}">
                <a16:creationId xmlns:a16="http://schemas.microsoft.com/office/drawing/2014/main" id="{9BCA5E0C-EDBD-994C-AEFC-4655ADC96553}"/>
              </a:ext>
            </a:extLst>
          </p:cNvPr>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3" name="Text Placeholder 12">
            <a:extLst>
              <a:ext uri="{FF2B5EF4-FFF2-40B4-BE49-F238E27FC236}">
                <a16:creationId xmlns:a16="http://schemas.microsoft.com/office/drawing/2014/main" id="{1EF6079E-62AA-294C-81B9-5F7670F9B160}"/>
              </a:ext>
            </a:extLst>
          </p:cNvPr>
          <p:cNvSpPr>
            <a:spLocks noGrp="1"/>
          </p:cNvSpPr>
          <p:nvPr>
            <p:ph type="body" idx="1"/>
          </p:nvPr>
        </p:nvSpPr>
        <p:spPr bwMode="auto">
          <a:xfrm>
            <a:off x="457200" y="1600200"/>
            <a:ext cx="8229600" cy="47085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3">
            <a:extLst>
              <a:ext uri="{FF2B5EF4-FFF2-40B4-BE49-F238E27FC236}">
                <a16:creationId xmlns:a16="http://schemas.microsoft.com/office/drawing/2014/main" id="{2B4B3910-467A-D94A-9295-36EC0B2FF3DC}"/>
              </a:ext>
            </a:extLst>
          </p:cNvPr>
          <p:cNvSpPr>
            <a:spLocks noGrp="1"/>
          </p:cNvSpPr>
          <p:nvPr>
            <p:ph type="dt" sz="half" idx="2"/>
          </p:nvPr>
        </p:nvSpPr>
        <p:spPr>
          <a:xfrm>
            <a:off x="457200" y="6416675"/>
            <a:ext cx="2133600" cy="365125"/>
          </a:xfrm>
          <a:prstGeom prst="rect">
            <a:avLst/>
          </a:prstGeom>
        </p:spPr>
        <p:txBody>
          <a:bodyPr vert="horz" wrap="square" lIns="91440" tIns="45720" rIns="91440" bIns="45720" numCol="1" anchor="b" anchorCtr="0" compatLnSpc="1">
            <a:prstTxWarp prst="textNoShape">
              <a:avLst/>
            </a:prstTxWarp>
          </a:bodyPr>
          <a:lstStyle>
            <a:lvl1pPr>
              <a:defRPr sz="1200" b="0" i="0">
                <a:solidFill>
                  <a:srgbClr val="BCBCBC"/>
                </a:solidFill>
                <a:latin typeface="Arial Regular"/>
              </a:defRPr>
            </a:lvl1pPr>
          </a:lstStyle>
          <a:p>
            <a:fld id="{4007D3BB-F059-BC4A-92DA-2339A2F01306}" type="datetime1">
              <a:rPr lang="en-US" altLang="en-US" smtClean="0"/>
              <a:pPr/>
              <a:t>12/29/25</a:t>
            </a:fld>
            <a:endParaRPr lang="en-US" altLang="en-US" dirty="0"/>
          </a:p>
        </p:txBody>
      </p:sp>
      <p:sp>
        <p:nvSpPr>
          <p:cNvPr id="3" name="Footer Placeholder 2">
            <a:extLst>
              <a:ext uri="{FF2B5EF4-FFF2-40B4-BE49-F238E27FC236}">
                <a16:creationId xmlns:a16="http://schemas.microsoft.com/office/drawing/2014/main" id="{F4259929-26A0-C248-B41D-9E13D88BC55C}"/>
              </a:ext>
            </a:extLst>
          </p:cNvPr>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b="0" i="0">
                <a:solidFill>
                  <a:schemeClr val="tx1">
                    <a:shade val="50000"/>
                  </a:schemeClr>
                </a:solidFill>
                <a:latin typeface="Arial Regular"/>
                <a:ea typeface="+mn-ea"/>
                <a:cs typeface="+mn-cs"/>
              </a:defRPr>
            </a:lvl1pPr>
          </a:lstStyle>
          <a:p>
            <a:pPr>
              <a:defRPr/>
            </a:pPr>
            <a:endParaRPr lang="en-US" dirty="0"/>
          </a:p>
        </p:txBody>
      </p:sp>
      <p:sp>
        <p:nvSpPr>
          <p:cNvPr id="23" name="Slide Number Placeholder 22">
            <a:extLst>
              <a:ext uri="{FF2B5EF4-FFF2-40B4-BE49-F238E27FC236}">
                <a16:creationId xmlns:a16="http://schemas.microsoft.com/office/drawing/2014/main" id="{0E2DEC72-9E18-8645-8D7B-606C03B95D6D}"/>
              </a:ext>
            </a:extLst>
          </p:cNvPr>
          <p:cNvSpPr>
            <a:spLocks noGrp="1"/>
          </p:cNvSpPr>
          <p:nvPr>
            <p:ph type="sldNum" sz="quarter" idx="4"/>
          </p:nvPr>
        </p:nvSpPr>
        <p:spPr>
          <a:xfrm>
            <a:off x="7924800" y="6416675"/>
            <a:ext cx="762000" cy="365125"/>
          </a:xfrm>
          <a:prstGeom prst="rect">
            <a:avLst/>
          </a:prstGeom>
        </p:spPr>
        <p:txBody>
          <a:bodyPr vert="horz" wrap="square" lIns="0" tIns="45720" rIns="0" bIns="45720" numCol="1" anchor="b" anchorCtr="0" compatLnSpc="1">
            <a:prstTxWarp prst="textNoShape">
              <a:avLst/>
            </a:prstTxWarp>
          </a:bodyPr>
          <a:lstStyle>
            <a:lvl1pPr algn="r">
              <a:defRPr sz="1200" b="0" i="0">
                <a:solidFill>
                  <a:srgbClr val="BCBCBC"/>
                </a:solidFill>
                <a:latin typeface="Arial Regular"/>
              </a:defRPr>
            </a:lvl1pPr>
          </a:lstStyle>
          <a:p>
            <a:fld id="{4D5BA157-E629-5D42-96D3-CF94DD39C696}" type="slidenum">
              <a:rPr lang="en-US" altLang="en-US" smtClean="0"/>
              <a:pPr/>
              <a:t>‹#›</a:t>
            </a:fld>
            <a:endParaRPr lang="en-US" altLang="en-US" dirty="0"/>
          </a:p>
        </p:txBody>
      </p:sp>
    </p:spTree>
  </p:cSld>
  <p:clrMap bg1="dk1" tx1="lt1" bg2="dk2" tx2="lt2" accent1="accent1" accent2="accent2" accent3="accent3" accent4="accent4" accent5="accent5" accent6="accent6" hlink="hlink" folHlink="folHlink"/>
  <p:sldLayoutIdLst>
    <p:sldLayoutId id="2147483850" r:id="rId1"/>
    <p:sldLayoutId id="2147483851" r:id="rId2"/>
    <p:sldLayoutId id="2147483860"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6pPr>
      <a:lvl7pPr marL="914400" algn="ctr" rtl="0" fontAlgn="base">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9pPr>
    </p:titleStyle>
    <p:bodyStyle>
      <a:lvl1pPr marL="547688" indent="-411163" algn="l" rtl="0" eaLnBrk="0" fontAlgn="base" hangingPunct="0">
        <a:spcBef>
          <a:spcPct val="20000"/>
        </a:spcBef>
        <a:spcAft>
          <a:spcPct val="0"/>
        </a:spcAft>
        <a:buClr>
          <a:srgbClr val="F9F9F9"/>
        </a:buClr>
        <a:buSzPct val="65000"/>
        <a:buFont typeface="Wingdings 2" pitchFamily="2" charset="2"/>
        <a:buChar char=""/>
        <a:defRPr sz="2800" b="0" i="0" kern="1200">
          <a:solidFill>
            <a:schemeClr val="tx1"/>
          </a:solidFill>
          <a:latin typeface="Arial Regular"/>
          <a:ea typeface="ＭＳ Ｐゴシック" pitchFamily="-111" charset="-128"/>
          <a:cs typeface="ＭＳ Ｐゴシック" pitchFamily="-111" charset="-128"/>
        </a:defRPr>
      </a:lvl1pPr>
      <a:lvl2pPr marL="868363" indent="-282575" algn="l" rtl="0" eaLnBrk="0" fontAlgn="base" hangingPunct="0">
        <a:spcBef>
          <a:spcPct val="20000"/>
        </a:spcBef>
        <a:spcAft>
          <a:spcPct val="0"/>
        </a:spcAft>
        <a:buClr>
          <a:schemeClr val="tx1"/>
        </a:buClr>
        <a:buSzPct val="80000"/>
        <a:buFont typeface="Wingdings 2" pitchFamily="2" charset="2"/>
        <a:buChar char=""/>
        <a:defRPr sz="2400" b="0" i="0" kern="1200">
          <a:solidFill>
            <a:schemeClr val="tx1"/>
          </a:solidFill>
          <a:latin typeface="Arial Regular"/>
          <a:ea typeface="ＭＳ Ｐゴシック" pitchFamily="-111" charset="-128"/>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b="0" i="0" kern="1200">
          <a:solidFill>
            <a:schemeClr val="tx1"/>
          </a:solidFill>
          <a:latin typeface="Arial Regular"/>
          <a:ea typeface="ＭＳ Ｐゴシック" pitchFamily="-111" charset="-128"/>
          <a:cs typeface="+mn-cs"/>
        </a:defRPr>
      </a:lvl3pPr>
      <a:lvl4pPr marL="1352550" indent="-182563" algn="l" rtl="0" eaLnBrk="0" fontAlgn="base" hangingPunct="0">
        <a:spcBef>
          <a:spcPct val="20000"/>
        </a:spcBef>
        <a:spcAft>
          <a:spcPct val="0"/>
        </a:spcAft>
        <a:buClr>
          <a:schemeClr val="tx1"/>
        </a:buClr>
        <a:buSzPct val="100000"/>
        <a:buFont typeface="Wingdings 3" pitchFamily="2" charset="2"/>
        <a:buChar char=""/>
        <a:defRPr sz="2000" b="0" i="0" kern="1200">
          <a:solidFill>
            <a:schemeClr val="tx1"/>
          </a:solidFill>
          <a:latin typeface="Arial Regular"/>
          <a:ea typeface="ＭＳ Ｐゴシック" pitchFamily="-111" charset="-128"/>
          <a:cs typeface="+mn-cs"/>
        </a:defRPr>
      </a:lvl4pPr>
      <a:lvl5pPr marL="1544638" indent="-182563" algn="l" rtl="0" eaLnBrk="0" fontAlgn="base" hangingPunct="0">
        <a:spcBef>
          <a:spcPct val="20000"/>
        </a:spcBef>
        <a:spcAft>
          <a:spcPct val="0"/>
        </a:spcAft>
        <a:buClr>
          <a:schemeClr val="tx1"/>
        </a:buClr>
        <a:buFont typeface="Wingdings 2" pitchFamily="2" charset="2"/>
        <a:buChar char=""/>
        <a:defRPr sz="2000" b="0" i="0" kern="1200">
          <a:solidFill>
            <a:schemeClr val="tx1"/>
          </a:solidFill>
          <a:latin typeface="Arial Regular"/>
          <a:ea typeface="ＭＳ Ｐゴシック" pitchFamily="-111" charset="-128"/>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21.png"/><Relationship Id="rId12"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www.buyactivatedcharcoal.com/product/activated_charcoal_powder/hardwood/sn20"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50CB-AC22-734B-8C22-4E05DB5768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46FA3B3D-F0F9-9340-98E1-8E6E3CC8DC9F}"/>
              </a:ext>
            </a:extLst>
          </p:cNvPr>
          <p:cNvSpPr txBox="1">
            <a:spLocks/>
          </p:cNvSpPr>
          <p:nvPr/>
        </p:nvSpPr>
        <p:spPr>
          <a:xfrm>
            <a:off x="1115878" y="2992111"/>
            <a:ext cx="6726264" cy="1254426"/>
          </a:xfrm>
          <a:prstGeom prst="rect">
            <a:avLst/>
          </a:prstGeom>
        </p:spPr>
        <p:txBody>
          <a:bodyPr>
            <a:prstTxWarp prst="textStop">
              <a:avLst/>
            </a:prstTxWarp>
            <a:normAutofit/>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6pPr>
            <a:lvl7pPr marL="914400" algn="ctr" rtl="0" fontAlgn="base">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9pPr>
          </a:lstStyle>
          <a:p>
            <a:pPr defTabSz="914400"/>
            <a:r>
              <a:rPr lang="en-AU" sz="3600">
                <a:solidFill>
                  <a:schemeClr val="tx1"/>
                </a:solidFill>
                <a:effectLst>
                  <a:glow rad="101600">
                    <a:schemeClr val="bg1">
                      <a:alpha val="60000"/>
                    </a:schemeClr>
                  </a:glow>
                  <a:outerShdw blurRad="127000" dist="200000" dir="2700000" algn="tl" rotWithShape="0">
                    <a:srgbClr val="000000">
                      <a:alpha val="30000"/>
                    </a:srgbClr>
                  </a:outerShdw>
                </a:effectLst>
              </a:rPr>
              <a:t>Natural Thyroid Health</a:t>
            </a:r>
            <a:endParaRPr lang="en-AU" sz="3600" dirty="0">
              <a:solidFill>
                <a:schemeClr val="tx1"/>
              </a:solidFill>
              <a:effectLst>
                <a:glow rad="101600">
                  <a:schemeClr val="bg1">
                    <a:alpha val="60000"/>
                  </a:schemeClr>
                </a:glow>
                <a:outerShdw blurRad="127000" dist="200000" dir="2700000" algn="tl" rotWithShape="0">
                  <a:srgbClr val="000000">
                    <a:alpha val="30000"/>
                  </a:srgbClr>
                </a:outerShdw>
              </a:effectLst>
            </a:endParaRPr>
          </a:p>
        </p:txBody>
      </p:sp>
    </p:spTree>
    <p:extLst>
      <p:ext uri="{BB962C8B-B14F-4D97-AF65-F5344CB8AC3E}">
        <p14:creationId xmlns:p14="http://schemas.microsoft.com/office/powerpoint/2010/main" val="4077329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294901-7C45-DB45-B83C-EAF12A0DE8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2" name="Title 1">
            <a:extLst>
              <a:ext uri="{FF2B5EF4-FFF2-40B4-BE49-F238E27FC236}">
                <a16:creationId xmlns:a16="http://schemas.microsoft.com/office/drawing/2014/main" id="{60B42058-CACA-2F44-AE57-FC11C4FE30C3}"/>
              </a:ext>
            </a:extLst>
          </p:cNvPr>
          <p:cNvSpPr>
            <a:spLocks noGrp="1"/>
          </p:cNvSpPr>
          <p:nvPr>
            <p:ph type="title"/>
          </p:nvPr>
        </p:nvSpPr>
        <p:spPr>
          <a:xfrm>
            <a:off x="457200" y="-30162"/>
            <a:ext cx="8229600" cy="1143000"/>
          </a:xfrm>
        </p:spPr>
        <p:txBody>
          <a:bodyPr>
            <a:normAutofit fontScale="90000"/>
          </a:bodyPr>
          <a:lstStyle/>
          <a:p>
            <a:r>
              <a:rPr lang="en-US" dirty="0"/>
              <a:t>A high total cholesterol level suppresses thyroid function.</a:t>
            </a:r>
          </a:p>
        </p:txBody>
      </p:sp>
      <p:sp>
        <p:nvSpPr>
          <p:cNvPr id="7" name="TextBox 6">
            <a:extLst>
              <a:ext uri="{FF2B5EF4-FFF2-40B4-BE49-F238E27FC236}">
                <a16:creationId xmlns:a16="http://schemas.microsoft.com/office/drawing/2014/main" id="{F9905847-2C61-EE4D-8306-700C251936C1}"/>
              </a:ext>
            </a:extLst>
          </p:cNvPr>
          <p:cNvSpPr txBox="1"/>
          <p:nvPr/>
        </p:nvSpPr>
        <p:spPr>
          <a:xfrm>
            <a:off x="1815547" y="6528424"/>
            <a:ext cx="3168368" cy="369332"/>
          </a:xfrm>
          <a:prstGeom prst="rect">
            <a:avLst/>
          </a:prstGeom>
          <a:noFill/>
        </p:spPr>
        <p:txBody>
          <a:bodyPr wrap="none" rtlCol="0">
            <a:spAutoFit/>
          </a:bodyPr>
          <a:lstStyle/>
          <a:p>
            <a:r>
              <a:rPr lang="en-AU" dirty="0">
                <a:ea typeface="ＭＳ Ｐゴシック" pitchFamily="-111" charset="-128"/>
                <a:cs typeface="ＭＳ Ｐゴシック" pitchFamily="-111" charset="-128"/>
              </a:rPr>
              <a:t>Presse Med. 37(11):1538-46.</a:t>
            </a:r>
            <a:endParaRPr lang="en-US" dirty="0"/>
          </a:p>
        </p:txBody>
      </p:sp>
    </p:spTree>
    <p:extLst>
      <p:ext uri="{BB962C8B-B14F-4D97-AF65-F5344CB8AC3E}">
        <p14:creationId xmlns:p14="http://schemas.microsoft.com/office/powerpoint/2010/main" val="195979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8341C5-6245-A24B-BD8B-8285C69A5440}"/>
              </a:ext>
            </a:extLst>
          </p:cNvPr>
          <p:cNvSpPr/>
          <p:nvPr/>
        </p:nvSpPr>
        <p:spPr>
          <a:xfrm>
            <a:off x="-543339" y="-119270"/>
            <a:ext cx="10389704" cy="1881809"/>
          </a:xfrm>
          <a:prstGeom prst="rect">
            <a:avLst/>
          </a:prstGeom>
          <a:solidFill>
            <a:srgbClr val="170E0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pic>
        <p:nvPicPr>
          <p:cNvPr id="6" name="Picture 5">
            <a:extLst>
              <a:ext uri="{FF2B5EF4-FFF2-40B4-BE49-F238E27FC236}">
                <a16:creationId xmlns:a16="http://schemas.microsoft.com/office/drawing/2014/main" id="{D89EAADE-A550-C840-8B53-3ABA26BC75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417637"/>
            <a:ext cx="9144000" cy="5441949"/>
          </a:xfrm>
          <a:prstGeom prst="rect">
            <a:avLst/>
          </a:prstGeom>
        </p:spPr>
      </p:pic>
      <p:sp>
        <p:nvSpPr>
          <p:cNvPr id="2" name="Title 1">
            <a:extLst>
              <a:ext uri="{FF2B5EF4-FFF2-40B4-BE49-F238E27FC236}">
                <a16:creationId xmlns:a16="http://schemas.microsoft.com/office/drawing/2014/main" id="{7EBD8B2A-5A89-564A-BD7C-BBED701836C2}"/>
              </a:ext>
            </a:extLst>
          </p:cNvPr>
          <p:cNvSpPr>
            <a:spLocks noGrp="1"/>
          </p:cNvSpPr>
          <p:nvPr>
            <p:ph type="title"/>
          </p:nvPr>
        </p:nvSpPr>
        <p:spPr/>
        <p:txBody>
          <a:bodyPr/>
          <a:lstStyle/>
          <a:p>
            <a:r>
              <a:rPr lang="en-US" dirty="0"/>
              <a:t>Animal Fat</a:t>
            </a:r>
          </a:p>
        </p:txBody>
      </p:sp>
      <p:sp>
        <p:nvSpPr>
          <p:cNvPr id="3" name="Content Placeholder 2">
            <a:extLst>
              <a:ext uri="{FF2B5EF4-FFF2-40B4-BE49-F238E27FC236}">
                <a16:creationId xmlns:a16="http://schemas.microsoft.com/office/drawing/2014/main" id="{490B92E5-8A0D-6749-B0D1-C43439274356}"/>
              </a:ext>
            </a:extLst>
          </p:cNvPr>
          <p:cNvSpPr>
            <a:spLocks noGrp="1"/>
          </p:cNvSpPr>
          <p:nvPr>
            <p:ph idx="1"/>
          </p:nvPr>
        </p:nvSpPr>
        <p:spPr>
          <a:xfrm>
            <a:off x="367747" y="1282150"/>
            <a:ext cx="8408504" cy="2388704"/>
          </a:xfrm>
          <a:solidFill>
            <a:srgbClr val="170E0B">
              <a:alpha val="41000"/>
            </a:srgbClr>
          </a:solidFill>
          <a:ln>
            <a:noFill/>
          </a:ln>
          <a:effectLst>
            <a:outerShdw blurRad="50800" dist="50800" dir="5400000" algn="ctr" rotWithShape="0">
              <a:srgbClr val="000000"/>
            </a:outerShdw>
          </a:effectLst>
        </p:spPr>
        <p:txBody>
          <a:bodyPr/>
          <a:lstStyle/>
          <a:p>
            <a:pPr marL="136525" indent="0">
              <a:buNone/>
            </a:pPr>
            <a:r>
              <a:rPr lang="en-AU" sz="2400" dirty="0">
                <a:latin typeface="Helvetica" pitchFamily="2" charset="0"/>
              </a:rPr>
              <a:t>Consumption of animal fat increases the risk of thyroid dysfunction by 55%. </a:t>
            </a:r>
          </a:p>
          <a:p>
            <a:pPr marL="136525" indent="0">
              <a:buNone/>
            </a:pPr>
            <a:r>
              <a:rPr lang="en-AU" sz="2400" dirty="0">
                <a:latin typeface="Helvetica" pitchFamily="2" charset="0"/>
              </a:rPr>
              <a:t>Leviticus 7:23.  “Speak unto the children of Israel, saying, Ye shall eat no manner of fat, of ox, or of sheep, or of goat.”</a:t>
            </a:r>
          </a:p>
          <a:p>
            <a:pPr marL="136525" indent="0">
              <a:buNone/>
            </a:pPr>
            <a:r>
              <a:rPr lang="en-AU" sz="2400" dirty="0">
                <a:latin typeface="Helvetica" pitchFamily="2" charset="0"/>
              </a:rPr>
              <a:t>Whereas Omega-3 polyunsaturated vegetable fat are beneficial the the thyroid cells.</a:t>
            </a:r>
          </a:p>
          <a:p>
            <a:pPr marL="136525" indent="0">
              <a:buNone/>
            </a:pPr>
            <a:endParaRPr lang="en-AU" sz="2400" dirty="0">
              <a:latin typeface="Helvetica" pitchFamily="2" charset="0"/>
            </a:endParaRPr>
          </a:p>
        </p:txBody>
      </p:sp>
      <p:sp>
        <p:nvSpPr>
          <p:cNvPr id="4" name="TextBox 3">
            <a:extLst>
              <a:ext uri="{FF2B5EF4-FFF2-40B4-BE49-F238E27FC236}">
                <a16:creationId xmlns:a16="http://schemas.microsoft.com/office/drawing/2014/main" id="{352B2751-1895-AE45-AC1B-7D8EDF4DF5AE}"/>
              </a:ext>
            </a:extLst>
          </p:cNvPr>
          <p:cNvSpPr txBox="1"/>
          <p:nvPr/>
        </p:nvSpPr>
        <p:spPr>
          <a:xfrm>
            <a:off x="3011316" y="6488668"/>
            <a:ext cx="3121367" cy="369332"/>
          </a:xfrm>
          <a:prstGeom prst="rect">
            <a:avLst/>
          </a:prstGeom>
          <a:noFill/>
        </p:spPr>
        <p:txBody>
          <a:bodyPr wrap="none" rtlCol="0">
            <a:spAutoFit/>
          </a:bodyPr>
          <a:lstStyle/>
          <a:p>
            <a:r>
              <a:rPr lang="en-AU" dirty="0">
                <a:ea typeface="ＭＳ Ｐゴシック" pitchFamily="-111" charset="-128"/>
                <a:cs typeface="ＭＳ Ｐゴシック" pitchFamily="-111" charset="-128"/>
              </a:rPr>
              <a:t>Sci Rep. 2020 10(1):10670.</a:t>
            </a:r>
            <a:endParaRPr lang="en-US" dirty="0"/>
          </a:p>
        </p:txBody>
      </p:sp>
    </p:spTree>
    <p:extLst>
      <p:ext uri="{BB962C8B-B14F-4D97-AF65-F5344CB8AC3E}">
        <p14:creationId xmlns:p14="http://schemas.microsoft.com/office/powerpoint/2010/main" val="186749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63DA63-6AC2-EF46-909E-88E0854F606C}"/>
              </a:ext>
            </a:extLst>
          </p:cNvPr>
          <p:cNvPicPr>
            <a:picLocks noChangeAspect="1"/>
          </p:cNvPicPr>
          <p:nvPr/>
        </p:nvPicPr>
        <p:blipFill>
          <a:blip r:embed="rId3"/>
          <a:stretch>
            <a:fillRect/>
          </a:stretch>
        </p:blipFill>
        <p:spPr>
          <a:xfrm>
            <a:off x="0" y="-3455893"/>
            <a:ext cx="10497312" cy="15807716"/>
          </a:xfrm>
          <a:prstGeom prst="rect">
            <a:avLst/>
          </a:prstGeom>
        </p:spPr>
      </p:pic>
      <p:sp>
        <p:nvSpPr>
          <p:cNvPr id="2" name="Title 1">
            <a:extLst>
              <a:ext uri="{FF2B5EF4-FFF2-40B4-BE49-F238E27FC236}">
                <a16:creationId xmlns:a16="http://schemas.microsoft.com/office/drawing/2014/main" id="{6E25AB4B-023C-364B-8758-48ADD8080AB9}"/>
              </a:ext>
            </a:extLst>
          </p:cNvPr>
          <p:cNvSpPr>
            <a:spLocks noGrp="1"/>
          </p:cNvSpPr>
          <p:nvPr>
            <p:ph type="title"/>
          </p:nvPr>
        </p:nvSpPr>
        <p:spPr>
          <a:xfrm>
            <a:off x="2267712" y="274638"/>
            <a:ext cx="8229600" cy="1143000"/>
          </a:xfrm>
        </p:spPr>
        <p:txBody>
          <a:bodyPr>
            <a:normAutofit/>
          </a:bodyPr>
          <a:lstStyle/>
          <a:p>
            <a:r>
              <a:rPr lang="en-US" sz="4500" dirty="0"/>
              <a:t>Thyroid </a:t>
            </a:r>
          </a:p>
        </p:txBody>
      </p:sp>
      <p:sp>
        <p:nvSpPr>
          <p:cNvPr id="3" name="Content Placeholder 2">
            <a:extLst>
              <a:ext uri="{FF2B5EF4-FFF2-40B4-BE49-F238E27FC236}">
                <a16:creationId xmlns:a16="http://schemas.microsoft.com/office/drawing/2014/main" id="{27716676-1FEC-ED4E-90FD-41D6F3D6DCA7}"/>
              </a:ext>
            </a:extLst>
          </p:cNvPr>
          <p:cNvSpPr>
            <a:spLocks noGrp="1"/>
          </p:cNvSpPr>
          <p:nvPr>
            <p:ph sz="half" idx="1"/>
          </p:nvPr>
        </p:nvSpPr>
        <p:spPr>
          <a:xfrm>
            <a:off x="4962906" y="1417638"/>
            <a:ext cx="3886200" cy="3521253"/>
          </a:xfrm>
        </p:spPr>
        <p:txBody>
          <a:bodyPr>
            <a:normAutofit fontScale="92500" lnSpcReduction="10000"/>
          </a:bodyPr>
          <a:lstStyle/>
          <a:p>
            <a:pPr marL="0" indent="0">
              <a:lnSpc>
                <a:spcPct val="150000"/>
              </a:lnSpc>
              <a:buNone/>
            </a:pPr>
            <a:r>
              <a:rPr lang="en-AU" sz="3300" dirty="0"/>
              <a:t>Vegetable oil, when it enters the blood stream, significantly decreases thyroid hormone production.</a:t>
            </a:r>
            <a:endParaRPr lang="en-US" sz="3300" dirty="0"/>
          </a:p>
        </p:txBody>
      </p:sp>
      <p:sp>
        <p:nvSpPr>
          <p:cNvPr id="5" name="TextBox 4">
            <a:extLst>
              <a:ext uri="{FF2B5EF4-FFF2-40B4-BE49-F238E27FC236}">
                <a16:creationId xmlns:a16="http://schemas.microsoft.com/office/drawing/2014/main" id="{358998E9-9F99-D74E-8FE6-CB799BCCCB05}"/>
              </a:ext>
            </a:extLst>
          </p:cNvPr>
          <p:cNvSpPr txBox="1"/>
          <p:nvPr/>
        </p:nvSpPr>
        <p:spPr>
          <a:xfrm>
            <a:off x="2925515" y="5723751"/>
            <a:ext cx="4865434" cy="369332"/>
          </a:xfrm>
          <a:prstGeom prst="rect">
            <a:avLst/>
          </a:prstGeom>
          <a:noFill/>
        </p:spPr>
        <p:txBody>
          <a:bodyPr wrap="none" rtlCol="0">
            <a:spAutoFit/>
          </a:bodyPr>
          <a:lstStyle/>
          <a:p>
            <a:r>
              <a:rPr lang="en-US" dirty="0"/>
              <a:t>Nihon </a:t>
            </a:r>
            <a:r>
              <a:rPr lang="en-US" dirty="0" err="1"/>
              <a:t>Naibunpi</a:t>
            </a:r>
            <a:r>
              <a:rPr lang="en-US" dirty="0"/>
              <a:t> Gakkai </a:t>
            </a:r>
            <a:r>
              <a:rPr lang="en-US" dirty="0" err="1"/>
              <a:t>Zasshi</a:t>
            </a:r>
            <a:r>
              <a:rPr lang="en-US" dirty="0"/>
              <a:t>. 70(4):465-70. </a:t>
            </a:r>
          </a:p>
        </p:txBody>
      </p:sp>
    </p:spTree>
    <p:extLst>
      <p:ext uri="{BB962C8B-B14F-4D97-AF65-F5344CB8AC3E}">
        <p14:creationId xmlns:p14="http://schemas.microsoft.com/office/powerpoint/2010/main" val="1153758281"/>
      </p:ext>
    </p:extLst>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FD891B-ED1B-4248-A249-8DE72CDAC4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212277"/>
            <a:ext cx="9144000" cy="3602165"/>
          </a:xfrm>
          <a:prstGeom prst="rect">
            <a:avLst/>
          </a:prstGeom>
        </p:spPr>
      </p:pic>
      <p:pic>
        <p:nvPicPr>
          <p:cNvPr id="4" name="Picture 3">
            <a:extLst>
              <a:ext uri="{FF2B5EF4-FFF2-40B4-BE49-F238E27FC236}">
                <a16:creationId xmlns:a16="http://schemas.microsoft.com/office/drawing/2014/main" id="{A627260E-EC01-D34B-B235-C848E923791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425" y="1389888"/>
            <a:ext cx="9079149" cy="5468112"/>
          </a:xfrm>
          <a:prstGeom prst="rect">
            <a:avLst/>
          </a:prstGeom>
        </p:spPr>
      </p:pic>
      <p:sp>
        <p:nvSpPr>
          <p:cNvPr id="3" name="Content Placeholder 2">
            <a:extLst>
              <a:ext uri="{FF2B5EF4-FFF2-40B4-BE49-F238E27FC236}">
                <a16:creationId xmlns:a16="http://schemas.microsoft.com/office/drawing/2014/main" id="{4B5883C6-2F5A-3F4C-8FFC-233BFDE2EAE8}"/>
              </a:ext>
            </a:extLst>
          </p:cNvPr>
          <p:cNvSpPr>
            <a:spLocks noGrp="1"/>
          </p:cNvSpPr>
          <p:nvPr>
            <p:ph idx="1"/>
          </p:nvPr>
        </p:nvSpPr>
        <p:spPr>
          <a:xfrm>
            <a:off x="5274365" y="3074093"/>
            <a:ext cx="3717941" cy="3167960"/>
          </a:xfrm>
        </p:spPr>
        <p:txBody>
          <a:bodyPr/>
          <a:lstStyle/>
          <a:p>
            <a:pPr marL="136525" indent="0">
              <a:buClr>
                <a:schemeClr val="bg1"/>
              </a:buClr>
              <a:buSzPct val="100000"/>
              <a:buNone/>
            </a:pPr>
            <a:r>
              <a:rPr lang="en-AU" sz="2200" dirty="0">
                <a:solidFill>
                  <a:schemeClr val="bg1"/>
                </a:solidFill>
                <a:latin typeface="Helvetica" pitchFamily="2" charset="0"/>
              </a:rPr>
              <a:t>Vegan Diet!</a:t>
            </a:r>
          </a:p>
          <a:p>
            <a:pPr marL="136525" indent="0">
              <a:buClr>
                <a:schemeClr val="bg1"/>
              </a:buClr>
              <a:buSzPct val="100000"/>
              <a:buNone/>
            </a:pPr>
            <a:r>
              <a:rPr lang="en-AU" sz="2200" dirty="0">
                <a:solidFill>
                  <a:schemeClr val="bg1"/>
                </a:solidFill>
                <a:latin typeface="Helvetica" pitchFamily="2" charset="0"/>
              </a:rPr>
              <a:t>“Exclusion of all animal foods was associated with half the prevalence of hyperthyroidism compared with omnivorous diets.”</a:t>
            </a:r>
          </a:p>
          <a:p>
            <a:pPr>
              <a:buClr>
                <a:schemeClr val="bg1"/>
              </a:buClr>
              <a:buSzPct val="100000"/>
              <a:buFont typeface="Arial" panose="020B0604020202020204" pitchFamily="34" charset="0"/>
              <a:buChar char="•"/>
            </a:pPr>
            <a:endParaRPr lang="en-US" sz="2200" dirty="0">
              <a:solidFill>
                <a:schemeClr val="bg1"/>
              </a:solidFill>
              <a:latin typeface="Helvetica" pitchFamily="2" charset="0"/>
            </a:endParaRPr>
          </a:p>
        </p:txBody>
      </p:sp>
      <p:sp>
        <p:nvSpPr>
          <p:cNvPr id="5" name="TextBox 4">
            <a:extLst>
              <a:ext uri="{FF2B5EF4-FFF2-40B4-BE49-F238E27FC236}">
                <a16:creationId xmlns:a16="http://schemas.microsoft.com/office/drawing/2014/main" id="{C12EEFA5-2BB4-0A49-8CD3-422E378959D3}"/>
              </a:ext>
            </a:extLst>
          </p:cNvPr>
          <p:cNvSpPr txBox="1"/>
          <p:nvPr/>
        </p:nvSpPr>
        <p:spPr>
          <a:xfrm>
            <a:off x="5963478" y="6468438"/>
            <a:ext cx="2890278" cy="307777"/>
          </a:xfrm>
          <a:prstGeom prst="rect">
            <a:avLst/>
          </a:prstGeom>
          <a:noFill/>
        </p:spPr>
        <p:txBody>
          <a:bodyPr wrap="none" rtlCol="0">
            <a:spAutoFit/>
          </a:bodyPr>
          <a:lstStyle/>
          <a:p>
            <a:r>
              <a:rPr lang="en-US" sz="1400" dirty="0">
                <a:solidFill>
                  <a:schemeClr val="bg1"/>
                </a:solidFill>
              </a:rPr>
              <a:t>Public Health </a:t>
            </a:r>
            <a:r>
              <a:rPr lang="en-US" sz="1400" dirty="0" err="1">
                <a:solidFill>
                  <a:schemeClr val="bg1"/>
                </a:solidFill>
              </a:rPr>
              <a:t>Nutr</a:t>
            </a:r>
            <a:r>
              <a:rPr lang="en-US" sz="1400" dirty="0">
                <a:solidFill>
                  <a:schemeClr val="bg1"/>
                </a:solidFill>
              </a:rPr>
              <a:t>. 18(8):1482-7.</a:t>
            </a:r>
          </a:p>
        </p:txBody>
      </p:sp>
      <p:pic>
        <p:nvPicPr>
          <p:cNvPr id="7" name="Picture 6">
            <a:extLst>
              <a:ext uri="{FF2B5EF4-FFF2-40B4-BE49-F238E27FC236}">
                <a16:creationId xmlns:a16="http://schemas.microsoft.com/office/drawing/2014/main" id="{25493E6A-A830-EF4C-92B7-9C9C539B235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08851" y="1590326"/>
            <a:ext cx="2166730" cy="1444011"/>
          </a:xfrm>
          <a:prstGeom prst="rect">
            <a:avLst/>
          </a:prstGeom>
        </p:spPr>
      </p:pic>
    </p:spTree>
    <p:extLst>
      <p:ext uri="{BB962C8B-B14F-4D97-AF65-F5344CB8AC3E}">
        <p14:creationId xmlns:p14="http://schemas.microsoft.com/office/powerpoint/2010/main" val="3005073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9C2FF8-C619-944D-B297-021E9846DC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0"/>
            <a:ext cx="9144000" cy="6858000"/>
          </a:xfrm>
          <a:prstGeom prst="rect">
            <a:avLst/>
          </a:prstGeom>
        </p:spPr>
      </p:pic>
      <p:sp>
        <p:nvSpPr>
          <p:cNvPr id="2" name="Title 1">
            <a:extLst>
              <a:ext uri="{FF2B5EF4-FFF2-40B4-BE49-F238E27FC236}">
                <a16:creationId xmlns:a16="http://schemas.microsoft.com/office/drawing/2014/main" id="{7E8CD3E9-AE71-C745-9735-3D00C21035C4}"/>
              </a:ext>
            </a:extLst>
          </p:cNvPr>
          <p:cNvSpPr>
            <a:spLocks noGrp="1"/>
          </p:cNvSpPr>
          <p:nvPr>
            <p:ph type="title"/>
          </p:nvPr>
        </p:nvSpPr>
        <p:spPr>
          <a:xfrm>
            <a:off x="457200" y="0"/>
            <a:ext cx="8229600" cy="1143000"/>
          </a:xfrm>
        </p:spPr>
        <p:txBody>
          <a:bodyPr>
            <a:normAutofit/>
          </a:bodyPr>
          <a:lstStyle/>
          <a:p>
            <a:r>
              <a:rPr lang="en-US" sz="5400" dirty="0"/>
              <a:t>Harmful foods</a:t>
            </a:r>
          </a:p>
        </p:txBody>
      </p:sp>
      <p:sp>
        <p:nvSpPr>
          <p:cNvPr id="3" name="Content Placeholder 2">
            <a:extLst>
              <a:ext uri="{FF2B5EF4-FFF2-40B4-BE49-F238E27FC236}">
                <a16:creationId xmlns:a16="http://schemas.microsoft.com/office/drawing/2014/main" id="{60582AC0-C9E7-A446-BC43-4B354ED9B81B}"/>
              </a:ext>
            </a:extLst>
          </p:cNvPr>
          <p:cNvSpPr>
            <a:spLocks noGrp="1"/>
          </p:cNvSpPr>
          <p:nvPr>
            <p:ph idx="1"/>
          </p:nvPr>
        </p:nvSpPr>
        <p:spPr>
          <a:xfrm>
            <a:off x="300790" y="1143000"/>
            <a:ext cx="8229600" cy="4708525"/>
          </a:xfrm>
        </p:spPr>
        <p:txBody>
          <a:bodyPr/>
          <a:lstStyle/>
          <a:p>
            <a:r>
              <a:rPr lang="en-US" dirty="0">
                <a:solidFill>
                  <a:schemeClr val="bg1"/>
                </a:solidFill>
                <a:latin typeface="Arial" panose="020B0604020202020204" pitchFamily="34" charset="0"/>
                <a:cs typeface="Arial" panose="020B0604020202020204" pitchFamily="34" charset="0"/>
              </a:rPr>
              <a:t>White sugar / sweets.</a:t>
            </a:r>
          </a:p>
          <a:p>
            <a:r>
              <a:rPr lang="en-US" dirty="0">
                <a:solidFill>
                  <a:schemeClr val="bg1"/>
                </a:solidFill>
                <a:latin typeface="Arial" panose="020B0604020202020204" pitchFamily="34" charset="0"/>
                <a:cs typeface="Arial" panose="020B0604020202020204" pitchFamily="34" charset="0"/>
              </a:rPr>
              <a:t>White flour.</a:t>
            </a:r>
          </a:p>
        </p:txBody>
      </p:sp>
      <p:sp>
        <p:nvSpPr>
          <p:cNvPr id="4" name="Rectangle 3">
            <a:extLst>
              <a:ext uri="{FF2B5EF4-FFF2-40B4-BE49-F238E27FC236}">
                <a16:creationId xmlns:a16="http://schemas.microsoft.com/office/drawing/2014/main" id="{DF74AE43-60D3-B54D-8FD4-30B084A8AA03}"/>
              </a:ext>
            </a:extLst>
          </p:cNvPr>
          <p:cNvSpPr/>
          <p:nvPr/>
        </p:nvSpPr>
        <p:spPr>
          <a:xfrm>
            <a:off x="1546058" y="6488668"/>
            <a:ext cx="6051884" cy="369332"/>
          </a:xfrm>
          <a:prstGeom prst="rect">
            <a:avLst/>
          </a:prstGeom>
        </p:spPr>
        <p:txBody>
          <a:bodyPr wrap="square">
            <a:spAutoFit/>
          </a:bodyPr>
          <a:lstStyle/>
          <a:p>
            <a:pPr algn="ctr"/>
            <a:r>
              <a:rPr lang="en-AU" dirty="0">
                <a:solidFill>
                  <a:schemeClr val="bg1"/>
                </a:solidFill>
                <a:ea typeface="ＭＳ Ｐゴシック" pitchFamily="-111" charset="-128"/>
                <a:cs typeface="ＭＳ Ｐゴシック" pitchFamily="-111" charset="-128"/>
              </a:rPr>
              <a:t> </a:t>
            </a:r>
            <a:r>
              <a:rPr lang="en-AU" dirty="0" err="1">
                <a:solidFill>
                  <a:schemeClr val="bg1"/>
                </a:solidFill>
                <a:ea typeface="ＭＳ Ｐゴシック" pitchFamily="-111" charset="-128"/>
                <a:cs typeface="ＭＳ Ｐゴシック" pitchFamily="-111" charset="-128"/>
              </a:rPr>
              <a:t>Int</a:t>
            </a:r>
            <a:r>
              <a:rPr lang="en-AU" dirty="0">
                <a:solidFill>
                  <a:schemeClr val="bg1"/>
                </a:solidFill>
                <a:ea typeface="ＭＳ Ｐゴシック" pitchFamily="-111" charset="-128"/>
                <a:cs typeface="ＭＳ Ｐゴシック" pitchFamily="-111" charset="-128"/>
              </a:rPr>
              <a:t> J Environ Res Public Health. 17(11):3825.</a:t>
            </a:r>
            <a:endParaRPr lang="en-US" dirty="0">
              <a:solidFill>
                <a:schemeClr val="bg1"/>
              </a:solidFill>
            </a:endParaRPr>
          </a:p>
        </p:txBody>
      </p:sp>
    </p:spTree>
    <p:extLst>
      <p:ext uri="{BB962C8B-B14F-4D97-AF65-F5344CB8AC3E}">
        <p14:creationId xmlns:p14="http://schemas.microsoft.com/office/powerpoint/2010/main" val="1845708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C4F047B-D1C2-C04A-B39D-B5610BC4C64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2891" b="90000" l="10000" r="90000"/>
                    </a14:imgEffect>
                  </a14:imgLayer>
                </a14:imgProps>
              </a:ext>
              <a:ext uri="{28A0092B-C50C-407E-A947-70E740481C1C}">
                <a14:useLocalDpi xmlns:a14="http://schemas.microsoft.com/office/drawing/2010/main"/>
              </a:ext>
            </a:extLst>
          </a:blip>
          <a:stretch>
            <a:fillRect/>
          </a:stretch>
        </p:blipFill>
        <p:spPr>
          <a:xfrm flipH="1">
            <a:off x="-3281636" y="1454433"/>
            <a:ext cx="10504069" cy="7013712"/>
          </a:xfrm>
          <a:prstGeom prst="rect">
            <a:avLst/>
          </a:prstGeom>
        </p:spPr>
      </p:pic>
      <p:pic>
        <p:nvPicPr>
          <p:cNvPr id="15" name="Picture 14">
            <a:extLst>
              <a:ext uri="{FF2B5EF4-FFF2-40B4-BE49-F238E27FC236}">
                <a16:creationId xmlns:a16="http://schemas.microsoft.com/office/drawing/2014/main" id="{446220FA-BAD3-BE43-BAA3-3C28E110B176}"/>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10000" r="90000">
                        <a14:foregroundMark x1="45677" y1="80844" x2="45677" y2="80844"/>
                        <a14:foregroundMark x1="39479" y1="79437" x2="39479" y2="79437"/>
                        <a14:foregroundMark x1="41042" y1="82017" x2="41042" y2="82017"/>
                        <a14:foregroundMark x1="35990" y1="78812" x2="35990" y2="78812"/>
                        <a14:foregroundMark x1="32917" y1="76544" x2="32917" y2="76544"/>
                        <a14:foregroundMark x1="30781" y1="74746" x2="30781" y2="74746"/>
                        <a14:foregroundMark x1="23646" y1="68335" x2="23646" y2="68335"/>
                        <a14:foregroundMark x1="21510" y1="66067" x2="21510" y2="66067"/>
                        <a14:foregroundMark x1="20156" y1="64034" x2="20156" y2="64034"/>
                        <a14:foregroundMark x1="19010" y1="61689" x2="19010" y2="61689"/>
                        <a14:foregroundMark x1="18021" y1="58796" x2="18021" y2="58796"/>
                        <a14:foregroundMark x1="16875" y1="56763" x2="16875" y2="56763"/>
                        <a14:foregroundMark x1="16094" y1="54105" x2="16094" y2="54105"/>
                      </a14:backgroundRemoval>
                    </a14:imgEffect>
                    <a14:imgEffect>
                      <a14:brightnessContrast bright="24000"/>
                    </a14:imgEffect>
                  </a14:imgLayer>
                </a14:imgProps>
              </a:ext>
              <a:ext uri="{28A0092B-C50C-407E-A947-70E740481C1C}">
                <a14:useLocalDpi xmlns:a14="http://schemas.microsoft.com/office/drawing/2010/main"/>
              </a:ext>
            </a:extLst>
          </a:blip>
          <a:stretch>
            <a:fillRect/>
          </a:stretch>
        </p:blipFill>
        <p:spPr>
          <a:xfrm flipH="1">
            <a:off x="4038600" y="2498678"/>
            <a:ext cx="3238821" cy="2602039"/>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527934D8-133E-2648-88A2-2C04670EC783}"/>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9969" b="100000" l="10000" r="90000"/>
                    </a14:imgEffect>
                  </a14:imgLayer>
                </a14:imgProps>
              </a:ext>
              <a:ext uri="{28A0092B-C50C-407E-A947-70E740481C1C}">
                <a14:useLocalDpi xmlns:a14="http://schemas.microsoft.com/office/drawing/2010/main"/>
              </a:ext>
            </a:extLst>
          </a:blip>
          <a:stretch>
            <a:fillRect/>
          </a:stretch>
        </p:blipFill>
        <p:spPr>
          <a:xfrm>
            <a:off x="5183786" y="3343434"/>
            <a:ext cx="4581105" cy="3514566"/>
          </a:xfrm>
          <a:prstGeom prst="rect">
            <a:avLst/>
          </a:prstGeom>
          <a:effectLst>
            <a:outerShdw blurRad="50800" dist="38100" dir="13500000" algn="br" rotWithShape="0">
              <a:prstClr val="black">
                <a:alpha val="11000"/>
              </a:prstClr>
            </a:outerShdw>
          </a:effectLst>
        </p:spPr>
      </p:pic>
      <p:pic>
        <p:nvPicPr>
          <p:cNvPr id="5" name="Picture 4">
            <a:extLst>
              <a:ext uri="{FF2B5EF4-FFF2-40B4-BE49-F238E27FC236}">
                <a16:creationId xmlns:a16="http://schemas.microsoft.com/office/drawing/2014/main" id="{9F32AF0D-824D-824E-9795-A563E33F868C}"/>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backgroundMark x1="27708" y1="68750" x2="27708" y2="68750"/>
                        <a14:backgroundMark x1="37604" y1="74514" x2="37604" y2="74514"/>
                      </a14:backgroundRemoval>
                    </a14:imgEffect>
                  </a14:imgLayer>
                </a14:imgProps>
              </a:ext>
              <a:ext uri="{28A0092B-C50C-407E-A947-70E740481C1C}">
                <a14:useLocalDpi xmlns:a14="http://schemas.microsoft.com/office/drawing/2010/main"/>
              </a:ext>
            </a:extLst>
          </a:blip>
          <a:stretch>
            <a:fillRect/>
          </a:stretch>
        </p:blipFill>
        <p:spPr>
          <a:xfrm flipH="1">
            <a:off x="8974834" y="3554539"/>
            <a:ext cx="3352800" cy="2740800"/>
          </a:xfrm>
          <a:prstGeom prst="rect">
            <a:avLst/>
          </a:prstGeom>
        </p:spPr>
      </p:pic>
      <p:sp>
        <p:nvSpPr>
          <p:cNvPr id="7" name="Content Placeholder 6">
            <a:extLst>
              <a:ext uri="{FF2B5EF4-FFF2-40B4-BE49-F238E27FC236}">
                <a16:creationId xmlns:a16="http://schemas.microsoft.com/office/drawing/2014/main" id="{EBB3B26D-AB88-D749-8ED3-CF70CE60BD05}"/>
              </a:ext>
            </a:extLst>
          </p:cNvPr>
          <p:cNvSpPr>
            <a:spLocks noGrp="1"/>
          </p:cNvSpPr>
          <p:nvPr>
            <p:ph sz="half" idx="1"/>
          </p:nvPr>
        </p:nvSpPr>
        <p:spPr>
          <a:xfrm>
            <a:off x="543900" y="381000"/>
            <a:ext cx="6891616" cy="4114800"/>
          </a:xfrm>
        </p:spPr>
        <p:txBody>
          <a:bodyPr/>
          <a:lstStyle/>
          <a:p>
            <a:pPr marL="0" indent="0">
              <a:buNone/>
            </a:pPr>
            <a:r>
              <a:rPr lang="en-US" dirty="0">
                <a:solidFill>
                  <a:schemeClr val="bg1"/>
                </a:solidFill>
              </a:rPr>
              <a:t>Consumption of refined cereals products compromises thyroid function and doubles the risk of thyroid cancer.</a:t>
            </a:r>
          </a:p>
        </p:txBody>
      </p:sp>
      <p:sp>
        <p:nvSpPr>
          <p:cNvPr id="9" name="TextBox 8">
            <a:extLst>
              <a:ext uri="{FF2B5EF4-FFF2-40B4-BE49-F238E27FC236}">
                <a16:creationId xmlns:a16="http://schemas.microsoft.com/office/drawing/2014/main" id="{113D8AAE-D7A3-C046-89B5-FE78DC21F67D}"/>
              </a:ext>
            </a:extLst>
          </p:cNvPr>
          <p:cNvSpPr txBox="1"/>
          <p:nvPr/>
        </p:nvSpPr>
        <p:spPr>
          <a:xfrm>
            <a:off x="28222" y="6512411"/>
            <a:ext cx="2706254" cy="307777"/>
          </a:xfrm>
          <a:prstGeom prst="rect">
            <a:avLst/>
          </a:prstGeom>
          <a:noFill/>
        </p:spPr>
        <p:txBody>
          <a:bodyPr wrap="none" rtlCol="0">
            <a:spAutoFit/>
          </a:bodyPr>
          <a:lstStyle/>
          <a:p>
            <a:r>
              <a:rPr lang="en-US" sz="1400" dirty="0">
                <a:solidFill>
                  <a:schemeClr val="bg1"/>
                </a:solidFill>
                <a:latin typeface="Tahoma Normal"/>
                <a:ea typeface="ＭＳ Ｐゴシック" pitchFamily="-65" charset="-128"/>
                <a:cs typeface="ＭＳ Ｐゴシック" pitchFamily="-65" charset="-128"/>
              </a:rPr>
              <a:t>Am J </a:t>
            </a:r>
            <a:r>
              <a:rPr lang="en-US" sz="1400" dirty="0" err="1">
                <a:solidFill>
                  <a:schemeClr val="bg1"/>
                </a:solidFill>
                <a:latin typeface="Tahoma Normal"/>
                <a:ea typeface="ＭＳ Ｐゴシック" pitchFamily="-65" charset="-128"/>
                <a:cs typeface="ＭＳ Ｐゴシック" pitchFamily="-65" charset="-128"/>
              </a:rPr>
              <a:t>Clin</a:t>
            </a:r>
            <a:r>
              <a:rPr lang="en-US" sz="1400" dirty="0">
                <a:solidFill>
                  <a:schemeClr val="bg1"/>
                </a:solidFill>
                <a:latin typeface="Tahoma Normal"/>
                <a:ea typeface="ＭＳ Ｐゴシック" pitchFamily="-65" charset="-128"/>
                <a:cs typeface="ＭＳ Ｐゴシック" pitchFamily="-65" charset="-128"/>
              </a:rPr>
              <a:t> </a:t>
            </a:r>
            <a:r>
              <a:rPr lang="en-US" sz="1400" dirty="0" err="1">
                <a:solidFill>
                  <a:schemeClr val="bg1"/>
                </a:solidFill>
                <a:latin typeface="Tahoma Normal"/>
                <a:ea typeface="ＭＳ Ｐゴシック" pitchFamily="-65" charset="-128"/>
                <a:cs typeface="ＭＳ Ｐゴシック" pitchFamily="-65" charset="-128"/>
              </a:rPr>
              <a:t>Nutr</a:t>
            </a:r>
            <a:r>
              <a:rPr lang="en-US" sz="1400" dirty="0">
                <a:solidFill>
                  <a:schemeClr val="bg1"/>
                </a:solidFill>
                <a:latin typeface="Tahoma Normal"/>
                <a:ea typeface="ＭＳ Ｐゴシック" pitchFamily="-65" charset="-128"/>
                <a:cs typeface="ＭＳ Ｐゴシック" pitchFamily="-65" charset="-128"/>
              </a:rPr>
              <a:t>. 70(6):1107-10.</a:t>
            </a:r>
            <a:endParaRPr lang="en-US" sz="1400" dirty="0">
              <a:solidFill>
                <a:schemeClr val="bg1"/>
              </a:solidFill>
            </a:endParaRPr>
          </a:p>
        </p:txBody>
      </p:sp>
      <p:pic>
        <p:nvPicPr>
          <p:cNvPr id="13" name="Picture 12">
            <a:extLst>
              <a:ext uri="{FF2B5EF4-FFF2-40B4-BE49-F238E27FC236}">
                <a16:creationId xmlns:a16="http://schemas.microsoft.com/office/drawing/2014/main" id="{E2B36C82-5436-1E44-BD7E-266A9C5370F0}"/>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6563" b="90000" l="0" r="100000">
                        <a14:foregroundMark x1="13569" y1="26563" x2="13569" y2="26563"/>
                        <a14:foregroundMark x1="8306" y1="40781" x2="8306" y2="40781"/>
                        <a14:foregroundMark x1="18010" y1="71875" x2="18010" y2="71875"/>
                        <a14:foregroundMark x1="73355" y1="77266" x2="73355" y2="77266"/>
                        <a14:foregroundMark x1="85855" y1="47813" x2="85855" y2="47813"/>
                        <a14:foregroundMark x1="76316" y1="20625" x2="76316" y2="20625"/>
                        <a14:foregroundMark x1="62664" y1="14844" x2="62664" y2="14844"/>
                        <a14:foregroundMark x1="41036" y1="14453" x2="41036" y2="14453"/>
                        <a14:foregroundMark x1="27220" y1="16875" x2="27220" y2="16875"/>
                        <a14:foregroundMark x1="21957" y1="26719" x2="21957" y2="26719"/>
                        <a14:foregroundMark x1="14720" y1="30938" x2="14720" y2="30938"/>
                        <a14:foregroundMark x1="18832" y1="27266" x2="18832" y2="27266"/>
                        <a14:foregroundMark x1="22286" y1="23594" x2="22286" y2="23594"/>
                        <a14:foregroundMark x1="17434" y1="18906" x2="17434" y2="18906"/>
                        <a14:foregroundMark x1="7155" y1="29844" x2="7155" y2="29844"/>
                        <a14:foregroundMark x1="5757" y1="58359" x2="5757" y2="58359"/>
                        <a14:foregroundMark x1="24424" y1="78906" x2="24424" y2="78906"/>
                        <a14:foregroundMark x1="34046" y1="79141" x2="34046" y2="79141"/>
                        <a14:foregroundMark x1="40214" y1="78047" x2="40214" y2="78047"/>
                      </a14:backgroundRemoval>
                    </a14:imgEffect>
                  </a14:imgLayer>
                </a14:imgProps>
              </a:ext>
              <a:ext uri="{28A0092B-C50C-407E-A947-70E740481C1C}">
                <a14:useLocalDpi xmlns:a14="http://schemas.microsoft.com/office/drawing/2010/main"/>
              </a:ext>
            </a:extLst>
          </a:blip>
          <a:srcRect/>
          <a:stretch/>
        </p:blipFill>
        <p:spPr>
          <a:xfrm>
            <a:off x="2940875" y="4248840"/>
            <a:ext cx="3365609" cy="3541920"/>
          </a:xfrm>
          <a:prstGeom prst="rect">
            <a:avLst/>
          </a:prstGeom>
          <a:effectLst>
            <a:outerShdw blurRad="50800" dist="38100" dir="18900000" algn="bl" rotWithShape="0">
              <a:prstClr val="black">
                <a:alpha val="15000"/>
              </a:prstClr>
            </a:outerShdw>
          </a:effectLst>
        </p:spPr>
      </p:pic>
    </p:spTree>
    <p:extLst>
      <p:ext uri="{BB962C8B-B14F-4D97-AF65-F5344CB8AC3E}">
        <p14:creationId xmlns:p14="http://schemas.microsoft.com/office/powerpoint/2010/main" val="3121672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C71F9B-6372-E041-965B-6A54FA171FB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1" y="-2"/>
            <a:ext cx="9144001" cy="6862465"/>
          </a:xfrm>
          <a:prstGeom prst="rect">
            <a:avLst/>
          </a:prstGeom>
        </p:spPr>
      </p:pic>
      <p:sp>
        <p:nvSpPr>
          <p:cNvPr id="3" name="Content Placeholder 2">
            <a:extLst>
              <a:ext uri="{FF2B5EF4-FFF2-40B4-BE49-F238E27FC236}">
                <a16:creationId xmlns:a16="http://schemas.microsoft.com/office/drawing/2014/main" id="{213FA956-D579-FD4B-B3FC-8B2986A24C0B}"/>
              </a:ext>
            </a:extLst>
          </p:cNvPr>
          <p:cNvSpPr>
            <a:spLocks noGrp="1"/>
          </p:cNvSpPr>
          <p:nvPr>
            <p:ph idx="1"/>
          </p:nvPr>
        </p:nvSpPr>
        <p:spPr>
          <a:xfrm>
            <a:off x="-1" y="301487"/>
            <a:ext cx="8229600" cy="4708525"/>
          </a:xfrm>
        </p:spPr>
        <p:txBody>
          <a:bodyPr/>
          <a:lstStyle/>
          <a:p>
            <a:pPr marL="136525" indent="0">
              <a:buNone/>
            </a:pPr>
            <a:r>
              <a:rPr lang="en-US" dirty="0">
                <a:solidFill>
                  <a:schemeClr val="bg1"/>
                </a:solidFill>
                <a:effectLst>
                  <a:glow rad="101600">
                    <a:schemeClr val="tx1">
                      <a:alpha val="60000"/>
                    </a:schemeClr>
                  </a:glow>
                </a:effectLst>
                <a:latin typeface="Helvetica" pitchFamily="2" charset="0"/>
              </a:rPr>
              <a:t>Low antioxidant status, and accumulation of advanced glycation end products, lead to auto immune thyroiditis. </a:t>
            </a:r>
          </a:p>
        </p:txBody>
      </p:sp>
      <p:sp>
        <p:nvSpPr>
          <p:cNvPr id="4" name="TextBox 3">
            <a:extLst>
              <a:ext uri="{FF2B5EF4-FFF2-40B4-BE49-F238E27FC236}">
                <a16:creationId xmlns:a16="http://schemas.microsoft.com/office/drawing/2014/main" id="{F00A11F6-43BB-2F49-BD54-94176A1F05EF}"/>
              </a:ext>
            </a:extLst>
          </p:cNvPr>
          <p:cNvSpPr txBox="1"/>
          <p:nvPr/>
        </p:nvSpPr>
        <p:spPr>
          <a:xfrm>
            <a:off x="6527410" y="6488668"/>
            <a:ext cx="2450223" cy="369332"/>
          </a:xfrm>
          <a:prstGeom prst="rect">
            <a:avLst/>
          </a:prstGeom>
          <a:noFill/>
        </p:spPr>
        <p:txBody>
          <a:bodyPr wrap="none" rtlCol="0">
            <a:spAutoFit/>
          </a:bodyPr>
          <a:lstStyle/>
          <a:p>
            <a:r>
              <a:rPr lang="en-AU" dirty="0">
                <a:solidFill>
                  <a:schemeClr val="bg1"/>
                </a:solidFill>
                <a:latin typeface="Helvetica" pitchFamily="2" charset="0"/>
                <a:ea typeface="ＭＳ Ｐゴシック" pitchFamily="-111" charset="-128"/>
                <a:cs typeface="ＭＳ Ｐゴシック" pitchFamily="-111" charset="-128"/>
              </a:rPr>
              <a:t>Thyroid. 26(4):504-11.</a:t>
            </a:r>
            <a:endParaRPr lang="en-US" dirty="0">
              <a:solidFill>
                <a:schemeClr val="bg1"/>
              </a:solidFill>
              <a:latin typeface="Helvetica" pitchFamily="2" charset="0"/>
            </a:endParaRPr>
          </a:p>
        </p:txBody>
      </p:sp>
    </p:spTree>
    <p:extLst>
      <p:ext uri="{BB962C8B-B14F-4D97-AF65-F5344CB8AC3E}">
        <p14:creationId xmlns:p14="http://schemas.microsoft.com/office/powerpoint/2010/main" val="554041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EE4009-1BBA-3B4D-A92B-AD7E9FF54D4E}"/>
              </a:ext>
            </a:extLst>
          </p:cNvPr>
          <p:cNvSpPr/>
          <p:nvPr/>
        </p:nvSpPr>
        <p:spPr>
          <a:xfrm>
            <a:off x="0" y="0"/>
            <a:ext cx="9144000" cy="6858000"/>
          </a:xfrm>
          <a:prstGeom prst="rect">
            <a:avLst/>
          </a:prstGeom>
          <a:solidFill>
            <a:srgbClr val="FD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pic>
        <p:nvPicPr>
          <p:cNvPr id="6" name="Picture 5">
            <a:extLst>
              <a:ext uri="{FF2B5EF4-FFF2-40B4-BE49-F238E27FC236}">
                <a16:creationId xmlns:a16="http://schemas.microsoft.com/office/drawing/2014/main" id="{F9E3E421-1131-504A-A829-8A4DF23C1C21}"/>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844" b="100000" l="3750" r="100000">
                        <a14:foregroundMark x1="94010" y1="21641" x2="94010" y2="21641"/>
                        <a14:foregroundMark x1="94531" y1="22813" x2="94531" y2="22813"/>
                        <a14:foregroundMark x1="94010" y1="20469" x2="94010" y2="20469"/>
                        <a14:foregroundMark x1="94531" y1="23203" x2="94531" y2="23203"/>
                        <a14:foregroundMark x1="69219" y1="56016" x2="69219" y2="56016"/>
                        <a14:foregroundMark x1="66875" y1="54844" x2="66875" y2="54844"/>
                        <a14:foregroundMark x1="70521" y1="55234" x2="70521" y2="55234"/>
                        <a14:backgroundMark x1="62656" y1="82578" x2="62656" y2="82578"/>
                        <a14:backgroundMark x1="63385" y1="74063" x2="63385" y2="74063"/>
                        <a14:backgroundMark x1="68698" y1="89531" x2="68698" y2="89531"/>
                        <a14:backgroundMark x1="69167" y1="89922" x2="69167" y2="89922"/>
                        <a14:backgroundMark x1="77865" y1="90859" x2="77865" y2="90859"/>
                        <a14:backgroundMark x1="54479" y1="66953" x2="54479" y2="66953"/>
                        <a14:backgroundMark x1="56094" y1="68594" x2="56094" y2="68594"/>
                        <a14:backgroundMark x1="55469" y1="65625" x2="55469" y2="65625"/>
                        <a14:backgroundMark x1="49531" y1="57656" x2="49531" y2="57656"/>
                      </a14:backgroundRemoval>
                    </a14:imgEffect>
                  </a14:imgLayer>
                </a14:imgProps>
              </a:ext>
              <a:ext uri="{28A0092B-C50C-407E-A947-70E740481C1C}">
                <a14:useLocalDpi xmlns:a14="http://schemas.microsoft.com/office/drawing/2010/main"/>
              </a:ext>
            </a:extLst>
          </a:blip>
          <a:stretch>
            <a:fillRect/>
          </a:stretch>
        </p:blipFill>
        <p:spPr>
          <a:xfrm>
            <a:off x="2057401" y="2128465"/>
            <a:ext cx="7086600" cy="4729535"/>
          </a:xfrm>
          <a:prstGeom prst="rect">
            <a:avLst/>
          </a:prstGeom>
        </p:spPr>
      </p:pic>
      <p:sp>
        <p:nvSpPr>
          <p:cNvPr id="2" name="Title 1">
            <a:extLst>
              <a:ext uri="{FF2B5EF4-FFF2-40B4-BE49-F238E27FC236}">
                <a16:creationId xmlns:a16="http://schemas.microsoft.com/office/drawing/2014/main" id="{072416D1-67E9-664D-A28B-F11A9BF6A81F}"/>
              </a:ext>
            </a:extLst>
          </p:cNvPr>
          <p:cNvSpPr>
            <a:spLocks noGrp="1"/>
          </p:cNvSpPr>
          <p:nvPr>
            <p:ph type="title"/>
          </p:nvPr>
        </p:nvSpPr>
        <p:spPr/>
        <p:txBody>
          <a:bodyPr>
            <a:normAutofit fontScale="90000"/>
          </a:bodyPr>
          <a:lstStyle/>
          <a:p>
            <a:r>
              <a:rPr lang="en-US" dirty="0"/>
              <a:t>Diabetes increases the risk of hypothyroidism.</a:t>
            </a:r>
          </a:p>
        </p:txBody>
      </p:sp>
      <p:sp>
        <p:nvSpPr>
          <p:cNvPr id="3" name="Content Placeholder 2">
            <a:extLst>
              <a:ext uri="{FF2B5EF4-FFF2-40B4-BE49-F238E27FC236}">
                <a16:creationId xmlns:a16="http://schemas.microsoft.com/office/drawing/2014/main" id="{1C4B4191-5851-7944-89BE-A54AA8F2FAE6}"/>
              </a:ext>
            </a:extLst>
          </p:cNvPr>
          <p:cNvSpPr>
            <a:spLocks noGrp="1"/>
          </p:cNvSpPr>
          <p:nvPr>
            <p:ph idx="1"/>
          </p:nvPr>
        </p:nvSpPr>
        <p:spPr/>
        <p:txBody>
          <a:bodyPr/>
          <a:lstStyle/>
          <a:p>
            <a:r>
              <a:rPr lang="en-US" dirty="0">
                <a:solidFill>
                  <a:schemeClr val="bg1"/>
                </a:solidFill>
                <a:latin typeface="Arial" panose="020B0604020202020204" pitchFamily="34" charset="0"/>
                <a:cs typeface="Arial" panose="020B0604020202020204" pitchFamily="34" charset="0"/>
              </a:rPr>
              <a:t>High insulin destroys the thyroid gland. </a:t>
            </a:r>
          </a:p>
          <a:p>
            <a:r>
              <a:rPr lang="en-US" dirty="0">
                <a:solidFill>
                  <a:schemeClr val="bg1"/>
                </a:solidFill>
                <a:latin typeface="Arial" panose="020B0604020202020204" pitchFamily="34" charset="0"/>
                <a:cs typeface="Arial" panose="020B0604020202020204" pitchFamily="34" charset="0"/>
              </a:rPr>
              <a:t>Hypothyroidism decreases insulin secretion. </a:t>
            </a:r>
            <a:endParaRPr lang="en-AU"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33D4200-8C8E-FF48-845D-05E15D4629D8}"/>
              </a:ext>
            </a:extLst>
          </p:cNvPr>
          <p:cNvSpPr txBox="1"/>
          <p:nvPr/>
        </p:nvSpPr>
        <p:spPr>
          <a:xfrm>
            <a:off x="3325505" y="6488668"/>
            <a:ext cx="2492990" cy="369332"/>
          </a:xfrm>
          <a:prstGeom prst="rect">
            <a:avLst/>
          </a:prstGeom>
          <a:noFill/>
        </p:spPr>
        <p:txBody>
          <a:bodyPr wrap="none" rtlCol="0">
            <a:spAutoFit/>
          </a:bodyPr>
          <a:lstStyle/>
          <a:p>
            <a:r>
              <a:rPr lang="en-AU" dirty="0">
                <a:ea typeface="ＭＳ Ｐゴシック" pitchFamily="-111" charset="-128"/>
                <a:cs typeface="ＭＳ Ｐゴシック" pitchFamily="-111" charset="-128"/>
              </a:rPr>
              <a:t>Sci Rep. 28;7(1):6754.</a:t>
            </a:r>
            <a:endParaRPr lang="en-US" dirty="0"/>
          </a:p>
        </p:txBody>
      </p:sp>
    </p:spTree>
    <p:extLst>
      <p:ext uri="{BB962C8B-B14F-4D97-AF65-F5344CB8AC3E}">
        <p14:creationId xmlns:p14="http://schemas.microsoft.com/office/powerpoint/2010/main" val="3039077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35D5C5-0A43-7F49-93CB-656E9221B64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6979" r="100000"/>
                    </a14:imgEffect>
                  </a14:imgLayer>
                </a14:imgProps>
              </a:ext>
              <a:ext uri="{28A0092B-C50C-407E-A947-70E740481C1C}">
                <a14:useLocalDpi xmlns:a14="http://schemas.microsoft.com/office/drawing/2010/main"/>
              </a:ext>
            </a:extLst>
          </a:blip>
          <a:stretch>
            <a:fillRect/>
          </a:stretch>
        </p:blipFill>
        <p:spPr>
          <a:xfrm>
            <a:off x="3603456" y="3164304"/>
            <a:ext cx="5540543" cy="3693695"/>
          </a:xfrm>
          <a:prstGeom prst="rect">
            <a:avLst/>
          </a:prstGeom>
        </p:spPr>
      </p:pic>
      <p:sp>
        <p:nvSpPr>
          <p:cNvPr id="2" name="Title 1">
            <a:extLst>
              <a:ext uri="{FF2B5EF4-FFF2-40B4-BE49-F238E27FC236}">
                <a16:creationId xmlns:a16="http://schemas.microsoft.com/office/drawing/2014/main" id="{1CC2D7B6-B8C5-2D40-99F6-F6F6B1F1F108}"/>
              </a:ext>
            </a:extLst>
          </p:cNvPr>
          <p:cNvSpPr>
            <a:spLocks noGrp="1"/>
          </p:cNvSpPr>
          <p:nvPr>
            <p:ph type="title"/>
          </p:nvPr>
        </p:nvSpPr>
        <p:spPr/>
        <p:txBody>
          <a:bodyPr/>
          <a:lstStyle/>
          <a:p>
            <a:r>
              <a:rPr lang="en-US" dirty="0"/>
              <a:t>Fiber </a:t>
            </a:r>
          </a:p>
        </p:txBody>
      </p:sp>
      <p:sp>
        <p:nvSpPr>
          <p:cNvPr id="3" name="Content Placeholder 2">
            <a:extLst>
              <a:ext uri="{FF2B5EF4-FFF2-40B4-BE49-F238E27FC236}">
                <a16:creationId xmlns:a16="http://schemas.microsoft.com/office/drawing/2014/main" id="{956A8746-E164-6945-9740-0C18EB15DBB8}"/>
              </a:ext>
            </a:extLst>
          </p:cNvPr>
          <p:cNvSpPr>
            <a:spLocks noGrp="1"/>
          </p:cNvSpPr>
          <p:nvPr>
            <p:ph idx="1"/>
          </p:nvPr>
        </p:nvSpPr>
        <p:spPr>
          <a:xfrm>
            <a:off x="457200" y="1540042"/>
            <a:ext cx="8229600" cy="4708525"/>
          </a:xfrm>
        </p:spPr>
        <p:txBody>
          <a:bodyPr/>
          <a:lstStyle/>
          <a:p>
            <a:pPr marL="136525" indent="0">
              <a:buNone/>
            </a:pPr>
            <a:r>
              <a:rPr lang="en-US" dirty="0">
                <a:solidFill>
                  <a:schemeClr val="bg1"/>
                </a:solidFill>
              </a:rPr>
              <a:t>Dietary fiber, in contrast to refined carbohydrates which have no fiber, reduces the risk of Hashimoto’s and hypothyroidism. </a:t>
            </a:r>
          </a:p>
        </p:txBody>
      </p:sp>
      <p:sp>
        <p:nvSpPr>
          <p:cNvPr id="4" name="TextBox 3">
            <a:extLst>
              <a:ext uri="{FF2B5EF4-FFF2-40B4-BE49-F238E27FC236}">
                <a16:creationId xmlns:a16="http://schemas.microsoft.com/office/drawing/2014/main" id="{D77910DF-1226-284A-8E58-D6C4E4981040}"/>
              </a:ext>
            </a:extLst>
          </p:cNvPr>
          <p:cNvSpPr txBox="1"/>
          <p:nvPr/>
        </p:nvSpPr>
        <p:spPr>
          <a:xfrm>
            <a:off x="457200" y="6528673"/>
            <a:ext cx="4173002" cy="369332"/>
          </a:xfrm>
          <a:prstGeom prst="rect">
            <a:avLst/>
          </a:prstGeom>
          <a:noFill/>
        </p:spPr>
        <p:txBody>
          <a:bodyPr wrap="none" rtlCol="0">
            <a:spAutoFit/>
          </a:bodyPr>
          <a:lstStyle/>
          <a:p>
            <a:r>
              <a:rPr lang="en-AU" dirty="0">
                <a:solidFill>
                  <a:schemeClr val="bg1"/>
                </a:solidFill>
                <a:ea typeface="ＭＳ Ｐゴシック" pitchFamily="-111" charset="-128"/>
                <a:cs typeface="ＭＳ Ｐゴシック" pitchFamily="-111" charset="-128"/>
              </a:rPr>
              <a:t>Ann Agric Environ Med. 27(2):184-193.</a:t>
            </a:r>
            <a:endParaRPr lang="en-US" dirty="0">
              <a:solidFill>
                <a:schemeClr val="bg1"/>
              </a:solidFill>
            </a:endParaRPr>
          </a:p>
        </p:txBody>
      </p:sp>
    </p:spTree>
    <p:extLst>
      <p:ext uri="{BB962C8B-B14F-4D97-AF65-F5344CB8AC3E}">
        <p14:creationId xmlns:p14="http://schemas.microsoft.com/office/powerpoint/2010/main" val="3368139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3BAF54-7F52-5445-B334-7FBEEE82A1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4" name="TextBox 3">
            <a:extLst>
              <a:ext uri="{FF2B5EF4-FFF2-40B4-BE49-F238E27FC236}">
                <a16:creationId xmlns:a16="http://schemas.microsoft.com/office/drawing/2014/main" id="{2CBFBC54-D449-F143-AC4D-071566977A7D}"/>
              </a:ext>
            </a:extLst>
          </p:cNvPr>
          <p:cNvSpPr txBox="1"/>
          <p:nvPr/>
        </p:nvSpPr>
        <p:spPr>
          <a:xfrm>
            <a:off x="2889488" y="6497553"/>
            <a:ext cx="3365024" cy="369332"/>
          </a:xfrm>
          <a:prstGeom prst="rect">
            <a:avLst/>
          </a:prstGeom>
          <a:noFill/>
        </p:spPr>
        <p:txBody>
          <a:bodyPr wrap="none" rtlCol="0">
            <a:spAutoFit/>
          </a:bodyPr>
          <a:lstStyle/>
          <a:p>
            <a:r>
              <a:rPr lang="en-AU" dirty="0">
                <a:ea typeface="ＭＳ Ｐゴシック" pitchFamily="-111" charset="-128"/>
                <a:cs typeface="ＭＳ Ｐゴシック" pitchFamily="-111" charset="-128"/>
              </a:rPr>
              <a:t>Adv </a:t>
            </a:r>
            <a:r>
              <a:rPr lang="en-AU" dirty="0" err="1">
                <a:ea typeface="ＭＳ Ｐゴシック" pitchFamily="-111" charset="-128"/>
                <a:cs typeface="ＭＳ Ｐゴシック" pitchFamily="-111" charset="-128"/>
              </a:rPr>
              <a:t>Exp</a:t>
            </a:r>
            <a:r>
              <a:rPr lang="en-AU" dirty="0">
                <a:ea typeface="ＭＳ Ｐゴシック" pitchFamily="-111" charset="-128"/>
                <a:cs typeface="ＭＳ Ｐゴシック" pitchFamily="-111" charset="-128"/>
              </a:rPr>
              <a:t> Med Biol. 987:23-34.</a:t>
            </a:r>
            <a:endParaRPr lang="en-US" dirty="0"/>
          </a:p>
        </p:txBody>
      </p:sp>
      <p:sp>
        <p:nvSpPr>
          <p:cNvPr id="7" name="Content Placeholder 2">
            <a:extLst>
              <a:ext uri="{FF2B5EF4-FFF2-40B4-BE49-F238E27FC236}">
                <a16:creationId xmlns:a16="http://schemas.microsoft.com/office/drawing/2014/main" id="{6DA52633-CDBF-9D41-B7C2-C523F7265391}"/>
              </a:ext>
            </a:extLst>
          </p:cNvPr>
          <p:cNvSpPr txBox="1">
            <a:spLocks/>
          </p:cNvSpPr>
          <p:nvPr/>
        </p:nvSpPr>
        <p:spPr bwMode="auto">
          <a:xfrm>
            <a:off x="6254512" y="2903537"/>
            <a:ext cx="2733078" cy="4708525"/>
          </a:xfrm>
          <a:prstGeom prst="rect">
            <a:avLst/>
          </a:prstGeom>
          <a:noFill/>
          <a:ln>
            <a:noFill/>
          </a:ln>
          <a:effectLst>
            <a:outerShdw blurRad="50800" dist="38100" dir="2700000" rotWithShape="0">
              <a:srgbClr val="808080">
                <a:alpha val="84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47688" indent="-411163" algn="l" rtl="0" eaLnBrk="0" fontAlgn="base" hangingPunct="0">
              <a:spcBef>
                <a:spcPct val="20000"/>
              </a:spcBef>
              <a:spcAft>
                <a:spcPct val="0"/>
              </a:spcAft>
              <a:buClr>
                <a:srgbClr val="F9F9F9"/>
              </a:buClr>
              <a:buSzPct val="65000"/>
              <a:buFont typeface="Wingdings 2" pitchFamily="2" charset="2"/>
              <a:buChar char=""/>
              <a:defRPr sz="2800" kern="1200">
                <a:solidFill>
                  <a:schemeClr val="tx1"/>
                </a:solidFill>
                <a:latin typeface="+mn-lt"/>
                <a:ea typeface="ＭＳ Ｐゴシック" pitchFamily="-111" charset="-128"/>
                <a:cs typeface="ＭＳ Ｐゴシック" pitchFamily="-111" charset="-128"/>
              </a:defRPr>
            </a:lvl1pPr>
            <a:lvl2pPr marL="868363" indent="-282575" algn="l" rtl="0" eaLnBrk="0" fontAlgn="base" hangingPunct="0">
              <a:spcBef>
                <a:spcPct val="20000"/>
              </a:spcBef>
              <a:spcAft>
                <a:spcPct val="0"/>
              </a:spcAft>
              <a:buClr>
                <a:schemeClr val="tx1"/>
              </a:buClr>
              <a:buSzPct val="80000"/>
              <a:buFont typeface="Wingdings 2" pitchFamily="2" charset="2"/>
              <a:buChar char=""/>
              <a:defRPr sz="2400" kern="1200">
                <a:solidFill>
                  <a:schemeClr val="tx1"/>
                </a:solidFill>
                <a:latin typeface="+mn-lt"/>
                <a:ea typeface="ＭＳ Ｐゴシック" pitchFamily="-111" charset="-128"/>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ＭＳ Ｐゴシック" pitchFamily="-111" charset="-128"/>
                <a:cs typeface="+mn-cs"/>
              </a:defRPr>
            </a:lvl3pPr>
            <a:lvl4pPr marL="1352550" indent="-182563" algn="l" rtl="0" eaLnBrk="0" fontAlgn="base" hangingPunct="0">
              <a:spcBef>
                <a:spcPct val="20000"/>
              </a:spcBef>
              <a:spcAft>
                <a:spcPct val="0"/>
              </a:spcAft>
              <a:buClr>
                <a:schemeClr val="tx1"/>
              </a:buClr>
              <a:buSzPct val="100000"/>
              <a:buFont typeface="Wingdings 3" pitchFamily="2" charset="2"/>
              <a:buChar char=""/>
              <a:defRPr sz="2000" kern="1200">
                <a:solidFill>
                  <a:schemeClr val="tx1"/>
                </a:solidFill>
                <a:latin typeface="+mn-lt"/>
                <a:ea typeface="ＭＳ Ｐゴシック" pitchFamily="-111" charset="-128"/>
                <a:cs typeface="+mn-cs"/>
              </a:defRPr>
            </a:lvl4pPr>
            <a:lvl5pPr marL="1544638" indent="-182563" algn="l" rtl="0" eaLnBrk="0" fontAlgn="base" hangingPunct="0">
              <a:spcBef>
                <a:spcPct val="20000"/>
              </a:spcBef>
              <a:spcAft>
                <a:spcPct val="0"/>
              </a:spcAft>
              <a:buClr>
                <a:schemeClr val="tx1"/>
              </a:buClr>
              <a:buFont typeface="Wingdings 2" pitchFamily="2" charset="2"/>
              <a:buChar char=""/>
              <a:defRPr sz="2000" kern="1200">
                <a:solidFill>
                  <a:schemeClr val="tx1"/>
                </a:solidFill>
                <a:latin typeface="+mn-lt"/>
                <a:ea typeface="ＭＳ Ｐゴシック" pitchFamily="-111" charset="-128"/>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defTabSz="914400"/>
            <a:r>
              <a:rPr lang="en-US" sz="2400" u="sng" dirty="0">
                <a:latin typeface="Arial" panose="020B0604020202020204" pitchFamily="34" charset="0"/>
                <a:cs typeface="Arial" panose="020B0604020202020204" pitchFamily="34" charset="0"/>
              </a:rPr>
              <a:t>Whole grains</a:t>
            </a:r>
            <a:r>
              <a:rPr lang="en-US" sz="2400" dirty="0">
                <a:latin typeface="Arial" panose="020B0604020202020204" pitchFamily="34" charset="0"/>
                <a:cs typeface="Arial" panose="020B0604020202020204" pitchFamily="34" charset="0"/>
              </a:rPr>
              <a:t> and </a:t>
            </a:r>
            <a:r>
              <a:rPr lang="en-US" sz="2400" u="sng" dirty="0">
                <a:latin typeface="Arial" panose="020B0604020202020204" pitchFamily="34" charset="0"/>
                <a:cs typeface="Arial" panose="020B0604020202020204" pitchFamily="34" charset="0"/>
              </a:rPr>
              <a:t>vegetables</a:t>
            </a:r>
            <a:r>
              <a:rPr lang="en-US" sz="2400" dirty="0">
                <a:latin typeface="Arial" panose="020B0604020202020204" pitchFamily="34" charset="0"/>
                <a:cs typeface="Arial" panose="020B0604020202020204" pitchFamily="34" charset="0"/>
              </a:rPr>
              <a:t> have positive effects on your thyroid function.</a:t>
            </a:r>
          </a:p>
        </p:txBody>
      </p:sp>
    </p:spTree>
    <p:extLst>
      <p:ext uri="{BB962C8B-B14F-4D97-AF65-F5344CB8AC3E}">
        <p14:creationId xmlns:p14="http://schemas.microsoft.com/office/powerpoint/2010/main" val="1584563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8147A-97AD-8B47-A354-4CF2102F08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40042"/>
            <a:ext cx="12597064" cy="8398042"/>
          </a:xfrm>
          <a:prstGeom prst="rect">
            <a:avLst/>
          </a:prstGeom>
        </p:spPr>
      </p:pic>
    </p:spTree>
    <p:extLst>
      <p:ext uri="{BB962C8B-B14F-4D97-AF65-F5344CB8AC3E}">
        <p14:creationId xmlns:p14="http://schemas.microsoft.com/office/powerpoint/2010/main" val="1025772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ED9569-A55F-ED4D-AE43-39CF035AAF97}"/>
              </a:ext>
            </a:extLst>
          </p:cNvPr>
          <p:cNvSpPr/>
          <p:nvPr/>
        </p:nvSpPr>
        <p:spPr>
          <a:xfrm>
            <a:off x="4571999" y="0"/>
            <a:ext cx="4572001" cy="6858000"/>
          </a:xfrm>
          <a:prstGeom prst="rect">
            <a:avLst/>
          </a:prstGeom>
          <a:solidFill>
            <a:srgbClr val="EBEF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pic>
        <p:nvPicPr>
          <p:cNvPr id="8" name="Picture 7">
            <a:extLst>
              <a:ext uri="{FF2B5EF4-FFF2-40B4-BE49-F238E27FC236}">
                <a16:creationId xmlns:a16="http://schemas.microsoft.com/office/drawing/2014/main" id="{45276273-F045-484C-AE66-0AC91F279E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339" y="-1"/>
            <a:ext cx="6029739" cy="9044609"/>
          </a:xfrm>
          <a:prstGeom prst="rect">
            <a:avLst/>
          </a:prstGeom>
        </p:spPr>
      </p:pic>
      <p:sp>
        <p:nvSpPr>
          <p:cNvPr id="2" name="Title 1">
            <a:extLst>
              <a:ext uri="{FF2B5EF4-FFF2-40B4-BE49-F238E27FC236}">
                <a16:creationId xmlns:a16="http://schemas.microsoft.com/office/drawing/2014/main" id="{4057C926-B0EC-5645-9B38-D3D9D4AD10AE}"/>
              </a:ext>
            </a:extLst>
          </p:cNvPr>
          <p:cNvSpPr>
            <a:spLocks noGrp="1"/>
          </p:cNvSpPr>
          <p:nvPr>
            <p:ph type="title"/>
          </p:nvPr>
        </p:nvSpPr>
        <p:spPr/>
        <p:txBody>
          <a:bodyPr/>
          <a:lstStyle/>
          <a:p>
            <a:r>
              <a:rPr lang="en-US" dirty="0"/>
              <a:t>Gut Thyroid Connection</a:t>
            </a:r>
          </a:p>
        </p:txBody>
      </p:sp>
      <p:sp>
        <p:nvSpPr>
          <p:cNvPr id="3" name="Content Placeholder 2">
            <a:extLst>
              <a:ext uri="{FF2B5EF4-FFF2-40B4-BE49-F238E27FC236}">
                <a16:creationId xmlns:a16="http://schemas.microsoft.com/office/drawing/2014/main" id="{AAB9490A-FC7B-1843-A1D4-1EA7BFF50A50}"/>
              </a:ext>
            </a:extLst>
          </p:cNvPr>
          <p:cNvSpPr>
            <a:spLocks noGrp="1"/>
          </p:cNvSpPr>
          <p:nvPr>
            <p:ph idx="1"/>
          </p:nvPr>
        </p:nvSpPr>
        <p:spPr>
          <a:xfrm>
            <a:off x="218659" y="1456086"/>
            <a:ext cx="4976194" cy="4708525"/>
          </a:xfrm>
        </p:spPr>
        <p:txBody>
          <a:bodyPr/>
          <a:lstStyle/>
          <a:p>
            <a:r>
              <a:rPr lang="en-US" dirty="0">
                <a:solidFill>
                  <a:schemeClr val="bg1"/>
                </a:solidFill>
                <a:latin typeface="Arial" panose="020B0604020202020204" pitchFamily="34" charset="0"/>
                <a:cs typeface="Arial" panose="020B0604020202020204" pitchFamily="34" charset="0"/>
              </a:rPr>
              <a:t>Improving gut flora has been shown to improve thyroid function.</a:t>
            </a:r>
          </a:p>
        </p:txBody>
      </p:sp>
      <p:sp>
        <p:nvSpPr>
          <p:cNvPr id="4" name="TextBox 3">
            <a:extLst>
              <a:ext uri="{FF2B5EF4-FFF2-40B4-BE49-F238E27FC236}">
                <a16:creationId xmlns:a16="http://schemas.microsoft.com/office/drawing/2014/main" id="{5D9EEC20-215B-F54F-88CF-493969D7A764}"/>
              </a:ext>
            </a:extLst>
          </p:cNvPr>
          <p:cNvSpPr txBox="1"/>
          <p:nvPr/>
        </p:nvSpPr>
        <p:spPr>
          <a:xfrm>
            <a:off x="2660739" y="6449602"/>
            <a:ext cx="3822521" cy="369332"/>
          </a:xfrm>
          <a:prstGeom prst="rect">
            <a:avLst/>
          </a:prstGeom>
          <a:noFill/>
        </p:spPr>
        <p:txBody>
          <a:bodyPr wrap="none" rtlCol="0">
            <a:spAutoFit/>
          </a:bodyPr>
          <a:lstStyle/>
          <a:p>
            <a:r>
              <a:rPr lang="en-AU" dirty="0">
                <a:solidFill>
                  <a:schemeClr val="bg1"/>
                </a:solidFill>
                <a:ea typeface="ＭＳ Ｐゴシック" pitchFamily="-111" charset="-128"/>
                <a:cs typeface="ＭＳ Ｐゴシック" pitchFamily="-111" charset="-128"/>
              </a:rPr>
              <a:t>Complement </a:t>
            </a:r>
            <a:r>
              <a:rPr lang="en-AU" dirty="0" err="1">
                <a:solidFill>
                  <a:schemeClr val="bg1"/>
                </a:solidFill>
                <a:ea typeface="ＭＳ Ｐゴシック" pitchFamily="-111" charset="-128"/>
                <a:cs typeface="ＭＳ Ｐゴシック" pitchFamily="-111" charset="-128"/>
              </a:rPr>
              <a:t>Ther</a:t>
            </a:r>
            <a:r>
              <a:rPr lang="en-AU" dirty="0">
                <a:solidFill>
                  <a:schemeClr val="bg1"/>
                </a:solidFill>
                <a:ea typeface="ＭＳ Ｐゴシック" pitchFamily="-111" charset="-128"/>
                <a:cs typeface="ＭＳ Ｐゴシック" pitchFamily="-111" charset="-128"/>
              </a:rPr>
              <a:t> Med. 48:102234.</a:t>
            </a:r>
            <a:endParaRPr lang="en-US" dirty="0">
              <a:solidFill>
                <a:schemeClr val="bg1"/>
              </a:solidFill>
            </a:endParaRPr>
          </a:p>
        </p:txBody>
      </p:sp>
      <p:pic>
        <p:nvPicPr>
          <p:cNvPr id="6" name="Picture 5">
            <a:extLst>
              <a:ext uri="{FF2B5EF4-FFF2-40B4-BE49-F238E27FC236}">
                <a16:creationId xmlns:a16="http://schemas.microsoft.com/office/drawing/2014/main" id="{37EE39DC-8D32-0A43-AD0D-87C946F98F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94853" y="1702629"/>
            <a:ext cx="3949148" cy="5116305"/>
          </a:xfrm>
          <a:prstGeom prst="rect">
            <a:avLst/>
          </a:prstGeom>
        </p:spPr>
      </p:pic>
    </p:spTree>
    <p:extLst>
      <p:ext uri="{BB962C8B-B14F-4D97-AF65-F5344CB8AC3E}">
        <p14:creationId xmlns:p14="http://schemas.microsoft.com/office/powerpoint/2010/main" val="4223795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A19007-4770-4547-AAC9-5810F9D913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499851" cy="6858001"/>
          </a:xfrm>
          <a:prstGeom prst="rect">
            <a:avLst/>
          </a:prstGeom>
        </p:spPr>
      </p:pic>
      <p:sp>
        <p:nvSpPr>
          <p:cNvPr id="2" name="Title 1">
            <a:extLst>
              <a:ext uri="{FF2B5EF4-FFF2-40B4-BE49-F238E27FC236}">
                <a16:creationId xmlns:a16="http://schemas.microsoft.com/office/drawing/2014/main" id="{B1E89C45-9EF6-194B-896A-F96051186A69}"/>
              </a:ext>
            </a:extLst>
          </p:cNvPr>
          <p:cNvSpPr>
            <a:spLocks noGrp="1"/>
          </p:cNvSpPr>
          <p:nvPr>
            <p:ph type="title"/>
          </p:nvPr>
        </p:nvSpPr>
        <p:spPr>
          <a:xfrm>
            <a:off x="0" y="367229"/>
            <a:ext cx="5684657" cy="1143000"/>
          </a:xfrm>
        </p:spPr>
        <p:txBody>
          <a:bodyPr>
            <a:normAutofit fontScale="90000"/>
          </a:bodyPr>
          <a:lstStyle/>
          <a:p>
            <a:r>
              <a:rPr lang="en-US" dirty="0"/>
              <a:t>Thyroiditis and Inflammatory Disease</a:t>
            </a:r>
          </a:p>
        </p:txBody>
      </p:sp>
      <p:sp>
        <p:nvSpPr>
          <p:cNvPr id="3" name="Content Placeholder 2">
            <a:extLst>
              <a:ext uri="{FF2B5EF4-FFF2-40B4-BE49-F238E27FC236}">
                <a16:creationId xmlns:a16="http://schemas.microsoft.com/office/drawing/2014/main" id="{89E83F8B-AAFB-1146-904E-87630813174F}"/>
              </a:ext>
            </a:extLst>
          </p:cNvPr>
          <p:cNvSpPr>
            <a:spLocks noGrp="1"/>
          </p:cNvSpPr>
          <p:nvPr>
            <p:ph idx="1"/>
          </p:nvPr>
        </p:nvSpPr>
        <p:spPr>
          <a:xfrm>
            <a:off x="0" y="1645186"/>
            <a:ext cx="4704348" cy="4708525"/>
          </a:xfrm>
        </p:spPr>
        <p:txBody>
          <a:bodyPr/>
          <a:lstStyle/>
          <a:p>
            <a:r>
              <a:rPr lang="en-US" dirty="0"/>
              <a:t>Inflammation is a key ingredient in disorders of your thyroid.</a:t>
            </a:r>
          </a:p>
          <a:p>
            <a:r>
              <a:rPr lang="en-US" dirty="0"/>
              <a:t>Are you eating your antioxidants? </a:t>
            </a:r>
          </a:p>
        </p:txBody>
      </p:sp>
      <p:sp>
        <p:nvSpPr>
          <p:cNvPr id="4" name="TextBox 3">
            <a:extLst>
              <a:ext uri="{FF2B5EF4-FFF2-40B4-BE49-F238E27FC236}">
                <a16:creationId xmlns:a16="http://schemas.microsoft.com/office/drawing/2014/main" id="{1FFE7061-25C0-734F-A188-DA934F6362D2}"/>
              </a:ext>
            </a:extLst>
          </p:cNvPr>
          <p:cNvSpPr txBox="1"/>
          <p:nvPr/>
        </p:nvSpPr>
        <p:spPr>
          <a:xfrm>
            <a:off x="2237610" y="6488668"/>
            <a:ext cx="4668779" cy="369332"/>
          </a:xfrm>
          <a:prstGeom prst="rect">
            <a:avLst/>
          </a:prstGeom>
          <a:noFill/>
        </p:spPr>
        <p:txBody>
          <a:bodyPr wrap="none" rtlCol="0">
            <a:spAutoFit/>
          </a:bodyPr>
          <a:lstStyle/>
          <a:p>
            <a:r>
              <a:rPr lang="en-US" dirty="0" err="1">
                <a:ea typeface="ＭＳ Ｐゴシック" pitchFamily="-111" charset="-128"/>
                <a:cs typeface="ＭＳ Ｐゴシック" pitchFamily="-111" charset="-128"/>
              </a:rPr>
              <a:t>Exp</a:t>
            </a:r>
            <a:r>
              <a:rPr lang="en-US" dirty="0">
                <a:ea typeface="ＭＳ Ｐゴシック" pitchFamily="-111" charset="-128"/>
                <a:cs typeface="ＭＳ Ｐゴシック" pitchFamily="-111" charset="-128"/>
              </a:rPr>
              <a:t> </a:t>
            </a:r>
            <a:r>
              <a:rPr lang="en-US" dirty="0" err="1">
                <a:ea typeface="ＭＳ Ｐゴシック" pitchFamily="-111" charset="-128"/>
                <a:cs typeface="ＭＳ Ｐゴシック" pitchFamily="-111" charset="-128"/>
              </a:rPr>
              <a:t>Clin</a:t>
            </a:r>
            <a:r>
              <a:rPr lang="en-US" dirty="0">
                <a:ea typeface="ＭＳ Ｐゴシック" pitchFamily="-111" charset="-128"/>
                <a:cs typeface="ＭＳ Ｐゴシック" pitchFamily="-111" charset="-128"/>
              </a:rPr>
              <a:t> Endocrinol Diabetes. 115(8):522-6.</a:t>
            </a:r>
            <a:endParaRPr lang="en-AU" dirty="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204134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049E79-58E5-044B-9116-40D05889B0F2}"/>
              </a:ext>
            </a:extLst>
          </p:cNvPr>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pic>
        <p:nvPicPr>
          <p:cNvPr id="5" name="Picture 4">
            <a:extLst>
              <a:ext uri="{FF2B5EF4-FFF2-40B4-BE49-F238E27FC236}">
                <a16:creationId xmlns:a16="http://schemas.microsoft.com/office/drawing/2014/main" id="{DECF3628-0675-224F-BA12-EEB2AB1D90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572000" y="2724912"/>
            <a:ext cx="4572000" cy="4133088"/>
          </a:xfrm>
          <a:prstGeom prst="rect">
            <a:avLst/>
          </a:prstGeom>
        </p:spPr>
      </p:pic>
      <p:sp>
        <p:nvSpPr>
          <p:cNvPr id="2" name="Title 1">
            <a:extLst>
              <a:ext uri="{FF2B5EF4-FFF2-40B4-BE49-F238E27FC236}">
                <a16:creationId xmlns:a16="http://schemas.microsoft.com/office/drawing/2014/main" id="{07EC5F47-0746-DB42-8B66-89419C4215D8}"/>
              </a:ext>
            </a:extLst>
          </p:cNvPr>
          <p:cNvSpPr>
            <a:spLocks noGrp="1"/>
          </p:cNvSpPr>
          <p:nvPr>
            <p:ph type="title"/>
          </p:nvPr>
        </p:nvSpPr>
        <p:spPr/>
        <p:txBody>
          <a:bodyPr>
            <a:normAutofit/>
          </a:bodyPr>
          <a:lstStyle/>
          <a:p>
            <a:r>
              <a:rPr lang="en-US" sz="6000" dirty="0"/>
              <a:t>Vitamin C</a:t>
            </a:r>
          </a:p>
        </p:txBody>
      </p:sp>
      <p:sp>
        <p:nvSpPr>
          <p:cNvPr id="3" name="Content Placeholder 2">
            <a:extLst>
              <a:ext uri="{FF2B5EF4-FFF2-40B4-BE49-F238E27FC236}">
                <a16:creationId xmlns:a16="http://schemas.microsoft.com/office/drawing/2014/main" id="{50475731-4C43-1744-8993-D539279E23DD}"/>
              </a:ext>
            </a:extLst>
          </p:cNvPr>
          <p:cNvSpPr>
            <a:spLocks noGrp="1"/>
          </p:cNvSpPr>
          <p:nvPr>
            <p:ph idx="1"/>
          </p:nvPr>
        </p:nvSpPr>
        <p:spPr>
          <a:xfrm>
            <a:off x="-99391" y="1692276"/>
            <a:ext cx="4770783" cy="5116029"/>
          </a:xfrm>
        </p:spPr>
        <p:txBody>
          <a:bodyPr/>
          <a:lstStyle/>
          <a:p>
            <a:r>
              <a:rPr lang="en-US" dirty="0">
                <a:solidFill>
                  <a:schemeClr val="bg1"/>
                </a:solidFill>
                <a:latin typeface="Arial" panose="020B0604020202020204" pitchFamily="34" charset="0"/>
                <a:cs typeface="Arial" panose="020B0604020202020204" pitchFamily="34" charset="0"/>
              </a:rPr>
              <a:t>Vitamin C </a:t>
            </a:r>
          </a:p>
          <a:p>
            <a:pPr lvl="1">
              <a:buClr>
                <a:schemeClr val="bg1"/>
              </a:buClr>
            </a:pPr>
            <a:r>
              <a:rPr lang="en-US" sz="2800" dirty="0">
                <a:solidFill>
                  <a:schemeClr val="bg1"/>
                </a:solidFill>
                <a:latin typeface="Arial" panose="020B0604020202020204" pitchFamily="34" charset="0"/>
                <a:cs typeface="Arial" panose="020B0604020202020204" pitchFamily="34" charset="0"/>
              </a:rPr>
              <a:t>An antioxidant which helps preserve thyroid function.</a:t>
            </a:r>
          </a:p>
          <a:p>
            <a:pPr lvl="1">
              <a:buClr>
                <a:schemeClr val="bg1"/>
              </a:buClr>
            </a:pPr>
            <a:r>
              <a:rPr lang="en-US" sz="2800" dirty="0">
                <a:solidFill>
                  <a:schemeClr val="bg1"/>
                </a:solidFill>
                <a:latin typeface="Arial" panose="020B0604020202020204" pitchFamily="34" charset="0"/>
                <a:cs typeface="Arial" panose="020B0604020202020204" pitchFamily="34" charset="0"/>
              </a:rPr>
              <a:t>Decreases, </a:t>
            </a:r>
            <a:r>
              <a:rPr lang="en-US" sz="2800" dirty="0" err="1">
                <a:solidFill>
                  <a:schemeClr val="bg1"/>
                </a:solidFill>
                <a:latin typeface="Arial" panose="020B0604020202020204" pitchFamily="34" charset="0"/>
                <a:cs typeface="Arial" panose="020B0604020202020204" pitchFamily="34" charset="0"/>
              </a:rPr>
              <a:t>TPO</a:t>
            </a:r>
            <a:r>
              <a:rPr lang="en-US" sz="2800" dirty="0">
                <a:solidFill>
                  <a:schemeClr val="bg1"/>
                </a:solidFill>
                <a:latin typeface="Arial" panose="020B0604020202020204" pitchFamily="34" charset="0"/>
                <a:cs typeface="Arial" panose="020B0604020202020204" pitchFamily="34" charset="0"/>
              </a:rPr>
              <a:t>-Ab in autoimmune thyroiditis. </a:t>
            </a:r>
          </a:p>
          <a:p>
            <a:pPr lvl="1">
              <a:buClr>
                <a:schemeClr val="bg1"/>
              </a:buClr>
            </a:pPr>
            <a:r>
              <a:rPr lang="en-US" sz="2800" dirty="0">
                <a:solidFill>
                  <a:schemeClr val="bg1"/>
                </a:solidFill>
                <a:latin typeface="Arial" panose="020B0604020202020204" pitchFamily="34" charset="0"/>
                <a:cs typeface="Arial" panose="020B0604020202020204" pitchFamily="34" charset="0"/>
              </a:rPr>
              <a:t>Counteracts the deleterious effects of MSG on the thyroid. </a:t>
            </a:r>
          </a:p>
          <a:p>
            <a:endParaRPr lang="en-US"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2081A59-20BD-6A48-AFC5-6718A061EFA0}"/>
              </a:ext>
            </a:extLst>
          </p:cNvPr>
          <p:cNvSpPr txBox="1"/>
          <p:nvPr/>
        </p:nvSpPr>
        <p:spPr>
          <a:xfrm>
            <a:off x="604464" y="6550223"/>
            <a:ext cx="3735061" cy="307777"/>
          </a:xfrm>
          <a:prstGeom prst="rect">
            <a:avLst/>
          </a:prstGeom>
          <a:noFill/>
        </p:spPr>
        <p:txBody>
          <a:bodyPr wrap="none" rtlCol="0">
            <a:spAutoFit/>
          </a:bodyPr>
          <a:lstStyle/>
          <a:p>
            <a:r>
              <a:rPr lang="en-AU" sz="1400" dirty="0">
                <a:solidFill>
                  <a:schemeClr val="bg1"/>
                </a:solidFill>
                <a:ea typeface="ＭＳ Ｐゴシック" pitchFamily="-111" charset="-128"/>
                <a:cs typeface="ＭＳ Ｐゴシック" pitchFamily="-111" charset="-128"/>
              </a:rPr>
              <a:t>J Endocrinol Invest. 2019 Apr;42(4):481-487.</a:t>
            </a:r>
            <a:endParaRPr lang="en-US" sz="1400" dirty="0">
              <a:solidFill>
                <a:schemeClr val="bg1"/>
              </a:solidFill>
            </a:endParaRPr>
          </a:p>
        </p:txBody>
      </p:sp>
    </p:spTree>
    <p:extLst>
      <p:ext uri="{BB962C8B-B14F-4D97-AF65-F5344CB8AC3E}">
        <p14:creationId xmlns:p14="http://schemas.microsoft.com/office/powerpoint/2010/main" val="3204611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CC8E83-1F53-3F4E-BF1D-0BF88A6676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0"/>
            <a:ext cx="9144000" cy="6858000"/>
          </a:xfrm>
          <a:prstGeom prst="rect">
            <a:avLst/>
          </a:prstGeom>
        </p:spPr>
      </p:pic>
      <p:sp>
        <p:nvSpPr>
          <p:cNvPr id="2" name="Title 1">
            <a:extLst>
              <a:ext uri="{FF2B5EF4-FFF2-40B4-BE49-F238E27FC236}">
                <a16:creationId xmlns:a16="http://schemas.microsoft.com/office/drawing/2014/main" id="{29E7D3D0-B28F-EB44-AD45-F22953387B69}"/>
              </a:ext>
            </a:extLst>
          </p:cNvPr>
          <p:cNvSpPr>
            <a:spLocks noGrp="1"/>
          </p:cNvSpPr>
          <p:nvPr>
            <p:ph type="title"/>
          </p:nvPr>
        </p:nvSpPr>
        <p:spPr>
          <a:xfrm>
            <a:off x="709863" y="341062"/>
            <a:ext cx="8229600" cy="1143000"/>
          </a:xfrm>
        </p:spPr>
        <p:txBody>
          <a:bodyPr/>
          <a:lstStyle/>
          <a:p>
            <a:r>
              <a:rPr lang="en-US" dirty="0"/>
              <a:t>Vitamin C in foods</a:t>
            </a:r>
          </a:p>
        </p:txBody>
      </p:sp>
      <p:sp>
        <p:nvSpPr>
          <p:cNvPr id="3" name="Content Placeholder 2">
            <a:extLst>
              <a:ext uri="{FF2B5EF4-FFF2-40B4-BE49-F238E27FC236}">
                <a16:creationId xmlns:a16="http://schemas.microsoft.com/office/drawing/2014/main" id="{0F2E9C93-F9B5-3941-B2C9-0F55576DB189}"/>
              </a:ext>
            </a:extLst>
          </p:cNvPr>
          <p:cNvSpPr>
            <a:spLocks noGrp="1"/>
          </p:cNvSpPr>
          <p:nvPr>
            <p:ph idx="1"/>
          </p:nvPr>
        </p:nvSpPr>
        <p:spPr>
          <a:xfrm>
            <a:off x="0" y="1628442"/>
            <a:ext cx="8939463" cy="5807074"/>
          </a:xfrm>
        </p:spPr>
        <p:txBody>
          <a:bodyPr/>
          <a:lstStyle/>
          <a:p>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Oranges – one large orange contains 82mg of vitamin C, which is over 100% daily value (DV)</a:t>
            </a:r>
          </a:p>
          <a:p>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Red peppers – 95mg (more than 100% DV) of vitamin C in ½ cup chopped red peppers</a:t>
            </a:r>
          </a:p>
          <a:p>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Kale – one cup of kale delivers 80mg of vitamin C, which is about 134% DV</a:t>
            </a:r>
          </a:p>
          <a:p>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Brussels sprouts – you’ll find 48mg of vitamin C in ½ cooked Brussels sprouts, which accounts for 80% DV</a:t>
            </a:r>
          </a:p>
          <a:p>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Broccoli – 51mg of vitamin C is found in ½ cup cooked broccoli, or 107% DV</a:t>
            </a:r>
          </a:p>
          <a:p>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Strawberries – you’ll find 42mg or 70% DV of vitamin C in ½ cup of delicious strawberries</a:t>
            </a:r>
          </a:p>
          <a:p>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Grapefruit – 43mg or 71% DV of vitamin C is delivered in ½ cup of grapefruit</a:t>
            </a:r>
          </a:p>
          <a:p>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Kiwi – one piece contains 64mg of vitamin C or 33% DV</a:t>
            </a:r>
          </a:p>
          <a:p>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Green bell peppers – you’ll find 60mg or 100% DV of vitamin C in ½ cup of chopped green peppers</a:t>
            </a:r>
          </a:p>
        </p:txBody>
      </p:sp>
    </p:spTree>
    <p:extLst>
      <p:ext uri="{BB962C8B-B14F-4D97-AF65-F5344CB8AC3E}">
        <p14:creationId xmlns:p14="http://schemas.microsoft.com/office/powerpoint/2010/main" val="393854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1B0B-630A-AC4E-BC76-30E98BEBE140}"/>
              </a:ext>
            </a:extLst>
          </p:cNvPr>
          <p:cNvSpPr>
            <a:spLocks noGrp="1"/>
          </p:cNvSpPr>
          <p:nvPr>
            <p:ph type="title"/>
          </p:nvPr>
        </p:nvSpPr>
        <p:spPr>
          <a:xfrm>
            <a:off x="4740442" y="274638"/>
            <a:ext cx="3946358" cy="1143000"/>
          </a:xfrm>
        </p:spPr>
        <p:txBody>
          <a:bodyPr>
            <a:normAutofit fontScale="90000"/>
          </a:bodyPr>
          <a:lstStyle/>
          <a:p>
            <a:r>
              <a:rPr lang="en-US" dirty="0"/>
              <a:t>Eat Your Protection</a:t>
            </a:r>
          </a:p>
        </p:txBody>
      </p:sp>
      <p:sp>
        <p:nvSpPr>
          <p:cNvPr id="3" name="Content Placeholder 2">
            <a:extLst>
              <a:ext uri="{FF2B5EF4-FFF2-40B4-BE49-F238E27FC236}">
                <a16:creationId xmlns:a16="http://schemas.microsoft.com/office/drawing/2014/main" id="{4404213C-540D-4445-92AF-5B6A2AD3FE15}"/>
              </a:ext>
            </a:extLst>
          </p:cNvPr>
          <p:cNvSpPr>
            <a:spLocks noGrp="1"/>
          </p:cNvSpPr>
          <p:nvPr>
            <p:ph idx="1"/>
          </p:nvPr>
        </p:nvSpPr>
        <p:spPr>
          <a:xfrm>
            <a:off x="4740442" y="1600200"/>
            <a:ext cx="3946358" cy="4708525"/>
          </a:xfrm>
        </p:spPr>
        <p:txBody>
          <a:bodyPr/>
          <a:lstStyle/>
          <a:p>
            <a:r>
              <a:rPr lang="en-US" dirty="0"/>
              <a:t>Dietary fresh fruits and vegetables help reduce the risk of thyroid dysfunction because of their high antioxidant levels.</a:t>
            </a:r>
          </a:p>
        </p:txBody>
      </p:sp>
      <p:sp>
        <p:nvSpPr>
          <p:cNvPr id="4" name="TextBox 3">
            <a:extLst>
              <a:ext uri="{FF2B5EF4-FFF2-40B4-BE49-F238E27FC236}">
                <a16:creationId xmlns:a16="http://schemas.microsoft.com/office/drawing/2014/main" id="{B1931587-FFA4-6D47-8AE7-F3321C5A3135}"/>
              </a:ext>
            </a:extLst>
          </p:cNvPr>
          <p:cNvSpPr txBox="1"/>
          <p:nvPr/>
        </p:nvSpPr>
        <p:spPr>
          <a:xfrm>
            <a:off x="5768708" y="6488668"/>
            <a:ext cx="2467342" cy="369332"/>
          </a:xfrm>
          <a:prstGeom prst="rect">
            <a:avLst/>
          </a:prstGeom>
          <a:noFill/>
        </p:spPr>
        <p:txBody>
          <a:bodyPr wrap="none" rtlCol="0">
            <a:spAutoFit/>
          </a:bodyPr>
          <a:lstStyle/>
          <a:p>
            <a:r>
              <a:rPr lang="en-US" dirty="0"/>
              <a:t>Thyroid. 31(1):96-105.</a:t>
            </a:r>
          </a:p>
        </p:txBody>
      </p:sp>
      <p:pic>
        <p:nvPicPr>
          <p:cNvPr id="6" name="Picture 5">
            <a:extLst>
              <a:ext uri="{FF2B5EF4-FFF2-40B4-BE49-F238E27FC236}">
                <a16:creationId xmlns:a16="http://schemas.microsoft.com/office/drawing/2014/main" id="{8CB37E75-1CAA-A74B-B20F-80E8C8D3F6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74481" cy="6858000"/>
          </a:xfrm>
          <a:prstGeom prst="rect">
            <a:avLst/>
          </a:prstGeom>
        </p:spPr>
      </p:pic>
    </p:spTree>
    <p:extLst>
      <p:ext uri="{BB962C8B-B14F-4D97-AF65-F5344CB8AC3E}">
        <p14:creationId xmlns:p14="http://schemas.microsoft.com/office/powerpoint/2010/main" val="3482816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C48D0E-FB9C-D34F-9FBE-E5C77BFFE1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Title 1">
            <a:extLst>
              <a:ext uri="{FF2B5EF4-FFF2-40B4-BE49-F238E27FC236}">
                <a16:creationId xmlns:a16="http://schemas.microsoft.com/office/drawing/2014/main" id="{27011E2E-BB59-2A4E-81C7-B4ABF69E35A4}"/>
              </a:ext>
            </a:extLst>
          </p:cNvPr>
          <p:cNvSpPr>
            <a:spLocks noGrp="1"/>
          </p:cNvSpPr>
          <p:nvPr>
            <p:ph type="title"/>
          </p:nvPr>
        </p:nvSpPr>
        <p:spPr>
          <a:xfrm>
            <a:off x="0" y="0"/>
            <a:ext cx="9144000" cy="1143000"/>
          </a:xfrm>
        </p:spPr>
        <p:txBody>
          <a:bodyPr>
            <a:normAutofit fontScale="90000"/>
          </a:bodyPr>
          <a:lstStyle/>
          <a:p>
            <a:r>
              <a:rPr lang="en-US" dirty="0"/>
              <a:t>Electromagnetic field Thyroid Harm</a:t>
            </a:r>
          </a:p>
        </p:txBody>
      </p:sp>
      <p:sp>
        <p:nvSpPr>
          <p:cNvPr id="3" name="Content Placeholder 2">
            <a:extLst>
              <a:ext uri="{FF2B5EF4-FFF2-40B4-BE49-F238E27FC236}">
                <a16:creationId xmlns:a16="http://schemas.microsoft.com/office/drawing/2014/main" id="{8AAB9823-887A-734C-89C4-12B1241E9EA7}"/>
              </a:ext>
            </a:extLst>
          </p:cNvPr>
          <p:cNvSpPr>
            <a:spLocks noGrp="1"/>
          </p:cNvSpPr>
          <p:nvPr>
            <p:ph idx="1"/>
          </p:nvPr>
        </p:nvSpPr>
        <p:spPr>
          <a:xfrm>
            <a:off x="921026" y="1159220"/>
            <a:ext cx="8229600" cy="4708525"/>
          </a:xfrm>
        </p:spPr>
        <p:txBody>
          <a:bodyPr/>
          <a:lstStyle/>
          <a:p>
            <a:r>
              <a:rPr lang="en-US" dirty="0"/>
              <a:t>EMF Exposure depresses T3 levels.</a:t>
            </a:r>
          </a:p>
          <a:p>
            <a:r>
              <a:rPr lang="en-US" dirty="0"/>
              <a:t>Cellular telephone EMF decreases T3-T4 levels and increases </a:t>
            </a:r>
            <a:r>
              <a:rPr lang="en-US" dirty="0" err="1"/>
              <a:t>TSH</a:t>
            </a:r>
            <a:r>
              <a:rPr lang="en-US" dirty="0"/>
              <a:t> levels.</a:t>
            </a:r>
          </a:p>
        </p:txBody>
      </p:sp>
      <p:sp>
        <p:nvSpPr>
          <p:cNvPr id="4" name="TextBox 3">
            <a:extLst>
              <a:ext uri="{FF2B5EF4-FFF2-40B4-BE49-F238E27FC236}">
                <a16:creationId xmlns:a16="http://schemas.microsoft.com/office/drawing/2014/main" id="{2B9D5723-C973-3F4D-B1C4-684C90DBD33C}"/>
              </a:ext>
            </a:extLst>
          </p:cNvPr>
          <p:cNvSpPr txBox="1"/>
          <p:nvPr/>
        </p:nvSpPr>
        <p:spPr>
          <a:xfrm>
            <a:off x="6354305" y="6334780"/>
            <a:ext cx="2999250" cy="584775"/>
          </a:xfrm>
          <a:prstGeom prst="rect">
            <a:avLst/>
          </a:prstGeom>
          <a:noFill/>
        </p:spPr>
        <p:txBody>
          <a:bodyPr wrap="square" rtlCol="0">
            <a:spAutoFit/>
          </a:bodyPr>
          <a:lstStyle/>
          <a:p>
            <a:r>
              <a:rPr lang="en-AU" sz="1600" dirty="0">
                <a:solidFill>
                  <a:schemeClr val="bg1"/>
                </a:solidFill>
                <a:ea typeface="ＭＳ Ｐゴシック" pitchFamily="-111" charset="-128"/>
                <a:cs typeface="ＭＳ Ｐゴシック" pitchFamily="-111" charset="-128"/>
              </a:rPr>
              <a:t>Indian J Endocrinol </a:t>
            </a:r>
            <a:r>
              <a:rPr lang="en-AU" sz="1600" dirty="0" err="1">
                <a:solidFill>
                  <a:schemeClr val="bg1"/>
                </a:solidFill>
                <a:ea typeface="ＭＳ Ｐゴシック" pitchFamily="-111" charset="-128"/>
                <a:cs typeface="ＭＳ Ｐゴシック" pitchFamily="-111" charset="-128"/>
              </a:rPr>
              <a:t>Metab</a:t>
            </a:r>
            <a:r>
              <a:rPr lang="en-AU" sz="1600" dirty="0">
                <a:solidFill>
                  <a:schemeClr val="bg1"/>
                </a:solidFill>
                <a:ea typeface="ＭＳ Ｐゴシック" pitchFamily="-111" charset="-128"/>
                <a:cs typeface="ＭＳ Ｐゴシック" pitchFamily="-111" charset="-128"/>
              </a:rPr>
              <a:t>. 21(6):797-802.</a:t>
            </a:r>
            <a:endParaRPr lang="en-US" sz="1600" dirty="0">
              <a:solidFill>
                <a:schemeClr val="bg1"/>
              </a:solidFill>
            </a:endParaRPr>
          </a:p>
        </p:txBody>
      </p:sp>
    </p:spTree>
    <p:extLst>
      <p:ext uri="{BB962C8B-B14F-4D97-AF65-F5344CB8AC3E}">
        <p14:creationId xmlns:p14="http://schemas.microsoft.com/office/powerpoint/2010/main" val="2335484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0104551.JPG">
            <a:extLst>
              <a:ext uri="{FF2B5EF4-FFF2-40B4-BE49-F238E27FC236}">
                <a16:creationId xmlns:a16="http://schemas.microsoft.com/office/drawing/2014/main" id="{06B17EEF-1E17-724E-AA88-3EB54313D12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a:extLst>
              <a:ext uri="{FF2B5EF4-FFF2-40B4-BE49-F238E27FC236}">
                <a16:creationId xmlns:a16="http://schemas.microsoft.com/office/drawing/2014/main" id="{5F308AFA-5CAD-A844-BD4D-C60D46230377}"/>
              </a:ext>
            </a:extLst>
          </p:cNvPr>
          <p:cNvSpPr>
            <a:spLocks noGrp="1"/>
          </p:cNvSpPr>
          <p:nvPr>
            <p:ph type="title"/>
          </p:nvPr>
        </p:nvSpPr>
        <p:spPr/>
        <p:txBody>
          <a:bodyPr/>
          <a:lstStyle/>
          <a:p>
            <a:pPr eaLnBrk="1" fontAlgn="auto" hangingPunct="1">
              <a:spcAft>
                <a:spcPts val="0"/>
              </a:spcAft>
              <a:defRPr/>
            </a:pPr>
            <a:r>
              <a:rPr lang="en-US" dirty="0">
                <a:ea typeface="+mj-ea"/>
                <a:cs typeface="+mj-cs"/>
              </a:rPr>
              <a:t>Environmental Exposures</a:t>
            </a:r>
          </a:p>
        </p:txBody>
      </p:sp>
      <p:sp>
        <p:nvSpPr>
          <p:cNvPr id="5" name="Content Placeholder 4">
            <a:extLst>
              <a:ext uri="{FF2B5EF4-FFF2-40B4-BE49-F238E27FC236}">
                <a16:creationId xmlns:a16="http://schemas.microsoft.com/office/drawing/2014/main" id="{1F1F6604-6B91-FA42-937D-D2388E23D16A}"/>
              </a:ext>
            </a:extLst>
          </p:cNvPr>
          <p:cNvSpPr>
            <a:spLocks noGrp="1"/>
          </p:cNvSpPr>
          <p:nvPr>
            <p:ph sz="half" idx="1"/>
          </p:nvPr>
        </p:nvSpPr>
        <p:spPr>
          <a:xfrm>
            <a:off x="230188" y="1393825"/>
            <a:ext cx="5764212" cy="5257800"/>
          </a:xfrm>
        </p:spPr>
        <p:txBody>
          <a:bodyPr>
            <a:noAutofit/>
          </a:bodyPr>
          <a:lstStyle/>
          <a:p>
            <a:pPr marL="548640" indent="-411480" eaLnBrk="1" fontAlgn="auto" hangingPunct="1">
              <a:spcAft>
                <a:spcPts val="0"/>
              </a:spcAft>
              <a:buClr>
                <a:schemeClr val="tx1">
                  <a:shade val="95000"/>
                </a:schemeClr>
              </a:buClr>
              <a:buFont typeface="Wingdings 2"/>
              <a:buChar char=""/>
              <a:defRPr/>
            </a:pPr>
            <a:r>
              <a:rPr lang="en-US" sz="2000" dirty="0">
                <a:ea typeface="+mn-ea"/>
                <a:cs typeface="+mn-cs"/>
              </a:rPr>
              <a:t>The following substances have been shown to negatively effect thyroid function:</a:t>
            </a:r>
          </a:p>
          <a:p>
            <a:pPr marL="868680" lvl="1" indent="-283464" eaLnBrk="1" fontAlgn="auto" hangingPunct="1">
              <a:spcAft>
                <a:spcPts val="0"/>
              </a:spcAft>
              <a:buFont typeface="Wingdings 2"/>
              <a:buChar char=""/>
              <a:defRPr/>
            </a:pPr>
            <a:r>
              <a:rPr lang="en-US" sz="2000" dirty="0">
                <a:ea typeface="+mn-ea"/>
              </a:rPr>
              <a:t>Fluoride, Bromide, Chloride.</a:t>
            </a:r>
          </a:p>
          <a:p>
            <a:pPr marL="868680" lvl="1" indent="-283464" eaLnBrk="1" fontAlgn="auto" hangingPunct="1">
              <a:spcAft>
                <a:spcPts val="0"/>
              </a:spcAft>
              <a:buFont typeface="Wingdings 2"/>
              <a:buChar char=""/>
              <a:defRPr/>
            </a:pPr>
            <a:r>
              <a:rPr lang="en-AU" sz="2000" dirty="0"/>
              <a:t>Perfluoroalkyl substances.</a:t>
            </a:r>
            <a:endParaRPr lang="en-US" sz="2000" dirty="0">
              <a:ea typeface="+mn-ea"/>
            </a:endParaRPr>
          </a:p>
          <a:p>
            <a:pPr marL="868680" lvl="1" indent="-283464" eaLnBrk="1" fontAlgn="auto" hangingPunct="1">
              <a:spcAft>
                <a:spcPts val="0"/>
              </a:spcAft>
              <a:buFont typeface="Wingdings 2"/>
              <a:buChar char=""/>
              <a:defRPr/>
            </a:pPr>
            <a:r>
              <a:rPr lang="en-US" sz="2000" dirty="0">
                <a:ea typeface="+mn-ea"/>
              </a:rPr>
              <a:t>Perchlorate.   </a:t>
            </a:r>
          </a:p>
          <a:p>
            <a:pPr marL="868680" lvl="1" indent="-283464" eaLnBrk="1" fontAlgn="auto" hangingPunct="1">
              <a:spcAft>
                <a:spcPts val="0"/>
              </a:spcAft>
              <a:buFont typeface="Wingdings 2"/>
              <a:buChar char=""/>
              <a:defRPr/>
            </a:pPr>
            <a:r>
              <a:rPr lang="en-US" sz="2000" dirty="0">
                <a:ea typeface="+mn-ea"/>
              </a:rPr>
              <a:t>Nitrates. </a:t>
            </a:r>
          </a:p>
          <a:p>
            <a:pPr marL="868680" lvl="1" indent="-283464" eaLnBrk="1" fontAlgn="auto" hangingPunct="1">
              <a:spcAft>
                <a:spcPts val="0"/>
              </a:spcAft>
              <a:buFont typeface="Wingdings 2"/>
              <a:buChar char=""/>
              <a:defRPr/>
            </a:pPr>
            <a:r>
              <a:rPr lang="en-US" sz="2000" dirty="0">
                <a:ea typeface="+mn-ea"/>
              </a:rPr>
              <a:t>Thiocyanate.  </a:t>
            </a:r>
          </a:p>
          <a:p>
            <a:pPr marL="868680" lvl="1" indent="-283464" eaLnBrk="1" fontAlgn="auto" hangingPunct="1">
              <a:spcAft>
                <a:spcPts val="0"/>
              </a:spcAft>
              <a:buFont typeface="Wingdings 2"/>
              <a:buChar char=""/>
              <a:defRPr/>
            </a:pPr>
            <a:r>
              <a:rPr lang="en-US" sz="2000" dirty="0">
                <a:ea typeface="+mn-ea"/>
              </a:rPr>
              <a:t>Folic acid. </a:t>
            </a:r>
          </a:p>
          <a:p>
            <a:pPr marL="868680" lvl="1" indent="-283464" eaLnBrk="1" fontAlgn="auto" hangingPunct="1">
              <a:spcAft>
                <a:spcPts val="0"/>
              </a:spcAft>
              <a:buFont typeface="Wingdings 2"/>
              <a:buChar char=""/>
              <a:defRPr/>
            </a:pPr>
            <a:r>
              <a:rPr lang="en-US" sz="2000" dirty="0">
                <a:ea typeface="+mn-ea"/>
              </a:rPr>
              <a:t>Triclosan. </a:t>
            </a:r>
          </a:p>
          <a:p>
            <a:pPr marL="868680" lvl="1" indent="-283464" eaLnBrk="1" fontAlgn="auto" hangingPunct="1">
              <a:spcAft>
                <a:spcPts val="0"/>
              </a:spcAft>
              <a:buFont typeface="Wingdings 2"/>
              <a:buChar char=""/>
              <a:defRPr/>
            </a:pPr>
            <a:r>
              <a:rPr lang="en-US" sz="2000" dirty="0">
                <a:ea typeface="+mn-ea"/>
              </a:rPr>
              <a:t>BPA.</a:t>
            </a:r>
          </a:p>
          <a:p>
            <a:pPr marL="868680" lvl="1" indent="-283464" eaLnBrk="1" fontAlgn="auto" hangingPunct="1">
              <a:spcAft>
                <a:spcPts val="0"/>
              </a:spcAft>
              <a:buFont typeface="Wingdings 2"/>
              <a:buChar char=""/>
              <a:defRPr/>
            </a:pPr>
            <a:r>
              <a:rPr lang="en-US" sz="2000" dirty="0">
                <a:ea typeface="+mn-ea"/>
              </a:rPr>
              <a:t>MSG.</a:t>
            </a:r>
          </a:p>
          <a:p>
            <a:pPr marL="868680" lvl="1" indent="-283464" eaLnBrk="1" fontAlgn="auto" hangingPunct="1">
              <a:spcAft>
                <a:spcPts val="0"/>
              </a:spcAft>
              <a:buFont typeface="Wingdings 2"/>
              <a:buChar char=""/>
              <a:defRPr/>
            </a:pPr>
            <a:r>
              <a:rPr lang="en-US" sz="2000" dirty="0">
                <a:ea typeface="+mn-ea"/>
              </a:rPr>
              <a:t>Mercury.</a:t>
            </a:r>
          </a:p>
          <a:p>
            <a:pPr marL="868680" lvl="1" indent="-283464" eaLnBrk="1" fontAlgn="auto" hangingPunct="1">
              <a:spcAft>
                <a:spcPts val="0"/>
              </a:spcAft>
              <a:buFont typeface="Wingdings 2"/>
              <a:buChar char=""/>
              <a:defRPr/>
            </a:pPr>
            <a:r>
              <a:rPr lang="en-US" sz="2000" dirty="0">
                <a:ea typeface="+mn-ea"/>
              </a:rPr>
              <a:t>Aluminum.</a:t>
            </a:r>
          </a:p>
          <a:p>
            <a:pPr marL="868680" lvl="1" indent="-283464" eaLnBrk="1" fontAlgn="auto" hangingPunct="1">
              <a:spcAft>
                <a:spcPts val="0"/>
              </a:spcAft>
              <a:buFont typeface="Wingdings 2"/>
              <a:buChar char=""/>
              <a:defRPr/>
            </a:pPr>
            <a:endParaRPr lang="en-US" sz="2000" dirty="0">
              <a:ea typeface="+mn-ea"/>
            </a:endParaRPr>
          </a:p>
        </p:txBody>
      </p:sp>
    </p:spTree>
    <p:extLst>
      <p:ext uri="{BB962C8B-B14F-4D97-AF65-F5344CB8AC3E}">
        <p14:creationId xmlns:p14="http://schemas.microsoft.com/office/powerpoint/2010/main" val="2326646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fluoride.jpg">
            <a:extLst>
              <a:ext uri="{FF2B5EF4-FFF2-40B4-BE49-F238E27FC236}">
                <a16:creationId xmlns:a16="http://schemas.microsoft.com/office/drawing/2014/main" id="{2EF1A98A-EBEC-E54F-8C54-E5CFC12F251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F1F6EB45-CC3B-6F4C-AF8C-95F320D02E78}"/>
              </a:ext>
            </a:extLst>
          </p:cNvPr>
          <p:cNvSpPr>
            <a:spLocks noGrp="1"/>
          </p:cNvSpPr>
          <p:nvPr>
            <p:ph type="title"/>
          </p:nvPr>
        </p:nvSpPr>
        <p:spPr/>
        <p:txBody>
          <a:bodyPr/>
          <a:lstStyle/>
          <a:p>
            <a:pPr eaLnBrk="1" fontAlgn="auto" hangingPunct="1">
              <a:spcAft>
                <a:spcPts val="0"/>
              </a:spcAft>
              <a:defRPr/>
            </a:pPr>
            <a:r>
              <a:rPr lang="en-US" dirty="0">
                <a:ea typeface="+mj-ea"/>
                <a:cs typeface="+mj-cs"/>
              </a:rPr>
              <a:t>Fluoride</a:t>
            </a:r>
          </a:p>
        </p:txBody>
      </p:sp>
      <p:sp>
        <p:nvSpPr>
          <p:cNvPr id="3" name="Content Placeholder 2">
            <a:extLst>
              <a:ext uri="{FF2B5EF4-FFF2-40B4-BE49-F238E27FC236}">
                <a16:creationId xmlns:a16="http://schemas.microsoft.com/office/drawing/2014/main" id="{4D160DEE-2B08-4D44-9F2D-B07877525E0C}"/>
              </a:ext>
            </a:extLst>
          </p:cNvPr>
          <p:cNvSpPr>
            <a:spLocks noGrp="1"/>
          </p:cNvSpPr>
          <p:nvPr>
            <p:ph sz="half" idx="1"/>
          </p:nvPr>
        </p:nvSpPr>
        <p:spPr>
          <a:xfrm>
            <a:off x="-4763" y="1600200"/>
            <a:ext cx="4038601" cy="4525963"/>
          </a:xfrm>
        </p:spPr>
        <p:txBody>
          <a:bodyPr>
            <a:normAutofit/>
          </a:bodyPr>
          <a:lstStyle/>
          <a:p>
            <a:pPr eaLnBrk="1" hangingPunct="1">
              <a:lnSpc>
                <a:spcPct val="90000"/>
              </a:lnSpc>
            </a:pPr>
            <a:r>
              <a:rPr lang="en-US" altLang="en-US" sz="2200">
                <a:ea typeface="ＭＳ Ｐゴシック" panose="020B0600070205080204" pitchFamily="34" charset="-128"/>
              </a:rPr>
              <a:t>Fluoride decreases thyroid and brain function.  The effect is accumulative over multiple generations. Each generation gets dumber and more hypothyroid.</a:t>
            </a:r>
          </a:p>
        </p:txBody>
      </p:sp>
      <p:sp>
        <p:nvSpPr>
          <p:cNvPr id="4" name="Content Placeholder 3">
            <a:extLst>
              <a:ext uri="{FF2B5EF4-FFF2-40B4-BE49-F238E27FC236}">
                <a16:creationId xmlns:a16="http://schemas.microsoft.com/office/drawing/2014/main" id="{6F8FE1D3-ECE4-8846-9B94-262014888288}"/>
              </a:ext>
            </a:extLst>
          </p:cNvPr>
          <p:cNvSpPr>
            <a:spLocks noGrp="1"/>
          </p:cNvSpPr>
          <p:nvPr>
            <p:ph sz="half" idx="2"/>
          </p:nvPr>
        </p:nvSpPr>
        <p:spPr>
          <a:xfrm>
            <a:off x="4184650" y="1600200"/>
            <a:ext cx="4662488" cy="4525963"/>
          </a:xfrm>
        </p:spPr>
        <p:txBody>
          <a:bodyPr>
            <a:normAutofit/>
          </a:bodyPr>
          <a:lstStyle/>
          <a:p>
            <a:pPr marL="115888" indent="20638" eaLnBrk="1" hangingPunct="1">
              <a:lnSpc>
                <a:spcPct val="90000"/>
              </a:lnSpc>
              <a:buFont typeface="Wingdings 2" pitchFamily="2" charset="2"/>
              <a:buNone/>
            </a:pPr>
            <a:r>
              <a:rPr lang="en-US" altLang="en-US" sz="2200" dirty="0">
                <a:latin typeface="Tahoma" panose="020B0604030504040204" pitchFamily="34" charset="0"/>
                <a:ea typeface="Tahoma" panose="020B0604030504040204" pitchFamily="34" charset="0"/>
                <a:cs typeface="Tahoma" panose="020B0604030504040204" pitchFamily="34" charset="0"/>
              </a:rPr>
              <a:t>Know your many, many sources of fluoride exposure:</a:t>
            </a:r>
          </a:p>
          <a:p>
            <a:pPr marL="115888" indent="20638" eaLnBrk="1" hangingPunct="1">
              <a:lnSpc>
                <a:spcPct val="90000"/>
              </a:lnSpc>
            </a:pPr>
            <a:r>
              <a:rPr lang="en-US" altLang="en-US" sz="2200" b="1" dirty="0">
                <a:latin typeface="Tahoma" panose="020B0604030504040204" pitchFamily="34" charset="0"/>
                <a:ea typeface="Tahoma" panose="020B0604030504040204" pitchFamily="34" charset="0"/>
                <a:cs typeface="Tahoma" panose="020B0604030504040204" pitchFamily="34" charset="0"/>
              </a:rPr>
              <a:t>Toothpaste</a:t>
            </a:r>
            <a:r>
              <a:rPr lang="en-US" altLang="en-US" sz="2200" dirty="0">
                <a:latin typeface="Tahoma" panose="020B0604030504040204" pitchFamily="34" charset="0"/>
                <a:ea typeface="Tahoma" panose="020B0604030504040204" pitchFamily="34" charset="0"/>
                <a:cs typeface="Tahoma" panose="020B0604030504040204" pitchFamily="34" charset="0"/>
              </a:rPr>
              <a:t>!</a:t>
            </a:r>
          </a:p>
          <a:p>
            <a:pPr marL="115888" indent="20638" eaLnBrk="1" hangingPunct="1">
              <a:lnSpc>
                <a:spcPct val="90000"/>
              </a:lnSpc>
            </a:pPr>
            <a:r>
              <a:rPr lang="en-US" altLang="en-US" sz="2200" b="1" dirty="0">
                <a:latin typeface="Tahoma" panose="020B0604030504040204" pitchFamily="34" charset="0"/>
                <a:ea typeface="Tahoma" panose="020B0604030504040204" pitchFamily="34" charset="0"/>
                <a:cs typeface="Tahoma" panose="020B0604030504040204" pitchFamily="34" charset="0"/>
              </a:rPr>
              <a:t>Drinking water.</a:t>
            </a:r>
          </a:p>
          <a:p>
            <a:pPr marL="115888" indent="20638" eaLnBrk="1" hangingPunct="1">
              <a:lnSpc>
                <a:spcPct val="90000"/>
              </a:lnSpc>
            </a:pPr>
            <a:r>
              <a:rPr lang="en-US" altLang="en-US" sz="2200" b="1" dirty="0">
                <a:latin typeface="Tahoma" panose="020B0604030504040204" pitchFamily="34" charset="0"/>
                <a:ea typeface="Tahoma" panose="020B0604030504040204" pitchFamily="34" charset="0"/>
                <a:cs typeface="Tahoma" panose="020B0604030504040204" pitchFamily="34" charset="0"/>
              </a:rPr>
              <a:t>Tea</a:t>
            </a:r>
            <a:r>
              <a:rPr lang="en-US" altLang="en-US" sz="2200" dirty="0">
                <a:latin typeface="Tahoma" panose="020B0604030504040204" pitchFamily="34" charset="0"/>
                <a:ea typeface="Tahoma" panose="020B0604030504040204" pitchFamily="34" charset="0"/>
                <a:cs typeface="Tahoma" panose="020B0604030504040204" pitchFamily="34" charset="0"/>
              </a:rPr>
              <a:t>. </a:t>
            </a:r>
          </a:p>
          <a:p>
            <a:pPr marL="115888" indent="20638" eaLnBrk="1" hangingPunct="1">
              <a:lnSpc>
                <a:spcPct val="90000"/>
              </a:lnSpc>
            </a:pPr>
            <a:r>
              <a:rPr lang="en-US" altLang="en-US" sz="2200" b="1" dirty="0">
                <a:latin typeface="Tahoma" panose="020B0604030504040204" pitchFamily="34" charset="0"/>
                <a:ea typeface="Tahoma" panose="020B0604030504040204" pitchFamily="34" charset="0"/>
                <a:cs typeface="Tahoma" panose="020B0604030504040204" pitchFamily="34" charset="0"/>
              </a:rPr>
              <a:t>Some salt.</a:t>
            </a:r>
          </a:p>
          <a:p>
            <a:pPr marL="115888" indent="20638" eaLnBrk="1" hangingPunct="1">
              <a:lnSpc>
                <a:spcPct val="90000"/>
              </a:lnSpc>
            </a:pPr>
            <a:r>
              <a:rPr lang="en-US" altLang="en-US" sz="2200" dirty="0">
                <a:latin typeface="Tahoma" panose="020B0604030504040204" pitchFamily="34" charset="0"/>
                <a:ea typeface="Tahoma" panose="020B0604030504040204" pitchFamily="34" charset="0"/>
                <a:cs typeface="Tahoma" panose="020B0604030504040204" pitchFamily="34" charset="0"/>
              </a:rPr>
              <a:t>Soft drinks and fruit juices.</a:t>
            </a:r>
          </a:p>
          <a:p>
            <a:pPr marL="115888" indent="20638" eaLnBrk="1" hangingPunct="1">
              <a:lnSpc>
                <a:spcPct val="90000"/>
              </a:lnSpc>
            </a:pPr>
            <a:r>
              <a:rPr lang="en-US" altLang="en-US" sz="2200" dirty="0">
                <a:latin typeface="Tahoma" panose="020B0604030504040204" pitchFamily="34" charset="0"/>
                <a:ea typeface="Tahoma" panose="020B0604030504040204" pitchFamily="34" charset="0"/>
                <a:cs typeface="Tahoma" panose="020B0604030504040204" pitchFamily="34" charset="0"/>
              </a:rPr>
              <a:t>Canned goods (notably soups). </a:t>
            </a:r>
          </a:p>
          <a:p>
            <a:pPr marL="115888" indent="20638" eaLnBrk="1" hangingPunct="1">
              <a:lnSpc>
                <a:spcPct val="90000"/>
              </a:lnSpc>
            </a:pPr>
            <a:r>
              <a:rPr lang="en-US" altLang="en-US" sz="2200" dirty="0">
                <a:latin typeface="Tahoma" panose="020B0604030504040204" pitchFamily="34" charset="0"/>
                <a:ea typeface="Tahoma" panose="020B0604030504040204" pitchFamily="34" charset="0"/>
                <a:cs typeface="Tahoma" panose="020B0604030504040204" pitchFamily="34" charset="0"/>
              </a:rPr>
              <a:t>Wines.</a:t>
            </a:r>
          </a:p>
          <a:p>
            <a:pPr marL="115888" indent="20638" eaLnBrk="1" hangingPunct="1">
              <a:lnSpc>
                <a:spcPct val="90000"/>
              </a:lnSpc>
            </a:pPr>
            <a:r>
              <a:rPr lang="en-US" altLang="en-US" sz="2200" dirty="0">
                <a:latin typeface="Tahoma" panose="020B0604030504040204" pitchFamily="34" charset="0"/>
                <a:ea typeface="Tahoma" panose="020B0604030504040204" pitchFamily="34" charset="0"/>
                <a:cs typeface="Tahoma" panose="020B0604030504040204" pitchFamily="34" charset="0"/>
              </a:rPr>
              <a:t>Processed foods such as cereals.</a:t>
            </a:r>
          </a:p>
          <a:p>
            <a:pPr marL="115888" indent="20638" eaLnBrk="1" hangingPunct="1">
              <a:lnSpc>
                <a:spcPct val="90000"/>
              </a:lnSpc>
            </a:pPr>
            <a:r>
              <a:rPr lang="en-US" altLang="en-US" sz="2200" dirty="0">
                <a:latin typeface="Tahoma" panose="020B0604030504040204" pitchFamily="34" charset="0"/>
                <a:ea typeface="Tahoma" panose="020B0604030504040204" pitchFamily="34" charset="0"/>
                <a:cs typeface="Tahoma" panose="020B0604030504040204" pitchFamily="34" charset="0"/>
              </a:rPr>
              <a:t>Chicken and fish.</a:t>
            </a:r>
          </a:p>
          <a:p>
            <a:pPr marL="115888" indent="20638" eaLnBrk="1" hangingPunct="1">
              <a:lnSpc>
                <a:spcPct val="90000"/>
              </a:lnSpc>
            </a:pPr>
            <a:r>
              <a:rPr lang="en-US" altLang="en-US" sz="2200">
                <a:latin typeface="Tahoma" panose="020B0604030504040204" pitchFamily="34" charset="0"/>
                <a:ea typeface="Tahoma" panose="020B0604030504040204" pitchFamily="34" charset="0"/>
                <a:cs typeface="Tahoma" panose="020B0604030504040204" pitchFamily="34" charset="0"/>
              </a:rPr>
              <a:t>Drugs.</a:t>
            </a:r>
            <a:endParaRPr lang="en-US" altLang="en-US" sz="2200" dirty="0">
              <a:latin typeface="Tahoma" panose="020B0604030504040204" pitchFamily="34" charset="0"/>
              <a:ea typeface="Tahoma" panose="020B0604030504040204" pitchFamily="34" charset="0"/>
              <a:cs typeface="Tahoma" panose="020B0604030504040204" pitchFamily="34" charset="0"/>
            </a:endParaRPr>
          </a:p>
          <a:p>
            <a:pPr marL="115888" indent="20638" eaLnBrk="1" hangingPunct="1">
              <a:lnSpc>
                <a:spcPct val="90000"/>
              </a:lnSpc>
            </a:pPr>
            <a:endParaRPr lang="en-US" altLang="en-US" sz="22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833AC3B1-48CF-9D48-89B6-89301CE1E0A6}"/>
              </a:ext>
            </a:extLst>
          </p:cNvPr>
          <p:cNvSpPr/>
          <p:nvPr/>
        </p:nvSpPr>
        <p:spPr>
          <a:xfrm>
            <a:off x="2069473" y="6339013"/>
            <a:ext cx="5041232" cy="338554"/>
          </a:xfrm>
          <a:prstGeom prst="rect">
            <a:avLst/>
          </a:prstGeom>
        </p:spPr>
        <p:txBody>
          <a:bodyPr wrap="square">
            <a:spAutoFit/>
          </a:bodyPr>
          <a:lstStyle/>
          <a:p>
            <a:pPr algn="ctr">
              <a:defRPr/>
            </a:pPr>
            <a:r>
              <a:rPr lang="en-US" sz="1600" dirty="0" err="1">
                <a:effectLst>
                  <a:outerShdw blurRad="50800" dist="38100" dir="2700000">
                    <a:srgbClr val="000000">
                      <a:alpha val="43000"/>
                    </a:srgbClr>
                  </a:outerShdw>
                </a:effectLst>
                <a:latin typeface="Arial" charset="0"/>
                <a:ea typeface="ＭＳ Ｐゴシック" pitchFamily="-111" charset="-128"/>
                <a:cs typeface="ＭＳ Ｐゴシック" pitchFamily="-111" charset="-128"/>
              </a:rPr>
              <a:t>Biol</a:t>
            </a:r>
            <a:r>
              <a:rPr lang="en-US" sz="1600" dirty="0">
                <a:effectLst>
                  <a:outerShdw blurRad="50800" dist="38100" dir="2700000">
                    <a:srgbClr val="000000">
                      <a:alpha val="43000"/>
                    </a:srgbClr>
                  </a:outerShdw>
                </a:effectLst>
                <a:latin typeface="Arial" charset="0"/>
                <a:ea typeface="ＭＳ Ｐゴシック" pitchFamily="-111" charset="-128"/>
                <a:cs typeface="ＭＳ Ｐゴシック" pitchFamily="-111" charset="-128"/>
              </a:rPr>
              <a:t> Trace Elem Res. 144(1-3):1083-94. </a:t>
            </a:r>
            <a:endParaRPr lang="en-US" sz="1600" dirty="0">
              <a:effectLst>
                <a:outerShdw blurRad="50800" dist="38100" dir="2700000">
                  <a:srgbClr val="000000">
                    <a:alpha val="43000"/>
                  </a:srgbClr>
                </a:outerShdw>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732677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36233202 PS.jpg">
            <a:extLst>
              <a:ext uri="{FF2B5EF4-FFF2-40B4-BE49-F238E27FC236}">
                <a16:creationId xmlns:a16="http://schemas.microsoft.com/office/drawing/2014/main" id="{A7748AA5-A88D-3745-8F57-9BE767E5E10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E7479A7A-2F91-0D49-9156-A47C836E968A}"/>
              </a:ext>
            </a:extLst>
          </p:cNvPr>
          <p:cNvSpPr>
            <a:spLocks noGrp="1"/>
          </p:cNvSpPr>
          <p:nvPr>
            <p:ph type="title"/>
          </p:nvPr>
        </p:nvSpPr>
        <p:spPr/>
        <p:txBody>
          <a:bodyPr/>
          <a:lstStyle/>
          <a:p>
            <a:pPr>
              <a:defRPr/>
            </a:pPr>
            <a:r>
              <a:rPr lang="en-US" dirty="0"/>
              <a:t>Sticky Business</a:t>
            </a:r>
          </a:p>
        </p:txBody>
      </p:sp>
      <p:sp>
        <p:nvSpPr>
          <p:cNvPr id="3" name="Content Placeholder 2">
            <a:extLst>
              <a:ext uri="{FF2B5EF4-FFF2-40B4-BE49-F238E27FC236}">
                <a16:creationId xmlns:a16="http://schemas.microsoft.com/office/drawing/2014/main" id="{E59BF9F9-A5F6-2549-9FB8-79916A9FD696}"/>
              </a:ext>
            </a:extLst>
          </p:cNvPr>
          <p:cNvSpPr>
            <a:spLocks noGrp="1"/>
          </p:cNvSpPr>
          <p:nvPr>
            <p:ph sz="half" idx="1"/>
          </p:nvPr>
        </p:nvSpPr>
        <p:spPr/>
        <p:txBody>
          <a:bodyPr>
            <a:normAutofit/>
          </a:bodyPr>
          <a:lstStyle/>
          <a:p>
            <a:r>
              <a:rPr lang="en-US" altLang="en-US" sz="3200" b="1" dirty="0">
                <a:ea typeface="ＭＳ Ｐゴシック" panose="020B0600070205080204" pitchFamily="34" charset="-128"/>
              </a:rPr>
              <a:t>“Non-stick” cookware</a:t>
            </a:r>
            <a:r>
              <a:rPr lang="en-US" altLang="en-US" sz="3200" dirty="0">
                <a:ea typeface="ＭＳ Ｐゴシック" panose="020B0600070205080204" pitchFamily="34" charset="-128"/>
              </a:rPr>
              <a:t> contain chemicals known as </a:t>
            </a:r>
            <a:r>
              <a:rPr lang="en-US" altLang="en-US" sz="3200" dirty="0" err="1">
                <a:ea typeface="ＭＳ Ｐゴシック" panose="020B0600070205080204" pitchFamily="34" charset="-128"/>
              </a:rPr>
              <a:t>perfluorinated</a:t>
            </a:r>
            <a:r>
              <a:rPr lang="en-US" altLang="en-US" sz="3200" dirty="0">
                <a:ea typeface="ＭＳ Ｐゴシック" panose="020B0600070205080204" pitchFamily="34" charset="-128"/>
              </a:rPr>
              <a:t> compounds that can seriously compromise your thyroid.</a:t>
            </a:r>
          </a:p>
        </p:txBody>
      </p:sp>
      <p:sp>
        <p:nvSpPr>
          <p:cNvPr id="59397" name="Rectangle 5">
            <a:extLst>
              <a:ext uri="{FF2B5EF4-FFF2-40B4-BE49-F238E27FC236}">
                <a16:creationId xmlns:a16="http://schemas.microsoft.com/office/drawing/2014/main" id="{E0460580-3024-5D4C-BF9C-790E3DFB5B10}"/>
              </a:ext>
            </a:extLst>
          </p:cNvPr>
          <p:cNvSpPr>
            <a:spLocks noChangeArrowheads="1"/>
          </p:cNvSpPr>
          <p:nvPr/>
        </p:nvSpPr>
        <p:spPr bwMode="auto">
          <a:xfrm>
            <a:off x="1065213" y="6488113"/>
            <a:ext cx="214834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dirty="0"/>
              <a:t>Environ Int. 45:78-85.</a:t>
            </a:r>
          </a:p>
        </p:txBody>
      </p:sp>
    </p:spTree>
    <p:extLst>
      <p:ext uri="{BB962C8B-B14F-4D97-AF65-F5344CB8AC3E}">
        <p14:creationId xmlns:p14="http://schemas.microsoft.com/office/powerpoint/2010/main" val="1529328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60765B-74EE-334A-B694-114F0BB254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80122316-CB11-3944-A224-A09BC7E4CAF7}"/>
              </a:ext>
            </a:extLst>
          </p:cNvPr>
          <p:cNvSpPr>
            <a:spLocks noGrp="1"/>
          </p:cNvSpPr>
          <p:nvPr>
            <p:ph type="title"/>
          </p:nvPr>
        </p:nvSpPr>
        <p:spPr/>
        <p:txBody>
          <a:bodyPr/>
          <a:lstStyle/>
          <a:p>
            <a:r>
              <a:rPr lang="en-AU" dirty="0"/>
              <a:t>Perfluoroalkyl Substances</a:t>
            </a:r>
            <a:endParaRPr lang="en-US" dirty="0"/>
          </a:p>
        </p:txBody>
      </p:sp>
      <p:sp>
        <p:nvSpPr>
          <p:cNvPr id="3" name="Content Placeholder 2">
            <a:extLst>
              <a:ext uri="{FF2B5EF4-FFF2-40B4-BE49-F238E27FC236}">
                <a16:creationId xmlns:a16="http://schemas.microsoft.com/office/drawing/2014/main" id="{8024E035-2BBD-8440-A3E2-6CE489CCA555}"/>
              </a:ext>
            </a:extLst>
          </p:cNvPr>
          <p:cNvSpPr>
            <a:spLocks noGrp="1"/>
          </p:cNvSpPr>
          <p:nvPr>
            <p:ph idx="1"/>
          </p:nvPr>
        </p:nvSpPr>
        <p:spPr/>
        <p:txBody>
          <a:bodyPr/>
          <a:lstStyle/>
          <a:p>
            <a:r>
              <a:rPr lang="en-AU" dirty="0">
                <a:solidFill>
                  <a:schemeClr val="bg1">
                    <a:lumMod val="65000"/>
                    <a:lumOff val="35000"/>
                  </a:schemeClr>
                </a:solidFill>
                <a:latin typeface="Arial" panose="020B0604020202020204" pitchFamily="34" charset="0"/>
                <a:cs typeface="Arial" panose="020B0604020202020204" pitchFamily="34" charset="0"/>
              </a:rPr>
              <a:t>Perfluoroalkyl substances exposure decrease thyroid function:</a:t>
            </a:r>
          </a:p>
          <a:p>
            <a:pPr lvl="1"/>
            <a:r>
              <a:rPr lang="en-AU" b="1" dirty="0">
                <a:solidFill>
                  <a:schemeClr val="bg1">
                    <a:lumMod val="65000"/>
                    <a:lumOff val="35000"/>
                  </a:schemeClr>
                </a:solidFill>
                <a:latin typeface="Arial" panose="020B0604020202020204" pitchFamily="34" charset="0"/>
                <a:cs typeface="Arial" panose="020B0604020202020204" pitchFamily="34" charset="0"/>
              </a:rPr>
              <a:t>Microwave popcorn.</a:t>
            </a:r>
          </a:p>
          <a:p>
            <a:pPr lvl="1"/>
            <a:r>
              <a:rPr lang="en-AU" b="1" dirty="0">
                <a:solidFill>
                  <a:schemeClr val="bg1">
                    <a:lumMod val="65000"/>
                    <a:lumOff val="35000"/>
                  </a:schemeClr>
                </a:solidFill>
                <a:latin typeface="Arial" panose="020B0604020202020204" pitchFamily="34" charset="0"/>
                <a:cs typeface="Arial" panose="020B0604020202020204" pitchFamily="34" charset="0"/>
              </a:rPr>
              <a:t>Fast food restaurants. </a:t>
            </a:r>
          </a:p>
          <a:p>
            <a:pPr lvl="1"/>
            <a:r>
              <a:rPr lang="en-AU" dirty="0">
                <a:solidFill>
                  <a:schemeClr val="bg1">
                    <a:lumMod val="65000"/>
                    <a:lumOff val="35000"/>
                  </a:schemeClr>
                </a:solidFill>
                <a:latin typeface="Arial" panose="020B0604020202020204" pitchFamily="34" charset="0"/>
                <a:cs typeface="Arial" panose="020B0604020202020204" pitchFamily="34" charset="0"/>
              </a:rPr>
              <a:t>Non-stick cookware.</a:t>
            </a:r>
          </a:p>
          <a:p>
            <a:pPr lvl="1"/>
            <a:r>
              <a:rPr lang="en-AU" dirty="0">
                <a:solidFill>
                  <a:schemeClr val="bg1">
                    <a:lumMod val="65000"/>
                    <a:lumOff val="35000"/>
                  </a:schemeClr>
                </a:solidFill>
                <a:latin typeface="Arial" panose="020B0604020202020204" pitchFamily="34" charset="0"/>
                <a:cs typeface="Arial" panose="020B0604020202020204" pitchFamily="34" charset="0"/>
              </a:rPr>
              <a:t>Food packaging.</a:t>
            </a:r>
          </a:p>
          <a:p>
            <a:pPr lvl="1"/>
            <a:r>
              <a:rPr lang="en-AU" dirty="0">
                <a:solidFill>
                  <a:schemeClr val="bg1">
                    <a:lumMod val="65000"/>
                    <a:lumOff val="35000"/>
                  </a:schemeClr>
                </a:solidFill>
                <a:latin typeface="Arial" panose="020B0604020202020204" pitchFamily="34" charset="0"/>
                <a:cs typeface="Arial" panose="020B0604020202020204" pitchFamily="34" charset="0"/>
              </a:rPr>
              <a:t>Fish.</a:t>
            </a:r>
          </a:p>
          <a:p>
            <a:pPr lvl="1"/>
            <a:r>
              <a:rPr lang="en-AU" dirty="0">
                <a:solidFill>
                  <a:schemeClr val="bg1">
                    <a:lumMod val="65000"/>
                    <a:lumOff val="35000"/>
                  </a:schemeClr>
                </a:solidFill>
                <a:latin typeface="Arial" panose="020B0604020202020204" pitchFamily="34" charset="0"/>
                <a:cs typeface="Arial" panose="020B0604020202020204" pitchFamily="34" charset="0"/>
              </a:rPr>
              <a:t>Eggs.</a:t>
            </a:r>
          </a:p>
          <a:p>
            <a:pPr lvl="1"/>
            <a:r>
              <a:rPr lang="en-AU" dirty="0">
                <a:solidFill>
                  <a:schemeClr val="bg1">
                    <a:lumMod val="65000"/>
                    <a:lumOff val="35000"/>
                  </a:schemeClr>
                </a:solidFill>
                <a:latin typeface="Arial" panose="020B0604020202020204" pitchFamily="34" charset="0"/>
                <a:cs typeface="Arial" panose="020B0604020202020204" pitchFamily="34" charset="0"/>
              </a:rPr>
              <a:t>Meat.</a:t>
            </a:r>
            <a:endParaRPr lang="en-US" dirty="0">
              <a:solidFill>
                <a:schemeClr val="bg1">
                  <a:lumMod val="65000"/>
                  <a:lumOff val="3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BBC174-0FC8-4149-B27F-D7525E5EEAFA}"/>
              </a:ext>
            </a:extLst>
          </p:cNvPr>
          <p:cNvSpPr txBox="1"/>
          <p:nvPr/>
        </p:nvSpPr>
        <p:spPr>
          <a:xfrm>
            <a:off x="2818956" y="6550223"/>
            <a:ext cx="2422458" cy="307777"/>
          </a:xfrm>
          <a:prstGeom prst="rect">
            <a:avLst/>
          </a:prstGeom>
          <a:noFill/>
        </p:spPr>
        <p:txBody>
          <a:bodyPr wrap="none" rtlCol="0">
            <a:spAutoFit/>
          </a:bodyPr>
          <a:lstStyle/>
          <a:p>
            <a:r>
              <a:rPr lang="en-AU" sz="1400" dirty="0" err="1">
                <a:solidFill>
                  <a:schemeClr val="bg1"/>
                </a:solidFill>
                <a:ea typeface="ＭＳ Ｐゴシック" pitchFamily="-111" charset="-128"/>
                <a:cs typeface="ＭＳ Ｐゴシック" pitchFamily="-111" charset="-128"/>
              </a:rPr>
              <a:t>PLoS</a:t>
            </a:r>
            <a:r>
              <a:rPr lang="en-AU" sz="1400" dirty="0">
                <a:solidFill>
                  <a:schemeClr val="bg1"/>
                </a:solidFill>
                <a:ea typeface="ＭＳ Ｐゴシック" pitchFamily="-111" charset="-128"/>
                <a:cs typeface="ＭＳ Ｐゴシック" pitchFamily="-111" charset="-128"/>
              </a:rPr>
              <a:t> One. 13(5):e0197244.</a:t>
            </a:r>
            <a:endParaRPr lang="en-US" sz="1400" dirty="0">
              <a:solidFill>
                <a:schemeClr val="bg1"/>
              </a:solidFill>
            </a:endParaRPr>
          </a:p>
        </p:txBody>
      </p:sp>
    </p:spTree>
    <p:extLst>
      <p:ext uri="{BB962C8B-B14F-4D97-AF65-F5344CB8AC3E}">
        <p14:creationId xmlns:p14="http://schemas.microsoft.com/office/powerpoint/2010/main" val="2815302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28A5FD-060C-1F47-BAF2-1964789EC6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0"/>
            <a:ext cx="10287000" cy="6858000"/>
          </a:xfrm>
          <a:prstGeom prst="rect">
            <a:avLst/>
          </a:prstGeom>
        </p:spPr>
      </p:pic>
      <p:sp>
        <p:nvSpPr>
          <p:cNvPr id="3" name="Content Placeholder 2">
            <a:extLst>
              <a:ext uri="{FF2B5EF4-FFF2-40B4-BE49-F238E27FC236}">
                <a16:creationId xmlns:a16="http://schemas.microsoft.com/office/drawing/2014/main" id="{3BBFF10F-59DC-2F45-A6EF-BED44DB3A91A}"/>
              </a:ext>
            </a:extLst>
          </p:cNvPr>
          <p:cNvSpPr>
            <a:spLocks noGrp="1"/>
          </p:cNvSpPr>
          <p:nvPr>
            <p:ph idx="1"/>
          </p:nvPr>
        </p:nvSpPr>
        <p:spPr>
          <a:xfrm>
            <a:off x="0" y="168442"/>
            <a:ext cx="3513221" cy="4708525"/>
          </a:xfrm>
        </p:spPr>
        <p:txBody>
          <a:bodyPr/>
          <a:lstStyle/>
          <a:p>
            <a:pPr marL="136525" indent="0">
              <a:buNone/>
            </a:pPr>
            <a:r>
              <a:rPr lang="en-US" sz="2400" dirty="0">
                <a:effectLst>
                  <a:glow rad="101600">
                    <a:schemeClr val="bg1">
                      <a:alpha val="60000"/>
                    </a:schemeClr>
                  </a:glow>
                  <a:outerShdw blurRad="50800" dist="38100" dir="2700000" algn="tl" rotWithShape="0">
                    <a:prstClr val="black">
                      <a:alpha val="40000"/>
                    </a:prstClr>
                  </a:outerShdw>
                </a:effectLst>
                <a:latin typeface="+mj-lt"/>
              </a:rPr>
              <a:t>A lot of people suffer from thyroid disease and don’t realize it.</a:t>
            </a:r>
          </a:p>
          <a:p>
            <a:pPr marL="136525" indent="0">
              <a:buNone/>
            </a:pPr>
            <a:r>
              <a:rPr lang="en-US" sz="2400" dirty="0">
                <a:effectLst>
                  <a:glow rad="101600">
                    <a:schemeClr val="bg1">
                      <a:alpha val="60000"/>
                    </a:schemeClr>
                  </a:glow>
                  <a:outerShdw blurRad="50800" dist="38100" dir="2700000" algn="tl" rotWithShape="0">
                    <a:prstClr val="black">
                      <a:alpha val="40000"/>
                    </a:prstClr>
                  </a:outerShdw>
                </a:effectLst>
                <a:latin typeface="+mj-lt"/>
              </a:rPr>
              <a:t>Knowing when you have it and what to do about it can be a life renewing experience.</a:t>
            </a:r>
          </a:p>
        </p:txBody>
      </p:sp>
    </p:spTree>
    <p:extLst>
      <p:ext uri="{BB962C8B-B14F-4D97-AF65-F5344CB8AC3E}">
        <p14:creationId xmlns:p14="http://schemas.microsoft.com/office/powerpoint/2010/main" val="208122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27376652b">
            <a:extLst>
              <a:ext uri="{FF2B5EF4-FFF2-40B4-BE49-F238E27FC236}">
                <a16:creationId xmlns:a16="http://schemas.microsoft.com/office/drawing/2014/main" id="{3F0F739B-D99C-1C42-8952-A1C42964595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3FEE9FF1-C3E1-124D-91FB-CF5AA836D488}"/>
              </a:ext>
            </a:extLst>
          </p:cNvPr>
          <p:cNvSpPr>
            <a:spLocks noGrp="1"/>
          </p:cNvSpPr>
          <p:nvPr>
            <p:ph type="title"/>
          </p:nvPr>
        </p:nvSpPr>
        <p:spPr/>
        <p:txBody>
          <a:bodyPr/>
          <a:lstStyle/>
          <a:p>
            <a:pPr>
              <a:defRPr/>
            </a:pPr>
            <a:r>
              <a:rPr lang="en-US" dirty="0"/>
              <a:t>Chloride</a:t>
            </a:r>
          </a:p>
        </p:txBody>
      </p:sp>
      <p:sp>
        <p:nvSpPr>
          <p:cNvPr id="3" name="Content Placeholder 2">
            <a:extLst>
              <a:ext uri="{FF2B5EF4-FFF2-40B4-BE49-F238E27FC236}">
                <a16:creationId xmlns:a16="http://schemas.microsoft.com/office/drawing/2014/main" id="{A1499A54-491D-214D-AD35-BC13D980A655}"/>
              </a:ext>
            </a:extLst>
          </p:cNvPr>
          <p:cNvSpPr>
            <a:spLocks noGrp="1"/>
          </p:cNvSpPr>
          <p:nvPr>
            <p:ph idx="1"/>
          </p:nvPr>
        </p:nvSpPr>
        <p:spPr>
          <a:xfrm>
            <a:off x="3260725" y="1600200"/>
            <a:ext cx="5426075" cy="4708525"/>
          </a:xfrm>
        </p:spPr>
        <p:txBody>
          <a:bodyPr>
            <a:normAutofit/>
          </a:bodyPr>
          <a:lstStyle/>
          <a:p>
            <a:pPr>
              <a:lnSpc>
                <a:spcPct val="80000"/>
              </a:lnSpc>
            </a:pPr>
            <a:r>
              <a:rPr lang="en-US" altLang="en-US" sz="2600" dirty="0">
                <a:ea typeface="ＭＳ Ｐゴシック" panose="020B0600070205080204" pitchFamily="34" charset="-128"/>
              </a:rPr>
              <a:t>Go easy on the salt! Sodium chloride (common </a:t>
            </a:r>
            <a:r>
              <a:rPr lang="en-US" altLang="en-US" sz="2600" b="1" dirty="0">
                <a:ea typeface="ＭＳ Ｐゴシック" panose="020B0600070205080204" pitchFamily="34" charset="-128"/>
              </a:rPr>
              <a:t>salt</a:t>
            </a:r>
            <a:r>
              <a:rPr lang="en-US" altLang="en-US" sz="2600" dirty="0">
                <a:ea typeface="ＭＳ Ｐゴシック" panose="020B0600070205080204" pitchFamily="34" charset="-128"/>
              </a:rPr>
              <a:t>) suppresses thyroid function, especially if you lack iodine.</a:t>
            </a:r>
          </a:p>
          <a:p>
            <a:pPr>
              <a:lnSpc>
                <a:spcPct val="80000"/>
              </a:lnSpc>
            </a:pPr>
            <a:r>
              <a:rPr lang="en-US" altLang="en-US" sz="2600" dirty="0">
                <a:ea typeface="ＭＳ Ｐゴシック" panose="020B0600070205080204" pitchFamily="34" charset="-128"/>
              </a:rPr>
              <a:t>Chlorine is another one of those elements that competes with iodine. </a:t>
            </a:r>
          </a:p>
          <a:p>
            <a:pPr>
              <a:lnSpc>
                <a:spcPct val="80000"/>
              </a:lnSpc>
            </a:pPr>
            <a:r>
              <a:rPr lang="en-US" altLang="en-US" sz="2600" dirty="0">
                <a:ea typeface="ＭＳ Ｐゴシック" panose="020B0600070205080204" pitchFamily="34" charset="-128"/>
              </a:rPr>
              <a:t>Chlorine is a common disinfectant for </a:t>
            </a:r>
            <a:r>
              <a:rPr lang="en-US" altLang="en-US" sz="2600" b="1" dirty="0">
                <a:ea typeface="ＭＳ Ｐゴシック" panose="020B0600070205080204" pitchFamily="34" charset="-128"/>
              </a:rPr>
              <a:t>tap water</a:t>
            </a:r>
            <a:r>
              <a:rPr lang="en-US" altLang="en-US" sz="2600" dirty="0">
                <a:ea typeface="ＭＳ Ｐゴシック" panose="020B0600070205080204" pitchFamily="34" charset="-128"/>
              </a:rPr>
              <a:t>. Drinking chlorinated water suppress thyroid hormone production in laboratory animals.</a:t>
            </a:r>
          </a:p>
        </p:txBody>
      </p:sp>
      <p:sp>
        <p:nvSpPr>
          <p:cNvPr id="29701" name="Rectangle 3">
            <a:extLst>
              <a:ext uri="{FF2B5EF4-FFF2-40B4-BE49-F238E27FC236}">
                <a16:creationId xmlns:a16="http://schemas.microsoft.com/office/drawing/2014/main" id="{0BF1B489-F1F7-534B-B8AF-79B42F9547A4}"/>
              </a:ext>
            </a:extLst>
          </p:cNvPr>
          <p:cNvSpPr>
            <a:spLocks noChangeArrowheads="1"/>
          </p:cNvSpPr>
          <p:nvPr/>
        </p:nvSpPr>
        <p:spPr bwMode="auto">
          <a:xfrm>
            <a:off x="3141704" y="6488668"/>
            <a:ext cx="286059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t>Endocrinology. 70:314-21.</a:t>
            </a:r>
          </a:p>
        </p:txBody>
      </p:sp>
    </p:spTree>
    <p:extLst>
      <p:ext uri="{BB962C8B-B14F-4D97-AF65-F5344CB8AC3E}">
        <p14:creationId xmlns:p14="http://schemas.microsoft.com/office/powerpoint/2010/main" val="196413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bread r.jpg">
            <a:extLst>
              <a:ext uri="{FF2B5EF4-FFF2-40B4-BE49-F238E27FC236}">
                <a16:creationId xmlns:a16="http://schemas.microsoft.com/office/drawing/2014/main" id="{93DD5BC9-1DCE-FD42-B0B6-997732D552C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0D56850F-3569-CE4E-BA98-D7C55FC6F925}"/>
              </a:ext>
            </a:extLst>
          </p:cNvPr>
          <p:cNvSpPr>
            <a:spLocks noGrp="1"/>
          </p:cNvSpPr>
          <p:nvPr>
            <p:ph type="title"/>
          </p:nvPr>
        </p:nvSpPr>
        <p:spPr/>
        <p:txBody>
          <a:bodyPr/>
          <a:lstStyle/>
          <a:p>
            <a:pPr eaLnBrk="1" fontAlgn="auto" hangingPunct="1">
              <a:spcAft>
                <a:spcPts val="0"/>
              </a:spcAft>
              <a:defRPr/>
            </a:pPr>
            <a:r>
              <a:rPr lang="en-US" dirty="0">
                <a:ea typeface="+mj-ea"/>
                <a:cs typeface="+mj-cs"/>
              </a:rPr>
              <a:t>Bromide</a:t>
            </a:r>
          </a:p>
        </p:txBody>
      </p:sp>
      <p:sp>
        <p:nvSpPr>
          <p:cNvPr id="3" name="Content Placeholder 2">
            <a:extLst>
              <a:ext uri="{FF2B5EF4-FFF2-40B4-BE49-F238E27FC236}">
                <a16:creationId xmlns:a16="http://schemas.microsoft.com/office/drawing/2014/main" id="{37D78E48-A70F-5946-94C4-E5B2C285B5F0}"/>
              </a:ext>
            </a:extLst>
          </p:cNvPr>
          <p:cNvSpPr>
            <a:spLocks noGrp="1"/>
          </p:cNvSpPr>
          <p:nvPr>
            <p:ph sz="half" idx="1"/>
          </p:nvPr>
        </p:nvSpPr>
        <p:spPr/>
        <p:txBody>
          <a:bodyPr>
            <a:normAutofit fontScale="77500" lnSpcReduction="20000"/>
          </a:bodyPr>
          <a:lstStyle/>
          <a:p>
            <a:pPr marL="342900" indent="-206375" eaLnBrk="1" fontAlgn="auto" hangingPunct="1">
              <a:spcAft>
                <a:spcPts val="0"/>
              </a:spcAft>
              <a:buClr>
                <a:schemeClr val="tx1">
                  <a:shade val="95000"/>
                </a:schemeClr>
              </a:buClr>
              <a:buFont typeface="Wingdings 2"/>
              <a:buChar char=""/>
              <a:defRPr/>
            </a:pPr>
            <a:r>
              <a:rPr lang="en-US" dirty="0">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Bromide is in the same class of elements as iodine and competes with iodine in the thyroid, lowering thyroid function.</a:t>
            </a:r>
          </a:p>
        </p:txBody>
      </p:sp>
      <p:sp>
        <p:nvSpPr>
          <p:cNvPr id="4" name="Content Placeholder 3">
            <a:extLst>
              <a:ext uri="{FF2B5EF4-FFF2-40B4-BE49-F238E27FC236}">
                <a16:creationId xmlns:a16="http://schemas.microsoft.com/office/drawing/2014/main" id="{32971693-9A15-8047-A5A1-3CB34D83E648}"/>
              </a:ext>
            </a:extLst>
          </p:cNvPr>
          <p:cNvSpPr>
            <a:spLocks noGrp="1"/>
          </p:cNvSpPr>
          <p:nvPr>
            <p:ph sz="half" idx="2"/>
          </p:nvPr>
        </p:nvSpPr>
        <p:spPr>
          <a:xfrm>
            <a:off x="4648200" y="1600200"/>
            <a:ext cx="4495800" cy="4812632"/>
          </a:xfrm>
        </p:spPr>
        <p:txBody>
          <a:bodyPr>
            <a:normAutofit fontScale="77500" lnSpcReduction="20000"/>
          </a:bodyPr>
          <a:lstStyle/>
          <a:p>
            <a:pPr marL="548640" indent="-411480" eaLnBrk="1" fontAlgn="auto" hangingPunct="1">
              <a:spcAft>
                <a:spcPts val="0"/>
              </a:spcAft>
              <a:buClr>
                <a:schemeClr val="tx1">
                  <a:shade val="95000"/>
                </a:schemeClr>
              </a:buClr>
              <a:buFont typeface="Wingdings 2"/>
              <a:buNone/>
              <a:defRPr/>
            </a:pPr>
            <a:r>
              <a:rPr lang="en-US" dirty="0">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Bromide is used in: </a:t>
            </a:r>
          </a:p>
          <a:p>
            <a:pPr marL="548640" indent="-411480" eaLnBrk="1" fontAlgn="auto" hangingPunct="1">
              <a:spcAft>
                <a:spcPts val="0"/>
              </a:spcAft>
              <a:buClr>
                <a:schemeClr val="tx1">
                  <a:shade val="95000"/>
                </a:schemeClr>
              </a:buClr>
              <a:buFont typeface="Wingdings 2"/>
              <a:buChar char=""/>
              <a:defRPr/>
            </a:pPr>
            <a:r>
              <a:rPr lang="en-US" b="1" dirty="0">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Pesticides</a:t>
            </a:r>
            <a:r>
              <a:rPr lang="en-US" dirty="0">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 (methyl bromide). </a:t>
            </a:r>
          </a:p>
          <a:p>
            <a:pPr marL="548640" indent="-411480" eaLnBrk="1" fontAlgn="auto" hangingPunct="1">
              <a:spcAft>
                <a:spcPts val="0"/>
              </a:spcAft>
              <a:buClr>
                <a:schemeClr val="tx1">
                  <a:shade val="95000"/>
                </a:schemeClr>
              </a:buClr>
              <a:buFont typeface="Wingdings 2"/>
              <a:buChar char=""/>
              <a:defRPr/>
            </a:pPr>
            <a:r>
              <a:rPr lang="en-US" dirty="0">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Brominated </a:t>
            </a:r>
            <a:r>
              <a:rPr lang="en-US" b="1" dirty="0">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vegetable oil</a:t>
            </a:r>
            <a:r>
              <a:rPr lang="en-US" dirty="0">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 that may be added to citrus-flavored drinks.</a:t>
            </a:r>
          </a:p>
          <a:p>
            <a:pPr marL="548640" indent="-411480" eaLnBrk="1" fontAlgn="auto" hangingPunct="1">
              <a:spcAft>
                <a:spcPts val="0"/>
              </a:spcAft>
              <a:buClr>
                <a:schemeClr val="tx1">
                  <a:shade val="95000"/>
                </a:schemeClr>
              </a:buClr>
              <a:buFont typeface="Wingdings 2"/>
              <a:buChar char=""/>
              <a:defRPr/>
            </a:pPr>
            <a:r>
              <a:rPr lang="en-US" b="1" dirty="0">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Fire retardants.</a:t>
            </a:r>
          </a:p>
          <a:p>
            <a:pPr marL="548640" indent="-411480" eaLnBrk="1" fontAlgn="auto" hangingPunct="1">
              <a:spcAft>
                <a:spcPts val="0"/>
              </a:spcAft>
              <a:buClr>
                <a:schemeClr val="tx1">
                  <a:shade val="95000"/>
                </a:schemeClr>
              </a:buClr>
              <a:buFont typeface="Wingdings 2"/>
              <a:buChar char=""/>
              <a:defRPr/>
            </a:pPr>
            <a:r>
              <a:rPr lang="en-US" dirty="0">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Some bread products (potassium </a:t>
            </a:r>
            <a:r>
              <a:rPr lang="en-US" dirty="0" err="1">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bromateto</a:t>
            </a:r>
            <a:r>
              <a:rPr lang="en-US" dirty="0">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 bleach white flour). </a:t>
            </a:r>
          </a:p>
          <a:p>
            <a:pPr marL="548640" indent="-411480" eaLnBrk="1" fontAlgn="auto" hangingPunct="1">
              <a:spcAft>
                <a:spcPts val="0"/>
              </a:spcAft>
              <a:buClr>
                <a:schemeClr val="tx1">
                  <a:shade val="95000"/>
                </a:schemeClr>
              </a:buClr>
              <a:buFont typeface="Wingdings 2"/>
              <a:buChar char=""/>
              <a:defRPr/>
            </a:pPr>
            <a:r>
              <a:rPr lang="en-US" dirty="0">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Hot tub, swimming pool and cooling tower water cleansers.</a:t>
            </a:r>
          </a:p>
          <a:p>
            <a:pPr marL="548640" indent="-411480" eaLnBrk="1" fontAlgn="auto" hangingPunct="1">
              <a:spcAft>
                <a:spcPts val="0"/>
              </a:spcAft>
              <a:buClr>
                <a:schemeClr val="tx1">
                  <a:shade val="95000"/>
                </a:schemeClr>
              </a:buClr>
              <a:buFont typeface="Wingdings 2"/>
              <a:buChar char=""/>
              <a:defRPr/>
            </a:pPr>
            <a:r>
              <a:rPr lang="en-US" dirty="0">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Certain asthma inhalers and prescription drugs.</a:t>
            </a:r>
          </a:p>
          <a:p>
            <a:pPr marL="548640" indent="-411480" eaLnBrk="1" fontAlgn="auto" hangingPunct="1">
              <a:spcAft>
                <a:spcPts val="0"/>
              </a:spcAft>
              <a:buClr>
                <a:schemeClr val="tx1">
                  <a:shade val="95000"/>
                </a:schemeClr>
              </a:buClr>
              <a:buFont typeface="Wingdings 2"/>
              <a:buChar char=""/>
              <a:defRPr/>
            </a:pPr>
            <a:r>
              <a:rPr lang="en-US" dirty="0">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Plastic products.</a:t>
            </a:r>
          </a:p>
          <a:p>
            <a:pPr marL="548640" indent="-411480" eaLnBrk="1" fontAlgn="auto" hangingPunct="1">
              <a:spcAft>
                <a:spcPts val="0"/>
              </a:spcAft>
              <a:buClr>
                <a:schemeClr val="tx1">
                  <a:shade val="95000"/>
                </a:schemeClr>
              </a:buClr>
              <a:buFont typeface="Wingdings 2"/>
              <a:buChar char=""/>
              <a:defRPr/>
            </a:pPr>
            <a:r>
              <a:rPr lang="en-US" dirty="0">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Personal care products such as hair lotions. </a:t>
            </a:r>
          </a:p>
          <a:p>
            <a:pPr marL="548640" indent="-411480" eaLnBrk="1" fontAlgn="auto" hangingPunct="1">
              <a:spcAft>
                <a:spcPts val="0"/>
              </a:spcAft>
              <a:buClr>
                <a:schemeClr val="tx1">
                  <a:shade val="95000"/>
                </a:schemeClr>
              </a:buClr>
              <a:buFont typeface="Wingdings 2"/>
              <a:buChar char=""/>
              <a:defRPr/>
            </a:pPr>
            <a:r>
              <a:rPr lang="en-US" dirty="0">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Fabric dyes.</a:t>
            </a:r>
          </a:p>
        </p:txBody>
      </p:sp>
      <p:sp>
        <p:nvSpPr>
          <p:cNvPr id="21510" name="Rectangle 4">
            <a:extLst>
              <a:ext uri="{FF2B5EF4-FFF2-40B4-BE49-F238E27FC236}">
                <a16:creationId xmlns:a16="http://schemas.microsoft.com/office/drawing/2014/main" id="{9D03B2D5-660B-EC4E-A447-F29739A9576C}"/>
              </a:ext>
            </a:extLst>
          </p:cNvPr>
          <p:cNvSpPr>
            <a:spLocks noChangeArrowheads="1"/>
          </p:cNvSpPr>
          <p:nvPr/>
        </p:nvSpPr>
        <p:spPr bwMode="auto">
          <a:xfrm>
            <a:off x="2286000" y="6499225"/>
            <a:ext cx="4572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600" dirty="0" err="1">
                <a:latin typeface="Arial Regular"/>
              </a:rPr>
              <a:t>Biol</a:t>
            </a:r>
            <a:r>
              <a:rPr lang="en-US" altLang="en-US" sz="1600" dirty="0">
                <a:latin typeface="Arial Regular"/>
              </a:rPr>
              <a:t> Trace Elem Res. 82(1-3):125-32.</a:t>
            </a:r>
          </a:p>
        </p:txBody>
      </p:sp>
    </p:spTree>
    <p:extLst>
      <p:ext uri="{BB962C8B-B14F-4D97-AF65-F5344CB8AC3E}">
        <p14:creationId xmlns:p14="http://schemas.microsoft.com/office/powerpoint/2010/main" val="328695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F0492-0B5E-A642-8307-22D812F0CC5E}"/>
              </a:ext>
            </a:extLst>
          </p:cNvPr>
          <p:cNvSpPr>
            <a:spLocks noGrp="1"/>
          </p:cNvSpPr>
          <p:nvPr>
            <p:ph type="title"/>
          </p:nvPr>
        </p:nvSpPr>
        <p:spPr>
          <a:xfrm>
            <a:off x="-992867" y="-193371"/>
            <a:ext cx="6791738" cy="1143000"/>
          </a:xfrm>
        </p:spPr>
        <p:txBody>
          <a:bodyPr>
            <a:normAutofit/>
          </a:bodyPr>
          <a:lstStyle/>
          <a:p>
            <a:pPr>
              <a:defRPr/>
            </a:pPr>
            <a:r>
              <a:rPr lang="en-US" dirty="0"/>
              <a:t>Bisphenol A (BPA)</a:t>
            </a:r>
          </a:p>
        </p:txBody>
      </p:sp>
      <p:sp>
        <p:nvSpPr>
          <p:cNvPr id="3" name="Content Placeholder 2">
            <a:extLst>
              <a:ext uri="{FF2B5EF4-FFF2-40B4-BE49-F238E27FC236}">
                <a16:creationId xmlns:a16="http://schemas.microsoft.com/office/drawing/2014/main" id="{988E5FE4-F6C1-FE4B-9DEA-E7B78CBB5AAC}"/>
              </a:ext>
            </a:extLst>
          </p:cNvPr>
          <p:cNvSpPr>
            <a:spLocks noGrp="1"/>
          </p:cNvSpPr>
          <p:nvPr>
            <p:ph sz="half" idx="1"/>
          </p:nvPr>
        </p:nvSpPr>
        <p:spPr>
          <a:xfrm>
            <a:off x="-510209" y="745957"/>
            <a:ext cx="5238620" cy="4923147"/>
          </a:xfrm>
        </p:spPr>
        <p:txBody>
          <a:bodyPr>
            <a:noAutofit/>
          </a:bodyPr>
          <a:lstStyle/>
          <a:p>
            <a:pPr>
              <a:buFont typeface="Wingdings 2" charset="2"/>
              <a:buChar char=""/>
              <a:defRPr/>
            </a:pPr>
            <a:r>
              <a:rPr lang="en-US" dirty="0">
                <a:latin typeface="Arial" panose="020B0604020202020204" pitchFamily="34" charset="0"/>
                <a:cs typeface="Arial" panose="020B0604020202020204" pitchFamily="34" charset="0"/>
              </a:rPr>
              <a:t>BPA is one of the </a:t>
            </a:r>
            <a:r>
              <a:rPr lang="en-US" b="1" dirty="0">
                <a:latin typeface="Arial" panose="020B0604020202020204" pitchFamily="34" charset="0"/>
                <a:cs typeface="Arial" panose="020B0604020202020204" pitchFamily="34" charset="0"/>
              </a:rPr>
              <a:t>highest-volume chemicals produced worldwide</a:t>
            </a:r>
            <a:r>
              <a:rPr lang="en-US" dirty="0">
                <a:latin typeface="Arial" panose="020B0604020202020204" pitchFamily="34" charset="0"/>
                <a:cs typeface="Arial" panose="020B0604020202020204" pitchFamily="34" charset="0"/>
              </a:rPr>
              <a:t>, human exposure to BPA is thought to be ubiquitous. </a:t>
            </a:r>
          </a:p>
          <a:p>
            <a:pPr>
              <a:buFont typeface="Wingdings 2" charset="2"/>
              <a:buChar char=""/>
              <a:defRPr/>
            </a:pPr>
            <a:r>
              <a:rPr lang="en-US" dirty="0">
                <a:latin typeface="Arial" panose="020B0604020202020204" pitchFamily="34" charset="0"/>
                <a:cs typeface="Arial" panose="020B0604020202020204" pitchFamily="34" charset="0"/>
              </a:rPr>
              <a:t>BPA is a </a:t>
            </a:r>
            <a:r>
              <a:rPr lang="en-US" dirty="0" err="1">
                <a:latin typeface="Arial" panose="020B0604020202020204" pitchFamily="34" charset="0"/>
                <a:cs typeface="Arial" panose="020B0604020202020204" pitchFamily="34" charset="0"/>
              </a:rPr>
              <a:t>xenoestrogen</a:t>
            </a:r>
            <a:r>
              <a:rPr lang="en-US" dirty="0">
                <a:latin typeface="Arial" panose="020B0604020202020204" pitchFamily="34" charset="0"/>
                <a:cs typeface="Arial" panose="020B0604020202020204" pitchFamily="34" charset="0"/>
              </a:rPr>
              <a:t> and endocrine disruptor commonly used in </a:t>
            </a:r>
            <a:r>
              <a:rPr lang="en-US" b="1" dirty="0">
                <a:latin typeface="Arial" panose="020B0604020202020204" pitchFamily="34" charset="0"/>
                <a:cs typeface="Arial" panose="020B0604020202020204" pitchFamily="34" charset="0"/>
              </a:rPr>
              <a:t>food storage plastics, polyesters</a:t>
            </a:r>
            <a:r>
              <a:rPr lang="en-US" dirty="0">
                <a:latin typeface="Arial" panose="020B0604020202020204" pitchFamily="34" charset="0"/>
                <a:cs typeface="Arial" panose="020B0604020202020204" pitchFamily="34" charset="0"/>
              </a:rPr>
              <a:t>, adhesives and car parts. </a:t>
            </a:r>
          </a:p>
          <a:p>
            <a:pPr>
              <a:buFont typeface="Wingdings 2" charset="2"/>
              <a:buChar char=""/>
              <a:defRPr/>
            </a:pPr>
            <a:r>
              <a:rPr lang="en-US" dirty="0">
                <a:latin typeface="Arial" panose="020B0604020202020204" pitchFamily="34" charset="0"/>
                <a:cs typeface="Arial" panose="020B0604020202020204" pitchFamily="34" charset="0"/>
              </a:rPr>
              <a:t>BPA also increases H2O2, inflaming the thyroid and leading to autoimmune thyroiditis. </a:t>
            </a:r>
          </a:p>
        </p:txBody>
      </p:sp>
      <p:sp>
        <p:nvSpPr>
          <p:cNvPr id="6" name="Rectangle 5">
            <a:extLst>
              <a:ext uri="{FF2B5EF4-FFF2-40B4-BE49-F238E27FC236}">
                <a16:creationId xmlns:a16="http://schemas.microsoft.com/office/drawing/2014/main" id="{02D45201-50F3-AD4F-AFEC-BDF1DC33FF59}"/>
              </a:ext>
            </a:extLst>
          </p:cNvPr>
          <p:cNvSpPr>
            <a:spLocks noChangeArrowheads="1"/>
          </p:cNvSpPr>
          <p:nvPr/>
        </p:nvSpPr>
        <p:spPr bwMode="auto">
          <a:xfrm>
            <a:off x="-1134457" y="6488112"/>
            <a:ext cx="7688262" cy="369888"/>
          </a:xfrm>
          <a:prstGeom prst="rect">
            <a:avLst/>
          </a:prstGeom>
          <a:noFill/>
          <a:ln>
            <a:noFill/>
          </a:ln>
          <a:effectLst>
            <a:outerShdw blurRad="50800" dist="38100" dir="2700000"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dirty="0" err="1">
                <a:latin typeface="Arial" charset="0"/>
                <a:ea typeface="ＭＳ Ｐゴシック" charset="-128"/>
                <a:cs typeface="ＭＳ Ｐゴシック" charset="-128"/>
              </a:rPr>
              <a:t>Toxicol</a:t>
            </a:r>
            <a:r>
              <a:rPr lang="en-US" dirty="0">
                <a:latin typeface="Arial" charset="0"/>
                <a:ea typeface="ＭＳ Ｐゴシック" charset="-128"/>
                <a:cs typeface="ＭＳ Ｐゴシック" charset="-128"/>
              </a:rPr>
              <a:t> </a:t>
            </a:r>
            <a:r>
              <a:rPr lang="en-US" dirty="0" err="1">
                <a:latin typeface="Arial" charset="0"/>
                <a:ea typeface="ＭＳ Ｐゴシック" charset="-128"/>
                <a:cs typeface="ＭＳ Ｐゴシック" charset="-128"/>
              </a:rPr>
              <a:t>Appl</a:t>
            </a:r>
            <a:r>
              <a:rPr lang="en-US" dirty="0">
                <a:latin typeface="Arial" charset="0"/>
                <a:ea typeface="ＭＳ Ｐゴシック" charset="-128"/>
                <a:cs typeface="ＭＳ Ｐゴシック" charset="-128"/>
              </a:rPr>
              <a:t> </a:t>
            </a:r>
            <a:r>
              <a:rPr lang="en-US" dirty="0" err="1">
                <a:latin typeface="Arial" charset="0"/>
                <a:ea typeface="ＭＳ Ｐゴシック" charset="-128"/>
                <a:cs typeface="ＭＳ Ｐゴシック" charset="-128"/>
              </a:rPr>
              <a:t>Pharmacol</a:t>
            </a:r>
            <a:r>
              <a:rPr lang="en-US" dirty="0">
                <a:latin typeface="Arial" charset="0"/>
                <a:ea typeface="ＭＳ Ｐゴシック" charset="-128"/>
                <a:cs typeface="ＭＳ Ｐゴシック" charset="-128"/>
              </a:rPr>
              <a:t>. 15;259(1):133-42. </a:t>
            </a:r>
          </a:p>
        </p:txBody>
      </p:sp>
      <p:pic>
        <p:nvPicPr>
          <p:cNvPr id="5" name="Picture 4">
            <a:extLst>
              <a:ext uri="{FF2B5EF4-FFF2-40B4-BE49-F238E27FC236}">
                <a16:creationId xmlns:a16="http://schemas.microsoft.com/office/drawing/2014/main" id="{FF409AC4-8231-8848-9F4E-F03B196058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486551" y="2226365"/>
            <a:ext cx="5630961" cy="4631635"/>
          </a:xfrm>
          <a:prstGeom prst="rect">
            <a:avLst/>
          </a:prstGeom>
        </p:spPr>
      </p:pic>
    </p:spTree>
    <p:extLst>
      <p:ext uri="{BB962C8B-B14F-4D97-AF65-F5344CB8AC3E}">
        <p14:creationId xmlns:p14="http://schemas.microsoft.com/office/powerpoint/2010/main" val="118007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635A8B-08FE-B34D-89EC-B024A85353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Content Placeholder 8">
            <a:extLst>
              <a:ext uri="{FF2B5EF4-FFF2-40B4-BE49-F238E27FC236}">
                <a16:creationId xmlns:a16="http://schemas.microsoft.com/office/drawing/2014/main" id="{931F113F-E515-9E4A-90AB-EE6B9BF000D1}"/>
              </a:ext>
            </a:extLst>
          </p:cNvPr>
          <p:cNvSpPr>
            <a:spLocks noGrp="1"/>
          </p:cNvSpPr>
          <p:nvPr>
            <p:ph sz="half" idx="1"/>
          </p:nvPr>
        </p:nvSpPr>
        <p:spPr>
          <a:xfrm>
            <a:off x="202557" y="361709"/>
            <a:ext cx="3721261" cy="4349187"/>
          </a:xfrm>
        </p:spPr>
        <p:txBody>
          <a:bodyPr/>
          <a:lstStyle/>
          <a:p>
            <a:pPr marL="136525" indent="0">
              <a:buNone/>
            </a:pPr>
            <a:r>
              <a:rPr lang="en-US" sz="2400" dirty="0">
                <a:latin typeface="Arial" panose="020B0604020202020204" pitchFamily="34" charset="0"/>
                <a:cs typeface="Arial" panose="020B0604020202020204" pitchFamily="34" charset="0"/>
              </a:rPr>
              <a:t>Monosodium Glutamate significantly decreases serum fT3 and fT4 levels, while significantly increasing serum </a:t>
            </a:r>
            <a:r>
              <a:rPr lang="en-US" sz="2400" dirty="0" err="1">
                <a:latin typeface="Arial" panose="020B0604020202020204" pitchFamily="34" charset="0"/>
                <a:cs typeface="Arial" panose="020B0604020202020204" pitchFamily="34" charset="0"/>
              </a:rPr>
              <a:t>TSH</a:t>
            </a:r>
            <a:r>
              <a:rPr lang="en-US" sz="2400" dirty="0">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893DB3E7-A590-A74B-8777-9438ECA296BE}"/>
              </a:ext>
            </a:extLst>
          </p:cNvPr>
          <p:cNvSpPr txBox="1"/>
          <p:nvPr/>
        </p:nvSpPr>
        <p:spPr>
          <a:xfrm>
            <a:off x="0" y="6550223"/>
            <a:ext cx="3720890" cy="338554"/>
          </a:xfrm>
          <a:prstGeom prst="rect">
            <a:avLst/>
          </a:prstGeom>
          <a:noFill/>
        </p:spPr>
        <p:txBody>
          <a:bodyPr wrap="none" rtlCol="0">
            <a:spAutoFit/>
          </a:bodyPr>
          <a:lstStyle/>
          <a:p>
            <a:r>
              <a:rPr lang="en-AU" sz="1600" dirty="0" err="1"/>
              <a:t>Int</a:t>
            </a:r>
            <a:r>
              <a:rPr lang="en-AU" sz="1600" dirty="0"/>
              <a:t> J </a:t>
            </a:r>
            <a:r>
              <a:rPr lang="en-AU" sz="1600" dirty="0" err="1"/>
              <a:t>Clin</a:t>
            </a:r>
            <a:r>
              <a:rPr lang="en-AU" sz="1600" dirty="0"/>
              <a:t> </a:t>
            </a:r>
            <a:r>
              <a:rPr lang="en-AU" sz="1600" dirty="0" err="1"/>
              <a:t>Exp</a:t>
            </a:r>
            <a:r>
              <a:rPr lang="en-AU" sz="1600" dirty="0"/>
              <a:t> </a:t>
            </a:r>
            <a:r>
              <a:rPr lang="en-AU" sz="1600" dirty="0" err="1"/>
              <a:t>Pathol</a:t>
            </a:r>
            <a:r>
              <a:rPr lang="en-AU" sz="1600" dirty="0"/>
              <a:t>. 8(12):15498-510.</a:t>
            </a:r>
            <a:endParaRPr lang="en-US" sz="1600" dirty="0"/>
          </a:p>
        </p:txBody>
      </p:sp>
    </p:spTree>
    <p:extLst>
      <p:ext uri="{BB962C8B-B14F-4D97-AF65-F5344CB8AC3E}">
        <p14:creationId xmlns:p14="http://schemas.microsoft.com/office/powerpoint/2010/main" val="468558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D1D56-15B3-7E4B-8852-03BC7ED08FC9}"/>
              </a:ext>
            </a:extLst>
          </p:cNvPr>
          <p:cNvSpPr>
            <a:spLocks noGrp="1"/>
          </p:cNvSpPr>
          <p:nvPr>
            <p:ph type="title"/>
          </p:nvPr>
        </p:nvSpPr>
        <p:spPr>
          <a:xfrm>
            <a:off x="457200" y="0"/>
            <a:ext cx="8229600" cy="1143000"/>
          </a:xfrm>
        </p:spPr>
        <p:txBody>
          <a:bodyPr/>
          <a:lstStyle/>
          <a:p>
            <a:r>
              <a:rPr lang="en-US" dirty="0"/>
              <a:t>Thyroid and Mold</a:t>
            </a:r>
          </a:p>
        </p:txBody>
      </p:sp>
      <p:pic>
        <p:nvPicPr>
          <p:cNvPr id="8" name="Content Placeholder 7">
            <a:extLst>
              <a:ext uri="{FF2B5EF4-FFF2-40B4-BE49-F238E27FC236}">
                <a16:creationId xmlns:a16="http://schemas.microsoft.com/office/drawing/2014/main" id="{59F34466-1B28-B341-A7EF-41914F0F2EB0}"/>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flipH="1">
            <a:off x="1038384" y="1196396"/>
            <a:ext cx="2766046" cy="43210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Content Placeholder 4">
            <a:extLst>
              <a:ext uri="{FF2B5EF4-FFF2-40B4-BE49-F238E27FC236}">
                <a16:creationId xmlns:a16="http://schemas.microsoft.com/office/drawing/2014/main" id="{45C8706D-1084-6C44-A74C-F46B2E13FBAC}"/>
              </a:ext>
            </a:extLst>
          </p:cNvPr>
          <p:cNvSpPr>
            <a:spLocks noGrp="1"/>
          </p:cNvSpPr>
          <p:nvPr>
            <p:ph sz="half" idx="2"/>
          </p:nvPr>
        </p:nvSpPr>
        <p:spPr>
          <a:xfrm>
            <a:off x="4122549" y="1592578"/>
            <a:ext cx="4651793" cy="4114800"/>
          </a:xfrm>
        </p:spPr>
        <p:txBody>
          <a:bodyPr/>
          <a:lstStyle/>
          <a:p>
            <a:r>
              <a:rPr lang="en-US" sz="3200" dirty="0"/>
              <a:t>Mycotoxins are endocrine disruptors and cause thyroid inflammation, hormone disruption and negative thyroid receptor changes. </a:t>
            </a:r>
          </a:p>
        </p:txBody>
      </p:sp>
      <p:sp>
        <p:nvSpPr>
          <p:cNvPr id="7" name="TextBox 6">
            <a:extLst>
              <a:ext uri="{FF2B5EF4-FFF2-40B4-BE49-F238E27FC236}">
                <a16:creationId xmlns:a16="http://schemas.microsoft.com/office/drawing/2014/main" id="{54E4BF98-B38A-5C49-B085-41B6BA1B9046}"/>
              </a:ext>
            </a:extLst>
          </p:cNvPr>
          <p:cNvSpPr txBox="1"/>
          <p:nvPr/>
        </p:nvSpPr>
        <p:spPr>
          <a:xfrm>
            <a:off x="3660731" y="6589706"/>
            <a:ext cx="1817806" cy="266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r>
              <a:rPr lang="en-US" sz="1266" dirty="0" err="1">
                <a:latin typeface="Helvetica Neue"/>
                <a:ea typeface="Helvetica Neue"/>
                <a:cs typeface="Helvetica Neue"/>
                <a:sym typeface="Helvetica Neue"/>
              </a:rPr>
              <a:t>Int</a:t>
            </a:r>
            <a:r>
              <a:rPr lang="en-US" sz="1266" dirty="0">
                <a:latin typeface="Helvetica Neue"/>
                <a:ea typeface="Helvetica Neue"/>
                <a:cs typeface="Helvetica Neue"/>
                <a:sym typeface="Helvetica Neue"/>
              </a:rPr>
              <a:t> J </a:t>
            </a:r>
            <a:r>
              <a:rPr lang="en-US" sz="1266" dirty="0" err="1">
                <a:latin typeface="Helvetica Neue"/>
                <a:ea typeface="Helvetica Neue"/>
                <a:cs typeface="Helvetica Neue"/>
                <a:sym typeface="Helvetica Neue"/>
              </a:rPr>
              <a:t>Mol</a:t>
            </a:r>
            <a:r>
              <a:rPr lang="en-US" sz="1266" dirty="0">
                <a:latin typeface="Helvetica Neue"/>
                <a:ea typeface="Helvetica Neue"/>
                <a:cs typeface="Helvetica Neue"/>
                <a:sym typeface="Helvetica Neue"/>
              </a:rPr>
              <a:t> Sci. 19(5):1440</a:t>
            </a:r>
          </a:p>
        </p:txBody>
      </p:sp>
    </p:spTree>
    <p:extLst>
      <p:ext uri="{BB962C8B-B14F-4D97-AF65-F5344CB8AC3E}">
        <p14:creationId xmlns:p14="http://schemas.microsoft.com/office/powerpoint/2010/main" val="2046700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CF061E-B89B-7A4B-A9BE-1E03625FA0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0"/>
            <a:ext cx="9144000" cy="6858000"/>
          </a:xfrm>
          <a:prstGeom prst="rect">
            <a:avLst/>
          </a:prstGeom>
        </p:spPr>
      </p:pic>
      <p:sp>
        <p:nvSpPr>
          <p:cNvPr id="2" name="Title 1">
            <a:extLst>
              <a:ext uri="{FF2B5EF4-FFF2-40B4-BE49-F238E27FC236}">
                <a16:creationId xmlns:a16="http://schemas.microsoft.com/office/drawing/2014/main" id="{7E8CD3E9-AE71-C745-9735-3D00C21035C4}"/>
              </a:ext>
            </a:extLst>
          </p:cNvPr>
          <p:cNvSpPr>
            <a:spLocks noGrp="1"/>
          </p:cNvSpPr>
          <p:nvPr>
            <p:ph type="title"/>
          </p:nvPr>
        </p:nvSpPr>
        <p:spPr>
          <a:xfrm>
            <a:off x="106016" y="-92075"/>
            <a:ext cx="4114800" cy="1143000"/>
          </a:xfrm>
        </p:spPr>
        <p:txBody>
          <a:bodyPr>
            <a:normAutofit/>
          </a:bodyPr>
          <a:lstStyle/>
          <a:p>
            <a:r>
              <a:rPr lang="en-US" sz="4800" dirty="0"/>
              <a:t>Fake Foods</a:t>
            </a:r>
          </a:p>
        </p:txBody>
      </p:sp>
      <p:sp>
        <p:nvSpPr>
          <p:cNvPr id="3" name="Content Placeholder 2">
            <a:extLst>
              <a:ext uri="{FF2B5EF4-FFF2-40B4-BE49-F238E27FC236}">
                <a16:creationId xmlns:a16="http://schemas.microsoft.com/office/drawing/2014/main" id="{60582AC0-C9E7-A446-BC43-4B354ED9B81B}"/>
              </a:ext>
            </a:extLst>
          </p:cNvPr>
          <p:cNvSpPr>
            <a:spLocks noGrp="1"/>
          </p:cNvSpPr>
          <p:nvPr>
            <p:ph idx="1"/>
          </p:nvPr>
        </p:nvSpPr>
        <p:spPr>
          <a:xfrm>
            <a:off x="0" y="1143000"/>
            <a:ext cx="4313583" cy="4708525"/>
          </a:xfrm>
        </p:spPr>
        <p:txBody>
          <a:bodyPr/>
          <a:lstStyle/>
          <a:p>
            <a:r>
              <a:rPr lang="en-AU" dirty="0"/>
              <a:t>Artificial sweeteners such as </a:t>
            </a:r>
            <a:r>
              <a:rPr lang="en-US" dirty="0"/>
              <a:t>Aspartame increase the risk of autoimmune thyroiditis.</a:t>
            </a:r>
          </a:p>
        </p:txBody>
      </p:sp>
      <p:sp>
        <p:nvSpPr>
          <p:cNvPr id="4" name="TextBox 3">
            <a:extLst>
              <a:ext uri="{FF2B5EF4-FFF2-40B4-BE49-F238E27FC236}">
                <a16:creationId xmlns:a16="http://schemas.microsoft.com/office/drawing/2014/main" id="{887FE209-74B1-5A49-9B4A-4F8B1819A5F2}"/>
              </a:ext>
            </a:extLst>
          </p:cNvPr>
          <p:cNvSpPr txBox="1"/>
          <p:nvPr/>
        </p:nvSpPr>
        <p:spPr>
          <a:xfrm>
            <a:off x="154983" y="6488668"/>
            <a:ext cx="2364750" cy="369332"/>
          </a:xfrm>
          <a:prstGeom prst="rect">
            <a:avLst/>
          </a:prstGeom>
          <a:noFill/>
        </p:spPr>
        <p:txBody>
          <a:bodyPr wrap="none" rtlCol="0">
            <a:spAutoFit/>
          </a:bodyPr>
          <a:lstStyle/>
          <a:p>
            <a:r>
              <a:rPr lang="en-AU" dirty="0" err="1">
                <a:ea typeface="ＭＳ Ｐゴシック" pitchFamily="-111" charset="-128"/>
                <a:cs typeface="ＭＳ Ｐゴシック" pitchFamily="-111" charset="-128"/>
              </a:rPr>
              <a:t>Cureus</a:t>
            </a:r>
            <a:r>
              <a:rPr lang="en-AU" dirty="0">
                <a:ea typeface="ＭＳ Ｐゴシック" pitchFamily="-111" charset="-128"/>
                <a:cs typeface="ＭＳ Ｐゴシック" pitchFamily="-111" charset="-128"/>
              </a:rPr>
              <a:t>. 10(9):e3268.</a:t>
            </a:r>
            <a:endParaRPr lang="en-US" dirty="0"/>
          </a:p>
        </p:txBody>
      </p:sp>
    </p:spTree>
    <p:extLst>
      <p:ext uri="{BB962C8B-B14F-4D97-AF65-F5344CB8AC3E}">
        <p14:creationId xmlns:p14="http://schemas.microsoft.com/office/powerpoint/2010/main" val="3428354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6E52C5-D3B2-ED45-8F71-91A2D21CDE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8623" y="0"/>
            <a:ext cx="7045377" cy="9393836"/>
          </a:xfrm>
          <a:prstGeom prst="rect">
            <a:avLst/>
          </a:prstGeom>
        </p:spPr>
      </p:pic>
      <p:pic>
        <p:nvPicPr>
          <p:cNvPr id="8" name="Picture 7">
            <a:extLst>
              <a:ext uri="{FF2B5EF4-FFF2-40B4-BE49-F238E27FC236}">
                <a16:creationId xmlns:a16="http://schemas.microsoft.com/office/drawing/2014/main" id="{1CE5AED1-C5BB-CE4A-8306-56B321504D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0"/>
            <a:ext cx="2098622" cy="9393836"/>
          </a:xfrm>
          <a:prstGeom prst="rect">
            <a:avLst/>
          </a:prstGeom>
        </p:spPr>
      </p:pic>
      <p:sp>
        <p:nvSpPr>
          <p:cNvPr id="3" name="Content Placeholder 2">
            <a:extLst>
              <a:ext uri="{FF2B5EF4-FFF2-40B4-BE49-F238E27FC236}">
                <a16:creationId xmlns:a16="http://schemas.microsoft.com/office/drawing/2014/main" id="{B6583D2D-4F7D-6440-A491-27BE3CEFC76F}"/>
              </a:ext>
            </a:extLst>
          </p:cNvPr>
          <p:cNvSpPr>
            <a:spLocks noGrp="1"/>
          </p:cNvSpPr>
          <p:nvPr>
            <p:ph idx="1"/>
          </p:nvPr>
        </p:nvSpPr>
        <p:spPr>
          <a:xfrm>
            <a:off x="0" y="116173"/>
            <a:ext cx="6917961" cy="4708525"/>
          </a:xfrm>
        </p:spPr>
        <p:txBody>
          <a:bodyPr/>
          <a:lstStyle/>
          <a:p>
            <a:pPr marL="136525" indent="0">
              <a:buNone/>
            </a:pPr>
            <a:r>
              <a:rPr lang="en-US" sz="3600" dirty="0">
                <a:solidFill>
                  <a:schemeClr val="bg1"/>
                </a:solidFill>
                <a:effectLst>
                  <a:glow rad="101600">
                    <a:schemeClr val="tx1">
                      <a:alpha val="60000"/>
                    </a:schemeClr>
                  </a:glow>
                </a:effectLst>
              </a:rPr>
              <a:t>Vinegar in food can cause thyroid function deterioration.</a:t>
            </a:r>
          </a:p>
        </p:txBody>
      </p:sp>
    </p:spTree>
    <p:extLst>
      <p:ext uri="{BB962C8B-B14F-4D97-AF65-F5344CB8AC3E}">
        <p14:creationId xmlns:p14="http://schemas.microsoft.com/office/powerpoint/2010/main" val="394715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FDB8C-B41D-ED4E-A740-AC60F8CC1807}"/>
              </a:ext>
            </a:extLst>
          </p:cNvPr>
          <p:cNvSpPr>
            <a:spLocks noGrp="1"/>
          </p:cNvSpPr>
          <p:nvPr>
            <p:ph type="title"/>
          </p:nvPr>
        </p:nvSpPr>
        <p:spPr>
          <a:xfrm>
            <a:off x="0" y="274638"/>
            <a:ext cx="4572000" cy="1143000"/>
          </a:xfrm>
        </p:spPr>
        <p:txBody>
          <a:bodyPr/>
          <a:lstStyle/>
          <a:p>
            <a:pPr>
              <a:defRPr/>
            </a:pPr>
            <a:r>
              <a:rPr lang="en-US" sz="5400" dirty="0"/>
              <a:t>Mercury</a:t>
            </a:r>
          </a:p>
        </p:txBody>
      </p:sp>
      <p:sp>
        <p:nvSpPr>
          <p:cNvPr id="3" name="Content Placeholder 2">
            <a:extLst>
              <a:ext uri="{FF2B5EF4-FFF2-40B4-BE49-F238E27FC236}">
                <a16:creationId xmlns:a16="http://schemas.microsoft.com/office/drawing/2014/main" id="{5ABFB648-09DD-8C40-BEF1-7ADAED4B6FC8}"/>
              </a:ext>
            </a:extLst>
          </p:cNvPr>
          <p:cNvSpPr>
            <a:spLocks noGrp="1"/>
          </p:cNvSpPr>
          <p:nvPr>
            <p:ph sz="half" idx="1"/>
          </p:nvPr>
        </p:nvSpPr>
        <p:spPr>
          <a:xfrm>
            <a:off x="26988" y="1389063"/>
            <a:ext cx="4376737" cy="4525962"/>
          </a:xfrm>
          <a:solidFill>
            <a:srgbClr val="170E0B">
              <a:alpha val="34000"/>
            </a:srgbClr>
          </a:solidFill>
        </p:spPr>
        <p:txBody>
          <a:bodyPr>
            <a:noAutofit/>
          </a:bodyPr>
          <a:lstStyle/>
          <a:p>
            <a:r>
              <a:rPr lang="en-US" altLang="en-US" sz="3500" dirty="0">
                <a:ea typeface="ＭＳ Ｐゴシック" panose="020B0600070205080204" pitchFamily="34" charset="-128"/>
              </a:rPr>
              <a:t>Mothers with dental amalgam fillings had significantly lower thyroid levels and their children also showed signs of hypothyroidism.</a:t>
            </a:r>
          </a:p>
        </p:txBody>
      </p:sp>
      <p:sp>
        <p:nvSpPr>
          <p:cNvPr id="6" name="Rectangle 5">
            <a:extLst>
              <a:ext uri="{FF2B5EF4-FFF2-40B4-BE49-F238E27FC236}">
                <a16:creationId xmlns:a16="http://schemas.microsoft.com/office/drawing/2014/main" id="{92D93348-51BA-CB47-90B1-178D15675774}"/>
              </a:ext>
            </a:extLst>
          </p:cNvPr>
          <p:cNvSpPr>
            <a:spLocks noChangeArrowheads="1"/>
          </p:cNvSpPr>
          <p:nvPr/>
        </p:nvSpPr>
        <p:spPr bwMode="auto">
          <a:xfrm>
            <a:off x="2889250" y="6519863"/>
            <a:ext cx="3616567" cy="338554"/>
          </a:xfrm>
          <a:prstGeom prst="rect">
            <a:avLst/>
          </a:prstGeom>
          <a:noFill/>
          <a:ln>
            <a:noFill/>
          </a:ln>
          <a:effectLst>
            <a:outerShdw blurRad="50800" dist="38100" dir="2700000" rotWithShape="0">
              <a:srgbClr val="808080">
                <a:alpha val="9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sz="1600" dirty="0" err="1">
                <a:latin typeface="Arial" charset="0"/>
                <a:ea typeface="ＭＳ Ｐゴシック" charset="-128"/>
                <a:cs typeface="ＭＳ Ｐゴシック" charset="-128"/>
              </a:rPr>
              <a:t>Biol</a:t>
            </a:r>
            <a:r>
              <a:rPr lang="en-US" sz="1600" dirty="0">
                <a:latin typeface="Arial" charset="0"/>
                <a:ea typeface="ＭＳ Ｐゴシック" charset="-128"/>
                <a:cs typeface="ＭＳ Ｐゴシック" charset="-128"/>
              </a:rPr>
              <a:t> Trace Elem Res. 148(3):281-91.</a:t>
            </a:r>
          </a:p>
        </p:txBody>
      </p:sp>
      <p:pic>
        <p:nvPicPr>
          <p:cNvPr id="5" name="Picture 4">
            <a:extLst>
              <a:ext uri="{FF2B5EF4-FFF2-40B4-BE49-F238E27FC236}">
                <a16:creationId xmlns:a16="http://schemas.microsoft.com/office/drawing/2014/main" id="{D06B716B-001B-0D4E-B214-D8DFEA37D4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0" y="2235092"/>
            <a:ext cx="4308529" cy="2603716"/>
          </a:xfrm>
          <a:prstGeom prst="rect">
            <a:avLst/>
          </a:prstGeom>
        </p:spPr>
      </p:pic>
    </p:spTree>
    <p:extLst>
      <p:ext uri="{BB962C8B-B14F-4D97-AF65-F5344CB8AC3E}">
        <p14:creationId xmlns:p14="http://schemas.microsoft.com/office/powerpoint/2010/main" val="1405810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11B0D1-A748-0747-AD9B-8BA998549D55}"/>
              </a:ext>
            </a:extLst>
          </p:cNvPr>
          <p:cNvSpPr/>
          <p:nvPr/>
        </p:nvSpPr>
        <p:spPr>
          <a:xfrm>
            <a:off x="0" y="0"/>
            <a:ext cx="9144000" cy="6857999"/>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sp>
        <p:nvSpPr>
          <p:cNvPr id="2" name="Title 1">
            <a:extLst>
              <a:ext uri="{FF2B5EF4-FFF2-40B4-BE49-F238E27FC236}">
                <a16:creationId xmlns:a16="http://schemas.microsoft.com/office/drawing/2014/main" id="{A5C09553-87C4-2C4A-ACD1-EA1DEDBABC1E}"/>
              </a:ext>
            </a:extLst>
          </p:cNvPr>
          <p:cNvSpPr>
            <a:spLocks noGrp="1"/>
          </p:cNvSpPr>
          <p:nvPr>
            <p:ph type="title"/>
          </p:nvPr>
        </p:nvSpPr>
        <p:spPr/>
        <p:txBody>
          <a:bodyPr/>
          <a:lstStyle/>
          <a:p>
            <a:pPr>
              <a:defRPr/>
            </a:pPr>
            <a:r>
              <a:rPr lang="en-US" dirty="0"/>
              <a:t>Aluminum </a:t>
            </a:r>
          </a:p>
        </p:txBody>
      </p:sp>
      <p:pic>
        <p:nvPicPr>
          <p:cNvPr id="5" name="Picture 4">
            <a:extLst>
              <a:ext uri="{FF2B5EF4-FFF2-40B4-BE49-F238E27FC236}">
                <a16:creationId xmlns:a16="http://schemas.microsoft.com/office/drawing/2014/main" id="{9FF800C4-7622-9245-9DD8-1FB3986058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7644" y="2107096"/>
            <a:ext cx="7126355" cy="4750903"/>
          </a:xfrm>
          <a:prstGeom prst="rect">
            <a:avLst/>
          </a:prstGeom>
        </p:spPr>
      </p:pic>
      <p:sp>
        <p:nvSpPr>
          <p:cNvPr id="3" name="Content Placeholder 2">
            <a:extLst>
              <a:ext uri="{FF2B5EF4-FFF2-40B4-BE49-F238E27FC236}">
                <a16:creationId xmlns:a16="http://schemas.microsoft.com/office/drawing/2014/main" id="{38F81C71-8233-F642-91FB-CD9BD47B8408}"/>
              </a:ext>
            </a:extLst>
          </p:cNvPr>
          <p:cNvSpPr>
            <a:spLocks noGrp="1"/>
          </p:cNvSpPr>
          <p:nvPr>
            <p:ph idx="1"/>
          </p:nvPr>
        </p:nvSpPr>
        <p:spPr/>
        <p:txBody>
          <a:bodyPr>
            <a:normAutofit/>
          </a:bodyPr>
          <a:lstStyle/>
          <a:p>
            <a:r>
              <a:rPr lang="en-US" altLang="en-US" dirty="0">
                <a:solidFill>
                  <a:schemeClr val="bg1"/>
                </a:solidFill>
                <a:ea typeface="ＭＳ Ｐゴシック" panose="020B0600070205080204" pitchFamily="34" charset="-128"/>
              </a:rPr>
              <a:t>Suppresses </a:t>
            </a:r>
            <a:r>
              <a:rPr lang="en-US" altLang="en-US" dirty="0" err="1">
                <a:solidFill>
                  <a:schemeClr val="bg1"/>
                </a:solidFill>
                <a:ea typeface="ＭＳ Ｐゴシック" panose="020B0600070205080204" pitchFamily="34" charset="-128"/>
              </a:rPr>
              <a:t>TSH</a:t>
            </a:r>
            <a:r>
              <a:rPr lang="en-US" altLang="en-US" dirty="0">
                <a:solidFill>
                  <a:schemeClr val="bg1"/>
                </a:solidFill>
                <a:ea typeface="ＭＳ Ｐゴシック" panose="020B0600070205080204" pitchFamily="34" charset="-128"/>
              </a:rPr>
              <a:t> and T4 and T3.</a:t>
            </a:r>
          </a:p>
          <a:p>
            <a:r>
              <a:rPr lang="en-US" altLang="en-US" dirty="0">
                <a:solidFill>
                  <a:schemeClr val="bg1"/>
                </a:solidFill>
                <a:ea typeface="ＭＳ Ｐゴシック" panose="020B0600070205080204" pitchFamily="34" charset="-128"/>
              </a:rPr>
              <a:t>Found in </a:t>
            </a:r>
            <a:r>
              <a:rPr lang="en-US" altLang="en-US" b="1" dirty="0">
                <a:solidFill>
                  <a:schemeClr val="bg1"/>
                </a:solidFill>
                <a:ea typeface="ＭＳ Ｐゴシック" panose="020B0600070205080204" pitchFamily="34" charset="-128"/>
              </a:rPr>
              <a:t>tea</a:t>
            </a:r>
            <a:r>
              <a:rPr lang="en-US" altLang="en-US" dirty="0">
                <a:solidFill>
                  <a:schemeClr val="bg1"/>
                </a:solidFill>
                <a:ea typeface="ＭＳ Ｐゴシック" panose="020B0600070205080204" pitchFamily="34" charset="-128"/>
              </a:rPr>
              <a:t> and </a:t>
            </a:r>
            <a:r>
              <a:rPr lang="en-US" altLang="en-US" b="1" dirty="0">
                <a:solidFill>
                  <a:schemeClr val="bg1"/>
                </a:solidFill>
                <a:ea typeface="ＭＳ Ｐゴシック" panose="020B0600070205080204" pitchFamily="34" charset="-128"/>
              </a:rPr>
              <a:t>cheese</a:t>
            </a:r>
            <a:r>
              <a:rPr lang="en-US" altLang="en-US" dirty="0">
                <a:solidFill>
                  <a:schemeClr val="bg1"/>
                </a:solidFill>
                <a:ea typeface="ＭＳ Ｐゴシック" panose="020B0600070205080204" pitchFamily="34" charset="-128"/>
              </a:rPr>
              <a:t>.</a:t>
            </a:r>
          </a:p>
        </p:txBody>
      </p:sp>
      <p:sp>
        <p:nvSpPr>
          <p:cNvPr id="4" name="TextBox 3">
            <a:extLst>
              <a:ext uri="{FF2B5EF4-FFF2-40B4-BE49-F238E27FC236}">
                <a16:creationId xmlns:a16="http://schemas.microsoft.com/office/drawing/2014/main" id="{5161D3F5-34E1-7D49-8ABE-4BF6CE361269}"/>
              </a:ext>
            </a:extLst>
          </p:cNvPr>
          <p:cNvSpPr txBox="1"/>
          <p:nvPr/>
        </p:nvSpPr>
        <p:spPr>
          <a:xfrm>
            <a:off x="3154240" y="6507844"/>
            <a:ext cx="2835520" cy="307777"/>
          </a:xfrm>
          <a:prstGeom prst="rect">
            <a:avLst/>
          </a:prstGeom>
          <a:noFill/>
        </p:spPr>
        <p:txBody>
          <a:bodyPr wrap="none" rtlCol="0">
            <a:spAutoFit/>
          </a:bodyPr>
          <a:lstStyle/>
          <a:p>
            <a:r>
              <a:rPr lang="en-US" altLang="en-US" sz="1400" dirty="0">
                <a:solidFill>
                  <a:schemeClr val="bg1"/>
                </a:solidFill>
              </a:rPr>
              <a:t>J </a:t>
            </a:r>
            <a:r>
              <a:rPr lang="en-US" altLang="en-US" sz="1400" dirty="0" err="1">
                <a:solidFill>
                  <a:schemeClr val="bg1"/>
                </a:solidFill>
              </a:rPr>
              <a:t>Inorg</a:t>
            </a:r>
            <a:r>
              <a:rPr lang="en-US" altLang="en-US" sz="1400" dirty="0">
                <a:solidFill>
                  <a:schemeClr val="bg1"/>
                </a:solidFill>
              </a:rPr>
              <a:t> </a:t>
            </a:r>
            <a:r>
              <a:rPr lang="en-US" altLang="en-US" sz="1400" dirty="0" err="1">
                <a:solidFill>
                  <a:schemeClr val="bg1"/>
                </a:solidFill>
              </a:rPr>
              <a:t>Biochem</a:t>
            </a:r>
            <a:r>
              <a:rPr lang="en-US" altLang="en-US" sz="1400" dirty="0">
                <a:solidFill>
                  <a:schemeClr val="bg1"/>
                </a:solidFill>
              </a:rPr>
              <a:t>. 105(11):1464-8.</a:t>
            </a:r>
            <a:endParaRPr lang="en-US" sz="1400" dirty="0">
              <a:solidFill>
                <a:schemeClr val="bg1"/>
              </a:solidFill>
            </a:endParaRPr>
          </a:p>
        </p:txBody>
      </p:sp>
    </p:spTree>
    <p:extLst>
      <p:ext uri="{BB962C8B-B14F-4D97-AF65-F5344CB8AC3E}">
        <p14:creationId xmlns:p14="http://schemas.microsoft.com/office/powerpoint/2010/main" val="3986308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P0104712.JPG">
            <a:extLst>
              <a:ext uri="{FF2B5EF4-FFF2-40B4-BE49-F238E27FC236}">
                <a16:creationId xmlns:a16="http://schemas.microsoft.com/office/drawing/2014/main" id="{BA1F5F9F-1B90-E74E-B6A5-FF2BE7F1140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8137CB3A-055C-D142-8467-78E07A955247}"/>
              </a:ext>
            </a:extLst>
          </p:cNvPr>
          <p:cNvSpPr>
            <a:spLocks noGrp="1"/>
          </p:cNvSpPr>
          <p:nvPr>
            <p:ph type="title"/>
          </p:nvPr>
        </p:nvSpPr>
        <p:spPr/>
        <p:txBody>
          <a:bodyPr/>
          <a:lstStyle/>
          <a:p>
            <a:pPr>
              <a:defRPr/>
            </a:pPr>
            <a:r>
              <a:rPr lang="en-US" sz="6000" dirty="0"/>
              <a:t>Perchlorate </a:t>
            </a:r>
            <a:endParaRPr lang="en-US" sz="5400" dirty="0"/>
          </a:p>
        </p:txBody>
      </p:sp>
      <p:sp>
        <p:nvSpPr>
          <p:cNvPr id="3" name="Content Placeholder 2">
            <a:extLst>
              <a:ext uri="{FF2B5EF4-FFF2-40B4-BE49-F238E27FC236}">
                <a16:creationId xmlns:a16="http://schemas.microsoft.com/office/drawing/2014/main" id="{6DC0A791-FABE-2647-8015-75719BFF9955}"/>
              </a:ext>
            </a:extLst>
          </p:cNvPr>
          <p:cNvSpPr>
            <a:spLocks noGrp="1"/>
          </p:cNvSpPr>
          <p:nvPr>
            <p:ph sz="half" idx="1"/>
          </p:nvPr>
        </p:nvSpPr>
        <p:spPr>
          <a:xfrm>
            <a:off x="301625" y="1444625"/>
            <a:ext cx="7142163" cy="5003800"/>
          </a:xfrm>
          <a:effectLst>
            <a:outerShdw blurRad="50800" dist="38100" dir="2700000" rotWithShape="0">
              <a:srgbClr val="000000"/>
            </a:outerShdw>
          </a:effectLst>
        </p:spPr>
        <p:txBody>
          <a:bodyPr/>
          <a:lstStyle/>
          <a:p>
            <a:pPr>
              <a:buFont typeface="Wingdings 2" charset="2"/>
              <a:buChar char=""/>
              <a:defRPr/>
            </a:pPr>
            <a:r>
              <a:rPr lang="en-US" sz="2000" b="1" dirty="0">
                <a:effectLst>
                  <a:outerShdw blurRad="38100" dist="38100" dir="2700000" algn="tl">
                    <a:srgbClr val="000000">
                      <a:alpha val="43137"/>
                    </a:srgbClr>
                  </a:outerShdw>
                </a:effectLst>
              </a:rPr>
              <a:t>Perchlorate competitively inhibits the transport of iodide into the thyroid.</a:t>
            </a:r>
          </a:p>
          <a:p>
            <a:pPr>
              <a:buFont typeface="Wingdings 2" charset="2"/>
              <a:buChar char=""/>
              <a:defRPr/>
            </a:pPr>
            <a:r>
              <a:rPr lang="en-US" sz="2000" b="1" dirty="0">
                <a:effectLst>
                  <a:outerShdw blurRad="38100" dist="38100" dir="2700000" algn="tl">
                    <a:srgbClr val="000000">
                      <a:alpha val="43137"/>
                    </a:srgbClr>
                  </a:outerShdw>
                </a:effectLst>
              </a:rPr>
              <a:t>It is 30 times more potent to the thyroid than iodine. </a:t>
            </a:r>
          </a:p>
          <a:p>
            <a:pPr>
              <a:buFont typeface="Wingdings 2" charset="2"/>
              <a:buChar char=""/>
              <a:defRPr/>
            </a:pPr>
            <a:r>
              <a:rPr lang="en-US" sz="2000" b="1" dirty="0">
                <a:effectLst>
                  <a:outerShdw blurRad="38100" dist="38100" dir="2700000" algn="tl">
                    <a:srgbClr val="000000">
                      <a:alpha val="43137"/>
                    </a:srgbClr>
                  </a:outerShdw>
                </a:effectLst>
              </a:rPr>
              <a:t>Its effect upon the thyroid is additive with other toxins such as </a:t>
            </a:r>
            <a:r>
              <a:rPr lang="en-US" sz="2000" b="1" dirty="0" err="1">
                <a:effectLst>
                  <a:outerShdw blurRad="38100" dist="38100" dir="2700000" algn="tl">
                    <a:srgbClr val="000000">
                      <a:alpha val="43137"/>
                    </a:srgbClr>
                  </a:outerShdw>
                </a:effectLst>
              </a:rPr>
              <a:t>thiocyanate</a:t>
            </a:r>
            <a:r>
              <a:rPr lang="en-US" sz="2000" b="1" dirty="0">
                <a:effectLst>
                  <a:outerShdw blurRad="38100" dist="38100" dir="2700000" algn="tl">
                    <a:srgbClr val="000000">
                      <a:alpha val="43137"/>
                    </a:srgbClr>
                  </a:outerShdw>
                </a:effectLst>
              </a:rPr>
              <a:t> and nitrates.</a:t>
            </a:r>
          </a:p>
          <a:p>
            <a:pPr>
              <a:buFont typeface="Wingdings 2" charset="2"/>
              <a:buChar char=""/>
              <a:defRPr/>
            </a:pPr>
            <a:r>
              <a:rPr lang="en-US" sz="2000" b="1" dirty="0">
                <a:effectLst>
                  <a:outerShdw blurRad="38100" dist="38100" dir="2700000" algn="tl">
                    <a:srgbClr val="000000">
                      <a:alpha val="43137"/>
                    </a:srgbClr>
                  </a:outerShdw>
                </a:effectLst>
              </a:rPr>
              <a:t>Perchlorate is a contaminant found in:</a:t>
            </a:r>
          </a:p>
          <a:p>
            <a:pPr lvl="1">
              <a:buFont typeface="Wingdings 2" charset="2"/>
              <a:buChar char=""/>
              <a:defRPr/>
            </a:pPr>
            <a:r>
              <a:rPr lang="en-US" sz="2000" b="1" dirty="0">
                <a:effectLst>
                  <a:outerShdw blurRad="38100" dist="38100" dir="2700000" algn="tl">
                    <a:srgbClr val="000000">
                      <a:alpha val="43137"/>
                    </a:srgbClr>
                  </a:outerShdw>
                </a:effectLst>
              </a:rPr>
              <a:t>Surface and groundwater. </a:t>
            </a:r>
          </a:p>
          <a:p>
            <a:pPr lvl="1">
              <a:buFont typeface="Wingdings 2" charset="2"/>
              <a:buChar char=""/>
              <a:defRPr/>
            </a:pPr>
            <a:r>
              <a:rPr lang="en-US" sz="2000" b="1" dirty="0">
                <a:effectLst>
                  <a:outerShdw blurRad="38100" dist="38100" dir="2700000" algn="tl">
                    <a:srgbClr val="000000">
                      <a:alpha val="43137"/>
                    </a:srgbClr>
                  </a:outerShdw>
                </a:effectLst>
              </a:rPr>
              <a:t>Some foods such as dairy milk.  </a:t>
            </a:r>
          </a:p>
          <a:p>
            <a:pPr lvl="1">
              <a:buFont typeface="Wingdings 2" charset="2"/>
              <a:buChar char=""/>
              <a:defRPr/>
            </a:pPr>
            <a:r>
              <a:rPr lang="en-US" sz="2000" b="1" dirty="0">
                <a:effectLst>
                  <a:outerShdw blurRad="38100" dist="38100" dir="2700000" algn="tl">
                    <a:srgbClr val="000000">
                      <a:alpha val="43137"/>
                    </a:srgbClr>
                  </a:outerShdw>
                </a:effectLst>
              </a:rPr>
              <a:t>Some fertilizers. </a:t>
            </a:r>
          </a:p>
          <a:p>
            <a:pPr lvl="1">
              <a:buFont typeface="Wingdings 2" charset="2"/>
              <a:buChar char=""/>
              <a:defRPr/>
            </a:pPr>
            <a:r>
              <a:rPr lang="en-US" sz="2000" b="1" dirty="0">
                <a:effectLst>
                  <a:outerShdw blurRad="38100" dist="38100" dir="2700000" algn="tl">
                    <a:srgbClr val="000000">
                      <a:alpha val="43137"/>
                    </a:srgbClr>
                  </a:outerShdw>
                </a:effectLst>
              </a:rPr>
              <a:t>Road flares. </a:t>
            </a:r>
          </a:p>
          <a:p>
            <a:pPr lvl="1">
              <a:buFont typeface="Wingdings 2" charset="2"/>
              <a:buChar char=""/>
              <a:defRPr/>
            </a:pPr>
            <a:r>
              <a:rPr lang="en-US" sz="2000" b="1" dirty="0">
                <a:effectLst>
                  <a:outerShdw blurRad="38100" dist="38100" dir="2700000" algn="tl">
                    <a:srgbClr val="000000">
                      <a:alpha val="43137"/>
                    </a:srgbClr>
                  </a:outerShdw>
                </a:effectLst>
              </a:rPr>
              <a:t>Car airbags. </a:t>
            </a:r>
          </a:p>
          <a:p>
            <a:pPr lvl="1">
              <a:buFont typeface="Wingdings 2" charset="2"/>
              <a:buChar char=""/>
              <a:defRPr/>
            </a:pPr>
            <a:r>
              <a:rPr lang="en-US" sz="2000" b="1" dirty="0">
                <a:effectLst>
                  <a:outerShdw blurRad="38100" dist="38100" dir="2700000" algn="tl">
                    <a:srgbClr val="000000">
                      <a:alpha val="43137"/>
                    </a:srgbClr>
                  </a:outerShdw>
                </a:effectLst>
              </a:rPr>
              <a:t>Fireworks. </a:t>
            </a:r>
          </a:p>
          <a:p>
            <a:pPr lvl="1">
              <a:buFont typeface="Wingdings 2" charset="2"/>
              <a:buChar char=""/>
              <a:defRPr/>
            </a:pPr>
            <a:r>
              <a:rPr lang="en-US" sz="2000" b="1" dirty="0">
                <a:effectLst>
                  <a:outerShdw blurRad="38100" dist="38100" dir="2700000" algn="tl">
                    <a:srgbClr val="000000">
                      <a:alpha val="43137"/>
                    </a:srgbClr>
                  </a:outerShdw>
                </a:effectLst>
              </a:rPr>
              <a:t>Explosives. </a:t>
            </a:r>
          </a:p>
          <a:p>
            <a:pPr lvl="1">
              <a:buFont typeface="Wingdings 2" charset="2"/>
              <a:buChar char=""/>
              <a:defRPr/>
            </a:pPr>
            <a:r>
              <a:rPr lang="en-US" sz="2000" b="1" dirty="0">
                <a:effectLst>
                  <a:outerShdw blurRad="38100" dist="38100" dir="2700000" algn="tl">
                    <a:srgbClr val="000000">
                      <a:alpha val="43137"/>
                    </a:srgbClr>
                  </a:outerShdw>
                </a:effectLst>
              </a:rPr>
              <a:t>Rocket propellants.</a:t>
            </a:r>
          </a:p>
        </p:txBody>
      </p:sp>
      <p:sp>
        <p:nvSpPr>
          <p:cNvPr id="4" name="TextBox 3">
            <a:extLst>
              <a:ext uri="{FF2B5EF4-FFF2-40B4-BE49-F238E27FC236}">
                <a16:creationId xmlns:a16="http://schemas.microsoft.com/office/drawing/2014/main" id="{556462D1-11F6-A44F-934F-685BFF2D8AE3}"/>
              </a:ext>
            </a:extLst>
          </p:cNvPr>
          <p:cNvSpPr txBox="1"/>
          <p:nvPr/>
        </p:nvSpPr>
        <p:spPr>
          <a:xfrm>
            <a:off x="3242149" y="6488668"/>
            <a:ext cx="2659702" cy="369332"/>
          </a:xfrm>
          <a:prstGeom prst="rect">
            <a:avLst/>
          </a:prstGeom>
          <a:noFill/>
        </p:spPr>
        <p:txBody>
          <a:bodyPr wrap="none" rtlCol="0">
            <a:spAutoFit/>
          </a:bodyPr>
          <a:lstStyle/>
          <a:p>
            <a:r>
              <a:rPr lang="en-AU" dirty="0"/>
              <a:t>Thyroid. 14(12):1012-9.</a:t>
            </a:r>
            <a:r>
              <a:rPr lang="en-US" dirty="0"/>
              <a:t> </a:t>
            </a:r>
          </a:p>
        </p:txBody>
      </p:sp>
    </p:spTree>
    <p:extLst>
      <p:ext uri="{BB962C8B-B14F-4D97-AF65-F5344CB8AC3E}">
        <p14:creationId xmlns:p14="http://schemas.microsoft.com/office/powerpoint/2010/main" val="2350808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1B9332-F2C2-CD4F-BBAC-24080FA11D99}"/>
              </a:ext>
            </a:extLst>
          </p:cNvPr>
          <p:cNvSpPr/>
          <p:nvPr/>
        </p:nvSpPr>
        <p:spPr>
          <a:xfrm>
            <a:off x="0" y="0"/>
            <a:ext cx="9240253"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pic>
        <p:nvPicPr>
          <p:cNvPr id="6" name="Content Placeholder 5">
            <a:extLst>
              <a:ext uri="{FF2B5EF4-FFF2-40B4-BE49-F238E27FC236}">
                <a16:creationId xmlns:a16="http://schemas.microsoft.com/office/drawing/2014/main" id="{7E28BD28-B5F2-9245-A495-D87752015A81}"/>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974558" y="1096963"/>
            <a:ext cx="10275832" cy="6858000"/>
          </a:xfrm>
        </p:spPr>
      </p:pic>
      <p:sp>
        <p:nvSpPr>
          <p:cNvPr id="3" name="Content Placeholder 2">
            <a:extLst>
              <a:ext uri="{FF2B5EF4-FFF2-40B4-BE49-F238E27FC236}">
                <a16:creationId xmlns:a16="http://schemas.microsoft.com/office/drawing/2014/main" id="{93D3C68C-2812-5540-B67D-E02D874BA328}"/>
              </a:ext>
            </a:extLst>
          </p:cNvPr>
          <p:cNvSpPr>
            <a:spLocks noGrp="1"/>
          </p:cNvSpPr>
          <p:nvPr>
            <p:ph sz="half" idx="1"/>
          </p:nvPr>
        </p:nvSpPr>
        <p:spPr>
          <a:xfrm>
            <a:off x="-96253" y="0"/>
            <a:ext cx="9240253" cy="4525963"/>
          </a:xfrm>
        </p:spPr>
        <p:txBody>
          <a:bodyPr/>
          <a:lstStyle/>
          <a:p>
            <a:r>
              <a:rPr lang="en-US" sz="2800" dirty="0">
                <a:latin typeface="+mj-lt"/>
              </a:rPr>
              <a:t>Thyroid disease is largely caused by poor lifestyle choices. </a:t>
            </a:r>
          </a:p>
          <a:p>
            <a:r>
              <a:rPr lang="en-US" sz="2800" dirty="0">
                <a:latin typeface="+mj-lt"/>
              </a:rPr>
              <a:t>Most people with thyroid disease can recover with simple lifestyle changes and a few natural remedies.</a:t>
            </a:r>
          </a:p>
        </p:txBody>
      </p:sp>
    </p:spTree>
    <p:extLst>
      <p:ext uri="{BB962C8B-B14F-4D97-AF65-F5344CB8AC3E}">
        <p14:creationId xmlns:p14="http://schemas.microsoft.com/office/powerpoint/2010/main" val="118868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P0108824.JPG">
            <a:extLst>
              <a:ext uri="{FF2B5EF4-FFF2-40B4-BE49-F238E27FC236}">
                <a16:creationId xmlns:a16="http://schemas.microsoft.com/office/drawing/2014/main" id="{618FECF4-6E65-4E46-99AC-7D31D277AE9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41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7" name="Picture 6" descr="P0108826.JPG">
            <a:extLst>
              <a:ext uri="{FF2B5EF4-FFF2-40B4-BE49-F238E27FC236}">
                <a16:creationId xmlns:a16="http://schemas.microsoft.com/office/drawing/2014/main" id="{92F99FF9-E3FF-B544-9135-2A8663A154C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90500"/>
            <a:ext cx="9144000" cy="704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801EB651-625B-9E48-9D3C-4536D12E3904}"/>
              </a:ext>
            </a:extLst>
          </p:cNvPr>
          <p:cNvSpPr>
            <a:spLocks noGrp="1"/>
          </p:cNvSpPr>
          <p:nvPr>
            <p:ph type="title"/>
          </p:nvPr>
        </p:nvSpPr>
        <p:spPr/>
        <p:txBody>
          <a:bodyPr>
            <a:noAutofit/>
          </a:bodyPr>
          <a:lstStyle/>
          <a:p>
            <a:pPr>
              <a:defRPr/>
            </a:pPr>
            <a:r>
              <a:rPr lang="en-US" sz="7200" dirty="0"/>
              <a:t>Nitrates </a:t>
            </a:r>
            <a:endParaRPr lang="en-US" sz="6600" dirty="0"/>
          </a:p>
        </p:txBody>
      </p:sp>
      <p:sp>
        <p:nvSpPr>
          <p:cNvPr id="4" name="Content Placeholder 3">
            <a:extLst>
              <a:ext uri="{FF2B5EF4-FFF2-40B4-BE49-F238E27FC236}">
                <a16:creationId xmlns:a16="http://schemas.microsoft.com/office/drawing/2014/main" id="{27FC3B47-4277-044D-8E50-32B2B029545C}"/>
              </a:ext>
            </a:extLst>
          </p:cNvPr>
          <p:cNvSpPr>
            <a:spLocks noGrp="1"/>
          </p:cNvSpPr>
          <p:nvPr>
            <p:ph sz="half" idx="2"/>
          </p:nvPr>
        </p:nvSpPr>
        <p:spPr>
          <a:xfrm>
            <a:off x="0" y="1600200"/>
            <a:ext cx="4038600" cy="4525963"/>
          </a:xfrm>
        </p:spPr>
        <p:txBody>
          <a:bodyPr>
            <a:normAutofit/>
          </a:bodyPr>
          <a:lstStyle/>
          <a:p>
            <a:r>
              <a:rPr lang="en-US" altLang="en-US" dirty="0">
                <a:latin typeface="Tahoma" panose="020B0604030504040204" pitchFamily="34" charset="0"/>
                <a:ea typeface="Tahoma" panose="020B0604030504040204" pitchFamily="34" charset="0"/>
                <a:cs typeface="Tahoma" panose="020B0604030504040204" pitchFamily="34" charset="0"/>
              </a:rPr>
              <a:t>Agricultural </a:t>
            </a:r>
            <a:r>
              <a:rPr lang="en-US" altLang="en-US" b="1" dirty="0">
                <a:latin typeface="Tahoma" panose="020B0604030504040204" pitchFamily="34" charset="0"/>
                <a:ea typeface="Tahoma" panose="020B0604030504040204" pitchFamily="34" charset="0"/>
                <a:cs typeface="Tahoma" panose="020B0604030504040204" pitchFamily="34" charset="0"/>
              </a:rPr>
              <a:t>fertilizer</a:t>
            </a:r>
            <a:r>
              <a:rPr lang="en-US" altLang="en-US" dirty="0">
                <a:latin typeface="Tahoma" panose="020B0604030504040204" pitchFamily="34" charset="0"/>
                <a:ea typeface="Tahoma" panose="020B0604030504040204" pitchFamily="34" charset="0"/>
                <a:cs typeface="Tahoma" panose="020B0604030504040204" pitchFamily="34" charset="0"/>
              </a:rPr>
              <a:t> is a big source of unwanted nitrates.</a:t>
            </a:r>
          </a:p>
          <a:p>
            <a:r>
              <a:rPr lang="en-US" altLang="en-US" dirty="0">
                <a:latin typeface="Tahoma" panose="020B0604030504040204" pitchFamily="34" charset="0"/>
                <a:ea typeface="Tahoma" panose="020B0604030504040204" pitchFamily="34" charset="0"/>
                <a:cs typeface="Tahoma" panose="020B0604030504040204" pitchFamily="34" charset="0"/>
              </a:rPr>
              <a:t>A high level of nitrate in food, supplements and drinking water is a risk factor for thyroid dysfunction.  </a:t>
            </a:r>
          </a:p>
          <a:p>
            <a:r>
              <a:rPr lang="en-US" altLang="en-US" dirty="0">
                <a:latin typeface="Tahoma" panose="020B0604030504040204" pitchFamily="34" charset="0"/>
                <a:ea typeface="Tahoma" panose="020B0604030504040204" pitchFamily="34" charset="0"/>
                <a:cs typeface="Tahoma" panose="020B0604030504040204" pitchFamily="34" charset="0"/>
              </a:rPr>
              <a:t>Processed meats are high in nitrates.</a:t>
            </a:r>
          </a:p>
        </p:txBody>
      </p:sp>
      <p:sp>
        <p:nvSpPr>
          <p:cNvPr id="36870" name="Rectangle 4">
            <a:extLst>
              <a:ext uri="{FF2B5EF4-FFF2-40B4-BE49-F238E27FC236}">
                <a16:creationId xmlns:a16="http://schemas.microsoft.com/office/drawing/2014/main" id="{AD21E705-788D-DF47-8E3D-977F33FD24F0}"/>
              </a:ext>
            </a:extLst>
          </p:cNvPr>
          <p:cNvSpPr>
            <a:spLocks noChangeArrowheads="1"/>
          </p:cNvSpPr>
          <p:nvPr/>
        </p:nvSpPr>
        <p:spPr bwMode="auto">
          <a:xfrm>
            <a:off x="3060207" y="6519446"/>
            <a:ext cx="302358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dirty="0"/>
              <a:t>Public Health. 122(5):458-61. </a:t>
            </a:r>
          </a:p>
        </p:txBody>
      </p:sp>
    </p:spTree>
    <p:extLst>
      <p:ext uri="{BB962C8B-B14F-4D97-AF65-F5344CB8AC3E}">
        <p14:creationId xmlns:p14="http://schemas.microsoft.com/office/powerpoint/2010/main" val="418078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Documents and Settings\jclark\My Documents\My Pictures\smoking2.jpg">
            <a:extLst>
              <a:ext uri="{FF2B5EF4-FFF2-40B4-BE49-F238E27FC236}">
                <a16:creationId xmlns:a16="http://schemas.microsoft.com/office/drawing/2014/main" id="{0C352B55-84F9-1C44-AC79-7ED525B820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71AC92AE-84D1-EF4A-BB4D-8F6343A61C5F}"/>
              </a:ext>
            </a:extLst>
          </p:cNvPr>
          <p:cNvSpPr>
            <a:spLocks noGrp="1"/>
          </p:cNvSpPr>
          <p:nvPr>
            <p:ph type="title"/>
          </p:nvPr>
        </p:nvSpPr>
        <p:spPr/>
        <p:txBody>
          <a:bodyPr/>
          <a:lstStyle/>
          <a:p>
            <a:pPr>
              <a:defRPr/>
            </a:pPr>
            <a:r>
              <a:rPr lang="en-US" sz="5400" dirty="0"/>
              <a:t>Thiocyanate </a:t>
            </a:r>
            <a:endParaRPr lang="en-US" sz="4800" dirty="0"/>
          </a:p>
        </p:txBody>
      </p:sp>
      <p:sp>
        <p:nvSpPr>
          <p:cNvPr id="3" name="Content Placeholder 2">
            <a:extLst>
              <a:ext uri="{FF2B5EF4-FFF2-40B4-BE49-F238E27FC236}">
                <a16:creationId xmlns:a16="http://schemas.microsoft.com/office/drawing/2014/main" id="{5950137A-26F6-4842-BFDB-5451A31CF815}"/>
              </a:ext>
            </a:extLst>
          </p:cNvPr>
          <p:cNvSpPr>
            <a:spLocks noGrp="1"/>
          </p:cNvSpPr>
          <p:nvPr>
            <p:ph sz="half" idx="1"/>
          </p:nvPr>
        </p:nvSpPr>
        <p:spPr>
          <a:xfrm>
            <a:off x="4572001" y="1417638"/>
            <a:ext cx="4572000" cy="4525963"/>
          </a:xfrm>
        </p:spPr>
        <p:txBody>
          <a:bodyPr>
            <a:normAutofit fontScale="92500" lnSpcReduction="20000"/>
          </a:bodyPr>
          <a:lstStyle/>
          <a:p>
            <a:pPr>
              <a:buFont typeface="Wingdings 2" charset="2"/>
              <a:buChar char=""/>
              <a:defRPr/>
            </a:pPr>
            <a:r>
              <a:rPr lang="en-US" dirty="0" err="1">
                <a:latin typeface="Tahoma" panose="020B0604030504040204" pitchFamily="34" charset="0"/>
                <a:ea typeface="Tahoma" panose="020B0604030504040204" pitchFamily="34" charset="0"/>
                <a:cs typeface="Tahoma" panose="020B0604030504040204" pitchFamily="34" charset="0"/>
              </a:rPr>
              <a:t>Thiocyanate</a:t>
            </a:r>
            <a:r>
              <a:rPr lang="en-US" dirty="0">
                <a:latin typeface="Tahoma" panose="020B0604030504040204" pitchFamily="34" charset="0"/>
                <a:ea typeface="Tahoma" panose="020B0604030504040204" pitchFamily="34" charset="0"/>
                <a:cs typeface="Tahoma" panose="020B0604030504040204" pitchFamily="34" charset="0"/>
              </a:rPr>
              <a:t> decreases thyroid because it:</a:t>
            </a:r>
          </a:p>
          <a:p>
            <a:pPr lvl="1">
              <a:buFont typeface="Wingdings 2" charset="2"/>
              <a:buChar char=""/>
              <a:defRPr/>
            </a:pPr>
            <a:r>
              <a:rPr lang="en-US" dirty="0">
                <a:latin typeface="Tahoma" panose="020B0604030504040204" pitchFamily="34" charset="0"/>
                <a:ea typeface="Tahoma" panose="020B0604030504040204" pitchFamily="34" charset="0"/>
                <a:cs typeface="Tahoma" panose="020B0604030504040204" pitchFamily="34" charset="0"/>
              </a:rPr>
              <a:t>Inhibits thyroid iodide transport.</a:t>
            </a:r>
          </a:p>
          <a:p>
            <a:pPr lvl="1">
              <a:buFont typeface="Wingdings 2" charset="2"/>
              <a:buChar char=""/>
              <a:defRPr/>
            </a:pPr>
            <a:r>
              <a:rPr lang="en-US" dirty="0">
                <a:latin typeface="Tahoma" panose="020B0604030504040204" pitchFamily="34" charset="0"/>
                <a:ea typeface="Tahoma" panose="020B0604030504040204" pitchFamily="34" charset="0"/>
                <a:cs typeface="Tahoma" panose="020B0604030504040204" pitchFamily="34" charset="0"/>
              </a:rPr>
              <a:t>Increases iodide loss from the thyroid. </a:t>
            </a:r>
          </a:p>
          <a:p>
            <a:pPr lvl="1">
              <a:buFont typeface="Wingdings 2" charset="2"/>
              <a:buChar char=""/>
              <a:defRPr/>
            </a:pPr>
            <a:r>
              <a:rPr lang="en-US" dirty="0">
                <a:latin typeface="Tahoma" panose="020B0604030504040204" pitchFamily="34" charset="0"/>
                <a:ea typeface="Tahoma" panose="020B0604030504040204" pitchFamily="34" charset="0"/>
                <a:cs typeface="Tahoma" panose="020B0604030504040204" pitchFamily="34" charset="0"/>
              </a:rPr>
              <a:t>Inhibits incorporation of iodine into thyroid hormone. </a:t>
            </a:r>
          </a:p>
          <a:p>
            <a:pPr>
              <a:buFont typeface="Wingdings 2" charset="2"/>
              <a:buChar char=""/>
              <a:defRPr/>
            </a:pPr>
            <a:r>
              <a:rPr lang="en-US" dirty="0">
                <a:latin typeface="Tahoma" panose="020B0604030504040204" pitchFamily="34" charset="0"/>
                <a:ea typeface="Tahoma" panose="020B0604030504040204" pitchFamily="34" charset="0"/>
                <a:cs typeface="Tahoma" panose="020B0604030504040204" pitchFamily="34" charset="0"/>
              </a:rPr>
              <a:t>Sources to watch include:</a:t>
            </a:r>
          </a:p>
          <a:p>
            <a:pPr lvl="1">
              <a:buFont typeface="Wingdings 2" charset="2"/>
              <a:buChar char=""/>
              <a:defRPr/>
            </a:pPr>
            <a:r>
              <a:rPr lang="en-US" b="1" dirty="0">
                <a:latin typeface="Tahoma" panose="020B0604030504040204" pitchFamily="34" charset="0"/>
                <a:ea typeface="Tahoma" panose="020B0604030504040204" pitchFamily="34" charset="0"/>
                <a:cs typeface="Tahoma" panose="020B0604030504040204" pitchFamily="34" charset="0"/>
              </a:rPr>
              <a:t>Tobacco</a:t>
            </a:r>
            <a:r>
              <a:rPr lang="en-US" dirty="0">
                <a:latin typeface="Tahoma" panose="020B0604030504040204" pitchFamily="34" charset="0"/>
                <a:ea typeface="Tahoma" panose="020B0604030504040204" pitchFamily="34" charset="0"/>
                <a:cs typeface="Tahoma" panose="020B0604030504040204" pitchFamily="34" charset="0"/>
              </a:rPr>
              <a:t>.</a:t>
            </a:r>
          </a:p>
          <a:p>
            <a:pPr lvl="1">
              <a:buFont typeface="Wingdings 2" charset="2"/>
              <a:buChar char=""/>
              <a:defRPr/>
            </a:pPr>
            <a:r>
              <a:rPr lang="en-US" dirty="0">
                <a:latin typeface="Tahoma" panose="020B0604030504040204" pitchFamily="34" charset="0"/>
                <a:ea typeface="Tahoma" panose="020B0604030504040204" pitchFamily="34" charset="0"/>
                <a:cs typeface="Tahoma" panose="020B0604030504040204" pitchFamily="34" charset="0"/>
              </a:rPr>
              <a:t>Milk.</a:t>
            </a:r>
          </a:p>
          <a:p>
            <a:pPr lvl="1">
              <a:buFont typeface="Wingdings 2" charset="2"/>
              <a:buChar char=""/>
              <a:defRPr/>
            </a:pPr>
            <a:r>
              <a:rPr lang="en-US" b="1" dirty="0">
                <a:latin typeface="Tahoma" panose="020B0604030504040204" pitchFamily="34" charset="0"/>
                <a:ea typeface="Tahoma" panose="020B0604030504040204" pitchFamily="34" charset="0"/>
                <a:cs typeface="Tahoma" panose="020B0604030504040204" pitchFamily="34" charset="0"/>
              </a:rPr>
              <a:t>Canola oil.</a:t>
            </a:r>
          </a:p>
          <a:p>
            <a:pPr lvl="1">
              <a:buFont typeface="Wingdings 2" charset="2"/>
              <a:buChar char=""/>
              <a:defRPr/>
            </a:pPr>
            <a:r>
              <a:rPr lang="en-US" dirty="0">
                <a:latin typeface="Tahoma" panose="020B0604030504040204" pitchFamily="34" charset="0"/>
                <a:ea typeface="Tahoma" panose="020B0604030504040204" pitchFamily="34" charset="0"/>
                <a:cs typeface="Tahoma" panose="020B0604030504040204" pitchFamily="34" charset="0"/>
              </a:rPr>
              <a:t>Brassicas?</a:t>
            </a:r>
          </a:p>
        </p:txBody>
      </p:sp>
      <p:sp>
        <p:nvSpPr>
          <p:cNvPr id="39941" name="Rectangle 4">
            <a:extLst>
              <a:ext uri="{FF2B5EF4-FFF2-40B4-BE49-F238E27FC236}">
                <a16:creationId xmlns:a16="http://schemas.microsoft.com/office/drawing/2014/main" id="{5FDB9454-BC9D-AD46-B12F-3A2FEDFC6B01}"/>
              </a:ext>
            </a:extLst>
          </p:cNvPr>
          <p:cNvSpPr>
            <a:spLocks noChangeArrowheads="1"/>
          </p:cNvSpPr>
          <p:nvPr/>
        </p:nvSpPr>
        <p:spPr bwMode="auto">
          <a:xfrm>
            <a:off x="2286000" y="6496050"/>
            <a:ext cx="45720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600" dirty="0"/>
              <a:t>J </a:t>
            </a:r>
            <a:r>
              <a:rPr lang="en-US" altLang="en-US" sz="1600" dirty="0" err="1"/>
              <a:t>Chromatogr</a:t>
            </a:r>
            <a:r>
              <a:rPr lang="en-US" altLang="en-US" sz="1600" dirty="0"/>
              <a:t> A. 1200(2):193-7. </a:t>
            </a:r>
          </a:p>
        </p:txBody>
      </p:sp>
    </p:spTree>
    <p:extLst>
      <p:ext uri="{BB962C8B-B14F-4D97-AF65-F5344CB8AC3E}">
        <p14:creationId xmlns:p14="http://schemas.microsoft.com/office/powerpoint/2010/main" val="3781206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19146091">
            <a:extLst>
              <a:ext uri="{FF2B5EF4-FFF2-40B4-BE49-F238E27FC236}">
                <a16:creationId xmlns:a16="http://schemas.microsoft.com/office/drawing/2014/main" id="{BF970657-B5D1-5241-B268-2892800E267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B4225178-B9B2-8444-9118-57687E4AC063}"/>
              </a:ext>
            </a:extLst>
          </p:cNvPr>
          <p:cNvSpPr>
            <a:spLocks noGrp="1"/>
          </p:cNvSpPr>
          <p:nvPr>
            <p:ph type="title"/>
          </p:nvPr>
        </p:nvSpPr>
        <p:spPr/>
        <p:txBody>
          <a:bodyPr/>
          <a:lstStyle/>
          <a:p>
            <a:pPr>
              <a:defRPr/>
            </a:pPr>
            <a:r>
              <a:rPr lang="en-US" sz="4800" dirty="0"/>
              <a:t>Folic acid </a:t>
            </a:r>
          </a:p>
        </p:txBody>
      </p:sp>
      <p:sp>
        <p:nvSpPr>
          <p:cNvPr id="3" name="Content Placeholder 2">
            <a:extLst>
              <a:ext uri="{FF2B5EF4-FFF2-40B4-BE49-F238E27FC236}">
                <a16:creationId xmlns:a16="http://schemas.microsoft.com/office/drawing/2014/main" id="{81B854BE-7F1A-EB4D-AABE-71E6C81E8AC2}"/>
              </a:ext>
            </a:extLst>
          </p:cNvPr>
          <p:cNvSpPr>
            <a:spLocks noGrp="1"/>
          </p:cNvSpPr>
          <p:nvPr>
            <p:ph sz="half" idx="1"/>
          </p:nvPr>
        </p:nvSpPr>
        <p:spPr>
          <a:xfrm>
            <a:off x="274638" y="1982788"/>
            <a:ext cx="5421312" cy="4525962"/>
          </a:xfrm>
          <a:effectLst>
            <a:outerShdw blurRad="50800" dist="38100" dir="2700000" algn="br" rotWithShape="0">
              <a:schemeClr val="tx1">
                <a:alpha val="42999"/>
              </a:schemeClr>
            </a:outerShdw>
          </a:effectLst>
        </p:spPr>
        <p:txBody>
          <a:bodyPr/>
          <a:lstStyle/>
          <a:p>
            <a:r>
              <a:rPr lang="en-US" altLang="en-US" sz="2400" dirty="0">
                <a:solidFill>
                  <a:schemeClr val="bg1"/>
                </a:solidFill>
                <a:ea typeface="ＭＳ Ｐゴシック" panose="020B0600070205080204" pitchFamily="34" charset="-128"/>
              </a:rPr>
              <a:t>Folate is a B vitamin readily available in vegetables like spinach. </a:t>
            </a:r>
          </a:p>
          <a:p>
            <a:r>
              <a:rPr lang="en-US" altLang="en-US" sz="2400" dirty="0">
                <a:solidFill>
                  <a:schemeClr val="bg1"/>
                </a:solidFill>
                <a:ea typeface="ＭＳ Ｐゴシック" panose="020B0600070205080204" pitchFamily="34" charset="-128"/>
              </a:rPr>
              <a:t>When folic acid is substituted, in </a:t>
            </a:r>
            <a:r>
              <a:rPr lang="en-US" altLang="en-US" sz="2400" b="1" dirty="0">
                <a:solidFill>
                  <a:schemeClr val="bg1"/>
                </a:solidFill>
                <a:ea typeface="ＭＳ Ｐゴシック" panose="020B0600070205080204" pitchFamily="34" charset="-128"/>
              </a:rPr>
              <a:t>vitamin pills</a:t>
            </a:r>
            <a:r>
              <a:rPr lang="en-US" altLang="en-US" sz="2400" dirty="0">
                <a:solidFill>
                  <a:schemeClr val="bg1"/>
                </a:solidFill>
                <a:ea typeface="ＭＳ Ｐゴシック" panose="020B0600070205080204" pitchFamily="34" charset="-128"/>
              </a:rPr>
              <a:t>, such as prenatal vitamins, hypothyroidism results. </a:t>
            </a:r>
          </a:p>
          <a:p>
            <a:r>
              <a:rPr lang="en-US" altLang="en-US" sz="2400" dirty="0">
                <a:solidFill>
                  <a:schemeClr val="bg1"/>
                </a:solidFill>
                <a:ea typeface="ＭＳ Ｐゴシック" panose="020B0600070205080204" pitchFamily="34" charset="-128"/>
              </a:rPr>
              <a:t>Excess folic acid during adolescence suppresses thyroid function with permanent deficits in motivation and memory.</a:t>
            </a:r>
          </a:p>
        </p:txBody>
      </p:sp>
      <p:sp>
        <p:nvSpPr>
          <p:cNvPr id="5" name="Rectangle 4">
            <a:extLst>
              <a:ext uri="{FF2B5EF4-FFF2-40B4-BE49-F238E27FC236}">
                <a16:creationId xmlns:a16="http://schemas.microsoft.com/office/drawing/2014/main" id="{039C8F07-427B-8E47-9258-4C53E40F6DDD}"/>
              </a:ext>
            </a:extLst>
          </p:cNvPr>
          <p:cNvSpPr>
            <a:spLocks noChangeArrowheads="1"/>
          </p:cNvSpPr>
          <p:nvPr/>
        </p:nvSpPr>
        <p:spPr bwMode="auto">
          <a:xfrm>
            <a:off x="2293938" y="6508750"/>
            <a:ext cx="4572000" cy="338138"/>
          </a:xfrm>
          <a:prstGeom prst="rect">
            <a:avLst/>
          </a:prstGeom>
          <a:noFill/>
          <a:ln>
            <a:noFill/>
          </a:ln>
          <a:effectLst>
            <a:outerShdw blurRad="50800" dist="38100" dir="2700000" algn="br" rotWithShape="0">
              <a:schemeClr val="tx1">
                <a:alpha val="42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1600" dirty="0">
                <a:solidFill>
                  <a:schemeClr val="bg1"/>
                </a:solidFill>
                <a:latin typeface="Arial" charset="0"/>
                <a:ea typeface="ＭＳ Ｐゴシック" pitchFamily="-111" charset="-128"/>
                <a:cs typeface="ＭＳ Ｐゴシック" pitchFamily="-111" charset="-128"/>
              </a:rPr>
              <a:t>Genes Brain </a:t>
            </a:r>
            <a:r>
              <a:rPr lang="en-US" sz="1600" dirty="0" err="1">
                <a:solidFill>
                  <a:schemeClr val="bg1"/>
                </a:solidFill>
                <a:latin typeface="Arial" charset="0"/>
                <a:ea typeface="ＭＳ Ｐゴシック" pitchFamily="-111" charset="-128"/>
                <a:cs typeface="ＭＳ Ｐゴシック" pitchFamily="-111" charset="-128"/>
              </a:rPr>
              <a:t>Behav</a:t>
            </a:r>
            <a:r>
              <a:rPr lang="en-US" sz="1600" dirty="0">
                <a:solidFill>
                  <a:schemeClr val="bg1"/>
                </a:solidFill>
                <a:latin typeface="Arial" charset="0"/>
                <a:ea typeface="ＭＳ Ｐゴシック" pitchFamily="-111" charset="-128"/>
                <a:cs typeface="ＭＳ Ｐゴシック" pitchFamily="-111" charset="-128"/>
              </a:rPr>
              <a:t>. 11(2):193-200.</a:t>
            </a:r>
          </a:p>
        </p:txBody>
      </p:sp>
    </p:spTree>
    <p:extLst>
      <p:ext uri="{BB962C8B-B14F-4D97-AF65-F5344CB8AC3E}">
        <p14:creationId xmlns:p14="http://schemas.microsoft.com/office/powerpoint/2010/main" val="1874855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19179861.jpg">
            <a:extLst>
              <a:ext uri="{FF2B5EF4-FFF2-40B4-BE49-F238E27FC236}">
                <a16:creationId xmlns:a16="http://schemas.microsoft.com/office/drawing/2014/main" id="{92038F33-9A17-0547-B827-78D2260DAA8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5E22EF9E-1440-374E-B771-35571506F74F}"/>
              </a:ext>
            </a:extLst>
          </p:cNvPr>
          <p:cNvSpPr>
            <a:spLocks noGrp="1"/>
          </p:cNvSpPr>
          <p:nvPr>
            <p:ph type="title"/>
          </p:nvPr>
        </p:nvSpPr>
        <p:spPr>
          <a:xfrm>
            <a:off x="431542" y="-135858"/>
            <a:ext cx="8229600" cy="1143000"/>
          </a:xfrm>
          <a:effectLst>
            <a:outerShdw blurRad="50800" dist="38100" dir="2700000">
              <a:schemeClr val="bg1">
                <a:alpha val="43000"/>
              </a:schemeClr>
            </a:outerShdw>
          </a:effectLst>
        </p:spPr>
        <p:txBody>
          <a:bodyPr/>
          <a:lstStyle/>
          <a:p>
            <a:pPr>
              <a:defRPr/>
            </a:pPr>
            <a:r>
              <a:rPr lang="en-US" sz="5400" dirty="0" err="1"/>
              <a:t>Triclosan</a:t>
            </a:r>
            <a:r>
              <a:rPr lang="en-US" sz="5400" dirty="0"/>
              <a:t> </a:t>
            </a:r>
          </a:p>
        </p:txBody>
      </p:sp>
      <p:sp>
        <p:nvSpPr>
          <p:cNvPr id="4" name="Content Placeholder 3">
            <a:extLst>
              <a:ext uri="{FF2B5EF4-FFF2-40B4-BE49-F238E27FC236}">
                <a16:creationId xmlns:a16="http://schemas.microsoft.com/office/drawing/2014/main" id="{B7490D73-EC87-A846-897D-0DB81DFB8481}"/>
              </a:ext>
            </a:extLst>
          </p:cNvPr>
          <p:cNvSpPr>
            <a:spLocks noGrp="1"/>
          </p:cNvSpPr>
          <p:nvPr>
            <p:ph sz="half" idx="2"/>
          </p:nvPr>
        </p:nvSpPr>
        <p:spPr>
          <a:xfrm>
            <a:off x="3652003" y="2668588"/>
            <a:ext cx="5400675" cy="4189412"/>
          </a:xfrm>
          <a:solidFill>
            <a:srgbClr val="170E0B">
              <a:alpha val="49000"/>
            </a:srgbClr>
          </a:solidFill>
        </p:spPr>
        <p:txBody>
          <a:bodyPr>
            <a:normAutofit/>
          </a:bodyPr>
          <a:lstStyle/>
          <a:p>
            <a:pPr>
              <a:buFont typeface="Wingdings 2" charset="2"/>
              <a:buChar char=""/>
              <a:defRPr/>
            </a:pPr>
            <a:r>
              <a:rPr lang="en-US" sz="2400" dirty="0"/>
              <a:t>Triclosan is a potent antibacterial and antifungal compound that is widely used in personal care products, </a:t>
            </a:r>
            <a:r>
              <a:rPr lang="en-US" sz="2400" b="1" dirty="0"/>
              <a:t>hand sanitizers,</a:t>
            </a:r>
            <a:r>
              <a:rPr lang="en-US" sz="2400" dirty="0"/>
              <a:t> plastics, toothpaste and fabrics. </a:t>
            </a:r>
          </a:p>
          <a:p>
            <a:pPr>
              <a:buFont typeface="Wingdings 2" charset="2"/>
              <a:buChar char=""/>
              <a:defRPr/>
            </a:pPr>
            <a:r>
              <a:rPr lang="en-US" sz="2400" dirty="0"/>
              <a:t>Triclosan is an endocrine disrupter and has been shown to significantly decreased total serum triiodothyronine (T3) and  thyroxine (T4). </a:t>
            </a:r>
          </a:p>
        </p:txBody>
      </p:sp>
      <p:sp>
        <p:nvSpPr>
          <p:cNvPr id="5" name="Rectangle 4">
            <a:extLst>
              <a:ext uri="{FF2B5EF4-FFF2-40B4-BE49-F238E27FC236}">
                <a16:creationId xmlns:a16="http://schemas.microsoft.com/office/drawing/2014/main" id="{ADC7073C-40AD-6C4F-AAFE-B0ACC540DF6B}"/>
              </a:ext>
            </a:extLst>
          </p:cNvPr>
          <p:cNvSpPr>
            <a:spLocks noChangeArrowheads="1"/>
          </p:cNvSpPr>
          <p:nvPr/>
        </p:nvSpPr>
        <p:spPr bwMode="auto">
          <a:xfrm>
            <a:off x="2286000" y="6519863"/>
            <a:ext cx="4572000" cy="338137"/>
          </a:xfrm>
          <a:prstGeom prst="rect">
            <a:avLst/>
          </a:prstGeom>
          <a:noFill/>
          <a:ln>
            <a:noFill/>
          </a:ln>
          <a:effectLst>
            <a:outerShdw blurRad="50800" dist="38100" dir="2700000" algn="tl"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1600" dirty="0" err="1">
                <a:latin typeface="Arial" charset="0"/>
                <a:ea typeface="ＭＳ Ｐゴシック" charset="-128"/>
                <a:cs typeface="ＭＳ Ｐゴシック" charset="-128"/>
              </a:rPr>
              <a:t>Toxicol</a:t>
            </a:r>
            <a:r>
              <a:rPr lang="en-US" sz="1600" dirty="0">
                <a:latin typeface="Arial" charset="0"/>
                <a:ea typeface="ＭＳ Ｐゴシック" charset="-128"/>
                <a:cs typeface="ＭＳ Ｐゴシック" charset="-128"/>
              </a:rPr>
              <a:t> Sci. 107(1):56-64. </a:t>
            </a:r>
          </a:p>
        </p:txBody>
      </p:sp>
    </p:spTree>
    <p:extLst>
      <p:ext uri="{BB962C8B-B14F-4D97-AF65-F5344CB8AC3E}">
        <p14:creationId xmlns:p14="http://schemas.microsoft.com/office/powerpoint/2010/main" val="22679722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458F9-6AD8-734A-8F1C-7D9487AF1D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3999" cy="6858000"/>
          </a:xfrm>
          <a:prstGeom prst="rect">
            <a:avLst/>
          </a:prstGeom>
        </p:spPr>
      </p:pic>
      <p:sp>
        <p:nvSpPr>
          <p:cNvPr id="2" name="Title 1">
            <a:extLst>
              <a:ext uri="{FF2B5EF4-FFF2-40B4-BE49-F238E27FC236}">
                <a16:creationId xmlns:a16="http://schemas.microsoft.com/office/drawing/2014/main" id="{370A946F-5A43-8C4B-B966-DF1B566595DF}"/>
              </a:ext>
            </a:extLst>
          </p:cNvPr>
          <p:cNvSpPr>
            <a:spLocks noGrp="1"/>
          </p:cNvSpPr>
          <p:nvPr>
            <p:ph type="title"/>
          </p:nvPr>
        </p:nvSpPr>
        <p:spPr>
          <a:xfrm>
            <a:off x="457200" y="-230688"/>
            <a:ext cx="8229600" cy="1143000"/>
          </a:xfrm>
        </p:spPr>
        <p:txBody>
          <a:bodyPr/>
          <a:lstStyle/>
          <a:p>
            <a:r>
              <a:rPr lang="en-US" dirty="0"/>
              <a:t>Pesticides</a:t>
            </a:r>
          </a:p>
        </p:txBody>
      </p:sp>
      <p:sp>
        <p:nvSpPr>
          <p:cNvPr id="3" name="Content Placeholder 2">
            <a:extLst>
              <a:ext uri="{FF2B5EF4-FFF2-40B4-BE49-F238E27FC236}">
                <a16:creationId xmlns:a16="http://schemas.microsoft.com/office/drawing/2014/main" id="{2C94CA33-0785-7442-86F3-066F69FF4F57}"/>
              </a:ext>
            </a:extLst>
          </p:cNvPr>
          <p:cNvSpPr>
            <a:spLocks noGrp="1"/>
          </p:cNvSpPr>
          <p:nvPr>
            <p:ph idx="1"/>
          </p:nvPr>
        </p:nvSpPr>
        <p:spPr>
          <a:xfrm>
            <a:off x="3080084" y="794085"/>
            <a:ext cx="5450305" cy="4708525"/>
          </a:xfrm>
        </p:spPr>
        <p:txBody>
          <a:bodyPr/>
          <a:lstStyle/>
          <a:p>
            <a:r>
              <a:rPr lang="en-US" dirty="0">
                <a:latin typeface="+mj-lt"/>
              </a:rPr>
              <a:t>Herbicide (e.g. glyphosate) and pesticide (e.g. pyrethrin) exposure interfere with thyroid function increasing the risk of thyroid disease.</a:t>
            </a:r>
            <a:endParaRPr lang="en-AU" dirty="0">
              <a:latin typeface="+mj-lt"/>
            </a:endParaRPr>
          </a:p>
        </p:txBody>
      </p:sp>
      <p:sp>
        <p:nvSpPr>
          <p:cNvPr id="4" name="TextBox 3">
            <a:extLst>
              <a:ext uri="{FF2B5EF4-FFF2-40B4-BE49-F238E27FC236}">
                <a16:creationId xmlns:a16="http://schemas.microsoft.com/office/drawing/2014/main" id="{53A60E57-B647-5443-8C47-4775E6B58707}"/>
              </a:ext>
            </a:extLst>
          </p:cNvPr>
          <p:cNvSpPr txBox="1"/>
          <p:nvPr/>
        </p:nvSpPr>
        <p:spPr>
          <a:xfrm>
            <a:off x="3849290" y="6488668"/>
            <a:ext cx="3685624" cy="369332"/>
          </a:xfrm>
          <a:prstGeom prst="rect">
            <a:avLst/>
          </a:prstGeom>
          <a:noFill/>
        </p:spPr>
        <p:txBody>
          <a:bodyPr wrap="none" rtlCol="0">
            <a:spAutoFit/>
          </a:bodyPr>
          <a:lstStyle/>
          <a:p>
            <a:r>
              <a:rPr lang="en-AU" dirty="0" err="1">
                <a:ea typeface="ＭＳ Ｐゴシック" pitchFamily="-111" charset="-128"/>
                <a:cs typeface="ＭＳ Ｐゴシック" pitchFamily="-111" charset="-128"/>
              </a:rPr>
              <a:t>Mol</a:t>
            </a:r>
            <a:r>
              <a:rPr lang="en-AU" dirty="0">
                <a:ea typeface="ＭＳ Ｐゴシック" pitchFamily="-111" charset="-128"/>
                <a:cs typeface="ＭＳ Ｐゴシック" pitchFamily="-111" charset="-128"/>
              </a:rPr>
              <a:t> Cell Endocrinol. 355(2):240-8.</a:t>
            </a:r>
            <a:endParaRPr lang="en-US" dirty="0"/>
          </a:p>
        </p:txBody>
      </p:sp>
    </p:spTree>
    <p:extLst>
      <p:ext uri="{BB962C8B-B14F-4D97-AF65-F5344CB8AC3E}">
        <p14:creationId xmlns:p14="http://schemas.microsoft.com/office/powerpoint/2010/main" val="25642176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86C329-CA39-2447-B022-75C8F508FEC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Title 1">
            <a:extLst>
              <a:ext uri="{FF2B5EF4-FFF2-40B4-BE49-F238E27FC236}">
                <a16:creationId xmlns:a16="http://schemas.microsoft.com/office/drawing/2014/main" id="{CA386201-C948-9B47-9E75-F2E66F9EC58B}"/>
              </a:ext>
            </a:extLst>
          </p:cNvPr>
          <p:cNvSpPr>
            <a:spLocks noGrp="1"/>
          </p:cNvSpPr>
          <p:nvPr>
            <p:ph type="title"/>
          </p:nvPr>
        </p:nvSpPr>
        <p:spPr>
          <a:xfrm>
            <a:off x="457199" y="-197128"/>
            <a:ext cx="8229600" cy="1143000"/>
          </a:xfrm>
        </p:spPr>
        <p:txBody>
          <a:bodyPr/>
          <a:lstStyle/>
          <a:p>
            <a:r>
              <a:rPr lang="en-US" dirty="0"/>
              <a:t>Round Up</a:t>
            </a:r>
          </a:p>
        </p:txBody>
      </p:sp>
      <p:sp>
        <p:nvSpPr>
          <p:cNvPr id="3" name="Content Placeholder 2">
            <a:extLst>
              <a:ext uri="{FF2B5EF4-FFF2-40B4-BE49-F238E27FC236}">
                <a16:creationId xmlns:a16="http://schemas.microsoft.com/office/drawing/2014/main" id="{7168A854-6F57-1B4B-AF12-0607F56793A3}"/>
              </a:ext>
            </a:extLst>
          </p:cNvPr>
          <p:cNvSpPr>
            <a:spLocks noGrp="1"/>
          </p:cNvSpPr>
          <p:nvPr>
            <p:ph idx="1"/>
          </p:nvPr>
        </p:nvSpPr>
        <p:spPr>
          <a:xfrm>
            <a:off x="288234" y="778563"/>
            <a:ext cx="8567532" cy="4708525"/>
          </a:xfrm>
        </p:spPr>
        <p:txBody>
          <a:bodyPr/>
          <a:lstStyle/>
          <a:p>
            <a:pPr marL="136525" indent="0">
              <a:buNone/>
            </a:pPr>
            <a:r>
              <a:rPr lang="en-US" sz="32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The herbicide glyphosate increases the risk of hypothyroidism because it depletes cellular selenium and inhibits tyrosine production. </a:t>
            </a:r>
          </a:p>
          <a:p>
            <a:pPr marL="136525" indent="0">
              <a:buNone/>
            </a:pPr>
            <a:endParaRPr lang="en-US" sz="32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56C4F3C-7903-6549-BEF8-63E6D6589547}"/>
              </a:ext>
            </a:extLst>
          </p:cNvPr>
          <p:cNvSpPr txBox="1"/>
          <p:nvPr/>
        </p:nvSpPr>
        <p:spPr>
          <a:xfrm>
            <a:off x="2421411" y="6488668"/>
            <a:ext cx="4301177" cy="369332"/>
          </a:xfrm>
          <a:prstGeom prst="rect">
            <a:avLst/>
          </a:prstGeom>
          <a:noFill/>
        </p:spPr>
        <p:txBody>
          <a:bodyPr wrap="none" rtlCol="0">
            <a:spAutoFit/>
          </a:bodyPr>
          <a:lstStyle/>
          <a:p>
            <a:r>
              <a:rPr lang="en-AU" dirty="0">
                <a:ea typeface="ＭＳ Ｐゴシック" pitchFamily="-111" charset="-128"/>
                <a:cs typeface="ＭＳ Ｐゴシック" pitchFamily="-111" charset="-128"/>
              </a:rPr>
              <a:t>Environ Health </a:t>
            </a:r>
            <a:r>
              <a:rPr lang="en-AU" dirty="0" err="1">
                <a:ea typeface="ＭＳ Ｐゴシック" pitchFamily="-111" charset="-128"/>
                <a:cs typeface="ＭＳ Ｐゴシック" pitchFamily="-111" charset="-128"/>
              </a:rPr>
              <a:t>Perspect</a:t>
            </a:r>
            <a:r>
              <a:rPr lang="en-AU" dirty="0">
                <a:ea typeface="ＭＳ Ｐゴシック" pitchFamily="-111" charset="-128"/>
                <a:cs typeface="ＭＳ Ｐゴシック" pitchFamily="-111" charset="-128"/>
              </a:rPr>
              <a:t>. 126(9):97008. </a:t>
            </a:r>
            <a:endParaRPr lang="en-US" dirty="0"/>
          </a:p>
        </p:txBody>
      </p:sp>
    </p:spTree>
    <p:extLst>
      <p:ext uri="{BB962C8B-B14F-4D97-AF65-F5344CB8AC3E}">
        <p14:creationId xmlns:p14="http://schemas.microsoft.com/office/powerpoint/2010/main" val="936761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458089-81F0-7947-9D26-3A270046F3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2890" y="844550"/>
            <a:ext cx="6871657" cy="495233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E256FD1C-2FA4-D646-AB8C-87AD6E3004C1}"/>
              </a:ext>
            </a:extLst>
          </p:cNvPr>
          <p:cNvSpPr txBox="1"/>
          <p:nvPr/>
        </p:nvSpPr>
        <p:spPr>
          <a:xfrm>
            <a:off x="109207" y="6429473"/>
            <a:ext cx="8925585" cy="307777"/>
          </a:xfrm>
          <a:prstGeom prst="rect">
            <a:avLst/>
          </a:prstGeom>
          <a:noFill/>
        </p:spPr>
        <p:txBody>
          <a:bodyPr wrap="none" rtlCol="0">
            <a:spAutoFit/>
          </a:bodyPr>
          <a:lstStyle/>
          <a:p>
            <a:r>
              <a:rPr lang="en-US" sz="1400" dirty="0"/>
              <a:t>https://</a:t>
            </a:r>
            <a:r>
              <a:rPr lang="en-US" sz="1400" dirty="0" err="1"/>
              <a:t>www.ewg.org</a:t>
            </a:r>
            <a:r>
              <a:rPr lang="en-US" sz="1400" dirty="0"/>
              <a:t>/news-and-analysis/2019/02/glyphosate-contamination-food-goes-far-beyond-oat-products</a:t>
            </a:r>
          </a:p>
        </p:txBody>
      </p:sp>
      <p:pic>
        <p:nvPicPr>
          <p:cNvPr id="2" name="Picture 1">
            <a:extLst>
              <a:ext uri="{FF2B5EF4-FFF2-40B4-BE49-F238E27FC236}">
                <a16:creationId xmlns:a16="http://schemas.microsoft.com/office/drawing/2014/main" id="{CA3B9CBE-1AAA-2441-ABCD-DA7BBDD4E835}"/>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a:off x="210424" y="992246"/>
            <a:ext cx="1630408" cy="4470091"/>
          </a:xfrm>
          <a:prstGeom prst="rect">
            <a:avLst/>
          </a:prstGeom>
          <a:effectLst>
            <a:outerShdw blurRad="292100" dist="88900" dir="2040000" sx="102000" sy="102000" algn="tl" rotWithShape="0">
              <a:prstClr val="black">
                <a:alpha val="42000"/>
              </a:prstClr>
            </a:outerShdw>
          </a:effectLst>
        </p:spPr>
      </p:pic>
    </p:spTree>
    <p:extLst>
      <p:ext uri="{BB962C8B-B14F-4D97-AF65-F5344CB8AC3E}">
        <p14:creationId xmlns:p14="http://schemas.microsoft.com/office/powerpoint/2010/main" val="4163862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E09EEB-2A23-F844-9391-2ED8A5E987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2" y="0"/>
            <a:ext cx="9144001" cy="6858000"/>
          </a:xfrm>
          <a:prstGeom prst="rect">
            <a:avLst/>
          </a:prstGeom>
        </p:spPr>
      </p:pic>
      <p:sp>
        <p:nvSpPr>
          <p:cNvPr id="3" name="Content Placeholder 2">
            <a:extLst>
              <a:ext uri="{FF2B5EF4-FFF2-40B4-BE49-F238E27FC236}">
                <a16:creationId xmlns:a16="http://schemas.microsoft.com/office/drawing/2014/main" id="{045FB4D1-2C4E-7647-9549-956140F93016}"/>
              </a:ext>
            </a:extLst>
          </p:cNvPr>
          <p:cNvSpPr>
            <a:spLocks noGrp="1"/>
          </p:cNvSpPr>
          <p:nvPr>
            <p:ph idx="1"/>
          </p:nvPr>
        </p:nvSpPr>
        <p:spPr>
          <a:xfrm>
            <a:off x="-56177" y="136275"/>
            <a:ext cx="5117490" cy="4708525"/>
          </a:xfrm>
        </p:spPr>
        <p:txBody>
          <a:bodyPr/>
          <a:lstStyle/>
          <a:p>
            <a:r>
              <a:rPr lang="en-US" dirty="0"/>
              <a:t>In animal studies, caffeine significantly decreased T3 levels. </a:t>
            </a:r>
          </a:p>
          <a:p>
            <a:r>
              <a:rPr lang="en-US" dirty="0"/>
              <a:t>Maternal caffeine use causes fetal hypothyroidism.</a:t>
            </a:r>
          </a:p>
        </p:txBody>
      </p:sp>
      <p:sp>
        <p:nvSpPr>
          <p:cNvPr id="4" name="TextBox 3">
            <a:extLst>
              <a:ext uri="{FF2B5EF4-FFF2-40B4-BE49-F238E27FC236}">
                <a16:creationId xmlns:a16="http://schemas.microsoft.com/office/drawing/2014/main" id="{6DEBF72B-3625-C54B-B698-3028D4F8FF43}"/>
              </a:ext>
            </a:extLst>
          </p:cNvPr>
          <p:cNvSpPr txBox="1"/>
          <p:nvPr/>
        </p:nvSpPr>
        <p:spPr>
          <a:xfrm>
            <a:off x="3019876" y="6488668"/>
            <a:ext cx="3104248" cy="369332"/>
          </a:xfrm>
          <a:prstGeom prst="rect">
            <a:avLst/>
          </a:prstGeom>
          <a:noFill/>
        </p:spPr>
        <p:txBody>
          <a:bodyPr wrap="none" rtlCol="0">
            <a:spAutoFit/>
          </a:bodyPr>
          <a:lstStyle/>
          <a:p>
            <a:r>
              <a:rPr lang="en-AU" dirty="0">
                <a:latin typeface="Arial Regular"/>
                <a:ea typeface="ＭＳ Ｐゴシック" pitchFamily="-111" charset="-128"/>
                <a:cs typeface="ＭＳ Ｐゴシック" pitchFamily="-111" charset="-128"/>
              </a:rPr>
              <a:t>Poult Sci. 95(11):2673-2678.</a:t>
            </a:r>
            <a:endParaRPr lang="en-US" dirty="0"/>
          </a:p>
        </p:txBody>
      </p:sp>
    </p:spTree>
    <p:extLst>
      <p:ext uri="{BB962C8B-B14F-4D97-AF65-F5344CB8AC3E}">
        <p14:creationId xmlns:p14="http://schemas.microsoft.com/office/powerpoint/2010/main" val="3861299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8A08A7-9A53-7445-A453-617B1FF21C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2168"/>
            <a:ext cx="9143999" cy="6807424"/>
          </a:xfrm>
          <a:prstGeom prst="rect">
            <a:avLst/>
          </a:prstGeom>
        </p:spPr>
      </p:pic>
      <p:sp>
        <p:nvSpPr>
          <p:cNvPr id="2" name="Title 1">
            <a:extLst>
              <a:ext uri="{FF2B5EF4-FFF2-40B4-BE49-F238E27FC236}">
                <a16:creationId xmlns:a16="http://schemas.microsoft.com/office/drawing/2014/main" id="{A9512E3E-A41C-8B41-960C-22D9BB8E6BDF}"/>
              </a:ext>
            </a:extLst>
          </p:cNvPr>
          <p:cNvSpPr>
            <a:spLocks noGrp="1"/>
          </p:cNvSpPr>
          <p:nvPr>
            <p:ph type="title"/>
          </p:nvPr>
        </p:nvSpPr>
        <p:spPr>
          <a:xfrm>
            <a:off x="457200" y="88762"/>
            <a:ext cx="8229600" cy="1143000"/>
          </a:xfrm>
        </p:spPr>
        <p:txBody>
          <a:bodyPr/>
          <a:lstStyle/>
          <a:p>
            <a:r>
              <a:rPr lang="en-US" dirty="0"/>
              <a:t>Coffee Anyone?</a:t>
            </a:r>
          </a:p>
        </p:txBody>
      </p:sp>
      <p:sp>
        <p:nvSpPr>
          <p:cNvPr id="3" name="Content Placeholder 2">
            <a:extLst>
              <a:ext uri="{FF2B5EF4-FFF2-40B4-BE49-F238E27FC236}">
                <a16:creationId xmlns:a16="http://schemas.microsoft.com/office/drawing/2014/main" id="{DC0615FE-55EA-7143-A045-F883FAAEB358}"/>
              </a:ext>
            </a:extLst>
          </p:cNvPr>
          <p:cNvSpPr>
            <a:spLocks noGrp="1"/>
          </p:cNvSpPr>
          <p:nvPr>
            <p:ph idx="1"/>
          </p:nvPr>
        </p:nvSpPr>
        <p:spPr>
          <a:xfrm>
            <a:off x="457200" y="1809603"/>
            <a:ext cx="4080078" cy="4708525"/>
          </a:xfrm>
        </p:spPr>
        <p:txBody>
          <a:bodyPr/>
          <a:lstStyle/>
          <a:p>
            <a:pPr marL="136525" indent="0">
              <a:buNone/>
            </a:pPr>
            <a:r>
              <a:rPr lang="en-US" sz="2400" dirty="0">
                <a:solidFill>
                  <a:schemeClr val="bg1"/>
                </a:solidFill>
                <a:effectLst>
                  <a:glow rad="101600">
                    <a:schemeClr val="tx1">
                      <a:alpha val="60000"/>
                    </a:schemeClr>
                  </a:glow>
                </a:effectLst>
                <a:latin typeface="Arial" panose="020B0604020202020204" pitchFamily="34" charset="0"/>
                <a:cs typeface="Arial" panose="020B0604020202020204" pitchFamily="34" charset="0"/>
              </a:rPr>
              <a:t>Thyroid function declines with age, coffee hastens this decline.</a:t>
            </a:r>
          </a:p>
        </p:txBody>
      </p:sp>
      <p:sp>
        <p:nvSpPr>
          <p:cNvPr id="4" name="TextBox 3">
            <a:extLst>
              <a:ext uri="{FF2B5EF4-FFF2-40B4-BE49-F238E27FC236}">
                <a16:creationId xmlns:a16="http://schemas.microsoft.com/office/drawing/2014/main" id="{AD11FF9E-6E02-8B4F-8B9D-0FA66F1F4FAA}"/>
              </a:ext>
            </a:extLst>
          </p:cNvPr>
          <p:cNvSpPr txBox="1"/>
          <p:nvPr/>
        </p:nvSpPr>
        <p:spPr>
          <a:xfrm>
            <a:off x="2972844" y="6460260"/>
            <a:ext cx="3198311" cy="369332"/>
          </a:xfrm>
          <a:prstGeom prst="rect">
            <a:avLst/>
          </a:prstGeom>
          <a:noFill/>
        </p:spPr>
        <p:txBody>
          <a:bodyPr wrap="none" rtlCol="0">
            <a:spAutoFit/>
          </a:bodyPr>
          <a:lstStyle/>
          <a:p>
            <a:r>
              <a:rPr lang="en-AU" dirty="0" err="1">
                <a:ea typeface="ＭＳ Ｐゴシック" pitchFamily="-111" charset="-128"/>
                <a:cs typeface="ＭＳ Ｐゴシック" pitchFamily="-111" charset="-128"/>
              </a:rPr>
              <a:t>PLoS</a:t>
            </a:r>
            <a:r>
              <a:rPr lang="en-AU" dirty="0">
                <a:ea typeface="ＭＳ Ｐゴシック" pitchFamily="-111" charset="-128"/>
                <a:cs typeface="ＭＳ Ｐゴシック" pitchFamily="-111" charset="-128"/>
              </a:rPr>
              <a:t> One. 2;12(3):e0173078</a:t>
            </a:r>
            <a:endParaRPr lang="en-US" dirty="0"/>
          </a:p>
        </p:txBody>
      </p:sp>
    </p:spTree>
    <p:extLst>
      <p:ext uri="{BB962C8B-B14F-4D97-AF65-F5344CB8AC3E}">
        <p14:creationId xmlns:p14="http://schemas.microsoft.com/office/powerpoint/2010/main" val="30438812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8C2FC9-4C3B-4443-9F7D-967EDB5C2D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47222"/>
          </a:xfrm>
          <a:prstGeom prst="rect">
            <a:avLst/>
          </a:prstGeom>
        </p:spPr>
      </p:pic>
      <p:sp>
        <p:nvSpPr>
          <p:cNvPr id="3" name="Content Placeholder 2">
            <a:extLst>
              <a:ext uri="{FF2B5EF4-FFF2-40B4-BE49-F238E27FC236}">
                <a16:creationId xmlns:a16="http://schemas.microsoft.com/office/drawing/2014/main" id="{1E2E0E60-D8AD-A84A-9566-93774274D2B5}"/>
              </a:ext>
            </a:extLst>
          </p:cNvPr>
          <p:cNvSpPr>
            <a:spLocks noGrp="1"/>
          </p:cNvSpPr>
          <p:nvPr>
            <p:ph idx="1"/>
          </p:nvPr>
        </p:nvSpPr>
        <p:spPr>
          <a:xfrm>
            <a:off x="2358189" y="2526631"/>
            <a:ext cx="6785811" cy="4708525"/>
          </a:xfrm>
        </p:spPr>
        <p:txBody>
          <a:bodyPr/>
          <a:lstStyle/>
          <a:p>
            <a:pPr marL="136525" indent="0">
              <a:buNone/>
            </a:pPr>
            <a:r>
              <a:rPr lang="en-AU" sz="2000" dirty="0">
                <a:effectLst>
                  <a:outerShdw blurRad="50800" dist="38100" dir="2700000" algn="tl" rotWithShape="0">
                    <a:prstClr val="black">
                      <a:alpha val="40000"/>
                    </a:prstClr>
                  </a:outerShdw>
                </a:effectLst>
                <a:latin typeface="Helvetica" pitchFamily="2" charset="0"/>
              </a:rPr>
              <a:t>Both shorter </a:t>
            </a:r>
            <a:r>
              <a:rPr lang="en-AU" sz="2000" dirty="0">
                <a:effectLst>
                  <a:outerShdw blurRad="50800" dist="38100" dir="2700000" algn="tl" rotWithShape="0">
                    <a:prstClr val="black">
                      <a:alpha val="40000"/>
                    </a:prstClr>
                  </a:outerShdw>
                </a:effectLst>
              </a:rPr>
              <a:t>(&lt;7 h/day), or</a:t>
            </a:r>
            <a:r>
              <a:rPr lang="en-AU" sz="2000" dirty="0">
                <a:effectLst>
                  <a:outerShdw blurRad="50800" dist="38100" dir="2700000" algn="tl" rotWithShape="0">
                    <a:prstClr val="black">
                      <a:alpha val="40000"/>
                    </a:prstClr>
                  </a:outerShdw>
                </a:effectLst>
                <a:latin typeface="Helvetica" pitchFamily="2" charset="0"/>
              </a:rPr>
              <a:t> longer </a:t>
            </a:r>
            <a:r>
              <a:rPr lang="en-AU" sz="2000" dirty="0">
                <a:effectLst>
                  <a:outerShdw blurRad="50800" dist="38100" dir="2700000" algn="tl" rotWithShape="0">
                    <a:prstClr val="black">
                      <a:alpha val="40000"/>
                    </a:prstClr>
                  </a:outerShdw>
                </a:effectLst>
              </a:rPr>
              <a:t>(&gt;8 h/day), </a:t>
            </a:r>
            <a:r>
              <a:rPr lang="en-AU" sz="2000" dirty="0">
                <a:effectLst>
                  <a:outerShdw blurRad="50800" dist="38100" dir="2700000" algn="tl" rotWithShape="0">
                    <a:prstClr val="black">
                      <a:alpha val="40000"/>
                    </a:prstClr>
                  </a:outerShdw>
                </a:effectLst>
                <a:latin typeface="Helvetica" pitchFamily="2" charset="0"/>
              </a:rPr>
              <a:t>sleep times increase the risk of thyroid dysfunction compared to the optimal sleep duration </a:t>
            </a:r>
            <a:r>
              <a:rPr lang="en-AU" sz="2000" dirty="0">
                <a:effectLst>
                  <a:outerShdw blurRad="50800" dist="38100" dir="2700000" algn="tl" rotWithShape="0">
                    <a:prstClr val="black">
                      <a:alpha val="40000"/>
                    </a:prstClr>
                  </a:outerShdw>
                </a:effectLst>
              </a:rPr>
              <a:t>(7-8 h/day).</a:t>
            </a:r>
            <a:endParaRPr lang="en-US" sz="2000" dirty="0">
              <a:effectLst>
                <a:outerShdw blurRad="50800" dist="38100" dir="2700000" algn="tl" rotWithShape="0">
                  <a:prstClr val="black">
                    <a:alpha val="40000"/>
                  </a:prstClr>
                </a:outerShdw>
              </a:effectLst>
              <a:latin typeface="Helvetica" pitchFamily="2" charset="0"/>
            </a:endParaRPr>
          </a:p>
        </p:txBody>
      </p:sp>
      <p:sp>
        <p:nvSpPr>
          <p:cNvPr id="8" name="TextBox 7">
            <a:extLst>
              <a:ext uri="{FF2B5EF4-FFF2-40B4-BE49-F238E27FC236}">
                <a16:creationId xmlns:a16="http://schemas.microsoft.com/office/drawing/2014/main" id="{98C07400-CD94-A14B-9112-DFF6B78D3E3C}"/>
              </a:ext>
            </a:extLst>
          </p:cNvPr>
          <p:cNvSpPr txBox="1"/>
          <p:nvPr/>
        </p:nvSpPr>
        <p:spPr>
          <a:xfrm>
            <a:off x="4748991" y="6415334"/>
            <a:ext cx="2565639" cy="369332"/>
          </a:xfrm>
          <a:prstGeom prst="rect">
            <a:avLst/>
          </a:prstGeom>
          <a:noFill/>
        </p:spPr>
        <p:txBody>
          <a:bodyPr wrap="none" rtlCol="0">
            <a:spAutoFit/>
          </a:bodyPr>
          <a:lstStyle/>
          <a:p>
            <a:r>
              <a:rPr lang="en-AU" dirty="0">
                <a:ea typeface="ＭＳ Ｐゴシック" pitchFamily="-111" charset="-128"/>
                <a:cs typeface="ＭＳ Ｐゴシック" pitchFamily="-111" charset="-128"/>
              </a:rPr>
              <a:t>J </a:t>
            </a:r>
            <a:r>
              <a:rPr lang="en-AU" dirty="0" err="1">
                <a:ea typeface="ＭＳ Ｐゴシック" pitchFamily="-111" charset="-128"/>
                <a:cs typeface="ＭＳ Ｐゴシック" pitchFamily="-111" charset="-128"/>
              </a:rPr>
              <a:t>Clin</a:t>
            </a:r>
            <a:r>
              <a:rPr lang="en-AU" dirty="0">
                <a:ea typeface="ＭＳ Ｐゴシック" pitchFamily="-111" charset="-128"/>
                <a:cs typeface="ＭＳ Ｐゴシック" pitchFamily="-111" charset="-128"/>
              </a:rPr>
              <a:t> Med. 8(11):2010.</a:t>
            </a:r>
            <a:endParaRPr lang="en-US" dirty="0"/>
          </a:p>
        </p:txBody>
      </p:sp>
    </p:spTree>
    <p:extLst>
      <p:ext uri="{BB962C8B-B14F-4D97-AF65-F5344CB8AC3E}">
        <p14:creationId xmlns:p14="http://schemas.microsoft.com/office/powerpoint/2010/main" val="3101227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B25643-0351-A84B-8885-D53C007BE70E}"/>
              </a:ext>
            </a:extLst>
          </p:cNvPr>
          <p:cNvSpPr/>
          <p:nvPr/>
        </p:nvSpPr>
        <p:spPr>
          <a:xfrm>
            <a:off x="0" y="0"/>
            <a:ext cx="9240253"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pic>
        <p:nvPicPr>
          <p:cNvPr id="7" name="Picture 6">
            <a:extLst>
              <a:ext uri="{FF2B5EF4-FFF2-40B4-BE49-F238E27FC236}">
                <a16:creationId xmlns:a16="http://schemas.microsoft.com/office/drawing/2014/main" id="{4008DC92-1B47-524B-94A1-52894835E5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240253" cy="6858000"/>
          </a:xfrm>
          <a:prstGeom prst="rect">
            <a:avLst/>
          </a:prstGeom>
        </p:spPr>
      </p:pic>
      <p:sp>
        <p:nvSpPr>
          <p:cNvPr id="2" name="Title 1">
            <a:extLst>
              <a:ext uri="{FF2B5EF4-FFF2-40B4-BE49-F238E27FC236}">
                <a16:creationId xmlns:a16="http://schemas.microsoft.com/office/drawing/2014/main" id="{E64FBC2A-B300-DE4A-AD3A-77D2D77CBC33}"/>
              </a:ext>
            </a:extLst>
          </p:cNvPr>
          <p:cNvSpPr>
            <a:spLocks noGrp="1"/>
          </p:cNvSpPr>
          <p:nvPr>
            <p:ph type="title"/>
          </p:nvPr>
        </p:nvSpPr>
        <p:spPr>
          <a:xfrm>
            <a:off x="-1414942" y="-68264"/>
            <a:ext cx="8229600" cy="1650415"/>
          </a:xfrm>
        </p:spPr>
        <p:txBody>
          <a:bodyPr>
            <a:normAutofit/>
          </a:bodyPr>
          <a:lstStyle/>
          <a:p>
            <a:r>
              <a:rPr lang="en-US" sz="9600" dirty="0"/>
              <a:t>Preview</a:t>
            </a:r>
          </a:p>
        </p:txBody>
      </p:sp>
      <p:sp>
        <p:nvSpPr>
          <p:cNvPr id="3" name="Content Placeholder 2">
            <a:extLst>
              <a:ext uri="{FF2B5EF4-FFF2-40B4-BE49-F238E27FC236}">
                <a16:creationId xmlns:a16="http://schemas.microsoft.com/office/drawing/2014/main" id="{20D89ACD-1C96-D140-831F-CC7BA040C112}"/>
              </a:ext>
            </a:extLst>
          </p:cNvPr>
          <p:cNvSpPr>
            <a:spLocks noGrp="1"/>
          </p:cNvSpPr>
          <p:nvPr>
            <p:ph sz="half" idx="1"/>
          </p:nvPr>
        </p:nvSpPr>
        <p:spPr>
          <a:xfrm>
            <a:off x="5659628" y="371933"/>
            <a:ext cx="3640785" cy="4525963"/>
          </a:xfrm>
        </p:spPr>
        <p:txBody>
          <a:bodyPr/>
          <a:lstStyle/>
          <a:p>
            <a:r>
              <a:rPr lang="en-US" sz="2400" b="1" dirty="0">
                <a:solidFill>
                  <a:schemeClr val="bg1"/>
                </a:solidFill>
                <a:latin typeface="+mj-lt"/>
              </a:rPr>
              <a:t>Thyroid function.</a:t>
            </a:r>
          </a:p>
          <a:p>
            <a:r>
              <a:rPr lang="en-US" sz="2400" b="1" dirty="0">
                <a:solidFill>
                  <a:schemeClr val="bg1"/>
                </a:solidFill>
                <a:latin typeface="+mj-lt"/>
              </a:rPr>
              <a:t>Competitors.</a:t>
            </a:r>
          </a:p>
          <a:p>
            <a:r>
              <a:rPr lang="en-US" sz="2400" b="1" dirty="0">
                <a:solidFill>
                  <a:schemeClr val="bg1"/>
                </a:solidFill>
                <a:latin typeface="+mj-lt"/>
              </a:rPr>
              <a:t>Inhibitors.</a:t>
            </a:r>
          </a:p>
          <a:p>
            <a:r>
              <a:rPr lang="en-US" sz="2400" b="1" dirty="0">
                <a:solidFill>
                  <a:schemeClr val="bg1"/>
                </a:solidFill>
                <a:latin typeface="+mj-lt"/>
              </a:rPr>
              <a:t>Toxins.</a:t>
            </a:r>
          </a:p>
          <a:p>
            <a:r>
              <a:rPr lang="en-US" sz="2400" b="1" dirty="0">
                <a:solidFill>
                  <a:schemeClr val="bg1"/>
                </a:solidFill>
                <a:latin typeface="+mj-lt"/>
              </a:rPr>
              <a:t>Beneficial  lifestyle choices.</a:t>
            </a:r>
          </a:p>
          <a:p>
            <a:r>
              <a:rPr lang="en-US" sz="2400" b="1" dirty="0">
                <a:solidFill>
                  <a:schemeClr val="bg1"/>
                </a:solidFill>
                <a:latin typeface="+mj-lt"/>
              </a:rPr>
              <a:t>Simple home remedies.</a:t>
            </a:r>
          </a:p>
        </p:txBody>
      </p:sp>
    </p:spTree>
    <p:extLst>
      <p:ext uri="{BB962C8B-B14F-4D97-AF65-F5344CB8AC3E}">
        <p14:creationId xmlns:p14="http://schemas.microsoft.com/office/powerpoint/2010/main" val="54568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B25C3D-B35F-F24D-8005-E0C55A6015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Title 1">
            <a:extLst>
              <a:ext uri="{FF2B5EF4-FFF2-40B4-BE49-F238E27FC236}">
                <a16:creationId xmlns:a16="http://schemas.microsoft.com/office/drawing/2014/main" id="{48D762B6-5F12-3B48-B4F7-7C9023D75A25}"/>
              </a:ext>
            </a:extLst>
          </p:cNvPr>
          <p:cNvSpPr>
            <a:spLocks noGrp="1"/>
          </p:cNvSpPr>
          <p:nvPr>
            <p:ph type="title"/>
          </p:nvPr>
        </p:nvSpPr>
        <p:spPr>
          <a:xfrm>
            <a:off x="457200" y="49354"/>
            <a:ext cx="8229600" cy="1143000"/>
          </a:xfrm>
        </p:spPr>
        <p:txBody>
          <a:bodyPr>
            <a:normAutofit fontScale="90000"/>
          </a:bodyPr>
          <a:lstStyle/>
          <a:p>
            <a:r>
              <a:rPr lang="en-US" dirty="0"/>
              <a:t>Stress And Anxiety Suppress Thyroid Function</a:t>
            </a:r>
          </a:p>
        </p:txBody>
      </p:sp>
      <p:sp>
        <p:nvSpPr>
          <p:cNvPr id="4" name="TextBox 3">
            <a:extLst>
              <a:ext uri="{FF2B5EF4-FFF2-40B4-BE49-F238E27FC236}">
                <a16:creationId xmlns:a16="http://schemas.microsoft.com/office/drawing/2014/main" id="{623390D7-23AB-FA46-99F6-A4D612374BC1}"/>
              </a:ext>
            </a:extLst>
          </p:cNvPr>
          <p:cNvSpPr txBox="1"/>
          <p:nvPr/>
        </p:nvSpPr>
        <p:spPr>
          <a:xfrm>
            <a:off x="1513053" y="6488668"/>
            <a:ext cx="6117893" cy="369332"/>
          </a:xfrm>
          <a:prstGeom prst="rect">
            <a:avLst/>
          </a:prstGeom>
          <a:noFill/>
        </p:spPr>
        <p:txBody>
          <a:bodyPr wrap="none" rtlCol="0">
            <a:spAutoFit/>
          </a:bodyPr>
          <a:lstStyle/>
          <a:p>
            <a:r>
              <a:rPr lang="en-US" dirty="0">
                <a:ea typeface="ＭＳ Ｐゴシック" pitchFamily="-111" charset="-128"/>
                <a:cs typeface="ＭＳ Ｐゴシック" pitchFamily="-111" charset="-128"/>
              </a:rPr>
              <a:t>Prog </a:t>
            </a:r>
            <a:r>
              <a:rPr lang="en-US" dirty="0" err="1">
                <a:ea typeface="ＭＳ Ｐゴシック" pitchFamily="-111" charset="-128"/>
                <a:cs typeface="ＭＳ Ｐゴシック" pitchFamily="-111" charset="-128"/>
              </a:rPr>
              <a:t>Neuropsychopharmacol</a:t>
            </a:r>
            <a:r>
              <a:rPr lang="en-US" dirty="0">
                <a:ea typeface="ＭＳ Ｐゴシック" pitchFamily="-111" charset="-128"/>
                <a:cs typeface="ＭＳ Ｐゴシック" pitchFamily="-111" charset="-128"/>
              </a:rPr>
              <a:t> </a:t>
            </a:r>
            <a:r>
              <a:rPr lang="en-US" dirty="0" err="1">
                <a:ea typeface="ＭＳ Ｐゴシック" pitchFamily="-111" charset="-128"/>
                <a:cs typeface="ＭＳ Ｐゴシック" pitchFamily="-111" charset="-128"/>
              </a:rPr>
              <a:t>Biol</a:t>
            </a:r>
            <a:r>
              <a:rPr lang="en-US" dirty="0">
                <a:ea typeface="ＭＳ Ｐゴシック" pitchFamily="-111" charset="-128"/>
                <a:cs typeface="ＭＳ Ｐゴシック" pitchFamily="-111" charset="-128"/>
              </a:rPr>
              <a:t> Psychiatry. 29(1):77-81.</a:t>
            </a:r>
            <a:endParaRPr lang="en-AU" dirty="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24315651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4" name="Picture 2" descr="thyroid">
            <a:extLst>
              <a:ext uri="{FF2B5EF4-FFF2-40B4-BE49-F238E27FC236}">
                <a16:creationId xmlns:a16="http://schemas.microsoft.com/office/drawing/2014/main" id="{D5551635-BDF4-214B-9B0C-D56D97437F6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3075" name="Rectangle 3">
            <a:extLst>
              <a:ext uri="{FF2B5EF4-FFF2-40B4-BE49-F238E27FC236}">
                <a16:creationId xmlns:a16="http://schemas.microsoft.com/office/drawing/2014/main" id="{5D39019D-78B6-374D-81B0-7150BFBBD154}"/>
              </a:ext>
            </a:extLst>
          </p:cNvPr>
          <p:cNvSpPr>
            <a:spLocks noGrp="1" noChangeArrowheads="1"/>
          </p:cNvSpPr>
          <p:nvPr>
            <p:ph type="title"/>
          </p:nvPr>
        </p:nvSpPr>
        <p:spPr>
          <a:xfrm>
            <a:off x="0" y="457200"/>
            <a:ext cx="9144000" cy="1143000"/>
          </a:xfrm>
        </p:spPr>
        <p:txBody>
          <a:bodyPr>
            <a:normAutofit fontScale="90000"/>
          </a:bodyPr>
          <a:lstStyle/>
          <a:p>
            <a:pPr eaLnBrk="1" hangingPunct="1">
              <a:lnSpc>
                <a:spcPct val="110000"/>
              </a:lnSpc>
              <a:defRPr/>
            </a:pPr>
            <a:r>
              <a:rPr lang="en-US">
                <a:ea typeface="+mj-ea"/>
                <a:cs typeface="+mj-cs"/>
              </a:rPr>
              <a:t>Aggressive Weight Loss May Ease Hypothyroidism</a:t>
            </a:r>
          </a:p>
        </p:txBody>
      </p:sp>
      <p:sp>
        <p:nvSpPr>
          <p:cNvPr id="1283076" name="Rectangle 4">
            <a:extLst>
              <a:ext uri="{FF2B5EF4-FFF2-40B4-BE49-F238E27FC236}">
                <a16:creationId xmlns:a16="http://schemas.microsoft.com/office/drawing/2014/main" id="{1A021E3D-1BE4-3548-81C7-C70A5C448EF5}"/>
              </a:ext>
            </a:extLst>
          </p:cNvPr>
          <p:cNvSpPr>
            <a:spLocks noGrp="1" noChangeArrowheads="1"/>
          </p:cNvSpPr>
          <p:nvPr>
            <p:ph type="body" idx="1"/>
          </p:nvPr>
        </p:nvSpPr>
        <p:spPr>
          <a:xfrm>
            <a:off x="116302" y="1961144"/>
            <a:ext cx="4985084" cy="4525963"/>
          </a:xfrm>
          <a:effectLst>
            <a:outerShdw blurRad="63500" dist="17961" dir="2700000" algn="ctr" rotWithShape="0">
              <a:schemeClr val="tx2">
                <a:alpha val="74998"/>
              </a:schemeClr>
            </a:outerShdw>
          </a:effectLst>
        </p:spPr>
        <p:txBody>
          <a:bodyPr>
            <a:normAutofit fontScale="92500"/>
          </a:bodyPr>
          <a:lstStyle/>
          <a:p>
            <a:pPr eaLnBrk="1" hangingPunct="1">
              <a:buFont typeface="Wingdings 2" charset="2"/>
              <a:buChar char=""/>
              <a:defRPr/>
            </a:pPr>
            <a:r>
              <a:rPr lang="en-US" sz="3200" dirty="0">
                <a:latin typeface="Arial" panose="020B0604020202020204" pitchFamily="34" charset="0"/>
                <a:ea typeface="+mn-ea"/>
                <a:cs typeface="Arial" panose="020B0604020202020204" pitchFamily="34" charset="0"/>
              </a:rPr>
              <a:t>About 10% of obese subjects are hypothyroid. </a:t>
            </a:r>
          </a:p>
          <a:p>
            <a:pPr eaLnBrk="1" hangingPunct="1">
              <a:buFont typeface="Wingdings 2" charset="2"/>
              <a:buChar char=""/>
              <a:defRPr/>
            </a:pPr>
            <a:r>
              <a:rPr lang="en-US" sz="3200" dirty="0">
                <a:latin typeface="Arial" panose="020B0604020202020204" pitchFamily="34" charset="0"/>
                <a:ea typeface="+mn-ea"/>
                <a:cs typeface="Arial" panose="020B0604020202020204" pitchFamily="34" charset="0"/>
              </a:rPr>
              <a:t>Weight gain has been associated with hypothyroidism while weight loss normalizes it.</a:t>
            </a:r>
          </a:p>
          <a:p>
            <a:pPr eaLnBrk="1" hangingPunct="1">
              <a:buFont typeface="Wingdings 2" charset="2"/>
              <a:buChar char=""/>
              <a:defRPr/>
            </a:pPr>
            <a:r>
              <a:rPr lang="en-US" sz="3200" dirty="0">
                <a:latin typeface="Arial" panose="020B0604020202020204" pitchFamily="34" charset="0"/>
                <a:ea typeface="+mn-ea"/>
                <a:cs typeface="Arial" panose="020B0604020202020204" pitchFamily="34" charset="0"/>
              </a:rPr>
              <a:t>Obesity increases autoimmune thyroiditis. </a:t>
            </a:r>
          </a:p>
        </p:txBody>
      </p:sp>
      <p:sp>
        <p:nvSpPr>
          <p:cNvPr id="1283077" name="Text Box 5">
            <a:extLst>
              <a:ext uri="{FF2B5EF4-FFF2-40B4-BE49-F238E27FC236}">
                <a16:creationId xmlns:a16="http://schemas.microsoft.com/office/drawing/2014/main" id="{9C9B7AE4-0832-AE44-B106-98BC281500BC}"/>
              </a:ext>
            </a:extLst>
          </p:cNvPr>
          <p:cNvSpPr txBox="1">
            <a:spLocks noChangeArrowheads="1"/>
          </p:cNvSpPr>
          <p:nvPr/>
        </p:nvSpPr>
        <p:spPr bwMode="auto">
          <a:xfrm>
            <a:off x="1175639" y="6488668"/>
            <a:ext cx="3544560"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dirty="0" err="1">
                <a:latin typeface="Arial" charset="0"/>
                <a:ea typeface="ＭＳ Ｐゴシック" charset="-128"/>
                <a:cs typeface="ＭＳ Ｐゴシック" charset="-128"/>
              </a:rPr>
              <a:t>Surg</a:t>
            </a:r>
            <a:r>
              <a:rPr lang="en-US" dirty="0">
                <a:latin typeface="Arial" charset="0"/>
                <a:ea typeface="ＭＳ Ｐゴシック" charset="-128"/>
                <a:cs typeface="ＭＳ Ｐゴシック" charset="-128"/>
              </a:rPr>
              <a:t> </a:t>
            </a:r>
            <a:r>
              <a:rPr lang="en-US" dirty="0" err="1">
                <a:latin typeface="Arial" charset="0"/>
                <a:ea typeface="ＭＳ Ｐゴシック" charset="-128"/>
                <a:cs typeface="ＭＳ Ｐゴシック" charset="-128"/>
              </a:rPr>
              <a:t>Obes</a:t>
            </a:r>
            <a:r>
              <a:rPr lang="en-US" dirty="0">
                <a:latin typeface="Arial" charset="0"/>
                <a:ea typeface="ＭＳ Ｐゴシック" charset="-128"/>
                <a:cs typeface="ＭＳ Ｐゴシック" charset="-128"/>
              </a:rPr>
              <a:t> </a:t>
            </a:r>
            <a:r>
              <a:rPr lang="en-US" dirty="0" err="1">
                <a:latin typeface="Arial" charset="0"/>
                <a:ea typeface="ＭＳ Ｐゴシック" charset="-128"/>
                <a:cs typeface="ＭＳ Ｐゴシック" charset="-128"/>
              </a:rPr>
              <a:t>Relat</a:t>
            </a:r>
            <a:r>
              <a:rPr lang="en-US" dirty="0">
                <a:latin typeface="Arial" charset="0"/>
                <a:ea typeface="ＭＳ Ｐゴシック" charset="-128"/>
                <a:cs typeface="ＭＳ Ｐゴシック" charset="-128"/>
              </a:rPr>
              <a:t> Dis. 3(6):631-5.</a:t>
            </a:r>
          </a:p>
        </p:txBody>
      </p:sp>
    </p:spTree>
    <p:extLst>
      <p:ext uri="{BB962C8B-B14F-4D97-AF65-F5344CB8AC3E}">
        <p14:creationId xmlns:p14="http://schemas.microsoft.com/office/powerpoint/2010/main" val="146291896"/>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7A2DF5-7910-C240-A24D-50DCF9BA53B9}"/>
              </a:ext>
            </a:extLst>
          </p:cNvPr>
          <p:cNvSpPr>
            <a:spLocks noGrp="1"/>
          </p:cNvSpPr>
          <p:nvPr>
            <p:ph idx="1"/>
          </p:nvPr>
        </p:nvSpPr>
        <p:spPr>
          <a:xfrm>
            <a:off x="457199" y="474784"/>
            <a:ext cx="8229600" cy="4708525"/>
          </a:xfrm>
        </p:spPr>
        <p:txBody>
          <a:bodyPr/>
          <a:lstStyle/>
          <a:p>
            <a:pPr marL="136525" indent="0">
              <a:buNone/>
            </a:pPr>
            <a:r>
              <a:rPr lang="en-US" dirty="0">
                <a:solidFill>
                  <a:schemeClr val="bg1"/>
                </a:solidFill>
                <a:latin typeface="Arial" panose="020B0604020202020204" pitchFamily="34" charset="0"/>
                <a:cs typeface="Arial" panose="020B0604020202020204" pitchFamily="34" charset="0"/>
              </a:rPr>
              <a:t>Caloric restriction decreases hydrogen peroxide production potentially saving the thyroid from oxidation induced autoimmune thyroiditis. </a:t>
            </a:r>
          </a:p>
        </p:txBody>
      </p:sp>
      <p:sp>
        <p:nvSpPr>
          <p:cNvPr id="4" name="TextBox 3">
            <a:extLst>
              <a:ext uri="{FF2B5EF4-FFF2-40B4-BE49-F238E27FC236}">
                <a16:creationId xmlns:a16="http://schemas.microsoft.com/office/drawing/2014/main" id="{DA44771F-610D-2B41-A222-BEC5C0AD2CA4}"/>
              </a:ext>
            </a:extLst>
          </p:cNvPr>
          <p:cNvSpPr txBox="1"/>
          <p:nvPr/>
        </p:nvSpPr>
        <p:spPr>
          <a:xfrm>
            <a:off x="2620151" y="6491287"/>
            <a:ext cx="3903697" cy="369332"/>
          </a:xfrm>
          <a:prstGeom prst="rect">
            <a:avLst/>
          </a:prstGeom>
          <a:noFill/>
        </p:spPr>
        <p:txBody>
          <a:bodyPr wrap="none" rtlCol="0">
            <a:spAutoFit/>
          </a:bodyPr>
          <a:lstStyle/>
          <a:p>
            <a:r>
              <a:rPr lang="en-AU" dirty="0">
                <a:ea typeface="ＭＳ Ｐゴシック" pitchFamily="-111" charset="-128"/>
                <a:cs typeface="ＭＳ Ｐゴシック" pitchFamily="-111" charset="-128"/>
              </a:rPr>
              <a:t>J </a:t>
            </a:r>
            <a:r>
              <a:rPr lang="en-AU" dirty="0" err="1">
                <a:ea typeface="ＭＳ Ｐゴシック" pitchFamily="-111" charset="-128"/>
                <a:cs typeface="ＭＳ Ｐゴシック" pitchFamily="-111" charset="-128"/>
              </a:rPr>
              <a:t>Bioenerg</a:t>
            </a:r>
            <a:r>
              <a:rPr lang="en-AU" dirty="0">
                <a:ea typeface="ＭＳ Ｐゴシック" pitchFamily="-111" charset="-128"/>
                <a:cs typeface="ＭＳ Ｐゴシック" pitchFamily="-111" charset="-128"/>
              </a:rPr>
              <a:t> </a:t>
            </a:r>
            <a:r>
              <a:rPr lang="en-AU" dirty="0" err="1">
                <a:ea typeface="ＭＳ Ｐゴシック" pitchFamily="-111" charset="-128"/>
                <a:cs typeface="ＭＳ Ｐゴシック" pitchFamily="-111" charset="-128"/>
              </a:rPr>
              <a:t>Biomembr</a:t>
            </a:r>
            <a:r>
              <a:rPr lang="en-AU" dirty="0">
                <a:ea typeface="ＭＳ Ｐゴシック" pitchFamily="-111" charset="-128"/>
                <a:cs typeface="ＭＳ Ｐゴシック" pitchFamily="-111" charset="-128"/>
              </a:rPr>
              <a:t>. 43(3):227-36</a:t>
            </a:r>
            <a:endParaRPr lang="en-US" dirty="0"/>
          </a:p>
        </p:txBody>
      </p:sp>
      <p:pic>
        <p:nvPicPr>
          <p:cNvPr id="6" name="Picture 5">
            <a:extLst>
              <a:ext uri="{FF2B5EF4-FFF2-40B4-BE49-F238E27FC236}">
                <a16:creationId xmlns:a16="http://schemas.microsoft.com/office/drawing/2014/main" id="{8B4C86B0-223E-8A45-BCD5-70A8A7B5FC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254348"/>
            <a:ext cx="9207304" cy="4603652"/>
          </a:xfrm>
          <a:prstGeom prst="rect">
            <a:avLst/>
          </a:prstGeom>
        </p:spPr>
      </p:pic>
      <p:sp>
        <p:nvSpPr>
          <p:cNvPr id="7" name="TextBox 6"/>
          <p:cNvSpPr txBox="1"/>
          <p:nvPr/>
        </p:nvSpPr>
        <p:spPr>
          <a:xfrm>
            <a:off x="3521622" y="6027003"/>
            <a:ext cx="2100755" cy="830997"/>
          </a:xfrm>
          <a:prstGeom prst="rect">
            <a:avLst/>
          </a:prstGeom>
          <a:noFill/>
        </p:spPr>
        <p:txBody>
          <a:bodyPr wrap="none" rtlCol="0">
            <a:spAutoFit/>
          </a:bodyPr>
          <a:lstStyle/>
          <a:p>
            <a:r>
              <a:rPr lang="en-AU" sz="2400" dirty="0">
                <a:solidFill>
                  <a:srgbClr val="800000"/>
                </a:solidFill>
                <a:ea typeface="ＭＳ Ｐゴシック" pitchFamily="-111" charset="-128"/>
                <a:cs typeface="ＭＳ Ｐゴシック" pitchFamily="-111" charset="-128"/>
              </a:rPr>
              <a:t>Don’t overeat! </a:t>
            </a:r>
          </a:p>
          <a:p>
            <a:endParaRPr lang="en-US" sz="2400" dirty="0">
              <a:solidFill>
                <a:srgbClr val="800000"/>
              </a:solidFill>
            </a:endParaRPr>
          </a:p>
        </p:txBody>
      </p:sp>
      <p:sp>
        <p:nvSpPr>
          <p:cNvPr id="2" name="TextBox 1">
            <a:extLst>
              <a:ext uri="{FF2B5EF4-FFF2-40B4-BE49-F238E27FC236}">
                <a16:creationId xmlns:a16="http://schemas.microsoft.com/office/drawing/2014/main" id="{2CE6006A-A5C2-FF4B-8534-0DC033046DBB}"/>
              </a:ext>
            </a:extLst>
          </p:cNvPr>
          <p:cNvSpPr txBox="1"/>
          <p:nvPr/>
        </p:nvSpPr>
        <p:spPr>
          <a:xfrm>
            <a:off x="3013047" y="6550223"/>
            <a:ext cx="3117905" cy="307777"/>
          </a:xfrm>
          <a:prstGeom prst="rect">
            <a:avLst/>
          </a:prstGeom>
          <a:noFill/>
        </p:spPr>
        <p:txBody>
          <a:bodyPr wrap="none" rtlCol="0">
            <a:spAutoFit/>
          </a:bodyPr>
          <a:lstStyle/>
          <a:p>
            <a:r>
              <a:rPr lang="en-AU" sz="1400" dirty="0">
                <a:solidFill>
                  <a:schemeClr val="bg1"/>
                </a:solidFill>
                <a:ea typeface="ＭＳ Ｐゴシック" pitchFamily="-111" charset="-128"/>
                <a:cs typeface="ＭＳ Ｐゴシック" pitchFamily="-111" charset="-128"/>
              </a:rPr>
              <a:t>J </a:t>
            </a:r>
            <a:r>
              <a:rPr lang="en-AU" sz="1400" dirty="0" err="1">
                <a:solidFill>
                  <a:schemeClr val="bg1"/>
                </a:solidFill>
                <a:ea typeface="ＭＳ Ｐゴシック" pitchFamily="-111" charset="-128"/>
                <a:cs typeface="ＭＳ Ｐゴシック" pitchFamily="-111" charset="-128"/>
              </a:rPr>
              <a:t>Bioenerg</a:t>
            </a:r>
            <a:r>
              <a:rPr lang="en-AU" sz="1400" dirty="0">
                <a:solidFill>
                  <a:schemeClr val="bg1"/>
                </a:solidFill>
                <a:ea typeface="ＭＳ Ｐゴシック" pitchFamily="-111" charset="-128"/>
                <a:cs typeface="ＭＳ Ｐゴシック" pitchFamily="-111" charset="-128"/>
              </a:rPr>
              <a:t> </a:t>
            </a:r>
            <a:r>
              <a:rPr lang="en-AU" sz="1400" dirty="0" err="1">
                <a:solidFill>
                  <a:schemeClr val="bg1"/>
                </a:solidFill>
                <a:ea typeface="ＭＳ Ｐゴシック" pitchFamily="-111" charset="-128"/>
                <a:cs typeface="ＭＳ Ｐゴシック" pitchFamily="-111" charset="-128"/>
              </a:rPr>
              <a:t>Biomembr</a:t>
            </a:r>
            <a:r>
              <a:rPr lang="en-AU" sz="1400" dirty="0">
                <a:solidFill>
                  <a:schemeClr val="bg1"/>
                </a:solidFill>
                <a:ea typeface="ＭＳ Ｐゴシック" pitchFamily="-111" charset="-128"/>
                <a:cs typeface="ＭＳ Ｐゴシック" pitchFamily="-111" charset="-128"/>
              </a:rPr>
              <a:t>. 43(3):227-36. </a:t>
            </a:r>
            <a:endParaRPr lang="en-US" sz="1400" dirty="0">
              <a:solidFill>
                <a:schemeClr val="bg1"/>
              </a:solidFill>
            </a:endParaRPr>
          </a:p>
        </p:txBody>
      </p:sp>
    </p:spTree>
    <p:extLst>
      <p:ext uri="{BB962C8B-B14F-4D97-AF65-F5344CB8AC3E}">
        <p14:creationId xmlns:p14="http://schemas.microsoft.com/office/powerpoint/2010/main" val="13856293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C7542B-3025-554B-B49A-CBF1C7AFFB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95"/>
            <a:ext cx="9144000" cy="6855209"/>
          </a:xfrm>
          <a:prstGeom prst="rect">
            <a:avLst/>
          </a:prstGeom>
        </p:spPr>
      </p:pic>
      <p:sp>
        <p:nvSpPr>
          <p:cNvPr id="2" name="Title 1">
            <a:extLst>
              <a:ext uri="{FF2B5EF4-FFF2-40B4-BE49-F238E27FC236}">
                <a16:creationId xmlns:a16="http://schemas.microsoft.com/office/drawing/2014/main" id="{A8C148B0-718B-814C-B8F7-10648FB1D440}"/>
              </a:ext>
            </a:extLst>
          </p:cNvPr>
          <p:cNvSpPr>
            <a:spLocks noGrp="1"/>
          </p:cNvSpPr>
          <p:nvPr>
            <p:ph type="title"/>
          </p:nvPr>
        </p:nvSpPr>
        <p:spPr/>
        <p:txBody>
          <a:bodyPr/>
          <a:lstStyle/>
          <a:p>
            <a:r>
              <a:rPr lang="en-US" dirty="0">
                <a:solidFill>
                  <a:srgbClr val="C00000"/>
                </a:solidFill>
              </a:rPr>
              <a:t>Trouble Loosing Weight?</a:t>
            </a:r>
          </a:p>
        </p:txBody>
      </p:sp>
      <p:sp>
        <p:nvSpPr>
          <p:cNvPr id="3" name="Content Placeholder 2">
            <a:extLst>
              <a:ext uri="{FF2B5EF4-FFF2-40B4-BE49-F238E27FC236}">
                <a16:creationId xmlns:a16="http://schemas.microsoft.com/office/drawing/2014/main" id="{903DF0FB-F450-9B45-A41A-73F84846E012}"/>
              </a:ext>
            </a:extLst>
          </p:cNvPr>
          <p:cNvSpPr>
            <a:spLocks noGrp="1"/>
          </p:cNvSpPr>
          <p:nvPr>
            <p:ph idx="1"/>
          </p:nvPr>
        </p:nvSpPr>
        <p:spPr/>
        <p:txBody>
          <a:bodyPr/>
          <a:lstStyle/>
          <a:p>
            <a:r>
              <a:rPr lang="en-US" dirty="0">
                <a:solidFill>
                  <a:schemeClr val="bg1"/>
                </a:solidFill>
              </a:rPr>
              <a:t>Thyroid Hormone Supplementation increases obesity.</a:t>
            </a:r>
          </a:p>
        </p:txBody>
      </p:sp>
      <p:sp>
        <p:nvSpPr>
          <p:cNvPr id="4" name="TextBox 3">
            <a:extLst>
              <a:ext uri="{FF2B5EF4-FFF2-40B4-BE49-F238E27FC236}">
                <a16:creationId xmlns:a16="http://schemas.microsoft.com/office/drawing/2014/main" id="{805CF445-D8DA-7242-8413-0D8516AF879C}"/>
              </a:ext>
            </a:extLst>
          </p:cNvPr>
          <p:cNvSpPr txBox="1"/>
          <p:nvPr/>
        </p:nvSpPr>
        <p:spPr>
          <a:xfrm>
            <a:off x="232476" y="6488668"/>
            <a:ext cx="5036948" cy="369332"/>
          </a:xfrm>
          <a:prstGeom prst="rect">
            <a:avLst/>
          </a:prstGeom>
          <a:noFill/>
        </p:spPr>
        <p:txBody>
          <a:bodyPr wrap="square" rtlCol="0">
            <a:spAutoFit/>
          </a:bodyPr>
          <a:lstStyle/>
          <a:p>
            <a:r>
              <a:rPr lang="en-AU" dirty="0" err="1">
                <a:solidFill>
                  <a:schemeClr val="bg1"/>
                </a:solidFill>
                <a:ea typeface="ＭＳ Ｐゴシック" pitchFamily="-111" charset="-128"/>
                <a:cs typeface="ＭＳ Ｐゴシック" pitchFamily="-111" charset="-128"/>
              </a:rPr>
              <a:t>Exp</a:t>
            </a:r>
            <a:r>
              <a:rPr lang="en-AU" dirty="0">
                <a:solidFill>
                  <a:schemeClr val="bg1"/>
                </a:solidFill>
                <a:ea typeface="ＭＳ Ｐゴシック" pitchFamily="-111" charset="-128"/>
                <a:cs typeface="ＭＳ Ｐゴシック" pitchFamily="-111" charset="-128"/>
              </a:rPr>
              <a:t> </a:t>
            </a:r>
            <a:r>
              <a:rPr lang="en-AU" dirty="0" err="1">
                <a:solidFill>
                  <a:schemeClr val="bg1"/>
                </a:solidFill>
                <a:ea typeface="ＭＳ Ｐゴシック" pitchFamily="-111" charset="-128"/>
                <a:cs typeface="ＭＳ Ｐゴシック" pitchFamily="-111" charset="-128"/>
              </a:rPr>
              <a:t>Clin</a:t>
            </a:r>
            <a:r>
              <a:rPr lang="en-AU" dirty="0">
                <a:solidFill>
                  <a:schemeClr val="bg1"/>
                </a:solidFill>
                <a:ea typeface="ＭＳ Ｐゴシック" pitchFamily="-111" charset="-128"/>
                <a:cs typeface="ＭＳ Ｐゴシック" pitchFamily="-111" charset="-128"/>
              </a:rPr>
              <a:t> Endocrinol Diabetes. 120(6):351-4.</a:t>
            </a:r>
            <a:endParaRPr lang="en-US" dirty="0">
              <a:solidFill>
                <a:schemeClr val="bg1"/>
              </a:solidFill>
            </a:endParaRPr>
          </a:p>
        </p:txBody>
      </p:sp>
    </p:spTree>
    <p:extLst>
      <p:ext uri="{BB962C8B-B14F-4D97-AF65-F5344CB8AC3E}">
        <p14:creationId xmlns:p14="http://schemas.microsoft.com/office/powerpoint/2010/main" val="14605811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3C94B3-A722-794F-96DF-2562D3F3BB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91ACF11A-46CE-E948-BE2C-5BE2CE06B5BE}"/>
              </a:ext>
            </a:extLst>
          </p:cNvPr>
          <p:cNvSpPr>
            <a:spLocks noGrp="1"/>
          </p:cNvSpPr>
          <p:nvPr>
            <p:ph type="title"/>
          </p:nvPr>
        </p:nvSpPr>
        <p:spPr>
          <a:xfrm>
            <a:off x="457200" y="0"/>
            <a:ext cx="8229600" cy="1143000"/>
          </a:xfrm>
        </p:spPr>
        <p:txBody>
          <a:bodyPr>
            <a:noAutofit/>
          </a:bodyPr>
          <a:lstStyle/>
          <a:p>
            <a:r>
              <a:rPr lang="en-US" sz="3600" dirty="0">
                <a:solidFill>
                  <a:srgbClr val="C00000"/>
                </a:solidFill>
              </a:rPr>
              <a:t>Levothyroxine Lung Cancer And Pancreatic Cancer</a:t>
            </a:r>
          </a:p>
        </p:txBody>
      </p:sp>
      <p:sp>
        <p:nvSpPr>
          <p:cNvPr id="3" name="Content Placeholder 2">
            <a:extLst>
              <a:ext uri="{FF2B5EF4-FFF2-40B4-BE49-F238E27FC236}">
                <a16:creationId xmlns:a16="http://schemas.microsoft.com/office/drawing/2014/main" id="{1F58430B-01FC-844C-A22A-5408ACBBA1AD}"/>
              </a:ext>
            </a:extLst>
          </p:cNvPr>
          <p:cNvSpPr>
            <a:spLocks noGrp="1"/>
          </p:cNvSpPr>
          <p:nvPr>
            <p:ph idx="1"/>
          </p:nvPr>
        </p:nvSpPr>
        <p:spPr>
          <a:xfrm>
            <a:off x="457200" y="1185724"/>
            <a:ext cx="8229600" cy="4708525"/>
          </a:xfrm>
        </p:spPr>
        <p:txBody>
          <a:bodyPr/>
          <a:lstStyle/>
          <a:p>
            <a:r>
              <a:rPr lang="en-AU" sz="2400" dirty="0">
                <a:solidFill>
                  <a:schemeClr val="bg1"/>
                </a:solidFill>
              </a:rPr>
              <a:t>A significant correlation was found for taking Levothyroxine and lung cancer even after correcting for smoking and age. </a:t>
            </a:r>
          </a:p>
          <a:p>
            <a:r>
              <a:rPr lang="en-US" sz="2400" dirty="0">
                <a:solidFill>
                  <a:schemeClr val="bg1"/>
                </a:solidFill>
              </a:rPr>
              <a:t>Thyroid hormone supplementation increase pancreatic cancer growth and spread.</a:t>
            </a:r>
          </a:p>
        </p:txBody>
      </p:sp>
      <p:sp>
        <p:nvSpPr>
          <p:cNvPr id="4" name="TextBox 3">
            <a:extLst>
              <a:ext uri="{FF2B5EF4-FFF2-40B4-BE49-F238E27FC236}">
                <a16:creationId xmlns:a16="http://schemas.microsoft.com/office/drawing/2014/main" id="{F353A276-9F31-7B4A-91C9-65427664D976}"/>
              </a:ext>
            </a:extLst>
          </p:cNvPr>
          <p:cNvSpPr txBox="1"/>
          <p:nvPr/>
        </p:nvSpPr>
        <p:spPr>
          <a:xfrm>
            <a:off x="2859576" y="6455187"/>
            <a:ext cx="3424848" cy="369332"/>
          </a:xfrm>
          <a:prstGeom prst="rect">
            <a:avLst/>
          </a:prstGeom>
          <a:noFill/>
        </p:spPr>
        <p:txBody>
          <a:bodyPr wrap="none" rtlCol="0">
            <a:spAutoFit/>
          </a:bodyPr>
          <a:lstStyle/>
          <a:p>
            <a:r>
              <a:rPr lang="en-AU" dirty="0" err="1">
                <a:solidFill>
                  <a:schemeClr val="bg1"/>
                </a:solidFill>
                <a:ea typeface="ＭＳ Ｐゴシック" pitchFamily="-111" charset="-128"/>
                <a:cs typeface="ＭＳ Ｐゴシック" pitchFamily="-111" charset="-128"/>
              </a:rPr>
              <a:t>Reprod</a:t>
            </a:r>
            <a:r>
              <a:rPr lang="en-AU" dirty="0">
                <a:solidFill>
                  <a:schemeClr val="bg1"/>
                </a:solidFill>
                <a:ea typeface="ＭＳ Ｐゴシック" pitchFamily="-111" charset="-128"/>
                <a:cs typeface="ＭＳ Ｐゴシック" pitchFamily="-111" charset="-128"/>
              </a:rPr>
              <a:t> </a:t>
            </a:r>
            <a:r>
              <a:rPr lang="en-AU" dirty="0" err="1">
                <a:solidFill>
                  <a:schemeClr val="bg1"/>
                </a:solidFill>
                <a:ea typeface="ＭＳ Ｐゴシック" pitchFamily="-111" charset="-128"/>
                <a:cs typeface="ＭＳ Ｐゴシック" pitchFamily="-111" charset="-128"/>
              </a:rPr>
              <a:t>Biol</a:t>
            </a:r>
            <a:r>
              <a:rPr lang="en-AU" dirty="0">
                <a:solidFill>
                  <a:schemeClr val="bg1"/>
                </a:solidFill>
                <a:ea typeface="ＭＳ Ｐゴシック" pitchFamily="-111" charset="-128"/>
                <a:cs typeface="ＭＳ Ｐゴシック" pitchFamily="-111" charset="-128"/>
              </a:rPr>
              <a:t> Endocrinol. 8;11:75</a:t>
            </a:r>
            <a:endParaRPr lang="en-US" dirty="0">
              <a:solidFill>
                <a:schemeClr val="bg1"/>
              </a:solidFill>
            </a:endParaRPr>
          </a:p>
        </p:txBody>
      </p:sp>
    </p:spTree>
    <p:extLst>
      <p:ext uri="{BB962C8B-B14F-4D97-AF65-F5344CB8AC3E}">
        <p14:creationId xmlns:p14="http://schemas.microsoft.com/office/powerpoint/2010/main" val="34688386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0D92A4-D860-DE47-BE6C-F6E06990F8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DA3312C9-15B4-EE46-B44B-5FDBE7D62286}"/>
              </a:ext>
            </a:extLst>
          </p:cNvPr>
          <p:cNvSpPr>
            <a:spLocks noGrp="1"/>
          </p:cNvSpPr>
          <p:nvPr>
            <p:ph idx="1"/>
          </p:nvPr>
        </p:nvSpPr>
        <p:spPr>
          <a:xfrm>
            <a:off x="-278296" y="2149475"/>
            <a:ext cx="2888974" cy="4708525"/>
          </a:xfrm>
        </p:spPr>
        <p:txBody>
          <a:bodyPr/>
          <a:lstStyle/>
          <a:p>
            <a:r>
              <a:rPr lang="en-US" dirty="0">
                <a:solidFill>
                  <a:schemeClr val="bg1"/>
                </a:solidFill>
                <a:latin typeface="Arial" panose="020B0604020202020204" pitchFamily="34" charset="0"/>
                <a:cs typeface="Arial" panose="020B0604020202020204" pitchFamily="34" charset="0"/>
              </a:rPr>
              <a:t>The </a:t>
            </a:r>
            <a:r>
              <a:rPr lang="en-AU" dirty="0">
                <a:solidFill>
                  <a:schemeClr val="bg1"/>
                </a:solidFill>
                <a:latin typeface="Arial" panose="020B0604020202020204" pitchFamily="34" charset="0"/>
                <a:cs typeface="Arial" panose="020B0604020202020204" pitchFamily="34" charset="0"/>
              </a:rPr>
              <a:t>use of thyroid hormones can increase the risk of cataracts in the eyes. </a:t>
            </a:r>
            <a:endParaRPr lang="en-US"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882DAAD-8FEA-9546-A16B-278333CEC0E8}"/>
              </a:ext>
            </a:extLst>
          </p:cNvPr>
          <p:cNvSpPr txBox="1"/>
          <p:nvPr/>
        </p:nvSpPr>
        <p:spPr>
          <a:xfrm>
            <a:off x="0" y="6488668"/>
            <a:ext cx="2380588" cy="276999"/>
          </a:xfrm>
          <a:prstGeom prst="rect">
            <a:avLst/>
          </a:prstGeom>
          <a:noFill/>
        </p:spPr>
        <p:txBody>
          <a:bodyPr wrap="none" rtlCol="0">
            <a:spAutoFit/>
          </a:bodyPr>
          <a:lstStyle/>
          <a:p>
            <a:r>
              <a:rPr lang="en-AU" sz="1200" dirty="0">
                <a:solidFill>
                  <a:schemeClr val="bg1"/>
                </a:solidFill>
                <a:ea typeface="ＭＳ Ｐゴシック" pitchFamily="-111" charset="-128"/>
                <a:cs typeface="ＭＳ Ｐゴシック" pitchFamily="-111" charset="-128"/>
              </a:rPr>
              <a:t>Ophthalmology. 108(8):1400-8.</a:t>
            </a:r>
            <a:endParaRPr lang="en-US" sz="1200" dirty="0">
              <a:solidFill>
                <a:schemeClr val="bg1"/>
              </a:solidFill>
            </a:endParaRPr>
          </a:p>
        </p:txBody>
      </p:sp>
    </p:spTree>
    <p:extLst>
      <p:ext uri="{BB962C8B-B14F-4D97-AF65-F5344CB8AC3E}">
        <p14:creationId xmlns:p14="http://schemas.microsoft.com/office/powerpoint/2010/main" val="19380753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35B666-F6E1-E949-9DAF-553E3D7F3428}"/>
              </a:ext>
            </a:extLst>
          </p:cNvPr>
          <p:cNvSpPr>
            <a:spLocks noGrp="1"/>
          </p:cNvSpPr>
          <p:nvPr>
            <p:ph idx="1"/>
          </p:nvPr>
        </p:nvSpPr>
        <p:spPr>
          <a:xfrm>
            <a:off x="4717603" y="842036"/>
            <a:ext cx="4114800" cy="4708525"/>
          </a:xfrm>
        </p:spPr>
        <p:txBody>
          <a:bodyPr/>
          <a:lstStyle/>
          <a:p>
            <a:pPr marL="136525" indent="0">
              <a:buNone/>
            </a:pPr>
            <a:r>
              <a:rPr lang="en-US" sz="3200" dirty="0"/>
              <a:t>Thyroid replacement drugs increase the risk of osteoporosis.</a:t>
            </a:r>
          </a:p>
        </p:txBody>
      </p:sp>
      <p:sp>
        <p:nvSpPr>
          <p:cNvPr id="4" name="TextBox 3">
            <a:extLst>
              <a:ext uri="{FF2B5EF4-FFF2-40B4-BE49-F238E27FC236}">
                <a16:creationId xmlns:a16="http://schemas.microsoft.com/office/drawing/2014/main" id="{0FEC52C2-0F28-5F4A-8C4C-BFC7E083DC4E}"/>
              </a:ext>
            </a:extLst>
          </p:cNvPr>
          <p:cNvSpPr txBox="1"/>
          <p:nvPr/>
        </p:nvSpPr>
        <p:spPr>
          <a:xfrm>
            <a:off x="4778088" y="6396334"/>
            <a:ext cx="3368230" cy="307777"/>
          </a:xfrm>
          <a:prstGeom prst="rect">
            <a:avLst/>
          </a:prstGeom>
          <a:noFill/>
        </p:spPr>
        <p:txBody>
          <a:bodyPr wrap="none" rtlCol="0">
            <a:spAutoFit/>
          </a:bodyPr>
          <a:lstStyle/>
          <a:p>
            <a:r>
              <a:rPr lang="en-AU" sz="1400" dirty="0">
                <a:ea typeface="ＭＳ Ｐゴシック" pitchFamily="-111" charset="-128"/>
                <a:cs typeface="ＭＳ Ｐゴシック" pitchFamily="-111" charset="-128"/>
              </a:rPr>
              <a:t>J </a:t>
            </a:r>
            <a:r>
              <a:rPr lang="en-AU" sz="1400" dirty="0" err="1">
                <a:ea typeface="ＭＳ Ｐゴシック" pitchFamily="-111" charset="-128"/>
                <a:cs typeface="ＭＳ Ｐゴシック" pitchFamily="-111" charset="-128"/>
              </a:rPr>
              <a:t>Prev</a:t>
            </a:r>
            <a:r>
              <a:rPr lang="en-AU" sz="1400" dirty="0">
                <a:ea typeface="ＭＳ Ｐゴシック" pitchFamily="-111" charset="-128"/>
                <a:cs typeface="ＭＳ Ｐゴシック" pitchFamily="-111" charset="-128"/>
              </a:rPr>
              <a:t> Med Public Health. 47(1):36-46.</a:t>
            </a:r>
            <a:endParaRPr lang="en-US" sz="1400" dirty="0"/>
          </a:p>
        </p:txBody>
      </p:sp>
      <p:pic>
        <p:nvPicPr>
          <p:cNvPr id="6" name="Picture 5">
            <a:extLst>
              <a:ext uri="{FF2B5EF4-FFF2-40B4-BE49-F238E27FC236}">
                <a16:creationId xmlns:a16="http://schemas.microsoft.com/office/drawing/2014/main" id="{FB268023-E404-B743-A991-163B5F2D93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572000" cy="6847009"/>
          </a:xfrm>
          <a:prstGeom prst="rect">
            <a:avLst/>
          </a:prstGeom>
        </p:spPr>
      </p:pic>
    </p:spTree>
    <p:extLst>
      <p:ext uri="{BB962C8B-B14F-4D97-AF65-F5344CB8AC3E}">
        <p14:creationId xmlns:p14="http://schemas.microsoft.com/office/powerpoint/2010/main" val="14241905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AFB2B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DE621F-B45A-854B-89B5-191846F6CE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8" y="0"/>
            <a:ext cx="4570672" cy="6858000"/>
          </a:xfrm>
          <a:prstGeom prst="rect">
            <a:avLst/>
          </a:prstGeom>
        </p:spPr>
      </p:pic>
      <p:sp>
        <p:nvSpPr>
          <p:cNvPr id="2" name="Title 1">
            <a:extLst>
              <a:ext uri="{FF2B5EF4-FFF2-40B4-BE49-F238E27FC236}">
                <a16:creationId xmlns:a16="http://schemas.microsoft.com/office/drawing/2014/main" id="{A07944D1-B798-EC4D-8430-3A6C08DB4721}"/>
              </a:ext>
            </a:extLst>
          </p:cNvPr>
          <p:cNvSpPr>
            <a:spLocks noGrp="1"/>
          </p:cNvSpPr>
          <p:nvPr>
            <p:ph type="title"/>
          </p:nvPr>
        </p:nvSpPr>
        <p:spPr>
          <a:xfrm>
            <a:off x="3189850" y="228600"/>
            <a:ext cx="5790900" cy="1143000"/>
          </a:xfrm>
        </p:spPr>
        <p:txBody>
          <a:bodyPr>
            <a:normAutofit fontScale="90000"/>
          </a:bodyPr>
          <a:lstStyle/>
          <a:p>
            <a:r>
              <a:rPr lang="en-US" dirty="0"/>
              <a:t>Thyroid dysfunction causes osteoporosis</a:t>
            </a:r>
          </a:p>
        </p:txBody>
      </p:sp>
      <p:sp>
        <p:nvSpPr>
          <p:cNvPr id="4" name="TextBox 3">
            <a:extLst>
              <a:ext uri="{FF2B5EF4-FFF2-40B4-BE49-F238E27FC236}">
                <a16:creationId xmlns:a16="http://schemas.microsoft.com/office/drawing/2014/main" id="{6BD8F2E3-6D3B-CF45-8E55-A31F6EFC55CD}"/>
              </a:ext>
            </a:extLst>
          </p:cNvPr>
          <p:cNvSpPr txBox="1"/>
          <p:nvPr/>
        </p:nvSpPr>
        <p:spPr>
          <a:xfrm>
            <a:off x="4246399" y="6419163"/>
            <a:ext cx="3352200" cy="369332"/>
          </a:xfrm>
          <a:prstGeom prst="rect">
            <a:avLst/>
          </a:prstGeom>
          <a:noFill/>
        </p:spPr>
        <p:txBody>
          <a:bodyPr wrap="none" rtlCol="0">
            <a:spAutoFit/>
          </a:bodyPr>
          <a:lstStyle/>
          <a:p>
            <a:r>
              <a:rPr lang="en-US" dirty="0"/>
              <a:t>Diagnostics (Basel). 10(3):149.</a:t>
            </a:r>
          </a:p>
        </p:txBody>
      </p:sp>
      <p:sp>
        <p:nvSpPr>
          <p:cNvPr id="3" name="Content Placeholder 2">
            <a:extLst>
              <a:ext uri="{FF2B5EF4-FFF2-40B4-BE49-F238E27FC236}">
                <a16:creationId xmlns:a16="http://schemas.microsoft.com/office/drawing/2014/main" id="{8DC25183-790B-794E-B29B-83B1DB33A4D3}"/>
              </a:ext>
            </a:extLst>
          </p:cNvPr>
          <p:cNvSpPr>
            <a:spLocks noGrp="1"/>
          </p:cNvSpPr>
          <p:nvPr>
            <p:ph idx="1"/>
          </p:nvPr>
        </p:nvSpPr>
        <p:spPr>
          <a:xfrm>
            <a:off x="3573194" y="1600200"/>
            <a:ext cx="5289453" cy="4708525"/>
          </a:xfrm>
        </p:spPr>
        <p:txBody>
          <a:bodyPr/>
          <a:lstStyle/>
          <a:p>
            <a:pPr marL="136525" indent="0">
              <a:buNone/>
            </a:pPr>
            <a:r>
              <a:rPr lang="en-AU" dirty="0"/>
              <a:t>Thyroid disorders have an important impact on bone metabolism and fracture risk, such that hyperthyroidism, hypothyroidism, and subclinical hyperthyroidism are associated with a decreased bone mineral density (BMD) and increased risk of fracture.</a:t>
            </a:r>
            <a:endParaRPr lang="en-US" dirty="0"/>
          </a:p>
        </p:txBody>
      </p:sp>
    </p:spTree>
    <p:extLst>
      <p:ext uri="{BB962C8B-B14F-4D97-AF65-F5344CB8AC3E}">
        <p14:creationId xmlns:p14="http://schemas.microsoft.com/office/powerpoint/2010/main" val="1713275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AFB736-6925-4B4D-85ED-E061C0CB6E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A1737061-5B01-524F-8342-138FBEDA6254}"/>
              </a:ext>
            </a:extLst>
          </p:cNvPr>
          <p:cNvSpPr>
            <a:spLocks noGrp="1"/>
          </p:cNvSpPr>
          <p:nvPr>
            <p:ph idx="1"/>
          </p:nvPr>
        </p:nvSpPr>
        <p:spPr>
          <a:xfrm>
            <a:off x="4415588" y="144379"/>
            <a:ext cx="4944979" cy="4708525"/>
          </a:xfrm>
        </p:spPr>
        <p:txBody>
          <a:bodyPr/>
          <a:lstStyle/>
          <a:p>
            <a:r>
              <a:rPr lang="en-US" dirty="0"/>
              <a:t>Drink pure uncontaminated water, rehydration balances thyroid hormones. </a:t>
            </a:r>
          </a:p>
        </p:txBody>
      </p:sp>
      <p:sp>
        <p:nvSpPr>
          <p:cNvPr id="4" name="TextBox 3">
            <a:extLst>
              <a:ext uri="{FF2B5EF4-FFF2-40B4-BE49-F238E27FC236}">
                <a16:creationId xmlns:a16="http://schemas.microsoft.com/office/drawing/2014/main" id="{16AFDEC7-1DA8-EE45-8722-96F9CE34BBD7}"/>
              </a:ext>
            </a:extLst>
          </p:cNvPr>
          <p:cNvSpPr txBox="1"/>
          <p:nvPr/>
        </p:nvSpPr>
        <p:spPr>
          <a:xfrm>
            <a:off x="2414967" y="6488668"/>
            <a:ext cx="4314066" cy="369332"/>
          </a:xfrm>
          <a:prstGeom prst="rect">
            <a:avLst/>
          </a:prstGeom>
          <a:noFill/>
        </p:spPr>
        <p:txBody>
          <a:bodyPr wrap="none" rtlCol="0">
            <a:spAutoFit/>
          </a:bodyPr>
          <a:lstStyle/>
          <a:p>
            <a:r>
              <a:rPr lang="en-AU" dirty="0" err="1">
                <a:latin typeface="Arial Regular"/>
                <a:ea typeface="ＭＳ Ｐゴシック" pitchFamily="-111" charset="-128"/>
                <a:cs typeface="ＭＳ Ｐゴシック" pitchFamily="-111" charset="-128"/>
              </a:rPr>
              <a:t>Nurs</a:t>
            </a:r>
            <a:r>
              <a:rPr lang="en-AU" dirty="0">
                <a:latin typeface="Arial Regular"/>
                <a:ea typeface="ＭＳ Ｐゴシック" pitchFamily="-111" charset="-128"/>
                <a:cs typeface="ＭＳ Ｐゴシック" pitchFamily="-111" charset="-128"/>
              </a:rPr>
              <a:t> </a:t>
            </a:r>
            <a:r>
              <a:rPr lang="en-AU" dirty="0" err="1">
                <a:latin typeface="Arial Regular"/>
                <a:ea typeface="ＭＳ Ｐゴシック" pitchFamily="-111" charset="-128"/>
                <a:cs typeface="ＭＳ Ｐゴシック" pitchFamily="-111" charset="-128"/>
              </a:rPr>
              <a:t>Clin</a:t>
            </a:r>
            <a:r>
              <a:rPr lang="en-AU" dirty="0">
                <a:latin typeface="Arial Regular"/>
                <a:ea typeface="ＭＳ Ｐゴシック" pitchFamily="-111" charset="-128"/>
                <a:cs typeface="ＭＳ Ｐゴシック" pitchFamily="-111" charset="-128"/>
              </a:rPr>
              <a:t> North Am. 42(1):127-34, viii-ix.</a:t>
            </a:r>
            <a:endParaRPr lang="en-US" dirty="0"/>
          </a:p>
        </p:txBody>
      </p:sp>
    </p:spTree>
    <p:extLst>
      <p:ext uri="{BB962C8B-B14F-4D97-AF65-F5344CB8AC3E}">
        <p14:creationId xmlns:p14="http://schemas.microsoft.com/office/powerpoint/2010/main" val="28698630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643743-59DB-8F4B-978C-FDB5B6BBA1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2" name="Title 1">
            <a:extLst>
              <a:ext uri="{FF2B5EF4-FFF2-40B4-BE49-F238E27FC236}">
                <a16:creationId xmlns:a16="http://schemas.microsoft.com/office/drawing/2014/main" id="{06ADB919-0A66-8149-8218-B7D15537807B}"/>
              </a:ext>
            </a:extLst>
          </p:cNvPr>
          <p:cNvSpPr>
            <a:spLocks noGrp="1"/>
          </p:cNvSpPr>
          <p:nvPr>
            <p:ph type="title"/>
          </p:nvPr>
        </p:nvSpPr>
        <p:spPr/>
        <p:txBody>
          <a:bodyPr/>
          <a:lstStyle/>
          <a:p>
            <a:r>
              <a:rPr lang="en-US" dirty="0"/>
              <a:t>Let’s Get It Working Again!</a:t>
            </a:r>
          </a:p>
        </p:txBody>
      </p:sp>
      <p:sp>
        <p:nvSpPr>
          <p:cNvPr id="3" name="Content Placeholder 2">
            <a:extLst>
              <a:ext uri="{FF2B5EF4-FFF2-40B4-BE49-F238E27FC236}">
                <a16:creationId xmlns:a16="http://schemas.microsoft.com/office/drawing/2014/main" id="{D908F12C-276D-5648-BBDA-008DD0A33BEE}"/>
              </a:ext>
            </a:extLst>
          </p:cNvPr>
          <p:cNvSpPr>
            <a:spLocks noGrp="1"/>
          </p:cNvSpPr>
          <p:nvPr>
            <p:ph idx="1"/>
          </p:nvPr>
        </p:nvSpPr>
        <p:spPr/>
        <p:txBody>
          <a:bodyPr/>
          <a:lstStyle/>
          <a:p>
            <a:r>
              <a:rPr lang="en-US" dirty="0"/>
              <a:t>Iodine, selenium, tyrosine, zinc, iron, magnesium.</a:t>
            </a:r>
          </a:p>
          <a:p>
            <a:r>
              <a:rPr lang="en-US" dirty="0"/>
              <a:t>Herbs. </a:t>
            </a:r>
          </a:p>
          <a:p>
            <a:r>
              <a:rPr lang="en-US" dirty="0"/>
              <a:t>Exercise. </a:t>
            </a:r>
          </a:p>
          <a:p>
            <a:r>
              <a:rPr lang="en-US" dirty="0"/>
              <a:t>Hot and cold treatments.</a:t>
            </a:r>
          </a:p>
          <a:p>
            <a:r>
              <a:rPr lang="en-US" dirty="0"/>
              <a:t>Charcoal.</a:t>
            </a:r>
          </a:p>
          <a:p>
            <a:r>
              <a:rPr lang="en-US" dirty="0"/>
              <a:t>Sunlight.</a:t>
            </a:r>
          </a:p>
          <a:p>
            <a:r>
              <a:rPr lang="en-US" dirty="0"/>
              <a:t>Massage.</a:t>
            </a:r>
          </a:p>
          <a:p>
            <a:r>
              <a:rPr lang="en-US" dirty="0"/>
              <a:t>Clothing.</a:t>
            </a:r>
          </a:p>
          <a:p>
            <a:endParaRPr lang="en-US" dirty="0"/>
          </a:p>
        </p:txBody>
      </p:sp>
    </p:spTree>
    <p:extLst>
      <p:ext uri="{BB962C8B-B14F-4D97-AF65-F5344CB8AC3E}">
        <p14:creationId xmlns:p14="http://schemas.microsoft.com/office/powerpoint/2010/main" val="1634666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97F085-AD13-F148-B088-BABCE3C687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42241"/>
            <a:ext cx="9144000" cy="13717959"/>
          </a:xfrm>
          <a:prstGeom prst="rect">
            <a:avLst/>
          </a:prstGeom>
        </p:spPr>
      </p:pic>
      <p:sp>
        <p:nvSpPr>
          <p:cNvPr id="3" name="Content Placeholder 2">
            <a:extLst>
              <a:ext uri="{FF2B5EF4-FFF2-40B4-BE49-F238E27FC236}">
                <a16:creationId xmlns:a16="http://schemas.microsoft.com/office/drawing/2014/main" id="{00A41F03-3099-354E-A395-AC18533ECFF6}"/>
              </a:ext>
            </a:extLst>
          </p:cNvPr>
          <p:cNvSpPr>
            <a:spLocks noGrp="1"/>
          </p:cNvSpPr>
          <p:nvPr>
            <p:ph sz="half" idx="1"/>
          </p:nvPr>
        </p:nvSpPr>
        <p:spPr>
          <a:xfrm>
            <a:off x="-1" y="613611"/>
            <a:ext cx="4247147" cy="6569242"/>
          </a:xfrm>
        </p:spPr>
        <p:txBody>
          <a:bodyPr/>
          <a:lstStyle/>
          <a:p>
            <a:r>
              <a:rPr lang="en-US" sz="2800" dirty="0">
                <a:effectLst>
                  <a:glow rad="101600">
                    <a:schemeClr val="bg1">
                      <a:alpha val="60000"/>
                    </a:schemeClr>
                  </a:glow>
                </a:effectLst>
              </a:rPr>
              <a:t>An estimated 20 million Americans have some form of thyroid disease.</a:t>
            </a:r>
          </a:p>
          <a:p>
            <a:r>
              <a:rPr lang="en-US" sz="2800" dirty="0">
                <a:effectLst>
                  <a:glow rad="101600">
                    <a:schemeClr val="bg1">
                      <a:alpha val="60000"/>
                    </a:schemeClr>
                  </a:glow>
                </a:effectLst>
              </a:rPr>
              <a:t>Women are five to eight times more likely than men to have thyroid problems.</a:t>
            </a:r>
          </a:p>
          <a:p>
            <a:r>
              <a:rPr lang="en-US" sz="2800" dirty="0">
                <a:effectLst>
                  <a:glow rad="101600">
                    <a:schemeClr val="bg1">
                      <a:alpha val="60000"/>
                    </a:schemeClr>
                  </a:glow>
                </a:effectLst>
              </a:rPr>
              <a:t>One woman in eight will develop a thyroid disorder during her lifetime.</a:t>
            </a:r>
          </a:p>
        </p:txBody>
      </p:sp>
    </p:spTree>
    <p:extLst>
      <p:ext uri="{BB962C8B-B14F-4D97-AF65-F5344CB8AC3E}">
        <p14:creationId xmlns:p14="http://schemas.microsoft.com/office/powerpoint/2010/main" val="168429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713EC6-6336-5041-AE4B-E03334E3701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0"/>
            <a:ext cx="9144000" cy="6842125"/>
          </a:xfrm>
          <a:prstGeom prst="rect">
            <a:avLst/>
          </a:prstGeom>
        </p:spPr>
      </p:pic>
      <p:sp>
        <p:nvSpPr>
          <p:cNvPr id="2" name="Title 1">
            <a:extLst>
              <a:ext uri="{FF2B5EF4-FFF2-40B4-BE49-F238E27FC236}">
                <a16:creationId xmlns:a16="http://schemas.microsoft.com/office/drawing/2014/main" id="{79BBC50F-2AB2-E745-B09B-14730709E444}"/>
              </a:ext>
            </a:extLst>
          </p:cNvPr>
          <p:cNvSpPr>
            <a:spLocks noGrp="1"/>
          </p:cNvSpPr>
          <p:nvPr>
            <p:ph type="title"/>
          </p:nvPr>
        </p:nvSpPr>
        <p:spPr>
          <a:xfrm>
            <a:off x="457200" y="-131262"/>
            <a:ext cx="8229600" cy="1143000"/>
          </a:xfrm>
        </p:spPr>
        <p:txBody>
          <a:bodyPr>
            <a:normAutofit/>
          </a:bodyPr>
          <a:lstStyle/>
          <a:p>
            <a:pPr>
              <a:defRPr/>
            </a:pPr>
            <a:r>
              <a:rPr lang="en-US" sz="6600" dirty="0"/>
              <a:t>Micronutrients</a:t>
            </a:r>
          </a:p>
        </p:txBody>
      </p:sp>
      <p:sp>
        <p:nvSpPr>
          <p:cNvPr id="3" name="Content Placeholder 2">
            <a:extLst>
              <a:ext uri="{FF2B5EF4-FFF2-40B4-BE49-F238E27FC236}">
                <a16:creationId xmlns:a16="http://schemas.microsoft.com/office/drawing/2014/main" id="{4A1DE938-585B-B940-9DC6-34D04589BFE5}"/>
              </a:ext>
            </a:extLst>
          </p:cNvPr>
          <p:cNvSpPr>
            <a:spLocks noGrp="1"/>
          </p:cNvSpPr>
          <p:nvPr>
            <p:ph idx="1"/>
          </p:nvPr>
        </p:nvSpPr>
        <p:spPr>
          <a:xfrm>
            <a:off x="-172278" y="2842488"/>
            <a:ext cx="3498574" cy="3830568"/>
          </a:xfrm>
        </p:spPr>
        <p:txBody>
          <a:bodyPr>
            <a:normAutofit lnSpcReduction="10000"/>
          </a:bodyPr>
          <a:lstStyle/>
          <a:p>
            <a:pPr>
              <a:buClr>
                <a:schemeClr val="bg1"/>
              </a:buClr>
              <a:buFont typeface="Arial" panose="020B0604020202020204" pitchFamily="34" charset="0"/>
              <a:buChar char="•"/>
            </a:pPr>
            <a:r>
              <a:rPr lang="en-US" altLang="en-US" dirty="0">
                <a:solidFill>
                  <a:schemeClr val="bg1"/>
                </a:solidFill>
                <a:ea typeface="ＭＳ Ｐゴシック" panose="020B0600070205080204" pitchFamily="34" charset="-128"/>
              </a:rPr>
              <a:t>Iodine.</a:t>
            </a:r>
          </a:p>
          <a:p>
            <a:pPr>
              <a:buClr>
                <a:schemeClr val="bg1"/>
              </a:buClr>
              <a:buFont typeface="Arial" panose="020B0604020202020204" pitchFamily="34" charset="0"/>
              <a:buChar char="•"/>
            </a:pPr>
            <a:r>
              <a:rPr lang="en-US" altLang="en-US" dirty="0">
                <a:solidFill>
                  <a:schemeClr val="bg1"/>
                </a:solidFill>
                <a:ea typeface="ＭＳ Ｐゴシック" panose="020B0600070205080204" pitchFamily="34" charset="-128"/>
              </a:rPr>
              <a:t>Selenium.</a:t>
            </a:r>
          </a:p>
          <a:p>
            <a:pPr>
              <a:buClr>
                <a:schemeClr val="bg1"/>
              </a:buClr>
              <a:buFont typeface="Arial" panose="020B0604020202020204" pitchFamily="34" charset="0"/>
              <a:buChar char="•"/>
            </a:pPr>
            <a:r>
              <a:rPr lang="en-US" altLang="en-US" dirty="0">
                <a:solidFill>
                  <a:schemeClr val="bg1"/>
                </a:solidFill>
                <a:ea typeface="ＭＳ Ｐゴシック" panose="020B0600070205080204" pitchFamily="34" charset="-128"/>
              </a:rPr>
              <a:t>Iron.</a:t>
            </a:r>
          </a:p>
          <a:p>
            <a:pPr>
              <a:buClr>
                <a:schemeClr val="bg1"/>
              </a:buClr>
              <a:buFont typeface="Arial" panose="020B0604020202020204" pitchFamily="34" charset="0"/>
              <a:buChar char="•"/>
            </a:pPr>
            <a:r>
              <a:rPr lang="en-US" altLang="en-US" dirty="0">
                <a:solidFill>
                  <a:schemeClr val="bg1"/>
                </a:solidFill>
                <a:ea typeface="ＭＳ Ｐゴシック" panose="020B0600070205080204" pitchFamily="34" charset="-128"/>
              </a:rPr>
              <a:t>Magnesium.</a:t>
            </a:r>
          </a:p>
          <a:p>
            <a:pPr>
              <a:buClr>
                <a:schemeClr val="bg1"/>
              </a:buClr>
              <a:buFont typeface="Arial" panose="020B0604020202020204" pitchFamily="34" charset="0"/>
              <a:buChar char="•"/>
            </a:pPr>
            <a:r>
              <a:rPr lang="en-US" altLang="en-US" dirty="0">
                <a:solidFill>
                  <a:schemeClr val="bg1"/>
                </a:solidFill>
                <a:ea typeface="ＭＳ Ｐゴシック" panose="020B0600070205080204" pitchFamily="34" charset="-128"/>
              </a:rPr>
              <a:t>Zinc.</a:t>
            </a:r>
          </a:p>
          <a:p>
            <a:pPr>
              <a:buClr>
                <a:schemeClr val="bg1"/>
              </a:buClr>
              <a:buFont typeface="Arial" panose="020B0604020202020204" pitchFamily="34" charset="0"/>
              <a:buChar char="•"/>
            </a:pPr>
            <a:r>
              <a:rPr lang="en-US" altLang="en-US" dirty="0">
                <a:solidFill>
                  <a:schemeClr val="bg1"/>
                </a:solidFill>
                <a:ea typeface="ＭＳ Ｐゴシック" panose="020B0600070205080204" pitchFamily="34" charset="-128"/>
              </a:rPr>
              <a:t>Vitamin A.</a:t>
            </a:r>
          </a:p>
          <a:p>
            <a:pPr>
              <a:buClr>
                <a:schemeClr val="bg1"/>
              </a:buClr>
              <a:buFont typeface="Arial" panose="020B0604020202020204" pitchFamily="34" charset="0"/>
              <a:buChar char="•"/>
            </a:pPr>
            <a:r>
              <a:rPr lang="en-US" altLang="en-US" dirty="0">
                <a:solidFill>
                  <a:schemeClr val="bg1"/>
                </a:solidFill>
                <a:ea typeface="ＭＳ Ｐゴシック" panose="020B0600070205080204" pitchFamily="34" charset="-128"/>
              </a:rPr>
              <a:t>Chromium.</a:t>
            </a:r>
          </a:p>
          <a:p>
            <a:pPr>
              <a:buClr>
                <a:schemeClr val="bg1"/>
              </a:buClr>
              <a:buFont typeface="Arial" panose="020B0604020202020204" pitchFamily="34" charset="0"/>
              <a:buChar char="•"/>
            </a:pPr>
            <a:r>
              <a:rPr lang="en-US" altLang="en-US" dirty="0">
                <a:solidFill>
                  <a:schemeClr val="bg1"/>
                </a:solidFill>
                <a:ea typeface="ＭＳ Ｐゴシック" panose="020B0600070205080204" pitchFamily="34" charset="-128"/>
              </a:rPr>
              <a:t>Copper.</a:t>
            </a:r>
          </a:p>
          <a:p>
            <a:pPr>
              <a:buClr>
                <a:schemeClr val="bg1"/>
              </a:buClr>
              <a:buFont typeface="Arial" panose="020B0604020202020204" pitchFamily="34" charset="0"/>
              <a:buChar char="•"/>
            </a:pPr>
            <a:endParaRPr lang="en-US" altLang="en-US" dirty="0">
              <a:solidFill>
                <a:schemeClr val="bg1"/>
              </a:solidFill>
              <a:ea typeface="ＭＳ Ｐゴシック" panose="020B0600070205080204" pitchFamily="34" charset="-128"/>
            </a:endParaRPr>
          </a:p>
        </p:txBody>
      </p:sp>
      <p:sp>
        <p:nvSpPr>
          <p:cNvPr id="63492" name="Rectangle 3">
            <a:extLst>
              <a:ext uri="{FF2B5EF4-FFF2-40B4-BE49-F238E27FC236}">
                <a16:creationId xmlns:a16="http://schemas.microsoft.com/office/drawing/2014/main" id="{C374882F-7EB6-4E4F-8525-4E20F62372FD}"/>
              </a:ext>
            </a:extLst>
          </p:cNvPr>
          <p:cNvSpPr>
            <a:spLocks noChangeArrowheads="1"/>
          </p:cNvSpPr>
          <p:nvPr/>
        </p:nvSpPr>
        <p:spPr bwMode="auto">
          <a:xfrm>
            <a:off x="1371600" y="6503988"/>
            <a:ext cx="64008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600" dirty="0" err="1">
                <a:solidFill>
                  <a:schemeClr val="bg1"/>
                </a:solidFill>
              </a:rPr>
              <a:t>Endocr</a:t>
            </a:r>
            <a:r>
              <a:rPr lang="en-US" altLang="en-US" sz="1600" dirty="0">
                <a:solidFill>
                  <a:schemeClr val="bg1"/>
                </a:solidFill>
              </a:rPr>
              <a:t> </a:t>
            </a:r>
            <a:r>
              <a:rPr lang="en-US" altLang="en-US" sz="1600" dirty="0" err="1">
                <a:solidFill>
                  <a:schemeClr val="bg1"/>
                </a:solidFill>
              </a:rPr>
              <a:t>Metab</a:t>
            </a:r>
            <a:r>
              <a:rPr lang="en-US" altLang="en-US" sz="1600" dirty="0">
                <a:solidFill>
                  <a:schemeClr val="bg1"/>
                </a:solidFill>
              </a:rPr>
              <a:t> Immune </a:t>
            </a:r>
            <a:r>
              <a:rPr lang="en-US" altLang="en-US" sz="1600" dirty="0" err="1">
                <a:solidFill>
                  <a:schemeClr val="bg1"/>
                </a:solidFill>
              </a:rPr>
              <a:t>Disord</a:t>
            </a:r>
            <a:r>
              <a:rPr lang="en-US" altLang="en-US" sz="1600" dirty="0">
                <a:solidFill>
                  <a:schemeClr val="bg1"/>
                </a:solidFill>
              </a:rPr>
              <a:t> Drug Targets. 9(3):277-94.</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27B8D1-38BF-9740-8C79-AA1D186887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231" y="169867"/>
            <a:ext cx="3810000" cy="2222500"/>
          </a:xfrm>
          <a:prstGeom prst="rect">
            <a:avLst/>
          </a:prstGeom>
        </p:spPr>
      </p:pic>
      <p:sp>
        <p:nvSpPr>
          <p:cNvPr id="2" name="Title 1">
            <a:extLst>
              <a:ext uri="{FF2B5EF4-FFF2-40B4-BE49-F238E27FC236}">
                <a16:creationId xmlns:a16="http://schemas.microsoft.com/office/drawing/2014/main" id="{95B79836-E4C3-804F-A7AF-A320D3158E05}"/>
              </a:ext>
            </a:extLst>
          </p:cNvPr>
          <p:cNvSpPr>
            <a:spLocks noGrp="1"/>
          </p:cNvSpPr>
          <p:nvPr>
            <p:ph type="title"/>
          </p:nvPr>
        </p:nvSpPr>
        <p:spPr/>
        <p:txBody>
          <a:bodyPr/>
          <a:lstStyle/>
          <a:p>
            <a:r>
              <a:rPr lang="en-US" dirty="0"/>
              <a:t>Iodine in foods</a:t>
            </a:r>
          </a:p>
        </p:txBody>
      </p:sp>
      <p:graphicFrame>
        <p:nvGraphicFramePr>
          <p:cNvPr id="5" name="Content Placeholder 4">
            <a:extLst>
              <a:ext uri="{FF2B5EF4-FFF2-40B4-BE49-F238E27FC236}">
                <a16:creationId xmlns:a16="http://schemas.microsoft.com/office/drawing/2014/main" id="{10BB66A7-DA76-4241-A47E-8308E3F72F95}"/>
              </a:ext>
            </a:extLst>
          </p:cNvPr>
          <p:cNvGraphicFramePr>
            <a:graphicFrameLocks noGrp="1"/>
          </p:cNvGraphicFramePr>
          <p:nvPr>
            <p:ph idx="1"/>
            <p:extLst>
              <p:ext uri="{D42A27DB-BD31-4B8C-83A1-F6EECF244321}">
                <p14:modId xmlns:p14="http://schemas.microsoft.com/office/powerpoint/2010/main" val="807438924"/>
              </p:ext>
            </p:extLst>
          </p:nvPr>
        </p:nvGraphicFramePr>
        <p:xfrm>
          <a:off x="457200" y="2199861"/>
          <a:ext cx="8229600" cy="4002160"/>
        </p:xfrm>
        <a:graphic>
          <a:graphicData uri="http://schemas.openxmlformats.org/drawingml/2006/table">
            <a:tbl>
              <a:tblPr>
                <a:tableStyleId>{5C22544A-7EE6-4342-B048-85BDC9FD1C3A}</a:tableStyleId>
              </a:tblPr>
              <a:tblGrid>
                <a:gridCol w="6088566">
                  <a:extLst>
                    <a:ext uri="{9D8B030D-6E8A-4147-A177-3AD203B41FA5}">
                      <a16:colId xmlns:a16="http://schemas.microsoft.com/office/drawing/2014/main" val="1052516172"/>
                    </a:ext>
                  </a:extLst>
                </a:gridCol>
                <a:gridCol w="1020336">
                  <a:extLst>
                    <a:ext uri="{9D8B030D-6E8A-4147-A177-3AD203B41FA5}">
                      <a16:colId xmlns:a16="http://schemas.microsoft.com/office/drawing/2014/main" val="3651800236"/>
                    </a:ext>
                  </a:extLst>
                </a:gridCol>
                <a:gridCol w="1120698">
                  <a:extLst>
                    <a:ext uri="{9D8B030D-6E8A-4147-A177-3AD203B41FA5}">
                      <a16:colId xmlns:a16="http://schemas.microsoft.com/office/drawing/2014/main" val="2170597073"/>
                    </a:ext>
                  </a:extLst>
                </a:gridCol>
              </a:tblGrid>
              <a:tr h="623920">
                <a:tc>
                  <a:txBody>
                    <a:bodyPr/>
                    <a:lstStyle/>
                    <a:p>
                      <a:pPr algn="l" fontAlgn="ctr"/>
                      <a:r>
                        <a:rPr lang="en-AU" sz="1600" u="none" strike="noStrike" dirty="0">
                          <a:effectLst/>
                          <a:latin typeface="Arial" panose="020B0604020202020204" pitchFamily="34" charset="0"/>
                          <a:cs typeface="Arial" panose="020B0604020202020204" pitchFamily="34" charset="0"/>
                        </a:rPr>
                        <a:t>Food Micrograms (mcg)</a:t>
                      </a:r>
                      <a:endParaRPr lang="en-AU"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ctr"/>
                      <a:r>
                        <a:rPr lang="en-AU" sz="1600" u="none" strike="noStrike">
                          <a:effectLst/>
                          <a:latin typeface="Arial" panose="020B0604020202020204" pitchFamily="34" charset="0"/>
                          <a:cs typeface="Arial" panose="020B0604020202020204" pitchFamily="34" charset="0"/>
                        </a:rPr>
                        <a:t>per serving</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ctr"/>
                      <a:r>
                        <a:rPr lang="en-AU" sz="1600" u="none" strike="noStrike">
                          <a:effectLst/>
                          <a:latin typeface="Arial" panose="020B0604020202020204" pitchFamily="34" charset="0"/>
                          <a:cs typeface="Arial" panose="020B0604020202020204" pitchFamily="34" charset="0"/>
                        </a:rPr>
                        <a:t>Percent DV*</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640674870"/>
                  </a:ext>
                </a:extLst>
              </a:tr>
              <a:tr h="337824">
                <a:tc>
                  <a:txBody>
                    <a:bodyPr/>
                    <a:lstStyle/>
                    <a:p>
                      <a:pPr algn="l" fontAlgn="ctr"/>
                      <a:r>
                        <a:rPr lang="en-AU" sz="1600" u="none" strike="noStrike" dirty="0">
                          <a:effectLst/>
                          <a:latin typeface="Arial" panose="020B0604020202020204" pitchFamily="34" charset="0"/>
                          <a:cs typeface="Arial" panose="020B0604020202020204" pitchFamily="34" charset="0"/>
                        </a:rPr>
                        <a:t>Seaweed, nori, dried, 10 g</a:t>
                      </a:r>
                      <a:endParaRPr lang="en-AU"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AU" sz="1600" u="none" strike="noStrike">
                          <a:effectLst/>
                          <a:latin typeface="Arial" panose="020B0604020202020204" pitchFamily="34" charset="0"/>
                          <a:cs typeface="Arial" panose="020B0604020202020204" pitchFamily="34" charset="0"/>
                        </a:rPr>
                        <a:t>232</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AU" sz="1600" u="none" strike="noStrike">
                          <a:effectLst/>
                          <a:latin typeface="Arial" panose="020B0604020202020204" pitchFamily="34" charset="0"/>
                          <a:cs typeface="Arial" panose="020B0604020202020204" pitchFamily="34" charset="0"/>
                        </a:rPr>
                        <a:t>155</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247244710"/>
                  </a:ext>
                </a:extLst>
              </a:tr>
              <a:tr h="337824">
                <a:tc>
                  <a:txBody>
                    <a:bodyPr/>
                    <a:lstStyle/>
                    <a:p>
                      <a:pPr algn="l" fontAlgn="ctr"/>
                      <a:r>
                        <a:rPr lang="en-AU" sz="1600" u="none" strike="noStrike">
                          <a:effectLst/>
                          <a:latin typeface="Arial" panose="020B0604020202020204" pitchFamily="34" charset="0"/>
                          <a:cs typeface="Arial" panose="020B0604020202020204" pitchFamily="34" charset="0"/>
                        </a:rPr>
                        <a:t>Iodized table salt, 1.5 g (approx. ¼ teaspoon)</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AU" sz="1600" u="none" strike="noStrike">
                          <a:effectLst/>
                          <a:latin typeface="Arial" panose="020B0604020202020204" pitchFamily="34" charset="0"/>
                          <a:cs typeface="Arial" panose="020B0604020202020204" pitchFamily="34" charset="0"/>
                        </a:rPr>
                        <a:t>76</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AU" sz="1600" u="none" strike="noStrike">
                          <a:effectLst/>
                          <a:latin typeface="Arial" panose="020B0604020202020204" pitchFamily="34" charset="0"/>
                          <a:cs typeface="Arial" panose="020B0604020202020204" pitchFamily="34" charset="0"/>
                        </a:rPr>
                        <a:t>51</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577741688"/>
                  </a:ext>
                </a:extLst>
              </a:tr>
              <a:tr h="337824">
                <a:tc>
                  <a:txBody>
                    <a:bodyPr/>
                    <a:lstStyle/>
                    <a:p>
                      <a:pPr algn="l" fontAlgn="ctr"/>
                      <a:r>
                        <a:rPr lang="en-AU" sz="1600" u="none" strike="noStrike" dirty="0">
                          <a:effectLst/>
                          <a:latin typeface="Arial" panose="020B0604020202020204" pitchFamily="34" charset="0"/>
                          <a:cs typeface="Arial" panose="020B0604020202020204" pitchFamily="34" charset="0"/>
                        </a:rPr>
                        <a:t>Pasta, enriched, boiled in water with iodized salt, 1 cup</a:t>
                      </a:r>
                      <a:endParaRPr lang="en-AU"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AU" sz="1600" u="none" strike="noStrike">
                          <a:effectLst/>
                          <a:latin typeface="Arial" panose="020B0604020202020204" pitchFamily="34" charset="0"/>
                          <a:cs typeface="Arial" panose="020B0604020202020204" pitchFamily="34" charset="0"/>
                        </a:rPr>
                        <a:t>36</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AU" sz="1600" u="none" strike="noStrike">
                          <a:effectLst/>
                          <a:latin typeface="Arial" panose="020B0604020202020204" pitchFamily="34" charset="0"/>
                          <a:cs typeface="Arial" panose="020B0604020202020204" pitchFamily="34" charset="0"/>
                        </a:rPr>
                        <a:t>24</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717108075"/>
                  </a:ext>
                </a:extLst>
              </a:tr>
              <a:tr h="337824">
                <a:tc>
                  <a:txBody>
                    <a:bodyPr/>
                    <a:lstStyle/>
                    <a:p>
                      <a:pPr algn="l" fontAlgn="ctr"/>
                      <a:r>
                        <a:rPr lang="en-AU" sz="1600" u="none" strike="noStrike">
                          <a:effectLst/>
                          <a:latin typeface="Arial" panose="020B0604020202020204" pitchFamily="34" charset="0"/>
                          <a:cs typeface="Arial" panose="020B0604020202020204" pitchFamily="34" charset="0"/>
                        </a:rPr>
                        <a:t>Soy beverage, 1 cup</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AU" sz="1600" u="none" strike="noStrike">
                          <a:effectLst/>
                          <a:latin typeface="Arial" panose="020B0604020202020204" pitchFamily="34" charset="0"/>
                          <a:cs typeface="Arial" panose="020B0604020202020204" pitchFamily="34" charset="0"/>
                        </a:rPr>
                        <a:t>7</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AU" sz="1600" u="none" strike="noStrike">
                          <a:effectLst/>
                          <a:latin typeface="Arial" panose="020B0604020202020204" pitchFamily="34" charset="0"/>
                          <a:cs typeface="Arial" panose="020B0604020202020204" pitchFamily="34" charset="0"/>
                        </a:rPr>
                        <a:t>5</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825216155"/>
                  </a:ext>
                </a:extLst>
              </a:tr>
              <a:tr h="337824">
                <a:tc>
                  <a:txBody>
                    <a:bodyPr/>
                    <a:lstStyle/>
                    <a:p>
                      <a:pPr algn="l" fontAlgn="ctr"/>
                      <a:r>
                        <a:rPr lang="en-AU" sz="1600" u="none" strike="noStrike" dirty="0">
                          <a:effectLst/>
                          <a:latin typeface="Arial" panose="020B0604020202020204" pitchFamily="34" charset="0"/>
                          <a:cs typeface="Arial" panose="020B0604020202020204" pitchFamily="34" charset="0"/>
                        </a:rPr>
                        <a:t>Fruit cocktail in light syrup, canned, ½ cup</a:t>
                      </a:r>
                      <a:endParaRPr lang="en-AU"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AU" sz="1600" u="none" strike="noStrike">
                          <a:effectLst/>
                          <a:latin typeface="Arial" panose="020B0604020202020204" pitchFamily="34" charset="0"/>
                          <a:cs typeface="Arial" panose="020B0604020202020204" pitchFamily="34" charset="0"/>
                        </a:rPr>
                        <a:t>6</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AU" sz="1600" u="none" strike="noStrike">
                          <a:effectLst/>
                          <a:latin typeface="Arial" panose="020B0604020202020204" pitchFamily="34" charset="0"/>
                          <a:cs typeface="Arial" panose="020B0604020202020204" pitchFamily="34" charset="0"/>
                        </a:rPr>
                        <a:t>4</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428901504"/>
                  </a:ext>
                </a:extLst>
              </a:tr>
              <a:tr h="337824">
                <a:tc>
                  <a:txBody>
                    <a:bodyPr/>
                    <a:lstStyle/>
                    <a:p>
                      <a:pPr algn="l" fontAlgn="ctr"/>
                      <a:r>
                        <a:rPr lang="en-AU" sz="1600" u="none" strike="noStrike">
                          <a:effectLst/>
                          <a:latin typeface="Arial" panose="020B0604020202020204" pitchFamily="34" charset="0"/>
                          <a:cs typeface="Arial" panose="020B0604020202020204" pitchFamily="34" charset="0"/>
                        </a:rPr>
                        <a:t>Almond beverage, 1 cup</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AU" sz="1600" u="none" strike="noStrike">
                          <a:effectLst/>
                          <a:latin typeface="Arial" panose="020B0604020202020204" pitchFamily="34" charset="0"/>
                          <a:cs typeface="Arial" panose="020B0604020202020204" pitchFamily="34" charset="0"/>
                        </a:rPr>
                        <a:t>2</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AU" sz="1600" u="none" strike="noStrike">
                          <a:effectLst/>
                          <a:latin typeface="Arial" panose="020B0604020202020204" pitchFamily="34" charset="0"/>
                          <a:cs typeface="Arial" panose="020B0604020202020204" pitchFamily="34" charset="0"/>
                        </a:rPr>
                        <a:t>1</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398444079"/>
                  </a:ext>
                </a:extLst>
              </a:tr>
              <a:tr h="337824">
                <a:tc>
                  <a:txBody>
                    <a:bodyPr/>
                    <a:lstStyle/>
                    <a:p>
                      <a:pPr algn="l" fontAlgn="ctr"/>
                      <a:r>
                        <a:rPr lang="en-AU" sz="1600" u="none" strike="noStrike">
                          <a:effectLst/>
                          <a:latin typeface="Arial" panose="020B0604020202020204" pitchFamily="34" charset="0"/>
                          <a:cs typeface="Arial" panose="020B0604020202020204" pitchFamily="34" charset="0"/>
                        </a:rPr>
                        <a:t>Apple juice, 1 cup</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AU" sz="1600" u="none" strike="noStrike">
                          <a:effectLst/>
                          <a:latin typeface="Arial" panose="020B0604020202020204" pitchFamily="34" charset="0"/>
                          <a:cs typeface="Arial" panose="020B0604020202020204" pitchFamily="34" charset="0"/>
                        </a:rPr>
                        <a:t>1</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AU" sz="1600" u="none" strike="noStrike">
                          <a:effectLst/>
                          <a:latin typeface="Arial" panose="020B0604020202020204" pitchFamily="34" charset="0"/>
                          <a:cs typeface="Arial" panose="020B0604020202020204" pitchFamily="34" charset="0"/>
                        </a:rPr>
                        <a:t>1</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908878850"/>
                  </a:ext>
                </a:extLst>
              </a:tr>
              <a:tr h="337824">
                <a:tc>
                  <a:txBody>
                    <a:bodyPr/>
                    <a:lstStyle/>
                    <a:p>
                      <a:pPr algn="l" fontAlgn="ctr"/>
                      <a:r>
                        <a:rPr lang="en-AU" sz="1600" u="none" strike="noStrike">
                          <a:effectLst/>
                          <a:latin typeface="Arial" panose="020B0604020202020204" pitchFamily="34" charset="0"/>
                          <a:cs typeface="Arial" panose="020B0604020202020204" pitchFamily="34" charset="0"/>
                        </a:rPr>
                        <a:t>Raisin bran cereal, 1 cup</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AU" sz="1600" u="none" strike="noStrike">
                          <a:effectLst/>
                          <a:latin typeface="Arial" panose="020B0604020202020204" pitchFamily="34" charset="0"/>
                          <a:cs typeface="Arial" panose="020B0604020202020204" pitchFamily="34" charset="0"/>
                        </a:rPr>
                        <a:t>1</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AU" sz="1600" u="none" strike="noStrike">
                          <a:effectLst/>
                          <a:latin typeface="Arial" panose="020B0604020202020204" pitchFamily="34" charset="0"/>
                          <a:cs typeface="Arial" panose="020B0604020202020204" pitchFamily="34" charset="0"/>
                        </a:rPr>
                        <a:t>1</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311044457"/>
                  </a:ext>
                </a:extLst>
              </a:tr>
              <a:tr h="337824">
                <a:tc>
                  <a:txBody>
                    <a:bodyPr/>
                    <a:lstStyle/>
                    <a:p>
                      <a:pPr algn="l" fontAlgn="ctr"/>
                      <a:r>
                        <a:rPr lang="en-AU" sz="1600" u="none" strike="noStrike">
                          <a:effectLst/>
                          <a:latin typeface="Arial" panose="020B0604020202020204" pitchFamily="34" charset="0"/>
                          <a:cs typeface="Arial" panose="020B0604020202020204" pitchFamily="34" charset="0"/>
                        </a:rPr>
                        <a:t>Rice, brown, cooked, ½ cup</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AU" sz="1600" u="none" strike="noStrike">
                          <a:effectLst/>
                          <a:latin typeface="Arial" panose="020B0604020202020204" pitchFamily="34" charset="0"/>
                          <a:cs typeface="Arial" panose="020B0604020202020204" pitchFamily="34" charset="0"/>
                        </a:rPr>
                        <a:t>1</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AU" sz="1600" u="none" strike="noStrike">
                          <a:effectLst/>
                          <a:latin typeface="Arial" panose="020B0604020202020204" pitchFamily="34" charset="0"/>
                          <a:cs typeface="Arial" panose="020B0604020202020204" pitchFamily="34" charset="0"/>
                        </a:rPr>
                        <a:t>1</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531870144"/>
                  </a:ext>
                </a:extLst>
              </a:tr>
              <a:tr h="337824">
                <a:tc>
                  <a:txBody>
                    <a:bodyPr/>
                    <a:lstStyle/>
                    <a:p>
                      <a:pPr algn="l" fontAlgn="ctr"/>
                      <a:r>
                        <a:rPr lang="en-AU" sz="1600" u="none" strike="noStrike">
                          <a:effectLst/>
                          <a:latin typeface="Arial" panose="020B0604020202020204" pitchFamily="34" charset="0"/>
                          <a:cs typeface="Arial" panose="020B0604020202020204" pitchFamily="34" charset="0"/>
                        </a:rPr>
                        <a:t>Corn, canned, ½ cup</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AU" sz="1600" u="none" strike="noStrike">
                          <a:effectLst/>
                          <a:latin typeface="Arial" panose="020B0604020202020204" pitchFamily="34" charset="0"/>
                          <a:cs typeface="Arial" panose="020B0604020202020204" pitchFamily="34" charset="0"/>
                        </a:rPr>
                        <a:t>1</a:t>
                      </a:r>
                      <a:endParaRPr lang="en-AU"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AU" sz="1600" u="none" strike="noStrike" dirty="0">
                          <a:effectLst/>
                          <a:latin typeface="Arial" panose="020B0604020202020204" pitchFamily="34" charset="0"/>
                          <a:cs typeface="Arial" panose="020B0604020202020204" pitchFamily="34" charset="0"/>
                        </a:rPr>
                        <a:t>1</a:t>
                      </a:r>
                      <a:endParaRPr lang="en-AU"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22826480"/>
                  </a:ext>
                </a:extLst>
              </a:tr>
            </a:tbl>
          </a:graphicData>
        </a:graphic>
      </p:graphicFrame>
      <p:sp>
        <p:nvSpPr>
          <p:cNvPr id="3" name="TextBox 2">
            <a:extLst>
              <a:ext uri="{FF2B5EF4-FFF2-40B4-BE49-F238E27FC236}">
                <a16:creationId xmlns:a16="http://schemas.microsoft.com/office/drawing/2014/main" id="{973607D2-B215-F14B-B025-52E732FD5AE8}"/>
              </a:ext>
            </a:extLst>
          </p:cNvPr>
          <p:cNvSpPr txBox="1"/>
          <p:nvPr/>
        </p:nvSpPr>
        <p:spPr>
          <a:xfrm>
            <a:off x="371959" y="6307810"/>
            <a:ext cx="4900701" cy="307777"/>
          </a:xfrm>
          <a:prstGeom prst="rect">
            <a:avLst/>
          </a:prstGeom>
          <a:noFill/>
        </p:spPr>
        <p:txBody>
          <a:bodyPr wrap="none" rtlCol="0">
            <a:spAutoFit/>
          </a:bodyPr>
          <a:lstStyle/>
          <a:p>
            <a:r>
              <a:rPr lang="en-US" sz="1400" dirty="0">
                <a:solidFill>
                  <a:schemeClr val="bg1"/>
                </a:solidFill>
              </a:rPr>
              <a:t>https://</a:t>
            </a:r>
            <a:r>
              <a:rPr lang="en-US" sz="1400" dirty="0" err="1">
                <a:solidFill>
                  <a:schemeClr val="bg1"/>
                </a:solidFill>
              </a:rPr>
              <a:t>ods.od.nih.gov</a:t>
            </a:r>
            <a:r>
              <a:rPr lang="en-US" sz="1400" dirty="0">
                <a:solidFill>
                  <a:schemeClr val="bg1"/>
                </a:solidFill>
              </a:rPr>
              <a:t>/factsheets/Iodine-</a:t>
            </a:r>
            <a:r>
              <a:rPr lang="en-US" sz="1400" dirty="0" err="1">
                <a:solidFill>
                  <a:schemeClr val="bg1"/>
                </a:solidFill>
              </a:rPr>
              <a:t>HealthProfessional</a:t>
            </a:r>
            <a:r>
              <a:rPr lang="en-US" sz="1400" dirty="0">
                <a:solidFill>
                  <a:schemeClr val="bg1"/>
                </a:solidFill>
              </a:rPr>
              <a:t>/</a:t>
            </a:r>
          </a:p>
        </p:txBody>
      </p:sp>
    </p:spTree>
    <p:extLst>
      <p:ext uri="{BB962C8B-B14F-4D97-AF65-F5344CB8AC3E}">
        <p14:creationId xmlns:p14="http://schemas.microsoft.com/office/powerpoint/2010/main" val="40506107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C4806-6AB9-6641-A3CA-42ACAD4475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3" name="Content Placeholder 2">
            <a:extLst>
              <a:ext uri="{FF2B5EF4-FFF2-40B4-BE49-F238E27FC236}">
                <a16:creationId xmlns:a16="http://schemas.microsoft.com/office/drawing/2014/main" id="{BD7DE4C1-04E4-004B-819D-1C2DD226C97C}"/>
              </a:ext>
            </a:extLst>
          </p:cNvPr>
          <p:cNvSpPr>
            <a:spLocks noGrp="1"/>
          </p:cNvSpPr>
          <p:nvPr>
            <p:ph idx="1"/>
          </p:nvPr>
        </p:nvSpPr>
        <p:spPr>
          <a:xfrm>
            <a:off x="15720" y="146465"/>
            <a:ext cx="5320748" cy="4708525"/>
          </a:xfrm>
        </p:spPr>
        <p:txBody>
          <a:bodyPr/>
          <a:lstStyle/>
          <a:p>
            <a:pPr marL="136525" indent="0">
              <a:buNone/>
            </a:pPr>
            <a:r>
              <a:rPr lang="en-AU" dirty="0">
                <a:solidFill>
                  <a:schemeClr val="bg1"/>
                </a:solidFill>
              </a:rPr>
              <a:t>Milk alternatives contain far less iodine than whole milk.</a:t>
            </a:r>
          </a:p>
          <a:p>
            <a:pPr marL="136525" indent="0">
              <a:buNone/>
            </a:pPr>
            <a:r>
              <a:rPr lang="en-AU" dirty="0">
                <a:solidFill>
                  <a:schemeClr val="bg1"/>
                </a:solidFill>
              </a:rPr>
              <a:t>Pasteurizing milk decreases its iodine levels.</a:t>
            </a:r>
            <a:endParaRPr lang="en-US" dirty="0">
              <a:solidFill>
                <a:schemeClr val="bg1"/>
              </a:solidFill>
            </a:endParaRPr>
          </a:p>
        </p:txBody>
      </p:sp>
      <p:sp>
        <p:nvSpPr>
          <p:cNvPr id="4" name="TextBox 3">
            <a:extLst>
              <a:ext uri="{FF2B5EF4-FFF2-40B4-BE49-F238E27FC236}">
                <a16:creationId xmlns:a16="http://schemas.microsoft.com/office/drawing/2014/main" id="{9B79BED8-8CAD-0549-A82F-599424FC2CEB}"/>
              </a:ext>
            </a:extLst>
          </p:cNvPr>
          <p:cNvSpPr txBox="1"/>
          <p:nvPr/>
        </p:nvSpPr>
        <p:spPr>
          <a:xfrm>
            <a:off x="-43561" y="6459193"/>
            <a:ext cx="2719655" cy="369332"/>
          </a:xfrm>
          <a:prstGeom prst="rect">
            <a:avLst/>
          </a:prstGeom>
          <a:noFill/>
        </p:spPr>
        <p:txBody>
          <a:bodyPr wrap="none" rtlCol="0">
            <a:spAutoFit/>
          </a:bodyPr>
          <a:lstStyle/>
          <a:p>
            <a:r>
              <a:rPr lang="en-AU" dirty="0">
                <a:solidFill>
                  <a:schemeClr val="bg1"/>
                </a:solidFill>
                <a:ea typeface="ＭＳ Ｐゴシック" pitchFamily="-111" charset="-128"/>
                <a:cs typeface="ＭＳ Ｐゴシック" pitchFamily="-111" charset="-128"/>
              </a:rPr>
              <a:t> Thyroid. 26(9):1308-10. </a:t>
            </a:r>
            <a:endParaRPr lang="en-US" dirty="0">
              <a:solidFill>
                <a:schemeClr val="bg1"/>
              </a:solidFill>
            </a:endParaRPr>
          </a:p>
        </p:txBody>
      </p:sp>
    </p:spTree>
    <p:extLst>
      <p:ext uri="{BB962C8B-B14F-4D97-AF65-F5344CB8AC3E}">
        <p14:creationId xmlns:p14="http://schemas.microsoft.com/office/powerpoint/2010/main" val="6420478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CDE0-1D9A-7E46-B061-5F16579450B4}"/>
              </a:ext>
            </a:extLst>
          </p:cNvPr>
          <p:cNvSpPr>
            <a:spLocks noGrp="1"/>
          </p:cNvSpPr>
          <p:nvPr>
            <p:ph type="title"/>
          </p:nvPr>
        </p:nvSpPr>
        <p:spPr/>
        <p:txBody>
          <a:bodyPr>
            <a:normAutofit/>
          </a:bodyPr>
          <a:lstStyle/>
          <a:p>
            <a:pPr>
              <a:defRPr/>
            </a:pPr>
            <a:r>
              <a:rPr lang="en-US" altLang="en-US" dirty="0">
                <a:ea typeface="ＭＳ Ｐゴシック" panose="020B0600070205080204" pitchFamily="34" charset="-128"/>
              </a:rPr>
              <a:t>Selenium, 400mcg/day</a:t>
            </a:r>
            <a:endParaRPr lang="en-US" dirty="0"/>
          </a:p>
        </p:txBody>
      </p:sp>
      <p:graphicFrame>
        <p:nvGraphicFramePr>
          <p:cNvPr id="5" name="Table 4">
            <a:extLst>
              <a:ext uri="{FF2B5EF4-FFF2-40B4-BE49-F238E27FC236}">
                <a16:creationId xmlns:a16="http://schemas.microsoft.com/office/drawing/2014/main" id="{CA567FEF-1375-B147-A311-341794B24509}"/>
              </a:ext>
            </a:extLst>
          </p:cNvPr>
          <p:cNvGraphicFramePr>
            <a:graphicFrameLocks noGrp="1"/>
          </p:cNvGraphicFramePr>
          <p:nvPr>
            <p:extLst>
              <p:ext uri="{D42A27DB-BD31-4B8C-83A1-F6EECF244321}">
                <p14:modId xmlns:p14="http://schemas.microsoft.com/office/powerpoint/2010/main" val="1939389025"/>
              </p:ext>
            </p:extLst>
          </p:nvPr>
        </p:nvGraphicFramePr>
        <p:xfrm>
          <a:off x="569843" y="1512073"/>
          <a:ext cx="8116957" cy="4815840"/>
        </p:xfrm>
        <a:graphic>
          <a:graphicData uri="http://schemas.openxmlformats.org/drawingml/2006/table">
            <a:tbl>
              <a:tblPr>
                <a:tableStyleId>{21E4AEA4-8DFA-4A89-87EB-49C32662AFE0}</a:tableStyleId>
              </a:tblPr>
              <a:tblGrid>
                <a:gridCol w="6162261">
                  <a:extLst>
                    <a:ext uri="{9D8B030D-6E8A-4147-A177-3AD203B41FA5}">
                      <a16:colId xmlns:a16="http://schemas.microsoft.com/office/drawing/2014/main" val="1152361314"/>
                    </a:ext>
                  </a:extLst>
                </a:gridCol>
                <a:gridCol w="1954696">
                  <a:extLst>
                    <a:ext uri="{9D8B030D-6E8A-4147-A177-3AD203B41FA5}">
                      <a16:colId xmlns:a16="http://schemas.microsoft.com/office/drawing/2014/main" val="2141401170"/>
                    </a:ext>
                  </a:extLst>
                </a:gridCol>
              </a:tblGrid>
              <a:tr h="203200">
                <a:tc>
                  <a:txBody>
                    <a:bodyPr/>
                    <a:lstStyle/>
                    <a:p>
                      <a:pPr algn="l" fontAlgn="ctr"/>
                      <a:r>
                        <a:rPr lang="en-AU" sz="1800" b="0" u="none" strike="noStrike" dirty="0">
                          <a:effectLst>
                            <a:outerShdw blurRad="50800" dist="38100" dir="2700000" algn="tl" rotWithShape="0">
                              <a:prstClr val="black">
                                <a:alpha val="40000"/>
                              </a:prstClr>
                            </a:outerShdw>
                          </a:effectLst>
                          <a:latin typeface="Helvetica" pitchFamily="2" charset="0"/>
                        </a:rPr>
                        <a:t>Food</a:t>
                      </a:r>
                      <a:endParaRPr lang="en-AU" sz="1800" b="0" i="0" u="none" strike="noStrike" dirty="0">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tc>
                  <a:txBody>
                    <a:bodyPr/>
                    <a:lstStyle/>
                    <a:p>
                      <a:pPr algn="l" fontAlgn="ctr"/>
                      <a:r>
                        <a:rPr lang="en-AU" sz="1800" b="0" u="none" strike="noStrike" dirty="0">
                          <a:effectLst>
                            <a:outerShdw blurRad="50800" dist="38100" dir="2700000" algn="tl" rotWithShape="0">
                              <a:prstClr val="black">
                                <a:alpha val="40000"/>
                              </a:prstClr>
                            </a:outerShdw>
                          </a:effectLst>
                          <a:latin typeface="Helvetica" pitchFamily="2" charset="0"/>
                        </a:rPr>
                        <a:t> mcg per serving</a:t>
                      </a:r>
                      <a:endParaRPr lang="en-AU" sz="1800" b="0" i="0" u="none" strike="noStrike" dirty="0">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extLst>
                  <a:ext uri="{0D108BD9-81ED-4DB2-BD59-A6C34878D82A}">
                    <a16:rowId xmlns:a16="http://schemas.microsoft.com/office/drawing/2014/main" val="1075717245"/>
                  </a:ext>
                </a:extLst>
              </a:tr>
              <a:tr h="203200">
                <a:tc>
                  <a:txBody>
                    <a:bodyPr/>
                    <a:lstStyle/>
                    <a:p>
                      <a:pPr algn="l" fontAlgn="ctr"/>
                      <a:r>
                        <a:rPr lang="en-AU" sz="1800" b="1" u="none" strike="noStrike" dirty="0">
                          <a:effectLst>
                            <a:outerShdw blurRad="50800" dist="38100" dir="2700000" algn="tl" rotWithShape="0">
                              <a:prstClr val="black">
                                <a:alpha val="40000"/>
                              </a:prstClr>
                            </a:outerShdw>
                          </a:effectLst>
                          <a:latin typeface="Helvetica" pitchFamily="2" charset="0"/>
                        </a:rPr>
                        <a:t>Brazil</a:t>
                      </a:r>
                      <a:r>
                        <a:rPr lang="en-AU" sz="1800" b="0" u="none" strike="noStrike" dirty="0">
                          <a:effectLst>
                            <a:outerShdw blurRad="50800" dist="38100" dir="2700000" algn="tl" rotWithShape="0">
                              <a:prstClr val="black">
                                <a:alpha val="40000"/>
                              </a:prstClr>
                            </a:outerShdw>
                          </a:effectLst>
                          <a:latin typeface="Helvetica" pitchFamily="2" charset="0"/>
                        </a:rPr>
                        <a:t> nuts, 1 ounce (6–8 nuts)</a:t>
                      </a:r>
                      <a:endParaRPr lang="en-AU" sz="1800" b="0" i="0" u="none" strike="noStrike" dirty="0">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tc>
                  <a:txBody>
                    <a:bodyPr/>
                    <a:lstStyle/>
                    <a:p>
                      <a:pPr algn="r" fontAlgn="ctr"/>
                      <a:r>
                        <a:rPr lang="en-AU" sz="1800" b="1" u="none" strike="noStrike" dirty="0">
                          <a:effectLst>
                            <a:outerShdw blurRad="50800" dist="38100" dir="2700000" algn="tl" rotWithShape="0">
                              <a:prstClr val="black">
                                <a:alpha val="40000"/>
                              </a:prstClr>
                            </a:outerShdw>
                          </a:effectLst>
                          <a:latin typeface="Helvetica" pitchFamily="2" charset="0"/>
                        </a:rPr>
                        <a:t>544</a:t>
                      </a:r>
                      <a:endParaRPr lang="en-AU" sz="1800" b="1" i="0" u="none" strike="noStrike" dirty="0">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extLst>
                  <a:ext uri="{0D108BD9-81ED-4DB2-BD59-A6C34878D82A}">
                    <a16:rowId xmlns:a16="http://schemas.microsoft.com/office/drawing/2014/main" val="2198285874"/>
                  </a:ext>
                </a:extLst>
              </a:tr>
              <a:tr h="203200">
                <a:tc>
                  <a:txBody>
                    <a:bodyPr/>
                    <a:lstStyle/>
                    <a:p>
                      <a:pPr algn="l" fontAlgn="ctr"/>
                      <a:r>
                        <a:rPr lang="en-AU" sz="1800" b="0" u="none" strike="noStrike">
                          <a:effectLst>
                            <a:outerShdw blurRad="50800" dist="38100" dir="2700000" algn="tl" rotWithShape="0">
                              <a:prstClr val="black">
                                <a:alpha val="40000"/>
                              </a:prstClr>
                            </a:outerShdw>
                          </a:effectLst>
                          <a:latin typeface="Helvetica" pitchFamily="2" charset="0"/>
                        </a:rPr>
                        <a:t>Macaroni, enriched, cooked, 1 cup</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tc>
                  <a:txBody>
                    <a:bodyPr/>
                    <a:lstStyle/>
                    <a:p>
                      <a:pPr algn="r" fontAlgn="ctr"/>
                      <a:r>
                        <a:rPr lang="en-AU" sz="1800" b="0" u="none" strike="noStrike">
                          <a:effectLst>
                            <a:outerShdw blurRad="50800" dist="38100" dir="2700000" algn="tl" rotWithShape="0">
                              <a:prstClr val="black">
                                <a:alpha val="40000"/>
                              </a:prstClr>
                            </a:outerShdw>
                          </a:effectLst>
                          <a:latin typeface="Helvetica" pitchFamily="2" charset="0"/>
                        </a:rPr>
                        <a:t>37</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extLst>
                  <a:ext uri="{0D108BD9-81ED-4DB2-BD59-A6C34878D82A}">
                    <a16:rowId xmlns:a16="http://schemas.microsoft.com/office/drawing/2014/main" val="161567455"/>
                  </a:ext>
                </a:extLst>
              </a:tr>
              <a:tr h="203200">
                <a:tc>
                  <a:txBody>
                    <a:bodyPr/>
                    <a:lstStyle/>
                    <a:p>
                      <a:pPr algn="l" fontAlgn="ctr"/>
                      <a:r>
                        <a:rPr lang="en-AU" sz="1800" b="0" u="none" strike="noStrike">
                          <a:effectLst>
                            <a:outerShdw blurRad="50800" dist="38100" dir="2700000" algn="tl" rotWithShape="0">
                              <a:prstClr val="black">
                                <a:alpha val="40000"/>
                              </a:prstClr>
                            </a:outerShdw>
                          </a:effectLst>
                          <a:latin typeface="Helvetica" pitchFamily="2" charset="0"/>
                        </a:rPr>
                        <a:t>Rice, brown, long-grain, cooked, 1 cup</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tc>
                  <a:txBody>
                    <a:bodyPr/>
                    <a:lstStyle/>
                    <a:p>
                      <a:pPr algn="r" fontAlgn="ctr"/>
                      <a:r>
                        <a:rPr lang="en-AU" sz="1800" b="0" u="none" strike="noStrike">
                          <a:effectLst>
                            <a:outerShdw blurRad="50800" dist="38100" dir="2700000" algn="tl" rotWithShape="0">
                              <a:prstClr val="black">
                                <a:alpha val="40000"/>
                              </a:prstClr>
                            </a:outerShdw>
                          </a:effectLst>
                          <a:latin typeface="Helvetica" pitchFamily="2" charset="0"/>
                        </a:rPr>
                        <a:t>19</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extLst>
                  <a:ext uri="{0D108BD9-81ED-4DB2-BD59-A6C34878D82A}">
                    <a16:rowId xmlns:a16="http://schemas.microsoft.com/office/drawing/2014/main" val="3023748324"/>
                  </a:ext>
                </a:extLst>
              </a:tr>
              <a:tr h="203200">
                <a:tc>
                  <a:txBody>
                    <a:bodyPr/>
                    <a:lstStyle/>
                    <a:p>
                      <a:pPr algn="l" fontAlgn="ctr"/>
                      <a:r>
                        <a:rPr lang="en-AU" sz="1800" b="0" u="none" strike="noStrike">
                          <a:effectLst>
                            <a:outerShdw blurRad="50800" dist="38100" dir="2700000" algn="tl" rotWithShape="0">
                              <a:prstClr val="black">
                                <a:alpha val="40000"/>
                              </a:prstClr>
                            </a:outerShdw>
                          </a:effectLst>
                          <a:latin typeface="Helvetica" pitchFamily="2" charset="0"/>
                        </a:rPr>
                        <a:t>Bread, whole-wheat, 1 slice</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tc>
                  <a:txBody>
                    <a:bodyPr/>
                    <a:lstStyle/>
                    <a:p>
                      <a:pPr algn="r" fontAlgn="ctr"/>
                      <a:r>
                        <a:rPr lang="en-AU" sz="1800" b="0" u="none" strike="noStrike">
                          <a:effectLst>
                            <a:outerShdw blurRad="50800" dist="38100" dir="2700000" algn="tl" rotWithShape="0">
                              <a:prstClr val="black">
                                <a:alpha val="40000"/>
                              </a:prstClr>
                            </a:outerShdw>
                          </a:effectLst>
                          <a:latin typeface="Helvetica" pitchFamily="2" charset="0"/>
                        </a:rPr>
                        <a:t>13</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extLst>
                  <a:ext uri="{0D108BD9-81ED-4DB2-BD59-A6C34878D82A}">
                    <a16:rowId xmlns:a16="http://schemas.microsoft.com/office/drawing/2014/main" val="2913473090"/>
                  </a:ext>
                </a:extLst>
              </a:tr>
              <a:tr h="203200">
                <a:tc>
                  <a:txBody>
                    <a:bodyPr/>
                    <a:lstStyle/>
                    <a:p>
                      <a:pPr algn="l" fontAlgn="ctr"/>
                      <a:r>
                        <a:rPr lang="en-AU" sz="1800" b="0" u="none" strike="noStrike">
                          <a:effectLst>
                            <a:outerShdw blurRad="50800" dist="38100" dir="2700000" algn="tl" rotWithShape="0">
                              <a:prstClr val="black">
                                <a:alpha val="40000"/>
                              </a:prstClr>
                            </a:outerShdw>
                          </a:effectLst>
                          <a:latin typeface="Helvetica" pitchFamily="2" charset="0"/>
                        </a:rPr>
                        <a:t>Baked beans, canned, plain or vegetarian, 1 cup</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tc>
                  <a:txBody>
                    <a:bodyPr/>
                    <a:lstStyle/>
                    <a:p>
                      <a:pPr algn="r" fontAlgn="ctr"/>
                      <a:r>
                        <a:rPr lang="en-AU" sz="1800" b="0" u="none" strike="noStrike">
                          <a:effectLst>
                            <a:outerShdw blurRad="50800" dist="38100" dir="2700000" algn="tl" rotWithShape="0">
                              <a:prstClr val="black">
                                <a:alpha val="40000"/>
                              </a:prstClr>
                            </a:outerShdw>
                          </a:effectLst>
                          <a:latin typeface="Helvetica" pitchFamily="2" charset="0"/>
                        </a:rPr>
                        <a:t>13</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extLst>
                  <a:ext uri="{0D108BD9-81ED-4DB2-BD59-A6C34878D82A}">
                    <a16:rowId xmlns:a16="http://schemas.microsoft.com/office/drawing/2014/main" val="2066085936"/>
                  </a:ext>
                </a:extLst>
              </a:tr>
              <a:tr h="203200">
                <a:tc>
                  <a:txBody>
                    <a:bodyPr/>
                    <a:lstStyle/>
                    <a:p>
                      <a:pPr algn="l" fontAlgn="ctr"/>
                      <a:r>
                        <a:rPr lang="en-AU" sz="1800" b="0" u="none" strike="noStrike" dirty="0">
                          <a:effectLst>
                            <a:outerShdw blurRad="50800" dist="38100" dir="2700000" algn="tl" rotWithShape="0">
                              <a:prstClr val="black">
                                <a:alpha val="40000"/>
                              </a:prstClr>
                            </a:outerShdw>
                          </a:effectLst>
                          <a:latin typeface="Helvetica" pitchFamily="2" charset="0"/>
                        </a:rPr>
                        <a:t>Oatmeal, regular and quick, unenriched, cooked with water, 1 cup</a:t>
                      </a:r>
                      <a:endParaRPr lang="en-AU" sz="1800" b="0" i="0" u="none" strike="noStrike" dirty="0">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tc>
                  <a:txBody>
                    <a:bodyPr/>
                    <a:lstStyle/>
                    <a:p>
                      <a:pPr algn="r" fontAlgn="ctr"/>
                      <a:r>
                        <a:rPr lang="en-AU" sz="1800" b="0" u="none" strike="noStrike">
                          <a:effectLst>
                            <a:outerShdw blurRad="50800" dist="38100" dir="2700000" algn="tl" rotWithShape="0">
                              <a:prstClr val="black">
                                <a:alpha val="40000"/>
                              </a:prstClr>
                            </a:outerShdw>
                          </a:effectLst>
                          <a:latin typeface="Helvetica" pitchFamily="2" charset="0"/>
                        </a:rPr>
                        <a:t>13</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extLst>
                  <a:ext uri="{0D108BD9-81ED-4DB2-BD59-A6C34878D82A}">
                    <a16:rowId xmlns:a16="http://schemas.microsoft.com/office/drawing/2014/main" val="1219472233"/>
                  </a:ext>
                </a:extLst>
              </a:tr>
              <a:tr h="203200">
                <a:tc>
                  <a:txBody>
                    <a:bodyPr/>
                    <a:lstStyle/>
                    <a:p>
                      <a:pPr algn="l" fontAlgn="ctr"/>
                      <a:r>
                        <a:rPr lang="en-AU" sz="1800" b="0" u="none" strike="noStrike" dirty="0">
                          <a:effectLst>
                            <a:outerShdw blurRad="50800" dist="38100" dir="2700000" algn="tl" rotWithShape="0">
                              <a:prstClr val="black">
                                <a:alpha val="40000"/>
                              </a:prstClr>
                            </a:outerShdw>
                          </a:effectLst>
                          <a:latin typeface="Helvetica" pitchFamily="2" charset="0"/>
                        </a:rPr>
                        <a:t>Lentils, boiled, 1 cup</a:t>
                      </a:r>
                      <a:endParaRPr lang="en-AU" sz="1800" b="0" i="0" u="none" strike="noStrike" dirty="0">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tc>
                  <a:txBody>
                    <a:bodyPr/>
                    <a:lstStyle/>
                    <a:p>
                      <a:pPr algn="r" fontAlgn="ctr"/>
                      <a:r>
                        <a:rPr lang="en-AU" sz="1800" b="0" u="none" strike="noStrike">
                          <a:effectLst>
                            <a:outerShdw blurRad="50800" dist="38100" dir="2700000" algn="tl" rotWithShape="0">
                              <a:prstClr val="black">
                                <a:alpha val="40000"/>
                              </a:prstClr>
                            </a:outerShdw>
                          </a:effectLst>
                          <a:latin typeface="Helvetica" pitchFamily="2" charset="0"/>
                        </a:rPr>
                        <a:t>6</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extLst>
                  <a:ext uri="{0D108BD9-81ED-4DB2-BD59-A6C34878D82A}">
                    <a16:rowId xmlns:a16="http://schemas.microsoft.com/office/drawing/2014/main" val="4044404471"/>
                  </a:ext>
                </a:extLst>
              </a:tr>
              <a:tr h="203200">
                <a:tc>
                  <a:txBody>
                    <a:bodyPr/>
                    <a:lstStyle/>
                    <a:p>
                      <a:pPr algn="l" fontAlgn="ctr"/>
                      <a:r>
                        <a:rPr lang="en-AU" sz="1800" b="0" u="none" strike="noStrike">
                          <a:effectLst>
                            <a:outerShdw blurRad="50800" dist="38100" dir="2700000" algn="tl" rotWithShape="0">
                              <a:prstClr val="black">
                                <a:alpha val="40000"/>
                              </a:prstClr>
                            </a:outerShdw>
                          </a:effectLst>
                          <a:latin typeface="Helvetica" pitchFamily="2" charset="0"/>
                        </a:rPr>
                        <a:t>Bread, white, 1 slice</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tc>
                  <a:txBody>
                    <a:bodyPr/>
                    <a:lstStyle/>
                    <a:p>
                      <a:pPr algn="r" fontAlgn="ctr"/>
                      <a:r>
                        <a:rPr lang="en-AU" sz="1800" b="0" u="none" strike="noStrike">
                          <a:effectLst>
                            <a:outerShdw blurRad="50800" dist="38100" dir="2700000" algn="tl" rotWithShape="0">
                              <a:prstClr val="black">
                                <a:alpha val="40000"/>
                              </a:prstClr>
                            </a:outerShdw>
                          </a:effectLst>
                          <a:latin typeface="Helvetica" pitchFamily="2" charset="0"/>
                        </a:rPr>
                        <a:t>6</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extLst>
                  <a:ext uri="{0D108BD9-81ED-4DB2-BD59-A6C34878D82A}">
                    <a16:rowId xmlns:a16="http://schemas.microsoft.com/office/drawing/2014/main" val="3757887971"/>
                  </a:ext>
                </a:extLst>
              </a:tr>
              <a:tr h="203200">
                <a:tc>
                  <a:txBody>
                    <a:bodyPr/>
                    <a:lstStyle/>
                    <a:p>
                      <a:pPr algn="l" fontAlgn="ctr"/>
                      <a:r>
                        <a:rPr lang="en-AU" sz="1800" b="0" u="none" strike="noStrike" dirty="0">
                          <a:effectLst>
                            <a:outerShdw blurRad="50800" dist="38100" dir="2700000" algn="tl" rotWithShape="0">
                              <a:prstClr val="black">
                                <a:alpha val="40000"/>
                              </a:prstClr>
                            </a:outerShdw>
                          </a:effectLst>
                          <a:latin typeface="Helvetica" pitchFamily="2" charset="0"/>
                        </a:rPr>
                        <a:t>Spinach, frozen, boiled, ½ cup</a:t>
                      </a:r>
                      <a:endParaRPr lang="en-AU" sz="1800" b="0" i="0" u="none" strike="noStrike" dirty="0">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tc>
                  <a:txBody>
                    <a:bodyPr/>
                    <a:lstStyle/>
                    <a:p>
                      <a:pPr algn="r" fontAlgn="ctr"/>
                      <a:r>
                        <a:rPr lang="en-AU" sz="1800" b="0" u="none" strike="noStrike">
                          <a:effectLst>
                            <a:outerShdw blurRad="50800" dist="38100" dir="2700000" algn="tl" rotWithShape="0">
                              <a:prstClr val="black">
                                <a:alpha val="40000"/>
                              </a:prstClr>
                            </a:outerShdw>
                          </a:effectLst>
                          <a:latin typeface="Helvetica" pitchFamily="2" charset="0"/>
                        </a:rPr>
                        <a:t>5</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extLst>
                  <a:ext uri="{0D108BD9-81ED-4DB2-BD59-A6C34878D82A}">
                    <a16:rowId xmlns:a16="http://schemas.microsoft.com/office/drawing/2014/main" val="1984114771"/>
                  </a:ext>
                </a:extLst>
              </a:tr>
              <a:tr h="203200">
                <a:tc>
                  <a:txBody>
                    <a:bodyPr/>
                    <a:lstStyle/>
                    <a:p>
                      <a:pPr algn="l" fontAlgn="ctr"/>
                      <a:r>
                        <a:rPr lang="en-AU" sz="1800" b="0" u="none" strike="noStrike">
                          <a:effectLst>
                            <a:outerShdw blurRad="50800" dist="38100" dir="2700000" algn="tl" rotWithShape="0">
                              <a:prstClr val="black">
                                <a:alpha val="40000"/>
                              </a:prstClr>
                            </a:outerShdw>
                          </a:effectLst>
                          <a:latin typeface="Helvetica" pitchFamily="2" charset="0"/>
                        </a:rPr>
                        <a:t>Spaghetti sauce, marinara, 1 cup</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tc>
                  <a:txBody>
                    <a:bodyPr/>
                    <a:lstStyle/>
                    <a:p>
                      <a:pPr algn="r" fontAlgn="ctr"/>
                      <a:r>
                        <a:rPr lang="en-AU" sz="1800" b="0" u="none" strike="noStrike">
                          <a:effectLst>
                            <a:outerShdw blurRad="50800" dist="38100" dir="2700000" algn="tl" rotWithShape="0">
                              <a:prstClr val="black">
                                <a:alpha val="40000"/>
                              </a:prstClr>
                            </a:outerShdw>
                          </a:effectLst>
                          <a:latin typeface="Helvetica" pitchFamily="2" charset="0"/>
                        </a:rPr>
                        <a:t>4</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extLst>
                  <a:ext uri="{0D108BD9-81ED-4DB2-BD59-A6C34878D82A}">
                    <a16:rowId xmlns:a16="http://schemas.microsoft.com/office/drawing/2014/main" val="3005696243"/>
                  </a:ext>
                </a:extLst>
              </a:tr>
              <a:tr h="203200">
                <a:tc>
                  <a:txBody>
                    <a:bodyPr/>
                    <a:lstStyle/>
                    <a:p>
                      <a:pPr algn="l" fontAlgn="ctr"/>
                      <a:r>
                        <a:rPr lang="en-AU" sz="1800" b="0" u="none" strike="noStrike">
                          <a:effectLst>
                            <a:outerShdw blurRad="50800" dist="38100" dir="2700000" algn="tl" rotWithShape="0">
                              <a:prstClr val="black">
                                <a:alpha val="40000"/>
                              </a:prstClr>
                            </a:outerShdw>
                          </a:effectLst>
                          <a:latin typeface="Helvetica" pitchFamily="2" charset="0"/>
                        </a:rPr>
                        <a:t>Cashew nuts, dry roasted, 1 ounce</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tc>
                  <a:txBody>
                    <a:bodyPr/>
                    <a:lstStyle/>
                    <a:p>
                      <a:pPr algn="r" fontAlgn="ctr"/>
                      <a:r>
                        <a:rPr lang="en-AU" sz="1800" b="0" u="none" strike="noStrike">
                          <a:effectLst>
                            <a:outerShdw blurRad="50800" dist="38100" dir="2700000" algn="tl" rotWithShape="0">
                              <a:prstClr val="black">
                                <a:alpha val="40000"/>
                              </a:prstClr>
                            </a:outerShdw>
                          </a:effectLst>
                          <a:latin typeface="Helvetica" pitchFamily="2" charset="0"/>
                        </a:rPr>
                        <a:t>3</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extLst>
                  <a:ext uri="{0D108BD9-81ED-4DB2-BD59-A6C34878D82A}">
                    <a16:rowId xmlns:a16="http://schemas.microsoft.com/office/drawing/2014/main" val="2510631651"/>
                  </a:ext>
                </a:extLst>
              </a:tr>
              <a:tr h="203200">
                <a:tc>
                  <a:txBody>
                    <a:bodyPr/>
                    <a:lstStyle/>
                    <a:p>
                      <a:pPr algn="l" fontAlgn="ctr"/>
                      <a:r>
                        <a:rPr lang="en-AU" sz="1800" b="0" u="none" strike="noStrike">
                          <a:effectLst>
                            <a:outerShdw blurRad="50800" dist="38100" dir="2700000" algn="tl" rotWithShape="0">
                              <a:prstClr val="black">
                                <a:alpha val="40000"/>
                              </a:prstClr>
                            </a:outerShdw>
                          </a:effectLst>
                          <a:latin typeface="Helvetica" pitchFamily="2" charset="0"/>
                        </a:rPr>
                        <a:t>Corn flakes, 1 cup</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tc>
                  <a:txBody>
                    <a:bodyPr/>
                    <a:lstStyle/>
                    <a:p>
                      <a:pPr algn="r" fontAlgn="ctr"/>
                      <a:r>
                        <a:rPr lang="en-AU" sz="1800" b="0" u="none" strike="noStrike">
                          <a:effectLst>
                            <a:outerShdw blurRad="50800" dist="38100" dir="2700000" algn="tl" rotWithShape="0">
                              <a:prstClr val="black">
                                <a:alpha val="40000"/>
                              </a:prstClr>
                            </a:outerShdw>
                          </a:effectLst>
                          <a:latin typeface="Helvetica" pitchFamily="2" charset="0"/>
                        </a:rPr>
                        <a:t>2</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extLst>
                  <a:ext uri="{0D108BD9-81ED-4DB2-BD59-A6C34878D82A}">
                    <a16:rowId xmlns:a16="http://schemas.microsoft.com/office/drawing/2014/main" val="1198497904"/>
                  </a:ext>
                </a:extLst>
              </a:tr>
              <a:tr h="203200">
                <a:tc>
                  <a:txBody>
                    <a:bodyPr/>
                    <a:lstStyle/>
                    <a:p>
                      <a:pPr algn="l" fontAlgn="ctr"/>
                      <a:r>
                        <a:rPr lang="en-AU" sz="1800" b="0" u="none" strike="noStrike" dirty="0">
                          <a:effectLst>
                            <a:outerShdw blurRad="50800" dist="38100" dir="2700000" algn="tl" rotWithShape="0">
                              <a:prstClr val="black">
                                <a:alpha val="40000"/>
                              </a:prstClr>
                            </a:outerShdw>
                          </a:effectLst>
                          <a:latin typeface="Helvetica" pitchFamily="2" charset="0"/>
                        </a:rPr>
                        <a:t>Green peas, frozen, boiled, ½ cup</a:t>
                      </a:r>
                      <a:endParaRPr lang="en-AU" sz="1800" b="0" i="0" u="none" strike="noStrike" dirty="0">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tc>
                  <a:txBody>
                    <a:bodyPr/>
                    <a:lstStyle/>
                    <a:p>
                      <a:pPr algn="r" fontAlgn="ctr"/>
                      <a:r>
                        <a:rPr lang="en-AU" sz="1800" b="0" u="none" strike="noStrike">
                          <a:effectLst>
                            <a:outerShdw blurRad="50800" dist="38100" dir="2700000" algn="tl" rotWithShape="0">
                              <a:prstClr val="black">
                                <a:alpha val="40000"/>
                              </a:prstClr>
                            </a:outerShdw>
                          </a:effectLst>
                          <a:latin typeface="Helvetica" pitchFamily="2" charset="0"/>
                        </a:rPr>
                        <a:t>1</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extLst>
                  <a:ext uri="{0D108BD9-81ED-4DB2-BD59-A6C34878D82A}">
                    <a16:rowId xmlns:a16="http://schemas.microsoft.com/office/drawing/2014/main" val="3852403712"/>
                  </a:ext>
                </a:extLst>
              </a:tr>
              <a:tr h="203200">
                <a:tc>
                  <a:txBody>
                    <a:bodyPr/>
                    <a:lstStyle/>
                    <a:p>
                      <a:pPr algn="l" fontAlgn="ctr"/>
                      <a:r>
                        <a:rPr lang="en-AU" sz="1800" b="0" u="none" strike="noStrike">
                          <a:effectLst>
                            <a:outerShdw blurRad="50800" dist="38100" dir="2700000" algn="tl" rotWithShape="0">
                              <a:prstClr val="black">
                                <a:alpha val="40000"/>
                              </a:prstClr>
                            </a:outerShdw>
                          </a:effectLst>
                          <a:latin typeface="Helvetica" pitchFamily="2" charset="0"/>
                        </a:rPr>
                        <a:t>Bananas, sliced, ½ cup</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tc>
                  <a:txBody>
                    <a:bodyPr/>
                    <a:lstStyle/>
                    <a:p>
                      <a:pPr algn="r" fontAlgn="ctr"/>
                      <a:r>
                        <a:rPr lang="en-AU" sz="1800" b="0" u="none" strike="noStrike">
                          <a:effectLst>
                            <a:outerShdw blurRad="50800" dist="38100" dir="2700000" algn="tl" rotWithShape="0">
                              <a:prstClr val="black">
                                <a:alpha val="40000"/>
                              </a:prstClr>
                            </a:outerShdw>
                          </a:effectLst>
                          <a:latin typeface="Helvetica" pitchFamily="2" charset="0"/>
                        </a:rPr>
                        <a:t>1</a:t>
                      </a:r>
                      <a:endParaRPr lang="en-AU" sz="1800" b="0" i="0" u="none" strike="noStrike">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extLst>
                  <a:ext uri="{0D108BD9-81ED-4DB2-BD59-A6C34878D82A}">
                    <a16:rowId xmlns:a16="http://schemas.microsoft.com/office/drawing/2014/main" val="3921528421"/>
                  </a:ext>
                </a:extLst>
              </a:tr>
              <a:tr h="203200">
                <a:tc>
                  <a:txBody>
                    <a:bodyPr/>
                    <a:lstStyle/>
                    <a:p>
                      <a:pPr algn="l" fontAlgn="ctr"/>
                      <a:r>
                        <a:rPr lang="en-AU" sz="1800" b="0" u="none" strike="noStrike" dirty="0">
                          <a:effectLst>
                            <a:outerShdw blurRad="50800" dist="38100" dir="2700000" algn="tl" rotWithShape="0">
                              <a:prstClr val="black">
                                <a:alpha val="40000"/>
                              </a:prstClr>
                            </a:outerShdw>
                          </a:effectLst>
                          <a:latin typeface="Helvetica" pitchFamily="2" charset="0"/>
                        </a:rPr>
                        <a:t>Potato, baked, flesh and skin, 1 potato</a:t>
                      </a:r>
                      <a:endParaRPr lang="en-AU" sz="1800" b="0" i="0" u="none" strike="noStrike" dirty="0">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tc>
                  <a:txBody>
                    <a:bodyPr/>
                    <a:lstStyle/>
                    <a:p>
                      <a:pPr algn="r" fontAlgn="ctr"/>
                      <a:r>
                        <a:rPr lang="en-AU" sz="1800" b="0" u="none" strike="noStrike" dirty="0">
                          <a:effectLst>
                            <a:outerShdw blurRad="50800" dist="38100" dir="2700000" algn="tl" rotWithShape="0">
                              <a:prstClr val="black">
                                <a:alpha val="40000"/>
                              </a:prstClr>
                            </a:outerShdw>
                          </a:effectLst>
                          <a:latin typeface="Helvetica" pitchFamily="2" charset="0"/>
                        </a:rPr>
                        <a:t>1</a:t>
                      </a:r>
                      <a:endParaRPr lang="en-AU" sz="1800" b="0" i="0" u="none" strike="noStrike" dirty="0">
                        <a:solidFill>
                          <a:srgbClr val="000000"/>
                        </a:solidFill>
                        <a:effectLst>
                          <a:outerShdw blurRad="50800" dist="38100" dir="2700000" algn="tl" rotWithShape="0">
                            <a:prstClr val="black">
                              <a:alpha val="40000"/>
                            </a:prstClr>
                          </a:outerShdw>
                        </a:effectLst>
                        <a:latin typeface="Helvetica" pitchFamily="2" charset="0"/>
                      </a:endParaRPr>
                    </a:p>
                  </a:txBody>
                  <a:tcPr marL="9525" marR="9525" marT="9525" marB="0" anchor="ctr"/>
                </a:tc>
                <a:extLst>
                  <a:ext uri="{0D108BD9-81ED-4DB2-BD59-A6C34878D82A}">
                    <a16:rowId xmlns:a16="http://schemas.microsoft.com/office/drawing/2014/main" val="2870419510"/>
                  </a:ext>
                </a:extLst>
              </a:tr>
            </a:tbl>
          </a:graphicData>
        </a:graphic>
      </p:graphicFrame>
    </p:spTree>
    <p:extLst>
      <p:ext uri="{BB962C8B-B14F-4D97-AF65-F5344CB8AC3E}">
        <p14:creationId xmlns:p14="http://schemas.microsoft.com/office/powerpoint/2010/main" val="15313609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C92B1-CC45-8F4D-85B7-06EE64F8A0E2}"/>
              </a:ext>
            </a:extLst>
          </p:cNvPr>
          <p:cNvSpPr>
            <a:spLocks noGrp="1"/>
          </p:cNvSpPr>
          <p:nvPr>
            <p:ph type="title"/>
          </p:nvPr>
        </p:nvSpPr>
        <p:spPr>
          <a:xfrm>
            <a:off x="457200" y="-215692"/>
            <a:ext cx="8229600" cy="1143000"/>
          </a:xfrm>
        </p:spPr>
        <p:txBody>
          <a:bodyPr/>
          <a:lstStyle/>
          <a:p>
            <a:r>
              <a:rPr lang="en-US" dirty="0"/>
              <a:t>Tyrosine</a:t>
            </a:r>
          </a:p>
        </p:txBody>
      </p:sp>
      <p:graphicFrame>
        <p:nvGraphicFramePr>
          <p:cNvPr id="4" name="Content Placeholder 3">
            <a:extLst>
              <a:ext uri="{FF2B5EF4-FFF2-40B4-BE49-F238E27FC236}">
                <a16:creationId xmlns:a16="http://schemas.microsoft.com/office/drawing/2014/main" id="{6E0EFBB5-88F8-F94F-924C-A141E4E18362}"/>
              </a:ext>
            </a:extLst>
          </p:cNvPr>
          <p:cNvGraphicFramePr>
            <a:graphicFrameLocks noGrp="1"/>
          </p:cNvGraphicFramePr>
          <p:nvPr>
            <p:ph idx="1"/>
            <p:extLst>
              <p:ext uri="{D42A27DB-BD31-4B8C-83A1-F6EECF244321}">
                <p14:modId xmlns:p14="http://schemas.microsoft.com/office/powerpoint/2010/main" val="265689949"/>
              </p:ext>
            </p:extLst>
          </p:nvPr>
        </p:nvGraphicFramePr>
        <p:xfrm>
          <a:off x="2100469" y="927308"/>
          <a:ext cx="4943061" cy="5796932"/>
        </p:xfrm>
        <a:graphic>
          <a:graphicData uri="http://schemas.openxmlformats.org/drawingml/2006/table">
            <a:tbl>
              <a:tblPr>
                <a:tableStyleId>{5C22544A-7EE6-4342-B048-85BDC9FD1C3A}</a:tableStyleId>
              </a:tblPr>
              <a:tblGrid>
                <a:gridCol w="4139236">
                  <a:extLst>
                    <a:ext uri="{9D8B030D-6E8A-4147-A177-3AD203B41FA5}">
                      <a16:colId xmlns:a16="http://schemas.microsoft.com/office/drawing/2014/main" val="753238483"/>
                    </a:ext>
                  </a:extLst>
                </a:gridCol>
                <a:gridCol w="803825">
                  <a:extLst>
                    <a:ext uri="{9D8B030D-6E8A-4147-A177-3AD203B41FA5}">
                      <a16:colId xmlns:a16="http://schemas.microsoft.com/office/drawing/2014/main" val="834375559"/>
                    </a:ext>
                  </a:extLst>
                </a:gridCol>
              </a:tblGrid>
              <a:tr h="170498">
                <a:tc>
                  <a:txBody>
                    <a:bodyPr/>
                    <a:lstStyle/>
                    <a:p>
                      <a:pPr algn="l" fontAlgn="ctr"/>
                      <a:r>
                        <a:rPr lang="en-AU" sz="1050" b="1" u="none" strike="noStrike" dirty="0">
                          <a:effectLst/>
                          <a:latin typeface="Helvetica" pitchFamily="2" charset="0"/>
                        </a:rPr>
                        <a:t>Seaweed</a:t>
                      </a:r>
                      <a:r>
                        <a:rPr lang="en-AU" sz="1050" u="none" strike="noStrike" dirty="0">
                          <a:effectLst/>
                          <a:latin typeface="Helvetica" pitchFamily="2" charset="0"/>
                        </a:rPr>
                        <a:t>, spirulina, dried</a:t>
                      </a:r>
                      <a:endParaRPr lang="en-AU" sz="1050" b="0" i="0" u="none" strike="noStrike" dirty="0">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2.584</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2093567082"/>
                  </a:ext>
                </a:extLst>
              </a:tr>
              <a:tr h="170498">
                <a:tc>
                  <a:txBody>
                    <a:bodyPr/>
                    <a:lstStyle/>
                    <a:p>
                      <a:pPr algn="l" fontAlgn="ctr"/>
                      <a:r>
                        <a:rPr lang="en-AU" sz="1050" u="none" strike="noStrike">
                          <a:effectLst/>
                          <a:latin typeface="Helvetica" pitchFamily="2" charset="0"/>
                        </a:rPr>
                        <a:t>Soy</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1.539</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214933381"/>
                  </a:ext>
                </a:extLst>
              </a:tr>
              <a:tr h="170498">
                <a:tc>
                  <a:txBody>
                    <a:bodyPr/>
                    <a:lstStyle/>
                    <a:p>
                      <a:pPr algn="l" fontAlgn="ctr"/>
                      <a:r>
                        <a:rPr lang="en-AU" sz="1050" u="none" strike="noStrike">
                          <a:effectLst/>
                          <a:latin typeface="Helvetica" pitchFamily="2" charset="0"/>
                        </a:rPr>
                        <a:t>Spices, parsley, dried</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1.159</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2076264475"/>
                  </a:ext>
                </a:extLst>
              </a:tr>
              <a:tr h="170498">
                <a:tc>
                  <a:txBody>
                    <a:bodyPr/>
                    <a:lstStyle/>
                    <a:p>
                      <a:pPr algn="l" fontAlgn="ctr"/>
                      <a:r>
                        <a:rPr lang="en-AU" sz="1050" u="none" strike="noStrike">
                          <a:effectLst/>
                          <a:latin typeface="Helvetica" pitchFamily="2" charset="0"/>
                        </a:rPr>
                        <a:t>Peanuts</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1.049</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3126882711"/>
                  </a:ext>
                </a:extLst>
              </a:tr>
              <a:tr h="170498">
                <a:tc>
                  <a:txBody>
                    <a:bodyPr/>
                    <a:lstStyle/>
                    <a:p>
                      <a:pPr algn="l" fontAlgn="ctr"/>
                      <a:r>
                        <a:rPr lang="en-AU" sz="1050" u="none" strike="noStrike">
                          <a:effectLst/>
                          <a:latin typeface="Helvetica" pitchFamily="2" charset="0"/>
                        </a:rPr>
                        <a:t>Seeds, pumpkin and squash seed kernels, dried</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1.093</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3288640533"/>
                  </a:ext>
                </a:extLst>
              </a:tr>
              <a:tr h="170498">
                <a:tc>
                  <a:txBody>
                    <a:bodyPr/>
                    <a:lstStyle/>
                    <a:p>
                      <a:pPr algn="l" fontAlgn="ctr"/>
                      <a:r>
                        <a:rPr lang="en-AU" sz="1050" u="none" strike="noStrike">
                          <a:effectLst/>
                          <a:latin typeface="Helvetica" pitchFamily="2" charset="0"/>
                        </a:rPr>
                        <a:t>Broadbeans (fava beans)</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0.827</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3914137329"/>
                  </a:ext>
                </a:extLst>
              </a:tr>
              <a:tr h="170498">
                <a:tc>
                  <a:txBody>
                    <a:bodyPr/>
                    <a:lstStyle/>
                    <a:p>
                      <a:pPr algn="l" fontAlgn="ctr"/>
                      <a:r>
                        <a:rPr lang="en-AU" sz="1050" u="none" strike="noStrike">
                          <a:effectLst/>
                          <a:latin typeface="Helvetica" pitchFamily="2" charset="0"/>
                        </a:rPr>
                        <a:t>sesame seeds</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0.79</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1728108089"/>
                  </a:ext>
                </a:extLst>
              </a:tr>
              <a:tr h="170498">
                <a:tc>
                  <a:txBody>
                    <a:bodyPr/>
                    <a:lstStyle/>
                    <a:p>
                      <a:pPr algn="l" fontAlgn="ctr"/>
                      <a:r>
                        <a:rPr lang="en-AU" sz="1050" u="none" strike="noStrike" dirty="0">
                          <a:effectLst/>
                          <a:latin typeface="Helvetica" pitchFamily="2" charset="0"/>
                        </a:rPr>
                        <a:t>Mungo beans, mature seeds, raw</a:t>
                      </a:r>
                      <a:endParaRPr lang="en-AU" sz="1050" b="0" i="0" u="none" strike="noStrike" dirty="0">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0.783</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589783651"/>
                  </a:ext>
                </a:extLst>
              </a:tr>
              <a:tr h="170498">
                <a:tc>
                  <a:txBody>
                    <a:bodyPr/>
                    <a:lstStyle/>
                    <a:p>
                      <a:pPr algn="l" fontAlgn="ctr"/>
                      <a:r>
                        <a:rPr lang="en-AU" sz="1050" u="none" strike="noStrike">
                          <a:effectLst/>
                          <a:latin typeface="Helvetica" pitchFamily="2" charset="0"/>
                        </a:rPr>
                        <a:t>Cowpeas (blackeyes), immature seeds, frozen, unprepared</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0.76</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1427484896"/>
                  </a:ext>
                </a:extLst>
              </a:tr>
              <a:tr h="170498">
                <a:tc>
                  <a:txBody>
                    <a:bodyPr/>
                    <a:lstStyle/>
                    <a:p>
                      <a:pPr algn="l" fontAlgn="ctr"/>
                      <a:r>
                        <a:rPr lang="en-AU" sz="1050" u="none" strike="noStrike">
                          <a:effectLst/>
                          <a:latin typeface="Helvetica" pitchFamily="2" charset="0"/>
                        </a:rPr>
                        <a:t>Lima beans</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0.759</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1545401298"/>
                  </a:ext>
                </a:extLst>
              </a:tr>
              <a:tr h="170498">
                <a:tc>
                  <a:txBody>
                    <a:bodyPr/>
                    <a:lstStyle/>
                    <a:p>
                      <a:pPr algn="l" fontAlgn="ctr"/>
                      <a:r>
                        <a:rPr lang="en-AU" sz="1050" u="none" strike="noStrike">
                          <a:effectLst/>
                          <a:latin typeface="Helvetica" pitchFamily="2" charset="0"/>
                        </a:rPr>
                        <a:t>walnuts, black</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0.74</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732967910"/>
                  </a:ext>
                </a:extLst>
              </a:tr>
              <a:tr h="170498">
                <a:tc>
                  <a:txBody>
                    <a:bodyPr/>
                    <a:lstStyle/>
                    <a:p>
                      <a:pPr algn="l" fontAlgn="ctr"/>
                      <a:r>
                        <a:rPr lang="en-AU" sz="1050" u="none" strike="noStrike">
                          <a:effectLst/>
                          <a:latin typeface="Helvetica" pitchFamily="2" charset="0"/>
                        </a:rPr>
                        <a:t>sesame butter, tahini</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0.712</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913723670"/>
                  </a:ext>
                </a:extLst>
              </a:tr>
              <a:tr h="170498">
                <a:tc>
                  <a:txBody>
                    <a:bodyPr/>
                    <a:lstStyle/>
                    <a:p>
                      <a:pPr algn="l" fontAlgn="ctr"/>
                      <a:r>
                        <a:rPr lang="en-AU" sz="1050" u="none" strike="noStrike">
                          <a:effectLst/>
                          <a:latin typeface="Helvetica" pitchFamily="2" charset="0"/>
                        </a:rPr>
                        <a:t>Wheat germ, crude</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0.704</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400650754"/>
                  </a:ext>
                </a:extLst>
              </a:tr>
              <a:tr h="170498">
                <a:tc>
                  <a:txBody>
                    <a:bodyPr/>
                    <a:lstStyle/>
                    <a:p>
                      <a:pPr algn="l" fontAlgn="ctr"/>
                      <a:r>
                        <a:rPr lang="en-AU" sz="1050" u="none" strike="noStrike">
                          <a:effectLst/>
                          <a:latin typeface="Helvetica" pitchFamily="2" charset="0"/>
                        </a:rPr>
                        <a:t>Oat bran, raw</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0.668</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2059229897"/>
                  </a:ext>
                </a:extLst>
              </a:tr>
              <a:tr h="170498">
                <a:tc>
                  <a:txBody>
                    <a:bodyPr/>
                    <a:lstStyle/>
                    <a:p>
                      <a:pPr algn="l" fontAlgn="ctr"/>
                      <a:r>
                        <a:rPr lang="en-AU" sz="1050" u="none" strike="noStrike">
                          <a:effectLst/>
                          <a:latin typeface="Helvetica" pitchFamily="2" charset="0"/>
                        </a:rPr>
                        <a:t>Wild rice, raw</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0.622</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2415671500"/>
                  </a:ext>
                </a:extLst>
              </a:tr>
              <a:tr h="170498">
                <a:tc>
                  <a:txBody>
                    <a:bodyPr/>
                    <a:lstStyle/>
                    <a:p>
                      <a:pPr algn="l" fontAlgn="ctr"/>
                      <a:r>
                        <a:rPr lang="en-AU" sz="1050" u="none" strike="noStrike">
                          <a:effectLst/>
                          <a:latin typeface="Helvetica" pitchFamily="2" charset="0"/>
                        </a:rPr>
                        <a:t>chia seeds</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0.61</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1617989531"/>
                  </a:ext>
                </a:extLst>
              </a:tr>
              <a:tr h="170498">
                <a:tc>
                  <a:txBody>
                    <a:bodyPr/>
                    <a:lstStyle/>
                    <a:p>
                      <a:pPr algn="l" fontAlgn="ctr"/>
                      <a:r>
                        <a:rPr lang="en-AU" sz="1050" u="none" strike="noStrike">
                          <a:effectLst/>
                          <a:latin typeface="Helvetica" pitchFamily="2" charset="0"/>
                        </a:rPr>
                        <a:t>Oats</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0.573</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1632232190"/>
                  </a:ext>
                </a:extLst>
              </a:tr>
              <a:tr h="170498">
                <a:tc>
                  <a:txBody>
                    <a:bodyPr/>
                    <a:lstStyle/>
                    <a:p>
                      <a:pPr algn="l" fontAlgn="ctr"/>
                      <a:r>
                        <a:rPr lang="en-AU" sz="1050" u="none" strike="noStrike">
                          <a:effectLst/>
                          <a:latin typeface="Helvetica" pitchFamily="2" charset="0"/>
                        </a:rPr>
                        <a:t>Tofu </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0.57</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646102834"/>
                  </a:ext>
                </a:extLst>
              </a:tr>
              <a:tr h="170498">
                <a:tc>
                  <a:txBody>
                    <a:bodyPr/>
                    <a:lstStyle/>
                    <a:p>
                      <a:pPr algn="l" fontAlgn="ctr"/>
                      <a:r>
                        <a:rPr lang="en-AU" sz="1050" u="none" strike="noStrike">
                          <a:effectLst/>
                          <a:latin typeface="Helvetica" pitchFamily="2" charset="0"/>
                        </a:rPr>
                        <a:t>macadamia nuts</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0.51</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1825605999"/>
                  </a:ext>
                </a:extLst>
              </a:tr>
              <a:tr h="170498">
                <a:tc>
                  <a:txBody>
                    <a:bodyPr/>
                    <a:lstStyle/>
                    <a:p>
                      <a:pPr algn="l" fontAlgn="ctr"/>
                      <a:r>
                        <a:rPr lang="en-AU" sz="1050" u="none" strike="noStrike">
                          <a:effectLst/>
                          <a:latin typeface="Helvetica" pitchFamily="2" charset="0"/>
                        </a:rPr>
                        <a:t>pine nuts</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0.51</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3891829409"/>
                  </a:ext>
                </a:extLst>
              </a:tr>
              <a:tr h="170498">
                <a:tc>
                  <a:txBody>
                    <a:bodyPr/>
                    <a:lstStyle/>
                    <a:p>
                      <a:pPr algn="l" fontAlgn="ctr"/>
                      <a:r>
                        <a:rPr lang="en-AU" sz="1050" u="none" strike="noStrike" dirty="0">
                          <a:effectLst/>
                          <a:latin typeface="Helvetica" pitchFamily="2" charset="0"/>
                        </a:rPr>
                        <a:t>sunflower seed</a:t>
                      </a:r>
                      <a:endParaRPr lang="en-AU" sz="1050" b="0" i="0" u="none" strike="noStrike" dirty="0">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0.5</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2503191965"/>
                  </a:ext>
                </a:extLst>
              </a:tr>
              <a:tr h="170498">
                <a:tc>
                  <a:txBody>
                    <a:bodyPr/>
                    <a:lstStyle/>
                    <a:p>
                      <a:pPr algn="l" fontAlgn="ctr"/>
                      <a:r>
                        <a:rPr lang="en-AU" sz="1050" u="none" strike="noStrike">
                          <a:effectLst/>
                          <a:latin typeface="Helvetica" pitchFamily="2" charset="0"/>
                        </a:rPr>
                        <a:t>flaxseed</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0.493</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1639925327"/>
                  </a:ext>
                </a:extLst>
              </a:tr>
              <a:tr h="170498">
                <a:tc>
                  <a:txBody>
                    <a:bodyPr/>
                    <a:lstStyle/>
                    <a:p>
                      <a:pPr algn="l" fontAlgn="ctr"/>
                      <a:r>
                        <a:rPr lang="en-AU" sz="1050" u="none" strike="noStrike">
                          <a:effectLst/>
                          <a:latin typeface="Helvetica" pitchFamily="2" charset="0"/>
                        </a:rPr>
                        <a:t>Beans, navy, mature seeds, raw</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0.484</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3292358439"/>
                  </a:ext>
                </a:extLst>
              </a:tr>
              <a:tr h="170498">
                <a:tc>
                  <a:txBody>
                    <a:bodyPr/>
                    <a:lstStyle/>
                    <a:p>
                      <a:pPr algn="l" fontAlgn="ctr"/>
                      <a:r>
                        <a:rPr lang="en-AU" sz="1050" u="none" strike="noStrike">
                          <a:effectLst/>
                          <a:latin typeface="Helvetica" pitchFamily="2" charset="0"/>
                        </a:rPr>
                        <a:t>Corn, dried, yellow </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0.465</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715152454"/>
                  </a:ext>
                </a:extLst>
              </a:tr>
              <a:tr h="170498">
                <a:tc>
                  <a:txBody>
                    <a:bodyPr/>
                    <a:lstStyle/>
                    <a:p>
                      <a:pPr algn="l" fontAlgn="ctr"/>
                      <a:r>
                        <a:rPr lang="en-AU" sz="1050" u="none" strike="noStrike">
                          <a:effectLst/>
                          <a:latin typeface="Helvetica" pitchFamily="2" charset="0"/>
                        </a:rPr>
                        <a:t>Nuts, almonds</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0.452</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48839382"/>
                  </a:ext>
                </a:extLst>
              </a:tr>
              <a:tr h="170498">
                <a:tc>
                  <a:txBody>
                    <a:bodyPr/>
                    <a:lstStyle/>
                    <a:p>
                      <a:pPr algn="l" fontAlgn="ctr"/>
                      <a:r>
                        <a:rPr lang="en-AU" sz="1050" u="none" strike="noStrike">
                          <a:effectLst/>
                          <a:latin typeface="Helvetica" pitchFamily="2" charset="0"/>
                        </a:rPr>
                        <a:t>Brazilnuts</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0.42</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454639372"/>
                  </a:ext>
                </a:extLst>
              </a:tr>
              <a:tr h="170498">
                <a:tc>
                  <a:txBody>
                    <a:bodyPr/>
                    <a:lstStyle/>
                    <a:p>
                      <a:pPr algn="l" fontAlgn="ctr"/>
                      <a:r>
                        <a:rPr lang="en-AU" sz="1050" u="none" strike="noStrike">
                          <a:effectLst/>
                          <a:latin typeface="Helvetica" pitchFamily="2" charset="0"/>
                        </a:rPr>
                        <a:t>Nuts, pistachio nuts, raw</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0.412</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2823129853"/>
                  </a:ext>
                </a:extLst>
              </a:tr>
              <a:tr h="170498">
                <a:tc>
                  <a:txBody>
                    <a:bodyPr/>
                    <a:lstStyle/>
                    <a:p>
                      <a:pPr algn="l" fontAlgn="ctr"/>
                      <a:r>
                        <a:rPr lang="en-AU" sz="1050" u="none" strike="noStrike">
                          <a:effectLst/>
                          <a:latin typeface="Helvetica" pitchFamily="2" charset="0"/>
                        </a:rPr>
                        <a:t>walnuts</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AU" sz="1050" u="none" strike="noStrike">
                          <a:effectLst/>
                          <a:latin typeface="Helvetica" pitchFamily="2" charset="0"/>
                        </a:rPr>
                        <a:t>0.41</a:t>
                      </a:r>
                      <a:endParaRPr lang="en-AU"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1865377135"/>
                  </a:ext>
                </a:extLst>
              </a:tr>
              <a:tr h="170498">
                <a:tc>
                  <a:txBody>
                    <a:bodyPr/>
                    <a:lstStyle/>
                    <a:p>
                      <a:pPr algn="l" fontAlgn="ctr"/>
                      <a:r>
                        <a:rPr lang="en-AU" sz="1050" u="none" strike="noStrike">
                          <a:effectLst/>
                          <a:latin typeface="Helvetica" pitchFamily="2" charset="0"/>
                        </a:rPr>
                        <a:t>Corn, yellow</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0.383</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72338976"/>
                  </a:ext>
                </a:extLst>
              </a:tr>
              <a:tr h="170498">
                <a:tc>
                  <a:txBody>
                    <a:bodyPr/>
                    <a:lstStyle/>
                    <a:p>
                      <a:pPr algn="l" fontAlgn="ctr"/>
                      <a:r>
                        <a:rPr lang="en-AU" sz="1050" u="none" strike="noStrike">
                          <a:effectLst/>
                          <a:latin typeface="Helvetica" pitchFamily="2" charset="0"/>
                        </a:rPr>
                        <a:t>Edamame, frozen, prepared</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0.336</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2099422057"/>
                  </a:ext>
                </a:extLst>
              </a:tr>
              <a:tr h="170498">
                <a:tc>
                  <a:txBody>
                    <a:bodyPr/>
                    <a:lstStyle/>
                    <a:p>
                      <a:pPr algn="l" fontAlgn="ctr"/>
                      <a:r>
                        <a:rPr lang="en-AU" sz="1050" u="none" strike="noStrike">
                          <a:effectLst/>
                          <a:latin typeface="Helvetica" pitchFamily="2" charset="0"/>
                        </a:rPr>
                        <a:t>hazelnuts</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0.33</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1111036448"/>
                  </a:ext>
                </a:extLst>
              </a:tr>
              <a:tr h="170498">
                <a:tc>
                  <a:txBody>
                    <a:bodyPr/>
                    <a:lstStyle/>
                    <a:p>
                      <a:pPr algn="l" fontAlgn="ctr"/>
                      <a:r>
                        <a:rPr lang="en-AU" sz="1050" u="none" strike="noStrike">
                          <a:effectLst/>
                          <a:latin typeface="Helvetica" pitchFamily="2" charset="0"/>
                        </a:rPr>
                        <a:t>Lentils, sprouted, raw</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0.252</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2554715376"/>
                  </a:ext>
                </a:extLst>
              </a:tr>
              <a:tr h="170498">
                <a:tc>
                  <a:txBody>
                    <a:bodyPr/>
                    <a:lstStyle/>
                    <a:p>
                      <a:pPr algn="l" fontAlgn="ctr"/>
                      <a:r>
                        <a:rPr lang="en-AU" sz="1050" u="none" strike="noStrike">
                          <a:effectLst/>
                          <a:latin typeface="Helvetica" pitchFamily="2" charset="0"/>
                        </a:rPr>
                        <a:t>Spinach, frozen, chopped or leaf, cooked</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a:effectLst/>
                          <a:latin typeface="Helvetica" pitchFamily="2" charset="0"/>
                        </a:rPr>
                        <a:t>0.219</a:t>
                      </a:r>
                      <a:endParaRPr lang="en-US" sz="1050" b="0" i="0" u="none" strike="noStrike">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305156549"/>
                  </a:ext>
                </a:extLst>
              </a:tr>
              <a:tr h="170498">
                <a:tc>
                  <a:txBody>
                    <a:bodyPr/>
                    <a:lstStyle/>
                    <a:p>
                      <a:pPr algn="l" fontAlgn="ctr"/>
                      <a:r>
                        <a:rPr lang="en-AU" sz="1050" u="none" strike="noStrike">
                          <a:effectLst/>
                          <a:latin typeface="Helvetica" pitchFamily="2" charset="0"/>
                        </a:rPr>
                        <a:t>Chickpeas</a:t>
                      </a:r>
                      <a:endParaRPr lang="en-AU" sz="1050" b="0" i="0" u="none" strike="noStrike">
                        <a:solidFill>
                          <a:srgbClr val="000000"/>
                        </a:solidFill>
                        <a:effectLst/>
                        <a:latin typeface="Helvetica" pitchFamily="2" charset="0"/>
                      </a:endParaRPr>
                    </a:p>
                  </a:txBody>
                  <a:tcPr marL="6492" marR="6492" marT="6492" marB="0" anchor="ctr"/>
                </a:tc>
                <a:tc>
                  <a:txBody>
                    <a:bodyPr/>
                    <a:lstStyle/>
                    <a:p>
                      <a:pPr algn="r" fontAlgn="ctr"/>
                      <a:r>
                        <a:rPr lang="en-US" sz="1050" u="none" strike="noStrike" dirty="0">
                          <a:effectLst/>
                          <a:latin typeface="Helvetica" pitchFamily="2" charset="0"/>
                        </a:rPr>
                        <a:t>0.12</a:t>
                      </a:r>
                      <a:endParaRPr lang="en-US" sz="1050" b="0" i="0" u="none" strike="noStrike" dirty="0">
                        <a:solidFill>
                          <a:srgbClr val="000000"/>
                        </a:solidFill>
                        <a:effectLst/>
                        <a:latin typeface="Helvetica" pitchFamily="2" charset="0"/>
                      </a:endParaRPr>
                    </a:p>
                  </a:txBody>
                  <a:tcPr marL="6492" marR="6492" marT="6492" marB="0" anchor="ctr"/>
                </a:tc>
                <a:extLst>
                  <a:ext uri="{0D108BD9-81ED-4DB2-BD59-A6C34878D82A}">
                    <a16:rowId xmlns:a16="http://schemas.microsoft.com/office/drawing/2014/main" val="3889409863"/>
                  </a:ext>
                </a:extLst>
              </a:tr>
            </a:tbl>
          </a:graphicData>
        </a:graphic>
      </p:graphicFrame>
    </p:spTree>
    <p:extLst>
      <p:ext uri="{BB962C8B-B14F-4D97-AF65-F5344CB8AC3E}">
        <p14:creationId xmlns:p14="http://schemas.microsoft.com/office/powerpoint/2010/main" val="7740951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E4786D-3A75-9547-A5AD-F361304C32E8}"/>
              </a:ext>
            </a:extLst>
          </p:cNvPr>
          <p:cNvSpPr/>
          <p:nvPr/>
        </p:nvSpPr>
        <p:spPr>
          <a:xfrm>
            <a:off x="4572000" y="-198783"/>
            <a:ext cx="4572000" cy="7056783"/>
          </a:xfrm>
          <a:prstGeom prst="rect">
            <a:avLst/>
          </a:prstGeom>
          <a:gradFill>
            <a:gsLst>
              <a:gs pos="23000">
                <a:srgbClr val="D1C7BB"/>
              </a:gs>
              <a:gs pos="0">
                <a:srgbClr val="D5CABF"/>
              </a:gs>
              <a:gs pos="100000">
                <a:srgbClr val="E7DBD2"/>
              </a:gs>
            </a:gsLst>
            <a:lin ang="5400000" scaled="0"/>
          </a:gradFill>
          <a:ln>
            <a:solidFill>
              <a:srgbClr val="D3C6B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pic>
        <p:nvPicPr>
          <p:cNvPr id="6" name="Content Placeholder 5">
            <a:extLst>
              <a:ext uri="{FF2B5EF4-FFF2-40B4-BE49-F238E27FC236}">
                <a16:creationId xmlns:a16="http://schemas.microsoft.com/office/drawing/2014/main" id="{91D625DE-F36E-8042-BAF2-0EC32E9BE0A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06905" y="-2350345"/>
            <a:ext cx="6761747" cy="10142623"/>
          </a:xfrm>
          <a:effectLst/>
        </p:spPr>
      </p:pic>
      <p:sp>
        <p:nvSpPr>
          <p:cNvPr id="2" name="Title 1">
            <a:extLst>
              <a:ext uri="{FF2B5EF4-FFF2-40B4-BE49-F238E27FC236}">
                <a16:creationId xmlns:a16="http://schemas.microsoft.com/office/drawing/2014/main" id="{DF2D034C-1F61-4242-8731-8DDE18E292C5}"/>
              </a:ext>
            </a:extLst>
          </p:cNvPr>
          <p:cNvSpPr>
            <a:spLocks noGrp="1"/>
          </p:cNvSpPr>
          <p:nvPr>
            <p:ph type="title"/>
          </p:nvPr>
        </p:nvSpPr>
        <p:spPr>
          <a:xfrm>
            <a:off x="3674741" y="863103"/>
            <a:ext cx="5665304" cy="1143000"/>
          </a:xfrm>
        </p:spPr>
        <p:txBody>
          <a:bodyPr>
            <a:normAutofit fontScale="90000"/>
          </a:bodyPr>
          <a:lstStyle/>
          <a:p>
            <a:r>
              <a:rPr lang="en-US" dirty="0">
                <a:solidFill>
                  <a:schemeClr val="bg1"/>
                </a:solidFill>
              </a:rPr>
              <a:t>B Vitamin Deficiency Compromises Tyrosine Absorption.</a:t>
            </a:r>
          </a:p>
        </p:txBody>
      </p:sp>
      <p:sp>
        <p:nvSpPr>
          <p:cNvPr id="4" name="TextBox 3">
            <a:extLst>
              <a:ext uri="{FF2B5EF4-FFF2-40B4-BE49-F238E27FC236}">
                <a16:creationId xmlns:a16="http://schemas.microsoft.com/office/drawing/2014/main" id="{426CA09D-A841-0044-A733-930775DEBEF8}"/>
              </a:ext>
            </a:extLst>
          </p:cNvPr>
          <p:cNvSpPr txBox="1"/>
          <p:nvPr/>
        </p:nvSpPr>
        <p:spPr>
          <a:xfrm>
            <a:off x="4572000" y="6488668"/>
            <a:ext cx="2787943" cy="369332"/>
          </a:xfrm>
          <a:prstGeom prst="rect">
            <a:avLst/>
          </a:prstGeom>
          <a:noFill/>
        </p:spPr>
        <p:txBody>
          <a:bodyPr wrap="none" rtlCol="0">
            <a:spAutoFit/>
          </a:bodyPr>
          <a:lstStyle/>
          <a:p>
            <a:r>
              <a:rPr lang="en-US" dirty="0">
                <a:solidFill>
                  <a:schemeClr val="bg1"/>
                </a:solidFill>
              </a:rPr>
              <a:t> J </a:t>
            </a:r>
            <a:r>
              <a:rPr lang="en-US" dirty="0" err="1">
                <a:solidFill>
                  <a:schemeClr val="bg1"/>
                </a:solidFill>
              </a:rPr>
              <a:t>Biol</a:t>
            </a:r>
            <a:r>
              <a:rPr lang="en-US" dirty="0">
                <a:solidFill>
                  <a:schemeClr val="bg1"/>
                </a:solidFill>
              </a:rPr>
              <a:t> Chem. 235:3224-7</a:t>
            </a:r>
          </a:p>
        </p:txBody>
      </p:sp>
    </p:spTree>
    <p:extLst>
      <p:ext uri="{BB962C8B-B14F-4D97-AF65-F5344CB8AC3E}">
        <p14:creationId xmlns:p14="http://schemas.microsoft.com/office/powerpoint/2010/main" val="35969283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83186D-8EEC-F647-B443-7A4C121997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1943100" y="-1943100"/>
            <a:ext cx="7772400" cy="11658600"/>
          </a:xfrm>
          <a:prstGeom prst="rect">
            <a:avLst/>
          </a:prstGeom>
        </p:spPr>
      </p:pic>
      <p:sp>
        <p:nvSpPr>
          <p:cNvPr id="7" name="Title 6">
            <a:extLst>
              <a:ext uri="{FF2B5EF4-FFF2-40B4-BE49-F238E27FC236}">
                <a16:creationId xmlns:a16="http://schemas.microsoft.com/office/drawing/2014/main" id="{D8267F4C-CABA-BC49-A013-5F37C7A2E407}"/>
              </a:ext>
            </a:extLst>
          </p:cNvPr>
          <p:cNvSpPr>
            <a:spLocks noGrp="1"/>
          </p:cNvSpPr>
          <p:nvPr>
            <p:ph type="title"/>
          </p:nvPr>
        </p:nvSpPr>
        <p:spPr>
          <a:xfrm>
            <a:off x="457200" y="118227"/>
            <a:ext cx="8229600" cy="736015"/>
          </a:xfrm>
        </p:spPr>
        <p:txBody>
          <a:bodyPr/>
          <a:lstStyle/>
          <a:p>
            <a:r>
              <a:rPr lang="en-US" dirty="0"/>
              <a:t>Iron</a:t>
            </a:r>
          </a:p>
        </p:txBody>
      </p:sp>
      <p:sp>
        <p:nvSpPr>
          <p:cNvPr id="3" name="Content Placeholder 2">
            <a:extLst>
              <a:ext uri="{FF2B5EF4-FFF2-40B4-BE49-F238E27FC236}">
                <a16:creationId xmlns:a16="http://schemas.microsoft.com/office/drawing/2014/main" id="{E260F299-C2E0-3643-8A25-A3003AD4E218}"/>
              </a:ext>
            </a:extLst>
          </p:cNvPr>
          <p:cNvSpPr>
            <a:spLocks noGrp="1"/>
          </p:cNvSpPr>
          <p:nvPr>
            <p:ph idx="1"/>
          </p:nvPr>
        </p:nvSpPr>
        <p:spPr>
          <a:xfrm>
            <a:off x="228600" y="854242"/>
            <a:ext cx="8686800" cy="5454483"/>
          </a:xfrm>
        </p:spPr>
        <p:txBody>
          <a:bodyPr/>
          <a:lstStyle/>
          <a:p>
            <a:pPr marL="136525" indent="0">
              <a:buNone/>
            </a:pPr>
            <a:r>
              <a:rPr lang="en-US" sz="2400" dirty="0">
                <a:solidFill>
                  <a:schemeClr val="bg1"/>
                </a:solidFill>
              </a:rPr>
              <a:t>Iron deficiency increases the risk of hypothyroidism 500%.</a:t>
            </a:r>
          </a:p>
          <a:p>
            <a:pPr marL="136525" indent="0">
              <a:buNone/>
            </a:pPr>
            <a:r>
              <a:rPr lang="en-US" sz="2400" dirty="0">
                <a:solidFill>
                  <a:schemeClr val="bg1"/>
                </a:solidFill>
              </a:rPr>
              <a:t>Iron rich foods include: </a:t>
            </a:r>
          </a:p>
          <a:p>
            <a:pPr lvl="1">
              <a:lnSpc>
                <a:spcPct val="80000"/>
              </a:lnSpc>
            </a:pPr>
            <a:r>
              <a:rPr lang="en-US" dirty="0">
                <a:solidFill>
                  <a:schemeClr val="bg1"/>
                </a:solidFill>
              </a:rPr>
              <a:t>Soybeans.</a:t>
            </a:r>
          </a:p>
          <a:p>
            <a:pPr lvl="1">
              <a:lnSpc>
                <a:spcPct val="80000"/>
              </a:lnSpc>
            </a:pPr>
            <a:r>
              <a:rPr lang="en-US" dirty="0">
                <a:solidFill>
                  <a:schemeClr val="bg1"/>
                </a:solidFill>
              </a:rPr>
              <a:t>Sesame.</a:t>
            </a:r>
          </a:p>
          <a:p>
            <a:pPr lvl="1">
              <a:lnSpc>
                <a:spcPct val="80000"/>
              </a:lnSpc>
            </a:pPr>
            <a:r>
              <a:rPr lang="en-US" dirty="0">
                <a:solidFill>
                  <a:schemeClr val="bg1"/>
                </a:solidFill>
              </a:rPr>
              <a:t>Bran.</a:t>
            </a:r>
          </a:p>
          <a:p>
            <a:pPr lvl="1">
              <a:lnSpc>
                <a:spcPct val="80000"/>
              </a:lnSpc>
            </a:pPr>
            <a:r>
              <a:rPr lang="en-US" dirty="0">
                <a:solidFill>
                  <a:schemeClr val="bg1"/>
                </a:solidFill>
              </a:rPr>
              <a:t>Lentils.</a:t>
            </a:r>
          </a:p>
          <a:p>
            <a:pPr lvl="1">
              <a:lnSpc>
                <a:spcPct val="80000"/>
              </a:lnSpc>
            </a:pPr>
            <a:r>
              <a:rPr lang="en-US" dirty="0">
                <a:solidFill>
                  <a:schemeClr val="bg1"/>
                </a:solidFill>
              </a:rPr>
              <a:t>Wheat germ.</a:t>
            </a:r>
          </a:p>
          <a:p>
            <a:pPr lvl="1">
              <a:lnSpc>
                <a:spcPct val="80000"/>
              </a:lnSpc>
            </a:pPr>
            <a:r>
              <a:rPr lang="en-US" dirty="0">
                <a:solidFill>
                  <a:schemeClr val="bg1"/>
                </a:solidFill>
              </a:rPr>
              <a:t>Tofu.</a:t>
            </a:r>
          </a:p>
          <a:p>
            <a:pPr lvl="1">
              <a:lnSpc>
                <a:spcPct val="80000"/>
              </a:lnSpc>
            </a:pPr>
            <a:r>
              <a:rPr lang="en-US" dirty="0">
                <a:solidFill>
                  <a:schemeClr val="bg1"/>
                </a:solidFill>
              </a:rPr>
              <a:t>Oats.</a:t>
            </a:r>
          </a:p>
          <a:p>
            <a:pPr lvl="1">
              <a:lnSpc>
                <a:spcPct val="80000"/>
              </a:lnSpc>
            </a:pPr>
            <a:r>
              <a:rPr lang="en-US" dirty="0">
                <a:solidFill>
                  <a:schemeClr val="bg1"/>
                </a:solidFill>
              </a:rPr>
              <a:t>Spinach.</a:t>
            </a:r>
          </a:p>
          <a:p>
            <a:pPr lvl="1">
              <a:lnSpc>
                <a:spcPct val="80000"/>
              </a:lnSpc>
            </a:pPr>
            <a:r>
              <a:rPr lang="en-US" dirty="0">
                <a:solidFill>
                  <a:schemeClr val="bg1"/>
                </a:solidFill>
              </a:rPr>
              <a:t>Walnuts.</a:t>
            </a:r>
          </a:p>
          <a:p>
            <a:pPr lvl="1">
              <a:lnSpc>
                <a:spcPct val="80000"/>
              </a:lnSpc>
            </a:pPr>
            <a:r>
              <a:rPr lang="en-US" dirty="0">
                <a:solidFill>
                  <a:schemeClr val="bg1"/>
                </a:solidFill>
              </a:rPr>
              <a:t>Peas.</a:t>
            </a:r>
          </a:p>
          <a:p>
            <a:pPr lvl="1">
              <a:lnSpc>
                <a:spcPct val="80000"/>
              </a:lnSpc>
            </a:pPr>
            <a:r>
              <a:rPr lang="en-US" dirty="0">
                <a:solidFill>
                  <a:schemeClr val="bg1"/>
                </a:solidFill>
              </a:rPr>
              <a:t>Lettuce.</a:t>
            </a:r>
          </a:p>
          <a:p>
            <a:pPr lvl="1">
              <a:lnSpc>
                <a:spcPct val="80000"/>
              </a:lnSpc>
            </a:pPr>
            <a:r>
              <a:rPr lang="en-US" dirty="0">
                <a:solidFill>
                  <a:schemeClr val="bg1"/>
                </a:solidFill>
              </a:rPr>
              <a:t>Alfalfa sprouts.</a:t>
            </a:r>
          </a:p>
        </p:txBody>
      </p:sp>
      <p:sp>
        <p:nvSpPr>
          <p:cNvPr id="4" name="TextBox 3">
            <a:extLst>
              <a:ext uri="{FF2B5EF4-FFF2-40B4-BE49-F238E27FC236}">
                <a16:creationId xmlns:a16="http://schemas.microsoft.com/office/drawing/2014/main" id="{6BCDE913-7384-CA40-B4D7-8D0949909CB4}"/>
              </a:ext>
            </a:extLst>
          </p:cNvPr>
          <p:cNvSpPr txBox="1"/>
          <p:nvPr/>
        </p:nvSpPr>
        <p:spPr>
          <a:xfrm>
            <a:off x="2671479" y="6488668"/>
            <a:ext cx="3801041" cy="369332"/>
          </a:xfrm>
          <a:prstGeom prst="rect">
            <a:avLst/>
          </a:prstGeom>
          <a:noFill/>
        </p:spPr>
        <p:txBody>
          <a:bodyPr wrap="none" rtlCol="0">
            <a:spAutoFit/>
          </a:bodyPr>
          <a:lstStyle/>
          <a:p>
            <a:r>
              <a:rPr lang="en-AU" dirty="0">
                <a:solidFill>
                  <a:schemeClr val="bg1"/>
                </a:solidFill>
                <a:ea typeface="ＭＳ Ｐゴシック" pitchFamily="-111" charset="-128"/>
                <a:cs typeface="ＭＳ Ｐゴシック" pitchFamily="-111" charset="-128"/>
              </a:rPr>
              <a:t>Thyroid Res. 9:2. </a:t>
            </a:r>
            <a:r>
              <a:rPr lang="en-AU" dirty="0" err="1">
                <a:solidFill>
                  <a:schemeClr val="bg1"/>
                </a:solidFill>
                <a:ea typeface="ＭＳ Ｐゴシック" pitchFamily="-111" charset="-128"/>
                <a:cs typeface="ＭＳ Ｐゴシック" pitchFamily="-111" charset="-128"/>
              </a:rPr>
              <a:t>PMID</a:t>
            </a:r>
            <a:r>
              <a:rPr lang="en-AU" dirty="0">
                <a:solidFill>
                  <a:schemeClr val="bg1"/>
                </a:solidFill>
                <a:ea typeface="ＭＳ Ｐゴシック" pitchFamily="-111" charset="-128"/>
                <a:cs typeface="ＭＳ Ｐゴシック" pitchFamily="-111" charset="-128"/>
              </a:rPr>
              <a:t>: 26819633 </a:t>
            </a:r>
            <a:endParaRPr lang="en-US" dirty="0">
              <a:solidFill>
                <a:schemeClr val="bg1"/>
              </a:solidFill>
            </a:endParaRPr>
          </a:p>
        </p:txBody>
      </p:sp>
    </p:spTree>
    <p:extLst>
      <p:ext uri="{BB962C8B-B14F-4D97-AF65-F5344CB8AC3E}">
        <p14:creationId xmlns:p14="http://schemas.microsoft.com/office/powerpoint/2010/main" val="4657563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34EFE1-906B-A14B-88CC-DE7818F407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0"/>
            <a:ext cx="9144000" cy="6864626"/>
          </a:xfrm>
          <a:prstGeom prst="rect">
            <a:avLst/>
          </a:prstGeom>
        </p:spPr>
      </p:pic>
      <p:sp>
        <p:nvSpPr>
          <p:cNvPr id="2" name="Title 1">
            <a:extLst>
              <a:ext uri="{FF2B5EF4-FFF2-40B4-BE49-F238E27FC236}">
                <a16:creationId xmlns:a16="http://schemas.microsoft.com/office/drawing/2014/main" id="{0F8E2FD9-CD38-FD49-A5A7-11E0673E3B21}"/>
              </a:ext>
            </a:extLst>
          </p:cNvPr>
          <p:cNvSpPr>
            <a:spLocks noGrp="1"/>
          </p:cNvSpPr>
          <p:nvPr>
            <p:ph type="title"/>
          </p:nvPr>
        </p:nvSpPr>
        <p:spPr>
          <a:xfrm>
            <a:off x="-404191" y="-9765"/>
            <a:ext cx="8229600" cy="1324873"/>
          </a:xfrm>
        </p:spPr>
        <p:txBody>
          <a:bodyPr>
            <a:normAutofit/>
          </a:bodyPr>
          <a:lstStyle/>
          <a:p>
            <a:r>
              <a:rPr lang="en-US" sz="4000" dirty="0"/>
              <a:t>Herbs with minerals for Hypothyroidism</a:t>
            </a:r>
          </a:p>
        </p:txBody>
      </p:sp>
      <p:sp>
        <p:nvSpPr>
          <p:cNvPr id="3" name="Content Placeholder 2">
            <a:extLst>
              <a:ext uri="{FF2B5EF4-FFF2-40B4-BE49-F238E27FC236}">
                <a16:creationId xmlns:a16="http://schemas.microsoft.com/office/drawing/2014/main" id="{015148A5-4999-E947-9813-E8A889B81BAE}"/>
              </a:ext>
            </a:extLst>
          </p:cNvPr>
          <p:cNvSpPr>
            <a:spLocks noGrp="1"/>
          </p:cNvSpPr>
          <p:nvPr>
            <p:ph idx="1"/>
          </p:nvPr>
        </p:nvSpPr>
        <p:spPr>
          <a:xfrm>
            <a:off x="1" y="1563014"/>
            <a:ext cx="4399722" cy="4708525"/>
          </a:xfrm>
        </p:spPr>
        <p:txBody>
          <a:bodyPr/>
          <a:lstStyle/>
          <a:p>
            <a:r>
              <a:rPr lang="en-AU" sz="3200" dirty="0">
                <a:latin typeface="Arial" panose="020B0604020202020204" pitchFamily="34" charset="0"/>
                <a:cs typeface="Arial" panose="020B0604020202020204" pitchFamily="34" charset="0"/>
              </a:rPr>
              <a:t>Seaweed: rich in iodine.</a:t>
            </a:r>
          </a:p>
          <a:p>
            <a:r>
              <a:rPr lang="en-US" sz="3200" dirty="0">
                <a:latin typeface="Arial" panose="020B0604020202020204" pitchFamily="34" charset="0"/>
                <a:cs typeface="Arial" panose="020B0604020202020204" pitchFamily="34" charset="0"/>
              </a:rPr>
              <a:t>Basil: good source of </a:t>
            </a:r>
            <a:r>
              <a:rPr lang="en-AU" sz="3200" dirty="0">
                <a:latin typeface="Arial" panose="020B0604020202020204" pitchFamily="34" charset="0"/>
                <a:cs typeface="Arial" panose="020B0604020202020204" pitchFamily="34" charset="0"/>
              </a:rPr>
              <a:t>selenium.</a:t>
            </a:r>
            <a:endParaRPr lang="en-US"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E07E715-2763-F24B-9B50-1D1B693796C6}"/>
              </a:ext>
            </a:extLst>
          </p:cNvPr>
          <p:cNvSpPr txBox="1"/>
          <p:nvPr/>
        </p:nvSpPr>
        <p:spPr>
          <a:xfrm>
            <a:off x="3206882" y="6519446"/>
            <a:ext cx="2730235" cy="338554"/>
          </a:xfrm>
          <a:prstGeom prst="rect">
            <a:avLst/>
          </a:prstGeom>
          <a:noFill/>
        </p:spPr>
        <p:txBody>
          <a:bodyPr wrap="none" rtlCol="0">
            <a:spAutoFit/>
          </a:bodyPr>
          <a:lstStyle/>
          <a:p>
            <a:r>
              <a:rPr lang="en-AU" sz="1600" dirty="0">
                <a:ea typeface="ＭＳ Ｐゴシック" pitchFamily="-111" charset="-128"/>
                <a:cs typeface="ＭＳ Ｐゴシック" pitchFamily="-111" charset="-128"/>
              </a:rPr>
              <a:t>J Med Food. 22(4):421-426.</a:t>
            </a:r>
            <a:endParaRPr lang="en-US" sz="1600" dirty="0"/>
          </a:p>
        </p:txBody>
      </p:sp>
    </p:spTree>
    <p:extLst>
      <p:ext uri="{BB962C8B-B14F-4D97-AF65-F5344CB8AC3E}">
        <p14:creationId xmlns:p14="http://schemas.microsoft.com/office/powerpoint/2010/main" val="29002324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8A9B46-A39D-5A49-A141-5557A23318D8}"/>
              </a:ext>
            </a:extLst>
          </p:cNvPr>
          <p:cNvSpPr/>
          <p:nvPr/>
        </p:nvSpPr>
        <p:spPr>
          <a:xfrm>
            <a:off x="-238539" y="-159026"/>
            <a:ext cx="9872869" cy="1166191"/>
          </a:xfrm>
          <a:prstGeom prst="rect">
            <a:avLst/>
          </a:prstGeom>
          <a:solidFill>
            <a:srgbClr val="6B83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pic>
        <p:nvPicPr>
          <p:cNvPr id="5" name="Picture 4">
            <a:extLst>
              <a:ext uri="{FF2B5EF4-FFF2-40B4-BE49-F238E27FC236}">
                <a16:creationId xmlns:a16="http://schemas.microsoft.com/office/drawing/2014/main" id="{B4AC64FC-5C42-4341-AE8E-4605F70BEE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755374"/>
            <a:ext cx="9144000" cy="6102626"/>
          </a:xfrm>
          <a:prstGeom prst="rect">
            <a:avLst/>
          </a:prstGeom>
        </p:spPr>
      </p:pic>
      <p:sp>
        <p:nvSpPr>
          <p:cNvPr id="2" name="Title 1">
            <a:extLst>
              <a:ext uri="{FF2B5EF4-FFF2-40B4-BE49-F238E27FC236}">
                <a16:creationId xmlns:a16="http://schemas.microsoft.com/office/drawing/2014/main" id="{BABF010E-A68A-B340-9CDF-28EC257700CE}"/>
              </a:ext>
            </a:extLst>
          </p:cNvPr>
          <p:cNvSpPr>
            <a:spLocks noGrp="1"/>
          </p:cNvSpPr>
          <p:nvPr>
            <p:ph type="title"/>
          </p:nvPr>
        </p:nvSpPr>
        <p:spPr/>
        <p:txBody>
          <a:bodyPr>
            <a:normAutofit/>
          </a:bodyPr>
          <a:lstStyle/>
          <a:p>
            <a:pPr>
              <a:defRPr/>
            </a:pPr>
            <a:r>
              <a:rPr lang="en-US" sz="6600" dirty="0">
                <a:latin typeface="Arial" panose="020B0604020202020204" pitchFamily="34" charset="0"/>
                <a:cs typeface="Arial" panose="020B0604020202020204" pitchFamily="34" charset="0"/>
              </a:rPr>
              <a:t>Herbs For Thyroid</a:t>
            </a:r>
          </a:p>
        </p:txBody>
      </p:sp>
      <p:sp>
        <p:nvSpPr>
          <p:cNvPr id="3" name="Content Placeholder 2">
            <a:extLst>
              <a:ext uri="{FF2B5EF4-FFF2-40B4-BE49-F238E27FC236}">
                <a16:creationId xmlns:a16="http://schemas.microsoft.com/office/drawing/2014/main" id="{39AC31F3-1072-6A4E-9B31-A4FE99D949E7}"/>
              </a:ext>
            </a:extLst>
          </p:cNvPr>
          <p:cNvSpPr>
            <a:spLocks noGrp="1"/>
          </p:cNvSpPr>
          <p:nvPr>
            <p:ph idx="1"/>
          </p:nvPr>
        </p:nvSpPr>
        <p:spPr>
          <a:xfrm>
            <a:off x="344557" y="1600200"/>
            <a:ext cx="8494643" cy="4708525"/>
          </a:xfrm>
        </p:spPr>
        <p:txBody>
          <a:bodyPr>
            <a:normAutofit lnSpcReduction="10000"/>
          </a:bodyPr>
          <a:lstStyle/>
          <a:p>
            <a:r>
              <a:rPr lang="en-US" altLang="en-US" dirty="0" err="1">
                <a:latin typeface="Arial" panose="020B0604020202020204" pitchFamily="34" charset="0"/>
                <a:ea typeface="ＭＳ Ｐゴシック" panose="020B0600070205080204" pitchFamily="34" charset="-128"/>
                <a:cs typeface="Arial" panose="020B0604020202020204" pitchFamily="34" charset="0"/>
              </a:rPr>
              <a:t>Ashwagandha</a:t>
            </a:r>
            <a:r>
              <a:rPr lang="en-US" altLang="en-US" dirty="0">
                <a:latin typeface="Arial" panose="020B0604020202020204" pitchFamily="34" charset="0"/>
                <a:ea typeface="ＭＳ Ｐゴシック" panose="020B0600070205080204" pitchFamily="34" charset="-128"/>
                <a:cs typeface="Arial" panose="020B0604020202020204" pitchFamily="34" charset="0"/>
              </a:rPr>
              <a:t> Root: improves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TSH</a:t>
            </a:r>
            <a:r>
              <a:rPr lang="en-US" altLang="en-US" dirty="0">
                <a:latin typeface="Arial" panose="020B0604020202020204" pitchFamily="34" charset="0"/>
                <a:ea typeface="ＭＳ Ｐゴシック" panose="020B0600070205080204" pitchFamily="34" charset="-128"/>
                <a:cs typeface="Arial" panose="020B0604020202020204" pitchFamily="34" charset="0"/>
              </a:rPr>
              <a:t>, T3, and T4. </a:t>
            </a:r>
          </a:p>
          <a:p>
            <a:r>
              <a:rPr lang="en-US" dirty="0">
                <a:latin typeface="Arial" panose="020B0604020202020204" pitchFamily="34" charset="0"/>
                <a:cs typeface="Arial" panose="020B0604020202020204" pitchFamily="34" charset="0"/>
              </a:rPr>
              <a:t>Chamomile</a:t>
            </a:r>
            <a:r>
              <a:rPr lang="en-AU" dirty="0">
                <a:latin typeface="Arial" panose="020B0604020202020204" pitchFamily="34" charset="0"/>
                <a:cs typeface="Arial" panose="020B0604020202020204" pitchFamily="34" charset="0"/>
              </a:rPr>
              <a:t>: improves TSH, T3 and T4, and improves thyroid pathological changes.</a:t>
            </a:r>
          </a:p>
          <a:p>
            <a:r>
              <a:rPr lang="en-AU" dirty="0">
                <a:latin typeface="Arial" panose="020B0604020202020204" pitchFamily="34" charset="0"/>
                <a:cs typeface="Arial" panose="020B0604020202020204" pitchFamily="34" charset="0"/>
              </a:rPr>
              <a:t>Bauhinia </a:t>
            </a:r>
            <a:r>
              <a:rPr lang="en-AU" dirty="0" err="1">
                <a:latin typeface="Arial" panose="020B0604020202020204" pitchFamily="34" charset="0"/>
                <a:cs typeface="Arial" panose="020B0604020202020204" pitchFamily="34" charset="0"/>
              </a:rPr>
              <a:t>purpurea</a:t>
            </a:r>
            <a:r>
              <a:rPr lang="en-AU" dirty="0">
                <a:latin typeface="Arial" panose="020B0604020202020204" pitchFamily="34" charset="0"/>
                <a:cs typeface="Arial" panose="020B0604020202020204" pitchFamily="34" charset="0"/>
              </a:rPr>
              <a:t>: significantly increases T3 and T4.</a:t>
            </a:r>
          </a:p>
          <a:p>
            <a:r>
              <a:rPr lang="en-AU" dirty="0" err="1">
                <a:latin typeface="Arial" panose="020B0604020202020204" pitchFamily="34" charset="0"/>
                <a:cs typeface="Arial" panose="020B0604020202020204" pitchFamily="34" charset="0"/>
              </a:rPr>
              <a:t>Rhodiola</a:t>
            </a:r>
            <a:r>
              <a:rPr lang="en-AU" dirty="0">
                <a:latin typeface="Arial" panose="020B0604020202020204" pitchFamily="34" charset="0"/>
                <a:cs typeface="Arial" panose="020B0604020202020204" pitchFamily="34" charset="0"/>
              </a:rPr>
              <a:t>: helps all the symptoms of hypothyroidism.</a:t>
            </a:r>
          </a:p>
          <a:p>
            <a:r>
              <a:rPr lang="en-AU" dirty="0">
                <a:latin typeface="Arial" panose="020B0604020202020204" pitchFamily="34" charset="0"/>
                <a:cs typeface="Arial" panose="020B0604020202020204" pitchFamily="34" charset="0"/>
              </a:rPr>
              <a:t>Coleus </a:t>
            </a:r>
            <a:r>
              <a:rPr lang="en-AU" dirty="0" err="1">
                <a:latin typeface="Arial" panose="020B0604020202020204" pitchFamily="34" charset="0"/>
                <a:cs typeface="Arial" panose="020B0604020202020204" pitchFamily="34" charset="0"/>
              </a:rPr>
              <a:t>forskohlii</a:t>
            </a:r>
            <a:r>
              <a:rPr lang="en-AU" dirty="0">
                <a:latin typeface="Arial" panose="020B0604020202020204" pitchFamily="34" charset="0"/>
                <a:cs typeface="Arial" panose="020B0604020202020204" pitchFamily="34" charset="0"/>
              </a:rPr>
              <a:t> increases T4 and T3 secretion.</a:t>
            </a:r>
          </a:p>
          <a:p>
            <a:r>
              <a:rPr lang="en-AU" dirty="0" err="1">
                <a:latin typeface="Arial" panose="020B0604020202020204" pitchFamily="34" charset="0"/>
                <a:cs typeface="Arial" panose="020B0604020202020204" pitchFamily="34" charset="0"/>
              </a:rPr>
              <a:t>Commiphora</a:t>
            </a:r>
            <a:r>
              <a:rPr lang="en-AU" dirty="0">
                <a:latin typeface="Arial" panose="020B0604020202020204" pitchFamily="34" charset="0"/>
                <a:cs typeface="Arial" panose="020B0604020202020204" pitchFamily="34" charset="0"/>
              </a:rPr>
              <a:t> guggul reverses the effects of toxins that cause hypothyroidism.</a:t>
            </a:r>
          </a:p>
          <a:p>
            <a:endParaRPr lang="en-AU" dirty="0">
              <a:latin typeface="Arial" panose="020B0604020202020204" pitchFamily="34" charset="0"/>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extBox 6">
            <a:extLst>
              <a:ext uri="{FF2B5EF4-FFF2-40B4-BE49-F238E27FC236}">
                <a16:creationId xmlns:a16="http://schemas.microsoft.com/office/drawing/2014/main" id="{97173647-C6B1-8B4F-8CF3-7D726F9009B1}"/>
              </a:ext>
            </a:extLst>
          </p:cNvPr>
          <p:cNvSpPr txBox="1"/>
          <p:nvPr/>
        </p:nvSpPr>
        <p:spPr>
          <a:xfrm>
            <a:off x="2924594" y="6502261"/>
            <a:ext cx="3334567" cy="338554"/>
          </a:xfrm>
          <a:prstGeom prst="rect">
            <a:avLst/>
          </a:prstGeom>
          <a:noFill/>
        </p:spPr>
        <p:txBody>
          <a:bodyPr wrap="none" rtlCol="0">
            <a:spAutoFit/>
          </a:bodyPr>
          <a:lstStyle/>
          <a:p>
            <a:r>
              <a:rPr lang="en-AU" sz="1600" dirty="0">
                <a:ea typeface="ＭＳ Ｐゴシック" pitchFamily="-111" charset="-128"/>
                <a:cs typeface="ＭＳ Ｐゴシック" pitchFamily="-111" charset="-128"/>
              </a:rPr>
              <a:t>J Pharm </a:t>
            </a:r>
            <a:r>
              <a:rPr lang="en-AU" sz="1600" dirty="0" err="1">
                <a:ea typeface="ＭＳ Ｐゴシック" pitchFamily="-111" charset="-128"/>
                <a:cs typeface="ＭＳ Ｐゴシック" pitchFamily="-111" charset="-128"/>
              </a:rPr>
              <a:t>Pharmacol</a:t>
            </a:r>
            <a:r>
              <a:rPr lang="en-AU" sz="1600" dirty="0">
                <a:ea typeface="ＭＳ Ｐゴシック" pitchFamily="-111" charset="-128"/>
                <a:cs typeface="ＭＳ Ｐゴシック" pitchFamily="-111" charset="-128"/>
              </a:rPr>
              <a:t>. 50(9):1065-8.</a:t>
            </a:r>
            <a:endParaRPr lang="en-US" sz="1600" dirty="0"/>
          </a:p>
        </p:txBody>
      </p:sp>
    </p:spTree>
    <p:extLst>
      <p:ext uri="{BB962C8B-B14F-4D97-AF65-F5344CB8AC3E}">
        <p14:creationId xmlns:p14="http://schemas.microsoft.com/office/powerpoint/2010/main" val="38298457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DF84F-DFB4-0843-B9B5-FC5C445617C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2" name="Title 1">
            <a:extLst>
              <a:ext uri="{FF2B5EF4-FFF2-40B4-BE49-F238E27FC236}">
                <a16:creationId xmlns:a16="http://schemas.microsoft.com/office/drawing/2014/main" id="{9EF15C07-5F69-4D47-9192-FF0AC27A5997}"/>
              </a:ext>
            </a:extLst>
          </p:cNvPr>
          <p:cNvSpPr>
            <a:spLocks noGrp="1"/>
          </p:cNvSpPr>
          <p:nvPr>
            <p:ph type="title"/>
          </p:nvPr>
        </p:nvSpPr>
        <p:spPr>
          <a:xfrm>
            <a:off x="374374" y="-225286"/>
            <a:ext cx="8395252" cy="1143000"/>
          </a:xfrm>
        </p:spPr>
        <p:txBody>
          <a:bodyPr>
            <a:normAutofit fontScale="90000"/>
          </a:bodyPr>
          <a:lstStyle/>
          <a:p>
            <a:r>
              <a:rPr lang="en-US" dirty="0"/>
              <a:t>Herbs for Autoimmune </a:t>
            </a:r>
            <a:r>
              <a:rPr lang="en-US" dirty="0" err="1"/>
              <a:t>Thyroditis</a:t>
            </a:r>
            <a:endParaRPr lang="en-US" dirty="0"/>
          </a:p>
        </p:txBody>
      </p:sp>
      <p:sp>
        <p:nvSpPr>
          <p:cNvPr id="3" name="Content Placeholder 2">
            <a:extLst>
              <a:ext uri="{FF2B5EF4-FFF2-40B4-BE49-F238E27FC236}">
                <a16:creationId xmlns:a16="http://schemas.microsoft.com/office/drawing/2014/main" id="{D27558D7-EF81-5042-99BB-779FA43DDC59}"/>
              </a:ext>
            </a:extLst>
          </p:cNvPr>
          <p:cNvSpPr>
            <a:spLocks noGrp="1"/>
          </p:cNvSpPr>
          <p:nvPr>
            <p:ph idx="1"/>
          </p:nvPr>
        </p:nvSpPr>
        <p:spPr>
          <a:xfrm>
            <a:off x="-139148" y="752061"/>
            <a:ext cx="3544957" cy="4708525"/>
          </a:xfrm>
        </p:spPr>
        <p:txBody>
          <a:bodyPr/>
          <a:lstStyle/>
          <a:p>
            <a:r>
              <a:rPr lang="en-US" sz="2400" dirty="0">
                <a:latin typeface="Arial" panose="020B0604020202020204" pitchFamily="34" charset="0"/>
                <a:cs typeface="Arial" panose="020B0604020202020204" pitchFamily="34" charset="0"/>
              </a:rPr>
              <a:t>Cordyceps </a:t>
            </a:r>
            <a:r>
              <a:rPr lang="en-US" sz="2400" dirty="0" err="1">
                <a:latin typeface="Arial" panose="020B0604020202020204" pitchFamily="34" charset="0"/>
                <a:cs typeface="Arial" panose="020B0604020202020204" pitchFamily="34" charset="0"/>
              </a:rPr>
              <a:t>sinensis</a:t>
            </a:r>
            <a:r>
              <a:rPr lang="en-US" sz="2400" dirty="0">
                <a:latin typeface="Arial" panose="020B0604020202020204" pitchFamily="34" charset="0"/>
                <a:cs typeface="Arial" panose="020B0604020202020204" pitchFamily="34" charset="0"/>
              </a:rPr>
              <a:t>: restore the balance between helper T and cytotoxic T cells in autoimmune thyroiditis.</a:t>
            </a:r>
          </a:p>
        </p:txBody>
      </p:sp>
      <p:sp>
        <p:nvSpPr>
          <p:cNvPr id="6" name="TextBox 5">
            <a:extLst>
              <a:ext uri="{FF2B5EF4-FFF2-40B4-BE49-F238E27FC236}">
                <a16:creationId xmlns:a16="http://schemas.microsoft.com/office/drawing/2014/main" id="{A026E7F6-4C73-6F47-A4EC-357434EF75FA}"/>
              </a:ext>
            </a:extLst>
          </p:cNvPr>
          <p:cNvSpPr txBox="1"/>
          <p:nvPr/>
        </p:nvSpPr>
        <p:spPr>
          <a:xfrm>
            <a:off x="3273287" y="6519447"/>
            <a:ext cx="5133008" cy="338554"/>
          </a:xfrm>
          <a:prstGeom prst="rect">
            <a:avLst/>
          </a:prstGeom>
          <a:noFill/>
        </p:spPr>
        <p:txBody>
          <a:bodyPr wrap="none" rtlCol="0">
            <a:spAutoFit/>
          </a:bodyPr>
          <a:lstStyle/>
          <a:p>
            <a:r>
              <a:rPr lang="en-AU" sz="1600" dirty="0" err="1">
                <a:ea typeface="ＭＳ Ｐゴシック" pitchFamily="-111" charset="-128"/>
                <a:cs typeface="ＭＳ Ｐゴシック" pitchFamily="-111" charset="-128"/>
              </a:rPr>
              <a:t>Evid</a:t>
            </a:r>
            <a:r>
              <a:rPr lang="en-AU" sz="1600" dirty="0">
                <a:ea typeface="ＭＳ Ｐゴシック" pitchFamily="-111" charset="-128"/>
                <a:cs typeface="ＭＳ Ｐゴシック" pitchFamily="-111" charset="-128"/>
              </a:rPr>
              <a:t> Based Complement </a:t>
            </a:r>
            <a:r>
              <a:rPr lang="en-AU" sz="1600" dirty="0" err="1">
                <a:ea typeface="ＭＳ Ｐゴシック" pitchFamily="-111" charset="-128"/>
                <a:cs typeface="ＭＳ Ｐゴシック" pitchFamily="-111" charset="-128"/>
              </a:rPr>
              <a:t>Alternat</a:t>
            </a:r>
            <a:r>
              <a:rPr lang="en-AU" sz="1600" dirty="0">
                <a:ea typeface="ＭＳ Ｐゴシック" pitchFamily="-111" charset="-128"/>
                <a:cs typeface="ＭＳ Ｐゴシック" pitchFamily="-111" charset="-128"/>
              </a:rPr>
              <a:t> Med. 2016:1360386.</a:t>
            </a:r>
            <a:endParaRPr lang="en-US" sz="1600" dirty="0"/>
          </a:p>
        </p:txBody>
      </p:sp>
    </p:spTree>
    <p:extLst>
      <p:ext uri="{BB962C8B-B14F-4D97-AF65-F5344CB8AC3E}">
        <p14:creationId xmlns:p14="http://schemas.microsoft.com/office/powerpoint/2010/main" val="2091735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65E2578-932A-104A-8376-F9257BA74A3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D62DD1F1-9D53-D447-A5FB-545737FCD340}"/>
              </a:ext>
            </a:extLst>
          </p:cNvPr>
          <p:cNvSpPr>
            <a:spLocks noGrp="1"/>
          </p:cNvSpPr>
          <p:nvPr>
            <p:ph type="title"/>
          </p:nvPr>
        </p:nvSpPr>
        <p:spPr>
          <a:xfrm>
            <a:off x="457200" y="-288176"/>
            <a:ext cx="8229600" cy="1143000"/>
          </a:xfrm>
        </p:spPr>
        <p:txBody>
          <a:bodyPr/>
          <a:lstStyle/>
          <a:p>
            <a:r>
              <a:rPr lang="en-US" dirty="0"/>
              <a:t>How It Works</a:t>
            </a:r>
          </a:p>
        </p:txBody>
      </p:sp>
      <p:sp>
        <p:nvSpPr>
          <p:cNvPr id="6" name="Rectangle 5">
            <a:extLst>
              <a:ext uri="{FF2B5EF4-FFF2-40B4-BE49-F238E27FC236}">
                <a16:creationId xmlns:a16="http://schemas.microsoft.com/office/drawing/2014/main" id="{0632F0E5-A025-7B4B-9062-B3A9940B0F7E}"/>
              </a:ext>
            </a:extLst>
          </p:cNvPr>
          <p:cNvSpPr/>
          <p:nvPr/>
        </p:nvSpPr>
        <p:spPr>
          <a:xfrm>
            <a:off x="2286000" y="6597330"/>
            <a:ext cx="4572000" cy="307777"/>
          </a:xfrm>
          <a:prstGeom prst="rect">
            <a:avLst/>
          </a:prstGeom>
        </p:spPr>
        <p:txBody>
          <a:bodyPr>
            <a:spAutoFit/>
          </a:bodyPr>
          <a:lstStyle/>
          <a:p>
            <a:pPr algn="ctr">
              <a:buFont typeface="Wingdings" pitchFamily="2" charset="2"/>
              <a:buNone/>
            </a:pPr>
            <a:r>
              <a:rPr lang="en-US" altLang="en-US" sz="1400" dirty="0" err="1">
                <a:solidFill>
                  <a:schemeClr val="bg1"/>
                </a:solidFill>
                <a:latin typeface="Arial Regular"/>
              </a:rPr>
              <a:t>Dr</a:t>
            </a:r>
            <a:r>
              <a:rPr lang="en-US" altLang="en-US" sz="1400" dirty="0">
                <a:solidFill>
                  <a:schemeClr val="bg1"/>
                </a:solidFill>
                <a:latin typeface="Arial Regular"/>
              </a:rPr>
              <a:t> F. </a:t>
            </a:r>
            <a:r>
              <a:rPr lang="en-US" altLang="en-US" sz="1400" dirty="0" err="1">
                <a:solidFill>
                  <a:schemeClr val="bg1"/>
                </a:solidFill>
                <a:latin typeface="Arial Regular"/>
              </a:rPr>
              <a:t>Ammari</a:t>
            </a:r>
            <a:r>
              <a:rPr lang="en-US" altLang="en-US" sz="1400" dirty="0">
                <a:solidFill>
                  <a:schemeClr val="bg1"/>
                </a:solidFill>
                <a:latin typeface="Arial Regular"/>
              </a:rPr>
              <a:t> </a:t>
            </a:r>
            <a:r>
              <a:rPr lang="en-US" altLang="en-US" sz="1400" dirty="0" err="1">
                <a:solidFill>
                  <a:schemeClr val="bg1"/>
                </a:solidFill>
                <a:latin typeface="Arial Regular"/>
              </a:rPr>
              <a:t>Frcp</a:t>
            </a:r>
            <a:r>
              <a:rPr lang="en-US" altLang="en-US" sz="1400" dirty="0">
                <a:solidFill>
                  <a:schemeClr val="bg1"/>
                </a:solidFill>
                <a:latin typeface="Arial Regular"/>
              </a:rPr>
              <a:t> (London) Just University</a:t>
            </a:r>
          </a:p>
        </p:txBody>
      </p:sp>
      <p:sp>
        <p:nvSpPr>
          <p:cNvPr id="7" name="TextBox 6">
            <a:extLst>
              <a:ext uri="{FF2B5EF4-FFF2-40B4-BE49-F238E27FC236}">
                <a16:creationId xmlns:a16="http://schemas.microsoft.com/office/drawing/2014/main" id="{5C2BDE9D-DDC5-CB45-958B-A30F1419ED3E}"/>
              </a:ext>
            </a:extLst>
          </p:cNvPr>
          <p:cNvSpPr txBox="1"/>
          <p:nvPr/>
        </p:nvSpPr>
        <p:spPr>
          <a:xfrm>
            <a:off x="2370221" y="5329656"/>
            <a:ext cx="1129348" cy="369332"/>
          </a:xfrm>
          <a:prstGeom prst="rect">
            <a:avLst/>
          </a:prstGeom>
          <a:noFill/>
        </p:spPr>
        <p:txBody>
          <a:bodyPr wrap="none" rtlCol="0">
            <a:spAutoFit/>
          </a:bodyPr>
          <a:lstStyle/>
          <a:p>
            <a:r>
              <a:rPr lang="en-US" b="1" dirty="0">
                <a:solidFill>
                  <a:srgbClr val="800000"/>
                </a:solidFill>
              </a:rPr>
              <a:t>Tyrosine</a:t>
            </a:r>
          </a:p>
        </p:txBody>
      </p:sp>
      <p:sp>
        <p:nvSpPr>
          <p:cNvPr id="8" name="TextBox 7">
            <a:extLst>
              <a:ext uri="{FF2B5EF4-FFF2-40B4-BE49-F238E27FC236}">
                <a16:creationId xmlns:a16="http://schemas.microsoft.com/office/drawing/2014/main" id="{7DE96585-73C5-B549-9333-12A0CA66C754}"/>
              </a:ext>
            </a:extLst>
          </p:cNvPr>
          <p:cNvSpPr txBox="1"/>
          <p:nvPr/>
        </p:nvSpPr>
        <p:spPr>
          <a:xfrm>
            <a:off x="5173579" y="4018548"/>
            <a:ext cx="1210588" cy="923330"/>
          </a:xfrm>
          <a:prstGeom prst="rect">
            <a:avLst/>
          </a:prstGeom>
          <a:noFill/>
        </p:spPr>
        <p:txBody>
          <a:bodyPr wrap="none" rtlCol="0">
            <a:spAutoFit/>
          </a:bodyPr>
          <a:lstStyle/>
          <a:p>
            <a:r>
              <a:rPr lang="en-US" b="1" dirty="0">
                <a:solidFill>
                  <a:srgbClr val="800000"/>
                </a:solidFill>
              </a:rPr>
              <a:t>Selenium</a:t>
            </a:r>
          </a:p>
          <a:p>
            <a:r>
              <a:rPr lang="en-US" b="1" dirty="0">
                <a:solidFill>
                  <a:srgbClr val="800000"/>
                </a:solidFill>
              </a:rPr>
              <a:t>Iron</a:t>
            </a:r>
          </a:p>
          <a:p>
            <a:r>
              <a:rPr lang="en-US" b="1" dirty="0">
                <a:solidFill>
                  <a:srgbClr val="800000"/>
                </a:solidFill>
              </a:rPr>
              <a:t>Zinc</a:t>
            </a:r>
          </a:p>
        </p:txBody>
      </p:sp>
      <p:sp>
        <p:nvSpPr>
          <p:cNvPr id="9" name="TextBox 8">
            <a:extLst>
              <a:ext uri="{FF2B5EF4-FFF2-40B4-BE49-F238E27FC236}">
                <a16:creationId xmlns:a16="http://schemas.microsoft.com/office/drawing/2014/main" id="{55A527D5-8DEF-3345-94FE-6AF1E657C123}"/>
              </a:ext>
            </a:extLst>
          </p:cNvPr>
          <p:cNvSpPr txBox="1"/>
          <p:nvPr/>
        </p:nvSpPr>
        <p:spPr>
          <a:xfrm>
            <a:off x="4644189" y="5514322"/>
            <a:ext cx="1300356" cy="369332"/>
          </a:xfrm>
          <a:prstGeom prst="rect">
            <a:avLst/>
          </a:prstGeom>
          <a:noFill/>
        </p:spPr>
        <p:txBody>
          <a:bodyPr wrap="none" rtlCol="0">
            <a:spAutoFit/>
          </a:bodyPr>
          <a:lstStyle/>
          <a:p>
            <a:r>
              <a:rPr lang="en-US" b="1" dirty="0">
                <a:solidFill>
                  <a:srgbClr val="800000"/>
                </a:solidFill>
              </a:rPr>
              <a:t>Omega-3s</a:t>
            </a:r>
          </a:p>
        </p:txBody>
      </p:sp>
      <p:sp>
        <p:nvSpPr>
          <p:cNvPr id="10" name="TextBox 9">
            <a:extLst>
              <a:ext uri="{FF2B5EF4-FFF2-40B4-BE49-F238E27FC236}">
                <a16:creationId xmlns:a16="http://schemas.microsoft.com/office/drawing/2014/main" id="{455D9D6E-99F7-3B40-BD45-D74C3A3D5808}"/>
              </a:ext>
            </a:extLst>
          </p:cNvPr>
          <p:cNvSpPr txBox="1"/>
          <p:nvPr/>
        </p:nvSpPr>
        <p:spPr>
          <a:xfrm>
            <a:off x="685800" y="6227998"/>
            <a:ext cx="4353062" cy="369332"/>
          </a:xfrm>
          <a:prstGeom prst="rect">
            <a:avLst/>
          </a:prstGeom>
          <a:noFill/>
        </p:spPr>
        <p:txBody>
          <a:bodyPr wrap="none" rtlCol="0">
            <a:spAutoFit/>
          </a:bodyPr>
          <a:lstStyle/>
          <a:p>
            <a:r>
              <a:rPr lang="en-US" b="1" dirty="0">
                <a:solidFill>
                  <a:srgbClr val="800000"/>
                </a:solidFill>
              </a:rPr>
              <a:t>Magnesium and Zinc, stabilize thyroid</a:t>
            </a:r>
          </a:p>
        </p:txBody>
      </p:sp>
    </p:spTree>
    <p:extLst>
      <p:ext uri="{BB962C8B-B14F-4D97-AF65-F5344CB8AC3E}">
        <p14:creationId xmlns:p14="http://schemas.microsoft.com/office/powerpoint/2010/main" val="29488242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826AEF-5B1A-904A-98D1-DDF5458854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A0FE2CBF-C187-DF4E-92C0-554C52B7E70A}"/>
              </a:ext>
            </a:extLst>
          </p:cNvPr>
          <p:cNvSpPr>
            <a:spLocks noGrp="1"/>
          </p:cNvSpPr>
          <p:nvPr>
            <p:ph type="title"/>
          </p:nvPr>
        </p:nvSpPr>
        <p:spPr>
          <a:xfrm>
            <a:off x="139147" y="-92075"/>
            <a:ext cx="8229600" cy="1143000"/>
          </a:xfrm>
        </p:spPr>
        <p:txBody>
          <a:bodyPr/>
          <a:lstStyle/>
          <a:p>
            <a:r>
              <a:rPr lang="en-US" dirty="0"/>
              <a:t>Herb For Hyperthyroidism</a:t>
            </a:r>
          </a:p>
        </p:txBody>
      </p:sp>
      <p:sp>
        <p:nvSpPr>
          <p:cNvPr id="3" name="Content Placeholder 2">
            <a:extLst>
              <a:ext uri="{FF2B5EF4-FFF2-40B4-BE49-F238E27FC236}">
                <a16:creationId xmlns:a16="http://schemas.microsoft.com/office/drawing/2014/main" id="{6BA53473-1AB1-D149-B026-A5727428A0E0}"/>
              </a:ext>
            </a:extLst>
          </p:cNvPr>
          <p:cNvSpPr>
            <a:spLocks noGrp="1"/>
          </p:cNvSpPr>
          <p:nvPr>
            <p:ph idx="1"/>
          </p:nvPr>
        </p:nvSpPr>
        <p:spPr>
          <a:xfrm>
            <a:off x="124156" y="1980198"/>
            <a:ext cx="4447843" cy="4708525"/>
          </a:xfrm>
        </p:spPr>
        <p:txBody>
          <a:bodyPr/>
          <a:lstStyle/>
          <a:p>
            <a:pPr marL="136525" indent="0">
              <a:buNone/>
            </a:pPr>
            <a:r>
              <a:rPr lang="en-AU" sz="3200" dirty="0">
                <a:latin typeface="Arial" panose="020B0604020202020204" pitchFamily="34" charset="0"/>
                <a:cs typeface="Arial" panose="020B0604020202020204" pitchFamily="34" charset="0"/>
              </a:rPr>
              <a:t>Bugleweed </a:t>
            </a:r>
            <a:r>
              <a:rPr lang="en-AU" sz="3200" dirty="0"/>
              <a:t>(</a:t>
            </a:r>
            <a:r>
              <a:rPr lang="en-AU" sz="3200" dirty="0" err="1"/>
              <a:t>Lycopus</a:t>
            </a:r>
            <a:r>
              <a:rPr lang="en-AU" sz="3200" dirty="0"/>
              <a:t> </a:t>
            </a:r>
            <a:r>
              <a:rPr lang="en-AU" sz="3200" dirty="0" err="1"/>
              <a:t>virginicus</a:t>
            </a:r>
            <a:r>
              <a:rPr lang="en-AU" sz="3200" dirty="0"/>
              <a:t>)</a:t>
            </a:r>
            <a:r>
              <a:rPr lang="en-AU" sz="3200" dirty="0">
                <a:latin typeface="Arial" panose="020B0604020202020204" pitchFamily="34" charset="0"/>
                <a:cs typeface="Arial" panose="020B0604020202020204" pitchFamily="34" charset="0"/>
              </a:rPr>
              <a:t>: decreases T4 and diminishes symptoms of hyperthyroidism. </a:t>
            </a:r>
          </a:p>
          <a:p>
            <a:r>
              <a:rPr lang="en-AU" sz="3200" dirty="0">
                <a:latin typeface="Arial" panose="020B0604020202020204" pitchFamily="34" charset="0"/>
                <a:cs typeface="Arial" panose="020B0604020202020204" pitchFamily="34" charset="0"/>
              </a:rPr>
              <a:t>Cruciferous vegetables.</a:t>
            </a:r>
          </a:p>
          <a:p>
            <a:pPr marL="136525" indent="0">
              <a:buNone/>
            </a:pPr>
            <a:endParaRPr lang="en-US"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515B72F-2062-9C4F-A8EE-75E4752FD6CE}"/>
              </a:ext>
            </a:extLst>
          </p:cNvPr>
          <p:cNvSpPr txBox="1"/>
          <p:nvPr/>
        </p:nvSpPr>
        <p:spPr>
          <a:xfrm>
            <a:off x="3099481" y="6519446"/>
            <a:ext cx="2945037" cy="338554"/>
          </a:xfrm>
          <a:prstGeom prst="rect">
            <a:avLst/>
          </a:prstGeom>
          <a:noFill/>
        </p:spPr>
        <p:txBody>
          <a:bodyPr wrap="none" rtlCol="0">
            <a:spAutoFit/>
          </a:bodyPr>
          <a:lstStyle/>
          <a:p>
            <a:r>
              <a:rPr lang="en-AU" sz="1600" dirty="0">
                <a:ea typeface="ＭＳ Ｐゴシック" pitchFamily="-111" charset="-128"/>
                <a:cs typeface="ＭＳ Ｐゴシック" pitchFamily="-111" charset="-128"/>
              </a:rPr>
              <a:t>Phytomedicine. 15(1-2):16-22.</a:t>
            </a:r>
            <a:endParaRPr lang="en-US" sz="1600" dirty="0"/>
          </a:p>
        </p:txBody>
      </p:sp>
    </p:spTree>
    <p:extLst>
      <p:ext uri="{BB962C8B-B14F-4D97-AF65-F5344CB8AC3E}">
        <p14:creationId xmlns:p14="http://schemas.microsoft.com/office/powerpoint/2010/main" val="23263655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45390592 copy.jpg">
            <a:extLst>
              <a:ext uri="{FF2B5EF4-FFF2-40B4-BE49-F238E27FC236}">
                <a16:creationId xmlns:a16="http://schemas.microsoft.com/office/drawing/2014/main" id="{9D38946E-278C-474D-8856-5381B378E29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31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18715766-3064-C949-9924-B6D9656C2BD9}"/>
              </a:ext>
            </a:extLst>
          </p:cNvPr>
          <p:cNvSpPr>
            <a:spLocks noGrp="1"/>
          </p:cNvSpPr>
          <p:nvPr>
            <p:ph type="title"/>
          </p:nvPr>
        </p:nvSpPr>
        <p:spPr>
          <a:xfrm>
            <a:off x="86400" y="334440"/>
            <a:ext cx="6057104" cy="1143000"/>
          </a:xfrm>
          <a:effectLst>
            <a:outerShdw blurRad="50800" dist="63500" dir="2700000">
              <a:srgbClr val="000000">
                <a:alpha val="51000"/>
              </a:srgbClr>
            </a:outerShdw>
          </a:effectLst>
        </p:spPr>
        <p:txBody>
          <a:bodyPr/>
          <a:lstStyle/>
          <a:p>
            <a:pPr eaLnBrk="1" fontAlgn="auto" hangingPunct="1">
              <a:spcAft>
                <a:spcPts val="0"/>
              </a:spcAft>
              <a:defRPr/>
            </a:pPr>
            <a:r>
              <a:rPr lang="en-US" dirty="0">
                <a:solidFill>
                  <a:srgbClr val="002060"/>
                </a:solidFill>
                <a:effectLst/>
                <a:ea typeface="+mj-ea"/>
                <a:cs typeface="+mj-cs"/>
              </a:rPr>
              <a:t>Exercise and Thyroid</a:t>
            </a:r>
          </a:p>
        </p:txBody>
      </p:sp>
      <p:sp>
        <p:nvSpPr>
          <p:cNvPr id="3" name="Content Placeholder 2">
            <a:extLst>
              <a:ext uri="{FF2B5EF4-FFF2-40B4-BE49-F238E27FC236}">
                <a16:creationId xmlns:a16="http://schemas.microsoft.com/office/drawing/2014/main" id="{50C39DB4-6A50-9B46-80CB-CFAD6C213E20}"/>
              </a:ext>
            </a:extLst>
          </p:cNvPr>
          <p:cNvSpPr>
            <a:spLocks noGrp="1"/>
          </p:cNvSpPr>
          <p:nvPr>
            <p:ph idx="1"/>
          </p:nvPr>
        </p:nvSpPr>
        <p:spPr>
          <a:xfrm>
            <a:off x="0" y="1600200"/>
            <a:ext cx="5538788" cy="4708525"/>
          </a:xfrm>
        </p:spPr>
        <p:txBody>
          <a:bodyPr>
            <a:normAutofit/>
          </a:bodyPr>
          <a:lstStyle/>
          <a:p>
            <a:pPr eaLnBrk="1" hangingPunct="1">
              <a:lnSpc>
                <a:spcPct val="130000"/>
              </a:lnSpc>
            </a:pPr>
            <a:r>
              <a:rPr lang="en-US" altLang="en-US" sz="3600" b="1" dirty="0">
                <a:ln>
                  <a:solidFill>
                    <a:schemeClr val="bg1"/>
                  </a:solidFill>
                </a:ln>
                <a:solidFill>
                  <a:srgbClr val="F5F1E0"/>
                </a:solidFill>
                <a:effectLst>
                  <a:outerShdw blurRad="50800" dist="38100" dir="2700000" algn="tl" rotWithShape="0">
                    <a:prstClr val="black">
                      <a:alpha val="40000"/>
                    </a:prstClr>
                  </a:outerShdw>
                </a:effectLst>
                <a:latin typeface="Arial" panose="020B0604020202020204" pitchFamily="34" charset="0"/>
                <a:ea typeface="ＭＳ Ｐゴシック" panose="020B0600070205080204" pitchFamily="34" charset="-128"/>
                <a:cs typeface="Arial" panose="020B0604020202020204" pitchFamily="34" charset="0"/>
              </a:rPr>
              <a:t>Physical activity significantly improves all important thyroid function laboratory values. </a:t>
            </a:r>
          </a:p>
        </p:txBody>
      </p:sp>
      <p:sp>
        <p:nvSpPr>
          <p:cNvPr id="15365" name="Rectangle 3">
            <a:extLst>
              <a:ext uri="{FF2B5EF4-FFF2-40B4-BE49-F238E27FC236}">
                <a16:creationId xmlns:a16="http://schemas.microsoft.com/office/drawing/2014/main" id="{F175B420-50FA-C84C-8978-00FDC0CBD96F}"/>
              </a:ext>
            </a:extLst>
          </p:cNvPr>
          <p:cNvSpPr>
            <a:spLocks noChangeArrowheads="1"/>
          </p:cNvSpPr>
          <p:nvPr/>
        </p:nvSpPr>
        <p:spPr bwMode="auto">
          <a:xfrm>
            <a:off x="2286000" y="6519863"/>
            <a:ext cx="4572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600" dirty="0">
                <a:latin typeface="Arial Regular"/>
              </a:rPr>
              <a:t>Neuro Endocrinol Lett. 26(6):830-4.</a:t>
            </a:r>
          </a:p>
        </p:txBody>
      </p:sp>
    </p:spTree>
    <p:extLst>
      <p:ext uri="{BB962C8B-B14F-4D97-AF65-F5344CB8AC3E}">
        <p14:creationId xmlns:p14="http://schemas.microsoft.com/office/powerpoint/2010/main" val="9640615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C869CF-D2A9-584C-A2A3-806C78E6DFF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9144000" cy="6858001"/>
          </a:xfrm>
          <a:prstGeom prst="rect">
            <a:avLst/>
          </a:prstGeom>
        </p:spPr>
      </p:pic>
      <p:sp>
        <p:nvSpPr>
          <p:cNvPr id="2" name="Title 1">
            <a:extLst>
              <a:ext uri="{FF2B5EF4-FFF2-40B4-BE49-F238E27FC236}">
                <a16:creationId xmlns:a16="http://schemas.microsoft.com/office/drawing/2014/main" id="{77FEB893-9992-EF4C-ADAC-30AA995099B7}"/>
              </a:ext>
            </a:extLst>
          </p:cNvPr>
          <p:cNvSpPr>
            <a:spLocks noGrp="1"/>
          </p:cNvSpPr>
          <p:nvPr>
            <p:ph type="title"/>
          </p:nvPr>
        </p:nvSpPr>
        <p:spPr/>
        <p:txBody>
          <a:bodyPr/>
          <a:lstStyle/>
          <a:p>
            <a:r>
              <a:rPr lang="en-US" dirty="0"/>
              <a:t>Hot and Cold Treatments</a:t>
            </a:r>
          </a:p>
        </p:txBody>
      </p:sp>
      <p:sp>
        <p:nvSpPr>
          <p:cNvPr id="6" name="Content Placeholder 5">
            <a:extLst>
              <a:ext uri="{FF2B5EF4-FFF2-40B4-BE49-F238E27FC236}">
                <a16:creationId xmlns:a16="http://schemas.microsoft.com/office/drawing/2014/main" id="{80EF08CC-B56F-B24F-8180-8BB0782AD7FA}"/>
              </a:ext>
            </a:extLst>
          </p:cNvPr>
          <p:cNvSpPr>
            <a:spLocks noGrp="1"/>
          </p:cNvSpPr>
          <p:nvPr>
            <p:ph sz="half" idx="1"/>
          </p:nvPr>
        </p:nvSpPr>
        <p:spPr>
          <a:xfrm>
            <a:off x="-352135" y="5859378"/>
            <a:ext cx="9267535" cy="3166395"/>
          </a:xfrm>
        </p:spPr>
        <p:txBody>
          <a:bodyPr/>
          <a:lstStyle/>
          <a:p>
            <a:r>
              <a:rPr lang="en-US" dirty="0"/>
              <a:t>3 min hot, 1 min cold, repeat cycle 5 times, ending in cold.  Cover neck with warm scarf or neck </a:t>
            </a:r>
            <a:r>
              <a:rPr lang="en-US" dirty="0" err="1"/>
              <a:t>gaitor</a:t>
            </a:r>
            <a:r>
              <a:rPr lang="en-US" dirty="0"/>
              <a:t>.</a:t>
            </a:r>
          </a:p>
        </p:txBody>
      </p:sp>
    </p:spTree>
    <p:extLst>
      <p:ext uri="{BB962C8B-B14F-4D97-AF65-F5344CB8AC3E}">
        <p14:creationId xmlns:p14="http://schemas.microsoft.com/office/powerpoint/2010/main" val="35636788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8C2CA5-C1AA-8644-BC46-01687BA1A3F6}"/>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A827639-6625-7E4E-AF1E-DAE307505626}"/>
              </a:ext>
            </a:extLst>
          </p:cNvPr>
          <p:cNvSpPr>
            <a:spLocks noGrp="1"/>
          </p:cNvSpPr>
          <p:nvPr>
            <p:ph idx="1"/>
          </p:nvPr>
        </p:nvSpPr>
        <p:spPr>
          <a:xfrm>
            <a:off x="4223085" y="1293230"/>
            <a:ext cx="4920916" cy="4947557"/>
          </a:xfrm>
        </p:spPr>
        <p:txBody>
          <a:bodyPr>
            <a:noAutofit/>
          </a:bodyPr>
          <a:lstStyle/>
          <a:p>
            <a:r>
              <a:rPr lang="en-AU" sz="1600" dirty="0"/>
              <a:t>We recommend charcoal poultices to the thyroid gland overnight for toxin, inflammation and </a:t>
            </a:r>
            <a:r>
              <a:rPr lang="en-AU" sz="1600" dirty="0" err="1"/>
              <a:t>edema</a:t>
            </a:r>
            <a:r>
              <a:rPr lang="en-AU" sz="1600" dirty="0"/>
              <a:t> removal while you are seeking to restore function.  </a:t>
            </a:r>
          </a:p>
          <a:p>
            <a:r>
              <a:rPr lang="en-AU" sz="1600" dirty="0"/>
              <a:t>Our procedure is to take one cup of water and put it into a sauce pan on the stove. Add 3 tablespoons of activated charcoal powder and 3 tablespoons of ground flax seeds and bring to a boil. Stir well. Turn off the heat and let cool. This can be applied one fourth inch thick to the thyroid and surrounding neck area, and covered with a plastic wrap for overnight treatment. </a:t>
            </a:r>
          </a:p>
          <a:p>
            <a:r>
              <a:rPr lang="en-AU" sz="1600" dirty="0"/>
              <a:t>Leave this on all night and remove it in the morning.  The next night, turn the poultices over and use the other side.  You can even make a lot of this ahead and store it in a freezer for future use.</a:t>
            </a:r>
          </a:p>
          <a:p>
            <a:endParaRPr lang="en-US" sz="1000" dirty="0"/>
          </a:p>
        </p:txBody>
      </p:sp>
      <p:sp>
        <p:nvSpPr>
          <p:cNvPr id="4" name="TextBox 3">
            <a:extLst>
              <a:ext uri="{FF2B5EF4-FFF2-40B4-BE49-F238E27FC236}">
                <a16:creationId xmlns:a16="http://schemas.microsoft.com/office/drawing/2014/main" id="{ABAA58FC-BD66-5D4B-A150-C1555D5B1BBC}"/>
              </a:ext>
            </a:extLst>
          </p:cNvPr>
          <p:cNvSpPr txBox="1"/>
          <p:nvPr/>
        </p:nvSpPr>
        <p:spPr>
          <a:xfrm>
            <a:off x="346388" y="6409230"/>
            <a:ext cx="8451224" cy="338554"/>
          </a:xfrm>
          <a:prstGeom prst="rect">
            <a:avLst/>
          </a:prstGeom>
          <a:noFill/>
        </p:spPr>
        <p:txBody>
          <a:bodyPr wrap="none" rtlCol="0">
            <a:spAutoFit/>
          </a:bodyPr>
          <a:lstStyle/>
          <a:p>
            <a:r>
              <a:rPr lang="en-US" sz="1600" dirty="0"/>
              <a:t>(</a:t>
            </a:r>
            <a:r>
              <a:rPr lang="en-US" sz="1600" u="sng" dirty="0">
                <a:hlinkClick r:id="rId3">
                  <a:extLst>
                    <a:ext uri="{A12FA001-AC4F-418D-AE19-62706E023703}">
                      <ahyp:hlinkClr xmlns:ahyp="http://schemas.microsoft.com/office/drawing/2018/hyperlinkcolor" val="tx"/>
                    </a:ext>
                  </a:extLst>
                </a:hlinkClick>
              </a:rPr>
              <a:t>http://www.buyactivatedcharcoal.com/product/activated_charcoal_powder/hardwood/sn20</a:t>
            </a:r>
            <a:r>
              <a:rPr lang="en-US" sz="1600" dirty="0"/>
              <a:t>)</a:t>
            </a:r>
          </a:p>
        </p:txBody>
      </p:sp>
      <p:pic>
        <p:nvPicPr>
          <p:cNvPr id="8" name="Picture 7">
            <a:extLst>
              <a:ext uri="{FF2B5EF4-FFF2-40B4-BE49-F238E27FC236}">
                <a16:creationId xmlns:a16="http://schemas.microsoft.com/office/drawing/2014/main" id="{7C4A83E4-8419-0140-B8B9-8A091E96B7A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 y="1498819"/>
            <a:ext cx="3874169" cy="3679439"/>
          </a:xfrm>
          <a:prstGeom prst="rect">
            <a:avLst/>
          </a:prstGeom>
        </p:spPr>
      </p:pic>
      <p:sp>
        <p:nvSpPr>
          <p:cNvPr id="6" name="Title 1">
            <a:extLst>
              <a:ext uri="{FF2B5EF4-FFF2-40B4-BE49-F238E27FC236}">
                <a16:creationId xmlns:a16="http://schemas.microsoft.com/office/drawing/2014/main" id="{6A2DB945-2788-D14B-BC70-679958A707CF}"/>
              </a:ext>
            </a:extLst>
          </p:cNvPr>
          <p:cNvSpPr>
            <a:spLocks noGrp="1"/>
          </p:cNvSpPr>
          <p:nvPr>
            <p:ph type="title"/>
          </p:nvPr>
        </p:nvSpPr>
        <p:spPr>
          <a:xfrm>
            <a:off x="457200" y="0"/>
            <a:ext cx="8229600" cy="1143000"/>
          </a:xfrm>
        </p:spPr>
        <p:txBody>
          <a:bodyPr>
            <a:normAutofit/>
          </a:bodyPr>
          <a:lstStyle/>
          <a:p>
            <a:r>
              <a:rPr lang="en-US" dirty="0"/>
              <a:t>Charcoal </a:t>
            </a:r>
            <a:r>
              <a:rPr lang="en-US" dirty="0" err="1"/>
              <a:t>Poulticing</a:t>
            </a:r>
            <a:r>
              <a:rPr lang="en-US" dirty="0"/>
              <a:t> </a:t>
            </a:r>
          </a:p>
        </p:txBody>
      </p:sp>
    </p:spTree>
    <p:extLst>
      <p:ext uri="{BB962C8B-B14F-4D97-AF65-F5344CB8AC3E}">
        <p14:creationId xmlns:p14="http://schemas.microsoft.com/office/powerpoint/2010/main" val="410095844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19281120">
            <a:extLst>
              <a:ext uri="{FF2B5EF4-FFF2-40B4-BE49-F238E27FC236}">
                <a16:creationId xmlns:a16="http://schemas.microsoft.com/office/drawing/2014/main" id="{A32DBC25-A2CE-184E-B73B-F387A36432D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EAF333B8-5591-484F-880F-BAC70ED783B4}"/>
              </a:ext>
            </a:extLst>
          </p:cNvPr>
          <p:cNvSpPr>
            <a:spLocks noGrp="1"/>
          </p:cNvSpPr>
          <p:nvPr>
            <p:ph type="title"/>
          </p:nvPr>
        </p:nvSpPr>
        <p:spPr>
          <a:xfrm>
            <a:off x="329874" y="-72600"/>
            <a:ext cx="5851003" cy="1143000"/>
          </a:xfrm>
        </p:spPr>
        <p:txBody>
          <a:bodyPr>
            <a:noAutofit/>
          </a:bodyPr>
          <a:lstStyle/>
          <a:p>
            <a:r>
              <a:rPr lang="en-US" sz="4800" dirty="0">
                <a:effectLst>
                  <a:outerShdw blurRad="114300" dist="101600" dir="2700000" algn="tl" rotWithShape="0">
                    <a:srgbClr val="000000"/>
                  </a:outerShdw>
                </a:effectLst>
              </a:rPr>
              <a:t>Sunshine Vitamin</a:t>
            </a:r>
          </a:p>
        </p:txBody>
      </p:sp>
      <p:sp>
        <p:nvSpPr>
          <p:cNvPr id="3" name="Content Placeholder 2">
            <a:extLst>
              <a:ext uri="{FF2B5EF4-FFF2-40B4-BE49-F238E27FC236}">
                <a16:creationId xmlns:a16="http://schemas.microsoft.com/office/drawing/2014/main" id="{A83B5A17-300A-3B4B-B66A-2CDAB5F1C0B8}"/>
              </a:ext>
            </a:extLst>
          </p:cNvPr>
          <p:cNvSpPr>
            <a:spLocks noGrp="1"/>
          </p:cNvSpPr>
          <p:nvPr>
            <p:ph idx="1"/>
          </p:nvPr>
        </p:nvSpPr>
        <p:spPr>
          <a:xfrm>
            <a:off x="376175" y="1611775"/>
            <a:ext cx="5851003" cy="4708525"/>
          </a:xfrm>
        </p:spPr>
        <p:txBody>
          <a:bodyPr/>
          <a:lstStyle/>
          <a:p>
            <a:pPr marL="136525" indent="0">
              <a:buNone/>
            </a:pPr>
            <a:r>
              <a:rPr lang="en-AU" dirty="0">
                <a:solidFill>
                  <a:schemeClr val="bg1"/>
                </a:solidFill>
                <a:latin typeface="Arial" panose="020B0604020202020204" pitchFamily="34" charset="0"/>
                <a:cs typeface="Arial" panose="020B0604020202020204" pitchFamily="34" charset="0"/>
              </a:rPr>
              <a:t>Low vitamin D increases Hashimoto’s autoimmune  hypothyroidism and more aggressive thyroid cancers.</a:t>
            </a:r>
          </a:p>
          <a:p>
            <a:pPr marL="136525" indent="0">
              <a:buNone/>
            </a:pPr>
            <a:r>
              <a:rPr lang="en-AU" dirty="0">
                <a:solidFill>
                  <a:schemeClr val="bg1"/>
                </a:solidFill>
                <a:latin typeface="Arial" panose="020B0604020202020204" pitchFamily="34" charset="0"/>
                <a:cs typeface="Arial" panose="020B0604020202020204" pitchFamily="34" charset="0"/>
              </a:rPr>
              <a:t>Vitamin D increases can be achieved equally by supplementation or sun exposure.</a:t>
            </a:r>
          </a:p>
          <a:p>
            <a:pPr marL="136525" indent="0">
              <a:buNone/>
            </a:pPr>
            <a:r>
              <a:rPr lang="en-AU" dirty="0">
                <a:solidFill>
                  <a:schemeClr val="bg1"/>
                </a:solidFill>
                <a:latin typeface="Arial" panose="020B0604020202020204" pitchFamily="34" charset="0"/>
                <a:cs typeface="Arial" panose="020B0604020202020204" pitchFamily="34" charset="0"/>
              </a:rPr>
              <a:t>Higher sun exposure reduces thyroid cancer risk. </a:t>
            </a:r>
          </a:p>
          <a:p>
            <a:pPr marL="136525" indent="0">
              <a:buNone/>
            </a:pPr>
            <a:endParaRPr lang="en-AU" dirty="0">
              <a:solidFill>
                <a:schemeClr val="bg1"/>
              </a:solidFill>
              <a:latin typeface="Arial" panose="020B0604020202020204" pitchFamily="34" charset="0"/>
              <a:cs typeface="Arial" panose="020B0604020202020204" pitchFamily="34" charset="0"/>
            </a:endParaRPr>
          </a:p>
          <a:p>
            <a:pPr marL="136525" indent="0">
              <a:buNone/>
            </a:pPr>
            <a:endParaRPr lang="en-AU" dirty="0">
              <a:solidFill>
                <a:schemeClr val="bg1"/>
              </a:solidFill>
              <a:latin typeface="Arial" panose="020B0604020202020204" pitchFamily="34" charset="0"/>
              <a:cs typeface="Arial" panose="020B0604020202020204" pitchFamily="34" charset="0"/>
            </a:endParaRPr>
          </a:p>
          <a:p>
            <a:pPr marL="136525" indent="0">
              <a:buNone/>
            </a:pPr>
            <a:endParaRPr lang="en-AU" dirty="0">
              <a:solidFill>
                <a:schemeClr val="bg1"/>
              </a:solidFill>
              <a:latin typeface="Arial" panose="020B0604020202020204" pitchFamily="34" charset="0"/>
              <a:cs typeface="Arial" panose="020B0604020202020204" pitchFamily="34" charset="0"/>
            </a:endParaRPr>
          </a:p>
          <a:p>
            <a:pPr marL="136525" indent="0">
              <a:buNone/>
            </a:pPr>
            <a:endParaRPr lang="en-US" dirty="0">
              <a:solidFill>
                <a:schemeClr val="bg1"/>
              </a:solidFill>
              <a:latin typeface="Arial" panose="020B0604020202020204" pitchFamily="34" charset="0"/>
              <a:cs typeface="Arial" panose="020B0604020202020204" pitchFamily="34" charset="0"/>
            </a:endParaRPr>
          </a:p>
          <a:p>
            <a:pPr marL="136525" indent="0">
              <a:buNone/>
            </a:pPr>
            <a:endParaRPr lang="en-US" dirty="0"/>
          </a:p>
        </p:txBody>
      </p:sp>
      <p:sp>
        <p:nvSpPr>
          <p:cNvPr id="5" name="TextBox 4">
            <a:extLst>
              <a:ext uri="{FF2B5EF4-FFF2-40B4-BE49-F238E27FC236}">
                <a16:creationId xmlns:a16="http://schemas.microsoft.com/office/drawing/2014/main" id="{4BEC9754-CAD6-3E4E-944B-E0DC5D7D8429}"/>
              </a:ext>
            </a:extLst>
          </p:cNvPr>
          <p:cNvSpPr txBox="1"/>
          <p:nvPr/>
        </p:nvSpPr>
        <p:spPr>
          <a:xfrm>
            <a:off x="1515024" y="6466041"/>
            <a:ext cx="3826689" cy="369332"/>
          </a:xfrm>
          <a:prstGeom prst="rect">
            <a:avLst/>
          </a:prstGeom>
          <a:noFill/>
        </p:spPr>
        <p:txBody>
          <a:bodyPr wrap="none" rtlCol="0">
            <a:spAutoFit/>
          </a:bodyPr>
          <a:lstStyle/>
          <a:p>
            <a:r>
              <a:rPr lang="en-AU" dirty="0">
                <a:effectLst>
                  <a:outerShdw blurRad="50800" dist="38100" dir="2700000" algn="tl" rotWithShape="0">
                    <a:prstClr val="black">
                      <a:alpha val="40000"/>
                    </a:prstClr>
                  </a:outerShdw>
                </a:effectLst>
                <a:ea typeface="ＭＳ Ｐゴシック" pitchFamily="-111" charset="-128"/>
                <a:cs typeface="ＭＳ Ｐゴシック" pitchFamily="-111" charset="-128"/>
              </a:rPr>
              <a:t> Hormones (Athens). 15(3):385-393</a:t>
            </a:r>
            <a:endParaRPr lang="en-US"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2107357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E13616-8879-ED4A-9F7B-D48F944B11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73004">
            <a:off x="-188092" y="-482300"/>
            <a:ext cx="10095447" cy="7571586"/>
          </a:xfrm>
          <a:prstGeom prst="rect">
            <a:avLst/>
          </a:prstGeom>
        </p:spPr>
      </p:pic>
      <p:sp>
        <p:nvSpPr>
          <p:cNvPr id="2" name="Title 1">
            <a:extLst>
              <a:ext uri="{FF2B5EF4-FFF2-40B4-BE49-F238E27FC236}">
                <a16:creationId xmlns:a16="http://schemas.microsoft.com/office/drawing/2014/main" id="{B4056741-8CD3-6B4C-9DC1-27FB6D422E3F}"/>
              </a:ext>
            </a:extLst>
          </p:cNvPr>
          <p:cNvSpPr>
            <a:spLocks noGrp="1"/>
          </p:cNvSpPr>
          <p:nvPr>
            <p:ph type="title" idx="4294967295"/>
          </p:nvPr>
        </p:nvSpPr>
        <p:spPr>
          <a:xfrm>
            <a:off x="3862756" y="2683145"/>
            <a:ext cx="8229600" cy="1143000"/>
          </a:xfrm>
        </p:spPr>
        <p:txBody>
          <a:bodyPr>
            <a:normAutofit/>
          </a:bodyPr>
          <a:lstStyle/>
          <a:p>
            <a:r>
              <a:rPr lang="en-US" sz="3200" dirty="0"/>
              <a:t>Massage </a:t>
            </a:r>
          </a:p>
        </p:txBody>
      </p:sp>
      <p:sp>
        <p:nvSpPr>
          <p:cNvPr id="3" name="TextBox 2">
            <a:extLst>
              <a:ext uri="{FF2B5EF4-FFF2-40B4-BE49-F238E27FC236}">
                <a16:creationId xmlns:a16="http://schemas.microsoft.com/office/drawing/2014/main" id="{3C8EDA1F-D3C7-2344-B656-CBC43512145E}"/>
              </a:ext>
            </a:extLst>
          </p:cNvPr>
          <p:cNvSpPr txBox="1"/>
          <p:nvPr/>
        </p:nvSpPr>
        <p:spPr>
          <a:xfrm>
            <a:off x="2490537" y="6344289"/>
            <a:ext cx="3241015" cy="369332"/>
          </a:xfrm>
          <a:prstGeom prst="rect">
            <a:avLst/>
          </a:prstGeom>
          <a:noFill/>
        </p:spPr>
        <p:txBody>
          <a:bodyPr wrap="none" rtlCol="0">
            <a:spAutoFit/>
          </a:bodyPr>
          <a:lstStyle/>
          <a:p>
            <a:r>
              <a:rPr lang="en-US" dirty="0"/>
              <a:t>Immunology. 12(5):489-504. </a:t>
            </a:r>
          </a:p>
        </p:txBody>
      </p:sp>
    </p:spTree>
    <p:extLst>
      <p:ext uri="{BB962C8B-B14F-4D97-AF65-F5344CB8AC3E}">
        <p14:creationId xmlns:p14="http://schemas.microsoft.com/office/powerpoint/2010/main" val="1216977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CC315-AAB3-8748-B423-EA61F82796C8}"/>
              </a:ext>
            </a:extLst>
          </p:cNvPr>
          <p:cNvSpPr>
            <a:spLocks noGrp="1"/>
          </p:cNvSpPr>
          <p:nvPr>
            <p:ph type="title"/>
          </p:nvPr>
        </p:nvSpPr>
        <p:spPr/>
        <p:txBody>
          <a:bodyPr/>
          <a:lstStyle/>
          <a:p>
            <a:r>
              <a:rPr lang="en-US" dirty="0"/>
              <a:t>Clothing</a:t>
            </a:r>
          </a:p>
        </p:txBody>
      </p:sp>
      <p:pic>
        <p:nvPicPr>
          <p:cNvPr id="5" name="Picture 4">
            <a:extLst>
              <a:ext uri="{FF2B5EF4-FFF2-40B4-BE49-F238E27FC236}">
                <a16:creationId xmlns:a16="http://schemas.microsoft.com/office/drawing/2014/main" id="{4AC4F90B-7E47-684F-875D-B90858CDEB1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CD04040E-E99E-3A48-B329-38F882358D41}"/>
              </a:ext>
            </a:extLst>
          </p:cNvPr>
          <p:cNvSpPr/>
          <p:nvPr/>
        </p:nvSpPr>
        <p:spPr>
          <a:xfrm>
            <a:off x="4474244" y="1417638"/>
            <a:ext cx="4572000" cy="3785652"/>
          </a:xfrm>
          <a:prstGeom prst="rect">
            <a:avLst/>
          </a:prstGeom>
          <a:solidFill>
            <a:schemeClr val="bg1">
              <a:alpha val="35000"/>
            </a:schemeClr>
          </a:solidFill>
        </p:spPr>
        <p:txBody>
          <a:bodyPr>
            <a:spAutoFit/>
          </a:bodyPr>
          <a:lstStyle/>
          <a:p>
            <a:r>
              <a:rPr lang="en-US" sz="3000" dirty="0"/>
              <a:t>Clothe all parts of your body (head, neck, arms, ankles, and especially legs, etc.) evenly and adequately especially in cold weather. </a:t>
            </a:r>
          </a:p>
          <a:p>
            <a:r>
              <a:rPr lang="en-US" sz="3000" dirty="0"/>
              <a:t>Turtlenecks are good for the thyroid.</a:t>
            </a:r>
          </a:p>
        </p:txBody>
      </p:sp>
      <p:sp>
        <p:nvSpPr>
          <p:cNvPr id="7" name="Rectangle 6">
            <a:extLst>
              <a:ext uri="{FF2B5EF4-FFF2-40B4-BE49-F238E27FC236}">
                <a16:creationId xmlns:a16="http://schemas.microsoft.com/office/drawing/2014/main" id="{911F8D57-DEF6-F54C-B52D-F574720C04E2}"/>
              </a:ext>
            </a:extLst>
          </p:cNvPr>
          <p:cNvSpPr/>
          <p:nvPr/>
        </p:nvSpPr>
        <p:spPr>
          <a:xfrm>
            <a:off x="4474244" y="6038513"/>
            <a:ext cx="3254417" cy="307777"/>
          </a:xfrm>
          <a:prstGeom prst="rect">
            <a:avLst/>
          </a:prstGeom>
          <a:solidFill>
            <a:schemeClr val="bg1">
              <a:alpha val="41000"/>
            </a:schemeClr>
          </a:solidFill>
        </p:spPr>
        <p:txBody>
          <a:bodyPr wrap="none">
            <a:spAutoFit/>
          </a:bodyPr>
          <a:lstStyle/>
          <a:p>
            <a:r>
              <a:rPr lang="en-US" sz="1400" dirty="0">
                <a:latin typeface="+mj-lt"/>
                <a:ea typeface="Times New Roman" panose="02020603050405020304" pitchFamily="18" charset="0"/>
                <a:cs typeface="Times New Roman" panose="02020603050405020304" pitchFamily="18" charset="0"/>
              </a:rPr>
              <a:t>Arctic Med Res. 50 </a:t>
            </a:r>
            <a:r>
              <a:rPr lang="en-US" sz="1400" dirty="0" err="1">
                <a:latin typeface="+mj-lt"/>
                <a:ea typeface="Times New Roman" panose="02020603050405020304" pitchFamily="18" charset="0"/>
                <a:cs typeface="Times New Roman" panose="02020603050405020304" pitchFamily="18" charset="0"/>
              </a:rPr>
              <a:t>Suppl</a:t>
            </a:r>
            <a:r>
              <a:rPr lang="en-US" sz="1400" dirty="0">
                <a:latin typeface="+mj-lt"/>
                <a:ea typeface="Times New Roman" panose="02020603050405020304" pitchFamily="18" charset="0"/>
                <a:cs typeface="Times New Roman" panose="02020603050405020304" pitchFamily="18" charset="0"/>
              </a:rPr>
              <a:t> 6:115-21</a:t>
            </a:r>
            <a:r>
              <a:rPr lang="en-AU" sz="1400" dirty="0">
                <a:latin typeface="+mj-lt"/>
              </a:rPr>
              <a:t> </a:t>
            </a:r>
            <a:endParaRPr lang="en-US" sz="1400" dirty="0">
              <a:latin typeface="+mj-lt"/>
            </a:endParaRPr>
          </a:p>
        </p:txBody>
      </p:sp>
    </p:spTree>
    <p:extLst>
      <p:ext uri="{BB962C8B-B14F-4D97-AF65-F5344CB8AC3E}">
        <p14:creationId xmlns:p14="http://schemas.microsoft.com/office/powerpoint/2010/main" val="39178619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8147A-97AD-8B47-A354-4CF2102F08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0299032" cy="6866021"/>
          </a:xfrm>
          <a:prstGeom prst="rect">
            <a:avLst/>
          </a:prstGeom>
        </p:spPr>
      </p:pic>
    </p:spTree>
    <p:extLst>
      <p:ext uri="{BB962C8B-B14F-4D97-AF65-F5344CB8AC3E}">
        <p14:creationId xmlns:p14="http://schemas.microsoft.com/office/powerpoint/2010/main" val="28201357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ingle Corner Rectangle 3">
            <a:extLst>
              <a:ext uri="{FF2B5EF4-FFF2-40B4-BE49-F238E27FC236}">
                <a16:creationId xmlns:a16="http://schemas.microsoft.com/office/drawing/2014/main" id="{4622CB87-8B32-A941-B436-1B87B4E9456F}"/>
              </a:ext>
            </a:extLst>
          </p:cNvPr>
          <p:cNvSpPr/>
          <p:nvPr/>
        </p:nvSpPr>
        <p:spPr>
          <a:xfrm>
            <a:off x="1022888" y="1472339"/>
            <a:ext cx="7663912" cy="1782305"/>
          </a:xfrm>
          <a:prstGeom prst="round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A30DE4-423B-C44D-88D2-34A5BCE324ED}"/>
              </a:ext>
            </a:extLst>
          </p:cNvPr>
          <p:cNvSpPr>
            <a:spLocks noGrp="1"/>
          </p:cNvSpPr>
          <p:nvPr>
            <p:ph type="title"/>
          </p:nvPr>
        </p:nvSpPr>
        <p:spPr>
          <a:xfrm>
            <a:off x="457200" y="0"/>
            <a:ext cx="8229600" cy="1143000"/>
          </a:xfrm>
        </p:spPr>
        <p:txBody>
          <a:bodyPr>
            <a:normAutofit fontScale="90000"/>
          </a:bodyPr>
          <a:lstStyle/>
          <a:p>
            <a:r>
              <a:rPr lang="en-US" sz="7200" dirty="0"/>
              <a:t>Summary</a:t>
            </a:r>
          </a:p>
        </p:txBody>
      </p:sp>
      <p:sp>
        <p:nvSpPr>
          <p:cNvPr id="3" name="Content Placeholder 2">
            <a:extLst>
              <a:ext uri="{FF2B5EF4-FFF2-40B4-BE49-F238E27FC236}">
                <a16:creationId xmlns:a16="http://schemas.microsoft.com/office/drawing/2014/main" id="{37AF819F-CC31-5D4E-A1D3-601C60FF0F3F}"/>
              </a:ext>
            </a:extLst>
          </p:cNvPr>
          <p:cNvSpPr>
            <a:spLocks noGrp="1"/>
          </p:cNvSpPr>
          <p:nvPr>
            <p:ph sz="half" idx="1"/>
          </p:nvPr>
        </p:nvSpPr>
        <p:spPr>
          <a:xfrm>
            <a:off x="457200" y="1600200"/>
            <a:ext cx="8337884" cy="4525963"/>
          </a:xfrm>
        </p:spPr>
        <p:txBody>
          <a:bodyPr/>
          <a:lstStyle/>
          <a:p>
            <a:pPr>
              <a:spcBef>
                <a:spcPts val="1200"/>
              </a:spcBef>
              <a:spcAft>
                <a:spcPts val="1200"/>
              </a:spcAft>
            </a:pPr>
            <a:r>
              <a:rPr lang="en-US" sz="3200" b="1" dirty="0">
                <a:ln w="9525">
                  <a:solidFill>
                    <a:schemeClr val="bg1"/>
                  </a:solidFill>
                  <a:prstDash val="solid"/>
                </a:ln>
                <a:effectLst>
                  <a:outerShdw blurRad="12700" dist="38100" dir="2700000" algn="tl" rotWithShape="0">
                    <a:schemeClr val="bg1">
                      <a:lumMod val="50000"/>
                    </a:schemeClr>
                  </a:outerShdw>
                </a:effectLst>
              </a:rPr>
              <a:t>Avoid all the competitors, inhibitors, and toxins that affect the function of your thyroid. </a:t>
            </a:r>
          </a:p>
          <a:p>
            <a:pPr>
              <a:spcBef>
                <a:spcPts val="1200"/>
              </a:spcBef>
              <a:spcAft>
                <a:spcPts val="1200"/>
              </a:spcAft>
            </a:pPr>
            <a:r>
              <a:rPr lang="en-US" sz="3200" b="1" dirty="0">
                <a:ln w="9525">
                  <a:solidFill>
                    <a:schemeClr val="bg1"/>
                  </a:solidFill>
                  <a:prstDash val="solid"/>
                </a:ln>
                <a:effectLst>
                  <a:outerShdw blurRad="12700" dist="38100" dir="2700000" algn="tl" rotWithShape="0">
                    <a:schemeClr val="bg1">
                      <a:lumMod val="50000"/>
                    </a:schemeClr>
                  </a:outerShdw>
                </a:effectLst>
              </a:rPr>
              <a:t>Adopt some of the beneficial lifestyle choices as we have discussed: exercise, good diet, refreshing sleep.</a:t>
            </a:r>
          </a:p>
          <a:p>
            <a:pPr>
              <a:spcBef>
                <a:spcPts val="1200"/>
              </a:spcBef>
              <a:spcAft>
                <a:spcPts val="1200"/>
              </a:spcAft>
            </a:pPr>
            <a:r>
              <a:rPr lang="en-US" sz="3200" b="1" dirty="0">
                <a:ln w="9525">
                  <a:solidFill>
                    <a:schemeClr val="bg1"/>
                  </a:solidFill>
                  <a:prstDash val="solid"/>
                </a:ln>
                <a:effectLst>
                  <a:outerShdw blurRad="12700" dist="38100" dir="2700000" algn="tl" rotWithShape="0">
                    <a:schemeClr val="bg1">
                      <a:lumMod val="50000"/>
                    </a:schemeClr>
                  </a:outerShdw>
                </a:effectLst>
              </a:rPr>
              <a:t>Try some simple home remedies to aid in thyroid recovery and restoration.</a:t>
            </a:r>
          </a:p>
          <a:p>
            <a:pPr>
              <a:spcBef>
                <a:spcPts val="1200"/>
              </a:spcBef>
              <a:spcAft>
                <a:spcPts val="1200"/>
              </a:spcAft>
            </a:pPr>
            <a:endParaRPr lang="en-US" sz="3200" b="1" dirty="0">
              <a:ln w="9525">
                <a:solidFill>
                  <a:schemeClr val="bg1"/>
                </a:solidFill>
                <a:prstDash val="solid"/>
              </a:ln>
              <a:effectLst>
                <a:outerShdw blurRad="12700" dist="38100" dir="2700000" algn="tl" rotWithShape="0">
                  <a:schemeClr val="bg1">
                    <a:lumMod val="50000"/>
                  </a:schemeClr>
                </a:outerShdw>
              </a:effectLst>
            </a:endParaRPr>
          </a:p>
          <a:p>
            <a:pPr>
              <a:spcBef>
                <a:spcPts val="1200"/>
              </a:spcBef>
              <a:spcAft>
                <a:spcPts val="1200"/>
              </a:spcAft>
            </a:pPr>
            <a:endParaRPr lang="en-US" sz="3200" b="1" dirty="0">
              <a:ln w="9525">
                <a:solidFill>
                  <a:schemeClr val="bg1"/>
                </a:solidFill>
                <a:prstDash val="solid"/>
              </a:ln>
              <a:effectLst>
                <a:outerShdw blurRad="12700" dist="38100" dir="2700000" algn="tl" rotWithShape="0">
                  <a:schemeClr val="bg1">
                    <a:lumMod val="50000"/>
                  </a:schemeClr>
                </a:outerShdw>
              </a:effectLst>
            </a:endParaRPr>
          </a:p>
          <a:p>
            <a:pPr>
              <a:spcBef>
                <a:spcPts val="1200"/>
              </a:spcBef>
              <a:spcAft>
                <a:spcPts val="1200"/>
              </a:spcAft>
            </a:pPr>
            <a:endParaRPr lang="en-US" sz="3200" b="1" dirty="0">
              <a:ln w="9525">
                <a:solidFill>
                  <a:schemeClr val="bg1"/>
                </a:solidFill>
                <a:prstDash val="solid"/>
              </a:ln>
              <a:effectLst>
                <a:outerShdw blurRad="12700" dist="38100" dir="2700000" algn="tl" rotWithShape="0">
                  <a:schemeClr val="bg1">
                    <a:lumMod val="50000"/>
                  </a:schemeClr>
                </a:outerShdw>
              </a:effectLst>
            </a:endParaRPr>
          </a:p>
          <a:p>
            <a:pPr>
              <a:spcBef>
                <a:spcPts val="1200"/>
              </a:spcBef>
              <a:spcAft>
                <a:spcPts val="1200"/>
              </a:spcAft>
            </a:pPr>
            <a:endParaRPr lang="en-US" sz="32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9909347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ingle Corner Rectangle 3">
            <a:extLst>
              <a:ext uri="{FF2B5EF4-FFF2-40B4-BE49-F238E27FC236}">
                <a16:creationId xmlns:a16="http://schemas.microsoft.com/office/drawing/2014/main" id="{4622CB87-8B32-A941-B436-1B87B4E9456F}"/>
              </a:ext>
            </a:extLst>
          </p:cNvPr>
          <p:cNvSpPr/>
          <p:nvPr/>
        </p:nvSpPr>
        <p:spPr>
          <a:xfrm>
            <a:off x="1022888" y="3301141"/>
            <a:ext cx="7663912" cy="1782305"/>
          </a:xfrm>
          <a:prstGeom prst="round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A30DE4-423B-C44D-88D2-34A5BCE324ED}"/>
              </a:ext>
            </a:extLst>
          </p:cNvPr>
          <p:cNvSpPr>
            <a:spLocks noGrp="1"/>
          </p:cNvSpPr>
          <p:nvPr>
            <p:ph type="title"/>
          </p:nvPr>
        </p:nvSpPr>
        <p:spPr>
          <a:xfrm>
            <a:off x="457200" y="0"/>
            <a:ext cx="8229600" cy="1143000"/>
          </a:xfrm>
        </p:spPr>
        <p:txBody>
          <a:bodyPr>
            <a:normAutofit fontScale="90000"/>
          </a:bodyPr>
          <a:lstStyle/>
          <a:p>
            <a:r>
              <a:rPr lang="en-US" sz="7200" dirty="0"/>
              <a:t>Summary</a:t>
            </a:r>
          </a:p>
        </p:txBody>
      </p:sp>
      <p:sp>
        <p:nvSpPr>
          <p:cNvPr id="3" name="Content Placeholder 2">
            <a:extLst>
              <a:ext uri="{FF2B5EF4-FFF2-40B4-BE49-F238E27FC236}">
                <a16:creationId xmlns:a16="http://schemas.microsoft.com/office/drawing/2014/main" id="{37AF819F-CC31-5D4E-A1D3-601C60FF0F3F}"/>
              </a:ext>
            </a:extLst>
          </p:cNvPr>
          <p:cNvSpPr>
            <a:spLocks noGrp="1"/>
          </p:cNvSpPr>
          <p:nvPr>
            <p:ph sz="half" idx="1"/>
          </p:nvPr>
        </p:nvSpPr>
        <p:spPr>
          <a:xfrm>
            <a:off x="457200" y="1600200"/>
            <a:ext cx="8337884" cy="4525963"/>
          </a:xfrm>
        </p:spPr>
        <p:txBody>
          <a:bodyPr/>
          <a:lstStyle/>
          <a:p>
            <a:pPr>
              <a:spcBef>
                <a:spcPts val="1200"/>
              </a:spcBef>
              <a:spcAft>
                <a:spcPts val="1200"/>
              </a:spcAft>
            </a:pPr>
            <a:r>
              <a:rPr lang="en-US" sz="3200" b="1" dirty="0">
                <a:ln w="9525">
                  <a:solidFill>
                    <a:schemeClr val="bg1"/>
                  </a:solidFill>
                  <a:prstDash val="solid"/>
                </a:ln>
                <a:effectLst>
                  <a:outerShdw blurRad="12700" dist="38100" dir="2700000" algn="tl" rotWithShape="0">
                    <a:schemeClr val="bg1">
                      <a:lumMod val="50000"/>
                    </a:schemeClr>
                  </a:outerShdw>
                </a:effectLst>
              </a:rPr>
              <a:t>Avoid all the competitors, inhibitors, and toxins that affect the function of your thyroid. </a:t>
            </a:r>
          </a:p>
          <a:p>
            <a:pPr>
              <a:spcBef>
                <a:spcPts val="1200"/>
              </a:spcBef>
              <a:spcAft>
                <a:spcPts val="1200"/>
              </a:spcAft>
            </a:pPr>
            <a:r>
              <a:rPr lang="en-US" sz="3200" b="1" dirty="0">
                <a:ln w="9525">
                  <a:solidFill>
                    <a:schemeClr val="bg1"/>
                  </a:solidFill>
                  <a:prstDash val="solid"/>
                </a:ln>
                <a:effectLst>
                  <a:outerShdw blurRad="12700" dist="38100" dir="2700000" algn="tl" rotWithShape="0">
                    <a:schemeClr val="bg1">
                      <a:lumMod val="50000"/>
                    </a:schemeClr>
                  </a:outerShdw>
                </a:effectLst>
              </a:rPr>
              <a:t>Adopt some of the beneficial lifestyle choices as we have discussed: exercise, good diet, refreshing sleep.</a:t>
            </a:r>
          </a:p>
          <a:p>
            <a:pPr>
              <a:spcBef>
                <a:spcPts val="1200"/>
              </a:spcBef>
              <a:spcAft>
                <a:spcPts val="1200"/>
              </a:spcAft>
            </a:pPr>
            <a:r>
              <a:rPr lang="en-US" sz="3200" b="1" dirty="0">
                <a:ln w="9525">
                  <a:solidFill>
                    <a:schemeClr val="bg1"/>
                  </a:solidFill>
                  <a:prstDash val="solid"/>
                </a:ln>
                <a:effectLst>
                  <a:outerShdw blurRad="12700" dist="38100" dir="2700000" algn="tl" rotWithShape="0">
                    <a:schemeClr val="bg1">
                      <a:lumMod val="50000"/>
                    </a:schemeClr>
                  </a:outerShdw>
                </a:effectLst>
              </a:rPr>
              <a:t>Try some simple home remedies to aid in thyroid recovery and restoration.</a:t>
            </a:r>
          </a:p>
          <a:p>
            <a:pPr>
              <a:spcBef>
                <a:spcPts val="1200"/>
              </a:spcBef>
              <a:spcAft>
                <a:spcPts val="1200"/>
              </a:spcAft>
            </a:pPr>
            <a:endParaRPr lang="en-US" sz="3200" b="1" dirty="0">
              <a:ln w="9525">
                <a:solidFill>
                  <a:schemeClr val="bg1"/>
                </a:solidFill>
                <a:prstDash val="solid"/>
              </a:ln>
              <a:effectLst>
                <a:outerShdw blurRad="12700" dist="38100" dir="2700000" algn="tl" rotWithShape="0">
                  <a:schemeClr val="bg1">
                    <a:lumMod val="50000"/>
                  </a:schemeClr>
                </a:outerShdw>
              </a:effectLst>
            </a:endParaRPr>
          </a:p>
          <a:p>
            <a:pPr>
              <a:spcBef>
                <a:spcPts val="1200"/>
              </a:spcBef>
              <a:spcAft>
                <a:spcPts val="1200"/>
              </a:spcAft>
            </a:pPr>
            <a:endParaRPr lang="en-US" sz="3200" b="1" dirty="0">
              <a:ln w="9525">
                <a:solidFill>
                  <a:schemeClr val="bg1"/>
                </a:solidFill>
                <a:prstDash val="solid"/>
              </a:ln>
              <a:effectLst>
                <a:outerShdw blurRad="12700" dist="38100" dir="2700000" algn="tl" rotWithShape="0">
                  <a:schemeClr val="bg1">
                    <a:lumMod val="50000"/>
                  </a:schemeClr>
                </a:outerShdw>
              </a:effectLst>
            </a:endParaRPr>
          </a:p>
          <a:p>
            <a:pPr>
              <a:spcBef>
                <a:spcPts val="1200"/>
              </a:spcBef>
              <a:spcAft>
                <a:spcPts val="1200"/>
              </a:spcAft>
            </a:pPr>
            <a:endParaRPr lang="en-US" sz="3200" b="1" dirty="0">
              <a:ln w="9525">
                <a:solidFill>
                  <a:schemeClr val="bg1"/>
                </a:solidFill>
                <a:prstDash val="solid"/>
              </a:ln>
              <a:effectLst>
                <a:outerShdw blurRad="12700" dist="38100" dir="2700000" algn="tl" rotWithShape="0">
                  <a:schemeClr val="bg1">
                    <a:lumMod val="50000"/>
                  </a:schemeClr>
                </a:outerShdw>
              </a:effectLst>
            </a:endParaRPr>
          </a:p>
          <a:p>
            <a:pPr>
              <a:spcBef>
                <a:spcPts val="1200"/>
              </a:spcBef>
              <a:spcAft>
                <a:spcPts val="1200"/>
              </a:spcAft>
            </a:pPr>
            <a:endParaRPr lang="en-US" sz="32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332380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85CDDF-A256-8C4E-A2EE-4B2166D4CB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4" name="Title 3">
            <a:extLst>
              <a:ext uri="{FF2B5EF4-FFF2-40B4-BE49-F238E27FC236}">
                <a16:creationId xmlns:a16="http://schemas.microsoft.com/office/drawing/2014/main" id="{2307F68E-1C77-D543-9EB8-0CB8C6C5DBB1}"/>
              </a:ext>
            </a:extLst>
          </p:cNvPr>
          <p:cNvSpPr>
            <a:spLocks noGrp="1"/>
          </p:cNvSpPr>
          <p:nvPr>
            <p:ph type="title"/>
          </p:nvPr>
        </p:nvSpPr>
        <p:spPr/>
        <p:txBody>
          <a:bodyPr>
            <a:normAutofit fontScale="90000"/>
          </a:bodyPr>
          <a:lstStyle/>
          <a:p>
            <a:r>
              <a:rPr lang="en-US" dirty="0"/>
              <a:t>Hypothyroidism signs and symptoms may include:</a:t>
            </a:r>
          </a:p>
        </p:txBody>
      </p:sp>
      <p:sp>
        <p:nvSpPr>
          <p:cNvPr id="5" name="Content Placeholder 4">
            <a:extLst>
              <a:ext uri="{FF2B5EF4-FFF2-40B4-BE49-F238E27FC236}">
                <a16:creationId xmlns:a16="http://schemas.microsoft.com/office/drawing/2014/main" id="{6315ED58-3FBB-5644-A095-C9A2ED58C3EA}"/>
              </a:ext>
            </a:extLst>
          </p:cNvPr>
          <p:cNvSpPr>
            <a:spLocks noGrp="1"/>
          </p:cNvSpPr>
          <p:nvPr>
            <p:ph sz="half" idx="1"/>
          </p:nvPr>
        </p:nvSpPr>
        <p:spPr/>
        <p:txBody>
          <a:bodyPr/>
          <a:lstStyle/>
          <a:p>
            <a:r>
              <a:rPr lang="en-US" sz="2000" dirty="0">
                <a:latin typeface="Arial" panose="020B0604020202020204" pitchFamily="34" charset="0"/>
                <a:cs typeface="Arial" panose="020B0604020202020204" pitchFamily="34" charset="0"/>
              </a:rPr>
              <a:t>Fatigue</a:t>
            </a:r>
          </a:p>
          <a:p>
            <a:r>
              <a:rPr lang="en-US" sz="2000" dirty="0">
                <a:latin typeface="Arial" panose="020B0604020202020204" pitchFamily="34" charset="0"/>
                <a:cs typeface="Arial" panose="020B0604020202020204" pitchFamily="34" charset="0"/>
              </a:rPr>
              <a:t>Increased sensitivity to cold</a:t>
            </a:r>
          </a:p>
          <a:p>
            <a:r>
              <a:rPr lang="en-US" sz="2000" dirty="0">
                <a:latin typeface="Arial" panose="020B0604020202020204" pitchFamily="34" charset="0"/>
                <a:cs typeface="Arial" panose="020B0604020202020204" pitchFamily="34" charset="0"/>
              </a:rPr>
              <a:t>Constipation</a:t>
            </a:r>
          </a:p>
          <a:p>
            <a:r>
              <a:rPr lang="en-US" sz="2000" dirty="0">
                <a:latin typeface="Arial" panose="020B0604020202020204" pitchFamily="34" charset="0"/>
                <a:cs typeface="Arial" panose="020B0604020202020204" pitchFamily="34" charset="0"/>
              </a:rPr>
              <a:t>Dry skin</a:t>
            </a:r>
          </a:p>
          <a:p>
            <a:r>
              <a:rPr lang="en-US" sz="2000" dirty="0">
                <a:latin typeface="Arial" panose="020B0604020202020204" pitchFamily="34" charset="0"/>
                <a:cs typeface="Arial" panose="020B0604020202020204" pitchFamily="34" charset="0"/>
              </a:rPr>
              <a:t>Weight gain</a:t>
            </a:r>
          </a:p>
          <a:p>
            <a:r>
              <a:rPr lang="en-US" sz="2000" dirty="0">
                <a:latin typeface="Arial" panose="020B0604020202020204" pitchFamily="34" charset="0"/>
                <a:cs typeface="Arial" panose="020B0604020202020204" pitchFamily="34" charset="0"/>
              </a:rPr>
              <a:t>Puffy face</a:t>
            </a:r>
          </a:p>
          <a:p>
            <a:r>
              <a:rPr lang="en-US" sz="2000" dirty="0">
                <a:latin typeface="Arial" panose="020B0604020202020204" pitchFamily="34" charset="0"/>
                <a:cs typeface="Arial" panose="020B0604020202020204" pitchFamily="34" charset="0"/>
              </a:rPr>
              <a:t>Hoarseness</a:t>
            </a:r>
          </a:p>
          <a:p>
            <a:r>
              <a:rPr lang="en-US" sz="2000" dirty="0">
                <a:latin typeface="Arial" panose="020B0604020202020204" pitchFamily="34" charset="0"/>
                <a:cs typeface="Arial" panose="020B0604020202020204" pitchFamily="34" charset="0"/>
              </a:rPr>
              <a:t>Muscle weakness</a:t>
            </a:r>
          </a:p>
          <a:p>
            <a:r>
              <a:rPr lang="en-US" sz="2000" dirty="0">
                <a:latin typeface="Arial" panose="020B0604020202020204" pitchFamily="34" charset="0"/>
                <a:cs typeface="Arial" panose="020B0604020202020204" pitchFamily="34" charset="0"/>
              </a:rPr>
              <a:t>Elevated blood cholesterol level</a:t>
            </a:r>
          </a:p>
          <a:p>
            <a:r>
              <a:rPr lang="en-US" sz="2000" dirty="0">
                <a:latin typeface="Arial" panose="020B0604020202020204" pitchFamily="34" charset="0"/>
                <a:cs typeface="Arial" panose="020B0604020202020204" pitchFamily="34" charset="0"/>
              </a:rPr>
              <a:t>Muscle aches, tenderness and stiffness</a:t>
            </a:r>
          </a:p>
        </p:txBody>
      </p:sp>
      <p:sp>
        <p:nvSpPr>
          <p:cNvPr id="6" name="Content Placeholder 5">
            <a:extLst>
              <a:ext uri="{FF2B5EF4-FFF2-40B4-BE49-F238E27FC236}">
                <a16:creationId xmlns:a16="http://schemas.microsoft.com/office/drawing/2014/main" id="{7D6B8728-7F0A-494D-B05A-5F1DC649050D}"/>
              </a:ext>
            </a:extLst>
          </p:cNvPr>
          <p:cNvSpPr>
            <a:spLocks noGrp="1"/>
          </p:cNvSpPr>
          <p:nvPr>
            <p:ph sz="half" idx="2"/>
          </p:nvPr>
        </p:nvSpPr>
        <p:spPr/>
        <p:txBody>
          <a:bodyPr/>
          <a:lstStyle/>
          <a:p>
            <a:r>
              <a:rPr lang="en-US" sz="2000" dirty="0">
                <a:latin typeface="Arial" panose="020B0604020202020204" pitchFamily="34" charset="0"/>
                <a:cs typeface="Arial" panose="020B0604020202020204" pitchFamily="34" charset="0"/>
              </a:rPr>
              <a:t>Pain, stiffness or swelling in your joints</a:t>
            </a:r>
          </a:p>
          <a:p>
            <a:r>
              <a:rPr lang="en-US" sz="2000" dirty="0">
                <a:latin typeface="Arial" panose="020B0604020202020204" pitchFamily="34" charset="0"/>
                <a:cs typeface="Arial" panose="020B0604020202020204" pitchFamily="34" charset="0"/>
              </a:rPr>
              <a:t>Heavier than normal or irregular menstrual periods</a:t>
            </a:r>
          </a:p>
          <a:p>
            <a:r>
              <a:rPr lang="en-US" sz="2000" dirty="0">
                <a:latin typeface="Arial" panose="020B0604020202020204" pitchFamily="34" charset="0"/>
                <a:cs typeface="Arial" panose="020B0604020202020204" pitchFamily="34" charset="0"/>
              </a:rPr>
              <a:t>Thinning hair</a:t>
            </a:r>
          </a:p>
          <a:p>
            <a:r>
              <a:rPr lang="en-US" sz="2000" dirty="0">
                <a:latin typeface="Arial" panose="020B0604020202020204" pitchFamily="34" charset="0"/>
                <a:cs typeface="Arial" panose="020B0604020202020204" pitchFamily="34" charset="0"/>
              </a:rPr>
              <a:t>Slowed heart rate</a:t>
            </a:r>
          </a:p>
          <a:p>
            <a:r>
              <a:rPr lang="en-US" sz="2000" dirty="0">
                <a:latin typeface="Arial" panose="020B0604020202020204" pitchFamily="34" charset="0"/>
                <a:cs typeface="Arial" panose="020B0604020202020204" pitchFamily="34" charset="0"/>
              </a:rPr>
              <a:t>Depression</a:t>
            </a:r>
          </a:p>
          <a:p>
            <a:r>
              <a:rPr lang="en-US" sz="2000" dirty="0">
                <a:latin typeface="Arial" panose="020B0604020202020204" pitchFamily="34" charset="0"/>
                <a:cs typeface="Arial" panose="020B0604020202020204" pitchFamily="34" charset="0"/>
              </a:rPr>
              <a:t>Impaired memory</a:t>
            </a:r>
          </a:p>
          <a:p>
            <a:r>
              <a:rPr lang="en-US" sz="2000" dirty="0">
                <a:latin typeface="Arial" panose="020B0604020202020204" pitchFamily="34" charset="0"/>
                <a:cs typeface="Arial" panose="020B0604020202020204" pitchFamily="34" charset="0"/>
              </a:rPr>
              <a:t>Enlarged thyroid gland (goiter)</a:t>
            </a:r>
          </a:p>
          <a:p>
            <a:endParaRPr lang="en-US"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FD533A7-6F8A-8844-8397-948733D16157}"/>
              </a:ext>
            </a:extLst>
          </p:cNvPr>
          <p:cNvSpPr txBox="1"/>
          <p:nvPr/>
        </p:nvSpPr>
        <p:spPr>
          <a:xfrm>
            <a:off x="139485" y="6488668"/>
            <a:ext cx="8951361" cy="338554"/>
          </a:xfrm>
          <a:prstGeom prst="rect">
            <a:avLst/>
          </a:prstGeom>
          <a:noFill/>
        </p:spPr>
        <p:txBody>
          <a:bodyPr wrap="none" rtlCol="0">
            <a:spAutoFit/>
          </a:bodyPr>
          <a:lstStyle/>
          <a:p>
            <a:r>
              <a:rPr lang="en-US" sz="1600" dirty="0"/>
              <a:t>https://</a:t>
            </a:r>
            <a:r>
              <a:rPr lang="en-US" sz="1600" dirty="0" err="1"/>
              <a:t>www.mayoclinic.org</a:t>
            </a:r>
            <a:r>
              <a:rPr lang="en-US" sz="1600" dirty="0"/>
              <a:t>/diseases-conditions/hypothyroidism/symptoms-causes/syc-20350284</a:t>
            </a:r>
          </a:p>
        </p:txBody>
      </p:sp>
    </p:spTree>
    <p:extLst>
      <p:ext uri="{BB962C8B-B14F-4D97-AF65-F5344CB8AC3E}">
        <p14:creationId xmlns:p14="http://schemas.microsoft.com/office/powerpoint/2010/main" val="411455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ingle Corner Rectangle 3">
            <a:extLst>
              <a:ext uri="{FF2B5EF4-FFF2-40B4-BE49-F238E27FC236}">
                <a16:creationId xmlns:a16="http://schemas.microsoft.com/office/drawing/2014/main" id="{4622CB87-8B32-A941-B436-1B87B4E9456F}"/>
              </a:ext>
            </a:extLst>
          </p:cNvPr>
          <p:cNvSpPr/>
          <p:nvPr/>
        </p:nvSpPr>
        <p:spPr>
          <a:xfrm>
            <a:off x="1022888" y="4928459"/>
            <a:ext cx="7663912" cy="1782305"/>
          </a:xfrm>
          <a:prstGeom prst="round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A30DE4-423B-C44D-88D2-34A5BCE324ED}"/>
              </a:ext>
            </a:extLst>
          </p:cNvPr>
          <p:cNvSpPr>
            <a:spLocks noGrp="1"/>
          </p:cNvSpPr>
          <p:nvPr>
            <p:ph type="title"/>
          </p:nvPr>
        </p:nvSpPr>
        <p:spPr>
          <a:xfrm>
            <a:off x="457200" y="0"/>
            <a:ext cx="8229600" cy="1143000"/>
          </a:xfrm>
        </p:spPr>
        <p:txBody>
          <a:bodyPr>
            <a:normAutofit fontScale="90000"/>
          </a:bodyPr>
          <a:lstStyle/>
          <a:p>
            <a:r>
              <a:rPr lang="en-US" sz="7200" dirty="0"/>
              <a:t>Summary</a:t>
            </a:r>
          </a:p>
        </p:txBody>
      </p:sp>
      <p:sp>
        <p:nvSpPr>
          <p:cNvPr id="3" name="Content Placeholder 2">
            <a:extLst>
              <a:ext uri="{FF2B5EF4-FFF2-40B4-BE49-F238E27FC236}">
                <a16:creationId xmlns:a16="http://schemas.microsoft.com/office/drawing/2014/main" id="{37AF819F-CC31-5D4E-A1D3-601C60FF0F3F}"/>
              </a:ext>
            </a:extLst>
          </p:cNvPr>
          <p:cNvSpPr>
            <a:spLocks noGrp="1"/>
          </p:cNvSpPr>
          <p:nvPr>
            <p:ph sz="half" idx="1"/>
          </p:nvPr>
        </p:nvSpPr>
        <p:spPr>
          <a:xfrm>
            <a:off x="457200" y="1600200"/>
            <a:ext cx="8337884" cy="4525963"/>
          </a:xfrm>
        </p:spPr>
        <p:txBody>
          <a:bodyPr/>
          <a:lstStyle/>
          <a:p>
            <a:pPr>
              <a:spcBef>
                <a:spcPts val="1200"/>
              </a:spcBef>
              <a:spcAft>
                <a:spcPts val="1200"/>
              </a:spcAft>
            </a:pPr>
            <a:r>
              <a:rPr lang="en-US" sz="3200" b="1" dirty="0">
                <a:ln w="9525">
                  <a:solidFill>
                    <a:schemeClr val="bg1"/>
                  </a:solidFill>
                  <a:prstDash val="solid"/>
                </a:ln>
                <a:effectLst>
                  <a:outerShdw blurRad="12700" dist="38100" dir="2700000" algn="tl" rotWithShape="0">
                    <a:schemeClr val="bg1">
                      <a:lumMod val="50000"/>
                    </a:schemeClr>
                  </a:outerShdw>
                </a:effectLst>
              </a:rPr>
              <a:t>Avoid all the competitors, inhibitors, and toxins that affect the function of your thyroid. </a:t>
            </a:r>
          </a:p>
          <a:p>
            <a:pPr>
              <a:spcBef>
                <a:spcPts val="1200"/>
              </a:spcBef>
              <a:spcAft>
                <a:spcPts val="1200"/>
              </a:spcAft>
            </a:pPr>
            <a:r>
              <a:rPr lang="en-US" sz="3200" b="1" dirty="0">
                <a:ln w="9525">
                  <a:solidFill>
                    <a:schemeClr val="bg1"/>
                  </a:solidFill>
                  <a:prstDash val="solid"/>
                </a:ln>
                <a:effectLst>
                  <a:outerShdw blurRad="12700" dist="38100" dir="2700000" algn="tl" rotWithShape="0">
                    <a:schemeClr val="bg1">
                      <a:lumMod val="50000"/>
                    </a:schemeClr>
                  </a:outerShdw>
                </a:effectLst>
              </a:rPr>
              <a:t>Adopt some of the beneficial lifestyle choices as we have discussed: exercise, good diet, refreshing sleep.</a:t>
            </a:r>
          </a:p>
          <a:p>
            <a:pPr>
              <a:spcBef>
                <a:spcPts val="1200"/>
              </a:spcBef>
              <a:spcAft>
                <a:spcPts val="1200"/>
              </a:spcAft>
            </a:pPr>
            <a:r>
              <a:rPr lang="en-US" sz="3200" b="1" dirty="0">
                <a:ln w="9525">
                  <a:solidFill>
                    <a:schemeClr val="bg1"/>
                  </a:solidFill>
                  <a:prstDash val="solid"/>
                </a:ln>
                <a:effectLst>
                  <a:outerShdw blurRad="12700" dist="38100" dir="2700000" algn="tl" rotWithShape="0">
                    <a:schemeClr val="bg1">
                      <a:lumMod val="50000"/>
                    </a:schemeClr>
                  </a:outerShdw>
                </a:effectLst>
              </a:rPr>
              <a:t>Try some simple home remedies to aid in thyroid recovery and restoration.</a:t>
            </a:r>
          </a:p>
          <a:p>
            <a:pPr>
              <a:spcBef>
                <a:spcPts val="1200"/>
              </a:spcBef>
              <a:spcAft>
                <a:spcPts val="1200"/>
              </a:spcAft>
            </a:pPr>
            <a:endParaRPr lang="en-US" sz="3200" b="1" dirty="0">
              <a:ln w="9525">
                <a:solidFill>
                  <a:schemeClr val="bg1"/>
                </a:solidFill>
                <a:prstDash val="solid"/>
              </a:ln>
              <a:effectLst>
                <a:outerShdw blurRad="12700" dist="38100" dir="2700000" algn="tl" rotWithShape="0">
                  <a:schemeClr val="bg1">
                    <a:lumMod val="50000"/>
                  </a:schemeClr>
                </a:outerShdw>
              </a:effectLst>
            </a:endParaRPr>
          </a:p>
          <a:p>
            <a:pPr>
              <a:spcBef>
                <a:spcPts val="1200"/>
              </a:spcBef>
              <a:spcAft>
                <a:spcPts val="1200"/>
              </a:spcAft>
            </a:pPr>
            <a:endParaRPr lang="en-US" sz="3200" b="1" dirty="0">
              <a:ln w="9525">
                <a:solidFill>
                  <a:schemeClr val="bg1"/>
                </a:solidFill>
                <a:prstDash val="solid"/>
              </a:ln>
              <a:effectLst>
                <a:outerShdw blurRad="12700" dist="38100" dir="2700000" algn="tl" rotWithShape="0">
                  <a:schemeClr val="bg1">
                    <a:lumMod val="50000"/>
                  </a:schemeClr>
                </a:outerShdw>
              </a:effectLst>
            </a:endParaRPr>
          </a:p>
          <a:p>
            <a:pPr>
              <a:spcBef>
                <a:spcPts val="1200"/>
              </a:spcBef>
              <a:spcAft>
                <a:spcPts val="1200"/>
              </a:spcAft>
            </a:pPr>
            <a:endParaRPr lang="en-US" sz="3200" b="1" dirty="0">
              <a:ln w="9525">
                <a:solidFill>
                  <a:schemeClr val="bg1"/>
                </a:solidFill>
                <a:prstDash val="solid"/>
              </a:ln>
              <a:effectLst>
                <a:outerShdw blurRad="12700" dist="38100" dir="2700000" algn="tl" rotWithShape="0">
                  <a:schemeClr val="bg1">
                    <a:lumMod val="50000"/>
                  </a:schemeClr>
                </a:outerShdw>
              </a:effectLst>
            </a:endParaRPr>
          </a:p>
          <a:p>
            <a:pPr>
              <a:spcBef>
                <a:spcPts val="1200"/>
              </a:spcBef>
              <a:spcAft>
                <a:spcPts val="1200"/>
              </a:spcAft>
            </a:pPr>
            <a:endParaRPr lang="en-US" sz="32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7199052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45067-3FC1-F341-8EC4-369D6F0C93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3B7ACD4-F817-484D-8E81-F9B358103091}"/>
              </a:ext>
            </a:extLst>
          </p:cNvPr>
          <p:cNvSpPr txBox="1"/>
          <p:nvPr/>
        </p:nvSpPr>
        <p:spPr>
          <a:xfrm>
            <a:off x="80225" y="762000"/>
            <a:ext cx="8983550" cy="830997"/>
          </a:xfrm>
          <a:prstGeom prst="rect">
            <a:avLst/>
          </a:prstGeom>
          <a:solidFill>
            <a:srgbClr val="000000"/>
          </a:solidFill>
        </p:spPr>
        <p:txBody>
          <a:bodyPr wrap="none" rtlCol="0">
            <a:spAutoFit/>
          </a:bodyPr>
          <a:lstStyle/>
          <a:p>
            <a:r>
              <a:rPr lang="en-US" sz="4800" b="1" dirty="0" err="1">
                <a:latin typeface="Arial Narrow" panose="020B0604020202020204" pitchFamily="34" charset="0"/>
                <a:cs typeface="Arial Narrow" panose="020B0604020202020204" pitchFamily="34" charset="0"/>
              </a:rPr>
              <a:t>NorthernLightsHealthEducation.com</a:t>
            </a:r>
            <a:endParaRPr lang="en-US" sz="4800" b="1"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92331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50CB-AC22-734B-8C22-4E05DB5768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46FA3B3D-F0F9-9340-98E1-8E6E3CC8DC9F}"/>
              </a:ext>
            </a:extLst>
          </p:cNvPr>
          <p:cNvSpPr txBox="1">
            <a:spLocks/>
          </p:cNvSpPr>
          <p:nvPr/>
        </p:nvSpPr>
        <p:spPr>
          <a:xfrm>
            <a:off x="1115878" y="2992111"/>
            <a:ext cx="6726264" cy="1254426"/>
          </a:xfrm>
          <a:prstGeom prst="rect">
            <a:avLst/>
          </a:prstGeom>
        </p:spPr>
        <p:txBody>
          <a:bodyPr>
            <a:prstTxWarp prst="textStop">
              <a:avLst/>
            </a:prstTxWarp>
            <a:normAutofit/>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6pPr>
            <a:lvl7pPr marL="914400" algn="ctr" rtl="0" fontAlgn="base">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100" b="1">
                <a:solidFill>
                  <a:schemeClr val="tx1"/>
                </a:solidFill>
                <a:latin typeface="Lucida Sans" pitchFamily="-111" charset="0"/>
                <a:ea typeface="ＭＳ Ｐゴシック" pitchFamily="-111" charset="-128"/>
                <a:cs typeface="ＭＳ Ｐゴシック" pitchFamily="-111" charset="-128"/>
              </a:defRPr>
            </a:lvl9pPr>
          </a:lstStyle>
          <a:p>
            <a:pPr defTabSz="914400"/>
            <a:r>
              <a:rPr lang="en-AU" sz="3600">
                <a:solidFill>
                  <a:schemeClr val="tx1"/>
                </a:solidFill>
                <a:effectLst>
                  <a:glow rad="101600">
                    <a:schemeClr val="bg1">
                      <a:alpha val="60000"/>
                    </a:schemeClr>
                  </a:glow>
                  <a:outerShdw blurRad="127000" dist="200000" dir="2700000" algn="tl" rotWithShape="0">
                    <a:srgbClr val="000000">
                      <a:alpha val="30000"/>
                    </a:srgbClr>
                  </a:outerShdw>
                </a:effectLst>
              </a:rPr>
              <a:t>Natural Thyroid Health</a:t>
            </a:r>
            <a:endParaRPr lang="en-AU" sz="3600" dirty="0">
              <a:solidFill>
                <a:schemeClr val="tx1"/>
              </a:solidFill>
              <a:effectLst>
                <a:glow rad="101600">
                  <a:schemeClr val="bg1">
                    <a:alpha val="60000"/>
                  </a:schemeClr>
                </a:glow>
                <a:outerShdw blurRad="127000" dist="200000" dir="2700000" algn="tl" rotWithShape="0">
                  <a:srgbClr val="000000">
                    <a:alpha val="30000"/>
                  </a:srgbClr>
                </a:outerShdw>
              </a:effectLst>
            </a:endParaRPr>
          </a:p>
        </p:txBody>
      </p:sp>
    </p:spTree>
    <p:extLst>
      <p:ext uri="{BB962C8B-B14F-4D97-AF65-F5344CB8AC3E}">
        <p14:creationId xmlns:p14="http://schemas.microsoft.com/office/powerpoint/2010/main" val="2540435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9FEFBC-9813-7946-9430-FABC5FEBA1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0" cy="6838759"/>
          </a:xfrm>
          <a:prstGeom prst="rect">
            <a:avLst/>
          </a:prstGeom>
        </p:spPr>
      </p:pic>
      <p:sp>
        <p:nvSpPr>
          <p:cNvPr id="3" name="Content Placeholder 2">
            <a:extLst>
              <a:ext uri="{FF2B5EF4-FFF2-40B4-BE49-F238E27FC236}">
                <a16:creationId xmlns:a16="http://schemas.microsoft.com/office/drawing/2014/main" id="{654D5490-535F-C149-BC09-42E0F5DD336E}"/>
              </a:ext>
            </a:extLst>
          </p:cNvPr>
          <p:cNvSpPr>
            <a:spLocks noGrp="1"/>
          </p:cNvSpPr>
          <p:nvPr>
            <p:ph idx="1"/>
          </p:nvPr>
        </p:nvSpPr>
        <p:spPr>
          <a:xfrm>
            <a:off x="409073" y="517358"/>
            <a:ext cx="5486400" cy="4708525"/>
          </a:xfrm>
        </p:spPr>
        <p:txBody>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Meat eating, especially red meat, increases the risk of autoimmune thyroiditis (Grave’s/Hashimoto’s).</a:t>
            </a:r>
          </a:p>
        </p:txBody>
      </p:sp>
      <p:sp>
        <p:nvSpPr>
          <p:cNvPr id="4" name="TextBox 3">
            <a:extLst>
              <a:ext uri="{FF2B5EF4-FFF2-40B4-BE49-F238E27FC236}">
                <a16:creationId xmlns:a16="http://schemas.microsoft.com/office/drawing/2014/main" id="{5B8A6145-9CA7-354D-9608-66CBC0733326}"/>
              </a:ext>
            </a:extLst>
          </p:cNvPr>
          <p:cNvSpPr txBox="1"/>
          <p:nvPr/>
        </p:nvSpPr>
        <p:spPr>
          <a:xfrm>
            <a:off x="3370389" y="6469427"/>
            <a:ext cx="2403222" cy="369332"/>
          </a:xfrm>
          <a:prstGeom prst="rect">
            <a:avLst/>
          </a:prstGeom>
          <a:noFill/>
        </p:spPr>
        <p:txBody>
          <a:bodyPr wrap="none" rtlCol="0">
            <a:spAutoFit/>
          </a:bodyPr>
          <a:lstStyle/>
          <a:p>
            <a:r>
              <a:rPr lang="en-AU" dirty="0">
                <a:ea typeface="ＭＳ Ｐゴシック" pitchFamily="-111" charset="-128"/>
                <a:cs typeface="ＭＳ Ｐゴシック" pitchFamily="-111" charset="-128"/>
              </a:rPr>
              <a:t>Thyroid. 31(1):96-105</a:t>
            </a:r>
            <a:endParaRPr lang="en-US" dirty="0"/>
          </a:p>
        </p:txBody>
      </p:sp>
    </p:spTree>
    <p:extLst>
      <p:ext uri="{BB962C8B-B14F-4D97-AF65-F5344CB8AC3E}">
        <p14:creationId xmlns:p14="http://schemas.microsoft.com/office/powerpoint/2010/main" val="213875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ヒラギノ丸ゴ Pro W4"/>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ＭＳ 明朝"/>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Apex.thmx</Template>
  <TotalTime>186798</TotalTime>
  <Words>40013</Words>
  <Application>Microsoft Macintosh PowerPoint</Application>
  <PresentationFormat>On-screen Show (4:3)</PresentationFormat>
  <Paragraphs>1689</Paragraphs>
  <Slides>82</Slides>
  <Notes>68</Notes>
  <HiddenSlides>1</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82</vt:i4>
      </vt:variant>
    </vt:vector>
  </HeadingPairs>
  <TitlesOfParts>
    <vt:vector size="97" baseType="lpstr">
      <vt:lpstr>ＭＳ Ｐゴシック</vt:lpstr>
      <vt:lpstr>Arial</vt:lpstr>
      <vt:lpstr>Arial Narrow</vt:lpstr>
      <vt:lpstr>Arial Regular</vt:lpstr>
      <vt:lpstr>Book Antiqua</vt:lpstr>
      <vt:lpstr>Helvetica</vt:lpstr>
      <vt:lpstr>Helvetica Neue</vt:lpstr>
      <vt:lpstr>Lucida Sans</vt:lpstr>
      <vt:lpstr>Tahoma</vt:lpstr>
      <vt:lpstr>Tahoma Normal</vt:lpstr>
      <vt:lpstr>Times New Roman</vt:lpstr>
      <vt:lpstr>Wingdings</vt:lpstr>
      <vt:lpstr>Wingdings 2</vt:lpstr>
      <vt:lpstr>Wingdings 3</vt:lpstr>
      <vt:lpstr>Apex</vt:lpstr>
      <vt:lpstr>PowerPoint Presentation</vt:lpstr>
      <vt:lpstr>PowerPoint Presentation</vt:lpstr>
      <vt:lpstr>PowerPoint Presentation</vt:lpstr>
      <vt:lpstr>PowerPoint Presentation</vt:lpstr>
      <vt:lpstr>Preview</vt:lpstr>
      <vt:lpstr>PowerPoint Presentation</vt:lpstr>
      <vt:lpstr>How It Works</vt:lpstr>
      <vt:lpstr>Hypothyroidism signs and symptoms may include:</vt:lpstr>
      <vt:lpstr>PowerPoint Presentation</vt:lpstr>
      <vt:lpstr>A high total cholesterol level suppresses thyroid function.</vt:lpstr>
      <vt:lpstr>Animal Fat</vt:lpstr>
      <vt:lpstr>Thyroid </vt:lpstr>
      <vt:lpstr>PowerPoint Presentation</vt:lpstr>
      <vt:lpstr>Harmful foods</vt:lpstr>
      <vt:lpstr>PowerPoint Presentation</vt:lpstr>
      <vt:lpstr>PowerPoint Presentation</vt:lpstr>
      <vt:lpstr>Diabetes increases the risk of hypothyroidism.</vt:lpstr>
      <vt:lpstr>Fiber </vt:lpstr>
      <vt:lpstr>PowerPoint Presentation</vt:lpstr>
      <vt:lpstr>Gut Thyroid Connection</vt:lpstr>
      <vt:lpstr>Thyroiditis and Inflammatory Disease</vt:lpstr>
      <vt:lpstr>Vitamin C</vt:lpstr>
      <vt:lpstr>Vitamin C in foods</vt:lpstr>
      <vt:lpstr>Eat Your Protection</vt:lpstr>
      <vt:lpstr>Electromagnetic field Thyroid Harm</vt:lpstr>
      <vt:lpstr>Environmental Exposures</vt:lpstr>
      <vt:lpstr>Fluoride</vt:lpstr>
      <vt:lpstr>Sticky Business</vt:lpstr>
      <vt:lpstr>Perfluoroalkyl Substances</vt:lpstr>
      <vt:lpstr>Chloride</vt:lpstr>
      <vt:lpstr>Bromide</vt:lpstr>
      <vt:lpstr>Bisphenol A (BPA)</vt:lpstr>
      <vt:lpstr>PowerPoint Presentation</vt:lpstr>
      <vt:lpstr>Thyroid and Mold</vt:lpstr>
      <vt:lpstr>Fake Foods</vt:lpstr>
      <vt:lpstr>PowerPoint Presentation</vt:lpstr>
      <vt:lpstr>Mercury</vt:lpstr>
      <vt:lpstr>Aluminum </vt:lpstr>
      <vt:lpstr>Perchlorate </vt:lpstr>
      <vt:lpstr>Nitrates </vt:lpstr>
      <vt:lpstr>Thiocyanate </vt:lpstr>
      <vt:lpstr>Folic acid </vt:lpstr>
      <vt:lpstr>Triclosan </vt:lpstr>
      <vt:lpstr>Pesticides</vt:lpstr>
      <vt:lpstr>Round Up</vt:lpstr>
      <vt:lpstr>PowerPoint Presentation</vt:lpstr>
      <vt:lpstr>PowerPoint Presentation</vt:lpstr>
      <vt:lpstr>Coffee Anyone?</vt:lpstr>
      <vt:lpstr>PowerPoint Presentation</vt:lpstr>
      <vt:lpstr>Stress And Anxiety Suppress Thyroid Function</vt:lpstr>
      <vt:lpstr>Aggressive Weight Loss May Ease Hypothyroidism</vt:lpstr>
      <vt:lpstr>PowerPoint Presentation</vt:lpstr>
      <vt:lpstr>Trouble Loosing Weight?</vt:lpstr>
      <vt:lpstr>Levothyroxine Lung Cancer And Pancreatic Cancer</vt:lpstr>
      <vt:lpstr>PowerPoint Presentation</vt:lpstr>
      <vt:lpstr>PowerPoint Presentation</vt:lpstr>
      <vt:lpstr>Thyroid dysfunction causes osteoporosis</vt:lpstr>
      <vt:lpstr>PowerPoint Presentation</vt:lpstr>
      <vt:lpstr>Let’s Get It Working Again!</vt:lpstr>
      <vt:lpstr>Micronutrients</vt:lpstr>
      <vt:lpstr>Iodine in foods</vt:lpstr>
      <vt:lpstr>PowerPoint Presentation</vt:lpstr>
      <vt:lpstr>Selenium, 400mcg/day</vt:lpstr>
      <vt:lpstr>Tyrosine</vt:lpstr>
      <vt:lpstr>B Vitamin Deficiency Compromises Tyrosine Absorption.</vt:lpstr>
      <vt:lpstr>Iron</vt:lpstr>
      <vt:lpstr>Herbs with minerals for Hypothyroidism</vt:lpstr>
      <vt:lpstr>Herbs For Thyroid</vt:lpstr>
      <vt:lpstr>Herbs for Autoimmune Thyroditis</vt:lpstr>
      <vt:lpstr>Herb For Hyperthyroidism</vt:lpstr>
      <vt:lpstr>Exercise and Thyroid</vt:lpstr>
      <vt:lpstr>Hot and Cold Treatments</vt:lpstr>
      <vt:lpstr>Charcoal Poulticing </vt:lpstr>
      <vt:lpstr>Sunshine Vitamin</vt:lpstr>
      <vt:lpstr>Massage </vt:lpstr>
      <vt:lpstr>Clothing</vt:lpstr>
      <vt:lpstr>PowerPoint Presentation</vt:lpstr>
      <vt:lpstr>Summary</vt:lpstr>
      <vt:lpstr>Summary</vt:lpstr>
      <vt:lpstr>Summary</vt:lpstr>
      <vt:lpstr>PowerPoint Presentation</vt:lpstr>
      <vt:lpstr>PowerPoint Presentation</vt:lpstr>
    </vt:vector>
  </TitlesOfParts>
  <Company>Northern Lights Health Education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Thyroid </dc:title>
  <dc:creator>John Clark</dc:creator>
  <cp:lastModifiedBy>Microsoft Office User</cp:lastModifiedBy>
  <cp:revision>467</cp:revision>
  <cp:lastPrinted>2021-07-17T21:10:36Z</cp:lastPrinted>
  <dcterms:created xsi:type="dcterms:W3CDTF">2012-07-04T22:27:43Z</dcterms:created>
  <dcterms:modified xsi:type="dcterms:W3CDTF">2025-12-29T14:31:14Z</dcterms:modified>
</cp:coreProperties>
</file>