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5"/>
  </p:notesMasterIdLst>
  <p:sldIdLst>
    <p:sldId id="879" r:id="rId2"/>
    <p:sldId id="256" r:id="rId3"/>
    <p:sldId id="280" r:id="rId4"/>
    <p:sldId id="260" r:id="rId5"/>
    <p:sldId id="542" r:id="rId6"/>
    <p:sldId id="543" r:id="rId7"/>
    <p:sldId id="544" r:id="rId8"/>
    <p:sldId id="597" r:id="rId9"/>
    <p:sldId id="602" r:id="rId10"/>
    <p:sldId id="259" r:id="rId11"/>
    <p:sldId id="546" r:id="rId12"/>
    <p:sldId id="547" r:id="rId13"/>
    <p:sldId id="548" r:id="rId14"/>
    <p:sldId id="549" r:id="rId15"/>
    <p:sldId id="550" r:id="rId16"/>
    <p:sldId id="551" r:id="rId17"/>
    <p:sldId id="561" r:id="rId18"/>
    <p:sldId id="562" r:id="rId19"/>
    <p:sldId id="563" r:id="rId20"/>
    <p:sldId id="564" r:id="rId21"/>
    <p:sldId id="603" r:id="rId22"/>
    <p:sldId id="565" r:id="rId23"/>
    <p:sldId id="566" r:id="rId24"/>
    <p:sldId id="567" r:id="rId25"/>
    <p:sldId id="568" r:id="rId26"/>
    <p:sldId id="569" r:id="rId27"/>
    <p:sldId id="570" r:id="rId28"/>
    <p:sldId id="601" r:id="rId29"/>
    <p:sldId id="263" r:id="rId30"/>
    <p:sldId id="571" r:id="rId31"/>
    <p:sldId id="572" r:id="rId32"/>
    <p:sldId id="573" r:id="rId33"/>
    <p:sldId id="574" r:id="rId34"/>
    <p:sldId id="273" r:id="rId35"/>
    <p:sldId id="600" r:id="rId36"/>
    <p:sldId id="575" r:id="rId37"/>
    <p:sldId id="576" r:id="rId38"/>
    <p:sldId id="577" r:id="rId39"/>
    <p:sldId id="578" r:id="rId40"/>
    <p:sldId id="579" r:id="rId41"/>
    <p:sldId id="580" r:id="rId42"/>
    <p:sldId id="581" r:id="rId43"/>
    <p:sldId id="584" r:id="rId44"/>
    <p:sldId id="585" r:id="rId45"/>
    <p:sldId id="583" r:id="rId46"/>
    <p:sldId id="582" r:id="rId47"/>
    <p:sldId id="598" r:id="rId48"/>
    <p:sldId id="274" r:id="rId49"/>
    <p:sldId id="586" r:id="rId50"/>
    <p:sldId id="587" r:id="rId51"/>
    <p:sldId id="588" r:id="rId52"/>
    <p:sldId id="589" r:id="rId53"/>
    <p:sldId id="590" r:id="rId54"/>
    <p:sldId id="591" r:id="rId55"/>
    <p:sldId id="592" r:id="rId56"/>
    <p:sldId id="268" r:id="rId57"/>
    <p:sldId id="599" r:id="rId58"/>
    <p:sldId id="269" r:id="rId59"/>
    <p:sldId id="270" r:id="rId60"/>
    <p:sldId id="272" r:id="rId61"/>
    <p:sldId id="545" r:id="rId62"/>
    <p:sldId id="904" r:id="rId63"/>
    <p:sldId id="880"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BEE"/>
    <a:srgbClr val="941100"/>
    <a:srgbClr val="F7F2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2"/>
    <p:restoredTop sz="77861"/>
  </p:normalViewPr>
  <p:slideViewPr>
    <p:cSldViewPr snapToGrid="0" snapToObjects="1">
      <p:cViewPr varScale="1">
        <p:scale>
          <a:sx n="83" d="100"/>
          <a:sy n="83" d="100"/>
        </p:scale>
        <p:origin x="1968" y="200"/>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notesViewPr>
    <p:cSldViewPr snapToGrid="0" snapToObjects="1">
      <p:cViewPr varScale="1">
        <p:scale>
          <a:sx n="101" d="100"/>
          <a:sy n="101" d="100"/>
        </p:scale>
        <p:origin x="45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4CB77-BF5A-E34E-900C-9C6361CFC6FD}" type="datetimeFigureOut">
              <a:rPr lang="en-US" smtClean="0"/>
              <a:t>12/29/25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95D70-6B22-7945-A7F9-7B9653DBFDB7}" type="slidenum">
              <a:rPr lang="en-US" smtClean="0"/>
              <a:t>‹#›</a:t>
            </a:fld>
            <a:endParaRPr lang="en-US"/>
          </a:p>
        </p:txBody>
      </p:sp>
    </p:spTree>
    <p:extLst>
      <p:ext uri="{BB962C8B-B14F-4D97-AF65-F5344CB8AC3E}">
        <p14:creationId xmlns:p14="http://schemas.microsoft.com/office/powerpoint/2010/main" val="60733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Blueprint for Health and Healing, </a:t>
            </a:r>
          </a:p>
          <a:p>
            <a:r>
              <a:rPr lang="en-US" dirty="0"/>
              <a:t>Reversing Disease From Its Foundation</a:t>
            </a:r>
          </a:p>
          <a:p>
            <a:r>
              <a:rPr lang="en-US" dirty="0"/>
              <a:t>Hi, I’m Dr. John Clark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topic is, “Heartburn, Indigestion, Reflux: Is There a Cure?”</a:t>
            </a:r>
          </a:p>
        </p:txBody>
      </p:sp>
      <p:sp>
        <p:nvSpPr>
          <p:cNvPr id="4" name="Slide Number Placeholder 3"/>
          <p:cNvSpPr>
            <a:spLocks noGrp="1"/>
          </p:cNvSpPr>
          <p:nvPr>
            <p:ph type="sldNum" sz="quarter" idx="5"/>
          </p:nvPr>
        </p:nvSpPr>
        <p:spPr/>
        <p:txBody>
          <a:bodyPr/>
          <a:lstStyle/>
          <a:p>
            <a:fld id="{84395D70-6B22-7945-A7F9-7B9653DBFDB7}" type="slidenum">
              <a:rPr lang="en-US" smtClean="0"/>
              <a:t>1</a:t>
            </a:fld>
            <a:endParaRPr lang="en-US"/>
          </a:p>
        </p:txBody>
      </p:sp>
    </p:spTree>
    <p:extLst>
      <p:ext uri="{BB962C8B-B14F-4D97-AF65-F5344CB8AC3E}">
        <p14:creationId xmlns:p14="http://schemas.microsoft.com/office/powerpoint/2010/main" val="267596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Konturek</a:t>
            </a:r>
            <a:r>
              <a:rPr lang="en-US" dirty="0"/>
              <a:t> </a:t>
            </a:r>
            <a:r>
              <a:rPr lang="en-US" dirty="0" err="1"/>
              <a:t>SJ</a:t>
            </a:r>
            <a:r>
              <a:rPr lang="en-US" dirty="0"/>
              <a:t>, </a:t>
            </a:r>
            <a:r>
              <a:rPr lang="en-US" dirty="0" err="1"/>
              <a:t>Konturek</a:t>
            </a:r>
            <a:r>
              <a:rPr lang="en-US" dirty="0"/>
              <a:t> PC, </a:t>
            </a:r>
            <a:r>
              <a:rPr lang="en-US" dirty="0" err="1"/>
              <a:t>Brzozowska</a:t>
            </a:r>
            <a:r>
              <a:rPr lang="en-US" dirty="0"/>
              <a:t> I, </a:t>
            </a:r>
            <a:r>
              <a:rPr lang="en-US" dirty="0" err="1"/>
              <a:t>Pawlik</a:t>
            </a:r>
            <a:r>
              <a:rPr lang="en-US" dirty="0"/>
              <a:t> M, </a:t>
            </a:r>
            <a:r>
              <a:rPr lang="en-US" dirty="0" err="1"/>
              <a:t>Sliwowski</a:t>
            </a:r>
            <a:r>
              <a:rPr lang="en-US" dirty="0"/>
              <a:t> Z, </a:t>
            </a:r>
            <a:r>
              <a:rPr lang="en-US" dirty="0" err="1"/>
              <a:t>Cześnikiewicz-Guzik</a:t>
            </a:r>
            <a:r>
              <a:rPr lang="en-US" dirty="0"/>
              <a:t> M, </a:t>
            </a:r>
            <a:r>
              <a:rPr lang="en-US" dirty="0" err="1"/>
              <a:t>Kwiecień</a:t>
            </a:r>
            <a:r>
              <a:rPr lang="en-US" dirty="0"/>
              <a:t> S, </a:t>
            </a:r>
            <a:r>
              <a:rPr lang="en-US" dirty="0" err="1"/>
              <a:t>Brzozowski</a:t>
            </a:r>
            <a:r>
              <a:rPr lang="en-US" dirty="0"/>
              <a:t> T, </a:t>
            </a:r>
            <a:r>
              <a:rPr lang="en-US" dirty="0" err="1"/>
              <a:t>Bubenik</a:t>
            </a:r>
            <a:r>
              <a:rPr lang="en-US" dirty="0"/>
              <a:t> GA, </a:t>
            </a:r>
            <a:r>
              <a:rPr lang="en-US" dirty="0" err="1"/>
              <a:t>Pawlik</a:t>
            </a:r>
            <a:r>
              <a:rPr lang="en-US" dirty="0"/>
              <a:t> WW. Localization and biological activities of melatonin in intact and diseased gastrointestinal tract (GIT). J </a:t>
            </a:r>
            <a:r>
              <a:rPr lang="en-US" dirty="0" err="1"/>
              <a:t>Physiol</a:t>
            </a:r>
            <a:r>
              <a:rPr lang="en-US" dirty="0"/>
              <a:t> </a:t>
            </a:r>
            <a:r>
              <a:rPr lang="en-US" dirty="0" err="1"/>
              <a:t>Pharmacol</a:t>
            </a:r>
            <a:r>
              <a:rPr lang="en-US" dirty="0"/>
              <a:t>. 2007 Sep;58(3):381-405.</a:t>
            </a:r>
          </a:p>
          <a:p>
            <a:r>
              <a:rPr lang="en-US" dirty="0"/>
              <a:t>Voigt, R. M., Forsyth, C. B., &amp; </a:t>
            </a:r>
            <a:r>
              <a:rPr lang="en-US" dirty="0" err="1"/>
              <a:t>Keshavarzian</a:t>
            </a:r>
            <a:r>
              <a:rPr lang="en-US" dirty="0"/>
              <a:t>, A. (2019). Circadian rhythms: a regulator of gastrointestinal health and dysfunction. Expert Review of Gastroenterology &amp; Hepatology, 13(5), 411–424.</a:t>
            </a:r>
          </a:p>
          <a:p>
            <a:endParaRPr lang="en-US" dirty="0"/>
          </a:p>
          <a:p>
            <a:r>
              <a:rPr lang="en-US" dirty="0"/>
              <a:t>Lim SL, </a:t>
            </a:r>
            <a:r>
              <a:rPr lang="en-US" dirty="0" err="1"/>
              <a:t>Canavarro</a:t>
            </a:r>
            <a:r>
              <a:rPr lang="en-US" dirty="0"/>
              <a:t> C, </a:t>
            </a:r>
            <a:r>
              <a:rPr lang="en-US" dirty="0" err="1"/>
              <a:t>Zaw</a:t>
            </a:r>
            <a:r>
              <a:rPr lang="en-US" dirty="0"/>
              <a:t> MH, Zhu F, Loke WC, Chan </a:t>
            </a:r>
            <a:r>
              <a:rPr lang="en-US" dirty="0" err="1"/>
              <a:t>YH</a:t>
            </a:r>
            <a:r>
              <a:rPr lang="en-US" dirty="0"/>
              <a:t>, Yeoh KG. Irregular Meal Timing Is Associated with Helicobacter pylori Infection and Gastritis. </a:t>
            </a:r>
            <a:r>
              <a:rPr lang="en-US" dirty="0" err="1"/>
              <a:t>ISRN</a:t>
            </a:r>
            <a:r>
              <a:rPr lang="en-US" dirty="0"/>
              <a:t> </a:t>
            </a:r>
            <a:r>
              <a:rPr lang="en-US" dirty="0" err="1"/>
              <a:t>Nutr</a:t>
            </a:r>
            <a:r>
              <a:rPr lang="en-US" dirty="0"/>
              <a:t>. 2012 Dec 30;2013:714970.</a:t>
            </a:r>
          </a:p>
          <a:p>
            <a:endParaRPr lang="en-US" dirty="0"/>
          </a:p>
          <a:p>
            <a:r>
              <a:rPr lang="en-US" dirty="0"/>
              <a:t>Helicobacter pylori (HP) is associated with chronic gastritis and gastric cancer, and more than half of the world's population is chronically infected. The aim of this retrospective study was to investigate whether an irregular meal pattern is associated with increased risk of gastritis and HP infection. The study involved 323 subjects, divided into three groups as follows: subjects with HP infection and gastritis, subjects with gastritis, and a control group. Subjects were interviewed on eating habits and meal timing. Multivariate logistic regression was used to compare groups. Adjusted odds ratios (OR) were derived controlling for gender, age, stress, and probiotic consumption. Subjects who deviated from their regular meals by 2 hours or more had a significantly higher incidence of HP infection with gastritis (adjusted OR = 13.3; 95% CI 5.3-33.3; P &lt; 0.001) and gastritis (adjusted OR = 6.1; 95% CI 2.5-15.0; P &lt; 0.001). Subjects who deviated their meals by 2 hours or more, twice or more per week, had an adjusted OR of 6.3 and 3.5 of acquiring HP infection with gastritis (95% CI 2.6-15.2; P &lt; 0.001) and gastritis (95% CI 1.5-8.5; P &lt; 0.001), respectively. Frequent deviation in meal timing over a prolonged period appears associated with increased risk of developing HP infection and gastritis.</a:t>
            </a:r>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29</a:t>
            </a:fld>
            <a:endParaRPr lang="en-US"/>
          </a:p>
        </p:txBody>
      </p:sp>
    </p:spTree>
    <p:extLst>
      <p:ext uri="{BB962C8B-B14F-4D97-AF65-F5344CB8AC3E}">
        <p14:creationId xmlns:p14="http://schemas.microsoft.com/office/powerpoint/2010/main" val="157755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Yuan L, Tang D, Peng J, Qu N, Yue C, Wang F. [Study on lifestyle in patients with gastroesophageal  reflux disease]. Zhong Nan Da </a:t>
            </a:r>
            <a:r>
              <a:rPr lang="en-US" dirty="0" err="1"/>
              <a:t>Xue</a:t>
            </a:r>
            <a:r>
              <a:rPr lang="en-US" dirty="0"/>
              <a:t> </a:t>
            </a:r>
            <a:r>
              <a:rPr lang="en-US" dirty="0" err="1"/>
              <a:t>Xue</a:t>
            </a:r>
            <a:r>
              <a:rPr lang="en-US" dirty="0"/>
              <a:t> Bao Yi </a:t>
            </a:r>
            <a:r>
              <a:rPr lang="en-US" dirty="0" err="1"/>
              <a:t>Xue</a:t>
            </a:r>
            <a:r>
              <a:rPr lang="en-US" dirty="0"/>
              <a:t> Ban. 2017 May 28;42(5):558-564.</a:t>
            </a:r>
          </a:p>
          <a:p>
            <a:endParaRPr lang="en-US" dirty="0"/>
          </a:p>
          <a:p>
            <a:endParaRPr lang="en-US" dirty="0"/>
          </a:p>
          <a:p>
            <a:r>
              <a:rPr lang="en-US" dirty="0"/>
              <a:t>To investigate the correlation between certain unhealthy lifestyles and the incidence of gastroesophageal reflux disease (GERD), thus to provide the lifestyle guidelines for GERD patients. Methods: Retrospective study were conducted for 402 GERD and 276 non-GERD out-patients in Department of Gastroenterology, Third </a:t>
            </a:r>
            <a:r>
              <a:rPr lang="en-US" dirty="0" err="1"/>
              <a:t>Xiangya</a:t>
            </a:r>
            <a:r>
              <a:rPr lang="en-US" dirty="0"/>
              <a:t> Hospital, Central South University from August, 2014 to August, 2015 based on questionnaire survey, then the correlation of unhealthy lifestyles with GERD were analyzed. Results: The top 10 common symptoms for GERD were as follows: reflux, acid regurgitation, postprandial fullness, heartburn, swallow obstruction or pain, epigastric burning sensation, </a:t>
            </a:r>
            <a:r>
              <a:rPr lang="en-US" dirty="0" err="1"/>
              <a:t>paraesthesia</a:t>
            </a:r>
            <a:r>
              <a:rPr lang="en-US" dirty="0"/>
              <a:t> pharynges, </a:t>
            </a:r>
            <a:r>
              <a:rPr lang="en-US" dirty="0" err="1"/>
              <a:t>poststernal</a:t>
            </a:r>
            <a:r>
              <a:rPr lang="en-US" dirty="0"/>
              <a:t> pain, chronic </a:t>
            </a:r>
            <a:r>
              <a:rPr lang="en-US" dirty="0" err="1"/>
              <a:t>laryngopharyngitis</a:t>
            </a:r>
            <a:r>
              <a:rPr lang="en-US" dirty="0"/>
              <a:t>, and chronic cough. The top 8 unhealthy habits closely related to GERD were as follows: fast-eating, over-eating, spicy preferred diet, sweets preferred diet, anxious, soup preferred diet, high-fat diet, and hot eating. Single-factor analysis showed that GERD was markedly correlated to gender (male), age (≥60 years), BMI, smoking, alcohol, fast-eating, over-eating, hot-eating, spicy preferred diet, high-fat diet, acid preferred diet, sweets preferred diet, hard food preference, strong tea preference, coffee preference, immediately on bed after meal, difficult defecation, </a:t>
            </a:r>
            <a:r>
              <a:rPr lang="en-US" dirty="0" err="1"/>
              <a:t>dyscoimesis</a:t>
            </a:r>
            <a:r>
              <a:rPr lang="en-US" dirty="0"/>
              <a:t>, anxious, and too tight belt, respectively (P&lt;0.05). Logistic multiple regression analysis indicated that the largest risk factor for GERD was the fast-eating (OR=3.214, 95% CI 2.171 to 4.759, P&lt;0.001) followed by the over-eating (OR=2.936, 95% CI 1.981 to 4.350, P&lt;0.001), elderly population (OR=2.047, 95% CI 1.291 to 3.244, P=0.002), too tight belt (OR=2.003, 95% CI 1.013 to 3.961, P=0.046), and hot-eating (OR=1.570, 95% CI 1.044 to 2.362, P=0.030). Conclusion: The elderly people are at high risk for GERD, and unhealthy habits like fast-eating, over-eating, too tight belt, and hot-eating is closely related to GERD. The lifestyles such as chewing food thoroughly, splitting the meals up, warm and cool diet, keeping patients out of the too tight belt are necessary for GERD patients.</a:t>
            </a:r>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32</a:t>
            </a:fld>
            <a:endParaRPr lang="en-US"/>
          </a:p>
        </p:txBody>
      </p:sp>
    </p:spTree>
    <p:extLst>
      <p:ext uri="{BB962C8B-B14F-4D97-AF65-F5344CB8AC3E}">
        <p14:creationId xmlns:p14="http://schemas.microsoft.com/office/powerpoint/2010/main" val="160188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eat too much food?</a:t>
            </a:r>
          </a:p>
          <a:p>
            <a:r>
              <a:rPr lang="en-US" dirty="0"/>
              <a:t>How many here know somebody who overeats? </a:t>
            </a:r>
          </a:p>
        </p:txBody>
      </p:sp>
      <p:sp>
        <p:nvSpPr>
          <p:cNvPr id="4" name="Slide Number Placeholder 3"/>
          <p:cNvSpPr>
            <a:spLocks noGrp="1"/>
          </p:cNvSpPr>
          <p:nvPr>
            <p:ph type="sldNum" sz="quarter" idx="5"/>
          </p:nvPr>
        </p:nvSpPr>
        <p:spPr/>
        <p:txBody>
          <a:bodyPr/>
          <a:lstStyle/>
          <a:p>
            <a:fld id="{84395D70-6B22-7945-A7F9-7B9653DBFDB7}" type="slidenum">
              <a:rPr lang="en-US" smtClean="0"/>
              <a:t>35</a:t>
            </a:fld>
            <a:endParaRPr lang="en-US"/>
          </a:p>
        </p:txBody>
      </p:sp>
    </p:spTree>
    <p:extLst>
      <p:ext uri="{BB962C8B-B14F-4D97-AF65-F5344CB8AC3E}">
        <p14:creationId xmlns:p14="http://schemas.microsoft.com/office/powerpoint/2010/main" val="286444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Neurogastroenterol</a:t>
            </a:r>
            <a:r>
              <a:rPr lang="en-US" dirty="0"/>
              <a:t> </a:t>
            </a:r>
            <a:r>
              <a:rPr lang="en-US" dirty="0" err="1"/>
              <a:t>Motil</a:t>
            </a:r>
            <a:r>
              <a:rPr lang="en-US" dirty="0"/>
              <a:t>. 2013 Mar;25(3):254-9, e166. </a:t>
            </a:r>
            <a:r>
              <a:rPr lang="en-US" dirty="0" err="1"/>
              <a:t>doi</a:t>
            </a:r>
            <a:r>
              <a:rPr lang="en-US" dirty="0"/>
              <a:t>: 10.1111/nmo.12053. </a:t>
            </a:r>
            <a:r>
              <a:rPr lang="en-US" dirty="0" err="1"/>
              <a:t>Epub</a:t>
            </a:r>
            <a:r>
              <a:rPr lang="en-US" dirty="0"/>
              <a:t> 2012 Dec 6.</a:t>
            </a:r>
          </a:p>
          <a:p>
            <a:endParaRPr lang="en-US" dirty="0"/>
          </a:p>
          <a:p>
            <a:r>
              <a:rPr lang="en-US" dirty="0"/>
              <a:t>Effect of DA-9701, a novel prokinetic agent, on stress-induced delayed gastric emptying and hormonal changes in rats.</a:t>
            </a:r>
          </a:p>
          <a:p>
            <a:endParaRPr lang="en-US" dirty="0"/>
          </a:p>
          <a:p>
            <a:r>
              <a:rPr lang="en-US" dirty="0"/>
              <a:t>Jung YS1, Kim MY, Lee HS, Park SL, Lee KJ.</a:t>
            </a:r>
          </a:p>
          <a:p>
            <a:endParaRPr lang="en-US" dirty="0"/>
          </a:p>
          <a:p>
            <a:r>
              <a:rPr lang="en-US" dirty="0"/>
              <a:t>Author information</a:t>
            </a:r>
          </a:p>
          <a:p>
            <a:endParaRPr lang="en-US" dirty="0"/>
          </a:p>
          <a:p>
            <a:r>
              <a:rPr lang="en-US" dirty="0"/>
              <a:t>Abstract</a:t>
            </a:r>
          </a:p>
          <a:p>
            <a:endParaRPr lang="en-US" dirty="0"/>
          </a:p>
          <a:p>
            <a:r>
              <a:rPr lang="en-US" dirty="0"/>
              <a:t>BACKGROUND: </a:t>
            </a:r>
          </a:p>
          <a:p>
            <a:endParaRPr lang="en-US" dirty="0"/>
          </a:p>
          <a:p>
            <a:r>
              <a:rPr lang="en-US" dirty="0"/>
              <a:t>DA-9701 is a novel prokinetic agent formulated with </a:t>
            </a:r>
            <a:r>
              <a:rPr lang="en-US" dirty="0" err="1"/>
              <a:t>Pharbitis</a:t>
            </a:r>
            <a:r>
              <a:rPr lang="en-US" dirty="0"/>
              <a:t> Semen and Corydalis Tuber. This study aimed to evaluate the effect of DA-9701 on stress-induced delay in gastric emptying and changes in plasma adrenocorticotropic hormone and ghrelin levels in rats.</a:t>
            </a:r>
          </a:p>
          <a:p>
            <a:endParaRPr lang="en-US" dirty="0"/>
          </a:p>
          <a:p>
            <a:r>
              <a:rPr lang="en-US" dirty="0"/>
              <a:t>METHODS: </a:t>
            </a:r>
          </a:p>
          <a:p>
            <a:endParaRPr lang="en-US" dirty="0"/>
          </a:p>
          <a:p>
            <a:r>
              <a:rPr lang="en-US" dirty="0"/>
              <a:t>Changes in gastric emptying in response to different durations of stress were evaluated. Gastric emptying was compared between the following groups: (</a:t>
            </a:r>
            <a:r>
              <a:rPr lang="en-US" dirty="0" err="1"/>
              <a:t>i</a:t>
            </a:r>
            <a:r>
              <a:rPr lang="en-US" dirty="0"/>
              <a:t>) </a:t>
            </a:r>
            <a:r>
              <a:rPr lang="en-US" dirty="0" err="1"/>
              <a:t>nonstressed</a:t>
            </a:r>
            <a:r>
              <a:rPr lang="en-US" dirty="0"/>
              <a:t> vehicle- or DA-9701-treated group, (ii) </a:t>
            </a:r>
            <a:r>
              <a:rPr lang="en-US" dirty="0" err="1"/>
              <a:t>nonstressed</a:t>
            </a:r>
            <a:r>
              <a:rPr lang="en-US" dirty="0"/>
              <a:t> vehicle- or </a:t>
            </a:r>
            <a:r>
              <a:rPr lang="en-US" dirty="0" err="1"/>
              <a:t>mosapride</a:t>
            </a:r>
            <a:r>
              <a:rPr lang="en-US" dirty="0"/>
              <a:t>-treated group, (iii) 2-h stressed vehicle- or DA-9701-treated group, and (iv) 2-h stressed vehicle- or </a:t>
            </a:r>
            <a:r>
              <a:rPr lang="en-US" dirty="0" err="1"/>
              <a:t>mosapride</a:t>
            </a:r>
            <a:r>
              <a:rPr lang="en-US" dirty="0"/>
              <a:t>-treated group. Water immersion restraint stress was used as the stressor. DA-9701 or </a:t>
            </a:r>
            <a:r>
              <a:rPr lang="en-US" dirty="0" err="1"/>
              <a:t>mosapride</a:t>
            </a:r>
            <a:r>
              <a:rPr lang="en-US" dirty="0"/>
              <a:t> at 3 mg kg(-1) was administered to the rats after subjecting them to 2-h stress, and then gastric emptying was measured using the phenol red method.</a:t>
            </a:r>
          </a:p>
          <a:p>
            <a:endParaRPr lang="en-US" dirty="0"/>
          </a:p>
          <a:p>
            <a:r>
              <a:rPr lang="en-US" dirty="0"/>
              <a:t>KEY RESULTS: </a:t>
            </a:r>
          </a:p>
          <a:p>
            <a:endParaRPr lang="en-US" dirty="0"/>
          </a:p>
          <a:p>
            <a:r>
              <a:rPr lang="en-US" dirty="0"/>
              <a:t>Gastric emptying was significantly delayed in the 2-h stressed group compared with the </a:t>
            </a:r>
            <a:r>
              <a:rPr lang="en-US" dirty="0" err="1"/>
              <a:t>nonstressed</a:t>
            </a:r>
            <a:r>
              <a:rPr lang="en-US" dirty="0"/>
              <a:t> group. </a:t>
            </a:r>
            <a:r>
              <a:rPr lang="en-US" dirty="0" err="1"/>
              <a:t>Mosapride</a:t>
            </a:r>
            <a:r>
              <a:rPr lang="en-US" dirty="0"/>
              <a:t> administration resulted in significant recovery from the stress-induced delay in gastric emptying. Gastric emptying in the rats that underwent 2-h stress followed by DA-9701 administration was not significantly different from that in the </a:t>
            </a:r>
            <a:r>
              <a:rPr lang="en-US" dirty="0" err="1"/>
              <a:t>nonstressed</a:t>
            </a:r>
            <a:r>
              <a:rPr lang="en-US" dirty="0"/>
              <a:t> group. The plasma adrenocorticotropic hormone and active ghrelin levels in the 2-h stressed group were significantly higher than those in the </a:t>
            </a:r>
            <a:r>
              <a:rPr lang="en-US" dirty="0" err="1"/>
              <a:t>nonstressed</a:t>
            </a:r>
            <a:r>
              <a:rPr lang="en-US" dirty="0"/>
              <a:t> group. These increases were significantly inhibited by DA-9701.</a:t>
            </a:r>
          </a:p>
          <a:p>
            <a:endParaRPr lang="en-US" dirty="0"/>
          </a:p>
          <a:p>
            <a:r>
              <a:rPr lang="en-US" dirty="0"/>
              <a:t>CONCLUSIONS &amp; INFERENCES: </a:t>
            </a:r>
          </a:p>
          <a:p>
            <a:endParaRPr lang="en-US" dirty="0"/>
          </a:p>
          <a:p>
            <a:r>
              <a:rPr lang="en-US" dirty="0"/>
              <a:t>The administration of DA-9701 improved delayed gastric emptying and inhibited the hormonal changes induced by stress, suggesting that DA-9701 can be used as a gastroprokinetic agent for the treatment of delayed gastric emptying, particularly that associated with stress.</a:t>
            </a:r>
          </a:p>
          <a:p>
            <a:endParaRPr lang="en-US" dirty="0"/>
          </a:p>
          <a:p>
            <a:r>
              <a:rPr lang="en-US" dirty="0"/>
              <a:t>© 2012 Blackwell Publishing Ltd.</a:t>
            </a:r>
          </a:p>
          <a:p>
            <a:endParaRPr lang="en-US" dirty="0"/>
          </a:p>
          <a:p>
            <a:r>
              <a:rPr lang="en-US" dirty="0" err="1"/>
              <a:t>PMID</a:t>
            </a:r>
            <a:r>
              <a:rPr lang="en-US" dirty="0"/>
              <a:t>: 23216854 </a:t>
            </a:r>
          </a:p>
          <a:p>
            <a:endParaRPr lang="en-US" dirty="0"/>
          </a:p>
          <a:p>
            <a:endParaRPr lang="en-US" dirty="0"/>
          </a:p>
          <a:p>
            <a:endParaRPr lang="en-US" dirty="0"/>
          </a:p>
          <a:p>
            <a:endParaRPr lang="en-US" dirty="0"/>
          </a:p>
          <a:p>
            <a:endParaRPr lang="en-US" dirty="0"/>
          </a:p>
          <a:p>
            <a:r>
              <a:rPr lang="en-US" dirty="0"/>
              <a:t>15.</a:t>
            </a:r>
          </a:p>
          <a:p>
            <a:endParaRPr lang="en-US" dirty="0"/>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2009 May;296(5):R1358-65. </a:t>
            </a:r>
            <a:r>
              <a:rPr lang="en-US" dirty="0" err="1"/>
              <a:t>doi</a:t>
            </a:r>
            <a:r>
              <a:rPr lang="en-US" dirty="0"/>
              <a:t>: 10.1152/ajpregu.90928.2008. </a:t>
            </a:r>
            <a:r>
              <a:rPr lang="en-US" dirty="0" err="1"/>
              <a:t>Epub</a:t>
            </a:r>
            <a:r>
              <a:rPr lang="en-US" dirty="0"/>
              <a:t> 2009 Mar 4.</a:t>
            </a:r>
          </a:p>
          <a:p>
            <a:endParaRPr lang="en-US" dirty="0"/>
          </a:p>
          <a:p>
            <a:r>
              <a:rPr lang="en-US" dirty="0"/>
              <a:t>Effects of repeated restraint stress on gastric motility in rats.</a:t>
            </a:r>
          </a:p>
          <a:p>
            <a:endParaRPr lang="en-US" dirty="0"/>
          </a:p>
          <a:p>
            <a:r>
              <a:rPr lang="en-US" dirty="0"/>
              <a:t>Zheng J1, </a:t>
            </a:r>
            <a:r>
              <a:rPr lang="en-US" dirty="0" err="1"/>
              <a:t>Dobner</a:t>
            </a:r>
            <a:r>
              <a:rPr lang="en-US" dirty="0"/>
              <a:t> A, </a:t>
            </a:r>
            <a:r>
              <a:rPr lang="en-US" dirty="0" err="1"/>
              <a:t>Babygirija</a:t>
            </a:r>
            <a:r>
              <a:rPr lang="en-US" dirty="0"/>
              <a:t> R, Ludwig K, Takahashi T.</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In our daily life, individuals encounter with various types of stress. Accumulation of daily life stress (chronic stress) often causes gastrointestinal symptoms and functional gastrointestinal diseases. Although some can adapt toward chronic stress, the adaptation mechanism against chronic stress remains unknown. Although acute stress delays gastric emptying and alters upper gastrointestinal motility, effects of chronic stress on gastric motility still remain unclear. We investigated the effects of acute (single stress) and chronic (repeated stress for 5 consecutive days) stress on solid gastric emptying and </a:t>
            </a:r>
            <a:r>
              <a:rPr lang="en-US" dirty="0" err="1"/>
              <a:t>interdigestive</a:t>
            </a:r>
            <a:r>
              <a:rPr lang="en-US" dirty="0"/>
              <a:t> gastroduodenal contractions in rats. It is well established that acute restraint stress inhibits solid gastric emptying via central corticotropin-releasing factor (</a:t>
            </a:r>
            <a:r>
              <a:rPr lang="en-US" dirty="0" err="1"/>
              <a:t>CRF</a:t>
            </a:r>
            <a:r>
              <a:rPr lang="en-US" dirty="0"/>
              <a:t>). To investigate whether the sensitivity to </a:t>
            </a:r>
            <a:r>
              <a:rPr lang="en-US" dirty="0" err="1"/>
              <a:t>CRF</a:t>
            </a:r>
            <a:r>
              <a:rPr lang="en-US" dirty="0"/>
              <a:t> is altered following chronic stress, </a:t>
            </a:r>
            <a:r>
              <a:rPr lang="en-US" dirty="0" err="1"/>
              <a:t>CRF</a:t>
            </a:r>
            <a:r>
              <a:rPr lang="en-US" dirty="0"/>
              <a:t> was administered </a:t>
            </a:r>
            <a:r>
              <a:rPr lang="en-US" dirty="0" err="1"/>
              <a:t>intracisternally</a:t>
            </a:r>
            <a:r>
              <a:rPr lang="en-US" dirty="0"/>
              <a:t>. Ghrelin is involved in regulating gastric emptying and upper gastrointestinal motility in rodents. The changes in plasma active ghrelin levels and mRNA expression in the stomach were studied following chronic stress. To evaluate the effects of chronic stress on the hypothalamus-pituitary-adrenal (</a:t>
            </a:r>
            <a:r>
              <a:rPr lang="en-US" dirty="0" err="1"/>
              <a:t>HPA</a:t>
            </a:r>
            <a:r>
              <a:rPr lang="en-US" dirty="0"/>
              <a:t>) axis, plasma corticosterone levels were also measured. Delayed gastric emptying observed in acute stress was completely restored following chronic stress. Acute stress abolished gastric phase III-like contractions, without affecting duodenal phase III-like contractions in the </a:t>
            </a:r>
            <a:r>
              <a:rPr lang="en-US" dirty="0" err="1"/>
              <a:t>interdigestive</a:t>
            </a:r>
            <a:r>
              <a:rPr lang="en-US" dirty="0"/>
              <a:t> state. Impaired gastric phase III-like contractions were also restored following chronic stress. Plasma ghrelin levels and ghrelin mRNA expression were increased significantly after chronic stress. </a:t>
            </a:r>
            <a:r>
              <a:rPr lang="en-US" dirty="0" err="1"/>
              <a:t>Intracisternal</a:t>
            </a:r>
            <a:r>
              <a:rPr lang="en-US" dirty="0"/>
              <a:t> injection of </a:t>
            </a:r>
            <a:r>
              <a:rPr lang="en-US" dirty="0" err="1"/>
              <a:t>CRF</a:t>
            </a:r>
            <a:r>
              <a:rPr lang="en-US" dirty="0"/>
              <a:t> delayed gastric emptying and impaired gastric motility in rats who received chronic stress. Plasma corticosterone concentrations were no more elevated following chronic stress. The restored gastric emptying following chronic stress was antagonized by the administration of ghrelin receptor antagonists. The adaptation mechanism may involve upregulation of ghrelin expression and attenuation of the </a:t>
            </a:r>
            <a:r>
              <a:rPr lang="en-US" dirty="0" err="1"/>
              <a:t>HPA</a:t>
            </a:r>
            <a:r>
              <a:rPr lang="en-US" dirty="0"/>
              <a:t> axis. In contrast, the sensitivity to central </a:t>
            </a:r>
            <a:r>
              <a:rPr lang="en-US" dirty="0" err="1"/>
              <a:t>CRF</a:t>
            </a:r>
            <a:r>
              <a:rPr lang="en-US" dirty="0"/>
              <a:t> remained unaltered following chronic stress in rats.</a:t>
            </a:r>
          </a:p>
          <a:p>
            <a:endParaRPr lang="en-US" dirty="0"/>
          </a:p>
          <a:p>
            <a:r>
              <a:rPr lang="en-US" dirty="0" err="1"/>
              <a:t>PMID</a:t>
            </a:r>
            <a:r>
              <a:rPr lang="en-US" dirty="0"/>
              <a:t>: 19261914 </a:t>
            </a:r>
          </a:p>
          <a:p>
            <a:endParaRPr lang="en-US" dirty="0"/>
          </a:p>
          <a:p>
            <a:endParaRPr lang="en-US" dirty="0"/>
          </a:p>
          <a:p>
            <a:endParaRPr lang="en-US" dirty="0"/>
          </a:p>
          <a:p>
            <a:endParaRPr lang="en-US" dirty="0"/>
          </a:p>
          <a:p>
            <a:r>
              <a:rPr lang="en-US" dirty="0"/>
              <a:t>20.</a:t>
            </a:r>
          </a:p>
          <a:p>
            <a:r>
              <a:rPr lang="en-US" dirty="0"/>
              <a:t>Phytomedicine. 2008 Aug;15(8):602-11. </a:t>
            </a:r>
            <a:r>
              <a:rPr lang="en-US" dirty="0" err="1"/>
              <a:t>doi</a:t>
            </a:r>
            <a:r>
              <a:rPr lang="en-US" dirty="0"/>
              <a:t>: 10.1016/j.phymed.2008.02.005. </a:t>
            </a:r>
            <a:r>
              <a:rPr lang="en-US" dirty="0" err="1"/>
              <a:t>Epub</a:t>
            </a:r>
            <a:r>
              <a:rPr lang="en-US" dirty="0"/>
              <a:t> 2008 Apr 21.</a:t>
            </a:r>
          </a:p>
          <a:p>
            <a:r>
              <a:rPr lang="en-US" dirty="0"/>
              <a:t>Regulative effects of essential oil from </a:t>
            </a:r>
            <a:r>
              <a:rPr lang="en-US" dirty="0" err="1"/>
              <a:t>Atractylodes</a:t>
            </a:r>
            <a:r>
              <a:rPr lang="en-US" dirty="0"/>
              <a:t> </a:t>
            </a:r>
            <a:r>
              <a:rPr lang="en-US" dirty="0" err="1"/>
              <a:t>lancea</a:t>
            </a:r>
            <a:r>
              <a:rPr lang="en-US" dirty="0"/>
              <a:t> on delayed gastric emptying in stress-induced rats.</a:t>
            </a:r>
          </a:p>
          <a:p>
            <a:r>
              <a:rPr lang="en-US" dirty="0"/>
              <a:t>Zhang H1, Han T, Sun LN, Huang BK, Chen </a:t>
            </a:r>
            <a:r>
              <a:rPr lang="en-US" dirty="0" err="1"/>
              <a:t>YF</a:t>
            </a:r>
            <a:r>
              <a:rPr lang="en-US" dirty="0"/>
              <a:t>, Zheng HC, Qin LP.</a:t>
            </a:r>
          </a:p>
          <a:p>
            <a:r>
              <a:rPr lang="en-US" dirty="0"/>
              <a:t>Author information</a:t>
            </a:r>
          </a:p>
          <a:p>
            <a:endParaRPr lang="en-US" dirty="0"/>
          </a:p>
          <a:p>
            <a:r>
              <a:rPr lang="en-US" dirty="0"/>
              <a:t>Abstract</a:t>
            </a:r>
          </a:p>
          <a:p>
            <a:r>
              <a:rPr lang="en-US" dirty="0"/>
              <a:t>Gastric motor dysfunction induced by psychological stress results in many symptoms of functional dyspepsia (FD). There are a number of herbal medicines that are reported to improve gastrointestinal motor. However, the mechanisms of considerable herbal medicines are not explicit. In the present study, the effects of an essential oil (</a:t>
            </a:r>
            <a:r>
              <a:rPr lang="en-US" dirty="0" err="1"/>
              <a:t>EO</a:t>
            </a:r>
            <a:r>
              <a:rPr lang="en-US" dirty="0"/>
              <a:t>) extracted from </a:t>
            </a:r>
            <a:r>
              <a:rPr lang="en-US" dirty="0" err="1"/>
              <a:t>Atractylodes</a:t>
            </a:r>
            <a:r>
              <a:rPr lang="en-US" dirty="0"/>
              <a:t> </a:t>
            </a:r>
            <a:r>
              <a:rPr lang="en-US" dirty="0" err="1"/>
              <a:t>lancea</a:t>
            </a:r>
            <a:r>
              <a:rPr lang="en-US" dirty="0"/>
              <a:t> on delayed gastric emptying, gastrointestinal hormone and hypothalamic corticotropin-releasing factor (</a:t>
            </a:r>
            <a:r>
              <a:rPr lang="en-US" dirty="0" err="1"/>
              <a:t>CRF</a:t>
            </a:r>
            <a:r>
              <a:rPr lang="en-US" dirty="0"/>
              <a:t>) abnormalities induced by restraint stress in rats were investigated and the mechanism of the </a:t>
            </a:r>
            <a:r>
              <a:rPr lang="en-US" dirty="0" err="1"/>
              <a:t>EO</a:t>
            </a:r>
            <a:r>
              <a:rPr lang="en-US" dirty="0"/>
              <a:t> is also explored. Oral administration of </a:t>
            </a:r>
            <a:r>
              <a:rPr lang="en-US" dirty="0" err="1"/>
              <a:t>EO</a:t>
            </a:r>
            <a:r>
              <a:rPr lang="en-US" dirty="0"/>
              <a:t> for 7 days did not affect normal gastric emptying, but accelerated delayed gastric emptying induced by restraint stress in rats. The </a:t>
            </a:r>
            <a:r>
              <a:rPr lang="en-US" dirty="0" err="1"/>
              <a:t>EO</a:t>
            </a:r>
            <a:r>
              <a:rPr lang="en-US" dirty="0"/>
              <a:t> significantly increased the levels of motilin (</a:t>
            </a:r>
            <a:r>
              <a:rPr lang="en-US" dirty="0" err="1"/>
              <a:t>MTL</a:t>
            </a:r>
            <a:r>
              <a:rPr lang="en-US" dirty="0"/>
              <a:t>) and gastrin (GAS) and decreased the levels of somatostatin (SS) and </a:t>
            </a:r>
            <a:r>
              <a:rPr lang="en-US" dirty="0" err="1"/>
              <a:t>CRF</a:t>
            </a:r>
            <a:r>
              <a:rPr lang="en-US" dirty="0"/>
              <a:t>. The </a:t>
            </a:r>
            <a:r>
              <a:rPr lang="en-US" dirty="0" err="1"/>
              <a:t>EO</a:t>
            </a:r>
            <a:r>
              <a:rPr lang="en-US" dirty="0"/>
              <a:t> did not modify gastric emptying in </a:t>
            </a:r>
            <a:r>
              <a:rPr lang="en-US" dirty="0" err="1"/>
              <a:t>vagotomized</a:t>
            </a:r>
            <a:r>
              <a:rPr lang="en-US" dirty="0"/>
              <a:t> rats that underwent restraint stress, but antagonized delayed gastric emptying induced by </a:t>
            </a:r>
            <a:r>
              <a:rPr lang="en-US" dirty="0" err="1"/>
              <a:t>intracisternal</a:t>
            </a:r>
            <a:r>
              <a:rPr lang="en-US" dirty="0"/>
              <a:t> injection of </a:t>
            </a:r>
            <a:r>
              <a:rPr lang="en-US" dirty="0" err="1"/>
              <a:t>CRF</a:t>
            </a:r>
            <a:r>
              <a:rPr lang="en-US" dirty="0"/>
              <a:t>. These results suggest that the regulative effects of the </a:t>
            </a:r>
            <a:r>
              <a:rPr lang="en-US" dirty="0" err="1"/>
              <a:t>EO</a:t>
            </a:r>
            <a:r>
              <a:rPr lang="en-US" dirty="0"/>
              <a:t> on delayed gastric emptying are preformed mainly via inhibition of the release of central </a:t>
            </a:r>
            <a:r>
              <a:rPr lang="en-US" dirty="0" err="1"/>
              <a:t>CRF</a:t>
            </a:r>
            <a:r>
              <a:rPr lang="en-US" dirty="0"/>
              <a:t> and activation of vagal pathway, which are also involved in the release of gastrointestinal hormones such as </a:t>
            </a:r>
            <a:r>
              <a:rPr lang="en-US" dirty="0" err="1"/>
              <a:t>MTL</a:t>
            </a:r>
            <a:r>
              <a:rPr lang="en-US" dirty="0"/>
              <a:t>, GAS and SS.</a:t>
            </a:r>
          </a:p>
          <a:p>
            <a:r>
              <a:rPr lang="en-US" dirty="0" err="1"/>
              <a:t>PMID</a:t>
            </a:r>
            <a:r>
              <a:rPr lang="en-US" dirty="0"/>
              <a:t>: 18430552</a:t>
            </a:r>
          </a:p>
          <a:p>
            <a:endParaRPr lang="en-US" dirty="0"/>
          </a:p>
          <a:p>
            <a:r>
              <a:rPr lang="en-US" dirty="0"/>
              <a:t>Life Sci. 2008 Apr 9;82(15-16):862-8. </a:t>
            </a:r>
            <a:r>
              <a:rPr lang="en-US" dirty="0" err="1"/>
              <a:t>doi</a:t>
            </a:r>
            <a:r>
              <a:rPr lang="en-US" dirty="0"/>
              <a:t>: 10.1016/j.lfs.2008.01.020. </a:t>
            </a:r>
            <a:r>
              <a:rPr lang="en-US" dirty="0" err="1"/>
              <a:t>Epub</a:t>
            </a:r>
            <a:r>
              <a:rPr lang="en-US" dirty="0"/>
              <a:t> 2008 Feb 16.</a:t>
            </a:r>
          </a:p>
          <a:p>
            <a:r>
              <a:rPr lang="en-US" dirty="0"/>
              <a:t>Effect of chronic stress on gastric emptying and plasma ghrelin levels in rats.</a:t>
            </a:r>
          </a:p>
          <a:p>
            <a:r>
              <a:rPr lang="en-US" dirty="0"/>
              <a:t>Ochi M1, </a:t>
            </a:r>
            <a:r>
              <a:rPr lang="en-US" dirty="0" err="1"/>
              <a:t>Tominaga</a:t>
            </a:r>
            <a:r>
              <a:rPr lang="en-US" dirty="0"/>
              <a:t> K, Tanaka F, </a:t>
            </a:r>
            <a:r>
              <a:rPr lang="en-US" dirty="0" err="1"/>
              <a:t>Tanigawa</a:t>
            </a:r>
            <a:r>
              <a:rPr lang="en-US" dirty="0"/>
              <a:t> T, Shiba M, Watanabe T, Fujiwara Y, </a:t>
            </a:r>
            <a:r>
              <a:rPr lang="en-US" dirty="0" err="1"/>
              <a:t>Oshitani</a:t>
            </a:r>
            <a:r>
              <a:rPr lang="en-US" dirty="0"/>
              <a:t> N, Higuchi K, Arakawa T.</a:t>
            </a:r>
          </a:p>
          <a:p>
            <a:r>
              <a:rPr lang="en-US" dirty="0"/>
              <a:t>Author information</a:t>
            </a:r>
          </a:p>
          <a:p>
            <a:endParaRPr lang="en-US" dirty="0"/>
          </a:p>
          <a:p>
            <a:r>
              <a:rPr lang="en-US" dirty="0"/>
              <a:t>Abstract</a:t>
            </a:r>
          </a:p>
          <a:p>
            <a:r>
              <a:rPr lang="en-US" dirty="0"/>
              <a:t>Chronic stress is associated with gastrointestinal functional diseases. Although the pathophysiology seems to be associated with gastrointestinal motility, their mechanisms remain unclear. We investigated gastric emptying and chemical mediators under conditions of continuous stress, which were produced using 8-week-old male Wistar rats kept in a cage filled with water to 2 cm height for 5 days. We examined gastric emptying by the phenol red method and chemical mediators at 4, 8, and 24 h and 3 and 5 days after initiation of stress restraint. Plasma ACTH level was significantly higher in the stress throughout the period of measurement. Continuous stress delayed gastric emptying until 24 h: peak delay was observed at 8 h, whereas gastric emptying was accelerated on days 3 and 5. Plasma noradrenalin level was significantly elevated at every time point until 24 h. Guanethidine pretreatment eliminated the delay in gastric emptying at 8 h. Active ghrelin was significantly increased on days 3 and 5 after peak (at 24 h) plasma total and </a:t>
            </a:r>
            <a:r>
              <a:rPr lang="en-US" dirty="0" err="1"/>
              <a:t>desacyl</a:t>
            </a:r>
            <a:r>
              <a:rPr lang="en-US" dirty="0"/>
              <a:t> ghrelin in the stress group. Number of ghrelin-</a:t>
            </a:r>
            <a:r>
              <a:rPr lang="en-US" dirty="0" err="1"/>
              <a:t>immunoreactive</a:t>
            </a:r>
            <a:r>
              <a:rPr lang="en-US" dirty="0"/>
              <a:t> cells and level of preproghrelin mRNA expression in the gastric body increased in parallel with plasma active ghrelin level. Pretreatment with growth hormone </a:t>
            </a:r>
            <a:r>
              <a:rPr lang="en-US" dirty="0" err="1"/>
              <a:t>secretagogue</a:t>
            </a:r>
            <a:r>
              <a:rPr lang="en-US" dirty="0"/>
              <a:t> receptor antagonist at 5 days partially inhibited the stress-induced acceleration of gastric emptying. Delayed gastric emptying at acute phase of continuous stress was mediated via sympathetic pathway, while acceleration at chronic phase was mediated via increased active ghrelin release from the stomach.</a:t>
            </a:r>
          </a:p>
          <a:p>
            <a:r>
              <a:rPr lang="en-US" dirty="0" err="1"/>
              <a:t>PMID</a:t>
            </a:r>
            <a:r>
              <a:rPr lang="en-US" dirty="0"/>
              <a:t>: 18343456 </a:t>
            </a:r>
          </a:p>
          <a:p>
            <a:endParaRPr lang="en-US" dirty="0"/>
          </a:p>
          <a:p>
            <a:endParaRPr lang="en-US" dirty="0"/>
          </a:p>
          <a:p>
            <a:r>
              <a:rPr lang="en-US" dirty="0"/>
              <a:t>24.</a:t>
            </a:r>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2006 Mar;290(3):R616-24. </a:t>
            </a:r>
            <a:r>
              <a:rPr lang="en-US" dirty="0" err="1"/>
              <a:t>Epub</a:t>
            </a:r>
            <a:r>
              <a:rPr lang="en-US" dirty="0"/>
              <a:t> 2005 Oct 27.</a:t>
            </a:r>
          </a:p>
          <a:p>
            <a:r>
              <a:rPr lang="en-US" dirty="0"/>
              <a:t>Restraint stress augments postprandial gastric contractions but impairs </a:t>
            </a:r>
            <a:r>
              <a:rPr lang="en-US" dirty="0" err="1"/>
              <a:t>antropyloric</a:t>
            </a:r>
            <a:r>
              <a:rPr lang="en-US" dirty="0"/>
              <a:t> coordination in conscious rats.</a:t>
            </a:r>
          </a:p>
          <a:p>
            <a:r>
              <a:rPr lang="en-US" dirty="0"/>
              <a:t>Nakade Y1, </a:t>
            </a:r>
            <a:r>
              <a:rPr lang="en-US" dirty="0" err="1"/>
              <a:t>Tsuchida</a:t>
            </a:r>
            <a:r>
              <a:rPr lang="en-US" dirty="0"/>
              <a:t> D, Fukuda H, </a:t>
            </a:r>
            <a:r>
              <a:rPr lang="en-US" dirty="0" err="1"/>
              <a:t>Iwa</a:t>
            </a:r>
            <a:r>
              <a:rPr lang="en-US" dirty="0"/>
              <a:t> M, Pappas TN, Takahashi T.</a:t>
            </a:r>
          </a:p>
          <a:p>
            <a:r>
              <a:rPr lang="en-US" dirty="0"/>
              <a:t>Author information</a:t>
            </a:r>
          </a:p>
          <a:p>
            <a:endParaRPr lang="en-US" dirty="0"/>
          </a:p>
          <a:p>
            <a:r>
              <a:rPr lang="en-US" dirty="0"/>
              <a:t>Abstract</a:t>
            </a:r>
          </a:p>
          <a:p>
            <a:r>
              <a:rPr lang="en-US" dirty="0"/>
              <a:t>Central corticotropin-releasing factor (</a:t>
            </a:r>
            <a:r>
              <a:rPr lang="en-US" dirty="0" err="1"/>
              <a:t>CRF</a:t>
            </a:r>
            <a:r>
              <a:rPr lang="en-US" dirty="0"/>
              <a:t>) plays an important role in mediating restraint stress-induced delayed gastric emptying. However, it is unclear how restraint stress modulates gastric motility to delay gastric emptying. Inasmuch as solid gastric emptying is regulated via </a:t>
            </a:r>
            <a:r>
              <a:rPr lang="en-US" dirty="0" err="1"/>
              <a:t>antropyloric</a:t>
            </a:r>
            <a:r>
              <a:rPr lang="en-US" dirty="0"/>
              <a:t> coordination, we hypothesized that restraint stress impairs </a:t>
            </a:r>
            <a:r>
              <a:rPr lang="en-US" dirty="0" err="1"/>
              <a:t>antropyloric</a:t>
            </a:r>
            <a:r>
              <a:rPr lang="en-US" dirty="0"/>
              <a:t> coordination, resulting in delayed solid gastric emptying in conscious rats. Two strain gauge transducers were sutured onto the serosal surface of the antrum and pylorus, and postprandial gastric motility was monitored before, during, and after restraint stress. </a:t>
            </a:r>
            <a:r>
              <a:rPr lang="en-US" dirty="0" err="1"/>
              <a:t>Antropyloric</a:t>
            </a:r>
            <a:r>
              <a:rPr lang="en-US" dirty="0"/>
              <a:t> coordination, defined as a propagated single contraction from the antrum to the pylorus within 10 s, was followed by &gt; or = 20 s of quiescence. Restraint stress enhanced postprandial gastric motility in the antrum and pylorus to 140 +/- 9% and 134 +/- 9% of basal, respectively (n = 6). The number of episodes of </a:t>
            </a:r>
            <a:r>
              <a:rPr lang="en-US" dirty="0" err="1"/>
              <a:t>antropyloric</a:t>
            </a:r>
            <a:r>
              <a:rPr lang="en-US" dirty="0"/>
              <a:t> coordination before restraint stress, 2.4 +/- 0.4/10 min, was significantly reduced to 0.6 +/- 0.3/10 min by restraint stress. </a:t>
            </a:r>
            <a:r>
              <a:rPr lang="en-US" dirty="0" err="1"/>
              <a:t>Intracisternal</a:t>
            </a:r>
            <a:r>
              <a:rPr lang="en-US" dirty="0"/>
              <a:t> injection of the </a:t>
            </a:r>
            <a:r>
              <a:rPr lang="en-US" dirty="0" err="1"/>
              <a:t>CRF</a:t>
            </a:r>
            <a:r>
              <a:rPr lang="en-US" dirty="0"/>
              <a:t> type 2 receptor antagonist </a:t>
            </a:r>
            <a:r>
              <a:rPr lang="en-US" dirty="0" err="1"/>
              <a:t>astressin</a:t>
            </a:r>
            <a:r>
              <a:rPr lang="en-US" dirty="0"/>
              <a:t> 2B (60 microg) or guanethidine partially restored restraint stress-induced impairment of </a:t>
            </a:r>
            <a:r>
              <a:rPr lang="en-US" dirty="0" err="1"/>
              <a:t>antropyloric</a:t>
            </a:r>
            <a:r>
              <a:rPr lang="en-US" dirty="0"/>
              <a:t> coordination (1.6 +/- 0.3/10 min, n = 6). The restraint stress-induced augmentation of antral and pyloric contractions was increased by </a:t>
            </a:r>
            <a:r>
              <a:rPr lang="en-US" dirty="0" err="1"/>
              <a:t>astressin</a:t>
            </a:r>
            <a:r>
              <a:rPr lang="en-US" dirty="0"/>
              <a:t> 2B and guanethidine but abolished by atropine, hexamethonium, and vagotomy. Restraint stress enhanced postprandial gastric motility via a vagal cholinergic pathway. Restraint stress-induced delay of solid gastric emptying is due to impairment of </a:t>
            </a:r>
            <a:r>
              <a:rPr lang="en-US" dirty="0" err="1"/>
              <a:t>antropyloric</a:t>
            </a:r>
            <a:r>
              <a:rPr lang="en-US" dirty="0"/>
              <a:t> coordination. Restraint stress-induced impairment of </a:t>
            </a:r>
            <a:r>
              <a:rPr lang="en-US" dirty="0" err="1"/>
              <a:t>antropyloric</a:t>
            </a:r>
            <a:r>
              <a:rPr lang="en-US" dirty="0"/>
              <a:t> coordination might be mediated via a central </a:t>
            </a:r>
            <a:r>
              <a:rPr lang="en-US" dirty="0" err="1"/>
              <a:t>CRF</a:t>
            </a:r>
            <a:r>
              <a:rPr lang="en-US" dirty="0"/>
              <a:t> pathway.</a:t>
            </a:r>
          </a:p>
          <a:p>
            <a:r>
              <a:rPr lang="en-US" dirty="0" err="1"/>
              <a:t>PMID</a:t>
            </a:r>
            <a:r>
              <a:rPr lang="en-US" dirty="0"/>
              <a:t>: 16254129</a:t>
            </a:r>
          </a:p>
        </p:txBody>
      </p:sp>
      <p:sp>
        <p:nvSpPr>
          <p:cNvPr id="4" name="Slide Number Placeholder 3"/>
          <p:cNvSpPr>
            <a:spLocks noGrp="1"/>
          </p:cNvSpPr>
          <p:nvPr>
            <p:ph type="sldNum" sz="quarter" idx="5"/>
          </p:nvPr>
        </p:nvSpPr>
        <p:spPr/>
        <p:txBody>
          <a:bodyPr/>
          <a:lstStyle/>
          <a:p>
            <a:fld id="{84395D70-6B22-7945-A7F9-7B9653DBFDB7}" type="slidenum">
              <a:rPr lang="en-US" smtClean="0"/>
              <a:t>36</a:t>
            </a:fld>
            <a:endParaRPr lang="en-US"/>
          </a:p>
        </p:txBody>
      </p:sp>
    </p:spTree>
    <p:extLst>
      <p:ext uri="{BB962C8B-B14F-4D97-AF65-F5344CB8AC3E}">
        <p14:creationId xmlns:p14="http://schemas.microsoft.com/office/powerpoint/2010/main" val="121336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Neurogastroenterol</a:t>
            </a:r>
            <a:r>
              <a:rPr lang="en-US" dirty="0"/>
              <a:t> </a:t>
            </a:r>
            <a:r>
              <a:rPr lang="en-US" dirty="0" err="1"/>
              <a:t>Motil</a:t>
            </a:r>
            <a:r>
              <a:rPr lang="en-US" dirty="0"/>
              <a:t>. 2013 Mar;25(3):254-9, e166. </a:t>
            </a:r>
            <a:r>
              <a:rPr lang="en-US" dirty="0" err="1"/>
              <a:t>doi</a:t>
            </a:r>
            <a:r>
              <a:rPr lang="en-US" dirty="0"/>
              <a:t>: 10.1111/nmo.12053. </a:t>
            </a:r>
            <a:r>
              <a:rPr lang="en-US" dirty="0" err="1"/>
              <a:t>Epub</a:t>
            </a:r>
            <a:r>
              <a:rPr lang="en-US" dirty="0"/>
              <a:t> 2012 Dec 6.</a:t>
            </a:r>
          </a:p>
          <a:p>
            <a:endParaRPr lang="en-US" dirty="0"/>
          </a:p>
          <a:p>
            <a:r>
              <a:rPr lang="en-US" dirty="0"/>
              <a:t>Effect of DA-9701, a novel prokinetic agent, on stress-induced delayed gastric emptying and hormonal changes in rats.</a:t>
            </a:r>
          </a:p>
          <a:p>
            <a:endParaRPr lang="en-US" dirty="0"/>
          </a:p>
          <a:p>
            <a:r>
              <a:rPr lang="en-US" dirty="0"/>
              <a:t>Jung YS1, Kim MY, Lee HS, Park SL, Lee KJ.</a:t>
            </a:r>
          </a:p>
          <a:p>
            <a:endParaRPr lang="en-US" dirty="0"/>
          </a:p>
          <a:p>
            <a:r>
              <a:rPr lang="en-US" dirty="0"/>
              <a:t>Author information</a:t>
            </a:r>
          </a:p>
          <a:p>
            <a:endParaRPr lang="en-US" dirty="0"/>
          </a:p>
          <a:p>
            <a:r>
              <a:rPr lang="en-US" dirty="0"/>
              <a:t>Abstract</a:t>
            </a:r>
          </a:p>
          <a:p>
            <a:endParaRPr lang="en-US" dirty="0"/>
          </a:p>
          <a:p>
            <a:r>
              <a:rPr lang="en-US" dirty="0"/>
              <a:t>BACKGROUND: </a:t>
            </a:r>
          </a:p>
          <a:p>
            <a:endParaRPr lang="en-US" dirty="0"/>
          </a:p>
          <a:p>
            <a:r>
              <a:rPr lang="en-US" dirty="0"/>
              <a:t>DA-9701 is a novel prokinetic agent formulated with </a:t>
            </a:r>
            <a:r>
              <a:rPr lang="en-US" dirty="0" err="1"/>
              <a:t>Pharbitis</a:t>
            </a:r>
            <a:r>
              <a:rPr lang="en-US" dirty="0"/>
              <a:t> Semen and Corydalis Tuber. This study aimed to evaluate the effect of DA-9701 on stress-induced delay in gastric emptying and changes in plasma adrenocorticotropic hormone and ghrelin levels in rats.</a:t>
            </a:r>
          </a:p>
          <a:p>
            <a:endParaRPr lang="en-US" dirty="0"/>
          </a:p>
          <a:p>
            <a:r>
              <a:rPr lang="en-US" dirty="0"/>
              <a:t>METHODS: </a:t>
            </a:r>
          </a:p>
          <a:p>
            <a:endParaRPr lang="en-US" dirty="0"/>
          </a:p>
          <a:p>
            <a:r>
              <a:rPr lang="en-US" dirty="0"/>
              <a:t>Changes in gastric emptying in response to different durations of stress were evaluated. Gastric emptying was compared between the following groups: (</a:t>
            </a:r>
            <a:r>
              <a:rPr lang="en-US" dirty="0" err="1"/>
              <a:t>i</a:t>
            </a:r>
            <a:r>
              <a:rPr lang="en-US" dirty="0"/>
              <a:t>) </a:t>
            </a:r>
            <a:r>
              <a:rPr lang="en-US" dirty="0" err="1"/>
              <a:t>nonstressed</a:t>
            </a:r>
            <a:r>
              <a:rPr lang="en-US" dirty="0"/>
              <a:t> vehicle- or DA-9701-treated group, (ii) </a:t>
            </a:r>
            <a:r>
              <a:rPr lang="en-US" dirty="0" err="1"/>
              <a:t>nonstressed</a:t>
            </a:r>
            <a:r>
              <a:rPr lang="en-US" dirty="0"/>
              <a:t> vehicle- or </a:t>
            </a:r>
            <a:r>
              <a:rPr lang="en-US" dirty="0" err="1"/>
              <a:t>mosapride</a:t>
            </a:r>
            <a:r>
              <a:rPr lang="en-US" dirty="0"/>
              <a:t>-treated group, (iii) 2-h stressed vehicle- or DA-9701-treated group, and (iv) 2-h stressed vehicle- or </a:t>
            </a:r>
            <a:r>
              <a:rPr lang="en-US" dirty="0" err="1"/>
              <a:t>mosapride</a:t>
            </a:r>
            <a:r>
              <a:rPr lang="en-US" dirty="0"/>
              <a:t>-treated group. Water immersion restraint stress was used as the stressor. DA-9701 or </a:t>
            </a:r>
            <a:r>
              <a:rPr lang="en-US" dirty="0" err="1"/>
              <a:t>mosapride</a:t>
            </a:r>
            <a:r>
              <a:rPr lang="en-US" dirty="0"/>
              <a:t> at 3 mg kg(-1) was administered to the rats after subjecting them to 2-h stress, and then gastric emptying was measured using the phenol red method.</a:t>
            </a:r>
          </a:p>
          <a:p>
            <a:endParaRPr lang="en-US" dirty="0"/>
          </a:p>
          <a:p>
            <a:r>
              <a:rPr lang="en-US" dirty="0"/>
              <a:t>KEY RESULTS: </a:t>
            </a:r>
          </a:p>
          <a:p>
            <a:endParaRPr lang="en-US" dirty="0"/>
          </a:p>
          <a:p>
            <a:r>
              <a:rPr lang="en-US" dirty="0"/>
              <a:t>Gastric emptying was significantly delayed in the 2-h stressed group compared with the </a:t>
            </a:r>
            <a:r>
              <a:rPr lang="en-US" dirty="0" err="1"/>
              <a:t>nonstressed</a:t>
            </a:r>
            <a:r>
              <a:rPr lang="en-US" dirty="0"/>
              <a:t> group. </a:t>
            </a:r>
            <a:r>
              <a:rPr lang="en-US" dirty="0" err="1"/>
              <a:t>Mosapride</a:t>
            </a:r>
            <a:r>
              <a:rPr lang="en-US" dirty="0"/>
              <a:t> administration resulted in significant recovery from the stress-induced delay in gastric emptying. Gastric emptying in the rats that underwent 2-h stress followed by DA-9701 administration was not significantly different from that in the </a:t>
            </a:r>
            <a:r>
              <a:rPr lang="en-US" dirty="0" err="1"/>
              <a:t>nonstressed</a:t>
            </a:r>
            <a:r>
              <a:rPr lang="en-US" dirty="0"/>
              <a:t> group. The plasma adrenocorticotropic hormone and active ghrelin levels in the 2-h stressed group were significantly higher than those in the </a:t>
            </a:r>
            <a:r>
              <a:rPr lang="en-US" dirty="0" err="1"/>
              <a:t>nonstressed</a:t>
            </a:r>
            <a:r>
              <a:rPr lang="en-US" dirty="0"/>
              <a:t> group. These increases were significantly inhibited by DA-9701.</a:t>
            </a:r>
          </a:p>
          <a:p>
            <a:endParaRPr lang="en-US" dirty="0"/>
          </a:p>
          <a:p>
            <a:r>
              <a:rPr lang="en-US" dirty="0"/>
              <a:t>CONCLUSIONS &amp; INFERENCES: </a:t>
            </a:r>
          </a:p>
          <a:p>
            <a:endParaRPr lang="en-US" dirty="0"/>
          </a:p>
          <a:p>
            <a:r>
              <a:rPr lang="en-US" dirty="0"/>
              <a:t>The administration of DA-9701 improved delayed gastric emptying and inhibited the hormonal changes induced by stress, suggesting that DA-9701 can be used as a gastroprokinetic agent for the treatment of delayed gastric emptying, particularly that associated with stress.</a:t>
            </a:r>
          </a:p>
          <a:p>
            <a:endParaRPr lang="en-US" dirty="0"/>
          </a:p>
          <a:p>
            <a:r>
              <a:rPr lang="en-US" dirty="0"/>
              <a:t>© 2012 Blackwell Publishing Ltd.</a:t>
            </a:r>
          </a:p>
          <a:p>
            <a:endParaRPr lang="en-US" dirty="0"/>
          </a:p>
          <a:p>
            <a:r>
              <a:rPr lang="en-US" dirty="0" err="1"/>
              <a:t>PMID</a:t>
            </a:r>
            <a:r>
              <a:rPr lang="en-US" dirty="0"/>
              <a:t>: 23216854 </a:t>
            </a:r>
          </a:p>
          <a:p>
            <a:endParaRPr lang="en-US" dirty="0"/>
          </a:p>
          <a:p>
            <a:endParaRPr lang="en-US" dirty="0"/>
          </a:p>
          <a:p>
            <a:endParaRPr lang="en-US" dirty="0"/>
          </a:p>
          <a:p>
            <a:endParaRPr lang="en-US" dirty="0"/>
          </a:p>
          <a:p>
            <a:endParaRPr lang="en-US" dirty="0"/>
          </a:p>
          <a:p>
            <a:r>
              <a:rPr lang="en-US" dirty="0"/>
              <a:t>15.</a:t>
            </a:r>
          </a:p>
          <a:p>
            <a:endParaRPr lang="en-US" dirty="0"/>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2009 May;296(5):R1358-65. </a:t>
            </a:r>
            <a:r>
              <a:rPr lang="en-US" dirty="0" err="1"/>
              <a:t>doi</a:t>
            </a:r>
            <a:r>
              <a:rPr lang="en-US" dirty="0"/>
              <a:t>: 10.1152/ajpregu.90928.2008. </a:t>
            </a:r>
            <a:r>
              <a:rPr lang="en-US" dirty="0" err="1"/>
              <a:t>Epub</a:t>
            </a:r>
            <a:r>
              <a:rPr lang="en-US" dirty="0"/>
              <a:t> 2009 Mar 4.</a:t>
            </a:r>
          </a:p>
          <a:p>
            <a:endParaRPr lang="en-US" dirty="0"/>
          </a:p>
          <a:p>
            <a:r>
              <a:rPr lang="en-US" dirty="0"/>
              <a:t>Effects of repeated restraint stress on gastric motility in rats.</a:t>
            </a:r>
          </a:p>
          <a:p>
            <a:endParaRPr lang="en-US" dirty="0"/>
          </a:p>
          <a:p>
            <a:r>
              <a:rPr lang="en-US" dirty="0"/>
              <a:t>Zheng J1, </a:t>
            </a:r>
            <a:r>
              <a:rPr lang="en-US" dirty="0" err="1"/>
              <a:t>Dobner</a:t>
            </a:r>
            <a:r>
              <a:rPr lang="en-US" dirty="0"/>
              <a:t> A, </a:t>
            </a:r>
            <a:r>
              <a:rPr lang="en-US" dirty="0" err="1"/>
              <a:t>Babygirija</a:t>
            </a:r>
            <a:r>
              <a:rPr lang="en-US" dirty="0"/>
              <a:t> R, Ludwig K, Takahashi T.</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In our daily life, individuals encounter with various types of stress. Accumulation of daily life stress (chronic stress) often causes gastrointestinal symptoms and functional gastrointestinal diseases. Although some can adapt toward chronic stress, the adaptation mechanism against chronic stress remains unknown. Although acute stress delays gastric emptying and alters upper gastrointestinal motility, effects of chronic stress on gastric motility still remain unclear. We investigated the effects of acute (single stress) and chronic (repeated stress for 5 consecutive days) stress on solid gastric emptying and </a:t>
            </a:r>
            <a:r>
              <a:rPr lang="en-US" dirty="0" err="1"/>
              <a:t>interdigestive</a:t>
            </a:r>
            <a:r>
              <a:rPr lang="en-US" dirty="0"/>
              <a:t> gastroduodenal contractions in rats. It is well established that acute restraint stress inhibits solid gastric emptying via central corticotropin-releasing factor (</a:t>
            </a:r>
            <a:r>
              <a:rPr lang="en-US" dirty="0" err="1"/>
              <a:t>CRF</a:t>
            </a:r>
            <a:r>
              <a:rPr lang="en-US" dirty="0"/>
              <a:t>). To investigate whether the sensitivity to </a:t>
            </a:r>
            <a:r>
              <a:rPr lang="en-US" dirty="0" err="1"/>
              <a:t>CRF</a:t>
            </a:r>
            <a:r>
              <a:rPr lang="en-US" dirty="0"/>
              <a:t> is altered following chronic stress, </a:t>
            </a:r>
            <a:r>
              <a:rPr lang="en-US" dirty="0" err="1"/>
              <a:t>CRF</a:t>
            </a:r>
            <a:r>
              <a:rPr lang="en-US" dirty="0"/>
              <a:t> was administered </a:t>
            </a:r>
            <a:r>
              <a:rPr lang="en-US" dirty="0" err="1"/>
              <a:t>intracisternally</a:t>
            </a:r>
            <a:r>
              <a:rPr lang="en-US" dirty="0"/>
              <a:t>. Ghrelin is involved in regulating gastric emptying and upper gastrointestinal motility in rodents. The changes in plasma active ghrelin levels and mRNA expression in the stomach were studied following chronic stress. To evaluate the effects of chronic stress on the hypothalamus-pituitary-adrenal (</a:t>
            </a:r>
            <a:r>
              <a:rPr lang="en-US" dirty="0" err="1"/>
              <a:t>HPA</a:t>
            </a:r>
            <a:r>
              <a:rPr lang="en-US" dirty="0"/>
              <a:t>) axis, plasma corticosterone levels were also measured. Delayed gastric emptying observed in acute stress was completely restored following chronic stress. Acute stress abolished gastric phase III-like contractions, without affecting duodenal phase III-like contractions in the </a:t>
            </a:r>
            <a:r>
              <a:rPr lang="en-US" dirty="0" err="1"/>
              <a:t>interdigestive</a:t>
            </a:r>
            <a:r>
              <a:rPr lang="en-US" dirty="0"/>
              <a:t> state. Impaired gastric phase III-like contractions were also restored following chronic stress. Plasma ghrelin levels and ghrelin mRNA expression were increased significantly after chronic stress. </a:t>
            </a:r>
            <a:r>
              <a:rPr lang="en-US" dirty="0" err="1"/>
              <a:t>Intracisternal</a:t>
            </a:r>
            <a:r>
              <a:rPr lang="en-US" dirty="0"/>
              <a:t> injection of </a:t>
            </a:r>
            <a:r>
              <a:rPr lang="en-US" dirty="0" err="1"/>
              <a:t>CRF</a:t>
            </a:r>
            <a:r>
              <a:rPr lang="en-US" dirty="0"/>
              <a:t> delayed gastric emptying and impaired gastric motility in rats who received chronic stress. Plasma corticosterone concentrations were no more elevated following chronic stress. The restored gastric emptying following chronic stress was antagonized by the administration of ghrelin receptor antagonists. The adaptation mechanism may involve upregulation of ghrelin expression and attenuation of the </a:t>
            </a:r>
            <a:r>
              <a:rPr lang="en-US" dirty="0" err="1"/>
              <a:t>HPA</a:t>
            </a:r>
            <a:r>
              <a:rPr lang="en-US" dirty="0"/>
              <a:t> axis. In contrast, the sensitivity to central </a:t>
            </a:r>
            <a:r>
              <a:rPr lang="en-US" dirty="0" err="1"/>
              <a:t>CRF</a:t>
            </a:r>
            <a:r>
              <a:rPr lang="en-US" dirty="0"/>
              <a:t> remained unaltered following chronic stress in rats.</a:t>
            </a:r>
          </a:p>
          <a:p>
            <a:endParaRPr lang="en-US" dirty="0"/>
          </a:p>
          <a:p>
            <a:r>
              <a:rPr lang="en-US" dirty="0" err="1"/>
              <a:t>PMID</a:t>
            </a:r>
            <a:r>
              <a:rPr lang="en-US" dirty="0"/>
              <a:t>: 19261914 </a:t>
            </a:r>
          </a:p>
          <a:p>
            <a:endParaRPr lang="en-US" dirty="0"/>
          </a:p>
          <a:p>
            <a:endParaRPr lang="en-US" dirty="0"/>
          </a:p>
          <a:p>
            <a:endParaRPr lang="en-US" dirty="0"/>
          </a:p>
          <a:p>
            <a:endParaRPr lang="en-US" dirty="0"/>
          </a:p>
          <a:p>
            <a:r>
              <a:rPr lang="en-US" dirty="0"/>
              <a:t>20.</a:t>
            </a:r>
          </a:p>
          <a:p>
            <a:r>
              <a:rPr lang="en-US" dirty="0"/>
              <a:t>Phytomedicine. 2008 Aug;15(8):602-11. </a:t>
            </a:r>
            <a:r>
              <a:rPr lang="en-US" dirty="0" err="1"/>
              <a:t>doi</a:t>
            </a:r>
            <a:r>
              <a:rPr lang="en-US" dirty="0"/>
              <a:t>: 10.1016/j.phymed.2008.02.005. </a:t>
            </a:r>
            <a:r>
              <a:rPr lang="en-US" dirty="0" err="1"/>
              <a:t>Epub</a:t>
            </a:r>
            <a:r>
              <a:rPr lang="en-US" dirty="0"/>
              <a:t> 2008 Apr 21.</a:t>
            </a:r>
          </a:p>
          <a:p>
            <a:r>
              <a:rPr lang="en-US" dirty="0"/>
              <a:t>Regulative effects of essential oil from </a:t>
            </a:r>
            <a:r>
              <a:rPr lang="en-US" dirty="0" err="1"/>
              <a:t>Atractylodes</a:t>
            </a:r>
            <a:r>
              <a:rPr lang="en-US" dirty="0"/>
              <a:t> </a:t>
            </a:r>
            <a:r>
              <a:rPr lang="en-US" dirty="0" err="1"/>
              <a:t>lancea</a:t>
            </a:r>
            <a:r>
              <a:rPr lang="en-US" dirty="0"/>
              <a:t> on delayed gastric emptying in stress-induced rats.</a:t>
            </a:r>
          </a:p>
          <a:p>
            <a:r>
              <a:rPr lang="en-US" dirty="0"/>
              <a:t>Zhang H1, Han T, Sun LN, Huang BK, Chen </a:t>
            </a:r>
            <a:r>
              <a:rPr lang="en-US" dirty="0" err="1"/>
              <a:t>YF</a:t>
            </a:r>
            <a:r>
              <a:rPr lang="en-US" dirty="0"/>
              <a:t>, Zheng HC, Qin LP.</a:t>
            </a:r>
          </a:p>
          <a:p>
            <a:r>
              <a:rPr lang="en-US" dirty="0"/>
              <a:t>Author information</a:t>
            </a:r>
          </a:p>
          <a:p>
            <a:endParaRPr lang="en-US" dirty="0"/>
          </a:p>
          <a:p>
            <a:r>
              <a:rPr lang="en-US" dirty="0"/>
              <a:t>Abstract</a:t>
            </a:r>
          </a:p>
          <a:p>
            <a:r>
              <a:rPr lang="en-US" dirty="0"/>
              <a:t>Gastric motor dysfunction induced by psychological stress results in many symptoms of functional dyspepsia (FD). There are a number of herbal medicines that are reported to improve gastrointestinal motor. However, the mechanisms of considerable herbal medicines are not explicit. In the present study, the effects of an essential oil (</a:t>
            </a:r>
            <a:r>
              <a:rPr lang="en-US" dirty="0" err="1"/>
              <a:t>EO</a:t>
            </a:r>
            <a:r>
              <a:rPr lang="en-US" dirty="0"/>
              <a:t>) extracted from </a:t>
            </a:r>
            <a:r>
              <a:rPr lang="en-US" dirty="0" err="1"/>
              <a:t>Atractylodes</a:t>
            </a:r>
            <a:r>
              <a:rPr lang="en-US" dirty="0"/>
              <a:t> </a:t>
            </a:r>
            <a:r>
              <a:rPr lang="en-US" dirty="0" err="1"/>
              <a:t>lancea</a:t>
            </a:r>
            <a:r>
              <a:rPr lang="en-US" dirty="0"/>
              <a:t> on delayed gastric emptying, gastrointestinal hormone and hypothalamic corticotropin-releasing factor (</a:t>
            </a:r>
            <a:r>
              <a:rPr lang="en-US" dirty="0" err="1"/>
              <a:t>CRF</a:t>
            </a:r>
            <a:r>
              <a:rPr lang="en-US" dirty="0"/>
              <a:t>) abnormalities induced by restraint stress in rats were investigated and the mechanism of the </a:t>
            </a:r>
            <a:r>
              <a:rPr lang="en-US" dirty="0" err="1"/>
              <a:t>EO</a:t>
            </a:r>
            <a:r>
              <a:rPr lang="en-US" dirty="0"/>
              <a:t> is also explored. Oral administration of </a:t>
            </a:r>
            <a:r>
              <a:rPr lang="en-US" dirty="0" err="1"/>
              <a:t>EO</a:t>
            </a:r>
            <a:r>
              <a:rPr lang="en-US" dirty="0"/>
              <a:t> for 7 days did not affect normal gastric emptying, but accelerated delayed gastric emptying induced by restraint stress in rats. The </a:t>
            </a:r>
            <a:r>
              <a:rPr lang="en-US" dirty="0" err="1"/>
              <a:t>EO</a:t>
            </a:r>
            <a:r>
              <a:rPr lang="en-US" dirty="0"/>
              <a:t> significantly increased the levels of motilin (</a:t>
            </a:r>
            <a:r>
              <a:rPr lang="en-US" dirty="0" err="1"/>
              <a:t>MTL</a:t>
            </a:r>
            <a:r>
              <a:rPr lang="en-US" dirty="0"/>
              <a:t>) and gastrin (GAS) and decreased the levels of somatostatin (SS) and </a:t>
            </a:r>
            <a:r>
              <a:rPr lang="en-US" dirty="0" err="1"/>
              <a:t>CRF</a:t>
            </a:r>
            <a:r>
              <a:rPr lang="en-US" dirty="0"/>
              <a:t>. The </a:t>
            </a:r>
            <a:r>
              <a:rPr lang="en-US" dirty="0" err="1"/>
              <a:t>EO</a:t>
            </a:r>
            <a:r>
              <a:rPr lang="en-US" dirty="0"/>
              <a:t> did not modify gastric emptying in </a:t>
            </a:r>
            <a:r>
              <a:rPr lang="en-US" dirty="0" err="1"/>
              <a:t>vagotomized</a:t>
            </a:r>
            <a:r>
              <a:rPr lang="en-US" dirty="0"/>
              <a:t> rats that underwent restraint stress, but antagonized delayed gastric emptying induced by </a:t>
            </a:r>
            <a:r>
              <a:rPr lang="en-US" dirty="0" err="1"/>
              <a:t>intracisternal</a:t>
            </a:r>
            <a:r>
              <a:rPr lang="en-US" dirty="0"/>
              <a:t> injection of </a:t>
            </a:r>
            <a:r>
              <a:rPr lang="en-US" dirty="0" err="1"/>
              <a:t>CRF</a:t>
            </a:r>
            <a:r>
              <a:rPr lang="en-US" dirty="0"/>
              <a:t>. These results suggest that the regulative effects of the </a:t>
            </a:r>
            <a:r>
              <a:rPr lang="en-US" dirty="0" err="1"/>
              <a:t>EO</a:t>
            </a:r>
            <a:r>
              <a:rPr lang="en-US" dirty="0"/>
              <a:t> on delayed gastric emptying are preformed mainly via inhibition of the release of central </a:t>
            </a:r>
            <a:r>
              <a:rPr lang="en-US" dirty="0" err="1"/>
              <a:t>CRF</a:t>
            </a:r>
            <a:r>
              <a:rPr lang="en-US" dirty="0"/>
              <a:t> and activation of vagal pathway, which are also involved in the release of gastrointestinal hormones such as </a:t>
            </a:r>
            <a:r>
              <a:rPr lang="en-US" dirty="0" err="1"/>
              <a:t>MTL</a:t>
            </a:r>
            <a:r>
              <a:rPr lang="en-US" dirty="0"/>
              <a:t>, GAS and SS.</a:t>
            </a:r>
          </a:p>
          <a:p>
            <a:r>
              <a:rPr lang="en-US" dirty="0" err="1"/>
              <a:t>PMID</a:t>
            </a:r>
            <a:r>
              <a:rPr lang="en-US" dirty="0"/>
              <a:t>: 18430552</a:t>
            </a:r>
          </a:p>
          <a:p>
            <a:endParaRPr lang="en-US" dirty="0"/>
          </a:p>
          <a:p>
            <a:r>
              <a:rPr lang="en-US" dirty="0"/>
              <a:t>Life Sci. 2008 Apr 9;82(15-16):862-8. </a:t>
            </a:r>
            <a:r>
              <a:rPr lang="en-US" dirty="0" err="1"/>
              <a:t>doi</a:t>
            </a:r>
            <a:r>
              <a:rPr lang="en-US" dirty="0"/>
              <a:t>: 10.1016/j.lfs.2008.01.020. </a:t>
            </a:r>
            <a:r>
              <a:rPr lang="en-US" dirty="0" err="1"/>
              <a:t>Epub</a:t>
            </a:r>
            <a:r>
              <a:rPr lang="en-US" dirty="0"/>
              <a:t> 2008 Feb 16.</a:t>
            </a:r>
          </a:p>
          <a:p>
            <a:r>
              <a:rPr lang="en-US" dirty="0"/>
              <a:t>Effect of chronic stress on gastric emptying and plasma ghrelin levels in rats.</a:t>
            </a:r>
          </a:p>
          <a:p>
            <a:r>
              <a:rPr lang="en-US" dirty="0"/>
              <a:t>Ochi M1, </a:t>
            </a:r>
            <a:r>
              <a:rPr lang="en-US" dirty="0" err="1"/>
              <a:t>Tominaga</a:t>
            </a:r>
            <a:r>
              <a:rPr lang="en-US" dirty="0"/>
              <a:t> K, Tanaka F, </a:t>
            </a:r>
            <a:r>
              <a:rPr lang="en-US" dirty="0" err="1"/>
              <a:t>Tanigawa</a:t>
            </a:r>
            <a:r>
              <a:rPr lang="en-US" dirty="0"/>
              <a:t> T, Shiba M, Watanabe T, Fujiwara Y, </a:t>
            </a:r>
            <a:r>
              <a:rPr lang="en-US" dirty="0" err="1"/>
              <a:t>Oshitani</a:t>
            </a:r>
            <a:r>
              <a:rPr lang="en-US" dirty="0"/>
              <a:t> N, Higuchi K, Arakawa T.</a:t>
            </a:r>
          </a:p>
          <a:p>
            <a:r>
              <a:rPr lang="en-US" dirty="0"/>
              <a:t>Author information</a:t>
            </a:r>
          </a:p>
          <a:p>
            <a:endParaRPr lang="en-US" dirty="0"/>
          </a:p>
          <a:p>
            <a:r>
              <a:rPr lang="en-US" dirty="0"/>
              <a:t>Abstract</a:t>
            </a:r>
          </a:p>
          <a:p>
            <a:r>
              <a:rPr lang="en-US" dirty="0"/>
              <a:t>Chronic stress is associated with gastrointestinal functional diseases. Although the pathophysiology seems to be associated with gastrointestinal motility, their mechanisms remain unclear. We investigated gastric emptying and chemical mediators under conditions of continuous stress, which were produced using 8-week-old male Wistar rats kept in a cage filled with water to 2 cm height for 5 days. We examined gastric emptying by the phenol red method and chemical mediators at 4, 8, and 24 h and 3 and 5 days after initiation of stress restraint. Plasma ACTH level was significantly higher in the stress throughout the period of measurement. Continuous stress delayed gastric emptying until 24 h: peak delay was observed at 8 h, whereas gastric emptying was accelerated on days 3 and 5. Plasma noradrenalin level was significantly elevated at every time point until 24 h. Guanethidine pretreatment eliminated the delay in gastric emptying at 8 h. Active ghrelin was significantly increased on days 3 and 5 after peak (at 24 h) plasma total and </a:t>
            </a:r>
            <a:r>
              <a:rPr lang="en-US" dirty="0" err="1"/>
              <a:t>desacyl</a:t>
            </a:r>
            <a:r>
              <a:rPr lang="en-US" dirty="0"/>
              <a:t> ghrelin in the stress group. Number of ghrelin-</a:t>
            </a:r>
            <a:r>
              <a:rPr lang="en-US" dirty="0" err="1"/>
              <a:t>immunoreactive</a:t>
            </a:r>
            <a:r>
              <a:rPr lang="en-US" dirty="0"/>
              <a:t> cells and level of preproghrelin mRNA expression in the gastric body increased in parallel with plasma active ghrelin level. Pretreatment with growth hormone </a:t>
            </a:r>
            <a:r>
              <a:rPr lang="en-US" dirty="0" err="1"/>
              <a:t>secretagogue</a:t>
            </a:r>
            <a:r>
              <a:rPr lang="en-US" dirty="0"/>
              <a:t> receptor antagonist at 5 days partially inhibited the stress-induced acceleration of gastric emptying. Delayed gastric emptying at acute phase of continuous stress was mediated via sympathetic pathway, while acceleration at chronic phase was mediated via increased active ghrelin release from the stomach.</a:t>
            </a:r>
          </a:p>
          <a:p>
            <a:r>
              <a:rPr lang="en-US" dirty="0" err="1"/>
              <a:t>PMID</a:t>
            </a:r>
            <a:r>
              <a:rPr lang="en-US" dirty="0"/>
              <a:t>: 18343456 </a:t>
            </a:r>
          </a:p>
          <a:p>
            <a:endParaRPr lang="en-US" dirty="0"/>
          </a:p>
          <a:p>
            <a:endParaRPr lang="en-US" dirty="0"/>
          </a:p>
          <a:p>
            <a:r>
              <a:rPr lang="en-US" dirty="0"/>
              <a:t>24.</a:t>
            </a:r>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2006 Mar;290(3):R616-24. </a:t>
            </a:r>
            <a:r>
              <a:rPr lang="en-US" dirty="0" err="1"/>
              <a:t>Epub</a:t>
            </a:r>
            <a:r>
              <a:rPr lang="en-US" dirty="0"/>
              <a:t> 2005 Oct 27.</a:t>
            </a:r>
          </a:p>
          <a:p>
            <a:r>
              <a:rPr lang="en-US" dirty="0"/>
              <a:t>Restraint stress augments postprandial gastric contractions but impairs </a:t>
            </a:r>
            <a:r>
              <a:rPr lang="en-US" dirty="0" err="1"/>
              <a:t>antropyloric</a:t>
            </a:r>
            <a:r>
              <a:rPr lang="en-US" dirty="0"/>
              <a:t> coordination in conscious rats.</a:t>
            </a:r>
          </a:p>
          <a:p>
            <a:r>
              <a:rPr lang="en-US" dirty="0"/>
              <a:t>Nakade Y1, </a:t>
            </a:r>
            <a:r>
              <a:rPr lang="en-US" dirty="0" err="1"/>
              <a:t>Tsuchida</a:t>
            </a:r>
            <a:r>
              <a:rPr lang="en-US" dirty="0"/>
              <a:t> D, Fukuda H, </a:t>
            </a:r>
            <a:r>
              <a:rPr lang="en-US" dirty="0" err="1"/>
              <a:t>Iwa</a:t>
            </a:r>
            <a:r>
              <a:rPr lang="en-US" dirty="0"/>
              <a:t> M, Pappas TN, Takahashi T.</a:t>
            </a:r>
          </a:p>
          <a:p>
            <a:r>
              <a:rPr lang="en-US" dirty="0"/>
              <a:t>Author information</a:t>
            </a:r>
          </a:p>
          <a:p>
            <a:endParaRPr lang="en-US" dirty="0"/>
          </a:p>
          <a:p>
            <a:r>
              <a:rPr lang="en-US" dirty="0"/>
              <a:t>Abstract</a:t>
            </a:r>
          </a:p>
          <a:p>
            <a:r>
              <a:rPr lang="en-US" dirty="0"/>
              <a:t>Central corticotropin-releasing factor (</a:t>
            </a:r>
            <a:r>
              <a:rPr lang="en-US" dirty="0" err="1"/>
              <a:t>CRF</a:t>
            </a:r>
            <a:r>
              <a:rPr lang="en-US" dirty="0"/>
              <a:t>) plays an important role in mediating restraint stress-induced delayed gastric emptying. However, it is unclear how restraint stress modulates gastric motility to delay gastric emptying. Inasmuch as solid gastric emptying is regulated via </a:t>
            </a:r>
            <a:r>
              <a:rPr lang="en-US" dirty="0" err="1"/>
              <a:t>antropyloric</a:t>
            </a:r>
            <a:r>
              <a:rPr lang="en-US" dirty="0"/>
              <a:t> coordination, we hypothesized that restraint stress impairs </a:t>
            </a:r>
            <a:r>
              <a:rPr lang="en-US" dirty="0" err="1"/>
              <a:t>antropyloric</a:t>
            </a:r>
            <a:r>
              <a:rPr lang="en-US" dirty="0"/>
              <a:t> coordination, resulting in delayed solid gastric emptying in conscious rats. Two strain gauge transducers were sutured onto the serosal surface of the antrum and pylorus, and postprandial gastric motility was monitored before, during, and after restraint stress. </a:t>
            </a:r>
            <a:r>
              <a:rPr lang="en-US" dirty="0" err="1"/>
              <a:t>Antropyloric</a:t>
            </a:r>
            <a:r>
              <a:rPr lang="en-US" dirty="0"/>
              <a:t> coordination, defined as a propagated single contraction from the antrum to the pylorus within 10 s, was followed by &gt; or = 20 s of quiescence. Restraint stress enhanced postprandial gastric motility in the antrum and pylorus to 140 +/- 9% and 134 +/- 9% of basal, respectively (n = 6). The number of episodes of </a:t>
            </a:r>
            <a:r>
              <a:rPr lang="en-US" dirty="0" err="1"/>
              <a:t>antropyloric</a:t>
            </a:r>
            <a:r>
              <a:rPr lang="en-US" dirty="0"/>
              <a:t> coordination before restraint stress, 2.4 +/- 0.4/10 min, was significantly reduced to 0.6 +/- 0.3/10 min by restraint stress. </a:t>
            </a:r>
            <a:r>
              <a:rPr lang="en-US" dirty="0" err="1"/>
              <a:t>Intracisternal</a:t>
            </a:r>
            <a:r>
              <a:rPr lang="en-US" dirty="0"/>
              <a:t> injection of the </a:t>
            </a:r>
            <a:r>
              <a:rPr lang="en-US" dirty="0" err="1"/>
              <a:t>CRF</a:t>
            </a:r>
            <a:r>
              <a:rPr lang="en-US" dirty="0"/>
              <a:t> type 2 receptor antagonist </a:t>
            </a:r>
            <a:r>
              <a:rPr lang="en-US" dirty="0" err="1"/>
              <a:t>astressin</a:t>
            </a:r>
            <a:r>
              <a:rPr lang="en-US" dirty="0"/>
              <a:t> 2B (60 microg) or guanethidine partially restored restraint stress-induced impairment of </a:t>
            </a:r>
            <a:r>
              <a:rPr lang="en-US" dirty="0" err="1"/>
              <a:t>antropyloric</a:t>
            </a:r>
            <a:r>
              <a:rPr lang="en-US" dirty="0"/>
              <a:t> coordination (1.6 +/- 0.3/10 min, n = 6). The restraint stress-induced augmentation of antral and pyloric contractions was increased by </a:t>
            </a:r>
            <a:r>
              <a:rPr lang="en-US" dirty="0" err="1"/>
              <a:t>astressin</a:t>
            </a:r>
            <a:r>
              <a:rPr lang="en-US" dirty="0"/>
              <a:t> 2B and guanethidine but abolished by atropine, hexamethonium, and vagotomy. Restraint stress enhanced postprandial gastric motility via a vagal cholinergic pathway. Restraint stress-induced delay of solid gastric emptying is due to impairment of </a:t>
            </a:r>
            <a:r>
              <a:rPr lang="en-US" dirty="0" err="1"/>
              <a:t>antropyloric</a:t>
            </a:r>
            <a:r>
              <a:rPr lang="en-US" dirty="0"/>
              <a:t> coordination. Restraint stress-induced impairment of </a:t>
            </a:r>
            <a:r>
              <a:rPr lang="en-US" dirty="0" err="1"/>
              <a:t>antropyloric</a:t>
            </a:r>
            <a:r>
              <a:rPr lang="en-US" dirty="0"/>
              <a:t> coordination might be mediated via a central </a:t>
            </a:r>
            <a:r>
              <a:rPr lang="en-US" dirty="0" err="1"/>
              <a:t>CRF</a:t>
            </a:r>
            <a:r>
              <a:rPr lang="en-US" dirty="0"/>
              <a:t> pathway.</a:t>
            </a:r>
          </a:p>
          <a:p>
            <a:r>
              <a:rPr lang="en-US" dirty="0" err="1"/>
              <a:t>PMID</a:t>
            </a:r>
            <a:r>
              <a:rPr lang="en-US" dirty="0"/>
              <a:t>: 16254129</a:t>
            </a:r>
          </a:p>
        </p:txBody>
      </p:sp>
      <p:sp>
        <p:nvSpPr>
          <p:cNvPr id="4" name="Slide Number Placeholder 3"/>
          <p:cNvSpPr>
            <a:spLocks noGrp="1"/>
          </p:cNvSpPr>
          <p:nvPr>
            <p:ph type="sldNum" sz="quarter" idx="5"/>
          </p:nvPr>
        </p:nvSpPr>
        <p:spPr/>
        <p:txBody>
          <a:bodyPr/>
          <a:lstStyle/>
          <a:p>
            <a:fld id="{84395D70-6B22-7945-A7F9-7B9653DBFDB7}" type="slidenum">
              <a:rPr lang="en-US" smtClean="0"/>
              <a:t>37</a:t>
            </a:fld>
            <a:endParaRPr lang="en-US"/>
          </a:p>
        </p:txBody>
      </p:sp>
    </p:spTree>
    <p:extLst>
      <p:ext uri="{BB962C8B-B14F-4D97-AF65-F5344CB8AC3E}">
        <p14:creationId xmlns:p14="http://schemas.microsoft.com/office/powerpoint/2010/main" val="311448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Neurogastroenterol</a:t>
            </a:r>
            <a:r>
              <a:rPr lang="en-US" dirty="0"/>
              <a:t> </a:t>
            </a:r>
            <a:r>
              <a:rPr lang="en-US" dirty="0" err="1"/>
              <a:t>Motil</a:t>
            </a:r>
            <a:r>
              <a:rPr lang="en-US" dirty="0"/>
              <a:t>. 2013 Mar;25(3):254-9, e166. </a:t>
            </a:r>
            <a:r>
              <a:rPr lang="en-US" dirty="0" err="1"/>
              <a:t>doi</a:t>
            </a:r>
            <a:r>
              <a:rPr lang="en-US" dirty="0"/>
              <a:t>: 10.1111/nmo.12053. </a:t>
            </a:r>
            <a:r>
              <a:rPr lang="en-US" dirty="0" err="1"/>
              <a:t>Epub</a:t>
            </a:r>
            <a:r>
              <a:rPr lang="en-US" dirty="0"/>
              <a:t> 2012 Dec 6.</a:t>
            </a:r>
          </a:p>
          <a:p>
            <a:endParaRPr lang="en-US" dirty="0"/>
          </a:p>
          <a:p>
            <a:r>
              <a:rPr lang="en-US" dirty="0"/>
              <a:t>Effect of DA-9701, a novel prokinetic agent, on stress-induced delayed gastric emptying and hormonal changes in rats.</a:t>
            </a:r>
          </a:p>
          <a:p>
            <a:endParaRPr lang="en-US" dirty="0"/>
          </a:p>
          <a:p>
            <a:r>
              <a:rPr lang="en-US" dirty="0"/>
              <a:t>Jung YS1, Kim MY, Lee HS, Park SL, Lee KJ.</a:t>
            </a:r>
          </a:p>
          <a:p>
            <a:endParaRPr lang="en-US" dirty="0"/>
          </a:p>
          <a:p>
            <a:r>
              <a:rPr lang="en-US" dirty="0"/>
              <a:t>Author information</a:t>
            </a:r>
          </a:p>
          <a:p>
            <a:endParaRPr lang="en-US" dirty="0"/>
          </a:p>
          <a:p>
            <a:r>
              <a:rPr lang="en-US" dirty="0"/>
              <a:t>Abstract</a:t>
            </a:r>
          </a:p>
          <a:p>
            <a:endParaRPr lang="en-US" dirty="0"/>
          </a:p>
          <a:p>
            <a:r>
              <a:rPr lang="en-US" dirty="0"/>
              <a:t>BACKGROUND: </a:t>
            </a:r>
          </a:p>
          <a:p>
            <a:endParaRPr lang="en-US" dirty="0"/>
          </a:p>
          <a:p>
            <a:r>
              <a:rPr lang="en-US" dirty="0"/>
              <a:t>DA-9701 is a novel prokinetic agent formulated with </a:t>
            </a:r>
            <a:r>
              <a:rPr lang="en-US" dirty="0" err="1"/>
              <a:t>Pharbitis</a:t>
            </a:r>
            <a:r>
              <a:rPr lang="en-US" dirty="0"/>
              <a:t> Semen and Corydalis Tuber. This study aimed to evaluate the effect of DA-9701 on stress-induced delay in gastric emptying and changes in plasma adrenocorticotropic hormone and ghrelin levels in rats.</a:t>
            </a:r>
          </a:p>
          <a:p>
            <a:endParaRPr lang="en-US" dirty="0"/>
          </a:p>
          <a:p>
            <a:r>
              <a:rPr lang="en-US" dirty="0"/>
              <a:t>METHODS: </a:t>
            </a:r>
          </a:p>
          <a:p>
            <a:endParaRPr lang="en-US" dirty="0"/>
          </a:p>
          <a:p>
            <a:r>
              <a:rPr lang="en-US" dirty="0"/>
              <a:t>Changes in gastric emptying in response to different durations of stress were evaluated. Gastric emptying was compared between the following groups: (</a:t>
            </a:r>
            <a:r>
              <a:rPr lang="en-US" dirty="0" err="1"/>
              <a:t>i</a:t>
            </a:r>
            <a:r>
              <a:rPr lang="en-US" dirty="0"/>
              <a:t>) </a:t>
            </a:r>
            <a:r>
              <a:rPr lang="en-US" dirty="0" err="1"/>
              <a:t>nonstressed</a:t>
            </a:r>
            <a:r>
              <a:rPr lang="en-US" dirty="0"/>
              <a:t> vehicle- or DA-9701-treated group, (ii) </a:t>
            </a:r>
            <a:r>
              <a:rPr lang="en-US" dirty="0" err="1"/>
              <a:t>nonstressed</a:t>
            </a:r>
            <a:r>
              <a:rPr lang="en-US" dirty="0"/>
              <a:t> vehicle- or </a:t>
            </a:r>
            <a:r>
              <a:rPr lang="en-US" dirty="0" err="1"/>
              <a:t>mosapride</a:t>
            </a:r>
            <a:r>
              <a:rPr lang="en-US" dirty="0"/>
              <a:t>-treated group, (iii) 2-h stressed vehicle- or DA-9701-treated group, and (iv) 2-h stressed vehicle- or </a:t>
            </a:r>
            <a:r>
              <a:rPr lang="en-US" dirty="0" err="1"/>
              <a:t>mosapride</a:t>
            </a:r>
            <a:r>
              <a:rPr lang="en-US" dirty="0"/>
              <a:t>-treated group. Water immersion restraint stress was used as the stressor. DA-9701 or </a:t>
            </a:r>
            <a:r>
              <a:rPr lang="en-US" dirty="0" err="1"/>
              <a:t>mosapride</a:t>
            </a:r>
            <a:r>
              <a:rPr lang="en-US" dirty="0"/>
              <a:t> at 3 mg kg(-1) was administered to the rats after subjecting them to 2-h stress, and then gastric emptying was measured using the phenol red method.</a:t>
            </a:r>
          </a:p>
          <a:p>
            <a:endParaRPr lang="en-US" dirty="0"/>
          </a:p>
          <a:p>
            <a:r>
              <a:rPr lang="en-US" dirty="0"/>
              <a:t>KEY RESULTS: </a:t>
            </a:r>
          </a:p>
          <a:p>
            <a:endParaRPr lang="en-US" dirty="0"/>
          </a:p>
          <a:p>
            <a:r>
              <a:rPr lang="en-US" dirty="0"/>
              <a:t>Gastric emptying was significantly delayed in the 2-h stressed group compared with the </a:t>
            </a:r>
            <a:r>
              <a:rPr lang="en-US" dirty="0" err="1"/>
              <a:t>nonstressed</a:t>
            </a:r>
            <a:r>
              <a:rPr lang="en-US" dirty="0"/>
              <a:t> group. </a:t>
            </a:r>
            <a:r>
              <a:rPr lang="en-US" dirty="0" err="1"/>
              <a:t>Mosapride</a:t>
            </a:r>
            <a:r>
              <a:rPr lang="en-US" dirty="0"/>
              <a:t> administration resulted in significant recovery from the stress-induced delay in gastric emptying. Gastric emptying in the rats that underwent 2-h stress followed by DA-9701 administration was not significantly different from that in the </a:t>
            </a:r>
            <a:r>
              <a:rPr lang="en-US" dirty="0" err="1"/>
              <a:t>nonstressed</a:t>
            </a:r>
            <a:r>
              <a:rPr lang="en-US" dirty="0"/>
              <a:t> group. The plasma adrenocorticotropic hormone and active ghrelin levels in the 2-h stressed group were significantly higher than those in the </a:t>
            </a:r>
            <a:r>
              <a:rPr lang="en-US" dirty="0" err="1"/>
              <a:t>nonstressed</a:t>
            </a:r>
            <a:r>
              <a:rPr lang="en-US" dirty="0"/>
              <a:t> group. These increases were significantly inhibited by DA-9701.</a:t>
            </a:r>
          </a:p>
          <a:p>
            <a:endParaRPr lang="en-US" dirty="0"/>
          </a:p>
          <a:p>
            <a:r>
              <a:rPr lang="en-US" dirty="0"/>
              <a:t>CONCLUSIONS &amp; INFERENCES: </a:t>
            </a:r>
          </a:p>
          <a:p>
            <a:endParaRPr lang="en-US" dirty="0"/>
          </a:p>
          <a:p>
            <a:r>
              <a:rPr lang="en-US" dirty="0"/>
              <a:t>The administration of DA-9701 improved delayed gastric emptying and inhibited the hormonal changes induced by stress, suggesting that DA-9701 can be used as a gastroprokinetic agent for the treatment of delayed gastric emptying, particularly that associated with stress.</a:t>
            </a:r>
          </a:p>
          <a:p>
            <a:endParaRPr lang="en-US" dirty="0"/>
          </a:p>
          <a:p>
            <a:r>
              <a:rPr lang="en-US" dirty="0"/>
              <a:t>© 2012 Blackwell Publishing Ltd.</a:t>
            </a:r>
          </a:p>
          <a:p>
            <a:endParaRPr lang="en-US" dirty="0"/>
          </a:p>
          <a:p>
            <a:r>
              <a:rPr lang="en-US" dirty="0" err="1"/>
              <a:t>PMID</a:t>
            </a:r>
            <a:r>
              <a:rPr lang="en-US" dirty="0"/>
              <a:t>: 23216854 </a:t>
            </a:r>
          </a:p>
          <a:p>
            <a:endParaRPr lang="en-US" dirty="0"/>
          </a:p>
          <a:p>
            <a:endParaRPr lang="en-US" dirty="0"/>
          </a:p>
          <a:p>
            <a:endParaRPr lang="en-US" dirty="0"/>
          </a:p>
          <a:p>
            <a:endParaRPr lang="en-US" dirty="0"/>
          </a:p>
          <a:p>
            <a:endParaRPr lang="en-US" dirty="0"/>
          </a:p>
          <a:p>
            <a:r>
              <a:rPr lang="en-US" dirty="0"/>
              <a:t>15.</a:t>
            </a:r>
          </a:p>
          <a:p>
            <a:endParaRPr lang="en-US" dirty="0"/>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2009 May;296(5):R1358-65. </a:t>
            </a:r>
            <a:r>
              <a:rPr lang="en-US" dirty="0" err="1"/>
              <a:t>doi</a:t>
            </a:r>
            <a:r>
              <a:rPr lang="en-US" dirty="0"/>
              <a:t>: 10.1152/ajpregu.90928.2008. </a:t>
            </a:r>
            <a:r>
              <a:rPr lang="en-US" dirty="0" err="1"/>
              <a:t>Epub</a:t>
            </a:r>
            <a:r>
              <a:rPr lang="en-US" dirty="0"/>
              <a:t> 2009 Mar 4.</a:t>
            </a:r>
          </a:p>
          <a:p>
            <a:endParaRPr lang="en-US" dirty="0"/>
          </a:p>
          <a:p>
            <a:r>
              <a:rPr lang="en-US" dirty="0"/>
              <a:t>Effects of repeated restraint stress on gastric motility in rats.</a:t>
            </a:r>
          </a:p>
          <a:p>
            <a:endParaRPr lang="en-US" dirty="0"/>
          </a:p>
          <a:p>
            <a:r>
              <a:rPr lang="en-US" dirty="0"/>
              <a:t>Zheng J1, </a:t>
            </a:r>
            <a:r>
              <a:rPr lang="en-US" dirty="0" err="1"/>
              <a:t>Dobner</a:t>
            </a:r>
            <a:r>
              <a:rPr lang="en-US" dirty="0"/>
              <a:t> A, </a:t>
            </a:r>
            <a:r>
              <a:rPr lang="en-US" dirty="0" err="1"/>
              <a:t>Babygirija</a:t>
            </a:r>
            <a:r>
              <a:rPr lang="en-US" dirty="0"/>
              <a:t> R, Ludwig K, Takahashi T.</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In our daily life, individuals encounter with various types of stress. Accumulation of daily life stress (chronic stress) often causes gastrointestinal symptoms and functional gastrointestinal diseases. Although some can adapt toward chronic stress, the adaptation mechanism against chronic stress remains unknown. Although acute stress delays gastric emptying and alters upper gastrointestinal motility, effects of chronic stress on gastric motility still remain unclear. We investigated the effects of acute (single stress) and chronic (repeated stress for 5 consecutive days) stress on solid gastric emptying and </a:t>
            </a:r>
            <a:r>
              <a:rPr lang="en-US" dirty="0" err="1"/>
              <a:t>interdigestive</a:t>
            </a:r>
            <a:r>
              <a:rPr lang="en-US" dirty="0"/>
              <a:t> gastroduodenal contractions in rats. It is well established that acute restraint stress inhibits solid gastric emptying via central corticotropin-releasing factor (</a:t>
            </a:r>
            <a:r>
              <a:rPr lang="en-US" dirty="0" err="1"/>
              <a:t>CRF</a:t>
            </a:r>
            <a:r>
              <a:rPr lang="en-US" dirty="0"/>
              <a:t>). To investigate whether the sensitivity to </a:t>
            </a:r>
            <a:r>
              <a:rPr lang="en-US" dirty="0" err="1"/>
              <a:t>CRF</a:t>
            </a:r>
            <a:r>
              <a:rPr lang="en-US" dirty="0"/>
              <a:t> is altered following chronic stress, </a:t>
            </a:r>
            <a:r>
              <a:rPr lang="en-US" dirty="0" err="1"/>
              <a:t>CRF</a:t>
            </a:r>
            <a:r>
              <a:rPr lang="en-US" dirty="0"/>
              <a:t> was administered </a:t>
            </a:r>
            <a:r>
              <a:rPr lang="en-US" dirty="0" err="1"/>
              <a:t>intracisternally</a:t>
            </a:r>
            <a:r>
              <a:rPr lang="en-US" dirty="0"/>
              <a:t>. Ghrelin is involved in regulating gastric emptying and upper gastrointestinal motility in rodents. The changes in plasma active ghrelin levels and mRNA expression in the stomach were studied following chronic stress. To evaluate the effects of chronic stress on the hypothalamus-pituitary-adrenal (</a:t>
            </a:r>
            <a:r>
              <a:rPr lang="en-US" dirty="0" err="1"/>
              <a:t>HPA</a:t>
            </a:r>
            <a:r>
              <a:rPr lang="en-US" dirty="0"/>
              <a:t>) axis, plasma corticosterone levels were also measured. Delayed gastric emptying observed in acute stress was completely restored following chronic stress. Acute stress abolished gastric phase III-like contractions, without affecting duodenal phase III-like contractions in the </a:t>
            </a:r>
            <a:r>
              <a:rPr lang="en-US" dirty="0" err="1"/>
              <a:t>interdigestive</a:t>
            </a:r>
            <a:r>
              <a:rPr lang="en-US" dirty="0"/>
              <a:t> state. Impaired gastric phase III-like contractions were also restored following chronic stress. Plasma ghrelin levels and ghrelin mRNA expression were increased significantly after chronic stress. </a:t>
            </a:r>
            <a:r>
              <a:rPr lang="en-US" dirty="0" err="1"/>
              <a:t>Intracisternal</a:t>
            </a:r>
            <a:r>
              <a:rPr lang="en-US" dirty="0"/>
              <a:t> injection of </a:t>
            </a:r>
            <a:r>
              <a:rPr lang="en-US" dirty="0" err="1"/>
              <a:t>CRF</a:t>
            </a:r>
            <a:r>
              <a:rPr lang="en-US" dirty="0"/>
              <a:t> delayed gastric emptying and impaired gastric motility in rats who received chronic stress. Plasma corticosterone concentrations were no more elevated following chronic stress. The restored gastric emptying following chronic stress was antagonized by the administration of ghrelin receptor antagonists. The adaptation mechanism may involve upregulation of ghrelin expression and attenuation of the </a:t>
            </a:r>
            <a:r>
              <a:rPr lang="en-US" dirty="0" err="1"/>
              <a:t>HPA</a:t>
            </a:r>
            <a:r>
              <a:rPr lang="en-US" dirty="0"/>
              <a:t> axis. In contrast, the sensitivity to central </a:t>
            </a:r>
            <a:r>
              <a:rPr lang="en-US" dirty="0" err="1"/>
              <a:t>CRF</a:t>
            </a:r>
            <a:r>
              <a:rPr lang="en-US" dirty="0"/>
              <a:t> remained unaltered following chronic stress in rats.</a:t>
            </a:r>
          </a:p>
          <a:p>
            <a:endParaRPr lang="en-US" dirty="0"/>
          </a:p>
          <a:p>
            <a:r>
              <a:rPr lang="en-US" dirty="0" err="1"/>
              <a:t>PMID</a:t>
            </a:r>
            <a:r>
              <a:rPr lang="en-US" dirty="0"/>
              <a:t>: 19261914 </a:t>
            </a:r>
          </a:p>
          <a:p>
            <a:endParaRPr lang="en-US" dirty="0"/>
          </a:p>
          <a:p>
            <a:endParaRPr lang="en-US" dirty="0"/>
          </a:p>
          <a:p>
            <a:endParaRPr lang="en-US" dirty="0"/>
          </a:p>
          <a:p>
            <a:endParaRPr lang="en-US" dirty="0"/>
          </a:p>
          <a:p>
            <a:r>
              <a:rPr lang="en-US" dirty="0"/>
              <a:t>20.</a:t>
            </a:r>
          </a:p>
          <a:p>
            <a:r>
              <a:rPr lang="en-US" dirty="0"/>
              <a:t>Phytomedicine. 2008 Aug;15(8):602-11. </a:t>
            </a:r>
            <a:r>
              <a:rPr lang="en-US" dirty="0" err="1"/>
              <a:t>doi</a:t>
            </a:r>
            <a:r>
              <a:rPr lang="en-US" dirty="0"/>
              <a:t>: 10.1016/j.phymed.2008.02.005. </a:t>
            </a:r>
            <a:r>
              <a:rPr lang="en-US" dirty="0" err="1"/>
              <a:t>Epub</a:t>
            </a:r>
            <a:r>
              <a:rPr lang="en-US" dirty="0"/>
              <a:t> 2008 Apr 21.</a:t>
            </a:r>
          </a:p>
          <a:p>
            <a:r>
              <a:rPr lang="en-US" dirty="0"/>
              <a:t>Regulative effects of essential oil from </a:t>
            </a:r>
            <a:r>
              <a:rPr lang="en-US" dirty="0" err="1"/>
              <a:t>Atractylodes</a:t>
            </a:r>
            <a:r>
              <a:rPr lang="en-US" dirty="0"/>
              <a:t> </a:t>
            </a:r>
            <a:r>
              <a:rPr lang="en-US" dirty="0" err="1"/>
              <a:t>lancea</a:t>
            </a:r>
            <a:r>
              <a:rPr lang="en-US" dirty="0"/>
              <a:t> on delayed gastric emptying in stress-induced rats.</a:t>
            </a:r>
          </a:p>
          <a:p>
            <a:r>
              <a:rPr lang="en-US" dirty="0"/>
              <a:t>Zhang H1, Han T, Sun LN, Huang BK, Chen </a:t>
            </a:r>
            <a:r>
              <a:rPr lang="en-US" dirty="0" err="1"/>
              <a:t>YF</a:t>
            </a:r>
            <a:r>
              <a:rPr lang="en-US" dirty="0"/>
              <a:t>, Zheng HC, Qin LP.</a:t>
            </a:r>
          </a:p>
          <a:p>
            <a:r>
              <a:rPr lang="en-US" dirty="0"/>
              <a:t>Author information</a:t>
            </a:r>
          </a:p>
          <a:p>
            <a:endParaRPr lang="en-US" dirty="0"/>
          </a:p>
          <a:p>
            <a:r>
              <a:rPr lang="en-US" dirty="0"/>
              <a:t>Abstract</a:t>
            </a:r>
          </a:p>
          <a:p>
            <a:r>
              <a:rPr lang="en-US" dirty="0"/>
              <a:t>Gastric motor dysfunction induced by psychological stress results in many symptoms of functional dyspepsia (FD). There are a number of herbal medicines that are reported to improve gastrointestinal motor. However, the mechanisms of considerable herbal medicines are not explicit. In the present study, the effects of an essential oil (</a:t>
            </a:r>
            <a:r>
              <a:rPr lang="en-US" dirty="0" err="1"/>
              <a:t>EO</a:t>
            </a:r>
            <a:r>
              <a:rPr lang="en-US" dirty="0"/>
              <a:t>) extracted from </a:t>
            </a:r>
            <a:r>
              <a:rPr lang="en-US" dirty="0" err="1"/>
              <a:t>Atractylodes</a:t>
            </a:r>
            <a:r>
              <a:rPr lang="en-US" dirty="0"/>
              <a:t> </a:t>
            </a:r>
            <a:r>
              <a:rPr lang="en-US" dirty="0" err="1"/>
              <a:t>lancea</a:t>
            </a:r>
            <a:r>
              <a:rPr lang="en-US" dirty="0"/>
              <a:t> on delayed gastric emptying, gastrointestinal hormone and hypothalamic corticotropin-releasing factor (</a:t>
            </a:r>
            <a:r>
              <a:rPr lang="en-US" dirty="0" err="1"/>
              <a:t>CRF</a:t>
            </a:r>
            <a:r>
              <a:rPr lang="en-US" dirty="0"/>
              <a:t>) abnormalities induced by restraint stress in rats were investigated and the mechanism of the </a:t>
            </a:r>
            <a:r>
              <a:rPr lang="en-US" dirty="0" err="1"/>
              <a:t>EO</a:t>
            </a:r>
            <a:r>
              <a:rPr lang="en-US" dirty="0"/>
              <a:t> is also explored. Oral administration of </a:t>
            </a:r>
            <a:r>
              <a:rPr lang="en-US" dirty="0" err="1"/>
              <a:t>EO</a:t>
            </a:r>
            <a:r>
              <a:rPr lang="en-US" dirty="0"/>
              <a:t> for 7 days did not affect normal gastric emptying, but accelerated delayed gastric emptying induced by restraint stress in rats. The </a:t>
            </a:r>
            <a:r>
              <a:rPr lang="en-US" dirty="0" err="1"/>
              <a:t>EO</a:t>
            </a:r>
            <a:r>
              <a:rPr lang="en-US" dirty="0"/>
              <a:t> significantly increased the levels of motilin (</a:t>
            </a:r>
            <a:r>
              <a:rPr lang="en-US" dirty="0" err="1"/>
              <a:t>MTL</a:t>
            </a:r>
            <a:r>
              <a:rPr lang="en-US" dirty="0"/>
              <a:t>) and gastrin (GAS) and decreased the levels of somatostatin (SS) and </a:t>
            </a:r>
            <a:r>
              <a:rPr lang="en-US" dirty="0" err="1"/>
              <a:t>CRF</a:t>
            </a:r>
            <a:r>
              <a:rPr lang="en-US" dirty="0"/>
              <a:t>. The </a:t>
            </a:r>
            <a:r>
              <a:rPr lang="en-US" dirty="0" err="1"/>
              <a:t>EO</a:t>
            </a:r>
            <a:r>
              <a:rPr lang="en-US" dirty="0"/>
              <a:t> did not modify gastric emptying in </a:t>
            </a:r>
            <a:r>
              <a:rPr lang="en-US" dirty="0" err="1"/>
              <a:t>vagotomized</a:t>
            </a:r>
            <a:r>
              <a:rPr lang="en-US" dirty="0"/>
              <a:t> rats that underwent restraint stress, but antagonized delayed gastric emptying induced by </a:t>
            </a:r>
            <a:r>
              <a:rPr lang="en-US" dirty="0" err="1"/>
              <a:t>intracisternal</a:t>
            </a:r>
            <a:r>
              <a:rPr lang="en-US" dirty="0"/>
              <a:t> injection of </a:t>
            </a:r>
            <a:r>
              <a:rPr lang="en-US" dirty="0" err="1"/>
              <a:t>CRF</a:t>
            </a:r>
            <a:r>
              <a:rPr lang="en-US" dirty="0"/>
              <a:t>. These results suggest that the regulative effects of the </a:t>
            </a:r>
            <a:r>
              <a:rPr lang="en-US" dirty="0" err="1"/>
              <a:t>EO</a:t>
            </a:r>
            <a:r>
              <a:rPr lang="en-US" dirty="0"/>
              <a:t> on delayed gastric emptying are preformed mainly via inhibition of the release of central </a:t>
            </a:r>
            <a:r>
              <a:rPr lang="en-US" dirty="0" err="1"/>
              <a:t>CRF</a:t>
            </a:r>
            <a:r>
              <a:rPr lang="en-US" dirty="0"/>
              <a:t> and activation of vagal pathway, which are also involved in the release of gastrointestinal hormones such as </a:t>
            </a:r>
            <a:r>
              <a:rPr lang="en-US" dirty="0" err="1"/>
              <a:t>MTL</a:t>
            </a:r>
            <a:r>
              <a:rPr lang="en-US" dirty="0"/>
              <a:t>, GAS and SS.</a:t>
            </a:r>
          </a:p>
          <a:p>
            <a:r>
              <a:rPr lang="en-US" dirty="0" err="1"/>
              <a:t>PMID</a:t>
            </a:r>
            <a:r>
              <a:rPr lang="en-US" dirty="0"/>
              <a:t>: 18430552</a:t>
            </a:r>
          </a:p>
          <a:p>
            <a:endParaRPr lang="en-US" dirty="0"/>
          </a:p>
          <a:p>
            <a:r>
              <a:rPr lang="en-US" dirty="0"/>
              <a:t>Life Sci. 2008 Apr 9;82(15-16):862-8. </a:t>
            </a:r>
            <a:r>
              <a:rPr lang="en-US" dirty="0" err="1"/>
              <a:t>doi</a:t>
            </a:r>
            <a:r>
              <a:rPr lang="en-US" dirty="0"/>
              <a:t>: 10.1016/j.lfs.2008.01.020. </a:t>
            </a:r>
            <a:r>
              <a:rPr lang="en-US" dirty="0" err="1"/>
              <a:t>Epub</a:t>
            </a:r>
            <a:r>
              <a:rPr lang="en-US" dirty="0"/>
              <a:t> 2008 Feb 16.</a:t>
            </a:r>
          </a:p>
          <a:p>
            <a:r>
              <a:rPr lang="en-US" dirty="0"/>
              <a:t>Effect of chronic stress on gastric emptying and plasma ghrelin levels in rats.</a:t>
            </a:r>
          </a:p>
          <a:p>
            <a:r>
              <a:rPr lang="en-US" dirty="0"/>
              <a:t>Ochi M1, </a:t>
            </a:r>
            <a:r>
              <a:rPr lang="en-US" dirty="0" err="1"/>
              <a:t>Tominaga</a:t>
            </a:r>
            <a:r>
              <a:rPr lang="en-US" dirty="0"/>
              <a:t> K, Tanaka F, </a:t>
            </a:r>
            <a:r>
              <a:rPr lang="en-US" dirty="0" err="1"/>
              <a:t>Tanigawa</a:t>
            </a:r>
            <a:r>
              <a:rPr lang="en-US" dirty="0"/>
              <a:t> T, Shiba M, Watanabe T, Fujiwara Y, </a:t>
            </a:r>
            <a:r>
              <a:rPr lang="en-US" dirty="0" err="1"/>
              <a:t>Oshitani</a:t>
            </a:r>
            <a:r>
              <a:rPr lang="en-US" dirty="0"/>
              <a:t> N, Higuchi K, Arakawa T.</a:t>
            </a:r>
          </a:p>
          <a:p>
            <a:r>
              <a:rPr lang="en-US" dirty="0"/>
              <a:t>Author information</a:t>
            </a:r>
          </a:p>
          <a:p>
            <a:endParaRPr lang="en-US" dirty="0"/>
          </a:p>
          <a:p>
            <a:r>
              <a:rPr lang="en-US" dirty="0"/>
              <a:t>Abstract</a:t>
            </a:r>
          </a:p>
          <a:p>
            <a:r>
              <a:rPr lang="en-US" dirty="0"/>
              <a:t>Chronic stress is associated with gastrointestinal functional diseases. Although the pathophysiology seems to be associated with gastrointestinal motility, their mechanisms remain unclear. We investigated gastric emptying and chemical mediators under conditions of continuous stress, which were produced using 8-week-old male Wistar rats kept in a cage filled with water to 2 cm height for 5 days. We examined gastric emptying by the phenol red method and chemical mediators at 4, 8, and 24 h and 3 and 5 days after initiation of stress restraint. Plasma ACTH level was significantly higher in the stress throughout the period of measurement. Continuous stress delayed gastric emptying until 24 h: peak delay was observed at 8 h, whereas gastric emptying was accelerated on days 3 and 5. Plasma noradrenalin level was significantly elevated at every time point until 24 h. Guanethidine pretreatment eliminated the delay in gastric emptying at 8 h. Active ghrelin was significantly increased on days 3 and 5 after peak (at 24 h) plasma total and </a:t>
            </a:r>
            <a:r>
              <a:rPr lang="en-US" dirty="0" err="1"/>
              <a:t>desacyl</a:t>
            </a:r>
            <a:r>
              <a:rPr lang="en-US" dirty="0"/>
              <a:t> ghrelin in the stress group. Number of ghrelin-</a:t>
            </a:r>
            <a:r>
              <a:rPr lang="en-US" dirty="0" err="1"/>
              <a:t>immunoreactive</a:t>
            </a:r>
            <a:r>
              <a:rPr lang="en-US" dirty="0"/>
              <a:t> cells and level of preproghrelin mRNA expression in the gastric body increased in parallel with plasma active ghrelin level. Pretreatment with growth hormone </a:t>
            </a:r>
            <a:r>
              <a:rPr lang="en-US" dirty="0" err="1"/>
              <a:t>secretagogue</a:t>
            </a:r>
            <a:r>
              <a:rPr lang="en-US" dirty="0"/>
              <a:t> receptor antagonist at 5 days partially inhibited the stress-induced acceleration of gastric emptying. Delayed gastric emptying at acute phase of continuous stress was mediated via sympathetic pathway, while acceleration at chronic phase was mediated via increased active ghrelin release from the stomach.</a:t>
            </a:r>
          </a:p>
          <a:p>
            <a:r>
              <a:rPr lang="en-US" dirty="0" err="1"/>
              <a:t>PMID</a:t>
            </a:r>
            <a:r>
              <a:rPr lang="en-US" dirty="0"/>
              <a:t>: 18343456 </a:t>
            </a:r>
          </a:p>
          <a:p>
            <a:endParaRPr lang="en-US" dirty="0"/>
          </a:p>
          <a:p>
            <a:endParaRPr lang="en-US" dirty="0"/>
          </a:p>
          <a:p>
            <a:r>
              <a:rPr lang="en-US" dirty="0"/>
              <a:t>24.</a:t>
            </a:r>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2006 Mar;290(3):R616-24. </a:t>
            </a:r>
            <a:r>
              <a:rPr lang="en-US" dirty="0" err="1"/>
              <a:t>Epub</a:t>
            </a:r>
            <a:r>
              <a:rPr lang="en-US" dirty="0"/>
              <a:t> 2005 Oct 27.</a:t>
            </a:r>
          </a:p>
          <a:p>
            <a:r>
              <a:rPr lang="en-US" dirty="0"/>
              <a:t>Restraint stress augments postprandial gastric contractions but impairs </a:t>
            </a:r>
            <a:r>
              <a:rPr lang="en-US" dirty="0" err="1"/>
              <a:t>antropyloric</a:t>
            </a:r>
            <a:r>
              <a:rPr lang="en-US" dirty="0"/>
              <a:t> coordination in conscious rats.</a:t>
            </a:r>
          </a:p>
          <a:p>
            <a:r>
              <a:rPr lang="en-US" dirty="0"/>
              <a:t>Nakade Y1, </a:t>
            </a:r>
            <a:r>
              <a:rPr lang="en-US" dirty="0" err="1"/>
              <a:t>Tsuchida</a:t>
            </a:r>
            <a:r>
              <a:rPr lang="en-US" dirty="0"/>
              <a:t> D, Fukuda H, </a:t>
            </a:r>
            <a:r>
              <a:rPr lang="en-US" dirty="0" err="1"/>
              <a:t>Iwa</a:t>
            </a:r>
            <a:r>
              <a:rPr lang="en-US" dirty="0"/>
              <a:t> M, Pappas TN, Takahashi T.</a:t>
            </a:r>
          </a:p>
          <a:p>
            <a:r>
              <a:rPr lang="en-US" dirty="0"/>
              <a:t>Author information</a:t>
            </a:r>
          </a:p>
          <a:p>
            <a:endParaRPr lang="en-US" dirty="0"/>
          </a:p>
          <a:p>
            <a:r>
              <a:rPr lang="en-US" dirty="0"/>
              <a:t>Abstract</a:t>
            </a:r>
          </a:p>
          <a:p>
            <a:r>
              <a:rPr lang="en-US" dirty="0"/>
              <a:t>Central corticotropin-releasing factor (</a:t>
            </a:r>
            <a:r>
              <a:rPr lang="en-US" dirty="0" err="1"/>
              <a:t>CRF</a:t>
            </a:r>
            <a:r>
              <a:rPr lang="en-US" dirty="0"/>
              <a:t>) plays an important role in mediating restraint stress-induced delayed gastric emptying. However, it is unclear how restraint stress modulates gastric motility to delay gastric emptying. Inasmuch as solid gastric emptying is regulated via </a:t>
            </a:r>
            <a:r>
              <a:rPr lang="en-US" dirty="0" err="1"/>
              <a:t>antropyloric</a:t>
            </a:r>
            <a:r>
              <a:rPr lang="en-US" dirty="0"/>
              <a:t> coordination, we hypothesized that restraint stress impairs </a:t>
            </a:r>
            <a:r>
              <a:rPr lang="en-US" dirty="0" err="1"/>
              <a:t>antropyloric</a:t>
            </a:r>
            <a:r>
              <a:rPr lang="en-US" dirty="0"/>
              <a:t> coordination, resulting in delayed solid gastric emptying in conscious rats. Two strain gauge transducers were sutured onto the serosal surface of the antrum and pylorus, and postprandial gastric motility was monitored before, during, and after restraint stress. </a:t>
            </a:r>
            <a:r>
              <a:rPr lang="en-US" dirty="0" err="1"/>
              <a:t>Antropyloric</a:t>
            </a:r>
            <a:r>
              <a:rPr lang="en-US" dirty="0"/>
              <a:t> coordination, defined as a propagated single contraction from the antrum to the pylorus within 10 s, was followed by &gt; or = 20 s of quiescence. Restraint stress enhanced postprandial gastric motility in the antrum and pylorus to 140 +/- 9% and 134 +/- 9% of basal, respectively (n = 6). The number of episodes of </a:t>
            </a:r>
            <a:r>
              <a:rPr lang="en-US" dirty="0" err="1"/>
              <a:t>antropyloric</a:t>
            </a:r>
            <a:r>
              <a:rPr lang="en-US" dirty="0"/>
              <a:t> coordination before restraint stress, 2.4 +/- 0.4/10 min, was significantly reduced to 0.6 +/- 0.3/10 min by restraint stress. </a:t>
            </a:r>
            <a:r>
              <a:rPr lang="en-US" dirty="0" err="1"/>
              <a:t>Intracisternal</a:t>
            </a:r>
            <a:r>
              <a:rPr lang="en-US" dirty="0"/>
              <a:t> injection of the </a:t>
            </a:r>
            <a:r>
              <a:rPr lang="en-US" dirty="0" err="1"/>
              <a:t>CRF</a:t>
            </a:r>
            <a:r>
              <a:rPr lang="en-US" dirty="0"/>
              <a:t> type 2 receptor antagonist </a:t>
            </a:r>
            <a:r>
              <a:rPr lang="en-US" dirty="0" err="1"/>
              <a:t>astressin</a:t>
            </a:r>
            <a:r>
              <a:rPr lang="en-US" dirty="0"/>
              <a:t> 2B (60 microg) or guanethidine partially restored restraint stress-induced impairment of </a:t>
            </a:r>
            <a:r>
              <a:rPr lang="en-US" dirty="0" err="1"/>
              <a:t>antropyloric</a:t>
            </a:r>
            <a:r>
              <a:rPr lang="en-US" dirty="0"/>
              <a:t> coordination (1.6 +/- 0.3/10 min, n = 6). The restraint stress-induced augmentation of antral and pyloric contractions was increased by </a:t>
            </a:r>
            <a:r>
              <a:rPr lang="en-US" dirty="0" err="1"/>
              <a:t>astressin</a:t>
            </a:r>
            <a:r>
              <a:rPr lang="en-US" dirty="0"/>
              <a:t> 2B and guanethidine but abolished by atropine, hexamethonium, and vagotomy. Restraint stress enhanced postprandial gastric motility via a vagal cholinergic pathway. Restraint stress-induced delay of solid gastric emptying is due to impairment of </a:t>
            </a:r>
            <a:r>
              <a:rPr lang="en-US" dirty="0" err="1"/>
              <a:t>antropyloric</a:t>
            </a:r>
            <a:r>
              <a:rPr lang="en-US" dirty="0"/>
              <a:t> coordination. Restraint stress-induced impairment of </a:t>
            </a:r>
            <a:r>
              <a:rPr lang="en-US" dirty="0" err="1"/>
              <a:t>antropyloric</a:t>
            </a:r>
            <a:r>
              <a:rPr lang="en-US" dirty="0"/>
              <a:t> coordination might be mediated via a central </a:t>
            </a:r>
            <a:r>
              <a:rPr lang="en-US" dirty="0" err="1"/>
              <a:t>CRF</a:t>
            </a:r>
            <a:r>
              <a:rPr lang="en-US" dirty="0"/>
              <a:t> pathway.</a:t>
            </a:r>
          </a:p>
          <a:p>
            <a:r>
              <a:rPr lang="en-US" dirty="0" err="1"/>
              <a:t>PMID</a:t>
            </a:r>
            <a:r>
              <a:rPr lang="en-US" dirty="0"/>
              <a:t>: 16254129</a:t>
            </a:r>
          </a:p>
        </p:txBody>
      </p:sp>
      <p:sp>
        <p:nvSpPr>
          <p:cNvPr id="4" name="Slide Number Placeholder 3"/>
          <p:cNvSpPr>
            <a:spLocks noGrp="1"/>
          </p:cNvSpPr>
          <p:nvPr>
            <p:ph type="sldNum" sz="quarter" idx="5"/>
          </p:nvPr>
        </p:nvSpPr>
        <p:spPr/>
        <p:txBody>
          <a:bodyPr/>
          <a:lstStyle/>
          <a:p>
            <a:fld id="{84395D70-6B22-7945-A7F9-7B9653DBFDB7}" type="slidenum">
              <a:rPr lang="en-US" smtClean="0"/>
              <a:t>38</a:t>
            </a:fld>
            <a:endParaRPr lang="en-US"/>
          </a:p>
        </p:txBody>
      </p:sp>
    </p:spTree>
    <p:extLst>
      <p:ext uri="{BB962C8B-B14F-4D97-AF65-F5344CB8AC3E}">
        <p14:creationId xmlns:p14="http://schemas.microsoft.com/office/powerpoint/2010/main" val="21444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Neurogastroenterol</a:t>
            </a:r>
            <a:r>
              <a:rPr lang="en-US" dirty="0"/>
              <a:t> </a:t>
            </a:r>
            <a:r>
              <a:rPr lang="en-US" dirty="0" err="1"/>
              <a:t>Motil</a:t>
            </a:r>
            <a:r>
              <a:rPr lang="en-US" dirty="0"/>
              <a:t>. 2013 Mar;25(3):254-9, e166. </a:t>
            </a:r>
            <a:r>
              <a:rPr lang="en-US" dirty="0" err="1"/>
              <a:t>doi</a:t>
            </a:r>
            <a:r>
              <a:rPr lang="en-US" dirty="0"/>
              <a:t>: 10.1111/nmo.12053. </a:t>
            </a:r>
            <a:r>
              <a:rPr lang="en-US" dirty="0" err="1"/>
              <a:t>Epub</a:t>
            </a:r>
            <a:r>
              <a:rPr lang="en-US" dirty="0"/>
              <a:t> 2012 Dec 6.</a:t>
            </a:r>
          </a:p>
          <a:p>
            <a:endParaRPr lang="en-US" dirty="0"/>
          </a:p>
          <a:p>
            <a:r>
              <a:rPr lang="en-US" dirty="0"/>
              <a:t>Effect of DA-9701, a novel prokinetic agent, on stress-induced delayed gastric emptying and hormonal changes in rats.</a:t>
            </a:r>
          </a:p>
          <a:p>
            <a:endParaRPr lang="en-US" dirty="0"/>
          </a:p>
          <a:p>
            <a:r>
              <a:rPr lang="en-US" dirty="0"/>
              <a:t>Jung YS1, Kim MY, Lee HS, Park SL, Lee KJ.</a:t>
            </a:r>
          </a:p>
          <a:p>
            <a:endParaRPr lang="en-US" dirty="0"/>
          </a:p>
          <a:p>
            <a:r>
              <a:rPr lang="en-US" dirty="0"/>
              <a:t>Author information</a:t>
            </a:r>
          </a:p>
          <a:p>
            <a:endParaRPr lang="en-US" dirty="0"/>
          </a:p>
          <a:p>
            <a:r>
              <a:rPr lang="en-US" dirty="0"/>
              <a:t>Abstract</a:t>
            </a:r>
          </a:p>
          <a:p>
            <a:endParaRPr lang="en-US" dirty="0"/>
          </a:p>
          <a:p>
            <a:r>
              <a:rPr lang="en-US" dirty="0"/>
              <a:t>BACKGROUND: </a:t>
            </a:r>
          </a:p>
          <a:p>
            <a:endParaRPr lang="en-US" dirty="0"/>
          </a:p>
          <a:p>
            <a:r>
              <a:rPr lang="en-US" dirty="0"/>
              <a:t>DA-9701 is a novel prokinetic agent formulated with </a:t>
            </a:r>
            <a:r>
              <a:rPr lang="en-US" dirty="0" err="1"/>
              <a:t>Pharbitis</a:t>
            </a:r>
            <a:r>
              <a:rPr lang="en-US" dirty="0"/>
              <a:t> Semen and Corydalis Tuber. This study aimed to evaluate the effect of DA-9701 on stress-induced delay in gastric emptying and changes in plasma adrenocorticotropic hormone and ghrelin levels in rats.</a:t>
            </a:r>
          </a:p>
          <a:p>
            <a:endParaRPr lang="en-US" dirty="0"/>
          </a:p>
          <a:p>
            <a:r>
              <a:rPr lang="en-US" dirty="0"/>
              <a:t>METHODS: </a:t>
            </a:r>
          </a:p>
          <a:p>
            <a:endParaRPr lang="en-US" dirty="0"/>
          </a:p>
          <a:p>
            <a:r>
              <a:rPr lang="en-US" dirty="0"/>
              <a:t>Changes in gastric emptying in response to different durations of stress were evaluated. Gastric emptying was compared between the following groups: (</a:t>
            </a:r>
            <a:r>
              <a:rPr lang="en-US" dirty="0" err="1"/>
              <a:t>i</a:t>
            </a:r>
            <a:r>
              <a:rPr lang="en-US" dirty="0"/>
              <a:t>) </a:t>
            </a:r>
            <a:r>
              <a:rPr lang="en-US" dirty="0" err="1"/>
              <a:t>nonstressed</a:t>
            </a:r>
            <a:r>
              <a:rPr lang="en-US" dirty="0"/>
              <a:t> vehicle- or DA-9701-treated group, (ii) </a:t>
            </a:r>
            <a:r>
              <a:rPr lang="en-US" dirty="0" err="1"/>
              <a:t>nonstressed</a:t>
            </a:r>
            <a:r>
              <a:rPr lang="en-US" dirty="0"/>
              <a:t> vehicle- or </a:t>
            </a:r>
            <a:r>
              <a:rPr lang="en-US" dirty="0" err="1"/>
              <a:t>mosapride</a:t>
            </a:r>
            <a:r>
              <a:rPr lang="en-US" dirty="0"/>
              <a:t>-treated group, (iii) 2-h stressed vehicle- or DA-9701-treated group, and (iv) 2-h stressed vehicle- or </a:t>
            </a:r>
            <a:r>
              <a:rPr lang="en-US" dirty="0" err="1"/>
              <a:t>mosapride</a:t>
            </a:r>
            <a:r>
              <a:rPr lang="en-US" dirty="0"/>
              <a:t>-treated group. Water immersion restraint stress was used as the stressor. DA-9701 or </a:t>
            </a:r>
            <a:r>
              <a:rPr lang="en-US" dirty="0" err="1"/>
              <a:t>mosapride</a:t>
            </a:r>
            <a:r>
              <a:rPr lang="en-US" dirty="0"/>
              <a:t> at 3 mg kg(-1) was administered to the rats after subjecting them to 2-h stress, and then gastric emptying was measured using the phenol red method.</a:t>
            </a:r>
          </a:p>
          <a:p>
            <a:endParaRPr lang="en-US" dirty="0"/>
          </a:p>
          <a:p>
            <a:r>
              <a:rPr lang="en-US" dirty="0"/>
              <a:t>KEY RESULTS: </a:t>
            </a:r>
          </a:p>
          <a:p>
            <a:endParaRPr lang="en-US" dirty="0"/>
          </a:p>
          <a:p>
            <a:r>
              <a:rPr lang="en-US" dirty="0"/>
              <a:t>Gastric emptying was significantly delayed in the 2-h stressed group compared with the </a:t>
            </a:r>
            <a:r>
              <a:rPr lang="en-US" dirty="0" err="1"/>
              <a:t>nonstressed</a:t>
            </a:r>
            <a:r>
              <a:rPr lang="en-US" dirty="0"/>
              <a:t> group. </a:t>
            </a:r>
            <a:r>
              <a:rPr lang="en-US" dirty="0" err="1"/>
              <a:t>Mosapride</a:t>
            </a:r>
            <a:r>
              <a:rPr lang="en-US" dirty="0"/>
              <a:t> administration resulted in significant recovery from the stress-induced delay in gastric emptying. Gastric emptying in the rats that underwent 2-h stress followed by DA-9701 administration was not significantly different from that in the </a:t>
            </a:r>
            <a:r>
              <a:rPr lang="en-US" dirty="0" err="1"/>
              <a:t>nonstressed</a:t>
            </a:r>
            <a:r>
              <a:rPr lang="en-US" dirty="0"/>
              <a:t> group. The plasma adrenocorticotropic hormone and active ghrelin levels in the 2-h stressed group were significantly higher than those in the </a:t>
            </a:r>
            <a:r>
              <a:rPr lang="en-US" dirty="0" err="1"/>
              <a:t>nonstressed</a:t>
            </a:r>
            <a:r>
              <a:rPr lang="en-US" dirty="0"/>
              <a:t> group. These increases were significantly inhibited by DA-9701.</a:t>
            </a:r>
          </a:p>
          <a:p>
            <a:endParaRPr lang="en-US" dirty="0"/>
          </a:p>
          <a:p>
            <a:r>
              <a:rPr lang="en-US" dirty="0"/>
              <a:t>CONCLUSIONS &amp; INFERENCES: </a:t>
            </a:r>
          </a:p>
          <a:p>
            <a:endParaRPr lang="en-US" dirty="0"/>
          </a:p>
          <a:p>
            <a:r>
              <a:rPr lang="en-US" dirty="0"/>
              <a:t>The administration of DA-9701 improved delayed gastric emptying and inhibited the hormonal changes induced by stress, suggesting that DA-9701 can be used as a gastroprokinetic agent for the treatment of delayed gastric emptying, particularly that associated with stress.</a:t>
            </a:r>
          </a:p>
          <a:p>
            <a:endParaRPr lang="en-US" dirty="0"/>
          </a:p>
          <a:p>
            <a:r>
              <a:rPr lang="en-US" dirty="0"/>
              <a:t>© 2012 Blackwell Publishing Ltd.</a:t>
            </a:r>
          </a:p>
          <a:p>
            <a:endParaRPr lang="en-US" dirty="0"/>
          </a:p>
          <a:p>
            <a:r>
              <a:rPr lang="en-US" dirty="0" err="1"/>
              <a:t>PMID</a:t>
            </a:r>
            <a:r>
              <a:rPr lang="en-US" dirty="0"/>
              <a:t>: 23216854 </a:t>
            </a:r>
          </a:p>
          <a:p>
            <a:endParaRPr lang="en-US" dirty="0"/>
          </a:p>
          <a:p>
            <a:endParaRPr lang="en-US" dirty="0"/>
          </a:p>
          <a:p>
            <a:endParaRPr lang="en-US" dirty="0"/>
          </a:p>
          <a:p>
            <a:endParaRPr lang="en-US" dirty="0"/>
          </a:p>
          <a:p>
            <a:endParaRPr lang="en-US" dirty="0"/>
          </a:p>
          <a:p>
            <a:r>
              <a:rPr lang="en-US" dirty="0"/>
              <a:t>15.</a:t>
            </a:r>
          </a:p>
          <a:p>
            <a:endParaRPr lang="en-US" dirty="0"/>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2009 May;296(5):R1358-65. </a:t>
            </a:r>
            <a:r>
              <a:rPr lang="en-US" dirty="0" err="1"/>
              <a:t>doi</a:t>
            </a:r>
            <a:r>
              <a:rPr lang="en-US" dirty="0"/>
              <a:t>: 10.1152/ajpregu.90928.2008. </a:t>
            </a:r>
            <a:r>
              <a:rPr lang="en-US" dirty="0" err="1"/>
              <a:t>Epub</a:t>
            </a:r>
            <a:r>
              <a:rPr lang="en-US" dirty="0"/>
              <a:t> 2009 Mar 4.</a:t>
            </a:r>
          </a:p>
          <a:p>
            <a:endParaRPr lang="en-US" dirty="0"/>
          </a:p>
          <a:p>
            <a:r>
              <a:rPr lang="en-US" dirty="0"/>
              <a:t>Effects of repeated restraint stress on gastric motility in rats.</a:t>
            </a:r>
          </a:p>
          <a:p>
            <a:endParaRPr lang="en-US" dirty="0"/>
          </a:p>
          <a:p>
            <a:r>
              <a:rPr lang="en-US" dirty="0"/>
              <a:t>Zheng J1, </a:t>
            </a:r>
            <a:r>
              <a:rPr lang="en-US" dirty="0" err="1"/>
              <a:t>Dobner</a:t>
            </a:r>
            <a:r>
              <a:rPr lang="en-US" dirty="0"/>
              <a:t> A, </a:t>
            </a:r>
            <a:r>
              <a:rPr lang="en-US" dirty="0" err="1"/>
              <a:t>Babygirija</a:t>
            </a:r>
            <a:r>
              <a:rPr lang="en-US" dirty="0"/>
              <a:t> R, Ludwig K, Takahashi T.</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In our daily life, individuals encounter with various types of stress. Accumulation of daily life stress (chronic stress) often causes gastrointestinal symptoms and functional gastrointestinal diseases. Although some can adapt toward chronic stress, the adaptation mechanism against chronic stress remains unknown. Although acute stress delays gastric emptying and alters upper gastrointestinal motility, effects of chronic stress on gastric motility still remain unclear. We investigated the effects of acute (single stress) and chronic (repeated stress for 5 consecutive days) stress on solid gastric emptying and </a:t>
            </a:r>
            <a:r>
              <a:rPr lang="en-US" dirty="0" err="1"/>
              <a:t>interdigestive</a:t>
            </a:r>
            <a:r>
              <a:rPr lang="en-US" dirty="0"/>
              <a:t> gastroduodenal contractions in rats. It is well established that acute restraint stress inhibits solid gastric emptying via central corticotropin-releasing factor (</a:t>
            </a:r>
            <a:r>
              <a:rPr lang="en-US" dirty="0" err="1"/>
              <a:t>CRF</a:t>
            </a:r>
            <a:r>
              <a:rPr lang="en-US" dirty="0"/>
              <a:t>). To investigate whether the sensitivity to </a:t>
            </a:r>
            <a:r>
              <a:rPr lang="en-US" dirty="0" err="1"/>
              <a:t>CRF</a:t>
            </a:r>
            <a:r>
              <a:rPr lang="en-US" dirty="0"/>
              <a:t> is altered following chronic stress, </a:t>
            </a:r>
            <a:r>
              <a:rPr lang="en-US" dirty="0" err="1"/>
              <a:t>CRF</a:t>
            </a:r>
            <a:r>
              <a:rPr lang="en-US" dirty="0"/>
              <a:t> was administered </a:t>
            </a:r>
            <a:r>
              <a:rPr lang="en-US" dirty="0" err="1"/>
              <a:t>intracisternally</a:t>
            </a:r>
            <a:r>
              <a:rPr lang="en-US" dirty="0"/>
              <a:t>. Ghrelin is involved in regulating gastric emptying and upper gastrointestinal motility in rodents. The changes in plasma active ghrelin levels and mRNA expression in the stomach were studied following chronic stress. To evaluate the effects of chronic stress on the hypothalamus-pituitary-adrenal (</a:t>
            </a:r>
            <a:r>
              <a:rPr lang="en-US" dirty="0" err="1"/>
              <a:t>HPA</a:t>
            </a:r>
            <a:r>
              <a:rPr lang="en-US" dirty="0"/>
              <a:t>) axis, plasma corticosterone levels were also measured. Delayed gastric emptying observed in acute stress was completely restored following chronic stress. Acute stress abolished gastric phase III-like contractions, without affecting duodenal phase III-like contractions in the </a:t>
            </a:r>
            <a:r>
              <a:rPr lang="en-US" dirty="0" err="1"/>
              <a:t>interdigestive</a:t>
            </a:r>
            <a:r>
              <a:rPr lang="en-US" dirty="0"/>
              <a:t> state. Impaired gastric phase III-like contractions were also restored following chronic stress. Plasma ghrelin levels and ghrelin mRNA expression were increased significantly after chronic stress. </a:t>
            </a:r>
            <a:r>
              <a:rPr lang="en-US" dirty="0" err="1"/>
              <a:t>Intracisternal</a:t>
            </a:r>
            <a:r>
              <a:rPr lang="en-US" dirty="0"/>
              <a:t> injection of </a:t>
            </a:r>
            <a:r>
              <a:rPr lang="en-US" dirty="0" err="1"/>
              <a:t>CRF</a:t>
            </a:r>
            <a:r>
              <a:rPr lang="en-US" dirty="0"/>
              <a:t> delayed gastric emptying and impaired gastric motility in rats who received chronic stress. Plasma corticosterone concentrations were no more elevated following chronic stress. The restored gastric emptying following chronic stress was antagonized by the administration of ghrelin receptor antagonists. The adaptation mechanism may involve upregulation of ghrelin expression and attenuation of the </a:t>
            </a:r>
            <a:r>
              <a:rPr lang="en-US" dirty="0" err="1"/>
              <a:t>HPA</a:t>
            </a:r>
            <a:r>
              <a:rPr lang="en-US" dirty="0"/>
              <a:t> axis. In contrast, the sensitivity to central </a:t>
            </a:r>
            <a:r>
              <a:rPr lang="en-US" dirty="0" err="1"/>
              <a:t>CRF</a:t>
            </a:r>
            <a:r>
              <a:rPr lang="en-US" dirty="0"/>
              <a:t> remained unaltered following chronic stress in rats.</a:t>
            </a:r>
          </a:p>
          <a:p>
            <a:endParaRPr lang="en-US" dirty="0"/>
          </a:p>
          <a:p>
            <a:r>
              <a:rPr lang="en-US" dirty="0" err="1"/>
              <a:t>PMID</a:t>
            </a:r>
            <a:r>
              <a:rPr lang="en-US" dirty="0"/>
              <a:t>: 19261914 </a:t>
            </a:r>
          </a:p>
          <a:p>
            <a:endParaRPr lang="en-US" dirty="0"/>
          </a:p>
          <a:p>
            <a:endParaRPr lang="en-US" dirty="0"/>
          </a:p>
          <a:p>
            <a:endParaRPr lang="en-US" dirty="0"/>
          </a:p>
          <a:p>
            <a:endParaRPr lang="en-US" dirty="0"/>
          </a:p>
          <a:p>
            <a:r>
              <a:rPr lang="en-US" dirty="0"/>
              <a:t>20.</a:t>
            </a:r>
          </a:p>
          <a:p>
            <a:r>
              <a:rPr lang="en-US" dirty="0"/>
              <a:t>Phytomedicine. 2008 Aug;15(8):602-11. </a:t>
            </a:r>
            <a:r>
              <a:rPr lang="en-US" dirty="0" err="1"/>
              <a:t>doi</a:t>
            </a:r>
            <a:r>
              <a:rPr lang="en-US" dirty="0"/>
              <a:t>: 10.1016/j.phymed.2008.02.005. </a:t>
            </a:r>
            <a:r>
              <a:rPr lang="en-US" dirty="0" err="1"/>
              <a:t>Epub</a:t>
            </a:r>
            <a:r>
              <a:rPr lang="en-US" dirty="0"/>
              <a:t> 2008 Apr 21.</a:t>
            </a:r>
          </a:p>
          <a:p>
            <a:r>
              <a:rPr lang="en-US" dirty="0"/>
              <a:t>Regulative effects of essential oil from </a:t>
            </a:r>
            <a:r>
              <a:rPr lang="en-US" dirty="0" err="1"/>
              <a:t>Atractylodes</a:t>
            </a:r>
            <a:r>
              <a:rPr lang="en-US" dirty="0"/>
              <a:t> </a:t>
            </a:r>
            <a:r>
              <a:rPr lang="en-US" dirty="0" err="1"/>
              <a:t>lancea</a:t>
            </a:r>
            <a:r>
              <a:rPr lang="en-US" dirty="0"/>
              <a:t> on delayed gastric emptying in stress-induced rats.</a:t>
            </a:r>
          </a:p>
          <a:p>
            <a:r>
              <a:rPr lang="en-US" dirty="0"/>
              <a:t>Zhang H1, Han T, Sun LN, Huang BK, Chen </a:t>
            </a:r>
            <a:r>
              <a:rPr lang="en-US" dirty="0" err="1"/>
              <a:t>YF</a:t>
            </a:r>
            <a:r>
              <a:rPr lang="en-US" dirty="0"/>
              <a:t>, Zheng HC, Qin LP.</a:t>
            </a:r>
          </a:p>
          <a:p>
            <a:r>
              <a:rPr lang="en-US" dirty="0"/>
              <a:t>Author information</a:t>
            </a:r>
          </a:p>
          <a:p>
            <a:endParaRPr lang="en-US" dirty="0"/>
          </a:p>
          <a:p>
            <a:r>
              <a:rPr lang="en-US" dirty="0"/>
              <a:t>Abstract</a:t>
            </a:r>
          </a:p>
          <a:p>
            <a:r>
              <a:rPr lang="en-US" dirty="0"/>
              <a:t>Gastric motor dysfunction induced by psychological stress results in many symptoms of functional dyspepsia (FD). There are a number of herbal medicines that are reported to improve gastrointestinal motor. However, the mechanisms of considerable herbal medicines are not explicit. In the present study, the effects of an essential oil (</a:t>
            </a:r>
            <a:r>
              <a:rPr lang="en-US" dirty="0" err="1"/>
              <a:t>EO</a:t>
            </a:r>
            <a:r>
              <a:rPr lang="en-US" dirty="0"/>
              <a:t>) extracted from </a:t>
            </a:r>
            <a:r>
              <a:rPr lang="en-US" dirty="0" err="1"/>
              <a:t>Atractylodes</a:t>
            </a:r>
            <a:r>
              <a:rPr lang="en-US" dirty="0"/>
              <a:t> </a:t>
            </a:r>
            <a:r>
              <a:rPr lang="en-US" dirty="0" err="1"/>
              <a:t>lancea</a:t>
            </a:r>
            <a:r>
              <a:rPr lang="en-US" dirty="0"/>
              <a:t> on delayed gastric emptying, gastrointestinal hormone and hypothalamic corticotropin-releasing factor (</a:t>
            </a:r>
            <a:r>
              <a:rPr lang="en-US" dirty="0" err="1"/>
              <a:t>CRF</a:t>
            </a:r>
            <a:r>
              <a:rPr lang="en-US" dirty="0"/>
              <a:t>) abnormalities induced by restraint stress in rats were investigated and the mechanism of the </a:t>
            </a:r>
            <a:r>
              <a:rPr lang="en-US" dirty="0" err="1"/>
              <a:t>EO</a:t>
            </a:r>
            <a:r>
              <a:rPr lang="en-US" dirty="0"/>
              <a:t> is also explored. Oral administration of </a:t>
            </a:r>
            <a:r>
              <a:rPr lang="en-US" dirty="0" err="1"/>
              <a:t>EO</a:t>
            </a:r>
            <a:r>
              <a:rPr lang="en-US" dirty="0"/>
              <a:t> for 7 days did not affect normal gastric emptying, but accelerated delayed gastric emptying induced by restraint stress in rats. The </a:t>
            </a:r>
            <a:r>
              <a:rPr lang="en-US" dirty="0" err="1"/>
              <a:t>EO</a:t>
            </a:r>
            <a:r>
              <a:rPr lang="en-US" dirty="0"/>
              <a:t> significantly increased the levels of motilin (</a:t>
            </a:r>
            <a:r>
              <a:rPr lang="en-US" dirty="0" err="1"/>
              <a:t>MTL</a:t>
            </a:r>
            <a:r>
              <a:rPr lang="en-US" dirty="0"/>
              <a:t>) and gastrin (GAS) and decreased the levels of somatostatin (SS) and </a:t>
            </a:r>
            <a:r>
              <a:rPr lang="en-US" dirty="0" err="1"/>
              <a:t>CRF</a:t>
            </a:r>
            <a:r>
              <a:rPr lang="en-US" dirty="0"/>
              <a:t>. The </a:t>
            </a:r>
            <a:r>
              <a:rPr lang="en-US" dirty="0" err="1"/>
              <a:t>EO</a:t>
            </a:r>
            <a:r>
              <a:rPr lang="en-US" dirty="0"/>
              <a:t> did not modify gastric emptying in </a:t>
            </a:r>
            <a:r>
              <a:rPr lang="en-US" dirty="0" err="1"/>
              <a:t>vagotomized</a:t>
            </a:r>
            <a:r>
              <a:rPr lang="en-US" dirty="0"/>
              <a:t> rats that underwent restraint stress, but antagonized delayed gastric emptying induced by </a:t>
            </a:r>
            <a:r>
              <a:rPr lang="en-US" dirty="0" err="1"/>
              <a:t>intracisternal</a:t>
            </a:r>
            <a:r>
              <a:rPr lang="en-US" dirty="0"/>
              <a:t> injection of </a:t>
            </a:r>
            <a:r>
              <a:rPr lang="en-US" dirty="0" err="1"/>
              <a:t>CRF</a:t>
            </a:r>
            <a:r>
              <a:rPr lang="en-US" dirty="0"/>
              <a:t>. These results suggest that the regulative effects of the </a:t>
            </a:r>
            <a:r>
              <a:rPr lang="en-US" dirty="0" err="1"/>
              <a:t>EO</a:t>
            </a:r>
            <a:r>
              <a:rPr lang="en-US" dirty="0"/>
              <a:t> on delayed gastric emptying are preformed mainly via inhibition of the release of central </a:t>
            </a:r>
            <a:r>
              <a:rPr lang="en-US" dirty="0" err="1"/>
              <a:t>CRF</a:t>
            </a:r>
            <a:r>
              <a:rPr lang="en-US" dirty="0"/>
              <a:t> and activation of vagal pathway, which are also involved in the release of gastrointestinal hormones such as </a:t>
            </a:r>
            <a:r>
              <a:rPr lang="en-US" dirty="0" err="1"/>
              <a:t>MTL</a:t>
            </a:r>
            <a:r>
              <a:rPr lang="en-US" dirty="0"/>
              <a:t>, GAS and SS.</a:t>
            </a:r>
          </a:p>
          <a:p>
            <a:r>
              <a:rPr lang="en-US" dirty="0" err="1"/>
              <a:t>PMID</a:t>
            </a:r>
            <a:r>
              <a:rPr lang="en-US" dirty="0"/>
              <a:t>: 18430552</a:t>
            </a:r>
          </a:p>
          <a:p>
            <a:endParaRPr lang="en-US" dirty="0"/>
          </a:p>
          <a:p>
            <a:r>
              <a:rPr lang="en-US" dirty="0"/>
              <a:t>Life Sci. 2008 Apr 9;82(15-16):862-8. </a:t>
            </a:r>
            <a:r>
              <a:rPr lang="en-US" dirty="0" err="1"/>
              <a:t>doi</a:t>
            </a:r>
            <a:r>
              <a:rPr lang="en-US" dirty="0"/>
              <a:t>: 10.1016/j.lfs.2008.01.020. </a:t>
            </a:r>
            <a:r>
              <a:rPr lang="en-US" dirty="0" err="1"/>
              <a:t>Epub</a:t>
            </a:r>
            <a:r>
              <a:rPr lang="en-US" dirty="0"/>
              <a:t> 2008 Feb 16.</a:t>
            </a:r>
          </a:p>
          <a:p>
            <a:r>
              <a:rPr lang="en-US" dirty="0"/>
              <a:t>Effect of chronic stress on gastric emptying and plasma ghrelin levels in rats.</a:t>
            </a:r>
          </a:p>
          <a:p>
            <a:r>
              <a:rPr lang="en-US" dirty="0"/>
              <a:t>Ochi M1, </a:t>
            </a:r>
            <a:r>
              <a:rPr lang="en-US" dirty="0" err="1"/>
              <a:t>Tominaga</a:t>
            </a:r>
            <a:r>
              <a:rPr lang="en-US" dirty="0"/>
              <a:t> K, Tanaka F, </a:t>
            </a:r>
            <a:r>
              <a:rPr lang="en-US" dirty="0" err="1"/>
              <a:t>Tanigawa</a:t>
            </a:r>
            <a:r>
              <a:rPr lang="en-US" dirty="0"/>
              <a:t> T, Shiba M, Watanabe T, Fujiwara Y, </a:t>
            </a:r>
            <a:r>
              <a:rPr lang="en-US" dirty="0" err="1"/>
              <a:t>Oshitani</a:t>
            </a:r>
            <a:r>
              <a:rPr lang="en-US" dirty="0"/>
              <a:t> N, Higuchi K, Arakawa T.</a:t>
            </a:r>
          </a:p>
          <a:p>
            <a:r>
              <a:rPr lang="en-US" dirty="0"/>
              <a:t>Author information</a:t>
            </a:r>
          </a:p>
          <a:p>
            <a:endParaRPr lang="en-US" dirty="0"/>
          </a:p>
          <a:p>
            <a:r>
              <a:rPr lang="en-US" dirty="0"/>
              <a:t>Abstract</a:t>
            </a:r>
          </a:p>
          <a:p>
            <a:r>
              <a:rPr lang="en-US" dirty="0"/>
              <a:t>Chronic stress is associated with gastrointestinal functional diseases. Although the pathophysiology seems to be associated with gastrointestinal motility, their mechanisms remain unclear. We investigated gastric emptying and chemical mediators under conditions of continuous stress, which were produced using 8-week-old male Wistar rats kept in a cage filled with water to 2 cm height for 5 days. We examined gastric emptying by the phenol red method and chemical mediators at 4, 8, and 24 h and 3 and 5 days after initiation of stress restraint. Plasma ACTH level was significantly higher in the stress throughout the period of measurement. Continuous stress delayed gastric emptying until 24 h: peak delay was observed at 8 h, whereas gastric emptying was accelerated on days 3 and 5. Plasma noradrenalin level was significantly elevated at every time point until 24 h. Guanethidine pretreatment eliminated the delay in gastric emptying at 8 h. Active ghrelin was significantly increased on days 3 and 5 after peak (at 24 h) plasma total and </a:t>
            </a:r>
            <a:r>
              <a:rPr lang="en-US" dirty="0" err="1"/>
              <a:t>desacyl</a:t>
            </a:r>
            <a:r>
              <a:rPr lang="en-US" dirty="0"/>
              <a:t> ghrelin in the stress group. Number of ghrelin-</a:t>
            </a:r>
            <a:r>
              <a:rPr lang="en-US" dirty="0" err="1"/>
              <a:t>immunoreactive</a:t>
            </a:r>
            <a:r>
              <a:rPr lang="en-US" dirty="0"/>
              <a:t> cells and level of preproghrelin mRNA expression in the gastric body increased in parallel with plasma active ghrelin level. Pretreatment with growth hormone </a:t>
            </a:r>
            <a:r>
              <a:rPr lang="en-US" dirty="0" err="1"/>
              <a:t>secretagogue</a:t>
            </a:r>
            <a:r>
              <a:rPr lang="en-US" dirty="0"/>
              <a:t> receptor antagonist at 5 days partially inhibited the stress-induced acceleration of gastric emptying. Delayed gastric emptying at acute phase of continuous stress was mediated via sympathetic pathway, while acceleration at chronic phase was mediated via increased active ghrelin release from the stomach.</a:t>
            </a:r>
          </a:p>
          <a:p>
            <a:r>
              <a:rPr lang="en-US" dirty="0" err="1"/>
              <a:t>PMID</a:t>
            </a:r>
            <a:r>
              <a:rPr lang="en-US" dirty="0"/>
              <a:t>: 18343456 </a:t>
            </a:r>
          </a:p>
          <a:p>
            <a:endParaRPr lang="en-US" dirty="0"/>
          </a:p>
          <a:p>
            <a:endParaRPr lang="en-US" dirty="0"/>
          </a:p>
          <a:p>
            <a:r>
              <a:rPr lang="en-US" dirty="0"/>
              <a:t>24.</a:t>
            </a:r>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2006 Mar;290(3):R616-24. </a:t>
            </a:r>
            <a:r>
              <a:rPr lang="en-US" dirty="0" err="1"/>
              <a:t>Epub</a:t>
            </a:r>
            <a:r>
              <a:rPr lang="en-US" dirty="0"/>
              <a:t> 2005 Oct 27.</a:t>
            </a:r>
          </a:p>
          <a:p>
            <a:r>
              <a:rPr lang="en-US" dirty="0"/>
              <a:t>Restraint stress augments postprandial gastric contractions but impairs </a:t>
            </a:r>
            <a:r>
              <a:rPr lang="en-US" dirty="0" err="1"/>
              <a:t>antropyloric</a:t>
            </a:r>
            <a:r>
              <a:rPr lang="en-US" dirty="0"/>
              <a:t> coordination in conscious rats.</a:t>
            </a:r>
          </a:p>
          <a:p>
            <a:r>
              <a:rPr lang="en-US" dirty="0"/>
              <a:t>Nakade Y1, </a:t>
            </a:r>
            <a:r>
              <a:rPr lang="en-US" dirty="0" err="1"/>
              <a:t>Tsuchida</a:t>
            </a:r>
            <a:r>
              <a:rPr lang="en-US" dirty="0"/>
              <a:t> D, Fukuda H, </a:t>
            </a:r>
            <a:r>
              <a:rPr lang="en-US" dirty="0" err="1"/>
              <a:t>Iwa</a:t>
            </a:r>
            <a:r>
              <a:rPr lang="en-US" dirty="0"/>
              <a:t> M, Pappas TN, Takahashi T.</a:t>
            </a:r>
          </a:p>
          <a:p>
            <a:r>
              <a:rPr lang="en-US" dirty="0"/>
              <a:t>Author information</a:t>
            </a:r>
          </a:p>
          <a:p>
            <a:endParaRPr lang="en-US" dirty="0"/>
          </a:p>
          <a:p>
            <a:r>
              <a:rPr lang="en-US" dirty="0"/>
              <a:t>Abstract</a:t>
            </a:r>
          </a:p>
          <a:p>
            <a:r>
              <a:rPr lang="en-US" dirty="0"/>
              <a:t>Central corticotropin-releasing factor (</a:t>
            </a:r>
            <a:r>
              <a:rPr lang="en-US" dirty="0" err="1"/>
              <a:t>CRF</a:t>
            </a:r>
            <a:r>
              <a:rPr lang="en-US" dirty="0"/>
              <a:t>) plays an important role in mediating restraint stress-induced delayed gastric emptying. However, it is unclear how restraint stress modulates gastric motility to delay gastric emptying. Inasmuch as solid gastric emptying is regulated via </a:t>
            </a:r>
            <a:r>
              <a:rPr lang="en-US" dirty="0" err="1"/>
              <a:t>antropyloric</a:t>
            </a:r>
            <a:r>
              <a:rPr lang="en-US" dirty="0"/>
              <a:t> coordination, we hypothesized that restraint stress impairs </a:t>
            </a:r>
            <a:r>
              <a:rPr lang="en-US" dirty="0" err="1"/>
              <a:t>antropyloric</a:t>
            </a:r>
            <a:r>
              <a:rPr lang="en-US" dirty="0"/>
              <a:t> coordination, resulting in delayed solid gastric emptying in conscious rats. Two strain gauge transducers were sutured onto the serosal surface of the antrum and pylorus, and postprandial gastric motility was monitored before, during, and after restraint stress. </a:t>
            </a:r>
            <a:r>
              <a:rPr lang="en-US" dirty="0" err="1"/>
              <a:t>Antropyloric</a:t>
            </a:r>
            <a:r>
              <a:rPr lang="en-US" dirty="0"/>
              <a:t> coordination, defined as a propagated single contraction from the antrum to the pylorus within 10 s, was followed by &gt; or = 20 s of quiescence. Restraint stress enhanced postprandial gastric motility in the antrum and pylorus to 140 +/- 9% and 134 +/- 9% of basal, respectively (n = 6). The number of episodes of </a:t>
            </a:r>
            <a:r>
              <a:rPr lang="en-US" dirty="0" err="1"/>
              <a:t>antropyloric</a:t>
            </a:r>
            <a:r>
              <a:rPr lang="en-US" dirty="0"/>
              <a:t> coordination before restraint stress, 2.4 +/- 0.4/10 min, was significantly reduced to 0.6 +/- 0.3/10 min by restraint stress. </a:t>
            </a:r>
            <a:r>
              <a:rPr lang="en-US" dirty="0" err="1"/>
              <a:t>Intracisternal</a:t>
            </a:r>
            <a:r>
              <a:rPr lang="en-US" dirty="0"/>
              <a:t> injection of the </a:t>
            </a:r>
            <a:r>
              <a:rPr lang="en-US" dirty="0" err="1"/>
              <a:t>CRF</a:t>
            </a:r>
            <a:r>
              <a:rPr lang="en-US" dirty="0"/>
              <a:t> type 2 receptor antagonist </a:t>
            </a:r>
            <a:r>
              <a:rPr lang="en-US" dirty="0" err="1"/>
              <a:t>astressin</a:t>
            </a:r>
            <a:r>
              <a:rPr lang="en-US" dirty="0"/>
              <a:t> 2B (60 microg) or guanethidine partially restored restraint stress-induced impairment of </a:t>
            </a:r>
            <a:r>
              <a:rPr lang="en-US" dirty="0" err="1"/>
              <a:t>antropyloric</a:t>
            </a:r>
            <a:r>
              <a:rPr lang="en-US" dirty="0"/>
              <a:t> coordination (1.6 +/- 0.3/10 min, n = 6). The restraint stress-induced augmentation of antral and pyloric contractions was increased by </a:t>
            </a:r>
            <a:r>
              <a:rPr lang="en-US" dirty="0" err="1"/>
              <a:t>astressin</a:t>
            </a:r>
            <a:r>
              <a:rPr lang="en-US" dirty="0"/>
              <a:t> 2B and guanethidine but abolished by atropine, hexamethonium, and vagotomy. Restraint stress enhanced postprandial gastric motility via a vagal cholinergic pathway. Restraint stress-induced delay of solid gastric emptying is due to impairment of </a:t>
            </a:r>
            <a:r>
              <a:rPr lang="en-US" dirty="0" err="1"/>
              <a:t>antropyloric</a:t>
            </a:r>
            <a:r>
              <a:rPr lang="en-US" dirty="0"/>
              <a:t> coordination. Restraint stress-induced impairment of </a:t>
            </a:r>
            <a:r>
              <a:rPr lang="en-US" dirty="0" err="1"/>
              <a:t>antropyloric</a:t>
            </a:r>
            <a:r>
              <a:rPr lang="en-US" dirty="0"/>
              <a:t> coordination might be mediated via a central </a:t>
            </a:r>
            <a:r>
              <a:rPr lang="en-US" dirty="0" err="1"/>
              <a:t>CRF</a:t>
            </a:r>
            <a:r>
              <a:rPr lang="en-US" dirty="0"/>
              <a:t> pathway.</a:t>
            </a:r>
          </a:p>
          <a:p>
            <a:r>
              <a:rPr lang="en-US" dirty="0" err="1"/>
              <a:t>PMID</a:t>
            </a:r>
            <a:r>
              <a:rPr lang="en-US" dirty="0"/>
              <a:t>: 16254129</a:t>
            </a:r>
          </a:p>
        </p:txBody>
      </p:sp>
      <p:sp>
        <p:nvSpPr>
          <p:cNvPr id="4" name="Slide Number Placeholder 3"/>
          <p:cNvSpPr>
            <a:spLocks noGrp="1"/>
          </p:cNvSpPr>
          <p:nvPr>
            <p:ph type="sldNum" sz="quarter" idx="5"/>
          </p:nvPr>
        </p:nvSpPr>
        <p:spPr/>
        <p:txBody>
          <a:bodyPr/>
          <a:lstStyle/>
          <a:p>
            <a:fld id="{84395D70-6B22-7945-A7F9-7B9653DBFDB7}" type="slidenum">
              <a:rPr lang="en-US" smtClean="0"/>
              <a:t>39</a:t>
            </a:fld>
            <a:endParaRPr lang="en-US"/>
          </a:p>
        </p:txBody>
      </p:sp>
    </p:spTree>
    <p:extLst>
      <p:ext uri="{BB962C8B-B14F-4D97-AF65-F5344CB8AC3E}">
        <p14:creationId xmlns:p14="http://schemas.microsoft.com/office/powerpoint/2010/main" val="1395292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Neurogastroenterol</a:t>
            </a:r>
            <a:r>
              <a:rPr lang="en-US" dirty="0"/>
              <a:t> </a:t>
            </a:r>
            <a:r>
              <a:rPr lang="en-US" dirty="0" err="1"/>
              <a:t>Motil</a:t>
            </a:r>
            <a:r>
              <a:rPr lang="en-US" dirty="0"/>
              <a:t>. 2013 Mar;25(3):254-9, e166. </a:t>
            </a:r>
            <a:r>
              <a:rPr lang="en-US" dirty="0" err="1"/>
              <a:t>doi</a:t>
            </a:r>
            <a:r>
              <a:rPr lang="en-US" dirty="0"/>
              <a:t>: 10.1111/nmo.12053. </a:t>
            </a:r>
            <a:r>
              <a:rPr lang="en-US" dirty="0" err="1"/>
              <a:t>Epub</a:t>
            </a:r>
            <a:r>
              <a:rPr lang="en-US" dirty="0"/>
              <a:t> 2012 Dec 6.</a:t>
            </a:r>
          </a:p>
          <a:p>
            <a:endParaRPr lang="en-US" dirty="0"/>
          </a:p>
          <a:p>
            <a:r>
              <a:rPr lang="en-US" dirty="0"/>
              <a:t>Effect of DA-9701, a novel prokinetic agent, on stress-induced delayed gastric emptying and hormonal changes in rats.</a:t>
            </a:r>
          </a:p>
          <a:p>
            <a:endParaRPr lang="en-US" dirty="0"/>
          </a:p>
          <a:p>
            <a:r>
              <a:rPr lang="en-US" dirty="0"/>
              <a:t>Jung YS1, Kim MY, Lee HS, Park SL, Lee KJ.</a:t>
            </a:r>
          </a:p>
          <a:p>
            <a:endParaRPr lang="en-US" dirty="0"/>
          </a:p>
          <a:p>
            <a:r>
              <a:rPr lang="en-US" dirty="0"/>
              <a:t>Author information</a:t>
            </a:r>
          </a:p>
          <a:p>
            <a:endParaRPr lang="en-US" dirty="0"/>
          </a:p>
          <a:p>
            <a:r>
              <a:rPr lang="en-US" dirty="0"/>
              <a:t>Abstract</a:t>
            </a:r>
          </a:p>
          <a:p>
            <a:endParaRPr lang="en-US" dirty="0"/>
          </a:p>
          <a:p>
            <a:r>
              <a:rPr lang="en-US" dirty="0"/>
              <a:t>BACKGROUND: </a:t>
            </a:r>
          </a:p>
          <a:p>
            <a:endParaRPr lang="en-US" dirty="0"/>
          </a:p>
          <a:p>
            <a:r>
              <a:rPr lang="en-US" dirty="0"/>
              <a:t>DA-9701 is a novel prokinetic agent formulated with </a:t>
            </a:r>
            <a:r>
              <a:rPr lang="en-US" dirty="0" err="1"/>
              <a:t>Pharbitis</a:t>
            </a:r>
            <a:r>
              <a:rPr lang="en-US" dirty="0"/>
              <a:t> Semen and Corydalis Tuber. This study aimed to evaluate the effect of DA-9701 on stress-induced delay in gastric emptying and changes in plasma adrenocorticotropic hormone and ghrelin levels in rats.</a:t>
            </a:r>
          </a:p>
          <a:p>
            <a:endParaRPr lang="en-US" dirty="0"/>
          </a:p>
          <a:p>
            <a:r>
              <a:rPr lang="en-US" dirty="0"/>
              <a:t>METHODS: </a:t>
            </a:r>
          </a:p>
          <a:p>
            <a:endParaRPr lang="en-US" dirty="0"/>
          </a:p>
          <a:p>
            <a:r>
              <a:rPr lang="en-US" dirty="0"/>
              <a:t>Changes in gastric emptying in response to different durations of stress were evaluated. Gastric emptying was compared between the following groups: (</a:t>
            </a:r>
            <a:r>
              <a:rPr lang="en-US" dirty="0" err="1"/>
              <a:t>i</a:t>
            </a:r>
            <a:r>
              <a:rPr lang="en-US" dirty="0"/>
              <a:t>) </a:t>
            </a:r>
            <a:r>
              <a:rPr lang="en-US" dirty="0" err="1"/>
              <a:t>nonstressed</a:t>
            </a:r>
            <a:r>
              <a:rPr lang="en-US" dirty="0"/>
              <a:t> vehicle- or DA-9701-treated group, (ii) </a:t>
            </a:r>
            <a:r>
              <a:rPr lang="en-US" dirty="0" err="1"/>
              <a:t>nonstressed</a:t>
            </a:r>
            <a:r>
              <a:rPr lang="en-US" dirty="0"/>
              <a:t> vehicle- or </a:t>
            </a:r>
            <a:r>
              <a:rPr lang="en-US" dirty="0" err="1"/>
              <a:t>mosapride</a:t>
            </a:r>
            <a:r>
              <a:rPr lang="en-US" dirty="0"/>
              <a:t>-treated group, (iii) 2-h stressed vehicle- or DA-9701-treated group, and (iv) 2-h stressed vehicle- or </a:t>
            </a:r>
            <a:r>
              <a:rPr lang="en-US" dirty="0" err="1"/>
              <a:t>mosapride</a:t>
            </a:r>
            <a:r>
              <a:rPr lang="en-US" dirty="0"/>
              <a:t>-treated group. Water immersion restraint stress was used as the stressor. DA-9701 or </a:t>
            </a:r>
            <a:r>
              <a:rPr lang="en-US" dirty="0" err="1"/>
              <a:t>mosapride</a:t>
            </a:r>
            <a:r>
              <a:rPr lang="en-US" dirty="0"/>
              <a:t> at 3 mg kg(-1) was administered to the rats after subjecting them to 2-h stress, and then gastric emptying was measured using the phenol red method.</a:t>
            </a:r>
          </a:p>
          <a:p>
            <a:endParaRPr lang="en-US" dirty="0"/>
          </a:p>
          <a:p>
            <a:r>
              <a:rPr lang="en-US" dirty="0"/>
              <a:t>KEY RESULTS: </a:t>
            </a:r>
          </a:p>
          <a:p>
            <a:endParaRPr lang="en-US" dirty="0"/>
          </a:p>
          <a:p>
            <a:r>
              <a:rPr lang="en-US" dirty="0"/>
              <a:t>Gastric emptying was significantly delayed in the 2-h stressed group compared with the </a:t>
            </a:r>
            <a:r>
              <a:rPr lang="en-US" dirty="0" err="1"/>
              <a:t>nonstressed</a:t>
            </a:r>
            <a:r>
              <a:rPr lang="en-US" dirty="0"/>
              <a:t> group. </a:t>
            </a:r>
            <a:r>
              <a:rPr lang="en-US" dirty="0" err="1"/>
              <a:t>Mosapride</a:t>
            </a:r>
            <a:r>
              <a:rPr lang="en-US" dirty="0"/>
              <a:t> administration resulted in significant recovery from the stress-induced delay in gastric emptying. Gastric emptying in the rats that underwent 2-h stress followed by DA-9701 administration was not significantly different from that in the </a:t>
            </a:r>
            <a:r>
              <a:rPr lang="en-US" dirty="0" err="1"/>
              <a:t>nonstressed</a:t>
            </a:r>
            <a:r>
              <a:rPr lang="en-US" dirty="0"/>
              <a:t> group. The plasma adrenocorticotropic hormone and active ghrelin levels in the 2-h stressed group were significantly higher than those in the </a:t>
            </a:r>
            <a:r>
              <a:rPr lang="en-US" dirty="0" err="1"/>
              <a:t>nonstressed</a:t>
            </a:r>
            <a:r>
              <a:rPr lang="en-US" dirty="0"/>
              <a:t> group. These increases were significantly inhibited by DA-9701.</a:t>
            </a:r>
          </a:p>
          <a:p>
            <a:endParaRPr lang="en-US" dirty="0"/>
          </a:p>
          <a:p>
            <a:r>
              <a:rPr lang="en-US" dirty="0"/>
              <a:t>CONCLUSIONS &amp; INFERENCES: </a:t>
            </a:r>
          </a:p>
          <a:p>
            <a:endParaRPr lang="en-US" dirty="0"/>
          </a:p>
          <a:p>
            <a:r>
              <a:rPr lang="en-US" dirty="0"/>
              <a:t>The administration of DA-9701 improved delayed gastric emptying and inhibited the hormonal changes induced by stress, suggesting that DA-9701 can be used as a gastroprokinetic agent for the treatment of delayed gastric emptying, particularly that associated with stress.</a:t>
            </a:r>
          </a:p>
          <a:p>
            <a:endParaRPr lang="en-US" dirty="0"/>
          </a:p>
          <a:p>
            <a:r>
              <a:rPr lang="en-US" dirty="0"/>
              <a:t>© 2012 Blackwell Publishing Ltd.</a:t>
            </a:r>
          </a:p>
          <a:p>
            <a:endParaRPr lang="en-US" dirty="0"/>
          </a:p>
          <a:p>
            <a:r>
              <a:rPr lang="en-US" dirty="0" err="1"/>
              <a:t>PMID</a:t>
            </a:r>
            <a:r>
              <a:rPr lang="en-US" dirty="0"/>
              <a:t>: 23216854 </a:t>
            </a:r>
          </a:p>
          <a:p>
            <a:endParaRPr lang="en-US" dirty="0"/>
          </a:p>
          <a:p>
            <a:endParaRPr lang="en-US" dirty="0"/>
          </a:p>
          <a:p>
            <a:endParaRPr lang="en-US" dirty="0"/>
          </a:p>
          <a:p>
            <a:endParaRPr lang="en-US" dirty="0"/>
          </a:p>
          <a:p>
            <a:endParaRPr lang="en-US" dirty="0"/>
          </a:p>
          <a:p>
            <a:r>
              <a:rPr lang="en-US" dirty="0"/>
              <a:t>15.</a:t>
            </a:r>
          </a:p>
          <a:p>
            <a:endParaRPr lang="en-US" dirty="0"/>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2009 May;296(5):R1358-65. </a:t>
            </a:r>
            <a:r>
              <a:rPr lang="en-US" dirty="0" err="1"/>
              <a:t>doi</a:t>
            </a:r>
            <a:r>
              <a:rPr lang="en-US" dirty="0"/>
              <a:t>: 10.1152/ajpregu.90928.2008. </a:t>
            </a:r>
            <a:r>
              <a:rPr lang="en-US" dirty="0" err="1"/>
              <a:t>Epub</a:t>
            </a:r>
            <a:r>
              <a:rPr lang="en-US" dirty="0"/>
              <a:t> 2009 Mar 4.</a:t>
            </a:r>
          </a:p>
          <a:p>
            <a:endParaRPr lang="en-US" dirty="0"/>
          </a:p>
          <a:p>
            <a:r>
              <a:rPr lang="en-US" dirty="0"/>
              <a:t>Effects of repeated restraint stress on gastric motility in rats.</a:t>
            </a:r>
          </a:p>
          <a:p>
            <a:endParaRPr lang="en-US" dirty="0"/>
          </a:p>
          <a:p>
            <a:r>
              <a:rPr lang="en-US" dirty="0"/>
              <a:t>Zheng J1, </a:t>
            </a:r>
            <a:r>
              <a:rPr lang="en-US" dirty="0" err="1"/>
              <a:t>Dobner</a:t>
            </a:r>
            <a:r>
              <a:rPr lang="en-US" dirty="0"/>
              <a:t> A, </a:t>
            </a:r>
            <a:r>
              <a:rPr lang="en-US" dirty="0" err="1"/>
              <a:t>Babygirija</a:t>
            </a:r>
            <a:r>
              <a:rPr lang="en-US" dirty="0"/>
              <a:t> R, Ludwig K, Takahashi T.</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In our daily life, individuals encounter with various types of stress. Accumulation of daily life stress (chronic stress) often causes gastrointestinal symptoms and functional gastrointestinal diseases. Although some can adapt toward chronic stress, the adaptation mechanism against chronic stress remains unknown. Although acute stress delays gastric emptying and alters upper gastrointestinal motility, effects of chronic stress on gastric motility still remain unclear. We investigated the effects of acute (single stress) and chronic (repeated stress for 5 consecutive days) stress on solid gastric emptying and </a:t>
            </a:r>
            <a:r>
              <a:rPr lang="en-US" dirty="0" err="1"/>
              <a:t>interdigestive</a:t>
            </a:r>
            <a:r>
              <a:rPr lang="en-US" dirty="0"/>
              <a:t> gastroduodenal contractions in rats. It is well established that acute restraint stress inhibits solid gastric emptying via central corticotropin-releasing factor (</a:t>
            </a:r>
            <a:r>
              <a:rPr lang="en-US" dirty="0" err="1"/>
              <a:t>CRF</a:t>
            </a:r>
            <a:r>
              <a:rPr lang="en-US" dirty="0"/>
              <a:t>). To investigate whether the sensitivity to </a:t>
            </a:r>
            <a:r>
              <a:rPr lang="en-US" dirty="0" err="1"/>
              <a:t>CRF</a:t>
            </a:r>
            <a:r>
              <a:rPr lang="en-US" dirty="0"/>
              <a:t> is altered following chronic stress, </a:t>
            </a:r>
            <a:r>
              <a:rPr lang="en-US" dirty="0" err="1"/>
              <a:t>CRF</a:t>
            </a:r>
            <a:r>
              <a:rPr lang="en-US" dirty="0"/>
              <a:t> was administered </a:t>
            </a:r>
            <a:r>
              <a:rPr lang="en-US" dirty="0" err="1"/>
              <a:t>intracisternally</a:t>
            </a:r>
            <a:r>
              <a:rPr lang="en-US" dirty="0"/>
              <a:t>. Ghrelin is involved in regulating gastric emptying and upper gastrointestinal motility in rodents. The changes in plasma active ghrelin levels and mRNA expression in the stomach were studied following chronic stress. To evaluate the effects of chronic stress on the hypothalamus-pituitary-adrenal (</a:t>
            </a:r>
            <a:r>
              <a:rPr lang="en-US" dirty="0" err="1"/>
              <a:t>HPA</a:t>
            </a:r>
            <a:r>
              <a:rPr lang="en-US" dirty="0"/>
              <a:t>) axis, plasma corticosterone levels were also measured. Delayed gastric emptying observed in acute stress was completely restored following chronic stress. Acute stress abolished gastric phase III-like contractions, without affecting duodenal phase III-like contractions in the </a:t>
            </a:r>
            <a:r>
              <a:rPr lang="en-US" dirty="0" err="1"/>
              <a:t>interdigestive</a:t>
            </a:r>
            <a:r>
              <a:rPr lang="en-US" dirty="0"/>
              <a:t> state. Impaired gastric phase III-like contractions were also restored following chronic stress. Plasma ghrelin levels and ghrelin mRNA expression were increased significantly after chronic stress. </a:t>
            </a:r>
            <a:r>
              <a:rPr lang="en-US" dirty="0" err="1"/>
              <a:t>Intracisternal</a:t>
            </a:r>
            <a:r>
              <a:rPr lang="en-US" dirty="0"/>
              <a:t> injection of </a:t>
            </a:r>
            <a:r>
              <a:rPr lang="en-US" dirty="0" err="1"/>
              <a:t>CRF</a:t>
            </a:r>
            <a:r>
              <a:rPr lang="en-US" dirty="0"/>
              <a:t> delayed gastric emptying and impaired gastric motility in rats who received chronic stress. Plasma corticosterone concentrations were no more elevated following chronic stress. The restored gastric emptying following chronic stress was antagonized by the administration of ghrelin receptor antagonists. The adaptation mechanism may involve upregulation of ghrelin expression and attenuation of the </a:t>
            </a:r>
            <a:r>
              <a:rPr lang="en-US" dirty="0" err="1"/>
              <a:t>HPA</a:t>
            </a:r>
            <a:r>
              <a:rPr lang="en-US" dirty="0"/>
              <a:t> axis. In contrast, the sensitivity to central </a:t>
            </a:r>
            <a:r>
              <a:rPr lang="en-US" dirty="0" err="1"/>
              <a:t>CRF</a:t>
            </a:r>
            <a:r>
              <a:rPr lang="en-US" dirty="0"/>
              <a:t> remained unaltered following chronic stress in rats.</a:t>
            </a:r>
          </a:p>
          <a:p>
            <a:endParaRPr lang="en-US" dirty="0"/>
          </a:p>
          <a:p>
            <a:r>
              <a:rPr lang="en-US" dirty="0" err="1"/>
              <a:t>PMID</a:t>
            </a:r>
            <a:r>
              <a:rPr lang="en-US" dirty="0"/>
              <a:t>: 19261914 </a:t>
            </a:r>
          </a:p>
          <a:p>
            <a:endParaRPr lang="en-US" dirty="0"/>
          </a:p>
          <a:p>
            <a:endParaRPr lang="en-US" dirty="0"/>
          </a:p>
          <a:p>
            <a:endParaRPr lang="en-US" dirty="0"/>
          </a:p>
          <a:p>
            <a:endParaRPr lang="en-US" dirty="0"/>
          </a:p>
          <a:p>
            <a:r>
              <a:rPr lang="en-US" dirty="0"/>
              <a:t>20.</a:t>
            </a:r>
          </a:p>
          <a:p>
            <a:r>
              <a:rPr lang="en-US" dirty="0"/>
              <a:t>Phytomedicine. 2008 Aug;15(8):602-11. </a:t>
            </a:r>
            <a:r>
              <a:rPr lang="en-US" dirty="0" err="1"/>
              <a:t>doi</a:t>
            </a:r>
            <a:r>
              <a:rPr lang="en-US" dirty="0"/>
              <a:t>: 10.1016/j.phymed.2008.02.005. </a:t>
            </a:r>
            <a:r>
              <a:rPr lang="en-US" dirty="0" err="1"/>
              <a:t>Epub</a:t>
            </a:r>
            <a:r>
              <a:rPr lang="en-US" dirty="0"/>
              <a:t> 2008 Apr 21.</a:t>
            </a:r>
          </a:p>
          <a:p>
            <a:r>
              <a:rPr lang="en-US" dirty="0"/>
              <a:t>Regulative effects of essential oil from </a:t>
            </a:r>
            <a:r>
              <a:rPr lang="en-US" dirty="0" err="1"/>
              <a:t>Atractylodes</a:t>
            </a:r>
            <a:r>
              <a:rPr lang="en-US" dirty="0"/>
              <a:t> </a:t>
            </a:r>
            <a:r>
              <a:rPr lang="en-US" dirty="0" err="1"/>
              <a:t>lancea</a:t>
            </a:r>
            <a:r>
              <a:rPr lang="en-US" dirty="0"/>
              <a:t> on delayed gastric emptying in stress-induced rats.</a:t>
            </a:r>
          </a:p>
          <a:p>
            <a:r>
              <a:rPr lang="en-US" dirty="0"/>
              <a:t>Zhang H1, Han T, Sun LN, Huang BK, Chen </a:t>
            </a:r>
            <a:r>
              <a:rPr lang="en-US" dirty="0" err="1"/>
              <a:t>YF</a:t>
            </a:r>
            <a:r>
              <a:rPr lang="en-US" dirty="0"/>
              <a:t>, Zheng HC, Qin LP.</a:t>
            </a:r>
          </a:p>
          <a:p>
            <a:r>
              <a:rPr lang="en-US" dirty="0"/>
              <a:t>Author information</a:t>
            </a:r>
          </a:p>
          <a:p>
            <a:endParaRPr lang="en-US" dirty="0"/>
          </a:p>
          <a:p>
            <a:r>
              <a:rPr lang="en-US" dirty="0"/>
              <a:t>Abstract</a:t>
            </a:r>
          </a:p>
          <a:p>
            <a:r>
              <a:rPr lang="en-US" dirty="0"/>
              <a:t>Gastric motor dysfunction induced by psychological stress results in many symptoms of functional dyspepsia (FD). There are a number of herbal medicines that are reported to improve gastrointestinal motor. However, the mechanisms of considerable herbal medicines are not explicit. In the present study, the effects of an essential oil (</a:t>
            </a:r>
            <a:r>
              <a:rPr lang="en-US" dirty="0" err="1"/>
              <a:t>EO</a:t>
            </a:r>
            <a:r>
              <a:rPr lang="en-US" dirty="0"/>
              <a:t>) extracted from </a:t>
            </a:r>
            <a:r>
              <a:rPr lang="en-US" dirty="0" err="1"/>
              <a:t>Atractylodes</a:t>
            </a:r>
            <a:r>
              <a:rPr lang="en-US" dirty="0"/>
              <a:t> </a:t>
            </a:r>
            <a:r>
              <a:rPr lang="en-US" dirty="0" err="1"/>
              <a:t>lancea</a:t>
            </a:r>
            <a:r>
              <a:rPr lang="en-US" dirty="0"/>
              <a:t> on delayed gastric emptying, gastrointestinal hormone and hypothalamic corticotropin-releasing factor (</a:t>
            </a:r>
            <a:r>
              <a:rPr lang="en-US" dirty="0" err="1"/>
              <a:t>CRF</a:t>
            </a:r>
            <a:r>
              <a:rPr lang="en-US" dirty="0"/>
              <a:t>) abnormalities induced by restraint stress in rats were investigated and the mechanism of the </a:t>
            </a:r>
            <a:r>
              <a:rPr lang="en-US" dirty="0" err="1"/>
              <a:t>EO</a:t>
            </a:r>
            <a:r>
              <a:rPr lang="en-US" dirty="0"/>
              <a:t> is also explored. Oral administration of </a:t>
            </a:r>
            <a:r>
              <a:rPr lang="en-US" dirty="0" err="1"/>
              <a:t>EO</a:t>
            </a:r>
            <a:r>
              <a:rPr lang="en-US" dirty="0"/>
              <a:t> for 7 days did not affect normal gastric emptying, but accelerated delayed gastric emptying induced by restraint stress in rats. The </a:t>
            </a:r>
            <a:r>
              <a:rPr lang="en-US" dirty="0" err="1"/>
              <a:t>EO</a:t>
            </a:r>
            <a:r>
              <a:rPr lang="en-US" dirty="0"/>
              <a:t> significantly increased the levels of motilin (</a:t>
            </a:r>
            <a:r>
              <a:rPr lang="en-US" dirty="0" err="1"/>
              <a:t>MTL</a:t>
            </a:r>
            <a:r>
              <a:rPr lang="en-US" dirty="0"/>
              <a:t>) and gastrin (GAS) and decreased the levels of somatostatin (SS) and </a:t>
            </a:r>
            <a:r>
              <a:rPr lang="en-US" dirty="0" err="1"/>
              <a:t>CRF</a:t>
            </a:r>
            <a:r>
              <a:rPr lang="en-US" dirty="0"/>
              <a:t>. The </a:t>
            </a:r>
            <a:r>
              <a:rPr lang="en-US" dirty="0" err="1"/>
              <a:t>EO</a:t>
            </a:r>
            <a:r>
              <a:rPr lang="en-US" dirty="0"/>
              <a:t> did not modify gastric emptying in </a:t>
            </a:r>
            <a:r>
              <a:rPr lang="en-US" dirty="0" err="1"/>
              <a:t>vagotomized</a:t>
            </a:r>
            <a:r>
              <a:rPr lang="en-US" dirty="0"/>
              <a:t> rats that underwent restraint stress, but antagonized delayed gastric emptying induced by </a:t>
            </a:r>
            <a:r>
              <a:rPr lang="en-US" dirty="0" err="1"/>
              <a:t>intracisternal</a:t>
            </a:r>
            <a:r>
              <a:rPr lang="en-US" dirty="0"/>
              <a:t> injection of </a:t>
            </a:r>
            <a:r>
              <a:rPr lang="en-US" dirty="0" err="1"/>
              <a:t>CRF</a:t>
            </a:r>
            <a:r>
              <a:rPr lang="en-US" dirty="0"/>
              <a:t>. These results suggest that the regulative effects of the </a:t>
            </a:r>
            <a:r>
              <a:rPr lang="en-US" dirty="0" err="1"/>
              <a:t>EO</a:t>
            </a:r>
            <a:r>
              <a:rPr lang="en-US" dirty="0"/>
              <a:t> on delayed gastric emptying are preformed mainly via inhibition of the release of central </a:t>
            </a:r>
            <a:r>
              <a:rPr lang="en-US" dirty="0" err="1"/>
              <a:t>CRF</a:t>
            </a:r>
            <a:r>
              <a:rPr lang="en-US" dirty="0"/>
              <a:t> and activation of vagal pathway, which are also involved in the release of gastrointestinal hormones such as </a:t>
            </a:r>
            <a:r>
              <a:rPr lang="en-US" dirty="0" err="1"/>
              <a:t>MTL</a:t>
            </a:r>
            <a:r>
              <a:rPr lang="en-US" dirty="0"/>
              <a:t>, GAS and SS.</a:t>
            </a:r>
          </a:p>
          <a:p>
            <a:r>
              <a:rPr lang="en-US" dirty="0" err="1"/>
              <a:t>PMID</a:t>
            </a:r>
            <a:r>
              <a:rPr lang="en-US" dirty="0"/>
              <a:t>: 18430552</a:t>
            </a:r>
          </a:p>
          <a:p>
            <a:endParaRPr lang="en-US" dirty="0"/>
          </a:p>
          <a:p>
            <a:r>
              <a:rPr lang="en-US" dirty="0"/>
              <a:t>Life Sci. 2008 Apr 9;82(15-16):862-8. </a:t>
            </a:r>
            <a:r>
              <a:rPr lang="en-US" dirty="0" err="1"/>
              <a:t>doi</a:t>
            </a:r>
            <a:r>
              <a:rPr lang="en-US" dirty="0"/>
              <a:t>: 10.1016/j.lfs.2008.01.020. </a:t>
            </a:r>
            <a:r>
              <a:rPr lang="en-US" dirty="0" err="1"/>
              <a:t>Epub</a:t>
            </a:r>
            <a:r>
              <a:rPr lang="en-US" dirty="0"/>
              <a:t> 2008 Feb 16.</a:t>
            </a:r>
          </a:p>
          <a:p>
            <a:r>
              <a:rPr lang="en-US" dirty="0"/>
              <a:t>Effect of chronic stress on gastric emptying and plasma ghrelin levels in rats.</a:t>
            </a:r>
          </a:p>
          <a:p>
            <a:r>
              <a:rPr lang="en-US" dirty="0"/>
              <a:t>Ochi M1, </a:t>
            </a:r>
            <a:r>
              <a:rPr lang="en-US" dirty="0" err="1"/>
              <a:t>Tominaga</a:t>
            </a:r>
            <a:r>
              <a:rPr lang="en-US" dirty="0"/>
              <a:t> K, Tanaka F, </a:t>
            </a:r>
            <a:r>
              <a:rPr lang="en-US" dirty="0" err="1"/>
              <a:t>Tanigawa</a:t>
            </a:r>
            <a:r>
              <a:rPr lang="en-US" dirty="0"/>
              <a:t> T, Shiba M, Watanabe T, Fujiwara Y, </a:t>
            </a:r>
            <a:r>
              <a:rPr lang="en-US" dirty="0" err="1"/>
              <a:t>Oshitani</a:t>
            </a:r>
            <a:r>
              <a:rPr lang="en-US" dirty="0"/>
              <a:t> N, Higuchi K, Arakawa T.</a:t>
            </a:r>
          </a:p>
          <a:p>
            <a:r>
              <a:rPr lang="en-US" dirty="0"/>
              <a:t>Author information</a:t>
            </a:r>
          </a:p>
          <a:p>
            <a:endParaRPr lang="en-US" dirty="0"/>
          </a:p>
          <a:p>
            <a:r>
              <a:rPr lang="en-US" dirty="0"/>
              <a:t>Abstract</a:t>
            </a:r>
          </a:p>
          <a:p>
            <a:r>
              <a:rPr lang="en-US" dirty="0"/>
              <a:t>Chronic stress is associated with gastrointestinal functional diseases. Although the pathophysiology seems to be associated with gastrointestinal motility, their mechanisms remain unclear. We investigated gastric emptying and chemical mediators under conditions of continuous stress, which were produced using 8-week-old male Wistar rats kept in a cage filled with water to 2 cm height for 5 days. We examined gastric emptying by the phenol red method and chemical mediators at 4, 8, and 24 h and 3 and 5 days after initiation of stress restraint. Plasma ACTH level was significantly higher in the stress throughout the period of measurement. Continuous stress delayed gastric emptying until 24 h: peak delay was observed at 8 h, whereas gastric emptying was accelerated on days 3 and 5. Plasma noradrenalin level was significantly elevated at every time point until 24 h. Guanethidine pretreatment eliminated the delay in gastric emptying at 8 h. Active ghrelin was significantly increased on days 3 and 5 after peak (at 24 h) plasma total and </a:t>
            </a:r>
            <a:r>
              <a:rPr lang="en-US" dirty="0" err="1"/>
              <a:t>desacyl</a:t>
            </a:r>
            <a:r>
              <a:rPr lang="en-US" dirty="0"/>
              <a:t> ghrelin in the stress group. Number of ghrelin-</a:t>
            </a:r>
            <a:r>
              <a:rPr lang="en-US" dirty="0" err="1"/>
              <a:t>immunoreactive</a:t>
            </a:r>
            <a:r>
              <a:rPr lang="en-US" dirty="0"/>
              <a:t> cells and level of preproghrelin mRNA expression in the gastric body increased in parallel with plasma active ghrelin level. Pretreatment with growth hormone </a:t>
            </a:r>
            <a:r>
              <a:rPr lang="en-US" dirty="0" err="1"/>
              <a:t>secretagogue</a:t>
            </a:r>
            <a:r>
              <a:rPr lang="en-US" dirty="0"/>
              <a:t> receptor antagonist at 5 days partially inhibited the stress-induced acceleration of gastric emptying. Delayed gastric emptying at acute phase of continuous stress was mediated via sympathetic pathway, while acceleration at chronic phase was mediated via increased active ghrelin release from the stomach.</a:t>
            </a:r>
          </a:p>
          <a:p>
            <a:r>
              <a:rPr lang="en-US" dirty="0" err="1"/>
              <a:t>PMID</a:t>
            </a:r>
            <a:r>
              <a:rPr lang="en-US" dirty="0"/>
              <a:t>: 18343456 </a:t>
            </a:r>
          </a:p>
          <a:p>
            <a:endParaRPr lang="en-US" dirty="0"/>
          </a:p>
          <a:p>
            <a:endParaRPr lang="en-US" dirty="0"/>
          </a:p>
          <a:p>
            <a:r>
              <a:rPr lang="en-US" dirty="0"/>
              <a:t>24.</a:t>
            </a:r>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2006 Mar;290(3):R616-24. </a:t>
            </a:r>
            <a:r>
              <a:rPr lang="en-US" dirty="0" err="1"/>
              <a:t>Epub</a:t>
            </a:r>
            <a:r>
              <a:rPr lang="en-US" dirty="0"/>
              <a:t> 2005 Oct 27.</a:t>
            </a:r>
          </a:p>
          <a:p>
            <a:r>
              <a:rPr lang="en-US" dirty="0"/>
              <a:t>Restraint stress augments postprandial gastric contractions but impairs </a:t>
            </a:r>
            <a:r>
              <a:rPr lang="en-US" dirty="0" err="1"/>
              <a:t>antropyloric</a:t>
            </a:r>
            <a:r>
              <a:rPr lang="en-US" dirty="0"/>
              <a:t> coordination in conscious rats.</a:t>
            </a:r>
          </a:p>
          <a:p>
            <a:r>
              <a:rPr lang="en-US" dirty="0"/>
              <a:t>Nakade Y1, </a:t>
            </a:r>
            <a:r>
              <a:rPr lang="en-US" dirty="0" err="1"/>
              <a:t>Tsuchida</a:t>
            </a:r>
            <a:r>
              <a:rPr lang="en-US" dirty="0"/>
              <a:t> D, Fukuda H, </a:t>
            </a:r>
            <a:r>
              <a:rPr lang="en-US" dirty="0" err="1"/>
              <a:t>Iwa</a:t>
            </a:r>
            <a:r>
              <a:rPr lang="en-US" dirty="0"/>
              <a:t> M, Pappas TN, Takahashi T.</a:t>
            </a:r>
          </a:p>
          <a:p>
            <a:r>
              <a:rPr lang="en-US" dirty="0"/>
              <a:t>Author information</a:t>
            </a:r>
          </a:p>
          <a:p>
            <a:endParaRPr lang="en-US" dirty="0"/>
          </a:p>
          <a:p>
            <a:r>
              <a:rPr lang="en-US" dirty="0"/>
              <a:t>Abstract</a:t>
            </a:r>
          </a:p>
          <a:p>
            <a:r>
              <a:rPr lang="en-US" dirty="0"/>
              <a:t>Central corticotropin-releasing factor (</a:t>
            </a:r>
            <a:r>
              <a:rPr lang="en-US" dirty="0" err="1"/>
              <a:t>CRF</a:t>
            </a:r>
            <a:r>
              <a:rPr lang="en-US" dirty="0"/>
              <a:t>) plays an important role in mediating restraint stress-induced delayed gastric emptying. However, it is unclear how restraint stress modulates gastric motility to delay gastric emptying. Inasmuch as solid gastric emptying is regulated via </a:t>
            </a:r>
            <a:r>
              <a:rPr lang="en-US" dirty="0" err="1"/>
              <a:t>antropyloric</a:t>
            </a:r>
            <a:r>
              <a:rPr lang="en-US" dirty="0"/>
              <a:t> coordination, we hypothesized that restraint stress impairs </a:t>
            </a:r>
            <a:r>
              <a:rPr lang="en-US" dirty="0" err="1"/>
              <a:t>antropyloric</a:t>
            </a:r>
            <a:r>
              <a:rPr lang="en-US" dirty="0"/>
              <a:t> coordination, resulting in delayed solid gastric emptying in conscious rats. Two strain gauge transducers were sutured onto the serosal surface of the antrum and pylorus, and postprandial gastric motility was monitored before, during, and after restraint stress. </a:t>
            </a:r>
            <a:r>
              <a:rPr lang="en-US" dirty="0" err="1"/>
              <a:t>Antropyloric</a:t>
            </a:r>
            <a:r>
              <a:rPr lang="en-US" dirty="0"/>
              <a:t> coordination, defined as a propagated single contraction from the antrum to the pylorus within 10 s, was followed by &gt; or = 20 s of quiescence. Restraint stress enhanced postprandial gastric motility in the antrum and pylorus to 140 +/- 9% and 134 +/- 9% of basal, respectively (n = 6). The number of episodes of </a:t>
            </a:r>
            <a:r>
              <a:rPr lang="en-US" dirty="0" err="1"/>
              <a:t>antropyloric</a:t>
            </a:r>
            <a:r>
              <a:rPr lang="en-US" dirty="0"/>
              <a:t> coordination before restraint stress, 2.4 +/- 0.4/10 min, was significantly reduced to 0.6 +/- 0.3/10 min by restraint stress. </a:t>
            </a:r>
            <a:r>
              <a:rPr lang="en-US" dirty="0" err="1"/>
              <a:t>Intracisternal</a:t>
            </a:r>
            <a:r>
              <a:rPr lang="en-US" dirty="0"/>
              <a:t> injection of the </a:t>
            </a:r>
            <a:r>
              <a:rPr lang="en-US" dirty="0" err="1"/>
              <a:t>CRF</a:t>
            </a:r>
            <a:r>
              <a:rPr lang="en-US" dirty="0"/>
              <a:t> type 2 receptor antagonist </a:t>
            </a:r>
            <a:r>
              <a:rPr lang="en-US" dirty="0" err="1"/>
              <a:t>astressin</a:t>
            </a:r>
            <a:r>
              <a:rPr lang="en-US" dirty="0"/>
              <a:t> 2B (60 microg) or guanethidine partially restored restraint stress-induced impairment of </a:t>
            </a:r>
            <a:r>
              <a:rPr lang="en-US" dirty="0" err="1"/>
              <a:t>antropyloric</a:t>
            </a:r>
            <a:r>
              <a:rPr lang="en-US" dirty="0"/>
              <a:t> coordination (1.6 +/- 0.3/10 min, n = 6). The restraint stress-induced augmentation of antral and pyloric contractions was increased by </a:t>
            </a:r>
            <a:r>
              <a:rPr lang="en-US" dirty="0" err="1"/>
              <a:t>astressin</a:t>
            </a:r>
            <a:r>
              <a:rPr lang="en-US" dirty="0"/>
              <a:t> 2B and guanethidine but abolished by atropine, hexamethonium, and vagotomy. Restraint stress enhanced postprandial gastric motility via a vagal cholinergic pathway. Restraint stress-induced delay of solid gastric emptying is due to impairment of </a:t>
            </a:r>
            <a:r>
              <a:rPr lang="en-US" dirty="0" err="1"/>
              <a:t>antropyloric</a:t>
            </a:r>
            <a:r>
              <a:rPr lang="en-US" dirty="0"/>
              <a:t> coordination. Restraint stress-induced impairment of </a:t>
            </a:r>
            <a:r>
              <a:rPr lang="en-US" dirty="0" err="1"/>
              <a:t>antropyloric</a:t>
            </a:r>
            <a:r>
              <a:rPr lang="en-US" dirty="0"/>
              <a:t> coordination might be mediated via a central </a:t>
            </a:r>
            <a:r>
              <a:rPr lang="en-US" dirty="0" err="1"/>
              <a:t>CRF</a:t>
            </a:r>
            <a:r>
              <a:rPr lang="en-US" dirty="0"/>
              <a:t> pathway.</a:t>
            </a:r>
          </a:p>
          <a:p>
            <a:r>
              <a:rPr lang="en-US" dirty="0" err="1"/>
              <a:t>PMID</a:t>
            </a:r>
            <a:r>
              <a:rPr lang="en-US" dirty="0"/>
              <a:t>: 16254129</a:t>
            </a:r>
          </a:p>
        </p:txBody>
      </p:sp>
      <p:sp>
        <p:nvSpPr>
          <p:cNvPr id="4" name="Slide Number Placeholder 3"/>
          <p:cNvSpPr>
            <a:spLocks noGrp="1"/>
          </p:cNvSpPr>
          <p:nvPr>
            <p:ph type="sldNum" sz="quarter" idx="5"/>
          </p:nvPr>
        </p:nvSpPr>
        <p:spPr/>
        <p:txBody>
          <a:bodyPr/>
          <a:lstStyle/>
          <a:p>
            <a:fld id="{84395D70-6B22-7945-A7F9-7B9653DBFDB7}" type="slidenum">
              <a:rPr lang="en-US" smtClean="0"/>
              <a:t>40</a:t>
            </a:fld>
            <a:endParaRPr lang="en-US"/>
          </a:p>
        </p:txBody>
      </p:sp>
    </p:spTree>
    <p:extLst>
      <p:ext uri="{BB962C8B-B14F-4D97-AF65-F5344CB8AC3E}">
        <p14:creationId xmlns:p14="http://schemas.microsoft.com/office/powerpoint/2010/main" val="1635528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Neurogastroenterol</a:t>
            </a:r>
            <a:r>
              <a:rPr lang="en-US" dirty="0"/>
              <a:t> </a:t>
            </a:r>
            <a:r>
              <a:rPr lang="en-US" dirty="0" err="1"/>
              <a:t>Motil</a:t>
            </a:r>
            <a:r>
              <a:rPr lang="en-US" dirty="0"/>
              <a:t>. 2013 Mar;25(3):254-9, e166. </a:t>
            </a:r>
            <a:r>
              <a:rPr lang="en-US" dirty="0" err="1"/>
              <a:t>doi</a:t>
            </a:r>
            <a:r>
              <a:rPr lang="en-US" dirty="0"/>
              <a:t>: 10.1111/nmo.12053. </a:t>
            </a:r>
            <a:r>
              <a:rPr lang="en-US" dirty="0" err="1"/>
              <a:t>Epub</a:t>
            </a:r>
            <a:r>
              <a:rPr lang="en-US" dirty="0"/>
              <a:t> 2012 Dec 6.</a:t>
            </a:r>
          </a:p>
          <a:p>
            <a:endParaRPr lang="en-US" dirty="0"/>
          </a:p>
          <a:p>
            <a:r>
              <a:rPr lang="en-US" dirty="0"/>
              <a:t>Effect of DA-9701, a novel prokinetic agent, on stress-induced delayed gastric emptying and hormonal changes in rats.</a:t>
            </a:r>
          </a:p>
          <a:p>
            <a:endParaRPr lang="en-US" dirty="0"/>
          </a:p>
          <a:p>
            <a:r>
              <a:rPr lang="en-US" dirty="0"/>
              <a:t>Jung YS1, Kim MY, Lee HS, Park SL, Lee KJ.</a:t>
            </a:r>
          </a:p>
          <a:p>
            <a:endParaRPr lang="en-US" dirty="0"/>
          </a:p>
          <a:p>
            <a:r>
              <a:rPr lang="en-US" dirty="0"/>
              <a:t>Author information</a:t>
            </a:r>
          </a:p>
          <a:p>
            <a:endParaRPr lang="en-US" dirty="0"/>
          </a:p>
          <a:p>
            <a:r>
              <a:rPr lang="en-US" dirty="0"/>
              <a:t>Abstract</a:t>
            </a:r>
          </a:p>
          <a:p>
            <a:endParaRPr lang="en-US" dirty="0"/>
          </a:p>
          <a:p>
            <a:r>
              <a:rPr lang="en-US" dirty="0"/>
              <a:t>BACKGROUND: </a:t>
            </a:r>
          </a:p>
          <a:p>
            <a:endParaRPr lang="en-US" dirty="0"/>
          </a:p>
          <a:p>
            <a:r>
              <a:rPr lang="en-US" dirty="0"/>
              <a:t>DA-9701 is a novel prokinetic agent formulated with </a:t>
            </a:r>
            <a:r>
              <a:rPr lang="en-US" dirty="0" err="1"/>
              <a:t>Pharbitis</a:t>
            </a:r>
            <a:r>
              <a:rPr lang="en-US" dirty="0"/>
              <a:t> Semen and Corydalis Tuber. This study aimed to evaluate the effect of DA-9701 on stress-induced delay in gastric emptying and changes in plasma adrenocorticotropic hormone and ghrelin levels in rats.</a:t>
            </a:r>
          </a:p>
          <a:p>
            <a:endParaRPr lang="en-US" dirty="0"/>
          </a:p>
          <a:p>
            <a:r>
              <a:rPr lang="en-US" dirty="0"/>
              <a:t>METHODS: </a:t>
            </a:r>
          </a:p>
          <a:p>
            <a:endParaRPr lang="en-US" dirty="0"/>
          </a:p>
          <a:p>
            <a:r>
              <a:rPr lang="en-US" dirty="0"/>
              <a:t>Changes in gastric emptying in response to different durations of stress were evaluated. Gastric emptying was compared between the following groups: (</a:t>
            </a:r>
            <a:r>
              <a:rPr lang="en-US" dirty="0" err="1"/>
              <a:t>i</a:t>
            </a:r>
            <a:r>
              <a:rPr lang="en-US" dirty="0"/>
              <a:t>) </a:t>
            </a:r>
            <a:r>
              <a:rPr lang="en-US" dirty="0" err="1"/>
              <a:t>nonstressed</a:t>
            </a:r>
            <a:r>
              <a:rPr lang="en-US" dirty="0"/>
              <a:t> vehicle- or DA-9701-treated group, (ii) </a:t>
            </a:r>
            <a:r>
              <a:rPr lang="en-US" dirty="0" err="1"/>
              <a:t>nonstressed</a:t>
            </a:r>
            <a:r>
              <a:rPr lang="en-US" dirty="0"/>
              <a:t> vehicle- or </a:t>
            </a:r>
            <a:r>
              <a:rPr lang="en-US" dirty="0" err="1"/>
              <a:t>mosapride</a:t>
            </a:r>
            <a:r>
              <a:rPr lang="en-US" dirty="0"/>
              <a:t>-treated group, (iii) 2-h stressed vehicle- or DA-9701-treated group, and (iv) 2-h stressed vehicle- or </a:t>
            </a:r>
            <a:r>
              <a:rPr lang="en-US" dirty="0" err="1"/>
              <a:t>mosapride</a:t>
            </a:r>
            <a:r>
              <a:rPr lang="en-US" dirty="0"/>
              <a:t>-treated group. Water immersion restraint stress was used as the stressor. DA-9701 or </a:t>
            </a:r>
            <a:r>
              <a:rPr lang="en-US" dirty="0" err="1"/>
              <a:t>mosapride</a:t>
            </a:r>
            <a:r>
              <a:rPr lang="en-US" dirty="0"/>
              <a:t> at 3 mg kg(-1) was administered to the rats after subjecting them to 2-h stress, and then gastric emptying was measured using the phenol red method.</a:t>
            </a:r>
          </a:p>
          <a:p>
            <a:endParaRPr lang="en-US" dirty="0"/>
          </a:p>
          <a:p>
            <a:r>
              <a:rPr lang="en-US" dirty="0"/>
              <a:t>KEY RESULTS: </a:t>
            </a:r>
          </a:p>
          <a:p>
            <a:endParaRPr lang="en-US" dirty="0"/>
          </a:p>
          <a:p>
            <a:r>
              <a:rPr lang="en-US" dirty="0"/>
              <a:t>Gastric emptying was significantly delayed in the 2-h stressed group compared with the </a:t>
            </a:r>
            <a:r>
              <a:rPr lang="en-US" dirty="0" err="1"/>
              <a:t>nonstressed</a:t>
            </a:r>
            <a:r>
              <a:rPr lang="en-US" dirty="0"/>
              <a:t> group. </a:t>
            </a:r>
            <a:r>
              <a:rPr lang="en-US" dirty="0" err="1"/>
              <a:t>Mosapride</a:t>
            </a:r>
            <a:r>
              <a:rPr lang="en-US" dirty="0"/>
              <a:t> administration resulted in significant recovery from the stress-induced delay in gastric emptying. Gastric emptying in the rats that underwent 2-h stress followed by DA-9701 administration was not significantly different from that in the </a:t>
            </a:r>
            <a:r>
              <a:rPr lang="en-US" dirty="0" err="1"/>
              <a:t>nonstressed</a:t>
            </a:r>
            <a:r>
              <a:rPr lang="en-US" dirty="0"/>
              <a:t> group. The plasma adrenocorticotropic hormone and active ghrelin levels in the 2-h stressed group were significantly higher than those in the </a:t>
            </a:r>
            <a:r>
              <a:rPr lang="en-US" dirty="0" err="1"/>
              <a:t>nonstressed</a:t>
            </a:r>
            <a:r>
              <a:rPr lang="en-US" dirty="0"/>
              <a:t> group. These increases were significantly inhibited by DA-9701.</a:t>
            </a:r>
          </a:p>
          <a:p>
            <a:endParaRPr lang="en-US" dirty="0"/>
          </a:p>
          <a:p>
            <a:r>
              <a:rPr lang="en-US" dirty="0"/>
              <a:t>CONCLUSIONS &amp; INFERENCES: </a:t>
            </a:r>
          </a:p>
          <a:p>
            <a:endParaRPr lang="en-US" dirty="0"/>
          </a:p>
          <a:p>
            <a:r>
              <a:rPr lang="en-US" dirty="0"/>
              <a:t>The administration of DA-9701 improved delayed gastric emptying and inhibited the hormonal changes induced by stress, suggesting that DA-9701 can be used as a gastroprokinetic agent for the treatment of delayed gastric emptying, particularly that associated with stress.</a:t>
            </a:r>
          </a:p>
          <a:p>
            <a:endParaRPr lang="en-US" dirty="0"/>
          </a:p>
          <a:p>
            <a:r>
              <a:rPr lang="en-US" dirty="0"/>
              <a:t>© 2012 Blackwell Publishing Ltd.</a:t>
            </a:r>
          </a:p>
          <a:p>
            <a:endParaRPr lang="en-US" dirty="0"/>
          </a:p>
          <a:p>
            <a:r>
              <a:rPr lang="en-US" dirty="0" err="1"/>
              <a:t>PMID</a:t>
            </a:r>
            <a:r>
              <a:rPr lang="en-US" dirty="0"/>
              <a:t>: 23216854 </a:t>
            </a:r>
          </a:p>
          <a:p>
            <a:endParaRPr lang="en-US" dirty="0"/>
          </a:p>
          <a:p>
            <a:endParaRPr lang="en-US" dirty="0"/>
          </a:p>
          <a:p>
            <a:endParaRPr lang="en-US" dirty="0"/>
          </a:p>
          <a:p>
            <a:endParaRPr lang="en-US" dirty="0"/>
          </a:p>
          <a:p>
            <a:endParaRPr lang="en-US" dirty="0"/>
          </a:p>
          <a:p>
            <a:r>
              <a:rPr lang="en-US" dirty="0"/>
              <a:t>15.</a:t>
            </a:r>
          </a:p>
          <a:p>
            <a:endParaRPr lang="en-US" dirty="0"/>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2009 May;296(5):R1358-65. </a:t>
            </a:r>
            <a:r>
              <a:rPr lang="en-US" dirty="0" err="1"/>
              <a:t>doi</a:t>
            </a:r>
            <a:r>
              <a:rPr lang="en-US" dirty="0"/>
              <a:t>: 10.1152/ajpregu.90928.2008. </a:t>
            </a:r>
            <a:r>
              <a:rPr lang="en-US" dirty="0" err="1"/>
              <a:t>Epub</a:t>
            </a:r>
            <a:r>
              <a:rPr lang="en-US" dirty="0"/>
              <a:t> 2009 Mar 4.</a:t>
            </a:r>
          </a:p>
          <a:p>
            <a:endParaRPr lang="en-US" dirty="0"/>
          </a:p>
          <a:p>
            <a:r>
              <a:rPr lang="en-US" dirty="0"/>
              <a:t>Effects of repeated restraint stress on gastric motility in rats.</a:t>
            </a:r>
          </a:p>
          <a:p>
            <a:endParaRPr lang="en-US" dirty="0"/>
          </a:p>
          <a:p>
            <a:r>
              <a:rPr lang="en-US" dirty="0"/>
              <a:t>Zheng J1, </a:t>
            </a:r>
            <a:r>
              <a:rPr lang="en-US" dirty="0" err="1"/>
              <a:t>Dobner</a:t>
            </a:r>
            <a:r>
              <a:rPr lang="en-US" dirty="0"/>
              <a:t> A, </a:t>
            </a:r>
            <a:r>
              <a:rPr lang="en-US" dirty="0" err="1"/>
              <a:t>Babygirija</a:t>
            </a:r>
            <a:r>
              <a:rPr lang="en-US" dirty="0"/>
              <a:t> R, Ludwig K, Takahashi T.</a:t>
            </a:r>
          </a:p>
          <a:p>
            <a:endParaRPr lang="en-US" dirty="0"/>
          </a:p>
          <a:p>
            <a:r>
              <a:rPr lang="en-US" dirty="0"/>
              <a:t>Author information</a:t>
            </a:r>
          </a:p>
          <a:p>
            <a:endParaRPr lang="en-US" dirty="0"/>
          </a:p>
          <a:p>
            <a:endParaRPr lang="en-US" dirty="0"/>
          </a:p>
          <a:p>
            <a:endParaRPr lang="en-US" dirty="0"/>
          </a:p>
          <a:p>
            <a:r>
              <a:rPr lang="en-US" dirty="0"/>
              <a:t>Abstract</a:t>
            </a:r>
          </a:p>
          <a:p>
            <a:endParaRPr lang="en-US" dirty="0"/>
          </a:p>
          <a:p>
            <a:r>
              <a:rPr lang="en-US" dirty="0"/>
              <a:t>In our daily life, individuals encounter with various types of stress. Accumulation of daily life stress (chronic stress) often causes gastrointestinal symptoms and functional gastrointestinal diseases. Although some can adapt toward chronic stress, the adaptation mechanism against chronic stress remains unknown. Although acute stress delays gastric emptying and alters upper gastrointestinal motility, effects of chronic stress on gastric motility still remain unclear. We investigated the effects of acute (single stress) and chronic (repeated stress for 5 consecutive days) stress on solid gastric emptying and </a:t>
            </a:r>
            <a:r>
              <a:rPr lang="en-US" dirty="0" err="1"/>
              <a:t>interdigestive</a:t>
            </a:r>
            <a:r>
              <a:rPr lang="en-US" dirty="0"/>
              <a:t> gastroduodenal contractions in rats. It is well established that acute restraint stress inhibits solid gastric emptying via central corticotropin-releasing factor (</a:t>
            </a:r>
            <a:r>
              <a:rPr lang="en-US" dirty="0" err="1"/>
              <a:t>CRF</a:t>
            </a:r>
            <a:r>
              <a:rPr lang="en-US" dirty="0"/>
              <a:t>). To investigate whether the sensitivity to </a:t>
            </a:r>
            <a:r>
              <a:rPr lang="en-US" dirty="0" err="1"/>
              <a:t>CRF</a:t>
            </a:r>
            <a:r>
              <a:rPr lang="en-US" dirty="0"/>
              <a:t> is altered following chronic stress, </a:t>
            </a:r>
            <a:r>
              <a:rPr lang="en-US" dirty="0" err="1"/>
              <a:t>CRF</a:t>
            </a:r>
            <a:r>
              <a:rPr lang="en-US" dirty="0"/>
              <a:t> was administered </a:t>
            </a:r>
            <a:r>
              <a:rPr lang="en-US" dirty="0" err="1"/>
              <a:t>intracisternally</a:t>
            </a:r>
            <a:r>
              <a:rPr lang="en-US" dirty="0"/>
              <a:t>. Ghrelin is involved in regulating gastric emptying and upper gastrointestinal motility in rodents. The changes in plasma active ghrelin levels and mRNA expression in the stomach were studied following chronic stress. To evaluate the effects of chronic stress on the hypothalamus-pituitary-adrenal (</a:t>
            </a:r>
            <a:r>
              <a:rPr lang="en-US" dirty="0" err="1"/>
              <a:t>HPA</a:t>
            </a:r>
            <a:r>
              <a:rPr lang="en-US" dirty="0"/>
              <a:t>) axis, plasma corticosterone levels were also measured. Delayed gastric emptying observed in acute stress was completely restored following chronic stress. Acute stress abolished gastric phase III-like contractions, without affecting duodenal phase III-like contractions in the </a:t>
            </a:r>
            <a:r>
              <a:rPr lang="en-US" dirty="0" err="1"/>
              <a:t>interdigestive</a:t>
            </a:r>
            <a:r>
              <a:rPr lang="en-US" dirty="0"/>
              <a:t> state. Impaired gastric phase III-like contractions were also restored following chronic stress. Plasma ghrelin levels and ghrelin mRNA expression were increased significantly after chronic stress. </a:t>
            </a:r>
            <a:r>
              <a:rPr lang="en-US" dirty="0" err="1"/>
              <a:t>Intracisternal</a:t>
            </a:r>
            <a:r>
              <a:rPr lang="en-US" dirty="0"/>
              <a:t> injection of </a:t>
            </a:r>
            <a:r>
              <a:rPr lang="en-US" dirty="0" err="1"/>
              <a:t>CRF</a:t>
            </a:r>
            <a:r>
              <a:rPr lang="en-US" dirty="0"/>
              <a:t> delayed gastric emptying and impaired gastric motility in rats who received chronic stress. Plasma corticosterone concentrations were no more elevated following chronic stress. The restored gastric emptying following chronic stress was antagonized by the administration of ghrelin receptor antagonists. The adaptation mechanism may involve upregulation of ghrelin expression and attenuation of the </a:t>
            </a:r>
            <a:r>
              <a:rPr lang="en-US" dirty="0" err="1"/>
              <a:t>HPA</a:t>
            </a:r>
            <a:r>
              <a:rPr lang="en-US" dirty="0"/>
              <a:t> axis. In contrast, the sensitivity to central </a:t>
            </a:r>
            <a:r>
              <a:rPr lang="en-US" dirty="0" err="1"/>
              <a:t>CRF</a:t>
            </a:r>
            <a:r>
              <a:rPr lang="en-US" dirty="0"/>
              <a:t> remained unaltered following chronic stress in rats.</a:t>
            </a:r>
          </a:p>
          <a:p>
            <a:endParaRPr lang="en-US" dirty="0"/>
          </a:p>
          <a:p>
            <a:r>
              <a:rPr lang="en-US" dirty="0" err="1"/>
              <a:t>PMID</a:t>
            </a:r>
            <a:r>
              <a:rPr lang="en-US" dirty="0"/>
              <a:t>: 19261914 </a:t>
            </a:r>
          </a:p>
          <a:p>
            <a:endParaRPr lang="en-US" dirty="0"/>
          </a:p>
          <a:p>
            <a:endParaRPr lang="en-US" dirty="0"/>
          </a:p>
          <a:p>
            <a:endParaRPr lang="en-US" dirty="0"/>
          </a:p>
          <a:p>
            <a:endParaRPr lang="en-US" dirty="0"/>
          </a:p>
          <a:p>
            <a:r>
              <a:rPr lang="en-US" dirty="0"/>
              <a:t>20.</a:t>
            </a:r>
          </a:p>
          <a:p>
            <a:r>
              <a:rPr lang="en-US" dirty="0"/>
              <a:t>Phytomedicine. 2008 Aug;15(8):602-11. </a:t>
            </a:r>
            <a:r>
              <a:rPr lang="en-US" dirty="0" err="1"/>
              <a:t>doi</a:t>
            </a:r>
            <a:r>
              <a:rPr lang="en-US" dirty="0"/>
              <a:t>: 10.1016/j.phymed.2008.02.005. </a:t>
            </a:r>
            <a:r>
              <a:rPr lang="en-US" dirty="0" err="1"/>
              <a:t>Epub</a:t>
            </a:r>
            <a:r>
              <a:rPr lang="en-US" dirty="0"/>
              <a:t> 2008 Apr 21.</a:t>
            </a:r>
          </a:p>
          <a:p>
            <a:r>
              <a:rPr lang="en-US" dirty="0"/>
              <a:t>Regulative effects of essential oil from </a:t>
            </a:r>
            <a:r>
              <a:rPr lang="en-US" dirty="0" err="1"/>
              <a:t>Atractylodes</a:t>
            </a:r>
            <a:r>
              <a:rPr lang="en-US" dirty="0"/>
              <a:t> </a:t>
            </a:r>
            <a:r>
              <a:rPr lang="en-US" dirty="0" err="1"/>
              <a:t>lancea</a:t>
            </a:r>
            <a:r>
              <a:rPr lang="en-US" dirty="0"/>
              <a:t> on delayed gastric emptying in stress-induced rats.</a:t>
            </a:r>
          </a:p>
          <a:p>
            <a:r>
              <a:rPr lang="en-US" dirty="0"/>
              <a:t>Zhang H1, Han T, Sun LN, Huang BK, Chen </a:t>
            </a:r>
            <a:r>
              <a:rPr lang="en-US" dirty="0" err="1"/>
              <a:t>YF</a:t>
            </a:r>
            <a:r>
              <a:rPr lang="en-US" dirty="0"/>
              <a:t>, Zheng HC, Qin LP.</a:t>
            </a:r>
          </a:p>
          <a:p>
            <a:r>
              <a:rPr lang="en-US" dirty="0"/>
              <a:t>Author information</a:t>
            </a:r>
          </a:p>
          <a:p>
            <a:endParaRPr lang="en-US" dirty="0"/>
          </a:p>
          <a:p>
            <a:r>
              <a:rPr lang="en-US" dirty="0"/>
              <a:t>Abstract</a:t>
            </a:r>
          </a:p>
          <a:p>
            <a:r>
              <a:rPr lang="en-US" dirty="0"/>
              <a:t>Gastric motor dysfunction induced by psychological stress results in many symptoms of functional dyspepsia (FD). There are a number of herbal medicines that are reported to improve gastrointestinal motor. However, the mechanisms of considerable herbal medicines are not explicit. In the present study, the effects of an essential oil (</a:t>
            </a:r>
            <a:r>
              <a:rPr lang="en-US" dirty="0" err="1"/>
              <a:t>EO</a:t>
            </a:r>
            <a:r>
              <a:rPr lang="en-US" dirty="0"/>
              <a:t>) extracted from </a:t>
            </a:r>
            <a:r>
              <a:rPr lang="en-US" dirty="0" err="1"/>
              <a:t>Atractylodes</a:t>
            </a:r>
            <a:r>
              <a:rPr lang="en-US" dirty="0"/>
              <a:t> </a:t>
            </a:r>
            <a:r>
              <a:rPr lang="en-US" dirty="0" err="1"/>
              <a:t>lancea</a:t>
            </a:r>
            <a:r>
              <a:rPr lang="en-US" dirty="0"/>
              <a:t> on delayed gastric emptying, gastrointestinal hormone and hypothalamic corticotropin-releasing factor (</a:t>
            </a:r>
            <a:r>
              <a:rPr lang="en-US" dirty="0" err="1"/>
              <a:t>CRF</a:t>
            </a:r>
            <a:r>
              <a:rPr lang="en-US" dirty="0"/>
              <a:t>) abnormalities induced by restraint stress in rats were investigated and the mechanism of the </a:t>
            </a:r>
            <a:r>
              <a:rPr lang="en-US" dirty="0" err="1"/>
              <a:t>EO</a:t>
            </a:r>
            <a:r>
              <a:rPr lang="en-US" dirty="0"/>
              <a:t> is also explored. Oral administration of </a:t>
            </a:r>
            <a:r>
              <a:rPr lang="en-US" dirty="0" err="1"/>
              <a:t>EO</a:t>
            </a:r>
            <a:r>
              <a:rPr lang="en-US" dirty="0"/>
              <a:t> for 7 days did not affect normal gastric emptying, but accelerated delayed gastric emptying induced by restraint stress in rats. The </a:t>
            </a:r>
            <a:r>
              <a:rPr lang="en-US" dirty="0" err="1"/>
              <a:t>EO</a:t>
            </a:r>
            <a:r>
              <a:rPr lang="en-US" dirty="0"/>
              <a:t> significantly increased the levels of motilin (</a:t>
            </a:r>
            <a:r>
              <a:rPr lang="en-US" dirty="0" err="1"/>
              <a:t>MTL</a:t>
            </a:r>
            <a:r>
              <a:rPr lang="en-US" dirty="0"/>
              <a:t>) and gastrin (GAS) and decreased the levels of somatostatin (SS) and </a:t>
            </a:r>
            <a:r>
              <a:rPr lang="en-US" dirty="0" err="1"/>
              <a:t>CRF</a:t>
            </a:r>
            <a:r>
              <a:rPr lang="en-US" dirty="0"/>
              <a:t>. The </a:t>
            </a:r>
            <a:r>
              <a:rPr lang="en-US" dirty="0" err="1"/>
              <a:t>EO</a:t>
            </a:r>
            <a:r>
              <a:rPr lang="en-US" dirty="0"/>
              <a:t> did not modify gastric emptying in </a:t>
            </a:r>
            <a:r>
              <a:rPr lang="en-US" dirty="0" err="1"/>
              <a:t>vagotomized</a:t>
            </a:r>
            <a:r>
              <a:rPr lang="en-US" dirty="0"/>
              <a:t> rats that underwent restraint stress, but antagonized delayed gastric emptying induced by </a:t>
            </a:r>
            <a:r>
              <a:rPr lang="en-US" dirty="0" err="1"/>
              <a:t>intracisternal</a:t>
            </a:r>
            <a:r>
              <a:rPr lang="en-US" dirty="0"/>
              <a:t> injection of </a:t>
            </a:r>
            <a:r>
              <a:rPr lang="en-US" dirty="0" err="1"/>
              <a:t>CRF</a:t>
            </a:r>
            <a:r>
              <a:rPr lang="en-US" dirty="0"/>
              <a:t>. These results suggest that the regulative effects of the </a:t>
            </a:r>
            <a:r>
              <a:rPr lang="en-US" dirty="0" err="1"/>
              <a:t>EO</a:t>
            </a:r>
            <a:r>
              <a:rPr lang="en-US" dirty="0"/>
              <a:t> on delayed gastric emptying are preformed mainly via inhibition of the release of central </a:t>
            </a:r>
            <a:r>
              <a:rPr lang="en-US" dirty="0" err="1"/>
              <a:t>CRF</a:t>
            </a:r>
            <a:r>
              <a:rPr lang="en-US" dirty="0"/>
              <a:t> and activation of vagal pathway, which are also involved in the release of gastrointestinal hormones such as </a:t>
            </a:r>
            <a:r>
              <a:rPr lang="en-US" dirty="0" err="1"/>
              <a:t>MTL</a:t>
            </a:r>
            <a:r>
              <a:rPr lang="en-US" dirty="0"/>
              <a:t>, GAS and SS.</a:t>
            </a:r>
          </a:p>
          <a:p>
            <a:r>
              <a:rPr lang="en-US" dirty="0" err="1"/>
              <a:t>PMID</a:t>
            </a:r>
            <a:r>
              <a:rPr lang="en-US" dirty="0"/>
              <a:t>: 18430552</a:t>
            </a:r>
          </a:p>
          <a:p>
            <a:endParaRPr lang="en-US" dirty="0"/>
          </a:p>
          <a:p>
            <a:r>
              <a:rPr lang="en-US" dirty="0"/>
              <a:t>Life Sci. 2008 Apr 9;82(15-16):862-8. </a:t>
            </a:r>
            <a:r>
              <a:rPr lang="en-US" dirty="0" err="1"/>
              <a:t>doi</a:t>
            </a:r>
            <a:r>
              <a:rPr lang="en-US" dirty="0"/>
              <a:t>: 10.1016/j.lfs.2008.01.020. </a:t>
            </a:r>
            <a:r>
              <a:rPr lang="en-US" dirty="0" err="1"/>
              <a:t>Epub</a:t>
            </a:r>
            <a:r>
              <a:rPr lang="en-US" dirty="0"/>
              <a:t> 2008 Feb 16.</a:t>
            </a:r>
          </a:p>
          <a:p>
            <a:r>
              <a:rPr lang="en-US" dirty="0"/>
              <a:t>Effect of chronic stress on gastric emptying and plasma ghrelin levels in rats.</a:t>
            </a:r>
          </a:p>
          <a:p>
            <a:r>
              <a:rPr lang="en-US" dirty="0"/>
              <a:t>Ochi M1, </a:t>
            </a:r>
            <a:r>
              <a:rPr lang="en-US" dirty="0" err="1"/>
              <a:t>Tominaga</a:t>
            </a:r>
            <a:r>
              <a:rPr lang="en-US" dirty="0"/>
              <a:t> K, Tanaka F, </a:t>
            </a:r>
            <a:r>
              <a:rPr lang="en-US" dirty="0" err="1"/>
              <a:t>Tanigawa</a:t>
            </a:r>
            <a:r>
              <a:rPr lang="en-US" dirty="0"/>
              <a:t> T, Shiba M, Watanabe T, Fujiwara Y, </a:t>
            </a:r>
            <a:r>
              <a:rPr lang="en-US" dirty="0" err="1"/>
              <a:t>Oshitani</a:t>
            </a:r>
            <a:r>
              <a:rPr lang="en-US" dirty="0"/>
              <a:t> N, Higuchi K, Arakawa T.</a:t>
            </a:r>
          </a:p>
          <a:p>
            <a:r>
              <a:rPr lang="en-US" dirty="0"/>
              <a:t>Author information</a:t>
            </a:r>
          </a:p>
          <a:p>
            <a:endParaRPr lang="en-US" dirty="0"/>
          </a:p>
          <a:p>
            <a:r>
              <a:rPr lang="en-US" dirty="0"/>
              <a:t>Abstract</a:t>
            </a:r>
          </a:p>
          <a:p>
            <a:r>
              <a:rPr lang="en-US" dirty="0"/>
              <a:t>Chronic stress is associated with gastrointestinal functional diseases. Although the pathophysiology seems to be associated with gastrointestinal motility, their mechanisms remain unclear. We investigated gastric emptying and chemical mediators under conditions of continuous stress, which were produced using 8-week-old male Wistar rats kept in a cage filled with water to 2 cm height for 5 days. We examined gastric emptying by the phenol red method and chemical mediators at 4, 8, and 24 h and 3 and 5 days after initiation of stress restraint. Plasma ACTH level was significantly higher in the stress throughout the period of measurement. Continuous stress delayed gastric emptying until 24 h: peak delay was observed at 8 h, whereas gastric emptying was accelerated on days 3 and 5. Plasma noradrenalin level was significantly elevated at every time point until 24 h. Guanethidine pretreatment eliminated the delay in gastric emptying at 8 h. Active ghrelin was significantly increased on days 3 and 5 after peak (at 24 h) plasma total and </a:t>
            </a:r>
            <a:r>
              <a:rPr lang="en-US" dirty="0" err="1"/>
              <a:t>desacyl</a:t>
            </a:r>
            <a:r>
              <a:rPr lang="en-US" dirty="0"/>
              <a:t> ghrelin in the stress group. Number of ghrelin-</a:t>
            </a:r>
            <a:r>
              <a:rPr lang="en-US" dirty="0" err="1"/>
              <a:t>immunoreactive</a:t>
            </a:r>
            <a:r>
              <a:rPr lang="en-US" dirty="0"/>
              <a:t> cells and level of preproghrelin mRNA expression in the gastric body increased in parallel with plasma active ghrelin level. Pretreatment with growth hormone </a:t>
            </a:r>
            <a:r>
              <a:rPr lang="en-US" dirty="0" err="1"/>
              <a:t>secretagogue</a:t>
            </a:r>
            <a:r>
              <a:rPr lang="en-US" dirty="0"/>
              <a:t> receptor antagonist at 5 days partially inhibited the stress-induced acceleration of gastric emptying. Delayed gastric emptying at acute phase of continuous stress was mediated via sympathetic pathway, while acceleration at chronic phase was mediated via increased active ghrelin release from the stomach.</a:t>
            </a:r>
          </a:p>
          <a:p>
            <a:r>
              <a:rPr lang="en-US" dirty="0" err="1"/>
              <a:t>PMID</a:t>
            </a:r>
            <a:r>
              <a:rPr lang="en-US" dirty="0"/>
              <a:t>: 18343456 </a:t>
            </a:r>
          </a:p>
          <a:p>
            <a:endParaRPr lang="en-US" dirty="0"/>
          </a:p>
          <a:p>
            <a:endParaRPr lang="en-US" dirty="0"/>
          </a:p>
          <a:p>
            <a:r>
              <a:rPr lang="en-US" dirty="0"/>
              <a:t>24.</a:t>
            </a:r>
          </a:p>
          <a:p>
            <a:r>
              <a:rPr lang="en-US" dirty="0"/>
              <a:t>Am J </a:t>
            </a:r>
            <a:r>
              <a:rPr lang="en-US" dirty="0" err="1"/>
              <a:t>Physiol</a:t>
            </a:r>
            <a:r>
              <a:rPr lang="en-US" dirty="0"/>
              <a:t> </a:t>
            </a:r>
            <a:r>
              <a:rPr lang="en-US" dirty="0" err="1"/>
              <a:t>Regul</a:t>
            </a:r>
            <a:r>
              <a:rPr lang="en-US" dirty="0"/>
              <a:t> </a:t>
            </a:r>
            <a:r>
              <a:rPr lang="en-US" dirty="0" err="1"/>
              <a:t>Integr</a:t>
            </a:r>
            <a:r>
              <a:rPr lang="en-US" dirty="0"/>
              <a:t> Comp Physiol. 2006 Mar;290(3):R616-24. </a:t>
            </a:r>
            <a:r>
              <a:rPr lang="en-US" dirty="0" err="1"/>
              <a:t>Epub</a:t>
            </a:r>
            <a:r>
              <a:rPr lang="en-US" dirty="0"/>
              <a:t> 2005 Oct 27.</a:t>
            </a:r>
          </a:p>
          <a:p>
            <a:r>
              <a:rPr lang="en-US" dirty="0"/>
              <a:t>Restraint stress augments postprandial gastric contractions but impairs </a:t>
            </a:r>
            <a:r>
              <a:rPr lang="en-US" dirty="0" err="1"/>
              <a:t>antropyloric</a:t>
            </a:r>
            <a:r>
              <a:rPr lang="en-US" dirty="0"/>
              <a:t> coordination in conscious rats.</a:t>
            </a:r>
          </a:p>
          <a:p>
            <a:r>
              <a:rPr lang="en-US" dirty="0"/>
              <a:t>Nakade Y1, </a:t>
            </a:r>
            <a:r>
              <a:rPr lang="en-US" dirty="0" err="1"/>
              <a:t>Tsuchida</a:t>
            </a:r>
            <a:r>
              <a:rPr lang="en-US" dirty="0"/>
              <a:t> D, Fukuda H, </a:t>
            </a:r>
            <a:r>
              <a:rPr lang="en-US" dirty="0" err="1"/>
              <a:t>Iwa</a:t>
            </a:r>
            <a:r>
              <a:rPr lang="en-US" dirty="0"/>
              <a:t> M, Pappas TN, Takahashi T.</a:t>
            </a:r>
          </a:p>
          <a:p>
            <a:r>
              <a:rPr lang="en-US" dirty="0"/>
              <a:t>Author information</a:t>
            </a:r>
          </a:p>
          <a:p>
            <a:endParaRPr lang="en-US" dirty="0"/>
          </a:p>
          <a:p>
            <a:r>
              <a:rPr lang="en-US" dirty="0"/>
              <a:t>Abstract</a:t>
            </a:r>
          </a:p>
          <a:p>
            <a:r>
              <a:rPr lang="en-US" dirty="0"/>
              <a:t>Central corticotropin-releasing factor (</a:t>
            </a:r>
            <a:r>
              <a:rPr lang="en-US" dirty="0" err="1"/>
              <a:t>CRF</a:t>
            </a:r>
            <a:r>
              <a:rPr lang="en-US" dirty="0"/>
              <a:t>) plays an important role in mediating restraint stress-induced delayed gastric emptying. However, it is unclear how restraint stress modulates gastric motility to delay gastric emptying. Inasmuch as solid gastric emptying is regulated via </a:t>
            </a:r>
            <a:r>
              <a:rPr lang="en-US" dirty="0" err="1"/>
              <a:t>antropyloric</a:t>
            </a:r>
            <a:r>
              <a:rPr lang="en-US" dirty="0"/>
              <a:t> coordination, we hypothesized that restraint stress impairs </a:t>
            </a:r>
            <a:r>
              <a:rPr lang="en-US" dirty="0" err="1"/>
              <a:t>antropyloric</a:t>
            </a:r>
            <a:r>
              <a:rPr lang="en-US" dirty="0"/>
              <a:t> coordination, resulting in delayed solid gastric emptying in conscious rats. Two strain gauge transducers were sutured onto the serosal surface of the antrum and pylorus, and postprandial gastric motility was monitored before, during, and after restraint stress. </a:t>
            </a:r>
            <a:r>
              <a:rPr lang="en-US" dirty="0" err="1"/>
              <a:t>Antropyloric</a:t>
            </a:r>
            <a:r>
              <a:rPr lang="en-US" dirty="0"/>
              <a:t> coordination, defined as a propagated single contraction from the antrum to the pylorus within 10 s, was followed by &gt; or = 20 s of quiescence. Restraint stress enhanced postprandial gastric motility in the antrum and pylorus to 140 +/- 9% and 134 +/- 9% of basal, respectively (n = 6). The number of episodes of </a:t>
            </a:r>
            <a:r>
              <a:rPr lang="en-US" dirty="0" err="1"/>
              <a:t>antropyloric</a:t>
            </a:r>
            <a:r>
              <a:rPr lang="en-US" dirty="0"/>
              <a:t> coordination before restraint stress, 2.4 +/- 0.4/10 min, was significantly reduced to 0.6 +/- 0.3/10 min by restraint stress. </a:t>
            </a:r>
            <a:r>
              <a:rPr lang="en-US" dirty="0" err="1"/>
              <a:t>Intracisternal</a:t>
            </a:r>
            <a:r>
              <a:rPr lang="en-US" dirty="0"/>
              <a:t> injection of the </a:t>
            </a:r>
            <a:r>
              <a:rPr lang="en-US" dirty="0" err="1"/>
              <a:t>CRF</a:t>
            </a:r>
            <a:r>
              <a:rPr lang="en-US" dirty="0"/>
              <a:t> type 2 receptor antagonist </a:t>
            </a:r>
            <a:r>
              <a:rPr lang="en-US" dirty="0" err="1"/>
              <a:t>astressin</a:t>
            </a:r>
            <a:r>
              <a:rPr lang="en-US" dirty="0"/>
              <a:t> 2B (60 microg) or guanethidine partially restored restraint stress-induced impairment of </a:t>
            </a:r>
            <a:r>
              <a:rPr lang="en-US" dirty="0" err="1"/>
              <a:t>antropyloric</a:t>
            </a:r>
            <a:r>
              <a:rPr lang="en-US" dirty="0"/>
              <a:t> coordination (1.6 +/- 0.3/10 min, n = 6). The restraint stress-induced augmentation of antral and pyloric contractions was increased by </a:t>
            </a:r>
            <a:r>
              <a:rPr lang="en-US" dirty="0" err="1"/>
              <a:t>astressin</a:t>
            </a:r>
            <a:r>
              <a:rPr lang="en-US" dirty="0"/>
              <a:t> 2B and guanethidine but abolished by atropine, hexamethonium, and vagotomy. Restraint stress enhanced postprandial gastric motility via a vagal cholinergic pathway. Restraint stress-induced delay of solid gastric emptying is due to impairment of </a:t>
            </a:r>
            <a:r>
              <a:rPr lang="en-US" dirty="0" err="1"/>
              <a:t>antropyloric</a:t>
            </a:r>
            <a:r>
              <a:rPr lang="en-US" dirty="0"/>
              <a:t> coordination. Restraint stress-induced impairment of </a:t>
            </a:r>
            <a:r>
              <a:rPr lang="en-US" dirty="0" err="1"/>
              <a:t>antropyloric</a:t>
            </a:r>
            <a:r>
              <a:rPr lang="en-US" dirty="0"/>
              <a:t> coordination might be mediated via a central </a:t>
            </a:r>
            <a:r>
              <a:rPr lang="en-US" dirty="0" err="1"/>
              <a:t>CRF</a:t>
            </a:r>
            <a:r>
              <a:rPr lang="en-US" dirty="0"/>
              <a:t> pathway.</a:t>
            </a:r>
          </a:p>
          <a:p>
            <a:r>
              <a:rPr lang="en-US" dirty="0" err="1"/>
              <a:t>PMID</a:t>
            </a:r>
            <a:r>
              <a:rPr lang="en-US" dirty="0"/>
              <a:t>: 16254129</a:t>
            </a:r>
          </a:p>
        </p:txBody>
      </p:sp>
      <p:sp>
        <p:nvSpPr>
          <p:cNvPr id="4" name="Slide Number Placeholder 3"/>
          <p:cNvSpPr>
            <a:spLocks noGrp="1"/>
          </p:cNvSpPr>
          <p:nvPr>
            <p:ph type="sldNum" sz="quarter" idx="5"/>
          </p:nvPr>
        </p:nvSpPr>
        <p:spPr/>
        <p:txBody>
          <a:bodyPr/>
          <a:lstStyle/>
          <a:p>
            <a:fld id="{84395D70-6B22-7945-A7F9-7B9653DBFDB7}" type="slidenum">
              <a:rPr lang="en-US" smtClean="0"/>
              <a:t>41</a:t>
            </a:fld>
            <a:endParaRPr lang="en-US"/>
          </a:p>
        </p:txBody>
      </p:sp>
    </p:spTree>
    <p:extLst>
      <p:ext uri="{BB962C8B-B14F-4D97-AF65-F5344CB8AC3E}">
        <p14:creationId xmlns:p14="http://schemas.microsoft.com/office/powerpoint/2010/main" val="108230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ever feel bloated?</a:t>
            </a:r>
          </a:p>
          <a:p>
            <a:r>
              <a:rPr lang="en-US" dirty="0"/>
              <a:t>What changes could you make to avoid that problem?</a:t>
            </a:r>
          </a:p>
        </p:txBody>
      </p:sp>
      <p:sp>
        <p:nvSpPr>
          <p:cNvPr id="4" name="Slide Number Placeholder 3"/>
          <p:cNvSpPr>
            <a:spLocks noGrp="1"/>
          </p:cNvSpPr>
          <p:nvPr>
            <p:ph type="sldNum" sz="quarter" idx="5"/>
          </p:nvPr>
        </p:nvSpPr>
        <p:spPr/>
        <p:txBody>
          <a:bodyPr/>
          <a:lstStyle/>
          <a:p>
            <a:fld id="{84395D70-6B22-7945-A7F9-7B9653DBFDB7}" type="slidenum">
              <a:rPr lang="en-US" smtClean="0"/>
              <a:t>48</a:t>
            </a:fld>
            <a:endParaRPr lang="en-US"/>
          </a:p>
        </p:txBody>
      </p:sp>
    </p:spTree>
    <p:extLst>
      <p:ext uri="{BB962C8B-B14F-4D97-AF65-F5344CB8AC3E}">
        <p14:creationId xmlns:p14="http://schemas.microsoft.com/office/powerpoint/2010/main" val="381884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Steve's heartburn is all but gone!! </a:t>
            </a:r>
          </a:p>
          <a:p>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Just watches what he eats.</a:t>
            </a:r>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2</a:t>
            </a:fld>
            <a:endParaRPr lang="en-US"/>
          </a:p>
        </p:txBody>
      </p:sp>
    </p:spTree>
    <p:extLst>
      <p:ext uri="{BB962C8B-B14F-4D97-AF65-F5344CB8AC3E}">
        <p14:creationId xmlns:p14="http://schemas.microsoft.com/office/powerpoint/2010/main" val="47759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here are beginning </a:t>
            </a:r>
            <a:r>
              <a:rPr lang="en-US"/>
              <a:t>to see </a:t>
            </a:r>
            <a:r>
              <a:rPr lang="en-US" dirty="0"/>
              <a:t>that reflux can be treated with lifestyle changes?</a:t>
            </a:r>
          </a:p>
        </p:txBody>
      </p:sp>
      <p:sp>
        <p:nvSpPr>
          <p:cNvPr id="4" name="Slide Number Placeholder 3"/>
          <p:cNvSpPr>
            <a:spLocks noGrp="1"/>
          </p:cNvSpPr>
          <p:nvPr>
            <p:ph type="sldNum" sz="quarter" idx="5"/>
          </p:nvPr>
        </p:nvSpPr>
        <p:spPr/>
        <p:txBody>
          <a:bodyPr/>
          <a:lstStyle/>
          <a:p>
            <a:fld id="{84395D70-6B22-7945-A7F9-7B9653DBFDB7}" type="slidenum">
              <a:rPr lang="en-US" smtClean="0"/>
              <a:t>57</a:t>
            </a:fld>
            <a:endParaRPr lang="en-US"/>
          </a:p>
        </p:txBody>
      </p:sp>
    </p:spTree>
    <p:extLst>
      <p:ext uri="{BB962C8B-B14F-4D97-AF65-F5344CB8AC3E}">
        <p14:creationId xmlns:p14="http://schemas.microsoft.com/office/powerpoint/2010/main" val="2379869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 Isa: Hiatal Hernia, GERD, Indigestion</a:t>
            </a:r>
          </a:p>
          <a:p>
            <a:r>
              <a:rPr lang="en-US" dirty="0"/>
              <a:t>The Pains In My Gut Were Not In My Head!</a:t>
            </a:r>
          </a:p>
          <a:p>
            <a:r>
              <a:rPr lang="en-US" dirty="0"/>
              <a:t>https://</a:t>
            </a:r>
            <a:r>
              <a:rPr lang="en-US" dirty="0" err="1"/>
              <a:t>www.pexels.com</a:t>
            </a:r>
            <a:r>
              <a:rPr lang="en-US" dirty="0"/>
              <a:t>/photo/adult-african-american-afro-black-female-1181519/</a:t>
            </a:r>
          </a:p>
          <a:p>
            <a:r>
              <a:rPr lang="en-US" dirty="0"/>
              <a:t>acid-suppressors and hope for the best. </a:t>
            </a:r>
          </a:p>
          <a:p>
            <a:r>
              <a:rPr lang="en-US" dirty="0"/>
              <a:t>still eating a lot of dairy and fish, and using salad dressing, ice cream.</a:t>
            </a:r>
          </a:p>
          <a:p>
            <a:r>
              <a:rPr lang="en-US" dirty="0"/>
              <a:t>gastroenterologist and he put me on a strong acid inhibitor. </a:t>
            </a:r>
          </a:p>
          <a:p>
            <a:r>
              <a:rPr lang="en-US" dirty="0"/>
              <a:t>reflux had gotten so bad, it actually came up and burnt my throat, and I lost my voice three times! </a:t>
            </a:r>
          </a:p>
          <a:p>
            <a:r>
              <a:rPr lang="en-US" dirty="0"/>
              <a:t>After six months on the medication, I returned to his office…miserable. </a:t>
            </a:r>
          </a:p>
          <a:p>
            <a:r>
              <a:rPr lang="en-US" dirty="0"/>
              <a:t>The medication had not helped at all, so he doubled the dosage. Of course, I then got even more unpleasant side-effects from this stronger dose, and it didn’t relieve my symptoms.</a:t>
            </a:r>
          </a:p>
          <a:p>
            <a:r>
              <a:rPr lang="en-US" dirty="0"/>
              <a:t>I am going to put you on some Valium”. I said there was no way I was going to start taking a tranquilizer, and that there was nothing wrong with me other than the indigestion. I told him I was normally a very happy and well-adjusted person, and didn’t need Valium! He told me that he gives most of his female patients tranquilizers “because you women get so stressed about everything!” That was the last straw! I left his office in disgust, never to return.</a:t>
            </a:r>
          </a:p>
          <a:p>
            <a:endParaRPr lang="en-US" dirty="0"/>
          </a:p>
          <a:p>
            <a:r>
              <a:rPr lang="en-US" dirty="0"/>
              <a:t>I then turned to my last resort, and went to see a doctor practicing in “alternative medicine”. The first thing I said to him was: “Although I never eat anything spicy, there must be something I am eating that doesn’t agree with me!”</a:t>
            </a:r>
          </a:p>
          <a:p>
            <a:r>
              <a:rPr lang="en-US" dirty="0"/>
              <a:t>The McDougall Program. It just makes so much sense!”</a:t>
            </a:r>
          </a:p>
          <a:p>
            <a:r>
              <a:rPr lang="en-US" dirty="0"/>
              <a:t>After about a week of strictly following the Program, I was sitting on my couch relaxing and enjoying a TV program, when I thought: “Something is different…something is missing…” and then I realized what it was… I FELT COMPLETELY AND BLISSFULLY WELL!!! What was missing was the indigestion, the gas &amp; belching and that uncomfortable bloated feeling I had always had. The heartburn was gone, along with my lifelong struggle with constipation! It is so wonderful now, to be able to enjoy such delicious and nutritious food, and not be suffering with heartburn or the constant belching I had experienced after every meal. I also don’t miss being woken up in the middle of the night with heartburn!</a:t>
            </a:r>
          </a:p>
          <a:p>
            <a:r>
              <a:rPr lang="en-US" dirty="0"/>
              <a:t>https://</a:t>
            </a:r>
            <a:r>
              <a:rPr lang="en-US" dirty="0" err="1"/>
              <a:t>www.drmcdougall.com</a:t>
            </a:r>
            <a:r>
              <a:rPr lang="en-US" dirty="0"/>
              <a:t>/health/education/health-science/stars/stars-written/</a:t>
            </a:r>
            <a:r>
              <a:rPr lang="en-US" dirty="0" err="1"/>
              <a:t>joan-isa</a:t>
            </a:r>
            <a:r>
              <a:rPr lang="en-US" dirty="0"/>
              <a:t>/</a:t>
            </a:r>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61</a:t>
            </a:fld>
            <a:endParaRPr lang="en-US"/>
          </a:p>
        </p:txBody>
      </p:sp>
    </p:spTree>
    <p:extLst>
      <p:ext uri="{BB962C8B-B14F-4D97-AF65-F5344CB8AC3E}">
        <p14:creationId xmlns:p14="http://schemas.microsoft.com/office/powerpoint/2010/main" val="3011926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62</a:t>
            </a:fld>
            <a:endParaRPr lang="en-US"/>
          </a:p>
        </p:txBody>
      </p:sp>
    </p:spTree>
    <p:extLst>
      <p:ext uri="{BB962C8B-B14F-4D97-AF65-F5344CB8AC3E}">
        <p14:creationId xmlns:p14="http://schemas.microsoft.com/office/powerpoint/2010/main" val="2867449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t>
            </a:r>
            <a:r>
              <a:rPr lang="en-US" sz="1200" kern="1200" dirty="0">
                <a:solidFill>
                  <a:schemeClr val="tx1"/>
                </a:solidFill>
                <a:effectLst/>
                <a:latin typeface="+mn-lt"/>
                <a:ea typeface="+mn-ea"/>
                <a:cs typeface="+mn-cs"/>
              </a:rPr>
              <a:t>“I don’t miss waking up with heartburn in the middle of the night!” Heart burn had hit Darren in his early forties, meds had been tried, and raised the head of his bed, but with no relief. Nothing seemed to relieve Darren’s symptoms, that is when he came to my presentation, “Heartburn, Indigestion, Reflux: Is There a Cure?” You too can find relief with simple natural remedies and lifestyle improvements. </a:t>
            </a:r>
            <a:r>
              <a:rPr lang="en-US" sz="1200" kern="1200">
                <a:solidFill>
                  <a:schemeClr val="tx1"/>
                </a:solidFill>
                <a:effectLst/>
                <a:latin typeface="+mn-lt"/>
                <a:ea typeface="+mn-ea"/>
                <a:cs typeface="+mn-cs"/>
              </a:rPr>
              <a:t>Don’t miss this presentation, relief is on the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endParaRPr lang="en-US" dirty="0"/>
          </a:p>
          <a:p>
            <a:r>
              <a:rPr lang="en-US" dirty="0"/>
              <a:t>History, meds, tums, raised of bed. </a:t>
            </a:r>
          </a:p>
          <a:p>
            <a:r>
              <a:rPr lang="en-US" dirty="0"/>
              <a:t>Contacted me and learned the principles taught in this </a:t>
            </a:r>
            <a:r>
              <a:rPr lang="en-US" dirty="0" err="1"/>
              <a:t>presention</a:t>
            </a:r>
            <a:r>
              <a:rPr lang="en-US" dirty="0"/>
              <a:t>.</a:t>
            </a:r>
          </a:p>
          <a:p>
            <a:r>
              <a:rPr lang="en-US" dirty="0"/>
              <a:t>Well researched and experience proven</a:t>
            </a:r>
          </a:p>
          <a:p>
            <a:r>
              <a:rPr lang="en-US" dirty="0"/>
              <a:t>Relief for you.</a:t>
            </a:r>
          </a:p>
          <a:p>
            <a:endParaRPr lang="en-US" dirty="0"/>
          </a:p>
          <a:p>
            <a:endParaRPr lang="en-US" dirty="0"/>
          </a:p>
          <a:p>
            <a:r>
              <a:rPr lang="en-US" dirty="0"/>
              <a:t>Benefit/problem solved</a:t>
            </a:r>
          </a:p>
          <a:p>
            <a:r>
              <a:rPr lang="en-US" dirty="0"/>
              <a:t>    Chest pain gone</a:t>
            </a:r>
          </a:p>
          <a:p>
            <a:r>
              <a:rPr lang="en-US" dirty="0"/>
              <a:t>    Eat more foods on the high risk list without fear</a:t>
            </a:r>
          </a:p>
          <a:p>
            <a:r>
              <a:rPr lang="en-US" dirty="0"/>
              <a:t>    </a:t>
            </a:r>
          </a:p>
          <a:p>
            <a:endParaRPr lang="en-US" dirty="0"/>
          </a:p>
          <a:p>
            <a:r>
              <a:rPr lang="en-US" dirty="0"/>
              <a:t>Bullet points</a:t>
            </a:r>
          </a:p>
          <a:p>
            <a:r>
              <a:rPr lang="en-US" dirty="0"/>
              <a:t>     Causes</a:t>
            </a:r>
          </a:p>
          <a:p>
            <a:r>
              <a:rPr lang="en-US" dirty="0"/>
              <a:t>     Natural remedies</a:t>
            </a:r>
          </a:p>
          <a:p>
            <a:r>
              <a:rPr lang="en-US" dirty="0"/>
              <a:t>     Successful preventative measures that have helped others.</a:t>
            </a:r>
          </a:p>
          <a:p>
            <a:r>
              <a:rPr lang="en-US" dirty="0"/>
              <a:t>Inspire </a:t>
            </a:r>
          </a:p>
          <a:p>
            <a:endParaRPr lang="en-US" dirty="0"/>
          </a:p>
          <a:p>
            <a:r>
              <a:rPr lang="en-US" dirty="0"/>
              <a:t>Call to action</a:t>
            </a:r>
          </a:p>
          <a:p>
            <a:endParaRPr lang="en-US" dirty="0"/>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63</a:t>
            </a:fld>
            <a:endParaRPr lang="en-US"/>
          </a:p>
        </p:txBody>
      </p:sp>
    </p:spTree>
    <p:extLst>
      <p:ext uri="{BB962C8B-B14F-4D97-AF65-F5344CB8AC3E}">
        <p14:creationId xmlns:p14="http://schemas.microsoft.com/office/powerpoint/2010/main" val="245476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Joan Isa: Hiatal Hernia, GERD, Indigestion</a:t>
            </a:r>
          </a:p>
          <a:p>
            <a:r>
              <a:rPr lang="en-US" dirty="0"/>
              <a:t>The Pains In My Gut Were Not In My Head!</a:t>
            </a:r>
          </a:p>
          <a:p>
            <a:r>
              <a:rPr lang="en-US" dirty="0"/>
              <a:t>https://</a:t>
            </a:r>
            <a:r>
              <a:rPr lang="en-US" dirty="0" err="1"/>
              <a:t>www.pexels.com</a:t>
            </a:r>
            <a:r>
              <a:rPr lang="en-US" dirty="0"/>
              <a:t>/photo/adult-african-american-afro-black-female-1181519/</a:t>
            </a:r>
          </a:p>
          <a:p>
            <a:r>
              <a:rPr lang="en-US" dirty="0"/>
              <a:t>acid-suppressors and hope for the best. </a:t>
            </a:r>
          </a:p>
          <a:p>
            <a:r>
              <a:rPr lang="en-US" dirty="0"/>
              <a:t>still eating a lot of dairy and fish, and using salad dressing, ice cream.</a:t>
            </a:r>
          </a:p>
          <a:p>
            <a:r>
              <a:rPr lang="en-US" dirty="0"/>
              <a:t>gastroenterologist and he put me on a strong acid inhibitor. </a:t>
            </a:r>
          </a:p>
          <a:p>
            <a:r>
              <a:rPr lang="en-US" dirty="0"/>
              <a:t>reflux had gotten so bad, it actually came up and burnt my throat, and I lost my voice three times! </a:t>
            </a:r>
          </a:p>
          <a:p>
            <a:r>
              <a:rPr lang="en-US" dirty="0"/>
              <a:t>After six months on the medication, I returned to his office…miserable. </a:t>
            </a:r>
          </a:p>
          <a:p>
            <a:r>
              <a:rPr lang="en-US" dirty="0"/>
              <a:t>The medication had not helped at all, so he doubled the dosage. Of course, I then got even more unpleasant side-effects from this stronger dose, and it didn’t relieve my symptoms.</a:t>
            </a:r>
          </a:p>
          <a:p>
            <a:r>
              <a:rPr lang="en-US" dirty="0"/>
              <a:t>I am going to put you on some Valium”. I said there was no way I was going to start taking a tranquilizer, and that there was nothing wrong with me other than the indigestion. I told him I was normally a very happy and well-adjusted person, and didn’t need Valium! He told me that he gives most of his female patients tranquilizers “because you women get so stressed about everything!” That was the last straw! I left his office in disgust, never to return.</a:t>
            </a:r>
          </a:p>
          <a:p>
            <a:endParaRPr lang="en-US" dirty="0"/>
          </a:p>
          <a:p>
            <a:r>
              <a:rPr lang="en-US" dirty="0"/>
              <a:t>I then turned to my last resort, and went to see a doctor practicing in “alternative medicine”. The first thing I said to him was: “Although I never eat anything spicy, there must be something I am eating that doesn’t agree with me!”</a:t>
            </a:r>
          </a:p>
          <a:p>
            <a:r>
              <a:rPr lang="en-US" dirty="0"/>
              <a:t>The McDougall Program. It just makes so much sense!”</a:t>
            </a:r>
          </a:p>
          <a:p>
            <a:r>
              <a:rPr lang="en-US" dirty="0"/>
              <a:t>After about a week of strictly following the Program, I was sitting on my couch relaxing and enjoying a TV program, when I thought: “Something is different…something is missing…” and then I realized what it was… I FELT COMPLETELY AND BLISSFULLY WELL!!! What was missing was the indigestion, the gas &amp; belching and that uncomfortable bloated feeling I had always had. The heartburn was gone, along with my lifelong struggle with constipation! It is so wonderful now, to be able to enjoy such delicious and nutritious food, and not be suffering with heartburn or the constant belching I had experienced after every meal. I also don’t miss being woken up in the middle of the night with heartburn!</a:t>
            </a:r>
          </a:p>
          <a:p>
            <a:r>
              <a:rPr lang="en-US" dirty="0"/>
              <a:t>https://</a:t>
            </a:r>
            <a:r>
              <a:rPr lang="en-US" dirty="0" err="1"/>
              <a:t>www.drmcdougall.com</a:t>
            </a:r>
            <a:r>
              <a:rPr lang="en-US" dirty="0"/>
              <a:t>/health/education/health-science/stars/stars-written/</a:t>
            </a:r>
            <a:r>
              <a:rPr lang="en-US" dirty="0" err="1"/>
              <a:t>joan-isa</a:t>
            </a:r>
            <a:r>
              <a:rPr lang="en-US" dirty="0"/>
              <a:t>/</a:t>
            </a:r>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3</a:t>
            </a:fld>
            <a:endParaRPr lang="en-US"/>
          </a:p>
        </p:txBody>
      </p:sp>
    </p:spTree>
    <p:extLst>
      <p:ext uri="{BB962C8B-B14F-4D97-AF65-F5344CB8AC3E}">
        <p14:creationId xmlns:p14="http://schemas.microsoft.com/office/powerpoint/2010/main" val="3766729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14 years researching and teaching people how to overcome Reflux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5</a:t>
            </a:fld>
            <a:endParaRPr lang="en-US" altLang="en-US" dirty="0"/>
          </a:p>
        </p:txBody>
      </p:sp>
    </p:spTree>
    <p:extLst>
      <p:ext uri="{BB962C8B-B14F-4D97-AF65-F5344CB8AC3E}">
        <p14:creationId xmlns:p14="http://schemas.microsoft.com/office/powerpoint/2010/main" val="395161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6</a:t>
            </a:fld>
            <a:endParaRPr lang="en-US"/>
          </a:p>
        </p:txBody>
      </p:sp>
    </p:spTree>
    <p:extLst>
      <p:ext uri="{BB962C8B-B14F-4D97-AF65-F5344CB8AC3E}">
        <p14:creationId xmlns:p14="http://schemas.microsoft.com/office/powerpoint/2010/main" val="152014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here have had symptoms of Reflux disease?</a:t>
            </a:r>
          </a:p>
        </p:txBody>
      </p:sp>
      <p:sp>
        <p:nvSpPr>
          <p:cNvPr id="4" name="Slide Number Placeholder 3"/>
          <p:cNvSpPr>
            <a:spLocks noGrp="1"/>
          </p:cNvSpPr>
          <p:nvPr>
            <p:ph type="sldNum" sz="quarter" idx="5"/>
          </p:nvPr>
        </p:nvSpPr>
        <p:spPr/>
        <p:txBody>
          <a:bodyPr/>
          <a:lstStyle/>
          <a:p>
            <a:fld id="{84395D70-6B22-7945-A7F9-7B9653DBFDB7}" type="slidenum">
              <a:rPr lang="en-US" smtClean="0"/>
              <a:t>9</a:t>
            </a:fld>
            <a:endParaRPr lang="en-US"/>
          </a:p>
        </p:txBody>
      </p:sp>
    </p:spTree>
    <p:extLst>
      <p:ext uri="{BB962C8B-B14F-4D97-AF65-F5344CB8AC3E}">
        <p14:creationId xmlns:p14="http://schemas.microsoft.com/office/powerpoint/2010/main" val="3997341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 leaky faucet </a:t>
            </a:r>
          </a:p>
        </p:txBody>
      </p:sp>
      <p:sp>
        <p:nvSpPr>
          <p:cNvPr id="4" name="Slide Number Placeholder 3"/>
          <p:cNvSpPr>
            <a:spLocks noGrp="1"/>
          </p:cNvSpPr>
          <p:nvPr>
            <p:ph type="sldNum" sz="quarter" idx="5"/>
          </p:nvPr>
        </p:nvSpPr>
        <p:spPr/>
        <p:txBody>
          <a:bodyPr/>
          <a:lstStyle/>
          <a:p>
            <a:fld id="{84395D70-6B22-7945-A7F9-7B9653DBFDB7}" type="slidenum">
              <a:rPr lang="en-US" smtClean="0"/>
              <a:t>11</a:t>
            </a:fld>
            <a:endParaRPr lang="en-US"/>
          </a:p>
        </p:txBody>
      </p:sp>
    </p:spTree>
    <p:extLst>
      <p:ext uri="{BB962C8B-B14F-4D97-AF65-F5344CB8AC3E}">
        <p14:creationId xmlns:p14="http://schemas.microsoft.com/office/powerpoint/2010/main" val="9731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Massawe</a:t>
            </a:r>
            <a:r>
              <a:rPr lang="en-US" dirty="0"/>
              <a:t> WA, </a:t>
            </a:r>
            <a:r>
              <a:rPr lang="en-US" dirty="0" err="1"/>
              <a:t>Nkya</a:t>
            </a:r>
            <a:r>
              <a:rPr lang="en-US" dirty="0"/>
              <a:t> A, Abraham </a:t>
            </a:r>
            <a:r>
              <a:rPr lang="en-US" dirty="0" err="1"/>
              <a:t>ZS</a:t>
            </a:r>
            <a:r>
              <a:rPr lang="en-US" dirty="0"/>
              <a:t>, </a:t>
            </a:r>
            <a:r>
              <a:rPr lang="en-US" dirty="0" err="1"/>
              <a:t>Babu</a:t>
            </a:r>
            <a:r>
              <a:rPr lang="en-US" dirty="0"/>
              <a:t> KM, Moshi N, </a:t>
            </a:r>
            <a:r>
              <a:rPr lang="en-US" dirty="0" err="1"/>
              <a:t>Kahinga</a:t>
            </a:r>
            <a:r>
              <a:rPr lang="en-US" dirty="0"/>
              <a:t> AA, </a:t>
            </a:r>
            <a:r>
              <a:rPr lang="en-US" dirty="0" err="1"/>
              <a:t>Ntunaguzi</a:t>
            </a:r>
            <a:r>
              <a:rPr lang="en-US" dirty="0"/>
              <a:t> D, </a:t>
            </a:r>
            <a:r>
              <a:rPr lang="en-US" dirty="0" err="1"/>
              <a:t>Massawe</a:t>
            </a:r>
            <a:r>
              <a:rPr lang="en-US" dirty="0"/>
              <a:t> ER. Laryngopharyngeal reflux disease, prevalence and clinical characteristics in </a:t>
            </a:r>
            <a:r>
              <a:rPr lang="en-US" dirty="0" err="1"/>
              <a:t>ENT</a:t>
            </a:r>
            <a:r>
              <a:rPr lang="en-US" dirty="0"/>
              <a:t> department of a tertiary hospital Tanzania. World J </a:t>
            </a:r>
            <a:r>
              <a:rPr lang="en-US" dirty="0" err="1"/>
              <a:t>Otorhinolaryngol</a:t>
            </a:r>
            <a:r>
              <a:rPr lang="en-US" dirty="0"/>
              <a:t> Head Neck Surg. 2020 Aug 26;7(1):28-33.</a:t>
            </a:r>
          </a:p>
          <a:p>
            <a:r>
              <a:rPr lang="en-US" b="1" dirty="0"/>
              <a:t>Abstract </a:t>
            </a:r>
          </a:p>
          <a:p>
            <a:r>
              <a:rPr lang="en-US" b="1" dirty="0"/>
              <a:t>Background: </a:t>
            </a:r>
            <a:r>
              <a:rPr lang="en-US" dirty="0"/>
              <a:t>Laryngopharyngeal reflux disease (</a:t>
            </a:r>
            <a:r>
              <a:rPr lang="en-US" dirty="0" err="1"/>
              <a:t>LPRD</a:t>
            </a:r>
            <a:r>
              <a:rPr lang="en-US" dirty="0"/>
              <a:t>) is a condition with nonspecific symptoms and most of times patients present late with advanced disease which may predispose to malignancy. The magnitude and clinical characteristics of this condition are not well known among patients attending Otorhinolaryngology services in Tanzania. </a:t>
            </a:r>
          </a:p>
          <a:p>
            <a:r>
              <a:rPr lang="en-US" b="1" dirty="0"/>
              <a:t>Materials and methods: </a:t>
            </a:r>
            <a:r>
              <a:rPr lang="en-US" dirty="0"/>
              <a:t>This was a hospital based descriptive cross sectional study, conducted in the wards and clinics of Otorhinolaryngology department of </a:t>
            </a:r>
            <a:r>
              <a:rPr lang="en-US" dirty="0" err="1"/>
              <a:t>Muhimbili</a:t>
            </a:r>
            <a:r>
              <a:rPr lang="en-US" dirty="0"/>
              <a:t> National Hospital. Patients with symptoms of Laryngopharyngeal reflux disease were included in the study. Data was collected using questionnaires and clinical examination forms, were processed and </a:t>
            </a:r>
            <a:r>
              <a:rPr lang="en-US" dirty="0" err="1"/>
              <a:t>analysed</a:t>
            </a:r>
            <a:r>
              <a:rPr lang="en-US" dirty="0"/>
              <a:t> by using SPSS. Results presented in frequency tables, cross tabulations and figures. </a:t>
            </a:r>
          </a:p>
          <a:p>
            <a:r>
              <a:rPr lang="en-US" b="1" dirty="0"/>
              <a:t>Results: </a:t>
            </a:r>
            <a:r>
              <a:rPr lang="en-US" dirty="0"/>
              <a:t>This study recruited 256 participants among them males were 131(51.2%).The mean age was (41.38 ± 13.94) years. Prevalence of Laryngopharyngeal reflux disease was 18.4% without gender predilection. The commonest symptoms were </a:t>
            </a:r>
            <a:r>
              <a:rPr lang="en-US" dirty="0" err="1"/>
              <a:t>globus</a:t>
            </a:r>
            <a:r>
              <a:rPr lang="en-US" dirty="0"/>
              <a:t> sensation, hoarseness of voice and excessive urge to clear the throat with 95.7%, 88.1% and 83.0% respectively while the most observed signs were thick </a:t>
            </a:r>
            <a:r>
              <a:rPr lang="en-US" dirty="0" err="1"/>
              <a:t>endolaryngeal</a:t>
            </a:r>
            <a:r>
              <a:rPr lang="en-US" dirty="0"/>
              <a:t> mucus, Vocal cord </a:t>
            </a:r>
            <a:r>
              <a:rPr lang="en-US" dirty="0" err="1"/>
              <a:t>oedema</a:t>
            </a:r>
            <a:r>
              <a:rPr lang="en-US" dirty="0"/>
              <a:t> and partial ventricular obliteration with 90.9%, 88.6% and 72.7% respectively. Lying down less than two hours after meal and spices foods consumption were the leading risk factors. Hypertension and Diabetes Mellitus type 2 were the most prevalent co morbid conditions associated with Laryngopharyngeal reflux disease. </a:t>
            </a:r>
          </a:p>
          <a:p>
            <a:r>
              <a:rPr lang="en-US" b="1" dirty="0"/>
              <a:t>Conclusion: </a:t>
            </a:r>
            <a:r>
              <a:rPr lang="en-US" dirty="0"/>
              <a:t>The prevalence of Laryngopharyngeal reflux disease is high among patients attending Otorhinolaryngology services at </a:t>
            </a:r>
            <a:r>
              <a:rPr lang="en-US" dirty="0" err="1"/>
              <a:t>Muhimbili</a:t>
            </a:r>
            <a:r>
              <a:rPr lang="en-US" dirty="0"/>
              <a:t> national hospital. All patients with Laryngopharyngeal reflux disease related symptoms should get thorough evaluation for early diagnosis and treatment. </a:t>
            </a:r>
          </a:p>
          <a:p>
            <a:endParaRPr lang="en-US" dirty="0"/>
          </a:p>
        </p:txBody>
      </p:sp>
      <p:sp>
        <p:nvSpPr>
          <p:cNvPr id="4" name="Slide Number Placeholder 3"/>
          <p:cNvSpPr>
            <a:spLocks noGrp="1"/>
          </p:cNvSpPr>
          <p:nvPr>
            <p:ph type="sldNum" sz="quarter" idx="5"/>
          </p:nvPr>
        </p:nvSpPr>
        <p:spPr/>
        <p:txBody>
          <a:bodyPr/>
          <a:lstStyle/>
          <a:p>
            <a:fld id="{84395D70-6B22-7945-A7F9-7B9653DBFDB7}" type="slidenum">
              <a:rPr lang="en-US" smtClean="0"/>
              <a:t>20</a:t>
            </a:fld>
            <a:endParaRPr lang="en-US"/>
          </a:p>
        </p:txBody>
      </p:sp>
    </p:spTree>
    <p:extLst>
      <p:ext uri="{BB962C8B-B14F-4D97-AF65-F5344CB8AC3E}">
        <p14:creationId xmlns:p14="http://schemas.microsoft.com/office/powerpoint/2010/main" val="271898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here can think of some dietary changes they could make to improve their risk of reflux.</a:t>
            </a:r>
          </a:p>
        </p:txBody>
      </p:sp>
      <p:sp>
        <p:nvSpPr>
          <p:cNvPr id="4" name="Slide Number Placeholder 3"/>
          <p:cNvSpPr>
            <a:spLocks noGrp="1"/>
          </p:cNvSpPr>
          <p:nvPr>
            <p:ph type="sldNum" sz="quarter" idx="5"/>
          </p:nvPr>
        </p:nvSpPr>
        <p:spPr/>
        <p:txBody>
          <a:bodyPr/>
          <a:lstStyle/>
          <a:p>
            <a:fld id="{84395D70-6B22-7945-A7F9-7B9653DBFDB7}" type="slidenum">
              <a:rPr lang="en-US" smtClean="0"/>
              <a:t>28</a:t>
            </a:fld>
            <a:endParaRPr lang="en-US"/>
          </a:p>
        </p:txBody>
      </p:sp>
    </p:spTree>
    <p:extLst>
      <p:ext uri="{BB962C8B-B14F-4D97-AF65-F5344CB8AC3E}">
        <p14:creationId xmlns:p14="http://schemas.microsoft.com/office/powerpoint/2010/main" val="3035235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C9F276-3903-8F4E-BEAF-88CB9819820E}"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4187275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C9F276-3903-8F4E-BEAF-88CB9819820E}"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14918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C9F276-3903-8F4E-BEAF-88CB9819820E}"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344674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C9F276-3903-8F4E-BEAF-88CB9819820E}"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375663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C9F276-3903-8F4E-BEAF-88CB9819820E}" type="datetimeFigureOut">
              <a:rPr lang="en-US" smtClean="0"/>
              <a:t>12/29/25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379397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C9F276-3903-8F4E-BEAF-88CB9819820E}"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295117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C9F276-3903-8F4E-BEAF-88CB9819820E}" type="datetimeFigureOut">
              <a:rPr lang="en-US" smtClean="0"/>
              <a:t>12/29/25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2482092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C9F276-3903-8F4E-BEAF-88CB9819820E}" type="datetimeFigureOut">
              <a:rPr lang="en-US" smtClean="0"/>
              <a:t>12/29/25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777215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C9F276-3903-8F4E-BEAF-88CB9819820E}" type="datetimeFigureOut">
              <a:rPr lang="en-US" smtClean="0"/>
              <a:t>12/29/25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2336551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C9F276-3903-8F4E-BEAF-88CB9819820E}"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24471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C9F276-3903-8F4E-BEAF-88CB9819820E}" type="datetimeFigureOut">
              <a:rPr lang="en-US" smtClean="0"/>
              <a:t>12/29/25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084601-9D81-A746-85F4-91D42D3FAA1B}" type="slidenum">
              <a:rPr lang="en-US" smtClean="0"/>
              <a:t>‹#›</a:t>
            </a:fld>
            <a:endParaRPr lang="en-US"/>
          </a:p>
        </p:txBody>
      </p:sp>
    </p:spTree>
    <p:extLst>
      <p:ext uri="{BB962C8B-B14F-4D97-AF65-F5344CB8AC3E}">
        <p14:creationId xmlns:p14="http://schemas.microsoft.com/office/powerpoint/2010/main" val="96729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BE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9F276-3903-8F4E-BEAF-88CB9819820E}" type="datetimeFigureOut">
              <a:rPr lang="en-US" smtClean="0"/>
              <a:t>12/29/25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084601-9D81-A746-85F4-91D42D3FAA1B}" type="slidenum">
              <a:rPr lang="en-US" smtClean="0"/>
              <a:t>‹#›</a:t>
            </a:fld>
            <a:endParaRPr lang="en-US"/>
          </a:p>
        </p:txBody>
      </p:sp>
      <p:grpSp>
        <p:nvGrpSpPr>
          <p:cNvPr id="7" name="Group 6">
            <a:extLst>
              <a:ext uri="{FF2B5EF4-FFF2-40B4-BE49-F238E27FC236}">
                <a16:creationId xmlns:a16="http://schemas.microsoft.com/office/drawing/2014/main" id="{236D131C-46D1-4A40-B685-C1C2FCF73492}"/>
              </a:ext>
            </a:extLst>
          </p:cNvPr>
          <p:cNvGrpSpPr/>
          <p:nvPr userDrawn="1"/>
        </p:nvGrpSpPr>
        <p:grpSpPr>
          <a:xfrm flipH="1" flipV="1">
            <a:off x="10638" y="1550647"/>
            <a:ext cx="9144000" cy="335285"/>
            <a:chOff x="-9645" y="650113"/>
            <a:chExt cx="12201645" cy="373601"/>
          </a:xfrm>
        </p:grpSpPr>
        <p:sp>
          <p:nvSpPr>
            <p:cNvPr id="8" name="Freeform 7">
              <a:extLst>
                <a:ext uri="{FF2B5EF4-FFF2-40B4-BE49-F238E27FC236}">
                  <a16:creationId xmlns:a16="http://schemas.microsoft.com/office/drawing/2014/main" id="{286F03AA-D2A2-8C40-9CA1-83AC17D14357}"/>
                </a:ext>
              </a:extLst>
            </p:cNvPr>
            <p:cNvSpPr/>
            <p:nvPr/>
          </p:nvSpPr>
          <p:spPr>
            <a:xfrm>
              <a:off x="0" y="68290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rgbClr val="941100"/>
                  </a:gs>
                  <a:gs pos="83000">
                    <a:srgbClr val="C00000"/>
                  </a:gs>
                  <a:gs pos="100000">
                    <a:schemeClr val="accent2">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a:extLst>
                <a:ext uri="{FF2B5EF4-FFF2-40B4-BE49-F238E27FC236}">
                  <a16:creationId xmlns:a16="http://schemas.microsoft.com/office/drawing/2014/main" id="{3373A87F-051A-FC48-A4AA-EA3576A481BC}"/>
                </a:ext>
              </a:extLst>
            </p:cNvPr>
            <p:cNvSpPr/>
            <p:nvPr/>
          </p:nvSpPr>
          <p:spPr>
            <a:xfrm rot="10800000">
              <a:off x="11575" y="80379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chemeClr val="accent1">
                      <a:lumMod val="75000"/>
                    </a:schemeClr>
                  </a:gs>
                  <a:gs pos="83000">
                    <a:schemeClr val="tx2">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reeform 9">
              <a:extLst>
                <a:ext uri="{FF2B5EF4-FFF2-40B4-BE49-F238E27FC236}">
                  <a16:creationId xmlns:a16="http://schemas.microsoft.com/office/drawing/2014/main" id="{46915B44-B6D7-E64A-8788-A1623EC13636}"/>
                </a:ext>
              </a:extLst>
            </p:cNvPr>
            <p:cNvSpPr/>
            <p:nvPr/>
          </p:nvSpPr>
          <p:spPr>
            <a:xfrm rot="10800000">
              <a:off x="-9645" y="650113"/>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chemeClr val="accent4">
                      <a:lumMod val="60000"/>
                      <a:lumOff val="40000"/>
                    </a:schemeClr>
                  </a:gs>
                  <a:gs pos="83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9CC1BABB-E895-3E43-A051-FB0478EC57E8}"/>
              </a:ext>
            </a:extLst>
          </p:cNvPr>
          <p:cNvGrpSpPr/>
          <p:nvPr userDrawn="1"/>
        </p:nvGrpSpPr>
        <p:grpSpPr>
          <a:xfrm rot="1856915" flipH="1" flipV="1">
            <a:off x="-394428" y="6440742"/>
            <a:ext cx="1703259" cy="196339"/>
            <a:chOff x="-9645" y="650113"/>
            <a:chExt cx="12201645" cy="373601"/>
          </a:xfrm>
        </p:grpSpPr>
        <p:sp>
          <p:nvSpPr>
            <p:cNvPr id="12" name="Freeform 11">
              <a:extLst>
                <a:ext uri="{FF2B5EF4-FFF2-40B4-BE49-F238E27FC236}">
                  <a16:creationId xmlns:a16="http://schemas.microsoft.com/office/drawing/2014/main" id="{D87D7463-5307-6F4E-952F-C3CEC93E37E2}"/>
                </a:ext>
              </a:extLst>
            </p:cNvPr>
            <p:cNvSpPr/>
            <p:nvPr/>
          </p:nvSpPr>
          <p:spPr>
            <a:xfrm>
              <a:off x="0" y="68290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28575" cap="rnd">
              <a:gradFill>
                <a:gsLst>
                  <a:gs pos="0">
                    <a:schemeClr val="accent1">
                      <a:lumMod val="5000"/>
                      <a:lumOff val="95000"/>
                    </a:schemeClr>
                  </a:gs>
                  <a:gs pos="74000">
                    <a:srgbClr val="941100"/>
                  </a:gs>
                  <a:gs pos="83000">
                    <a:srgbClr val="C00000"/>
                  </a:gs>
                  <a:gs pos="100000">
                    <a:schemeClr val="accent2">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reeform 12">
              <a:extLst>
                <a:ext uri="{FF2B5EF4-FFF2-40B4-BE49-F238E27FC236}">
                  <a16:creationId xmlns:a16="http://schemas.microsoft.com/office/drawing/2014/main" id="{2BFF474E-A6A0-794D-9398-DF1E92D7CB5B}"/>
                </a:ext>
              </a:extLst>
            </p:cNvPr>
            <p:cNvSpPr/>
            <p:nvPr/>
          </p:nvSpPr>
          <p:spPr>
            <a:xfrm rot="10800000">
              <a:off x="11575" y="80379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28575" cap="rnd">
              <a:gradFill>
                <a:gsLst>
                  <a:gs pos="0">
                    <a:schemeClr val="accent1">
                      <a:lumMod val="5000"/>
                      <a:lumOff val="95000"/>
                    </a:schemeClr>
                  </a:gs>
                  <a:gs pos="74000">
                    <a:schemeClr val="accent1">
                      <a:lumMod val="75000"/>
                    </a:schemeClr>
                  </a:gs>
                  <a:gs pos="83000">
                    <a:schemeClr val="tx2">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reeform 13">
              <a:extLst>
                <a:ext uri="{FF2B5EF4-FFF2-40B4-BE49-F238E27FC236}">
                  <a16:creationId xmlns:a16="http://schemas.microsoft.com/office/drawing/2014/main" id="{9CF8D01B-A55D-B046-BC54-BB3905024A06}"/>
                </a:ext>
              </a:extLst>
            </p:cNvPr>
            <p:cNvSpPr/>
            <p:nvPr/>
          </p:nvSpPr>
          <p:spPr>
            <a:xfrm rot="10800000">
              <a:off x="-9645" y="650113"/>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28575" cap="rnd">
              <a:gradFill>
                <a:gsLst>
                  <a:gs pos="0">
                    <a:schemeClr val="accent1">
                      <a:lumMod val="5000"/>
                      <a:lumOff val="95000"/>
                    </a:schemeClr>
                  </a:gs>
                  <a:gs pos="74000">
                    <a:schemeClr val="accent4">
                      <a:lumMod val="60000"/>
                      <a:lumOff val="40000"/>
                    </a:schemeClr>
                  </a:gs>
                  <a:gs pos="83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626049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9144001" cy="687725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4800"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4800"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2800" b="1" dirty="0">
                <a:ln/>
                <a:solidFill>
                  <a:schemeClr val="bg1"/>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258697" y="2571070"/>
            <a:ext cx="2870791" cy="4306186"/>
          </a:xfrm>
          <a:prstGeom prst="rect">
            <a:avLst/>
          </a:prstGeom>
        </p:spPr>
      </p:pic>
      <p:sp>
        <p:nvSpPr>
          <p:cNvPr id="2" name="TextBox 1">
            <a:extLst>
              <a:ext uri="{FF2B5EF4-FFF2-40B4-BE49-F238E27FC236}">
                <a16:creationId xmlns:a16="http://schemas.microsoft.com/office/drawing/2014/main" id="{DEE85675-3C63-CF40-9F10-458D6560E128}"/>
              </a:ext>
            </a:extLst>
          </p:cNvPr>
          <p:cNvSpPr txBox="1"/>
          <p:nvPr/>
        </p:nvSpPr>
        <p:spPr>
          <a:xfrm>
            <a:off x="533400" y="2936830"/>
            <a:ext cx="7757160" cy="1619929"/>
          </a:xfrm>
          <a:prstGeom prst="rect">
            <a:avLst/>
          </a:prstGeom>
          <a:noFill/>
        </p:spPr>
        <p:txBody>
          <a:bodyPr wrap="square" rtlCol="0">
            <a:prstTxWarp prst="textDeflateInflate">
              <a:avLst>
                <a:gd name="adj" fmla="val 62283"/>
              </a:avLst>
            </a:prstTxWarp>
            <a:spAutoFit/>
          </a:bodyPr>
          <a:lstStyle/>
          <a:p>
            <a:pPr algn="ctr"/>
            <a:r>
              <a:rPr lang="en-US" dirty="0">
                <a:solidFill>
                  <a:schemeClr val="bg1"/>
                </a:solidFill>
                <a:effectLst>
                  <a:glow rad="101600">
                    <a:schemeClr val="tx1">
                      <a:alpha val="60000"/>
                    </a:schemeClr>
                  </a:glow>
                </a:effectLst>
              </a:rPr>
              <a:t>Heartburn, Indigestion, Reflux: </a:t>
            </a:r>
          </a:p>
          <a:p>
            <a:pPr algn="ctr"/>
            <a:r>
              <a:rPr lang="en-US" dirty="0">
                <a:solidFill>
                  <a:schemeClr val="bg1"/>
                </a:solidFill>
                <a:effectLst>
                  <a:glow rad="101600">
                    <a:schemeClr val="tx1">
                      <a:alpha val="60000"/>
                    </a:schemeClr>
                  </a:glow>
                </a:effectLst>
              </a:rPr>
              <a:t>Is There a Cure?</a:t>
            </a:r>
          </a:p>
        </p:txBody>
      </p:sp>
    </p:spTree>
    <p:extLst>
      <p:ext uri="{BB962C8B-B14F-4D97-AF65-F5344CB8AC3E}">
        <p14:creationId xmlns:p14="http://schemas.microsoft.com/office/powerpoint/2010/main" val="94945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C8442C-2E05-9A4C-A046-D0C03CAB1C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199" y="1772811"/>
            <a:ext cx="3472464" cy="4770864"/>
          </a:xfrm>
          <a:prstGeom prst="rect">
            <a:avLst/>
          </a:prstGeom>
        </p:spPr>
      </p:pic>
      <p:sp>
        <p:nvSpPr>
          <p:cNvPr id="2" name="Title 1">
            <a:extLst>
              <a:ext uri="{FF2B5EF4-FFF2-40B4-BE49-F238E27FC236}">
                <a16:creationId xmlns:a16="http://schemas.microsoft.com/office/drawing/2014/main" id="{787A481B-7A1C-6A45-A4EF-A52E6EC71967}"/>
              </a:ext>
            </a:extLst>
          </p:cNvPr>
          <p:cNvSpPr>
            <a:spLocks noGrp="1"/>
          </p:cNvSpPr>
          <p:nvPr>
            <p:ph type="title"/>
          </p:nvPr>
        </p:nvSpPr>
        <p:spPr/>
        <p:txBody>
          <a:bodyPr>
            <a:noAutofit/>
          </a:bodyPr>
          <a:lstStyle/>
          <a:p>
            <a:r>
              <a:rPr lang="en-US" sz="3600" b="1" dirty="0"/>
              <a:t>Mechanical</a:t>
            </a:r>
            <a:r>
              <a:rPr lang="en-US" sz="3600" dirty="0"/>
              <a:t> and </a:t>
            </a:r>
            <a:r>
              <a:rPr lang="en-US" sz="3600" b="1" dirty="0"/>
              <a:t>Chemical</a:t>
            </a:r>
            <a:r>
              <a:rPr lang="en-US" sz="3600" dirty="0"/>
              <a:t> Causes of Heartburn, Indigestion, and Reflux</a:t>
            </a:r>
          </a:p>
        </p:txBody>
      </p:sp>
      <p:grpSp>
        <p:nvGrpSpPr>
          <p:cNvPr id="19" name="Group 18">
            <a:extLst>
              <a:ext uri="{FF2B5EF4-FFF2-40B4-BE49-F238E27FC236}">
                <a16:creationId xmlns:a16="http://schemas.microsoft.com/office/drawing/2014/main" id="{009BBE47-177F-424E-9329-65B3A7F9E6AF}"/>
              </a:ext>
            </a:extLst>
          </p:cNvPr>
          <p:cNvGrpSpPr/>
          <p:nvPr/>
        </p:nvGrpSpPr>
        <p:grpSpPr>
          <a:xfrm>
            <a:off x="62329" y="2085600"/>
            <a:ext cx="4638040" cy="1024721"/>
            <a:chOff x="0" y="2149644"/>
            <a:chExt cx="4638040" cy="1024721"/>
          </a:xfrm>
        </p:grpSpPr>
        <p:sp>
          <p:nvSpPr>
            <p:cNvPr id="6" name="Freeform 5">
              <a:extLst>
                <a:ext uri="{FF2B5EF4-FFF2-40B4-BE49-F238E27FC236}">
                  <a16:creationId xmlns:a16="http://schemas.microsoft.com/office/drawing/2014/main" id="{3B345F59-82A1-D24F-8DD5-C833FB679E18}"/>
                </a:ext>
              </a:extLst>
            </p:cNvPr>
            <p:cNvSpPr>
              <a:spLocks noChangeAspect="1" noEditPoints="1" noChangeArrowheads="1" noChangeShapeType="1" noTextEdit="1"/>
            </p:cNvSpPr>
            <p:nvPr/>
          </p:nvSpPr>
          <p:spPr bwMode="auto">
            <a:xfrm>
              <a:off x="3416447" y="2650937"/>
              <a:ext cx="1221593" cy="523428"/>
            </a:xfrm>
            <a:custGeom>
              <a:avLst/>
              <a:gdLst>
                <a:gd name="T0" fmla="*/ 0 w 1747"/>
                <a:gd name="T1" fmla="*/ 0 h 2155"/>
                <a:gd name="T2" fmla="*/ 667 w 1747"/>
                <a:gd name="T3" fmla="*/ 1821 h 2155"/>
                <a:gd name="T4" fmla="*/ 1747 w 1747"/>
                <a:gd name="T5" fmla="*/ 2001 h 2155"/>
              </a:gdLst>
              <a:ahLst/>
              <a:cxnLst>
                <a:cxn ang="0">
                  <a:pos x="T0" y="T1"/>
                </a:cxn>
                <a:cxn ang="0">
                  <a:pos x="T2" y="T3"/>
                </a:cxn>
                <a:cxn ang="0">
                  <a:pos x="T4" y="T5"/>
                </a:cxn>
              </a:cxnLst>
              <a:rect l="0" t="0" r="r" b="b"/>
              <a:pathLst>
                <a:path w="1747" h="2155">
                  <a:moveTo>
                    <a:pt x="0" y="0"/>
                  </a:moveTo>
                  <a:cubicBezTo>
                    <a:pt x="111" y="298"/>
                    <a:pt x="376" y="1487"/>
                    <a:pt x="667" y="1821"/>
                  </a:cubicBezTo>
                  <a:cubicBezTo>
                    <a:pt x="958" y="2155"/>
                    <a:pt x="1312" y="2031"/>
                    <a:pt x="1747" y="2001"/>
                  </a:cubicBezTo>
                </a:path>
              </a:pathLst>
            </a:custGeom>
            <a:noFill/>
            <a:ln w="44450">
              <a:solidFill>
                <a:srgbClr val="000000"/>
              </a:solidFill>
              <a:round/>
              <a:headEnd/>
              <a:tailEnd type="triangle" w="sm" len="lg"/>
            </a:ln>
            <a:effectLst>
              <a:outerShdw blurRad="38100" dist="25400" dir="5400000" algn="ctr" rotWithShape="0">
                <a:srgbClr val="808080">
                  <a:alpha val="35001"/>
                </a:srgbClr>
              </a:outerShdw>
            </a:effectLst>
            <a:extLst>
              <a:ext uri="{909E8E84-426E-40DD-AFC4-6F175D3DCCD1}">
                <a14:hiddenFill xmlns:a14="http://schemas.microsoft.com/office/drawing/2010/main">
                  <a:solidFill>
                    <a:srgbClr val="FFFFFF"/>
                  </a:solidFill>
                </a14:hiddenFill>
              </a:ext>
            </a:extLst>
          </p:spPr>
          <p:txBody>
            <a:bodyPr rot="0" vert="horz" wrap="square" lIns="91440" tIns="91440" rIns="91440" bIns="91440" anchor="t" anchorCtr="0" upright="1">
              <a:noAutofit/>
            </a:bodyPr>
            <a:lstStyle/>
            <a:p>
              <a:endParaRPr lang="en-US"/>
            </a:p>
          </p:txBody>
        </p:sp>
        <p:sp>
          <p:nvSpPr>
            <p:cNvPr id="3" name="TextBox 2">
              <a:extLst>
                <a:ext uri="{FF2B5EF4-FFF2-40B4-BE49-F238E27FC236}">
                  <a16:creationId xmlns:a16="http://schemas.microsoft.com/office/drawing/2014/main" id="{14507551-BD3D-BF47-8ABE-7126D6570817}"/>
                </a:ext>
              </a:extLst>
            </p:cNvPr>
            <p:cNvSpPr txBox="1"/>
            <p:nvPr/>
          </p:nvSpPr>
          <p:spPr>
            <a:xfrm>
              <a:off x="0" y="2149644"/>
              <a:ext cx="3282010" cy="830997"/>
            </a:xfrm>
            <a:prstGeom prst="rect">
              <a:avLst/>
            </a:prstGeom>
            <a:noFill/>
          </p:spPr>
          <p:txBody>
            <a:bodyPr wrap="square" rtlCol="0">
              <a:spAutoFit/>
            </a:bodyPr>
            <a:lstStyle/>
            <a:p>
              <a:pPr algn="r"/>
              <a:r>
                <a:rPr lang="en-US" sz="2400" dirty="0"/>
                <a:t>Lower Esophageal Sphincter dysfunction</a:t>
              </a:r>
            </a:p>
          </p:txBody>
        </p:sp>
      </p:grpSp>
      <p:grpSp>
        <p:nvGrpSpPr>
          <p:cNvPr id="20" name="Group 19">
            <a:extLst>
              <a:ext uri="{FF2B5EF4-FFF2-40B4-BE49-F238E27FC236}">
                <a16:creationId xmlns:a16="http://schemas.microsoft.com/office/drawing/2014/main" id="{87A1B4BA-2E28-A847-A695-8008E766BC10}"/>
              </a:ext>
            </a:extLst>
          </p:cNvPr>
          <p:cNvGrpSpPr/>
          <p:nvPr/>
        </p:nvGrpSpPr>
        <p:grpSpPr>
          <a:xfrm>
            <a:off x="4895215" y="2220079"/>
            <a:ext cx="3244144" cy="1208921"/>
            <a:chOff x="4895215" y="2220079"/>
            <a:chExt cx="3244144" cy="1208921"/>
          </a:xfrm>
        </p:grpSpPr>
        <p:sp>
          <p:nvSpPr>
            <p:cNvPr id="9" name="Freeform 8">
              <a:extLst>
                <a:ext uri="{FF2B5EF4-FFF2-40B4-BE49-F238E27FC236}">
                  <a16:creationId xmlns:a16="http://schemas.microsoft.com/office/drawing/2014/main" id="{875E9822-8E8C-9741-8936-D7194F846737}"/>
                </a:ext>
              </a:extLst>
            </p:cNvPr>
            <p:cNvSpPr>
              <a:spLocks noChangeAspect="1" noEditPoints="1" noChangeArrowheads="1" noChangeShapeType="1" noTextEdit="1"/>
            </p:cNvSpPr>
            <p:nvPr/>
          </p:nvSpPr>
          <p:spPr bwMode="auto">
            <a:xfrm>
              <a:off x="4895215" y="2471421"/>
              <a:ext cx="1162326" cy="957579"/>
            </a:xfrm>
            <a:custGeom>
              <a:avLst/>
              <a:gdLst>
                <a:gd name="T0" fmla="*/ 1260 w 1260"/>
                <a:gd name="T1" fmla="*/ 0 h 2160"/>
                <a:gd name="T2" fmla="*/ 180 w 1260"/>
                <a:gd name="T3" fmla="*/ 360 h 2160"/>
                <a:gd name="T4" fmla="*/ 180 w 1260"/>
                <a:gd name="T5" fmla="*/ 2160 h 2160"/>
              </a:gdLst>
              <a:ahLst/>
              <a:cxnLst>
                <a:cxn ang="0">
                  <a:pos x="T0" y="T1"/>
                </a:cxn>
                <a:cxn ang="0">
                  <a:pos x="T2" y="T3"/>
                </a:cxn>
                <a:cxn ang="0">
                  <a:pos x="T4" y="T5"/>
                </a:cxn>
              </a:cxnLst>
              <a:rect l="0" t="0" r="r" b="b"/>
              <a:pathLst>
                <a:path w="1260" h="2160">
                  <a:moveTo>
                    <a:pt x="1260" y="0"/>
                  </a:moveTo>
                  <a:cubicBezTo>
                    <a:pt x="810" y="0"/>
                    <a:pt x="360" y="0"/>
                    <a:pt x="180" y="360"/>
                  </a:cubicBezTo>
                  <a:cubicBezTo>
                    <a:pt x="0" y="720"/>
                    <a:pt x="90" y="1440"/>
                    <a:pt x="180" y="2160"/>
                  </a:cubicBezTo>
                </a:path>
              </a:pathLst>
            </a:custGeom>
            <a:noFill/>
            <a:ln w="44450">
              <a:solidFill>
                <a:srgbClr val="000000"/>
              </a:solidFill>
              <a:round/>
              <a:headEnd/>
              <a:tailEnd type="triangle" w="sm" len="lg"/>
            </a:ln>
            <a:effectLst>
              <a:outerShdw blurRad="38100" dist="25400" dir="5400000" algn="ctr" rotWithShape="0">
                <a:srgbClr val="808080">
                  <a:alpha val="35001"/>
                </a:srgbClr>
              </a:outerShdw>
            </a:effectLst>
            <a:extLst>
              <a:ext uri="{909E8E84-426E-40DD-AFC4-6F175D3DCCD1}">
                <a14:hiddenFill xmlns:a14="http://schemas.microsoft.com/office/drawing/2010/main">
                  <a:solidFill>
                    <a:srgbClr val="FFFFFF"/>
                  </a:solidFill>
                </a14:hiddenFill>
              </a:ext>
            </a:extLst>
          </p:spPr>
          <p:txBody>
            <a:bodyPr rot="0" vert="horz" wrap="square" lIns="91440" tIns="91440" rIns="91440" bIns="91440" anchor="t" anchorCtr="0" upright="1">
              <a:noAutofit/>
            </a:bodyPr>
            <a:lstStyle/>
            <a:p>
              <a:endParaRPr lang="en-US"/>
            </a:p>
          </p:txBody>
        </p:sp>
        <p:sp>
          <p:nvSpPr>
            <p:cNvPr id="11" name="TextBox 10">
              <a:extLst>
                <a:ext uri="{FF2B5EF4-FFF2-40B4-BE49-F238E27FC236}">
                  <a16:creationId xmlns:a16="http://schemas.microsoft.com/office/drawing/2014/main" id="{E424B5D3-6638-9049-B6C1-7EF6A4E1067E}"/>
                </a:ext>
              </a:extLst>
            </p:cNvPr>
            <p:cNvSpPr txBox="1"/>
            <p:nvPr/>
          </p:nvSpPr>
          <p:spPr>
            <a:xfrm>
              <a:off x="6111240" y="2220079"/>
              <a:ext cx="2028119" cy="461665"/>
            </a:xfrm>
            <a:prstGeom prst="rect">
              <a:avLst/>
            </a:prstGeom>
            <a:noFill/>
          </p:spPr>
          <p:txBody>
            <a:bodyPr wrap="none" rtlCol="0">
              <a:spAutoFit/>
            </a:bodyPr>
            <a:lstStyle/>
            <a:p>
              <a:r>
                <a:rPr lang="en-US" sz="2400" dirty="0"/>
                <a:t>The Acid Burn!</a:t>
              </a:r>
            </a:p>
          </p:txBody>
        </p:sp>
      </p:grpSp>
      <p:grpSp>
        <p:nvGrpSpPr>
          <p:cNvPr id="21" name="Group 20">
            <a:extLst>
              <a:ext uri="{FF2B5EF4-FFF2-40B4-BE49-F238E27FC236}">
                <a16:creationId xmlns:a16="http://schemas.microsoft.com/office/drawing/2014/main" id="{261E428A-8E2C-8E41-9FEF-EA75AB781A5F}"/>
              </a:ext>
            </a:extLst>
          </p:cNvPr>
          <p:cNvGrpSpPr/>
          <p:nvPr/>
        </p:nvGrpSpPr>
        <p:grpSpPr>
          <a:xfrm>
            <a:off x="531103" y="3337325"/>
            <a:ext cx="4381129" cy="509105"/>
            <a:chOff x="514086" y="3398192"/>
            <a:chExt cx="4381129" cy="509105"/>
          </a:xfrm>
        </p:grpSpPr>
        <p:cxnSp>
          <p:nvCxnSpPr>
            <p:cNvPr id="7" name="Line 17">
              <a:extLst>
                <a:ext uri="{FF2B5EF4-FFF2-40B4-BE49-F238E27FC236}">
                  <a16:creationId xmlns:a16="http://schemas.microsoft.com/office/drawing/2014/main" id="{862EC2F4-3192-7E45-A357-6839DE7C12B2}"/>
                </a:ext>
              </a:extLst>
            </p:cNvPr>
            <p:cNvCxnSpPr>
              <a:cxnSpLocks noChangeAspect="1" noEditPoints="1" noChangeArrowheads="1" noChangeShapeType="1"/>
            </p:cNvCxnSpPr>
            <p:nvPr/>
          </p:nvCxnSpPr>
          <p:spPr bwMode="auto">
            <a:xfrm>
              <a:off x="2976926" y="3651525"/>
              <a:ext cx="1918289" cy="255772"/>
            </a:xfrm>
            <a:prstGeom prst="line">
              <a:avLst/>
            </a:prstGeom>
            <a:noFill/>
            <a:ln w="44450">
              <a:solidFill>
                <a:srgbClr val="000000"/>
              </a:solidFill>
              <a:round/>
              <a:headEnd/>
              <a:tailEnd type="triangle" w="sm" len="lg"/>
            </a:ln>
            <a:effectLst>
              <a:outerShdw blurRad="38100"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E8E7AE17-9193-5D44-8A17-3226FF813802}"/>
                </a:ext>
              </a:extLst>
            </p:cNvPr>
            <p:cNvSpPr txBox="1"/>
            <p:nvPr/>
          </p:nvSpPr>
          <p:spPr>
            <a:xfrm>
              <a:off x="514086" y="3398192"/>
              <a:ext cx="2351991" cy="461665"/>
            </a:xfrm>
            <a:prstGeom prst="rect">
              <a:avLst/>
            </a:prstGeom>
            <a:noFill/>
          </p:spPr>
          <p:txBody>
            <a:bodyPr wrap="none" rtlCol="0">
              <a:spAutoFit/>
            </a:bodyPr>
            <a:lstStyle/>
            <a:p>
              <a:r>
                <a:rPr lang="en-US" sz="2400" dirty="0"/>
                <a:t>Volume Overload</a:t>
              </a:r>
            </a:p>
          </p:txBody>
        </p:sp>
      </p:grpSp>
      <p:grpSp>
        <p:nvGrpSpPr>
          <p:cNvPr id="23" name="Group 22">
            <a:extLst>
              <a:ext uri="{FF2B5EF4-FFF2-40B4-BE49-F238E27FC236}">
                <a16:creationId xmlns:a16="http://schemas.microsoft.com/office/drawing/2014/main" id="{8D4C8AD4-14AE-9948-B39A-0887AD56A96E}"/>
              </a:ext>
            </a:extLst>
          </p:cNvPr>
          <p:cNvGrpSpPr/>
          <p:nvPr/>
        </p:nvGrpSpPr>
        <p:grpSpPr>
          <a:xfrm>
            <a:off x="673017" y="4002689"/>
            <a:ext cx="3515353" cy="1925493"/>
            <a:chOff x="599447" y="3960649"/>
            <a:chExt cx="3515353" cy="1925493"/>
          </a:xfrm>
        </p:grpSpPr>
        <p:sp>
          <p:nvSpPr>
            <p:cNvPr id="8" name="Freeform 7">
              <a:extLst>
                <a:ext uri="{FF2B5EF4-FFF2-40B4-BE49-F238E27FC236}">
                  <a16:creationId xmlns:a16="http://schemas.microsoft.com/office/drawing/2014/main" id="{1BB1EBA4-5CF1-C448-B9E9-8AD186209EA6}"/>
                </a:ext>
              </a:extLst>
            </p:cNvPr>
            <p:cNvSpPr>
              <a:spLocks noChangeAspect="1" noEditPoints="1" noChangeArrowheads="1" noChangeShapeType="1" noTextEdit="1"/>
            </p:cNvSpPr>
            <p:nvPr/>
          </p:nvSpPr>
          <p:spPr bwMode="auto">
            <a:xfrm>
              <a:off x="2713355" y="3960649"/>
              <a:ext cx="1401445" cy="1694662"/>
            </a:xfrm>
            <a:custGeom>
              <a:avLst/>
              <a:gdLst>
                <a:gd name="T0" fmla="*/ 0 w 2644"/>
                <a:gd name="T1" fmla="*/ 2478 h 2478"/>
                <a:gd name="T2" fmla="*/ 1070 w 2644"/>
                <a:gd name="T3" fmla="*/ 2177 h 2478"/>
                <a:gd name="T4" fmla="*/ 2125 w 2644"/>
                <a:gd name="T5" fmla="*/ 1222 h 2478"/>
                <a:gd name="T6" fmla="*/ 2644 w 2644"/>
                <a:gd name="T7" fmla="*/ 0 h 2478"/>
              </a:gdLst>
              <a:ahLst/>
              <a:cxnLst>
                <a:cxn ang="0">
                  <a:pos x="T0" y="T1"/>
                </a:cxn>
                <a:cxn ang="0">
                  <a:pos x="T2" y="T3"/>
                </a:cxn>
                <a:cxn ang="0">
                  <a:pos x="T4" y="T5"/>
                </a:cxn>
                <a:cxn ang="0">
                  <a:pos x="T6" y="T7"/>
                </a:cxn>
              </a:cxnLst>
              <a:rect l="0" t="0" r="r" b="b"/>
              <a:pathLst>
                <a:path w="2644" h="2478">
                  <a:moveTo>
                    <a:pt x="0" y="2478"/>
                  </a:moveTo>
                  <a:cubicBezTo>
                    <a:pt x="178" y="2428"/>
                    <a:pt x="716" y="2386"/>
                    <a:pt x="1070" y="2177"/>
                  </a:cubicBezTo>
                  <a:cubicBezTo>
                    <a:pt x="1424" y="1968"/>
                    <a:pt x="1863" y="1585"/>
                    <a:pt x="2125" y="1222"/>
                  </a:cubicBezTo>
                  <a:cubicBezTo>
                    <a:pt x="2387" y="859"/>
                    <a:pt x="2536" y="255"/>
                    <a:pt x="2644" y="0"/>
                  </a:cubicBezTo>
                </a:path>
              </a:pathLst>
            </a:custGeom>
            <a:noFill/>
            <a:ln w="44450">
              <a:solidFill>
                <a:srgbClr val="000000"/>
              </a:solidFill>
              <a:round/>
              <a:headEnd/>
              <a:tailEnd type="triangle" w="sm" len="lg"/>
            </a:ln>
            <a:effectLst>
              <a:outerShdw blurRad="38100" dist="25400" dir="5400000" algn="ctr" rotWithShape="0">
                <a:srgbClr val="808080">
                  <a:alpha val="35001"/>
                </a:srgbClr>
              </a:outerShdw>
            </a:effectLst>
            <a:extLst>
              <a:ext uri="{909E8E84-426E-40DD-AFC4-6F175D3DCCD1}">
                <a14:hiddenFill xmlns:a14="http://schemas.microsoft.com/office/drawing/2010/main">
                  <a:solidFill>
                    <a:srgbClr val="FFFFFF"/>
                  </a:solidFill>
                </a14:hiddenFill>
              </a:ext>
            </a:extLst>
          </p:spPr>
          <p:txBody>
            <a:bodyPr rot="0" vert="horz" wrap="square" lIns="91440" tIns="91440" rIns="91440" bIns="91440" anchor="t" anchorCtr="0" upright="1">
              <a:noAutofit/>
            </a:bodyPr>
            <a:lstStyle/>
            <a:p>
              <a:endParaRPr lang="en-US"/>
            </a:p>
          </p:txBody>
        </p:sp>
        <p:sp>
          <p:nvSpPr>
            <p:cNvPr id="15" name="TextBox 14">
              <a:extLst>
                <a:ext uri="{FF2B5EF4-FFF2-40B4-BE49-F238E27FC236}">
                  <a16:creationId xmlns:a16="http://schemas.microsoft.com/office/drawing/2014/main" id="{D3286747-BB88-C143-9977-8E1073FD540E}"/>
                </a:ext>
              </a:extLst>
            </p:cNvPr>
            <p:cNvSpPr txBox="1"/>
            <p:nvPr/>
          </p:nvSpPr>
          <p:spPr>
            <a:xfrm>
              <a:off x="599447" y="5424477"/>
              <a:ext cx="2020746" cy="461665"/>
            </a:xfrm>
            <a:prstGeom prst="rect">
              <a:avLst/>
            </a:prstGeom>
            <a:noFill/>
          </p:spPr>
          <p:txBody>
            <a:bodyPr wrap="none" rtlCol="0">
              <a:spAutoFit/>
            </a:bodyPr>
            <a:lstStyle/>
            <a:p>
              <a:r>
                <a:rPr lang="en-US" sz="2400" dirty="0"/>
                <a:t>Slow Emptying</a:t>
              </a:r>
            </a:p>
          </p:txBody>
        </p:sp>
      </p:grpSp>
      <p:grpSp>
        <p:nvGrpSpPr>
          <p:cNvPr id="27" name="Group 26">
            <a:extLst>
              <a:ext uri="{FF2B5EF4-FFF2-40B4-BE49-F238E27FC236}">
                <a16:creationId xmlns:a16="http://schemas.microsoft.com/office/drawing/2014/main" id="{88EB647E-7DC6-7F4B-BA2F-518C1EF60D76}"/>
              </a:ext>
            </a:extLst>
          </p:cNvPr>
          <p:cNvGrpSpPr/>
          <p:nvPr/>
        </p:nvGrpSpPr>
        <p:grpSpPr>
          <a:xfrm>
            <a:off x="4700369" y="4228111"/>
            <a:ext cx="4026664" cy="461665"/>
            <a:chOff x="5019675" y="4074467"/>
            <a:chExt cx="4026664" cy="461665"/>
          </a:xfrm>
        </p:grpSpPr>
        <p:sp>
          <p:nvSpPr>
            <p:cNvPr id="13" name="TextBox 12">
              <a:extLst>
                <a:ext uri="{FF2B5EF4-FFF2-40B4-BE49-F238E27FC236}">
                  <a16:creationId xmlns:a16="http://schemas.microsoft.com/office/drawing/2014/main" id="{EBE66E97-4D0E-C14E-A718-E27795D1DD25}"/>
                </a:ext>
              </a:extLst>
            </p:cNvPr>
            <p:cNvSpPr txBox="1"/>
            <p:nvPr/>
          </p:nvSpPr>
          <p:spPr>
            <a:xfrm>
              <a:off x="6209665" y="4074467"/>
              <a:ext cx="2836674" cy="461665"/>
            </a:xfrm>
            <a:prstGeom prst="rect">
              <a:avLst/>
            </a:prstGeom>
            <a:noFill/>
          </p:spPr>
          <p:txBody>
            <a:bodyPr wrap="none" rtlCol="0">
              <a:spAutoFit/>
            </a:bodyPr>
            <a:lstStyle/>
            <a:p>
              <a:r>
                <a:rPr lang="en-US" sz="2400" dirty="0"/>
                <a:t>Back Fill: Slow Transit</a:t>
              </a:r>
            </a:p>
          </p:txBody>
        </p:sp>
        <p:cxnSp>
          <p:nvCxnSpPr>
            <p:cNvPr id="24" name="Straight Connector 23">
              <a:extLst>
                <a:ext uri="{FF2B5EF4-FFF2-40B4-BE49-F238E27FC236}">
                  <a16:creationId xmlns:a16="http://schemas.microsoft.com/office/drawing/2014/main" id="{8697CE98-D18B-4D42-8720-C72CAA8FFD9F}"/>
                </a:ext>
              </a:extLst>
            </p:cNvPr>
            <p:cNvCxnSpPr>
              <a:cxnSpLocks/>
            </p:cNvCxnSpPr>
            <p:nvPr/>
          </p:nvCxnSpPr>
          <p:spPr>
            <a:xfrm flipH="1">
              <a:off x="5019675" y="4305300"/>
              <a:ext cx="1189990" cy="0"/>
            </a:xfrm>
            <a:prstGeom prst="line">
              <a:avLst/>
            </a:prstGeom>
            <a:ln w="508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46707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2DF25-D88A-124F-A869-41DBD68F5FEE}"/>
              </a:ext>
            </a:extLst>
          </p:cNvPr>
          <p:cNvPicPr>
            <a:picLocks noChangeAspect="1"/>
          </p:cNvPicPr>
          <p:nvPr/>
        </p:nvPicPr>
        <p:blipFill>
          <a:blip r:embed="rId3"/>
          <a:stretch>
            <a:fillRect/>
          </a:stretch>
        </p:blipFill>
        <p:spPr>
          <a:xfrm>
            <a:off x="5096060" y="1453109"/>
            <a:ext cx="6734175" cy="5725019"/>
          </a:xfrm>
          <a:prstGeom prst="rect">
            <a:avLst/>
          </a:prstGeom>
        </p:spPr>
      </p:pic>
      <p:sp>
        <p:nvSpPr>
          <p:cNvPr id="2" name="Title 1">
            <a:extLst>
              <a:ext uri="{FF2B5EF4-FFF2-40B4-BE49-F238E27FC236}">
                <a16:creationId xmlns:a16="http://schemas.microsoft.com/office/drawing/2014/main" id="{852C53CE-FBF9-5248-9797-27AA9D769C57}"/>
              </a:ext>
            </a:extLst>
          </p:cNvPr>
          <p:cNvSpPr>
            <a:spLocks noGrp="1"/>
          </p:cNvSpPr>
          <p:nvPr>
            <p:ph type="title"/>
          </p:nvPr>
        </p:nvSpPr>
        <p:spPr/>
        <p:txBody>
          <a:bodyPr>
            <a:noAutofit/>
          </a:bodyPr>
          <a:lstStyle/>
          <a:p>
            <a:r>
              <a:rPr lang="en-US" sz="3600" dirty="0"/>
              <a:t>When The Lower Esophageal Sphincter Does Not Seal Tightly, Things Come Up.</a:t>
            </a:r>
          </a:p>
        </p:txBody>
      </p:sp>
      <p:sp>
        <p:nvSpPr>
          <p:cNvPr id="3" name="Content Placeholder 2">
            <a:extLst>
              <a:ext uri="{FF2B5EF4-FFF2-40B4-BE49-F238E27FC236}">
                <a16:creationId xmlns:a16="http://schemas.microsoft.com/office/drawing/2014/main" id="{578B9AB4-BB79-514C-8D40-A051E0F5A301}"/>
              </a:ext>
            </a:extLst>
          </p:cNvPr>
          <p:cNvSpPr>
            <a:spLocks noGrp="1"/>
          </p:cNvSpPr>
          <p:nvPr>
            <p:ph idx="1"/>
          </p:nvPr>
        </p:nvSpPr>
        <p:spPr>
          <a:xfrm>
            <a:off x="407472" y="2139949"/>
            <a:ext cx="4473286" cy="4351338"/>
          </a:xfrm>
        </p:spPr>
        <p:txBody>
          <a:bodyPr>
            <a:normAutofit/>
          </a:bodyPr>
          <a:lstStyle/>
          <a:p>
            <a:r>
              <a:rPr lang="en-US" sz="1800" dirty="0"/>
              <a:t>High </a:t>
            </a:r>
            <a:r>
              <a:rPr lang="en-US" sz="1800" b="1" dirty="0"/>
              <a:t>fat</a:t>
            </a:r>
            <a:r>
              <a:rPr lang="en-US" sz="1800" dirty="0"/>
              <a:t> or fried foods, full fat dairy.  </a:t>
            </a:r>
          </a:p>
        </p:txBody>
      </p:sp>
      <p:sp>
        <p:nvSpPr>
          <p:cNvPr id="4" name="TextBox 3">
            <a:extLst>
              <a:ext uri="{FF2B5EF4-FFF2-40B4-BE49-F238E27FC236}">
                <a16:creationId xmlns:a16="http://schemas.microsoft.com/office/drawing/2014/main" id="{594DC2B1-7883-9443-80D7-E903B885F9AA}"/>
              </a:ext>
            </a:extLst>
          </p:cNvPr>
          <p:cNvSpPr txBox="1"/>
          <p:nvPr/>
        </p:nvSpPr>
        <p:spPr>
          <a:xfrm>
            <a:off x="6305550" y="6581001"/>
            <a:ext cx="2934650" cy="276999"/>
          </a:xfrm>
          <a:prstGeom prst="rect">
            <a:avLst/>
          </a:prstGeom>
          <a:noFill/>
        </p:spPr>
        <p:txBody>
          <a:bodyPr wrap="none" rtlCol="0">
            <a:spAutoFit/>
          </a:bodyPr>
          <a:lstStyle/>
          <a:p>
            <a:r>
              <a:rPr lang="en-US" sz="1200" dirty="0" err="1"/>
              <a:t>Neurogastroenterol</a:t>
            </a:r>
            <a:r>
              <a:rPr lang="en-US" sz="1200" dirty="0"/>
              <a:t> </a:t>
            </a:r>
            <a:r>
              <a:rPr lang="en-US" sz="1200" dirty="0" err="1"/>
              <a:t>Motil</a:t>
            </a:r>
            <a:r>
              <a:rPr lang="en-US" sz="1200" dirty="0"/>
              <a:t>. 23(7):631-e256.</a:t>
            </a:r>
          </a:p>
        </p:txBody>
      </p:sp>
      <p:cxnSp>
        <p:nvCxnSpPr>
          <p:cNvPr id="7" name="Straight Connector 6">
            <a:extLst>
              <a:ext uri="{FF2B5EF4-FFF2-40B4-BE49-F238E27FC236}">
                <a16:creationId xmlns:a16="http://schemas.microsoft.com/office/drawing/2014/main" id="{76128C97-91F1-1F4C-A708-28B19CB5FAC5}"/>
              </a:ext>
            </a:extLst>
          </p:cNvPr>
          <p:cNvCxnSpPr>
            <a:cxnSpLocks/>
          </p:cNvCxnSpPr>
          <p:nvPr/>
        </p:nvCxnSpPr>
        <p:spPr>
          <a:xfrm>
            <a:off x="3230088" y="3978234"/>
            <a:ext cx="4322618" cy="201880"/>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DD80F2B-FFE9-3F40-91C6-291A646B16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385" y="2702717"/>
            <a:ext cx="4544127" cy="3005751"/>
          </a:xfrm>
          <a:prstGeom prst="rect">
            <a:avLst/>
          </a:prstGeom>
        </p:spPr>
      </p:pic>
    </p:spTree>
    <p:extLst>
      <p:ext uri="{BB962C8B-B14F-4D97-AF65-F5344CB8AC3E}">
        <p14:creationId xmlns:p14="http://schemas.microsoft.com/office/powerpoint/2010/main" val="1709746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2DF25-D88A-124F-A869-41DBD68F5FEE}"/>
              </a:ext>
            </a:extLst>
          </p:cNvPr>
          <p:cNvPicPr>
            <a:picLocks noChangeAspect="1"/>
          </p:cNvPicPr>
          <p:nvPr/>
        </p:nvPicPr>
        <p:blipFill>
          <a:blip r:embed="rId2"/>
          <a:stretch>
            <a:fillRect/>
          </a:stretch>
        </p:blipFill>
        <p:spPr>
          <a:xfrm>
            <a:off x="5096060" y="1453109"/>
            <a:ext cx="6734175" cy="5725019"/>
          </a:xfrm>
          <a:prstGeom prst="rect">
            <a:avLst/>
          </a:prstGeom>
        </p:spPr>
      </p:pic>
      <p:sp>
        <p:nvSpPr>
          <p:cNvPr id="2" name="Title 1">
            <a:extLst>
              <a:ext uri="{FF2B5EF4-FFF2-40B4-BE49-F238E27FC236}">
                <a16:creationId xmlns:a16="http://schemas.microsoft.com/office/drawing/2014/main" id="{852C53CE-FBF9-5248-9797-27AA9D769C57}"/>
              </a:ext>
            </a:extLst>
          </p:cNvPr>
          <p:cNvSpPr>
            <a:spLocks noGrp="1"/>
          </p:cNvSpPr>
          <p:nvPr>
            <p:ph type="title"/>
          </p:nvPr>
        </p:nvSpPr>
        <p:spPr/>
        <p:txBody>
          <a:bodyPr>
            <a:noAutofit/>
          </a:bodyPr>
          <a:lstStyle/>
          <a:p>
            <a:r>
              <a:rPr lang="en-US" sz="3600" dirty="0"/>
              <a:t>When The Lower Esophageal Sphincter Does Not Seal Tightly, Things Come Up.</a:t>
            </a:r>
          </a:p>
        </p:txBody>
      </p:sp>
      <p:sp>
        <p:nvSpPr>
          <p:cNvPr id="3" name="Content Placeholder 2">
            <a:extLst>
              <a:ext uri="{FF2B5EF4-FFF2-40B4-BE49-F238E27FC236}">
                <a16:creationId xmlns:a16="http://schemas.microsoft.com/office/drawing/2014/main" id="{578B9AB4-BB79-514C-8D40-A051E0F5A301}"/>
              </a:ext>
            </a:extLst>
          </p:cNvPr>
          <p:cNvSpPr>
            <a:spLocks noGrp="1"/>
          </p:cNvSpPr>
          <p:nvPr>
            <p:ph idx="1"/>
          </p:nvPr>
        </p:nvSpPr>
        <p:spPr>
          <a:xfrm>
            <a:off x="407472" y="2139949"/>
            <a:ext cx="4473286" cy="4351338"/>
          </a:xfrm>
        </p:spPr>
        <p:txBody>
          <a:bodyPr>
            <a:normAutofit/>
          </a:bodyPr>
          <a:lstStyle/>
          <a:p>
            <a:r>
              <a:rPr lang="en-US" sz="1800" dirty="0"/>
              <a:t>Tea, coffee, chocolate. </a:t>
            </a:r>
          </a:p>
        </p:txBody>
      </p:sp>
      <p:sp>
        <p:nvSpPr>
          <p:cNvPr id="4" name="TextBox 3">
            <a:extLst>
              <a:ext uri="{FF2B5EF4-FFF2-40B4-BE49-F238E27FC236}">
                <a16:creationId xmlns:a16="http://schemas.microsoft.com/office/drawing/2014/main" id="{594DC2B1-7883-9443-80D7-E903B885F9AA}"/>
              </a:ext>
            </a:extLst>
          </p:cNvPr>
          <p:cNvSpPr txBox="1"/>
          <p:nvPr/>
        </p:nvSpPr>
        <p:spPr>
          <a:xfrm>
            <a:off x="6305550" y="6581001"/>
            <a:ext cx="2934650" cy="276999"/>
          </a:xfrm>
          <a:prstGeom prst="rect">
            <a:avLst/>
          </a:prstGeom>
          <a:noFill/>
        </p:spPr>
        <p:txBody>
          <a:bodyPr wrap="none" rtlCol="0">
            <a:spAutoFit/>
          </a:bodyPr>
          <a:lstStyle/>
          <a:p>
            <a:r>
              <a:rPr lang="en-US" sz="1200" dirty="0" err="1"/>
              <a:t>Neurogastroenterol</a:t>
            </a:r>
            <a:r>
              <a:rPr lang="en-US" sz="1200" dirty="0"/>
              <a:t> </a:t>
            </a:r>
            <a:r>
              <a:rPr lang="en-US" sz="1200" dirty="0" err="1"/>
              <a:t>Motil</a:t>
            </a:r>
            <a:r>
              <a:rPr lang="en-US" sz="1200" dirty="0"/>
              <a:t>. 23(7):631-e256.</a:t>
            </a:r>
          </a:p>
        </p:txBody>
      </p:sp>
      <p:cxnSp>
        <p:nvCxnSpPr>
          <p:cNvPr id="7" name="Straight Connector 6">
            <a:extLst>
              <a:ext uri="{FF2B5EF4-FFF2-40B4-BE49-F238E27FC236}">
                <a16:creationId xmlns:a16="http://schemas.microsoft.com/office/drawing/2014/main" id="{76128C97-91F1-1F4C-A708-28B19CB5FAC5}"/>
              </a:ext>
            </a:extLst>
          </p:cNvPr>
          <p:cNvCxnSpPr>
            <a:cxnSpLocks/>
          </p:cNvCxnSpPr>
          <p:nvPr/>
        </p:nvCxnSpPr>
        <p:spPr>
          <a:xfrm>
            <a:off x="3230088" y="3978234"/>
            <a:ext cx="4322618" cy="201880"/>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C181930-223F-A946-9C20-9464F6CFA3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229" y="4871481"/>
            <a:ext cx="3017754" cy="1425889"/>
          </a:xfrm>
          <a:prstGeom prst="rect">
            <a:avLst/>
          </a:prstGeom>
        </p:spPr>
      </p:pic>
      <p:pic>
        <p:nvPicPr>
          <p:cNvPr id="13" name="Picture 12">
            <a:extLst>
              <a:ext uri="{FF2B5EF4-FFF2-40B4-BE49-F238E27FC236}">
                <a16:creationId xmlns:a16="http://schemas.microsoft.com/office/drawing/2014/main" id="{162A5580-90AF-E348-8265-B075F4CC7A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280" y="2961715"/>
            <a:ext cx="2550099" cy="1909766"/>
          </a:xfrm>
          <a:prstGeom prst="rect">
            <a:avLst/>
          </a:prstGeom>
        </p:spPr>
      </p:pic>
      <p:pic>
        <p:nvPicPr>
          <p:cNvPr id="15" name="Picture 14">
            <a:extLst>
              <a:ext uri="{FF2B5EF4-FFF2-40B4-BE49-F238E27FC236}">
                <a16:creationId xmlns:a16="http://schemas.microsoft.com/office/drawing/2014/main" id="{A6E8A890-7F9D-1344-92CA-81CF95AE7B8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0868" y="3043646"/>
            <a:ext cx="2674157" cy="1991503"/>
          </a:xfrm>
          <a:prstGeom prst="rect">
            <a:avLst/>
          </a:prstGeom>
        </p:spPr>
      </p:pic>
    </p:spTree>
    <p:extLst>
      <p:ext uri="{BB962C8B-B14F-4D97-AF65-F5344CB8AC3E}">
        <p14:creationId xmlns:p14="http://schemas.microsoft.com/office/powerpoint/2010/main" val="394222211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2DF25-D88A-124F-A869-41DBD68F5FEE}"/>
              </a:ext>
            </a:extLst>
          </p:cNvPr>
          <p:cNvPicPr>
            <a:picLocks noChangeAspect="1"/>
          </p:cNvPicPr>
          <p:nvPr/>
        </p:nvPicPr>
        <p:blipFill>
          <a:blip r:embed="rId2"/>
          <a:stretch>
            <a:fillRect/>
          </a:stretch>
        </p:blipFill>
        <p:spPr>
          <a:xfrm>
            <a:off x="5096060" y="1453109"/>
            <a:ext cx="6734175" cy="5725019"/>
          </a:xfrm>
          <a:prstGeom prst="rect">
            <a:avLst/>
          </a:prstGeom>
        </p:spPr>
      </p:pic>
      <p:sp>
        <p:nvSpPr>
          <p:cNvPr id="2" name="Title 1">
            <a:extLst>
              <a:ext uri="{FF2B5EF4-FFF2-40B4-BE49-F238E27FC236}">
                <a16:creationId xmlns:a16="http://schemas.microsoft.com/office/drawing/2014/main" id="{852C53CE-FBF9-5248-9797-27AA9D769C57}"/>
              </a:ext>
            </a:extLst>
          </p:cNvPr>
          <p:cNvSpPr>
            <a:spLocks noGrp="1"/>
          </p:cNvSpPr>
          <p:nvPr>
            <p:ph type="title"/>
          </p:nvPr>
        </p:nvSpPr>
        <p:spPr/>
        <p:txBody>
          <a:bodyPr>
            <a:noAutofit/>
          </a:bodyPr>
          <a:lstStyle/>
          <a:p>
            <a:r>
              <a:rPr lang="en-US" sz="3600" dirty="0"/>
              <a:t>When The Lower Esophageal Sphincter Does Not Seal Tightly, Things Come Up.</a:t>
            </a:r>
          </a:p>
        </p:txBody>
      </p:sp>
      <p:sp>
        <p:nvSpPr>
          <p:cNvPr id="3" name="Content Placeholder 2">
            <a:extLst>
              <a:ext uri="{FF2B5EF4-FFF2-40B4-BE49-F238E27FC236}">
                <a16:creationId xmlns:a16="http://schemas.microsoft.com/office/drawing/2014/main" id="{578B9AB4-BB79-514C-8D40-A051E0F5A301}"/>
              </a:ext>
            </a:extLst>
          </p:cNvPr>
          <p:cNvSpPr>
            <a:spLocks noGrp="1"/>
          </p:cNvSpPr>
          <p:nvPr>
            <p:ph idx="1"/>
          </p:nvPr>
        </p:nvSpPr>
        <p:spPr>
          <a:xfrm>
            <a:off x="407472" y="2139949"/>
            <a:ext cx="4473286" cy="4351338"/>
          </a:xfrm>
        </p:spPr>
        <p:txBody>
          <a:bodyPr>
            <a:normAutofit/>
          </a:bodyPr>
          <a:lstStyle/>
          <a:p>
            <a:r>
              <a:rPr lang="en-US" sz="1800" b="1" dirty="0"/>
              <a:t>Soft Drinks</a:t>
            </a:r>
            <a:r>
              <a:rPr lang="en-US" sz="1800" dirty="0"/>
              <a:t>. </a:t>
            </a:r>
          </a:p>
        </p:txBody>
      </p:sp>
      <p:sp>
        <p:nvSpPr>
          <p:cNvPr id="4" name="TextBox 3">
            <a:extLst>
              <a:ext uri="{FF2B5EF4-FFF2-40B4-BE49-F238E27FC236}">
                <a16:creationId xmlns:a16="http://schemas.microsoft.com/office/drawing/2014/main" id="{594DC2B1-7883-9443-80D7-E903B885F9AA}"/>
              </a:ext>
            </a:extLst>
          </p:cNvPr>
          <p:cNvSpPr txBox="1"/>
          <p:nvPr/>
        </p:nvSpPr>
        <p:spPr>
          <a:xfrm>
            <a:off x="6305550" y="6581001"/>
            <a:ext cx="2934650" cy="276999"/>
          </a:xfrm>
          <a:prstGeom prst="rect">
            <a:avLst/>
          </a:prstGeom>
          <a:noFill/>
        </p:spPr>
        <p:txBody>
          <a:bodyPr wrap="none" rtlCol="0">
            <a:spAutoFit/>
          </a:bodyPr>
          <a:lstStyle/>
          <a:p>
            <a:r>
              <a:rPr lang="en-US" sz="1200" dirty="0" err="1"/>
              <a:t>Neurogastroenterol</a:t>
            </a:r>
            <a:r>
              <a:rPr lang="en-US" sz="1200" dirty="0"/>
              <a:t> </a:t>
            </a:r>
            <a:r>
              <a:rPr lang="en-US" sz="1200" dirty="0" err="1"/>
              <a:t>Motil</a:t>
            </a:r>
            <a:r>
              <a:rPr lang="en-US" sz="1200" dirty="0"/>
              <a:t>. 23(7):631-e256.</a:t>
            </a:r>
          </a:p>
        </p:txBody>
      </p:sp>
      <p:cxnSp>
        <p:nvCxnSpPr>
          <p:cNvPr id="7" name="Straight Connector 6">
            <a:extLst>
              <a:ext uri="{FF2B5EF4-FFF2-40B4-BE49-F238E27FC236}">
                <a16:creationId xmlns:a16="http://schemas.microsoft.com/office/drawing/2014/main" id="{76128C97-91F1-1F4C-A708-28B19CB5FAC5}"/>
              </a:ext>
            </a:extLst>
          </p:cNvPr>
          <p:cNvCxnSpPr>
            <a:cxnSpLocks/>
          </p:cNvCxnSpPr>
          <p:nvPr/>
        </p:nvCxnSpPr>
        <p:spPr>
          <a:xfrm>
            <a:off x="3230088" y="3978234"/>
            <a:ext cx="4322618" cy="201880"/>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6F4D4F-DB32-E84F-AFA8-E5BFCA53B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705" y="2370600"/>
            <a:ext cx="2188081" cy="4643144"/>
          </a:xfrm>
          <a:prstGeom prst="rect">
            <a:avLst/>
          </a:prstGeom>
        </p:spPr>
      </p:pic>
    </p:spTree>
    <p:extLst>
      <p:ext uri="{BB962C8B-B14F-4D97-AF65-F5344CB8AC3E}">
        <p14:creationId xmlns:p14="http://schemas.microsoft.com/office/powerpoint/2010/main" val="97753281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2DF25-D88A-124F-A869-41DBD68F5FEE}"/>
              </a:ext>
            </a:extLst>
          </p:cNvPr>
          <p:cNvPicPr>
            <a:picLocks noChangeAspect="1"/>
          </p:cNvPicPr>
          <p:nvPr/>
        </p:nvPicPr>
        <p:blipFill>
          <a:blip r:embed="rId2"/>
          <a:stretch>
            <a:fillRect/>
          </a:stretch>
        </p:blipFill>
        <p:spPr>
          <a:xfrm>
            <a:off x="5096060" y="1453109"/>
            <a:ext cx="6734175" cy="5725019"/>
          </a:xfrm>
          <a:prstGeom prst="rect">
            <a:avLst/>
          </a:prstGeom>
        </p:spPr>
      </p:pic>
      <p:sp>
        <p:nvSpPr>
          <p:cNvPr id="2" name="Title 1">
            <a:extLst>
              <a:ext uri="{FF2B5EF4-FFF2-40B4-BE49-F238E27FC236}">
                <a16:creationId xmlns:a16="http://schemas.microsoft.com/office/drawing/2014/main" id="{852C53CE-FBF9-5248-9797-27AA9D769C57}"/>
              </a:ext>
            </a:extLst>
          </p:cNvPr>
          <p:cNvSpPr>
            <a:spLocks noGrp="1"/>
          </p:cNvSpPr>
          <p:nvPr>
            <p:ph type="title"/>
          </p:nvPr>
        </p:nvSpPr>
        <p:spPr/>
        <p:txBody>
          <a:bodyPr>
            <a:noAutofit/>
          </a:bodyPr>
          <a:lstStyle/>
          <a:p>
            <a:r>
              <a:rPr lang="en-US" sz="3600" dirty="0"/>
              <a:t>When The Lower Esophageal Sphincter Does Not Seal Tightly, Things Come Up.</a:t>
            </a:r>
          </a:p>
        </p:txBody>
      </p:sp>
      <p:sp>
        <p:nvSpPr>
          <p:cNvPr id="3" name="Content Placeholder 2">
            <a:extLst>
              <a:ext uri="{FF2B5EF4-FFF2-40B4-BE49-F238E27FC236}">
                <a16:creationId xmlns:a16="http://schemas.microsoft.com/office/drawing/2014/main" id="{578B9AB4-BB79-514C-8D40-A051E0F5A301}"/>
              </a:ext>
            </a:extLst>
          </p:cNvPr>
          <p:cNvSpPr>
            <a:spLocks noGrp="1"/>
          </p:cNvSpPr>
          <p:nvPr>
            <p:ph idx="1"/>
          </p:nvPr>
        </p:nvSpPr>
        <p:spPr>
          <a:xfrm>
            <a:off x="407472" y="2139949"/>
            <a:ext cx="4473286" cy="4351338"/>
          </a:xfrm>
        </p:spPr>
        <p:txBody>
          <a:bodyPr>
            <a:normAutofit/>
          </a:bodyPr>
          <a:lstStyle/>
          <a:p>
            <a:r>
              <a:rPr lang="en-US" sz="1800" dirty="0"/>
              <a:t>Nicotine. </a:t>
            </a:r>
          </a:p>
        </p:txBody>
      </p:sp>
      <p:sp>
        <p:nvSpPr>
          <p:cNvPr id="4" name="TextBox 3">
            <a:extLst>
              <a:ext uri="{FF2B5EF4-FFF2-40B4-BE49-F238E27FC236}">
                <a16:creationId xmlns:a16="http://schemas.microsoft.com/office/drawing/2014/main" id="{594DC2B1-7883-9443-80D7-E903B885F9AA}"/>
              </a:ext>
            </a:extLst>
          </p:cNvPr>
          <p:cNvSpPr txBox="1"/>
          <p:nvPr/>
        </p:nvSpPr>
        <p:spPr>
          <a:xfrm>
            <a:off x="6305550" y="6581001"/>
            <a:ext cx="2934650" cy="276999"/>
          </a:xfrm>
          <a:prstGeom prst="rect">
            <a:avLst/>
          </a:prstGeom>
          <a:noFill/>
        </p:spPr>
        <p:txBody>
          <a:bodyPr wrap="none" rtlCol="0">
            <a:spAutoFit/>
          </a:bodyPr>
          <a:lstStyle/>
          <a:p>
            <a:r>
              <a:rPr lang="en-US" sz="1200" dirty="0" err="1"/>
              <a:t>Neurogastroenterol</a:t>
            </a:r>
            <a:r>
              <a:rPr lang="en-US" sz="1200" dirty="0"/>
              <a:t> </a:t>
            </a:r>
            <a:r>
              <a:rPr lang="en-US" sz="1200" dirty="0" err="1"/>
              <a:t>Motil</a:t>
            </a:r>
            <a:r>
              <a:rPr lang="en-US" sz="1200" dirty="0"/>
              <a:t>. 23(7):631-e256.</a:t>
            </a:r>
          </a:p>
        </p:txBody>
      </p:sp>
      <p:cxnSp>
        <p:nvCxnSpPr>
          <p:cNvPr id="7" name="Straight Connector 6">
            <a:extLst>
              <a:ext uri="{FF2B5EF4-FFF2-40B4-BE49-F238E27FC236}">
                <a16:creationId xmlns:a16="http://schemas.microsoft.com/office/drawing/2014/main" id="{76128C97-91F1-1F4C-A708-28B19CB5FAC5}"/>
              </a:ext>
            </a:extLst>
          </p:cNvPr>
          <p:cNvCxnSpPr>
            <a:cxnSpLocks/>
          </p:cNvCxnSpPr>
          <p:nvPr/>
        </p:nvCxnSpPr>
        <p:spPr>
          <a:xfrm>
            <a:off x="3230088" y="3978234"/>
            <a:ext cx="4322618" cy="201880"/>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86C168-3591-0446-B792-7CD9F4742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472" y="2294062"/>
            <a:ext cx="5147015" cy="4286939"/>
          </a:xfrm>
          <a:prstGeom prst="rect">
            <a:avLst/>
          </a:prstGeom>
        </p:spPr>
      </p:pic>
    </p:spTree>
    <p:extLst>
      <p:ext uri="{BB962C8B-B14F-4D97-AF65-F5344CB8AC3E}">
        <p14:creationId xmlns:p14="http://schemas.microsoft.com/office/powerpoint/2010/main" val="180914810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2DF25-D88A-124F-A869-41DBD68F5FEE}"/>
              </a:ext>
            </a:extLst>
          </p:cNvPr>
          <p:cNvPicPr>
            <a:picLocks noChangeAspect="1"/>
          </p:cNvPicPr>
          <p:nvPr/>
        </p:nvPicPr>
        <p:blipFill>
          <a:blip r:embed="rId2"/>
          <a:stretch>
            <a:fillRect/>
          </a:stretch>
        </p:blipFill>
        <p:spPr>
          <a:xfrm>
            <a:off x="5096060" y="1453109"/>
            <a:ext cx="6734175" cy="5725019"/>
          </a:xfrm>
          <a:prstGeom prst="rect">
            <a:avLst/>
          </a:prstGeom>
        </p:spPr>
      </p:pic>
      <p:sp>
        <p:nvSpPr>
          <p:cNvPr id="2" name="Title 1">
            <a:extLst>
              <a:ext uri="{FF2B5EF4-FFF2-40B4-BE49-F238E27FC236}">
                <a16:creationId xmlns:a16="http://schemas.microsoft.com/office/drawing/2014/main" id="{852C53CE-FBF9-5248-9797-27AA9D769C57}"/>
              </a:ext>
            </a:extLst>
          </p:cNvPr>
          <p:cNvSpPr>
            <a:spLocks noGrp="1"/>
          </p:cNvSpPr>
          <p:nvPr>
            <p:ph type="title"/>
          </p:nvPr>
        </p:nvSpPr>
        <p:spPr/>
        <p:txBody>
          <a:bodyPr>
            <a:noAutofit/>
          </a:bodyPr>
          <a:lstStyle/>
          <a:p>
            <a:r>
              <a:rPr lang="en-US" sz="3600" dirty="0"/>
              <a:t>When The Lower Esophageal Sphincter Does Not Seal Tightly, Things Come Up.</a:t>
            </a:r>
          </a:p>
        </p:txBody>
      </p:sp>
      <p:sp>
        <p:nvSpPr>
          <p:cNvPr id="3" name="Content Placeholder 2">
            <a:extLst>
              <a:ext uri="{FF2B5EF4-FFF2-40B4-BE49-F238E27FC236}">
                <a16:creationId xmlns:a16="http://schemas.microsoft.com/office/drawing/2014/main" id="{578B9AB4-BB79-514C-8D40-A051E0F5A301}"/>
              </a:ext>
            </a:extLst>
          </p:cNvPr>
          <p:cNvSpPr>
            <a:spLocks noGrp="1"/>
          </p:cNvSpPr>
          <p:nvPr>
            <p:ph idx="1"/>
          </p:nvPr>
        </p:nvSpPr>
        <p:spPr>
          <a:xfrm>
            <a:off x="407472" y="2139949"/>
            <a:ext cx="4473286" cy="4351338"/>
          </a:xfrm>
        </p:spPr>
        <p:txBody>
          <a:bodyPr>
            <a:normAutofit/>
          </a:bodyPr>
          <a:lstStyle/>
          <a:p>
            <a:r>
              <a:rPr lang="en-US" sz="1800" dirty="0"/>
              <a:t>Alcoholic beverages. </a:t>
            </a:r>
          </a:p>
        </p:txBody>
      </p:sp>
      <p:sp>
        <p:nvSpPr>
          <p:cNvPr id="4" name="TextBox 3">
            <a:extLst>
              <a:ext uri="{FF2B5EF4-FFF2-40B4-BE49-F238E27FC236}">
                <a16:creationId xmlns:a16="http://schemas.microsoft.com/office/drawing/2014/main" id="{594DC2B1-7883-9443-80D7-E903B885F9AA}"/>
              </a:ext>
            </a:extLst>
          </p:cNvPr>
          <p:cNvSpPr txBox="1"/>
          <p:nvPr/>
        </p:nvSpPr>
        <p:spPr>
          <a:xfrm>
            <a:off x="6305550" y="6581001"/>
            <a:ext cx="2934650" cy="276999"/>
          </a:xfrm>
          <a:prstGeom prst="rect">
            <a:avLst/>
          </a:prstGeom>
          <a:noFill/>
        </p:spPr>
        <p:txBody>
          <a:bodyPr wrap="none" rtlCol="0">
            <a:spAutoFit/>
          </a:bodyPr>
          <a:lstStyle/>
          <a:p>
            <a:r>
              <a:rPr lang="en-US" sz="1200" dirty="0" err="1"/>
              <a:t>Neurogastroenterol</a:t>
            </a:r>
            <a:r>
              <a:rPr lang="en-US" sz="1200" dirty="0"/>
              <a:t> </a:t>
            </a:r>
            <a:r>
              <a:rPr lang="en-US" sz="1200" dirty="0" err="1"/>
              <a:t>Motil</a:t>
            </a:r>
            <a:r>
              <a:rPr lang="en-US" sz="1200" dirty="0"/>
              <a:t>. 23(7):631-e256.</a:t>
            </a:r>
          </a:p>
        </p:txBody>
      </p:sp>
      <p:cxnSp>
        <p:nvCxnSpPr>
          <p:cNvPr id="7" name="Straight Connector 6">
            <a:extLst>
              <a:ext uri="{FF2B5EF4-FFF2-40B4-BE49-F238E27FC236}">
                <a16:creationId xmlns:a16="http://schemas.microsoft.com/office/drawing/2014/main" id="{76128C97-91F1-1F4C-A708-28B19CB5FAC5}"/>
              </a:ext>
            </a:extLst>
          </p:cNvPr>
          <p:cNvCxnSpPr>
            <a:cxnSpLocks/>
          </p:cNvCxnSpPr>
          <p:nvPr/>
        </p:nvCxnSpPr>
        <p:spPr>
          <a:xfrm>
            <a:off x="3230088" y="3978234"/>
            <a:ext cx="4322618" cy="201880"/>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A299655-9705-E94B-904E-22653264C5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508" y="2599509"/>
            <a:ext cx="4905459" cy="4119991"/>
          </a:xfrm>
          <a:prstGeom prst="rect">
            <a:avLst/>
          </a:prstGeom>
        </p:spPr>
      </p:pic>
    </p:spTree>
    <p:extLst>
      <p:ext uri="{BB962C8B-B14F-4D97-AF65-F5344CB8AC3E}">
        <p14:creationId xmlns:p14="http://schemas.microsoft.com/office/powerpoint/2010/main" val="350767910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2DF25-D88A-124F-A869-41DBD68F5FEE}"/>
              </a:ext>
            </a:extLst>
          </p:cNvPr>
          <p:cNvPicPr>
            <a:picLocks noChangeAspect="1"/>
          </p:cNvPicPr>
          <p:nvPr/>
        </p:nvPicPr>
        <p:blipFill>
          <a:blip r:embed="rId2"/>
          <a:stretch>
            <a:fillRect/>
          </a:stretch>
        </p:blipFill>
        <p:spPr>
          <a:xfrm>
            <a:off x="5096060" y="1453109"/>
            <a:ext cx="6734175" cy="5725019"/>
          </a:xfrm>
          <a:prstGeom prst="rect">
            <a:avLst/>
          </a:prstGeom>
        </p:spPr>
      </p:pic>
      <p:sp>
        <p:nvSpPr>
          <p:cNvPr id="2" name="Title 1">
            <a:extLst>
              <a:ext uri="{FF2B5EF4-FFF2-40B4-BE49-F238E27FC236}">
                <a16:creationId xmlns:a16="http://schemas.microsoft.com/office/drawing/2014/main" id="{852C53CE-FBF9-5248-9797-27AA9D769C57}"/>
              </a:ext>
            </a:extLst>
          </p:cNvPr>
          <p:cNvSpPr>
            <a:spLocks noGrp="1"/>
          </p:cNvSpPr>
          <p:nvPr>
            <p:ph type="title"/>
          </p:nvPr>
        </p:nvSpPr>
        <p:spPr/>
        <p:txBody>
          <a:bodyPr>
            <a:noAutofit/>
          </a:bodyPr>
          <a:lstStyle/>
          <a:p>
            <a:r>
              <a:rPr lang="en-US" sz="3600" dirty="0"/>
              <a:t>When The Lower Esophageal Sphincter Does Not Seal Tightly, Things Come Up.</a:t>
            </a:r>
          </a:p>
        </p:txBody>
      </p:sp>
      <p:sp>
        <p:nvSpPr>
          <p:cNvPr id="3" name="Content Placeholder 2">
            <a:extLst>
              <a:ext uri="{FF2B5EF4-FFF2-40B4-BE49-F238E27FC236}">
                <a16:creationId xmlns:a16="http://schemas.microsoft.com/office/drawing/2014/main" id="{578B9AB4-BB79-514C-8D40-A051E0F5A301}"/>
              </a:ext>
            </a:extLst>
          </p:cNvPr>
          <p:cNvSpPr>
            <a:spLocks noGrp="1"/>
          </p:cNvSpPr>
          <p:nvPr>
            <p:ph idx="1"/>
          </p:nvPr>
        </p:nvSpPr>
        <p:spPr>
          <a:xfrm>
            <a:off x="407472" y="2139949"/>
            <a:ext cx="4473286" cy="4351338"/>
          </a:xfrm>
        </p:spPr>
        <p:txBody>
          <a:bodyPr>
            <a:normAutofit/>
          </a:bodyPr>
          <a:lstStyle/>
          <a:p>
            <a:r>
              <a:rPr lang="en-US" sz="1800" dirty="0"/>
              <a:t>Colonic </a:t>
            </a:r>
            <a:r>
              <a:rPr lang="en-US" sz="1800" b="1" dirty="0"/>
              <a:t>Fermentation</a:t>
            </a:r>
            <a:r>
              <a:rPr lang="en-US" sz="1800" dirty="0"/>
              <a:t>. </a:t>
            </a:r>
          </a:p>
        </p:txBody>
      </p:sp>
      <p:sp>
        <p:nvSpPr>
          <p:cNvPr id="4" name="TextBox 3">
            <a:extLst>
              <a:ext uri="{FF2B5EF4-FFF2-40B4-BE49-F238E27FC236}">
                <a16:creationId xmlns:a16="http://schemas.microsoft.com/office/drawing/2014/main" id="{594DC2B1-7883-9443-80D7-E903B885F9AA}"/>
              </a:ext>
            </a:extLst>
          </p:cNvPr>
          <p:cNvSpPr txBox="1"/>
          <p:nvPr/>
        </p:nvSpPr>
        <p:spPr>
          <a:xfrm>
            <a:off x="6305550" y="6581001"/>
            <a:ext cx="2934650" cy="276999"/>
          </a:xfrm>
          <a:prstGeom prst="rect">
            <a:avLst/>
          </a:prstGeom>
          <a:noFill/>
        </p:spPr>
        <p:txBody>
          <a:bodyPr wrap="none" rtlCol="0">
            <a:spAutoFit/>
          </a:bodyPr>
          <a:lstStyle/>
          <a:p>
            <a:r>
              <a:rPr lang="en-US" sz="1200" dirty="0" err="1"/>
              <a:t>Neurogastroenterol</a:t>
            </a:r>
            <a:r>
              <a:rPr lang="en-US" sz="1200" dirty="0"/>
              <a:t> </a:t>
            </a:r>
            <a:r>
              <a:rPr lang="en-US" sz="1200" dirty="0" err="1"/>
              <a:t>Motil</a:t>
            </a:r>
            <a:r>
              <a:rPr lang="en-US" sz="1200" dirty="0"/>
              <a:t>. 23(7):631-e256.</a:t>
            </a:r>
          </a:p>
        </p:txBody>
      </p:sp>
      <p:cxnSp>
        <p:nvCxnSpPr>
          <p:cNvPr id="7" name="Straight Connector 6">
            <a:extLst>
              <a:ext uri="{FF2B5EF4-FFF2-40B4-BE49-F238E27FC236}">
                <a16:creationId xmlns:a16="http://schemas.microsoft.com/office/drawing/2014/main" id="{76128C97-91F1-1F4C-A708-28B19CB5FAC5}"/>
              </a:ext>
            </a:extLst>
          </p:cNvPr>
          <p:cNvCxnSpPr>
            <a:cxnSpLocks/>
          </p:cNvCxnSpPr>
          <p:nvPr/>
        </p:nvCxnSpPr>
        <p:spPr>
          <a:xfrm>
            <a:off x="3230088" y="3978234"/>
            <a:ext cx="4322618" cy="201880"/>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B9E2EE6-61FA-DF43-A78F-A8DD4C44E8DC}"/>
              </a:ext>
            </a:extLst>
          </p:cNvPr>
          <p:cNvCxnSpPr>
            <a:cxnSpLocks/>
          </p:cNvCxnSpPr>
          <p:nvPr/>
        </p:nvCxnSpPr>
        <p:spPr>
          <a:xfrm>
            <a:off x="3230088" y="4376057"/>
            <a:ext cx="4322618" cy="858703"/>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9E5B7F4-CEB8-9C46-A002-2B0E3A28E2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4560" y="1770820"/>
            <a:ext cx="2782389" cy="5287199"/>
          </a:xfrm>
          <a:prstGeom prst="rect">
            <a:avLst/>
          </a:prstGeom>
        </p:spPr>
      </p:pic>
    </p:spTree>
    <p:extLst>
      <p:ext uri="{BB962C8B-B14F-4D97-AF65-F5344CB8AC3E}">
        <p14:creationId xmlns:p14="http://schemas.microsoft.com/office/powerpoint/2010/main" val="235383570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Caffeine</a:t>
            </a:r>
            <a:r>
              <a:rPr lang="en-US" sz="2400" dirty="0"/>
              <a:t>: tea, coffee, colas. </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8" name="Picture 7">
            <a:extLst>
              <a:ext uri="{FF2B5EF4-FFF2-40B4-BE49-F238E27FC236}">
                <a16:creationId xmlns:a16="http://schemas.microsoft.com/office/drawing/2014/main" id="{C891BF75-9DA7-4B4A-9261-E41B970174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7556">
            <a:off x="5629837" y="2658021"/>
            <a:ext cx="2550099" cy="1909766"/>
          </a:xfrm>
          <a:prstGeom prst="rect">
            <a:avLst/>
          </a:prstGeom>
        </p:spPr>
      </p:pic>
      <p:pic>
        <p:nvPicPr>
          <p:cNvPr id="9" name="Picture 8">
            <a:extLst>
              <a:ext uri="{FF2B5EF4-FFF2-40B4-BE49-F238E27FC236}">
                <a16:creationId xmlns:a16="http://schemas.microsoft.com/office/drawing/2014/main" id="{6EDD0176-6D16-F747-9306-E7BA885F7B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540000">
            <a:off x="5479539" y="4600353"/>
            <a:ext cx="2674157" cy="1991503"/>
          </a:xfrm>
          <a:prstGeom prst="rect">
            <a:avLst/>
          </a:prstGeom>
        </p:spPr>
      </p:pic>
      <p:pic>
        <p:nvPicPr>
          <p:cNvPr id="10" name="Picture 9">
            <a:extLst>
              <a:ext uri="{FF2B5EF4-FFF2-40B4-BE49-F238E27FC236}">
                <a16:creationId xmlns:a16="http://schemas.microsoft.com/office/drawing/2014/main" id="{917FD717-BDB4-5F45-B142-8DA2C7486E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8664" y="2886333"/>
            <a:ext cx="1448573" cy="3073896"/>
          </a:xfrm>
          <a:prstGeom prst="rect">
            <a:avLst/>
          </a:prstGeom>
        </p:spPr>
      </p:pic>
    </p:spTree>
    <p:extLst>
      <p:ext uri="{BB962C8B-B14F-4D97-AF65-F5344CB8AC3E}">
        <p14:creationId xmlns:p14="http://schemas.microsoft.com/office/powerpoint/2010/main" val="19513036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Fast foods</a:t>
            </a:r>
            <a:r>
              <a:rPr lang="en-US" sz="2400" dirty="0"/>
              <a:t>, animal protein. </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12" name="Picture 11">
            <a:extLst>
              <a:ext uri="{FF2B5EF4-FFF2-40B4-BE49-F238E27FC236}">
                <a16:creationId xmlns:a16="http://schemas.microsoft.com/office/drawing/2014/main" id="{DD2AAA1A-5231-9842-B770-2350C79FE6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399712" y="3055036"/>
            <a:ext cx="5615395" cy="3110633"/>
          </a:xfrm>
          <a:prstGeom prst="rect">
            <a:avLst/>
          </a:prstGeom>
        </p:spPr>
      </p:pic>
    </p:spTree>
    <p:extLst>
      <p:ext uri="{BB962C8B-B14F-4D97-AF65-F5344CB8AC3E}">
        <p14:creationId xmlns:p14="http://schemas.microsoft.com/office/powerpoint/2010/main" val="3273414623"/>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Sugar</a:t>
            </a:r>
            <a:r>
              <a:rPr lang="en-US" sz="2400" dirty="0"/>
              <a:t> and refined carbohydrate.</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9" name="Picture 8">
            <a:extLst>
              <a:ext uri="{FF2B5EF4-FFF2-40B4-BE49-F238E27FC236}">
                <a16:creationId xmlns:a16="http://schemas.microsoft.com/office/drawing/2014/main" id="{C9E7FD76-BCBE-F541-BF2F-EEF6A88A71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7632" y="2801689"/>
            <a:ext cx="5733356" cy="3779312"/>
          </a:xfrm>
          <a:prstGeom prst="rect">
            <a:avLst/>
          </a:prstGeom>
          <a:effectLst>
            <a:outerShdw blurRad="279400" dist="76200" dir="3840000" sx="102000" sy="102000" algn="tl" rotWithShape="0">
              <a:prstClr val="black">
                <a:alpha val="31000"/>
              </a:prstClr>
            </a:outerShdw>
          </a:effectLst>
        </p:spPr>
      </p:pic>
    </p:spTree>
    <p:extLst>
      <p:ext uri="{BB962C8B-B14F-4D97-AF65-F5344CB8AC3E}">
        <p14:creationId xmlns:p14="http://schemas.microsoft.com/office/powerpoint/2010/main" val="181641862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14C9-AD6D-8548-B659-C20BDAB88AF6}"/>
              </a:ext>
            </a:extLst>
          </p:cNvPr>
          <p:cNvSpPr>
            <a:spLocks noGrp="1"/>
          </p:cNvSpPr>
          <p:nvPr>
            <p:ph type="ctrTitle"/>
          </p:nvPr>
        </p:nvSpPr>
        <p:spPr>
          <a:xfrm>
            <a:off x="0" y="67000"/>
            <a:ext cx="9144000" cy="1452217"/>
          </a:xfrm>
        </p:spPr>
        <p:txBody>
          <a:bodyPr>
            <a:normAutofit fontScale="90000"/>
          </a:bodyPr>
          <a:lstStyle/>
          <a:p>
            <a:r>
              <a:rPr lang="en-AU" sz="5400" b="1" i="1" dirty="0">
                <a:solidFill>
                  <a:srgbClr val="FF0000"/>
                </a:solidFill>
                <a:effectLst>
                  <a:outerShdw blurRad="50800" dist="38100" dir="2700000" algn="tl" rotWithShape="0">
                    <a:prstClr val="black">
                      <a:alpha val="40000"/>
                    </a:prstClr>
                  </a:outerShdw>
                </a:effectLst>
              </a:rPr>
              <a:t>Remedies For Heartburn, Indigestion And Reflux</a:t>
            </a:r>
            <a:endParaRPr lang="en-US" sz="5400" b="1" dirty="0">
              <a:solidFill>
                <a:srgbClr val="FF0000"/>
              </a:solidFill>
              <a:effectLst>
                <a:outerShdw blurRad="50800" dist="38100" dir="2700000" algn="tl" rotWithShape="0">
                  <a:prstClr val="black">
                    <a:alpha val="40000"/>
                  </a:prstClr>
                </a:outerShdw>
              </a:effectLst>
            </a:endParaRPr>
          </a:p>
        </p:txBody>
      </p:sp>
      <p:grpSp>
        <p:nvGrpSpPr>
          <p:cNvPr id="9" name="Group 8">
            <a:extLst>
              <a:ext uri="{FF2B5EF4-FFF2-40B4-BE49-F238E27FC236}">
                <a16:creationId xmlns:a16="http://schemas.microsoft.com/office/drawing/2014/main" id="{3C71B3E0-36DA-054F-A672-075FA5B2259E}"/>
              </a:ext>
            </a:extLst>
          </p:cNvPr>
          <p:cNvGrpSpPr/>
          <p:nvPr/>
        </p:nvGrpSpPr>
        <p:grpSpPr>
          <a:xfrm flipH="1" flipV="1">
            <a:off x="81093" y="-459459"/>
            <a:ext cx="9144000" cy="251464"/>
            <a:chOff x="-9645" y="650113"/>
            <a:chExt cx="12201645" cy="373601"/>
          </a:xfrm>
        </p:grpSpPr>
        <p:sp>
          <p:nvSpPr>
            <p:cNvPr id="6" name="Freeform 5">
              <a:extLst>
                <a:ext uri="{FF2B5EF4-FFF2-40B4-BE49-F238E27FC236}">
                  <a16:creationId xmlns:a16="http://schemas.microsoft.com/office/drawing/2014/main" id="{5F071A38-ACAD-D54D-AC1E-99657EB1C573}"/>
                </a:ext>
              </a:extLst>
            </p:cNvPr>
            <p:cNvSpPr/>
            <p:nvPr/>
          </p:nvSpPr>
          <p:spPr>
            <a:xfrm>
              <a:off x="0" y="68290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rgbClr val="941100"/>
                  </a:gs>
                  <a:gs pos="83000">
                    <a:srgbClr val="C00000"/>
                  </a:gs>
                  <a:gs pos="100000">
                    <a:schemeClr val="accent2">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Freeform 6">
              <a:extLst>
                <a:ext uri="{FF2B5EF4-FFF2-40B4-BE49-F238E27FC236}">
                  <a16:creationId xmlns:a16="http://schemas.microsoft.com/office/drawing/2014/main" id="{292CDC4A-D6BB-DC4C-85D2-175D2D94BF27}"/>
                </a:ext>
              </a:extLst>
            </p:cNvPr>
            <p:cNvSpPr/>
            <p:nvPr/>
          </p:nvSpPr>
          <p:spPr>
            <a:xfrm rot="10800000">
              <a:off x="11575" y="80379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chemeClr val="accent1">
                      <a:lumMod val="75000"/>
                    </a:schemeClr>
                  </a:gs>
                  <a:gs pos="83000">
                    <a:schemeClr val="tx2">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Freeform 7">
              <a:extLst>
                <a:ext uri="{FF2B5EF4-FFF2-40B4-BE49-F238E27FC236}">
                  <a16:creationId xmlns:a16="http://schemas.microsoft.com/office/drawing/2014/main" id="{8D8EBF3E-092C-1349-A213-85A1EA7AFE69}"/>
                </a:ext>
              </a:extLst>
            </p:cNvPr>
            <p:cNvSpPr/>
            <p:nvPr/>
          </p:nvSpPr>
          <p:spPr>
            <a:xfrm rot="10800000">
              <a:off x="-9645" y="650113"/>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chemeClr val="accent4">
                      <a:lumMod val="60000"/>
                      <a:lumOff val="40000"/>
                    </a:schemeClr>
                  </a:gs>
                  <a:gs pos="83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10" name="Group 9">
            <a:extLst>
              <a:ext uri="{FF2B5EF4-FFF2-40B4-BE49-F238E27FC236}">
                <a16:creationId xmlns:a16="http://schemas.microsoft.com/office/drawing/2014/main" id="{F74E2E3E-6F6F-9A49-8FDC-62271F83B3F5}"/>
              </a:ext>
            </a:extLst>
          </p:cNvPr>
          <p:cNvGrpSpPr/>
          <p:nvPr/>
        </p:nvGrpSpPr>
        <p:grpSpPr>
          <a:xfrm rot="1404108" flipH="1" flipV="1">
            <a:off x="1742549" y="7194071"/>
            <a:ext cx="1418780" cy="251464"/>
            <a:chOff x="-9645" y="650113"/>
            <a:chExt cx="12201645" cy="373601"/>
          </a:xfrm>
        </p:grpSpPr>
        <p:sp>
          <p:nvSpPr>
            <p:cNvPr id="11" name="Freeform 10">
              <a:extLst>
                <a:ext uri="{FF2B5EF4-FFF2-40B4-BE49-F238E27FC236}">
                  <a16:creationId xmlns:a16="http://schemas.microsoft.com/office/drawing/2014/main" id="{9E30EF1F-CA6E-B844-A514-664B31A2468A}"/>
                </a:ext>
              </a:extLst>
            </p:cNvPr>
            <p:cNvSpPr/>
            <p:nvPr/>
          </p:nvSpPr>
          <p:spPr>
            <a:xfrm>
              <a:off x="0" y="68290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rgbClr val="941100"/>
                  </a:gs>
                  <a:gs pos="83000">
                    <a:srgbClr val="C00000"/>
                  </a:gs>
                  <a:gs pos="100000">
                    <a:schemeClr val="accent2">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2" name="Freeform 11">
              <a:extLst>
                <a:ext uri="{FF2B5EF4-FFF2-40B4-BE49-F238E27FC236}">
                  <a16:creationId xmlns:a16="http://schemas.microsoft.com/office/drawing/2014/main" id="{84EE7796-C1D1-8E48-9D72-6783879D7527}"/>
                </a:ext>
              </a:extLst>
            </p:cNvPr>
            <p:cNvSpPr/>
            <p:nvPr/>
          </p:nvSpPr>
          <p:spPr>
            <a:xfrm rot="10800000">
              <a:off x="11575" y="803795"/>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chemeClr val="accent1">
                      <a:lumMod val="75000"/>
                    </a:schemeClr>
                  </a:gs>
                  <a:gs pos="83000">
                    <a:schemeClr val="tx2">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Freeform 12">
              <a:extLst>
                <a:ext uri="{FF2B5EF4-FFF2-40B4-BE49-F238E27FC236}">
                  <a16:creationId xmlns:a16="http://schemas.microsoft.com/office/drawing/2014/main" id="{68218421-A0AC-1A4C-9F81-143D68479BFB}"/>
                </a:ext>
              </a:extLst>
            </p:cNvPr>
            <p:cNvSpPr/>
            <p:nvPr/>
          </p:nvSpPr>
          <p:spPr>
            <a:xfrm rot="10800000">
              <a:off x="-9645" y="650113"/>
              <a:ext cx="12180425" cy="219919"/>
            </a:xfrm>
            <a:custGeom>
              <a:avLst/>
              <a:gdLst>
                <a:gd name="connsiteX0" fmla="*/ 0 w 12118693"/>
                <a:gd name="connsiteY0" fmla="*/ 0 h 452362"/>
                <a:gd name="connsiteX1" fmla="*/ 3784921 w 12118693"/>
                <a:gd name="connsiteY1" fmla="*/ 451413 h 452362"/>
                <a:gd name="connsiteX2" fmla="*/ 7928658 w 12118693"/>
                <a:gd name="connsiteY2" fmla="*/ 127322 h 452362"/>
                <a:gd name="connsiteX3" fmla="*/ 12118693 w 12118693"/>
                <a:gd name="connsiteY3" fmla="*/ 428264 h 452362"/>
              </a:gdLst>
              <a:ahLst/>
              <a:cxnLst>
                <a:cxn ang="0">
                  <a:pos x="connsiteX0" y="connsiteY0"/>
                </a:cxn>
                <a:cxn ang="0">
                  <a:pos x="connsiteX1" y="connsiteY1"/>
                </a:cxn>
                <a:cxn ang="0">
                  <a:pos x="connsiteX2" y="connsiteY2"/>
                </a:cxn>
                <a:cxn ang="0">
                  <a:pos x="connsiteX3" y="connsiteY3"/>
                </a:cxn>
              </a:cxnLst>
              <a:rect l="l" t="t" r="r" b="b"/>
              <a:pathLst>
                <a:path w="12118693" h="452362">
                  <a:moveTo>
                    <a:pt x="0" y="0"/>
                  </a:moveTo>
                  <a:cubicBezTo>
                    <a:pt x="1231739" y="215096"/>
                    <a:pt x="2463478" y="430193"/>
                    <a:pt x="3784921" y="451413"/>
                  </a:cubicBezTo>
                  <a:cubicBezTo>
                    <a:pt x="5106364" y="472633"/>
                    <a:pt x="6539696" y="131180"/>
                    <a:pt x="7928658" y="127322"/>
                  </a:cubicBezTo>
                  <a:cubicBezTo>
                    <a:pt x="9317620" y="123464"/>
                    <a:pt x="10718156" y="275864"/>
                    <a:pt x="12118693" y="428264"/>
                  </a:cubicBezTo>
                </a:path>
              </a:pathLst>
            </a:custGeom>
            <a:noFill/>
            <a:ln w="47625" cap="rnd">
              <a:gradFill>
                <a:gsLst>
                  <a:gs pos="0">
                    <a:schemeClr val="accent1">
                      <a:lumMod val="5000"/>
                      <a:lumOff val="95000"/>
                    </a:schemeClr>
                  </a:gs>
                  <a:gs pos="74000">
                    <a:schemeClr val="accent4">
                      <a:lumMod val="60000"/>
                      <a:lumOff val="40000"/>
                    </a:schemeClr>
                  </a:gs>
                  <a:gs pos="83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pic>
        <p:nvPicPr>
          <p:cNvPr id="14" name="Picture 13">
            <a:extLst>
              <a:ext uri="{FF2B5EF4-FFF2-40B4-BE49-F238E27FC236}">
                <a16:creationId xmlns:a16="http://schemas.microsoft.com/office/drawing/2014/main" id="{3AA87695-BDE5-8440-AF08-8F23C16970E1}"/>
              </a:ext>
            </a:extLst>
          </p:cNvPr>
          <p:cNvPicPr>
            <a:picLocks noChangeAspect="1"/>
          </p:cNvPicPr>
          <p:nvPr/>
        </p:nvPicPr>
        <p:blipFill>
          <a:blip r:embed="rId3"/>
          <a:stretch>
            <a:fillRect/>
          </a:stretch>
        </p:blipFill>
        <p:spPr>
          <a:xfrm>
            <a:off x="-809625" y="1449336"/>
            <a:ext cx="6734175" cy="5725019"/>
          </a:xfrm>
          <a:prstGeom prst="rect">
            <a:avLst/>
          </a:prstGeom>
        </p:spPr>
      </p:pic>
      <p:sp>
        <p:nvSpPr>
          <p:cNvPr id="4" name="TextBox 3">
            <a:extLst>
              <a:ext uri="{FF2B5EF4-FFF2-40B4-BE49-F238E27FC236}">
                <a16:creationId xmlns:a16="http://schemas.microsoft.com/office/drawing/2014/main" id="{21059ED8-3434-434F-8FA5-692ED0950B99}"/>
              </a:ext>
            </a:extLst>
          </p:cNvPr>
          <p:cNvSpPr txBox="1"/>
          <p:nvPr/>
        </p:nvSpPr>
        <p:spPr>
          <a:xfrm>
            <a:off x="2557462" y="1897652"/>
            <a:ext cx="6213363" cy="1754326"/>
          </a:xfrm>
          <a:prstGeom prst="rect">
            <a:avLst/>
          </a:prstGeom>
          <a:noFill/>
        </p:spPr>
        <p:txBody>
          <a:bodyPr wrap="square" rtlCol="0">
            <a:spAutoFit/>
          </a:bodyPr>
          <a:lstStyle/>
          <a:p>
            <a:pPr algn="ctr"/>
            <a:r>
              <a:rPr lang="en-AU" sz="3600" dirty="0">
                <a:effectLst>
                  <a:outerShdw blurRad="50800" dist="38100" dir="2700000" algn="tl" rotWithShape="0">
                    <a:schemeClr val="bg1"/>
                  </a:outerShdw>
                </a:effectLst>
              </a:rPr>
              <a:t>Gastro </a:t>
            </a:r>
            <a:r>
              <a:rPr lang="en-AU" sz="3600" dirty="0" err="1">
                <a:effectLst>
                  <a:outerShdw blurRad="50800" dist="38100" dir="2700000" algn="tl" rotWithShape="0">
                    <a:schemeClr val="bg1"/>
                  </a:outerShdw>
                </a:effectLst>
              </a:rPr>
              <a:t>Esophageal</a:t>
            </a:r>
            <a:r>
              <a:rPr lang="en-AU" sz="3600" dirty="0">
                <a:effectLst>
                  <a:outerShdw blurRad="50800" dist="38100" dir="2700000" algn="tl" rotWithShape="0">
                    <a:schemeClr val="bg1"/>
                  </a:outerShdw>
                </a:effectLst>
              </a:rPr>
              <a:t> Reflux Disease (</a:t>
            </a:r>
            <a:r>
              <a:rPr lang="en-AU" sz="3600" b="1" dirty="0">
                <a:effectLst>
                  <a:outerShdw blurRad="50800" dist="38100" dir="2700000" algn="tl" rotWithShape="0">
                    <a:schemeClr val="bg1"/>
                  </a:outerShdw>
                </a:effectLst>
              </a:rPr>
              <a:t>GERD</a:t>
            </a:r>
            <a:r>
              <a:rPr lang="en-AU" sz="3600" dirty="0">
                <a:effectLst>
                  <a:outerShdw blurRad="50800" dist="38100" dir="2700000" algn="tl" rotWithShape="0">
                    <a:schemeClr val="bg1"/>
                  </a:outerShdw>
                </a:effectLst>
              </a:rPr>
              <a:t>)</a:t>
            </a:r>
            <a:r>
              <a:rPr lang="en-AU" sz="3600" i="1" dirty="0">
                <a:solidFill>
                  <a:srgbClr val="FF0000"/>
                </a:solidFill>
                <a:effectLst>
                  <a:outerShdw blurRad="50800" dist="38100" dir="2700000" algn="tl" rotWithShape="0">
                    <a:prstClr val="black">
                      <a:alpha val="40000"/>
                    </a:prstClr>
                  </a:outerShdw>
                </a:effectLst>
              </a:rPr>
              <a:t> Is There A Cure?</a:t>
            </a:r>
            <a:endParaRPr lang="en-US" sz="3600" dirty="0">
              <a:solidFill>
                <a:srgbClr val="FF0000"/>
              </a:solidFill>
              <a:effectLst>
                <a:outerShdw blurRad="50800" dist="38100" dir="2700000" algn="tl" rotWithShape="0">
                  <a:prstClr val="black">
                    <a:alpha val="40000"/>
                  </a:prstClr>
                </a:outerShdw>
              </a:effectLst>
            </a:endParaRPr>
          </a:p>
          <a:p>
            <a:pPr algn="ctr"/>
            <a:endParaRPr lang="en-US" sz="3600" dirty="0">
              <a:effectLst>
                <a:outerShdw blurRad="50800" dist="38100" dir="2700000" algn="tl" rotWithShape="0">
                  <a:schemeClr val="bg1"/>
                </a:outerShdw>
              </a:effectLst>
            </a:endParaRPr>
          </a:p>
        </p:txBody>
      </p:sp>
    </p:spTree>
    <p:extLst>
      <p:ext uri="{BB962C8B-B14F-4D97-AF65-F5344CB8AC3E}">
        <p14:creationId xmlns:p14="http://schemas.microsoft.com/office/powerpoint/2010/main" val="141152764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Spices</a:t>
            </a:r>
            <a:r>
              <a:rPr lang="en-US" sz="2400" dirty="0"/>
              <a:t>: Red and black pepper, curry. </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8" name="Picture 7">
            <a:extLst>
              <a:ext uri="{FF2B5EF4-FFF2-40B4-BE49-F238E27FC236}">
                <a16:creationId xmlns:a16="http://schemas.microsoft.com/office/drawing/2014/main" id="{D8481C01-A979-A44F-BC9F-A81983DCF3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769464">
            <a:off x="3889605" y="2711207"/>
            <a:ext cx="3312678" cy="3929083"/>
          </a:xfrm>
          <a:prstGeom prst="rect">
            <a:avLst/>
          </a:prstGeom>
        </p:spPr>
      </p:pic>
    </p:spTree>
    <p:extLst>
      <p:ext uri="{BB962C8B-B14F-4D97-AF65-F5344CB8AC3E}">
        <p14:creationId xmlns:p14="http://schemas.microsoft.com/office/powerpoint/2010/main" val="4207696196"/>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Mixing Fruit and Vegetables at the same meal.</a:t>
            </a:r>
            <a:endParaRPr lang="en-US" sz="2400" dirty="0"/>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9" name="Picture 8">
            <a:extLst>
              <a:ext uri="{FF2B5EF4-FFF2-40B4-BE49-F238E27FC236}">
                <a16:creationId xmlns:a16="http://schemas.microsoft.com/office/drawing/2014/main" id="{A5E5F02E-2555-3343-9581-B417CCC4F5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0203" y="2909973"/>
            <a:ext cx="5933797" cy="3337761"/>
          </a:xfrm>
          <a:prstGeom prst="rect">
            <a:avLst/>
          </a:prstGeom>
        </p:spPr>
      </p:pic>
    </p:spTree>
    <p:extLst>
      <p:ext uri="{BB962C8B-B14F-4D97-AF65-F5344CB8AC3E}">
        <p14:creationId xmlns:p14="http://schemas.microsoft.com/office/powerpoint/2010/main" val="2610916823"/>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Salt</a:t>
            </a:r>
            <a:r>
              <a:rPr lang="en-US" sz="2400" dirty="0"/>
              <a:t>y foods and canned foods.</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8" name="Picture 7">
            <a:extLst>
              <a:ext uri="{FF2B5EF4-FFF2-40B4-BE49-F238E27FC236}">
                <a16:creationId xmlns:a16="http://schemas.microsoft.com/office/drawing/2014/main" id="{75494D56-B58F-8B4B-9F54-EF00EF5862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0776" y="2344782"/>
            <a:ext cx="2168435" cy="2168435"/>
          </a:xfrm>
          <a:prstGeom prst="rect">
            <a:avLst/>
          </a:prstGeom>
        </p:spPr>
      </p:pic>
      <p:pic>
        <p:nvPicPr>
          <p:cNvPr id="10" name="Picture 9">
            <a:extLst>
              <a:ext uri="{FF2B5EF4-FFF2-40B4-BE49-F238E27FC236}">
                <a16:creationId xmlns:a16="http://schemas.microsoft.com/office/drawing/2014/main" id="{83D7723A-A103-FF4C-904B-CE4D2DF844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722751">
            <a:off x="6179542" y="4297291"/>
            <a:ext cx="2992553" cy="2245977"/>
          </a:xfrm>
          <a:prstGeom prst="rect">
            <a:avLst/>
          </a:prstGeom>
        </p:spPr>
      </p:pic>
      <p:pic>
        <p:nvPicPr>
          <p:cNvPr id="9" name="Picture 8">
            <a:extLst>
              <a:ext uri="{FF2B5EF4-FFF2-40B4-BE49-F238E27FC236}">
                <a16:creationId xmlns:a16="http://schemas.microsoft.com/office/drawing/2014/main" id="{6FEC7748-F727-7041-B4DE-AE4437C6F2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5086" y="4419925"/>
            <a:ext cx="2965904" cy="2335649"/>
          </a:xfrm>
          <a:prstGeom prst="rect">
            <a:avLst/>
          </a:prstGeom>
        </p:spPr>
      </p:pic>
      <p:pic>
        <p:nvPicPr>
          <p:cNvPr id="12" name="Picture 11">
            <a:extLst>
              <a:ext uri="{FF2B5EF4-FFF2-40B4-BE49-F238E27FC236}">
                <a16:creationId xmlns:a16="http://schemas.microsoft.com/office/drawing/2014/main" id="{5DD098C2-32BA-924E-B6B6-5842813568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4074" y="2484244"/>
            <a:ext cx="2310326" cy="1790503"/>
          </a:xfrm>
          <a:prstGeom prst="rect">
            <a:avLst/>
          </a:prstGeom>
        </p:spPr>
      </p:pic>
    </p:spTree>
    <p:extLst>
      <p:ext uri="{BB962C8B-B14F-4D97-AF65-F5344CB8AC3E}">
        <p14:creationId xmlns:p14="http://schemas.microsoft.com/office/powerpoint/2010/main" val="50957324"/>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2236C0-8D50-8043-BAFA-0A1868384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5451" y="2357239"/>
            <a:ext cx="3111552" cy="4685631"/>
          </a:xfrm>
          <a:prstGeom prst="rect">
            <a:avLst/>
          </a:prstGeom>
        </p:spPr>
      </p:pic>
      <p:pic>
        <p:nvPicPr>
          <p:cNvPr id="10" name="Picture 9">
            <a:extLst>
              <a:ext uri="{FF2B5EF4-FFF2-40B4-BE49-F238E27FC236}">
                <a16:creationId xmlns:a16="http://schemas.microsoft.com/office/drawing/2014/main" id="{9D071C07-AE9E-494F-BE45-E162E83811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4346" y="3631474"/>
            <a:ext cx="2142615" cy="3226526"/>
          </a:xfrm>
          <a:prstGeom prst="rect">
            <a:avLst/>
          </a:prstGeom>
        </p:spPr>
      </p:pic>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dirty="0"/>
              <a:t>Psychological </a:t>
            </a:r>
            <a:r>
              <a:rPr lang="en-US" sz="2400" b="1" dirty="0"/>
              <a:t>stress</a:t>
            </a:r>
            <a:r>
              <a:rPr lang="en-US" sz="2400" dirty="0"/>
              <a:t>/Worry. </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8" name="Picture 7">
            <a:extLst>
              <a:ext uri="{FF2B5EF4-FFF2-40B4-BE49-F238E27FC236}">
                <a16:creationId xmlns:a16="http://schemas.microsoft.com/office/drawing/2014/main" id="{6158F52C-AB1F-294D-B42E-351A8C30FF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5916" y="4085166"/>
            <a:ext cx="3029845" cy="2319141"/>
          </a:xfrm>
          <a:prstGeom prst="rect">
            <a:avLst/>
          </a:prstGeom>
        </p:spPr>
      </p:pic>
    </p:spTree>
    <p:extLst>
      <p:ext uri="{BB962C8B-B14F-4D97-AF65-F5344CB8AC3E}">
        <p14:creationId xmlns:p14="http://schemas.microsoft.com/office/powerpoint/2010/main" val="1083933841"/>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dirty="0"/>
              <a:t>Medications.</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pic>
        <p:nvPicPr>
          <p:cNvPr id="8" name="Picture 7">
            <a:extLst>
              <a:ext uri="{FF2B5EF4-FFF2-40B4-BE49-F238E27FC236}">
                <a16:creationId xmlns:a16="http://schemas.microsoft.com/office/drawing/2014/main" id="{16DEAEB6-96E7-7D43-9C94-86EC3593C7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602422" y="2704011"/>
            <a:ext cx="3708664" cy="2370671"/>
          </a:xfrm>
          <a:prstGeom prst="rect">
            <a:avLst/>
          </a:prstGeom>
        </p:spPr>
      </p:pic>
    </p:spTree>
    <p:extLst>
      <p:ext uri="{BB962C8B-B14F-4D97-AF65-F5344CB8AC3E}">
        <p14:creationId xmlns:p14="http://schemas.microsoft.com/office/powerpoint/2010/main" val="137030256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E09A3D-8580-AC4E-8F1C-C63969941B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1250" y="1838322"/>
            <a:ext cx="2560291" cy="4971878"/>
          </a:xfrm>
          <a:prstGeom prst="rect">
            <a:avLst/>
          </a:prstGeom>
        </p:spPr>
      </p:pic>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dirty="0"/>
              <a:t>Calcium antacids.</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spTree>
    <p:extLst>
      <p:ext uri="{BB962C8B-B14F-4D97-AF65-F5344CB8AC3E}">
        <p14:creationId xmlns:p14="http://schemas.microsoft.com/office/powerpoint/2010/main" val="3488787723"/>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hew">
            <a:extLst>
              <a:ext uri="{FF2B5EF4-FFF2-40B4-BE49-F238E27FC236}">
                <a16:creationId xmlns:a16="http://schemas.microsoft.com/office/drawing/2014/main" id="{32087E95-6BAE-3F45-9FFA-49A0A54AAAC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flipH="1">
            <a:off x="5447211" y="1969970"/>
            <a:ext cx="3696789" cy="564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b="1" dirty="0"/>
              <a:t>Poor chewing</a:t>
            </a:r>
            <a:r>
              <a:rPr lang="en-US" sz="2400" dirty="0"/>
              <a:t>.</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spTree>
    <p:extLst>
      <p:ext uri="{BB962C8B-B14F-4D97-AF65-F5344CB8AC3E}">
        <p14:creationId xmlns:p14="http://schemas.microsoft.com/office/powerpoint/2010/main" val="1472429396"/>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833092-45D3-6F45-9F09-A690A11A779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5988" y="3187337"/>
            <a:ext cx="5538359" cy="3670663"/>
          </a:xfrm>
          <a:prstGeom prst="rect">
            <a:avLst/>
          </a:prstGeom>
        </p:spPr>
      </p:pic>
      <p:sp>
        <p:nvSpPr>
          <p:cNvPr id="2" name="Title 1">
            <a:extLst>
              <a:ext uri="{FF2B5EF4-FFF2-40B4-BE49-F238E27FC236}">
                <a16:creationId xmlns:a16="http://schemas.microsoft.com/office/drawing/2014/main" id="{4868EFD5-F700-B94E-AC48-67D0D438970F}"/>
              </a:ext>
            </a:extLst>
          </p:cNvPr>
          <p:cNvSpPr>
            <a:spLocks noGrp="1"/>
          </p:cNvSpPr>
          <p:nvPr>
            <p:ph type="title"/>
          </p:nvPr>
        </p:nvSpPr>
        <p:spPr/>
        <p:txBody>
          <a:bodyPr>
            <a:normAutofit/>
          </a:bodyPr>
          <a:lstStyle/>
          <a:p>
            <a:r>
              <a:rPr lang="en-AU" dirty="0"/>
              <a:t>Habits That Increase The </a:t>
            </a:r>
            <a:r>
              <a:rPr lang="en-AU" b="1" dirty="0"/>
              <a:t>Acidity</a:t>
            </a:r>
            <a:r>
              <a:rPr lang="en-AU" dirty="0"/>
              <a:t> Of The Stomach. </a:t>
            </a:r>
            <a:endParaRPr lang="en-US" dirty="0"/>
          </a:p>
        </p:txBody>
      </p:sp>
      <p:sp>
        <p:nvSpPr>
          <p:cNvPr id="3" name="Content Placeholder 2">
            <a:extLst>
              <a:ext uri="{FF2B5EF4-FFF2-40B4-BE49-F238E27FC236}">
                <a16:creationId xmlns:a16="http://schemas.microsoft.com/office/drawing/2014/main" id="{E023CD9E-652C-D04E-9AC6-FA94301EA86D}"/>
              </a:ext>
            </a:extLst>
          </p:cNvPr>
          <p:cNvSpPr>
            <a:spLocks noGrp="1"/>
          </p:cNvSpPr>
          <p:nvPr>
            <p:ph idx="1"/>
          </p:nvPr>
        </p:nvSpPr>
        <p:spPr>
          <a:xfrm>
            <a:off x="3135086" y="1838322"/>
            <a:ext cx="5048250" cy="4742679"/>
          </a:xfrm>
        </p:spPr>
        <p:txBody>
          <a:bodyPr>
            <a:noAutofit/>
          </a:bodyPr>
          <a:lstStyle/>
          <a:p>
            <a:pPr>
              <a:lnSpc>
                <a:spcPct val="120000"/>
              </a:lnSpc>
              <a:spcBef>
                <a:spcPts val="0"/>
              </a:spcBef>
            </a:pPr>
            <a:r>
              <a:rPr lang="en-US" sz="2400" dirty="0"/>
              <a:t>Dehydration.</a:t>
            </a:r>
          </a:p>
        </p:txBody>
      </p:sp>
      <p:pic>
        <p:nvPicPr>
          <p:cNvPr id="4" name="Picture 3">
            <a:extLst>
              <a:ext uri="{FF2B5EF4-FFF2-40B4-BE49-F238E27FC236}">
                <a16:creationId xmlns:a16="http://schemas.microsoft.com/office/drawing/2014/main" id="{2D402633-C415-B845-8DC6-87BC356A64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cxnSp>
        <p:nvCxnSpPr>
          <p:cNvPr id="6" name="Straight Connector 5">
            <a:extLst>
              <a:ext uri="{FF2B5EF4-FFF2-40B4-BE49-F238E27FC236}">
                <a16:creationId xmlns:a16="http://schemas.microsoft.com/office/drawing/2014/main" id="{E3CD2238-D760-2B4A-A310-61527E841227}"/>
              </a:ext>
            </a:extLst>
          </p:cNvPr>
          <p:cNvCxnSpPr>
            <a:cxnSpLocks/>
          </p:cNvCxnSpPr>
          <p:nvPr/>
        </p:nvCxnSpPr>
        <p:spPr>
          <a:xfrm flipH="1">
            <a:off x="2124076" y="4271554"/>
            <a:ext cx="1011010" cy="205196"/>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1DD523-33EA-5948-9093-EF5C9CE6B615}"/>
              </a:ext>
            </a:extLst>
          </p:cNvPr>
          <p:cNvSpPr txBox="1"/>
          <p:nvPr/>
        </p:nvSpPr>
        <p:spPr>
          <a:xfrm>
            <a:off x="6918904" y="6581001"/>
            <a:ext cx="2225096" cy="276999"/>
          </a:xfrm>
          <a:prstGeom prst="rect">
            <a:avLst/>
          </a:prstGeom>
          <a:noFill/>
        </p:spPr>
        <p:txBody>
          <a:bodyPr wrap="none" rtlCol="0">
            <a:spAutoFit/>
          </a:bodyPr>
          <a:lstStyle/>
          <a:p>
            <a:r>
              <a:rPr lang="en-US" sz="1200" dirty="0">
                <a:solidFill>
                  <a:schemeClr val="bg2">
                    <a:lumMod val="50000"/>
                  </a:schemeClr>
                </a:solidFill>
              </a:rPr>
              <a:t>Am J Gastroenterol. 82(3):211-4.</a:t>
            </a:r>
          </a:p>
        </p:txBody>
      </p:sp>
    </p:spTree>
    <p:extLst>
      <p:ext uri="{BB962C8B-B14F-4D97-AF65-F5344CB8AC3E}">
        <p14:creationId xmlns:p14="http://schemas.microsoft.com/office/powerpoint/2010/main" val="970476371"/>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E6D9-A7F9-3549-8398-9438A6349A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3E2745-C30C-E942-BE4A-465CBF53765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C9E6BEFF-3CE5-8D4C-8E30-3E11BD577A5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restriction4.jpg">
            <a:extLst>
              <a:ext uri="{FF2B5EF4-FFF2-40B4-BE49-F238E27FC236}">
                <a16:creationId xmlns:a16="http://schemas.microsoft.com/office/drawing/2014/main" id="{16522036-8D84-6E46-B2B4-89CD7373DB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27"/>
          <a:stretch/>
        </p:blipFill>
        <p:spPr bwMode="auto">
          <a:xfrm>
            <a:off x="-781379" y="0"/>
            <a:ext cx="10275899" cy="6858000"/>
          </a:xfrm>
          <a:prstGeom prst="rect">
            <a:avLst/>
          </a:prstGeom>
          <a:noFill/>
          <a:ln w="38100">
            <a:solidFill>
              <a:srgbClr val="F06D63"/>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269249"/>
      </p:ext>
    </p:extLst>
  </p:cSld>
  <p:clrMapOvr>
    <a:masterClrMapping/>
  </p:clrMapOvr>
  <p:transition spd="slow">
    <p:plu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75FAE1-6C82-5A48-872A-E52CD05A50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46307" y="2104897"/>
            <a:ext cx="3546333" cy="3585366"/>
          </a:xfrm>
          <a:prstGeom prst="ellipse">
            <a:avLst/>
          </a:prstGeom>
          <a:ln>
            <a:noFill/>
          </a:ln>
          <a:effectLst>
            <a:softEdge rad="112500"/>
          </a:effectLst>
        </p:spPr>
      </p:pic>
      <p:pic>
        <p:nvPicPr>
          <p:cNvPr id="6" name="Picture 5">
            <a:extLst>
              <a:ext uri="{FF2B5EF4-FFF2-40B4-BE49-F238E27FC236}">
                <a16:creationId xmlns:a16="http://schemas.microsoft.com/office/drawing/2014/main" id="{292BD5C5-C1D2-864B-894D-C3C038A629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3843" y="1834724"/>
            <a:ext cx="3472464" cy="4770864"/>
          </a:xfrm>
          <a:prstGeom prst="rect">
            <a:avLst/>
          </a:prstGeom>
        </p:spPr>
      </p:pic>
      <p:sp>
        <p:nvSpPr>
          <p:cNvPr id="2" name="Title 1">
            <a:extLst>
              <a:ext uri="{FF2B5EF4-FFF2-40B4-BE49-F238E27FC236}">
                <a16:creationId xmlns:a16="http://schemas.microsoft.com/office/drawing/2014/main" id="{5CB7EBB2-7F4C-C949-AC13-61FE365E8A0F}"/>
              </a:ext>
            </a:extLst>
          </p:cNvPr>
          <p:cNvSpPr>
            <a:spLocks noGrp="1"/>
          </p:cNvSpPr>
          <p:nvPr>
            <p:ph type="title"/>
          </p:nvPr>
        </p:nvSpPr>
        <p:spPr/>
        <p:txBody>
          <a:bodyPr/>
          <a:lstStyle/>
          <a:p>
            <a:r>
              <a:rPr lang="en-US" dirty="0"/>
              <a:t>Are You Protected?</a:t>
            </a:r>
          </a:p>
        </p:txBody>
      </p:sp>
      <p:sp>
        <p:nvSpPr>
          <p:cNvPr id="3" name="Content Placeholder 2">
            <a:extLst>
              <a:ext uri="{FF2B5EF4-FFF2-40B4-BE49-F238E27FC236}">
                <a16:creationId xmlns:a16="http://schemas.microsoft.com/office/drawing/2014/main" id="{8F036EC2-8765-874A-9DA0-4E7C6F2CAE50}"/>
              </a:ext>
            </a:extLst>
          </p:cNvPr>
          <p:cNvSpPr>
            <a:spLocks noGrp="1"/>
          </p:cNvSpPr>
          <p:nvPr>
            <p:ph idx="1"/>
          </p:nvPr>
        </p:nvSpPr>
        <p:spPr>
          <a:xfrm>
            <a:off x="240625" y="2254250"/>
            <a:ext cx="3480435" cy="4351338"/>
          </a:xfrm>
        </p:spPr>
        <p:txBody>
          <a:bodyPr/>
          <a:lstStyle/>
          <a:p>
            <a:pPr>
              <a:lnSpc>
                <a:spcPct val="120000"/>
              </a:lnSpc>
              <a:spcBef>
                <a:spcPts val="0"/>
              </a:spcBef>
            </a:pPr>
            <a:r>
              <a:rPr lang="en-US" dirty="0"/>
              <a:t>Circadian Meal Timing.</a:t>
            </a:r>
          </a:p>
          <a:p>
            <a:pPr>
              <a:lnSpc>
                <a:spcPct val="120000"/>
              </a:lnSpc>
              <a:spcBef>
                <a:spcPts val="0"/>
              </a:spcBef>
            </a:pPr>
            <a:r>
              <a:rPr lang="en-US" dirty="0"/>
              <a:t>H. Pylori.</a:t>
            </a:r>
          </a:p>
          <a:p>
            <a:pPr>
              <a:lnSpc>
                <a:spcPct val="120000"/>
              </a:lnSpc>
              <a:spcBef>
                <a:spcPts val="0"/>
              </a:spcBef>
            </a:pPr>
            <a:r>
              <a:rPr lang="en-US" dirty="0"/>
              <a:t>Mucosal integrity. </a:t>
            </a:r>
          </a:p>
          <a:p>
            <a:pPr>
              <a:lnSpc>
                <a:spcPct val="120000"/>
              </a:lnSpc>
              <a:spcBef>
                <a:spcPts val="0"/>
              </a:spcBef>
            </a:pPr>
            <a:r>
              <a:rPr lang="en-US" dirty="0"/>
              <a:t>Malnutrition. </a:t>
            </a:r>
          </a:p>
          <a:p>
            <a:pPr>
              <a:lnSpc>
                <a:spcPct val="120000"/>
              </a:lnSpc>
              <a:spcBef>
                <a:spcPts val="0"/>
              </a:spcBef>
            </a:pPr>
            <a:r>
              <a:rPr lang="en-US" dirty="0"/>
              <a:t>Poor Blood supply.</a:t>
            </a:r>
          </a:p>
        </p:txBody>
      </p:sp>
      <p:sp>
        <p:nvSpPr>
          <p:cNvPr id="5" name="TextBox 4">
            <a:extLst>
              <a:ext uri="{FF2B5EF4-FFF2-40B4-BE49-F238E27FC236}">
                <a16:creationId xmlns:a16="http://schemas.microsoft.com/office/drawing/2014/main" id="{F0A3D720-8CBA-3E4E-B763-FC236E1CD13C}"/>
              </a:ext>
            </a:extLst>
          </p:cNvPr>
          <p:cNvSpPr txBox="1"/>
          <p:nvPr/>
        </p:nvSpPr>
        <p:spPr>
          <a:xfrm>
            <a:off x="5527176" y="6552425"/>
            <a:ext cx="3616824" cy="276999"/>
          </a:xfrm>
          <a:prstGeom prst="rect">
            <a:avLst/>
          </a:prstGeom>
          <a:noFill/>
        </p:spPr>
        <p:txBody>
          <a:bodyPr wrap="none" rtlCol="0">
            <a:spAutoFit/>
          </a:bodyPr>
          <a:lstStyle/>
          <a:p>
            <a:r>
              <a:rPr lang="en-US" sz="1200" dirty="0">
                <a:solidFill>
                  <a:schemeClr val="bg2">
                    <a:lumMod val="50000"/>
                  </a:schemeClr>
                </a:solidFill>
              </a:rPr>
              <a:t> Am J </a:t>
            </a:r>
            <a:r>
              <a:rPr lang="en-US" sz="1200" dirty="0" err="1">
                <a:solidFill>
                  <a:schemeClr val="bg2">
                    <a:lumMod val="50000"/>
                  </a:schemeClr>
                </a:solidFill>
              </a:rPr>
              <a:t>Physiol</a:t>
            </a:r>
            <a:r>
              <a:rPr lang="en-US" sz="1200" dirty="0">
                <a:solidFill>
                  <a:schemeClr val="bg2">
                    <a:lumMod val="50000"/>
                  </a:schemeClr>
                </a:solidFill>
              </a:rPr>
              <a:t> </a:t>
            </a:r>
            <a:r>
              <a:rPr lang="en-US" sz="1200" dirty="0" err="1">
                <a:solidFill>
                  <a:schemeClr val="bg2">
                    <a:lumMod val="50000"/>
                  </a:schemeClr>
                </a:solidFill>
              </a:rPr>
              <a:t>Gastrointest</a:t>
            </a:r>
            <a:r>
              <a:rPr lang="en-US" sz="1200" dirty="0">
                <a:solidFill>
                  <a:schemeClr val="bg2">
                    <a:lumMod val="50000"/>
                  </a:schemeClr>
                </a:solidFill>
              </a:rPr>
              <a:t> Liver Physiol. 307(3):G323-9.</a:t>
            </a:r>
          </a:p>
        </p:txBody>
      </p:sp>
    </p:spTree>
    <p:extLst>
      <p:ext uri="{BB962C8B-B14F-4D97-AF65-F5344CB8AC3E}">
        <p14:creationId xmlns:p14="http://schemas.microsoft.com/office/powerpoint/2010/main" val="13634422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DC39CB-5385-C148-BF19-F6667F2809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682" y="1923803"/>
            <a:ext cx="7634808" cy="4934197"/>
          </a:xfrm>
          <a:prstGeom prst="rect">
            <a:avLst/>
          </a:prstGeom>
        </p:spPr>
      </p:pic>
      <p:sp>
        <p:nvSpPr>
          <p:cNvPr id="2" name="Title 1">
            <a:extLst>
              <a:ext uri="{FF2B5EF4-FFF2-40B4-BE49-F238E27FC236}">
                <a16:creationId xmlns:a16="http://schemas.microsoft.com/office/drawing/2014/main" id="{BFC019D3-56C4-654B-B4E2-5ADF61F94368}"/>
              </a:ext>
            </a:extLst>
          </p:cNvPr>
          <p:cNvSpPr>
            <a:spLocks noGrp="1"/>
          </p:cNvSpPr>
          <p:nvPr>
            <p:ph type="title"/>
          </p:nvPr>
        </p:nvSpPr>
        <p:spPr>
          <a:xfrm>
            <a:off x="0" y="365126"/>
            <a:ext cx="9144000" cy="1325563"/>
          </a:xfrm>
        </p:spPr>
        <p:txBody>
          <a:bodyPr>
            <a:normAutofit/>
          </a:bodyPr>
          <a:lstStyle/>
          <a:p>
            <a:pPr algn="ctr"/>
            <a:r>
              <a:rPr lang="en-US" sz="4000" dirty="0"/>
              <a:t>Jannette: Indigestion, GERD, Hiatal Hernia. </a:t>
            </a:r>
          </a:p>
        </p:txBody>
      </p:sp>
      <p:sp>
        <p:nvSpPr>
          <p:cNvPr id="8" name="Content Placeholder 7">
            <a:extLst>
              <a:ext uri="{FF2B5EF4-FFF2-40B4-BE49-F238E27FC236}">
                <a16:creationId xmlns:a16="http://schemas.microsoft.com/office/drawing/2014/main" id="{928CDDC5-BCE0-6843-B4C5-24CC172FBD5D}"/>
              </a:ext>
            </a:extLst>
          </p:cNvPr>
          <p:cNvSpPr>
            <a:spLocks noGrp="1"/>
          </p:cNvSpPr>
          <p:nvPr>
            <p:ph idx="1"/>
          </p:nvPr>
        </p:nvSpPr>
        <p:spPr>
          <a:xfrm>
            <a:off x="1081682" y="2506662"/>
            <a:ext cx="4215740" cy="4351338"/>
          </a:xfrm>
        </p:spPr>
        <p:txBody>
          <a:bodyPr>
            <a:normAutofit/>
          </a:bodyPr>
          <a:lstStyle/>
          <a:p>
            <a:r>
              <a:rPr lang="en-US" sz="3600" dirty="0"/>
              <a:t>Multiple drugs.</a:t>
            </a:r>
          </a:p>
          <a:p>
            <a:r>
              <a:rPr lang="en-US" sz="3600" dirty="0"/>
              <a:t>Osteoporosis.</a:t>
            </a:r>
          </a:p>
          <a:p>
            <a:r>
              <a:rPr lang="en-US" sz="3600" dirty="0"/>
              <a:t>Tranquilizer. </a:t>
            </a:r>
          </a:p>
        </p:txBody>
      </p:sp>
    </p:spTree>
    <p:extLst>
      <p:ext uri="{BB962C8B-B14F-4D97-AF65-F5344CB8AC3E}">
        <p14:creationId xmlns:p14="http://schemas.microsoft.com/office/powerpoint/2010/main" val="354824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7004-7E00-3C4B-BA10-7DF82D732140}"/>
              </a:ext>
            </a:extLst>
          </p:cNvPr>
          <p:cNvSpPr>
            <a:spLocks noGrp="1"/>
          </p:cNvSpPr>
          <p:nvPr>
            <p:ph type="title"/>
          </p:nvPr>
        </p:nvSpPr>
        <p:spPr/>
        <p:txBody>
          <a:bodyPr>
            <a:noAutofit/>
          </a:bodyPr>
          <a:lstStyle/>
          <a:p>
            <a:r>
              <a:rPr lang="en-AU" sz="3600" dirty="0"/>
              <a:t>Keeping The Stomach Exceedingly Full Only Increases The Likelihood Of GERD </a:t>
            </a:r>
            <a:endParaRPr lang="en-US" sz="3600" dirty="0"/>
          </a:p>
        </p:txBody>
      </p:sp>
      <p:sp>
        <p:nvSpPr>
          <p:cNvPr id="3" name="Content Placeholder 2">
            <a:extLst>
              <a:ext uri="{FF2B5EF4-FFF2-40B4-BE49-F238E27FC236}">
                <a16:creationId xmlns:a16="http://schemas.microsoft.com/office/drawing/2014/main" id="{89431BC9-341F-9F4B-84D3-C793E27C005B}"/>
              </a:ext>
            </a:extLst>
          </p:cNvPr>
          <p:cNvSpPr>
            <a:spLocks noGrp="1"/>
          </p:cNvSpPr>
          <p:nvPr>
            <p:ph idx="1"/>
          </p:nvPr>
        </p:nvSpPr>
        <p:spPr>
          <a:xfrm>
            <a:off x="552450" y="2066925"/>
            <a:ext cx="4874573" cy="4186238"/>
          </a:xfrm>
        </p:spPr>
        <p:txBody>
          <a:bodyPr>
            <a:normAutofit/>
          </a:bodyPr>
          <a:lstStyle/>
          <a:p>
            <a:r>
              <a:rPr lang="en-US" sz="2400" b="1" dirty="0"/>
              <a:t>Overeating</a:t>
            </a:r>
            <a:r>
              <a:rPr lang="en-US" sz="2400" dirty="0"/>
              <a:t>.</a:t>
            </a:r>
          </a:p>
        </p:txBody>
      </p:sp>
      <p:pic>
        <p:nvPicPr>
          <p:cNvPr id="4" name="Picture 3">
            <a:extLst>
              <a:ext uri="{FF2B5EF4-FFF2-40B4-BE49-F238E27FC236}">
                <a16:creationId xmlns:a16="http://schemas.microsoft.com/office/drawing/2014/main" id="{BF3F1C6E-C2D5-E649-A347-CF1A6DD1F36C}"/>
              </a:ext>
            </a:extLst>
          </p:cNvPr>
          <p:cNvPicPr>
            <a:picLocks noChangeAspect="1"/>
          </p:cNvPicPr>
          <p:nvPr/>
        </p:nvPicPr>
        <p:blipFill>
          <a:blip r:embed="rId2"/>
          <a:stretch>
            <a:fillRect/>
          </a:stretch>
        </p:blipFill>
        <p:spPr>
          <a:xfrm>
            <a:off x="4252912" y="1453109"/>
            <a:ext cx="6734175" cy="5725019"/>
          </a:xfrm>
          <a:prstGeom prst="rect">
            <a:avLst/>
          </a:prstGeom>
        </p:spPr>
      </p:pic>
      <p:cxnSp>
        <p:nvCxnSpPr>
          <p:cNvPr id="6" name="Straight Connector 5">
            <a:extLst>
              <a:ext uri="{FF2B5EF4-FFF2-40B4-BE49-F238E27FC236}">
                <a16:creationId xmlns:a16="http://schemas.microsoft.com/office/drawing/2014/main" id="{A00092BA-1F67-CF4B-AD9A-9B0C60553573}"/>
              </a:ext>
            </a:extLst>
          </p:cNvPr>
          <p:cNvCxnSpPr>
            <a:cxnSpLocks/>
          </p:cNvCxnSpPr>
          <p:nvPr/>
        </p:nvCxnSpPr>
        <p:spPr>
          <a:xfrm>
            <a:off x="3676650" y="4362450"/>
            <a:ext cx="3305175" cy="333375"/>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4B44C8-B15D-8E4D-8260-860A5C691284}"/>
              </a:ext>
            </a:extLst>
          </p:cNvPr>
          <p:cNvSpPr txBox="1"/>
          <p:nvPr/>
        </p:nvSpPr>
        <p:spPr>
          <a:xfrm>
            <a:off x="6482566" y="6581001"/>
            <a:ext cx="2661434" cy="276999"/>
          </a:xfrm>
          <a:prstGeom prst="rect">
            <a:avLst/>
          </a:prstGeom>
          <a:noFill/>
        </p:spPr>
        <p:txBody>
          <a:bodyPr wrap="none" rtlCol="0">
            <a:spAutoFit/>
          </a:bodyPr>
          <a:lstStyle/>
          <a:p>
            <a:r>
              <a:rPr lang="en-US" sz="1200" dirty="0"/>
              <a:t>J Gastroenterol </a:t>
            </a:r>
            <a:r>
              <a:rPr lang="en-US" sz="1200" dirty="0" err="1"/>
              <a:t>Hepatol</a:t>
            </a:r>
            <a:r>
              <a:rPr lang="en-US" sz="1200" dirty="0"/>
              <a:t>. 29(3):469-73.</a:t>
            </a:r>
          </a:p>
        </p:txBody>
      </p:sp>
      <p:pic>
        <p:nvPicPr>
          <p:cNvPr id="9" name="Picture 8">
            <a:extLst>
              <a:ext uri="{FF2B5EF4-FFF2-40B4-BE49-F238E27FC236}">
                <a16:creationId xmlns:a16="http://schemas.microsoft.com/office/drawing/2014/main" id="{7A1211A5-9C8C-0D45-8D24-5A28F1734E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700" y="2692399"/>
            <a:ext cx="2766046" cy="3981985"/>
          </a:xfrm>
          <a:prstGeom prst="rect">
            <a:avLst/>
          </a:prstGeom>
        </p:spPr>
      </p:pic>
    </p:spTree>
    <p:extLst>
      <p:ext uri="{BB962C8B-B14F-4D97-AF65-F5344CB8AC3E}">
        <p14:creationId xmlns:p14="http://schemas.microsoft.com/office/powerpoint/2010/main" val="3332202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7004-7E00-3C4B-BA10-7DF82D732140}"/>
              </a:ext>
            </a:extLst>
          </p:cNvPr>
          <p:cNvSpPr>
            <a:spLocks noGrp="1"/>
          </p:cNvSpPr>
          <p:nvPr>
            <p:ph type="title"/>
          </p:nvPr>
        </p:nvSpPr>
        <p:spPr/>
        <p:txBody>
          <a:bodyPr>
            <a:noAutofit/>
          </a:bodyPr>
          <a:lstStyle/>
          <a:p>
            <a:r>
              <a:rPr lang="en-AU" sz="3600" dirty="0"/>
              <a:t>Keeping The Stomach Exceedingly Full Only Increases The Likelihood Of GERD </a:t>
            </a:r>
            <a:endParaRPr lang="en-US" sz="3600" dirty="0"/>
          </a:p>
        </p:txBody>
      </p:sp>
      <p:sp>
        <p:nvSpPr>
          <p:cNvPr id="3" name="Content Placeholder 2">
            <a:extLst>
              <a:ext uri="{FF2B5EF4-FFF2-40B4-BE49-F238E27FC236}">
                <a16:creationId xmlns:a16="http://schemas.microsoft.com/office/drawing/2014/main" id="{89431BC9-341F-9F4B-84D3-C793E27C005B}"/>
              </a:ext>
            </a:extLst>
          </p:cNvPr>
          <p:cNvSpPr>
            <a:spLocks noGrp="1"/>
          </p:cNvSpPr>
          <p:nvPr>
            <p:ph idx="1"/>
          </p:nvPr>
        </p:nvSpPr>
        <p:spPr>
          <a:xfrm>
            <a:off x="552450" y="2066925"/>
            <a:ext cx="4874573" cy="4186238"/>
          </a:xfrm>
        </p:spPr>
        <p:txBody>
          <a:bodyPr>
            <a:normAutofit/>
          </a:bodyPr>
          <a:lstStyle/>
          <a:p>
            <a:r>
              <a:rPr lang="en-US" sz="2400" b="1" dirty="0"/>
              <a:t>Snacking </a:t>
            </a:r>
            <a:r>
              <a:rPr lang="en-US" sz="2400" dirty="0"/>
              <a:t>between meals or meals too close together (&lt;5hr).</a:t>
            </a:r>
          </a:p>
        </p:txBody>
      </p:sp>
      <p:pic>
        <p:nvPicPr>
          <p:cNvPr id="4" name="Picture 3">
            <a:extLst>
              <a:ext uri="{FF2B5EF4-FFF2-40B4-BE49-F238E27FC236}">
                <a16:creationId xmlns:a16="http://schemas.microsoft.com/office/drawing/2014/main" id="{BF3F1C6E-C2D5-E649-A347-CF1A6DD1F36C}"/>
              </a:ext>
            </a:extLst>
          </p:cNvPr>
          <p:cNvPicPr>
            <a:picLocks noChangeAspect="1"/>
          </p:cNvPicPr>
          <p:nvPr/>
        </p:nvPicPr>
        <p:blipFill>
          <a:blip r:embed="rId2"/>
          <a:stretch>
            <a:fillRect/>
          </a:stretch>
        </p:blipFill>
        <p:spPr>
          <a:xfrm>
            <a:off x="4252912" y="1453109"/>
            <a:ext cx="6734175" cy="5725019"/>
          </a:xfrm>
          <a:prstGeom prst="rect">
            <a:avLst/>
          </a:prstGeom>
        </p:spPr>
      </p:pic>
      <p:cxnSp>
        <p:nvCxnSpPr>
          <p:cNvPr id="6" name="Straight Connector 5">
            <a:extLst>
              <a:ext uri="{FF2B5EF4-FFF2-40B4-BE49-F238E27FC236}">
                <a16:creationId xmlns:a16="http://schemas.microsoft.com/office/drawing/2014/main" id="{A00092BA-1F67-CF4B-AD9A-9B0C60553573}"/>
              </a:ext>
            </a:extLst>
          </p:cNvPr>
          <p:cNvCxnSpPr>
            <a:cxnSpLocks/>
          </p:cNvCxnSpPr>
          <p:nvPr/>
        </p:nvCxnSpPr>
        <p:spPr>
          <a:xfrm>
            <a:off x="3676650" y="4362450"/>
            <a:ext cx="3305175" cy="333375"/>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4B44C8-B15D-8E4D-8260-860A5C691284}"/>
              </a:ext>
            </a:extLst>
          </p:cNvPr>
          <p:cNvSpPr txBox="1"/>
          <p:nvPr/>
        </p:nvSpPr>
        <p:spPr>
          <a:xfrm>
            <a:off x="6482566" y="6581001"/>
            <a:ext cx="2661434" cy="276999"/>
          </a:xfrm>
          <a:prstGeom prst="rect">
            <a:avLst/>
          </a:prstGeom>
          <a:noFill/>
        </p:spPr>
        <p:txBody>
          <a:bodyPr wrap="none" rtlCol="0">
            <a:spAutoFit/>
          </a:bodyPr>
          <a:lstStyle/>
          <a:p>
            <a:r>
              <a:rPr lang="en-US" sz="1200" dirty="0"/>
              <a:t>J Gastroenterol </a:t>
            </a:r>
            <a:r>
              <a:rPr lang="en-US" sz="1200" dirty="0" err="1"/>
              <a:t>Hepatol</a:t>
            </a:r>
            <a:r>
              <a:rPr lang="en-US" sz="1200" dirty="0"/>
              <a:t>. 29(3):469-73.</a:t>
            </a:r>
          </a:p>
        </p:txBody>
      </p:sp>
      <p:pic>
        <p:nvPicPr>
          <p:cNvPr id="10" name="Picture 2" descr="C:\Documents and Settings\Administrator\My Documents\My Pictures\transfer\doughnut.jpg">
            <a:extLst>
              <a:ext uri="{FF2B5EF4-FFF2-40B4-BE49-F238E27FC236}">
                <a16:creationId xmlns:a16="http://schemas.microsoft.com/office/drawing/2014/main" id="{890F695C-AA00-314A-9E3B-5B5823AC709E}"/>
              </a:ext>
            </a:extLst>
          </p:cNvPr>
          <p:cNvPicPr>
            <a:picLocks noChangeAspect="1" noChangeArrowheads="1"/>
          </p:cNvPicPr>
          <p:nvPr/>
        </p:nvPicPr>
        <p:blipFill rotWithShape="1">
          <a:blip r:embed="rId3" cstate="email">
            <a:lum contrast="12000"/>
            <a:extLst>
              <a:ext uri="{28A0092B-C50C-407E-A947-70E740481C1C}">
                <a14:useLocalDpi xmlns:a14="http://schemas.microsoft.com/office/drawing/2010/main"/>
              </a:ext>
            </a:extLst>
          </a:blip>
          <a:srcRect/>
          <a:stretch/>
        </p:blipFill>
        <p:spPr bwMode="auto">
          <a:xfrm>
            <a:off x="829321" y="2859441"/>
            <a:ext cx="3180975" cy="386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80419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7004-7E00-3C4B-BA10-7DF82D732140}"/>
              </a:ext>
            </a:extLst>
          </p:cNvPr>
          <p:cNvSpPr>
            <a:spLocks noGrp="1"/>
          </p:cNvSpPr>
          <p:nvPr>
            <p:ph type="title"/>
          </p:nvPr>
        </p:nvSpPr>
        <p:spPr/>
        <p:txBody>
          <a:bodyPr>
            <a:noAutofit/>
          </a:bodyPr>
          <a:lstStyle/>
          <a:p>
            <a:r>
              <a:rPr lang="en-AU" sz="3600" dirty="0"/>
              <a:t>Keeping The Stomach Exceedingly Full Only Increases The Likelihood Of GERD </a:t>
            </a:r>
            <a:endParaRPr lang="en-US" sz="3600" dirty="0"/>
          </a:p>
        </p:txBody>
      </p:sp>
      <p:sp>
        <p:nvSpPr>
          <p:cNvPr id="3" name="Content Placeholder 2">
            <a:extLst>
              <a:ext uri="{FF2B5EF4-FFF2-40B4-BE49-F238E27FC236}">
                <a16:creationId xmlns:a16="http://schemas.microsoft.com/office/drawing/2014/main" id="{89431BC9-341F-9F4B-84D3-C793E27C005B}"/>
              </a:ext>
            </a:extLst>
          </p:cNvPr>
          <p:cNvSpPr>
            <a:spLocks noGrp="1"/>
          </p:cNvSpPr>
          <p:nvPr>
            <p:ph idx="1"/>
          </p:nvPr>
        </p:nvSpPr>
        <p:spPr>
          <a:xfrm>
            <a:off x="552450" y="2066925"/>
            <a:ext cx="4874573" cy="4186238"/>
          </a:xfrm>
        </p:spPr>
        <p:txBody>
          <a:bodyPr>
            <a:normAutofit/>
          </a:bodyPr>
          <a:lstStyle/>
          <a:p>
            <a:r>
              <a:rPr lang="en-US" sz="2400" dirty="0"/>
              <a:t>Fast eating, </a:t>
            </a:r>
            <a:r>
              <a:rPr lang="en-US" sz="2400" b="1" dirty="0"/>
              <a:t>poor chewing</a:t>
            </a:r>
            <a:r>
              <a:rPr lang="en-US" sz="2400" dirty="0"/>
              <a:t>.</a:t>
            </a:r>
          </a:p>
        </p:txBody>
      </p:sp>
      <p:pic>
        <p:nvPicPr>
          <p:cNvPr id="4" name="Picture 3">
            <a:extLst>
              <a:ext uri="{FF2B5EF4-FFF2-40B4-BE49-F238E27FC236}">
                <a16:creationId xmlns:a16="http://schemas.microsoft.com/office/drawing/2014/main" id="{BF3F1C6E-C2D5-E649-A347-CF1A6DD1F36C}"/>
              </a:ext>
            </a:extLst>
          </p:cNvPr>
          <p:cNvPicPr>
            <a:picLocks noChangeAspect="1"/>
          </p:cNvPicPr>
          <p:nvPr/>
        </p:nvPicPr>
        <p:blipFill>
          <a:blip r:embed="rId3"/>
          <a:stretch>
            <a:fillRect/>
          </a:stretch>
        </p:blipFill>
        <p:spPr>
          <a:xfrm>
            <a:off x="4252912" y="1453109"/>
            <a:ext cx="6734175" cy="5725019"/>
          </a:xfrm>
          <a:prstGeom prst="rect">
            <a:avLst/>
          </a:prstGeom>
        </p:spPr>
      </p:pic>
      <p:cxnSp>
        <p:nvCxnSpPr>
          <p:cNvPr id="6" name="Straight Connector 5">
            <a:extLst>
              <a:ext uri="{FF2B5EF4-FFF2-40B4-BE49-F238E27FC236}">
                <a16:creationId xmlns:a16="http://schemas.microsoft.com/office/drawing/2014/main" id="{A00092BA-1F67-CF4B-AD9A-9B0C60553573}"/>
              </a:ext>
            </a:extLst>
          </p:cNvPr>
          <p:cNvCxnSpPr>
            <a:cxnSpLocks/>
          </p:cNvCxnSpPr>
          <p:nvPr/>
        </p:nvCxnSpPr>
        <p:spPr>
          <a:xfrm>
            <a:off x="3676650" y="4362450"/>
            <a:ext cx="3305175" cy="333375"/>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4B44C8-B15D-8E4D-8260-860A5C691284}"/>
              </a:ext>
            </a:extLst>
          </p:cNvPr>
          <p:cNvSpPr txBox="1"/>
          <p:nvPr/>
        </p:nvSpPr>
        <p:spPr>
          <a:xfrm>
            <a:off x="6482566" y="6581001"/>
            <a:ext cx="2661434" cy="276999"/>
          </a:xfrm>
          <a:prstGeom prst="rect">
            <a:avLst/>
          </a:prstGeom>
          <a:noFill/>
        </p:spPr>
        <p:txBody>
          <a:bodyPr wrap="none" rtlCol="0">
            <a:spAutoFit/>
          </a:bodyPr>
          <a:lstStyle/>
          <a:p>
            <a:r>
              <a:rPr lang="en-US" sz="1200" dirty="0"/>
              <a:t>J Gastroenterol </a:t>
            </a:r>
            <a:r>
              <a:rPr lang="en-US" sz="1200" dirty="0" err="1"/>
              <a:t>Hepatol</a:t>
            </a:r>
            <a:r>
              <a:rPr lang="en-US" sz="1200" dirty="0"/>
              <a:t>. 29(3):469-73.</a:t>
            </a:r>
          </a:p>
        </p:txBody>
      </p:sp>
      <p:pic>
        <p:nvPicPr>
          <p:cNvPr id="11" name="Picture 5" descr="chew">
            <a:extLst>
              <a:ext uri="{FF2B5EF4-FFF2-40B4-BE49-F238E27FC236}">
                <a16:creationId xmlns:a16="http://schemas.microsoft.com/office/drawing/2014/main" id="{3C462574-8452-AD49-9378-EA445DACE24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2582508"/>
            <a:ext cx="3566160" cy="527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46590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F7004-7E00-3C4B-BA10-7DF82D732140}"/>
              </a:ext>
            </a:extLst>
          </p:cNvPr>
          <p:cNvSpPr>
            <a:spLocks noGrp="1"/>
          </p:cNvSpPr>
          <p:nvPr>
            <p:ph type="title"/>
          </p:nvPr>
        </p:nvSpPr>
        <p:spPr/>
        <p:txBody>
          <a:bodyPr>
            <a:noAutofit/>
          </a:bodyPr>
          <a:lstStyle/>
          <a:p>
            <a:r>
              <a:rPr lang="en-AU" sz="3600" dirty="0"/>
              <a:t>Keeping The Stomach Exceedingly Full Only Increases The Likelihood Of GERD </a:t>
            </a:r>
            <a:endParaRPr lang="en-US" sz="3600" dirty="0"/>
          </a:p>
        </p:txBody>
      </p:sp>
      <p:sp>
        <p:nvSpPr>
          <p:cNvPr id="3" name="Content Placeholder 2">
            <a:extLst>
              <a:ext uri="{FF2B5EF4-FFF2-40B4-BE49-F238E27FC236}">
                <a16:creationId xmlns:a16="http://schemas.microsoft.com/office/drawing/2014/main" id="{89431BC9-341F-9F4B-84D3-C793E27C005B}"/>
              </a:ext>
            </a:extLst>
          </p:cNvPr>
          <p:cNvSpPr>
            <a:spLocks noGrp="1"/>
          </p:cNvSpPr>
          <p:nvPr>
            <p:ph idx="1"/>
          </p:nvPr>
        </p:nvSpPr>
        <p:spPr>
          <a:xfrm>
            <a:off x="552450" y="2066925"/>
            <a:ext cx="4874573" cy="4186238"/>
          </a:xfrm>
        </p:spPr>
        <p:txBody>
          <a:bodyPr>
            <a:normAutofit/>
          </a:bodyPr>
          <a:lstStyle/>
          <a:p>
            <a:r>
              <a:rPr lang="en-US" sz="2400" b="1" dirty="0"/>
              <a:t>Liquid</a:t>
            </a:r>
            <a:r>
              <a:rPr lang="en-US" sz="2400" dirty="0"/>
              <a:t> with meal.</a:t>
            </a:r>
          </a:p>
          <a:p>
            <a:r>
              <a:rPr lang="en-US" sz="2400" b="1" dirty="0"/>
              <a:t>Liquid</a:t>
            </a:r>
            <a:r>
              <a:rPr lang="en-US" sz="2400" dirty="0"/>
              <a:t> right after meals.</a:t>
            </a:r>
          </a:p>
        </p:txBody>
      </p:sp>
      <p:pic>
        <p:nvPicPr>
          <p:cNvPr id="4" name="Picture 3">
            <a:extLst>
              <a:ext uri="{FF2B5EF4-FFF2-40B4-BE49-F238E27FC236}">
                <a16:creationId xmlns:a16="http://schemas.microsoft.com/office/drawing/2014/main" id="{BF3F1C6E-C2D5-E649-A347-CF1A6DD1F36C}"/>
              </a:ext>
            </a:extLst>
          </p:cNvPr>
          <p:cNvPicPr>
            <a:picLocks noChangeAspect="1"/>
          </p:cNvPicPr>
          <p:nvPr/>
        </p:nvPicPr>
        <p:blipFill>
          <a:blip r:embed="rId2"/>
          <a:stretch>
            <a:fillRect/>
          </a:stretch>
        </p:blipFill>
        <p:spPr>
          <a:xfrm>
            <a:off x="4252912" y="1453109"/>
            <a:ext cx="6734175" cy="5725019"/>
          </a:xfrm>
          <a:prstGeom prst="rect">
            <a:avLst/>
          </a:prstGeom>
        </p:spPr>
      </p:pic>
      <p:cxnSp>
        <p:nvCxnSpPr>
          <p:cNvPr id="6" name="Straight Connector 5">
            <a:extLst>
              <a:ext uri="{FF2B5EF4-FFF2-40B4-BE49-F238E27FC236}">
                <a16:creationId xmlns:a16="http://schemas.microsoft.com/office/drawing/2014/main" id="{A00092BA-1F67-CF4B-AD9A-9B0C60553573}"/>
              </a:ext>
            </a:extLst>
          </p:cNvPr>
          <p:cNvCxnSpPr>
            <a:cxnSpLocks/>
          </p:cNvCxnSpPr>
          <p:nvPr/>
        </p:nvCxnSpPr>
        <p:spPr>
          <a:xfrm>
            <a:off x="3676650" y="4362450"/>
            <a:ext cx="3305175" cy="333375"/>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54B44C8-B15D-8E4D-8260-860A5C691284}"/>
              </a:ext>
            </a:extLst>
          </p:cNvPr>
          <p:cNvSpPr txBox="1"/>
          <p:nvPr/>
        </p:nvSpPr>
        <p:spPr>
          <a:xfrm>
            <a:off x="6482566" y="6581001"/>
            <a:ext cx="2661434" cy="276999"/>
          </a:xfrm>
          <a:prstGeom prst="rect">
            <a:avLst/>
          </a:prstGeom>
          <a:noFill/>
        </p:spPr>
        <p:txBody>
          <a:bodyPr wrap="none" rtlCol="0">
            <a:spAutoFit/>
          </a:bodyPr>
          <a:lstStyle/>
          <a:p>
            <a:r>
              <a:rPr lang="en-US" sz="1200" dirty="0"/>
              <a:t>J Gastroenterol </a:t>
            </a:r>
            <a:r>
              <a:rPr lang="en-US" sz="1200" dirty="0" err="1"/>
              <a:t>Hepatol</a:t>
            </a:r>
            <a:r>
              <a:rPr lang="en-US" sz="1200" dirty="0"/>
              <a:t>. 29(3):469-73.</a:t>
            </a:r>
          </a:p>
        </p:txBody>
      </p:sp>
      <p:pic>
        <p:nvPicPr>
          <p:cNvPr id="7" name="Picture 6">
            <a:extLst>
              <a:ext uri="{FF2B5EF4-FFF2-40B4-BE49-F238E27FC236}">
                <a16:creationId xmlns:a16="http://schemas.microsoft.com/office/drawing/2014/main" id="{27B85E65-9770-3F4E-AAD1-257F43D051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7" y="3015752"/>
            <a:ext cx="4655564" cy="3565249"/>
          </a:xfrm>
          <a:prstGeom prst="rect">
            <a:avLst/>
          </a:prstGeom>
        </p:spPr>
      </p:pic>
    </p:spTree>
    <p:extLst>
      <p:ext uri="{BB962C8B-B14F-4D97-AF65-F5344CB8AC3E}">
        <p14:creationId xmlns:p14="http://schemas.microsoft.com/office/powerpoint/2010/main" val="2920070447"/>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D0FF-C5B2-1749-B1CB-BE6A899C1630}"/>
              </a:ext>
            </a:extLst>
          </p:cNvPr>
          <p:cNvSpPr>
            <a:spLocks noGrp="1"/>
          </p:cNvSpPr>
          <p:nvPr>
            <p:ph type="title"/>
          </p:nvPr>
        </p:nvSpPr>
        <p:spPr/>
        <p:txBody>
          <a:bodyPr>
            <a:normAutofit/>
          </a:bodyPr>
          <a:lstStyle/>
          <a:p>
            <a:r>
              <a:rPr lang="en-AU" sz="8000" dirty="0">
                <a:latin typeface="Savoye LET Plain" pitchFamily="2" charset="0"/>
              </a:rPr>
              <a:t>Bon Appétit!</a:t>
            </a:r>
            <a:endParaRPr lang="en-US" sz="8000" dirty="0">
              <a:latin typeface="Savoye LET Plain" pitchFamily="2" charset="0"/>
            </a:endParaRPr>
          </a:p>
        </p:txBody>
      </p:sp>
      <p:sp>
        <p:nvSpPr>
          <p:cNvPr id="3" name="Content Placeholder 2">
            <a:extLst>
              <a:ext uri="{FF2B5EF4-FFF2-40B4-BE49-F238E27FC236}">
                <a16:creationId xmlns:a16="http://schemas.microsoft.com/office/drawing/2014/main" id="{4937BCB4-A1C4-1447-B92C-E945D9D1CDDC}"/>
              </a:ext>
            </a:extLst>
          </p:cNvPr>
          <p:cNvSpPr>
            <a:spLocks noGrp="1"/>
          </p:cNvSpPr>
          <p:nvPr>
            <p:ph idx="1"/>
          </p:nvPr>
        </p:nvSpPr>
        <p:spPr>
          <a:xfrm>
            <a:off x="4276725" y="2085975"/>
            <a:ext cx="4648199" cy="4419600"/>
          </a:xfrm>
        </p:spPr>
        <p:txBody>
          <a:bodyPr>
            <a:normAutofit fontScale="92500"/>
          </a:bodyPr>
          <a:lstStyle/>
          <a:p>
            <a:r>
              <a:rPr lang="en-US" sz="3200" dirty="0"/>
              <a:t>And put a knife to thy throat, if thou be a man given to appetite.  Proverbs 23:2.</a:t>
            </a:r>
          </a:p>
          <a:p>
            <a:r>
              <a:rPr lang="en-US" sz="3200" dirty="0"/>
              <a:t>Blessed art thou, O land, when thy king is the son of nobles, and thy princes eat in due season, for strength, and not for drunkenness!  Ecclesiastes 10:17.</a:t>
            </a:r>
          </a:p>
          <a:p>
            <a:endParaRPr lang="en-US" sz="3200" dirty="0"/>
          </a:p>
        </p:txBody>
      </p:sp>
      <p:pic>
        <p:nvPicPr>
          <p:cNvPr id="4" name="Picture 3">
            <a:extLst>
              <a:ext uri="{FF2B5EF4-FFF2-40B4-BE49-F238E27FC236}">
                <a16:creationId xmlns:a16="http://schemas.microsoft.com/office/drawing/2014/main" id="{5AB2AA40-AB07-3447-8D0C-11523AA5E8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775" y="2179839"/>
            <a:ext cx="3803650" cy="4222555"/>
          </a:xfrm>
          <a:prstGeom prst="rect">
            <a:avLst/>
          </a:prstGeom>
        </p:spPr>
      </p:pic>
    </p:spTree>
    <p:extLst>
      <p:ext uri="{BB962C8B-B14F-4D97-AF65-F5344CB8AC3E}">
        <p14:creationId xmlns:p14="http://schemas.microsoft.com/office/powerpoint/2010/main" val="21399455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E6D9-A7F9-3549-8398-9438A6349A4F}"/>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9E6BEFF-3CE5-8D4C-8E30-3E11BD577A5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1D7F1049-97D9-224B-8D20-DFD8A61F0AC0}"/>
              </a:ext>
            </a:extLst>
          </p:cNvPr>
          <p:cNvPicPr>
            <a:picLocks noGrp="1" noChangeAspect="1"/>
          </p:cNvPicPr>
          <p:nvPr>
            <p:ph idx="1"/>
          </p:nvPr>
        </p:nvPicPr>
        <p:blipFill>
          <a:blip r:embed="rId3"/>
          <a:stretch>
            <a:fillRect/>
          </a:stretch>
        </p:blipFill>
        <p:spPr>
          <a:xfrm>
            <a:off x="-982133" y="0"/>
            <a:ext cx="10303098" cy="6858000"/>
          </a:xfrm>
        </p:spPr>
      </p:pic>
    </p:spTree>
    <p:extLst>
      <p:ext uri="{BB962C8B-B14F-4D97-AF65-F5344CB8AC3E}">
        <p14:creationId xmlns:p14="http://schemas.microsoft.com/office/powerpoint/2010/main" val="3562020443"/>
      </p:ext>
    </p:extLst>
  </p:cSld>
  <p:clrMapOvr>
    <a:masterClrMapping/>
  </p:clrMapOvr>
  <p:transition spd="slow">
    <p:plus/>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259A-FE1D-424A-9887-05C79B49C11D}"/>
              </a:ext>
            </a:extLst>
          </p:cNvPr>
          <p:cNvSpPr>
            <a:spLocks noGrp="1"/>
          </p:cNvSpPr>
          <p:nvPr>
            <p:ph type="title"/>
          </p:nvPr>
        </p:nvSpPr>
        <p:spPr/>
        <p:txBody>
          <a:bodyPr>
            <a:normAutofit fontScale="90000"/>
          </a:bodyPr>
          <a:lstStyle/>
          <a:p>
            <a:r>
              <a:rPr lang="en-US" dirty="0"/>
              <a:t>Certain Foods And Lifestyle Practices </a:t>
            </a:r>
            <a:r>
              <a:rPr lang="en-US" b="1" dirty="0"/>
              <a:t>Delay</a:t>
            </a:r>
            <a:r>
              <a:rPr lang="en-US" dirty="0"/>
              <a:t> The </a:t>
            </a:r>
            <a:r>
              <a:rPr lang="en-US" b="1" dirty="0"/>
              <a:t>Emptying</a:t>
            </a:r>
            <a:r>
              <a:rPr lang="en-US" dirty="0"/>
              <a:t> Of The Stomach </a:t>
            </a:r>
          </a:p>
        </p:txBody>
      </p:sp>
      <p:sp>
        <p:nvSpPr>
          <p:cNvPr id="3" name="Content Placeholder 2">
            <a:extLst>
              <a:ext uri="{FF2B5EF4-FFF2-40B4-BE49-F238E27FC236}">
                <a16:creationId xmlns:a16="http://schemas.microsoft.com/office/drawing/2014/main" id="{8FC83378-65EE-3F48-B60A-6614AC8F0CB6}"/>
              </a:ext>
            </a:extLst>
          </p:cNvPr>
          <p:cNvSpPr>
            <a:spLocks noGrp="1"/>
          </p:cNvSpPr>
          <p:nvPr>
            <p:ph idx="1"/>
          </p:nvPr>
        </p:nvSpPr>
        <p:spPr>
          <a:xfrm>
            <a:off x="3272713" y="1885950"/>
            <a:ext cx="3940888" cy="4972050"/>
          </a:xfrm>
        </p:spPr>
        <p:txBody>
          <a:bodyPr>
            <a:noAutofit/>
          </a:bodyPr>
          <a:lstStyle/>
          <a:p>
            <a:pPr>
              <a:lnSpc>
                <a:spcPct val="130000"/>
              </a:lnSpc>
              <a:spcBef>
                <a:spcPts val="400"/>
              </a:spcBef>
            </a:pPr>
            <a:r>
              <a:rPr lang="en-US" sz="2000" b="1" dirty="0"/>
              <a:t>High caloric</a:t>
            </a:r>
            <a:r>
              <a:rPr lang="en-US" sz="2000" dirty="0"/>
              <a:t> density foods.</a:t>
            </a:r>
          </a:p>
        </p:txBody>
      </p:sp>
      <p:pic>
        <p:nvPicPr>
          <p:cNvPr id="4" name="Picture 3">
            <a:extLst>
              <a:ext uri="{FF2B5EF4-FFF2-40B4-BE49-F238E27FC236}">
                <a16:creationId xmlns:a16="http://schemas.microsoft.com/office/drawing/2014/main" id="{1F95D810-B60A-354C-BC0D-BC0E7DBF2F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
        <p:nvSpPr>
          <p:cNvPr id="5" name="TextBox 4">
            <a:extLst>
              <a:ext uri="{FF2B5EF4-FFF2-40B4-BE49-F238E27FC236}">
                <a16:creationId xmlns:a16="http://schemas.microsoft.com/office/drawing/2014/main" id="{A7A3472E-43DD-ED4F-AF84-789FCAE072DC}"/>
              </a:ext>
            </a:extLst>
          </p:cNvPr>
          <p:cNvSpPr txBox="1"/>
          <p:nvPr/>
        </p:nvSpPr>
        <p:spPr>
          <a:xfrm>
            <a:off x="7065546" y="6581001"/>
            <a:ext cx="2078454" cy="276999"/>
          </a:xfrm>
          <a:prstGeom prst="rect">
            <a:avLst/>
          </a:prstGeom>
          <a:noFill/>
        </p:spPr>
        <p:txBody>
          <a:bodyPr wrap="none" rtlCol="0">
            <a:spAutoFit/>
          </a:bodyPr>
          <a:lstStyle/>
          <a:p>
            <a:r>
              <a:rPr lang="en-US" sz="1200" dirty="0">
                <a:solidFill>
                  <a:schemeClr val="bg2">
                    <a:lumMod val="50000"/>
                  </a:schemeClr>
                </a:solidFill>
              </a:rPr>
              <a:t>Alcohol Alcohol. 40(3):187-93.</a:t>
            </a:r>
          </a:p>
        </p:txBody>
      </p:sp>
      <p:cxnSp>
        <p:nvCxnSpPr>
          <p:cNvPr id="7" name="Straight Connector 6">
            <a:extLst>
              <a:ext uri="{FF2B5EF4-FFF2-40B4-BE49-F238E27FC236}">
                <a16:creationId xmlns:a16="http://schemas.microsoft.com/office/drawing/2014/main" id="{499DAF3F-6BF9-5E41-AB67-60F8CBC25206}"/>
              </a:ext>
            </a:extLst>
          </p:cNvPr>
          <p:cNvCxnSpPr>
            <a:cxnSpLocks/>
          </p:cNvCxnSpPr>
          <p:nvPr/>
        </p:nvCxnSpPr>
        <p:spPr>
          <a:xfrm flipH="1">
            <a:off x="1352551" y="4178300"/>
            <a:ext cx="1898649" cy="650875"/>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5C85C44-137E-B24D-9C7F-BCA4081A1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3719" y="3010817"/>
            <a:ext cx="5384991" cy="2870200"/>
          </a:xfrm>
          <a:prstGeom prst="rect">
            <a:avLst/>
          </a:prstGeom>
        </p:spPr>
      </p:pic>
    </p:spTree>
    <p:extLst>
      <p:ext uri="{BB962C8B-B14F-4D97-AF65-F5344CB8AC3E}">
        <p14:creationId xmlns:p14="http://schemas.microsoft.com/office/powerpoint/2010/main" val="18649510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259A-FE1D-424A-9887-05C79B49C11D}"/>
              </a:ext>
            </a:extLst>
          </p:cNvPr>
          <p:cNvSpPr>
            <a:spLocks noGrp="1"/>
          </p:cNvSpPr>
          <p:nvPr>
            <p:ph type="title"/>
          </p:nvPr>
        </p:nvSpPr>
        <p:spPr/>
        <p:txBody>
          <a:bodyPr>
            <a:normAutofit fontScale="90000"/>
          </a:bodyPr>
          <a:lstStyle/>
          <a:p>
            <a:r>
              <a:rPr lang="en-US" dirty="0"/>
              <a:t>Certain Foods And Lifestyle Practices </a:t>
            </a:r>
            <a:r>
              <a:rPr lang="en-US" b="1" dirty="0"/>
              <a:t>Delay</a:t>
            </a:r>
            <a:r>
              <a:rPr lang="en-US" dirty="0"/>
              <a:t> The </a:t>
            </a:r>
            <a:r>
              <a:rPr lang="en-US" b="1" dirty="0"/>
              <a:t>Emptying</a:t>
            </a:r>
            <a:r>
              <a:rPr lang="en-US" dirty="0"/>
              <a:t> Of The Stomach </a:t>
            </a:r>
          </a:p>
        </p:txBody>
      </p:sp>
      <p:sp>
        <p:nvSpPr>
          <p:cNvPr id="3" name="Content Placeholder 2">
            <a:extLst>
              <a:ext uri="{FF2B5EF4-FFF2-40B4-BE49-F238E27FC236}">
                <a16:creationId xmlns:a16="http://schemas.microsoft.com/office/drawing/2014/main" id="{8FC83378-65EE-3F48-B60A-6614AC8F0CB6}"/>
              </a:ext>
            </a:extLst>
          </p:cNvPr>
          <p:cNvSpPr>
            <a:spLocks noGrp="1"/>
          </p:cNvSpPr>
          <p:nvPr>
            <p:ph idx="1"/>
          </p:nvPr>
        </p:nvSpPr>
        <p:spPr>
          <a:xfrm>
            <a:off x="3272713" y="1885950"/>
            <a:ext cx="3940888" cy="4972050"/>
          </a:xfrm>
        </p:spPr>
        <p:txBody>
          <a:bodyPr>
            <a:noAutofit/>
          </a:bodyPr>
          <a:lstStyle/>
          <a:p>
            <a:pPr>
              <a:lnSpc>
                <a:spcPct val="130000"/>
              </a:lnSpc>
              <a:spcBef>
                <a:spcPts val="400"/>
              </a:spcBef>
            </a:pPr>
            <a:r>
              <a:rPr lang="en-US" sz="2000" b="1" dirty="0"/>
              <a:t>Cold </a:t>
            </a:r>
            <a:r>
              <a:rPr lang="en-US" sz="2000" dirty="0"/>
              <a:t>food or very </a:t>
            </a:r>
            <a:r>
              <a:rPr lang="en-US" sz="2000" b="1" dirty="0"/>
              <a:t>hot </a:t>
            </a:r>
            <a:r>
              <a:rPr lang="en-US" sz="2000" dirty="0"/>
              <a:t>food.  </a:t>
            </a:r>
          </a:p>
        </p:txBody>
      </p:sp>
      <p:pic>
        <p:nvPicPr>
          <p:cNvPr id="4" name="Picture 3">
            <a:extLst>
              <a:ext uri="{FF2B5EF4-FFF2-40B4-BE49-F238E27FC236}">
                <a16:creationId xmlns:a16="http://schemas.microsoft.com/office/drawing/2014/main" id="{1F95D810-B60A-354C-BC0D-BC0E7DBF2F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
        <p:nvSpPr>
          <p:cNvPr id="5" name="TextBox 4">
            <a:extLst>
              <a:ext uri="{FF2B5EF4-FFF2-40B4-BE49-F238E27FC236}">
                <a16:creationId xmlns:a16="http://schemas.microsoft.com/office/drawing/2014/main" id="{A7A3472E-43DD-ED4F-AF84-789FCAE072DC}"/>
              </a:ext>
            </a:extLst>
          </p:cNvPr>
          <p:cNvSpPr txBox="1"/>
          <p:nvPr/>
        </p:nvSpPr>
        <p:spPr>
          <a:xfrm>
            <a:off x="7065546" y="6581001"/>
            <a:ext cx="2078454" cy="276999"/>
          </a:xfrm>
          <a:prstGeom prst="rect">
            <a:avLst/>
          </a:prstGeom>
          <a:noFill/>
        </p:spPr>
        <p:txBody>
          <a:bodyPr wrap="none" rtlCol="0">
            <a:spAutoFit/>
          </a:bodyPr>
          <a:lstStyle/>
          <a:p>
            <a:r>
              <a:rPr lang="en-US" sz="1200" dirty="0">
                <a:solidFill>
                  <a:schemeClr val="bg2">
                    <a:lumMod val="50000"/>
                  </a:schemeClr>
                </a:solidFill>
              </a:rPr>
              <a:t>Alcohol Alcohol. 40(3):187-93.</a:t>
            </a:r>
          </a:p>
        </p:txBody>
      </p:sp>
      <p:cxnSp>
        <p:nvCxnSpPr>
          <p:cNvPr id="7" name="Straight Connector 6">
            <a:extLst>
              <a:ext uri="{FF2B5EF4-FFF2-40B4-BE49-F238E27FC236}">
                <a16:creationId xmlns:a16="http://schemas.microsoft.com/office/drawing/2014/main" id="{499DAF3F-6BF9-5E41-AB67-60F8CBC25206}"/>
              </a:ext>
            </a:extLst>
          </p:cNvPr>
          <p:cNvCxnSpPr>
            <a:cxnSpLocks/>
          </p:cNvCxnSpPr>
          <p:nvPr/>
        </p:nvCxnSpPr>
        <p:spPr>
          <a:xfrm flipH="1">
            <a:off x="1352551" y="4178300"/>
            <a:ext cx="1898649" cy="650875"/>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49172F5-2363-7545-A597-83381CFFDD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6789" y="2641429"/>
            <a:ext cx="2277191" cy="3480333"/>
          </a:xfrm>
          <a:prstGeom prst="rect">
            <a:avLst/>
          </a:prstGeom>
        </p:spPr>
      </p:pic>
      <p:pic>
        <p:nvPicPr>
          <p:cNvPr id="13" name="Picture 12">
            <a:extLst>
              <a:ext uri="{FF2B5EF4-FFF2-40B4-BE49-F238E27FC236}">
                <a16:creationId xmlns:a16="http://schemas.microsoft.com/office/drawing/2014/main" id="{5AC6513E-9F81-AF4A-9698-E576FE87E0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26126" y="2249211"/>
            <a:ext cx="2040557" cy="3789605"/>
          </a:xfrm>
          <a:prstGeom prst="rect">
            <a:avLst/>
          </a:prstGeom>
        </p:spPr>
      </p:pic>
    </p:spTree>
    <p:extLst>
      <p:ext uri="{BB962C8B-B14F-4D97-AF65-F5344CB8AC3E}">
        <p14:creationId xmlns:p14="http://schemas.microsoft.com/office/powerpoint/2010/main" val="3106961138"/>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4C1AEB-E272-1042-A3CB-7C0AAC082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918254"/>
            <a:ext cx="4902188" cy="4911993"/>
          </a:xfrm>
          <a:prstGeom prst="rect">
            <a:avLst/>
          </a:prstGeom>
        </p:spPr>
      </p:pic>
      <p:sp>
        <p:nvSpPr>
          <p:cNvPr id="2" name="Title 1">
            <a:extLst>
              <a:ext uri="{FF2B5EF4-FFF2-40B4-BE49-F238E27FC236}">
                <a16:creationId xmlns:a16="http://schemas.microsoft.com/office/drawing/2014/main" id="{DC81259A-FE1D-424A-9887-05C79B49C11D}"/>
              </a:ext>
            </a:extLst>
          </p:cNvPr>
          <p:cNvSpPr>
            <a:spLocks noGrp="1"/>
          </p:cNvSpPr>
          <p:nvPr>
            <p:ph type="title"/>
          </p:nvPr>
        </p:nvSpPr>
        <p:spPr/>
        <p:txBody>
          <a:bodyPr>
            <a:normAutofit fontScale="90000"/>
          </a:bodyPr>
          <a:lstStyle/>
          <a:p>
            <a:r>
              <a:rPr lang="en-US" dirty="0"/>
              <a:t>Certain Foods And Lifestyle Practices </a:t>
            </a:r>
            <a:r>
              <a:rPr lang="en-US" b="1" dirty="0"/>
              <a:t>Delay</a:t>
            </a:r>
            <a:r>
              <a:rPr lang="en-US" dirty="0"/>
              <a:t> The </a:t>
            </a:r>
            <a:r>
              <a:rPr lang="en-US" b="1" dirty="0"/>
              <a:t>Emptying</a:t>
            </a:r>
            <a:r>
              <a:rPr lang="en-US" dirty="0"/>
              <a:t> Of The Stomach </a:t>
            </a:r>
          </a:p>
        </p:txBody>
      </p:sp>
      <p:sp>
        <p:nvSpPr>
          <p:cNvPr id="3" name="Content Placeholder 2">
            <a:extLst>
              <a:ext uri="{FF2B5EF4-FFF2-40B4-BE49-F238E27FC236}">
                <a16:creationId xmlns:a16="http://schemas.microsoft.com/office/drawing/2014/main" id="{8FC83378-65EE-3F48-B60A-6614AC8F0CB6}"/>
              </a:ext>
            </a:extLst>
          </p:cNvPr>
          <p:cNvSpPr>
            <a:spLocks noGrp="1"/>
          </p:cNvSpPr>
          <p:nvPr>
            <p:ph idx="1"/>
          </p:nvPr>
        </p:nvSpPr>
        <p:spPr>
          <a:xfrm>
            <a:off x="3272713" y="1885950"/>
            <a:ext cx="3940888" cy="4972050"/>
          </a:xfrm>
        </p:spPr>
        <p:txBody>
          <a:bodyPr>
            <a:noAutofit/>
          </a:bodyPr>
          <a:lstStyle/>
          <a:p>
            <a:pPr>
              <a:lnSpc>
                <a:spcPct val="130000"/>
              </a:lnSpc>
              <a:spcBef>
                <a:spcPts val="400"/>
              </a:spcBef>
            </a:pPr>
            <a:r>
              <a:rPr lang="en-US" sz="2000" b="1" dirty="0"/>
              <a:t>Liquid</a:t>
            </a:r>
            <a:r>
              <a:rPr lang="en-US" sz="2000" dirty="0"/>
              <a:t> with meals: soups, juices, porridges, drinks, smoothies.</a:t>
            </a:r>
          </a:p>
        </p:txBody>
      </p:sp>
      <p:pic>
        <p:nvPicPr>
          <p:cNvPr id="4" name="Picture 3">
            <a:extLst>
              <a:ext uri="{FF2B5EF4-FFF2-40B4-BE49-F238E27FC236}">
                <a16:creationId xmlns:a16="http://schemas.microsoft.com/office/drawing/2014/main" id="{1F95D810-B60A-354C-BC0D-BC0E7DBF2F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
        <p:nvSpPr>
          <p:cNvPr id="5" name="TextBox 4">
            <a:extLst>
              <a:ext uri="{FF2B5EF4-FFF2-40B4-BE49-F238E27FC236}">
                <a16:creationId xmlns:a16="http://schemas.microsoft.com/office/drawing/2014/main" id="{A7A3472E-43DD-ED4F-AF84-789FCAE072DC}"/>
              </a:ext>
            </a:extLst>
          </p:cNvPr>
          <p:cNvSpPr txBox="1"/>
          <p:nvPr/>
        </p:nvSpPr>
        <p:spPr>
          <a:xfrm>
            <a:off x="7065546" y="6581001"/>
            <a:ext cx="2078454" cy="276999"/>
          </a:xfrm>
          <a:prstGeom prst="rect">
            <a:avLst/>
          </a:prstGeom>
          <a:noFill/>
        </p:spPr>
        <p:txBody>
          <a:bodyPr wrap="none" rtlCol="0">
            <a:spAutoFit/>
          </a:bodyPr>
          <a:lstStyle/>
          <a:p>
            <a:r>
              <a:rPr lang="en-US" sz="1200" dirty="0">
                <a:solidFill>
                  <a:schemeClr val="bg2">
                    <a:lumMod val="50000"/>
                  </a:schemeClr>
                </a:solidFill>
              </a:rPr>
              <a:t>Alcohol Alcohol. 40(3):187-93.</a:t>
            </a:r>
          </a:p>
        </p:txBody>
      </p:sp>
      <p:cxnSp>
        <p:nvCxnSpPr>
          <p:cNvPr id="7" name="Straight Connector 6">
            <a:extLst>
              <a:ext uri="{FF2B5EF4-FFF2-40B4-BE49-F238E27FC236}">
                <a16:creationId xmlns:a16="http://schemas.microsoft.com/office/drawing/2014/main" id="{499DAF3F-6BF9-5E41-AB67-60F8CBC25206}"/>
              </a:ext>
            </a:extLst>
          </p:cNvPr>
          <p:cNvCxnSpPr>
            <a:cxnSpLocks/>
          </p:cNvCxnSpPr>
          <p:nvPr/>
        </p:nvCxnSpPr>
        <p:spPr>
          <a:xfrm flipH="1">
            <a:off x="1352551" y="4178300"/>
            <a:ext cx="1898649" cy="650875"/>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386092"/>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259A-FE1D-424A-9887-05C79B49C11D}"/>
              </a:ext>
            </a:extLst>
          </p:cNvPr>
          <p:cNvSpPr>
            <a:spLocks noGrp="1"/>
          </p:cNvSpPr>
          <p:nvPr>
            <p:ph type="title"/>
          </p:nvPr>
        </p:nvSpPr>
        <p:spPr/>
        <p:txBody>
          <a:bodyPr>
            <a:normAutofit fontScale="90000"/>
          </a:bodyPr>
          <a:lstStyle/>
          <a:p>
            <a:r>
              <a:rPr lang="en-US" dirty="0"/>
              <a:t>Certain Foods And Lifestyle Practices </a:t>
            </a:r>
            <a:r>
              <a:rPr lang="en-US" b="1" dirty="0"/>
              <a:t>Delay</a:t>
            </a:r>
            <a:r>
              <a:rPr lang="en-US" dirty="0"/>
              <a:t> The </a:t>
            </a:r>
            <a:r>
              <a:rPr lang="en-US" b="1" dirty="0"/>
              <a:t>Emptying</a:t>
            </a:r>
            <a:r>
              <a:rPr lang="en-US" dirty="0"/>
              <a:t> Of The Stomach </a:t>
            </a:r>
          </a:p>
        </p:txBody>
      </p:sp>
      <p:sp>
        <p:nvSpPr>
          <p:cNvPr id="3" name="Content Placeholder 2">
            <a:extLst>
              <a:ext uri="{FF2B5EF4-FFF2-40B4-BE49-F238E27FC236}">
                <a16:creationId xmlns:a16="http://schemas.microsoft.com/office/drawing/2014/main" id="{8FC83378-65EE-3F48-B60A-6614AC8F0CB6}"/>
              </a:ext>
            </a:extLst>
          </p:cNvPr>
          <p:cNvSpPr>
            <a:spLocks noGrp="1"/>
          </p:cNvSpPr>
          <p:nvPr>
            <p:ph idx="1"/>
          </p:nvPr>
        </p:nvSpPr>
        <p:spPr>
          <a:xfrm>
            <a:off x="3272713" y="1885950"/>
            <a:ext cx="3940888" cy="4972050"/>
          </a:xfrm>
        </p:spPr>
        <p:txBody>
          <a:bodyPr>
            <a:noAutofit/>
          </a:bodyPr>
          <a:lstStyle/>
          <a:p>
            <a:pPr>
              <a:lnSpc>
                <a:spcPct val="130000"/>
              </a:lnSpc>
              <a:spcBef>
                <a:spcPts val="400"/>
              </a:spcBef>
            </a:pPr>
            <a:r>
              <a:rPr lang="en-US" sz="2000" b="1" dirty="0"/>
              <a:t>Supplement</a:t>
            </a:r>
            <a:r>
              <a:rPr lang="en-US" sz="2000" dirty="0"/>
              <a:t> tablets.</a:t>
            </a:r>
          </a:p>
        </p:txBody>
      </p:sp>
      <p:pic>
        <p:nvPicPr>
          <p:cNvPr id="4" name="Picture 3">
            <a:extLst>
              <a:ext uri="{FF2B5EF4-FFF2-40B4-BE49-F238E27FC236}">
                <a16:creationId xmlns:a16="http://schemas.microsoft.com/office/drawing/2014/main" id="{1F95D810-B60A-354C-BC0D-BC0E7DBF2F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
        <p:nvSpPr>
          <p:cNvPr id="5" name="TextBox 4">
            <a:extLst>
              <a:ext uri="{FF2B5EF4-FFF2-40B4-BE49-F238E27FC236}">
                <a16:creationId xmlns:a16="http://schemas.microsoft.com/office/drawing/2014/main" id="{A7A3472E-43DD-ED4F-AF84-789FCAE072DC}"/>
              </a:ext>
            </a:extLst>
          </p:cNvPr>
          <p:cNvSpPr txBox="1"/>
          <p:nvPr/>
        </p:nvSpPr>
        <p:spPr>
          <a:xfrm>
            <a:off x="7065546" y="6581001"/>
            <a:ext cx="2078454" cy="276999"/>
          </a:xfrm>
          <a:prstGeom prst="rect">
            <a:avLst/>
          </a:prstGeom>
          <a:noFill/>
        </p:spPr>
        <p:txBody>
          <a:bodyPr wrap="none" rtlCol="0">
            <a:spAutoFit/>
          </a:bodyPr>
          <a:lstStyle/>
          <a:p>
            <a:r>
              <a:rPr lang="en-US" sz="1200" dirty="0">
                <a:solidFill>
                  <a:schemeClr val="bg2">
                    <a:lumMod val="50000"/>
                  </a:schemeClr>
                </a:solidFill>
              </a:rPr>
              <a:t>Alcohol Alcohol. 40(3):187-93.</a:t>
            </a:r>
          </a:p>
        </p:txBody>
      </p:sp>
      <p:cxnSp>
        <p:nvCxnSpPr>
          <p:cNvPr id="7" name="Straight Connector 6">
            <a:extLst>
              <a:ext uri="{FF2B5EF4-FFF2-40B4-BE49-F238E27FC236}">
                <a16:creationId xmlns:a16="http://schemas.microsoft.com/office/drawing/2014/main" id="{499DAF3F-6BF9-5E41-AB67-60F8CBC25206}"/>
              </a:ext>
            </a:extLst>
          </p:cNvPr>
          <p:cNvCxnSpPr>
            <a:cxnSpLocks/>
          </p:cNvCxnSpPr>
          <p:nvPr/>
        </p:nvCxnSpPr>
        <p:spPr>
          <a:xfrm flipH="1">
            <a:off x="1352551" y="4178300"/>
            <a:ext cx="1898649" cy="650875"/>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4A0F2BB4-9E18-BC42-B2A7-37BED20581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1225" y="2657475"/>
            <a:ext cx="5317509" cy="3152001"/>
          </a:xfrm>
          <a:prstGeom prst="rect">
            <a:avLst/>
          </a:prstGeom>
        </p:spPr>
      </p:pic>
    </p:spTree>
    <p:extLst>
      <p:ext uri="{BB962C8B-B14F-4D97-AF65-F5344CB8AC3E}">
        <p14:creationId xmlns:p14="http://schemas.microsoft.com/office/powerpoint/2010/main" val="220994937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F6C5-35BE-8146-AFD5-64020BA1E12A}"/>
              </a:ext>
            </a:extLst>
          </p:cNvPr>
          <p:cNvSpPr>
            <a:spLocks noGrp="1"/>
          </p:cNvSpPr>
          <p:nvPr>
            <p:ph type="title"/>
          </p:nvPr>
        </p:nvSpPr>
        <p:spPr>
          <a:xfrm>
            <a:off x="0" y="0"/>
            <a:ext cx="9144000" cy="1690689"/>
          </a:xfrm>
        </p:spPr>
        <p:txBody>
          <a:bodyPr>
            <a:normAutofit/>
          </a:bodyPr>
          <a:lstStyle/>
          <a:p>
            <a:pPr algn="ctr"/>
            <a:r>
              <a:rPr lang="en-US" sz="4800" b="1" dirty="0"/>
              <a:t>Worldwide</a:t>
            </a:r>
            <a:r>
              <a:rPr lang="en-US" sz="4800" dirty="0"/>
              <a:t> Prevalence of Gastro Esophageal Reflux Disease</a:t>
            </a:r>
          </a:p>
        </p:txBody>
      </p:sp>
      <p:sp>
        <p:nvSpPr>
          <p:cNvPr id="5" name="TextBox 4">
            <a:extLst>
              <a:ext uri="{FF2B5EF4-FFF2-40B4-BE49-F238E27FC236}">
                <a16:creationId xmlns:a16="http://schemas.microsoft.com/office/drawing/2014/main" id="{11367870-4D5B-6F46-9B09-AB1F18891BC3}"/>
              </a:ext>
            </a:extLst>
          </p:cNvPr>
          <p:cNvSpPr txBox="1"/>
          <p:nvPr/>
        </p:nvSpPr>
        <p:spPr>
          <a:xfrm>
            <a:off x="7027715" y="6581001"/>
            <a:ext cx="2116285" cy="276999"/>
          </a:xfrm>
          <a:prstGeom prst="rect">
            <a:avLst/>
          </a:prstGeom>
          <a:noFill/>
        </p:spPr>
        <p:txBody>
          <a:bodyPr wrap="none" rtlCol="0">
            <a:spAutoFit/>
          </a:bodyPr>
          <a:lstStyle/>
          <a:p>
            <a:r>
              <a:rPr lang="en-US" sz="1200" dirty="0">
                <a:solidFill>
                  <a:schemeClr val="bg2">
                    <a:lumMod val="50000"/>
                  </a:schemeClr>
                </a:solidFill>
              </a:rPr>
              <a:t>Gut. 2014 Jun; 63(6): 871–880.</a:t>
            </a:r>
          </a:p>
        </p:txBody>
      </p:sp>
      <p:pic>
        <p:nvPicPr>
          <p:cNvPr id="6" name="Picture 5">
            <a:extLst>
              <a:ext uri="{FF2B5EF4-FFF2-40B4-BE49-F238E27FC236}">
                <a16:creationId xmlns:a16="http://schemas.microsoft.com/office/drawing/2014/main" id="{5F1EA534-78E4-BD43-B0C3-C84652CF35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43101"/>
            <a:ext cx="9144000" cy="4914900"/>
          </a:xfrm>
          <a:prstGeom prst="rect">
            <a:avLst/>
          </a:prstGeom>
        </p:spPr>
      </p:pic>
    </p:spTree>
    <p:extLst>
      <p:ext uri="{BB962C8B-B14F-4D97-AF65-F5344CB8AC3E}">
        <p14:creationId xmlns:p14="http://schemas.microsoft.com/office/powerpoint/2010/main" val="1117262680"/>
      </p:ext>
    </p:extLst>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30354063">
            <a:extLst>
              <a:ext uri="{FF2B5EF4-FFF2-40B4-BE49-F238E27FC236}">
                <a16:creationId xmlns:a16="http://schemas.microsoft.com/office/drawing/2014/main" id="{57F1E659-05BC-7C4B-A920-121B94E6D6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411142" y="2899954"/>
            <a:ext cx="5351724" cy="395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81259A-FE1D-424A-9887-05C79B49C11D}"/>
              </a:ext>
            </a:extLst>
          </p:cNvPr>
          <p:cNvSpPr>
            <a:spLocks noGrp="1"/>
          </p:cNvSpPr>
          <p:nvPr>
            <p:ph type="title"/>
          </p:nvPr>
        </p:nvSpPr>
        <p:spPr/>
        <p:txBody>
          <a:bodyPr>
            <a:normAutofit fontScale="90000"/>
          </a:bodyPr>
          <a:lstStyle/>
          <a:p>
            <a:r>
              <a:rPr lang="en-US" dirty="0"/>
              <a:t>Certain Foods And Lifestyle Practices </a:t>
            </a:r>
            <a:r>
              <a:rPr lang="en-US" b="1" dirty="0"/>
              <a:t>Delay</a:t>
            </a:r>
            <a:r>
              <a:rPr lang="en-US" dirty="0"/>
              <a:t> The </a:t>
            </a:r>
            <a:r>
              <a:rPr lang="en-US" b="1" dirty="0"/>
              <a:t>Emptying</a:t>
            </a:r>
            <a:r>
              <a:rPr lang="en-US" dirty="0"/>
              <a:t> Of The Stomach </a:t>
            </a:r>
          </a:p>
        </p:txBody>
      </p:sp>
      <p:sp>
        <p:nvSpPr>
          <p:cNvPr id="3" name="Content Placeholder 2">
            <a:extLst>
              <a:ext uri="{FF2B5EF4-FFF2-40B4-BE49-F238E27FC236}">
                <a16:creationId xmlns:a16="http://schemas.microsoft.com/office/drawing/2014/main" id="{8FC83378-65EE-3F48-B60A-6614AC8F0CB6}"/>
              </a:ext>
            </a:extLst>
          </p:cNvPr>
          <p:cNvSpPr>
            <a:spLocks noGrp="1"/>
          </p:cNvSpPr>
          <p:nvPr>
            <p:ph idx="1"/>
          </p:nvPr>
        </p:nvSpPr>
        <p:spPr>
          <a:xfrm>
            <a:off x="3272713" y="1885950"/>
            <a:ext cx="3940888" cy="4972050"/>
          </a:xfrm>
        </p:spPr>
        <p:txBody>
          <a:bodyPr>
            <a:noAutofit/>
          </a:bodyPr>
          <a:lstStyle/>
          <a:p>
            <a:pPr>
              <a:lnSpc>
                <a:spcPct val="130000"/>
              </a:lnSpc>
              <a:spcBef>
                <a:spcPts val="400"/>
              </a:spcBef>
            </a:pPr>
            <a:r>
              <a:rPr lang="en-US" sz="2000" dirty="0"/>
              <a:t>Late evening eating, or Laying down after any meal. Snacking.</a:t>
            </a:r>
          </a:p>
        </p:txBody>
      </p:sp>
      <p:pic>
        <p:nvPicPr>
          <p:cNvPr id="4" name="Picture 3">
            <a:extLst>
              <a:ext uri="{FF2B5EF4-FFF2-40B4-BE49-F238E27FC236}">
                <a16:creationId xmlns:a16="http://schemas.microsoft.com/office/drawing/2014/main" id="{1F95D810-B60A-354C-BC0D-BC0E7DBF2F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
        <p:nvSpPr>
          <p:cNvPr id="5" name="TextBox 4">
            <a:extLst>
              <a:ext uri="{FF2B5EF4-FFF2-40B4-BE49-F238E27FC236}">
                <a16:creationId xmlns:a16="http://schemas.microsoft.com/office/drawing/2014/main" id="{A7A3472E-43DD-ED4F-AF84-789FCAE072DC}"/>
              </a:ext>
            </a:extLst>
          </p:cNvPr>
          <p:cNvSpPr txBox="1"/>
          <p:nvPr/>
        </p:nvSpPr>
        <p:spPr>
          <a:xfrm>
            <a:off x="1552706" y="6614074"/>
            <a:ext cx="2078454" cy="276999"/>
          </a:xfrm>
          <a:prstGeom prst="rect">
            <a:avLst/>
          </a:prstGeom>
          <a:noFill/>
        </p:spPr>
        <p:txBody>
          <a:bodyPr wrap="none" rtlCol="0">
            <a:spAutoFit/>
          </a:bodyPr>
          <a:lstStyle/>
          <a:p>
            <a:r>
              <a:rPr lang="en-US" sz="1200" dirty="0">
                <a:solidFill>
                  <a:schemeClr val="bg2">
                    <a:lumMod val="50000"/>
                  </a:schemeClr>
                </a:solidFill>
              </a:rPr>
              <a:t>Alcohol Alcohol. 40(3):187-93.</a:t>
            </a:r>
          </a:p>
        </p:txBody>
      </p:sp>
      <p:cxnSp>
        <p:nvCxnSpPr>
          <p:cNvPr id="7" name="Straight Connector 6">
            <a:extLst>
              <a:ext uri="{FF2B5EF4-FFF2-40B4-BE49-F238E27FC236}">
                <a16:creationId xmlns:a16="http://schemas.microsoft.com/office/drawing/2014/main" id="{499DAF3F-6BF9-5E41-AB67-60F8CBC25206}"/>
              </a:ext>
            </a:extLst>
          </p:cNvPr>
          <p:cNvCxnSpPr>
            <a:cxnSpLocks/>
          </p:cNvCxnSpPr>
          <p:nvPr/>
        </p:nvCxnSpPr>
        <p:spPr>
          <a:xfrm flipH="1">
            <a:off x="1352551" y="4178300"/>
            <a:ext cx="1898649" cy="650875"/>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87063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D1ACC13-C99C-1543-BAFC-246EE80165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9909" y="1993764"/>
            <a:ext cx="3344092" cy="5035809"/>
          </a:xfrm>
          <a:prstGeom prst="rect">
            <a:avLst/>
          </a:prstGeom>
        </p:spPr>
      </p:pic>
      <p:sp>
        <p:nvSpPr>
          <p:cNvPr id="2" name="Title 1">
            <a:extLst>
              <a:ext uri="{FF2B5EF4-FFF2-40B4-BE49-F238E27FC236}">
                <a16:creationId xmlns:a16="http://schemas.microsoft.com/office/drawing/2014/main" id="{DC81259A-FE1D-424A-9887-05C79B49C11D}"/>
              </a:ext>
            </a:extLst>
          </p:cNvPr>
          <p:cNvSpPr>
            <a:spLocks noGrp="1"/>
          </p:cNvSpPr>
          <p:nvPr>
            <p:ph type="title"/>
          </p:nvPr>
        </p:nvSpPr>
        <p:spPr/>
        <p:txBody>
          <a:bodyPr>
            <a:normAutofit fontScale="90000"/>
          </a:bodyPr>
          <a:lstStyle/>
          <a:p>
            <a:r>
              <a:rPr lang="en-US" dirty="0"/>
              <a:t>Certain Foods And Lifestyle Practices </a:t>
            </a:r>
            <a:r>
              <a:rPr lang="en-US" b="1" dirty="0"/>
              <a:t>Delay</a:t>
            </a:r>
            <a:r>
              <a:rPr lang="en-US" dirty="0"/>
              <a:t> The </a:t>
            </a:r>
            <a:r>
              <a:rPr lang="en-US" b="1" dirty="0"/>
              <a:t>Emptying</a:t>
            </a:r>
            <a:r>
              <a:rPr lang="en-US" dirty="0"/>
              <a:t> Of The Stomach </a:t>
            </a:r>
          </a:p>
        </p:txBody>
      </p:sp>
      <p:sp>
        <p:nvSpPr>
          <p:cNvPr id="3" name="Content Placeholder 2">
            <a:extLst>
              <a:ext uri="{FF2B5EF4-FFF2-40B4-BE49-F238E27FC236}">
                <a16:creationId xmlns:a16="http://schemas.microsoft.com/office/drawing/2014/main" id="{8FC83378-65EE-3F48-B60A-6614AC8F0CB6}"/>
              </a:ext>
            </a:extLst>
          </p:cNvPr>
          <p:cNvSpPr>
            <a:spLocks noGrp="1"/>
          </p:cNvSpPr>
          <p:nvPr>
            <p:ph idx="1"/>
          </p:nvPr>
        </p:nvSpPr>
        <p:spPr>
          <a:xfrm>
            <a:off x="3272713" y="1885950"/>
            <a:ext cx="3940888" cy="4972050"/>
          </a:xfrm>
        </p:spPr>
        <p:txBody>
          <a:bodyPr>
            <a:noAutofit/>
          </a:bodyPr>
          <a:lstStyle/>
          <a:p>
            <a:pPr>
              <a:lnSpc>
                <a:spcPct val="130000"/>
              </a:lnSpc>
              <a:spcBef>
                <a:spcPts val="400"/>
              </a:spcBef>
            </a:pPr>
            <a:r>
              <a:rPr lang="en-US" sz="2000" dirty="0"/>
              <a:t>Psychological Stress!</a:t>
            </a:r>
          </a:p>
        </p:txBody>
      </p:sp>
      <p:pic>
        <p:nvPicPr>
          <p:cNvPr id="4" name="Picture 3">
            <a:extLst>
              <a:ext uri="{FF2B5EF4-FFF2-40B4-BE49-F238E27FC236}">
                <a16:creationId xmlns:a16="http://schemas.microsoft.com/office/drawing/2014/main" id="{1F95D810-B60A-354C-BC0D-BC0E7DBF2FA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
        <p:nvSpPr>
          <p:cNvPr id="5" name="TextBox 4">
            <a:extLst>
              <a:ext uri="{FF2B5EF4-FFF2-40B4-BE49-F238E27FC236}">
                <a16:creationId xmlns:a16="http://schemas.microsoft.com/office/drawing/2014/main" id="{A7A3472E-43DD-ED4F-AF84-789FCAE072DC}"/>
              </a:ext>
            </a:extLst>
          </p:cNvPr>
          <p:cNvSpPr txBox="1"/>
          <p:nvPr/>
        </p:nvSpPr>
        <p:spPr>
          <a:xfrm>
            <a:off x="7065546" y="6581001"/>
            <a:ext cx="2078454" cy="276999"/>
          </a:xfrm>
          <a:prstGeom prst="rect">
            <a:avLst/>
          </a:prstGeom>
          <a:noFill/>
        </p:spPr>
        <p:txBody>
          <a:bodyPr wrap="none" rtlCol="0">
            <a:spAutoFit/>
          </a:bodyPr>
          <a:lstStyle/>
          <a:p>
            <a:r>
              <a:rPr lang="en-US" sz="1200" dirty="0">
                <a:solidFill>
                  <a:schemeClr val="bg2">
                    <a:lumMod val="50000"/>
                  </a:schemeClr>
                </a:solidFill>
              </a:rPr>
              <a:t>Alcohol Alcohol. 40(3):187-93.</a:t>
            </a:r>
          </a:p>
        </p:txBody>
      </p:sp>
      <p:cxnSp>
        <p:nvCxnSpPr>
          <p:cNvPr id="7" name="Straight Connector 6">
            <a:extLst>
              <a:ext uri="{FF2B5EF4-FFF2-40B4-BE49-F238E27FC236}">
                <a16:creationId xmlns:a16="http://schemas.microsoft.com/office/drawing/2014/main" id="{499DAF3F-6BF9-5E41-AB67-60F8CBC25206}"/>
              </a:ext>
            </a:extLst>
          </p:cNvPr>
          <p:cNvCxnSpPr>
            <a:cxnSpLocks/>
          </p:cNvCxnSpPr>
          <p:nvPr/>
        </p:nvCxnSpPr>
        <p:spPr>
          <a:xfrm flipH="1">
            <a:off x="1352551" y="4178300"/>
            <a:ext cx="1898649" cy="650875"/>
          </a:xfrm>
          <a:prstGeom prst="line">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068492"/>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B7EA3-7FAA-C649-B08D-04D9CF66CE3D}"/>
              </a:ext>
            </a:extLst>
          </p:cNvPr>
          <p:cNvPicPr>
            <a:picLocks noChangeAspect="1"/>
          </p:cNvPicPr>
          <p:nvPr/>
        </p:nvPicPr>
        <p:blipFill>
          <a:blip r:embed="rId2"/>
          <a:stretch>
            <a:fillRect/>
          </a:stretch>
        </p:blipFill>
        <p:spPr>
          <a:xfrm>
            <a:off x="4462462" y="1462634"/>
            <a:ext cx="6734175" cy="5725019"/>
          </a:xfrm>
          <a:prstGeom prst="rect">
            <a:avLst/>
          </a:prstGeom>
        </p:spPr>
      </p:pic>
      <p:cxnSp>
        <p:nvCxnSpPr>
          <p:cNvPr id="6" name="Straight Connector 5">
            <a:extLst>
              <a:ext uri="{FF2B5EF4-FFF2-40B4-BE49-F238E27FC236}">
                <a16:creationId xmlns:a16="http://schemas.microsoft.com/office/drawing/2014/main" id="{FF7D5430-4642-9B42-986B-7E4813966A2C}"/>
              </a:ext>
            </a:extLst>
          </p:cNvPr>
          <p:cNvCxnSpPr>
            <a:cxnSpLocks/>
          </p:cNvCxnSpPr>
          <p:nvPr/>
        </p:nvCxnSpPr>
        <p:spPr>
          <a:xfrm>
            <a:off x="4229100" y="4368800"/>
            <a:ext cx="2476500" cy="901700"/>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A782E5-DA84-4747-8886-8FB8A0C8A2A8}"/>
              </a:ext>
            </a:extLst>
          </p:cNvPr>
          <p:cNvSpPr>
            <a:spLocks noGrp="1"/>
          </p:cNvSpPr>
          <p:nvPr>
            <p:ph type="title"/>
          </p:nvPr>
        </p:nvSpPr>
        <p:spPr>
          <a:xfrm>
            <a:off x="628650" y="329706"/>
            <a:ext cx="7886700" cy="1325563"/>
          </a:xfrm>
        </p:spPr>
        <p:txBody>
          <a:bodyPr>
            <a:noAutofit/>
          </a:bodyPr>
          <a:lstStyle/>
          <a:p>
            <a:r>
              <a:rPr lang="en-US" sz="3200" dirty="0"/>
              <a:t>Some Foods Are Slow To Leave The Intestines Blocking Food Coming In From The Stomach</a:t>
            </a:r>
          </a:p>
        </p:txBody>
      </p:sp>
      <p:sp>
        <p:nvSpPr>
          <p:cNvPr id="3" name="Content Placeholder 2">
            <a:extLst>
              <a:ext uri="{FF2B5EF4-FFF2-40B4-BE49-F238E27FC236}">
                <a16:creationId xmlns:a16="http://schemas.microsoft.com/office/drawing/2014/main" id="{B20FB12F-A3E0-B54B-89DA-0C1AB74B5464}"/>
              </a:ext>
            </a:extLst>
          </p:cNvPr>
          <p:cNvSpPr>
            <a:spLocks noGrp="1"/>
          </p:cNvSpPr>
          <p:nvPr>
            <p:ph idx="1"/>
          </p:nvPr>
        </p:nvSpPr>
        <p:spPr>
          <a:xfrm>
            <a:off x="127001" y="2006931"/>
            <a:ext cx="5406900" cy="4851070"/>
          </a:xfrm>
        </p:spPr>
        <p:txBody>
          <a:bodyPr>
            <a:noAutofit/>
          </a:bodyPr>
          <a:lstStyle/>
          <a:p>
            <a:pPr>
              <a:lnSpc>
                <a:spcPct val="110000"/>
              </a:lnSpc>
              <a:spcBef>
                <a:spcPts val="0"/>
              </a:spcBef>
            </a:pPr>
            <a:r>
              <a:rPr lang="en-US" sz="2400" b="1" dirty="0"/>
              <a:t>Low fiber</a:t>
            </a:r>
            <a:r>
              <a:rPr lang="en-US" sz="2400" dirty="0"/>
              <a:t> refined foods. </a:t>
            </a:r>
          </a:p>
          <a:p>
            <a:pPr>
              <a:lnSpc>
                <a:spcPct val="110000"/>
              </a:lnSpc>
              <a:spcBef>
                <a:spcPts val="0"/>
              </a:spcBef>
            </a:pPr>
            <a:r>
              <a:rPr lang="en-US" sz="2400" dirty="0"/>
              <a:t>Constipation.</a:t>
            </a:r>
          </a:p>
        </p:txBody>
      </p:sp>
      <p:sp>
        <p:nvSpPr>
          <p:cNvPr id="4" name="TextBox 3">
            <a:extLst>
              <a:ext uri="{FF2B5EF4-FFF2-40B4-BE49-F238E27FC236}">
                <a16:creationId xmlns:a16="http://schemas.microsoft.com/office/drawing/2014/main" id="{EC7F4B96-F20E-344E-96E6-CABD57A5F447}"/>
              </a:ext>
            </a:extLst>
          </p:cNvPr>
          <p:cNvSpPr txBox="1"/>
          <p:nvPr/>
        </p:nvSpPr>
        <p:spPr>
          <a:xfrm>
            <a:off x="7112675" y="6581001"/>
            <a:ext cx="2031325" cy="276999"/>
          </a:xfrm>
          <a:prstGeom prst="rect">
            <a:avLst/>
          </a:prstGeom>
          <a:noFill/>
        </p:spPr>
        <p:txBody>
          <a:bodyPr wrap="none" rtlCol="0">
            <a:spAutoFit/>
          </a:bodyPr>
          <a:lstStyle/>
          <a:p>
            <a:r>
              <a:rPr lang="en-US" sz="1200" dirty="0"/>
              <a:t>Am J </a:t>
            </a:r>
            <a:r>
              <a:rPr lang="en-US" sz="1200" dirty="0" err="1"/>
              <a:t>Clin</a:t>
            </a:r>
            <a:r>
              <a:rPr lang="en-US" sz="1200" dirty="0"/>
              <a:t> </a:t>
            </a:r>
            <a:r>
              <a:rPr lang="en-US" sz="1200" dirty="0" err="1"/>
              <a:t>Nutr</a:t>
            </a:r>
            <a:r>
              <a:rPr lang="en-US" sz="1200" dirty="0"/>
              <a:t> 31(7):1149-53.</a:t>
            </a:r>
          </a:p>
        </p:txBody>
      </p:sp>
      <p:pic>
        <p:nvPicPr>
          <p:cNvPr id="11" name="Picture 10">
            <a:extLst>
              <a:ext uri="{FF2B5EF4-FFF2-40B4-BE49-F238E27FC236}">
                <a16:creationId xmlns:a16="http://schemas.microsoft.com/office/drawing/2014/main" id="{6C678E63-746A-4B46-A1D5-FD22BA939B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01" y="2906770"/>
            <a:ext cx="4688866" cy="2935230"/>
          </a:xfrm>
          <a:prstGeom prst="rect">
            <a:avLst/>
          </a:prstGeom>
        </p:spPr>
      </p:pic>
    </p:spTree>
    <p:extLst>
      <p:ext uri="{BB962C8B-B14F-4D97-AF65-F5344CB8AC3E}">
        <p14:creationId xmlns:p14="http://schemas.microsoft.com/office/powerpoint/2010/main" val="2497447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B7EA3-7FAA-C649-B08D-04D9CF66CE3D}"/>
              </a:ext>
            </a:extLst>
          </p:cNvPr>
          <p:cNvPicPr>
            <a:picLocks noChangeAspect="1"/>
          </p:cNvPicPr>
          <p:nvPr/>
        </p:nvPicPr>
        <p:blipFill>
          <a:blip r:embed="rId2"/>
          <a:stretch>
            <a:fillRect/>
          </a:stretch>
        </p:blipFill>
        <p:spPr>
          <a:xfrm>
            <a:off x="4462462" y="1462634"/>
            <a:ext cx="6734175" cy="5725019"/>
          </a:xfrm>
          <a:prstGeom prst="rect">
            <a:avLst/>
          </a:prstGeom>
        </p:spPr>
      </p:pic>
      <p:cxnSp>
        <p:nvCxnSpPr>
          <p:cNvPr id="6" name="Straight Connector 5">
            <a:extLst>
              <a:ext uri="{FF2B5EF4-FFF2-40B4-BE49-F238E27FC236}">
                <a16:creationId xmlns:a16="http://schemas.microsoft.com/office/drawing/2014/main" id="{FF7D5430-4642-9B42-986B-7E4813966A2C}"/>
              </a:ext>
            </a:extLst>
          </p:cNvPr>
          <p:cNvCxnSpPr>
            <a:cxnSpLocks/>
          </p:cNvCxnSpPr>
          <p:nvPr/>
        </p:nvCxnSpPr>
        <p:spPr>
          <a:xfrm>
            <a:off x="4229100" y="4368800"/>
            <a:ext cx="2476500" cy="901700"/>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A782E5-DA84-4747-8886-8FB8A0C8A2A8}"/>
              </a:ext>
            </a:extLst>
          </p:cNvPr>
          <p:cNvSpPr>
            <a:spLocks noGrp="1"/>
          </p:cNvSpPr>
          <p:nvPr>
            <p:ph type="title"/>
          </p:nvPr>
        </p:nvSpPr>
        <p:spPr>
          <a:xfrm>
            <a:off x="628650" y="329706"/>
            <a:ext cx="7886700" cy="1325563"/>
          </a:xfrm>
        </p:spPr>
        <p:txBody>
          <a:bodyPr>
            <a:noAutofit/>
          </a:bodyPr>
          <a:lstStyle/>
          <a:p>
            <a:r>
              <a:rPr lang="en-US" sz="3200" dirty="0"/>
              <a:t>Some Foods Are Slow To Leave The Intestines Blocking Food Coming In From The Stomach</a:t>
            </a:r>
          </a:p>
        </p:txBody>
      </p:sp>
      <p:sp>
        <p:nvSpPr>
          <p:cNvPr id="3" name="Content Placeholder 2">
            <a:extLst>
              <a:ext uri="{FF2B5EF4-FFF2-40B4-BE49-F238E27FC236}">
                <a16:creationId xmlns:a16="http://schemas.microsoft.com/office/drawing/2014/main" id="{B20FB12F-A3E0-B54B-89DA-0C1AB74B5464}"/>
              </a:ext>
            </a:extLst>
          </p:cNvPr>
          <p:cNvSpPr>
            <a:spLocks noGrp="1"/>
          </p:cNvSpPr>
          <p:nvPr>
            <p:ph idx="1"/>
          </p:nvPr>
        </p:nvSpPr>
        <p:spPr>
          <a:xfrm>
            <a:off x="127001" y="2006931"/>
            <a:ext cx="5406900" cy="4851070"/>
          </a:xfrm>
        </p:spPr>
        <p:txBody>
          <a:bodyPr>
            <a:noAutofit/>
          </a:bodyPr>
          <a:lstStyle/>
          <a:p>
            <a:pPr>
              <a:lnSpc>
                <a:spcPct val="110000"/>
              </a:lnSpc>
              <a:spcBef>
                <a:spcPts val="0"/>
              </a:spcBef>
            </a:pPr>
            <a:r>
              <a:rPr lang="en-US" sz="2400" dirty="0"/>
              <a:t>Dairy products. </a:t>
            </a:r>
          </a:p>
          <a:p>
            <a:pPr marL="0" indent="0">
              <a:lnSpc>
                <a:spcPct val="110000"/>
              </a:lnSpc>
              <a:spcBef>
                <a:spcPts val="0"/>
              </a:spcBef>
              <a:buNone/>
            </a:pPr>
            <a:r>
              <a:rPr lang="en-US" sz="2400" dirty="0"/>
              <a:t> </a:t>
            </a:r>
          </a:p>
        </p:txBody>
      </p:sp>
      <p:sp>
        <p:nvSpPr>
          <p:cNvPr id="4" name="TextBox 3">
            <a:extLst>
              <a:ext uri="{FF2B5EF4-FFF2-40B4-BE49-F238E27FC236}">
                <a16:creationId xmlns:a16="http://schemas.microsoft.com/office/drawing/2014/main" id="{EC7F4B96-F20E-344E-96E6-CABD57A5F447}"/>
              </a:ext>
            </a:extLst>
          </p:cNvPr>
          <p:cNvSpPr txBox="1"/>
          <p:nvPr/>
        </p:nvSpPr>
        <p:spPr>
          <a:xfrm>
            <a:off x="7112675" y="6581001"/>
            <a:ext cx="2031325" cy="276999"/>
          </a:xfrm>
          <a:prstGeom prst="rect">
            <a:avLst/>
          </a:prstGeom>
          <a:noFill/>
        </p:spPr>
        <p:txBody>
          <a:bodyPr wrap="none" rtlCol="0">
            <a:spAutoFit/>
          </a:bodyPr>
          <a:lstStyle/>
          <a:p>
            <a:r>
              <a:rPr lang="en-US" sz="1200" dirty="0"/>
              <a:t>Am J </a:t>
            </a:r>
            <a:r>
              <a:rPr lang="en-US" sz="1200" dirty="0" err="1"/>
              <a:t>Clin</a:t>
            </a:r>
            <a:r>
              <a:rPr lang="en-US" sz="1200" dirty="0"/>
              <a:t> </a:t>
            </a:r>
            <a:r>
              <a:rPr lang="en-US" sz="1200" dirty="0" err="1"/>
              <a:t>Nutr</a:t>
            </a:r>
            <a:r>
              <a:rPr lang="en-US" sz="1200" dirty="0"/>
              <a:t> 31(7):1149-53.</a:t>
            </a:r>
          </a:p>
        </p:txBody>
      </p:sp>
      <p:pic>
        <p:nvPicPr>
          <p:cNvPr id="18" name="Picture 17">
            <a:extLst>
              <a:ext uri="{FF2B5EF4-FFF2-40B4-BE49-F238E27FC236}">
                <a16:creationId xmlns:a16="http://schemas.microsoft.com/office/drawing/2014/main" id="{38A0C890-5CBD-CA47-8028-53CE722374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01" y="2665800"/>
            <a:ext cx="1719857" cy="2063828"/>
          </a:xfrm>
          <a:prstGeom prst="rect">
            <a:avLst/>
          </a:prstGeom>
        </p:spPr>
      </p:pic>
      <p:pic>
        <p:nvPicPr>
          <p:cNvPr id="20" name="Picture 19">
            <a:extLst>
              <a:ext uri="{FF2B5EF4-FFF2-40B4-BE49-F238E27FC236}">
                <a16:creationId xmlns:a16="http://schemas.microsoft.com/office/drawing/2014/main" id="{5938AE3E-04D2-BB41-9A51-C64CCF3341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7235" y="2364957"/>
            <a:ext cx="1447056" cy="2600789"/>
          </a:xfrm>
          <a:prstGeom prst="rect">
            <a:avLst/>
          </a:prstGeom>
        </p:spPr>
      </p:pic>
      <p:pic>
        <p:nvPicPr>
          <p:cNvPr id="8" name="Picture 7">
            <a:extLst>
              <a:ext uri="{FF2B5EF4-FFF2-40B4-BE49-F238E27FC236}">
                <a16:creationId xmlns:a16="http://schemas.microsoft.com/office/drawing/2014/main" id="{043E4E7B-1F2C-5047-9494-B4F3DF76FD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330" y="4925941"/>
            <a:ext cx="2913453" cy="1655060"/>
          </a:xfrm>
          <a:prstGeom prst="rect">
            <a:avLst/>
          </a:prstGeom>
        </p:spPr>
      </p:pic>
    </p:spTree>
    <p:extLst>
      <p:ext uri="{BB962C8B-B14F-4D97-AF65-F5344CB8AC3E}">
        <p14:creationId xmlns:p14="http://schemas.microsoft.com/office/powerpoint/2010/main" val="315726169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B7EA3-7FAA-C649-B08D-04D9CF66CE3D}"/>
              </a:ext>
            </a:extLst>
          </p:cNvPr>
          <p:cNvPicPr>
            <a:picLocks noChangeAspect="1"/>
          </p:cNvPicPr>
          <p:nvPr/>
        </p:nvPicPr>
        <p:blipFill>
          <a:blip r:embed="rId2"/>
          <a:stretch>
            <a:fillRect/>
          </a:stretch>
        </p:blipFill>
        <p:spPr>
          <a:xfrm>
            <a:off x="4462462" y="1462634"/>
            <a:ext cx="6734175" cy="5725019"/>
          </a:xfrm>
          <a:prstGeom prst="rect">
            <a:avLst/>
          </a:prstGeom>
        </p:spPr>
      </p:pic>
      <p:cxnSp>
        <p:nvCxnSpPr>
          <p:cNvPr id="6" name="Straight Connector 5">
            <a:extLst>
              <a:ext uri="{FF2B5EF4-FFF2-40B4-BE49-F238E27FC236}">
                <a16:creationId xmlns:a16="http://schemas.microsoft.com/office/drawing/2014/main" id="{FF7D5430-4642-9B42-986B-7E4813966A2C}"/>
              </a:ext>
            </a:extLst>
          </p:cNvPr>
          <p:cNvCxnSpPr>
            <a:cxnSpLocks/>
          </p:cNvCxnSpPr>
          <p:nvPr/>
        </p:nvCxnSpPr>
        <p:spPr>
          <a:xfrm>
            <a:off x="4229100" y="4368800"/>
            <a:ext cx="2476500" cy="901700"/>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A782E5-DA84-4747-8886-8FB8A0C8A2A8}"/>
              </a:ext>
            </a:extLst>
          </p:cNvPr>
          <p:cNvSpPr>
            <a:spLocks noGrp="1"/>
          </p:cNvSpPr>
          <p:nvPr>
            <p:ph type="title"/>
          </p:nvPr>
        </p:nvSpPr>
        <p:spPr>
          <a:xfrm>
            <a:off x="628650" y="329706"/>
            <a:ext cx="7886700" cy="1325563"/>
          </a:xfrm>
        </p:spPr>
        <p:txBody>
          <a:bodyPr>
            <a:noAutofit/>
          </a:bodyPr>
          <a:lstStyle/>
          <a:p>
            <a:r>
              <a:rPr lang="en-US" sz="3200" dirty="0"/>
              <a:t>Some Foods Are Slow To Leave The Intestines Blocking Food Coming In From The Stomach</a:t>
            </a:r>
          </a:p>
        </p:txBody>
      </p:sp>
      <p:sp>
        <p:nvSpPr>
          <p:cNvPr id="3" name="Content Placeholder 2">
            <a:extLst>
              <a:ext uri="{FF2B5EF4-FFF2-40B4-BE49-F238E27FC236}">
                <a16:creationId xmlns:a16="http://schemas.microsoft.com/office/drawing/2014/main" id="{B20FB12F-A3E0-B54B-89DA-0C1AB74B5464}"/>
              </a:ext>
            </a:extLst>
          </p:cNvPr>
          <p:cNvSpPr>
            <a:spLocks noGrp="1"/>
          </p:cNvSpPr>
          <p:nvPr>
            <p:ph idx="1"/>
          </p:nvPr>
        </p:nvSpPr>
        <p:spPr>
          <a:xfrm>
            <a:off x="127001" y="2006931"/>
            <a:ext cx="5406900" cy="4851070"/>
          </a:xfrm>
        </p:spPr>
        <p:txBody>
          <a:bodyPr>
            <a:noAutofit/>
          </a:bodyPr>
          <a:lstStyle/>
          <a:p>
            <a:pPr>
              <a:lnSpc>
                <a:spcPct val="110000"/>
              </a:lnSpc>
              <a:spcBef>
                <a:spcPts val="0"/>
              </a:spcBef>
            </a:pPr>
            <a:r>
              <a:rPr lang="en-US" sz="2400" dirty="0"/>
              <a:t>Juicing (removal of fiber). </a:t>
            </a:r>
          </a:p>
        </p:txBody>
      </p:sp>
      <p:sp>
        <p:nvSpPr>
          <p:cNvPr id="4" name="TextBox 3">
            <a:extLst>
              <a:ext uri="{FF2B5EF4-FFF2-40B4-BE49-F238E27FC236}">
                <a16:creationId xmlns:a16="http://schemas.microsoft.com/office/drawing/2014/main" id="{EC7F4B96-F20E-344E-96E6-CABD57A5F447}"/>
              </a:ext>
            </a:extLst>
          </p:cNvPr>
          <p:cNvSpPr txBox="1"/>
          <p:nvPr/>
        </p:nvSpPr>
        <p:spPr>
          <a:xfrm>
            <a:off x="7112675" y="6581001"/>
            <a:ext cx="2031325" cy="276999"/>
          </a:xfrm>
          <a:prstGeom prst="rect">
            <a:avLst/>
          </a:prstGeom>
          <a:noFill/>
        </p:spPr>
        <p:txBody>
          <a:bodyPr wrap="none" rtlCol="0">
            <a:spAutoFit/>
          </a:bodyPr>
          <a:lstStyle/>
          <a:p>
            <a:r>
              <a:rPr lang="en-US" sz="1200" dirty="0"/>
              <a:t>Am J </a:t>
            </a:r>
            <a:r>
              <a:rPr lang="en-US" sz="1200" dirty="0" err="1"/>
              <a:t>Clin</a:t>
            </a:r>
            <a:r>
              <a:rPr lang="en-US" sz="1200" dirty="0"/>
              <a:t> </a:t>
            </a:r>
            <a:r>
              <a:rPr lang="en-US" sz="1200" dirty="0" err="1"/>
              <a:t>Nutr</a:t>
            </a:r>
            <a:r>
              <a:rPr lang="en-US" sz="1200" dirty="0"/>
              <a:t> 31(7):1149-53.</a:t>
            </a:r>
          </a:p>
        </p:txBody>
      </p:sp>
      <p:pic>
        <p:nvPicPr>
          <p:cNvPr id="8" name="Picture 7">
            <a:extLst>
              <a:ext uri="{FF2B5EF4-FFF2-40B4-BE49-F238E27FC236}">
                <a16:creationId xmlns:a16="http://schemas.microsoft.com/office/drawing/2014/main" id="{FA764CE4-D0C7-6E4A-A7C0-9AB0F0D85A1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038" b="99687" l="9708" r="94676">
                        <a14:foregroundMark x1="56472" y1="82288" x2="56472" y2="82288"/>
                        <a14:foregroundMark x1="22547" y1="97335" x2="22547" y2="97335"/>
                        <a14:backgroundMark x1="26931" y1="15047" x2="26931" y2="15047"/>
                      </a14:backgroundRemoval>
                    </a14:imgEffect>
                  </a14:imgLayer>
                </a14:imgProps>
              </a:ext>
              <a:ext uri="{28A0092B-C50C-407E-A947-70E740481C1C}">
                <a14:useLocalDpi xmlns:a14="http://schemas.microsoft.com/office/drawing/2010/main"/>
              </a:ext>
            </a:extLst>
          </a:blip>
          <a:stretch>
            <a:fillRect/>
          </a:stretch>
        </p:blipFill>
        <p:spPr>
          <a:xfrm>
            <a:off x="-798436" y="2788197"/>
            <a:ext cx="6109137" cy="4069803"/>
          </a:xfrm>
          <a:prstGeom prst="rect">
            <a:avLst/>
          </a:prstGeom>
        </p:spPr>
      </p:pic>
    </p:spTree>
    <p:extLst>
      <p:ext uri="{BB962C8B-B14F-4D97-AF65-F5344CB8AC3E}">
        <p14:creationId xmlns:p14="http://schemas.microsoft.com/office/powerpoint/2010/main" val="99283051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B7EA3-7FAA-C649-B08D-04D9CF66CE3D}"/>
              </a:ext>
            </a:extLst>
          </p:cNvPr>
          <p:cNvPicPr>
            <a:picLocks noChangeAspect="1"/>
          </p:cNvPicPr>
          <p:nvPr/>
        </p:nvPicPr>
        <p:blipFill>
          <a:blip r:embed="rId2"/>
          <a:stretch>
            <a:fillRect/>
          </a:stretch>
        </p:blipFill>
        <p:spPr>
          <a:xfrm>
            <a:off x="4462462" y="1462634"/>
            <a:ext cx="6734175" cy="5725019"/>
          </a:xfrm>
          <a:prstGeom prst="rect">
            <a:avLst/>
          </a:prstGeom>
        </p:spPr>
      </p:pic>
      <p:cxnSp>
        <p:nvCxnSpPr>
          <p:cNvPr id="6" name="Straight Connector 5">
            <a:extLst>
              <a:ext uri="{FF2B5EF4-FFF2-40B4-BE49-F238E27FC236}">
                <a16:creationId xmlns:a16="http://schemas.microsoft.com/office/drawing/2014/main" id="{FF7D5430-4642-9B42-986B-7E4813966A2C}"/>
              </a:ext>
            </a:extLst>
          </p:cNvPr>
          <p:cNvCxnSpPr>
            <a:cxnSpLocks/>
          </p:cNvCxnSpPr>
          <p:nvPr/>
        </p:nvCxnSpPr>
        <p:spPr>
          <a:xfrm>
            <a:off x="4229100" y="4368800"/>
            <a:ext cx="2476500" cy="901700"/>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A782E5-DA84-4747-8886-8FB8A0C8A2A8}"/>
              </a:ext>
            </a:extLst>
          </p:cNvPr>
          <p:cNvSpPr>
            <a:spLocks noGrp="1"/>
          </p:cNvSpPr>
          <p:nvPr>
            <p:ph type="title"/>
          </p:nvPr>
        </p:nvSpPr>
        <p:spPr>
          <a:xfrm>
            <a:off x="628650" y="329706"/>
            <a:ext cx="7886700" cy="1325563"/>
          </a:xfrm>
        </p:spPr>
        <p:txBody>
          <a:bodyPr>
            <a:noAutofit/>
          </a:bodyPr>
          <a:lstStyle/>
          <a:p>
            <a:r>
              <a:rPr lang="en-US" sz="3200" dirty="0"/>
              <a:t>Some Foods Are Slow To Leave The Intestines Blocking Food Coming In From The Stomach</a:t>
            </a:r>
          </a:p>
        </p:txBody>
      </p:sp>
      <p:sp>
        <p:nvSpPr>
          <p:cNvPr id="3" name="Content Placeholder 2">
            <a:extLst>
              <a:ext uri="{FF2B5EF4-FFF2-40B4-BE49-F238E27FC236}">
                <a16:creationId xmlns:a16="http://schemas.microsoft.com/office/drawing/2014/main" id="{B20FB12F-A3E0-B54B-89DA-0C1AB74B5464}"/>
              </a:ext>
            </a:extLst>
          </p:cNvPr>
          <p:cNvSpPr>
            <a:spLocks noGrp="1"/>
          </p:cNvSpPr>
          <p:nvPr>
            <p:ph idx="1"/>
          </p:nvPr>
        </p:nvSpPr>
        <p:spPr>
          <a:xfrm>
            <a:off x="127001" y="2006931"/>
            <a:ext cx="3479799" cy="4851070"/>
          </a:xfrm>
        </p:spPr>
        <p:txBody>
          <a:bodyPr>
            <a:noAutofit/>
          </a:bodyPr>
          <a:lstStyle/>
          <a:p>
            <a:pPr>
              <a:lnSpc>
                <a:spcPct val="110000"/>
              </a:lnSpc>
              <a:spcBef>
                <a:spcPts val="0"/>
              </a:spcBef>
            </a:pPr>
            <a:r>
              <a:rPr lang="en-US" sz="2400" b="1" dirty="0"/>
              <a:t>Tight clothing</a:t>
            </a:r>
            <a:r>
              <a:rPr lang="en-US" sz="2400" dirty="0"/>
              <a:t> </a:t>
            </a:r>
          </a:p>
          <a:p>
            <a:pPr>
              <a:lnSpc>
                <a:spcPct val="110000"/>
              </a:lnSpc>
              <a:spcBef>
                <a:spcPts val="0"/>
              </a:spcBef>
            </a:pPr>
            <a:r>
              <a:rPr lang="en-US" sz="2400" dirty="0"/>
              <a:t>Such as a belt. </a:t>
            </a:r>
          </a:p>
        </p:txBody>
      </p:sp>
      <p:sp>
        <p:nvSpPr>
          <p:cNvPr id="4" name="TextBox 3">
            <a:extLst>
              <a:ext uri="{FF2B5EF4-FFF2-40B4-BE49-F238E27FC236}">
                <a16:creationId xmlns:a16="http://schemas.microsoft.com/office/drawing/2014/main" id="{EC7F4B96-F20E-344E-96E6-CABD57A5F447}"/>
              </a:ext>
            </a:extLst>
          </p:cNvPr>
          <p:cNvSpPr txBox="1"/>
          <p:nvPr/>
        </p:nvSpPr>
        <p:spPr>
          <a:xfrm>
            <a:off x="7112675" y="6581001"/>
            <a:ext cx="2031325" cy="276999"/>
          </a:xfrm>
          <a:prstGeom prst="rect">
            <a:avLst/>
          </a:prstGeom>
          <a:noFill/>
        </p:spPr>
        <p:txBody>
          <a:bodyPr wrap="none" rtlCol="0">
            <a:spAutoFit/>
          </a:bodyPr>
          <a:lstStyle/>
          <a:p>
            <a:r>
              <a:rPr lang="en-US" sz="1200" dirty="0"/>
              <a:t>Am J </a:t>
            </a:r>
            <a:r>
              <a:rPr lang="en-US" sz="1200" dirty="0" err="1"/>
              <a:t>Clin</a:t>
            </a:r>
            <a:r>
              <a:rPr lang="en-US" sz="1200" dirty="0"/>
              <a:t> </a:t>
            </a:r>
            <a:r>
              <a:rPr lang="en-US" sz="1200" dirty="0" err="1"/>
              <a:t>Nutr</a:t>
            </a:r>
            <a:r>
              <a:rPr lang="en-US" sz="1200" dirty="0"/>
              <a:t> 31(7):1149-53.</a:t>
            </a:r>
          </a:p>
        </p:txBody>
      </p:sp>
      <p:pic>
        <p:nvPicPr>
          <p:cNvPr id="14" name="Picture 13">
            <a:extLst>
              <a:ext uri="{FF2B5EF4-FFF2-40B4-BE49-F238E27FC236}">
                <a16:creationId xmlns:a16="http://schemas.microsoft.com/office/drawing/2014/main" id="{8A8E1F06-EF4A-8642-AD81-C0B883A7E7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76995" y="2834385"/>
            <a:ext cx="2876750" cy="4023615"/>
          </a:xfrm>
          <a:prstGeom prst="rect">
            <a:avLst/>
          </a:prstGeom>
        </p:spPr>
      </p:pic>
    </p:spTree>
    <p:extLst>
      <p:ext uri="{BB962C8B-B14F-4D97-AF65-F5344CB8AC3E}">
        <p14:creationId xmlns:p14="http://schemas.microsoft.com/office/powerpoint/2010/main" val="3906453568"/>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B7EA3-7FAA-C649-B08D-04D9CF66CE3D}"/>
              </a:ext>
            </a:extLst>
          </p:cNvPr>
          <p:cNvPicPr>
            <a:picLocks noChangeAspect="1"/>
          </p:cNvPicPr>
          <p:nvPr/>
        </p:nvPicPr>
        <p:blipFill>
          <a:blip r:embed="rId2"/>
          <a:stretch>
            <a:fillRect/>
          </a:stretch>
        </p:blipFill>
        <p:spPr>
          <a:xfrm>
            <a:off x="4462462" y="1462634"/>
            <a:ext cx="6734175" cy="5725019"/>
          </a:xfrm>
          <a:prstGeom prst="rect">
            <a:avLst/>
          </a:prstGeom>
        </p:spPr>
      </p:pic>
      <p:cxnSp>
        <p:nvCxnSpPr>
          <p:cNvPr id="6" name="Straight Connector 5">
            <a:extLst>
              <a:ext uri="{FF2B5EF4-FFF2-40B4-BE49-F238E27FC236}">
                <a16:creationId xmlns:a16="http://schemas.microsoft.com/office/drawing/2014/main" id="{FF7D5430-4642-9B42-986B-7E4813966A2C}"/>
              </a:ext>
            </a:extLst>
          </p:cNvPr>
          <p:cNvCxnSpPr>
            <a:cxnSpLocks/>
          </p:cNvCxnSpPr>
          <p:nvPr/>
        </p:nvCxnSpPr>
        <p:spPr>
          <a:xfrm>
            <a:off x="4229100" y="4368800"/>
            <a:ext cx="2476500" cy="901700"/>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A782E5-DA84-4747-8886-8FB8A0C8A2A8}"/>
              </a:ext>
            </a:extLst>
          </p:cNvPr>
          <p:cNvSpPr>
            <a:spLocks noGrp="1"/>
          </p:cNvSpPr>
          <p:nvPr>
            <p:ph type="title"/>
          </p:nvPr>
        </p:nvSpPr>
        <p:spPr>
          <a:xfrm>
            <a:off x="628650" y="329706"/>
            <a:ext cx="7886700" cy="1325563"/>
          </a:xfrm>
        </p:spPr>
        <p:txBody>
          <a:bodyPr>
            <a:noAutofit/>
          </a:bodyPr>
          <a:lstStyle/>
          <a:p>
            <a:r>
              <a:rPr lang="en-US" sz="3200" dirty="0"/>
              <a:t>Some Foods Are Slow To Leave The Intestines Blocking Food Coming In From The Stomach</a:t>
            </a:r>
          </a:p>
        </p:txBody>
      </p:sp>
      <p:sp>
        <p:nvSpPr>
          <p:cNvPr id="3" name="Content Placeholder 2">
            <a:extLst>
              <a:ext uri="{FF2B5EF4-FFF2-40B4-BE49-F238E27FC236}">
                <a16:creationId xmlns:a16="http://schemas.microsoft.com/office/drawing/2014/main" id="{B20FB12F-A3E0-B54B-89DA-0C1AB74B5464}"/>
              </a:ext>
            </a:extLst>
          </p:cNvPr>
          <p:cNvSpPr>
            <a:spLocks noGrp="1"/>
          </p:cNvSpPr>
          <p:nvPr>
            <p:ph idx="1"/>
          </p:nvPr>
        </p:nvSpPr>
        <p:spPr>
          <a:xfrm>
            <a:off x="127001" y="2006931"/>
            <a:ext cx="5406900" cy="4851070"/>
          </a:xfrm>
        </p:spPr>
        <p:txBody>
          <a:bodyPr>
            <a:noAutofit/>
          </a:bodyPr>
          <a:lstStyle/>
          <a:p>
            <a:pPr>
              <a:lnSpc>
                <a:spcPct val="110000"/>
              </a:lnSpc>
              <a:spcBef>
                <a:spcPts val="0"/>
              </a:spcBef>
            </a:pPr>
            <a:r>
              <a:rPr lang="en-US" sz="2400" b="1" dirty="0"/>
              <a:t>Sedentary lifestyle</a:t>
            </a:r>
            <a:r>
              <a:rPr lang="en-US" sz="2400" dirty="0"/>
              <a:t>. </a:t>
            </a:r>
          </a:p>
          <a:p>
            <a:pPr>
              <a:lnSpc>
                <a:spcPct val="110000"/>
              </a:lnSpc>
              <a:spcBef>
                <a:spcPts val="0"/>
              </a:spcBef>
            </a:pPr>
            <a:r>
              <a:rPr lang="en-US" sz="2400" b="1" dirty="0"/>
              <a:t>Poor Posture</a:t>
            </a:r>
            <a:r>
              <a:rPr lang="en-US" sz="2400" dirty="0"/>
              <a:t>. </a:t>
            </a:r>
          </a:p>
        </p:txBody>
      </p:sp>
      <p:sp>
        <p:nvSpPr>
          <p:cNvPr id="4" name="TextBox 3">
            <a:extLst>
              <a:ext uri="{FF2B5EF4-FFF2-40B4-BE49-F238E27FC236}">
                <a16:creationId xmlns:a16="http://schemas.microsoft.com/office/drawing/2014/main" id="{EC7F4B96-F20E-344E-96E6-CABD57A5F447}"/>
              </a:ext>
            </a:extLst>
          </p:cNvPr>
          <p:cNvSpPr txBox="1"/>
          <p:nvPr/>
        </p:nvSpPr>
        <p:spPr>
          <a:xfrm>
            <a:off x="7112675" y="6581001"/>
            <a:ext cx="2031325" cy="276999"/>
          </a:xfrm>
          <a:prstGeom prst="rect">
            <a:avLst/>
          </a:prstGeom>
          <a:noFill/>
        </p:spPr>
        <p:txBody>
          <a:bodyPr wrap="none" rtlCol="0">
            <a:spAutoFit/>
          </a:bodyPr>
          <a:lstStyle/>
          <a:p>
            <a:r>
              <a:rPr lang="en-US" sz="1200" dirty="0"/>
              <a:t>Am J </a:t>
            </a:r>
            <a:r>
              <a:rPr lang="en-US" sz="1200" dirty="0" err="1"/>
              <a:t>Clin</a:t>
            </a:r>
            <a:r>
              <a:rPr lang="en-US" sz="1200" dirty="0"/>
              <a:t> </a:t>
            </a:r>
            <a:r>
              <a:rPr lang="en-US" sz="1200" dirty="0" err="1"/>
              <a:t>Nutr</a:t>
            </a:r>
            <a:r>
              <a:rPr lang="en-US" sz="1200" dirty="0"/>
              <a:t> 31(7):1149-53.</a:t>
            </a:r>
          </a:p>
        </p:txBody>
      </p:sp>
      <p:pic>
        <p:nvPicPr>
          <p:cNvPr id="12" name="Picture 1026" descr="30321306">
            <a:extLst>
              <a:ext uri="{FF2B5EF4-FFF2-40B4-BE49-F238E27FC236}">
                <a16:creationId xmlns:a16="http://schemas.microsoft.com/office/drawing/2014/main" id="{2A2D576E-E611-5A43-B093-2E8E6D1060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928" y="3179341"/>
            <a:ext cx="4499257" cy="2990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919386"/>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B7EA3-7FAA-C649-B08D-04D9CF66CE3D}"/>
              </a:ext>
            </a:extLst>
          </p:cNvPr>
          <p:cNvPicPr>
            <a:picLocks noChangeAspect="1"/>
          </p:cNvPicPr>
          <p:nvPr/>
        </p:nvPicPr>
        <p:blipFill>
          <a:blip r:embed="rId2"/>
          <a:stretch>
            <a:fillRect/>
          </a:stretch>
        </p:blipFill>
        <p:spPr>
          <a:xfrm>
            <a:off x="4462462" y="1462634"/>
            <a:ext cx="6734175" cy="5725019"/>
          </a:xfrm>
          <a:prstGeom prst="rect">
            <a:avLst/>
          </a:prstGeom>
        </p:spPr>
      </p:pic>
      <p:cxnSp>
        <p:nvCxnSpPr>
          <p:cNvPr id="6" name="Straight Connector 5">
            <a:extLst>
              <a:ext uri="{FF2B5EF4-FFF2-40B4-BE49-F238E27FC236}">
                <a16:creationId xmlns:a16="http://schemas.microsoft.com/office/drawing/2014/main" id="{FF7D5430-4642-9B42-986B-7E4813966A2C}"/>
              </a:ext>
            </a:extLst>
          </p:cNvPr>
          <p:cNvCxnSpPr>
            <a:cxnSpLocks/>
          </p:cNvCxnSpPr>
          <p:nvPr/>
        </p:nvCxnSpPr>
        <p:spPr>
          <a:xfrm>
            <a:off x="4229100" y="4368800"/>
            <a:ext cx="2476500" cy="901700"/>
          </a:xfrm>
          <a:prstGeom prst="line">
            <a:avLst/>
          </a:prstGeom>
          <a:ln w="444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A782E5-DA84-4747-8886-8FB8A0C8A2A8}"/>
              </a:ext>
            </a:extLst>
          </p:cNvPr>
          <p:cNvSpPr>
            <a:spLocks noGrp="1"/>
          </p:cNvSpPr>
          <p:nvPr>
            <p:ph type="title"/>
          </p:nvPr>
        </p:nvSpPr>
        <p:spPr>
          <a:xfrm>
            <a:off x="628650" y="329706"/>
            <a:ext cx="7886700" cy="1325563"/>
          </a:xfrm>
        </p:spPr>
        <p:txBody>
          <a:bodyPr>
            <a:noAutofit/>
          </a:bodyPr>
          <a:lstStyle/>
          <a:p>
            <a:r>
              <a:rPr lang="en-US" sz="3200" dirty="0"/>
              <a:t>Some Foods Are Slow To Leave The Intestines Blocking Food Coming In From The Stomach</a:t>
            </a:r>
          </a:p>
        </p:txBody>
      </p:sp>
      <p:sp>
        <p:nvSpPr>
          <p:cNvPr id="3" name="Content Placeholder 2">
            <a:extLst>
              <a:ext uri="{FF2B5EF4-FFF2-40B4-BE49-F238E27FC236}">
                <a16:creationId xmlns:a16="http://schemas.microsoft.com/office/drawing/2014/main" id="{B20FB12F-A3E0-B54B-89DA-0C1AB74B5464}"/>
              </a:ext>
            </a:extLst>
          </p:cNvPr>
          <p:cNvSpPr>
            <a:spLocks noGrp="1"/>
          </p:cNvSpPr>
          <p:nvPr>
            <p:ph idx="1"/>
          </p:nvPr>
        </p:nvSpPr>
        <p:spPr>
          <a:xfrm>
            <a:off x="127001" y="2006931"/>
            <a:ext cx="5406900" cy="4851070"/>
          </a:xfrm>
        </p:spPr>
        <p:txBody>
          <a:bodyPr>
            <a:noAutofit/>
          </a:bodyPr>
          <a:lstStyle/>
          <a:p>
            <a:pPr>
              <a:lnSpc>
                <a:spcPct val="110000"/>
              </a:lnSpc>
              <a:spcBef>
                <a:spcPts val="0"/>
              </a:spcBef>
            </a:pPr>
            <a:r>
              <a:rPr lang="en-US" sz="2400" b="1" dirty="0"/>
              <a:t>Depression</a:t>
            </a:r>
            <a:r>
              <a:rPr lang="en-US" sz="2400" dirty="0"/>
              <a:t> slows transit.   </a:t>
            </a:r>
          </a:p>
        </p:txBody>
      </p:sp>
      <p:sp>
        <p:nvSpPr>
          <p:cNvPr id="4" name="TextBox 3">
            <a:extLst>
              <a:ext uri="{FF2B5EF4-FFF2-40B4-BE49-F238E27FC236}">
                <a16:creationId xmlns:a16="http://schemas.microsoft.com/office/drawing/2014/main" id="{EC7F4B96-F20E-344E-96E6-CABD57A5F447}"/>
              </a:ext>
            </a:extLst>
          </p:cNvPr>
          <p:cNvSpPr txBox="1"/>
          <p:nvPr/>
        </p:nvSpPr>
        <p:spPr>
          <a:xfrm>
            <a:off x="7112675" y="6581001"/>
            <a:ext cx="2031325" cy="276999"/>
          </a:xfrm>
          <a:prstGeom prst="rect">
            <a:avLst/>
          </a:prstGeom>
          <a:noFill/>
        </p:spPr>
        <p:txBody>
          <a:bodyPr wrap="none" rtlCol="0">
            <a:spAutoFit/>
          </a:bodyPr>
          <a:lstStyle/>
          <a:p>
            <a:r>
              <a:rPr lang="en-US" sz="1200" dirty="0"/>
              <a:t>Am J </a:t>
            </a:r>
            <a:r>
              <a:rPr lang="en-US" sz="1200" dirty="0" err="1"/>
              <a:t>Clin</a:t>
            </a:r>
            <a:r>
              <a:rPr lang="en-US" sz="1200" dirty="0"/>
              <a:t> </a:t>
            </a:r>
            <a:r>
              <a:rPr lang="en-US" sz="1200" dirty="0" err="1"/>
              <a:t>Nutr</a:t>
            </a:r>
            <a:r>
              <a:rPr lang="en-US" sz="1200" dirty="0"/>
              <a:t> 31(7):1149-53.</a:t>
            </a:r>
          </a:p>
        </p:txBody>
      </p:sp>
      <p:pic>
        <p:nvPicPr>
          <p:cNvPr id="24" name="Picture 23">
            <a:extLst>
              <a:ext uri="{FF2B5EF4-FFF2-40B4-BE49-F238E27FC236}">
                <a16:creationId xmlns:a16="http://schemas.microsoft.com/office/drawing/2014/main" id="{83956DB7-5C1F-FA4B-898B-4C474D389C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3420" y="2788197"/>
            <a:ext cx="4178580" cy="3628795"/>
          </a:xfrm>
          <a:prstGeom prst="rect">
            <a:avLst/>
          </a:prstGeom>
        </p:spPr>
      </p:pic>
    </p:spTree>
    <p:extLst>
      <p:ext uri="{BB962C8B-B14F-4D97-AF65-F5344CB8AC3E}">
        <p14:creationId xmlns:p14="http://schemas.microsoft.com/office/powerpoint/2010/main" val="512146348"/>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6BEFF-3CE5-8D4C-8E30-3E11BD577A5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5E6D9-A7F9-3549-8398-9438A6349A4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19D94AD-ADED-884C-806B-0AE92F78B4E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325070" y="0"/>
            <a:ext cx="10606229" cy="7059771"/>
          </a:xfrm>
        </p:spPr>
      </p:pic>
    </p:spTree>
    <p:extLst>
      <p:ext uri="{BB962C8B-B14F-4D97-AF65-F5344CB8AC3E}">
        <p14:creationId xmlns:p14="http://schemas.microsoft.com/office/powerpoint/2010/main" val="3575794132"/>
      </p:ext>
    </p:extLst>
  </p:cSld>
  <p:clrMapOvr>
    <a:masterClrMapping/>
  </p:clrMapOvr>
  <p:transition spd="slow">
    <p:plus/>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b="1" dirty="0"/>
              <a:t>Tomato</a:t>
            </a:r>
            <a:r>
              <a:rPr lang="en-US" sz="2000" dirty="0"/>
              <a:t>, citrus, brewer’s yeast.</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DB39DB1-3BD8-0144-8E0D-20BDE31B19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564" y="2628900"/>
            <a:ext cx="1524000" cy="1346200"/>
          </a:xfrm>
          <a:prstGeom prst="rect">
            <a:avLst/>
          </a:prstGeom>
        </p:spPr>
      </p:pic>
      <p:pic>
        <p:nvPicPr>
          <p:cNvPr id="13" name="Picture 12">
            <a:extLst>
              <a:ext uri="{FF2B5EF4-FFF2-40B4-BE49-F238E27FC236}">
                <a16:creationId xmlns:a16="http://schemas.microsoft.com/office/drawing/2014/main" id="{A717DF9D-3135-8D46-9EC4-ADFF58C13B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9815" y="2552700"/>
            <a:ext cx="1524000" cy="1498600"/>
          </a:xfrm>
          <a:prstGeom prst="rect">
            <a:avLst/>
          </a:prstGeom>
        </p:spPr>
      </p:pic>
      <p:pic>
        <p:nvPicPr>
          <p:cNvPr id="15" name="Picture 14">
            <a:extLst>
              <a:ext uri="{FF2B5EF4-FFF2-40B4-BE49-F238E27FC236}">
                <a16:creationId xmlns:a16="http://schemas.microsoft.com/office/drawing/2014/main" id="{3137F489-002E-F642-B895-B059F21D76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9428" y="4223888"/>
            <a:ext cx="1749589" cy="2430908"/>
          </a:xfrm>
          <a:prstGeom prst="rect">
            <a:avLst/>
          </a:prstGeom>
        </p:spPr>
      </p:pic>
    </p:spTree>
    <p:extLst>
      <p:ext uri="{BB962C8B-B14F-4D97-AF65-F5344CB8AC3E}">
        <p14:creationId xmlns:p14="http://schemas.microsoft.com/office/powerpoint/2010/main" val="24942896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EAC5A-4732-DB4F-B081-BD7FB422080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76301" y="1207535"/>
            <a:ext cx="5481205" cy="5650465"/>
          </a:xfrm>
          <a:prstGeom prst="rect">
            <a:avLst/>
          </a:prstGeom>
        </p:spPr>
      </p:pic>
    </p:spTree>
    <p:extLst>
      <p:ext uri="{BB962C8B-B14F-4D97-AF65-F5344CB8AC3E}">
        <p14:creationId xmlns:p14="http://schemas.microsoft.com/office/powerpoint/2010/main" val="3675766076"/>
      </p:ext>
    </p:extLst>
  </p:cSld>
  <p:clrMapOvr>
    <a:masterClrMapping/>
  </p:clrMapOvr>
  <p:transition spd="slow">
    <p:wipe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b="1" dirty="0"/>
              <a:t>Meat</a:t>
            </a:r>
            <a:r>
              <a:rPr lang="en-US" sz="2000" dirty="0"/>
              <a:t> and </a:t>
            </a:r>
            <a:r>
              <a:rPr lang="en-US" sz="2000" b="1" dirty="0"/>
              <a:t>eggs</a:t>
            </a:r>
            <a:r>
              <a:rPr lang="en-US" sz="2000" dirty="0"/>
              <a:t>.</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4959961-1F58-9F40-AB67-5032B90247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74362" y="3033604"/>
            <a:ext cx="3977594" cy="3096756"/>
          </a:xfrm>
          <a:prstGeom prst="rect">
            <a:avLst/>
          </a:prstGeom>
        </p:spPr>
      </p:pic>
    </p:spTree>
    <p:extLst>
      <p:ext uri="{BB962C8B-B14F-4D97-AF65-F5344CB8AC3E}">
        <p14:creationId xmlns:p14="http://schemas.microsoft.com/office/powerpoint/2010/main" val="37557955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b="1" dirty="0"/>
              <a:t>Cheese</a:t>
            </a:r>
            <a:r>
              <a:rPr lang="en-US" sz="2000" dirty="0"/>
              <a:t>.</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264F32B-5162-174C-BE29-939FADD3E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166" y="2625634"/>
            <a:ext cx="4579013" cy="3854003"/>
          </a:xfrm>
          <a:prstGeom prst="rect">
            <a:avLst/>
          </a:prstGeom>
        </p:spPr>
      </p:pic>
    </p:spTree>
    <p:extLst>
      <p:ext uri="{BB962C8B-B14F-4D97-AF65-F5344CB8AC3E}">
        <p14:creationId xmlns:p14="http://schemas.microsoft.com/office/powerpoint/2010/main" val="960678585"/>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b="1" dirty="0"/>
              <a:t>Vinegar</a:t>
            </a:r>
            <a:r>
              <a:rPr lang="en-US" sz="2000" dirty="0"/>
              <a:t>.</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9988A85-6263-674A-895B-47CD430784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9258" y="1755055"/>
            <a:ext cx="2730499" cy="5188596"/>
          </a:xfrm>
          <a:prstGeom prst="rect">
            <a:avLst/>
          </a:prstGeom>
        </p:spPr>
      </p:pic>
    </p:spTree>
    <p:extLst>
      <p:ext uri="{BB962C8B-B14F-4D97-AF65-F5344CB8AC3E}">
        <p14:creationId xmlns:p14="http://schemas.microsoft.com/office/powerpoint/2010/main" val="1236402835"/>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dirty="0"/>
              <a:t>Deficiency of Magnesium or Vitamin C.</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156E4E5-28CA-DF45-A9DA-FD4564CFAE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650" y="4527182"/>
            <a:ext cx="3089423" cy="1847901"/>
          </a:xfrm>
          <a:prstGeom prst="rect">
            <a:avLst/>
          </a:prstGeom>
        </p:spPr>
      </p:pic>
      <p:pic>
        <p:nvPicPr>
          <p:cNvPr id="24" name="Picture 23">
            <a:extLst>
              <a:ext uri="{FF2B5EF4-FFF2-40B4-BE49-F238E27FC236}">
                <a16:creationId xmlns:a16="http://schemas.microsoft.com/office/drawing/2014/main" id="{0F7C92A8-327E-AA4B-9025-6B15AEF439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649" y="2446329"/>
            <a:ext cx="2993917" cy="1946046"/>
          </a:xfrm>
          <a:prstGeom prst="rect">
            <a:avLst/>
          </a:prstGeom>
        </p:spPr>
      </p:pic>
    </p:spTree>
    <p:extLst>
      <p:ext uri="{BB962C8B-B14F-4D97-AF65-F5344CB8AC3E}">
        <p14:creationId xmlns:p14="http://schemas.microsoft.com/office/powerpoint/2010/main" val="2199281957"/>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b="1" dirty="0"/>
              <a:t>Obesity</a:t>
            </a:r>
            <a:r>
              <a:rPr lang="en-US" sz="2000" dirty="0"/>
              <a:t>.</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4962D736-D14A-9448-86E0-EF20531673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950" y="2429691"/>
            <a:ext cx="3842849" cy="4569053"/>
          </a:xfrm>
          <a:prstGeom prst="rect">
            <a:avLst/>
          </a:prstGeom>
        </p:spPr>
      </p:pic>
    </p:spTree>
    <p:extLst>
      <p:ext uri="{BB962C8B-B14F-4D97-AF65-F5344CB8AC3E}">
        <p14:creationId xmlns:p14="http://schemas.microsoft.com/office/powerpoint/2010/main" val="3361086191"/>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99BAC1-A71E-144F-AE46-277BC3DCCD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0364" y="1337467"/>
            <a:ext cx="3581399" cy="5670550"/>
          </a:xfrm>
          <a:prstGeom prst="rect">
            <a:avLst/>
          </a:prstGeom>
        </p:spPr>
      </p:pic>
      <p:sp>
        <p:nvSpPr>
          <p:cNvPr id="2" name="Title 1">
            <a:extLst>
              <a:ext uri="{FF2B5EF4-FFF2-40B4-BE49-F238E27FC236}">
                <a16:creationId xmlns:a16="http://schemas.microsoft.com/office/drawing/2014/main" id="{1BB23032-F285-444A-ACF5-532802111F55}"/>
              </a:ext>
            </a:extLst>
          </p:cNvPr>
          <p:cNvSpPr>
            <a:spLocks noGrp="1"/>
          </p:cNvSpPr>
          <p:nvPr>
            <p:ph type="title"/>
          </p:nvPr>
        </p:nvSpPr>
        <p:spPr/>
        <p:txBody>
          <a:bodyPr>
            <a:noAutofit/>
          </a:bodyPr>
          <a:lstStyle/>
          <a:p>
            <a:r>
              <a:rPr lang="en-US" sz="2400" dirty="0"/>
              <a:t>Some foods and lifestyle factors increase reflux, dyspepsia or heartburn, but the mechanism may not be well understood.</a:t>
            </a:r>
          </a:p>
        </p:txBody>
      </p:sp>
      <p:sp>
        <p:nvSpPr>
          <p:cNvPr id="3" name="Content Placeholder 2">
            <a:extLst>
              <a:ext uri="{FF2B5EF4-FFF2-40B4-BE49-F238E27FC236}">
                <a16:creationId xmlns:a16="http://schemas.microsoft.com/office/drawing/2014/main" id="{0F56C697-51F5-EE4E-A2F6-8749D884AAE2}"/>
              </a:ext>
            </a:extLst>
          </p:cNvPr>
          <p:cNvSpPr>
            <a:spLocks noGrp="1"/>
          </p:cNvSpPr>
          <p:nvPr>
            <p:ph idx="1"/>
          </p:nvPr>
        </p:nvSpPr>
        <p:spPr>
          <a:xfrm>
            <a:off x="82262" y="1877217"/>
            <a:ext cx="5598102" cy="4591051"/>
          </a:xfrm>
        </p:spPr>
        <p:txBody>
          <a:bodyPr>
            <a:normAutofit/>
          </a:bodyPr>
          <a:lstStyle/>
          <a:p>
            <a:r>
              <a:rPr lang="en-US" sz="2000" dirty="0"/>
              <a:t>Improper (chest) breathing.</a:t>
            </a:r>
          </a:p>
        </p:txBody>
      </p:sp>
      <p:cxnSp>
        <p:nvCxnSpPr>
          <p:cNvPr id="8" name="Straight Connector 7">
            <a:extLst>
              <a:ext uri="{FF2B5EF4-FFF2-40B4-BE49-F238E27FC236}">
                <a16:creationId xmlns:a16="http://schemas.microsoft.com/office/drawing/2014/main" id="{92A3F56A-660D-D247-AA11-6DC26E54DD20}"/>
              </a:ext>
            </a:extLst>
          </p:cNvPr>
          <p:cNvCxnSpPr>
            <a:cxnSpLocks/>
          </p:cNvCxnSpPr>
          <p:nvPr/>
        </p:nvCxnSpPr>
        <p:spPr>
          <a:xfrm flipV="1">
            <a:off x="4241800" y="3225800"/>
            <a:ext cx="3296227" cy="152400"/>
          </a:xfrm>
          <a:prstGeom prst="line">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7" name="Picture 4" descr="38065827.jpg">
            <a:extLst>
              <a:ext uri="{FF2B5EF4-FFF2-40B4-BE49-F238E27FC236}">
                <a16:creationId xmlns:a16="http://schemas.microsoft.com/office/drawing/2014/main" id="{0396F7D0-2DA8-ED42-8A70-A210193BFF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20097" y="2579073"/>
            <a:ext cx="5122432"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759349"/>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A98B82-BF96-1F4A-AB2C-C78A52ADAD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1" y="1790701"/>
            <a:ext cx="4648199" cy="5067299"/>
          </a:xfrm>
          <a:prstGeom prst="rect">
            <a:avLst/>
          </a:prstGeom>
        </p:spPr>
      </p:pic>
      <p:sp>
        <p:nvSpPr>
          <p:cNvPr id="2" name="Title 1">
            <a:extLst>
              <a:ext uri="{FF2B5EF4-FFF2-40B4-BE49-F238E27FC236}">
                <a16:creationId xmlns:a16="http://schemas.microsoft.com/office/drawing/2014/main" id="{3C4A6C2F-DF30-F748-B2F9-BF4B2C38515F}"/>
              </a:ext>
            </a:extLst>
          </p:cNvPr>
          <p:cNvSpPr>
            <a:spLocks noGrp="1"/>
          </p:cNvSpPr>
          <p:nvPr>
            <p:ph type="title"/>
          </p:nvPr>
        </p:nvSpPr>
        <p:spPr/>
        <p:txBody>
          <a:bodyPr>
            <a:normAutofit/>
          </a:bodyPr>
          <a:lstStyle/>
          <a:p>
            <a:r>
              <a:rPr lang="en-US" sz="2200" dirty="0"/>
              <a:t>Repeated acid burns to the esophagus increases </a:t>
            </a:r>
            <a:r>
              <a:rPr lang="en-US" sz="2200" b="1" dirty="0"/>
              <a:t>cancer</a:t>
            </a:r>
            <a:r>
              <a:rPr lang="en-US" sz="2200" dirty="0"/>
              <a:t> risk. This precancerous condition is called Barrett’s esophagus. </a:t>
            </a:r>
            <a:r>
              <a:rPr lang="en-US" sz="2200" b="1" dirty="0"/>
              <a:t>Risks</a:t>
            </a:r>
            <a:r>
              <a:rPr lang="en-US" sz="2200" dirty="0"/>
              <a:t> are:</a:t>
            </a:r>
          </a:p>
        </p:txBody>
      </p:sp>
      <p:sp>
        <p:nvSpPr>
          <p:cNvPr id="3" name="Content Placeholder 2">
            <a:extLst>
              <a:ext uri="{FF2B5EF4-FFF2-40B4-BE49-F238E27FC236}">
                <a16:creationId xmlns:a16="http://schemas.microsoft.com/office/drawing/2014/main" id="{2F19491D-3830-6C4D-9E4A-56D23ED17CC0}"/>
              </a:ext>
            </a:extLst>
          </p:cNvPr>
          <p:cNvSpPr>
            <a:spLocks noGrp="1"/>
          </p:cNvSpPr>
          <p:nvPr>
            <p:ph idx="1"/>
          </p:nvPr>
        </p:nvSpPr>
        <p:spPr>
          <a:xfrm>
            <a:off x="542925" y="1978024"/>
            <a:ext cx="4819650" cy="4803775"/>
          </a:xfrm>
        </p:spPr>
        <p:txBody>
          <a:bodyPr>
            <a:noAutofit/>
          </a:bodyPr>
          <a:lstStyle/>
          <a:p>
            <a:pPr>
              <a:lnSpc>
                <a:spcPct val="120000"/>
              </a:lnSpc>
              <a:spcBef>
                <a:spcPts val="0"/>
              </a:spcBef>
            </a:pPr>
            <a:r>
              <a:rPr lang="en-US" sz="2000" b="1" dirty="0"/>
              <a:t>Diet deficient in fresh fruits and vegetables</a:t>
            </a:r>
            <a:r>
              <a:rPr lang="en-US" sz="2000" dirty="0"/>
              <a:t>.</a:t>
            </a:r>
          </a:p>
          <a:p>
            <a:pPr>
              <a:lnSpc>
                <a:spcPct val="120000"/>
              </a:lnSpc>
              <a:spcBef>
                <a:spcPts val="0"/>
              </a:spcBef>
            </a:pPr>
            <a:r>
              <a:rPr lang="en-US" sz="2000" dirty="0"/>
              <a:t>Diet rich in cereals to the neglect of fresh fruit and vegetables.</a:t>
            </a:r>
          </a:p>
          <a:p>
            <a:pPr>
              <a:lnSpc>
                <a:spcPct val="120000"/>
              </a:lnSpc>
              <a:spcBef>
                <a:spcPts val="0"/>
              </a:spcBef>
            </a:pPr>
            <a:r>
              <a:rPr lang="en-US" sz="2000" dirty="0"/>
              <a:t>Vitamin </a:t>
            </a:r>
            <a:r>
              <a:rPr lang="en-US" sz="2000" b="1" dirty="0"/>
              <a:t>A</a:t>
            </a:r>
            <a:r>
              <a:rPr lang="en-US" sz="2000" dirty="0"/>
              <a:t>, </a:t>
            </a:r>
            <a:r>
              <a:rPr lang="en-US" sz="2000" b="1" dirty="0"/>
              <a:t>C</a:t>
            </a:r>
            <a:r>
              <a:rPr lang="en-US" sz="2000" dirty="0"/>
              <a:t>, and </a:t>
            </a:r>
            <a:r>
              <a:rPr lang="en-US" sz="2000" b="1" dirty="0"/>
              <a:t>selenium </a:t>
            </a:r>
            <a:r>
              <a:rPr lang="en-US" sz="2000" dirty="0"/>
              <a:t>deficiency.</a:t>
            </a:r>
          </a:p>
          <a:p>
            <a:pPr>
              <a:lnSpc>
                <a:spcPct val="120000"/>
              </a:lnSpc>
              <a:spcBef>
                <a:spcPts val="0"/>
              </a:spcBef>
            </a:pPr>
            <a:r>
              <a:rPr lang="en-US" sz="2000" b="1" dirty="0"/>
              <a:t>Meat</a:t>
            </a:r>
            <a:r>
              <a:rPr lang="en-US" sz="2000" dirty="0"/>
              <a:t> and high </a:t>
            </a:r>
            <a:r>
              <a:rPr lang="en-US" sz="2000" b="1" dirty="0"/>
              <a:t>animal-fat</a:t>
            </a:r>
            <a:r>
              <a:rPr lang="en-US" sz="2000" dirty="0"/>
              <a:t> intake.</a:t>
            </a:r>
          </a:p>
          <a:p>
            <a:pPr>
              <a:lnSpc>
                <a:spcPct val="120000"/>
              </a:lnSpc>
              <a:spcBef>
                <a:spcPts val="0"/>
              </a:spcBef>
            </a:pPr>
            <a:r>
              <a:rPr lang="en-US" sz="2000" b="1" dirty="0"/>
              <a:t>Especially processed meat</a:t>
            </a:r>
            <a:r>
              <a:rPr lang="en-US" sz="2000" dirty="0"/>
              <a:t> consumption.</a:t>
            </a:r>
          </a:p>
          <a:p>
            <a:pPr>
              <a:lnSpc>
                <a:spcPct val="120000"/>
              </a:lnSpc>
              <a:spcBef>
                <a:spcPts val="0"/>
              </a:spcBef>
            </a:pPr>
            <a:r>
              <a:rPr lang="en-US" sz="2000" b="1" dirty="0"/>
              <a:t>Smoking</a:t>
            </a:r>
            <a:r>
              <a:rPr lang="en-US" sz="2000" dirty="0"/>
              <a:t>, </a:t>
            </a:r>
          </a:p>
          <a:p>
            <a:pPr>
              <a:lnSpc>
                <a:spcPct val="120000"/>
              </a:lnSpc>
              <a:spcBef>
                <a:spcPts val="0"/>
              </a:spcBef>
            </a:pPr>
            <a:r>
              <a:rPr lang="en-US" sz="2000" b="1" dirty="0"/>
              <a:t>Obesity</a:t>
            </a:r>
            <a:r>
              <a:rPr lang="en-US" sz="2000" dirty="0"/>
              <a:t>.</a:t>
            </a:r>
          </a:p>
          <a:p>
            <a:pPr>
              <a:lnSpc>
                <a:spcPct val="120000"/>
              </a:lnSpc>
              <a:spcBef>
                <a:spcPts val="0"/>
              </a:spcBef>
            </a:pPr>
            <a:r>
              <a:rPr lang="en-US" sz="2000" b="1" dirty="0"/>
              <a:t>Sugar</a:t>
            </a:r>
            <a:r>
              <a:rPr lang="en-US" sz="2000" dirty="0"/>
              <a:t>.</a:t>
            </a:r>
          </a:p>
          <a:p>
            <a:pPr>
              <a:lnSpc>
                <a:spcPct val="120000"/>
              </a:lnSpc>
              <a:spcBef>
                <a:spcPts val="0"/>
              </a:spcBef>
            </a:pPr>
            <a:r>
              <a:rPr lang="en-US" sz="2000" dirty="0"/>
              <a:t>Inflammatory diet.</a:t>
            </a:r>
          </a:p>
          <a:p>
            <a:pPr>
              <a:lnSpc>
                <a:spcPct val="120000"/>
              </a:lnSpc>
              <a:spcBef>
                <a:spcPts val="0"/>
              </a:spcBef>
            </a:pPr>
            <a:r>
              <a:rPr lang="en-US" sz="2000" b="1" dirty="0"/>
              <a:t>Pizza</a:t>
            </a:r>
            <a:r>
              <a:rPr lang="en-US" sz="2000" dirty="0"/>
              <a:t>.</a:t>
            </a:r>
          </a:p>
          <a:p>
            <a:pPr>
              <a:lnSpc>
                <a:spcPct val="120000"/>
              </a:lnSpc>
              <a:spcBef>
                <a:spcPts val="0"/>
              </a:spcBef>
            </a:pPr>
            <a:r>
              <a:rPr lang="en-US" sz="2000" dirty="0"/>
              <a:t>Wearing a </a:t>
            </a:r>
            <a:r>
              <a:rPr lang="en-US" sz="2000" b="1" dirty="0"/>
              <a:t>belt</a:t>
            </a:r>
            <a:r>
              <a:rPr lang="en-US" sz="2000" dirty="0"/>
              <a:t>.</a:t>
            </a:r>
          </a:p>
        </p:txBody>
      </p:sp>
      <p:sp>
        <p:nvSpPr>
          <p:cNvPr id="6" name="TextBox 5">
            <a:extLst>
              <a:ext uri="{FF2B5EF4-FFF2-40B4-BE49-F238E27FC236}">
                <a16:creationId xmlns:a16="http://schemas.microsoft.com/office/drawing/2014/main" id="{7FF3F7C7-3163-FD4F-B58D-90F198B62BA6}"/>
              </a:ext>
            </a:extLst>
          </p:cNvPr>
          <p:cNvSpPr txBox="1"/>
          <p:nvPr/>
        </p:nvSpPr>
        <p:spPr>
          <a:xfrm>
            <a:off x="6059955" y="6581002"/>
            <a:ext cx="2617320" cy="276999"/>
          </a:xfrm>
          <a:prstGeom prst="rect">
            <a:avLst/>
          </a:prstGeom>
          <a:noFill/>
        </p:spPr>
        <p:txBody>
          <a:bodyPr wrap="none" rtlCol="0">
            <a:spAutoFit/>
          </a:bodyPr>
          <a:lstStyle/>
          <a:p>
            <a:r>
              <a:rPr lang="en-US" sz="1200" dirty="0"/>
              <a:t>Cancer Causes Control. 24(1):193-201. </a:t>
            </a:r>
          </a:p>
        </p:txBody>
      </p:sp>
    </p:spTree>
    <p:extLst>
      <p:ext uri="{BB962C8B-B14F-4D97-AF65-F5344CB8AC3E}">
        <p14:creationId xmlns:p14="http://schemas.microsoft.com/office/powerpoint/2010/main" val="3476231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2929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2929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2929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2929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92929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92929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6BEFF-3CE5-8D4C-8E30-3E11BD577A5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5E6D9-A7F9-3549-8398-9438A6349A4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D2E13A2-3C04-454B-AA34-1B6FC9425D6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0303098" cy="6858000"/>
          </a:xfrm>
        </p:spPr>
      </p:pic>
    </p:spTree>
    <p:extLst>
      <p:ext uri="{BB962C8B-B14F-4D97-AF65-F5344CB8AC3E}">
        <p14:creationId xmlns:p14="http://schemas.microsoft.com/office/powerpoint/2010/main" val="2492297118"/>
      </p:ext>
    </p:extLst>
  </p:cSld>
  <p:clrMapOvr>
    <a:masterClrMapping/>
  </p:clrMapOvr>
  <p:transition spd="slow">
    <p:plus/>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B4F20-53F6-D74F-BBE5-7FC4BFF380B4}"/>
              </a:ext>
            </a:extLst>
          </p:cNvPr>
          <p:cNvSpPr>
            <a:spLocks noGrp="1"/>
          </p:cNvSpPr>
          <p:nvPr>
            <p:ph type="title"/>
          </p:nvPr>
        </p:nvSpPr>
        <p:spPr/>
        <p:txBody>
          <a:bodyPr>
            <a:noAutofit/>
          </a:bodyPr>
          <a:lstStyle/>
          <a:p>
            <a:r>
              <a:rPr lang="en-US" sz="3200" dirty="0"/>
              <a:t>If you are suffering with GERD you may find the following Natural remedies beneficial. </a:t>
            </a:r>
          </a:p>
        </p:txBody>
      </p:sp>
      <p:sp>
        <p:nvSpPr>
          <p:cNvPr id="3" name="Content Placeholder 2">
            <a:extLst>
              <a:ext uri="{FF2B5EF4-FFF2-40B4-BE49-F238E27FC236}">
                <a16:creationId xmlns:a16="http://schemas.microsoft.com/office/drawing/2014/main" id="{0823B0EC-1AE6-994A-8C4F-A0A5D08FDCAA}"/>
              </a:ext>
            </a:extLst>
          </p:cNvPr>
          <p:cNvSpPr>
            <a:spLocks noGrp="1"/>
          </p:cNvSpPr>
          <p:nvPr>
            <p:ph idx="1"/>
          </p:nvPr>
        </p:nvSpPr>
        <p:spPr>
          <a:xfrm>
            <a:off x="2683824" y="1876425"/>
            <a:ext cx="6282046" cy="4981575"/>
          </a:xfrm>
        </p:spPr>
        <p:txBody>
          <a:bodyPr>
            <a:noAutofit/>
          </a:bodyPr>
          <a:lstStyle/>
          <a:p>
            <a:pPr>
              <a:lnSpc>
                <a:spcPct val="120000"/>
              </a:lnSpc>
              <a:spcBef>
                <a:spcPts val="0"/>
              </a:spcBef>
            </a:pPr>
            <a:r>
              <a:rPr lang="en-US" sz="1800" dirty="0"/>
              <a:t>Eat </a:t>
            </a:r>
            <a:r>
              <a:rPr lang="en-US" sz="1800" b="1" dirty="0"/>
              <a:t>high fiber</a:t>
            </a:r>
            <a:r>
              <a:rPr lang="en-US" sz="1800" dirty="0"/>
              <a:t> fresh fruits and vegetables.</a:t>
            </a:r>
          </a:p>
          <a:p>
            <a:pPr>
              <a:lnSpc>
                <a:spcPct val="120000"/>
              </a:lnSpc>
              <a:spcBef>
                <a:spcPts val="0"/>
              </a:spcBef>
            </a:pPr>
            <a:r>
              <a:rPr lang="en-US" sz="1800" dirty="0"/>
              <a:t>Eat mainly </a:t>
            </a:r>
            <a:r>
              <a:rPr lang="en-US" sz="1800" b="1" dirty="0"/>
              <a:t>low-fat, low-calorie foods, </a:t>
            </a:r>
            <a:r>
              <a:rPr lang="en-US" sz="1800" dirty="0"/>
              <a:t>and</a:t>
            </a:r>
            <a:r>
              <a:rPr lang="en-US" sz="1800" b="1" dirty="0"/>
              <a:t> don’t overeat</a:t>
            </a:r>
            <a:r>
              <a:rPr lang="en-US" sz="1800" dirty="0"/>
              <a:t>.</a:t>
            </a:r>
          </a:p>
          <a:p>
            <a:pPr>
              <a:lnSpc>
                <a:spcPct val="120000"/>
              </a:lnSpc>
              <a:spcBef>
                <a:spcPts val="0"/>
              </a:spcBef>
            </a:pPr>
            <a:r>
              <a:rPr lang="en-US" sz="1800" dirty="0"/>
              <a:t>Maintain </a:t>
            </a:r>
            <a:r>
              <a:rPr lang="en-US" sz="1800" b="1" dirty="0"/>
              <a:t>regularity</a:t>
            </a:r>
            <a:r>
              <a:rPr lang="en-US" sz="1800" dirty="0"/>
              <a:t> in your meal </a:t>
            </a:r>
            <a:r>
              <a:rPr lang="en-US" sz="1800" b="1" dirty="0"/>
              <a:t>schedule</a:t>
            </a:r>
            <a:r>
              <a:rPr lang="en-US" sz="1800" dirty="0"/>
              <a:t>; eat at the exact same times every day.</a:t>
            </a:r>
          </a:p>
          <a:p>
            <a:pPr>
              <a:lnSpc>
                <a:spcPct val="120000"/>
              </a:lnSpc>
              <a:spcBef>
                <a:spcPts val="0"/>
              </a:spcBef>
            </a:pPr>
            <a:r>
              <a:rPr lang="en-US" sz="1800" dirty="0"/>
              <a:t>Leave at least</a:t>
            </a:r>
            <a:r>
              <a:rPr lang="en-US" sz="1800" b="1" dirty="0"/>
              <a:t> five hours between</a:t>
            </a:r>
            <a:r>
              <a:rPr lang="en-US" sz="1800" dirty="0"/>
              <a:t> your meals.</a:t>
            </a:r>
          </a:p>
          <a:p>
            <a:pPr>
              <a:lnSpc>
                <a:spcPct val="120000"/>
              </a:lnSpc>
              <a:spcBef>
                <a:spcPts val="0"/>
              </a:spcBef>
            </a:pPr>
            <a:r>
              <a:rPr lang="en-US" sz="1800" dirty="0"/>
              <a:t>Eat only two meals a day (skip supper) and </a:t>
            </a:r>
            <a:r>
              <a:rPr lang="en-US" sz="1800" b="1" dirty="0"/>
              <a:t>don’t snack</a:t>
            </a:r>
            <a:r>
              <a:rPr lang="en-US" sz="1800" dirty="0"/>
              <a:t>. If you do eat supper eat only fresh fruit.</a:t>
            </a:r>
          </a:p>
          <a:p>
            <a:pPr>
              <a:lnSpc>
                <a:spcPct val="120000"/>
              </a:lnSpc>
              <a:spcBef>
                <a:spcPts val="0"/>
              </a:spcBef>
            </a:pPr>
            <a:r>
              <a:rPr lang="en-US" sz="1800" dirty="0"/>
              <a:t>Don’t eat with in 3 hours of going to bed.</a:t>
            </a:r>
          </a:p>
          <a:p>
            <a:pPr>
              <a:lnSpc>
                <a:spcPct val="120000"/>
              </a:lnSpc>
              <a:spcBef>
                <a:spcPts val="0"/>
              </a:spcBef>
            </a:pPr>
            <a:r>
              <a:rPr lang="en-US" sz="1800" dirty="0"/>
              <a:t>Take small bites and </a:t>
            </a:r>
            <a:r>
              <a:rPr lang="en-US" sz="1800" b="1" dirty="0"/>
              <a:t>chew</a:t>
            </a:r>
            <a:r>
              <a:rPr lang="en-US" sz="1800" dirty="0"/>
              <a:t> them well. </a:t>
            </a:r>
          </a:p>
          <a:p>
            <a:pPr>
              <a:lnSpc>
                <a:spcPct val="120000"/>
              </a:lnSpc>
              <a:spcBef>
                <a:spcPts val="0"/>
              </a:spcBef>
            </a:pPr>
            <a:r>
              <a:rPr lang="en-US" sz="1800" dirty="0"/>
              <a:t>Take a short </a:t>
            </a:r>
            <a:r>
              <a:rPr lang="en-US" sz="1800" b="1" dirty="0"/>
              <a:t>walk</a:t>
            </a:r>
            <a:r>
              <a:rPr lang="en-US" sz="1800" dirty="0"/>
              <a:t> immediately </a:t>
            </a:r>
            <a:r>
              <a:rPr lang="en-US" sz="1800" b="1" dirty="0"/>
              <a:t>after meals</a:t>
            </a:r>
            <a:r>
              <a:rPr lang="en-US" sz="1800" dirty="0"/>
              <a:t>.</a:t>
            </a:r>
          </a:p>
          <a:p>
            <a:pPr>
              <a:lnSpc>
                <a:spcPct val="120000"/>
              </a:lnSpc>
              <a:spcBef>
                <a:spcPts val="0"/>
              </a:spcBef>
            </a:pPr>
            <a:r>
              <a:rPr lang="en-US" sz="1800" b="1" dirty="0"/>
              <a:t>Don’t make or eat liquid meals</a:t>
            </a:r>
            <a:r>
              <a:rPr lang="en-US" sz="1800" dirty="0"/>
              <a:t> (soup, smoothies, porridges).</a:t>
            </a:r>
          </a:p>
          <a:p>
            <a:pPr>
              <a:lnSpc>
                <a:spcPct val="120000"/>
              </a:lnSpc>
              <a:spcBef>
                <a:spcPts val="0"/>
              </a:spcBef>
            </a:pPr>
            <a:r>
              <a:rPr lang="en-US" sz="1800" b="1" dirty="0"/>
              <a:t>Drink 8-10 glasses of water a day</a:t>
            </a:r>
            <a:r>
              <a:rPr lang="en-US" sz="1800" dirty="0"/>
              <a:t>, taken at least </a:t>
            </a:r>
            <a:r>
              <a:rPr lang="en-US" sz="1800" b="1" dirty="0"/>
              <a:t>30 minutes before </a:t>
            </a:r>
            <a:r>
              <a:rPr lang="en-US" sz="1800" dirty="0"/>
              <a:t>meals or </a:t>
            </a:r>
            <a:r>
              <a:rPr lang="en-US" sz="1800" b="1" dirty="0"/>
              <a:t>2 hours after</a:t>
            </a:r>
            <a:r>
              <a:rPr lang="en-US" sz="1800" dirty="0"/>
              <a:t> meals.</a:t>
            </a:r>
          </a:p>
          <a:p>
            <a:pPr>
              <a:lnSpc>
                <a:spcPct val="120000"/>
              </a:lnSpc>
              <a:spcBef>
                <a:spcPts val="0"/>
              </a:spcBef>
            </a:pPr>
            <a:r>
              <a:rPr lang="en-US" sz="1800" dirty="0"/>
              <a:t>Wear warm clothes with no tight bands around the waist.</a:t>
            </a:r>
          </a:p>
        </p:txBody>
      </p:sp>
      <p:pic>
        <p:nvPicPr>
          <p:cNvPr id="6" name="Picture 5">
            <a:extLst>
              <a:ext uri="{FF2B5EF4-FFF2-40B4-BE49-F238E27FC236}">
                <a16:creationId xmlns:a16="http://schemas.microsoft.com/office/drawing/2014/main" id="{FD782EB0-EE79-B04A-8D9D-72CA5BCFFB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7527" y="1283523"/>
            <a:ext cx="3420000" cy="5972175"/>
          </a:xfrm>
          <a:prstGeom prst="rect">
            <a:avLst/>
          </a:prstGeom>
        </p:spPr>
      </p:pic>
    </p:spTree>
    <p:extLst>
      <p:ext uri="{BB962C8B-B14F-4D97-AF65-F5344CB8AC3E}">
        <p14:creationId xmlns:p14="http://schemas.microsoft.com/office/powerpoint/2010/main" val="18961035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2929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2929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2929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2929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92929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4F4A-5833-E54F-808A-3482ABC654A1}"/>
              </a:ext>
            </a:extLst>
          </p:cNvPr>
          <p:cNvSpPr>
            <a:spLocks noGrp="1"/>
          </p:cNvSpPr>
          <p:nvPr>
            <p:ph type="title"/>
          </p:nvPr>
        </p:nvSpPr>
        <p:spPr/>
        <p:txBody>
          <a:bodyPr>
            <a:noAutofit/>
          </a:bodyPr>
          <a:lstStyle/>
          <a:p>
            <a:r>
              <a:rPr lang="en-US" sz="2800" dirty="0"/>
              <a:t>If you are currently in pain and looking for relief and healing, </a:t>
            </a:r>
            <a:r>
              <a:rPr lang="en-US" sz="2800" b="1" dirty="0"/>
              <a:t>the following remedies could help</a:t>
            </a:r>
            <a:r>
              <a:rPr lang="en-US" sz="2800" dirty="0"/>
              <a:t>.</a:t>
            </a:r>
          </a:p>
        </p:txBody>
      </p:sp>
      <p:sp>
        <p:nvSpPr>
          <p:cNvPr id="3" name="Content Placeholder 2">
            <a:extLst>
              <a:ext uri="{FF2B5EF4-FFF2-40B4-BE49-F238E27FC236}">
                <a16:creationId xmlns:a16="http://schemas.microsoft.com/office/drawing/2014/main" id="{BF6F4F4A-C5E8-7945-A77D-2C5D4598C42E}"/>
              </a:ext>
            </a:extLst>
          </p:cNvPr>
          <p:cNvSpPr>
            <a:spLocks noGrp="1"/>
          </p:cNvSpPr>
          <p:nvPr>
            <p:ph idx="1"/>
          </p:nvPr>
        </p:nvSpPr>
        <p:spPr>
          <a:xfrm>
            <a:off x="400050" y="2120900"/>
            <a:ext cx="7886700" cy="4564908"/>
          </a:xfrm>
        </p:spPr>
        <p:txBody>
          <a:bodyPr>
            <a:normAutofit fontScale="92500" lnSpcReduction="10000"/>
          </a:bodyPr>
          <a:lstStyle/>
          <a:p>
            <a:r>
              <a:rPr lang="en-US" b="1" dirty="0"/>
              <a:t>Charcoal</a:t>
            </a:r>
            <a:r>
              <a:rPr lang="en-US" dirty="0"/>
              <a:t> capsules, tablets, or powder.</a:t>
            </a:r>
          </a:p>
          <a:p>
            <a:r>
              <a:rPr lang="en-US" dirty="0"/>
              <a:t>Fruit, beans and vegetables.</a:t>
            </a:r>
          </a:p>
          <a:p>
            <a:r>
              <a:rPr lang="en-US" dirty="0"/>
              <a:t>Pears, bananas, cucumber and kiwi. </a:t>
            </a:r>
          </a:p>
          <a:p>
            <a:r>
              <a:rPr lang="en-US" b="1" dirty="0"/>
              <a:t>Cabbage</a:t>
            </a:r>
            <a:r>
              <a:rPr lang="en-US" dirty="0"/>
              <a:t> and its juice.</a:t>
            </a:r>
          </a:p>
          <a:p>
            <a:r>
              <a:rPr lang="en-US" dirty="0"/>
              <a:t>Carrots, kale, radish.</a:t>
            </a:r>
          </a:p>
          <a:p>
            <a:r>
              <a:rPr lang="en-US" b="1" dirty="0"/>
              <a:t>Broccoli sprouts</a:t>
            </a:r>
            <a:r>
              <a:rPr lang="en-US" dirty="0"/>
              <a:t>.</a:t>
            </a:r>
          </a:p>
          <a:p>
            <a:r>
              <a:rPr lang="en-US" b="1" dirty="0"/>
              <a:t>Aloe Vera</a:t>
            </a:r>
            <a:r>
              <a:rPr lang="en-US" dirty="0"/>
              <a:t> Juice.</a:t>
            </a:r>
          </a:p>
          <a:p>
            <a:r>
              <a:rPr lang="en-US" dirty="0"/>
              <a:t>Carob.</a:t>
            </a:r>
          </a:p>
          <a:p>
            <a:r>
              <a:rPr lang="en-US" dirty="0"/>
              <a:t>Dandelion tea.</a:t>
            </a:r>
          </a:p>
          <a:p>
            <a:r>
              <a:rPr lang="en-US" dirty="0"/>
              <a:t>Fresh Comfrey.</a:t>
            </a:r>
          </a:p>
        </p:txBody>
      </p:sp>
      <p:pic>
        <p:nvPicPr>
          <p:cNvPr id="9" name="Picture 8">
            <a:extLst>
              <a:ext uri="{FF2B5EF4-FFF2-40B4-BE49-F238E27FC236}">
                <a16:creationId xmlns:a16="http://schemas.microsoft.com/office/drawing/2014/main" id="{55137137-C69C-2646-8DF4-C9838C512EDE}"/>
              </a:ext>
            </a:extLst>
          </p:cNvPr>
          <p:cNvPicPr>
            <a:picLocks noChangeAspect="1"/>
          </p:cNvPicPr>
          <p:nvPr/>
        </p:nvPicPr>
        <p:blipFill>
          <a:blip r:embed="rId2"/>
          <a:stretch>
            <a:fillRect/>
          </a:stretch>
        </p:blipFill>
        <p:spPr>
          <a:xfrm>
            <a:off x="3845700" y="1800225"/>
            <a:ext cx="6212700" cy="5057775"/>
          </a:xfrm>
          <a:prstGeom prst="rect">
            <a:avLst/>
          </a:prstGeom>
        </p:spPr>
      </p:pic>
    </p:spTree>
    <p:extLst>
      <p:ext uri="{BB962C8B-B14F-4D97-AF65-F5344CB8AC3E}">
        <p14:creationId xmlns:p14="http://schemas.microsoft.com/office/powerpoint/2010/main" val="23763309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2929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2929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2929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2929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4D9D-6932-9A43-8747-5A0066E4034D}"/>
              </a:ext>
            </a:extLst>
          </p:cNvPr>
          <p:cNvSpPr>
            <a:spLocks noGrp="1"/>
          </p:cNvSpPr>
          <p:nvPr>
            <p:ph type="title"/>
          </p:nvPr>
        </p:nvSpPr>
        <p:spPr>
          <a:xfrm>
            <a:off x="700634" y="186996"/>
            <a:ext cx="8383979" cy="1325563"/>
          </a:xfrm>
        </p:spPr>
        <p:txBody>
          <a:bodyPr>
            <a:noAutofit/>
          </a:bodyPr>
          <a:lstStyle/>
          <a:p>
            <a:r>
              <a:rPr lang="en-US" sz="3600" dirty="0"/>
              <a:t>Reflux disease can be reversed with simple lifestyle changes and natural remedies.</a:t>
            </a:r>
          </a:p>
        </p:txBody>
      </p:sp>
      <p:pic>
        <p:nvPicPr>
          <p:cNvPr id="5" name="Picture 4">
            <a:extLst>
              <a:ext uri="{FF2B5EF4-FFF2-40B4-BE49-F238E27FC236}">
                <a16:creationId xmlns:a16="http://schemas.microsoft.com/office/drawing/2014/main" id="{86B10705-F713-194B-9569-CBBA136F0C0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contrast="-2000"/>
                    </a14:imgEffect>
                  </a14:imgLayer>
                </a14:imgProps>
              </a:ext>
              <a:ext uri="{28A0092B-C50C-407E-A947-70E740481C1C}">
                <a14:useLocalDpi xmlns:a14="http://schemas.microsoft.com/office/drawing/2010/main"/>
              </a:ext>
            </a:extLst>
          </a:blip>
          <a:srcRect/>
          <a:stretch/>
        </p:blipFill>
        <p:spPr>
          <a:xfrm>
            <a:off x="1735319" y="2122783"/>
            <a:ext cx="5673361" cy="4582197"/>
          </a:xfrm>
          <a:prstGeom prst="rect">
            <a:avLst/>
          </a:prstGeom>
        </p:spPr>
      </p:pic>
    </p:spTree>
    <p:extLst>
      <p:ext uri="{BB962C8B-B14F-4D97-AF65-F5344CB8AC3E}">
        <p14:creationId xmlns:p14="http://schemas.microsoft.com/office/powerpoint/2010/main" val="2580953220"/>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0F07F-92E3-194E-962A-CFE163A235E0}"/>
              </a:ext>
            </a:extLst>
          </p:cNvPr>
          <p:cNvSpPr>
            <a:spLocks noGrp="1"/>
          </p:cNvSpPr>
          <p:nvPr>
            <p:ph type="title"/>
          </p:nvPr>
        </p:nvSpPr>
        <p:spPr>
          <a:xfrm>
            <a:off x="361951" y="115744"/>
            <a:ext cx="7886700" cy="1325563"/>
          </a:xfrm>
        </p:spPr>
        <p:txBody>
          <a:bodyPr>
            <a:normAutofit/>
          </a:bodyPr>
          <a:lstStyle/>
          <a:p>
            <a:r>
              <a:rPr lang="en-US" sz="4800" dirty="0"/>
              <a:t>Schedule Of The Day</a:t>
            </a:r>
            <a:br>
              <a:rPr lang="en-US" dirty="0"/>
            </a:br>
            <a:r>
              <a:rPr lang="en-US" sz="2000" dirty="0"/>
              <a:t>(Even if you are not used to it, you can do it until it becomes a good habit.)</a:t>
            </a:r>
            <a:endParaRPr lang="en-US" dirty="0"/>
          </a:p>
        </p:txBody>
      </p:sp>
      <p:sp>
        <p:nvSpPr>
          <p:cNvPr id="3" name="Content Placeholder 2">
            <a:extLst>
              <a:ext uri="{FF2B5EF4-FFF2-40B4-BE49-F238E27FC236}">
                <a16:creationId xmlns:a16="http://schemas.microsoft.com/office/drawing/2014/main" id="{2BD356D0-E6A8-1A47-AA88-A92B6E6048E2}"/>
              </a:ext>
            </a:extLst>
          </p:cNvPr>
          <p:cNvSpPr>
            <a:spLocks noGrp="1"/>
          </p:cNvSpPr>
          <p:nvPr>
            <p:ph idx="1"/>
          </p:nvPr>
        </p:nvSpPr>
        <p:spPr>
          <a:xfrm>
            <a:off x="361950" y="1781299"/>
            <a:ext cx="8782049" cy="5076701"/>
          </a:xfrm>
        </p:spPr>
        <p:txBody>
          <a:bodyPr>
            <a:noAutofit/>
          </a:bodyPr>
          <a:lstStyle/>
          <a:p>
            <a:pPr>
              <a:lnSpc>
                <a:spcPct val="120000"/>
              </a:lnSpc>
              <a:spcBef>
                <a:spcPts val="0"/>
              </a:spcBef>
            </a:pPr>
            <a:r>
              <a:rPr lang="en-US" sz="1500" b="1" dirty="0"/>
              <a:t>5:00am	Get out of bed. Drink one quart of warm water. Take a 15 minute walk outdoors. </a:t>
            </a:r>
          </a:p>
          <a:p>
            <a:pPr>
              <a:lnSpc>
                <a:spcPct val="120000"/>
              </a:lnSpc>
              <a:spcBef>
                <a:spcPts val="0"/>
              </a:spcBef>
            </a:pPr>
            <a:r>
              <a:rPr lang="en-US" sz="1500" b="1" dirty="0"/>
              <a:t>6:30am	Drink one cup of dandelion and/or comfrey tea.  </a:t>
            </a:r>
          </a:p>
          <a:p>
            <a:pPr>
              <a:lnSpc>
                <a:spcPct val="120000"/>
              </a:lnSpc>
              <a:spcBef>
                <a:spcPts val="0"/>
              </a:spcBef>
            </a:pPr>
            <a:r>
              <a:rPr lang="en-US" sz="1500" b="1" dirty="0"/>
              <a:t>7:00am 	Eat a breakfast of mostly fresh fruits (e.g. bananas, pears, kiwi, any fresh fruit) </a:t>
            </a:r>
          </a:p>
          <a:p>
            <a:pPr lvl="1">
              <a:lnSpc>
                <a:spcPct val="120000"/>
              </a:lnSpc>
              <a:spcBef>
                <a:spcPts val="0"/>
              </a:spcBef>
            </a:pPr>
            <a:r>
              <a:rPr lang="en-US" sz="1500" b="1" dirty="0"/>
              <a:t>After Breakfast take a 15 minute walk outdoors.   </a:t>
            </a:r>
          </a:p>
          <a:p>
            <a:pPr>
              <a:lnSpc>
                <a:spcPct val="120000"/>
              </a:lnSpc>
              <a:spcBef>
                <a:spcPts val="0"/>
              </a:spcBef>
            </a:pPr>
            <a:r>
              <a:rPr lang="en-US" sz="1500" b="1" dirty="0"/>
              <a:t>10:00 am	Drink another quart of water with one teaspoon of activated charcoal in it. </a:t>
            </a:r>
          </a:p>
          <a:p>
            <a:pPr lvl="1">
              <a:lnSpc>
                <a:spcPct val="120000"/>
              </a:lnSpc>
              <a:spcBef>
                <a:spcPts val="0"/>
              </a:spcBef>
            </a:pPr>
            <a:r>
              <a:rPr lang="en-US" sz="1500" b="1" dirty="0"/>
              <a:t>Take a short walk if possible.</a:t>
            </a:r>
          </a:p>
          <a:p>
            <a:pPr>
              <a:lnSpc>
                <a:spcPct val="120000"/>
              </a:lnSpc>
              <a:spcBef>
                <a:spcPts val="0"/>
              </a:spcBef>
            </a:pPr>
            <a:r>
              <a:rPr lang="en-US" sz="1500" b="1" dirty="0"/>
              <a:t>12:30pm	Drink another cup of dandelion and/or comfrey tea.</a:t>
            </a:r>
          </a:p>
          <a:p>
            <a:pPr>
              <a:lnSpc>
                <a:spcPct val="120000"/>
              </a:lnSpc>
              <a:spcBef>
                <a:spcPts val="0"/>
              </a:spcBef>
            </a:pPr>
            <a:r>
              <a:rPr lang="en-US" sz="1500" b="1" dirty="0"/>
              <a:t>1:00pm 	Lunch: eat at the exact same time every day. </a:t>
            </a:r>
          </a:p>
          <a:p>
            <a:pPr lvl="1">
              <a:lnSpc>
                <a:spcPct val="120000"/>
              </a:lnSpc>
              <a:spcBef>
                <a:spcPts val="0"/>
              </a:spcBef>
            </a:pPr>
            <a:r>
              <a:rPr lang="en-US" sz="1500" b="1" dirty="0"/>
              <a:t>Concentrate on good vegetables, raw or steamed and less on prepared or complex foods. </a:t>
            </a:r>
          </a:p>
          <a:p>
            <a:pPr lvl="1">
              <a:lnSpc>
                <a:spcPct val="120000"/>
              </a:lnSpc>
              <a:spcBef>
                <a:spcPts val="0"/>
              </a:spcBef>
            </a:pPr>
            <a:r>
              <a:rPr lang="en-US" sz="1500" b="1" dirty="0"/>
              <a:t>Avoid mixing fruits and vegetables at the same meal.</a:t>
            </a:r>
          </a:p>
          <a:p>
            <a:pPr lvl="1">
              <a:lnSpc>
                <a:spcPct val="120000"/>
              </a:lnSpc>
              <a:spcBef>
                <a:spcPts val="0"/>
              </a:spcBef>
            </a:pPr>
            <a:r>
              <a:rPr lang="en-US" sz="1500" b="1" dirty="0"/>
              <a:t>Chew your food well and don’t overeat.</a:t>
            </a:r>
          </a:p>
          <a:p>
            <a:pPr lvl="1">
              <a:lnSpc>
                <a:spcPct val="120000"/>
              </a:lnSpc>
              <a:spcBef>
                <a:spcPts val="0"/>
              </a:spcBef>
            </a:pPr>
            <a:r>
              <a:rPr lang="en-US" sz="1500" b="1" dirty="0"/>
              <a:t>See our website for some recipes: </a:t>
            </a:r>
            <a:r>
              <a:rPr lang="en-US" sz="1500" b="1" dirty="0" err="1"/>
              <a:t>www.NorthernLightsHealthEducation.com</a:t>
            </a:r>
            <a:endParaRPr lang="en-US" sz="1500" b="1" dirty="0"/>
          </a:p>
          <a:p>
            <a:pPr lvl="1">
              <a:lnSpc>
                <a:spcPct val="120000"/>
              </a:lnSpc>
              <a:spcBef>
                <a:spcPts val="0"/>
              </a:spcBef>
            </a:pPr>
            <a:r>
              <a:rPr lang="en-US" sz="1500" b="1" dirty="0"/>
              <a:t>After lunch take a 15 minute walk outdoors.</a:t>
            </a:r>
          </a:p>
          <a:p>
            <a:pPr>
              <a:lnSpc>
                <a:spcPct val="120000"/>
              </a:lnSpc>
              <a:spcBef>
                <a:spcPts val="0"/>
              </a:spcBef>
            </a:pPr>
            <a:r>
              <a:rPr lang="en-US" sz="1500" b="1" dirty="0"/>
              <a:t>3:30pm	Drink one quart of water, no need to rush.</a:t>
            </a:r>
          </a:p>
          <a:p>
            <a:pPr lvl="1">
              <a:lnSpc>
                <a:spcPct val="120000"/>
              </a:lnSpc>
              <a:spcBef>
                <a:spcPts val="0"/>
              </a:spcBef>
            </a:pPr>
            <a:r>
              <a:rPr lang="en-US" sz="1500" b="1" dirty="0"/>
              <a:t>Take a short walk if possible.</a:t>
            </a:r>
          </a:p>
          <a:p>
            <a:pPr>
              <a:lnSpc>
                <a:spcPct val="120000"/>
              </a:lnSpc>
              <a:spcBef>
                <a:spcPts val="0"/>
              </a:spcBef>
            </a:pPr>
            <a:r>
              <a:rPr lang="en-US" sz="1500" b="1" dirty="0"/>
              <a:t>6:00pm	It would be best to skip supper, </a:t>
            </a:r>
          </a:p>
          <a:p>
            <a:pPr lvl="1">
              <a:lnSpc>
                <a:spcPct val="120000"/>
              </a:lnSpc>
              <a:spcBef>
                <a:spcPts val="0"/>
              </a:spcBef>
            </a:pPr>
            <a:r>
              <a:rPr lang="en-US" sz="1500" b="1" dirty="0"/>
              <a:t>But if you can’t eat only fresh fruit, chew it well and take a walk afterwards. </a:t>
            </a:r>
          </a:p>
          <a:p>
            <a:pPr>
              <a:lnSpc>
                <a:spcPct val="120000"/>
              </a:lnSpc>
              <a:spcBef>
                <a:spcPts val="0"/>
              </a:spcBef>
            </a:pPr>
            <a:r>
              <a:rPr lang="en-US" sz="1500" b="1" dirty="0"/>
              <a:t>             9:00pm  Bedtime.</a:t>
            </a:r>
          </a:p>
        </p:txBody>
      </p:sp>
    </p:spTree>
    <p:extLst>
      <p:ext uri="{BB962C8B-B14F-4D97-AF65-F5344CB8AC3E}">
        <p14:creationId xmlns:p14="http://schemas.microsoft.com/office/powerpoint/2010/main" val="5082834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797979"/>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797979"/>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797979"/>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797979"/>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797979"/>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797979"/>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797979"/>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797979"/>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797979"/>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9" end="9"/>
                                            </p:txEl>
                                          </p:spTgt>
                                        </p:tgtEl>
                                        <p:attrNameLst>
                                          <p:attrName>ppt_c</p:attrName>
                                        </p:attrNameLst>
                                      </p:cBhvr>
                                      <p:to>
                                        <a:srgbClr val="797979"/>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0" end="10"/>
                                            </p:txEl>
                                          </p:spTgt>
                                        </p:tgtEl>
                                        <p:attrNameLst>
                                          <p:attrName>ppt_c</p:attrName>
                                        </p:attrNameLst>
                                      </p:cBhvr>
                                      <p:to>
                                        <a:srgbClr val="797979"/>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1" end="11"/>
                                            </p:txEl>
                                          </p:spTgt>
                                        </p:tgtEl>
                                        <p:attrNameLst>
                                          <p:attrName>ppt_c</p:attrName>
                                        </p:attrNameLst>
                                      </p:cBhvr>
                                      <p:to>
                                        <a:srgbClr val="797979"/>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2" end="12"/>
                                            </p:txEl>
                                          </p:spTgt>
                                        </p:tgtEl>
                                        <p:attrNameLst>
                                          <p:attrName>ppt_c</p:attrName>
                                        </p:attrNameLst>
                                      </p:cBhvr>
                                      <p:to>
                                        <a:srgbClr val="797979"/>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3" end="13"/>
                                            </p:txEl>
                                          </p:spTgt>
                                        </p:tgtEl>
                                        <p:attrNameLst>
                                          <p:attrName>ppt_c</p:attrName>
                                        </p:attrNameLst>
                                      </p:cBhvr>
                                      <p:to>
                                        <a:srgbClr val="797979"/>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4" end="14"/>
                                            </p:txEl>
                                          </p:spTgt>
                                        </p:tgtEl>
                                        <p:attrNameLst>
                                          <p:attrName>ppt_c</p:attrName>
                                        </p:attrNameLst>
                                      </p:cBhvr>
                                      <p:to>
                                        <a:srgbClr val="797979"/>
                                      </p:to>
                                    </p:animClr>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5" end="15"/>
                                            </p:txEl>
                                          </p:spTgt>
                                        </p:tgtEl>
                                        <p:attrNameLst>
                                          <p:attrName>ppt_c</p:attrName>
                                        </p:attrNameLst>
                                      </p:cBhvr>
                                      <p:to>
                                        <a:srgbClr val="797979"/>
                                      </p:to>
                                    </p:animClr>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6" end="16"/>
                                            </p:txEl>
                                          </p:spTgt>
                                        </p:tgtEl>
                                        <p:attrNameLst>
                                          <p:attrName>ppt_c</p:attrName>
                                        </p:attrNameLst>
                                      </p:cBhvr>
                                      <p:to>
                                        <a:srgbClr val="797979"/>
                                      </p:to>
                                    </p:animClr>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EB8FA-FBE4-E74A-AE6A-A94798292C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682" y="1923803"/>
            <a:ext cx="7634808" cy="4934197"/>
          </a:xfrm>
          <a:prstGeom prst="rect">
            <a:avLst/>
          </a:prstGeom>
        </p:spPr>
      </p:pic>
      <p:sp>
        <p:nvSpPr>
          <p:cNvPr id="2" name="Title 1">
            <a:extLst>
              <a:ext uri="{FF2B5EF4-FFF2-40B4-BE49-F238E27FC236}">
                <a16:creationId xmlns:a16="http://schemas.microsoft.com/office/drawing/2014/main" id="{BFC019D3-56C4-654B-B4E2-5ADF61F94368}"/>
              </a:ext>
            </a:extLst>
          </p:cNvPr>
          <p:cNvSpPr>
            <a:spLocks noGrp="1"/>
          </p:cNvSpPr>
          <p:nvPr>
            <p:ph type="title"/>
          </p:nvPr>
        </p:nvSpPr>
        <p:spPr>
          <a:xfrm>
            <a:off x="0" y="365126"/>
            <a:ext cx="9144000" cy="1325563"/>
          </a:xfrm>
        </p:spPr>
        <p:txBody>
          <a:bodyPr>
            <a:normAutofit/>
          </a:bodyPr>
          <a:lstStyle/>
          <a:p>
            <a:pPr algn="ctr"/>
            <a:r>
              <a:rPr lang="en-US" sz="4000" dirty="0"/>
              <a:t>Jannette: Hiatal Hernia, GERD, Indigestion </a:t>
            </a:r>
          </a:p>
        </p:txBody>
      </p:sp>
      <p:sp>
        <p:nvSpPr>
          <p:cNvPr id="8" name="Content Placeholder 7">
            <a:extLst>
              <a:ext uri="{FF2B5EF4-FFF2-40B4-BE49-F238E27FC236}">
                <a16:creationId xmlns:a16="http://schemas.microsoft.com/office/drawing/2014/main" id="{928CDDC5-BCE0-6843-B4C5-24CC172FBD5D}"/>
              </a:ext>
            </a:extLst>
          </p:cNvPr>
          <p:cNvSpPr>
            <a:spLocks noGrp="1"/>
          </p:cNvSpPr>
          <p:nvPr>
            <p:ph idx="1"/>
          </p:nvPr>
        </p:nvSpPr>
        <p:spPr>
          <a:xfrm>
            <a:off x="839648" y="2215232"/>
            <a:ext cx="4215740" cy="4351338"/>
          </a:xfrm>
        </p:spPr>
        <p:txBody>
          <a:bodyPr/>
          <a:lstStyle/>
          <a:p>
            <a:r>
              <a:rPr lang="en-US" dirty="0"/>
              <a:t>Multiple drugs.</a:t>
            </a:r>
          </a:p>
          <a:p>
            <a:r>
              <a:rPr lang="en-US" dirty="0"/>
              <a:t>Osteoporosis.</a:t>
            </a:r>
          </a:p>
          <a:p>
            <a:r>
              <a:rPr lang="en-US" dirty="0"/>
              <a:t>Tranquilizer. </a:t>
            </a:r>
          </a:p>
          <a:p>
            <a:r>
              <a:rPr lang="en-US" dirty="0"/>
              <a:t>Plant based diet high in fiber and complex carbohydrates.</a:t>
            </a:r>
          </a:p>
          <a:p>
            <a:r>
              <a:rPr lang="en-US" dirty="0"/>
              <a:t>FELT COMPLETELY AND BLISSFULLY WELL!!!</a:t>
            </a:r>
          </a:p>
        </p:txBody>
      </p:sp>
    </p:spTree>
    <p:extLst>
      <p:ext uri="{BB962C8B-B14F-4D97-AF65-F5344CB8AC3E}">
        <p14:creationId xmlns:p14="http://schemas.microsoft.com/office/powerpoint/2010/main" val="1471737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22732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07F265-524F-C04D-B02C-62995A851B10}"/>
              </a:ext>
            </a:extLst>
          </p:cNvPr>
          <p:cNvGrpSpPr/>
          <p:nvPr/>
        </p:nvGrpSpPr>
        <p:grpSpPr>
          <a:xfrm>
            <a:off x="-1" y="0"/>
            <a:ext cx="9144001" cy="6877256"/>
            <a:chOff x="1523999" y="1070849"/>
            <a:chExt cx="9144001" cy="5541867"/>
          </a:xfrm>
        </p:grpSpPr>
        <p:pic>
          <p:nvPicPr>
            <p:cNvPr id="5" name="Picture 4">
              <a:extLst>
                <a:ext uri="{FF2B5EF4-FFF2-40B4-BE49-F238E27FC236}">
                  <a16:creationId xmlns:a16="http://schemas.microsoft.com/office/drawing/2014/main" id="{89EA3B06-903A-2C40-9413-547026F288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22574" y="1070849"/>
              <a:ext cx="8945426" cy="5541867"/>
            </a:xfrm>
            <a:prstGeom prst="rect">
              <a:avLst/>
            </a:prstGeom>
          </p:spPr>
        </p:pic>
        <p:pic>
          <p:nvPicPr>
            <p:cNvPr id="6" name="Picture 5">
              <a:extLst>
                <a:ext uri="{FF2B5EF4-FFF2-40B4-BE49-F238E27FC236}">
                  <a16:creationId xmlns:a16="http://schemas.microsoft.com/office/drawing/2014/main" id="{F6809100-E46F-1748-892F-8E078F634A1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523999" y="1070849"/>
              <a:ext cx="198571" cy="5541867"/>
            </a:xfrm>
            <a:prstGeom prst="rect">
              <a:avLst/>
            </a:prstGeom>
          </p:spPr>
        </p:pic>
      </p:grpSp>
      <p:sp>
        <p:nvSpPr>
          <p:cNvPr id="7" name="TextBox 6">
            <a:extLst>
              <a:ext uri="{FF2B5EF4-FFF2-40B4-BE49-F238E27FC236}">
                <a16:creationId xmlns:a16="http://schemas.microsoft.com/office/drawing/2014/main" id="{0F457976-5A96-C248-91FA-BF6DB91B720A}"/>
              </a:ext>
            </a:extLst>
          </p:cNvPr>
          <p:cNvSpPr txBox="1"/>
          <p:nvPr/>
        </p:nvSpPr>
        <p:spPr>
          <a:xfrm>
            <a:off x="-1524000" y="257725"/>
            <a:ext cx="12192000"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48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Blueprint</a:t>
            </a:r>
            <a:r>
              <a:rPr lang="en-US" sz="4800" b="1" dirty="0">
                <a:ln/>
                <a:solidFill>
                  <a:srgbClr val="FFAB7A"/>
                </a:solidFill>
                <a:effectLst>
                  <a:glow rad="50800">
                    <a:schemeClr val="tx1">
                      <a:alpha val="60000"/>
                    </a:schemeClr>
                  </a:glow>
                  <a:outerShdw blurRad="50800" dist="38100" dir="2700000" algn="tl" rotWithShape="0">
                    <a:prstClr val="black">
                      <a:alpha val="40000"/>
                    </a:prstClr>
                  </a:outerShdw>
                </a:effectLst>
                <a:latin typeface="Quartera" pitchFamily="2" charset="0"/>
              </a:rPr>
              <a:t> </a:t>
            </a:r>
            <a:r>
              <a:rPr lang="en-US" sz="4800" dirty="0">
                <a:ln/>
                <a:solidFill>
                  <a:srgbClr val="FFAB7A"/>
                </a:solidFill>
                <a:effectLst>
                  <a:glow rad="165100">
                    <a:schemeClr val="tx1">
                      <a:alpha val="60000"/>
                    </a:schemeClr>
                  </a:glow>
                  <a:outerShdw blurRad="50800" dist="38100" dir="2700000" algn="tl" rotWithShape="0">
                    <a:prstClr val="black">
                      <a:alpha val="40000"/>
                    </a:prstClr>
                  </a:outerShdw>
                </a:effectLst>
                <a:latin typeface="Quartera" pitchFamily="2" charset="0"/>
              </a:rPr>
              <a:t>For Health And Healing</a:t>
            </a:r>
          </a:p>
        </p:txBody>
      </p:sp>
      <p:sp>
        <p:nvSpPr>
          <p:cNvPr id="8" name="TextBox 7">
            <a:extLst>
              <a:ext uri="{FF2B5EF4-FFF2-40B4-BE49-F238E27FC236}">
                <a16:creationId xmlns:a16="http://schemas.microsoft.com/office/drawing/2014/main" id="{6C8C2B3E-C3C2-8B46-B331-DB613CE9D00B}"/>
              </a:ext>
            </a:extLst>
          </p:cNvPr>
          <p:cNvSpPr txBox="1"/>
          <p:nvPr/>
        </p:nvSpPr>
        <p:spPr>
          <a:xfrm>
            <a:off x="3366442" y="6085429"/>
            <a:ext cx="2424672" cy="461163"/>
          </a:xfrm>
          <a:prstGeom prst="rect">
            <a:avLst/>
          </a:prstGeom>
          <a:noFill/>
        </p:spPr>
        <p:txBody>
          <a:bodyPr wrap="none" rtlCol="0">
            <a:prstTxWarp prst="textPlain">
              <a:avLst/>
            </a:prstTxWarp>
            <a:spAutoFit/>
            <a:scene3d>
              <a:camera prst="orthographicFront"/>
              <a:lightRig rig="soft" dir="t">
                <a:rot lat="0" lon="0" rev="15600000"/>
              </a:lightRig>
            </a:scene3d>
            <a:sp3d extrusionH="57150" prstMaterial="softEdge">
              <a:bevelT w="25400" h="38100"/>
            </a:sp3d>
          </a:bodyPr>
          <a:lstStyle/>
          <a:p>
            <a:r>
              <a:rPr lang="en-US" sz="2800" b="1" dirty="0">
                <a:ln/>
                <a:solidFill>
                  <a:schemeClr val="bg1"/>
                </a:solidFill>
                <a:effectLst>
                  <a:glow rad="101600">
                    <a:schemeClr val="tx1">
                      <a:alpha val="60000"/>
                    </a:schemeClr>
                  </a:glow>
                  <a:outerShdw blurRad="50800" dist="38100" dir="2700000" algn="tl" rotWithShape="0">
                    <a:prstClr val="black">
                      <a:alpha val="40000"/>
                    </a:prstClr>
                  </a:outerShdw>
                </a:effectLst>
                <a:latin typeface="Quartera" pitchFamily="2" charset="0"/>
              </a:rPr>
              <a:t>John Clark, M.D.</a:t>
            </a:r>
          </a:p>
        </p:txBody>
      </p:sp>
      <p:sp>
        <p:nvSpPr>
          <p:cNvPr id="9" name="TextBox 8">
            <a:extLst>
              <a:ext uri="{FF2B5EF4-FFF2-40B4-BE49-F238E27FC236}">
                <a16:creationId xmlns:a16="http://schemas.microsoft.com/office/drawing/2014/main" id="{657E0608-0196-8B4B-8904-0C778FA89FCD}"/>
              </a:ext>
            </a:extLst>
          </p:cNvPr>
          <p:cNvSpPr txBox="1"/>
          <p:nvPr/>
        </p:nvSpPr>
        <p:spPr>
          <a:xfrm>
            <a:off x="-1524000" y="1375514"/>
            <a:ext cx="1219200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3600" b="1" dirty="0">
                <a:ln/>
                <a:solidFill>
                  <a:srgbClr val="FFAB7A"/>
                </a:solidFill>
                <a:effectLst>
                  <a:glow rad="127000">
                    <a:schemeClr val="tx1">
                      <a:alpha val="60000"/>
                    </a:schemeClr>
                  </a:glow>
                  <a:outerShdw blurRad="50800" dist="38100" dir="2700000" algn="tl" rotWithShape="0">
                    <a:prstClr val="black">
                      <a:alpha val="40000"/>
                    </a:prstClr>
                  </a:outerShdw>
                </a:effectLst>
                <a:latin typeface="Quartera" pitchFamily="2" charset="0"/>
              </a:rPr>
              <a:t>Reversing Disease From Its Foundation </a:t>
            </a:r>
          </a:p>
        </p:txBody>
      </p:sp>
      <p:pic>
        <p:nvPicPr>
          <p:cNvPr id="10" name="Picture 9">
            <a:extLst>
              <a:ext uri="{FF2B5EF4-FFF2-40B4-BE49-F238E27FC236}">
                <a16:creationId xmlns:a16="http://schemas.microsoft.com/office/drawing/2014/main" id="{BA3B55FE-1C62-EC45-918F-D7DC82FE73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258697" y="2571070"/>
            <a:ext cx="2870791" cy="4306186"/>
          </a:xfrm>
          <a:prstGeom prst="rect">
            <a:avLst/>
          </a:prstGeom>
        </p:spPr>
      </p:pic>
      <p:sp>
        <p:nvSpPr>
          <p:cNvPr id="2" name="TextBox 1">
            <a:extLst>
              <a:ext uri="{FF2B5EF4-FFF2-40B4-BE49-F238E27FC236}">
                <a16:creationId xmlns:a16="http://schemas.microsoft.com/office/drawing/2014/main" id="{DEE85675-3C63-CF40-9F10-458D6560E128}"/>
              </a:ext>
            </a:extLst>
          </p:cNvPr>
          <p:cNvSpPr txBox="1"/>
          <p:nvPr/>
        </p:nvSpPr>
        <p:spPr>
          <a:xfrm>
            <a:off x="533400" y="2936830"/>
            <a:ext cx="7757160" cy="1619929"/>
          </a:xfrm>
          <a:prstGeom prst="rect">
            <a:avLst/>
          </a:prstGeom>
          <a:noFill/>
        </p:spPr>
        <p:txBody>
          <a:bodyPr wrap="square" rtlCol="0">
            <a:prstTxWarp prst="textDeflateInflate">
              <a:avLst>
                <a:gd name="adj" fmla="val 62283"/>
              </a:avLst>
            </a:prstTxWarp>
            <a:spAutoFit/>
          </a:bodyPr>
          <a:lstStyle/>
          <a:p>
            <a:pPr algn="ctr"/>
            <a:r>
              <a:rPr lang="en-US" dirty="0">
                <a:solidFill>
                  <a:schemeClr val="bg1"/>
                </a:solidFill>
                <a:effectLst>
                  <a:glow rad="101600">
                    <a:schemeClr val="tx1">
                      <a:alpha val="60000"/>
                    </a:schemeClr>
                  </a:glow>
                </a:effectLst>
              </a:rPr>
              <a:t>Heartburn, Indigestion, Reflux: </a:t>
            </a:r>
          </a:p>
          <a:p>
            <a:pPr algn="ctr"/>
            <a:r>
              <a:rPr lang="en-US" dirty="0">
                <a:solidFill>
                  <a:schemeClr val="bg1"/>
                </a:solidFill>
                <a:effectLst>
                  <a:glow rad="101600">
                    <a:schemeClr val="tx1">
                      <a:alpha val="60000"/>
                    </a:schemeClr>
                  </a:glow>
                </a:effectLst>
              </a:rPr>
              <a:t>Is There a Cure?</a:t>
            </a:r>
          </a:p>
        </p:txBody>
      </p:sp>
    </p:spTree>
    <p:extLst>
      <p:ext uri="{BB962C8B-B14F-4D97-AF65-F5344CB8AC3E}">
        <p14:creationId xmlns:p14="http://schemas.microsoft.com/office/powerpoint/2010/main" val="292222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CCE7-E625-A240-AA54-C5DEC554F08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C2375C3-9E04-D74C-B1F7-085BF72B45BC}"/>
              </a:ext>
            </a:extLst>
          </p:cNvPr>
          <p:cNvSpPr>
            <a:spLocks noGrp="1"/>
          </p:cNvSpPr>
          <p:nvPr>
            <p:ph idx="1"/>
          </p:nvPr>
        </p:nvSpPr>
        <p:spPr>
          <a:xfrm>
            <a:off x="3399712" y="2550627"/>
            <a:ext cx="5673036" cy="4146032"/>
          </a:xfrm>
        </p:spPr>
        <p:txBody>
          <a:bodyPr>
            <a:normAutofit/>
          </a:bodyPr>
          <a:lstStyle/>
          <a:p>
            <a:pPr marL="514350" indent="-514350">
              <a:buFont typeface="+mj-lt"/>
              <a:buAutoNum type="arabicPeriod"/>
            </a:pPr>
            <a:r>
              <a:rPr lang="en-US" sz="3200" dirty="0"/>
              <a:t>Lower esophageal sphincter failure.</a:t>
            </a:r>
          </a:p>
          <a:p>
            <a:pPr marL="514350" indent="-514350">
              <a:buFont typeface="+mj-lt"/>
              <a:buAutoNum type="arabicPeriod"/>
            </a:pPr>
            <a:r>
              <a:rPr lang="en-US" sz="3200" dirty="0"/>
              <a:t>Acid build up.</a:t>
            </a:r>
          </a:p>
          <a:p>
            <a:pPr marL="514350" indent="-514350">
              <a:buFont typeface="+mj-lt"/>
              <a:buAutoNum type="arabicPeriod"/>
            </a:pPr>
            <a:r>
              <a:rPr lang="en-US" sz="3200" dirty="0"/>
              <a:t>Sources of pressure causing reflux.</a:t>
            </a:r>
          </a:p>
          <a:p>
            <a:pPr marL="514350" indent="-514350">
              <a:buFont typeface="+mj-lt"/>
              <a:buAutoNum type="arabicPeriod"/>
            </a:pPr>
            <a:r>
              <a:rPr lang="en-US" sz="3200" dirty="0"/>
              <a:t>Beneficial lifestyle choices and simple natural remedies.</a:t>
            </a:r>
          </a:p>
        </p:txBody>
      </p:sp>
      <p:pic>
        <p:nvPicPr>
          <p:cNvPr id="4" name="Picture 3">
            <a:extLst>
              <a:ext uri="{FF2B5EF4-FFF2-40B4-BE49-F238E27FC236}">
                <a16:creationId xmlns:a16="http://schemas.microsoft.com/office/drawing/2014/main" id="{9A5AF732-F226-F44B-94F7-64A9052BD63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288" y="1476126"/>
            <a:ext cx="4176000" cy="5725019"/>
          </a:xfrm>
          <a:prstGeom prst="rect">
            <a:avLst/>
          </a:prstGeom>
        </p:spPr>
      </p:pic>
    </p:spTree>
    <p:extLst>
      <p:ext uri="{BB962C8B-B14F-4D97-AF65-F5344CB8AC3E}">
        <p14:creationId xmlns:p14="http://schemas.microsoft.com/office/powerpoint/2010/main" val="408191171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A7BD-F074-D64A-9C2B-711963A08B7E}"/>
              </a:ext>
            </a:extLst>
          </p:cNvPr>
          <p:cNvSpPr>
            <a:spLocks noGrp="1"/>
          </p:cNvSpPr>
          <p:nvPr>
            <p:ph type="title"/>
          </p:nvPr>
        </p:nvSpPr>
        <p:spPr/>
        <p:txBody>
          <a:bodyPr/>
          <a:lstStyle/>
          <a:p>
            <a:r>
              <a:rPr lang="en-US" dirty="0"/>
              <a:t>The Top 10  GERD Symptoms</a:t>
            </a:r>
          </a:p>
        </p:txBody>
      </p:sp>
      <p:sp>
        <p:nvSpPr>
          <p:cNvPr id="3" name="Content Placeholder 2">
            <a:extLst>
              <a:ext uri="{FF2B5EF4-FFF2-40B4-BE49-F238E27FC236}">
                <a16:creationId xmlns:a16="http://schemas.microsoft.com/office/drawing/2014/main" id="{5E73EFC3-A854-BF40-BF3C-FE03157981DA}"/>
              </a:ext>
            </a:extLst>
          </p:cNvPr>
          <p:cNvSpPr>
            <a:spLocks noGrp="1"/>
          </p:cNvSpPr>
          <p:nvPr>
            <p:ph idx="1"/>
          </p:nvPr>
        </p:nvSpPr>
        <p:spPr>
          <a:xfrm>
            <a:off x="295277" y="2152650"/>
            <a:ext cx="8743948" cy="4800600"/>
          </a:xfrm>
        </p:spPr>
        <p:txBody>
          <a:bodyPr>
            <a:normAutofit/>
          </a:bodyPr>
          <a:lstStyle/>
          <a:p>
            <a:pPr marL="514350" indent="-514350">
              <a:buFont typeface="+mj-lt"/>
              <a:buAutoNum type="arabicPeriod"/>
            </a:pPr>
            <a:r>
              <a:rPr lang="en-US" sz="2000" dirty="0">
                <a:solidFill>
                  <a:schemeClr val="bg2">
                    <a:lumMod val="50000"/>
                  </a:schemeClr>
                </a:solidFill>
              </a:rPr>
              <a:t>Food or drink coming back up the throat: </a:t>
            </a:r>
            <a:r>
              <a:rPr lang="en-US" sz="2000" b="1" dirty="0"/>
              <a:t>(Reflux)</a:t>
            </a:r>
            <a:r>
              <a:rPr lang="en-US" sz="2000" dirty="0">
                <a:solidFill>
                  <a:schemeClr val="bg2">
                    <a:lumMod val="50000"/>
                  </a:schemeClr>
                </a:solidFill>
              </a:rPr>
              <a:t>. </a:t>
            </a:r>
          </a:p>
          <a:p>
            <a:pPr marL="514350" indent="-514350">
              <a:buFont typeface="+mj-lt"/>
              <a:buAutoNum type="arabicPeriod"/>
            </a:pPr>
            <a:r>
              <a:rPr lang="en-US" sz="2000" dirty="0">
                <a:solidFill>
                  <a:schemeClr val="tx1">
                    <a:lumMod val="50000"/>
                    <a:lumOff val="50000"/>
                  </a:schemeClr>
                </a:solidFill>
              </a:rPr>
              <a:t>A</a:t>
            </a:r>
            <a:r>
              <a:rPr lang="en-US" sz="2000" dirty="0">
                <a:solidFill>
                  <a:schemeClr val="bg2">
                    <a:lumMod val="50000"/>
                  </a:schemeClr>
                </a:solidFill>
              </a:rPr>
              <a:t>cid or sour taste in the mouth or throat:</a:t>
            </a:r>
            <a:r>
              <a:rPr lang="en-US" sz="2000" b="1" dirty="0"/>
              <a:t> (Acid regurgitation)</a:t>
            </a:r>
            <a:r>
              <a:rPr lang="en-US" sz="2000" dirty="0">
                <a:solidFill>
                  <a:schemeClr val="bg2">
                    <a:lumMod val="50000"/>
                  </a:schemeClr>
                </a:solidFill>
              </a:rPr>
              <a:t>.</a:t>
            </a:r>
            <a:r>
              <a:rPr lang="en-US" sz="2000" dirty="0"/>
              <a:t> </a:t>
            </a:r>
          </a:p>
          <a:p>
            <a:pPr marL="514350" indent="-514350">
              <a:buFont typeface="+mj-lt"/>
              <a:buAutoNum type="arabicPeriod"/>
            </a:pPr>
            <a:r>
              <a:rPr lang="en-US" sz="2000" dirty="0">
                <a:solidFill>
                  <a:schemeClr val="tx1">
                    <a:lumMod val="50000"/>
                    <a:lumOff val="50000"/>
                  </a:schemeClr>
                </a:solidFill>
              </a:rPr>
              <a:t>B</a:t>
            </a:r>
            <a:r>
              <a:rPr lang="en-US" sz="2000" dirty="0">
                <a:solidFill>
                  <a:schemeClr val="bg2">
                    <a:lumMod val="50000"/>
                  </a:schemeClr>
                </a:solidFill>
              </a:rPr>
              <a:t>loating in the stomach area:</a:t>
            </a:r>
            <a:r>
              <a:rPr lang="en-US" sz="2000" b="1" dirty="0"/>
              <a:t> (Postprandial fullness)</a:t>
            </a:r>
            <a:r>
              <a:rPr lang="en-US" sz="2000" dirty="0">
                <a:solidFill>
                  <a:schemeClr val="bg2">
                    <a:lumMod val="50000"/>
                  </a:schemeClr>
                </a:solidFill>
              </a:rPr>
              <a:t>.</a:t>
            </a:r>
          </a:p>
          <a:p>
            <a:pPr marL="514350" indent="-514350">
              <a:buFont typeface="+mj-lt"/>
              <a:buAutoNum type="arabicPeriod"/>
            </a:pPr>
            <a:r>
              <a:rPr lang="en-US" sz="2000" dirty="0">
                <a:solidFill>
                  <a:schemeClr val="bg2">
                    <a:lumMod val="50000"/>
                  </a:schemeClr>
                </a:solidFill>
              </a:rPr>
              <a:t>Chest Pain :</a:t>
            </a:r>
            <a:r>
              <a:rPr lang="en-US" sz="2000" b="1" dirty="0"/>
              <a:t> (Heartburn)</a:t>
            </a:r>
            <a:r>
              <a:rPr lang="en-US" sz="2000" dirty="0">
                <a:solidFill>
                  <a:schemeClr val="bg2">
                    <a:lumMod val="50000"/>
                  </a:schemeClr>
                </a:solidFill>
              </a:rPr>
              <a:t>. </a:t>
            </a:r>
          </a:p>
          <a:p>
            <a:pPr marL="514350" indent="-514350">
              <a:buFont typeface="+mj-lt"/>
              <a:buAutoNum type="arabicPeriod"/>
            </a:pPr>
            <a:r>
              <a:rPr lang="en-US" sz="2000" dirty="0">
                <a:solidFill>
                  <a:schemeClr val="tx1">
                    <a:lumMod val="50000"/>
                    <a:lumOff val="50000"/>
                  </a:schemeClr>
                </a:solidFill>
              </a:rPr>
              <a:t>F</a:t>
            </a:r>
            <a:r>
              <a:rPr lang="en-US" sz="2000" dirty="0">
                <a:solidFill>
                  <a:schemeClr val="bg2">
                    <a:lumMod val="50000"/>
                  </a:schemeClr>
                </a:solidFill>
              </a:rPr>
              <a:t>eeling that food won’t to go down:</a:t>
            </a:r>
            <a:r>
              <a:rPr lang="en-US" sz="2000" b="1" dirty="0"/>
              <a:t> (Swallow obstruction or pain)</a:t>
            </a:r>
            <a:r>
              <a:rPr lang="en-US" sz="2000" dirty="0">
                <a:solidFill>
                  <a:schemeClr val="bg2">
                    <a:lumMod val="50000"/>
                  </a:schemeClr>
                </a:solidFill>
              </a:rPr>
              <a:t>.</a:t>
            </a:r>
          </a:p>
          <a:p>
            <a:pPr marL="514350" indent="-514350">
              <a:buFont typeface="+mj-lt"/>
              <a:buAutoNum type="arabicPeriod"/>
            </a:pPr>
            <a:r>
              <a:rPr lang="en-US" sz="2000" dirty="0">
                <a:solidFill>
                  <a:schemeClr val="bg2">
                    <a:lumMod val="50000"/>
                  </a:schemeClr>
                </a:solidFill>
              </a:rPr>
              <a:t>Burning pain in the stomach area:</a:t>
            </a:r>
            <a:r>
              <a:rPr lang="en-US" sz="2000" b="1" dirty="0"/>
              <a:t> (Epigastria burning sensation)</a:t>
            </a:r>
            <a:r>
              <a:rPr lang="en-US" sz="2000" dirty="0">
                <a:solidFill>
                  <a:schemeClr val="bg2">
                    <a:lumMod val="50000"/>
                  </a:schemeClr>
                </a:solidFill>
              </a:rPr>
              <a:t>. </a:t>
            </a:r>
          </a:p>
          <a:p>
            <a:pPr marL="514350" indent="-514350">
              <a:buFont typeface="+mj-lt"/>
              <a:buAutoNum type="arabicPeriod"/>
            </a:pPr>
            <a:r>
              <a:rPr lang="en-US" sz="2000" dirty="0">
                <a:solidFill>
                  <a:schemeClr val="tx1">
                    <a:lumMod val="50000"/>
                    <a:lumOff val="50000"/>
                  </a:schemeClr>
                </a:solidFill>
              </a:rPr>
              <a:t>S</a:t>
            </a:r>
            <a:r>
              <a:rPr lang="en-US" sz="2000" dirty="0">
                <a:solidFill>
                  <a:schemeClr val="bg2">
                    <a:lumMod val="50000"/>
                  </a:schemeClr>
                </a:solidFill>
              </a:rPr>
              <a:t>ore or full feeling in the throat:</a:t>
            </a:r>
            <a:r>
              <a:rPr lang="en-US" sz="2000" b="1" dirty="0"/>
              <a:t> (</a:t>
            </a:r>
            <a:r>
              <a:rPr lang="en-US" sz="2000" b="1" dirty="0" err="1"/>
              <a:t>Paraesthesia</a:t>
            </a:r>
            <a:r>
              <a:rPr lang="en-US" sz="2000" b="1" dirty="0"/>
              <a:t> pharynges)</a:t>
            </a:r>
            <a:r>
              <a:rPr lang="en-US" sz="2000" dirty="0">
                <a:solidFill>
                  <a:schemeClr val="bg2">
                    <a:lumMod val="50000"/>
                  </a:schemeClr>
                </a:solidFill>
              </a:rPr>
              <a:t>. </a:t>
            </a:r>
          </a:p>
          <a:p>
            <a:pPr marL="514350" indent="-514350">
              <a:buFont typeface="+mj-lt"/>
              <a:buAutoNum type="arabicPeriod"/>
            </a:pPr>
            <a:r>
              <a:rPr lang="en-US" sz="2000" dirty="0">
                <a:solidFill>
                  <a:schemeClr val="tx1">
                    <a:lumMod val="50000"/>
                    <a:lumOff val="50000"/>
                  </a:schemeClr>
                </a:solidFill>
              </a:rPr>
              <a:t>P</a:t>
            </a:r>
            <a:r>
              <a:rPr lang="en-US" sz="2000" dirty="0">
                <a:solidFill>
                  <a:schemeClr val="bg2">
                    <a:lumMod val="50000"/>
                  </a:schemeClr>
                </a:solidFill>
              </a:rPr>
              <a:t>ain behind the breast bone:</a:t>
            </a:r>
            <a:r>
              <a:rPr lang="en-US" sz="2000" b="1" dirty="0"/>
              <a:t> (Post sternal pain)</a:t>
            </a:r>
            <a:r>
              <a:rPr lang="en-US" sz="2000" dirty="0">
                <a:solidFill>
                  <a:schemeClr val="bg2">
                    <a:lumMod val="50000"/>
                  </a:schemeClr>
                </a:solidFill>
              </a:rPr>
              <a:t>. </a:t>
            </a:r>
          </a:p>
          <a:p>
            <a:pPr marL="514350" indent="-514350">
              <a:buFont typeface="+mj-lt"/>
              <a:buAutoNum type="arabicPeriod"/>
            </a:pPr>
            <a:r>
              <a:rPr lang="en-US" sz="2000" dirty="0">
                <a:solidFill>
                  <a:schemeClr val="tx1">
                    <a:lumMod val="50000"/>
                    <a:lumOff val="50000"/>
                  </a:schemeClr>
                </a:solidFill>
              </a:rPr>
              <a:t>H</a:t>
            </a:r>
            <a:r>
              <a:rPr lang="en-US" sz="2000" dirty="0">
                <a:solidFill>
                  <a:schemeClr val="bg2">
                    <a:lumMod val="50000"/>
                  </a:schemeClr>
                </a:solidFill>
              </a:rPr>
              <a:t>oarseness, sore voice box and sore throat:</a:t>
            </a:r>
            <a:r>
              <a:rPr lang="en-US" sz="2000" b="1" dirty="0"/>
              <a:t> (Chronic </a:t>
            </a:r>
            <a:r>
              <a:rPr lang="en-US" sz="2000" b="1" dirty="0" err="1"/>
              <a:t>laryngopharyngitis</a:t>
            </a:r>
            <a:r>
              <a:rPr lang="en-US" sz="2000" b="1" dirty="0"/>
              <a:t>)</a:t>
            </a:r>
            <a:r>
              <a:rPr lang="en-US" sz="2000" dirty="0">
                <a:solidFill>
                  <a:schemeClr val="bg2">
                    <a:lumMod val="50000"/>
                  </a:schemeClr>
                </a:solidFill>
              </a:rPr>
              <a:t>.</a:t>
            </a:r>
            <a:r>
              <a:rPr lang="en-US" sz="2000" dirty="0"/>
              <a:t> </a:t>
            </a:r>
          </a:p>
          <a:p>
            <a:pPr marL="514350" indent="-514350">
              <a:buFont typeface="+mj-lt"/>
              <a:buAutoNum type="arabicPeriod"/>
            </a:pPr>
            <a:r>
              <a:rPr lang="en-US" sz="2000" dirty="0">
                <a:solidFill>
                  <a:schemeClr val="tx1">
                    <a:lumMod val="50000"/>
                    <a:lumOff val="50000"/>
                  </a:schemeClr>
                </a:solidFill>
              </a:rPr>
              <a:t>Frequent </a:t>
            </a:r>
            <a:r>
              <a:rPr lang="en-US" sz="2000" dirty="0" err="1">
                <a:solidFill>
                  <a:schemeClr val="tx1">
                    <a:lumMod val="50000"/>
                    <a:lumOff val="50000"/>
                  </a:schemeClr>
                </a:solidFill>
              </a:rPr>
              <a:t>caughing</a:t>
            </a:r>
            <a:r>
              <a:rPr lang="en-US" sz="2000" dirty="0">
                <a:solidFill>
                  <a:schemeClr val="bg2">
                    <a:lumMod val="50000"/>
                  </a:schemeClr>
                </a:solidFill>
              </a:rPr>
              <a:t>:</a:t>
            </a:r>
            <a:r>
              <a:rPr lang="en-US" sz="2000" b="1" dirty="0"/>
              <a:t> (Chronic cough)</a:t>
            </a:r>
            <a:r>
              <a:rPr lang="en-US" sz="2000" dirty="0">
                <a:solidFill>
                  <a:schemeClr val="bg2">
                    <a:lumMod val="50000"/>
                  </a:schemeClr>
                </a:solidFill>
              </a:rPr>
              <a:t>.</a:t>
            </a:r>
          </a:p>
        </p:txBody>
      </p:sp>
      <p:sp>
        <p:nvSpPr>
          <p:cNvPr id="4" name="TextBox 3">
            <a:extLst>
              <a:ext uri="{FF2B5EF4-FFF2-40B4-BE49-F238E27FC236}">
                <a16:creationId xmlns:a16="http://schemas.microsoft.com/office/drawing/2014/main" id="{4F7095CA-5955-0B4D-B334-223AA4DEC170}"/>
              </a:ext>
            </a:extLst>
          </p:cNvPr>
          <p:cNvSpPr txBox="1"/>
          <p:nvPr/>
        </p:nvSpPr>
        <p:spPr>
          <a:xfrm>
            <a:off x="5673480" y="6619101"/>
            <a:ext cx="3562322" cy="276999"/>
          </a:xfrm>
          <a:prstGeom prst="rect">
            <a:avLst/>
          </a:prstGeom>
          <a:noFill/>
        </p:spPr>
        <p:txBody>
          <a:bodyPr wrap="none" rtlCol="0">
            <a:spAutoFit/>
          </a:bodyPr>
          <a:lstStyle/>
          <a:p>
            <a:r>
              <a:rPr lang="en-US" sz="1200" dirty="0">
                <a:solidFill>
                  <a:schemeClr val="bg2">
                    <a:lumMod val="50000"/>
                  </a:schemeClr>
                </a:solidFill>
              </a:rPr>
              <a:t>Zhong Nan Da </a:t>
            </a:r>
            <a:r>
              <a:rPr lang="en-US" sz="1200" dirty="0" err="1">
                <a:solidFill>
                  <a:schemeClr val="bg2">
                    <a:lumMod val="50000"/>
                  </a:schemeClr>
                </a:solidFill>
              </a:rPr>
              <a:t>Xue</a:t>
            </a:r>
            <a:r>
              <a:rPr lang="en-US" sz="1200" dirty="0">
                <a:solidFill>
                  <a:schemeClr val="bg2">
                    <a:lumMod val="50000"/>
                  </a:schemeClr>
                </a:solidFill>
              </a:rPr>
              <a:t> </a:t>
            </a:r>
            <a:r>
              <a:rPr lang="en-US" sz="1200" dirty="0" err="1">
                <a:solidFill>
                  <a:schemeClr val="bg2">
                    <a:lumMod val="50000"/>
                  </a:schemeClr>
                </a:solidFill>
              </a:rPr>
              <a:t>Xue</a:t>
            </a:r>
            <a:r>
              <a:rPr lang="en-US" sz="1200" dirty="0">
                <a:solidFill>
                  <a:schemeClr val="bg2">
                    <a:lumMod val="50000"/>
                  </a:schemeClr>
                </a:solidFill>
              </a:rPr>
              <a:t> Bao Yi </a:t>
            </a:r>
            <a:r>
              <a:rPr lang="en-US" sz="1200" dirty="0" err="1">
                <a:solidFill>
                  <a:schemeClr val="bg2">
                    <a:lumMod val="50000"/>
                  </a:schemeClr>
                </a:solidFill>
              </a:rPr>
              <a:t>Xue</a:t>
            </a:r>
            <a:r>
              <a:rPr lang="en-US" sz="1200" dirty="0">
                <a:solidFill>
                  <a:schemeClr val="bg2">
                    <a:lumMod val="50000"/>
                  </a:schemeClr>
                </a:solidFill>
              </a:rPr>
              <a:t> Ban. 42(5):558-564.</a:t>
            </a:r>
          </a:p>
        </p:txBody>
      </p:sp>
    </p:spTree>
    <p:extLst>
      <p:ext uri="{BB962C8B-B14F-4D97-AF65-F5344CB8AC3E}">
        <p14:creationId xmlns:p14="http://schemas.microsoft.com/office/powerpoint/2010/main" val="4885217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929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929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929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929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2929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92929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rgbClr val="92929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rgbClr val="92929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rgbClr val="92929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E6D9-A7F9-3549-8398-9438A6349A4F}"/>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9E6BEFF-3CE5-8D4C-8E30-3E11BD577A5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E464E7B-BBCA-E74E-AD1F-1AD78A226B4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9138" y="0"/>
            <a:ext cx="10349417" cy="6888831"/>
          </a:xfrm>
        </p:spPr>
      </p:pic>
    </p:spTree>
    <p:extLst>
      <p:ext uri="{BB962C8B-B14F-4D97-AF65-F5344CB8AC3E}">
        <p14:creationId xmlns:p14="http://schemas.microsoft.com/office/powerpoint/2010/main" val="1194442667"/>
      </p:ext>
    </p:extLst>
  </p:cSld>
  <p:clrMapOvr>
    <a:masterClrMapping/>
  </p:clrMapOvr>
  <p:transition spd="slow">
    <p:plus/>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16232</TotalTime>
  <Words>14962</Words>
  <Application>Microsoft Macintosh PowerPoint</Application>
  <PresentationFormat>On-screen Show (4:3)</PresentationFormat>
  <Paragraphs>849</Paragraphs>
  <Slides>63</Slides>
  <Notes>23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ＭＳ Ｐゴシック</vt:lpstr>
      <vt:lpstr>Arial</vt:lpstr>
      <vt:lpstr>Arial Narrow</vt:lpstr>
      <vt:lpstr>Calibri</vt:lpstr>
      <vt:lpstr>Calibri Light</vt:lpstr>
      <vt:lpstr>Quartera</vt:lpstr>
      <vt:lpstr>Savoye LET Plain</vt:lpstr>
      <vt:lpstr>Office Theme</vt:lpstr>
      <vt:lpstr>PowerPoint Presentation</vt:lpstr>
      <vt:lpstr>Remedies For Heartburn, Indigestion And Reflux</vt:lpstr>
      <vt:lpstr>Jannette: Indigestion, GERD, Hiatal Hernia. </vt:lpstr>
      <vt:lpstr>Worldwide Prevalence of Gastro Esophageal Reflux Disease</vt:lpstr>
      <vt:lpstr>PowerPoint Presentation</vt:lpstr>
      <vt:lpstr>Reflux disease can be reversed with simple lifestyle changes and natural remedies.</vt:lpstr>
      <vt:lpstr>Overview:</vt:lpstr>
      <vt:lpstr>The Top 10  GERD Symptoms</vt:lpstr>
      <vt:lpstr>PowerPoint Presentation</vt:lpstr>
      <vt:lpstr>Mechanical and Chemical Causes of Heartburn, Indigestion, and Reflux</vt:lpstr>
      <vt:lpstr>When The Lower Esophageal Sphincter Does Not Seal Tightly, Things Come Up.</vt:lpstr>
      <vt:lpstr>When The Lower Esophageal Sphincter Does Not Seal Tightly, Things Come Up.</vt:lpstr>
      <vt:lpstr>When The Lower Esophageal Sphincter Does Not Seal Tightly, Things Come Up.</vt:lpstr>
      <vt:lpstr>When The Lower Esophageal Sphincter Does Not Seal Tightly, Things Come Up.</vt:lpstr>
      <vt:lpstr>When The Lower Esophageal Sphincter Does Not Seal Tightly, Things Come Up.</vt:lpstr>
      <vt:lpstr>When The Lower Esophageal Sphincter Does Not Seal Tightly, Things Come Up.</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Habits That Increase The Acidity Of The Stomach. </vt:lpstr>
      <vt:lpstr>PowerPoint Presentation</vt:lpstr>
      <vt:lpstr>Are You Protected?</vt:lpstr>
      <vt:lpstr>Keeping The Stomach Exceedingly Full Only Increases The Likelihood Of GERD </vt:lpstr>
      <vt:lpstr>Keeping The Stomach Exceedingly Full Only Increases The Likelihood Of GERD </vt:lpstr>
      <vt:lpstr>Keeping The Stomach Exceedingly Full Only Increases The Likelihood Of GERD </vt:lpstr>
      <vt:lpstr>Keeping The Stomach Exceedingly Full Only Increases The Likelihood Of GERD </vt:lpstr>
      <vt:lpstr>Bon Appétit!</vt:lpstr>
      <vt:lpstr>PowerPoint Presentation</vt:lpstr>
      <vt:lpstr>Certain Foods And Lifestyle Practices Delay The Emptying Of The Stomach </vt:lpstr>
      <vt:lpstr>Certain Foods And Lifestyle Practices Delay The Emptying Of The Stomach </vt:lpstr>
      <vt:lpstr>Certain Foods And Lifestyle Practices Delay The Emptying Of The Stomach </vt:lpstr>
      <vt:lpstr>Certain Foods And Lifestyle Practices Delay The Emptying Of The Stomach </vt:lpstr>
      <vt:lpstr>Certain Foods And Lifestyle Practices Delay The Emptying Of The Stomach </vt:lpstr>
      <vt:lpstr>Certain Foods And Lifestyle Practices Delay The Emptying Of The Stomach </vt:lpstr>
      <vt:lpstr>Some Foods Are Slow To Leave The Intestines Blocking Food Coming In From The Stomach</vt:lpstr>
      <vt:lpstr>Some Foods Are Slow To Leave The Intestines Blocking Food Coming In From The Stomach</vt:lpstr>
      <vt:lpstr>Some Foods Are Slow To Leave The Intestines Blocking Food Coming In From The Stomach</vt:lpstr>
      <vt:lpstr>Some Foods Are Slow To Leave The Intestines Blocking Food Coming In From The Stomach</vt:lpstr>
      <vt:lpstr>Some Foods Are Slow To Leave The Intestines Blocking Food Coming In From The Stomach</vt:lpstr>
      <vt:lpstr>Some Foods Are Slow To Leave The Intestines Blocking Food Coming In From The Stomach</vt:lpstr>
      <vt:lpstr>PowerPoint Presentation</vt:lpstr>
      <vt:lpstr>Some foods and lifestyle factors increase reflux, dyspepsia or heartburn, but the mechanism may not be well understood.</vt:lpstr>
      <vt:lpstr>Some foods and lifestyle factors increase reflux, dyspepsia or heartburn, but the mechanism may not be well understood.</vt:lpstr>
      <vt:lpstr>Some foods and lifestyle factors increase reflux, dyspepsia or heartburn, but the mechanism may not be well understood.</vt:lpstr>
      <vt:lpstr>Some foods and lifestyle factors increase reflux, dyspepsia or heartburn, but the mechanism may not be well understood.</vt:lpstr>
      <vt:lpstr>Some foods and lifestyle factors increase reflux, dyspepsia or heartburn, but the mechanism may not be well understood.</vt:lpstr>
      <vt:lpstr>Some foods and lifestyle factors increase reflux, dyspepsia or heartburn, but the mechanism may not be well understood.</vt:lpstr>
      <vt:lpstr>Some foods and lifestyle factors increase reflux, dyspepsia or heartburn, but the mechanism may not be well understood.</vt:lpstr>
      <vt:lpstr>Repeated acid burns to the esophagus increases cancer risk. This precancerous condition is called Barrett’s esophagus. Risks are:</vt:lpstr>
      <vt:lpstr>PowerPoint Presentation</vt:lpstr>
      <vt:lpstr>If you are suffering with GERD you may find the following Natural remedies beneficial. </vt:lpstr>
      <vt:lpstr>If you are currently in pain and looking for relief and healing, the following remedies could help.</vt:lpstr>
      <vt:lpstr>Schedule Of The Day (Even if you are not used to it, you can do it until it becomes a good habit.)</vt:lpstr>
      <vt:lpstr>Jannette: Hiatal Hernia, GERD, Indigestion </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Northern Lights</dc:creator>
  <cp:lastModifiedBy>Microsoft Office User</cp:lastModifiedBy>
  <cp:revision>233</cp:revision>
  <dcterms:created xsi:type="dcterms:W3CDTF">2018-09-06T04:33:13Z</dcterms:created>
  <dcterms:modified xsi:type="dcterms:W3CDTF">2025-12-29T16:03:18Z</dcterms:modified>
</cp:coreProperties>
</file>