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9"/>
  </p:notesMasterIdLst>
  <p:sldIdLst>
    <p:sldId id="692" r:id="rId2"/>
    <p:sldId id="256" r:id="rId3"/>
    <p:sldId id="880" r:id="rId4"/>
    <p:sldId id="542" r:id="rId5"/>
    <p:sldId id="881" r:id="rId6"/>
    <p:sldId id="882" r:id="rId7"/>
    <p:sldId id="744" r:id="rId8"/>
    <p:sldId id="745" r:id="rId9"/>
    <p:sldId id="746" r:id="rId10"/>
    <p:sldId id="1334" r:id="rId11"/>
    <p:sldId id="1333" r:id="rId12"/>
    <p:sldId id="269" r:id="rId13"/>
    <p:sldId id="288" r:id="rId14"/>
    <p:sldId id="262" r:id="rId15"/>
    <p:sldId id="1340" r:id="rId16"/>
    <p:sldId id="270" r:id="rId17"/>
    <p:sldId id="263" r:id="rId18"/>
    <p:sldId id="266" r:id="rId19"/>
    <p:sldId id="275" r:id="rId20"/>
    <p:sldId id="406" r:id="rId21"/>
    <p:sldId id="276" r:id="rId22"/>
    <p:sldId id="1337" r:id="rId23"/>
    <p:sldId id="265" r:id="rId24"/>
    <p:sldId id="283" r:id="rId25"/>
    <p:sldId id="1338" r:id="rId26"/>
    <p:sldId id="267" r:id="rId27"/>
    <p:sldId id="274" r:id="rId28"/>
    <p:sldId id="271" r:id="rId29"/>
    <p:sldId id="652" r:id="rId30"/>
    <p:sldId id="281" r:id="rId31"/>
    <p:sldId id="651" r:id="rId32"/>
    <p:sldId id="403" r:id="rId33"/>
    <p:sldId id="704" r:id="rId34"/>
    <p:sldId id="264" r:id="rId35"/>
    <p:sldId id="277" r:id="rId36"/>
    <p:sldId id="408" r:id="rId37"/>
    <p:sldId id="566" r:id="rId38"/>
    <p:sldId id="690" r:id="rId39"/>
    <p:sldId id="500" r:id="rId40"/>
    <p:sldId id="537" r:id="rId41"/>
    <p:sldId id="272" r:id="rId42"/>
    <p:sldId id="284" r:id="rId43"/>
    <p:sldId id="285" r:id="rId44"/>
    <p:sldId id="282" r:id="rId45"/>
    <p:sldId id="677" r:id="rId46"/>
    <p:sldId id="258" r:id="rId47"/>
    <p:sldId id="448" r:id="rId48"/>
    <p:sldId id="708" r:id="rId49"/>
    <p:sldId id="278" r:id="rId50"/>
    <p:sldId id="331" r:id="rId51"/>
    <p:sldId id="610" r:id="rId52"/>
    <p:sldId id="612" r:id="rId53"/>
    <p:sldId id="747" r:id="rId54"/>
    <p:sldId id="280" r:id="rId55"/>
    <p:sldId id="286" r:id="rId56"/>
    <p:sldId id="257" r:id="rId57"/>
    <p:sldId id="407" r:id="rId58"/>
    <p:sldId id="268" r:id="rId59"/>
    <p:sldId id="287" r:id="rId60"/>
    <p:sldId id="742" r:id="rId61"/>
    <p:sldId id="743" r:id="rId62"/>
    <p:sldId id="404" r:id="rId63"/>
    <p:sldId id="259" r:id="rId64"/>
    <p:sldId id="559" r:id="rId65"/>
    <p:sldId id="638" r:id="rId66"/>
    <p:sldId id="279" r:id="rId67"/>
    <p:sldId id="260" r:id="rId68"/>
    <p:sldId id="261" r:id="rId69"/>
    <p:sldId id="273" r:id="rId70"/>
    <p:sldId id="405" r:id="rId71"/>
    <p:sldId id="1335" r:id="rId72"/>
    <p:sldId id="1312" r:id="rId73"/>
    <p:sldId id="1311" r:id="rId74"/>
    <p:sldId id="1310" r:id="rId75"/>
    <p:sldId id="1336" r:id="rId76"/>
    <p:sldId id="904" r:id="rId77"/>
    <p:sldId id="1339"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BC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01"/>
    <p:restoredTop sz="82681"/>
  </p:normalViewPr>
  <p:slideViewPr>
    <p:cSldViewPr snapToGrid="0" snapToObjects="1" showGuides="1">
      <p:cViewPr varScale="1">
        <p:scale>
          <a:sx n="89" d="100"/>
          <a:sy n="89" d="100"/>
        </p:scale>
        <p:origin x="1352" y="176"/>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F87A6D-5FDB-8040-8615-0B2D54E8DBD9}" type="datetimeFigureOut">
              <a:rPr lang="en-US" smtClean="0"/>
              <a:t>12/29/25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F90753-D474-7D40-8E92-A1DA3DECF01D}" type="slidenum">
              <a:rPr lang="en-US" smtClean="0"/>
              <a:t>‹#›</a:t>
            </a:fld>
            <a:endParaRPr lang="en-US"/>
          </a:p>
        </p:txBody>
      </p:sp>
    </p:spTree>
    <p:extLst>
      <p:ext uri="{BB962C8B-B14F-4D97-AF65-F5344CB8AC3E}">
        <p14:creationId xmlns:p14="http://schemas.microsoft.com/office/powerpoint/2010/main" val="3313372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1</a:t>
            </a:fld>
            <a:endParaRPr lang="en-US"/>
          </a:p>
        </p:txBody>
      </p:sp>
    </p:spTree>
    <p:extLst>
      <p:ext uri="{BB962C8B-B14F-4D97-AF65-F5344CB8AC3E}">
        <p14:creationId xmlns:p14="http://schemas.microsoft.com/office/powerpoint/2010/main" val="30543117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Oczkowski</a:t>
            </a:r>
            <a:r>
              <a:rPr lang="en-US" dirty="0"/>
              <a:t> M, </a:t>
            </a:r>
            <a:r>
              <a:rPr lang="en-US" dirty="0" err="1"/>
              <a:t>Dziendzikowska</a:t>
            </a:r>
            <a:r>
              <a:rPr lang="en-US" dirty="0"/>
              <a:t> K, Pasternak-</a:t>
            </a:r>
            <a:r>
              <a:rPr lang="en-US" dirty="0" err="1"/>
              <a:t>Winiarska</a:t>
            </a:r>
            <a:r>
              <a:rPr lang="en-US" dirty="0"/>
              <a:t> A, </a:t>
            </a:r>
            <a:r>
              <a:rPr lang="en-US" dirty="0" err="1"/>
              <a:t>Włodarek</a:t>
            </a:r>
            <a:r>
              <a:rPr lang="en-US" dirty="0"/>
              <a:t> D, </a:t>
            </a:r>
            <a:r>
              <a:rPr lang="en-US" dirty="0" err="1"/>
              <a:t>Gromadzka-Ostrowska</a:t>
            </a:r>
            <a:r>
              <a:rPr lang="en-US" dirty="0"/>
              <a:t> J. Dietary Factors and Prostate Cancer Development, Progression, and Reduction. Nutrients. 2021 Feb 3;13(2):496.</a:t>
            </a:r>
          </a:p>
          <a:p>
            <a:r>
              <a:rPr lang="en-US" dirty="0"/>
              <a:t>Due to the constantly increasing number of cases, prostate cancer has become one of the most important health problems of modern societies. This review presents the current knowledge regarding the role of nutrients and foodstuff consumption in the etiology and development of prostate malignancies, including the potential mechanisms of action. The results of several in vivo and in vitro laboratory experiments as well as those reported by the clinical and epidemiological research studies carried out around the world were analyzed. The outcomes of these studies clearly show the influence of both nutrients and food products on the etiology and prevention of prostate cancer. Consumption of certain nutrients (saturated and trans fatty acids) and food products (e.g., processed meat products) leads to the disruption of prostate hormonal regulation, induction of oxidative stress and inflammation, and alteration of growth factor signaling and lipid metabolism, which all contribute to prostate carcinogenesis. On the other hand, a high consumption of vegetables, fruits, fish, and whole grain products exerts protective and/or therapeutic effects. Special bioactive functions are assigned to compounds such as flavonoids, stilbenes, and lycopene. Since the influence of nutrients and dietary pattern is a modifiable risk factor in the development and prevention of prostate cancer, awareness of the beneficial and harmful effects of individual food ingredients is of great importance in the global strategy against prostate cancer.</a:t>
            </a:r>
          </a:p>
        </p:txBody>
      </p:sp>
      <p:sp>
        <p:nvSpPr>
          <p:cNvPr id="4" name="Slide Number Placeholder 3"/>
          <p:cNvSpPr>
            <a:spLocks noGrp="1"/>
          </p:cNvSpPr>
          <p:nvPr>
            <p:ph type="sldNum" sz="quarter" idx="5"/>
          </p:nvPr>
        </p:nvSpPr>
        <p:spPr/>
        <p:txBody>
          <a:bodyPr/>
          <a:lstStyle/>
          <a:p>
            <a:fld id="{4BF6431F-3FA7-174F-BB55-46085FAA9EF2}" type="slidenum">
              <a:rPr lang="en-US" smtClean="0"/>
              <a:t>13</a:t>
            </a:fld>
            <a:endParaRPr lang="en-US"/>
          </a:p>
        </p:txBody>
      </p:sp>
    </p:spTree>
    <p:extLst>
      <p:ext uri="{BB962C8B-B14F-4D97-AF65-F5344CB8AC3E}">
        <p14:creationId xmlns:p14="http://schemas.microsoft.com/office/powerpoint/2010/main" val="40074427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 </a:t>
            </a:r>
            <a:r>
              <a:rPr lang="en-US" dirty="0" err="1"/>
              <a:t>HJ</a:t>
            </a:r>
            <a:r>
              <a:rPr lang="en-US" dirty="0"/>
              <a:t>, Pong </a:t>
            </a:r>
            <a:r>
              <a:rPr lang="en-US" dirty="0" err="1"/>
              <a:t>YH</a:t>
            </a:r>
            <a:r>
              <a:rPr lang="en-US" dirty="0"/>
              <a:t>, Chiang CY, Huang PC, Wang MH, Chan </a:t>
            </a:r>
            <a:r>
              <a:rPr lang="en-US" dirty="0" err="1"/>
              <a:t>YJ</a:t>
            </a:r>
            <a:r>
              <a:rPr lang="en-US" dirty="0"/>
              <a:t>, Lan TY. A matched case-control study in Taiwan to evaluate potential risk factors for prostate cancer. Sci Rep. 2023 Mar 16;13(1):4382. </a:t>
            </a:r>
            <a:r>
              <a:rPr lang="en-US" dirty="0" err="1"/>
              <a:t>doi</a:t>
            </a:r>
            <a:r>
              <a:rPr lang="en-US" dirty="0"/>
              <a:t>: 10.1038/s41598-023-31434-w. Erratum in: Sci Rep. 2023 May 10;13(1):7594.</a:t>
            </a:r>
          </a:p>
          <a:p>
            <a:r>
              <a:rPr lang="en-US" dirty="0"/>
              <a:t>The rising incidence rate of prostate cancer (</a:t>
            </a:r>
            <a:r>
              <a:rPr lang="en-US" dirty="0" err="1"/>
              <a:t>PCa</a:t>
            </a:r>
            <a:r>
              <a:rPr lang="en-US" dirty="0"/>
              <a:t>) worldwide has become a public health concern. </a:t>
            </a:r>
            <a:r>
              <a:rPr lang="en-US" dirty="0" err="1"/>
              <a:t>PCa</a:t>
            </a:r>
            <a:r>
              <a:rPr lang="en-US" dirty="0"/>
              <a:t> has a multifactorial etiology, and the link between human papillomavirus (HPV) and </a:t>
            </a:r>
            <a:r>
              <a:rPr lang="en-US" dirty="0" err="1"/>
              <a:t>PCa</a:t>
            </a:r>
            <a:r>
              <a:rPr lang="en-US" dirty="0"/>
              <a:t> has been widely investigated by numerous case-control studies. This age-matched, case-control study included 143 </a:t>
            </a:r>
            <a:r>
              <a:rPr lang="en-US" dirty="0" err="1"/>
              <a:t>PCa</a:t>
            </a:r>
            <a:r>
              <a:rPr lang="en-US" dirty="0"/>
              <a:t> patients and 135 benign prostatic hyperplasia (</a:t>
            </a:r>
            <a:r>
              <a:rPr lang="en-US" dirty="0" err="1"/>
              <a:t>BPH</a:t>
            </a:r>
            <a:r>
              <a:rPr lang="en-US" dirty="0"/>
              <a:t>) patients, with prostatic specimens testing negative for malignancy, as control. Study participants were recruited from four major hospitals in Taoyuan City, Taiwan, period 2018-2020, looking into HPV infection and other </a:t>
            </a:r>
            <a:r>
              <a:rPr lang="en-US" dirty="0" err="1"/>
              <a:t>PCa</a:t>
            </a:r>
            <a:r>
              <a:rPr lang="en-US" dirty="0"/>
              <a:t> risk factors, including dietary habits, family history, personal lifestyle, and sexual behavior. Multiple logistic regression analysis and forward stepwise selection analysis were conducted to identify potential risk factors for </a:t>
            </a:r>
            <a:r>
              <a:rPr lang="en-US" dirty="0" err="1"/>
              <a:t>PCa</a:t>
            </a:r>
            <a:r>
              <a:rPr lang="en-US" dirty="0"/>
              <a:t>. HPV DNA was found in 10 of the 143 </a:t>
            </a:r>
            <a:r>
              <a:rPr lang="en-US" dirty="0" err="1"/>
              <a:t>PCa</a:t>
            </a:r>
            <a:r>
              <a:rPr lang="en-US" dirty="0"/>
              <a:t> cases (7%) and 2 of the 135 </a:t>
            </a:r>
            <a:r>
              <a:rPr lang="en-US" dirty="0" err="1"/>
              <a:t>BPH</a:t>
            </a:r>
            <a:r>
              <a:rPr lang="en-US" dirty="0"/>
              <a:t> controls (1.5%) (OR = 6.02, 95% CI = 1.03-30.3, p = 0.046). This association was slightly significant, and furthermore, high risk HPV was not found to be associated with </a:t>
            </a:r>
            <a:r>
              <a:rPr lang="en-US" dirty="0" err="1"/>
              <a:t>PCa</a:t>
            </a:r>
            <a:r>
              <a:rPr lang="en-US" dirty="0"/>
              <a:t>. Higher body mass index (BMI) (OR = 1.15, 95% CI = 1.05-1.27, p = 0.003), more total meat consumption (OR = 2.74, 95% CI = 1.26-5.94, p = 0.011), exhibited association to </a:t>
            </a:r>
            <a:r>
              <a:rPr lang="en-US" dirty="0" err="1"/>
              <a:t>PCa</a:t>
            </a:r>
            <a:r>
              <a:rPr lang="en-US" dirty="0"/>
              <a:t>. However, </a:t>
            </a:r>
            <a:r>
              <a:rPr lang="en-US" dirty="0" err="1"/>
              <a:t>PCa</a:t>
            </a:r>
            <a:r>
              <a:rPr lang="en-US" dirty="0"/>
              <a:t> family history only presented a statistically significant difference by forward stepwise analysis (OR = 3.91, 95% CI = 1.17-13.12, p = 0.027). While much focus has been on the association between HPV and </a:t>
            </a:r>
            <a:r>
              <a:rPr lang="en-US" dirty="0" err="1"/>
              <a:t>PCa</a:t>
            </a:r>
            <a:r>
              <a:rPr lang="en-US" dirty="0"/>
              <a:t>, the results of this study indicate that more efforts should be directed towards investigating dietary habits, personal lifestyle and family history as factors for </a:t>
            </a:r>
            <a:r>
              <a:rPr lang="en-US" dirty="0" err="1"/>
              <a:t>PCa</a:t>
            </a:r>
            <a:r>
              <a:rPr lang="en-US" dirty="0"/>
              <a:t>. These results could serve as a basis for designing </a:t>
            </a:r>
            <a:r>
              <a:rPr lang="en-US" dirty="0" err="1"/>
              <a:t>PCa</a:t>
            </a:r>
            <a:r>
              <a:rPr lang="en-US" dirty="0"/>
              <a:t> prevention strategies.</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14</a:t>
            </a:fld>
            <a:endParaRPr lang="en-US"/>
          </a:p>
        </p:txBody>
      </p:sp>
    </p:spTree>
    <p:extLst>
      <p:ext uri="{BB962C8B-B14F-4D97-AF65-F5344CB8AC3E}">
        <p14:creationId xmlns:p14="http://schemas.microsoft.com/office/powerpoint/2010/main" val="49304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Richman EL, </a:t>
            </a:r>
            <a:r>
              <a:rPr lang="en-US" dirty="0" err="1"/>
              <a:t>Kenfield</a:t>
            </a:r>
            <a:r>
              <a:rPr lang="en-US" dirty="0"/>
              <a:t> SA, </a:t>
            </a:r>
            <a:r>
              <a:rPr lang="en-US" dirty="0" err="1"/>
              <a:t>Stampfer</a:t>
            </a:r>
            <a:r>
              <a:rPr lang="en-US" dirty="0"/>
              <a:t> MJ, </a:t>
            </a:r>
            <a:r>
              <a:rPr lang="en-US" dirty="0" err="1"/>
              <a:t>Giovannucci</a:t>
            </a:r>
            <a:r>
              <a:rPr lang="en-US" dirty="0"/>
              <a:t> EL, Chan JM. Egg, red meat, and poultry intake and risk of lethal prostate cancer in the prostate-specific antigen-era: incidence and survival. Cancer </a:t>
            </a:r>
            <a:r>
              <a:rPr lang="en-US" dirty="0" err="1"/>
              <a:t>Prev</a:t>
            </a:r>
            <a:r>
              <a:rPr lang="en-US" dirty="0"/>
              <a:t> Res (</a:t>
            </a:r>
            <a:r>
              <a:rPr lang="en-US" dirty="0" err="1"/>
              <a:t>Phila</a:t>
            </a:r>
            <a:r>
              <a:rPr lang="en-US" dirty="0"/>
              <a:t>). 2011 Dec;4(12):2110-21.</a:t>
            </a:r>
          </a:p>
          <a:p>
            <a:r>
              <a:rPr lang="en-US" dirty="0"/>
              <a:t>Men who consumed 2.5 or more eggs per week had an 81% increased risk of lethal prostate cancer compared to men who consumed less than 0.5 eggs per week (HR: 1.81; 95% confidence interval (CI): 1.13, 2.89; p-trend: 0.01).</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15</a:t>
            </a:fld>
            <a:endParaRPr lang="en-US"/>
          </a:p>
        </p:txBody>
      </p:sp>
    </p:spTree>
    <p:extLst>
      <p:ext uri="{BB962C8B-B14F-4D97-AF65-F5344CB8AC3E}">
        <p14:creationId xmlns:p14="http://schemas.microsoft.com/office/powerpoint/2010/main" val="2379561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Elisia</a:t>
            </a:r>
            <a:r>
              <a:rPr lang="en-US" dirty="0"/>
              <a:t> I, Yeung M, Wong J, Kowalski S, Larsen M, </a:t>
            </a:r>
            <a:r>
              <a:rPr lang="en-US" dirty="0" err="1"/>
              <a:t>Shyp</a:t>
            </a:r>
            <a:r>
              <a:rPr lang="en-US" dirty="0"/>
              <a:t> T, Sorensen PH, Krystal G. A low-carbohydrate diet containing soy protein and fish oil reduces breast but not prostate cancer in C3(1)/Tag mice. Carcinogenesis. 2022 Mar 24;43(2):115-125.</a:t>
            </a:r>
          </a:p>
          <a:p>
            <a:endParaRPr lang="en-US" dirty="0"/>
          </a:p>
          <a:p>
            <a:endParaRPr lang="en-US" dirty="0"/>
          </a:p>
          <a:p>
            <a:r>
              <a:rPr lang="en-US" dirty="0"/>
              <a:t>We recently showed that a low-carbohydrate (CHO) diet containing soy protein and fish oil dramatically reduces lung nodules in a mouse model of lung cancer when compared to a Western diet. To explore the universality of this finding, we herein compared this low-CHO diet to a Western diet on in preventing breast and prostate cancer using a mouse model that expresses the SV40 large T-antigen specifically in breast epithelia in females and prostate epithelia in males. We found that breast cancer was significantly reduced with this low-CHO diet and this correlated with a reduction in plasma levels of glucose, insulin, IL-6, TNF</a:t>
            </a:r>
            <a:r>
              <a:rPr lang="el-GR" dirty="0"/>
              <a:t>α </a:t>
            </a:r>
            <a:r>
              <a:rPr lang="en-US" dirty="0"/>
              <a:t>and prostaglandin E2 (PGE2). This also corresponded with a reduction in the Ki67 proliferation index within breast tumors. On the other hand, this low-CHO diet did not reduce the incidence of prostate cancer in the male mice. Although it reduced both blood glucose and insulin to the same extent as in the female mice, there was no reduction in plasma IL-6, TNF</a:t>
            </a:r>
            <a:r>
              <a:rPr lang="el-GR" dirty="0"/>
              <a:t>α </a:t>
            </a:r>
            <a:r>
              <a:rPr lang="en-US" dirty="0"/>
              <a:t>or PGE2 levels, or in the Ki67 proliferation index in prostate lesions. Based on immunohistochemistry studies with antibodies to 6-phosphofructo-2-kinase/fructose-2,6-biphosphatase 3 (PFKFB3), carnitine </a:t>
            </a:r>
            <a:r>
              <a:rPr lang="en-US" dirty="0" err="1"/>
              <a:t>palmitoyltransferase</a:t>
            </a:r>
            <a:r>
              <a:rPr lang="en-US" dirty="0"/>
              <a:t> </a:t>
            </a:r>
            <a:r>
              <a:rPr lang="en-US" dirty="0" err="1"/>
              <a:t>Ia</a:t>
            </a:r>
            <a:r>
              <a:rPr lang="en-US" dirty="0"/>
              <a:t> (CPT1a) and fatty acid synthase (FAS), it is likely that this difference in response of the two cancer types to this low-CHO diet reflects differences in the glucose dependence of breast and prostate cancer, with the former being highly dependent on glucose for energy and the latter being more dependent on fatty acids.</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16</a:t>
            </a:fld>
            <a:endParaRPr lang="en-US"/>
          </a:p>
        </p:txBody>
      </p:sp>
    </p:spTree>
    <p:extLst>
      <p:ext uri="{BB962C8B-B14F-4D97-AF65-F5344CB8AC3E}">
        <p14:creationId xmlns:p14="http://schemas.microsoft.com/office/powerpoint/2010/main" val="1034581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Fujita K, Matsushita M, De Velasco MA, </a:t>
            </a:r>
            <a:r>
              <a:rPr lang="en-US" dirty="0" err="1"/>
              <a:t>Hatano</a:t>
            </a:r>
            <a:r>
              <a:rPr lang="en-US" dirty="0"/>
              <a:t> K, Minami T, </a:t>
            </a:r>
            <a:r>
              <a:rPr lang="en-US" dirty="0" err="1"/>
              <a:t>Nonomura</a:t>
            </a:r>
            <a:r>
              <a:rPr lang="en-US" dirty="0"/>
              <a:t> N, </a:t>
            </a:r>
            <a:r>
              <a:rPr lang="en-US" dirty="0" err="1"/>
              <a:t>Uemura</a:t>
            </a:r>
            <a:r>
              <a:rPr lang="en-US" dirty="0"/>
              <a:t> H. The Gut-Prostate Axis: A New Perspective of Prostate Cancer Biology through the Gut Microbiome. Cancers (Basel). 2023 Feb 21;15(5):1375. </a:t>
            </a:r>
          </a:p>
          <a:p>
            <a:r>
              <a:rPr lang="en-US" dirty="0"/>
              <a:t>Obesity and a high-fat diet are risk factors associated with prostate cancer, and lifestyle, especially diet, impacts the gut microbiome. The gut microbiome plays important roles in the development of several diseases, such as Alzheimer's disease, rheumatoid arthritis, and colon cancer. The analysis of feces from patients with prostate cancer by 16S rRNA sequencing has uncovered various associations between altered gut microbiomes and prostate cancer. Gut dysbiosis caused by the leakage of gut bacterial metabolites, such as short-chain fatty acids and lipopolysaccharide results in prostate cancer growth. Gut microbiota also play a role in the metabolism of androgen which could affect castration-resistant prostate cancer. Moreover, men with high-risk prostate cancer share a specific gut microbiome and treatments such as androgen-deprivation therapy alter the gut microbiome in a manner that favors prostate cancer growth. Thus, implementing interventions aiming to modify lifestyle or altering the gut microbiome with prebiotics or probiotics may curtail the development of prostate cancer. From this perspective, the "Gut-Prostate Axis" plays a fundamental bidirectional role in prostate cancer biology and should be considered when screening and treating prostate cancer patients.</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17</a:t>
            </a:fld>
            <a:endParaRPr lang="en-US"/>
          </a:p>
        </p:txBody>
      </p:sp>
    </p:spTree>
    <p:extLst>
      <p:ext uri="{BB962C8B-B14F-4D97-AF65-F5344CB8AC3E}">
        <p14:creationId xmlns:p14="http://schemas.microsoft.com/office/powerpoint/2010/main" val="39365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Langlais</a:t>
            </a:r>
            <a:r>
              <a:rPr lang="en-US" dirty="0"/>
              <a:t> CS, Graff RE, Van </a:t>
            </a:r>
            <a:r>
              <a:rPr lang="en-US" dirty="0" err="1"/>
              <a:t>Blarigan</a:t>
            </a:r>
            <a:r>
              <a:rPr lang="en-US" dirty="0"/>
              <a:t> EL, </a:t>
            </a:r>
            <a:r>
              <a:rPr lang="en-US" dirty="0" err="1"/>
              <a:t>Kenfield</a:t>
            </a:r>
            <a:r>
              <a:rPr lang="en-US" dirty="0"/>
              <a:t> SA, Neuhaus J, </a:t>
            </a:r>
            <a:r>
              <a:rPr lang="en-US" dirty="0" err="1"/>
              <a:t>Tabung</a:t>
            </a:r>
            <a:r>
              <a:rPr lang="en-US" dirty="0"/>
              <a:t> FK, Cowan </a:t>
            </a:r>
            <a:r>
              <a:rPr lang="en-US" dirty="0" err="1"/>
              <a:t>JE</a:t>
            </a:r>
            <a:r>
              <a:rPr lang="en-US" dirty="0"/>
              <a:t>, </a:t>
            </a:r>
            <a:r>
              <a:rPr lang="en-US" dirty="0" err="1"/>
              <a:t>Broering</a:t>
            </a:r>
            <a:r>
              <a:rPr lang="en-US" dirty="0"/>
              <a:t> JM, Carroll P, Chan JM. </a:t>
            </a:r>
            <a:r>
              <a:rPr lang="en-US" dirty="0" err="1"/>
              <a:t>Postdiagnostic</a:t>
            </a:r>
            <a:r>
              <a:rPr lang="en-US" dirty="0"/>
              <a:t> Inflammatory, </a:t>
            </a:r>
            <a:r>
              <a:rPr lang="en-US" dirty="0" err="1"/>
              <a:t>Hyperinsulinemic</a:t>
            </a:r>
            <a:r>
              <a:rPr lang="en-US" dirty="0"/>
              <a:t>, and Insulin-Resistant Diets and Lifestyles and the Risk of Prostate Cancer Progression and Mortality. Cancer Epidemiol Biomarkers Prev. 2022 Sep 2;31(9):1760-1768.</a:t>
            </a:r>
          </a:p>
          <a:p>
            <a:endParaRPr lang="en-US" dirty="0"/>
          </a:p>
          <a:p>
            <a:r>
              <a:rPr lang="en-US" dirty="0"/>
              <a:t>Background: Inflammatory and insulin pathways have been linked to prostate cancer; </a:t>
            </a:r>
            <a:r>
              <a:rPr lang="en-US" dirty="0" err="1"/>
              <a:t>postdiagnostic</a:t>
            </a:r>
            <a:r>
              <a:rPr lang="en-US" dirty="0"/>
              <a:t> behaviors activating these pathways may lead to poor outcomes. The empirical dietary inflammatory pattern (</a:t>
            </a:r>
            <a:r>
              <a:rPr lang="en-US" dirty="0" err="1"/>
              <a:t>EDIP</a:t>
            </a:r>
            <a:r>
              <a:rPr lang="en-US" dirty="0"/>
              <a:t>), empirical dietary index for hyperinsulinemia (</a:t>
            </a:r>
            <a:r>
              <a:rPr lang="en-US" dirty="0" err="1"/>
              <a:t>EDIH</a:t>
            </a:r>
            <a:r>
              <a:rPr lang="en-US" dirty="0"/>
              <a:t>), and empirical dietary index for insulin resistance (</a:t>
            </a:r>
            <a:r>
              <a:rPr lang="en-US" dirty="0" err="1"/>
              <a:t>EDIR</a:t>
            </a:r>
            <a:r>
              <a:rPr lang="en-US" dirty="0"/>
              <a:t>), and associated lifestyle indices (</a:t>
            </a:r>
            <a:r>
              <a:rPr lang="en-US" dirty="0" err="1"/>
              <a:t>ELIH</a:t>
            </a:r>
            <a:r>
              <a:rPr lang="en-US" dirty="0"/>
              <a:t>, </a:t>
            </a:r>
            <a:r>
              <a:rPr lang="en-US" dirty="0" err="1"/>
              <a:t>ELIR</a:t>
            </a:r>
            <a:r>
              <a:rPr lang="en-US" dirty="0"/>
              <a:t>) predict biomarkers of inflammation (</a:t>
            </a:r>
            <a:r>
              <a:rPr lang="en-US" dirty="0" err="1"/>
              <a:t>EDIP</a:t>
            </a:r>
            <a:r>
              <a:rPr lang="en-US" dirty="0"/>
              <a:t>: IL6, TNFaR2, CRP) and insulin secretion (</a:t>
            </a:r>
            <a:r>
              <a:rPr lang="en-US" dirty="0" err="1"/>
              <a:t>EDIH</a:t>
            </a:r>
            <a:r>
              <a:rPr lang="en-US" dirty="0"/>
              <a:t>/</a:t>
            </a:r>
            <a:r>
              <a:rPr lang="en-US" dirty="0" err="1"/>
              <a:t>ELIH</a:t>
            </a:r>
            <a:r>
              <a:rPr lang="en-US" dirty="0"/>
              <a:t>: c-peptide; </a:t>
            </a:r>
            <a:r>
              <a:rPr lang="en-US" dirty="0" err="1"/>
              <a:t>EDIR</a:t>
            </a:r>
            <a:r>
              <a:rPr lang="en-US" dirty="0"/>
              <a:t>/</a:t>
            </a:r>
            <a:r>
              <a:rPr lang="en-US" dirty="0" err="1"/>
              <a:t>ELIR</a:t>
            </a:r>
            <a:r>
              <a:rPr lang="en-US" dirty="0"/>
              <a:t>: </a:t>
            </a:r>
            <a:r>
              <a:rPr lang="en-US" dirty="0" err="1"/>
              <a:t>TAG:HDL</a:t>
            </a:r>
            <a:r>
              <a:rPr lang="en-US" dirty="0"/>
              <a:t>) from whole foods and behaviors.</a:t>
            </a:r>
          </a:p>
          <a:p>
            <a:endParaRPr lang="en-US" dirty="0"/>
          </a:p>
          <a:p>
            <a:r>
              <a:rPr lang="en-US" dirty="0"/>
              <a:t>Methods: Associations of these indices with time to prostate cancer progression (primary, n = 2,056) and prostate cancer-specific mortality (</a:t>
            </a:r>
            <a:r>
              <a:rPr lang="en-US" dirty="0" err="1"/>
              <a:t>PCSM</a:t>
            </a:r>
            <a:r>
              <a:rPr lang="en-US" dirty="0"/>
              <a:t>; secondary, n = 2,447) were estimated among men diagnosed with </a:t>
            </a:r>
            <a:r>
              <a:rPr lang="en-US" dirty="0" err="1"/>
              <a:t>nonmetastatic</a:t>
            </a:r>
            <a:r>
              <a:rPr lang="en-US" dirty="0"/>
              <a:t> prostate cancer in the Cancer of the Prostate Strategic Urologic Research Endeavor cohort diet and lifestyle sub-study. Because the true (versus clinically documented) date of progression is unobserved, we used parametric (Weibull) survival models to accommodate interval-</a:t>
            </a:r>
            <a:r>
              <a:rPr lang="en-US" dirty="0" err="1"/>
              <a:t>censoringand</a:t>
            </a:r>
            <a:r>
              <a:rPr lang="en-US" dirty="0"/>
              <a:t> estimated adjusted HR and 95% confidence intervals (CI) for prostate cancer progression per 1-SD increase in index. Cox proportional hazards models were used to estimate </a:t>
            </a:r>
            <a:r>
              <a:rPr lang="en-US" dirty="0" err="1"/>
              <a:t>PCSM</a:t>
            </a:r>
            <a:r>
              <a:rPr lang="en-US" dirty="0"/>
              <a:t> associations.</a:t>
            </a:r>
          </a:p>
          <a:p>
            <a:endParaRPr lang="en-US" dirty="0"/>
          </a:p>
          <a:p>
            <a:r>
              <a:rPr lang="en-US" dirty="0"/>
              <a:t>Results: During a median [interquartile range (</a:t>
            </a:r>
            <a:r>
              <a:rPr lang="en-US" dirty="0" err="1"/>
              <a:t>IQR</a:t>
            </a:r>
            <a:r>
              <a:rPr lang="en-US" dirty="0"/>
              <a:t>)] 6.4 years (</a:t>
            </a:r>
            <a:r>
              <a:rPr lang="en-US" dirty="0" err="1"/>
              <a:t>IQR</a:t>
            </a:r>
            <a:r>
              <a:rPr lang="en-US" dirty="0"/>
              <a:t>, 1.3-12.7), 192 progression and 73 </a:t>
            </a:r>
            <a:r>
              <a:rPr lang="en-US" dirty="0" err="1"/>
              <a:t>PCSM</a:t>
            </a:r>
            <a:r>
              <a:rPr lang="en-US" dirty="0"/>
              <a:t> events were observed. Inflammatory (</a:t>
            </a:r>
            <a:r>
              <a:rPr lang="en-US" dirty="0" err="1"/>
              <a:t>EDIP</a:t>
            </a:r>
            <a:r>
              <a:rPr lang="en-US" dirty="0"/>
              <a:t>: HR, 1.27; CI, 1.17-1.37), </a:t>
            </a:r>
            <a:r>
              <a:rPr lang="en-US" dirty="0" err="1"/>
              <a:t>hyperinsulinemic</a:t>
            </a:r>
            <a:r>
              <a:rPr lang="en-US" dirty="0"/>
              <a:t> (</a:t>
            </a:r>
            <a:r>
              <a:rPr lang="en-US" dirty="0" err="1"/>
              <a:t>EDIH</a:t>
            </a:r>
            <a:r>
              <a:rPr lang="en-US" dirty="0"/>
              <a:t>: HR, 1.24; CI, 1.05-1.46. </a:t>
            </a:r>
            <a:r>
              <a:rPr lang="en-US" dirty="0" err="1"/>
              <a:t>ELIH</a:t>
            </a:r>
            <a:r>
              <a:rPr lang="en-US" dirty="0"/>
              <a:t>: HR, 1.34; CI, 1.17-1.54), and insulin-resistant (</a:t>
            </a:r>
            <a:r>
              <a:rPr lang="en-US" dirty="0" err="1"/>
              <a:t>EDIR</a:t>
            </a:r>
            <a:r>
              <a:rPr lang="en-US" dirty="0"/>
              <a:t>: HR, 1.22; CI, 1.00-1.48. </a:t>
            </a:r>
            <a:r>
              <a:rPr lang="en-US" dirty="0" err="1"/>
              <a:t>ELIR</a:t>
            </a:r>
            <a:r>
              <a:rPr lang="en-US" dirty="0"/>
              <a:t>: HR, 1.36; CI, 1.12-1.64) indices were positively associated with risk of prostate cancer progression. There was no evidence of associations between the indices and </a:t>
            </a:r>
            <a:r>
              <a:rPr lang="en-US" dirty="0" err="1"/>
              <a:t>PCSM</a:t>
            </a:r>
            <a:r>
              <a:rPr lang="en-US" dirty="0"/>
              <a:t>.</a:t>
            </a:r>
          </a:p>
          <a:p>
            <a:endParaRPr lang="en-US" dirty="0"/>
          </a:p>
          <a:p>
            <a:r>
              <a:rPr lang="en-US" dirty="0"/>
              <a:t>Conclusions: Both inflammatory and insulinemic dietary and lifestyle patterns are associated with risk of prostate cancer progression.</a:t>
            </a:r>
          </a:p>
          <a:p>
            <a:endParaRPr lang="en-US" dirty="0"/>
          </a:p>
          <a:p>
            <a:r>
              <a:rPr lang="en-US" dirty="0"/>
              <a:t>Impact: For men with prostate cancer, consuming dietary patterns that limit chronic systemic inflammation and insulin hypersecretion may improve survivorship, especially when coupled with active lifestyle and healthy body weight.</a:t>
            </a:r>
          </a:p>
          <a:p>
            <a:endParaRPr lang="en-US" dirty="0"/>
          </a:p>
          <a:p>
            <a:r>
              <a:rPr lang="en-US" dirty="0"/>
              <a:t>Moradi S, </a:t>
            </a:r>
            <a:r>
              <a:rPr lang="en-US" dirty="0" err="1"/>
              <a:t>Issah</a:t>
            </a:r>
            <a:r>
              <a:rPr lang="en-US" dirty="0"/>
              <a:t> A, </a:t>
            </a:r>
            <a:r>
              <a:rPr lang="en-US" dirty="0" err="1"/>
              <a:t>Mohammadi</a:t>
            </a:r>
            <a:r>
              <a:rPr lang="en-US" dirty="0"/>
              <a:t> H, Mirzaei K. Associations between dietary inflammatory index and incidence of breast and prostate cancer: a systematic review and meta-analysis. Nutrition. 2018 Nov;55-56:168-178.</a:t>
            </a:r>
          </a:p>
          <a:p>
            <a:endParaRPr lang="en-US" dirty="0"/>
          </a:p>
          <a:p>
            <a:r>
              <a:rPr lang="en-US" dirty="0"/>
              <a:t>Hoang DV, </a:t>
            </a:r>
            <a:r>
              <a:rPr lang="en-US" dirty="0" err="1"/>
              <a:t>Shivappa</a:t>
            </a:r>
            <a:r>
              <a:rPr lang="en-US" dirty="0"/>
              <a:t> N, Pham NM, Hebert JR, </a:t>
            </a:r>
            <a:r>
              <a:rPr lang="en-US" dirty="0" err="1"/>
              <a:t>Binns</a:t>
            </a:r>
            <a:r>
              <a:rPr lang="en-US" dirty="0"/>
              <a:t> CW, Lee AH. Dietary inflammatory index is associated with increased risk for prostate cancer among Vietnamese men. Nutrition. 2019 Jun;62:140-145.</a:t>
            </a:r>
          </a:p>
          <a:p>
            <a:r>
              <a:rPr lang="en-US" dirty="0"/>
              <a:t> Abstract</a:t>
            </a:r>
          </a:p>
          <a:p>
            <a:endParaRPr lang="en-US" dirty="0"/>
          </a:p>
          <a:p>
            <a:r>
              <a:rPr lang="en-US" dirty="0"/>
              <a:t>Objective: Inflammatory potential of diet, as measured by the dietary inflammatory index (DII), has consistently been associated with an increased risk for prostate cancer (</a:t>
            </a:r>
            <a:r>
              <a:rPr lang="en-US" dirty="0" err="1"/>
              <a:t>PCa</a:t>
            </a:r>
            <a:r>
              <a:rPr lang="en-US" dirty="0"/>
              <a:t>). However, data has largely been reported in populations with more proinflammatory dietary patterns, whereas there is high diversity in dietary pattern worldwide. The aim of this study was to assess the association between DII scores and the risk for </a:t>
            </a:r>
            <a:r>
              <a:rPr lang="en-US" dirty="0" err="1"/>
              <a:t>PCa</a:t>
            </a:r>
            <a:r>
              <a:rPr lang="en-US" dirty="0"/>
              <a:t> in Vietnam.</a:t>
            </a:r>
          </a:p>
          <a:p>
            <a:endParaRPr lang="en-US" dirty="0"/>
          </a:p>
          <a:p>
            <a:r>
              <a:rPr lang="en-US" dirty="0"/>
              <a:t>Methods: A case-control study of 652 participants (244 incident </a:t>
            </a:r>
            <a:r>
              <a:rPr lang="en-US" dirty="0" err="1"/>
              <a:t>PCa</a:t>
            </a:r>
            <a:r>
              <a:rPr lang="en-US" dirty="0"/>
              <a:t> patients, 64-75 y of age, and 408 controls, frequency matched for age) was conducted in Ho Chi Minh City, Vietnam, from 2013 to 2015. Habitual diet was ascertained using a validated food frequency questionnaire (</a:t>
            </a:r>
            <a:r>
              <a:rPr lang="en-US" dirty="0" err="1"/>
              <a:t>FFQ</a:t>
            </a:r>
            <a:r>
              <a:rPr lang="en-US" dirty="0"/>
              <a:t>), whereas other factors, including demographic and lifestyle characteristics, were assessed via face-to-face interviews. The daily intake of pro- and anti-inflammatory nutrients for each participant was calculated from the </a:t>
            </a:r>
            <a:r>
              <a:rPr lang="en-US" dirty="0" err="1"/>
              <a:t>FFQ</a:t>
            </a:r>
            <a:r>
              <a:rPr lang="en-US" dirty="0"/>
              <a:t> and used to estimate individuals' energy-adjusted DII (E-DII) scores. Multivariate-adjusted odds ratios (OR) and 95% confidence intervals (CIs) were estimated using unconditional logistic regression models.</a:t>
            </a:r>
          </a:p>
          <a:p>
            <a:endParaRPr lang="en-US" dirty="0"/>
          </a:p>
          <a:p>
            <a:r>
              <a:rPr lang="en-US" dirty="0"/>
              <a:t>Results: Comparing the middle and highest versus lowest </a:t>
            </a:r>
            <a:r>
              <a:rPr lang="en-US" dirty="0" err="1"/>
              <a:t>tertile</a:t>
            </a:r>
            <a:r>
              <a:rPr lang="en-US" dirty="0"/>
              <a:t> of DII scores, there was an increased risk for overall </a:t>
            </a:r>
            <a:r>
              <a:rPr lang="en-US" dirty="0" err="1"/>
              <a:t>PCa</a:t>
            </a:r>
            <a:r>
              <a:rPr lang="en-US" dirty="0"/>
              <a:t>. The OR and associated 95% CI was 2.63 (1.61-4.37) and 3.35 (2.06-5.53), respectively (</a:t>
            </a:r>
            <a:r>
              <a:rPr lang="en-US" dirty="0" err="1"/>
              <a:t>Ptrend</a:t>
            </a:r>
            <a:r>
              <a:rPr lang="en-US" dirty="0"/>
              <a:t> &lt; 0.01). Similar results were found for low-moderate and high-grade </a:t>
            </a:r>
            <a:r>
              <a:rPr lang="en-US" dirty="0" err="1"/>
              <a:t>PCa</a:t>
            </a:r>
            <a:r>
              <a:rPr lang="en-US" dirty="0"/>
              <a:t>. The respective </a:t>
            </a:r>
            <a:r>
              <a:rPr lang="en-US" dirty="0" err="1"/>
              <a:t>ORs</a:t>
            </a:r>
            <a:r>
              <a:rPr lang="en-US" dirty="0"/>
              <a:t> (95% CI) were 3.34 (1.66-7.13) and 5.29 (2.69-11.18), </a:t>
            </a:r>
            <a:r>
              <a:rPr lang="en-US" dirty="0" err="1"/>
              <a:t>Ptrend</a:t>
            </a:r>
            <a:r>
              <a:rPr lang="en-US" dirty="0"/>
              <a:t> &lt; 0.001, and 2.51 (1.40-4.63) and 2.57 (1.43-4.73), </a:t>
            </a:r>
            <a:r>
              <a:rPr lang="en-US" dirty="0" err="1"/>
              <a:t>Ptrend</a:t>
            </a:r>
            <a:r>
              <a:rPr lang="en-US" dirty="0"/>
              <a:t> 0.006.</a:t>
            </a:r>
          </a:p>
          <a:p>
            <a:endParaRPr lang="en-US" dirty="0"/>
          </a:p>
          <a:p>
            <a:r>
              <a:rPr lang="en-US" dirty="0"/>
              <a:t>Conclusion: A proinflammatory diet was associated with increased risk for </a:t>
            </a:r>
            <a:r>
              <a:rPr lang="en-US" dirty="0" err="1"/>
              <a:t>PCa</a:t>
            </a:r>
            <a:r>
              <a:rPr lang="en-US" dirty="0"/>
              <a:t> among Vietnamese men.</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18</a:t>
            </a:fld>
            <a:endParaRPr lang="en-US"/>
          </a:p>
        </p:txBody>
      </p:sp>
    </p:spTree>
    <p:extLst>
      <p:ext uri="{BB962C8B-B14F-4D97-AF65-F5344CB8AC3E}">
        <p14:creationId xmlns:p14="http://schemas.microsoft.com/office/powerpoint/2010/main" val="2670166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Aune</a:t>
            </a:r>
            <a:r>
              <a:rPr lang="en-US" sz="1200" b="0" i="0" u="none" strike="noStrike" kern="1200" dirty="0">
                <a:solidFill>
                  <a:schemeClr val="tx1"/>
                </a:solidFill>
                <a:effectLst/>
                <a:latin typeface="+mn-lt"/>
                <a:ea typeface="+mn-ea"/>
                <a:cs typeface="+mn-cs"/>
              </a:rPr>
              <a:t> D, Navarro Rosenblatt DA, Chan DS, Vieira AR, Vieira R, Greenwood DC, </a:t>
            </a:r>
            <a:r>
              <a:rPr lang="en-US" sz="1200" b="0" i="0" u="none" strike="noStrike" kern="1200" dirty="0" err="1">
                <a:solidFill>
                  <a:schemeClr val="tx1"/>
                </a:solidFill>
                <a:effectLst/>
                <a:latin typeface="+mn-lt"/>
                <a:ea typeface="+mn-ea"/>
                <a:cs typeface="+mn-cs"/>
              </a:rPr>
              <a:t>Vatten</a:t>
            </a:r>
            <a:r>
              <a:rPr lang="en-US" sz="1200" b="0" i="0" u="none" strike="noStrike" kern="1200" dirty="0">
                <a:solidFill>
                  <a:schemeClr val="tx1"/>
                </a:solidFill>
                <a:effectLst/>
                <a:latin typeface="+mn-lt"/>
                <a:ea typeface="+mn-ea"/>
                <a:cs typeface="+mn-cs"/>
              </a:rPr>
              <a:t> LJ, </a:t>
            </a:r>
            <a:r>
              <a:rPr lang="en-US" sz="1200" b="0" i="0" u="none" strike="noStrike" kern="1200" dirty="0" err="1">
                <a:solidFill>
                  <a:schemeClr val="tx1"/>
                </a:solidFill>
                <a:effectLst/>
                <a:latin typeface="+mn-lt"/>
                <a:ea typeface="+mn-ea"/>
                <a:cs typeface="+mn-cs"/>
              </a:rPr>
              <a:t>Norat</a:t>
            </a:r>
            <a:r>
              <a:rPr lang="en-US" sz="1200" b="0" i="0" u="none" strike="noStrike" kern="1200" dirty="0">
                <a:solidFill>
                  <a:schemeClr val="tx1"/>
                </a:solidFill>
                <a:effectLst/>
                <a:latin typeface="+mn-lt"/>
                <a:ea typeface="+mn-ea"/>
                <a:cs typeface="+mn-cs"/>
              </a:rPr>
              <a:t> T. Dairy products, calcium, and prostate cancer risk: a systematic review and meta-analysis of cohort studies. Am J </a:t>
            </a:r>
            <a:r>
              <a:rPr lang="en-US" sz="1200" b="0" i="0" u="none" strike="noStrike" kern="1200" dirty="0" err="1">
                <a:solidFill>
                  <a:schemeClr val="tx1"/>
                </a:solidFill>
                <a:effectLst/>
                <a:latin typeface="+mn-lt"/>
                <a:ea typeface="+mn-ea"/>
                <a:cs typeface="+mn-cs"/>
              </a:rPr>
              <a:t>Clin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Nutr</a:t>
            </a:r>
            <a:r>
              <a:rPr lang="en-US" sz="1200" b="0" i="0" u="none" strike="noStrike" kern="1200" dirty="0">
                <a:solidFill>
                  <a:schemeClr val="tx1"/>
                </a:solidFill>
                <a:effectLst/>
                <a:latin typeface="+mn-lt"/>
                <a:ea typeface="+mn-ea"/>
                <a:cs typeface="+mn-cs"/>
              </a:rPr>
              <a:t>. 2015 Jan;101(1):87-117.</a:t>
            </a:r>
          </a:p>
          <a:p>
            <a:r>
              <a:rPr lang="en-US" sz="1200" b="1" i="0" u="none" strike="noStrike" kern="1200" dirty="0">
                <a:solidFill>
                  <a:schemeClr val="tx1"/>
                </a:solidFill>
                <a:effectLst/>
                <a:latin typeface="+mn-lt"/>
                <a:ea typeface="+mn-ea"/>
                <a:cs typeface="+mn-cs"/>
              </a:rPr>
              <a:t>Abstract</a:t>
            </a:r>
          </a:p>
          <a:p>
            <a:r>
              <a:rPr lang="en-US" sz="1200" b="1" i="0" u="none" strike="noStrike" kern="1200" dirty="0">
                <a:solidFill>
                  <a:schemeClr val="tx1"/>
                </a:solidFill>
                <a:effectLst/>
                <a:latin typeface="+mn-lt"/>
                <a:ea typeface="+mn-ea"/>
                <a:cs typeface="+mn-cs"/>
              </a:rPr>
              <a:t>Background: </a:t>
            </a:r>
            <a:r>
              <a:rPr lang="en-US" sz="1200" b="0" i="0" u="none" strike="noStrike" kern="1200" dirty="0">
                <a:solidFill>
                  <a:schemeClr val="tx1"/>
                </a:solidFill>
                <a:effectLst/>
                <a:latin typeface="+mn-lt"/>
                <a:ea typeface="+mn-ea"/>
                <a:cs typeface="+mn-cs"/>
              </a:rPr>
              <a:t>Dairy product and calcium intakes have been associated with increased prostate cancer risk, but whether specific dairy products or calcium sources are associated with risk is unclear.</a:t>
            </a:r>
          </a:p>
          <a:p>
            <a:r>
              <a:rPr lang="en-US" sz="1200" b="1" i="0" u="none" strike="noStrike" kern="1200" dirty="0">
                <a:solidFill>
                  <a:schemeClr val="tx1"/>
                </a:solidFill>
                <a:effectLst/>
                <a:latin typeface="+mn-lt"/>
                <a:ea typeface="+mn-ea"/>
                <a:cs typeface="+mn-cs"/>
              </a:rPr>
              <a:t>Objective: </a:t>
            </a:r>
            <a:r>
              <a:rPr lang="en-US" sz="1200" b="0" i="0" u="none" strike="noStrike" kern="1200" dirty="0">
                <a:solidFill>
                  <a:schemeClr val="tx1"/>
                </a:solidFill>
                <a:effectLst/>
                <a:latin typeface="+mn-lt"/>
                <a:ea typeface="+mn-ea"/>
                <a:cs typeface="+mn-cs"/>
              </a:rPr>
              <a:t>In the Continuous Update Project, we conducted a meta-analysis of prospective studies on intakes of dairy products and calcium and prostate cancer risk.</a:t>
            </a:r>
          </a:p>
          <a:p>
            <a:r>
              <a:rPr lang="en-US" sz="1200" b="1" i="0" u="none" strike="noStrike" kern="1200" dirty="0">
                <a:solidFill>
                  <a:schemeClr val="tx1"/>
                </a:solidFill>
                <a:effectLst/>
                <a:latin typeface="+mn-lt"/>
                <a:ea typeface="+mn-ea"/>
                <a:cs typeface="+mn-cs"/>
              </a:rPr>
              <a:t>Design: </a:t>
            </a:r>
            <a:r>
              <a:rPr lang="en-US" sz="1200" b="0" i="0" u="none" strike="noStrike" kern="1200" dirty="0">
                <a:solidFill>
                  <a:schemeClr val="tx1"/>
                </a:solidFill>
                <a:effectLst/>
                <a:latin typeface="+mn-lt"/>
                <a:ea typeface="+mn-ea"/>
                <a:cs typeface="+mn-cs"/>
              </a:rPr>
              <a:t>PubMed and several other databases were searched up to April 2013. Summary RRs were estimated by using a random-effects model.</a:t>
            </a:r>
          </a:p>
          <a:p>
            <a:r>
              <a:rPr lang="en-US" sz="1200" b="1" i="0" u="none" strike="noStrike" kern="1200" dirty="0">
                <a:solidFill>
                  <a:schemeClr val="tx1"/>
                </a:solidFill>
                <a:effectLst/>
                <a:latin typeface="+mn-lt"/>
                <a:ea typeface="+mn-ea"/>
                <a:cs typeface="+mn-cs"/>
              </a:rPr>
              <a:t>Results: </a:t>
            </a:r>
            <a:r>
              <a:rPr lang="en-US" sz="1200" b="0" i="0" u="none" strike="noStrike" kern="1200" dirty="0">
                <a:solidFill>
                  <a:schemeClr val="tx1"/>
                </a:solidFill>
                <a:effectLst/>
                <a:latin typeface="+mn-lt"/>
                <a:ea typeface="+mn-ea"/>
                <a:cs typeface="+mn-cs"/>
              </a:rPr>
              <a:t>Thirty-two studies were included. Intakes of total dairy products [summary RR: 1.07 (95% CI: 1.02, 1.12; n = 15) per 400 g/d], total milk [summary RR: 1.03 (95% CI: 1.00, 1.07; n = 14) per 200 g/d], low-fat milk [summary RR: 1.06 (95% CI: 1.01, 1.11; n = 6) per 200 g/d], cheese [summary RR: 1.09 (95% CI: 1.02, 1.18; n = 11) per 50 g/d], and dietary calcium [summary RR: 1.05 (95% CI: 1.02, 1.09; n = 15) per 400 mg/d] were associated with increased total prostate cancer risk. Total calcium and dairy calcium intakes, but not nondairy calcium or supplemental calcium intakes, were also positively associated with total prostate cancer risk. Supplemental calcium was associated with increased risk of fatal prostate cancer.</a:t>
            </a:r>
          </a:p>
          <a:p>
            <a:r>
              <a:rPr lang="en-US" sz="1200" b="1" i="0" u="none" strike="noStrike" kern="1200" dirty="0">
                <a:solidFill>
                  <a:schemeClr val="tx1"/>
                </a:solidFill>
                <a:effectLst/>
                <a:latin typeface="+mn-lt"/>
                <a:ea typeface="+mn-ea"/>
                <a:cs typeface="+mn-cs"/>
              </a:rPr>
              <a:t>Conclusions: </a:t>
            </a:r>
            <a:r>
              <a:rPr lang="en-US" sz="1200" b="0" i="0" u="none" strike="noStrike" kern="1200" dirty="0">
                <a:solidFill>
                  <a:schemeClr val="tx1"/>
                </a:solidFill>
                <a:effectLst/>
                <a:latin typeface="+mn-lt"/>
                <a:ea typeface="+mn-ea"/>
                <a:cs typeface="+mn-cs"/>
              </a:rPr>
              <a:t>High intakes of dairy products, milk, low-fat milk, cheese, and total, dietary, and dairy calcium, but not supplemental or nondairy calcium, may increase total prostate cancer risk. The diverging results for types of dairy products and sources of calcium suggest that other components of dairy rather than fat and calcium may increase prostate cancer risk. Any additional studies should report detailed results for subtypes of prostate cancer.</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19</a:t>
            </a:fld>
            <a:endParaRPr lang="en-US"/>
          </a:p>
        </p:txBody>
      </p:sp>
    </p:spTree>
    <p:extLst>
      <p:ext uri="{BB962C8B-B14F-4D97-AF65-F5344CB8AC3E}">
        <p14:creationId xmlns:p14="http://schemas.microsoft.com/office/powerpoint/2010/main" val="1553567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Pan B, Lai H, Ma N, Li D, Deng X, Wang X, Zhang Q, Yang Q, Wang Q, Zhu H, Li M, Cao X, Tian J, Ge L, Yang K. Association of soft drinks and 100% fruit juice consumption with risk of cancer: a systematic review and dose-response meta-analysis of prospective cohort studies. </a:t>
            </a:r>
            <a:r>
              <a:rPr lang="en-US" dirty="0" err="1"/>
              <a:t>Int</a:t>
            </a:r>
            <a:r>
              <a:rPr lang="en-US" dirty="0"/>
              <a:t> J </a:t>
            </a:r>
            <a:r>
              <a:rPr lang="en-US" dirty="0" err="1"/>
              <a:t>Behav</a:t>
            </a:r>
            <a:r>
              <a:rPr lang="en-US" dirty="0"/>
              <a:t> </a:t>
            </a:r>
            <a:r>
              <a:rPr lang="en-US" dirty="0" err="1"/>
              <a:t>Nutr</a:t>
            </a:r>
            <a:r>
              <a:rPr lang="en-US" dirty="0"/>
              <a:t> Phys Act. 2023 May 15;20(1):58.</a:t>
            </a:r>
          </a:p>
          <a:p>
            <a:r>
              <a:rPr lang="en-US" b="1" dirty="0"/>
              <a:t>Abstract </a:t>
            </a:r>
          </a:p>
          <a:p>
            <a:r>
              <a:rPr lang="en-US" b="1" dirty="0"/>
              <a:t>Background: </a:t>
            </a:r>
            <a:r>
              <a:rPr lang="en-US" dirty="0"/>
              <a:t>Studies of the associations between soft drinks and the risk of cancer showed inconsistent results. No previous published systematic reviews and meta-analysis has investigated a dose-response association between exposure dose and cancer risk or assessed the certainty of currently available evidence. Therefore, we aim to demonstrate the associations and assessed the certainty of the evidence to show our confidence in the associations. </a:t>
            </a:r>
          </a:p>
          <a:p>
            <a:r>
              <a:rPr lang="en-US" b="1" dirty="0"/>
              <a:t>Methods: </a:t>
            </a:r>
            <a:r>
              <a:rPr lang="en-US" dirty="0"/>
              <a:t>We searched </a:t>
            </a:r>
            <a:r>
              <a:rPr lang="en-US" dirty="0" err="1"/>
              <a:t>Embase</a:t>
            </a:r>
            <a:r>
              <a:rPr lang="en-US" dirty="0"/>
              <a:t>, PubMed, Web of Science, and the Cochrane Library from inception to Jun 2022, to include relevant prospective cohort studies. We used a restricted cubic spline model to conduct a dose-response meta-analysis and calculated the absolute effect estimates to present the results. The Grading of Recommendations Assessment, Development and Evaluation (GRADE) approach was used to assess the certainty of the evidence. </a:t>
            </a:r>
          </a:p>
          <a:p>
            <a:r>
              <a:rPr lang="en-US" b="1" dirty="0"/>
              <a:t>Results: </a:t>
            </a:r>
            <a:r>
              <a:rPr lang="en-US" dirty="0"/>
              <a:t>Forty-two articles including on 37 cohorts enrolled 4,518,547 participants were included. With low certainty evidence, increased consumption of sugar-sweetened beverages (</a:t>
            </a:r>
            <a:r>
              <a:rPr lang="en-US" dirty="0" err="1"/>
              <a:t>SSBs</a:t>
            </a:r>
            <a:r>
              <a:rPr lang="en-US" dirty="0"/>
              <a:t>) per 250 mL/day was significantly associated with a 17% greater risk of breast cancer, a 10% greater risk of colorectal cancer, a 30% greater risk of biliary tract cancer, and a 10% greater risk of prostate cancer; increased consumption of artificially sweetened beverages (</a:t>
            </a:r>
            <a:r>
              <a:rPr lang="en-US" dirty="0" err="1"/>
              <a:t>ASBs</a:t>
            </a:r>
            <a:r>
              <a:rPr lang="en-US" dirty="0"/>
              <a:t>)re per 250 mL/day was significantly associated with a 16% greater risk of leukemia; increased consumption of 100% fruit juice per 250 mL/day was significantly associated with a 31% greater risk of overall cancer, 22% greater risk of melanoma, 2% greater risk of squamous cell carcinoma, and 29% greater risk of thyroid cancer. The associations with other specific cancer were no significant. We found linear dose-response associations between consumption of </a:t>
            </a:r>
            <a:r>
              <a:rPr lang="en-US" dirty="0" err="1"/>
              <a:t>SSBs</a:t>
            </a:r>
            <a:r>
              <a:rPr lang="en-US" dirty="0"/>
              <a:t> and the risk of breast and kidney cancer, and between consumption of </a:t>
            </a:r>
            <a:r>
              <a:rPr lang="en-US" dirty="0" err="1"/>
              <a:t>ASBs</a:t>
            </a:r>
            <a:r>
              <a:rPr lang="en-US" dirty="0"/>
              <a:t> and 100% fruit juices and the risk of pancreatic cancer. </a:t>
            </a:r>
          </a:p>
          <a:p>
            <a:r>
              <a:rPr lang="en-US" b="1" dirty="0"/>
              <a:t>Conclusions: </a:t>
            </a:r>
            <a:r>
              <a:rPr lang="en-US" dirty="0"/>
              <a:t>An increment in consumption of </a:t>
            </a:r>
            <a:r>
              <a:rPr lang="en-US" dirty="0" err="1"/>
              <a:t>SSBs</a:t>
            </a:r>
            <a:r>
              <a:rPr lang="en-US" dirty="0"/>
              <a:t> of 250 mL/day was positively associated with increased risk of breast, colorectal, and biliary tract cancer. Fruit juices consumption was also positively associated with the risk of overall cancer, thyroid cancer, and melanoma. The magnitude of absolute effects, however, was small and mainly based on low or very low certainty of evidence. The association of </a:t>
            </a:r>
            <a:r>
              <a:rPr lang="en-US" dirty="0" err="1"/>
              <a:t>ASBs</a:t>
            </a:r>
            <a:r>
              <a:rPr lang="en-US" dirty="0"/>
              <a:t> consumption with specific cancer risk was uncertain. </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20</a:t>
            </a:fld>
            <a:endParaRPr lang="en-US"/>
          </a:p>
        </p:txBody>
      </p:sp>
    </p:spTree>
    <p:extLst>
      <p:ext uri="{BB962C8B-B14F-4D97-AF65-F5344CB8AC3E}">
        <p14:creationId xmlns:p14="http://schemas.microsoft.com/office/powerpoint/2010/main" val="1156347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Kogevinas</a:t>
            </a:r>
            <a:r>
              <a:rPr lang="en-US" dirty="0"/>
              <a:t> M, Espinosa A, </a:t>
            </a:r>
            <a:r>
              <a:rPr lang="en-US" dirty="0" err="1"/>
              <a:t>Castelló</a:t>
            </a:r>
            <a:r>
              <a:rPr lang="en-US" dirty="0"/>
              <a:t> A, Gómez-</a:t>
            </a:r>
            <a:r>
              <a:rPr lang="en-US" dirty="0" err="1"/>
              <a:t>Acebo</a:t>
            </a:r>
            <a:r>
              <a:rPr lang="en-US" dirty="0"/>
              <a:t> I, Guevara M, Martin V, </a:t>
            </a:r>
            <a:r>
              <a:rPr lang="en-US" dirty="0" err="1"/>
              <a:t>Amiano</a:t>
            </a:r>
            <a:r>
              <a:rPr lang="en-US" dirty="0"/>
              <a:t> P, </a:t>
            </a:r>
            <a:r>
              <a:rPr lang="en-US" dirty="0" err="1"/>
              <a:t>Alguacil</a:t>
            </a:r>
            <a:r>
              <a:rPr lang="en-US" dirty="0"/>
              <a:t> J, </a:t>
            </a:r>
            <a:r>
              <a:rPr lang="en-US" dirty="0" err="1"/>
              <a:t>Peiro</a:t>
            </a:r>
            <a:r>
              <a:rPr lang="en-US" dirty="0"/>
              <a:t> R, Moreno V, Costas L, Fernández-</a:t>
            </a:r>
            <a:r>
              <a:rPr lang="en-US" dirty="0" err="1"/>
              <a:t>Tardón</a:t>
            </a:r>
            <a:r>
              <a:rPr lang="en-US" dirty="0"/>
              <a:t> G, Jimenez JJ, Marcos-</a:t>
            </a:r>
            <a:r>
              <a:rPr lang="en-US" dirty="0" err="1"/>
              <a:t>Gragera</a:t>
            </a:r>
            <a:r>
              <a:rPr lang="en-US" dirty="0"/>
              <a:t> R, Perez-Gomez B, </a:t>
            </a:r>
            <a:r>
              <a:rPr lang="en-US" dirty="0" err="1"/>
              <a:t>Llorca</a:t>
            </a:r>
            <a:r>
              <a:rPr lang="en-US" dirty="0"/>
              <a:t> J, Moreno-</a:t>
            </a:r>
            <a:r>
              <a:rPr lang="en-US" dirty="0" err="1"/>
              <a:t>Iribas</a:t>
            </a:r>
            <a:r>
              <a:rPr lang="en-US" dirty="0"/>
              <a:t> C, Fernández-Villa T, </a:t>
            </a:r>
            <a:r>
              <a:rPr lang="en-US" dirty="0" err="1"/>
              <a:t>Oribe</a:t>
            </a:r>
            <a:r>
              <a:rPr lang="en-US" dirty="0"/>
              <a:t> M, </a:t>
            </a:r>
            <a:r>
              <a:rPr lang="en-US" dirty="0" err="1"/>
              <a:t>Aragones</a:t>
            </a:r>
            <a:r>
              <a:rPr lang="en-US" dirty="0"/>
              <a:t> N, </a:t>
            </a:r>
            <a:r>
              <a:rPr lang="en-US" dirty="0" err="1"/>
              <a:t>Papantoniou</a:t>
            </a:r>
            <a:r>
              <a:rPr lang="en-US" dirty="0"/>
              <a:t> K, </a:t>
            </a:r>
            <a:r>
              <a:rPr lang="en-US" dirty="0" err="1"/>
              <a:t>Pollán</a:t>
            </a:r>
            <a:r>
              <a:rPr lang="en-US" dirty="0"/>
              <a:t> M, Castano-</a:t>
            </a:r>
            <a:r>
              <a:rPr lang="en-US" dirty="0" err="1"/>
              <a:t>Vinyals</a:t>
            </a:r>
            <a:r>
              <a:rPr lang="en-US" dirty="0"/>
              <a:t> G, </a:t>
            </a:r>
            <a:r>
              <a:rPr lang="en-US" dirty="0" err="1"/>
              <a:t>Romaguera</a:t>
            </a:r>
            <a:r>
              <a:rPr lang="en-US" dirty="0"/>
              <a:t> D. Effect of mistimed eating patterns on breast and prostate cancer risk (MCC-Spain Study). </a:t>
            </a:r>
            <a:r>
              <a:rPr lang="en-US" dirty="0" err="1"/>
              <a:t>Int</a:t>
            </a:r>
            <a:r>
              <a:rPr lang="en-US" dirty="0"/>
              <a:t> J Cancer. 2018 Nov 15;143(10):2380-2389.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Modern life involves mistimed sleeping and eating patterns that in experimental studies are associated with adverse health effects. We assessed whether timing of meals is associated with breast and prostate cancer risk taking into account lifestyle and chronotype, a characteristic correlating with preference for morning or evening activity. We conducted a population-based case-control study in Spain, 2008-2013. In this analysis we included 621 cases of prostate and 1,205 of breast cancer and 872 male and 1,321 female population controls who had never worked night shift. Subjects were interviewed on timing of meals, sleep and chronotype and completed a Food Frequency </a:t>
            </a:r>
            <a:r>
              <a:rPr lang="en-US" dirty="0" err="1"/>
              <a:t>Questionaire</a:t>
            </a:r>
            <a:r>
              <a:rPr lang="en-US" dirty="0"/>
              <a:t>. Adherence to the World Cancer Research Fund/American Institute of Cancer Research recommendations for cancer prevention was examined. Compared with subjects sleeping immediately after supper, those sleeping two or more hours after supper had a 20% reduction in cancer risk for breast and prostate cancer combined (adjusted Odds Ratio [OR] = 0.80, 95%CI 0.67-0.96) and in each cancer individually (prostate cancer OR = 0.74, 0.55-0.99; breast cancer OR = 0.84, 0.67-1.06). A similar protection was observed in subjects having supper before 9 pm compared with supper after 10 pm. The effect of longer supper-sleep interval was more pronounced among subjects adhering to cancer prevention recommendations (OR both cancers= 0.65, 0.44-0.97) and in morning types (OR both cancers = 0.66, 0.49-0.90). Adherence to diurnal eating patterns and specifically a long interval between last meal and sleep are associated with a lower cancer risk, stressing the importance of evaluating timing in studies on diet and cancer. </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21</a:t>
            </a:fld>
            <a:endParaRPr lang="en-US"/>
          </a:p>
        </p:txBody>
      </p:sp>
    </p:spTree>
    <p:extLst>
      <p:ext uri="{BB962C8B-B14F-4D97-AF65-F5344CB8AC3E}">
        <p14:creationId xmlns:p14="http://schemas.microsoft.com/office/powerpoint/2010/main" val="1119241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Garcia-Saenz A, Sánchez de Miguel A, Espinosa A, Valentin A, </a:t>
            </a:r>
            <a:r>
              <a:rPr lang="en-US" dirty="0" err="1"/>
              <a:t>Aragonés</a:t>
            </a:r>
            <a:r>
              <a:rPr lang="en-US" dirty="0"/>
              <a:t> N, </a:t>
            </a:r>
            <a:r>
              <a:rPr lang="en-US" dirty="0" err="1"/>
              <a:t>Llorca</a:t>
            </a:r>
            <a:r>
              <a:rPr lang="en-US" dirty="0"/>
              <a:t> J, </a:t>
            </a:r>
            <a:r>
              <a:rPr lang="en-US" dirty="0" err="1"/>
              <a:t>Amiano</a:t>
            </a:r>
            <a:r>
              <a:rPr lang="en-US" dirty="0"/>
              <a:t> P, Martín Sánchez V, Guevara M, </a:t>
            </a:r>
            <a:r>
              <a:rPr lang="en-US" dirty="0" err="1"/>
              <a:t>Capelo</a:t>
            </a:r>
            <a:r>
              <a:rPr lang="en-US" dirty="0"/>
              <a:t> R, </a:t>
            </a:r>
            <a:r>
              <a:rPr lang="en-US" dirty="0" err="1"/>
              <a:t>Tardón</a:t>
            </a:r>
            <a:r>
              <a:rPr lang="en-US" dirty="0"/>
              <a:t> A, </a:t>
            </a:r>
            <a:r>
              <a:rPr lang="en-US" dirty="0" err="1"/>
              <a:t>Peiró</a:t>
            </a:r>
            <a:r>
              <a:rPr lang="en-US" dirty="0"/>
              <a:t>-Perez R, Jiménez-</a:t>
            </a:r>
            <a:r>
              <a:rPr lang="en-US" dirty="0" err="1"/>
              <a:t>Moleón</a:t>
            </a:r>
            <a:r>
              <a:rPr lang="en-US" dirty="0"/>
              <a:t> JJ, Roca-Barceló A, Pérez-Gómez B, </a:t>
            </a:r>
            <a:r>
              <a:rPr lang="en-US" dirty="0" err="1"/>
              <a:t>Dierssen-Sotos</a:t>
            </a:r>
            <a:r>
              <a:rPr lang="en-US" dirty="0"/>
              <a:t> T, Fernández-Villa T, Moreno-</a:t>
            </a:r>
            <a:r>
              <a:rPr lang="en-US" dirty="0" err="1"/>
              <a:t>Iribas</a:t>
            </a:r>
            <a:r>
              <a:rPr lang="en-US" dirty="0"/>
              <a:t> C, Moreno V, García-Pérez J, </a:t>
            </a:r>
            <a:r>
              <a:rPr lang="en-US" dirty="0" err="1"/>
              <a:t>Castaño-Vinyals</a:t>
            </a:r>
            <a:r>
              <a:rPr lang="en-US" dirty="0"/>
              <a:t> G, </a:t>
            </a:r>
            <a:r>
              <a:rPr lang="en-US" dirty="0" err="1"/>
              <a:t>Pollán</a:t>
            </a:r>
            <a:r>
              <a:rPr lang="en-US" dirty="0"/>
              <a:t> M, </a:t>
            </a:r>
            <a:r>
              <a:rPr lang="en-US" dirty="0" err="1"/>
              <a:t>Aubé</a:t>
            </a:r>
            <a:r>
              <a:rPr lang="en-US" dirty="0"/>
              <a:t> M, </a:t>
            </a:r>
            <a:r>
              <a:rPr lang="en-US" dirty="0" err="1"/>
              <a:t>Kogevinas</a:t>
            </a:r>
            <a:r>
              <a:rPr lang="en-US" dirty="0"/>
              <a:t> M. Evaluating the Association between Artificial Light-at-Night Exposure and Breast and Prostate Cancer Risk in Spain (MCC-Spain Study). Environ Health </a:t>
            </a:r>
            <a:r>
              <a:rPr lang="en-US" dirty="0" err="1"/>
              <a:t>Perspect</a:t>
            </a:r>
            <a:r>
              <a:rPr lang="en-US" dirty="0"/>
              <a:t>. 2018 Apr 23;126(4):047011. </a:t>
            </a:r>
          </a:p>
        </p:txBody>
      </p:sp>
      <p:sp>
        <p:nvSpPr>
          <p:cNvPr id="4" name="Slide Number Placeholder 3"/>
          <p:cNvSpPr>
            <a:spLocks noGrp="1"/>
          </p:cNvSpPr>
          <p:nvPr>
            <p:ph type="sldNum" sz="quarter" idx="5"/>
          </p:nvPr>
        </p:nvSpPr>
        <p:spPr/>
        <p:txBody>
          <a:bodyPr/>
          <a:lstStyle/>
          <a:p>
            <a:fld id="{A2F90753-D474-7D40-8E92-A1DA3DECF01D}" type="slidenum">
              <a:rPr lang="en-US" smtClean="0"/>
              <a:t>22</a:t>
            </a:fld>
            <a:endParaRPr lang="en-US"/>
          </a:p>
        </p:txBody>
      </p:sp>
    </p:spTree>
    <p:extLst>
      <p:ext uri="{BB962C8B-B14F-4D97-AF65-F5344CB8AC3E}">
        <p14:creationId xmlns:p14="http://schemas.microsoft.com/office/powerpoint/2010/main" val="357984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sickness is not unto death!”</a:t>
            </a:r>
          </a:p>
        </p:txBody>
      </p:sp>
      <p:sp>
        <p:nvSpPr>
          <p:cNvPr id="4" name="Slide Number Placeholder 3"/>
          <p:cNvSpPr>
            <a:spLocks noGrp="1"/>
          </p:cNvSpPr>
          <p:nvPr>
            <p:ph type="sldNum" sz="quarter" idx="5"/>
          </p:nvPr>
        </p:nvSpPr>
        <p:spPr/>
        <p:txBody>
          <a:bodyPr/>
          <a:lstStyle/>
          <a:p>
            <a:fld id="{A2F90753-D474-7D40-8E92-A1DA3DECF01D}" type="slidenum">
              <a:rPr lang="en-US" smtClean="0"/>
              <a:t>2</a:t>
            </a:fld>
            <a:endParaRPr lang="en-US"/>
          </a:p>
        </p:txBody>
      </p:sp>
    </p:spTree>
    <p:extLst>
      <p:ext uri="{BB962C8B-B14F-4D97-AF65-F5344CB8AC3E}">
        <p14:creationId xmlns:p14="http://schemas.microsoft.com/office/powerpoint/2010/main" val="442970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Zhang W, Zhang K. Quantifying the Contributions of Environmental Factors to Prostate Cancer and Detecting Risk-Related Diet Metrics and Racial Disparities. Cancer Inform. 2023 Apr 27;22:11769351231168006.</a:t>
            </a:r>
          </a:p>
          <a:p>
            <a:r>
              <a:rPr lang="en-US" dirty="0"/>
              <a:t> selenium may be harmful rather than beneficial</a:t>
            </a:r>
          </a:p>
          <a:p>
            <a:r>
              <a:rPr lang="en-US" dirty="0"/>
              <a:t>for preventing PCa,24 and supplementary vitamin B6 was ben-</a:t>
            </a:r>
          </a:p>
          <a:p>
            <a:r>
              <a:rPr lang="en-US" dirty="0" err="1"/>
              <a:t>eficial</a:t>
            </a:r>
            <a:r>
              <a:rPr lang="en-US" dirty="0"/>
              <a:t> for preventing benign </a:t>
            </a:r>
            <a:r>
              <a:rPr lang="en-US" dirty="0" err="1"/>
              <a:t>PCa</a:t>
            </a:r>
            <a:r>
              <a:rPr lang="en-US" dirty="0"/>
              <a:t>. The novel findings included</a:t>
            </a:r>
          </a:p>
          <a:p>
            <a:r>
              <a:rPr lang="en-US" dirty="0"/>
              <a:t>the following: organ meat intake, as an independent predictor</a:t>
            </a:r>
          </a:p>
          <a:p>
            <a:r>
              <a:rPr lang="en-US" dirty="0"/>
              <a:t>rather than as a contributing component of a </a:t>
            </a:r>
            <a:r>
              <a:rPr lang="en-US" dirty="0" err="1"/>
              <a:t>PCa</a:t>
            </a:r>
            <a:r>
              <a:rPr lang="en-US" dirty="0"/>
              <a:t>-related die-</a:t>
            </a:r>
          </a:p>
          <a:p>
            <a:r>
              <a:rPr lang="en-US" dirty="0" err="1"/>
              <a:t>tary</a:t>
            </a:r>
            <a:r>
              <a:rPr lang="en-US" dirty="0"/>
              <a:t> pattern composed of the intakes of many foods, 36 was</a:t>
            </a:r>
          </a:p>
          <a:p>
            <a:r>
              <a:rPr lang="en-US" dirty="0"/>
              <a:t>positively associated with aggressive </a:t>
            </a:r>
            <a:r>
              <a:rPr lang="en-US" dirty="0" err="1"/>
              <a:t>PCa</a:t>
            </a:r>
            <a:r>
              <a:rPr lang="en-US" dirty="0"/>
              <a:t> risk; and </a:t>
            </a:r>
            <a:r>
              <a:rPr lang="en-US" dirty="0" err="1"/>
              <a:t>supplemen</a:t>
            </a:r>
            <a:r>
              <a:rPr lang="en-US" dirty="0"/>
              <a:t>-</a:t>
            </a:r>
          </a:p>
          <a:p>
            <a:r>
              <a:rPr lang="en-US" dirty="0" err="1"/>
              <a:t>tary</a:t>
            </a:r>
            <a:r>
              <a:rPr lang="en-US" dirty="0"/>
              <a:t> iron, copper and magnesium increased benign </a:t>
            </a:r>
            <a:r>
              <a:rPr lang="en-US" dirty="0" err="1"/>
              <a:t>PCa</a:t>
            </a:r>
            <a:r>
              <a:rPr lang="en-US" dirty="0"/>
              <a:t> risk</a:t>
            </a:r>
          </a:p>
        </p:txBody>
      </p:sp>
      <p:sp>
        <p:nvSpPr>
          <p:cNvPr id="4" name="Slide Number Placeholder 3"/>
          <p:cNvSpPr>
            <a:spLocks noGrp="1"/>
          </p:cNvSpPr>
          <p:nvPr>
            <p:ph type="sldNum" sz="quarter" idx="5"/>
          </p:nvPr>
        </p:nvSpPr>
        <p:spPr/>
        <p:txBody>
          <a:bodyPr/>
          <a:lstStyle/>
          <a:p>
            <a:fld id="{A2F90753-D474-7D40-8E92-A1DA3DECF01D}" type="slidenum">
              <a:rPr lang="en-US" smtClean="0"/>
              <a:t>23</a:t>
            </a:fld>
            <a:endParaRPr lang="en-US"/>
          </a:p>
        </p:txBody>
      </p:sp>
    </p:spTree>
    <p:extLst>
      <p:ext uri="{BB962C8B-B14F-4D97-AF65-F5344CB8AC3E}">
        <p14:creationId xmlns:p14="http://schemas.microsoft.com/office/powerpoint/2010/main" val="3697626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 </a:t>
            </a:r>
            <a:r>
              <a:rPr lang="en-US" dirty="0" err="1"/>
              <a:t>JE</a:t>
            </a:r>
            <a:r>
              <a:rPr lang="en-US" dirty="0"/>
              <a:t>, Huang J, M</a:t>
            </a:r>
            <a:r>
              <a:rPr lang="az-Cyrl-AZ" dirty="0"/>
              <a:t>ӓ</a:t>
            </a:r>
            <a:r>
              <a:rPr lang="en-US" dirty="0" err="1"/>
              <a:t>nnist</a:t>
            </a:r>
            <a:r>
              <a:rPr lang="az-Cyrl-AZ" dirty="0"/>
              <a:t>ӧ </a:t>
            </a:r>
            <a:r>
              <a:rPr lang="en-US" dirty="0"/>
              <a:t>S, Weinstein </a:t>
            </a:r>
            <a:r>
              <a:rPr lang="en-US" dirty="0" err="1"/>
              <a:t>SJ</a:t>
            </a:r>
            <a:r>
              <a:rPr lang="en-US" dirty="0"/>
              <a:t>, </a:t>
            </a:r>
            <a:r>
              <a:rPr lang="en-US" dirty="0" err="1"/>
              <a:t>Albanes</a:t>
            </a:r>
            <a:r>
              <a:rPr lang="en-US" dirty="0"/>
              <a:t> D. Hair dye use and prostate cancer risk: A prospective analysis in the Alpha-Tocopherol, Beta-Carotene Cancer Prevention Study cohort. Cancer. 2022 Mar 15;128(6):1260-1266. </a:t>
            </a:r>
          </a:p>
          <a:p>
            <a:r>
              <a:rPr lang="en-US" b="1" dirty="0"/>
              <a:t>Abstract </a:t>
            </a:r>
          </a:p>
          <a:p>
            <a:r>
              <a:rPr lang="en-US" b="1" dirty="0"/>
              <a:t>Background: </a:t>
            </a:r>
            <a:r>
              <a:rPr lang="en-US" dirty="0"/>
              <a:t>According to the International Agency for Research on Cancer, some hair dye chemicals are considered mutagenic and carcinogenic in humans. One hospital-based study reported a positive association between hair dye use and prostate cancer risk, but no prospective analyses have been conducted. </a:t>
            </a:r>
          </a:p>
          <a:p>
            <a:r>
              <a:rPr lang="en-US" b="1" dirty="0"/>
              <a:t>Methods: </a:t>
            </a:r>
            <a:r>
              <a:rPr lang="en-US" dirty="0"/>
              <a:t>This study investigated the association between hair dye use and prostate cancer risk in the Alpha-Tocopherol, Beta-Carotene Cancer Prevention Study cohort, a large, well-characterized cohort of 29,133 male Finnish smokers. Participants completed questionnaires regarding lifestyle, medical, and risk factor information, including the use of hair dye, which was available for 98.8% of the cohort (28,795 men). Prostate cancer cases were identified through linkage with the Finnish Cancer Registry and the Finnish Mortality Register. Hazard ratios (HRs) and confidence intervals (CIs) were estimated via multivariable Cox proportional hazards regression. </a:t>
            </a:r>
          </a:p>
          <a:p>
            <a:r>
              <a:rPr lang="en-US" b="1" dirty="0"/>
              <a:t>Results: </a:t>
            </a:r>
            <a:r>
              <a:rPr lang="en-US" dirty="0"/>
              <a:t>During a 28-year period of observation, 2703 incident prostate cancer cases were diagnosed. As reported at the baseline, 75 men used hair dye, and 13 of these men were subsequently diagnosed with prostate cancer. After adjustments for potential confounders, men who used hair dyes experienced substantially higher prostate cancer risk than men who did not (HR, 1.77; 95% CI, 1.03-3.05). </a:t>
            </a:r>
          </a:p>
          <a:p>
            <a:r>
              <a:rPr lang="en-US" b="1" dirty="0"/>
              <a:t>Conclusions: </a:t>
            </a:r>
            <a:r>
              <a:rPr lang="en-US" dirty="0"/>
              <a:t>This first prospective investigation of hair dye use and prostate cancer suggests that personal hair dye use may be related to increased risk. The findings warrant re-examination in other prospective cohorts along with studies evaluating specific hair dyes and possible underlying biological mechanisms. </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24</a:t>
            </a:fld>
            <a:endParaRPr lang="en-US"/>
          </a:p>
        </p:txBody>
      </p:sp>
    </p:spTree>
    <p:extLst>
      <p:ext uri="{BB962C8B-B14F-4D97-AF65-F5344CB8AC3E}">
        <p14:creationId xmlns:p14="http://schemas.microsoft.com/office/powerpoint/2010/main" val="2318119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 </a:t>
            </a:r>
            <a:r>
              <a:rPr lang="en-US" dirty="0" err="1"/>
              <a:t>WH</a:t>
            </a:r>
            <a:r>
              <a:rPr lang="en-US" dirty="0"/>
              <a:t>, Lee CC, Yen </a:t>
            </a:r>
            <a:r>
              <a:rPr lang="en-US" dirty="0" err="1"/>
              <a:t>YH</a:t>
            </a:r>
            <a:r>
              <a:rPr lang="en-US" dirty="0"/>
              <a:t>, Chen HL. Oxidative damage in patients with benign prostatic hyperplasia and prostate cancer co-exposed to phthalates and to trace elements. Environ Int. 2018 Dec;121(Pt 2):1179-1184.</a:t>
            </a:r>
          </a:p>
          <a:p>
            <a:endParaRPr lang="en-US" dirty="0"/>
          </a:p>
          <a:p>
            <a:endParaRPr lang="en-US" dirty="0"/>
          </a:p>
          <a:p>
            <a:r>
              <a:rPr lang="en-US" dirty="0"/>
              <a:t>Evidence indicates that prostates exposed to environmental endocrine disruptors and trace metals will cause adverse health outcomes. We assessed the association between urinary phthalate metabolites and serum trace metal levels, and oxidative damage in benign prostatic hyperplasia (</a:t>
            </a:r>
            <a:r>
              <a:rPr lang="en-US" dirty="0" err="1"/>
              <a:t>BPH</a:t>
            </a:r>
            <a:r>
              <a:rPr lang="en-US" dirty="0"/>
              <a:t>) patients, prostate cancer (</a:t>
            </a:r>
            <a:r>
              <a:rPr lang="en-US" dirty="0" err="1"/>
              <a:t>PCa</a:t>
            </a:r>
            <a:r>
              <a:rPr lang="en-US" dirty="0"/>
              <a:t>) patients, and healthy controls. Levels of cadmium (Cd), nickel (Ni), and copper (Cu) were significantly higher in </a:t>
            </a:r>
            <a:r>
              <a:rPr lang="en-US" dirty="0" err="1"/>
              <a:t>BPH</a:t>
            </a:r>
            <a:r>
              <a:rPr lang="en-US" dirty="0"/>
              <a:t> patients than in controls, and mercury (Hg) was highest in </a:t>
            </a:r>
            <a:r>
              <a:rPr lang="en-US" dirty="0" err="1"/>
              <a:t>PCa</a:t>
            </a:r>
            <a:r>
              <a:rPr lang="en-US" dirty="0"/>
              <a:t> patients. An Hg level &gt;1 </a:t>
            </a:r>
            <a:r>
              <a:rPr lang="el-GR" dirty="0"/>
              <a:t>μ</a:t>
            </a:r>
            <a:r>
              <a:rPr lang="en-US" dirty="0"/>
              <a:t>g/L posed a significant risk (OR: 42.86, 95% CI: 1.092-1684) for </a:t>
            </a:r>
            <a:r>
              <a:rPr lang="en-US" dirty="0" err="1"/>
              <a:t>PCa</a:t>
            </a:r>
            <a:r>
              <a:rPr lang="en-US" dirty="0"/>
              <a:t>, but a zinc (Zn) level &gt;1 </a:t>
            </a:r>
            <a:r>
              <a:rPr lang="el-GR" dirty="0"/>
              <a:t>μ</a:t>
            </a:r>
            <a:r>
              <a:rPr lang="en-US" dirty="0"/>
              <a:t>g/L was marginally negative (OR: 0.979, 95% CI: 0.957-1.002). We also found strong associations between </a:t>
            </a:r>
            <a:r>
              <a:rPr lang="en-US" dirty="0" err="1"/>
              <a:t>PCa</a:t>
            </a:r>
            <a:r>
              <a:rPr lang="en-US" dirty="0"/>
              <a:t> and mono-isononyl phthalate (</a:t>
            </a:r>
            <a:r>
              <a:rPr lang="en-US" dirty="0" err="1"/>
              <a:t>MiNP</a:t>
            </a:r>
            <a:r>
              <a:rPr lang="en-US" dirty="0"/>
              <a:t>), and between </a:t>
            </a:r>
            <a:r>
              <a:rPr lang="en-US" dirty="0" err="1"/>
              <a:t>BPH</a:t>
            </a:r>
            <a:r>
              <a:rPr lang="en-US" dirty="0"/>
              <a:t> and mono-</a:t>
            </a:r>
            <a:r>
              <a:rPr lang="en-US" dirty="0" err="1"/>
              <a:t>isodecyl</a:t>
            </a:r>
            <a:r>
              <a:rPr lang="en-US" dirty="0"/>
              <a:t> phthalate (</a:t>
            </a:r>
            <a:r>
              <a:rPr lang="en-US" dirty="0" err="1"/>
              <a:t>MiDP</a:t>
            </a:r>
            <a:r>
              <a:rPr lang="en-US" dirty="0"/>
              <a:t>), </a:t>
            </a:r>
            <a:r>
              <a:rPr lang="en-US" dirty="0" err="1"/>
              <a:t>malonyldialdehyde</a:t>
            </a:r>
            <a:r>
              <a:rPr lang="en-US" dirty="0"/>
              <a:t> (MDA) were significantly higher in </a:t>
            </a:r>
            <a:r>
              <a:rPr lang="en-US" dirty="0" err="1"/>
              <a:t>PCa</a:t>
            </a:r>
            <a:r>
              <a:rPr lang="en-US" dirty="0"/>
              <a:t> and </a:t>
            </a:r>
            <a:r>
              <a:rPr lang="en-US" dirty="0" err="1"/>
              <a:t>BPH</a:t>
            </a:r>
            <a:r>
              <a:rPr lang="en-US" dirty="0"/>
              <a:t> patients than in controls; 8‑hydroxydeoxyguanosine (8‑OH‑dG) and DNA strand breakage were highest in </a:t>
            </a:r>
            <a:r>
              <a:rPr lang="en-US" dirty="0" err="1"/>
              <a:t>BPH</a:t>
            </a:r>
            <a:r>
              <a:rPr lang="en-US" dirty="0"/>
              <a:t> patients and lowest in controls. When the prostate was simultaneously co-exposed to phthalates and trace metals, phthalates had a less significant effect on </a:t>
            </a:r>
            <a:r>
              <a:rPr lang="en-US" dirty="0" err="1"/>
              <a:t>PCa</a:t>
            </a:r>
            <a:r>
              <a:rPr lang="en-US" dirty="0"/>
              <a:t> and </a:t>
            </a:r>
            <a:r>
              <a:rPr lang="en-US" dirty="0" err="1"/>
              <a:t>BPH</a:t>
            </a:r>
            <a:r>
              <a:rPr lang="en-US" dirty="0"/>
              <a:t>. Thus, we hypothesize that, for patients with prostate disease, exposure to trace metals is more significant than is exposure to phthalates.</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25</a:t>
            </a:fld>
            <a:endParaRPr lang="en-US"/>
          </a:p>
        </p:txBody>
      </p:sp>
    </p:spTree>
    <p:extLst>
      <p:ext uri="{BB962C8B-B14F-4D97-AF65-F5344CB8AC3E}">
        <p14:creationId xmlns:p14="http://schemas.microsoft.com/office/powerpoint/2010/main" val="19743340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err="1"/>
              <a:t>Clin</a:t>
            </a:r>
            <a:r>
              <a:rPr lang="en-US" dirty="0"/>
              <a:t> Cancer Res. 2012 Nov 1;18(21):5888-901.</a:t>
            </a:r>
          </a:p>
          <a:p>
            <a:r>
              <a:rPr lang="en-US" dirty="0" err="1"/>
              <a:t>doi</a:t>
            </a:r>
            <a:r>
              <a:rPr lang="en-US" dirty="0"/>
              <a:t>: 10.1158/1078-0432.CCR-12-1308. </a:t>
            </a:r>
            <a:r>
              <a:rPr lang="en-US" dirty="0" err="1"/>
              <a:t>Epub</a:t>
            </a:r>
            <a:r>
              <a:rPr lang="en-US" dirty="0"/>
              <a:t> 2012 Oct 16.</a:t>
            </a:r>
          </a:p>
          <a:p>
            <a:r>
              <a:rPr lang="en-US" dirty="0"/>
              <a:t>Serum glutamate levels correlate with Gleason score and glutamate blockade decreases proliferation, migration, and invasion and induces apoptosis in prostate cancer cells</a:t>
            </a:r>
          </a:p>
          <a:p>
            <a:r>
              <a:rPr lang="en-US" dirty="0"/>
              <a:t>Shahriar </a:t>
            </a:r>
            <a:r>
              <a:rPr lang="en-US" dirty="0" err="1"/>
              <a:t>Koochekpour</a:t>
            </a:r>
            <a:r>
              <a:rPr lang="en-US" dirty="0"/>
              <a:t>  1 , </a:t>
            </a:r>
            <a:r>
              <a:rPr lang="en-US" dirty="0" err="1"/>
              <a:t>Sunipa</a:t>
            </a:r>
            <a:r>
              <a:rPr lang="en-US" dirty="0"/>
              <a:t> Majumdar, </a:t>
            </a:r>
            <a:r>
              <a:rPr lang="en-US" dirty="0" err="1"/>
              <a:t>Gissou</a:t>
            </a:r>
            <a:r>
              <a:rPr lang="en-US" dirty="0"/>
              <a:t> </a:t>
            </a:r>
            <a:r>
              <a:rPr lang="en-US" dirty="0" err="1"/>
              <a:t>Azabdaftari</a:t>
            </a:r>
            <a:r>
              <a:rPr lang="en-US" dirty="0"/>
              <a:t>, Kristopher Attwood, Ray </a:t>
            </a:r>
            <a:r>
              <a:rPr lang="en-US" dirty="0" err="1"/>
              <a:t>Scioneaux</a:t>
            </a:r>
            <a:r>
              <a:rPr lang="en-US" dirty="0"/>
              <a:t>, </a:t>
            </a:r>
            <a:r>
              <a:rPr lang="en-US" dirty="0" err="1"/>
              <a:t>Dhatchayini</a:t>
            </a:r>
            <a:r>
              <a:rPr lang="en-US" dirty="0"/>
              <a:t> Subramani, Charles </a:t>
            </a:r>
            <a:r>
              <a:rPr lang="en-US" dirty="0" err="1"/>
              <a:t>Manhardt</a:t>
            </a:r>
            <a:r>
              <a:rPr lang="en-US" dirty="0"/>
              <a:t>, Giovanni D </a:t>
            </a:r>
            <a:r>
              <a:rPr lang="en-US" dirty="0" err="1"/>
              <a:t>Lorusso</a:t>
            </a:r>
            <a:r>
              <a:rPr lang="en-US" dirty="0"/>
              <a:t>, Stacey S Willard, Hillary Thompson, </a:t>
            </a:r>
            <a:r>
              <a:rPr lang="en-US" dirty="0" err="1"/>
              <a:t>Mojgan</a:t>
            </a:r>
            <a:r>
              <a:rPr lang="en-US" dirty="0"/>
              <a:t> </a:t>
            </a:r>
            <a:r>
              <a:rPr lang="en-US" dirty="0" err="1"/>
              <a:t>Shourideh</a:t>
            </a:r>
            <a:r>
              <a:rPr lang="en-US" dirty="0"/>
              <a:t>, </a:t>
            </a:r>
            <a:r>
              <a:rPr lang="en-US" dirty="0" err="1"/>
              <a:t>Katayoon</a:t>
            </a:r>
            <a:r>
              <a:rPr lang="en-US" dirty="0"/>
              <a:t> </a:t>
            </a:r>
            <a:r>
              <a:rPr lang="en-US" dirty="0" err="1"/>
              <a:t>Rezaei</a:t>
            </a:r>
            <a:r>
              <a:rPr lang="en-US" dirty="0"/>
              <a:t>, Oliver Sartor, James L Mohler, Robert L </a:t>
            </a:r>
            <a:r>
              <a:rPr lang="en-US" dirty="0" err="1"/>
              <a:t>Vessella</a:t>
            </a:r>
            <a:endParaRPr lang="en-US" dirty="0"/>
          </a:p>
          <a:p>
            <a:endParaRPr lang="en-US" dirty="0"/>
          </a:p>
          <a:p>
            <a:endParaRPr lang="en-US" dirty="0"/>
          </a:p>
          <a:p>
            <a:endParaRPr lang="en-US" dirty="0"/>
          </a:p>
          <a:p>
            <a:r>
              <a:rPr lang="en-US" dirty="0"/>
              <a:t>Purpose: During </a:t>
            </a:r>
            <a:r>
              <a:rPr lang="en-US" dirty="0" err="1"/>
              <a:t>glutaminolysis</a:t>
            </a:r>
            <a:r>
              <a:rPr lang="en-US" dirty="0"/>
              <a:t>, glutamine is catabolized to glutamate and incorporated into citric acid cycle and lipogenesis. Serum glutamate levels were measured in patients with primary prostate cancer or metastatic castrate-resistant prostate cancer (</a:t>
            </a:r>
            <a:r>
              <a:rPr lang="en-US" dirty="0" err="1"/>
              <a:t>mCRPCa</a:t>
            </a:r>
            <a:r>
              <a:rPr lang="en-US" dirty="0"/>
              <a:t>) to establish clinical relevance. The effect of glutamate deprivation or blockade by metabotropic glutamate receptor 1 (GRM1) antagonists was investigated on prostate cancer cells' growth, migration, and invasion to establish biologic relevance.</a:t>
            </a:r>
          </a:p>
          <a:p>
            <a:endParaRPr lang="en-US" dirty="0"/>
          </a:p>
          <a:p>
            <a:r>
              <a:rPr lang="en-US" dirty="0"/>
              <a:t>Experimental design: Serum glutamate levels were measured in normal men (n = 60) and patients with primary prostate cancer (n = 197) or </a:t>
            </a:r>
            <a:r>
              <a:rPr lang="en-US" dirty="0" err="1"/>
              <a:t>mCRPCa</a:t>
            </a:r>
            <a:r>
              <a:rPr lang="en-US" dirty="0"/>
              <a:t> (n = 109). GRM1 expression in prostatic tissues was examined using immunohistochemistry (</a:t>
            </a:r>
            <a:r>
              <a:rPr lang="en-US" dirty="0" err="1"/>
              <a:t>IHC</a:t>
            </a:r>
            <a:r>
              <a:rPr lang="en-US" dirty="0"/>
              <a:t>). Cell growth, migration, and invasion were determined using cell cytotoxicity and modified Boyden chamber assays, respectively. Apoptosis was detected using immunoblotting against cleaved caspases, </a:t>
            </a:r>
            <a:r>
              <a:rPr lang="en-US" dirty="0" err="1"/>
              <a:t>PARP</a:t>
            </a:r>
            <a:r>
              <a:rPr lang="en-US" dirty="0"/>
              <a:t>, and </a:t>
            </a:r>
            <a:r>
              <a:rPr lang="el-GR" dirty="0"/>
              <a:t>γ-</a:t>
            </a:r>
            <a:r>
              <a:rPr lang="en-US" dirty="0"/>
              <a:t>H2AX.</a:t>
            </a:r>
          </a:p>
          <a:p>
            <a:endParaRPr lang="en-US" dirty="0"/>
          </a:p>
          <a:p>
            <a:r>
              <a:rPr lang="en-US" dirty="0"/>
              <a:t>Results: Univariate and multivariate analyses showed significantly higher serum glutamate levels in Gleason score ≥ 8 than in the Gleason score ≤ 7 and in African Americans than in the Caucasian Americans. African Americans with </a:t>
            </a:r>
            <a:r>
              <a:rPr lang="en-US" dirty="0" err="1"/>
              <a:t>mCRPCa</a:t>
            </a:r>
            <a:r>
              <a:rPr lang="en-US" dirty="0"/>
              <a:t> had significantly higher serum glutamate levels than those with primary prostate cancer or benign prostate. However, in Caucasian Americans, serum glutamate levels were similar in normal research subjects and patients with </a:t>
            </a:r>
            <a:r>
              <a:rPr lang="en-US" dirty="0" err="1"/>
              <a:t>mCRPC</a:t>
            </a:r>
            <a:r>
              <a:rPr lang="en-US" dirty="0"/>
              <a:t>. </a:t>
            </a:r>
            <a:r>
              <a:rPr lang="en-US" dirty="0" err="1"/>
              <a:t>IHC</a:t>
            </a:r>
            <a:r>
              <a:rPr lang="en-US" dirty="0"/>
              <a:t> showed weak or no expression of GRM1 in luminal acinar epithelial cells of normal or hyperplastic glands but high expression in primary or metastatic prostate cancer tissues. Glutamate deprivation or blockade decreased prostate cancer cells' proliferation, migration, and invasion and led to apoptotic cell death.</a:t>
            </a:r>
          </a:p>
          <a:p>
            <a:endParaRPr lang="en-US" dirty="0"/>
          </a:p>
          <a:p>
            <a:r>
              <a:rPr lang="en-US" dirty="0"/>
              <a:t>Conclusions: Glutamate expression is mechanistically associated with and may provide a biomarker of prostate cancer aggressiveness.</a:t>
            </a:r>
          </a:p>
          <a:p>
            <a:endParaRPr lang="en-US" dirty="0"/>
          </a:p>
          <a:p>
            <a:r>
              <a:rPr lang="en-US" dirty="0"/>
              <a:t>Serum glutamate levels positively correlated with Gleason score and </a:t>
            </a:r>
            <a:r>
              <a:rPr lang="en-US" dirty="0" err="1"/>
              <a:t>PCa</a:t>
            </a:r>
            <a:r>
              <a:rPr lang="en-US" dirty="0"/>
              <a:t> aggressiveness.</a:t>
            </a:r>
          </a:p>
          <a:p>
            <a:r>
              <a:rPr lang="en-US" dirty="0" err="1"/>
              <a:t>IHC</a:t>
            </a:r>
            <a:r>
              <a:rPr lang="en-US" dirty="0"/>
              <a:t> staining showed weak or no expression of GRM1 in luminal acinar cells of normal or</a:t>
            </a:r>
          </a:p>
          <a:p>
            <a:r>
              <a:rPr lang="en-US" dirty="0"/>
              <a:t>benign glands, but high expression levels in primary and metastatic </a:t>
            </a:r>
            <a:r>
              <a:rPr lang="en-US" dirty="0" err="1"/>
              <a:t>PCa</a:t>
            </a:r>
            <a:r>
              <a:rPr lang="en-US" dirty="0"/>
              <a:t> tissues. Glutamate</a:t>
            </a:r>
          </a:p>
          <a:p>
            <a:r>
              <a:rPr lang="en-US" dirty="0"/>
              <a:t>deprivation or blockade with GRM1 antagonists decreased </a:t>
            </a:r>
            <a:r>
              <a:rPr lang="en-US" dirty="0" err="1"/>
              <a:t>PCa</a:t>
            </a:r>
            <a:r>
              <a:rPr lang="en-US" dirty="0"/>
              <a:t> cells growth, migration, and</a:t>
            </a:r>
          </a:p>
          <a:p>
            <a:r>
              <a:rPr lang="en-US" dirty="0"/>
              <a:t>invasion and led to apoptotic cell death.</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26</a:t>
            </a:fld>
            <a:endParaRPr lang="en-US"/>
          </a:p>
        </p:txBody>
      </p:sp>
    </p:spTree>
    <p:extLst>
      <p:ext uri="{BB962C8B-B14F-4D97-AF65-F5344CB8AC3E}">
        <p14:creationId xmlns:p14="http://schemas.microsoft.com/office/powerpoint/2010/main" val="3684337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Cancer Causes Control. 2020 Feb;31(2):139-151.</a:t>
            </a:r>
          </a:p>
          <a:p>
            <a:r>
              <a:rPr lang="en-US" dirty="0" err="1"/>
              <a:t>doi</a:t>
            </a:r>
            <a:r>
              <a:rPr lang="en-US" dirty="0"/>
              <a:t>: 10.1007/s10552-019-01252-5. </a:t>
            </a:r>
            <a:r>
              <a:rPr lang="en-US" dirty="0" err="1"/>
              <a:t>Epub</a:t>
            </a:r>
            <a:r>
              <a:rPr lang="en-US" dirty="0"/>
              <a:t> 2019 Dec 10.</a:t>
            </a:r>
          </a:p>
          <a:p>
            <a:r>
              <a:rPr lang="en-US" dirty="0"/>
              <a:t>Associations of low-dose aspirin or other NSAID use with prostate cancer risk in the Danish Diet, Cancer and Health Study</a:t>
            </a:r>
          </a:p>
          <a:p>
            <a:r>
              <a:rPr lang="en-US" dirty="0"/>
              <a:t>Charlotte </a:t>
            </a:r>
            <a:r>
              <a:rPr lang="en-US" dirty="0" err="1"/>
              <a:t>Skriver</a:t>
            </a:r>
            <a:r>
              <a:rPr lang="en-US" dirty="0"/>
              <a:t>  1 , Christian </a:t>
            </a:r>
            <a:r>
              <a:rPr lang="en-US" dirty="0" err="1"/>
              <a:t>Dehlendorff</a:t>
            </a:r>
            <a:r>
              <a:rPr lang="en-US" dirty="0"/>
              <a:t>  2 , Michael </a:t>
            </a:r>
            <a:r>
              <a:rPr lang="en-US" dirty="0" err="1"/>
              <a:t>Borre</a:t>
            </a:r>
            <a:r>
              <a:rPr lang="en-US" dirty="0"/>
              <a:t>  3 , Klaus </a:t>
            </a:r>
            <a:r>
              <a:rPr lang="en-US" dirty="0" err="1"/>
              <a:t>Brasso</a:t>
            </a:r>
            <a:r>
              <a:rPr lang="en-US" dirty="0"/>
              <a:t>  4 , Signe </a:t>
            </a:r>
            <a:r>
              <a:rPr lang="en-US" dirty="0" err="1"/>
              <a:t>Benzon</a:t>
            </a:r>
            <a:r>
              <a:rPr lang="en-US" dirty="0"/>
              <a:t> Larsen  2   4 , Anne </a:t>
            </a:r>
            <a:r>
              <a:rPr lang="en-US" dirty="0" err="1"/>
              <a:t>Tjønneland</a:t>
            </a:r>
            <a:r>
              <a:rPr lang="en-US" dirty="0"/>
              <a:t>  2   5 , Anton </a:t>
            </a:r>
            <a:r>
              <a:rPr lang="en-US" dirty="0" err="1"/>
              <a:t>Pottegård</a:t>
            </a:r>
            <a:r>
              <a:rPr lang="en-US" dirty="0"/>
              <a:t>  6 , </a:t>
            </a:r>
            <a:r>
              <a:rPr lang="en-US" dirty="0" err="1"/>
              <a:t>Jesper</a:t>
            </a:r>
            <a:r>
              <a:rPr lang="en-US" dirty="0"/>
              <a:t> Hallas  6 , Henrik </a:t>
            </a:r>
            <a:r>
              <a:rPr lang="en-US" dirty="0" err="1"/>
              <a:t>Toft</a:t>
            </a:r>
            <a:r>
              <a:rPr lang="en-US" dirty="0"/>
              <a:t> </a:t>
            </a:r>
            <a:r>
              <a:rPr lang="en-US" dirty="0" err="1"/>
              <a:t>Sørensen</a:t>
            </a:r>
            <a:r>
              <a:rPr lang="en-US" dirty="0"/>
              <a:t>  7 , </a:t>
            </a:r>
            <a:r>
              <a:rPr lang="en-US" dirty="0" err="1"/>
              <a:t>Søren</a:t>
            </a:r>
            <a:r>
              <a:rPr lang="en-US" dirty="0"/>
              <a:t> </a:t>
            </a:r>
            <a:r>
              <a:rPr lang="en-US" dirty="0" err="1"/>
              <a:t>Friis</a:t>
            </a:r>
            <a:r>
              <a:rPr lang="en-US" dirty="0"/>
              <a:t>  2   5   7</a:t>
            </a:r>
          </a:p>
          <a:p>
            <a:r>
              <a:rPr lang="en-US" dirty="0"/>
              <a:t>Affiliations</a:t>
            </a:r>
          </a:p>
          <a:p>
            <a:endParaRPr lang="en-US" dirty="0"/>
          </a:p>
          <a:p>
            <a:r>
              <a:rPr lang="en-US" dirty="0"/>
              <a:t>    </a:t>
            </a:r>
            <a:r>
              <a:rPr lang="en-US" dirty="0" err="1"/>
              <a:t>PMID</a:t>
            </a:r>
            <a:r>
              <a:rPr lang="en-US" dirty="0"/>
              <a:t>: 31823168 </a:t>
            </a:r>
            <a:r>
              <a:rPr lang="en-US" dirty="0" err="1"/>
              <a:t>DOI</a:t>
            </a:r>
            <a:r>
              <a:rPr lang="en-US" dirty="0"/>
              <a:t>: 10.1007/s10552-019-01252-5 </a:t>
            </a:r>
          </a:p>
          <a:p>
            <a:endParaRPr lang="en-US" dirty="0"/>
          </a:p>
          <a:p>
            <a:r>
              <a:rPr lang="en-US" dirty="0"/>
              <a:t>Abstract</a:t>
            </a:r>
          </a:p>
          <a:p>
            <a:endParaRPr lang="en-US" dirty="0"/>
          </a:p>
          <a:p>
            <a:r>
              <a:rPr lang="en-US" dirty="0"/>
              <a:t>Purpose: Epidemiologic studies suggest that use of aspirin or other nonsteroidal anti-inflammatory drugs (NSAIDs) may reduce prostate cancer risk. We examined these associations overall and according to clinical and lifestyle parameters.</a:t>
            </a:r>
          </a:p>
          <a:p>
            <a:endParaRPr lang="en-US" dirty="0"/>
          </a:p>
          <a:p>
            <a:r>
              <a:rPr lang="en-US" dirty="0"/>
              <a:t>Methods: We identified male participants in the Danish Diet, Cancer and Health Study (n = 26,339), holding information on anthropometric measures and lifestyle factors. From Danish nationwide registries and medical records, we retrieved complete prescription histories and prostate cancer occurrence and characteristics. Cox regression was used to estimate hazard ratios (HRs) for prostate cancer associated with low-dose aspirin or </a:t>
            </a:r>
            <a:r>
              <a:rPr lang="en-US" dirty="0" err="1"/>
              <a:t>nonaspirin</a:t>
            </a:r>
            <a:r>
              <a:rPr lang="en-US" dirty="0"/>
              <a:t> NSAID use, overall and by clinical characteristics, anthropometric measures, and lifestyle factors.</a:t>
            </a:r>
          </a:p>
          <a:p>
            <a:endParaRPr lang="en-US" dirty="0"/>
          </a:p>
          <a:p>
            <a:r>
              <a:rPr lang="en-US" dirty="0"/>
              <a:t>Results: We identified 1,927 prostate cancer cases during a median follow-up of 17.0 years. Low-dose aspirin use was not associated with overall prostate cancer risk, but a reduced HR for nonaggressive prostate cancer (high use [≥ 1,825 tablets]: 0.79; 95% confidence interval (CI) 0.60-1.04) and an increased HR for aggressive disease (high use: 1.27; 95% CI 1.00-1.61) was observed with low-dose aspirin use. Long-term, high-intensity use (≥ 10 years with ≥ 0.25 defined daily doses/day) of </a:t>
            </a:r>
            <a:r>
              <a:rPr lang="en-US" dirty="0" err="1"/>
              <a:t>nonaspirin</a:t>
            </a:r>
            <a:r>
              <a:rPr lang="en-US" dirty="0"/>
              <a:t> NSAIDs was associated with an increased HR for prostate cancer (1.35, 95% CI 0.99-1.84), confined to localized and nonaggressive disease. No consistent variation in HRs was seen in analyses stratified by height, body mass index, smoking, and alcohol use.</a:t>
            </a:r>
          </a:p>
          <a:p>
            <a:endParaRPr lang="en-US" dirty="0"/>
          </a:p>
          <a:p>
            <a:r>
              <a:rPr lang="en-US" dirty="0"/>
              <a:t>Conclusion: Low-dose aspirin or other NSAID use was not associated with reduced prostate cancer risk, neither overall nor according to anthropometric measures, smoking, or alcohol use. The variation according to outcome characteristics warrants further investigation.</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27</a:t>
            </a:fld>
            <a:endParaRPr lang="en-US"/>
          </a:p>
        </p:txBody>
      </p:sp>
    </p:spTree>
    <p:extLst>
      <p:ext uri="{BB962C8B-B14F-4D97-AF65-F5344CB8AC3E}">
        <p14:creationId xmlns:p14="http://schemas.microsoft.com/office/powerpoint/2010/main" val="3082280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Vidal AC, Howard LE, Wiggins E, De </a:t>
            </a:r>
            <a:r>
              <a:rPr lang="en-US" dirty="0" err="1"/>
              <a:t>Hoedt</a:t>
            </a:r>
            <a:r>
              <a:rPr lang="en-US" dirty="0"/>
              <a:t> AM, </a:t>
            </a:r>
            <a:r>
              <a:rPr lang="en-US" dirty="0" err="1"/>
              <a:t>Shiao</a:t>
            </a:r>
            <a:r>
              <a:rPr lang="en-US" dirty="0"/>
              <a:t> SL, Knott S, </a:t>
            </a:r>
            <a:r>
              <a:rPr lang="en-US" dirty="0" err="1"/>
              <a:t>Taioli</a:t>
            </a:r>
            <a:r>
              <a:rPr lang="en-US" dirty="0"/>
              <a:t> E, Fowke JH, Freedland </a:t>
            </a:r>
            <a:r>
              <a:rPr lang="en-US" dirty="0" err="1"/>
              <a:t>SJ</a:t>
            </a:r>
            <a:r>
              <a:rPr lang="en-US" dirty="0"/>
              <a:t>. Natural killer cell activity and prostate cancer risk in veteran men undergoing prostate biopsy. Cancer Epidemiol. 2019 Oct;62:101578.</a:t>
            </a:r>
          </a:p>
          <a:p>
            <a:r>
              <a:rPr lang="en-US" dirty="0"/>
              <a:t>Cancer Epidemiol. 2019 Oct;62:101578.</a:t>
            </a:r>
          </a:p>
          <a:p>
            <a:r>
              <a:rPr lang="en-US" dirty="0" err="1"/>
              <a:t>doi</a:t>
            </a:r>
            <a:r>
              <a:rPr lang="en-US" dirty="0"/>
              <a:t>: 10.1016/j.canep.2019.101578. </a:t>
            </a:r>
            <a:r>
              <a:rPr lang="en-US" dirty="0" err="1"/>
              <a:t>Epub</a:t>
            </a:r>
            <a:r>
              <a:rPr lang="en-US" dirty="0"/>
              <a:t> 2019 Aug 1.</a:t>
            </a:r>
          </a:p>
          <a:p>
            <a:r>
              <a:rPr lang="en-US" dirty="0"/>
              <a:t>Natural killer cell activity and prostate cancer risk in veteran men undergoing prostate biopsy</a:t>
            </a:r>
          </a:p>
          <a:p>
            <a:r>
              <a:rPr lang="en-US" dirty="0"/>
              <a:t>Adriana C Vidal  1 , Lauren E Howard  2 , Emily Wiggins  3 , Amanda M De </a:t>
            </a:r>
            <a:r>
              <a:rPr lang="en-US" dirty="0" err="1"/>
              <a:t>Hoedt</a:t>
            </a:r>
            <a:r>
              <a:rPr lang="en-US" dirty="0"/>
              <a:t>  3 , Stephen L </a:t>
            </a:r>
            <a:r>
              <a:rPr lang="en-US" dirty="0" err="1"/>
              <a:t>Shiao</a:t>
            </a:r>
            <a:r>
              <a:rPr lang="en-US" dirty="0"/>
              <a:t>  4 , Simon Knott  5 , </a:t>
            </a:r>
            <a:r>
              <a:rPr lang="en-US" dirty="0" err="1"/>
              <a:t>Emanuela</a:t>
            </a:r>
            <a:r>
              <a:rPr lang="en-US" dirty="0"/>
              <a:t> </a:t>
            </a:r>
            <a:r>
              <a:rPr lang="en-US" dirty="0" err="1"/>
              <a:t>Taioli</a:t>
            </a:r>
            <a:r>
              <a:rPr lang="en-US" dirty="0"/>
              <a:t>  6 , Jay H Fowke  7 , Stephen J Freedland  8</a:t>
            </a:r>
          </a:p>
          <a:p>
            <a:r>
              <a:rPr lang="en-US" dirty="0"/>
              <a:t>Affiliations</a:t>
            </a:r>
          </a:p>
          <a:p>
            <a:endParaRPr lang="en-US" dirty="0"/>
          </a:p>
          <a:p>
            <a:r>
              <a:rPr lang="en-US" dirty="0"/>
              <a:t>    </a:t>
            </a:r>
            <a:r>
              <a:rPr lang="en-US" dirty="0" err="1"/>
              <a:t>PMID</a:t>
            </a:r>
            <a:r>
              <a:rPr lang="en-US" dirty="0"/>
              <a:t>: 31377571 </a:t>
            </a:r>
            <a:r>
              <a:rPr lang="en-US" dirty="0" err="1"/>
              <a:t>PMCID</a:t>
            </a:r>
            <a:r>
              <a:rPr lang="en-US" dirty="0"/>
              <a:t>: PMC8764953 </a:t>
            </a:r>
            <a:r>
              <a:rPr lang="en-US" dirty="0" err="1"/>
              <a:t>DOI</a:t>
            </a:r>
            <a:r>
              <a:rPr lang="en-US" dirty="0"/>
              <a:t>: 10.1016/j.canep.2019.101578 </a:t>
            </a:r>
          </a:p>
          <a:p>
            <a:endParaRPr lang="en-US" dirty="0"/>
          </a:p>
          <a:p>
            <a:r>
              <a:rPr lang="en-US" dirty="0"/>
              <a:t>Free PMC article</a:t>
            </a:r>
          </a:p>
          <a:p>
            <a:r>
              <a:rPr lang="en-US" dirty="0"/>
              <a:t>Abstract</a:t>
            </a:r>
          </a:p>
          <a:p>
            <a:endParaRPr lang="en-US" dirty="0"/>
          </a:p>
          <a:p>
            <a:r>
              <a:rPr lang="en-US" dirty="0"/>
              <a:t>Background: A previous pilot study found that men with a positive prostate biopsy had low numbers of circulating natural killer (NK) cells, compared to biopsy negative men.</a:t>
            </a:r>
          </a:p>
          <a:p>
            <a:endParaRPr lang="en-US" dirty="0"/>
          </a:p>
          <a:p>
            <a:r>
              <a:rPr lang="en-US" dirty="0"/>
              <a:t>Methods: To confirm these data, we analyzed differences in NK cells from 94 men undergoing prostate biopsy to determine whether NK cells could predict for a positive biopsy. NK cells activity (NKA) was measured by an in vitro diagnostic system, with a pre-defined cut-off value for NKA at 200 </a:t>
            </a:r>
            <a:r>
              <a:rPr lang="en-US" dirty="0" err="1"/>
              <a:t>pg</a:t>
            </a:r>
            <a:r>
              <a:rPr lang="en-US" dirty="0"/>
              <a:t>/</a:t>
            </a:r>
            <a:r>
              <a:rPr lang="en-US" dirty="0" err="1"/>
              <a:t>mL.</a:t>
            </a:r>
            <a:r>
              <a:rPr lang="en-US" dirty="0"/>
              <a:t> Logistic regression and receiver operator characteristics (Area Under the Curve (AUC)) analyses were used to test the diagnostic value of NKA.</a:t>
            </a:r>
          </a:p>
          <a:p>
            <a:endParaRPr lang="en-US" dirty="0"/>
          </a:p>
          <a:p>
            <a:r>
              <a:rPr lang="en-US" dirty="0"/>
              <a:t>Results: The NKA test performance showed specificity of 88%, positive predictive value of 84%, sensitivity of 34%, and a negative predictive value of 41%. Among the 94 men analyzed, NKA was not significantly linked with age, race, digital rectal examination (DRE), prostate volume, PSA or biopsy grade group (all P ≥ 0.14). In multivariable logistic regression analysis, the odds ratio (OR) of low NKA (&lt;200 </a:t>
            </a:r>
            <a:r>
              <a:rPr lang="en-US" dirty="0" err="1"/>
              <a:t>pg</a:t>
            </a:r>
            <a:r>
              <a:rPr lang="en-US" dirty="0"/>
              <a:t>/mL) for the detection of PC was 4.89, 95%CI 1.34-17.8, with a ROC area under the curve of 0.79 in all participants and increasing to 0.83 and 0.85 for the detection of PC and high-grade PC, respectively, among men with a normal DRE.</a:t>
            </a:r>
          </a:p>
          <a:p>
            <a:endParaRPr lang="en-US" dirty="0"/>
          </a:p>
          <a:p>
            <a:r>
              <a:rPr lang="en-US" dirty="0"/>
              <a:t>Conclusions: Men with a low NKA value had five-times higher odds of PC at biopsy. The implementation of this NKA assay in the clinic together with PSA may help to advise patients with the highest risk of PC whether, or not, to undergo a prostate biopsy.</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28</a:t>
            </a:fld>
            <a:endParaRPr lang="en-US"/>
          </a:p>
        </p:txBody>
      </p:sp>
    </p:spTree>
    <p:extLst>
      <p:ext uri="{BB962C8B-B14F-4D97-AF65-F5344CB8AC3E}">
        <p14:creationId xmlns:p14="http://schemas.microsoft.com/office/powerpoint/2010/main" val="3445807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4141E726-7AE3-644B-8E59-37FC32B8B4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ahoma" panose="020B060403050404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Tahoma" panose="020B0604030504040204" pitchFamily="34" charset="0"/>
                <a:ea typeface="ＭＳ Ｐゴシック" panose="020B0600070205080204" pitchFamily="34" charset="-128"/>
              </a:defRPr>
            </a:lvl2pPr>
            <a:lvl3pPr marL="11430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3pPr>
            <a:lvl4pPr marL="16002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4pPr>
            <a:lvl5pPr marL="20574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9pPr>
          </a:lstStyle>
          <a:p>
            <a:pPr>
              <a:spcBef>
                <a:spcPct val="0"/>
              </a:spcBef>
            </a:pPr>
            <a:fld id="{EC2506E0-F5FD-2F4F-826A-10A1D35FDFF2}" type="slidenum">
              <a:rPr kumimoji="0" lang="en-US" altLang="en-US" smtClean="0">
                <a:latin typeface="Times New Roman" panose="02020603050405020304" pitchFamily="18" charset="0"/>
              </a:rPr>
              <a:pPr>
                <a:spcBef>
                  <a:spcPct val="0"/>
                </a:spcBef>
              </a:pPr>
              <a:t>29</a:t>
            </a:fld>
            <a:endParaRPr kumimoji="0" lang="en-US" altLang="en-US">
              <a:latin typeface="Times New Roman" panose="02020603050405020304" pitchFamily="18" charset="0"/>
            </a:endParaRPr>
          </a:p>
        </p:txBody>
      </p:sp>
      <p:sp>
        <p:nvSpPr>
          <p:cNvPr id="107522" name="Rectangle 2">
            <a:extLst>
              <a:ext uri="{FF2B5EF4-FFF2-40B4-BE49-F238E27FC236}">
                <a16:creationId xmlns:a16="http://schemas.microsoft.com/office/drawing/2014/main" id="{EB763D31-AB5E-B842-A1BF-1B629C1C843C}"/>
              </a:ext>
            </a:extLst>
          </p:cNvPr>
          <p:cNvSpPr>
            <a:spLocks noGrp="1" noRot="1" noChangeAspect="1" noChangeArrowheads="1" noTextEdit="1"/>
          </p:cNvSpPr>
          <p:nvPr>
            <p:ph type="sldImg"/>
          </p:nvPr>
        </p:nvSpPr>
        <p:spPr>
          <a:ln/>
        </p:spPr>
      </p:sp>
      <p:sp>
        <p:nvSpPr>
          <p:cNvPr id="107523" name="Rectangle 3">
            <a:extLst>
              <a:ext uri="{FF2B5EF4-FFF2-40B4-BE49-F238E27FC236}">
                <a16:creationId xmlns:a16="http://schemas.microsoft.com/office/drawing/2014/main" id="{3F9EA5A1-A28A-1F4B-84A4-6B1DEE21E9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400">
                <a:latin typeface="Tahoma" panose="020B0604030504040204" pitchFamily="34" charset="0"/>
                <a:ea typeface="ＭＳ Ｐゴシック" panose="020B0600070205080204" pitchFamily="34" charset="-128"/>
              </a:rPr>
              <a:t>J Natl Cancer Inst. 1984 Feb;72(2):333-8. Related Articles, Links  </a:t>
            </a:r>
          </a:p>
          <a:p>
            <a:endParaRPr lang="en-US" altLang="en-US" sz="400">
              <a:latin typeface="Tahoma" panose="020B0604030504040204" pitchFamily="34" charset="0"/>
              <a:ea typeface="ＭＳ Ｐゴシック" panose="020B0600070205080204" pitchFamily="34" charset="-128"/>
            </a:endParaRPr>
          </a:p>
          <a:p>
            <a:endParaRPr lang="en-US" altLang="en-US" sz="400">
              <a:latin typeface="Tahoma" panose="020B0604030504040204" pitchFamily="34" charset="0"/>
              <a:ea typeface="ＭＳ Ｐゴシック" panose="020B0600070205080204" pitchFamily="34" charset="-128"/>
            </a:endParaRPr>
          </a:p>
          <a:p>
            <a:r>
              <a:rPr lang="en-US" altLang="en-US" sz="400">
                <a:latin typeface="Tahoma" panose="020B0604030504040204" pitchFamily="34" charset="0"/>
                <a:ea typeface="ＭＳ Ｐゴシック" panose="020B0600070205080204" pitchFamily="34" charset="-128"/>
              </a:rPr>
              <a:t>Depressed natural killer and lectin-induced cell-mediated cytotoxicity in cholesterol-fed guinea pigs.</a:t>
            </a:r>
          </a:p>
          <a:p>
            <a:endParaRPr lang="en-US" altLang="en-US" sz="400">
              <a:latin typeface="Tahoma" panose="020B0604030504040204" pitchFamily="34" charset="0"/>
              <a:ea typeface="ＭＳ Ｐゴシック" panose="020B0600070205080204" pitchFamily="34" charset="-128"/>
            </a:endParaRPr>
          </a:p>
          <a:p>
            <a:r>
              <a:rPr lang="en-US" altLang="en-US" sz="400">
                <a:latin typeface="Tahoma" panose="020B0604030504040204" pitchFamily="34" charset="0"/>
                <a:ea typeface="ＭＳ Ｐゴシック" panose="020B0600070205080204" pitchFamily="34" charset="-128"/>
              </a:rPr>
              <a:t>Duwe AK, Fitch M, Ostwald R.</a:t>
            </a:r>
          </a:p>
          <a:p>
            <a:endParaRPr lang="en-US" altLang="en-US" sz="400">
              <a:latin typeface="Tahoma" panose="020B0604030504040204" pitchFamily="34" charset="0"/>
              <a:ea typeface="ＭＳ Ｐゴシック" panose="020B0600070205080204" pitchFamily="34" charset="-128"/>
            </a:endParaRPr>
          </a:p>
          <a:p>
            <a:r>
              <a:rPr lang="en-US" altLang="en-US" sz="400">
                <a:latin typeface="Tahoma" panose="020B0604030504040204" pitchFamily="34" charset="0"/>
                <a:ea typeface="ＭＳ Ｐゴシック" panose="020B0600070205080204" pitchFamily="34" charset="-128"/>
              </a:rPr>
              <a:t>Dunkin-Hartley and Hartley guinea pigs were fed a diet containing 1% cholesterol (C+) or a control diet (C-). The C+-fed guinea pigs showed a decrease in antitumor effector cell levels as measured by an in vitro 18-hour 51Cr release assay. Natural killer (NK) activity fell rapidly after initiation of cholesterol feeding, decreasing to 25.6% of control levels by 2 weeks. While the interferon inducer polyinosinic-polycytidylic acid increased NK activity as much as 3.6-fold in controls, the NK levels in C+-fed animals were not increased. NK activity was lower in both spleen and peripheral blood of C+-fed animals and against K562, MOLT-3, HL-60, and Raji target cells. Lectin-dependent cell-mediated cytotoxicity was increased in the C+-fed group over, the first 1-2 weeks on the diet, but it dropped to low levels by 6 weeks. Lipoprotein preparations from plasmas of both C+- and C--fed animals inhibited NK cell activity, but suppression was not due to lipoprotein cholesterol content. On the basis of lipoprotein protein, lipoproteins from C--fed animals were more suppressive. The results suggest that the decrease in cytotoxicity induced by dietary cholesterol is due to more than the high levels of plasma and lipoprotein cholesterol.</a:t>
            </a:r>
          </a:p>
          <a:p>
            <a:endParaRPr lang="en-US" altLang="en-US">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082293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 </a:t>
            </a:r>
            <a:r>
              <a:rPr lang="en-US" dirty="0" err="1"/>
              <a:t>Maso</a:t>
            </a:r>
            <a:r>
              <a:rPr lang="en-US" dirty="0"/>
              <a:t> M, Augustin </a:t>
            </a:r>
            <a:r>
              <a:rPr lang="en-US" dirty="0" err="1"/>
              <a:t>LSA</a:t>
            </a:r>
            <a:r>
              <a:rPr lang="en-US" dirty="0"/>
              <a:t>, Jenkins </a:t>
            </a:r>
            <a:r>
              <a:rPr lang="en-US" dirty="0" err="1"/>
              <a:t>DJA</a:t>
            </a:r>
            <a:r>
              <a:rPr lang="en-US" dirty="0"/>
              <a:t>, </a:t>
            </a:r>
            <a:r>
              <a:rPr lang="en-US" dirty="0" err="1"/>
              <a:t>Carioli</a:t>
            </a:r>
            <a:r>
              <a:rPr lang="en-US" dirty="0"/>
              <a:t> G, </a:t>
            </a:r>
            <a:r>
              <a:rPr lang="en-US" dirty="0" err="1"/>
              <a:t>Turati</a:t>
            </a:r>
            <a:r>
              <a:rPr lang="en-US" dirty="0"/>
              <a:t> F, </a:t>
            </a:r>
            <a:r>
              <a:rPr lang="en-US" dirty="0" err="1"/>
              <a:t>Grisoni</a:t>
            </a:r>
            <a:r>
              <a:rPr lang="en-US" dirty="0"/>
              <a:t> B, </a:t>
            </a:r>
            <a:r>
              <a:rPr lang="en-US" dirty="0" err="1"/>
              <a:t>Crispo</a:t>
            </a:r>
            <a:r>
              <a:rPr lang="en-US" dirty="0"/>
              <a:t> A, La </a:t>
            </a:r>
            <a:r>
              <a:rPr lang="en-US" dirty="0" err="1"/>
              <a:t>Vecchia</a:t>
            </a:r>
            <a:r>
              <a:rPr lang="en-US" dirty="0"/>
              <a:t> C, </a:t>
            </a:r>
            <a:r>
              <a:rPr lang="en-US" dirty="0" err="1"/>
              <a:t>Serraino</a:t>
            </a:r>
            <a:r>
              <a:rPr lang="en-US" dirty="0"/>
              <a:t> D, </a:t>
            </a:r>
            <a:r>
              <a:rPr lang="en-US" dirty="0" err="1"/>
              <a:t>Polesel</a:t>
            </a:r>
            <a:r>
              <a:rPr lang="en-US" dirty="0"/>
              <a:t> J. Adherence to a cholesterol-lowering diet and the risk of prostate cancer. Food </a:t>
            </a:r>
            <a:r>
              <a:rPr lang="en-US" dirty="0" err="1"/>
              <a:t>Funct</a:t>
            </a:r>
            <a:r>
              <a:rPr lang="en-US" dirty="0"/>
              <a:t>. 2022 May 23;13(10):5730-5738.</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Evidence suggests a role of serum cholesterol in prostate cancer (</a:t>
            </a:r>
            <a:r>
              <a:rPr lang="en-US" dirty="0" err="1"/>
              <a:t>PCa</a:t>
            </a:r>
            <a:r>
              <a:rPr lang="en-US" dirty="0"/>
              <a:t>) development and of lipid lowering medications in </a:t>
            </a:r>
            <a:r>
              <a:rPr lang="en-US" dirty="0" err="1"/>
              <a:t>PCa</a:t>
            </a:r>
            <a:r>
              <a:rPr lang="en-US" dirty="0"/>
              <a:t> risk reduction. We developed a score for adherence to an established cholesterol-lowering diet and evaluated its association with </a:t>
            </a:r>
            <a:r>
              <a:rPr lang="en-US" dirty="0" err="1"/>
              <a:t>PCa</a:t>
            </a:r>
            <a:r>
              <a:rPr lang="en-US" dirty="0"/>
              <a:t> risk in a multicentric hospital-based case-control study (1294 cases; 1451 matched controls) in Italy (1992-2001). The score was derived from seven dietary indicators which have been reported to lower cholesterol levels: high intake of non-cellulosic polysaccharides (viscous </a:t>
            </a:r>
            <a:r>
              <a:rPr lang="en-US" dirty="0" err="1"/>
              <a:t>fibres</a:t>
            </a:r>
            <a:r>
              <a:rPr lang="en-US" dirty="0"/>
              <a:t>), monounsaturated fatty acids, legumes, seeds/corn oil; low intake of saturated fatty acids, dietary cholesterol, and </a:t>
            </a:r>
            <a:r>
              <a:rPr lang="en-US" dirty="0" err="1"/>
              <a:t>glycaemic</a:t>
            </a:r>
            <a:r>
              <a:rPr lang="en-US" dirty="0"/>
              <a:t> index. Odds ratios (</a:t>
            </a:r>
            <a:r>
              <a:rPr lang="en-US" dirty="0" err="1"/>
              <a:t>ORs</a:t>
            </a:r>
            <a:r>
              <a:rPr lang="en-US" dirty="0"/>
              <a:t>) and corresponding confidence intervals (CIs) were calculated through the unconditional logistic regression model. Although most of the dietary indicators alone were not significantly associated with reduced </a:t>
            </a:r>
            <a:r>
              <a:rPr lang="en-US" dirty="0" err="1"/>
              <a:t>PCa</a:t>
            </a:r>
            <a:r>
              <a:rPr lang="en-US" dirty="0"/>
              <a:t> risk, men who fulfilled 5 to 7 dietary indicators (187 cases and 281 controls) showed a 43% reduction in </a:t>
            </a:r>
            <a:r>
              <a:rPr lang="en-US" dirty="0" err="1"/>
              <a:t>PCa</a:t>
            </a:r>
            <a:r>
              <a:rPr lang="en-US" dirty="0"/>
              <a:t> risk compared to those with 0 to 2 indicators (OR: 0.57; 95% CI: 0.43-0.77). This association was not modified by socio-demographic characteristics or lifestyle factors. In conclusion, adherence to a cholesterol-lowering diet is a </a:t>
            </a:r>
            <a:r>
              <a:rPr lang="en-US" dirty="0" err="1"/>
              <a:t>favourable</a:t>
            </a:r>
            <a:r>
              <a:rPr lang="en-US" dirty="0"/>
              <a:t> factor against the risk of </a:t>
            </a:r>
            <a:r>
              <a:rPr lang="en-US" dirty="0" err="1"/>
              <a:t>PCa</a:t>
            </a:r>
            <a:r>
              <a:rPr lang="en-US" dirty="0"/>
              <a:t>, providing support to dietary guidelines that promote cholesterol reduction through plant-based diets. </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30</a:t>
            </a:fld>
            <a:endParaRPr lang="en-US"/>
          </a:p>
        </p:txBody>
      </p:sp>
    </p:spTree>
    <p:extLst>
      <p:ext uri="{BB962C8B-B14F-4D97-AF65-F5344CB8AC3E}">
        <p14:creationId xmlns:p14="http://schemas.microsoft.com/office/powerpoint/2010/main" val="695723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a:extLst>
              <a:ext uri="{FF2B5EF4-FFF2-40B4-BE49-F238E27FC236}">
                <a16:creationId xmlns:a16="http://schemas.microsoft.com/office/drawing/2014/main" id="{7B4B47F6-9538-0443-B32D-DA9EBD35FE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ahoma" panose="020B060403050404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Tahoma" panose="020B0604030504040204" pitchFamily="34" charset="0"/>
                <a:ea typeface="ＭＳ Ｐゴシック" panose="020B0600070205080204" pitchFamily="34" charset="-128"/>
              </a:defRPr>
            </a:lvl2pPr>
            <a:lvl3pPr marL="11430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3pPr>
            <a:lvl4pPr marL="16002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4pPr>
            <a:lvl5pPr marL="20574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9pPr>
          </a:lstStyle>
          <a:p>
            <a:pPr>
              <a:spcBef>
                <a:spcPct val="0"/>
              </a:spcBef>
            </a:pPr>
            <a:fld id="{CF3109AD-C7F5-0749-B89C-4766D7CF821E}" type="slidenum">
              <a:rPr kumimoji="0" lang="en-US" altLang="en-US" smtClean="0">
                <a:latin typeface="Times New Roman" panose="02020603050405020304" pitchFamily="18" charset="0"/>
              </a:rPr>
              <a:pPr>
                <a:spcBef>
                  <a:spcPct val="0"/>
                </a:spcBef>
              </a:pPr>
              <a:t>31</a:t>
            </a:fld>
            <a:endParaRPr kumimoji="0" lang="en-US" altLang="en-US">
              <a:latin typeface="Times New Roman" panose="02020603050405020304" pitchFamily="18" charset="0"/>
            </a:endParaRPr>
          </a:p>
        </p:txBody>
      </p:sp>
      <p:sp>
        <p:nvSpPr>
          <p:cNvPr id="105474" name="Rectangle 2">
            <a:extLst>
              <a:ext uri="{FF2B5EF4-FFF2-40B4-BE49-F238E27FC236}">
                <a16:creationId xmlns:a16="http://schemas.microsoft.com/office/drawing/2014/main" id="{111D8906-66B2-2447-8FB5-74EAC459C966}"/>
              </a:ext>
            </a:extLst>
          </p:cNvPr>
          <p:cNvSpPr>
            <a:spLocks noGrp="1" noRot="1" noChangeAspect="1" noChangeArrowheads="1" noTextEdit="1"/>
          </p:cNvSpPr>
          <p:nvPr>
            <p:ph type="sldImg"/>
          </p:nvPr>
        </p:nvSpPr>
        <p:spPr>
          <a:ln/>
        </p:spPr>
      </p:sp>
      <p:sp>
        <p:nvSpPr>
          <p:cNvPr id="105475" name="Rectangle 3">
            <a:extLst>
              <a:ext uri="{FF2B5EF4-FFF2-40B4-BE49-F238E27FC236}">
                <a16:creationId xmlns:a16="http://schemas.microsoft.com/office/drawing/2014/main" id="{27C57D8B-CA5B-DE44-947C-8C525C22C3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500" dirty="0">
                <a:latin typeface="Tahoma" panose="020B0604030504040204" pitchFamily="34" charset="0"/>
                <a:ea typeface="ＭＳ Ｐゴシック" panose="020B0600070205080204" pitchFamily="34" charset="-128"/>
              </a:rPr>
              <a:t>Cancer Immunol </a:t>
            </a:r>
            <a:r>
              <a:rPr lang="en-US" altLang="en-US" sz="500" dirty="0" err="1">
                <a:latin typeface="Tahoma" panose="020B0604030504040204" pitchFamily="34" charset="0"/>
                <a:ea typeface="ＭＳ Ｐゴシック" panose="020B0600070205080204" pitchFamily="34" charset="-128"/>
              </a:rPr>
              <a:t>Immunother</a:t>
            </a:r>
            <a:r>
              <a:rPr lang="en-US" altLang="en-US" sz="500" dirty="0">
                <a:latin typeface="Tahoma" panose="020B0604030504040204" pitchFamily="34" charset="0"/>
                <a:ea typeface="ＭＳ Ｐゴシック" panose="020B0600070205080204" pitchFamily="34" charset="-128"/>
              </a:rPr>
              <a:t>. 1986;21(2):161-3. </a:t>
            </a:r>
          </a:p>
          <a:p>
            <a:r>
              <a:rPr lang="en-US" altLang="en-US" sz="500" dirty="0">
                <a:latin typeface="Tahoma" panose="020B0604030504040204" pitchFamily="34" charset="0"/>
                <a:ea typeface="ＭＳ Ｐゴシック" panose="020B0600070205080204" pitchFamily="34" charset="-128"/>
              </a:rPr>
              <a:t>Effect of dietary polyunsaturated fat and 7,12-dimethylbenz(a)-anthracene on rat splenic natural killer cells and prostaglandin E synthesis.</a:t>
            </a:r>
          </a:p>
          <a:p>
            <a:r>
              <a:rPr lang="en-US" altLang="en-US" sz="500" dirty="0">
                <a:latin typeface="Tahoma" panose="020B0604030504040204" pitchFamily="34" charset="0"/>
                <a:ea typeface="ＭＳ Ｐゴシック" panose="020B0600070205080204" pitchFamily="34" charset="-128"/>
              </a:rPr>
              <a:t>Dietary polyunsaturated fat has been shown to stimulate mammary tumorigenesis induced in rats by 7,12-dimethylbenz(a)anthracene (</a:t>
            </a:r>
            <a:r>
              <a:rPr lang="en-US" altLang="en-US" sz="500" dirty="0" err="1">
                <a:latin typeface="Tahoma" panose="020B0604030504040204" pitchFamily="34" charset="0"/>
                <a:ea typeface="ＭＳ Ｐゴシック" panose="020B0600070205080204" pitchFamily="34" charset="-128"/>
              </a:rPr>
              <a:t>DMBA</a:t>
            </a:r>
            <a:r>
              <a:rPr lang="en-US" altLang="en-US" sz="500" dirty="0">
                <a:latin typeface="Tahoma" panose="020B0604030504040204" pitchFamily="34" charset="0"/>
                <a:ea typeface="ＭＳ Ｐゴシック" panose="020B0600070205080204" pitchFamily="34" charset="-128"/>
              </a:rPr>
              <a:t>). Studies were undertaken to investigate the effect of polyunsaturated fat and </a:t>
            </a:r>
            <a:r>
              <a:rPr lang="en-US" altLang="en-US" sz="500" dirty="0" err="1">
                <a:latin typeface="Tahoma" panose="020B0604030504040204" pitchFamily="34" charset="0"/>
                <a:ea typeface="ＭＳ Ｐゴシック" panose="020B0600070205080204" pitchFamily="34" charset="-128"/>
              </a:rPr>
              <a:t>DMBA</a:t>
            </a:r>
            <a:r>
              <a:rPr lang="en-US" altLang="en-US" sz="500" dirty="0">
                <a:latin typeface="Tahoma" panose="020B0604030504040204" pitchFamily="34" charset="0"/>
                <a:ea typeface="ＭＳ Ｐゴシック" panose="020B0600070205080204" pitchFamily="34" charset="-128"/>
              </a:rPr>
              <a:t> on splenic natural killer (NK) activity and prostaglandin E (PGE) synthesis. In a first experiment, splenic NK activity at 33, 55, 75, and 110 days of age was measured in Sprague-Dawley rats fed 0.5% low fat (</a:t>
            </a:r>
            <a:r>
              <a:rPr lang="en-US" altLang="en-US" sz="500" dirty="0" err="1">
                <a:latin typeface="Tahoma" panose="020B0604030504040204" pitchFamily="34" charset="0"/>
                <a:ea typeface="ＭＳ Ｐゴシック" panose="020B0600070205080204" pitchFamily="34" charset="-128"/>
              </a:rPr>
              <a:t>LF</a:t>
            </a:r>
            <a:r>
              <a:rPr lang="en-US" altLang="en-US" sz="500" dirty="0">
                <a:latin typeface="Tahoma" panose="020B0604030504040204" pitchFamily="34" charset="0"/>
                <a:ea typeface="ＭＳ Ｐゴシック" panose="020B0600070205080204" pitchFamily="34" charset="-128"/>
              </a:rPr>
              <a:t>), 5% normal fat (NF), or 20% high fat (HF) corn oil diets from 23 days of age. At 55 days of age, half of the rats from the 75 and 110 day age groups were given 5 mg </a:t>
            </a:r>
            <a:r>
              <a:rPr lang="en-US" altLang="en-US" sz="500" dirty="0" err="1">
                <a:latin typeface="Tahoma" panose="020B0604030504040204" pitchFamily="34" charset="0"/>
                <a:ea typeface="ＭＳ Ｐゴシック" panose="020B0600070205080204" pitchFamily="34" charset="-128"/>
              </a:rPr>
              <a:t>DMBA</a:t>
            </a:r>
            <a:r>
              <a:rPr lang="en-US" altLang="en-US" sz="500" dirty="0">
                <a:latin typeface="Tahoma" panose="020B0604030504040204" pitchFamily="34" charset="0"/>
                <a:ea typeface="ＭＳ Ｐゴシック" panose="020B0600070205080204" pitchFamily="34" charset="-128"/>
              </a:rPr>
              <a:t>. Ten days after the initiation of the diets splenic NK activity against YAC-1 lymphoma was decreased from 50% cytotoxicity in rats fed NF diet to 21% cytotoxicity in rats fed HF diet, but was not affected by </a:t>
            </a:r>
            <a:r>
              <a:rPr lang="en-US" altLang="en-US" sz="500" dirty="0" err="1">
                <a:latin typeface="Tahoma" panose="020B0604030504040204" pitchFamily="34" charset="0"/>
                <a:ea typeface="ＭＳ Ｐゴシック" panose="020B0600070205080204" pitchFamily="34" charset="-128"/>
              </a:rPr>
              <a:t>LF</a:t>
            </a:r>
            <a:r>
              <a:rPr lang="en-US" altLang="en-US" sz="500" dirty="0">
                <a:latin typeface="Tahoma" panose="020B0604030504040204" pitchFamily="34" charset="0"/>
                <a:ea typeface="ＭＳ Ｐゴシック" panose="020B0600070205080204" pitchFamily="34" charset="-128"/>
              </a:rPr>
              <a:t> feeding. No difference in NK activity was observed among the groups at the later time periods. </a:t>
            </a:r>
            <a:r>
              <a:rPr lang="en-US" altLang="en-US" sz="500" dirty="0" err="1">
                <a:latin typeface="Tahoma" panose="020B0604030504040204" pitchFamily="34" charset="0"/>
                <a:ea typeface="ＭＳ Ｐゴシック" panose="020B0600070205080204" pitchFamily="34" charset="-128"/>
              </a:rPr>
              <a:t>DMBA</a:t>
            </a:r>
            <a:r>
              <a:rPr lang="en-US" altLang="en-US" sz="500" dirty="0">
                <a:latin typeface="Tahoma" panose="020B0604030504040204" pitchFamily="34" charset="0"/>
                <a:ea typeface="ＭＳ Ｐゴシック" panose="020B0600070205080204" pitchFamily="34" charset="-128"/>
              </a:rPr>
              <a:t> had no effect on NK activity at 20 or 55 days after its administration. In a second experiment, where </a:t>
            </a:r>
            <a:r>
              <a:rPr lang="en-US" altLang="en-US" sz="500" dirty="0" err="1">
                <a:latin typeface="Tahoma" panose="020B0604030504040204" pitchFamily="34" charset="0"/>
                <a:ea typeface="ＭＳ Ｐゴシック" panose="020B0600070205080204" pitchFamily="34" charset="-128"/>
              </a:rPr>
              <a:t>DMBA</a:t>
            </a:r>
            <a:r>
              <a:rPr lang="en-US" altLang="en-US" sz="500" dirty="0">
                <a:latin typeface="Tahoma" panose="020B0604030504040204" pitchFamily="34" charset="0"/>
                <a:ea typeface="ＭＳ Ｐゴシック" panose="020B0600070205080204" pitchFamily="34" charset="-128"/>
              </a:rPr>
              <a:t> (15 mg/rat) was given to half of the rats at 50 days of age and NF or HF diets were started 3 days later, NK activity was 35% in rats fed NF diet and 21% in rats fed HF diet, 5 days after the diets were started. No difference in NK activity in rats fed either diet was observed at later time periods. </a:t>
            </a:r>
            <a:r>
              <a:rPr lang="en-US" altLang="en-US" sz="500" dirty="0" err="1">
                <a:latin typeface="Tahoma" panose="020B0604030504040204" pitchFamily="34" charset="0"/>
                <a:ea typeface="ＭＳ Ｐゴシック" panose="020B0600070205080204" pitchFamily="34" charset="-128"/>
              </a:rPr>
              <a:t>DMBA</a:t>
            </a:r>
            <a:r>
              <a:rPr lang="en-US" altLang="en-US" sz="500" dirty="0">
                <a:latin typeface="Tahoma" panose="020B0604030504040204" pitchFamily="34" charset="0"/>
                <a:ea typeface="ＭＳ Ｐゴシック" panose="020B0600070205080204" pitchFamily="34" charset="-128"/>
              </a:rPr>
              <a:t> decreased both NK activity and spleen cellularity transiently. In both experiments, PGE synthesis by spleen cells cultured for 18 h was not affected by dietary fat intake, but was slightly increased 3 days after </a:t>
            </a:r>
            <a:r>
              <a:rPr lang="en-US" altLang="en-US" sz="500" dirty="0" err="1">
                <a:latin typeface="Tahoma" panose="020B0604030504040204" pitchFamily="34" charset="0"/>
                <a:ea typeface="ＭＳ Ｐゴシック" panose="020B0600070205080204" pitchFamily="34" charset="-128"/>
              </a:rPr>
              <a:t>DMBA</a:t>
            </a:r>
            <a:r>
              <a:rPr lang="en-US" altLang="en-US" sz="500" dirty="0">
                <a:latin typeface="Tahoma" panose="020B0604030504040204" pitchFamily="34" charset="0"/>
                <a:ea typeface="ＭＳ Ｐゴシック" panose="020B0600070205080204" pitchFamily="34" charset="-128"/>
              </a:rPr>
              <a:t> administration. Results from these experiments suggest that the stimulation of </a:t>
            </a:r>
            <a:r>
              <a:rPr lang="en-US" altLang="en-US" sz="500" dirty="0" err="1">
                <a:latin typeface="Tahoma" panose="020B0604030504040204" pitchFamily="34" charset="0"/>
                <a:ea typeface="ＭＳ Ｐゴシック" panose="020B0600070205080204" pitchFamily="34" charset="-128"/>
              </a:rPr>
              <a:t>DMBA</a:t>
            </a:r>
            <a:r>
              <a:rPr lang="en-US" altLang="en-US" sz="500" dirty="0">
                <a:latin typeface="Tahoma" panose="020B0604030504040204" pitchFamily="34" charset="0"/>
                <a:ea typeface="ＭＳ Ｐゴシック" panose="020B0600070205080204" pitchFamily="34" charset="-128"/>
              </a:rPr>
              <a:t>-induced mammary tumorigenesis by polyunsaturated fat and by </a:t>
            </a:r>
            <a:r>
              <a:rPr lang="en-US" altLang="en-US" sz="500" dirty="0" err="1">
                <a:latin typeface="Tahoma" panose="020B0604030504040204" pitchFamily="34" charset="0"/>
                <a:ea typeface="ＭＳ Ｐゴシック" panose="020B0600070205080204" pitchFamily="34" charset="-128"/>
              </a:rPr>
              <a:t>DMBA</a:t>
            </a:r>
            <a:r>
              <a:rPr lang="en-US" altLang="en-US" sz="500" dirty="0">
                <a:latin typeface="Tahoma" panose="020B0604030504040204" pitchFamily="34" charset="0"/>
                <a:ea typeface="ＭＳ Ｐゴシック" panose="020B0600070205080204" pitchFamily="34" charset="-128"/>
              </a:rPr>
              <a:t> itself may possibly be mediated by a transient decrease in splenic NK cell activity.</a:t>
            </a:r>
          </a:p>
          <a:p>
            <a:r>
              <a:rPr lang="en-US" altLang="en-US" sz="700" dirty="0">
                <a:latin typeface="Tahoma" panose="020B0604030504040204" pitchFamily="34" charset="0"/>
                <a:ea typeface="ＭＳ Ｐゴシック" panose="020B0600070205080204" pitchFamily="34" charset="-128"/>
              </a:rPr>
              <a:t>High fat diets and carcinogens suppress NK activity.</a:t>
            </a:r>
          </a:p>
          <a:p>
            <a:endParaRPr lang="en-US" altLang="en-US"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2375365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1742C297-D5C8-CE43-A9A0-1192CBE6FB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052D173-2157-2B41-9C6F-5BC34C301791}" type="slidenum">
              <a:rPr lang="en-US" altLang="en-US" sz="1200"/>
              <a:pPr/>
              <a:t>32</a:t>
            </a:fld>
            <a:endParaRPr lang="en-US" altLang="en-US" sz="1200"/>
          </a:p>
        </p:txBody>
      </p:sp>
      <p:sp>
        <p:nvSpPr>
          <p:cNvPr id="83971" name="Rectangle 2">
            <a:extLst>
              <a:ext uri="{FF2B5EF4-FFF2-40B4-BE49-F238E27FC236}">
                <a16:creationId xmlns:a16="http://schemas.microsoft.com/office/drawing/2014/main" id="{37664267-A020-1D4F-BA10-764E6142203C}"/>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A051AF4B-643C-4647-BB16-1A615859E2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Eur</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Urol. 1999;35(5-6):388-91.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Dietary fat and prostate cancer progression and survival.</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Fradet</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Y, Meyer F, </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Bairati</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I, </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Shadmani</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R, Moore L.</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Laval University, Quebec, Que., Canada. </a:t>
            </a:r>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yves.fradet@crhdq.ulaval.ca</a:t>
            </a:r>
            <a:endParaRPr lang="en-US" altLang="en-US" dirty="0">
              <a:latin typeface="Arial" panose="020B0604020202020204" pitchFamily="34" charset="0"/>
              <a:ea typeface="ＭＳ Ｐゴシック" panose="020B0600070205080204" pitchFamily="34" charset="-128"/>
              <a:cs typeface="Times New Roman" panose="02020603050405020304" pitchFamily="18" charset="0"/>
            </a:endParaRP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BACKGROUND: The association between dietary factors and the occurrence of prostate cancer has been studied extensively, but there is, as yet, no published study on the relationship between diet and disease progression among prostate cancer patients. We studied the association between dietary fat intake and prostate cancer survival. METHODS: We prospectively followed 384 men diagnosed with prostate cancer between 1990 and 1992 in the Quebec City area who participated in a case-control study of diet in relation to prostate cancer occurrence. Trained nutritionists interviewed the men on their usual diet using a diet history questionnaire. Deaths in the follow-up were documented through record linkage with the provincial mortality file and review of hospital records. The cause of death was taken as written on the death certificate. Cox proportional hazards models were used to estimate the relative risk of dying from prostate cancer associated with terciles of fat intake, expressed as percent of dietary energy, while controlling for prognostic factors and total energy. RESULTS: The median duration of follow-up was 5.2 years. During the follow-up period, 32 patients died of prostate cancer and 39 died of other causes. The 5-year disease-specific survival was 91%. After controlling for grade, clinical stage, initial treatment, age and total energy intake, we found that saturated fat consumption was significantly associated with disease-specific survival (p = 0.008). Compared to men in the lower tercile of saturated fat, those in the upper tercile had three times the risk of dying from prostate cancer (hazards ratio 3.13, 95% confidence interval 1.28-7.67). CONCLUSION: Our findings suggest that, if saturated fat is causally related to disease-specific survival, a moderate reduction of its intake below 10% of energy should reduce the risk of dying from prostate cancer. This dietary goal is already recommended for health promotion and primary prevention of heart disease and cancer.</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Publication Types: </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Review</a:t>
            </a:r>
          </a:p>
          <a:p>
            <a:pPr eaLnBrk="1" hangingPunct="1"/>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a:t>
            </a:r>
          </a:p>
          <a:p>
            <a:pPr eaLnBrk="1" hangingPunct="1"/>
            <a:r>
              <a:rPr lang="en-US" altLang="en-US" dirty="0" err="1">
                <a:latin typeface="Arial" panose="020B0604020202020204" pitchFamily="34" charset="0"/>
                <a:ea typeface="ＭＳ Ｐゴシック" panose="020B0600070205080204" pitchFamily="34" charset="-128"/>
                <a:cs typeface="Times New Roman" panose="02020603050405020304" pitchFamily="18" charset="0"/>
              </a:rPr>
              <a:t>PMID</a:t>
            </a:r>
            <a:r>
              <a:rPr lang="en-US" altLang="en-US" dirty="0">
                <a:latin typeface="Arial" panose="020B0604020202020204" pitchFamily="34" charset="0"/>
                <a:ea typeface="ＭＳ Ｐゴシック" panose="020B0600070205080204" pitchFamily="34" charset="-128"/>
                <a:cs typeface="Times New Roman" panose="02020603050405020304" pitchFamily="18" charset="0"/>
              </a:rPr>
              <a:t>: 10325493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54109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3</a:t>
            </a:fld>
            <a:endParaRPr lang="en-US"/>
          </a:p>
        </p:txBody>
      </p:sp>
    </p:spTree>
    <p:extLst>
      <p:ext uri="{BB962C8B-B14F-4D97-AF65-F5344CB8AC3E}">
        <p14:creationId xmlns:p14="http://schemas.microsoft.com/office/powerpoint/2010/main" val="3458799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4C3C9238-668A-FF41-801D-3D89BAD7AB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ahoma" panose="020B060403050404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Tahoma" panose="020B0604030504040204" pitchFamily="34" charset="0"/>
                <a:ea typeface="ＭＳ Ｐゴシック" panose="020B0600070205080204" pitchFamily="34" charset="-128"/>
              </a:defRPr>
            </a:lvl2pPr>
            <a:lvl3pPr marL="11430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3pPr>
            <a:lvl4pPr marL="16002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4pPr>
            <a:lvl5pPr marL="20574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9pPr>
          </a:lstStyle>
          <a:p>
            <a:pPr>
              <a:spcBef>
                <a:spcPct val="0"/>
              </a:spcBef>
            </a:pPr>
            <a:fld id="{8192DFD0-47E8-E641-B284-E4E64F2E8A51}" type="slidenum">
              <a:rPr kumimoji="0" lang="en-US" altLang="en-US" smtClean="0">
                <a:latin typeface="Times New Roman" panose="02020603050405020304" pitchFamily="18" charset="0"/>
              </a:rPr>
              <a:pPr>
                <a:spcBef>
                  <a:spcPct val="0"/>
                </a:spcBef>
              </a:pPr>
              <a:t>33</a:t>
            </a:fld>
            <a:endParaRPr kumimoji="0" lang="en-US" altLang="en-US">
              <a:latin typeface="Times New Roman" panose="02020603050405020304" pitchFamily="18" charset="0"/>
            </a:endParaRPr>
          </a:p>
        </p:txBody>
      </p:sp>
      <p:sp>
        <p:nvSpPr>
          <p:cNvPr id="112642" name="Rectangle 2">
            <a:extLst>
              <a:ext uri="{FF2B5EF4-FFF2-40B4-BE49-F238E27FC236}">
                <a16:creationId xmlns:a16="http://schemas.microsoft.com/office/drawing/2014/main" id="{F058EA07-5B8B-0D4E-8CE9-7C22C52731BF}"/>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8333B323-1007-1948-9CBC-6A7D59D2EA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500" dirty="0">
                <a:latin typeface="Tahoma" panose="020B0604030504040204" pitchFamily="34" charset="0"/>
                <a:ea typeface="ＭＳ Ｐゴシック" panose="020B0600070205080204" pitchFamily="34" charset="-128"/>
              </a:rPr>
              <a:t> </a:t>
            </a:r>
            <a:r>
              <a:rPr lang="en-US" altLang="en-US" sz="500" dirty="0" err="1">
                <a:latin typeface="Tahoma" panose="020B0604030504040204" pitchFamily="34" charset="0"/>
                <a:ea typeface="ＭＳ Ｐゴシック" panose="020B0600070205080204" pitchFamily="34" charset="-128"/>
              </a:rPr>
              <a:t>Nutr</a:t>
            </a:r>
            <a:r>
              <a:rPr lang="en-US" altLang="en-US" sz="500" dirty="0">
                <a:latin typeface="Tahoma" panose="020B0604030504040204" pitchFamily="34" charset="0"/>
                <a:ea typeface="ＭＳ Ｐゴシック" panose="020B0600070205080204" pitchFamily="34" charset="-128"/>
              </a:rPr>
              <a:t> Cancer. 1994;22(2):151-62. </a:t>
            </a:r>
          </a:p>
          <a:p>
            <a:r>
              <a:rPr lang="en-US" altLang="en-US" sz="500" dirty="0">
                <a:latin typeface="Tahoma" panose="020B0604030504040204" pitchFamily="34" charset="0"/>
                <a:ea typeface="ＭＳ Ｐゴシック" panose="020B0600070205080204" pitchFamily="34" charset="-128"/>
              </a:rPr>
              <a:t>Long-term intake of a low-casein diet is associated with higher relative NK cell cytotoxic activity in F344 rats.</a:t>
            </a:r>
          </a:p>
          <a:p>
            <a:endParaRPr lang="en-US" altLang="en-US" sz="500" dirty="0">
              <a:latin typeface="Tahoma" panose="020B0604030504040204" pitchFamily="34" charset="0"/>
              <a:ea typeface="ＭＳ Ｐゴシック" panose="020B0600070205080204" pitchFamily="34" charset="-128"/>
            </a:endParaRPr>
          </a:p>
          <a:p>
            <a:r>
              <a:rPr lang="en-US" altLang="en-US" sz="500" dirty="0">
                <a:latin typeface="Tahoma" panose="020B0604030504040204" pitchFamily="34" charset="0"/>
                <a:ea typeface="ＭＳ Ｐゴシック" panose="020B0600070205080204" pitchFamily="34" charset="-128"/>
              </a:rPr>
              <a:t>Bell RC, </a:t>
            </a:r>
            <a:r>
              <a:rPr lang="en-US" altLang="en-US" sz="500" dirty="0" err="1">
                <a:latin typeface="Tahoma" panose="020B0604030504040204" pitchFamily="34" charset="0"/>
                <a:ea typeface="ＭＳ Ｐゴシック" panose="020B0600070205080204" pitchFamily="34" charset="-128"/>
              </a:rPr>
              <a:t>Golemboski</a:t>
            </a:r>
            <a:r>
              <a:rPr lang="en-US" altLang="en-US" sz="500" dirty="0">
                <a:latin typeface="Tahoma" panose="020B0604030504040204" pitchFamily="34" charset="0"/>
                <a:ea typeface="ＭＳ Ｐゴシック" panose="020B0600070205080204" pitchFamily="34" charset="-128"/>
              </a:rPr>
              <a:t> KA, </a:t>
            </a:r>
            <a:r>
              <a:rPr lang="en-US" altLang="en-US" sz="500" dirty="0" err="1">
                <a:latin typeface="Tahoma" panose="020B0604030504040204" pitchFamily="34" charset="0"/>
                <a:ea typeface="ＭＳ Ｐゴシック" panose="020B0600070205080204" pitchFamily="34" charset="-128"/>
              </a:rPr>
              <a:t>Dietert</a:t>
            </a:r>
            <a:r>
              <a:rPr lang="en-US" altLang="en-US" sz="500" dirty="0">
                <a:latin typeface="Tahoma" panose="020B0604030504040204" pitchFamily="34" charset="0"/>
                <a:ea typeface="ＭＳ Ｐゴシック" panose="020B0600070205080204" pitchFamily="34" charset="-128"/>
              </a:rPr>
              <a:t> RR, Campbell TC.</a:t>
            </a:r>
          </a:p>
          <a:p>
            <a:endParaRPr lang="en-US" altLang="en-US" sz="500" dirty="0">
              <a:latin typeface="Tahoma" panose="020B0604030504040204" pitchFamily="34" charset="0"/>
              <a:ea typeface="ＭＳ Ｐゴシック" panose="020B0600070205080204" pitchFamily="34" charset="-128"/>
            </a:endParaRPr>
          </a:p>
          <a:p>
            <a:r>
              <a:rPr lang="en-US" altLang="en-US" sz="500" dirty="0">
                <a:latin typeface="Tahoma" panose="020B0604030504040204" pitchFamily="34" charset="0"/>
                <a:ea typeface="ＭＳ Ｐゴシック" panose="020B0600070205080204" pitchFamily="34" charset="-128"/>
              </a:rPr>
              <a:t>University of Alberta, Edmonton, Alberta, Canada.</a:t>
            </a:r>
          </a:p>
          <a:p>
            <a:endParaRPr lang="en-US" altLang="en-US" sz="500" dirty="0">
              <a:latin typeface="Tahoma" panose="020B0604030504040204" pitchFamily="34" charset="0"/>
              <a:ea typeface="ＭＳ Ｐゴシック" panose="020B0600070205080204" pitchFamily="34" charset="-128"/>
            </a:endParaRPr>
          </a:p>
          <a:p>
            <a:r>
              <a:rPr lang="en-US" altLang="en-US" sz="500" dirty="0">
                <a:latin typeface="Tahoma" panose="020B0604030504040204" pitchFamily="34" charset="0"/>
                <a:ea typeface="ＭＳ Ｐゴシック" panose="020B0600070205080204" pitchFamily="34" charset="-128"/>
              </a:rPr>
              <a:t>Earlier studies in our laboratory showed that animals exposed to aflatoxin B1 (AFB1) develop fewer gamma-glutamyl transpeptidase-positive preneoplastic foci and tumors when fed 6% dietary casein than when fed 22% casein during promotion; mechanisms underlying this effect have not been elucidated. We examined natural killer (NK) cell activity, mitogenic responses, and lymphocyte surface antigen profiles in male Fischer 344 rats dosed with AFB1 or dosing vehicle alone and then fed 6% or 22% casein </a:t>
            </a:r>
            <a:r>
              <a:rPr lang="en-US" altLang="en-US" sz="500" dirty="0" err="1">
                <a:latin typeface="Tahoma" panose="020B0604030504040204" pitchFamily="34" charset="0"/>
                <a:ea typeface="ＭＳ Ｐゴシック" panose="020B0600070205080204" pitchFamily="34" charset="-128"/>
              </a:rPr>
              <a:t>isocaloric</a:t>
            </a:r>
            <a:r>
              <a:rPr lang="en-US" altLang="en-US" sz="500" dirty="0">
                <a:latin typeface="Tahoma" panose="020B0604030504040204" pitchFamily="34" charset="0"/>
                <a:ea typeface="ＭＳ Ｐゴシック" panose="020B0600070205080204" pitchFamily="34" charset="-128"/>
              </a:rPr>
              <a:t> diets for one year. Mean body weights and food intake did not differ significantly among the groups during the study. NK cells purified from peripheral blood of rats fed 6% casein mediated higher specific lysis (p &lt; 0.0001) against YAC-1 target cells than cells obtained from animals fed 22% casein. Mitogenic responses of splenic lymphocytes to concanavalin A and lymphocyte subpopulations, identified by flow cytometry, did not differ significantly among dietary groups. Hepatic tumors were detected in 27% of the 22% casein AFB1-treated group and in 6% of animals in the 6% casein AFB1-treated group. The association between long-term intake of a 6% casein diet and higher relative NK cell cytotoxic activity suggests a potentially important mechanism that may help protect against the development of hepatocellular tumors. Further study of this mechanism as a causal factor in limiting tumor development is required.</a:t>
            </a:r>
          </a:p>
          <a:p>
            <a:endParaRPr lang="en-US" altLang="en-US" sz="500" dirty="0">
              <a:latin typeface="Tahoma" panose="020B0604030504040204" pitchFamily="34" charset="0"/>
              <a:ea typeface="ＭＳ Ｐゴシック" panose="020B0600070205080204" pitchFamily="34" charset="-128"/>
            </a:endParaRPr>
          </a:p>
          <a:p>
            <a:r>
              <a:rPr lang="en-US" altLang="en-US" sz="600" dirty="0">
                <a:latin typeface="Tahoma" panose="020B0604030504040204" pitchFamily="34" charset="0"/>
                <a:ea typeface="ＭＳ Ｐゴシック" panose="020B0600070205080204" pitchFamily="34" charset="-128"/>
              </a:rPr>
              <a:t>The more the milk product (milk protein) intake the lower the NK activity.</a:t>
            </a:r>
          </a:p>
          <a:p>
            <a:endParaRPr lang="en-US" altLang="en-US"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11717825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Zhang, X.; Chen, X.; Xu, Y.; Yang, J.; Du, L.; Li, K.; Zhou, Y. Milk Consumption and Multiple Health Outcomes: Umbrella Review of Systematic Reviews and Meta-Analyses in Humans. </a:t>
            </a:r>
            <a:r>
              <a:rPr lang="en-US" sz="1200" kern="1200" dirty="0" err="1">
                <a:solidFill>
                  <a:schemeClr val="tx1"/>
                </a:solidFill>
                <a:effectLst/>
                <a:latin typeface="+mn-lt"/>
                <a:ea typeface="+mn-ea"/>
                <a:cs typeface="+mn-cs"/>
              </a:rPr>
              <a:t>Nutr</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Metab</a:t>
            </a:r>
            <a:r>
              <a:rPr lang="en-US" sz="1200" kern="1200" dirty="0">
                <a:solidFill>
                  <a:schemeClr val="tx1"/>
                </a:solidFill>
                <a:effectLst/>
                <a:latin typeface="+mn-lt"/>
                <a:ea typeface="+mn-ea"/>
                <a:cs typeface="+mn-cs"/>
              </a:rPr>
              <a:t>. 2021, 18, 7.</a:t>
            </a:r>
          </a:p>
          <a:p>
            <a:r>
              <a:rPr lang="en-US" dirty="0"/>
              <a:t>2. </a:t>
            </a:r>
            <a:r>
              <a:rPr lang="en-US" dirty="0" err="1"/>
              <a:t>Aune</a:t>
            </a:r>
            <a:r>
              <a:rPr lang="en-US" dirty="0"/>
              <a:t>, D.; Navarro Rosenblatt, D.A.; Chan, </a:t>
            </a:r>
            <a:r>
              <a:rPr lang="en-US" dirty="0" err="1"/>
              <a:t>D.S.M</a:t>
            </a:r>
            <a:r>
              <a:rPr lang="en-US" dirty="0"/>
              <a:t>.; Vieira, </a:t>
            </a:r>
            <a:r>
              <a:rPr lang="en-US" dirty="0" err="1"/>
              <a:t>A.R</a:t>
            </a:r>
            <a:r>
              <a:rPr lang="en-US" dirty="0"/>
              <a:t>.; Vieira, R.; Greenwood, D.C.; </a:t>
            </a:r>
            <a:r>
              <a:rPr lang="en-US" dirty="0" err="1"/>
              <a:t>Vatten</a:t>
            </a:r>
            <a:r>
              <a:rPr lang="en-US" dirty="0"/>
              <a:t>, </a:t>
            </a:r>
            <a:r>
              <a:rPr lang="en-US" dirty="0" err="1"/>
              <a:t>L.J</a:t>
            </a:r>
            <a:r>
              <a:rPr lang="en-US" dirty="0"/>
              <a:t>.; </a:t>
            </a:r>
            <a:r>
              <a:rPr lang="en-US" dirty="0" err="1"/>
              <a:t>Norat</a:t>
            </a:r>
            <a:r>
              <a:rPr lang="en-US" dirty="0"/>
              <a:t>, T. Dairy Products, Calcium, and Prostate Cancer Risk: A Systematic Review and Meta-Analysis of Cohort Studies. Am. J. </a:t>
            </a:r>
            <a:r>
              <a:rPr lang="en-US" dirty="0" err="1"/>
              <a:t>Clin</a:t>
            </a:r>
            <a:r>
              <a:rPr lang="en-US" dirty="0"/>
              <a:t>. </a:t>
            </a:r>
            <a:r>
              <a:rPr lang="en-US" dirty="0" err="1"/>
              <a:t>Nutr</a:t>
            </a:r>
            <a:r>
              <a:rPr lang="en-US" dirty="0"/>
              <a:t>. 2015, 101, 87–117.</a:t>
            </a:r>
          </a:p>
          <a:p>
            <a:r>
              <a:rPr lang="en-US" dirty="0"/>
              <a:t>3. Lu, W.; Chen, H.; </a:t>
            </a:r>
            <a:r>
              <a:rPr lang="en-US" dirty="0" err="1"/>
              <a:t>Niu</a:t>
            </a:r>
            <a:r>
              <a:rPr lang="en-US" dirty="0"/>
              <a:t>, Y.; Wu, H.; Xia, D.; Wu, Y. Dairy Products Intake and Cancer Mortality Risk: A Meta-Analysis of 11 Population-Based Cohort Studies. </a:t>
            </a:r>
            <a:r>
              <a:rPr lang="en-US" dirty="0" err="1"/>
              <a:t>Nutr</a:t>
            </a:r>
            <a:r>
              <a:rPr lang="en-US" dirty="0"/>
              <a:t>. J. 2016, 15, 91.</a:t>
            </a:r>
          </a:p>
          <a:p>
            <a:endParaRPr lang="en-US" dirty="0"/>
          </a:p>
          <a:p>
            <a:r>
              <a:rPr lang="en-US" dirty="0" err="1"/>
              <a:t>Orlich</a:t>
            </a:r>
            <a:r>
              <a:rPr lang="en-US" dirty="0"/>
              <a:t> MJ, </a:t>
            </a:r>
            <a:r>
              <a:rPr lang="en-US" dirty="0" err="1"/>
              <a:t>Mashchak</a:t>
            </a:r>
            <a:r>
              <a:rPr lang="en-US" dirty="0"/>
              <a:t> AD, </a:t>
            </a:r>
            <a:r>
              <a:rPr lang="en-US" dirty="0" err="1"/>
              <a:t>Jaceldo-Siegl</a:t>
            </a:r>
            <a:r>
              <a:rPr lang="en-US" dirty="0"/>
              <a:t> K, </a:t>
            </a:r>
            <a:r>
              <a:rPr lang="en-US" dirty="0" err="1"/>
              <a:t>Utt</a:t>
            </a:r>
            <a:r>
              <a:rPr lang="en-US" dirty="0"/>
              <a:t> JT, </a:t>
            </a:r>
            <a:r>
              <a:rPr lang="en-US" dirty="0" err="1"/>
              <a:t>Knutsen</a:t>
            </a:r>
            <a:r>
              <a:rPr lang="en-US" dirty="0"/>
              <a:t> SF, </a:t>
            </a:r>
            <a:r>
              <a:rPr lang="en-US" dirty="0" err="1"/>
              <a:t>Sveen</a:t>
            </a:r>
            <a:r>
              <a:rPr lang="en-US" dirty="0"/>
              <a:t> LE, Fraser GE. Dairy foods, calcium intakes, and risk of incident prostate cancer in Adventist Health Study-2. Am J </a:t>
            </a:r>
            <a:r>
              <a:rPr lang="en-US" dirty="0" err="1"/>
              <a:t>Clin</a:t>
            </a:r>
            <a:r>
              <a:rPr lang="en-US" dirty="0"/>
              <a:t> </a:t>
            </a:r>
            <a:r>
              <a:rPr lang="en-US" dirty="0" err="1"/>
              <a:t>Nutr</a:t>
            </a:r>
            <a:r>
              <a:rPr lang="en-US" dirty="0"/>
              <a:t>. 2022 Aug 4;116(2):314-324.</a:t>
            </a:r>
          </a:p>
        </p:txBody>
      </p:sp>
      <p:sp>
        <p:nvSpPr>
          <p:cNvPr id="4" name="Slide Number Placeholder 3"/>
          <p:cNvSpPr>
            <a:spLocks noGrp="1"/>
          </p:cNvSpPr>
          <p:nvPr>
            <p:ph type="sldNum" sz="quarter" idx="5"/>
          </p:nvPr>
        </p:nvSpPr>
        <p:spPr/>
        <p:txBody>
          <a:bodyPr/>
          <a:lstStyle/>
          <a:p>
            <a:fld id="{A2F90753-D474-7D40-8E92-A1DA3DECF01D}" type="slidenum">
              <a:rPr lang="en-US" smtClean="0"/>
              <a:t>34</a:t>
            </a:fld>
            <a:endParaRPr lang="en-US"/>
          </a:p>
        </p:txBody>
      </p:sp>
    </p:spTree>
    <p:extLst>
      <p:ext uri="{BB962C8B-B14F-4D97-AF65-F5344CB8AC3E}">
        <p14:creationId xmlns:p14="http://schemas.microsoft.com/office/powerpoint/2010/main" val="144853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Fan Y, Wang M, Li Z, Jiang H, Shi J, Shi X, Liu S, Zhao J, Kong L, Zhang W, Ma L. Intake of Soy, Soy Isoflavones and Soy Protein and Risk of Cancer Incidence and Mortality. Front </a:t>
            </a:r>
            <a:r>
              <a:rPr lang="en-US" dirty="0" err="1"/>
              <a:t>Nutr</a:t>
            </a:r>
            <a:r>
              <a:rPr lang="en-US" dirty="0"/>
              <a:t>. 2022 Mar 4;9:847421.</a:t>
            </a:r>
          </a:p>
          <a:p>
            <a:r>
              <a:rPr lang="en-US" b="1" dirty="0"/>
              <a:t>Abstract </a:t>
            </a:r>
          </a:p>
          <a:p>
            <a:r>
              <a:rPr lang="en-US" b="1" dirty="0"/>
              <a:t>Background and aims: </a:t>
            </a:r>
            <a:r>
              <a:rPr lang="en-US" dirty="0"/>
              <a:t>Associations between soy intake and risk of cancer have been evaluated in prospective observational studies with inconsistent results. Whether the potential anticancer effects offered by soy were attributed to soy isoflavones and soy protein still needs to be elucidated. This study aimed to comprehensively quantify the association of soy, soy isoflavones and soy protein intake with risk of cancer incidence and cancer mortality by conducting a meta-analysis of all available studies. </a:t>
            </a:r>
          </a:p>
          <a:p>
            <a:r>
              <a:rPr lang="en-US" b="1" dirty="0"/>
              <a:t>Methods: </a:t>
            </a:r>
            <a:r>
              <a:rPr lang="en-US" dirty="0"/>
              <a:t>PubMed, </a:t>
            </a:r>
            <a:r>
              <a:rPr lang="en-US" dirty="0" err="1"/>
              <a:t>Embase</a:t>
            </a:r>
            <a:r>
              <a:rPr lang="en-US" dirty="0"/>
              <a:t>, Web of Science, and Cochrane Library databases were searched up to 16 September 2021. Prospective cohort studies that examined the effect of soy, soy isoflavones and soy protein on cancer incidence and cancer mortality were identified. Random-effects models were used to pool the multivariable-adjusted relative risks (RRs) and corresponding 95% confidence intervals (CIs). The potential dose-response relations were explored by using generalized least-squares trend estimation. </a:t>
            </a:r>
          </a:p>
          <a:p>
            <a:r>
              <a:rPr lang="en-US" b="1" dirty="0"/>
              <a:t>Results: </a:t>
            </a:r>
            <a:r>
              <a:rPr lang="en-US" dirty="0"/>
              <a:t>Eighty one prospective cohort studies were included in the meta-analysis. A higher intake of soy was significantly associated with a 10% reduced risk of cancer incidence (RR, 0.90; 95% CI, 0.83-0.96). Each additional 25 g/d soy intake decreased the risk of cancer incidence by 4%. Intake of soy isoflavones was inversely associated with risk of cancer incidence (RR, 0.94; 95% CI, 0.89-0.99), whereas no significant association was observed for soy protein. The risk of cancer incidence was reduced by 4% with each 10 mg/d increment of soy isoflavones intake. Similar inverse associations were also found for soy in relation to site-specific cancers, particularly lung cancer (RR, 0.67; 95%CI, 0.52-0.86) and prostate cancer (RR, 0.88; 95%CI, 0.78-0.99). However, high intake of soy, soy isoflavones and soy protein were not associated with cancer mortality. </a:t>
            </a:r>
          </a:p>
          <a:p>
            <a:r>
              <a:rPr lang="en-US" b="1" dirty="0"/>
              <a:t>Conclusions: </a:t>
            </a:r>
            <a:r>
              <a:rPr lang="en-US" dirty="0"/>
              <a:t>Higher intake of soy and soy isoflavones were inversely associated with risk of cancer incidence, which suggested that the beneficial role of soy against cancer might be primarily attributed to soy isoflavones. These findings support recommendations to include soy as part of a healthy dietary pattern for the prevention of cancer. </a:t>
            </a:r>
          </a:p>
          <a:p>
            <a:r>
              <a:rPr lang="en-US" b="1" dirty="0"/>
              <a:t>Keywords: </a:t>
            </a:r>
            <a:r>
              <a:rPr lang="en-US" dirty="0"/>
              <a:t>cancer; meta-analysis; soy; soy isoflavones; soy protein. </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35</a:t>
            </a:fld>
            <a:endParaRPr lang="en-US"/>
          </a:p>
        </p:txBody>
      </p:sp>
    </p:spTree>
    <p:extLst>
      <p:ext uri="{BB962C8B-B14F-4D97-AF65-F5344CB8AC3E}">
        <p14:creationId xmlns:p14="http://schemas.microsoft.com/office/powerpoint/2010/main" val="33722276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Diallo A, </a:t>
            </a:r>
            <a:r>
              <a:rPr lang="en-US" dirty="0" err="1"/>
              <a:t>Deschasaux</a:t>
            </a:r>
            <a:r>
              <a:rPr lang="en-US" dirty="0"/>
              <a:t> M, Galan P, </a:t>
            </a:r>
            <a:r>
              <a:rPr lang="en-US" dirty="0" err="1"/>
              <a:t>Hercberg</a:t>
            </a:r>
            <a:r>
              <a:rPr lang="en-US" dirty="0"/>
              <a:t> S, </a:t>
            </a:r>
            <a:r>
              <a:rPr lang="en-US" dirty="0" err="1"/>
              <a:t>Zelek</a:t>
            </a:r>
            <a:r>
              <a:rPr lang="en-US" dirty="0"/>
              <a:t> L, Latino-Martel P, </a:t>
            </a:r>
            <a:r>
              <a:rPr lang="en-US" dirty="0" err="1"/>
              <a:t>Touvier</a:t>
            </a:r>
            <a:r>
              <a:rPr lang="en-US" dirty="0"/>
              <a:t> M. Associations between fruit, vegetable and legume intakes and prostate cancer risk: results from the prospective </a:t>
            </a:r>
            <a:r>
              <a:rPr lang="en-US" dirty="0" err="1"/>
              <a:t>Supplémentation</a:t>
            </a:r>
            <a:r>
              <a:rPr lang="en-US" dirty="0"/>
              <a:t> </a:t>
            </a:r>
            <a:r>
              <a:rPr lang="en-US" dirty="0" err="1"/>
              <a:t>en</a:t>
            </a:r>
            <a:r>
              <a:rPr lang="en-US" dirty="0"/>
              <a:t> </a:t>
            </a:r>
            <a:r>
              <a:rPr lang="en-US" dirty="0" err="1"/>
              <a:t>Vitamines</a:t>
            </a:r>
            <a:r>
              <a:rPr lang="en-US" dirty="0"/>
              <a:t> et </a:t>
            </a:r>
            <a:r>
              <a:rPr lang="en-US" dirty="0" err="1"/>
              <a:t>Minéraux</a:t>
            </a:r>
            <a:r>
              <a:rPr lang="en-US" dirty="0"/>
              <a:t> </a:t>
            </a:r>
            <a:r>
              <a:rPr lang="en-US" dirty="0" err="1"/>
              <a:t>Antioxydants</a:t>
            </a:r>
            <a:r>
              <a:rPr lang="en-US" dirty="0"/>
              <a:t> (</a:t>
            </a:r>
            <a:r>
              <a:rPr lang="en-US" dirty="0" err="1"/>
              <a:t>SU.VI.MAX</a:t>
            </a:r>
            <a:r>
              <a:rPr lang="en-US" dirty="0"/>
              <a:t>) cohort. Br J </a:t>
            </a:r>
            <a:r>
              <a:rPr lang="en-US" dirty="0" err="1"/>
              <a:t>Nutr</a:t>
            </a:r>
            <a:r>
              <a:rPr lang="en-US" dirty="0"/>
              <a:t>. 2016 May;115(9):1579-85.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Although experimental studies suggest that fruits, vegetables and legumes may exert protective effects against prostate carcinogenesis through various bioactive compounds such as dietary </a:t>
            </a:r>
            <a:r>
              <a:rPr lang="en-US" dirty="0" err="1"/>
              <a:t>fibre</a:t>
            </a:r>
            <a:r>
              <a:rPr lang="en-US" dirty="0"/>
              <a:t> and antioxidants, epidemiological evidence is lacking. Notably, very few prospective studies have investigated the relationship between legume intake and prostate cancer risk. Our objective was to prospectively investigate the association between fruit, vegetable, tomato products, potatoes and legume intakes and prostate cancer risk. This study included 3313 male participants to the </a:t>
            </a:r>
            <a:r>
              <a:rPr lang="en-US" dirty="0" err="1"/>
              <a:t>SUpplémentation</a:t>
            </a:r>
            <a:r>
              <a:rPr lang="en-US" dirty="0"/>
              <a:t> </a:t>
            </a:r>
            <a:r>
              <a:rPr lang="en-US" dirty="0" err="1"/>
              <a:t>en</a:t>
            </a:r>
            <a:r>
              <a:rPr lang="en-US" dirty="0"/>
              <a:t> </a:t>
            </a:r>
            <a:r>
              <a:rPr lang="en-US" dirty="0" err="1"/>
              <a:t>VItamines</a:t>
            </a:r>
            <a:r>
              <a:rPr lang="en-US" dirty="0"/>
              <a:t> et </a:t>
            </a:r>
            <a:r>
              <a:rPr lang="en-US" dirty="0" err="1"/>
              <a:t>Minéraux</a:t>
            </a:r>
            <a:r>
              <a:rPr lang="en-US" dirty="0"/>
              <a:t> </a:t>
            </a:r>
            <a:r>
              <a:rPr lang="en-US" dirty="0" err="1"/>
              <a:t>AntioXydants</a:t>
            </a:r>
            <a:r>
              <a:rPr lang="en-US" dirty="0"/>
              <a:t> cohort (follow-up: 1994-2007) who completed at least three 24-h dietary records during the first 2 years of follow-up. Associations between </a:t>
            </a:r>
            <a:r>
              <a:rPr lang="en-US" dirty="0" err="1"/>
              <a:t>tertiles</a:t>
            </a:r>
            <a:r>
              <a:rPr lang="en-US" dirty="0"/>
              <a:t> of intake and prostate cancer risk were assessed by multivariate Cox proportional hazards models. After a median follow-up of 12·6 years, 139 incident prostate cancers were diagnosed. An inverse association was observed between prostate cancer risk and </a:t>
            </a:r>
            <a:r>
              <a:rPr lang="en-US" dirty="0" err="1"/>
              <a:t>tertiles</a:t>
            </a:r>
            <a:r>
              <a:rPr lang="en-US" dirty="0"/>
              <a:t> of legume intake (hazard ratio (HR)T3v.T1=0·53; 95 % CI 0·34, 0·85; P trend=0·009). This association was maintained after excluding soya and soya products from the legume group (HRT3 v.T1=0·56; 95 % CI 0·35, 0·89; P trend=0·02). No association was observed between prostate cancer risk and </a:t>
            </a:r>
            <a:r>
              <a:rPr lang="en-US" dirty="0" err="1"/>
              <a:t>tertiles</a:t>
            </a:r>
            <a:r>
              <a:rPr lang="en-US" dirty="0"/>
              <a:t> of intakes of fruits (P trend=0·25), vegetables (P trend=0·91), potatoes (P trend=0·77) and tomato products (P trend=0·09). This prospective study confirms the null association between fruit and non-starchy vegetable intakes and prostate cancer risk observed in most previous cohorts. In contrast, although very few prospective studies have been published on the topic, our results suggest an inverse association between legume intake and prostate cancer risk, supported by mechanistic plausibility. These results should be confirmed by large-scale observational and intervention studies. </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36</a:t>
            </a:fld>
            <a:endParaRPr lang="en-US"/>
          </a:p>
        </p:txBody>
      </p:sp>
    </p:spTree>
    <p:extLst>
      <p:ext uri="{BB962C8B-B14F-4D97-AF65-F5344CB8AC3E}">
        <p14:creationId xmlns:p14="http://schemas.microsoft.com/office/powerpoint/2010/main" val="2815225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5C4B9FD0-D757-9C4D-BB71-24275358FC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ahoma" panose="020B060403050404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Tahoma" panose="020B0604030504040204" pitchFamily="34" charset="0"/>
                <a:ea typeface="ＭＳ Ｐゴシック" panose="020B0600070205080204" pitchFamily="34" charset="-128"/>
              </a:defRPr>
            </a:lvl2pPr>
            <a:lvl3pPr marL="11430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3pPr>
            <a:lvl4pPr marL="16002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4pPr>
            <a:lvl5pPr marL="20574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9pPr>
          </a:lstStyle>
          <a:p>
            <a:pPr>
              <a:spcBef>
                <a:spcPct val="0"/>
              </a:spcBef>
            </a:pPr>
            <a:fld id="{C3EA17BD-8359-9D44-B24B-03D1E975EB56}" type="slidenum">
              <a:rPr kumimoji="0" lang="en-US" altLang="en-US" smtClean="0">
                <a:latin typeface="Times New Roman" panose="02020603050405020304" pitchFamily="18" charset="0"/>
              </a:rPr>
              <a:pPr>
                <a:spcBef>
                  <a:spcPct val="0"/>
                </a:spcBef>
              </a:pPr>
              <a:t>37</a:t>
            </a:fld>
            <a:endParaRPr kumimoji="0" lang="en-US" altLang="en-US">
              <a:latin typeface="Times New Roman" panose="02020603050405020304" pitchFamily="18" charset="0"/>
            </a:endParaRPr>
          </a:p>
        </p:txBody>
      </p:sp>
      <p:sp>
        <p:nvSpPr>
          <p:cNvPr id="60418" name="Rectangle 2">
            <a:extLst>
              <a:ext uri="{FF2B5EF4-FFF2-40B4-BE49-F238E27FC236}">
                <a16:creationId xmlns:a16="http://schemas.microsoft.com/office/drawing/2014/main" id="{187DEC93-3A0B-B24D-9752-5D2D546DD774}"/>
              </a:ext>
            </a:extLst>
          </p:cNvPr>
          <p:cNvSpPr>
            <a:spLocks noGrp="1" noRot="1" noChangeAspect="1" noChangeArrowheads="1" noTextEdit="1"/>
          </p:cNvSpPr>
          <p:nvPr>
            <p:ph type="sldImg"/>
          </p:nvPr>
        </p:nvSpPr>
        <p:spPr>
          <a:solidFill>
            <a:srgbClr val="FFFFFF"/>
          </a:solidFill>
          <a:ln/>
        </p:spPr>
      </p:sp>
      <p:sp>
        <p:nvSpPr>
          <p:cNvPr id="60419" name="Rectangle 3">
            <a:extLst>
              <a:ext uri="{FF2B5EF4-FFF2-40B4-BE49-F238E27FC236}">
                <a16:creationId xmlns:a16="http://schemas.microsoft.com/office/drawing/2014/main" id="{356F0B70-6E02-4143-8BB7-AF626B1A1FE1}"/>
              </a:ext>
            </a:extLst>
          </p:cNvPr>
          <p:cNvSpPr>
            <a:spLocks noGrp="1" noChangeArrowheads="1"/>
          </p:cNvSpPr>
          <p:nvPr>
            <p:ph type="body" idx="1"/>
          </p:nvPr>
        </p:nvSpPr>
        <p:spPr>
          <a:solidFill>
            <a:srgbClr val="FFFFFF"/>
          </a:solidFill>
          <a:ln>
            <a:solidFill>
              <a:srgbClr val="000000"/>
            </a:solidFill>
          </a:ln>
        </p:spPr>
        <p:txBody>
          <a:bodyPr/>
          <a:lstStyle/>
          <a:p>
            <a:r>
              <a:rPr lang="en-US" altLang="en-US" sz="400" dirty="0">
                <a:latin typeface="Tahoma" panose="020B0604030504040204" pitchFamily="34" charset="0"/>
                <a:ea typeface="ＭＳ Ｐゴシック" panose="020B0600070205080204" pitchFamily="34" charset="-128"/>
              </a:rPr>
              <a:t>Arch Environ Health. 2003 Jul;58(7):410-20.	Related Articles, Links</a:t>
            </a: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Mixed mold mycotoxicosis: immunological changes in humans following exposure in water-damaged buildings.</a:t>
            </a: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Gray MR, Thrasher JD, </a:t>
            </a:r>
            <a:r>
              <a:rPr lang="en-US" altLang="en-US" sz="400" dirty="0" err="1">
                <a:latin typeface="Tahoma" panose="020B0604030504040204" pitchFamily="34" charset="0"/>
                <a:ea typeface="ＭＳ Ｐゴシック" panose="020B0600070205080204" pitchFamily="34" charset="-128"/>
              </a:rPr>
              <a:t>Crago</a:t>
            </a:r>
            <a:r>
              <a:rPr lang="en-US" altLang="en-US" sz="400" dirty="0">
                <a:latin typeface="Tahoma" panose="020B0604030504040204" pitchFamily="34" charset="0"/>
                <a:ea typeface="ＭＳ Ｐゴシック" panose="020B0600070205080204" pitchFamily="34" charset="-128"/>
              </a:rPr>
              <a:t> R, Madison RA, Arnold L, Campbell AW, </a:t>
            </a:r>
            <a:r>
              <a:rPr lang="en-US" altLang="en-US" sz="400" dirty="0" err="1">
                <a:latin typeface="Tahoma" panose="020B0604030504040204" pitchFamily="34" charset="0"/>
                <a:ea typeface="ＭＳ Ｐゴシック" panose="020B0600070205080204" pitchFamily="34" charset="-128"/>
              </a:rPr>
              <a:t>Vojdani</a:t>
            </a:r>
            <a:r>
              <a:rPr lang="en-US" altLang="en-US" sz="400" dirty="0">
                <a:latin typeface="Tahoma" panose="020B0604030504040204" pitchFamily="34" charset="0"/>
                <a:ea typeface="ＭＳ Ｐゴシック" panose="020B0600070205080204" pitchFamily="34" charset="-128"/>
              </a:rPr>
              <a:t> A.</a:t>
            </a: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Progressive Healthcare Group, Benson, Arizona, USA. docmike007@aol.com</a:t>
            </a: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The study described was part of a larger multicenter investigation of patients with multiple health complaints attributable to confirmed exposure to mixed-molds infestation in water-damaged buildings. The authors present data on symptoms; clinical chemistries; abnormalities in pulmonary function; alterations in T, B, and natural killer (NK) cells; the presence of autoantibodies (i.e., antinuclear autoantibodies [ANA], autoantibodies against smooth muscle [</a:t>
            </a:r>
            <a:r>
              <a:rPr lang="en-US" altLang="en-US" sz="400" dirty="0" err="1">
                <a:latin typeface="Tahoma" panose="020B0604030504040204" pitchFamily="34" charset="0"/>
                <a:ea typeface="ＭＳ Ｐゴシック" panose="020B0600070205080204" pitchFamily="34" charset="-128"/>
              </a:rPr>
              <a:t>ASM</a:t>
            </a:r>
            <a:r>
              <a:rPr lang="en-US" altLang="en-US" sz="400" dirty="0">
                <a:latin typeface="Tahoma" panose="020B0604030504040204" pitchFamily="34" charset="0"/>
                <a:ea typeface="ＭＳ Ｐゴシック" panose="020B0600070205080204" pitchFamily="34" charset="-128"/>
              </a:rPr>
              <a:t>], and autoantibodies against central nervous system [CNS] and peripheral nervous system [</a:t>
            </a:r>
            <a:r>
              <a:rPr lang="en-US" altLang="en-US" sz="400" dirty="0" err="1">
                <a:latin typeface="Tahoma" panose="020B0604030504040204" pitchFamily="34" charset="0"/>
                <a:ea typeface="ＭＳ Ｐゴシック" panose="020B0600070205080204" pitchFamily="34" charset="-128"/>
              </a:rPr>
              <a:t>PNS</a:t>
            </a:r>
            <a:r>
              <a:rPr lang="en-US" altLang="en-US" sz="400" dirty="0">
                <a:latin typeface="Tahoma" panose="020B0604030504040204" pitchFamily="34" charset="0"/>
                <a:ea typeface="ＭＳ Ｐゴシック" panose="020B0600070205080204" pitchFamily="34" charset="-128"/>
              </a:rPr>
              <a:t>] </a:t>
            </a:r>
            <a:r>
              <a:rPr lang="en-US" altLang="en-US" sz="400" dirty="0" err="1">
                <a:latin typeface="Tahoma" panose="020B0604030504040204" pitchFamily="34" charset="0"/>
                <a:ea typeface="ＭＳ Ｐゴシック" panose="020B0600070205080204" pitchFamily="34" charset="-128"/>
              </a:rPr>
              <a:t>myelins</a:t>
            </a:r>
            <a:r>
              <a:rPr lang="en-US" altLang="en-US" sz="400" dirty="0">
                <a:latin typeface="Tahoma" panose="020B0604030504040204" pitchFamily="34" charset="0"/>
                <a:ea typeface="ＭＳ Ｐゴシック" panose="020B0600070205080204" pitchFamily="34" charset="-128"/>
              </a:rPr>
              <a:t>). A total of 209 adults, 42.7 +/- 16 </a:t>
            </a:r>
            <a:r>
              <a:rPr lang="en-US" altLang="en-US" sz="400" dirty="0" err="1">
                <a:latin typeface="Tahoma" panose="020B0604030504040204" pitchFamily="34" charset="0"/>
                <a:ea typeface="ＭＳ Ｐゴシック" panose="020B0600070205080204" pitchFamily="34" charset="-128"/>
              </a:rPr>
              <a:t>yr</a:t>
            </a:r>
            <a:r>
              <a:rPr lang="en-US" altLang="en-US" sz="400" dirty="0">
                <a:latin typeface="Tahoma" panose="020B0604030504040204" pitchFamily="34" charset="0"/>
                <a:ea typeface="ＭＳ Ｐゴシック" panose="020B0600070205080204" pitchFamily="34" charset="-128"/>
              </a:rPr>
              <a:t> of age (mean +/- standard deviation), were examined and tested with (a) self-administered weighted health history and symptom questionnaires; (b) standardized physical examinations; (c) complete blood counts and blood and urine chemistries; (d) urine and fecal cultures; (e) thyroid function tests (T4, free T3); (f) pulmonary function tests (forced vital capacity [</a:t>
            </a:r>
            <a:r>
              <a:rPr lang="en-US" altLang="en-US" sz="400" dirty="0" err="1">
                <a:latin typeface="Tahoma" panose="020B0604030504040204" pitchFamily="34" charset="0"/>
                <a:ea typeface="ＭＳ Ｐゴシック" panose="020B0600070205080204" pitchFamily="34" charset="-128"/>
              </a:rPr>
              <a:t>FVC</a:t>
            </a:r>
            <a:r>
              <a:rPr lang="en-US" altLang="en-US" sz="400" dirty="0">
                <a:latin typeface="Tahoma" panose="020B0604030504040204" pitchFamily="34" charset="0"/>
                <a:ea typeface="ＭＳ Ｐゴシック" panose="020B0600070205080204" pitchFamily="34" charset="-128"/>
              </a:rPr>
              <a:t>], forced expiratory volume in 1 sec [FEV1.0], and forced expiratory flow at 25%, 50%, 75%, and 25-75% of </a:t>
            </a:r>
            <a:r>
              <a:rPr lang="en-US" altLang="en-US" sz="400" dirty="0" err="1">
                <a:latin typeface="Tahoma" panose="020B0604030504040204" pitchFamily="34" charset="0"/>
                <a:ea typeface="ＭＳ Ｐゴシック" panose="020B0600070205080204" pitchFamily="34" charset="-128"/>
              </a:rPr>
              <a:t>FVC</a:t>
            </a:r>
            <a:r>
              <a:rPr lang="en-US" altLang="en-US" sz="400" dirty="0">
                <a:latin typeface="Tahoma" panose="020B0604030504040204" pitchFamily="34" charset="0"/>
                <a:ea typeface="ＭＳ Ｐゴシック" panose="020B0600070205080204" pitchFamily="34" charset="-128"/>
              </a:rPr>
              <a:t> [FEF25, FEF50, FEF75, and FEF2(25-75)]); (g) peripheral lymphocyte phenotypes (T, B, and NK cells) and mitogenesis determinations; and (h) a 13-item autoimmune panel. The molds-exposed patients reported a greater frequency and intensity of symptoms, particularly neurological and inflammatory symptoms, when compared with controls. The percentages of exposed individuals with increased lymphocyte phenotypes were: B cells (CD20+), 75.6%; CD5+CD25+, 68.9%; CD3+CD26+, 91.2%; CD8+HLR-DR+, 62%; and CD8+CD38+, 56.6%; whereas other phenotypes were decreased: CD8+CD11b+, 15.6% and CD3-CD16+CD56+, 38.5%. Mitogenesis to phytohemagglutinin was decreased in 26.2% of the exposed patients, but only 5.9% had decreased response to concanavalin A. Abnormally high levels of ANA, </a:t>
            </a:r>
            <a:r>
              <a:rPr lang="en-US" altLang="en-US" sz="400" dirty="0" err="1">
                <a:latin typeface="Tahoma" panose="020B0604030504040204" pitchFamily="34" charset="0"/>
                <a:ea typeface="ＭＳ Ｐゴシック" panose="020B0600070205080204" pitchFamily="34" charset="-128"/>
              </a:rPr>
              <a:t>ASM</a:t>
            </a:r>
            <a:r>
              <a:rPr lang="en-US" altLang="en-US" sz="400" dirty="0">
                <a:latin typeface="Tahoma" panose="020B0604030504040204" pitchFamily="34" charset="0"/>
                <a:ea typeface="ＭＳ Ｐゴシック" panose="020B0600070205080204" pitchFamily="34" charset="-128"/>
              </a:rPr>
              <a:t>, and CNS myelin (immunoglobulins [Ig]G, IgM, IgA) and </a:t>
            </a:r>
            <a:r>
              <a:rPr lang="en-US" altLang="en-US" sz="400" dirty="0" err="1">
                <a:latin typeface="Tahoma" panose="020B0604030504040204" pitchFamily="34" charset="0"/>
                <a:ea typeface="ＭＳ Ｐゴシック" panose="020B0600070205080204" pitchFamily="34" charset="-128"/>
              </a:rPr>
              <a:t>PNS</a:t>
            </a:r>
            <a:r>
              <a:rPr lang="en-US" altLang="en-US" sz="400" dirty="0">
                <a:latin typeface="Tahoma" panose="020B0604030504040204" pitchFamily="34" charset="0"/>
                <a:ea typeface="ＭＳ Ｐゴシック" panose="020B0600070205080204" pitchFamily="34" charset="-128"/>
              </a:rPr>
              <a:t> myelin (IgG, IgM, IgA) were found; odds ratios for each were significant at 95% confidence intervals, showing an increased risk for autoimmunity. The authors conclude that exposure to mixed molds and their associated mycotoxins in water-damaged buildings leads to multiple health problems involving the CNS and the immune system, in addition to pulmonary effects and allergies. Mold exposure also initiates inflammatory processes. The authors propose the term "mixed mold mycotoxicosis" for the multisystem illness observed in these patients.</a:t>
            </a: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Publication Types:</a:t>
            </a:r>
          </a:p>
          <a:p>
            <a:r>
              <a:rPr lang="en-US" altLang="en-US" sz="400" dirty="0">
                <a:latin typeface="Tahoma" panose="020B0604030504040204" pitchFamily="34" charset="0"/>
                <a:ea typeface="ＭＳ Ｐゴシック" panose="020B0600070205080204" pitchFamily="34" charset="-128"/>
              </a:rPr>
              <a:t>Clinical Trial</a:t>
            </a:r>
          </a:p>
          <a:p>
            <a:r>
              <a:rPr lang="en-US" altLang="en-US" sz="400" dirty="0">
                <a:latin typeface="Tahoma" panose="020B0604030504040204" pitchFamily="34" charset="0"/>
                <a:ea typeface="ＭＳ Ｐゴシック" panose="020B0600070205080204" pitchFamily="34" charset="-128"/>
              </a:rPr>
              <a:t>Controlled Clinical Trial</a:t>
            </a:r>
          </a:p>
          <a:p>
            <a:r>
              <a:rPr lang="en-US" altLang="en-US" sz="400" dirty="0">
                <a:latin typeface="Tahoma" panose="020B0604030504040204" pitchFamily="34" charset="0"/>
                <a:ea typeface="ＭＳ Ｐゴシック" panose="020B0600070205080204" pitchFamily="34" charset="-128"/>
              </a:rPr>
              <a:t>Multicenter Study</a:t>
            </a:r>
          </a:p>
          <a:p>
            <a:endParaRPr lang="en-US" altLang="en-US" sz="400" dirty="0">
              <a:latin typeface="Tahoma" panose="020B0604030504040204" pitchFamily="34" charset="0"/>
              <a:ea typeface="ＭＳ Ｐゴシック" panose="020B0600070205080204" pitchFamily="34" charset="-128"/>
            </a:endParaRPr>
          </a:p>
          <a:p>
            <a:r>
              <a:rPr lang="en-US" altLang="en-US" sz="400" dirty="0" err="1">
                <a:latin typeface="Tahoma" panose="020B0604030504040204" pitchFamily="34" charset="0"/>
                <a:ea typeface="ＭＳ Ｐゴシック" panose="020B0600070205080204" pitchFamily="34" charset="-128"/>
              </a:rPr>
              <a:t>PMID</a:t>
            </a:r>
            <a:r>
              <a:rPr lang="en-US" altLang="en-US" sz="400" dirty="0">
                <a:latin typeface="Tahoma" panose="020B0604030504040204" pitchFamily="34" charset="0"/>
                <a:ea typeface="ＭＳ Ｐゴシック" panose="020B0600070205080204" pitchFamily="34" charset="-128"/>
              </a:rPr>
              <a:t>: 15143854 [PubMed - indexed for MEDLINE]</a:t>
            </a:r>
          </a:p>
          <a:p>
            <a:endParaRPr lang="en-US" altLang="en-US" sz="400" dirty="0">
              <a:latin typeface="Tahoma" panose="020B0604030504040204" pitchFamily="34" charset="0"/>
              <a:ea typeface="ＭＳ Ｐゴシック" panose="020B0600070205080204" pitchFamily="34" charset="-128"/>
            </a:endParaRPr>
          </a:p>
          <a:p>
            <a:r>
              <a:rPr lang="en-US" altLang="en-US" dirty="0" err="1">
                <a:latin typeface="Times New Roman" panose="02020603050405020304" pitchFamily="18" charset="0"/>
                <a:ea typeface="ＭＳ Ｐゴシック" panose="020B0600070205080204" pitchFamily="34" charset="-128"/>
              </a:rPr>
              <a:t>Eur</a:t>
            </a:r>
            <a:r>
              <a:rPr lang="en-US" altLang="en-US" dirty="0">
                <a:latin typeface="Times New Roman" panose="02020603050405020304" pitchFamily="18" charset="0"/>
                <a:ea typeface="ＭＳ Ｐゴシック" panose="020B0600070205080204" pitchFamily="34" charset="-128"/>
              </a:rPr>
              <a:t> Respir J. 1996 Dec;9(12):2618-22.	Related Articles, Links</a:t>
            </a:r>
          </a:p>
          <a:p>
            <a:r>
              <a:rPr lang="en-US" altLang="en-US" dirty="0">
                <a:latin typeface="Times New Roman" panose="02020603050405020304" pitchFamily="18" charset="0"/>
                <a:ea typeface="ＭＳ Ｐゴシック" panose="020B0600070205080204" pitchFamily="34" charset="-128"/>
              </a:rPr>
              <a:t> </a:t>
            </a:r>
          </a:p>
          <a:p>
            <a:r>
              <a:rPr lang="en-US" altLang="en-US" dirty="0">
                <a:latin typeface="Times New Roman" panose="02020603050405020304" pitchFamily="18" charset="0"/>
                <a:ea typeface="ＭＳ Ｐゴシック" panose="020B0600070205080204" pitchFamily="34" charset="-128"/>
              </a:rPr>
              <a:t>Home dampness, </a:t>
            </a:r>
            <a:r>
              <a:rPr lang="en-US" altLang="en-US" dirty="0" err="1">
                <a:latin typeface="Times New Roman" panose="02020603050405020304" pitchFamily="18" charset="0"/>
                <a:ea typeface="ＭＳ Ｐゴシック" panose="020B0600070205080204" pitchFamily="34" charset="-128"/>
              </a:rPr>
              <a:t>moulds</a:t>
            </a:r>
            <a:r>
              <a:rPr lang="en-US" altLang="en-US" dirty="0">
                <a:latin typeface="Times New Roman" panose="02020603050405020304" pitchFamily="18" charset="0"/>
                <a:ea typeface="ＭＳ Ｐゴシック" panose="020B0600070205080204" pitchFamily="34" charset="-128"/>
              </a:rPr>
              <a:t> and their influence on respiratory infections and symptoms in adults in Finland.</a:t>
            </a:r>
          </a:p>
          <a:p>
            <a:endParaRPr lang="en-US" altLang="en-US" dirty="0">
              <a:latin typeface="Times New Roman" panose="02020603050405020304" pitchFamily="18" charset="0"/>
              <a:ea typeface="ＭＳ Ｐゴシック" panose="020B0600070205080204" pitchFamily="34" charset="-128"/>
            </a:endParaRPr>
          </a:p>
          <a:p>
            <a:r>
              <a:rPr lang="en-US" altLang="en-US" dirty="0" err="1">
                <a:latin typeface="Times New Roman" panose="02020603050405020304" pitchFamily="18" charset="0"/>
                <a:ea typeface="ＭＳ Ｐゴシック" panose="020B0600070205080204" pitchFamily="34" charset="-128"/>
              </a:rPr>
              <a:t>Pirhonen</a:t>
            </a:r>
            <a:r>
              <a:rPr lang="en-US" altLang="en-US" dirty="0">
                <a:latin typeface="Times New Roman" panose="02020603050405020304" pitchFamily="18" charset="0"/>
                <a:ea typeface="ＭＳ Ｐゴシック" panose="020B0600070205080204" pitchFamily="34" charset="-128"/>
              </a:rPr>
              <a:t> I, </a:t>
            </a:r>
            <a:r>
              <a:rPr lang="en-US" altLang="en-US" dirty="0" err="1">
                <a:latin typeface="Times New Roman" panose="02020603050405020304" pitchFamily="18" charset="0"/>
                <a:ea typeface="ＭＳ Ｐゴシック" panose="020B0600070205080204" pitchFamily="34" charset="-128"/>
              </a:rPr>
              <a:t>Nevalainen</a:t>
            </a:r>
            <a:r>
              <a:rPr lang="en-US" altLang="en-US" dirty="0">
                <a:latin typeface="Times New Roman" panose="02020603050405020304" pitchFamily="18" charset="0"/>
                <a:ea typeface="ＭＳ Ｐゴシック" panose="020B0600070205080204" pitchFamily="34" charset="-128"/>
              </a:rPr>
              <a:t> A, </a:t>
            </a:r>
            <a:r>
              <a:rPr lang="en-US" altLang="en-US" dirty="0" err="1">
                <a:latin typeface="Times New Roman" panose="02020603050405020304" pitchFamily="18" charset="0"/>
                <a:ea typeface="ＭＳ Ｐゴシック" panose="020B0600070205080204" pitchFamily="34" charset="-128"/>
              </a:rPr>
              <a:t>Husman</a:t>
            </a:r>
            <a:r>
              <a:rPr lang="en-US" altLang="en-US" dirty="0">
                <a:latin typeface="Times New Roman" panose="02020603050405020304" pitchFamily="18" charset="0"/>
                <a:ea typeface="ＭＳ Ｐゴシック" panose="020B0600070205080204" pitchFamily="34" charset="-128"/>
              </a:rPr>
              <a:t> T, </a:t>
            </a:r>
            <a:r>
              <a:rPr lang="en-US" altLang="en-US" dirty="0" err="1">
                <a:latin typeface="Times New Roman" panose="02020603050405020304" pitchFamily="18" charset="0"/>
                <a:ea typeface="ＭＳ Ｐゴシック" panose="020B0600070205080204" pitchFamily="34" charset="-128"/>
              </a:rPr>
              <a:t>Pekkanen</a:t>
            </a:r>
            <a:r>
              <a:rPr lang="en-US" altLang="en-US" dirty="0">
                <a:latin typeface="Times New Roman" panose="02020603050405020304" pitchFamily="18" charset="0"/>
                <a:ea typeface="ＭＳ Ｐゴシック" panose="020B0600070205080204" pitchFamily="34" charset="-128"/>
              </a:rPr>
              <a:t> J.</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Dept of Environmental Epidemiology, National Public Health Institute, Kuopio, Finland.</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The aim of this study was to </a:t>
            </a:r>
            <a:r>
              <a:rPr lang="en-US" altLang="en-US" dirty="0" err="1">
                <a:latin typeface="Times New Roman" panose="02020603050405020304" pitchFamily="18" charset="0"/>
                <a:ea typeface="ＭＳ Ｐゴシック" panose="020B0600070205080204" pitchFamily="34" charset="-128"/>
              </a:rPr>
              <a:t>analyse</a:t>
            </a:r>
            <a:r>
              <a:rPr lang="en-US" altLang="en-US" dirty="0">
                <a:latin typeface="Times New Roman" panose="02020603050405020304" pitchFamily="18" charset="0"/>
                <a:ea typeface="ＭＳ Ｐゴシック" panose="020B0600070205080204" pitchFamily="34" charset="-128"/>
              </a:rPr>
              <a:t> the prevalence of </a:t>
            </a:r>
            <a:r>
              <a:rPr lang="en-US" altLang="en-US" dirty="0" err="1">
                <a:latin typeface="Times New Roman" panose="02020603050405020304" pitchFamily="18" charset="0"/>
                <a:ea typeface="ＭＳ Ｐゴシック" panose="020B0600070205080204" pitchFamily="34" charset="-128"/>
              </a:rPr>
              <a:t>mouldy</a:t>
            </a:r>
            <a:r>
              <a:rPr lang="en-US" altLang="en-US" dirty="0">
                <a:latin typeface="Times New Roman" panose="02020603050405020304" pitchFamily="18" charset="0"/>
                <a:ea typeface="ＭＳ Ｐゴシック" panose="020B0600070205080204" pitchFamily="34" charset="-128"/>
              </a:rPr>
              <a:t> homes and their association with respiratory symptoms and diseases in a subarctic climate. A questionnaire was mailed to a random sample of 2,000 males and females, aged 25-64 </a:t>
            </a:r>
            <a:r>
              <a:rPr lang="en-US" altLang="en-US" dirty="0" err="1">
                <a:latin typeface="Times New Roman" panose="02020603050405020304" pitchFamily="18" charset="0"/>
                <a:ea typeface="ＭＳ Ｐゴシック" panose="020B0600070205080204" pitchFamily="34" charset="-128"/>
              </a:rPr>
              <a:t>yrs</a:t>
            </a:r>
            <a:r>
              <a:rPr lang="en-US" altLang="en-US" dirty="0">
                <a:latin typeface="Times New Roman" panose="02020603050405020304" pitchFamily="18" charset="0"/>
                <a:ea typeface="ＭＳ Ｐゴシック" panose="020B0600070205080204" pitchFamily="34" charset="-128"/>
              </a:rPr>
              <a:t>, living in the county of Kuopio, Finland. A total of 1,521 (76%) responded and 1,460 were selected for the final analysis. The prevalence of homes with visible </a:t>
            </a:r>
            <a:r>
              <a:rPr lang="en-US" altLang="en-US" dirty="0" err="1">
                <a:latin typeface="Times New Roman" panose="02020603050405020304" pitchFamily="18" charset="0"/>
                <a:ea typeface="ＭＳ Ｐゴシック" panose="020B0600070205080204" pitchFamily="34" charset="-128"/>
              </a:rPr>
              <a:t>mould</a:t>
            </a:r>
            <a:r>
              <a:rPr lang="en-US" altLang="en-US" dirty="0">
                <a:latin typeface="Times New Roman" panose="02020603050405020304" pitchFamily="18" charset="0"/>
                <a:ea typeface="ＭＳ Ｐゴシック" panose="020B0600070205080204" pitchFamily="34" charset="-128"/>
              </a:rPr>
              <a:t> was 4%; with the </a:t>
            </a:r>
            <a:r>
              <a:rPr lang="en-US" altLang="en-US" dirty="0" err="1">
                <a:latin typeface="Times New Roman" panose="02020603050405020304" pitchFamily="18" charset="0"/>
                <a:ea typeface="ＭＳ Ｐゴシック" panose="020B0600070205080204" pitchFamily="34" charset="-128"/>
              </a:rPr>
              <a:t>odour</a:t>
            </a:r>
            <a:r>
              <a:rPr lang="en-US" altLang="en-US" dirty="0">
                <a:latin typeface="Times New Roman" panose="02020603050405020304" pitchFamily="18" charset="0"/>
                <a:ea typeface="ＭＳ Ｐゴシック" panose="020B0600070205080204" pitchFamily="34" charset="-128"/>
              </a:rPr>
              <a:t> of </a:t>
            </a:r>
            <a:r>
              <a:rPr lang="en-US" altLang="en-US" dirty="0" err="1">
                <a:latin typeface="Times New Roman" panose="02020603050405020304" pitchFamily="18" charset="0"/>
                <a:ea typeface="ＭＳ Ｐゴシック" panose="020B0600070205080204" pitchFamily="34" charset="-128"/>
              </a:rPr>
              <a:t>mould</a:t>
            </a:r>
            <a:r>
              <a:rPr lang="en-US" altLang="en-US" dirty="0">
                <a:latin typeface="Times New Roman" panose="02020603050405020304" pitchFamily="18" charset="0"/>
                <a:ea typeface="ＭＳ Ｐゴシック" panose="020B0600070205080204" pitchFamily="34" charset="-128"/>
              </a:rPr>
              <a:t> 5%; with damp spots, visible </a:t>
            </a:r>
            <a:r>
              <a:rPr lang="en-US" altLang="en-US" dirty="0" err="1">
                <a:latin typeface="Times New Roman" panose="02020603050405020304" pitchFamily="18" charset="0"/>
                <a:ea typeface="ＭＳ Ｐゴシック" panose="020B0600070205080204" pitchFamily="34" charset="-128"/>
              </a:rPr>
              <a:t>mould</a:t>
            </a:r>
            <a:r>
              <a:rPr lang="en-US" altLang="en-US" dirty="0">
                <a:latin typeface="Times New Roman" panose="02020603050405020304" pitchFamily="18" charset="0"/>
                <a:ea typeface="ＭＳ Ｐゴシック" panose="020B0600070205080204" pitchFamily="34" charset="-128"/>
              </a:rPr>
              <a:t> or the </a:t>
            </a:r>
            <a:r>
              <a:rPr lang="en-US" altLang="en-US" dirty="0" err="1">
                <a:latin typeface="Times New Roman" panose="02020603050405020304" pitchFamily="18" charset="0"/>
                <a:ea typeface="ＭＳ Ｐゴシック" panose="020B0600070205080204" pitchFamily="34" charset="-128"/>
              </a:rPr>
              <a:t>odour</a:t>
            </a:r>
            <a:r>
              <a:rPr lang="en-US" altLang="en-US" dirty="0">
                <a:latin typeface="Times New Roman" panose="02020603050405020304" pitchFamily="18" charset="0"/>
                <a:ea typeface="ＭＳ Ｐゴシック" panose="020B0600070205080204" pitchFamily="34" charset="-128"/>
              </a:rPr>
              <a:t> of </a:t>
            </a:r>
            <a:r>
              <a:rPr lang="en-US" altLang="en-US" dirty="0" err="1">
                <a:latin typeface="Times New Roman" panose="02020603050405020304" pitchFamily="18" charset="0"/>
                <a:ea typeface="ＭＳ Ｐゴシック" panose="020B0600070205080204" pitchFamily="34" charset="-128"/>
              </a:rPr>
              <a:t>mould</a:t>
            </a:r>
            <a:r>
              <a:rPr lang="en-US" altLang="en-US" dirty="0">
                <a:latin typeface="Times New Roman" panose="02020603050405020304" pitchFamily="18" charset="0"/>
                <a:ea typeface="ＭＳ Ｐゴシック" panose="020B0600070205080204" pitchFamily="34" charset="-128"/>
              </a:rPr>
              <a:t> 15%; and with moisture/ water damage, damp spots, visible </a:t>
            </a:r>
            <a:r>
              <a:rPr lang="en-US" altLang="en-US" dirty="0" err="1">
                <a:latin typeface="Times New Roman" panose="02020603050405020304" pitchFamily="18" charset="0"/>
                <a:ea typeface="ＭＳ Ｐゴシック" panose="020B0600070205080204" pitchFamily="34" charset="-128"/>
              </a:rPr>
              <a:t>mould</a:t>
            </a:r>
            <a:r>
              <a:rPr lang="en-US" altLang="en-US" dirty="0">
                <a:latin typeface="Times New Roman" panose="02020603050405020304" pitchFamily="18" charset="0"/>
                <a:ea typeface="ＭＳ Ｐゴシック" panose="020B0600070205080204" pitchFamily="34" charset="-128"/>
              </a:rPr>
              <a:t> or the </a:t>
            </a:r>
            <a:r>
              <a:rPr lang="en-US" altLang="en-US" dirty="0" err="1">
                <a:latin typeface="Times New Roman" panose="02020603050405020304" pitchFamily="18" charset="0"/>
                <a:ea typeface="ＭＳ Ｐゴシック" panose="020B0600070205080204" pitchFamily="34" charset="-128"/>
              </a:rPr>
              <a:t>odour</a:t>
            </a:r>
            <a:r>
              <a:rPr lang="en-US" altLang="en-US" dirty="0">
                <a:latin typeface="Times New Roman" panose="02020603050405020304" pitchFamily="18" charset="0"/>
                <a:ea typeface="ＭＳ Ｐゴシック" panose="020B0600070205080204" pitchFamily="34" charset="-128"/>
              </a:rPr>
              <a:t> of </a:t>
            </a:r>
            <a:r>
              <a:rPr lang="en-US" altLang="en-US" dirty="0" err="1">
                <a:latin typeface="Times New Roman" panose="02020603050405020304" pitchFamily="18" charset="0"/>
                <a:ea typeface="ＭＳ Ｐゴシック" panose="020B0600070205080204" pitchFamily="34" charset="-128"/>
              </a:rPr>
              <a:t>mould</a:t>
            </a:r>
            <a:r>
              <a:rPr lang="en-US" altLang="en-US" dirty="0">
                <a:latin typeface="Times New Roman" panose="02020603050405020304" pitchFamily="18" charset="0"/>
                <a:ea typeface="ＭＳ Ｐゴシック" panose="020B0600070205080204" pitchFamily="34" charset="-128"/>
              </a:rPr>
              <a:t> 23%. The number of reports of bronchitis, common cold, atopy, allergic rhinitis, rhinitis, fever and chills, hoarseness, fatigue, difficulties in concentration, lumbar backache and stomach ache were strongly associated with living in a damp home. Bronchitis, hoarseness and difficulties in concentration had the strongest associations, with adjusted odds ratios (95% confidence limits) of: 2.04 (1.49-2.78), 2.23 (1.37-3.63) and 2.17 (1.35-3.50), respectively. After controlling for a possible reporting bias by excluding those subjects reporting lumbar backache and recurrent stomach pain, eye irritation and tiredness remained significant. In conclusion, living in a home with </a:t>
            </a:r>
            <a:r>
              <a:rPr lang="en-US" altLang="en-US" dirty="0" err="1">
                <a:latin typeface="Times New Roman" panose="02020603050405020304" pitchFamily="18" charset="0"/>
                <a:ea typeface="ＭＳ Ｐゴシック" panose="020B0600070205080204" pitchFamily="34" charset="-128"/>
              </a:rPr>
              <a:t>mould</a:t>
            </a:r>
            <a:r>
              <a:rPr lang="en-US" altLang="en-US" dirty="0">
                <a:latin typeface="Times New Roman" panose="02020603050405020304" pitchFamily="18" charset="0"/>
                <a:ea typeface="ＭＳ Ｐゴシック" panose="020B0600070205080204" pitchFamily="34" charset="-128"/>
              </a:rPr>
              <a:t> problems may increase the risk of respiratory infections and symptoms in adults.</a:t>
            </a:r>
          </a:p>
          <a:p>
            <a:endParaRPr lang="en-US" altLang="en-US" dirty="0">
              <a:latin typeface="Times New Roman" panose="02020603050405020304" pitchFamily="18" charset="0"/>
              <a:ea typeface="ＭＳ Ｐゴシック" panose="020B0600070205080204" pitchFamily="34" charset="-128"/>
            </a:endParaRPr>
          </a:p>
          <a:p>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8980978 [PubMed - indexed for MEDLINE]</a:t>
            </a:r>
          </a:p>
          <a:p>
            <a:endParaRPr lang="en-US" altLang="en-US"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13585516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540665BD-C4E3-2741-B7FA-DEFBAED920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ahoma" panose="020B060403050404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Tahoma" panose="020B0604030504040204" pitchFamily="34" charset="0"/>
                <a:ea typeface="ＭＳ Ｐゴシック" panose="020B0600070205080204" pitchFamily="34" charset="-128"/>
              </a:defRPr>
            </a:lvl2pPr>
            <a:lvl3pPr marL="11430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3pPr>
            <a:lvl4pPr marL="16002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4pPr>
            <a:lvl5pPr marL="20574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9pPr>
          </a:lstStyle>
          <a:p>
            <a:pPr>
              <a:spcBef>
                <a:spcPct val="0"/>
              </a:spcBef>
            </a:pPr>
            <a:fld id="{039F7505-106B-2C4B-8055-A222C2A2BF91}" type="slidenum">
              <a:rPr kumimoji="0" lang="en-US" altLang="en-US" smtClean="0">
                <a:latin typeface="Times New Roman" panose="02020603050405020304" pitchFamily="18" charset="0"/>
              </a:rPr>
              <a:pPr>
                <a:spcBef>
                  <a:spcPct val="0"/>
                </a:spcBef>
              </a:pPr>
              <a:t>38</a:t>
            </a:fld>
            <a:endParaRPr kumimoji="0" lang="en-US" altLang="en-US">
              <a:latin typeface="Times New Roman" panose="02020603050405020304" pitchFamily="18" charset="0"/>
            </a:endParaRPr>
          </a:p>
        </p:txBody>
      </p:sp>
      <p:sp>
        <p:nvSpPr>
          <p:cNvPr id="62466" name="Rectangle 2">
            <a:extLst>
              <a:ext uri="{FF2B5EF4-FFF2-40B4-BE49-F238E27FC236}">
                <a16:creationId xmlns:a16="http://schemas.microsoft.com/office/drawing/2014/main" id="{C480B653-6DFB-8942-A42E-473DA165BA86}"/>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84802374-2B93-B64E-B446-4DB5D395C1A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500" dirty="0">
                <a:latin typeface="Tahoma" panose="020B0604030504040204" pitchFamily="34" charset="0"/>
                <a:ea typeface="ＭＳ Ｐゴシック" panose="020B0600070205080204" pitchFamily="34" charset="-128"/>
              </a:rPr>
              <a:t>J </a:t>
            </a:r>
            <a:r>
              <a:rPr lang="en-US" altLang="en-US" sz="500" dirty="0" err="1">
                <a:latin typeface="Tahoma" panose="020B0604030504040204" pitchFamily="34" charset="0"/>
                <a:ea typeface="ＭＳ Ｐゴシック" panose="020B0600070205080204" pitchFamily="34" charset="-128"/>
              </a:rPr>
              <a:t>Investig</a:t>
            </a:r>
            <a:r>
              <a:rPr lang="en-US" altLang="en-US" sz="500" dirty="0">
                <a:latin typeface="Tahoma" panose="020B0604030504040204" pitchFamily="34" charset="0"/>
                <a:ea typeface="ＭＳ Ｐゴシック" panose="020B0600070205080204" pitchFamily="34" charset="-128"/>
              </a:rPr>
              <a:t> </a:t>
            </a:r>
            <a:r>
              <a:rPr lang="en-US" altLang="en-US" sz="500" dirty="0" err="1">
                <a:latin typeface="Tahoma" panose="020B0604030504040204" pitchFamily="34" charset="0"/>
                <a:ea typeface="ＭＳ Ｐゴシック" panose="020B0600070205080204" pitchFamily="34" charset="-128"/>
              </a:rPr>
              <a:t>Allergol</a:t>
            </a:r>
            <a:r>
              <a:rPr lang="en-US" altLang="en-US" sz="500" dirty="0">
                <a:latin typeface="Tahoma" panose="020B0604030504040204" pitchFamily="34" charset="0"/>
                <a:ea typeface="ＭＳ Ｐゴシック" panose="020B0600070205080204" pitchFamily="34" charset="-128"/>
              </a:rPr>
              <a:t> </a:t>
            </a:r>
            <a:r>
              <a:rPr lang="en-US" altLang="en-US" sz="500" dirty="0" err="1">
                <a:latin typeface="Tahoma" panose="020B0604030504040204" pitchFamily="34" charset="0"/>
                <a:ea typeface="ＭＳ Ｐゴシック" panose="020B0600070205080204" pitchFamily="34" charset="-128"/>
              </a:rPr>
              <a:t>Clin</a:t>
            </a:r>
            <a:r>
              <a:rPr lang="en-US" altLang="en-US" sz="500" dirty="0">
                <a:latin typeface="Tahoma" panose="020B0604030504040204" pitchFamily="34" charset="0"/>
                <a:ea typeface="ＭＳ Ｐゴシック" panose="020B0600070205080204" pitchFamily="34" charset="-128"/>
              </a:rPr>
              <a:t> Immunol. 1994 Jul-Aug;4(4):186-91.</a:t>
            </a:r>
          </a:p>
          <a:p>
            <a:endParaRPr lang="en-US" altLang="en-US" sz="500" dirty="0">
              <a:latin typeface="Tahoma" panose="020B0604030504040204" pitchFamily="34" charset="0"/>
              <a:ea typeface="ＭＳ Ｐゴシック" panose="020B0600070205080204" pitchFamily="34" charset="-128"/>
            </a:endParaRPr>
          </a:p>
          <a:p>
            <a:r>
              <a:rPr lang="en-US" altLang="en-US" sz="500" dirty="0">
                <a:latin typeface="Tahoma" panose="020B0604030504040204" pitchFamily="34" charset="0"/>
                <a:ea typeface="ＭＳ Ｐゴシック" panose="020B0600070205080204" pitchFamily="34" charset="-128"/>
              </a:rPr>
              <a:t>The effect of chronic exposure to formaldehyde, phenol and organic </a:t>
            </a:r>
            <a:r>
              <a:rPr lang="en-US" altLang="en-US" sz="500" dirty="0" err="1">
                <a:latin typeface="Tahoma" panose="020B0604030504040204" pitchFamily="34" charset="0"/>
                <a:ea typeface="ＭＳ Ｐゴシック" panose="020B0600070205080204" pitchFamily="34" charset="-128"/>
              </a:rPr>
              <a:t>chlorohydrocarbons</a:t>
            </a:r>
            <a:r>
              <a:rPr lang="en-US" altLang="en-US" sz="500" dirty="0">
                <a:latin typeface="Tahoma" panose="020B0604030504040204" pitchFamily="34" charset="0"/>
                <a:ea typeface="ＭＳ Ｐゴシック" panose="020B0600070205080204" pitchFamily="34" charset="-128"/>
              </a:rPr>
              <a:t> on peripheral blood cells and the immune system in humans.</a:t>
            </a:r>
          </a:p>
          <a:p>
            <a:endParaRPr lang="en-US" altLang="en-US" sz="500" dirty="0">
              <a:latin typeface="Tahoma" panose="020B0604030504040204" pitchFamily="34" charset="0"/>
              <a:ea typeface="ＭＳ Ｐゴシック" panose="020B0600070205080204" pitchFamily="34" charset="-128"/>
            </a:endParaRPr>
          </a:p>
          <a:p>
            <a:r>
              <a:rPr lang="en-US" altLang="en-US" sz="500" dirty="0" err="1">
                <a:latin typeface="Tahoma" panose="020B0604030504040204" pitchFamily="34" charset="0"/>
                <a:ea typeface="ＭＳ Ｐゴシック" panose="020B0600070205080204" pitchFamily="34" charset="-128"/>
              </a:rPr>
              <a:t>Baj</a:t>
            </a:r>
            <a:r>
              <a:rPr lang="en-US" altLang="en-US" sz="500" dirty="0">
                <a:latin typeface="Tahoma" panose="020B0604030504040204" pitchFamily="34" charset="0"/>
                <a:ea typeface="ＭＳ Ｐゴシック" panose="020B0600070205080204" pitchFamily="34" charset="-128"/>
              </a:rPr>
              <a:t> Z, Majewska E, Zeman K, </a:t>
            </a:r>
            <a:r>
              <a:rPr lang="en-US" altLang="en-US" sz="500" dirty="0" err="1">
                <a:latin typeface="Tahoma" panose="020B0604030504040204" pitchFamily="34" charset="0"/>
                <a:ea typeface="ＭＳ Ｐゴシック" panose="020B0600070205080204" pitchFamily="34" charset="-128"/>
              </a:rPr>
              <a:t>Pokoca</a:t>
            </a:r>
            <a:r>
              <a:rPr lang="en-US" altLang="en-US" sz="500" dirty="0">
                <a:latin typeface="Tahoma" panose="020B0604030504040204" pitchFamily="34" charset="0"/>
                <a:ea typeface="ＭＳ Ｐゴシック" panose="020B0600070205080204" pitchFamily="34" charset="-128"/>
              </a:rPr>
              <a:t> L, </a:t>
            </a:r>
            <a:r>
              <a:rPr lang="en-US" altLang="en-US" sz="500" dirty="0" err="1">
                <a:latin typeface="Tahoma" panose="020B0604030504040204" pitchFamily="34" charset="0"/>
                <a:ea typeface="ＭＳ Ｐゴシック" panose="020B0600070205080204" pitchFamily="34" charset="-128"/>
              </a:rPr>
              <a:t>Dworniak</a:t>
            </a:r>
            <a:r>
              <a:rPr lang="en-US" altLang="en-US" sz="500" dirty="0">
                <a:latin typeface="Tahoma" panose="020B0604030504040204" pitchFamily="34" charset="0"/>
                <a:ea typeface="ＭＳ Ｐゴシック" panose="020B0600070205080204" pitchFamily="34" charset="-128"/>
              </a:rPr>
              <a:t> D, </a:t>
            </a:r>
            <a:r>
              <a:rPr lang="en-US" altLang="en-US" sz="500" dirty="0" err="1">
                <a:latin typeface="Tahoma" panose="020B0604030504040204" pitchFamily="34" charset="0"/>
                <a:ea typeface="ＭＳ Ｐゴシック" panose="020B0600070205080204" pitchFamily="34" charset="-128"/>
              </a:rPr>
              <a:t>Paradowski</a:t>
            </a:r>
            <a:r>
              <a:rPr lang="en-US" altLang="en-US" sz="500" dirty="0">
                <a:latin typeface="Tahoma" panose="020B0604030504040204" pitchFamily="34" charset="0"/>
                <a:ea typeface="ＭＳ Ｐゴシック" panose="020B0600070205080204" pitchFamily="34" charset="-128"/>
              </a:rPr>
              <a:t> M, </a:t>
            </a:r>
            <a:r>
              <a:rPr lang="en-US" altLang="en-US" sz="500" dirty="0" err="1">
                <a:latin typeface="Tahoma" panose="020B0604030504040204" pitchFamily="34" charset="0"/>
                <a:ea typeface="ＭＳ Ｐゴシック" panose="020B0600070205080204" pitchFamily="34" charset="-128"/>
              </a:rPr>
              <a:t>Tchorzewski</a:t>
            </a:r>
            <a:r>
              <a:rPr lang="en-US" altLang="en-US" sz="500" dirty="0">
                <a:latin typeface="Tahoma" panose="020B0604030504040204" pitchFamily="34" charset="0"/>
                <a:ea typeface="ＭＳ Ｐゴシック" panose="020B0600070205080204" pitchFamily="34" charset="-128"/>
              </a:rPr>
              <a:t> H.</a:t>
            </a:r>
          </a:p>
          <a:p>
            <a:endParaRPr lang="en-US" altLang="en-US" sz="500" dirty="0">
              <a:latin typeface="Tahoma" panose="020B0604030504040204" pitchFamily="34" charset="0"/>
              <a:ea typeface="ＭＳ Ｐゴシック" panose="020B0600070205080204" pitchFamily="34" charset="-128"/>
            </a:endParaRPr>
          </a:p>
          <a:p>
            <a:r>
              <a:rPr lang="en-US" altLang="en-US" sz="500" dirty="0">
                <a:latin typeface="Tahoma" panose="020B0604030504040204" pitchFamily="34" charset="0"/>
                <a:ea typeface="ＭＳ Ｐゴシック" panose="020B0600070205080204" pitchFamily="34" charset="-128"/>
              </a:rPr>
              <a:t>Department of Pathophysiology and Immunology, Military Medical Academy, Lodz, Poland.</a:t>
            </a:r>
          </a:p>
          <a:p>
            <a:endParaRPr lang="en-US" altLang="en-US" sz="500" dirty="0">
              <a:latin typeface="Tahoma" panose="020B0604030504040204" pitchFamily="34" charset="0"/>
              <a:ea typeface="ＭＳ Ｐゴシック" panose="020B0600070205080204" pitchFamily="34" charset="-128"/>
            </a:endParaRPr>
          </a:p>
          <a:p>
            <a:r>
              <a:rPr lang="en-US" altLang="en-US" sz="500" dirty="0">
                <a:latin typeface="Tahoma" panose="020B0604030504040204" pitchFamily="34" charset="0"/>
                <a:ea typeface="ＭＳ Ｐゴシック" panose="020B0600070205080204" pitchFamily="34" charset="-128"/>
              </a:rPr>
              <a:t>The aim of this study was to evaluate immunological, hematological and biochemical parameters in subjects chronically exposed to inhaled formaldehyde (F), phenol (Ph) and isomers of organic </a:t>
            </a:r>
            <a:r>
              <a:rPr lang="en-US" altLang="en-US" sz="500" dirty="0" err="1">
                <a:latin typeface="Tahoma" panose="020B0604030504040204" pitchFamily="34" charset="0"/>
                <a:ea typeface="ＭＳ Ｐゴシック" panose="020B0600070205080204" pitchFamily="34" charset="-128"/>
              </a:rPr>
              <a:t>chlorohydrocarbons</a:t>
            </a:r>
            <a:r>
              <a:rPr lang="en-US" altLang="en-US" sz="500" dirty="0">
                <a:latin typeface="Tahoma" panose="020B0604030504040204" pitchFamily="34" charset="0"/>
                <a:ea typeface="ＭＳ Ｐゴシック" panose="020B0600070205080204" pitchFamily="34" charset="-128"/>
              </a:rPr>
              <a:t> (</a:t>
            </a:r>
            <a:r>
              <a:rPr lang="en-US" altLang="en-US" sz="500" dirty="0" err="1">
                <a:latin typeface="Tahoma" panose="020B0604030504040204" pitchFamily="34" charset="0"/>
                <a:ea typeface="ＭＳ Ｐゴシック" panose="020B0600070205080204" pitchFamily="34" charset="-128"/>
              </a:rPr>
              <a:t>Chc</a:t>
            </a:r>
            <a:r>
              <a:rPr lang="en-US" altLang="en-US" sz="500" dirty="0">
                <a:latin typeface="Tahoma" panose="020B0604030504040204" pitchFamily="34" charset="0"/>
                <a:ea typeface="ＭＳ Ｐゴシック" panose="020B0600070205080204" pitchFamily="34" charset="-128"/>
              </a:rPr>
              <a:t>) released from </a:t>
            </a:r>
            <a:r>
              <a:rPr lang="en-US" altLang="en-US" sz="500" dirty="0" err="1">
                <a:latin typeface="Tahoma" panose="020B0604030504040204" pitchFamily="34" charset="0"/>
                <a:ea typeface="ＭＳ Ｐゴシック" panose="020B0600070205080204" pitchFamily="34" charset="-128"/>
              </a:rPr>
              <a:t>Ksylamit</a:t>
            </a:r>
            <a:r>
              <a:rPr lang="en-US" altLang="en-US" sz="500" dirty="0">
                <a:latin typeface="Tahoma" panose="020B0604030504040204" pitchFamily="34" charset="0"/>
                <a:ea typeface="ＭＳ Ｐゴシック" panose="020B0600070205080204" pitchFamily="34" charset="-128"/>
              </a:rPr>
              <a:t>. Twenty-two office workers had been exposed for 6 months to vapors of </a:t>
            </a:r>
            <a:r>
              <a:rPr lang="en-US" altLang="en-US" sz="500" dirty="0" err="1">
                <a:latin typeface="Tahoma" panose="020B0604030504040204" pitchFamily="34" charset="0"/>
                <a:ea typeface="ＭＳ Ｐゴシック" panose="020B0600070205080204" pitchFamily="34" charset="-128"/>
              </a:rPr>
              <a:t>Ksylamit</a:t>
            </a:r>
            <a:r>
              <a:rPr lang="en-US" altLang="en-US" sz="500" dirty="0">
                <a:latin typeface="Tahoma" panose="020B0604030504040204" pitchFamily="34" charset="0"/>
                <a:ea typeface="ＭＳ Ｐゴシック" panose="020B0600070205080204" pitchFamily="34" charset="-128"/>
              </a:rPr>
              <a:t>, used for protection of felt plates inside the office building. The concentration of </a:t>
            </a:r>
            <a:r>
              <a:rPr lang="en-US" altLang="en-US" sz="500" dirty="0" err="1">
                <a:latin typeface="Tahoma" panose="020B0604030504040204" pitchFamily="34" charset="0"/>
                <a:ea typeface="ＭＳ Ｐゴシック" panose="020B0600070205080204" pitchFamily="34" charset="-128"/>
              </a:rPr>
              <a:t>Ksylamit</a:t>
            </a:r>
            <a:r>
              <a:rPr lang="en-US" altLang="en-US" sz="500" dirty="0">
                <a:latin typeface="Tahoma" panose="020B0604030504040204" pitchFamily="34" charset="0"/>
                <a:ea typeface="ＭＳ Ｐゴシック" panose="020B0600070205080204" pitchFamily="34" charset="-128"/>
              </a:rPr>
              <a:t> vapor was measured at the end of the 6-month period and the level of Ph and F in the air inside the building was 1.3 mg/m3 and 0.8 mg/m3, respectively. Most of the workers had ailments due to the irritant effect of inhaled </a:t>
            </a:r>
            <a:r>
              <a:rPr lang="en-US" altLang="en-US" sz="500" dirty="0" err="1">
                <a:latin typeface="Tahoma" panose="020B0604030504040204" pitchFamily="34" charset="0"/>
                <a:ea typeface="ＭＳ Ｐゴシック" panose="020B0600070205080204" pitchFamily="34" charset="-128"/>
              </a:rPr>
              <a:t>Ksylamit</a:t>
            </a:r>
            <a:r>
              <a:rPr lang="en-US" altLang="en-US" sz="500" dirty="0">
                <a:latin typeface="Tahoma" panose="020B0604030504040204" pitchFamily="34" charset="0"/>
                <a:ea typeface="ＭＳ Ｐゴシック" panose="020B0600070205080204" pitchFamily="34" charset="-128"/>
              </a:rPr>
              <a:t>, but no remarkable increase in morbidity was found during the 6 months of exposure and in a 3-year follow-up. Morphological parameters of blood and the number of natural killer (NK) cells in the group of exposed subjects were within the range observed in healthy subjects matched for age and sex. The number of T-lymphocytes and NK cell cytotoxicity were significantly decreased. Phytohemagglutinin (</a:t>
            </a:r>
            <a:r>
              <a:rPr lang="en-US" altLang="en-US" sz="500" dirty="0" err="1">
                <a:latin typeface="Tahoma" panose="020B0604030504040204" pitchFamily="34" charset="0"/>
                <a:ea typeface="ＭＳ Ｐゴシック" panose="020B0600070205080204" pitchFamily="34" charset="-128"/>
              </a:rPr>
              <a:t>PHA</a:t>
            </a:r>
            <a:r>
              <a:rPr lang="en-US" altLang="en-US" sz="500" dirty="0">
                <a:latin typeface="Tahoma" panose="020B0604030504040204" pitchFamily="34" charset="0"/>
                <a:ea typeface="ＭＳ Ｐゴシック" panose="020B0600070205080204" pitchFamily="34" charset="-128"/>
              </a:rPr>
              <a:t>)- and alloantigen-induced lymphocyte proliferation was diminished. Some biochemical parameters suggested liver damage, although these parameters did not correlate with the levels of Ph and methanol excreted in the urine. Eight subjects with the highest levels of Ph in the urine had decreased erythrocyte and T-helper lymphocyte numbers, and increased numbers of eosinophils and monocytes. The results obtained prove that the functions of both the immune and hematopoietic systems could be affected by chronic exposure to these toxic substances.</a:t>
            </a:r>
          </a:p>
          <a:p>
            <a:endParaRPr lang="en-US" altLang="en-US"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41027015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C4DCF836-20BD-CE48-9668-6B78B3A08C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ahoma" panose="020B060403050404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Tahoma" panose="020B0604030504040204" pitchFamily="34" charset="0"/>
                <a:ea typeface="ＭＳ Ｐゴシック" panose="020B0600070205080204" pitchFamily="34" charset="-128"/>
              </a:defRPr>
            </a:lvl2pPr>
            <a:lvl3pPr marL="11430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3pPr>
            <a:lvl4pPr marL="16002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4pPr>
            <a:lvl5pPr marL="20574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9pPr>
          </a:lstStyle>
          <a:p>
            <a:pPr>
              <a:spcBef>
                <a:spcPct val="0"/>
              </a:spcBef>
            </a:pPr>
            <a:fld id="{82B3EBCA-2145-A54B-B7D5-8B9D0EE4AFA2}" type="slidenum">
              <a:rPr kumimoji="0" lang="en-US" altLang="en-US" smtClean="0">
                <a:latin typeface="Times New Roman" panose="02020603050405020304" pitchFamily="18" charset="0"/>
              </a:rPr>
              <a:pPr>
                <a:spcBef>
                  <a:spcPct val="0"/>
                </a:spcBef>
              </a:pPr>
              <a:t>39</a:t>
            </a:fld>
            <a:endParaRPr kumimoji="0" lang="en-US" altLang="en-US">
              <a:latin typeface="Times New Roman" panose="02020603050405020304" pitchFamily="18" charset="0"/>
            </a:endParaRPr>
          </a:p>
        </p:txBody>
      </p:sp>
      <p:sp>
        <p:nvSpPr>
          <p:cNvPr id="64514" name="Rectangle 2">
            <a:extLst>
              <a:ext uri="{FF2B5EF4-FFF2-40B4-BE49-F238E27FC236}">
                <a16:creationId xmlns:a16="http://schemas.microsoft.com/office/drawing/2014/main" id="{41078C78-94B8-5242-A2F8-0AD0E2F4DBA3}"/>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83FCECC9-75F4-9848-8159-D9D60283D6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imes New Roman" panose="02020603050405020304" pitchFamily="18" charset="0"/>
                <a:ea typeface="ＭＳ Ｐゴシック" panose="020B0600070205080204" pitchFamily="34" charset="-128"/>
              </a:rPr>
              <a:t>Environ Res. 1990 Jun;52(1):99-106.	Related Articles, Links</a:t>
            </a:r>
          </a:p>
          <a:p>
            <a:r>
              <a:rPr lang="en-US" altLang="en-US" dirty="0">
                <a:latin typeface="Times New Roman" panose="02020603050405020304" pitchFamily="18" charset="0"/>
                <a:ea typeface="ＭＳ Ｐゴシック" panose="020B0600070205080204" pitchFamily="34" charset="-128"/>
              </a:rPr>
              <a:t> </a:t>
            </a:r>
          </a:p>
          <a:p>
            <a:r>
              <a:rPr lang="en-US" altLang="en-US" dirty="0">
                <a:latin typeface="Times New Roman" panose="02020603050405020304" pitchFamily="18" charset="0"/>
                <a:ea typeface="ＭＳ Ｐゴシック" panose="020B0600070205080204" pitchFamily="34" charset="-128"/>
              </a:rPr>
              <a:t>Effect of ionization on microbial air pollution in the dental clinic.</a:t>
            </a:r>
          </a:p>
          <a:p>
            <a:endParaRPr lang="en-US" altLang="en-US" dirty="0">
              <a:latin typeface="Times New Roman" panose="02020603050405020304" pitchFamily="18" charset="0"/>
              <a:ea typeface="ＭＳ Ｐゴシック" panose="020B0600070205080204" pitchFamily="34" charset="-128"/>
            </a:endParaRPr>
          </a:p>
          <a:p>
            <a:r>
              <a:rPr lang="en-US" altLang="en-US" dirty="0" err="1">
                <a:latin typeface="Times New Roman" panose="02020603050405020304" pitchFamily="18" charset="0"/>
                <a:ea typeface="ＭＳ Ｐゴシック" panose="020B0600070205080204" pitchFamily="34" charset="-128"/>
              </a:rPr>
              <a:t>Gabbay</a:t>
            </a:r>
            <a:r>
              <a:rPr lang="en-US" altLang="en-US" dirty="0">
                <a:latin typeface="Times New Roman" panose="02020603050405020304" pitchFamily="18" charset="0"/>
                <a:ea typeface="ＭＳ Ｐゴシック" panose="020B0600070205080204" pitchFamily="34" charset="-128"/>
              </a:rPr>
              <a:t> J, </a:t>
            </a:r>
            <a:r>
              <a:rPr lang="en-US" altLang="en-US" dirty="0" err="1">
                <a:latin typeface="Times New Roman" panose="02020603050405020304" pitchFamily="18" charset="0"/>
                <a:ea typeface="ＭＳ Ｐゴシック" panose="020B0600070205080204" pitchFamily="34" charset="-128"/>
              </a:rPr>
              <a:t>Bergerson</a:t>
            </a:r>
            <a:r>
              <a:rPr lang="en-US" altLang="en-US" dirty="0">
                <a:latin typeface="Times New Roman" panose="02020603050405020304" pitchFamily="18" charset="0"/>
                <a:ea typeface="ＭＳ Ｐゴシック" panose="020B0600070205080204" pitchFamily="34" charset="-128"/>
              </a:rPr>
              <a:t> O, Levi N, Brenner S, Eli I.</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Research Institute for Environmental Health, Sackler School of Medicine, Tel Aviv, Israel.</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The use of spray-producing instruments in the dental clinic continuously creates a potentially harmful contamination of the room environment. In the present study a 13.5-kV corona discharge ionizing generator was used in order to investigate the effect of ions on the microbial air pollution of the dental clinic. Samples of microbial air population were collected in 9-cm-diameter plates containing either </a:t>
            </a:r>
            <a:r>
              <a:rPr lang="en-US" altLang="en-US" dirty="0" err="1">
                <a:latin typeface="Times New Roman" panose="02020603050405020304" pitchFamily="18" charset="0"/>
                <a:ea typeface="ＭＳ Ｐゴシック" panose="020B0600070205080204" pitchFamily="34" charset="-128"/>
              </a:rPr>
              <a:t>Bacto</a:t>
            </a:r>
            <a:r>
              <a:rPr lang="en-US" altLang="en-US" dirty="0">
                <a:latin typeface="Times New Roman" panose="02020603050405020304" pitchFamily="18" charset="0"/>
                <a:ea typeface="ＭＳ Ｐゴシック" panose="020B0600070205080204" pitchFamily="34" charset="-128"/>
              </a:rPr>
              <a:t>-Brain Heart Infusion Agar or </a:t>
            </a:r>
            <a:r>
              <a:rPr lang="en-US" altLang="en-US" dirty="0" err="1">
                <a:latin typeface="Times New Roman" panose="02020603050405020304" pitchFamily="18" charset="0"/>
                <a:ea typeface="ＭＳ Ｐゴシック" panose="020B0600070205080204" pitchFamily="34" charset="-128"/>
              </a:rPr>
              <a:t>Bacto</a:t>
            </a:r>
            <a:r>
              <a:rPr lang="en-US" altLang="en-US" dirty="0">
                <a:latin typeface="Times New Roman" panose="02020603050405020304" pitchFamily="18" charset="0"/>
                <a:ea typeface="ＭＳ Ｐゴシック" panose="020B0600070205080204" pitchFamily="34" charset="-128"/>
              </a:rPr>
              <a:t>-Mitis </a:t>
            </a:r>
            <a:r>
              <a:rPr lang="en-US" altLang="en-US" dirty="0" err="1">
                <a:latin typeface="Times New Roman" panose="02020603050405020304" pitchFamily="18" charset="0"/>
                <a:ea typeface="ＭＳ Ｐゴシック" panose="020B0600070205080204" pitchFamily="34" charset="-128"/>
              </a:rPr>
              <a:t>Salivarius</a:t>
            </a:r>
            <a:r>
              <a:rPr lang="en-US" altLang="en-US" dirty="0">
                <a:latin typeface="Times New Roman" panose="02020603050405020304" pitchFamily="18" charset="0"/>
                <a:ea typeface="ＭＳ Ｐゴシック" panose="020B0600070205080204" pitchFamily="34" charset="-128"/>
              </a:rPr>
              <a:t> Agar and exposed to different time periods in various locations of an active dental clinic. Microbial air levels in the dental clinic were significantly reduced with the generator (by 40-50%). The data suggest that the ionizing generator can be used to reduce the microbial air pollution within the dental clinic, thus reducing the environmental hazard of infections to the staff.</a:t>
            </a:r>
          </a:p>
          <a:p>
            <a:endParaRPr lang="en-US" altLang="en-US" dirty="0">
              <a:latin typeface="Times New Roman" panose="02020603050405020304" pitchFamily="18" charset="0"/>
              <a:ea typeface="ＭＳ Ｐゴシック" panose="020B0600070205080204" pitchFamily="34" charset="-128"/>
            </a:endParaRPr>
          </a:p>
          <a:p>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2351131 [PubMed - indexed for MEDLINE]</a:t>
            </a:r>
          </a:p>
          <a:p>
            <a:r>
              <a:rPr lang="en-US" altLang="en-US" dirty="0">
                <a:latin typeface="Times New Roman" panose="02020603050405020304" pitchFamily="18" charset="0"/>
                <a:ea typeface="ＭＳ Ｐゴシック" panose="020B0600070205080204" pitchFamily="34" charset="-128"/>
              </a:rPr>
              <a:t>Cancer Lett. 2005 Sep 16; [</a:t>
            </a:r>
            <a:r>
              <a:rPr lang="en-US" altLang="en-US" dirty="0" err="1">
                <a:latin typeface="Times New Roman" panose="02020603050405020304" pitchFamily="18" charset="0"/>
                <a:ea typeface="ＭＳ Ｐゴシック" panose="020B0600070205080204" pitchFamily="34" charset="-128"/>
              </a:rPr>
              <a:t>Epub</a:t>
            </a:r>
            <a:r>
              <a:rPr lang="en-US" altLang="en-US" dirty="0">
                <a:latin typeface="Times New Roman" panose="02020603050405020304" pitchFamily="18" charset="0"/>
                <a:ea typeface="ＭＳ Ｐゴシック" panose="020B0600070205080204" pitchFamily="34" charset="-128"/>
              </a:rPr>
              <a:t> ahead of print]	Related Articles, Links</a:t>
            </a:r>
          </a:p>
          <a:p>
            <a:r>
              <a:rPr lang="en-US" altLang="en-US" dirty="0">
                <a:latin typeface="Times New Roman" panose="02020603050405020304" pitchFamily="18" charset="0"/>
                <a:ea typeface="ＭＳ Ｐゴシック" panose="020B0600070205080204" pitchFamily="34" charset="-128"/>
              </a:rPr>
              <a:t> </a:t>
            </a:r>
          </a:p>
          <a:p>
            <a:r>
              <a:rPr lang="en-US" altLang="en-US" dirty="0">
                <a:latin typeface="Times New Roman" panose="02020603050405020304" pitchFamily="18" charset="0"/>
                <a:ea typeface="ＭＳ Ｐゴシック" panose="020B0600070205080204" pitchFamily="34" charset="-128"/>
              </a:rPr>
              <a:t>Water-generated negative air ions activate NK cell and inhibit carcinogenesis in mice.</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Yamada R, </a:t>
            </a:r>
            <a:r>
              <a:rPr lang="en-US" altLang="en-US" dirty="0" err="1">
                <a:latin typeface="Times New Roman" panose="02020603050405020304" pitchFamily="18" charset="0"/>
                <a:ea typeface="ＭＳ Ｐゴシック" panose="020B0600070205080204" pitchFamily="34" charset="-128"/>
              </a:rPr>
              <a:t>Yanoma</a:t>
            </a:r>
            <a:r>
              <a:rPr lang="en-US" altLang="en-US" dirty="0">
                <a:latin typeface="Times New Roman" panose="02020603050405020304" pitchFamily="18" charset="0"/>
                <a:ea typeface="ＭＳ Ｐゴシック" panose="020B0600070205080204" pitchFamily="34" charset="-128"/>
              </a:rPr>
              <a:t> S, Akaike M, </a:t>
            </a:r>
            <a:r>
              <a:rPr lang="en-US" altLang="en-US" dirty="0" err="1">
                <a:latin typeface="Times New Roman" panose="02020603050405020304" pitchFamily="18" charset="0"/>
                <a:ea typeface="ＭＳ Ｐゴシック" panose="020B0600070205080204" pitchFamily="34" charset="-128"/>
              </a:rPr>
              <a:t>Tsuburaya</a:t>
            </a:r>
            <a:r>
              <a:rPr lang="en-US" altLang="en-US" dirty="0">
                <a:latin typeface="Times New Roman" panose="02020603050405020304" pitchFamily="18" charset="0"/>
                <a:ea typeface="ＭＳ Ｐゴシック" panose="020B0600070205080204" pitchFamily="34" charset="-128"/>
              </a:rPr>
              <a:t> A, </a:t>
            </a:r>
            <a:r>
              <a:rPr lang="en-US" altLang="en-US" dirty="0" err="1">
                <a:latin typeface="Times New Roman" panose="02020603050405020304" pitchFamily="18" charset="0"/>
                <a:ea typeface="ＭＳ Ｐゴシック" panose="020B0600070205080204" pitchFamily="34" charset="-128"/>
              </a:rPr>
              <a:t>Sugimasa</a:t>
            </a:r>
            <a:r>
              <a:rPr lang="en-US" altLang="en-US" dirty="0">
                <a:latin typeface="Times New Roman" panose="02020603050405020304" pitchFamily="18" charset="0"/>
                <a:ea typeface="ＭＳ Ｐゴシック" panose="020B0600070205080204" pitchFamily="34" charset="-128"/>
              </a:rPr>
              <a:t> Y, </a:t>
            </a:r>
            <a:r>
              <a:rPr lang="en-US" altLang="en-US" dirty="0" err="1">
                <a:latin typeface="Times New Roman" panose="02020603050405020304" pitchFamily="18" charset="0"/>
                <a:ea typeface="ＭＳ Ｐゴシック" panose="020B0600070205080204" pitchFamily="34" charset="-128"/>
              </a:rPr>
              <a:t>Takemiya</a:t>
            </a:r>
            <a:r>
              <a:rPr lang="en-US" altLang="en-US" dirty="0">
                <a:latin typeface="Times New Roman" panose="02020603050405020304" pitchFamily="18" charset="0"/>
                <a:ea typeface="ＭＳ Ｐゴシック" panose="020B0600070205080204" pitchFamily="34" charset="-128"/>
              </a:rPr>
              <a:t> S, </a:t>
            </a:r>
            <a:r>
              <a:rPr lang="en-US" altLang="en-US" dirty="0" err="1">
                <a:latin typeface="Times New Roman" panose="02020603050405020304" pitchFamily="18" charset="0"/>
                <a:ea typeface="ＭＳ Ｐゴシック" panose="020B0600070205080204" pitchFamily="34" charset="-128"/>
              </a:rPr>
              <a:t>Motohashi</a:t>
            </a:r>
            <a:r>
              <a:rPr lang="en-US" altLang="en-US" dirty="0">
                <a:latin typeface="Times New Roman" panose="02020603050405020304" pitchFamily="18" charset="0"/>
                <a:ea typeface="ＭＳ Ｐゴシック" panose="020B0600070205080204" pitchFamily="34" charset="-128"/>
              </a:rPr>
              <a:t> H, </a:t>
            </a:r>
            <a:r>
              <a:rPr lang="en-US" altLang="en-US" dirty="0" err="1">
                <a:latin typeface="Times New Roman" panose="02020603050405020304" pitchFamily="18" charset="0"/>
                <a:ea typeface="ＭＳ Ｐゴシック" panose="020B0600070205080204" pitchFamily="34" charset="-128"/>
              </a:rPr>
              <a:t>Rino</a:t>
            </a:r>
            <a:r>
              <a:rPr lang="en-US" altLang="en-US" dirty="0">
                <a:latin typeface="Times New Roman" panose="02020603050405020304" pitchFamily="18" charset="0"/>
                <a:ea typeface="ＭＳ Ｐゴシック" panose="020B0600070205080204" pitchFamily="34" charset="-128"/>
              </a:rPr>
              <a:t> Y, </a:t>
            </a:r>
            <a:r>
              <a:rPr lang="en-US" altLang="en-US" dirty="0" err="1">
                <a:latin typeface="Times New Roman" panose="02020603050405020304" pitchFamily="18" charset="0"/>
                <a:ea typeface="ＭＳ Ｐゴシック" panose="020B0600070205080204" pitchFamily="34" charset="-128"/>
              </a:rPr>
              <a:t>Takanashi</a:t>
            </a:r>
            <a:r>
              <a:rPr lang="en-US" altLang="en-US" dirty="0">
                <a:latin typeface="Times New Roman" panose="02020603050405020304" pitchFamily="18" charset="0"/>
                <a:ea typeface="ＭＳ Ｐゴシック" panose="020B0600070205080204" pitchFamily="34" charset="-128"/>
              </a:rPr>
              <a:t> Y, </a:t>
            </a:r>
            <a:r>
              <a:rPr lang="en-US" altLang="en-US" dirty="0" err="1">
                <a:latin typeface="Times New Roman" panose="02020603050405020304" pitchFamily="18" charset="0"/>
                <a:ea typeface="ＭＳ Ｐゴシック" panose="020B0600070205080204" pitchFamily="34" charset="-128"/>
              </a:rPr>
              <a:t>Imada</a:t>
            </a:r>
            <a:r>
              <a:rPr lang="en-US" altLang="en-US" dirty="0">
                <a:latin typeface="Times New Roman" panose="02020603050405020304" pitchFamily="18" charset="0"/>
                <a:ea typeface="ＭＳ Ｐゴシック" panose="020B0600070205080204" pitchFamily="34" charset="-128"/>
              </a:rPr>
              <a:t> T.</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First Department of Surgery, Yokohama City University, Yokohama, Japan.</a:t>
            </a: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Negative ions are considered to have potential health benefits, but few studies have examined their effects in vivo. We studied water-generated negative ions (</a:t>
            </a:r>
            <a:r>
              <a:rPr lang="en-US" altLang="en-US" dirty="0" err="1">
                <a:latin typeface="Times New Roman" panose="02020603050405020304" pitchFamily="18" charset="0"/>
                <a:ea typeface="ＭＳ Ｐゴシック" panose="020B0600070205080204" pitchFamily="34" charset="-128"/>
              </a:rPr>
              <a:t>WNI</a:t>
            </a:r>
            <a:r>
              <a:rPr lang="en-US" altLang="en-US" dirty="0">
                <a:latin typeface="Times New Roman" panose="02020603050405020304" pitchFamily="18" charset="0"/>
                <a:ea typeface="ＭＳ Ｐゴシック" panose="020B0600070205080204" pitchFamily="34" charset="-128"/>
              </a:rPr>
              <a:t>) with respect to physical properties as well as immunologic activation and anti-tumor activity (inhibition of carcinogenesis and tumor growth) in mice. Electrically, generated negative ions (ENI) served as control. Water-generated negative ions had a long life, significantly enhanced the cytotoxic activity of natural killer cells, and significantly decreased the incidence of cancer and inhibited tumor growth. Anti-tumor effects were attributed to enhancement of natural killer cell activity. The mechanisms and applications of negative ions warrant further investigation.</a:t>
            </a:r>
          </a:p>
          <a:p>
            <a:endParaRPr lang="en-US" altLang="en-US" dirty="0">
              <a:latin typeface="Times New Roman" panose="02020603050405020304" pitchFamily="18" charset="0"/>
              <a:ea typeface="ＭＳ Ｐゴシック" panose="020B0600070205080204" pitchFamily="34" charset="-128"/>
            </a:endParaRPr>
          </a:p>
          <a:p>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16171944 [PubMed - as supplied by publisher]</a:t>
            </a:r>
          </a:p>
          <a:p>
            <a:endParaRPr lang="en-US" altLang="en-US"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235418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A3EE3C4A-B6B1-BC4B-8216-071BCE54FB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72F3212-6636-094B-A609-43327667736A}" type="slidenum">
              <a:rPr lang="en-US" altLang="en-US" sz="1200"/>
              <a:pPr/>
              <a:t>40</a:t>
            </a:fld>
            <a:endParaRPr lang="en-US" altLang="en-US" sz="1200"/>
          </a:p>
        </p:txBody>
      </p:sp>
      <p:sp>
        <p:nvSpPr>
          <p:cNvPr id="168963" name="Rectangle 2">
            <a:extLst>
              <a:ext uri="{FF2B5EF4-FFF2-40B4-BE49-F238E27FC236}">
                <a16:creationId xmlns:a16="http://schemas.microsoft.com/office/drawing/2014/main" id="{7EEEDF41-2997-D443-B1A1-142160884253}"/>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721A45FD-E6A7-2C44-91E2-7D0BEFBACE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8377316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Cancer Med. 2019 Oct;8(13):6139-6150.</a:t>
            </a:r>
          </a:p>
          <a:p>
            <a:r>
              <a:rPr lang="en-US" dirty="0" err="1"/>
              <a:t>doi</a:t>
            </a:r>
            <a:r>
              <a:rPr lang="en-US" dirty="0"/>
              <a:t>: 10.1002/cam4.2499. </a:t>
            </a:r>
            <a:r>
              <a:rPr lang="en-US" dirty="0" err="1"/>
              <a:t>Epub</a:t>
            </a:r>
            <a:r>
              <a:rPr lang="en-US" dirty="0"/>
              <a:t> 2019 Aug 12.</a:t>
            </a:r>
          </a:p>
          <a:p>
            <a:r>
              <a:rPr lang="en-US" dirty="0"/>
              <a:t>Risk of cancer and longest-held occupations in Japanese workers: A multicenter hospital-based case-control study</a:t>
            </a:r>
          </a:p>
          <a:p>
            <a:r>
              <a:rPr lang="en-US" dirty="0"/>
              <a:t>Rena Kaneko  1   2 , Masayoshi </a:t>
            </a:r>
            <a:r>
              <a:rPr lang="en-US" dirty="0" err="1"/>
              <a:t>Zaitsu</a:t>
            </a:r>
            <a:r>
              <a:rPr lang="en-US" dirty="0"/>
              <a:t>  2 , </a:t>
            </a:r>
            <a:r>
              <a:rPr lang="en-US" dirty="0" err="1"/>
              <a:t>Yuzuru</a:t>
            </a:r>
            <a:r>
              <a:rPr lang="en-US" dirty="0"/>
              <a:t> Sato  1 , </a:t>
            </a:r>
            <a:r>
              <a:rPr lang="en-US" dirty="0" err="1"/>
              <a:t>Yasuki</a:t>
            </a:r>
            <a:r>
              <a:rPr lang="en-US" dirty="0"/>
              <a:t> Kobayashi  2</a:t>
            </a:r>
          </a:p>
          <a:p>
            <a:r>
              <a:rPr lang="en-US" dirty="0"/>
              <a:t>Affiliations</a:t>
            </a:r>
          </a:p>
          <a:p>
            <a:endParaRPr lang="en-US" dirty="0"/>
          </a:p>
          <a:p>
            <a:r>
              <a:rPr lang="en-US" dirty="0"/>
              <a:t>    </a:t>
            </a:r>
            <a:r>
              <a:rPr lang="en-US" dirty="0" err="1"/>
              <a:t>PMID</a:t>
            </a:r>
            <a:r>
              <a:rPr lang="en-US" dirty="0"/>
              <a:t>: 31407499 </a:t>
            </a:r>
            <a:r>
              <a:rPr lang="en-US" dirty="0" err="1"/>
              <a:t>PMCID</a:t>
            </a:r>
            <a:r>
              <a:rPr lang="en-US" dirty="0"/>
              <a:t>: PMC6792488 </a:t>
            </a:r>
            <a:r>
              <a:rPr lang="en-US" dirty="0" err="1"/>
              <a:t>DOI</a:t>
            </a:r>
            <a:r>
              <a:rPr lang="en-US" dirty="0"/>
              <a:t>: 10.1002/cam4.2499 </a:t>
            </a:r>
          </a:p>
          <a:p>
            <a:endParaRPr lang="en-US" dirty="0"/>
          </a:p>
          <a:p>
            <a:r>
              <a:rPr lang="en-US" dirty="0"/>
              <a:t>Free PMC article</a:t>
            </a:r>
          </a:p>
          <a:p>
            <a:r>
              <a:rPr lang="en-US" dirty="0"/>
              <a:t>Abstract</a:t>
            </a:r>
          </a:p>
          <a:p>
            <a:endParaRPr lang="en-US" dirty="0"/>
          </a:p>
          <a:p>
            <a:r>
              <a:rPr lang="en-US" dirty="0"/>
              <a:t>Objectives: Little is known about the risk of developing various cancers according to occupation and occupational physical activity.</a:t>
            </a:r>
          </a:p>
          <a:p>
            <a:endParaRPr lang="en-US" dirty="0"/>
          </a:p>
          <a:p>
            <a:r>
              <a:rPr lang="en-US" dirty="0"/>
              <a:t>Methods: Using nationwide clinical inpatient data (1984-2017) in Japan, we undertook a multicentered, matched case-control study with regard to the risk of developing various cancers according to occupation and using patients admitted with fractures as controls. Using standardized national occupation and industrial classifications, we first identified the longest-held job for each patient. Using sales workers as the reference group, odds ratios (</a:t>
            </a:r>
            <a:r>
              <a:rPr lang="en-US" dirty="0" err="1"/>
              <a:t>ORs</a:t>
            </a:r>
            <a:r>
              <a:rPr lang="en-US" dirty="0"/>
              <a:t>) and 95% confidence intervals (CIs) were estimated by conditional logistic regression, adjusted for age, admission period, and the admitting hospital, with smoking, alcohol consumption, and lifestyle diseases as covariates. The risk of high and low occupational physical activity was also estimated.</a:t>
            </a:r>
          </a:p>
          <a:p>
            <a:endParaRPr lang="en-US" dirty="0"/>
          </a:p>
          <a:p>
            <a:r>
              <a:rPr lang="en-US" dirty="0"/>
              <a:t>Results: Across all occupations, a reduced risk for all common cancers among males was observed among those occupations associated with high physical activities, such as agriculture. People in these occupations tended to show a lower risk for most cancers, including, for example, prostate cancer (OR 0.58, 95% CI 0.45-0.75) and lung cancer (OR 0.63, 95% CI 0.51-0.76). For females, the breast cancer risk was low in women engaged in agriculture (OR 0.58, 95% CI 0.45-0.75) and in those occupations with high levels of occupational physical activity (OR 0.58, 95% CI 0.52-0.66).</a:t>
            </a:r>
          </a:p>
          <a:p>
            <a:endParaRPr lang="en-US" dirty="0"/>
          </a:p>
          <a:p>
            <a:r>
              <a:rPr lang="en-US" dirty="0"/>
              <a:t>Conclusions: This study revealed differences in cancer risk among diverse occupations in Japan. Specifically, those occupations associated with high levels of physical activity may be associated with a decreased risk of cancer.</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41</a:t>
            </a:fld>
            <a:endParaRPr lang="en-US"/>
          </a:p>
        </p:txBody>
      </p:sp>
    </p:spTree>
    <p:extLst>
      <p:ext uri="{BB962C8B-B14F-4D97-AF65-F5344CB8AC3E}">
        <p14:creationId xmlns:p14="http://schemas.microsoft.com/office/powerpoint/2010/main" val="42581787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Zhang M, Dai X, Chen G, </a:t>
            </a:r>
            <a:r>
              <a:rPr lang="en-US" dirty="0" err="1"/>
              <a:t>Jin</a:t>
            </a:r>
            <a:r>
              <a:rPr lang="en-US" dirty="0"/>
              <a:t> X, Zhao Y, Mei K, Wu Z, Huang H. Analysis of the distribution characteristics of prostate cancer and its environmental factors in China. Environ Sci </a:t>
            </a:r>
            <a:r>
              <a:rPr lang="en-US" dirty="0" err="1"/>
              <a:t>Pollut</a:t>
            </a:r>
            <a:r>
              <a:rPr lang="en-US" dirty="0"/>
              <a:t> Res Int. 2023 Mar;30(11):29349-29368.</a:t>
            </a:r>
          </a:p>
          <a:p>
            <a:endParaRPr lang="en-US" dirty="0"/>
          </a:p>
          <a:p>
            <a:endParaRPr lang="en-US" dirty="0"/>
          </a:p>
          <a:p>
            <a:r>
              <a:rPr lang="en-US" dirty="0"/>
              <a:t>The high incidence and mortality and the increasing trend of prostate cancer has been one of the public health issues in many countries and regions. Meanwhile, the </a:t>
            </a:r>
            <a:r>
              <a:rPr lang="en-US" dirty="0" err="1"/>
              <a:t>spatio</a:t>
            </a:r>
            <a:r>
              <a:rPr lang="en-US" dirty="0"/>
              <a:t>-temporal heterogeneity of prostate cancer implies that lifestyle and ecological changes may be associated with prostate cancer, however, sufficient evidence is still lacking. This paper tried to reveal the spatial and temporal distribution characteristics of prostate cancer in China and explore the potential associations with related socioeconomic and natural condition factors. Data on prostate cancer incidence and mortality in 182 counties (districts) in mainland China from 2014-2016 were collected, and the distribution characteristics of prostate cancer were analyzed using spatiotemporal scan statistic. Spatial regression models and </a:t>
            </a:r>
            <a:r>
              <a:rPr lang="en-US" dirty="0" err="1"/>
              <a:t>geodetector</a:t>
            </a:r>
            <a:r>
              <a:rPr lang="en-US" dirty="0"/>
              <a:t> method were used to analyze the potential associations between meteorological conditions, socioeconomic development, and prostate cancer incidence and mortality. </a:t>
            </a:r>
            <a:r>
              <a:rPr lang="en-US" dirty="0" err="1"/>
              <a:t>SaTScan</a:t>
            </a:r>
            <a:r>
              <a:rPr lang="en-US" dirty="0"/>
              <a:t>, </a:t>
            </a:r>
            <a:r>
              <a:rPr lang="en-US" dirty="0" err="1"/>
              <a:t>GeoDa</a:t>
            </a:r>
            <a:r>
              <a:rPr lang="en-US" dirty="0"/>
              <a:t>, and </a:t>
            </a:r>
            <a:r>
              <a:rPr lang="en-US" dirty="0" err="1"/>
              <a:t>GeoDetector</a:t>
            </a:r>
            <a:r>
              <a:rPr lang="en-US" dirty="0"/>
              <a:t> were used for the above statistical analyses. The high-risk clusters for prostate cancer incidence and mortality were located in southeastern China, and the low-risk clusters were located in north-central China. Spatial regression models showed that the number of industrial enterprises/km2 (incidence: </a:t>
            </a:r>
            <a:r>
              <a:rPr lang="el-GR" dirty="0"/>
              <a:t>β = 0.322, </a:t>
            </a:r>
            <a:r>
              <a:rPr lang="en-US" dirty="0"/>
              <a:t>P &lt; 0.001; mortality: </a:t>
            </a:r>
            <a:r>
              <a:rPr lang="el-GR" dirty="0"/>
              <a:t>β = 0.179, </a:t>
            </a:r>
            <a:r>
              <a:rPr lang="en-US" dirty="0"/>
              <a:t>P &lt; 0.001), GDP (incidence:</a:t>
            </a:r>
            <a:r>
              <a:rPr lang="el-GR" dirty="0"/>
              <a:t>β = 0.553, </a:t>
            </a:r>
            <a:r>
              <a:rPr lang="en-US" dirty="0"/>
              <a:t>P &lt; 0.001; mortality: </a:t>
            </a:r>
            <a:r>
              <a:rPr lang="el-GR" dirty="0"/>
              <a:t>β = 0.324, </a:t>
            </a:r>
            <a:r>
              <a:rPr lang="en-US" dirty="0"/>
              <a:t>P &lt; 0.001), number of beds in medical and health institutions/1000 persons (incidence: </a:t>
            </a:r>
            <a:r>
              <a:rPr lang="el-GR" dirty="0"/>
              <a:t>β = 0.111, </a:t>
            </a:r>
            <a:r>
              <a:rPr lang="en-US" dirty="0"/>
              <a:t>P = 0.005; mortality: </a:t>
            </a:r>
            <a:r>
              <a:rPr lang="el-GR" dirty="0"/>
              <a:t>β = 0.068, </a:t>
            </a:r>
            <a:r>
              <a:rPr lang="en-US" dirty="0"/>
              <a:t>P = 0.021), and urbanization rate (incidence: </a:t>
            </a:r>
            <a:r>
              <a:rPr lang="el-GR" dirty="0"/>
              <a:t>β = 0.156, </a:t>
            </a:r>
            <a:r>
              <a:rPr lang="en-US" dirty="0"/>
              <a:t>P &lt; 0.001; mortality: </a:t>
            </a:r>
            <a:r>
              <a:rPr lang="el-GR" dirty="0"/>
              <a:t>β = 0.100, </a:t>
            </a:r>
            <a:r>
              <a:rPr lang="en-US" dirty="0"/>
              <a:t>P &lt; 0.001) were positively associated with the incidence and mortality of prostate cancer. The urbanization rate (incidence: q = 0.185, P &lt; 0.001; mortality: q = 0.182, P &lt; 0.001) has the greatest explanatory power, and the interaction of all factors was bivariate enhanced or nonlinearly enhanced. The distribution of prostate cancer in China has obvious spatial heterogeneity. The incidence and mortality rate of prostate cancer are on the rise, and special plans should be formulated in each region according to local conditions.</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42</a:t>
            </a:fld>
            <a:endParaRPr lang="en-US"/>
          </a:p>
        </p:txBody>
      </p:sp>
    </p:spTree>
    <p:extLst>
      <p:ext uri="{BB962C8B-B14F-4D97-AF65-F5344CB8AC3E}">
        <p14:creationId xmlns:p14="http://schemas.microsoft.com/office/powerpoint/2010/main" val="1108607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INTRO: Hi, I’m Dr. John Clark, I specialize in Lifestyle medicine.</a:t>
            </a:r>
            <a:r>
              <a:rPr lang="en-AU" sz="1200" b="1" kern="1200" dirty="0">
                <a:solidFill>
                  <a:schemeClr val="tx1"/>
                </a:solidFill>
                <a:effectLst/>
                <a:latin typeface="Calibri" charset="0"/>
                <a:ea typeface="ＭＳ Ｐゴシック" charset="-128"/>
                <a:cs typeface="ＭＳ Ｐゴシック" charset="-128"/>
              </a:rPr>
              <a:t> Lifestyle medicine maximizes your health above the probability of disease.</a:t>
            </a:r>
          </a:p>
          <a:p>
            <a:r>
              <a:rPr lang="en-US" dirty="0"/>
              <a:t>I have now spent over 14 years now researching and teaching people how to overcome high blood pressure and other lifestyle diseases. </a:t>
            </a:r>
          </a:p>
        </p:txBody>
      </p:sp>
      <p:sp>
        <p:nvSpPr>
          <p:cNvPr id="4" name="Slide Number Placeholder 3"/>
          <p:cNvSpPr>
            <a:spLocks noGrp="1"/>
          </p:cNvSpPr>
          <p:nvPr>
            <p:ph type="sldNum" sz="quarter" idx="5"/>
          </p:nvPr>
        </p:nvSpPr>
        <p:spPr/>
        <p:txBody>
          <a:bodyPr/>
          <a:lstStyle/>
          <a:p>
            <a:fld id="{E16A3677-903B-A549-8AC3-6CD1A023B8F5}" type="slidenum">
              <a:rPr lang="en-US" altLang="en-US" smtClean="0"/>
              <a:pPr/>
              <a:t>4</a:t>
            </a:fld>
            <a:endParaRPr lang="en-US" altLang="en-US" dirty="0"/>
          </a:p>
        </p:txBody>
      </p:sp>
    </p:spTree>
    <p:extLst>
      <p:ext uri="{BB962C8B-B14F-4D97-AF65-F5344CB8AC3E}">
        <p14:creationId xmlns:p14="http://schemas.microsoft.com/office/powerpoint/2010/main" val="14804370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Wang Y, Jacobs </a:t>
            </a:r>
            <a:r>
              <a:rPr lang="en-US" dirty="0" err="1"/>
              <a:t>EJ</a:t>
            </a:r>
            <a:r>
              <a:rPr lang="en-US" dirty="0"/>
              <a:t>, </a:t>
            </a:r>
            <a:r>
              <a:rPr lang="en-US" dirty="0" err="1"/>
              <a:t>Gapstur</a:t>
            </a:r>
            <a:r>
              <a:rPr lang="en-US" dirty="0"/>
              <a:t> SM, </a:t>
            </a:r>
            <a:r>
              <a:rPr lang="en-US" dirty="0" err="1"/>
              <a:t>Maliniak</a:t>
            </a:r>
            <a:r>
              <a:rPr lang="en-US" dirty="0"/>
              <a:t> ML, </a:t>
            </a:r>
            <a:r>
              <a:rPr lang="en-US" dirty="0" err="1"/>
              <a:t>Gansler</a:t>
            </a:r>
            <a:r>
              <a:rPr lang="en-US" dirty="0"/>
              <a:t> T, McCullough ML, Stevens </a:t>
            </a:r>
            <a:r>
              <a:rPr lang="en-US" dirty="0" err="1"/>
              <a:t>VL</a:t>
            </a:r>
            <a:r>
              <a:rPr lang="en-US" dirty="0"/>
              <a:t>, Patel AV. Recreational Physical Activity in Relation to Prostate Cancer-specific Mortality Among Men with </a:t>
            </a:r>
            <a:r>
              <a:rPr lang="en-US" dirty="0" err="1"/>
              <a:t>Nonmetastatic</a:t>
            </a:r>
            <a:r>
              <a:rPr lang="en-US" dirty="0"/>
              <a:t> Prostate Cancer. </a:t>
            </a:r>
            <a:r>
              <a:rPr lang="en-US" dirty="0" err="1"/>
              <a:t>Eur</a:t>
            </a:r>
            <a:r>
              <a:rPr lang="en-US" dirty="0"/>
              <a:t> Urol. 2017 Dec;72(6):931-939.</a:t>
            </a:r>
          </a:p>
          <a:p>
            <a:endParaRPr lang="en-US" dirty="0"/>
          </a:p>
          <a:p>
            <a:r>
              <a:rPr lang="en-US" dirty="0"/>
              <a:t>Abstract</a:t>
            </a:r>
          </a:p>
          <a:p>
            <a:endParaRPr lang="en-US" dirty="0"/>
          </a:p>
          <a:p>
            <a:endParaRPr lang="en-US" dirty="0"/>
          </a:p>
          <a:p>
            <a:endParaRPr lang="en-US" dirty="0"/>
          </a:p>
          <a:p>
            <a:r>
              <a:rPr lang="en-US" dirty="0"/>
              <a:t>Background: Large prospective cohort studies need to confirm the associations between recreational physical activity (PA), including the most common type-walking, and prostate cancer-specific mortality (</a:t>
            </a:r>
            <a:r>
              <a:rPr lang="en-US" dirty="0" err="1"/>
              <a:t>PCSM</a:t>
            </a:r>
            <a:r>
              <a:rPr lang="en-US" dirty="0"/>
              <a:t>) among prostate cancer patients.</a:t>
            </a:r>
          </a:p>
          <a:p>
            <a:endParaRPr lang="en-US" dirty="0"/>
          </a:p>
          <a:p>
            <a:endParaRPr lang="en-US" dirty="0"/>
          </a:p>
          <a:p>
            <a:endParaRPr lang="en-US" dirty="0"/>
          </a:p>
          <a:p>
            <a:r>
              <a:rPr lang="en-US" dirty="0"/>
              <a:t>Objective: To investigate the associations of recreational PA, reported before and after diagnosis, with </a:t>
            </a:r>
            <a:r>
              <a:rPr lang="en-US" dirty="0" err="1"/>
              <a:t>PCSM</a:t>
            </a:r>
            <a:r>
              <a:rPr lang="en-US" dirty="0"/>
              <a:t>, overall and by tumor risk category.</a:t>
            </a:r>
          </a:p>
          <a:p>
            <a:endParaRPr lang="en-US" dirty="0"/>
          </a:p>
          <a:p>
            <a:endParaRPr lang="en-US" dirty="0"/>
          </a:p>
          <a:p>
            <a:endParaRPr lang="en-US" dirty="0"/>
          </a:p>
          <a:p>
            <a:r>
              <a:rPr lang="en-US" dirty="0"/>
              <a:t>Design, setting, and participants: In a prospective cohort study conducted in the USA, men diagnosed with </a:t>
            </a:r>
            <a:r>
              <a:rPr lang="en-US" dirty="0" err="1"/>
              <a:t>nonmetastatic</a:t>
            </a:r>
            <a:r>
              <a:rPr lang="en-US" dirty="0"/>
              <a:t> prostate cancer between 1992/1993 and June 2011 were followed for mortality until 2012. Patients were included in pre- (n=7328) and/or postdiagnosis (n=5319) analyses.</a:t>
            </a:r>
          </a:p>
          <a:p>
            <a:endParaRPr lang="en-US" dirty="0"/>
          </a:p>
          <a:p>
            <a:endParaRPr lang="en-US" dirty="0"/>
          </a:p>
          <a:p>
            <a:endParaRPr lang="en-US" dirty="0"/>
          </a:p>
          <a:p>
            <a:r>
              <a:rPr lang="en-US" dirty="0"/>
              <a:t>Outcome measurements and statistical analysis: Cox proportional hazards models were used to assess </a:t>
            </a:r>
            <a:r>
              <a:rPr lang="en-US" dirty="0" err="1"/>
              <a:t>PCSM</a:t>
            </a:r>
            <a:r>
              <a:rPr lang="en-US" dirty="0"/>
              <a:t> with recreational PA.</a:t>
            </a:r>
          </a:p>
          <a:p>
            <a:endParaRPr lang="en-US" dirty="0"/>
          </a:p>
          <a:p>
            <a:endParaRPr lang="en-US" dirty="0"/>
          </a:p>
          <a:p>
            <a:endParaRPr lang="en-US" dirty="0"/>
          </a:p>
          <a:p>
            <a:r>
              <a:rPr lang="en-US" dirty="0"/>
              <a:t>Results and limitations: A total of 454 and 261 prostate cancer deaths occurred during pre- and postdiagnosis follow-up, respectively. Prior to diagnosis, engaging in ≥17.5 metabolic equivalent hours per week (MET-h/</a:t>
            </a:r>
            <a:r>
              <a:rPr lang="en-US" dirty="0" err="1"/>
              <a:t>wk</a:t>
            </a:r>
            <a:r>
              <a:rPr lang="en-US" dirty="0"/>
              <a:t>) of recreational PA, compared with 3.5-&lt;8.75 MET-h/</a:t>
            </a:r>
            <a:r>
              <a:rPr lang="en-US" dirty="0" err="1"/>
              <a:t>wk</a:t>
            </a:r>
            <a:r>
              <a:rPr lang="en-US" dirty="0"/>
              <a:t>, was associated with a significant 37% lower risk of </a:t>
            </a:r>
            <a:r>
              <a:rPr lang="en-US" dirty="0" err="1"/>
              <a:t>PCSM</a:t>
            </a:r>
            <a:r>
              <a:rPr lang="en-US" dirty="0"/>
              <a:t> (hazard ratio: 0.63, 95% confidence interval: 0.43-0.91, p trend=0.03) only among men with lower-risk tumors (Gleason score 2-7 and T1-T2; p interaction=0.02). A similar result was seen for walking but not for other recreational PA. After diagnosis, the same comparison (≥17.5 vs 3.5-&lt;8.75 MET-h/</a:t>
            </a:r>
            <a:r>
              <a:rPr lang="en-US" dirty="0" err="1"/>
              <a:t>wk</a:t>
            </a:r>
            <a:r>
              <a:rPr lang="en-US" dirty="0"/>
              <a:t>) was associated with a significant 31% lower risk of overall </a:t>
            </a:r>
            <a:r>
              <a:rPr lang="en-US" dirty="0" err="1"/>
              <a:t>PCSM</a:t>
            </a:r>
            <a:r>
              <a:rPr lang="en-US" dirty="0"/>
              <a:t> (hazard ratio: 0.69, 95% confidence interval: 0.49-0.95, p trend=0.006), which did not differ by tumor risk category. Postdiagnosis walking had a suggestive inverse association with </a:t>
            </a:r>
            <a:r>
              <a:rPr lang="en-US" dirty="0" err="1"/>
              <a:t>PCSM</a:t>
            </a:r>
            <a:r>
              <a:rPr lang="en-US" dirty="0"/>
              <a:t> (p trend=0.07). These results were observational and may not be generalized to patients with metastatic prostate cancer. Residual confounding due to a higher screening rate among men with lower-risk tumors cannot be ruled out.</a:t>
            </a:r>
          </a:p>
          <a:p>
            <a:endParaRPr lang="en-US" dirty="0"/>
          </a:p>
          <a:p>
            <a:endParaRPr lang="en-US" dirty="0"/>
          </a:p>
          <a:p>
            <a:endParaRPr lang="en-US" dirty="0"/>
          </a:p>
          <a:p>
            <a:r>
              <a:rPr lang="en-US" dirty="0"/>
              <a:t>Conclusions: The findings provide additional evidence for prostate cancer survivors to adhere to PA recommendations, and support clinical trials of exercise among prostate cancer survivors with progression or mortality as outcomes.</a:t>
            </a:r>
          </a:p>
          <a:p>
            <a:endParaRPr lang="en-US" dirty="0"/>
          </a:p>
          <a:p>
            <a:endParaRPr lang="en-US" dirty="0"/>
          </a:p>
          <a:p>
            <a:endParaRPr lang="en-US" dirty="0"/>
          </a:p>
          <a:p>
            <a:r>
              <a:rPr lang="en-US" dirty="0"/>
              <a:t>Patient summary: In a large follow-up study of men diagnosed with </a:t>
            </a:r>
            <a:r>
              <a:rPr lang="en-US" dirty="0" err="1"/>
              <a:t>nonmetastatic</a:t>
            </a:r>
            <a:r>
              <a:rPr lang="en-US" dirty="0"/>
              <a:t> prostate cancer, those who exercise more after diagnosis had a lower risk of dying from prostate cancer.</a:t>
            </a:r>
          </a:p>
          <a:p>
            <a:endParaRPr lang="en-US" dirty="0"/>
          </a:p>
          <a:p>
            <a:endParaRPr lang="en-US" dirty="0"/>
          </a:p>
          <a:p>
            <a:endParaRPr lang="en-US" dirty="0"/>
          </a:p>
          <a:p>
            <a:r>
              <a:rPr lang="en-US" dirty="0"/>
              <a:t>Thune I, Lund E. Physical activity and the risk of prostate and testicular cancer: a cohort study of 53,000 Norwegian men. Cancer Causes Control. 1994 Nov;5(6):549-56.</a:t>
            </a:r>
          </a:p>
          <a:p>
            <a:endParaRPr lang="en-US" dirty="0"/>
          </a:p>
          <a:p>
            <a:endParaRPr lang="en-US" dirty="0"/>
          </a:p>
          <a:p>
            <a:endParaRPr lang="en-US" dirty="0"/>
          </a:p>
          <a:p>
            <a:endParaRPr lang="en-US" dirty="0"/>
          </a:p>
          <a:p>
            <a:endParaRPr lang="en-US" dirty="0"/>
          </a:p>
          <a:p>
            <a:r>
              <a:rPr lang="en-US" dirty="0"/>
              <a:t>The associations between recreational and occupational physical activity and the subsequent risk of prostate and testicular cancer were examined in a population-based cohort study of 53,242 men in Norway. Age at study entry was 19 to 50 years. Information on physical activity was based on questionnaire responses and a brief clinical examination. A total of 220 prostate and 47 testicular cancer cases were recorded in the Cancer Registry of Norway during a mean follow-up time of 16.3 years. We found a nonsignificant, reduced, adjusted relative risk (RR) of prostate cancer with increased level of physical activity at work and among those men with the greatest recreational physical activity. When occupational and recreational physical activity were combined, a reduced adjusted risk of prostate cancer was observed among men who walked during occupational hours and performed either moderate recreational activity (RR = 0.61, 95 percent confidence interval [CI] = 0.36 to 1.01) or regular recreational training (RR = 0.45, CI = 0.20 to 1.01) relative to sedentary men (test for trend, P = 0.03). Physically active men who were older than 60 years of age at diagnosis showed a reduced adjusted RR of borderline significance, while no association was observed for younger men. No evidence was found for any association between physical activity and testicular cancer regardless of physical activity at work and recreation.</a:t>
            </a:r>
          </a:p>
          <a:p>
            <a:endParaRPr lang="en-US" dirty="0"/>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43</a:t>
            </a:fld>
            <a:endParaRPr lang="en-US"/>
          </a:p>
        </p:txBody>
      </p:sp>
    </p:spTree>
    <p:extLst>
      <p:ext uri="{BB962C8B-B14F-4D97-AF65-F5344CB8AC3E}">
        <p14:creationId xmlns:p14="http://schemas.microsoft.com/office/powerpoint/2010/main" val="7969447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Vázquez-Salas RA, Torres-Sánchez L, </a:t>
            </a:r>
            <a:r>
              <a:rPr lang="en-US" dirty="0" err="1"/>
              <a:t>Galván</a:t>
            </a:r>
            <a:r>
              <a:rPr lang="en-US" dirty="0"/>
              <a:t>-Portillo M, López-Carrillo L, Moreno-</a:t>
            </a:r>
            <a:r>
              <a:rPr lang="en-US" dirty="0" err="1"/>
              <a:t>Macías</a:t>
            </a:r>
            <a:r>
              <a:rPr lang="en-US" dirty="0"/>
              <a:t> H, Rodríguez-Covarrubias F, Romero-Martínez M, Jiménez-Ríos </a:t>
            </a:r>
            <a:r>
              <a:rPr lang="en-US" dirty="0" err="1"/>
              <a:t>MÁ</a:t>
            </a:r>
            <a:r>
              <a:rPr lang="en-US" dirty="0"/>
              <a:t>. Association between life-course leisure-time physical activity and prostate cancer. </a:t>
            </a:r>
            <a:r>
              <a:rPr lang="en-US" dirty="0" err="1"/>
              <a:t>Salud</a:t>
            </a:r>
            <a:r>
              <a:rPr lang="en-US" dirty="0"/>
              <a:t> </a:t>
            </a:r>
            <a:r>
              <a:rPr lang="en-US" dirty="0" err="1"/>
              <a:t>Publica</a:t>
            </a:r>
            <a:r>
              <a:rPr lang="en-US" dirty="0"/>
              <a:t> Mex. 2022 Apr 8;64(2):169-178. </a:t>
            </a:r>
          </a:p>
          <a:p>
            <a:r>
              <a:rPr lang="en-US" b="1" dirty="0"/>
              <a:t>Abstract </a:t>
            </a:r>
          </a:p>
          <a:p>
            <a:r>
              <a:rPr lang="en-US" b="1" dirty="0"/>
              <a:t>Objective: </a:t>
            </a:r>
            <a:r>
              <a:rPr lang="en-US" dirty="0"/>
              <a:t>To evaluate the association between life-course leisure-time physical activity (PA) and prostate cancer (PC) among males living in Mexico City. Materials and meth-</a:t>
            </a:r>
            <a:r>
              <a:rPr lang="en-US" dirty="0" err="1"/>
              <a:t>ods</a:t>
            </a:r>
            <a:r>
              <a:rPr lang="en-US" dirty="0"/>
              <a:t>. Information from 394 incident PC cases and 794 </a:t>
            </a:r>
            <a:r>
              <a:rPr lang="en-US" dirty="0" err="1"/>
              <a:t>popula-tion</a:t>
            </a:r>
            <a:r>
              <a:rPr lang="en-US" dirty="0"/>
              <a:t> controls matched by age (± 5 years), was analyzed. Using leisure-time PA information at different life stages, life-course PA patterns were constructed. The association between PA and PC was estimated using an unconditional logistic </a:t>
            </a:r>
            <a:r>
              <a:rPr lang="en-US" dirty="0" err="1"/>
              <a:t>regres-sion</a:t>
            </a:r>
            <a:r>
              <a:rPr lang="en-US" dirty="0"/>
              <a:t> model. </a:t>
            </a:r>
          </a:p>
          <a:p>
            <a:r>
              <a:rPr lang="en-US" b="1" dirty="0"/>
              <a:t>Results: </a:t>
            </a:r>
            <a:r>
              <a:rPr lang="en-US" dirty="0"/>
              <a:t>Three life-course PA patterns were identified: low PA (71.0%), moderate PA (22.0%), and high PA (7.0%); this last pattern was characterized by higher levels and consistent PA practice. Compared with inactive males, those in the high PA pattern (OR: 0.50; 95%CI: 0.26-0.93) had significantly lower PC odds. </a:t>
            </a:r>
          </a:p>
          <a:p>
            <a:r>
              <a:rPr lang="en-US" b="1" dirty="0"/>
              <a:t>Conclusion: </a:t>
            </a:r>
            <a:r>
              <a:rPr lang="en-US" dirty="0"/>
              <a:t>Intense and regular PA could reduce the possibility of PC. These results are in accordance with PA World Health Organization rec-</a:t>
            </a:r>
            <a:r>
              <a:rPr lang="en-US" dirty="0" err="1"/>
              <a:t>ommendations</a:t>
            </a:r>
            <a:r>
              <a:rPr lang="en-US" dirty="0"/>
              <a:t>. </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44</a:t>
            </a:fld>
            <a:endParaRPr lang="en-US"/>
          </a:p>
        </p:txBody>
      </p:sp>
    </p:spTree>
    <p:extLst>
      <p:ext uri="{BB962C8B-B14F-4D97-AF65-F5344CB8AC3E}">
        <p14:creationId xmlns:p14="http://schemas.microsoft.com/office/powerpoint/2010/main" val="38435588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9E803119-83DC-6043-8778-EAF2D748A8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ahoma" panose="020B060403050404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Tahoma" panose="020B0604030504040204" pitchFamily="34" charset="0"/>
                <a:ea typeface="ＭＳ Ｐゴシック" panose="020B0600070205080204" pitchFamily="34" charset="-128"/>
              </a:defRPr>
            </a:lvl2pPr>
            <a:lvl3pPr marL="11430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3pPr>
            <a:lvl4pPr marL="16002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4pPr>
            <a:lvl5pPr marL="20574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9pPr>
          </a:lstStyle>
          <a:p>
            <a:pPr>
              <a:spcBef>
                <a:spcPct val="0"/>
              </a:spcBef>
            </a:pPr>
            <a:fld id="{97F3A4BF-17BB-794A-9442-ABAD4ACDFEFD}" type="slidenum">
              <a:rPr kumimoji="0" lang="en-US" altLang="en-US" smtClean="0">
                <a:latin typeface="Times New Roman" panose="02020603050405020304" pitchFamily="18" charset="0"/>
              </a:rPr>
              <a:pPr>
                <a:spcBef>
                  <a:spcPct val="0"/>
                </a:spcBef>
              </a:pPr>
              <a:t>45</a:t>
            </a:fld>
            <a:endParaRPr kumimoji="0" lang="en-US" altLang="en-US">
              <a:latin typeface="Times New Roman" panose="02020603050405020304" pitchFamily="18" charset="0"/>
            </a:endParaRPr>
          </a:p>
        </p:txBody>
      </p:sp>
      <p:sp>
        <p:nvSpPr>
          <p:cNvPr id="78850" name="Rectangle 1026">
            <a:extLst>
              <a:ext uri="{FF2B5EF4-FFF2-40B4-BE49-F238E27FC236}">
                <a16:creationId xmlns:a16="http://schemas.microsoft.com/office/drawing/2014/main" id="{154C6E87-0C26-8441-99F4-91DFD015B823}"/>
              </a:ext>
            </a:extLst>
          </p:cNvPr>
          <p:cNvSpPr>
            <a:spLocks noGrp="1" noRot="1" noChangeAspect="1" noChangeArrowheads="1" noTextEdit="1"/>
          </p:cNvSpPr>
          <p:nvPr>
            <p:ph type="sldImg"/>
          </p:nvPr>
        </p:nvSpPr>
        <p:spPr>
          <a:ln/>
        </p:spPr>
      </p:sp>
      <p:sp>
        <p:nvSpPr>
          <p:cNvPr id="78851" name="Rectangle 1027">
            <a:extLst>
              <a:ext uri="{FF2B5EF4-FFF2-40B4-BE49-F238E27FC236}">
                <a16:creationId xmlns:a16="http://schemas.microsoft.com/office/drawing/2014/main" id="{95CB8218-1382-5649-BDE3-4A2FB6C01F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Tahoma" panose="020B0604030504040204" pitchFamily="34" charset="0"/>
                <a:ea typeface="ＭＳ Ｐゴシック" panose="020B0600070205080204" pitchFamily="34" charset="-128"/>
                <a:cs typeface="Times New Roman" panose="02020603050405020304" pitchFamily="18" charset="0"/>
              </a:rPr>
              <a:t>Epidemiol Infect. 2006 Sep 7;:1-12 </a:t>
            </a:r>
          </a:p>
          <a:p>
            <a:r>
              <a:rPr lang="en-US" altLang="en-US" dirty="0">
                <a:latin typeface="Tahoma" panose="020B0604030504040204" pitchFamily="34" charset="0"/>
                <a:ea typeface="ＭＳ Ｐゴシック" panose="020B0600070205080204" pitchFamily="34" charset="-128"/>
                <a:cs typeface="Times New Roman" panose="02020603050405020304" pitchFamily="18" charset="0"/>
              </a:rPr>
              <a:t>Epidemic influenza and vitamin </a:t>
            </a:r>
            <a:r>
              <a:rPr lang="en-US" altLang="en-US" dirty="0" err="1">
                <a:latin typeface="Tahoma" panose="020B0604030504040204" pitchFamily="34" charset="0"/>
                <a:ea typeface="ＭＳ Ｐゴシック" panose="020B0600070205080204" pitchFamily="34" charset="-128"/>
                <a:cs typeface="Times New Roman" panose="02020603050405020304" pitchFamily="18" charset="0"/>
              </a:rPr>
              <a:t>D.Cannell</a:t>
            </a:r>
            <a:r>
              <a:rPr lang="en-US" altLang="en-US" dirty="0">
                <a:latin typeface="Tahoma" panose="020B0604030504040204" pitchFamily="34" charset="0"/>
                <a:ea typeface="ＭＳ Ｐゴシック" panose="020B0600070205080204" pitchFamily="34" charset="-128"/>
                <a:cs typeface="Times New Roman" panose="02020603050405020304" pitchFamily="18" charset="0"/>
              </a:rPr>
              <a:t> JJ, </a:t>
            </a:r>
            <a:r>
              <a:rPr lang="en-US" altLang="en-US" dirty="0" err="1">
                <a:latin typeface="Tahoma" panose="020B0604030504040204" pitchFamily="34" charset="0"/>
                <a:ea typeface="ＭＳ Ｐゴシック" panose="020B0600070205080204" pitchFamily="34" charset="-128"/>
                <a:cs typeface="Times New Roman" panose="02020603050405020304" pitchFamily="18" charset="0"/>
              </a:rPr>
              <a:t>Vieth</a:t>
            </a:r>
            <a:r>
              <a:rPr lang="en-US" altLang="en-US" dirty="0">
                <a:latin typeface="Tahoma" panose="020B0604030504040204" pitchFamily="34" charset="0"/>
                <a:ea typeface="ＭＳ Ｐゴシック" panose="020B0600070205080204" pitchFamily="34" charset="-128"/>
                <a:cs typeface="Times New Roman" panose="02020603050405020304" pitchFamily="18" charset="0"/>
              </a:rPr>
              <a:t> R, </a:t>
            </a:r>
            <a:r>
              <a:rPr lang="en-US" altLang="en-US" dirty="0" err="1">
                <a:latin typeface="Tahoma" panose="020B0604030504040204" pitchFamily="34" charset="0"/>
                <a:ea typeface="ＭＳ Ｐゴシック" panose="020B0600070205080204" pitchFamily="34" charset="-128"/>
                <a:cs typeface="Times New Roman" panose="02020603050405020304" pitchFamily="18" charset="0"/>
              </a:rPr>
              <a:t>Umhau</a:t>
            </a:r>
            <a:r>
              <a:rPr lang="en-US" altLang="en-US" dirty="0">
                <a:latin typeface="Tahoma" panose="020B0604030504040204" pitchFamily="34" charset="0"/>
                <a:ea typeface="ＭＳ Ｐゴシック" panose="020B0600070205080204" pitchFamily="34" charset="-128"/>
                <a:cs typeface="Times New Roman" panose="02020603050405020304" pitchFamily="18" charset="0"/>
              </a:rPr>
              <a:t> JC, </a:t>
            </a:r>
            <a:r>
              <a:rPr lang="en-US" altLang="en-US" dirty="0" err="1">
                <a:latin typeface="Tahoma" panose="020B0604030504040204" pitchFamily="34" charset="0"/>
                <a:ea typeface="ＭＳ Ｐゴシック" panose="020B0600070205080204" pitchFamily="34" charset="-128"/>
                <a:cs typeface="Times New Roman" panose="02020603050405020304" pitchFamily="18" charset="0"/>
              </a:rPr>
              <a:t>Holick</a:t>
            </a:r>
            <a:r>
              <a:rPr lang="en-US" altLang="en-US" dirty="0">
                <a:latin typeface="Tahoma" panose="020B0604030504040204" pitchFamily="34" charset="0"/>
                <a:ea typeface="ＭＳ Ｐゴシック" panose="020B0600070205080204" pitchFamily="34" charset="-128"/>
                <a:cs typeface="Times New Roman" panose="02020603050405020304" pitchFamily="18" charset="0"/>
              </a:rPr>
              <a:t> MF, Grant WB, </a:t>
            </a:r>
            <a:r>
              <a:rPr lang="en-US" altLang="en-US" dirty="0" err="1">
                <a:latin typeface="Tahoma" panose="020B0604030504040204" pitchFamily="34" charset="0"/>
                <a:ea typeface="ＭＳ Ｐゴシック" panose="020B0600070205080204" pitchFamily="34" charset="-128"/>
                <a:cs typeface="Times New Roman" panose="02020603050405020304" pitchFamily="18" charset="0"/>
              </a:rPr>
              <a:t>Madronich</a:t>
            </a:r>
            <a:r>
              <a:rPr lang="en-US" altLang="en-US" dirty="0">
                <a:latin typeface="Tahoma" panose="020B0604030504040204" pitchFamily="34" charset="0"/>
                <a:ea typeface="ＭＳ Ｐゴシック" panose="020B0600070205080204" pitchFamily="34" charset="-128"/>
                <a:cs typeface="Times New Roman" panose="02020603050405020304" pitchFamily="18" charset="0"/>
              </a:rPr>
              <a:t> S, Garland CF, </a:t>
            </a:r>
            <a:r>
              <a:rPr lang="en-US" altLang="en-US" dirty="0" err="1">
                <a:latin typeface="Tahoma" panose="020B0604030504040204" pitchFamily="34" charset="0"/>
                <a:ea typeface="ＭＳ Ｐゴシック" panose="020B0600070205080204" pitchFamily="34" charset="-128"/>
                <a:cs typeface="Times New Roman" panose="02020603050405020304" pitchFamily="18" charset="0"/>
              </a:rPr>
              <a:t>Giovannucci</a:t>
            </a:r>
            <a:r>
              <a:rPr lang="en-US" altLang="en-US" dirty="0">
                <a:latin typeface="Tahoma" panose="020B0604030504040204" pitchFamily="34" charset="0"/>
                <a:ea typeface="ＭＳ Ｐゴシック" panose="020B0600070205080204" pitchFamily="34" charset="-128"/>
                <a:cs typeface="Times New Roman" panose="02020603050405020304" pitchFamily="18" charset="0"/>
              </a:rPr>
              <a:t> E. </a:t>
            </a:r>
          </a:p>
          <a:p>
            <a:r>
              <a:rPr lang="en-US" altLang="en-US" dirty="0">
                <a:latin typeface="Tahoma" panose="020B0604030504040204" pitchFamily="34" charset="0"/>
                <a:ea typeface="ＭＳ Ｐゴシック" panose="020B0600070205080204" pitchFamily="34" charset="-128"/>
                <a:cs typeface="Times New Roman" panose="02020603050405020304" pitchFamily="18" charset="0"/>
              </a:rPr>
              <a:t>Atascadero State Hospital, 10333 El Camino Real, Atascadero, CA, USA.</a:t>
            </a:r>
          </a:p>
          <a:p>
            <a:r>
              <a:rPr lang="en-US" altLang="en-US" dirty="0">
                <a:latin typeface="Tahoma" panose="020B0604030504040204" pitchFamily="34" charset="0"/>
                <a:ea typeface="ＭＳ Ｐゴシック" panose="020B0600070205080204" pitchFamily="34" charset="-128"/>
                <a:cs typeface="Times New Roman" panose="02020603050405020304" pitchFamily="18" charset="0"/>
              </a:rPr>
              <a:t> </a:t>
            </a:r>
          </a:p>
          <a:p>
            <a:r>
              <a:rPr lang="en-US" altLang="en-US" dirty="0">
                <a:latin typeface="Tahoma" panose="020B0604030504040204" pitchFamily="34" charset="0"/>
                <a:ea typeface="ＭＳ Ｐゴシック" panose="020B0600070205080204" pitchFamily="34" charset="-128"/>
                <a:cs typeface="Times New Roman" panose="02020603050405020304" pitchFamily="18" charset="0"/>
              </a:rPr>
              <a:t>In 1981, R. Edgar Hope-Simpson proposed that a 'seasonal stimulus' intimately associated with solar radiation explained the remarkable seasonality of epidemic influenza. Solar radiation triggers robust seasonal vitamin D production in the skin; vitamin D deficiency is common in the winter, and activated vitamin D, 1,25(OH)2D, a steroid hormone, has profound effects on human immunity. 1,25(OH)2D acts as an immune system modulator, preventing excessive expression of inflammatory cytokines and increasing the 'oxidative burst' potential of macrophages. Perhaps most importantly, it dramatically stimulates the expression of potent anti-microbial peptides, which exist in neutrophils, monocytes, natural killer cells, and in epithelial cells lining the respiratory tract where they play a major role in protecting the lung from infection. Volunteers inoculated with live attenuated influenza virus are more likely to develop fever and serological evidence of an immune response in the winter. Vitamin D deficiency predisposes children to respiratory infections. Ultraviolet radiation (either from artificial sources or from sunlight) reduces the incidence of viral respiratory infections, as does cod liver oil (which contains vitamin D). An interventional study showed that vitamin D reduces the incidence of respiratory infections in children. We conclude that vitamin D, or lack of it, may be Hope-Simpson's 'seasonal stimulus'.</a:t>
            </a:r>
          </a:p>
          <a:p>
            <a:r>
              <a:rPr lang="en-US" altLang="en-US" dirty="0">
                <a:latin typeface="Tahoma" panose="020B0604030504040204" pitchFamily="34" charset="0"/>
                <a:ea typeface="ＭＳ Ｐゴシック" panose="020B0600070205080204" pitchFamily="34" charset="-128"/>
                <a:cs typeface="Times New Roman" panose="02020603050405020304" pitchFamily="18" charset="0"/>
              </a:rPr>
              <a:t> </a:t>
            </a:r>
          </a:p>
          <a:p>
            <a:r>
              <a:rPr lang="en-US" altLang="en-US" dirty="0" err="1">
                <a:latin typeface="Tahoma" panose="020B0604030504040204" pitchFamily="34" charset="0"/>
                <a:ea typeface="ＭＳ Ｐゴシック" panose="020B0600070205080204" pitchFamily="34" charset="-128"/>
                <a:cs typeface="Times New Roman" panose="02020603050405020304" pitchFamily="18" charset="0"/>
              </a:rPr>
              <a:t>PMID</a:t>
            </a:r>
            <a:r>
              <a:rPr lang="en-US" altLang="en-US" dirty="0">
                <a:latin typeface="Tahoma" panose="020B0604030504040204" pitchFamily="34" charset="0"/>
                <a:ea typeface="ＭＳ Ｐゴシック" panose="020B0600070205080204" pitchFamily="34" charset="-128"/>
                <a:cs typeface="Times New Roman" panose="02020603050405020304" pitchFamily="18" charset="0"/>
              </a:rPr>
              <a:t>: 16959053 [PubMed - as supplied by publisher]</a:t>
            </a:r>
          </a:p>
          <a:p>
            <a:endParaRPr lang="en-US" altLang="en-US"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13391515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Bonilla C, Gilbert R, Kemp JP, Timpson NJ, Evans DM, Donovan </a:t>
            </a:r>
            <a:r>
              <a:rPr lang="en-US" dirty="0" err="1"/>
              <a:t>JL</a:t>
            </a:r>
            <a:r>
              <a:rPr lang="en-US" dirty="0"/>
              <a:t>, </a:t>
            </a:r>
            <a:r>
              <a:rPr lang="en-US" dirty="0" err="1"/>
              <a:t>Hamdy</a:t>
            </a:r>
            <a:r>
              <a:rPr lang="en-US" dirty="0"/>
              <a:t> FC, Neal DE, Fraser </a:t>
            </a:r>
            <a:r>
              <a:rPr lang="en-US" dirty="0" err="1"/>
              <a:t>WD</a:t>
            </a:r>
            <a:r>
              <a:rPr lang="en-US" dirty="0"/>
              <a:t>, Davey SG, Lewis </a:t>
            </a:r>
            <a:r>
              <a:rPr lang="en-US" dirty="0" err="1"/>
              <a:t>SJ</a:t>
            </a:r>
            <a:r>
              <a:rPr lang="en-US" dirty="0"/>
              <a:t>, Lathrop M, Martin RM. Using genetic proxies for </a:t>
            </a:r>
            <a:r>
              <a:rPr lang="en-US" dirty="0" err="1"/>
              <a:t>lifecourse</a:t>
            </a:r>
            <a:r>
              <a:rPr lang="en-US" dirty="0"/>
              <a:t> sun exposure to assess the causal relationship of sun exposure with circulating vitamin d and prostate cancer risk. Cancer Epidemiol Biomarkers Prev. 2013 Apr;22(4):597-606.</a:t>
            </a:r>
          </a:p>
          <a:p>
            <a:endParaRPr lang="en-US" dirty="0"/>
          </a:p>
          <a:p>
            <a:r>
              <a:rPr lang="en-US" dirty="0"/>
              <a:t>Abstract</a:t>
            </a:r>
          </a:p>
          <a:p>
            <a:endParaRPr lang="en-US" dirty="0"/>
          </a:p>
          <a:p>
            <a:r>
              <a:rPr lang="en-US" dirty="0"/>
              <a:t>Background: Ecological and epidemiological studies have identified an inverse association of intensity and duration of sunlight exposure with prostate cancer, which may be explained by a reduction in vitamin D synthesis. Pigmentation traits influence sun exposure and therefore may affect prostate cancer risk. Because observational studies are vulnerable to confounding and measurement error, we used Mendelian randomization to examine the relationship of sun exposure with both prostate cancer risk and the intermediate phenotype, plasma levels of vitamin D.</a:t>
            </a:r>
          </a:p>
          <a:p>
            <a:endParaRPr lang="en-US" dirty="0"/>
          </a:p>
          <a:p>
            <a:r>
              <a:rPr lang="en-US" dirty="0"/>
              <a:t>Methods: We created a tanning, a skin color, and a freckling score as combinations of single nucleotide polymorphisms that have been previously associated with these phenotypes. A higher score indicates propensity to burn, have a lighter skin color and freckles. The scores were tested for association with vitamin D levels (25-hydroxyvitamin-D and 1,25-dihydroxyvitamin-D) and prostate-specific antigen detected prostate cancer in 3,123 White British individuals enrolled in the Prostate Testing for cancer and Treatment (</a:t>
            </a:r>
            <a:r>
              <a:rPr lang="en-US" dirty="0" err="1"/>
              <a:t>ProtecT</a:t>
            </a:r>
            <a:r>
              <a:rPr lang="en-US" dirty="0"/>
              <a:t>) study.</a:t>
            </a:r>
          </a:p>
          <a:p>
            <a:endParaRPr lang="en-US" dirty="0"/>
          </a:p>
          <a:p>
            <a:r>
              <a:rPr lang="en-US" dirty="0"/>
              <a:t>Results: The freckling score was inversely associated with 25(OH)D levels [change in 25(OH)D per score unit -0.27; 95% CI, -0.52% to -0.01%], and the tanning score was positively associated with prostate cancer risk (OR = 1.05; 95% CI, 1.02-1.09), after adjustment for population stratification and potential confounders.</a:t>
            </a:r>
          </a:p>
          <a:p>
            <a:endParaRPr lang="en-US" dirty="0"/>
          </a:p>
          <a:p>
            <a:r>
              <a:rPr lang="en-US" dirty="0"/>
              <a:t>Conclusions: Individuals who tend to burn are more likely to spend less time in the sun and consequently have lower plasma vitamin D levels and higher susceptibility to prostate cancer.</a:t>
            </a:r>
          </a:p>
          <a:p>
            <a:endParaRPr lang="en-US" dirty="0"/>
          </a:p>
          <a:p>
            <a:r>
              <a:rPr lang="en-US" dirty="0"/>
              <a:t>Impact: The use of pigmentation-related genetic scores is valuable for the assessment of the potential benefits of sun exposure with respect to prostate cancer risk.</a:t>
            </a:r>
          </a:p>
          <a:p>
            <a:endParaRPr lang="en-US" dirty="0"/>
          </a:p>
          <a:p>
            <a:endParaRPr lang="en-US" dirty="0"/>
          </a:p>
          <a:p>
            <a:r>
              <a:rPr lang="en-US" dirty="0"/>
              <a:t>John EM, Koo J, Schwartz GG. Sun exposure and prostate cancer risk: evidence for a protective effect of early-life exposure. Cancer Epidemiol Biomarkers Prev. 2007 Jun;16(6):1283-6.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Mounting experimental and epidemiologic evidence supports the hypothesis that vitamin D reduces the risk of prostate cancer. Some evidence suggests that prostate cancer risk may be influenced by sun exposure early in life. We analyzed data from the National Health and Nutrition Examination Survey I Epidemiologic Follow-up Study to examine associations of prostate cancer risk with early-life and adult residential sun exposure and adult sun exposures that were assessed through self-report, physician report, and dermatologic examination. We used solar radiation in the state of birth as a measure of sun exposure in early life. Follow-up from 1971 to 1975 (baseline) to 1992 identified 161 prostate cancer cases (102 nonfatal and 59 fatal) among non-Hispanic white men for whom sun exposure data were available. Significant inverse associations were found for men born in a region of high solar radiation (relative risk, 0.49, 95% confidence interval, 0.27-0.90 for high versus low solar radiation), with a slightly greater reduction for fatal than for nonfatal prostate cancer. Frequent recreational sun exposure in adulthood was associated with a significantly reduced risk of fatal prostate cancer only (relative risk, 0.47; 95% confidence interval, 0.23-0.99). These findings suggest that, in addition to sun exposure in adulthood, sun exposure in early life protects against prostate cancer. </a:t>
            </a:r>
          </a:p>
          <a:p>
            <a:endParaRPr lang="en-US" dirty="0"/>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46</a:t>
            </a:fld>
            <a:endParaRPr lang="en-US"/>
          </a:p>
        </p:txBody>
      </p:sp>
    </p:spTree>
    <p:extLst>
      <p:ext uri="{BB962C8B-B14F-4D97-AF65-F5344CB8AC3E}">
        <p14:creationId xmlns:p14="http://schemas.microsoft.com/office/powerpoint/2010/main" val="3016965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837809A1-3D03-3743-860C-750796A7A9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ahoma" panose="020B060403050404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Tahoma" panose="020B0604030504040204" pitchFamily="34" charset="0"/>
                <a:ea typeface="ＭＳ Ｐゴシック" panose="020B0600070205080204" pitchFamily="34" charset="-128"/>
              </a:defRPr>
            </a:lvl2pPr>
            <a:lvl3pPr marL="11430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3pPr>
            <a:lvl4pPr marL="16002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4pPr>
            <a:lvl5pPr marL="20574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9pPr>
          </a:lstStyle>
          <a:p>
            <a:pPr>
              <a:spcBef>
                <a:spcPct val="0"/>
              </a:spcBef>
            </a:pPr>
            <a:fld id="{640D4E7D-E366-EC42-B98E-F0107433ED59}" type="slidenum">
              <a:rPr kumimoji="0" lang="en-US" altLang="en-US" smtClean="0">
                <a:latin typeface="Times New Roman" panose="02020603050405020304" pitchFamily="18" charset="0"/>
              </a:rPr>
              <a:pPr>
                <a:spcBef>
                  <a:spcPct val="0"/>
                </a:spcBef>
              </a:pPr>
              <a:t>47</a:t>
            </a:fld>
            <a:endParaRPr kumimoji="0" lang="en-US" altLang="en-US">
              <a:latin typeface="Times New Roman" panose="02020603050405020304" pitchFamily="18" charset="0"/>
            </a:endParaRPr>
          </a:p>
        </p:txBody>
      </p:sp>
      <p:sp>
        <p:nvSpPr>
          <p:cNvPr id="114690" name="Rectangle 2">
            <a:extLst>
              <a:ext uri="{FF2B5EF4-FFF2-40B4-BE49-F238E27FC236}">
                <a16:creationId xmlns:a16="http://schemas.microsoft.com/office/drawing/2014/main" id="{744380DA-F395-8C48-8AAD-82D9EDADCCE9}"/>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B7413EC1-1918-094A-AD48-3D19720DF4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400" dirty="0">
                <a:latin typeface="Tahoma" panose="020B0604030504040204" pitchFamily="34" charset="0"/>
                <a:ea typeface="ＭＳ Ｐゴシック" panose="020B0600070205080204" pitchFamily="34" charset="-128"/>
              </a:rPr>
              <a:t>Immunology. 1984 May;52(1):41-8. </a:t>
            </a:r>
          </a:p>
          <a:p>
            <a:r>
              <a:rPr lang="en-US" altLang="en-US" sz="400" dirty="0">
                <a:latin typeface="Tahoma" panose="020B0604030504040204" pitchFamily="34" charset="0"/>
                <a:ea typeface="ＭＳ Ｐゴシック" panose="020B0600070205080204" pitchFamily="34" charset="-128"/>
              </a:rPr>
              <a:t>Effect of feeding a diet with half of the recommended levels of all vitamins on the natural and inducible levels of cytotoxic activity in mouse spleen cells.</a:t>
            </a: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Saxena </a:t>
            </a:r>
            <a:r>
              <a:rPr lang="en-US" altLang="en-US" sz="400" dirty="0" err="1">
                <a:latin typeface="Tahoma" panose="020B0604030504040204" pitchFamily="34" charset="0"/>
                <a:ea typeface="ＭＳ Ｐゴシック" panose="020B0600070205080204" pitchFamily="34" charset="-128"/>
              </a:rPr>
              <a:t>QB</a:t>
            </a:r>
            <a:r>
              <a:rPr lang="en-US" altLang="en-US" sz="400" dirty="0">
                <a:latin typeface="Tahoma" panose="020B0604030504040204" pitchFamily="34" charset="0"/>
                <a:ea typeface="ＭＳ Ｐゴシック" panose="020B0600070205080204" pitchFamily="34" charset="-128"/>
              </a:rPr>
              <a:t>, Saxena </a:t>
            </a:r>
            <a:r>
              <a:rPr lang="en-US" altLang="en-US" sz="400" dirty="0" err="1">
                <a:latin typeface="Tahoma" panose="020B0604030504040204" pitchFamily="34" charset="0"/>
                <a:ea typeface="ＭＳ Ｐゴシック" panose="020B0600070205080204" pitchFamily="34" charset="-128"/>
              </a:rPr>
              <a:t>RK</a:t>
            </a:r>
            <a:r>
              <a:rPr lang="en-US" altLang="en-US" sz="400" dirty="0">
                <a:latin typeface="Tahoma" panose="020B0604030504040204" pitchFamily="34" charset="0"/>
                <a:ea typeface="ＭＳ Ｐゴシック" panose="020B0600070205080204" pitchFamily="34" charset="-128"/>
              </a:rPr>
              <a:t>, Adler WH.</a:t>
            </a: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Groups of 6-week-old female C57Bl/6 mice were fed a normal diet with recommended levels of all vitamins or a vitamin-deficient (VD) diet containing half of the recommended level of each vitamin. At different time periods (1-11 weeks) after the initiation of diets, basal natural killer (NK) activity, interleukin-2 (IL-2) and concanavalin A (Con A)-induced cytotoxic activity, Con A-induced IL-2 production and levels of </a:t>
            </a:r>
            <a:r>
              <a:rPr lang="en-US" altLang="en-US" sz="400" dirty="0" err="1">
                <a:latin typeface="Tahoma" panose="020B0604030504040204" pitchFamily="34" charset="0"/>
                <a:ea typeface="ＭＳ Ｐゴシック" panose="020B0600070205080204" pitchFamily="34" charset="-128"/>
              </a:rPr>
              <a:t>allospecific</a:t>
            </a:r>
            <a:r>
              <a:rPr lang="en-US" altLang="en-US" sz="400" dirty="0">
                <a:latin typeface="Tahoma" panose="020B0604030504040204" pitchFamily="34" charset="0"/>
                <a:ea typeface="ＭＳ Ｐゴシック" panose="020B0600070205080204" pitchFamily="34" charset="-128"/>
              </a:rPr>
              <a:t> cytotoxic T cell activity generated in a mixed lymphocyte culture (MLC), were studied in spleen cells derived from control and VD mice. Results indicated that: (</a:t>
            </a:r>
            <a:r>
              <a:rPr lang="en-US" altLang="en-US" sz="400" dirty="0" err="1">
                <a:latin typeface="Tahoma" panose="020B0604030504040204" pitchFamily="34" charset="0"/>
                <a:ea typeface="ＭＳ Ｐゴシック" panose="020B0600070205080204" pitchFamily="34" charset="-128"/>
              </a:rPr>
              <a:t>i</a:t>
            </a:r>
            <a:r>
              <a:rPr lang="en-US" altLang="en-US" sz="400" dirty="0">
                <a:latin typeface="Tahoma" panose="020B0604030504040204" pitchFamily="34" charset="0"/>
                <a:ea typeface="ＭＳ Ｐゴシック" panose="020B0600070205080204" pitchFamily="34" charset="-128"/>
              </a:rPr>
              <a:t>) spleen NK activity remained normal until 2 weeks after the initiation of VD diet, fell steeply to low levels at the 4 and 5 week time points and remained depressed thereafter; (ii) IL-2- and Con A-induced levels of cytotoxic activity in spleen cells derived from VD mice declined at 4 weeks after the institution of VD diet, and then remained low throughout the study; (iii) the capacity of spleen cells from VD mice to generate IL-2 in response to Con A and cytotoxic T cells in response to allogeneic spleen cells, was normal at 1 and 4 weeks after initiation of the VD diet and was markedly depressed at the 6 and 9 week time points. These results suggest that partial combined deficiencies of dietary vitamins strongly influence assays of immune function.</a:t>
            </a:r>
          </a:p>
          <a:p>
            <a:endParaRPr lang="en-US" altLang="en-US"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653667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863A8609-04FC-2F48-9452-C0383065B9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ahoma" panose="020B060403050404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Tahoma" panose="020B0604030504040204" pitchFamily="34" charset="0"/>
                <a:ea typeface="ＭＳ Ｐゴシック" panose="020B0600070205080204" pitchFamily="34" charset="-128"/>
              </a:defRPr>
            </a:lvl2pPr>
            <a:lvl3pPr marL="11430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3pPr>
            <a:lvl4pPr marL="16002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4pPr>
            <a:lvl5pPr marL="20574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9pPr>
          </a:lstStyle>
          <a:p>
            <a:pPr>
              <a:spcBef>
                <a:spcPct val="0"/>
              </a:spcBef>
            </a:pPr>
            <a:fld id="{0A9236AA-7E3E-A346-A205-F037ED023FA9}" type="slidenum">
              <a:rPr kumimoji="0" lang="en-US" altLang="en-US" smtClean="0">
                <a:latin typeface="Times New Roman" panose="02020603050405020304" pitchFamily="18" charset="0"/>
              </a:rPr>
              <a:pPr>
                <a:spcBef>
                  <a:spcPct val="0"/>
                </a:spcBef>
              </a:pPr>
              <a:t>48</a:t>
            </a:fld>
            <a:endParaRPr kumimoji="0" lang="en-US" altLang="en-US">
              <a:latin typeface="Times New Roman" panose="02020603050405020304" pitchFamily="18" charset="0"/>
            </a:endParaRPr>
          </a:p>
        </p:txBody>
      </p:sp>
      <p:sp>
        <p:nvSpPr>
          <p:cNvPr id="116738" name="Rectangle 2">
            <a:extLst>
              <a:ext uri="{FF2B5EF4-FFF2-40B4-BE49-F238E27FC236}">
                <a16:creationId xmlns:a16="http://schemas.microsoft.com/office/drawing/2014/main" id="{8D567A4A-0E47-024A-9A21-975E007277EB}"/>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5760745F-5372-FE4D-BA7E-8972DE7D6C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500">
                <a:latin typeface="Tahoma" panose="020B0604030504040204" pitchFamily="34" charset="0"/>
                <a:ea typeface="ＭＳ Ｐゴシック" panose="020B0600070205080204" pitchFamily="34" charset="-128"/>
              </a:rPr>
              <a:t>J Nutr. 1996 Dec;126(12):2960-7. Related Articles, Links  </a:t>
            </a:r>
          </a:p>
          <a:p>
            <a:endParaRPr lang="en-US" altLang="en-US" sz="500">
              <a:latin typeface="Tahoma" panose="020B0604030504040204" pitchFamily="34" charset="0"/>
              <a:ea typeface="ＭＳ Ｐゴシック" panose="020B0600070205080204" pitchFamily="34" charset="-128"/>
            </a:endParaRPr>
          </a:p>
          <a:p>
            <a:endParaRPr lang="en-US" altLang="en-US" sz="500">
              <a:latin typeface="Tahoma" panose="020B0604030504040204" pitchFamily="34" charset="0"/>
              <a:ea typeface="ＭＳ Ｐゴシック" panose="020B0600070205080204" pitchFamily="34" charset="-128"/>
            </a:endParaRPr>
          </a:p>
          <a:p>
            <a:r>
              <a:rPr lang="en-US" altLang="en-US" sz="500">
                <a:latin typeface="Tahoma" panose="020B0604030504040204" pitchFamily="34" charset="0"/>
                <a:ea typeface="ＭＳ Ｐゴシック" panose="020B0600070205080204" pitchFamily="34" charset="-128"/>
              </a:rPr>
              <a:t>Vitamin A deficiency has different effects on immunoglobulin A production and transport during influenza A infection in BALB/c mice.</a:t>
            </a:r>
          </a:p>
          <a:p>
            <a:endParaRPr lang="en-US" altLang="en-US" sz="500">
              <a:latin typeface="Tahoma" panose="020B0604030504040204" pitchFamily="34" charset="0"/>
              <a:ea typeface="ＭＳ Ｐゴシック" panose="020B0600070205080204" pitchFamily="34" charset="-128"/>
            </a:endParaRPr>
          </a:p>
          <a:p>
            <a:r>
              <a:rPr lang="en-US" altLang="en-US" sz="500">
                <a:latin typeface="Tahoma" panose="020B0604030504040204" pitchFamily="34" charset="0"/>
                <a:ea typeface="ＭＳ Ｐゴシック" panose="020B0600070205080204" pitchFamily="34" charset="-128"/>
              </a:rPr>
              <a:t>Gangopadhyay NN, Moldoveanu Z, Stephensen CB.</a:t>
            </a:r>
          </a:p>
          <a:p>
            <a:endParaRPr lang="en-US" altLang="en-US" sz="500">
              <a:latin typeface="Tahoma" panose="020B0604030504040204" pitchFamily="34" charset="0"/>
              <a:ea typeface="ＭＳ Ｐゴシック" panose="020B0600070205080204" pitchFamily="34" charset="-128"/>
            </a:endParaRPr>
          </a:p>
          <a:p>
            <a:r>
              <a:rPr lang="en-US" altLang="en-US" sz="500">
                <a:latin typeface="Tahoma" panose="020B0604030504040204" pitchFamily="34" charset="0"/>
                <a:ea typeface="ＭＳ Ｐゴシック" panose="020B0600070205080204" pitchFamily="34" charset="-128"/>
              </a:rPr>
              <a:t>Department of International Health, School of Public Health, University of Alabama at Birmingham, 35294, USA.</a:t>
            </a:r>
          </a:p>
          <a:p>
            <a:endParaRPr lang="en-US" altLang="en-US" sz="500">
              <a:latin typeface="Tahoma" panose="020B0604030504040204" pitchFamily="34" charset="0"/>
              <a:ea typeface="ＭＳ Ｐゴシック" panose="020B0600070205080204" pitchFamily="34" charset="-128"/>
            </a:endParaRPr>
          </a:p>
          <a:p>
            <a:r>
              <a:rPr lang="en-US" altLang="en-US" sz="500">
                <a:latin typeface="Tahoma" panose="020B0604030504040204" pitchFamily="34" charset="0"/>
                <a:ea typeface="ＭＳ Ｐゴシック" panose="020B0600070205080204" pitchFamily="34" charset="-128"/>
              </a:rPr>
              <a:t>We examined the effect of advanced vitamin A deficiency (serum retinol &lt; or = 0.35 micromol/L, with weight gain significantly lower than in controls with free access to food) on the secretory immunoglobulin A (IgA) response to a mild, upper respiratory tract infection with influenza A virus in BALB/c mice. Mice fed a vitamin A-deficient or control diet were infected intranasally at 11 to 12 wk of age. The influenza-specific salivary IgA response was lower in the vitamin A-deficient mice (0.11 +/- 0.13% of total IgA 4 wk after infection) than in controls with free access to food (2.73 +/- 1.86%, P &lt; 0.0001). In a separate experiment, the response of vitamin A-deficient mice (0.42 +/- 1.51%) was also lower than that of pair-fed controls (3.43 +/- 4.76%, P &lt; 0.0001). In addition, fewer influenza A-specific IgA-secreting plasma cells were found in the salivary glands of vitamin A-deficient mice (geometric mean 3.0%) than in controls with free access to food or in pair-fed controls (geometric mean 8.7%, P &lt; 0.0001). Although the pathogen-specific IgA response was decreased, vitamin A-deficient mice had a significantly higher concentration of total salivary IgA (31.9 +/- 15.9 mg/L) than did the pair-fed controls (14.3 +/- 8.4 mg/L, P &lt; 0.0001). Northern blot analysis of salivary gland RNA revealed that these vitamin A-deficient mice also had greater levels of mRNA of the polymeric immunoglobulin receptor (pIgR), which transports IgA across mucosal surfaces (plgR: beta-actin mRNA ratio = 7.8 +/- 0.8), than did pair-fed control mice (3.7 +/- 0.4, P = 0.0001). These data demonstrate that vitamin A deficiency has contrasting effects on the secretory IgA response to influenza infection, with a principal effect being a decrease in the pathogen-specific response.</a:t>
            </a:r>
          </a:p>
          <a:p>
            <a:r>
              <a:rPr lang="en-US" altLang="en-US" sz="500">
                <a:latin typeface="Tahoma" panose="020B0604030504040204" pitchFamily="34" charset="0"/>
                <a:ea typeface="ＭＳ Ｐゴシック" panose="020B0600070205080204" pitchFamily="34" charset="-128"/>
              </a:rPr>
              <a:t>J Nutr. 1999 Aug;129(8):1510-7. Related Articles, Links  </a:t>
            </a:r>
          </a:p>
          <a:p>
            <a:endParaRPr lang="en-US" altLang="en-US" sz="500">
              <a:latin typeface="Tahoma" panose="020B0604030504040204" pitchFamily="34" charset="0"/>
              <a:ea typeface="ＭＳ Ｐゴシック" panose="020B0600070205080204" pitchFamily="34" charset="-128"/>
            </a:endParaRPr>
          </a:p>
          <a:p>
            <a:r>
              <a:rPr lang="en-US" altLang="en-US" sz="500">
                <a:latin typeface="Tahoma" panose="020B0604030504040204" pitchFamily="34" charset="0"/>
                <a:ea typeface="ＭＳ Ｐゴシック" panose="020B0600070205080204" pitchFamily="34" charset="-128"/>
              </a:rPr>
              <a:t> </a:t>
            </a:r>
          </a:p>
          <a:p>
            <a:r>
              <a:rPr lang="en-US" altLang="en-US" sz="500">
                <a:latin typeface="Tahoma" panose="020B0604030504040204" pitchFamily="34" charset="0"/>
                <a:ea typeface="ＭＳ Ｐゴシック" panose="020B0600070205080204" pitchFamily="34" charset="-128"/>
              </a:rPr>
              <a:t>Chronic marginal vitamin A status reduces natural killer cell number and function in aging Lewis rats.</a:t>
            </a:r>
          </a:p>
          <a:p>
            <a:endParaRPr lang="en-US" altLang="en-US" sz="500">
              <a:latin typeface="Tahoma" panose="020B0604030504040204" pitchFamily="34" charset="0"/>
              <a:ea typeface="ＭＳ Ｐゴシック" panose="020B0600070205080204" pitchFamily="34" charset="-128"/>
            </a:endParaRPr>
          </a:p>
          <a:p>
            <a:r>
              <a:rPr lang="en-US" altLang="en-US" sz="500">
                <a:latin typeface="Tahoma" panose="020B0604030504040204" pitchFamily="34" charset="0"/>
                <a:ea typeface="ＭＳ Ｐゴシック" panose="020B0600070205080204" pitchFamily="34" charset="-128"/>
              </a:rPr>
              <a:t>Dawson HD, Li NQ, DeCicco KL, Nibert JA, Ross AC.</a:t>
            </a:r>
          </a:p>
          <a:p>
            <a:endParaRPr lang="en-US" altLang="en-US" sz="500">
              <a:latin typeface="Tahoma" panose="020B0604030504040204" pitchFamily="34" charset="0"/>
              <a:ea typeface="ＭＳ Ｐゴシック" panose="020B0600070205080204" pitchFamily="34" charset="-128"/>
            </a:endParaRPr>
          </a:p>
          <a:p>
            <a:r>
              <a:rPr lang="en-US" altLang="en-US" sz="500">
                <a:latin typeface="Tahoma" panose="020B0604030504040204" pitchFamily="34" charset="0"/>
                <a:ea typeface="ＭＳ Ｐゴシック" panose="020B0600070205080204" pitchFamily="34" charset="-128"/>
              </a:rPr>
              <a:t>Department of Nutrition and Graduate Program in Nutrition, The Pennsylvania State University, University Park, PA 16802, USA.</a:t>
            </a:r>
          </a:p>
          <a:p>
            <a:endParaRPr lang="en-US" altLang="en-US" sz="500">
              <a:latin typeface="Tahoma" panose="020B0604030504040204" pitchFamily="34" charset="0"/>
              <a:ea typeface="ＭＳ Ｐゴシック" panose="020B0600070205080204" pitchFamily="34" charset="-128"/>
            </a:endParaRPr>
          </a:p>
          <a:p>
            <a:r>
              <a:rPr lang="en-US" altLang="en-US" sz="500">
                <a:latin typeface="Tahoma" panose="020B0604030504040204" pitchFamily="34" charset="0"/>
                <a:ea typeface="ＭＳ Ｐゴシック" panose="020B0600070205080204" pitchFamily="34" charset="-128"/>
              </a:rPr>
              <a:t>Natural killer (NK) cells function in the regulation of immune responses and in the surveillance of malignant or other abnormal cells. Little is known of the effects of chronic marginal vitamin A (VA) status or VA supplementation, or their interaction with age, on NK cell number and cytolytic activity. We have conducted a two-factor (diet, age) study in which male Lewis rats were fed AIN-93M diet, modified to contain either 0.3 (designated marginal), 4.0 (control) or 50 (supplemented) mg retinol equivalents (RE)/kg diet, from the time of weaning until the ages of 2.5 mo (young), 8-10 mo (middle-aged) or 18-20 mo (old). Natural killer cells were identified and quantified in peripheral blood mononuclear cells (PBMC) and spleen with the use of flow cytometry, and NK cell cytotoxicity was assayed. The number and percentage of PBMC NK cells increased with age (P &lt; 0.0001 by two-way ANOVA). For all age groups, values were lowest in rats with marginal VA status (P &lt; 0.0001 vs. controls). NK cell lytic activity also declined with age (P = 0. 0003). As a result, NK cell lytic efficiency (lytic activity per NK cell) decreased markedly with age (P &lt; 0.0001). Regardless of the donor's age or VA status, PBMC NK cell cytotoxicity doubled (100 +/- 25% increase) after exposure to interferon-alpha (5 x 10(5) U/L for 1 h before assay), indicating that IFN-stimulated lytic activity was related directly to basal NK cell activity. If the relationships observed in this animal model can be applied to humans, these data suggest that elderly people consuming diets chronically low in VA may be at increased risk for infectious or neoplastic diseases.</a:t>
            </a:r>
          </a:p>
          <a:p>
            <a:endParaRPr lang="en-US" altLang="en-US">
              <a:latin typeface="Tahoma" panose="020B0604030504040204" pitchFamily="34"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J Natl Cancer Inst. 1998 Mar 18;90(6):440-6.  Links</a:t>
            </a:r>
          </a:p>
          <a:p>
            <a:r>
              <a:rPr lang="en-US" altLang="en-US">
                <a:latin typeface="Times New Roman" panose="02020603050405020304" pitchFamily="18" charset="0"/>
                <a:ea typeface="ＭＳ Ｐゴシック" panose="020B0600070205080204" pitchFamily="34" charset="-128"/>
              </a:rPr>
              <a:t>Prostate cancer and supplementation with alpha-tocopherol and beta-carotene: incidence and mortality in a controlled trial.</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Heinonen OP, Albanes D, Virtamo J, Taylor PR, Huttunen JK, Hartman AM, Haapakoski J, Malila N, Rautalahti M, Ripatti S, Maenpaa H,Teerenhovi L, Koss L, Virolainen M, Edwards BK.</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Department of Public Health, University of Helsinki, Finland.</a:t>
            </a:r>
          </a:p>
          <a:p>
            <a:endParaRPr lang="en-US" altLang="en-US">
              <a:latin typeface="Times New Roman" panose="02020603050405020304" pitchFamily="18" charset="0"/>
              <a:ea typeface="ＭＳ Ｐゴシック" panose="020B0600070205080204" pitchFamily="34" charset="-128"/>
            </a:endParaRP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BACKGROUND: Epidemiologic studies have suggested that vitamin E and beta-carotene may each influence the development of prostate cancer. In the Alpha-Tocopherol, Beta-Carotene Cancer Prevention Study, a controlled trial, we studied the effect of alpha-tocopherol (a form of vitamin E) and beta-carotene supplementation, separately or together, on prostate cancer in male smokers. METHODS: A total of 29133 male smokers aged 50-69 years from southwestern Finland were randomly assigned to receive alpha-tocopherol (50 mg), beta-carotene (20 mg), both agents, or placebo daily for 5-8 years (median, 6.1 years). The supplementation effects were estimated by a proportional hazards model, and two-sided P values were calculated. RESULTS: We found 246 new cases of and 62 deaths from prostate cancer during the follow-up period. A 32% decrease (95% confidence interval [CI] = -47% to -12%) in the incidence of prostate cancer was observed among the subjects receiving alpha-tocopherol (n = 14564) compared with those not receiving it (n = 14569). The reduction was evident in clinical prostate cancer but not in latent cancer. Mortality from prostate cancer was 41% lower (95% CI = -65% to -1%) among men receiving alpha-tocopherol. Among subjects receiving beta-carotene (n = 14560), prostate cancer incidence was 23% higher (95% CI = -4%-59%) and mortality was 15% higher (95% CI = -30%-89%) compared with those not receiving it (n = 14573). Neither agent had any effect on the time interval between diagnosis and death. CONCLUSIONS: Long-term supplementation with alpha-tocopherol substantially reduced prostate cancer incidence and mortality in male smokers. Other controlled trials are required to confirm the findings.</a:t>
            </a:r>
          </a:p>
          <a:p>
            <a:r>
              <a:rPr lang="en-US" altLang="en-US">
                <a:latin typeface="Times New Roman" panose="02020603050405020304" pitchFamily="18" charset="0"/>
                <a:ea typeface="ＭＳ Ｐゴシック" panose="020B0600070205080204" pitchFamily="34" charset="-128"/>
              </a:rPr>
              <a:t>PMID: 9521168 [PubMed - indexed for MEDLINE]</a:t>
            </a:r>
          </a:p>
          <a:p>
            <a:endParaRPr lang="en-US" altLang="en-US">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6833711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Van Hoang D, Pham NM, Lee AH, Tran </a:t>
            </a:r>
            <a:r>
              <a:rPr lang="en-US" dirty="0" err="1"/>
              <a:t>DN</a:t>
            </a:r>
            <a:r>
              <a:rPr lang="en-US" dirty="0"/>
              <a:t>, </a:t>
            </a:r>
            <a:r>
              <a:rPr lang="en-US" dirty="0" err="1"/>
              <a:t>Binns</a:t>
            </a:r>
            <a:r>
              <a:rPr lang="en-US" dirty="0"/>
              <a:t> CW. Dietary Carotenoid Intakes and Prostate Cancer Risk: A Case-Control Study from Vietnam. Nutrients. 2018 Jan 11;10(1):70.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incidence of prostate cancer has increased in Vietnam, but there have been few studies of the risk factors associated with this change. This retrospective case-control study investigated the relation of the intake of carotenoids and their food sources to prostate cancer risk. A sample of 652 participants (244 incident prostate cancer patients, aged 64-75 years, and 408 age frequency-matched controls) were recruited in Ho Chi Minh City during 2013-2015. The habitual diet was ascertained with a validated food-frequency questionnaire, and other factors including demographic and lifestyle characteristics were assessed via face-to-face interviews by trained nurses. Multivariate-adjusted odds ratios (OR) and 95% confidence intervals (CI) were estimated using unconditional logistic regression models. The risk of prostate cancer decreased with increasing intakes of lycopene, tomatoes, and carrots; the respective </a:t>
            </a:r>
            <a:r>
              <a:rPr lang="en-US" dirty="0" err="1"/>
              <a:t>ORs</a:t>
            </a:r>
            <a:r>
              <a:rPr lang="en-US" dirty="0"/>
              <a:t> (95% CIs) were 0.46 (0.27, 0.77), 0.39 (0.23, 0.66), and 0.35 (0.21, 0.58), when comparing the highest with the lowest </a:t>
            </a:r>
            <a:r>
              <a:rPr lang="en-US" dirty="0" err="1"/>
              <a:t>tertile</a:t>
            </a:r>
            <a:r>
              <a:rPr lang="en-US" dirty="0"/>
              <a:t> of intake (</a:t>
            </a:r>
            <a:r>
              <a:rPr lang="en-US" i="1" dirty="0"/>
              <a:t>p</a:t>
            </a:r>
            <a:r>
              <a:rPr lang="en-US" dirty="0"/>
              <a:t> for trend &lt; 0.01). No statistically significant associations were found for the intake of </a:t>
            </a:r>
            <a:r>
              <a:rPr lang="el-GR" dirty="0"/>
              <a:t>α-</a:t>
            </a:r>
            <a:r>
              <a:rPr lang="en-US" dirty="0"/>
              <a:t>carotene, </a:t>
            </a:r>
            <a:r>
              <a:rPr lang="el-GR" dirty="0"/>
              <a:t>β-</a:t>
            </a:r>
            <a:r>
              <a:rPr lang="en-US" dirty="0"/>
              <a:t>carotene, </a:t>
            </a:r>
            <a:r>
              <a:rPr lang="el-GR" dirty="0"/>
              <a:t>β-</a:t>
            </a:r>
            <a:r>
              <a:rPr lang="en-US" dirty="0" err="1"/>
              <a:t>cryptoxanthin</a:t>
            </a:r>
            <a:r>
              <a:rPr lang="en-US" dirty="0"/>
              <a:t>, lutein, zeaxanthin, and major food sources of carotenoids. In conclusion, Vietnamese men with a higher intake of lycopene, tomatoes, and carrots may have a lower risk of prostate cancer. However, large prospective studies are needed in this population to confirm this finding. </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49</a:t>
            </a:fld>
            <a:endParaRPr lang="en-US"/>
          </a:p>
        </p:txBody>
      </p:sp>
    </p:spTree>
    <p:extLst>
      <p:ext uri="{BB962C8B-B14F-4D97-AF65-F5344CB8AC3E}">
        <p14:creationId xmlns:p14="http://schemas.microsoft.com/office/powerpoint/2010/main" val="14902267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03CE7348-2D80-7744-A881-B278620095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ahoma" panose="020B060403050404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Tahoma" panose="020B0604030504040204" pitchFamily="34" charset="0"/>
                <a:ea typeface="ＭＳ Ｐゴシック" panose="020B0600070205080204" pitchFamily="34" charset="-128"/>
              </a:defRPr>
            </a:lvl2pPr>
            <a:lvl3pPr marL="11430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3pPr>
            <a:lvl4pPr marL="16002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4pPr>
            <a:lvl5pPr marL="20574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9pPr>
          </a:lstStyle>
          <a:p>
            <a:pPr>
              <a:spcBef>
                <a:spcPct val="0"/>
              </a:spcBef>
            </a:pPr>
            <a:fld id="{6712995A-FB06-1C40-8534-53507054766A}" type="slidenum">
              <a:rPr kumimoji="0" lang="en-US" altLang="en-US" smtClean="0">
                <a:latin typeface="Times New Roman" panose="02020603050405020304" pitchFamily="18" charset="0"/>
              </a:rPr>
              <a:pPr>
                <a:spcBef>
                  <a:spcPct val="0"/>
                </a:spcBef>
              </a:pPr>
              <a:t>50</a:t>
            </a:fld>
            <a:endParaRPr kumimoji="0" lang="en-US" altLang="en-US">
              <a:latin typeface="Times New Roman" panose="02020603050405020304" pitchFamily="18" charset="0"/>
            </a:endParaRPr>
          </a:p>
        </p:txBody>
      </p:sp>
      <p:sp>
        <p:nvSpPr>
          <p:cNvPr id="124930" name="Rectangle 2">
            <a:extLst>
              <a:ext uri="{FF2B5EF4-FFF2-40B4-BE49-F238E27FC236}">
                <a16:creationId xmlns:a16="http://schemas.microsoft.com/office/drawing/2014/main" id="{80C351A1-A306-6E41-B116-12AC0F10AAC6}"/>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4C7254AB-9DD0-CA4F-85EB-90E1B22FFF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500" dirty="0">
                <a:latin typeface="Tahoma" panose="020B0604030504040204" pitchFamily="34" charset="0"/>
                <a:ea typeface="ＭＳ Ｐゴシック" panose="020B0600070205080204" pitchFamily="34" charset="-128"/>
              </a:rPr>
              <a:t> J </a:t>
            </a:r>
            <a:r>
              <a:rPr lang="en-US" altLang="en-US" sz="500" dirty="0" err="1">
                <a:latin typeface="Tahoma" panose="020B0604030504040204" pitchFamily="34" charset="0"/>
                <a:ea typeface="ＭＳ Ｐゴシック" panose="020B0600070205080204" pitchFamily="34" charset="-128"/>
              </a:rPr>
              <a:t>Nutr</a:t>
            </a:r>
            <a:r>
              <a:rPr lang="en-US" altLang="en-US" sz="500" dirty="0">
                <a:latin typeface="Tahoma" panose="020B0604030504040204" pitchFamily="34" charset="0"/>
                <a:ea typeface="ＭＳ Ｐゴシック" panose="020B0600070205080204" pitchFamily="34" charset="-128"/>
              </a:rPr>
              <a:t>. 2002 Jun;132(6):1361-7. </a:t>
            </a:r>
          </a:p>
          <a:p>
            <a:r>
              <a:rPr lang="en-US" altLang="en-US" sz="500" dirty="0">
                <a:latin typeface="Tahoma" panose="020B0604030504040204" pitchFamily="34" charset="0"/>
                <a:ea typeface="ＭＳ Ｐゴシック" panose="020B0600070205080204" pitchFamily="34" charset="-128"/>
              </a:rPr>
              <a:t>Severe folate deficiency impairs natural killer cell-mediated cytotoxicity in rats.</a:t>
            </a:r>
          </a:p>
          <a:p>
            <a:endParaRPr lang="en-US" altLang="en-US" sz="500" dirty="0">
              <a:latin typeface="Tahoma" panose="020B0604030504040204" pitchFamily="34" charset="0"/>
              <a:ea typeface="ＭＳ Ｐゴシック" panose="020B0600070205080204" pitchFamily="34" charset="-128"/>
            </a:endParaRPr>
          </a:p>
          <a:p>
            <a:r>
              <a:rPr lang="en-US" altLang="en-US" sz="500" dirty="0">
                <a:latin typeface="Tahoma" panose="020B0604030504040204" pitchFamily="34" charset="0"/>
                <a:ea typeface="ＭＳ Ｐゴシック" panose="020B0600070205080204" pitchFamily="34" charset="-128"/>
              </a:rPr>
              <a:t>Kim YI, Hayek M, Mason </a:t>
            </a:r>
            <a:r>
              <a:rPr lang="en-US" altLang="en-US" sz="500" dirty="0" err="1">
                <a:latin typeface="Tahoma" panose="020B0604030504040204" pitchFamily="34" charset="0"/>
                <a:ea typeface="ＭＳ Ｐゴシック" panose="020B0600070205080204" pitchFamily="34" charset="-128"/>
              </a:rPr>
              <a:t>JB</a:t>
            </a:r>
            <a:r>
              <a:rPr lang="en-US" altLang="en-US" sz="500" dirty="0">
                <a:latin typeface="Tahoma" panose="020B0604030504040204" pitchFamily="34" charset="0"/>
                <a:ea typeface="ＭＳ Ｐゴシック" panose="020B0600070205080204" pitchFamily="34" charset="-128"/>
              </a:rPr>
              <a:t>, </a:t>
            </a:r>
            <a:r>
              <a:rPr lang="en-US" altLang="en-US" sz="500" dirty="0" err="1">
                <a:latin typeface="Tahoma" panose="020B0604030504040204" pitchFamily="34" charset="0"/>
                <a:ea typeface="ＭＳ Ｐゴシック" panose="020B0600070205080204" pitchFamily="34" charset="-128"/>
              </a:rPr>
              <a:t>Meydani</a:t>
            </a:r>
            <a:r>
              <a:rPr lang="en-US" altLang="en-US" sz="500" dirty="0">
                <a:latin typeface="Tahoma" panose="020B0604030504040204" pitchFamily="34" charset="0"/>
                <a:ea typeface="ＭＳ Ｐゴシック" panose="020B0600070205080204" pitchFamily="34" charset="-128"/>
              </a:rPr>
              <a:t> SN.</a:t>
            </a:r>
          </a:p>
          <a:p>
            <a:endParaRPr lang="en-US" altLang="en-US" sz="500" dirty="0">
              <a:latin typeface="Tahoma" panose="020B0604030504040204" pitchFamily="34" charset="0"/>
              <a:ea typeface="ＭＳ Ｐゴシック" panose="020B0600070205080204" pitchFamily="34" charset="-128"/>
            </a:endParaRPr>
          </a:p>
          <a:p>
            <a:r>
              <a:rPr lang="en-US" altLang="en-US" sz="500" dirty="0">
                <a:latin typeface="Tahoma" panose="020B0604030504040204" pitchFamily="34" charset="0"/>
                <a:ea typeface="ＭＳ Ｐゴシック" panose="020B0600070205080204" pitchFamily="34" charset="-128"/>
              </a:rPr>
              <a:t>Department of Medicine, University of Toronto, Toronto, Ontario, Canada. </a:t>
            </a:r>
            <a:r>
              <a:rPr lang="en-US" altLang="en-US" sz="500" dirty="0" err="1">
                <a:latin typeface="Tahoma" panose="020B0604030504040204" pitchFamily="34" charset="0"/>
                <a:ea typeface="ＭＳ Ｐゴシック" panose="020B0600070205080204" pitchFamily="34" charset="-128"/>
              </a:rPr>
              <a:t>youngin.kim@utoronto.ca</a:t>
            </a:r>
            <a:endParaRPr lang="en-US" altLang="en-US" sz="500" dirty="0">
              <a:latin typeface="Tahoma" panose="020B0604030504040204" pitchFamily="34" charset="0"/>
              <a:ea typeface="ＭＳ Ｐゴシック" panose="020B0600070205080204" pitchFamily="34" charset="-128"/>
            </a:endParaRPr>
          </a:p>
          <a:p>
            <a:endParaRPr lang="en-US" altLang="en-US" sz="500" dirty="0">
              <a:latin typeface="Tahoma" panose="020B0604030504040204" pitchFamily="34" charset="0"/>
              <a:ea typeface="ＭＳ Ｐゴシック" panose="020B0600070205080204" pitchFamily="34" charset="-128"/>
            </a:endParaRPr>
          </a:p>
          <a:p>
            <a:r>
              <a:rPr lang="en-US" altLang="en-US" sz="500" dirty="0">
                <a:latin typeface="Tahoma" panose="020B0604030504040204" pitchFamily="34" charset="0"/>
                <a:ea typeface="ＭＳ Ｐゴシック" panose="020B0600070205080204" pitchFamily="34" charset="-128"/>
              </a:rPr>
              <a:t>Dietary folate deficiency enhances, whereas folate supplementation suppresses, the development of several cancers. This study investigated the effect of folate deficiency on natural killer cell (NK)-mediated cytotoxicity, which is important in immune surveillance against tumor cells. In Experiment 1, severe folate deficiency was induced in rats by feeding an amino acid-defined diet containing 0 mg folate and 10 g </a:t>
            </a:r>
            <a:r>
              <a:rPr lang="en-US" altLang="en-US" sz="500" dirty="0" err="1">
                <a:latin typeface="Tahoma" panose="020B0604030504040204" pitchFamily="34" charset="0"/>
                <a:ea typeface="ＭＳ Ｐゴシック" panose="020B0600070205080204" pitchFamily="34" charset="-128"/>
              </a:rPr>
              <a:t>succinylsulfathiazole</a:t>
            </a:r>
            <a:r>
              <a:rPr lang="en-US" altLang="en-US" sz="500" dirty="0">
                <a:latin typeface="Tahoma" panose="020B0604030504040204" pitchFamily="34" charset="0"/>
                <a:ea typeface="ＭＳ Ｐゴシック" panose="020B0600070205080204" pitchFamily="34" charset="-128"/>
              </a:rPr>
              <a:t>/kg diet. Control and folate-supplemented rats were fed the same diet containing 2 (basal requirement) and 8 mg folate/kg diet, respectively. Severe folate deficiency at the end of </a:t>
            </a:r>
            <a:r>
              <a:rPr lang="en-US" altLang="en-US" sz="500" dirty="0" err="1">
                <a:latin typeface="Tahoma" panose="020B0604030504040204" pitchFamily="34" charset="0"/>
                <a:ea typeface="ＭＳ Ｐゴシック" panose="020B0600070205080204" pitchFamily="34" charset="-128"/>
              </a:rPr>
              <a:t>wk</a:t>
            </a:r>
            <a:r>
              <a:rPr lang="en-US" altLang="en-US" sz="500" dirty="0">
                <a:latin typeface="Tahoma" panose="020B0604030504040204" pitchFamily="34" charset="0"/>
                <a:ea typeface="ＭＳ Ｐゴシック" panose="020B0600070205080204" pitchFamily="34" charset="-128"/>
              </a:rPr>
              <a:t> 5 was associated with 20% growth retardation, a 60% reduction in lymphocyte counts and significantly impaired NK-mediated cytotoxicity compared with the control and folate-supplemented groups (P &lt; 0.02). The lesser degree of severe folate deficiency achieved by </a:t>
            </a:r>
            <a:r>
              <a:rPr lang="en-US" altLang="en-US" sz="500" dirty="0" err="1">
                <a:latin typeface="Tahoma" panose="020B0604030504040204" pitchFamily="34" charset="0"/>
                <a:ea typeface="ＭＳ Ｐゴシック" panose="020B0600070205080204" pitchFamily="34" charset="-128"/>
              </a:rPr>
              <a:t>wk</a:t>
            </a:r>
            <a:r>
              <a:rPr lang="en-US" altLang="en-US" sz="500" dirty="0">
                <a:latin typeface="Tahoma" panose="020B0604030504040204" pitchFamily="34" charset="0"/>
                <a:ea typeface="ＭＳ Ｐゴシック" panose="020B0600070205080204" pitchFamily="34" charset="-128"/>
              </a:rPr>
              <a:t> 4 was not associated with impaired NK-mediated cytotoxicity. Folate supplementation at 4x the basal requirement did not significantly enhance NK-mediated cytotoxicity at either time point. In Experiment 2, moderate folate deficiency was induced in rats by feeding the same diet without </a:t>
            </a:r>
            <a:r>
              <a:rPr lang="en-US" altLang="en-US" sz="500" dirty="0" err="1">
                <a:latin typeface="Tahoma" panose="020B0604030504040204" pitchFamily="34" charset="0"/>
                <a:ea typeface="ＭＳ Ｐゴシック" panose="020B0600070205080204" pitchFamily="34" charset="-128"/>
              </a:rPr>
              <a:t>succinylsulfathiazole</a:t>
            </a:r>
            <a:r>
              <a:rPr lang="en-US" altLang="en-US" sz="500" dirty="0">
                <a:latin typeface="Tahoma" panose="020B0604030504040204" pitchFamily="34" charset="0"/>
                <a:ea typeface="ＭＳ Ｐゴシック" panose="020B0600070205080204" pitchFamily="34" charset="-128"/>
              </a:rPr>
              <a:t>. NK-mediated cytotoxicity in the moderately folate-deficient rats (without growth retardation or lymphopenia) was not significantly different from that in controls. Although severe folate deficiency may have adverse effects on NK-mediated cytotoxicity, moderate folate deficiency, a degree of depletion associated with an increased risk of several cancers, appears not to affect NK-mediated cytotoxicity in rats. Furthermore, a modest level of folate supplementation above the basal requirement does not enhance NK-mediated cytotoxicity. These data collectively suggest that NK-mediated cytotoxicity is not a likely mechanism by which folate status modulates carcinogenesis</a:t>
            </a:r>
          </a:p>
          <a:p>
            <a:endParaRPr lang="en-US" altLang="en-US"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22960730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94CFB428-A792-CD49-BE80-64276880FF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ahoma" panose="020B060403050404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Tahoma" panose="020B0604030504040204" pitchFamily="34" charset="0"/>
                <a:ea typeface="ＭＳ Ｐゴシック" panose="020B0600070205080204" pitchFamily="34" charset="-128"/>
              </a:defRPr>
            </a:lvl2pPr>
            <a:lvl3pPr marL="11430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3pPr>
            <a:lvl4pPr marL="16002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4pPr>
            <a:lvl5pPr marL="20574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9pPr>
          </a:lstStyle>
          <a:p>
            <a:pPr>
              <a:spcBef>
                <a:spcPct val="0"/>
              </a:spcBef>
            </a:pPr>
            <a:fld id="{F83C48ED-A6AD-AB46-8364-D5528F89EBDF}" type="slidenum">
              <a:rPr kumimoji="0" lang="en-US" altLang="en-US" smtClean="0">
                <a:latin typeface="Times New Roman" panose="02020603050405020304" pitchFamily="18" charset="0"/>
              </a:rPr>
              <a:pPr>
                <a:spcBef>
                  <a:spcPct val="0"/>
                </a:spcBef>
              </a:pPr>
              <a:t>51</a:t>
            </a:fld>
            <a:endParaRPr kumimoji="0" lang="en-US" altLang="en-US">
              <a:latin typeface="Times New Roman" panose="02020603050405020304" pitchFamily="18" charset="0"/>
            </a:endParaRPr>
          </a:p>
        </p:txBody>
      </p:sp>
      <p:sp>
        <p:nvSpPr>
          <p:cNvPr id="133122" name="Rectangle 2">
            <a:extLst>
              <a:ext uri="{FF2B5EF4-FFF2-40B4-BE49-F238E27FC236}">
                <a16:creationId xmlns:a16="http://schemas.microsoft.com/office/drawing/2014/main" id="{93C743B0-DF81-114D-80E1-CE16DAFB3A0C}"/>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3FBBC73D-5C36-2444-BA93-A9A7D47FA2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500">
                <a:latin typeface="Tahoma" panose="020B0604030504040204" pitchFamily="34" charset="0"/>
                <a:ea typeface="ＭＳ Ｐゴシック" panose="020B0600070205080204" pitchFamily="34" charset="-128"/>
              </a:rPr>
              <a:t>J Leukoc Biol. 1989 Mar;45(3):215-20. </a:t>
            </a:r>
          </a:p>
          <a:p>
            <a:r>
              <a:rPr lang="en-US" altLang="en-US" sz="500">
                <a:latin typeface="Tahoma" panose="020B0604030504040204" pitchFamily="34" charset="0"/>
                <a:ea typeface="ＭＳ Ｐゴシック" panose="020B0600070205080204" pitchFamily="34" charset="-128"/>
              </a:rPr>
              <a:t>Selenium and the immune response: 2. Enhancement of murine cytotoxic T-lymphocyte and natural killer cell cytotoxicity in vivo.</a:t>
            </a:r>
          </a:p>
          <a:p>
            <a:endParaRPr lang="en-US" altLang="en-US" sz="500">
              <a:latin typeface="Tahoma" panose="020B0604030504040204" pitchFamily="34" charset="0"/>
              <a:ea typeface="ＭＳ Ｐゴシック" panose="020B0600070205080204" pitchFamily="34" charset="-128"/>
            </a:endParaRPr>
          </a:p>
          <a:p>
            <a:r>
              <a:rPr lang="en-US" altLang="en-US" sz="500">
                <a:latin typeface="Tahoma" panose="020B0604030504040204" pitchFamily="34" charset="0"/>
                <a:ea typeface="ＭＳ Ｐゴシック" panose="020B0600070205080204" pitchFamily="34" charset="-128"/>
              </a:rPr>
              <a:t>Petrie HT, Klassen LW, Klassen PS, O'Dell JR, Kay HD.</a:t>
            </a:r>
          </a:p>
          <a:p>
            <a:endParaRPr lang="en-US" altLang="en-US" sz="500">
              <a:latin typeface="Tahoma" panose="020B0604030504040204" pitchFamily="34" charset="0"/>
              <a:ea typeface="ＭＳ Ｐゴシック" panose="020B0600070205080204" pitchFamily="34" charset="-128"/>
            </a:endParaRPr>
          </a:p>
          <a:p>
            <a:r>
              <a:rPr lang="en-US" altLang="en-US" sz="500">
                <a:latin typeface="Tahoma" panose="020B0604030504040204" pitchFamily="34" charset="0"/>
                <a:ea typeface="ＭＳ Ｐゴシック" panose="020B0600070205080204" pitchFamily="34" charset="-128"/>
              </a:rPr>
              <a:t>Department of Internal Medicine, Omaha Veterans Administration Medical Center, NE 68105.</a:t>
            </a:r>
          </a:p>
          <a:p>
            <a:endParaRPr lang="en-US" altLang="en-US" sz="500">
              <a:latin typeface="Tahoma" panose="020B0604030504040204" pitchFamily="34" charset="0"/>
              <a:ea typeface="ＭＳ Ｐゴシック" panose="020B0600070205080204" pitchFamily="34" charset="-128"/>
            </a:endParaRPr>
          </a:p>
          <a:p>
            <a:r>
              <a:rPr lang="en-US" altLang="en-US" sz="500">
                <a:latin typeface="Tahoma" panose="020B0604030504040204" pitchFamily="34" charset="0"/>
                <a:ea typeface="ＭＳ Ｐゴシック" panose="020B0600070205080204" pitchFamily="34" charset="-128"/>
              </a:rPr>
              <a:t>An inverse correlation between cancer incidence and dietary intake of the trace mineral element selenium has been well established in epidemiological and experimental studies. The mechanisms for this chemoprotective effect are unresolved. Much attention has been focused on the antiproliferative effects of selenium on various normal and neoplastic cell types. However, dietary selenium supplementation can also enhance the expression of various humoral and cellular immune responses. In examining the effects of dietary selenium on cell-mediated immunity in mice, we observed that selenium supplementation caused the enhanced expression of spontaneous natural killer (NK) cytotoxicity in spleen cells and of specific cytotoxic T-lymphocyte (CTL) cytotoxicity in peritoneal exudate cells (PEC). NK activity of spleen-cell suspensions from selenium-supplemented mice increased an average of 70% over that of the control group (basal diet). Cytotoxic activity of PEC from mice injected with tumors intraperitoneally peaked earlier in selenium-supplemented animals, and the appearance of cells staining positively for Thy 1.2 surface antigen in selenium-supplemented animals also preceded the values observed in control animals. We propose here that enhancement of in vivo cytotoxic mechanisms, is likely to act synergistically with tumor growth inhibition in the reduction of tumor incidence associated with selenium intake.</a:t>
            </a:r>
          </a:p>
          <a:p>
            <a:endParaRPr lang="en-US" altLang="en-US" sz="500">
              <a:latin typeface="Tahoma" panose="020B0604030504040204" pitchFamily="34" charset="0"/>
              <a:ea typeface="ＭＳ Ｐゴシック" panose="020B0600070205080204" pitchFamily="34" charset="-128"/>
            </a:endParaRPr>
          </a:p>
          <a:p>
            <a:endParaRPr lang="en-US" altLang="en-US">
              <a:latin typeface="Tahoma" panose="020B0604030504040204" pitchFamily="34" charset="0"/>
              <a:ea typeface="ＭＳ Ｐゴシック" panose="020B0600070205080204" pitchFamily="34" charset="-128"/>
            </a:endParaRPr>
          </a:p>
          <a:p>
            <a:endParaRPr lang="en-US" altLang="en-US">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11093914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F239B059-0BED-1B41-B1C8-430FD865CA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ahoma" panose="020B060403050404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Tahoma" panose="020B0604030504040204" pitchFamily="34" charset="0"/>
                <a:ea typeface="ＭＳ Ｐゴシック" panose="020B0600070205080204" pitchFamily="34" charset="-128"/>
              </a:defRPr>
            </a:lvl2pPr>
            <a:lvl3pPr marL="11430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3pPr>
            <a:lvl4pPr marL="16002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4pPr>
            <a:lvl5pPr marL="20574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9pPr>
          </a:lstStyle>
          <a:p>
            <a:pPr>
              <a:spcBef>
                <a:spcPct val="0"/>
              </a:spcBef>
            </a:pPr>
            <a:fld id="{26C844B7-3B86-ED43-B83D-0560F5A99203}" type="slidenum">
              <a:rPr kumimoji="0" lang="en-US" altLang="en-US" smtClean="0">
                <a:latin typeface="Times New Roman" panose="02020603050405020304" pitchFamily="18" charset="0"/>
              </a:rPr>
              <a:pPr>
                <a:spcBef>
                  <a:spcPct val="0"/>
                </a:spcBef>
              </a:pPr>
              <a:t>52</a:t>
            </a:fld>
            <a:endParaRPr kumimoji="0" lang="en-US" altLang="en-US">
              <a:latin typeface="Times New Roman" panose="02020603050405020304" pitchFamily="18" charset="0"/>
            </a:endParaRPr>
          </a:p>
        </p:txBody>
      </p:sp>
      <p:sp>
        <p:nvSpPr>
          <p:cNvPr id="137218" name="Rectangle 2">
            <a:extLst>
              <a:ext uri="{FF2B5EF4-FFF2-40B4-BE49-F238E27FC236}">
                <a16:creationId xmlns:a16="http://schemas.microsoft.com/office/drawing/2014/main" id="{588BD27F-D68C-6141-BA26-234D9BD6867C}"/>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E0806DE9-F42B-5B4D-AF75-435AA0433D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500" dirty="0" err="1">
                <a:latin typeface="Tahoma" panose="020B0604030504040204" pitchFamily="34" charset="0"/>
                <a:ea typeface="ＭＳ Ｐゴシック" panose="020B0600070205080204" pitchFamily="34" charset="-128"/>
              </a:rPr>
              <a:t>Nutr</a:t>
            </a:r>
            <a:r>
              <a:rPr lang="en-US" altLang="en-US" sz="500" dirty="0">
                <a:latin typeface="Tahoma" panose="020B0604030504040204" pitchFamily="34" charset="0"/>
                <a:ea typeface="ＭＳ Ｐゴシック" panose="020B0600070205080204" pitchFamily="34" charset="-128"/>
              </a:rPr>
              <a:t> Cancer. 1987;10(1-2):79-87. Related Articles, Links  </a:t>
            </a:r>
          </a:p>
          <a:p>
            <a:endParaRPr lang="en-US" altLang="en-US" sz="500" dirty="0">
              <a:latin typeface="Tahoma" panose="020B0604030504040204" pitchFamily="34" charset="0"/>
              <a:ea typeface="ＭＳ Ｐゴシック" panose="020B0600070205080204" pitchFamily="34" charset="-128"/>
            </a:endParaRPr>
          </a:p>
          <a:p>
            <a:endParaRPr lang="en-US" altLang="en-US" sz="500" dirty="0">
              <a:latin typeface="Tahoma" panose="020B0604030504040204" pitchFamily="34" charset="0"/>
              <a:ea typeface="ＭＳ Ｐゴシック" panose="020B0600070205080204" pitchFamily="34" charset="-128"/>
            </a:endParaRPr>
          </a:p>
          <a:p>
            <a:r>
              <a:rPr lang="en-US" altLang="en-US" sz="500" dirty="0">
                <a:latin typeface="Tahoma" panose="020B0604030504040204" pitchFamily="34" charset="0"/>
                <a:ea typeface="ＭＳ Ｐゴシック" panose="020B0600070205080204" pitchFamily="34" charset="-128"/>
              </a:rPr>
              <a:t>Relationship of cytotoxic activity of natural killer cells to growth rates and serum zinc levels of female </a:t>
            </a:r>
            <a:r>
              <a:rPr lang="en-US" altLang="en-US" sz="500" dirty="0" err="1">
                <a:latin typeface="Tahoma" panose="020B0604030504040204" pitchFamily="34" charset="0"/>
                <a:ea typeface="ＭＳ Ｐゴシック" panose="020B0600070205080204" pitchFamily="34" charset="-128"/>
              </a:rPr>
              <a:t>RIII</a:t>
            </a:r>
            <a:r>
              <a:rPr lang="en-US" altLang="en-US" sz="500" dirty="0">
                <a:latin typeface="Tahoma" panose="020B0604030504040204" pitchFamily="34" charset="0"/>
                <a:ea typeface="ＭＳ Ｐゴシック" panose="020B0600070205080204" pitchFamily="34" charset="-128"/>
              </a:rPr>
              <a:t> mice fed zinc.</a:t>
            </a:r>
          </a:p>
          <a:p>
            <a:endParaRPr lang="en-US" altLang="en-US" sz="500" dirty="0">
              <a:latin typeface="Tahoma" panose="020B0604030504040204" pitchFamily="34" charset="0"/>
              <a:ea typeface="ＭＳ Ｐゴシック" panose="020B0600070205080204" pitchFamily="34" charset="-128"/>
            </a:endParaRPr>
          </a:p>
          <a:p>
            <a:r>
              <a:rPr lang="en-US" altLang="en-US" sz="500" dirty="0">
                <a:latin typeface="Tahoma" panose="020B0604030504040204" pitchFamily="34" charset="0"/>
                <a:ea typeface="ＭＳ Ｐゴシック" panose="020B0600070205080204" pitchFamily="34" charset="-128"/>
              </a:rPr>
              <a:t>Bunk MJ, Galvin </a:t>
            </a:r>
            <a:r>
              <a:rPr lang="en-US" altLang="en-US" sz="500" dirty="0" err="1">
                <a:latin typeface="Tahoma" panose="020B0604030504040204" pitchFamily="34" charset="0"/>
                <a:ea typeface="ＭＳ Ｐゴシック" panose="020B0600070205080204" pitchFamily="34" charset="-128"/>
              </a:rPr>
              <a:t>JE</a:t>
            </a:r>
            <a:r>
              <a:rPr lang="en-US" altLang="en-US" sz="500" dirty="0">
                <a:latin typeface="Tahoma" panose="020B0604030504040204" pitchFamily="34" charset="0"/>
                <a:ea typeface="ＭＳ Ｐゴシック" panose="020B0600070205080204" pitchFamily="34" charset="-128"/>
              </a:rPr>
              <a:t>, Yung </a:t>
            </a:r>
            <a:r>
              <a:rPr lang="en-US" altLang="en-US" sz="500" dirty="0" err="1">
                <a:latin typeface="Tahoma" panose="020B0604030504040204" pitchFamily="34" charset="0"/>
                <a:ea typeface="ＭＳ Ｐゴシック" panose="020B0600070205080204" pitchFamily="34" charset="-128"/>
              </a:rPr>
              <a:t>YP</a:t>
            </a:r>
            <a:r>
              <a:rPr lang="en-US" altLang="en-US" sz="500" dirty="0">
                <a:latin typeface="Tahoma" panose="020B0604030504040204" pitchFamily="34" charset="0"/>
                <a:ea typeface="ＭＳ Ｐゴシック" panose="020B0600070205080204" pitchFamily="34" charset="-128"/>
              </a:rPr>
              <a:t>, </a:t>
            </a:r>
            <a:r>
              <a:rPr lang="en-US" altLang="en-US" sz="500" dirty="0" err="1">
                <a:latin typeface="Tahoma" panose="020B0604030504040204" pitchFamily="34" charset="0"/>
                <a:ea typeface="ＭＳ Ｐゴシック" panose="020B0600070205080204" pitchFamily="34" charset="-128"/>
              </a:rPr>
              <a:t>Dnistrian</a:t>
            </a:r>
            <a:r>
              <a:rPr lang="en-US" altLang="en-US" sz="500" dirty="0">
                <a:latin typeface="Tahoma" panose="020B0604030504040204" pitchFamily="34" charset="0"/>
                <a:ea typeface="ＭＳ Ｐゴシック" panose="020B0600070205080204" pitchFamily="34" charset="-128"/>
              </a:rPr>
              <a:t> AM, </a:t>
            </a:r>
            <a:r>
              <a:rPr lang="en-US" altLang="en-US" sz="500" dirty="0" err="1">
                <a:latin typeface="Tahoma" panose="020B0604030504040204" pitchFamily="34" charset="0"/>
                <a:ea typeface="ＭＳ Ｐゴシック" panose="020B0600070205080204" pitchFamily="34" charset="-128"/>
              </a:rPr>
              <a:t>Blaner</a:t>
            </a:r>
            <a:r>
              <a:rPr lang="en-US" altLang="en-US" sz="500" dirty="0">
                <a:latin typeface="Tahoma" panose="020B0604030504040204" pitchFamily="34" charset="0"/>
                <a:ea typeface="ＭＳ Ｐゴシック" panose="020B0600070205080204" pitchFamily="34" charset="-128"/>
              </a:rPr>
              <a:t> </a:t>
            </a:r>
            <a:r>
              <a:rPr lang="en-US" altLang="en-US" sz="500" dirty="0" err="1">
                <a:latin typeface="Tahoma" panose="020B0604030504040204" pitchFamily="34" charset="0"/>
                <a:ea typeface="ＭＳ Ｐゴシック" panose="020B0600070205080204" pitchFamily="34" charset="-128"/>
              </a:rPr>
              <a:t>WS</a:t>
            </a:r>
            <a:r>
              <a:rPr lang="en-US" altLang="en-US" sz="500" dirty="0">
                <a:latin typeface="Tahoma" panose="020B0604030504040204" pitchFamily="34" charset="0"/>
                <a:ea typeface="ＭＳ Ｐゴシック" panose="020B0600070205080204" pitchFamily="34" charset="-128"/>
              </a:rPr>
              <a:t>.</a:t>
            </a:r>
          </a:p>
          <a:p>
            <a:endParaRPr lang="en-US" altLang="en-US" sz="500" dirty="0">
              <a:latin typeface="Tahoma" panose="020B0604030504040204" pitchFamily="34" charset="0"/>
              <a:ea typeface="ＭＳ Ｐゴシック" panose="020B0600070205080204" pitchFamily="34" charset="-128"/>
            </a:endParaRPr>
          </a:p>
          <a:p>
            <a:r>
              <a:rPr lang="en-US" altLang="en-US" sz="500" dirty="0">
                <a:latin typeface="Tahoma" panose="020B0604030504040204" pitchFamily="34" charset="0"/>
                <a:ea typeface="ＭＳ Ｐゴシック" panose="020B0600070205080204" pitchFamily="34" charset="-128"/>
              </a:rPr>
              <a:t>This study examined a) the dietary zinc (Zn) requirement of </a:t>
            </a:r>
            <a:r>
              <a:rPr lang="en-US" altLang="en-US" sz="500" dirty="0" err="1">
                <a:latin typeface="Tahoma" panose="020B0604030504040204" pitchFamily="34" charset="0"/>
                <a:ea typeface="ＭＳ Ｐゴシック" panose="020B0600070205080204" pitchFamily="34" charset="-128"/>
              </a:rPr>
              <a:t>RIII</a:t>
            </a:r>
            <a:r>
              <a:rPr lang="en-US" altLang="en-US" sz="500" dirty="0">
                <a:latin typeface="Tahoma" panose="020B0604030504040204" pitchFamily="34" charset="0"/>
                <a:ea typeface="ＭＳ Ｐゴシック" panose="020B0600070205080204" pitchFamily="34" charset="-128"/>
              </a:rPr>
              <a:t> female weanling mice and b) the cytotoxicity of murine natural killer (NK) cells obtained from spleens of these mice fed varying levels of Zn. Zn was fed in a biotin-enriched egg albumen diet in amounts ranging from 0.9 to 40.4 micrograms/g diet. During a 28-day growth assay, maximum carcass growth was obtained with a diet containing 5.4 micrograms Zn/g diet. Maximal serum levels of Zn, however, were observed in mice fed diets containing 3.4 micrograms Zn/g diet. The cytotoxic activity of NK cells obtained from spleens of selected treatment groups was maximal at 40.4 micrograms Zn/g diet and was significantly higher (p less than or equal to 0.05) than that observed in spleens from mice fed diets that maximized carcass growth rates and serum Zn concentrations. It is concluded that female </a:t>
            </a:r>
            <a:r>
              <a:rPr lang="en-US" altLang="en-US" sz="500" dirty="0" err="1">
                <a:latin typeface="Tahoma" panose="020B0604030504040204" pitchFamily="34" charset="0"/>
                <a:ea typeface="ＭＳ Ｐゴシック" panose="020B0600070205080204" pitchFamily="34" charset="-128"/>
              </a:rPr>
              <a:t>RIII</a:t>
            </a:r>
            <a:r>
              <a:rPr lang="en-US" altLang="en-US" sz="500" dirty="0">
                <a:latin typeface="Tahoma" panose="020B0604030504040204" pitchFamily="34" charset="0"/>
                <a:ea typeface="ＭＳ Ｐゴシック" panose="020B0600070205080204" pitchFamily="34" charset="-128"/>
              </a:rPr>
              <a:t> mice have a dietary Zn requirement for growth similar to that observed for other murine strains but considerably lower than that reported for the rat. Our findings also suggest that </a:t>
            </a:r>
            <a:r>
              <a:rPr lang="en-US" altLang="en-US" sz="500" dirty="0" err="1">
                <a:latin typeface="Tahoma" panose="020B0604030504040204" pitchFamily="34" charset="0"/>
                <a:ea typeface="ＭＳ Ｐゴシック" panose="020B0600070205080204" pitchFamily="34" charset="-128"/>
              </a:rPr>
              <a:t>RIII</a:t>
            </a:r>
            <a:r>
              <a:rPr lang="en-US" altLang="en-US" sz="500" dirty="0">
                <a:latin typeface="Tahoma" panose="020B0604030504040204" pitchFamily="34" charset="0"/>
                <a:ea typeface="ＭＳ Ｐゴシック" panose="020B0600070205080204" pitchFamily="34" charset="-128"/>
              </a:rPr>
              <a:t> NK cells are particularly sensitive to dietary Zn intake: the optimal functional activity of these cells may result from intake of Zn higher than that necessary to maximize carcass growth and serum Zn concentrations.</a:t>
            </a:r>
          </a:p>
          <a:p>
            <a:r>
              <a:rPr lang="en-US" altLang="en-US" sz="500" dirty="0">
                <a:latin typeface="Tahoma" panose="020B0604030504040204" pitchFamily="34" charset="0"/>
                <a:ea typeface="ＭＳ Ｐゴシック" panose="020B0600070205080204" pitchFamily="34" charset="-128"/>
              </a:rPr>
              <a:t> Am J </a:t>
            </a:r>
            <a:r>
              <a:rPr lang="en-US" altLang="en-US" sz="500" dirty="0" err="1">
                <a:latin typeface="Tahoma" panose="020B0604030504040204" pitchFamily="34" charset="0"/>
                <a:ea typeface="ＭＳ Ｐゴシック" panose="020B0600070205080204" pitchFamily="34" charset="-128"/>
              </a:rPr>
              <a:t>Clin</a:t>
            </a:r>
            <a:r>
              <a:rPr lang="en-US" altLang="en-US" sz="500" dirty="0">
                <a:latin typeface="Tahoma" panose="020B0604030504040204" pitchFamily="34" charset="0"/>
                <a:ea typeface="ＭＳ Ｐゴシック" panose="020B0600070205080204" pitchFamily="34" charset="-128"/>
              </a:rPr>
              <a:t> </a:t>
            </a:r>
            <a:r>
              <a:rPr lang="en-US" altLang="en-US" sz="500" dirty="0" err="1">
                <a:latin typeface="Tahoma" panose="020B0604030504040204" pitchFamily="34" charset="0"/>
                <a:ea typeface="ＭＳ Ｐゴシック" panose="020B0600070205080204" pitchFamily="34" charset="-128"/>
              </a:rPr>
              <a:t>Nutr</a:t>
            </a:r>
            <a:r>
              <a:rPr lang="en-US" altLang="en-US" sz="500" dirty="0">
                <a:latin typeface="Tahoma" panose="020B0604030504040204" pitchFamily="34" charset="0"/>
                <a:ea typeface="ＭＳ Ｐゴシック" panose="020B0600070205080204" pitchFamily="34" charset="-128"/>
              </a:rPr>
              <a:t>. 2000 Feb;71(2):590-8. </a:t>
            </a:r>
          </a:p>
          <a:p>
            <a:r>
              <a:rPr lang="en-US" altLang="en-US" sz="500" dirty="0">
                <a:latin typeface="Tahoma" panose="020B0604030504040204" pitchFamily="34" charset="0"/>
                <a:ea typeface="ＭＳ Ｐゴシック" panose="020B0600070205080204" pitchFamily="34" charset="-128"/>
              </a:rPr>
              <a:t>Effect of micronutrient status on natural killer cell immune function in healthy free-living subjects aged &gt;/=90 y.</a:t>
            </a:r>
          </a:p>
          <a:p>
            <a:endParaRPr lang="en-US" altLang="en-US" sz="500" dirty="0">
              <a:latin typeface="Tahoma" panose="020B0604030504040204" pitchFamily="34" charset="0"/>
              <a:ea typeface="ＭＳ Ｐゴシック" panose="020B0600070205080204" pitchFamily="34" charset="-128"/>
            </a:endParaRPr>
          </a:p>
          <a:p>
            <a:r>
              <a:rPr lang="en-US" altLang="en-US" sz="500" dirty="0" err="1">
                <a:latin typeface="Tahoma" panose="020B0604030504040204" pitchFamily="34" charset="0"/>
                <a:ea typeface="ＭＳ Ｐゴシック" panose="020B0600070205080204" pitchFamily="34" charset="-128"/>
              </a:rPr>
              <a:t>Ravaglia</a:t>
            </a:r>
            <a:r>
              <a:rPr lang="en-US" altLang="en-US" sz="500" dirty="0">
                <a:latin typeface="Tahoma" panose="020B0604030504040204" pitchFamily="34" charset="0"/>
                <a:ea typeface="ＭＳ Ｐゴシック" panose="020B0600070205080204" pitchFamily="34" charset="-128"/>
              </a:rPr>
              <a:t> G, Forti P, </a:t>
            </a:r>
            <a:r>
              <a:rPr lang="en-US" altLang="en-US" sz="500" dirty="0" err="1">
                <a:latin typeface="Tahoma" panose="020B0604030504040204" pitchFamily="34" charset="0"/>
                <a:ea typeface="ＭＳ Ｐゴシック" panose="020B0600070205080204" pitchFamily="34" charset="-128"/>
              </a:rPr>
              <a:t>Maioli</a:t>
            </a:r>
            <a:r>
              <a:rPr lang="en-US" altLang="en-US" sz="500" dirty="0">
                <a:latin typeface="Tahoma" panose="020B0604030504040204" pitchFamily="34" charset="0"/>
                <a:ea typeface="ＭＳ Ｐゴシック" panose="020B0600070205080204" pitchFamily="34" charset="-128"/>
              </a:rPr>
              <a:t> F, </a:t>
            </a:r>
            <a:r>
              <a:rPr lang="en-US" altLang="en-US" sz="500" dirty="0" err="1">
                <a:latin typeface="Tahoma" panose="020B0604030504040204" pitchFamily="34" charset="0"/>
                <a:ea typeface="ＭＳ Ｐゴシック" panose="020B0600070205080204" pitchFamily="34" charset="-128"/>
              </a:rPr>
              <a:t>Bastagli</a:t>
            </a:r>
            <a:r>
              <a:rPr lang="en-US" altLang="en-US" sz="500" dirty="0">
                <a:latin typeface="Tahoma" panose="020B0604030504040204" pitchFamily="34" charset="0"/>
                <a:ea typeface="ＭＳ Ｐゴシック" panose="020B0600070205080204" pitchFamily="34" charset="-128"/>
              </a:rPr>
              <a:t> L, </a:t>
            </a:r>
            <a:r>
              <a:rPr lang="en-US" altLang="en-US" sz="500" dirty="0" err="1">
                <a:latin typeface="Tahoma" panose="020B0604030504040204" pitchFamily="34" charset="0"/>
                <a:ea typeface="ＭＳ Ｐゴシック" panose="020B0600070205080204" pitchFamily="34" charset="-128"/>
              </a:rPr>
              <a:t>Facchini</a:t>
            </a:r>
            <a:r>
              <a:rPr lang="en-US" altLang="en-US" sz="500" dirty="0">
                <a:latin typeface="Tahoma" panose="020B0604030504040204" pitchFamily="34" charset="0"/>
                <a:ea typeface="ＭＳ Ｐゴシック" panose="020B0600070205080204" pitchFamily="34" charset="-128"/>
              </a:rPr>
              <a:t> A, </a:t>
            </a:r>
            <a:r>
              <a:rPr lang="en-US" altLang="en-US" sz="500" dirty="0" err="1">
                <a:latin typeface="Tahoma" panose="020B0604030504040204" pitchFamily="34" charset="0"/>
                <a:ea typeface="ＭＳ Ｐゴシック" panose="020B0600070205080204" pitchFamily="34" charset="-128"/>
              </a:rPr>
              <a:t>Mariani</a:t>
            </a:r>
            <a:r>
              <a:rPr lang="en-US" altLang="en-US" sz="500" dirty="0">
                <a:latin typeface="Tahoma" panose="020B0604030504040204" pitchFamily="34" charset="0"/>
                <a:ea typeface="ＭＳ Ｐゴシック" panose="020B0600070205080204" pitchFamily="34" charset="-128"/>
              </a:rPr>
              <a:t> E, Savarino L, Sassi S, </a:t>
            </a:r>
            <a:r>
              <a:rPr lang="en-US" altLang="en-US" sz="500" dirty="0" err="1">
                <a:latin typeface="Tahoma" panose="020B0604030504040204" pitchFamily="34" charset="0"/>
                <a:ea typeface="ＭＳ Ｐゴシック" panose="020B0600070205080204" pitchFamily="34" charset="-128"/>
              </a:rPr>
              <a:t>Cucinotta</a:t>
            </a:r>
            <a:r>
              <a:rPr lang="en-US" altLang="en-US" sz="500" dirty="0">
                <a:latin typeface="Tahoma" panose="020B0604030504040204" pitchFamily="34" charset="0"/>
                <a:ea typeface="ＭＳ Ｐゴシック" panose="020B0600070205080204" pitchFamily="34" charset="-128"/>
              </a:rPr>
              <a:t> D, </a:t>
            </a:r>
            <a:r>
              <a:rPr lang="en-US" altLang="en-US" sz="500" dirty="0" err="1">
                <a:latin typeface="Tahoma" panose="020B0604030504040204" pitchFamily="34" charset="0"/>
                <a:ea typeface="ＭＳ Ｐゴシック" panose="020B0600070205080204" pitchFamily="34" charset="-128"/>
              </a:rPr>
              <a:t>Lenaz</a:t>
            </a:r>
            <a:r>
              <a:rPr lang="en-US" altLang="en-US" sz="500" dirty="0">
                <a:latin typeface="Tahoma" panose="020B0604030504040204" pitchFamily="34" charset="0"/>
                <a:ea typeface="ＭＳ Ｐゴシック" panose="020B0600070205080204" pitchFamily="34" charset="-128"/>
              </a:rPr>
              <a:t> G.</a:t>
            </a:r>
          </a:p>
          <a:p>
            <a:endParaRPr lang="en-US" altLang="en-US" sz="500" dirty="0">
              <a:latin typeface="Tahoma" panose="020B0604030504040204" pitchFamily="34" charset="0"/>
              <a:ea typeface="ＭＳ Ｐゴシック" panose="020B0600070205080204" pitchFamily="34" charset="-128"/>
            </a:endParaRPr>
          </a:p>
          <a:p>
            <a:r>
              <a:rPr lang="en-US" altLang="en-US" sz="500" dirty="0">
                <a:latin typeface="Tahoma" panose="020B0604030504040204" pitchFamily="34" charset="0"/>
                <a:ea typeface="ＭＳ Ｐゴシック" panose="020B0600070205080204" pitchFamily="34" charset="-128"/>
              </a:rPr>
              <a:t>Department of Internal Medicine, </a:t>
            </a:r>
            <a:r>
              <a:rPr lang="en-US" altLang="en-US" sz="500" dirty="0" err="1">
                <a:latin typeface="Tahoma" panose="020B0604030504040204" pitchFamily="34" charset="0"/>
                <a:ea typeface="ＭＳ Ｐゴシック" panose="020B0600070205080204" pitchFamily="34" charset="-128"/>
              </a:rPr>
              <a:t>Cardioangiology</a:t>
            </a:r>
            <a:r>
              <a:rPr lang="en-US" altLang="en-US" sz="500" dirty="0">
                <a:latin typeface="Tahoma" panose="020B0604030504040204" pitchFamily="34" charset="0"/>
                <a:ea typeface="ＭＳ Ｐゴシック" panose="020B0600070205080204" pitchFamily="34" charset="-128"/>
              </a:rPr>
              <a:t>, and Hepatology, the Department of Angiology and Blood Coagulation, and the Division of Geriatric Medicine, University Hospital </a:t>
            </a:r>
            <a:r>
              <a:rPr lang="en-US" altLang="en-US" sz="500" dirty="0" err="1">
                <a:latin typeface="Tahoma" panose="020B0604030504040204" pitchFamily="34" charset="0"/>
                <a:ea typeface="ＭＳ Ｐゴシック" panose="020B0600070205080204" pitchFamily="34" charset="-128"/>
              </a:rPr>
              <a:t>Sant'Orsola</a:t>
            </a:r>
            <a:r>
              <a:rPr lang="en-US" altLang="en-US" sz="500" dirty="0">
                <a:latin typeface="Tahoma" panose="020B0604030504040204" pitchFamily="34" charset="0"/>
                <a:ea typeface="ＭＳ Ｐゴシック" panose="020B0600070205080204" pitchFamily="34" charset="-128"/>
              </a:rPr>
              <a:t>-Malpighi, Bologna, Italy. </a:t>
            </a:r>
            <a:r>
              <a:rPr lang="en-US" altLang="en-US" sz="500" dirty="0" err="1">
                <a:latin typeface="Tahoma" panose="020B0604030504040204" pitchFamily="34" charset="0"/>
                <a:ea typeface="ＭＳ Ｐゴシック" panose="020B0600070205080204" pitchFamily="34" charset="-128"/>
              </a:rPr>
              <a:t>ravaglia@almadns.unibo.it</a:t>
            </a:r>
            <a:endParaRPr lang="en-US" altLang="en-US" sz="500" dirty="0">
              <a:latin typeface="Tahoma" panose="020B0604030504040204" pitchFamily="34" charset="0"/>
              <a:ea typeface="ＭＳ Ｐゴシック" panose="020B0600070205080204" pitchFamily="34" charset="-128"/>
            </a:endParaRPr>
          </a:p>
          <a:p>
            <a:endParaRPr lang="en-US" altLang="en-US" sz="500" dirty="0">
              <a:latin typeface="Tahoma" panose="020B0604030504040204" pitchFamily="34" charset="0"/>
              <a:ea typeface="ＭＳ Ｐゴシック" panose="020B0600070205080204" pitchFamily="34" charset="-128"/>
            </a:endParaRPr>
          </a:p>
          <a:p>
            <a:r>
              <a:rPr lang="en-US" altLang="en-US" sz="500" dirty="0">
                <a:latin typeface="Tahoma" panose="020B0604030504040204" pitchFamily="34" charset="0"/>
                <a:ea typeface="ＭＳ Ｐゴシック" panose="020B0600070205080204" pitchFamily="34" charset="-128"/>
              </a:rPr>
              <a:t>BACKGROUND: Natural killer (NK) cells play a role in natural immunity against tumor and infected cells. Advanced aging is associated with functional impairment of NK cells and increased susceptibility to nutritional deficiencies. OBJECTIVE: Our objective was to test whether micronutrient status affects NK cell activity in an older population. DESIGN: The relations between NK cell variables (percentage of leukocytes and cytotoxicity) and blood concentrations of selected micronutrients were studied in 62 healthy, free-living northern Italian subjects (25 men, 37 women) aged 90-106 y. Anthropometric measurements were also made. RESULTS: All subjects were well nourished according to age-specific anthropometric norms but many of them had micronutrient deficiencies. The prevalence of micronutrient deficiency was highest for selenium (in approximately 50% of both sexes), zinc (in 52% of men and 41% of women), and vitamin B-6 (in 40% of men and 59% of women), followed by vitamin A (in 16% of men and 27% of women) and vitamin E, vitamin B-12, and folate (each in &lt;10% of both sexes). Ubiquinone-10 status was inadequate in 40% of women and 24% of men (P = 0.02). The percentage of NK cells was associated with serum zinc (men: r = 0.573, P = 0. 007; women: r = 0.373, P = 0.031) and selenium (women: r = 0.409, P = 0.018) concentrations. In women only, NK cell cytotoxicity at different effector-target cell ratios was positively associated with plasma vitamin E and ubiquinone-10 concentrations (P &lt; 0.05). No significant associations with NK cell variables were found for the other measured nutrients. CONCLUSIONS: The results of this study strengthen the hypothesis that individual micronutrients may affect the number and function of NK cells in old age. The study also confirms the high prevalence of micronutrient deficiencies in healthy and apparently well-nourished persons aged &gt;/=90 y.</a:t>
            </a:r>
          </a:p>
          <a:p>
            <a:endParaRPr lang="en-US" altLang="en-US" sz="500" dirty="0">
              <a:latin typeface="Tahoma" panose="020B0604030504040204" pitchFamily="34" charset="0"/>
              <a:ea typeface="ＭＳ Ｐゴシック" panose="020B0600070205080204" pitchFamily="34" charset="-128"/>
            </a:endParaRPr>
          </a:p>
          <a:p>
            <a:r>
              <a:rPr lang="en-US" altLang="en-US" sz="500" dirty="0">
                <a:latin typeface="Tahoma" panose="020B0604030504040204" pitchFamily="34" charset="0"/>
                <a:ea typeface="ＭＳ Ｐゴシック" panose="020B0600070205080204" pitchFamily="34" charset="-128"/>
              </a:rPr>
              <a:t>Michael F. </a:t>
            </a:r>
            <a:r>
              <a:rPr lang="en-US" altLang="en-US" sz="500" dirty="0" err="1">
                <a:latin typeface="Tahoma" panose="020B0604030504040204" pitchFamily="34" charset="0"/>
                <a:ea typeface="ＭＳ Ｐゴシック" panose="020B0600070205080204" pitchFamily="34" charset="-128"/>
              </a:rPr>
              <a:t>Leitzmann</a:t>
            </a:r>
            <a:r>
              <a:rPr lang="en-US" altLang="en-US" sz="500" dirty="0">
                <a:latin typeface="Tahoma" panose="020B0604030504040204" pitchFamily="34" charset="0"/>
                <a:ea typeface="ＭＳ Ｐゴシック" panose="020B0600070205080204" pitchFamily="34" charset="-128"/>
              </a:rPr>
              <a:t> and others, Zinc Supplement Use and Risk of Prostate Cancer, </a:t>
            </a:r>
            <a:r>
              <a:rPr lang="en-US" altLang="en-US" sz="500" dirty="0" err="1">
                <a:latin typeface="Tahoma" panose="020B0604030504040204" pitchFamily="34" charset="0"/>
                <a:ea typeface="ＭＳ Ｐゴシック" panose="020B0600070205080204" pitchFamily="34" charset="-128"/>
              </a:rPr>
              <a:t>JNCI</a:t>
            </a:r>
            <a:r>
              <a:rPr lang="en-US" altLang="en-US" sz="500" dirty="0">
                <a:latin typeface="Tahoma" panose="020B0604030504040204" pitchFamily="34" charset="0"/>
                <a:ea typeface="ＭＳ Ｐゴシック" panose="020B0600070205080204" pitchFamily="34" charset="-128"/>
              </a:rPr>
              <a:t>: Journal of the National Cancer Institute, Volume 95, Issue 13, 2 July 2003, Pages 1004–1007.</a:t>
            </a:r>
          </a:p>
          <a:p>
            <a:r>
              <a:rPr lang="en-US" altLang="en-US" sz="500" dirty="0">
                <a:latin typeface="Tahoma" panose="020B0604030504040204" pitchFamily="34" charset="0"/>
                <a:ea typeface="ＭＳ Ｐゴシック" panose="020B0600070205080204" pitchFamily="34" charset="-128"/>
              </a:rPr>
              <a:t>The high concentration of zinc in the prostate suggests that zinc may play a role in prostate health. We examined the association between supplemental zinc intake and prostate cancer risk among 46 974 U.S. men participating in the Health Professionals Follow-Up Study. During 14 years of follow-up from 1986 through 2000, 2901 new cases of prostate cancer were ascertained, of which 434 cases were diagnosed as advanced cancer. Supplemental zinc intake at doses of up to 100 mg/day was not associated with prostate cancer risk. However, compared with nonusers, men who consumed more than 100 mg/day of supplemental zinc had a relative risk of advanced prostate cancer of 2.29 (95% confidence interval = 1.06 to 4.95; </a:t>
            </a:r>
            <a:r>
              <a:rPr lang="en-US" altLang="en-US" sz="500" dirty="0" err="1">
                <a:latin typeface="Tahoma" panose="020B0604030504040204" pitchFamily="34" charset="0"/>
                <a:ea typeface="ＭＳ Ｐゴシック" panose="020B0600070205080204" pitchFamily="34" charset="-128"/>
              </a:rPr>
              <a:t>Ptrend</a:t>
            </a:r>
            <a:r>
              <a:rPr lang="en-US" altLang="en-US" sz="500" dirty="0">
                <a:latin typeface="Tahoma" panose="020B0604030504040204" pitchFamily="34" charset="0"/>
                <a:ea typeface="ＭＳ Ｐゴシック" panose="020B0600070205080204" pitchFamily="34" charset="-128"/>
              </a:rPr>
              <a:t> = .003), and men who took supplemental zinc for 10 or more years had a relative risk of 2.37 (95% confidence interval = 1.42 to 3.95; </a:t>
            </a:r>
            <a:r>
              <a:rPr lang="en-US" altLang="en-US" sz="500" dirty="0" err="1">
                <a:latin typeface="Tahoma" panose="020B0604030504040204" pitchFamily="34" charset="0"/>
                <a:ea typeface="ＭＳ Ｐゴシック" panose="020B0600070205080204" pitchFamily="34" charset="-128"/>
              </a:rPr>
              <a:t>Ptrend</a:t>
            </a:r>
            <a:r>
              <a:rPr lang="en-US" altLang="en-US" sz="500" dirty="0">
                <a:latin typeface="Tahoma" panose="020B0604030504040204" pitchFamily="34" charset="0"/>
                <a:ea typeface="ＭＳ Ｐゴシック" panose="020B0600070205080204" pitchFamily="34" charset="-128"/>
              </a:rPr>
              <a:t>&lt;.001). Although we cannot rule out residual confounding by supplemental calcium intake or some unmeasured correlate of zinc supplement use, our findings, that chronic zinc oversupply may play a role in prostate carcinogenesis, warrant further investigation. </a:t>
            </a:r>
          </a:p>
          <a:p>
            <a:endParaRPr lang="en-US" altLang="en-US"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102060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5</a:t>
            </a:fld>
            <a:endParaRPr lang="en-US"/>
          </a:p>
        </p:txBody>
      </p:sp>
    </p:spTree>
    <p:extLst>
      <p:ext uri="{BB962C8B-B14F-4D97-AF65-F5344CB8AC3E}">
        <p14:creationId xmlns:p14="http://schemas.microsoft.com/office/powerpoint/2010/main" val="5733403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7CAB3F94-07F0-A549-B07D-A9A0C5AD3792}"/>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kumimoji="1" sz="1200">
                <a:solidFill>
                  <a:schemeClr val="tx1"/>
                </a:solidFill>
                <a:latin typeface="Tahoma" panose="020B060403050404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Tahoma" panose="020B0604030504040204" pitchFamily="34" charset="0"/>
                <a:ea typeface="ＭＳ Ｐゴシック" panose="020B0600070205080204" pitchFamily="34" charset="-128"/>
              </a:defRPr>
            </a:lvl2pPr>
            <a:lvl3pPr marL="11430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3pPr>
            <a:lvl4pPr marL="16002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4pPr>
            <a:lvl5pPr marL="20574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9pPr>
          </a:lstStyle>
          <a:p>
            <a:pPr algn="r" eaLnBrk="1" hangingPunct="1">
              <a:spcBef>
                <a:spcPct val="0"/>
              </a:spcBef>
            </a:pPr>
            <a:fld id="{0DD7673D-EFB6-EA4A-BF6B-C0357B32DD40}" type="slidenum">
              <a:rPr kumimoji="0" lang="en-US" altLang="en-US">
                <a:latin typeface="Times New Roman" panose="02020603050405020304" pitchFamily="18" charset="0"/>
              </a:rPr>
              <a:pPr algn="r" eaLnBrk="1" hangingPunct="1">
                <a:spcBef>
                  <a:spcPct val="0"/>
                </a:spcBef>
              </a:pPr>
              <a:t>53</a:t>
            </a:fld>
            <a:endParaRPr kumimoji="0" lang="en-US" altLang="en-US">
              <a:latin typeface="Times New Roman" panose="02020603050405020304" pitchFamily="18" charset="0"/>
            </a:endParaRPr>
          </a:p>
        </p:txBody>
      </p:sp>
      <p:sp>
        <p:nvSpPr>
          <p:cNvPr id="153602" name="Rectangle 2">
            <a:extLst>
              <a:ext uri="{FF2B5EF4-FFF2-40B4-BE49-F238E27FC236}">
                <a16:creationId xmlns:a16="http://schemas.microsoft.com/office/drawing/2014/main" id="{B5259845-BACB-6F44-BCF6-12FC3DA7207A}"/>
              </a:ext>
            </a:extLst>
          </p:cNvPr>
          <p:cNvSpPr>
            <a:spLocks noGrp="1" noRot="1" noChangeAspect="1" noChangeArrowheads="1" noTextEdit="1"/>
          </p:cNvSpPr>
          <p:nvPr>
            <p:ph type="sldImg"/>
          </p:nvPr>
        </p:nvSpPr>
        <p:spPr>
          <a:solidFill>
            <a:srgbClr val="FFFFFF"/>
          </a:solidFill>
          <a:ln/>
        </p:spPr>
      </p:sp>
      <p:sp>
        <p:nvSpPr>
          <p:cNvPr id="153603" name="Rectangle 3">
            <a:extLst>
              <a:ext uri="{FF2B5EF4-FFF2-40B4-BE49-F238E27FC236}">
                <a16:creationId xmlns:a16="http://schemas.microsoft.com/office/drawing/2014/main" id="{B0C6A02F-77CF-D84B-A59E-15BCD23C6B9C}"/>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a:latin typeface="Tahoma" panose="020B0604030504040204" pitchFamily="34" charset="0"/>
                <a:ea typeface="ＭＳ Ｐゴシック" panose="020B0600070205080204" pitchFamily="34" charset="-128"/>
                <a:cs typeface="Times New Roman" panose="02020603050405020304" pitchFamily="18" charset="0"/>
              </a:rPr>
              <a:t>Fortschr Med. 1990 Jun 10;108(17):338-40. Related Articles, Links  </a:t>
            </a:r>
          </a:p>
          <a:p>
            <a:r>
              <a:rPr lang="en-US" altLang="en-US">
                <a:latin typeface="Tahoma" panose="020B0604030504040204" pitchFamily="34" charset="0"/>
                <a:ea typeface="ＭＳ Ｐゴシック" panose="020B0600070205080204" pitchFamily="34" charset="-128"/>
                <a:cs typeface="Times New Roman" panose="02020603050405020304" pitchFamily="18" charset="0"/>
              </a:rPr>
              <a:t> </a:t>
            </a:r>
          </a:p>
          <a:p>
            <a:r>
              <a:rPr lang="en-US" altLang="en-US">
                <a:latin typeface="Tahoma" panose="020B0604030504040204" pitchFamily="34" charset="0"/>
                <a:ea typeface="ＭＳ Ｐゴシック" panose="020B0600070205080204" pitchFamily="34" charset="-128"/>
                <a:cs typeface="Times New Roman" panose="02020603050405020304" pitchFamily="18" charset="0"/>
              </a:rPr>
              <a:t> </a:t>
            </a:r>
          </a:p>
          <a:p>
            <a:r>
              <a:rPr lang="en-US" altLang="en-US">
                <a:latin typeface="Tahoma" panose="020B0604030504040204" pitchFamily="34" charset="0"/>
                <a:ea typeface="ＭＳ Ｐゴシック" panose="020B0600070205080204" pitchFamily="34" charset="-128"/>
                <a:cs typeface="Times New Roman" panose="02020603050405020304" pitchFamily="18" charset="0"/>
              </a:rPr>
              <a:t>[Raw food and immunity]</a:t>
            </a:r>
          </a:p>
          <a:p>
            <a:r>
              <a:rPr lang="en-US" altLang="en-US">
                <a:latin typeface="Tahoma" panose="020B0604030504040204" pitchFamily="34" charset="0"/>
                <a:ea typeface="ＭＳ Ｐゴシック" panose="020B0600070205080204" pitchFamily="34" charset="-128"/>
                <a:cs typeface="Times New Roman" panose="02020603050405020304" pitchFamily="18" charset="0"/>
              </a:rPr>
              <a:t> </a:t>
            </a:r>
          </a:p>
          <a:p>
            <a:r>
              <a:rPr lang="en-US" altLang="en-US">
                <a:latin typeface="Tahoma" panose="020B0604030504040204" pitchFamily="34" charset="0"/>
                <a:ea typeface="ＭＳ Ｐゴシック" panose="020B0600070205080204" pitchFamily="34" charset="-128"/>
                <a:cs typeface="Times New Roman" panose="02020603050405020304" pitchFamily="18" charset="0"/>
              </a:rPr>
              <a:t>[Article in German]</a:t>
            </a:r>
          </a:p>
          <a:p>
            <a:r>
              <a:rPr lang="en-US" altLang="en-US">
                <a:latin typeface="Tahoma" panose="020B0604030504040204" pitchFamily="34" charset="0"/>
                <a:ea typeface="ＭＳ Ｐゴシック" panose="020B0600070205080204" pitchFamily="34" charset="-128"/>
                <a:cs typeface="Times New Roman" panose="02020603050405020304" pitchFamily="18" charset="0"/>
              </a:rPr>
              <a:t> </a:t>
            </a:r>
          </a:p>
          <a:p>
            <a:r>
              <a:rPr lang="en-US" altLang="en-US">
                <a:latin typeface="Tahoma" panose="020B0604030504040204" pitchFamily="34" charset="0"/>
                <a:ea typeface="ＭＳ Ｐゴシック" panose="020B0600070205080204" pitchFamily="34" charset="-128"/>
                <a:cs typeface="Times New Roman" panose="02020603050405020304" pitchFamily="18" charset="0"/>
              </a:rPr>
              <a:t>Gaisbauer M, Langosch A.</a:t>
            </a:r>
          </a:p>
          <a:p>
            <a:r>
              <a:rPr lang="en-US" altLang="en-US">
                <a:latin typeface="Tahoma" panose="020B0604030504040204" pitchFamily="34" charset="0"/>
                <a:ea typeface="ＭＳ Ｐゴシック" panose="020B0600070205080204" pitchFamily="34" charset="-128"/>
                <a:cs typeface="Times New Roman" panose="02020603050405020304" pitchFamily="18" charset="0"/>
              </a:rPr>
              <a:t> </a:t>
            </a:r>
          </a:p>
          <a:p>
            <a:r>
              <a:rPr lang="en-US" altLang="en-US">
                <a:latin typeface="Tahoma" panose="020B0604030504040204" pitchFamily="34" charset="0"/>
                <a:ea typeface="ＭＳ Ｐゴシック" panose="020B0600070205080204" pitchFamily="34" charset="-128"/>
                <a:cs typeface="Times New Roman" panose="02020603050405020304" pitchFamily="18" charset="0"/>
              </a:rPr>
              <a:t>Klinik in der Stanggass, Berchtesgaden.</a:t>
            </a:r>
          </a:p>
          <a:p>
            <a:r>
              <a:rPr lang="en-US" altLang="en-US">
                <a:latin typeface="Tahoma" panose="020B0604030504040204" pitchFamily="34" charset="0"/>
                <a:ea typeface="ＭＳ Ｐゴシック" panose="020B0600070205080204" pitchFamily="34" charset="-128"/>
                <a:cs typeface="Times New Roman" panose="02020603050405020304" pitchFamily="18" charset="0"/>
              </a:rPr>
              <a:t> </a:t>
            </a:r>
          </a:p>
          <a:p>
            <a:r>
              <a:rPr lang="en-US" altLang="en-US">
                <a:latin typeface="Tahoma" panose="020B0604030504040204" pitchFamily="34" charset="0"/>
                <a:ea typeface="ＭＳ Ｐゴシック" panose="020B0600070205080204" pitchFamily="34" charset="-128"/>
                <a:cs typeface="Times New Roman" panose="02020603050405020304" pitchFamily="18" charset="0"/>
              </a:rPr>
              <a:t>Uncooked food is an integral component of human nutrition, and is a necessary precondition for an intact immune system. Its therapeutic effect is complex, and a variety of influences of raw food and its constituents on the immune system have been documented. Such effects include antibiotic, antiallergic, tumor-protective, immunomodulatory, and anti-inflammatory actions. In view of this, uncooked food can be seen as a useful adjunct to drugs in the treatment of allergic, rheumatic and infectious diseases.</a:t>
            </a:r>
          </a:p>
          <a:p>
            <a:r>
              <a:rPr lang="en-US" altLang="en-US">
                <a:latin typeface="Tahoma" panose="020B0604030504040204" pitchFamily="34" charset="0"/>
                <a:ea typeface="ＭＳ Ｐゴシック" panose="020B0600070205080204" pitchFamily="34" charset="-128"/>
                <a:cs typeface="Times New Roman" panose="02020603050405020304" pitchFamily="18" charset="0"/>
              </a:rPr>
              <a:t> </a:t>
            </a:r>
          </a:p>
          <a:p>
            <a:r>
              <a:rPr lang="en-US" altLang="en-US">
                <a:latin typeface="Tahoma" panose="020B0604030504040204" pitchFamily="34" charset="0"/>
                <a:ea typeface="ＭＳ Ｐゴシック" panose="020B0600070205080204" pitchFamily="34" charset="-128"/>
                <a:cs typeface="Times New Roman" panose="02020603050405020304" pitchFamily="18" charset="0"/>
              </a:rPr>
              <a:t>Publication Types: </a:t>
            </a:r>
          </a:p>
          <a:p>
            <a:r>
              <a:rPr lang="en-US" altLang="en-US">
                <a:latin typeface="Tahoma" panose="020B0604030504040204" pitchFamily="34" charset="0"/>
                <a:ea typeface="ＭＳ Ｐゴシック" panose="020B0600070205080204" pitchFamily="34" charset="-128"/>
                <a:cs typeface="Times New Roman" panose="02020603050405020304" pitchFamily="18" charset="0"/>
              </a:rPr>
              <a:t>Review</a:t>
            </a:r>
          </a:p>
          <a:p>
            <a:r>
              <a:rPr lang="en-US" altLang="en-US">
                <a:latin typeface="Tahoma" panose="020B0604030504040204" pitchFamily="34" charset="0"/>
                <a:ea typeface="ＭＳ Ｐゴシック" panose="020B0600070205080204" pitchFamily="34" charset="-128"/>
                <a:cs typeface="Times New Roman" panose="02020603050405020304" pitchFamily="18" charset="0"/>
              </a:rPr>
              <a:t> </a:t>
            </a:r>
          </a:p>
          <a:p>
            <a:r>
              <a:rPr lang="en-US" altLang="en-US">
                <a:latin typeface="Tahoma" panose="020B0604030504040204" pitchFamily="34" charset="0"/>
                <a:ea typeface="ＭＳ Ｐゴシック" panose="020B0600070205080204" pitchFamily="34" charset="-128"/>
                <a:cs typeface="Times New Roman" panose="02020603050405020304" pitchFamily="18" charset="0"/>
              </a:rPr>
              <a:t>PMID: 2198207 [PubMed - indexed for MEDLINE]</a:t>
            </a:r>
          </a:p>
          <a:p>
            <a:endParaRPr lang="en-US" altLang="en-US">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13165879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Oczkowski</a:t>
            </a:r>
            <a:r>
              <a:rPr lang="en-US" sz="1200" kern="1200" dirty="0">
                <a:solidFill>
                  <a:schemeClr val="tx1"/>
                </a:solidFill>
                <a:effectLst/>
                <a:latin typeface="+mn-lt"/>
                <a:ea typeface="+mn-ea"/>
                <a:cs typeface="+mn-cs"/>
              </a:rPr>
              <a:t> M, </a:t>
            </a:r>
            <a:r>
              <a:rPr lang="en-US" sz="1200" kern="1200" dirty="0" err="1">
                <a:solidFill>
                  <a:schemeClr val="tx1"/>
                </a:solidFill>
                <a:effectLst/>
                <a:latin typeface="+mn-lt"/>
                <a:ea typeface="+mn-ea"/>
                <a:cs typeface="+mn-cs"/>
              </a:rPr>
              <a:t>Dziendzikowska</a:t>
            </a:r>
            <a:r>
              <a:rPr lang="en-US" sz="1200" kern="1200" dirty="0">
                <a:solidFill>
                  <a:schemeClr val="tx1"/>
                </a:solidFill>
                <a:effectLst/>
                <a:latin typeface="+mn-lt"/>
                <a:ea typeface="+mn-ea"/>
                <a:cs typeface="+mn-cs"/>
              </a:rPr>
              <a:t> K, Pasternak-</a:t>
            </a:r>
            <a:r>
              <a:rPr lang="en-US" sz="1200" kern="1200" dirty="0" err="1">
                <a:solidFill>
                  <a:schemeClr val="tx1"/>
                </a:solidFill>
                <a:effectLst/>
                <a:latin typeface="+mn-lt"/>
                <a:ea typeface="+mn-ea"/>
                <a:cs typeface="+mn-cs"/>
              </a:rPr>
              <a:t>Winiarska</a:t>
            </a:r>
            <a:r>
              <a:rPr lang="en-US" sz="1200" kern="1200" dirty="0">
                <a:solidFill>
                  <a:schemeClr val="tx1"/>
                </a:solidFill>
                <a:effectLst/>
                <a:latin typeface="+mn-lt"/>
                <a:ea typeface="+mn-ea"/>
                <a:cs typeface="+mn-cs"/>
              </a:rPr>
              <a:t> A, </a:t>
            </a:r>
            <a:r>
              <a:rPr lang="en-US" sz="1200" kern="1200" dirty="0" err="1">
                <a:solidFill>
                  <a:schemeClr val="tx1"/>
                </a:solidFill>
                <a:effectLst/>
                <a:latin typeface="+mn-lt"/>
                <a:ea typeface="+mn-ea"/>
                <a:cs typeface="+mn-cs"/>
              </a:rPr>
              <a:t>Włodarek</a:t>
            </a:r>
            <a:r>
              <a:rPr lang="en-US" sz="1200" kern="1200" dirty="0">
                <a:solidFill>
                  <a:schemeClr val="tx1"/>
                </a:solidFill>
                <a:effectLst/>
                <a:latin typeface="+mn-lt"/>
                <a:ea typeface="+mn-ea"/>
                <a:cs typeface="+mn-cs"/>
              </a:rPr>
              <a:t> D, </a:t>
            </a:r>
            <a:r>
              <a:rPr lang="en-US" sz="1200" kern="1200" dirty="0" err="1">
                <a:solidFill>
                  <a:schemeClr val="tx1"/>
                </a:solidFill>
                <a:effectLst/>
                <a:latin typeface="+mn-lt"/>
                <a:ea typeface="+mn-ea"/>
                <a:cs typeface="+mn-cs"/>
              </a:rPr>
              <a:t>Gromadzka-Ostrowska</a:t>
            </a:r>
            <a:r>
              <a:rPr lang="en-US" sz="1200" kern="1200" dirty="0">
                <a:solidFill>
                  <a:schemeClr val="tx1"/>
                </a:solidFill>
                <a:effectLst/>
                <a:latin typeface="+mn-lt"/>
                <a:ea typeface="+mn-ea"/>
                <a:cs typeface="+mn-cs"/>
              </a:rPr>
              <a:t> J. Dietary Factors and Prostate Cancer Development, Progression, and Reduction. Nutrients. 2021 Feb 3;13(2):496.</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Due to the constantly increasing number of cases, prostate cancer has become one of the most important health problems of modern societies. This review presents the current knowledge regarding the role of nutrients and foodstuff consumption in the etiology and development of prostate malignancies, including the potential mechanisms of action. The results of several in vivo and in vitro laboratory experiments as well as those reported by the clinical and epidemiological research studies carried out around the world were analyzed. The outcomes of these studies clearly show the influence of both nutrients and food products on the etiology and prevention of prostate cancer. Consumption of certain nutrients (saturated and trans fatty acids) and food products (e.g., processed meat products) leads to the disruption of prostate hormonal regulation, induction of oxidative stress and inflammation, and alteration of growth factor signaling and lipid metabolism, which all contribute to prostate carcinogenesis. On the other hand, a high consumption of vegetables, fruits, fish, and whole grain products exerts protective and/or therapeutic effects. Special bioactive functions are assigned to compounds such as flavonoids, stilbenes, and lycopene. Since the influence of nutrients and dietary pattern is a modifiable risk factor in the development and prevention of prostate cancer, awareness of the beneficial and harmful effects of individual food ingredients is of great importance in the global strategy against prostate cancer.</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resveratrol suppresses the proliferation of prostate cancer cells, promotes apoptosis,</a:t>
            </a:r>
            <a:br>
              <a:rPr lang="en-US" dirty="0"/>
            </a:br>
            <a:r>
              <a:rPr lang="en-US" sz="1200" kern="1200" dirty="0">
                <a:solidFill>
                  <a:schemeClr val="tx1"/>
                </a:solidFill>
                <a:effectLst/>
                <a:latin typeface="+mn-lt"/>
                <a:ea typeface="+mn-ea"/>
                <a:cs typeface="+mn-cs"/>
              </a:rPr>
              <a:t>and inhibits the expression of androgen receptors. In vivo studies [209,210] demonstrated</a:t>
            </a:r>
            <a:br>
              <a:rPr lang="en-US" dirty="0"/>
            </a:br>
            <a:r>
              <a:rPr lang="en-US" sz="1200" kern="1200" dirty="0">
                <a:solidFill>
                  <a:schemeClr val="tx1"/>
                </a:solidFill>
                <a:effectLst/>
                <a:latin typeface="+mn-lt"/>
                <a:ea typeface="+mn-ea"/>
                <a:cs typeface="+mn-cs"/>
              </a:rPr>
              <a:t>that a combination of curcumin and resveratrol exhibited strong modulatory potential</a:t>
            </a:r>
            <a:br>
              <a:rPr lang="en-US" dirty="0"/>
            </a:br>
            <a:r>
              <a:rPr lang="en-US" sz="1200" kern="1200" dirty="0">
                <a:solidFill>
                  <a:schemeClr val="tx1"/>
                </a:solidFill>
                <a:effectLst/>
                <a:latin typeface="+mn-lt"/>
                <a:ea typeface="+mn-ea"/>
                <a:cs typeface="+mn-cs"/>
              </a:rPr>
              <a:t>against prostate carcinogenesis, while a combination of quercetin and resveratrol may serve</a:t>
            </a:r>
            <a:br>
              <a:rPr lang="en-US" dirty="0"/>
            </a:br>
            <a:r>
              <a:rPr lang="en-US" sz="1200" kern="1200" dirty="0">
                <a:solidFill>
                  <a:schemeClr val="tx1"/>
                </a:solidFill>
                <a:effectLst/>
                <a:latin typeface="+mn-lt"/>
                <a:ea typeface="+mn-ea"/>
                <a:cs typeface="+mn-cs"/>
              </a:rPr>
              <a:t>as a potential novel regimen for the prevention and/or treatment of prostate cancer.</a:t>
            </a:r>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54</a:t>
            </a:fld>
            <a:endParaRPr lang="en-US"/>
          </a:p>
        </p:txBody>
      </p:sp>
    </p:spTree>
    <p:extLst>
      <p:ext uri="{BB962C8B-B14F-4D97-AF65-F5344CB8AC3E}">
        <p14:creationId xmlns:p14="http://schemas.microsoft.com/office/powerpoint/2010/main" val="38672248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Mossine</a:t>
            </a:r>
            <a:r>
              <a:rPr lang="en-US" dirty="0"/>
              <a:t> </a:t>
            </a:r>
            <a:r>
              <a:rPr lang="en-US" dirty="0" err="1"/>
              <a:t>VV</a:t>
            </a:r>
            <a:r>
              <a:rPr lang="en-US" dirty="0"/>
              <a:t>, </a:t>
            </a:r>
            <a:r>
              <a:rPr lang="en-US" dirty="0" err="1"/>
              <a:t>Mawhinney</a:t>
            </a:r>
            <a:r>
              <a:rPr lang="en-US" dirty="0"/>
              <a:t> TP, </a:t>
            </a:r>
            <a:r>
              <a:rPr lang="en-US" dirty="0" err="1"/>
              <a:t>Giovannucci</a:t>
            </a:r>
            <a:r>
              <a:rPr lang="en-US" dirty="0"/>
              <a:t> EL. Dried Fruit Intake and Cancer: A Systematic Review of Observational Studies. Adv </a:t>
            </a:r>
            <a:r>
              <a:rPr lang="en-US" dirty="0" err="1"/>
              <a:t>Nutr</a:t>
            </a:r>
            <a:r>
              <a:rPr lang="en-US" dirty="0"/>
              <a:t>. 2020 Mar 1;11(2):237-250.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Insufficient intake of total fruits and vegetables is linked to an increased cancer risk, but the relation is not understood for dried fruits. Dried fruits are generally perceived, by both consumers and researchers, as a less attractive but shelf-stable equivalent to fresh fruits and constitute a small but significant proportion of modern diets. Chemical compositions of raw and dried fruits, however, may differ substantially. Several clinical and laboratory intervention studies have reported the protective effects of dehydrated fruits against the progression of some cancers and the modulating effects of dried fruits on common cancer risk factors. In this systematic review, we identified, summarized, and critically evaluated 9 prospective cohort and 7 case-control studies that examined the relations between traditional dried fruit (raisins, prunes, dates) consumption and cancer risk in humans. Prospective cohort studies determined that significant reductions in relative risk of precancerous colorectal polyps, incidence of prostate cancer, or mortality from pancreatic cancer, by, respectively, 24%, 49%, and 65%, were associated with 3–5 or more servings of dried fruits per week. Selected case-control studies revealed inverse associations between dried fruit intake and risk of cancer as well. The reported associations were comparable to or stronger than those observed for total or raw fruits. Although the small number and high heterogeneity impede meta-analysis of these studies, we conclude that currently available data provide some initial evidence that consumption of dried fruits may be associated with a lower cancer incidence or mortality in populations. The data suggest that higher intake of raisins and other dried fruits may be important in the prevention of cancers of the digestive system. Because only a limited number of health outcome and dried fruit intake relations have been evaluated in prospective studies to date, reanalyzing existing high-quality epidemiological data may expand the knowledge base.</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55</a:t>
            </a:fld>
            <a:endParaRPr lang="en-US"/>
          </a:p>
        </p:txBody>
      </p:sp>
    </p:spTree>
    <p:extLst>
      <p:ext uri="{BB962C8B-B14F-4D97-AF65-F5344CB8AC3E}">
        <p14:creationId xmlns:p14="http://schemas.microsoft.com/office/powerpoint/2010/main" val="28994040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Applegate CC, </a:t>
            </a:r>
            <a:r>
              <a:rPr lang="en-US" dirty="0" err="1"/>
              <a:t>Lowerison</a:t>
            </a:r>
            <a:r>
              <a:rPr lang="en-US" dirty="0"/>
              <a:t> MR, </a:t>
            </a:r>
            <a:r>
              <a:rPr lang="en-US" dirty="0" err="1"/>
              <a:t>Hambley</a:t>
            </a:r>
            <a:r>
              <a:rPr lang="en-US" dirty="0"/>
              <a:t> E, Song P, </a:t>
            </a:r>
            <a:r>
              <a:rPr lang="en-US" dirty="0" err="1"/>
              <a:t>Wallig</a:t>
            </a:r>
            <a:r>
              <a:rPr lang="en-US" dirty="0"/>
              <a:t> MA, Erdman </a:t>
            </a:r>
            <a:r>
              <a:rPr lang="en-US" dirty="0" err="1"/>
              <a:t>JW</a:t>
            </a:r>
            <a:r>
              <a:rPr lang="en-US" dirty="0"/>
              <a:t> Jr. Dietary tomato inhibits angiogenesis in TRAMP prostate cancer but is not protective with a Western-style diet in this pilot study. Sci Rep. 2021 Sep 17;11(1):18548. </a:t>
            </a:r>
            <a:r>
              <a:rPr lang="en-US" dirty="0" err="1"/>
              <a:t>doi</a:t>
            </a:r>
            <a:r>
              <a:rPr lang="en-US" dirty="0"/>
              <a:t>: 10.1038/s41598-021-97539-2.</a:t>
            </a:r>
          </a:p>
          <a:p>
            <a:endParaRPr lang="en-US" dirty="0"/>
          </a:p>
          <a:p>
            <a:endParaRPr lang="en-US" dirty="0"/>
          </a:p>
          <a:p>
            <a:r>
              <a:rPr lang="en-US" dirty="0"/>
              <a:t>Prostate cancer (</a:t>
            </a:r>
            <a:r>
              <a:rPr lang="en-US" dirty="0" err="1"/>
              <a:t>PCa</a:t>
            </a:r>
            <a:r>
              <a:rPr lang="en-US" dirty="0"/>
              <a:t>) remains the second most diagnosed cancer worldwide. Higher body weight is associated with chronic inflammation, increased angiogenesis, and treatment-resistant tumor phenotypes. Dietary tomato reduces </a:t>
            </a:r>
            <a:r>
              <a:rPr lang="en-US" dirty="0" err="1"/>
              <a:t>PCa</a:t>
            </a:r>
            <a:r>
              <a:rPr lang="en-US" dirty="0"/>
              <a:t> risk, which may be due to tomato inhibition of angiogenesis and disruption of androgen signaling. This pilot study investigated the interplay between tomato powder (TP), incorporated into control (CON) and obesogenic (OB) diets, and </a:t>
            </a:r>
            <a:r>
              <a:rPr lang="en-US" dirty="0" err="1"/>
              <a:t>PCa</a:t>
            </a:r>
            <a:r>
              <a:rPr lang="en-US" dirty="0"/>
              <a:t> tumor growth and blood perfusion over time in a transgenic model of </a:t>
            </a:r>
            <a:r>
              <a:rPr lang="en-US" dirty="0" err="1"/>
              <a:t>PCa</a:t>
            </a:r>
            <a:r>
              <a:rPr lang="en-US" dirty="0"/>
              <a:t> (TRAMP). Ultrasound </a:t>
            </a:r>
            <a:r>
              <a:rPr lang="en-US" dirty="0" err="1"/>
              <a:t>microvessel</a:t>
            </a:r>
            <a:r>
              <a:rPr lang="en-US" dirty="0"/>
              <a:t> imaging (</a:t>
            </a:r>
            <a:r>
              <a:rPr lang="en-US" dirty="0" err="1"/>
              <a:t>UMI</a:t>
            </a:r>
            <a:r>
              <a:rPr lang="en-US" dirty="0"/>
              <a:t>) results showed good agreement with gold-standard immunohistochemistry quantification of endothelial cell density, indicating that this technique can be applied to non-invasively monitor tumor blood perfusion in vivo. Greater body weight was positively associated with tumor growth. We also found that TP significantly inhibited prostate tumor angiogenesis but that this inhibition differentially affected measured outcomes depending on CON or OB diets. TP led to reduced tumor growth, </a:t>
            </a:r>
            <a:r>
              <a:rPr lang="en-US" dirty="0" err="1"/>
              <a:t>intratumoral</a:t>
            </a:r>
            <a:r>
              <a:rPr lang="en-US" dirty="0"/>
              <a:t> inflammation, and </a:t>
            </a:r>
            <a:r>
              <a:rPr lang="en-US" dirty="0" err="1"/>
              <a:t>intratumoral</a:t>
            </a:r>
            <a:r>
              <a:rPr lang="en-US" dirty="0"/>
              <a:t> androgen-regulated gene expression (srd5a1, srd5a2) when incorporated with the CON diet but greater tumor growth and </a:t>
            </a:r>
            <a:r>
              <a:rPr lang="en-US" dirty="0" err="1"/>
              <a:t>intratumoral</a:t>
            </a:r>
            <a:r>
              <a:rPr lang="en-US" dirty="0"/>
              <a:t> gene expression when incorporated with the OB diet. Results from this study show that protective benefits from dietary tomato are lost, or may become deleterious, when combined with a Western-style diet.</a:t>
            </a:r>
          </a:p>
          <a:p>
            <a:endParaRPr lang="en-US" dirty="0"/>
          </a:p>
          <a:p>
            <a:endParaRPr lang="en-US" dirty="0"/>
          </a:p>
          <a:p>
            <a:r>
              <a:rPr lang="en-US" dirty="0"/>
              <a:t>Cancer Causes Control</a:t>
            </a:r>
          </a:p>
          <a:p>
            <a:endParaRPr lang="en-US" dirty="0"/>
          </a:p>
          <a:p>
            <a:r>
              <a:rPr lang="en-US" dirty="0"/>
              <a:t>. 2020 Apr;31(4):341-351.</a:t>
            </a:r>
          </a:p>
          <a:p>
            <a:r>
              <a:rPr lang="en-US" dirty="0" err="1"/>
              <a:t>doi</a:t>
            </a:r>
            <a:r>
              <a:rPr lang="en-US" dirty="0"/>
              <a:t>: 10.1007/s10552-020-01279-z. </a:t>
            </a:r>
            <a:r>
              <a:rPr lang="en-US" dirty="0" err="1"/>
              <a:t>Epub</a:t>
            </a:r>
            <a:r>
              <a:rPr lang="en-US" dirty="0"/>
              <a:t> 2020 Feb 25.</a:t>
            </a:r>
          </a:p>
          <a:p>
            <a:r>
              <a:rPr lang="en-US" dirty="0"/>
              <a:t>Tomato consumption and intake of lycopene as predictors of the incidence of prostate cancer: the Adventist Health Study-2</a:t>
            </a:r>
          </a:p>
          <a:p>
            <a:r>
              <a:rPr lang="en-US" dirty="0"/>
              <a:t>Gary E Fraser  1 , Bjarne K Jacobsen  2 , </a:t>
            </a:r>
            <a:r>
              <a:rPr lang="en-US" dirty="0" err="1"/>
              <a:t>Synnøve</a:t>
            </a:r>
            <a:r>
              <a:rPr lang="en-US" dirty="0"/>
              <a:t> F </a:t>
            </a:r>
            <a:r>
              <a:rPr lang="en-US" dirty="0" err="1"/>
              <a:t>Knutsen</a:t>
            </a:r>
            <a:r>
              <a:rPr lang="en-US" dirty="0"/>
              <a:t>  3 , Andrew </a:t>
            </a:r>
            <a:r>
              <a:rPr lang="en-US" dirty="0" err="1"/>
              <a:t>Mashchak</a:t>
            </a:r>
            <a:r>
              <a:rPr lang="en-US" dirty="0"/>
              <a:t>  3 , Jan I </a:t>
            </a:r>
            <a:r>
              <a:rPr lang="en-US" dirty="0" err="1"/>
              <a:t>Lloren</a:t>
            </a:r>
            <a:r>
              <a:rPr lang="en-US" dirty="0"/>
              <a:t>  3</a:t>
            </a:r>
          </a:p>
          <a:p>
            <a:endParaRPr lang="en-US" dirty="0"/>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56</a:t>
            </a:fld>
            <a:endParaRPr lang="en-US"/>
          </a:p>
        </p:txBody>
      </p:sp>
    </p:spTree>
    <p:extLst>
      <p:ext uri="{BB962C8B-B14F-4D97-AF65-F5344CB8AC3E}">
        <p14:creationId xmlns:p14="http://schemas.microsoft.com/office/powerpoint/2010/main" val="24434279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Taborelli</a:t>
            </a:r>
            <a:r>
              <a:rPr lang="en-US" dirty="0"/>
              <a:t> M, </a:t>
            </a:r>
            <a:r>
              <a:rPr lang="en-US" dirty="0" err="1"/>
              <a:t>Polesel</a:t>
            </a:r>
            <a:r>
              <a:rPr lang="en-US" dirty="0"/>
              <a:t> J, </a:t>
            </a:r>
            <a:r>
              <a:rPr lang="en-US" dirty="0" err="1"/>
              <a:t>Parpinel</a:t>
            </a:r>
            <a:r>
              <a:rPr lang="en-US" dirty="0"/>
              <a:t> M, </a:t>
            </a:r>
            <a:r>
              <a:rPr lang="en-US" dirty="0" err="1"/>
              <a:t>Stocco</a:t>
            </a:r>
            <a:r>
              <a:rPr lang="en-US" dirty="0"/>
              <a:t> C, </a:t>
            </a:r>
            <a:r>
              <a:rPr lang="en-US" dirty="0" err="1"/>
              <a:t>Birri</a:t>
            </a:r>
            <a:r>
              <a:rPr lang="en-US" dirty="0"/>
              <a:t> S, </a:t>
            </a:r>
            <a:r>
              <a:rPr lang="en-US" dirty="0" err="1"/>
              <a:t>Serraino</a:t>
            </a:r>
            <a:r>
              <a:rPr lang="en-US" dirty="0"/>
              <a:t> D, Zucchetto A. Fruit and vegetables consumption is directly associated to survival after prostate cancer. </a:t>
            </a:r>
            <a:r>
              <a:rPr lang="en-US" dirty="0" err="1"/>
              <a:t>Mol</a:t>
            </a:r>
            <a:r>
              <a:rPr lang="en-US" dirty="0"/>
              <a:t> </a:t>
            </a:r>
            <a:r>
              <a:rPr lang="en-US" dirty="0" err="1"/>
              <a:t>Nutr</a:t>
            </a:r>
            <a:r>
              <a:rPr lang="en-US" dirty="0"/>
              <a:t> Food Res. 2017 Apr;61(4). </a:t>
            </a:r>
          </a:p>
          <a:p>
            <a:r>
              <a:rPr lang="en-US" dirty="0"/>
              <a:t>Since the evidence on the role of diet on prostate cancer (</a:t>
            </a:r>
            <a:r>
              <a:rPr lang="en-US" dirty="0" err="1"/>
              <a:t>PCa</a:t>
            </a:r>
            <a:r>
              <a:rPr lang="en-US" dirty="0"/>
              <a:t>) prognosis is still controversial, we evaluated the long-term effects of fruit and vegetables consumption on survival after </a:t>
            </a:r>
            <a:r>
              <a:rPr lang="en-US" dirty="0" err="1"/>
              <a:t>PCa</a:t>
            </a:r>
            <a:r>
              <a:rPr lang="en-US" dirty="0"/>
              <a:t>. </a:t>
            </a:r>
          </a:p>
          <a:p>
            <a:r>
              <a:rPr lang="en-US" b="1" dirty="0"/>
              <a:t>Methods and results: </a:t>
            </a:r>
            <a:r>
              <a:rPr lang="en-US" dirty="0"/>
              <a:t>A retrospective cohort study included 777 men with </a:t>
            </a:r>
            <a:r>
              <a:rPr lang="en-US" dirty="0" err="1"/>
              <a:t>PCa</a:t>
            </a:r>
            <a:r>
              <a:rPr lang="en-US" dirty="0"/>
              <a:t> diagnosed between 1995 and 2002 in north-eastern Italy and followed up to 2013. A validated food frequency questionnaire assessed the usual diet in the 2 years before </a:t>
            </a:r>
            <a:r>
              <a:rPr lang="en-US" dirty="0" err="1"/>
              <a:t>PCa</a:t>
            </a:r>
            <a:r>
              <a:rPr lang="en-US" dirty="0"/>
              <a:t> diagnosis, including detailed fruit and vegetables consumption. Adjusted hazard ratios (HRs) of death with 95% confidence intervals (CIs) were estimated using Fine-Gray models. </a:t>
            </a:r>
            <a:r>
              <a:rPr lang="en-US" dirty="0" err="1"/>
              <a:t>PCa</a:t>
            </a:r>
            <a:r>
              <a:rPr lang="en-US" dirty="0"/>
              <a:t> patients with a consumption of both fruit and vegetables above the median showed a higher 15-year overall survival probability than those with lower intakes (71% versus 58%, p = 0.04; HR = 0.66, 95% CI: 0.47-0.93). Consumption of foods rich in fiber (HR = 0.59, 95% CI: 0.41-0.86) and </a:t>
            </a:r>
            <a:r>
              <a:rPr lang="en-US" dirty="0" err="1"/>
              <a:t>proanthocyanidins</a:t>
            </a:r>
            <a:r>
              <a:rPr lang="en-US" dirty="0"/>
              <a:t> (HR = 0.58, 95% CI: 0.40-0.82) were inversely associated with overall mortality. Interestingly, </a:t>
            </a:r>
            <a:r>
              <a:rPr lang="en-US" dirty="0" err="1"/>
              <a:t>proanthocyanidins</a:t>
            </a:r>
            <a:r>
              <a:rPr lang="en-US" dirty="0"/>
              <a:t> (HR = 0.52; 95% CI: 0.27-0.98) and </a:t>
            </a:r>
            <a:r>
              <a:rPr lang="en-US" dirty="0" err="1"/>
              <a:t>flavonols</a:t>
            </a:r>
            <a:r>
              <a:rPr lang="en-US" dirty="0"/>
              <a:t> (HR = 0.40; 95% CI: 0.19-0.84) were inversely associated also with </a:t>
            </a:r>
            <a:r>
              <a:rPr lang="en-US" dirty="0" err="1"/>
              <a:t>PCa</a:t>
            </a:r>
            <a:r>
              <a:rPr lang="en-US" dirty="0"/>
              <a:t>-specific mortality. </a:t>
            </a:r>
          </a:p>
          <a:p>
            <a:r>
              <a:rPr lang="en-US" b="1" dirty="0"/>
              <a:t>Conclusion: </a:t>
            </a:r>
            <a:r>
              <a:rPr lang="en-US" dirty="0"/>
              <a:t>High consumption of fruit and vegetables offers an advantage in survival among the rising number of men living after a </a:t>
            </a:r>
            <a:r>
              <a:rPr lang="en-US" dirty="0" err="1"/>
              <a:t>PCa</a:t>
            </a:r>
            <a:r>
              <a:rPr lang="en-US" dirty="0"/>
              <a:t> diagnosis, possibly through the epigenetic effect of some nutrients. </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57</a:t>
            </a:fld>
            <a:endParaRPr lang="en-US"/>
          </a:p>
        </p:txBody>
      </p:sp>
    </p:spTree>
    <p:extLst>
      <p:ext uri="{BB962C8B-B14F-4D97-AF65-F5344CB8AC3E}">
        <p14:creationId xmlns:p14="http://schemas.microsoft.com/office/powerpoint/2010/main" val="39096700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Loeb S, Fu BC, Bauer SR, </a:t>
            </a:r>
            <a:r>
              <a:rPr lang="en-US" dirty="0" err="1"/>
              <a:t>Pernar</a:t>
            </a:r>
            <a:r>
              <a:rPr lang="en-US" dirty="0"/>
              <a:t> CH, Chan JM, Van </a:t>
            </a:r>
            <a:r>
              <a:rPr lang="en-US" dirty="0" err="1"/>
              <a:t>Blarigan</a:t>
            </a:r>
            <a:r>
              <a:rPr lang="en-US" dirty="0"/>
              <a:t> EL, </a:t>
            </a:r>
            <a:r>
              <a:rPr lang="en-US" dirty="0" err="1"/>
              <a:t>Giovannucci</a:t>
            </a:r>
            <a:r>
              <a:rPr lang="en-US" dirty="0"/>
              <a:t> EL, </a:t>
            </a:r>
            <a:r>
              <a:rPr lang="en-US" dirty="0" err="1"/>
              <a:t>Kenfield</a:t>
            </a:r>
            <a:r>
              <a:rPr lang="en-US" dirty="0"/>
              <a:t> SA, </a:t>
            </a:r>
            <a:r>
              <a:rPr lang="en-US" dirty="0" err="1"/>
              <a:t>Mucci</a:t>
            </a:r>
            <a:r>
              <a:rPr lang="en-US" dirty="0"/>
              <a:t> LA. Association of plant-based diet index with prostate cancer risk. Am J </a:t>
            </a:r>
            <a:r>
              <a:rPr lang="en-US" dirty="0" err="1"/>
              <a:t>Clin</a:t>
            </a:r>
            <a:r>
              <a:rPr lang="en-US" dirty="0"/>
              <a:t> </a:t>
            </a:r>
            <a:r>
              <a:rPr lang="en-US" dirty="0" err="1"/>
              <a:t>Nutr</a:t>
            </a:r>
            <a:r>
              <a:rPr lang="en-US" dirty="0"/>
              <a:t>. 2022 Mar 4;115(3):662-670.</a:t>
            </a:r>
          </a:p>
          <a:p>
            <a:endParaRPr lang="en-US" dirty="0"/>
          </a:p>
          <a:p>
            <a:r>
              <a:rPr lang="en-US" dirty="0"/>
              <a:t>Background: Plant-based diets are associated with multiple health benefits and a favorable environmental impact. For prostate cancer, previous studies suggest a beneficial role of specific plant-based foods (e.g., tomatoes) and a potentially harmful role of specific animal-based foods (e.g., meat, dairy). However, less is known about plant-based dietary patterns.</a:t>
            </a:r>
          </a:p>
          <a:p>
            <a:endParaRPr lang="en-US" dirty="0"/>
          </a:p>
          <a:p>
            <a:r>
              <a:rPr lang="en-US" dirty="0"/>
              <a:t>Objectives: We sought to examine the relation between plant-based diet indices and prostate cancer risk, including clinically relevant disease.</a:t>
            </a:r>
          </a:p>
          <a:p>
            <a:endParaRPr lang="en-US" dirty="0"/>
          </a:p>
          <a:p>
            <a:r>
              <a:rPr lang="en-US" dirty="0"/>
              <a:t>Methods: This was a prospective cohort study including 47,239 men in the Health Professionals Follow-Up Study (1986-2014). Overall and healthful plant-based diet indices were calculated from </a:t>
            </a:r>
            <a:r>
              <a:rPr lang="en-US" dirty="0" err="1"/>
              <a:t>FFQs</a:t>
            </a:r>
            <a:r>
              <a:rPr lang="en-US" dirty="0"/>
              <a:t>. Cox proportional hazards models were used to estimate HRs and 95% CIs to examine the risk of incident prostate cancer (total and by clinical category), among men ages &lt;65 and ≥65 y.</a:t>
            </a:r>
          </a:p>
          <a:p>
            <a:endParaRPr lang="en-US" dirty="0"/>
          </a:p>
          <a:p>
            <a:r>
              <a:rPr lang="en-US" dirty="0"/>
              <a:t>Results: Of the 47,239 men, 6655 men were diagnosed with prostate cancer over follow-up, including 515 with advanced-stage disease at diagnosis, 956 with lethal disease (metastasis or death), and 806 prostate cancer deaths. Greater overall plant-based consumption was associated with a significantly lower risk of fatal prostate cancer (HR: 0.81; 95% CI: 0.64, 1.01; P-trend = 0.04). In men aged &lt;65, a higher plant-based diet index was associated with a lower risk of advanced, lethal, and fatal prostate cancer. Moreover, greater consumption of a healthful plant-based diet was associated with lower risks of total (HR: 0.84; 95% CI: 0.73, 0.98; P-trend = 0.046) and lethal prostate cancer (HR: 0.56; 95% CI: 0.34, 0.94; P-trend = 0.03) at age &lt;65. There were no associations between overall or healthful plant-based diet indices with prostate cancer among men ≥65 y. Fewer than 1% of participants followed a strict vegetarian or vegan diet.</a:t>
            </a:r>
          </a:p>
          <a:p>
            <a:endParaRPr lang="en-US" dirty="0"/>
          </a:p>
          <a:p>
            <a:r>
              <a:rPr lang="en-US" dirty="0"/>
              <a:t>Conclusions: This prospective study provides supportive evidence that greater consumption of healthful plant-based foods is associated with a lower risk of aggressive forms of prostate cancer, with stronger benefit among men aged &lt;65 y.</a:t>
            </a:r>
          </a:p>
          <a:p>
            <a:endParaRPr lang="en-US" dirty="0"/>
          </a:p>
          <a:p>
            <a:r>
              <a:rPr lang="en-US" dirty="0" err="1"/>
              <a:t>Bahrami</a:t>
            </a:r>
            <a:r>
              <a:rPr lang="en-US" dirty="0"/>
              <a:t> A, </a:t>
            </a:r>
            <a:r>
              <a:rPr lang="en-US" dirty="0" err="1"/>
              <a:t>Movahed</a:t>
            </a:r>
            <a:r>
              <a:rPr lang="en-US" dirty="0"/>
              <a:t> M, </a:t>
            </a:r>
            <a:r>
              <a:rPr lang="en-US" dirty="0" err="1"/>
              <a:t>Teymoori</a:t>
            </a:r>
            <a:r>
              <a:rPr lang="en-US" dirty="0"/>
              <a:t> F, </a:t>
            </a:r>
            <a:r>
              <a:rPr lang="en-US" dirty="0" err="1"/>
              <a:t>Mazandaranian</a:t>
            </a:r>
            <a:r>
              <a:rPr lang="en-US" dirty="0"/>
              <a:t> MR, </a:t>
            </a:r>
            <a:r>
              <a:rPr lang="en-US" dirty="0" err="1"/>
              <a:t>Rashidkhani</a:t>
            </a:r>
            <a:r>
              <a:rPr lang="en-US" dirty="0"/>
              <a:t> B, </a:t>
            </a:r>
            <a:r>
              <a:rPr lang="en-US" dirty="0" err="1"/>
              <a:t>Hekmatdoost</a:t>
            </a:r>
            <a:r>
              <a:rPr lang="en-US" dirty="0"/>
              <a:t> A, Hejazi E. Dietary Nutrient Patterns and Prostate Cancer Risk: A Case-Control Study from Iran. Asian Pac J Cancer Prev. 2019 May 25;20(5):1415-1420. </a:t>
            </a:r>
          </a:p>
          <a:p>
            <a:endParaRPr lang="en-US" dirty="0"/>
          </a:p>
          <a:p>
            <a:endParaRPr lang="en-US" dirty="0"/>
          </a:p>
          <a:p>
            <a:endParaRPr lang="en-US" dirty="0"/>
          </a:p>
          <a:p>
            <a:r>
              <a:rPr lang="en-US" dirty="0"/>
              <a:t>Background: Prostate cancer is the second common cancer in the world. Although some associations between dietary intakes and prostate cancer have been found, the effects of dietary nutrients interactions have not yet evaluated. The aim of this study is to assess the association between nutrient patterns and risk of prostate cancer. Methods and Materials: Ninety-seven patients with prostate cancer and 205 controls were asked about their demographic and dietary intakes using validated questionnaires. To extract nutrient patterns, Principal Component Analysis (</a:t>
            </a:r>
            <a:r>
              <a:rPr lang="en-US" dirty="0" err="1"/>
              <a:t>PCA</a:t>
            </a:r>
            <a:r>
              <a:rPr lang="en-US" dirty="0"/>
              <a:t>) based on the 35 nutrient items were applied. Varimax rotation was used for improving interpretation and minimizing correlation between the factors. Logistic regression was used to determine the odds ratio (OR) with 95% confidence interval (CI) of prostate cancer by higher scores on the nutrient patterns. Results: High adherence to the “plant source” pattern was negatively associated with prostate cancer risk (OR 0.29 for the highest vs. the lowest score </a:t>
            </a:r>
            <a:r>
              <a:rPr lang="en-US" dirty="0" err="1"/>
              <a:t>tertile</a:t>
            </a:r>
            <a:r>
              <a:rPr lang="en-US" dirty="0"/>
              <a:t>; 95% CI= 0.13 – 0.65; P value for trend:&lt;0.003). Similarly, the “antioxidant and fiber” pattern was associated with decreasing risk of prostate cancer (OR 0.06 for the highest vs. the lowest score tertile;95% CI=0.02 – 0.19; P value for trend:&lt;0.001). There was no significant association for the “mixed” and “vitamin and minerals” pattern with risk of prostate cancer. Conclusion: This study confirms the potential and important role of nutrients on prostate cancer risk. Our finding revealed that “antioxidant and fiber” and “plant source” pattern is inversely associated with prostate cancer risk; however, further longitudinal and trial studies are needed to make a firm conclusion.</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58</a:t>
            </a:fld>
            <a:endParaRPr lang="en-US"/>
          </a:p>
        </p:txBody>
      </p:sp>
    </p:spTree>
    <p:extLst>
      <p:ext uri="{BB962C8B-B14F-4D97-AF65-F5344CB8AC3E}">
        <p14:creationId xmlns:p14="http://schemas.microsoft.com/office/powerpoint/2010/main" val="41080924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Rundle A, Jankowski M, </a:t>
            </a:r>
            <a:r>
              <a:rPr lang="en-US" dirty="0" err="1"/>
              <a:t>Kryvenko</a:t>
            </a:r>
            <a:r>
              <a:rPr lang="en-US" dirty="0"/>
              <a:t> ON, Tang D, </a:t>
            </a:r>
            <a:r>
              <a:rPr lang="en-US" dirty="0" err="1"/>
              <a:t>Rybicki</a:t>
            </a:r>
            <a:r>
              <a:rPr lang="en-US" dirty="0"/>
              <a:t> BA. Obesity and future prostate cancer risk among men after an initial benign biopsy of the prostate. Cancer Epidemiol Biomarkers Prev. 2013 May;22(5):898-904.</a:t>
            </a:r>
          </a:p>
          <a:p>
            <a:r>
              <a:rPr lang="en-US" dirty="0"/>
              <a:t> Abstract</a:t>
            </a:r>
          </a:p>
          <a:p>
            <a:endParaRPr lang="en-US" dirty="0"/>
          </a:p>
          <a:p>
            <a:r>
              <a:rPr lang="en-US" dirty="0"/>
              <a:t>Background: In general population studies, obesity has been associated with risk of high-grade prostate cancer, but little is known about obesity and future prostate cancer risk among men with an initial benign biopsy of the prostate; a high-risk population.</a:t>
            </a:r>
          </a:p>
          <a:p>
            <a:endParaRPr lang="en-US" dirty="0"/>
          </a:p>
          <a:p>
            <a:r>
              <a:rPr lang="en-US" dirty="0"/>
              <a:t>Methods: Within a cohort of 6,692 men followed up after a biopsy or transurethral resection of the prostate (</a:t>
            </a:r>
            <a:r>
              <a:rPr lang="en-US" dirty="0" err="1"/>
              <a:t>TURP</a:t>
            </a:r>
            <a:r>
              <a:rPr lang="en-US" dirty="0"/>
              <a:t>) with benign findings, a nested case-control study was conducted of 494 prostate cancer cases and controls matched on age, race, follow-up duration, biopsy versus </a:t>
            </a:r>
            <a:r>
              <a:rPr lang="en-US" dirty="0" err="1"/>
              <a:t>TURP</a:t>
            </a:r>
            <a:r>
              <a:rPr lang="en-US" dirty="0"/>
              <a:t> and date of procedure. Body mass index at the time of the initial procedure was abstracted from medical records, and initial biopsy specimens were reviewed for the presence of prostatic intraepithelial neoplasia (PIN).</a:t>
            </a:r>
          </a:p>
          <a:p>
            <a:endParaRPr lang="en-US" dirty="0"/>
          </a:p>
          <a:p>
            <a:r>
              <a:rPr lang="en-US" dirty="0"/>
              <a:t>Results: Obesity was associated with the presence of PIN in the initial benign specimen [OR = 2.15; 95% confidence interval (CI) 1.13-4.11]. After adjustment for the matching variables, family history of prostate cancer, prostate-specific antigen (PSA) levels at the initial procedure, the number of PSA tests and digital rectal examinations during follow-up, obesity (OR = 1.57; 95% CI, 1.07-2.30) at the time of the initial procedure was associated with prostate cancer incidence during follow-up. Risk associated with obesity was confined to cases with follow-up less than 1,538 days, the median duration of follow-up among cases (OR = 1.95; 95% CI, 1.09-3.48).</a:t>
            </a:r>
          </a:p>
          <a:p>
            <a:endParaRPr lang="en-US" dirty="0"/>
          </a:p>
          <a:p>
            <a:r>
              <a:rPr lang="en-US" dirty="0" err="1"/>
              <a:t>Irani</a:t>
            </a:r>
            <a:r>
              <a:rPr lang="en-US" dirty="0"/>
              <a:t> J, Lefebvre O, Murat F, </a:t>
            </a:r>
            <a:r>
              <a:rPr lang="en-US" dirty="0" err="1"/>
              <a:t>Dahmani</a:t>
            </a:r>
            <a:r>
              <a:rPr lang="en-US" dirty="0"/>
              <a:t> L, </a:t>
            </a:r>
            <a:r>
              <a:rPr lang="en-US" dirty="0" err="1"/>
              <a:t>Doré</a:t>
            </a:r>
            <a:r>
              <a:rPr lang="en-US" dirty="0"/>
              <a:t> B. Obesity in relation to prostate cancer risk: comparison with a population having benign prostatic hyperplasia. </a:t>
            </a:r>
            <a:r>
              <a:rPr lang="en-US" dirty="0" err="1"/>
              <a:t>BJU</a:t>
            </a:r>
            <a:r>
              <a:rPr lang="en-US" dirty="0"/>
              <a:t> Int. 2003 Apr;91(6):482-4.</a:t>
            </a:r>
          </a:p>
          <a:p>
            <a:endParaRPr lang="en-US" dirty="0"/>
          </a:p>
          <a:p>
            <a:r>
              <a:rPr lang="en-US" dirty="0"/>
              <a:t>Abstract</a:t>
            </a:r>
          </a:p>
          <a:p>
            <a:endParaRPr lang="en-US" dirty="0"/>
          </a:p>
          <a:p>
            <a:r>
              <a:rPr lang="en-US" dirty="0"/>
              <a:t>Objective: To </a:t>
            </a:r>
            <a:r>
              <a:rPr lang="en-US" dirty="0" err="1"/>
              <a:t>analyse</a:t>
            </a:r>
            <a:r>
              <a:rPr lang="en-US" dirty="0"/>
              <a:t> the relationship between obesity and prostate cancer, when compared with men with benign prostatic hyperplasia (</a:t>
            </a:r>
            <a:r>
              <a:rPr lang="en-US" dirty="0" err="1"/>
              <a:t>BPH</a:t>
            </a:r>
            <a:r>
              <a:rPr lang="en-US" dirty="0"/>
              <a:t>).</a:t>
            </a:r>
          </a:p>
          <a:p>
            <a:endParaRPr lang="en-US" dirty="0"/>
          </a:p>
          <a:p>
            <a:r>
              <a:rPr lang="en-US" dirty="0"/>
              <a:t>Patients and methods: The records were reviewed of consecutive patients with histologically confirmed prostate cancer admitted for prostate surgery between January 1993 and February 1999. Controls were selected from patients who were hospitalized at the same time for the surgical treatment of </a:t>
            </a:r>
            <a:r>
              <a:rPr lang="en-US" dirty="0" err="1"/>
              <a:t>BPH</a:t>
            </a:r>
            <a:r>
              <a:rPr lang="en-US" dirty="0"/>
              <a:t>. One control was matched to each case by age. Obesity was defined as a body mass index (BMI) of&gt; 29 kg/m2.</a:t>
            </a:r>
          </a:p>
          <a:p>
            <a:endParaRPr lang="en-US" dirty="0"/>
          </a:p>
          <a:p>
            <a:r>
              <a:rPr lang="en-US" dirty="0"/>
              <a:t>Results: The study included 194 cases and 194 controls; their median (range) age at operation was 69.5 (50-88) years in both groups, and the BMI 26.1 (16.6-38.1) kg/m2 in the cancer and 25.7 (15.1-36.8) kg/m2 in the </a:t>
            </a:r>
            <a:r>
              <a:rPr lang="en-US" dirty="0" err="1"/>
              <a:t>BPH</a:t>
            </a:r>
            <a:r>
              <a:rPr lang="en-US" dirty="0"/>
              <a:t> group. The difference between the groups was not significant (P = 0.06). Obesity was significantly associated with prostate cancer, with an odds ratio (95% confidence interval) of 2.47 (1.41-4.34). Cases with advanced disease had a higher BMI than those with localized disease, but when age was considered the difference was not significant.</a:t>
            </a:r>
          </a:p>
          <a:p>
            <a:endParaRPr lang="en-US" dirty="0"/>
          </a:p>
          <a:p>
            <a:r>
              <a:rPr lang="en-US" dirty="0"/>
              <a:t>Conclusion: In general the BMI was not significantly associated with prostate cancer when compared with men having </a:t>
            </a:r>
            <a:r>
              <a:rPr lang="en-US" dirty="0" err="1"/>
              <a:t>BPH</a:t>
            </a:r>
            <a:r>
              <a:rPr lang="en-US" dirty="0"/>
              <a:t>. However, obese men had 2.5 times the risk of having prostate cancer.</a:t>
            </a:r>
          </a:p>
          <a:p>
            <a:endParaRPr lang="en-US" dirty="0"/>
          </a:p>
          <a:p>
            <a:endParaRPr lang="en-US" dirty="0"/>
          </a:p>
          <a:p>
            <a:r>
              <a:rPr lang="en-US" dirty="0"/>
              <a:t>Conclusions: Obesity is associated with the presence of PIN in benign specimens and with future prostate cancer risk after an initial benign finding. </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59</a:t>
            </a:fld>
            <a:endParaRPr lang="en-US"/>
          </a:p>
        </p:txBody>
      </p:sp>
    </p:spTree>
    <p:extLst>
      <p:ext uri="{BB962C8B-B14F-4D97-AF65-F5344CB8AC3E}">
        <p14:creationId xmlns:p14="http://schemas.microsoft.com/office/powerpoint/2010/main" val="343009121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B837CB0F-F2C1-9C4D-841F-4CBF8B83BC2F}"/>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kumimoji="1" sz="1200">
                <a:solidFill>
                  <a:schemeClr val="tx1"/>
                </a:solidFill>
                <a:latin typeface="Tahoma" panose="020B060403050404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Tahoma" panose="020B0604030504040204" pitchFamily="34" charset="0"/>
                <a:ea typeface="ＭＳ Ｐゴシック" panose="020B0600070205080204" pitchFamily="34" charset="-128"/>
              </a:defRPr>
            </a:lvl2pPr>
            <a:lvl3pPr marL="11430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3pPr>
            <a:lvl4pPr marL="16002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4pPr>
            <a:lvl5pPr marL="20574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9pPr>
          </a:lstStyle>
          <a:p>
            <a:pPr algn="r" eaLnBrk="1" hangingPunct="1">
              <a:spcBef>
                <a:spcPct val="0"/>
              </a:spcBef>
            </a:pPr>
            <a:fld id="{F31B1C43-186B-B641-AF12-B514A4335F19}" type="slidenum">
              <a:rPr kumimoji="0" lang="en-US" altLang="en-US">
                <a:latin typeface="Times New Roman" panose="02020603050405020304" pitchFamily="18" charset="0"/>
              </a:rPr>
              <a:pPr algn="r" eaLnBrk="1" hangingPunct="1">
                <a:spcBef>
                  <a:spcPct val="0"/>
                </a:spcBef>
              </a:pPr>
              <a:t>60</a:t>
            </a:fld>
            <a:endParaRPr kumimoji="0" lang="en-US" altLang="en-US">
              <a:latin typeface="Times New Roman" panose="02020603050405020304" pitchFamily="18" charset="0"/>
            </a:endParaRPr>
          </a:p>
        </p:txBody>
      </p:sp>
      <p:sp>
        <p:nvSpPr>
          <p:cNvPr id="171010" name="Rectangle 2">
            <a:extLst>
              <a:ext uri="{FF2B5EF4-FFF2-40B4-BE49-F238E27FC236}">
                <a16:creationId xmlns:a16="http://schemas.microsoft.com/office/drawing/2014/main" id="{1A45A161-84A7-2740-B8B7-FA59E07F12C4}"/>
              </a:ext>
            </a:extLst>
          </p:cNvPr>
          <p:cNvSpPr>
            <a:spLocks noGrp="1" noRot="1" noChangeAspect="1" noChangeArrowheads="1" noTextEdit="1"/>
          </p:cNvSpPr>
          <p:nvPr>
            <p:ph type="sldImg"/>
          </p:nvPr>
        </p:nvSpPr>
        <p:spPr>
          <a:solidFill>
            <a:srgbClr val="FFFFFF"/>
          </a:solidFill>
          <a:ln/>
        </p:spPr>
      </p:sp>
      <p:sp>
        <p:nvSpPr>
          <p:cNvPr id="171011" name="Rectangle 3">
            <a:extLst>
              <a:ext uri="{FF2B5EF4-FFF2-40B4-BE49-F238E27FC236}">
                <a16:creationId xmlns:a16="http://schemas.microsoft.com/office/drawing/2014/main" id="{48A28833-B67F-AB48-8642-E3A1DBCC2F24}"/>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a:lnSpc>
                <a:spcPct val="90000"/>
              </a:lnSpc>
            </a:pPr>
            <a:r>
              <a:rPr lang="en-US" altLang="en-US" sz="400" dirty="0">
                <a:latin typeface="Tahoma" panose="020B0604030504040204" pitchFamily="34" charset="0"/>
                <a:ea typeface="ＭＳ Ｐゴシック" panose="020B0600070205080204" pitchFamily="34" charset="-128"/>
              </a:rPr>
              <a:t> </a:t>
            </a:r>
            <a:r>
              <a:rPr lang="en-US" altLang="en-US" sz="400" dirty="0" err="1">
                <a:latin typeface="Tahoma" panose="020B0604030504040204" pitchFamily="34" charset="0"/>
                <a:ea typeface="ＭＳ Ｐゴシック" panose="020B0600070205080204" pitchFamily="34" charset="-128"/>
              </a:rPr>
              <a:t>Clin</a:t>
            </a:r>
            <a:r>
              <a:rPr lang="en-US" altLang="en-US" sz="400" dirty="0">
                <a:latin typeface="Tahoma" panose="020B0604030504040204" pitchFamily="34" charset="0"/>
                <a:ea typeface="ＭＳ Ｐゴシック" panose="020B0600070205080204" pitchFamily="34" charset="-128"/>
              </a:rPr>
              <a:t> Immunol. 2002 Oct;105(1):48-56.	</a:t>
            </a:r>
          </a:p>
          <a:p>
            <a:pPr>
              <a:lnSpc>
                <a:spcPct val="90000"/>
              </a:lnSpc>
            </a:pPr>
            <a:r>
              <a:rPr lang="en-US" altLang="en-US" sz="400" dirty="0">
                <a:latin typeface="Tahoma" panose="020B0604030504040204" pitchFamily="34" charset="0"/>
                <a:ea typeface="ＭＳ Ｐゴシック" panose="020B0600070205080204" pitchFamily="34" charset="-128"/>
              </a:rPr>
              <a:t>Immunomodulation of experimental colitis via caloric restriction: role of Nk1.1+ T cells.</a:t>
            </a:r>
          </a:p>
          <a:p>
            <a:pPr>
              <a:lnSpc>
                <a:spcPct val="90000"/>
              </a:lnSpc>
            </a:pPr>
            <a:endParaRPr lang="en-US" altLang="en-US" sz="400" dirty="0">
              <a:latin typeface="Tahoma" panose="020B0604030504040204" pitchFamily="34" charset="0"/>
              <a:ea typeface="ＭＳ Ｐゴシック" panose="020B0600070205080204" pitchFamily="34" charset="-128"/>
            </a:endParaRPr>
          </a:p>
          <a:p>
            <a:pPr>
              <a:lnSpc>
                <a:spcPct val="90000"/>
              </a:lnSpc>
            </a:pPr>
            <a:r>
              <a:rPr lang="en-US" altLang="en-US" sz="400" dirty="0" err="1">
                <a:latin typeface="Tahoma" panose="020B0604030504040204" pitchFamily="34" charset="0"/>
                <a:ea typeface="ＭＳ Ｐゴシック" panose="020B0600070205080204" pitchFamily="34" charset="-128"/>
              </a:rPr>
              <a:t>Shibolet</a:t>
            </a:r>
            <a:r>
              <a:rPr lang="en-US" altLang="en-US" sz="400" dirty="0">
                <a:latin typeface="Tahoma" panose="020B0604030504040204" pitchFamily="34" charset="0"/>
                <a:ea typeface="ＭＳ Ｐゴシック" panose="020B0600070205080204" pitchFamily="34" charset="-128"/>
              </a:rPr>
              <a:t> O, </a:t>
            </a:r>
            <a:r>
              <a:rPr lang="en-US" altLang="en-US" sz="400" dirty="0" err="1">
                <a:latin typeface="Tahoma" panose="020B0604030504040204" pitchFamily="34" charset="0"/>
                <a:ea typeface="ＭＳ Ｐゴシック" panose="020B0600070205080204" pitchFamily="34" charset="-128"/>
              </a:rPr>
              <a:t>Alper</a:t>
            </a:r>
            <a:r>
              <a:rPr lang="en-US" altLang="en-US" sz="400" dirty="0">
                <a:latin typeface="Tahoma" panose="020B0604030504040204" pitchFamily="34" charset="0"/>
                <a:ea typeface="ＭＳ Ｐゴシック" panose="020B0600070205080204" pitchFamily="34" charset="-128"/>
              </a:rPr>
              <a:t> R, Avraham Y, Berry EM, </a:t>
            </a:r>
            <a:r>
              <a:rPr lang="en-US" altLang="en-US" sz="400" dirty="0" err="1">
                <a:latin typeface="Tahoma" panose="020B0604030504040204" pitchFamily="34" charset="0"/>
                <a:ea typeface="ＭＳ Ｐゴシック" panose="020B0600070205080204" pitchFamily="34" charset="-128"/>
              </a:rPr>
              <a:t>Ilan</a:t>
            </a:r>
            <a:r>
              <a:rPr lang="en-US" altLang="en-US" sz="400" dirty="0">
                <a:latin typeface="Tahoma" panose="020B0604030504040204" pitchFamily="34" charset="0"/>
                <a:ea typeface="ＭＳ Ｐゴシック" panose="020B0600070205080204" pitchFamily="34" charset="-128"/>
              </a:rPr>
              <a:t> Y.</a:t>
            </a:r>
          </a:p>
          <a:p>
            <a:pPr>
              <a:lnSpc>
                <a:spcPct val="90000"/>
              </a:lnSpc>
            </a:pPr>
            <a:endParaRPr lang="en-US" altLang="en-US" sz="400" dirty="0">
              <a:latin typeface="Tahoma" panose="020B0604030504040204" pitchFamily="34" charset="0"/>
              <a:ea typeface="ＭＳ Ｐゴシック" panose="020B0600070205080204" pitchFamily="34" charset="-128"/>
            </a:endParaRPr>
          </a:p>
          <a:p>
            <a:pPr>
              <a:lnSpc>
                <a:spcPct val="90000"/>
              </a:lnSpc>
            </a:pPr>
            <a:r>
              <a:rPr lang="en-US" altLang="en-US" sz="400" dirty="0">
                <a:latin typeface="Tahoma" panose="020B0604030504040204" pitchFamily="34" charset="0"/>
                <a:ea typeface="ＭＳ Ｐゴシック" panose="020B0600070205080204" pitchFamily="34" charset="-128"/>
              </a:rPr>
              <a:t>Liver Unit, Department of Medicine, Hebrew University-Hadassah Medical Center, Jerusalem, Israel. </a:t>
            </a:r>
            <a:r>
              <a:rPr lang="en-US" altLang="en-US" sz="400" dirty="0" err="1">
                <a:latin typeface="Tahoma" panose="020B0604030504040204" pitchFamily="34" charset="0"/>
                <a:ea typeface="ＭＳ Ｐゴシック" panose="020B0600070205080204" pitchFamily="34" charset="-128"/>
              </a:rPr>
              <a:t>Shibolet@hadassah.org.il</a:t>
            </a:r>
            <a:endParaRPr lang="en-US" altLang="en-US" sz="400" dirty="0">
              <a:latin typeface="Tahoma" panose="020B0604030504040204" pitchFamily="34" charset="0"/>
              <a:ea typeface="ＭＳ Ｐゴシック" panose="020B0600070205080204" pitchFamily="34" charset="-128"/>
            </a:endParaRPr>
          </a:p>
          <a:p>
            <a:pPr>
              <a:lnSpc>
                <a:spcPct val="90000"/>
              </a:lnSpc>
            </a:pPr>
            <a:endParaRPr lang="en-US" altLang="en-US" sz="400" dirty="0">
              <a:latin typeface="Tahoma" panose="020B0604030504040204" pitchFamily="34" charset="0"/>
              <a:ea typeface="ＭＳ Ｐゴシック" panose="020B0600070205080204" pitchFamily="34" charset="-128"/>
            </a:endParaRPr>
          </a:p>
          <a:p>
            <a:pPr>
              <a:lnSpc>
                <a:spcPct val="90000"/>
              </a:lnSpc>
            </a:pPr>
            <a:r>
              <a:rPr lang="en-US" altLang="en-US" sz="400" dirty="0">
                <a:latin typeface="Tahoma" panose="020B0604030504040204" pitchFamily="34" charset="0"/>
                <a:ea typeface="ＭＳ Ｐゴシック" panose="020B0600070205080204" pitchFamily="34" charset="-128"/>
              </a:rPr>
              <a:t>Inflammatory bowel diseases are immune-mediated disorders. Dietary restriction and NK1.1+ liver-associated lymphocytes (LAL) are considered to be involved in immunomodulation of autoimmune diseases. Our aim was to evaluate the effect of caloric restriction on experimental colitis and to determine NK1.1+ LAL function in immunoregulation. Experimental colitis was induced in C57 black mice by intracolonic instillation of trinitrobenzene sulfonic acid. Caloric restriction to 60% of the daily requirement was started 2 weeks prior to, or simultaneously with, colitis induction and continued throughout the study. Control mice were fed ad libitum. Colitis was assessed by standard clinical and macroscopic scores. To determine the mechanism involved in immunomodulation, liver lymphocytes were isolated and analyzed for NK1.1+ T-cell markers by FACS. T-cell function was evaluated by T-cell proliferation. Serum cytokines were measured by ELISA. Dietary restriction to 60% markedly ameliorated experimental colitis in both groups. These mice gained weight and showed improved macroscopic parameters of colitis. NK1.1+ LAL numbers increased fourfold and </a:t>
            </a:r>
            <a:r>
              <a:rPr lang="en-US" altLang="en-US" sz="400" dirty="0" err="1">
                <a:latin typeface="Tahoma" panose="020B0604030504040204" pitchFamily="34" charset="0"/>
                <a:ea typeface="ＭＳ Ｐゴシック" panose="020B0600070205080204" pitchFamily="34" charset="-128"/>
              </a:rPr>
              <a:t>NKT</a:t>
            </a:r>
            <a:r>
              <a:rPr lang="en-US" altLang="en-US" sz="400" dirty="0">
                <a:latin typeface="Tahoma" panose="020B0604030504040204" pitchFamily="34" charset="0"/>
                <a:ea typeface="ＭＳ Ｐゴシック" panose="020B0600070205080204" pitchFamily="34" charset="-128"/>
              </a:rPr>
              <a:t> cytotoxicity twofold in caloric-restricted mice. The antigen-specific T-cell proliferation index decreased (from 4.45 in controls to 1.15), and </a:t>
            </a:r>
            <a:r>
              <a:rPr lang="en-US" altLang="en-US" sz="400" dirty="0" err="1">
                <a:latin typeface="Tahoma" panose="020B0604030504040204" pitchFamily="34" charset="0"/>
                <a:ea typeface="ＭＳ Ｐゴシック" panose="020B0600070205080204" pitchFamily="34" charset="-128"/>
              </a:rPr>
              <a:t>IFN</a:t>
            </a:r>
            <a:r>
              <a:rPr lang="en-US" altLang="en-US" sz="400" dirty="0">
                <a:latin typeface="Tahoma" panose="020B0604030504040204" pitchFamily="34" charset="0"/>
                <a:ea typeface="ＭＳ Ｐゴシック" panose="020B0600070205080204" pitchFamily="34" charset="-128"/>
              </a:rPr>
              <a:t>-gamma and IL-12 serum levels decreased (from 290 to 200 </a:t>
            </a:r>
            <a:r>
              <a:rPr lang="en-US" altLang="en-US" sz="400" dirty="0" err="1">
                <a:latin typeface="Tahoma" panose="020B0604030504040204" pitchFamily="34" charset="0"/>
                <a:ea typeface="ＭＳ Ｐゴシック" panose="020B0600070205080204" pitchFamily="34" charset="-128"/>
              </a:rPr>
              <a:t>pg</a:t>
            </a:r>
            <a:r>
              <a:rPr lang="en-US" altLang="en-US" sz="400" dirty="0">
                <a:latin typeface="Tahoma" panose="020B0604030504040204" pitchFamily="34" charset="0"/>
                <a:ea typeface="ＭＳ Ｐゴシック" panose="020B0600070205080204" pitchFamily="34" charset="-128"/>
              </a:rPr>
              <a:t> and from 122 to 53 </a:t>
            </a:r>
            <a:r>
              <a:rPr lang="en-US" altLang="en-US" sz="400" dirty="0" err="1">
                <a:latin typeface="Tahoma" panose="020B0604030504040204" pitchFamily="34" charset="0"/>
                <a:ea typeface="ＭＳ Ｐゴシック" panose="020B0600070205080204" pitchFamily="34" charset="-128"/>
              </a:rPr>
              <a:t>pg</a:t>
            </a:r>
            <a:r>
              <a:rPr lang="en-US" altLang="en-US" sz="400" dirty="0">
                <a:latin typeface="Tahoma" panose="020B0604030504040204" pitchFamily="34" charset="0"/>
                <a:ea typeface="ＭＳ Ｐゴシック" panose="020B0600070205080204" pitchFamily="34" charset="-128"/>
              </a:rPr>
              <a:t>, respectively) in caloric-restricted mice. Our conclusion was that dietary restriction induced immunomodulation of experimental colitis and ameliorated the disease. This effect was mediated via an increase in NK1.1+ T lymphocytes, which may play a critical role in keeping the T-cell balance in immunoregulation.</a:t>
            </a:r>
          </a:p>
          <a:p>
            <a:pPr>
              <a:lnSpc>
                <a:spcPct val="90000"/>
              </a:lnSpc>
            </a:pPr>
            <a:endParaRPr lang="en-US" altLang="en-US" sz="400" dirty="0">
              <a:latin typeface="Tahoma" panose="020B0604030504040204" pitchFamily="34" charset="0"/>
              <a:ea typeface="ＭＳ Ｐゴシック" panose="020B0600070205080204" pitchFamily="34" charset="-128"/>
            </a:endParaRPr>
          </a:p>
          <a:p>
            <a:pPr>
              <a:lnSpc>
                <a:spcPct val="90000"/>
              </a:lnSpc>
            </a:pPr>
            <a:r>
              <a:rPr lang="en-US" altLang="en-US" sz="400" dirty="0" err="1">
                <a:latin typeface="Tahoma" panose="020B0604030504040204" pitchFamily="34" charset="0"/>
                <a:ea typeface="ＭＳ Ｐゴシック" panose="020B0600070205080204" pitchFamily="34" charset="-128"/>
              </a:rPr>
              <a:t>PMID</a:t>
            </a:r>
            <a:r>
              <a:rPr lang="en-US" altLang="en-US" sz="400" dirty="0">
                <a:latin typeface="Tahoma" panose="020B0604030504040204" pitchFamily="34" charset="0"/>
                <a:ea typeface="ＭＳ Ｐゴシック" panose="020B0600070205080204" pitchFamily="34" charset="-128"/>
              </a:rPr>
              <a:t>: 12483993 [PubMed - indexed for MEDLINE]</a:t>
            </a:r>
          </a:p>
          <a:p>
            <a:pPr>
              <a:lnSpc>
                <a:spcPct val="90000"/>
              </a:lnSpc>
            </a:pPr>
            <a:endParaRPr lang="en-US" altLang="en-US" sz="400" dirty="0">
              <a:latin typeface="Tahoma" panose="020B0604030504040204" pitchFamily="34" charset="0"/>
              <a:ea typeface="ＭＳ Ｐゴシック" panose="020B0600070205080204" pitchFamily="34" charset="-128"/>
            </a:endParaRPr>
          </a:p>
          <a:p>
            <a:pPr>
              <a:lnSpc>
                <a:spcPct val="90000"/>
              </a:lnSpc>
            </a:pPr>
            <a:r>
              <a:rPr lang="en-US" altLang="en-US" dirty="0">
                <a:latin typeface="Times New Roman" panose="02020603050405020304" pitchFamily="18" charset="0"/>
                <a:ea typeface="ＭＳ Ｐゴシック" panose="020B0600070205080204" pitchFamily="34" charset="-128"/>
              </a:rPr>
              <a:t>Caloric restriction and experimental carcinogenesis.</a:t>
            </a:r>
          </a:p>
          <a:p>
            <a:pPr>
              <a:lnSpc>
                <a:spcPct val="90000"/>
              </a:lnSpc>
            </a:pPr>
            <a:r>
              <a:rPr lang="en-US" altLang="en-US" dirty="0">
                <a:latin typeface="Times New Roman" panose="02020603050405020304" pitchFamily="18" charset="0"/>
                <a:ea typeface="ＭＳ Ｐゴシック" panose="020B0600070205080204" pitchFamily="34" charset="-128"/>
              </a:rPr>
              <a:t>Hybrid </a:t>
            </a:r>
            <a:r>
              <a:rPr lang="en-US" altLang="en-US" dirty="0" err="1">
                <a:latin typeface="Times New Roman" panose="02020603050405020304" pitchFamily="18" charset="0"/>
                <a:ea typeface="ＭＳ Ｐゴシック" panose="020B0600070205080204" pitchFamily="34" charset="-128"/>
              </a:rPr>
              <a:t>Hybridomics</a:t>
            </a:r>
            <a:r>
              <a:rPr lang="en-US" altLang="en-US" dirty="0">
                <a:latin typeface="Times New Roman" panose="02020603050405020304" pitchFamily="18" charset="0"/>
                <a:ea typeface="ＭＳ Ｐゴシック" panose="020B0600070205080204" pitchFamily="34" charset="-128"/>
              </a:rPr>
              <a:t>. 2002 Apr;21(2):147-51.  Links</a:t>
            </a:r>
          </a:p>
          <a:p>
            <a:pPr>
              <a:lnSpc>
                <a:spcPct val="90000"/>
              </a:lnSpc>
            </a:pPr>
            <a:endParaRPr lang="en-US" altLang="en-US" dirty="0">
              <a:latin typeface="Times New Roman" panose="02020603050405020304" pitchFamily="18" charset="0"/>
              <a:ea typeface="ＭＳ Ｐゴシック" panose="020B0600070205080204" pitchFamily="34" charset="-128"/>
            </a:endParaRPr>
          </a:p>
          <a:p>
            <a:pPr>
              <a:lnSpc>
                <a:spcPct val="90000"/>
              </a:lnSpc>
            </a:pPr>
            <a:r>
              <a:rPr lang="en-US" altLang="en-US" dirty="0" err="1">
                <a:latin typeface="Times New Roman" panose="02020603050405020304" pitchFamily="18" charset="0"/>
                <a:ea typeface="ＭＳ Ｐゴシック" panose="020B0600070205080204" pitchFamily="34" charset="-128"/>
              </a:rPr>
              <a:t>Kritchevsky</a:t>
            </a:r>
            <a:r>
              <a:rPr lang="en-US" altLang="en-US" dirty="0">
                <a:latin typeface="Times New Roman" panose="02020603050405020304" pitchFamily="18" charset="0"/>
                <a:ea typeface="ＭＳ Ｐゴシック" panose="020B0600070205080204" pitchFamily="34" charset="-128"/>
              </a:rPr>
              <a:t> D.</a:t>
            </a:r>
          </a:p>
          <a:p>
            <a:pPr>
              <a:lnSpc>
                <a:spcPct val="90000"/>
              </a:lnSpc>
            </a:pPr>
            <a:r>
              <a:rPr lang="en-US" altLang="en-US" dirty="0">
                <a:latin typeface="Times New Roman" panose="02020603050405020304" pitchFamily="18" charset="0"/>
                <a:ea typeface="ＭＳ Ｐゴシック" panose="020B0600070205080204" pitchFamily="34" charset="-128"/>
              </a:rPr>
              <a:t>The Wistar Institute, Philadelphia, Pennsylvania 19104, USA. </a:t>
            </a:r>
            <a:r>
              <a:rPr lang="en-US" altLang="en-US" dirty="0" err="1">
                <a:latin typeface="Times New Roman" panose="02020603050405020304" pitchFamily="18" charset="0"/>
                <a:ea typeface="ＭＳ Ｐゴシック" panose="020B0600070205080204" pitchFamily="34" charset="-128"/>
              </a:rPr>
              <a:t>kritchevsky@wistar.upenn.edu</a:t>
            </a:r>
            <a:endParaRPr lang="en-US" altLang="en-US" dirty="0">
              <a:latin typeface="Times New Roman" panose="02020603050405020304" pitchFamily="18" charset="0"/>
              <a:ea typeface="ＭＳ Ｐゴシック" panose="020B0600070205080204" pitchFamily="34" charset="-128"/>
            </a:endParaRPr>
          </a:p>
          <a:p>
            <a:pPr>
              <a:lnSpc>
                <a:spcPct val="90000"/>
              </a:lnSpc>
            </a:pPr>
            <a:r>
              <a:rPr lang="en-US" altLang="en-US" dirty="0">
                <a:latin typeface="Times New Roman" panose="02020603050405020304" pitchFamily="18" charset="0"/>
                <a:ea typeface="ＭＳ Ｐゴシック" panose="020B0600070205080204" pitchFamily="34" charset="-128"/>
              </a:rPr>
              <a:t>Research marches on the feet of methodology. Advances are made when we have acquired the means to utilize the accrued information. In this way, investigation into the influence of energy restriction in cancer has gone through three distinct periods. After the initial observation by </a:t>
            </a:r>
            <a:r>
              <a:rPr lang="en-US" altLang="en-US" dirty="0" err="1">
                <a:latin typeface="Times New Roman" panose="02020603050405020304" pitchFamily="18" charset="0"/>
                <a:ea typeface="ＭＳ Ｐゴシック" panose="020B0600070205080204" pitchFamily="34" charset="-128"/>
              </a:rPr>
              <a:t>Moreschi</a:t>
            </a:r>
            <a:r>
              <a:rPr lang="en-US" altLang="en-US" dirty="0">
                <a:latin typeface="Times New Roman" panose="02020603050405020304" pitchFamily="18" charset="0"/>
                <a:ea typeface="ＭＳ Ｐゴシック" panose="020B0600070205080204" pitchFamily="34" charset="-128"/>
              </a:rPr>
              <a:t> in 1909, there was about a decade of active research in this area. Then interest waned, possibly because the field had gone as far as it could considering the knowledge and methodology available at the time. Interest was rekindled in 1940 due, principally, to the work coming from the laboratories of Tannenbaum at the Michael Reese Hospital in Chicago and Baumann at the University of Wisconsin. Another decade of active research followed. In this period we learned how to design experimental diets and interest was expressed in dietary constituents. By 1950 publications on this type of research had dwindled and the field lay virtually dormant for 30 years. Since the early 1980s research on this topic has blossomed and we now know enough about physiology and molecular biology to probe the mechanisms underlying the phenomenon. Energy flux, as in exercise, also inhibits carcinogenesis. Energy restriction modulates oxidative DNA damage and enhances DNA repair. It is now apparent that energy restriction affects adrenal metabolism, insulin metabolism, and various aspects of gene expression. Understanding the basic mechanisms should provide important insights into control of tumor proliferation.</a:t>
            </a:r>
          </a:p>
          <a:p>
            <a:pPr>
              <a:lnSpc>
                <a:spcPct val="90000"/>
              </a:lnSpc>
            </a:pPr>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12031105 [PubMed - indexed for MEDLINE]</a:t>
            </a:r>
          </a:p>
        </p:txBody>
      </p:sp>
    </p:spTree>
    <p:extLst>
      <p:ext uri="{BB962C8B-B14F-4D97-AF65-F5344CB8AC3E}">
        <p14:creationId xmlns:p14="http://schemas.microsoft.com/office/powerpoint/2010/main" val="39216834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B7B0E18C-A0C9-0645-BCC9-8060349274CD}"/>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kumimoji="1" sz="1200">
                <a:solidFill>
                  <a:schemeClr val="tx1"/>
                </a:solidFill>
                <a:latin typeface="Tahoma" panose="020B060403050404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Tahoma" panose="020B0604030504040204" pitchFamily="34" charset="0"/>
                <a:ea typeface="ＭＳ Ｐゴシック" panose="020B0600070205080204" pitchFamily="34" charset="-128"/>
              </a:defRPr>
            </a:lvl2pPr>
            <a:lvl3pPr marL="11430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3pPr>
            <a:lvl4pPr marL="16002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4pPr>
            <a:lvl5pPr marL="20574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9pPr>
          </a:lstStyle>
          <a:p>
            <a:pPr algn="r" eaLnBrk="1" hangingPunct="1">
              <a:spcBef>
                <a:spcPct val="0"/>
              </a:spcBef>
            </a:pPr>
            <a:fld id="{20BF4DCE-4177-5744-859B-F7890859A86B}" type="slidenum">
              <a:rPr kumimoji="0" lang="en-US" altLang="en-US">
                <a:latin typeface="Times New Roman" panose="02020603050405020304" pitchFamily="18" charset="0"/>
              </a:rPr>
              <a:pPr algn="r" eaLnBrk="1" hangingPunct="1">
                <a:spcBef>
                  <a:spcPct val="0"/>
                </a:spcBef>
              </a:pPr>
              <a:t>61</a:t>
            </a:fld>
            <a:endParaRPr kumimoji="0" lang="en-US" altLang="en-US">
              <a:latin typeface="Times New Roman" panose="02020603050405020304" pitchFamily="18" charset="0"/>
            </a:endParaRPr>
          </a:p>
        </p:txBody>
      </p:sp>
      <p:sp>
        <p:nvSpPr>
          <p:cNvPr id="173058" name="Rectangle 2">
            <a:extLst>
              <a:ext uri="{FF2B5EF4-FFF2-40B4-BE49-F238E27FC236}">
                <a16:creationId xmlns:a16="http://schemas.microsoft.com/office/drawing/2014/main" id="{12972373-2F1E-2846-AA71-55084082261B}"/>
              </a:ext>
            </a:extLst>
          </p:cNvPr>
          <p:cNvSpPr>
            <a:spLocks noGrp="1" noRot="1" noChangeAspect="1" noChangeArrowheads="1" noTextEdit="1"/>
          </p:cNvSpPr>
          <p:nvPr>
            <p:ph type="sldImg"/>
          </p:nvPr>
        </p:nvSpPr>
        <p:spPr>
          <a:solidFill>
            <a:srgbClr val="FFFFFF"/>
          </a:solidFill>
          <a:ln/>
        </p:spPr>
      </p:sp>
      <p:sp>
        <p:nvSpPr>
          <p:cNvPr id="173059" name="Rectangle 3">
            <a:extLst>
              <a:ext uri="{FF2B5EF4-FFF2-40B4-BE49-F238E27FC236}">
                <a16:creationId xmlns:a16="http://schemas.microsoft.com/office/drawing/2014/main" id="{7BE754E1-2808-3641-AF36-B55842AF27A1}"/>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r>
              <a:rPr lang="en-US" altLang="en-US" sz="500" dirty="0" err="1">
                <a:latin typeface="Tahoma" panose="020B0604030504040204" pitchFamily="34" charset="0"/>
                <a:ea typeface="ＭＳ Ｐゴシック" panose="020B0600070205080204" pitchFamily="34" charset="-128"/>
              </a:rPr>
              <a:t>Clin</a:t>
            </a:r>
            <a:r>
              <a:rPr lang="en-US" altLang="en-US" sz="500" dirty="0">
                <a:latin typeface="Tahoma" panose="020B0604030504040204" pitchFamily="34" charset="0"/>
                <a:ea typeface="ＭＳ Ｐゴシック" panose="020B0600070205080204" pitchFamily="34" charset="-128"/>
              </a:rPr>
              <a:t> Immunol </a:t>
            </a:r>
            <a:r>
              <a:rPr lang="en-US" altLang="en-US" sz="500" dirty="0" err="1">
                <a:latin typeface="Tahoma" panose="020B0604030504040204" pitchFamily="34" charset="0"/>
                <a:ea typeface="ＭＳ Ｐゴシック" panose="020B0600070205080204" pitchFamily="34" charset="-128"/>
              </a:rPr>
              <a:t>Immunopathol</a:t>
            </a:r>
            <a:r>
              <a:rPr lang="en-US" altLang="en-US" sz="500" dirty="0">
                <a:latin typeface="Tahoma" panose="020B0604030504040204" pitchFamily="34" charset="0"/>
                <a:ea typeface="ＭＳ Ｐゴシック" panose="020B0600070205080204" pitchFamily="34" charset="-128"/>
              </a:rPr>
              <a:t>. 1990 Mar;54(3):395-409.	Related Articles, Links</a:t>
            </a:r>
          </a:p>
          <a:p>
            <a:endParaRPr lang="en-US" altLang="en-US" sz="500" dirty="0">
              <a:latin typeface="Tahoma" panose="020B0604030504040204" pitchFamily="34" charset="0"/>
              <a:ea typeface="ＭＳ Ｐゴシック" panose="020B0600070205080204" pitchFamily="34" charset="-128"/>
            </a:endParaRPr>
          </a:p>
          <a:p>
            <a:r>
              <a:rPr lang="en-US" altLang="en-US" sz="500" dirty="0">
                <a:latin typeface="Tahoma" panose="020B0604030504040204" pitchFamily="34" charset="0"/>
                <a:ea typeface="ＭＳ Ｐゴシック" panose="020B0600070205080204" pitchFamily="34" charset="-128"/>
              </a:rPr>
              <a:t>Effects of alcohol and nicotine on cytotoxic functions of human lymphocytes.</a:t>
            </a:r>
          </a:p>
          <a:p>
            <a:endParaRPr lang="en-US" altLang="en-US" sz="500" dirty="0">
              <a:latin typeface="Tahoma" panose="020B0604030504040204" pitchFamily="34" charset="0"/>
              <a:ea typeface="ＭＳ Ｐゴシック" panose="020B0600070205080204" pitchFamily="34" charset="-128"/>
            </a:endParaRPr>
          </a:p>
          <a:p>
            <a:r>
              <a:rPr lang="en-US" altLang="en-US" sz="500" dirty="0">
                <a:latin typeface="Tahoma" panose="020B0604030504040204" pitchFamily="34" charset="0"/>
                <a:ea typeface="ＭＳ Ｐゴシック" panose="020B0600070205080204" pitchFamily="34" charset="-128"/>
              </a:rPr>
              <a:t>Nair MP, </a:t>
            </a:r>
            <a:r>
              <a:rPr lang="en-US" altLang="en-US" sz="500" dirty="0" err="1">
                <a:latin typeface="Tahoma" panose="020B0604030504040204" pitchFamily="34" charset="0"/>
                <a:ea typeface="ＭＳ Ｐゴシック" panose="020B0600070205080204" pitchFamily="34" charset="-128"/>
              </a:rPr>
              <a:t>Kronfol</a:t>
            </a:r>
            <a:r>
              <a:rPr lang="en-US" altLang="en-US" sz="500" dirty="0">
                <a:latin typeface="Tahoma" panose="020B0604030504040204" pitchFamily="34" charset="0"/>
                <a:ea typeface="ＭＳ Ｐゴシック" panose="020B0600070205080204" pitchFamily="34" charset="-128"/>
              </a:rPr>
              <a:t> </a:t>
            </a:r>
            <a:r>
              <a:rPr lang="en-US" altLang="en-US" sz="500" dirty="0" err="1">
                <a:latin typeface="Tahoma" panose="020B0604030504040204" pitchFamily="34" charset="0"/>
                <a:ea typeface="ＭＳ Ｐゴシック" panose="020B0600070205080204" pitchFamily="34" charset="-128"/>
              </a:rPr>
              <a:t>ZA</a:t>
            </a:r>
            <a:r>
              <a:rPr lang="en-US" altLang="en-US" sz="500" dirty="0">
                <a:latin typeface="Tahoma" panose="020B0604030504040204" pitchFamily="34" charset="0"/>
                <a:ea typeface="ＭＳ Ｐゴシック" panose="020B0600070205080204" pitchFamily="34" charset="-128"/>
              </a:rPr>
              <a:t>, Schwartz SA.</a:t>
            </a:r>
          </a:p>
          <a:p>
            <a:endParaRPr lang="en-US" altLang="en-US" sz="500" dirty="0">
              <a:latin typeface="Tahoma" panose="020B0604030504040204" pitchFamily="34" charset="0"/>
              <a:ea typeface="ＭＳ Ｐゴシック" panose="020B0600070205080204" pitchFamily="34" charset="-128"/>
            </a:endParaRPr>
          </a:p>
          <a:p>
            <a:r>
              <a:rPr lang="en-US" altLang="en-US" sz="500" dirty="0">
                <a:latin typeface="Tahoma" panose="020B0604030504040204" pitchFamily="34" charset="0"/>
                <a:ea typeface="ＭＳ Ｐゴシック" panose="020B0600070205080204" pitchFamily="34" charset="-128"/>
              </a:rPr>
              <a:t>Department of Pediatrics, University of Michigan, Ann Arbor 48109.</a:t>
            </a:r>
          </a:p>
          <a:p>
            <a:endParaRPr lang="en-US" altLang="en-US" sz="500" dirty="0">
              <a:latin typeface="Tahoma" panose="020B0604030504040204" pitchFamily="34" charset="0"/>
              <a:ea typeface="ＭＳ Ｐゴシック" panose="020B0600070205080204" pitchFamily="34" charset="-128"/>
            </a:endParaRPr>
          </a:p>
          <a:p>
            <a:r>
              <a:rPr lang="en-US" altLang="en-US" sz="500" dirty="0">
                <a:latin typeface="Tahoma" panose="020B0604030504040204" pitchFamily="34" charset="0"/>
                <a:ea typeface="ＭＳ Ｐゴシック" panose="020B0600070205080204" pitchFamily="34" charset="-128"/>
              </a:rPr>
              <a:t>The in vitro effects of the recreational drugs, ethanol (EtOH) and nicotine, on natural killer (NK) antibody-dependent cellular cytotoxic (</a:t>
            </a:r>
            <a:r>
              <a:rPr lang="en-US" altLang="en-US" sz="500" dirty="0" err="1">
                <a:latin typeface="Tahoma" panose="020B0604030504040204" pitchFamily="34" charset="0"/>
                <a:ea typeface="ＭＳ Ｐゴシック" panose="020B0600070205080204" pitchFamily="34" charset="-128"/>
              </a:rPr>
              <a:t>ADCC</a:t>
            </a:r>
            <a:r>
              <a:rPr lang="en-US" altLang="en-US" sz="500" dirty="0">
                <a:latin typeface="Tahoma" panose="020B0604030504040204" pitchFamily="34" charset="0"/>
                <a:ea typeface="ＭＳ Ｐゴシック" panose="020B0600070205080204" pitchFamily="34" charset="-128"/>
              </a:rPr>
              <a:t>) and lymphokine-activated killer (LAK) cell activities on normal lymphocytes were investigated. Lymphocytes precultured with EtOH at concentrations of 0.4 and 0.6% (v/v) produced significant suppression of NK and </a:t>
            </a:r>
            <a:r>
              <a:rPr lang="en-US" altLang="en-US" sz="500" dirty="0" err="1">
                <a:latin typeface="Tahoma" panose="020B0604030504040204" pitchFamily="34" charset="0"/>
                <a:ea typeface="ＭＳ Ｐゴシック" panose="020B0600070205080204" pitchFamily="34" charset="-128"/>
              </a:rPr>
              <a:t>ADCC</a:t>
            </a:r>
            <a:r>
              <a:rPr lang="en-US" altLang="en-US" sz="500" dirty="0">
                <a:latin typeface="Tahoma" panose="020B0604030504040204" pitchFamily="34" charset="0"/>
                <a:ea typeface="ＭＳ Ｐゴシック" panose="020B0600070205080204" pitchFamily="34" charset="-128"/>
              </a:rPr>
              <a:t> activities. In target-binding assays, EtOH decreased the target-binding capacity of effector cells. EtOH also inhibited the activities of </a:t>
            </a:r>
            <a:r>
              <a:rPr lang="en-US" altLang="en-US" sz="500" dirty="0" err="1">
                <a:latin typeface="Tahoma" panose="020B0604030504040204" pitchFamily="34" charset="0"/>
                <a:ea typeface="ＭＳ Ｐゴシック" panose="020B0600070205080204" pitchFamily="34" charset="-128"/>
              </a:rPr>
              <a:t>Percoll</a:t>
            </a:r>
            <a:r>
              <a:rPr lang="en-US" altLang="en-US" sz="500" dirty="0">
                <a:latin typeface="Tahoma" panose="020B0604030504040204" pitchFamily="34" charset="0"/>
                <a:ea typeface="ＭＳ Ｐゴシック" panose="020B0600070205080204" pitchFamily="34" charset="-128"/>
              </a:rPr>
              <a:t>-separated, NK-enriched large granular lymphocytes. EtOH-induced inhibition of NK activity could be reversed by incubating lymphocytes for 1 </a:t>
            </a:r>
            <a:r>
              <a:rPr lang="en-US" altLang="en-US" sz="500" dirty="0" err="1">
                <a:latin typeface="Tahoma" panose="020B0604030504040204" pitchFamily="34" charset="0"/>
                <a:ea typeface="ＭＳ Ｐゴシック" panose="020B0600070205080204" pitchFamily="34" charset="-128"/>
              </a:rPr>
              <a:t>hr</a:t>
            </a:r>
            <a:r>
              <a:rPr lang="en-US" altLang="en-US" sz="500" dirty="0">
                <a:latin typeface="Tahoma" panose="020B0604030504040204" pitchFamily="34" charset="0"/>
                <a:ea typeface="ＭＳ Ｐゴシック" panose="020B0600070205080204" pitchFamily="34" charset="-128"/>
              </a:rPr>
              <a:t> with interferon. The generation and lytic capacity of LAK cells was also significantly depressed by EtOH when added at the initiation of culture. Nicotine at concentrations of 5 and 10 micrograms/ml, when added directly to mixtures of effector and target cells, produced significant inhibition of NK activity. Nicotine (2 micrograms/ml) and EtOH (0.01, 0.1, and 0.2%) at </a:t>
            </a:r>
            <a:r>
              <a:rPr lang="en-US" altLang="en-US" sz="500" dirty="0" err="1">
                <a:latin typeface="Tahoma" panose="020B0604030504040204" pitchFamily="34" charset="0"/>
                <a:ea typeface="ＭＳ Ｐゴシック" panose="020B0600070205080204" pitchFamily="34" charset="-128"/>
              </a:rPr>
              <a:t>noninhibitory</a:t>
            </a:r>
            <a:r>
              <a:rPr lang="en-US" altLang="en-US" sz="500" dirty="0">
                <a:latin typeface="Tahoma" panose="020B0604030504040204" pitchFamily="34" charset="0"/>
                <a:ea typeface="ＭＳ Ｐゴシック" panose="020B0600070205080204" pitchFamily="34" charset="-128"/>
              </a:rPr>
              <a:t> concentrations when added separately, showed significant suppression of NK activity when used in combination. Pretreatment of target cells with either EtOH or nicotine for 4 </a:t>
            </a:r>
            <a:r>
              <a:rPr lang="en-US" altLang="en-US" sz="500" dirty="0" err="1">
                <a:latin typeface="Tahoma" panose="020B0604030504040204" pitchFamily="34" charset="0"/>
                <a:ea typeface="ＭＳ Ｐゴシック" panose="020B0600070205080204" pitchFamily="34" charset="-128"/>
              </a:rPr>
              <a:t>hr</a:t>
            </a:r>
            <a:r>
              <a:rPr lang="en-US" altLang="en-US" sz="500" dirty="0">
                <a:latin typeface="Tahoma" panose="020B0604030504040204" pitchFamily="34" charset="0"/>
                <a:ea typeface="ＭＳ Ｐゴシック" panose="020B0600070205080204" pitchFamily="34" charset="-128"/>
              </a:rPr>
              <a:t> did not affect cytotoxic activity. Inhibition of cytotoxicity was also not due to direct toxicity of effector cells because lymphocytes treated with either EtOH or nicotine showed normal 51Cr release and their viability was comparable to that of untreated control cells. These studies demonstrate that EtOH and nicotine have significant immunomodulatory effects on the cytotoxic activities of human lymphocytes which may be of clinical relevance.</a:t>
            </a:r>
          </a:p>
          <a:p>
            <a:endParaRPr lang="en-US" altLang="en-US" sz="500" dirty="0">
              <a:latin typeface="Tahoma" panose="020B0604030504040204" pitchFamily="34" charset="0"/>
              <a:ea typeface="ＭＳ Ｐゴシック" panose="020B0600070205080204" pitchFamily="34" charset="-128"/>
            </a:endParaRPr>
          </a:p>
          <a:p>
            <a:endParaRPr lang="en-US" altLang="en-US"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5376600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Macke AJ, </a:t>
            </a:r>
            <a:r>
              <a:rPr lang="en-US" dirty="0" err="1"/>
              <a:t>Petrosyan</a:t>
            </a:r>
            <a:r>
              <a:rPr lang="en-US" dirty="0"/>
              <a:t> A. Alcohol and Prostate Cancer: Time to Draw Conclusions. Biomolecules. 2022 Feb 28;12(3):375.</a:t>
            </a:r>
          </a:p>
          <a:p>
            <a:r>
              <a:rPr lang="en-US" dirty="0"/>
              <a:t>It has been a long-standing debate in the research and medical societies whether alcohol consumption is linked to the risk of prostate cancer (</a:t>
            </a:r>
            <a:r>
              <a:rPr lang="en-US" dirty="0" err="1"/>
              <a:t>PCa</a:t>
            </a:r>
            <a:r>
              <a:rPr lang="en-US" dirty="0"/>
              <a:t>). Many comprehensive studies from different geographical areas and nationalities have shown that moderate and heavy drinking is positively correlated with the development of </a:t>
            </a:r>
            <a:r>
              <a:rPr lang="en-US" dirty="0" err="1"/>
              <a:t>PCa</a:t>
            </a:r>
            <a:r>
              <a:rPr lang="en-US" dirty="0"/>
              <a:t>. Nevertheless, some observations could not confirm that such a correlation exists; some even suggest that wine consumption could prevent or slow prostate tumor growth. Here, we have rigorously analyzed the evidence both for and against the role of alcohol in </a:t>
            </a:r>
            <a:r>
              <a:rPr lang="en-US" dirty="0" err="1"/>
              <a:t>PCa</a:t>
            </a:r>
            <a:r>
              <a:rPr lang="en-US" dirty="0"/>
              <a:t> development. We found that many of the epidemiological studies did not consider other, potentially critical, factors, including diet (especially, low intake of fish, vegetables and linoleic acid, and excessive use of red meat), smoking, family history of </a:t>
            </a:r>
            <a:r>
              <a:rPr lang="en-US" dirty="0" err="1"/>
              <a:t>PCa</a:t>
            </a:r>
            <a:r>
              <a:rPr lang="en-US" dirty="0"/>
              <a:t>, low physical activity, history of high sexual activities especially with early age of first intercourse, and sexually transmitted infections. In addition, discrepancies between observations come from selectivity criteria for control groups, questionnaires about the type and dosage of alcohol, and misreported alcohol consumption. The lifetime history of alcohol consumption is critical given that a prostate tumor is typically slow-growing; however, many epidemiological observations that show no association monitored only current or relatively recent drinking status. Nevertheless, the overall conclusion is that high alcohol intake, especially binge drinking, is associated with increased risk for </a:t>
            </a:r>
            <a:r>
              <a:rPr lang="en-US" dirty="0" err="1"/>
              <a:t>PCa</a:t>
            </a:r>
            <a:r>
              <a:rPr lang="en-US" dirty="0"/>
              <a:t>, and this effect is not limited to any type of beverage. Alcohol consumption is also directly linked to </a:t>
            </a:r>
            <a:r>
              <a:rPr lang="en-US" dirty="0" err="1"/>
              <a:t>PCa</a:t>
            </a:r>
            <a:r>
              <a:rPr lang="en-US" dirty="0"/>
              <a:t> lethality as it may accelerate the growth of prostate tumors and significantly shorten the time for the progression to metastatic </a:t>
            </a:r>
            <a:r>
              <a:rPr lang="en-US" dirty="0" err="1"/>
              <a:t>PCa</a:t>
            </a:r>
            <a:r>
              <a:rPr lang="en-US" dirty="0"/>
              <a:t>. Thus, we recommend immediately quitting alcohol for patients diagnosed with </a:t>
            </a:r>
            <a:r>
              <a:rPr lang="en-US" dirty="0" err="1"/>
              <a:t>PCa</a:t>
            </a:r>
            <a:r>
              <a:rPr lang="en-US" dirty="0"/>
              <a:t>. We discuss the features of alcohol metabolism in the prostate tissue and the damaging effect of ethanol metabolites on intracellular organization and trafficking. In addition, we review the impact of alcohol consumption on prostate-specific antigen level and the risk for benign prostatic hyperplasia. Lastly, we highlight the known mechanisms of alcohol interference in prostate carcinogenesis and the possible side effects of alcohol during androgen deprivation therapy.</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62</a:t>
            </a:fld>
            <a:endParaRPr lang="en-US"/>
          </a:p>
        </p:txBody>
      </p:sp>
    </p:spTree>
    <p:extLst>
      <p:ext uri="{BB962C8B-B14F-4D97-AF65-F5344CB8AC3E}">
        <p14:creationId xmlns:p14="http://schemas.microsoft.com/office/powerpoint/2010/main" val="16491869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6</a:t>
            </a:fld>
            <a:endParaRPr lang="en-US"/>
          </a:p>
        </p:txBody>
      </p:sp>
    </p:spTree>
    <p:extLst>
      <p:ext uri="{BB962C8B-B14F-4D97-AF65-F5344CB8AC3E}">
        <p14:creationId xmlns:p14="http://schemas.microsoft.com/office/powerpoint/2010/main" val="24381108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Zhan Y, </a:t>
            </a:r>
            <a:r>
              <a:rPr lang="en-US" dirty="0" err="1"/>
              <a:t>Ruan</a:t>
            </a:r>
            <a:r>
              <a:rPr lang="en-US" dirty="0"/>
              <a:t> X, Wang P, Huang D, Huang J, Huang J, Chun TTS, Ho BS, Ng AT, </a:t>
            </a:r>
            <a:r>
              <a:rPr lang="en-US" dirty="0" err="1"/>
              <a:t>Tsu</a:t>
            </a:r>
            <a:r>
              <a:rPr lang="en-US" dirty="0"/>
              <a:t> JH, Na R. Causal Effects of Modifiable Behaviors on Prostate Cancer in Europeans and East Asians: A Comprehensive Mendelian Randomization Study. Biology (Basel). 2023 Apr 29;12(5):673.</a:t>
            </a:r>
          </a:p>
          <a:p>
            <a:endParaRPr lang="en-US" dirty="0"/>
          </a:p>
          <a:p>
            <a:endParaRPr lang="en-US" dirty="0"/>
          </a:p>
          <a:p>
            <a:r>
              <a:rPr lang="en-US" dirty="0"/>
              <a:t>Cancer Causes Control</a:t>
            </a:r>
          </a:p>
          <a:p>
            <a:endParaRPr lang="en-US" dirty="0"/>
          </a:p>
          <a:p>
            <a:r>
              <a:rPr lang="en-US" dirty="0"/>
              <a:t>. 2021 Jun;32(6):635-644.</a:t>
            </a:r>
          </a:p>
          <a:p>
            <a:r>
              <a:rPr lang="en-US" dirty="0" err="1"/>
              <a:t>doi</a:t>
            </a:r>
            <a:r>
              <a:rPr lang="en-US" dirty="0"/>
              <a:t>: 10.1007/s10552-021-01417-1. </a:t>
            </a:r>
            <a:r>
              <a:rPr lang="en-US" dirty="0" err="1"/>
              <a:t>Epub</a:t>
            </a:r>
            <a:r>
              <a:rPr lang="en-US" dirty="0"/>
              <a:t> 2021 Apr 9.</a:t>
            </a:r>
          </a:p>
          <a:p>
            <a:r>
              <a:rPr lang="en-US" dirty="0"/>
              <a:t>Post-diagnostic coffee and tea consumption and risk of prostate cancer progression by smoking history</a:t>
            </a:r>
          </a:p>
          <a:p>
            <a:r>
              <a:rPr lang="en-US" dirty="0"/>
              <a:t>Crystal S </a:t>
            </a:r>
            <a:r>
              <a:rPr lang="en-US" dirty="0" err="1"/>
              <a:t>Langlais</a:t>
            </a:r>
            <a:r>
              <a:rPr lang="en-US" dirty="0"/>
              <a:t>  1 , June M Chan  2   3   4 , Stacey A </a:t>
            </a:r>
            <a:r>
              <a:rPr lang="en-US" dirty="0" err="1"/>
              <a:t>Kenfield</a:t>
            </a:r>
            <a:r>
              <a:rPr lang="en-US" dirty="0"/>
              <a:t>  3   4 , Janet E Cowan  3 , Rebecca E Graff  2   4 , Jeanette M </a:t>
            </a:r>
            <a:r>
              <a:rPr lang="en-US" dirty="0" err="1"/>
              <a:t>Broering</a:t>
            </a:r>
            <a:r>
              <a:rPr lang="en-US" dirty="0"/>
              <a:t>  3 , Peter Carroll  3   4 , Erin L Van </a:t>
            </a:r>
            <a:r>
              <a:rPr lang="en-US" dirty="0" err="1"/>
              <a:t>Blarigan</a:t>
            </a:r>
            <a:r>
              <a:rPr lang="en-US" dirty="0"/>
              <a:t>  2   3   4</a:t>
            </a:r>
          </a:p>
          <a:p>
            <a:r>
              <a:rPr lang="en-US" dirty="0"/>
              <a:t>Affiliations</a:t>
            </a:r>
          </a:p>
          <a:p>
            <a:endParaRPr lang="en-US" dirty="0"/>
          </a:p>
          <a:p>
            <a:r>
              <a:rPr lang="en-US" dirty="0"/>
              <a:t>    </a:t>
            </a:r>
            <a:r>
              <a:rPr lang="en-US" dirty="0" err="1"/>
              <a:t>PMID</a:t>
            </a:r>
            <a:r>
              <a:rPr lang="en-US" dirty="0"/>
              <a:t>: 33837499 </a:t>
            </a:r>
            <a:r>
              <a:rPr lang="en-US" dirty="0" err="1"/>
              <a:t>PMCID</a:t>
            </a:r>
            <a:r>
              <a:rPr lang="en-US" dirty="0"/>
              <a:t>: PMC8189293 </a:t>
            </a:r>
            <a:r>
              <a:rPr lang="en-US" dirty="0" err="1"/>
              <a:t>DOI</a:t>
            </a:r>
            <a:r>
              <a:rPr lang="en-US" dirty="0"/>
              <a:t>: 10.1007/s10552-021-01417-1 </a:t>
            </a:r>
          </a:p>
          <a:p>
            <a:endParaRPr lang="en-US" dirty="0"/>
          </a:p>
          <a:p>
            <a:r>
              <a:rPr lang="en-US" dirty="0"/>
              <a:t>Free PMC article</a:t>
            </a:r>
          </a:p>
          <a:p>
            <a:r>
              <a:rPr lang="en-US" dirty="0"/>
              <a:t>Abstract</a:t>
            </a:r>
          </a:p>
          <a:p>
            <a:endParaRPr lang="en-US" dirty="0"/>
          </a:p>
          <a:p>
            <a:r>
              <a:rPr lang="en-US" dirty="0"/>
              <a:t>Purpose: Post-diagnostic coffee and tea consumption and prostate cancer progression is understudied.</a:t>
            </a:r>
          </a:p>
          <a:p>
            <a:endParaRPr lang="en-US" dirty="0"/>
          </a:p>
          <a:p>
            <a:r>
              <a:rPr lang="en-US" dirty="0"/>
              <a:t>Methods: We examined 1,557 men from the Cancer of the Prostate Strategic Urologic Research Endeavor who completed a food frequency questionnaire a median of 28 months post-diagnosis. We estimated associations between post-diagnostic coffee (total, caffeinated, decaffeinated) and tea (total, non-herbal, herbal) and risk of prostate cancer progression (recurrence, secondary treatment, bone metastases, or prostate cancer death) using Cox proportional hazards regression. We also examined whether smoking (current, former, never) modified these associations.</a:t>
            </a:r>
          </a:p>
          <a:p>
            <a:endParaRPr lang="en-US" dirty="0"/>
          </a:p>
          <a:p>
            <a:r>
              <a:rPr lang="en-US" dirty="0"/>
              <a:t>Results: We observed 167 progression events (median follow-up 9 years). Higher coffee intake was associated with higher risk of progression among current smokers (n = 95). The hazard ratio (HR) [95% confidence interval (CI)] for 5 vs 0 cups/day of coffee was 0.5 (CI 0.2, 1.7) among never smokers, but 4.5 (CI 1.1, 19.4) among current smokers (p-interaction: 0.001). There was no association between total coffee intake and prostate cancer progression among never and former smokers. However, we observed an inverse association between decaffeinated coffee (cups/days) and risk of prostate cancer progression in these men (HR &gt; 0 to &lt; 1 vs 0: 1.1 (CI 0.7, 1.8); HR1 to &lt;2 vs 0: 0.7 (CI 0.3, 1.4); HR≥2 vs 0: 0.6 (CI 0.3, 1.1); p-trend = 0.03). There was no association between tea and prostate cancer progression, overall or by smoking status.</a:t>
            </a:r>
          </a:p>
          <a:p>
            <a:endParaRPr lang="en-US" dirty="0"/>
          </a:p>
          <a:p>
            <a:r>
              <a:rPr lang="en-US" dirty="0"/>
              <a:t>Conclusion: Among non-smoking men diagnosed with localized prostate cancer, moderate coffee and tea consumption was not associated with risk of cancer progression. However, post-diagnostic coffee intake was associated with increased risk of progression among current smokers.</a:t>
            </a:r>
          </a:p>
          <a:p>
            <a:endParaRPr lang="en-US" dirty="0"/>
          </a:p>
          <a:p>
            <a:r>
              <a:rPr lang="en-US" dirty="0"/>
              <a:t>Zhao J, Leung </a:t>
            </a:r>
            <a:r>
              <a:rPr lang="en-US" dirty="0" err="1"/>
              <a:t>JYY</a:t>
            </a:r>
            <a:r>
              <a:rPr lang="en-US" dirty="0"/>
              <a:t>, Lin SL, Mary Schooling C. Cigarette smoking and testosterone in men and women: A systematic review and meta-analysis of observational studies. </a:t>
            </a:r>
            <a:r>
              <a:rPr lang="en-US" dirty="0" err="1"/>
              <a:t>Prev</a:t>
            </a:r>
            <a:r>
              <a:rPr lang="en-US" dirty="0"/>
              <a:t> Med. 2016 Apr;85:1-10.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Recently Health Canada and the Food and Drug Administration warned about the cardiovascular risk of testosterone, making environmental drivers of testosterone potential prevention targets. Cotinine, a tobacco metabolite, inhibits testosterone breakdown. We assessed the association of smoking with testosterone in a systematic review and meta-analysis, searching PubMed and Web of Science through March 2015 using ("testosterone" or "androgen" or "sex hormone") and ("smoking" or "cigarette"). Two reviewers independently searched, selected, assessed quality and abstracted with differences resolved by consensus or reference to a third reviewer. The initial search yielded 2881 studies; 28 met the selection criteria. In 22 studies of 13,317 men, mean age 18-61years, smokers had higher mean testosterone than non-smokers (1.53nmol/L, 95% confidence interval (CI) 1.11 to 1.96) using a random effects model with inverse variance weighting. In 6 studies of 6089 women, mean age 28-62years, smoking was not clearly associated with testosterone (0.11nmol/L, 95% CI -0.08 to 0.30). Fixed effects models provided similar results, but suggested a positive association in women. Whether products which raise cotinine, such as e-cigarettes or nicotine replacement, also raise testosterone, should be investigated, to inform any regulatory action for e-cigarettes, which emit nicotine into the surrounding air, with relevance for both active and passive smokers. </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63</a:t>
            </a:fld>
            <a:endParaRPr lang="en-US"/>
          </a:p>
        </p:txBody>
      </p:sp>
    </p:spTree>
    <p:extLst>
      <p:ext uri="{BB962C8B-B14F-4D97-AF65-F5344CB8AC3E}">
        <p14:creationId xmlns:p14="http://schemas.microsoft.com/office/powerpoint/2010/main" val="19377359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B2CD0483-45EB-384C-BC4A-23BCC41CFF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ahoma" panose="020B060403050404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Tahoma" panose="020B0604030504040204" pitchFamily="34" charset="0"/>
                <a:ea typeface="ＭＳ Ｐゴシック" panose="020B0600070205080204" pitchFamily="34" charset="-128"/>
              </a:defRPr>
            </a:lvl2pPr>
            <a:lvl3pPr marL="11430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3pPr>
            <a:lvl4pPr marL="16002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4pPr>
            <a:lvl5pPr marL="20574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9pPr>
          </a:lstStyle>
          <a:p>
            <a:pPr>
              <a:spcBef>
                <a:spcPct val="0"/>
              </a:spcBef>
            </a:pPr>
            <a:fld id="{B1E64F38-E602-3F49-BAD6-2F7143AF365A}" type="slidenum">
              <a:rPr kumimoji="0" lang="en-US" altLang="en-US" smtClean="0">
                <a:latin typeface="Times New Roman" panose="02020603050405020304" pitchFamily="18" charset="0"/>
              </a:rPr>
              <a:pPr>
                <a:spcBef>
                  <a:spcPct val="0"/>
                </a:spcBef>
              </a:pPr>
              <a:t>64</a:t>
            </a:fld>
            <a:endParaRPr kumimoji="0" lang="en-US" altLang="en-US">
              <a:latin typeface="Times New Roman" panose="02020603050405020304" pitchFamily="18" charset="0"/>
            </a:endParaRPr>
          </a:p>
        </p:txBody>
      </p:sp>
      <p:sp>
        <p:nvSpPr>
          <p:cNvPr id="193538" name="Rectangle 2">
            <a:extLst>
              <a:ext uri="{FF2B5EF4-FFF2-40B4-BE49-F238E27FC236}">
                <a16:creationId xmlns:a16="http://schemas.microsoft.com/office/drawing/2014/main" id="{458B514C-1AE1-EF4F-9FD1-CD9334037476}"/>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77260B9C-036C-5245-B39D-B97FEC2EE0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400" dirty="0">
                <a:latin typeface="Tahoma" panose="020B0604030504040204" pitchFamily="34" charset="0"/>
                <a:ea typeface="ＭＳ Ｐゴシック" panose="020B0600070205080204" pitchFamily="34" charset="-128"/>
              </a:rPr>
              <a:t>Adv </a:t>
            </a:r>
            <a:r>
              <a:rPr lang="en-US" altLang="en-US" sz="400" dirty="0" err="1">
                <a:latin typeface="Tahoma" panose="020B0604030504040204" pitchFamily="34" charset="0"/>
                <a:ea typeface="ＭＳ Ｐゴシック" panose="020B0600070205080204" pitchFamily="34" charset="-128"/>
              </a:rPr>
              <a:t>Exp</a:t>
            </a:r>
            <a:r>
              <a:rPr lang="en-US" altLang="en-US" sz="400" dirty="0">
                <a:latin typeface="Tahoma" panose="020B0604030504040204" pitchFamily="34" charset="0"/>
                <a:ea typeface="ＭＳ Ｐゴシック" panose="020B0600070205080204" pitchFamily="34" charset="-128"/>
              </a:rPr>
              <a:t> Med Biol. 1999;461:1-24. Related Articles, Links  </a:t>
            </a:r>
          </a:p>
          <a:p>
            <a:endParaRPr lang="en-US" altLang="en-US" sz="400" dirty="0">
              <a:latin typeface="Tahoma" panose="020B0604030504040204" pitchFamily="34" charset="0"/>
              <a:ea typeface="ＭＳ Ｐゴシック" panose="020B0600070205080204" pitchFamily="34" charset="-128"/>
            </a:endParaRP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Immune correlates of depression.</a:t>
            </a: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Irwin M.</a:t>
            </a: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Department of Psychiatry San Diego VA Medical Center, CA, USA.</a:t>
            </a: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The relation of depression to immunological assays is complex and variable. However, meta-analyses have demonstrated that depressed subjects are likely to show changes in several immune assays. Depressed subjects are likely to have changes in major immune cell classes with an increase in total white blood cell counts and a relative increase in numbers of neutrophils. However, the relative number of lymphocytes is likely to be reduced in depressed subjects. Depression also appears to be associated with increases in at least one measure of immune activation, although further investigations are clearly needed to replicate these interesting observations. Finally, depression is reliably associated with a suppression of mitogen-induced lymphocyte proliferation and with a reduction of NK activity. Despite the heterogeneity of findings, the effect sizes in the relationship between depression and lymphocyte proliferation and NK activity are large as compared to those observed in other areas of psychological and medical research. Several moderating factors may explain and account for the heterogeneity that has been found in the depression-immune results. Future immunologic studies in depressed subjects are needed to clarify the effects of gender and reproductive hormones on the relation between depression and immunity. Severity of melancholic symptoms and sleep disturbance appear to moderate the immune changes in depression but the biological mechanisms that account for the link between these </a:t>
            </a:r>
            <a:r>
              <a:rPr lang="en-US" altLang="en-US" sz="400" dirty="0" err="1">
                <a:latin typeface="Tahoma" panose="020B0604030504040204" pitchFamily="34" charset="0"/>
                <a:ea typeface="ＭＳ Ｐゴシック" panose="020B0600070205080204" pitchFamily="34" charset="-128"/>
              </a:rPr>
              <a:t>neurovegetative</a:t>
            </a:r>
            <a:r>
              <a:rPr lang="en-US" altLang="en-US" sz="400" dirty="0">
                <a:latin typeface="Tahoma" panose="020B0604030504040204" pitchFamily="34" charset="0"/>
                <a:ea typeface="ＭＳ Ｐゴシック" panose="020B0600070205080204" pitchFamily="34" charset="-128"/>
              </a:rPr>
              <a:t> symptoms and depression are not yet known. Finally, assessment of co-morbidity in depressed subjects deserves an increased focus. Data generated from our laboratory clearly show that assessment of alcohol- and tobacco dependence is critical in the interpretation of immune changes in depressed subjects. The clinical significance of changes in immune responses in depressed subjects remains an unanswered question. Studies that use immune measures with disease specific endpoints, as has been recently conducted in the study of </a:t>
            </a:r>
            <a:r>
              <a:rPr lang="en-US" altLang="en-US" sz="400" dirty="0" err="1">
                <a:latin typeface="Tahoma" panose="020B0604030504040204" pitchFamily="34" charset="0"/>
                <a:ea typeface="ＭＳ Ｐゴシック" panose="020B0600070205080204" pitchFamily="34" charset="-128"/>
              </a:rPr>
              <a:t>VZV</a:t>
            </a:r>
            <a:r>
              <a:rPr lang="en-US" altLang="en-US" sz="400" dirty="0">
                <a:latin typeface="Tahoma" panose="020B0604030504040204" pitchFamily="34" charset="0"/>
                <a:ea typeface="ＭＳ Ｐゴシック" panose="020B0600070205080204" pitchFamily="34" charset="-128"/>
              </a:rPr>
              <a:t> immune responses, would help identify the possible link between depression, immune system alterations, and health outcomes.</a:t>
            </a: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Publication Types: </a:t>
            </a:r>
          </a:p>
          <a:p>
            <a:r>
              <a:rPr lang="en-US" altLang="en-US" sz="400" dirty="0">
                <a:latin typeface="Tahoma" panose="020B0604030504040204" pitchFamily="34" charset="0"/>
                <a:ea typeface="ＭＳ Ｐゴシック" panose="020B0600070205080204" pitchFamily="34" charset="-128"/>
              </a:rPr>
              <a:t>Review</a:t>
            </a:r>
          </a:p>
          <a:p>
            <a:endParaRPr lang="en-US" altLang="en-US" sz="400" dirty="0">
              <a:latin typeface="Tahoma" panose="020B0604030504040204" pitchFamily="34" charset="0"/>
              <a:ea typeface="ＭＳ Ｐゴシック" panose="020B0600070205080204" pitchFamily="34" charset="-128"/>
            </a:endParaRPr>
          </a:p>
          <a:p>
            <a:r>
              <a:rPr lang="en-US" altLang="en-US" sz="400" dirty="0" err="1">
                <a:latin typeface="Tahoma" panose="020B0604030504040204" pitchFamily="34" charset="0"/>
                <a:ea typeface="ＭＳ Ｐゴシック" panose="020B0600070205080204" pitchFamily="34" charset="-128"/>
              </a:rPr>
              <a:t>PMID</a:t>
            </a:r>
            <a:r>
              <a:rPr lang="en-US" altLang="en-US" sz="400" dirty="0">
                <a:latin typeface="Tahoma" panose="020B0604030504040204" pitchFamily="34" charset="0"/>
                <a:ea typeface="ＭＳ Ｐゴシック" panose="020B0600070205080204" pitchFamily="34" charset="-128"/>
              </a:rPr>
              <a:t>: 10442164 [PubMed - indexed for MEDLINE] </a:t>
            </a:r>
          </a:p>
          <a:p>
            <a:endParaRPr lang="en-US" altLang="en-US" sz="400" dirty="0">
              <a:latin typeface="Tahoma" panose="020B0604030504040204" pitchFamily="34" charset="0"/>
              <a:ea typeface="ＭＳ Ｐゴシック" panose="020B0600070205080204" pitchFamily="34" charset="-128"/>
            </a:endParaRPr>
          </a:p>
          <a:p>
            <a:endParaRPr lang="en-US" altLang="en-US"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354786535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60CFC1B5-B5EF-9C46-AB0F-F920D53800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ahoma" panose="020B060403050404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Tahoma" panose="020B0604030504040204" pitchFamily="34" charset="0"/>
                <a:ea typeface="ＭＳ Ｐゴシック" panose="020B0600070205080204" pitchFamily="34" charset="-128"/>
              </a:defRPr>
            </a:lvl2pPr>
            <a:lvl3pPr marL="11430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3pPr>
            <a:lvl4pPr marL="16002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4pPr>
            <a:lvl5pPr marL="20574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9pPr>
          </a:lstStyle>
          <a:p>
            <a:pPr>
              <a:spcBef>
                <a:spcPct val="0"/>
              </a:spcBef>
            </a:pPr>
            <a:fld id="{CA7F8B30-6716-0046-8C8E-F7AF9D87A19F}" type="slidenum">
              <a:rPr kumimoji="0" lang="en-US" altLang="en-US" smtClean="0">
                <a:latin typeface="Times New Roman" panose="02020603050405020304" pitchFamily="18" charset="0"/>
              </a:rPr>
              <a:pPr>
                <a:spcBef>
                  <a:spcPct val="0"/>
                </a:spcBef>
              </a:pPr>
              <a:t>65</a:t>
            </a:fld>
            <a:endParaRPr kumimoji="0" lang="en-US" altLang="en-US">
              <a:latin typeface="Times New Roman" panose="02020603050405020304" pitchFamily="18" charset="0"/>
            </a:endParaRPr>
          </a:p>
        </p:txBody>
      </p:sp>
      <p:sp>
        <p:nvSpPr>
          <p:cNvPr id="197634" name="Rectangle 2">
            <a:extLst>
              <a:ext uri="{FF2B5EF4-FFF2-40B4-BE49-F238E27FC236}">
                <a16:creationId xmlns:a16="http://schemas.microsoft.com/office/drawing/2014/main" id="{8F4BECD9-6B7D-3045-84BA-584CD8FFCF7B}"/>
              </a:ext>
            </a:extLst>
          </p:cNvPr>
          <p:cNvSpPr>
            <a:spLocks noGrp="1" noRot="1" noChangeAspect="1" noChangeArrowheads="1" noTextEdit="1"/>
          </p:cNvSpPr>
          <p:nvPr>
            <p:ph type="sldImg"/>
          </p:nvPr>
        </p:nvSpPr>
        <p:spPr>
          <a:solidFill>
            <a:srgbClr val="FFFFFF"/>
          </a:solidFill>
          <a:ln/>
        </p:spPr>
      </p:sp>
      <p:sp>
        <p:nvSpPr>
          <p:cNvPr id="197635" name="Rectangle 3">
            <a:extLst>
              <a:ext uri="{FF2B5EF4-FFF2-40B4-BE49-F238E27FC236}">
                <a16:creationId xmlns:a16="http://schemas.microsoft.com/office/drawing/2014/main" id="{74982B61-0DA0-DF4A-A36D-2074B0243268}"/>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Times New Roman" panose="02020603050405020304" pitchFamily="18" charset="0"/>
                <a:ea typeface="ＭＳ Ｐゴシック" panose="020B0600070205080204" pitchFamily="34" charset="-128"/>
              </a:rPr>
              <a:t>N Engl J Med. 1991 Aug 29;325(9):606-12. </a:t>
            </a:r>
          </a:p>
          <a:p>
            <a:r>
              <a:rPr lang="en-US" altLang="en-US">
                <a:latin typeface="Times New Roman" panose="02020603050405020304" pitchFamily="18" charset="0"/>
                <a:ea typeface="ＭＳ Ｐゴシック" panose="020B0600070205080204" pitchFamily="34" charset="-128"/>
              </a:rPr>
              <a:t>Psychological stress and susceptibility to the common cold.</a:t>
            </a:r>
          </a:p>
          <a:p>
            <a:r>
              <a:rPr lang="en-US" altLang="en-US">
                <a:latin typeface="Times New Roman" panose="02020603050405020304" pitchFamily="18" charset="0"/>
                <a:ea typeface="ＭＳ Ｐゴシック" panose="020B0600070205080204" pitchFamily="34" charset="-128"/>
              </a:rPr>
              <a:t>Cohen S, Tyrrell DA, Smith AP. </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Department of Psychology, Carnegie Mellon University, Pittsburgh, PA 15213.</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BACKGROUND. It is not known whether psychological stress suppresses host resistance to infection. To investigate this issue, we prospectively studied the relation between psychological stress and the frequency of documented clinical colds among subjects intentionally exposed to respiratory viruses. METHODS. After completing questionnaires assessing degrees of psychological stress, 394 healthy subjects were given nasal drops containing one of five respiratory viruses (rhinovirus type 2, 9, or 14, respiratory syncytial virus, or coronavirus type 229E), and an additional 26 were given saline nasal drops. The subjects were then quarantined and monitored for the development of evidence of infection and symptoms. Clinical colds were defined as clinical symptoms in the presence of an infection verified by the isolation of virus or by an increase in the virus-specific antibody titer. RESULTS. The rates of both respiratory infection (P less than 0.005) and clinical colds (P less than 0.02) increased in a dose-response manner with increases in the degree of psychological stress. Infection rates ranged from approximately 74 percent to approximately 90 percent, according to levels of psychological stress, and the incidence of clinical colds ranged from approximately 27 percent to 47 percent. These effects were not altered when we controlled for age, sex, education, allergic status, weight, the season, the number of subjects housed together, the infectious status of subjects sharing the same housing, and virus-specific antibody status at base line (before challenge). Moreover, the associations observed were similar for all five challenge viruses. Several potential stress-illness mediators, including smoking, alcohol consumption, exercise, diet, quality of sleep, white-cell counts, and total immunoglobulin levels, did not explain the association between stress and illness. Similarly, controls for personality variables (self-esteem, personal control, and introversion-extraversion) failed to alter our findings. CONCLUSIONS. Psychological stress was associated in a dose-response manner with an increased risk of acute infectious respiratory illness, and this risk was attributable to increased rates of infection rather than to an increased frequency of symptoms after infection.</a:t>
            </a:r>
          </a:p>
          <a:p>
            <a:r>
              <a:rPr lang="en-US" altLang="en-US">
                <a:latin typeface="Times New Roman" panose="02020603050405020304" pitchFamily="18" charset="0"/>
                <a:ea typeface="ＭＳ Ｐゴシック" panose="020B0600070205080204" pitchFamily="34" charset="-128"/>
              </a:rPr>
              <a:t>PMID: 1713648 [PubMed - indexed for MEDLINE]</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Altern Med Rev. 1999 Aug;4(4):249-65.  Links</a:t>
            </a:r>
          </a:p>
          <a:p>
            <a:r>
              <a:rPr lang="en-US" altLang="en-US">
                <a:latin typeface="Times New Roman" panose="02020603050405020304" pitchFamily="18" charset="0"/>
                <a:ea typeface="ＭＳ Ｐゴシック" panose="020B0600070205080204" pitchFamily="34" charset="-128"/>
              </a:rPr>
              <a:t>Nutritional and botanical interventions to assist with the adaptation to stress.</a:t>
            </a:r>
          </a:p>
          <a:p>
            <a:endParaRPr lang="en-US" altLang="en-US">
              <a:latin typeface="Times New Roman" panose="02020603050405020304" pitchFamily="18" charset="0"/>
              <a:ea typeface="ＭＳ Ｐゴシック" panose="020B0600070205080204" pitchFamily="34" charset="-128"/>
            </a:endParaRPr>
          </a:p>
          <a:p>
            <a:r>
              <a:rPr lang="en-US" altLang="en-US">
                <a:latin typeface="Times New Roman" panose="02020603050405020304" pitchFamily="18" charset="0"/>
                <a:ea typeface="ＭＳ Ｐゴシック" panose="020B0600070205080204" pitchFamily="34" charset="-128"/>
              </a:rPr>
              <a:t>Kelly GS.</a:t>
            </a:r>
          </a:p>
          <a:p>
            <a:r>
              <a:rPr lang="en-US" altLang="en-US">
                <a:latin typeface="Times New Roman" panose="02020603050405020304" pitchFamily="18" charset="0"/>
                <a:ea typeface="ＭＳ Ｐゴシック" panose="020B0600070205080204" pitchFamily="34" charset="-128"/>
              </a:rPr>
              <a:t>Prolonged stress, whether a result of mental/emotional upset or due to physical factors such as malnutrition, surgery, chemical exposure, excessive exercise, sleep deprivation, or a host of other environmental causes, results in predictable systemic effects. The systemic effects of stress include increased levels of stress hormones such as cortisol, a decline in certain aspects of immune system function such as natural killer cell cytotoxicity or secretory-IgA levels, and a disruption of gastrointestinal microflora balance. These systemic changes might be a substantial contributor to many of the stress-associated declines in health. Based on human and animal research, it appears a variety of nutritional and botanical substances - such as adaptogenic herbs, specific vitamins including ascorbic acid, vitamins B1 and B6, the coenzyme forms of vitamin B5 (pantethine) and B12 (methylcobalamin), the amino acid tyrosine, and other nutrients such as lipoic acid, phosphatidylserine, and plant sterol/sterolin combinations - may allow individuals to sustain an adaptive response and minimize some of the systemic effects of stress.</a:t>
            </a:r>
          </a:p>
          <a:p>
            <a:r>
              <a:rPr lang="en-US" altLang="en-US">
                <a:latin typeface="Times New Roman" panose="02020603050405020304" pitchFamily="18" charset="0"/>
                <a:ea typeface="ＭＳ Ｐゴシック" panose="020B0600070205080204" pitchFamily="34" charset="-128"/>
              </a:rPr>
              <a:t>PMID: 10468649 [PubMed - indexed for MEDLINE]</a:t>
            </a:r>
          </a:p>
          <a:p>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40334339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Blanc-Lapierre A, Rousseau MC, Parent ME. Perceived Workplace Stress Is Associated with an Increased Risk of Prostate Cancer before Age 65. Front Oncol. 2017 Nov 13;7:269. </a:t>
            </a:r>
          </a:p>
          <a:p>
            <a:r>
              <a:rPr lang="en-US" b="1" dirty="0"/>
              <a:t>Background: </a:t>
            </a:r>
            <a:r>
              <a:rPr lang="en-US" dirty="0"/>
              <a:t>Evidence is lacking regarding the potential role of chronic psychological stress on cancer incidence. The workplace is reported to be the main source of stress among Canadian men. We examined the association between perceived lifetime workplace stress and prostate cancer (</a:t>
            </a:r>
            <a:r>
              <a:rPr lang="en-US" dirty="0" err="1"/>
              <a:t>PCa</a:t>
            </a:r>
            <a:r>
              <a:rPr lang="en-US" dirty="0"/>
              <a:t>) risk in a large case-control study. </a:t>
            </a:r>
          </a:p>
          <a:p>
            <a:r>
              <a:rPr lang="en-US" b="1" dirty="0"/>
              <a:t>Methods: </a:t>
            </a:r>
            <a:r>
              <a:rPr lang="en-US" dirty="0"/>
              <a:t>Cases were 1,933 men, aged ≤ 75 years, newly diagnosed with </a:t>
            </a:r>
            <a:r>
              <a:rPr lang="en-US" dirty="0" err="1"/>
              <a:t>PCa</a:t>
            </a:r>
            <a:r>
              <a:rPr lang="en-US" dirty="0"/>
              <a:t> in 2005-2009 across hospitals in Montreal, Canada. Concurrently, 1994 population controls frequency-matched on age were randomly selected from the electoral list based on cases' residential districts. Detailed lifestyle and work histories (including perceived stress, from any type of work stressor, for each job held) were collected during in-person interviews. Logistic regression was used to estimate odds ratios (OR) and 95% confidence intervals (CI) for the association between work-related stress and </a:t>
            </a:r>
            <a:r>
              <a:rPr lang="en-US" dirty="0" err="1"/>
              <a:t>PCa</a:t>
            </a:r>
            <a:r>
              <a:rPr lang="en-US" dirty="0"/>
              <a:t> risk in multivariate analyses. </a:t>
            </a:r>
          </a:p>
          <a:p>
            <a:r>
              <a:rPr lang="en-US" b="1" dirty="0"/>
              <a:t>Results: </a:t>
            </a:r>
            <a:r>
              <a:rPr lang="en-US" dirty="0"/>
              <a:t>Over the lifetime, 58% of subjects reported at least one job as stressful. Occupations described as stressful were most often among white-collar workers. Perceived workplace stress duration was associated with a higher risk of </a:t>
            </a:r>
            <a:r>
              <a:rPr lang="en-US" dirty="0" err="1"/>
              <a:t>PCa</a:t>
            </a:r>
            <a:r>
              <a:rPr lang="en-US" dirty="0"/>
              <a:t> (OR = 1.12, 95% CI:1.04-1.20 per 10-year increase) among men younger than 65 years, but not among older men. Associations were similar irrespective of </a:t>
            </a:r>
            <a:r>
              <a:rPr lang="en-US" dirty="0" err="1"/>
              <a:t>PCa</a:t>
            </a:r>
            <a:r>
              <a:rPr lang="en-US" dirty="0"/>
              <a:t> aggressiveness. Frequent or recent screening for </a:t>
            </a:r>
            <a:r>
              <a:rPr lang="en-US" dirty="0" err="1"/>
              <a:t>PCa</a:t>
            </a:r>
            <a:r>
              <a:rPr lang="en-US" dirty="0"/>
              <a:t>, age at first exposure and time since exposure to work-related stress, and socioeconomic and lifestyle factors, had little influence on risk estimates. </a:t>
            </a:r>
          </a:p>
          <a:p>
            <a:r>
              <a:rPr lang="en-US" b="1" dirty="0"/>
              <a:t>Conclusion: </a:t>
            </a:r>
            <a:r>
              <a:rPr lang="en-US" dirty="0"/>
              <a:t>Findings are in line with an association between reporting prolonged workplace stress and an increase in risk of </a:t>
            </a:r>
            <a:r>
              <a:rPr lang="en-US" dirty="0" err="1"/>
              <a:t>PCa</a:t>
            </a:r>
            <a:r>
              <a:rPr lang="en-US" dirty="0"/>
              <a:t> before age 65. </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66</a:t>
            </a:fld>
            <a:endParaRPr lang="en-US"/>
          </a:p>
        </p:txBody>
      </p:sp>
    </p:spTree>
    <p:extLst>
      <p:ext uri="{BB962C8B-B14F-4D97-AF65-F5344CB8AC3E}">
        <p14:creationId xmlns:p14="http://schemas.microsoft.com/office/powerpoint/2010/main" val="9979144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Salmon C, </a:t>
            </a:r>
            <a:r>
              <a:rPr lang="en-US" dirty="0" err="1"/>
              <a:t>Quesnel-Vallée</a:t>
            </a:r>
            <a:r>
              <a:rPr lang="en-US" dirty="0"/>
              <a:t> A, Barnett TA, Benedetti A, Cloutier MS, </a:t>
            </a:r>
            <a:r>
              <a:rPr lang="en-US" dirty="0" err="1"/>
              <a:t>Datta</a:t>
            </a:r>
            <a:r>
              <a:rPr lang="en-US" dirty="0"/>
              <a:t> GD, </a:t>
            </a:r>
            <a:r>
              <a:rPr lang="en-US" dirty="0" err="1"/>
              <a:t>Kestens</a:t>
            </a:r>
            <a:r>
              <a:rPr lang="en-US" dirty="0"/>
              <a:t> Y, </a:t>
            </a:r>
            <a:r>
              <a:rPr lang="en-US" dirty="0" err="1"/>
              <a:t>Nicolau</a:t>
            </a:r>
            <a:r>
              <a:rPr lang="en-US" dirty="0"/>
              <a:t> B, Parent </a:t>
            </a:r>
            <a:r>
              <a:rPr lang="en-US" dirty="0" err="1"/>
              <a:t>MÉ</a:t>
            </a:r>
            <a:r>
              <a:rPr lang="en-US" dirty="0"/>
              <a:t>. </a:t>
            </a:r>
            <a:r>
              <a:rPr lang="en-US" dirty="0" err="1"/>
              <a:t>Neighbourhood</a:t>
            </a:r>
            <a:r>
              <a:rPr lang="en-US" dirty="0"/>
              <a:t> social deprivation and risk of prostate cancer. Br J Cancer. 2023 Aug;129(2):335-345. </a:t>
            </a:r>
            <a:r>
              <a:rPr lang="en-US" dirty="0" err="1"/>
              <a:t>doi</a:t>
            </a:r>
            <a:r>
              <a:rPr lang="en-US" dirty="0"/>
              <a:t>: 10.1038/s41416-023-02299-7. </a:t>
            </a:r>
          </a:p>
          <a:p>
            <a:r>
              <a:rPr lang="en-US" b="1" dirty="0"/>
              <a:t>Background: </a:t>
            </a:r>
            <a:r>
              <a:rPr lang="en-US" dirty="0"/>
              <a:t>Striking geographic variations in prostate cancer incidence suggest an </a:t>
            </a:r>
            <a:r>
              <a:rPr lang="en-US" dirty="0" err="1"/>
              <a:t>aetiological</a:t>
            </a:r>
            <a:r>
              <a:rPr lang="en-US" dirty="0"/>
              <a:t> role for spatially-distributed factors. We assessed whether </a:t>
            </a:r>
            <a:r>
              <a:rPr lang="en-US" dirty="0" err="1"/>
              <a:t>neighbourhood</a:t>
            </a:r>
            <a:r>
              <a:rPr lang="en-US" dirty="0"/>
              <a:t> social deprivation, which can reflect limited social contacts, </a:t>
            </a:r>
            <a:r>
              <a:rPr lang="en-US" dirty="0" err="1"/>
              <a:t>unfavourable</a:t>
            </a:r>
            <a:r>
              <a:rPr lang="en-US" dirty="0"/>
              <a:t> lifestyle and environmental exposures, is associated with prostate cancer risk. </a:t>
            </a:r>
          </a:p>
          <a:p>
            <a:r>
              <a:rPr lang="en-US" b="1" dirty="0"/>
              <a:t>Methods: </a:t>
            </a:r>
            <a:r>
              <a:rPr lang="en-US" dirty="0"/>
              <a:t>In 2005-2012, we recruited 1931 incident prostate cancer cases and 1994 controls in a case-control study in Montreal, Canada. Lifetime residential addresses were linked to an area-based social deprivation index around recruitment (2006) and about 10 years earlier (1996). Logistic regression estimated adjusted odds ratios (</a:t>
            </a:r>
            <a:r>
              <a:rPr lang="en-US" dirty="0" err="1"/>
              <a:t>ORs</a:t>
            </a:r>
            <a:r>
              <a:rPr lang="en-US" dirty="0"/>
              <a:t>) and 95% confidence intervals (CIs). </a:t>
            </a:r>
          </a:p>
          <a:p>
            <a:r>
              <a:rPr lang="en-US" b="1" dirty="0"/>
              <a:t>Results: </a:t>
            </a:r>
            <a:r>
              <a:rPr lang="en-US" dirty="0"/>
              <a:t>Men residing in areas </a:t>
            </a:r>
            <a:r>
              <a:rPr lang="en-US" dirty="0" err="1"/>
              <a:t>characterised</a:t>
            </a:r>
            <a:r>
              <a:rPr lang="en-US" dirty="0"/>
              <a:t> by greater social deprivation had elevated prostate cancer risks (</a:t>
            </a:r>
            <a:r>
              <a:rPr lang="en-US" dirty="0" err="1"/>
              <a:t>ORs</a:t>
            </a:r>
            <a:r>
              <a:rPr lang="en-US" dirty="0"/>
              <a:t> of 1.54 and 1.60 for recent and past exposures, respectively; highest vs lowest quintiles), independently from area- and individual-level confounders and screening patterns. The increase in risk with recent high social deprivation was particularly elevated for high-grade prostate cancer at diagnosis (OR 1.87, 95% CI 1.32-2.64). Associations were more pronounced for </a:t>
            </a:r>
            <a:r>
              <a:rPr lang="en-US" dirty="0" err="1"/>
              <a:t>neighbourhoods</a:t>
            </a:r>
            <a:r>
              <a:rPr lang="en-US" dirty="0"/>
              <a:t> with higher proportions of separated/divorced or widowed individuals in the past, and with higher percentages of residents living alone recently. </a:t>
            </a:r>
          </a:p>
          <a:p>
            <a:r>
              <a:rPr lang="en-US" b="1" dirty="0"/>
              <a:t>Conclusions: </a:t>
            </a:r>
            <a:r>
              <a:rPr lang="en-US" dirty="0"/>
              <a:t>These novel findings, suggesting that </a:t>
            </a:r>
            <a:r>
              <a:rPr lang="en-US" dirty="0" err="1"/>
              <a:t>neighbourhood</a:t>
            </a:r>
            <a:r>
              <a:rPr lang="en-US" dirty="0"/>
              <a:t>-level social deprivation increases the risk of prostate cancer, point out to potential targeted public health interventions. </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67</a:t>
            </a:fld>
            <a:endParaRPr lang="en-US"/>
          </a:p>
        </p:txBody>
      </p:sp>
    </p:spTree>
    <p:extLst>
      <p:ext uri="{BB962C8B-B14F-4D97-AF65-F5344CB8AC3E}">
        <p14:creationId xmlns:p14="http://schemas.microsoft.com/office/powerpoint/2010/main" val="30716215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Salmon C, Song L, Muir K; </a:t>
            </a:r>
            <a:r>
              <a:rPr lang="en-US" dirty="0" err="1"/>
              <a:t>UKGPCS</a:t>
            </a:r>
            <a:r>
              <a:rPr lang="en-US" dirty="0"/>
              <a:t> Collaborators; </a:t>
            </a:r>
            <a:r>
              <a:rPr lang="en-US" dirty="0" err="1"/>
              <a:t>Pashayan</a:t>
            </a:r>
            <a:r>
              <a:rPr lang="en-US" dirty="0"/>
              <a:t> N, Dunning AM, Batra J; </a:t>
            </a:r>
            <a:r>
              <a:rPr lang="en-US" dirty="0" err="1"/>
              <a:t>APCB</a:t>
            </a:r>
            <a:r>
              <a:rPr lang="en-US" dirty="0"/>
              <a:t> </a:t>
            </a:r>
            <a:r>
              <a:rPr lang="en-US" dirty="0" err="1"/>
              <a:t>BioResource</a:t>
            </a:r>
            <a:r>
              <a:rPr lang="en-US" dirty="0"/>
              <a:t> (Australian Prostate Cancer </a:t>
            </a:r>
            <a:r>
              <a:rPr lang="en-US" dirty="0" err="1"/>
              <a:t>BioResource</a:t>
            </a:r>
            <a:r>
              <a:rPr lang="en-US" dirty="0"/>
              <a:t>); Chambers S, Stanford </a:t>
            </a:r>
            <a:r>
              <a:rPr lang="en-US" dirty="0" err="1"/>
              <a:t>JL</a:t>
            </a:r>
            <a:r>
              <a:rPr lang="en-US" dirty="0"/>
              <a:t>, Ostrander EA, Park </a:t>
            </a:r>
            <a:r>
              <a:rPr lang="en-US" dirty="0" err="1"/>
              <a:t>JY</a:t>
            </a:r>
            <a:r>
              <a:rPr lang="en-US" dirty="0"/>
              <a:t>, Lin </a:t>
            </a:r>
            <a:r>
              <a:rPr lang="en-US" dirty="0" err="1"/>
              <a:t>HY</a:t>
            </a:r>
            <a:r>
              <a:rPr lang="en-US" dirty="0"/>
              <a:t>, </a:t>
            </a:r>
            <a:r>
              <a:rPr lang="en-US" dirty="0" err="1"/>
              <a:t>Cussenot</a:t>
            </a:r>
            <a:r>
              <a:rPr lang="en-US" dirty="0"/>
              <a:t> O, Cancel-</a:t>
            </a:r>
            <a:r>
              <a:rPr lang="en-US" dirty="0" err="1"/>
              <a:t>Tassin</a:t>
            </a:r>
            <a:r>
              <a:rPr lang="en-US" dirty="0"/>
              <a:t> G, </a:t>
            </a:r>
            <a:r>
              <a:rPr lang="en-US" dirty="0" err="1"/>
              <a:t>Menegaux</a:t>
            </a:r>
            <a:r>
              <a:rPr lang="en-US" dirty="0"/>
              <a:t> F, </a:t>
            </a:r>
            <a:r>
              <a:rPr lang="en-US" dirty="0" err="1"/>
              <a:t>Cordina-Duverger</a:t>
            </a:r>
            <a:r>
              <a:rPr lang="en-US" dirty="0"/>
              <a:t> E, </a:t>
            </a:r>
            <a:r>
              <a:rPr lang="en-US" dirty="0" err="1"/>
              <a:t>Kogevinas</a:t>
            </a:r>
            <a:r>
              <a:rPr lang="en-US" dirty="0"/>
              <a:t> M, </a:t>
            </a:r>
            <a:r>
              <a:rPr lang="en-US" dirty="0" err="1"/>
              <a:t>Llorca</a:t>
            </a:r>
            <a:r>
              <a:rPr lang="en-US" dirty="0"/>
              <a:t> J, </a:t>
            </a:r>
            <a:r>
              <a:rPr lang="en-US" dirty="0" err="1"/>
              <a:t>Kaneva</a:t>
            </a:r>
            <a:r>
              <a:rPr lang="en-US" dirty="0"/>
              <a:t> R, </a:t>
            </a:r>
            <a:r>
              <a:rPr lang="en-US" dirty="0" err="1"/>
              <a:t>Slavov</a:t>
            </a:r>
            <a:r>
              <a:rPr lang="en-US" dirty="0"/>
              <a:t> C, </a:t>
            </a:r>
            <a:r>
              <a:rPr lang="en-US" dirty="0" err="1"/>
              <a:t>Razack</a:t>
            </a:r>
            <a:r>
              <a:rPr lang="en-US" dirty="0"/>
              <a:t> A, Lim J, Gago-Dominguez M, </a:t>
            </a:r>
            <a:r>
              <a:rPr lang="en-US" dirty="0" err="1"/>
              <a:t>Castelao</a:t>
            </a:r>
            <a:r>
              <a:rPr lang="en-US" dirty="0"/>
              <a:t> </a:t>
            </a:r>
            <a:r>
              <a:rPr lang="en-US" dirty="0" err="1"/>
              <a:t>JE</a:t>
            </a:r>
            <a:r>
              <a:rPr lang="en-US" dirty="0"/>
              <a:t>, </a:t>
            </a:r>
            <a:r>
              <a:rPr lang="en-US" dirty="0" err="1"/>
              <a:t>Kote-Jarai</a:t>
            </a:r>
            <a:r>
              <a:rPr lang="en-US" dirty="0"/>
              <a:t> Z, </a:t>
            </a:r>
            <a:r>
              <a:rPr lang="en-US" dirty="0" err="1"/>
              <a:t>Eeles</a:t>
            </a:r>
            <a:r>
              <a:rPr lang="en-US" dirty="0"/>
              <a:t> RA; on behalf of the PRACTICAL Consortium; Parent </a:t>
            </a:r>
            <a:r>
              <a:rPr lang="en-US" dirty="0" err="1"/>
              <a:t>MÉ</a:t>
            </a:r>
            <a:r>
              <a:rPr lang="en-US" dirty="0"/>
              <a:t>. Marital status and prostate cancer incidence: a pooled analysis of 12 case-control studies from the PRACTICAL consortium. </a:t>
            </a:r>
            <a:r>
              <a:rPr lang="en-US" dirty="0" err="1"/>
              <a:t>Eur</a:t>
            </a:r>
            <a:r>
              <a:rPr lang="en-US" dirty="0"/>
              <a:t> J Epidemiol. 2021 Sep;36(9):913-925.</a:t>
            </a:r>
          </a:p>
          <a:p>
            <a:endParaRPr lang="en-US" dirty="0"/>
          </a:p>
          <a:p>
            <a:r>
              <a:rPr lang="en-US" dirty="0"/>
              <a:t>While being in a committed relationship is associated with a better prostate cancer prognosis, little is known about how marital status relates to its incidence. Social support provided by marriage/relationship could promote a healthy lifestyle and an increased healthcare seeking behavior. We investigated the association between marital status and prostate cancer risk using data from the PRACTICAL Consortium. Pooled analyses were conducted combining 12 case-control studies based on histologically-confirmed incident prostate cancers and controls with information on marital status prior to diagnosis/interview. Marital status was categorized as married/partner, separated/divorced, single, or widowed. </a:t>
            </a:r>
            <a:r>
              <a:rPr lang="en-US" dirty="0" err="1"/>
              <a:t>Tumours</a:t>
            </a:r>
            <a:r>
              <a:rPr lang="en-US" dirty="0"/>
              <a:t> with Gleason scores ≥ 8 defined high-grade cancers, and low-grade otherwise. NCI-</a:t>
            </a:r>
            <a:r>
              <a:rPr lang="en-US" dirty="0" err="1"/>
              <a:t>SEER's</a:t>
            </a:r>
            <a:r>
              <a:rPr lang="en-US" dirty="0"/>
              <a:t> summary stages (local, regional, distant) indicated the extent of the cancer. Logistic regression was used to derive odds ratios (</a:t>
            </a:r>
            <a:r>
              <a:rPr lang="en-US" dirty="0" err="1"/>
              <a:t>ORs</a:t>
            </a:r>
            <a:r>
              <a:rPr lang="en-US" dirty="0"/>
              <a:t>) and 95% confidence intervals (CI) for the association between marital status and prostate cancer risk, adjusting for potential confounders. Overall, 14,760 cases and 12,019 controls contributed to analyses. Compared to men who were married/with a partner, widowed men had an OR of 1.19 (95% CI 1.03-1.35) of prostate cancer, with little difference between low- and high-grade </a:t>
            </a:r>
            <a:r>
              <a:rPr lang="en-US" dirty="0" err="1"/>
              <a:t>tumours</a:t>
            </a:r>
            <a:r>
              <a:rPr lang="en-US" dirty="0"/>
              <a:t>. Risk estimates among widowers were 1.14 (95% CI 0.97-1.34) for local, 1.53 (95% CI 1.22-1.92) for regional, and 1.56 (95% CI 1.05-2.32) for distant stage </a:t>
            </a:r>
            <a:r>
              <a:rPr lang="en-US" dirty="0" err="1"/>
              <a:t>tumours</a:t>
            </a:r>
            <a:r>
              <a:rPr lang="en-US" dirty="0"/>
              <a:t>. Single men had elevated risks of high-grade cancers. Our findings highlight elevated risks of incident prostate cancer among widowers, more often characterized by </a:t>
            </a:r>
            <a:r>
              <a:rPr lang="en-US" dirty="0" err="1"/>
              <a:t>tumours</a:t>
            </a:r>
            <a:r>
              <a:rPr lang="en-US" dirty="0"/>
              <a:t> that had spread beyond the prostate at the time of diagnosis. Social support interventions and closer medical follow-up in this sub-population are warranted. </a:t>
            </a:r>
          </a:p>
          <a:p>
            <a:endParaRPr lang="en-US" dirty="0"/>
          </a:p>
          <a:p>
            <a:endParaRPr lang="en-US" dirty="0"/>
          </a:p>
          <a:p>
            <a:r>
              <a:rPr lang="en-US" dirty="0" err="1"/>
              <a:t>Int</a:t>
            </a:r>
            <a:r>
              <a:rPr lang="en-US" dirty="0"/>
              <a:t> J Cancer</a:t>
            </a:r>
          </a:p>
          <a:p>
            <a:endParaRPr lang="en-US" dirty="0"/>
          </a:p>
          <a:p>
            <a:r>
              <a:rPr lang="en-US" dirty="0"/>
              <a:t>. 2020 Aug 1;147(3):766-776.</a:t>
            </a:r>
          </a:p>
          <a:p>
            <a:r>
              <a:rPr lang="en-US" dirty="0" err="1"/>
              <a:t>doi</a:t>
            </a:r>
            <a:r>
              <a:rPr lang="en-US" dirty="0"/>
              <a:t>: 10.1002/ijc.32786. </a:t>
            </a:r>
            <a:r>
              <a:rPr lang="en-US" dirty="0" err="1"/>
              <a:t>Epub</a:t>
            </a:r>
            <a:r>
              <a:rPr lang="en-US" dirty="0"/>
              <a:t> 2019 Dec 2.</a:t>
            </a:r>
          </a:p>
          <a:p>
            <a:r>
              <a:rPr lang="en-US" dirty="0"/>
              <a:t>Social connectedness and mortality after prostate cancer diagnosis: A prospective cohort study</a:t>
            </a:r>
          </a:p>
          <a:p>
            <a:r>
              <a:rPr lang="en-US" dirty="0" err="1"/>
              <a:t>Zimu</a:t>
            </a:r>
            <a:r>
              <a:rPr lang="en-US" dirty="0"/>
              <a:t> Wu  1 , Nga H Nguyen  1 , </a:t>
            </a:r>
            <a:r>
              <a:rPr lang="en-US" dirty="0" err="1"/>
              <a:t>Dawei</a:t>
            </a:r>
            <a:r>
              <a:rPr lang="en-US" dirty="0"/>
              <a:t> Wang  1 , Brigid M Lynch  1   2   3 , Allison M Hodge  1   2 , Julie K Bassett  1 , Victoria M White  4   5 , Ron Borland  6 , Dallas R English  1   2 , Roger L Milne  1   2   7 , Graham G Giles  1   2   7 , Pierre-Antoine </a:t>
            </a:r>
            <a:r>
              <a:rPr lang="en-US" dirty="0" err="1"/>
              <a:t>Dugué</a:t>
            </a:r>
            <a:r>
              <a:rPr lang="en-US" dirty="0"/>
              <a:t>  1   2   7</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68</a:t>
            </a:fld>
            <a:endParaRPr lang="en-US"/>
          </a:p>
        </p:txBody>
      </p:sp>
    </p:spTree>
    <p:extLst>
      <p:ext uri="{BB962C8B-B14F-4D97-AF65-F5344CB8AC3E}">
        <p14:creationId xmlns:p14="http://schemas.microsoft.com/office/powerpoint/2010/main" val="25609489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Cancer Epidemiol. 2020 Feb;64:101631.</a:t>
            </a:r>
          </a:p>
          <a:p>
            <a:r>
              <a:rPr lang="en-US" dirty="0" err="1"/>
              <a:t>doi</a:t>
            </a:r>
            <a:r>
              <a:rPr lang="en-US" dirty="0"/>
              <a:t>: 10.1016/j.canep.2019.101631. </a:t>
            </a:r>
            <a:r>
              <a:rPr lang="en-US" dirty="0" err="1"/>
              <a:t>Epub</a:t>
            </a:r>
            <a:r>
              <a:rPr lang="en-US" dirty="0"/>
              <a:t> 2019 Nov 21.</a:t>
            </a:r>
          </a:p>
          <a:p>
            <a:r>
              <a:rPr lang="en-US" dirty="0"/>
              <a:t>Vasectomy and the risk of prostate cancer in a Finnish nationwide population-based cohort</a:t>
            </a:r>
          </a:p>
          <a:p>
            <a:r>
              <a:rPr lang="en-US" dirty="0" err="1"/>
              <a:t>Heikki</a:t>
            </a:r>
            <a:r>
              <a:rPr lang="en-US" dirty="0"/>
              <a:t> </a:t>
            </a:r>
            <a:r>
              <a:rPr lang="en-US" dirty="0" err="1"/>
              <a:t>Seikkula</a:t>
            </a:r>
            <a:r>
              <a:rPr lang="en-US" dirty="0"/>
              <a:t>  1 , Antti </a:t>
            </a:r>
            <a:r>
              <a:rPr lang="en-US" dirty="0" err="1"/>
              <a:t>Kaipia</a:t>
            </a:r>
            <a:r>
              <a:rPr lang="en-US" dirty="0"/>
              <a:t>  2 , Elli </a:t>
            </a:r>
            <a:r>
              <a:rPr lang="en-US" dirty="0" err="1"/>
              <a:t>Hirvonen</a:t>
            </a:r>
            <a:r>
              <a:rPr lang="en-US" dirty="0"/>
              <a:t>  3 , Matti </a:t>
            </a:r>
            <a:r>
              <a:rPr lang="en-US" dirty="0" err="1"/>
              <a:t>Rantanen</a:t>
            </a:r>
            <a:r>
              <a:rPr lang="en-US" dirty="0"/>
              <a:t>  4 , </a:t>
            </a:r>
            <a:r>
              <a:rPr lang="en-US" dirty="0" err="1"/>
              <a:t>Janne</a:t>
            </a:r>
            <a:r>
              <a:rPr lang="en-US" dirty="0"/>
              <a:t> </a:t>
            </a:r>
            <a:r>
              <a:rPr lang="en-US" dirty="0" err="1"/>
              <a:t>Pitkäniemi</a:t>
            </a:r>
            <a:r>
              <a:rPr lang="en-US" dirty="0"/>
              <a:t>  5 , </a:t>
            </a:r>
            <a:r>
              <a:rPr lang="en-US" dirty="0" err="1"/>
              <a:t>Nea</a:t>
            </a:r>
            <a:r>
              <a:rPr lang="en-US" dirty="0"/>
              <a:t> Malila  6 , Peter J </a:t>
            </a:r>
            <a:r>
              <a:rPr lang="en-US" dirty="0" err="1"/>
              <a:t>Boström</a:t>
            </a:r>
            <a:r>
              <a:rPr lang="en-US" dirty="0"/>
              <a:t>  7</a:t>
            </a:r>
          </a:p>
          <a:p>
            <a:r>
              <a:rPr lang="en-US" dirty="0"/>
              <a:t>Affiliations</a:t>
            </a:r>
          </a:p>
          <a:p>
            <a:endParaRPr lang="en-US" dirty="0"/>
          </a:p>
          <a:p>
            <a:r>
              <a:rPr lang="en-US" dirty="0"/>
              <a:t>    </a:t>
            </a:r>
            <a:r>
              <a:rPr lang="en-US" dirty="0" err="1"/>
              <a:t>PMID</a:t>
            </a:r>
            <a:r>
              <a:rPr lang="en-US" dirty="0"/>
              <a:t>: 31760357 </a:t>
            </a:r>
            <a:r>
              <a:rPr lang="en-US" dirty="0" err="1"/>
              <a:t>DOI</a:t>
            </a:r>
            <a:r>
              <a:rPr lang="en-US" dirty="0"/>
              <a:t>: 10.1016/j.canep.2019.101631 </a:t>
            </a:r>
          </a:p>
          <a:p>
            <a:endParaRPr lang="en-US" dirty="0"/>
          </a:p>
          <a:p>
            <a:r>
              <a:rPr lang="en-US" dirty="0"/>
              <a:t>Abstract</a:t>
            </a:r>
          </a:p>
          <a:p>
            <a:endParaRPr lang="en-US" dirty="0"/>
          </a:p>
          <a:p>
            <a:r>
              <a:rPr lang="en-US" dirty="0"/>
              <a:t>Introduction &amp; objectives: There are conflicting reports on the association of vasectomy and the risk of prostate cancer (</a:t>
            </a:r>
            <a:r>
              <a:rPr lang="en-US" dirty="0" err="1"/>
              <a:t>PCa</a:t>
            </a:r>
            <a:r>
              <a:rPr lang="en-US" dirty="0"/>
              <a:t>). Our objective was to evaluate the association between vasectomy and </a:t>
            </a:r>
            <a:r>
              <a:rPr lang="en-US" dirty="0" err="1"/>
              <a:t>PCa</a:t>
            </a:r>
            <a:r>
              <a:rPr lang="en-US" dirty="0"/>
              <a:t> from a nationwide cohort in Finland.</a:t>
            </a:r>
          </a:p>
          <a:p>
            <a:endParaRPr lang="en-US" dirty="0"/>
          </a:p>
          <a:p>
            <a:r>
              <a:rPr lang="en-US" dirty="0"/>
              <a:t>Materials &amp; methods: Sterilization registry of Finland and the Finnish Cancer Registry data were utilized to identify all men who underwent vasectomy between years 1987-2014 in Finland. Standard incidence ratio (SIR) for </a:t>
            </a:r>
            <a:r>
              <a:rPr lang="en-US" dirty="0" err="1"/>
              <a:t>PCa</a:t>
            </a:r>
            <a:r>
              <a:rPr lang="en-US" dirty="0"/>
              <a:t> as well as all-cause standardized mortality ratios (</a:t>
            </a:r>
            <a:r>
              <a:rPr lang="en-US" dirty="0" err="1"/>
              <a:t>SMR</a:t>
            </a:r>
            <a:r>
              <a:rPr lang="en-US" dirty="0"/>
              <a:t>) were calculated.</a:t>
            </a:r>
          </a:p>
          <a:p>
            <a:endParaRPr lang="en-US" dirty="0"/>
          </a:p>
          <a:p>
            <a:r>
              <a:rPr lang="en-US" dirty="0"/>
              <a:t>Results: We identified 38,124 men with vasectomy with a total of 429,937 person-years follow-up data. The median age at vasectomy was 39.7 years (interquartile range [</a:t>
            </a:r>
            <a:r>
              <a:rPr lang="en-US" dirty="0" err="1"/>
              <a:t>IQR</a:t>
            </a:r>
            <a:r>
              <a:rPr lang="en-US" dirty="0"/>
              <a:t>] 35.9-44.0), after vasectomy </a:t>
            </a:r>
            <a:r>
              <a:rPr lang="en-US" dirty="0" err="1"/>
              <a:t>PCa</a:t>
            </a:r>
            <a:r>
              <a:rPr lang="en-US" dirty="0"/>
              <a:t> was diagnosed in 413 men (122 cases 0-10 years, 219 cases 10-20 years and 72 cases &gt;20 years from vasectomy). SIR for </a:t>
            </a:r>
            <a:r>
              <a:rPr lang="en-US" dirty="0" err="1"/>
              <a:t>PCa</a:t>
            </a:r>
            <a:r>
              <a:rPr lang="en-US" dirty="0"/>
              <a:t> for the vasectomy cohort was 1.15 (95% CI: 1.04-1.27). By the end of follow-up, 19 men had died from </a:t>
            </a:r>
            <a:r>
              <a:rPr lang="en-US" dirty="0" err="1"/>
              <a:t>PCa</a:t>
            </a:r>
            <a:r>
              <a:rPr lang="en-US" dirty="0"/>
              <a:t>, while the expected number was 20.5 (</a:t>
            </a:r>
            <a:r>
              <a:rPr lang="en-US" dirty="0" err="1"/>
              <a:t>SMR</a:t>
            </a:r>
            <a:r>
              <a:rPr lang="en-US" dirty="0"/>
              <a:t> 0.93 [95%CI: 0.56-1.44]). The overall mortality was decreased (</a:t>
            </a:r>
            <a:r>
              <a:rPr lang="en-US" dirty="0" err="1"/>
              <a:t>SMR</a:t>
            </a:r>
            <a:r>
              <a:rPr lang="en-US" dirty="0"/>
              <a:t> 0.54 [95%CI: 0.51-0.58]) among men with vasectomy.</a:t>
            </a:r>
          </a:p>
          <a:p>
            <a:endParaRPr lang="en-US" dirty="0"/>
          </a:p>
          <a:p>
            <a:r>
              <a:rPr lang="en-US" dirty="0"/>
              <a:t>Conclusion: We found a small statistically significant increase in </a:t>
            </a:r>
            <a:r>
              <a:rPr lang="en-US" dirty="0" err="1"/>
              <a:t>PCa</a:t>
            </a:r>
            <a:r>
              <a:rPr lang="en-US" dirty="0"/>
              <a:t> incidence after vasectomy, but in contrast the mortality of vasectomized men was significantly reduced. This may be due to higher likelihood of vasectomized men to undergo prostate-specific antigen testing, having healthier general lifestyle and other biological factors e.g. high reproductive fitness.</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69</a:t>
            </a:fld>
            <a:endParaRPr lang="en-US"/>
          </a:p>
        </p:txBody>
      </p:sp>
    </p:spTree>
    <p:extLst>
      <p:ext uri="{BB962C8B-B14F-4D97-AF65-F5344CB8AC3E}">
        <p14:creationId xmlns:p14="http://schemas.microsoft.com/office/powerpoint/2010/main" val="33602016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Cordina-Duverger</a:t>
            </a:r>
            <a:r>
              <a:rPr lang="en-US" dirty="0"/>
              <a:t> E, </a:t>
            </a:r>
            <a:r>
              <a:rPr lang="en-US" dirty="0" err="1"/>
              <a:t>Cénée</a:t>
            </a:r>
            <a:r>
              <a:rPr lang="en-US" dirty="0"/>
              <a:t> S, </a:t>
            </a:r>
            <a:r>
              <a:rPr lang="en-US" dirty="0" err="1"/>
              <a:t>Trétarre</a:t>
            </a:r>
            <a:r>
              <a:rPr lang="en-US" dirty="0"/>
              <a:t> B, </a:t>
            </a:r>
            <a:r>
              <a:rPr lang="en-US" dirty="0" err="1"/>
              <a:t>Rebillard</a:t>
            </a:r>
            <a:r>
              <a:rPr lang="en-US" dirty="0"/>
              <a:t> X, Lamy PJ, </a:t>
            </a:r>
            <a:r>
              <a:rPr lang="en-US" dirty="0" err="1"/>
              <a:t>Wendeu-Foyet</a:t>
            </a:r>
            <a:r>
              <a:rPr lang="en-US" dirty="0"/>
              <a:t> G, </a:t>
            </a:r>
            <a:r>
              <a:rPr lang="en-US" dirty="0" err="1"/>
              <a:t>Menegaux</a:t>
            </a:r>
            <a:r>
              <a:rPr lang="en-US" dirty="0"/>
              <a:t> F. Sleep Patterns and Risk of Prostate Cancer: A Population-Based Case Control Study in France (</a:t>
            </a:r>
            <a:r>
              <a:rPr lang="en-US" dirty="0" err="1"/>
              <a:t>EPICAP</a:t>
            </a:r>
            <a:r>
              <a:rPr lang="en-US" dirty="0"/>
              <a:t>). Cancer Epidemiol Biomarkers Prev. 2022 Nov 2;31(11):2070-2078. </a:t>
            </a:r>
          </a:p>
          <a:p>
            <a:r>
              <a:rPr lang="en-US" dirty="0"/>
              <a:t> Abstract</a:t>
            </a:r>
          </a:p>
          <a:p>
            <a:endParaRPr lang="en-US" dirty="0"/>
          </a:p>
          <a:p>
            <a:r>
              <a:rPr lang="en-US" dirty="0"/>
              <a:t>Background: Sleep disturbances have been singled out for their implication in the risk of several cancer sites. However, results for prostate cancer are still inconsistent.</a:t>
            </a:r>
          </a:p>
          <a:p>
            <a:endParaRPr lang="en-US" dirty="0"/>
          </a:p>
          <a:p>
            <a:r>
              <a:rPr lang="en-US" dirty="0"/>
              <a:t>Methods: We used data from the </a:t>
            </a:r>
            <a:r>
              <a:rPr lang="en-US" dirty="0" err="1"/>
              <a:t>EPICAP</a:t>
            </a:r>
            <a:r>
              <a:rPr lang="en-US" dirty="0"/>
              <a:t> study, a French population-based case-control study including 819 incident prostate cancer cases and 879 controls frequency matched by age. Detailed information on sleep duration on work/free days, and sleep medication over lifetime was collected.</a:t>
            </a:r>
          </a:p>
          <a:p>
            <a:endParaRPr lang="en-US" dirty="0"/>
          </a:p>
          <a:p>
            <a:r>
              <a:rPr lang="en-US" dirty="0"/>
              <a:t>Results: Sleep duration and sleep deprivation were not associated with prostate cancer, whatever the aggressiveness of prostate cancer. However, sleep deprivation was associated with an increased prostate cancer risk among men with an evening chronotype [OR, 1.96; 95% confidence interval (CI), 1.04-3.70]. We also observed an increased risk of prostate cancer with higher duration of sleep medication use (</a:t>
            </a:r>
            <a:r>
              <a:rPr lang="en-US" dirty="0" err="1"/>
              <a:t>Ptrend</a:t>
            </a:r>
            <a:r>
              <a:rPr lang="en-US" dirty="0"/>
              <a:t> = 0.008). This association with long duration of sleep medication use (≥10 years) was more pronounced among men who worked at night 15 years or more (OR, 3.84; 95% CI, 1.30-11.4) and among nonusers of NSAID (OR, 2.08; 95% CI, 1.15-3.75).</a:t>
            </a:r>
          </a:p>
          <a:p>
            <a:endParaRPr lang="en-US" dirty="0"/>
          </a:p>
          <a:p>
            <a:r>
              <a:rPr lang="en-US" dirty="0"/>
              <a:t>Conclusions: Our results suggested that chronotype, night work, or NSAID use could modify the association between sleep disorders and prostate cancer occurrence needing further investigations to go further. </a:t>
            </a:r>
          </a:p>
          <a:p>
            <a:endParaRPr lang="en-US" dirty="0"/>
          </a:p>
          <a:p>
            <a:r>
              <a:rPr lang="en-US" dirty="0" err="1"/>
              <a:t>Lv</a:t>
            </a:r>
            <a:r>
              <a:rPr lang="en-US" dirty="0"/>
              <a:t> X, Li Y, Li R, Guan X, Li L, Li J, Si S, Ji X, Cao Y, </a:t>
            </a:r>
            <a:r>
              <a:rPr lang="en-US" dirty="0" err="1"/>
              <a:t>Xue</a:t>
            </a:r>
            <a:r>
              <a:rPr lang="en-US" dirty="0"/>
              <a:t> F. Relationships of sleep traits with prostate cancer risk: A prospective study of 213,999 UK Biobank participants. Prostate. 2022 Jun;82(9):984-992.</a:t>
            </a:r>
          </a:p>
          <a:p>
            <a:r>
              <a:rPr lang="en-US" dirty="0"/>
              <a:t> Abstract</a:t>
            </a:r>
          </a:p>
          <a:p>
            <a:endParaRPr lang="en-US" dirty="0"/>
          </a:p>
          <a:p>
            <a:r>
              <a:rPr lang="en-US" dirty="0"/>
              <a:t>Background: The effect of sleep on the occurrence of prostate cancer (</a:t>
            </a:r>
            <a:r>
              <a:rPr lang="en-US" dirty="0" err="1"/>
              <a:t>PCa</a:t>
            </a:r>
            <a:r>
              <a:rPr lang="en-US" dirty="0"/>
              <a:t>) remains unclear. This study explored the influence of sleep traits on the incidence of </a:t>
            </a:r>
            <a:r>
              <a:rPr lang="en-US" dirty="0" err="1"/>
              <a:t>PCa</a:t>
            </a:r>
            <a:r>
              <a:rPr lang="en-US" dirty="0"/>
              <a:t> using a UK Biobank cohort study.</a:t>
            </a:r>
          </a:p>
          <a:p>
            <a:endParaRPr lang="en-US" dirty="0"/>
          </a:p>
          <a:p>
            <a:r>
              <a:rPr lang="en-US" dirty="0"/>
              <a:t>Methods: In this prospective cohort study, 213,999 individuals free of </a:t>
            </a:r>
            <a:r>
              <a:rPr lang="en-US" dirty="0" err="1"/>
              <a:t>PCa</a:t>
            </a:r>
            <a:r>
              <a:rPr lang="en-US" dirty="0"/>
              <a:t> at recruitment from UK Biobank were included. Missing data were imputed using multiple imputation by chained equations. Cox proportional hazards models were used to calculate the adjusted hazard ratios and 95% confidence intervals for </a:t>
            </a:r>
            <a:r>
              <a:rPr lang="en-US" dirty="0" err="1"/>
              <a:t>PCa</a:t>
            </a:r>
            <a:r>
              <a:rPr lang="en-US" dirty="0"/>
              <a:t> (6747 incident cases) across seven sleep traits (sleep duration, chronotype, insomnia, snoring, nap, difficulty to get up in the morning, and daytime sleepiness). In addition, we newly created a healthy sleep quality score according to sleep traits to assess the impact of the overall status of night and daytime sleep on </a:t>
            </a:r>
            <a:r>
              <a:rPr lang="en-US" dirty="0" err="1"/>
              <a:t>PCa</a:t>
            </a:r>
            <a:r>
              <a:rPr lang="en-US" dirty="0"/>
              <a:t> development. E values were used to assess unmeasured confounding.</a:t>
            </a:r>
          </a:p>
          <a:p>
            <a:endParaRPr lang="en-US" dirty="0"/>
          </a:p>
          <a:p>
            <a:r>
              <a:rPr lang="en-US" dirty="0"/>
              <a:t>Results: We identified 6747 incident cases, of which 344 died from </a:t>
            </a:r>
            <a:r>
              <a:rPr lang="en-US" dirty="0" err="1"/>
              <a:t>PCa</a:t>
            </a:r>
            <a:r>
              <a:rPr lang="en-US" dirty="0"/>
              <a:t>. Participants who usually suffered from insomnia had a higher risk of </a:t>
            </a:r>
            <a:r>
              <a:rPr lang="en-US" dirty="0" err="1"/>
              <a:t>PCa</a:t>
            </a:r>
            <a:r>
              <a:rPr lang="en-US" dirty="0"/>
              <a:t> (hazard ratio [HR]: 1.11; 95% confidence interval [CI]: 1.04-1.19, E value: 1.46). Finding it fairly easy to get up in the morning was also positively associated with </a:t>
            </a:r>
            <a:r>
              <a:rPr lang="en-US" dirty="0" err="1"/>
              <a:t>PCa</a:t>
            </a:r>
            <a:r>
              <a:rPr lang="en-US" dirty="0"/>
              <a:t> (HR: 1.09; 95% CI: 1.04-1.15, E value: 1.40). Usually having a nap was associated with a lower risk of </a:t>
            </a:r>
            <a:r>
              <a:rPr lang="en-US" dirty="0" err="1"/>
              <a:t>PCa</a:t>
            </a:r>
            <a:r>
              <a:rPr lang="en-US" dirty="0"/>
              <a:t> (HR: 0.91; 95% CI: 0.83-0.99, E value: 1.42).</a:t>
            </a:r>
          </a:p>
          <a:p>
            <a:endParaRPr lang="en-US" dirty="0"/>
          </a:p>
          <a:p>
            <a:r>
              <a:rPr lang="en-US" dirty="0"/>
              <a:t>Conclusions: Fairly easy to get up in the morning and usually experiencing insomnia were associated with an increased incidence of </a:t>
            </a:r>
            <a:r>
              <a:rPr lang="en-US" dirty="0" err="1"/>
              <a:t>PCa</a:t>
            </a:r>
            <a:r>
              <a:rPr lang="en-US" dirty="0"/>
              <a:t>. Moreover, usually having a nap was associated with a lower risk of </a:t>
            </a:r>
            <a:r>
              <a:rPr lang="en-US" dirty="0" err="1"/>
              <a:t>PCa</a:t>
            </a:r>
            <a:r>
              <a:rPr lang="en-US" dirty="0"/>
              <a:t>. Therefore, sleep behaviors are modifiable risk factors that may have a potential impact on </a:t>
            </a:r>
            <a:r>
              <a:rPr lang="en-US" dirty="0" err="1"/>
              <a:t>PCa</a:t>
            </a:r>
            <a:r>
              <a:rPr lang="en-US" dirty="0"/>
              <a:t> risk.</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70</a:t>
            </a:fld>
            <a:endParaRPr lang="en-US"/>
          </a:p>
        </p:txBody>
      </p:sp>
    </p:spTree>
    <p:extLst>
      <p:ext uri="{BB962C8B-B14F-4D97-AF65-F5344CB8AC3E}">
        <p14:creationId xmlns:p14="http://schemas.microsoft.com/office/powerpoint/2010/main" val="35580166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Herbs</a:t>
            </a:r>
          </a:p>
          <a:p>
            <a:endParaRPr lang="en-US" dirty="0"/>
          </a:p>
          <a:p>
            <a:r>
              <a:rPr lang="en-US" dirty="0"/>
              <a:t>Wang J, Ding R, Ouyang T, Gao H, </a:t>
            </a:r>
            <a:r>
              <a:rPr lang="en-US" dirty="0" err="1"/>
              <a:t>Kan</a:t>
            </a:r>
            <a:r>
              <a:rPr lang="en-US" dirty="0"/>
              <a:t> H, Li Y, Hu Q, Yang Y. Systematic investigation of the mechanism of herbal medicines for the treatment of prostate cancer. Aging (Albany NY). 2023 Feb 10;15(4):1004-1024. </a:t>
            </a:r>
            <a:r>
              <a:rPr lang="en-US" dirty="0" err="1"/>
              <a:t>doi</a:t>
            </a:r>
            <a:r>
              <a:rPr lang="en-US" dirty="0"/>
              <a:t>: 10.18632/aging.204516.</a:t>
            </a:r>
          </a:p>
          <a:p>
            <a:endParaRPr lang="en-US" dirty="0"/>
          </a:p>
          <a:p>
            <a:r>
              <a:rPr lang="en-US" dirty="0"/>
              <a:t>Diet</a:t>
            </a:r>
          </a:p>
          <a:p>
            <a:r>
              <a:rPr lang="en-US" dirty="0"/>
              <a:t>Hao Q, Wu Y, </a:t>
            </a:r>
            <a:r>
              <a:rPr lang="en-US" dirty="0" err="1"/>
              <a:t>Vadgama</a:t>
            </a:r>
            <a:r>
              <a:rPr lang="en-US" dirty="0"/>
              <a:t> JV, Wang P. Phytochemicals in Inhibition of Prostate Cancer: Evidence from Molecular Mechanisms Studies. Biomolecules. 2022 Sep 16;12(9):1306.</a:t>
            </a:r>
          </a:p>
        </p:txBody>
      </p:sp>
      <p:sp>
        <p:nvSpPr>
          <p:cNvPr id="4" name="Slide Number Placeholder 3"/>
          <p:cNvSpPr>
            <a:spLocks noGrp="1"/>
          </p:cNvSpPr>
          <p:nvPr>
            <p:ph type="sldNum" sz="quarter" idx="5"/>
          </p:nvPr>
        </p:nvSpPr>
        <p:spPr/>
        <p:txBody>
          <a:bodyPr/>
          <a:lstStyle/>
          <a:p>
            <a:fld id="{A2F90753-D474-7D40-8E92-A1DA3DECF01D}" type="slidenum">
              <a:rPr lang="en-US" smtClean="0"/>
              <a:t>71</a:t>
            </a:fld>
            <a:endParaRPr lang="en-US"/>
          </a:p>
        </p:txBody>
      </p:sp>
    </p:spTree>
    <p:extLst>
      <p:ext uri="{BB962C8B-B14F-4D97-AF65-F5344CB8AC3E}">
        <p14:creationId xmlns:p14="http://schemas.microsoft.com/office/powerpoint/2010/main" val="26761352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BPH</a:t>
            </a:r>
            <a:r>
              <a:rPr lang="en-US" dirty="0"/>
              <a:t> or Cancer</a:t>
            </a:r>
          </a:p>
          <a:p>
            <a:r>
              <a:rPr lang="en-US" dirty="0" err="1"/>
              <a:t>Servadio</a:t>
            </a:r>
            <a:r>
              <a:rPr lang="en-US" dirty="0"/>
              <a:t> C, </a:t>
            </a:r>
            <a:r>
              <a:rPr lang="en-US" dirty="0" err="1"/>
              <a:t>Leib</a:t>
            </a:r>
            <a:r>
              <a:rPr lang="en-US" dirty="0"/>
              <a:t> Z. Hyperthermia in the treatment of prostate cancer. Prostate. 1984;5(2):205-11.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Hyperthermia-the sustained heating of tissues to temperatures of 42 degrees C to 43.5 degrees C--increasingly is being studied by scientists as a new tool to destroy cancer cells, either alone or in conjunction with other well established forms of treatment, such as radiotherapy and chemotherapy. Many studies on tissue cultures, on animals and also on humans, have established the fact that this new nonconventional adjuvant form of treatment is actually effective. Progress is being made in the development of the necessary technology for delivering the desired and controlled form of heat to the diseased site, while protecting the surrounding healthy tissues from irreversible damage. Initial clinical trials in this direction are very promising and seem to offer new avenues in the methods of treatment for cancer of the prostate. </a:t>
            </a:r>
          </a:p>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72</a:t>
            </a:fld>
            <a:endParaRPr lang="en-US"/>
          </a:p>
        </p:txBody>
      </p:sp>
    </p:spTree>
    <p:extLst>
      <p:ext uri="{BB962C8B-B14F-4D97-AF65-F5344CB8AC3E}">
        <p14:creationId xmlns:p14="http://schemas.microsoft.com/office/powerpoint/2010/main" val="1579018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www.cancer.gov</a:t>
            </a:r>
            <a:r>
              <a:rPr lang="en-US" dirty="0"/>
              <a:t>/types/prostate/understanding-prostate-changes</a:t>
            </a:r>
          </a:p>
        </p:txBody>
      </p:sp>
      <p:sp>
        <p:nvSpPr>
          <p:cNvPr id="4" name="Slide Number Placeholder 3"/>
          <p:cNvSpPr>
            <a:spLocks noGrp="1"/>
          </p:cNvSpPr>
          <p:nvPr>
            <p:ph type="sldNum" sz="quarter" idx="5"/>
          </p:nvPr>
        </p:nvSpPr>
        <p:spPr/>
        <p:txBody>
          <a:bodyPr/>
          <a:lstStyle/>
          <a:p>
            <a:fld id="{4BF6431F-3FA7-174F-BB55-46085FAA9EF2}" type="slidenum">
              <a:rPr lang="en-US" smtClean="0"/>
              <a:t>10</a:t>
            </a:fld>
            <a:endParaRPr lang="en-US"/>
          </a:p>
        </p:txBody>
      </p:sp>
    </p:spTree>
    <p:extLst>
      <p:ext uri="{BB962C8B-B14F-4D97-AF65-F5344CB8AC3E}">
        <p14:creationId xmlns:p14="http://schemas.microsoft.com/office/powerpoint/2010/main" val="35459522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Park SU, Lee SH, Chung </a:t>
            </a:r>
            <a:r>
              <a:rPr lang="en-US" dirty="0" err="1"/>
              <a:t>YG</a:t>
            </a:r>
            <a:r>
              <a:rPr lang="en-US" dirty="0"/>
              <a:t>, Park KK, </a:t>
            </a:r>
            <a:r>
              <a:rPr lang="en-US" dirty="0" err="1"/>
              <a:t>Mah</a:t>
            </a:r>
            <a:r>
              <a:rPr lang="en-US" dirty="0"/>
              <a:t> </a:t>
            </a:r>
            <a:r>
              <a:rPr lang="en-US" dirty="0" err="1"/>
              <a:t>SY</a:t>
            </a:r>
            <a:r>
              <a:rPr lang="en-US" dirty="0"/>
              <a:t>, Hong </a:t>
            </a:r>
            <a:r>
              <a:rPr lang="en-US" dirty="0" err="1"/>
              <a:t>SJ</a:t>
            </a:r>
            <a:r>
              <a:rPr lang="en-US" dirty="0"/>
              <a:t>, Chung </a:t>
            </a:r>
            <a:r>
              <a:rPr lang="en-US" dirty="0" err="1"/>
              <a:t>BH</a:t>
            </a:r>
            <a:r>
              <a:rPr lang="en-US" dirty="0"/>
              <a:t>. Warm </a:t>
            </a:r>
            <a:r>
              <a:rPr lang="en-US" dirty="0" err="1"/>
              <a:t>sitz</a:t>
            </a:r>
            <a:r>
              <a:rPr lang="en-US" dirty="0"/>
              <a:t> bath: are there benefits after transurethral resection of the prostate? Korean J Urol. 2010 Nov;51(11):763-6. </a:t>
            </a:r>
          </a:p>
          <a:p>
            <a:endParaRPr lang="en-US" dirty="0"/>
          </a:p>
          <a:p>
            <a:r>
              <a:rPr lang="en-US" dirty="0"/>
              <a:t>https://prostatecancer911.com/4-natural-home-remedies-for-bph/</a:t>
            </a:r>
          </a:p>
          <a:p>
            <a:endParaRPr lang="en-US" dirty="0"/>
          </a:p>
          <a:p>
            <a:r>
              <a:rPr lang="en-US" dirty="0"/>
              <a:t>A </a:t>
            </a:r>
            <a:r>
              <a:rPr lang="en-US" dirty="0" err="1"/>
              <a:t>sitz</a:t>
            </a:r>
            <a:r>
              <a:rPr lang="en-US" dirty="0"/>
              <a:t> bath is an old-fashioned method that really works when it comes to shrinking the prostate naturally. The hot bath relaxes the pelvic muscles and promotes healing. The cold bath eases pain and reduces prostate swelling.</a:t>
            </a:r>
          </a:p>
          <a:p>
            <a:endParaRPr lang="en-US" dirty="0"/>
          </a:p>
          <a:p>
            <a:r>
              <a:rPr lang="en-US" dirty="0"/>
              <a:t>For this method, you just need to fill the bathtub with warm water and then add ½ cup of Epsom salt to it. And, in another bathtub (or large container), you fill with cold water and add several drops of lavender essential oil to the bathtub.</a:t>
            </a:r>
          </a:p>
          <a:p>
            <a:endParaRPr lang="en-US" dirty="0"/>
          </a:p>
          <a:p>
            <a:r>
              <a:rPr lang="en-US" dirty="0"/>
              <a:t>Now, you sit in the bathtub containing hot water (105 degrees F to 115 degrees F) for about 3 minutes. Then, move to the one with cold water for 1 minute (55 degrees F to 85 degrees F).</a:t>
            </a:r>
          </a:p>
          <a:p>
            <a:endParaRPr lang="en-US" dirty="0"/>
          </a:p>
          <a:p>
            <a:r>
              <a:rPr lang="en-US" dirty="0"/>
              <a:t>You should repeat these steps about 3 times and end the procedure with a cold bath.</a:t>
            </a:r>
          </a:p>
          <a:p>
            <a:endParaRPr lang="en-US" dirty="0"/>
          </a:p>
          <a:p>
            <a:r>
              <a:rPr lang="en-US" dirty="0"/>
              <a:t>This is a natural way to shrink the prostate and soothe it. Hydrotherapy is commonly used as a method of prostate enlargement treatment, especially for relieving symptoms. A </a:t>
            </a:r>
            <a:r>
              <a:rPr lang="en-US" dirty="0" err="1"/>
              <a:t>sitz</a:t>
            </a:r>
            <a:r>
              <a:rPr lang="en-US" dirty="0"/>
              <a:t> bath increases blood circulation in the pelvic area and eases the constriction of the urethra. </a:t>
            </a:r>
          </a:p>
        </p:txBody>
      </p:sp>
      <p:sp>
        <p:nvSpPr>
          <p:cNvPr id="4" name="Slide Number Placeholder 3"/>
          <p:cNvSpPr>
            <a:spLocks noGrp="1"/>
          </p:cNvSpPr>
          <p:nvPr>
            <p:ph type="sldNum" sz="quarter" idx="5"/>
          </p:nvPr>
        </p:nvSpPr>
        <p:spPr/>
        <p:txBody>
          <a:bodyPr/>
          <a:lstStyle/>
          <a:p>
            <a:fld id="{4BF6431F-3FA7-174F-BB55-46085FAA9EF2}" type="slidenum">
              <a:rPr lang="en-US" smtClean="0"/>
              <a:t>73</a:t>
            </a:fld>
            <a:endParaRPr lang="en-US"/>
          </a:p>
        </p:txBody>
      </p:sp>
    </p:spTree>
    <p:extLst>
      <p:ext uri="{BB962C8B-B14F-4D97-AF65-F5344CB8AC3E}">
        <p14:creationId xmlns:p14="http://schemas.microsoft.com/office/powerpoint/2010/main" val="4778937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F6431F-3FA7-174F-BB55-46085FAA9EF2}" type="slidenum">
              <a:rPr lang="en-US" smtClean="0"/>
              <a:t>74</a:t>
            </a:fld>
            <a:endParaRPr lang="en-US"/>
          </a:p>
        </p:txBody>
      </p:sp>
    </p:spTree>
    <p:extLst>
      <p:ext uri="{BB962C8B-B14F-4D97-AF65-F5344CB8AC3E}">
        <p14:creationId xmlns:p14="http://schemas.microsoft.com/office/powerpoint/2010/main" val="407454753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75</a:t>
            </a:fld>
            <a:endParaRPr lang="en-US"/>
          </a:p>
        </p:txBody>
      </p:sp>
    </p:spTree>
    <p:extLst>
      <p:ext uri="{BB962C8B-B14F-4D97-AF65-F5344CB8AC3E}">
        <p14:creationId xmlns:p14="http://schemas.microsoft.com/office/powerpoint/2010/main" val="42372187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Jerry’s PSA had been ominously rising, his doctors warned that the lump in his prostate was not always going to stay local, he needed to have something done soon. He did not want any disabling surgeries, but bone metastasis had him scared. That’s when Jerry came to us for natural remedies and simple home treatments as described in the presentation, “Prostate Cancer: Mending Fences Before The Horses Get Out”.  At the end of the program his PSA had returned to normal, the lumps in his prostate had all but disappeared, and he was singing the praises of natural remedies. Don’t miss this presentation, apply its principles wisely, and reap the benefits of a decreased prostate cancer risk. </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77</a:t>
            </a:fld>
            <a:endParaRPr lang="en-US"/>
          </a:p>
        </p:txBody>
      </p:sp>
    </p:spTree>
    <p:extLst>
      <p:ext uri="{BB962C8B-B14F-4D97-AF65-F5344CB8AC3E}">
        <p14:creationId xmlns:p14="http://schemas.microsoft.com/office/powerpoint/2010/main" val="5446481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www.cancer.gov</a:t>
            </a:r>
            <a:r>
              <a:rPr lang="en-US" dirty="0"/>
              <a:t>/types/prostate/understanding-prostate-changes</a:t>
            </a:r>
          </a:p>
        </p:txBody>
      </p:sp>
      <p:sp>
        <p:nvSpPr>
          <p:cNvPr id="4" name="Slide Number Placeholder 3"/>
          <p:cNvSpPr>
            <a:spLocks noGrp="1"/>
          </p:cNvSpPr>
          <p:nvPr>
            <p:ph type="sldNum" sz="quarter" idx="5"/>
          </p:nvPr>
        </p:nvSpPr>
        <p:spPr/>
        <p:txBody>
          <a:bodyPr/>
          <a:lstStyle/>
          <a:p>
            <a:fld id="{4BF6431F-3FA7-174F-BB55-46085FAA9EF2}" type="slidenum">
              <a:rPr lang="en-US" smtClean="0"/>
              <a:t>11</a:t>
            </a:fld>
            <a:endParaRPr lang="en-US"/>
          </a:p>
        </p:txBody>
      </p:sp>
    </p:spTree>
    <p:extLst>
      <p:ext uri="{BB962C8B-B14F-4D97-AF65-F5344CB8AC3E}">
        <p14:creationId xmlns:p14="http://schemas.microsoft.com/office/powerpoint/2010/main" val="4215633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Plym</a:t>
            </a:r>
            <a:r>
              <a:rPr lang="en-US" dirty="0"/>
              <a:t> A, Zhang Y, </a:t>
            </a:r>
            <a:r>
              <a:rPr lang="en-US" dirty="0" err="1"/>
              <a:t>Stopsack</a:t>
            </a:r>
            <a:r>
              <a:rPr lang="en-US" dirty="0"/>
              <a:t> </a:t>
            </a:r>
            <a:r>
              <a:rPr lang="en-US" dirty="0" err="1"/>
              <a:t>KH</a:t>
            </a:r>
            <a:r>
              <a:rPr lang="en-US" dirty="0"/>
              <a:t>, </a:t>
            </a:r>
            <a:r>
              <a:rPr lang="en-US" dirty="0" err="1"/>
              <a:t>Delcoigne</a:t>
            </a:r>
            <a:r>
              <a:rPr lang="en-US" dirty="0"/>
              <a:t> B, </a:t>
            </a:r>
            <a:r>
              <a:rPr lang="en-US" dirty="0" err="1"/>
              <a:t>Wiklund</a:t>
            </a:r>
            <a:r>
              <a:rPr lang="en-US" dirty="0"/>
              <a:t> F, </a:t>
            </a:r>
            <a:r>
              <a:rPr lang="en-US" dirty="0" err="1"/>
              <a:t>Haiman</a:t>
            </a:r>
            <a:r>
              <a:rPr lang="en-US" dirty="0"/>
              <a:t> C, </a:t>
            </a:r>
            <a:r>
              <a:rPr lang="en-US" dirty="0" err="1"/>
              <a:t>Kenfield</a:t>
            </a:r>
            <a:r>
              <a:rPr lang="en-US" dirty="0"/>
              <a:t> SA, </a:t>
            </a:r>
            <a:r>
              <a:rPr lang="en-US" dirty="0" err="1"/>
              <a:t>Kibel</a:t>
            </a:r>
            <a:r>
              <a:rPr lang="en-US" dirty="0"/>
              <a:t> AS, </a:t>
            </a:r>
            <a:r>
              <a:rPr lang="en-US" dirty="0" err="1"/>
              <a:t>Giovannucci</a:t>
            </a:r>
            <a:r>
              <a:rPr lang="en-US" dirty="0"/>
              <a:t> E, Penney KL, </a:t>
            </a:r>
            <a:r>
              <a:rPr lang="en-US" dirty="0" err="1"/>
              <a:t>Mucci</a:t>
            </a:r>
            <a:r>
              <a:rPr lang="en-US" dirty="0"/>
              <a:t> LA. A Healthy Lifestyle in Men at Increased Genetic Risk for Prostate Cancer. </a:t>
            </a:r>
            <a:r>
              <a:rPr lang="en-US" dirty="0" err="1"/>
              <a:t>Eur</a:t>
            </a:r>
            <a:r>
              <a:rPr lang="en-US" dirty="0"/>
              <a:t> Urol. 2023 Apr;83(4):343-351.</a:t>
            </a:r>
          </a:p>
          <a:p>
            <a:endParaRPr lang="en-US" dirty="0"/>
          </a:p>
          <a:p>
            <a:r>
              <a:rPr lang="en-US" dirty="0" err="1"/>
              <a:t>Ornish</a:t>
            </a:r>
            <a:r>
              <a:rPr lang="en-US" dirty="0"/>
              <a:t> D, </a:t>
            </a:r>
            <a:r>
              <a:rPr lang="en-US" dirty="0" err="1"/>
              <a:t>Magbanua</a:t>
            </a:r>
            <a:r>
              <a:rPr lang="en-US" dirty="0"/>
              <a:t> MJ, Weidner G, Weinberg V, Kemp C, Green C, Mattie MD, Marlin R, </a:t>
            </a:r>
            <a:r>
              <a:rPr lang="en-US" dirty="0" err="1"/>
              <a:t>Simko</a:t>
            </a:r>
            <a:r>
              <a:rPr lang="en-US" dirty="0"/>
              <a:t> J, Shinohara K, </a:t>
            </a:r>
            <a:r>
              <a:rPr lang="en-US" dirty="0" err="1"/>
              <a:t>Haqq</a:t>
            </a:r>
            <a:r>
              <a:rPr lang="en-US" dirty="0"/>
              <a:t> CM, Carroll PR. Changes in prostate gene expression in men undergoing an intensive nutrition and lifestyle intervention. Proc Natl </a:t>
            </a:r>
            <a:r>
              <a:rPr lang="en-US" dirty="0" err="1"/>
              <a:t>Acad</a:t>
            </a:r>
            <a:r>
              <a:rPr lang="en-US" dirty="0"/>
              <a:t> Sci U S A. 2008 Jun 17;105(24):8369-74.</a:t>
            </a:r>
          </a:p>
          <a:p>
            <a:endParaRPr lang="en-US" dirty="0"/>
          </a:p>
          <a:p>
            <a:r>
              <a:rPr lang="en-US" dirty="0"/>
              <a:t>Epidemiological and prospective studies indicate that comprehensive lifestyle changes may modify the progression of prostate cancer. However, the molecular mechanisms by which improvements in diet and lifestyle might affect the prostate microenvironment are poorly understood. We conducted a pilot study to examine changes in prostate gene expression in a unique population of men with low-risk prostate cancer who declined immediate surgery, hormonal therapy, or radiation and participated in an intensive nutrition and lifestyle intervention while undergoing careful surveillance for tumor progression. Consistent with previous studies, significant improvements in weight, abdominal obesity, blood pressure, and lipid profile were observed (all P &lt; 0.05), and surveillance of low-risk patients was safe. Gene expression profiles were obtained from 30 participants, pairing RNA samples from control prostate needle biopsy taken before intervention to RNA from the same patient's 3-month postintervention biopsy. Quantitative real-time PCR was used to validate array observations for selected transcripts. Two-class paired analysis of global gene expression using significance analysis of microarrays detected 48 up-regulated and 453 down-regulated transcripts after the intervention. Pathway analysis identified significant modulation of biological processes that have critical roles in tumorigenesis, including protein metabolism and modification, intracellular protein traffic, and protein phosphorylation (all P &lt; 0.05). Intensive nutrition and lifestyle changes may modulate gene expression in the prostate. Understanding the prostate molecular response to comprehensive lifestyle changes may strengthen efforts to develop effective prevention and treatment. Larger clinical trials are warranted to confirm the results of this pilot study.</a:t>
            </a:r>
          </a:p>
          <a:p>
            <a:endParaRPr lang="en-US" dirty="0"/>
          </a:p>
        </p:txBody>
      </p:sp>
      <p:sp>
        <p:nvSpPr>
          <p:cNvPr id="4" name="Slide Number Placeholder 3"/>
          <p:cNvSpPr>
            <a:spLocks noGrp="1"/>
          </p:cNvSpPr>
          <p:nvPr>
            <p:ph type="sldNum" sz="quarter" idx="5"/>
          </p:nvPr>
        </p:nvSpPr>
        <p:spPr/>
        <p:txBody>
          <a:bodyPr/>
          <a:lstStyle/>
          <a:p>
            <a:fld id="{A2F90753-D474-7D40-8E92-A1DA3DECF01D}" type="slidenum">
              <a:rPr lang="en-US" smtClean="0"/>
              <a:t>12</a:t>
            </a:fld>
            <a:endParaRPr lang="en-US"/>
          </a:p>
        </p:txBody>
      </p:sp>
    </p:spTree>
    <p:extLst>
      <p:ext uri="{BB962C8B-B14F-4D97-AF65-F5344CB8AC3E}">
        <p14:creationId xmlns:p14="http://schemas.microsoft.com/office/powerpoint/2010/main" val="938365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26273-EC42-7446-A4F8-B1682D17ED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3D443C-67AF-424C-987A-68DD0061B3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B085D6-026A-E945-BEEE-E0157C877518}"/>
              </a:ext>
            </a:extLst>
          </p:cNvPr>
          <p:cNvSpPr>
            <a:spLocks noGrp="1"/>
          </p:cNvSpPr>
          <p:nvPr>
            <p:ph type="dt" sz="half" idx="10"/>
          </p:nvPr>
        </p:nvSpPr>
        <p:spPr/>
        <p:txBody>
          <a:bodyPr/>
          <a:lstStyle/>
          <a:p>
            <a:fld id="{88E49A2C-791E-CC45-9B4F-CDA352222D11}" type="datetimeFigureOut">
              <a:rPr lang="en-US" smtClean="0"/>
              <a:t>12/29/25</a:t>
            </a:fld>
            <a:endParaRPr lang="en-US"/>
          </a:p>
        </p:txBody>
      </p:sp>
      <p:sp>
        <p:nvSpPr>
          <p:cNvPr id="5" name="Footer Placeholder 4">
            <a:extLst>
              <a:ext uri="{FF2B5EF4-FFF2-40B4-BE49-F238E27FC236}">
                <a16:creationId xmlns:a16="http://schemas.microsoft.com/office/drawing/2014/main" id="{B89AF1A0-CCD6-5A4B-AAFC-E6514C02C7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18BB9-DE74-B842-A813-B5D14F4CB554}"/>
              </a:ext>
            </a:extLst>
          </p:cNvPr>
          <p:cNvSpPr>
            <a:spLocks noGrp="1"/>
          </p:cNvSpPr>
          <p:nvPr>
            <p:ph type="sldNum" sz="quarter" idx="12"/>
          </p:nvPr>
        </p:nvSpPr>
        <p:spPr/>
        <p:txBody>
          <a:bodyPr/>
          <a:lstStyle/>
          <a:p>
            <a:fld id="{E7634A7F-B322-704C-97BD-5DA067E3C788}" type="slidenum">
              <a:rPr lang="en-US" smtClean="0"/>
              <a:t>‹#›</a:t>
            </a:fld>
            <a:endParaRPr lang="en-US"/>
          </a:p>
        </p:txBody>
      </p:sp>
    </p:spTree>
    <p:extLst>
      <p:ext uri="{BB962C8B-B14F-4D97-AF65-F5344CB8AC3E}">
        <p14:creationId xmlns:p14="http://schemas.microsoft.com/office/powerpoint/2010/main" val="1608250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8B6D3-25A3-E740-AA7D-FB7EE9D9B5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6D7F70-F7DA-E44D-A448-E10423BF68E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2C634-1F87-F24B-9254-1CE88FB382BE}"/>
              </a:ext>
            </a:extLst>
          </p:cNvPr>
          <p:cNvSpPr>
            <a:spLocks noGrp="1"/>
          </p:cNvSpPr>
          <p:nvPr>
            <p:ph type="dt" sz="half" idx="10"/>
          </p:nvPr>
        </p:nvSpPr>
        <p:spPr/>
        <p:txBody>
          <a:bodyPr/>
          <a:lstStyle/>
          <a:p>
            <a:fld id="{88E49A2C-791E-CC45-9B4F-CDA352222D11}" type="datetimeFigureOut">
              <a:rPr lang="en-US" smtClean="0"/>
              <a:t>12/29/25</a:t>
            </a:fld>
            <a:endParaRPr lang="en-US"/>
          </a:p>
        </p:txBody>
      </p:sp>
      <p:sp>
        <p:nvSpPr>
          <p:cNvPr id="5" name="Footer Placeholder 4">
            <a:extLst>
              <a:ext uri="{FF2B5EF4-FFF2-40B4-BE49-F238E27FC236}">
                <a16:creationId xmlns:a16="http://schemas.microsoft.com/office/drawing/2014/main" id="{CC9F0884-E819-EA4D-9A93-020825CF93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CAEBFB-DDE1-E54B-A4F6-78D3FD1DE2EC}"/>
              </a:ext>
            </a:extLst>
          </p:cNvPr>
          <p:cNvSpPr>
            <a:spLocks noGrp="1"/>
          </p:cNvSpPr>
          <p:nvPr>
            <p:ph type="sldNum" sz="quarter" idx="12"/>
          </p:nvPr>
        </p:nvSpPr>
        <p:spPr/>
        <p:txBody>
          <a:bodyPr/>
          <a:lstStyle/>
          <a:p>
            <a:fld id="{E7634A7F-B322-704C-97BD-5DA067E3C788}" type="slidenum">
              <a:rPr lang="en-US" smtClean="0"/>
              <a:t>‹#›</a:t>
            </a:fld>
            <a:endParaRPr lang="en-US"/>
          </a:p>
        </p:txBody>
      </p:sp>
    </p:spTree>
    <p:extLst>
      <p:ext uri="{BB962C8B-B14F-4D97-AF65-F5344CB8AC3E}">
        <p14:creationId xmlns:p14="http://schemas.microsoft.com/office/powerpoint/2010/main" val="1641522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AB1DB3-1E5F-0C47-B9DA-CB24B0942B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0148B2-C804-F845-9A95-5D430F69531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76C82D-A4E1-7F4A-A264-D91FE9462572}"/>
              </a:ext>
            </a:extLst>
          </p:cNvPr>
          <p:cNvSpPr>
            <a:spLocks noGrp="1"/>
          </p:cNvSpPr>
          <p:nvPr>
            <p:ph type="dt" sz="half" idx="10"/>
          </p:nvPr>
        </p:nvSpPr>
        <p:spPr/>
        <p:txBody>
          <a:bodyPr/>
          <a:lstStyle/>
          <a:p>
            <a:fld id="{88E49A2C-791E-CC45-9B4F-CDA352222D11}" type="datetimeFigureOut">
              <a:rPr lang="en-US" smtClean="0"/>
              <a:t>12/29/25</a:t>
            </a:fld>
            <a:endParaRPr lang="en-US"/>
          </a:p>
        </p:txBody>
      </p:sp>
      <p:sp>
        <p:nvSpPr>
          <p:cNvPr id="5" name="Footer Placeholder 4">
            <a:extLst>
              <a:ext uri="{FF2B5EF4-FFF2-40B4-BE49-F238E27FC236}">
                <a16:creationId xmlns:a16="http://schemas.microsoft.com/office/drawing/2014/main" id="{917C5981-2B11-1A41-B05B-EEDF2008AB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F45722-2200-9C4E-B635-60A3CA64071E}"/>
              </a:ext>
            </a:extLst>
          </p:cNvPr>
          <p:cNvSpPr>
            <a:spLocks noGrp="1"/>
          </p:cNvSpPr>
          <p:nvPr>
            <p:ph type="sldNum" sz="quarter" idx="12"/>
          </p:nvPr>
        </p:nvSpPr>
        <p:spPr/>
        <p:txBody>
          <a:bodyPr/>
          <a:lstStyle/>
          <a:p>
            <a:fld id="{E7634A7F-B322-704C-97BD-5DA067E3C788}" type="slidenum">
              <a:rPr lang="en-US" smtClean="0"/>
              <a:t>‹#›</a:t>
            </a:fld>
            <a:endParaRPr lang="en-US"/>
          </a:p>
        </p:txBody>
      </p:sp>
    </p:spTree>
    <p:extLst>
      <p:ext uri="{BB962C8B-B14F-4D97-AF65-F5344CB8AC3E}">
        <p14:creationId xmlns:p14="http://schemas.microsoft.com/office/powerpoint/2010/main" val="737302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28084" y="930275"/>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2147888"/>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2147888"/>
            <a:ext cx="5080000" cy="4114800"/>
          </a:xfrm>
        </p:spPr>
        <p:txBody>
          <a:bodyPr/>
          <a:lstStyle/>
          <a:p>
            <a:pPr lvl="0"/>
            <a:endParaRPr lang="en-US" noProof="0"/>
          </a:p>
        </p:txBody>
      </p:sp>
      <p:sp>
        <p:nvSpPr>
          <p:cNvPr id="5" name="Rectangle 4">
            <a:extLst>
              <a:ext uri="{FF2B5EF4-FFF2-40B4-BE49-F238E27FC236}">
                <a16:creationId xmlns:a16="http://schemas.microsoft.com/office/drawing/2014/main" id="{3716A875-38B3-0843-AD3E-FC5BC6EA17E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6698A1E-939D-B242-BEC5-98E5606CF82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846A0CC-35FC-244C-8C36-0C60DC34A791}"/>
              </a:ext>
            </a:extLst>
          </p:cNvPr>
          <p:cNvSpPr>
            <a:spLocks noGrp="1" noChangeArrowheads="1"/>
          </p:cNvSpPr>
          <p:nvPr>
            <p:ph type="sldNum" sz="quarter" idx="12"/>
          </p:nvPr>
        </p:nvSpPr>
        <p:spPr>
          <a:ln/>
        </p:spPr>
        <p:txBody>
          <a:bodyPr/>
          <a:lstStyle>
            <a:lvl1pPr>
              <a:defRPr/>
            </a:lvl1pPr>
          </a:lstStyle>
          <a:p>
            <a:pPr>
              <a:defRPr/>
            </a:pPr>
            <a:fld id="{150ACBD5-E997-D842-8FC8-1356291D595D}" type="slidenum">
              <a:rPr lang="en-US" altLang="en-US"/>
              <a:pPr>
                <a:defRPr/>
              </a:pPr>
              <a:t>‹#›</a:t>
            </a:fld>
            <a:endParaRPr lang="en-US" altLang="en-US"/>
          </a:p>
        </p:txBody>
      </p:sp>
    </p:spTree>
    <p:extLst>
      <p:ext uri="{BB962C8B-B14F-4D97-AF65-F5344CB8AC3E}">
        <p14:creationId xmlns:p14="http://schemas.microsoft.com/office/powerpoint/2010/main" val="3858425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219E1-C5BE-264C-A2D2-C11F38A272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3982F1-263D-7747-8A49-43F5BD1571D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5B1860-8D3A-E44A-B2B3-ECEE9190E78C}"/>
              </a:ext>
            </a:extLst>
          </p:cNvPr>
          <p:cNvSpPr>
            <a:spLocks noGrp="1"/>
          </p:cNvSpPr>
          <p:nvPr>
            <p:ph type="dt" sz="half" idx="10"/>
          </p:nvPr>
        </p:nvSpPr>
        <p:spPr/>
        <p:txBody>
          <a:bodyPr/>
          <a:lstStyle/>
          <a:p>
            <a:fld id="{88E49A2C-791E-CC45-9B4F-CDA352222D11}" type="datetimeFigureOut">
              <a:rPr lang="en-US" smtClean="0"/>
              <a:t>12/29/25</a:t>
            </a:fld>
            <a:endParaRPr lang="en-US"/>
          </a:p>
        </p:txBody>
      </p:sp>
      <p:sp>
        <p:nvSpPr>
          <p:cNvPr id="5" name="Footer Placeholder 4">
            <a:extLst>
              <a:ext uri="{FF2B5EF4-FFF2-40B4-BE49-F238E27FC236}">
                <a16:creationId xmlns:a16="http://schemas.microsoft.com/office/drawing/2014/main" id="{827AD9AB-D12B-B248-AF62-9E2C8B39B1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9EAC20-CDEF-8043-AB02-955DBC01B463}"/>
              </a:ext>
            </a:extLst>
          </p:cNvPr>
          <p:cNvSpPr>
            <a:spLocks noGrp="1"/>
          </p:cNvSpPr>
          <p:nvPr>
            <p:ph type="sldNum" sz="quarter" idx="12"/>
          </p:nvPr>
        </p:nvSpPr>
        <p:spPr/>
        <p:txBody>
          <a:bodyPr/>
          <a:lstStyle/>
          <a:p>
            <a:fld id="{E7634A7F-B322-704C-97BD-5DA067E3C788}" type="slidenum">
              <a:rPr lang="en-US" smtClean="0"/>
              <a:t>‹#›</a:t>
            </a:fld>
            <a:endParaRPr lang="en-US"/>
          </a:p>
        </p:txBody>
      </p:sp>
    </p:spTree>
    <p:extLst>
      <p:ext uri="{BB962C8B-B14F-4D97-AF65-F5344CB8AC3E}">
        <p14:creationId xmlns:p14="http://schemas.microsoft.com/office/powerpoint/2010/main" val="3112226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68C28-6DBF-914F-9A30-2AA7ABFF9B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0C7CAE-441F-574E-8989-A0880A2BE6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A6D5355-1F1B-BD41-B00D-813C2EEEFC73}"/>
              </a:ext>
            </a:extLst>
          </p:cNvPr>
          <p:cNvSpPr>
            <a:spLocks noGrp="1"/>
          </p:cNvSpPr>
          <p:nvPr>
            <p:ph type="dt" sz="half" idx="10"/>
          </p:nvPr>
        </p:nvSpPr>
        <p:spPr/>
        <p:txBody>
          <a:bodyPr/>
          <a:lstStyle/>
          <a:p>
            <a:fld id="{88E49A2C-791E-CC45-9B4F-CDA352222D11}" type="datetimeFigureOut">
              <a:rPr lang="en-US" smtClean="0"/>
              <a:t>12/29/25</a:t>
            </a:fld>
            <a:endParaRPr lang="en-US"/>
          </a:p>
        </p:txBody>
      </p:sp>
      <p:sp>
        <p:nvSpPr>
          <p:cNvPr id="5" name="Footer Placeholder 4">
            <a:extLst>
              <a:ext uri="{FF2B5EF4-FFF2-40B4-BE49-F238E27FC236}">
                <a16:creationId xmlns:a16="http://schemas.microsoft.com/office/drawing/2014/main" id="{BFFFE34F-FB2E-AB47-B003-337A83AE51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ABC667-DB43-CA4A-AAE6-79236290E990}"/>
              </a:ext>
            </a:extLst>
          </p:cNvPr>
          <p:cNvSpPr>
            <a:spLocks noGrp="1"/>
          </p:cNvSpPr>
          <p:nvPr>
            <p:ph type="sldNum" sz="quarter" idx="12"/>
          </p:nvPr>
        </p:nvSpPr>
        <p:spPr/>
        <p:txBody>
          <a:bodyPr/>
          <a:lstStyle/>
          <a:p>
            <a:fld id="{E7634A7F-B322-704C-97BD-5DA067E3C788}" type="slidenum">
              <a:rPr lang="en-US" smtClean="0"/>
              <a:t>‹#›</a:t>
            </a:fld>
            <a:endParaRPr lang="en-US"/>
          </a:p>
        </p:txBody>
      </p:sp>
    </p:spTree>
    <p:extLst>
      <p:ext uri="{BB962C8B-B14F-4D97-AF65-F5344CB8AC3E}">
        <p14:creationId xmlns:p14="http://schemas.microsoft.com/office/powerpoint/2010/main" val="3812780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5AF9-3AC8-C44D-8396-988B8CBE8F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0645FE-2C9B-824B-8FAA-C94ABED8140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D9480B-41F5-6948-BE41-85320262706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CA07D5-E155-0F4F-B643-F9CF50A22666}"/>
              </a:ext>
            </a:extLst>
          </p:cNvPr>
          <p:cNvSpPr>
            <a:spLocks noGrp="1"/>
          </p:cNvSpPr>
          <p:nvPr>
            <p:ph type="dt" sz="half" idx="10"/>
          </p:nvPr>
        </p:nvSpPr>
        <p:spPr/>
        <p:txBody>
          <a:bodyPr/>
          <a:lstStyle/>
          <a:p>
            <a:fld id="{88E49A2C-791E-CC45-9B4F-CDA352222D11}" type="datetimeFigureOut">
              <a:rPr lang="en-US" smtClean="0"/>
              <a:t>12/29/25</a:t>
            </a:fld>
            <a:endParaRPr lang="en-US"/>
          </a:p>
        </p:txBody>
      </p:sp>
      <p:sp>
        <p:nvSpPr>
          <p:cNvPr id="6" name="Footer Placeholder 5">
            <a:extLst>
              <a:ext uri="{FF2B5EF4-FFF2-40B4-BE49-F238E27FC236}">
                <a16:creationId xmlns:a16="http://schemas.microsoft.com/office/drawing/2014/main" id="{5B0DF975-6F28-A44F-A8F8-28DA80E3E1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AF0CC6-81B2-6643-B6E2-FCB5443E07EF}"/>
              </a:ext>
            </a:extLst>
          </p:cNvPr>
          <p:cNvSpPr>
            <a:spLocks noGrp="1"/>
          </p:cNvSpPr>
          <p:nvPr>
            <p:ph type="sldNum" sz="quarter" idx="12"/>
          </p:nvPr>
        </p:nvSpPr>
        <p:spPr/>
        <p:txBody>
          <a:bodyPr/>
          <a:lstStyle/>
          <a:p>
            <a:fld id="{E7634A7F-B322-704C-97BD-5DA067E3C788}" type="slidenum">
              <a:rPr lang="en-US" smtClean="0"/>
              <a:t>‹#›</a:t>
            </a:fld>
            <a:endParaRPr lang="en-US"/>
          </a:p>
        </p:txBody>
      </p:sp>
    </p:spTree>
    <p:extLst>
      <p:ext uri="{BB962C8B-B14F-4D97-AF65-F5344CB8AC3E}">
        <p14:creationId xmlns:p14="http://schemas.microsoft.com/office/powerpoint/2010/main" val="848019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53983-3EDE-6D4E-B1C3-D65CA74217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205336C-A92F-BD48-B581-0A2EA8EAF1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EF5D62E-82D8-3942-88E2-2AEC74C1A6A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C52FA6-094C-BD42-BD67-52ED9A4493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18B30E3-6E08-B642-86A7-B9680C731E8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654D4E-11D3-4145-A188-F9AE7960890C}"/>
              </a:ext>
            </a:extLst>
          </p:cNvPr>
          <p:cNvSpPr>
            <a:spLocks noGrp="1"/>
          </p:cNvSpPr>
          <p:nvPr>
            <p:ph type="dt" sz="half" idx="10"/>
          </p:nvPr>
        </p:nvSpPr>
        <p:spPr/>
        <p:txBody>
          <a:bodyPr/>
          <a:lstStyle/>
          <a:p>
            <a:fld id="{88E49A2C-791E-CC45-9B4F-CDA352222D11}" type="datetimeFigureOut">
              <a:rPr lang="en-US" smtClean="0"/>
              <a:t>12/29/25</a:t>
            </a:fld>
            <a:endParaRPr lang="en-US"/>
          </a:p>
        </p:txBody>
      </p:sp>
      <p:sp>
        <p:nvSpPr>
          <p:cNvPr id="8" name="Footer Placeholder 7">
            <a:extLst>
              <a:ext uri="{FF2B5EF4-FFF2-40B4-BE49-F238E27FC236}">
                <a16:creationId xmlns:a16="http://schemas.microsoft.com/office/drawing/2014/main" id="{ECF28972-A1F4-2F44-A5C9-A60CC0729D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830969-BB36-B04D-88AA-8BAF4613DF89}"/>
              </a:ext>
            </a:extLst>
          </p:cNvPr>
          <p:cNvSpPr>
            <a:spLocks noGrp="1"/>
          </p:cNvSpPr>
          <p:nvPr>
            <p:ph type="sldNum" sz="quarter" idx="12"/>
          </p:nvPr>
        </p:nvSpPr>
        <p:spPr/>
        <p:txBody>
          <a:bodyPr/>
          <a:lstStyle/>
          <a:p>
            <a:fld id="{E7634A7F-B322-704C-97BD-5DA067E3C788}" type="slidenum">
              <a:rPr lang="en-US" smtClean="0"/>
              <a:t>‹#›</a:t>
            </a:fld>
            <a:endParaRPr lang="en-US"/>
          </a:p>
        </p:txBody>
      </p:sp>
    </p:spTree>
    <p:extLst>
      <p:ext uri="{BB962C8B-B14F-4D97-AF65-F5344CB8AC3E}">
        <p14:creationId xmlns:p14="http://schemas.microsoft.com/office/powerpoint/2010/main" val="3551386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F48E2-757A-0E4A-BBE3-587F0F2758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04DD75-8AD3-4C4E-8C70-959145D68834}"/>
              </a:ext>
            </a:extLst>
          </p:cNvPr>
          <p:cNvSpPr>
            <a:spLocks noGrp="1"/>
          </p:cNvSpPr>
          <p:nvPr>
            <p:ph type="dt" sz="half" idx="10"/>
          </p:nvPr>
        </p:nvSpPr>
        <p:spPr/>
        <p:txBody>
          <a:bodyPr/>
          <a:lstStyle/>
          <a:p>
            <a:fld id="{88E49A2C-791E-CC45-9B4F-CDA352222D11}" type="datetimeFigureOut">
              <a:rPr lang="en-US" smtClean="0"/>
              <a:t>12/29/25</a:t>
            </a:fld>
            <a:endParaRPr lang="en-US"/>
          </a:p>
        </p:txBody>
      </p:sp>
      <p:sp>
        <p:nvSpPr>
          <p:cNvPr id="4" name="Footer Placeholder 3">
            <a:extLst>
              <a:ext uri="{FF2B5EF4-FFF2-40B4-BE49-F238E27FC236}">
                <a16:creationId xmlns:a16="http://schemas.microsoft.com/office/drawing/2014/main" id="{7C75CDD1-90EB-3345-A576-E33602400E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396021-929C-6B40-8DBD-3C362AF7AD80}"/>
              </a:ext>
            </a:extLst>
          </p:cNvPr>
          <p:cNvSpPr>
            <a:spLocks noGrp="1"/>
          </p:cNvSpPr>
          <p:nvPr>
            <p:ph type="sldNum" sz="quarter" idx="12"/>
          </p:nvPr>
        </p:nvSpPr>
        <p:spPr/>
        <p:txBody>
          <a:bodyPr/>
          <a:lstStyle/>
          <a:p>
            <a:fld id="{E7634A7F-B322-704C-97BD-5DA067E3C788}" type="slidenum">
              <a:rPr lang="en-US" smtClean="0"/>
              <a:t>‹#›</a:t>
            </a:fld>
            <a:endParaRPr lang="en-US"/>
          </a:p>
        </p:txBody>
      </p:sp>
    </p:spTree>
    <p:extLst>
      <p:ext uri="{BB962C8B-B14F-4D97-AF65-F5344CB8AC3E}">
        <p14:creationId xmlns:p14="http://schemas.microsoft.com/office/powerpoint/2010/main" val="3159792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9213A0-D68E-9F46-8E47-D079083D40F1}"/>
              </a:ext>
            </a:extLst>
          </p:cNvPr>
          <p:cNvSpPr>
            <a:spLocks noGrp="1"/>
          </p:cNvSpPr>
          <p:nvPr>
            <p:ph type="dt" sz="half" idx="10"/>
          </p:nvPr>
        </p:nvSpPr>
        <p:spPr/>
        <p:txBody>
          <a:bodyPr/>
          <a:lstStyle/>
          <a:p>
            <a:fld id="{88E49A2C-791E-CC45-9B4F-CDA352222D11}" type="datetimeFigureOut">
              <a:rPr lang="en-US" smtClean="0"/>
              <a:t>12/29/25</a:t>
            </a:fld>
            <a:endParaRPr lang="en-US"/>
          </a:p>
        </p:txBody>
      </p:sp>
      <p:sp>
        <p:nvSpPr>
          <p:cNvPr id="3" name="Footer Placeholder 2">
            <a:extLst>
              <a:ext uri="{FF2B5EF4-FFF2-40B4-BE49-F238E27FC236}">
                <a16:creationId xmlns:a16="http://schemas.microsoft.com/office/drawing/2014/main" id="{BE54ECF7-681C-F94D-98B8-128DD4119D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2897C8-0D04-DD49-8E06-5FF097E8D010}"/>
              </a:ext>
            </a:extLst>
          </p:cNvPr>
          <p:cNvSpPr>
            <a:spLocks noGrp="1"/>
          </p:cNvSpPr>
          <p:nvPr>
            <p:ph type="sldNum" sz="quarter" idx="12"/>
          </p:nvPr>
        </p:nvSpPr>
        <p:spPr/>
        <p:txBody>
          <a:bodyPr/>
          <a:lstStyle/>
          <a:p>
            <a:fld id="{E7634A7F-B322-704C-97BD-5DA067E3C788}" type="slidenum">
              <a:rPr lang="en-US" smtClean="0"/>
              <a:t>‹#›</a:t>
            </a:fld>
            <a:endParaRPr lang="en-US"/>
          </a:p>
        </p:txBody>
      </p:sp>
    </p:spTree>
    <p:extLst>
      <p:ext uri="{BB962C8B-B14F-4D97-AF65-F5344CB8AC3E}">
        <p14:creationId xmlns:p14="http://schemas.microsoft.com/office/powerpoint/2010/main" val="3816348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08A29-C168-A74F-A2FA-96F2851972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F7A357-7982-9045-9A3F-5380DAE9A8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FED946-318B-0941-B2A0-0E8221ADD4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AAC8C24-C0B0-1B46-9CB9-224EB727DCCE}"/>
              </a:ext>
            </a:extLst>
          </p:cNvPr>
          <p:cNvSpPr>
            <a:spLocks noGrp="1"/>
          </p:cNvSpPr>
          <p:nvPr>
            <p:ph type="dt" sz="half" idx="10"/>
          </p:nvPr>
        </p:nvSpPr>
        <p:spPr/>
        <p:txBody>
          <a:bodyPr/>
          <a:lstStyle/>
          <a:p>
            <a:fld id="{88E49A2C-791E-CC45-9B4F-CDA352222D11}" type="datetimeFigureOut">
              <a:rPr lang="en-US" smtClean="0"/>
              <a:t>12/29/25</a:t>
            </a:fld>
            <a:endParaRPr lang="en-US"/>
          </a:p>
        </p:txBody>
      </p:sp>
      <p:sp>
        <p:nvSpPr>
          <p:cNvPr id="6" name="Footer Placeholder 5">
            <a:extLst>
              <a:ext uri="{FF2B5EF4-FFF2-40B4-BE49-F238E27FC236}">
                <a16:creationId xmlns:a16="http://schemas.microsoft.com/office/drawing/2014/main" id="{4F4B8586-433C-F54E-A5AC-2DC2F32383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3DA7AE-4CAF-DA48-ADBD-A1DC54DCA4D9}"/>
              </a:ext>
            </a:extLst>
          </p:cNvPr>
          <p:cNvSpPr>
            <a:spLocks noGrp="1"/>
          </p:cNvSpPr>
          <p:nvPr>
            <p:ph type="sldNum" sz="quarter" idx="12"/>
          </p:nvPr>
        </p:nvSpPr>
        <p:spPr/>
        <p:txBody>
          <a:bodyPr/>
          <a:lstStyle/>
          <a:p>
            <a:fld id="{E7634A7F-B322-704C-97BD-5DA067E3C788}" type="slidenum">
              <a:rPr lang="en-US" smtClean="0"/>
              <a:t>‹#›</a:t>
            </a:fld>
            <a:endParaRPr lang="en-US"/>
          </a:p>
        </p:txBody>
      </p:sp>
    </p:spTree>
    <p:extLst>
      <p:ext uri="{BB962C8B-B14F-4D97-AF65-F5344CB8AC3E}">
        <p14:creationId xmlns:p14="http://schemas.microsoft.com/office/powerpoint/2010/main" val="3506811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50C08-713B-024A-9252-56C343576C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CCFEFA-AC7A-C645-AB6F-4A75269C91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184E53-6CFB-A842-9A42-B452D8D93C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FA711D-32C2-2D4E-AEB6-2E065817E5D7}"/>
              </a:ext>
            </a:extLst>
          </p:cNvPr>
          <p:cNvSpPr>
            <a:spLocks noGrp="1"/>
          </p:cNvSpPr>
          <p:nvPr>
            <p:ph type="dt" sz="half" idx="10"/>
          </p:nvPr>
        </p:nvSpPr>
        <p:spPr/>
        <p:txBody>
          <a:bodyPr/>
          <a:lstStyle/>
          <a:p>
            <a:fld id="{88E49A2C-791E-CC45-9B4F-CDA352222D11}" type="datetimeFigureOut">
              <a:rPr lang="en-US" smtClean="0"/>
              <a:t>12/29/25</a:t>
            </a:fld>
            <a:endParaRPr lang="en-US"/>
          </a:p>
        </p:txBody>
      </p:sp>
      <p:sp>
        <p:nvSpPr>
          <p:cNvPr id="6" name="Footer Placeholder 5">
            <a:extLst>
              <a:ext uri="{FF2B5EF4-FFF2-40B4-BE49-F238E27FC236}">
                <a16:creationId xmlns:a16="http://schemas.microsoft.com/office/drawing/2014/main" id="{D9ED9560-D96C-6D42-BA7F-4200FEAB68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CD11AC-DE59-164C-B63E-2704A486D2CC}"/>
              </a:ext>
            </a:extLst>
          </p:cNvPr>
          <p:cNvSpPr>
            <a:spLocks noGrp="1"/>
          </p:cNvSpPr>
          <p:nvPr>
            <p:ph type="sldNum" sz="quarter" idx="12"/>
          </p:nvPr>
        </p:nvSpPr>
        <p:spPr/>
        <p:txBody>
          <a:bodyPr/>
          <a:lstStyle/>
          <a:p>
            <a:fld id="{E7634A7F-B322-704C-97BD-5DA067E3C788}" type="slidenum">
              <a:rPr lang="en-US" smtClean="0"/>
              <a:t>‹#›</a:t>
            </a:fld>
            <a:endParaRPr lang="en-US"/>
          </a:p>
        </p:txBody>
      </p:sp>
    </p:spTree>
    <p:extLst>
      <p:ext uri="{BB962C8B-B14F-4D97-AF65-F5344CB8AC3E}">
        <p14:creationId xmlns:p14="http://schemas.microsoft.com/office/powerpoint/2010/main" val="1223406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email">
            <a:alphaModFix amt="17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722E53-020E-D446-90FF-54A31D2813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58E71D-252F-CC48-95B7-4CA3249003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F6D6DD-9BC3-E74B-8521-F3D4EEC717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E49A2C-791E-CC45-9B4F-CDA352222D11}" type="datetimeFigureOut">
              <a:rPr lang="en-US" smtClean="0"/>
              <a:t>12/29/25</a:t>
            </a:fld>
            <a:endParaRPr lang="en-US"/>
          </a:p>
        </p:txBody>
      </p:sp>
      <p:sp>
        <p:nvSpPr>
          <p:cNvPr id="5" name="Footer Placeholder 4">
            <a:extLst>
              <a:ext uri="{FF2B5EF4-FFF2-40B4-BE49-F238E27FC236}">
                <a16:creationId xmlns:a16="http://schemas.microsoft.com/office/drawing/2014/main" id="{E8443D88-2D0C-7843-9243-288D59D670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D0B1295-463A-0E43-847C-D5C7958D41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634A7F-B322-704C-97BD-5DA067E3C788}" type="slidenum">
              <a:rPr lang="en-US" smtClean="0"/>
              <a:t>‹#›</a:t>
            </a:fld>
            <a:endParaRPr lang="en-US"/>
          </a:p>
        </p:txBody>
      </p:sp>
    </p:spTree>
    <p:extLst>
      <p:ext uri="{BB962C8B-B14F-4D97-AF65-F5344CB8AC3E}">
        <p14:creationId xmlns:p14="http://schemas.microsoft.com/office/powerpoint/2010/main" val="2000943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9.png"/><Relationship Id="rId5" Type="http://schemas.openxmlformats.org/officeDocument/2006/relationships/image" Target="../media/image32.e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8.wdp"/></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46.jpeg"/></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microsoft.com/office/2007/relationships/hdphoto" Target="../media/hdphoto11.wdp"/></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4.xml"/><Relationship Id="rId4" Type="http://schemas.microsoft.com/office/2007/relationships/hdphoto" Target="../media/hdphoto12.wdp"/></Relationships>
</file>

<file path=ppt/slides/_rels/slide73.xml.rels><?xml version="1.0" encoding="UTF-8" standalone="yes"?>
<Relationships xmlns="http://schemas.openxmlformats.org/package/2006/relationships"><Relationship Id="rId3" Type="http://schemas.openxmlformats.org/officeDocument/2006/relationships/image" Target="../media/image73.tiff"/><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1.xml"/><Relationship Id="rId1" Type="http://schemas.openxmlformats.org/officeDocument/2006/relationships/slideLayout" Target="../slideLayouts/slideLayout4.xml"/><Relationship Id="rId4" Type="http://schemas.microsoft.com/office/2007/relationships/hdphoto" Target="../media/hdphoto13.wdp"/></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AE3BC7-D3B8-1245-B562-2F25C75037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C18DCA68-90B0-0A42-B6F2-D96F481C7B25}"/>
              </a:ext>
            </a:extLst>
          </p:cNvPr>
          <p:cNvSpPr txBox="1">
            <a:spLocks/>
          </p:cNvSpPr>
          <p:nvPr/>
        </p:nvSpPr>
        <p:spPr>
          <a:xfrm>
            <a:off x="1223962" y="2780647"/>
            <a:ext cx="9144000" cy="9874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b="1" dirty="0">
                <a:solidFill>
                  <a:schemeClr val="bg1"/>
                </a:solidFill>
                <a:effectLst>
                  <a:glow rad="101600">
                    <a:schemeClr val="tx1">
                      <a:alpha val="60000"/>
                    </a:schemeClr>
                  </a:glow>
                </a:effectLst>
              </a:rPr>
              <a:t>Prostate Cancer</a:t>
            </a:r>
          </a:p>
          <a:p>
            <a:pPr algn="ctr"/>
            <a:r>
              <a:rPr lang="en-US" sz="4000" b="1" dirty="0">
                <a:solidFill>
                  <a:schemeClr val="bg1"/>
                </a:solidFill>
                <a:effectLst>
                  <a:glow rad="101600">
                    <a:schemeClr val="tx1">
                      <a:alpha val="60000"/>
                    </a:schemeClr>
                  </a:glow>
                </a:effectLst>
              </a:rPr>
              <a:t>Mending Fences Before The Horses Get Out</a:t>
            </a:r>
          </a:p>
        </p:txBody>
      </p:sp>
      <p:sp>
        <p:nvSpPr>
          <p:cNvPr id="6" name="Subtitle 2">
            <a:extLst>
              <a:ext uri="{FF2B5EF4-FFF2-40B4-BE49-F238E27FC236}">
                <a16:creationId xmlns:a16="http://schemas.microsoft.com/office/drawing/2014/main" id="{578ED101-1273-464F-99AF-73556E16E5BE}"/>
              </a:ext>
            </a:extLst>
          </p:cNvPr>
          <p:cNvSpPr txBox="1">
            <a:spLocks/>
          </p:cNvSpPr>
          <p:nvPr/>
        </p:nvSpPr>
        <p:spPr>
          <a:xfrm>
            <a:off x="1524000" y="4327266"/>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502390179"/>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D24F42-ED30-5946-AD0F-C805EC929A4C}"/>
              </a:ext>
            </a:extLst>
          </p:cNvPr>
          <p:cNvSpPr>
            <a:spLocks noGrp="1"/>
          </p:cNvSpPr>
          <p:nvPr>
            <p:ph idx="1"/>
          </p:nvPr>
        </p:nvSpPr>
        <p:spPr/>
        <p:txBody>
          <a:bodyPr/>
          <a:lstStyle/>
          <a:p>
            <a:pPr marL="0" indent="0">
              <a:buNone/>
            </a:pPr>
            <a:r>
              <a:rPr lang="en-US" dirty="0"/>
              <a:t>PSA levels are measured in terms of the amount of PSA per volume of fluid tested, ng/</a:t>
            </a:r>
            <a:r>
              <a:rPr lang="en-US" dirty="0" err="1"/>
              <a:t>mL.</a:t>
            </a:r>
            <a:endParaRPr lang="en-US" dirty="0"/>
          </a:p>
          <a:p>
            <a:pPr marL="0" indent="0">
              <a:buNone/>
            </a:pPr>
            <a:r>
              <a:rPr lang="en-US" dirty="0"/>
              <a:t>Doctors often use a value of </a:t>
            </a:r>
            <a:r>
              <a:rPr lang="en-US" sz="6000" dirty="0"/>
              <a:t>4</a:t>
            </a:r>
            <a:r>
              <a:rPr lang="en-US" dirty="0"/>
              <a:t> nanograms (ng) or higher per milliliter (mL) of blood as a sign that further tests, such as a prostate biopsy, are needed.</a:t>
            </a:r>
          </a:p>
        </p:txBody>
      </p:sp>
      <p:sp>
        <p:nvSpPr>
          <p:cNvPr id="4" name="Title 1">
            <a:extLst>
              <a:ext uri="{FF2B5EF4-FFF2-40B4-BE49-F238E27FC236}">
                <a16:creationId xmlns:a16="http://schemas.microsoft.com/office/drawing/2014/main" id="{93A0B8E4-D1A2-3B42-9FF8-6F87E3C25A59}"/>
              </a:ext>
            </a:extLst>
          </p:cNvPr>
          <p:cNvSpPr>
            <a:spLocks noGrp="1"/>
          </p:cNvSpPr>
          <p:nvPr>
            <p:ph type="title"/>
          </p:nvPr>
        </p:nvSpPr>
        <p:spPr>
          <a:xfrm>
            <a:off x="-38100" y="269823"/>
            <a:ext cx="12192000" cy="1325563"/>
          </a:xfrm>
        </p:spPr>
        <p:txBody>
          <a:bodyPr>
            <a:noAutofit/>
          </a:bodyPr>
          <a:lstStyle/>
          <a:p>
            <a:pPr algn="ctr"/>
            <a:r>
              <a:rPr lang="en-US" sz="13800" dirty="0">
                <a:ln w="0"/>
                <a:solidFill>
                  <a:srgbClr val="C00000">
                    <a:alpha val="26000"/>
                  </a:srgbClr>
                </a:solidFill>
                <a:effectLst>
                  <a:outerShdw blurRad="38100" dist="19050" dir="2700000" algn="tl" rotWithShape="0">
                    <a:schemeClr val="dk1">
                      <a:alpha val="40000"/>
                    </a:schemeClr>
                  </a:outerShdw>
                </a:effectLst>
                <a:latin typeface="Helvetica" pitchFamily="2" charset="0"/>
              </a:rPr>
              <a:t>PSA</a:t>
            </a:r>
          </a:p>
        </p:txBody>
      </p:sp>
      <p:pic>
        <p:nvPicPr>
          <p:cNvPr id="6" name="Picture 5">
            <a:extLst>
              <a:ext uri="{FF2B5EF4-FFF2-40B4-BE49-F238E27FC236}">
                <a16:creationId xmlns:a16="http://schemas.microsoft.com/office/drawing/2014/main" id="{B8F56450-052C-0C41-9B85-27E38495456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07667" y="5478905"/>
            <a:ext cx="3100466" cy="1379095"/>
          </a:xfrm>
          <a:prstGeom prst="ellipse">
            <a:avLst/>
          </a:prstGeom>
          <a:ln>
            <a:noFill/>
          </a:ln>
          <a:effectLst>
            <a:softEdge rad="112500"/>
          </a:effectLst>
        </p:spPr>
      </p:pic>
    </p:spTree>
    <p:extLst>
      <p:ext uri="{BB962C8B-B14F-4D97-AF65-F5344CB8AC3E}">
        <p14:creationId xmlns:p14="http://schemas.microsoft.com/office/powerpoint/2010/main" val="1932902990"/>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07347-AC7D-A94F-AAA2-8E0701151F83}"/>
              </a:ext>
            </a:extLst>
          </p:cNvPr>
          <p:cNvSpPr>
            <a:spLocks noGrp="1"/>
          </p:cNvSpPr>
          <p:nvPr>
            <p:ph type="title"/>
          </p:nvPr>
        </p:nvSpPr>
        <p:spPr>
          <a:xfrm>
            <a:off x="-38100" y="269823"/>
            <a:ext cx="12192000" cy="1325563"/>
          </a:xfrm>
        </p:spPr>
        <p:txBody>
          <a:bodyPr>
            <a:noAutofit/>
          </a:bodyPr>
          <a:lstStyle/>
          <a:p>
            <a:pPr algn="ctr"/>
            <a:r>
              <a:rPr lang="en-US" sz="13800" dirty="0">
                <a:ln w="0"/>
                <a:solidFill>
                  <a:srgbClr val="C00000">
                    <a:alpha val="26000"/>
                  </a:srgbClr>
                </a:solidFill>
                <a:effectLst>
                  <a:outerShdw blurRad="38100" dist="19050" dir="2700000" algn="tl" rotWithShape="0">
                    <a:schemeClr val="dk1">
                      <a:alpha val="40000"/>
                    </a:schemeClr>
                  </a:outerShdw>
                </a:effectLst>
                <a:latin typeface="Helvetica" pitchFamily="2" charset="0"/>
              </a:rPr>
              <a:t>PSA</a:t>
            </a:r>
          </a:p>
        </p:txBody>
      </p:sp>
      <p:sp>
        <p:nvSpPr>
          <p:cNvPr id="3" name="Content Placeholder 2">
            <a:extLst>
              <a:ext uri="{FF2B5EF4-FFF2-40B4-BE49-F238E27FC236}">
                <a16:creationId xmlns:a16="http://schemas.microsoft.com/office/drawing/2014/main" id="{D0DE7DD0-40D1-5845-AB14-582BC84903EC}"/>
              </a:ext>
            </a:extLst>
          </p:cNvPr>
          <p:cNvSpPr>
            <a:spLocks noGrp="1"/>
          </p:cNvSpPr>
          <p:nvPr>
            <p:ph idx="1"/>
          </p:nvPr>
        </p:nvSpPr>
        <p:spPr>
          <a:xfrm>
            <a:off x="800100" y="1660733"/>
            <a:ext cx="10515600" cy="4351338"/>
          </a:xfrm>
        </p:spPr>
        <p:txBody>
          <a:bodyPr>
            <a:normAutofit/>
          </a:bodyPr>
          <a:lstStyle/>
          <a:p>
            <a:pPr marL="0" indent="0">
              <a:buNone/>
            </a:pPr>
            <a:r>
              <a:rPr lang="en-US" sz="3600" dirty="0"/>
              <a:t>The percentage of free PSA can help tell what kind of prostate problem you have. </a:t>
            </a:r>
          </a:p>
          <a:p>
            <a:r>
              <a:rPr lang="en-US" sz="3600" dirty="0"/>
              <a:t>If both </a:t>
            </a:r>
            <a:r>
              <a:rPr lang="en-US" sz="3600" b="1" u="sng" dirty="0"/>
              <a:t>total</a:t>
            </a:r>
            <a:r>
              <a:rPr lang="en-US" sz="3600" u="sng" dirty="0"/>
              <a:t> PSA </a:t>
            </a:r>
            <a:r>
              <a:rPr lang="en-US" sz="3600" dirty="0"/>
              <a:t>and </a:t>
            </a:r>
            <a:r>
              <a:rPr lang="en-US" sz="3600" b="1" u="sng" dirty="0"/>
              <a:t>free</a:t>
            </a:r>
            <a:r>
              <a:rPr lang="en-US" sz="3600" u="sng" dirty="0"/>
              <a:t> PSA </a:t>
            </a:r>
            <a:r>
              <a:rPr lang="en-US" sz="3600" dirty="0"/>
              <a:t>are higher than normal (high percentage of free PSA), this suggests </a:t>
            </a:r>
            <a:r>
              <a:rPr lang="en-US" sz="3600" dirty="0" err="1"/>
              <a:t>BPH</a:t>
            </a:r>
            <a:r>
              <a:rPr lang="en-US" sz="3600" dirty="0"/>
              <a:t> rather than cancer. </a:t>
            </a:r>
          </a:p>
          <a:p>
            <a:r>
              <a:rPr lang="en-US" sz="3600" dirty="0"/>
              <a:t>If total PSA is high but free PSA is not (low percentage of free PSA), cancer is more likely.</a:t>
            </a:r>
          </a:p>
        </p:txBody>
      </p:sp>
      <p:pic>
        <p:nvPicPr>
          <p:cNvPr id="4" name="Picture 3">
            <a:extLst>
              <a:ext uri="{FF2B5EF4-FFF2-40B4-BE49-F238E27FC236}">
                <a16:creationId xmlns:a16="http://schemas.microsoft.com/office/drawing/2014/main" id="{5EF4DBA9-1CEA-2947-BA6D-AF29AAF142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07667" y="5478905"/>
            <a:ext cx="3100466" cy="1379095"/>
          </a:xfrm>
          <a:prstGeom prst="ellipse">
            <a:avLst/>
          </a:prstGeom>
          <a:ln>
            <a:noFill/>
          </a:ln>
          <a:effectLst>
            <a:softEdge rad="112500"/>
          </a:effectLst>
        </p:spPr>
      </p:pic>
    </p:spTree>
    <p:extLst>
      <p:ext uri="{BB962C8B-B14F-4D97-AF65-F5344CB8AC3E}">
        <p14:creationId xmlns:p14="http://schemas.microsoft.com/office/powerpoint/2010/main" val="192854878"/>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F5671-D22E-FC41-9499-7EB63696B6C6}"/>
              </a:ext>
            </a:extLst>
          </p:cNvPr>
          <p:cNvSpPr>
            <a:spLocks noGrp="1"/>
          </p:cNvSpPr>
          <p:nvPr>
            <p:ph type="title"/>
          </p:nvPr>
        </p:nvSpPr>
        <p:spPr/>
        <p:txBody>
          <a:bodyPr/>
          <a:lstStyle/>
          <a:p>
            <a:r>
              <a:rPr lang="en-US" dirty="0"/>
              <a:t>But, It’s In My Genes!</a:t>
            </a:r>
          </a:p>
        </p:txBody>
      </p:sp>
      <p:sp>
        <p:nvSpPr>
          <p:cNvPr id="3" name="Content Placeholder 2">
            <a:extLst>
              <a:ext uri="{FF2B5EF4-FFF2-40B4-BE49-F238E27FC236}">
                <a16:creationId xmlns:a16="http://schemas.microsoft.com/office/drawing/2014/main" id="{CFF5F393-1888-DB46-8121-D558EA639760}"/>
              </a:ext>
            </a:extLst>
          </p:cNvPr>
          <p:cNvSpPr>
            <a:spLocks noGrp="1"/>
          </p:cNvSpPr>
          <p:nvPr>
            <p:ph idx="1"/>
          </p:nvPr>
        </p:nvSpPr>
        <p:spPr>
          <a:xfrm>
            <a:off x="838200" y="1825625"/>
            <a:ext cx="4891088" cy="4351338"/>
          </a:xfrm>
        </p:spPr>
        <p:txBody>
          <a:bodyPr>
            <a:normAutofit fontScale="77500" lnSpcReduction="20000"/>
          </a:bodyPr>
          <a:lstStyle/>
          <a:p>
            <a:pPr marL="0" indent="0">
              <a:lnSpc>
                <a:spcPct val="150000"/>
              </a:lnSpc>
              <a:buNone/>
            </a:pPr>
            <a:r>
              <a:rPr lang="en-US" dirty="0"/>
              <a:t>Adherence to a healthy lifestyle </a:t>
            </a:r>
            <a:r>
              <a:rPr lang="en-US" b="1" u="sng" dirty="0"/>
              <a:t>reduces the risk</a:t>
            </a:r>
            <a:r>
              <a:rPr lang="en-US" dirty="0"/>
              <a:t> of metastatic disease and prostate cancer death among men at the highest genetic risk </a:t>
            </a:r>
            <a:r>
              <a:rPr lang="en-US" b="1" u="sng" dirty="0"/>
              <a:t>by four-fold</a:t>
            </a:r>
            <a:r>
              <a:rPr lang="en-US" dirty="0"/>
              <a:t>.</a:t>
            </a:r>
          </a:p>
          <a:p>
            <a:pPr marL="0" indent="0">
              <a:lnSpc>
                <a:spcPct val="150000"/>
              </a:lnSpc>
              <a:buNone/>
            </a:pPr>
            <a:r>
              <a:rPr lang="en-US" dirty="0"/>
              <a:t>Lifestyle modifications are the most potent force in gene expression. Epigenetic evidence suggests that with in 3 months gene expression responds to positive lifestyle changes. </a:t>
            </a:r>
          </a:p>
        </p:txBody>
      </p:sp>
      <p:sp>
        <p:nvSpPr>
          <p:cNvPr id="4" name="TextBox 3">
            <a:extLst>
              <a:ext uri="{FF2B5EF4-FFF2-40B4-BE49-F238E27FC236}">
                <a16:creationId xmlns:a16="http://schemas.microsoft.com/office/drawing/2014/main" id="{6FEF1581-AFAF-D843-8F48-6B87DA79E3C9}"/>
              </a:ext>
            </a:extLst>
          </p:cNvPr>
          <p:cNvSpPr txBox="1"/>
          <p:nvPr/>
        </p:nvSpPr>
        <p:spPr>
          <a:xfrm>
            <a:off x="4873004" y="6488668"/>
            <a:ext cx="2445991" cy="369332"/>
          </a:xfrm>
          <a:prstGeom prst="rect">
            <a:avLst/>
          </a:prstGeom>
          <a:noFill/>
        </p:spPr>
        <p:txBody>
          <a:bodyPr wrap="none" rtlCol="0">
            <a:spAutoFit/>
          </a:bodyPr>
          <a:lstStyle/>
          <a:p>
            <a:r>
              <a:rPr lang="en-US" dirty="0" err="1"/>
              <a:t>Eur</a:t>
            </a:r>
            <a:r>
              <a:rPr lang="en-US" dirty="0"/>
              <a:t> Urol. 83(4):343-351.</a:t>
            </a:r>
          </a:p>
        </p:txBody>
      </p:sp>
      <p:pic>
        <p:nvPicPr>
          <p:cNvPr id="6" name="Picture 5">
            <a:extLst>
              <a:ext uri="{FF2B5EF4-FFF2-40B4-BE49-F238E27FC236}">
                <a16:creationId xmlns:a16="http://schemas.microsoft.com/office/drawing/2014/main" id="{17CDB386-FD9B-0A4F-A2BF-30BB13F802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72275" y="1140619"/>
            <a:ext cx="4729162" cy="45767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13235730"/>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3439-6693-7846-99F9-3FA06F0C2B77}"/>
              </a:ext>
            </a:extLst>
          </p:cNvPr>
          <p:cNvSpPr>
            <a:spLocks noGrp="1"/>
          </p:cNvSpPr>
          <p:nvPr>
            <p:ph type="title"/>
          </p:nvPr>
        </p:nvSpPr>
        <p:spPr>
          <a:xfrm>
            <a:off x="381000" y="-120651"/>
            <a:ext cx="10515600" cy="1325563"/>
          </a:xfrm>
        </p:spPr>
        <p:txBody>
          <a:bodyPr/>
          <a:lstStyle/>
          <a:p>
            <a:r>
              <a:rPr lang="en-US" dirty="0"/>
              <a:t>Food and Prostate Cancer</a:t>
            </a:r>
          </a:p>
        </p:txBody>
      </p:sp>
      <p:pic>
        <p:nvPicPr>
          <p:cNvPr id="7" name="Content Placeholder 6">
            <a:extLst>
              <a:ext uri="{FF2B5EF4-FFF2-40B4-BE49-F238E27FC236}">
                <a16:creationId xmlns:a16="http://schemas.microsoft.com/office/drawing/2014/main" id="{B5072983-BBED-FF46-8A8B-BCD8F88F2F30}"/>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500063" y="1226598"/>
            <a:ext cx="3345061" cy="501759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ontent Placeholder 3">
            <a:extLst>
              <a:ext uri="{FF2B5EF4-FFF2-40B4-BE49-F238E27FC236}">
                <a16:creationId xmlns:a16="http://schemas.microsoft.com/office/drawing/2014/main" id="{D20B5703-A29E-5743-A4FD-B1CACD9978DC}"/>
              </a:ext>
            </a:extLst>
          </p:cNvPr>
          <p:cNvSpPr>
            <a:spLocks noGrp="1"/>
          </p:cNvSpPr>
          <p:nvPr>
            <p:ph sz="half" idx="2"/>
          </p:nvPr>
        </p:nvSpPr>
        <p:spPr>
          <a:xfrm>
            <a:off x="4314825" y="1128718"/>
            <a:ext cx="7400924" cy="5372100"/>
          </a:xfrm>
        </p:spPr>
        <p:txBody>
          <a:bodyPr>
            <a:normAutofit/>
          </a:bodyPr>
          <a:lstStyle/>
          <a:p>
            <a:pPr marL="0" indent="0">
              <a:buNone/>
            </a:pPr>
            <a:r>
              <a:rPr lang="en-US" dirty="0"/>
              <a:t>Consumption of certain nutrients (</a:t>
            </a:r>
            <a:r>
              <a:rPr lang="en-US" b="1" dirty="0"/>
              <a:t>saturated and trans fatty acids</a:t>
            </a:r>
            <a:r>
              <a:rPr lang="en-US" dirty="0"/>
              <a:t>) and food products (e.g., </a:t>
            </a:r>
            <a:r>
              <a:rPr lang="en-US" b="1" dirty="0"/>
              <a:t>processed meat products</a:t>
            </a:r>
            <a:r>
              <a:rPr lang="en-US" dirty="0"/>
              <a:t>) leads to the disruption of prostate hormonal regulation, induction of oxidative stress and inflammation, and alteration of growth factor signaling and lipid metabolism, which all contribute to prostate carcinogenesis. </a:t>
            </a:r>
          </a:p>
          <a:p>
            <a:pPr marL="0" indent="0">
              <a:buNone/>
            </a:pPr>
            <a:r>
              <a:rPr lang="en-US" dirty="0"/>
              <a:t>On the other hand, a high consumption of </a:t>
            </a:r>
            <a:r>
              <a:rPr lang="en-US" b="1" dirty="0"/>
              <a:t>vegetables, fruits, and whole grain products exerts protective and/or therapeutic effects</a:t>
            </a:r>
            <a:r>
              <a:rPr lang="en-US" dirty="0"/>
              <a:t>. Special bioactive functions are assigned to compounds such as flavonoids, stilbenes, and lycopene.</a:t>
            </a:r>
          </a:p>
        </p:txBody>
      </p:sp>
      <p:sp>
        <p:nvSpPr>
          <p:cNvPr id="5" name="TextBox 4">
            <a:extLst>
              <a:ext uri="{FF2B5EF4-FFF2-40B4-BE49-F238E27FC236}">
                <a16:creationId xmlns:a16="http://schemas.microsoft.com/office/drawing/2014/main" id="{9B3A1593-5D1D-D941-8172-001F56F6AC7B}"/>
              </a:ext>
            </a:extLst>
          </p:cNvPr>
          <p:cNvSpPr txBox="1"/>
          <p:nvPr/>
        </p:nvSpPr>
        <p:spPr>
          <a:xfrm>
            <a:off x="5025290" y="6488668"/>
            <a:ext cx="2141420" cy="369332"/>
          </a:xfrm>
          <a:prstGeom prst="rect">
            <a:avLst/>
          </a:prstGeom>
          <a:noFill/>
        </p:spPr>
        <p:txBody>
          <a:bodyPr wrap="none" rtlCol="0">
            <a:spAutoFit/>
          </a:bodyPr>
          <a:lstStyle/>
          <a:p>
            <a:r>
              <a:rPr lang="en-US" dirty="0"/>
              <a:t>Nutrients. 13(2):496.</a:t>
            </a:r>
          </a:p>
        </p:txBody>
      </p:sp>
    </p:spTree>
    <p:extLst>
      <p:ext uri="{BB962C8B-B14F-4D97-AF65-F5344CB8AC3E}">
        <p14:creationId xmlns:p14="http://schemas.microsoft.com/office/powerpoint/2010/main" val="50726953"/>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FD998-B4AD-CC48-8DB2-4787702AE33F}"/>
              </a:ext>
            </a:extLst>
          </p:cNvPr>
          <p:cNvSpPr>
            <a:spLocks noGrp="1"/>
          </p:cNvSpPr>
          <p:nvPr>
            <p:ph type="title"/>
          </p:nvPr>
        </p:nvSpPr>
        <p:spPr/>
        <p:txBody>
          <a:bodyPr/>
          <a:lstStyle/>
          <a:p>
            <a:r>
              <a:rPr lang="en-US" dirty="0"/>
              <a:t>Meat and Prostate Cancer.</a:t>
            </a:r>
          </a:p>
        </p:txBody>
      </p:sp>
      <p:sp>
        <p:nvSpPr>
          <p:cNvPr id="3" name="Content Placeholder 2">
            <a:extLst>
              <a:ext uri="{FF2B5EF4-FFF2-40B4-BE49-F238E27FC236}">
                <a16:creationId xmlns:a16="http://schemas.microsoft.com/office/drawing/2014/main" id="{64376B63-3871-4940-B6F4-E7E6363B2DAC}"/>
              </a:ext>
            </a:extLst>
          </p:cNvPr>
          <p:cNvSpPr>
            <a:spLocks noGrp="1"/>
          </p:cNvSpPr>
          <p:nvPr>
            <p:ph idx="1"/>
          </p:nvPr>
        </p:nvSpPr>
        <p:spPr>
          <a:xfrm>
            <a:off x="838200" y="1825625"/>
            <a:ext cx="6076950" cy="4351338"/>
          </a:xfrm>
        </p:spPr>
        <p:txBody>
          <a:bodyPr>
            <a:normAutofit/>
          </a:bodyPr>
          <a:lstStyle/>
          <a:p>
            <a:pPr marL="0" indent="0">
              <a:lnSpc>
                <a:spcPct val="150000"/>
              </a:lnSpc>
              <a:buNone/>
            </a:pPr>
            <a:r>
              <a:rPr lang="en-US" sz="3200" dirty="0"/>
              <a:t>Greater total </a:t>
            </a:r>
            <a:r>
              <a:rPr lang="en-US" sz="3200" b="1" dirty="0"/>
              <a:t>meat</a:t>
            </a:r>
            <a:r>
              <a:rPr lang="en-US" sz="3200" dirty="0"/>
              <a:t> consumption more than </a:t>
            </a:r>
            <a:r>
              <a:rPr lang="en-US" sz="3200" b="1" dirty="0"/>
              <a:t>doubles the risk </a:t>
            </a:r>
            <a:r>
              <a:rPr lang="en-US" sz="3200" dirty="0"/>
              <a:t>of prostate cancer.  (OR = 2.74).</a:t>
            </a:r>
          </a:p>
        </p:txBody>
      </p:sp>
      <p:sp>
        <p:nvSpPr>
          <p:cNvPr id="4" name="TextBox 3">
            <a:extLst>
              <a:ext uri="{FF2B5EF4-FFF2-40B4-BE49-F238E27FC236}">
                <a16:creationId xmlns:a16="http://schemas.microsoft.com/office/drawing/2014/main" id="{2BF01E11-94BE-4047-BCC6-E7AD47E204BE}"/>
              </a:ext>
            </a:extLst>
          </p:cNvPr>
          <p:cNvSpPr txBox="1"/>
          <p:nvPr/>
        </p:nvSpPr>
        <p:spPr>
          <a:xfrm>
            <a:off x="5047892" y="6488668"/>
            <a:ext cx="2096215" cy="369332"/>
          </a:xfrm>
          <a:prstGeom prst="rect">
            <a:avLst/>
          </a:prstGeom>
          <a:noFill/>
        </p:spPr>
        <p:txBody>
          <a:bodyPr wrap="none" rtlCol="0">
            <a:spAutoFit/>
          </a:bodyPr>
          <a:lstStyle/>
          <a:p>
            <a:r>
              <a:rPr lang="en-US" dirty="0"/>
              <a:t>Sci Rep. 13(1):4382. </a:t>
            </a:r>
          </a:p>
        </p:txBody>
      </p:sp>
      <p:pic>
        <p:nvPicPr>
          <p:cNvPr id="6" name="Picture 5">
            <a:extLst>
              <a:ext uri="{FF2B5EF4-FFF2-40B4-BE49-F238E27FC236}">
                <a16:creationId xmlns:a16="http://schemas.microsoft.com/office/drawing/2014/main" id="{7932A6A1-355E-FF42-B09F-8156F8A513A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67599" y="771525"/>
            <a:ext cx="3857625" cy="57435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337360043"/>
      </p:ext>
    </p:extLst>
  </p:cSld>
  <p:clrMapOvr>
    <a:masterClrMapping/>
  </p:clrMapOvr>
  <p:transition>
    <p:strips dir="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2E730-B10E-C148-AFAD-1031EA517933}"/>
              </a:ext>
            </a:extLst>
          </p:cNvPr>
          <p:cNvSpPr>
            <a:spLocks noGrp="1"/>
          </p:cNvSpPr>
          <p:nvPr>
            <p:ph type="title"/>
          </p:nvPr>
        </p:nvSpPr>
        <p:spPr>
          <a:xfrm>
            <a:off x="4829175" y="365125"/>
            <a:ext cx="6524625" cy="1325563"/>
          </a:xfrm>
        </p:spPr>
        <p:txBody>
          <a:bodyPr>
            <a:normAutofit/>
          </a:bodyPr>
          <a:lstStyle/>
          <a:p>
            <a:r>
              <a:rPr lang="en-US" dirty="0"/>
              <a:t>The Incredible Edible Egg?</a:t>
            </a:r>
          </a:p>
        </p:txBody>
      </p:sp>
      <p:sp>
        <p:nvSpPr>
          <p:cNvPr id="4" name="Content Placeholder 3">
            <a:extLst>
              <a:ext uri="{FF2B5EF4-FFF2-40B4-BE49-F238E27FC236}">
                <a16:creationId xmlns:a16="http://schemas.microsoft.com/office/drawing/2014/main" id="{BF803E12-C47D-B74C-94AE-D9DCFF306E65}"/>
              </a:ext>
            </a:extLst>
          </p:cNvPr>
          <p:cNvSpPr>
            <a:spLocks noGrp="1"/>
          </p:cNvSpPr>
          <p:nvPr>
            <p:ph sz="half" idx="1"/>
          </p:nvPr>
        </p:nvSpPr>
        <p:spPr>
          <a:xfrm>
            <a:off x="6818519" y="1690688"/>
            <a:ext cx="5181600" cy="4351338"/>
          </a:xfrm>
        </p:spPr>
        <p:txBody>
          <a:bodyPr>
            <a:normAutofit lnSpcReduction="10000"/>
          </a:bodyPr>
          <a:lstStyle/>
          <a:p>
            <a:pPr marL="0" indent="0">
              <a:lnSpc>
                <a:spcPct val="150000"/>
              </a:lnSpc>
              <a:buNone/>
            </a:pPr>
            <a:r>
              <a:rPr lang="en-US" sz="3200" dirty="0"/>
              <a:t>Men who consumed 2.5 or more eggs per week had an 81% increased risk of lethal prostate cancer compared to men who consumed less than 0.5 eggs per week.</a:t>
            </a:r>
          </a:p>
          <a:p>
            <a:pPr marL="0" indent="0">
              <a:lnSpc>
                <a:spcPct val="150000"/>
              </a:lnSpc>
              <a:buNone/>
            </a:pPr>
            <a:endParaRPr lang="en-US" sz="3200" dirty="0"/>
          </a:p>
        </p:txBody>
      </p:sp>
      <p:pic>
        <p:nvPicPr>
          <p:cNvPr id="7" name="Content Placeholder 6">
            <a:extLst>
              <a:ext uri="{FF2B5EF4-FFF2-40B4-BE49-F238E27FC236}">
                <a16:creationId xmlns:a16="http://schemas.microsoft.com/office/drawing/2014/main" id="{9DD2FA05-3A9A-7D49-B502-1946EEFF67C2}"/>
              </a:ext>
            </a:extLst>
          </p:cNvPr>
          <p:cNvPicPr>
            <a:picLocks noGrp="1" noChangeAspect="1"/>
          </p:cNvPicPr>
          <p:nvPr>
            <p:ph sz="half" idx="2"/>
          </p:nvPr>
        </p:nvPicPr>
        <p:blipFill>
          <a:blip r:embed="rId3" cstate="email">
            <a:extLst>
              <a:ext uri="{BEBA8EAE-BF5A-486C-A8C5-ECC9F3942E4B}">
                <a14:imgProps xmlns:a14="http://schemas.microsoft.com/office/drawing/2010/main">
                  <a14:imgLayer r:embed="rId4">
                    <a14:imgEffect>
                      <a14:backgroundRemoval t="1014" b="100000" l="4924" r="98069">
                        <a14:foregroundMark x1="35868" y1="15031" x2="35868" y2="15031"/>
                        <a14:foregroundMark x1="65967" y1="24107" x2="65967" y2="24107"/>
                        <a14:foregroundMark x1="68453" y1="9253" x2="68453" y2="9253"/>
                        <a14:foregroundMark x1="79170" y1="26295" x2="79170" y2="26295"/>
                        <a14:foregroundMark x1="39585" y1="15031" x2="39585" y2="15031"/>
                        <a14:foregroundMark x1="82476" y1="24380" x2="82476" y2="24380"/>
                        <a14:foregroundMark x1="65556" y1="20534" x2="65556" y2="20534"/>
                        <a14:foregroundMark x1="86169" y1="23270" x2="86169" y2="23270"/>
                        <a14:foregroundMark x1="47429" y1="18603" x2="47429" y2="18603"/>
                        <a14:foregroundMark x1="87787" y1="22465" x2="87787" y2="22465"/>
                        <a14:foregroundMark x1="43399" y1="16302" x2="43399" y2="16302"/>
                        <a14:foregroundMark x1="30944" y1="13180" x2="30944" y2="13180"/>
                        <a14:foregroundMark x1="59546" y1="14001" x2="59546" y2="14001"/>
                        <a14:foregroundMark x1="55371" y1="3975" x2="55371" y2="3975"/>
                        <a14:foregroundMark x1="74487" y1="6775" x2="74487" y2="6775"/>
                        <a14:foregroundMark x1="75332" y1="18764" x2="75332" y2="18764"/>
                        <a14:foregroundMark x1="47478" y1="14339" x2="47478" y2="14339"/>
                        <a14:foregroundMark x1="50060" y1="17042" x2="50060" y2="17042"/>
                        <a14:foregroundMark x1="46971" y1="15481" x2="46971" y2="15481"/>
                        <a14:foregroundMark x1="41926" y1="21564" x2="41926" y2="21564"/>
                        <a14:foregroundMark x1="41926" y1="19424" x2="41926" y2="19424"/>
                        <a14:foregroundMark x1="41685" y1="20245" x2="41685" y2="20245"/>
                        <a14:foregroundMark x1="41926" y1="22304" x2="41926" y2="22304"/>
                        <a14:foregroundMark x1="41926" y1="22304" x2="41926" y2="22304"/>
                        <a14:foregroundMark x1="40937" y1="15401" x2="40937" y2="15401"/>
                        <a14:foregroundMark x1="52402" y1="14339" x2="52402" y2="14339"/>
                        <a14:foregroundMark x1="49819" y1="10959" x2="49819" y2="10959"/>
                        <a14:foregroundMark x1="52040" y1="7016" x2="52040" y2="7016"/>
                        <a14:foregroundMark x1="75453" y1="13679" x2="75453" y2="13679"/>
                        <a14:foregroundMark x1="72749" y1="6357" x2="72749" y2="6357"/>
                        <a14:foregroundMark x1="70529" y1="6598" x2="70529" y2="6598"/>
                      </a14:backgroundRemoval>
                    </a14:imgEffect>
                  </a14:imgLayer>
                </a14:imgProps>
              </a:ext>
              <a:ext uri="{28A0092B-C50C-407E-A947-70E740481C1C}">
                <a14:useLocalDpi xmlns:a14="http://schemas.microsoft.com/office/drawing/2010/main"/>
              </a:ext>
            </a:extLst>
          </a:blip>
          <a:stretch>
            <a:fillRect/>
          </a:stretch>
        </p:blipFill>
        <p:spPr>
          <a:xfrm>
            <a:off x="-328613" y="-878060"/>
            <a:ext cx="5157788" cy="7736061"/>
          </a:xfrm>
        </p:spPr>
      </p:pic>
      <p:sp>
        <p:nvSpPr>
          <p:cNvPr id="3" name="TextBox 2">
            <a:extLst>
              <a:ext uri="{FF2B5EF4-FFF2-40B4-BE49-F238E27FC236}">
                <a16:creationId xmlns:a16="http://schemas.microsoft.com/office/drawing/2014/main" id="{734D1A32-C7C8-CD4C-B190-D8AD03DC1C65}"/>
              </a:ext>
            </a:extLst>
          </p:cNvPr>
          <p:cNvSpPr txBox="1"/>
          <p:nvPr/>
        </p:nvSpPr>
        <p:spPr>
          <a:xfrm>
            <a:off x="6818519" y="6315075"/>
            <a:ext cx="3826497" cy="369332"/>
          </a:xfrm>
          <a:prstGeom prst="rect">
            <a:avLst/>
          </a:prstGeom>
          <a:noFill/>
        </p:spPr>
        <p:txBody>
          <a:bodyPr wrap="none" rtlCol="0">
            <a:spAutoFit/>
          </a:bodyPr>
          <a:lstStyle/>
          <a:p>
            <a:r>
              <a:rPr lang="en-US" dirty="0"/>
              <a:t>Cancer </a:t>
            </a:r>
            <a:r>
              <a:rPr lang="en-US" dirty="0" err="1"/>
              <a:t>Prev</a:t>
            </a:r>
            <a:r>
              <a:rPr lang="en-US" dirty="0"/>
              <a:t> Res (</a:t>
            </a:r>
            <a:r>
              <a:rPr lang="en-US" dirty="0" err="1"/>
              <a:t>Phila</a:t>
            </a:r>
            <a:r>
              <a:rPr lang="en-US" dirty="0"/>
              <a:t>). 4(12):2110-21.</a:t>
            </a:r>
          </a:p>
        </p:txBody>
      </p:sp>
    </p:spTree>
    <p:extLst>
      <p:ext uri="{BB962C8B-B14F-4D97-AF65-F5344CB8AC3E}">
        <p14:creationId xmlns:p14="http://schemas.microsoft.com/office/powerpoint/2010/main" val="2377077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7B315-CE43-CC4E-9947-7DB0E836977D}"/>
              </a:ext>
            </a:extLst>
          </p:cNvPr>
          <p:cNvSpPr>
            <a:spLocks noGrp="1"/>
          </p:cNvSpPr>
          <p:nvPr>
            <p:ph type="title"/>
          </p:nvPr>
        </p:nvSpPr>
        <p:spPr>
          <a:xfrm>
            <a:off x="838200" y="365125"/>
            <a:ext cx="5076825" cy="1325563"/>
          </a:xfrm>
        </p:spPr>
        <p:txBody>
          <a:bodyPr>
            <a:normAutofit/>
          </a:bodyPr>
          <a:lstStyle/>
          <a:p>
            <a:r>
              <a:rPr lang="en-US" sz="3200" dirty="0"/>
              <a:t>Prostate Cancer Loves Keto!</a:t>
            </a:r>
          </a:p>
        </p:txBody>
      </p:sp>
      <p:sp>
        <p:nvSpPr>
          <p:cNvPr id="3" name="Content Placeholder 2">
            <a:extLst>
              <a:ext uri="{FF2B5EF4-FFF2-40B4-BE49-F238E27FC236}">
                <a16:creationId xmlns:a16="http://schemas.microsoft.com/office/drawing/2014/main" id="{F3DC570F-7591-2A4E-8EDA-F703027F5424}"/>
              </a:ext>
            </a:extLst>
          </p:cNvPr>
          <p:cNvSpPr>
            <a:spLocks noGrp="1"/>
          </p:cNvSpPr>
          <p:nvPr>
            <p:ph idx="1"/>
          </p:nvPr>
        </p:nvSpPr>
        <p:spPr>
          <a:xfrm>
            <a:off x="838200" y="1825625"/>
            <a:ext cx="5076825" cy="4351338"/>
          </a:xfrm>
        </p:spPr>
        <p:txBody>
          <a:bodyPr>
            <a:normAutofit/>
          </a:bodyPr>
          <a:lstStyle/>
          <a:p>
            <a:pPr marL="0" indent="0">
              <a:lnSpc>
                <a:spcPct val="150000"/>
              </a:lnSpc>
              <a:buNone/>
            </a:pPr>
            <a:r>
              <a:rPr lang="en-US" b="1" dirty="0"/>
              <a:t>Low Carb </a:t>
            </a:r>
            <a:r>
              <a:rPr lang="en-US" dirty="0"/>
              <a:t>Diets Not Helpful For Prostate Cancer.</a:t>
            </a:r>
          </a:p>
          <a:p>
            <a:pPr marL="0" indent="0">
              <a:lnSpc>
                <a:spcPct val="150000"/>
              </a:lnSpc>
              <a:buNone/>
            </a:pPr>
            <a:r>
              <a:rPr lang="en-US" b="1" dirty="0"/>
              <a:t>Prostate cancer </a:t>
            </a:r>
            <a:r>
              <a:rPr lang="en-US" dirty="0"/>
              <a:t>is more dependent for its metabolism on fatty acids (</a:t>
            </a:r>
            <a:r>
              <a:rPr lang="en-US" b="1" dirty="0"/>
              <a:t>keto</a:t>
            </a:r>
            <a:r>
              <a:rPr lang="en-US" dirty="0"/>
              <a:t>) than glucose. </a:t>
            </a:r>
          </a:p>
        </p:txBody>
      </p:sp>
      <p:sp>
        <p:nvSpPr>
          <p:cNvPr id="4" name="TextBox 3">
            <a:extLst>
              <a:ext uri="{FF2B5EF4-FFF2-40B4-BE49-F238E27FC236}">
                <a16:creationId xmlns:a16="http://schemas.microsoft.com/office/drawing/2014/main" id="{F7681D33-9D0C-444B-BBEB-582587029051}"/>
              </a:ext>
            </a:extLst>
          </p:cNvPr>
          <p:cNvSpPr txBox="1"/>
          <p:nvPr/>
        </p:nvSpPr>
        <p:spPr>
          <a:xfrm>
            <a:off x="4498704" y="6488668"/>
            <a:ext cx="3194592" cy="369332"/>
          </a:xfrm>
          <a:prstGeom prst="rect">
            <a:avLst/>
          </a:prstGeom>
          <a:noFill/>
        </p:spPr>
        <p:txBody>
          <a:bodyPr wrap="none" rtlCol="0">
            <a:spAutoFit/>
          </a:bodyPr>
          <a:lstStyle/>
          <a:p>
            <a:r>
              <a:rPr lang="en-US" dirty="0"/>
              <a:t>Carcinogenesis. 43(2):115-125.</a:t>
            </a:r>
          </a:p>
        </p:txBody>
      </p:sp>
      <p:pic>
        <p:nvPicPr>
          <p:cNvPr id="6" name="Picture 5">
            <a:extLst>
              <a:ext uri="{FF2B5EF4-FFF2-40B4-BE49-F238E27FC236}">
                <a16:creationId xmlns:a16="http://schemas.microsoft.com/office/drawing/2014/main" id="{E9286214-1C07-A240-A428-8DEC8305DAC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6000" y="764381"/>
            <a:ext cx="5486163" cy="53292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21894786"/>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AD11E-EF9A-844E-94B5-E1FD7FCD2A11}"/>
              </a:ext>
            </a:extLst>
          </p:cNvPr>
          <p:cNvSpPr>
            <a:spLocks noGrp="1"/>
          </p:cNvSpPr>
          <p:nvPr>
            <p:ph type="title"/>
          </p:nvPr>
        </p:nvSpPr>
        <p:spPr>
          <a:xfrm>
            <a:off x="223837" y="0"/>
            <a:ext cx="10515600" cy="1325563"/>
          </a:xfrm>
        </p:spPr>
        <p:txBody>
          <a:bodyPr/>
          <a:lstStyle/>
          <a:p>
            <a:r>
              <a:rPr lang="en-US" dirty="0"/>
              <a:t>The Gut-Prostate Axis and Leaky Gut</a:t>
            </a:r>
          </a:p>
        </p:txBody>
      </p:sp>
      <p:sp>
        <p:nvSpPr>
          <p:cNvPr id="3" name="Content Placeholder 2">
            <a:extLst>
              <a:ext uri="{FF2B5EF4-FFF2-40B4-BE49-F238E27FC236}">
                <a16:creationId xmlns:a16="http://schemas.microsoft.com/office/drawing/2014/main" id="{F7A80D0B-B00D-D44C-A9BE-F4FBBB90A611}"/>
              </a:ext>
            </a:extLst>
          </p:cNvPr>
          <p:cNvSpPr>
            <a:spLocks noGrp="1"/>
          </p:cNvSpPr>
          <p:nvPr>
            <p:ph idx="1"/>
          </p:nvPr>
        </p:nvSpPr>
        <p:spPr>
          <a:xfrm>
            <a:off x="223837" y="1460500"/>
            <a:ext cx="5219701" cy="4840288"/>
          </a:xfrm>
        </p:spPr>
        <p:txBody>
          <a:bodyPr>
            <a:normAutofit/>
          </a:bodyPr>
          <a:lstStyle/>
          <a:p>
            <a:pPr marL="0" indent="0">
              <a:buNone/>
            </a:pPr>
            <a:r>
              <a:rPr lang="en-US" dirty="0"/>
              <a:t>Men with high-risk prostate cancer share a specific gut microbiome. </a:t>
            </a:r>
          </a:p>
          <a:p>
            <a:pPr marL="0" indent="0">
              <a:buNone/>
            </a:pPr>
            <a:r>
              <a:rPr lang="en-US" dirty="0"/>
              <a:t>Gut dysbiosis caused by the leakage of gut bacterial metabolites, such as short-chain fatty acids and lipopolysaccharide results in prostate cancer growth. </a:t>
            </a:r>
          </a:p>
          <a:p>
            <a:pPr marL="0" indent="0">
              <a:buNone/>
            </a:pPr>
            <a:r>
              <a:rPr lang="en-US" dirty="0"/>
              <a:t>Gut microbiota also play a role in the metabolism of androgen which could affect castration-resistant prostate cancer. </a:t>
            </a:r>
          </a:p>
        </p:txBody>
      </p:sp>
      <p:sp>
        <p:nvSpPr>
          <p:cNvPr id="4" name="TextBox 3">
            <a:extLst>
              <a:ext uri="{FF2B5EF4-FFF2-40B4-BE49-F238E27FC236}">
                <a16:creationId xmlns:a16="http://schemas.microsoft.com/office/drawing/2014/main" id="{986CC355-C52F-0B45-A86E-87F95BA69F17}"/>
              </a:ext>
            </a:extLst>
          </p:cNvPr>
          <p:cNvSpPr txBox="1"/>
          <p:nvPr/>
        </p:nvSpPr>
        <p:spPr>
          <a:xfrm>
            <a:off x="4670353" y="6488668"/>
            <a:ext cx="2851293" cy="369332"/>
          </a:xfrm>
          <a:prstGeom prst="rect">
            <a:avLst/>
          </a:prstGeom>
          <a:noFill/>
        </p:spPr>
        <p:txBody>
          <a:bodyPr wrap="none" rtlCol="0">
            <a:spAutoFit/>
          </a:bodyPr>
          <a:lstStyle/>
          <a:p>
            <a:r>
              <a:rPr lang="en-US" dirty="0"/>
              <a:t>Cancers (Basel). 15(5):1375. </a:t>
            </a:r>
          </a:p>
        </p:txBody>
      </p:sp>
      <p:pic>
        <p:nvPicPr>
          <p:cNvPr id="6" name="Picture 5">
            <a:extLst>
              <a:ext uri="{FF2B5EF4-FFF2-40B4-BE49-F238E27FC236}">
                <a16:creationId xmlns:a16="http://schemas.microsoft.com/office/drawing/2014/main" id="{47DC03E9-679B-0140-8CB9-29B039A8A7F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5653087" y="1771650"/>
            <a:ext cx="6096000" cy="39147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977061342"/>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0E1A6-1C75-344B-BF89-36A42175D6BC}"/>
              </a:ext>
            </a:extLst>
          </p:cNvPr>
          <p:cNvSpPr>
            <a:spLocks noGrp="1"/>
          </p:cNvSpPr>
          <p:nvPr>
            <p:ph type="title"/>
          </p:nvPr>
        </p:nvSpPr>
        <p:spPr>
          <a:xfrm>
            <a:off x="252412" y="0"/>
            <a:ext cx="10515600" cy="1325563"/>
          </a:xfrm>
        </p:spPr>
        <p:txBody>
          <a:bodyPr/>
          <a:lstStyle/>
          <a:p>
            <a:r>
              <a:rPr lang="en-US" b="1" dirty="0"/>
              <a:t>Inflammation </a:t>
            </a:r>
          </a:p>
        </p:txBody>
      </p:sp>
      <p:sp>
        <p:nvSpPr>
          <p:cNvPr id="3" name="Content Placeholder 2">
            <a:extLst>
              <a:ext uri="{FF2B5EF4-FFF2-40B4-BE49-F238E27FC236}">
                <a16:creationId xmlns:a16="http://schemas.microsoft.com/office/drawing/2014/main" id="{ADB69B05-853C-2C43-8978-E514E4611EEA}"/>
              </a:ext>
            </a:extLst>
          </p:cNvPr>
          <p:cNvSpPr>
            <a:spLocks noGrp="1"/>
          </p:cNvSpPr>
          <p:nvPr>
            <p:ph idx="1"/>
          </p:nvPr>
        </p:nvSpPr>
        <p:spPr>
          <a:xfrm>
            <a:off x="266699" y="1131886"/>
            <a:ext cx="4676776" cy="4775427"/>
          </a:xfrm>
        </p:spPr>
        <p:txBody>
          <a:bodyPr>
            <a:normAutofit fontScale="85000" lnSpcReduction="10000"/>
          </a:bodyPr>
          <a:lstStyle/>
          <a:p>
            <a:pPr marL="0" indent="0">
              <a:lnSpc>
                <a:spcPct val="150000"/>
              </a:lnSpc>
              <a:buNone/>
            </a:pPr>
            <a:r>
              <a:rPr lang="en-US" b="1" dirty="0"/>
              <a:t>Dietary patterns that increase body inflammation increase prostate cancer risk by 230%.</a:t>
            </a:r>
          </a:p>
          <a:p>
            <a:pPr>
              <a:lnSpc>
                <a:spcPct val="150000"/>
              </a:lnSpc>
            </a:pPr>
            <a:r>
              <a:rPr lang="en-US" b="1" dirty="0"/>
              <a:t>Animal products.</a:t>
            </a:r>
          </a:p>
          <a:p>
            <a:pPr>
              <a:lnSpc>
                <a:spcPct val="150000"/>
              </a:lnSpc>
            </a:pPr>
            <a:r>
              <a:rPr lang="en-US" b="1" dirty="0"/>
              <a:t>Fermented foods.</a:t>
            </a:r>
          </a:p>
          <a:p>
            <a:pPr>
              <a:lnSpc>
                <a:spcPct val="150000"/>
              </a:lnSpc>
            </a:pPr>
            <a:r>
              <a:rPr lang="en-US" b="1" dirty="0"/>
              <a:t>High fat and fried foods.</a:t>
            </a:r>
          </a:p>
          <a:p>
            <a:pPr>
              <a:lnSpc>
                <a:spcPct val="150000"/>
              </a:lnSpc>
            </a:pPr>
            <a:r>
              <a:rPr lang="en-US" b="1" dirty="0"/>
              <a:t>Processed foods lacking naturally occurring antioxidants. </a:t>
            </a:r>
          </a:p>
        </p:txBody>
      </p:sp>
      <p:sp>
        <p:nvSpPr>
          <p:cNvPr id="4" name="TextBox 3">
            <a:extLst>
              <a:ext uri="{FF2B5EF4-FFF2-40B4-BE49-F238E27FC236}">
                <a16:creationId xmlns:a16="http://schemas.microsoft.com/office/drawing/2014/main" id="{23CD989B-E639-D541-8C2C-E3B407C6239A}"/>
              </a:ext>
            </a:extLst>
          </p:cNvPr>
          <p:cNvSpPr txBox="1"/>
          <p:nvPr/>
        </p:nvSpPr>
        <p:spPr>
          <a:xfrm>
            <a:off x="3542673" y="6488668"/>
            <a:ext cx="5106654" cy="369332"/>
          </a:xfrm>
          <a:prstGeom prst="rect">
            <a:avLst/>
          </a:prstGeom>
          <a:noFill/>
        </p:spPr>
        <p:txBody>
          <a:bodyPr wrap="none" rtlCol="0">
            <a:spAutoFit/>
          </a:bodyPr>
          <a:lstStyle/>
          <a:p>
            <a:r>
              <a:rPr lang="en-US" dirty="0"/>
              <a:t>Cancer Epidemiol Biomarkers Prev. 31(9):1760-1768.</a:t>
            </a:r>
          </a:p>
        </p:txBody>
      </p:sp>
      <p:pic>
        <p:nvPicPr>
          <p:cNvPr id="6" name="Picture 5">
            <a:extLst>
              <a:ext uri="{FF2B5EF4-FFF2-40B4-BE49-F238E27FC236}">
                <a16:creationId xmlns:a16="http://schemas.microsoft.com/office/drawing/2014/main" id="{12E3C582-BDEC-2A47-B645-3D017FAA329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86338" y="1173162"/>
            <a:ext cx="6767512" cy="45116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08061715"/>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C5992-405B-0040-ABD8-6A12C2C1C9BE}"/>
              </a:ext>
            </a:extLst>
          </p:cNvPr>
          <p:cNvSpPr>
            <a:spLocks noGrp="1"/>
          </p:cNvSpPr>
          <p:nvPr>
            <p:ph type="title"/>
          </p:nvPr>
        </p:nvSpPr>
        <p:spPr/>
        <p:txBody>
          <a:bodyPr/>
          <a:lstStyle/>
          <a:p>
            <a:r>
              <a:rPr lang="en-US" dirty="0"/>
              <a:t>Cheese </a:t>
            </a:r>
          </a:p>
        </p:txBody>
      </p:sp>
      <p:sp>
        <p:nvSpPr>
          <p:cNvPr id="3" name="Content Placeholder 2">
            <a:extLst>
              <a:ext uri="{FF2B5EF4-FFF2-40B4-BE49-F238E27FC236}">
                <a16:creationId xmlns:a16="http://schemas.microsoft.com/office/drawing/2014/main" id="{7EC78FC9-1F8F-2146-85CC-2ACA23A7A9F2}"/>
              </a:ext>
            </a:extLst>
          </p:cNvPr>
          <p:cNvSpPr>
            <a:spLocks noGrp="1"/>
          </p:cNvSpPr>
          <p:nvPr>
            <p:ph idx="1"/>
          </p:nvPr>
        </p:nvSpPr>
        <p:spPr>
          <a:xfrm>
            <a:off x="795337" y="1739900"/>
            <a:ext cx="4176713" cy="4351338"/>
          </a:xfrm>
        </p:spPr>
        <p:txBody>
          <a:bodyPr>
            <a:normAutofit/>
          </a:bodyPr>
          <a:lstStyle/>
          <a:p>
            <a:pPr marL="0" indent="0">
              <a:lnSpc>
                <a:spcPct val="150000"/>
              </a:lnSpc>
              <a:buNone/>
            </a:pPr>
            <a:r>
              <a:rPr lang="en-US" sz="3600" dirty="0"/>
              <a:t>Eating cheese is a risk factor for prostate cancer.</a:t>
            </a:r>
          </a:p>
          <a:p>
            <a:pPr marL="0" indent="0">
              <a:lnSpc>
                <a:spcPct val="150000"/>
              </a:lnSpc>
              <a:buNone/>
            </a:pPr>
            <a:r>
              <a:rPr lang="en-US" sz="3600" dirty="0"/>
              <a:t>It’s fermented, high fat and oxidized. </a:t>
            </a:r>
          </a:p>
        </p:txBody>
      </p:sp>
      <p:sp>
        <p:nvSpPr>
          <p:cNvPr id="4" name="TextBox 3">
            <a:extLst>
              <a:ext uri="{FF2B5EF4-FFF2-40B4-BE49-F238E27FC236}">
                <a16:creationId xmlns:a16="http://schemas.microsoft.com/office/drawing/2014/main" id="{B61B21CC-8795-6940-861B-6C77D2A00119}"/>
              </a:ext>
            </a:extLst>
          </p:cNvPr>
          <p:cNvSpPr txBox="1"/>
          <p:nvPr/>
        </p:nvSpPr>
        <p:spPr>
          <a:xfrm>
            <a:off x="4544517" y="6488668"/>
            <a:ext cx="3102965" cy="369332"/>
          </a:xfrm>
          <a:prstGeom prst="rect">
            <a:avLst/>
          </a:prstGeom>
          <a:noFill/>
        </p:spPr>
        <p:txBody>
          <a:bodyPr wrap="none" rtlCol="0">
            <a:spAutoFit/>
          </a:bodyPr>
          <a:lstStyle/>
          <a:p>
            <a:r>
              <a:rPr lang="en-US" dirty="0"/>
              <a:t>Am J </a:t>
            </a:r>
            <a:r>
              <a:rPr lang="en-US" dirty="0" err="1"/>
              <a:t>Clin</a:t>
            </a:r>
            <a:r>
              <a:rPr lang="en-US" dirty="0"/>
              <a:t> </a:t>
            </a:r>
            <a:r>
              <a:rPr lang="en-US" dirty="0" err="1"/>
              <a:t>Nutr</a:t>
            </a:r>
            <a:r>
              <a:rPr lang="en-US" dirty="0"/>
              <a:t>. 101(1):87-117.</a:t>
            </a:r>
          </a:p>
        </p:txBody>
      </p:sp>
      <p:pic>
        <p:nvPicPr>
          <p:cNvPr id="6" name="Picture 5">
            <a:extLst>
              <a:ext uri="{FF2B5EF4-FFF2-40B4-BE49-F238E27FC236}">
                <a16:creationId xmlns:a16="http://schemas.microsoft.com/office/drawing/2014/main" id="{EF8CF6B8-0644-2A42-8837-E2CBF210EF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48197" y="1814512"/>
            <a:ext cx="5983377" cy="39639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785024021"/>
      </p:ext>
    </p:extLst>
  </p:cSld>
  <p:clrMapOvr>
    <a:masterClrMapping/>
  </p:clrMapOvr>
  <p:transition>
    <p:strips dir="r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AE976-7669-EC4D-8AF2-6AD6583898B4}"/>
              </a:ext>
            </a:extLst>
          </p:cNvPr>
          <p:cNvSpPr>
            <a:spLocks noGrp="1"/>
          </p:cNvSpPr>
          <p:nvPr>
            <p:ph type="ctrTitle"/>
          </p:nvPr>
        </p:nvSpPr>
        <p:spPr>
          <a:xfrm>
            <a:off x="1524000" y="0"/>
            <a:ext cx="9144000" cy="1193800"/>
          </a:xfrm>
        </p:spPr>
        <p:txBody>
          <a:bodyPr>
            <a:prstTxWarp prst="textTriangle">
              <a:avLst>
                <a:gd name="adj" fmla="val 12899"/>
              </a:avLst>
            </a:prstTxWarp>
          </a:bodyPr>
          <a:lstStyle/>
          <a:p>
            <a:r>
              <a:rPr lang="en-US" b="1" dirty="0"/>
              <a:t>Prostate Cancer</a:t>
            </a:r>
          </a:p>
        </p:txBody>
      </p:sp>
      <p:sp>
        <p:nvSpPr>
          <p:cNvPr id="3" name="Subtitle 2">
            <a:extLst>
              <a:ext uri="{FF2B5EF4-FFF2-40B4-BE49-F238E27FC236}">
                <a16:creationId xmlns:a16="http://schemas.microsoft.com/office/drawing/2014/main" id="{CD44D034-2054-2F46-B55A-5B0F136AB220}"/>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94392920-7100-294E-920E-B69FB0674B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10326" y="1528763"/>
            <a:ext cx="4571347" cy="41005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a:extLst>
              <a:ext uri="{FF2B5EF4-FFF2-40B4-BE49-F238E27FC236}">
                <a16:creationId xmlns:a16="http://schemas.microsoft.com/office/drawing/2014/main" id="{E4758E49-DD00-3F4C-A7B7-41DB247E012F}"/>
              </a:ext>
            </a:extLst>
          </p:cNvPr>
          <p:cNvSpPr txBox="1"/>
          <p:nvPr/>
        </p:nvSpPr>
        <p:spPr>
          <a:xfrm>
            <a:off x="1171575" y="6015038"/>
            <a:ext cx="10144125" cy="623233"/>
          </a:xfrm>
          <a:prstGeom prst="rect">
            <a:avLst/>
          </a:prstGeom>
          <a:noFill/>
        </p:spPr>
        <p:txBody>
          <a:bodyPr wrap="none" rtlCol="0">
            <a:prstTxWarp prst="textDoubleWave1">
              <a:avLst/>
            </a:prstTxWarp>
            <a:spAutoFit/>
          </a:bodyPr>
          <a:lstStyle/>
          <a:p>
            <a:r>
              <a:rPr lang="en-US" sz="2800" b="1" dirty="0"/>
              <a:t>Mending Fences Before The Horses Get Out</a:t>
            </a:r>
          </a:p>
        </p:txBody>
      </p:sp>
    </p:spTree>
    <p:extLst>
      <p:ext uri="{BB962C8B-B14F-4D97-AF65-F5344CB8AC3E}">
        <p14:creationId xmlns:p14="http://schemas.microsoft.com/office/powerpoint/2010/main" val="3124415488"/>
      </p:ext>
    </p:extLst>
  </p:cSld>
  <p:clrMapOvr>
    <a:masterClrMapping/>
  </p:clrMapOvr>
  <p:transition>
    <p:strips dir="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F0EA1-8C45-1B4D-926F-C4529F5CB385}"/>
              </a:ext>
            </a:extLst>
          </p:cNvPr>
          <p:cNvSpPr>
            <a:spLocks noGrp="1"/>
          </p:cNvSpPr>
          <p:nvPr>
            <p:ph type="title"/>
          </p:nvPr>
        </p:nvSpPr>
        <p:spPr>
          <a:xfrm>
            <a:off x="838200" y="365125"/>
            <a:ext cx="5862638" cy="1325563"/>
          </a:xfrm>
        </p:spPr>
        <p:txBody>
          <a:bodyPr>
            <a:noAutofit/>
          </a:bodyPr>
          <a:lstStyle/>
          <a:p>
            <a:r>
              <a:rPr lang="en-US" sz="4000" dirty="0"/>
              <a:t>Sugar Sweetened Beverage or 100% Fruit Juice</a:t>
            </a:r>
          </a:p>
        </p:txBody>
      </p:sp>
      <p:sp>
        <p:nvSpPr>
          <p:cNvPr id="3" name="Content Placeholder 2">
            <a:extLst>
              <a:ext uri="{FF2B5EF4-FFF2-40B4-BE49-F238E27FC236}">
                <a16:creationId xmlns:a16="http://schemas.microsoft.com/office/drawing/2014/main" id="{A9785F45-F53A-874C-A5CE-E88E27636F7A}"/>
              </a:ext>
            </a:extLst>
          </p:cNvPr>
          <p:cNvSpPr>
            <a:spLocks noGrp="1"/>
          </p:cNvSpPr>
          <p:nvPr>
            <p:ph idx="1"/>
          </p:nvPr>
        </p:nvSpPr>
        <p:spPr>
          <a:xfrm>
            <a:off x="838200" y="1825625"/>
            <a:ext cx="5862638" cy="4351338"/>
          </a:xfrm>
        </p:spPr>
        <p:txBody>
          <a:bodyPr>
            <a:normAutofit/>
          </a:bodyPr>
          <a:lstStyle/>
          <a:p>
            <a:pPr marL="0" indent="0">
              <a:lnSpc>
                <a:spcPct val="150000"/>
              </a:lnSpc>
              <a:buNone/>
            </a:pPr>
            <a:r>
              <a:rPr lang="en-US" sz="3200" dirty="0"/>
              <a:t>Sweet beverages significantly increase the risk of Prostate Cancer.</a:t>
            </a:r>
          </a:p>
        </p:txBody>
      </p:sp>
      <p:sp>
        <p:nvSpPr>
          <p:cNvPr id="4" name="TextBox 3">
            <a:extLst>
              <a:ext uri="{FF2B5EF4-FFF2-40B4-BE49-F238E27FC236}">
                <a16:creationId xmlns:a16="http://schemas.microsoft.com/office/drawing/2014/main" id="{881E1CAF-9D6E-E847-A983-902FCF1C8399}"/>
              </a:ext>
            </a:extLst>
          </p:cNvPr>
          <p:cNvSpPr txBox="1"/>
          <p:nvPr/>
        </p:nvSpPr>
        <p:spPr>
          <a:xfrm>
            <a:off x="4301855" y="6488668"/>
            <a:ext cx="3588290" cy="369332"/>
          </a:xfrm>
          <a:prstGeom prst="rect">
            <a:avLst/>
          </a:prstGeom>
          <a:noFill/>
        </p:spPr>
        <p:txBody>
          <a:bodyPr wrap="none" rtlCol="0">
            <a:spAutoFit/>
          </a:bodyPr>
          <a:lstStyle/>
          <a:p>
            <a:r>
              <a:rPr lang="en-US" dirty="0" err="1"/>
              <a:t>Int</a:t>
            </a:r>
            <a:r>
              <a:rPr lang="en-US" dirty="0"/>
              <a:t> J </a:t>
            </a:r>
            <a:r>
              <a:rPr lang="en-US" dirty="0" err="1"/>
              <a:t>Behav</a:t>
            </a:r>
            <a:r>
              <a:rPr lang="en-US" dirty="0"/>
              <a:t> </a:t>
            </a:r>
            <a:r>
              <a:rPr lang="en-US" dirty="0" err="1"/>
              <a:t>Nutr</a:t>
            </a:r>
            <a:r>
              <a:rPr lang="en-US" dirty="0"/>
              <a:t> Phys Act. 20(1):58.</a:t>
            </a:r>
          </a:p>
        </p:txBody>
      </p:sp>
      <p:pic>
        <p:nvPicPr>
          <p:cNvPr id="6" name="Picture 5">
            <a:extLst>
              <a:ext uri="{FF2B5EF4-FFF2-40B4-BE49-F238E27FC236}">
                <a16:creationId xmlns:a16="http://schemas.microsoft.com/office/drawing/2014/main" id="{417D178E-A48D-3A47-A9F3-1B97BEF022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10425" y="364331"/>
            <a:ext cx="4572000" cy="61293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593904709"/>
      </p:ext>
    </p:extLst>
  </p:cSld>
  <p:clrMapOvr>
    <a:masterClrMapping/>
  </p:clrMapOvr>
  <p:transition>
    <p:strips dir="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ECCBD-DAB3-A04D-8F5D-5E8DEEC01832}"/>
              </a:ext>
            </a:extLst>
          </p:cNvPr>
          <p:cNvSpPr>
            <a:spLocks noGrp="1"/>
          </p:cNvSpPr>
          <p:nvPr>
            <p:ph type="title"/>
          </p:nvPr>
        </p:nvSpPr>
        <p:spPr>
          <a:xfrm>
            <a:off x="338137" y="179388"/>
            <a:ext cx="10515600" cy="1325563"/>
          </a:xfrm>
        </p:spPr>
        <p:txBody>
          <a:bodyPr/>
          <a:lstStyle/>
          <a:p>
            <a:r>
              <a:rPr lang="en-US" dirty="0"/>
              <a:t>Supper and Prostate Cancer</a:t>
            </a:r>
          </a:p>
        </p:txBody>
      </p:sp>
      <p:sp>
        <p:nvSpPr>
          <p:cNvPr id="3" name="Content Placeholder 2">
            <a:extLst>
              <a:ext uri="{FF2B5EF4-FFF2-40B4-BE49-F238E27FC236}">
                <a16:creationId xmlns:a16="http://schemas.microsoft.com/office/drawing/2014/main" id="{2B7FB94C-60D0-3A4C-8EBC-34DA6E183862}"/>
              </a:ext>
            </a:extLst>
          </p:cNvPr>
          <p:cNvSpPr>
            <a:spLocks noGrp="1"/>
          </p:cNvSpPr>
          <p:nvPr>
            <p:ph idx="1"/>
          </p:nvPr>
        </p:nvSpPr>
        <p:spPr>
          <a:xfrm>
            <a:off x="338137" y="1639888"/>
            <a:ext cx="5133976" cy="4351338"/>
          </a:xfrm>
        </p:spPr>
        <p:txBody>
          <a:bodyPr>
            <a:normAutofit fontScale="92500"/>
          </a:bodyPr>
          <a:lstStyle/>
          <a:p>
            <a:pPr marL="0" indent="0">
              <a:lnSpc>
                <a:spcPct val="150000"/>
              </a:lnSpc>
              <a:buNone/>
            </a:pPr>
            <a:r>
              <a:rPr lang="en-US" dirty="0"/>
              <a:t>Eating an early supper/dinner, with at least 2 hours between the end of the meal and going to bed reduces prostate cancer risk by 26%.</a:t>
            </a:r>
          </a:p>
          <a:p>
            <a:pPr marL="0" indent="0">
              <a:lnSpc>
                <a:spcPct val="150000"/>
              </a:lnSpc>
              <a:buNone/>
            </a:pPr>
            <a:r>
              <a:rPr lang="en-US" dirty="0"/>
              <a:t>Eating supper/dinner immediately before going to bed increases prostate cancer growth. </a:t>
            </a:r>
          </a:p>
        </p:txBody>
      </p:sp>
      <p:sp>
        <p:nvSpPr>
          <p:cNvPr id="4" name="TextBox 3">
            <a:extLst>
              <a:ext uri="{FF2B5EF4-FFF2-40B4-BE49-F238E27FC236}">
                <a16:creationId xmlns:a16="http://schemas.microsoft.com/office/drawing/2014/main" id="{906F27ED-7337-B24D-B615-6DDBAB25968A}"/>
              </a:ext>
            </a:extLst>
          </p:cNvPr>
          <p:cNvSpPr txBox="1"/>
          <p:nvPr/>
        </p:nvSpPr>
        <p:spPr>
          <a:xfrm>
            <a:off x="4433365" y="6488668"/>
            <a:ext cx="3325269" cy="369332"/>
          </a:xfrm>
          <a:prstGeom prst="rect">
            <a:avLst/>
          </a:prstGeom>
          <a:noFill/>
        </p:spPr>
        <p:txBody>
          <a:bodyPr wrap="none" rtlCol="0">
            <a:spAutoFit/>
          </a:bodyPr>
          <a:lstStyle/>
          <a:p>
            <a:r>
              <a:rPr lang="en-US" dirty="0" err="1"/>
              <a:t>Int</a:t>
            </a:r>
            <a:r>
              <a:rPr lang="en-US" dirty="0"/>
              <a:t> J Cancer. 143(10):2380-2389.</a:t>
            </a:r>
          </a:p>
        </p:txBody>
      </p:sp>
      <p:pic>
        <p:nvPicPr>
          <p:cNvPr id="6" name="Picture 5">
            <a:extLst>
              <a:ext uri="{FF2B5EF4-FFF2-40B4-BE49-F238E27FC236}">
                <a16:creationId xmlns:a16="http://schemas.microsoft.com/office/drawing/2014/main" id="{CE43C5F3-919B-834B-9F6A-D4D9FCF753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03291" y="1600199"/>
            <a:ext cx="6192392" cy="41290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228801731"/>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B70FC-711C-3E4C-A077-622D9078E2CE}"/>
              </a:ext>
            </a:extLst>
          </p:cNvPr>
          <p:cNvSpPr>
            <a:spLocks noGrp="1"/>
          </p:cNvSpPr>
          <p:nvPr>
            <p:ph type="title"/>
          </p:nvPr>
        </p:nvSpPr>
        <p:spPr/>
        <p:txBody>
          <a:bodyPr/>
          <a:lstStyle/>
          <a:p>
            <a:r>
              <a:rPr lang="en-US" dirty="0"/>
              <a:t>Blue Light At Night</a:t>
            </a:r>
          </a:p>
        </p:txBody>
      </p:sp>
      <p:sp>
        <p:nvSpPr>
          <p:cNvPr id="3" name="Content Placeholder 2">
            <a:extLst>
              <a:ext uri="{FF2B5EF4-FFF2-40B4-BE49-F238E27FC236}">
                <a16:creationId xmlns:a16="http://schemas.microsoft.com/office/drawing/2014/main" id="{C0F2D8E9-4A71-134B-B5EC-159F8096B2EC}"/>
              </a:ext>
            </a:extLst>
          </p:cNvPr>
          <p:cNvSpPr>
            <a:spLocks noGrp="1"/>
          </p:cNvSpPr>
          <p:nvPr>
            <p:ph idx="1"/>
          </p:nvPr>
        </p:nvSpPr>
        <p:spPr>
          <a:xfrm>
            <a:off x="838200" y="1825625"/>
            <a:ext cx="5257800" cy="4351338"/>
          </a:xfrm>
        </p:spPr>
        <p:txBody>
          <a:bodyPr>
            <a:normAutofit/>
          </a:bodyPr>
          <a:lstStyle/>
          <a:p>
            <a:r>
              <a:rPr lang="en-US" sz="3200" dirty="0"/>
              <a:t>The risk of prostate cancer risk doubles with exposure to light at night. </a:t>
            </a:r>
          </a:p>
        </p:txBody>
      </p:sp>
      <p:pic>
        <p:nvPicPr>
          <p:cNvPr id="5" name="Picture 4">
            <a:extLst>
              <a:ext uri="{FF2B5EF4-FFF2-40B4-BE49-F238E27FC236}">
                <a16:creationId xmlns:a16="http://schemas.microsoft.com/office/drawing/2014/main" id="{6FEAA6E1-1FFF-C54B-99FC-D7132BAA4BB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38715" y="485775"/>
            <a:ext cx="4572420" cy="58864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a:extLst>
              <a:ext uri="{FF2B5EF4-FFF2-40B4-BE49-F238E27FC236}">
                <a16:creationId xmlns:a16="http://schemas.microsoft.com/office/drawing/2014/main" id="{4E7F9D3C-17FA-424A-BE1A-63AE24E1D46F}"/>
              </a:ext>
            </a:extLst>
          </p:cNvPr>
          <p:cNvSpPr txBox="1"/>
          <p:nvPr/>
        </p:nvSpPr>
        <p:spPr>
          <a:xfrm>
            <a:off x="4084936" y="6488668"/>
            <a:ext cx="4022127" cy="369332"/>
          </a:xfrm>
          <a:prstGeom prst="rect">
            <a:avLst/>
          </a:prstGeom>
          <a:noFill/>
        </p:spPr>
        <p:txBody>
          <a:bodyPr wrap="none" rtlCol="0">
            <a:spAutoFit/>
          </a:bodyPr>
          <a:lstStyle/>
          <a:p>
            <a:r>
              <a:rPr lang="en-US" dirty="0"/>
              <a:t>Environ Health </a:t>
            </a:r>
            <a:r>
              <a:rPr lang="en-US" dirty="0" err="1"/>
              <a:t>Perspect</a:t>
            </a:r>
            <a:r>
              <a:rPr lang="en-US" dirty="0"/>
              <a:t>. 126(4):047011. </a:t>
            </a:r>
          </a:p>
        </p:txBody>
      </p:sp>
    </p:spTree>
    <p:extLst>
      <p:ext uri="{BB962C8B-B14F-4D97-AF65-F5344CB8AC3E}">
        <p14:creationId xmlns:p14="http://schemas.microsoft.com/office/powerpoint/2010/main" val="2442371534"/>
      </p:ext>
    </p:extLst>
  </p:cSld>
  <p:clrMapOvr>
    <a:masterClrMapping/>
  </p:clrMapOvr>
  <p:transition>
    <p:strips dir="rd"/>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47E8C-5A3F-3C48-BB44-FF8D8EFD1A44}"/>
              </a:ext>
            </a:extLst>
          </p:cNvPr>
          <p:cNvSpPr>
            <a:spLocks noGrp="1"/>
          </p:cNvSpPr>
          <p:nvPr>
            <p:ph type="title"/>
          </p:nvPr>
        </p:nvSpPr>
        <p:spPr>
          <a:xfrm>
            <a:off x="280988" y="107950"/>
            <a:ext cx="10515600" cy="1325563"/>
          </a:xfrm>
        </p:spPr>
        <p:txBody>
          <a:bodyPr/>
          <a:lstStyle/>
          <a:p>
            <a:r>
              <a:rPr lang="en-US" dirty="0"/>
              <a:t>Supplements, Should I take them?</a:t>
            </a:r>
          </a:p>
        </p:txBody>
      </p:sp>
      <p:sp>
        <p:nvSpPr>
          <p:cNvPr id="3" name="Content Placeholder 2">
            <a:extLst>
              <a:ext uri="{FF2B5EF4-FFF2-40B4-BE49-F238E27FC236}">
                <a16:creationId xmlns:a16="http://schemas.microsoft.com/office/drawing/2014/main" id="{E0FA912B-1EA0-2340-AC03-AA90A2EAF3F3}"/>
              </a:ext>
            </a:extLst>
          </p:cNvPr>
          <p:cNvSpPr>
            <a:spLocks noGrp="1"/>
          </p:cNvSpPr>
          <p:nvPr>
            <p:ph idx="1"/>
          </p:nvPr>
        </p:nvSpPr>
        <p:spPr>
          <a:xfrm>
            <a:off x="280988" y="1568450"/>
            <a:ext cx="5257800" cy="4351338"/>
          </a:xfrm>
        </p:spPr>
        <p:txBody>
          <a:bodyPr>
            <a:normAutofit/>
          </a:bodyPr>
          <a:lstStyle/>
          <a:p>
            <a:pPr marL="0" indent="0">
              <a:lnSpc>
                <a:spcPct val="150000"/>
              </a:lnSpc>
              <a:buNone/>
            </a:pPr>
            <a:r>
              <a:rPr lang="en-US" sz="3200" dirty="0"/>
              <a:t>Supplementing with selenium, iron, copper and magnesium can increase prostate cancer.</a:t>
            </a:r>
          </a:p>
          <a:p>
            <a:pPr>
              <a:lnSpc>
                <a:spcPct val="150000"/>
              </a:lnSpc>
            </a:pPr>
            <a:endParaRPr lang="en-US" sz="3200" dirty="0"/>
          </a:p>
          <a:p>
            <a:pPr>
              <a:lnSpc>
                <a:spcPct val="150000"/>
              </a:lnSpc>
            </a:pPr>
            <a:endParaRPr lang="en-US" sz="3200" dirty="0"/>
          </a:p>
          <a:p>
            <a:pPr>
              <a:lnSpc>
                <a:spcPct val="150000"/>
              </a:lnSpc>
            </a:pPr>
            <a:endParaRPr lang="en-US" sz="3200" dirty="0"/>
          </a:p>
        </p:txBody>
      </p:sp>
      <p:sp>
        <p:nvSpPr>
          <p:cNvPr id="4" name="TextBox 3">
            <a:extLst>
              <a:ext uri="{FF2B5EF4-FFF2-40B4-BE49-F238E27FC236}">
                <a16:creationId xmlns:a16="http://schemas.microsoft.com/office/drawing/2014/main" id="{F97C8837-E512-1D49-92A1-33CDE92CF4D9}"/>
              </a:ext>
            </a:extLst>
          </p:cNvPr>
          <p:cNvSpPr txBox="1"/>
          <p:nvPr/>
        </p:nvSpPr>
        <p:spPr>
          <a:xfrm>
            <a:off x="4110424" y="6488668"/>
            <a:ext cx="3971152" cy="369332"/>
          </a:xfrm>
          <a:prstGeom prst="rect">
            <a:avLst/>
          </a:prstGeom>
          <a:noFill/>
        </p:spPr>
        <p:txBody>
          <a:bodyPr wrap="none" rtlCol="0">
            <a:spAutoFit/>
          </a:bodyPr>
          <a:lstStyle/>
          <a:p>
            <a:r>
              <a:rPr lang="en-US" dirty="0"/>
              <a:t>Cancer Inform. 22:11769351231168006.</a:t>
            </a:r>
          </a:p>
        </p:txBody>
      </p:sp>
      <p:pic>
        <p:nvPicPr>
          <p:cNvPr id="6" name="Picture 5">
            <a:extLst>
              <a:ext uri="{FF2B5EF4-FFF2-40B4-BE49-F238E27FC236}">
                <a16:creationId xmlns:a16="http://schemas.microsoft.com/office/drawing/2014/main" id="{DB2FE007-896A-D247-AD24-1B76E82C6BA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7078265" y="610790"/>
            <a:ext cx="3843338" cy="57650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490170023"/>
      </p:ext>
    </p:extLst>
  </p:cSld>
  <p:clrMapOvr>
    <a:masterClrMapping/>
  </p:clrMapOvr>
  <p:transition>
    <p:strips dir="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CF09C4E-D581-5143-9DA3-ADC9977E4E23}"/>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875" b="100000" l="9906" r="97642"/>
                    </a14:imgEffect>
                  </a14:imgLayer>
                </a14:imgProps>
              </a:ext>
              <a:ext uri="{28A0092B-C50C-407E-A947-70E740481C1C}">
                <a14:useLocalDpi xmlns:a14="http://schemas.microsoft.com/office/drawing/2010/main"/>
              </a:ext>
            </a:extLst>
          </a:blip>
          <a:stretch>
            <a:fillRect/>
          </a:stretch>
        </p:blipFill>
        <p:spPr>
          <a:xfrm>
            <a:off x="7648575" y="0"/>
            <a:ext cx="4543425" cy="6858000"/>
          </a:xfrm>
          <a:prstGeom prst="rect">
            <a:avLst/>
          </a:prstGeom>
        </p:spPr>
      </p:pic>
      <p:sp>
        <p:nvSpPr>
          <p:cNvPr id="2" name="Title 1">
            <a:extLst>
              <a:ext uri="{FF2B5EF4-FFF2-40B4-BE49-F238E27FC236}">
                <a16:creationId xmlns:a16="http://schemas.microsoft.com/office/drawing/2014/main" id="{5D2DAA73-E83F-7C4D-9E7E-6FF84551993C}"/>
              </a:ext>
            </a:extLst>
          </p:cNvPr>
          <p:cNvSpPr>
            <a:spLocks noGrp="1"/>
          </p:cNvSpPr>
          <p:nvPr>
            <p:ph type="title"/>
          </p:nvPr>
        </p:nvSpPr>
        <p:spPr/>
        <p:txBody>
          <a:bodyPr/>
          <a:lstStyle/>
          <a:p>
            <a:r>
              <a:rPr lang="en-US" dirty="0"/>
              <a:t>Dyeing to Impress the Neighbors?</a:t>
            </a:r>
          </a:p>
        </p:txBody>
      </p:sp>
      <p:sp>
        <p:nvSpPr>
          <p:cNvPr id="3" name="Content Placeholder 2">
            <a:extLst>
              <a:ext uri="{FF2B5EF4-FFF2-40B4-BE49-F238E27FC236}">
                <a16:creationId xmlns:a16="http://schemas.microsoft.com/office/drawing/2014/main" id="{0BA0A175-9AC0-2D47-B259-01AA52D62000}"/>
              </a:ext>
            </a:extLst>
          </p:cNvPr>
          <p:cNvSpPr>
            <a:spLocks noGrp="1"/>
          </p:cNvSpPr>
          <p:nvPr>
            <p:ph idx="1"/>
          </p:nvPr>
        </p:nvSpPr>
        <p:spPr>
          <a:xfrm>
            <a:off x="838200" y="1825625"/>
            <a:ext cx="5257800" cy="4351338"/>
          </a:xfrm>
        </p:spPr>
        <p:txBody>
          <a:bodyPr>
            <a:normAutofit/>
          </a:bodyPr>
          <a:lstStyle/>
          <a:p>
            <a:pPr marL="0" indent="0">
              <a:lnSpc>
                <a:spcPct val="150000"/>
              </a:lnSpc>
              <a:buNone/>
            </a:pPr>
            <a:r>
              <a:rPr lang="en-US" sz="3200" dirty="0"/>
              <a:t>Men who use </a:t>
            </a:r>
            <a:r>
              <a:rPr lang="en-US" sz="4000" b="1" dirty="0"/>
              <a:t>hair dyes </a:t>
            </a:r>
            <a:r>
              <a:rPr lang="en-US" sz="3200" dirty="0"/>
              <a:t>have a 77% higher prostate cancer risk than men who don’t.</a:t>
            </a:r>
          </a:p>
        </p:txBody>
      </p:sp>
      <p:sp>
        <p:nvSpPr>
          <p:cNvPr id="4" name="TextBox 3">
            <a:extLst>
              <a:ext uri="{FF2B5EF4-FFF2-40B4-BE49-F238E27FC236}">
                <a16:creationId xmlns:a16="http://schemas.microsoft.com/office/drawing/2014/main" id="{DE91D501-765E-5A40-8C0E-54B5F3A123A0}"/>
              </a:ext>
            </a:extLst>
          </p:cNvPr>
          <p:cNvSpPr txBox="1"/>
          <p:nvPr/>
        </p:nvSpPr>
        <p:spPr>
          <a:xfrm>
            <a:off x="4740885" y="6488668"/>
            <a:ext cx="2710229" cy="369332"/>
          </a:xfrm>
          <a:prstGeom prst="rect">
            <a:avLst/>
          </a:prstGeom>
          <a:noFill/>
        </p:spPr>
        <p:txBody>
          <a:bodyPr wrap="none" rtlCol="0">
            <a:spAutoFit/>
          </a:bodyPr>
          <a:lstStyle/>
          <a:p>
            <a:r>
              <a:rPr lang="en-US" dirty="0"/>
              <a:t>Cancer. 128(6):1260-1266. </a:t>
            </a:r>
          </a:p>
        </p:txBody>
      </p:sp>
    </p:spTree>
    <p:extLst>
      <p:ext uri="{BB962C8B-B14F-4D97-AF65-F5344CB8AC3E}">
        <p14:creationId xmlns:p14="http://schemas.microsoft.com/office/powerpoint/2010/main" val="3577012824"/>
      </p:ext>
    </p:extLst>
  </p:cSld>
  <p:clrMapOvr>
    <a:masterClrMapping/>
  </p:clrMapOvr>
  <p:transition>
    <p:strips dir="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38CD0-8049-6041-92C5-A64E873C9B4F}"/>
              </a:ext>
            </a:extLst>
          </p:cNvPr>
          <p:cNvSpPr>
            <a:spLocks noGrp="1"/>
          </p:cNvSpPr>
          <p:nvPr>
            <p:ph type="title"/>
          </p:nvPr>
        </p:nvSpPr>
        <p:spPr/>
        <p:txBody>
          <a:bodyPr/>
          <a:lstStyle/>
          <a:p>
            <a:r>
              <a:rPr lang="en-US" dirty="0"/>
              <a:t>Mercury</a:t>
            </a:r>
          </a:p>
        </p:txBody>
      </p:sp>
      <p:sp>
        <p:nvSpPr>
          <p:cNvPr id="4" name="Content Placeholder 3">
            <a:extLst>
              <a:ext uri="{FF2B5EF4-FFF2-40B4-BE49-F238E27FC236}">
                <a16:creationId xmlns:a16="http://schemas.microsoft.com/office/drawing/2014/main" id="{F93D7E67-B3ED-6444-93D7-88160A54B2DA}"/>
              </a:ext>
            </a:extLst>
          </p:cNvPr>
          <p:cNvSpPr>
            <a:spLocks noGrp="1"/>
          </p:cNvSpPr>
          <p:nvPr>
            <p:ph sz="half" idx="1"/>
          </p:nvPr>
        </p:nvSpPr>
        <p:spPr/>
        <p:txBody>
          <a:bodyPr/>
          <a:lstStyle/>
          <a:p>
            <a:pPr marL="0" indent="0">
              <a:buNone/>
            </a:pPr>
            <a:r>
              <a:rPr lang="en-US" dirty="0"/>
              <a:t>Prostate cancer risk increases by 40x with exposure to mercury. </a:t>
            </a:r>
          </a:p>
          <a:p>
            <a:r>
              <a:rPr lang="en-US" dirty="0"/>
              <a:t>Tooth fillings (amalgams).</a:t>
            </a:r>
          </a:p>
          <a:p>
            <a:r>
              <a:rPr lang="en-US" dirty="0"/>
              <a:t>Vaccines.</a:t>
            </a:r>
          </a:p>
          <a:p>
            <a:r>
              <a:rPr lang="en-US" dirty="0"/>
              <a:t>Fish.</a:t>
            </a:r>
          </a:p>
          <a:p>
            <a:r>
              <a:rPr lang="en-US" dirty="0"/>
              <a:t>High fructose corn syrup.</a:t>
            </a:r>
          </a:p>
        </p:txBody>
      </p:sp>
      <p:pic>
        <p:nvPicPr>
          <p:cNvPr id="8" name="Content Placeholder 7">
            <a:extLst>
              <a:ext uri="{FF2B5EF4-FFF2-40B4-BE49-F238E27FC236}">
                <a16:creationId xmlns:a16="http://schemas.microsoft.com/office/drawing/2014/main" id="{AE4FC738-AE90-0D42-A7C7-209E32ED9783}"/>
              </a:ext>
            </a:extLst>
          </p:cNvPr>
          <p:cNvPicPr>
            <a:picLocks noGrp="1" noChangeAspect="1"/>
          </p:cNvPicPr>
          <p:nvPr>
            <p:ph sz="half" idx="2"/>
          </p:nvPr>
        </p:nvPicPr>
        <p:blipFill>
          <a:blip r:embed="rId3" cstate="email">
            <a:extLst>
              <a:ext uri="{BEBA8EAE-BF5A-486C-A8C5-ECC9F3942E4B}">
                <a14:imgProps xmlns:a14="http://schemas.microsoft.com/office/drawing/2010/main">
                  <a14:imgLayer r:embed="rId4">
                    <a14:imgEffect>
                      <a14:backgroundRemoval t="10000" b="90000" l="7813" r="93542"/>
                    </a14:imgEffect>
                    <a14:imgEffect>
                      <a14:brightnessContrast bright="28000"/>
                    </a14:imgEffect>
                  </a14:imgLayer>
                </a14:imgProps>
              </a:ext>
              <a:ext uri="{28A0092B-C50C-407E-A947-70E740481C1C}">
                <a14:useLocalDpi xmlns:a14="http://schemas.microsoft.com/office/drawing/2010/main"/>
              </a:ext>
            </a:extLst>
          </a:blip>
          <a:stretch>
            <a:fillRect/>
          </a:stretch>
        </p:blipFill>
        <p:spPr>
          <a:xfrm>
            <a:off x="6096000" y="1815017"/>
            <a:ext cx="5181600" cy="3458154"/>
          </a:xfrm>
        </p:spPr>
      </p:pic>
      <p:sp>
        <p:nvSpPr>
          <p:cNvPr id="6" name="TextBox 5">
            <a:extLst>
              <a:ext uri="{FF2B5EF4-FFF2-40B4-BE49-F238E27FC236}">
                <a16:creationId xmlns:a16="http://schemas.microsoft.com/office/drawing/2014/main" id="{4F6CD78A-9FFE-0048-AC35-21188002B091}"/>
              </a:ext>
            </a:extLst>
          </p:cNvPr>
          <p:cNvSpPr txBox="1"/>
          <p:nvPr/>
        </p:nvSpPr>
        <p:spPr>
          <a:xfrm>
            <a:off x="4421663" y="6488668"/>
            <a:ext cx="3348674" cy="369332"/>
          </a:xfrm>
          <a:prstGeom prst="rect">
            <a:avLst/>
          </a:prstGeom>
          <a:noFill/>
        </p:spPr>
        <p:txBody>
          <a:bodyPr wrap="none" rtlCol="0">
            <a:spAutoFit/>
          </a:bodyPr>
          <a:lstStyle/>
          <a:p>
            <a:r>
              <a:rPr lang="en-US" dirty="0"/>
              <a:t> Environ Int. 121(Pt 2):1179-1184.</a:t>
            </a:r>
          </a:p>
        </p:txBody>
      </p:sp>
    </p:spTree>
    <p:extLst>
      <p:ext uri="{BB962C8B-B14F-4D97-AF65-F5344CB8AC3E}">
        <p14:creationId xmlns:p14="http://schemas.microsoft.com/office/powerpoint/2010/main" val="3524868617"/>
      </p:ext>
    </p:extLst>
  </p:cSld>
  <p:clrMapOvr>
    <a:masterClrMapping/>
  </p:clrMapOvr>
  <p:transition>
    <p:strips dir="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09AE2-C750-FA49-8AA6-A879C6C0D381}"/>
              </a:ext>
            </a:extLst>
          </p:cNvPr>
          <p:cNvSpPr>
            <a:spLocks noGrp="1"/>
          </p:cNvSpPr>
          <p:nvPr>
            <p:ph type="title"/>
          </p:nvPr>
        </p:nvSpPr>
        <p:spPr>
          <a:xfrm>
            <a:off x="295275" y="207963"/>
            <a:ext cx="10515600" cy="1325563"/>
          </a:xfrm>
        </p:spPr>
        <p:txBody>
          <a:bodyPr/>
          <a:lstStyle/>
          <a:p>
            <a:r>
              <a:rPr lang="en-US" dirty="0"/>
              <a:t>MSG and Prostate Cancer</a:t>
            </a:r>
          </a:p>
        </p:txBody>
      </p:sp>
      <p:sp>
        <p:nvSpPr>
          <p:cNvPr id="3" name="Content Placeholder 2">
            <a:extLst>
              <a:ext uri="{FF2B5EF4-FFF2-40B4-BE49-F238E27FC236}">
                <a16:creationId xmlns:a16="http://schemas.microsoft.com/office/drawing/2014/main" id="{2F9FC1F8-8243-2A42-897F-52C4AE0B9EAA}"/>
              </a:ext>
            </a:extLst>
          </p:cNvPr>
          <p:cNvSpPr>
            <a:spLocks noGrp="1"/>
          </p:cNvSpPr>
          <p:nvPr>
            <p:ph idx="1"/>
          </p:nvPr>
        </p:nvSpPr>
        <p:spPr>
          <a:xfrm>
            <a:off x="295275" y="1668463"/>
            <a:ext cx="5662613" cy="4351338"/>
          </a:xfrm>
        </p:spPr>
        <p:txBody>
          <a:bodyPr/>
          <a:lstStyle/>
          <a:p>
            <a:pPr marL="0" indent="0">
              <a:lnSpc>
                <a:spcPct val="114000"/>
              </a:lnSpc>
              <a:buNone/>
            </a:pPr>
            <a:r>
              <a:rPr lang="en-US" dirty="0"/>
              <a:t>Serum glutamate levels positively correlated with prostate cancer grade and aggressiveness.</a:t>
            </a:r>
          </a:p>
          <a:p>
            <a:pPr marL="0" indent="0">
              <a:lnSpc>
                <a:spcPct val="114000"/>
              </a:lnSpc>
              <a:buNone/>
            </a:pPr>
            <a:r>
              <a:rPr lang="en-US" dirty="0"/>
              <a:t>Glutamate deprivation or blockade decreases prostate cancer cells growth, migration, and invasion, and led to apoptotic cell death.</a:t>
            </a:r>
          </a:p>
        </p:txBody>
      </p:sp>
      <p:sp>
        <p:nvSpPr>
          <p:cNvPr id="4" name="TextBox 3">
            <a:extLst>
              <a:ext uri="{FF2B5EF4-FFF2-40B4-BE49-F238E27FC236}">
                <a16:creationId xmlns:a16="http://schemas.microsoft.com/office/drawing/2014/main" id="{1D0C4EF8-8181-5741-BAEF-F5AC037E2FE0}"/>
              </a:ext>
            </a:extLst>
          </p:cNvPr>
          <p:cNvSpPr txBox="1"/>
          <p:nvPr/>
        </p:nvSpPr>
        <p:spPr>
          <a:xfrm>
            <a:off x="4422721" y="6488668"/>
            <a:ext cx="3346557" cy="369332"/>
          </a:xfrm>
          <a:prstGeom prst="rect">
            <a:avLst/>
          </a:prstGeom>
          <a:noFill/>
        </p:spPr>
        <p:txBody>
          <a:bodyPr wrap="none" rtlCol="0">
            <a:spAutoFit/>
          </a:bodyPr>
          <a:lstStyle/>
          <a:p>
            <a:r>
              <a:rPr lang="en-US" dirty="0" err="1"/>
              <a:t>Clin</a:t>
            </a:r>
            <a:r>
              <a:rPr lang="en-US" dirty="0"/>
              <a:t> Cancer Res. 18(21):5888-901.</a:t>
            </a:r>
          </a:p>
        </p:txBody>
      </p:sp>
      <p:pic>
        <p:nvPicPr>
          <p:cNvPr id="6" name="Picture 5">
            <a:extLst>
              <a:ext uri="{FF2B5EF4-FFF2-40B4-BE49-F238E27FC236}">
                <a16:creationId xmlns:a16="http://schemas.microsoft.com/office/drawing/2014/main" id="{C90DB036-E217-FE45-A3F1-7230B654EA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671636"/>
            <a:ext cx="5762933" cy="38576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85850720"/>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91A1C-7686-6940-81B4-FDFE07DE69A6}"/>
              </a:ext>
            </a:extLst>
          </p:cNvPr>
          <p:cNvSpPr>
            <a:spLocks noGrp="1"/>
          </p:cNvSpPr>
          <p:nvPr>
            <p:ph type="title"/>
          </p:nvPr>
        </p:nvSpPr>
        <p:spPr/>
        <p:txBody>
          <a:bodyPr/>
          <a:lstStyle/>
          <a:p>
            <a:r>
              <a:rPr lang="en-US" dirty="0"/>
              <a:t>An Aspirin A Day?</a:t>
            </a:r>
          </a:p>
        </p:txBody>
      </p:sp>
      <p:sp>
        <p:nvSpPr>
          <p:cNvPr id="3" name="Content Placeholder 2">
            <a:extLst>
              <a:ext uri="{FF2B5EF4-FFF2-40B4-BE49-F238E27FC236}">
                <a16:creationId xmlns:a16="http://schemas.microsoft.com/office/drawing/2014/main" id="{31BBB717-6137-7B4B-9FC4-23F9FE4B6585}"/>
              </a:ext>
            </a:extLst>
          </p:cNvPr>
          <p:cNvSpPr>
            <a:spLocks noGrp="1"/>
          </p:cNvSpPr>
          <p:nvPr>
            <p:ph idx="1"/>
          </p:nvPr>
        </p:nvSpPr>
        <p:spPr>
          <a:xfrm>
            <a:off x="838200" y="1825625"/>
            <a:ext cx="5257800" cy="4351338"/>
          </a:xfrm>
        </p:spPr>
        <p:txBody>
          <a:bodyPr>
            <a:normAutofit/>
          </a:bodyPr>
          <a:lstStyle/>
          <a:p>
            <a:pPr marL="0" indent="0">
              <a:lnSpc>
                <a:spcPct val="150000"/>
              </a:lnSpc>
              <a:buNone/>
            </a:pPr>
            <a:r>
              <a:rPr lang="en-US" b="1" dirty="0"/>
              <a:t>Baby aspirin</a:t>
            </a:r>
            <a:r>
              <a:rPr lang="en-US" dirty="0"/>
              <a:t>, one a day </a:t>
            </a:r>
            <a:r>
              <a:rPr lang="en-US" b="1" dirty="0"/>
              <a:t>increases the risk</a:t>
            </a:r>
            <a:r>
              <a:rPr lang="en-US" dirty="0"/>
              <a:t> of aggressive prostate cancer by 27%,</a:t>
            </a:r>
          </a:p>
          <a:p>
            <a:pPr marL="0" indent="0">
              <a:lnSpc>
                <a:spcPct val="150000"/>
              </a:lnSpc>
              <a:buNone/>
            </a:pPr>
            <a:r>
              <a:rPr lang="en-US" dirty="0"/>
              <a:t>Other anti-inflammatory medicines, increase the risk for prostate cancer by 35%.</a:t>
            </a:r>
          </a:p>
          <a:p>
            <a:pPr marL="0" indent="0">
              <a:lnSpc>
                <a:spcPct val="150000"/>
              </a:lnSpc>
              <a:buNone/>
            </a:pPr>
            <a:endParaRPr lang="en-US" dirty="0"/>
          </a:p>
        </p:txBody>
      </p:sp>
      <p:sp>
        <p:nvSpPr>
          <p:cNvPr id="4" name="TextBox 3">
            <a:extLst>
              <a:ext uri="{FF2B5EF4-FFF2-40B4-BE49-F238E27FC236}">
                <a16:creationId xmlns:a16="http://schemas.microsoft.com/office/drawing/2014/main" id="{3FCD3485-1197-D04A-AC98-7C530C077928}"/>
              </a:ext>
            </a:extLst>
          </p:cNvPr>
          <p:cNvSpPr txBox="1"/>
          <p:nvPr/>
        </p:nvSpPr>
        <p:spPr>
          <a:xfrm>
            <a:off x="4147902" y="6488668"/>
            <a:ext cx="3896195" cy="369332"/>
          </a:xfrm>
          <a:prstGeom prst="rect">
            <a:avLst/>
          </a:prstGeom>
          <a:noFill/>
        </p:spPr>
        <p:txBody>
          <a:bodyPr wrap="none" rtlCol="0">
            <a:spAutoFit/>
          </a:bodyPr>
          <a:lstStyle/>
          <a:p>
            <a:r>
              <a:rPr lang="en-US" dirty="0"/>
              <a:t>Cancer Causes Control. 31(2):139-151.</a:t>
            </a:r>
          </a:p>
        </p:txBody>
      </p:sp>
      <p:pic>
        <p:nvPicPr>
          <p:cNvPr id="6" name="Picture 5">
            <a:extLst>
              <a:ext uri="{FF2B5EF4-FFF2-40B4-BE49-F238E27FC236}">
                <a16:creationId xmlns:a16="http://schemas.microsoft.com/office/drawing/2014/main" id="{E30876AB-E785-1446-B557-87310BA2215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38938" y="1092994"/>
            <a:ext cx="4572000" cy="46720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265864727"/>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E103D-28FC-0945-A673-513EC578F0D8}"/>
              </a:ext>
            </a:extLst>
          </p:cNvPr>
          <p:cNvSpPr>
            <a:spLocks noGrp="1"/>
          </p:cNvSpPr>
          <p:nvPr>
            <p:ph type="title"/>
          </p:nvPr>
        </p:nvSpPr>
        <p:spPr/>
        <p:txBody>
          <a:bodyPr>
            <a:normAutofit/>
          </a:bodyPr>
          <a:lstStyle/>
          <a:p>
            <a:r>
              <a:rPr lang="en-US" sz="3600" dirty="0"/>
              <a:t>Immune System, Natural Killer Cells and Prostate Cancer</a:t>
            </a:r>
          </a:p>
        </p:txBody>
      </p:sp>
      <p:sp>
        <p:nvSpPr>
          <p:cNvPr id="3" name="Content Placeholder 2">
            <a:extLst>
              <a:ext uri="{FF2B5EF4-FFF2-40B4-BE49-F238E27FC236}">
                <a16:creationId xmlns:a16="http://schemas.microsoft.com/office/drawing/2014/main" id="{3E870B42-AD13-9F44-976C-DCBE201A2EC5}"/>
              </a:ext>
            </a:extLst>
          </p:cNvPr>
          <p:cNvSpPr>
            <a:spLocks noGrp="1"/>
          </p:cNvSpPr>
          <p:nvPr>
            <p:ph idx="1"/>
          </p:nvPr>
        </p:nvSpPr>
        <p:spPr>
          <a:xfrm>
            <a:off x="838199" y="1825625"/>
            <a:ext cx="6176963" cy="4351338"/>
          </a:xfrm>
        </p:spPr>
        <p:txBody>
          <a:bodyPr>
            <a:normAutofit/>
          </a:bodyPr>
          <a:lstStyle/>
          <a:p>
            <a:pPr marL="0" indent="0">
              <a:lnSpc>
                <a:spcPct val="150000"/>
              </a:lnSpc>
              <a:buNone/>
            </a:pPr>
            <a:r>
              <a:rPr lang="en-US" sz="3200" dirty="0"/>
              <a:t>Men with a low natural killer cell level have five-times higher risk of prostate cancer when biopsied. </a:t>
            </a:r>
          </a:p>
          <a:p>
            <a:pPr marL="0" indent="0">
              <a:lnSpc>
                <a:spcPct val="150000"/>
              </a:lnSpc>
              <a:buNone/>
            </a:pPr>
            <a:r>
              <a:rPr lang="en-US" sz="3200" dirty="0"/>
              <a:t>See our pandemic prevention presentations.</a:t>
            </a:r>
          </a:p>
        </p:txBody>
      </p:sp>
      <p:sp>
        <p:nvSpPr>
          <p:cNvPr id="4" name="TextBox 3">
            <a:extLst>
              <a:ext uri="{FF2B5EF4-FFF2-40B4-BE49-F238E27FC236}">
                <a16:creationId xmlns:a16="http://schemas.microsoft.com/office/drawing/2014/main" id="{6158D435-B2E1-A547-91B8-BD873D118415}"/>
              </a:ext>
            </a:extLst>
          </p:cNvPr>
          <p:cNvSpPr txBox="1"/>
          <p:nvPr/>
        </p:nvSpPr>
        <p:spPr>
          <a:xfrm>
            <a:off x="4145786" y="6488668"/>
            <a:ext cx="3900427" cy="369332"/>
          </a:xfrm>
          <a:prstGeom prst="rect">
            <a:avLst/>
          </a:prstGeom>
          <a:noFill/>
        </p:spPr>
        <p:txBody>
          <a:bodyPr wrap="none" rtlCol="0">
            <a:spAutoFit/>
          </a:bodyPr>
          <a:lstStyle/>
          <a:p>
            <a:r>
              <a:rPr lang="en-US" dirty="0"/>
              <a:t>Cancer Epidemiol. 2019 Oct;62:101578.</a:t>
            </a:r>
          </a:p>
        </p:txBody>
      </p:sp>
      <p:pic>
        <p:nvPicPr>
          <p:cNvPr id="7" name="Picture 6">
            <a:extLst>
              <a:ext uri="{FF2B5EF4-FFF2-40B4-BE49-F238E27FC236}">
                <a16:creationId xmlns:a16="http://schemas.microsoft.com/office/drawing/2014/main" id="{DE824FFA-F84F-9445-9CDC-0FD9DD4900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43800" y="1566863"/>
            <a:ext cx="3165474" cy="474821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70886704"/>
      </p:ext>
    </p:extLst>
  </p:cSld>
  <p:clrMapOvr>
    <a:masterClrMapping/>
  </p:clrMapOvr>
  <p:transition>
    <p:strips dir="rd"/>
  </p:transition>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6497" name="Picture 2" descr="32014278">
            <a:extLst>
              <a:ext uri="{FF2B5EF4-FFF2-40B4-BE49-F238E27FC236}">
                <a16:creationId xmlns:a16="http://schemas.microsoft.com/office/drawing/2014/main" id="{311193D0-51DD-2843-93E9-123626D631D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529388" y="1193006"/>
            <a:ext cx="4810124" cy="44719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924675" name="Rectangle 3">
            <a:extLst>
              <a:ext uri="{FF2B5EF4-FFF2-40B4-BE49-F238E27FC236}">
                <a16:creationId xmlns:a16="http://schemas.microsoft.com/office/drawing/2014/main" id="{57F3A2BF-EFE3-5243-B0E4-7F192D5CADE7}"/>
              </a:ext>
            </a:extLst>
          </p:cNvPr>
          <p:cNvSpPr>
            <a:spLocks noGrp="1" noChangeArrowheads="1"/>
          </p:cNvSpPr>
          <p:nvPr>
            <p:ph type="title"/>
          </p:nvPr>
        </p:nvSpPr>
        <p:spPr>
          <a:xfrm>
            <a:off x="409575" y="0"/>
            <a:ext cx="7772400" cy="1143000"/>
          </a:xfrm>
          <a:effectLst>
            <a:outerShdw blurRad="63500" dist="38099" dir="2700000" algn="ctr" rotWithShape="0">
              <a:schemeClr val="tx1">
                <a:alpha val="50000"/>
              </a:schemeClr>
            </a:outerShdw>
          </a:effectLst>
        </p:spPr>
        <p:txBody>
          <a:bodyPr/>
          <a:lstStyle/>
          <a:p>
            <a:pPr eaLnBrk="1" hangingPunct="1">
              <a:defRPr/>
            </a:pPr>
            <a:r>
              <a:rPr lang="en-US" dirty="0">
                <a:ea typeface="ＭＳ Ｐゴシック" charset="-128"/>
                <a:cs typeface="ＭＳ Ｐゴシック" charset="-128"/>
              </a:rPr>
              <a:t>Cholesterol and Immunity</a:t>
            </a:r>
          </a:p>
        </p:txBody>
      </p:sp>
      <p:sp>
        <p:nvSpPr>
          <p:cNvPr id="924676" name="Rectangle 4">
            <a:extLst>
              <a:ext uri="{FF2B5EF4-FFF2-40B4-BE49-F238E27FC236}">
                <a16:creationId xmlns:a16="http://schemas.microsoft.com/office/drawing/2014/main" id="{426C2421-B37D-5147-BCDB-508BE5E70B64}"/>
              </a:ext>
            </a:extLst>
          </p:cNvPr>
          <p:cNvSpPr>
            <a:spLocks noGrp="1" noChangeArrowheads="1"/>
          </p:cNvSpPr>
          <p:nvPr>
            <p:ph type="body" idx="1"/>
          </p:nvPr>
        </p:nvSpPr>
        <p:spPr>
          <a:xfrm>
            <a:off x="409574" y="1143000"/>
            <a:ext cx="5686425" cy="4876800"/>
          </a:xfrm>
        </p:spPr>
        <p:txBody>
          <a:bodyPr>
            <a:normAutofit/>
          </a:bodyPr>
          <a:lstStyle/>
          <a:p>
            <a:pPr marL="0" indent="0" eaLnBrk="1" hangingPunct="1">
              <a:lnSpc>
                <a:spcPct val="130000"/>
              </a:lnSpc>
              <a:buNone/>
            </a:pPr>
            <a:r>
              <a:rPr lang="en-US" altLang="en-US" sz="3200" dirty="0">
                <a:ea typeface="ＭＳ Ｐゴシック" panose="020B0600070205080204" pitchFamily="34" charset="-128"/>
              </a:rPr>
              <a:t>A High Cholesterol diet:</a:t>
            </a:r>
          </a:p>
          <a:p>
            <a:pPr>
              <a:lnSpc>
                <a:spcPct val="130000"/>
              </a:lnSpc>
            </a:pPr>
            <a:r>
              <a:rPr lang="en-US" altLang="en-US" sz="3200" dirty="0">
                <a:ea typeface="ＭＳ Ｐゴシック" panose="020B0600070205080204" pitchFamily="34" charset="-128"/>
              </a:rPr>
              <a:t>Depresses Natural killer cells to ¼ there usual activity.</a:t>
            </a:r>
          </a:p>
          <a:p>
            <a:pPr>
              <a:lnSpc>
                <a:spcPct val="130000"/>
              </a:lnSpc>
            </a:pPr>
            <a:r>
              <a:rPr lang="en-US" altLang="en-US" sz="3200" dirty="0">
                <a:ea typeface="ＭＳ Ｐゴシック" panose="020B0600070205080204" pitchFamily="34" charset="-128"/>
              </a:rPr>
              <a:t>Reduces natural killer cell activity and interferon production.</a:t>
            </a:r>
          </a:p>
        </p:txBody>
      </p:sp>
      <p:sp>
        <p:nvSpPr>
          <p:cNvPr id="106500" name="Rectangle 5">
            <a:extLst>
              <a:ext uri="{FF2B5EF4-FFF2-40B4-BE49-F238E27FC236}">
                <a16:creationId xmlns:a16="http://schemas.microsoft.com/office/drawing/2014/main" id="{5C40C6EB-91B1-E241-BF73-3737E37FB18F}"/>
              </a:ext>
            </a:extLst>
          </p:cNvPr>
          <p:cNvSpPr>
            <a:spLocks noChangeArrowheads="1"/>
          </p:cNvSpPr>
          <p:nvPr/>
        </p:nvSpPr>
        <p:spPr bwMode="auto">
          <a:xfrm>
            <a:off x="4002088" y="6521450"/>
            <a:ext cx="41513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Blip>
                <a:blip r:embed="rId4"/>
              </a:buBlip>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Blip>
                <a:blip r:embed="rId4"/>
              </a:buBlip>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Blip>
                <a:blip r:embed="rId4"/>
              </a:buBlip>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9pPr>
          </a:lstStyle>
          <a:p>
            <a:pPr eaLnBrk="1" hangingPunct="1">
              <a:buFontTx/>
              <a:buBlip>
                <a:blip r:embed="rId5"/>
              </a:buBlip>
            </a:pPr>
            <a:r>
              <a:rPr lang="en-US" altLang="en-US" sz="1600"/>
              <a:t>J Natl Cancer Inst. 1984 Feb;72(2):333-8. </a:t>
            </a:r>
          </a:p>
        </p:txBody>
      </p:sp>
    </p:spTree>
    <p:extLst>
      <p:ext uri="{BB962C8B-B14F-4D97-AF65-F5344CB8AC3E}">
        <p14:creationId xmlns:p14="http://schemas.microsoft.com/office/powerpoint/2010/main" val="3768187965"/>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467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2467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2467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676" grpId="0" build="p" bldLvl="5"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17DC60-AC37-EC47-958D-802EC4EEBF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73A4A6-44F7-E84A-8735-41C6077456B3}"/>
              </a:ext>
            </a:extLst>
          </p:cNvPr>
          <p:cNvSpPr>
            <a:spLocks noGrp="1"/>
          </p:cNvSpPr>
          <p:nvPr>
            <p:ph type="title"/>
          </p:nvPr>
        </p:nvSpPr>
        <p:spPr>
          <a:xfrm>
            <a:off x="4843463" y="157162"/>
            <a:ext cx="6686550" cy="3757613"/>
          </a:xfrm>
        </p:spPr>
        <p:txBody>
          <a:bodyPr>
            <a:noAutofit/>
          </a:bodyPr>
          <a:lstStyle/>
          <a:p>
            <a:pPr algn="ctr">
              <a:lnSpc>
                <a:spcPct val="150000"/>
              </a:lnSpc>
            </a:pPr>
            <a:r>
              <a:rPr lang="en-US" sz="4000" b="1" dirty="0"/>
              <a:t>Natural safe effective prostate health in an era of escalating prostate cancer mortality</a:t>
            </a:r>
          </a:p>
        </p:txBody>
      </p:sp>
    </p:spTree>
    <p:extLst>
      <p:ext uri="{BB962C8B-B14F-4D97-AF65-F5344CB8AC3E}">
        <p14:creationId xmlns:p14="http://schemas.microsoft.com/office/powerpoint/2010/main" val="888578787"/>
      </p:ext>
    </p:extLst>
  </p:cSld>
  <p:clrMapOvr>
    <a:masterClrMapping/>
  </p:clrMapOvr>
  <p:transition>
    <p:strips dir="r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2B1D7-0D88-C54E-A61F-EBA4D26A9F5C}"/>
              </a:ext>
            </a:extLst>
          </p:cNvPr>
          <p:cNvSpPr>
            <a:spLocks noGrp="1"/>
          </p:cNvSpPr>
          <p:nvPr>
            <p:ph type="title"/>
          </p:nvPr>
        </p:nvSpPr>
        <p:spPr/>
        <p:txBody>
          <a:bodyPr/>
          <a:lstStyle/>
          <a:p>
            <a:r>
              <a:rPr lang="en-US" dirty="0"/>
              <a:t>Cholesterol</a:t>
            </a:r>
          </a:p>
        </p:txBody>
      </p:sp>
      <p:sp>
        <p:nvSpPr>
          <p:cNvPr id="3" name="Content Placeholder 2">
            <a:extLst>
              <a:ext uri="{FF2B5EF4-FFF2-40B4-BE49-F238E27FC236}">
                <a16:creationId xmlns:a16="http://schemas.microsoft.com/office/drawing/2014/main" id="{93F47ECC-DC46-214B-990B-E61DA4223188}"/>
              </a:ext>
            </a:extLst>
          </p:cNvPr>
          <p:cNvSpPr>
            <a:spLocks noGrp="1"/>
          </p:cNvSpPr>
          <p:nvPr>
            <p:ph idx="1"/>
          </p:nvPr>
        </p:nvSpPr>
        <p:spPr>
          <a:xfrm>
            <a:off x="838200" y="1825625"/>
            <a:ext cx="6405563" cy="4351338"/>
          </a:xfrm>
        </p:spPr>
        <p:txBody>
          <a:bodyPr/>
          <a:lstStyle/>
          <a:p>
            <a:pPr marL="0" indent="0">
              <a:buNone/>
            </a:pPr>
            <a:r>
              <a:rPr lang="en-US" dirty="0"/>
              <a:t>While a high total cholesterol, and consumption of a diet that raises total cholesterol can raise your prostate cancer risk, adherence to a cholesterol-lowering diet (Diet high in fiber, legumes, vegetable fat sources, and low in animal fats, cholesterol and refined carbohydrates), can lower the risk of prostate cancer by 43%.</a:t>
            </a:r>
          </a:p>
        </p:txBody>
      </p:sp>
      <p:sp>
        <p:nvSpPr>
          <p:cNvPr id="4" name="TextBox 3">
            <a:extLst>
              <a:ext uri="{FF2B5EF4-FFF2-40B4-BE49-F238E27FC236}">
                <a16:creationId xmlns:a16="http://schemas.microsoft.com/office/drawing/2014/main" id="{35CAEDD5-6B7B-EF4D-8FB0-373B234587C5}"/>
              </a:ext>
            </a:extLst>
          </p:cNvPr>
          <p:cNvSpPr txBox="1"/>
          <p:nvPr/>
        </p:nvSpPr>
        <p:spPr>
          <a:xfrm>
            <a:off x="4499216" y="6505806"/>
            <a:ext cx="3193567" cy="646331"/>
          </a:xfrm>
          <a:prstGeom prst="rect">
            <a:avLst/>
          </a:prstGeom>
          <a:noFill/>
        </p:spPr>
        <p:txBody>
          <a:bodyPr wrap="none" rtlCol="0">
            <a:spAutoFit/>
          </a:bodyPr>
          <a:lstStyle/>
          <a:p>
            <a:r>
              <a:rPr lang="en-US" dirty="0"/>
              <a:t>Food </a:t>
            </a:r>
            <a:r>
              <a:rPr lang="en-US" dirty="0" err="1"/>
              <a:t>Funct</a:t>
            </a:r>
            <a:r>
              <a:rPr lang="en-US" dirty="0"/>
              <a:t>. 13(10):5730-5738.</a:t>
            </a:r>
          </a:p>
          <a:p>
            <a:endParaRPr lang="en-US" dirty="0"/>
          </a:p>
        </p:txBody>
      </p:sp>
      <p:pic>
        <p:nvPicPr>
          <p:cNvPr id="6" name="Picture 5">
            <a:extLst>
              <a:ext uri="{FF2B5EF4-FFF2-40B4-BE49-F238E27FC236}">
                <a16:creationId xmlns:a16="http://schemas.microsoft.com/office/drawing/2014/main" id="{46ABCADD-249F-4C43-843C-7C83C81CE726}"/>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965" b="100000" l="10000" r="96641"/>
                    </a14:imgEffect>
                  </a14:imgLayer>
                </a14:imgProps>
              </a:ext>
              <a:ext uri="{28A0092B-C50C-407E-A947-70E740481C1C}">
                <a14:useLocalDpi xmlns:a14="http://schemas.microsoft.com/office/drawing/2010/main"/>
              </a:ext>
            </a:extLst>
          </a:blip>
          <a:stretch>
            <a:fillRect/>
          </a:stretch>
        </p:blipFill>
        <p:spPr>
          <a:xfrm>
            <a:off x="4064000" y="723900"/>
            <a:ext cx="8128000" cy="5410200"/>
          </a:xfrm>
          <a:prstGeom prst="rect">
            <a:avLst/>
          </a:prstGeom>
        </p:spPr>
      </p:pic>
    </p:spTree>
    <p:extLst>
      <p:ext uri="{BB962C8B-B14F-4D97-AF65-F5344CB8AC3E}">
        <p14:creationId xmlns:p14="http://schemas.microsoft.com/office/powerpoint/2010/main" val="1976529562"/>
      </p:ext>
    </p:extLst>
  </p:cSld>
  <p:clrMapOvr>
    <a:masterClrMapping/>
  </p:clrMapOvr>
  <p:transition>
    <p:strips dir="rd"/>
  </p:transition>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4449" name="Rectangle 2">
            <a:extLst>
              <a:ext uri="{FF2B5EF4-FFF2-40B4-BE49-F238E27FC236}">
                <a16:creationId xmlns:a16="http://schemas.microsoft.com/office/drawing/2014/main" id="{38A6AD34-3AB8-F64D-BC79-3FE6EEB5483B}"/>
              </a:ext>
            </a:extLst>
          </p:cNvPr>
          <p:cNvSpPr>
            <a:spLocks noGrp="1" noChangeArrowheads="1"/>
          </p:cNvSpPr>
          <p:nvPr>
            <p:ph type="title"/>
          </p:nvPr>
        </p:nvSpPr>
        <p:spPr>
          <a:xfrm>
            <a:off x="468603" y="152400"/>
            <a:ext cx="7816560" cy="1143000"/>
          </a:xfrm>
        </p:spPr>
        <p:txBody>
          <a:bodyPr>
            <a:normAutofit/>
          </a:bodyPr>
          <a:lstStyle/>
          <a:p>
            <a:pPr eaLnBrk="1" hangingPunct="1"/>
            <a:r>
              <a:rPr lang="en-US" altLang="en-US" dirty="0">
                <a:ea typeface="ＭＳ Ｐゴシック" panose="020B0600070205080204" pitchFamily="34" charset="-128"/>
              </a:rPr>
              <a:t>Fat and Immunity</a:t>
            </a:r>
          </a:p>
        </p:txBody>
      </p:sp>
      <p:sp>
        <p:nvSpPr>
          <p:cNvPr id="104450" name="Rectangle 3">
            <a:extLst>
              <a:ext uri="{FF2B5EF4-FFF2-40B4-BE49-F238E27FC236}">
                <a16:creationId xmlns:a16="http://schemas.microsoft.com/office/drawing/2014/main" id="{C9A55BCE-EAB9-4347-B3AF-D382DDCEF5A5}"/>
              </a:ext>
            </a:extLst>
          </p:cNvPr>
          <p:cNvSpPr>
            <a:spLocks noGrp="1" noChangeArrowheads="1"/>
          </p:cNvSpPr>
          <p:nvPr>
            <p:ph type="body" sz="half" idx="1"/>
          </p:nvPr>
        </p:nvSpPr>
        <p:spPr>
          <a:xfrm>
            <a:off x="471488" y="1143000"/>
            <a:ext cx="5029200" cy="4572000"/>
          </a:xfrm>
        </p:spPr>
        <p:txBody>
          <a:bodyPr>
            <a:normAutofit/>
          </a:bodyPr>
          <a:lstStyle/>
          <a:p>
            <a:pPr eaLnBrk="1" hangingPunct="1">
              <a:lnSpc>
                <a:spcPct val="130000"/>
              </a:lnSpc>
            </a:pPr>
            <a:r>
              <a:rPr lang="en-US" altLang="en-US" dirty="0">
                <a:ea typeface="ＭＳ Ｐゴシック" panose="020B0600070205080204" pitchFamily="34" charset="-128"/>
              </a:rPr>
              <a:t>A normal fat diet reduced natural killer activity by 50%.</a:t>
            </a:r>
          </a:p>
          <a:p>
            <a:pPr eaLnBrk="1" hangingPunct="1">
              <a:lnSpc>
                <a:spcPct val="130000"/>
              </a:lnSpc>
            </a:pPr>
            <a:r>
              <a:rPr lang="en-US" altLang="en-US" dirty="0">
                <a:ea typeface="ＭＳ Ｐゴシック" panose="020B0600070205080204" pitchFamily="34" charset="-128"/>
              </a:rPr>
              <a:t>A high fat diet reduced natural killer activity by 79%.</a:t>
            </a:r>
          </a:p>
          <a:p>
            <a:pPr eaLnBrk="1" hangingPunct="1">
              <a:lnSpc>
                <a:spcPct val="130000"/>
              </a:lnSpc>
            </a:pPr>
            <a:r>
              <a:rPr lang="en-US" altLang="en-US" dirty="0">
                <a:ea typeface="ＭＳ Ｐゴシック" panose="020B0600070205080204" pitchFamily="34" charset="-128"/>
              </a:rPr>
              <a:t>Low fat diets showed no reduction of natural killer activity.</a:t>
            </a:r>
          </a:p>
        </p:txBody>
      </p:sp>
      <p:graphicFrame>
        <p:nvGraphicFramePr>
          <p:cNvPr id="104451" name="Object 2">
            <a:extLst>
              <a:ext uri="{FF2B5EF4-FFF2-40B4-BE49-F238E27FC236}">
                <a16:creationId xmlns:a16="http://schemas.microsoft.com/office/drawing/2014/main" id="{6108C129-FB7C-8D48-B352-FEF7CF37A81E}"/>
              </a:ext>
            </a:extLst>
          </p:cNvPr>
          <p:cNvGraphicFramePr>
            <a:graphicFrameLocks noGrp="1" noChangeAspect="1"/>
          </p:cNvGraphicFramePr>
          <p:nvPr>
            <p:ph type="chart" sz="half" idx="2"/>
          </p:nvPr>
        </p:nvGraphicFramePr>
        <p:xfrm>
          <a:off x="6096000" y="1943100"/>
          <a:ext cx="4343400" cy="4343400"/>
        </p:xfrm>
        <a:graphic>
          <a:graphicData uri="http://schemas.openxmlformats.org/presentationml/2006/ole">
            <mc:AlternateContent xmlns:mc="http://schemas.openxmlformats.org/markup-compatibility/2006">
              <mc:Choice xmlns:v="urn:schemas-microsoft-com:vml" Requires="v">
                <p:oleObj spid="_x0000_s11340" name="Chart" r:id="rId4" imgW="11785600" imgH="11785600" progId="MSGraph.Chart.8">
                  <p:embed followColorScheme="full"/>
                </p:oleObj>
              </mc:Choice>
              <mc:Fallback>
                <p:oleObj name="Chart" r:id="rId4" imgW="11785600" imgH="11785600" progId="MSGraph.Chart.8">
                  <p:embed followColorScheme="full"/>
                  <p:pic>
                    <p:nvPicPr>
                      <p:cNvPr id="104451" name="Object 2">
                        <a:extLst>
                          <a:ext uri="{FF2B5EF4-FFF2-40B4-BE49-F238E27FC236}">
                            <a16:creationId xmlns:a16="http://schemas.microsoft.com/office/drawing/2014/main" id="{6108C129-FB7C-8D48-B352-FEF7CF37A8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943100"/>
                        <a:ext cx="4343400" cy="434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152400" dist="28398" dir="3806097" algn="ctr" rotWithShape="0">
                                <a:schemeClr val="tx2">
                                  <a:alpha val="46001"/>
                                </a:schemeClr>
                              </a:outerShdw>
                            </a:effectLst>
                          </a14:hiddenEffects>
                        </a:ext>
                      </a:extLst>
                    </p:spPr>
                  </p:pic>
                </p:oleObj>
              </mc:Fallback>
            </mc:AlternateContent>
          </a:graphicData>
        </a:graphic>
      </p:graphicFrame>
      <p:sp>
        <p:nvSpPr>
          <p:cNvPr id="104452" name="Rectangle 5">
            <a:extLst>
              <a:ext uri="{FF2B5EF4-FFF2-40B4-BE49-F238E27FC236}">
                <a16:creationId xmlns:a16="http://schemas.microsoft.com/office/drawing/2014/main" id="{3F2EE27C-EB67-8B45-83CF-637C11562853}"/>
              </a:ext>
            </a:extLst>
          </p:cNvPr>
          <p:cNvSpPr>
            <a:spLocks noChangeArrowheads="1"/>
          </p:cNvSpPr>
          <p:nvPr/>
        </p:nvSpPr>
        <p:spPr bwMode="auto">
          <a:xfrm>
            <a:off x="3768725" y="6545264"/>
            <a:ext cx="4686300" cy="31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6"/>
              </a:buBlip>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Blip>
                <a:blip r:embed="rId6"/>
              </a:buBlip>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Blip>
                <a:blip r:embed="rId6"/>
              </a:buBlip>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Blip>
                <a:blip r:embed="rId6"/>
              </a:buBlip>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tx2"/>
              </a:buClr>
              <a:buBlip>
                <a:blip r:embed="rId6"/>
              </a:buBlip>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Blip>
                <a:blip r:embed="rId6"/>
              </a:buBlip>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Blip>
                <a:blip r:embed="rId6"/>
              </a:buBlip>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Blip>
                <a:blip r:embed="rId6"/>
              </a:buBlip>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Blip>
                <a:blip r:embed="rId6"/>
              </a:buBlip>
              <a:defRPr sz="2000">
                <a:solidFill>
                  <a:schemeClr val="tx1"/>
                </a:solidFill>
                <a:latin typeface="Tahoma" panose="020B0604030504040204" pitchFamily="34" charset="0"/>
                <a:ea typeface="ＭＳ Ｐゴシック" panose="020B0600070205080204" pitchFamily="34" charset="-128"/>
              </a:defRPr>
            </a:lvl9pPr>
          </a:lstStyle>
          <a:p>
            <a:pPr eaLnBrk="1" hangingPunct="1">
              <a:lnSpc>
                <a:spcPct val="90000"/>
              </a:lnSpc>
              <a:buFontTx/>
              <a:buNone/>
            </a:pPr>
            <a:r>
              <a:rPr lang="en-US" altLang="en-US" sz="1600"/>
              <a:t>Cancer Immunol Immunother. 1986;21(2):161-3. </a:t>
            </a:r>
          </a:p>
        </p:txBody>
      </p:sp>
      <p:sp>
        <p:nvSpPr>
          <p:cNvPr id="922630" name="Text Box 6">
            <a:extLst>
              <a:ext uri="{FF2B5EF4-FFF2-40B4-BE49-F238E27FC236}">
                <a16:creationId xmlns:a16="http://schemas.microsoft.com/office/drawing/2014/main" id="{6ACFDA01-D70C-9342-BDB6-D926A8D9A6B9}"/>
              </a:ext>
            </a:extLst>
          </p:cNvPr>
          <p:cNvSpPr txBox="1">
            <a:spLocks noChangeArrowheads="1"/>
          </p:cNvSpPr>
          <p:nvPr/>
        </p:nvSpPr>
        <p:spPr bwMode="auto">
          <a:xfrm>
            <a:off x="7467600" y="1447800"/>
            <a:ext cx="1563688" cy="457200"/>
          </a:xfrm>
          <a:prstGeom prst="rect">
            <a:avLst/>
          </a:prstGeom>
          <a:noFill/>
          <a:ln>
            <a:noFill/>
          </a:ln>
          <a:effectLst>
            <a:outerShdw blurRad="152400" dist="17961" dir="2700000" algn="ctr" rotWithShape="0">
              <a:schemeClr val="tx2">
                <a:alpha val="46001"/>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sz="2400" dirty="0">
                <a:latin typeface="Times New Roman" charset="0"/>
              </a:rPr>
              <a:t>Dietary Fat</a:t>
            </a:r>
          </a:p>
        </p:txBody>
      </p:sp>
      <p:sp>
        <p:nvSpPr>
          <p:cNvPr id="922631" name="Text Box 7">
            <a:extLst>
              <a:ext uri="{FF2B5EF4-FFF2-40B4-BE49-F238E27FC236}">
                <a16:creationId xmlns:a16="http://schemas.microsoft.com/office/drawing/2014/main" id="{4A8FF2AB-BCBD-D84A-8921-E25F19E52209}"/>
              </a:ext>
            </a:extLst>
          </p:cNvPr>
          <p:cNvSpPr txBox="1">
            <a:spLocks noChangeArrowheads="1"/>
          </p:cNvSpPr>
          <p:nvPr/>
        </p:nvSpPr>
        <p:spPr bwMode="auto">
          <a:xfrm rot="16200000">
            <a:off x="4691856" y="3515519"/>
            <a:ext cx="2808288" cy="457200"/>
          </a:xfrm>
          <a:prstGeom prst="rect">
            <a:avLst/>
          </a:prstGeom>
          <a:noFill/>
          <a:ln w="9525">
            <a:noFill/>
            <a:miter lim="800000"/>
            <a:headEnd/>
            <a:tailEnd/>
          </a:ln>
          <a:effectLst>
            <a:outerShdw blurRad="63500" dist="17961" dir="2700000" algn="ctr" rotWithShape="0">
              <a:schemeClr val="tx2">
                <a:alpha val="74998"/>
              </a:schemeClr>
            </a:outerShdw>
          </a:effectLst>
        </p:spPr>
        <p:txBody>
          <a:bodyPr wrap="none">
            <a:spAutoFit/>
          </a:bodyPr>
          <a:lstStyle/>
          <a:p>
            <a:pPr eaLnBrk="1" hangingPunct="1">
              <a:defRPr/>
            </a:pPr>
            <a:r>
              <a:rPr lang="en-US" sz="2400">
                <a:latin typeface="Times New Roman" charset="0"/>
              </a:rPr>
              <a:t>Natural killer activity</a:t>
            </a:r>
          </a:p>
        </p:txBody>
      </p:sp>
      <p:sp>
        <p:nvSpPr>
          <p:cNvPr id="922632" name="Text Box 8">
            <a:extLst>
              <a:ext uri="{FF2B5EF4-FFF2-40B4-BE49-F238E27FC236}">
                <a16:creationId xmlns:a16="http://schemas.microsoft.com/office/drawing/2014/main" id="{BB5F76D0-2FD2-6A45-A5E0-EC2D2F322DFC}"/>
              </a:ext>
            </a:extLst>
          </p:cNvPr>
          <p:cNvSpPr txBox="1">
            <a:spLocks noChangeArrowheads="1"/>
          </p:cNvSpPr>
          <p:nvPr/>
        </p:nvSpPr>
        <p:spPr bwMode="auto">
          <a:xfrm>
            <a:off x="8957889" y="4022725"/>
            <a:ext cx="1029449" cy="707886"/>
          </a:xfrm>
          <a:prstGeom prst="rect">
            <a:avLst/>
          </a:prstGeom>
          <a:noFill/>
          <a:ln>
            <a:noFill/>
          </a:ln>
          <a:effectLst>
            <a:outerShdw blurRad="152400" dist="17961" dir="2700000" algn="ctr" rotWithShape="0">
              <a:schemeClr val="tx2">
                <a:alpha val="46001"/>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1" hangingPunct="1">
              <a:defRPr/>
            </a:pPr>
            <a:r>
              <a:rPr lang="en-US" sz="2400">
                <a:latin typeface="Times New Roman" charset="0"/>
              </a:rPr>
              <a:t>79%</a:t>
            </a:r>
          </a:p>
          <a:p>
            <a:pPr algn="ctr" eaLnBrk="1" hangingPunct="1">
              <a:defRPr/>
            </a:pPr>
            <a:r>
              <a:rPr lang="en-US" sz="1600">
                <a:latin typeface="Times New Roman" charset="0"/>
              </a:rPr>
              <a:t>Reduction</a:t>
            </a:r>
          </a:p>
        </p:txBody>
      </p:sp>
    </p:spTree>
    <p:extLst>
      <p:ext uri="{BB962C8B-B14F-4D97-AF65-F5344CB8AC3E}">
        <p14:creationId xmlns:p14="http://schemas.microsoft.com/office/powerpoint/2010/main" val="85411566"/>
      </p:ext>
    </p:extLst>
  </p:cSld>
  <p:clrMapOvr>
    <a:masterClrMapping/>
  </p:clrMapOvr>
  <p:transition>
    <p:strips dir="rd"/>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32140606">
            <a:extLst>
              <a:ext uri="{FF2B5EF4-FFF2-40B4-BE49-F238E27FC236}">
                <a16:creationId xmlns:a16="http://schemas.microsoft.com/office/drawing/2014/main" id="{DD8B60BA-1CA3-F945-8F78-1A590BC028F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14888" y="1137893"/>
            <a:ext cx="6629400" cy="493752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54307" name="Rectangle 3">
            <a:extLst>
              <a:ext uri="{FF2B5EF4-FFF2-40B4-BE49-F238E27FC236}">
                <a16:creationId xmlns:a16="http://schemas.microsoft.com/office/drawing/2014/main" id="{4592A9DB-68D3-BD42-ACDA-ACFF8D01B194}"/>
              </a:ext>
            </a:extLst>
          </p:cNvPr>
          <p:cNvSpPr>
            <a:spLocks noGrp="1" noChangeArrowheads="1"/>
          </p:cNvSpPr>
          <p:nvPr>
            <p:ph type="title"/>
          </p:nvPr>
        </p:nvSpPr>
        <p:spPr>
          <a:xfrm>
            <a:off x="-109538" y="138113"/>
            <a:ext cx="7086600" cy="838200"/>
          </a:xfrm>
          <a:effectLst>
            <a:outerShdw blurRad="63500" dist="38099" dir="2700000" algn="ctr" rotWithShape="0">
              <a:srgbClr val="000000">
                <a:alpha val="74997"/>
              </a:srgbClr>
            </a:outerShdw>
          </a:effectLst>
        </p:spPr>
        <p:txBody>
          <a:bodyPr/>
          <a:lstStyle/>
          <a:p>
            <a:pPr algn="ctr" eaLnBrk="1" hangingPunct="1">
              <a:defRPr/>
            </a:pPr>
            <a:r>
              <a:rPr lang="en-US" b="1" dirty="0">
                <a:ea typeface="ＭＳ Ｐゴシック" charset="-128"/>
                <a:cs typeface="ＭＳ Ｐゴシック" charset="-128"/>
              </a:rPr>
              <a:t>Fat and Prostate Cancer</a:t>
            </a:r>
          </a:p>
        </p:txBody>
      </p:sp>
      <p:sp>
        <p:nvSpPr>
          <p:cNvPr id="82949" name="Text Box 5">
            <a:extLst>
              <a:ext uri="{FF2B5EF4-FFF2-40B4-BE49-F238E27FC236}">
                <a16:creationId xmlns:a16="http://schemas.microsoft.com/office/drawing/2014/main" id="{A1819EEF-8D34-C44A-9896-10662BAC58C4}"/>
              </a:ext>
            </a:extLst>
          </p:cNvPr>
          <p:cNvSpPr txBox="1">
            <a:spLocks noChangeArrowheads="1"/>
          </p:cNvSpPr>
          <p:nvPr/>
        </p:nvSpPr>
        <p:spPr bwMode="auto">
          <a:xfrm>
            <a:off x="4572000" y="6521450"/>
            <a:ext cx="3048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600" dirty="0" err="1">
                <a:cs typeface="Times New Roman" panose="02020603050405020304" pitchFamily="18" charset="0"/>
              </a:rPr>
              <a:t>Eur</a:t>
            </a:r>
            <a:r>
              <a:rPr lang="en-US" altLang="en-US" sz="1600" dirty="0">
                <a:cs typeface="Times New Roman" panose="02020603050405020304" pitchFamily="18" charset="0"/>
              </a:rPr>
              <a:t> Urol. 1999;35(5-6):388-91.</a:t>
            </a:r>
          </a:p>
        </p:txBody>
      </p:sp>
      <p:sp>
        <p:nvSpPr>
          <p:cNvPr id="2" name="TextBox 1">
            <a:extLst>
              <a:ext uri="{FF2B5EF4-FFF2-40B4-BE49-F238E27FC236}">
                <a16:creationId xmlns:a16="http://schemas.microsoft.com/office/drawing/2014/main" id="{5AFFD3FC-B729-344D-B314-F3E20D37BDD6}"/>
              </a:ext>
            </a:extLst>
          </p:cNvPr>
          <p:cNvSpPr txBox="1"/>
          <p:nvPr/>
        </p:nvSpPr>
        <p:spPr>
          <a:xfrm>
            <a:off x="728663" y="1000126"/>
            <a:ext cx="3971925" cy="3330399"/>
          </a:xfrm>
          <a:prstGeom prst="rect">
            <a:avLst/>
          </a:prstGeom>
          <a:noFill/>
        </p:spPr>
        <p:txBody>
          <a:bodyPr wrap="square" rtlCol="0">
            <a:spAutoFit/>
          </a:bodyPr>
          <a:lstStyle/>
          <a:p>
            <a:pPr>
              <a:lnSpc>
                <a:spcPct val="150000"/>
              </a:lnSpc>
            </a:pPr>
            <a:r>
              <a:rPr lang="en-US" sz="3600" dirty="0"/>
              <a:t>High saturated fat intake triples the risk of dying from prostate cancer.</a:t>
            </a:r>
          </a:p>
        </p:txBody>
      </p:sp>
    </p:spTree>
    <p:extLst>
      <p:ext uri="{BB962C8B-B14F-4D97-AF65-F5344CB8AC3E}">
        <p14:creationId xmlns:p14="http://schemas.microsoft.com/office/powerpoint/2010/main" val="2557250345"/>
      </p:ext>
    </p:extLst>
  </p:cSld>
  <p:clrMapOvr>
    <a:masterClrMapping/>
  </p:clrMapOvr>
  <p:transition>
    <p:strips dir="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50" name="Rectangle 2">
            <a:extLst>
              <a:ext uri="{FF2B5EF4-FFF2-40B4-BE49-F238E27FC236}">
                <a16:creationId xmlns:a16="http://schemas.microsoft.com/office/drawing/2014/main" id="{D8C2F194-CB53-1346-931E-12DC16C3DAE6}"/>
              </a:ext>
            </a:extLst>
          </p:cNvPr>
          <p:cNvSpPr>
            <a:spLocks noGrp="1" noChangeArrowheads="1"/>
          </p:cNvSpPr>
          <p:nvPr>
            <p:ph type="title"/>
          </p:nvPr>
        </p:nvSpPr>
        <p:spPr>
          <a:xfrm>
            <a:off x="600075" y="366713"/>
            <a:ext cx="7772400" cy="1143000"/>
          </a:xfrm>
          <a:effectLst>
            <a:outerShdw blurRad="63500" dist="38099" dir="2700000" algn="ctr" rotWithShape="0">
              <a:schemeClr val="tx1">
                <a:alpha val="50000"/>
              </a:schemeClr>
            </a:outerShdw>
          </a:effectLst>
        </p:spPr>
        <p:txBody>
          <a:bodyPr/>
          <a:lstStyle/>
          <a:p>
            <a:pPr eaLnBrk="1" hangingPunct="1">
              <a:defRPr/>
            </a:pPr>
            <a:r>
              <a:rPr lang="en-US" dirty="0">
                <a:ea typeface="ＭＳ Ｐゴシック" charset="-128"/>
                <a:cs typeface="ＭＳ Ｐゴシック" charset="-128"/>
              </a:rPr>
              <a:t>Milk and The Immune System</a:t>
            </a:r>
          </a:p>
        </p:txBody>
      </p:sp>
      <p:sp>
        <p:nvSpPr>
          <p:cNvPr id="1026051" name="Rectangle 3">
            <a:extLst>
              <a:ext uri="{FF2B5EF4-FFF2-40B4-BE49-F238E27FC236}">
                <a16:creationId xmlns:a16="http://schemas.microsoft.com/office/drawing/2014/main" id="{A0A46C75-BAFE-3B43-8C69-862205B3661C}"/>
              </a:ext>
            </a:extLst>
          </p:cNvPr>
          <p:cNvSpPr>
            <a:spLocks noGrp="1" noChangeArrowheads="1"/>
          </p:cNvSpPr>
          <p:nvPr>
            <p:ph type="body" idx="1"/>
          </p:nvPr>
        </p:nvSpPr>
        <p:spPr>
          <a:xfrm>
            <a:off x="600075" y="1585914"/>
            <a:ext cx="7443788" cy="4757736"/>
          </a:xfrm>
        </p:spPr>
        <p:txBody>
          <a:bodyPr>
            <a:normAutofit fontScale="92500" lnSpcReduction="10000"/>
          </a:bodyPr>
          <a:lstStyle/>
          <a:p>
            <a:pPr eaLnBrk="1" hangingPunct="1">
              <a:lnSpc>
                <a:spcPct val="150000"/>
              </a:lnSpc>
            </a:pPr>
            <a:r>
              <a:rPr lang="en-US" altLang="en-US" dirty="0">
                <a:ea typeface="ＭＳ Ｐゴシック" panose="020B0600070205080204" pitchFamily="34" charset="-128"/>
              </a:rPr>
              <a:t>Milk drinking results in decreased natural killer cell activity.</a:t>
            </a:r>
          </a:p>
          <a:p>
            <a:pPr eaLnBrk="1" hangingPunct="1">
              <a:lnSpc>
                <a:spcPct val="150000"/>
              </a:lnSpc>
            </a:pPr>
            <a:r>
              <a:rPr lang="en-US" altLang="en-US" dirty="0">
                <a:ea typeface="ＭＳ Ｐゴシック" panose="020B0600070205080204" pitchFamily="34" charset="-128"/>
              </a:rPr>
              <a:t>Tripling milk protein intake triples cancer risk.</a:t>
            </a:r>
          </a:p>
          <a:p>
            <a:pPr>
              <a:lnSpc>
                <a:spcPct val="150000"/>
              </a:lnSpc>
            </a:pPr>
            <a:r>
              <a:rPr lang="en-US" altLang="en-US" dirty="0">
                <a:ea typeface="ＭＳ Ｐゴシック" panose="020B0600070205080204" pitchFamily="34" charset="-128"/>
              </a:rPr>
              <a:t>Men consuming ≥3 servings of dairy products per day had a 76% higher risk of total mortality and a 141% higher risk of prostate cancer-specific mortality compared then men who consumed less than 1 dairy product/day. </a:t>
            </a:r>
          </a:p>
        </p:txBody>
      </p:sp>
      <p:sp>
        <p:nvSpPr>
          <p:cNvPr id="111619" name="Rectangle 4">
            <a:extLst>
              <a:ext uri="{FF2B5EF4-FFF2-40B4-BE49-F238E27FC236}">
                <a16:creationId xmlns:a16="http://schemas.microsoft.com/office/drawing/2014/main" id="{046AE3B1-BA74-D94C-A761-93260C1CF302}"/>
              </a:ext>
            </a:extLst>
          </p:cNvPr>
          <p:cNvSpPr>
            <a:spLocks noChangeArrowheads="1"/>
          </p:cNvSpPr>
          <p:nvPr/>
        </p:nvSpPr>
        <p:spPr bwMode="auto">
          <a:xfrm>
            <a:off x="4576764" y="6477000"/>
            <a:ext cx="32718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Blip>
                <a:blip r:embed="rId3"/>
              </a:buBlip>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Blip>
                <a:blip r:embed="rId3"/>
              </a:buBlip>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Blip>
                <a:blip r:embed="rId3"/>
              </a:buBlip>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9pPr>
          </a:lstStyle>
          <a:p>
            <a:pPr eaLnBrk="1" hangingPunct="1">
              <a:buFontTx/>
              <a:buNone/>
            </a:pPr>
            <a:r>
              <a:rPr lang="en-US" altLang="en-US" sz="1600"/>
              <a:t> Nutr Cancer. 1994;22(2):151-62. </a:t>
            </a:r>
          </a:p>
        </p:txBody>
      </p:sp>
      <p:pic>
        <p:nvPicPr>
          <p:cNvPr id="111620" name="Picture 5" descr="22789970">
            <a:extLst>
              <a:ext uri="{FF2B5EF4-FFF2-40B4-BE49-F238E27FC236}">
                <a16:creationId xmlns:a16="http://schemas.microsoft.com/office/drawing/2014/main" id="{31A5139C-BCF5-8A43-8B05-E7DD7B3FBBFD}"/>
              </a:ext>
            </a:extLst>
          </p:cNvPr>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1000" b="98125" l="4139" r="95207">
                        <a14:foregroundMark x1="46841" y1="58750" x2="46841" y2="58750"/>
                        <a14:foregroundMark x1="47712" y1="62875" x2="47712" y2="62875"/>
                        <a14:foregroundMark x1="48802" y1="69125" x2="48802" y2="69125"/>
                        <a14:foregroundMark x1="25490" y1="67875" x2="25490" y2="67875"/>
                        <a14:foregroundMark x1="35730" y1="74875" x2="35730" y2="74875"/>
                        <a14:foregroundMark x1="32462" y1="70750" x2="32462" y2="70750"/>
                        <a14:foregroundMark x1="80610" y1="61625" x2="80610" y2="61625"/>
                        <a14:foregroundMark x1="81481" y1="55875" x2="81481" y2="55875"/>
                        <a14:foregroundMark x1="82353" y1="66625" x2="82353" y2="66625"/>
                        <a14:foregroundMark x1="73203" y1="68250" x2="73203" y2="68250"/>
                        <a14:foregroundMark x1="78649" y1="73875" x2="78649" y2="73875"/>
                        <a14:foregroundMark x1="54902" y1="75250" x2="54902" y2="75250"/>
                        <a14:foregroundMark x1="50980" y1="84000" x2="50980" y2="84000"/>
                        <a14:foregroundMark x1="50327" y1="54125" x2="50327" y2="54125"/>
                        <a14:foregroundMark x1="78214" y1="18875" x2="78214" y2="18875"/>
                        <a14:foregroundMark x1="79739" y1="15625" x2="79739" y2="15625"/>
                        <a14:foregroundMark x1="78867" y1="13875" x2="78867" y2="13875"/>
                        <a14:foregroundMark x1="41830" y1="57750" x2="41830" y2="57750"/>
                        <a14:foregroundMark x1="38562" y1="63250" x2="38562" y2="63250"/>
                        <a14:foregroundMark x1="35948" y1="57500" x2="35948" y2="57500"/>
                        <a14:foregroundMark x1="69281" y1="18875" x2="69281" y2="18875"/>
                        <a14:foregroundMark x1="53377" y1="6375" x2="53377" y2="6375"/>
                        <a14:foregroundMark x1="56427" y1="8375" x2="56427" y2="8375"/>
                        <a14:foregroundMark x1="63617" y1="5750" x2="63617" y2="5750"/>
                        <a14:foregroundMark x1="66013" y1="9250" x2="66013" y2="9250"/>
                        <a14:foregroundMark x1="71024" y1="6500" x2="71024" y2="6500"/>
                        <a14:foregroundMark x1="44227" y1="7875" x2="44227" y2="7875"/>
                        <a14:foregroundMark x1="40087" y1="5000" x2="40087" y2="5000"/>
                        <a14:foregroundMark x1="30719" y1="6250" x2="30719" y2="6250"/>
                        <a14:foregroundMark x1="26362" y1="5750" x2="26362" y2="5750"/>
                        <a14:foregroundMark x1="25490" y1="5000" x2="25490" y2="5000"/>
                        <a14:foregroundMark x1="24619" y1="7125" x2="24619" y2="7125"/>
                        <a14:foregroundMark x1="24401" y1="9625" x2="24401" y2="9625"/>
                        <a14:foregroundMark x1="24401" y1="8250" x2="24401" y2="8250"/>
                        <a14:foregroundMark x1="42702" y1="3250" x2="42702" y2="3250"/>
                        <a14:foregroundMark x1="83442" y1="16375" x2="83442" y2="16375"/>
                        <a14:backgroundMark x1="52723" y1="2125" x2="52723" y2="2125"/>
                        <a14:backgroundMark x1="57298" y1="1750" x2="57298" y2="1750"/>
                        <a14:backgroundMark x1="62963" y1="1750" x2="62963" y2="1750"/>
                        <a14:backgroundMark x1="43137" y1="1875" x2="43137" y2="1875"/>
                      </a14:backgroundRemoval>
                    </a14:imgEffect>
                  </a14:imgLayer>
                </a14:imgProps>
              </a:ext>
              <a:ext uri="{28A0092B-C50C-407E-A947-70E740481C1C}">
                <a14:useLocalDpi xmlns:a14="http://schemas.microsoft.com/office/drawing/2010/main"/>
              </a:ext>
            </a:extLst>
          </a:blip>
          <a:srcRect/>
          <a:stretch>
            <a:fillRect/>
          </a:stretch>
        </p:blipFill>
        <p:spPr bwMode="auto">
          <a:xfrm>
            <a:off x="8548688" y="885825"/>
            <a:ext cx="3309938" cy="577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3645278"/>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605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260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260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051"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C5C42-CC6C-C742-93B1-9CF30E3C15E6}"/>
              </a:ext>
            </a:extLst>
          </p:cNvPr>
          <p:cNvSpPr>
            <a:spLocks noGrp="1"/>
          </p:cNvSpPr>
          <p:nvPr>
            <p:ph type="title"/>
          </p:nvPr>
        </p:nvSpPr>
        <p:spPr>
          <a:xfrm>
            <a:off x="180975" y="0"/>
            <a:ext cx="10515600" cy="1325563"/>
          </a:xfrm>
        </p:spPr>
        <p:txBody>
          <a:bodyPr/>
          <a:lstStyle/>
          <a:p>
            <a:r>
              <a:rPr lang="en-US" dirty="0"/>
              <a:t>Got Prostate Cancer?</a:t>
            </a:r>
          </a:p>
        </p:txBody>
      </p:sp>
      <p:sp>
        <p:nvSpPr>
          <p:cNvPr id="3" name="Content Placeholder 2">
            <a:extLst>
              <a:ext uri="{FF2B5EF4-FFF2-40B4-BE49-F238E27FC236}">
                <a16:creationId xmlns:a16="http://schemas.microsoft.com/office/drawing/2014/main" id="{F9080189-D0D1-8F4E-A763-10AD0D869145}"/>
              </a:ext>
            </a:extLst>
          </p:cNvPr>
          <p:cNvSpPr>
            <a:spLocks noGrp="1"/>
          </p:cNvSpPr>
          <p:nvPr>
            <p:ph idx="1"/>
          </p:nvPr>
        </p:nvSpPr>
        <p:spPr>
          <a:xfrm>
            <a:off x="180975" y="1460500"/>
            <a:ext cx="5915025" cy="4351338"/>
          </a:xfrm>
        </p:spPr>
        <p:txBody>
          <a:bodyPr>
            <a:normAutofit fontScale="92500" lnSpcReduction="20000"/>
          </a:bodyPr>
          <a:lstStyle/>
          <a:p>
            <a:pPr marL="0" indent="0">
              <a:buNone/>
            </a:pPr>
            <a:r>
              <a:rPr lang="en-US" dirty="0"/>
              <a:t>High intake of milk is related to an:</a:t>
            </a:r>
          </a:p>
          <a:p>
            <a:r>
              <a:rPr lang="en-US" dirty="0"/>
              <a:t>Elevated risk of prostate cancer, </a:t>
            </a:r>
          </a:p>
          <a:p>
            <a:r>
              <a:rPr lang="en-US" dirty="0"/>
              <a:t>Increased recurrence and progression of prostate cancer, </a:t>
            </a:r>
          </a:p>
          <a:p>
            <a:r>
              <a:rPr lang="en-US" dirty="0"/>
              <a:t>Prostate cancer mortality [1]. </a:t>
            </a:r>
          </a:p>
          <a:p>
            <a:pPr marL="0" indent="0">
              <a:buNone/>
            </a:pPr>
            <a:r>
              <a:rPr lang="en-US" dirty="0"/>
              <a:t>An increase in the intake of milk by 100–200 g/day has been associated with a rapid increase in the risk of prostate cancer [2]. </a:t>
            </a:r>
          </a:p>
          <a:p>
            <a:pPr marL="0" indent="0">
              <a:buNone/>
            </a:pPr>
            <a:r>
              <a:rPr lang="en-US" dirty="0"/>
              <a:t>High consumption of whole milk can increase by 50% the mortality risk of prostate cancer [3].</a:t>
            </a:r>
          </a:p>
        </p:txBody>
      </p:sp>
      <p:sp>
        <p:nvSpPr>
          <p:cNvPr id="4" name="TextBox 3">
            <a:extLst>
              <a:ext uri="{FF2B5EF4-FFF2-40B4-BE49-F238E27FC236}">
                <a16:creationId xmlns:a16="http://schemas.microsoft.com/office/drawing/2014/main" id="{E551AFE2-A39C-7048-98F4-8EA16841A5BA}"/>
              </a:ext>
            </a:extLst>
          </p:cNvPr>
          <p:cNvSpPr txBox="1"/>
          <p:nvPr/>
        </p:nvSpPr>
        <p:spPr>
          <a:xfrm>
            <a:off x="162302" y="6488668"/>
            <a:ext cx="8838445" cy="369332"/>
          </a:xfrm>
          <a:prstGeom prst="rect">
            <a:avLst/>
          </a:prstGeom>
          <a:noFill/>
        </p:spPr>
        <p:txBody>
          <a:bodyPr wrap="none" rtlCol="0">
            <a:spAutoFit/>
          </a:bodyPr>
          <a:lstStyle/>
          <a:p>
            <a:r>
              <a:rPr lang="en-US" dirty="0"/>
              <a:t>[1] </a:t>
            </a:r>
            <a:r>
              <a:rPr lang="en-US" dirty="0" err="1"/>
              <a:t>Nutr</a:t>
            </a:r>
            <a:r>
              <a:rPr lang="en-US" dirty="0"/>
              <a:t>. </a:t>
            </a:r>
            <a:r>
              <a:rPr lang="en-US" dirty="0" err="1"/>
              <a:t>Metab</a:t>
            </a:r>
            <a:r>
              <a:rPr lang="en-US" dirty="0"/>
              <a:t>. 2021, 18, 7. [2] Am. J. </a:t>
            </a:r>
            <a:r>
              <a:rPr lang="en-US" dirty="0" err="1"/>
              <a:t>Clin</a:t>
            </a:r>
            <a:r>
              <a:rPr lang="en-US" dirty="0"/>
              <a:t>. </a:t>
            </a:r>
            <a:r>
              <a:rPr lang="en-US" dirty="0" err="1"/>
              <a:t>Nutr</a:t>
            </a:r>
            <a:r>
              <a:rPr lang="en-US" dirty="0"/>
              <a:t>. 2015, 101, 87–117. [3] </a:t>
            </a:r>
            <a:r>
              <a:rPr lang="en-US" dirty="0" err="1"/>
              <a:t>Nutr</a:t>
            </a:r>
            <a:r>
              <a:rPr lang="en-US" dirty="0"/>
              <a:t>. J. 2016, 15, 91.</a:t>
            </a:r>
          </a:p>
        </p:txBody>
      </p:sp>
      <p:pic>
        <p:nvPicPr>
          <p:cNvPr id="6" name="Picture 5">
            <a:extLst>
              <a:ext uri="{FF2B5EF4-FFF2-40B4-BE49-F238E27FC236}">
                <a16:creationId xmlns:a16="http://schemas.microsoft.com/office/drawing/2014/main" id="{0BC2DBDD-5411-B745-88E5-52660144F53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6721420" y="1185863"/>
            <a:ext cx="4256141" cy="478749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044446876"/>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F8DAB-0D0A-D343-8CC7-44E50F9FD89C}"/>
              </a:ext>
            </a:extLst>
          </p:cNvPr>
          <p:cNvSpPr>
            <a:spLocks noGrp="1"/>
          </p:cNvSpPr>
          <p:nvPr>
            <p:ph type="title"/>
          </p:nvPr>
        </p:nvSpPr>
        <p:spPr/>
        <p:txBody>
          <a:bodyPr>
            <a:normAutofit/>
          </a:bodyPr>
          <a:lstStyle/>
          <a:p>
            <a:r>
              <a:rPr lang="en-US" sz="4800" dirty="0"/>
              <a:t>Soy and Cancer</a:t>
            </a:r>
          </a:p>
        </p:txBody>
      </p:sp>
      <p:sp>
        <p:nvSpPr>
          <p:cNvPr id="3" name="Content Placeholder 2">
            <a:extLst>
              <a:ext uri="{FF2B5EF4-FFF2-40B4-BE49-F238E27FC236}">
                <a16:creationId xmlns:a16="http://schemas.microsoft.com/office/drawing/2014/main" id="{050DC967-BACC-5645-8978-B049D940BF5F}"/>
              </a:ext>
            </a:extLst>
          </p:cNvPr>
          <p:cNvSpPr>
            <a:spLocks noGrp="1"/>
          </p:cNvSpPr>
          <p:nvPr>
            <p:ph idx="1"/>
          </p:nvPr>
        </p:nvSpPr>
        <p:spPr>
          <a:xfrm>
            <a:off x="838200" y="1825625"/>
            <a:ext cx="5257800" cy="4351338"/>
          </a:xfrm>
        </p:spPr>
        <p:txBody>
          <a:bodyPr>
            <a:normAutofit/>
          </a:bodyPr>
          <a:lstStyle/>
          <a:p>
            <a:pPr marL="0" indent="0">
              <a:lnSpc>
                <a:spcPct val="150000"/>
              </a:lnSpc>
              <a:buNone/>
            </a:pPr>
            <a:r>
              <a:rPr lang="en-US" sz="3600" dirty="0"/>
              <a:t>Soy consumption reduces prostate cancer risk.</a:t>
            </a:r>
          </a:p>
          <a:p>
            <a:pPr marL="0" indent="0">
              <a:lnSpc>
                <a:spcPct val="150000"/>
              </a:lnSpc>
              <a:buNone/>
            </a:pPr>
            <a:r>
              <a:rPr lang="en-US" sz="3600" dirty="0"/>
              <a:t>Natural anti-inflammatory.</a:t>
            </a:r>
          </a:p>
        </p:txBody>
      </p:sp>
      <p:sp>
        <p:nvSpPr>
          <p:cNvPr id="4" name="TextBox 3">
            <a:extLst>
              <a:ext uri="{FF2B5EF4-FFF2-40B4-BE49-F238E27FC236}">
                <a16:creationId xmlns:a16="http://schemas.microsoft.com/office/drawing/2014/main" id="{6F2CCED8-594B-0A4A-91D7-29A27F0ED948}"/>
              </a:ext>
            </a:extLst>
          </p:cNvPr>
          <p:cNvSpPr txBox="1"/>
          <p:nvPr/>
        </p:nvSpPr>
        <p:spPr>
          <a:xfrm>
            <a:off x="4999482" y="6488668"/>
            <a:ext cx="2193036" cy="369332"/>
          </a:xfrm>
          <a:prstGeom prst="rect">
            <a:avLst/>
          </a:prstGeom>
          <a:noFill/>
        </p:spPr>
        <p:txBody>
          <a:bodyPr wrap="none" rtlCol="0">
            <a:spAutoFit/>
          </a:bodyPr>
          <a:lstStyle/>
          <a:p>
            <a:r>
              <a:rPr lang="en-US" dirty="0"/>
              <a:t>Front </a:t>
            </a:r>
            <a:r>
              <a:rPr lang="en-US" dirty="0" err="1"/>
              <a:t>Nutr</a:t>
            </a:r>
            <a:r>
              <a:rPr lang="en-US" dirty="0"/>
              <a:t>. 9:847421.</a:t>
            </a:r>
          </a:p>
        </p:txBody>
      </p:sp>
      <p:pic>
        <p:nvPicPr>
          <p:cNvPr id="6" name="Picture 5">
            <a:extLst>
              <a:ext uri="{FF2B5EF4-FFF2-40B4-BE49-F238E27FC236}">
                <a16:creationId xmlns:a16="http://schemas.microsoft.com/office/drawing/2014/main" id="{5746796E-1724-9147-BBBF-F56532ADAA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15187" y="742950"/>
            <a:ext cx="3581400" cy="53721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20995116"/>
      </p:ext>
    </p:extLst>
  </p:cSld>
  <p:clrMapOvr>
    <a:masterClrMapping/>
  </p:clrMapOvr>
  <p:transition>
    <p:strips dir="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9BFB7-7B07-BA46-86AD-65B7869ABC2D}"/>
              </a:ext>
            </a:extLst>
          </p:cNvPr>
          <p:cNvSpPr>
            <a:spLocks noGrp="1"/>
          </p:cNvSpPr>
          <p:nvPr>
            <p:ph type="title"/>
          </p:nvPr>
        </p:nvSpPr>
        <p:spPr>
          <a:xfrm>
            <a:off x="209550" y="0"/>
            <a:ext cx="10515600" cy="1325563"/>
          </a:xfrm>
        </p:spPr>
        <p:txBody>
          <a:bodyPr/>
          <a:lstStyle/>
          <a:p>
            <a:r>
              <a:rPr lang="en-US" dirty="0"/>
              <a:t>Beans and prostate cancer</a:t>
            </a:r>
          </a:p>
        </p:txBody>
      </p:sp>
      <p:sp>
        <p:nvSpPr>
          <p:cNvPr id="3" name="Content Placeholder 2">
            <a:extLst>
              <a:ext uri="{FF2B5EF4-FFF2-40B4-BE49-F238E27FC236}">
                <a16:creationId xmlns:a16="http://schemas.microsoft.com/office/drawing/2014/main" id="{DE9CCD84-8FFD-1A4F-837E-125981374EFA}"/>
              </a:ext>
            </a:extLst>
          </p:cNvPr>
          <p:cNvSpPr>
            <a:spLocks noGrp="1"/>
          </p:cNvSpPr>
          <p:nvPr>
            <p:ph idx="1"/>
          </p:nvPr>
        </p:nvSpPr>
        <p:spPr>
          <a:xfrm>
            <a:off x="209550" y="1460500"/>
            <a:ext cx="5257800" cy="4351338"/>
          </a:xfrm>
        </p:spPr>
        <p:txBody>
          <a:bodyPr>
            <a:normAutofit/>
          </a:bodyPr>
          <a:lstStyle/>
          <a:p>
            <a:pPr marL="0" indent="0">
              <a:lnSpc>
                <a:spcPct val="150000"/>
              </a:lnSpc>
              <a:buNone/>
            </a:pPr>
            <a:r>
              <a:rPr lang="en-US" sz="3200" dirty="0"/>
              <a:t>A diet high in legumes (beans) reduces the risk of prostate cancer by 56%.</a:t>
            </a:r>
          </a:p>
        </p:txBody>
      </p:sp>
      <p:sp>
        <p:nvSpPr>
          <p:cNvPr id="4" name="TextBox 3">
            <a:extLst>
              <a:ext uri="{FF2B5EF4-FFF2-40B4-BE49-F238E27FC236}">
                <a16:creationId xmlns:a16="http://schemas.microsoft.com/office/drawing/2014/main" id="{A3913EDC-C05E-FF42-AD39-CF479F3CCEC2}"/>
              </a:ext>
            </a:extLst>
          </p:cNvPr>
          <p:cNvSpPr txBox="1"/>
          <p:nvPr/>
        </p:nvSpPr>
        <p:spPr>
          <a:xfrm>
            <a:off x="4802601" y="6488668"/>
            <a:ext cx="2586798" cy="369332"/>
          </a:xfrm>
          <a:prstGeom prst="rect">
            <a:avLst/>
          </a:prstGeom>
          <a:noFill/>
        </p:spPr>
        <p:txBody>
          <a:bodyPr wrap="none" rtlCol="0">
            <a:spAutoFit/>
          </a:bodyPr>
          <a:lstStyle/>
          <a:p>
            <a:r>
              <a:rPr lang="en-US" dirty="0"/>
              <a:t>Br J </a:t>
            </a:r>
            <a:r>
              <a:rPr lang="en-US" dirty="0" err="1"/>
              <a:t>Nutr</a:t>
            </a:r>
            <a:r>
              <a:rPr lang="en-US" dirty="0"/>
              <a:t>. 115(9):1579-85.</a:t>
            </a:r>
          </a:p>
        </p:txBody>
      </p:sp>
      <p:pic>
        <p:nvPicPr>
          <p:cNvPr id="6" name="Picture 5">
            <a:extLst>
              <a:ext uri="{FF2B5EF4-FFF2-40B4-BE49-F238E27FC236}">
                <a16:creationId xmlns:a16="http://schemas.microsoft.com/office/drawing/2014/main" id="{B17751EF-8584-F642-A7D3-C767665555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86513" y="1485900"/>
            <a:ext cx="5181600" cy="3886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116817233"/>
      </p:ext>
    </p:extLst>
  </p:cSld>
  <p:clrMapOvr>
    <a:masterClrMapping/>
  </p:clrMapOvr>
  <p:transition>
    <p:strips dir="rd"/>
  </p:transition>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393" name="Picture 5" descr="fungus mold">
            <a:extLst>
              <a:ext uri="{FF2B5EF4-FFF2-40B4-BE49-F238E27FC236}">
                <a16:creationId xmlns:a16="http://schemas.microsoft.com/office/drawing/2014/main" id="{3F8CE6DC-1165-DE48-9439-5E1646FCABE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86599" y="1843454"/>
            <a:ext cx="3571875" cy="355661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9394" name="Rectangle 2">
            <a:extLst>
              <a:ext uri="{FF2B5EF4-FFF2-40B4-BE49-F238E27FC236}">
                <a16:creationId xmlns:a16="http://schemas.microsoft.com/office/drawing/2014/main" id="{353F148E-BC74-E84C-92D2-78AD9E8B6582}"/>
              </a:ext>
            </a:extLst>
          </p:cNvPr>
          <p:cNvSpPr>
            <a:spLocks noGrp="1" noChangeArrowheads="1"/>
          </p:cNvSpPr>
          <p:nvPr>
            <p:ph type="title"/>
          </p:nvPr>
        </p:nvSpPr>
        <p:spPr>
          <a:xfrm>
            <a:off x="1828800" y="762000"/>
            <a:ext cx="7772400" cy="1143000"/>
          </a:xfrm>
        </p:spPr>
        <p:txBody>
          <a:bodyPr/>
          <a:lstStyle/>
          <a:p>
            <a:pPr eaLnBrk="1" hangingPunct="1"/>
            <a:r>
              <a:rPr lang="en-US" altLang="en-US" sz="3200">
                <a:ea typeface="ＭＳ Ｐゴシック" panose="020B0600070205080204" pitchFamily="34" charset="-128"/>
              </a:rPr>
              <a:t>Exposure to Mixed Mold: Mycotoxicosis</a:t>
            </a:r>
          </a:p>
        </p:txBody>
      </p:sp>
      <p:sp>
        <p:nvSpPr>
          <p:cNvPr id="690179" name="Rectangle 3">
            <a:extLst>
              <a:ext uri="{FF2B5EF4-FFF2-40B4-BE49-F238E27FC236}">
                <a16:creationId xmlns:a16="http://schemas.microsoft.com/office/drawing/2014/main" id="{191610CC-AFDC-4C4C-A990-50324455A3E2}"/>
              </a:ext>
            </a:extLst>
          </p:cNvPr>
          <p:cNvSpPr>
            <a:spLocks noGrp="1" noChangeArrowheads="1"/>
          </p:cNvSpPr>
          <p:nvPr>
            <p:ph type="body" idx="1"/>
          </p:nvPr>
        </p:nvSpPr>
        <p:spPr>
          <a:xfrm>
            <a:off x="1828800" y="1676400"/>
            <a:ext cx="5257800" cy="4800600"/>
          </a:xfrm>
        </p:spPr>
        <p:txBody>
          <a:bodyPr/>
          <a:lstStyle/>
          <a:p>
            <a:pPr eaLnBrk="1" hangingPunct="1">
              <a:lnSpc>
                <a:spcPct val="100000"/>
              </a:lnSpc>
            </a:pPr>
            <a:r>
              <a:rPr lang="en-US" altLang="en-US" dirty="0">
                <a:ea typeface="ＭＳ Ｐゴシック" panose="020B0600070205080204" pitchFamily="34" charset="-128"/>
              </a:rPr>
              <a:t>Mold exposure in water-damaged buildings reduces natural killer cells and initiates inflammatory processes.</a:t>
            </a:r>
          </a:p>
          <a:p>
            <a:pPr eaLnBrk="1" hangingPunct="1">
              <a:lnSpc>
                <a:spcPct val="100000"/>
              </a:lnSpc>
            </a:pPr>
            <a:r>
              <a:rPr lang="en-US" altLang="en-US" dirty="0">
                <a:ea typeface="ＭＳ Ｐゴシック" panose="020B0600070205080204" pitchFamily="34" charset="-128"/>
              </a:rPr>
              <a:t>Living in a home with mold problems increases the risk of respiratory infections and symptoms.</a:t>
            </a:r>
          </a:p>
        </p:txBody>
      </p:sp>
      <p:sp>
        <p:nvSpPr>
          <p:cNvPr id="59396" name="Rectangle 4">
            <a:extLst>
              <a:ext uri="{FF2B5EF4-FFF2-40B4-BE49-F238E27FC236}">
                <a16:creationId xmlns:a16="http://schemas.microsoft.com/office/drawing/2014/main" id="{9D296061-3FB9-874B-917C-B872B57C31EE}"/>
              </a:ext>
            </a:extLst>
          </p:cNvPr>
          <p:cNvSpPr>
            <a:spLocks noChangeArrowheads="1"/>
          </p:cNvSpPr>
          <p:nvPr/>
        </p:nvSpPr>
        <p:spPr bwMode="auto">
          <a:xfrm>
            <a:off x="2209800" y="6553200"/>
            <a:ext cx="7696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Blip>
                <a:blip r:embed="rId4"/>
              </a:buBlip>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Blip>
                <a:blip r:embed="rId4"/>
              </a:buBlip>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Blip>
                <a:blip r:embed="rId4"/>
              </a:buBlip>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1600">
                <a:latin typeface="Arial" panose="020B0604020202020204" pitchFamily="34" charset="0"/>
              </a:rPr>
              <a:t>Arch Environ Health. 2003 Jul;58(7):410-20. </a:t>
            </a:r>
            <a:r>
              <a:rPr kumimoji="1" lang="en-US" altLang="en-US" sz="1600">
                <a:latin typeface="Arial" panose="020B0604020202020204" pitchFamily="34" charset="0"/>
              </a:rPr>
              <a:t>Eur Respir J. 1996 Dec;9(12):2618-22.</a:t>
            </a:r>
          </a:p>
        </p:txBody>
      </p:sp>
    </p:spTree>
    <p:extLst>
      <p:ext uri="{BB962C8B-B14F-4D97-AF65-F5344CB8AC3E}">
        <p14:creationId xmlns:p14="http://schemas.microsoft.com/office/powerpoint/2010/main" val="2360927120"/>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901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9017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0179"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378" name="Picture 2" descr="16010494">
            <a:extLst>
              <a:ext uri="{FF2B5EF4-FFF2-40B4-BE49-F238E27FC236}">
                <a16:creationId xmlns:a16="http://schemas.microsoft.com/office/drawing/2014/main" id="{0E600B23-A09A-C140-970B-EBB06ADF399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1604962"/>
            <a:ext cx="5486400" cy="3648075"/>
          </a:xfrm>
          <a:prstGeom prst="rect">
            <a:avLst/>
          </a:prstGeom>
          <a:noFill/>
          <a:ln w="57150">
            <a:solidFill>
              <a:schemeClr val="folHlink"/>
            </a:solidFill>
            <a:miter lim="800000"/>
            <a:headEnd/>
            <a:tailEnd/>
          </a:ln>
          <a:effectLst>
            <a:outerShdw blurRad="63500" dist="38099" dir="2700000" algn="ctr" rotWithShape="0">
              <a:schemeClr val="tx2">
                <a:alpha val="74998"/>
              </a:schemeClr>
            </a:outerShdw>
          </a:effectLst>
        </p:spPr>
      </p:pic>
      <p:sp>
        <p:nvSpPr>
          <p:cNvPr id="997379" name="Rectangle 3">
            <a:extLst>
              <a:ext uri="{FF2B5EF4-FFF2-40B4-BE49-F238E27FC236}">
                <a16:creationId xmlns:a16="http://schemas.microsoft.com/office/drawing/2014/main" id="{54E83EAA-FEF7-7045-B08B-EF7DD77E6FC3}"/>
              </a:ext>
            </a:extLst>
          </p:cNvPr>
          <p:cNvSpPr>
            <a:spLocks noGrp="1" noChangeArrowheads="1"/>
          </p:cNvSpPr>
          <p:nvPr>
            <p:ph type="title"/>
          </p:nvPr>
        </p:nvSpPr>
        <p:spPr>
          <a:xfrm>
            <a:off x="332581" y="319086"/>
            <a:ext cx="8440738" cy="1143000"/>
          </a:xfrm>
          <a:effectLst>
            <a:outerShdw blurRad="63500" dist="38099" dir="2700000" algn="ctr" rotWithShape="0">
              <a:schemeClr val="bg2">
                <a:alpha val="50000"/>
              </a:schemeClr>
            </a:outerShdw>
          </a:effectLst>
        </p:spPr>
        <p:txBody>
          <a:bodyPr>
            <a:normAutofit/>
          </a:bodyPr>
          <a:lstStyle/>
          <a:p>
            <a:pPr eaLnBrk="1" hangingPunct="1">
              <a:defRPr/>
            </a:pPr>
            <a:r>
              <a:rPr lang="en-US" sz="3600" b="1" dirty="0">
                <a:ea typeface="ＭＳ Ｐゴシック" charset="-128"/>
                <a:cs typeface="ＭＳ Ｐゴシック" charset="-128"/>
              </a:rPr>
              <a:t>Organic Chemicals and the Immune System</a:t>
            </a:r>
          </a:p>
        </p:txBody>
      </p:sp>
      <p:sp>
        <p:nvSpPr>
          <p:cNvPr id="61443" name="Rectangle 4">
            <a:extLst>
              <a:ext uri="{FF2B5EF4-FFF2-40B4-BE49-F238E27FC236}">
                <a16:creationId xmlns:a16="http://schemas.microsoft.com/office/drawing/2014/main" id="{9A6517A7-DAEC-2F46-9122-A2EDC837E131}"/>
              </a:ext>
            </a:extLst>
          </p:cNvPr>
          <p:cNvSpPr>
            <a:spLocks noGrp="1" noChangeArrowheads="1"/>
          </p:cNvSpPr>
          <p:nvPr>
            <p:ph type="body" idx="1"/>
          </p:nvPr>
        </p:nvSpPr>
        <p:spPr>
          <a:xfrm>
            <a:off x="361156" y="1400174"/>
            <a:ext cx="5611019" cy="4710112"/>
          </a:xfrm>
        </p:spPr>
        <p:txBody>
          <a:bodyPr>
            <a:normAutofit/>
          </a:bodyPr>
          <a:lstStyle/>
          <a:p>
            <a:pPr marL="0" indent="0" eaLnBrk="1" hangingPunct="1">
              <a:lnSpc>
                <a:spcPct val="150000"/>
              </a:lnSpc>
              <a:buNone/>
            </a:pPr>
            <a:r>
              <a:rPr lang="en-US" altLang="en-US" dirty="0">
                <a:ea typeface="ＭＳ Ｐゴシック" panose="020B0600070205080204" pitchFamily="34" charset="-128"/>
              </a:rPr>
              <a:t>Office workers showed significant declines in number and function of natural killer cells after their office was remodeled, exposing them to formaldehyde, phenol and organic </a:t>
            </a:r>
            <a:r>
              <a:rPr lang="en-US" altLang="en-US" dirty="0" err="1">
                <a:ea typeface="ＭＳ Ｐゴシック" panose="020B0600070205080204" pitchFamily="34" charset="-128"/>
              </a:rPr>
              <a:t>chlorohydrocarbons</a:t>
            </a:r>
            <a:r>
              <a:rPr lang="en-US" altLang="en-US" dirty="0">
                <a:ea typeface="ＭＳ Ｐゴシック" panose="020B0600070205080204" pitchFamily="34" charset="-128"/>
              </a:rPr>
              <a:t>. </a:t>
            </a:r>
          </a:p>
          <a:p>
            <a:pPr marL="0" indent="0" eaLnBrk="1" hangingPunct="1">
              <a:lnSpc>
                <a:spcPct val="150000"/>
              </a:lnSpc>
              <a:buNone/>
            </a:pPr>
            <a:endParaRPr lang="en-US" altLang="en-US" dirty="0">
              <a:ea typeface="ＭＳ Ｐゴシック" panose="020B0600070205080204" pitchFamily="34" charset="-128"/>
            </a:endParaRPr>
          </a:p>
        </p:txBody>
      </p:sp>
      <p:sp>
        <p:nvSpPr>
          <p:cNvPr id="61444" name="Rectangle 5">
            <a:extLst>
              <a:ext uri="{FF2B5EF4-FFF2-40B4-BE49-F238E27FC236}">
                <a16:creationId xmlns:a16="http://schemas.microsoft.com/office/drawing/2014/main" id="{576DC7B3-EA98-5340-9B8B-D8FC3965CAE4}"/>
              </a:ext>
            </a:extLst>
          </p:cNvPr>
          <p:cNvSpPr>
            <a:spLocks noChangeArrowheads="1"/>
          </p:cNvSpPr>
          <p:nvPr/>
        </p:nvSpPr>
        <p:spPr bwMode="auto">
          <a:xfrm>
            <a:off x="4038601" y="6583364"/>
            <a:ext cx="43545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Blip>
                <a:blip r:embed="rId4"/>
              </a:buBlip>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Blip>
                <a:blip r:embed="rId4"/>
              </a:buBlip>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Blip>
                <a:blip r:embed="rId4"/>
              </a:buBlip>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9pPr>
          </a:lstStyle>
          <a:p>
            <a:pPr eaLnBrk="1" hangingPunct="1">
              <a:buFontTx/>
              <a:buBlip>
                <a:blip r:embed="rId5"/>
              </a:buBlip>
            </a:pPr>
            <a:r>
              <a:rPr lang="en-US" altLang="en-US" sz="1200"/>
              <a:t> J Investig Allergol Clin Immunol. 1994 Jul-Aug;4(4):186-91.</a:t>
            </a:r>
          </a:p>
        </p:txBody>
      </p:sp>
    </p:spTree>
    <p:extLst>
      <p:ext uri="{BB962C8B-B14F-4D97-AF65-F5344CB8AC3E}">
        <p14:creationId xmlns:p14="http://schemas.microsoft.com/office/powerpoint/2010/main" val="2178676814"/>
      </p:ext>
    </p:extLst>
  </p:cSld>
  <p:clrMapOvr>
    <a:masterClrMapping/>
  </p:clrMapOvr>
  <p:transition>
    <p:strips dir="rd"/>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D20674DC-C6BD-A240-B081-8AB3426FB2AB}"/>
              </a:ext>
            </a:extLst>
          </p:cNvPr>
          <p:cNvSpPr>
            <a:spLocks noGrp="1" noChangeArrowheads="1"/>
          </p:cNvSpPr>
          <p:nvPr>
            <p:ph type="title"/>
          </p:nvPr>
        </p:nvSpPr>
        <p:spPr>
          <a:xfrm>
            <a:off x="1828800" y="685800"/>
            <a:ext cx="7772400" cy="1143000"/>
          </a:xfrm>
        </p:spPr>
        <p:txBody>
          <a:bodyPr>
            <a:normAutofit/>
          </a:bodyPr>
          <a:lstStyle/>
          <a:p>
            <a:pPr eaLnBrk="1" hangingPunct="1"/>
            <a:r>
              <a:rPr lang="en-US" altLang="en-US" b="1" dirty="0">
                <a:ea typeface="ＭＳ Ｐゴシック" panose="020B0600070205080204" pitchFamily="34" charset="-128"/>
              </a:rPr>
              <a:t>Fresh, Negatively Charged Air</a:t>
            </a:r>
          </a:p>
        </p:txBody>
      </p:sp>
      <p:sp>
        <p:nvSpPr>
          <p:cNvPr id="63490" name="Rectangle 3">
            <a:extLst>
              <a:ext uri="{FF2B5EF4-FFF2-40B4-BE49-F238E27FC236}">
                <a16:creationId xmlns:a16="http://schemas.microsoft.com/office/drawing/2014/main" id="{B375F95E-5520-764F-8F96-DA97080ADF71}"/>
              </a:ext>
            </a:extLst>
          </p:cNvPr>
          <p:cNvSpPr>
            <a:spLocks noGrp="1" noChangeArrowheads="1"/>
          </p:cNvSpPr>
          <p:nvPr>
            <p:ph type="body" idx="1"/>
          </p:nvPr>
        </p:nvSpPr>
        <p:spPr>
          <a:xfrm>
            <a:off x="1828800" y="1905000"/>
            <a:ext cx="5257800" cy="4343400"/>
          </a:xfrm>
        </p:spPr>
        <p:txBody>
          <a:bodyPr/>
          <a:lstStyle/>
          <a:p>
            <a:pPr marL="0" indent="0" eaLnBrk="1" hangingPunct="1">
              <a:lnSpc>
                <a:spcPct val="110000"/>
              </a:lnSpc>
              <a:buNone/>
            </a:pPr>
            <a:r>
              <a:rPr lang="en-US" altLang="en-US" sz="3600" dirty="0">
                <a:ea typeface="ＭＳ Ｐゴシック" panose="020B0600070205080204" pitchFamily="34" charset="-128"/>
              </a:rPr>
              <a:t>The negative air ions found in fresh air activate natural killer cells and significantly reduce the number of disease causing microbes in the air. </a:t>
            </a:r>
          </a:p>
        </p:txBody>
      </p:sp>
      <p:sp>
        <p:nvSpPr>
          <p:cNvPr id="63491" name="Rectangle 4">
            <a:extLst>
              <a:ext uri="{FF2B5EF4-FFF2-40B4-BE49-F238E27FC236}">
                <a16:creationId xmlns:a16="http://schemas.microsoft.com/office/drawing/2014/main" id="{E0EF0425-2E74-0E4E-B552-F3F727E2015D}"/>
              </a:ext>
            </a:extLst>
          </p:cNvPr>
          <p:cNvSpPr>
            <a:spLocks noChangeArrowheads="1"/>
          </p:cNvSpPr>
          <p:nvPr/>
        </p:nvSpPr>
        <p:spPr bwMode="auto">
          <a:xfrm>
            <a:off x="3370263" y="6473825"/>
            <a:ext cx="54521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Blip>
                <a:blip r:embed="rId3"/>
              </a:buBlip>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Blip>
                <a:blip r:embed="rId3"/>
              </a:buBlip>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Blip>
                <a:blip r:embed="rId3"/>
              </a:buBlip>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1600">
                <a:latin typeface="Times New Roman" panose="02020603050405020304" pitchFamily="18" charset="0"/>
              </a:rPr>
              <a:t>Environ Res. 1990 Jun;52(1):99-106. Cancer Lett. 2005 Sep 16;</a:t>
            </a:r>
          </a:p>
        </p:txBody>
      </p:sp>
      <p:pic>
        <p:nvPicPr>
          <p:cNvPr id="563205" name="Picture 5" descr="30373071">
            <a:extLst>
              <a:ext uri="{FF2B5EF4-FFF2-40B4-BE49-F238E27FC236}">
                <a16:creationId xmlns:a16="http://schemas.microsoft.com/office/drawing/2014/main" id="{ABF58B1B-D995-4646-855B-1091B67265A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43801" y="2209800"/>
            <a:ext cx="2638425" cy="3962400"/>
          </a:xfrm>
          <a:prstGeom prst="rect">
            <a:avLst/>
          </a:prstGeom>
          <a:noFill/>
          <a:ln w="57150">
            <a:solidFill>
              <a:schemeClr val="folHlink"/>
            </a:solidFill>
            <a:miter lim="800000"/>
            <a:headEnd/>
            <a:tailEnd/>
          </a:ln>
          <a:effectLst>
            <a:outerShdw blurRad="63500" dist="38099" dir="2700000" algn="ctr" rotWithShape="0">
              <a:schemeClr val="tx2">
                <a:alpha val="74998"/>
              </a:schemeClr>
            </a:outerShdw>
          </a:effectLst>
        </p:spPr>
      </p:pic>
    </p:spTree>
    <p:extLst>
      <p:ext uri="{BB962C8B-B14F-4D97-AF65-F5344CB8AC3E}">
        <p14:creationId xmlns:p14="http://schemas.microsoft.com/office/powerpoint/2010/main" val="1479198797"/>
      </p:ext>
    </p:extLst>
  </p:cSld>
  <p:clrMapOvr>
    <a:masterClrMapping/>
  </p:clrMapOvr>
  <p:transition>
    <p:strips dir="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Z:\jclark On My Mac\Slides\julie show\Julie Pics jpg\Slide092.jpg">
            <a:extLst>
              <a:ext uri="{FF2B5EF4-FFF2-40B4-BE49-F238E27FC236}">
                <a16:creationId xmlns:a16="http://schemas.microsoft.com/office/drawing/2014/main" id="{AB0977EB-C74C-494C-8AD1-F02EE02DBC32}"/>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harpenSoften amount="43000"/>
                    </a14:imgEffect>
                    <a14:imgEffect>
                      <a14:brightnessContrast bright="4000" contrast="1000"/>
                    </a14:imgEffect>
                  </a14:imgLayer>
                </a14:imgProps>
              </a:ext>
              <a:ext uri="{28A0092B-C50C-407E-A947-70E740481C1C}">
                <a14:useLocalDpi xmlns:a14="http://schemas.microsoft.com/office/drawing/2010/main"/>
              </a:ext>
            </a:extLst>
          </a:blip>
          <a:srcRect/>
          <a:stretch/>
        </p:blipFill>
        <p:spPr bwMode="auto">
          <a:xfrm>
            <a:off x="1524000" y="0"/>
            <a:ext cx="9144002" cy="6858000"/>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41036"/>
      </p:ext>
    </p:extLst>
  </p:cSld>
  <p:clrMapOvr>
    <a:masterClrMapping/>
  </p:clrMapOvr>
  <p:transition>
    <p:strips dir="rd"/>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7" descr="32278117">
            <a:extLst>
              <a:ext uri="{FF2B5EF4-FFF2-40B4-BE49-F238E27FC236}">
                <a16:creationId xmlns:a16="http://schemas.microsoft.com/office/drawing/2014/main" id="{598ECCC8-8B1E-294C-97E3-9CE3937EDDB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H="1">
            <a:off x="2400300" y="1205476"/>
            <a:ext cx="6953250" cy="52318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58083" name="Rectangle 3">
            <a:extLst>
              <a:ext uri="{FF2B5EF4-FFF2-40B4-BE49-F238E27FC236}">
                <a16:creationId xmlns:a16="http://schemas.microsoft.com/office/drawing/2014/main" id="{461F61B8-E2A5-6E45-8FE2-E4B10F125951}"/>
              </a:ext>
            </a:extLst>
          </p:cNvPr>
          <p:cNvSpPr>
            <a:spLocks noGrp="1" noChangeArrowheads="1"/>
          </p:cNvSpPr>
          <p:nvPr>
            <p:ph type="body" sz="half" idx="1"/>
          </p:nvPr>
        </p:nvSpPr>
        <p:spPr>
          <a:xfrm>
            <a:off x="1524000" y="-76200"/>
            <a:ext cx="9144000" cy="1447800"/>
          </a:xfrm>
          <a:effectLst>
            <a:outerShdw blurRad="50800" dist="38100" dir="13500000" algn="br" rotWithShape="0">
              <a:prstClr val="black"/>
            </a:outerShdw>
          </a:effectLst>
        </p:spPr>
        <p:txBody>
          <a:bodyPr>
            <a:normAutofit/>
          </a:bodyPr>
          <a:lstStyle/>
          <a:p>
            <a:pPr marL="0" indent="0">
              <a:lnSpc>
                <a:spcPct val="120000"/>
              </a:lnSpc>
              <a:buNone/>
              <a:defRPr/>
            </a:pPr>
            <a:r>
              <a:rPr lang="en-US" altLang="en-US" sz="3200" b="1" dirty="0">
                <a:solidFill>
                  <a:srgbClr val="FFC000"/>
                </a:solidFill>
                <a:ea typeface="ＭＳ Ｐゴシック" panose="020B0600070205080204" pitchFamily="34" charset="-128"/>
              </a:rPr>
              <a:t>Indoor rat’s cancers grow twice as fast and twice as large as rats living outdoors in fresh air and sunshine.</a:t>
            </a:r>
          </a:p>
          <a:p>
            <a:pPr marL="0" indent="0">
              <a:lnSpc>
                <a:spcPct val="120000"/>
              </a:lnSpc>
              <a:buNone/>
              <a:defRPr/>
            </a:pPr>
            <a:endParaRPr lang="en-US" sz="3200" b="1" dirty="0">
              <a:solidFill>
                <a:srgbClr val="FFC000"/>
              </a:solidFill>
              <a:ea typeface="ＭＳ Ｐゴシック" charset="-128"/>
              <a:cs typeface="ＭＳ Ｐゴシック" charset="-128"/>
            </a:endParaRPr>
          </a:p>
        </p:txBody>
      </p:sp>
      <p:sp>
        <p:nvSpPr>
          <p:cNvPr id="167941" name="Text Box 5">
            <a:extLst>
              <a:ext uri="{FF2B5EF4-FFF2-40B4-BE49-F238E27FC236}">
                <a16:creationId xmlns:a16="http://schemas.microsoft.com/office/drawing/2014/main" id="{D26C5152-E5C2-B347-9ACF-9E90E3DC3A96}"/>
              </a:ext>
            </a:extLst>
          </p:cNvPr>
          <p:cNvSpPr txBox="1">
            <a:spLocks noChangeArrowheads="1"/>
          </p:cNvSpPr>
          <p:nvPr/>
        </p:nvSpPr>
        <p:spPr bwMode="auto">
          <a:xfrm>
            <a:off x="2895600" y="6553200"/>
            <a:ext cx="63627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1600"/>
              <a:t>Environ Health Perspect. 2006 Oct;114(10):1558-66.</a:t>
            </a:r>
          </a:p>
        </p:txBody>
      </p:sp>
    </p:spTree>
    <p:extLst>
      <p:ext uri="{BB962C8B-B14F-4D97-AF65-F5344CB8AC3E}">
        <p14:creationId xmlns:p14="http://schemas.microsoft.com/office/powerpoint/2010/main" val="3869281990"/>
      </p:ext>
    </p:extLst>
  </p:cSld>
  <p:clrMapOvr>
    <a:masterClrMapping/>
  </p:clrMapOvr>
  <p:transition>
    <p:strips dir="rd"/>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30669-349C-9E45-A4C6-776FD9ECC542}"/>
              </a:ext>
            </a:extLst>
          </p:cNvPr>
          <p:cNvSpPr>
            <a:spLocks noGrp="1"/>
          </p:cNvSpPr>
          <p:nvPr>
            <p:ph type="title"/>
          </p:nvPr>
        </p:nvSpPr>
        <p:spPr>
          <a:xfrm>
            <a:off x="838200" y="0"/>
            <a:ext cx="10515600" cy="1325563"/>
          </a:xfrm>
        </p:spPr>
        <p:txBody>
          <a:bodyPr>
            <a:normAutofit/>
          </a:bodyPr>
          <a:lstStyle/>
          <a:p>
            <a:r>
              <a:rPr lang="en-US" sz="4800" dirty="0"/>
              <a:t>Farmer Brown</a:t>
            </a:r>
          </a:p>
        </p:txBody>
      </p:sp>
      <p:sp>
        <p:nvSpPr>
          <p:cNvPr id="3" name="Content Placeholder 2">
            <a:extLst>
              <a:ext uri="{FF2B5EF4-FFF2-40B4-BE49-F238E27FC236}">
                <a16:creationId xmlns:a16="http://schemas.microsoft.com/office/drawing/2014/main" id="{B83A9573-FF13-444C-9429-AB652360C3C4}"/>
              </a:ext>
            </a:extLst>
          </p:cNvPr>
          <p:cNvSpPr>
            <a:spLocks noGrp="1"/>
          </p:cNvSpPr>
          <p:nvPr>
            <p:ph idx="1"/>
          </p:nvPr>
        </p:nvSpPr>
        <p:spPr>
          <a:xfrm>
            <a:off x="852487" y="1354137"/>
            <a:ext cx="5805488" cy="4351338"/>
          </a:xfrm>
        </p:spPr>
        <p:txBody>
          <a:bodyPr>
            <a:normAutofit/>
          </a:bodyPr>
          <a:lstStyle/>
          <a:p>
            <a:pPr marL="0" indent="0">
              <a:lnSpc>
                <a:spcPct val="150000"/>
              </a:lnSpc>
              <a:buNone/>
            </a:pPr>
            <a:r>
              <a:rPr lang="en-US" sz="3600" dirty="0"/>
              <a:t>People engaged in agriculture occupations tended to show a 42% lower risk for prostate cancer and 37% lower risk for lung cancer.</a:t>
            </a:r>
          </a:p>
        </p:txBody>
      </p:sp>
      <p:sp>
        <p:nvSpPr>
          <p:cNvPr id="4" name="TextBox 3">
            <a:extLst>
              <a:ext uri="{FF2B5EF4-FFF2-40B4-BE49-F238E27FC236}">
                <a16:creationId xmlns:a16="http://schemas.microsoft.com/office/drawing/2014/main" id="{7CF9B17B-E2AE-B14B-8780-ABD0B34D0117}"/>
              </a:ext>
            </a:extLst>
          </p:cNvPr>
          <p:cNvSpPr txBox="1"/>
          <p:nvPr/>
        </p:nvSpPr>
        <p:spPr>
          <a:xfrm>
            <a:off x="4512072" y="6488668"/>
            <a:ext cx="3167855" cy="369332"/>
          </a:xfrm>
          <a:prstGeom prst="rect">
            <a:avLst/>
          </a:prstGeom>
          <a:noFill/>
        </p:spPr>
        <p:txBody>
          <a:bodyPr wrap="none" rtlCol="0">
            <a:spAutoFit/>
          </a:bodyPr>
          <a:lstStyle/>
          <a:p>
            <a:r>
              <a:rPr lang="en-US" dirty="0"/>
              <a:t>Cancer Med. 8(13):6139-6150.</a:t>
            </a:r>
          </a:p>
        </p:txBody>
      </p:sp>
      <p:pic>
        <p:nvPicPr>
          <p:cNvPr id="6" name="Picture 5">
            <a:extLst>
              <a:ext uri="{FF2B5EF4-FFF2-40B4-BE49-F238E27FC236}">
                <a16:creationId xmlns:a16="http://schemas.microsoft.com/office/drawing/2014/main" id="{22356310-795A-7044-8AEB-F5B7B063B5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8329197" y="1263790"/>
            <a:ext cx="3191291" cy="478761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537703490"/>
      </p:ext>
    </p:extLst>
  </p:cSld>
  <p:clrMapOvr>
    <a:masterClrMapping/>
  </p:clrMapOvr>
  <p:transition>
    <p:strips dir="rd"/>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337753-22D4-3642-BC0C-B158537706AC}"/>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44000"/>
                    </a14:imgEffect>
                  </a14:imgLayer>
                </a14:imgProps>
              </a:ext>
              <a:ext uri="{28A0092B-C50C-407E-A947-70E740481C1C}">
                <a14:useLocalDpi xmlns:a14="http://schemas.microsoft.com/office/drawing/2010/main"/>
              </a:ext>
            </a:extLst>
          </a:blip>
          <a:stretch>
            <a:fillRect/>
          </a:stretch>
        </p:blipFill>
        <p:spPr>
          <a:xfrm>
            <a:off x="0" y="-1270000"/>
            <a:ext cx="12192000" cy="8128000"/>
          </a:xfrm>
          <a:prstGeom prst="rect">
            <a:avLst/>
          </a:prstGeom>
        </p:spPr>
      </p:pic>
      <p:sp>
        <p:nvSpPr>
          <p:cNvPr id="2" name="Title 1">
            <a:extLst>
              <a:ext uri="{FF2B5EF4-FFF2-40B4-BE49-F238E27FC236}">
                <a16:creationId xmlns:a16="http://schemas.microsoft.com/office/drawing/2014/main" id="{4B28C5BE-917F-7C41-AFDC-8406AC0A9044}"/>
              </a:ext>
            </a:extLst>
          </p:cNvPr>
          <p:cNvSpPr>
            <a:spLocks noGrp="1"/>
          </p:cNvSpPr>
          <p:nvPr>
            <p:ph type="title"/>
          </p:nvPr>
        </p:nvSpPr>
        <p:spPr>
          <a:xfrm>
            <a:off x="728663" y="442912"/>
            <a:ext cx="12001500" cy="1325563"/>
          </a:xfrm>
        </p:spPr>
        <p:txBody>
          <a:bodyPr>
            <a:normAutofit/>
          </a:bodyPr>
          <a:lstStyle/>
          <a:p>
            <a:r>
              <a:rPr lang="en-US" sz="4800" b="1" dirty="0">
                <a:solidFill>
                  <a:schemeClr val="bg1"/>
                </a:solidFill>
              </a:rPr>
              <a:t>Modernization and Metastasis </a:t>
            </a:r>
          </a:p>
        </p:txBody>
      </p:sp>
      <p:sp>
        <p:nvSpPr>
          <p:cNvPr id="3" name="Content Placeholder 2">
            <a:extLst>
              <a:ext uri="{FF2B5EF4-FFF2-40B4-BE49-F238E27FC236}">
                <a16:creationId xmlns:a16="http://schemas.microsoft.com/office/drawing/2014/main" id="{844965A5-8F99-0747-855D-A8266986EE30}"/>
              </a:ext>
            </a:extLst>
          </p:cNvPr>
          <p:cNvSpPr>
            <a:spLocks noGrp="1"/>
          </p:cNvSpPr>
          <p:nvPr>
            <p:ph idx="1"/>
          </p:nvPr>
        </p:nvSpPr>
        <p:spPr>
          <a:xfrm>
            <a:off x="728663" y="1903412"/>
            <a:ext cx="12001500" cy="4351338"/>
          </a:xfrm>
        </p:spPr>
        <p:txBody>
          <a:bodyPr>
            <a:normAutofit/>
          </a:bodyPr>
          <a:lstStyle/>
          <a:p>
            <a:pPr marL="0" indent="0">
              <a:buNone/>
            </a:pPr>
            <a:r>
              <a:rPr lang="en-US" sz="3200" b="1" dirty="0">
                <a:solidFill>
                  <a:schemeClr val="bg1"/>
                </a:solidFill>
              </a:rPr>
              <a:t>Go figure, More prostate cancer occurs with more:</a:t>
            </a:r>
          </a:p>
          <a:p>
            <a:r>
              <a:rPr lang="en-US" sz="3200" b="1" dirty="0">
                <a:solidFill>
                  <a:schemeClr val="bg1"/>
                </a:solidFill>
              </a:rPr>
              <a:t>Cities 			(urbanization rate).</a:t>
            </a:r>
          </a:p>
          <a:p>
            <a:r>
              <a:rPr lang="en-US" sz="3200" b="1" dirty="0">
                <a:solidFill>
                  <a:schemeClr val="bg1"/>
                </a:solidFill>
              </a:rPr>
              <a:t>Factories 		(industrial enterprises).</a:t>
            </a:r>
          </a:p>
          <a:p>
            <a:r>
              <a:rPr lang="en-US" sz="3200" b="1" dirty="0">
                <a:solidFill>
                  <a:schemeClr val="bg1"/>
                </a:solidFill>
              </a:rPr>
              <a:t>Affluence 		(GDP).</a:t>
            </a:r>
          </a:p>
          <a:p>
            <a:r>
              <a:rPr lang="en-US" sz="3200" b="1" dirty="0">
                <a:solidFill>
                  <a:schemeClr val="bg1"/>
                </a:solidFill>
              </a:rPr>
              <a:t>Modern healthcare 	(number of hospital beds per 1000 persons).</a:t>
            </a:r>
          </a:p>
        </p:txBody>
      </p:sp>
      <p:sp>
        <p:nvSpPr>
          <p:cNvPr id="6" name="TextBox 5">
            <a:extLst>
              <a:ext uri="{FF2B5EF4-FFF2-40B4-BE49-F238E27FC236}">
                <a16:creationId xmlns:a16="http://schemas.microsoft.com/office/drawing/2014/main" id="{A214BF57-CC13-6544-9B92-AEE09C249740}"/>
              </a:ext>
            </a:extLst>
          </p:cNvPr>
          <p:cNvSpPr txBox="1"/>
          <p:nvPr/>
        </p:nvSpPr>
        <p:spPr>
          <a:xfrm>
            <a:off x="2976919" y="6021388"/>
            <a:ext cx="5281148" cy="400110"/>
          </a:xfrm>
          <a:prstGeom prst="rect">
            <a:avLst/>
          </a:prstGeom>
          <a:noFill/>
        </p:spPr>
        <p:txBody>
          <a:bodyPr wrap="square" rtlCol="0">
            <a:spAutoFit/>
          </a:bodyPr>
          <a:lstStyle/>
          <a:p>
            <a:r>
              <a:rPr lang="en-US" sz="2000" b="1" dirty="0">
                <a:solidFill>
                  <a:schemeClr val="bg1"/>
                </a:solidFill>
              </a:rPr>
              <a:t>Environ Sci </a:t>
            </a:r>
            <a:r>
              <a:rPr lang="en-US" sz="2000" b="1" dirty="0" err="1">
                <a:solidFill>
                  <a:schemeClr val="bg1"/>
                </a:solidFill>
              </a:rPr>
              <a:t>Pollut</a:t>
            </a:r>
            <a:r>
              <a:rPr lang="en-US" sz="2000" b="1" dirty="0">
                <a:solidFill>
                  <a:schemeClr val="bg1"/>
                </a:solidFill>
              </a:rPr>
              <a:t> Res Int. 30(11):29349-29368.</a:t>
            </a:r>
          </a:p>
        </p:txBody>
      </p:sp>
    </p:spTree>
    <p:extLst>
      <p:ext uri="{BB962C8B-B14F-4D97-AF65-F5344CB8AC3E}">
        <p14:creationId xmlns:p14="http://schemas.microsoft.com/office/powerpoint/2010/main" val="159111596"/>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6FA7F-CFFB-C841-831B-9A835AD511C7}"/>
              </a:ext>
            </a:extLst>
          </p:cNvPr>
          <p:cNvSpPr>
            <a:spLocks noGrp="1"/>
          </p:cNvSpPr>
          <p:nvPr>
            <p:ph type="title"/>
          </p:nvPr>
        </p:nvSpPr>
        <p:spPr/>
        <p:txBody>
          <a:bodyPr/>
          <a:lstStyle/>
          <a:p>
            <a:r>
              <a:rPr lang="en-US" dirty="0"/>
              <a:t>Walking: The Best Exercise</a:t>
            </a:r>
          </a:p>
        </p:txBody>
      </p:sp>
      <p:sp>
        <p:nvSpPr>
          <p:cNvPr id="3" name="Content Placeholder 2">
            <a:extLst>
              <a:ext uri="{FF2B5EF4-FFF2-40B4-BE49-F238E27FC236}">
                <a16:creationId xmlns:a16="http://schemas.microsoft.com/office/drawing/2014/main" id="{1393ED53-B175-2A4C-85D1-59B9CF5936DC}"/>
              </a:ext>
            </a:extLst>
          </p:cNvPr>
          <p:cNvSpPr>
            <a:spLocks noGrp="1"/>
          </p:cNvSpPr>
          <p:nvPr>
            <p:ph idx="1"/>
          </p:nvPr>
        </p:nvSpPr>
        <p:spPr>
          <a:xfrm>
            <a:off x="838200" y="1825625"/>
            <a:ext cx="5405438" cy="4351338"/>
          </a:xfrm>
        </p:spPr>
        <p:txBody>
          <a:bodyPr>
            <a:normAutofit/>
          </a:bodyPr>
          <a:lstStyle/>
          <a:p>
            <a:pPr marL="0" indent="0">
              <a:lnSpc>
                <a:spcPct val="150000"/>
              </a:lnSpc>
              <a:buNone/>
            </a:pPr>
            <a:r>
              <a:rPr lang="en-US" sz="3200" dirty="0"/>
              <a:t>The risk of death from prostate cancer is reduced by 31% in those who walk for exercise. </a:t>
            </a:r>
          </a:p>
        </p:txBody>
      </p:sp>
      <p:sp>
        <p:nvSpPr>
          <p:cNvPr id="4" name="TextBox 3">
            <a:extLst>
              <a:ext uri="{FF2B5EF4-FFF2-40B4-BE49-F238E27FC236}">
                <a16:creationId xmlns:a16="http://schemas.microsoft.com/office/drawing/2014/main" id="{F41B8D7F-A012-A149-8090-B345F6081023}"/>
              </a:ext>
            </a:extLst>
          </p:cNvPr>
          <p:cNvSpPr txBox="1"/>
          <p:nvPr/>
        </p:nvSpPr>
        <p:spPr>
          <a:xfrm>
            <a:off x="4901858" y="6488668"/>
            <a:ext cx="2388283" cy="369332"/>
          </a:xfrm>
          <a:prstGeom prst="rect">
            <a:avLst/>
          </a:prstGeom>
          <a:noFill/>
        </p:spPr>
        <p:txBody>
          <a:bodyPr wrap="none" rtlCol="0">
            <a:spAutoFit/>
          </a:bodyPr>
          <a:lstStyle/>
          <a:p>
            <a:r>
              <a:rPr lang="en-US" dirty="0" err="1"/>
              <a:t>Eur</a:t>
            </a:r>
            <a:r>
              <a:rPr lang="en-US" dirty="0"/>
              <a:t> Urol. 72(6):931-939</a:t>
            </a:r>
          </a:p>
        </p:txBody>
      </p:sp>
      <p:pic>
        <p:nvPicPr>
          <p:cNvPr id="6" name="Picture 5">
            <a:extLst>
              <a:ext uri="{FF2B5EF4-FFF2-40B4-BE49-F238E27FC236}">
                <a16:creationId xmlns:a16="http://schemas.microsoft.com/office/drawing/2014/main" id="{86DFBED3-8EA2-4346-B71E-135204DD066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15765" y="1069781"/>
            <a:ext cx="4614297" cy="51740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5900022"/>
      </p:ext>
    </p:extLst>
  </p:cSld>
  <p:clrMapOvr>
    <a:masterClrMapping/>
  </p:clrMapOvr>
  <p:transition>
    <p:strips dir="rd"/>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6230B-AFFD-1243-B0EA-3F7BEAB3B868}"/>
              </a:ext>
            </a:extLst>
          </p:cNvPr>
          <p:cNvSpPr>
            <a:spLocks noGrp="1"/>
          </p:cNvSpPr>
          <p:nvPr>
            <p:ph type="title"/>
          </p:nvPr>
        </p:nvSpPr>
        <p:spPr/>
        <p:txBody>
          <a:bodyPr/>
          <a:lstStyle/>
          <a:p>
            <a:r>
              <a:rPr lang="en-US" dirty="0"/>
              <a:t>Exercise	</a:t>
            </a:r>
          </a:p>
        </p:txBody>
      </p:sp>
      <p:sp>
        <p:nvSpPr>
          <p:cNvPr id="3" name="Content Placeholder 2">
            <a:extLst>
              <a:ext uri="{FF2B5EF4-FFF2-40B4-BE49-F238E27FC236}">
                <a16:creationId xmlns:a16="http://schemas.microsoft.com/office/drawing/2014/main" id="{E4B08553-B3B1-0C4A-BFC1-5639313E758D}"/>
              </a:ext>
            </a:extLst>
          </p:cNvPr>
          <p:cNvSpPr>
            <a:spLocks noGrp="1"/>
          </p:cNvSpPr>
          <p:nvPr>
            <p:ph idx="1"/>
          </p:nvPr>
        </p:nvSpPr>
        <p:spPr>
          <a:xfrm>
            <a:off x="838200" y="1825625"/>
            <a:ext cx="4719638" cy="4351338"/>
          </a:xfrm>
        </p:spPr>
        <p:txBody>
          <a:bodyPr>
            <a:normAutofit/>
          </a:bodyPr>
          <a:lstStyle/>
          <a:p>
            <a:pPr marL="0" indent="0">
              <a:lnSpc>
                <a:spcPct val="150000"/>
              </a:lnSpc>
              <a:buNone/>
            </a:pPr>
            <a:r>
              <a:rPr lang="en-US" sz="3200" dirty="0"/>
              <a:t>High physical activity levels can reduce the risk of prostate cancer by 50%.</a:t>
            </a:r>
          </a:p>
        </p:txBody>
      </p:sp>
      <p:sp>
        <p:nvSpPr>
          <p:cNvPr id="4" name="TextBox 3">
            <a:extLst>
              <a:ext uri="{FF2B5EF4-FFF2-40B4-BE49-F238E27FC236}">
                <a16:creationId xmlns:a16="http://schemas.microsoft.com/office/drawing/2014/main" id="{2601FFBD-4F57-D744-8451-0EA61FBAB537}"/>
              </a:ext>
            </a:extLst>
          </p:cNvPr>
          <p:cNvSpPr txBox="1"/>
          <p:nvPr/>
        </p:nvSpPr>
        <p:spPr>
          <a:xfrm>
            <a:off x="4378510" y="6488668"/>
            <a:ext cx="3434979" cy="369332"/>
          </a:xfrm>
          <a:prstGeom prst="rect">
            <a:avLst/>
          </a:prstGeom>
          <a:noFill/>
        </p:spPr>
        <p:txBody>
          <a:bodyPr wrap="none" rtlCol="0">
            <a:spAutoFit/>
          </a:bodyPr>
          <a:lstStyle/>
          <a:p>
            <a:r>
              <a:rPr lang="en-US" dirty="0" err="1"/>
              <a:t>Salud</a:t>
            </a:r>
            <a:r>
              <a:rPr lang="en-US" dirty="0"/>
              <a:t> </a:t>
            </a:r>
            <a:r>
              <a:rPr lang="en-US" dirty="0" err="1"/>
              <a:t>Publica</a:t>
            </a:r>
            <a:r>
              <a:rPr lang="en-US" dirty="0"/>
              <a:t> Mex. 64(2):169-178. </a:t>
            </a:r>
          </a:p>
        </p:txBody>
      </p:sp>
      <p:pic>
        <p:nvPicPr>
          <p:cNvPr id="6" name="Picture 5">
            <a:extLst>
              <a:ext uri="{FF2B5EF4-FFF2-40B4-BE49-F238E27FC236}">
                <a16:creationId xmlns:a16="http://schemas.microsoft.com/office/drawing/2014/main" id="{8365F39C-9048-D544-B49C-84A1E80E83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5999" y="1714500"/>
            <a:ext cx="5546895" cy="3657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09823412"/>
      </p:ext>
    </p:extLst>
  </p:cSld>
  <p:clrMapOvr>
    <a:masterClrMapping/>
  </p:clrMapOvr>
  <p:transition>
    <p:strips dir="r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a:extLst>
              <a:ext uri="{FF2B5EF4-FFF2-40B4-BE49-F238E27FC236}">
                <a16:creationId xmlns:a16="http://schemas.microsoft.com/office/drawing/2014/main" id="{B6F02951-2000-A649-81CE-CC99AF182997}"/>
              </a:ext>
            </a:extLst>
          </p:cNvPr>
          <p:cNvSpPr>
            <a:spLocks noGrp="1" noChangeArrowheads="1"/>
          </p:cNvSpPr>
          <p:nvPr>
            <p:ph type="title"/>
          </p:nvPr>
        </p:nvSpPr>
        <p:spPr>
          <a:xfrm>
            <a:off x="1770064" y="990600"/>
            <a:ext cx="8669337" cy="1143000"/>
          </a:xfrm>
        </p:spPr>
        <p:txBody>
          <a:bodyPr>
            <a:normAutofit fontScale="90000"/>
          </a:bodyPr>
          <a:lstStyle/>
          <a:p>
            <a:pPr eaLnBrk="1" hangingPunct="1"/>
            <a:r>
              <a:rPr lang="en-US" altLang="en-US" sz="4000" dirty="0">
                <a:ea typeface="ＭＳ Ｐゴシック" panose="020B0600070205080204" pitchFamily="34" charset="-128"/>
              </a:rPr>
              <a:t>The Sun Triggers Vitamin D Production in the Skin</a:t>
            </a:r>
          </a:p>
        </p:txBody>
      </p:sp>
      <p:sp>
        <p:nvSpPr>
          <p:cNvPr id="973827" name="Rectangle 3">
            <a:extLst>
              <a:ext uri="{FF2B5EF4-FFF2-40B4-BE49-F238E27FC236}">
                <a16:creationId xmlns:a16="http://schemas.microsoft.com/office/drawing/2014/main" id="{BAC7412E-3123-8448-BEF4-DE04B4E95618}"/>
              </a:ext>
            </a:extLst>
          </p:cNvPr>
          <p:cNvSpPr>
            <a:spLocks noGrp="1" noChangeArrowheads="1"/>
          </p:cNvSpPr>
          <p:nvPr>
            <p:ph type="body" sz="half" idx="1"/>
          </p:nvPr>
        </p:nvSpPr>
        <p:spPr>
          <a:xfrm>
            <a:off x="1766887" y="2352675"/>
            <a:ext cx="5348288" cy="4114800"/>
          </a:xfrm>
        </p:spPr>
        <p:txBody>
          <a:bodyPr/>
          <a:lstStyle/>
          <a:p>
            <a:pPr eaLnBrk="1" hangingPunct="1">
              <a:lnSpc>
                <a:spcPct val="150000"/>
              </a:lnSpc>
            </a:pPr>
            <a:r>
              <a:rPr lang="en-US" altLang="en-US" sz="2400" b="1" dirty="0">
                <a:ea typeface="ＭＳ Ｐゴシック" panose="020B0600070205080204" pitchFamily="34" charset="-128"/>
              </a:rPr>
              <a:t>Vitamin D deficiency predisposes children to respiratory infections. </a:t>
            </a:r>
          </a:p>
          <a:p>
            <a:pPr eaLnBrk="1" hangingPunct="1">
              <a:lnSpc>
                <a:spcPct val="150000"/>
              </a:lnSpc>
            </a:pPr>
            <a:r>
              <a:rPr lang="en-US" altLang="en-US" sz="2400" b="1" dirty="0">
                <a:ea typeface="ＭＳ Ｐゴシック" panose="020B0600070205080204" pitchFamily="34" charset="-128"/>
              </a:rPr>
              <a:t>Vitamin D prevents excessive expression of inflammatory cytokines. </a:t>
            </a:r>
          </a:p>
          <a:p>
            <a:pPr eaLnBrk="1" hangingPunct="1">
              <a:lnSpc>
                <a:spcPct val="150000"/>
              </a:lnSpc>
            </a:pPr>
            <a:r>
              <a:rPr lang="en-US" altLang="en-US" sz="2400" b="1" dirty="0">
                <a:ea typeface="ＭＳ Ｐゴシック" panose="020B0600070205080204" pitchFamily="34" charset="-128"/>
              </a:rPr>
              <a:t>Vitamin D stimulates natural killer cells lining the respiratory tract. </a:t>
            </a:r>
          </a:p>
        </p:txBody>
      </p:sp>
      <p:sp>
        <p:nvSpPr>
          <p:cNvPr id="77827" name="Text Box 5">
            <a:extLst>
              <a:ext uri="{FF2B5EF4-FFF2-40B4-BE49-F238E27FC236}">
                <a16:creationId xmlns:a16="http://schemas.microsoft.com/office/drawing/2014/main" id="{CE82DBCC-5401-6C42-A801-17FD3A7A4C95}"/>
              </a:ext>
            </a:extLst>
          </p:cNvPr>
          <p:cNvSpPr txBox="1">
            <a:spLocks noChangeArrowheads="1"/>
          </p:cNvSpPr>
          <p:nvPr/>
        </p:nvSpPr>
        <p:spPr bwMode="auto">
          <a:xfrm>
            <a:off x="4267200" y="6521450"/>
            <a:ext cx="3657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Blip>
                <a:blip r:embed="rId3"/>
              </a:buBlip>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Blip>
                <a:blip r:embed="rId3"/>
              </a:buBlip>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Blip>
                <a:blip r:embed="rId3"/>
              </a:buBlip>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Blip>
                <a:blip r:embed="rId3"/>
              </a:buBlip>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50000"/>
              </a:spcBef>
              <a:buFontTx/>
              <a:buNone/>
            </a:pPr>
            <a:r>
              <a:rPr kumimoji="1" lang="en-US" altLang="en-US" sz="1600">
                <a:cs typeface="Times New Roman" panose="02020603050405020304" pitchFamily="18" charset="0"/>
              </a:rPr>
              <a:t>Epidemiol Infect. 2006 Sep 7;:1-12</a:t>
            </a:r>
          </a:p>
        </p:txBody>
      </p:sp>
      <p:pic>
        <p:nvPicPr>
          <p:cNvPr id="77828" name="Picture 7" descr="C:\Documents and Settings\Administrator\My Documents\My Pictures\1748884.jpg">
            <a:extLst>
              <a:ext uri="{FF2B5EF4-FFF2-40B4-BE49-F238E27FC236}">
                <a16:creationId xmlns:a16="http://schemas.microsoft.com/office/drawing/2014/main" id="{2AA2E266-7A51-FF45-B912-06C6289B16BF}"/>
              </a:ext>
            </a:extLst>
          </p:cNvPr>
          <p:cNvPicPr>
            <a:picLocks noChangeAspect="1" noChangeArrowheads="1"/>
          </p:cNvPicPr>
          <p:nvPr/>
        </p:nvPicPr>
        <p:blipFill>
          <a:blip r:embed="rId4" cstate="email">
            <a:lum bright="12000" contrast="12000"/>
            <a:extLst>
              <a:ext uri="{28A0092B-C50C-407E-A947-70E740481C1C}">
                <a14:useLocalDpi xmlns:a14="http://schemas.microsoft.com/office/drawing/2010/main"/>
              </a:ext>
            </a:extLst>
          </a:blip>
          <a:srcRect/>
          <a:stretch>
            <a:fillRect/>
          </a:stretch>
        </p:blipFill>
        <p:spPr bwMode="auto">
          <a:xfrm>
            <a:off x="7696200" y="2362200"/>
            <a:ext cx="2541588" cy="3886200"/>
          </a:xfrm>
          <a:prstGeom prst="rect">
            <a:avLst/>
          </a:prstGeom>
          <a:noFill/>
          <a:ln w="5715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459489"/>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738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738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738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3827"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2ADAA-44C0-F041-A076-E65E09E1680B}"/>
              </a:ext>
            </a:extLst>
          </p:cNvPr>
          <p:cNvSpPr>
            <a:spLocks noGrp="1"/>
          </p:cNvSpPr>
          <p:nvPr>
            <p:ph type="title"/>
          </p:nvPr>
        </p:nvSpPr>
        <p:spPr>
          <a:xfrm>
            <a:off x="295275" y="0"/>
            <a:ext cx="10515600" cy="1325563"/>
          </a:xfrm>
        </p:spPr>
        <p:txBody>
          <a:bodyPr/>
          <a:lstStyle/>
          <a:p>
            <a:r>
              <a:rPr lang="en-US" dirty="0"/>
              <a:t>Sun And Prostate Cancer</a:t>
            </a:r>
          </a:p>
        </p:txBody>
      </p:sp>
      <p:sp>
        <p:nvSpPr>
          <p:cNvPr id="3" name="Content Placeholder 2">
            <a:extLst>
              <a:ext uri="{FF2B5EF4-FFF2-40B4-BE49-F238E27FC236}">
                <a16:creationId xmlns:a16="http://schemas.microsoft.com/office/drawing/2014/main" id="{78BB9FBD-EB87-6A46-9A68-2EF27E9EA987}"/>
              </a:ext>
            </a:extLst>
          </p:cNvPr>
          <p:cNvSpPr>
            <a:spLocks noGrp="1"/>
          </p:cNvSpPr>
          <p:nvPr>
            <p:ph idx="1"/>
          </p:nvPr>
        </p:nvSpPr>
        <p:spPr>
          <a:xfrm>
            <a:off x="295275" y="1800224"/>
            <a:ext cx="4662488" cy="4414839"/>
          </a:xfrm>
        </p:spPr>
        <p:txBody>
          <a:bodyPr>
            <a:normAutofit/>
          </a:bodyPr>
          <a:lstStyle/>
          <a:p>
            <a:pPr marL="0" indent="0">
              <a:buNone/>
            </a:pPr>
            <a:r>
              <a:rPr lang="en-US" sz="3600" dirty="0"/>
              <a:t>More sun, more vitamin D, less prostate cancer!</a:t>
            </a:r>
          </a:p>
          <a:p>
            <a:pPr marL="0" indent="0">
              <a:buNone/>
            </a:pPr>
            <a:r>
              <a:rPr lang="en-US" sz="3600" dirty="0"/>
              <a:t>Frequent recreational sun exposure is associated with a significantly reduced risk of fatal prostate cancer. </a:t>
            </a:r>
          </a:p>
        </p:txBody>
      </p:sp>
      <p:sp>
        <p:nvSpPr>
          <p:cNvPr id="4" name="TextBox 3">
            <a:extLst>
              <a:ext uri="{FF2B5EF4-FFF2-40B4-BE49-F238E27FC236}">
                <a16:creationId xmlns:a16="http://schemas.microsoft.com/office/drawing/2014/main" id="{278072A7-6CA8-0C4F-BD22-656C8B49A061}"/>
              </a:ext>
            </a:extLst>
          </p:cNvPr>
          <p:cNvSpPr txBox="1"/>
          <p:nvPr/>
        </p:nvSpPr>
        <p:spPr>
          <a:xfrm>
            <a:off x="3601182" y="6534834"/>
            <a:ext cx="4989636" cy="646331"/>
          </a:xfrm>
          <a:prstGeom prst="rect">
            <a:avLst/>
          </a:prstGeom>
          <a:noFill/>
        </p:spPr>
        <p:txBody>
          <a:bodyPr wrap="none" rtlCol="0">
            <a:spAutoFit/>
          </a:bodyPr>
          <a:lstStyle/>
          <a:p>
            <a:r>
              <a:rPr lang="en-US" dirty="0"/>
              <a:t>Cancer Epidemiol Biomarkers Prev. 22(4):597-606.</a:t>
            </a:r>
          </a:p>
          <a:p>
            <a:endParaRPr lang="en-US" dirty="0"/>
          </a:p>
        </p:txBody>
      </p:sp>
      <p:pic>
        <p:nvPicPr>
          <p:cNvPr id="6" name="Picture 5">
            <a:extLst>
              <a:ext uri="{FF2B5EF4-FFF2-40B4-BE49-F238E27FC236}">
                <a16:creationId xmlns:a16="http://schemas.microsoft.com/office/drawing/2014/main" id="{42B36F5A-40F8-6F4F-80FD-8D65108346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95900" y="1800223"/>
            <a:ext cx="6472238" cy="43148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01160539"/>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3665" name="Rectangle 2">
            <a:extLst>
              <a:ext uri="{FF2B5EF4-FFF2-40B4-BE49-F238E27FC236}">
                <a16:creationId xmlns:a16="http://schemas.microsoft.com/office/drawing/2014/main" id="{C9522289-D453-4B43-B352-CE3F1F03498E}"/>
              </a:ext>
            </a:extLst>
          </p:cNvPr>
          <p:cNvSpPr>
            <a:spLocks noGrp="1" noChangeArrowheads="1"/>
          </p:cNvSpPr>
          <p:nvPr>
            <p:ph type="title"/>
          </p:nvPr>
        </p:nvSpPr>
        <p:spPr>
          <a:xfrm>
            <a:off x="1828800" y="762000"/>
            <a:ext cx="8458200" cy="1143000"/>
          </a:xfrm>
        </p:spPr>
        <p:txBody>
          <a:bodyPr/>
          <a:lstStyle/>
          <a:p>
            <a:pPr eaLnBrk="1" hangingPunct="1"/>
            <a:r>
              <a:rPr lang="en-US" altLang="en-US" sz="3200" b="1" dirty="0">
                <a:ea typeface="ＭＳ Ｐゴシック" panose="020B0600070205080204" pitchFamily="34" charset="-128"/>
              </a:rPr>
              <a:t>Vitamin Deficiencies and the Immune System</a:t>
            </a:r>
          </a:p>
        </p:txBody>
      </p:sp>
      <p:sp>
        <p:nvSpPr>
          <p:cNvPr id="113666" name="Rectangle 3">
            <a:extLst>
              <a:ext uri="{FF2B5EF4-FFF2-40B4-BE49-F238E27FC236}">
                <a16:creationId xmlns:a16="http://schemas.microsoft.com/office/drawing/2014/main" id="{9FB2D9CE-83B5-3547-9BEA-28BA2EB7F1FA}"/>
              </a:ext>
            </a:extLst>
          </p:cNvPr>
          <p:cNvSpPr>
            <a:spLocks noGrp="1" noChangeArrowheads="1"/>
          </p:cNvSpPr>
          <p:nvPr>
            <p:ph type="body" idx="1"/>
          </p:nvPr>
        </p:nvSpPr>
        <p:spPr>
          <a:xfrm>
            <a:off x="5181600" y="1752600"/>
            <a:ext cx="5105400" cy="5105400"/>
          </a:xfrm>
        </p:spPr>
        <p:txBody>
          <a:bodyPr>
            <a:normAutofit/>
          </a:bodyPr>
          <a:lstStyle/>
          <a:p>
            <a:pPr marL="0" indent="0" eaLnBrk="1" hangingPunct="1">
              <a:lnSpc>
                <a:spcPct val="200000"/>
              </a:lnSpc>
              <a:buNone/>
            </a:pPr>
            <a:r>
              <a:rPr lang="en-US" altLang="en-US" b="1" dirty="0">
                <a:ea typeface="ＭＳ Ｐゴシック" panose="020B0600070205080204" pitchFamily="34" charset="-128"/>
              </a:rPr>
              <a:t>A diet with only 50% of the </a:t>
            </a:r>
            <a:r>
              <a:rPr lang="en-US" altLang="en-US" b="1" dirty="0" err="1">
                <a:ea typeface="ＭＳ Ｐゴシック" panose="020B0600070205080204" pitchFamily="34" charset="-128"/>
              </a:rPr>
              <a:t>USRDA</a:t>
            </a:r>
            <a:r>
              <a:rPr lang="en-US" altLang="en-US" b="1" dirty="0">
                <a:ea typeface="ＭＳ Ｐゴシック" panose="020B0600070205080204" pitchFamily="34" charset="-128"/>
              </a:rPr>
              <a:t> of vitamins significantly depressed natural killer activity.</a:t>
            </a:r>
          </a:p>
        </p:txBody>
      </p:sp>
      <p:sp>
        <p:nvSpPr>
          <p:cNvPr id="113667" name="Rectangle 4">
            <a:extLst>
              <a:ext uri="{FF2B5EF4-FFF2-40B4-BE49-F238E27FC236}">
                <a16:creationId xmlns:a16="http://schemas.microsoft.com/office/drawing/2014/main" id="{BA9683C9-4C5B-0348-83B2-F20676DCBFED}"/>
              </a:ext>
            </a:extLst>
          </p:cNvPr>
          <p:cNvSpPr>
            <a:spLocks noChangeArrowheads="1"/>
          </p:cNvSpPr>
          <p:nvPr/>
        </p:nvSpPr>
        <p:spPr bwMode="auto">
          <a:xfrm>
            <a:off x="4343400" y="6521450"/>
            <a:ext cx="34686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Blip>
                <a:blip r:embed="rId3"/>
              </a:buBlip>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Blip>
                <a:blip r:embed="rId3"/>
              </a:buBlip>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Blip>
                <a:blip r:embed="rId3"/>
              </a:buBlip>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9pPr>
          </a:lstStyle>
          <a:p>
            <a:pPr eaLnBrk="1" hangingPunct="1">
              <a:buFontTx/>
              <a:buNone/>
            </a:pPr>
            <a:r>
              <a:rPr lang="en-US" altLang="en-US" sz="1600"/>
              <a:t>Immunology. 1984 May;52(1):41-8. </a:t>
            </a:r>
          </a:p>
        </p:txBody>
      </p:sp>
      <p:pic>
        <p:nvPicPr>
          <p:cNvPr id="411653" name="Picture 5" descr="16329996">
            <a:extLst>
              <a:ext uri="{FF2B5EF4-FFF2-40B4-BE49-F238E27FC236}">
                <a16:creationId xmlns:a16="http://schemas.microsoft.com/office/drawing/2014/main" id="{A6B55113-FA21-C240-8D1C-9DAE016C232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81200" y="1905000"/>
            <a:ext cx="2851150" cy="4419600"/>
          </a:xfrm>
          <a:prstGeom prst="rect">
            <a:avLst/>
          </a:prstGeom>
          <a:noFill/>
          <a:ln w="57150">
            <a:solidFill>
              <a:schemeClr val="folHlink"/>
            </a:solidFill>
            <a:miter lim="800000"/>
            <a:headEnd/>
            <a:tailEnd/>
          </a:ln>
          <a:effectLst>
            <a:outerShdw blurRad="63500" dist="46662" dir="3284183" algn="ctr" rotWithShape="0">
              <a:schemeClr val="tx2">
                <a:alpha val="74998"/>
              </a:schemeClr>
            </a:outerShdw>
          </a:effectLst>
        </p:spPr>
      </p:pic>
    </p:spTree>
    <p:extLst>
      <p:ext uri="{BB962C8B-B14F-4D97-AF65-F5344CB8AC3E}">
        <p14:creationId xmlns:p14="http://schemas.microsoft.com/office/powerpoint/2010/main" val="276439805"/>
      </p:ext>
    </p:extLst>
  </p:cSld>
  <p:clrMapOvr>
    <a:masterClrMapping/>
  </p:clrMapOvr>
  <p:transition>
    <p:strips dir="rd"/>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a:extLst>
              <a:ext uri="{FF2B5EF4-FFF2-40B4-BE49-F238E27FC236}">
                <a16:creationId xmlns:a16="http://schemas.microsoft.com/office/drawing/2014/main" id="{B8B91004-AE5D-F849-B510-8CB76C6D9A01}"/>
              </a:ext>
            </a:extLst>
          </p:cNvPr>
          <p:cNvSpPr>
            <a:spLocks noGrp="1" noChangeArrowheads="1"/>
          </p:cNvSpPr>
          <p:nvPr>
            <p:ph type="title"/>
          </p:nvPr>
        </p:nvSpPr>
        <p:spPr>
          <a:xfrm>
            <a:off x="1155700" y="395288"/>
            <a:ext cx="7772400" cy="1143000"/>
          </a:xfrm>
        </p:spPr>
        <p:txBody>
          <a:bodyPr/>
          <a:lstStyle/>
          <a:p>
            <a:pPr eaLnBrk="1" hangingPunct="1"/>
            <a:r>
              <a:rPr lang="en-US" altLang="en-US" sz="3600" b="1" dirty="0">
                <a:ea typeface="ＭＳ Ｐゴシック" panose="020B0600070205080204" pitchFamily="34" charset="-128"/>
              </a:rPr>
              <a:t>Vitamin A deficiency and IgA Production</a:t>
            </a:r>
          </a:p>
        </p:txBody>
      </p:sp>
      <p:sp>
        <p:nvSpPr>
          <p:cNvPr id="1034243" name="Rectangle 3">
            <a:extLst>
              <a:ext uri="{FF2B5EF4-FFF2-40B4-BE49-F238E27FC236}">
                <a16:creationId xmlns:a16="http://schemas.microsoft.com/office/drawing/2014/main" id="{AF4F2B34-6DFA-1047-84DF-4CFFECE7348A}"/>
              </a:ext>
            </a:extLst>
          </p:cNvPr>
          <p:cNvSpPr>
            <a:spLocks noGrp="1" noChangeArrowheads="1"/>
          </p:cNvSpPr>
          <p:nvPr>
            <p:ph type="body" idx="1"/>
          </p:nvPr>
        </p:nvSpPr>
        <p:spPr>
          <a:xfrm>
            <a:off x="5786437" y="1385888"/>
            <a:ext cx="5372100" cy="4495800"/>
          </a:xfrm>
        </p:spPr>
        <p:txBody>
          <a:bodyPr/>
          <a:lstStyle/>
          <a:p>
            <a:pPr marL="0" indent="0" eaLnBrk="1" hangingPunct="1">
              <a:lnSpc>
                <a:spcPct val="140000"/>
              </a:lnSpc>
              <a:buNone/>
            </a:pPr>
            <a:r>
              <a:rPr lang="en-US" altLang="en-US" dirty="0">
                <a:ea typeface="ＭＳ Ｐゴシック" panose="020B0600070205080204" pitchFamily="34" charset="-128"/>
              </a:rPr>
              <a:t>Vitamin A deficiency reduces natural killer cell number and function.</a:t>
            </a:r>
          </a:p>
          <a:p>
            <a:pPr marL="0" indent="0" eaLnBrk="1" hangingPunct="1">
              <a:lnSpc>
                <a:spcPct val="140000"/>
              </a:lnSpc>
              <a:buNone/>
            </a:pPr>
            <a:r>
              <a:rPr lang="en-US" altLang="en-US" dirty="0">
                <a:ea typeface="ＭＳ Ｐゴシック" panose="020B0600070205080204" pitchFamily="34" charset="-128"/>
              </a:rPr>
              <a:t>Vitamin A deficiency results in a loss of IgA producing cells.</a:t>
            </a:r>
          </a:p>
        </p:txBody>
      </p:sp>
      <p:sp>
        <p:nvSpPr>
          <p:cNvPr id="115715" name="Text Box 4">
            <a:extLst>
              <a:ext uri="{FF2B5EF4-FFF2-40B4-BE49-F238E27FC236}">
                <a16:creationId xmlns:a16="http://schemas.microsoft.com/office/drawing/2014/main" id="{5AD578AE-147D-0E47-9738-D531A63B17CC}"/>
              </a:ext>
            </a:extLst>
          </p:cNvPr>
          <p:cNvSpPr txBox="1">
            <a:spLocks noChangeArrowheads="1"/>
          </p:cNvSpPr>
          <p:nvPr/>
        </p:nvSpPr>
        <p:spPr bwMode="auto">
          <a:xfrm>
            <a:off x="2971801" y="6400800"/>
            <a:ext cx="6251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Blip>
                <a:blip r:embed="rId3"/>
              </a:buBlip>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Blip>
                <a:blip r:embed="rId3"/>
              </a:buBlip>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Blip>
                <a:blip r:embed="rId3"/>
              </a:buBlip>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FontTx/>
              <a:buNone/>
            </a:pPr>
            <a:r>
              <a:rPr kumimoji="1" lang="en-US" altLang="en-US" sz="1600"/>
              <a:t>J Nutr. 1996 Dec;126(12):2960-7. </a:t>
            </a:r>
            <a:r>
              <a:rPr lang="en-US" altLang="en-US" sz="1600"/>
              <a:t>J Nutr. 1999 Aug;129(8):1510-7.</a:t>
            </a:r>
            <a:endParaRPr kumimoji="1" lang="en-US" altLang="en-US" sz="1600"/>
          </a:p>
        </p:txBody>
      </p:sp>
      <p:pic>
        <p:nvPicPr>
          <p:cNvPr id="1034245" name="Picture 5" descr="carrots">
            <a:extLst>
              <a:ext uri="{FF2B5EF4-FFF2-40B4-BE49-F238E27FC236}">
                <a16:creationId xmlns:a16="http://schemas.microsoft.com/office/drawing/2014/main" id="{E2AE389A-B1C7-D046-9D30-D4C374C4724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66837" y="1581150"/>
            <a:ext cx="4114800" cy="3895725"/>
          </a:xfrm>
          <a:prstGeom prst="rect">
            <a:avLst/>
          </a:prstGeom>
          <a:noFill/>
          <a:ln w="57150">
            <a:solidFill>
              <a:schemeClr val="folHlink"/>
            </a:solidFill>
            <a:miter lim="800000"/>
            <a:headEnd/>
            <a:tailEnd/>
          </a:ln>
          <a:effectLst>
            <a:outerShdw blurRad="63500" dist="38099" dir="2700000" algn="ctr" rotWithShape="0">
              <a:schemeClr val="tx2">
                <a:alpha val="74998"/>
              </a:schemeClr>
            </a:outerShdw>
          </a:effectLst>
        </p:spPr>
      </p:pic>
    </p:spTree>
    <p:extLst>
      <p:ext uri="{BB962C8B-B14F-4D97-AF65-F5344CB8AC3E}">
        <p14:creationId xmlns:p14="http://schemas.microsoft.com/office/powerpoint/2010/main" val="4263492018"/>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3424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3424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43"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14795-9486-1747-BFF8-CA453EA24E5A}"/>
              </a:ext>
            </a:extLst>
          </p:cNvPr>
          <p:cNvSpPr>
            <a:spLocks noGrp="1"/>
          </p:cNvSpPr>
          <p:nvPr>
            <p:ph type="title"/>
          </p:nvPr>
        </p:nvSpPr>
        <p:spPr>
          <a:xfrm>
            <a:off x="600075" y="365125"/>
            <a:ext cx="10753725" cy="1325563"/>
          </a:xfrm>
        </p:spPr>
        <p:txBody>
          <a:bodyPr>
            <a:normAutofit/>
          </a:bodyPr>
          <a:lstStyle/>
          <a:p>
            <a:r>
              <a:rPr lang="en-US" sz="5400" b="1" dirty="0"/>
              <a:t>Carrots</a:t>
            </a:r>
          </a:p>
        </p:txBody>
      </p:sp>
      <p:sp>
        <p:nvSpPr>
          <p:cNvPr id="3" name="Content Placeholder 2">
            <a:extLst>
              <a:ext uri="{FF2B5EF4-FFF2-40B4-BE49-F238E27FC236}">
                <a16:creationId xmlns:a16="http://schemas.microsoft.com/office/drawing/2014/main" id="{F58A373B-EB12-8842-9E50-F56CBB7AECA1}"/>
              </a:ext>
            </a:extLst>
          </p:cNvPr>
          <p:cNvSpPr>
            <a:spLocks noGrp="1"/>
          </p:cNvSpPr>
          <p:nvPr>
            <p:ph idx="1"/>
          </p:nvPr>
        </p:nvSpPr>
        <p:spPr>
          <a:xfrm>
            <a:off x="614363" y="1825625"/>
            <a:ext cx="5481637" cy="4351338"/>
          </a:xfrm>
        </p:spPr>
        <p:txBody>
          <a:bodyPr>
            <a:normAutofit/>
          </a:bodyPr>
          <a:lstStyle/>
          <a:p>
            <a:pPr marL="0" indent="0">
              <a:lnSpc>
                <a:spcPct val="150000"/>
              </a:lnSpc>
              <a:buNone/>
            </a:pPr>
            <a:r>
              <a:rPr lang="en-US" sz="3200" dirty="0"/>
              <a:t>Carrots, with their high Carotenoid content Reduce the risk of Prostate cancer by 65%</a:t>
            </a:r>
          </a:p>
          <a:p>
            <a:pPr marL="0" indent="0">
              <a:lnSpc>
                <a:spcPct val="150000"/>
              </a:lnSpc>
              <a:buNone/>
            </a:pPr>
            <a:endParaRPr lang="en-US" sz="3200" dirty="0"/>
          </a:p>
        </p:txBody>
      </p:sp>
      <p:sp>
        <p:nvSpPr>
          <p:cNvPr id="4" name="TextBox 3">
            <a:extLst>
              <a:ext uri="{FF2B5EF4-FFF2-40B4-BE49-F238E27FC236}">
                <a16:creationId xmlns:a16="http://schemas.microsoft.com/office/drawing/2014/main" id="{E4020644-4925-FF4C-B301-B85D256384B4}"/>
              </a:ext>
            </a:extLst>
          </p:cNvPr>
          <p:cNvSpPr txBox="1"/>
          <p:nvPr/>
        </p:nvSpPr>
        <p:spPr>
          <a:xfrm>
            <a:off x="5083800" y="6488668"/>
            <a:ext cx="2024400" cy="369332"/>
          </a:xfrm>
          <a:prstGeom prst="rect">
            <a:avLst/>
          </a:prstGeom>
          <a:noFill/>
        </p:spPr>
        <p:txBody>
          <a:bodyPr wrap="none" rtlCol="0">
            <a:spAutoFit/>
          </a:bodyPr>
          <a:lstStyle/>
          <a:p>
            <a:r>
              <a:rPr lang="en-US" dirty="0"/>
              <a:t>Nutrients. 10(1):70.</a:t>
            </a:r>
          </a:p>
        </p:txBody>
      </p:sp>
      <p:pic>
        <p:nvPicPr>
          <p:cNvPr id="6" name="Picture 5">
            <a:extLst>
              <a:ext uri="{FF2B5EF4-FFF2-40B4-BE49-F238E27FC236}">
                <a16:creationId xmlns:a16="http://schemas.microsoft.com/office/drawing/2014/main" id="{3415D8FD-F822-5B4A-A86D-B7D231AE1A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1714500"/>
            <a:ext cx="5518205" cy="36718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24261192"/>
      </p:ext>
    </p:extLst>
  </p:cSld>
  <p:clrMapOvr>
    <a:masterClrMapping/>
  </p:clrMapOvr>
  <p:transition>
    <p:strips dir="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B177E86-F6F4-C74A-B6E7-7669E59AA882}"/>
              </a:ext>
            </a:extLst>
          </p:cNvPr>
          <p:cNvSpPr>
            <a:spLocks noGrp="1"/>
          </p:cNvSpPr>
          <p:nvPr>
            <p:ph sz="half" idx="1"/>
          </p:nvPr>
        </p:nvSpPr>
        <p:spPr/>
        <p:txBody>
          <a:bodyPr>
            <a:normAutofit/>
          </a:bodyPr>
          <a:lstStyle/>
          <a:p>
            <a:pPr marL="0" indent="0">
              <a:buNone/>
            </a:pPr>
            <a:r>
              <a:rPr lang="en-US" sz="3200" dirty="0"/>
              <a:t>What lifestyle improvements would it take for you to avoid or reverse prostate cancer?</a:t>
            </a:r>
          </a:p>
          <a:p>
            <a:pPr marL="0" indent="0">
              <a:buNone/>
            </a:pPr>
            <a:r>
              <a:rPr lang="en-US" sz="3200" dirty="0"/>
              <a:t>More than a pill!</a:t>
            </a:r>
          </a:p>
          <a:p>
            <a:pPr marL="0" indent="0">
              <a:buNone/>
            </a:pPr>
            <a:endParaRPr lang="en-US" sz="3200" dirty="0"/>
          </a:p>
        </p:txBody>
      </p:sp>
      <p:pic>
        <p:nvPicPr>
          <p:cNvPr id="3" name="Picture 2">
            <a:extLst>
              <a:ext uri="{FF2B5EF4-FFF2-40B4-BE49-F238E27FC236}">
                <a16:creationId xmlns:a16="http://schemas.microsoft.com/office/drawing/2014/main" id="{1FE3D1E2-5CBA-5840-99BA-6787B5DABFD2}"/>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29000"/>
                    </a14:imgEffect>
                  </a14:imgLayer>
                </a14:imgProps>
              </a:ext>
              <a:ext uri="{28A0092B-C50C-407E-A947-70E740481C1C}">
                <a14:useLocalDpi xmlns:a14="http://schemas.microsoft.com/office/drawing/2010/main"/>
              </a:ext>
            </a:extLst>
          </a:blip>
          <a:srcRect/>
          <a:stretch/>
        </p:blipFill>
        <p:spPr>
          <a:xfrm>
            <a:off x="6278605" y="382334"/>
            <a:ext cx="5251408" cy="598660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005238893"/>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5" name="Rectangle 2">
            <a:extLst>
              <a:ext uri="{FF2B5EF4-FFF2-40B4-BE49-F238E27FC236}">
                <a16:creationId xmlns:a16="http://schemas.microsoft.com/office/drawing/2014/main" id="{7642EF75-8A6F-E042-AD58-E36B6B47BEF4}"/>
              </a:ext>
            </a:extLst>
          </p:cNvPr>
          <p:cNvSpPr>
            <a:spLocks noGrp="1" noChangeArrowheads="1"/>
          </p:cNvSpPr>
          <p:nvPr>
            <p:ph type="title"/>
          </p:nvPr>
        </p:nvSpPr>
        <p:spPr>
          <a:xfrm>
            <a:off x="1770063" y="609600"/>
            <a:ext cx="7772400" cy="1143000"/>
          </a:xfrm>
        </p:spPr>
        <p:txBody>
          <a:bodyPr/>
          <a:lstStyle/>
          <a:p>
            <a:pPr eaLnBrk="1" hangingPunct="1"/>
            <a:r>
              <a:rPr lang="en-US" altLang="en-US" sz="3200">
                <a:ea typeface="ＭＳ Ｐゴシック" panose="020B0600070205080204" pitchFamily="34" charset="-128"/>
              </a:rPr>
              <a:t>Folic Acid and Immunity</a:t>
            </a:r>
          </a:p>
        </p:txBody>
      </p:sp>
      <p:sp>
        <p:nvSpPr>
          <p:cNvPr id="169987" name="Rectangle 3">
            <a:extLst>
              <a:ext uri="{FF2B5EF4-FFF2-40B4-BE49-F238E27FC236}">
                <a16:creationId xmlns:a16="http://schemas.microsoft.com/office/drawing/2014/main" id="{CAA7FDE2-A7A8-B34F-8B6D-5CB524A72716}"/>
              </a:ext>
            </a:extLst>
          </p:cNvPr>
          <p:cNvSpPr>
            <a:spLocks noGrp="1" noChangeArrowheads="1"/>
          </p:cNvSpPr>
          <p:nvPr>
            <p:ph type="body" idx="1"/>
          </p:nvPr>
        </p:nvSpPr>
        <p:spPr>
          <a:xfrm>
            <a:off x="1752600" y="1447800"/>
            <a:ext cx="7305675" cy="4114800"/>
          </a:xfrm>
        </p:spPr>
        <p:txBody>
          <a:bodyPr/>
          <a:lstStyle/>
          <a:p>
            <a:pPr eaLnBrk="1" hangingPunct="1">
              <a:lnSpc>
                <a:spcPct val="130000"/>
              </a:lnSpc>
            </a:pPr>
            <a:r>
              <a:rPr lang="en-US" altLang="en-US" dirty="0">
                <a:ea typeface="ＭＳ Ｐゴシック" panose="020B0600070205080204" pitchFamily="34" charset="-128"/>
              </a:rPr>
              <a:t>Severe Folate deficiency has been shown to reduce lymphocyte counts by 60% and significantly impair natural killer cell activity.</a:t>
            </a:r>
          </a:p>
          <a:p>
            <a:pPr eaLnBrk="1" hangingPunct="1">
              <a:lnSpc>
                <a:spcPct val="130000"/>
              </a:lnSpc>
            </a:pPr>
            <a:r>
              <a:rPr lang="en-US" altLang="en-US" dirty="0">
                <a:ea typeface="ＭＳ Ｐゴシック" panose="020B0600070205080204" pitchFamily="34" charset="-128"/>
              </a:rPr>
              <a:t>This effect could be reversed by dietary changes or supplementation, but not both. </a:t>
            </a:r>
          </a:p>
        </p:txBody>
      </p:sp>
      <p:pic>
        <p:nvPicPr>
          <p:cNvPr id="123907" name="Picture 6" descr="8028929">
            <a:extLst>
              <a:ext uri="{FF2B5EF4-FFF2-40B4-BE49-F238E27FC236}">
                <a16:creationId xmlns:a16="http://schemas.microsoft.com/office/drawing/2014/main" id="{A5F1B4B9-3E64-074F-A693-28FFFB238D81}"/>
              </a:ext>
            </a:extLst>
          </p:cNvPr>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16713" y="2895600"/>
            <a:ext cx="3948112" cy="396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Rectangle 4">
            <a:extLst>
              <a:ext uri="{FF2B5EF4-FFF2-40B4-BE49-F238E27FC236}">
                <a16:creationId xmlns:a16="http://schemas.microsoft.com/office/drawing/2014/main" id="{D20A03CA-1C2A-6C4B-8D7D-8B3BE2B51BAE}"/>
              </a:ext>
            </a:extLst>
          </p:cNvPr>
          <p:cNvSpPr>
            <a:spLocks noChangeArrowheads="1"/>
          </p:cNvSpPr>
          <p:nvPr/>
        </p:nvSpPr>
        <p:spPr bwMode="auto">
          <a:xfrm>
            <a:off x="3022600" y="6535738"/>
            <a:ext cx="6197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Blip>
                <a:blip r:embed="rId4"/>
              </a:buBlip>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Blip>
                <a:blip r:embed="rId4"/>
              </a:buBlip>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Blip>
                <a:blip r:embed="rId4"/>
              </a:buBlip>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9pPr>
          </a:lstStyle>
          <a:p>
            <a:pPr eaLnBrk="1" hangingPunct="1">
              <a:buFontTx/>
              <a:buNone/>
            </a:pPr>
            <a:r>
              <a:rPr lang="en-US" altLang="en-US" sz="1600"/>
              <a:t> J Nutr. 2002 Jun;132(6):1361-7. J Nutr. 2006 Jan;136(1):189-94. </a:t>
            </a:r>
          </a:p>
        </p:txBody>
      </p:sp>
    </p:spTree>
    <p:extLst>
      <p:ext uri="{BB962C8B-B14F-4D97-AF65-F5344CB8AC3E}">
        <p14:creationId xmlns:p14="http://schemas.microsoft.com/office/powerpoint/2010/main" val="987799575"/>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699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6998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7" name="Rectangle 2">
            <a:extLst>
              <a:ext uri="{FF2B5EF4-FFF2-40B4-BE49-F238E27FC236}">
                <a16:creationId xmlns:a16="http://schemas.microsoft.com/office/drawing/2014/main" id="{80707D11-4F92-7440-9353-4131DA5C3DBD}"/>
              </a:ext>
            </a:extLst>
          </p:cNvPr>
          <p:cNvSpPr>
            <a:spLocks noGrp="1" noChangeArrowheads="1"/>
          </p:cNvSpPr>
          <p:nvPr>
            <p:ph type="title"/>
          </p:nvPr>
        </p:nvSpPr>
        <p:spPr>
          <a:xfrm>
            <a:off x="398470" y="119062"/>
            <a:ext cx="7772400" cy="1143000"/>
          </a:xfrm>
        </p:spPr>
        <p:txBody>
          <a:bodyPr/>
          <a:lstStyle/>
          <a:p>
            <a:pPr eaLnBrk="1" hangingPunct="1"/>
            <a:r>
              <a:rPr lang="en-US" altLang="en-US" dirty="0">
                <a:ea typeface="ＭＳ Ｐゴシック" panose="020B0600070205080204" pitchFamily="34" charset="-128"/>
              </a:rPr>
              <a:t>Selenium and the Flu</a:t>
            </a:r>
          </a:p>
        </p:txBody>
      </p:sp>
      <p:sp>
        <p:nvSpPr>
          <p:cNvPr id="811011" name="Rectangle 3">
            <a:extLst>
              <a:ext uri="{FF2B5EF4-FFF2-40B4-BE49-F238E27FC236}">
                <a16:creationId xmlns:a16="http://schemas.microsoft.com/office/drawing/2014/main" id="{CD662D2E-2E5E-D743-9E1E-2034D6A159A2}"/>
              </a:ext>
            </a:extLst>
          </p:cNvPr>
          <p:cNvSpPr>
            <a:spLocks noGrp="1" noChangeArrowheads="1"/>
          </p:cNvSpPr>
          <p:nvPr>
            <p:ph type="body" idx="1"/>
          </p:nvPr>
        </p:nvSpPr>
        <p:spPr>
          <a:xfrm>
            <a:off x="471495" y="1333500"/>
            <a:ext cx="7005637" cy="4800600"/>
          </a:xfrm>
        </p:spPr>
        <p:txBody>
          <a:bodyPr>
            <a:noAutofit/>
          </a:bodyPr>
          <a:lstStyle/>
          <a:p>
            <a:pPr marL="0" indent="0" eaLnBrk="1" hangingPunct="1">
              <a:lnSpc>
                <a:spcPct val="130000"/>
              </a:lnSpc>
              <a:buNone/>
            </a:pPr>
            <a:r>
              <a:rPr lang="en-US" altLang="en-US" dirty="0">
                <a:ea typeface="ＭＳ Ｐゴシック" panose="020B0600070205080204" pitchFamily="34" charset="-128"/>
              </a:rPr>
              <a:t>Selenium:</a:t>
            </a:r>
          </a:p>
          <a:p>
            <a:pPr>
              <a:lnSpc>
                <a:spcPct val="130000"/>
              </a:lnSpc>
            </a:pPr>
            <a:r>
              <a:rPr lang="en-US" altLang="en-US" dirty="0">
                <a:ea typeface="ＭＳ Ｐゴシック" panose="020B0600070205080204" pitchFamily="34" charset="-128"/>
              </a:rPr>
              <a:t>Increased natural killer activity by 70%.</a:t>
            </a:r>
          </a:p>
          <a:p>
            <a:pPr>
              <a:lnSpc>
                <a:spcPct val="130000"/>
              </a:lnSpc>
            </a:pPr>
            <a:r>
              <a:rPr lang="en-US" altLang="en-US" dirty="0">
                <a:ea typeface="ＭＳ Ｐゴシック" panose="020B0600070205080204" pitchFamily="34" charset="-128"/>
              </a:rPr>
              <a:t>Reduces cytokine induced oxidative stress.</a:t>
            </a:r>
          </a:p>
          <a:p>
            <a:pPr>
              <a:lnSpc>
                <a:spcPct val="130000"/>
              </a:lnSpc>
            </a:pPr>
            <a:r>
              <a:rPr lang="en-US" altLang="en-US" dirty="0">
                <a:ea typeface="ＭＳ Ｐゴシック" panose="020B0600070205080204" pitchFamily="34" charset="-128"/>
              </a:rPr>
              <a:t>Protects influenza infected lung tissues:</a:t>
            </a:r>
          </a:p>
          <a:p>
            <a:pPr lvl="1">
              <a:lnSpc>
                <a:spcPct val="130000"/>
              </a:lnSpc>
            </a:pPr>
            <a:r>
              <a:rPr lang="en-US" altLang="en-US" sz="2800" dirty="0">
                <a:ea typeface="ＭＳ Ｐゴシック" panose="020B0600070205080204" pitchFamily="34" charset="-128"/>
              </a:rPr>
              <a:t>Lung tissues show less damaged.</a:t>
            </a:r>
          </a:p>
          <a:p>
            <a:pPr lvl="1">
              <a:lnSpc>
                <a:spcPct val="130000"/>
              </a:lnSpc>
            </a:pPr>
            <a:r>
              <a:rPr lang="en-US" altLang="en-US" sz="2800" dirty="0">
                <a:ea typeface="ＭＳ Ｐゴシック" panose="020B0600070205080204" pitchFamily="34" charset="-128"/>
              </a:rPr>
              <a:t>Infected lung tissues recover more quickly.</a:t>
            </a:r>
          </a:p>
        </p:txBody>
      </p:sp>
      <p:sp>
        <p:nvSpPr>
          <p:cNvPr id="132099" name="Text Box 4">
            <a:extLst>
              <a:ext uri="{FF2B5EF4-FFF2-40B4-BE49-F238E27FC236}">
                <a16:creationId xmlns:a16="http://schemas.microsoft.com/office/drawing/2014/main" id="{9262DC3F-0083-904B-96CE-F26629249AD7}"/>
              </a:ext>
            </a:extLst>
          </p:cNvPr>
          <p:cNvSpPr txBox="1">
            <a:spLocks noChangeArrowheads="1"/>
          </p:cNvSpPr>
          <p:nvPr/>
        </p:nvSpPr>
        <p:spPr bwMode="auto">
          <a:xfrm>
            <a:off x="2743201" y="6521450"/>
            <a:ext cx="67468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Blip>
                <a:blip r:embed="rId3"/>
              </a:buBlip>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Blip>
                <a:blip r:embed="rId3"/>
              </a:buBlip>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Blip>
                <a:blip r:embed="rId3"/>
              </a:buBlip>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1600">
                <a:latin typeface="Arial" panose="020B0604020202020204" pitchFamily="34" charset="0"/>
              </a:rPr>
              <a:t>FASEB J. 2001 Jun;15(8):1481-3. J Leukoc Biol. 1989 Mar;45(3):215-20.</a:t>
            </a:r>
          </a:p>
        </p:txBody>
      </p:sp>
      <p:pic>
        <p:nvPicPr>
          <p:cNvPr id="5" name="Picture 4">
            <a:extLst>
              <a:ext uri="{FF2B5EF4-FFF2-40B4-BE49-F238E27FC236}">
                <a16:creationId xmlns:a16="http://schemas.microsoft.com/office/drawing/2014/main" id="{25112195-5597-B949-ABEE-08DE50A19A6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backgroundMark x1="38400" y1="19118" x2="38400" y2="19118"/>
                        <a14:backgroundMark x1="37800" y1="18137" x2="37800" y2="18137"/>
                        <a14:backgroundMark x1="31600" y1="9069" x2="31600" y2="9069"/>
                      </a14:backgroundRemoval>
                    </a14:imgEffect>
                  </a14:imgLayer>
                </a14:imgProps>
              </a:ext>
            </a:extLst>
          </a:blip>
          <a:stretch>
            <a:fillRect/>
          </a:stretch>
        </p:blipFill>
        <p:spPr>
          <a:xfrm rot="17149505">
            <a:off x="7072234" y="1100993"/>
            <a:ext cx="5198369" cy="4241869"/>
          </a:xfrm>
          <a:prstGeom prst="rect">
            <a:avLst/>
          </a:prstGeom>
        </p:spPr>
      </p:pic>
    </p:spTree>
    <p:extLst>
      <p:ext uri="{BB962C8B-B14F-4D97-AF65-F5344CB8AC3E}">
        <p14:creationId xmlns:p14="http://schemas.microsoft.com/office/powerpoint/2010/main" val="140689066"/>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10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110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1101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110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110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110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1011" grpId="0" build="p" bldLvl="2"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3" name="Rectangle 2">
            <a:extLst>
              <a:ext uri="{FF2B5EF4-FFF2-40B4-BE49-F238E27FC236}">
                <a16:creationId xmlns:a16="http://schemas.microsoft.com/office/drawing/2014/main" id="{AB3A7655-E1E6-6045-9C45-480B59BA2119}"/>
              </a:ext>
            </a:extLst>
          </p:cNvPr>
          <p:cNvSpPr>
            <a:spLocks noGrp="1" noChangeArrowheads="1"/>
          </p:cNvSpPr>
          <p:nvPr>
            <p:ph type="title"/>
          </p:nvPr>
        </p:nvSpPr>
        <p:spPr>
          <a:xfrm>
            <a:off x="327026" y="457201"/>
            <a:ext cx="7772400" cy="1143000"/>
          </a:xfrm>
        </p:spPr>
        <p:txBody>
          <a:bodyPr/>
          <a:lstStyle/>
          <a:p>
            <a:pPr eaLnBrk="1" hangingPunct="1"/>
            <a:r>
              <a:rPr lang="en-US" altLang="en-US" dirty="0">
                <a:ea typeface="ＭＳ Ｐゴシック" panose="020B0600070205080204" pitchFamily="34" charset="-128"/>
              </a:rPr>
              <a:t>Zinc and Immunity</a:t>
            </a:r>
          </a:p>
        </p:txBody>
      </p:sp>
      <p:sp>
        <p:nvSpPr>
          <p:cNvPr id="814083" name="Rectangle 3">
            <a:extLst>
              <a:ext uri="{FF2B5EF4-FFF2-40B4-BE49-F238E27FC236}">
                <a16:creationId xmlns:a16="http://schemas.microsoft.com/office/drawing/2014/main" id="{3A6699CD-DFB1-DD40-BC01-63DABB745416}"/>
              </a:ext>
            </a:extLst>
          </p:cNvPr>
          <p:cNvSpPr>
            <a:spLocks noGrp="1" noChangeArrowheads="1"/>
          </p:cNvSpPr>
          <p:nvPr>
            <p:ph type="body" idx="1"/>
          </p:nvPr>
        </p:nvSpPr>
        <p:spPr>
          <a:xfrm>
            <a:off x="338138" y="1690688"/>
            <a:ext cx="7877175" cy="4114800"/>
          </a:xfrm>
        </p:spPr>
        <p:txBody>
          <a:bodyPr/>
          <a:lstStyle/>
          <a:p>
            <a:pPr eaLnBrk="1" hangingPunct="1">
              <a:lnSpc>
                <a:spcPct val="110000"/>
              </a:lnSpc>
            </a:pPr>
            <a:r>
              <a:rPr lang="en-US" altLang="en-US" sz="3600" dirty="0">
                <a:ea typeface="ＭＳ Ｐゴシック" panose="020B0600070205080204" pitchFamily="34" charset="-128"/>
              </a:rPr>
              <a:t>Zinc is necessary for natural killer cell activity.</a:t>
            </a:r>
          </a:p>
          <a:p>
            <a:pPr eaLnBrk="1" hangingPunct="1">
              <a:lnSpc>
                <a:spcPct val="110000"/>
              </a:lnSpc>
            </a:pPr>
            <a:r>
              <a:rPr lang="en-US" altLang="en-US" sz="3600" dirty="0">
                <a:ea typeface="ＭＳ Ｐゴシック" panose="020B0600070205080204" pitchFamily="34" charset="-128"/>
              </a:rPr>
              <a:t>The amount of zinc necessary is more than that required for normal growth.</a:t>
            </a:r>
          </a:p>
          <a:p>
            <a:pPr eaLnBrk="1" hangingPunct="1">
              <a:lnSpc>
                <a:spcPct val="110000"/>
              </a:lnSpc>
            </a:pPr>
            <a:r>
              <a:rPr lang="en-US" altLang="en-US" sz="3600" dirty="0">
                <a:ea typeface="ＭＳ Ｐゴシック" panose="020B0600070205080204" pitchFamily="34" charset="-128"/>
              </a:rPr>
              <a:t>Supplements are not the answer for prostate cancer</a:t>
            </a:r>
            <a:r>
              <a:rPr lang="en-US" altLang="en-US" sz="3600">
                <a:ea typeface="ＭＳ Ｐゴシック" panose="020B0600070205080204" pitchFamily="34" charset="-128"/>
              </a:rPr>
              <a:t>, nutritious </a:t>
            </a:r>
            <a:r>
              <a:rPr lang="en-US" altLang="en-US" sz="3600" dirty="0">
                <a:ea typeface="ＭＳ Ｐゴシック" panose="020B0600070205080204" pitchFamily="34" charset="-128"/>
              </a:rPr>
              <a:t>food is.</a:t>
            </a:r>
          </a:p>
        </p:txBody>
      </p:sp>
      <p:sp>
        <p:nvSpPr>
          <p:cNvPr id="136195" name="Rectangle 4">
            <a:extLst>
              <a:ext uri="{FF2B5EF4-FFF2-40B4-BE49-F238E27FC236}">
                <a16:creationId xmlns:a16="http://schemas.microsoft.com/office/drawing/2014/main" id="{FBDFE8C9-B1F6-454A-8063-4BC7C7227D40}"/>
              </a:ext>
            </a:extLst>
          </p:cNvPr>
          <p:cNvSpPr>
            <a:spLocks noChangeArrowheads="1"/>
          </p:cNvSpPr>
          <p:nvPr/>
        </p:nvSpPr>
        <p:spPr bwMode="auto">
          <a:xfrm>
            <a:off x="4452938" y="6521450"/>
            <a:ext cx="32178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Blip>
                <a:blip r:embed="rId3"/>
              </a:buBlip>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Blip>
                <a:blip r:embed="rId3"/>
              </a:buBlip>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Blip>
                <a:blip r:embed="rId3"/>
              </a:buBlip>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9pPr>
          </a:lstStyle>
          <a:p>
            <a:pPr algn="ctr" eaLnBrk="1" hangingPunct="1">
              <a:buFontTx/>
              <a:buNone/>
            </a:pPr>
            <a:r>
              <a:rPr lang="en-US" altLang="en-US" sz="1600"/>
              <a:t>Nutr Cancer. 1987;10(1-2):79-87.</a:t>
            </a:r>
          </a:p>
        </p:txBody>
      </p:sp>
      <p:pic>
        <p:nvPicPr>
          <p:cNvPr id="4" name="Picture 3">
            <a:extLst>
              <a:ext uri="{FF2B5EF4-FFF2-40B4-BE49-F238E27FC236}">
                <a16:creationId xmlns:a16="http://schemas.microsoft.com/office/drawing/2014/main" id="{FF772EFE-A47C-E94A-AAC5-8CF9145E6A6B}"/>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0000" b="90000" l="10000" r="90000">
                        <a14:backgroundMark x1="41302" y1="32083" x2="41302" y2="32083"/>
                        <a14:backgroundMark x1="38594" y1="40208" x2="38594" y2="40208"/>
                        <a14:backgroundMark x1="66979" y1="57153" x2="66979" y2="57153"/>
                        <a14:backgroundMark x1="68906" y1="63681" x2="68906" y2="63681"/>
                        <a14:backgroundMark x1="67917" y1="56875" x2="67917" y2="56875"/>
                      </a14:backgroundRemoval>
                    </a14:imgEffect>
                  </a14:imgLayer>
                </a14:imgProps>
              </a:ext>
              <a:ext uri="{28A0092B-C50C-407E-A947-70E740481C1C}">
                <a14:useLocalDpi xmlns:a14="http://schemas.microsoft.com/office/drawing/2010/main"/>
              </a:ext>
            </a:extLst>
          </a:blip>
          <a:stretch>
            <a:fillRect/>
          </a:stretch>
        </p:blipFill>
        <p:spPr>
          <a:xfrm>
            <a:off x="6961187" y="742950"/>
            <a:ext cx="5842000" cy="4381500"/>
          </a:xfrm>
          <a:prstGeom prst="rect">
            <a:avLst/>
          </a:prstGeom>
        </p:spPr>
      </p:pic>
    </p:spTree>
    <p:extLst>
      <p:ext uri="{BB962C8B-B14F-4D97-AF65-F5344CB8AC3E}">
        <p14:creationId xmlns:p14="http://schemas.microsoft.com/office/powerpoint/2010/main" val="3792673312"/>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4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140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140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4083"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7" name="Picture 5" descr="26499302.jpg">
            <a:extLst>
              <a:ext uri="{FF2B5EF4-FFF2-40B4-BE49-F238E27FC236}">
                <a16:creationId xmlns:a16="http://schemas.microsoft.com/office/drawing/2014/main" id="{74C55A26-8F74-6640-A6AA-00DB151274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
          <a:stretch/>
        </p:blipFill>
        <p:spPr bwMode="auto">
          <a:xfrm>
            <a:off x="1523999" y="1014417"/>
            <a:ext cx="4162425" cy="48720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52578" name="Rectangle 3">
            <a:extLst>
              <a:ext uri="{FF2B5EF4-FFF2-40B4-BE49-F238E27FC236}">
                <a16:creationId xmlns:a16="http://schemas.microsoft.com/office/drawing/2014/main" id="{BDA413FE-A42C-2947-9AFA-4B916F52F9C1}"/>
              </a:ext>
            </a:extLst>
          </p:cNvPr>
          <p:cNvSpPr>
            <a:spLocks noGrp="1" noChangeArrowheads="1"/>
          </p:cNvSpPr>
          <p:nvPr>
            <p:ph type="title" idx="4294967295"/>
          </p:nvPr>
        </p:nvSpPr>
        <p:spPr>
          <a:xfrm>
            <a:off x="1400174" y="-19047"/>
            <a:ext cx="9686925" cy="1143000"/>
          </a:xfrm>
        </p:spPr>
        <p:txBody>
          <a:bodyPr>
            <a:normAutofit/>
          </a:bodyPr>
          <a:lstStyle/>
          <a:p>
            <a:pPr eaLnBrk="1" hangingPunct="1"/>
            <a:r>
              <a:rPr lang="en-US" altLang="en-US" sz="4000" b="1" dirty="0">
                <a:ea typeface="ＭＳ Ｐゴシック" panose="020B0600070205080204" pitchFamily="34" charset="-128"/>
              </a:rPr>
              <a:t>Fresh Fruit and Vegetables and Immunity</a:t>
            </a:r>
          </a:p>
        </p:txBody>
      </p:sp>
      <p:sp>
        <p:nvSpPr>
          <p:cNvPr id="944132" name="Rectangle 4">
            <a:extLst>
              <a:ext uri="{FF2B5EF4-FFF2-40B4-BE49-F238E27FC236}">
                <a16:creationId xmlns:a16="http://schemas.microsoft.com/office/drawing/2014/main" id="{E47504F6-1BF3-204C-8291-9E6993B5B0C3}"/>
              </a:ext>
            </a:extLst>
          </p:cNvPr>
          <p:cNvSpPr>
            <a:spLocks noGrp="1" noChangeArrowheads="1"/>
          </p:cNvSpPr>
          <p:nvPr>
            <p:ph type="body" idx="4294967295"/>
          </p:nvPr>
        </p:nvSpPr>
        <p:spPr>
          <a:xfrm>
            <a:off x="5943600" y="1039814"/>
            <a:ext cx="5729288" cy="4953000"/>
          </a:xfrm>
          <a:effectLst>
            <a:outerShdw blurRad="63500" dist="38099" dir="2700000" algn="ctr" rotWithShape="0">
              <a:schemeClr val="tx1">
                <a:alpha val="74997"/>
              </a:schemeClr>
            </a:outerShdw>
          </a:effectLst>
        </p:spPr>
        <p:txBody>
          <a:bodyPr>
            <a:normAutofit lnSpcReduction="10000"/>
          </a:bodyPr>
          <a:lstStyle/>
          <a:p>
            <a:pPr marL="0" indent="0" eaLnBrk="1" hangingPunct="1">
              <a:lnSpc>
                <a:spcPct val="120000"/>
              </a:lnSpc>
              <a:buNone/>
              <a:defRPr/>
            </a:pPr>
            <a:r>
              <a:rPr lang="en-US" sz="4000" dirty="0">
                <a:ea typeface="ＭＳ Ｐゴシック" charset="-128"/>
                <a:cs typeface="ＭＳ Ｐゴシック" charset="-128"/>
              </a:rPr>
              <a:t>Fresh fruit and vegetables have been shown to be antibiotic, antiallergic, tumor-protective, anti-inflammatory and stimulating to the immune system. </a:t>
            </a:r>
          </a:p>
        </p:txBody>
      </p:sp>
      <p:sp>
        <p:nvSpPr>
          <p:cNvPr id="152580" name="Rectangle 5">
            <a:extLst>
              <a:ext uri="{FF2B5EF4-FFF2-40B4-BE49-F238E27FC236}">
                <a16:creationId xmlns:a16="http://schemas.microsoft.com/office/drawing/2014/main" id="{C83B94DE-3B81-9446-A317-AEA212F39FDC}"/>
              </a:ext>
            </a:extLst>
          </p:cNvPr>
          <p:cNvSpPr>
            <a:spLocks noChangeArrowheads="1"/>
          </p:cNvSpPr>
          <p:nvPr/>
        </p:nvSpPr>
        <p:spPr bwMode="auto">
          <a:xfrm>
            <a:off x="4211639" y="6521450"/>
            <a:ext cx="37687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Blip>
                <a:blip r:embed="rId4"/>
              </a:buBlip>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Blip>
                <a:blip r:embed="rId4"/>
              </a:buBlip>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Blip>
                <a:blip r:embed="rId4"/>
              </a:buBlip>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9pPr>
          </a:lstStyle>
          <a:p>
            <a:pPr algn="ctr" eaLnBrk="1" hangingPunct="1">
              <a:spcBef>
                <a:spcPct val="0"/>
              </a:spcBef>
              <a:buFontTx/>
              <a:buNone/>
            </a:pPr>
            <a:r>
              <a:rPr lang="en-US" altLang="en-US" sz="1600" dirty="0" err="1">
                <a:latin typeface="Times New Roman" panose="02020603050405020304" pitchFamily="18" charset="0"/>
              </a:rPr>
              <a:t>Fortschr</a:t>
            </a:r>
            <a:r>
              <a:rPr lang="en-US" altLang="en-US" sz="1600" dirty="0">
                <a:latin typeface="Times New Roman" panose="02020603050405020304" pitchFamily="18" charset="0"/>
              </a:rPr>
              <a:t> Med. 1990 Jun 10;108(17):338-40.</a:t>
            </a:r>
          </a:p>
        </p:txBody>
      </p:sp>
    </p:spTree>
    <p:extLst>
      <p:ext uri="{BB962C8B-B14F-4D97-AF65-F5344CB8AC3E}">
        <p14:creationId xmlns:p14="http://schemas.microsoft.com/office/powerpoint/2010/main" val="55001818"/>
      </p:ext>
    </p:extLst>
  </p:cSld>
  <p:clrMapOvr>
    <a:masterClrMapping/>
  </p:clrMapOvr>
  <p:transition>
    <p:strips dir="rd"/>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DFF6C-1344-1349-8213-17802793F792}"/>
              </a:ext>
            </a:extLst>
          </p:cNvPr>
          <p:cNvSpPr>
            <a:spLocks noGrp="1"/>
          </p:cNvSpPr>
          <p:nvPr>
            <p:ph type="title"/>
          </p:nvPr>
        </p:nvSpPr>
        <p:spPr>
          <a:xfrm>
            <a:off x="138113" y="0"/>
            <a:ext cx="10515600" cy="1325563"/>
          </a:xfrm>
        </p:spPr>
        <p:txBody>
          <a:bodyPr/>
          <a:lstStyle/>
          <a:p>
            <a:r>
              <a:rPr lang="en-US" dirty="0"/>
              <a:t>Phytonutrients and Prostate cancer </a:t>
            </a:r>
          </a:p>
        </p:txBody>
      </p:sp>
      <p:sp>
        <p:nvSpPr>
          <p:cNvPr id="3" name="Content Placeholder 2">
            <a:extLst>
              <a:ext uri="{FF2B5EF4-FFF2-40B4-BE49-F238E27FC236}">
                <a16:creationId xmlns:a16="http://schemas.microsoft.com/office/drawing/2014/main" id="{B29B87BB-73D6-0A45-9EF6-E790ADC015C0}"/>
              </a:ext>
            </a:extLst>
          </p:cNvPr>
          <p:cNvSpPr>
            <a:spLocks noGrp="1"/>
          </p:cNvSpPr>
          <p:nvPr>
            <p:ph idx="1"/>
          </p:nvPr>
        </p:nvSpPr>
        <p:spPr>
          <a:xfrm>
            <a:off x="138113" y="1460500"/>
            <a:ext cx="4833937" cy="4351338"/>
          </a:xfrm>
        </p:spPr>
        <p:txBody>
          <a:bodyPr>
            <a:normAutofit/>
          </a:bodyPr>
          <a:lstStyle/>
          <a:p>
            <a:pPr marL="0" indent="0">
              <a:buNone/>
            </a:pPr>
            <a:r>
              <a:rPr lang="en-US" sz="3600" dirty="0"/>
              <a:t>Resveratrol (grapes), curcumin (turmeric) and quercetin (apples, onions, greens) show positive results for the prevention and/or treatment of prostate cancer.</a:t>
            </a:r>
          </a:p>
        </p:txBody>
      </p:sp>
      <p:sp>
        <p:nvSpPr>
          <p:cNvPr id="4" name="TextBox 3">
            <a:extLst>
              <a:ext uri="{FF2B5EF4-FFF2-40B4-BE49-F238E27FC236}">
                <a16:creationId xmlns:a16="http://schemas.microsoft.com/office/drawing/2014/main" id="{92DB6CDD-6283-AD4D-BE8A-4282CDD610C6}"/>
              </a:ext>
            </a:extLst>
          </p:cNvPr>
          <p:cNvSpPr txBox="1"/>
          <p:nvPr/>
        </p:nvSpPr>
        <p:spPr>
          <a:xfrm>
            <a:off x="5025290" y="6488668"/>
            <a:ext cx="2141420" cy="369332"/>
          </a:xfrm>
          <a:prstGeom prst="rect">
            <a:avLst/>
          </a:prstGeom>
          <a:noFill/>
        </p:spPr>
        <p:txBody>
          <a:bodyPr wrap="none" rtlCol="0">
            <a:spAutoFit/>
          </a:bodyPr>
          <a:lstStyle/>
          <a:p>
            <a:r>
              <a:rPr lang="en-US" dirty="0"/>
              <a:t>Nutrients. 13(2):496.</a:t>
            </a:r>
          </a:p>
        </p:txBody>
      </p:sp>
      <p:pic>
        <p:nvPicPr>
          <p:cNvPr id="6" name="Picture 5">
            <a:extLst>
              <a:ext uri="{FF2B5EF4-FFF2-40B4-BE49-F238E27FC236}">
                <a16:creationId xmlns:a16="http://schemas.microsoft.com/office/drawing/2014/main" id="{5A37F258-74B7-254A-A3AC-248A373A743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28482" y="1443037"/>
            <a:ext cx="6846018" cy="45354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5269375"/>
      </p:ext>
    </p:extLst>
  </p:cSld>
  <p:clrMapOvr>
    <a:masterClrMapping/>
  </p:clrMapOvr>
  <p:transition>
    <p:strips dir="rd"/>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174AE-9769-4A4E-AB4F-5E91405D37FE}"/>
              </a:ext>
            </a:extLst>
          </p:cNvPr>
          <p:cNvSpPr>
            <a:spLocks noGrp="1"/>
          </p:cNvSpPr>
          <p:nvPr>
            <p:ph type="title"/>
          </p:nvPr>
        </p:nvSpPr>
        <p:spPr>
          <a:xfrm>
            <a:off x="195263" y="0"/>
            <a:ext cx="10515600" cy="1325563"/>
          </a:xfrm>
        </p:spPr>
        <p:txBody>
          <a:bodyPr>
            <a:normAutofit/>
          </a:bodyPr>
          <a:lstStyle/>
          <a:p>
            <a:r>
              <a:rPr lang="en-US" sz="5400" dirty="0"/>
              <a:t>Fruit! Is dried Ok?</a:t>
            </a:r>
          </a:p>
        </p:txBody>
      </p:sp>
      <p:sp>
        <p:nvSpPr>
          <p:cNvPr id="3" name="Content Placeholder 2">
            <a:extLst>
              <a:ext uri="{FF2B5EF4-FFF2-40B4-BE49-F238E27FC236}">
                <a16:creationId xmlns:a16="http://schemas.microsoft.com/office/drawing/2014/main" id="{C3F73569-EFFF-CB41-9443-1A0610D1B639}"/>
              </a:ext>
            </a:extLst>
          </p:cNvPr>
          <p:cNvSpPr>
            <a:spLocks noGrp="1"/>
          </p:cNvSpPr>
          <p:nvPr>
            <p:ph idx="1"/>
          </p:nvPr>
        </p:nvSpPr>
        <p:spPr>
          <a:xfrm>
            <a:off x="195263" y="1460500"/>
            <a:ext cx="5062537" cy="4351338"/>
          </a:xfrm>
        </p:spPr>
        <p:txBody>
          <a:bodyPr>
            <a:normAutofit/>
          </a:bodyPr>
          <a:lstStyle/>
          <a:p>
            <a:pPr marL="0" indent="0">
              <a:buNone/>
            </a:pPr>
            <a:r>
              <a:rPr lang="en-US" sz="3600" dirty="0"/>
              <a:t>The incidence of prostate cancer is reduced by, 49%, with eating 3–5 (or more) servings of dried fruits (raisins, prunes, dates)  per week. </a:t>
            </a:r>
          </a:p>
        </p:txBody>
      </p:sp>
      <p:sp>
        <p:nvSpPr>
          <p:cNvPr id="4" name="TextBox 3">
            <a:extLst>
              <a:ext uri="{FF2B5EF4-FFF2-40B4-BE49-F238E27FC236}">
                <a16:creationId xmlns:a16="http://schemas.microsoft.com/office/drawing/2014/main" id="{10FE9C5F-5234-C440-B448-5A86F0347FC3}"/>
              </a:ext>
            </a:extLst>
          </p:cNvPr>
          <p:cNvSpPr txBox="1"/>
          <p:nvPr/>
        </p:nvSpPr>
        <p:spPr>
          <a:xfrm>
            <a:off x="4821035" y="6488668"/>
            <a:ext cx="2549929" cy="369332"/>
          </a:xfrm>
          <a:prstGeom prst="rect">
            <a:avLst/>
          </a:prstGeom>
          <a:noFill/>
        </p:spPr>
        <p:txBody>
          <a:bodyPr wrap="none" rtlCol="0">
            <a:spAutoFit/>
          </a:bodyPr>
          <a:lstStyle/>
          <a:p>
            <a:r>
              <a:rPr lang="en-US" dirty="0"/>
              <a:t>Adv </a:t>
            </a:r>
            <a:r>
              <a:rPr lang="en-US" dirty="0" err="1"/>
              <a:t>Nutr</a:t>
            </a:r>
            <a:r>
              <a:rPr lang="en-US" dirty="0"/>
              <a:t>. 11(2):237-250. </a:t>
            </a:r>
          </a:p>
        </p:txBody>
      </p:sp>
      <p:pic>
        <p:nvPicPr>
          <p:cNvPr id="6" name="Picture 5">
            <a:extLst>
              <a:ext uri="{FF2B5EF4-FFF2-40B4-BE49-F238E27FC236}">
                <a16:creationId xmlns:a16="http://schemas.microsoft.com/office/drawing/2014/main" id="{63D09325-C9DE-214C-9712-F11666CBDF5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9000" contrast="1000"/>
                    </a14:imgEffect>
                  </a14:imgLayer>
                </a14:imgProps>
              </a:ext>
              <a:ext uri="{28A0092B-C50C-407E-A947-70E740481C1C}">
                <a14:useLocalDpi xmlns:a14="http://schemas.microsoft.com/office/drawing/2010/main"/>
              </a:ext>
            </a:extLst>
          </a:blip>
          <a:stretch>
            <a:fillRect/>
          </a:stretch>
        </p:blipFill>
        <p:spPr>
          <a:xfrm>
            <a:off x="5274469" y="1443037"/>
            <a:ext cx="6407943" cy="427196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444764652"/>
      </p:ext>
    </p:extLst>
  </p:cSld>
  <p:clrMapOvr>
    <a:masterClrMapping/>
  </p:clrMapOvr>
  <p:transition>
    <p:strips dir="rd"/>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67A470-26B7-9B4B-A52E-D28E5E72CA0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69444" y="-9311651"/>
            <a:ext cx="18530888" cy="29095085"/>
          </a:xfrm>
          <a:prstGeom prst="rect">
            <a:avLst/>
          </a:prstGeom>
        </p:spPr>
      </p:pic>
      <p:sp>
        <p:nvSpPr>
          <p:cNvPr id="2" name="Title 1">
            <a:extLst>
              <a:ext uri="{FF2B5EF4-FFF2-40B4-BE49-F238E27FC236}">
                <a16:creationId xmlns:a16="http://schemas.microsoft.com/office/drawing/2014/main" id="{822E77AC-3C23-CB4F-9629-4218861F3EB1}"/>
              </a:ext>
            </a:extLst>
          </p:cNvPr>
          <p:cNvSpPr>
            <a:spLocks noGrp="1"/>
          </p:cNvSpPr>
          <p:nvPr>
            <p:ph type="title"/>
          </p:nvPr>
        </p:nvSpPr>
        <p:spPr>
          <a:xfrm>
            <a:off x="1052512" y="2493963"/>
            <a:ext cx="10515600" cy="1325563"/>
          </a:xfrm>
        </p:spPr>
        <p:txBody>
          <a:bodyPr>
            <a:normAutofit/>
          </a:bodyPr>
          <a:lstStyle/>
          <a:p>
            <a:r>
              <a:rPr lang="en-US" sz="4000" b="1" dirty="0">
                <a:effectLst>
                  <a:glow rad="101600">
                    <a:schemeClr val="bg1">
                      <a:alpha val="60000"/>
                    </a:schemeClr>
                  </a:glow>
                </a:effectLst>
              </a:rPr>
              <a:t>Tomato Lycopene and Prostate Cancer</a:t>
            </a:r>
          </a:p>
        </p:txBody>
      </p:sp>
      <p:sp>
        <p:nvSpPr>
          <p:cNvPr id="3" name="Content Placeholder 2">
            <a:extLst>
              <a:ext uri="{FF2B5EF4-FFF2-40B4-BE49-F238E27FC236}">
                <a16:creationId xmlns:a16="http://schemas.microsoft.com/office/drawing/2014/main" id="{3BDFD144-28E8-6E47-A5AE-91E66F1ADB51}"/>
              </a:ext>
            </a:extLst>
          </p:cNvPr>
          <p:cNvSpPr>
            <a:spLocks noGrp="1"/>
          </p:cNvSpPr>
          <p:nvPr>
            <p:ph idx="1"/>
          </p:nvPr>
        </p:nvSpPr>
        <p:spPr>
          <a:xfrm>
            <a:off x="1052512" y="3954463"/>
            <a:ext cx="10515600" cy="4351338"/>
          </a:xfrm>
        </p:spPr>
        <p:txBody>
          <a:bodyPr>
            <a:normAutofit/>
          </a:bodyPr>
          <a:lstStyle/>
          <a:p>
            <a:r>
              <a:rPr lang="en-US" sz="2400" b="1" dirty="0">
                <a:effectLst>
                  <a:glow rad="101600">
                    <a:schemeClr val="bg1">
                      <a:alpha val="60000"/>
                    </a:schemeClr>
                  </a:glow>
                </a:effectLst>
              </a:rPr>
              <a:t>When combined with other healthy foods, tomato stops prostate cancer.</a:t>
            </a:r>
          </a:p>
          <a:p>
            <a:r>
              <a:rPr lang="en-US" sz="2400" b="1" dirty="0">
                <a:effectLst>
                  <a:glow rad="101600">
                    <a:schemeClr val="bg1">
                      <a:alpha val="60000"/>
                    </a:schemeClr>
                  </a:glow>
                </a:effectLst>
              </a:rPr>
              <a:t>When combined with a western diet, it may even make cancer worse.</a:t>
            </a:r>
          </a:p>
          <a:p>
            <a:r>
              <a:rPr lang="en-US" sz="2400" b="1" dirty="0">
                <a:effectLst>
                  <a:glow rad="101600">
                    <a:schemeClr val="bg1">
                      <a:alpha val="60000"/>
                    </a:schemeClr>
                  </a:glow>
                </a:effectLst>
              </a:rPr>
              <a:t>Consumption of canned and cooked tomatoes more than four times a week can reduce the risk of prostate cancer by 27%.</a:t>
            </a:r>
          </a:p>
        </p:txBody>
      </p:sp>
      <p:sp>
        <p:nvSpPr>
          <p:cNvPr id="4" name="TextBox 3">
            <a:extLst>
              <a:ext uri="{FF2B5EF4-FFF2-40B4-BE49-F238E27FC236}">
                <a16:creationId xmlns:a16="http://schemas.microsoft.com/office/drawing/2014/main" id="{A04FB51F-E58B-4C4F-B3C5-8EAC4FB19B2B}"/>
              </a:ext>
            </a:extLst>
          </p:cNvPr>
          <p:cNvSpPr txBox="1"/>
          <p:nvPr/>
        </p:nvSpPr>
        <p:spPr>
          <a:xfrm>
            <a:off x="4989382" y="6488668"/>
            <a:ext cx="2213235" cy="369332"/>
          </a:xfrm>
          <a:prstGeom prst="rect">
            <a:avLst/>
          </a:prstGeom>
          <a:noFill/>
        </p:spPr>
        <p:txBody>
          <a:bodyPr wrap="none" rtlCol="0">
            <a:spAutoFit/>
          </a:bodyPr>
          <a:lstStyle/>
          <a:p>
            <a:r>
              <a:rPr lang="en-US" dirty="0"/>
              <a:t>Sci Rep. 11(1):18548. </a:t>
            </a:r>
          </a:p>
        </p:txBody>
      </p:sp>
    </p:spTree>
    <p:extLst>
      <p:ext uri="{BB962C8B-B14F-4D97-AF65-F5344CB8AC3E}">
        <p14:creationId xmlns:p14="http://schemas.microsoft.com/office/powerpoint/2010/main" val="3497695828"/>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97BD5D-E988-5649-B9F0-A03F6F2D80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27835" y="1643061"/>
            <a:ext cx="6360416" cy="42005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a:extLst>
              <a:ext uri="{FF2B5EF4-FFF2-40B4-BE49-F238E27FC236}">
                <a16:creationId xmlns:a16="http://schemas.microsoft.com/office/drawing/2014/main" id="{0F158D80-45EC-D54F-9C9D-623FB516EC51}"/>
              </a:ext>
            </a:extLst>
          </p:cNvPr>
          <p:cNvSpPr>
            <a:spLocks noGrp="1"/>
          </p:cNvSpPr>
          <p:nvPr>
            <p:ph type="title"/>
          </p:nvPr>
        </p:nvSpPr>
        <p:spPr>
          <a:xfrm>
            <a:off x="352425" y="0"/>
            <a:ext cx="10515600" cy="1325563"/>
          </a:xfrm>
        </p:spPr>
        <p:txBody>
          <a:bodyPr/>
          <a:lstStyle/>
          <a:p>
            <a:r>
              <a:rPr lang="en-US" dirty="0"/>
              <a:t>Fruit And Vegetables</a:t>
            </a:r>
          </a:p>
        </p:txBody>
      </p:sp>
      <p:sp>
        <p:nvSpPr>
          <p:cNvPr id="3" name="Content Placeholder 2">
            <a:extLst>
              <a:ext uri="{FF2B5EF4-FFF2-40B4-BE49-F238E27FC236}">
                <a16:creationId xmlns:a16="http://schemas.microsoft.com/office/drawing/2014/main" id="{D9823312-2881-F74D-BAE7-799B264BDE25}"/>
              </a:ext>
            </a:extLst>
          </p:cNvPr>
          <p:cNvSpPr>
            <a:spLocks noGrp="1"/>
          </p:cNvSpPr>
          <p:nvPr>
            <p:ph idx="1"/>
          </p:nvPr>
        </p:nvSpPr>
        <p:spPr>
          <a:xfrm>
            <a:off x="352425" y="1460500"/>
            <a:ext cx="4933950" cy="4351338"/>
          </a:xfrm>
        </p:spPr>
        <p:txBody>
          <a:bodyPr/>
          <a:lstStyle/>
          <a:p>
            <a:pPr marL="0" indent="0">
              <a:lnSpc>
                <a:spcPct val="150000"/>
              </a:lnSpc>
              <a:buNone/>
            </a:pPr>
            <a:r>
              <a:rPr lang="en-US" dirty="0"/>
              <a:t>High consumption of fruit and vegetables offers an advantage in survival among the rising number of men living after a prostate cancer diagnosis.</a:t>
            </a:r>
          </a:p>
        </p:txBody>
      </p:sp>
      <p:sp>
        <p:nvSpPr>
          <p:cNvPr id="4" name="TextBox 3">
            <a:extLst>
              <a:ext uri="{FF2B5EF4-FFF2-40B4-BE49-F238E27FC236}">
                <a16:creationId xmlns:a16="http://schemas.microsoft.com/office/drawing/2014/main" id="{FE7364D8-CF2B-3747-9DED-FC9C3E144C3B}"/>
              </a:ext>
            </a:extLst>
          </p:cNvPr>
          <p:cNvSpPr txBox="1"/>
          <p:nvPr/>
        </p:nvSpPr>
        <p:spPr>
          <a:xfrm>
            <a:off x="4770540" y="6488668"/>
            <a:ext cx="2650919" cy="369332"/>
          </a:xfrm>
          <a:prstGeom prst="rect">
            <a:avLst/>
          </a:prstGeom>
          <a:noFill/>
        </p:spPr>
        <p:txBody>
          <a:bodyPr wrap="none" rtlCol="0">
            <a:spAutoFit/>
          </a:bodyPr>
          <a:lstStyle/>
          <a:p>
            <a:r>
              <a:rPr lang="en-US" dirty="0" err="1"/>
              <a:t>Mol</a:t>
            </a:r>
            <a:r>
              <a:rPr lang="en-US" dirty="0"/>
              <a:t> </a:t>
            </a:r>
            <a:r>
              <a:rPr lang="en-US" dirty="0" err="1"/>
              <a:t>Nutr</a:t>
            </a:r>
            <a:r>
              <a:rPr lang="en-US" dirty="0"/>
              <a:t> Food Res. 61(4). </a:t>
            </a:r>
          </a:p>
        </p:txBody>
      </p:sp>
    </p:spTree>
    <p:extLst>
      <p:ext uri="{BB962C8B-B14F-4D97-AF65-F5344CB8AC3E}">
        <p14:creationId xmlns:p14="http://schemas.microsoft.com/office/powerpoint/2010/main" val="595153750"/>
      </p:ext>
    </p:extLst>
  </p:cSld>
  <p:clrMapOvr>
    <a:masterClrMapping/>
  </p:clrMapOvr>
  <p:transition>
    <p:strips dir="rd"/>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8130C-A744-A64B-BECF-E6279F436250}"/>
              </a:ext>
            </a:extLst>
          </p:cNvPr>
          <p:cNvSpPr>
            <a:spLocks noGrp="1"/>
          </p:cNvSpPr>
          <p:nvPr>
            <p:ph type="title"/>
          </p:nvPr>
        </p:nvSpPr>
        <p:spPr/>
        <p:txBody>
          <a:bodyPr/>
          <a:lstStyle/>
          <a:p>
            <a:r>
              <a:rPr lang="en-US" dirty="0"/>
              <a:t>Plant Based Diet </a:t>
            </a:r>
          </a:p>
        </p:txBody>
      </p:sp>
      <p:sp>
        <p:nvSpPr>
          <p:cNvPr id="3" name="Content Placeholder 2">
            <a:extLst>
              <a:ext uri="{FF2B5EF4-FFF2-40B4-BE49-F238E27FC236}">
                <a16:creationId xmlns:a16="http://schemas.microsoft.com/office/drawing/2014/main" id="{226084B0-EF6E-454C-9618-158FFD49AE9F}"/>
              </a:ext>
            </a:extLst>
          </p:cNvPr>
          <p:cNvSpPr>
            <a:spLocks noGrp="1"/>
          </p:cNvSpPr>
          <p:nvPr>
            <p:ph idx="1"/>
          </p:nvPr>
        </p:nvSpPr>
        <p:spPr>
          <a:xfrm>
            <a:off x="838200" y="1825625"/>
            <a:ext cx="5257800" cy="4351338"/>
          </a:xfrm>
        </p:spPr>
        <p:txBody>
          <a:bodyPr>
            <a:normAutofit/>
          </a:bodyPr>
          <a:lstStyle/>
          <a:p>
            <a:pPr marL="0" indent="0">
              <a:lnSpc>
                <a:spcPct val="150000"/>
              </a:lnSpc>
              <a:buNone/>
            </a:pPr>
            <a:r>
              <a:rPr lang="en-US" sz="3200" dirty="0"/>
              <a:t>A healthful plant-based diet reduces the risk of prostate cancer by up to 71%. </a:t>
            </a:r>
          </a:p>
        </p:txBody>
      </p:sp>
      <p:sp>
        <p:nvSpPr>
          <p:cNvPr id="4" name="TextBox 3">
            <a:extLst>
              <a:ext uri="{FF2B5EF4-FFF2-40B4-BE49-F238E27FC236}">
                <a16:creationId xmlns:a16="http://schemas.microsoft.com/office/drawing/2014/main" id="{33B0B7E2-213B-1445-9BCA-3D097BA715D1}"/>
              </a:ext>
            </a:extLst>
          </p:cNvPr>
          <p:cNvSpPr txBox="1"/>
          <p:nvPr/>
        </p:nvSpPr>
        <p:spPr>
          <a:xfrm>
            <a:off x="4486008" y="6488668"/>
            <a:ext cx="3219984" cy="369332"/>
          </a:xfrm>
          <a:prstGeom prst="rect">
            <a:avLst/>
          </a:prstGeom>
          <a:noFill/>
        </p:spPr>
        <p:txBody>
          <a:bodyPr wrap="none" rtlCol="0">
            <a:spAutoFit/>
          </a:bodyPr>
          <a:lstStyle/>
          <a:p>
            <a:r>
              <a:rPr lang="en-US" dirty="0"/>
              <a:t>Am J </a:t>
            </a:r>
            <a:r>
              <a:rPr lang="en-US" dirty="0" err="1"/>
              <a:t>Clin</a:t>
            </a:r>
            <a:r>
              <a:rPr lang="en-US" dirty="0"/>
              <a:t> </a:t>
            </a:r>
            <a:r>
              <a:rPr lang="en-US" dirty="0" err="1"/>
              <a:t>Nutr</a:t>
            </a:r>
            <a:r>
              <a:rPr lang="en-US" dirty="0"/>
              <a:t>. 115(3):662-670.</a:t>
            </a:r>
          </a:p>
        </p:txBody>
      </p:sp>
      <p:pic>
        <p:nvPicPr>
          <p:cNvPr id="6" name="Picture 5">
            <a:extLst>
              <a:ext uri="{FF2B5EF4-FFF2-40B4-BE49-F238E27FC236}">
                <a16:creationId xmlns:a16="http://schemas.microsoft.com/office/drawing/2014/main" id="{D166CFDF-8D01-3B4B-87ED-BBFAE5D141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081837" y="571500"/>
            <a:ext cx="4211053" cy="55006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824862135"/>
      </p:ext>
    </p:extLst>
  </p:cSld>
  <p:clrMapOvr>
    <a:masterClrMapping/>
  </p:clrMapOvr>
  <p:transition>
    <p:strips dir="rd"/>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D1E47-DFED-154A-A266-9857C7FCF113}"/>
              </a:ext>
            </a:extLst>
          </p:cNvPr>
          <p:cNvSpPr>
            <a:spLocks noGrp="1"/>
          </p:cNvSpPr>
          <p:nvPr>
            <p:ph type="title"/>
          </p:nvPr>
        </p:nvSpPr>
        <p:spPr>
          <a:xfrm>
            <a:off x="414338" y="428625"/>
            <a:ext cx="10515600" cy="1325563"/>
          </a:xfrm>
        </p:spPr>
        <p:txBody>
          <a:bodyPr/>
          <a:lstStyle/>
          <a:p>
            <a:r>
              <a:rPr lang="en-US" dirty="0"/>
              <a:t>Obesity and Prostate Cancer</a:t>
            </a:r>
          </a:p>
        </p:txBody>
      </p:sp>
      <p:sp>
        <p:nvSpPr>
          <p:cNvPr id="3" name="Content Placeholder 2">
            <a:extLst>
              <a:ext uri="{FF2B5EF4-FFF2-40B4-BE49-F238E27FC236}">
                <a16:creationId xmlns:a16="http://schemas.microsoft.com/office/drawing/2014/main" id="{17D864A6-3000-2A47-9A07-31D4A04FCB07}"/>
              </a:ext>
            </a:extLst>
          </p:cNvPr>
          <p:cNvSpPr>
            <a:spLocks noGrp="1"/>
          </p:cNvSpPr>
          <p:nvPr>
            <p:ph idx="1"/>
          </p:nvPr>
        </p:nvSpPr>
        <p:spPr>
          <a:xfrm>
            <a:off x="414338" y="1889125"/>
            <a:ext cx="6096000" cy="4351338"/>
          </a:xfrm>
        </p:spPr>
        <p:txBody>
          <a:bodyPr>
            <a:normAutofit/>
          </a:bodyPr>
          <a:lstStyle/>
          <a:p>
            <a:pPr marL="0" indent="0">
              <a:lnSpc>
                <a:spcPct val="150000"/>
              </a:lnSpc>
              <a:buNone/>
            </a:pPr>
            <a:r>
              <a:rPr lang="en-US" sz="3600" dirty="0"/>
              <a:t>“Obese men had 2.5 times the risk of having prostate cancer.”</a:t>
            </a:r>
          </a:p>
        </p:txBody>
      </p:sp>
      <p:sp>
        <p:nvSpPr>
          <p:cNvPr id="4" name="TextBox 3">
            <a:extLst>
              <a:ext uri="{FF2B5EF4-FFF2-40B4-BE49-F238E27FC236}">
                <a16:creationId xmlns:a16="http://schemas.microsoft.com/office/drawing/2014/main" id="{00E53D20-41F5-AB49-8C99-EB31A46A3119}"/>
              </a:ext>
            </a:extLst>
          </p:cNvPr>
          <p:cNvSpPr txBox="1"/>
          <p:nvPr/>
        </p:nvSpPr>
        <p:spPr>
          <a:xfrm>
            <a:off x="3659692" y="6488668"/>
            <a:ext cx="4872616" cy="369332"/>
          </a:xfrm>
          <a:prstGeom prst="rect">
            <a:avLst/>
          </a:prstGeom>
          <a:noFill/>
        </p:spPr>
        <p:txBody>
          <a:bodyPr wrap="none" rtlCol="0">
            <a:spAutoFit/>
          </a:bodyPr>
          <a:lstStyle/>
          <a:p>
            <a:r>
              <a:rPr lang="en-US" dirty="0"/>
              <a:t>Cancer Epidemiol Biomarkers Prev. 22(5):898-904.</a:t>
            </a:r>
          </a:p>
        </p:txBody>
      </p:sp>
      <p:pic>
        <p:nvPicPr>
          <p:cNvPr id="6" name="Picture 5">
            <a:extLst>
              <a:ext uri="{FF2B5EF4-FFF2-40B4-BE49-F238E27FC236}">
                <a16:creationId xmlns:a16="http://schemas.microsoft.com/office/drawing/2014/main" id="{719C719F-71CA-C24C-8019-84F011BAD58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267575" y="814387"/>
            <a:ext cx="4572000" cy="52292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901638447"/>
      </p:ext>
    </p:extLst>
  </p:cSld>
  <p:clrMapOvr>
    <a:masterClrMapping/>
  </p:clrMapOvr>
  <p:transition>
    <p:strips dir="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3B663-F4F3-074C-8003-430CC7BA84F5}"/>
              </a:ext>
            </a:extLst>
          </p:cNvPr>
          <p:cNvSpPr>
            <a:spLocks noGrp="1"/>
          </p:cNvSpPr>
          <p:nvPr>
            <p:ph type="title"/>
          </p:nvPr>
        </p:nvSpPr>
        <p:spPr>
          <a:xfrm>
            <a:off x="581025" y="127000"/>
            <a:ext cx="10515600" cy="1325563"/>
          </a:xfrm>
        </p:spPr>
        <p:txBody>
          <a:bodyPr/>
          <a:lstStyle/>
          <a:p>
            <a:pPr algn="l"/>
            <a:r>
              <a:rPr lang="en-US" sz="5400" dirty="0"/>
              <a:t>Outline:</a:t>
            </a:r>
          </a:p>
        </p:txBody>
      </p:sp>
      <p:sp>
        <p:nvSpPr>
          <p:cNvPr id="3" name="Content Placeholder 2">
            <a:extLst>
              <a:ext uri="{FF2B5EF4-FFF2-40B4-BE49-F238E27FC236}">
                <a16:creationId xmlns:a16="http://schemas.microsoft.com/office/drawing/2014/main" id="{580A449E-5444-834E-8B51-8280FFC8C12E}"/>
              </a:ext>
            </a:extLst>
          </p:cNvPr>
          <p:cNvSpPr>
            <a:spLocks noGrp="1"/>
          </p:cNvSpPr>
          <p:nvPr>
            <p:ph idx="1"/>
          </p:nvPr>
        </p:nvSpPr>
        <p:spPr>
          <a:xfrm>
            <a:off x="600075" y="1371600"/>
            <a:ext cx="4572000" cy="4114800"/>
          </a:xfrm>
        </p:spPr>
        <p:txBody>
          <a:bodyPr>
            <a:noAutofit/>
          </a:bodyPr>
          <a:lstStyle/>
          <a:p>
            <a:pPr marL="514350" indent="-514350">
              <a:lnSpc>
                <a:spcPct val="150000"/>
              </a:lnSpc>
              <a:buFont typeface="+mj-lt"/>
              <a:buAutoNum type="arabicPeriod"/>
            </a:pPr>
            <a:r>
              <a:rPr lang="en-US" b="1" dirty="0"/>
              <a:t>Causes of Prostate cancer.</a:t>
            </a:r>
          </a:p>
          <a:p>
            <a:pPr marL="514350" indent="-514350">
              <a:lnSpc>
                <a:spcPct val="150000"/>
              </a:lnSpc>
              <a:buFont typeface="+mj-lt"/>
              <a:buAutoNum type="arabicPeriod"/>
            </a:pPr>
            <a:r>
              <a:rPr lang="en-US" b="1" dirty="0"/>
              <a:t>Lifestyle improvement to prevent prostate cancer.</a:t>
            </a:r>
          </a:p>
          <a:p>
            <a:pPr marL="514350" indent="-514350">
              <a:lnSpc>
                <a:spcPct val="150000"/>
              </a:lnSpc>
              <a:buFont typeface="+mj-lt"/>
              <a:buAutoNum type="arabicPeriod"/>
            </a:pPr>
            <a:r>
              <a:rPr lang="en-US" b="1" dirty="0"/>
              <a:t>A few tips if you do get prostate cancer.</a:t>
            </a:r>
          </a:p>
        </p:txBody>
      </p:sp>
      <p:pic>
        <p:nvPicPr>
          <p:cNvPr id="6" name="Picture 5">
            <a:extLst>
              <a:ext uri="{FF2B5EF4-FFF2-40B4-BE49-F238E27FC236}">
                <a16:creationId xmlns:a16="http://schemas.microsoft.com/office/drawing/2014/main" id="{E99FF7EE-2A49-9A43-935A-1C24D5EF9E2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5376000" y="1214438"/>
            <a:ext cx="6520725" cy="47863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125835723"/>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10" name="Rectangle 2">
            <a:extLst>
              <a:ext uri="{FF2B5EF4-FFF2-40B4-BE49-F238E27FC236}">
                <a16:creationId xmlns:a16="http://schemas.microsoft.com/office/drawing/2014/main" id="{30BB1291-7978-8B48-9176-35943EE0A81F}"/>
              </a:ext>
            </a:extLst>
          </p:cNvPr>
          <p:cNvSpPr>
            <a:spLocks noGrp="1" noChangeArrowheads="1"/>
          </p:cNvSpPr>
          <p:nvPr>
            <p:ph type="title" idx="4294967295"/>
          </p:nvPr>
        </p:nvSpPr>
        <p:spPr>
          <a:xfrm>
            <a:off x="1343025" y="285750"/>
            <a:ext cx="7772400" cy="1143000"/>
          </a:xfrm>
          <a:effectLst>
            <a:outerShdw blurRad="63500" dist="38099" dir="2700000" algn="ctr" rotWithShape="0">
              <a:schemeClr val="folHlink">
                <a:alpha val="50000"/>
              </a:schemeClr>
            </a:outerShdw>
          </a:effectLst>
        </p:spPr>
        <p:txBody>
          <a:bodyPr/>
          <a:lstStyle/>
          <a:p>
            <a:pPr eaLnBrk="1" hangingPunct="1">
              <a:defRPr/>
            </a:pPr>
            <a:r>
              <a:rPr lang="en-US" sz="4800" dirty="0">
                <a:ea typeface="ＭＳ Ｐゴシック" charset="-128"/>
                <a:cs typeface="ＭＳ Ｐゴシック" charset="-128"/>
              </a:rPr>
              <a:t>Caloric Restriction</a:t>
            </a:r>
          </a:p>
        </p:txBody>
      </p:sp>
      <p:sp>
        <p:nvSpPr>
          <p:cNvPr id="169986" name="Rectangle 3">
            <a:extLst>
              <a:ext uri="{FF2B5EF4-FFF2-40B4-BE49-F238E27FC236}">
                <a16:creationId xmlns:a16="http://schemas.microsoft.com/office/drawing/2014/main" id="{8F962855-5682-6948-8A5E-5FC993842BDC}"/>
              </a:ext>
            </a:extLst>
          </p:cNvPr>
          <p:cNvSpPr>
            <a:spLocks noGrp="1" noChangeArrowheads="1"/>
          </p:cNvSpPr>
          <p:nvPr>
            <p:ph type="body" idx="4294967295"/>
          </p:nvPr>
        </p:nvSpPr>
        <p:spPr>
          <a:xfrm>
            <a:off x="6143624" y="1352550"/>
            <a:ext cx="4843463" cy="4419600"/>
          </a:xfrm>
        </p:spPr>
        <p:txBody>
          <a:bodyPr>
            <a:normAutofit/>
          </a:bodyPr>
          <a:lstStyle/>
          <a:p>
            <a:pPr marL="0" indent="0" eaLnBrk="1" hangingPunct="1">
              <a:lnSpc>
                <a:spcPct val="140000"/>
              </a:lnSpc>
              <a:buNone/>
            </a:pPr>
            <a:r>
              <a:rPr lang="en-US" altLang="en-US" sz="3200" dirty="0">
                <a:ea typeface="ＭＳ Ｐゴシック" panose="020B0600070205080204" pitchFamily="34" charset="-128"/>
              </a:rPr>
              <a:t>60% dietary restriction increases natural killer numbers fourfold and their activity twofold.</a:t>
            </a:r>
          </a:p>
        </p:txBody>
      </p:sp>
      <p:sp>
        <p:nvSpPr>
          <p:cNvPr id="169987" name="Rectangle 4">
            <a:extLst>
              <a:ext uri="{FF2B5EF4-FFF2-40B4-BE49-F238E27FC236}">
                <a16:creationId xmlns:a16="http://schemas.microsoft.com/office/drawing/2014/main" id="{B46648DF-5BDD-D247-A960-28C507079B32}"/>
              </a:ext>
            </a:extLst>
          </p:cNvPr>
          <p:cNvSpPr>
            <a:spLocks noChangeArrowheads="1"/>
          </p:cNvSpPr>
          <p:nvPr/>
        </p:nvSpPr>
        <p:spPr bwMode="auto">
          <a:xfrm>
            <a:off x="4284663" y="6500813"/>
            <a:ext cx="36735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Blip>
                <a:blip r:embed="rId3"/>
              </a:buBlip>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Blip>
                <a:blip r:embed="rId3"/>
              </a:buBlip>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Blip>
                <a:blip r:embed="rId3"/>
              </a:buBlip>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1600"/>
              <a:t>Clin Immunol. 2002 Oct;105(1):48-56.</a:t>
            </a:r>
          </a:p>
        </p:txBody>
      </p:sp>
      <p:pic>
        <p:nvPicPr>
          <p:cNvPr id="6" name="Picture 5" descr="restriction4.jpg">
            <a:extLst>
              <a:ext uri="{FF2B5EF4-FFF2-40B4-BE49-F238E27FC236}">
                <a16:creationId xmlns:a16="http://schemas.microsoft.com/office/drawing/2014/main" id="{34B18F20-7A0D-564C-BE19-57838F11EEE9}"/>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1343025" y="1643064"/>
            <a:ext cx="4648200" cy="3824287"/>
          </a:xfrm>
          <a:prstGeom prst="rect">
            <a:avLst/>
          </a:prstGeom>
          <a:noFill/>
          <a:ln w="38100">
            <a:solidFill>
              <a:srgbClr val="F06D63"/>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879738"/>
      </p:ext>
    </p:extLst>
  </p:cSld>
  <p:clrMapOvr>
    <a:masterClrMapping/>
  </p:clrMapOvr>
  <p:transition>
    <p:strips dir="rd"/>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2" descr="31022747">
            <a:extLst>
              <a:ext uri="{FF2B5EF4-FFF2-40B4-BE49-F238E27FC236}">
                <a16:creationId xmlns:a16="http://schemas.microsoft.com/office/drawing/2014/main" id="{F886ACB0-0DE9-A447-8237-8D17598BABD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1443038"/>
            <a:ext cx="5582897" cy="397192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72034" name="Rectangle 3">
            <a:extLst>
              <a:ext uri="{FF2B5EF4-FFF2-40B4-BE49-F238E27FC236}">
                <a16:creationId xmlns:a16="http://schemas.microsoft.com/office/drawing/2014/main" id="{D7567701-60A7-F94E-8952-3CDD33DFE471}"/>
              </a:ext>
            </a:extLst>
          </p:cNvPr>
          <p:cNvSpPr>
            <a:spLocks noGrp="1" noChangeArrowheads="1"/>
          </p:cNvSpPr>
          <p:nvPr>
            <p:ph type="title" idx="4294967295"/>
          </p:nvPr>
        </p:nvSpPr>
        <p:spPr>
          <a:xfrm>
            <a:off x="198438" y="0"/>
            <a:ext cx="5261117" cy="1143000"/>
          </a:xfrm>
        </p:spPr>
        <p:txBody>
          <a:bodyPr/>
          <a:lstStyle/>
          <a:p>
            <a:pPr eaLnBrk="1" hangingPunct="1"/>
            <a:r>
              <a:rPr lang="en-US" altLang="en-US" dirty="0">
                <a:ea typeface="ＭＳ Ｐゴシック" panose="020B0600070205080204" pitchFamily="34" charset="-128"/>
              </a:rPr>
              <a:t>Alcohol and Tobacco</a:t>
            </a:r>
          </a:p>
        </p:txBody>
      </p:sp>
      <p:sp>
        <p:nvSpPr>
          <p:cNvPr id="172035" name="Rectangle 4">
            <a:extLst>
              <a:ext uri="{FF2B5EF4-FFF2-40B4-BE49-F238E27FC236}">
                <a16:creationId xmlns:a16="http://schemas.microsoft.com/office/drawing/2014/main" id="{D8502508-F425-9B4E-99D2-583200584B06}"/>
              </a:ext>
            </a:extLst>
          </p:cNvPr>
          <p:cNvSpPr>
            <a:spLocks noGrp="1" noChangeArrowheads="1"/>
          </p:cNvSpPr>
          <p:nvPr>
            <p:ph type="body" idx="4294967295"/>
          </p:nvPr>
        </p:nvSpPr>
        <p:spPr>
          <a:xfrm>
            <a:off x="180976" y="1204912"/>
            <a:ext cx="5776913" cy="4114800"/>
          </a:xfrm>
        </p:spPr>
        <p:txBody>
          <a:bodyPr>
            <a:normAutofit lnSpcReduction="10000"/>
          </a:bodyPr>
          <a:lstStyle/>
          <a:p>
            <a:pPr marL="0" indent="0" eaLnBrk="1" hangingPunct="1">
              <a:lnSpc>
                <a:spcPct val="150000"/>
              </a:lnSpc>
              <a:buNone/>
            </a:pPr>
            <a:r>
              <a:rPr lang="en-US" altLang="en-US" sz="3600" dirty="0">
                <a:ea typeface="ＭＳ Ｐゴシック" panose="020B0600070205080204" pitchFamily="34" charset="-128"/>
              </a:rPr>
              <a:t>Alcohol and tobacco, used together, even in small amounts, significantly suppress natural killer cell activity. </a:t>
            </a:r>
          </a:p>
        </p:txBody>
      </p:sp>
      <p:sp>
        <p:nvSpPr>
          <p:cNvPr id="172036" name="Rectangle 5">
            <a:extLst>
              <a:ext uri="{FF2B5EF4-FFF2-40B4-BE49-F238E27FC236}">
                <a16:creationId xmlns:a16="http://schemas.microsoft.com/office/drawing/2014/main" id="{B49B9B53-A771-4E4C-AE69-AEDDFF170C8A}"/>
              </a:ext>
            </a:extLst>
          </p:cNvPr>
          <p:cNvSpPr>
            <a:spLocks noChangeArrowheads="1"/>
          </p:cNvSpPr>
          <p:nvPr/>
        </p:nvSpPr>
        <p:spPr bwMode="auto">
          <a:xfrm>
            <a:off x="4281488" y="6553200"/>
            <a:ext cx="4756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Blip>
                <a:blip r:embed="rId4"/>
              </a:buBlip>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Blip>
                <a:blip r:embed="rId4"/>
              </a:buBlip>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Blip>
                <a:blip r:embed="rId4"/>
              </a:buBlip>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9pPr>
          </a:lstStyle>
          <a:p>
            <a:pPr eaLnBrk="1" hangingPunct="1">
              <a:buFontTx/>
              <a:buBlip>
                <a:blip r:embed="rId5"/>
              </a:buBlip>
            </a:pPr>
            <a:r>
              <a:rPr lang="en-US" altLang="en-US" sz="1200"/>
              <a:t>Clin Immunol Immunopathol. 1990 Mar;54(3):395-409.	</a:t>
            </a:r>
          </a:p>
        </p:txBody>
      </p:sp>
    </p:spTree>
    <p:extLst>
      <p:ext uri="{BB962C8B-B14F-4D97-AF65-F5344CB8AC3E}">
        <p14:creationId xmlns:p14="http://schemas.microsoft.com/office/powerpoint/2010/main" val="1719501247"/>
      </p:ext>
    </p:extLst>
  </p:cSld>
  <p:clrMapOvr>
    <a:masterClrMapping/>
  </p:clrMapOvr>
  <p:transition>
    <p:strips dir="rd"/>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A5A8C7-0F87-2A46-89C4-FBD716D0CD4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59387" y="1287235"/>
            <a:ext cx="5588000" cy="50673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itle 1">
            <a:extLst>
              <a:ext uri="{FF2B5EF4-FFF2-40B4-BE49-F238E27FC236}">
                <a16:creationId xmlns:a16="http://schemas.microsoft.com/office/drawing/2014/main" id="{18ED8A5D-79EC-7043-BF0E-20129239587F}"/>
              </a:ext>
            </a:extLst>
          </p:cNvPr>
          <p:cNvSpPr>
            <a:spLocks noGrp="1"/>
          </p:cNvSpPr>
          <p:nvPr>
            <p:ph type="title"/>
          </p:nvPr>
        </p:nvSpPr>
        <p:spPr>
          <a:xfrm>
            <a:off x="838200" y="-239032"/>
            <a:ext cx="10515600" cy="1325563"/>
          </a:xfrm>
        </p:spPr>
        <p:txBody>
          <a:bodyPr/>
          <a:lstStyle/>
          <a:p>
            <a:pPr algn="ctr"/>
            <a:r>
              <a:rPr lang="en-US" dirty="0"/>
              <a:t>Alcohol and Prostate Cancer is Complex</a:t>
            </a:r>
          </a:p>
        </p:txBody>
      </p:sp>
      <p:sp>
        <p:nvSpPr>
          <p:cNvPr id="6" name="TextBox 5">
            <a:extLst>
              <a:ext uri="{FF2B5EF4-FFF2-40B4-BE49-F238E27FC236}">
                <a16:creationId xmlns:a16="http://schemas.microsoft.com/office/drawing/2014/main" id="{1896EF7B-9B48-9945-BDF9-70845C366F82}"/>
              </a:ext>
            </a:extLst>
          </p:cNvPr>
          <p:cNvSpPr txBox="1"/>
          <p:nvPr/>
        </p:nvSpPr>
        <p:spPr>
          <a:xfrm>
            <a:off x="4840688" y="6488668"/>
            <a:ext cx="2510624" cy="369332"/>
          </a:xfrm>
          <a:prstGeom prst="rect">
            <a:avLst/>
          </a:prstGeom>
          <a:noFill/>
        </p:spPr>
        <p:txBody>
          <a:bodyPr wrap="none" rtlCol="0">
            <a:spAutoFit/>
          </a:bodyPr>
          <a:lstStyle/>
          <a:p>
            <a:r>
              <a:rPr lang="en-US" dirty="0"/>
              <a:t>Biomolecules. 12(3):375.</a:t>
            </a:r>
          </a:p>
        </p:txBody>
      </p:sp>
      <p:sp>
        <p:nvSpPr>
          <p:cNvPr id="3" name="TextBox 2">
            <a:extLst>
              <a:ext uri="{FF2B5EF4-FFF2-40B4-BE49-F238E27FC236}">
                <a16:creationId xmlns:a16="http://schemas.microsoft.com/office/drawing/2014/main" id="{01BBCF23-9BA7-194A-8CD5-553E724AA1D3}"/>
              </a:ext>
            </a:extLst>
          </p:cNvPr>
          <p:cNvSpPr txBox="1"/>
          <p:nvPr/>
        </p:nvSpPr>
        <p:spPr>
          <a:xfrm>
            <a:off x="492565" y="2123578"/>
            <a:ext cx="4450909" cy="2610843"/>
          </a:xfrm>
          <a:prstGeom prst="rect">
            <a:avLst/>
          </a:prstGeom>
          <a:noFill/>
        </p:spPr>
        <p:txBody>
          <a:bodyPr wrap="square" rtlCol="0">
            <a:spAutoFit/>
          </a:bodyPr>
          <a:lstStyle/>
          <a:p>
            <a:pPr>
              <a:lnSpc>
                <a:spcPct val="150000"/>
              </a:lnSpc>
            </a:pPr>
            <a:r>
              <a:rPr lang="en-US" sz="2800" b="1" dirty="0"/>
              <a:t>“We recommend immediately quitting alcohol for patients diagnosed with prostate cancer.”</a:t>
            </a:r>
          </a:p>
        </p:txBody>
      </p:sp>
    </p:spTree>
    <p:extLst>
      <p:ext uri="{BB962C8B-B14F-4D97-AF65-F5344CB8AC3E}">
        <p14:creationId xmlns:p14="http://schemas.microsoft.com/office/powerpoint/2010/main" val="1913949572"/>
      </p:ext>
    </p:extLst>
  </p:cSld>
  <p:clrMapOvr>
    <a:masterClrMapping/>
  </p:clrMapOvr>
  <p:transition>
    <p:strips dir="rd"/>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6208E-E1F9-5A4B-8B7C-754BB437484B}"/>
              </a:ext>
            </a:extLst>
          </p:cNvPr>
          <p:cNvSpPr>
            <a:spLocks noGrp="1"/>
          </p:cNvSpPr>
          <p:nvPr>
            <p:ph type="title"/>
          </p:nvPr>
        </p:nvSpPr>
        <p:spPr/>
        <p:txBody>
          <a:bodyPr>
            <a:normAutofit/>
          </a:bodyPr>
          <a:lstStyle/>
          <a:p>
            <a:r>
              <a:rPr lang="en-US" sz="4800" dirty="0"/>
              <a:t>Tobacco</a:t>
            </a:r>
          </a:p>
        </p:txBody>
      </p:sp>
      <p:sp>
        <p:nvSpPr>
          <p:cNvPr id="3" name="Content Placeholder 2">
            <a:extLst>
              <a:ext uri="{FF2B5EF4-FFF2-40B4-BE49-F238E27FC236}">
                <a16:creationId xmlns:a16="http://schemas.microsoft.com/office/drawing/2014/main" id="{EEAD68E8-BE63-4242-999D-9D033329858A}"/>
              </a:ext>
            </a:extLst>
          </p:cNvPr>
          <p:cNvSpPr>
            <a:spLocks noGrp="1"/>
          </p:cNvSpPr>
          <p:nvPr>
            <p:ph idx="1"/>
          </p:nvPr>
        </p:nvSpPr>
        <p:spPr>
          <a:xfrm>
            <a:off x="838200" y="1825625"/>
            <a:ext cx="5257800" cy="4351338"/>
          </a:xfrm>
        </p:spPr>
        <p:txBody>
          <a:bodyPr/>
          <a:lstStyle/>
          <a:p>
            <a:r>
              <a:rPr lang="en-US" sz="3200" dirty="0"/>
              <a:t>Smoking increases the risk of prostate cancer by 95%.</a:t>
            </a:r>
          </a:p>
          <a:p>
            <a:r>
              <a:rPr lang="en-US" sz="3200" dirty="0"/>
              <a:t>Mix Smoking with Coffee and the risk increases by 350%.</a:t>
            </a:r>
          </a:p>
          <a:p>
            <a:r>
              <a:rPr lang="en-US" sz="3200" dirty="0"/>
              <a:t>Tobacco significantly raises cancer promoting testosterone. </a:t>
            </a:r>
          </a:p>
          <a:p>
            <a:endParaRPr lang="en-US" sz="3200" dirty="0"/>
          </a:p>
        </p:txBody>
      </p:sp>
      <p:sp>
        <p:nvSpPr>
          <p:cNvPr id="4" name="TextBox 3">
            <a:extLst>
              <a:ext uri="{FF2B5EF4-FFF2-40B4-BE49-F238E27FC236}">
                <a16:creationId xmlns:a16="http://schemas.microsoft.com/office/drawing/2014/main" id="{499253CF-C36C-BF4D-9B3D-2E06BBF171FB}"/>
              </a:ext>
            </a:extLst>
          </p:cNvPr>
          <p:cNvSpPr txBox="1"/>
          <p:nvPr/>
        </p:nvSpPr>
        <p:spPr>
          <a:xfrm>
            <a:off x="4778973" y="6488668"/>
            <a:ext cx="2634054" cy="369332"/>
          </a:xfrm>
          <a:prstGeom prst="rect">
            <a:avLst/>
          </a:prstGeom>
          <a:noFill/>
        </p:spPr>
        <p:txBody>
          <a:bodyPr wrap="none" rtlCol="0">
            <a:spAutoFit/>
          </a:bodyPr>
          <a:lstStyle/>
          <a:p>
            <a:r>
              <a:rPr lang="en-US" dirty="0"/>
              <a:t>Biology (Basel). 12(5):673.</a:t>
            </a:r>
          </a:p>
        </p:txBody>
      </p:sp>
      <p:pic>
        <p:nvPicPr>
          <p:cNvPr id="6" name="Picture 5">
            <a:extLst>
              <a:ext uri="{FF2B5EF4-FFF2-40B4-BE49-F238E27FC236}">
                <a16:creationId xmlns:a16="http://schemas.microsoft.com/office/drawing/2014/main" id="{52CFC6BE-6882-B844-AEE3-CB3A23CA00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05562" y="1743075"/>
            <a:ext cx="5283200" cy="3962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252639458"/>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5">
            <a:extLst>
              <a:ext uri="{FF2B5EF4-FFF2-40B4-BE49-F238E27FC236}">
                <a16:creationId xmlns:a16="http://schemas.microsoft.com/office/drawing/2014/main" id="{7BD8D54E-F54E-0747-B9F9-38C4DD8A8FED}"/>
              </a:ext>
            </a:extLst>
          </p:cNvPr>
          <p:cNvSpPr>
            <a:spLocks noGrp="1" noChangeArrowheads="1"/>
          </p:cNvSpPr>
          <p:nvPr>
            <p:ph type="body" idx="1"/>
          </p:nvPr>
        </p:nvSpPr>
        <p:spPr>
          <a:xfrm>
            <a:off x="5695950" y="1047750"/>
            <a:ext cx="6076950" cy="4876800"/>
          </a:xfrm>
        </p:spPr>
        <p:txBody>
          <a:bodyPr/>
          <a:lstStyle/>
          <a:p>
            <a:pPr marL="0" indent="0">
              <a:lnSpc>
                <a:spcPct val="120000"/>
              </a:lnSpc>
              <a:buNone/>
            </a:pPr>
            <a:r>
              <a:rPr lang="en-US" altLang="en-US" sz="3600" dirty="0">
                <a:ea typeface="ＭＳ Ｐゴシック" panose="020B0600070205080204" pitchFamily="34" charset="-128"/>
              </a:rPr>
              <a:t>Depression is reliably associated with reduction of natural killer activity and a suppression of lymphocyte proliferation. </a:t>
            </a:r>
          </a:p>
        </p:txBody>
      </p:sp>
      <p:sp>
        <p:nvSpPr>
          <p:cNvPr id="192514" name="Rectangle 6">
            <a:extLst>
              <a:ext uri="{FF2B5EF4-FFF2-40B4-BE49-F238E27FC236}">
                <a16:creationId xmlns:a16="http://schemas.microsoft.com/office/drawing/2014/main" id="{D1CA787D-2A63-2744-A9D9-63D17AC56DC4}"/>
              </a:ext>
            </a:extLst>
          </p:cNvPr>
          <p:cNvSpPr>
            <a:spLocks noGrp="1" noChangeArrowheads="1"/>
          </p:cNvSpPr>
          <p:nvPr>
            <p:ph type="title"/>
          </p:nvPr>
        </p:nvSpPr>
        <p:spPr>
          <a:xfrm>
            <a:off x="1827213" y="133350"/>
            <a:ext cx="7772400" cy="1143000"/>
          </a:xfrm>
        </p:spPr>
        <p:txBody>
          <a:bodyPr/>
          <a:lstStyle/>
          <a:p>
            <a:pPr eaLnBrk="1" hangingPunct="1"/>
            <a:r>
              <a:rPr lang="en-US" altLang="en-US" sz="4000">
                <a:ea typeface="ＭＳ Ｐゴシック" panose="020B0600070205080204" pitchFamily="34" charset="-128"/>
              </a:rPr>
              <a:t>Depression and Immunity</a:t>
            </a:r>
          </a:p>
        </p:txBody>
      </p:sp>
      <p:sp>
        <p:nvSpPr>
          <p:cNvPr id="192515" name="Rectangle 7">
            <a:extLst>
              <a:ext uri="{FF2B5EF4-FFF2-40B4-BE49-F238E27FC236}">
                <a16:creationId xmlns:a16="http://schemas.microsoft.com/office/drawing/2014/main" id="{5F73D5A4-60A0-6A4A-AA0D-DC1230C5CAD4}"/>
              </a:ext>
            </a:extLst>
          </p:cNvPr>
          <p:cNvSpPr>
            <a:spLocks noChangeArrowheads="1"/>
          </p:cNvSpPr>
          <p:nvPr/>
        </p:nvSpPr>
        <p:spPr bwMode="auto">
          <a:xfrm>
            <a:off x="4495801" y="6532563"/>
            <a:ext cx="328230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Blip>
                <a:blip r:embed="rId3"/>
              </a:buBlip>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Blip>
                <a:blip r:embed="rId3"/>
              </a:buBlip>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Blip>
                <a:blip r:embed="rId3"/>
              </a:buBlip>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1600"/>
              <a:t>Adv Exp Med Biol. 1999;461:1-24.</a:t>
            </a:r>
          </a:p>
        </p:txBody>
      </p:sp>
      <p:pic>
        <p:nvPicPr>
          <p:cNvPr id="675848" name="Picture 8" descr="19163679">
            <a:extLst>
              <a:ext uri="{FF2B5EF4-FFF2-40B4-BE49-F238E27FC236}">
                <a16:creationId xmlns:a16="http://schemas.microsoft.com/office/drawing/2014/main" id="{147A4B93-FC79-E144-9880-A252E79EF8A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62150" y="1352550"/>
            <a:ext cx="3505200" cy="4191000"/>
          </a:xfrm>
          <a:prstGeom prst="rect">
            <a:avLst/>
          </a:prstGeom>
          <a:noFill/>
          <a:ln w="57150">
            <a:solidFill>
              <a:schemeClr val="folHlink"/>
            </a:solidFill>
            <a:miter lim="800000"/>
            <a:headEnd/>
            <a:tailEnd/>
          </a:ln>
          <a:effectLst>
            <a:outerShdw blurRad="63500" dist="38099" dir="2700000" algn="ctr" rotWithShape="0">
              <a:schemeClr val="tx2">
                <a:alpha val="74998"/>
              </a:schemeClr>
            </a:outerShdw>
          </a:effectLst>
        </p:spPr>
      </p:pic>
    </p:spTree>
    <p:extLst>
      <p:ext uri="{BB962C8B-B14F-4D97-AF65-F5344CB8AC3E}">
        <p14:creationId xmlns:p14="http://schemas.microsoft.com/office/powerpoint/2010/main" val="1550270829"/>
      </p:ext>
    </p:extLst>
  </p:cSld>
  <p:clrMapOvr>
    <a:masterClrMapping/>
  </p:clrMapOvr>
  <p:transition>
    <p:strips dir="rd"/>
  </p:transition>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6609" name="Rectangle 2">
            <a:extLst>
              <a:ext uri="{FF2B5EF4-FFF2-40B4-BE49-F238E27FC236}">
                <a16:creationId xmlns:a16="http://schemas.microsoft.com/office/drawing/2014/main" id="{35B99452-3185-FB46-946F-3DA4E183B49C}"/>
              </a:ext>
            </a:extLst>
          </p:cNvPr>
          <p:cNvSpPr>
            <a:spLocks noGrp="1" noChangeArrowheads="1"/>
          </p:cNvSpPr>
          <p:nvPr>
            <p:ph type="title"/>
          </p:nvPr>
        </p:nvSpPr>
        <p:spPr>
          <a:xfrm>
            <a:off x="1176338" y="273050"/>
            <a:ext cx="7772400" cy="1143000"/>
          </a:xfrm>
        </p:spPr>
        <p:txBody>
          <a:bodyPr/>
          <a:lstStyle/>
          <a:p>
            <a:pPr eaLnBrk="1" hangingPunct="1"/>
            <a:r>
              <a:rPr lang="en-US" altLang="en-US" dirty="0">
                <a:ea typeface="ＭＳ Ｐゴシック" panose="020B0600070205080204" pitchFamily="34" charset="-128"/>
              </a:rPr>
              <a:t>Stress and Respiratory Infections</a:t>
            </a:r>
          </a:p>
        </p:txBody>
      </p:sp>
      <p:sp>
        <p:nvSpPr>
          <p:cNvPr id="889859" name="Rectangle 3">
            <a:extLst>
              <a:ext uri="{FF2B5EF4-FFF2-40B4-BE49-F238E27FC236}">
                <a16:creationId xmlns:a16="http://schemas.microsoft.com/office/drawing/2014/main" id="{F0B75846-8F7E-9540-8101-F9963AD7F4A4}"/>
              </a:ext>
            </a:extLst>
          </p:cNvPr>
          <p:cNvSpPr>
            <a:spLocks noGrp="1" noChangeArrowheads="1"/>
          </p:cNvSpPr>
          <p:nvPr>
            <p:ph type="body" idx="1"/>
          </p:nvPr>
        </p:nvSpPr>
        <p:spPr>
          <a:xfrm>
            <a:off x="5338762" y="1595438"/>
            <a:ext cx="6219825" cy="4114800"/>
          </a:xfrm>
        </p:spPr>
        <p:txBody>
          <a:bodyPr/>
          <a:lstStyle/>
          <a:p>
            <a:pPr eaLnBrk="1" hangingPunct="1">
              <a:lnSpc>
                <a:spcPct val="150000"/>
              </a:lnSpc>
            </a:pPr>
            <a:r>
              <a:rPr lang="en-US" altLang="en-US" dirty="0">
                <a:ea typeface="ＭＳ Ｐゴシック" panose="020B0600070205080204" pitchFamily="34" charset="-128"/>
              </a:rPr>
              <a:t>Increases in stress hormones result in a decreased natural killer cell activity and IgA levels.  </a:t>
            </a:r>
          </a:p>
          <a:p>
            <a:pPr eaLnBrk="1" hangingPunct="1">
              <a:lnSpc>
                <a:spcPct val="150000"/>
              </a:lnSpc>
            </a:pPr>
            <a:r>
              <a:rPr lang="en-US" altLang="en-US" dirty="0">
                <a:ea typeface="ＭＳ Ｐゴシック" panose="020B0600070205080204" pitchFamily="34" charset="-128"/>
              </a:rPr>
              <a:t>The number of respiratory infections increase with increasing psychological stress.</a:t>
            </a:r>
          </a:p>
        </p:txBody>
      </p:sp>
      <p:sp>
        <p:nvSpPr>
          <p:cNvPr id="196611" name="Rectangle 4">
            <a:extLst>
              <a:ext uri="{FF2B5EF4-FFF2-40B4-BE49-F238E27FC236}">
                <a16:creationId xmlns:a16="http://schemas.microsoft.com/office/drawing/2014/main" id="{97A0DFF6-AD3E-FE4E-A5A4-AEC07A5BCECD}"/>
              </a:ext>
            </a:extLst>
          </p:cNvPr>
          <p:cNvSpPr>
            <a:spLocks noChangeArrowheads="1"/>
          </p:cNvSpPr>
          <p:nvPr/>
        </p:nvSpPr>
        <p:spPr bwMode="auto">
          <a:xfrm>
            <a:off x="2211389" y="6477000"/>
            <a:ext cx="77438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3"/>
              </a:buBlip>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Blip>
                <a:blip r:embed="rId3"/>
              </a:buBlip>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Blip>
                <a:blip r:embed="rId3"/>
              </a:buBlip>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Blip>
                <a:blip r:embed="rId3"/>
              </a:buBlip>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Blip>
                <a:blip r:embed="rId3"/>
              </a:buBlip>
              <a:defRPr sz="2000">
                <a:solidFill>
                  <a:schemeClr val="tx1"/>
                </a:solidFill>
                <a:latin typeface="Tahoma" panose="020B0604030504040204" pitchFamily="34" charset="0"/>
                <a:ea typeface="ＭＳ Ｐゴシック" panose="020B0600070205080204" pitchFamily="34" charset="-128"/>
              </a:defRPr>
            </a:lvl9pPr>
          </a:lstStyle>
          <a:p>
            <a:pPr algn="ctr" eaLnBrk="1" hangingPunct="1">
              <a:buFontTx/>
              <a:buNone/>
            </a:pPr>
            <a:r>
              <a:rPr lang="en-US" altLang="en-US" sz="1600"/>
              <a:t> N Engl J Med. 1991 Aug 29;325(9):606-12. Altern Med Rev. 1999 Aug;4(4):249-65.</a:t>
            </a:r>
          </a:p>
        </p:txBody>
      </p:sp>
      <p:pic>
        <p:nvPicPr>
          <p:cNvPr id="889861" name="Picture 5" descr="19185909">
            <a:extLst>
              <a:ext uri="{FF2B5EF4-FFF2-40B4-BE49-F238E27FC236}">
                <a16:creationId xmlns:a16="http://schemas.microsoft.com/office/drawing/2014/main" id="{95DAB169-B5B6-2943-B301-99DB3B62FFD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b="-117"/>
          <a:stretch>
            <a:fillRect/>
          </a:stretch>
        </p:blipFill>
        <p:spPr bwMode="auto">
          <a:xfrm>
            <a:off x="1328739" y="1781174"/>
            <a:ext cx="3529011" cy="3626895"/>
          </a:xfrm>
          <a:prstGeom prst="rect">
            <a:avLst/>
          </a:prstGeom>
          <a:noFill/>
          <a:ln w="57150">
            <a:solidFill>
              <a:schemeClr val="folHlink"/>
            </a:solidFill>
            <a:miter lim="800000"/>
            <a:headEnd/>
            <a:tailEnd/>
          </a:ln>
          <a:effectLst>
            <a:outerShdw blurRad="63500" dist="38099" dir="2700000" algn="ctr" rotWithShape="0">
              <a:schemeClr val="tx2">
                <a:alpha val="74998"/>
              </a:schemeClr>
            </a:outerShdw>
          </a:effectLst>
        </p:spPr>
      </p:pic>
    </p:spTree>
    <p:extLst>
      <p:ext uri="{BB962C8B-B14F-4D97-AF65-F5344CB8AC3E}">
        <p14:creationId xmlns:p14="http://schemas.microsoft.com/office/powerpoint/2010/main" val="1813076275"/>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89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898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59" grpId="0" build="p"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DF5D4-F9F6-D64C-9896-C0C4DE6083D1}"/>
              </a:ext>
            </a:extLst>
          </p:cNvPr>
          <p:cNvSpPr>
            <a:spLocks noGrp="1"/>
          </p:cNvSpPr>
          <p:nvPr>
            <p:ph type="title"/>
          </p:nvPr>
        </p:nvSpPr>
        <p:spPr/>
        <p:txBody>
          <a:bodyPr>
            <a:normAutofit/>
          </a:bodyPr>
          <a:lstStyle/>
          <a:p>
            <a:r>
              <a:rPr lang="en-US" sz="5400" dirty="0"/>
              <a:t>Stress</a:t>
            </a:r>
          </a:p>
        </p:txBody>
      </p:sp>
      <p:sp>
        <p:nvSpPr>
          <p:cNvPr id="3" name="Content Placeholder 2">
            <a:extLst>
              <a:ext uri="{FF2B5EF4-FFF2-40B4-BE49-F238E27FC236}">
                <a16:creationId xmlns:a16="http://schemas.microsoft.com/office/drawing/2014/main" id="{1086DE06-DE10-FD4A-83D4-16A7A42BE4A9}"/>
              </a:ext>
            </a:extLst>
          </p:cNvPr>
          <p:cNvSpPr>
            <a:spLocks noGrp="1"/>
          </p:cNvSpPr>
          <p:nvPr>
            <p:ph idx="1"/>
          </p:nvPr>
        </p:nvSpPr>
        <p:spPr>
          <a:xfrm>
            <a:off x="838200" y="1825625"/>
            <a:ext cx="5257800" cy="4351338"/>
          </a:xfrm>
        </p:spPr>
        <p:txBody>
          <a:bodyPr>
            <a:normAutofit/>
          </a:bodyPr>
          <a:lstStyle/>
          <a:p>
            <a:pPr marL="0" indent="0">
              <a:lnSpc>
                <a:spcPct val="150000"/>
              </a:lnSpc>
              <a:buNone/>
            </a:pPr>
            <a:r>
              <a:rPr lang="en-US" sz="3200" dirty="0"/>
              <a:t>Psychological Stress, such as experience at work, can significantly increase the risk of prostate cancer.</a:t>
            </a:r>
          </a:p>
        </p:txBody>
      </p:sp>
      <p:sp>
        <p:nvSpPr>
          <p:cNvPr id="4" name="TextBox 3">
            <a:extLst>
              <a:ext uri="{FF2B5EF4-FFF2-40B4-BE49-F238E27FC236}">
                <a16:creationId xmlns:a16="http://schemas.microsoft.com/office/drawing/2014/main" id="{FD951029-7678-5146-A6B0-78AA36B53DD1}"/>
              </a:ext>
            </a:extLst>
          </p:cNvPr>
          <p:cNvSpPr txBox="1"/>
          <p:nvPr/>
        </p:nvSpPr>
        <p:spPr>
          <a:xfrm>
            <a:off x="5105055" y="6488668"/>
            <a:ext cx="1981889" cy="369332"/>
          </a:xfrm>
          <a:prstGeom prst="rect">
            <a:avLst/>
          </a:prstGeom>
          <a:noFill/>
        </p:spPr>
        <p:txBody>
          <a:bodyPr wrap="none" rtlCol="0">
            <a:spAutoFit/>
          </a:bodyPr>
          <a:lstStyle/>
          <a:p>
            <a:r>
              <a:rPr lang="en-US" dirty="0"/>
              <a:t>Front Oncol. 7:269.</a:t>
            </a:r>
          </a:p>
        </p:txBody>
      </p:sp>
      <p:pic>
        <p:nvPicPr>
          <p:cNvPr id="6" name="Picture 5">
            <a:extLst>
              <a:ext uri="{FF2B5EF4-FFF2-40B4-BE49-F238E27FC236}">
                <a16:creationId xmlns:a16="http://schemas.microsoft.com/office/drawing/2014/main" id="{464AD118-6FB9-EA43-9179-9FAACB1A294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15124" y="1612899"/>
            <a:ext cx="4872039" cy="39572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13303427"/>
      </p:ext>
    </p:extLst>
  </p:cSld>
  <p:clrMapOvr>
    <a:masterClrMapping/>
  </p:clrMapOvr>
  <p:transition>
    <p:strips dir="rd"/>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86078-EEA1-6E4C-B2A8-B7034347D076}"/>
              </a:ext>
            </a:extLst>
          </p:cNvPr>
          <p:cNvSpPr>
            <a:spLocks noGrp="1"/>
          </p:cNvSpPr>
          <p:nvPr>
            <p:ph type="title"/>
          </p:nvPr>
        </p:nvSpPr>
        <p:spPr/>
        <p:txBody>
          <a:bodyPr/>
          <a:lstStyle/>
          <a:p>
            <a:r>
              <a:rPr lang="en-US" dirty="0"/>
              <a:t>Don’t Go It Alone</a:t>
            </a:r>
          </a:p>
        </p:txBody>
      </p:sp>
      <p:sp>
        <p:nvSpPr>
          <p:cNvPr id="3" name="Content Placeholder 2">
            <a:extLst>
              <a:ext uri="{FF2B5EF4-FFF2-40B4-BE49-F238E27FC236}">
                <a16:creationId xmlns:a16="http://schemas.microsoft.com/office/drawing/2014/main" id="{4F8D4E32-704D-BD4F-9F21-25DBDFEEAF89}"/>
              </a:ext>
            </a:extLst>
          </p:cNvPr>
          <p:cNvSpPr>
            <a:spLocks noGrp="1"/>
          </p:cNvSpPr>
          <p:nvPr>
            <p:ph idx="1"/>
          </p:nvPr>
        </p:nvSpPr>
        <p:spPr>
          <a:xfrm>
            <a:off x="838200" y="1825625"/>
            <a:ext cx="4862513" cy="4351338"/>
          </a:xfrm>
        </p:spPr>
        <p:txBody>
          <a:bodyPr>
            <a:normAutofit/>
          </a:bodyPr>
          <a:lstStyle/>
          <a:p>
            <a:pPr marL="0" indent="0">
              <a:lnSpc>
                <a:spcPct val="150000"/>
              </a:lnSpc>
              <a:buNone/>
            </a:pPr>
            <a:r>
              <a:rPr lang="en-US" sz="4000" dirty="0"/>
              <a:t>Prostate cancer risk rises for socially isolated individuals. </a:t>
            </a:r>
          </a:p>
        </p:txBody>
      </p:sp>
      <p:sp>
        <p:nvSpPr>
          <p:cNvPr id="4" name="TextBox 3">
            <a:extLst>
              <a:ext uri="{FF2B5EF4-FFF2-40B4-BE49-F238E27FC236}">
                <a16:creationId xmlns:a16="http://schemas.microsoft.com/office/drawing/2014/main" id="{BED97228-580D-A54B-98BE-E99E365F4D47}"/>
              </a:ext>
            </a:extLst>
          </p:cNvPr>
          <p:cNvSpPr txBox="1"/>
          <p:nvPr/>
        </p:nvSpPr>
        <p:spPr>
          <a:xfrm>
            <a:off x="4720847" y="6488668"/>
            <a:ext cx="2750305" cy="369332"/>
          </a:xfrm>
          <a:prstGeom prst="rect">
            <a:avLst/>
          </a:prstGeom>
          <a:noFill/>
        </p:spPr>
        <p:txBody>
          <a:bodyPr wrap="none" rtlCol="0">
            <a:spAutoFit/>
          </a:bodyPr>
          <a:lstStyle/>
          <a:p>
            <a:r>
              <a:rPr lang="en-US" dirty="0"/>
              <a:t>Br J Cancer. 129(2):335-345</a:t>
            </a:r>
          </a:p>
        </p:txBody>
      </p:sp>
      <p:pic>
        <p:nvPicPr>
          <p:cNvPr id="6" name="Picture 5">
            <a:extLst>
              <a:ext uri="{FF2B5EF4-FFF2-40B4-BE49-F238E27FC236}">
                <a16:creationId xmlns:a16="http://schemas.microsoft.com/office/drawing/2014/main" id="{A215C983-BDF5-F648-807C-8E072A93DC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8338" y="1916111"/>
            <a:ext cx="5998370" cy="399891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192174970"/>
      </p:ext>
    </p:extLst>
  </p:cSld>
  <p:clrMapOvr>
    <a:masterClrMapping/>
  </p:clrMapOvr>
  <p:transition>
    <p:strips dir="rd"/>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4ACE-5CF6-4645-8EEF-9CED96EFC3C5}"/>
              </a:ext>
            </a:extLst>
          </p:cNvPr>
          <p:cNvSpPr>
            <a:spLocks noGrp="1"/>
          </p:cNvSpPr>
          <p:nvPr>
            <p:ph type="title"/>
          </p:nvPr>
        </p:nvSpPr>
        <p:spPr>
          <a:xfrm>
            <a:off x="580570" y="2206851"/>
            <a:ext cx="5962651" cy="1325563"/>
          </a:xfrm>
        </p:spPr>
        <p:txBody>
          <a:bodyPr>
            <a:noAutofit/>
          </a:bodyPr>
          <a:lstStyle/>
          <a:p>
            <a:pPr>
              <a:lnSpc>
                <a:spcPct val="150000"/>
              </a:lnSpc>
            </a:pPr>
            <a:r>
              <a:rPr lang="en-US" sz="5400" dirty="0"/>
              <a:t>Stable active marriages reduce prostate cancer risk.</a:t>
            </a:r>
          </a:p>
        </p:txBody>
      </p:sp>
      <p:pic>
        <p:nvPicPr>
          <p:cNvPr id="6" name="Content Placeholder 5">
            <a:extLst>
              <a:ext uri="{FF2B5EF4-FFF2-40B4-BE49-F238E27FC236}">
                <a16:creationId xmlns:a16="http://schemas.microsoft.com/office/drawing/2014/main" id="{2047DE82-48F3-1644-A7B5-3260CAF70FF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7168195" y="362857"/>
            <a:ext cx="3978727" cy="59218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A5CAF2AE-BBB7-1E4C-98BE-696970632837}"/>
              </a:ext>
            </a:extLst>
          </p:cNvPr>
          <p:cNvSpPr txBox="1"/>
          <p:nvPr/>
        </p:nvSpPr>
        <p:spPr>
          <a:xfrm>
            <a:off x="4482417" y="6488668"/>
            <a:ext cx="3227165" cy="369332"/>
          </a:xfrm>
          <a:prstGeom prst="rect">
            <a:avLst/>
          </a:prstGeom>
          <a:noFill/>
        </p:spPr>
        <p:txBody>
          <a:bodyPr wrap="none" rtlCol="0">
            <a:spAutoFit/>
          </a:bodyPr>
          <a:lstStyle/>
          <a:p>
            <a:r>
              <a:rPr lang="en-US" dirty="0" err="1"/>
              <a:t>Eur</a:t>
            </a:r>
            <a:r>
              <a:rPr lang="en-US" dirty="0"/>
              <a:t> J Epidemiol. 36(9):913-925.</a:t>
            </a:r>
          </a:p>
        </p:txBody>
      </p:sp>
    </p:spTree>
    <p:extLst>
      <p:ext uri="{BB962C8B-B14F-4D97-AF65-F5344CB8AC3E}">
        <p14:creationId xmlns:p14="http://schemas.microsoft.com/office/powerpoint/2010/main" val="2640282386"/>
      </p:ext>
    </p:extLst>
  </p:cSld>
  <p:clrMapOvr>
    <a:masterClrMapping/>
  </p:clrMapOvr>
  <p:transition>
    <p:strips dir="rd"/>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64F3A-BC67-2943-B0A3-14B48D8165F7}"/>
              </a:ext>
            </a:extLst>
          </p:cNvPr>
          <p:cNvSpPr>
            <a:spLocks noGrp="1"/>
          </p:cNvSpPr>
          <p:nvPr>
            <p:ph type="title"/>
          </p:nvPr>
        </p:nvSpPr>
        <p:spPr/>
        <p:txBody>
          <a:bodyPr/>
          <a:lstStyle/>
          <a:p>
            <a:r>
              <a:rPr lang="en-US" dirty="0"/>
              <a:t>Vasectomy, Yes? No?</a:t>
            </a:r>
          </a:p>
        </p:txBody>
      </p:sp>
      <p:sp>
        <p:nvSpPr>
          <p:cNvPr id="3" name="Content Placeholder 2">
            <a:extLst>
              <a:ext uri="{FF2B5EF4-FFF2-40B4-BE49-F238E27FC236}">
                <a16:creationId xmlns:a16="http://schemas.microsoft.com/office/drawing/2014/main" id="{40FE01FF-CE3E-444E-91BF-986A66B77D49}"/>
              </a:ext>
            </a:extLst>
          </p:cNvPr>
          <p:cNvSpPr>
            <a:spLocks noGrp="1"/>
          </p:cNvSpPr>
          <p:nvPr>
            <p:ph idx="1"/>
          </p:nvPr>
        </p:nvSpPr>
        <p:spPr>
          <a:xfrm>
            <a:off x="838200" y="1825625"/>
            <a:ext cx="6919913" cy="4351338"/>
          </a:xfrm>
        </p:spPr>
        <p:txBody>
          <a:bodyPr>
            <a:normAutofit/>
          </a:bodyPr>
          <a:lstStyle/>
          <a:p>
            <a:pPr marL="0" indent="0">
              <a:lnSpc>
                <a:spcPct val="150000"/>
              </a:lnSpc>
              <a:buNone/>
            </a:pPr>
            <a:r>
              <a:rPr lang="en-US" sz="3600" dirty="0"/>
              <a:t>There is a statistically significant increase in prostate cancer incidence after vasectomy.</a:t>
            </a:r>
          </a:p>
        </p:txBody>
      </p:sp>
      <p:sp>
        <p:nvSpPr>
          <p:cNvPr id="4" name="TextBox 3">
            <a:extLst>
              <a:ext uri="{FF2B5EF4-FFF2-40B4-BE49-F238E27FC236}">
                <a16:creationId xmlns:a16="http://schemas.microsoft.com/office/drawing/2014/main" id="{F59B8073-5A47-6342-92C1-9756C84CCF90}"/>
              </a:ext>
            </a:extLst>
          </p:cNvPr>
          <p:cNvSpPr txBox="1"/>
          <p:nvPr/>
        </p:nvSpPr>
        <p:spPr>
          <a:xfrm>
            <a:off x="4542529" y="6488668"/>
            <a:ext cx="3106941" cy="369332"/>
          </a:xfrm>
          <a:prstGeom prst="rect">
            <a:avLst/>
          </a:prstGeom>
          <a:noFill/>
        </p:spPr>
        <p:txBody>
          <a:bodyPr wrap="none" rtlCol="0">
            <a:spAutoFit/>
          </a:bodyPr>
          <a:lstStyle/>
          <a:p>
            <a:r>
              <a:rPr lang="en-US" dirty="0"/>
              <a:t>Cancer Epidemiol. 64:101631.</a:t>
            </a:r>
          </a:p>
        </p:txBody>
      </p:sp>
      <p:pic>
        <p:nvPicPr>
          <p:cNvPr id="6" name="Picture 5">
            <a:extLst>
              <a:ext uri="{FF2B5EF4-FFF2-40B4-BE49-F238E27FC236}">
                <a16:creationId xmlns:a16="http://schemas.microsoft.com/office/drawing/2014/main" id="{85125A59-9CB6-9A43-BDA2-35ED7DC70DA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4975" y="1366836"/>
            <a:ext cx="3194050" cy="47910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816689623"/>
      </p:ext>
    </p:extLst>
  </p:cSld>
  <p:clrMapOvr>
    <a:masterClrMapping/>
  </p:clrMapOvr>
  <p:transition>
    <p:strips dir="rd"/>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B20BA-C717-2640-AC94-CDD2D3EB9E4B}"/>
              </a:ext>
            </a:extLst>
          </p:cNvPr>
          <p:cNvSpPr>
            <a:spLocks noGrp="1"/>
          </p:cNvSpPr>
          <p:nvPr>
            <p:ph type="title"/>
          </p:nvPr>
        </p:nvSpPr>
        <p:spPr/>
        <p:txBody>
          <a:bodyPr/>
          <a:lstStyle/>
          <a:p>
            <a:r>
              <a:rPr lang="en-US" dirty="0"/>
              <a:t>How common is prostate cancer?</a:t>
            </a:r>
          </a:p>
        </p:txBody>
      </p:sp>
      <p:sp>
        <p:nvSpPr>
          <p:cNvPr id="3" name="Content Placeholder 2">
            <a:extLst>
              <a:ext uri="{FF2B5EF4-FFF2-40B4-BE49-F238E27FC236}">
                <a16:creationId xmlns:a16="http://schemas.microsoft.com/office/drawing/2014/main" id="{24DE4A0E-82D8-354D-BE5A-575640078CA4}"/>
              </a:ext>
            </a:extLst>
          </p:cNvPr>
          <p:cNvSpPr>
            <a:spLocks noGrp="1"/>
          </p:cNvSpPr>
          <p:nvPr>
            <p:ph idx="1"/>
          </p:nvPr>
        </p:nvSpPr>
        <p:spPr>
          <a:xfrm>
            <a:off x="838200" y="1825625"/>
            <a:ext cx="7305675" cy="4351338"/>
          </a:xfrm>
        </p:spPr>
        <p:txBody>
          <a:bodyPr>
            <a:normAutofit lnSpcReduction="10000"/>
          </a:bodyPr>
          <a:lstStyle/>
          <a:p>
            <a:pPr marL="0" indent="0">
              <a:buNone/>
            </a:pPr>
            <a:r>
              <a:rPr lang="en-US" dirty="0"/>
              <a:t>Other than skin cancer, prostate cancer is the most common cancer in American men. </a:t>
            </a:r>
          </a:p>
          <a:p>
            <a:r>
              <a:rPr lang="en-US" sz="4000" dirty="0"/>
              <a:t>About 288,300 new cases of prostate cancer each year.</a:t>
            </a:r>
          </a:p>
          <a:p>
            <a:r>
              <a:rPr lang="en-US" sz="4000" dirty="0"/>
              <a:t>About 34,700 deaths from prostate cancer each year.</a:t>
            </a:r>
          </a:p>
          <a:p>
            <a:pPr marL="0" indent="0">
              <a:buNone/>
            </a:pPr>
            <a:r>
              <a:rPr lang="en-US" dirty="0"/>
              <a:t>The incidence rate has increased by 3% per year overall and by about 5% per year for advanced-stage prostate cancer.</a:t>
            </a:r>
          </a:p>
        </p:txBody>
      </p:sp>
      <p:sp>
        <p:nvSpPr>
          <p:cNvPr id="4" name="TextBox 3">
            <a:extLst>
              <a:ext uri="{FF2B5EF4-FFF2-40B4-BE49-F238E27FC236}">
                <a16:creationId xmlns:a16="http://schemas.microsoft.com/office/drawing/2014/main" id="{7D1F611B-75FF-2248-8AA4-9077979CB164}"/>
              </a:ext>
            </a:extLst>
          </p:cNvPr>
          <p:cNvSpPr txBox="1"/>
          <p:nvPr/>
        </p:nvSpPr>
        <p:spPr>
          <a:xfrm>
            <a:off x="2250363" y="6488668"/>
            <a:ext cx="7691273" cy="369332"/>
          </a:xfrm>
          <a:prstGeom prst="rect">
            <a:avLst/>
          </a:prstGeom>
          <a:noFill/>
        </p:spPr>
        <p:txBody>
          <a:bodyPr wrap="none" rtlCol="0">
            <a:spAutoFit/>
          </a:bodyPr>
          <a:lstStyle/>
          <a:p>
            <a:r>
              <a:rPr lang="en-US" dirty="0"/>
              <a:t>https://</a:t>
            </a:r>
            <a:r>
              <a:rPr lang="en-US" dirty="0" err="1"/>
              <a:t>www.cancer.org</a:t>
            </a:r>
            <a:r>
              <a:rPr lang="en-US" dirty="0"/>
              <a:t>/cancer/types/prostate-cancer/about/key-</a:t>
            </a:r>
            <a:r>
              <a:rPr lang="en-US" dirty="0" err="1"/>
              <a:t>statistics.html</a:t>
            </a:r>
            <a:endParaRPr lang="en-US" dirty="0"/>
          </a:p>
        </p:txBody>
      </p:sp>
      <p:pic>
        <p:nvPicPr>
          <p:cNvPr id="6" name="Graphic 5">
            <a:extLst>
              <a:ext uri="{FF2B5EF4-FFF2-40B4-BE49-F238E27FC236}">
                <a16:creationId xmlns:a16="http://schemas.microsoft.com/office/drawing/2014/main" id="{E3D99D7E-4DB2-0941-B1D5-08E62823A4E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72486" y="1522537"/>
            <a:ext cx="3171827" cy="1755997"/>
          </a:xfrm>
          <a:prstGeom prst="rect">
            <a:avLst/>
          </a:prstGeom>
        </p:spPr>
      </p:pic>
    </p:spTree>
    <p:extLst>
      <p:ext uri="{BB962C8B-B14F-4D97-AF65-F5344CB8AC3E}">
        <p14:creationId xmlns:p14="http://schemas.microsoft.com/office/powerpoint/2010/main" val="574684222"/>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BB5CC-9A63-A94B-9DB8-FBEB03AC560C}"/>
              </a:ext>
            </a:extLst>
          </p:cNvPr>
          <p:cNvSpPr>
            <a:spLocks noGrp="1"/>
          </p:cNvSpPr>
          <p:nvPr>
            <p:ph type="title"/>
          </p:nvPr>
        </p:nvSpPr>
        <p:spPr>
          <a:xfrm>
            <a:off x="338137" y="165100"/>
            <a:ext cx="9234488" cy="1325563"/>
          </a:xfrm>
        </p:spPr>
        <p:txBody>
          <a:bodyPr>
            <a:normAutofit/>
          </a:bodyPr>
          <a:lstStyle/>
          <a:p>
            <a:r>
              <a:rPr lang="en-US" sz="3600" dirty="0"/>
              <a:t>Early to bed and early to rise....</a:t>
            </a:r>
          </a:p>
        </p:txBody>
      </p:sp>
      <p:sp>
        <p:nvSpPr>
          <p:cNvPr id="3" name="Content Placeholder 2">
            <a:extLst>
              <a:ext uri="{FF2B5EF4-FFF2-40B4-BE49-F238E27FC236}">
                <a16:creationId xmlns:a16="http://schemas.microsoft.com/office/drawing/2014/main" id="{F2157211-EDD2-A24F-88B3-6430723B973E}"/>
              </a:ext>
            </a:extLst>
          </p:cNvPr>
          <p:cNvSpPr>
            <a:spLocks noGrp="1"/>
          </p:cNvSpPr>
          <p:nvPr>
            <p:ph idx="1"/>
          </p:nvPr>
        </p:nvSpPr>
        <p:spPr>
          <a:xfrm>
            <a:off x="338137" y="1671638"/>
            <a:ext cx="5757863" cy="4305300"/>
          </a:xfrm>
        </p:spPr>
        <p:txBody>
          <a:bodyPr>
            <a:normAutofit/>
          </a:bodyPr>
          <a:lstStyle/>
          <a:p>
            <a:pPr marL="0" indent="0">
              <a:lnSpc>
                <a:spcPct val="150000"/>
              </a:lnSpc>
              <a:buNone/>
            </a:pPr>
            <a:r>
              <a:rPr lang="en-US" dirty="0"/>
              <a:t>People who go to bed late and get up late have more prostate cancer.</a:t>
            </a:r>
          </a:p>
          <a:p>
            <a:pPr marL="0" indent="0">
              <a:lnSpc>
                <a:spcPct val="150000"/>
              </a:lnSpc>
              <a:buNone/>
            </a:pPr>
            <a:r>
              <a:rPr lang="en-US" dirty="0"/>
              <a:t>Participants who suffer from insomnia have a higher risk of prostate cancer.</a:t>
            </a:r>
          </a:p>
        </p:txBody>
      </p:sp>
      <p:sp>
        <p:nvSpPr>
          <p:cNvPr id="4" name="TextBox 3">
            <a:extLst>
              <a:ext uri="{FF2B5EF4-FFF2-40B4-BE49-F238E27FC236}">
                <a16:creationId xmlns:a16="http://schemas.microsoft.com/office/drawing/2014/main" id="{4603F829-B9AE-E843-8A35-2DC816BB8B98}"/>
              </a:ext>
            </a:extLst>
          </p:cNvPr>
          <p:cNvSpPr txBox="1"/>
          <p:nvPr/>
        </p:nvSpPr>
        <p:spPr>
          <a:xfrm>
            <a:off x="3484163" y="6488668"/>
            <a:ext cx="5223674" cy="369332"/>
          </a:xfrm>
          <a:prstGeom prst="rect">
            <a:avLst/>
          </a:prstGeom>
          <a:noFill/>
        </p:spPr>
        <p:txBody>
          <a:bodyPr wrap="none" rtlCol="0">
            <a:spAutoFit/>
          </a:bodyPr>
          <a:lstStyle/>
          <a:p>
            <a:r>
              <a:rPr lang="en-US" dirty="0"/>
              <a:t>Cancer Epidemiol Biomarkers Prev. 31(11):2070-2078.</a:t>
            </a:r>
          </a:p>
        </p:txBody>
      </p:sp>
      <p:pic>
        <p:nvPicPr>
          <p:cNvPr id="6" name="Picture 5">
            <a:extLst>
              <a:ext uri="{FF2B5EF4-FFF2-40B4-BE49-F238E27FC236}">
                <a16:creationId xmlns:a16="http://schemas.microsoft.com/office/drawing/2014/main" id="{3B03F785-D54E-D642-B34F-8F2CE6CB60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6500814" y="1828800"/>
            <a:ext cx="5116601" cy="34004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812657917"/>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4A708-BE9D-654A-A95F-C9BEFF930862}"/>
              </a:ext>
            </a:extLst>
          </p:cNvPr>
          <p:cNvSpPr>
            <a:spLocks noGrp="1"/>
          </p:cNvSpPr>
          <p:nvPr>
            <p:ph type="title"/>
          </p:nvPr>
        </p:nvSpPr>
        <p:spPr/>
        <p:txBody>
          <a:bodyPr/>
          <a:lstStyle/>
          <a:p>
            <a:r>
              <a:rPr lang="en-US" dirty="0"/>
              <a:t>Therapy </a:t>
            </a:r>
          </a:p>
        </p:txBody>
      </p:sp>
      <p:sp>
        <p:nvSpPr>
          <p:cNvPr id="3" name="Content Placeholder 2">
            <a:extLst>
              <a:ext uri="{FF2B5EF4-FFF2-40B4-BE49-F238E27FC236}">
                <a16:creationId xmlns:a16="http://schemas.microsoft.com/office/drawing/2014/main" id="{35708805-644F-AC4F-924A-81804B213DF1}"/>
              </a:ext>
            </a:extLst>
          </p:cNvPr>
          <p:cNvSpPr>
            <a:spLocks noGrp="1"/>
          </p:cNvSpPr>
          <p:nvPr>
            <p:ph idx="1"/>
          </p:nvPr>
        </p:nvSpPr>
        <p:spPr/>
        <p:txBody>
          <a:bodyPr>
            <a:normAutofit fontScale="92500" lnSpcReduction="20000"/>
          </a:bodyPr>
          <a:lstStyle/>
          <a:p>
            <a:r>
              <a:rPr lang="en-US" dirty="0"/>
              <a:t>Prayer --“I am the LORD that </a:t>
            </a:r>
            <a:r>
              <a:rPr lang="en-US" dirty="0" err="1"/>
              <a:t>healeth</a:t>
            </a:r>
            <a:r>
              <a:rPr lang="en-US" dirty="0"/>
              <a:t> thee.”  Exodus 15:26.</a:t>
            </a:r>
          </a:p>
          <a:p>
            <a:r>
              <a:rPr lang="en-US" dirty="0"/>
              <a:t>Fever – goal, 105F for 45 minutes.</a:t>
            </a:r>
          </a:p>
          <a:p>
            <a:r>
              <a:rPr lang="en-US" dirty="0"/>
              <a:t>Hot and cold </a:t>
            </a:r>
            <a:r>
              <a:rPr lang="en-US" dirty="0" err="1"/>
              <a:t>Sitz</a:t>
            </a:r>
            <a:r>
              <a:rPr lang="en-US" dirty="0"/>
              <a:t> baths.</a:t>
            </a:r>
          </a:p>
          <a:p>
            <a:r>
              <a:rPr lang="en-US" dirty="0"/>
              <a:t>Herbal teas  – Licorice, Turmeric, Artemisia </a:t>
            </a:r>
            <a:r>
              <a:rPr lang="en-US" dirty="0" err="1"/>
              <a:t>annua</a:t>
            </a:r>
            <a:r>
              <a:rPr lang="en-US" dirty="0"/>
              <a:t>.</a:t>
            </a:r>
          </a:p>
          <a:p>
            <a:r>
              <a:rPr lang="en-US" dirty="0"/>
              <a:t>Charcoal—suppositories.</a:t>
            </a:r>
          </a:p>
          <a:p>
            <a:r>
              <a:rPr lang="en-US" dirty="0"/>
              <a:t>Diet – apples and onions (Quercetin), soy beans (Daidzein, Genistein), grape, raspberry and mulberry (Resveratrol), pomegranate (Ellagitannins), tomatoes (lycopene), red bell pepper (Capsaicin), Crucifer vegetables (Sulforaphane, Indole-3-Carbinol, Phenethyl-</a:t>
            </a:r>
            <a:r>
              <a:rPr lang="en-US" dirty="0" err="1"/>
              <a:t>Isothiocyan</a:t>
            </a:r>
            <a:r>
              <a:rPr lang="en-US" dirty="0"/>
              <a:t>), red cabbage, berries (Cyanidin-3-glucoside). Lots of raw fresh high fiber nutrient dense foods.</a:t>
            </a:r>
          </a:p>
          <a:p>
            <a:r>
              <a:rPr lang="en-US" dirty="0"/>
              <a:t>Lifestyles choices/pandemic prevention.</a:t>
            </a:r>
          </a:p>
          <a:p>
            <a:endParaRPr lang="en-US" dirty="0"/>
          </a:p>
        </p:txBody>
      </p:sp>
    </p:spTree>
    <p:extLst>
      <p:ext uri="{BB962C8B-B14F-4D97-AF65-F5344CB8AC3E}">
        <p14:creationId xmlns:p14="http://schemas.microsoft.com/office/powerpoint/2010/main" val="2501625595"/>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D6194-18EE-0144-966E-24DB9B955BF3}"/>
              </a:ext>
            </a:extLst>
          </p:cNvPr>
          <p:cNvSpPr>
            <a:spLocks noGrp="1"/>
          </p:cNvSpPr>
          <p:nvPr>
            <p:ph type="title"/>
          </p:nvPr>
        </p:nvSpPr>
        <p:spPr/>
        <p:txBody>
          <a:bodyPr/>
          <a:lstStyle/>
          <a:p>
            <a:r>
              <a:rPr lang="en-US" dirty="0"/>
              <a:t>Fever – goal, 105F for 45 minutes</a:t>
            </a:r>
          </a:p>
        </p:txBody>
      </p:sp>
      <p:sp>
        <p:nvSpPr>
          <p:cNvPr id="3" name="Content Placeholder 2">
            <a:extLst>
              <a:ext uri="{FF2B5EF4-FFF2-40B4-BE49-F238E27FC236}">
                <a16:creationId xmlns:a16="http://schemas.microsoft.com/office/drawing/2014/main" id="{B43C1866-D05E-B544-BE87-96927C14DDB6}"/>
              </a:ext>
            </a:extLst>
          </p:cNvPr>
          <p:cNvSpPr>
            <a:spLocks noGrp="1"/>
          </p:cNvSpPr>
          <p:nvPr>
            <p:ph sz="half" idx="1"/>
          </p:nvPr>
        </p:nvSpPr>
        <p:spPr/>
        <p:txBody>
          <a:bodyPr/>
          <a:lstStyle/>
          <a:p>
            <a:endParaRPr lang="en-US" dirty="0"/>
          </a:p>
        </p:txBody>
      </p:sp>
      <p:pic>
        <p:nvPicPr>
          <p:cNvPr id="5" name="Picture 4">
            <a:extLst>
              <a:ext uri="{FF2B5EF4-FFF2-40B4-BE49-F238E27FC236}">
                <a16:creationId xmlns:a16="http://schemas.microsoft.com/office/drawing/2014/main" id="{51D95E94-394A-6C4A-98F2-DBAA72CF86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543065" y="644577"/>
            <a:ext cx="6648936" cy="6648936"/>
          </a:xfrm>
          <a:prstGeom prst="rect">
            <a:avLst/>
          </a:prstGeom>
        </p:spPr>
      </p:pic>
      <p:sp>
        <p:nvSpPr>
          <p:cNvPr id="4" name="TextBox 3">
            <a:extLst>
              <a:ext uri="{FF2B5EF4-FFF2-40B4-BE49-F238E27FC236}">
                <a16:creationId xmlns:a16="http://schemas.microsoft.com/office/drawing/2014/main" id="{A9361D62-8CD3-0D40-8976-6DB1748989AB}"/>
              </a:ext>
            </a:extLst>
          </p:cNvPr>
          <p:cNvSpPr txBox="1"/>
          <p:nvPr/>
        </p:nvSpPr>
        <p:spPr>
          <a:xfrm>
            <a:off x="4958156" y="6531528"/>
            <a:ext cx="2275688" cy="369332"/>
          </a:xfrm>
          <a:prstGeom prst="rect">
            <a:avLst/>
          </a:prstGeom>
          <a:noFill/>
        </p:spPr>
        <p:txBody>
          <a:bodyPr wrap="none" rtlCol="0">
            <a:spAutoFit/>
          </a:bodyPr>
          <a:lstStyle/>
          <a:p>
            <a:r>
              <a:rPr lang="en-US" dirty="0"/>
              <a:t>Prostate. 5(2):205-11. </a:t>
            </a:r>
          </a:p>
        </p:txBody>
      </p:sp>
    </p:spTree>
    <p:extLst>
      <p:ext uri="{BB962C8B-B14F-4D97-AF65-F5344CB8AC3E}">
        <p14:creationId xmlns:p14="http://schemas.microsoft.com/office/powerpoint/2010/main" val="3143269814"/>
      </p:ext>
    </p:extLst>
  </p:cSld>
  <p:clrMapOvr>
    <a:masterClrMapping/>
  </p:clrMapOvr>
  <p:transition>
    <p:strips dir="rd"/>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A331D-91CF-6849-9966-837B9FE3B8D8}"/>
              </a:ext>
            </a:extLst>
          </p:cNvPr>
          <p:cNvSpPr>
            <a:spLocks noGrp="1"/>
          </p:cNvSpPr>
          <p:nvPr>
            <p:ph type="title"/>
          </p:nvPr>
        </p:nvSpPr>
        <p:spPr>
          <a:xfrm>
            <a:off x="800100" y="0"/>
            <a:ext cx="10515600" cy="1325563"/>
          </a:xfrm>
        </p:spPr>
        <p:txBody>
          <a:bodyPr/>
          <a:lstStyle/>
          <a:p>
            <a:r>
              <a:rPr lang="en-US" dirty="0" err="1"/>
              <a:t>Sitz</a:t>
            </a:r>
            <a:r>
              <a:rPr lang="en-US" dirty="0"/>
              <a:t> </a:t>
            </a:r>
          </a:p>
        </p:txBody>
      </p:sp>
      <p:sp>
        <p:nvSpPr>
          <p:cNvPr id="4" name="Content Placeholder 3">
            <a:extLst>
              <a:ext uri="{FF2B5EF4-FFF2-40B4-BE49-F238E27FC236}">
                <a16:creationId xmlns:a16="http://schemas.microsoft.com/office/drawing/2014/main" id="{80370680-EAC2-DA4D-B5FC-D7CADD9D2F12}"/>
              </a:ext>
            </a:extLst>
          </p:cNvPr>
          <p:cNvSpPr>
            <a:spLocks noGrp="1"/>
          </p:cNvSpPr>
          <p:nvPr>
            <p:ph sz="half" idx="2"/>
          </p:nvPr>
        </p:nvSpPr>
        <p:spPr/>
        <p:txBody>
          <a:bodyPr>
            <a:normAutofit lnSpcReduction="10000"/>
          </a:bodyPr>
          <a:lstStyle/>
          <a:p>
            <a:endParaRPr lang="en-US"/>
          </a:p>
        </p:txBody>
      </p:sp>
      <p:pic>
        <p:nvPicPr>
          <p:cNvPr id="5" name="Picture 4">
            <a:extLst>
              <a:ext uri="{FF2B5EF4-FFF2-40B4-BE49-F238E27FC236}">
                <a16:creationId xmlns:a16="http://schemas.microsoft.com/office/drawing/2014/main" id="{68E15ED8-DBB8-3248-906C-5110C305DE7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1" y="1291576"/>
            <a:ext cx="6949210" cy="473208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Content Placeholder 2">
            <a:extLst>
              <a:ext uri="{FF2B5EF4-FFF2-40B4-BE49-F238E27FC236}">
                <a16:creationId xmlns:a16="http://schemas.microsoft.com/office/drawing/2014/main" id="{BD502005-70FD-BD44-9248-58A0BED567D7}"/>
              </a:ext>
            </a:extLst>
          </p:cNvPr>
          <p:cNvSpPr>
            <a:spLocks noGrp="1"/>
          </p:cNvSpPr>
          <p:nvPr>
            <p:ph sz="half" idx="1"/>
          </p:nvPr>
        </p:nvSpPr>
        <p:spPr>
          <a:xfrm>
            <a:off x="838200" y="1244184"/>
            <a:ext cx="3673839" cy="4932779"/>
          </a:xfrm>
        </p:spPr>
        <p:txBody>
          <a:bodyPr>
            <a:normAutofit lnSpcReduction="10000"/>
          </a:bodyPr>
          <a:lstStyle/>
          <a:p>
            <a:r>
              <a:rPr lang="en-US" dirty="0"/>
              <a:t>Three minutes hot.</a:t>
            </a:r>
          </a:p>
          <a:p>
            <a:r>
              <a:rPr lang="en-US" dirty="0"/>
              <a:t>One minute cold.</a:t>
            </a:r>
          </a:p>
          <a:p>
            <a:r>
              <a:rPr lang="en-US" dirty="0"/>
              <a:t>Alternate 5 X.</a:t>
            </a:r>
          </a:p>
          <a:p>
            <a:r>
              <a:rPr lang="en-US" dirty="0"/>
              <a:t>End with cold.</a:t>
            </a:r>
          </a:p>
          <a:p>
            <a:pPr marL="0" indent="0">
              <a:buNone/>
            </a:pPr>
            <a:r>
              <a:rPr lang="en-US" dirty="0"/>
              <a:t>“Natural means, used in accordance with God's will, bring about supernatural results. We ask for a miracle, and the Lord directs the mind to some simple remedy.” {2SM 346.4}</a:t>
            </a:r>
          </a:p>
        </p:txBody>
      </p:sp>
    </p:spTree>
    <p:extLst>
      <p:ext uri="{BB962C8B-B14F-4D97-AF65-F5344CB8AC3E}">
        <p14:creationId xmlns:p14="http://schemas.microsoft.com/office/powerpoint/2010/main" val="720357972"/>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D041A-D7B8-F846-A419-5E058EF69D2B}"/>
              </a:ext>
            </a:extLst>
          </p:cNvPr>
          <p:cNvSpPr>
            <a:spLocks noGrp="1"/>
          </p:cNvSpPr>
          <p:nvPr>
            <p:ph type="title"/>
          </p:nvPr>
        </p:nvSpPr>
        <p:spPr/>
        <p:txBody>
          <a:bodyPr/>
          <a:lstStyle/>
          <a:p>
            <a:r>
              <a:rPr lang="en-US" dirty="0"/>
              <a:t>Charcoal suppository</a:t>
            </a:r>
          </a:p>
        </p:txBody>
      </p:sp>
      <p:sp>
        <p:nvSpPr>
          <p:cNvPr id="3" name="Content Placeholder 2">
            <a:extLst>
              <a:ext uri="{FF2B5EF4-FFF2-40B4-BE49-F238E27FC236}">
                <a16:creationId xmlns:a16="http://schemas.microsoft.com/office/drawing/2014/main" id="{D8DB797A-8B40-E64E-B79E-BCFBE42EC579}"/>
              </a:ext>
            </a:extLst>
          </p:cNvPr>
          <p:cNvSpPr>
            <a:spLocks noGrp="1"/>
          </p:cNvSpPr>
          <p:nvPr>
            <p:ph sz="half" idx="1"/>
          </p:nvPr>
        </p:nvSpPr>
        <p:spPr/>
        <p:txBody>
          <a:bodyPr>
            <a:normAutofit fontScale="85000" lnSpcReduction="20000"/>
          </a:bodyPr>
          <a:lstStyle/>
          <a:p>
            <a:r>
              <a:rPr lang="en-US" dirty="0"/>
              <a:t>¼ cup water</a:t>
            </a:r>
          </a:p>
          <a:p>
            <a:r>
              <a:rPr lang="en-US" dirty="0"/>
              <a:t>1/8 cup charcoal powder</a:t>
            </a:r>
          </a:p>
          <a:p>
            <a:r>
              <a:rPr lang="en-US" dirty="0"/>
              <a:t>½ teaspoon psyllium powder </a:t>
            </a:r>
          </a:p>
          <a:p>
            <a:r>
              <a:rPr lang="en-US" dirty="0"/>
              <a:t>Mix in a bowl</a:t>
            </a:r>
          </a:p>
          <a:p>
            <a:r>
              <a:rPr lang="en-US" dirty="0"/>
              <a:t>or</a:t>
            </a:r>
          </a:p>
          <a:p>
            <a:r>
              <a:rPr lang="en-US" dirty="0"/>
              <a:t>1 cup water</a:t>
            </a:r>
          </a:p>
          <a:p>
            <a:r>
              <a:rPr lang="en-US" dirty="0"/>
              <a:t>3 tablespoons ground flax</a:t>
            </a:r>
          </a:p>
          <a:p>
            <a:r>
              <a:rPr lang="en-US" dirty="0"/>
              <a:t>3 tablespoons charcoal</a:t>
            </a:r>
          </a:p>
          <a:p>
            <a:r>
              <a:rPr lang="en-US" dirty="0"/>
              <a:t>Bring to a boil and let cool</a:t>
            </a:r>
          </a:p>
          <a:p>
            <a:r>
              <a:rPr lang="en-US" dirty="0"/>
              <a:t>Place in a catheter tip syringe.  Inject into rectum and hold over night. Pass with feces at next bowel movement. </a:t>
            </a:r>
          </a:p>
          <a:p>
            <a:endParaRPr lang="en-US" dirty="0"/>
          </a:p>
          <a:p>
            <a:endParaRPr lang="en-US" dirty="0"/>
          </a:p>
        </p:txBody>
      </p:sp>
      <p:sp>
        <p:nvSpPr>
          <p:cNvPr id="4" name="Content Placeholder 3">
            <a:extLst>
              <a:ext uri="{FF2B5EF4-FFF2-40B4-BE49-F238E27FC236}">
                <a16:creationId xmlns:a16="http://schemas.microsoft.com/office/drawing/2014/main" id="{D01F9E91-D557-D746-93D8-E0DBD61747BF}"/>
              </a:ext>
            </a:extLst>
          </p:cNvPr>
          <p:cNvSpPr>
            <a:spLocks noGrp="1"/>
          </p:cNvSpPr>
          <p:nvPr>
            <p:ph sz="half" idx="2"/>
          </p:nvPr>
        </p:nvSpPr>
        <p:spPr/>
        <p:txBody>
          <a:bodyPr>
            <a:normAutofit fontScale="85000" lnSpcReduction="20000"/>
          </a:bodyPr>
          <a:lstStyle/>
          <a:p>
            <a:endParaRPr lang="en-US" dirty="0"/>
          </a:p>
        </p:txBody>
      </p:sp>
      <p:pic>
        <p:nvPicPr>
          <p:cNvPr id="5" name="Picture 4">
            <a:extLst>
              <a:ext uri="{FF2B5EF4-FFF2-40B4-BE49-F238E27FC236}">
                <a16:creationId xmlns:a16="http://schemas.microsoft.com/office/drawing/2014/main" id="{34739C48-6A5A-CD44-983F-FC2BF7022085}"/>
              </a:ext>
            </a:extLst>
          </p:cNvPr>
          <p:cNvPicPr/>
          <p:nvPr/>
        </p:nvPicPr>
        <p:blipFill>
          <a:blip r:embed="rId3">
            <a:extLst>
              <a:ext uri="{BEBA8EAE-BF5A-486C-A8C5-ECC9F3942E4B}">
                <a14:imgProps xmlns:a14="http://schemas.microsoft.com/office/drawing/2010/main">
                  <a14:imgLayer r:embed="rId4">
                    <a14:imgEffect>
                      <a14:backgroundRemoval t="9766" b="89844" l="6142" r="95748">
                        <a14:foregroundMark x1="91496" y1="24609" x2="91496" y2="24609"/>
                        <a14:foregroundMark x1="92756" y1="40625" x2="92756" y2="40625"/>
                        <a14:foregroundMark x1="92756" y1="41406" x2="92756" y2="41406"/>
                        <a14:foregroundMark x1="92756" y1="47266" x2="92756" y2="47266"/>
                        <a14:foregroundMark x1="92756" y1="31250" x2="92756" y2="31250"/>
                        <a14:foregroundMark x1="92441" y1="27344" x2="92441" y2="27344"/>
                        <a14:foregroundMark x1="85827" y1="21484" x2="85827" y2="21484"/>
                        <a14:foregroundMark x1="92126" y1="24609" x2="92126" y2="24609"/>
                        <a14:foregroundMark x1="92441" y1="25000" x2="92441" y2="25000"/>
                      </a14:backgroundRemoval>
                    </a14:imgEffect>
                  </a14:imgLayer>
                </a14:imgProps>
              </a:ext>
              <a:ext uri="{28A0092B-C50C-407E-A947-70E740481C1C}">
                <a14:useLocalDpi xmlns:a14="http://schemas.microsoft.com/office/drawing/2010/main"/>
              </a:ext>
            </a:extLst>
          </a:blip>
          <a:srcRect/>
          <a:stretch>
            <a:fillRect/>
          </a:stretch>
        </p:blipFill>
        <p:spPr bwMode="auto">
          <a:xfrm rot="18650530">
            <a:off x="5929980" y="2260224"/>
            <a:ext cx="6443296" cy="2757254"/>
          </a:xfrm>
          <a:prstGeom prst="rect">
            <a:avLst/>
          </a:prstGeom>
          <a:noFill/>
          <a:ln>
            <a:noFill/>
          </a:ln>
        </p:spPr>
      </p:pic>
    </p:spTree>
    <p:extLst>
      <p:ext uri="{BB962C8B-B14F-4D97-AF65-F5344CB8AC3E}">
        <p14:creationId xmlns:p14="http://schemas.microsoft.com/office/powerpoint/2010/main" val="2325572227"/>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8E165-376E-9246-B902-48C8A7522527}"/>
              </a:ext>
            </a:extLst>
          </p:cNvPr>
          <p:cNvSpPr>
            <a:spLocks noGrp="1"/>
          </p:cNvSpPr>
          <p:nvPr>
            <p:ph type="title"/>
          </p:nvPr>
        </p:nvSpPr>
        <p:spPr/>
        <p:txBody>
          <a:bodyPr>
            <a:normAutofit/>
          </a:bodyPr>
          <a:lstStyle/>
          <a:p>
            <a:r>
              <a:rPr lang="en-US" sz="6000" b="1" dirty="0"/>
              <a:t>Summary</a:t>
            </a:r>
          </a:p>
        </p:txBody>
      </p:sp>
      <p:sp>
        <p:nvSpPr>
          <p:cNvPr id="3" name="Content Placeholder 2">
            <a:extLst>
              <a:ext uri="{FF2B5EF4-FFF2-40B4-BE49-F238E27FC236}">
                <a16:creationId xmlns:a16="http://schemas.microsoft.com/office/drawing/2014/main" id="{06AF574C-EC6B-EF4C-BFDE-79DFE1B10579}"/>
              </a:ext>
            </a:extLst>
          </p:cNvPr>
          <p:cNvSpPr>
            <a:spLocks noGrp="1"/>
          </p:cNvSpPr>
          <p:nvPr>
            <p:ph idx="1"/>
          </p:nvPr>
        </p:nvSpPr>
        <p:spPr/>
        <p:txBody>
          <a:bodyPr>
            <a:normAutofit/>
          </a:bodyPr>
          <a:lstStyle/>
          <a:p>
            <a:r>
              <a:rPr lang="en-US" sz="4400" dirty="0"/>
              <a:t>Plant based diet.</a:t>
            </a:r>
          </a:p>
          <a:p>
            <a:r>
              <a:rPr lang="en-US" sz="4400" dirty="0"/>
              <a:t>Exercise.</a:t>
            </a:r>
          </a:p>
          <a:p>
            <a:r>
              <a:rPr lang="en-US" sz="4400" dirty="0"/>
              <a:t>Fresh air.</a:t>
            </a:r>
          </a:p>
          <a:p>
            <a:r>
              <a:rPr lang="en-US" sz="4400" dirty="0"/>
              <a:t>Sunlight.</a:t>
            </a:r>
          </a:p>
          <a:p>
            <a:r>
              <a:rPr lang="en-US" sz="4400" dirty="0"/>
              <a:t>Rest.</a:t>
            </a:r>
          </a:p>
          <a:p>
            <a:r>
              <a:rPr lang="en-US" sz="4400" dirty="0"/>
              <a:t>Natural remedies.</a:t>
            </a:r>
          </a:p>
          <a:p>
            <a:endParaRPr lang="en-US" sz="4400" dirty="0"/>
          </a:p>
          <a:p>
            <a:endParaRPr lang="en-US" sz="4400" dirty="0"/>
          </a:p>
        </p:txBody>
      </p:sp>
    </p:spTree>
    <p:extLst>
      <p:ext uri="{BB962C8B-B14F-4D97-AF65-F5344CB8AC3E}">
        <p14:creationId xmlns:p14="http://schemas.microsoft.com/office/powerpoint/2010/main" val="1902934175"/>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45067-3FC1-F341-8EC4-369D6F0C93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87"/>
          <a:stretch/>
        </p:blipFill>
        <p:spPr>
          <a:xfrm>
            <a:off x="0" y="0"/>
            <a:ext cx="12192000" cy="7182598"/>
          </a:xfrm>
          <a:prstGeom prst="rect">
            <a:avLst/>
          </a:prstGeom>
        </p:spPr>
      </p:pic>
      <p:sp>
        <p:nvSpPr>
          <p:cNvPr id="2" name="TextBox 1">
            <a:extLst>
              <a:ext uri="{FF2B5EF4-FFF2-40B4-BE49-F238E27FC236}">
                <a16:creationId xmlns:a16="http://schemas.microsoft.com/office/drawing/2014/main" id="{03B7ACD4-F817-484D-8E81-F9B358103091}"/>
              </a:ext>
            </a:extLst>
          </p:cNvPr>
          <p:cNvSpPr txBox="1"/>
          <p:nvPr/>
        </p:nvSpPr>
        <p:spPr>
          <a:xfrm>
            <a:off x="1604225" y="762001"/>
            <a:ext cx="8983550" cy="830997"/>
          </a:xfrm>
          <a:prstGeom prst="rect">
            <a:avLst/>
          </a:prstGeom>
          <a:solidFill>
            <a:srgbClr val="000000"/>
          </a:solidFill>
        </p:spPr>
        <p:txBody>
          <a:bodyPr wrap="none" rtlCol="0">
            <a:spAutoFit/>
          </a:bodyPr>
          <a:lstStyle/>
          <a:p>
            <a:r>
              <a:rPr lang="en-US" sz="4800" b="1" dirty="0" err="1">
                <a:solidFill>
                  <a:schemeClr val="bg1"/>
                </a:solidFill>
                <a:latin typeface="Arial Narrow" panose="020B0604020202020204" pitchFamily="34" charset="0"/>
                <a:cs typeface="Arial Narrow" panose="020B0604020202020204" pitchFamily="34" charset="0"/>
              </a:rPr>
              <a:t>NorthernLightsHealthEducation.com</a:t>
            </a:r>
            <a:endParaRPr lang="en-US" sz="48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113270670"/>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AE3BC7-D3B8-1245-B562-2F25C75037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C18DCA68-90B0-0A42-B6F2-D96F481C7B25}"/>
              </a:ext>
            </a:extLst>
          </p:cNvPr>
          <p:cNvSpPr txBox="1">
            <a:spLocks/>
          </p:cNvSpPr>
          <p:nvPr/>
        </p:nvSpPr>
        <p:spPr>
          <a:xfrm>
            <a:off x="1223962" y="2780647"/>
            <a:ext cx="9144000" cy="9874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b="1" dirty="0">
                <a:solidFill>
                  <a:schemeClr val="bg1"/>
                </a:solidFill>
                <a:effectLst>
                  <a:glow rad="101600">
                    <a:schemeClr val="tx1">
                      <a:alpha val="60000"/>
                    </a:schemeClr>
                  </a:glow>
                </a:effectLst>
              </a:rPr>
              <a:t>Prostate Cancer</a:t>
            </a:r>
          </a:p>
          <a:p>
            <a:pPr algn="ctr"/>
            <a:r>
              <a:rPr lang="en-US" sz="4000" b="1" dirty="0">
                <a:solidFill>
                  <a:schemeClr val="bg1"/>
                </a:solidFill>
                <a:effectLst>
                  <a:glow rad="101600">
                    <a:schemeClr val="tx1">
                      <a:alpha val="60000"/>
                    </a:schemeClr>
                  </a:glow>
                </a:effectLst>
              </a:rPr>
              <a:t>Mending Fences Before The Horses Get Out</a:t>
            </a:r>
          </a:p>
        </p:txBody>
      </p:sp>
      <p:sp>
        <p:nvSpPr>
          <p:cNvPr id="6" name="Subtitle 2">
            <a:extLst>
              <a:ext uri="{FF2B5EF4-FFF2-40B4-BE49-F238E27FC236}">
                <a16:creationId xmlns:a16="http://schemas.microsoft.com/office/drawing/2014/main" id="{578ED101-1273-464F-99AF-73556E16E5BE}"/>
              </a:ext>
            </a:extLst>
          </p:cNvPr>
          <p:cNvSpPr txBox="1">
            <a:spLocks/>
          </p:cNvSpPr>
          <p:nvPr/>
        </p:nvSpPr>
        <p:spPr>
          <a:xfrm>
            <a:off x="1524000" y="4327266"/>
            <a:ext cx="9144000"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5400" b="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3112381811"/>
      </p:ext>
    </p:extLst>
  </p:cSld>
  <p:clrMapOvr>
    <a:masterClrMapping/>
  </p:clrMapOvr>
  <mc:AlternateContent xmlns:mc="http://schemas.openxmlformats.org/markup-compatibility/2006" xmlns:p14="http://schemas.microsoft.com/office/powerpoint/2010/main">
    <mc:Choice Requires="p14">
      <p:transition spd="slow">
        <p14:prism isContent="1" isInverted="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61C8C-5CFA-D044-A4CF-52E7418B6CAB}"/>
              </a:ext>
            </a:extLst>
          </p:cNvPr>
          <p:cNvSpPr>
            <a:spLocks noGrp="1"/>
          </p:cNvSpPr>
          <p:nvPr>
            <p:ph type="title"/>
          </p:nvPr>
        </p:nvSpPr>
        <p:spPr/>
        <p:txBody>
          <a:bodyPr/>
          <a:lstStyle/>
          <a:p>
            <a:r>
              <a:rPr lang="en-US" dirty="0"/>
              <a:t>Risk of prostate cancer</a:t>
            </a:r>
          </a:p>
        </p:txBody>
      </p:sp>
      <p:sp>
        <p:nvSpPr>
          <p:cNvPr id="3" name="Content Placeholder 2">
            <a:extLst>
              <a:ext uri="{FF2B5EF4-FFF2-40B4-BE49-F238E27FC236}">
                <a16:creationId xmlns:a16="http://schemas.microsoft.com/office/drawing/2014/main" id="{829D246E-1D06-8242-A45E-81307F0BD7B4}"/>
              </a:ext>
            </a:extLst>
          </p:cNvPr>
          <p:cNvSpPr>
            <a:spLocks noGrp="1"/>
          </p:cNvSpPr>
          <p:nvPr>
            <p:ph idx="1"/>
          </p:nvPr>
        </p:nvSpPr>
        <p:spPr>
          <a:xfrm>
            <a:off x="838200" y="1825625"/>
            <a:ext cx="7334250" cy="4351338"/>
          </a:xfrm>
        </p:spPr>
        <p:txBody>
          <a:bodyPr>
            <a:noAutofit/>
          </a:bodyPr>
          <a:lstStyle/>
          <a:p>
            <a:pPr marL="0" indent="0">
              <a:buNone/>
            </a:pPr>
            <a:r>
              <a:rPr lang="en-US" sz="3600" dirty="0"/>
              <a:t>About </a:t>
            </a:r>
            <a:r>
              <a:rPr lang="en-US" sz="5400" dirty="0"/>
              <a:t>1</a:t>
            </a:r>
            <a:r>
              <a:rPr lang="en-US" sz="3600" dirty="0"/>
              <a:t> man in </a:t>
            </a:r>
            <a:r>
              <a:rPr lang="en-US" sz="4800" dirty="0"/>
              <a:t>8</a:t>
            </a:r>
            <a:r>
              <a:rPr lang="en-US" sz="3600" dirty="0"/>
              <a:t> will be diagnosed with prostate cancer during his lifetime.</a:t>
            </a:r>
          </a:p>
          <a:p>
            <a:pPr marL="0" indent="0">
              <a:buNone/>
            </a:pPr>
            <a:r>
              <a:rPr lang="en-US" sz="3600" dirty="0"/>
              <a:t>Prostate cancer is more likely to develop in </a:t>
            </a:r>
            <a:r>
              <a:rPr lang="en-US" sz="3600" b="1" u="sng" dirty="0"/>
              <a:t>older men</a:t>
            </a:r>
            <a:r>
              <a:rPr lang="en-US" sz="3600" dirty="0"/>
              <a:t> and in non-Hispanic Black men. </a:t>
            </a:r>
          </a:p>
          <a:p>
            <a:pPr marL="0" indent="0">
              <a:buNone/>
            </a:pPr>
            <a:r>
              <a:rPr lang="en-US" sz="3600" dirty="0"/>
              <a:t>The average age of men when they are first diagnosed is about 66.</a:t>
            </a:r>
          </a:p>
        </p:txBody>
      </p:sp>
      <p:sp>
        <p:nvSpPr>
          <p:cNvPr id="4" name="TextBox 3">
            <a:extLst>
              <a:ext uri="{FF2B5EF4-FFF2-40B4-BE49-F238E27FC236}">
                <a16:creationId xmlns:a16="http://schemas.microsoft.com/office/drawing/2014/main" id="{67E3C0C4-B773-0E4A-B4D0-71764FAE049B}"/>
              </a:ext>
            </a:extLst>
          </p:cNvPr>
          <p:cNvSpPr txBox="1"/>
          <p:nvPr/>
        </p:nvSpPr>
        <p:spPr>
          <a:xfrm>
            <a:off x="2250363" y="6488668"/>
            <a:ext cx="7691273" cy="369332"/>
          </a:xfrm>
          <a:prstGeom prst="rect">
            <a:avLst/>
          </a:prstGeom>
          <a:noFill/>
        </p:spPr>
        <p:txBody>
          <a:bodyPr wrap="none" rtlCol="0">
            <a:spAutoFit/>
          </a:bodyPr>
          <a:lstStyle/>
          <a:p>
            <a:r>
              <a:rPr lang="en-US" dirty="0"/>
              <a:t>https://</a:t>
            </a:r>
            <a:r>
              <a:rPr lang="en-US" dirty="0" err="1"/>
              <a:t>www.cancer.org</a:t>
            </a:r>
            <a:r>
              <a:rPr lang="en-US" dirty="0"/>
              <a:t>/cancer/types/prostate-cancer/about/key-</a:t>
            </a:r>
            <a:r>
              <a:rPr lang="en-US" dirty="0" err="1"/>
              <a:t>statistics.html</a:t>
            </a:r>
            <a:endParaRPr lang="en-US" dirty="0"/>
          </a:p>
        </p:txBody>
      </p:sp>
      <p:pic>
        <p:nvPicPr>
          <p:cNvPr id="5" name="Graphic 4">
            <a:extLst>
              <a:ext uri="{FF2B5EF4-FFF2-40B4-BE49-F238E27FC236}">
                <a16:creationId xmlns:a16="http://schemas.microsoft.com/office/drawing/2014/main" id="{012F087A-ABC3-174E-AADF-E7691D04EBB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72486" y="1522537"/>
            <a:ext cx="3171827" cy="1755997"/>
          </a:xfrm>
          <a:prstGeom prst="rect">
            <a:avLst/>
          </a:prstGeom>
        </p:spPr>
      </p:pic>
    </p:spTree>
    <p:extLst>
      <p:ext uri="{BB962C8B-B14F-4D97-AF65-F5344CB8AC3E}">
        <p14:creationId xmlns:p14="http://schemas.microsoft.com/office/powerpoint/2010/main" val="815648524"/>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5373E-18D1-434D-B4AD-50F84855CC97}"/>
              </a:ext>
            </a:extLst>
          </p:cNvPr>
          <p:cNvSpPr>
            <a:spLocks noGrp="1"/>
          </p:cNvSpPr>
          <p:nvPr>
            <p:ph type="title"/>
          </p:nvPr>
        </p:nvSpPr>
        <p:spPr/>
        <p:txBody>
          <a:bodyPr/>
          <a:lstStyle/>
          <a:p>
            <a:r>
              <a:rPr lang="en-US" dirty="0"/>
              <a:t>Deaths from prostate cancer</a:t>
            </a:r>
          </a:p>
        </p:txBody>
      </p:sp>
      <p:sp>
        <p:nvSpPr>
          <p:cNvPr id="3" name="Content Placeholder 2">
            <a:extLst>
              <a:ext uri="{FF2B5EF4-FFF2-40B4-BE49-F238E27FC236}">
                <a16:creationId xmlns:a16="http://schemas.microsoft.com/office/drawing/2014/main" id="{BFC7EA76-DF0B-944C-9BF0-54686E8A8EF1}"/>
              </a:ext>
            </a:extLst>
          </p:cNvPr>
          <p:cNvSpPr>
            <a:spLocks noGrp="1"/>
          </p:cNvSpPr>
          <p:nvPr>
            <p:ph idx="1"/>
          </p:nvPr>
        </p:nvSpPr>
        <p:spPr>
          <a:xfrm>
            <a:off x="838200" y="1582737"/>
            <a:ext cx="7362825" cy="4351338"/>
          </a:xfrm>
        </p:spPr>
        <p:txBody>
          <a:bodyPr>
            <a:normAutofit/>
          </a:bodyPr>
          <a:lstStyle/>
          <a:p>
            <a:pPr marL="0" indent="0">
              <a:lnSpc>
                <a:spcPct val="114000"/>
              </a:lnSpc>
              <a:buNone/>
            </a:pPr>
            <a:r>
              <a:rPr lang="en-US" sz="3600" dirty="0"/>
              <a:t>Prostate cancer is the </a:t>
            </a:r>
            <a:r>
              <a:rPr lang="en-US" sz="3600" b="1" u="sng" dirty="0"/>
              <a:t>second leading cause of cancer death </a:t>
            </a:r>
            <a:r>
              <a:rPr lang="en-US" sz="3600" dirty="0"/>
              <a:t>in American men, behind only lung cancer. </a:t>
            </a:r>
          </a:p>
          <a:p>
            <a:pPr marL="0" indent="0">
              <a:lnSpc>
                <a:spcPct val="114000"/>
              </a:lnSpc>
              <a:buNone/>
            </a:pPr>
            <a:r>
              <a:rPr lang="en-US" sz="3600" dirty="0"/>
              <a:t>About </a:t>
            </a:r>
            <a:r>
              <a:rPr lang="en-US" sz="3600" b="1" u="sng" dirty="0"/>
              <a:t>1 man in 41 </a:t>
            </a:r>
            <a:r>
              <a:rPr lang="en-US" sz="3600" dirty="0"/>
              <a:t>will die of prostate cancer.</a:t>
            </a:r>
          </a:p>
          <a:p>
            <a:pPr marL="0" indent="0">
              <a:lnSpc>
                <a:spcPct val="114000"/>
              </a:lnSpc>
              <a:buNone/>
            </a:pPr>
            <a:endParaRPr lang="en-US" sz="3600" dirty="0"/>
          </a:p>
        </p:txBody>
      </p:sp>
      <p:sp>
        <p:nvSpPr>
          <p:cNvPr id="4" name="TextBox 3">
            <a:extLst>
              <a:ext uri="{FF2B5EF4-FFF2-40B4-BE49-F238E27FC236}">
                <a16:creationId xmlns:a16="http://schemas.microsoft.com/office/drawing/2014/main" id="{303BF023-9A3D-C04D-AD3A-3D3E37F3C8FC}"/>
              </a:ext>
            </a:extLst>
          </p:cNvPr>
          <p:cNvSpPr txBox="1"/>
          <p:nvPr/>
        </p:nvSpPr>
        <p:spPr>
          <a:xfrm>
            <a:off x="1500188" y="6315075"/>
            <a:ext cx="184731" cy="369332"/>
          </a:xfrm>
          <a:prstGeom prst="rect">
            <a:avLst/>
          </a:prstGeom>
          <a:noFill/>
        </p:spPr>
        <p:txBody>
          <a:bodyPr wrap="none" rtlCol="0">
            <a:spAutoFit/>
          </a:bodyPr>
          <a:lstStyle/>
          <a:p>
            <a:endParaRPr lang="en-US" dirty="0"/>
          </a:p>
        </p:txBody>
      </p:sp>
      <p:sp>
        <p:nvSpPr>
          <p:cNvPr id="5" name="TextBox 4">
            <a:extLst>
              <a:ext uri="{FF2B5EF4-FFF2-40B4-BE49-F238E27FC236}">
                <a16:creationId xmlns:a16="http://schemas.microsoft.com/office/drawing/2014/main" id="{7ADD3F71-E6E1-AE43-B96D-F445A909A575}"/>
              </a:ext>
            </a:extLst>
          </p:cNvPr>
          <p:cNvSpPr txBox="1"/>
          <p:nvPr/>
        </p:nvSpPr>
        <p:spPr>
          <a:xfrm>
            <a:off x="2250363" y="6488668"/>
            <a:ext cx="7691273" cy="369332"/>
          </a:xfrm>
          <a:prstGeom prst="rect">
            <a:avLst/>
          </a:prstGeom>
          <a:noFill/>
        </p:spPr>
        <p:txBody>
          <a:bodyPr wrap="none" rtlCol="0">
            <a:spAutoFit/>
          </a:bodyPr>
          <a:lstStyle/>
          <a:p>
            <a:r>
              <a:rPr lang="en-US" dirty="0"/>
              <a:t>https://</a:t>
            </a:r>
            <a:r>
              <a:rPr lang="en-US" dirty="0" err="1"/>
              <a:t>www.cancer.org</a:t>
            </a:r>
            <a:r>
              <a:rPr lang="en-US" dirty="0"/>
              <a:t>/cancer/types/prostate-cancer/about/key-</a:t>
            </a:r>
            <a:r>
              <a:rPr lang="en-US" dirty="0" err="1"/>
              <a:t>statistics.html</a:t>
            </a:r>
            <a:endParaRPr lang="en-US" dirty="0"/>
          </a:p>
        </p:txBody>
      </p:sp>
      <p:pic>
        <p:nvPicPr>
          <p:cNvPr id="6" name="Graphic 5">
            <a:extLst>
              <a:ext uri="{FF2B5EF4-FFF2-40B4-BE49-F238E27FC236}">
                <a16:creationId xmlns:a16="http://schemas.microsoft.com/office/drawing/2014/main" id="{D89E075E-FDA2-3147-9244-A241579FD0E5}"/>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472486" y="1522537"/>
            <a:ext cx="3171827" cy="1755997"/>
          </a:xfrm>
          <a:prstGeom prst="rect">
            <a:avLst/>
          </a:prstGeom>
        </p:spPr>
      </p:pic>
    </p:spTree>
    <p:extLst>
      <p:ext uri="{BB962C8B-B14F-4D97-AF65-F5344CB8AC3E}">
        <p14:creationId xmlns:p14="http://schemas.microsoft.com/office/powerpoint/2010/main" val="2688651142"/>
      </p:ext>
    </p:extLst>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11735</TotalTime>
  <Words>28841</Words>
  <Application>Microsoft Macintosh PowerPoint</Application>
  <PresentationFormat>Widescreen</PresentationFormat>
  <Paragraphs>1046</Paragraphs>
  <Slides>77</Slides>
  <Notes>73</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77</vt:i4>
      </vt:variant>
    </vt:vector>
  </HeadingPairs>
  <TitlesOfParts>
    <vt:vector size="87" baseType="lpstr">
      <vt:lpstr>ＭＳ Ｐゴシック</vt:lpstr>
      <vt:lpstr>Arial</vt:lpstr>
      <vt:lpstr>Arial Narrow</vt:lpstr>
      <vt:lpstr>Calibri</vt:lpstr>
      <vt:lpstr>Calibri Light</vt:lpstr>
      <vt:lpstr>Helvetica</vt:lpstr>
      <vt:lpstr>Tahoma</vt:lpstr>
      <vt:lpstr>Times New Roman</vt:lpstr>
      <vt:lpstr>Office Theme</vt:lpstr>
      <vt:lpstr>Chart</vt:lpstr>
      <vt:lpstr>PowerPoint Presentation</vt:lpstr>
      <vt:lpstr>Prostate Cancer</vt:lpstr>
      <vt:lpstr>Natural safe effective prostate health in an era of escalating prostate cancer mortality</vt:lpstr>
      <vt:lpstr>PowerPoint Presentation</vt:lpstr>
      <vt:lpstr>PowerPoint Presentation</vt:lpstr>
      <vt:lpstr>Outline:</vt:lpstr>
      <vt:lpstr>How common is prostate cancer?</vt:lpstr>
      <vt:lpstr>Risk of prostate cancer</vt:lpstr>
      <vt:lpstr>Deaths from prostate cancer</vt:lpstr>
      <vt:lpstr>PSA</vt:lpstr>
      <vt:lpstr>PSA</vt:lpstr>
      <vt:lpstr>But, It’s In My Genes!</vt:lpstr>
      <vt:lpstr>Food and Prostate Cancer</vt:lpstr>
      <vt:lpstr>Meat and Prostate Cancer.</vt:lpstr>
      <vt:lpstr>The Incredible Edible Egg?</vt:lpstr>
      <vt:lpstr>Prostate Cancer Loves Keto!</vt:lpstr>
      <vt:lpstr>The Gut-Prostate Axis and Leaky Gut</vt:lpstr>
      <vt:lpstr>Inflammation </vt:lpstr>
      <vt:lpstr>Cheese </vt:lpstr>
      <vt:lpstr>Sugar Sweetened Beverage or 100% Fruit Juice</vt:lpstr>
      <vt:lpstr>Supper and Prostate Cancer</vt:lpstr>
      <vt:lpstr>Blue Light At Night</vt:lpstr>
      <vt:lpstr>Supplements, Should I take them?</vt:lpstr>
      <vt:lpstr>Dyeing to Impress the Neighbors?</vt:lpstr>
      <vt:lpstr>Mercury</vt:lpstr>
      <vt:lpstr>MSG and Prostate Cancer</vt:lpstr>
      <vt:lpstr>An Aspirin A Day?</vt:lpstr>
      <vt:lpstr>Immune System, Natural Killer Cells and Prostate Cancer</vt:lpstr>
      <vt:lpstr>Cholesterol and Immunity</vt:lpstr>
      <vt:lpstr>Cholesterol</vt:lpstr>
      <vt:lpstr>Fat and Immunity</vt:lpstr>
      <vt:lpstr>Fat and Prostate Cancer</vt:lpstr>
      <vt:lpstr>Milk and The Immune System</vt:lpstr>
      <vt:lpstr>Got Prostate Cancer?</vt:lpstr>
      <vt:lpstr>Soy and Cancer</vt:lpstr>
      <vt:lpstr>Beans and prostate cancer</vt:lpstr>
      <vt:lpstr>Exposure to Mixed Mold: Mycotoxicosis</vt:lpstr>
      <vt:lpstr>Organic Chemicals and the Immune System</vt:lpstr>
      <vt:lpstr>Fresh, Negatively Charged Air</vt:lpstr>
      <vt:lpstr>PowerPoint Presentation</vt:lpstr>
      <vt:lpstr>Farmer Brown</vt:lpstr>
      <vt:lpstr>Modernization and Metastasis </vt:lpstr>
      <vt:lpstr>Walking: The Best Exercise</vt:lpstr>
      <vt:lpstr>Exercise </vt:lpstr>
      <vt:lpstr>The Sun Triggers Vitamin D Production in the Skin</vt:lpstr>
      <vt:lpstr>Sun And Prostate Cancer</vt:lpstr>
      <vt:lpstr>Vitamin Deficiencies and the Immune System</vt:lpstr>
      <vt:lpstr>Vitamin A deficiency and IgA Production</vt:lpstr>
      <vt:lpstr>Carrots</vt:lpstr>
      <vt:lpstr>Folic Acid and Immunity</vt:lpstr>
      <vt:lpstr>Selenium and the Flu</vt:lpstr>
      <vt:lpstr>Zinc and Immunity</vt:lpstr>
      <vt:lpstr>Fresh Fruit and Vegetables and Immunity</vt:lpstr>
      <vt:lpstr>Phytonutrients and Prostate cancer </vt:lpstr>
      <vt:lpstr>Fruit! Is dried Ok?</vt:lpstr>
      <vt:lpstr>Tomato Lycopene and Prostate Cancer</vt:lpstr>
      <vt:lpstr>Fruit And Vegetables</vt:lpstr>
      <vt:lpstr>Plant Based Diet </vt:lpstr>
      <vt:lpstr>Obesity and Prostate Cancer</vt:lpstr>
      <vt:lpstr>Caloric Restriction</vt:lpstr>
      <vt:lpstr>Alcohol and Tobacco</vt:lpstr>
      <vt:lpstr>Alcohol and Prostate Cancer is Complex</vt:lpstr>
      <vt:lpstr>Tobacco</vt:lpstr>
      <vt:lpstr>Depression and Immunity</vt:lpstr>
      <vt:lpstr>Stress and Respiratory Infections</vt:lpstr>
      <vt:lpstr>Stress</vt:lpstr>
      <vt:lpstr>Don’t Go It Alone</vt:lpstr>
      <vt:lpstr>Stable active marriages reduce prostate cancer risk.</vt:lpstr>
      <vt:lpstr>Vasectomy, Yes? No?</vt:lpstr>
      <vt:lpstr>Early to bed and early to rise....</vt:lpstr>
      <vt:lpstr>Therapy </vt:lpstr>
      <vt:lpstr>Fever – goal, 105F for 45 minutes</vt:lpstr>
      <vt:lpstr>Sitz </vt:lpstr>
      <vt:lpstr>Charcoal suppository</vt:lpstr>
      <vt:lpstr>Summary</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Prostate Cancer</dc:title>
  <dc:creator>Microsoft Office User</dc:creator>
  <cp:lastModifiedBy>Microsoft Office User</cp:lastModifiedBy>
  <cp:revision>142</cp:revision>
  <dcterms:created xsi:type="dcterms:W3CDTF">2023-08-13T21:02:55Z</dcterms:created>
  <dcterms:modified xsi:type="dcterms:W3CDTF">2025-12-29T14:34:42Z</dcterms:modified>
</cp:coreProperties>
</file>