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562" r:id="rId2"/>
    <p:sldId id="256" r:id="rId3"/>
    <p:sldId id="1306" r:id="rId4"/>
    <p:sldId id="274" r:id="rId5"/>
    <p:sldId id="1334" r:id="rId6"/>
    <p:sldId id="1333" r:id="rId7"/>
    <p:sldId id="1338" r:id="rId8"/>
    <p:sldId id="1313" r:id="rId9"/>
    <p:sldId id="1324" r:id="rId10"/>
    <p:sldId id="1327" r:id="rId11"/>
    <p:sldId id="404" r:id="rId12"/>
    <p:sldId id="258" r:id="rId13"/>
    <p:sldId id="277" r:id="rId14"/>
    <p:sldId id="276" r:id="rId15"/>
    <p:sldId id="1308" r:id="rId16"/>
    <p:sldId id="407" r:id="rId17"/>
    <p:sldId id="1330" r:id="rId18"/>
    <p:sldId id="272" r:id="rId19"/>
    <p:sldId id="261" r:id="rId20"/>
    <p:sldId id="1321" r:id="rId21"/>
    <p:sldId id="1325" r:id="rId22"/>
    <p:sldId id="273" r:id="rId23"/>
    <p:sldId id="405" r:id="rId24"/>
    <p:sldId id="260" r:id="rId25"/>
    <p:sldId id="406" r:id="rId26"/>
    <p:sldId id="1305" r:id="rId27"/>
    <p:sldId id="1307" r:id="rId28"/>
    <p:sldId id="278" r:id="rId29"/>
    <p:sldId id="257" r:id="rId30"/>
    <p:sldId id="1317" r:id="rId31"/>
    <p:sldId id="259" r:id="rId32"/>
    <p:sldId id="1323" r:id="rId33"/>
    <p:sldId id="265" r:id="rId34"/>
    <p:sldId id="263" r:id="rId35"/>
    <p:sldId id="266" r:id="rId36"/>
    <p:sldId id="1316" r:id="rId37"/>
    <p:sldId id="1335" r:id="rId38"/>
    <p:sldId id="275" r:id="rId39"/>
    <p:sldId id="1319" r:id="rId40"/>
    <p:sldId id="262" r:id="rId41"/>
    <p:sldId id="1343" r:id="rId42"/>
    <p:sldId id="1329" r:id="rId43"/>
    <p:sldId id="1331" r:id="rId44"/>
    <p:sldId id="268" r:id="rId45"/>
    <p:sldId id="1318" r:id="rId46"/>
    <p:sldId id="1322" r:id="rId47"/>
    <p:sldId id="1320" r:id="rId48"/>
    <p:sldId id="269" r:id="rId49"/>
    <p:sldId id="270" r:id="rId50"/>
    <p:sldId id="1336" r:id="rId51"/>
    <p:sldId id="1337" r:id="rId52"/>
    <p:sldId id="1340" r:id="rId53"/>
    <p:sldId id="271" r:id="rId54"/>
    <p:sldId id="279" r:id="rId55"/>
    <p:sldId id="1314" r:id="rId56"/>
    <p:sldId id="1341" r:id="rId57"/>
    <p:sldId id="1309" r:id="rId58"/>
    <p:sldId id="1342" r:id="rId59"/>
    <p:sldId id="1310" r:id="rId60"/>
    <p:sldId id="1311" r:id="rId61"/>
    <p:sldId id="1344" r:id="rId62"/>
    <p:sldId id="1345" r:id="rId63"/>
    <p:sldId id="1312" r:id="rId64"/>
    <p:sldId id="132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0003"/>
    <a:srgbClr val="BD8E00"/>
    <a:srgbClr val="010408"/>
    <a:srgbClr val="FFFFFF"/>
    <a:srgbClr val="FFF59D"/>
    <a:srgbClr val="FFFCD9"/>
    <a:srgbClr val="E9E8EE"/>
    <a:srgbClr val="E1E6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17"/>
    <p:restoredTop sz="83634"/>
  </p:normalViewPr>
  <p:slideViewPr>
    <p:cSldViewPr snapToGrid="0" snapToObjects="1" showGuides="1">
      <p:cViewPr varScale="1">
        <p:scale>
          <a:sx n="95" d="100"/>
          <a:sy n="95" d="100"/>
        </p:scale>
        <p:origin x="1120" y="184"/>
      </p:cViewPr>
      <p:guideLst>
        <p:guide orient="horz" pos="2160"/>
        <p:guide pos="3816"/>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66EDC-943A-DE4A-A91D-C7D73D1D3FEA}" type="datetimeFigureOut">
              <a:rPr lang="en-US" smtClean="0"/>
              <a:t>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F6431F-3FA7-174F-BB55-46085FAA9EF2}" type="slidenum">
              <a:rPr lang="en-US" smtClean="0"/>
              <a:t>‹#›</a:t>
            </a:fld>
            <a:endParaRPr lang="en-US"/>
          </a:p>
        </p:txBody>
      </p:sp>
    </p:spTree>
    <p:extLst>
      <p:ext uri="{BB962C8B-B14F-4D97-AF65-F5344CB8AC3E}">
        <p14:creationId xmlns:p14="http://schemas.microsoft.com/office/powerpoint/2010/main" val="3520012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clinicaltrials.gov/show/NCT03615599"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a:t>
            </a:fld>
            <a:endParaRPr lang="en-US"/>
          </a:p>
        </p:txBody>
      </p:sp>
    </p:spTree>
    <p:extLst>
      <p:ext uri="{BB962C8B-B14F-4D97-AF65-F5344CB8AC3E}">
        <p14:creationId xmlns:p14="http://schemas.microsoft.com/office/powerpoint/2010/main" val="3602531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Nishita</a:t>
            </a:r>
            <a:r>
              <a:rPr lang="en-US" dirty="0"/>
              <a:t> </a:t>
            </a:r>
            <a:r>
              <a:rPr lang="en-US" dirty="0" err="1"/>
              <a:t>Suratkal</a:t>
            </a:r>
            <a:r>
              <a:rPr lang="en-US" dirty="0"/>
              <a:t>. (2022, September 26). </a:t>
            </a:r>
            <a:r>
              <a:rPr lang="en-US" i="1" dirty="0"/>
              <a:t>Dietary Factors Responsible for Dihydrotestosterone (</a:t>
            </a:r>
            <a:r>
              <a:rPr lang="en-US" i="1" dirty="0" err="1"/>
              <a:t>DHT</a:t>
            </a:r>
            <a:r>
              <a:rPr lang="en-US" i="1" dirty="0"/>
              <a:t>) Production and Hair Loss - Frequently Asked Questions</a:t>
            </a:r>
            <a:r>
              <a:rPr lang="en-US" dirty="0"/>
              <a:t>. </a:t>
            </a:r>
            <a:r>
              <a:rPr lang="en-US" dirty="0" err="1"/>
              <a:t>Medindia</a:t>
            </a:r>
            <a:r>
              <a:rPr lang="en-US" dirty="0"/>
              <a:t>. Retrieved on Jun 18, 2023 from https://</a:t>
            </a:r>
            <a:r>
              <a:rPr lang="en-US" dirty="0" err="1"/>
              <a:t>www.medindia.net</a:t>
            </a:r>
            <a:r>
              <a:rPr lang="en-US" dirty="0"/>
              <a:t>/</a:t>
            </a:r>
            <a:r>
              <a:rPr lang="en-US" dirty="0" err="1"/>
              <a:t>dietandnutrition</a:t>
            </a:r>
            <a:r>
              <a:rPr lang="en-US" dirty="0"/>
              <a:t>/dietary-factors-responsible-for-dihydrotestosterone-dht-production-and-hair-loss-faqs.htm.</a:t>
            </a:r>
          </a:p>
          <a:p>
            <a:endParaRPr lang="en-US" dirty="0"/>
          </a:p>
          <a:p>
            <a:r>
              <a:rPr lang="en-US" dirty="0"/>
              <a:t>Barnard RJ, Aronson </a:t>
            </a:r>
            <a:r>
              <a:rPr lang="en-US" dirty="0" err="1"/>
              <a:t>WJ</a:t>
            </a:r>
            <a:r>
              <a:rPr lang="en-US" dirty="0"/>
              <a:t>. Benign prostatic hyperplasia: does lifestyle play a role? Phys </a:t>
            </a:r>
            <a:r>
              <a:rPr lang="en-US" dirty="0" err="1"/>
              <a:t>Sportsmed</a:t>
            </a:r>
            <a:r>
              <a:rPr lang="en-US" dirty="0"/>
              <a:t>. 2009 Dec;37(4):141-6.</a:t>
            </a:r>
          </a:p>
          <a:p>
            <a:r>
              <a:rPr lang="en-US" dirty="0"/>
              <a:t>Benign prostatic hyperplasia (</a:t>
            </a:r>
            <a:r>
              <a:rPr lang="en-US" dirty="0" err="1"/>
              <a:t>BPH</a:t>
            </a:r>
            <a:r>
              <a:rPr lang="en-US" dirty="0"/>
              <a:t>) is a very common condition in older men, affecting up to 80% of men aged &gt;or= 80 years in the United States. It typically leads to lower urinary tract symptoms, which often require medical management. The exact cause of </a:t>
            </a:r>
            <a:r>
              <a:rPr lang="en-US" dirty="0" err="1"/>
              <a:t>BPH</a:t>
            </a:r>
            <a:r>
              <a:rPr lang="en-US" dirty="0"/>
              <a:t> is unknown, and the only 2 established factors associated with </a:t>
            </a:r>
            <a:r>
              <a:rPr lang="en-US" dirty="0" err="1"/>
              <a:t>BPH</a:t>
            </a:r>
            <a:r>
              <a:rPr lang="en-US" dirty="0"/>
              <a:t> are age and the presence of androgens. Although the presence of testosterone is required for the development of </a:t>
            </a:r>
            <a:r>
              <a:rPr lang="en-US" dirty="0" err="1"/>
              <a:t>BPH</a:t>
            </a:r>
            <a:r>
              <a:rPr lang="en-US" dirty="0"/>
              <a:t>, testosterone is not thought to be the underlying factor causing </a:t>
            </a:r>
            <a:r>
              <a:rPr lang="en-US" dirty="0" err="1"/>
              <a:t>BPH</a:t>
            </a:r>
            <a:r>
              <a:rPr lang="en-US" dirty="0"/>
              <a:t> because testosterone levels decrease in older men. Recent studies have reported that </a:t>
            </a:r>
            <a:r>
              <a:rPr lang="en-US" dirty="0" err="1"/>
              <a:t>BPH</a:t>
            </a:r>
            <a:r>
              <a:rPr lang="en-US" dirty="0"/>
              <a:t> is associated with elevations in plasma estradiol/testosterone ratio, insulin, and insulin-like growth factor-I. Daily aerobic exercise can reduce all of these plasma factors, particularly when combined with a low-fat, high-fiber diet consisting of whole grains, fruits, and vegetables. In cell culture studies, this type of lifestyle regimen has recently been shown to reduce the growth of serum-stimulated prostate epithelial cells and the growth of androgen-dependent prostate cancer cell lines.</a:t>
            </a:r>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10</a:t>
            </a:fld>
            <a:endParaRPr lang="en-US"/>
          </a:p>
        </p:txBody>
      </p:sp>
    </p:spTree>
    <p:extLst>
      <p:ext uri="{BB962C8B-B14F-4D97-AF65-F5344CB8AC3E}">
        <p14:creationId xmlns:p14="http://schemas.microsoft.com/office/powerpoint/2010/main" val="3156925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Kristal AR, Arnold KB, Schenk JM, </a:t>
            </a:r>
            <a:r>
              <a:rPr lang="en-US" dirty="0" err="1"/>
              <a:t>Neuhouser</a:t>
            </a:r>
            <a:r>
              <a:rPr lang="en-US" dirty="0"/>
              <a:t> ML, Goodman P, Penson DF, Thompson IM. Dietary patterns, supplement use, and the risk of symptomatic benign prostatic hyperplasia: results from the prostate cancer prevention trial. Am J Epidemiol. 2008 Apr 15;167(8):925-34.</a:t>
            </a:r>
          </a:p>
          <a:p>
            <a:endParaRPr lang="en-US" dirty="0"/>
          </a:p>
          <a:p>
            <a:r>
              <a:rPr lang="en-US" dirty="0"/>
              <a:t>This study examined dietary risk factors for incident benign prostatic hyperplasia (</a:t>
            </a:r>
            <a:r>
              <a:rPr lang="en-US" dirty="0" err="1"/>
              <a:t>BPH</a:t>
            </a:r>
            <a:r>
              <a:rPr lang="en-US" dirty="0"/>
              <a:t>) in 4,770 Prostate Cancer Prevention Trial (1994-2003) placebo-arm participants who were free of </a:t>
            </a:r>
            <a:r>
              <a:rPr lang="en-US" dirty="0" err="1"/>
              <a:t>BPH</a:t>
            </a:r>
            <a:r>
              <a:rPr lang="en-US" dirty="0"/>
              <a:t> at baseline. </a:t>
            </a:r>
            <a:r>
              <a:rPr lang="en-US" dirty="0" err="1"/>
              <a:t>BPH</a:t>
            </a:r>
            <a:r>
              <a:rPr lang="en-US" dirty="0"/>
              <a:t> was assessed over 7 years and was defined as medical or surgical treatment or repeated elevation (&gt;14) on the International Prostate Symptom Score questionnaire. Diet, alcohol, and supplement use were assessed by use of a food frequency questionnaire. There were 876 incident </a:t>
            </a:r>
            <a:r>
              <a:rPr lang="en-US" dirty="0" err="1"/>
              <a:t>BPH</a:t>
            </a:r>
            <a:r>
              <a:rPr lang="en-US" dirty="0"/>
              <a:t> cases (33.6/1,000 person-years). The hazard ratios for the contrasts of the highest to lowest quintiles increased 31% for total fat and 27% for polyunsaturated fat and decreased 15% for protein (all p(trend) &lt; 0.05). The risk was significantly lower in high consumers of alcoholic beverages (0 vs. &gt; or =2/day: hazard ratio (HR) = 0.67) and vegetables (&lt;1 vs. &gt; or =4/day: HR = 0.68) and higher in daily (vs. &lt;1/week) consumers of red meat (HR = 1.38). There were no associations of supplemental antioxidants with risk, and there was weak evidence for associations of lycopene, zinc, and supplemental vitamin D with reduced risk. A diet low in fat and red meat and high in protein and vegetables, as well as regular alcohol consumption, may reduce the risk of symptomatic </a:t>
            </a:r>
            <a:r>
              <a:rPr lang="en-US" dirty="0" err="1"/>
              <a:t>BPH</a:t>
            </a:r>
            <a:r>
              <a:rPr lang="en-US" dirty="0"/>
              <a:t>.</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11</a:t>
            </a:fld>
            <a:endParaRPr lang="en-US"/>
          </a:p>
        </p:txBody>
      </p:sp>
    </p:spTree>
    <p:extLst>
      <p:ext uri="{BB962C8B-B14F-4D97-AF65-F5344CB8AC3E}">
        <p14:creationId xmlns:p14="http://schemas.microsoft.com/office/powerpoint/2010/main" val="140370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Bravi</a:t>
            </a:r>
            <a:r>
              <a:rPr lang="en-US" dirty="0"/>
              <a:t> F, </a:t>
            </a:r>
            <a:r>
              <a:rPr lang="en-US" dirty="0" err="1"/>
              <a:t>Bosetti</a:t>
            </a:r>
            <a:r>
              <a:rPr lang="en-US" dirty="0"/>
              <a:t> C, Dal </a:t>
            </a:r>
            <a:r>
              <a:rPr lang="en-US" dirty="0" err="1"/>
              <a:t>Maso</a:t>
            </a:r>
            <a:r>
              <a:rPr lang="en-US" dirty="0"/>
              <a:t> L, </a:t>
            </a:r>
            <a:r>
              <a:rPr lang="en-US" dirty="0" err="1"/>
              <a:t>Talamini</a:t>
            </a:r>
            <a:r>
              <a:rPr lang="en-US" dirty="0"/>
              <a:t> R, </a:t>
            </a:r>
            <a:r>
              <a:rPr lang="en-US" dirty="0" err="1"/>
              <a:t>Montella</a:t>
            </a:r>
            <a:r>
              <a:rPr lang="en-US" dirty="0"/>
              <a:t> M, Negri E, </a:t>
            </a:r>
            <a:r>
              <a:rPr lang="en-US" dirty="0" err="1"/>
              <a:t>Ramazzotti</a:t>
            </a:r>
            <a:r>
              <a:rPr lang="en-US" dirty="0"/>
              <a:t> V, </a:t>
            </a:r>
            <a:r>
              <a:rPr lang="en-US" dirty="0" err="1"/>
              <a:t>Franceschi</a:t>
            </a:r>
            <a:r>
              <a:rPr lang="en-US" dirty="0"/>
              <a:t> S, La </a:t>
            </a:r>
            <a:r>
              <a:rPr lang="en-US" dirty="0" err="1"/>
              <a:t>Vecchia</a:t>
            </a:r>
            <a:r>
              <a:rPr lang="en-US" dirty="0"/>
              <a:t> C. Food groups and risk of benign prostatic hyperplasia. Urology. 2006 Jan;67(1):73-9.</a:t>
            </a:r>
          </a:p>
          <a:p>
            <a:r>
              <a:rPr lang="en-US" dirty="0"/>
              <a:t>cereals (OR 1.55 for the greatest versus lowest quintile), bread (OR 1.69), eggs (OR 1.43), and poultry (OR 1.39). Inverse associations were observed for soups (OR 0.74), pulses (OR 0.74), cooked vegetables (OR 0.66), and citrus fruit (OR 0.82). </a:t>
            </a:r>
          </a:p>
        </p:txBody>
      </p:sp>
      <p:sp>
        <p:nvSpPr>
          <p:cNvPr id="4" name="Slide Number Placeholder 3"/>
          <p:cNvSpPr>
            <a:spLocks noGrp="1"/>
          </p:cNvSpPr>
          <p:nvPr>
            <p:ph type="sldNum" sz="quarter" idx="5"/>
          </p:nvPr>
        </p:nvSpPr>
        <p:spPr/>
        <p:txBody>
          <a:bodyPr/>
          <a:lstStyle/>
          <a:p>
            <a:fld id="{4BF6431F-3FA7-174F-BB55-46085FAA9EF2}" type="slidenum">
              <a:rPr lang="en-US" smtClean="0"/>
              <a:t>12</a:t>
            </a:fld>
            <a:endParaRPr lang="en-US"/>
          </a:p>
        </p:txBody>
      </p:sp>
    </p:spTree>
    <p:extLst>
      <p:ext uri="{BB962C8B-B14F-4D97-AF65-F5344CB8AC3E}">
        <p14:creationId xmlns:p14="http://schemas.microsoft.com/office/powerpoint/2010/main" val="553025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Kristal AR, Arnold KB, Schenk JM, </a:t>
            </a:r>
            <a:r>
              <a:rPr lang="en-US" dirty="0" err="1"/>
              <a:t>Neuhouser</a:t>
            </a:r>
            <a:r>
              <a:rPr lang="en-US" dirty="0"/>
              <a:t> ML, Goodman P, Penson DF, Thompson IM. Dietary patterns, supplement use, and the risk of symptomatic benign prostatic hyperplasia: results from the prostate cancer prevention trial. Am J Epidemiol. 2008 Apr 15;167(8):925-34.</a:t>
            </a:r>
          </a:p>
          <a:p>
            <a:endParaRPr lang="en-US" dirty="0"/>
          </a:p>
          <a:p>
            <a:r>
              <a:rPr lang="en-US" dirty="0"/>
              <a:t>This study examined dietary risk factors for incident benign prostatic hyperplasia (</a:t>
            </a:r>
            <a:r>
              <a:rPr lang="en-US" dirty="0" err="1"/>
              <a:t>BPH</a:t>
            </a:r>
            <a:r>
              <a:rPr lang="en-US" dirty="0"/>
              <a:t>) in 4,770 Prostate Cancer Prevention Trial (1994-2003) placebo-arm participants who were free of </a:t>
            </a:r>
            <a:r>
              <a:rPr lang="en-US" dirty="0" err="1"/>
              <a:t>BPH</a:t>
            </a:r>
            <a:r>
              <a:rPr lang="en-US" dirty="0"/>
              <a:t> at baseline. </a:t>
            </a:r>
            <a:r>
              <a:rPr lang="en-US" dirty="0" err="1"/>
              <a:t>BPH</a:t>
            </a:r>
            <a:r>
              <a:rPr lang="en-US" dirty="0"/>
              <a:t> was assessed over 7 years and was defined as medical or surgical treatment or repeated elevation (&gt;14) on the International Prostate Symptom Score questionnaire. Diet, alcohol, and supplement use were assessed by use of a food frequency questionnaire. There were 876 incident </a:t>
            </a:r>
            <a:r>
              <a:rPr lang="en-US" dirty="0" err="1"/>
              <a:t>BPH</a:t>
            </a:r>
            <a:r>
              <a:rPr lang="en-US" dirty="0"/>
              <a:t> cases (33.6/1,000 person-years). The hazard ratios for the contrasts of the highest to lowest quintiles increased 31% for total fat and 27% for polyunsaturated fat and decreased 15% for protein (all p(trend) &lt; 0.05). The risk was significantly lower in high consumers of alcoholic beverages (0 vs. &gt; or =2/day: hazard ratio (HR) = 0.67) and vegetables (&lt;1 vs. &gt; or =4/day: HR = 0.68) and higher in daily (vs. &lt;1/week) consumers of red meat (HR = 1.38). There were no associations of supplemental antioxidants with risk, and there was weak evidence for associations of lycopene, zinc, and supplemental vitamin D with reduced risk. A diet low in fat and red meat and high in protein and vegetables, as well as regular alcohol consumption, may reduce the risk of symptomatic </a:t>
            </a:r>
            <a:r>
              <a:rPr lang="en-US" dirty="0" err="1"/>
              <a:t>BPH</a:t>
            </a:r>
            <a:r>
              <a:rPr lang="en-US" dirty="0"/>
              <a:t>.</a:t>
            </a:r>
          </a:p>
          <a:p>
            <a:endParaRPr lang="en-US" dirty="0"/>
          </a:p>
          <a:p>
            <a:r>
              <a:rPr lang="en-US" dirty="0"/>
              <a:t>Suzuki S, Platz EA, </a:t>
            </a:r>
            <a:r>
              <a:rPr lang="en-US" dirty="0" err="1"/>
              <a:t>Kawachi</a:t>
            </a:r>
            <a:r>
              <a:rPr lang="en-US" dirty="0"/>
              <a:t> I, Willett WC, </a:t>
            </a:r>
            <a:r>
              <a:rPr lang="en-US" dirty="0" err="1"/>
              <a:t>Giovannucci</a:t>
            </a:r>
            <a:r>
              <a:rPr lang="en-US" dirty="0"/>
              <a:t> E. Intakes of energy and macronutrients and the risk of benign prostatic hyperplasia. Am J </a:t>
            </a:r>
            <a:r>
              <a:rPr lang="en-US" dirty="0" err="1"/>
              <a:t>Clin</a:t>
            </a:r>
            <a:r>
              <a:rPr lang="en-US" dirty="0"/>
              <a:t> </a:t>
            </a:r>
            <a:r>
              <a:rPr lang="en-US" dirty="0" err="1"/>
              <a:t>Nutr</a:t>
            </a:r>
            <a:r>
              <a:rPr lang="en-US" dirty="0"/>
              <a:t>. 2002 Apr;75(4):689-97.</a:t>
            </a:r>
          </a:p>
          <a:p>
            <a:endParaRPr lang="en-US" dirty="0"/>
          </a:p>
          <a:p>
            <a:r>
              <a:rPr lang="en-US" dirty="0"/>
              <a:t>Shankar E, </a:t>
            </a:r>
            <a:r>
              <a:rPr lang="en-US" dirty="0" err="1"/>
              <a:t>Bhaskaran</a:t>
            </a:r>
            <a:r>
              <a:rPr lang="en-US" dirty="0"/>
              <a:t> N, MacLennan GT, Liu G, </a:t>
            </a:r>
            <a:r>
              <a:rPr lang="en-US" dirty="0" err="1"/>
              <a:t>Daneshgari</a:t>
            </a:r>
            <a:r>
              <a:rPr lang="en-US" dirty="0"/>
              <a:t> F, Gupta S. Inflammatory Signaling Involved in High-Fat Diet Induced Prostate Diseases. J </a:t>
            </a:r>
            <a:r>
              <a:rPr lang="en-US" dirty="0" err="1"/>
              <a:t>Urol</a:t>
            </a:r>
            <a:r>
              <a:rPr lang="en-US" dirty="0"/>
              <a:t> Res. 2015 Jan 1;2(1):1018. </a:t>
            </a:r>
            <a:r>
              <a:rPr lang="en-US" dirty="0" err="1"/>
              <a:t>Epub</a:t>
            </a:r>
            <a:r>
              <a:rPr lang="en-US" dirty="0"/>
              <a:t> 2015 Jan 12.</a:t>
            </a:r>
          </a:p>
          <a:p>
            <a:endParaRPr lang="en-US" dirty="0"/>
          </a:p>
          <a:p>
            <a:endParaRPr lang="en-US" dirty="0"/>
          </a:p>
          <a:p>
            <a:endParaRPr lang="en-US" dirty="0"/>
          </a:p>
          <a:p>
            <a:r>
              <a:rPr lang="en-US" dirty="0"/>
              <a:t>High-Fat Diet (</a:t>
            </a:r>
            <a:r>
              <a:rPr lang="en-US" dirty="0" err="1"/>
              <a:t>HFD</a:t>
            </a:r>
            <a:r>
              <a:rPr lang="en-US" dirty="0"/>
              <a:t>) has emerged as an important risk factor not only for obesity and diabetes but also for urological disorders. Recent research provides ample evidence that </a:t>
            </a:r>
            <a:r>
              <a:rPr lang="en-US" dirty="0" err="1"/>
              <a:t>HFD</a:t>
            </a:r>
            <a:r>
              <a:rPr lang="en-US" dirty="0"/>
              <a:t> is a putative cause for prostatic diseases including prostate cancer. The mechanisms whereby these diseases develop in the prostate have not been fully elucidated. In this review we discuss signaling pathways intricately involved in </a:t>
            </a:r>
            <a:r>
              <a:rPr lang="en-US" dirty="0" err="1"/>
              <a:t>HFD</a:t>
            </a:r>
            <a:r>
              <a:rPr lang="en-US" dirty="0"/>
              <a:t>-induced prostate disease. We performed a search through PUBMED using key words "high fat diet" and "prostate". Our data and perspectives are included in this review along with research performed by various other groups. </a:t>
            </a:r>
            <a:r>
              <a:rPr lang="en-US" dirty="0" err="1"/>
              <a:t>HFD</a:t>
            </a:r>
            <a:r>
              <a:rPr lang="en-US" dirty="0"/>
              <a:t> is positively associated with an increased risk of benign prostatic hyperplasia (</a:t>
            </a:r>
            <a:r>
              <a:rPr lang="en-US" dirty="0" err="1"/>
              <a:t>BPH</a:t>
            </a:r>
            <a:r>
              <a:rPr lang="en-US" dirty="0"/>
              <a:t>) and prostate cancer. </a:t>
            </a:r>
            <a:r>
              <a:rPr lang="en-US" dirty="0" err="1"/>
              <a:t>HFD</a:t>
            </a:r>
            <a:r>
              <a:rPr lang="en-US" dirty="0"/>
              <a:t> induces oxidative stress and inflammation in the prostate gland, and these adverse influences transform it from a normal to a diseased state. Studies demonstrate that </a:t>
            </a:r>
            <a:r>
              <a:rPr lang="en-US" dirty="0" err="1"/>
              <a:t>HFD</a:t>
            </a:r>
            <a:r>
              <a:rPr lang="en-US" dirty="0"/>
              <a:t> accelerates the generation of reactive oxygen species by driving the NADPH oxidase system, exacerbating oxidative stress in the prostate. </a:t>
            </a:r>
            <a:r>
              <a:rPr lang="en-US" dirty="0" err="1"/>
              <a:t>HFD</a:t>
            </a:r>
            <a:r>
              <a:rPr lang="en-US" dirty="0"/>
              <a:t> also causes a significant increase in the levels of pro-inflammatory cytokines and gene products through activation of two important signaling pathways: the Signal Transducer and Activator of Transcription (STAT)-3 and Nuclear Factor-kappa B (NF-</a:t>
            </a:r>
            <a:r>
              <a:rPr lang="el-GR" dirty="0"/>
              <a:t>κ</a:t>
            </a:r>
            <a:r>
              <a:rPr lang="en-US" dirty="0"/>
              <a:t>B). Both these pathways function as transcription factors required for regulating genes involved in proliferation, survival, angiogenesis, invasion and inflammation. The crosstalk between these two pathways enhances their regulatory function. Through its influences on the NF-</a:t>
            </a:r>
            <a:r>
              <a:rPr lang="el-GR" dirty="0"/>
              <a:t>κ</a:t>
            </a:r>
            <a:r>
              <a:rPr lang="en-US" dirty="0"/>
              <a:t>B and Stat-3 signaling pathways, it appears likely that </a:t>
            </a:r>
            <a:r>
              <a:rPr lang="en-US" dirty="0" err="1"/>
              <a:t>HFD</a:t>
            </a:r>
            <a:r>
              <a:rPr lang="en-US" dirty="0"/>
              <a:t> increases the risk of development of </a:t>
            </a:r>
            <a:r>
              <a:rPr lang="en-US" dirty="0" err="1"/>
              <a:t>BPH</a:t>
            </a:r>
            <a:r>
              <a:rPr lang="en-US" dirty="0"/>
              <a:t> and prostate cancer.</a:t>
            </a:r>
          </a:p>
          <a:p>
            <a:endParaRPr lang="en-US" dirty="0"/>
          </a:p>
          <a:p>
            <a:r>
              <a:rPr lang="en-US" dirty="0"/>
              <a:t>Suzuki S, Platz EA, </a:t>
            </a:r>
            <a:r>
              <a:rPr lang="en-US" dirty="0" err="1"/>
              <a:t>Kawachi</a:t>
            </a:r>
            <a:r>
              <a:rPr lang="en-US" dirty="0"/>
              <a:t> I, Willett WC, </a:t>
            </a:r>
            <a:r>
              <a:rPr lang="en-US" dirty="0" err="1"/>
              <a:t>Giovannucci</a:t>
            </a:r>
            <a:r>
              <a:rPr lang="en-US" dirty="0"/>
              <a:t> E. Intakes of energy and macronutrients and the risk of benign prostatic hyperplasia. Am J </a:t>
            </a:r>
            <a:r>
              <a:rPr lang="en-US" dirty="0" err="1"/>
              <a:t>Clin</a:t>
            </a:r>
            <a:r>
              <a:rPr lang="en-US" dirty="0"/>
              <a:t> </a:t>
            </a:r>
            <a:r>
              <a:rPr lang="en-US" dirty="0" err="1"/>
              <a:t>Nutr</a:t>
            </a:r>
            <a:r>
              <a:rPr lang="en-US" dirty="0"/>
              <a:t>. 2002 Apr;75(4):689-97. </a:t>
            </a:r>
          </a:p>
          <a:p>
            <a:endParaRPr lang="en-US" dirty="0"/>
          </a:p>
          <a:p>
            <a:r>
              <a:rPr lang="en-US" dirty="0" err="1"/>
              <a:t>Lagiou</a:t>
            </a:r>
            <a:r>
              <a:rPr lang="en-US" dirty="0"/>
              <a:t> P, </a:t>
            </a:r>
            <a:r>
              <a:rPr lang="en-US" dirty="0" err="1"/>
              <a:t>Wuu</a:t>
            </a:r>
            <a:r>
              <a:rPr lang="en-US" dirty="0"/>
              <a:t> J, </a:t>
            </a:r>
            <a:r>
              <a:rPr lang="en-US" dirty="0" err="1"/>
              <a:t>Trichopoulou</a:t>
            </a:r>
            <a:r>
              <a:rPr lang="en-US" dirty="0"/>
              <a:t> A, Hsieh CC, </a:t>
            </a:r>
            <a:r>
              <a:rPr lang="en-US" dirty="0" err="1"/>
              <a:t>Adami</a:t>
            </a:r>
            <a:r>
              <a:rPr lang="en-US" dirty="0"/>
              <a:t> HO, </a:t>
            </a:r>
            <a:r>
              <a:rPr lang="en-US" dirty="0" err="1"/>
              <a:t>Trichopoulos</a:t>
            </a:r>
            <a:r>
              <a:rPr lang="en-US" dirty="0"/>
              <a:t> D. Diet and benign prostatic hyperplasia: a study in Greece. Urology. 1999 Aug;54(2):284-90.</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13</a:t>
            </a:fld>
            <a:endParaRPr lang="en-US"/>
          </a:p>
        </p:txBody>
      </p:sp>
    </p:spTree>
    <p:extLst>
      <p:ext uri="{BB962C8B-B14F-4D97-AF65-F5344CB8AC3E}">
        <p14:creationId xmlns:p14="http://schemas.microsoft.com/office/powerpoint/2010/main" val="4035374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 M, Liu C, Yang T, Zhan M, Cai Z, Chen Y, Chen Q, Wang Z. High-Fat Diet Induced Gut Microbiota Alterations Associating With Ghrelin/Jak2/Stat3 Up-Regulation to Promote Benign Prostatic Hyperplasia Development. Front Cell Dev Biol. 2021 Jun 24;9:615928. </a:t>
            </a:r>
          </a:p>
          <a:p>
            <a:r>
              <a:rPr lang="en-US" b="1" dirty="0"/>
              <a:t>Abstract </a:t>
            </a:r>
          </a:p>
          <a:p>
            <a:r>
              <a:rPr lang="en-US" dirty="0"/>
              <a:t>The role of high-fat diet (</a:t>
            </a:r>
            <a:r>
              <a:rPr lang="en-US" dirty="0" err="1"/>
              <a:t>HFD</a:t>
            </a:r>
            <a:r>
              <a:rPr lang="en-US" dirty="0"/>
              <a:t>) induced gut microbiota alteration and Ghrelin as well as their correlation in benign prostatic hyperplasia (</a:t>
            </a:r>
            <a:r>
              <a:rPr lang="en-US" dirty="0" err="1"/>
              <a:t>BPH</a:t>
            </a:r>
            <a:r>
              <a:rPr lang="en-US" dirty="0"/>
              <a:t>) were explored in our study. The gut microbiota was analyzed by 16s rRNA sequencing. Ghrelin levels in serum, along with Ghrelin and Ghrelin receptor in prostate tissue of mice and patients with </a:t>
            </a:r>
            <a:r>
              <a:rPr lang="en-US" dirty="0" err="1"/>
              <a:t>BPH</a:t>
            </a:r>
            <a:r>
              <a:rPr lang="en-US" dirty="0"/>
              <a:t> were measured. The effect of Ghrelin on cell proliferation, apoptosis, and induction of </a:t>
            </a:r>
            <a:r>
              <a:rPr lang="en-US" dirty="0" err="1"/>
              <a:t>BPH</a:t>
            </a:r>
            <a:r>
              <a:rPr lang="en-US" dirty="0"/>
              <a:t> in mice was explored. Our results indicated that </a:t>
            </a:r>
            <a:r>
              <a:rPr lang="en-US" dirty="0" err="1"/>
              <a:t>BPH</a:t>
            </a:r>
            <a:r>
              <a:rPr lang="en-US" dirty="0"/>
              <a:t> mice have the highest ratio of Firmicutes and Bacteroidetes induced by </a:t>
            </a:r>
            <a:r>
              <a:rPr lang="en-US" dirty="0" err="1"/>
              <a:t>HFD</a:t>
            </a:r>
            <a:r>
              <a:rPr lang="en-US" dirty="0"/>
              <a:t>, as well as Ghrelin level in serum and prostate tissue was significantly increased compared with control. Elevated Ghrelin content in the serum and prostate tissue of </a:t>
            </a:r>
            <a:r>
              <a:rPr lang="en-US" dirty="0" err="1"/>
              <a:t>BPH</a:t>
            </a:r>
            <a:r>
              <a:rPr lang="en-US" dirty="0"/>
              <a:t> patients was also observed. Ghrelin promotes cell proliferation while inhibiting cell apoptosis of prostate cells. The effect of Ghrelin on enlargement of the prostate was found almost equivalent to that of testosterone propionate (TP) which may be attenuated by Ghrelin receptor antagonist YIL-781. Ghrelin could up-regulate Jak2/pJak2/Stat3/pStat3 expression </a:t>
            </a:r>
            <a:r>
              <a:rPr lang="en-US" i="1" dirty="0"/>
              <a:t>in vitro</a:t>
            </a:r>
            <a:r>
              <a:rPr lang="en-US" dirty="0"/>
              <a:t> and </a:t>
            </a:r>
            <a:r>
              <a:rPr lang="en-US" i="1" dirty="0"/>
              <a:t>in vivo</a:t>
            </a:r>
            <a:r>
              <a:rPr lang="en-US" dirty="0"/>
              <a:t>. Our results suggested that Gut microbiota may associate with Ghrelin which plays an important role in activation of Jak2/Stat3 in </a:t>
            </a:r>
            <a:r>
              <a:rPr lang="en-US" dirty="0" err="1"/>
              <a:t>BPH</a:t>
            </a:r>
            <a:r>
              <a:rPr lang="en-US" dirty="0"/>
              <a:t> development. Gut microbiota and Ghrelin might be pathogenic factors for </a:t>
            </a:r>
            <a:r>
              <a:rPr lang="en-US" dirty="0" err="1"/>
              <a:t>BPH</a:t>
            </a:r>
            <a:r>
              <a:rPr lang="en-US" dirty="0"/>
              <a:t> and could be used as a target for mediation.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14</a:t>
            </a:fld>
            <a:endParaRPr lang="en-US"/>
          </a:p>
        </p:txBody>
      </p:sp>
    </p:spTree>
    <p:extLst>
      <p:ext uri="{BB962C8B-B14F-4D97-AF65-F5344CB8AC3E}">
        <p14:creationId xmlns:p14="http://schemas.microsoft.com/office/powerpoint/2010/main" val="3678730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Lagiou</a:t>
            </a:r>
            <a:r>
              <a:rPr lang="en-US" dirty="0"/>
              <a:t> P, </a:t>
            </a:r>
            <a:r>
              <a:rPr lang="en-US" dirty="0" err="1"/>
              <a:t>Wuu</a:t>
            </a:r>
            <a:r>
              <a:rPr lang="en-US" dirty="0"/>
              <a:t> J, </a:t>
            </a:r>
            <a:r>
              <a:rPr lang="en-US" dirty="0" err="1"/>
              <a:t>Trichopoulou</a:t>
            </a:r>
            <a:r>
              <a:rPr lang="en-US" dirty="0"/>
              <a:t> A, Hsieh CC, </a:t>
            </a:r>
            <a:r>
              <a:rPr lang="en-US" dirty="0" err="1"/>
              <a:t>Adami</a:t>
            </a:r>
            <a:r>
              <a:rPr lang="en-US" dirty="0"/>
              <a:t> HO, </a:t>
            </a:r>
            <a:r>
              <a:rPr lang="en-US" dirty="0" err="1"/>
              <a:t>Trichopoulos</a:t>
            </a:r>
            <a:r>
              <a:rPr lang="en-US" dirty="0"/>
              <a:t> D. Diet and benign prostatic hyperplasia: a study in Greece. Urology. 1999 Aug;54(2):284-90.</a:t>
            </a:r>
          </a:p>
          <a:p>
            <a:r>
              <a:rPr lang="en-US" b="1" dirty="0"/>
              <a:t>Abstract </a:t>
            </a:r>
          </a:p>
          <a:p>
            <a:r>
              <a:rPr lang="en-US" b="1" dirty="0"/>
              <a:t>Objectives: </a:t>
            </a:r>
            <a:r>
              <a:rPr lang="en-US" dirty="0"/>
              <a:t>To evaluate the nutritional etiology of benign prostatic hyperplasia (</a:t>
            </a:r>
            <a:r>
              <a:rPr lang="en-US" dirty="0" err="1"/>
              <a:t>BPH</a:t>
            </a:r>
            <a:r>
              <a:rPr lang="en-US" dirty="0"/>
              <a:t>) by conducting a case-control study in Athens, Greece. Despite the high morbidity and substantial human suffering produced by </a:t>
            </a:r>
            <a:r>
              <a:rPr lang="en-US" dirty="0" err="1"/>
              <a:t>BPH</a:t>
            </a:r>
            <a:r>
              <a:rPr lang="en-US" dirty="0"/>
              <a:t>, little research has been undertaken concerning the nutritional etiology of this disease. </a:t>
            </a:r>
          </a:p>
          <a:p>
            <a:r>
              <a:rPr lang="en-US" b="1" dirty="0"/>
              <a:t>Methods: </a:t>
            </a:r>
            <a:r>
              <a:rPr lang="en-US" dirty="0"/>
              <a:t>The study sample consisted of 184 patients with histologically confirmed </a:t>
            </a:r>
            <a:r>
              <a:rPr lang="en-US" dirty="0" err="1"/>
              <a:t>BPH</a:t>
            </a:r>
            <a:r>
              <a:rPr lang="en-US" dirty="0"/>
              <a:t> and 246 control patients without clinical evidence of prostate disease. All patients and controls were permanent residents of the greater Athens area. The data were modeled through unconditional logistic regression. </a:t>
            </a:r>
          </a:p>
          <a:p>
            <a:r>
              <a:rPr lang="en-US" b="1" dirty="0"/>
              <a:t>Results: </a:t>
            </a:r>
            <a:r>
              <a:rPr lang="en-US" dirty="0"/>
              <a:t>Among the food groups, fruits were inversely related to </a:t>
            </a:r>
            <a:r>
              <a:rPr lang="en-US" dirty="0" err="1"/>
              <a:t>BPH</a:t>
            </a:r>
            <a:r>
              <a:rPr lang="en-US" dirty="0"/>
              <a:t> risk, with a logistic regression-derived odds ratio of 0.79 per quintile increase and 95% confidence interval 0.67 to 0.93. Increased consumption of both butter and margarine was positively associated with </a:t>
            </a:r>
            <a:r>
              <a:rPr lang="en-US" dirty="0" err="1"/>
              <a:t>BPH</a:t>
            </a:r>
            <a:r>
              <a:rPr lang="en-US" dirty="0"/>
              <a:t> risk, and a marginally significant positive association was also evident for seed oils. No overall association was found with respect to consumption of olive oil. In analyses evaluating the role of nutrients rather than foods, zinc, an element selectively concentrated in the prostate gland, was significantly positively associated with </a:t>
            </a:r>
            <a:r>
              <a:rPr lang="en-US" dirty="0" err="1"/>
              <a:t>BPH</a:t>
            </a:r>
            <a:r>
              <a:rPr lang="en-US" dirty="0"/>
              <a:t> risk. </a:t>
            </a:r>
          </a:p>
          <a:p>
            <a:r>
              <a:rPr lang="en-US" b="1" dirty="0"/>
              <a:t>Conclusions: </a:t>
            </a:r>
            <a:r>
              <a:rPr lang="en-US" dirty="0"/>
              <a:t>Our study provides evidence that, among added lipids, butter and margarine may increase the risk of </a:t>
            </a:r>
            <a:r>
              <a:rPr lang="en-US" dirty="0" err="1"/>
              <a:t>BPH</a:t>
            </a:r>
            <a:r>
              <a:rPr lang="en-US" dirty="0"/>
              <a:t>, and fruit intake may reduce this risk. Dietary zinc may play an important role in the etiology of </a:t>
            </a:r>
            <a:r>
              <a:rPr lang="en-US" dirty="0" err="1"/>
              <a:t>BPH</a:t>
            </a:r>
            <a:r>
              <a:rPr lang="en-US" dirty="0"/>
              <a:t>.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15</a:t>
            </a:fld>
            <a:endParaRPr lang="en-US"/>
          </a:p>
        </p:txBody>
      </p:sp>
    </p:spTree>
    <p:extLst>
      <p:ext uri="{BB962C8B-B14F-4D97-AF65-F5344CB8AC3E}">
        <p14:creationId xmlns:p14="http://schemas.microsoft.com/office/powerpoint/2010/main" val="2475073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Consumption of a diet rich in animal fat not only causes obesity, impaired glucose tolerance, and insulin resistance, but also elevates </a:t>
            </a:r>
            <a:r>
              <a:rPr lang="en-US" sz="1200" kern="1200" dirty="0" err="1">
                <a:solidFill>
                  <a:schemeClr val="tx1"/>
                </a:solidFill>
                <a:effectLst/>
                <a:latin typeface="+mn-lt"/>
                <a:ea typeface="+mn-ea"/>
                <a:cs typeface="+mn-cs"/>
              </a:rPr>
              <a:t>ataxin</a:t>
            </a:r>
            <a:r>
              <a:rPr lang="en-US" sz="1200" kern="1200" dirty="0">
                <a:solidFill>
                  <a:schemeClr val="tx1"/>
                </a:solidFill>
                <a:effectLst/>
                <a:latin typeface="+mn-lt"/>
                <a:ea typeface="+mn-ea"/>
                <a:cs typeface="+mn-cs"/>
              </a:rPr>
              <a:t> levels in the adipose tissue, causing increased production of lysophosphatidic acid. This chemical in turn has been shown to act directly on the prostate to induce hyperplastic and neoplastic growth contributing to prostate cancer progression and </a:t>
            </a:r>
            <a:r>
              <a:rPr lang="en-US" sz="1200" kern="1200" dirty="0" err="1">
                <a:solidFill>
                  <a:schemeClr val="tx1"/>
                </a:solidFill>
                <a:effectLst/>
                <a:latin typeface="+mn-lt"/>
                <a:ea typeface="+mn-ea"/>
                <a:cs typeface="+mn-cs"/>
              </a:rPr>
              <a:t>BPH</a:t>
            </a:r>
            <a:r>
              <a:rPr lang="en-US" sz="1200" kern="1200" dirty="0">
                <a:solidFill>
                  <a:schemeClr val="tx1"/>
                </a:solidFill>
                <a:effectLst/>
                <a:latin typeface="+mn-lt"/>
                <a:ea typeface="+mn-ea"/>
                <a:cs typeface="+mn-cs"/>
              </a:rPr>
              <a:t> by creating a pro-inflammatory environment. Kulkarni P, </a:t>
            </a:r>
            <a:r>
              <a:rPr lang="en-US" sz="1200" kern="1200" dirty="0" err="1">
                <a:solidFill>
                  <a:schemeClr val="tx1"/>
                </a:solidFill>
                <a:effectLst/>
                <a:latin typeface="+mn-lt"/>
                <a:ea typeface="+mn-ea"/>
                <a:cs typeface="+mn-cs"/>
              </a:rPr>
              <a:t>Getzenberg</a:t>
            </a:r>
            <a:r>
              <a:rPr lang="en-US" sz="1200" kern="1200" dirty="0">
                <a:solidFill>
                  <a:schemeClr val="tx1"/>
                </a:solidFill>
                <a:effectLst/>
                <a:latin typeface="+mn-lt"/>
                <a:ea typeface="+mn-ea"/>
                <a:cs typeface="+mn-cs"/>
              </a:rPr>
              <a:t> RH. High-fat diet, obesity and prostate disease: the </a:t>
            </a:r>
            <a:r>
              <a:rPr lang="en-US" sz="1200" kern="1200" dirty="0" err="1">
                <a:solidFill>
                  <a:schemeClr val="tx1"/>
                </a:solidFill>
                <a:effectLst/>
                <a:latin typeface="+mn-lt"/>
                <a:ea typeface="+mn-ea"/>
                <a:cs typeface="+mn-cs"/>
              </a:rPr>
              <a:t>ATX</a:t>
            </a:r>
            <a:r>
              <a:rPr lang="en-US" sz="1200" kern="1200" dirty="0">
                <a:solidFill>
                  <a:schemeClr val="tx1"/>
                </a:solidFill>
                <a:effectLst/>
                <a:latin typeface="+mn-lt"/>
                <a:ea typeface="+mn-ea"/>
                <a:cs typeface="+mn-cs"/>
              </a:rPr>
              <a:t>-LPA axis? Nat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Pract</a:t>
            </a:r>
            <a:r>
              <a:rPr lang="en-US" sz="1200" kern="1200" dirty="0">
                <a:solidFill>
                  <a:schemeClr val="tx1"/>
                </a:solidFill>
                <a:effectLst/>
                <a:latin typeface="+mn-lt"/>
                <a:ea typeface="+mn-ea"/>
                <a:cs typeface="+mn-cs"/>
              </a:rPr>
              <a:t> Urol. 2009;6:128–131.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Ribeiro DL, </a:t>
            </a:r>
            <a:r>
              <a:rPr lang="en-US" sz="1200" kern="1200" dirty="0" err="1">
                <a:solidFill>
                  <a:schemeClr val="tx1"/>
                </a:solidFill>
                <a:effectLst/>
                <a:latin typeface="+mn-lt"/>
                <a:ea typeface="+mn-ea"/>
                <a:cs typeface="+mn-cs"/>
              </a:rPr>
              <a:t>Góes</a:t>
            </a:r>
            <a:r>
              <a:rPr lang="en-US" sz="1200" kern="1200" dirty="0">
                <a:solidFill>
                  <a:schemeClr val="tx1"/>
                </a:solidFill>
                <a:effectLst/>
                <a:latin typeface="+mn-lt"/>
                <a:ea typeface="+mn-ea"/>
                <a:cs typeface="+mn-cs"/>
              </a:rPr>
              <a:t> RM, Pinto-</a:t>
            </a:r>
            <a:r>
              <a:rPr lang="en-US" sz="1200" kern="1200" dirty="0" err="1">
                <a:solidFill>
                  <a:schemeClr val="tx1"/>
                </a:solidFill>
                <a:effectLst/>
                <a:latin typeface="+mn-lt"/>
                <a:ea typeface="+mn-ea"/>
                <a:cs typeface="+mn-cs"/>
              </a:rPr>
              <a:t>Fochi</a:t>
            </a:r>
            <a:r>
              <a:rPr lang="en-US" sz="1200" kern="1200" dirty="0">
                <a:solidFill>
                  <a:schemeClr val="tx1"/>
                </a:solidFill>
                <a:effectLst/>
                <a:latin typeface="+mn-lt"/>
                <a:ea typeface="+mn-ea"/>
                <a:cs typeface="+mn-cs"/>
              </a:rPr>
              <a:t> ME, </a:t>
            </a:r>
            <a:r>
              <a:rPr lang="en-US" sz="1200" kern="1200" dirty="0" err="1">
                <a:solidFill>
                  <a:schemeClr val="tx1"/>
                </a:solidFill>
                <a:effectLst/>
                <a:latin typeface="+mn-lt"/>
                <a:ea typeface="+mn-ea"/>
                <a:cs typeface="+mn-cs"/>
              </a:rPr>
              <a:t>Taboga</a:t>
            </a:r>
            <a:r>
              <a:rPr lang="en-US" sz="1200" kern="1200" dirty="0">
                <a:solidFill>
                  <a:schemeClr val="tx1"/>
                </a:solidFill>
                <a:effectLst/>
                <a:latin typeface="+mn-lt"/>
                <a:ea typeface="+mn-ea"/>
                <a:cs typeface="+mn-cs"/>
              </a:rPr>
              <a:t> SR, </a:t>
            </a:r>
            <a:r>
              <a:rPr lang="en-US" sz="1200" kern="1200" dirty="0" err="1">
                <a:solidFill>
                  <a:schemeClr val="tx1"/>
                </a:solidFill>
                <a:effectLst/>
                <a:latin typeface="+mn-lt"/>
                <a:ea typeface="+mn-ea"/>
                <a:cs typeface="+mn-cs"/>
              </a:rPr>
              <a:t>Abrahamsson</a:t>
            </a:r>
            <a:r>
              <a:rPr lang="en-US" sz="1200" kern="1200" dirty="0">
                <a:solidFill>
                  <a:schemeClr val="tx1"/>
                </a:solidFill>
                <a:effectLst/>
                <a:latin typeface="+mn-lt"/>
                <a:ea typeface="+mn-ea"/>
                <a:cs typeface="+mn-cs"/>
              </a:rPr>
              <a:t> PA, </a:t>
            </a:r>
            <a:r>
              <a:rPr lang="en-US" sz="1200" kern="1200" dirty="0" err="1">
                <a:solidFill>
                  <a:schemeClr val="tx1"/>
                </a:solidFill>
                <a:effectLst/>
                <a:latin typeface="+mn-lt"/>
                <a:ea typeface="+mn-ea"/>
                <a:cs typeface="+mn-cs"/>
              </a:rPr>
              <a:t>Dizeyi</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and AMPK activation after high-fat and high-glucose in vitro treatment of prostate epithelial cells. </a:t>
            </a:r>
            <a:r>
              <a:rPr lang="en-US" sz="1200" kern="1200" dirty="0" err="1">
                <a:solidFill>
                  <a:schemeClr val="tx1"/>
                </a:solidFill>
                <a:effectLst/>
                <a:latin typeface="+mn-lt"/>
                <a:ea typeface="+mn-ea"/>
                <a:cs typeface="+mn-cs"/>
              </a:rPr>
              <a:t>Horm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Metab</a:t>
            </a:r>
            <a:r>
              <a:rPr lang="en-US" sz="1200" kern="1200" dirty="0">
                <a:solidFill>
                  <a:schemeClr val="tx1"/>
                </a:solidFill>
                <a:effectLst/>
                <a:latin typeface="+mn-lt"/>
                <a:ea typeface="+mn-ea"/>
                <a:cs typeface="+mn-cs"/>
              </a:rPr>
              <a:t> Res. 2014 Jun;46(7):471-6.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Considering the increasing consumption of saturated fat and glucose in diets worldwide and its possible association to carcinogenesis, this investigation </a:t>
            </a:r>
            <a:r>
              <a:rPr lang="en-US" sz="1200" kern="1200" dirty="0" err="1">
                <a:solidFill>
                  <a:schemeClr val="tx1"/>
                </a:solidFill>
                <a:effectLst/>
                <a:latin typeface="+mn-lt"/>
                <a:ea typeface="+mn-ea"/>
                <a:cs typeface="+mn-cs"/>
              </a:rPr>
              <a:t>analysed</a:t>
            </a:r>
            <a:r>
              <a:rPr lang="en-US" sz="1200" kern="1200" dirty="0">
                <a:solidFill>
                  <a:schemeClr val="tx1"/>
                </a:solidFill>
                <a:effectLst/>
                <a:latin typeface="+mn-lt"/>
                <a:ea typeface="+mn-ea"/>
                <a:cs typeface="+mn-cs"/>
              </a:rPr>
              <a:t> the proliferation profile of nonmalignant human prostate epithelial cells after exposure to elevated levels of fat and glucose. PNT1A cells were cultured with palmitate (100 or 200 </a:t>
            </a:r>
            <a:r>
              <a:rPr lang="el-GR" sz="1200" kern="1200" dirty="0">
                <a:solidFill>
                  <a:schemeClr val="tx1"/>
                </a:solidFill>
                <a:effectLst/>
                <a:latin typeface="+mn-lt"/>
                <a:ea typeface="+mn-ea"/>
                <a:cs typeface="+mn-cs"/>
              </a:rPr>
              <a:t>μ</a:t>
            </a:r>
            <a:r>
              <a:rPr lang="en-US" sz="1200" kern="1200" dirty="0">
                <a:solidFill>
                  <a:schemeClr val="tx1"/>
                </a:solidFill>
                <a:effectLst/>
                <a:latin typeface="+mn-lt"/>
                <a:ea typeface="+mn-ea"/>
                <a:cs typeface="+mn-cs"/>
              </a:rPr>
              <a:t>M) and/or glucose (450 mg/dl) for 24 or 48 h. Treated cells were evaluated for viability test and cell proliferation (MTS assay).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and AMPK phosphorylation status were </a:t>
            </a:r>
            <a:r>
              <a:rPr lang="en-US" sz="1200" kern="1200" dirty="0" err="1">
                <a:solidFill>
                  <a:schemeClr val="tx1"/>
                </a:solidFill>
                <a:effectLst/>
                <a:latin typeface="+mn-lt"/>
                <a:ea typeface="+mn-ea"/>
                <a:cs typeface="+mn-cs"/>
              </a:rPr>
              <a:t>analysed</a:t>
            </a:r>
            <a:r>
              <a:rPr lang="en-US" sz="1200" kern="1200" dirty="0">
                <a:solidFill>
                  <a:schemeClr val="tx1"/>
                </a:solidFill>
                <a:effectLst/>
                <a:latin typeface="+mn-lt"/>
                <a:ea typeface="+mn-ea"/>
                <a:cs typeface="+mn-cs"/>
              </a:rPr>
              <a:t> by Western blotting. After 24 h of high-fat alone or associated with high-glucose treatment, there was an increase in AMPK and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activation associated to unchanged MTS-cell proliferation. Following 48 h of high-fat but not high-glucose alone, cells decreased AMPK activation and maintained elevated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levels. These data were associated to increased cell proliferation after further high-fat treatment. After longer high-fat exposure, MTS revealed that cells remained proliferating. High-glucose alone or associated to high-fat treatment was not able to increase cell proliferation and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activation. A high-fat medium containing 100 </a:t>
            </a:r>
            <a:r>
              <a:rPr lang="el-GR" sz="1200" kern="1200" dirty="0">
                <a:solidFill>
                  <a:schemeClr val="tx1"/>
                </a:solidFill>
                <a:effectLst/>
                <a:latin typeface="+mn-lt"/>
                <a:ea typeface="+mn-ea"/>
                <a:cs typeface="+mn-cs"/>
              </a:rPr>
              <a:t>μ</a:t>
            </a:r>
            <a:r>
              <a:rPr lang="en-US" sz="1200" kern="1200" dirty="0">
                <a:solidFill>
                  <a:schemeClr val="tx1"/>
                </a:solidFill>
                <a:effectLst/>
                <a:latin typeface="+mn-lt"/>
                <a:ea typeface="+mn-ea"/>
                <a:cs typeface="+mn-cs"/>
              </a:rPr>
              <a:t>M of palmitate stimulates proliferation in PNT1A cells by decreasing the activation of AMPK and increasing activation of </a:t>
            </a:r>
            <a:r>
              <a:rPr lang="en-US" sz="1200" kern="1200" dirty="0" err="1">
                <a:solidFill>
                  <a:schemeClr val="tx1"/>
                </a:solidFill>
                <a:effectLst/>
                <a:latin typeface="+mn-lt"/>
                <a:ea typeface="+mn-ea"/>
                <a:cs typeface="+mn-cs"/>
              </a:rPr>
              <a:t>AKT</a:t>
            </a:r>
            <a:r>
              <a:rPr lang="en-US" sz="1200" kern="1200" dirty="0">
                <a:solidFill>
                  <a:schemeClr val="tx1"/>
                </a:solidFill>
                <a:effectLst/>
                <a:latin typeface="+mn-lt"/>
                <a:ea typeface="+mn-ea"/>
                <a:cs typeface="+mn-cs"/>
              </a:rPr>
              <a:t> after longer exposure time. These findings improve the knowledge about the negative effect of high levels of this saturated fatty acid on proliferative disorders of prostate.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16</a:t>
            </a:fld>
            <a:endParaRPr lang="en-US"/>
          </a:p>
        </p:txBody>
      </p:sp>
    </p:spTree>
    <p:extLst>
      <p:ext uri="{BB962C8B-B14F-4D97-AF65-F5344CB8AC3E}">
        <p14:creationId xmlns:p14="http://schemas.microsoft.com/office/powerpoint/2010/main" val="3977168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Suzuki S, Platz EA, </a:t>
            </a:r>
            <a:r>
              <a:rPr lang="en-US" dirty="0" err="1"/>
              <a:t>Kawachi</a:t>
            </a:r>
            <a:r>
              <a:rPr lang="en-US" dirty="0"/>
              <a:t> I, Willett WC, </a:t>
            </a:r>
            <a:r>
              <a:rPr lang="en-US" dirty="0" err="1"/>
              <a:t>Giovannucci</a:t>
            </a:r>
            <a:r>
              <a:rPr lang="en-US" dirty="0"/>
              <a:t> E. Intakes of energy and macronutrients and the risk of benign prostatic hyperplasia. Am J </a:t>
            </a:r>
            <a:r>
              <a:rPr lang="en-US" dirty="0" err="1"/>
              <a:t>Clin</a:t>
            </a:r>
            <a:r>
              <a:rPr lang="en-US" dirty="0"/>
              <a:t> </a:t>
            </a:r>
            <a:r>
              <a:rPr lang="en-US" dirty="0" err="1"/>
              <a:t>Nutr</a:t>
            </a:r>
            <a:r>
              <a:rPr lang="en-US" dirty="0"/>
              <a:t>. 2002 Apr;75(4):689-97.</a:t>
            </a:r>
          </a:p>
          <a:p>
            <a:r>
              <a:rPr lang="en-US" b="1" dirty="0"/>
              <a:t>Background: </a:t>
            </a:r>
            <a:r>
              <a:rPr lang="en-US" dirty="0"/>
              <a:t>Benign prostatic hyperplasia (</a:t>
            </a:r>
            <a:r>
              <a:rPr lang="en-US" dirty="0" err="1"/>
              <a:t>BPH</a:t>
            </a:r>
            <a:r>
              <a:rPr lang="en-US" dirty="0"/>
              <a:t>) is a common disease of older men. Although the etiology remains unclear, nutritional factors may have an effect on the disease. </a:t>
            </a:r>
          </a:p>
          <a:p>
            <a:r>
              <a:rPr lang="en-US" b="1" dirty="0"/>
              <a:t>Objective: </a:t>
            </a:r>
            <a:r>
              <a:rPr lang="en-US" dirty="0"/>
              <a:t>Because the literature on the relations between macronutrient intakes and </a:t>
            </a:r>
            <a:r>
              <a:rPr lang="en-US" dirty="0" err="1"/>
              <a:t>BPH</a:t>
            </a:r>
            <a:r>
              <a:rPr lang="en-US" dirty="0"/>
              <a:t> risk is limited, we examined these relations among men in the Health Professionals Follow-up Study. </a:t>
            </a:r>
          </a:p>
          <a:p>
            <a:r>
              <a:rPr lang="en-US" b="1" dirty="0"/>
              <a:t>Design: </a:t>
            </a:r>
            <a:r>
              <a:rPr lang="en-US" dirty="0"/>
              <a:t>We followed men aged 40-75 y from baseline in 1986 to 1994. Total </a:t>
            </a:r>
            <a:r>
              <a:rPr lang="en-US" dirty="0" err="1"/>
              <a:t>BPH</a:t>
            </a:r>
            <a:r>
              <a:rPr lang="en-US" dirty="0"/>
              <a:t> cases (n = 3523) comprised men who reported </a:t>
            </a:r>
            <a:r>
              <a:rPr lang="en-US" dirty="0" err="1"/>
              <a:t>BPH</a:t>
            </a:r>
            <a:r>
              <a:rPr lang="en-US" dirty="0"/>
              <a:t> surgery (n = 1589) or who did not undergo surgery but scored 15-35 points on the lower urinary tract symptom questionnaire of the American Urological Association (n = 1934); non-cases were men who scored &lt; or = 7 points (n = 24388). Odds ratios (</a:t>
            </a:r>
            <a:r>
              <a:rPr lang="en-US" dirty="0" err="1"/>
              <a:t>ORs</a:t>
            </a:r>
            <a:r>
              <a:rPr lang="en-US" dirty="0"/>
              <a:t>) and 95% CIs were calculated by using multivariate logistic regression. </a:t>
            </a:r>
          </a:p>
          <a:p>
            <a:r>
              <a:rPr lang="en-US" b="1" dirty="0"/>
              <a:t>Results: </a:t>
            </a:r>
            <a:r>
              <a:rPr lang="en-US" dirty="0"/>
              <a:t>The </a:t>
            </a:r>
            <a:r>
              <a:rPr lang="en-US" dirty="0" err="1"/>
              <a:t>ORs</a:t>
            </a:r>
            <a:r>
              <a:rPr lang="en-US" dirty="0"/>
              <a:t> rose with increasing total energy intake in a comparison of the highest and lowest quintiles for total </a:t>
            </a:r>
            <a:r>
              <a:rPr lang="en-US" dirty="0" err="1"/>
              <a:t>BPH</a:t>
            </a:r>
            <a:r>
              <a:rPr lang="en-US" dirty="0"/>
              <a:t> (OR: 1.29; 95% CI: 1.14, 1.45) and symptoms of </a:t>
            </a:r>
            <a:r>
              <a:rPr lang="en-US" dirty="0" err="1"/>
              <a:t>BPH</a:t>
            </a:r>
            <a:r>
              <a:rPr lang="en-US" dirty="0"/>
              <a:t> (1.43; 1.23, 1.66). Energy-adjusted total protein intake was positively associated with total </a:t>
            </a:r>
            <a:r>
              <a:rPr lang="en-US" dirty="0" err="1"/>
              <a:t>BPH</a:t>
            </a:r>
            <a:r>
              <a:rPr lang="en-US" dirty="0"/>
              <a:t> (1.18; 1.05, 1.33) and </a:t>
            </a:r>
            <a:r>
              <a:rPr lang="en-US" dirty="0" err="1"/>
              <a:t>BPH</a:t>
            </a:r>
            <a:r>
              <a:rPr lang="en-US" dirty="0"/>
              <a:t> surgery (1.26; 1.06, 1.49). Energy-adjusted total fat intake was not associated with risk of total </a:t>
            </a:r>
            <a:r>
              <a:rPr lang="en-US" dirty="0" err="1"/>
              <a:t>BPH</a:t>
            </a:r>
            <a:r>
              <a:rPr lang="en-US" dirty="0"/>
              <a:t>, but intakes of </a:t>
            </a:r>
            <a:r>
              <a:rPr lang="en-US" dirty="0" err="1"/>
              <a:t>eicosapentaenoic</a:t>
            </a:r>
            <a:r>
              <a:rPr lang="en-US" dirty="0"/>
              <a:t>, docosahexaenoic, and arachidonic acids were associated with a moderate increase in risk of total </a:t>
            </a:r>
            <a:r>
              <a:rPr lang="en-US" dirty="0" err="1"/>
              <a:t>BPH</a:t>
            </a:r>
            <a:r>
              <a:rPr lang="en-US" dirty="0"/>
              <a:t>. </a:t>
            </a:r>
          </a:p>
          <a:p>
            <a:r>
              <a:rPr lang="en-US" b="1" dirty="0"/>
              <a:t>Conclusions: </a:t>
            </a:r>
            <a:r>
              <a:rPr lang="en-US" dirty="0"/>
              <a:t>We observed modest direct associations between </a:t>
            </a:r>
            <a:r>
              <a:rPr lang="en-US" dirty="0" err="1"/>
              <a:t>BPH</a:t>
            </a:r>
            <a:r>
              <a:rPr lang="en-US" dirty="0"/>
              <a:t> and intakes of total energy, protein, and specific long-chain polyunsaturated fatty acids. Because </a:t>
            </a:r>
            <a:r>
              <a:rPr lang="en-US" dirty="0" err="1"/>
              <a:t>eicosapentaenoic</a:t>
            </a:r>
            <a:r>
              <a:rPr lang="en-US" dirty="0"/>
              <a:t>, docosahexaenoic, and arachidonic acids are highly unsaturated fatty acids, our findings support a possible role of oxidative stress in the etiology of </a:t>
            </a:r>
            <a:r>
              <a:rPr lang="en-US" dirty="0" err="1"/>
              <a:t>BPH</a:t>
            </a:r>
            <a:r>
              <a:rPr lang="en-US" dirty="0"/>
              <a:t>.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17</a:t>
            </a:fld>
            <a:endParaRPr lang="en-US"/>
          </a:p>
        </p:txBody>
      </p:sp>
    </p:spTree>
    <p:extLst>
      <p:ext uri="{BB962C8B-B14F-4D97-AF65-F5344CB8AC3E}">
        <p14:creationId xmlns:p14="http://schemas.microsoft.com/office/powerpoint/2010/main" val="419226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Shih </a:t>
            </a:r>
            <a:r>
              <a:rPr lang="en-US" dirty="0" err="1"/>
              <a:t>HJ</a:t>
            </a:r>
            <a:r>
              <a:rPr lang="en-US" dirty="0"/>
              <a:t>, Huang CJ, Lin JA, Kao MC, Fan </a:t>
            </a:r>
            <a:r>
              <a:rPr lang="en-US" dirty="0" err="1"/>
              <a:t>YC</a:t>
            </a:r>
            <a:r>
              <a:rPr lang="en-US" dirty="0"/>
              <a:t>, Tsai PS. Hyperlipidemia is associated with an increased risk of clinical benign prostatic hyperplasia. Prostate. 2018 Feb;78(2):113-120.</a:t>
            </a:r>
          </a:p>
          <a:p>
            <a:r>
              <a:rPr lang="en-US" b="1" dirty="0"/>
              <a:t>Abstract </a:t>
            </a:r>
          </a:p>
          <a:p>
            <a:r>
              <a:rPr lang="en-US" b="1" dirty="0"/>
              <a:t>Background: </a:t>
            </a:r>
            <a:r>
              <a:rPr lang="en-US" dirty="0"/>
              <a:t>A high fat diet is associated with risk of benign prostatic hyperplasia (</a:t>
            </a:r>
            <a:r>
              <a:rPr lang="en-US" dirty="0" err="1"/>
              <a:t>BPH</a:t>
            </a:r>
            <a:r>
              <a:rPr lang="en-US" dirty="0"/>
              <a:t>). However, whether hyperlipidemia is associated with </a:t>
            </a:r>
            <a:r>
              <a:rPr lang="en-US" dirty="0" err="1"/>
              <a:t>BPH</a:t>
            </a:r>
            <a:r>
              <a:rPr lang="en-US" dirty="0"/>
              <a:t> remains unclear. This population-based cohort study elucidated whether hyperlipidemia is associated with an increased risk of </a:t>
            </a:r>
            <a:r>
              <a:rPr lang="en-US" dirty="0" err="1"/>
              <a:t>BPH</a:t>
            </a:r>
            <a:r>
              <a:rPr lang="en-US" dirty="0"/>
              <a:t>. </a:t>
            </a:r>
          </a:p>
          <a:p>
            <a:r>
              <a:rPr lang="en-US" b="1" dirty="0"/>
              <a:t>Methods: </a:t>
            </a:r>
            <a:r>
              <a:rPr lang="en-US" dirty="0"/>
              <a:t>We used a new-exposure design and analyzed data retrieved from the Taiwan National Health Insurance Database between January 1, 2000 and December 31, 2013. The cohort of men with newly diagnosed hyperlipidemia and the age- and index-date-matched (1:3) </a:t>
            </a:r>
            <a:r>
              <a:rPr lang="en-US" dirty="0" err="1"/>
              <a:t>nonhyperlipidemia</a:t>
            </a:r>
            <a:r>
              <a:rPr lang="en-US" dirty="0"/>
              <a:t> cohort were tracked for incidence of </a:t>
            </a:r>
            <a:r>
              <a:rPr lang="en-US" dirty="0" err="1"/>
              <a:t>BPH</a:t>
            </a:r>
            <a:r>
              <a:rPr lang="en-US" dirty="0"/>
              <a:t> during a 1- to 14-year follow-up. Diagnosis of </a:t>
            </a:r>
            <a:r>
              <a:rPr lang="en-US" dirty="0" err="1"/>
              <a:t>BPH</a:t>
            </a:r>
            <a:r>
              <a:rPr lang="en-US" dirty="0"/>
              <a:t> using the International Classification of Diseases, Ninth Revision, Clinical Modification codes, and the occurrence of </a:t>
            </a:r>
            <a:r>
              <a:rPr lang="en-US" dirty="0" err="1"/>
              <a:t>BPH</a:t>
            </a:r>
            <a:r>
              <a:rPr lang="en-US" dirty="0"/>
              <a:t> diagnosis plus the use of alpha-blockers or 5-alpha reductase inhibitors or receipt of transurethral resection of the prostate were the primary and secondary endpoints, respectively. The confounders in this study were diabetes mellitus, hypertension, coronary heart disease, obesity, liver cirrhosis, nonsteroidal anti-inflammatory drugs, metformin, aspirin, and number of urologist visits. Hazard ratios (HRs) and 95% confidence intervals (CIs) were estimated using a multivariate Cox proportional hazards regression model adjusted for the propensity score. </a:t>
            </a:r>
          </a:p>
          <a:p>
            <a:r>
              <a:rPr lang="en-US" b="1" dirty="0"/>
              <a:t>Results: </a:t>
            </a:r>
            <a:r>
              <a:rPr lang="en-US" dirty="0"/>
              <a:t>A total of 35 860 subjects (aged 40-99 years)-including the hyperlipidemia cohort (n = 8,965) and </a:t>
            </a:r>
            <a:r>
              <a:rPr lang="en-US" dirty="0" err="1"/>
              <a:t>nonhyperlipidemia</a:t>
            </a:r>
            <a:r>
              <a:rPr lang="en-US" dirty="0"/>
              <a:t> cohort (n = 26 895)-were identified. Our data revealed that the hyperlipidemia cohort had significantly higher incidences of developing </a:t>
            </a:r>
            <a:r>
              <a:rPr lang="en-US" dirty="0" err="1"/>
              <a:t>BPH</a:t>
            </a:r>
            <a:r>
              <a:rPr lang="en-US" dirty="0"/>
              <a:t> (24.6% vs 12.3%, P &lt; 0.001) and treated </a:t>
            </a:r>
            <a:r>
              <a:rPr lang="en-US" dirty="0" err="1"/>
              <a:t>BPH</a:t>
            </a:r>
            <a:r>
              <a:rPr lang="en-US" dirty="0"/>
              <a:t> (13% vs 5.7%, P &lt; 0.001) compared with the </a:t>
            </a:r>
            <a:r>
              <a:rPr lang="en-US" dirty="0" err="1"/>
              <a:t>nonhyperlipidemia</a:t>
            </a:r>
            <a:r>
              <a:rPr lang="en-US" dirty="0"/>
              <a:t> cohort. The risk of developing </a:t>
            </a:r>
            <a:r>
              <a:rPr lang="en-US" dirty="0" err="1"/>
              <a:t>BPH</a:t>
            </a:r>
            <a:r>
              <a:rPr lang="en-US" dirty="0"/>
              <a:t> in the hyperlipidemia cohort was significantly higher than that in the </a:t>
            </a:r>
            <a:r>
              <a:rPr lang="en-US" dirty="0" err="1"/>
              <a:t>nonhyperlipidemia</a:t>
            </a:r>
            <a:r>
              <a:rPr lang="en-US" dirty="0"/>
              <a:t> cohort (HR = 1.73, 95% CI = 1.63-1.83, P &lt; 0.001) after adjustment for the propensity score. </a:t>
            </a:r>
          </a:p>
          <a:p>
            <a:r>
              <a:rPr lang="en-US" b="1" dirty="0"/>
              <a:t>Conclusions: </a:t>
            </a:r>
            <a:r>
              <a:rPr lang="en-US" dirty="0"/>
              <a:t>Hyperlipidemia is associated with an increased risk of clinical </a:t>
            </a:r>
            <a:r>
              <a:rPr lang="en-US" dirty="0" err="1"/>
              <a:t>BPH</a:t>
            </a:r>
            <a:r>
              <a:rPr lang="en-US" dirty="0"/>
              <a:t>. </a:t>
            </a:r>
          </a:p>
          <a:p>
            <a:endParaRPr lang="en-US" dirty="0"/>
          </a:p>
          <a:p>
            <a:r>
              <a:rPr lang="en-US" dirty="0" err="1"/>
              <a:t>Erbay</a:t>
            </a:r>
            <a:r>
              <a:rPr lang="en-US" dirty="0"/>
              <a:t> G, </a:t>
            </a:r>
            <a:r>
              <a:rPr lang="en-US" dirty="0" err="1"/>
              <a:t>Ceyhun</a:t>
            </a:r>
            <a:r>
              <a:rPr lang="en-US" dirty="0"/>
              <a:t> G. Association between hyperlipidemia and prostatic enlargement: A case-control study. </a:t>
            </a:r>
            <a:r>
              <a:rPr lang="en-US" dirty="0" err="1"/>
              <a:t>Urologia</a:t>
            </a:r>
            <a:r>
              <a:rPr lang="en-US" dirty="0"/>
              <a:t>. 2022 Feb;89(1):58-63.</a:t>
            </a:r>
          </a:p>
          <a:p>
            <a:r>
              <a:rPr lang="en-US" b="1" dirty="0"/>
              <a:t>Abstract </a:t>
            </a:r>
          </a:p>
          <a:p>
            <a:r>
              <a:rPr lang="en-US" b="1" dirty="0"/>
              <a:t>Objective: </a:t>
            </a:r>
            <a:r>
              <a:rPr lang="en-US" dirty="0"/>
              <a:t>A high-fat diet is associated with the development of benign prostatic enlargement (</a:t>
            </a:r>
            <a:r>
              <a:rPr lang="en-US" dirty="0" err="1"/>
              <a:t>BPE</a:t>
            </a:r>
            <a:r>
              <a:rPr lang="en-US" dirty="0"/>
              <a:t>), but whether hyperlipidemia is associated with </a:t>
            </a:r>
            <a:r>
              <a:rPr lang="en-US" dirty="0" err="1"/>
              <a:t>BPE</a:t>
            </a:r>
            <a:r>
              <a:rPr lang="en-US" dirty="0"/>
              <a:t> remains unclear. This study aimed to evaluate whether hyperlipidemia is a risk factor for the development of </a:t>
            </a:r>
            <a:r>
              <a:rPr lang="en-US" dirty="0" err="1"/>
              <a:t>BPE</a:t>
            </a:r>
            <a:r>
              <a:rPr lang="en-US" dirty="0"/>
              <a:t>. </a:t>
            </a:r>
          </a:p>
          <a:p>
            <a:r>
              <a:rPr lang="en-US" b="1" dirty="0"/>
              <a:t>Material and methods: </a:t>
            </a:r>
            <a:r>
              <a:rPr lang="en-US" dirty="0"/>
              <a:t>This study included 265 </a:t>
            </a:r>
            <a:r>
              <a:rPr lang="en-US" dirty="0" err="1"/>
              <a:t>BPE</a:t>
            </a:r>
            <a:r>
              <a:rPr lang="en-US" dirty="0"/>
              <a:t> patients with lower urinary tract symptoms (</a:t>
            </a:r>
            <a:r>
              <a:rPr lang="en-US" dirty="0" err="1"/>
              <a:t>LUTS</a:t>
            </a:r>
            <a:r>
              <a:rPr lang="en-US" dirty="0"/>
              <a:t>) and 248 age-matched healthy individuals without </a:t>
            </a:r>
            <a:r>
              <a:rPr lang="en-US" dirty="0" err="1"/>
              <a:t>LUTS</a:t>
            </a:r>
            <a:r>
              <a:rPr lang="en-US" dirty="0"/>
              <a:t>. The patient and control groups included in the study were compared in terms of fasting serum glucose, serum lipid values, prostate specific antigen (PSA), and prostate size measured by abdominal ultrasonography. </a:t>
            </a:r>
          </a:p>
          <a:p>
            <a:r>
              <a:rPr lang="en-US" b="1" dirty="0"/>
              <a:t>Results: </a:t>
            </a:r>
            <a:r>
              <a:rPr lang="en-US" dirty="0"/>
              <a:t>The prostate sizes of the patient and healthy control group were 59.4 ± 12.6 and 41.8 ± 11.1 ml, respectively (</a:t>
            </a:r>
            <a:r>
              <a:rPr lang="en-US" i="1" dirty="0"/>
              <a:t>p</a:t>
            </a:r>
            <a:r>
              <a:rPr lang="en-US" dirty="0"/>
              <a:t> = 0.007). It was observed that the mean PSA value of the patient group (2.33 ± 1.69) was statistically higher than that of the control group (1.21 ± 1.05) (</a:t>
            </a:r>
            <a:r>
              <a:rPr lang="en-US" i="1" dirty="0"/>
              <a:t>p</a:t>
            </a:r>
            <a:r>
              <a:rPr lang="en-US" dirty="0"/>
              <a:t> = 0.002). Total cholesterol and LDL-cholesterol were significantly higher and HDL-cholesterol was significantly lower among the patients compared to the controls. Prostate size had a negative correlation with HDL-cholesterol and a positive correlation with LDL-cholesterol and total cholesterol. Additionally, LDL-cholesterol and total cholesterol were independent risk factors for prostate enlargement. </a:t>
            </a:r>
          </a:p>
          <a:p>
            <a:r>
              <a:rPr lang="en-US" b="1" dirty="0"/>
              <a:t>Conclusion: </a:t>
            </a:r>
            <a:r>
              <a:rPr lang="en-US" dirty="0"/>
              <a:t>This study indicates that increased levels of LDL-cholesterol and total cholesterol are significantly associated with the enlargement of the prostate. Hyperlipidemia may be one of the risk factors in the processes of prostatic growth and progression. </a:t>
            </a:r>
          </a:p>
          <a:p>
            <a:endParaRPr lang="en-US" dirty="0"/>
          </a:p>
          <a:p>
            <a:r>
              <a:rPr lang="en-US" dirty="0"/>
              <a:t>Freeman MR, Solomon KR. Cholesterol and benign prostate disease. Differentiation. 2011 Nov-Dec;82(4-5):244-52. </a:t>
            </a:r>
          </a:p>
        </p:txBody>
      </p:sp>
      <p:sp>
        <p:nvSpPr>
          <p:cNvPr id="4" name="Slide Number Placeholder 3"/>
          <p:cNvSpPr>
            <a:spLocks noGrp="1"/>
          </p:cNvSpPr>
          <p:nvPr>
            <p:ph type="sldNum" sz="quarter" idx="5"/>
          </p:nvPr>
        </p:nvSpPr>
        <p:spPr/>
        <p:txBody>
          <a:bodyPr/>
          <a:lstStyle/>
          <a:p>
            <a:fld id="{4BF6431F-3FA7-174F-BB55-46085FAA9EF2}" type="slidenum">
              <a:rPr lang="en-US" smtClean="0"/>
              <a:t>18</a:t>
            </a:fld>
            <a:endParaRPr lang="en-US"/>
          </a:p>
        </p:txBody>
      </p:sp>
    </p:spTree>
    <p:extLst>
      <p:ext uri="{BB962C8B-B14F-4D97-AF65-F5344CB8AC3E}">
        <p14:creationId xmlns:p14="http://schemas.microsoft.com/office/powerpoint/2010/main" val="3931352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 K, Buchholz N. Benign prostate hyperplasia and nutrition. </a:t>
            </a:r>
            <a:r>
              <a:rPr lang="en-US" dirty="0" err="1"/>
              <a:t>Clin</a:t>
            </a:r>
            <a:r>
              <a:rPr lang="en-US" dirty="0"/>
              <a:t> </a:t>
            </a:r>
            <a:r>
              <a:rPr lang="en-US" dirty="0" err="1"/>
              <a:t>Nutr</a:t>
            </a:r>
            <a:r>
              <a:rPr lang="en-US" dirty="0"/>
              <a:t> </a:t>
            </a:r>
            <a:r>
              <a:rPr lang="en-US" dirty="0" err="1"/>
              <a:t>ESPEN</a:t>
            </a:r>
            <a:r>
              <a:rPr lang="en-US" dirty="0"/>
              <a:t>. 2019 Oct;33:5-11. </a:t>
            </a:r>
            <a:r>
              <a:rPr lang="en-US" dirty="0" err="1"/>
              <a:t>doi</a:t>
            </a:r>
            <a:r>
              <a:rPr lang="en-US" dirty="0"/>
              <a:t>: 10.1016/j.clnesp.2019.07.015.</a:t>
            </a:r>
          </a:p>
          <a:p>
            <a:endParaRPr lang="en-US" dirty="0"/>
          </a:p>
          <a:p>
            <a:r>
              <a:rPr lang="en-US" dirty="0"/>
              <a:t>Moderate exercise 4–6 times a week, a diet rich in vegetable protein and low in animal protein, zinc and Vitamin D, and supplements like Saw palmetto, </a:t>
            </a:r>
            <a:r>
              <a:rPr lang="en-US" dirty="0" err="1"/>
              <a:t>Cemilton</a:t>
            </a:r>
            <a:r>
              <a:rPr lang="en-US" dirty="0"/>
              <a:t> and </a:t>
            </a:r>
            <a:r>
              <a:rPr lang="en-US" dirty="0" err="1"/>
              <a:t>Pygeum</a:t>
            </a:r>
            <a:r>
              <a:rPr lang="en-US" dirty="0"/>
              <a:t> extracts may help in controlling </a:t>
            </a:r>
            <a:r>
              <a:rPr lang="en-US" dirty="0" err="1"/>
              <a:t>BPH</a:t>
            </a:r>
            <a:r>
              <a:rPr lang="en-US" dirty="0"/>
              <a:t>.</a:t>
            </a:r>
          </a:p>
        </p:txBody>
      </p:sp>
      <p:sp>
        <p:nvSpPr>
          <p:cNvPr id="4" name="Slide Number Placeholder 3"/>
          <p:cNvSpPr>
            <a:spLocks noGrp="1"/>
          </p:cNvSpPr>
          <p:nvPr>
            <p:ph type="sldNum" sz="quarter" idx="5"/>
          </p:nvPr>
        </p:nvSpPr>
        <p:spPr/>
        <p:txBody>
          <a:bodyPr/>
          <a:lstStyle/>
          <a:p>
            <a:fld id="{4BF6431F-3FA7-174F-BB55-46085FAA9EF2}" type="slidenum">
              <a:rPr lang="en-US" smtClean="0"/>
              <a:t>19</a:t>
            </a:fld>
            <a:endParaRPr lang="en-US"/>
          </a:p>
        </p:txBody>
      </p:sp>
    </p:spTree>
    <p:extLst>
      <p:ext uri="{BB962C8B-B14F-4D97-AF65-F5344CB8AC3E}">
        <p14:creationId xmlns:p14="http://schemas.microsoft.com/office/powerpoint/2010/main" val="287645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a:t>
            </a:fld>
            <a:endParaRPr lang="en-US"/>
          </a:p>
        </p:txBody>
      </p:sp>
    </p:spTree>
    <p:extLst>
      <p:ext uri="{BB962C8B-B14F-4D97-AF65-F5344CB8AC3E}">
        <p14:creationId xmlns:p14="http://schemas.microsoft.com/office/powerpoint/2010/main" val="3197795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Bravi</a:t>
            </a:r>
            <a:r>
              <a:rPr lang="en-US" dirty="0"/>
              <a:t> F, </a:t>
            </a:r>
            <a:r>
              <a:rPr lang="en-US" dirty="0" err="1"/>
              <a:t>Bosetti</a:t>
            </a:r>
            <a:r>
              <a:rPr lang="en-US" dirty="0"/>
              <a:t> C, Dal </a:t>
            </a:r>
            <a:r>
              <a:rPr lang="en-US" dirty="0" err="1"/>
              <a:t>Maso</a:t>
            </a:r>
            <a:r>
              <a:rPr lang="en-US" dirty="0"/>
              <a:t> L, </a:t>
            </a:r>
            <a:r>
              <a:rPr lang="en-US" dirty="0" err="1"/>
              <a:t>Talamini</a:t>
            </a:r>
            <a:r>
              <a:rPr lang="en-US" dirty="0"/>
              <a:t> R, </a:t>
            </a:r>
            <a:r>
              <a:rPr lang="en-US" dirty="0" err="1"/>
              <a:t>Montella</a:t>
            </a:r>
            <a:r>
              <a:rPr lang="en-US" dirty="0"/>
              <a:t> M, Negri E, </a:t>
            </a:r>
            <a:r>
              <a:rPr lang="en-US" dirty="0" err="1"/>
              <a:t>Ramazzotti</a:t>
            </a:r>
            <a:r>
              <a:rPr lang="en-US" dirty="0"/>
              <a:t> V, </a:t>
            </a:r>
            <a:r>
              <a:rPr lang="en-US" dirty="0" err="1"/>
              <a:t>Franceschi</a:t>
            </a:r>
            <a:r>
              <a:rPr lang="en-US" dirty="0"/>
              <a:t> S, La </a:t>
            </a:r>
            <a:r>
              <a:rPr lang="en-US" dirty="0" err="1"/>
              <a:t>Vecchia</a:t>
            </a:r>
            <a:r>
              <a:rPr lang="en-US" dirty="0"/>
              <a:t> C. Food groups and risk of benign prostatic hyperplasia. Urology. 2006 Jan;67(1):73-9. </a:t>
            </a:r>
          </a:p>
        </p:txBody>
      </p:sp>
      <p:sp>
        <p:nvSpPr>
          <p:cNvPr id="4" name="Slide Number Placeholder 3"/>
          <p:cNvSpPr>
            <a:spLocks noGrp="1"/>
          </p:cNvSpPr>
          <p:nvPr>
            <p:ph type="sldNum" sz="quarter" idx="5"/>
          </p:nvPr>
        </p:nvSpPr>
        <p:spPr/>
        <p:txBody>
          <a:bodyPr/>
          <a:lstStyle/>
          <a:p>
            <a:fld id="{4BF6431F-3FA7-174F-BB55-46085FAA9EF2}" type="slidenum">
              <a:rPr lang="en-US" smtClean="0"/>
              <a:t>20</a:t>
            </a:fld>
            <a:endParaRPr lang="en-US"/>
          </a:p>
        </p:txBody>
      </p:sp>
    </p:spTree>
    <p:extLst>
      <p:ext uri="{BB962C8B-B14F-4D97-AF65-F5344CB8AC3E}">
        <p14:creationId xmlns:p14="http://schemas.microsoft.com/office/powerpoint/2010/main" val="1731567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chronic inflammation was associated with more </a:t>
            </a:r>
            <a:r>
              <a:rPr lang="en-US" sz="1200" kern="1200" dirty="0" err="1">
                <a:solidFill>
                  <a:schemeClr val="tx1"/>
                </a:solidFill>
                <a:effectLst/>
                <a:latin typeface="+mn-lt"/>
                <a:ea typeface="+mn-ea"/>
                <a:cs typeface="+mn-cs"/>
              </a:rPr>
              <a:t>BPH</a:t>
            </a:r>
            <a:r>
              <a:rPr lang="en-US" sz="1200" kern="1200" dirty="0">
                <a:solidFill>
                  <a:schemeClr val="tx1"/>
                </a:solidFill>
                <a:effectLst/>
                <a:latin typeface="+mn-lt"/>
                <a:ea typeface="+mn-ea"/>
                <a:cs typeface="+mn-cs"/>
              </a:rPr>
              <a:t>.</a:t>
            </a:r>
          </a:p>
          <a:p>
            <a:r>
              <a:rPr lang="en-US" dirty="0" err="1"/>
              <a:t>Zlotta</a:t>
            </a:r>
            <a:r>
              <a:rPr lang="en-US" dirty="0"/>
              <a:t> AR, </a:t>
            </a:r>
            <a:r>
              <a:rPr lang="en-US" dirty="0" err="1"/>
              <a:t>Egawa</a:t>
            </a:r>
            <a:r>
              <a:rPr lang="en-US" dirty="0"/>
              <a:t> S, Pushkar D, </a:t>
            </a:r>
            <a:r>
              <a:rPr lang="en-US" dirty="0" err="1"/>
              <a:t>Govorov</a:t>
            </a:r>
            <a:r>
              <a:rPr lang="en-US" dirty="0"/>
              <a:t> A, Kimura T, Kido M, Takahashi H, Kuk C, </a:t>
            </a:r>
            <a:r>
              <a:rPr lang="en-US" dirty="0" err="1"/>
              <a:t>Kovylina</a:t>
            </a:r>
            <a:r>
              <a:rPr lang="en-US" dirty="0"/>
              <a:t> M, </a:t>
            </a:r>
            <a:r>
              <a:rPr lang="en-US" dirty="0" err="1"/>
              <a:t>Aldaoud</a:t>
            </a:r>
            <a:r>
              <a:rPr lang="en-US" dirty="0"/>
              <a:t> N, </a:t>
            </a:r>
            <a:r>
              <a:rPr lang="en-US" dirty="0" err="1"/>
              <a:t>Fleshner</a:t>
            </a:r>
            <a:r>
              <a:rPr lang="en-US" dirty="0"/>
              <a:t> N, </a:t>
            </a:r>
            <a:r>
              <a:rPr lang="en-US" dirty="0" err="1"/>
              <a:t>Finelli</a:t>
            </a:r>
            <a:r>
              <a:rPr lang="en-US" dirty="0"/>
              <a:t> A, Klotz L, Lockwood G, Sykes J, </a:t>
            </a:r>
            <a:r>
              <a:rPr lang="en-US" dirty="0" err="1"/>
              <a:t>Kwast</a:t>
            </a:r>
            <a:r>
              <a:rPr lang="en-US" dirty="0"/>
              <a:t> Tv. Prevalence of inflammation and benign prostatic hyperplasia on autopsy in Asian and Caucasian men. </a:t>
            </a:r>
            <a:r>
              <a:rPr lang="en-US" dirty="0" err="1"/>
              <a:t>Eur</a:t>
            </a:r>
            <a:r>
              <a:rPr lang="en-US" dirty="0"/>
              <a:t> Urol. 2014 Oct;66(4):619-22. </a:t>
            </a:r>
          </a:p>
        </p:txBody>
      </p:sp>
      <p:sp>
        <p:nvSpPr>
          <p:cNvPr id="4" name="Slide Number Placeholder 3"/>
          <p:cNvSpPr>
            <a:spLocks noGrp="1"/>
          </p:cNvSpPr>
          <p:nvPr>
            <p:ph type="sldNum" sz="quarter" idx="5"/>
          </p:nvPr>
        </p:nvSpPr>
        <p:spPr/>
        <p:txBody>
          <a:bodyPr/>
          <a:lstStyle/>
          <a:p>
            <a:fld id="{4BF6431F-3FA7-174F-BB55-46085FAA9EF2}" type="slidenum">
              <a:rPr lang="en-US" smtClean="0"/>
              <a:t>21</a:t>
            </a:fld>
            <a:endParaRPr lang="en-US"/>
          </a:p>
        </p:txBody>
      </p:sp>
    </p:spTree>
    <p:extLst>
      <p:ext uri="{BB962C8B-B14F-4D97-AF65-F5344CB8AC3E}">
        <p14:creationId xmlns:p14="http://schemas.microsoft.com/office/powerpoint/2010/main" val="3433238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Zhao Z, Wu D, Gao S, Zhou D, Zeng X, Yao Y, Xu Y, Zeng G. The association between dairy products consumption and prostate cancer risk: a systematic review and meta-analysis. Br J </a:t>
            </a:r>
            <a:r>
              <a:rPr lang="en-US" dirty="0" err="1"/>
              <a:t>Nutr</a:t>
            </a:r>
            <a:r>
              <a:rPr lang="en-US" dirty="0"/>
              <a:t>. 2022 Aug 10:1-18.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study, we conducted a meta-analysis to estimate the relationship between the consumption of dairy products and the risk of prostate cancer. We searched PubMed, </a:t>
            </a:r>
            <a:r>
              <a:rPr lang="en-US" dirty="0" err="1"/>
              <a:t>Embase</a:t>
            </a:r>
            <a:r>
              <a:rPr lang="en-US" dirty="0"/>
              <a:t> and Cochrane databases for relevant articles and identified a total of thirty-three cohort studies between 1989 and 2020. The qualities of included studies were assessed using Newcastle-Ottawa scale. Pooled adjusted relative risks (RR) with 95 % CI were calculated. We performed subgroup analyses stratified by dairy type, prostate cancer type, follow-up years, treatment era, collection times, adjustment for confounders and geographic location. In the subgroup analysis stratified by prostate cancer type, the pooled RR were 0·98 (95 % CI 0·94, 1·03) in the advanced group, 1·10 (95 % CI 0·98, 1·24) in the non-advanced group and 0·92 (95 % CI 0·84, 1·00) in the fatal group. In the dose-response analysis, a positive association for the risk of prostate cancer was observed for total dairy products 400 g/d (RR: 1·02; 95 % CI 1·00, 1·03), total milk 200 g/d (RR: 1·02; 95 % CI 1·01, 1·03), cheese 40 g/d (RR: 1·01; 95 % CI 1·00, 1·03) and butter 50 g/d (RR: 1·03; 95 % CI 1·01, 1·05). A decreased risk was observed for the intake of whole milk 100 g/d (RR: 0·97; 95 % CI 0·96, 0·99). Our meta-analysis suggests that high intakes of dairy products may be associated with an increased risk of prostate cancer; however, since many of the studies were affected by prostate-specific antigen (PSA) screening bias, additional studies with an adjustment of PSA screening are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Ambrosini</a:t>
            </a:r>
            <a:r>
              <a:rPr lang="en-US" dirty="0"/>
              <a:t> GL, de Klerk NH, </a:t>
            </a:r>
            <a:r>
              <a:rPr lang="en-US" dirty="0" err="1"/>
              <a:t>Mackerras</a:t>
            </a:r>
            <a:r>
              <a:rPr lang="en-US" dirty="0"/>
              <a:t> D, </a:t>
            </a:r>
            <a:r>
              <a:rPr lang="en-US" dirty="0" err="1"/>
              <a:t>Leavy</a:t>
            </a:r>
            <a:r>
              <a:rPr lang="en-US" dirty="0"/>
              <a:t> J, </a:t>
            </a:r>
            <a:r>
              <a:rPr lang="en-US" dirty="0" err="1"/>
              <a:t>Fritschi</a:t>
            </a:r>
            <a:r>
              <a:rPr lang="en-US" dirty="0"/>
              <a:t> L. Dietary patterns and surgically treated benign prostatic hyperplasia: a case control study in Western Australia. </a:t>
            </a:r>
            <a:r>
              <a:rPr lang="en-US" dirty="0" err="1"/>
              <a:t>BJU</a:t>
            </a:r>
            <a:r>
              <a:rPr lang="en-US" dirty="0"/>
              <a:t> Int. 2008 Apr;101(7):853-60.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22</a:t>
            </a:fld>
            <a:endParaRPr lang="en-US"/>
          </a:p>
        </p:txBody>
      </p:sp>
    </p:spTree>
    <p:extLst>
      <p:ext uri="{BB962C8B-B14F-4D97-AF65-F5344CB8AC3E}">
        <p14:creationId xmlns:p14="http://schemas.microsoft.com/office/powerpoint/2010/main" val="129853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Meyer F, </a:t>
            </a:r>
            <a:r>
              <a:rPr lang="en-US" dirty="0" err="1"/>
              <a:t>Bairati</a:t>
            </a:r>
            <a:r>
              <a:rPr lang="en-US" dirty="0"/>
              <a:t> I, </a:t>
            </a:r>
            <a:r>
              <a:rPr lang="en-US" dirty="0" err="1"/>
              <a:t>Fradet</a:t>
            </a:r>
            <a:r>
              <a:rPr lang="en-US" dirty="0"/>
              <a:t> Y, Moore L. Dietary energy and nutrients in relation to preclinical prostate cancer. </a:t>
            </a:r>
            <a:r>
              <a:rPr lang="en-US" dirty="0" err="1"/>
              <a:t>Nutr</a:t>
            </a:r>
            <a:r>
              <a:rPr lang="en-US" dirty="0"/>
              <a:t> Cancer. 1997;29(2):120-6.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studies of diet and prostate cancer have focused on advanced disease and have suggested a positive association with saturated fat intake. We report a study assessing the relationship between diet and preclinical prostate cancer. A total of 215 men with preclinical prostate cancer and 593 controls with no evidence of cancer participated in a case-control study conducted in Quebec City between October 1990 and May 1993. The study population comprised two groups: men treated surgically for benign prostatic hypertrophy and participants in a prostate cancer screening program. Trained nutritionists interviewed the participants on their usual diet using a diet history questionnaire. Odds ratios for prostate cancer associated with quartiles of dietary intake and P values for trend were estimated by logistic regression while controlling for age, education, group, and family history of prostate cancer. A positive association was observed between total energy intake and preclinical prostate cancer (p = 0.004). The odds ratios for prostate cancer increased with each quartile of energy intake: 1.00, 1.77, 1.90, and 2.67. After adjustment for energy, nutrients were not associated with prostate cancer. This study provides some evidence that total energy intake is related to preclinical prostate cancer and suggests that diet could be involved earlier than thought in the occurrence of prostate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Safarinejad</a:t>
            </a:r>
            <a:r>
              <a:rPr lang="en-US" dirty="0"/>
              <a:t> MR. Prevalence of benign prostatic hyperplasia in a population-based study in Iranian men 40 years old or older. </a:t>
            </a:r>
            <a:r>
              <a:rPr lang="en-US" dirty="0" err="1"/>
              <a:t>Int</a:t>
            </a:r>
            <a:r>
              <a:rPr lang="en-US" dirty="0"/>
              <a:t> </a:t>
            </a:r>
            <a:r>
              <a:rPr lang="en-US" dirty="0" err="1"/>
              <a:t>Urol</a:t>
            </a:r>
            <a:r>
              <a:rPr lang="en-US" dirty="0"/>
              <a:t> </a:t>
            </a:r>
            <a:r>
              <a:rPr lang="en-US" dirty="0" err="1"/>
              <a:t>Nephrol</a:t>
            </a:r>
            <a:r>
              <a:rPr lang="en-US" dirty="0"/>
              <a:t>. 2008;40(4):921-31.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Epidemiology of benign prostatic hyperplasia (</a:t>
            </a:r>
            <a:r>
              <a:rPr lang="en-US" dirty="0" err="1"/>
              <a:t>BPH</a:t>
            </a:r>
            <a:r>
              <a:rPr lang="en-US" dirty="0"/>
              <a:t>) is incompletely understood. The following study was done to estimate the prevalence of </a:t>
            </a:r>
            <a:r>
              <a:rPr lang="en-US" dirty="0" err="1"/>
              <a:t>BPH</a:t>
            </a:r>
            <a:r>
              <a:rPr lang="en-US" dirty="0"/>
              <a:t> according to obstructive and irritative symptoms of prostate obstruction determined by uroflowmetry and prostate size. In a cross-sectional study a total of 8,466 men aged 40 or older were interviewed by 74 general practitioners and answered the International Prostate Symptom Score (I-PSS) questionnaire. The subjects were randomly identified from 30 counties of Iran. They were invited to have a digital rectal examination (DRE), serum total prostate-specific antigen (</a:t>
            </a:r>
            <a:r>
              <a:rPr lang="en-US" dirty="0" err="1"/>
              <a:t>tPSA</a:t>
            </a:r>
            <a:r>
              <a:rPr lang="en-US" dirty="0"/>
              <a:t>) assay, abdominal ultrasonography to measure prostate size and measurement of maximum urinary flow rate (</a:t>
            </a:r>
            <a:r>
              <a:rPr lang="en-US" dirty="0" err="1"/>
              <a:t>Qmax</a:t>
            </a:r>
            <a:r>
              <a:rPr lang="en-US" dirty="0"/>
              <a:t>). Data on medical history, toxic habits, and current use of medications were obtained. Of the men interviewed, the prevalence of </a:t>
            </a:r>
            <a:r>
              <a:rPr lang="en-US" dirty="0" err="1"/>
              <a:t>BPH</a:t>
            </a:r>
            <a:r>
              <a:rPr lang="en-US" dirty="0"/>
              <a:t>, defined as I-PSS greater than 7, maximum flow less than 15 ml/s and prostate size greater than 30 gm, was 23.8%. The prevalence increased with age, from 1.2% in men 40-49 to 36% in those &gt;70 years (tested for trend, P = 0.001). A positive association was found between </a:t>
            </a:r>
            <a:r>
              <a:rPr lang="en-US" dirty="0" err="1"/>
              <a:t>BPH</a:t>
            </a:r>
            <a:r>
              <a:rPr lang="en-US" dirty="0"/>
              <a:t> and body mass index (BMI) (P = 0.04), height (P = 0.03), diabetes mellitus (P = 0.04), increased total energy intake (P = 0.02), age-adjusted levels of total PSA (P = 0.02), heart disease (P = 0.03), and marital status (P = 0.01). The prevalence of </a:t>
            </a:r>
            <a:r>
              <a:rPr lang="en-US" dirty="0" err="1"/>
              <a:t>BPH</a:t>
            </a:r>
            <a:r>
              <a:rPr lang="en-US" dirty="0"/>
              <a:t> is relatively high in Iran. The provided bothersome due to </a:t>
            </a:r>
            <a:r>
              <a:rPr lang="en-US" dirty="0" err="1"/>
              <a:t>BPH</a:t>
            </a:r>
            <a:r>
              <a:rPr lang="en-US" dirty="0"/>
              <a:t> did not correlate to symptom severity and should be considered independently in clinical decision-making.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23</a:t>
            </a:fld>
            <a:endParaRPr lang="en-US"/>
          </a:p>
        </p:txBody>
      </p:sp>
    </p:spTree>
    <p:extLst>
      <p:ext uri="{BB962C8B-B14F-4D97-AF65-F5344CB8AC3E}">
        <p14:creationId xmlns:p14="http://schemas.microsoft.com/office/powerpoint/2010/main" val="3784271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Wang </a:t>
            </a:r>
            <a:r>
              <a:rPr lang="en-US" dirty="0" err="1"/>
              <a:t>YB</a:t>
            </a:r>
            <a:r>
              <a:rPr lang="en-US" dirty="0"/>
              <a:t>, Yang L, Deng </a:t>
            </a:r>
            <a:r>
              <a:rPr lang="en-US" dirty="0" err="1"/>
              <a:t>YQ</a:t>
            </a:r>
            <a:r>
              <a:rPr lang="en-US" dirty="0"/>
              <a:t>, Yan </a:t>
            </a:r>
            <a:r>
              <a:rPr lang="en-US" dirty="0" err="1"/>
              <a:t>SY</a:t>
            </a:r>
            <a:r>
              <a:rPr lang="en-US" dirty="0"/>
              <a:t>, Luo LS, Chen P, Zeng </a:t>
            </a:r>
            <a:r>
              <a:rPr lang="en-US" dirty="0" err="1"/>
              <a:t>XT.</a:t>
            </a:r>
            <a:r>
              <a:rPr lang="en-US" dirty="0"/>
              <a:t> Causal relationship between obesity, lifestyle factors and risk of benign prostatic hyperplasia: a univariable and multivariable Mendelian randomization study. J </a:t>
            </a:r>
            <a:r>
              <a:rPr lang="en-US" dirty="0" err="1"/>
              <a:t>Transl</a:t>
            </a:r>
            <a:r>
              <a:rPr lang="en-US" dirty="0"/>
              <a:t> Med. 2022 Oct 29;20(1):495.</a:t>
            </a:r>
          </a:p>
          <a:p>
            <a:r>
              <a:rPr lang="en-US" dirty="0"/>
              <a:t>This study supports independent causal roles of high waist circumference, BMI and sedentary behavior in </a:t>
            </a:r>
            <a:r>
              <a:rPr lang="en-US" dirty="0" err="1"/>
              <a:t>BPH</a:t>
            </a:r>
            <a:r>
              <a:rPr lang="en-US" dirty="0"/>
              <a:t>. </a:t>
            </a:r>
          </a:p>
          <a:p>
            <a:endParaRPr lang="en-US" dirty="0"/>
          </a:p>
          <a:p>
            <a:r>
              <a:rPr lang="en-US" dirty="0" err="1"/>
              <a:t>Xue</a:t>
            </a:r>
            <a:r>
              <a:rPr lang="en-US" dirty="0"/>
              <a:t> B, Wu S, Sharkey C, </a:t>
            </a:r>
            <a:r>
              <a:rPr lang="en-US" dirty="0" err="1"/>
              <a:t>Tabatabaei</a:t>
            </a:r>
            <a:r>
              <a:rPr lang="en-US" dirty="0"/>
              <a:t> S, Wu CL, Tao Z, Cheng Z, Strand D, </a:t>
            </a:r>
            <a:r>
              <a:rPr lang="en-US" dirty="0" err="1"/>
              <a:t>Olumi</a:t>
            </a:r>
            <a:r>
              <a:rPr lang="en-US" dirty="0"/>
              <a:t> AF, Wang Z. Obesity-associated inflammation induces androgenic to estrogenic switch in the pros</a:t>
            </a:r>
          </a:p>
          <a:p>
            <a:endParaRPr lang="en-US" dirty="0"/>
          </a:p>
          <a:p>
            <a:r>
              <a:rPr lang="en-US" b="1" dirty="0"/>
              <a:t>Abstract </a:t>
            </a:r>
          </a:p>
          <a:p>
            <a:r>
              <a:rPr lang="en-US" b="1" dirty="0"/>
              <a:t>Background and objective: </a:t>
            </a:r>
            <a:r>
              <a:rPr lang="en-US" dirty="0"/>
              <a:t>Our patient cohort revealed that obesity is strongly associated with steroid-5</a:t>
            </a:r>
            <a:r>
              <a:rPr lang="el-GR" dirty="0"/>
              <a:t>α </a:t>
            </a:r>
            <a:r>
              <a:rPr lang="en-US" dirty="0"/>
              <a:t>reductase type 2 (SRD5A2) promoter methylation and reduced protein expression. The underlying mechanism of prostatic growth in this population is poorly understood. Here we addressed the question of how obesity, inflammation, and steroid hormones affect the development of benign prostatic hyperplasia (</a:t>
            </a:r>
            <a:r>
              <a:rPr lang="en-US" dirty="0" err="1"/>
              <a:t>BPH</a:t>
            </a:r>
            <a:r>
              <a:rPr lang="en-US" dirty="0"/>
              <a:t>). </a:t>
            </a:r>
          </a:p>
          <a:p>
            <a:r>
              <a:rPr lang="en-US" b="1" dirty="0"/>
              <a:t>Material and methods: </a:t>
            </a:r>
            <a:r>
              <a:rPr lang="en-US" dirty="0"/>
              <a:t>We used preadipocytes, macrophages, primary human prostatic stromal cells, prostate tissues from high-fat diet-induced obese mice, and 35 prostate specimens that were collected from patients who underwent transurethral resection of the prostate (</a:t>
            </a:r>
            <a:r>
              <a:rPr lang="en-US" dirty="0" err="1"/>
              <a:t>TURP</a:t>
            </a:r>
            <a:r>
              <a:rPr lang="en-US" dirty="0"/>
              <a:t>). RNA was isolated and quantified with RT-PCR. Genome DNA was extracted and SRD5A2 promoter methylation was determined. Sex hormones were determined by high-performance liquid chromatography-tandem mass spectrometry. Protein was extracted and determined by ELISA test. </a:t>
            </a:r>
          </a:p>
          <a:p>
            <a:r>
              <a:rPr lang="en-US" b="1" dirty="0"/>
              <a:t>Results: </a:t>
            </a:r>
            <a:r>
              <a:rPr lang="en-US" dirty="0"/>
              <a:t>In prostatic tissues with obesity, the levels of inflammatory mediators were elevated. SRD5A2 promoter methylation was promoted, but SRD5A2 expression was inhibited. Inflammatory mediators and saturated fatty acid synergistically regulated aromatase activity. Obesity promoted an androgenic to estrogenic switch in the prostate. </a:t>
            </a:r>
          </a:p>
          <a:p>
            <a:r>
              <a:rPr lang="en-US" b="1" dirty="0"/>
              <a:t>Conclusions: </a:t>
            </a:r>
            <a:r>
              <a:rPr lang="en-US" dirty="0"/>
              <a:t>Our findings suggest that obesity-associated inflammation induces androgenic to estrogenic switch in the prostate gland, which may serve as an effective strategy for alternative therapies for management of lower urinary tract symptoms associated with </a:t>
            </a:r>
            <a:r>
              <a:rPr lang="en-US" dirty="0" err="1"/>
              <a:t>BPH</a:t>
            </a:r>
            <a:r>
              <a:rPr lang="en-US" dirty="0"/>
              <a:t> in select individuals. </a:t>
            </a:r>
          </a:p>
          <a:p>
            <a:r>
              <a:rPr lang="en-US" dirty="0" err="1"/>
              <a:t>tate</a:t>
            </a:r>
            <a:r>
              <a:rPr lang="en-US" dirty="0"/>
              <a:t> gland. Prostate Cancer Prostatic Dis. 2020 Sep;23(3):465-474. </a:t>
            </a:r>
            <a:r>
              <a:rPr lang="en-US" dirty="0" err="1"/>
              <a:t>doi</a:t>
            </a:r>
            <a:r>
              <a:rPr lang="en-US" dirty="0"/>
              <a:t>: 10.1038/s41391-020-0208-4.</a:t>
            </a:r>
          </a:p>
        </p:txBody>
      </p:sp>
      <p:sp>
        <p:nvSpPr>
          <p:cNvPr id="4" name="Slide Number Placeholder 3"/>
          <p:cNvSpPr>
            <a:spLocks noGrp="1"/>
          </p:cNvSpPr>
          <p:nvPr>
            <p:ph type="sldNum" sz="quarter" idx="5"/>
          </p:nvPr>
        </p:nvSpPr>
        <p:spPr/>
        <p:txBody>
          <a:bodyPr/>
          <a:lstStyle/>
          <a:p>
            <a:fld id="{4BF6431F-3FA7-174F-BB55-46085FAA9EF2}" type="slidenum">
              <a:rPr lang="en-US" smtClean="0"/>
              <a:t>24</a:t>
            </a:fld>
            <a:endParaRPr lang="en-US"/>
          </a:p>
        </p:txBody>
      </p:sp>
    </p:spTree>
    <p:extLst>
      <p:ext uri="{BB962C8B-B14F-4D97-AF65-F5344CB8AC3E}">
        <p14:creationId xmlns:p14="http://schemas.microsoft.com/office/powerpoint/2010/main" val="2167966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Maserejian</a:t>
            </a:r>
            <a:r>
              <a:rPr lang="en-US" dirty="0"/>
              <a:t> NN, </a:t>
            </a:r>
            <a:r>
              <a:rPr lang="en-US" dirty="0" err="1"/>
              <a:t>Giovannucci</a:t>
            </a:r>
            <a:r>
              <a:rPr lang="en-US" dirty="0"/>
              <a:t> EL, </a:t>
            </a:r>
            <a:r>
              <a:rPr lang="en-US" dirty="0" err="1"/>
              <a:t>McKinlay</a:t>
            </a:r>
            <a:r>
              <a:rPr lang="en-US" dirty="0"/>
              <a:t> JB. Dietary macronutrients, cholesterol, and sodium and lower urinary tract symptoms in men. </a:t>
            </a:r>
            <a:r>
              <a:rPr lang="en-US" dirty="0" err="1"/>
              <a:t>Eur</a:t>
            </a:r>
            <a:r>
              <a:rPr lang="en-US" dirty="0"/>
              <a:t> Urol. 2009 May;55(5):1179-89.</a:t>
            </a:r>
          </a:p>
          <a:p>
            <a:endParaRPr lang="en-US" dirty="0"/>
          </a:p>
          <a:p>
            <a:r>
              <a:rPr lang="en-US" sz="1200" kern="1200" dirty="0">
                <a:solidFill>
                  <a:schemeClr val="tx1"/>
                </a:solidFill>
                <a:effectLst/>
                <a:latin typeface="+mn-lt"/>
                <a:ea typeface="+mn-ea"/>
                <a:cs typeface="+mn-cs"/>
              </a:rPr>
              <a:t>Sodium intake had a significant positive association with </a:t>
            </a:r>
            <a:r>
              <a:rPr lang="en-US" sz="1200" kern="1200" dirty="0" err="1">
                <a:solidFill>
                  <a:schemeClr val="tx1"/>
                </a:solidFill>
                <a:effectLst/>
                <a:latin typeface="+mn-lt"/>
                <a:ea typeface="+mn-ea"/>
                <a:cs typeface="+mn-cs"/>
              </a:rPr>
              <a:t>LUTS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ptrend</a:t>
            </a:r>
            <a:r>
              <a:rPr lang="en-US" sz="1200" kern="1200" dirty="0">
                <a:solidFill>
                  <a:schemeClr val="tx1"/>
                </a:solidFill>
                <a:effectLst/>
                <a:latin typeface="+mn-lt"/>
                <a:ea typeface="+mn-ea"/>
                <a:cs typeface="+mn-cs"/>
              </a:rPr>
              <a:t> = 0.007) and the</a:t>
            </a:r>
            <a:r>
              <a:rPr lang="en-US" dirty="0"/>
              <a:t/>
            </a:r>
            <a:br>
              <a:rPr lang="en-US" dirty="0"/>
            </a:br>
            <a:r>
              <a:rPr lang="en-US" sz="1200" kern="1200" dirty="0">
                <a:solidFill>
                  <a:schemeClr val="tx1"/>
                </a:solidFill>
                <a:effectLst/>
                <a:latin typeface="+mn-lt"/>
                <a:ea typeface="+mn-ea"/>
                <a:cs typeface="+mn-cs"/>
              </a:rPr>
              <a:t>continuous symptom score (</a:t>
            </a:r>
            <a:r>
              <a:rPr lang="en-US" sz="1200" kern="1200" dirty="0" err="1">
                <a:solidFill>
                  <a:schemeClr val="tx1"/>
                </a:solidFill>
                <a:effectLst/>
                <a:latin typeface="+mn-lt"/>
                <a:ea typeface="+mn-ea"/>
                <a:cs typeface="+mn-cs"/>
              </a:rPr>
              <a:t>ptrend</a:t>
            </a:r>
            <a:r>
              <a:rPr lang="en-US" sz="1200" kern="1200" dirty="0">
                <a:solidFill>
                  <a:schemeClr val="tx1"/>
                </a:solidFill>
                <a:effectLst/>
                <a:latin typeface="+mn-lt"/>
                <a:ea typeface="+mn-ea"/>
                <a:cs typeface="+mn-cs"/>
              </a:rPr>
              <a:t> = 0.02). Men in the highest quintile of sodium intake were</a:t>
            </a:r>
            <a:r>
              <a:rPr lang="en-US" dirty="0"/>
              <a:t/>
            </a:r>
            <a:br>
              <a:rPr lang="en-US" dirty="0"/>
            </a:br>
            <a:r>
              <a:rPr lang="en-US" sz="1200" kern="1200" dirty="0">
                <a:solidFill>
                  <a:schemeClr val="tx1"/>
                </a:solidFill>
                <a:effectLst/>
                <a:latin typeface="+mn-lt"/>
                <a:ea typeface="+mn-ea"/>
                <a:cs typeface="+mn-cs"/>
              </a:rPr>
              <a:t>more than twice as likely to report </a:t>
            </a:r>
            <a:r>
              <a:rPr lang="en-US" sz="1200" kern="1200" dirty="0" err="1">
                <a:solidFill>
                  <a:schemeClr val="tx1"/>
                </a:solidFill>
                <a:effectLst/>
                <a:latin typeface="+mn-lt"/>
                <a:ea typeface="+mn-ea"/>
                <a:cs typeface="+mn-cs"/>
              </a:rPr>
              <a:t>LUTS</a:t>
            </a:r>
            <a:r>
              <a:rPr lang="en-US" sz="1200" kern="1200" dirty="0">
                <a:solidFill>
                  <a:schemeClr val="tx1"/>
                </a:solidFill>
                <a:effectLst/>
                <a:latin typeface="+mn-lt"/>
                <a:ea typeface="+mn-ea"/>
                <a:cs typeface="+mn-cs"/>
              </a:rPr>
              <a:t> as men in the lowest quintile (OR = 2.25; 95% CI,</a:t>
            </a:r>
            <a:r>
              <a:rPr lang="en-US" dirty="0"/>
              <a:t/>
            </a:r>
            <a:br>
              <a:rPr lang="en-US" dirty="0"/>
            </a:br>
            <a:r>
              <a:rPr lang="en-US" sz="1200" kern="1200" dirty="0">
                <a:solidFill>
                  <a:schemeClr val="tx1"/>
                </a:solidFill>
                <a:effectLst/>
                <a:latin typeface="+mn-lt"/>
                <a:ea typeface="+mn-ea"/>
                <a:cs typeface="+mn-cs"/>
              </a:rPr>
              <a:t>1.26–4.03; p = 0.006; sensitivity analyses: OR = 2.11; 95% CI, 1.15–3.84; p = 0.02). The</a:t>
            </a:r>
            <a:r>
              <a:rPr lang="en-US" dirty="0"/>
              <a:t/>
            </a:r>
            <a:br>
              <a:rPr lang="en-US" dirty="0"/>
            </a:br>
            <a:r>
              <a:rPr lang="en-US" sz="1200" kern="1200" dirty="0">
                <a:solidFill>
                  <a:schemeClr val="tx1"/>
                </a:solidFill>
                <a:effectLst/>
                <a:latin typeface="+mn-lt"/>
                <a:ea typeface="+mn-ea"/>
                <a:cs typeface="+mn-cs"/>
              </a:rPr>
              <a:t>difference between the highest and lowest quintiles, which was on average approximately 1500</a:t>
            </a:r>
            <a:r>
              <a:rPr lang="en-US" dirty="0"/>
              <a:t/>
            </a:r>
            <a:br>
              <a:rPr lang="en-US" dirty="0"/>
            </a:br>
            <a:r>
              <a:rPr lang="en-US" sz="1200" kern="1200" dirty="0" err="1">
                <a:solidFill>
                  <a:schemeClr val="tx1"/>
                </a:solidFill>
                <a:effectLst/>
                <a:latin typeface="+mn-lt"/>
                <a:ea typeface="+mn-ea"/>
                <a:cs typeface="+mn-cs"/>
              </a:rPr>
              <a:t>Maserejian</a:t>
            </a:r>
            <a:r>
              <a:rPr lang="en-US" sz="1200" kern="1200" dirty="0">
                <a:solidFill>
                  <a:schemeClr val="tx1"/>
                </a:solidFill>
                <a:effectLst/>
                <a:latin typeface="+mn-lt"/>
                <a:ea typeface="+mn-ea"/>
                <a:cs typeface="+mn-cs"/>
              </a:rPr>
              <a:t> et al. Page 4</a:t>
            </a:r>
            <a:r>
              <a:rPr lang="en-US" dirty="0"/>
              <a:t/>
            </a:r>
            <a:br>
              <a:rPr lang="en-US" dirty="0"/>
            </a:br>
            <a:r>
              <a:rPr lang="en-US" sz="1200" kern="1200" dirty="0" err="1">
                <a:solidFill>
                  <a:schemeClr val="tx1"/>
                </a:solidFill>
                <a:effectLst/>
                <a:latin typeface="+mn-lt"/>
                <a:ea typeface="+mn-ea"/>
                <a:cs typeface="+mn-cs"/>
              </a:rPr>
              <a:t>Eur</a:t>
            </a:r>
            <a:r>
              <a:rPr lang="en-US" sz="1200" kern="1200" dirty="0">
                <a:solidFill>
                  <a:schemeClr val="tx1"/>
                </a:solidFill>
                <a:effectLst/>
                <a:latin typeface="+mn-lt"/>
                <a:ea typeface="+mn-ea"/>
                <a:cs typeface="+mn-cs"/>
              </a:rPr>
              <a:t> Urol. Author manuscript; available in PMC 2010 May 1.</a:t>
            </a:r>
            <a:r>
              <a:rPr lang="en-US" dirty="0"/>
              <a:t/>
            </a:r>
            <a:br>
              <a:rPr lang="en-US" dirty="0"/>
            </a:br>
            <a:r>
              <a:rPr lang="en-US" sz="1200" kern="1200" dirty="0">
                <a:solidFill>
                  <a:schemeClr val="tx1"/>
                </a:solidFill>
                <a:effectLst/>
                <a:latin typeface="+mn-lt"/>
                <a:ea typeface="+mn-ea"/>
                <a:cs typeface="+mn-cs"/>
              </a:rPr>
              <a:t>NIH-PA Author Manuscript NIH-PA Author Manuscript NIH-PA Author Manuscript</a:t>
            </a:r>
            <a:endParaRPr lang="en-US" dirty="0">
              <a:effectLst/>
            </a:endParaRPr>
          </a:p>
          <a:p>
            <a:r>
              <a:rPr lang="en-US" sz="1200" kern="1200" dirty="0">
                <a:solidFill>
                  <a:schemeClr val="tx1"/>
                </a:solidFill>
                <a:effectLst/>
                <a:latin typeface="+mn-lt"/>
                <a:ea typeface="+mn-ea"/>
                <a:cs typeface="+mn-cs"/>
              </a:rPr>
              <a:t>mg of sodium (approximately two-thirds of a teaspoon of salt), was associated with an increase</a:t>
            </a:r>
            <a:r>
              <a:rPr lang="en-US" dirty="0"/>
              <a:t/>
            </a:r>
            <a:br>
              <a:rPr lang="en-US" dirty="0"/>
            </a:br>
            <a:r>
              <a:rPr lang="en-US" sz="1200" kern="1200" dirty="0">
                <a:solidFill>
                  <a:schemeClr val="tx1"/>
                </a:solidFill>
                <a:effectLst/>
                <a:latin typeface="+mn-lt"/>
                <a:ea typeface="+mn-ea"/>
                <a:cs typeface="+mn-cs"/>
              </a:rPr>
              <a:t>in symptom score of 1.1 points (p = 0.03). The linear trend was particularly strong for storage</a:t>
            </a:r>
            <a:r>
              <a:rPr lang="en-US" dirty="0"/>
              <a:t/>
            </a:r>
            <a:br>
              <a:rPr lang="en-US" dirty="0"/>
            </a:br>
            <a:r>
              <a:rPr lang="en-US" sz="1200" kern="1200" dirty="0">
                <a:solidFill>
                  <a:schemeClr val="tx1"/>
                </a:solidFill>
                <a:effectLst/>
                <a:latin typeface="+mn-lt"/>
                <a:ea typeface="+mn-ea"/>
                <a:cs typeface="+mn-cs"/>
              </a:rPr>
              <a:t>symptoms (</a:t>
            </a:r>
            <a:r>
              <a:rPr lang="en-US" sz="1200" kern="1200" dirty="0" err="1">
                <a:solidFill>
                  <a:schemeClr val="tx1"/>
                </a:solidFill>
                <a:effectLst/>
                <a:latin typeface="+mn-lt"/>
                <a:ea typeface="+mn-ea"/>
                <a:cs typeface="+mn-cs"/>
              </a:rPr>
              <a:t>ptrend</a:t>
            </a:r>
            <a:r>
              <a:rPr lang="en-US" sz="1200" kern="1200" dirty="0">
                <a:solidFill>
                  <a:schemeClr val="tx1"/>
                </a:solidFill>
                <a:effectLst/>
                <a:latin typeface="+mn-lt"/>
                <a:ea typeface="+mn-ea"/>
                <a:cs typeface="+mn-cs"/>
              </a:rPr>
              <a:t> = 0.004). No consistent association emerged between sodium intake and</a:t>
            </a:r>
            <a:r>
              <a:rPr lang="en-US" dirty="0"/>
              <a:t/>
            </a:r>
            <a:br>
              <a:rPr lang="en-US" dirty="0"/>
            </a:br>
            <a:r>
              <a:rPr lang="en-US" sz="1200" kern="1200" dirty="0">
                <a:solidFill>
                  <a:schemeClr val="tx1"/>
                </a:solidFill>
                <a:effectLst/>
                <a:latin typeface="+mn-lt"/>
                <a:ea typeface="+mn-ea"/>
                <a:cs typeface="+mn-cs"/>
              </a:rPr>
              <a:t>voiding symptoms</a:t>
            </a:r>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25</a:t>
            </a:fld>
            <a:endParaRPr lang="en-US"/>
          </a:p>
        </p:txBody>
      </p:sp>
    </p:spTree>
    <p:extLst>
      <p:ext uri="{BB962C8B-B14F-4D97-AF65-F5344CB8AC3E}">
        <p14:creationId xmlns:p14="http://schemas.microsoft.com/office/powerpoint/2010/main" val="2211623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Helal</a:t>
            </a:r>
            <a:r>
              <a:rPr lang="en-US" dirty="0"/>
              <a:t> AM, Abdel-Latif MS, </a:t>
            </a:r>
            <a:r>
              <a:rPr lang="en-US" dirty="0" err="1"/>
              <a:t>Abomughaid</a:t>
            </a:r>
            <a:r>
              <a:rPr lang="en-US" dirty="0"/>
              <a:t> MM, </a:t>
            </a:r>
            <a:r>
              <a:rPr lang="en-US" dirty="0" err="1"/>
              <a:t>Ghareeb</a:t>
            </a:r>
            <a:r>
              <a:rPr lang="en-US" dirty="0"/>
              <a:t> DA, El-Sayed MM. Potential therapeutic effects of Ulva </a:t>
            </a:r>
            <a:r>
              <a:rPr lang="en-US" dirty="0" err="1"/>
              <a:t>lactuca</a:t>
            </a:r>
            <a:r>
              <a:rPr lang="en-US" dirty="0"/>
              <a:t> water fraction on monosodium glutamate-induced testicular and prostatic tissue damage in rats. Environ Sci </a:t>
            </a:r>
            <a:r>
              <a:rPr lang="en-US" dirty="0" err="1"/>
              <a:t>Pollut</a:t>
            </a:r>
            <a:r>
              <a:rPr lang="en-US" dirty="0"/>
              <a:t> Res Int. 2021 Jun;28(23):29629-29642.</a:t>
            </a:r>
          </a:p>
          <a:p>
            <a:r>
              <a:rPr lang="en-US" dirty="0"/>
              <a:t>Male infertility is considered one of the most critical health problems that are expected to expand worldwide. Ulva </a:t>
            </a:r>
            <a:r>
              <a:rPr lang="en-US" dirty="0" err="1"/>
              <a:t>lactuca</a:t>
            </a:r>
            <a:r>
              <a:rPr lang="en-US" dirty="0"/>
              <a:t> is a species of green seaweeds which is known to be a rich source of many important nutrients. Accordingly, this study is designated to investigate the therapeutic role of Ulva </a:t>
            </a:r>
            <a:r>
              <a:rPr lang="en-US" dirty="0" err="1"/>
              <a:t>lactuca</a:t>
            </a:r>
            <a:r>
              <a:rPr lang="en-US" dirty="0"/>
              <a:t> water fraction (UL) against monosodium glutamate (MSG)-induced male reproductive system disorders in male rats. Ulva </a:t>
            </a:r>
            <a:r>
              <a:rPr lang="en-US" dirty="0" err="1"/>
              <a:t>lactuca</a:t>
            </a:r>
            <a:r>
              <a:rPr lang="en-US" dirty="0"/>
              <a:t> methanolic crude extract was prepared firstly, and then water-dissolved compounds of this crude methanolic extract were separated. Ulva </a:t>
            </a:r>
            <a:r>
              <a:rPr lang="en-US" dirty="0" err="1"/>
              <a:t>lactuca</a:t>
            </a:r>
            <a:r>
              <a:rPr lang="en-US" dirty="0"/>
              <a:t> water fraction active phenolic compounds were determined using high-performance liquid chromatography (HPLC). Thirty-two male rats were divided equally into four groups; male infertility was induced in sixteen experimental animals by MSG at dose of 15 mg/Kg for 45 days. Eight infertile animals were treated with 100 mg/Kg of Ulva </a:t>
            </a:r>
            <a:r>
              <a:rPr lang="en-US" dirty="0" err="1"/>
              <a:t>lactuca</a:t>
            </a:r>
            <a:r>
              <a:rPr lang="en-US" dirty="0"/>
              <a:t> water fraction for 30 days. The rest of the animals were divided into two control groups; one control group (eight animals) was used to study the effect of UL on healthy rats at dose of 100 mg/Kg for 30 days and healthy control group (eight animals). Semen quality parameters (concentration and motility ratio), serum testosterone, prostate-specific antigen (PSA), and phosphatases were estimated by using standard protocols. Moreover, prooxidants and endogenous antioxidant enzymes were measured in prostate and testis homogenates. In addition, relative expression of pro-inflammatory genes (inducible nitric oxide synthase (</a:t>
            </a:r>
            <a:r>
              <a:rPr lang="en-US" dirty="0" err="1"/>
              <a:t>i</a:t>
            </a:r>
            <a:r>
              <a:rPr lang="en-US" dirty="0"/>
              <a:t>-NOS), cyclooxygenase-2 (COX-2), tumor necrosis factor-</a:t>
            </a:r>
            <a:r>
              <a:rPr lang="el-GR" dirty="0"/>
              <a:t>α </a:t>
            </a:r>
            <a:r>
              <a:rPr lang="en-US" dirty="0"/>
              <a:t>alpha (TNF-</a:t>
            </a:r>
            <a:r>
              <a:rPr lang="el-GR" dirty="0"/>
              <a:t>α), </a:t>
            </a:r>
            <a:r>
              <a:rPr lang="en-US" dirty="0"/>
              <a:t>and tumor protein (P53)) were assessed in testicular and prostatic tissues. Finally, histological alterations were measured by hematoxylin and eosin (</a:t>
            </a:r>
            <a:r>
              <a:rPr lang="en-US" dirty="0" err="1"/>
              <a:t>H&amp;E</a:t>
            </a:r>
            <a:r>
              <a:rPr lang="en-US" dirty="0"/>
              <a:t>) stain. Results revealed that Ulva </a:t>
            </a:r>
            <a:r>
              <a:rPr lang="en-US" dirty="0" err="1"/>
              <a:t>lactuca</a:t>
            </a:r>
            <a:r>
              <a:rPr lang="en-US" dirty="0"/>
              <a:t> water fraction contains active phenolic constituents responsible for its antioxidant bioactivity. Oral administration of MSG significantly induced histological alterations. Oxidative stress was observed with elevated levels of nitric oxide (NO), </a:t>
            </a:r>
            <a:r>
              <a:rPr lang="en-US" dirty="0" err="1"/>
              <a:t>thiobarbituric</a:t>
            </a:r>
            <a:r>
              <a:rPr lang="en-US" dirty="0"/>
              <a:t> acid reactive substances (</a:t>
            </a:r>
            <a:r>
              <a:rPr lang="en-US" dirty="0" err="1"/>
              <a:t>TBARS</a:t>
            </a:r>
            <a:r>
              <a:rPr lang="en-US" dirty="0"/>
              <a:t>), and xanthine oxidase (XO) activity in both testis and prostate tissues. MSG adversely affected prostate function via elevation of PSA, prostatic acid phosphatases (</a:t>
            </a:r>
            <a:r>
              <a:rPr lang="en-US" dirty="0" err="1"/>
              <a:t>PAPs</a:t>
            </a:r>
            <a:r>
              <a:rPr lang="en-US" dirty="0"/>
              <a:t>), and total acid phosphatases (</a:t>
            </a:r>
            <a:r>
              <a:rPr lang="en-US" dirty="0" err="1"/>
              <a:t>TAPs</a:t>
            </a:r>
            <a:r>
              <a:rPr lang="en-US" dirty="0"/>
              <a:t>). In addition, it upregulated pro-inflammatory genes in testis and prostate tissues. Meanwhile, MSG reduced serum testosterone, semen quality, and antioxidant enzyme activities (glutathione peroxidase (</a:t>
            </a:r>
            <a:r>
              <a:rPr lang="en-US" dirty="0" err="1"/>
              <a:t>GPx</a:t>
            </a:r>
            <a:r>
              <a:rPr lang="en-US" dirty="0"/>
              <a:t>), glutathione-s-transferase (GST), and superoxide dismutase (SOD)). Treatment with UL notably ameliorated the state of oxidative stress and downregulated the expression of pro-inflammatory gene markers. This study highlighted the potential efficacy of Ulva </a:t>
            </a:r>
            <a:r>
              <a:rPr lang="en-US" dirty="0" err="1"/>
              <a:t>lactuca</a:t>
            </a:r>
            <a:r>
              <a:rPr lang="en-US" dirty="0"/>
              <a:t> water fraction on MSG-induced male infertility in rats. Therapeutic effect of UL on oxidative stress and inflammation induced by MSG in testicular and prostatic tissues. </a:t>
            </a:r>
          </a:p>
          <a:p>
            <a:endParaRPr lang="en-US" dirty="0"/>
          </a:p>
          <a:p>
            <a:r>
              <a:rPr lang="en-US" dirty="0" err="1"/>
              <a:t>Kolva</a:t>
            </a:r>
            <a:r>
              <a:rPr lang="en-US" dirty="0"/>
              <a:t>, AC "Potential MSG Side Effects Including </a:t>
            </a:r>
            <a:r>
              <a:rPr lang="en-US" dirty="0" err="1"/>
              <a:t>BPH</a:t>
            </a:r>
            <a:r>
              <a:rPr lang="en-US" dirty="0"/>
              <a:t> Symptom Outbreaks." 7 Oct. 2010 </a:t>
            </a:r>
            <a:r>
              <a:rPr lang="en-US" i="1" dirty="0" err="1"/>
              <a:t>EzineArticles.com</a:t>
            </a:r>
            <a:r>
              <a:rPr lang="en-US" i="1" dirty="0"/>
              <a:t>.</a:t>
            </a:r>
            <a:r>
              <a:rPr lang="en-US" dirty="0"/>
              <a:t> 18 Jun. 2023 </a:t>
            </a:r>
          </a:p>
          <a:p>
            <a:endParaRPr lang="en-US" dirty="0"/>
          </a:p>
          <a:p>
            <a:r>
              <a:rPr lang="en-US" dirty="0" err="1"/>
              <a:t>Olowofolahan</a:t>
            </a:r>
            <a:r>
              <a:rPr lang="en-US" dirty="0"/>
              <a:t> AO, Adeosun OA, </a:t>
            </a:r>
            <a:r>
              <a:rPr lang="en-US" dirty="0" err="1"/>
              <a:t>Olorunsogo</a:t>
            </a:r>
            <a:r>
              <a:rPr lang="en-US" dirty="0"/>
              <a:t> </a:t>
            </a:r>
            <a:r>
              <a:rPr lang="en-US" dirty="0" err="1"/>
              <a:t>OO</a:t>
            </a:r>
            <a:r>
              <a:rPr lang="en-US" dirty="0"/>
              <a:t>. Monosodium Glutamate Induces Cytotoxicity in Rat Liver via Mitochondrial Permeability Transition Pore Opening. Cell </a:t>
            </a:r>
            <a:r>
              <a:rPr lang="en-US" dirty="0" err="1"/>
              <a:t>Biochem</a:t>
            </a:r>
            <a:r>
              <a:rPr lang="en-US" dirty="0"/>
              <a:t> </a:t>
            </a:r>
            <a:r>
              <a:rPr lang="en-US" dirty="0" err="1"/>
              <a:t>Biophys</a:t>
            </a:r>
            <a:r>
              <a:rPr lang="en-US" dirty="0"/>
              <a:t>. 2020 Dec;78(4):429-437.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Monosodium glutamate (MSG) is a major food additive used as a flavor enhancer. A lot of controversies have been generated over the use of MSG. The present study therefore investigated whether MSG would induce cytotoxicity via the induction of mitochondrial permeability transition (</a:t>
            </a:r>
            <a:r>
              <a:rPr lang="en-US" dirty="0" err="1"/>
              <a:t>mPT</a:t>
            </a:r>
            <a:r>
              <a:rPr lang="en-US" dirty="0"/>
              <a:t>) pore opening. 36 male albino rats were used for this study. The rats were equally divided into six groups: group I is the control while group II, III, IV, V, and VI were orally treated with MSG (25, 50, 100, 200, and 400 mg/kg) daily for 28 days. The opening of the pore, cytochrome c release, mitochondrial ATPase activity, mitochondrial lipid peroxidation and hepatic DNA fragmentation were determined spectrophotometrically. Histological assessment of prostate and brain was carried out. The results show that MSG at concentrations ≤30 µg/ml did not induce </a:t>
            </a:r>
            <a:r>
              <a:rPr lang="en-US" dirty="0" err="1"/>
              <a:t>mPT</a:t>
            </a:r>
            <a:r>
              <a:rPr lang="en-US" dirty="0"/>
              <a:t> pore opening while higher concentrations caused significant induction of pore opening. Also, at lower doses (25 and 50 mg/kg), MSG did not cause any significant induction of </a:t>
            </a:r>
            <a:r>
              <a:rPr lang="en-US" dirty="0" err="1"/>
              <a:t>mPT</a:t>
            </a:r>
            <a:r>
              <a:rPr lang="en-US" dirty="0"/>
              <a:t> pore opening while at higher doses, there were significant induction of pore opening. Similar trend of results was recorded for cytochrome c release, mitochondrial ATPase activity and lipid peroxidation. The histological results show that at low doses (25 and 50 mg/kg), no significant lesion was observed while </a:t>
            </a:r>
            <a:r>
              <a:rPr lang="en-US" b="1" dirty="0"/>
              <a:t>higher doses caused benign prostatic hyperplasia (</a:t>
            </a:r>
            <a:r>
              <a:rPr lang="en-US" b="1" dirty="0" err="1"/>
              <a:t>BPH</a:t>
            </a:r>
            <a:r>
              <a:rPr lang="en-US" b="1" dirty="0"/>
              <a:t>) </a:t>
            </a:r>
            <a:r>
              <a:rPr lang="en-US" dirty="0"/>
              <a:t>in the prostate and necrotic damage in the brain. MSG administration at low dose is tolerable while high doses induce cytotoxicity via </a:t>
            </a:r>
            <a:r>
              <a:rPr lang="en-US" dirty="0" err="1"/>
              <a:t>mPT</a:t>
            </a:r>
            <a:r>
              <a:rPr lang="en-US" dirty="0"/>
              <a:t> pore opening. </a:t>
            </a:r>
          </a:p>
          <a:p>
            <a:endParaRPr lang="en-US" dirty="0"/>
          </a:p>
          <a:p>
            <a:endParaRPr lang="en-US" dirty="0"/>
          </a:p>
        </p:txBody>
      </p:sp>
      <p:sp>
        <p:nvSpPr>
          <p:cNvPr id="4" name="Slide Number Placeholder 3"/>
          <p:cNvSpPr>
            <a:spLocks noGrp="1"/>
          </p:cNvSpPr>
          <p:nvPr>
            <p:ph type="sldNum" sz="quarter" idx="5"/>
          </p:nvPr>
        </p:nvSpPr>
        <p:spPr/>
        <p:txBody>
          <a:bodyPr/>
          <a:lstStyle/>
          <a:p>
            <a:fld id="{7737CC0F-D560-3248-A44C-CDE6425ADCBF}" type="slidenum">
              <a:rPr lang="en-US" smtClean="0"/>
              <a:t>26</a:t>
            </a:fld>
            <a:endParaRPr lang="en-US"/>
          </a:p>
        </p:txBody>
      </p:sp>
    </p:spTree>
    <p:extLst>
      <p:ext uri="{BB962C8B-B14F-4D97-AF65-F5344CB8AC3E}">
        <p14:creationId xmlns:p14="http://schemas.microsoft.com/office/powerpoint/2010/main" val="2783162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Arch </a:t>
            </a:r>
            <a:r>
              <a:rPr lang="en-US" dirty="0" err="1"/>
              <a:t>Esp</a:t>
            </a:r>
            <a:r>
              <a:rPr lang="en-US" dirty="0"/>
              <a:t> </a:t>
            </a:r>
            <a:r>
              <a:rPr lang="en-US" dirty="0" err="1"/>
              <a:t>Urol</a:t>
            </a:r>
            <a:endParaRPr lang="en-US" dirty="0"/>
          </a:p>
          <a:p>
            <a:endParaRPr lang="en-US" dirty="0"/>
          </a:p>
          <a:p>
            <a:r>
              <a:rPr lang="en-US" dirty="0"/>
              <a:t>. 2003 May;56(4):355-8.</a:t>
            </a:r>
          </a:p>
          <a:p>
            <a:r>
              <a:rPr lang="en-US" dirty="0"/>
              <a:t>[Relation between hypertension and clinical cases of benign prostatic hyperplasia]</a:t>
            </a:r>
          </a:p>
          <a:p>
            <a:r>
              <a:rPr lang="en-US" dirty="0"/>
              <a:t>[Article in Spanish]</a:t>
            </a:r>
          </a:p>
          <a:p>
            <a:r>
              <a:rPr lang="en-US" dirty="0"/>
              <a:t>José Antonio Nicolás Torralba  1 , Jesús </a:t>
            </a:r>
            <a:r>
              <a:rPr lang="en-US" dirty="0" err="1"/>
              <a:t>Tornero</a:t>
            </a:r>
            <a:r>
              <a:rPr lang="en-US" dirty="0"/>
              <a:t> Ruiz, Vicente </a:t>
            </a:r>
            <a:r>
              <a:rPr lang="en-US" dirty="0" err="1"/>
              <a:t>Bañón</a:t>
            </a:r>
            <a:r>
              <a:rPr lang="en-US" dirty="0"/>
              <a:t> Pérez, Gerardo Server Pastor, Pedro López </a:t>
            </a:r>
            <a:r>
              <a:rPr lang="en-US" dirty="0" err="1"/>
              <a:t>Cubillana</a:t>
            </a:r>
            <a:r>
              <a:rPr lang="en-US" dirty="0"/>
              <a:t>, Mariano Pérez Albacete</a:t>
            </a:r>
          </a:p>
          <a:p>
            <a:r>
              <a:rPr lang="en-US" dirty="0"/>
              <a:t>Affiliations</a:t>
            </a:r>
          </a:p>
          <a:p>
            <a:endParaRPr lang="en-US" dirty="0"/>
          </a:p>
          <a:p>
            <a:r>
              <a:rPr lang="en-US" dirty="0"/>
              <a:t>    </a:t>
            </a:r>
            <a:r>
              <a:rPr lang="en-US" dirty="0" err="1"/>
              <a:t>PMID</a:t>
            </a:r>
            <a:r>
              <a:rPr lang="en-US" dirty="0"/>
              <a:t>: 12830607 </a:t>
            </a:r>
          </a:p>
          <a:p>
            <a:endParaRPr lang="en-US" dirty="0"/>
          </a:p>
          <a:p>
            <a:r>
              <a:rPr lang="en-US" dirty="0"/>
              <a:t>Abstract</a:t>
            </a:r>
          </a:p>
          <a:p>
            <a:endParaRPr lang="en-US" dirty="0"/>
          </a:p>
          <a:p>
            <a:r>
              <a:rPr lang="en-US" dirty="0"/>
              <a:t>Objectives: To confirm the relationship between hypertension and lower urinary tract symptoms (</a:t>
            </a:r>
            <a:r>
              <a:rPr lang="en-US" dirty="0" err="1"/>
              <a:t>LUTS</a:t>
            </a:r>
            <a:r>
              <a:rPr lang="en-US" dirty="0"/>
              <a:t>) in our environment, and to evaluate the association between hypertension and </a:t>
            </a:r>
            <a:r>
              <a:rPr lang="en-US" dirty="0" err="1"/>
              <a:t>LUTS</a:t>
            </a:r>
            <a:r>
              <a:rPr lang="en-US" dirty="0"/>
              <a:t> secondary to benign prostatic hypertrophy (</a:t>
            </a:r>
            <a:r>
              <a:rPr lang="en-US" dirty="0" err="1"/>
              <a:t>BPH</a:t>
            </a:r>
            <a:r>
              <a:rPr lang="en-US" dirty="0"/>
              <a:t>).</a:t>
            </a:r>
          </a:p>
          <a:p>
            <a:endParaRPr lang="en-US" dirty="0"/>
          </a:p>
          <a:p>
            <a:r>
              <a:rPr lang="en-US" dirty="0"/>
              <a:t>Methods: We prospectively studied during 3 months all male patients older than 50 years (163 patients) </a:t>
            </a:r>
            <a:r>
              <a:rPr lang="en-US" dirty="0" err="1"/>
              <a:t>analysing</a:t>
            </a:r>
            <a:r>
              <a:rPr lang="en-US" dirty="0"/>
              <a:t> previous medical history, </a:t>
            </a:r>
            <a:r>
              <a:rPr lang="en-US" dirty="0" err="1"/>
              <a:t>IPSS</a:t>
            </a:r>
            <a:r>
              <a:rPr lang="en-US" dirty="0"/>
              <a:t>, digital rectal examination, urine sediment, basic biochemical profile, PSA, uroflowmetry, and urinary tract ultrasound. Patients with neurological diseases, previous pelvic trauma, diabetes mellitus, suspicious digital rectal examination, abnormal PSA, or under treatment with alpha blockers, antidepressants, finasteride or antipsychotic drugs were excluded.</a:t>
            </a:r>
          </a:p>
          <a:p>
            <a:endParaRPr lang="en-US" dirty="0"/>
          </a:p>
          <a:p>
            <a:r>
              <a:rPr lang="en-US" dirty="0"/>
              <a:t>Results: From a total of 163 patients 113 were classified as suffering clinical </a:t>
            </a:r>
            <a:r>
              <a:rPr lang="en-US" dirty="0" err="1"/>
              <a:t>BPH</a:t>
            </a:r>
            <a:r>
              <a:rPr lang="en-US" dirty="0"/>
              <a:t> (</a:t>
            </a:r>
            <a:r>
              <a:rPr lang="en-US" dirty="0" err="1"/>
              <a:t>LUTS</a:t>
            </a:r>
            <a:r>
              <a:rPr lang="en-US" dirty="0"/>
              <a:t>, prostate greater than 30 gm, and uroflowmetry &lt; 15 ml/sec), and 75 as hypertensive. Among 75 hypertensive patients 31 presented </a:t>
            </a:r>
            <a:r>
              <a:rPr lang="en-US" dirty="0" err="1"/>
              <a:t>IPSS</a:t>
            </a:r>
            <a:r>
              <a:rPr lang="en-US" dirty="0"/>
              <a:t> greater than 7 (41.3%) in comparison to 20 out of 88 non hypertensive patients (22.7%), being the difference statistically significant.</a:t>
            </a:r>
          </a:p>
          <a:p>
            <a:endParaRPr lang="en-US" dirty="0"/>
          </a:p>
          <a:p>
            <a:r>
              <a:rPr lang="en-US" dirty="0"/>
              <a:t>Conclusions: Our study confirms what has been previously reported by other authors, that there is a statistically significant relationship between hypertension and </a:t>
            </a:r>
            <a:r>
              <a:rPr lang="en-US" dirty="0" err="1"/>
              <a:t>LUTS</a:t>
            </a:r>
            <a:r>
              <a:rPr lang="en-US" dirty="0"/>
              <a:t> secondary to </a:t>
            </a:r>
            <a:r>
              <a:rPr lang="en-US" dirty="0" err="1"/>
              <a:t>BPH</a:t>
            </a:r>
            <a:r>
              <a:rPr lang="en-US" dirty="0"/>
              <a:t>.</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27</a:t>
            </a:fld>
            <a:endParaRPr lang="en-US"/>
          </a:p>
        </p:txBody>
      </p:sp>
    </p:spTree>
    <p:extLst>
      <p:ext uri="{BB962C8B-B14F-4D97-AF65-F5344CB8AC3E}">
        <p14:creationId xmlns:p14="http://schemas.microsoft.com/office/powerpoint/2010/main" val="3444383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Zhao MJ, Huang Q, Wang </a:t>
            </a:r>
            <a:r>
              <a:rPr lang="en-US" dirty="0" err="1"/>
              <a:t>XH</a:t>
            </a:r>
            <a:r>
              <a:rPr lang="en-US" dirty="0"/>
              <a:t>, Ren </a:t>
            </a:r>
            <a:r>
              <a:rPr lang="en-US" dirty="0" err="1"/>
              <a:t>XY</a:t>
            </a:r>
            <a:r>
              <a:rPr lang="en-US" dirty="0"/>
              <a:t>, </a:t>
            </a:r>
            <a:r>
              <a:rPr lang="en-US" dirty="0" err="1"/>
              <a:t>Jin</a:t>
            </a:r>
            <a:r>
              <a:rPr lang="en-US" dirty="0"/>
              <a:t> </a:t>
            </a:r>
            <a:r>
              <a:rPr lang="en-US" dirty="0" err="1"/>
              <a:t>YH</a:t>
            </a:r>
            <a:r>
              <a:rPr lang="en-US" dirty="0"/>
              <a:t>, Zeng </a:t>
            </a:r>
            <a:r>
              <a:rPr lang="en-US" dirty="0" err="1"/>
              <a:t>XT.</a:t>
            </a:r>
            <a:r>
              <a:rPr lang="en-US" dirty="0"/>
              <a:t> Comparing clinical parameters of abnormal and normal fasting blood glucose in benign prostatic hyperplasia patients. Aging Male. 2020 Dec;23(5):655-662. </a:t>
            </a:r>
          </a:p>
          <a:p>
            <a:r>
              <a:rPr lang="en-US" dirty="0"/>
              <a:t> Abstract</a:t>
            </a:r>
          </a:p>
          <a:p>
            <a:endParaRPr lang="en-US" dirty="0"/>
          </a:p>
          <a:p>
            <a:r>
              <a:rPr lang="en-US" dirty="0"/>
              <a:t>Objective: To investigate the correlation of clinical measurements on normal and abnormal fasting blood glucose (</a:t>
            </a:r>
            <a:r>
              <a:rPr lang="en-US" dirty="0" err="1"/>
              <a:t>FBG</a:t>
            </a:r>
            <a:r>
              <a:rPr lang="en-US" dirty="0"/>
              <a:t>) with benign prostatic hyperplasia (</a:t>
            </a:r>
            <a:r>
              <a:rPr lang="en-US" dirty="0" err="1"/>
              <a:t>BPH</a:t>
            </a:r>
            <a:r>
              <a:rPr lang="en-US" dirty="0"/>
              <a:t>).</a:t>
            </a:r>
          </a:p>
          <a:p>
            <a:endParaRPr lang="en-US" dirty="0"/>
          </a:p>
          <a:p>
            <a:r>
              <a:rPr lang="en-US" dirty="0"/>
              <a:t>Methods: From September 2016 to January 2018, 771 </a:t>
            </a:r>
            <a:r>
              <a:rPr lang="en-US" dirty="0" err="1"/>
              <a:t>BPH</a:t>
            </a:r>
            <a:r>
              <a:rPr lang="en-US" dirty="0"/>
              <a:t> patients were enrolled for further selection. The eligible patients were divided into normal </a:t>
            </a:r>
            <a:r>
              <a:rPr lang="en-US" dirty="0" err="1"/>
              <a:t>FBG</a:t>
            </a:r>
            <a:r>
              <a:rPr lang="en-US" dirty="0"/>
              <a:t>, impaired fasting glucose (</a:t>
            </a:r>
            <a:r>
              <a:rPr lang="en-US" dirty="0" err="1"/>
              <a:t>IFG</a:t>
            </a:r>
            <a:r>
              <a:rPr lang="en-US" dirty="0"/>
              <a:t>), and high risk of type 2 diabetes mellitus (HR-T2DM) groups. Then, relevant parameters were compared among these three groups using Pearson's correlation coefficient.</a:t>
            </a:r>
          </a:p>
          <a:p>
            <a:endParaRPr lang="en-US" dirty="0"/>
          </a:p>
          <a:p>
            <a:r>
              <a:rPr lang="en-US" dirty="0"/>
              <a:t>Results: Finally including 443 patients with normal </a:t>
            </a:r>
            <a:r>
              <a:rPr lang="en-US" dirty="0" err="1"/>
              <a:t>FBG</a:t>
            </a:r>
            <a:r>
              <a:rPr lang="en-US" dirty="0"/>
              <a:t>, 113 with </a:t>
            </a:r>
            <a:r>
              <a:rPr lang="en-US" dirty="0" err="1"/>
              <a:t>IFG</a:t>
            </a:r>
            <a:r>
              <a:rPr lang="en-US" dirty="0"/>
              <a:t> and 56 with HR-T2DM. Height, weight, body mass index, smoking status, hemoglobin, serum Na+, serum Cl-, and serum Ca2+ were significantly different between normal and abnormal </a:t>
            </a:r>
            <a:r>
              <a:rPr lang="en-US" dirty="0" err="1"/>
              <a:t>FBG</a:t>
            </a:r>
            <a:r>
              <a:rPr lang="en-US" dirty="0"/>
              <a:t> groups. In </a:t>
            </a:r>
            <a:r>
              <a:rPr lang="en-US" dirty="0" err="1"/>
              <a:t>IFG</a:t>
            </a:r>
            <a:r>
              <a:rPr lang="en-US" dirty="0"/>
              <a:t>/HR-T2DM group, obviously connections were demonstrated for weight with prostate volume (PV), for serum Na+, PV, and serum Cl- with total prostate-specific antigen (t-PSA), for </a:t>
            </a:r>
            <a:r>
              <a:rPr lang="en-US" dirty="0" err="1"/>
              <a:t>FBG</a:t>
            </a:r>
            <a:r>
              <a:rPr lang="en-US" dirty="0"/>
              <a:t> with international prostate symptom score (</a:t>
            </a:r>
            <a:r>
              <a:rPr lang="en-US" dirty="0" err="1"/>
              <a:t>IPSS</a:t>
            </a:r>
            <a:r>
              <a:rPr lang="en-US" dirty="0"/>
              <a:t>). In normal </a:t>
            </a:r>
            <a:r>
              <a:rPr lang="en-US" dirty="0" err="1"/>
              <a:t>FBG</a:t>
            </a:r>
            <a:r>
              <a:rPr lang="en-US" dirty="0"/>
              <a:t> group, significant correlations of age, weight, body mass index, hemoglobin, and serum Ca2+ with PV, of age, systolic blood pressure, PV, and serum Cl- with t-PSA; and of </a:t>
            </a:r>
            <a:r>
              <a:rPr lang="en-US" dirty="0" err="1"/>
              <a:t>FBG</a:t>
            </a:r>
            <a:r>
              <a:rPr lang="en-US" dirty="0"/>
              <a:t>, hemoglobin, and serum Na+ with </a:t>
            </a:r>
            <a:r>
              <a:rPr lang="en-US" dirty="0" err="1"/>
              <a:t>IPSS</a:t>
            </a:r>
            <a:r>
              <a:rPr lang="en-US" dirty="0"/>
              <a:t> were also observed.</a:t>
            </a:r>
          </a:p>
          <a:p>
            <a:endParaRPr lang="en-US" dirty="0"/>
          </a:p>
          <a:p>
            <a:r>
              <a:rPr lang="en-US" dirty="0"/>
              <a:t>Conclusions: Our study suggests that </a:t>
            </a:r>
            <a:r>
              <a:rPr lang="en-US" dirty="0" err="1"/>
              <a:t>FBG</a:t>
            </a:r>
            <a:r>
              <a:rPr lang="en-US" dirty="0"/>
              <a:t> level probably plays an important role in </a:t>
            </a:r>
            <a:r>
              <a:rPr lang="en-US" dirty="0" err="1"/>
              <a:t>BPH</a:t>
            </a:r>
            <a:r>
              <a:rPr lang="en-US" dirty="0"/>
              <a:t>.</a:t>
            </a:r>
          </a:p>
          <a:p>
            <a:endParaRPr lang="en-US" dirty="0"/>
          </a:p>
          <a:p>
            <a:r>
              <a:rPr lang="en-US" dirty="0" err="1"/>
              <a:t>Heo</a:t>
            </a:r>
            <a:r>
              <a:rPr lang="en-US" dirty="0"/>
              <a:t> </a:t>
            </a:r>
            <a:r>
              <a:rPr lang="en-US" dirty="0" err="1"/>
              <a:t>JE</a:t>
            </a:r>
            <a:r>
              <a:rPr lang="en-US" dirty="0"/>
              <a:t>, Kim DG, </a:t>
            </a:r>
            <a:r>
              <a:rPr lang="en-US" dirty="0" err="1"/>
              <a:t>Yoo</a:t>
            </a:r>
            <a:r>
              <a:rPr lang="en-US" dirty="0"/>
              <a:t> </a:t>
            </a:r>
            <a:r>
              <a:rPr lang="en-US" dirty="0" err="1"/>
              <a:t>JW</a:t>
            </a:r>
            <a:r>
              <a:rPr lang="en-US" dirty="0"/>
              <a:t>, Lee KS. Metabolic syndrome-related factors as possible targets for lower urinary tract symptoms in Korean males. Aging Male. 2023 Dec;26(1):6-12.</a:t>
            </a:r>
          </a:p>
          <a:p>
            <a:endParaRPr lang="en-US" dirty="0"/>
          </a:p>
          <a:p>
            <a:r>
              <a:rPr lang="en-US" dirty="0"/>
              <a:t>Abstract</a:t>
            </a:r>
          </a:p>
          <a:p>
            <a:endParaRPr lang="en-US" dirty="0"/>
          </a:p>
          <a:p>
            <a:r>
              <a:rPr lang="en-US" dirty="0"/>
              <a:t>Introduction: A positive association between benign prostate hyperplasia (</a:t>
            </a:r>
            <a:r>
              <a:rPr lang="en-US" dirty="0" err="1"/>
              <a:t>BPH</a:t>
            </a:r>
            <a:r>
              <a:rPr lang="en-US" dirty="0"/>
              <a:t>)/lower urinary tract symptoms (</a:t>
            </a:r>
            <a:r>
              <a:rPr lang="en-US" dirty="0" err="1"/>
              <a:t>LUTS</a:t>
            </a:r>
            <a:r>
              <a:rPr lang="en-US" dirty="0"/>
              <a:t>) and metabolic syndrome (</a:t>
            </a:r>
            <a:r>
              <a:rPr lang="en-US" dirty="0" err="1"/>
              <a:t>MetS</a:t>
            </a:r>
            <a:r>
              <a:rPr lang="en-US" dirty="0"/>
              <a:t>) was reported in several studies, but studies from Asia often showed conflicting results.</a:t>
            </a:r>
          </a:p>
          <a:p>
            <a:endParaRPr lang="en-US" dirty="0"/>
          </a:p>
          <a:p>
            <a:r>
              <a:rPr lang="en-US" dirty="0"/>
              <a:t>Materials and methods: Medical records were obtained from a health promotion center database between 2021 and 2022. Men without a history of treatment for </a:t>
            </a:r>
            <a:r>
              <a:rPr lang="en-US" dirty="0" err="1"/>
              <a:t>LUTS</a:t>
            </a:r>
            <a:r>
              <a:rPr lang="en-US" dirty="0"/>
              <a:t> were evaluated using the International Prostate Symptom Score (</a:t>
            </a:r>
            <a:r>
              <a:rPr lang="en-US" dirty="0" err="1"/>
              <a:t>IPSS</a:t>
            </a:r>
            <a:r>
              <a:rPr lang="en-US" dirty="0"/>
              <a:t>), Overactive Bladder Symptom Score (</a:t>
            </a:r>
            <a:r>
              <a:rPr lang="en-US" dirty="0" err="1"/>
              <a:t>OABSS</a:t>
            </a:r>
            <a:r>
              <a:rPr lang="en-US" dirty="0"/>
              <a:t>), transrectal ultrasonography.</a:t>
            </a:r>
          </a:p>
          <a:p>
            <a:endParaRPr lang="en-US" dirty="0"/>
          </a:p>
          <a:p>
            <a:r>
              <a:rPr lang="en-US" dirty="0"/>
              <a:t>Results: Of 1345 individuals, 603 (44.8%) had </a:t>
            </a:r>
            <a:r>
              <a:rPr lang="en-US" dirty="0" err="1"/>
              <a:t>MetS</a:t>
            </a:r>
            <a:r>
              <a:rPr lang="en-US" dirty="0"/>
              <a:t>. Older age, higher </a:t>
            </a:r>
            <a:r>
              <a:rPr lang="en-US" dirty="0" err="1"/>
              <a:t>IPSS</a:t>
            </a:r>
            <a:r>
              <a:rPr lang="en-US" dirty="0"/>
              <a:t> values, higher prevalence rates of </a:t>
            </a:r>
            <a:r>
              <a:rPr lang="en-US" dirty="0" err="1"/>
              <a:t>BPH</a:t>
            </a:r>
            <a:r>
              <a:rPr lang="en-US" dirty="0"/>
              <a:t> and overactive bladder, higher triiodothyronine, and lower testosterone and sex-hormone binding globulin were observed in individuals with </a:t>
            </a:r>
            <a:r>
              <a:rPr lang="en-US" dirty="0" err="1"/>
              <a:t>MetS</a:t>
            </a:r>
            <a:r>
              <a:rPr lang="en-US" dirty="0"/>
              <a:t> than in individuals without </a:t>
            </a:r>
            <a:r>
              <a:rPr lang="en-US" dirty="0" err="1"/>
              <a:t>MetS</a:t>
            </a:r>
            <a:r>
              <a:rPr lang="en-US" dirty="0"/>
              <a:t>. The severity of </a:t>
            </a:r>
            <a:r>
              <a:rPr lang="en-US" dirty="0" err="1"/>
              <a:t>LUTS</a:t>
            </a:r>
            <a:r>
              <a:rPr lang="en-US" dirty="0"/>
              <a:t> significantly increased in the individuals with </a:t>
            </a:r>
            <a:r>
              <a:rPr lang="en-US" dirty="0" err="1"/>
              <a:t>MetS</a:t>
            </a:r>
            <a:r>
              <a:rPr lang="en-US" dirty="0"/>
              <a:t> (p = .002). In individuals with </a:t>
            </a:r>
            <a:r>
              <a:rPr lang="en-US" dirty="0" err="1"/>
              <a:t>MetS</a:t>
            </a:r>
            <a:r>
              <a:rPr lang="en-US" dirty="0"/>
              <a:t>, age, HbA1c, and cerebrovascular disease (CVD) were associated with </a:t>
            </a:r>
            <a:r>
              <a:rPr lang="en-US" dirty="0" err="1"/>
              <a:t>IPSS</a:t>
            </a:r>
            <a:r>
              <a:rPr lang="en-US" dirty="0"/>
              <a:t>. For </a:t>
            </a:r>
            <a:r>
              <a:rPr lang="en-US" dirty="0" err="1"/>
              <a:t>OABSS</a:t>
            </a:r>
            <a:r>
              <a:rPr lang="en-US" dirty="0"/>
              <a:t>, age, HbA1c, thyroid-stimulating hormone (</a:t>
            </a:r>
            <a:r>
              <a:rPr lang="en-US" dirty="0" err="1"/>
              <a:t>TSH</a:t>
            </a:r>
            <a:r>
              <a:rPr lang="en-US" dirty="0"/>
              <a:t>), coronary artery occlusive disease, and CVD were identified as predictors.</a:t>
            </a:r>
          </a:p>
          <a:p>
            <a:endParaRPr lang="en-US" dirty="0"/>
          </a:p>
          <a:p>
            <a:r>
              <a:rPr lang="en-US" dirty="0"/>
              <a:t>Conclusions: We confirmed the positive correlation between </a:t>
            </a:r>
            <a:r>
              <a:rPr lang="en-US" dirty="0" err="1"/>
              <a:t>MetS</a:t>
            </a:r>
            <a:r>
              <a:rPr lang="en-US" dirty="0"/>
              <a:t> and </a:t>
            </a:r>
            <a:r>
              <a:rPr lang="en-US" dirty="0" err="1"/>
              <a:t>BPH</a:t>
            </a:r>
            <a:r>
              <a:rPr lang="en-US" dirty="0"/>
              <a:t>/</a:t>
            </a:r>
            <a:r>
              <a:rPr lang="en-US" dirty="0" err="1"/>
              <a:t>LUTS</a:t>
            </a:r>
            <a:r>
              <a:rPr lang="en-US" dirty="0"/>
              <a:t> in Korean. Factors including </a:t>
            </a:r>
            <a:r>
              <a:rPr lang="en-US" dirty="0" err="1"/>
              <a:t>TSH</a:t>
            </a:r>
            <a:r>
              <a:rPr lang="en-US" dirty="0"/>
              <a:t> and atherosclerosis affected </a:t>
            </a:r>
            <a:r>
              <a:rPr lang="en-US" dirty="0" err="1"/>
              <a:t>LUTS</a:t>
            </a:r>
            <a:r>
              <a:rPr lang="en-US" dirty="0"/>
              <a:t> in individuals with </a:t>
            </a:r>
            <a:r>
              <a:rPr lang="en-US" dirty="0" err="1"/>
              <a:t>MetS</a:t>
            </a:r>
            <a:r>
              <a:rPr lang="en-US" dirty="0"/>
              <a:t>. These findings suggested a potential role of thyroid hormones and atherosclerosis in the etiology and treatment of </a:t>
            </a:r>
            <a:r>
              <a:rPr lang="en-US" dirty="0" err="1"/>
              <a:t>BPH</a:t>
            </a:r>
            <a:r>
              <a:rPr lang="en-US" dirty="0"/>
              <a:t>/</a:t>
            </a:r>
            <a:r>
              <a:rPr lang="en-US" dirty="0" err="1"/>
              <a:t>LUTS</a:t>
            </a:r>
            <a:r>
              <a:rPr lang="en-US" dirty="0"/>
              <a:t> in patients with </a:t>
            </a:r>
            <a:r>
              <a:rPr lang="en-US" dirty="0" err="1"/>
              <a:t>MetS</a:t>
            </a:r>
            <a:r>
              <a:rPr lang="en-US" dirty="0"/>
              <a:t>.</a:t>
            </a:r>
          </a:p>
          <a:p>
            <a:endParaRPr lang="en-US" dirty="0"/>
          </a:p>
          <a:p>
            <a:r>
              <a:rPr lang="en-US" dirty="0"/>
              <a:t>Ferreira FT, </a:t>
            </a:r>
            <a:r>
              <a:rPr lang="en-US" dirty="0" err="1"/>
              <a:t>Daltoé</a:t>
            </a:r>
            <a:r>
              <a:rPr lang="en-US" dirty="0"/>
              <a:t> L, </a:t>
            </a:r>
            <a:r>
              <a:rPr lang="en-US" dirty="0" err="1"/>
              <a:t>Succi</a:t>
            </a:r>
            <a:r>
              <a:rPr lang="en-US" dirty="0"/>
              <a:t> G, Cunha F, Ferreira JM, Lorenzetti F, </a:t>
            </a:r>
            <a:r>
              <a:rPr lang="en-US" dirty="0" err="1"/>
              <a:t>Dambros</a:t>
            </a:r>
            <a:r>
              <a:rPr lang="en-US" dirty="0"/>
              <a:t> M. Relation between glycemic levels and low tract urinary symptoms in elderly. Aging Male. 2015 Mar;18(1):34-7. </a:t>
            </a:r>
          </a:p>
          <a:p>
            <a:r>
              <a:rPr lang="en-US" dirty="0"/>
              <a:t> Abstract</a:t>
            </a:r>
          </a:p>
          <a:p>
            <a:endParaRPr lang="en-US" dirty="0"/>
          </a:p>
          <a:p>
            <a:r>
              <a:rPr lang="en-US" dirty="0"/>
              <a:t>Introduction: Due the low mortality attributed to </a:t>
            </a:r>
            <a:r>
              <a:rPr lang="en-US" dirty="0" err="1"/>
              <a:t>BPH</a:t>
            </a:r>
            <a:r>
              <a:rPr lang="en-US" dirty="0"/>
              <a:t>, the evaluation of the impacts of </a:t>
            </a:r>
            <a:r>
              <a:rPr lang="en-US" dirty="0" err="1"/>
              <a:t>LUTS</a:t>
            </a:r>
            <a:r>
              <a:rPr lang="en-US" dirty="0"/>
              <a:t> on quality of life of the patients has great importance, especially on the concern of therapeutic choices, except on cases of formal surgery indication. This increase is directly related with difficulties to perform ordinary tasks and a normal living in community.</a:t>
            </a:r>
          </a:p>
          <a:p>
            <a:endParaRPr lang="en-US" dirty="0"/>
          </a:p>
          <a:p>
            <a:r>
              <a:rPr lang="en-US" dirty="0"/>
              <a:t>Objectives: Determinate an association among Diabetes mellitus II and </a:t>
            </a:r>
            <a:r>
              <a:rPr lang="en-US" dirty="0" err="1"/>
              <a:t>BPH</a:t>
            </a:r>
            <a:r>
              <a:rPr lang="en-US" dirty="0"/>
              <a:t> symptoms in a group of elder men.</a:t>
            </a:r>
          </a:p>
          <a:p>
            <a:endParaRPr lang="en-US" dirty="0"/>
          </a:p>
          <a:p>
            <a:r>
              <a:rPr lang="en-US" dirty="0"/>
              <a:t>Methodology: This is an observational clinic trial, comparative. About 62 male subjects, 60 years old or more have been active interviewed. They were divided in two similarly groups. First was composed by men without diabetes and the second with diabetic men. For the evaluation of prostatic symptoms, it was utilized the </a:t>
            </a:r>
            <a:r>
              <a:rPr lang="en-US" dirty="0" err="1"/>
              <a:t>IPSS</a:t>
            </a:r>
            <a:r>
              <a:rPr lang="en-US" dirty="0"/>
              <a:t>.</a:t>
            </a:r>
          </a:p>
          <a:p>
            <a:endParaRPr lang="en-US" dirty="0"/>
          </a:p>
          <a:p>
            <a:r>
              <a:rPr lang="en-US" dirty="0"/>
              <a:t>Results: Mean age on Group I was 67.6 years old, while on Group II was 68.7 years old (p = 0.1521). After questionnaire, 51.5% of participants on Group I and 54.2% on Group II presented Systemic Arterial Hypertension (p = 0.099). </a:t>
            </a:r>
            <a:r>
              <a:rPr lang="en-US" dirty="0" err="1"/>
              <a:t>IPSS</a:t>
            </a:r>
            <a:r>
              <a:rPr lang="en-US" dirty="0"/>
              <a:t> was higher on group II (p &lt; 0.0005).</a:t>
            </a:r>
          </a:p>
          <a:p>
            <a:endParaRPr lang="en-US" dirty="0"/>
          </a:p>
          <a:p>
            <a:r>
              <a:rPr lang="en-US" dirty="0"/>
              <a:t>Discussion: Diabetes mellitus was positively associated with the increasing of the </a:t>
            </a:r>
            <a:r>
              <a:rPr lang="en-US" dirty="0" err="1"/>
              <a:t>LUTS</a:t>
            </a:r>
            <a:r>
              <a:rPr lang="en-US" dirty="0"/>
              <a:t>, especially </a:t>
            </a:r>
            <a:r>
              <a:rPr lang="en-US" dirty="0" err="1"/>
              <a:t>NOCTÚRIA</a:t>
            </a:r>
            <a:r>
              <a:rPr lang="en-US" dirty="0"/>
              <a:t>. Patients on group I had a media of 14.2 points on </a:t>
            </a:r>
            <a:r>
              <a:rPr lang="en-US" dirty="0" err="1"/>
              <a:t>IPSS</a:t>
            </a:r>
            <a:r>
              <a:rPr lang="en-US" dirty="0"/>
              <a:t> questionnaire, while those on group II reached the media of 7 points. This pattern was the same even after the age, corporal mass and social/economic adjustment.</a:t>
            </a:r>
          </a:p>
          <a:p>
            <a:endParaRPr lang="en-US" dirty="0"/>
          </a:p>
          <a:p>
            <a:r>
              <a:rPr lang="en-US" dirty="0"/>
              <a:t>Conclusion: There is a statistically association between DM and </a:t>
            </a:r>
            <a:r>
              <a:rPr lang="en-US" dirty="0" err="1"/>
              <a:t>LUTS</a:t>
            </a:r>
            <a:r>
              <a:rPr lang="en-US" dirty="0"/>
              <a:t> on Elder men, evaluated through a specific questionnaire.</a:t>
            </a:r>
          </a:p>
          <a:p>
            <a:endParaRPr lang="en-US" dirty="0"/>
          </a:p>
          <a:p>
            <a:r>
              <a:rPr lang="en-US" dirty="0" err="1"/>
              <a:t>Vikram</a:t>
            </a:r>
            <a:r>
              <a:rPr lang="en-US" dirty="0"/>
              <a:t> A, Jena G, </a:t>
            </a:r>
            <a:r>
              <a:rPr lang="en-US" dirty="0" err="1"/>
              <a:t>Ramarao</a:t>
            </a:r>
            <a:r>
              <a:rPr lang="en-US" dirty="0"/>
              <a:t> P. Insulin-resistance and benign prostatic hyperplasia: the connection. </a:t>
            </a:r>
            <a:r>
              <a:rPr lang="en-US" dirty="0" err="1"/>
              <a:t>Eur</a:t>
            </a:r>
            <a:r>
              <a:rPr lang="en-US" dirty="0"/>
              <a:t> J </a:t>
            </a:r>
            <a:r>
              <a:rPr lang="en-US" dirty="0" err="1"/>
              <a:t>Pharmacol</a:t>
            </a:r>
            <a:r>
              <a:rPr lang="en-US" dirty="0"/>
              <a:t>. 2010 Sep 1;641(2-3):75-81.</a:t>
            </a:r>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28</a:t>
            </a:fld>
            <a:endParaRPr lang="en-US"/>
          </a:p>
        </p:txBody>
      </p:sp>
    </p:spTree>
    <p:extLst>
      <p:ext uri="{BB962C8B-B14F-4D97-AF65-F5344CB8AC3E}">
        <p14:creationId xmlns:p14="http://schemas.microsoft.com/office/powerpoint/2010/main" val="2058909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Sarobo</a:t>
            </a:r>
            <a:r>
              <a:rPr lang="en-US" dirty="0"/>
              <a:t> C, </a:t>
            </a:r>
            <a:r>
              <a:rPr lang="en-US" dirty="0" err="1"/>
              <a:t>Lacorte</a:t>
            </a:r>
            <a:r>
              <a:rPr lang="en-US" dirty="0"/>
              <a:t> </a:t>
            </a:r>
            <a:r>
              <a:rPr lang="en-US" dirty="0" err="1"/>
              <a:t>LM</a:t>
            </a:r>
            <a:r>
              <a:rPr lang="en-US" dirty="0"/>
              <a:t>, Martins M, Rinaldi JC, </a:t>
            </a:r>
            <a:r>
              <a:rPr lang="en-US" dirty="0" err="1"/>
              <a:t>Moroz</a:t>
            </a:r>
            <a:r>
              <a:rPr lang="en-US" dirty="0"/>
              <a:t> A, Scarano </a:t>
            </a:r>
            <a:r>
              <a:rPr lang="en-US" dirty="0" err="1"/>
              <a:t>WR</a:t>
            </a:r>
            <a:r>
              <a:rPr lang="en-US" dirty="0"/>
              <a:t>, </a:t>
            </a:r>
            <a:r>
              <a:rPr lang="en-US" dirty="0" err="1"/>
              <a:t>Delella</a:t>
            </a:r>
            <a:r>
              <a:rPr lang="en-US" dirty="0"/>
              <a:t> FK, </a:t>
            </a:r>
            <a:r>
              <a:rPr lang="en-US" dirty="0" err="1"/>
              <a:t>Felisbino</a:t>
            </a:r>
            <a:r>
              <a:rPr lang="en-US" dirty="0"/>
              <a:t> SL. Chronic caffeine intake increases androgenic stimuli, epithelial cell proliferation and hyperplasia in rat ventral prostate. </a:t>
            </a:r>
            <a:r>
              <a:rPr lang="en-US" dirty="0" err="1"/>
              <a:t>Int</a:t>
            </a:r>
            <a:r>
              <a:rPr lang="en-US" dirty="0"/>
              <a:t> J </a:t>
            </a:r>
            <a:r>
              <a:rPr lang="en-US" dirty="0" err="1"/>
              <a:t>Exp</a:t>
            </a:r>
            <a:r>
              <a:rPr lang="en-US" dirty="0"/>
              <a:t> </a:t>
            </a:r>
            <a:r>
              <a:rPr lang="en-US" dirty="0" err="1"/>
              <a:t>Pathol</a:t>
            </a:r>
            <a:r>
              <a:rPr lang="en-US" dirty="0"/>
              <a:t>. 2012 Dec;93(6):429-37. </a:t>
            </a:r>
          </a:p>
        </p:txBody>
      </p:sp>
      <p:sp>
        <p:nvSpPr>
          <p:cNvPr id="4" name="Slide Number Placeholder 3"/>
          <p:cNvSpPr>
            <a:spLocks noGrp="1"/>
          </p:cNvSpPr>
          <p:nvPr>
            <p:ph type="sldNum" sz="quarter" idx="5"/>
          </p:nvPr>
        </p:nvSpPr>
        <p:spPr/>
        <p:txBody>
          <a:bodyPr/>
          <a:lstStyle/>
          <a:p>
            <a:fld id="{4BF6431F-3FA7-174F-BB55-46085FAA9EF2}" type="slidenum">
              <a:rPr lang="en-US" smtClean="0"/>
              <a:t>29</a:t>
            </a:fld>
            <a:endParaRPr lang="en-US"/>
          </a:p>
        </p:txBody>
      </p:sp>
    </p:spTree>
    <p:extLst>
      <p:ext uri="{BB962C8B-B14F-4D97-AF65-F5344CB8AC3E}">
        <p14:creationId xmlns:p14="http://schemas.microsoft.com/office/powerpoint/2010/main" val="8490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bigger is not better...</a:t>
            </a:r>
          </a:p>
        </p:txBody>
      </p:sp>
      <p:sp>
        <p:nvSpPr>
          <p:cNvPr id="4" name="Slide Number Placeholder 3"/>
          <p:cNvSpPr>
            <a:spLocks noGrp="1"/>
          </p:cNvSpPr>
          <p:nvPr>
            <p:ph type="sldNum" sz="quarter" idx="5"/>
          </p:nvPr>
        </p:nvSpPr>
        <p:spPr/>
        <p:txBody>
          <a:bodyPr/>
          <a:lstStyle/>
          <a:p>
            <a:fld id="{4BF6431F-3FA7-174F-BB55-46085FAA9EF2}" type="slidenum">
              <a:rPr lang="en-US" smtClean="0"/>
              <a:t>3</a:t>
            </a:fld>
            <a:endParaRPr lang="en-US"/>
          </a:p>
        </p:txBody>
      </p:sp>
    </p:spTree>
    <p:extLst>
      <p:ext uri="{BB962C8B-B14F-4D97-AF65-F5344CB8AC3E}">
        <p14:creationId xmlns:p14="http://schemas.microsoft.com/office/powerpoint/2010/main" val="3030062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Cândido</a:t>
            </a:r>
            <a:r>
              <a:rPr lang="en-US" dirty="0"/>
              <a:t> EM, Carvalho CA, Martinez FE, </a:t>
            </a:r>
            <a:r>
              <a:rPr lang="en-US" dirty="0" err="1"/>
              <a:t>Cagnon</a:t>
            </a:r>
            <a:r>
              <a:rPr lang="en-US" dirty="0"/>
              <a:t> </a:t>
            </a:r>
            <a:r>
              <a:rPr lang="en-US" dirty="0" err="1"/>
              <a:t>VH</a:t>
            </a:r>
            <a:r>
              <a:rPr lang="en-US" dirty="0"/>
              <a:t>. Experimental alcoholism and pathogenesis of prostatic diseases in </a:t>
            </a:r>
            <a:r>
              <a:rPr lang="en-US" dirty="0" err="1"/>
              <a:t>UChB</a:t>
            </a:r>
            <a:r>
              <a:rPr lang="en-US" dirty="0"/>
              <a:t> rats. Cell </a:t>
            </a:r>
            <a:r>
              <a:rPr lang="en-US" dirty="0" err="1"/>
              <a:t>Biol</a:t>
            </a:r>
            <a:r>
              <a:rPr lang="en-US" dirty="0"/>
              <a:t> Int. 2007 May;31(5):459-72.</a:t>
            </a:r>
          </a:p>
          <a:p>
            <a:endParaRPr lang="en-US" dirty="0"/>
          </a:p>
          <a:p>
            <a:endParaRPr lang="en-US" dirty="0"/>
          </a:p>
          <a:p>
            <a:r>
              <a:rPr lang="en-US" dirty="0"/>
              <a:t>Previous studies have shown that long-term alcohol treatment has negative effects on prostatic stromal-epithelial interaction. Thus, the aim of the present study was to analyze the histochemical, immunohistochemical and ultrastructural alterations that occur in the prostatic stroma and epithelium of rats submitted to chronic alcohol ingestion and alcohol abstinence, as well as to establish the relationship between these changes and prostatic diseases. Thirty male rats (10 Wistar and 20 </a:t>
            </a:r>
            <a:r>
              <a:rPr lang="en-US" dirty="0" err="1"/>
              <a:t>UChB</a:t>
            </a:r>
            <a:r>
              <a:rPr lang="en-US" dirty="0"/>
              <a:t> rats) were divided into three experimental groups: the control group received tap water, the alcoholic group received ethanol diluted to 10 degrees </a:t>
            </a:r>
            <a:r>
              <a:rPr lang="en-US" dirty="0" err="1"/>
              <a:t>G.L</a:t>
            </a:r>
            <a:r>
              <a:rPr lang="en-US" dirty="0"/>
              <a:t>. for 150 days, and the abstinent group received the same liquid diet as the alcoholic group up to 120 days of treatment and only tap water for 30 days thereafter. At the end of treatment, all animals were sacrificed and the ventral lobe of the prostate was removed and processed for histochemical, immunohistochemical and ultrastructural analyses. In addition, plasma testosterone levels were measured. The results showed prostatic intraepithelial neoplasia, </a:t>
            </a:r>
            <a:r>
              <a:rPr lang="en-US" dirty="0" err="1"/>
              <a:t>infolding</a:t>
            </a:r>
            <a:r>
              <a:rPr lang="en-US" dirty="0"/>
              <a:t> of the epithelium towards the stroma, stromal hypertrophy and the presence of inflammatory cells in alcoholic animals. In the abstinent group, alterations were noted mainly in the stromal area. In conclusion, ethanol triggers alterations in prostatic epithelial and stromal compartments, affecting the stromal microenvironment and predisposing the organ to pathological processes.</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30</a:t>
            </a:fld>
            <a:endParaRPr lang="en-US"/>
          </a:p>
        </p:txBody>
      </p:sp>
    </p:spTree>
    <p:extLst>
      <p:ext uri="{BB962C8B-B14F-4D97-AF65-F5344CB8AC3E}">
        <p14:creationId xmlns:p14="http://schemas.microsoft.com/office/powerpoint/2010/main" val="1848687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Lloyd GL, </a:t>
            </a:r>
            <a:r>
              <a:rPr lang="en-US" dirty="0" err="1"/>
              <a:t>Makedon</a:t>
            </a:r>
            <a:r>
              <a:rPr lang="en-US" dirty="0"/>
              <a:t> AM, Marks JM, </a:t>
            </a:r>
            <a:r>
              <a:rPr lang="en-US" dirty="0" err="1"/>
              <a:t>Wiesen</a:t>
            </a:r>
            <a:r>
              <a:rPr lang="en-US" dirty="0"/>
              <a:t> B, Carmichael H. The relationship of depression, alcohol and marijuana with treatment for </a:t>
            </a:r>
            <a:r>
              <a:rPr lang="en-US" dirty="0" err="1"/>
              <a:t>LUTS</a:t>
            </a:r>
            <a:r>
              <a:rPr lang="en-US" dirty="0"/>
              <a:t>/</a:t>
            </a:r>
            <a:r>
              <a:rPr lang="en-US" dirty="0" err="1"/>
              <a:t>BPH</a:t>
            </a:r>
            <a:r>
              <a:rPr lang="en-US" dirty="0"/>
              <a:t>. Can J Urol. 2022 Aug;29(4):11249-11254.</a:t>
            </a:r>
          </a:p>
          <a:p>
            <a:r>
              <a:rPr lang="en-US" dirty="0"/>
              <a:t>Men with depression and MJ usage were more likely to be treated for </a:t>
            </a:r>
            <a:r>
              <a:rPr lang="en-US" dirty="0" err="1"/>
              <a:t>LUTS</a:t>
            </a:r>
            <a:r>
              <a:rPr lang="en-US" dirty="0"/>
              <a:t>/</a:t>
            </a:r>
            <a:r>
              <a:rPr lang="en-US" dirty="0" err="1"/>
              <a:t>BPH</a:t>
            </a:r>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31</a:t>
            </a:fld>
            <a:endParaRPr lang="en-US"/>
          </a:p>
        </p:txBody>
      </p:sp>
    </p:spTree>
    <p:extLst>
      <p:ext uri="{BB962C8B-B14F-4D97-AF65-F5344CB8AC3E}">
        <p14:creationId xmlns:p14="http://schemas.microsoft.com/office/powerpoint/2010/main" val="1833307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a:t>
            </a:r>
            <a:r>
              <a:rPr lang="en-US" dirty="0" err="1"/>
              <a:t>HW</a:t>
            </a:r>
            <a:r>
              <a:rPr lang="en-US" dirty="0"/>
              <a:t>, Kim SA, Nam </a:t>
            </a:r>
            <a:r>
              <a:rPr lang="en-US" dirty="0" err="1"/>
              <a:t>JW</a:t>
            </a:r>
            <a:r>
              <a:rPr lang="en-US" dirty="0"/>
              <a:t>, Kim MK, Choi BY, Moon HS. The study about physical activity for subjects with prevention of benign prostate hyperplasia. </a:t>
            </a:r>
            <a:r>
              <a:rPr lang="en-US" dirty="0" err="1"/>
              <a:t>Int</a:t>
            </a:r>
            <a:r>
              <a:rPr lang="en-US" dirty="0"/>
              <a:t> </a:t>
            </a:r>
            <a:r>
              <a:rPr lang="en-US" dirty="0" err="1"/>
              <a:t>Neurourol</a:t>
            </a:r>
            <a:r>
              <a:rPr lang="en-US" dirty="0"/>
              <a:t> J. 2014 Sep;18(3):155-62.</a:t>
            </a:r>
          </a:p>
          <a:p>
            <a:r>
              <a:rPr lang="en-US" b="1" dirty="0"/>
              <a:t>Abstract </a:t>
            </a:r>
          </a:p>
          <a:p>
            <a:r>
              <a:rPr lang="en-US" b="1" dirty="0"/>
              <a:t>Purpose: </a:t>
            </a:r>
            <a:r>
              <a:rPr lang="en-US" dirty="0"/>
              <a:t>The number of benign prostatic hyperplasia (</a:t>
            </a:r>
            <a:r>
              <a:rPr lang="en-US" dirty="0" err="1"/>
              <a:t>BPH</a:t>
            </a:r>
            <a:r>
              <a:rPr lang="en-US" dirty="0"/>
              <a:t>) subjects has been increasing worldwide, and many studies have been conducted to determine the treatment that can delay drug therapy or surgery. Subsequently, most of these studies involved physical activity (PA) and associated factors. Therefore, we aimed to determine factors associated with </a:t>
            </a:r>
            <a:r>
              <a:rPr lang="en-US" dirty="0" err="1"/>
              <a:t>BPH</a:t>
            </a:r>
            <a:r>
              <a:rPr lang="en-US" dirty="0"/>
              <a:t> prevalence based on a review of past and present studies and to investigate the effect of a healthy lifestyle as a protective factor of </a:t>
            </a:r>
            <a:r>
              <a:rPr lang="en-US" dirty="0" err="1"/>
              <a:t>BPH</a:t>
            </a:r>
            <a:r>
              <a:rPr lang="en-US" dirty="0"/>
              <a:t> occurrence. </a:t>
            </a:r>
          </a:p>
          <a:p>
            <a:r>
              <a:rPr lang="en-US" b="1" dirty="0"/>
              <a:t>Methods: </a:t>
            </a:r>
            <a:r>
              <a:rPr lang="en-US" dirty="0"/>
              <a:t>We selected 582 subjects aged ≥40 years from an initial 779 subjects recruited from </a:t>
            </a:r>
            <a:r>
              <a:rPr lang="en-US" dirty="0" err="1"/>
              <a:t>Gyeonggi</a:t>
            </a:r>
            <a:r>
              <a:rPr lang="en-US" dirty="0"/>
              <a:t>, </a:t>
            </a:r>
            <a:r>
              <a:rPr lang="en-US" dirty="0" err="1"/>
              <a:t>Yangpyeong</a:t>
            </a:r>
            <a:r>
              <a:rPr lang="en-US" dirty="0"/>
              <a:t>, South Korea, during August 2009 to August 2011. Trained investigators surveyed International Prostate Symptom Score and demographic information, including PA and lifestyle questionnaire during face-to-face interviews; further, they performed digital rectal examination, rectal ultrasonography, and measured prostate-specific antigen levels. The statistical association between PA and </a:t>
            </a:r>
            <a:r>
              <a:rPr lang="en-US" dirty="0" err="1"/>
              <a:t>BPH</a:t>
            </a:r>
            <a:r>
              <a:rPr lang="en-US" dirty="0"/>
              <a:t> was analyzed by logistic regression analysis using multivariable regression models which use categorical variables by the Cochran-Mantel-</a:t>
            </a:r>
            <a:r>
              <a:rPr lang="en-US" dirty="0" err="1"/>
              <a:t>Haenszel</a:t>
            </a:r>
            <a:r>
              <a:rPr lang="en-US" dirty="0"/>
              <a:t> test and continuous variables by the general linear model. </a:t>
            </a:r>
          </a:p>
          <a:p>
            <a:r>
              <a:rPr lang="en-US" b="1" dirty="0"/>
              <a:t>Results: </a:t>
            </a:r>
            <a:r>
              <a:rPr lang="en-US" dirty="0"/>
              <a:t>Seven statistically significant variables for PA were selected. Regular exercise, frequency of exercise, sedentary time, </a:t>
            </a:r>
            <a:r>
              <a:rPr lang="en-US" dirty="0" err="1"/>
              <a:t>nonsedentary</a:t>
            </a:r>
            <a:r>
              <a:rPr lang="en-US" dirty="0"/>
              <a:t> time, leisure time PA (metabolic equivalent, </a:t>
            </a:r>
            <a:r>
              <a:rPr lang="en-US" dirty="0" err="1"/>
              <a:t>hr</a:t>
            </a:r>
            <a:r>
              <a:rPr lang="en-US" dirty="0"/>
              <a:t>/</a:t>
            </a:r>
            <a:r>
              <a:rPr lang="en-US" dirty="0" err="1"/>
              <a:t>wk</a:t>
            </a:r>
            <a:r>
              <a:rPr lang="en-US" dirty="0"/>
              <a:t>) were not statistically associated with prostate volume but sedentary time (</a:t>
            </a:r>
            <a:r>
              <a:rPr lang="en-US" dirty="0" err="1"/>
              <a:t>hr</a:t>
            </a:r>
            <a:r>
              <a:rPr lang="en-US" dirty="0"/>
              <a:t>/day) was the only factor that showed a significant association in the multivariable model, including a linear effect relationship. Subjects with lower levels of sedentary time (4.5-7.0 </a:t>
            </a:r>
            <a:r>
              <a:rPr lang="en-US" dirty="0" err="1"/>
              <a:t>hr</a:t>
            </a:r>
            <a:r>
              <a:rPr lang="en-US" dirty="0"/>
              <a:t>/day) had a significantly lower risk of </a:t>
            </a:r>
            <a:r>
              <a:rPr lang="en-US" dirty="0" err="1"/>
              <a:t>BPH</a:t>
            </a:r>
            <a:r>
              <a:rPr lang="en-US" dirty="0"/>
              <a:t> (odds ratio [OR], 0.93; 95% confidence interval [CI], 0.52-1.67) than those with a higher sedentary time (&gt;7 </a:t>
            </a:r>
            <a:r>
              <a:rPr lang="en-US" dirty="0" err="1"/>
              <a:t>hr</a:t>
            </a:r>
            <a:r>
              <a:rPr lang="en-US" dirty="0"/>
              <a:t>/day) (OR, 1.72; 95% CI, 0.96-3.09) (P for trend=0.05). </a:t>
            </a:r>
          </a:p>
          <a:p>
            <a:r>
              <a:rPr lang="en-US" b="1" dirty="0"/>
              <a:t>Conclusions: </a:t>
            </a:r>
            <a:r>
              <a:rPr lang="en-US" dirty="0"/>
              <a:t>Our study showed that reducing sedentary time could have a protective effect and reduce the prevalence of </a:t>
            </a:r>
            <a:r>
              <a:rPr lang="en-US" dirty="0" err="1"/>
              <a:t>BPH</a:t>
            </a:r>
            <a:r>
              <a:rPr lang="en-US" dirty="0"/>
              <a:t>. Further prospective studies with a larger sample size are needed to assess the impact of reducing sedentary time on </a:t>
            </a:r>
            <a:r>
              <a:rPr lang="en-US" dirty="0" err="1"/>
              <a:t>BPH</a:t>
            </a:r>
            <a:r>
              <a:rPr lang="en-US" dirty="0"/>
              <a:t> risk.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34</a:t>
            </a:fld>
            <a:endParaRPr lang="en-US"/>
          </a:p>
        </p:txBody>
      </p:sp>
    </p:spTree>
    <p:extLst>
      <p:ext uri="{BB962C8B-B14F-4D97-AF65-F5344CB8AC3E}">
        <p14:creationId xmlns:p14="http://schemas.microsoft.com/office/powerpoint/2010/main" val="1021283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Hedelin</a:t>
            </a:r>
            <a:r>
              <a:rPr lang="en-US" dirty="0"/>
              <a:t> H, Jonsson K. Chronic </a:t>
            </a:r>
            <a:r>
              <a:rPr lang="en-US" dirty="0" err="1"/>
              <a:t>abacterial</a:t>
            </a:r>
            <a:r>
              <a:rPr lang="en-US" dirty="0"/>
              <a:t> prostatitis and cold exposure: an explorative study. </a:t>
            </a:r>
            <a:r>
              <a:rPr lang="en-US" dirty="0" err="1"/>
              <a:t>Scand</a:t>
            </a:r>
            <a:r>
              <a:rPr lang="en-US" dirty="0"/>
              <a:t> J </a:t>
            </a:r>
            <a:r>
              <a:rPr lang="en-US" dirty="0" err="1"/>
              <a:t>Urol</a:t>
            </a:r>
            <a:r>
              <a:rPr lang="en-US" dirty="0"/>
              <a:t> </a:t>
            </a:r>
            <a:r>
              <a:rPr lang="en-US" dirty="0" err="1"/>
              <a:t>Nephrol</a:t>
            </a:r>
            <a:r>
              <a:rPr lang="en-US" dirty="0"/>
              <a:t>. 2007;41(5):430-5.</a:t>
            </a:r>
          </a:p>
          <a:p>
            <a:endParaRPr lang="en-US" dirty="0"/>
          </a:p>
          <a:p>
            <a:endParaRPr lang="en-US" dirty="0"/>
          </a:p>
          <a:p>
            <a:endParaRPr lang="en-US" dirty="0"/>
          </a:p>
          <a:p>
            <a:r>
              <a:rPr lang="en-US" dirty="0"/>
              <a:t>Abstract</a:t>
            </a:r>
          </a:p>
          <a:p>
            <a:endParaRPr lang="en-US" dirty="0"/>
          </a:p>
          <a:p>
            <a:endParaRPr lang="en-US" dirty="0"/>
          </a:p>
          <a:p>
            <a:endParaRPr lang="en-US" dirty="0"/>
          </a:p>
          <a:p>
            <a:r>
              <a:rPr lang="en-US" dirty="0"/>
              <a:t>Objective: Chronic </a:t>
            </a:r>
            <a:r>
              <a:rPr lang="en-US" dirty="0" err="1"/>
              <a:t>abacterial</a:t>
            </a:r>
            <a:r>
              <a:rPr lang="en-US" dirty="0"/>
              <a:t> prostatitis/pelvic pain syndrome (CP/CPPS) is characterized by pain, voiding and sexual dysfunction persisting </a:t>
            </a:r>
            <a:r>
              <a:rPr lang="en-US" dirty="0" err="1"/>
              <a:t>fo</a:t>
            </a:r>
            <a:r>
              <a:rPr lang="en-US" dirty="0"/>
              <a:t> r&gt; 3 months. The symptoms tend to occur in relapses of varying length. To evaluate what causes a relapse and what precautions patients with CP/CPPS undertake to avoid a relapse and/or aggravation of symptoms, individual semi-structured interviews were performed.</a:t>
            </a:r>
          </a:p>
          <a:p>
            <a:endParaRPr lang="en-US" dirty="0"/>
          </a:p>
          <a:p>
            <a:endParaRPr lang="en-US" dirty="0"/>
          </a:p>
          <a:p>
            <a:endParaRPr lang="en-US" dirty="0"/>
          </a:p>
          <a:p>
            <a:r>
              <a:rPr lang="en-US" dirty="0"/>
              <a:t>Material and methods: Information was obtained from semi-structured in-depth interviews with 10 selected men with CP/CPPS (mean age 44 years; 30-62 years). The interviews were transcribed and </a:t>
            </a:r>
            <a:r>
              <a:rPr lang="en-US" dirty="0" err="1"/>
              <a:t>analysed</a:t>
            </a:r>
            <a:r>
              <a:rPr lang="en-US" dirty="0"/>
              <a:t> according to </a:t>
            </a:r>
            <a:r>
              <a:rPr lang="en-US" dirty="0" err="1"/>
              <a:t>Girorgi's</a:t>
            </a:r>
            <a:r>
              <a:rPr lang="en-US" dirty="0"/>
              <a:t> phenomenological method as modified by </a:t>
            </a:r>
            <a:r>
              <a:rPr lang="en-US" dirty="0" err="1"/>
              <a:t>Malterud</a:t>
            </a:r>
            <a:r>
              <a:rPr lang="en-US" dirty="0"/>
              <a:t>.</a:t>
            </a:r>
          </a:p>
          <a:p>
            <a:endParaRPr lang="en-US" dirty="0"/>
          </a:p>
          <a:p>
            <a:endParaRPr lang="en-US" dirty="0"/>
          </a:p>
          <a:p>
            <a:endParaRPr lang="en-US" dirty="0"/>
          </a:p>
          <a:p>
            <a:r>
              <a:rPr lang="en-US" dirty="0"/>
              <a:t>Results: CP/CPPS tended to start in connection with a specific event involving cold exposure, suggesting cold as an initiating stimulus for CP/CPPS. The informants also reported that cold exposure caused aggravation of symptoms and provoked their relapse. Sitting on cold objects, spending time in cold, damp or windy surroundings and walking on a cold floor were provocative and thus were avoided. The exposure did not have to be either prolonged or intense. Heat applied to the perineum, as well as spending time in a warmer climate, gave relief from symptoms.</a:t>
            </a:r>
          </a:p>
          <a:p>
            <a:endParaRPr lang="en-US" dirty="0"/>
          </a:p>
          <a:p>
            <a:endParaRPr lang="en-US" dirty="0"/>
          </a:p>
          <a:p>
            <a:endParaRPr lang="en-US" dirty="0"/>
          </a:p>
          <a:p>
            <a:r>
              <a:rPr lang="en-US" dirty="0"/>
              <a:t>Conclusions: It appears that cold is one of the factors that can trigger a process resulting in CP/CPPS. The fact that cold also causes aggravation of symptoms and can initiate a relapse was evident, as was the fact that symptoms could be relieved by heat. The connection between cold and symptom aggravation is well known among clinicians but has not previously been studied in a systematic way. The fact that cold, in a susceptible man, can initiate a process resulting in CP/</a:t>
            </a:r>
            <a:r>
              <a:rPr lang="en-US" dirty="0" err="1"/>
              <a:t>CPSS</a:t>
            </a:r>
            <a:r>
              <a:rPr lang="en-US" dirty="0"/>
              <a:t> has not been reported before. Studies aimed at elucidating the mechanisms behind this phenomenon are warranted. Reflex vasoconstriction in a susceptible individual is a possible cause.</a:t>
            </a:r>
          </a:p>
          <a:p>
            <a:endParaRPr lang="en-US" dirty="0"/>
          </a:p>
          <a:p>
            <a:endParaRPr lang="en-US" dirty="0"/>
          </a:p>
          <a:p>
            <a:endParaRPr lang="en-US" dirty="0"/>
          </a:p>
          <a:p>
            <a:r>
              <a:rPr lang="en-US" dirty="0" err="1"/>
              <a:t>Hedelin</a:t>
            </a:r>
            <a:r>
              <a:rPr lang="en-US" dirty="0"/>
              <a:t> H, Jonsson K. Chronic prostatitis/chronic pelvic pain syndrome: symptoms are aggravated by cold and become less distressing with age and time. </a:t>
            </a:r>
            <a:r>
              <a:rPr lang="en-US" dirty="0" err="1"/>
              <a:t>Scand</a:t>
            </a:r>
            <a:r>
              <a:rPr lang="en-US" dirty="0"/>
              <a:t> J </a:t>
            </a:r>
            <a:r>
              <a:rPr lang="en-US" dirty="0" err="1"/>
              <a:t>Urol</a:t>
            </a:r>
            <a:r>
              <a:rPr lang="en-US" dirty="0"/>
              <a:t> </a:t>
            </a:r>
            <a:r>
              <a:rPr lang="en-US" dirty="0" err="1"/>
              <a:t>Nephrol</a:t>
            </a:r>
            <a:r>
              <a:rPr lang="en-US" dirty="0"/>
              <a:t>. 2007;41(6):516-20. </a:t>
            </a:r>
          </a:p>
          <a:p>
            <a:endParaRPr lang="en-US" dirty="0"/>
          </a:p>
          <a:p>
            <a:r>
              <a:rPr lang="en-US" dirty="0"/>
              <a:t>Abstract</a:t>
            </a:r>
          </a:p>
          <a:p>
            <a:endParaRPr lang="en-US" dirty="0"/>
          </a:p>
          <a:p>
            <a:endParaRPr lang="en-US" dirty="0"/>
          </a:p>
          <a:p>
            <a:endParaRPr lang="en-US" dirty="0"/>
          </a:p>
          <a:p>
            <a:r>
              <a:rPr lang="en-US" dirty="0"/>
              <a:t>Objectives: To evaluate how age and the duration of the condition influence the distress caused by the chronic prostatitis/chronic pelvic pain syndrome (CP/CPPS) and to study how heat and cold influence the symptoms associated with CP/ CPPS as reported by patients afflicted with the condition.</a:t>
            </a:r>
          </a:p>
          <a:p>
            <a:endParaRPr lang="en-US" dirty="0"/>
          </a:p>
          <a:p>
            <a:endParaRPr lang="en-US" dirty="0"/>
          </a:p>
          <a:p>
            <a:endParaRPr lang="en-US" dirty="0"/>
          </a:p>
          <a:p>
            <a:r>
              <a:rPr lang="en-US" dirty="0"/>
              <a:t>Material and methods: Forty-eight men (median age 50 years; age range 27-70 years) who had suffered from CP/CPPS for a duration ranging from 18 months to 40 years were included in the study. The evaluation included determination of the serum prostate-specific antigen level, the National Institutes of Health's Chronic Prostatitis Symptom Index (NIH-</a:t>
            </a:r>
            <a:r>
              <a:rPr lang="en-US" dirty="0" err="1"/>
              <a:t>CPSI</a:t>
            </a:r>
            <a:r>
              <a:rPr lang="en-US" dirty="0"/>
              <a:t>) and the International Prostate Symptom Score (</a:t>
            </a:r>
            <a:r>
              <a:rPr lang="en-US" dirty="0" err="1"/>
              <a:t>IPSS</a:t>
            </a:r>
            <a:r>
              <a:rPr lang="en-US" dirty="0"/>
              <a:t>).</a:t>
            </a:r>
          </a:p>
          <a:p>
            <a:endParaRPr lang="en-US" dirty="0"/>
          </a:p>
          <a:p>
            <a:endParaRPr lang="en-US" dirty="0"/>
          </a:p>
          <a:p>
            <a:endParaRPr lang="en-US" dirty="0"/>
          </a:p>
          <a:p>
            <a:r>
              <a:rPr lang="en-US" dirty="0"/>
              <a:t>Results: The mean NIH-</a:t>
            </a:r>
            <a:r>
              <a:rPr lang="en-US" dirty="0" err="1"/>
              <a:t>CPSI</a:t>
            </a:r>
            <a:r>
              <a:rPr lang="en-US" dirty="0"/>
              <a:t> score was 23.0 +/- 4.8. The mean </a:t>
            </a:r>
            <a:r>
              <a:rPr lang="en-US" dirty="0" err="1"/>
              <a:t>IPSS</a:t>
            </a:r>
            <a:r>
              <a:rPr lang="en-US" dirty="0"/>
              <a:t> was 14.3 +/- 7.2. Dysuria was reported by 30 men (63%) and ejaculatory pain by 22 (48%). Men with dysuria had painful ejaculations more often (60%) than men without (22%) (p &lt;0.01). There was a strong negative correlation between age and the NIH-</a:t>
            </a:r>
            <a:r>
              <a:rPr lang="en-US" dirty="0" err="1"/>
              <a:t>CPSI</a:t>
            </a:r>
            <a:r>
              <a:rPr lang="en-US" dirty="0"/>
              <a:t> quality of life (QOL) score (correlation coefficient 0.646; p &lt; 0.001). Independent of age, the duration of the disease also correlated with the NIH-</a:t>
            </a:r>
            <a:r>
              <a:rPr lang="en-US" dirty="0" err="1"/>
              <a:t>CPSI</a:t>
            </a:r>
            <a:r>
              <a:rPr lang="en-US" dirty="0"/>
              <a:t> QOL score (correlation coefficient -0.48; p &lt; 0.02). The total NIH-</a:t>
            </a:r>
            <a:r>
              <a:rPr lang="en-US" dirty="0" err="1"/>
              <a:t>CPSI</a:t>
            </a:r>
            <a:r>
              <a:rPr lang="en-US" dirty="0"/>
              <a:t> score did not correlate with either age or the duration of the disease. Nearly every other man stated that the disease had started in association with a specific event, which for 15 men (31%) included exposure to cold. Forty men (83%) reported that cold caused symptom aggravation and/or induced a relapse. Thirty men (63%) stated that taking a hot bath and 22 (46%) reported that spending time in a hot climate decreased the symptoms.</a:t>
            </a:r>
          </a:p>
          <a:p>
            <a:endParaRPr lang="en-US" dirty="0"/>
          </a:p>
          <a:p>
            <a:endParaRPr lang="en-US" dirty="0"/>
          </a:p>
          <a:p>
            <a:endParaRPr lang="en-US" dirty="0"/>
          </a:p>
          <a:p>
            <a:r>
              <a:rPr lang="en-US" dirty="0"/>
              <a:t>Conclusions: Age, as well as the duration of the condition, influenced the distress induced by CP/CPPS, suggesting an improved coping ability with time as well as age. The ambient temperature appears to play a role as cold was frequently reported as causing symptom aggravation and heat was often reported to be ameliorating. The mechanisms behind this association between CP/CPPS and temperature as well as the correlation between ejaculatory pain and dysuria require further study.</a:t>
            </a:r>
          </a:p>
          <a:p>
            <a:endParaRPr lang="en-US" dirty="0"/>
          </a:p>
          <a:p>
            <a:endParaRPr lang="en-US" dirty="0"/>
          </a:p>
          <a:p>
            <a:endParaRPr lang="en-US" dirty="0"/>
          </a:p>
          <a:p>
            <a:r>
              <a:rPr lang="en-US" dirty="0" err="1"/>
              <a:t>Mehik</a:t>
            </a:r>
            <a:r>
              <a:rPr lang="en-US" dirty="0"/>
              <a:t> A, </a:t>
            </a:r>
            <a:r>
              <a:rPr lang="en-US" dirty="0" err="1"/>
              <a:t>Hellström</a:t>
            </a:r>
            <a:r>
              <a:rPr lang="en-US" dirty="0"/>
              <a:t> P, </a:t>
            </a:r>
            <a:r>
              <a:rPr lang="en-US" dirty="0" err="1"/>
              <a:t>Lukkarinen</a:t>
            </a:r>
            <a:r>
              <a:rPr lang="en-US" dirty="0"/>
              <a:t> O, </a:t>
            </a:r>
            <a:r>
              <a:rPr lang="en-US" dirty="0" err="1"/>
              <a:t>Sarpola</a:t>
            </a:r>
            <a:r>
              <a:rPr lang="en-US" dirty="0"/>
              <a:t> A, </a:t>
            </a:r>
            <a:r>
              <a:rPr lang="en-US" dirty="0" err="1"/>
              <a:t>Järvelin</a:t>
            </a:r>
            <a:r>
              <a:rPr lang="en-US" dirty="0"/>
              <a:t> M. Epidemiology of prostatitis in Finnish men: a population-based cross-sectional study. </a:t>
            </a:r>
            <a:r>
              <a:rPr lang="en-US" dirty="0" err="1"/>
              <a:t>BJU</a:t>
            </a:r>
            <a:r>
              <a:rPr lang="en-US" dirty="0"/>
              <a:t> Int. 2000 Sep;86(4):443-8. </a:t>
            </a:r>
          </a:p>
          <a:p>
            <a:endParaRPr lang="en-US" dirty="0"/>
          </a:p>
          <a:p>
            <a:r>
              <a:rPr lang="en-US" dirty="0"/>
              <a:t>Abstract</a:t>
            </a:r>
          </a:p>
          <a:p>
            <a:endParaRPr lang="en-US" dirty="0"/>
          </a:p>
          <a:p>
            <a:endParaRPr lang="en-US" dirty="0"/>
          </a:p>
          <a:p>
            <a:endParaRPr lang="en-US" dirty="0"/>
          </a:p>
          <a:p>
            <a:r>
              <a:rPr lang="en-US" dirty="0"/>
              <a:t>Objective: To study the lifetime occurrence of prostatitis in Finnish men and their exposure to the disease. Subjects and methods A population-based cross-sectional survey was conducted in the two most northerly provinces of Finland (Oulu and Lapland). Altogether, 2500 male residents aged 20-59 years were chosen at random to complete a questionnaire on prostatitis. The data were collected between June 1996 and October 1997. Replies were received from 1832 men, giving a response rate of 75%.</a:t>
            </a:r>
          </a:p>
          <a:p>
            <a:endParaRPr lang="en-US" dirty="0"/>
          </a:p>
          <a:p>
            <a:endParaRPr lang="en-US" dirty="0"/>
          </a:p>
          <a:p>
            <a:endParaRPr lang="en-US" dirty="0"/>
          </a:p>
          <a:p>
            <a:r>
              <a:rPr lang="en-US" dirty="0"/>
              <a:t>Results: The overall lifetime prevalence of prostatitis was 14.2%. The risk of having or having had prostatitis increased with age, being 1.7 times greater in men aged 40-49 years than in those aged 20-39 years, and 3.1 times greater in those aged 50-59 years. The overall incidence was 37.8/10 000 person years. More than a quarter of the 261 men who had or had had prostatitis symptoms (27%) suffered from them at least once a year, while 16% suffered from persistent symptoms; 63% of the men with prostatitis had their worst symptoms during the winter (November-March). Neither education nor profession had much influence on the occurrence of prostatitis, but divorced and single men had a lower risk than married men. Most patients felt they had not received enough information about the disease at their first visit to a general practitioner.</a:t>
            </a:r>
          </a:p>
          <a:p>
            <a:endParaRPr lang="en-US" dirty="0"/>
          </a:p>
          <a:p>
            <a:endParaRPr lang="en-US" dirty="0"/>
          </a:p>
          <a:p>
            <a:endParaRPr lang="en-US" dirty="0"/>
          </a:p>
          <a:p>
            <a:r>
              <a:rPr lang="en-US" dirty="0"/>
              <a:t>Conclusions: The results of this survey showed that the occurrence of prostatitis symptoms in men living in northern Finland is higher than that reported in other parts of the world. This could be partly caused by the cold climate.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35</a:t>
            </a:fld>
            <a:endParaRPr lang="en-US"/>
          </a:p>
        </p:txBody>
      </p:sp>
    </p:spTree>
    <p:extLst>
      <p:ext uri="{BB962C8B-B14F-4D97-AF65-F5344CB8AC3E}">
        <p14:creationId xmlns:p14="http://schemas.microsoft.com/office/powerpoint/2010/main" val="127292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Saito M, </a:t>
            </a:r>
            <a:r>
              <a:rPr lang="en-US" dirty="0" err="1"/>
              <a:t>Tsounapi</a:t>
            </a:r>
            <a:r>
              <a:rPr lang="en-US" dirty="0"/>
              <a:t> P, Oikawa R, Shimizu S, Honda M, </a:t>
            </a:r>
            <a:r>
              <a:rPr lang="en-US" dirty="0" err="1"/>
              <a:t>Sejima</a:t>
            </a:r>
            <a:r>
              <a:rPr lang="en-US" dirty="0"/>
              <a:t> T, Kinoshita Y, Tomita S. Prostatic ischemia induces ventral prostatic hyperplasia in the </a:t>
            </a:r>
            <a:r>
              <a:rPr lang="en-US" dirty="0" err="1"/>
              <a:t>SHR</a:t>
            </a:r>
            <a:r>
              <a:rPr lang="en-US" dirty="0"/>
              <a:t>; possible mechanism of development of </a:t>
            </a:r>
            <a:r>
              <a:rPr lang="en-US" dirty="0" err="1"/>
              <a:t>BPH</a:t>
            </a:r>
            <a:r>
              <a:rPr lang="en-US" dirty="0"/>
              <a:t>. Sci Rep. 2014 Jan 22;4:3822. </a:t>
            </a:r>
            <a:r>
              <a:rPr lang="en-US" dirty="0" err="1"/>
              <a:t>doi</a:t>
            </a:r>
            <a:r>
              <a:rPr lang="en-US" dirty="0"/>
              <a:t>: 10.1038/srep03822. </a:t>
            </a:r>
          </a:p>
          <a:p>
            <a:endParaRPr lang="en-US" dirty="0"/>
          </a:p>
          <a:p>
            <a:endParaRPr lang="en-US" dirty="0"/>
          </a:p>
          <a:p>
            <a:r>
              <a:rPr lang="en-US" dirty="0"/>
              <a:t>In the light of increasing evidence that benign prostatic hyperplasia is associated with cardiovascular disease, we have investigated the relationship between prostatic blood flow and prostatic hyperplasia in the spontaneously-hypertensive-rat (</a:t>
            </a:r>
            <a:r>
              <a:rPr lang="en-US" dirty="0" err="1"/>
              <a:t>SHR</a:t>
            </a:r>
            <a:r>
              <a:rPr lang="en-US" dirty="0"/>
              <a:t>). Twelve-week-old male </a:t>
            </a:r>
            <a:r>
              <a:rPr lang="en-US" dirty="0" err="1"/>
              <a:t>SHRs</a:t>
            </a:r>
            <a:r>
              <a:rPr lang="en-US" dirty="0"/>
              <a:t> were treated with </a:t>
            </a:r>
            <a:r>
              <a:rPr lang="en-US" dirty="0" err="1"/>
              <a:t>nicorandil</a:t>
            </a:r>
            <a:r>
              <a:rPr lang="en-US" dirty="0"/>
              <a:t> for six weeks. Wistar-Kyoto rats were used as controls. Six weeks after </a:t>
            </a:r>
            <a:r>
              <a:rPr lang="en-US" dirty="0" err="1"/>
              <a:t>nicorandil</a:t>
            </a:r>
            <a:r>
              <a:rPr lang="en-US" dirty="0"/>
              <a:t> treatment, blood pressure and the prostatic blood flow were estimated, and tissue levels of malondialdehyde, HIF-1</a:t>
            </a:r>
            <a:r>
              <a:rPr lang="el-GR" dirty="0"/>
              <a:t>α, </a:t>
            </a:r>
            <a:r>
              <a:rPr lang="en-US" dirty="0" err="1"/>
              <a:t>TGF</a:t>
            </a:r>
            <a:r>
              <a:rPr lang="en-US" dirty="0"/>
              <a:t>-</a:t>
            </a:r>
            <a:r>
              <a:rPr lang="el-GR" dirty="0"/>
              <a:t>β1, </a:t>
            </a:r>
            <a:r>
              <a:rPr lang="en-US" dirty="0" err="1"/>
              <a:t>bFGF</a:t>
            </a:r>
            <a:r>
              <a:rPr lang="en-US" dirty="0"/>
              <a:t>, dihydrotestosterone, and </a:t>
            </a:r>
            <a:r>
              <a:rPr lang="el-GR" dirty="0"/>
              <a:t>α-</a:t>
            </a:r>
            <a:r>
              <a:rPr lang="en-US" dirty="0" err="1"/>
              <a:t>SMA</a:t>
            </a:r>
            <a:r>
              <a:rPr lang="en-US" dirty="0"/>
              <a:t> were measured. </a:t>
            </a:r>
            <a:r>
              <a:rPr lang="en-US" dirty="0" err="1"/>
              <a:t>SHRs</a:t>
            </a:r>
            <a:r>
              <a:rPr lang="en-US" dirty="0"/>
              <a:t> showed significant increases in blood pressure, tissue levels of malondialdehyde, HIF-1</a:t>
            </a:r>
            <a:r>
              <a:rPr lang="el-GR" dirty="0"/>
              <a:t>α, </a:t>
            </a:r>
            <a:r>
              <a:rPr lang="en-US" dirty="0" err="1"/>
              <a:t>TGF</a:t>
            </a:r>
            <a:r>
              <a:rPr lang="en-US" dirty="0"/>
              <a:t>-</a:t>
            </a:r>
            <a:r>
              <a:rPr lang="el-GR" dirty="0"/>
              <a:t>β1, </a:t>
            </a:r>
            <a:r>
              <a:rPr lang="en-US" dirty="0" err="1"/>
              <a:t>bFGF</a:t>
            </a:r>
            <a:r>
              <a:rPr lang="en-US" dirty="0"/>
              <a:t>, </a:t>
            </a:r>
            <a:r>
              <a:rPr lang="el-GR" dirty="0"/>
              <a:t>α-</a:t>
            </a:r>
            <a:r>
              <a:rPr lang="en-US" dirty="0" err="1"/>
              <a:t>SMA</a:t>
            </a:r>
            <a:r>
              <a:rPr lang="en-US" dirty="0"/>
              <a:t> and a significant decrease in the prostatic blood flow. Although treatment with </a:t>
            </a:r>
            <a:r>
              <a:rPr lang="en-US" dirty="0" err="1"/>
              <a:t>nicorandil</a:t>
            </a:r>
            <a:r>
              <a:rPr lang="en-US" dirty="0"/>
              <a:t> failed to alter the blood-pressure and </a:t>
            </a:r>
            <a:r>
              <a:rPr lang="el-GR" dirty="0"/>
              <a:t>α-</a:t>
            </a:r>
            <a:r>
              <a:rPr lang="en-US" dirty="0" err="1"/>
              <a:t>SMA</a:t>
            </a:r>
            <a:r>
              <a:rPr lang="en-US" dirty="0"/>
              <a:t>, it significantly ameliorated the increased levels of malondialdehyde, HIF-1</a:t>
            </a:r>
            <a:r>
              <a:rPr lang="el-GR" dirty="0"/>
              <a:t>α, </a:t>
            </a:r>
            <a:r>
              <a:rPr lang="en-US" dirty="0" err="1"/>
              <a:t>TGF</a:t>
            </a:r>
            <a:r>
              <a:rPr lang="en-US" dirty="0"/>
              <a:t>-</a:t>
            </a:r>
            <a:r>
              <a:rPr lang="el-GR" dirty="0"/>
              <a:t>β1, </a:t>
            </a:r>
            <a:r>
              <a:rPr lang="en-US" dirty="0"/>
              <a:t>and </a:t>
            </a:r>
            <a:r>
              <a:rPr lang="en-US" dirty="0" err="1"/>
              <a:t>bFGF</a:t>
            </a:r>
            <a:r>
              <a:rPr lang="en-US" dirty="0"/>
              <a:t>. There were no significant differences in tissue levels of dihydrotestosterone among any groups. These data indicate that development of prostatic hyperplasia may be associated with prostatic hypoxia, which </a:t>
            </a:r>
            <a:r>
              <a:rPr lang="en-US" dirty="0" err="1"/>
              <a:t>nicorandil</a:t>
            </a:r>
            <a:r>
              <a:rPr lang="en-US" dirty="0"/>
              <a:t> prevents via its effect to increase the blood flow.</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36</a:t>
            </a:fld>
            <a:endParaRPr lang="en-US"/>
          </a:p>
        </p:txBody>
      </p:sp>
    </p:spTree>
    <p:extLst>
      <p:ext uri="{BB962C8B-B14F-4D97-AF65-F5344CB8AC3E}">
        <p14:creationId xmlns:p14="http://schemas.microsoft.com/office/powerpoint/2010/main" val="3924496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Stone dissolve tea might be helpful. http://</a:t>
            </a:r>
            <a:r>
              <a:rPr lang="en-US" dirty="0" err="1"/>
              <a:t>healingherbs.biz</a:t>
            </a:r>
            <a:r>
              <a:rPr lang="en-US" dirty="0"/>
              <a:t>/products/</a:t>
            </a:r>
            <a:r>
              <a:rPr lang="en-US" dirty="0" err="1"/>
              <a:t>herbal_teas.html#stonedissolve</a:t>
            </a:r>
            <a:endParaRPr lang="en-US" dirty="0"/>
          </a:p>
          <a:p>
            <a:endParaRPr lang="en-US" dirty="0"/>
          </a:p>
          <a:p>
            <a:r>
              <a:rPr lang="en-US" dirty="0"/>
              <a:t>Sun C, </a:t>
            </a:r>
            <a:r>
              <a:rPr lang="en-US" dirty="0" err="1"/>
              <a:t>Xie</a:t>
            </a:r>
            <a:r>
              <a:rPr lang="en-US" dirty="0"/>
              <a:t> G, Huang F, Liu X. Effects of Calcium Oxalate on Expression of </a:t>
            </a:r>
            <a:r>
              <a:rPr lang="en-US" dirty="0" err="1"/>
              <a:t>Clusterin</a:t>
            </a:r>
            <a:r>
              <a:rPr lang="en-US" dirty="0"/>
              <a:t> and Lower Urinary Tract Symptoms in Prostatitis and Benign Prostatic Hyperplasia Patients with Calculi. Med Sci </a:t>
            </a:r>
            <a:r>
              <a:rPr lang="en-US" dirty="0" err="1"/>
              <a:t>Monit</a:t>
            </a:r>
            <a:r>
              <a:rPr lang="en-US" dirty="0"/>
              <a:t>. 2018 Dec 18;24:9196-9203.</a:t>
            </a:r>
          </a:p>
          <a:p>
            <a:r>
              <a:rPr lang="en-US" dirty="0"/>
              <a:t>Riley JM, Kim H, </a:t>
            </a:r>
            <a:r>
              <a:rPr lang="en-US" dirty="0" err="1"/>
              <a:t>Averch</a:t>
            </a:r>
            <a:r>
              <a:rPr lang="en-US" dirty="0"/>
              <a:t> TD, Kim </a:t>
            </a:r>
            <a:r>
              <a:rPr lang="en-US" dirty="0" err="1"/>
              <a:t>HJ</a:t>
            </a:r>
            <a:r>
              <a:rPr lang="en-US" dirty="0"/>
              <a:t>. Effect of magnesium on calcium and oxalate ion binding. J </a:t>
            </a:r>
            <a:r>
              <a:rPr lang="en-US" dirty="0" err="1"/>
              <a:t>Endourol</a:t>
            </a:r>
            <a:r>
              <a:rPr lang="en-US" dirty="0"/>
              <a:t>. 2013 Dec;27(12):1487-92.</a:t>
            </a:r>
          </a:p>
          <a:p>
            <a:r>
              <a:rPr lang="en-US" b="1" dirty="0"/>
              <a:t>Abstract </a:t>
            </a:r>
          </a:p>
          <a:p>
            <a:r>
              <a:rPr lang="en-US" b="1" dirty="0"/>
              <a:t>Background and purpose: </a:t>
            </a:r>
            <a:r>
              <a:rPr lang="en-US" dirty="0"/>
              <a:t>Magnesium (Mg(2+)) has been shown to be a kidney stone inhibitor; however, the exact mechanism of its effect is unknown. Using theoretical models, the interactions of calcium and oxalate were examined in the presence of Mg(2+). </a:t>
            </a:r>
          </a:p>
          <a:p>
            <a:r>
              <a:rPr lang="en-US" b="1" dirty="0"/>
              <a:t>Methods: </a:t>
            </a:r>
            <a:r>
              <a:rPr lang="en-US" dirty="0"/>
              <a:t>Molecular dynamics simulations were performed with </a:t>
            </a:r>
            <a:r>
              <a:rPr lang="en-US" dirty="0" err="1"/>
              <a:t>NAMD</a:t>
            </a:r>
            <a:r>
              <a:rPr lang="en-US" dirty="0"/>
              <a:t> and CHARMM27 force field. The interaction between calcium (Ca(2+)) and oxalate (Ox(2-)) ions was examined with and without magnesium. Concentrations of calcium and oxalate were 0.1 M and 0.03 M, respectively, and placed in a cubic box of length ~115 Angstrom. Na(+) and Cl(-) ions were inserted to meet system electroneutrality. Mg(2+) was then placed into the box at physiologic concentrations and the interaction between calcium and oxalate was observed. In addition, the effect of citrate and pH were examined in regard to the effect of Mg(2+) inhibition. Each system was allowed to run until a stable crystalline structure was formed. </a:t>
            </a:r>
          </a:p>
          <a:p>
            <a:r>
              <a:rPr lang="en-US" b="1" dirty="0"/>
              <a:t>Results: </a:t>
            </a:r>
            <a:r>
              <a:rPr lang="en-US" dirty="0"/>
              <a:t>The presence of Mg(2+) reduces the average size of the calcium oxalate and calcium phosphate aggregates. This effect is found to be Mg(2+) concentration-dependent. It is also found that Mg(2+) inhibition is synergistic with citrate and continues to be effective at acidic pH levels. </a:t>
            </a:r>
          </a:p>
          <a:p>
            <a:r>
              <a:rPr lang="en-US" b="1" dirty="0"/>
              <a:t>Conclusion: </a:t>
            </a:r>
            <a:r>
              <a:rPr lang="en-US" dirty="0"/>
              <a:t>The presence of magnesium ions tends to destabilize calcium oxalate ion pairs and reduce the size of their aggregates. Mg(2+) inhibitory effect is synergistic with citrate and remains effective in acidic environments. Further studies are needed to see if this can be applied to in vivo models as well as extending this to other stone inhibitors and promoters.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37</a:t>
            </a:fld>
            <a:endParaRPr lang="en-US"/>
          </a:p>
        </p:txBody>
      </p:sp>
    </p:spTree>
    <p:extLst>
      <p:ext uri="{BB962C8B-B14F-4D97-AF65-F5344CB8AC3E}">
        <p14:creationId xmlns:p14="http://schemas.microsoft.com/office/powerpoint/2010/main" val="508903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Wong </a:t>
            </a:r>
            <a:r>
              <a:rPr lang="en-US" dirty="0" err="1"/>
              <a:t>SY</a:t>
            </a:r>
            <a:r>
              <a:rPr lang="en-US" dirty="0"/>
              <a:t>. Fruit and Vegetable Intake in Relation to Lower Urinary Tract Symptoms and Erectile Dysfunction Among Southern Chinese Elderly Men: A 4-Year Prospective Study of </a:t>
            </a:r>
            <a:r>
              <a:rPr lang="en-US" dirty="0" err="1"/>
              <a:t>Mr</a:t>
            </a:r>
            <a:r>
              <a:rPr lang="en-US" dirty="0"/>
              <a:t> OS Hong Kong. Medicine (Baltimore). 2016 Jan;95(4):e2557.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role of fruit and vegetable (</a:t>
            </a:r>
            <a:r>
              <a:rPr lang="en-US" dirty="0" err="1"/>
              <a:t>FV</a:t>
            </a:r>
            <a:r>
              <a:rPr lang="en-US" dirty="0"/>
              <a:t>) intake in relation to prostate health remains inconclusive. This 4-year longitudinal study aims to explore the association of </a:t>
            </a:r>
            <a:r>
              <a:rPr lang="en-US" dirty="0" err="1"/>
              <a:t>FV</a:t>
            </a:r>
            <a:r>
              <a:rPr lang="en-US" dirty="0"/>
              <a:t> intake and the development of lower urinary tract symptoms (</a:t>
            </a:r>
            <a:r>
              <a:rPr lang="en-US" dirty="0" err="1"/>
              <a:t>LUTS</a:t>
            </a:r>
            <a:r>
              <a:rPr lang="en-US" dirty="0"/>
              <a:t>, a cluster of chronic urinary symptoms occurring in bladder, prostate and urethra), incidence of symptomatic benign prostatic hyperplasia (</a:t>
            </a:r>
            <a:r>
              <a:rPr lang="en-US" dirty="0" err="1"/>
              <a:t>BPH</a:t>
            </a:r>
            <a:r>
              <a:rPr lang="en-US" dirty="0"/>
              <a:t>) and erectile dysfunction (ED) in Chinese elderly men. Data were obtained from a 4 years longitudinal study (</a:t>
            </a:r>
            <a:r>
              <a:rPr lang="en-US" dirty="0" err="1"/>
              <a:t>Mr</a:t>
            </a:r>
            <a:r>
              <a:rPr lang="en-US" dirty="0"/>
              <a:t> OS Hong Kong, the largest prospective study on bone health in Chinese elderly). Two thousand Chinese men aged 65 years and older were recruited from the local community, of whom 1998 (99.9%) at baseline and 1564 (78.2%) at 4-year follow-up reported data on </a:t>
            </a:r>
            <a:r>
              <a:rPr lang="en-US" dirty="0" err="1"/>
              <a:t>LUTS</a:t>
            </a:r>
            <a:r>
              <a:rPr lang="en-US" dirty="0"/>
              <a:t>, which were evaluated by a validated International Prostate Symptoms Scale (</a:t>
            </a:r>
            <a:r>
              <a:rPr lang="en-US" dirty="0" err="1"/>
              <a:t>IPSS</a:t>
            </a:r>
            <a:r>
              <a:rPr lang="en-US" dirty="0"/>
              <a:t>). Erectile function was evaluated by the International Index of Erectile Dysfunction-5 (IIEF-5) questionnaires at 2- (n = 386) and 4-year (n = 475) follow-ups. Dietary intake was assessed using a validated food frequency questionnaire at baseline. Analysis was conducted using multivariate linear and logistic regression. For total </a:t>
            </a:r>
            <a:r>
              <a:rPr lang="en-US" dirty="0" err="1"/>
              <a:t>FV</a:t>
            </a:r>
            <a:r>
              <a:rPr lang="en-US" dirty="0"/>
              <a:t> and most of their subclasses, moderate consumption had the lowest mean changes of </a:t>
            </a:r>
            <a:r>
              <a:rPr lang="en-US" dirty="0" err="1"/>
              <a:t>LUTS</a:t>
            </a:r>
            <a:r>
              <a:rPr lang="en-US" dirty="0"/>
              <a:t>; we thus applied the moderate levels as the reference in the regression models. The high levels of total </a:t>
            </a:r>
            <a:r>
              <a:rPr lang="en-US" dirty="0" err="1"/>
              <a:t>FV</a:t>
            </a:r>
            <a:r>
              <a:rPr lang="en-US" dirty="0"/>
              <a:t> intake (&gt;350 g/1000 kcal/day) were significantly associated with reduced </a:t>
            </a:r>
            <a:r>
              <a:rPr lang="en-US" dirty="0" err="1"/>
              <a:t>IPSS</a:t>
            </a:r>
            <a:r>
              <a:rPr lang="en-US" dirty="0"/>
              <a:t> by scores of -1.174 ± 0.459 (or -17.3% of basal </a:t>
            </a:r>
            <a:r>
              <a:rPr lang="en-US" dirty="0" err="1"/>
              <a:t>IPSS</a:t>
            </a:r>
            <a:r>
              <a:rPr lang="en-US" dirty="0"/>
              <a:t>, P = 0.011) relative to the moderate groups (250-350 g/1000 kcal/day). </a:t>
            </a:r>
            <a:r>
              <a:rPr lang="en-US" dirty="0" err="1"/>
              <a:t>FV</a:t>
            </a:r>
            <a:r>
              <a:rPr lang="en-US" dirty="0"/>
              <a:t> consumption had no significant association with the score change of ED or the odds of sexual activities at 4-year (all P &gt; 0.05). High intake of dark and leafy vegetables (&gt;50 g/1000 kcal/day) significantly reduced the risk of </a:t>
            </a:r>
            <a:r>
              <a:rPr lang="en-US" dirty="0" err="1"/>
              <a:t>LUTS</a:t>
            </a:r>
            <a:r>
              <a:rPr lang="en-US" dirty="0"/>
              <a:t> progression by 37.2% [odds ratio (OR) (95% confidence interval, 95% CI): 0.628 (0.466∼0.848), P = 0.002] or risk of symptomatic </a:t>
            </a:r>
            <a:r>
              <a:rPr lang="en-US" dirty="0" err="1"/>
              <a:t>BPH</a:t>
            </a:r>
            <a:r>
              <a:rPr lang="en-US" dirty="0"/>
              <a:t> by 34.3% [OR (95% CI): 0.657 (0.442-0.976), P = 0.038] after 4 years compared with the moderate group (25-50 g/1000 kcal/day). Adequate </a:t>
            </a:r>
            <a:r>
              <a:rPr lang="en-US" dirty="0" err="1"/>
              <a:t>FV</a:t>
            </a:r>
            <a:r>
              <a:rPr lang="en-US" dirty="0"/>
              <a:t> intakes, especially dark and leafy vegetables, were associated with improved </a:t>
            </a:r>
            <a:r>
              <a:rPr lang="en-US" dirty="0" err="1"/>
              <a:t>LUTS</a:t>
            </a:r>
            <a:r>
              <a:rPr lang="en-US" dirty="0"/>
              <a:t> among Chinese elderly men, but lack an association with ED and sexuality.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38</a:t>
            </a:fld>
            <a:endParaRPr lang="en-US"/>
          </a:p>
        </p:txBody>
      </p:sp>
    </p:spTree>
    <p:extLst>
      <p:ext uri="{BB962C8B-B14F-4D97-AF65-F5344CB8AC3E}">
        <p14:creationId xmlns:p14="http://schemas.microsoft.com/office/powerpoint/2010/main" val="1832648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t>
            </a:r>
            <a:r>
              <a:rPr lang="en-US" dirty="0" err="1"/>
              <a:t>YJ</a:t>
            </a:r>
            <a:r>
              <a:rPr lang="en-US" dirty="0"/>
              <a:t>, Lee </a:t>
            </a:r>
            <a:r>
              <a:rPr lang="en-US" dirty="0" err="1"/>
              <a:t>JY</a:t>
            </a:r>
            <a:r>
              <a:rPr lang="en-US" dirty="0"/>
              <a:t>, Kim Y, Jun W, Lee </a:t>
            </a:r>
            <a:r>
              <a:rPr lang="en-US" dirty="0" err="1"/>
              <a:t>YH</a:t>
            </a:r>
            <a:r>
              <a:rPr lang="en-US" dirty="0"/>
              <a:t>. Cranberry Powder Attenuates Benign Prostatic Hyperplasia in Rats. J Med Food. 2020 Dec;23(12):1296-1302.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Cranberry powder (CR) is reported to be effective against lower urinary tract symptoms (</a:t>
            </a:r>
            <a:r>
              <a:rPr lang="en-US" dirty="0" err="1"/>
              <a:t>LUTS</a:t>
            </a:r>
            <a:r>
              <a:rPr lang="en-US" dirty="0"/>
              <a:t>) and recurrent urinary tract infections. Benign prostatic hyperplasia (</a:t>
            </a:r>
            <a:r>
              <a:rPr lang="en-US" dirty="0" err="1"/>
              <a:t>BPH</a:t>
            </a:r>
            <a:r>
              <a:rPr lang="en-US" dirty="0"/>
              <a:t>) in men older than 50 years is a common cause of </a:t>
            </a:r>
            <a:r>
              <a:rPr lang="en-US" dirty="0" err="1"/>
              <a:t>LUTS</a:t>
            </a:r>
            <a:r>
              <a:rPr lang="en-US" dirty="0"/>
              <a:t>. Here, we attempted to evaluate if CR is also effective for treating </a:t>
            </a:r>
            <a:r>
              <a:rPr lang="en-US" dirty="0" err="1"/>
              <a:t>BPH</a:t>
            </a:r>
            <a:r>
              <a:rPr lang="en-US" dirty="0"/>
              <a:t> using a </a:t>
            </a:r>
            <a:r>
              <a:rPr lang="en-US" dirty="0" err="1"/>
              <a:t>BPH</a:t>
            </a:r>
            <a:r>
              <a:rPr lang="en-US" dirty="0"/>
              <a:t>-induced rat model, which was orally administered CR. Male Sprague-Dawley rats weighing 200-250 g were randomly divided into the following six groups (</a:t>
            </a:r>
            <a:r>
              <a:rPr lang="en-US" i="1" dirty="0"/>
              <a:t>n</a:t>
            </a:r>
            <a:r>
              <a:rPr lang="en-US" dirty="0"/>
              <a:t> = 9): </a:t>
            </a:r>
            <a:r>
              <a:rPr lang="en-US" dirty="0" err="1"/>
              <a:t>noncastration</a:t>
            </a:r>
            <a:r>
              <a:rPr lang="en-US" dirty="0"/>
              <a:t> group; castration group; </a:t>
            </a:r>
            <a:r>
              <a:rPr lang="en-US" dirty="0" err="1"/>
              <a:t>BPH</a:t>
            </a:r>
            <a:r>
              <a:rPr lang="en-US" dirty="0"/>
              <a:t> group; </a:t>
            </a:r>
            <a:r>
              <a:rPr lang="en-US" dirty="0" err="1"/>
              <a:t>BPH</a:t>
            </a:r>
            <a:r>
              <a:rPr lang="en-US" dirty="0"/>
              <a:t> and cranberry for 8-week (CR8W) group; </a:t>
            </a:r>
            <a:r>
              <a:rPr lang="en-US" dirty="0" err="1"/>
              <a:t>BPH</a:t>
            </a:r>
            <a:r>
              <a:rPr lang="en-US" dirty="0"/>
              <a:t> and cranberry for 4-week (CR4W) group; and </a:t>
            </a:r>
            <a:r>
              <a:rPr lang="en-US" dirty="0" err="1"/>
              <a:t>BPH</a:t>
            </a:r>
            <a:r>
              <a:rPr lang="en-US" dirty="0"/>
              <a:t> and saw palmetto group (saw palmetto). Compared with the </a:t>
            </a:r>
            <a:r>
              <a:rPr lang="en-US" dirty="0" err="1"/>
              <a:t>BPH</a:t>
            </a:r>
            <a:r>
              <a:rPr lang="en-US" dirty="0"/>
              <a:t> group, the CR8W group showed a significant decrease in prostate weight (by 33%), dihydrotestosterone (</a:t>
            </a:r>
            <a:r>
              <a:rPr lang="en-US" dirty="0" err="1"/>
              <a:t>DHT</a:t>
            </a:r>
            <a:r>
              <a:rPr lang="en-US" dirty="0"/>
              <a:t>) levels (by 18% in serum and 28% in prostate), 5-alpha reductase levels (18% reduction of type 1 and 35% of type 2), and histological changes. These results indicate that CR could attenuate </a:t>
            </a:r>
            <a:r>
              <a:rPr lang="en-US" dirty="0" err="1"/>
              <a:t>BPH</a:t>
            </a:r>
            <a:r>
              <a:rPr lang="en-US" dirty="0"/>
              <a:t> by inhibiting 5-alpha reductase and by reducing other biomarkers such as prostate weight and </a:t>
            </a:r>
            <a:r>
              <a:rPr lang="en-US" dirty="0" err="1"/>
              <a:t>DHT</a:t>
            </a:r>
            <a:r>
              <a:rPr lang="en-US" dirty="0"/>
              <a:t> levels. Thus, CR may be an effective candidate for the development of a functional food for </a:t>
            </a:r>
            <a:r>
              <a:rPr lang="en-US" dirty="0" err="1"/>
              <a:t>BPH</a:t>
            </a:r>
            <a:r>
              <a:rPr lang="en-US" dirty="0"/>
              <a:t> treatment. </a:t>
            </a:r>
            <a:r>
              <a:rPr lang="en-US" dirty="0" err="1"/>
              <a:t>IACUC</a:t>
            </a:r>
            <a:r>
              <a:rPr lang="en-US" dirty="0"/>
              <a:t> (USW-IACUC-R-2015-004).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Vidlar</a:t>
            </a:r>
            <a:r>
              <a:rPr lang="en-US" dirty="0"/>
              <a:t> A, </a:t>
            </a:r>
            <a:r>
              <a:rPr lang="en-US" dirty="0" err="1"/>
              <a:t>Vostalova</a:t>
            </a:r>
            <a:r>
              <a:rPr lang="en-US" dirty="0"/>
              <a:t> J, </a:t>
            </a:r>
            <a:r>
              <a:rPr lang="en-US" dirty="0" err="1"/>
              <a:t>Ulrichova</a:t>
            </a:r>
            <a:r>
              <a:rPr lang="en-US" dirty="0"/>
              <a:t> J, Student V, Stejskal D, Reichenbach R, </a:t>
            </a:r>
            <a:r>
              <a:rPr lang="en-US" dirty="0" err="1"/>
              <a:t>Vrbkova</a:t>
            </a:r>
            <a:r>
              <a:rPr lang="en-US" dirty="0"/>
              <a:t> J, </a:t>
            </a:r>
            <a:r>
              <a:rPr lang="en-US" dirty="0" err="1"/>
              <a:t>Ruzicka</a:t>
            </a:r>
            <a:r>
              <a:rPr lang="en-US" dirty="0"/>
              <a:t> F, </a:t>
            </a:r>
            <a:r>
              <a:rPr lang="en-US" dirty="0" err="1"/>
              <a:t>Simanek</a:t>
            </a:r>
            <a:r>
              <a:rPr lang="en-US" dirty="0"/>
              <a:t> V. The effectiveness of dried cranberries ( Vaccinium macrocarpon) in men with lower urinary tract symptoms. Br J </a:t>
            </a:r>
            <a:r>
              <a:rPr lang="en-US" dirty="0" err="1"/>
              <a:t>Nutr</a:t>
            </a:r>
            <a:r>
              <a:rPr lang="en-US" dirty="0"/>
              <a:t>. 2010 Oct;104(8):1181-9.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Lower urinary tract symptoms (</a:t>
            </a:r>
            <a:r>
              <a:rPr lang="en-US" dirty="0" err="1"/>
              <a:t>LUTS</a:t>
            </a:r>
            <a:r>
              <a:rPr lang="en-US" dirty="0"/>
              <a:t>) are a common condition in older men. The objective of the present study was to evaluate the efficacy and tolerability of cranberry (Vaccinium macrocarpon) powder in men at risk of prostate disease with </a:t>
            </a:r>
            <a:r>
              <a:rPr lang="en-US" dirty="0" err="1"/>
              <a:t>LUTS</a:t>
            </a:r>
            <a:r>
              <a:rPr lang="en-US" dirty="0"/>
              <a:t>, elevated prostate-specific antigen (PSA), negative prostate biopsy and clinically confirmed chronic non-bacterial prostatitis. Forty-two participants received either 1500 mg of the dried powdered cranberries per d for 6 months (cranberry group; n 21) or no cranberry treatment (control group; n 21). Physical examination, International Prostate Symptom Score, quality of life (QoL), five-item version of the International Index of Erectile Function (IIEF-5), basic clinical chemistry parameters, </a:t>
            </a:r>
            <a:r>
              <a:rPr lang="en-US" dirty="0" err="1"/>
              <a:t>haematology</a:t>
            </a:r>
            <a:r>
              <a:rPr lang="en-US" dirty="0"/>
              <a:t>, Se, testosterone, PSA (free and total), C-reactive protein (CRP), antioxidant status, transrectal ultrasound prostate volume, urinary flow rate, ultrasound-estimated post-void residual urine volume at baseline, and at 3 and 6 months, and urine ex vivo anti-adherence activity were determined in all subjects. In contrast to the control group, patients in the cranberry group had statistically significant improvement in International Prostate Symptom Score, QoL, urination parameters including voiding parameters (rate of urine flow, average flow, total volume and post-void residual urine volume), and lower total PSA level on day 180 of the study. There was no influence on blood testosterone or serum CRP levels. There was no statistically significant improvement in the control group. The results of the present trial are the first firm evidence that cranberries may ameliorate </a:t>
            </a:r>
            <a:r>
              <a:rPr lang="en-US" dirty="0" err="1"/>
              <a:t>LUTS</a:t>
            </a:r>
            <a:r>
              <a:rPr lang="en-US" dirty="0"/>
              <a:t>, independent of benign prostatic hyperplasia or C-reactive protein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39</a:t>
            </a:fld>
            <a:endParaRPr lang="en-US"/>
          </a:p>
        </p:txBody>
      </p:sp>
    </p:spTree>
    <p:extLst>
      <p:ext uri="{BB962C8B-B14F-4D97-AF65-F5344CB8AC3E}">
        <p14:creationId xmlns:p14="http://schemas.microsoft.com/office/powerpoint/2010/main" val="1473222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Fraser GE, Jacobsen BK, </a:t>
            </a:r>
            <a:r>
              <a:rPr lang="en-US" dirty="0" err="1"/>
              <a:t>Knutsen</a:t>
            </a:r>
            <a:r>
              <a:rPr lang="en-US" dirty="0"/>
              <a:t> SF, </a:t>
            </a:r>
            <a:r>
              <a:rPr lang="en-US" dirty="0" err="1"/>
              <a:t>Mashchak</a:t>
            </a:r>
            <a:r>
              <a:rPr lang="en-US" dirty="0"/>
              <a:t> A, </a:t>
            </a:r>
            <a:r>
              <a:rPr lang="en-US" dirty="0" err="1"/>
              <a:t>Lloren</a:t>
            </a:r>
            <a:r>
              <a:rPr lang="en-US" dirty="0"/>
              <a:t> JI. Tomato consumption and intake of lycopene as predictors of the incidence of prostate cancer: the Adventist Health Study-2. Cancer Causes Control. 2020 Apr;31(4):341-351.</a:t>
            </a:r>
          </a:p>
          <a:p>
            <a:r>
              <a:rPr lang="en-US" b="1" dirty="0"/>
              <a:t>Abstract </a:t>
            </a:r>
          </a:p>
          <a:p>
            <a:r>
              <a:rPr lang="en-US" b="1" dirty="0"/>
              <a:t>Purpose: </a:t>
            </a:r>
            <a:r>
              <a:rPr lang="en-US" dirty="0"/>
              <a:t>Studies have controversially suggested that prostate cancer, the most common cancer among Western men, is less common among those with a high intake of tomato products and lycopene. We examine multivariable associations between the intake of tomatoes and lycopene, and risk of prostate cancer. </a:t>
            </a:r>
          </a:p>
          <a:p>
            <a:r>
              <a:rPr lang="en-US" b="1" dirty="0"/>
              <a:t>Methods: </a:t>
            </a:r>
            <a:r>
              <a:rPr lang="en-US" dirty="0"/>
              <a:t>In a prospective study of 27,934 Adventist men without prevalent cancer, Cox proportional hazard regression analyses were used to address the objectives. Dietary measurement error was partially corrected with regression calibration. </a:t>
            </a:r>
          </a:p>
          <a:p>
            <a:r>
              <a:rPr lang="en-US" b="1" dirty="0"/>
              <a:t>Results: </a:t>
            </a:r>
            <a:r>
              <a:rPr lang="en-US" dirty="0"/>
              <a:t>1226 incident cases of prostate cancer, 355 of them aggressive, were identified during 7.9 years of follow-up. Consumption of canned and cooked tomatoes more than four times a week was associated with a HR = 0.72 (95% CI 0.55, 0.94, P = 0.02) comparing to risk in those never consuming this food. Treating this as a continuous variable, adjusting for confounders, produces a similar result, HR = 0.86 (95% CI 0.75, 0.99), comparing 64 g/day with zero intakes (questionnaire data). Regression calibration, although less precise, suggests a yet stronger and statistically significant inverse relationship, comparing a 24-h dietary recall intake of 71 g/day canned and cooked tomato product, with zero intake. Uncalibrated multivariable-adjusted competing risk analyses do not find differences in tomato associations between aggressive and non-aggressive prostate cancers although power for aggressive cancers is limited. </a:t>
            </a:r>
          </a:p>
          <a:p>
            <a:r>
              <a:rPr lang="en-US" b="1" dirty="0"/>
              <a:t>Conclusion: </a:t>
            </a:r>
            <a:r>
              <a:rPr lang="en-US" dirty="0"/>
              <a:t>Consumption of canned and cooked tomatoes may reduce the risk of prostate cancer. These products contain more available lycopene. However, an observational study cannot exclude confounding by some unidentified, prostate cancer preventive factor. Clinical Trial Registry: </a:t>
            </a:r>
            <a:r>
              <a:rPr lang="en-US" dirty="0" err="1"/>
              <a:t>ClinicalTrials.gov</a:t>
            </a:r>
            <a:r>
              <a:rPr lang="en-US" dirty="0"/>
              <a:t> Identifier: </a:t>
            </a:r>
            <a:r>
              <a:rPr lang="en-US" dirty="0">
                <a:hlinkClick r:id="rId3" tooltip="See in ClinicalTrials.gov"/>
              </a:rPr>
              <a:t>NCT03615599</a:t>
            </a:r>
            <a:endParaRPr lang="en-US" dirty="0"/>
          </a:p>
          <a:p>
            <a:endParaRPr lang="en-US" dirty="0"/>
          </a:p>
          <a:p>
            <a:r>
              <a:rPr lang="en-US" dirty="0"/>
              <a:t>Chen J, Song Y, Zhang L. Lycopene/tomato consumption and the risk of prostate cancer: a systematic review and meta-analysis of prospective studies. J </a:t>
            </a:r>
            <a:r>
              <a:rPr lang="en-US" dirty="0" err="1"/>
              <a:t>Nutr</a:t>
            </a:r>
            <a:r>
              <a:rPr lang="en-US" dirty="0"/>
              <a:t> Sci </a:t>
            </a:r>
            <a:r>
              <a:rPr lang="en-US" dirty="0" err="1"/>
              <a:t>Vitaminol</a:t>
            </a:r>
            <a:r>
              <a:rPr lang="en-US" dirty="0"/>
              <a:t> (Tokyo). 2013;59(3):213-23.</a:t>
            </a:r>
          </a:p>
          <a:p>
            <a:r>
              <a:rPr lang="en-US" dirty="0"/>
              <a:t>Compared with consumers of lower raw tomato intake, the odds ratio (OR) of incidence of prostate cancer among consumers of higher raw tomato intake was 0.81</a:t>
            </a:r>
          </a:p>
          <a:p>
            <a:endParaRPr lang="en-US" dirty="0"/>
          </a:p>
          <a:p>
            <a:r>
              <a:rPr lang="en-US" sz="1200" kern="1200" dirty="0">
                <a:solidFill>
                  <a:schemeClr val="tx1"/>
                </a:solidFill>
                <a:effectLst/>
                <a:latin typeface="+mn-lt"/>
                <a:ea typeface="+mn-ea"/>
                <a:cs typeface="+mn-cs"/>
              </a:rPr>
              <a:t>150. </a:t>
            </a:r>
            <a:r>
              <a:rPr lang="en-US" sz="1200" kern="1200" dirty="0" err="1">
                <a:solidFill>
                  <a:schemeClr val="tx1"/>
                </a:solidFill>
                <a:effectLst/>
                <a:latin typeface="+mn-lt"/>
                <a:ea typeface="+mn-ea"/>
                <a:cs typeface="+mn-cs"/>
              </a:rPr>
              <a:t>Cormio</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Calò</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Falagario</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Iezzi</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Lamolinara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Vitaglione</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Silecchia</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Carrieri</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Fogliano</a:t>
            </a:r>
            <a:r>
              <a:rPr lang="en-US" sz="1200" kern="1200" dirty="0">
                <a:solidFill>
                  <a:schemeClr val="tx1"/>
                </a:solidFill>
                <a:effectLst/>
                <a:latin typeface="+mn-lt"/>
                <a:ea typeface="+mn-ea"/>
                <a:cs typeface="+mn-cs"/>
              </a:rPr>
              <a:t>, V.;</a:t>
            </a:r>
            <a:r>
              <a:rPr lang="en-US" dirty="0"/>
              <a:t/>
            </a:r>
            <a:br>
              <a:rPr lang="en-US" dirty="0"/>
            </a:br>
            <a:r>
              <a:rPr lang="en-US" sz="1200" kern="1200" dirty="0" err="1">
                <a:solidFill>
                  <a:schemeClr val="tx1"/>
                </a:solidFill>
                <a:effectLst/>
                <a:latin typeface="+mn-lt"/>
                <a:ea typeface="+mn-ea"/>
                <a:cs typeface="+mn-cs"/>
              </a:rPr>
              <a:t>Iacobelli</a:t>
            </a:r>
            <a:r>
              <a:rPr lang="en-US" sz="1200" kern="1200" dirty="0">
                <a:solidFill>
                  <a:schemeClr val="tx1"/>
                </a:solidFill>
                <a:effectLst/>
                <a:latin typeface="+mn-lt"/>
                <a:ea typeface="+mn-ea"/>
                <a:cs typeface="+mn-cs"/>
              </a:rPr>
              <a:t>, S.; et al. Improvement of urinary tract symptoms and quality of life in benign prostate hyperplasia patients </a:t>
            </a:r>
            <a:r>
              <a:rPr lang="en-US" sz="1200" kern="1200" dirty="0" err="1">
                <a:solidFill>
                  <a:schemeClr val="tx1"/>
                </a:solidFill>
                <a:effectLst/>
                <a:latin typeface="+mn-lt"/>
                <a:ea typeface="+mn-ea"/>
                <a:cs typeface="+mn-cs"/>
              </a:rPr>
              <a:t>associ</a:t>
            </a:r>
            <a:r>
              <a:rPr lang="en-US" sz="1200" kern="1200" dirty="0">
                <a:solidFill>
                  <a:schemeClr val="tx1"/>
                </a:solidFill>
                <a:effectLst/>
                <a:latin typeface="+mn-lt"/>
                <a:ea typeface="+mn-ea"/>
                <a:cs typeface="+mn-cs"/>
              </a:rPr>
              <a:t>-</a:t>
            </a:r>
            <a:r>
              <a:rPr lang="en-US" dirty="0"/>
              <a:t/>
            </a:r>
            <a:br>
              <a:rPr lang="en-US" dirty="0"/>
            </a:br>
            <a:r>
              <a:rPr lang="en-US" sz="1200" kern="1200" dirty="0" err="1">
                <a:solidFill>
                  <a:schemeClr val="tx1"/>
                </a:solidFill>
                <a:effectLst/>
                <a:latin typeface="+mn-lt"/>
                <a:ea typeface="+mn-ea"/>
                <a:cs typeface="+mn-cs"/>
              </a:rPr>
              <a:t>ated</a:t>
            </a:r>
            <a:r>
              <a:rPr lang="en-US" sz="1200" kern="1200" dirty="0">
                <a:solidFill>
                  <a:schemeClr val="tx1"/>
                </a:solidFill>
                <a:effectLst/>
                <a:latin typeface="+mn-lt"/>
                <a:ea typeface="+mn-ea"/>
                <a:cs typeface="+mn-cs"/>
              </a:rPr>
              <a:t> with consumption of a newly developed whole tomato-based food supplement: A phase II prospective, randomized</a:t>
            </a:r>
            <a:r>
              <a:rPr lang="en-US" dirty="0"/>
              <a:t/>
            </a:r>
            <a:br>
              <a:rPr lang="en-US" dirty="0"/>
            </a:br>
            <a:r>
              <a:rPr lang="en-US" sz="1200" kern="1200" dirty="0">
                <a:solidFill>
                  <a:schemeClr val="tx1"/>
                </a:solidFill>
                <a:effectLst/>
                <a:latin typeface="+mn-lt"/>
                <a:ea typeface="+mn-ea"/>
                <a:cs typeface="+mn-cs"/>
              </a:rPr>
              <a:t>double-blinded, placebo-controlled </a:t>
            </a:r>
            <a:r>
              <a:rPr lang="en-US" sz="1200" kern="1200" dirty="0" err="1">
                <a:solidFill>
                  <a:schemeClr val="tx1"/>
                </a:solidFill>
                <a:effectLst/>
                <a:latin typeface="+mn-lt"/>
                <a:ea typeface="+mn-ea"/>
                <a:cs typeface="+mn-cs"/>
              </a:rPr>
              <a:t>st.</a:t>
            </a:r>
            <a:r>
              <a:rPr lang="en-US" sz="1200" kern="1200" dirty="0">
                <a:solidFill>
                  <a:schemeClr val="tx1"/>
                </a:solidFill>
                <a:effectLst/>
                <a:latin typeface="+mn-lt"/>
                <a:ea typeface="+mn-ea"/>
                <a:cs typeface="+mn-cs"/>
              </a:rPr>
              <a:t> J. Transl. Med. 2021, 19, 24. [</a:t>
            </a:r>
            <a:r>
              <a:rPr lang="en-US" sz="1200" kern="1200" dirty="0" err="1">
                <a:solidFill>
                  <a:schemeClr val="tx1"/>
                </a:solidFill>
                <a:effectLst/>
                <a:latin typeface="+mn-lt"/>
                <a:ea typeface="+mn-ea"/>
                <a:cs typeface="+mn-cs"/>
              </a:rPr>
              <a:t>CrossRef</a:t>
            </a:r>
            <a:r>
              <a:rPr lang="en-US" sz="1200" kern="1200" dirty="0">
                <a:solidFill>
                  <a:schemeClr val="tx1"/>
                </a:solidFill>
                <a:effectLst/>
                <a:latin typeface="+mn-lt"/>
                <a:ea typeface="+mn-ea"/>
                <a:cs typeface="+mn-cs"/>
              </a:rPr>
              <a:t>]</a:t>
            </a:r>
            <a:r>
              <a:rPr lang="en-US" dirty="0"/>
              <a:t/>
            </a:r>
            <a:br>
              <a:rPr lang="en-US" dirty="0"/>
            </a:br>
            <a:r>
              <a:rPr lang="en-US" sz="1200" kern="1200" dirty="0">
                <a:solidFill>
                  <a:schemeClr val="tx1"/>
                </a:solidFill>
                <a:effectLst/>
                <a:latin typeface="+mn-lt"/>
                <a:ea typeface="+mn-ea"/>
                <a:cs typeface="+mn-cs"/>
              </a:rPr>
              <a:t>151. Edinger, M.S.; </a:t>
            </a:r>
            <a:r>
              <a:rPr lang="en-US" sz="1200" kern="1200" dirty="0" err="1">
                <a:solidFill>
                  <a:schemeClr val="tx1"/>
                </a:solidFill>
                <a:effectLst/>
                <a:latin typeface="+mn-lt"/>
                <a:ea typeface="+mn-ea"/>
                <a:cs typeface="+mn-cs"/>
              </a:rPr>
              <a:t>Koff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W.J</a:t>
            </a:r>
            <a:r>
              <a:rPr lang="en-US" sz="1200" kern="1200" dirty="0">
                <a:solidFill>
                  <a:schemeClr val="tx1"/>
                </a:solidFill>
                <a:effectLst/>
                <a:latin typeface="+mn-lt"/>
                <a:ea typeface="+mn-ea"/>
                <a:cs typeface="+mn-cs"/>
              </a:rPr>
              <a:t>. Effect of the consumption of tomato paste on plasma prostate-specific antigen levels in patients with</a:t>
            </a:r>
            <a:r>
              <a:rPr lang="en-US" dirty="0"/>
              <a:t/>
            </a:r>
            <a:br>
              <a:rPr lang="en-US" dirty="0"/>
            </a:br>
            <a:r>
              <a:rPr lang="en-US" sz="1200" kern="1200" dirty="0">
                <a:solidFill>
                  <a:schemeClr val="tx1"/>
                </a:solidFill>
                <a:effectLst/>
                <a:latin typeface="+mn-lt"/>
                <a:ea typeface="+mn-ea"/>
                <a:cs typeface="+mn-cs"/>
              </a:rPr>
              <a:t>benign prostate hyperplasia. Braz. J. Med. Biol. Res. 2006, 39, 1115–1119. [</a:t>
            </a:r>
            <a:r>
              <a:rPr lang="en-US" sz="1200" kern="1200" dirty="0" err="1">
                <a:solidFill>
                  <a:schemeClr val="tx1"/>
                </a:solidFill>
                <a:effectLst/>
                <a:latin typeface="+mn-lt"/>
                <a:ea typeface="+mn-ea"/>
                <a:cs typeface="+mn-cs"/>
              </a:rPr>
              <a:t>CrossRef</a:t>
            </a:r>
            <a:r>
              <a:rPr lang="en-US" sz="1200" kern="1200" dirty="0">
                <a:solidFill>
                  <a:schemeClr val="tx1"/>
                </a:solidFill>
                <a:effectLst/>
                <a:latin typeface="+mn-lt"/>
                <a:ea typeface="+mn-ea"/>
                <a:cs typeface="+mn-cs"/>
              </a:rPr>
              <a:t>]</a:t>
            </a:r>
            <a:r>
              <a:rPr lang="en-US" dirty="0"/>
              <a:t/>
            </a:r>
            <a:br>
              <a:rPr lang="en-US" dirty="0"/>
            </a:br>
            <a:r>
              <a:rPr lang="en-US" sz="1200" kern="1200" dirty="0">
                <a:solidFill>
                  <a:schemeClr val="tx1"/>
                </a:solidFill>
                <a:effectLst/>
                <a:latin typeface="+mn-lt"/>
                <a:ea typeface="+mn-ea"/>
                <a:cs typeface="+mn-cs"/>
              </a:rPr>
              <a:t>152. Schwarz, S.; </a:t>
            </a:r>
            <a:r>
              <a:rPr lang="en-US" sz="1200" kern="1200" dirty="0" err="1">
                <a:solidFill>
                  <a:schemeClr val="tx1"/>
                </a:solidFill>
                <a:effectLst/>
                <a:latin typeface="+mn-lt"/>
                <a:ea typeface="+mn-ea"/>
                <a:cs typeface="+mn-cs"/>
              </a:rPr>
              <a:t>Obermüller-Jevic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Hellmis</a:t>
            </a:r>
            <a:r>
              <a:rPr lang="en-US" sz="1200" kern="1200" dirty="0">
                <a:solidFill>
                  <a:schemeClr val="tx1"/>
                </a:solidFill>
                <a:effectLst/>
                <a:latin typeface="+mn-lt"/>
                <a:ea typeface="+mn-ea"/>
                <a:cs typeface="+mn-cs"/>
              </a:rPr>
              <a:t>, E.; Koch, W.; Jacobi, G.; </a:t>
            </a:r>
            <a:r>
              <a:rPr lang="en-US" sz="1200" kern="1200" dirty="0" err="1">
                <a:solidFill>
                  <a:schemeClr val="tx1"/>
                </a:solidFill>
                <a:effectLst/>
                <a:latin typeface="+mn-lt"/>
                <a:ea typeface="+mn-ea"/>
                <a:cs typeface="+mn-cs"/>
              </a:rPr>
              <a:t>Biesalski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H.K</a:t>
            </a:r>
            <a:r>
              <a:rPr lang="en-US" sz="1200" kern="1200" dirty="0">
                <a:solidFill>
                  <a:schemeClr val="tx1"/>
                </a:solidFill>
                <a:effectLst/>
                <a:latin typeface="+mn-lt"/>
                <a:ea typeface="+mn-ea"/>
                <a:cs typeface="+mn-cs"/>
              </a:rPr>
              <a:t>. Lycopene inhibits disease progression in</a:t>
            </a:r>
            <a:r>
              <a:rPr lang="en-US" dirty="0"/>
              <a:t/>
            </a:r>
            <a:br>
              <a:rPr lang="en-US" dirty="0"/>
            </a:br>
            <a:r>
              <a:rPr lang="en-US" sz="1200" kern="1200" dirty="0">
                <a:solidFill>
                  <a:schemeClr val="tx1"/>
                </a:solidFill>
                <a:effectLst/>
                <a:latin typeface="+mn-lt"/>
                <a:ea typeface="+mn-ea"/>
                <a:cs typeface="+mn-cs"/>
              </a:rPr>
              <a:t>patients with benign prostate hyperplasia. J.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2008, 138, 49–53. [</a:t>
            </a:r>
            <a:r>
              <a:rPr lang="en-US" sz="1200" kern="1200" dirty="0" err="1">
                <a:solidFill>
                  <a:schemeClr val="tx1"/>
                </a:solidFill>
                <a:effectLst/>
                <a:latin typeface="+mn-lt"/>
                <a:ea typeface="+mn-ea"/>
                <a:cs typeface="+mn-cs"/>
              </a:rPr>
              <a:t>CrossRef</a:t>
            </a:r>
            <a:r>
              <a:rPr lang="en-US" sz="1200" kern="1200" dirty="0">
                <a:solidFill>
                  <a:schemeClr val="tx1"/>
                </a:solidFill>
                <a:effectLst/>
                <a:latin typeface="+mn-lt"/>
                <a:ea typeface="+mn-ea"/>
                <a:cs typeface="+mn-cs"/>
              </a:rPr>
              <a:t>] [PubMed]</a:t>
            </a:r>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40</a:t>
            </a:fld>
            <a:endParaRPr lang="en-US"/>
          </a:p>
        </p:txBody>
      </p:sp>
    </p:spTree>
    <p:extLst>
      <p:ext uri="{BB962C8B-B14F-4D97-AF65-F5344CB8AC3E}">
        <p14:creationId xmlns:p14="http://schemas.microsoft.com/office/powerpoint/2010/main" val="1095891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Natali PG, </a:t>
            </a:r>
            <a:r>
              <a:rPr lang="en-US" dirty="0" err="1"/>
              <a:t>Piantelli</a:t>
            </a:r>
            <a:r>
              <a:rPr lang="en-US" dirty="0"/>
              <a:t> M, </a:t>
            </a:r>
            <a:r>
              <a:rPr lang="en-US" dirty="0" err="1"/>
              <a:t>Minacori</a:t>
            </a:r>
            <a:r>
              <a:rPr lang="en-US" dirty="0"/>
              <a:t> M, </a:t>
            </a:r>
            <a:r>
              <a:rPr lang="en-US" dirty="0" err="1"/>
              <a:t>Eufemi</a:t>
            </a:r>
            <a:r>
              <a:rPr lang="en-US" dirty="0"/>
              <a:t> M, </a:t>
            </a:r>
            <a:r>
              <a:rPr lang="en-US" dirty="0" err="1"/>
              <a:t>Imberti</a:t>
            </a:r>
            <a:r>
              <a:rPr lang="en-US" dirty="0"/>
              <a:t> L. Improving Whole Tomato Transformation for Prostate Health: Benign Prostate Hypertrophy as an Exploratory Model. </a:t>
            </a:r>
            <a:r>
              <a:rPr lang="en-US" dirty="0" err="1"/>
              <a:t>Int</a:t>
            </a:r>
            <a:r>
              <a:rPr lang="en-US" dirty="0"/>
              <a:t> J </a:t>
            </a:r>
            <a:r>
              <a:rPr lang="en-US" dirty="0" err="1"/>
              <a:t>Mol</a:t>
            </a:r>
            <a:r>
              <a:rPr lang="en-US" dirty="0"/>
              <a:t> Sci. 2023 Mar 17;24(6):5795.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well-established that the beneficial properties of single phytonutrients can be better attained when they are taken with the complex of the molecules present in their natural milieu. Tomato, the fruit providing the most comprehensive complex of prostate-health-preserving micronutrients, has been shown to be superior to its single-nutrient counterparts in decreasing the incidence of age-related prostate diseases. Herein, we describe a novel tomato food supplement enriched with olive polyphenols, containing cis-lycopene concentrations far exceeding those present in industry-produced tomato commodities. The supplement, endowed with antioxidant activity comparable to that of N-acetylcysteine, significantly reduced, in experimental animals, the blood levels of prostate-cancer-promoting cytokines. In prospective, randomized, double-blinded, placebo-controlled studies performed on patients affected by benign prostatic hyperplasia, its uptake significantly improved urinary symptoms and quality of life. Therefore, this supplement can complement and, in some cases, be an alternative to current benign prostatic hyperplasia management. Furthermore, the product suppressed carcinogenesis in the TRAMP mouse model of human prostate cancer and interfered with prostate cancer molecular signaling. Thus, it may offer a step forward in exploring the potential of tomato consumption to delay or prevent the onset of age-related prostate diseases in high-risk individuals.</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41</a:t>
            </a:fld>
            <a:endParaRPr lang="en-US"/>
          </a:p>
        </p:txBody>
      </p:sp>
    </p:spTree>
    <p:extLst>
      <p:ext uri="{BB962C8B-B14F-4D97-AF65-F5344CB8AC3E}">
        <p14:creationId xmlns:p14="http://schemas.microsoft.com/office/powerpoint/2010/main" val="1182753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Chughtai</a:t>
            </a:r>
            <a:r>
              <a:rPr lang="en-US" dirty="0"/>
              <a:t> B, Forde JC, Thomas DD, </a:t>
            </a:r>
            <a:r>
              <a:rPr lang="en-US" dirty="0" err="1"/>
              <a:t>Laor</a:t>
            </a:r>
            <a:r>
              <a:rPr lang="en-US" dirty="0"/>
              <a:t> L, Hossack T, Woo HH, </a:t>
            </a:r>
            <a:r>
              <a:rPr lang="en-US" dirty="0" err="1"/>
              <a:t>Te</a:t>
            </a:r>
            <a:r>
              <a:rPr lang="en-US" dirty="0"/>
              <a:t> AE, Kaplan SA. Benign prostatic hyperplasia. Nat Rev Dis Primers. 2016 May 5;2:16031. </a:t>
            </a:r>
          </a:p>
          <a:p>
            <a:endParaRPr lang="en-US" dirty="0"/>
          </a:p>
          <a:p>
            <a:endParaRPr lang="en-US" dirty="0"/>
          </a:p>
          <a:p>
            <a:r>
              <a:rPr lang="en-US" dirty="0"/>
              <a:t>Benign prostatic hyperplasia (</a:t>
            </a:r>
            <a:r>
              <a:rPr lang="en-US" dirty="0" err="1"/>
              <a:t>BPH</a:t>
            </a:r>
            <a:r>
              <a:rPr lang="en-US" dirty="0"/>
              <a:t>), which causes lower urinary tract symptoms (</a:t>
            </a:r>
            <a:r>
              <a:rPr lang="en-US" dirty="0" err="1"/>
              <a:t>LUTS</a:t>
            </a:r>
            <a:r>
              <a:rPr lang="en-US" dirty="0"/>
              <a:t>), is a common diagnosis among the ageing male population with increasing prevalence. Many risks factors, both modifiable and non-modifiable, can increase the risk of development and progression of </a:t>
            </a:r>
            <a:r>
              <a:rPr lang="en-US" dirty="0" err="1"/>
              <a:t>BPH</a:t>
            </a:r>
            <a:r>
              <a:rPr lang="en-US" dirty="0"/>
              <a:t> and </a:t>
            </a:r>
            <a:r>
              <a:rPr lang="en-US" dirty="0" err="1"/>
              <a:t>LUTS</a:t>
            </a:r>
            <a:r>
              <a:rPr lang="en-US" dirty="0"/>
              <a:t>. The symptoms can be obstructive (resulting in urinary hesitancy, weak stream, straining or prolonged voiding) or irritative (resulting in increased urinary frequency and urgency, </a:t>
            </a:r>
            <a:r>
              <a:rPr lang="en-US" dirty="0" err="1"/>
              <a:t>nocturia</a:t>
            </a:r>
            <a:r>
              <a:rPr lang="en-US" dirty="0"/>
              <a:t>, urge incontinence and reduced voiding volumes), or can affect the patient after micturition (for example, postvoid dribble or incomplete emptying). </a:t>
            </a:r>
            <a:r>
              <a:rPr lang="en-US" dirty="0" err="1"/>
              <a:t>BPH</a:t>
            </a:r>
            <a:r>
              <a:rPr lang="en-US" dirty="0"/>
              <a:t> occurs when both stromal and epithelial cells of the prostate in the transitional zone proliferate by processes that are thought to be influenced by inflammation and sex hormones, causing prostate enlargement. Patients with </a:t>
            </a:r>
            <a:r>
              <a:rPr lang="en-US" dirty="0" err="1"/>
              <a:t>LUTS</a:t>
            </a:r>
            <a:r>
              <a:rPr lang="en-US" dirty="0"/>
              <a:t> undergo several key diagnostic investigations before being diagnosed with </a:t>
            </a:r>
            <a:r>
              <a:rPr lang="en-US" dirty="0" err="1"/>
              <a:t>BPH</a:t>
            </a:r>
            <a:r>
              <a:rPr lang="en-US" dirty="0"/>
              <a:t>. Treatment options for men with </a:t>
            </a:r>
            <a:r>
              <a:rPr lang="en-US" dirty="0" err="1"/>
              <a:t>BPH</a:t>
            </a:r>
            <a:r>
              <a:rPr lang="en-US" dirty="0"/>
              <a:t> start at watchful waiting and progress through medical to surgical interventions. For the majority of patients, the starting point on the treatment pathway will be dictated by their symptoms and degree of bother.</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a:t>
            </a:fld>
            <a:endParaRPr lang="en-US"/>
          </a:p>
        </p:txBody>
      </p:sp>
    </p:spTree>
    <p:extLst>
      <p:ext uri="{BB962C8B-B14F-4D97-AF65-F5344CB8AC3E}">
        <p14:creationId xmlns:p14="http://schemas.microsoft.com/office/powerpoint/2010/main" val="2899166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Liu C, Xu H, Fu S, Chen Y, Chen Q, Cai Z, Zhou J, Wang Z. Sulforaphane Ameliorates Bladder Dysfunction through Activation of the Nrf2-ARE Pathway in a Rat Model of Partial Bladder Outlet Obstruction. Oxid Med Cell </a:t>
            </a:r>
            <a:r>
              <a:rPr lang="en-US" dirty="0" err="1"/>
              <a:t>Longev</a:t>
            </a:r>
            <a:r>
              <a:rPr lang="en-US" dirty="0"/>
              <a:t>. 2016;2016:7598294.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Purpose</a:t>
            </a:r>
            <a:r>
              <a:rPr lang="en-US" dirty="0"/>
              <a:t>. We evaluated the effect of sulforaphane (</a:t>
            </a:r>
            <a:r>
              <a:rPr lang="en-US" dirty="0" err="1"/>
              <a:t>SFN</a:t>
            </a:r>
            <a:r>
              <a:rPr lang="en-US" dirty="0"/>
              <a:t>) treatment on the function and changes of expression of Nrf2-ARE pathway in the bladder of rats with bladder outlet obstruction (BOO).</a:t>
            </a:r>
            <a:r>
              <a:rPr lang="en-US" i="1" dirty="0"/>
              <a:t> Materials and Methods</a:t>
            </a:r>
            <a:r>
              <a:rPr lang="en-US" dirty="0"/>
              <a:t>. A total of 18 male Sprague-Dawley rats at age of 8 weeks were divided into 3 groups (6 of each): the sham operated group, the BOO group, and the </a:t>
            </a:r>
            <a:r>
              <a:rPr lang="en-US" dirty="0" err="1"/>
              <a:t>BOO+SFN</a:t>
            </a:r>
            <a:r>
              <a:rPr lang="en-US" dirty="0"/>
              <a:t> group. We examined histological alterations and the changes of oxidative stress markers and the protein expression of the Nrf2-ARE pathway.</a:t>
            </a:r>
            <a:r>
              <a:rPr lang="en-US" i="1" dirty="0"/>
              <a:t> Results</a:t>
            </a:r>
            <a:r>
              <a:rPr lang="en-US" dirty="0"/>
              <a:t>. We found that </a:t>
            </a:r>
            <a:r>
              <a:rPr lang="en-US" dirty="0" err="1"/>
              <a:t>SFN</a:t>
            </a:r>
            <a:r>
              <a:rPr lang="en-US" dirty="0"/>
              <a:t> treatment could prolong micturition interval and increase bladder capacity and bladder compliance. However, the peak voiding pressure was lower than BOO group. </a:t>
            </a:r>
            <a:r>
              <a:rPr lang="en-US" dirty="0" err="1"/>
              <a:t>SFN</a:t>
            </a:r>
            <a:r>
              <a:rPr lang="en-US" dirty="0"/>
              <a:t> treatment can ameliorate the increase of collagen fibers induced by obstruction. </a:t>
            </a:r>
            <a:r>
              <a:rPr lang="en-US" dirty="0" err="1"/>
              <a:t>SFN</a:t>
            </a:r>
            <a:r>
              <a:rPr lang="en-US" dirty="0"/>
              <a:t> treatment also increased the activity of SOD, </a:t>
            </a:r>
            <a:r>
              <a:rPr lang="en-US" dirty="0" err="1"/>
              <a:t>GSH-Px</a:t>
            </a:r>
            <a:r>
              <a:rPr lang="en-US" dirty="0"/>
              <a:t>, and CAT compared to the other groups. The level of bladder cell apoptosis was decreased in BOO rats with </a:t>
            </a:r>
            <a:r>
              <a:rPr lang="en-US" dirty="0" err="1"/>
              <a:t>SFN</a:t>
            </a:r>
            <a:r>
              <a:rPr lang="en-US" dirty="0"/>
              <a:t> treatment. Moreover, </a:t>
            </a:r>
            <a:r>
              <a:rPr lang="en-US" dirty="0" err="1"/>
              <a:t>SFN</a:t>
            </a:r>
            <a:r>
              <a:rPr lang="en-US" dirty="0"/>
              <a:t> could reduce the ratio of </a:t>
            </a:r>
            <a:r>
              <a:rPr lang="en-US" dirty="0" err="1"/>
              <a:t>Bax</a:t>
            </a:r>
            <a:r>
              <a:rPr lang="en-US" dirty="0"/>
              <a:t>/Bcl-2 expression. Furthermore, </a:t>
            </a:r>
            <a:r>
              <a:rPr lang="en-US" dirty="0" err="1"/>
              <a:t>SFN</a:t>
            </a:r>
            <a:r>
              <a:rPr lang="en-US" dirty="0"/>
              <a:t> could activate the Nrf2 expression with elevation of its target antioxidant proteins.</a:t>
            </a:r>
            <a:r>
              <a:rPr lang="en-US" i="1" dirty="0"/>
              <a:t> Conclusions</a:t>
            </a:r>
            <a:r>
              <a:rPr lang="en-US" dirty="0"/>
              <a:t>. The sulforaphane-mediated decrease of oxidative stress and activation of the Nrf2-ARE pathway may ameliorate bladder dysfunction caused by bladder outlet obstruction.</a:t>
            </a:r>
          </a:p>
          <a:p>
            <a:endParaRPr lang="en-US" dirty="0"/>
          </a:p>
          <a:p>
            <a:r>
              <a:rPr lang="en-US" dirty="0"/>
              <a:t>Sulforaphane (</a:t>
            </a:r>
            <a:r>
              <a:rPr lang="en-US" dirty="0" err="1"/>
              <a:t>SFN</a:t>
            </a:r>
            <a:r>
              <a:rPr lang="en-US" dirty="0"/>
              <a:t>) is a naturally occurring isothiocyanate that is present in cruciferous vegetables such as broccoli.</a:t>
            </a:r>
          </a:p>
          <a:p>
            <a:endParaRPr lang="en-US" dirty="0"/>
          </a:p>
          <a:p>
            <a:r>
              <a:rPr lang="en-US" dirty="0"/>
              <a:t>Clarke JD, Hsu A, Yu Z, Dashwood RH, Ho E. Differential effects of sulforaphane on histone deacetylases, cell cycle arrest and apoptosis in normal prostate cells versus hyperplastic and cancerous prostate cells. </a:t>
            </a:r>
            <a:r>
              <a:rPr lang="en-US" dirty="0" err="1"/>
              <a:t>Mol</a:t>
            </a:r>
            <a:r>
              <a:rPr lang="en-US" dirty="0"/>
              <a:t> </a:t>
            </a:r>
            <a:r>
              <a:rPr lang="en-US" dirty="0" err="1"/>
              <a:t>Nutr</a:t>
            </a:r>
            <a:r>
              <a:rPr lang="en-US" dirty="0"/>
              <a:t> Food Res. 2011 Jul;55(7):999-1009.</a:t>
            </a:r>
          </a:p>
          <a:p>
            <a:r>
              <a:rPr lang="en-US" dirty="0" err="1"/>
              <a:t>Myzak</a:t>
            </a:r>
            <a:r>
              <a:rPr lang="en-US" dirty="0"/>
              <a:t> MC, Hardin K, Wang R, Dashwood RH, Ho E. Sulforaphane inhibits histone deacetylase activity in BPH-1, </a:t>
            </a:r>
            <a:r>
              <a:rPr lang="en-US" dirty="0" err="1"/>
              <a:t>LnCaP</a:t>
            </a:r>
            <a:r>
              <a:rPr lang="en-US" dirty="0"/>
              <a:t> and PC-3 prostate epithelial cells. Carcinogenesis. 2006 Apr;27(4):811-9.</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42</a:t>
            </a:fld>
            <a:endParaRPr lang="en-US"/>
          </a:p>
        </p:txBody>
      </p:sp>
    </p:spTree>
    <p:extLst>
      <p:ext uri="{BB962C8B-B14F-4D97-AF65-F5344CB8AC3E}">
        <p14:creationId xmlns:p14="http://schemas.microsoft.com/office/powerpoint/2010/main" val="2400964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Galeone</a:t>
            </a:r>
            <a:r>
              <a:rPr lang="en-US" dirty="0"/>
              <a:t> C, </a:t>
            </a:r>
            <a:r>
              <a:rPr lang="en-US" dirty="0" err="1"/>
              <a:t>Pelucchi</a:t>
            </a:r>
            <a:r>
              <a:rPr lang="en-US" dirty="0"/>
              <a:t> C, </a:t>
            </a:r>
            <a:r>
              <a:rPr lang="en-US" dirty="0" err="1"/>
              <a:t>Talamini</a:t>
            </a:r>
            <a:r>
              <a:rPr lang="en-US" dirty="0"/>
              <a:t> R, Negri E, Dal </a:t>
            </a:r>
            <a:r>
              <a:rPr lang="en-US" dirty="0" err="1"/>
              <a:t>Maso</a:t>
            </a:r>
            <a:r>
              <a:rPr lang="en-US" dirty="0"/>
              <a:t> L, </a:t>
            </a:r>
            <a:r>
              <a:rPr lang="en-US" dirty="0" err="1"/>
              <a:t>Montella</a:t>
            </a:r>
            <a:r>
              <a:rPr lang="en-US" dirty="0"/>
              <a:t> M, </a:t>
            </a:r>
            <a:r>
              <a:rPr lang="en-US" dirty="0" err="1"/>
              <a:t>Ramazzotti</a:t>
            </a:r>
            <a:r>
              <a:rPr lang="en-US" dirty="0"/>
              <a:t> V, </a:t>
            </a:r>
            <a:r>
              <a:rPr lang="en-US" dirty="0" err="1"/>
              <a:t>Franceschi</a:t>
            </a:r>
            <a:r>
              <a:rPr lang="en-US" dirty="0"/>
              <a:t> S, La </a:t>
            </a:r>
            <a:r>
              <a:rPr lang="en-US" dirty="0" err="1"/>
              <a:t>Vecchia</a:t>
            </a:r>
            <a:r>
              <a:rPr lang="en-US" dirty="0"/>
              <a:t> C. Onion and garlic intake and the odds of benign prostatic hyperplasia. Urology. 2007 Oct;70(4):672-6.</a:t>
            </a:r>
          </a:p>
          <a:p>
            <a:endParaRPr lang="en-US" dirty="0"/>
          </a:p>
          <a:p>
            <a:r>
              <a:rPr lang="en-US" dirty="0"/>
              <a:t>Objective: To analyze the relationship between onion and garlic intake and benign prostatic hyperplasia (</a:t>
            </a:r>
            <a:r>
              <a:rPr lang="en-US" dirty="0" err="1"/>
              <a:t>BPH</a:t>
            </a:r>
            <a:r>
              <a:rPr lang="en-US" dirty="0"/>
              <a:t>), using data from a multicenter case-control study conducted in Italy.</a:t>
            </a:r>
          </a:p>
          <a:p>
            <a:endParaRPr lang="en-US" dirty="0"/>
          </a:p>
          <a:p>
            <a:r>
              <a:rPr lang="en-US" dirty="0"/>
              <a:t>Methods: A multicenter case-control study of 1369 patients with </a:t>
            </a:r>
            <a:r>
              <a:rPr lang="en-US" dirty="0" err="1"/>
              <a:t>BPH</a:t>
            </a:r>
            <a:r>
              <a:rPr lang="en-US" dirty="0"/>
              <a:t> and 1451 controls, admitted to the same hospitals for a wide spectrum of acute, non-neoplastic conditions, was conducted in Italy between 1991 and 2002. Information was collected by trained interviewers using a validated and reproducible food frequency questionnaire. Multivariate odds ratios (</a:t>
            </a:r>
            <a:r>
              <a:rPr lang="en-US" dirty="0" err="1"/>
              <a:t>ORs</a:t>
            </a:r>
            <a:r>
              <a:rPr lang="en-US" dirty="0"/>
              <a:t>) and 95% confidence intervals (CIs) were obtained after allowance for recognized confounding factors and energy intake.</a:t>
            </a:r>
          </a:p>
          <a:p>
            <a:endParaRPr lang="en-US" dirty="0"/>
          </a:p>
          <a:p>
            <a:r>
              <a:rPr lang="en-US" dirty="0"/>
              <a:t>Results: Compared with nonusers, the multivariate </a:t>
            </a:r>
            <a:r>
              <a:rPr lang="en-US" dirty="0" err="1"/>
              <a:t>ORs</a:t>
            </a:r>
            <a:r>
              <a:rPr lang="en-US" dirty="0"/>
              <a:t> for the highest category of onion and garlic intake were 0.41 (95% CI 0.24 to 0.72) and 0.72 (95% CI 0.57 to 0.91), respectively. The combined OR for frequent users versus nonusers of both onion and garlic was 0.65 (95% CI 0.49 to 0.86). The inverse relationships were consistent across age strata.</a:t>
            </a:r>
          </a:p>
          <a:p>
            <a:endParaRPr lang="en-US" dirty="0"/>
          </a:p>
          <a:p>
            <a:r>
              <a:rPr lang="en-US" dirty="0"/>
              <a:t>Conclusions: This uniquely large data set from European populations showed an inverse association between allium vegetable consumption and </a:t>
            </a:r>
            <a:r>
              <a:rPr lang="en-US" dirty="0" err="1"/>
              <a:t>BPH</a:t>
            </a:r>
            <a:r>
              <a:rPr lang="en-US" dirty="0"/>
              <a:t>.</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43</a:t>
            </a:fld>
            <a:endParaRPr lang="en-US"/>
          </a:p>
        </p:txBody>
      </p:sp>
    </p:spTree>
    <p:extLst>
      <p:ext uri="{BB962C8B-B14F-4D97-AF65-F5344CB8AC3E}">
        <p14:creationId xmlns:p14="http://schemas.microsoft.com/office/powerpoint/2010/main" val="4056253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 </a:t>
            </a:r>
            <a:r>
              <a:rPr lang="en-US" dirty="0" err="1"/>
              <a:t>Schiebel</a:t>
            </a:r>
            <a:r>
              <a:rPr lang="en-US" dirty="0"/>
              <a:t>-Schlosser, G.; </a:t>
            </a:r>
            <a:r>
              <a:rPr lang="en-US" dirty="0" err="1"/>
              <a:t>Friederich</a:t>
            </a:r>
            <a:r>
              <a:rPr lang="en-US" dirty="0"/>
              <a:t>, M. </a:t>
            </a:r>
            <a:r>
              <a:rPr lang="en-US" dirty="0" err="1"/>
              <a:t>Phytotherapy</a:t>
            </a:r>
            <a:r>
              <a:rPr lang="en-US" dirty="0"/>
              <a:t> of </a:t>
            </a:r>
            <a:r>
              <a:rPr lang="en-US" dirty="0" err="1"/>
              <a:t>BPH</a:t>
            </a:r>
            <a:r>
              <a:rPr lang="en-US" dirty="0"/>
              <a:t> with pumpkin seeds-a multicenter clinical trial. Z. </a:t>
            </a:r>
            <a:r>
              <a:rPr lang="en-US" dirty="0" err="1"/>
              <a:t>Phytother</a:t>
            </a:r>
            <a:r>
              <a:rPr lang="en-US" dirty="0"/>
              <a:t>. 1998, 19, 71–76.</a:t>
            </a:r>
          </a:p>
          <a:p>
            <a:r>
              <a:rPr lang="en-US" dirty="0"/>
              <a:t>62. </a:t>
            </a:r>
            <a:r>
              <a:rPr lang="en-US" dirty="0" err="1"/>
              <a:t>Vahlensieck</a:t>
            </a:r>
            <a:r>
              <a:rPr lang="en-US" dirty="0"/>
              <a:t>, W.; </a:t>
            </a:r>
            <a:r>
              <a:rPr lang="en-US" dirty="0" err="1"/>
              <a:t>Theurer</a:t>
            </a:r>
            <a:r>
              <a:rPr lang="en-US" dirty="0"/>
              <a:t>, C.; </a:t>
            </a:r>
            <a:r>
              <a:rPr lang="en-US" dirty="0" err="1"/>
              <a:t>Pfitzer</a:t>
            </a:r>
            <a:r>
              <a:rPr lang="en-US" dirty="0"/>
              <a:t>, E.; Patz, B.; </a:t>
            </a:r>
            <a:r>
              <a:rPr lang="en-US" dirty="0" err="1"/>
              <a:t>Banik</a:t>
            </a:r>
            <a:r>
              <a:rPr lang="en-US" dirty="0"/>
              <a:t>, N.; Engelmann, U. Effects of pumpkin seed in men with lower urinary</a:t>
            </a:r>
          </a:p>
          <a:p>
            <a:r>
              <a:rPr lang="en-US" dirty="0"/>
              <a:t>tract symptoms due to benign prostatic hyperplasia in the one-year, randomized, placebo-controlled </a:t>
            </a:r>
            <a:r>
              <a:rPr lang="en-US" dirty="0" err="1"/>
              <a:t>GRANU</a:t>
            </a:r>
            <a:r>
              <a:rPr lang="en-US" dirty="0"/>
              <a:t> study. Urol. Int.</a:t>
            </a:r>
          </a:p>
          <a:p>
            <a:r>
              <a:rPr lang="en-US" dirty="0"/>
              <a:t>2015, 94, 286–295. [</a:t>
            </a:r>
            <a:r>
              <a:rPr lang="en-US" dirty="0" err="1"/>
              <a:t>CrossRef</a:t>
            </a:r>
            <a:r>
              <a:rPr lang="en-US" dirty="0"/>
              <a:t>]</a:t>
            </a:r>
          </a:p>
          <a:p>
            <a:r>
              <a:rPr lang="en-US" dirty="0"/>
              <a:t>63. Coulson, S.; Rao, A.; Beck, S.L.; Steels, E.; </a:t>
            </a:r>
            <a:r>
              <a:rPr lang="en-US" dirty="0" err="1"/>
              <a:t>Gramotnev</a:t>
            </a:r>
            <a:r>
              <a:rPr lang="en-US" dirty="0"/>
              <a:t>, H.; </a:t>
            </a:r>
            <a:r>
              <a:rPr lang="en-US" dirty="0" err="1"/>
              <a:t>Vitetta</a:t>
            </a:r>
            <a:r>
              <a:rPr lang="en-US" dirty="0"/>
              <a:t>, L. A phase II </a:t>
            </a:r>
            <a:r>
              <a:rPr lang="en-US" dirty="0" err="1"/>
              <a:t>randomised</a:t>
            </a:r>
            <a:r>
              <a:rPr lang="en-US" dirty="0"/>
              <a:t> double-blind placebo-controlled</a:t>
            </a:r>
          </a:p>
          <a:p>
            <a:r>
              <a:rPr lang="en-US" dirty="0"/>
              <a:t>clinical trial investigating the efficacy and safety of </a:t>
            </a:r>
            <a:r>
              <a:rPr lang="en-US" dirty="0" err="1"/>
              <a:t>ProstateEZE</a:t>
            </a:r>
            <a:r>
              <a:rPr lang="en-US" dirty="0"/>
              <a:t> Max: A herbal medicine preparation for the management of</a:t>
            </a:r>
          </a:p>
          <a:p>
            <a:r>
              <a:rPr lang="en-US" dirty="0"/>
              <a:t>symptoms of benign prostatic hypertrophy. Complement. </a:t>
            </a:r>
            <a:r>
              <a:rPr lang="en-US" dirty="0" err="1"/>
              <a:t>Ther</a:t>
            </a:r>
            <a:r>
              <a:rPr lang="en-US" dirty="0"/>
              <a:t>. Med. 2013, 21, 172–179. [</a:t>
            </a:r>
            <a:r>
              <a:rPr lang="en-US" dirty="0" err="1"/>
              <a:t>CrossRef</a:t>
            </a:r>
            <a:r>
              <a:rPr lang="en-US" dirty="0"/>
              <a:t>]</a:t>
            </a:r>
          </a:p>
          <a:p>
            <a:r>
              <a:rPr lang="en-US" dirty="0"/>
              <a:t>64. </a:t>
            </a:r>
            <a:r>
              <a:rPr lang="en-US" dirty="0" err="1"/>
              <a:t>Leibbrand</a:t>
            </a:r>
            <a:r>
              <a:rPr lang="en-US" dirty="0"/>
              <a:t>, M.; </a:t>
            </a:r>
            <a:r>
              <a:rPr lang="en-US" dirty="0" err="1"/>
              <a:t>Siefer</a:t>
            </a:r>
            <a:r>
              <a:rPr lang="en-US" dirty="0"/>
              <a:t>, S.; Schön, C.; </a:t>
            </a:r>
            <a:r>
              <a:rPr lang="en-US" dirty="0" err="1"/>
              <a:t>Perrinjaquet-Moccetti</a:t>
            </a:r>
            <a:r>
              <a:rPr lang="en-US" dirty="0"/>
              <a:t>, T.; </a:t>
            </a:r>
            <a:r>
              <a:rPr lang="en-US" dirty="0" err="1"/>
              <a:t>Kompek</a:t>
            </a:r>
            <a:r>
              <a:rPr lang="en-US" dirty="0"/>
              <a:t>, A.; </a:t>
            </a:r>
            <a:r>
              <a:rPr lang="en-US" dirty="0" err="1"/>
              <a:t>Csernich</a:t>
            </a:r>
            <a:r>
              <a:rPr lang="en-US" dirty="0"/>
              <a:t>, A.; </a:t>
            </a:r>
            <a:r>
              <a:rPr lang="en-US" dirty="0" err="1"/>
              <a:t>Bucar</a:t>
            </a:r>
            <a:r>
              <a:rPr lang="en-US" dirty="0"/>
              <a:t>, F.; </a:t>
            </a:r>
            <a:r>
              <a:rPr lang="en-US" dirty="0" err="1"/>
              <a:t>Kreuter</a:t>
            </a:r>
            <a:r>
              <a:rPr lang="en-US" dirty="0"/>
              <a:t>, </a:t>
            </a:r>
            <a:r>
              <a:rPr lang="en-US" dirty="0" err="1"/>
              <a:t>M.H</a:t>
            </a:r>
            <a:r>
              <a:rPr lang="en-US" dirty="0"/>
              <a:t>. Effects of an</a:t>
            </a:r>
          </a:p>
          <a:p>
            <a:r>
              <a:rPr lang="en-US" dirty="0"/>
              <a:t>oil-free hydroethanolic pumpkin seed extract on symptom frequency and severity in men with benign prostatic hyperplasia: A</a:t>
            </a:r>
          </a:p>
          <a:p>
            <a:r>
              <a:rPr lang="en-US" dirty="0"/>
              <a:t>pilot study in humans. J. Med. Food 2019, 22, 551–559. [</a:t>
            </a:r>
            <a:r>
              <a:rPr lang="en-US" dirty="0" err="1"/>
              <a:t>CrossRef</a:t>
            </a:r>
            <a:r>
              <a:rPr lang="en-US" dirty="0"/>
              <a:t>]</a:t>
            </a:r>
          </a:p>
          <a:p>
            <a:r>
              <a:rPr lang="en-US" dirty="0"/>
              <a:t>65. </a:t>
            </a:r>
            <a:r>
              <a:rPr lang="en-US" dirty="0" err="1"/>
              <a:t>Shirvan</a:t>
            </a:r>
            <a:r>
              <a:rPr lang="en-US" dirty="0"/>
              <a:t>, </a:t>
            </a:r>
            <a:r>
              <a:rPr lang="en-US" dirty="0" err="1"/>
              <a:t>M.K</a:t>
            </a:r>
            <a:r>
              <a:rPr lang="en-US" dirty="0"/>
              <a:t>.; Mahboob, </a:t>
            </a:r>
            <a:r>
              <a:rPr lang="en-US" dirty="0" err="1"/>
              <a:t>M.R</a:t>
            </a:r>
            <a:r>
              <a:rPr lang="en-US" dirty="0"/>
              <a:t>.; </a:t>
            </a:r>
            <a:r>
              <a:rPr lang="en-US" dirty="0" err="1"/>
              <a:t>Masuminia</a:t>
            </a:r>
            <a:r>
              <a:rPr lang="en-US" dirty="0"/>
              <a:t>, M.; </a:t>
            </a:r>
            <a:r>
              <a:rPr lang="en-US" dirty="0" err="1"/>
              <a:t>Mohammadi</a:t>
            </a:r>
            <a:r>
              <a:rPr lang="en-US" dirty="0"/>
              <a:t>, S. Pumpkin seed oil (</a:t>
            </a:r>
            <a:r>
              <a:rPr lang="en-US" dirty="0" err="1"/>
              <a:t>prostafit</a:t>
            </a:r>
            <a:r>
              <a:rPr lang="en-US" dirty="0"/>
              <a:t>) or prazosin? Which one is better in</a:t>
            </a:r>
          </a:p>
          <a:p>
            <a:r>
              <a:rPr lang="en-US" dirty="0"/>
              <a:t>the treatment of symptomatic benign prostatic hyperplasia. J. Pak. Med. Assoc. 2014, 64, 683–685.</a:t>
            </a:r>
          </a:p>
          <a:p>
            <a:r>
              <a:rPr lang="en-US" dirty="0"/>
              <a:t>66. Hong, H.; Kim, </a:t>
            </a:r>
            <a:r>
              <a:rPr lang="en-US" dirty="0" err="1"/>
              <a:t>C.S</a:t>
            </a:r>
            <a:r>
              <a:rPr lang="en-US" dirty="0"/>
              <a:t>.; </a:t>
            </a:r>
            <a:r>
              <a:rPr lang="en-US" dirty="0" err="1"/>
              <a:t>Maeng</a:t>
            </a:r>
            <a:r>
              <a:rPr lang="en-US" dirty="0"/>
              <a:t>, S. Effects of pumpkin seed oil and saw palmetto oil in Korean men with symptomatic benign</a:t>
            </a:r>
          </a:p>
          <a:p>
            <a:r>
              <a:rPr lang="en-US" dirty="0"/>
              <a:t>prostatic hyperplasia. </a:t>
            </a:r>
            <a:r>
              <a:rPr lang="en-US" dirty="0" err="1"/>
              <a:t>Nutr</a:t>
            </a:r>
            <a:r>
              <a:rPr lang="en-US" dirty="0"/>
              <a:t>. Res. </a:t>
            </a:r>
            <a:r>
              <a:rPr lang="en-US" dirty="0" err="1"/>
              <a:t>Pract</a:t>
            </a:r>
            <a:r>
              <a:rPr lang="en-US" dirty="0"/>
              <a:t>. 2009, 4, 323–327. [</a:t>
            </a:r>
            <a:r>
              <a:rPr lang="en-US" dirty="0" err="1"/>
              <a:t>CrossRef</a:t>
            </a:r>
            <a:r>
              <a:rPr lang="en-US" dirty="0"/>
              <a:t>]</a:t>
            </a:r>
          </a:p>
          <a:p>
            <a:r>
              <a:rPr lang="en-US" dirty="0"/>
              <a:t>67. </a:t>
            </a:r>
            <a:r>
              <a:rPr lang="en-US" dirty="0" err="1"/>
              <a:t>Friederich</a:t>
            </a:r>
            <a:r>
              <a:rPr lang="en-US" dirty="0"/>
              <a:t>, M.; </a:t>
            </a:r>
            <a:r>
              <a:rPr lang="en-US" dirty="0" err="1"/>
              <a:t>Theurer</a:t>
            </a:r>
            <a:r>
              <a:rPr lang="en-US" dirty="0"/>
              <a:t>, C.; </a:t>
            </a:r>
            <a:r>
              <a:rPr lang="en-US" dirty="0" err="1"/>
              <a:t>Schiebel</a:t>
            </a:r>
            <a:r>
              <a:rPr lang="en-US" dirty="0"/>
              <a:t>-Schlosser, G. </a:t>
            </a:r>
            <a:r>
              <a:rPr lang="en-US" dirty="0" err="1"/>
              <a:t>Prosta</a:t>
            </a:r>
            <a:r>
              <a:rPr lang="en-US" dirty="0"/>
              <a:t> Fink Forte capsules in the treatment of benign prostatic hyperplasia.</a:t>
            </a:r>
          </a:p>
          <a:p>
            <a:r>
              <a:rPr lang="en-US" dirty="0"/>
              <a:t>Multicentric surveillance study in 2245 patients. </a:t>
            </a:r>
            <a:r>
              <a:rPr lang="en-US" dirty="0" err="1"/>
              <a:t>Forsch</a:t>
            </a:r>
            <a:r>
              <a:rPr lang="en-US" dirty="0"/>
              <a:t> </a:t>
            </a:r>
            <a:r>
              <a:rPr lang="en-US" dirty="0" err="1"/>
              <a:t>Komplementarmed</a:t>
            </a:r>
            <a:r>
              <a:rPr lang="en-US" dirty="0"/>
              <a:t> </a:t>
            </a:r>
            <a:r>
              <a:rPr lang="en-US" dirty="0" err="1"/>
              <a:t>Klass</a:t>
            </a:r>
            <a:r>
              <a:rPr lang="en-US" dirty="0"/>
              <a:t> </a:t>
            </a:r>
            <a:r>
              <a:rPr lang="en-US" dirty="0" err="1"/>
              <a:t>Naturheilkd</a:t>
            </a:r>
            <a:r>
              <a:rPr lang="en-US" dirty="0"/>
              <a:t> 2000, 7, 200–204.</a:t>
            </a:r>
          </a:p>
          <a:p>
            <a:endParaRPr lang="en-US" dirty="0"/>
          </a:p>
          <a:p>
            <a:r>
              <a:rPr lang="en-US" dirty="0"/>
              <a:t>Cicero, A. F., </a:t>
            </a:r>
            <a:r>
              <a:rPr lang="en-US" dirty="0" err="1"/>
              <a:t>Allkanjari</a:t>
            </a:r>
            <a:r>
              <a:rPr lang="en-US" dirty="0"/>
              <a:t>, O., </a:t>
            </a:r>
            <a:r>
              <a:rPr lang="en-US" dirty="0" err="1"/>
              <a:t>Busetto</a:t>
            </a:r>
            <a:r>
              <a:rPr lang="en-US" dirty="0"/>
              <a:t>, G. M., Cai, T., </a:t>
            </a:r>
            <a:r>
              <a:rPr lang="en-US" dirty="0" err="1"/>
              <a:t>Larganà</a:t>
            </a:r>
            <a:r>
              <a:rPr lang="en-US" dirty="0"/>
              <a:t>, G., </a:t>
            </a:r>
            <a:r>
              <a:rPr lang="en-US" dirty="0" err="1"/>
              <a:t>Magri</a:t>
            </a:r>
            <a:r>
              <a:rPr lang="en-US" dirty="0"/>
              <a:t>, V., </a:t>
            </a:r>
            <a:r>
              <a:rPr lang="en-US" dirty="0" err="1"/>
              <a:t>Perletti</a:t>
            </a:r>
            <a:r>
              <a:rPr lang="en-US" dirty="0"/>
              <a:t>, G., </a:t>
            </a:r>
            <a:r>
              <a:rPr lang="en-US" dirty="0" err="1"/>
              <a:t>Robustelli</a:t>
            </a:r>
            <a:r>
              <a:rPr lang="en-US" dirty="0"/>
              <a:t> Della Cuna, F. S., Russo, G. I., </a:t>
            </a:r>
            <a:r>
              <a:rPr lang="en-US" dirty="0" err="1"/>
              <a:t>Stamatiou</a:t>
            </a:r>
            <a:r>
              <a:rPr lang="en-US" dirty="0"/>
              <a:t>, K., </a:t>
            </a:r>
            <a:r>
              <a:rPr lang="en-US" dirty="0" err="1"/>
              <a:t>Trinchieri</a:t>
            </a:r>
            <a:r>
              <a:rPr lang="en-US" dirty="0"/>
              <a:t>, A., &amp; </a:t>
            </a:r>
            <a:r>
              <a:rPr lang="en-US" dirty="0" err="1"/>
              <a:t>Vitalone</a:t>
            </a:r>
            <a:r>
              <a:rPr lang="en-US" dirty="0"/>
              <a:t>, A. (2019). Nutraceutical treatment and prevention of benign prostatic hyperplasia and prostate cancer. </a:t>
            </a:r>
            <a:r>
              <a:rPr lang="en-US" dirty="0" err="1"/>
              <a:t>Archivio</a:t>
            </a:r>
            <a:r>
              <a:rPr lang="en-US" dirty="0"/>
              <a:t> </a:t>
            </a:r>
            <a:r>
              <a:rPr lang="en-US" dirty="0" err="1"/>
              <a:t>Italiano</a:t>
            </a:r>
            <a:r>
              <a:rPr lang="en-US" dirty="0"/>
              <a:t> Di </a:t>
            </a:r>
            <a:r>
              <a:rPr lang="en-US" dirty="0" err="1"/>
              <a:t>Urologia</a:t>
            </a:r>
            <a:r>
              <a:rPr lang="en-US" dirty="0"/>
              <a:t> E </a:t>
            </a:r>
            <a:r>
              <a:rPr lang="en-US" dirty="0" err="1"/>
              <a:t>Andrologia</a:t>
            </a:r>
            <a:r>
              <a:rPr lang="en-US" dirty="0"/>
              <a:t>, 91(3).</a:t>
            </a:r>
          </a:p>
          <a:p>
            <a:r>
              <a:rPr lang="en-US" dirty="0"/>
              <a:t>zinc are a protective factor for benign prostatic hyperplasia </a:t>
            </a:r>
          </a:p>
        </p:txBody>
      </p:sp>
      <p:sp>
        <p:nvSpPr>
          <p:cNvPr id="4" name="Slide Number Placeholder 3"/>
          <p:cNvSpPr>
            <a:spLocks noGrp="1"/>
          </p:cNvSpPr>
          <p:nvPr>
            <p:ph type="sldNum" sz="quarter" idx="5"/>
          </p:nvPr>
        </p:nvSpPr>
        <p:spPr/>
        <p:txBody>
          <a:bodyPr/>
          <a:lstStyle/>
          <a:p>
            <a:fld id="{4BF6431F-3FA7-174F-BB55-46085FAA9EF2}" type="slidenum">
              <a:rPr lang="en-US" smtClean="0"/>
              <a:t>44</a:t>
            </a:fld>
            <a:endParaRPr lang="en-US"/>
          </a:p>
        </p:txBody>
      </p:sp>
    </p:spTree>
    <p:extLst>
      <p:ext uri="{BB962C8B-B14F-4D97-AF65-F5344CB8AC3E}">
        <p14:creationId xmlns:p14="http://schemas.microsoft.com/office/powerpoint/2010/main" val="1439496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Huang R, Liu Y, Hu S, </a:t>
            </a:r>
            <a:r>
              <a:rPr lang="en-US" dirty="0" err="1"/>
              <a:t>Tamalunas</a:t>
            </a:r>
            <a:r>
              <a:rPr lang="en-US" dirty="0"/>
              <a:t> A, </a:t>
            </a:r>
            <a:r>
              <a:rPr lang="en-US" dirty="0" err="1"/>
              <a:t>Waidelich</a:t>
            </a:r>
            <a:r>
              <a:rPr lang="en-US" dirty="0"/>
              <a:t> R, </a:t>
            </a:r>
            <a:r>
              <a:rPr lang="en-US" dirty="0" err="1"/>
              <a:t>Strittmatter</a:t>
            </a:r>
            <a:r>
              <a:rPr lang="en-US" dirty="0"/>
              <a:t> F, </a:t>
            </a:r>
            <a:r>
              <a:rPr lang="en-US" dirty="0" err="1"/>
              <a:t>Stief</a:t>
            </a:r>
            <a:r>
              <a:rPr lang="en-US" dirty="0"/>
              <a:t> CG, </a:t>
            </a:r>
            <a:r>
              <a:rPr lang="en-US" dirty="0" err="1"/>
              <a:t>Hennenberg</a:t>
            </a:r>
            <a:r>
              <a:rPr lang="en-US" dirty="0"/>
              <a:t> M. Inhibition of </a:t>
            </a:r>
            <a:r>
              <a:rPr lang="el-GR" dirty="0"/>
              <a:t>α</a:t>
            </a:r>
            <a:r>
              <a:rPr lang="el-GR" baseline="-25000" dirty="0"/>
              <a:t>1</a:t>
            </a:r>
            <a:r>
              <a:rPr lang="el-GR" dirty="0"/>
              <a:t>-</a:t>
            </a:r>
            <a:r>
              <a:rPr lang="en-US" dirty="0"/>
              <a:t>Adrenergic, Non-Adrenergic and Neurogenic Human Prostate Smooth Muscle Contraction and of Stromal Cell Growth by the Isoflavones Genistein and Daidzein. Nutrients. 2022 Nov 22;14(23):4943.</a:t>
            </a:r>
          </a:p>
          <a:p>
            <a:r>
              <a:rPr lang="en-US" dirty="0"/>
              <a:t>Soy consumption correlates negatively with benign prostatic hyperplasia (</a:t>
            </a:r>
            <a:r>
              <a:rPr lang="en-US" dirty="0" err="1"/>
              <a:t>BPH</a:t>
            </a:r>
            <a:r>
              <a:rPr lang="en-US" dirty="0"/>
              <a:t>) and voiding symptoms.</a:t>
            </a:r>
          </a:p>
          <a:p>
            <a:endParaRPr lang="en-US" dirty="0"/>
          </a:p>
          <a:p>
            <a:r>
              <a:rPr lang="en-US" dirty="0"/>
              <a:t>Tanaka M, Fujimoto K, </a:t>
            </a:r>
            <a:r>
              <a:rPr lang="en-US" dirty="0" err="1"/>
              <a:t>Chihara</a:t>
            </a:r>
            <a:r>
              <a:rPr lang="en-US" dirty="0"/>
              <a:t> Y, </a:t>
            </a:r>
            <a:r>
              <a:rPr lang="en-US" dirty="0" err="1"/>
              <a:t>Torimoto</a:t>
            </a:r>
            <a:r>
              <a:rPr lang="en-US" dirty="0"/>
              <a:t> K, </a:t>
            </a:r>
            <a:r>
              <a:rPr lang="en-US" dirty="0" err="1"/>
              <a:t>Yoneda</a:t>
            </a:r>
            <a:r>
              <a:rPr lang="en-US" dirty="0"/>
              <a:t> T, Tanaka N, Hirayama A, </a:t>
            </a:r>
            <a:r>
              <a:rPr lang="en-US" dirty="0" err="1"/>
              <a:t>Miyanaga</a:t>
            </a:r>
            <a:r>
              <a:rPr lang="en-US" dirty="0"/>
              <a:t> N, </a:t>
            </a:r>
            <a:r>
              <a:rPr lang="en-US" dirty="0" err="1"/>
              <a:t>Akaza</a:t>
            </a:r>
            <a:r>
              <a:rPr lang="en-US" dirty="0"/>
              <a:t> H, </a:t>
            </a:r>
            <a:r>
              <a:rPr lang="en-US" dirty="0" err="1"/>
              <a:t>Hirao</a:t>
            </a:r>
            <a:r>
              <a:rPr lang="en-US" dirty="0"/>
              <a:t> Y. Isoflavone supplements stimulated the production of serum </a:t>
            </a:r>
            <a:r>
              <a:rPr lang="en-US" dirty="0" err="1"/>
              <a:t>equol</a:t>
            </a:r>
            <a:r>
              <a:rPr lang="en-US" dirty="0"/>
              <a:t> and decreased the serum dihydrotestosterone levels in healthy male volunteers. Prostate Cancer Prostatic Dis. 2009;12(3):247-52.</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45</a:t>
            </a:fld>
            <a:endParaRPr lang="en-US"/>
          </a:p>
        </p:txBody>
      </p:sp>
    </p:spTree>
    <p:extLst>
      <p:ext uri="{BB962C8B-B14F-4D97-AF65-F5344CB8AC3E}">
        <p14:creationId xmlns:p14="http://schemas.microsoft.com/office/powerpoint/2010/main" val="2542389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Said MM, Hassan NS, </a:t>
            </a:r>
            <a:r>
              <a:rPr lang="en-US" dirty="0" err="1"/>
              <a:t>Schlicht</a:t>
            </a:r>
            <a:r>
              <a:rPr lang="en-US" dirty="0"/>
              <a:t> MJ, </a:t>
            </a:r>
            <a:r>
              <a:rPr lang="en-US" dirty="0" err="1"/>
              <a:t>Bosland</a:t>
            </a:r>
            <a:r>
              <a:rPr lang="en-US" dirty="0"/>
              <a:t> MC. Flaxseed suppressed prostatic epithelial proliferation in a rat model of benign prostatic hyperplasia. J </a:t>
            </a:r>
            <a:r>
              <a:rPr lang="en-US" dirty="0" err="1"/>
              <a:t>Toxicol</a:t>
            </a:r>
            <a:r>
              <a:rPr lang="en-US" dirty="0"/>
              <a:t> Environ Health A. 2015;78(7):453-65.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Benign prostatic hyperplasia (</a:t>
            </a:r>
            <a:r>
              <a:rPr lang="en-US" dirty="0" err="1"/>
              <a:t>BPH</a:t>
            </a:r>
            <a:r>
              <a:rPr lang="en-US" dirty="0"/>
              <a:t>), a disease occurring frequently among elderly males, is a slow progressive enlargement of the fibromuscular and epithelial structures of the prostate gland. Dietary factors may influence the prostate and exert an influence on prostatic growth and disease. The current study was undertaken to investigate the protective effect of dietary flaxseed supplementation against testosterone-induced prostatic hyperplasia in male rats. Forty male Wistar rats were divided into 5 groups: (1) untreated control; (2) treatment with testosterone propionate (TP) to induce prostate enlargement; (3) TP-treated group fed a diet containing 5% milled flaxseed; (4) TP-treated group fed a diet containing 10% milled flaxseed; and (5) TP-treated group fed a diet containing 20 ppm finasteride. Treatment with TP significantly increased the absolute and relative weights of different prostatic lobes, serum testosterone (T), and testosterone/estradiol ratio, as well as prostatic vascular endothelial growth factor (VEGF) expression, RNA synthesis per cell, and epithelial cell proliferation, detected as Ki67 labeling. Histopathological examination did not reveal marked differences in acinar morphology in ventral prostate, whereas morphometric analysis showed significantly increased epithelial cell height. Co-administration of flaxseed or finasteride with TP significantly reduced prostatic </a:t>
            </a:r>
            <a:r>
              <a:rPr lang="en-US" dirty="0" err="1"/>
              <a:t>VEFG</a:t>
            </a:r>
            <a:r>
              <a:rPr lang="en-US" dirty="0"/>
              <a:t>, epithelial cell proliferation, and RNA/DNA ratio, along with a significant increase in serum T and testosterone/estradiol ratio compared with TP-only-treated rats. Our results indicate that flaxseed, similar to the 5</a:t>
            </a:r>
            <a:r>
              <a:rPr lang="el-GR" dirty="0"/>
              <a:t>α-</a:t>
            </a:r>
            <a:r>
              <a:rPr lang="en-US" dirty="0"/>
              <a:t>reductase inhibitor finasteride, blocked TP-induced prostate enlargement in a rat model of </a:t>
            </a:r>
            <a:r>
              <a:rPr lang="en-US" dirty="0" err="1"/>
              <a:t>BPH</a:t>
            </a:r>
            <a:r>
              <a:rPr lang="en-US" dirty="0"/>
              <a:t>, likely through suppression of prostatic </a:t>
            </a:r>
            <a:r>
              <a:rPr lang="en-US" dirty="0" err="1"/>
              <a:t>VEFG</a:t>
            </a:r>
            <a:r>
              <a:rPr lang="en-US" dirty="0"/>
              <a:t> and cellular proliferation.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46</a:t>
            </a:fld>
            <a:endParaRPr lang="en-US"/>
          </a:p>
        </p:txBody>
      </p:sp>
    </p:spTree>
    <p:extLst>
      <p:ext uri="{BB962C8B-B14F-4D97-AF65-F5344CB8AC3E}">
        <p14:creationId xmlns:p14="http://schemas.microsoft.com/office/powerpoint/2010/main" val="2255811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Elfakharany</a:t>
            </a:r>
            <a:r>
              <a:rPr lang="en-US" dirty="0"/>
              <a:t> WA, </a:t>
            </a:r>
            <a:r>
              <a:rPr lang="en-US" dirty="0" err="1"/>
              <a:t>Safwat</a:t>
            </a:r>
            <a:r>
              <a:rPr lang="en-US" dirty="0"/>
              <a:t> MM, </a:t>
            </a:r>
            <a:r>
              <a:rPr lang="en-US" dirty="0" err="1"/>
              <a:t>Essawy</a:t>
            </a:r>
            <a:r>
              <a:rPr lang="en-US" dirty="0"/>
              <a:t> AS. Possible protective and curative effects of selenium nanoparticles on testosterone-induced benign prostatic hyperplasia rat model. Folia </a:t>
            </a:r>
            <a:r>
              <a:rPr lang="en-US" dirty="0" err="1"/>
              <a:t>Morphol</a:t>
            </a:r>
            <a:r>
              <a:rPr lang="en-US" dirty="0"/>
              <a:t> (</a:t>
            </a:r>
            <a:r>
              <a:rPr lang="en-US" dirty="0" err="1"/>
              <a:t>Warsz</a:t>
            </a:r>
            <a:r>
              <a:rPr lang="en-US" dirty="0"/>
              <a:t>). 2022;81(4):942-955.</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47</a:t>
            </a:fld>
            <a:endParaRPr lang="en-US"/>
          </a:p>
        </p:txBody>
      </p:sp>
    </p:spTree>
    <p:extLst>
      <p:ext uri="{BB962C8B-B14F-4D97-AF65-F5344CB8AC3E}">
        <p14:creationId xmlns:p14="http://schemas.microsoft.com/office/powerpoint/2010/main" val="1260119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111. </a:t>
            </a:r>
            <a:r>
              <a:rPr lang="en-US" sz="1200" kern="1200" dirty="0" err="1">
                <a:solidFill>
                  <a:schemeClr val="tx1"/>
                </a:solidFill>
                <a:effectLst/>
                <a:latin typeface="+mn-lt"/>
                <a:ea typeface="+mn-ea"/>
                <a:cs typeface="+mn-cs"/>
              </a:rPr>
              <a:t>Gravas</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Samarinas</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Zacharouli</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Karatzas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Tzortzis</a:t>
            </a:r>
            <a:r>
              <a:rPr lang="en-US" sz="1200" kern="1200" dirty="0">
                <a:solidFill>
                  <a:schemeClr val="tx1"/>
                </a:solidFill>
                <a:effectLst/>
                <a:latin typeface="+mn-lt"/>
                <a:ea typeface="+mn-ea"/>
                <a:cs typeface="+mn-cs"/>
              </a:rPr>
              <a:t>, V.; </a:t>
            </a:r>
            <a:r>
              <a:rPr lang="en-US" sz="1200" kern="1200" dirty="0" err="1">
                <a:solidFill>
                  <a:schemeClr val="tx1"/>
                </a:solidFill>
                <a:effectLst/>
                <a:latin typeface="+mn-lt"/>
                <a:ea typeface="+mn-ea"/>
                <a:cs typeface="+mn-cs"/>
              </a:rPr>
              <a:t>Koukoulis</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Melekos</a:t>
            </a:r>
            <a:r>
              <a:rPr lang="en-US" sz="1200" kern="1200" dirty="0">
                <a:solidFill>
                  <a:schemeClr val="tx1"/>
                </a:solidFill>
                <a:effectLst/>
                <a:latin typeface="+mn-lt"/>
                <a:ea typeface="+mn-ea"/>
                <a:cs typeface="+mn-cs"/>
              </a:rPr>
              <a:t>, M. The effect of </a:t>
            </a:r>
            <a:r>
              <a:rPr lang="en-US" sz="1200" kern="1200" dirty="0" err="1">
                <a:solidFill>
                  <a:schemeClr val="tx1"/>
                </a:solidFill>
                <a:effectLst/>
                <a:latin typeface="+mn-lt"/>
                <a:ea typeface="+mn-ea"/>
                <a:cs typeface="+mn-cs"/>
              </a:rPr>
              <a:t>hexanic</a:t>
            </a:r>
            <a:r>
              <a:rPr lang="en-US" sz="1200" kern="1200" dirty="0">
                <a:solidFill>
                  <a:schemeClr val="tx1"/>
                </a:solidFill>
                <a:effectLst/>
                <a:latin typeface="+mn-lt"/>
                <a:ea typeface="+mn-ea"/>
                <a:cs typeface="+mn-cs"/>
              </a:rPr>
              <a:t> extract of</a:t>
            </a:r>
            <a:r>
              <a:rPr lang="en-US" dirty="0"/>
              <a:t/>
            </a:r>
            <a:br>
              <a:rPr lang="en-US" dirty="0"/>
            </a:br>
            <a:r>
              <a:rPr lang="en-US" sz="1200" kern="1200" dirty="0" err="1">
                <a:solidFill>
                  <a:schemeClr val="tx1"/>
                </a:solidFill>
                <a:effectLst/>
                <a:latin typeface="+mn-lt"/>
                <a:ea typeface="+mn-ea"/>
                <a:cs typeface="+mn-cs"/>
              </a:rPr>
              <a:t>Serenoa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repens</a:t>
            </a:r>
            <a:r>
              <a:rPr lang="en-US" sz="1200" kern="1200" dirty="0">
                <a:solidFill>
                  <a:schemeClr val="tx1"/>
                </a:solidFill>
                <a:effectLst/>
                <a:latin typeface="+mn-lt"/>
                <a:ea typeface="+mn-ea"/>
                <a:cs typeface="+mn-cs"/>
              </a:rPr>
              <a:t> on prostatic inflammation: Results from a randomized biopsy study. World J. Urol. 2019, 37, 539–544. [</a:t>
            </a:r>
            <a:r>
              <a:rPr lang="en-US" sz="1200" kern="1200" dirty="0" err="1">
                <a:solidFill>
                  <a:schemeClr val="tx1"/>
                </a:solidFill>
                <a:effectLst/>
                <a:latin typeface="+mn-lt"/>
                <a:ea typeface="+mn-ea"/>
                <a:cs typeface="+mn-cs"/>
              </a:rPr>
              <a:t>CrossRef</a:t>
            </a:r>
            <a:r>
              <a:rPr lang="en-US" sz="1200" kern="1200" dirty="0">
                <a:solidFill>
                  <a:schemeClr val="tx1"/>
                </a:solidFill>
                <a:effectLst/>
                <a:latin typeface="+mn-lt"/>
                <a:ea typeface="+mn-ea"/>
                <a:cs typeface="+mn-cs"/>
              </a:rPr>
              <a:t>]</a:t>
            </a:r>
            <a:r>
              <a:rPr lang="en-US" dirty="0"/>
              <a:t/>
            </a:r>
            <a:br>
              <a:rPr lang="en-US" dirty="0"/>
            </a:br>
            <a:r>
              <a:rPr lang="en-US" sz="1200" kern="1200" dirty="0">
                <a:solidFill>
                  <a:schemeClr val="tx1"/>
                </a:solidFill>
                <a:effectLst/>
                <a:latin typeface="+mn-lt"/>
                <a:ea typeface="+mn-ea"/>
                <a:cs typeface="+mn-cs"/>
              </a:rPr>
              <a:t>112. Ishii, I.; Wada, T.; Takara, T. Effects of saw palmetto fruit extract intake on improving urination issues in Japanese men: A</a:t>
            </a:r>
            <a:r>
              <a:rPr lang="en-US" dirty="0"/>
              <a:t/>
            </a:r>
            <a:br>
              <a:rPr lang="en-US" dirty="0"/>
            </a:br>
            <a:r>
              <a:rPr lang="en-US" sz="1200" kern="1200" dirty="0">
                <a:solidFill>
                  <a:schemeClr val="tx1"/>
                </a:solidFill>
                <a:effectLst/>
                <a:latin typeface="+mn-lt"/>
                <a:ea typeface="+mn-ea"/>
                <a:cs typeface="+mn-cs"/>
              </a:rPr>
              <a:t>randomized, double-blind, parallel-group, placebo-controlled study. Food Sci.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2020, 8, 4017–4026. [</a:t>
            </a:r>
            <a:r>
              <a:rPr lang="en-US" sz="1200" kern="1200" dirty="0" err="1">
                <a:solidFill>
                  <a:schemeClr val="tx1"/>
                </a:solidFill>
                <a:effectLst/>
                <a:latin typeface="+mn-lt"/>
                <a:ea typeface="+mn-ea"/>
                <a:cs typeface="+mn-cs"/>
              </a:rPr>
              <a:t>CrossRef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Cai, T.; Cui, Y.; Yu, S.; Li, Q.; Zhou, Z.; Gao, Z. Comparison of </a:t>
            </a:r>
            <a:r>
              <a:rPr lang="en-US" sz="1200" kern="1200" dirty="0" err="1">
                <a:solidFill>
                  <a:schemeClr val="tx1"/>
                </a:solidFill>
                <a:effectLst/>
                <a:latin typeface="+mn-lt"/>
                <a:ea typeface="+mn-ea"/>
                <a:cs typeface="+mn-cs"/>
              </a:rPr>
              <a:t>Serenoa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repens</a:t>
            </a:r>
            <a:r>
              <a:rPr lang="en-US" sz="1200" kern="1200" dirty="0">
                <a:solidFill>
                  <a:schemeClr val="tx1"/>
                </a:solidFill>
                <a:effectLst/>
                <a:latin typeface="+mn-lt"/>
                <a:ea typeface="+mn-ea"/>
                <a:cs typeface="+mn-cs"/>
              </a:rPr>
              <a:t> with Tamsulosin in the Treatment of Benign Prostatic</a:t>
            </a:r>
            <a:r>
              <a:rPr lang="en-US" dirty="0"/>
              <a:t/>
            </a:r>
            <a:br>
              <a:rPr lang="en-US" dirty="0"/>
            </a:br>
            <a:r>
              <a:rPr lang="en-US" sz="1200" kern="1200" dirty="0">
                <a:solidFill>
                  <a:schemeClr val="tx1"/>
                </a:solidFill>
                <a:effectLst/>
                <a:latin typeface="+mn-lt"/>
                <a:ea typeface="+mn-ea"/>
                <a:cs typeface="+mn-cs"/>
              </a:rPr>
              <a:t>Hyperplasia: A Systematic Review and Meta-Analysis. Am. J. Men’s Health 2020, 14, 1557988320905407.</a:t>
            </a:r>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48</a:t>
            </a:fld>
            <a:endParaRPr lang="en-US"/>
          </a:p>
        </p:txBody>
      </p:sp>
    </p:spTree>
    <p:extLst>
      <p:ext uri="{BB962C8B-B14F-4D97-AF65-F5344CB8AC3E}">
        <p14:creationId xmlns:p14="http://schemas.microsoft.com/office/powerpoint/2010/main" val="3099331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251. </a:t>
            </a:r>
            <a:r>
              <a:rPr lang="en-US" dirty="0" err="1"/>
              <a:t>Vontobel</a:t>
            </a:r>
            <a:r>
              <a:rPr lang="en-US" dirty="0"/>
              <a:t>, H.; Herzog, R.; </a:t>
            </a:r>
            <a:r>
              <a:rPr lang="en-US" dirty="0" err="1"/>
              <a:t>Rutishauser</a:t>
            </a:r>
            <a:r>
              <a:rPr lang="en-US" dirty="0"/>
              <a:t>, G.; Kreis, H. Results of a double-blind study on the effectiveness of </a:t>
            </a:r>
            <a:r>
              <a:rPr lang="en-US" dirty="0" err="1"/>
              <a:t>ERU</a:t>
            </a:r>
            <a:r>
              <a:rPr lang="en-US" dirty="0"/>
              <a:t> (</a:t>
            </a:r>
            <a:r>
              <a:rPr lang="en-US" dirty="0" err="1"/>
              <a:t>extractum</a:t>
            </a:r>
            <a:r>
              <a:rPr lang="en-US" dirty="0"/>
              <a:t> </a:t>
            </a:r>
            <a:r>
              <a:rPr lang="en-US" dirty="0" err="1"/>
              <a:t>radicis</a:t>
            </a:r>
            <a:endParaRPr lang="en-US" dirty="0"/>
          </a:p>
          <a:p>
            <a:r>
              <a:rPr lang="en-US" dirty="0" err="1"/>
              <a:t>Urticae</a:t>
            </a:r>
            <a:r>
              <a:rPr lang="en-US" dirty="0"/>
              <a:t>) capsules in conservative treatment of benign prostatic hyperplasia. </a:t>
            </a:r>
            <a:r>
              <a:rPr lang="en-US" dirty="0" err="1"/>
              <a:t>Urologe</a:t>
            </a:r>
            <a:r>
              <a:rPr lang="en-US" dirty="0"/>
              <a:t> A 1985, 24, 49–51. [PubMed]</a:t>
            </a:r>
          </a:p>
          <a:p>
            <a:r>
              <a:rPr lang="en-US" dirty="0"/>
              <a:t>252. Koch, E.; </a:t>
            </a:r>
            <a:r>
              <a:rPr lang="en-US" dirty="0" err="1"/>
              <a:t>Biber</a:t>
            </a:r>
            <a:r>
              <a:rPr lang="en-US" dirty="0"/>
              <a:t>, A. </a:t>
            </a:r>
            <a:r>
              <a:rPr lang="en-US" dirty="0" err="1"/>
              <a:t>Pharmakologische</a:t>
            </a:r>
            <a:r>
              <a:rPr lang="en-US" dirty="0"/>
              <a:t> </a:t>
            </a:r>
            <a:r>
              <a:rPr lang="en-US" dirty="0" err="1"/>
              <a:t>Wirkungen</a:t>
            </a:r>
            <a:r>
              <a:rPr lang="en-US" dirty="0"/>
              <a:t> von Sabal- und </a:t>
            </a:r>
            <a:r>
              <a:rPr lang="en-US" dirty="0" err="1"/>
              <a:t>Urtikaextrakten</a:t>
            </a:r>
            <a:r>
              <a:rPr lang="en-US" dirty="0"/>
              <a:t> </a:t>
            </a:r>
            <a:r>
              <a:rPr lang="en-US" dirty="0" err="1"/>
              <a:t>als</a:t>
            </a:r>
            <a:r>
              <a:rPr lang="en-US" dirty="0"/>
              <a:t> </a:t>
            </a:r>
            <a:r>
              <a:rPr lang="en-US" dirty="0" err="1"/>
              <a:t>Grundlage</a:t>
            </a:r>
            <a:r>
              <a:rPr lang="en-US" dirty="0"/>
              <a:t> </a:t>
            </a:r>
            <a:r>
              <a:rPr lang="en-US" dirty="0" err="1"/>
              <a:t>für</a:t>
            </a:r>
            <a:r>
              <a:rPr lang="en-US" dirty="0"/>
              <a:t> </a:t>
            </a:r>
            <a:r>
              <a:rPr lang="en-US" dirty="0" err="1"/>
              <a:t>eine</a:t>
            </a:r>
            <a:r>
              <a:rPr lang="en-US" dirty="0"/>
              <a:t> rationale </a:t>
            </a:r>
            <a:r>
              <a:rPr lang="en-US" dirty="0" err="1"/>
              <a:t>medikamentöse</a:t>
            </a:r>
            <a:endParaRPr lang="en-US" dirty="0"/>
          </a:p>
          <a:p>
            <a:r>
              <a:rPr lang="en-US" dirty="0" err="1"/>
              <a:t>Therapie</a:t>
            </a:r>
            <a:r>
              <a:rPr lang="en-US" dirty="0"/>
              <a:t> der </a:t>
            </a:r>
            <a:r>
              <a:rPr lang="en-US" dirty="0" err="1"/>
              <a:t>benignen</a:t>
            </a:r>
            <a:r>
              <a:rPr lang="en-US" dirty="0"/>
              <a:t> </a:t>
            </a:r>
            <a:r>
              <a:rPr lang="en-US" dirty="0" err="1"/>
              <a:t>Prostatahyperplasie</a:t>
            </a:r>
            <a:r>
              <a:rPr lang="en-US" dirty="0"/>
              <a:t>. </a:t>
            </a:r>
            <a:r>
              <a:rPr lang="en-US" dirty="0" err="1"/>
              <a:t>Urologe</a:t>
            </a:r>
            <a:r>
              <a:rPr lang="en-US" dirty="0"/>
              <a:t> B 1994, 34, 95–100.</a:t>
            </a:r>
          </a:p>
          <a:p>
            <a:r>
              <a:rPr lang="en-US" dirty="0"/>
              <a:t>253. Stahl, </a:t>
            </a:r>
            <a:r>
              <a:rPr lang="en-US" dirty="0" err="1"/>
              <a:t>H.P</a:t>
            </a:r>
            <a:r>
              <a:rPr lang="en-US" dirty="0"/>
              <a:t>. Die </a:t>
            </a:r>
            <a:r>
              <a:rPr lang="en-US" dirty="0" err="1"/>
              <a:t>Therapie</a:t>
            </a:r>
            <a:r>
              <a:rPr lang="en-US" dirty="0"/>
              <a:t> </a:t>
            </a:r>
            <a:r>
              <a:rPr lang="en-US" dirty="0" err="1"/>
              <a:t>Prostatischer</a:t>
            </a:r>
            <a:r>
              <a:rPr lang="en-US" dirty="0"/>
              <a:t> </a:t>
            </a:r>
            <a:r>
              <a:rPr lang="en-US" dirty="0" err="1"/>
              <a:t>Nykturie</a:t>
            </a:r>
            <a:r>
              <a:rPr lang="en-US" dirty="0"/>
              <a:t>. Z. </a:t>
            </a:r>
            <a:r>
              <a:rPr lang="en-US" dirty="0" err="1"/>
              <a:t>Für</a:t>
            </a:r>
            <a:r>
              <a:rPr lang="en-US" dirty="0"/>
              <a:t> </a:t>
            </a:r>
            <a:r>
              <a:rPr lang="en-US" dirty="0" err="1"/>
              <a:t>Algemeine</a:t>
            </a:r>
            <a:r>
              <a:rPr lang="en-US" dirty="0"/>
              <a:t> Med. 1984, 60, 128–132.</a:t>
            </a:r>
          </a:p>
          <a:p>
            <a:r>
              <a:rPr lang="en-US" dirty="0"/>
              <a:t>254. Friesen, A. </a:t>
            </a:r>
            <a:r>
              <a:rPr lang="en-US" dirty="0" err="1"/>
              <a:t>Statistiche</a:t>
            </a:r>
            <a:r>
              <a:rPr lang="en-US" dirty="0"/>
              <a:t> </a:t>
            </a:r>
            <a:r>
              <a:rPr lang="en-US" dirty="0" err="1"/>
              <a:t>Analyse</a:t>
            </a:r>
            <a:r>
              <a:rPr lang="en-US" dirty="0"/>
              <a:t> </a:t>
            </a:r>
            <a:r>
              <a:rPr lang="en-US" dirty="0" err="1"/>
              <a:t>einer</a:t>
            </a:r>
            <a:r>
              <a:rPr lang="en-US" dirty="0"/>
              <a:t> </a:t>
            </a:r>
            <a:r>
              <a:rPr lang="en-US" dirty="0" err="1"/>
              <a:t>Multizenter-Langzeitstudie</a:t>
            </a:r>
            <a:r>
              <a:rPr lang="en-US" dirty="0"/>
              <a:t> </a:t>
            </a:r>
            <a:r>
              <a:rPr lang="en-US" dirty="0" err="1"/>
              <a:t>mit</a:t>
            </a:r>
            <a:r>
              <a:rPr lang="en-US" dirty="0"/>
              <a:t> </a:t>
            </a:r>
            <a:r>
              <a:rPr lang="en-US" dirty="0" err="1"/>
              <a:t>ERD</a:t>
            </a:r>
            <a:r>
              <a:rPr lang="en-US" dirty="0"/>
              <a:t>. </a:t>
            </a:r>
            <a:r>
              <a:rPr lang="en-US" dirty="0" err="1"/>
              <a:t>Beninge</a:t>
            </a:r>
            <a:r>
              <a:rPr lang="en-US" dirty="0"/>
              <a:t> </a:t>
            </a:r>
            <a:r>
              <a:rPr lang="en-US" dirty="0" err="1"/>
              <a:t>Prostata</a:t>
            </a:r>
            <a:r>
              <a:rPr lang="en-US" dirty="0"/>
              <a:t> </a:t>
            </a:r>
            <a:r>
              <a:rPr lang="en-US" dirty="0" err="1"/>
              <a:t>hyperplasie</a:t>
            </a:r>
            <a:r>
              <a:rPr lang="en-US" dirty="0"/>
              <a:t> II. J. </a:t>
            </a:r>
            <a:r>
              <a:rPr lang="en-US" dirty="0" err="1"/>
              <a:t>Klin</a:t>
            </a:r>
            <a:r>
              <a:rPr lang="en-US" dirty="0"/>
              <a:t>. Exp. </a:t>
            </a:r>
            <a:r>
              <a:rPr lang="en-US" dirty="0" err="1"/>
              <a:t>UraZ</a:t>
            </a:r>
            <a:r>
              <a:rPr lang="en-US" dirty="0"/>
              <a:t>.</a:t>
            </a:r>
          </a:p>
          <a:p>
            <a:r>
              <a:rPr lang="en-US" dirty="0"/>
              <a:t>1988, 19, 121–130.</a:t>
            </a:r>
          </a:p>
          <a:p>
            <a:r>
              <a:rPr lang="en-US" dirty="0"/>
              <a:t>255. </a:t>
            </a:r>
            <a:r>
              <a:rPr lang="en-US" dirty="0" err="1"/>
              <a:t>Dhouibi</a:t>
            </a:r>
            <a:r>
              <a:rPr lang="en-US" dirty="0"/>
              <a:t>, R.; </a:t>
            </a:r>
            <a:r>
              <a:rPr lang="en-US" dirty="0" err="1"/>
              <a:t>Affes</a:t>
            </a:r>
            <a:r>
              <a:rPr lang="en-US" dirty="0"/>
              <a:t>, H.; Ben Salem, M.; </a:t>
            </a:r>
            <a:r>
              <a:rPr lang="en-US" dirty="0" err="1"/>
              <a:t>Hammami</a:t>
            </a:r>
            <a:r>
              <a:rPr lang="en-US" dirty="0"/>
              <a:t>, S.; </a:t>
            </a:r>
            <a:r>
              <a:rPr lang="en-US" dirty="0" err="1"/>
              <a:t>Sahnoun</a:t>
            </a:r>
            <a:r>
              <a:rPr lang="en-US" dirty="0"/>
              <a:t>, Z.; </a:t>
            </a:r>
            <a:r>
              <a:rPr lang="en-US" dirty="0" err="1"/>
              <a:t>Zeghal</a:t>
            </a:r>
            <a:r>
              <a:rPr lang="en-US" dirty="0"/>
              <a:t>, </a:t>
            </a:r>
            <a:r>
              <a:rPr lang="en-US" dirty="0" err="1"/>
              <a:t>K.M</a:t>
            </a:r>
            <a:r>
              <a:rPr lang="en-US" dirty="0"/>
              <a:t>.; </a:t>
            </a:r>
            <a:r>
              <a:rPr lang="en-US" dirty="0" err="1"/>
              <a:t>Ksouda</a:t>
            </a:r>
            <a:r>
              <a:rPr lang="en-US" dirty="0"/>
              <a:t>, K. Screening of pharmacological uses of</a:t>
            </a:r>
          </a:p>
          <a:p>
            <a:r>
              <a:rPr lang="en-US" dirty="0" err="1"/>
              <a:t>Urtica</a:t>
            </a:r>
            <a:r>
              <a:rPr lang="en-US" dirty="0"/>
              <a:t> </a:t>
            </a:r>
            <a:r>
              <a:rPr lang="en-US" dirty="0" err="1"/>
              <a:t>dioica</a:t>
            </a:r>
            <a:r>
              <a:rPr lang="en-US" dirty="0"/>
              <a:t> and others benefits. Prog. </a:t>
            </a:r>
            <a:r>
              <a:rPr lang="en-US" dirty="0" err="1"/>
              <a:t>Biophys</a:t>
            </a:r>
            <a:r>
              <a:rPr lang="en-US" dirty="0"/>
              <a:t>. </a:t>
            </a:r>
            <a:r>
              <a:rPr lang="en-US" dirty="0" err="1"/>
              <a:t>Mol</a:t>
            </a:r>
            <a:r>
              <a:rPr lang="en-US" dirty="0"/>
              <a:t> Biol. 2020, 150, 67–77. [</a:t>
            </a:r>
            <a:r>
              <a:rPr lang="en-US" dirty="0" err="1"/>
              <a:t>CrossRef</a:t>
            </a:r>
            <a:r>
              <a:rPr lang="en-US" dirty="0"/>
              <a:t>]</a:t>
            </a:r>
          </a:p>
          <a:p>
            <a:r>
              <a:rPr lang="en-US" dirty="0"/>
              <a:t>256. </a:t>
            </a:r>
            <a:r>
              <a:rPr lang="en-US" dirty="0" err="1"/>
              <a:t>Safarinejad</a:t>
            </a:r>
            <a:r>
              <a:rPr lang="en-US" dirty="0"/>
              <a:t>, </a:t>
            </a:r>
            <a:r>
              <a:rPr lang="en-US" dirty="0" err="1"/>
              <a:t>M.R</a:t>
            </a:r>
            <a:r>
              <a:rPr lang="en-US" dirty="0"/>
              <a:t>. </a:t>
            </a:r>
            <a:r>
              <a:rPr lang="en-US" dirty="0" err="1"/>
              <a:t>Urtica</a:t>
            </a:r>
            <a:r>
              <a:rPr lang="en-US" dirty="0"/>
              <a:t> </a:t>
            </a:r>
            <a:r>
              <a:rPr lang="en-US" dirty="0" err="1"/>
              <a:t>dioica</a:t>
            </a:r>
            <a:r>
              <a:rPr lang="en-US" dirty="0"/>
              <a:t> for treatment of benign prostatic hyperplasia: A prospective, randomized, double-blind, placebo-</a:t>
            </a:r>
          </a:p>
          <a:p>
            <a:r>
              <a:rPr lang="en-US" dirty="0"/>
              <a:t>controlled, crossover study. J. Herb. </a:t>
            </a:r>
            <a:r>
              <a:rPr lang="en-US" dirty="0" err="1"/>
              <a:t>Pharmacother</a:t>
            </a:r>
            <a:r>
              <a:rPr lang="en-US" dirty="0"/>
              <a:t>. 2005, 5, 1–11. [</a:t>
            </a:r>
            <a:r>
              <a:rPr lang="en-US" dirty="0" err="1"/>
              <a:t>CrossRef</a:t>
            </a:r>
            <a:r>
              <a:rPr lang="en-US" dirty="0"/>
              <a:t>]</a:t>
            </a:r>
          </a:p>
          <a:p>
            <a:r>
              <a:rPr lang="en-US" dirty="0"/>
              <a:t>257. </a:t>
            </a:r>
            <a:r>
              <a:rPr lang="en-US" dirty="0" err="1"/>
              <a:t>Lopatkin</a:t>
            </a:r>
            <a:r>
              <a:rPr lang="en-US" dirty="0"/>
              <a:t>, N.; </a:t>
            </a:r>
            <a:r>
              <a:rPr lang="en-US" dirty="0" err="1"/>
              <a:t>Sivkov</a:t>
            </a:r>
            <a:r>
              <a:rPr lang="en-US" dirty="0"/>
              <a:t>, A.; </a:t>
            </a:r>
            <a:r>
              <a:rPr lang="en-US" dirty="0" err="1"/>
              <a:t>Schläfke</a:t>
            </a:r>
            <a:r>
              <a:rPr lang="en-US" dirty="0"/>
              <a:t>, S.; Funk, P.; Medvedev, A.; Engelmann, U. Efficacy and safety of a combination of Sabal and</a:t>
            </a:r>
          </a:p>
          <a:p>
            <a:r>
              <a:rPr lang="en-US" dirty="0" err="1"/>
              <a:t>Urtica</a:t>
            </a:r>
            <a:r>
              <a:rPr lang="en-US" dirty="0"/>
              <a:t> extract in lower urinary tract symptoms—Long-term follow-up of a placebo-controlled, double-blind, multicenter trial. Int.</a:t>
            </a:r>
          </a:p>
          <a:p>
            <a:r>
              <a:rPr lang="en-US" dirty="0"/>
              <a:t>Urol. </a:t>
            </a:r>
            <a:r>
              <a:rPr lang="en-US" dirty="0" err="1"/>
              <a:t>Nephrol</a:t>
            </a:r>
            <a:r>
              <a:rPr lang="en-US" dirty="0"/>
              <a:t>. 2007, 39, 1137–1146. [</a:t>
            </a:r>
            <a:r>
              <a:rPr lang="en-US" dirty="0" err="1"/>
              <a:t>CrossRef</a:t>
            </a:r>
            <a:r>
              <a:rPr lang="en-US" dirty="0"/>
              <a:t>]</a:t>
            </a:r>
          </a:p>
          <a:p>
            <a:r>
              <a:rPr lang="en-US" dirty="0"/>
              <a:t>258. </a:t>
            </a:r>
            <a:r>
              <a:rPr lang="en-US" dirty="0" err="1"/>
              <a:t>Mahboubi</a:t>
            </a:r>
            <a:r>
              <a:rPr lang="en-US" dirty="0"/>
              <a:t>, M. </a:t>
            </a:r>
            <a:r>
              <a:rPr lang="en-US" dirty="0" err="1"/>
              <a:t>Urtica</a:t>
            </a:r>
            <a:r>
              <a:rPr lang="en-US" dirty="0"/>
              <a:t> </a:t>
            </a:r>
            <a:r>
              <a:rPr lang="en-US" dirty="0" err="1"/>
              <a:t>dioica</a:t>
            </a:r>
            <a:r>
              <a:rPr lang="en-US" dirty="0"/>
              <a:t> in the Management of Benign Prostate Hyperplasia (</a:t>
            </a:r>
            <a:r>
              <a:rPr lang="en-US" dirty="0" err="1"/>
              <a:t>BPH</a:t>
            </a:r>
            <a:r>
              <a:rPr lang="en-US" dirty="0"/>
              <a:t>). Nat. Prod. J. 2020, 10, 535–542.</a:t>
            </a:r>
          </a:p>
        </p:txBody>
      </p:sp>
      <p:sp>
        <p:nvSpPr>
          <p:cNvPr id="4" name="Slide Number Placeholder 3"/>
          <p:cNvSpPr>
            <a:spLocks noGrp="1"/>
          </p:cNvSpPr>
          <p:nvPr>
            <p:ph type="sldNum" sz="quarter" idx="5"/>
          </p:nvPr>
        </p:nvSpPr>
        <p:spPr/>
        <p:txBody>
          <a:bodyPr/>
          <a:lstStyle/>
          <a:p>
            <a:fld id="{4BF6431F-3FA7-174F-BB55-46085FAA9EF2}" type="slidenum">
              <a:rPr lang="en-US" smtClean="0"/>
              <a:t>49</a:t>
            </a:fld>
            <a:endParaRPr lang="en-US"/>
          </a:p>
        </p:txBody>
      </p:sp>
    </p:spTree>
    <p:extLst>
      <p:ext uri="{BB962C8B-B14F-4D97-AF65-F5344CB8AC3E}">
        <p14:creationId xmlns:p14="http://schemas.microsoft.com/office/powerpoint/2010/main" val="4143225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Ahmed AS, Soliman MG. Protective Role of 4-(4-Hydroxy-3-methoxyphenyl)-2-Butanone on Prostatic Cells Hyperplasia of Rats and Human, 5</a:t>
            </a:r>
            <a:r>
              <a:rPr lang="el-GR" dirty="0"/>
              <a:t>α-</a:t>
            </a:r>
            <a:r>
              <a:rPr lang="en-US" dirty="0"/>
              <a:t>reductase Inhibition Pathway. J </a:t>
            </a:r>
            <a:r>
              <a:rPr lang="en-US" dirty="0" err="1"/>
              <a:t>Microsc</a:t>
            </a:r>
            <a:r>
              <a:rPr lang="en-US" dirty="0"/>
              <a:t> </a:t>
            </a:r>
            <a:r>
              <a:rPr lang="en-US" dirty="0" err="1"/>
              <a:t>Ultrastruct</a:t>
            </a:r>
            <a:r>
              <a:rPr lang="en-US" dirty="0"/>
              <a:t>. 2021 May 24;9(4):164-169.</a:t>
            </a:r>
          </a:p>
          <a:p>
            <a:r>
              <a:rPr lang="en-US" dirty="0"/>
              <a:t>Chukwu-</a:t>
            </a:r>
            <a:r>
              <a:rPr lang="en-US" dirty="0" err="1"/>
              <a:t>Eze</a:t>
            </a:r>
            <a:r>
              <a:rPr lang="en-US" dirty="0"/>
              <a:t> U.S., </a:t>
            </a:r>
            <a:r>
              <a:rPr lang="en-US" dirty="0" err="1"/>
              <a:t>Mairiga</a:t>
            </a:r>
            <a:r>
              <a:rPr lang="en-US" dirty="0"/>
              <a:t> J.P., </a:t>
            </a:r>
            <a:r>
              <a:rPr lang="en-US" dirty="0" err="1"/>
              <a:t>Ijeomah</a:t>
            </a:r>
            <a:r>
              <a:rPr lang="en-US" dirty="0"/>
              <a:t> </a:t>
            </a:r>
            <a:r>
              <a:rPr lang="en-US" dirty="0" err="1"/>
              <a:t>A.U</a:t>
            </a:r>
            <a:r>
              <a:rPr lang="en-US" dirty="0"/>
              <a:t>., </a:t>
            </a:r>
            <a:r>
              <a:rPr lang="en-US" dirty="0" err="1"/>
              <a:t>Enemali</a:t>
            </a:r>
            <a:r>
              <a:rPr lang="en-US" dirty="0"/>
              <a:t>, </a:t>
            </a:r>
            <a:r>
              <a:rPr lang="en-US" dirty="0" err="1"/>
              <a:t>M.O</a:t>
            </a:r>
            <a:r>
              <a:rPr lang="en-US" dirty="0"/>
              <a:t>., </a:t>
            </a:r>
            <a:r>
              <a:rPr lang="en-US" dirty="0" err="1"/>
              <a:t>Ukeagbu</a:t>
            </a:r>
            <a:r>
              <a:rPr lang="en-US" dirty="0"/>
              <a:t>, M.C., </a:t>
            </a:r>
            <a:r>
              <a:rPr lang="en-US" dirty="0" err="1"/>
              <a:t>Maiva</a:t>
            </a:r>
            <a:r>
              <a:rPr lang="en-US" dirty="0"/>
              <a:t> </a:t>
            </a:r>
            <a:r>
              <a:rPr lang="en-US" dirty="0" err="1"/>
              <a:t>E.P</a:t>
            </a:r>
            <a:r>
              <a:rPr lang="en-US" dirty="0"/>
              <a:t>., </a:t>
            </a:r>
            <a:r>
              <a:rPr lang="en-US" dirty="0" err="1"/>
              <a:t>Kasar</a:t>
            </a:r>
            <a:r>
              <a:rPr lang="en-US" dirty="0"/>
              <a:t>, S., </a:t>
            </a:r>
            <a:r>
              <a:rPr lang="en-US" dirty="0" err="1"/>
              <a:t>Iwuozor</a:t>
            </a:r>
            <a:r>
              <a:rPr lang="en-US" dirty="0"/>
              <a:t>, C.R. Comparative Analysis of Anti-Proliferative Effect of </a:t>
            </a:r>
            <a:r>
              <a:rPr lang="en-US" dirty="0" err="1"/>
              <a:t>Zingiber</a:t>
            </a:r>
            <a:r>
              <a:rPr lang="en-US" dirty="0"/>
              <a:t> </a:t>
            </a:r>
            <a:r>
              <a:rPr lang="en-US" dirty="0" err="1"/>
              <a:t>Officinale</a:t>
            </a:r>
            <a:r>
              <a:rPr lang="en-US" dirty="0"/>
              <a:t> (Ginger) and Solanum </a:t>
            </a:r>
            <a:r>
              <a:rPr lang="en-US" dirty="0" err="1"/>
              <a:t>Lycopersicum</a:t>
            </a:r>
            <a:r>
              <a:rPr lang="en-US" dirty="0"/>
              <a:t> (Tomatoes) on Testosterone-Induced Benign Prostatic Hyperplasia in Male Albino Rats. International Journal of Research and Innovation in Applied Science (</a:t>
            </a:r>
            <a:r>
              <a:rPr lang="en-US" dirty="0" err="1"/>
              <a:t>IJRIAS</a:t>
            </a:r>
            <a:r>
              <a:rPr lang="en-US" dirty="0"/>
              <a:t>) |Volume VII, Issue VIII, August 2022|ISSN 2454-6194.</a:t>
            </a:r>
          </a:p>
          <a:p>
            <a:r>
              <a:rPr lang="en-US" dirty="0"/>
              <a:t>Su </a:t>
            </a:r>
            <a:r>
              <a:rPr lang="en-US" dirty="0" err="1"/>
              <a:t>Joung</a:t>
            </a:r>
            <a:r>
              <a:rPr lang="en-US" dirty="0"/>
              <a:t> Kim, </a:t>
            </a:r>
            <a:r>
              <a:rPr lang="en-US" dirty="0" err="1"/>
              <a:t>Jeong</a:t>
            </a:r>
            <a:r>
              <a:rPr lang="en-US" dirty="0"/>
              <a:t> Yoon Lee, </a:t>
            </a:r>
            <a:r>
              <a:rPr lang="en-US" dirty="0" err="1"/>
              <a:t>Jeong</a:t>
            </a:r>
            <a:r>
              <a:rPr lang="en-US" dirty="0"/>
              <a:t>-Sun Ju, and </a:t>
            </a:r>
            <a:r>
              <a:rPr lang="en-US" dirty="0" err="1"/>
              <a:t>Yoo</a:t>
            </a:r>
            <a:r>
              <a:rPr lang="en-US" dirty="0"/>
              <a:t>-Hyun Lee. Inhibitory Effects of Ginger (</a:t>
            </a:r>
            <a:r>
              <a:rPr lang="en-US" dirty="0" err="1"/>
              <a:t>Zingiber</a:t>
            </a:r>
            <a:r>
              <a:rPr lang="en-US" dirty="0"/>
              <a:t> </a:t>
            </a:r>
            <a:r>
              <a:rPr lang="en-US" dirty="0" err="1"/>
              <a:t>officinale</a:t>
            </a:r>
            <a:r>
              <a:rPr lang="en-US" dirty="0"/>
              <a:t> Roscoe) Ethanol Extract on Benign Prostatic Hyperplasia. Journal of the Korean Society of Food Science and Nutrition 2020; 49(5): 425-432.</a:t>
            </a:r>
          </a:p>
          <a:p>
            <a:r>
              <a:rPr lang="en-US" dirty="0"/>
              <a:t>Basma G. Eid, </a:t>
            </a:r>
            <a:r>
              <a:rPr lang="en-US" dirty="0" err="1"/>
              <a:t>Hala</a:t>
            </a:r>
            <a:r>
              <a:rPr lang="en-US" dirty="0"/>
              <a:t> </a:t>
            </a:r>
            <a:r>
              <a:rPr lang="en-US" dirty="0" err="1"/>
              <a:t>Mosli</a:t>
            </a:r>
            <a:r>
              <a:rPr lang="en-US" dirty="0"/>
              <a:t>, Atif Hasan, Hany M. El-</a:t>
            </a:r>
            <a:r>
              <a:rPr lang="en-US" dirty="0" err="1"/>
              <a:t>Bassossy</a:t>
            </a:r>
            <a:r>
              <a:rPr lang="en-US" dirty="0"/>
              <a:t>, "Ginger Ingredients Alleviate Diabetic Prostatic Complications: Effect on Oxidative Stress and Fibrosis", Evidence-Based Complementary and Alternative Medicine, vol. 2017, Article ID 6090269, 12 pages, 2017.</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50</a:t>
            </a:fld>
            <a:endParaRPr lang="en-US"/>
          </a:p>
        </p:txBody>
      </p:sp>
    </p:spTree>
    <p:extLst>
      <p:ext uri="{BB962C8B-B14F-4D97-AF65-F5344CB8AC3E}">
        <p14:creationId xmlns:p14="http://schemas.microsoft.com/office/powerpoint/2010/main" val="7781522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Ammar AE, </a:t>
            </a:r>
            <a:r>
              <a:rPr lang="en-US" dirty="0" err="1"/>
              <a:t>Esmat</a:t>
            </a:r>
            <a:r>
              <a:rPr lang="en-US" dirty="0"/>
              <a:t> A, </a:t>
            </a:r>
            <a:r>
              <a:rPr lang="en-US" dirty="0" err="1"/>
              <a:t>Hassona</a:t>
            </a:r>
            <a:r>
              <a:rPr lang="en-US" dirty="0"/>
              <a:t> MD, </a:t>
            </a:r>
            <a:r>
              <a:rPr lang="en-US" dirty="0" err="1"/>
              <a:t>Tadros</a:t>
            </a:r>
            <a:r>
              <a:rPr lang="en-US" dirty="0"/>
              <a:t> MG, Abdel-</a:t>
            </a:r>
            <a:r>
              <a:rPr lang="en-US" dirty="0" err="1"/>
              <a:t>Naim</a:t>
            </a:r>
            <a:r>
              <a:rPr lang="en-US" dirty="0"/>
              <a:t> AB, Guns ES. The effect of pomegranate fruit extract on testosterone-induced </a:t>
            </a:r>
            <a:r>
              <a:rPr lang="en-US" dirty="0" err="1"/>
              <a:t>BPH</a:t>
            </a:r>
            <a:r>
              <a:rPr lang="en-US" dirty="0"/>
              <a:t> in rats. Prostate. 2015 May;75(7):679-92. </a:t>
            </a:r>
          </a:p>
          <a:p>
            <a:r>
              <a:rPr lang="en-US" dirty="0" err="1"/>
              <a:t>Consoli</a:t>
            </a:r>
            <a:r>
              <a:rPr lang="en-US" dirty="0"/>
              <a:t> V, </a:t>
            </a:r>
            <a:r>
              <a:rPr lang="en-US" dirty="0" err="1"/>
              <a:t>Burò</a:t>
            </a:r>
            <a:r>
              <a:rPr lang="en-US" dirty="0"/>
              <a:t> I, </a:t>
            </a:r>
            <a:r>
              <a:rPr lang="en-US" dirty="0" err="1"/>
              <a:t>Gulisano</a:t>
            </a:r>
            <a:r>
              <a:rPr lang="en-US" dirty="0"/>
              <a:t> M, Castellano A, D'Amico AG, </a:t>
            </a:r>
            <a:r>
              <a:rPr lang="en-US" dirty="0" err="1"/>
              <a:t>D'Agata</a:t>
            </a:r>
            <a:r>
              <a:rPr lang="en-US" dirty="0"/>
              <a:t> V, </a:t>
            </a:r>
            <a:r>
              <a:rPr lang="en-US" dirty="0" err="1"/>
              <a:t>Vanella</a:t>
            </a:r>
            <a:r>
              <a:rPr lang="en-US" dirty="0"/>
              <a:t> L, </a:t>
            </a:r>
            <a:r>
              <a:rPr lang="en-US" dirty="0" err="1"/>
              <a:t>Sorrenti</a:t>
            </a:r>
            <a:r>
              <a:rPr lang="en-US" dirty="0"/>
              <a:t> V. Evaluation of the Antioxidant and Antiangiogenic Activity of a Pomegranate Extract in BPH-1 Prostate Epithelial Cells. </a:t>
            </a:r>
            <a:r>
              <a:rPr lang="en-US" dirty="0" err="1"/>
              <a:t>Int</a:t>
            </a:r>
            <a:r>
              <a:rPr lang="en-US" dirty="0"/>
              <a:t> J </a:t>
            </a:r>
            <a:r>
              <a:rPr lang="en-US" dirty="0" err="1"/>
              <a:t>Mol</a:t>
            </a:r>
            <a:r>
              <a:rPr lang="en-US" dirty="0"/>
              <a:t> Sci. 2023 Jun 27;24(13):10719.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51</a:t>
            </a:fld>
            <a:endParaRPr lang="en-US"/>
          </a:p>
        </p:txBody>
      </p:sp>
    </p:spTree>
    <p:extLst>
      <p:ext uri="{BB962C8B-B14F-4D97-AF65-F5344CB8AC3E}">
        <p14:creationId xmlns:p14="http://schemas.microsoft.com/office/powerpoint/2010/main" val="490038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www.cancer.gov</a:t>
            </a:r>
            <a:r>
              <a:rPr lang="en-US" dirty="0"/>
              <a:t>/types/prostate/understanding-prostate-changes</a:t>
            </a:r>
          </a:p>
        </p:txBody>
      </p:sp>
      <p:sp>
        <p:nvSpPr>
          <p:cNvPr id="4" name="Slide Number Placeholder 3"/>
          <p:cNvSpPr>
            <a:spLocks noGrp="1"/>
          </p:cNvSpPr>
          <p:nvPr>
            <p:ph type="sldNum" sz="quarter" idx="5"/>
          </p:nvPr>
        </p:nvSpPr>
        <p:spPr/>
        <p:txBody>
          <a:bodyPr/>
          <a:lstStyle/>
          <a:p>
            <a:fld id="{4BF6431F-3FA7-174F-BB55-46085FAA9EF2}" type="slidenum">
              <a:rPr lang="en-US" smtClean="0"/>
              <a:t>5</a:t>
            </a:fld>
            <a:endParaRPr lang="en-US"/>
          </a:p>
        </p:txBody>
      </p:sp>
    </p:spTree>
    <p:extLst>
      <p:ext uri="{BB962C8B-B14F-4D97-AF65-F5344CB8AC3E}">
        <p14:creationId xmlns:p14="http://schemas.microsoft.com/office/powerpoint/2010/main" val="1664636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Farshid</a:t>
            </a:r>
            <a:r>
              <a:rPr lang="en-US" dirty="0"/>
              <a:t> MA, </a:t>
            </a:r>
            <a:r>
              <a:rPr lang="en-US" dirty="0" err="1"/>
              <a:t>Fazeli</a:t>
            </a:r>
            <a:r>
              <a:rPr lang="en-US" dirty="0"/>
              <a:t> M, </a:t>
            </a:r>
            <a:r>
              <a:rPr lang="en-US" dirty="0" err="1"/>
              <a:t>Shomali</a:t>
            </a:r>
            <a:r>
              <a:rPr lang="en-US" dirty="0"/>
              <a:t> T, </a:t>
            </a:r>
            <a:r>
              <a:rPr lang="en-US" dirty="0" err="1"/>
              <a:t>Nazifi</a:t>
            </a:r>
            <a:r>
              <a:rPr lang="en-US" dirty="0"/>
              <a:t> S, </a:t>
            </a:r>
            <a:r>
              <a:rPr lang="en-US" dirty="0" err="1"/>
              <a:t>Namazi</a:t>
            </a:r>
            <a:r>
              <a:rPr lang="en-US" dirty="0"/>
              <a:t> F. Protective effect of black mulberry (</a:t>
            </a:r>
            <a:r>
              <a:rPr lang="en-US" dirty="0" err="1"/>
              <a:t>Morus</a:t>
            </a:r>
            <a:r>
              <a:rPr lang="en-US" dirty="0"/>
              <a:t> </a:t>
            </a:r>
            <a:r>
              <a:rPr lang="en-US" dirty="0" err="1"/>
              <a:t>nigra</a:t>
            </a:r>
            <a:r>
              <a:rPr lang="en-US" dirty="0"/>
              <a:t> L.) fruit </a:t>
            </a:r>
            <a:r>
              <a:rPr lang="en-US" dirty="0" err="1"/>
              <a:t>hydroalcoholic</a:t>
            </a:r>
            <a:r>
              <a:rPr lang="en-US" dirty="0"/>
              <a:t> extract against testosterone-induced benign prostatic hyperplasia in rats. Rev </a:t>
            </a:r>
            <a:r>
              <a:rPr lang="en-US" dirty="0" err="1"/>
              <a:t>Int</a:t>
            </a:r>
            <a:r>
              <a:rPr lang="en-US" dirty="0"/>
              <a:t> </a:t>
            </a:r>
            <a:r>
              <a:rPr lang="en-US" dirty="0" err="1"/>
              <a:t>Androl</a:t>
            </a:r>
            <a:r>
              <a:rPr lang="en-US" dirty="0"/>
              <a:t>. 2021 Jan-Mar;19(1):53-61. </a:t>
            </a:r>
          </a:p>
          <a:p>
            <a:r>
              <a:rPr lang="en-US" dirty="0" err="1"/>
              <a:t>Fenner</a:t>
            </a:r>
            <a:r>
              <a:rPr lang="en-US" dirty="0"/>
              <a:t> A. </a:t>
            </a:r>
            <a:r>
              <a:rPr lang="en-US" dirty="0" err="1"/>
              <a:t>BPH</a:t>
            </a:r>
            <a:r>
              <a:rPr lang="en-US" dirty="0"/>
              <a:t>: Go with the </a:t>
            </a:r>
            <a:r>
              <a:rPr lang="en-US" dirty="0" err="1"/>
              <a:t>Flowens</a:t>
            </a:r>
            <a:r>
              <a:rPr lang="en-US" dirty="0"/>
              <a:t>(™)--cranberry powder improves male </a:t>
            </a:r>
            <a:r>
              <a:rPr lang="en-US" dirty="0" err="1"/>
              <a:t>LUTS</a:t>
            </a:r>
            <a:r>
              <a:rPr lang="en-US" dirty="0"/>
              <a:t> in double-blind, placebo-controlled trial. Nat Rev Urol. 2015 Jul;12(7):364.</a:t>
            </a:r>
          </a:p>
          <a:p>
            <a:r>
              <a:rPr lang="en-US" dirty="0" err="1"/>
              <a:t>Vidlar</a:t>
            </a:r>
            <a:r>
              <a:rPr lang="en-US" dirty="0"/>
              <a:t> A, Student V Jr, </a:t>
            </a:r>
            <a:r>
              <a:rPr lang="en-US" dirty="0" err="1"/>
              <a:t>Vostalova</a:t>
            </a:r>
            <a:r>
              <a:rPr lang="en-US" dirty="0"/>
              <a:t> J, </a:t>
            </a:r>
            <a:r>
              <a:rPr lang="en-US" dirty="0" err="1"/>
              <a:t>Fromentin</a:t>
            </a:r>
            <a:r>
              <a:rPr lang="en-US" dirty="0"/>
              <a:t> E, Roller M, </a:t>
            </a:r>
            <a:r>
              <a:rPr lang="en-US" dirty="0" err="1"/>
              <a:t>Simanek</a:t>
            </a:r>
            <a:r>
              <a:rPr lang="en-US" dirty="0"/>
              <a:t> V, Student V. Cranberry fruit powder (</a:t>
            </a:r>
            <a:r>
              <a:rPr lang="en-US" dirty="0" err="1"/>
              <a:t>Flowens</a:t>
            </a:r>
            <a:r>
              <a:rPr lang="en-US" dirty="0"/>
              <a:t>™) improves lower urinary tract symptoms in men: a double-blind, randomized, placebo-controlled study. World J Urol. 2016 Mar;34(3):419-24.</a:t>
            </a:r>
          </a:p>
        </p:txBody>
      </p:sp>
      <p:sp>
        <p:nvSpPr>
          <p:cNvPr id="4" name="Slide Number Placeholder 3"/>
          <p:cNvSpPr>
            <a:spLocks noGrp="1"/>
          </p:cNvSpPr>
          <p:nvPr>
            <p:ph type="sldNum" sz="quarter" idx="5"/>
          </p:nvPr>
        </p:nvSpPr>
        <p:spPr/>
        <p:txBody>
          <a:bodyPr/>
          <a:lstStyle/>
          <a:p>
            <a:fld id="{4BF6431F-3FA7-174F-BB55-46085FAA9EF2}" type="slidenum">
              <a:rPr lang="en-US" smtClean="0"/>
              <a:t>52</a:t>
            </a:fld>
            <a:endParaRPr lang="en-US"/>
          </a:p>
        </p:txBody>
      </p:sp>
    </p:spTree>
    <p:extLst>
      <p:ext uri="{BB962C8B-B14F-4D97-AF65-F5344CB8AC3E}">
        <p14:creationId xmlns:p14="http://schemas.microsoft.com/office/powerpoint/2010/main" val="2484361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Ledda</a:t>
            </a:r>
            <a:r>
              <a:rPr lang="en-US" dirty="0"/>
              <a:t> A, </a:t>
            </a:r>
            <a:r>
              <a:rPr lang="en-US" dirty="0" err="1"/>
              <a:t>Belcaro</a:t>
            </a:r>
            <a:r>
              <a:rPr lang="en-US" dirty="0"/>
              <a:t> G, </a:t>
            </a:r>
            <a:r>
              <a:rPr lang="en-US" dirty="0" err="1"/>
              <a:t>Feragalli</a:t>
            </a:r>
            <a:r>
              <a:rPr lang="en-US" dirty="0"/>
              <a:t> B, </a:t>
            </a:r>
            <a:r>
              <a:rPr lang="en-US" dirty="0" err="1"/>
              <a:t>Cornelli</a:t>
            </a:r>
            <a:r>
              <a:rPr lang="en-US" dirty="0"/>
              <a:t> U, </a:t>
            </a:r>
            <a:r>
              <a:rPr lang="en-US" dirty="0" err="1"/>
              <a:t>Dugall</a:t>
            </a:r>
            <a:r>
              <a:rPr lang="en-US" dirty="0"/>
              <a:t> M, </a:t>
            </a:r>
            <a:r>
              <a:rPr lang="en-US" dirty="0" err="1"/>
              <a:t>Corsi</a:t>
            </a:r>
            <a:r>
              <a:rPr lang="en-US" dirty="0"/>
              <a:t> M, </a:t>
            </a:r>
            <a:r>
              <a:rPr lang="en-US" dirty="0" err="1"/>
              <a:t>Cesarone</a:t>
            </a:r>
            <a:r>
              <a:rPr lang="en-US" dirty="0"/>
              <a:t> MR. Benign prostatic hypertrophy: </a:t>
            </a:r>
            <a:r>
              <a:rPr lang="en-US" dirty="0" err="1"/>
              <a:t>Pycnogenol</a:t>
            </a:r>
            <a:r>
              <a:rPr lang="en-US" dirty="0"/>
              <a:t>® supplementation improves prostate symptoms and residual bladder volume. Minerva Med. 2018 Aug;109(4):280-284.</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53</a:t>
            </a:fld>
            <a:endParaRPr lang="en-US"/>
          </a:p>
        </p:txBody>
      </p:sp>
    </p:spTree>
    <p:extLst>
      <p:ext uri="{BB962C8B-B14F-4D97-AF65-F5344CB8AC3E}">
        <p14:creationId xmlns:p14="http://schemas.microsoft.com/office/powerpoint/2010/main" val="2309622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Platz EA, </a:t>
            </a:r>
            <a:r>
              <a:rPr lang="en-US" dirty="0" err="1"/>
              <a:t>Kawachi</a:t>
            </a:r>
            <a:r>
              <a:rPr lang="en-US" dirty="0"/>
              <a:t> I, </a:t>
            </a:r>
            <a:r>
              <a:rPr lang="en-US" dirty="0" err="1"/>
              <a:t>Rimm</a:t>
            </a:r>
            <a:r>
              <a:rPr lang="en-US" dirty="0"/>
              <a:t> </a:t>
            </a:r>
            <a:r>
              <a:rPr lang="en-US" dirty="0" err="1"/>
              <a:t>EB</a:t>
            </a:r>
            <a:r>
              <a:rPr lang="en-US" dirty="0"/>
              <a:t>, Colditz GA, </a:t>
            </a:r>
            <a:r>
              <a:rPr lang="en-US" dirty="0" err="1"/>
              <a:t>Stampfer</a:t>
            </a:r>
            <a:r>
              <a:rPr lang="en-US" dirty="0"/>
              <a:t> MJ, Willett WC, </a:t>
            </a:r>
            <a:r>
              <a:rPr lang="en-US" dirty="0" err="1"/>
              <a:t>Giovannucci</a:t>
            </a:r>
            <a:r>
              <a:rPr lang="en-US" dirty="0"/>
              <a:t> E. Physical activity and benign prostatic hyperplasia. Arch Intern Med. 1998 Nov 23;158(21):2349-56. </a:t>
            </a:r>
          </a:p>
          <a:p>
            <a:endParaRPr lang="en-US" dirty="0"/>
          </a:p>
          <a:p>
            <a:r>
              <a:rPr lang="en-US" dirty="0"/>
              <a:t>Abstract</a:t>
            </a:r>
          </a:p>
          <a:p>
            <a:endParaRPr lang="en-US" dirty="0"/>
          </a:p>
          <a:p>
            <a:r>
              <a:rPr lang="en-US" dirty="0"/>
              <a:t>Background: Benign prostatic hyperplasia (</a:t>
            </a:r>
            <a:r>
              <a:rPr lang="en-US" dirty="0" err="1"/>
              <a:t>BPH</a:t>
            </a:r>
            <a:r>
              <a:rPr lang="en-US" dirty="0"/>
              <a:t>) leading to prostatic enlargement and lower urinary tract symptoms is highly prevalent among older men. Sympathetic nervous system activity, which is decreased by physical activity, is associated with increased prostatic smooth-muscle tone and prostatic symptoms. Therefore, we assessed whether physical activity leads to fewer lower urinary tract symptoms in the Health Professionals Follow-up Study.</a:t>
            </a:r>
          </a:p>
          <a:p>
            <a:endParaRPr lang="en-US" dirty="0"/>
          </a:p>
          <a:p>
            <a:r>
              <a:rPr lang="en-US" dirty="0"/>
              <a:t>Methods: We observed men who were aged 40 to 75 years at baseline in 1986 for subsequent incidence of surgery for </a:t>
            </a:r>
            <a:r>
              <a:rPr lang="en-US" dirty="0" err="1"/>
              <a:t>BPH</a:t>
            </a:r>
            <a:r>
              <a:rPr lang="en-US" dirty="0"/>
              <a:t>. The men were free of diagnosed cancer, including prostate cancer at baseline and during follow-up, had not had a radical prostatectomy, and provided data on physical activity. Cases were men who under-went </a:t>
            </a:r>
            <a:r>
              <a:rPr lang="en-US" dirty="0" err="1"/>
              <a:t>BPH</a:t>
            </a:r>
            <a:r>
              <a:rPr lang="en-US" dirty="0"/>
              <a:t> surgery between 1986 and 1994 (n = 1890) or, among those who did not have surgery, who scored 15 or more points of 35 (n = 1853) on 7 questions about lower urinary tract symptoms modified from the American Urological Association Symptom Index. </a:t>
            </a:r>
            <a:r>
              <a:rPr lang="en-US" dirty="0" err="1"/>
              <a:t>Noncases</a:t>
            </a:r>
            <a:r>
              <a:rPr lang="en-US" dirty="0"/>
              <a:t> were men who scored 7 points or less (n = 21745). Odds ratios (</a:t>
            </a:r>
            <a:r>
              <a:rPr lang="en-US" dirty="0" err="1"/>
              <a:t>ORs</a:t>
            </a:r>
            <a:r>
              <a:rPr lang="en-US" dirty="0"/>
              <a:t>) and 95% confidence intervals (CIs) were calculated from multiple logistic regression models.</a:t>
            </a:r>
          </a:p>
          <a:p>
            <a:endParaRPr lang="en-US" dirty="0"/>
          </a:p>
          <a:p>
            <a:r>
              <a:rPr lang="en-US" dirty="0"/>
              <a:t>Results: After controlling for age, race or ethnicity, alcohol consumption, and smoking, physical activity was inversely related with total </a:t>
            </a:r>
            <a:r>
              <a:rPr lang="en-US" dirty="0" err="1"/>
              <a:t>BPH</a:t>
            </a:r>
            <a:r>
              <a:rPr lang="en-US" dirty="0"/>
              <a:t> (extreme quintiles: OR, 0.75; 95% CI, 0.67-0.85; P for trend, &lt;.001), surgery for </a:t>
            </a:r>
            <a:r>
              <a:rPr lang="en-US" dirty="0" err="1"/>
              <a:t>BPH</a:t>
            </a:r>
            <a:r>
              <a:rPr lang="en-US" dirty="0"/>
              <a:t> (OR, 0.76; 95% CI, 0.64-0.90; P for trend, &lt;.001), and symptomatic </a:t>
            </a:r>
            <a:r>
              <a:rPr lang="en-US" dirty="0" err="1"/>
              <a:t>BPH</a:t>
            </a:r>
            <a:r>
              <a:rPr lang="en-US" dirty="0"/>
              <a:t> (OR, 0.75; 95% CI, 0.64-0.87; P for trend, &lt;.001). Walking, the most prevalent activity, was inversely related to </a:t>
            </a:r>
            <a:r>
              <a:rPr lang="en-US" dirty="0" err="1"/>
              <a:t>BPH</a:t>
            </a:r>
            <a:r>
              <a:rPr lang="en-US" dirty="0"/>
              <a:t> risk; men who walked 2 to 3 h/</a:t>
            </a:r>
            <a:r>
              <a:rPr lang="en-US" dirty="0" err="1"/>
              <a:t>wk</a:t>
            </a:r>
            <a:r>
              <a:rPr lang="en-US" dirty="0"/>
              <a:t> had a 25% lower risk of total </a:t>
            </a:r>
            <a:r>
              <a:rPr lang="en-US" dirty="0" err="1"/>
              <a:t>BPH</a:t>
            </a:r>
            <a:r>
              <a:rPr lang="en-US" dirty="0"/>
              <a:t>.</a:t>
            </a:r>
          </a:p>
          <a:p>
            <a:endParaRPr lang="en-US" dirty="0"/>
          </a:p>
          <a:p>
            <a:r>
              <a:rPr lang="en-US" dirty="0"/>
              <a:t>Conclusion: Our results indicate that more physically active men have a lower frequency of lower urinary tract symptoms.</a:t>
            </a:r>
          </a:p>
          <a:p>
            <a:endParaRPr lang="en-US" dirty="0"/>
          </a:p>
          <a:p>
            <a:r>
              <a:rPr lang="en-US" dirty="0"/>
              <a:t>Foster SA, Shortridge EF, </a:t>
            </a:r>
            <a:r>
              <a:rPr lang="en-US" dirty="0" err="1"/>
              <a:t>DiBonaventura</a:t>
            </a:r>
            <a:r>
              <a:rPr lang="en-US" dirty="0"/>
              <a:t> M, </a:t>
            </a:r>
            <a:r>
              <a:rPr lang="en-US" dirty="0" err="1"/>
              <a:t>Viktrup</a:t>
            </a:r>
            <a:r>
              <a:rPr lang="en-US" dirty="0"/>
              <a:t> L. Predictors of self-reported benign prostatic hyperplasia in European men: analysis of the European National Health and Wellness Survey. World J Urol. 2015 May;33(5):639-47. </a:t>
            </a:r>
          </a:p>
          <a:p>
            <a:endParaRPr lang="en-US" dirty="0"/>
          </a:p>
          <a:p>
            <a:r>
              <a:rPr lang="en-US" b="1" dirty="0"/>
              <a:t>Abstract </a:t>
            </a:r>
          </a:p>
          <a:p>
            <a:r>
              <a:rPr lang="en-US" b="1" dirty="0"/>
              <a:t>Purpose: </a:t>
            </a:r>
            <a:r>
              <a:rPr lang="en-US" dirty="0"/>
              <a:t>This study aimed to identify predictors of European men who self-reported being diagnosed with benign prostatic hyperplasia (</a:t>
            </a:r>
            <a:r>
              <a:rPr lang="en-US" dirty="0" err="1"/>
              <a:t>DxBPH</a:t>
            </a:r>
            <a:r>
              <a:rPr lang="en-US" dirty="0"/>
              <a:t>) compared to men with moderate-to-severe lower urinary tract symptoms [American Urological Association Symptom Index (</a:t>
            </a:r>
            <a:r>
              <a:rPr lang="en-US" dirty="0" err="1"/>
              <a:t>AUA</a:t>
            </a:r>
            <a:r>
              <a:rPr lang="en-US" dirty="0"/>
              <a:t>-SI) score ≥8] who did not self-report a </a:t>
            </a:r>
            <a:r>
              <a:rPr lang="en-US" dirty="0" err="1"/>
              <a:t>BPH</a:t>
            </a:r>
            <a:r>
              <a:rPr lang="en-US" dirty="0"/>
              <a:t> diagnosis (non-</a:t>
            </a:r>
            <a:r>
              <a:rPr lang="en-US" dirty="0" err="1"/>
              <a:t>DxBPH</a:t>
            </a:r>
            <a:r>
              <a:rPr lang="en-US" dirty="0"/>
              <a:t>). </a:t>
            </a:r>
          </a:p>
          <a:p>
            <a:r>
              <a:rPr lang="en-US" b="1" dirty="0"/>
              <a:t>Methods: </a:t>
            </a:r>
            <a:r>
              <a:rPr lang="en-US" dirty="0"/>
              <a:t>Data were taken from the 2010 European National Health and Wellness Survey; a cross-sectional, self-administered, Internet-based questionnaire. This analysis included males ≥40 years with </a:t>
            </a:r>
            <a:r>
              <a:rPr lang="en-US" dirty="0" err="1"/>
              <a:t>DxBPH</a:t>
            </a:r>
            <a:r>
              <a:rPr lang="en-US" dirty="0"/>
              <a:t> or without </a:t>
            </a:r>
            <a:r>
              <a:rPr lang="en-US" dirty="0" err="1"/>
              <a:t>DxBPH</a:t>
            </a:r>
            <a:r>
              <a:rPr lang="en-US" dirty="0"/>
              <a:t>, but with </a:t>
            </a:r>
            <a:r>
              <a:rPr lang="en-US" dirty="0" err="1"/>
              <a:t>AUA</a:t>
            </a:r>
            <a:r>
              <a:rPr lang="en-US" dirty="0"/>
              <a:t>-SI ≥8. Chi-square tests were used for categorical variables and independent samples t tests were used for continuous variables. Logistic regressions were conducted among all men ≥40 years to predict being </a:t>
            </a:r>
            <a:r>
              <a:rPr lang="en-US" dirty="0" err="1"/>
              <a:t>DxBPH</a:t>
            </a:r>
            <a:r>
              <a:rPr lang="en-US" dirty="0"/>
              <a:t>. </a:t>
            </a:r>
          </a:p>
          <a:p>
            <a:r>
              <a:rPr lang="en-US" b="1" dirty="0"/>
              <a:t>Results: </a:t>
            </a:r>
            <a:r>
              <a:rPr lang="en-US" dirty="0"/>
              <a:t>About 1,638 </a:t>
            </a:r>
            <a:r>
              <a:rPr lang="en-US" dirty="0" err="1"/>
              <a:t>DxBPH</a:t>
            </a:r>
            <a:r>
              <a:rPr lang="en-US" dirty="0"/>
              <a:t> and 3,676 non-</a:t>
            </a:r>
            <a:r>
              <a:rPr lang="en-US" dirty="0" err="1"/>
              <a:t>DxBPH</a:t>
            </a:r>
            <a:r>
              <a:rPr lang="en-US" dirty="0"/>
              <a:t> men were included. The estimated prevalence of </a:t>
            </a:r>
            <a:r>
              <a:rPr lang="en-US" dirty="0" err="1"/>
              <a:t>DxBPH</a:t>
            </a:r>
            <a:r>
              <a:rPr lang="en-US" dirty="0"/>
              <a:t> and non-</a:t>
            </a:r>
            <a:r>
              <a:rPr lang="en-US" dirty="0" err="1"/>
              <a:t>DxBPH</a:t>
            </a:r>
            <a:r>
              <a:rPr lang="en-US" dirty="0"/>
              <a:t> was 8.53 and 19.13 %. Men with </a:t>
            </a:r>
            <a:r>
              <a:rPr lang="en-US" dirty="0" err="1"/>
              <a:t>DxBPH</a:t>
            </a:r>
            <a:r>
              <a:rPr lang="en-US" dirty="0"/>
              <a:t> were older than non-</a:t>
            </a:r>
            <a:r>
              <a:rPr lang="en-US" dirty="0" err="1"/>
              <a:t>DxBPH</a:t>
            </a:r>
            <a:r>
              <a:rPr lang="en-US" dirty="0"/>
              <a:t> males (mean age 66.1 and 58.3, P &lt; 0.001). The mean </a:t>
            </a:r>
            <a:r>
              <a:rPr lang="en-US" dirty="0" err="1"/>
              <a:t>AUA</a:t>
            </a:r>
            <a:r>
              <a:rPr lang="en-US" dirty="0"/>
              <a:t>-SI score was 11.3 for </a:t>
            </a:r>
            <a:r>
              <a:rPr lang="en-US" dirty="0" err="1"/>
              <a:t>DxBPH</a:t>
            </a:r>
            <a:r>
              <a:rPr lang="en-US" dirty="0"/>
              <a:t> and 13.2 for non-</a:t>
            </a:r>
            <a:r>
              <a:rPr lang="en-US" dirty="0" err="1"/>
              <a:t>DxBPH</a:t>
            </a:r>
            <a:r>
              <a:rPr lang="en-US" dirty="0"/>
              <a:t>. Being older (OR = 1.077), having a university education (OR = 1.252), having private health insurance (OR = 1.186), and specific health behaviors/attitudes [regular exercise (OR = 1.191), visiting a doctor within the previous 6 months (OR = 2.398), consulting with a medical professional when not feeling well (OR = 1.097), reporting having an attentive doctor (OR = 1.112)], and higher voiding symptoms (OR = 1.032) were significant predictors of </a:t>
            </a:r>
            <a:r>
              <a:rPr lang="en-US" dirty="0" err="1"/>
              <a:t>DxBPH</a:t>
            </a:r>
            <a:r>
              <a:rPr lang="en-US" dirty="0"/>
              <a:t>. </a:t>
            </a:r>
          </a:p>
          <a:p>
            <a:r>
              <a:rPr lang="en-US" b="1" dirty="0"/>
              <a:t>Conclusions: </a:t>
            </a:r>
            <a:r>
              <a:rPr lang="en-US" dirty="0"/>
              <a:t>Older men with higher education and access to care and more engagement in their healthcare were more likely to self-report being diagnosed.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54</a:t>
            </a:fld>
            <a:endParaRPr lang="en-US"/>
          </a:p>
        </p:txBody>
      </p:sp>
    </p:spTree>
    <p:extLst>
      <p:ext uri="{BB962C8B-B14F-4D97-AF65-F5344CB8AC3E}">
        <p14:creationId xmlns:p14="http://schemas.microsoft.com/office/powerpoint/2010/main" val="692713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Elshazly</a:t>
            </a:r>
            <a:r>
              <a:rPr lang="en-US" dirty="0"/>
              <a:t> MA, Sultan MF, Aboutaleb HA, Salem SM, Aziz MS, Abd </a:t>
            </a:r>
            <a:r>
              <a:rPr lang="en-US" dirty="0" err="1"/>
              <a:t>Elbaky</a:t>
            </a:r>
            <a:r>
              <a:rPr lang="en-US" dirty="0"/>
              <a:t> TM, </a:t>
            </a:r>
            <a:r>
              <a:rPr lang="en-US" dirty="0" err="1"/>
              <a:t>Elsherif</a:t>
            </a:r>
            <a:r>
              <a:rPr lang="en-US" dirty="0"/>
              <a:t> EA, </a:t>
            </a:r>
            <a:r>
              <a:rPr lang="en-US" dirty="0" err="1"/>
              <a:t>Gawish</a:t>
            </a:r>
            <a:r>
              <a:rPr lang="en-US" dirty="0"/>
              <a:t> MM, </a:t>
            </a:r>
            <a:r>
              <a:rPr lang="en-US" dirty="0" err="1"/>
              <a:t>Alajrawi</a:t>
            </a:r>
            <a:r>
              <a:rPr lang="en-US" dirty="0"/>
              <a:t> FT, </a:t>
            </a:r>
            <a:r>
              <a:rPr lang="en-US" dirty="0" err="1"/>
              <a:t>Elgadi</a:t>
            </a:r>
            <a:r>
              <a:rPr lang="en-US" dirty="0"/>
              <a:t> FAA, </a:t>
            </a:r>
            <a:r>
              <a:rPr lang="en-US" dirty="0" err="1"/>
              <a:t>Thaher</a:t>
            </a:r>
            <a:r>
              <a:rPr lang="en-US" dirty="0"/>
              <a:t> AH, </a:t>
            </a:r>
            <a:r>
              <a:rPr lang="en-US" dirty="0" err="1"/>
              <a:t>Shebl</a:t>
            </a:r>
            <a:r>
              <a:rPr lang="en-US" dirty="0"/>
              <a:t> MA, Allam AM, Kehinde E. Vitamin D deficiency and lower urinary tract symptoms in males above 50 years of age. </a:t>
            </a:r>
            <a:r>
              <a:rPr lang="en-US" dirty="0" err="1"/>
              <a:t>Urol</a:t>
            </a:r>
            <a:r>
              <a:rPr lang="en-US" dirty="0"/>
              <a:t> Ann. 2017 Apr-Jun;9(2):170-173.</a:t>
            </a:r>
          </a:p>
          <a:p>
            <a:r>
              <a:rPr lang="en-US" b="1" dirty="0"/>
              <a:t>Abstract </a:t>
            </a:r>
          </a:p>
          <a:p>
            <a:r>
              <a:rPr lang="en-US" b="1" dirty="0"/>
              <a:t>Context: </a:t>
            </a:r>
            <a:r>
              <a:rPr lang="en-US" dirty="0"/>
              <a:t>Lower urinary tract symptoms (</a:t>
            </a:r>
            <a:r>
              <a:rPr lang="en-US" dirty="0" err="1"/>
              <a:t>LUTSs</a:t>
            </a:r>
            <a:r>
              <a:rPr lang="en-US" dirty="0"/>
              <a:t>) in elderly males are usually related to benign prostatic hyperplasia (</a:t>
            </a:r>
            <a:r>
              <a:rPr lang="en-US" dirty="0" err="1"/>
              <a:t>BPH</a:t>
            </a:r>
            <a:r>
              <a:rPr lang="en-US" dirty="0"/>
              <a:t>) in the majority of cases. It is estimated that </a:t>
            </a:r>
            <a:r>
              <a:rPr lang="en-US" dirty="0" err="1"/>
              <a:t>BPH</a:t>
            </a:r>
            <a:r>
              <a:rPr lang="en-US" dirty="0"/>
              <a:t> affects half of men above the age of 50 years. Recently, a relationship between Vitamin D deficiency and </a:t>
            </a:r>
            <a:r>
              <a:rPr lang="en-US" dirty="0" err="1"/>
              <a:t>LUTS</a:t>
            </a:r>
            <a:r>
              <a:rPr lang="en-US" dirty="0"/>
              <a:t> in elderly males has been reported. </a:t>
            </a:r>
          </a:p>
          <a:p>
            <a:r>
              <a:rPr lang="en-US" b="1" dirty="0"/>
              <a:t>Aims: </a:t>
            </a:r>
            <a:r>
              <a:rPr lang="en-US" dirty="0"/>
              <a:t>The aim of this study was to analyze Vitamin D levels in males aged above 50 years presenting with </a:t>
            </a:r>
            <a:r>
              <a:rPr lang="en-US" dirty="0" err="1"/>
              <a:t>LUTS</a:t>
            </a:r>
            <a:r>
              <a:rPr lang="en-US" dirty="0"/>
              <a:t>. </a:t>
            </a:r>
          </a:p>
          <a:p>
            <a:r>
              <a:rPr lang="en-US" b="1" dirty="0"/>
              <a:t>Settings and design: </a:t>
            </a:r>
            <a:r>
              <a:rPr lang="en-US" dirty="0"/>
              <a:t>This is a prospective case-control study. </a:t>
            </a:r>
          </a:p>
          <a:p>
            <a:r>
              <a:rPr lang="en-US" b="1" dirty="0"/>
              <a:t>Patients and methods: </a:t>
            </a:r>
            <a:r>
              <a:rPr lang="en-US" dirty="0"/>
              <a:t>This was a case-control study in which males above 50 years of age who presented with </a:t>
            </a:r>
            <a:r>
              <a:rPr lang="en-US" dirty="0" err="1"/>
              <a:t>LUTS</a:t>
            </a:r>
            <a:r>
              <a:rPr lang="en-US" dirty="0"/>
              <a:t> (Group A) were compared with a control group (Group B) without </a:t>
            </a:r>
            <a:r>
              <a:rPr lang="en-US" dirty="0" err="1"/>
              <a:t>LUTS</a:t>
            </a:r>
            <a:r>
              <a:rPr lang="en-US" dirty="0"/>
              <a:t>. Both groups were investigated regarding Vitamin D level, prostate-specific antigen (PSA), International Prostatic Symptoms Score (</a:t>
            </a:r>
            <a:r>
              <a:rPr lang="en-US" dirty="0" err="1"/>
              <a:t>IPSS</a:t>
            </a:r>
            <a:r>
              <a:rPr lang="en-US" dirty="0"/>
              <a:t>), prostate size, flow rate, serum calcium levels, and abdominal ultrasonography. </a:t>
            </a:r>
          </a:p>
          <a:p>
            <a:r>
              <a:rPr lang="en-US" b="1" dirty="0"/>
              <a:t>Statistical analysis used: </a:t>
            </a:r>
            <a:r>
              <a:rPr lang="en-US" dirty="0"/>
              <a:t>Statistical software package (SPSS Inc., Chicago, IL, USA) was used for the statistical analyses, performing </a:t>
            </a:r>
            <a:r>
              <a:rPr lang="en-US" i="1" dirty="0"/>
              <a:t>t</a:t>
            </a:r>
            <a:r>
              <a:rPr lang="en-US" dirty="0"/>
              <a:t>-test for quantitative data to compare between the two groups. Pearson's correlation coefficient "</a:t>
            </a:r>
            <a:r>
              <a:rPr lang="en-US" i="1" dirty="0"/>
              <a:t>r</a:t>
            </a:r>
            <a:r>
              <a:rPr lang="en-US" dirty="0"/>
              <a:t>" test was calculated between two quantitative, continuous variables in Group A. </a:t>
            </a:r>
            <a:r>
              <a:rPr lang="en-US" i="1" dirty="0"/>
              <a:t>P</a:t>
            </a:r>
            <a:r>
              <a:rPr lang="en-US" dirty="0"/>
              <a:t> &lt;0.05 was considered statistically significant. </a:t>
            </a:r>
          </a:p>
          <a:p>
            <a:r>
              <a:rPr lang="en-US" b="1" dirty="0"/>
              <a:t>Results: </a:t>
            </a:r>
            <a:r>
              <a:rPr lang="en-US" dirty="0"/>
              <a:t>A total of 150 patients were studied. There were 70 and 80 patients in Groups A and B, respectively. The mean age of Group A patients was 60.32 ± 11.93 years versus 58.12 ± 10.55 years for Group B patients (</a:t>
            </a:r>
            <a:r>
              <a:rPr lang="en-US" i="1" dirty="0"/>
              <a:t>P</a:t>
            </a:r>
            <a:r>
              <a:rPr lang="en-US" dirty="0"/>
              <a:t> &gt; 0.05). The mean value of Vitamin D level was 40.82 ± 29.46 nmol/L in Group A and 70.25 ± 22.42 nmol/L in Group B (</a:t>
            </a:r>
            <a:r>
              <a:rPr lang="en-US" i="1" dirty="0"/>
              <a:t>P</a:t>
            </a:r>
            <a:r>
              <a:rPr lang="en-US" dirty="0"/>
              <a:t> &lt; 0.001). The mean value of prostate size was 50.12 ± 23.24 g in Group A and 30.68 ± 4.90 g in Group B (</a:t>
            </a:r>
            <a:r>
              <a:rPr lang="en-US" i="1" dirty="0"/>
              <a:t>P</a:t>
            </a:r>
            <a:r>
              <a:rPr lang="en-US" dirty="0"/>
              <a:t> &lt; 0.001). The mean serum calcium level was 2.4 ± 0.14 mmol/L and 2.50 ± 0.15 mmol/L in Groups A and B, respectively (</a:t>
            </a:r>
            <a:r>
              <a:rPr lang="en-US" i="1" dirty="0"/>
              <a:t>P</a:t>
            </a:r>
            <a:r>
              <a:rPr lang="en-US" dirty="0"/>
              <a:t> &lt; 0.001). The mean value of PSA in Group A was 2.24 ± 1.95 ng/ml versus 2.11 ± 0.45 ng/ml in Group B (</a:t>
            </a:r>
            <a:r>
              <a:rPr lang="en-US" i="1" dirty="0"/>
              <a:t>P</a:t>
            </a:r>
            <a:r>
              <a:rPr lang="en-US" dirty="0"/>
              <a:t> &lt; 0.001). The mean value of </a:t>
            </a:r>
            <a:r>
              <a:rPr lang="en-US" dirty="0" err="1"/>
              <a:t>IPSS</a:t>
            </a:r>
            <a:r>
              <a:rPr lang="en-US" dirty="0"/>
              <a:t> in Group A was 13.38 ± 5.32 ml/s versus 3.41 ± 2.42 ml/s in Group B. The mean value of Q max in uroflowmetry in Group A was 11.5 ± 2 ml/s versus 15.4 ± 1 ml/s in Group B. </a:t>
            </a:r>
          </a:p>
          <a:p>
            <a:r>
              <a:rPr lang="en-US" b="1" dirty="0"/>
              <a:t>Conclusions: </a:t>
            </a:r>
            <a:r>
              <a:rPr lang="en-US" dirty="0"/>
              <a:t>Men older than 50 years of age with </a:t>
            </a:r>
            <a:r>
              <a:rPr lang="en-US" dirty="0" err="1"/>
              <a:t>LUTS</a:t>
            </a:r>
            <a:r>
              <a:rPr lang="en-US" dirty="0"/>
              <a:t> have lower levels of Vitamin D compared to men without </a:t>
            </a:r>
            <a:r>
              <a:rPr lang="en-US" dirty="0" err="1"/>
              <a:t>LUTS</a:t>
            </a:r>
            <a:r>
              <a:rPr lang="en-US" dirty="0"/>
              <a:t>.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55</a:t>
            </a:fld>
            <a:endParaRPr lang="en-US"/>
          </a:p>
        </p:txBody>
      </p:sp>
    </p:spTree>
    <p:extLst>
      <p:ext uri="{BB962C8B-B14F-4D97-AF65-F5344CB8AC3E}">
        <p14:creationId xmlns:p14="http://schemas.microsoft.com/office/powerpoint/2010/main" val="2916396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Jia F, Wei Z, Kong X, Mao Y, Yang Y. Causal associations between lifestyle habits and risk of benign prostatic hyperplasia: a two-sample Mendelian randomization study. J </a:t>
            </a:r>
            <a:r>
              <a:rPr lang="en-US" dirty="0" err="1"/>
              <a:t>Gerontol</a:t>
            </a:r>
            <a:r>
              <a:rPr lang="en-US" dirty="0"/>
              <a:t> A </a:t>
            </a:r>
            <a:r>
              <a:rPr lang="en-US" dirty="0" err="1"/>
              <a:t>Biol</a:t>
            </a:r>
            <a:r>
              <a:rPr lang="en-US" dirty="0"/>
              <a:t> Sci Med Sci. 2023 Aug 1:glad187.</a:t>
            </a:r>
          </a:p>
        </p:txBody>
      </p:sp>
      <p:sp>
        <p:nvSpPr>
          <p:cNvPr id="4" name="Slide Number Placeholder 3"/>
          <p:cNvSpPr>
            <a:spLocks noGrp="1"/>
          </p:cNvSpPr>
          <p:nvPr>
            <p:ph type="sldNum" sz="quarter" idx="5"/>
          </p:nvPr>
        </p:nvSpPr>
        <p:spPr/>
        <p:txBody>
          <a:bodyPr/>
          <a:lstStyle/>
          <a:p>
            <a:fld id="{4BF6431F-3FA7-174F-BB55-46085FAA9EF2}" type="slidenum">
              <a:rPr lang="en-US" smtClean="0"/>
              <a:t>56</a:t>
            </a:fld>
            <a:endParaRPr lang="en-US"/>
          </a:p>
        </p:txBody>
      </p:sp>
    </p:spTree>
    <p:extLst>
      <p:ext uri="{BB962C8B-B14F-4D97-AF65-F5344CB8AC3E}">
        <p14:creationId xmlns:p14="http://schemas.microsoft.com/office/powerpoint/2010/main" val="3084555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Paz GF, </a:t>
            </a:r>
            <a:r>
              <a:rPr lang="en-US" dirty="0" err="1"/>
              <a:t>Fainman</a:t>
            </a:r>
            <a:r>
              <a:rPr lang="en-US" dirty="0"/>
              <a:t> N, </a:t>
            </a:r>
            <a:r>
              <a:rPr lang="en-US" dirty="0" err="1"/>
              <a:t>Homonnai</a:t>
            </a:r>
            <a:r>
              <a:rPr lang="en-US" dirty="0"/>
              <a:t> </a:t>
            </a:r>
            <a:r>
              <a:rPr lang="en-US" dirty="0" err="1"/>
              <a:t>ZT</a:t>
            </a:r>
            <a:r>
              <a:rPr lang="en-US" dirty="0"/>
              <a:t>, </a:t>
            </a:r>
            <a:r>
              <a:rPr lang="en-US" dirty="0" err="1"/>
              <a:t>Kraicer</a:t>
            </a:r>
            <a:r>
              <a:rPr lang="en-US" dirty="0"/>
              <a:t> PF. The effect of massage treatment of prostatic congestion on the prostatic size and secretion of citric acid. </a:t>
            </a:r>
            <a:r>
              <a:rPr lang="en-US" dirty="0" err="1"/>
              <a:t>Andrologia</a:t>
            </a:r>
            <a:r>
              <a:rPr lang="en-US" dirty="0"/>
              <a:t>. 1980 Jan-Feb;12(1):30-3.</a:t>
            </a:r>
          </a:p>
          <a:p>
            <a:endParaRPr lang="en-US" dirty="0"/>
          </a:p>
          <a:p>
            <a:r>
              <a:rPr lang="en-US" dirty="0"/>
              <a:t>In this study, 25 men, referred to our clinic for diagnosis and therapy of infertility were included. All had enlarged prostates. They were given 10 sessions of prostatic massage during 3--4 weeks and the fluid expressed was </a:t>
            </a:r>
            <a:r>
              <a:rPr lang="en-US" dirty="0" err="1"/>
              <a:t>analysed</a:t>
            </a:r>
            <a:r>
              <a:rPr lang="en-US" dirty="0"/>
              <a:t> for citric acid. The hypertrophy was seen to recede in almost all cases. Citric acid concentrations fell in only 6/25 cases </a:t>
            </a:r>
            <a:r>
              <a:rPr lang="en-US" dirty="0" err="1"/>
              <a:t>analysed</a:t>
            </a:r>
            <a:r>
              <a:rPr lang="en-US" dirty="0"/>
              <a:t>. In all the others, values did not fall and remained relatively stable. There was no apparent relationship between reduction of prostatic volume and the pattern of citric acid secretion. </a:t>
            </a:r>
          </a:p>
        </p:txBody>
      </p:sp>
      <p:sp>
        <p:nvSpPr>
          <p:cNvPr id="4" name="Slide Number Placeholder 3"/>
          <p:cNvSpPr>
            <a:spLocks noGrp="1"/>
          </p:cNvSpPr>
          <p:nvPr>
            <p:ph type="sldNum" sz="quarter" idx="5"/>
          </p:nvPr>
        </p:nvSpPr>
        <p:spPr/>
        <p:txBody>
          <a:bodyPr/>
          <a:lstStyle/>
          <a:p>
            <a:fld id="{4BF6431F-3FA7-174F-BB55-46085FAA9EF2}" type="slidenum">
              <a:rPr lang="en-US" smtClean="0"/>
              <a:t>57</a:t>
            </a:fld>
            <a:endParaRPr lang="en-US"/>
          </a:p>
        </p:txBody>
      </p:sp>
    </p:spTree>
    <p:extLst>
      <p:ext uri="{BB962C8B-B14F-4D97-AF65-F5344CB8AC3E}">
        <p14:creationId xmlns:p14="http://schemas.microsoft.com/office/powerpoint/2010/main" val="35250809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Jong Y, </a:t>
            </a:r>
            <a:r>
              <a:rPr lang="en-US" dirty="0" err="1"/>
              <a:t>Pinckaers</a:t>
            </a:r>
            <a:r>
              <a:rPr lang="en-US" dirty="0"/>
              <a:t> JH, ten </a:t>
            </a:r>
            <a:r>
              <a:rPr lang="en-US" dirty="0" err="1"/>
              <a:t>Brinck</a:t>
            </a:r>
            <a:r>
              <a:rPr lang="en-US" dirty="0"/>
              <a:t> RM, </a:t>
            </a:r>
            <a:r>
              <a:rPr lang="en-US" dirty="0" err="1"/>
              <a:t>Lycklama</a:t>
            </a:r>
            <a:r>
              <a:rPr lang="en-US" dirty="0"/>
              <a:t> </a:t>
            </a:r>
            <a:r>
              <a:rPr lang="en-US" dirty="0" err="1"/>
              <a:t>à</a:t>
            </a:r>
            <a:r>
              <a:rPr lang="en-US" dirty="0"/>
              <a:t> </a:t>
            </a:r>
            <a:r>
              <a:rPr lang="en-US" dirty="0" err="1"/>
              <a:t>Nijeholt</a:t>
            </a:r>
            <a:r>
              <a:rPr lang="en-US" dirty="0"/>
              <a:t> AA, </a:t>
            </a:r>
            <a:r>
              <a:rPr lang="en-US" dirty="0" err="1"/>
              <a:t>Dekkers</a:t>
            </a:r>
            <a:r>
              <a:rPr lang="en-US" dirty="0"/>
              <a:t> OM. Urinating standing versus sitting: position is of influence in men with prostate enlargement. A systematic review and meta-analysis. </a:t>
            </a:r>
            <a:r>
              <a:rPr lang="en-US" dirty="0" err="1"/>
              <a:t>PLoS</a:t>
            </a:r>
            <a:r>
              <a:rPr lang="en-US" dirty="0"/>
              <a:t> One. 2014 Jul 22;9(7):e101320.</a:t>
            </a:r>
          </a:p>
        </p:txBody>
      </p:sp>
      <p:sp>
        <p:nvSpPr>
          <p:cNvPr id="4" name="Slide Number Placeholder 3"/>
          <p:cNvSpPr>
            <a:spLocks noGrp="1"/>
          </p:cNvSpPr>
          <p:nvPr>
            <p:ph type="sldNum" sz="quarter" idx="5"/>
          </p:nvPr>
        </p:nvSpPr>
        <p:spPr/>
        <p:txBody>
          <a:bodyPr/>
          <a:lstStyle/>
          <a:p>
            <a:fld id="{4BF6431F-3FA7-174F-BB55-46085FAA9EF2}" type="slidenum">
              <a:rPr lang="en-US" smtClean="0"/>
              <a:t>58</a:t>
            </a:fld>
            <a:endParaRPr lang="en-US"/>
          </a:p>
        </p:txBody>
      </p:sp>
    </p:spTree>
    <p:extLst>
      <p:ext uri="{BB962C8B-B14F-4D97-AF65-F5344CB8AC3E}">
        <p14:creationId xmlns:p14="http://schemas.microsoft.com/office/powerpoint/2010/main" val="2660596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59</a:t>
            </a:fld>
            <a:endParaRPr lang="en-US"/>
          </a:p>
        </p:txBody>
      </p:sp>
    </p:spTree>
    <p:extLst>
      <p:ext uri="{BB962C8B-B14F-4D97-AF65-F5344CB8AC3E}">
        <p14:creationId xmlns:p14="http://schemas.microsoft.com/office/powerpoint/2010/main" val="1146775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SU, Lee SH, Chung </a:t>
            </a:r>
            <a:r>
              <a:rPr lang="en-US" dirty="0" err="1"/>
              <a:t>YG</a:t>
            </a:r>
            <a:r>
              <a:rPr lang="en-US" dirty="0"/>
              <a:t>, Park KK, </a:t>
            </a:r>
            <a:r>
              <a:rPr lang="en-US" dirty="0" err="1"/>
              <a:t>Mah</a:t>
            </a:r>
            <a:r>
              <a:rPr lang="en-US" dirty="0"/>
              <a:t> </a:t>
            </a:r>
            <a:r>
              <a:rPr lang="en-US" dirty="0" err="1"/>
              <a:t>SY</a:t>
            </a:r>
            <a:r>
              <a:rPr lang="en-US" dirty="0"/>
              <a:t>, Hong </a:t>
            </a:r>
            <a:r>
              <a:rPr lang="en-US" dirty="0" err="1"/>
              <a:t>SJ</a:t>
            </a:r>
            <a:r>
              <a:rPr lang="en-US" dirty="0"/>
              <a:t>, Chung </a:t>
            </a:r>
            <a:r>
              <a:rPr lang="en-US" dirty="0" err="1"/>
              <a:t>BH</a:t>
            </a:r>
            <a:r>
              <a:rPr lang="en-US" dirty="0"/>
              <a:t>. Warm </a:t>
            </a:r>
            <a:r>
              <a:rPr lang="en-US" dirty="0" err="1"/>
              <a:t>sitz</a:t>
            </a:r>
            <a:r>
              <a:rPr lang="en-US" dirty="0"/>
              <a:t> bath: are there benefits after transurethral resection of the prostate? Korean J Urol. 2010 Nov;51(11):763-6. </a:t>
            </a:r>
          </a:p>
          <a:p>
            <a:endParaRPr lang="en-US" dirty="0"/>
          </a:p>
          <a:p>
            <a:r>
              <a:rPr lang="en-US" dirty="0"/>
              <a:t>https://prostatecancer911.com/4-natural-home-remedies-for-bph/</a:t>
            </a:r>
          </a:p>
          <a:p>
            <a:endParaRPr lang="en-US" dirty="0"/>
          </a:p>
          <a:p>
            <a:r>
              <a:rPr lang="en-US" dirty="0"/>
              <a:t>A </a:t>
            </a:r>
            <a:r>
              <a:rPr lang="en-US" dirty="0" err="1"/>
              <a:t>sitz</a:t>
            </a:r>
            <a:r>
              <a:rPr lang="en-US" dirty="0"/>
              <a:t> bath is an old-fashioned method that really works when it comes to shrinking the prostate naturally. The hot bath relaxes the pelvic muscles and promotes healing. The cold bath eases pain and reduces prostate swelling.</a:t>
            </a:r>
          </a:p>
          <a:p>
            <a:endParaRPr lang="en-US" dirty="0"/>
          </a:p>
          <a:p>
            <a:r>
              <a:rPr lang="en-US" dirty="0"/>
              <a:t>For this method, you just need to fill the bathtub with warm water and then add ½ cup of Epsom salt to it. And, in another bathtub (or large container), you fill with cold water and add several drops of lavender essential oil to the bathtub.</a:t>
            </a:r>
          </a:p>
          <a:p>
            <a:endParaRPr lang="en-US" dirty="0"/>
          </a:p>
          <a:p>
            <a:r>
              <a:rPr lang="en-US" dirty="0"/>
              <a:t>Now, you sit in the bathtub containing hot water (105 degrees F to 115 degrees F) for about 3 minutes. Then, move to the one with cold water for 1 minute (55 degrees F to 85 degrees F).</a:t>
            </a:r>
          </a:p>
          <a:p>
            <a:endParaRPr lang="en-US" dirty="0"/>
          </a:p>
          <a:p>
            <a:r>
              <a:rPr lang="en-US" dirty="0"/>
              <a:t>You should repeat these steps about 3 times and end the procedure with a cold bath.</a:t>
            </a:r>
          </a:p>
          <a:p>
            <a:endParaRPr lang="en-US" dirty="0"/>
          </a:p>
          <a:p>
            <a:r>
              <a:rPr lang="en-US" dirty="0"/>
              <a:t>This is a natural way to shrink the prostate and soothe it. Hydrotherapy is commonly used as a method of prostate enlargement treatment, especially for relieving symptoms. A </a:t>
            </a:r>
            <a:r>
              <a:rPr lang="en-US" dirty="0" err="1"/>
              <a:t>sitz</a:t>
            </a:r>
            <a:r>
              <a:rPr lang="en-US" dirty="0"/>
              <a:t> bath increases blood circulation in the pelvic area and eases the constriction of the urethra. </a:t>
            </a:r>
          </a:p>
        </p:txBody>
      </p:sp>
      <p:sp>
        <p:nvSpPr>
          <p:cNvPr id="4" name="Slide Number Placeholder 3"/>
          <p:cNvSpPr>
            <a:spLocks noGrp="1"/>
          </p:cNvSpPr>
          <p:nvPr>
            <p:ph type="sldNum" sz="quarter" idx="5"/>
          </p:nvPr>
        </p:nvSpPr>
        <p:spPr/>
        <p:txBody>
          <a:bodyPr/>
          <a:lstStyle/>
          <a:p>
            <a:fld id="{4BF6431F-3FA7-174F-BB55-46085FAA9EF2}" type="slidenum">
              <a:rPr lang="en-US" smtClean="0"/>
              <a:t>60</a:t>
            </a:fld>
            <a:endParaRPr lang="en-US"/>
          </a:p>
        </p:txBody>
      </p:sp>
    </p:spTree>
    <p:extLst>
      <p:ext uri="{BB962C8B-B14F-4D97-AF65-F5344CB8AC3E}">
        <p14:creationId xmlns:p14="http://schemas.microsoft.com/office/powerpoint/2010/main" val="1689806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www.mintstl.com</a:t>
            </a:r>
            <a:r>
              <a:rPr lang="en-US" dirty="0"/>
              <a:t>/blog/</a:t>
            </a:r>
            <a:r>
              <a:rPr lang="en-US" dirty="0" err="1"/>
              <a:t>kegel</a:t>
            </a:r>
            <a:r>
              <a:rPr lang="en-US" dirty="0"/>
              <a:t>-exercises-to-improve-enlarged-prostate-symptoms</a:t>
            </a:r>
          </a:p>
        </p:txBody>
      </p:sp>
      <p:sp>
        <p:nvSpPr>
          <p:cNvPr id="4" name="Slide Number Placeholder 3"/>
          <p:cNvSpPr>
            <a:spLocks noGrp="1"/>
          </p:cNvSpPr>
          <p:nvPr>
            <p:ph type="sldNum" sz="quarter" idx="5"/>
          </p:nvPr>
        </p:nvSpPr>
        <p:spPr/>
        <p:txBody>
          <a:bodyPr/>
          <a:lstStyle/>
          <a:p>
            <a:fld id="{4BF6431F-3FA7-174F-BB55-46085FAA9EF2}" type="slidenum">
              <a:rPr lang="en-US" smtClean="0"/>
              <a:t>61</a:t>
            </a:fld>
            <a:endParaRPr lang="en-US"/>
          </a:p>
        </p:txBody>
      </p:sp>
    </p:spTree>
    <p:extLst>
      <p:ext uri="{BB962C8B-B14F-4D97-AF65-F5344CB8AC3E}">
        <p14:creationId xmlns:p14="http://schemas.microsoft.com/office/powerpoint/2010/main" val="1254444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www.cancer.gov</a:t>
            </a:r>
            <a:r>
              <a:rPr lang="en-US" dirty="0"/>
              <a:t>/types/prostate/understanding-prostate-changes</a:t>
            </a:r>
          </a:p>
        </p:txBody>
      </p:sp>
      <p:sp>
        <p:nvSpPr>
          <p:cNvPr id="4" name="Slide Number Placeholder 3"/>
          <p:cNvSpPr>
            <a:spLocks noGrp="1"/>
          </p:cNvSpPr>
          <p:nvPr>
            <p:ph type="sldNum" sz="quarter" idx="5"/>
          </p:nvPr>
        </p:nvSpPr>
        <p:spPr/>
        <p:txBody>
          <a:bodyPr/>
          <a:lstStyle/>
          <a:p>
            <a:fld id="{4BF6431F-3FA7-174F-BB55-46085FAA9EF2}" type="slidenum">
              <a:rPr lang="en-US" smtClean="0"/>
              <a:t>6</a:t>
            </a:fld>
            <a:endParaRPr lang="en-US"/>
          </a:p>
        </p:txBody>
      </p:sp>
    </p:spTree>
    <p:extLst>
      <p:ext uri="{BB962C8B-B14F-4D97-AF65-F5344CB8AC3E}">
        <p14:creationId xmlns:p14="http://schemas.microsoft.com/office/powerpoint/2010/main" val="8891539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BPH</a:t>
            </a:r>
            <a:r>
              <a:rPr lang="en-US" dirty="0"/>
              <a:t> or Cancer</a:t>
            </a:r>
          </a:p>
        </p:txBody>
      </p:sp>
      <p:sp>
        <p:nvSpPr>
          <p:cNvPr id="4" name="Slide Number Placeholder 3"/>
          <p:cNvSpPr>
            <a:spLocks noGrp="1"/>
          </p:cNvSpPr>
          <p:nvPr>
            <p:ph type="sldNum" sz="quarter" idx="5"/>
          </p:nvPr>
        </p:nvSpPr>
        <p:spPr/>
        <p:txBody>
          <a:bodyPr/>
          <a:lstStyle/>
          <a:p>
            <a:fld id="{4BF6431F-3FA7-174F-BB55-46085FAA9EF2}" type="slidenum">
              <a:rPr lang="en-US" smtClean="0"/>
              <a:t>63</a:t>
            </a:fld>
            <a:endParaRPr lang="en-US"/>
          </a:p>
        </p:txBody>
      </p:sp>
    </p:spTree>
    <p:extLst>
      <p:ext uri="{BB962C8B-B14F-4D97-AF65-F5344CB8AC3E}">
        <p14:creationId xmlns:p14="http://schemas.microsoft.com/office/powerpoint/2010/main" val="23116637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64</a:t>
            </a:fld>
            <a:endParaRPr lang="en-US"/>
          </a:p>
        </p:txBody>
      </p:sp>
    </p:spTree>
    <p:extLst>
      <p:ext uri="{BB962C8B-B14F-4D97-AF65-F5344CB8AC3E}">
        <p14:creationId xmlns:p14="http://schemas.microsoft.com/office/powerpoint/2010/main" val="185228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 X, Fang X, Ma Y, </a:t>
            </a:r>
            <a:r>
              <a:rPr lang="en-US" dirty="0" err="1"/>
              <a:t>Xianyu</a:t>
            </a:r>
            <a:r>
              <a:rPr lang="en-US" dirty="0"/>
              <a:t> J. Benign Prostatic Hyperplasia and the Risk of Prostate Cancer and Bladder Cancer: A Meta-Analysis of Observational Studies. Medicine (Baltimore). 2016 May;95(18):e3493.</a:t>
            </a:r>
          </a:p>
          <a:p>
            <a:r>
              <a:rPr lang="en-US" b="1" dirty="0"/>
              <a:t>Abstract</a:t>
            </a:r>
          </a:p>
          <a:p>
            <a:r>
              <a:rPr lang="en-US" dirty="0"/>
              <a:t>Benign prostatic hyperplasia (</a:t>
            </a:r>
            <a:r>
              <a:rPr lang="en-US" dirty="0" err="1"/>
              <a:t>BPH</a:t>
            </a:r>
            <a:r>
              <a:rPr lang="en-US" dirty="0"/>
              <a:t>) has been suggested to be a risk factor for certain urologic cancers, but the current evidence is inconsistent.</a:t>
            </a:r>
          </a:p>
          <a:p>
            <a:r>
              <a:rPr lang="en-US" dirty="0"/>
              <a:t>The aim of this study was to investigate the association between </a:t>
            </a:r>
            <a:r>
              <a:rPr lang="en-US" dirty="0" err="1"/>
              <a:t>BPH</a:t>
            </a:r>
            <a:r>
              <a:rPr lang="en-US" dirty="0"/>
              <a:t> and urologic cancers.</a:t>
            </a:r>
          </a:p>
          <a:p>
            <a:r>
              <a:rPr lang="en-US" dirty="0"/>
              <a:t>MEDLINE, </a:t>
            </a:r>
            <a:r>
              <a:rPr lang="en-US" dirty="0" err="1"/>
              <a:t>EMBASE</a:t>
            </a:r>
            <a:r>
              <a:rPr lang="en-US" dirty="0"/>
              <a:t>, Cochrane Library, and Web of Science were searched for potential eligible studies.</a:t>
            </a:r>
          </a:p>
          <a:p>
            <a:r>
              <a:rPr lang="en-US" dirty="0"/>
              <a:t>We included case-control studies or cohort studies, which evaluated the association between </a:t>
            </a:r>
            <a:r>
              <a:rPr lang="en-US" dirty="0" err="1"/>
              <a:t>BPH</a:t>
            </a:r>
            <a:r>
              <a:rPr lang="en-US" dirty="0"/>
              <a:t> and urologic cancers (including prostate cancer, bladder cancer, kidney cancer, testicular cancer, or penile cancer).</a:t>
            </a:r>
          </a:p>
          <a:p>
            <a:r>
              <a:rPr lang="en-US" dirty="0"/>
              <a:t>Overall effect estimates were calculated using the </a:t>
            </a:r>
            <a:r>
              <a:rPr lang="en-US" dirty="0" err="1"/>
              <a:t>DerSimonian</a:t>
            </a:r>
            <a:r>
              <a:rPr lang="en-US" dirty="0"/>
              <a:t>–Laird method for a random-effects model. Summary effect-size was calculated as risk ratio (RR), together with the 95% confidence interval (CI).</a:t>
            </a:r>
          </a:p>
          <a:p>
            <a:r>
              <a:rPr lang="en-US" dirty="0"/>
              <a:t>This systematic review included 16 case-control studies and 10 cohort studies evaluating the association of </a:t>
            </a:r>
            <a:r>
              <a:rPr lang="en-US" dirty="0" err="1"/>
              <a:t>BPH</a:t>
            </a:r>
            <a:r>
              <a:rPr lang="en-US" dirty="0"/>
              <a:t> and prostate or bladder cancer; we did not identify any study about other urologic cancers. Meta-analyses demonstrated that </a:t>
            </a:r>
            <a:r>
              <a:rPr lang="en-US" dirty="0" err="1"/>
              <a:t>BPH</a:t>
            </a:r>
            <a:r>
              <a:rPr lang="en-US" dirty="0"/>
              <a:t> was associated with an increased incidence of prostate cancer (case-control study: RR = 3.93, 95% CI = 2.18–7.08; cohort-study: RR = 1.41, 95% CI = 1.00–1.99) and bladder cancer (case-control study: RR = 2.50, 95% CI = 1.63–3.84; cohort-study: RR = 1.58, 95% CI = 1.28–1.95). Subgroup analysis by ethnicity suggested that the association between </a:t>
            </a:r>
            <a:r>
              <a:rPr lang="en-US" dirty="0" err="1"/>
              <a:t>BPH</a:t>
            </a:r>
            <a:r>
              <a:rPr lang="en-US" dirty="0"/>
              <a:t> and prostate cancer was much stronger in Asians (RR = 6.09, 95% CI = 2.96–12.54) than in Caucasians (RR = 1.54, 95% CI = 1.19–2.01). Egger's tests indicated low risk of publication bias (prostate cancer: </a:t>
            </a:r>
            <a:r>
              <a:rPr lang="en-US" i="1" dirty="0"/>
              <a:t>P</a:t>
            </a:r>
            <a:r>
              <a:rPr lang="en-US" dirty="0"/>
              <a:t> = 0.11; bladder cancer: </a:t>
            </a:r>
            <a:r>
              <a:rPr lang="en-US" i="1" dirty="0"/>
              <a:t>P</a:t>
            </a:r>
            <a:r>
              <a:rPr lang="en-US" dirty="0"/>
              <a:t> = 0.95).</a:t>
            </a:r>
          </a:p>
          <a:p>
            <a:r>
              <a:rPr lang="en-US" dirty="0" err="1"/>
              <a:t>BPH</a:t>
            </a:r>
            <a:r>
              <a:rPr lang="en-US" dirty="0"/>
              <a:t> is associated with an increased risk of prostate cancer and bladder cancer. The risk of prostate cancer is particularly high in Asian </a:t>
            </a:r>
            <a:r>
              <a:rPr lang="en-US" dirty="0" err="1"/>
              <a:t>BPH</a:t>
            </a:r>
            <a:r>
              <a:rPr lang="en-US" dirty="0"/>
              <a:t> patients. Given the limitations of included studies, additional prospective studies with strict design are needed to confirm our findings.</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7</a:t>
            </a:fld>
            <a:endParaRPr lang="en-US"/>
          </a:p>
        </p:txBody>
      </p:sp>
    </p:spTree>
    <p:extLst>
      <p:ext uri="{BB962C8B-B14F-4D97-AF65-F5344CB8AC3E}">
        <p14:creationId xmlns:p14="http://schemas.microsoft.com/office/powerpoint/2010/main" val="354289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 KB. Epidemiology of clinical benign prostatic hyperplasia. Asian J Urol. 2017 Jul;4(3):148-151.</a:t>
            </a:r>
          </a:p>
          <a:p>
            <a:endParaRPr lang="en-US" dirty="0"/>
          </a:p>
          <a:p>
            <a:r>
              <a:rPr lang="en-US" dirty="0"/>
              <a:t>Message, So don’t get older!</a:t>
            </a:r>
          </a:p>
        </p:txBody>
      </p:sp>
      <p:sp>
        <p:nvSpPr>
          <p:cNvPr id="4" name="Slide Number Placeholder 3"/>
          <p:cNvSpPr>
            <a:spLocks noGrp="1"/>
          </p:cNvSpPr>
          <p:nvPr>
            <p:ph type="sldNum" sz="quarter" idx="5"/>
          </p:nvPr>
        </p:nvSpPr>
        <p:spPr/>
        <p:txBody>
          <a:bodyPr/>
          <a:lstStyle/>
          <a:p>
            <a:fld id="{4BF6431F-3FA7-174F-BB55-46085FAA9EF2}" type="slidenum">
              <a:rPr lang="en-US" smtClean="0"/>
              <a:t>8</a:t>
            </a:fld>
            <a:endParaRPr lang="en-US"/>
          </a:p>
        </p:txBody>
      </p:sp>
    </p:spTree>
    <p:extLst>
      <p:ext uri="{BB962C8B-B14F-4D97-AF65-F5344CB8AC3E}">
        <p14:creationId xmlns:p14="http://schemas.microsoft.com/office/powerpoint/2010/main" val="6197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GBD</a:t>
            </a:r>
            <a:r>
              <a:rPr lang="en-US" dirty="0"/>
              <a:t> 2019 Benign Prostatic Hyperplasia Collaborators. The global, regional, and national burden of benign prostatic hyperplasia in 204 countries and territories from 2000 to 2019: a systematic analysis for the Global Burden of Disease Study 2019. Lancet Healthy </a:t>
            </a:r>
            <a:r>
              <a:rPr lang="en-US" dirty="0" err="1"/>
              <a:t>Longev</a:t>
            </a:r>
            <a:r>
              <a:rPr lang="en-US" dirty="0"/>
              <a:t>. 2022 Nov;3(11):e754-e776.</a:t>
            </a:r>
          </a:p>
        </p:txBody>
      </p:sp>
      <p:sp>
        <p:nvSpPr>
          <p:cNvPr id="4" name="Slide Number Placeholder 3"/>
          <p:cNvSpPr>
            <a:spLocks noGrp="1"/>
          </p:cNvSpPr>
          <p:nvPr>
            <p:ph type="sldNum" sz="quarter" idx="5"/>
          </p:nvPr>
        </p:nvSpPr>
        <p:spPr/>
        <p:txBody>
          <a:bodyPr/>
          <a:lstStyle/>
          <a:p>
            <a:fld id="{4BF6431F-3FA7-174F-BB55-46085FAA9EF2}" type="slidenum">
              <a:rPr lang="en-US" smtClean="0"/>
              <a:t>9</a:t>
            </a:fld>
            <a:endParaRPr lang="en-US"/>
          </a:p>
        </p:txBody>
      </p:sp>
    </p:spTree>
    <p:extLst>
      <p:ext uri="{BB962C8B-B14F-4D97-AF65-F5344CB8AC3E}">
        <p14:creationId xmlns:p14="http://schemas.microsoft.com/office/powerpoint/2010/main" val="3402223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DAA12-34C7-2A41-A99E-D69A1E82BC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982697-7205-8649-869A-FE0D528DA8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43D5781-DD1D-CB4C-86A7-C97692474EBB}"/>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5" name="Footer Placeholder 4">
            <a:extLst>
              <a:ext uri="{FF2B5EF4-FFF2-40B4-BE49-F238E27FC236}">
                <a16:creationId xmlns:a16="http://schemas.microsoft.com/office/drawing/2014/main" xmlns="" id="{0B26FAC9-E5DF-A44C-A257-4D66362D1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089FD3-2132-A54B-A99B-3A40B48D7532}"/>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456186741"/>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52CBF7-3C49-674A-846E-AE9D2A03BD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19EA11-A243-C347-987E-5969AABEBF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3B7E63-3884-DB4A-9AF7-70EA45E0384F}"/>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5" name="Footer Placeholder 4">
            <a:extLst>
              <a:ext uri="{FF2B5EF4-FFF2-40B4-BE49-F238E27FC236}">
                <a16:creationId xmlns:a16="http://schemas.microsoft.com/office/drawing/2014/main" xmlns="" id="{13A99E13-1C7F-2949-BBA7-8641428BC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B66F38-8B41-AD4B-ADE2-BF24E906FC43}"/>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587223147"/>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D48C7A-8713-7045-A868-4A9352A8B0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10998B3-8D18-0945-B8DB-D8E880BB86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DD79FB-D1E9-7841-8004-599FA17F8B3F}"/>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5" name="Footer Placeholder 4">
            <a:extLst>
              <a:ext uri="{FF2B5EF4-FFF2-40B4-BE49-F238E27FC236}">
                <a16:creationId xmlns:a16="http://schemas.microsoft.com/office/drawing/2014/main" xmlns="" id="{5766DE2A-7D38-8E4D-982A-6EB6591BE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629FF1-F87A-4044-84FD-69313F30F771}"/>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61267918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183AD-6CDB-E84F-A2A1-55FADF19E16B}"/>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a:extLst>
              <a:ext uri="{FF2B5EF4-FFF2-40B4-BE49-F238E27FC236}">
                <a16:creationId xmlns:a16="http://schemas.microsoft.com/office/drawing/2014/main" xmlns="" id="{59505472-93CF-6D43-9054-E9D755972B7F}"/>
              </a:ext>
            </a:extLst>
          </p:cNvPr>
          <p:cNvSpPr>
            <a:spLocks noGrp="1"/>
          </p:cNvSpPr>
          <p:nvPr>
            <p:ph type="chart" sz="half" idx="1"/>
          </p:nvPr>
        </p:nvSpPr>
        <p:spPr>
          <a:xfrm>
            <a:off x="914400" y="1981200"/>
            <a:ext cx="5080000" cy="4114800"/>
          </a:xfrm>
        </p:spPr>
        <p:txBody>
          <a:bodyPr/>
          <a:lstStyle/>
          <a:p>
            <a:endParaRPr lang="en-US"/>
          </a:p>
        </p:txBody>
      </p:sp>
      <p:sp>
        <p:nvSpPr>
          <p:cNvPr id="4" name="Text Placeholder 3">
            <a:extLst>
              <a:ext uri="{FF2B5EF4-FFF2-40B4-BE49-F238E27FC236}">
                <a16:creationId xmlns:a16="http://schemas.microsoft.com/office/drawing/2014/main" xmlns="" id="{14FC527C-06D1-6743-9AD1-02D0557754EF}"/>
              </a:ext>
            </a:extLst>
          </p:cNvPr>
          <p:cNvSpPr>
            <a:spLocks noGrp="1"/>
          </p:cNvSpPr>
          <p:nvPr>
            <p:ph type="body"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B26354B-2BE7-4041-8ABB-3EBA1388188D}"/>
              </a:ext>
            </a:extLst>
          </p:cNvPr>
          <p:cNvSpPr>
            <a:spLocks noGrp="1"/>
          </p:cNvSpPr>
          <p:nvPr>
            <p:ph type="dt" sz="half" idx="10"/>
          </p:nvPr>
        </p:nvSpPr>
        <p:spPr>
          <a:xfrm>
            <a:off x="914400" y="6248400"/>
            <a:ext cx="2540000" cy="457200"/>
          </a:xfrm>
        </p:spPr>
        <p:txBody>
          <a:bodyPr/>
          <a:lstStyle>
            <a:lvl1pPr>
              <a:defRPr/>
            </a:lvl1pPr>
          </a:lstStyle>
          <a:p>
            <a:endParaRPr lang="en-AU" altLang="en-US"/>
          </a:p>
        </p:txBody>
      </p:sp>
      <p:sp>
        <p:nvSpPr>
          <p:cNvPr id="6" name="Footer Placeholder 5">
            <a:extLst>
              <a:ext uri="{FF2B5EF4-FFF2-40B4-BE49-F238E27FC236}">
                <a16:creationId xmlns:a16="http://schemas.microsoft.com/office/drawing/2014/main" xmlns="" id="{1708EB97-ACC9-654C-A754-B35BEA0AD673}"/>
              </a:ext>
            </a:extLst>
          </p:cNvPr>
          <p:cNvSpPr>
            <a:spLocks noGrp="1"/>
          </p:cNvSpPr>
          <p:nvPr>
            <p:ph type="ftr" sz="quarter" idx="11"/>
          </p:nvPr>
        </p:nvSpPr>
        <p:spPr>
          <a:xfrm>
            <a:off x="4165600" y="6248400"/>
            <a:ext cx="3860800" cy="457200"/>
          </a:xfrm>
        </p:spPr>
        <p:txBody>
          <a:bodyPr/>
          <a:lstStyle>
            <a:lvl1pPr>
              <a:defRPr/>
            </a:lvl1pPr>
          </a:lstStyle>
          <a:p>
            <a:endParaRPr lang="en-AU" altLang="en-US"/>
          </a:p>
        </p:txBody>
      </p:sp>
      <p:sp>
        <p:nvSpPr>
          <p:cNvPr id="7" name="Slide Number Placeholder 6">
            <a:extLst>
              <a:ext uri="{FF2B5EF4-FFF2-40B4-BE49-F238E27FC236}">
                <a16:creationId xmlns:a16="http://schemas.microsoft.com/office/drawing/2014/main" xmlns="" id="{DC02AEF9-FFA4-AC4A-8E00-BD5CE2375325}"/>
              </a:ext>
            </a:extLst>
          </p:cNvPr>
          <p:cNvSpPr>
            <a:spLocks noGrp="1"/>
          </p:cNvSpPr>
          <p:nvPr>
            <p:ph type="sldNum" sz="quarter" idx="12"/>
          </p:nvPr>
        </p:nvSpPr>
        <p:spPr>
          <a:xfrm>
            <a:off x="8737600" y="6248400"/>
            <a:ext cx="2540000" cy="457200"/>
          </a:xfrm>
        </p:spPr>
        <p:txBody>
          <a:bodyPr/>
          <a:lstStyle>
            <a:lvl1pPr>
              <a:defRPr/>
            </a:lvl1pPr>
          </a:lstStyle>
          <a:p>
            <a:fld id="{042B88BF-469F-704F-B155-734235ABC6DC}" type="slidenum">
              <a:rPr lang="en-AU" altLang="en-US"/>
              <a:pPr/>
              <a:t>‹#›</a:t>
            </a:fld>
            <a:endParaRPr lang="en-AU" altLang="en-US"/>
          </a:p>
        </p:txBody>
      </p:sp>
    </p:spTree>
    <p:extLst>
      <p:ext uri="{BB962C8B-B14F-4D97-AF65-F5344CB8AC3E}">
        <p14:creationId xmlns:p14="http://schemas.microsoft.com/office/powerpoint/2010/main" val="211968195"/>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F005C9-B9B7-EE45-ACC5-E83EA222B8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687410-D48A-BB48-8505-7CC0A446F6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9A40C1-07E1-7941-949E-6385CEB5B667}"/>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5" name="Footer Placeholder 4">
            <a:extLst>
              <a:ext uri="{FF2B5EF4-FFF2-40B4-BE49-F238E27FC236}">
                <a16:creationId xmlns:a16="http://schemas.microsoft.com/office/drawing/2014/main" xmlns="" id="{5AC12758-9C61-CE49-8B69-66A26548B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0E0806-541D-3044-9BA4-CFC997FCCBF1}"/>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49378792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52A9BC-8EF3-1C41-8B74-67B4ED188A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DE62B21-B7BE-8C45-997F-91C912EA5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0609E9-A149-DE4D-96E7-52E2F223B27C}"/>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5" name="Footer Placeholder 4">
            <a:extLst>
              <a:ext uri="{FF2B5EF4-FFF2-40B4-BE49-F238E27FC236}">
                <a16:creationId xmlns:a16="http://schemas.microsoft.com/office/drawing/2014/main" xmlns="" id="{834FBFA0-B845-924F-92F8-9C163D416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B1EFA2-9B2B-7545-9B17-FBA730B69074}"/>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96057350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0D9C21-61A9-C54D-A63F-80EB6EA4E5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ED1964-A83B-A042-B50A-1445A86490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32EA70E-49B4-8444-8BF0-43924DDFE7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E12F35D-CD45-5042-8F0B-B81B068FC93B}"/>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6" name="Footer Placeholder 5">
            <a:extLst>
              <a:ext uri="{FF2B5EF4-FFF2-40B4-BE49-F238E27FC236}">
                <a16:creationId xmlns:a16="http://schemas.microsoft.com/office/drawing/2014/main" xmlns="" id="{C3AA37D1-F1DB-B846-9515-802BB2B68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5BEC8CC-8394-6E40-A8DA-189627660FFC}"/>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79340759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FBF831-1980-5F40-966C-F8520FECC8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A9BC62D-336F-8D44-83B9-9C1E886577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D230B1F9-3659-184C-BDC9-431552A5F6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59B628F-B73C-C049-B37F-4B11D5B0CF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13F7390-1474-9D4E-BD33-5C06824460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5AE9E70-BC79-D944-A9EA-C33C25400274}"/>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8" name="Footer Placeholder 7">
            <a:extLst>
              <a:ext uri="{FF2B5EF4-FFF2-40B4-BE49-F238E27FC236}">
                <a16:creationId xmlns:a16="http://schemas.microsoft.com/office/drawing/2014/main" xmlns="" id="{C07A138B-7436-2546-9CA1-DD7224626B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B8EC82E-DAF1-974C-AD4D-9417FC42B048}"/>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2607804378"/>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D18763-4ECA-C44F-A1F5-7A98A6277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38F6307-5F26-8A4A-AC70-DC62246DA593}"/>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4" name="Footer Placeholder 3">
            <a:extLst>
              <a:ext uri="{FF2B5EF4-FFF2-40B4-BE49-F238E27FC236}">
                <a16:creationId xmlns:a16="http://schemas.microsoft.com/office/drawing/2014/main" xmlns="" id="{4E5A9733-29A2-974E-8476-939799D093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37DE92A-55FB-1E44-BBE5-F5A10CB273DB}"/>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447024829"/>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2BFA09B-B0CA-8F42-8141-9A4229119DB2}"/>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3" name="Footer Placeholder 2">
            <a:extLst>
              <a:ext uri="{FF2B5EF4-FFF2-40B4-BE49-F238E27FC236}">
                <a16:creationId xmlns:a16="http://schemas.microsoft.com/office/drawing/2014/main" xmlns="" id="{208781C2-AF2A-0246-8160-302ACED26F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62EF51-E290-7444-80F1-21DCB4BCB9FA}"/>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372535915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37E8CF-3EC8-B349-8863-7D67BC7CB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0A04FE4-48DC-FC4A-94F5-5ECB6F23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888612-75B1-7C43-9C1F-2C813AD40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BDB5FC7-5CA0-554A-A6F8-A96C6D577BA7}"/>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6" name="Footer Placeholder 5">
            <a:extLst>
              <a:ext uri="{FF2B5EF4-FFF2-40B4-BE49-F238E27FC236}">
                <a16:creationId xmlns:a16="http://schemas.microsoft.com/office/drawing/2014/main" xmlns="" id="{76457F5B-460D-284E-B969-E78C2D079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479026-3DC1-5A41-818D-341E36610340}"/>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1399521423"/>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BF4F0-158D-FC46-8423-89C2296EA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B498188-1608-4F43-AA37-984FEC42D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1309E7D-0BBC-B340-AE82-F4C591760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7D0DF4A-8AA0-0F48-8449-F146368A7FA0}"/>
              </a:ext>
            </a:extLst>
          </p:cNvPr>
          <p:cNvSpPr>
            <a:spLocks noGrp="1"/>
          </p:cNvSpPr>
          <p:nvPr>
            <p:ph type="dt" sz="half" idx="10"/>
          </p:nvPr>
        </p:nvSpPr>
        <p:spPr/>
        <p:txBody>
          <a:bodyPr/>
          <a:lstStyle/>
          <a:p>
            <a:fld id="{CB32CB7C-4177-6F40-BD97-72DD46F4A012}" type="datetimeFigureOut">
              <a:rPr lang="en-US" smtClean="0"/>
              <a:t>8/20/23</a:t>
            </a:fld>
            <a:endParaRPr lang="en-US"/>
          </a:p>
        </p:txBody>
      </p:sp>
      <p:sp>
        <p:nvSpPr>
          <p:cNvPr id="6" name="Footer Placeholder 5">
            <a:extLst>
              <a:ext uri="{FF2B5EF4-FFF2-40B4-BE49-F238E27FC236}">
                <a16:creationId xmlns:a16="http://schemas.microsoft.com/office/drawing/2014/main" xmlns="" id="{9C8999BE-EE0D-C044-B6F9-7948EB709A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8BAFCA-C77C-D141-93B7-7CC7C02E6D22}"/>
              </a:ext>
            </a:extLst>
          </p:cNvPr>
          <p:cNvSpPr>
            <a:spLocks noGrp="1"/>
          </p:cNvSpPr>
          <p:nvPr>
            <p:ph type="sldNum" sz="quarter" idx="12"/>
          </p:nvPr>
        </p:nvSpPr>
        <p:spPr/>
        <p:txBody>
          <a:bodyPr/>
          <a:lstStyle/>
          <a:p>
            <a:fld id="{EE9E5BEE-A52E-234F-AB56-C8081956060B}" type="slidenum">
              <a:rPr lang="en-US" smtClean="0"/>
              <a:t>‹#›</a:t>
            </a:fld>
            <a:endParaRPr lang="en-US"/>
          </a:p>
        </p:txBody>
      </p:sp>
    </p:spTree>
    <p:extLst>
      <p:ext uri="{BB962C8B-B14F-4D97-AF65-F5344CB8AC3E}">
        <p14:creationId xmlns:p14="http://schemas.microsoft.com/office/powerpoint/2010/main" val="2286237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D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94E5F74-F208-5E44-BD4B-F5E760887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1533019-3B96-7840-8F04-B5D7E2098A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E07866-8D6C-254D-985D-66B43296CA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2CB7C-4177-6F40-BD97-72DD46F4A012}" type="datetimeFigureOut">
              <a:rPr lang="en-US" smtClean="0"/>
              <a:t>8/20/23</a:t>
            </a:fld>
            <a:endParaRPr lang="en-US"/>
          </a:p>
        </p:txBody>
      </p:sp>
      <p:sp>
        <p:nvSpPr>
          <p:cNvPr id="5" name="Footer Placeholder 4">
            <a:extLst>
              <a:ext uri="{FF2B5EF4-FFF2-40B4-BE49-F238E27FC236}">
                <a16:creationId xmlns:a16="http://schemas.microsoft.com/office/drawing/2014/main" xmlns="" id="{3E6ABADA-589A-C445-88B3-49880542B5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F6637DD-4434-DB40-91C0-EB8972AAE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E5BEE-A52E-234F-AB56-C8081956060B}" type="slidenum">
              <a:rPr lang="en-US" smtClean="0"/>
              <a:t>‹#›</a:t>
            </a:fld>
            <a:endParaRPr lang="en-US"/>
          </a:p>
        </p:txBody>
      </p:sp>
    </p:spTree>
    <p:extLst>
      <p:ext uri="{BB962C8B-B14F-4D97-AF65-F5344CB8AC3E}">
        <p14:creationId xmlns:p14="http://schemas.microsoft.com/office/powerpoint/2010/main" val="2251711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4.wdp"/><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5.wdp"/><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microsoft.com/office/2007/relationships/hdphoto" Target="../media/hdphoto6.wdp"/><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microsoft.com/office/2007/relationships/hdphoto" Target="../media/hdphoto7.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9.tif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4" Type="http://schemas.microsoft.com/office/2007/relationships/hdphoto" Target="../media/hdphoto8.wdp"/><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8.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4" Type="http://schemas.microsoft.com/office/2007/relationships/hdphoto" Target="../media/hdphoto9.wdp"/><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1.tiff"/></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tiff"/></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4" Type="http://schemas.microsoft.com/office/2007/relationships/hdphoto" Target="../media/hdphoto10.wdp"/><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a:extLst>
              <a:ext uri="{FF2B5EF4-FFF2-40B4-BE49-F238E27FC236}">
                <a16:creationId xmlns:a16="http://schemas.microsoft.com/office/drawing/2014/main" xmlns="" id="{F1FD4FBE-18FE-834C-A03C-703532512CDE}"/>
              </a:ext>
            </a:extLst>
          </p:cNvPr>
          <p:cNvSpPr>
            <a:spLocks noGrp="1" noChangeArrowheads="1"/>
          </p:cNvSpPr>
          <p:nvPr>
            <p:ph type="ctrTitle"/>
          </p:nvPr>
        </p:nvSpPr>
        <p:spPr>
          <a:xfrm>
            <a:off x="2209800" y="2286000"/>
            <a:ext cx="7772400" cy="1143000"/>
          </a:xfrm>
        </p:spPr>
        <p:txBody>
          <a:bodyPr/>
          <a:lstStyle/>
          <a:p>
            <a:endParaRPr lang="en-US" altLang="en-US">
              <a:ea typeface="ＭＳ Ｐゴシック" panose="020B0600070205080204" pitchFamily="34" charset="-128"/>
            </a:endParaRPr>
          </a:p>
        </p:txBody>
      </p:sp>
      <p:sp>
        <p:nvSpPr>
          <p:cNvPr id="18435" name="Rectangle 1027">
            <a:extLst>
              <a:ext uri="{FF2B5EF4-FFF2-40B4-BE49-F238E27FC236}">
                <a16:creationId xmlns:a16="http://schemas.microsoft.com/office/drawing/2014/main" xmlns="" id="{3717E36C-8F1A-4A49-AFA9-6C979AA825E3}"/>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18436" name="Picture 1028" descr="C:\new beginnings\Media\Sermon 04\0804019.jpg">
            <a:extLst>
              <a:ext uri="{FF2B5EF4-FFF2-40B4-BE49-F238E27FC236}">
                <a16:creationId xmlns:a16="http://schemas.microsoft.com/office/drawing/2014/main" xmlns="" id="{F85DD6F0-E852-5A4E-9E24-78E238FEF3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988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5111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F58B7-4E1C-2B4F-ADC3-3DEE7A9160DF}"/>
              </a:ext>
            </a:extLst>
          </p:cNvPr>
          <p:cNvSpPr>
            <a:spLocks noGrp="1"/>
          </p:cNvSpPr>
          <p:nvPr>
            <p:ph type="title"/>
          </p:nvPr>
        </p:nvSpPr>
        <p:spPr>
          <a:xfrm>
            <a:off x="233289" y="196313"/>
            <a:ext cx="10515600" cy="1325563"/>
          </a:xfrm>
        </p:spPr>
        <p:txBody>
          <a:bodyPr>
            <a:normAutofit/>
          </a:bodyPr>
          <a:lstStyle/>
          <a:p>
            <a:r>
              <a:rPr lang="en-US" sz="3600" dirty="0"/>
              <a:t>Hormones: Dihydrotestosterone (</a:t>
            </a:r>
            <a:r>
              <a:rPr lang="en-US" sz="3600" dirty="0" err="1"/>
              <a:t>DHT</a:t>
            </a:r>
            <a:r>
              <a:rPr lang="en-US" sz="3600" dirty="0"/>
              <a:t>) Increases </a:t>
            </a:r>
            <a:r>
              <a:rPr lang="en-US" sz="3600" dirty="0" err="1"/>
              <a:t>BPH</a:t>
            </a:r>
            <a:endParaRPr lang="en-US" sz="3600" dirty="0"/>
          </a:p>
        </p:txBody>
      </p:sp>
      <p:sp>
        <p:nvSpPr>
          <p:cNvPr id="3" name="Content Placeholder 2">
            <a:extLst>
              <a:ext uri="{FF2B5EF4-FFF2-40B4-BE49-F238E27FC236}">
                <a16:creationId xmlns:a16="http://schemas.microsoft.com/office/drawing/2014/main" xmlns="" id="{AE10A372-EFAC-3148-AD48-6B78797EE37D}"/>
              </a:ext>
            </a:extLst>
          </p:cNvPr>
          <p:cNvSpPr>
            <a:spLocks noGrp="1"/>
          </p:cNvSpPr>
          <p:nvPr>
            <p:ph sz="half" idx="1"/>
          </p:nvPr>
        </p:nvSpPr>
        <p:spPr>
          <a:xfrm>
            <a:off x="233289" y="1656813"/>
            <a:ext cx="6575474" cy="4351338"/>
          </a:xfrm>
        </p:spPr>
        <p:txBody>
          <a:bodyPr>
            <a:normAutofit fontScale="92500" lnSpcReduction="10000"/>
          </a:bodyPr>
          <a:lstStyle/>
          <a:p>
            <a:pPr marL="0" indent="0">
              <a:buNone/>
            </a:pPr>
            <a:r>
              <a:rPr lang="en-US" sz="2000" dirty="0"/>
              <a:t>Q: What foods cause high </a:t>
            </a:r>
            <a:r>
              <a:rPr lang="en-US" sz="2000" dirty="0" err="1"/>
              <a:t>DHT</a:t>
            </a:r>
            <a:r>
              <a:rPr lang="en-US" sz="2000" dirty="0"/>
              <a:t>?</a:t>
            </a:r>
          </a:p>
          <a:p>
            <a:r>
              <a:rPr lang="en-US" sz="2000" dirty="0"/>
              <a:t>A: Foods high in saturated fats such as red meat, seafood, shellfish, milk and milk products, poultry foods can increase levels of </a:t>
            </a:r>
            <a:r>
              <a:rPr lang="en-US" sz="2000" dirty="0" err="1"/>
              <a:t>DHT</a:t>
            </a:r>
            <a:r>
              <a:rPr lang="en-US" sz="2000" dirty="0"/>
              <a:t> in the body.</a:t>
            </a:r>
          </a:p>
          <a:p>
            <a:pPr marL="0" indent="0">
              <a:buNone/>
            </a:pPr>
            <a:r>
              <a:rPr lang="en-US" sz="2000" dirty="0"/>
              <a:t>Q: What causes increased </a:t>
            </a:r>
            <a:r>
              <a:rPr lang="en-US" sz="2000" dirty="0" err="1"/>
              <a:t>DHT</a:t>
            </a:r>
            <a:r>
              <a:rPr lang="en-US" sz="2000" dirty="0"/>
              <a:t> production?</a:t>
            </a:r>
          </a:p>
          <a:p>
            <a:r>
              <a:rPr lang="en-US" sz="2000" dirty="0"/>
              <a:t>A: Increased production of cholesterol or high presence of cholesterol in the body through diet can increase the production of </a:t>
            </a:r>
            <a:r>
              <a:rPr lang="en-US" sz="2000" dirty="0" err="1"/>
              <a:t>DHT</a:t>
            </a:r>
            <a:r>
              <a:rPr lang="en-US" sz="2000" dirty="0"/>
              <a:t> in the body.</a:t>
            </a:r>
          </a:p>
          <a:p>
            <a:pPr marL="0" indent="0">
              <a:buNone/>
            </a:pPr>
            <a:r>
              <a:rPr lang="en-US" sz="2000" dirty="0"/>
              <a:t>Q: How do certain foods reduce </a:t>
            </a:r>
            <a:r>
              <a:rPr lang="en-US" sz="2000" dirty="0" err="1"/>
              <a:t>DHT</a:t>
            </a:r>
            <a:r>
              <a:rPr lang="en-US" sz="2000" dirty="0"/>
              <a:t> production?</a:t>
            </a:r>
          </a:p>
          <a:p>
            <a:r>
              <a:rPr lang="en-US" sz="2000" dirty="0"/>
              <a:t>A: Certain foods such as avocado, spinach, berries and seeds inhibit the action of the enzyme 5-alpha reductase which is responsible for the conversion of testosterone to </a:t>
            </a:r>
            <a:r>
              <a:rPr lang="en-US" sz="2000" dirty="0" err="1"/>
              <a:t>DHT</a:t>
            </a:r>
            <a:r>
              <a:rPr lang="en-US" sz="2000" dirty="0"/>
              <a:t>. </a:t>
            </a:r>
          </a:p>
          <a:p>
            <a:r>
              <a:rPr lang="en-US" sz="2000" dirty="0"/>
              <a:t>Daily aerobic exercise can reduce </a:t>
            </a:r>
            <a:r>
              <a:rPr lang="en-US" sz="2000" dirty="0" err="1"/>
              <a:t>DHT</a:t>
            </a:r>
            <a:r>
              <a:rPr lang="en-US" sz="2000" dirty="0"/>
              <a:t>, particularly when combined with a low-fat, high-fiber diet consisting of whole grains, fruits, and vegetables. </a:t>
            </a:r>
          </a:p>
        </p:txBody>
      </p:sp>
      <p:sp>
        <p:nvSpPr>
          <p:cNvPr id="5" name="TextBox 4">
            <a:extLst>
              <a:ext uri="{FF2B5EF4-FFF2-40B4-BE49-F238E27FC236}">
                <a16:creationId xmlns:a16="http://schemas.microsoft.com/office/drawing/2014/main" xmlns="" id="{59E226CF-C690-BC44-93FC-28B514A6BFCB}"/>
              </a:ext>
            </a:extLst>
          </p:cNvPr>
          <p:cNvSpPr txBox="1"/>
          <p:nvPr/>
        </p:nvSpPr>
        <p:spPr>
          <a:xfrm>
            <a:off x="1006215" y="6211669"/>
            <a:ext cx="10103370" cy="646331"/>
          </a:xfrm>
          <a:prstGeom prst="rect">
            <a:avLst/>
          </a:prstGeom>
          <a:noFill/>
        </p:spPr>
        <p:txBody>
          <a:bodyPr wrap="square" rtlCol="0">
            <a:spAutoFit/>
          </a:bodyPr>
          <a:lstStyle/>
          <a:p>
            <a:r>
              <a:rPr lang="en-US" sz="1200" dirty="0" err="1"/>
              <a:t>Nishita</a:t>
            </a:r>
            <a:r>
              <a:rPr lang="en-US" sz="1200" dirty="0"/>
              <a:t> </a:t>
            </a:r>
            <a:r>
              <a:rPr lang="en-US" sz="1200" dirty="0" err="1"/>
              <a:t>Suratkal</a:t>
            </a:r>
            <a:r>
              <a:rPr lang="en-US" sz="1200" dirty="0"/>
              <a:t>. (2022, September 26). </a:t>
            </a:r>
            <a:r>
              <a:rPr lang="en-US" sz="1200" i="1" dirty="0"/>
              <a:t>Dietary Factors Responsible for Dihydrotestosterone (</a:t>
            </a:r>
            <a:r>
              <a:rPr lang="en-US" sz="1200" i="1" dirty="0" err="1"/>
              <a:t>DHT</a:t>
            </a:r>
            <a:r>
              <a:rPr lang="en-US" sz="1200" i="1" dirty="0"/>
              <a:t>) Production and Hair Loss - Frequently Asked Questions</a:t>
            </a:r>
            <a:r>
              <a:rPr lang="en-US" sz="1200" dirty="0"/>
              <a:t>. </a:t>
            </a:r>
            <a:r>
              <a:rPr lang="en-US" sz="1200" dirty="0" err="1"/>
              <a:t>Medindia</a:t>
            </a:r>
            <a:r>
              <a:rPr lang="en-US" sz="1200" dirty="0"/>
              <a:t>. Retrieved on Jun 18, 2023 from https://</a:t>
            </a:r>
            <a:r>
              <a:rPr lang="en-US" sz="1200" dirty="0" err="1"/>
              <a:t>www.medindia.net</a:t>
            </a:r>
            <a:r>
              <a:rPr lang="en-US" sz="1200" dirty="0"/>
              <a:t>/</a:t>
            </a:r>
            <a:r>
              <a:rPr lang="en-US" sz="1200" dirty="0" err="1"/>
              <a:t>dietandnutrition</a:t>
            </a:r>
            <a:r>
              <a:rPr lang="en-US" sz="1200" dirty="0"/>
              <a:t>/dietary-factors-responsible-for-dihydrotestosterone-dht-production-and-hair-loss-faqs.htm.</a:t>
            </a:r>
          </a:p>
        </p:txBody>
      </p:sp>
      <p:pic>
        <p:nvPicPr>
          <p:cNvPr id="7" name="Picture 6">
            <a:extLst>
              <a:ext uri="{FF2B5EF4-FFF2-40B4-BE49-F238E27FC236}">
                <a16:creationId xmlns:a16="http://schemas.microsoft.com/office/drawing/2014/main" xmlns="" id="{B38AEE3B-C02C-8442-B944-B7F3DBED3E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87894" y="1322363"/>
            <a:ext cx="4739742" cy="4428125"/>
          </a:xfrm>
          <a:prstGeom prst="rect">
            <a:avLst/>
          </a:prstGeom>
        </p:spPr>
      </p:pic>
    </p:spTree>
    <p:extLst>
      <p:ext uri="{BB962C8B-B14F-4D97-AF65-F5344CB8AC3E}">
        <p14:creationId xmlns:p14="http://schemas.microsoft.com/office/powerpoint/2010/main" val="301576564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5D4C5-F229-BD42-876E-11B101A81E39}"/>
              </a:ext>
            </a:extLst>
          </p:cNvPr>
          <p:cNvSpPr>
            <a:spLocks noGrp="1"/>
          </p:cNvSpPr>
          <p:nvPr>
            <p:ph type="title"/>
          </p:nvPr>
        </p:nvSpPr>
        <p:spPr/>
        <p:txBody>
          <a:bodyPr>
            <a:normAutofit/>
          </a:bodyPr>
          <a:lstStyle/>
          <a:p>
            <a:r>
              <a:rPr lang="en-US" sz="4000" dirty="0"/>
              <a:t>Red Meat Has Been Said To Be The New Tobacco.</a:t>
            </a:r>
          </a:p>
        </p:txBody>
      </p:sp>
      <p:sp>
        <p:nvSpPr>
          <p:cNvPr id="3" name="Content Placeholder 2">
            <a:extLst>
              <a:ext uri="{FF2B5EF4-FFF2-40B4-BE49-F238E27FC236}">
                <a16:creationId xmlns:a16="http://schemas.microsoft.com/office/drawing/2014/main" xmlns="" id="{EDE09870-06D8-1349-8536-0D26B45926AD}"/>
              </a:ext>
            </a:extLst>
          </p:cNvPr>
          <p:cNvSpPr>
            <a:spLocks noGrp="1"/>
          </p:cNvSpPr>
          <p:nvPr>
            <p:ph sz="half" idx="1"/>
          </p:nvPr>
        </p:nvSpPr>
        <p:spPr>
          <a:xfrm>
            <a:off x="876300" y="2293494"/>
            <a:ext cx="5181600" cy="3569945"/>
          </a:xfrm>
        </p:spPr>
        <p:txBody>
          <a:bodyPr>
            <a:normAutofit/>
          </a:bodyPr>
          <a:lstStyle/>
          <a:p>
            <a:pPr marL="0" indent="0">
              <a:buNone/>
            </a:pPr>
            <a:r>
              <a:rPr lang="en-US" sz="5400" dirty="0"/>
              <a:t>Daily red meat consumption increases the risk of </a:t>
            </a:r>
            <a:r>
              <a:rPr lang="en-US" sz="5400" dirty="0" err="1"/>
              <a:t>BPH</a:t>
            </a:r>
            <a:r>
              <a:rPr lang="en-US" sz="5400" dirty="0"/>
              <a:t> by 38%.</a:t>
            </a:r>
          </a:p>
        </p:txBody>
      </p:sp>
      <p:pic>
        <p:nvPicPr>
          <p:cNvPr id="7" name="Content Placeholder 6">
            <a:extLst>
              <a:ext uri="{FF2B5EF4-FFF2-40B4-BE49-F238E27FC236}">
                <a16:creationId xmlns:a16="http://schemas.microsoft.com/office/drawing/2014/main" xmlns="" id="{4BCD65B9-5D7E-014B-A948-AB5BA7860E4A}"/>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276793"/>
            <a:ext cx="5181600" cy="34490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28461813-41CD-5F43-88CC-D77B93123870}"/>
              </a:ext>
            </a:extLst>
          </p:cNvPr>
          <p:cNvSpPr txBox="1"/>
          <p:nvPr/>
        </p:nvSpPr>
        <p:spPr>
          <a:xfrm>
            <a:off x="4539323" y="6488668"/>
            <a:ext cx="3113353" cy="369332"/>
          </a:xfrm>
          <a:prstGeom prst="rect">
            <a:avLst/>
          </a:prstGeom>
          <a:noFill/>
        </p:spPr>
        <p:txBody>
          <a:bodyPr wrap="none" rtlCol="0">
            <a:spAutoFit/>
          </a:bodyPr>
          <a:lstStyle/>
          <a:p>
            <a:r>
              <a:rPr lang="en-US" dirty="0"/>
              <a:t>Am J Epidemiol. 167(8):925-34.</a:t>
            </a:r>
          </a:p>
        </p:txBody>
      </p:sp>
    </p:spTree>
    <p:extLst>
      <p:ext uri="{BB962C8B-B14F-4D97-AF65-F5344CB8AC3E}">
        <p14:creationId xmlns:p14="http://schemas.microsoft.com/office/powerpoint/2010/main" val="2228785503"/>
      </p:ext>
    </p:extLst>
  </p:cSld>
  <p:clrMapOvr>
    <a:masterClrMapping/>
  </p:clrMapOvr>
  <p:transition xmlns:p14="http://schemas.microsoft.com/office/powerpoint/2010/mai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676A8081-47C5-FB46-AB18-78874276424D}"/>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0" y="-640404"/>
            <a:ext cx="12192000" cy="8138807"/>
          </a:xfrm>
        </p:spPr>
      </p:pic>
      <p:sp>
        <p:nvSpPr>
          <p:cNvPr id="2" name="Title 1">
            <a:extLst>
              <a:ext uri="{FF2B5EF4-FFF2-40B4-BE49-F238E27FC236}">
                <a16:creationId xmlns:a16="http://schemas.microsoft.com/office/drawing/2014/main" xmlns="" id="{366889CF-CEFF-6846-B79F-3C8B80029CCD}"/>
              </a:ext>
            </a:extLst>
          </p:cNvPr>
          <p:cNvSpPr>
            <a:spLocks noGrp="1"/>
          </p:cNvSpPr>
          <p:nvPr>
            <p:ph type="title"/>
          </p:nvPr>
        </p:nvSpPr>
        <p:spPr>
          <a:xfrm>
            <a:off x="838200" y="-43094"/>
            <a:ext cx="10515600" cy="1325563"/>
          </a:xfrm>
        </p:spPr>
        <p:txBody>
          <a:bodyPr/>
          <a:lstStyle/>
          <a:p>
            <a:r>
              <a:rPr lang="en-US" b="1" dirty="0">
                <a:solidFill>
                  <a:schemeClr val="bg1"/>
                </a:solidFill>
              </a:rPr>
              <a:t>Which came first? The chicken or the egg?</a:t>
            </a:r>
          </a:p>
        </p:txBody>
      </p:sp>
      <p:sp>
        <p:nvSpPr>
          <p:cNvPr id="3" name="Content Placeholder 2">
            <a:extLst>
              <a:ext uri="{FF2B5EF4-FFF2-40B4-BE49-F238E27FC236}">
                <a16:creationId xmlns:a16="http://schemas.microsoft.com/office/drawing/2014/main" xmlns="" id="{91DF5A63-30F0-A143-97B8-28F3D5BAF73C}"/>
              </a:ext>
            </a:extLst>
          </p:cNvPr>
          <p:cNvSpPr>
            <a:spLocks noGrp="1"/>
          </p:cNvSpPr>
          <p:nvPr>
            <p:ph sz="half" idx="1"/>
          </p:nvPr>
        </p:nvSpPr>
        <p:spPr>
          <a:xfrm>
            <a:off x="838200" y="1417406"/>
            <a:ext cx="6542314" cy="4351338"/>
          </a:xfrm>
        </p:spPr>
        <p:txBody>
          <a:bodyPr>
            <a:normAutofit/>
          </a:bodyPr>
          <a:lstStyle/>
          <a:p>
            <a:r>
              <a:rPr lang="en-US" sz="3600" b="1" dirty="0">
                <a:solidFill>
                  <a:schemeClr val="bg1"/>
                </a:solidFill>
              </a:rPr>
              <a:t>Eating poultry and eggs can increase </a:t>
            </a:r>
            <a:r>
              <a:rPr lang="en-US" sz="3600" b="1" dirty="0" err="1">
                <a:solidFill>
                  <a:schemeClr val="bg1"/>
                </a:solidFill>
              </a:rPr>
              <a:t>BPH</a:t>
            </a:r>
            <a:r>
              <a:rPr lang="en-US" sz="3600" b="1" dirty="0">
                <a:solidFill>
                  <a:schemeClr val="bg1"/>
                </a:solidFill>
              </a:rPr>
              <a:t> by ~40%.</a:t>
            </a:r>
          </a:p>
        </p:txBody>
      </p:sp>
      <p:sp>
        <p:nvSpPr>
          <p:cNvPr id="5" name="TextBox 4">
            <a:extLst>
              <a:ext uri="{FF2B5EF4-FFF2-40B4-BE49-F238E27FC236}">
                <a16:creationId xmlns:a16="http://schemas.microsoft.com/office/drawing/2014/main" xmlns="" id="{AF252893-2CAB-7845-B2E6-749450931EF7}"/>
              </a:ext>
            </a:extLst>
          </p:cNvPr>
          <p:cNvSpPr txBox="1"/>
          <p:nvPr/>
        </p:nvSpPr>
        <p:spPr>
          <a:xfrm>
            <a:off x="5072162" y="6488668"/>
            <a:ext cx="2047676" cy="369332"/>
          </a:xfrm>
          <a:prstGeom prst="rect">
            <a:avLst/>
          </a:prstGeom>
          <a:noFill/>
        </p:spPr>
        <p:txBody>
          <a:bodyPr wrap="none" rtlCol="0">
            <a:spAutoFit/>
          </a:bodyPr>
          <a:lstStyle/>
          <a:p>
            <a:r>
              <a:rPr lang="en-US" dirty="0">
                <a:solidFill>
                  <a:schemeClr val="bg1"/>
                </a:solidFill>
              </a:rPr>
              <a:t>Urology. 67(1):73-9.</a:t>
            </a:r>
          </a:p>
        </p:txBody>
      </p:sp>
    </p:spTree>
    <p:extLst>
      <p:ext uri="{BB962C8B-B14F-4D97-AF65-F5344CB8AC3E}">
        <p14:creationId xmlns:p14="http://schemas.microsoft.com/office/powerpoint/2010/main" val="156858649"/>
      </p:ext>
    </p:extLst>
  </p:cSld>
  <p:clrMapOvr>
    <a:masterClrMapping/>
  </p:clrMapOvr>
  <p:transition xmlns:p14="http://schemas.microsoft.com/office/powerpoint/2010/mai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B2D2E3-E5C3-284E-A2C6-9734B2C133A9}"/>
              </a:ext>
            </a:extLst>
          </p:cNvPr>
          <p:cNvSpPr>
            <a:spLocks noGrp="1"/>
          </p:cNvSpPr>
          <p:nvPr>
            <p:ph type="title"/>
          </p:nvPr>
        </p:nvSpPr>
        <p:spPr>
          <a:xfrm>
            <a:off x="342255" y="0"/>
            <a:ext cx="10515600" cy="1325563"/>
          </a:xfrm>
        </p:spPr>
        <p:txBody>
          <a:bodyPr/>
          <a:lstStyle/>
          <a:p>
            <a:r>
              <a:rPr lang="en-US" dirty="0"/>
              <a:t>Fat and </a:t>
            </a:r>
            <a:r>
              <a:rPr lang="en-US" dirty="0" err="1"/>
              <a:t>BPH</a:t>
            </a:r>
            <a:endParaRPr lang="en-US" dirty="0"/>
          </a:p>
        </p:txBody>
      </p:sp>
      <p:sp>
        <p:nvSpPr>
          <p:cNvPr id="3" name="Content Placeholder 2">
            <a:extLst>
              <a:ext uri="{FF2B5EF4-FFF2-40B4-BE49-F238E27FC236}">
                <a16:creationId xmlns:a16="http://schemas.microsoft.com/office/drawing/2014/main" xmlns="" id="{54C12DC4-99AD-574C-8B8B-7318DF1B4DD0}"/>
              </a:ext>
            </a:extLst>
          </p:cNvPr>
          <p:cNvSpPr>
            <a:spLocks noGrp="1"/>
          </p:cNvSpPr>
          <p:nvPr>
            <p:ph sz="half" idx="1"/>
          </p:nvPr>
        </p:nvSpPr>
        <p:spPr>
          <a:xfrm>
            <a:off x="342255" y="1460500"/>
            <a:ext cx="5181600" cy="4351338"/>
          </a:xfrm>
        </p:spPr>
        <p:txBody>
          <a:bodyPr>
            <a:noAutofit/>
          </a:bodyPr>
          <a:lstStyle/>
          <a:p>
            <a:pPr marL="0" indent="0">
              <a:buNone/>
            </a:pPr>
            <a:r>
              <a:rPr lang="en-US" dirty="0"/>
              <a:t>High fat diets increase prostate inflammation and </a:t>
            </a:r>
            <a:r>
              <a:rPr lang="en-US" dirty="0" err="1"/>
              <a:t>BPH</a:t>
            </a:r>
            <a:r>
              <a:rPr lang="en-US" dirty="0"/>
              <a:t>: </a:t>
            </a:r>
          </a:p>
          <a:p>
            <a:r>
              <a:rPr lang="en-US" dirty="0"/>
              <a:t>20% for vegetable fats/oils.</a:t>
            </a:r>
          </a:p>
          <a:p>
            <a:r>
              <a:rPr lang="en-US" dirty="0"/>
              <a:t>27% for polyunsaturated fat.</a:t>
            </a:r>
          </a:p>
          <a:p>
            <a:r>
              <a:rPr lang="en-US" dirty="0"/>
              <a:t>31% for total fat. </a:t>
            </a:r>
          </a:p>
          <a:p>
            <a:r>
              <a:rPr lang="en-US" dirty="0"/>
              <a:t>32% for fish oils (EPA, </a:t>
            </a:r>
            <a:r>
              <a:rPr lang="en-US" dirty="0" err="1"/>
              <a:t>DHA</a:t>
            </a:r>
            <a:r>
              <a:rPr lang="en-US" dirty="0"/>
              <a:t>). </a:t>
            </a:r>
          </a:p>
          <a:p>
            <a:pPr marL="0" indent="0">
              <a:buNone/>
            </a:pPr>
            <a:r>
              <a:rPr lang="en-US" dirty="0"/>
              <a:t>Omega-3s found in vegetable sources like flaxseed lowers the risk of </a:t>
            </a:r>
            <a:r>
              <a:rPr lang="en-US" dirty="0" err="1"/>
              <a:t>BPH</a:t>
            </a:r>
            <a:r>
              <a:rPr lang="en-US" dirty="0"/>
              <a:t>.</a:t>
            </a:r>
          </a:p>
          <a:p>
            <a:endParaRPr lang="en-US" dirty="0"/>
          </a:p>
        </p:txBody>
      </p:sp>
      <p:pic>
        <p:nvPicPr>
          <p:cNvPr id="7" name="Content Placeholder 6">
            <a:extLst>
              <a:ext uri="{FF2B5EF4-FFF2-40B4-BE49-F238E27FC236}">
                <a16:creationId xmlns:a16="http://schemas.microsoft.com/office/drawing/2014/main" xmlns="" id="{9EFFEC3C-28C2-1946-8473-0326E042DE8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705737" y="1611821"/>
            <a:ext cx="6044342" cy="40295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E21D6073-A58A-A34E-AB36-E79DFE8D5C59}"/>
              </a:ext>
            </a:extLst>
          </p:cNvPr>
          <p:cNvSpPr txBox="1"/>
          <p:nvPr/>
        </p:nvSpPr>
        <p:spPr>
          <a:xfrm>
            <a:off x="4539323" y="6488668"/>
            <a:ext cx="3113353" cy="369332"/>
          </a:xfrm>
          <a:prstGeom prst="rect">
            <a:avLst/>
          </a:prstGeom>
          <a:noFill/>
        </p:spPr>
        <p:txBody>
          <a:bodyPr wrap="none" rtlCol="0">
            <a:spAutoFit/>
          </a:bodyPr>
          <a:lstStyle/>
          <a:p>
            <a:r>
              <a:rPr lang="en-US" dirty="0"/>
              <a:t>Am J Epidemiol. 167(8):925-34.</a:t>
            </a:r>
          </a:p>
        </p:txBody>
      </p:sp>
    </p:spTree>
    <p:extLst>
      <p:ext uri="{BB962C8B-B14F-4D97-AF65-F5344CB8AC3E}">
        <p14:creationId xmlns:p14="http://schemas.microsoft.com/office/powerpoint/2010/main" val="409857160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8501CB-7F6C-4846-BB91-6F4450968081}"/>
              </a:ext>
            </a:extLst>
          </p:cNvPr>
          <p:cNvSpPr>
            <a:spLocks noGrp="1"/>
          </p:cNvSpPr>
          <p:nvPr>
            <p:ph type="title"/>
          </p:nvPr>
        </p:nvSpPr>
        <p:spPr>
          <a:xfrm>
            <a:off x="233766" y="148149"/>
            <a:ext cx="10515600" cy="1325563"/>
          </a:xfrm>
        </p:spPr>
        <p:txBody>
          <a:bodyPr/>
          <a:lstStyle/>
          <a:p>
            <a:r>
              <a:rPr lang="en-US" dirty="0"/>
              <a:t>Gut Prostate Axis</a:t>
            </a:r>
          </a:p>
        </p:txBody>
      </p:sp>
      <p:sp>
        <p:nvSpPr>
          <p:cNvPr id="3" name="Content Placeholder 2">
            <a:extLst>
              <a:ext uri="{FF2B5EF4-FFF2-40B4-BE49-F238E27FC236}">
                <a16:creationId xmlns:a16="http://schemas.microsoft.com/office/drawing/2014/main" xmlns="" id="{DE0D1BCD-1644-004D-B30B-0314847DE649}"/>
              </a:ext>
            </a:extLst>
          </p:cNvPr>
          <p:cNvSpPr>
            <a:spLocks noGrp="1"/>
          </p:cNvSpPr>
          <p:nvPr>
            <p:ph sz="half" idx="1"/>
          </p:nvPr>
        </p:nvSpPr>
        <p:spPr>
          <a:xfrm>
            <a:off x="233766" y="1978701"/>
            <a:ext cx="5181600" cy="3621521"/>
          </a:xfrm>
        </p:spPr>
        <p:txBody>
          <a:bodyPr>
            <a:normAutofit/>
          </a:bodyPr>
          <a:lstStyle/>
          <a:p>
            <a:pPr marL="0" indent="0">
              <a:buNone/>
            </a:pPr>
            <a:r>
              <a:rPr lang="en-US" sz="4000" dirty="0"/>
              <a:t>A high-fat diet nurtures bacteria in the gut that elevate hormones responsible for prostate hyperplasia. </a:t>
            </a:r>
          </a:p>
        </p:txBody>
      </p:sp>
      <p:pic>
        <p:nvPicPr>
          <p:cNvPr id="7" name="Content Placeholder 6">
            <a:extLst>
              <a:ext uri="{FF2B5EF4-FFF2-40B4-BE49-F238E27FC236}">
                <a16:creationId xmlns:a16="http://schemas.microsoft.com/office/drawing/2014/main" xmlns="" id="{0A726260-1B2F-C54E-A560-421F88B48242}"/>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634858" y="1673817"/>
            <a:ext cx="6067475" cy="38996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57FD99D5-166C-2644-BDD3-C05B3B72FB18}"/>
              </a:ext>
            </a:extLst>
          </p:cNvPr>
          <p:cNvSpPr txBox="1"/>
          <p:nvPr/>
        </p:nvSpPr>
        <p:spPr>
          <a:xfrm>
            <a:off x="3999400" y="6488668"/>
            <a:ext cx="4193199" cy="369332"/>
          </a:xfrm>
          <a:prstGeom prst="rect">
            <a:avLst/>
          </a:prstGeom>
          <a:noFill/>
        </p:spPr>
        <p:txBody>
          <a:bodyPr wrap="none" rtlCol="0">
            <a:spAutoFit/>
          </a:bodyPr>
          <a:lstStyle/>
          <a:p>
            <a:r>
              <a:rPr lang="en-US" dirty="0"/>
              <a:t>Front Cell Dev Biol. 2021 Jun 24;9:615928. </a:t>
            </a:r>
          </a:p>
        </p:txBody>
      </p:sp>
    </p:spTree>
    <p:extLst>
      <p:ext uri="{BB962C8B-B14F-4D97-AF65-F5344CB8AC3E}">
        <p14:creationId xmlns:p14="http://schemas.microsoft.com/office/powerpoint/2010/main" val="3360206039"/>
      </p:ext>
    </p:extLst>
  </p:cSld>
  <p:clrMapOvr>
    <a:masterClrMapping/>
  </p:clrMapOvr>
  <p:transition xmlns:p14="http://schemas.microsoft.com/office/powerpoint/2010/mai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F836B-49D3-5244-A203-A0DFAEA9A2BD}"/>
              </a:ext>
            </a:extLst>
          </p:cNvPr>
          <p:cNvSpPr>
            <a:spLocks noGrp="1"/>
          </p:cNvSpPr>
          <p:nvPr>
            <p:ph type="title"/>
          </p:nvPr>
        </p:nvSpPr>
        <p:spPr/>
        <p:txBody>
          <a:bodyPr>
            <a:normAutofit/>
          </a:bodyPr>
          <a:lstStyle/>
          <a:p>
            <a:r>
              <a:rPr lang="en-US" dirty="0"/>
              <a:t>Of Butter, Margarine And Cooking Oils</a:t>
            </a:r>
          </a:p>
        </p:txBody>
      </p:sp>
      <p:pic>
        <p:nvPicPr>
          <p:cNvPr id="6" name="Content Placeholder 5">
            <a:extLst>
              <a:ext uri="{FF2B5EF4-FFF2-40B4-BE49-F238E27FC236}">
                <a16:creationId xmlns:a16="http://schemas.microsoft.com/office/drawing/2014/main" xmlns="" id="{39E91845-B652-A040-A63F-40FEE6693793}"/>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56327" y="1921789"/>
            <a:ext cx="5600055" cy="42000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xmlns="" id="{4273E19E-9AC8-F248-B35E-40272C34E526}"/>
              </a:ext>
            </a:extLst>
          </p:cNvPr>
          <p:cNvSpPr>
            <a:spLocks noGrp="1"/>
          </p:cNvSpPr>
          <p:nvPr>
            <p:ph sz="half" idx="2"/>
          </p:nvPr>
        </p:nvSpPr>
        <p:spPr>
          <a:xfrm>
            <a:off x="6726264" y="3312825"/>
            <a:ext cx="4627536" cy="2864137"/>
          </a:xfrm>
        </p:spPr>
        <p:txBody>
          <a:bodyPr>
            <a:normAutofit/>
          </a:bodyPr>
          <a:lstStyle/>
          <a:p>
            <a:r>
              <a:rPr lang="en-US" sz="3600" dirty="0"/>
              <a:t>All Instigators Of </a:t>
            </a:r>
            <a:r>
              <a:rPr lang="en-US" sz="3600" dirty="0" err="1"/>
              <a:t>BPH</a:t>
            </a:r>
            <a:r>
              <a:rPr lang="en-US" sz="3600" dirty="0"/>
              <a:t>.</a:t>
            </a:r>
          </a:p>
        </p:txBody>
      </p:sp>
      <p:sp>
        <p:nvSpPr>
          <p:cNvPr id="7" name="TextBox 6">
            <a:extLst>
              <a:ext uri="{FF2B5EF4-FFF2-40B4-BE49-F238E27FC236}">
                <a16:creationId xmlns:a16="http://schemas.microsoft.com/office/drawing/2014/main" xmlns="" id="{E8B423F7-56A4-DA44-8637-43A16CD5C138}"/>
              </a:ext>
            </a:extLst>
          </p:cNvPr>
          <p:cNvSpPr txBox="1"/>
          <p:nvPr/>
        </p:nvSpPr>
        <p:spPr>
          <a:xfrm>
            <a:off x="4481455" y="6488668"/>
            <a:ext cx="3229089" cy="369332"/>
          </a:xfrm>
          <a:prstGeom prst="rect">
            <a:avLst/>
          </a:prstGeom>
          <a:noFill/>
        </p:spPr>
        <p:txBody>
          <a:bodyPr wrap="none" rtlCol="0">
            <a:spAutoFit/>
          </a:bodyPr>
          <a:lstStyle/>
          <a:p>
            <a:r>
              <a:rPr lang="en-US" dirty="0"/>
              <a:t>Urology. 1999 Aug;54(2):284-90.</a:t>
            </a:r>
          </a:p>
        </p:txBody>
      </p:sp>
    </p:spTree>
    <p:extLst>
      <p:ext uri="{BB962C8B-B14F-4D97-AF65-F5344CB8AC3E}">
        <p14:creationId xmlns:p14="http://schemas.microsoft.com/office/powerpoint/2010/main" val="3690438081"/>
      </p:ext>
    </p:extLst>
  </p:cSld>
  <p:clrMapOvr>
    <a:masterClrMapping/>
  </p:clrMapOvr>
  <p:transition xmlns:p14="http://schemas.microsoft.com/office/powerpoint/2010/mai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CB931-1260-E749-B429-8D09FD96DAA3}"/>
              </a:ext>
            </a:extLst>
          </p:cNvPr>
          <p:cNvSpPr>
            <a:spLocks noGrp="1"/>
          </p:cNvSpPr>
          <p:nvPr>
            <p:ph type="title"/>
          </p:nvPr>
        </p:nvSpPr>
        <p:spPr/>
        <p:txBody>
          <a:bodyPr/>
          <a:lstStyle/>
          <a:p>
            <a:r>
              <a:rPr lang="en-US" dirty="0"/>
              <a:t>Animal Fat</a:t>
            </a:r>
          </a:p>
        </p:txBody>
      </p:sp>
      <p:sp>
        <p:nvSpPr>
          <p:cNvPr id="3" name="Content Placeholder 2">
            <a:extLst>
              <a:ext uri="{FF2B5EF4-FFF2-40B4-BE49-F238E27FC236}">
                <a16:creationId xmlns:a16="http://schemas.microsoft.com/office/drawing/2014/main" xmlns="" id="{BD7B0E59-5298-FE4D-9159-C1204D135455}"/>
              </a:ext>
            </a:extLst>
          </p:cNvPr>
          <p:cNvSpPr>
            <a:spLocks noGrp="1"/>
          </p:cNvSpPr>
          <p:nvPr>
            <p:ph sz="half" idx="1"/>
          </p:nvPr>
        </p:nvSpPr>
        <p:spPr/>
        <p:txBody>
          <a:bodyPr>
            <a:normAutofit/>
          </a:bodyPr>
          <a:lstStyle/>
          <a:p>
            <a:pPr marL="0" indent="0">
              <a:buNone/>
            </a:pPr>
            <a:r>
              <a:rPr lang="en-US" dirty="0"/>
              <a:t>Consumption of a diet rich in animal fat not only causes obesity, impaired glucose tolerance, and insulin resistance, but also act directly on the prostate to induce hyperplastic and neoplastic growth contributing to prostate cancer progression and </a:t>
            </a:r>
            <a:r>
              <a:rPr lang="en-US" dirty="0" err="1"/>
              <a:t>BPH</a:t>
            </a:r>
            <a:r>
              <a:rPr lang="en-US" dirty="0"/>
              <a:t> by creating a pro-inflammatory environment. </a:t>
            </a:r>
          </a:p>
        </p:txBody>
      </p:sp>
      <p:pic>
        <p:nvPicPr>
          <p:cNvPr id="7" name="Content Placeholder 6">
            <a:extLst>
              <a:ext uri="{FF2B5EF4-FFF2-40B4-BE49-F238E27FC236}">
                <a16:creationId xmlns:a16="http://schemas.microsoft.com/office/drawing/2014/main" xmlns="" id="{A625828F-227A-664A-8B8A-C1E8C79F9933}"/>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400800" y="1859797"/>
            <a:ext cx="4669050" cy="38686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F80CFD85-4DD7-E942-BCDA-73AC2E392D9B}"/>
              </a:ext>
            </a:extLst>
          </p:cNvPr>
          <p:cNvSpPr txBox="1"/>
          <p:nvPr/>
        </p:nvSpPr>
        <p:spPr>
          <a:xfrm>
            <a:off x="4501332" y="6488668"/>
            <a:ext cx="3189335" cy="369332"/>
          </a:xfrm>
          <a:prstGeom prst="rect">
            <a:avLst/>
          </a:prstGeom>
          <a:noFill/>
        </p:spPr>
        <p:txBody>
          <a:bodyPr wrap="none" rtlCol="0">
            <a:spAutoFit/>
          </a:bodyPr>
          <a:lstStyle/>
          <a:p>
            <a:r>
              <a:rPr lang="en-US" dirty="0"/>
              <a:t>Nat </a:t>
            </a:r>
            <a:r>
              <a:rPr lang="en-US" dirty="0" err="1"/>
              <a:t>Clin</a:t>
            </a:r>
            <a:r>
              <a:rPr lang="en-US" dirty="0"/>
              <a:t> </a:t>
            </a:r>
            <a:r>
              <a:rPr lang="en-US" dirty="0" err="1"/>
              <a:t>Pract</a:t>
            </a:r>
            <a:r>
              <a:rPr lang="en-US" dirty="0"/>
              <a:t> Urol. 6:128–131.</a:t>
            </a:r>
          </a:p>
        </p:txBody>
      </p:sp>
    </p:spTree>
    <p:extLst>
      <p:ext uri="{BB962C8B-B14F-4D97-AF65-F5344CB8AC3E}">
        <p14:creationId xmlns:p14="http://schemas.microsoft.com/office/powerpoint/2010/main" val="2755299419"/>
      </p:ext>
    </p:extLst>
  </p:cSld>
  <p:clrMapOvr>
    <a:masterClrMapping/>
  </p:clrMapOvr>
  <p:transition xmlns:p14="http://schemas.microsoft.com/office/powerpoint/2010/mai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844CFE-FF8C-A041-A157-F9276E4E28F2}"/>
              </a:ext>
            </a:extLst>
          </p:cNvPr>
          <p:cNvSpPr>
            <a:spLocks noGrp="1"/>
          </p:cNvSpPr>
          <p:nvPr>
            <p:ph type="title"/>
          </p:nvPr>
        </p:nvSpPr>
        <p:spPr>
          <a:xfrm>
            <a:off x="658207" y="365125"/>
            <a:ext cx="10695593" cy="1325563"/>
          </a:xfrm>
        </p:spPr>
        <p:txBody>
          <a:bodyPr>
            <a:normAutofit/>
          </a:bodyPr>
          <a:lstStyle/>
          <a:p>
            <a:r>
              <a:rPr lang="en-US" sz="6600" dirty="0"/>
              <a:t>Fish Oil Increases </a:t>
            </a:r>
            <a:r>
              <a:rPr lang="en-US" sz="6600" dirty="0" err="1"/>
              <a:t>BPH</a:t>
            </a:r>
            <a:endParaRPr lang="en-US" sz="6600" dirty="0"/>
          </a:p>
        </p:txBody>
      </p:sp>
      <p:sp>
        <p:nvSpPr>
          <p:cNvPr id="3" name="Content Placeholder 2">
            <a:extLst>
              <a:ext uri="{FF2B5EF4-FFF2-40B4-BE49-F238E27FC236}">
                <a16:creationId xmlns:a16="http://schemas.microsoft.com/office/drawing/2014/main" xmlns="" id="{8F7E530D-B4D1-434C-BA04-4F327E2588E2}"/>
              </a:ext>
            </a:extLst>
          </p:cNvPr>
          <p:cNvSpPr>
            <a:spLocks noGrp="1"/>
          </p:cNvSpPr>
          <p:nvPr>
            <p:ph sz="half" idx="1"/>
          </p:nvPr>
        </p:nvSpPr>
        <p:spPr>
          <a:xfrm>
            <a:off x="787608" y="2170399"/>
            <a:ext cx="5270292" cy="4351338"/>
          </a:xfrm>
        </p:spPr>
        <p:txBody>
          <a:bodyPr>
            <a:normAutofit/>
          </a:bodyPr>
          <a:lstStyle/>
          <a:p>
            <a:pPr marL="0" indent="0">
              <a:buNone/>
            </a:pPr>
            <a:r>
              <a:rPr lang="en-US" sz="3800" dirty="0" err="1"/>
              <a:t>BPH</a:t>
            </a:r>
            <a:r>
              <a:rPr lang="en-US" sz="3800" dirty="0"/>
              <a:t> risk increases with intake of: </a:t>
            </a:r>
          </a:p>
          <a:p>
            <a:r>
              <a:rPr lang="en-US" sz="3800" dirty="0" err="1"/>
              <a:t>Eicosapentaenoic</a:t>
            </a:r>
            <a:r>
              <a:rPr lang="en-US" sz="3800" dirty="0"/>
              <a:t> (EPA), </a:t>
            </a:r>
          </a:p>
          <a:p>
            <a:r>
              <a:rPr lang="en-US" sz="3800" dirty="0"/>
              <a:t>Docosahexaenoic (</a:t>
            </a:r>
            <a:r>
              <a:rPr lang="en-US" sz="3800" dirty="0" err="1"/>
              <a:t>DHA</a:t>
            </a:r>
            <a:r>
              <a:rPr lang="en-US" sz="3800" dirty="0"/>
              <a:t>), </a:t>
            </a:r>
          </a:p>
          <a:p>
            <a:r>
              <a:rPr lang="en-US" sz="3800" dirty="0"/>
              <a:t>Arachidonic acids. </a:t>
            </a:r>
          </a:p>
        </p:txBody>
      </p:sp>
      <p:pic>
        <p:nvPicPr>
          <p:cNvPr id="6" name="Content Placeholder 5">
            <a:extLst>
              <a:ext uri="{FF2B5EF4-FFF2-40B4-BE49-F238E27FC236}">
                <a16:creationId xmlns:a16="http://schemas.microsoft.com/office/drawing/2014/main" xmlns="" id="{09F129BA-B95C-E741-B932-C557459C5DB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57900" y="1903751"/>
            <a:ext cx="5494314" cy="36571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xmlns="" id="{D947A912-4967-B448-BD92-8942CD915158}"/>
              </a:ext>
            </a:extLst>
          </p:cNvPr>
          <p:cNvSpPr txBox="1"/>
          <p:nvPr/>
        </p:nvSpPr>
        <p:spPr>
          <a:xfrm>
            <a:off x="1109272" y="6488668"/>
            <a:ext cx="2868927" cy="369332"/>
          </a:xfrm>
          <a:prstGeom prst="rect">
            <a:avLst/>
          </a:prstGeom>
          <a:noFill/>
        </p:spPr>
        <p:txBody>
          <a:bodyPr wrap="none" rtlCol="0">
            <a:spAutoFit/>
          </a:bodyPr>
          <a:lstStyle/>
          <a:p>
            <a:r>
              <a:rPr lang="en-US" dirty="0"/>
              <a:t>Am J </a:t>
            </a:r>
            <a:r>
              <a:rPr lang="en-US" dirty="0" err="1"/>
              <a:t>Clin</a:t>
            </a:r>
            <a:r>
              <a:rPr lang="en-US" dirty="0"/>
              <a:t> </a:t>
            </a:r>
            <a:r>
              <a:rPr lang="en-US" dirty="0" err="1"/>
              <a:t>Nutr</a:t>
            </a:r>
            <a:r>
              <a:rPr lang="en-US" dirty="0"/>
              <a:t>. 75(4):689-97.</a:t>
            </a:r>
          </a:p>
        </p:txBody>
      </p:sp>
    </p:spTree>
    <p:extLst>
      <p:ext uri="{BB962C8B-B14F-4D97-AF65-F5344CB8AC3E}">
        <p14:creationId xmlns:p14="http://schemas.microsoft.com/office/powerpoint/2010/main" val="2016703049"/>
      </p:ext>
    </p:extLst>
  </p:cSld>
  <p:clrMapOvr>
    <a:masterClrMapping/>
  </p:clrMapOvr>
  <p:transition xmlns:p14="http://schemas.microsoft.com/office/powerpoint/2010/mai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5DF98-5E1D-274E-A4FC-050CAB6FA7ED}"/>
              </a:ext>
            </a:extLst>
          </p:cNvPr>
          <p:cNvSpPr>
            <a:spLocks noGrp="1"/>
          </p:cNvSpPr>
          <p:nvPr>
            <p:ph type="title"/>
          </p:nvPr>
        </p:nvSpPr>
        <p:spPr/>
        <p:txBody>
          <a:bodyPr/>
          <a:lstStyle/>
          <a:p>
            <a:r>
              <a:rPr lang="en-US" dirty="0"/>
              <a:t>Is your Cholesterol up?</a:t>
            </a:r>
          </a:p>
        </p:txBody>
      </p:sp>
      <p:sp>
        <p:nvSpPr>
          <p:cNvPr id="3" name="Content Placeholder 2">
            <a:extLst>
              <a:ext uri="{FF2B5EF4-FFF2-40B4-BE49-F238E27FC236}">
                <a16:creationId xmlns:a16="http://schemas.microsoft.com/office/drawing/2014/main" xmlns="" id="{42CE0CA6-0005-1A4C-9A98-7B046ECC1A28}"/>
              </a:ext>
            </a:extLst>
          </p:cNvPr>
          <p:cNvSpPr>
            <a:spLocks noGrp="1"/>
          </p:cNvSpPr>
          <p:nvPr>
            <p:ph sz="half" idx="1"/>
          </p:nvPr>
        </p:nvSpPr>
        <p:spPr>
          <a:xfrm>
            <a:off x="876300" y="1963711"/>
            <a:ext cx="5181600" cy="3268871"/>
          </a:xfrm>
        </p:spPr>
        <p:txBody>
          <a:bodyPr>
            <a:normAutofit/>
          </a:bodyPr>
          <a:lstStyle/>
          <a:p>
            <a:pPr>
              <a:lnSpc>
                <a:spcPct val="150000"/>
              </a:lnSpc>
            </a:pPr>
            <a:r>
              <a:rPr lang="en-US" sz="3200" dirty="0"/>
              <a:t>So will be your risk of </a:t>
            </a:r>
            <a:r>
              <a:rPr lang="en-US" sz="3200" dirty="0" err="1"/>
              <a:t>BPH</a:t>
            </a:r>
            <a:r>
              <a:rPr lang="en-US" sz="3200" dirty="0"/>
              <a:t>!</a:t>
            </a:r>
          </a:p>
          <a:p>
            <a:pPr>
              <a:lnSpc>
                <a:spcPct val="150000"/>
              </a:lnSpc>
            </a:pPr>
            <a:r>
              <a:rPr lang="en-US" sz="3200" dirty="0"/>
              <a:t>Hyperlipidemia is associated with an increased risk of clinical </a:t>
            </a:r>
            <a:r>
              <a:rPr lang="en-US" sz="3200" dirty="0" err="1"/>
              <a:t>BPH</a:t>
            </a:r>
            <a:r>
              <a:rPr lang="en-US" sz="3200" dirty="0"/>
              <a:t>.</a:t>
            </a:r>
          </a:p>
        </p:txBody>
      </p:sp>
      <p:sp>
        <p:nvSpPr>
          <p:cNvPr id="4" name="Content Placeholder 3">
            <a:extLst>
              <a:ext uri="{FF2B5EF4-FFF2-40B4-BE49-F238E27FC236}">
                <a16:creationId xmlns:a16="http://schemas.microsoft.com/office/drawing/2014/main" xmlns="" id="{8F9A8FD6-0CE6-0544-A9F8-8C6219C921F9}"/>
              </a:ext>
            </a:extLst>
          </p:cNvPr>
          <p:cNvSpPr>
            <a:spLocks noGrp="1"/>
          </p:cNvSpPr>
          <p:nvPr>
            <p:ph sz="half" idx="2"/>
          </p:nvPr>
        </p:nvSpPr>
        <p:spPr/>
        <p:txBody>
          <a:bodyPr/>
          <a:lstStyle/>
          <a:p>
            <a:endParaRPr lang="en-US" dirty="0"/>
          </a:p>
        </p:txBody>
      </p:sp>
      <p:sp>
        <p:nvSpPr>
          <p:cNvPr id="5" name="TextBox 4">
            <a:extLst>
              <a:ext uri="{FF2B5EF4-FFF2-40B4-BE49-F238E27FC236}">
                <a16:creationId xmlns:a16="http://schemas.microsoft.com/office/drawing/2014/main" xmlns="" id="{CCC31E24-B8A9-E348-9843-A68B6AB3FEA7}"/>
              </a:ext>
            </a:extLst>
          </p:cNvPr>
          <p:cNvSpPr txBox="1"/>
          <p:nvPr/>
        </p:nvSpPr>
        <p:spPr>
          <a:xfrm>
            <a:off x="4867587" y="6354305"/>
            <a:ext cx="2456826" cy="369332"/>
          </a:xfrm>
          <a:prstGeom prst="rect">
            <a:avLst/>
          </a:prstGeom>
          <a:noFill/>
        </p:spPr>
        <p:txBody>
          <a:bodyPr wrap="none" rtlCol="0">
            <a:spAutoFit/>
          </a:bodyPr>
          <a:lstStyle/>
          <a:p>
            <a:r>
              <a:rPr lang="en-US" dirty="0"/>
              <a:t>Prostate. 78(2):113-120.</a:t>
            </a:r>
          </a:p>
        </p:txBody>
      </p:sp>
      <p:pic>
        <p:nvPicPr>
          <p:cNvPr id="6" name="Picture 6" descr="sugar">
            <a:extLst>
              <a:ext uri="{FF2B5EF4-FFF2-40B4-BE49-F238E27FC236}">
                <a16:creationId xmlns:a16="http://schemas.microsoft.com/office/drawing/2014/main" xmlns="" id="{2554D90F-6223-584E-9B8A-0865ED7B397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417057">
            <a:off x="6384327" y="1363849"/>
            <a:ext cx="4717625" cy="45565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81781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E978F-12DA-BA45-903D-A752B851FDBB}"/>
              </a:ext>
            </a:extLst>
          </p:cNvPr>
          <p:cNvSpPr>
            <a:spLocks noGrp="1"/>
          </p:cNvSpPr>
          <p:nvPr>
            <p:ph type="title"/>
          </p:nvPr>
        </p:nvSpPr>
        <p:spPr>
          <a:xfrm>
            <a:off x="838200" y="-190047"/>
            <a:ext cx="10515600" cy="1325563"/>
          </a:xfrm>
        </p:spPr>
        <p:txBody>
          <a:bodyPr/>
          <a:lstStyle/>
          <a:p>
            <a:r>
              <a:rPr lang="en-US" dirty="0"/>
              <a:t>Beans or Beef?</a:t>
            </a:r>
          </a:p>
        </p:txBody>
      </p:sp>
      <p:sp>
        <p:nvSpPr>
          <p:cNvPr id="3" name="Content Placeholder 2">
            <a:extLst>
              <a:ext uri="{FF2B5EF4-FFF2-40B4-BE49-F238E27FC236}">
                <a16:creationId xmlns:a16="http://schemas.microsoft.com/office/drawing/2014/main" xmlns="" id="{0C81BCC6-48E7-AA4B-B118-4CBCAEA9D9EC}"/>
              </a:ext>
            </a:extLst>
          </p:cNvPr>
          <p:cNvSpPr>
            <a:spLocks noGrp="1"/>
          </p:cNvSpPr>
          <p:nvPr>
            <p:ph sz="half" idx="1"/>
          </p:nvPr>
        </p:nvSpPr>
        <p:spPr>
          <a:xfrm>
            <a:off x="854528" y="829582"/>
            <a:ext cx="10738757" cy="4351338"/>
          </a:xfrm>
        </p:spPr>
        <p:txBody>
          <a:bodyPr>
            <a:normAutofit/>
          </a:bodyPr>
          <a:lstStyle/>
          <a:p>
            <a:r>
              <a:rPr lang="en-US" sz="3200" dirty="0"/>
              <a:t>Not all protein is created equal. </a:t>
            </a:r>
          </a:p>
          <a:p>
            <a:r>
              <a:rPr lang="en-US" sz="3200" dirty="0"/>
              <a:t>A diet rich in vegetable protein and low in animal protein helps control </a:t>
            </a:r>
            <a:r>
              <a:rPr lang="en-US" sz="3200" dirty="0" err="1"/>
              <a:t>BPH</a:t>
            </a:r>
            <a:r>
              <a:rPr lang="en-US" sz="3200" dirty="0"/>
              <a:t>.</a:t>
            </a:r>
          </a:p>
        </p:txBody>
      </p:sp>
      <p:pic>
        <p:nvPicPr>
          <p:cNvPr id="7" name="Content Placeholder 6">
            <a:extLst>
              <a:ext uri="{FF2B5EF4-FFF2-40B4-BE49-F238E27FC236}">
                <a16:creationId xmlns:a16="http://schemas.microsoft.com/office/drawing/2014/main" xmlns="" id="{E61D631E-7B67-AE45-BC05-78C56D3DBFE5}"/>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963387" y="2220688"/>
            <a:ext cx="4374984" cy="4374984"/>
          </a:xfrm>
          <a:prstGeom prst="ellipse">
            <a:avLst/>
          </a:prstGeom>
          <a:ln>
            <a:noFill/>
          </a:ln>
          <a:effectLst>
            <a:softEdge rad="112500"/>
          </a:effectLst>
        </p:spPr>
      </p:pic>
      <p:sp>
        <p:nvSpPr>
          <p:cNvPr id="5" name="TextBox 4">
            <a:extLst>
              <a:ext uri="{FF2B5EF4-FFF2-40B4-BE49-F238E27FC236}">
                <a16:creationId xmlns:a16="http://schemas.microsoft.com/office/drawing/2014/main" xmlns="" id="{52786B89-662A-C44A-AC7B-CBFDB502B91C}"/>
              </a:ext>
            </a:extLst>
          </p:cNvPr>
          <p:cNvSpPr txBox="1"/>
          <p:nvPr/>
        </p:nvSpPr>
        <p:spPr>
          <a:xfrm>
            <a:off x="4793720" y="6488668"/>
            <a:ext cx="2604559" cy="369332"/>
          </a:xfrm>
          <a:prstGeom prst="rect">
            <a:avLst/>
          </a:prstGeom>
          <a:noFill/>
        </p:spPr>
        <p:txBody>
          <a:bodyPr wrap="none" rtlCol="0">
            <a:spAutoFit/>
          </a:bodyPr>
          <a:lstStyle/>
          <a:p>
            <a:r>
              <a:rPr lang="en-US" dirty="0" err="1"/>
              <a:t>Clin</a:t>
            </a:r>
            <a:r>
              <a:rPr lang="en-US" dirty="0"/>
              <a:t> </a:t>
            </a:r>
            <a:r>
              <a:rPr lang="en-US" dirty="0" err="1"/>
              <a:t>Nutr</a:t>
            </a:r>
            <a:r>
              <a:rPr lang="en-US" dirty="0"/>
              <a:t> </a:t>
            </a:r>
            <a:r>
              <a:rPr lang="en-US" dirty="0" err="1"/>
              <a:t>ESPEN</a:t>
            </a:r>
            <a:r>
              <a:rPr lang="en-US" dirty="0"/>
              <a:t>. 33:5-11. </a:t>
            </a:r>
          </a:p>
        </p:txBody>
      </p:sp>
      <p:pic>
        <p:nvPicPr>
          <p:cNvPr id="9" name="Picture 8">
            <a:extLst>
              <a:ext uri="{FF2B5EF4-FFF2-40B4-BE49-F238E27FC236}">
                <a16:creationId xmlns:a16="http://schemas.microsoft.com/office/drawing/2014/main" xmlns="" id="{890D9845-C004-CE45-AB76-C613C560C9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10466" y="3081132"/>
            <a:ext cx="4058861" cy="2843073"/>
          </a:xfrm>
          <a:prstGeom prst="ellipse">
            <a:avLst/>
          </a:prstGeom>
          <a:ln>
            <a:noFill/>
          </a:ln>
          <a:effectLst>
            <a:softEdge rad="112500"/>
          </a:effectLst>
        </p:spPr>
      </p:pic>
    </p:spTree>
    <p:extLst>
      <p:ext uri="{BB962C8B-B14F-4D97-AF65-F5344CB8AC3E}">
        <p14:creationId xmlns:p14="http://schemas.microsoft.com/office/powerpoint/2010/main" val="218255095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023DB12-5499-1A4F-99CF-9DB00D0F060C}"/>
              </a:ext>
            </a:extLst>
          </p:cNvPr>
          <p:cNvPicPr>
            <a:picLocks noChangeAspect="1"/>
          </p:cNvPicPr>
          <p:nvPr/>
        </p:nvPicPr>
        <p:blipFill>
          <a:blip r:embed="rId3"/>
          <a:stretch>
            <a:fillRect/>
          </a:stretch>
        </p:blipFill>
        <p:spPr>
          <a:xfrm>
            <a:off x="1142177" y="1778604"/>
            <a:ext cx="9831446" cy="4207859"/>
          </a:xfrm>
          <a:prstGeom prst="rect">
            <a:avLst/>
          </a:prstGeom>
          <a:ln w="25400">
            <a:solidFill>
              <a:schemeClr val="tx1"/>
            </a:solidFill>
          </a:ln>
          <a:effectLst>
            <a:outerShdw blurRad="139700" dist="228600" dir="2700000" algn="tl" rotWithShape="0">
              <a:prstClr val="black">
                <a:alpha val="61000"/>
              </a:prstClr>
            </a:outerShdw>
          </a:effectLst>
        </p:spPr>
      </p:pic>
      <p:sp>
        <p:nvSpPr>
          <p:cNvPr id="8" name="TextBox 7">
            <a:extLst>
              <a:ext uri="{FF2B5EF4-FFF2-40B4-BE49-F238E27FC236}">
                <a16:creationId xmlns:a16="http://schemas.microsoft.com/office/drawing/2014/main" xmlns="" id="{4B34529C-1A7A-8645-89E5-CD8F5BDE9D84}"/>
              </a:ext>
            </a:extLst>
          </p:cNvPr>
          <p:cNvSpPr txBox="1"/>
          <p:nvPr/>
        </p:nvSpPr>
        <p:spPr>
          <a:xfrm>
            <a:off x="3657851" y="6323776"/>
            <a:ext cx="4800097" cy="369332"/>
          </a:xfrm>
          <a:prstGeom prst="rect">
            <a:avLst/>
          </a:prstGeom>
          <a:noFill/>
        </p:spPr>
        <p:txBody>
          <a:bodyPr wrap="none" rtlCol="0">
            <a:spAutoFit/>
          </a:bodyPr>
          <a:lstStyle/>
          <a:p>
            <a:r>
              <a:rPr lang="en-US" dirty="0"/>
              <a:t>https://</a:t>
            </a:r>
            <a:r>
              <a:rPr lang="en-US" dirty="0" err="1"/>
              <a:t>www.mahf.com</a:t>
            </a:r>
            <a:r>
              <a:rPr lang="en-US" dirty="0"/>
              <a:t>/heritage-award-winners/</a:t>
            </a:r>
          </a:p>
        </p:txBody>
      </p:sp>
      <p:sp>
        <p:nvSpPr>
          <p:cNvPr id="10" name="Rectangle 9">
            <a:extLst>
              <a:ext uri="{FF2B5EF4-FFF2-40B4-BE49-F238E27FC236}">
                <a16:creationId xmlns:a16="http://schemas.microsoft.com/office/drawing/2014/main" xmlns="" id="{828C7A43-4BCF-6B43-9BFC-F71EF1AB00C6}"/>
              </a:ext>
            </a:extLst>
          </p:cNvPr>
          <p:cNvSpPr/>
          <p:nvPr/>
        </p:nvSpPr>
        <p:spPr>
          <a:xfrm>
            <a:off x="59960" y="44970"/>
            <a:ext cx="12070080" cy="676656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50223FF-63D5-D847-BCDC-4385581902B1}"/>
              </a:ext>
            </a:extLst>
          </p:cNvPr>
          <p:cNvSpPr/>
          <p:nvPr/>
        </p:nvSpPr>
        <p:spPr>
          <a:xfrm>
            <a:off x="29980" y="14990"/>
            <a:ext cx="12124944" cy="6821424"/>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B40588E-2D7B-8240-B83A-160C0E330454}"/>
              </a:ext>
            </a:extLst>
          </p:cNvPr>
          <p:cNvSpPr/>
          <p:nvPr/>
        </p:nvSpPr>
        <p:spPr>
          <a:xfrm>
            <a:off x="79948" y="64958"/>
            <a:ext cx="12033504" cy="67299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05714DB-CE08-5542-AE76-4A568090BDC0}"/>
              </a:ext>
            </a:extLst>
          </p:cNvPr>
          <p:cNvSpPr>
            <a:spLocks noGrp="1"/>
          </p:cNvSpPr>
          <p:nvPr>
            <p:ph type="ctrTitle"/>
          </p:nvPr>
        </p:nvSpPr>
        <p:spPr>
          <a:xfrm>
            <a:off x="1485900" y="314792"/>
            <a:ext cx="9144000" cy="991251"/>
          </a:xfrm>
          <a:ln>
            <a:noFill/>
          </a:ln>
        </p:spPr>
        <p:txBody>
          <a:bodyPr>
            <a:prstTxWarp prst="textWave2">
              <a:avLst>
                <a:gd name="adj1" fmla="val 7538"/>
                <a:gd name="adj2" fmla="val 0"/>
              </a:avLst>
            </a:prstTxWarp>
            <a:noAutofit/>
          </a:bodyPr>
          <a:lstStyle/>
          <a:p>
            <a:r>
              <a:rPr lang="en-US" sz="4800" dirty="0">
                <a:effectLst>
                  <a:glow rad="25400">
                    <a:srgbClr val="FF0000"/>
                  </a:glow>
                  <a:outerShdw blurRad="50800" dist="76200" dir="2700000" algn="tl" rotWithShape="0">
                    <a:prstClr val="black">
                      <a:alpha val="55000"/>
                    </a:prstClr>
                  </a:outerShdw>
                </a:effectLst>
              </a:rPr>
              <a:t>Benign Prostatic Hyperplasia (</a:t>
            </a:r>
            <a:r>
              <a:rPr lang="en-US" sz="4800" dirty="0" err="1">
                <a:effectLst>
                  <a:glow rad="25400">
                    <a:srgbClr val="FF0000"/>
                  </a:glow>
                  <a:outerShdw blurRad="50800" dist="76200" dir="2700000" algn="tl" rotWithShape="0">
                    <a:prstClr val="black">
                      <a:alpha val="55000"/>
                    </a:prstClr>
                  </a:outerShdw>
                </a:effectLst>
              </a:rPr>
              <a:t>BPH</a:t>
            </a:r>
            <a:r>
              <a:rPr lang="en-US" sz="4800" dirty="0">
                <a:effectLst>
                  <a:glow rad="25400">
                    <a:srgbClr val="FF0000"/>
                  </a:glow>
                  <a:outerShdw blurRad="50800" dist="76200" dir="2700000" algn="tl" rotWithShape="0">
                    <a:prstClr val="black">
                      <a:alpha val="55000"/>
                    </a:prstClr>
                  </a:outerShdw>
                </a:effectLst>
              </a:rPr>
              <a:t>)</a:t>
            </a:r>
          </a:p>
        </p:txBody>
      </p:sp>
    </p:spTree>
    <p:extLst>
      <p:ext uri="{BB962C8B-B14F-4D97-AF65-F5344CB8AC3E}">
        <p14:creationId xmlns:p14="http://schemas.microsoft.com/office/powerpoint/2010/main" val="2309307862"/>
      </p:ext>
    </p:extLst>
  </p:cSld>
  <p:clrMapOvr>
    <a:masterClrMapping/>
  </p:clrMapOvr>
  <p:transition xmlns:p14="http://schemas.microsoft.com/office/powerpoint/2010/mai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DC8-EB03-BD41-AF7E-2E338F87D8C3}"/>
              </a:ext>
            </a:extLst>
          </p:cNvPr>
          <p:cNvSpPr>
            <a:spLocks noGrp="1"/>
          </p:cNvSpPr>
          <p:nvPr>
            <p:ph type="title"/>
          </p:nvPr>
        </p:nvSpPr>
        <p:spPr/>
        <p:txBody>
          <a:bodyPr/>
          <a:lstStyle/>
          <a:p>
            <a:r>
              <a:rPr lang="en-US" dirty="0"/>
              <a:t>Grain-a-</a:t>
            </a:r>
            <a:r>
              <a:rPr lang="en-US" dirty="0" err="1"/>
              <a:t>tarians</a:t>
            </a:r>
            <a:r>
              <a:rPr lang="en-US" dirty="0"/>
              <a:t>, The meat avoidant diet</a:t>
            </a:r>
          </a:p>
        </p:txBody>
      </p:sp>
      <p:sp>
        <p:nvSpPr>
          <p:cNvPr id="3" name="Content Placeholder 2">
            <a:extLst>
              <a:ext uri="{FF2B5EF4-FFF2-40B4-BE49-F238E27FC236}">
                <a16:creationId xmlns:a16="http://schemas.microsoft.com/office/drawing/2014/main" xmlns="" id="{E185465F-6B8C-0648-9C8A-2B080CBE1EC6}"/>
              </a:ext>
            </a:extLst>
          </p:cNvPr>
          <p:cNvSpPr>
            <a:spLocks noGrp="1"/>
          </p:cNvSpPr>
          <p:nvPr>
            <p:ph sz="half" idx="1"/>
          </p:nvPr>
        </p:nvSpPr>
        <p:spPr>
          <a:xfrm>
            <a:off x="651760" y="1873769"/>
            <a:ext cx="5181600" cy="4168515"/>
          </a:xfrm>
        </p:spPr>
        <p:txBody>
          <a:bodyPr>
            <a:normAutofit/>
          </a:bodyPr>
          <a:lstStyle/>
          <a:p>
            <a:r>
              <a:rPr lang="en-US" sz="4000" dirty="0"/>
              <a:t>Over emphasis on gains and breads in the diet can increase </a:t>
            </a:r>
            <a:r>
              <a:rPr lang="en-US" sz="4000" dirty="0" err="1"/>
              <a:t>BPH</a:t>
            </a:r>
            <a:r>
              <a:rPr lang="en-US" sz="4000" dirty="0"/>
              <a:t> by up to 69%.</a:t>
            </a:r>
          </a:p>
          <a:p>
            <a:r>
              <a:rPr lang="en-US" sz="4000" dirty="0"/>
              <a:t>Eat your fruits and vegetables!</a:t>
            </a:r>
          </a:p>
        </p:txBody>
      </p:sp>
      <p:pic>
        <p:nvPicPr>
          <p:cNvPr id="6" name="Picture 5">
            <a:extLst>
              <a:ext uri="{FF2B5EF4-FFF2-40B4-BE49-F238E27FC236}">
                <a16:creationId xmlns:a16="http://schemas.microsoft.com/office/drawing/2014/main" xmlns="" id="{BC1D4F51-1A87-0348-B7D3-FAF2B7A1C11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853083" y="1959300"/>
            <a:ext cx="5848380" cy="38985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TextBox 7">
            <a:extLst>
              <a:ext uri="{FF2B5EF4-FFF2-40B4-BE49-F238E27FC236}">
                <a16:creationId xmlns:a16="http://schemas.microsoft.com/office/drawing/2014/main" xmlns="" id="{EDD6EEB8-168B-C94B-BA22-17FE69FA0CB0}"/>
              </a:ext>
            </a:extLst>
          </p:cNvPr>
          <p:cNvSpPr txBox="1"/>
          <p:nvPr/>
        </p:nvSpPr>
        <p:spPr>
          <a:xfrm>
            <a:off x="5007612" y="6488668"/>
            <a:ext cx="2100575" cy="369332"/>
          </a:xfrm>
          <a:prstGeom prst="rect">
            <a:avLst/>
          </a:prstGeom>
          <a:noFill/>
        </p:spPr>
        <p:txBody>
          <a:bodyPr wrap="none" rtlCol="0">
            <a:spAutoFit/>
          </a:bodyPr>
          <a:lstStyle/>
          <a:p>
            <a:r>
              <a:rPr lang="en-US" dirty="0"/>
              <a:t>Urology. 67(1):73-9. </a:t>
            </a:r>
          </a:p>
        </p:txBody>
      </p:sp>
    </p:spTree>
    <p:extLst>
      <p:ext uri="{BB962C8B-B14F-4D97-AF65-F5344CB8AC3E}">
        <p14:creationId xmlns:p14="http://schemas.microsoft.com/office/powerpoint/2010/main" val="6120601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955F8BE-5B1A-D646-8056-69ADC5EF54E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1">
            <a:extLst>
              <a:ext uri="{FF2B5EF4-FFF2-40B4-BE49-F238E27FC236}">
                <a16:creationId xmlns:a16="http://schemas.microsoft.com/office/drawing/2014/main" xmlns="" id="{51952EDB-B253-AF48-9219-CE03BF654515}"/>
              </a:ext>
            </a:extLst>
          </p:cNvPr>
          <p:cNvSpPr>
            <a:spLocks noGrp="1"/>
          </p:cNvSpPr>
          <p:nvPr>
            <p:ph type="title"/>
          </p:nvPr>
        </p:nvSpPr>
        <p:spPr>
          <a:xfrm>
            <a:off x="838200" y="0"/>
            <a:ext cx="10515600" cy="1325563"/>
          </a:xfrm>
        </p:spPr>
        <p:txBody>
          <a:bodyPr>
            <a:normAutofit/>
          </a:bodyPr>
          <a:lstStyle/>
          <a:p>
            <a:pPr algn="ctr"/>
            <a:r>
              <a:rPr lang="en-US" sz="6000" b="1" i="1" dirty="0">
                <a:solidFill>
                  <a:schemeClr val="bg1"/>
                </a:solidFill>
              </a:rPr>
              <a:t>Inflammation and </a:t>
            </a:r>
            <a:r>
              <a:rPr lang="en-US" sz="6000" b="1" i="1" dirty="0" err="1">
                <a:solidFill>
                  <a:schemeClr val="bg1"/>
                </a:solidFill>
              </a:rPr>
              <a:t>BPH</a:t>
            </a:r>
            <a:endParaRPr lang="en-US" sz="6000" b="1" i="1" dirty="0">
              <a:solidFill>
                <a:schemeClr val="bg1"/>
              </a:solidFill>
            </a:endParaRPr>
          </a:p>
        </p:txBody>
      </p:sp>
      <p:sp>
        <p:nvSpPr>
          <p:cNvPr id="7" name="Up Arrow 6">
            <a:extLst>
              <a:ext uri="{FF2B5EF4-FFF2-40B4-BE49-F238E27FC236}">
                <a16:creationId xmlns:a16="http://schemas.microsoft.com/office/drawing/2014/main" xmlns="" id="{38002229-5A5B-5A4C-A757-F9BD815BEBC1}"/>
              </a:ext>
            </a:extLst>
          </p:cNvPr>
          <p:cNvSpPr/>
          <p:nvPr/>
        </p:nvSpPr>
        <p:spPr>
          <a:xfrm>
            <a:off x="239840" y="1169233"/>
            <a:ext cx="6145967" cy="5486399"/>
          </a:xfrm>
          <a:prstGeom prst="upArrow">
            <a:avLst/>
          </a:prstGeom>
          <a:solidFill>
            <a:srgbClr val="FF00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Fermented foods</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Animal Products</a:t>
            </a:r>
            <a:endParaRPr lang="en-US" dirty="0">
              <a:solidFill>
                <a:schemeClr val="bg1"/>
              </a:solidFill>
              <a:effectLst>
                <a:glow rad="101600">
                  <a:schemeClr val="tx1">
                    <a:alpha val="60000"/>
                  </a:schemeClr>
                </a:glow>
              </a:effectLst>
            </a:endParaRP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Fried foods</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Oils</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Caffeine </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Salt </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Cold</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Hot </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Dehydration</a:t>
            </a:r>
          </a:p>
        </p:txBody>
      </p:sp>
      <p:sp>
        <p:nvSpPr>
          <p:cNvPr id="11" name="Down Arrow 10">
            <a:extLst>
              <a:ext uri="{FF2B5EF4-FFF2-40B4-BE49-F238E27FC236}">
                <a16:creationId xmlns:a16="http://schemas.microsoft.com/office/drawing/2014/main" xmlns="" id="{771BBBE7-C9A0-6E4B-AAA1-6F31AC6747E4}"/>
              </a:ext>
            </a:extLst>
          </p:cNvPr>
          <p:cNvSpPr/>
          <p:nvPr/>
        </p:nvSpPr>
        <p:spPr>
          <a:xfrm>
            <a:off x="5753100" y="1289153"/>
            <a:ext cx="6089130" cy="5456420"/>
          </a:xfrm>
          <a:prstGeom prst="downArrow">
            <a:avLst/>
          </a:prstGeom>
          <a:solidFill>
            <a:srgbClr val="00B05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Fresh food antioxidants</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Sunshine</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Exercise</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Fresh air</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Good hydration</a:t>
            </a:r>
          </a:p>
          <a:p>
            <a:pPr marL="285750" indent="-285750">
              <a:buFont typeface="Arial" panose="020B0604020202020204" pitchFamily="34" charset="0"/>
              <a:buChar char="•"/>
            </a:pPr>
            <a:r>
              <a:rPr lang="en-US" sz="2800" dirty="0">
                <a:solidFill>
                  <a:schemeClr val="bg1"/>
                </a:solidFill>
                <a:effectLst>
                  <a:glow rad="101600">
                    <a:schemeClr val="tx1">
                      <a:alpha val="60000"/>
                    </a:schemeClr>
                  </a:glow>
                </a:effectLst>
              </a:rPr>
              <a:t>Early bedtime with 7.5-8 </a:t>
            </a:r>
            <a:r>
              <a:rPr lang="en-US" sz="2800" dirty="0" err="1">
                <a:solidFill>
                  <a:schemeClr val="bg1"/>
                </a:solidFill>
                <a:effectLst>
                  <a:glow rad="101600">
                    <a:schemeClr val="tx1">
                      <a:alpha val="60000"/>
                    </a:schemeClr>
                  </a:glow>
                </a:effectLst>
              </a:rPr>
              <a:t>hrs</a:t>
            </a:r>
            <a:r>
              <a:rPr lang="en-US" sz="2800" dirty="0">
                <a:solidFill>
                  <a:schemeClr val="bg1"/>
                </a:solidFill>
                <a:effectLst>
                  <a:glow rad="101600">
                    <a:schemeClr val="tx1">
                      <a:alpha val="60000"/>
                    </a:schemeClr>
                  </a:glow>
                </a:effectLst>
              </a:rPr>
              <a:t> rest</a:t>
            </a:r>
          </a:p>
        </p:txBody>
      </p:sp>
      <p:sp>
        <p:nvSpPr>
          <p:cNvPr id="3" name="TextBox 2">
            <a:extLst>
              <a:ext uri="{FF2B5EF4-FFF2-40B4-BE49-F238E27FC236}">
                <a16:creationId xmlns:a16="http://schemas.microsoft.com/office/drawing/2014/main" xmlns="" id="{B34FF6C9-B23F-D741-9FF6-98995DFB13BE}"/>
              </a:ext>
            </a:extLst>
          </p:cNvPr>
          <p:cNvSpPr txBox="1"/>
          <p:nvPr/>
        </p:nvSpPr>
        <p:spPr>
          <a:xfrm>
            <a:off x="4839286" y="6246056"/>
            <a:ext cx="3292376" cy="369332"/>
          </a:xfrm>
          <a:prstGeom prst="rect">
            <a:avLst/>
          </a:prstGeom>
          <a:noFill/>
        </p:spPr>
        <p:txBody>
          <a:bodyPr wrap="none" rtlCol="0">
            <a:spAutoFit/>
          </a:bodyPr>
          <a:lstStyle/>
          <a:p>
            <a:r>
              <a:rPr lang="en-US" dirty="0" err="1"/>
              <a:t>Eur</a:t>
            </a:r>
            <a:r>
              <a:rPr lang="en-US" dirty="0"/>
              <a:t> Urol. 2014 Oct;66(4):619-22. </a:t>
            </a:r>
          </a:p>
        </p:txBody>
      </p:sp>
    </p:spTree>
    <p:extLst>
      <p:ext uri="{BB962C8B-B14F-4D97-AF65-F5344CB8AC3E}">
        <p14:creationId xmlns:p14="http://schemas.microsoft.com/office/powerpoint/2010/main" val="240071143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C3CB6-AF53-D549-9AC4-A74D9A183ECB}"/>
              </a:ext>
            </a:extLst>
          </p:cNvPr>
          <p:cNvSpPr>
            <a:spLocks noGrp="1"/>
          </p:cNvSpPr>
          <p:nvPr>
            <p:ph type="title"/>
          </p:nvPr>
        </p:nvSpPr>
        <p:spPr>
          <a:xfrm>
            <a:off x="374754" y="117151"/>
            <a:ext cx="10515600" cy="1325563"/>
          </a:xfrm>
        </p:spPr>
        <p:txBody>
          <a:bodyPr/>
          <a:lstStyle/>
          <a:p>
            <a:r>
              <a:rPr lang="en-US" dirty="0"/>
              <a:t>Milk and </a:t>
            </a:r>
            <a:r>
              <a:rPr lang="en-US" dirty="0" err="1"/>
              <a:t>BPH</a:t>
            </a:r>
            <a:endParaRPr lang="en-US" dirty="0"/>
          </a:p>
        </p:txBody>
      </p:sp>
      <p:sp>
        <p:nvSpPr>
          <p:cNvPr id="3" name="Content Placeholder 2">
            <a:extLst>
              <a:ext uri="{FF2B5EF4-FFF2-40B4-BE49-F238E27FC236}">
                <a16:creationId xmlns:a16="http://schemas.microsoft.com/office/drawing/2014/main" xmlns="" id="{C8CF3CF7-94C7-8941-B348-2464EC7FFBA7}"/>
              </a:ext>
            </a:extLst>
          </p:cNvPr>
          <p:cNvSpPr>
            <a:spLocks noGrp="1"/>
          </p:cNvSpPr>
          <p:nvPr>
            <p:ph sz="half" idx="1"/>
          </p:nvPr>
        </p:nvSpPr>
        <p:spPr>
          <a:xfrm>
            <a:off x="374754" y="1352798"/>
            <a:ext cx="5181600" cy="4793169"/>
          </a:xfrm>
        </p:spPr>
        <p:txBody>
          <a:bodyPr>
            <a:normAutofit fontScale="70000" lnSpcReduction="20000"/>
          </a:bodyPr>
          <a:lstStyle/>
          <a:p>
            <a:pPr>
              <a:lnSpc>
                <a:spcPct val="170000"/>
              </a:lnSpc>
            </a:pPr>
            <a:r>
              <a:rPr lang="en-US" sz="4000" dirty="0"/>
              <a:t>In one study there was a higher risk of </a:t>
            </a:r>
            <a:r>
              <a:rPr lang="en-US" sz="4000" dirty="0" err="1"/>
              <a:t>BPH</a:t>
            </a:r>
            <a:r>
              <a:rPr lang="en-US" sz="4000" dirty="0"/>
              <a:t> with increasing intake of high-fat dairy products. </a:t>
            </a:r>
          </a:p>
          <a:p>
            <a:pPr>
              <a:lnSpc>
                <a:spcPct val="170000"/>
              </a:lnSpc>
            </a:pPr>
            <a:r>
              <a:rPr lang="en-US" sz="4000" dirty="0"/>
              <a:t>Meta-analysis suggests that high intakes of dairy products may be associated with an increased risk of prostate cancer.</a:t>
            </a:r>
          </a:p>
        </p:txBody>
      </p:sp>
      <p:pic>
        <p:nvPicPr>
          <p:cNvPr id="7" name="Content Placeholder 6">
            <a:extLst>
              <a:ext uri="{FF2B5EF4-FFF2-40B4-BE49-F238E27FC236}">
                <a16:creationId xmlns:a16="http://schemas.microsoft.com/office/drawing/2014/main" xmlns="" id="{7FD09B35-0E8B-EE49-9131-EFC46334C1F5}"/>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5741233" y="1493427"/>
            <a:ext cx="6026046" cy="44015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19EA5988-5690-D94F-A6EE-AA8C2034FF97}"/>
              </a:ext>
            </a:extLst>
          </p:cNvPr>
          <p:cNvSpPr txBox="1"/>
          <p:nvPr/>
        </p:nvSpPr>
        <p:spPr>
          <a:xfrm>
            <a:off x="4696802" y="6369803"/>
            <a:ext cx="2798395" cy="646331"/>
          </a:xfrm>
          <a:prstGeom prst="rect">
            <a:avLst/>
          </a:prstGeom>
          <a:noFill/>
        </p:spPr>
        <p:txBody>
          <a:bodyPr wrap="none" rtlCol="0">
            <a:spAutoFit/>
          </a:bodyPr>
          <a:lstStyle/>
          <a:p>
            <a:r>
              <a:rPr lang="en-US" dirty="0"/>
              <a:t>Br J </a:t>
            </a:r>
            <a:r>
              <a:rPr lang="en-US" dirty="0" err="1"/>
              <a:t>Nutr</a:t>
            </a:r>
            <a:r>
              <a:rPr lang="en-US" dirty="0"/>
              <a:t>. 2022 Aug 10:1-18.</a:t>
            </a:r>
          </a:p>
          <a:p>
            <a:endParaRPr lang="en-US" dirty="0"/>
          </a:p>
        </p:txBody>
      </p:sp>
    </p:spTree>
    <p:extLst>
      <p:ext uri="{BB962C8B-B14F-4D97-AF65-F5344CB8AC3E}">
        <p14:creationId xmlns:p14="http://schemas.microsoft.com/office/powerpoint/2010/main" val="6726130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7F12A5-E2FA-3047-8825-9EFC3E3FF172}"/>
              </a:ext>
            </a:extLst>
          </p:cNvPr>
          <p:cNvSpPr>
            <a:spLocks noGrp="1"/>
          </p:cNvSpPr>
          <p:nvPr>
            <p:ph type="title"/>
          </p:nvPr>
        </p:nvSpPr>
        <p:spPr/>
        <p:txBody>
          <a:bodyPr/>
          <a:lstStyle/>
          <a:p>
            <a:r>
              <a:rPr lang="en-US" dirty="0"/>
              <a:t>Overeating and Prostate Cancer</a:t>
            </a:r>
          </a:p>
        </p:txBody>
      </p:sp>
      <p:sp>
        <p:nvSpPr>
          <p:cNvPr id="3" name="Content Placeholder 2">
            <a:extLst>
              <a:ext uri="{FF2B5EF4-FFF2-40B4-BE49-F238E27FC236}">
                <a16:creationId xmlns:a16="http://schemas.microsoft.com/office/drawing/2014/main" xmlns="" id="{2AC36402-37CA-D54F-A62E-F657428664B5}"/>
              </a:ext>
            </a:extLst>
          </p:cNvPr>
          <p:cNvSpPr>
            <a:spLocks noGrp="1"/>
          </p:cNvSpPr>
          <p:nvPr>
            <p:ph sz="half" idx="1"/>
          </p:nvPr>
        </p:nvSpPr>
        <p:spPr>
          <a:xfrm>
            <a:off x="876300" y="2188563"/>
            <a:ext cx="5181600" cy="3523704"/>
          </a:xfrm>
        </p:spPr>
        <p:txBody>
          <a:bodyPr>
            <a:normAutofit/>
          </a:bodyPr>
          <a:lstStyle/>
          <a:p>
            <a:pPr>
              <a:lnSpc>
                <a:spcPct val="150000"/>
              </a:lnSpc>
            </a:pPr>
            <a:r>
              <a:rPr lang="en-US" sz="4000" dirty="0"/>
              <a:t>Overeating increases the risk of </a:t>
            </a:r>
            <a:r>
              <a:rPr lang="en-US" sz="4000" dirty="0" err="1"/>
              <a:t>BPH</a:t>
            </a:r>
            <a:r>
              <a:rPr lang="en-US" sz="4000" dirty="0"/>
              <a:t> and prostate cancer.</a:t>
            </a:r>
          </a:p>
        </p:txBody>
      </p:sp>
      <p:pic>
        <p:nvPicPr>
          <p:cNvPr id="7" name="Content Placeholder 6">
            <a:extLst>
              <a:ext uri="{FF2B5EF4-FFF2-40B4-BE49-F238E27FC236}">
                <a16:creationId xmlns:a16="http://schemas.microsoft.com/office/drawing/2014/main" xmlns="" id="{B22B25A2-D39A-4A4D-9B84-9D7F445E349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191214" y="1875295"/>
            <a:ext cx="3084162" cy="43265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C747FBB6-73B5-AB46-BD6D-5CFEDABC54ED}"/>
              </a:ext>
            </a:extLst>
          </p:cNvPr>
          <p:cNvSpPr txBox="1"/>
          <p:nvPr/>
        </p:nvSpPr>
        <p:spPr>
          <a:xfrm>
            <a:off x="4819432" y="6488668"/>
            <a:ext cx="2553135" cy="369332"/>
          </a:xfrm>
          <a:prstGeom prst="rect">
            <a:avLst/>
          </a:prstGeom>
          <a:noFill/>
        </p:spPr>
        <p:txBody>
          <a:bodyPr wrap="none" rtlCol="0">
            <a:spAutoFit/>
          </a:bodyPr>
          <a:lstStyle/>
          <a:p>
            <a:r>
              <a:rPr lang="en-US" dirty="0" err="1"/>
              <a:t>Nutr</a:t>
            </a:r>
            <a:r>
              <a:rPr lang="en-US" dirty="0"/>
              <a:t> Cancer. 29(2):120-6.</a:t>
            </a:r>
          </a:p>
        </p:txBody>
      </p:sp>
    </p:spTree>
    <p:extLst>
      <p:ext uri="{BB962C8B-B14F-4D97-AF65-F5344CB8AC3E}">
        <p14:creationId xmlns:p14="http://schemas.microsoft.com/office/powerpoint/2010/main" val="3871662196"/>
      </p:ext>
    </p:extLst>
  </p:cSld>
  <p:clrMapOvr>
    <a:masterClrMapping/>
  </p:clrMapOvr>
  <p:transition xmlns:p14="http://schemas.microsoft.com/office/powerpoint/2010/mai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46CD9B-603E-6C45-AC05-2569975AE3E9}"/>
              </a:ext>
            </a:extLst>
          </p:cNvPr>
          <p:cNvSpPr>
            <a:spLocks noGrp="1"/>
          </p:cNvSpPr>
          <p:nvPr>
            <p:ph type="title"/>
          </p:nvPr>
        </p:nvSpPr>
        <p:spPr/>
        <p:txBody>
          <a:bodyPr>
            <a:normAutofit/>
          </a:bodyPr>
          <a:lstStyle/>
          <a:p>
            <a:r>
              <a:rPr lang="en-US" sz="4800" dirty="0"/>
              <a:t>Obesity and </a:t>
            </a:r>
            <a:r>
              <a:rPr lang="en-US" sz="4800" dirty="0" err="1"/>
              <a:t>BPH</a:t>
            </a:r>
            <a:endParaRPr lang="en-US" sz="4800" dirty="0"/>
          </a:p>
        </p:txBody>
      </p:sp>
      <p:sp>
        <p:nvSpPr>
          <p:cNvPr id="3" name="Content Placeholder 2">
            <a:extLst>
              <a:ext uri="{FF2B5EF4-FFF2-40B4-BE49-F238E27FC236}">
                <a16:creationId xmlns:a16="http://schemas.microsoft.com/office/drawing/2014/main" xmlns="" id="{D08D596C-A270-7D4E-8A7B-2B469607F6A2}"/>
              </a:ext>
            </a:extLst>
          </p:cNvPr>
          <p:cNvSpPr>
            <a:spLocks noGrp="1"/>
          </p:cNvSpPr>
          <p:nvPr>
            <p:ph sz="half" idx="1"/>
          </p:nvPr>
        </p:nvSpPr>
        <p:spPr>
          <a:xfrm>
            <a:off x="838200" y="1648918"/>
            <a:ext cx="6866744" cy="4707927"/>
          </a:xfrm>
        </p:spPr>
        <p:txBody>
          <a:bodyPr>
            <a:normAutofit/>
          </a:bodyPr>
          <a:lstStyle/>
          <a:p>
            <a:r>
              <a:rPr lang="en-US" sz="4000" dirty="0"/>
              <a:t>High waist circumference, BMI, and sedentary behavior all independently increase </a:t>
            </a:r>
            <a:r>
              <a:rPr lang="en-US" sz="4000" dirty="0" err="1"/>
              <a:t>BPH</a:t>
            </a:r>
            <a:r>
              <a:rPr lang="en-US" sz="4000" dirty="0"/>
              <a:t>. </a:t>
            </a:r>
          </a:p>
          <a:p>
            <a:r>
              <a:rPr lang="en-US" sz="4000" dirty="0"/>
              <a:t>Obesity induces an androgenic to estrogenic switch in the prostate gland, which is associated with </a:t>
            </a:r>
            <a:r>
              <a:rPr lang="en-US" sz="4000" dirty="0" err="1"/>
              <a:t>BPH</a:t>
            </a:r>
            <a:r>
              <a:rPr lang="en-US" sz="4000" dirty="0"/>
              <a:t>. </a:t>
            </a:r>
          </a:p>
          <a:p>
            <a:endParaRPr lang="en-US" sz="4000" dirty="0"/>
          </a:p>
        </p:txBody>
      </p:sp>
      <p:pic>
        <p:nvPicPr>
          <p:cNvPr id="7" name="Content Placeholder 6">
            <a:extLst>
              <a:ext uri="{FF2B5EF4-FFF2-40B4-BE49-F238E27FC236}">
                <a16:creationId xmlns:a16="http://schemas.microsoft.com/office/drawing/2014/main" xmlns="" id="{B3352CF2-8C8D-7541-A571-17F0BB290FD9}"/>
              </a:ext>
            </a:extLst>
          </p:cNvPr>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backgroundRemoval t="4245" b="100000" l="10000" r="100000">
                        <a14:foregroundMark x1="31811" y1="85562" x2="31811" y2="85562"/>
                        <a14:foregroundMark x1="25512" y1="93977" x2="25512" y2="93977"/>
                        <a14:foregroundMark x1="26772" y1="87954" x2="26772" y2="87954"/>
                        <a14:foregroundMark x1="68976" y1="96368" x2="68976" y2="96368"/>
                        <a14:backgroundMark x1="97037" y1="30078" x2="97037" y2="30078"/>
                        <a14:backgroundMark x1="97454" y1="33854" x2="97454" y2="33854"/>
                        <a14:backgroundMark x1="97454" y1="36224" x2="97454" y2="36224"/>
                        <a14:backgroundMark x1="97454" y1="32214" x2="97454" y2="32214"/>
                        <a14:backgroundMark x1="96204" y1="59948" x2="96204" y2="59948"/>
                        <a14:backgroundMark x1="96204" y1="61120" x2="96204" y2="61120"/>
                        <a14:backgroundMark x1="96620" y1="62083" x2="96620" y2="62083"/>
                        <a14:backgroundMark x1="97454" y1="63724" x2="97454" y2="63724"/>
                        <a14:backgroundMark x1="96620" y1="65391" x2="96620" y2="65391"/>
                        <a14:backgroundMark x1="97870" y1="66823" x2="97870" y2="66823"/>
                        <a14:backgroundMark x1="98333" y1="35521" x2="98333" y2="35521"/>
                        <a14:backgroundMark x1="95787" y1="35208" x2="95787" y2="35208"/>
                        <a14:backgroundMark x1="99306" y1="37266" x2="99306" y2="37266"/>
                        <a14:backgroundMark x1="63150" y1="21789" x2="63150" y2="21789"/>
                      </a14:backgroundRemoval>
                    </a14:imgEffect>
                  </a14:imgLayer>
                </a14:imgProps>
              </a:ext>
              <a:ext uri="{28A0092B-C50C-407E-A947-70E740481C1C}">
                <a14:useLocalDpi xmlns:a14="http://schemas.microsoft.com/office/drawing/2010/main"/>
              </a:ext>
            </a:extLst>
          </a:blip>
          <a:stretch>
            <a:fillRect/>
          </a:stretch>
        </p:blipFill>
        <p:spPr>
          <a:xfrm>
            <a:off x="8317515" y="-14988"/>
            <a:ext cx="3874485" cy="6887975"/>
          </a:xfrm>
        </p:spPr>
      </p:pic>
      <p:sp>
        <p:nvSpPr>
          <p:cNvPr id="5" name="TextBox 4">
            <a:extLst>
              <a:ext uri="{FF2B5EF4-FFF2-40B4-BE49-F238E27FC236}">
                <a16:creationId xmlns:a16="http://schemas.microsoft.com/office/drawing/2014/main" xmlns="" id="{7645D5E9-550D-2444-B50B-ED2CA36BEEF5}"/>
              </a:ext>
            </a:extLst>
          </p:cNvPr>
          <p:cNvSpPr txBox="1"/>
          <p:nvPr/>
        </p:nvSpPr>
        <p:spPr>
          <a:xfrm>
            <a:off x="4885476" y="6488668"/>
            <a:ext cx="2421047" cy="369332"/>
          </a:xfrm>
          <a:prstGeom prst="rect">
            <a:avLst/>
          </a:prstGeom>
          <a:noFill/>
        </p:spPr>
        <p:txBody>
          <a:bodyPr wrap="none" rtlCol="0">
            <a:spAutoFit/>
          </a:bodyPr>
          <a:lstStyle/>
          <a:p>
            <a:r>
              <a:rPr lang="en-US" dirty="0"/>
              <a:t>J </a:t>
            </a:r>
            <a:r>
              <a:rPr lang="en-US" dirty="0" err="1"/>
              <a:t>Transl</a:t>
            </a:r>
            <a:r>
              <a:rPr lang="en-US" dirty="0"/>
              <a:t> Med. 20(1):495.</a:t>
            </a:r>
          </a:p>
        </p:txBody>
      </p:sp>
    </p:spTree>
    <p:extLst>
      <p:ext uri="{BB962C8B-B14F-4D97-AF65-F5344CB8AC3E}">
        <p14:creationId xmlns:p14="http://schemas.microsoft.com/office/powerpoint/2010/main" val="207943067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08398C-19B7-AB4A-8951-5EA11BA35E1F}"/>
              </a:ext>
            </a:extLst>
          </p:cNvPr>
          <p:cNvSpPr>
            <a:spLocks noGrp="1"/>
          </p:cNvSpPr>
          <p:nvPr>
            <p:ph type="title"/>
          </p:nvPr>
        </p:nvSpPr>
        <p:spPr/>
        <p:txBody>
          <a:bodyPr/>
          <a:lstStyle/>
          <a:p>
            <a:r>
              <a:rPr lang="en-US" dirty="0"/>
              <a:t>Sodium and the Prostate</a:t>
            </a:r>
          </a:p>
        </p:txBody>
      </p:sp>
      <p:sp>
        <p:nvSpPr>
          <p:cNvPr id="3" name="Content Placeholder 2">
            <a:extLst>
              <a:ext uri="{FF2B5EF4-FFF2-40B4-BE49-F238E27FC236}">
                <a16:creationId xmlns:a16="http://schemas.microsoft.com/office/drawing/2014/main" xmlns="" id="{5A2B7F3B-6725-7F44-9DE5-95125D2A2B01}"/>
              </a:ext>
            </a:extLst>
          </p:cNvPr>
          <p:cNvSpPr>
            <a:spLocks noGrp="1"/>
          </p:cNvSpPr>
          <p:nvPr>
            <p:ph sz="half" idx="1"/>
          </p:nvPr>
        </p:nvSpPr>
        <p:spPr>
          <a:xfrm>
            <a:off x="876300" y="1855605"/>
            <a:ext cx="5181600" cy="4351338"/>
          </a:xfrm>
        </p:spPr>
        <p:txBody>
          <a:bodyPr>
            <a:normAutofit/>
          </a:bodyPr>
          <a:lstStyle/>
          <a:p>
            <a:pPr marL="0" indent="0">
              <a:lnSpc>
                <a:spcPct val="150000"/>
              </a:lnSpc>
              <a:buNone/>
            </a:pPr>
            <a:r>
              <a:rPr lang="en-US" sz="3600" dirty="0"/>
              <a:t>Adding Two-thirds of a teaspoon of salt (1500mg) per day more than doubles the risk of </a:t>
            </a:r>
            <a:r>
              <a:rPr lang="en-US" sz="3600" dirty="0" err="1"/>
              <a:t>BPH</a:t>
            </a:r>
            <a:r>
              <a:rPr lang="en-US" sz="3600" dirty="0"/>
              <a:t>.</a:t>
            </a:r>
          </a:p>
        </p:txBody>
      </p:sp>
      <p:pic>
        <p:nvPicPr>
          <p:cNvPr id="7" name="Content Placeholder 6">
            <a:extLst>
              <a:ext uri="{FF2B5EF4-FFF2-40B4-BE49-F238E27FC236}">
                <a16:creationId xmlns:a16="http://schemas.microsoft.com/office/drawing/2014/main" xmlns="" id="{20D0BB68-F1A6-3247-96B1-959805608BE7}"/>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486994" y="1957424"/>
            <a:ext cx="4830579" cy="34581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7DA08A6E-5761-854F-80DD-BB4BFCBC52D2}"/>
              </a:ext>
            </a:extLst>
          </p:cNvPr>
          <p:cNvSpPr txBox="1"/>
          <p:nvPr/>
        </p:nvSpPr>
        <p:spPr>
          <a:xfrm>
            <a:off x="4873004" y="6323307"/>
            <a:ext cx="2445991" cy="369332"/>
          </a:xfrm>
          <a:prstGeom prst="rect">
            <a:avLst/>
          </a:prstGeom>
          <a:noFill/>
        </p:spPr>
        <p:txBody>
          <a:bodyPr wrap="none" rtlCol="0">
            <a:spAutoFit/>
          </a:bodyPr>
          <a:lstStyle/>
          <a:p>
            <a:r>
              <a:rPr lang="en-US" dirty="0" err="1"/>
              <a:t>Eur</a:t>
            </a:r>
            <a:r>
              <a:rPr lang="en-US" dirty="0"/>
              <a:t> Urol. 55(5):1179-89.</a:t>
            </a:r>
          </a:p>
        </p:txBody>
      </p:sp>
    </p:spTree>
    <p:extLst>
      <p:ext uri="{BB962C8B-B14F-4D97-AF65-F5344CB8AC3E}">
        <p14:creationId xmlns:p14="http://schemas.microsoft.com/office/powerpoint/2010/main" val="620034711"/>
      </p:ext>
    </p:extLst>
  </p:cSld>
  <p:clrMapOvr>
    <a:masterClrMapping/>
  </p:clrMapOvr>
  <p:transition xmlns:p14="http://schemas.microsoft.com/office/powerpoint/2010/mai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3E8AF2-FDCD-8D44-A523-E4E760671EBF}"/>
              </a:ext>
            </a:extLst>
          </p:cNvPr>
          <p:cNvSpPr>
            <a:spLocks noGrp="1"/>
          </p:cNvSpPr>
          <p:nvPr>
            <p:ph type="title"/>
          </p:nvPr>
        </p:nvSpPr>
        <p:spPr/>
        <p:txBody>
          <a:bodyPr/>
          <a:lstStyle/>
          <a:p>
            <a:r>
              <a:rPr lang="en-US" dirty="0"/>
              <a:t>Mono Sodium Glutamate (MSG)</a:t>
            </a:r>
          </a:p>
        </p:txBody>
      </p:sp>
      <p:sp>
        <p:nvSpPr>
          <p:cNvPr id="3" name="Content Placeholder 2">
            <a:extLst>
              <a:ext uri="{FF2B5EF4-FFF2-40B4-BE49-F238E27FC236}">
                <a16:creationId xmlns:a16="http://schemas.microsoft.com/office/drawing/2014/main" xmlns="" id="{1B470B02-06D4-6A4A-B3A3-F7339982A103}"/>
              </a:ext>
            </a:extLst>
          </p:cNvPr>
          <p:cNvSpPr>
            <a:spLocks noGrp="1"/>
          </p:cNvSpPr>
          <p:nvPr>
            <p:ph sz="half" idx="1"/>
          </p:nvPr>
        </p:nvSpPr>
        <p:spPr>
          <a:xfrm>
            <a:off x="838200" y="1918741"/>
            <a:ext cx="4483308" cy="4258221"/>
          </a:xfrm>
        </p:spPr>
        <p:txBody>
          <a:bodyPr>
            <a:normAutofit/>
          </a:bodyPr>
          <a:lstStyle/>
          <a:p>
            <a:r>
              <a:rPr lang="en-US" sz="3600" dirty="0" err="1"/>
              <a:t>BPH</a:t>
            </a:r>
            <a:r>
              <a:rPr lang="en-US" sz="3600" dirty="0"/>
              <a:t> is a known side effect of MSG in your foods. </a:t>
            </a:r>
          </a:p>
          <a:p>
            <a:r>
              <a:rPr lang="en-US" sz="3600" dirty="0"/>
              <a:t>MSG causes prostate and testicular damage affecting male fertility.</a:t>
            </a:r>
          </a:p>
        </p:txBody>
      </p:sp>
      <p:sp>
        <p:nvSpPr>
          <p:cNvPr id="5" name="TextBox 4">
            <a:extLst>
              <a:ext uri="{FF2B5EF4-FFF2-40B4-BE49-F238E27FC236}">
                <a16:creationId xmlns:a16="http://schemas.microsoft.com/office/drawing/2014/main" xmlns="" id="{1280CEE2-935C-D24A-8288-8C6DE703C5A1}"/>
              </a:ext>
            </a:extLst>
          </p:cNvPr>
          <p:cNvSpPr txBox="1"/>
          <p:nvPr/>
        </p:nvSpPr>
        <p:spPr>
          <a:xfrm>
            <a:off x="3756609" y="6369804"/>
            <a:ext cx="4561762" cy="369332"/>
          </a:xfrm>
          <a:prstGeom prst="rect">
            <a:avLst/>
          </a:prstGeom>
          <a:noFill/>
        </p:spPr>
        <p:txBody>
          <a:bodyPr wrap="none" rtlCol="0">
            <a:spAutoFit/>
          </a:bodyPr>
          <a:lstStyle/>
          <a:p>
            <a:r>
              <a:rPr lang="en-US" dirty="0"/>
              <a:t>Environ Sci </a:t>
            </a:r>
            <a:r>
              <a:rPr lang="en-US" dirty="0" err="1"/>
              <a:t>Pollut</a:t>
            </a:r>
            <a:r>
              <a:rPr lang="en-US" dirty="0"/>
              <a:t> Res Int. 28(23):29629-29642.</a:t>
            </a:r>
          </a:p>
        </p:txBody>
      </p:sp>
      <p:pic>
        <p:nvPicPr>
          <p:cNvPr id="11" name="Content Placeholder 10">
            <a:extLst>
              <a:ext uri="{FF2B5EF4-FFF2-40B4-BE49-F238E27FC236}">
                <a16:creationId xmlns:a16="http://schemas.microsoft.com/office/drawing/2014/main" xmlns="" id="{7343B92C-F0F3-DC40-AFA1-AF464A13131D}"/>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689599" y="1943894"/>
            <a:ext cx="5751909" cy="38346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684746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40A8E31-0110-2742-B944-495C486A18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0275831" cy="6858000"/>
          </a:xfrm>
          <a:prstGeom prst="rect">
            <a:avLst/>
          </a:prstGeom>
        </p:spPr>
      </p:pic>
      <p:sp>
        <p:nvSpPr>
          <p:cNvPr id="3" name="Content Placeholder 2">
            <a:extLst>
              <a:ext uri="{FF2B5EF4-FFF2-40B4-BE49-F238E27FC236}">
                <a16:creationId xmlns:a16="http://schemas.microsoft.com/office/drawing/2014/main" xmlns="" id="{0043100B-C348-3A49-9C99-9565679343D3}"/>
              </a:ext>
            </a:extLst>
          </p:cNvPr>
          <p:cNvSpPr>
            <a:spLocks noGrp="1"/>
          </p:cNvSpPr>
          <p:nvPr>
            <p:ph sz="half" idx="1"/>
          </p:nvPr>
        </p:nvSpPr>
        <p:spPr>
          <a:xfrm>
            <a:off x="7734925" y="2128603"/>
            <a:ext cx="4457075" cy="3509944"/>
          </a:xfrm>
        </p:spPr>
        <p:txBody>
          <a:bodyPr>
            <a:normAutofit/>
          </a:bodyPr>
          <a:lstStyle/>
          <a:p>
            <a:pPr marL="0" indent="0">
              <a:lnSpc>
                <a:spcPct val="150000"/>
              </a:lnSpc>
              <a:buNone/>
            </a:pPr>
            <a:r>
              <a:rPr lang="en-US" sz="3200" dirty="0"/>
              <a:t>High blood pressure is associated with increased incidence of </a:t>
            </a:r>
            <a:r>
              <a:rPr lang="en-US" sz="3200" dirty="0" err="1"/>
              <a:t>BPH</a:t>
            </a:r>
            <a:r>
              <a:rPr lang="en-US" sz="3200" dirty="0"/>
              <a:t>.</a:t>
            </a:r>
          </a:p>
        </p:txBody>
      </p:sp>
      <p:sp>
        <p:nvSpPr>
          <p:cNvPr id="5" name="TextBox 4">
            <a:extLst>
              <a:ext uri="{FF2B5EF4-FFF2-40B4-BE49-F238E27FC236}">
                <a16:creationId xmlns:a16="http://schemas.microsoft.com/office/drawing/2014/main" xmlns="" id="{98656FF9-70A5-DD42-9005-0F0991A3EC3C}"/>
              </a:ext>
            </a:extLst>
          </p:cNvPr>
          <p:cNvSpPr txBox="1"/>
          <p:nvPr/>
        </p:nvSpPr>
        <p:spPr>
          <a:xfrm>
            <a:off x="8322590" y="6488668"/>
            <a:ext cx="2703882" cy="369332"/>
          </a:xfrm>
          <a:prstGeom prst="rect">
            <a:avLst/>
          </a:prstGeom>
          <a:noFill/>
        </p:spPr>
        <p:txBody>
          <a:bodyPr wrap="none" rtlCol="0">
            <a:spAutoFit/>
          </a:bodyPr>
          <a:lstStyle/>
          <a:p>
            <a:r>
              <a:rPr lang="en-US" dirty="0"/>
              <a:t>Arch </a:t>
            </a:r>
            <a:r>
              <a:rPr lang="en-US" dirty="0" err="1"/>
              <a:t>Esp</a:t>
            </a:r>
            <a:r>
              <a:rPr lang="en-US" dirty="0"/>
              <a:t> Urol. 56(4):355-8.</a:t>
            </a:r>
          </a:p>
        </p:txBody>
      </p:sp>
    </p:spTree>
    <p:extLst>
      <p:ext uri="{BB962C8B-B14F-4D97-AF65-F5344CB8AC3E}">
        <p14:creationId xmlns:p14="http://schemas.microsoft.com/office/powerpoint/2010/main" val="2647858056"/>
      </p:ext>
    </p:extLst>
  </p:cSld>
  <p:clrMapOvr>
    <a:masterClrMapping/>
  </p:clrMapOvr>
  <p:transition xmlns:p14="http://schemas.microsoft.com/office/powerpoint/2010/mai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520AF-64ED-8D42-BC60-3606B2A0AE77}"/>
              </a:ext>
            </a:extLst>
          </p:cNvPr>
          <p:cNvSpPr>
            <a:spLocks noGrp="1"/>
          </p:cNvSpPr>
          <p:nvPr>
            <p:ph type="title"/>
          </p:nvPr>
        </p:nvSpPr>
        <p:spPr/>
        <p:txBody>
          <a:bodyPr/>
          <a:lstStyle/>
          <a:p>
            <a:r>
              <a:rPr lang="en-US" dirty="0"/>
              <a:t>Diabetes increases the risk of </a:t>
            </a:r>
            <a:r>
              <a:rPr lang="en-US" dirty="0" err="1"/>
              <a:t>BPH</a:t>
            </a:r>
            <a:endParaRPr lang="en-US" dirty="0"/>
          </a:p>
        </p:txBody>
      </p:sp>
      <p:sp>
        <p:nvSpPr>
          <p:cNvPr id="3" name="Content Placeholder 2">
            <a:extLst>
              <a:ext uri="{FF2B5EF4-FFF2-40B4-BE49-F238E27FC236}">
                <a16:creationId xmlns:a16="http://schemas.microsoft.com/office/drawing/2014/main" xmlns="" id="{F06A7446-0B1F-1B49-BF87-2B1A662B1F50}"/>
              </a:ext>
            </a:extLst>
          </p:cNvPr>
          <p:cNvSpPr>
            <a:spLocks noGrp="1"/>
          </p:cNvSpPr>
          <p:nvPr>
            <p:ph sz="half" idx="1"/>
          </p:nvPr>
        </p:nvSpPr>
        <p:spPr>
          <a:xfrm>
            <a:off x="838200" y="1825625"/>
            <a:ext cx="4369231" cy="4351338"/>
          </a:xfrm>
        </p:spPr>
        <p:txBody>
          <a:bodyPr>
            <a:normAutofit/>
          </a:bodyPr>
          <a:lstStyle/>
          <a:p>
            <a:r>
              <a:rPr lang="en-US" sz="3200" dirty="0"/>
              <a:t>A high fasting blood sugar level increases </a:t>
            </a:r>
            <a:r>
              <a:rPr lang="en-US" sz="3200" dirty="0" err="1"/>
              <a:t>BPH</a:t>
            </a:r>
            <a:r>
              <a:rPr lang="en-US" sz="3200" dirty="0"/>
              <a:t>.</a:t>
            </a:r>
          </a:p>
          <a:p>
            <a:r>
              <a:rPr lang="en-US" sz="3200" dirty="0"/>
              <a:t>High blood insulin levels cause unnatural over growth of the prostate. </a:t>
            </a:r>
          </a:p>
        </p:txBody>
      </p:sp>
      <p:pic>
        <p:nvPicPr>
          <p:cNvPr id="7" name="Content Placeholder 6">
            <a:extLst>
              <a:ext uri="{FF2B5EF4-FFF2-40B4-BE49-F238E27FC236}">
                <a16:creationId xmlns:a16="http://schemas.microsoft.com/office/drawing/2014/main" xmlns="" id="{A79FDB09-6791-EF4D-80FB-2EC1D0DEA17A}"/>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955223" y="1921790"/>
            <a:ext cx="5779799" cy="38531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082FB1BA-F094-C247-AADF-16698262946C}"/>
              </a:ext>
            </a:extLst>
          </p:cNvPr>
          <p:cNvSpPr txBox="1"/>
          <p:nvPr/>
        </p:nvSpPr>
        <p:spPr>
          <a:xfrm>
            <a:off x="4877557" y="6488668"/>
            <a:ext cx="2436886" cy="369332"/>
          </a:xfrm>
          <a:prstGeom prst="rect">
            <a:avLst/>
          </a:prstGeom>
          <a:noFill/>
        </p:spPr>
        <p:txBody>
          <a:bodyPr wrap="none" rtlCol="0">
            <a:spAutoFit/>
          </a:bodyPr>
          <a:lstStyle/>
          <a:p>
            <a:r>
              <a:rPr lang="en-US" dirty="0"/>
              <a:t>Aging Male. 18(1):34-7. </a:t>
            </a:r>
          </a:p>
        </p:txBody>
      </p:sp>
    </p:spTree>
    <p:extLst>
      <p:ext uri="{BB962C8B-B14F-4D97-AF65-F5344CB8AC3E}">
        <p14:creationId xmlns:p14="http://schemas.microsoft.com/office/powerpoint/2010/main" val="9212135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xmlns="" id="{8D6BA485-861E-AB43-9BB6-FD1AA004C141}"/>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0" y="-1282699"/>
            <a:ext cx="12192000" cy="8140699"/>
          </a:xfrm>
        </p:spPr>
      </p:pic>
      <p:sp>
        <p:nvSpPr>
          <p:cNvPr id="4" name="Title 3">
            <a:extLst>
              <a:ext uri="{FF2B5EF4-FFF2-40B4-BE49-F238E27FC236}">
                <a16:creationId xmlns:a16="http://schemas.microsoft.com/office/drawing/2014/main" xmlns="" id="{E7D1D51A-DFB9-1F4D-AA9A-B79889727038}"/>
              </a:ext>
            </a:extLst>
          </p:cNvPr>
          <p:cNvSpPr>
            <a:spLocks noGrp="1"/>
          </p:cNvSpPr>
          <p:nvPr>
            <p:ph type="title"/>
          </p:nvPr>
        </p:nvSpPr>
        <p:spPr>
          <a:xfrm>
            <a:off x="6857998" y="0"/>
            <a:ext cx="5943601" cy="1325563"/>
          </a:xfrm>
        </p:spPr>
        <p:txBody>
          <a:bodyPr>
            <a:normAutofit/>
          </a:bodyPr>
          <a:lstStyle/>
          <a:p>
            <a:r>
              <a:rPr lang="en-US" sz="6600" b="1" dirty="0" err="1">
                <a:solidFill>
                  <a:schemeClr val="bg1"/>
                </a:solidFill>
              </a:rPr>
              <a:t>BPH</a:t>
            </a:r>
            <a:r>
              <a:rPr lang="en-US" sz="6600" b="1" dirty="0">
                <a:solidFill>
                  <a:schemeClr val="bg1"/>
                </a:solidFill>
              </a:rPr>
              <a:t> In A Cup</a:t>
            </a:r>
          </a:p>
        </p:txBody>
      </p:sp>
      <p:sp>
        <p:nvSpPr>
          <p:cNvPr id="6" name="Content Placeholder 5">
            <a:extLst>
              <a:ext uri="{FF2B5EF4-FFF2-40B4-BE49-F238E27FC236}">
                <a16:creationId xmlns:a16="http://schemas.microsoft.com/office/drawing/2014/main" xmlns="" id="{585AECBD-464D-8F4F-A9AF-5AD0B0E37C71}"/>
              </a:ext>
            </a:extLst>
          </p:cNvPr>
          <p:cNvSpPr>
            <a:spLocks noGrp="1"/>
          </p:cNvSpPr>
          <p:nvPr>
            <p:ph sz="half" idx="2"/>
          </p:nvPr>
        </p:nvSpPr>
        <p:spPr>
          <a:xfrm>
            <a:off x="7010400" y="1613354"/>
            <a:ext cx="5181600" cy="4351338"/>
          </a:xfrm>
        </p:spPr>
        <p:txBody>
          <a:bodyPr>
            <a:normAutofit/>
          </a:bodyPr>
          <a:lstStyle/>
          <a:p>
            <a:r>
              <a:rPr lang="en-US" sz="4800" b="1" dirty="0">
                <a:solidFill>
                  <a:schemeClr val="bg1"/>
                </a:solidFill>
              </a:rPr>
              <a:t>Caffeine culprit!</a:t>
            </a:r>
            <a:endParaRPr lang="en-US" sz="4800" dirty="0"/>
          </a:p>
        </p:txBody>
      </p:sp>
      <p:sp>
        <p:nvSpPr>
          <p:cNvPr id="7" name="TextBox 6">
            <a:extLst>
              <a:ext uri="{FF2B5EF4-FFF2-40B4-BE49-F238E27FC236}">
                <a16:creationId xmlns:a16="http://schemas.microsoft.com/office/drawing/2014/main" xmlns="" id="{A63A715A-CC1B-C44E-AFF8-6CB6ADCC17C3}"/>
              </a:ext>
            </a:extLst>
          </p:cNvPr>
          <p:cNvSpPr txBox="1"/>
          <p:nvPr/>
        </p:nvSpPr>
        <p:spPr>
          <a:xfrm>
            <a:off x="4575166" y="6488668"/>
            <a:ext cx="3041667" cy="369332"/>
          </a:xfrm>
          <a:prstGeom prst="rect">
            <a:avLst/>
          </a:prstGeom>
          <a:noFill/>
        </p:spPr>
        <p:txBody>
          <a:bodyPr wrap="none" rtlCol="0">
            <a:spAutoFit/>
          </a:bodyPr>
          <a:lstStyle/>
          <a:p>
            <a:r>
              <a:rPr lang="en-US" dirty="0" err="1">
                <a:solidFill>
                  <a:schemeClr val="bg1"/>
                </a:solidFill>
              </a:rPr>
              <a:t>Int</a:t>
            </a:r>
            <a:r>
              <a:rPr lang="en-US" dirty="0">
                <a:solidFill>
                  <a:schemeClr val="bg1"/>
                </a:solidFill>
              </a:rPr>
              <a:t> J </a:t>
            </a:r>
            <a:r>
              <a:rPr lang="en-US" dirty="0" err="1">
                <a:solidFill>
                  <a:schemeClr val="bg1"/>
                </a:solidFill>
              </a:rPr>
              <a:t>Exp</a:t>
            </a:r>
            <a:r>
              <a:rPr lang="en-US" dirty="0">
                <a:solidFill>
                  <a:schemeClr val="bg1"/>
                </a:solidFill>
              </a:rPr>
              <a:t> Pathol.93(6):429-37. </a:t>
            </a:r>
          </a:p>
        </p:txBody>
      </p:sp>
    </p:spTree>
    <p:extLst>
      <p:ext uri="{BB962C8B-B14F-4D97-AF65-F5344CB8AC3E}">
        <p14:creationId xmlns:p14="http://schemas.microsoft.com/office/powerpoint/2010/main" val="1030157029"/>
      </p:ext>
    </p:extLst>
  </p:cSld>
  <p:clrMapOvr>
    <a:masterClrMapping/>
  </p:clrMapOvr>
  <p:transition xmlns:p14="http://schemas.microsoft.com/office/powerpoint/2010/mai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2140606">
            <a:extLst>
              <a:ext uri="{FF2B5EF4-FFF2-40B4-BE49-F238E27FC236}">
                <a16:creationId xmlns:a16="http://schemas.microsoft.com/office/drawing/2014/main" xmlns="" id="{95279939-DA6F-5E46-9E2E-C29AD7006E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1"/>
            <a:ext cx="12192000" cy="908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xmlns="" id="{CF943FA9-B56A-7B4E-9720-A397D2BE8905}"/>
              </a:ext>
            </a:extLst>
          </p:cNvPr>
          <p:cNvSpPr>
            <a:spLocks noGrp="1"/>
          </p:cNvSpPr>
          <p:nvPr>
            <p:ph idx="1"/>
          </p:nvPr>
        </p:nvSpPr>
        <p:spPr>
          <a:xfrm>
            <a:off x="148651" y="5663107"/>
            <a:ext cx="10515600" cy="4351338"/>
          </a:xfrm>
        </p:spPr>
        <p:txBody>
          <a:bodyPr>
            <a:normAutofit/>
          </a:bodyPr>
          <a:lstStyle/>
          <a:p>
            <a:r>
              <a:rPr lang="en-US" sz="3200" dirty="0" err="1">
                <a:solidFill>
                  <a:schemeClr val="bg1"/>
                </a:solidFill>
              </a:rPr>
              <a:t>BPH</a:t>
            </a:r>
            <a:r>
              <a:rPr lang="en-US" sz="3200" dirty="0">
                <a:solidFill>
                  <a:schemeClr val="bg1"/>
                </a:solidFill>
              </a:rPr>
              <a:t>: enlarged prostate.</a:t>
            </a:r>
          </a:p>
          <a:p>
            <a:r>
              <a:rPr lang="en-US" sz="3200" dirty="0">
                <a:solidFill>
                  <a:schemeClr val="bg1"/>
                </a:solidFill>
              </a:rPr>
              <a:t>PSA: Prostatic specific antigen. </a:t>
            </a:r>
          </a:p>
          <a:p>
            <a:endParaRPr lang="en-US" sz="3200" dirty="0">
              <a:solidFill>
                <a:schemeClr val="bg1"/>
              </a:solidFill>
            </a:endParaRPr>
          </a:p>
        </p:txBody>
      </p:sp>
    </p:spTree>
    <p:extLst>
      <p:ext uri="{BB962C8B-B14F-4D97-AF65-F5344CB8AC3E}">
        <p14:creationId xmlns:p14="http://schemas.microsoft.com/office/powerpoint/2010/main" val="266061795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FAE8A6-E664-3C4B-86D6-4045EFADFFA1}"/>
              </a:ext>
            </a:extLst>
          </p:cNvPr>
          <p:cNvSpPr>
            <a:spLocks noGrp="1"/>
          </p:cNvSpPr>
          <p:nvPr>
            <p:ph type="title"/>
          </p:nvPr>
        </p:nvSpPr>
        <p:spPr/>
        <p:txBody>
          <a:bodyPr>
            <a:normAutofit/>
          </a:bodyPr>
          <a:lstStyle/>
          <a:p>
            <a:r>
              <a:rPr lang="en-US" sz="4800" dirty="0"/>
              <a:t>Alcohol</a:t>
            </a:r>
          </a:p>
        </p:txBody>
      </p:sp>
      <p:sp>
        <p:nvSpPr>
          <p:cNvPr id="3" name="Content Placeholder 2">
            <a:extLst>
              <a:ext uri="{FF2B5EF4-FFF2-40B4-BE49-F238E27FC236}">
                <a16:creationId xmlns:a16="http://schemas.microsoft.com/office/drawing/2014/main" xmlns="" id="{9FF5EDF0-193D-3544-B552-AC88DDF4BC99}"/>
              </a:ext>
            </a:extLst>
          </p:cNvPr>
          <p:cNvSpPr>
            <a:spLocks noGrp="1"/>
          </p:cNvSpPr>
          <p:nvPr>
            <p:ph sz="half" idx="1"/>
          </p:nvPr>
        </p:nvSpPr>
        <p:spPr>
          <a:xfrm>
            <a:off x="876300" y="1543988"/>
            <a:ext cx="5181600" cy="4273211"/>
          </a:xfrm>
        </p:spPr>
        <p:txBody>
          <a:bodyPr>
            <a:normAutofit/>
          </a:bodyPr>
          <a:lstStyle/>
          <a:p>
            <a:pPr marL="0" indent="0">
              <a:lnSpc>
                <a:spcPct val="150000"/>
              </a:lnSpc>
              <a:buNone/>
            </a:pPr>
            <a:r>
              <a:rPr lang="en-US" sz="3600" dirty="0"/>
              <a:t>Laboratory animals given alcohol demonstrate changes in their prostates consistent with </a:t>
            </a:r>
            <a:r>
              <a:rPr lang="en-US" sz="3600" dirty="0" err="1"/>
              <a:t>BPH</a:t>
            </a:r>
            <a:r>
              <a:rPr lang="en-US" sz="3600" dirty="0"/>
              <a:t> and early cancer. </a:t>
            </a:r>
          </a:p>
        </p:txBody>
      </p:sp>
      <p:pic>
        <p:nvPicPr>
          <p:cNvPr id="6" name="Content Placeholder 5">
            <a:extLst>
              <a:ext uri="{FF2B5EF4-FFF2-40B4-BE49-F238E27FC236}">
                <a16:creationId xmlns:a16="http://schemas.microsoft.com/office/drawing/2014/main" xmlns="" id="{3DBDCB09-33AA-7948-A8D5-CC512CFE6D9E}"/>
              </a:ext>
            </a:extLst>
          </p:cNvPr>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backgroundRemoval t="6528" b="100000" l="15598" r="100000">
                        <a14:foregroundMark x1="53783" y1="9885" x2="53783" y2="9885"/>
                        <a14:foregroundMark x1="60746" y1="44951" x2="60746" y2="44951"/>
                        <a14:foregroundMark x1="86184" y1="40741" x2="86184" y2="40741"/>
                        <a14:foregroundMark x1="54221" y1="44951" x2="54221" y2="44951"/>
                        <a14:foregroundMark x1="47697" y1="55742" x2="47697" y2="55742"/>
                        <a14:foregroundMark x1="50740" y1="71356" x2="50740" y2="71356"/>
                        <a14:foregroundMark x1="55729" y1="74527" x2="55729" y2="74527"/>
                        <a14:foregroundMark x1="59649" y1="67146" x2="59649" y2="67146"/>
                        <a14:foregroundMark x1="53783" y1="70530" x2="53783" y2="70530"/>
                        <a14:foregroundMark x1="57922" y1="81508" x2="57922" y2="81508"/>
                        <a14:foregroundMark x1="53783" y1="81082" x2="53783" y2="81082"/>
                        <a14:foregroundMark x1="49452" y1="78337" x2="49452" y2="78337"/>
                        <a14:foregroundMark x1="28152" y1="52012" x2="28152" y2="52012"/>
                        <a14:foregroundMark x1="98266" y1="89794" x2="98266" y2="89794"/>
                        <a14:foregroundMark x1="96435" y1="55993" x2="96435" y2="55993"/>
                        <a14:backgroundMark x1="18777" y1="74527" x2="18777" y2="74527"/>
                        <a14:backgroundMark x1="95093" y1="28271" x2="95093" y2="28271"/>
                        <a14:backgroundMark x1="34649" y1="96296" x2="34649" y2="96296"/>
                        <a14:backgroundMark x1="98355" y1="52571" x2="98355" y2="52571"/>
                        <a14:backgroundMark x1="87765" y1="30805" x2="87765" y2="30805"/>
                        <a14:backgroundMark x1="99133" y1="54869" x2="99133" y2="54869"/>
                      </a14:backgroundRemoval>
                    </a14:imgEffect>
                  </a14:imgLayer>
                </a14:imgProps>
              </a:ext>
              <a:ext uri="{28A0092B-C50C-407E-A947-70E740481C1C}">
                <a14:useLocalDpi xmlns:a14="http://schemas.microsoft.com/office/drawing/2010/main"/>
              </a:ext>
            </a:extLst>
          </a:blip>
          <a:srcRect/>
          <a:stretch/>
        </p:blipFill>
        <p:spPr>
          <a:xfrm>
            <a:off x="5892733" y="359764"/>
            <a:ext cx="6331703" cy="6513226"/>
          </a:xfrm>
        </p:spPr>
      </p:pic>
      <p:sp>
        <p:nvSpPr>
          <p:cNvPr id="7" name="TextBox 6">
            <a:extLst>
              <a:ext uri="{FF2B5EF4-FFF2-40B4-BE49-F238E27FC236}">
                <a16:creationId xmlns:a16="http://schemas.microsoft.com/office/drawing/2014/main" xmlns="" id="{45015039-6A24-8F47-84E4-2FA23F9D853C}"/>
              </a:ext>
            </a:extLst>
          </p:cNvPr>
          <p:cNvSpPr txBox="1"/>
          <p:nvPr/>
        </p:nvSpPr>
        <p:spPr>
          <a:xfrm>
            <a:off x="1685925" y="6329363"/>
            <a:ext cx="2620717" cy="369332"/>
          </a:xfrm>
          <a:prstGeom prst="rect">
            <a:avLst/>
          </a:prstGeom>
          <a:noFill/>
        </p:spPr>
        <p:txBody>
          <a:bodyPr wrap="none" rtlCol="0">
            <a:spAutoFit/>
          </a:bodyPr>
          <a:lstStyle/>
          <a:p>
            <a:r>
              <a:rPr lang="en-US" dirty="0"/>
              <a:t>Cell </a:t>
            </a:r>
            <a:r>
              <a:rPr lang="en-US" dirty="0" err="1"/>
              <a:t>Biol</a:t>
            </a:r>
            <a:r>
              <a:rPr lang="en-US" dirty="0"/>
              <a:t> Int. 31(5):459-72.</a:t>
            </a:r>
          </a:p>
        </p:txBody>
      </p:sp>
    </p:spTree>
    <p:extLst>
      <p:ext uri="{BB962C8B-B14F-4D97-AF65-F5344CB8AC3E}">
        <p14:creationId xmlns:p14="http://schemas.microsoft.com/office/powerpoint/2010/main" val="2071676321"/>
      </p:ext>
    </p:extLst>
  </p:cSld>
  <p:clrMapOvr>
    <a:masterClrMapping/>
  </p:clrMapOvr>
  <p:transition xmlns:p14="http://schemas.microsoft.com/office/powerpoint/2010/mai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DBC7C82B-01E2-7749-8DF0-8DF5CEBBED3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018376" y="-7257"/>
            <a:ext cx="10297886" cy="6865257"/>
          </a:xfrm>
        </p:spPr>
      </p:pic>
      <p:sp>
        <p:nvSpPr>
          <p:cNvPr id="2" name="Title 1">
            <a:extLst>
              <a:ext uri="{FF2B5EF4-FFF2-40B4-BE49-F238E27FC236}">
                <a16:creationId xmlns:a16="http://schemas.microsoft.com/office/drawing/2014/main" xmlns="" id="{90E98FA4-4BCB-7A4B-B009-EFF1D2622B67}"/>
              </a:ext>
            </a:extLst>
          </p:cNvPr>
          <p:cNvSpPr>
            <a:spLocks noGrp="1"/>
          </p:cNvSpPr>
          <p:nvPr>
            <p:ph type="title"/>
          </p:nvPr>
        </p:nvSpPr>
        <p:spPr/>
        <p:txBody>
          <a:bodyPr/>
          <a:lstStyle/>
          <a:p>
            <a:r>
              <a:rPr lang="en-US" dirty="0">
                <a:solidFill>
                  <a:schemeClr val="bg1"/>
                </a:solidFill>
              </a:rPr>
              <a:t>Marijuana </a:t>
            </a:r>
            <a:r>
              <a:rPr lang="en-US" dirty="0" err="1">
                <a:solidFill>
                  <a:schemeClr val="bg1"/>
                </a:solidFill>
              </a:rPr>
              <a:t>BPH</a:t>
            </a:r>
            <a:r>
              <a:rPr lang="en-US" dirty="0">
                <a:solidFill>
                  <a:schemeClr val="bg1"/>
                </a:solidFill>
              </a:rPr>
              <a:t> Association</a:t>
            </a:r>
          </a:p>
        </p:txBody>
      </p:sp>
      <p:sp>
        <p:nvSpPr>
          <p:cNvPr id="3" name="Content Placeholder 2">
            <a:extLst>
              <a:ext uri="{FF2B5EF4-FFF2-40B4-BE49-F238E27FC236}">
                <a16:creationId xmlns:a16="http://schemas.microsoft.com/office/drawing/2014/main" xmlns="" id="{1B881427-3B8F-2047-827D-851954BF96AB}"/>
              </a:ext>
            </a:extLst>
          </p:cNvPr>
          <p:cNvSpPr>
            <a:spLocks noGrp="1"/>
          </p:cNvSpPr>
          <p:nvPr>
            <p:ph sz="half" idx="1"/>
          </p:nvPr>
        </p:nvSpPr>
        <p:spPr>
          <a:xfrm>
            <a:off x="913151" y="2128601"/>
            <a:ext cx="4678180" cy="3583665"/>
          </a:xfrm>
        </p:spPr>
        <p:txBody>
          <a:bodyPr>
            <a:normAutofit/>
          </a:bodyPr>
          <a:lstStyle/>
          <a:p>
            <a:pPr marL="0" indent="0">
              <a:lnSpc>
                <a:spcPct val="150000"/>
              </a:lnSpc>
              <a:buNone/>
            </a:pPr>
            <a:r>
              <a:rPr lang="en-US" sz="3600" dirty="0">
                <a:solidFill>
                  <a:schemeClr val="bg1"/>
                </a:solidFill>
              </a:rPr>
              <a:t>Men with depression and MJ usage were more likely to be treated for </a:t>
            </a:r>
            <a:r>
              <a:rPr lang="en-US" sz="3600" dirty="0" err="1">
                <a:solidFill>
                  <a:schemeClr val="bg1"/>
                </a:solidFill>
              </a:rPr>
              <a:t>BPH</a:t>
            </a:r>
            <a:r>
              <a:rPr lang="en-US" sz="3600" dirty="0">
                <a:solidFill>
                  <a:schemeClr val="bg1"/>
                </a:solidFill>
              </a:rPr>
              <a:t>.</a:t>
            </a:r>
          </a:p>
        </p:txBody>
      </p:sp>
      <p:sp>
        <p:nvSpPr>
          <p:cNvPr id="5" name="TextBox 4">
            <a:extLst>
              <a:ext uri="{FF2B5EF4-FFF2-40B4-BE49-F238E27FC236}">
                <a16:creationId xmlns:a16="http://schemas.microsoft.com/office/drawing/2014/main" xmlns="" id="{DD4A7F3B-B5A4-F047-B162-5F40403D1011}"/>
              </a:ext>
            </a:extLst>
          </p:cNvPr>
          <p:cNvSpPr txBox="1"/>
          <p:nvPr/>
        </p:nvSpPr>
        <p:spPr>
          <a:xfrm>
            <a:off x="1067299" y="6374368"/>
            <a:ext cx="3199402" cy="369332"/>
          </a:xfrm>
          <a:prstGeom prst="rect">
            <a:avLst/>
          </a:prstGeom>
          <a:noFill/>
        </p:spPr>
        <p:txBody>
          <a:bodyPr wrap="none" rtlCol="0">
            <a:spAutoFit/>
          </a:bodyPr>
          <a:lstStyle/>
          <a:p>
            <a:r>
              <a:rPr lang="en-US" dirty="0">
                <a:solidFill>
                  <a:schemeClr val="bg1"/>
                </a:solidFill>
              </a:rPr>
              <a:t>Can J Urol. 29(4):11249-11254.</a:t>
            </a:r>
          </a:p>
        </p:txBody>
      </p:sp>
    </p:spTree>
    <p:extLst>
      <p:ext uri="{BB962C8B-B14F-4D97-AF65-F5344CB8AC3E}">
        <p14:creationId xmlns:p14="http://schemas.microsoft.com/office/powerpoint/2010/main" val="1813135115"/>
      </p:ext>
    </p:extLst>
  </p:cSld>
  <p:clrMapOvr>
    <a:masterClrMapping/>
  </p:clrMapOvr>
  <p:transition xmlns:p14="http://schemas.microsoft.com/office/powerpoint/2010/mai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E356EB-BFCF-2E48-9496-AA4E8BD6CC58}"/>
              </a:ext>
            </a:extLst>
          </p:cNvPr>
          <p:cNvSpPr>
            <a:spLocks noGrp="1"/>
          </p:cNvSpPr>
          <p:nvPr>
            <p:ph type="title"/>
          </p:nvPr>
        </p:nvSpPr>
        <p:spPr/>
        <p:txBody>
          <a:bodyPr/>
          <a:lstStyle/>
          <a:p>
            <a:r>
              <a:rPr lang="en-US" dirty="0"/>
              <a:t>Avoid Sexual Stimulation</a:t>
            </a:r>
          </a:p>
        </p:txBody>
      </p:sp>
      <p:sp>
        <p:nvSpPr>
          <p:cNvPr id="3" name="Content Placeholder 2">
            <a:extLst>
              <a:ext uri="{FF2B5EF4-FFF2-40B4-BE49-F238E27FC236}">
                <a16:creationId xmlns:a16="http://schemas.microsoft.com/office/drawing/2014/main" xmlns="" id="{DA80B1A3-6243-D548-A19C-2E7175385476}"/>
              </a:ext>
            </a:extLst>
          </p:cNvPr>
          <p:cNvSpPr>
            <a:spLocks noGrp="1"/>
          </p:cNvSpPr>
          <p:nvPr>
            <p:ph sz="half" idx="1"/>
          </p:nvPr>
        </p:nvSpPr>
        <p:spPr/>
        <p:txBody>
          <a:bodyPr>
            <a:normAutofit lnSpcReduction="10000"/>
          </a:bodyPr>
          <a:lstStyle/>
          <a:p>
            <a:pPr marL="0" indent="0">
              <a:buNone/>
            </a:pPr>
            <a:r>
              <a:rPr lang="en-US" dirty="0"/>
              <a:t>Avoid sexual stimulation without a natural conclusion (ejaculation and orgasm). </a:t>
            </a:r>
          </a:p>
          <a:p>
            <a:pPr marL="0" indent="0">
              <a:buNone/>
            </a:pPr>
            <a:r>
              <a:rPr lang="en-US" dirty="0"/>
              <a:t>Continued stimulation leads to a prolonged engorgement. This is not good for the prostate. </a:t>
            </a:r>
          </a:p>
          <a:p>
            <a:pPr marL="0" indent="0">
              <a:buNone/>
            </a:pPr>
            <a:r>
              <a:rPr lang="en-US" dirty="0"/>
              <a:t>Keep you mind where it belongs. Do not look as anything hinting of a </a:t>
            </a:r>
            <a:r>
              <a:rPr lang="en-US" dirty="0" err="1"/>
              <a:t>pornographical</a:t>
            </a:r>
            <a:r>
              <a:rPr lang="en-US" dirty="0"/>
              <a:t> nature. </a:t>
            </a:r>
          </a:p>
          <a:p>
            <a:pPr marL="0" indent="0">
              <a:buNone/>
            </a:pPr>
            <a:r>
              <a:rPr lang="en-US" dirty="0"/>
              <a:t>Avoid everything that is sexually stimulating. </a:t>
            </a:r>
          </a:p>
        </p:txBody>
      </p:sp>
      <p:pic>
        <p:nvPicPr>
          <p:cNvPr id="7" name="Content Placeholder 6">
            <a:extLst>
              <a:ext uri="{FF2B5EF4-FFF2-40B4-BE49-F238E27FC236}">
                <a16:creationId xmlns:a16="http://schemas.microsoft.com/office/drawing/2014/main" xmlns="" id="{3A32D0C8-4177-F845-9AC7-095C708D6DDE}"/>
              </a:ext>
            </a:extLst>
          </p:cNvPr>
          <p:cNvPicPr>
            <a:picLocks noGrp="1" noChangeAspect="1"/>
          </p:cNvPicPr>
          <p:nvPr>
            <p:ph sz="half" idx="2"/>
          </p:nvPr>
        </p:nvPicPr>
        <p:blipFill>
          <a:blip r:embed="rId2" cstate="email">
            <a:extLst>
              <a:ext uri="{BEBA8EAE-BF5A-486C-A8C5-ECC9F3942E4B}">
                <a14:imgProps xmlns:a14="http://schemas.microsoft.com/office/drawing/2010/main">
                  <a14:imgLayer r:embed="rId3">
                    <a14:imgEffect>
                      <a14:backgroundRemoval t="9957" b="100000" l="3113" r="89940"/>
                    </a14:imgEffect>
                  </a14:imgLayer>
                </a14:imgProps>
              </a:ext>
              <a:ext uri="{28A0092B-C50C-407E-A947-70E740481C1C}">
                <a14:useLocalDpi xmlns:a14="http://schemas.microsoft.com/office/drawing/2010/main"/>
              </a:ext>
            </a:extLst>
          </a:blip>
          <a:stretch>
            <a:fillRect/>
          </a:stretch>
        </p:blipFill>
        <p:spPr>
          <a:xfrm>
            <a:off x="6815138" y="-702841"/>
            <a:ext cx="5047262" cy="7560841"/>
          </a:xfrm>
        </p:spPr>
      </p:pic>
      <p:sp>
        <p:nvSpPr>
          <p:cNvPr id="5" name="TextBox 4">
            <a:extLst>
              <a:ext uri="{FF2B5EF4-FFF2-40B4-BE49-F238E27FC236}">
                <a16:creationId xmlns:a16="http://schemas.microsoft.com/office/drawing/2014/main" xmlns="" id="{827B8DC3-EB77-734F-9ED3-96AA67B6C855}"/>
              </a:ext>
            </a:extLst>
          </p:cNvPr>
          <p:cNvSpPr txBox="1"/>
          <p:nvPr/>
        </p:nvSpPr>
        <p:spPr>
          <a:xfrm>
            <a:off x="1649707" y="6488668"/>
            <a:ext cx="3129959" cy="369332"/>
          </a:xfrm>
          <a:prstGeom prst="rect">
            <a:avLst/>
          </a:prstGeom>
          <a:noFill/>
        </p:spPr>
        <p:txBody>
          <a:bodyPr wrap="none" rtlCol="0">
            <a:spAutoFit/>
          </a:bodyPr>
          <a:lstStyle/>
          <a:p>
            <a:r>
              <a:rPr lang="en-US" dirty="0"/>
              <a:t>Natural Remedies Encyclopedia</a:t>
            </a:r>
          </a:p>
        </p:txBody>
      </p:sp>
    </p:spTree>
    <p:extLst>
      <p:ext uri="{BB962C8B-B14F-4D97-AF65-F5344CB8AC3E}">
        <p14:creationId xmlns:p14="http://schemas.microsoft.com/office/powerpoint/2010/main" val="133322413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CBEA545-8D04-9B43-A05B-482FFCA77F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32944" y="375991"/>
            <a:ext cx="6535711" cy="6106017"/>
          </a:xfrm>
          <a:prstGeom prst="rect">
            <a:avLst/>
          </a:prstGeom>
        </p:spPr>
      </p:pic>
      <p:sp>
        <p:nvSpPr>
          <p:cNvPr id="2" name="TextBox 1">
            <a:extLst>
              <a:ext uri="{FF2B5EF4-FFF2-40B4-BE49-F238E27FC236}">
                <a16:creationId xmlns:a16="http://schemas.microsoft.com/office/drawing/2014/main" xmlns="" id="{2AC15EE5-544B-0A43-90FF-B9C1D7721F29}"/>
              </a:ext>
            </a:extLst>
          </p:cNvPr>
          <p:cNvSpPr txBox="1"/>
          <p:nvPr/>
        </p:nvSpPr>
        <p:spPr>
          <a:xfrm>
            <a:off x="2113613" y="104931"/>
            <a:ext cx="7857313" cy="764499"/>
          </a:xfrm>
          <a:prstGeom prst="rect">
            <a:avLst/>
          </a:prstGeom>
          <a:noFill/>
        </p:spPr>
        <p:txBody>
          <a:bodyPr wrap="none" rtlCol="0">
            <a:prstTxWarp prst="textCanUp">
              <a:avLst>
                <a:gd name="adj" fmla="val 70028"/>
              </a:avLst>
            </a:prstTxWarp>
            <a:spAutoFit/>
          </a:bodyPr>
          <a:lstStyle/>
          <a:p>
            <a:r>
              <a:rPr lang="en-US" sz="3200" dirty="0"/>
              <a:t> Perfect health Depends On Perfect Circulation </a:t>
            </a:r>
          </a:p>
        </p:txBody>
      </p:sp>
    </p:spTree>
    <p:extLst>
      <p:ext uri="{BB962C8B-B14F-4D97-AF65-F5344CB8AC3E}">
        <p14:creationId xmlns:p14="http://schemas.microsoft.com/office/powerpoint/2010/main" val="211031564"/>
      </p:ext>
    </p:extLst>
  </p:cSld>
  <p:clrMapOvr>
    <a:masterClrMapping/>
  </p:clrMapOvr>
  <p:transition xmlns:p14="http://schemas.microsoft.com/office/powerpoint/2010/mai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C0C16F-98DD-8A42-BDBF-57C5C5B19C8B}"/>
              </a:ext>
            </a:extLst>
          </p:cNvPr>
          <p:cNvSpPr>
            <a:spLocks noGrp="1"/>
          </p:cNvSpPr>
          <p:nvPr>
            <p:ph type="title"/>
          </p:nvPr>
        </p:nvSpPr>
        <p:spPr/>
        <p:txBody>
          <a:bodyPr>
            <a:normAutofit/>
          </a:bodyPr>
          <a:lstStyle/>
          <a:p>
            <a:r>
              <a:rPr lang="en-US" sz="6600" dirty="0"/>
              <a:t>If you sit on it all the time.....</a:t>
            </a:r>
          </a:p>
        </p:txBody>
      </p:sp>
      <p:sp>
        <p:nvSpPr>
          <p:cNvPr id="3" name="Content Placeholder 2">
            <a:extLst>
              <a:ext uri="{FF2B5EF4-FFF2-40B4-BE49-F238E27FC236}">
                <a16:creationId xmlns:a16="http://schemas.microsoft.com/office/drawing/2014/main" xmlns="" id="{05352BBE-F7B5-2D4D-9F91-1455197D1D65}"/>
              </a:ext>
            </a:extLst>
          </p:cNvPr>
          <p:cNvSpPr>
            <a:spLocks noGrp="1"/>
          </p:cNvSpPr>
          <p:nvPr>
            <p:ph sz="half" idx="1"/>
          </p:nvPr>
        </p:nvSpPr>
        <p:spPr>
          <a:xfrm>
            <a:off x="876300" y="1948721"/>
            <a:ext cx="5181600" cy="3538694"/>
          </a:xfrm>
        </p:spPr>
        <p:txBody>
          <a:bodyPr>
            <a:normAutofit/>
          </a:bodyPr>
          <a:lstStyle/>
          <a:p>
            <a:pPr marL="0" indent="0">
              <a:lnSpc>
                <a:spcPct val="150000"/>
              </a:lnSpc>
              <a:buNone/>
            </a:pPr>
            <a:r>
              <a:rPr lang="en-US" sz="4800" dirty="0"/>
              <a:t>Sedentary lifestyle increased the risk of </a:t>
            </a:r>
            <a:r>
              <a:rPr lang="en-US" sz="4800" dirty="0" err="1"/>
              <a:t>BPH</a:t>
            </a:r>
            <a:r>
              <a:rPr lang="en-US" sz="4800" dirty="0"/>
              <a:t> by 72%.</a:t>
            </a:r>
          </a:p>
        </p:txBody>
      </p:sp>
      <p:pic>
        <p:nvPicPr>
          <p:cNvPr id="7" name="Content Placeholder 6">
            <a:extLst>
              <a:ext uri="{FF2B5EF4-FFF2-40B4-BE49-F238E27FC236}">
                <a16:creationId xmlns:a16="http://schemas.microsoft.com/office/drawing/2014/main" xmlns="" id="{396375FA-FBF2-A942-80C0-CAB369F5BC97}"/>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rot="21310927">
            <a:off x="7312553" y="1779814"/>
            <a:ext cx="3514239" cy="43971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9CA64961-FA9B-F449-8D01-6E7309B3A916}"/>
              </a:ext>
            </a:extLst>
          </p:cNvPr>
          <p:cNvSpPr txBox="1"/>
          <p:nvPr/>
        </p:nvSpPr>
        <p:spPr>
          <a:xfrm>
            <a:off x="734786" y="6319157"/>
            <a:ext cx="3069686" cy="369332"/>
          </a:xfrm>
          <a:prstGeom prst="rect">
            <a:avLst/>
          </a:prstGeom>
          <a:noFill/>
        </p:spPr>
        <p:txBody>
          <a:bodyPr wrap="none" rtlCol="0">
            <a:spAutoFit/>
          </a:bodyPr>
          <a:lstStyle/>
          <a:p>
            <a:r>
              <a:rPr lang="en-US" dirty="0" err="1"/>
              <a:t>Int</a:t>
            </a:r>
            <a:r>
              <a:rPr lang="en-US" dirty="0"/>
              <a:t> </a:t>
            </a:r>
            <a:r>
              <a:rPr lang="en-US" dirty="0" err="1"/>
              <a:t>Neurourol</a:t>
            </a:r>
            <a:r>
              <a:rPr lang="en-US" dirty="0"/>
              <a:t> J. 18(3):155-62.</a:t>
            </a:r>
          </a:p>
        </p:txBody>
      </p:sp>
    </p:spTree>
    <p:extLst>
      <p:ext uri="{BB962C8B-B14F-4D97-AF65-F5344CB8AC3E}">
        <p14:creationId xmlns:p14="http://schemas.microsoft.com/office/powerpoint/2010/main" val="896333526"/>
      </p:ext>
    </p:extLst>
  </p:cSld>
  <p:clrMapOvr>
    <a:masterClrMapping/>
  </p:clrMapOvr>
  <p:transition xmlns:p14="http://schemas.microsoft.com/office/powerpoint/2010/mai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01E97-CA04-B54A-BD0C-FE6C030820DC}"/>
              </a:ext>
            </a:extLst>
          </p:cNvPr>
          <p:cNvSpPr>
            <a:spLocks noGrp="1"/>
          </p:cNvSpPr>
          <p:nvPr>
            <p:ph type="title"/>
          </p:nvPr>
        </p:nvSpPr>
        <p:spPr/>
        <p:txBody>
          <a:bodyPr/>
          <a:lstStyle/>
          <a:p>
            <a:r>
              <a:rPr lang="en-US" dirty="0"/>
              <a:t>Cold exposure</a:t>
            </a:r>
          </a:p>
        </p:txBody>
      </p:sp>
      <p:pic>
        <p:nvPicPr>
          <p:cNvPr id="7" name="Content Placeholder 6">
            <a:extLst>
              <a:ext uri="{FF2B5EF4-FFF2-40B4-BE49-F238E27FC236}">
                <a16:creationId xmlns:a16="http://schemas.microsoft.com/office/drawing/2014/main" xmlns="" id="{F714A043-8A38-1D4B-99FE-D60CB1923FB7}"/>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76300" y="2019113"/>
            <a:ext cx="5181600" cy="34546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xmlns="" id="{EFF7E58C-1496-AA42-9ED7-EA4087CCCE40}"/>
              </a:ext>
            </a:extLst>
          </p:cNvPr>
          <p:cNvSpPr>
            <a:spLocks noGrp="1"/>
          </p:cNvSpPr>
          <p:nvPr>
            <p:ph sz="half" idx="2"/>
          </p:nvPr>
        </p:nvSpPr>
        <p:spPr>
          <a:xfrm>
            <a:off x="6540085" y="2518347"/>
            <a:ext cx="5181600" cy="3418773"/>
          </a:xfrm>
        </p:spPr>
        <p:txBody>
          <a:bodyPr>
            <a:normAutofit/>
          </a:bodyPr>
          <a:lstStyle/>
          <a:p>
            <a:pPr marL="0" indent="0">
              <a:buNone/>
            </a:pPr>
            <a:r>
              <a:rPr lang="en-US" sz="4400" dirty="0"/>
              <a:t>Cold exposure alters prostate blood flow and increases prostate problems</a:t>
            </a:r>
          </a:p>
        </p:txBody>
      </p:sp>
      <p:sp>
        <p:nvSpPr>
          <p:cNvPr id="5" name="TextBox 4">
            <a:extLst>
              <a:ext uri="{FF2B5EF4-FFF2-40B4-BE49-F238E27FC236}">
                <a16:creationId xmlns:a16="http://schemas.microsoft.com/office/drawing/2014/main" xmlns="" id="{103A64F6-36B4-A649-A032-FD10874516C0}"/>
              </a:ext>
            </a:extLst>
          </p:cNvPr>
          <p:cNvSpPr txBox="1"/>
          <p:nvPr/>
        </p:nvSpPr>
        <p:spPr>
          <a:xfrm>
            <a:off x="4341225" y="6335486"/>
            <a:ext cx="3509550" cy="646331"/>
          </a:xfrm>
          <a:prstGeom prst="rect">
            <a:avLst/>
          </a:prstGeom>
          <a:noFill/>
        </p:spPr>
        <p:txBody>
          <a:bodyPr wrap="none" rtlCol="0">
            <a:spAutoFit/>
          </a:bodyPr>
          <a:lstStyle/>
          <a:p>
            <a:r>
              <a:rPr lang="en-US" dirty="0" err="1"/>
              <a:t>Scand</a:t>
            </a:r>
            <a:r>
              <a:rPr lang="en-US" dirty="0"/>
              <a:t> J </a:t>
            </a:r>
            <a:r>
              <a:rPr lang="en-US" dirty="0" err="1"/>
              <a:t>Urol</a:t>
            </a:r>
            <a:r>
              <a:rPr lang="en-US" dirty="0"/>
              <a:t> </a:t>
            </a:r>
            <a:r>
              <a:rPr lang="en-US" dirty="0" err="1"/>
              <a:t>Nephrol</a:t>
            </a:r>
            <a:r>
              <a:rPr lang="en-US" dirty="0"/>
              <a:t>. 41(5):430-5.</a:t>
            </a:r>
          </a:p>
          <a:p>
            <a:endParaRPr lang="en-US" dirty="0"/>
          </a:p>
        </p:txBody>
      </p:sp>
    </p:spTree>
    <p:extLst>
      <p:ext uri="{BB962C8B-B14F-4D97-AF65-F5344CB8AC3E}">
        <p14:creationId xmlns:p14="http://schemas.microsoft.com/office/powerpoint/2010/main" val="38147710"/>
      </p:ext>
    </p:extLst>
  </p:cSld>
  <p:clrMapOvr>
    <a:masterClrMapping/>
  </p:clrMapOvr>
  <p:transition xmlns:p14="http://schemas.microsoft.com/office/powerpoint/2010/mai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072CD-02F6-124A-8A3E-2E8BFE58F450}"/>
              </a:ext>
            </a:extLst>
          </p:cNvPr>
          <p:cNvSpPr>
            <a:spLocks noGrp="1"/>
          </p:cNvSpPr>
          <p:nvPr>
            <p:ph type="title"/>
          </p:nvPr>
        </p:nvSpPr>
        <p:spPr/>
        <p:txBody>
          <a:bodyPr/>
          <a:lstStyle/>
          <a:p>
            <a:r>
              <a:rPr lang="en-US" dirty="0"/>
              <a:t>Warm ankles/legs: clothing</a:t>
            </a:r>
          </a:p>
        </p:txBody>
      </p:sp>
      <p:pic>
        <p:nvPicPr>
          <p:cNvPr id="6" name="Content Placeholder 5">
            <a:extLst>
              <a:ext uri="{FF2B5EF4-FFF2-40B4-BE49-F238E27FC236}">
                <a16:creationId xmlns:a16="http://schemas.microsoft.com/office/drawing/2014/main" xmlns="" id="{F3CC0D53-13E2-C248-8895-CD0B0C38457E}"/>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1388600" y="1543988"/>
            <a:ext cx="9338600" cy="4971212"/>
          </a:xfrm>
        </p:spPr>
      </p:pic>
      <p:sp>
        <p:nvSpPr>
          <p:cNvPr id="3" name="TextBox 2">
            <a:extLst>
              <a:ext uri="{FF2B5EF4-FFF2-40B4-BE49-F238E27FC236}">
                <a16:creationId xmlns:a16="http://schemas.microsoft.com/office/drawing/2014/main" xmlns="" id="{4CE9DCC0-AF0A-D44B-8257-484F5A7F846F}"/>
              </a:ext>
            </a:extLst>
          </p:cNvPr>
          <p:cNvSpPr txBox="1"/>
          <p:nvPr/>
        </p:nvSpPr>
        <p:spPr>
          <a:xfrm>
            <a:off x="4609042" y="6516804"/>
            <a:ext cx="2897716" cy="369332"/>
          </a:xfrm>
          <a:prstGeom prst="rect">
            <a:avLst/>
          </a:prstGeom>
          <a:noFill/>
        </p:spPr>
        <p:txBody>
          <a:bodyPr wrap="none" rtlCol="0">
            <a:spAutoFit/>
          </a:bodyPr>
          <a:lstStyle/>
          <a:p>
            <a:r>
              <a:rPr lang="en-US" dirty="0"/>
              <a:t>Sci Rep. 2014 Jan 22;4:3822. </a:t>
            </a:r>
          </a:p>
        </p:txBody>
      </p:sp>
    </p:spTree>
    <p:extLst>
      <p:ext uri="{BB962C8B-B14F-4D97-AF65-F5344CB8AC3E}">
        <p14:creationId xmlns:p14="http://schemas.microsoft.com/office/powerpoint/2010/main" val="2115340288"/>
      </p:ext>
    </p:extLst>
  </p:cSld>
  <p:clrMapOvr>
    <a:masterClrMapping/>
  </p:clrMapOvr>
  <p:transition xmlns:p14="http://schemas.microsoft.com/office/powerpoint/2010/mai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E115E1-DF26-864C-AA9A-F4E615688522}"/>
              </a:ext>
            </a:extLst>
          </p:cNvPr>
          <p:cNvSpPr>
            <a:spLocks noGrp="1"/>
          </p:cNvSpPr>
          <p:nvPr>
            <p:ph type="title"/>
          </p:nvPr>
        </p:nvSpPr>
        <p:spPr/>
        <p:txBody>
          <a:bodyPr/>
          <a:lstStyle/>
          <a:p>
            <a:r>
              <a:rPr lang="en-US" dirty="0"/>
              <a:t>Calcium Stones in Your Prostate?</a:t>
            </a:r>
          </a:p>
        </p:txBody>
      </p:sp>
      <p:sp>
        <p:nvSpPr>
          <p:cNvPr id="3" name="Content Placeholder 2">
            <a:extLst>
              <a:ext uri="{FF2B5EF4-FFF2-40B4-BE49-F238E27FC236}">
                <a16:creationId xmlns:a16="http://schemas.microsoft.com/office/drawing/2014/main" xmlns="" id="{2671ADF8-4D77-8842-8BC6-750FEFAAF965}"/>
              </a:ext>
            </a:extLst>
          </p:cNvPr>
          <p:cNvSpPr>
            <a:spLocks noGrp="1"/>
          </p:cNvSpPr>
          <p:nvPr>
            <p:ph sz="half" idx="1"/>
          </p:nvPr>
        </p:nvSpPr>
        <p:spPr/>
        <p:txBody>
          <a:bodyPr>
            <a:normAutofit fontScale="92500" lnSpcReduction="10000"/>
          </a:bodyPr>
          <a:lstStyle/>
          <a:p>
            <a:pPr marL="0" indent="0">
              <a:buNone/>
            </a:pPr>
            <a:r>
              <a:rPr lang="en-US" dirty="0"/>
              <a:t>For some men, calcium stones in their prostates can cause outlet obstruction. </a:t>
            </a:r>
          </a:p>
          <a:p>
            <a:pPr marL="0" indent="0">
              <a:buNone/>
            </a:pPr>
            <a:r>
              <a:rPr lang="en-US" dirty="0"/>
              <a:t>Stones occur from increased inflammation in the presence of Magnesium/Calcium imbalance. </a:t>
            </a:r>
          </a:p>
          <a:p>
            <a:pPr marL="0" indent="0">
              <a:buNone/>
            </a:pPr>
            <a:r>
              <a:rPr lang="en-US" dirty="0"/>
              <a:t>A diet sufficient of Magnesium helps reduce calcium stones. </a:t>
            </a:r>
          </a:p>
          <a:p>
            <a:pPr marL="0" indent="0">
              <a:buNone/>
            </a:pPr>
            <a:r>
              <a:rPr lang="en-US" dirty="0"/>
              <a:t>Foods high in magnesium include: pumpkin seeds, sesame seeds, almonds, hazelnuts, wheat germ, buckwheat, spinach, tofu, and kelp. </a:t>
            </a:r>
          </a:p>
        </p:txBody>
      </p:sp>
      <p:pic>
        <p:nvPicPr>
          <p:cNvPr id="7" name="Content Placeholder 6">
            <a:extLst>
              <a:ext uri="{FF2B5EF4-FFF2-40B4-BE49-F238E27FC236}">
                <a16:creationId xmlns:a16="http://schemas.microsoft.com/office/drawing/2014/main" xmlns="" id="{7123A3BB-7F42-7E4C-97F5-8B6201947514}"/>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312439" y="1825625"/>
            <a:ext cx="2901122"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2925EC39-0393-204B-A8C8-D6FE0FAC26CA}"/>
              </a:ext>
            </a:extLst>
          </p:cNvPr>
          <p:cNvSpPr txBox="1"/>
          <p:nvPr/>
        </p:nvSpPr>
        <p:spPr>
          <a:xfrm>
            <a:off x="4487598" y="6488668"/>
            <a:ext cx="3140603" cy="369332"/>
          </a:xfrm>
          <a:prstGeom prst="rect">
            <a:avLst/>
          </a:prstGeom>
          <a:noFill/>
        </p:spPr>
        <p:txBody>
          <a:bodyPr wrap="none" rtlCol="0">
            <a:spAutoFit/>
          </a:bodyPr>
          <a:lstStyle/>
          <a:p>
            <a:r>
              <a:rPr lang="en-US" dirty="0"/>
              <a:t>Med Sci </a:t>
            </a:r>
            <a:r>
              <a:rPr lang="en-US" dirty="0" err="1"/>
              <a:t>Monit</a:t>
            </a:r>
            <a:r>
              <a:rPr lang="en-US" dirty="0"/>
              <a:t>. 24:9196-9203.</a:t>
            </a:r>
          </a:p>
        </p:txBody>
      </p:sp>
    </p:spTree>
    <p:extLst>
      <p:ext uri="{BB962C8B-B14F-4D97-AF65-F5344CB8AC3E}">
        <p14:creationId xmlns:p14="http://schemas.microsoft.com/office/powerpoint/2010/main" val="417202708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8B48AB-0EFD-8A40-AD6A-C4560EDFE7EF}"/>
              </a:ext>
            </a:extLst>
          </p:cNvPr>
          <p:cNvSpPr>
            <a:spLocks noGrp="1"/>
          </p:cNvSpPr>
          <p:nvPr>
            <p:ph type="title"/>
          </p:nvPr>
        </p:nvSpPr>
        <p:spPr/>
        <p:txBody>
          <a:bodyPr>
            <a:normAutofit/>
          </a:bodyPr>
          <a:lstStyle/>
          <a:p>
            <a:r>
              <a:rPr lang="en-US" sz="5400" dirty="0"/>
              <a:t>Fruits and Vegetables For </a:t>
            </a:r>
            <a:r>
              <a:rPr lang="en-US" sz="5400" dirty="0" err="1"/>
              <a:t>BPH</a:t>
            </a:r>
            <a:r>
              <a:rPr lang="en-US" sz="5400" dirty="0"/>
              <a:t>!</a:t>
            </a:r>
          </a:p>
        </p:txBody>
      </p:sp>
      <p:sp>
        <p:nvSpPr>
          <p:cNvPr id="3" name="Content Placeholder 2">
            <a:extLst>
              <a:ext uri="{FF2B5EF4-FFF2-40B4-BE49-F238E27FC236}">
                <a16:creationId xmlns:a16="http://schemas.microsoft.com/office/drawing/2014/main" xmlns="" id="{519ECC6C-835D-1142-8188-3AF5197D17B0}"/>
              </a:ext>
            </a:extLst>
          </p:cNvPr>
          <p:cNvSpPr>
            <a:spLocks noGrp="1"/>
          </p:cNvSpPr>
          <p:nvPr>
            <p:ph sz="half" idx="1"/>
          </p:nvPr>
        </p:nvSpPr>
        <p:spPr>
          <a:xfrm>
            <a:off x="838200" y="2518349"/>
            <a:ext cx="5181600" cy="3658614"/>
          </a:xfrm>
        </p:spPr>
        <p:txBody>
          <a:bodyPr>
            <a:normAutofit/>
          </a:bodyPr>
          <a:lstStyle/>
          <a:p>
            <a:pPr marL="0" indent="0">
              <a:buNone/>
            </a:pPr>
            <a:r>
              <a:rPr lang="en-US" sz="4000" dirty="0"/>
              <a:t>Adequate consumption of fruits and vegetables, especially dark green leafy vegetables reduced </a:t>
            </a:r>
            <a:r>
              <a:rPr lang="en-US" sz="4000" dirty="0" err="1"/>
              <a:t>BPH</a:t>
            </a:r>
            <a:r>
              <a:rPr lang="en-US" sz="4000" dirty="0"/>
              <a:t> by 34%.</a:t>
            </a:r>
          </a:p>
        </p:txBody>
      </p:sp>
      <p:pic>
        <p:nvPicPr>
          <p:cNvPr id="7" name="Content Placeholder 6">
            <a:extLst>
              <a:ext uri="{FF2B5EF4-FFF2-40B4-BE49-F238E27FC236}">
                <a16:creationId xmlns:a16="http://schemas.microsoft.com/office/drawing/2014/main" xmlns="" id="{FA9957A6-83A9-2947-BEF5-2BFE3D71E403}"/>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431797" y="1965582"/>
            <a:ext cx="5269423" cy="41239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0567D398-B486-A141-9794-0EA447CD1405}"/>
              </a:ext>
            </a:extLst>
          </p:cNvPr>
          <p:cNvSpPr txBox="1"/>
          <p:nvPr/>
        </p:nvSpPr>
        <p:spPr>
          <a:xfrm>
            <a:off x="3912453" y="6488668"/>
            <a:ext cx="4367093" cy="369332"/>
          </a:xfrm>
          <a:prstGeom prst="rect">
            <a:avLst/>
          </a:prstGeom>
          <a:noFill/>
        </p:spPr>
        <p:txBody>
          <a:bodyPr wrap="none" rtlCol="0">
            <a:spAutoFit/>
          </a:bodyPr>
          <a:lstStyle/>
          <a:p>
            <a:r>
              <a:rPr lang="en-US" dirty="0"/>
              <a:t>Medicine (Baltimore). 2016 Jan;95(4):e2557.</a:t>
            </a:r>
          </a:p>
        </p:txBody>
      </p:sp>
    </p:spTree>
    <p:extLst>
      <p:ext uri="{BB962C8B-B14F-4D97-AF65-F5344CB8AC3E}">
        <p14:creationId xmlns:p14="http://schemas.microsoft.com/office/powerpoint/2010/main" val="3602982559"/>
      </p:ext>
    </p:extLst>
  </p:cSld>
  <p:clrMapOvr>
    <a:masterClrMapping/>
  </p:clrMapOvr>
  <p:transition xmlns:p14="http://schemas.microsoft.com/office/powerpoint/2010/mai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0DAF9FE-F4BF-0E48-8B57-7F84F65BBC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71988" y="762000"/>
            <a:ext cx="7720012" cy="6096000"/>
          </a:xfrm>
          <a:prstGeom prst="rect">
            <a:avLst/>
          </a:prstGeom>
        </p:spPr>
      </p:pic>
      <p:sp>
        <p:nvSpPr>
          <p:cNvPr id="2" name="Title 1">
            <a:extLst>
              <a:ext uri="{FF2B5EF4-FFF2-40B4-BE49-F238E27FC236}">
                <a16:creationId xmlns:a16="http://schemas.microsoft.com/office/drawing/2014/main" xmlns="" id="{8A90CCE5-69E0-054C-9F63-97816C4F130E}"/>
              </a:ext>
            </a:extLst>
          </p:cNvPr>
          <p:cNvSpPr>
            <a:spLocks noGrp="1"/>
          </p:cNvSpPr>
          <p:nvPr>
            <p:ph type="title"/>
          </p:nvPr>
        </p:nvSpPr>
        <p:spPr>
          <a:xfrm>
            <a:off x="195263" y="0"/>
            <a:ext cx="10515600" cy="1325563"/>
          </a:xfrm>
        </p:spPr>
        <p:txBody>
          <a:bodyPr/>
          <a:lstStyle/>
          <a:p>
            <a:r>
              <a:rPr lang="en-US" dirty="0"/>
              <a:t>Cranberry For The Prostate!</a:t>
            </a:r>
          </a:p>
        </p:txBody>
      </p:sp>
      <p:sp>
        <p:nvSpPr>
          <p:cNvPr id="3" name="Content Placeholder 2">
            <a:extLst>
              <a:ext uri="{FF2B5EF4-FFF2-40B4-BE49-F238E27FC236}">
                <a16:creationId xmlns:a16="http://schemas.microsoft.com/office/drawing/2014/main" xmlns="" id="{55A66A2D-75C3-DE48-9720-7A74FEAD1C14}"/>
              </a:ext>
            </a:extLst>
          </p:cNvPr>
          <p:cNvSpPr>
            <a:spLocks noGrp="1"/>
          </p:cNvSpPr>
          <p:nvPr>
            <p:ph sz="half" idx="1"/>
          </p:nvPr>
        </p:nvSpPr>
        <p:spPr>
          <a:xfrm>
            <a:off x="360155" y="1475490"/>
            <a:ext cx="4076934" cy="4351338"/>
          </a:xfrm>
        </p:spPr>
        <p:txBody>
          <a:bodyPr>
            <a:normAutofit fontScale="92500"/>
          </a:bodyPr>
          <a:lstStyle/>
          <a:p>
            <a:pPr marL="0" indent="0">
              <a:buNone/>
            </a:pPr>
            <a:r>
              <a:rPr lang="en-US" dirty="0"/>
              <a:t>Cranberry consumption produces significant decrease in: </a:t>
            </a:r>
          </a:p>
          <a:p>
            <a:r>
              <a:rPr lang="en-US" dirty="0"/>
              <a:t>Prostate weight (by 33%).</a:t>
            </a:r>
          </a:p>
          <a:p>
            <a:r>
              <a:rPr lang="en-US" dirty="0"/>
              <a:t>Dihydrotestosterone (</a:t>
            </a:r>
            <a:r>
              <a:rPr lang="en-US" dirty="0" err="1"/>
              <a:t>DHT</a:t>
            </a:r>
            <a:r>
              <a:rPr lang="en-US" dirty="0"/>
              <a:t>) levels (by 18% in serum and 28% in prostate). </a:t>
            </a:r>
          </a:p>
          <a:p>
            <a:r>
              <a:rPr lang="en-US" dirty="0"/>
              <a:t>and  reduces unwanted prostate  histological changes. </a:t>
            </a:r>
          </a:p>
        </p:txBody>
      </p:sp>
      <p:sp>
        <p:nvSpPr>
          <p:cNvPr id="5" name="TextBox 4">
            <a:extLst>
              <a:ext uri="{FF2B5EF4-FFF2-40B4-BE49-F238E27FC236}">
                <a16:creationId xmlns:a16="http://schemas.microsoft.com/office/drawing/2014/main" xmlns="" id="{6106081C-8232-0D45-8E07-F75DD144642A}"/>
              </a:ext>
            </a:extLst>
          </p:cNvPr>
          <p:cNvSpPr txBox="1"/>
          <p:nvPr/>
        </p:nvSpPr>
        <p:spPr>
          <a:xfrm>
            <a:off x="4539292" y="6329363"/>
            <a:ext cx="3113416" cy="369332"/>
          </a:xfrm>
          <a:prstGeom prst="rect">
            <a:avLst/>
          </a:prstGeom>
          <a:noFill/>
        </p:spPr>
        <p:txBody>
          <a:bodyPr wrap="none" rtlCol="0">
            <a:spAutoFit/>
          </a:bodyPr>
          <a:lstStyle/>
          <a:p>
            <a:r>
              <a:rPr lang="en-US" dirty="0"/>
              <a:t>J Med Food. 23(12):1296-1302.</a:t>
            </a:r>
          </a:p>
        </p:txBody>
      </p:sp>
    </p:spTree>
    <p:extLst>
      <p:ext uri="{BB962C8B-B14F-4D97-AF65-F5344CB8AC3E}">
        <p14:creationId xmlns:p14="http://schemas.microsoft.com/office/powerpoint/2010/main" val="171542899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44729DC-26C7-B243-B7DE-514F12851DF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38101" y="-451374"/>
            <a:ext cx="12994445" cy="7309376"/>
          </a:xfrm>
          <a:prstGeom prst="rect">
            <a:avLst/>
          </a:prstGeom>
        </p:spPr>
      </p:pic>
      <p:sp>
        <p:nvSpPr>
          <p:cNvPr id="3" name="Content Placeholder 2">
            <a:extLst>
              <a:ext uri="{FF2B5EF4-FFF2-40B4-BE49-F238E27FC236}">
                <a16:creationId xmlns:a16="http://schemas.microsoft.com/office/drawing/2014/main" xmlns="" id="{CF3DEA74-EDF7-4C41-9706-C3F261F5207A}"/>
              </a:ext>
            </a:extLst>
          </p:cNvPr>
          <p:cNvSpPr>
            <a:spLocks noGrp="1"/>
          </p:cNvSpPr>
          <p:nvPr>
            <p:ph idx="1"/>
          </p:nvPr>
        </p:nvSpPr>
        <p:spPr>
          <a:xfrm>
            <a:off x="180116" y="854441"/>
            <a:ext cx="6952204" cy="5673778"/>
          </a:xfrm>
        </p:spPr>
        <p:txBody>
          <a:bodyPr>
            <a:noAutofit/>
          </a:bodyPr>
          <a:lstStyle/>
          <a:p>
            <a:pPr marL="0" indent="0">
              <a:lnSpc>
                <a:spcPct val="100000"/>
              </a:lnSpc>
              <a:buNone/>
            </a:pPr>
            <a:r>
              <a:rPr lang="en-US" sz="2000" b="1" dirty="0">
                <a:effectLst>
                  <a:glow rad="101600">
                    <a:schemeClr val="bg1"/>
                  </a:glow>
                </a:effectLst>
                <a:latin typeface="Helvetica" pitchFamily="2" charset="0"/>
              </a:rPr>
              <a:t>Benign prostatic hyperplasia (</a:t>
            </a:r>
            <a:r>
              <a:rPr lang="en-US" sz="2000" b="1" dirty="0" err="1">
                <a:effectLst>
                  <a:glow rad="101600">
                    <a:schemeClr val="bg1"/>
                  </a:glow>
                </a:effectLst>
                <a:latin typeface="Helvetica" pitchFamily="2" charset="0"/>
              </a:rPr>
              <a:t>BPH</a:t>
            </a:r>
            <a:r>
              <a:rPr lang="en-US" sz="2000" b="1" dirty="0">
                <a:effectLst>
                  <a:glow rad="101600">
                    <a:schemeClr val="bg1"/>
                  </a:glow>
                </a:effectLst>
                <a:latin typeface="Helvetica" pitchFamily="2" charset="0"/>
              </a:rPr>
              <a:t>), which causes lower urinary tract symptoms, is a common diagnosis among the ageing male population with increasing prevalence. </a:t>
            </a:r>
          </a:p>
          <a:p>
            <a:pPr marL="0" indent="0">
              <a:lnSpc>
                <a:spcPct val="100000"/>
              </a:lnSpc>
              <a:buNone/>
            </a:pPr>
            <a:r>
              <a:rPr lang="en-US" sz="2000" b="1" dirty="0">
                <a:effectLst>
                  <a:glow rad="101600">
                    <a:schemeClr val="bg1"/>
                  </a:glow>
                </a:effectLst>
                <a:latin typeface="Helvetica" pitchFamily="2" charset="0"/>
              </a:rPr>
              <a:t>The symptoms can be: </a:t>
            </a:r>
          </a:p>
          <a:p>
            <a:pPr>
              <a:lnSpc>
                <a:spcPct val="100000"/>
              </a:lnSpc>
            </a:pPr>
            <a:r>
              <a:rPr lang="en-US" sz="2000" b="1" dirty="0">
                <a:effectLst>
                  <a:glow rad="101600">
                    <a:schemeClr val="bg1"/>
                  </a:glow>
                </a:effectLst>
                <a:latin typeface="Helvetica" pitchFamily="2" charset="0"/>
              </a:rPr>
              <a:t>Obstructive (resulting in urinary hesitancy, weak stream, straining or prolonged voiding). </a:t>
            </a:r>
          </a:p>
          <a:p>
            <a:pPr>
              <a:lnSpc>
                <a:spcPct val="100000"/>
              </a:lnSpc>
            </a:pPr>
            <a:r>
              <a:rPr lang="en-US" sz="2000" b="1" dirty="0">
                <a:effectLst>
                  <a:glow rad="101600">
                    <a:schemeClr val="bg1"/>
                  </a:glow>
                </a:effectLst>
                <a:latin typeface="Helvetica" pitchFamily="2" charset="0"/>
              </a:rPr>
              <a:t>Irritative (resulting in increased urinary frequency and urgency, </a:t>
            </a:r>
            <a:r>
              <a:rPr lang="en-US" sz="2000" b="1" dirty="0" err="1">
                <a:effectLst>
                  <a:glow rad="101600">
                    <a:schemeClr val="bg1"/>
                  </a:glow>
                </a:effectLst>
                <a:latin typeface="Helvetica" pitchFamily="2" charset="0"/>
              </a:rPr>
              <a:t>nocturia</a:t>
            </a:r>
            <a:r>
              <a:rPr lang="en-US" sz="2000" b="1" dirty="0">
                <a:effectLst>
                  <a:glow rad="101600">
                    <a:schemeClr val="bg1"/>
                  </a:glow>
                </a:effectLst>
                <a:latin typeface="Helvetica" pitchFamily="2" charset="0"/>
              </a:rPr>
              <a:t>, urge incontinence and reduced voiding volumes).</a:t>
            </a:r>
          </a:p>
          <a:p>
            <a:pPr>
              <a:lnSpc>
                <a:spcPct val="100000"/>
              </a:lnSpc>
            </a:pPr>
            <a:r>
              <a:rPr lang="en-US" sz="2000" b="1" dirty="0">
                <a:effectLst>
                  <a:glow rad="101600">
                    <a:schemeClr val="bg1"/>
                  </a:glow>
                </a:effectLst>
                <a:latin typeface="Helvetica" pitchFamily="2" charset="0"/>
              </a:rPr>
              <a:t>Can affect the patient after micturition (for example, postvoid dribble or incomplete emptying).</a:t>
            </a:r>
          </a:p>
          <a:p>
            <a:pPr>
              <a:lnSpc>
                <a:spcPct val="100000"/>
              </a:lnSpc>
            </a:pPr>
            <a:r>
              <a:rPr lang="en-US" sz="2000" b="1" dirty="0" err="1">
                <a:effectLst>
                  <a:glow rad="101600">
                    <a:schemeClr val="bg1"/>
                  </a:glow>
                </a:effectLst>
                <a:latin typeface="Helvetica" pitchFamily="2" charset="0"/>
              </a:rPr>
              <a:t>BPH</a:t>
            </a:r>
            <a:r>
              <a:rPr lang="en-US" sz="2000" b="1" dirty="0">
                <a:effectLst>
                  <a:glow rad="101600">
                    <a:schemeClr val="bg1"/>
                  </a:glow>
                </a:effectLst>
                <a:latin typeface="Helvetica" pitchFamily="2" charset="0"/>
              </a:rPr>
              <a:t> occurs when both stromal and epithelial cells of the prostate in the transitional zone proliferate by processes that are thought to be influenced by inflammation and sex hormones, causing prostate enlargement. </a:t>
            </a:r>
          </a:p>
        </p:txBody>
      </p:sp>
      <p:sp>
        <p:nvSpPr>
          <p:cNvPr id="4" name="TextBox 3">
            <a:extLst>
              <a:ext uri="{FF2B5EF4-FFF2-40B4-BE49-F238E27FC236}">
                <a16:creationId xmlns:a16="http://schemas.microsoft.com/office/drawing/2014/main" xmlns="" id="{334A2269-4CF9-AD45-804A-A70B26BD1630}"/>
              </a:ext>
            </a:extLst>
          </p:cNvPr>
          <p:cNvSpPr txBox="1"/>
          <p:nvPr/>
        </p:nvSpPr>
        <p:spPr>
          <a:xfrm>
            <a:off x="1525828" y="537561"/>
            <a:ext cx="4166975" cy="369332"/>
          </a:xfrm>
          <a:prstGeom prst="rect">
            <a:avLst/>
          </a:prstGeom>
          <a:noFill/>
        </p:spPr>
        <p:txBody>
          <a:bodyPr wrap="none" rtlCol="0">
            <a:spAutoFit/>
          </a:bodyPr>
          <a:lstStyle/>
          <a:p>
            <a:r>
              <a:rPr lang="en-US" u="sng" dirty="0"/>
              <a:t>Nat Rev Dis Primers. 2016 May 5;2:16031. </a:t>
            </a:r>
          </a:p>
        </p:txBody>
      </p:sp>
      <p:sp>
        <p:nvSpPr>
          <p:cNvPr id="5" name="TextBox 4">
            <a:extLst>
              <a:ext uri="{FF2B5EF4-FFF2-40B4-BE49-F238E27FC236}">
                <a16:creationId xmlns:a16="http://schemas.microsoft.com/office/drawing/2014/main" xmlns="" id="{E122D35F-B3B4-9D4B-9620-C231DE13348D}"/>
              </a:ext>
            </a:extLst>
          </p:cNvPr>
          <p:cNvSpPr txBox="1"/>
          <p:nvPr/>
        </p:nvSpPr>
        <p:spPr>
          <a:xfrm>
            <a:off x="3215739" y="-14069"/>
            <a:ext cx="979755" cy="646331"/>
          </a:xfrm>
          <a:prstGeom prst="rect">
            <a:avLst/>
          </a:prstGeom>
          <a:noFill/>
        </p:spPr>
        <p:txBody>
          <a:bodyPr wrap="none" rtlCol="0">
            <a:spAutoFit/>
          </a:bodyPr>
          <a:lstStyle/>
          <a:p>
            <a:r>
              <a:rPr lang="en-US" sz="3600" b="1" dirty="0" err="1">
                <a:solidFill>
                  <a:srgbClr val="C00000"/>
                </a:solidFill>
                <a:effectLst>
                  <a:glow rad="101600">
                    <a:schemeClr val="bg1">
                      <a:alpha val="60000"/>
                    </a:schemeClr>
                  </a:glow>
                </a:effectLst>
              </a:rPr>
              <a:t>BPH</a:t>
            </a:r>
            <a:endParaRPr lang="en-US" sz="3600" b="1" dirty="0">
              <a:solidFill>
                <a:srgbClr val="C00000"/>
              </a:solidFill>
              <a:effectLst>
                <a:glow rad="101600">
                  <a:schemeClr val="bg1">
                    <a:alpha val="60000"/>
                  </a:schemeClr>
                </a:glow>
              </a:effectLst>
            </a:endParaRPr>
          </a:p>
        </p:txBody>
      </p:sp>
    </p:spTree>
    <p:extLst>
      <p:ext uri="{BB962C8B-B14F-4D97-AF65-F5344CB8AC3E}">
        <p14:creationId xmlns:p14="http://schemas.microsoft.com/office/powerpoint/2010/main" val="263095925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4433A-8917-6942-B428-03C6162BE0E4}"/>
              </a:ext>
            </a:extLst>
          </p:cNvPr>
          <p:cNvSpPr>
            <a:spLocks noGrp="1"/>
          </p:cNvSpPr>
          <p:nvPr>
            <p:ph type="title"/>
          </p:nvPr>
        </p:nvSpPr>
        <p:spPr>
          <a:xfrm>
            <a:off x="6057900" y="0"/>
            <a:ext cx="10515600" cy="1325563"/>
          </a:xfrm>
        </p:spPr>
        <p:txBody>
          <a:bodyPr/>
          <a:lstStyle/>
          <a:p>
            <a:r>
              <a:rPr lang="en-US" dirty="0"/>
              <a:t>Tomatoes and Lycopene</a:t>
            </a:r>
          </a:p>
        </p:txBody>
      </p:sp>
      <p:sp>
        <p:nvSpPr>
          <p:cNvPr id="3" name="Content Placeholder 2">
            <a:extLst>
              <a:ext uri="{FF2B5EF4-FFF2-40B4-BE49-F238E27FC236}">
                <a16:creationId xmlns:a16="http://schemas.microsoft.com/office/drawing/2014/main" xmlns="" id="{37EBF3E0-ACEB-6C4C-A328-E8565E8F102F}"/>
              </a:ext>
            </a:extLst>
          </p:cNvPr>
          <p:cNvSpPr>
            <a:spLocks noGrp="1"/>
          </p:cNvSpPr>
          <p:nvPr>
            <p:ph sz="half" idx="1"/>
          </p:nvPr>
        </p:nvSpPr>
        <p:spPr>
          <a:xfrm>
            <a:off x="6057900" y="1319135"/>
            <a:ext cx="5181600" cy="5156616"/>
          </a:xfrm>
        </p:spPr>
        <p:txBody>
          <a:bodyPr>
            <a:normAutofit/>
          </a:bodyPr>
          <a:lstStyle/>
          <a:p>
            <a:r>
              <a:rPr lang="en-US" sz="3200" dirty="0"/>
              <a:t>Consumption of 64g of tomato products per day can reduce the risk of prostate cancer by as much as 28% according to the Adventist Health Study. </a:t>
            </a:r>
          </a:p>
          <a:p>
            <a:r>
              <a:rPr lang="en-US" sz="3200" dirty="0"/>
              <a:t>Tomato products and lycopene have been shown to improve symptoms of </a:t>
            </a:r>
            <a:r>
              <a:rPr lang="en-US" sz="3200" dirty="0" err="1"/>
              <a:t>BPH</a:t>
            </a:r>
            <a:r>
              <a:rPr lang="en-US" sz="3200" dirty="0"/>
              <a:t> and lower PSA.</a:t>
            </a:r>
          </a:p>
        </p:txBody>
      </p:sp>
      <p:pic>
        <p:nvPicPr>
          <p:cNvPr id="7" name="Content Placeholder 6">
            <a:extLst>
              <a:ext uri="{FF2B5EF4-FFF2-40B4-BE49-F238E27FC236}">
                <a16:creationId xmlns:a16="http://schemas.microsoft.com/office/drawing/2014/main" xmlns="" id="{B5F874BA-7341-F54D-A6D5-1796140A296D}"/>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12423542" y="942036"/>
            <a:ext cx="4068315" cy="5251255"/>
          </a:xfrm>
        </p:spPr>
      </p:pic>
      <p:sp>
        <p:nvSpPr>
          <p:cNvPr id="5" name="TextBox 4">
            <a:extLst>
              <a:ext uri="{FF2B5EF4-FFF2-40B4-BE49-F238E27FC236}">
                <a16:creationId xmlns:a16="http://schemas.microsoft.com/office/drawing/2014/main" xmlns="" id="{5CA74A5A-D1BD-8E4E-B081-98790D59265F}"/>
              </a:ext>
            </a:extLst>
          </p:cNvPr>
          <p:cNvSpPr txBox="1"/>
          <p:nvPr/>
        </p:nvSpPr>
        <p:spPr>
          <a:xfrm>
            <a:off x="6364336" y="6362059"/>
            <a:ext cx="4401718" cy="369332"/>
          </a:xfrm>
          <a:prstGeom prst="rect">
            <a:avLst/>
          </a:prstGeom>
          <a:noFill/>
        </p:spPr>
        <p:txBody>
          <a:bodyPr wrap="none" rtlCol="0">
            <a:spAutoFit/>
          </a:bodyPr>
          <a:lstStyle/>
          <a:p>
            <a:r>
              <a:rPr lang="en-US" dirty="0"/>
              <a:t>Cancer Causes Control. 31(4):341-351. AHS-2</a:t>
            </a:r>
          </a:p>
        </p:txBody>
      </p:sp>
      <p:pic>
        <p:nvPicPr>
          <p:cNvPr id="9" name="Picture 8">
            <a:extLst>
              <a:ext uri="{FF2B5EF4-FFF2-40B4-BE49-F238E27FC236}">
                <a16:creationId xmlns:a16="http://schemas.microsoft.com/office/drawing/2014/main" xmlns="" id="{15C1BD6D-FD05-4341-8F35-DB56AC68FC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5991532" cy="6858000"/>
          </a:xfrm>
          <a:prstGeom prst="rect">
            <a:avLst/>
          </a:prstGeom>
        </p:spPr>
      </p:pic>
    </p:spTree>
    <p:extLst>
      <p:ext uri="{BB962C8B-B14F-4D97-AF65-F5344CB8AC3E}">
        <p14:creationId xmlns:p14="http://schemas.microsoft.com/office/powerpoint/2010/main" val="166485886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507D4C-CB3A-E243-90BF-3C9C67DCD245}"/>
              </a:ext>
            </a:extLst>
          </p:cNvPr>
          <p:cNvSpPr>
            <a:spLocks noGrp="1"/>
          </p:cNvSpPr>
          <p:nvPr>
            <p:ph type="title"/>
          </p:nvPr>
        </p:nvSpPr>
        <p:spPr/>
        <p:txBody>
          <a:bodyPr/>
          <a:lstStyle/>
          <a:p>
            <a:r>
              <a:rPr lang="en-US" dirty="0"/>
              <a:t>Lycopene </a:t>
            </a:r>
          </a:p>
        </p:txBody>
      </p:sp>
      <p:sp>
        <p:nvSpPr>
          <p:cNvPr id="3" name="Content Placeholder 2">
            <a:extLst>
              <a:ext uri="{FF2B5EF4-FFF2-40B4-BE49-F238E27FC236}">
                <a16:creationId xmlns:a16="http://schemas.microsoft.com/office/drawing/2014/main" xmlns="" id="{56496B35-37FD-4C45-9086-9C1444916EB2}"/>
              </a:ext>
            </a:extLst>
          </p:cNvPr>
          <p:cNvSpPr>
            <a:spLocks noGrp="1"/>
          </p:cNvSpPr>
          <p:nvPr>
            <p:ph sz="half" idx="1"/>
          </p:nvPr>
        </p:nvSpPr>
        <p:spPr>
          <a:xfrm>
            <a:off x="838200" y="1825625"/>
            <a:ext cx="5181600" cy="4617378"/>
          </a:xfrm>
        </p:spPr>
        <p:txBody>
          <a:bodyPr>
            <a:normAutofit fontScale="85000" lnSpcReduction="20000"/>
          </a:bodyPr>
          <a:lstStyle/>
          <a:p>
            <a:r>
              <a:rPr lang="en-US" dirty="0"/>
              <a:t>Tomatoes, with their lycopene have been shown to reduce urinary tract symptoms in </a:t>
            </a:r>
            <a:r>
              <a:rPr lang="en-US" dirty="0" err="1"/>
              <a:t>BPH</a:t>
            </a:r>
            <a:r>
              <a:rPr lang="en-US" dirty="0"/>
              <a:t>.</a:t>
            </a:r>
          </a:p>
          <a:p>
            <a:r>
              <a:rPr lang="en-US" dirty="0"/>
              <a:t>It is well-established that the beneficial properties of single phytonutrients can be better attained when they are taken with the complex of the molecules present in their natural milieu. </a:t>
            </a:r>
          </a:p>
          <a:p>
            <a:r>
              <a:rPr lang="en-US" dirty="0"/>
              <a:t>Tomato, the fruit providing the most comprehensive complex of prostate-health-preserving micronutrients, has been shown to be superior to its single-nutrient counterparts in decreasing the incidence of age-related prostate diseases. </a:t>
            </a:r>
          </a:p>
        </p:txBody>
      </p:sp>
      <p:pic>
        <p:nvPicPr>
          <p:cNvPr id="6" name="Content Placeholder 5">
            <a:extLst>
              <a:ext uri="{FF2B5EF4-FFF2-40B4-BE49-F238E27FC236}">
                <a16:creationId xmlns:a16="http://schemas.microsoft.com/office/drawing/2014/main" xmlns="" id="{8D864207-7281-BC46-ACE7-AC10921992BB}"/>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765665" y="1825625"/>
            <a:ext cx="3994670"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xmlns="" id="{54A92F30-070A-B843-B8E5-24DF60F051C2}"/>
              </a:ext>
            </a:extLst>
          </p:cNvPr>
          <p:cNvSpPr txBox="1"/>
          <p:nvPr/>
        </p:nvSpPr>
        <p:spPr>
          <a:xfrm>
            <a:off x="4786013" y="6488668"/>
            <a:ext cx="2543773" cy="369332"/>
          </a:xfrm>
          <a:prstGeom prst="rect">
            <a:avLst/>
          </a:prstGeom>
          <a:noFill/>
        </p:spPr>
        <p:txBody>
          <a:bodyPr wrap="none" rtlCol="0">
            <a:spAutoFit/>
          </a:bodyPr>
          <a:lstStyle/>
          <a:p>
            <a:r>
              <a:rPr lang="en-US" dirty="0" err="1"/>
              <a:t>Int</a:t>
            </a:r>
            <a:r>
              <a:rPr lang="en-US" dirty="0"/>
              <a:t> J </a:t>
            </a:r>
            <a:r>
              <a:rPr lang="en-US" dirty="0" err="1"/>
              <a:t>Mol</a:t>
            </a:r>
            <a:r>
              <a:rPr lang="en-US" dirty="0"/>
              <a:t> Sci. 24(6):5795. </a:t>
            </a:r>
          </a:p>
        </p:txBody>
      </p:sp>
    </p:spTree>
    <p:extLst>
      <p:ext uri="{BB962C8B-B14F-4D97-AF65-F5344CB8AC3E}">
        <p14:creationId xmlns:p14="http://schemas.microsoft.com/office/powerpoint/2010/main" val="2770283294"/>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E5B8C-E79D-1140-B329-5D48423F3928}"/>
              </a:ext>
            </a:extLst>
          </p:cNvPr>
          <p:cNvSpPr>
            <a:spLocks noGrp="1"/>
          </p:cNvSpPr>
          <p:nvPr>
            <p:ph type="title"/>
          </p:nvPr>
        </p:nvSpPr>
        <p:spPr/>
        <p:txBody>
          <a:bodyPr/>
          <a:lstStyle/>
          <a:p>
            <a:r>
              <a:rPr lang="en-US" dirty="0"/>
              <a:t>Broccoli for Prostate Health!</a:t>
            </a:r>
          </a:p>
        </p:txBody>
      </p:sp>
      <p:sp>
        <p:nvSpPr>
          <p:cNvPr id="3" name="Content Placeholder 2">
            <a:extLst>
              <a:ext uri="{FF2B5EF4-FFF2-40B4-BE49-F238E27FC236}">
                <a16:creationId xmlns:a16="http://schemas.microsoft.com/office/drawing/2014/main" xmlns="" id="{DE3B5C58-F5F2-5643-9D42-66FA6B182865}"/>
              </a:ext>
            </a:extLst>
          </p:cNvPr>
          <p:cNvSpPr>
            <a:spLocks noGrp="1"/>
          </p:cNvSpPr>
          <p:nvPr>
            <p:ph sz="half" idx="1"/>
          </p:nvPr>
        </p:nvSpPr>
        <p:spPr>
          <a:xfrm>
            <a:off x="675182" y="1885586"/>
            <a:ext cx="5382718" cy="4351338"/>
          </a:xfrm>
        </p:spPr>
        <p:txBody>
          <a:bodyPr>
            <a:normAutofit fontScale="85000" lnSpcReduction="10000"/>
          </a:bodyPr>
          <a:lstStyle/>
          <a:p>
            <a:r>
              <a:rPr lang="en-US" sz="3600" dirty="0"/>
              <a:t>Broccoli and cruciferous vegetables help </a:t>
            </a:r>
            <a:r>
              <a:rPr lang="en-US" sz="3600" dirty="0" err="1"/>
              <a:t>BPH</a:t>
            </a:r>
            <a:r>
              <a:rPr lang="en-US" sz="3600" dirty="0"/>
              <a:t> by decreasing oxidative stress and bladder dysfunction caused by bladder outlet obstruction.</a:t>
            </a:r>
          </a:p>
          <a:p>
            <a:r>
              <a:rPr lang="en-US" sz="3600" dirty="0"/>
              <a:t>Cruciferous Vegetables contain an phytochemical which slows down the metabolism in hyperplastic prostate cells helping to protect against </a:t>
            </a:r>
            <a:r>
              <a:rPr lang="en-US" sz="3600" dirty="0" err="1"/>
              <a:t>BPH</a:t>
            </a:r>
            <a:r>
              <a:rPr lang="en-US" sz="3600" dirty="0"/>
              <a:t>.</a:t>
            </a:r>
          </a:p>
        </p:txBody>
      </p:sp>
      <p:pic>
        <p:nvPicPr>
          <p:cNvPr id="7" name="Content Placeholder 6">
            <a:extLst>
              <a:ext uri="{FF2B5EF4-FFF2-40B4-BE49-F238E27FC236}">
                <a16:creationId xmlns:a16="http://schemas.microsoft.com/office/drawing/2014/main" xmlns="" id="{D6C10BAF-9DEC-3A4F-A4D8-5D7DA57F88BA}"/>
              </a:ext>
            </a:extLst>
          </p:cNvPr>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rcRect/>
          <a:stretch/>
        </p:blipFill>
        <p:spPr>
          <a:xfrm>
            <a:off x="6650500" y="1783666"/>
            <a:ext cx="4926502" cy="4212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8F3025FC-5994-0F41-925C-1B27ABAF57EC}"/>
              </a:ext>
            </a:extLst>
          </p:cNvPr>
          <p:cNvSpPr txBox="1"/>
          <p:nvPr/>
        </p:nvSpPr>
        <p:spPr>
          <a:xfrm>
            <a:off x="4142600" y="6534834"/>
            <a:ext cx="3830600" cy="646331"/>
          </a:xfrm>
          <a:prstGeom prst="rect">
            <a:avLst/>
          </a:prstGeom>
          <a:noFill/>
        </p:spPr>
        <p:txBody>
          <a:bodyPr wrap="none" rtlCol="0">
            <a:spAutoFit/>
          </a:bodyPr>
          <a:lstStyle/>
          <a:p>
            <a:pPr algn="ctr"/>
            <a:r>
              <a:rPr lang="en-US" dirty="0"/>
              <a:t>Oxid Med Cell </a:t>
            </a:r>
            <a:r>
              <a:rPr lang="en-US" dirty="0" err="1"/>
              <a:t>Longev</a:t>
            </a:r>
            <a:r>
              <a:rPr lang="en-US" dirty="0"/>
              <a:t>. 2016:7598294.</a:t>
            </a:r>
          </a:p>
          <a:p>
            <a:pPr algn="ctr"/>
            <a:endParaRPr lang="en-US" dirty="0"/>
          </a:p>
        </p:txBody>
      </p:sp>
    </p:spTree>
    <p:extLst>
      <p:ext uri="{BB962C8B-B14F-4D97-AF65-F5344CB8AC3E}">
        <p14:creationId xmlns:p14="http://schemas.microsoft.com/office/powerpoint/2010/main" val="188672160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51CD3E-BA2A-5343-98EB-18C703CCFC4A}"/>
              </a:ext>
            </a:extLst>
          </p:cNvPr>
          <p:cNvSpPr>
            <a:spLocks noGrp="1"/>
          </p:cNvSpPr>
          <p:nvPr>
            <p:ph type="title"/>
          </p:nvPr>
        </p:nvSpPr>
        <p:spPr>
          <a:xfrm>
            <a:off x="598360" y="365125"/>
            <a:ext cx="10515600" cy="1325563"/>
          </a:xfrm>
        </p:spPr>
        <p:txBody>
          <a:bodyPr/>
          <a:lstStyle/>
          <a:p>
            <a:r>
              <a:rPr lang="en-US" dirty="0"/>
              <a:t>Garlic and Onions</a:t>
            </a:r>
          </a:p>
        </p:txBody>
      </p:sp>
      <p:sp>
        <p:nvSpPr>
          <p:cNvPr id="3" name="Content Placeholder 2">
            <a:extLst>
              <a:ext uri="{FF2B5EF4-FFF2-40B4-BE49-F238E27FC236}">
                <a16:creationId xmlns:a16="http://schemas.microsoft.com/office/drawing/2014/main" xmlns="" id="{71ADA701-3861-E642-8E0B-01002EE33822}"/>
              </a:ext>
            </a:extLst>
          </p:cNvPr>
          <p:cNvSpPr>
            <a:spLocks noGrp="1"/>
          </p:cNvSpPr>
          <p:nvPr>
            <p:ph sz="half" idx="1"/>
          </p:nvPr>
        </p:nvSpPr>
        <p:spPr>
          <a:xfrm>
            <a:off x="636460" y="1975526"/>
            <a:ext cx="5181600" cy="4351338"/>
          </a:xfrm>
        </p:spPr>
        <p:txBody>
          <a:bodyPr/>
          <a:lstStyle/>
          <a:p>
            <a:pPr>
              <a:lnSpc>
                <a:spcPct val="150000"/>
              </a:lnSpc>
            </a:pPr>
            <a:r>
              <a:rPr lang="en-US" dirty="0"/>
              <a:t>High consumption of garlic reduces the risk of </a:t>
            </a:r>
            <a:r>
              <a:rPr lang="en-US" dirty="0" err="1"/>
              <a:t>BPH</a:t>
            </a:r>
            <a:r>
              <a:rPr lang="en-US" dirty="0"/>
              <a:t> by 35%.</a:t>
            </a:r>
          </a:p>
          <a:p>
            <a:pPr>
              <a:lnSpc>
                <a:spcPct val="150000"/>
              </a:lnSpc>
            </a:pPr>
            <a:r>
              <a:rPr lang="en-US" dirty="0"/>
              <a:t>High consumption of onions reduces the risk of </a:t>
            </a:r>
            <a:r>
              <a:rPr lang="en-US" dirty="0" err="1"/>
              <a:t>BPH</a:t>
            </a:r>
            <a:r>
              <a:rPr lang="en-US" dirty="0"/>
              <a:t> by 60%.</a:t>
            </a:r>
          </a:p>
        </p:txBody>
      </p:sp>
      <p:pic>
        <p:nvPicPr>
          <p:cNvPr id="7" name="Content Placeholder 6">
            <a:extLst>
              <a:ext uri="{FF2B5EF4-FFF2-40B4-BE49-F238E27FC236}">
                <a16:creationId xmlns:a16="http://schemas.microsoft.com/office/drawing/2014/main" xmlns="" id="{32F8CB93-B416-3842-A873-B61A6520E44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57900" y="1842134"/>
            <a:ext cx="5705082" cy="34943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6CF535BD-4B1F-294F-8833-CDDEC17465E7}"/>
              </a:ext>
            </a:extLst>
          </p:cNvPr>
          <p:cNvSpPr txBox="1"/>
          <p:nvPr/>
        </p:nvSpPr>
        <p:spPr>
          <a:xfrm>
            <a:off x="4975552" y="6488668"/>
            <a:ext cx="2164695" cy="369332"/>
          </a:xfrm>
          <a:prstGeom prst="rect">
            <a:avLst/>
          </a:prstGeom>
          <a:noFill/>
        </p:spPr>
        <p:txBody>
          <a:bodyPr wrap="none" rtlCol="0">
            <a:spAutoFit/>
          </a:bodyPr>
          <a:lstStyle/>
          <a:p>
            <a:r>
              <a:rPr lang="en-US" dirty="0"/>
              <a:t>Urology. 70(4):672-6.</a:t>
            </a:r>
          </a:p>
        </p:txBody>
      </p:sp>
    </p:spTree>
    <p:extLst>
      <p:ext uri="{BB962C8B-B14F-4D97-AF65-F5344CB8AC3E}">
        <p14:creationId xmlns:p14="http://schemas.microsoft.com/office/powerpoint/2010/main" val="75991692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85A441-1505-2740-843A-0244B64045D8}"/>
              </a:ext>
            </a:extLst>
          </p:cNvPr>
          <p:cNvSpPr>
            <a:spLocks noGrp="1"/>
          </p:cNvSpPr>
          <p:nvPr>
            <p:ph type="title"/>
          </p:nvPr>
        </p:nvSpPr>
        <p:spPr/>
        <p:txBody>
          <a:bodyPr/>
          <a:lstStyle/>
          <a:p>
            <a:r>
              <a:rPr lang="en-US" dirty="0"/>
              <a:t>Pumpkin Seed Helps Prostate </a:t>
            </a:r>
            <a:r>
              <a:rPr lang="en-US" dirty="0" err="1"/>
              <a:t>BPH</a:t>
            </a:r>
            <a:endParaRPr lang="en-US" dirty="0"/>
          </a:p>
        </p:txBody>
      </p:sp>
      <p:pic>
        <p:nvPicPr>
          <p:cNvPr id="6" name="Content Placeholder 5">
            <a:extLst>
              <a:ext uri="{FF2B5EF4-FFF2-40B4-BE49-F238E27FC236}">
                <a16:creationId xmlns:a16="http://schemas.microsoft.com/office/drawing/2014/main" xmlns="" id="{C265D197-A4B1-544F-9E61-B6052209D972}"/>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28338" y="1938273"/>
            <a:ext cx="5181600" cy="3886200"/>
          </a:xfrm>
          <a:prstGeom prst="ellipse">
            <a:avLst/>
          </a:prstGeom>
          <a:ln>
            <a:noFill/>
          </a:ln>
          <a:effectLst>
            <a:softEdge rad="112500"/>
          </a:effectLst>
        </p:spPr>
      </p:pic>
      <p:sp>
        <p:nvSpPr>
          <p:cNvPr id="4" name="Content Placeholder 3">
            <a:extLst>
              <a:ext uri="{FF2B5EF4-FFF2-40B4-BE49-F238E27FC236}">
                <a16:creationId xmlns:a16="http://schemas.microsoft.com/office/drawing/2014/main" xmlns="" id="{5B1524D6-0AC0-C74F-90A0-B15AB8A7C6A9}"/>
              </a:ext>
            </a:extLst>
          </p:cNvPr>
          <p:cNvSpPr>
            <a:spLocks noGrp="1"/>
          </p:cNvSpPr>
          <p:nvPr>
            <p:ph sz="half" idx="2"/>
          </p:nvPr>
        </p:nvSpPr>
        <p:spPr/>
        <p:txBody>
          <a:bodyPr>
            <a:normAutofit fontScale="92500" lnSpcReduction="10000"/>
          </a:bodyPr>
          <a:lstStyle/>
          <a:p>
            <a:r>
              <a:rPr lang="en-US" dirty="0"/>
              <a:t>Pumpkin seed products are popular prostate remedies which have been helpful for some people would be worth looking into. </a:t>
            </a:r>
          </a:p>
          <a:p>
            <a:r>
              <a:rPr lang="en-US" dirty="0"/>
              <a:t>Pumpkin seeds are a source of zinc, a protective element against </a:t>
            </a:r>
            <a:r>
              <a:rPr lang="en-US" dirty="0" err="1"/>
              <a:t>BPH</a:t>
            </a:r>
            <a:r>
              <a:rPr lang="en-US" dirty="0"/>
              <a:t>.</a:t>
            </a:r>
          </a:p>
          <a:p>
            <a:r>
              <a:rPr lang="en-US" dirty="0"/>
              <a:t>Zinc rich foods include nuts, pumpkin seeds, sunflower seeds, wheat bran, wheat germ, onions, molasses, peas, beans, and lentils. It is almost nonexistent in refined, processed foods. </a:t>
            </a:r>
          </a:p>
        </p:txBody>
      </p:sp>
      <p:sp>
        <p:nvSpPr>
          <p:cNvPr id="7" name="TextBox 6">
            <a:extLst>
              <a:ext uri="{FF2B5EF4-FFF2-40B4-BE49-F238E27FC236}">
                <a16:creationId xmlns:a16="http://schemas.microsoft.com/office/drawing/2014/main" xmlns="" id="{C9DB580C-EABF-5841-8AE8-8A2C2F4AD4AA}"/>
              </a:ext>
            </a:extLst>
          </p:cNvPr>
          <p:cNvSpPr txBox="1"/>
          <p:nvPr/>
        </p:nvSpPr>
        <p:spPr>
          <a:xfrm>
            <a:off x="4404158" y="6488668"/>
            <a:ext cx="3383683" cy="369332"/>
          </a:xfrm>
          <a:prstGeom prst="rect">
            <a:avLst/>
          </a:prstGeom>
          <a:noFill/>
        </p:spPr>
        <p:txBody>
          <a:bodyPr wrap="none" rtlCol="0">
            <a:spAutoFit/>
          </a:bodyPr>
          <a:lstStyle/>
          <a:p>
            <a:r>
              <a:rPr lang="en-US" dirty="0"/>
              <a:t>J. Pak. Med. Assoc.  64, 683–685.</a:t>
            </a:r>
          </a:p>
        </p:txBody>
      </p:sp>
    </p:spTree>
    <p:extLst>
      <p:ext uri="{BB962C8B-B14F-4D97-AF65-F5344CB8AC3E}">
        <p14:creationId xmlns:p14="http://schemas.microsoft.com/office/powerpoint/2010/main" val="284867608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xmlns="" id="{6C12A69A-90DD-4246-B20C-10AE58A45B1F}"/>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 y="-457201"/>
            <a:ext cx="12237245" cy="8158163"/>
          </a:xfrm>
        </p:spPr>
      </p:pic>
      <p:sp>
        <p:nvSpPr>
          <p:cNvPr id="2" name="Title 1">
            <a:extLst>
              <a:ext uri="{FF2B5EF4-FFF2-40B4-BE49-F238E27FC236}">
                <a16:creationId xmlns:a16="http://schemas.microsoft.com/office/drawing/2014/main" xmlns="" id="{45EEB6A6-A103-F347-AD73-059203F7C29C}"/>
              </a:ext>
            </a:extLst>
          </p:cNvPr>
          <p:cNvSpPr>
            <a:spLocks noGrp="1"/>
          </p:cNvSpPr>
          <p:nvPr>
            <p:ph type="title"/>
          </p:nvPr>
        </p:nvSpPr>
        <p:spPr>
          <a:xfrm>
            <a:off x="4257207" y="0"/>
            <a:ext cx="10982793" cy="1325563"/>
          </a:xfrm>
        </p:spPr>
        <p:txBody>
          <a:bodyPr>
            <a:normAutofit/>
          </a:bodyPr>
          <a:lstStyle/>
          <a:p>
            <a:r>
              <a:rPr lang="en-US" sz="8000" b="1" dirty="0">
                <a:effectLst>
                  <a:glow rad="101600">
                    <a:schemeClr val="bg1">
                      <a:alpha val="60000"/>
                    </a:schemeClr>
                  </a:glow>
                </a:effectLst>
              </a:rPr>
              <a:t>Soy!</a:t>
            </a:r>
          </a:p>
        </p:txBody>
      </p:sp>
      <p:sp>
        <p:nvSpPr>
          <p:cNvPr id="4" name="Content Placeholder 3">
            <a:extLst>
              <a:ext uri="{FF2B5EF4-FFF2-40B4-BE49-F238E27FC236}">
                <a16:creationId xmlns:a16="http://schemas.microsoft.com/office/drawing/2014/main" xmlns="" id="{659E437B-73A2-F24D-8F77-C6378B9B6B92}"/>
              </a:ext>
            </a:extLst>
          </p:cNvPr>
          <p:cNvSpPr>
            <a:spLocks noGrp="1"/>
          </p:cNvSpPr>
          <p:nvPr>
            <p:ph sz="half" idx="2"/>
          </p:nvPr>
        </p:nvSpPr>
        <p:spPr>
          <a:xfrm>
            <a:off x="185737" y="3192905"/>
            <a:ext cx="5181600" cy="3665095"/>
          </a:xfrm>
        </p:spPr>
        <p:txBody>
          <a:bodyPr>
            <a:normAutofit fontScale="85000" lnSpcReduction="10000"/>
          </a:bodyPr>
          <a:lstStyle/>
          <a:p>
            <a:r>
              <a:rPr lang="en-US" sz="4000" b="1" dirty="0">
                <a:effectLst>
                  <a:glow rad="101600">
                    <a:schemeClr val="bg1">
                      <a:alpha val="60000"/>
                    </a:schemeClr>
                  </a:glow>
                </a:effectLst>
              </a:rPr>
              <a:t>Soy consumption reduces </a:t>
            </a:r>
            <a:r>
              <a:rPr lang="en-US" sz="4000" b="1" dirty="0" err="1">
                <a:effectLst>
                  <a:glow rad="101600">
                    <a:schemeClr val="bg1">
                      <a:alpha val="60000"/>
                    </a:schemeClr>
                  </a:glow>
                </a:effectLst>
              </a:rPr>
              <a:t>BPH</a:t>
            </a:r>
            <a:r>
              <a:rPr lang="en-US" sz="4000" b="1" dirty="0">
                <a:effectLst>
                  <a:glow rad="101600">
                    <a:schemeClr val="bg1">
                      <a:alpha val="60000"/>
                    </a:schemeClr>
                  </a:glow>
                </a:effectLst>
              </a:rPr>
              <a:t> and improves voiding symptoms.</a:t>
            </a:r>
          </a:p>
          <a:p>
            <a:r>
              <a:rPr lang="en-US" sz="4000" b="1" dirty="0">
                <a:effectLst>
                  <a:glow rad="101600">
                    <a:schemeClr val="bg1">
                      <a:alpha val="60000"/>
                    </a:schemeClr>
                  </a:glow>
                </a:effectLst>
              </a:rPr>
              <a:t>Soy significantly decreased serum levels of free testosterone and dihydrotestosterone (</a:t>
            </a:r>
            <a:r>
              <a:rPr lang="en-US" sz="4000" b="1" dirty="0" err="1">
                <a:effectLst>
                  <a:glow rad="101600">
                    <a:schemeClr val="bg1">
                      <a:alpha val="60000"/>
                    </a:schemeClr>
                  </a:glow>
                </a:effectLst>
              </a:rPr>
              <a:t>DHT</a:t>
            </a:r>
            <a:r>
              <a:rPr lang="en-US" sz="4000" b="1" dirty="0">
                <a:effectLst>
                  <a:glow rad="101600">
                    <a:schemeClr val="bg1">
                      <a:alpha val="60000"/>
                    </a:schemeClr>
                  </a:glow>
                </a:effectLst>
              </a:rPr>
              <a:t>)!</a:t>
            </a:r>
          </a:p>
        </p:txBody>
      </p:sp>
      <p:sp>
        <p:nvSpPr>
          <p:cNvPr id="5" name="TextBox 4">
            <a:extLst>
              <a:ext uri="{FF2B5EF4-FFF2-40B4-BE49-F238E27FC236}">
                <a16:creationId xmlns:a16="http://schemas.microsoft.com/office/drawing/2014/main" xmlns="" id="{172AACC2-6AF6-7E44-90E8-D74B773058B1}"/>
              </a:ext>
            </a:extLst>
          </p:cNvPr>
          <p:cNvSpPr txBox="1"/>
          <p:nvPr/>
        </p:nvSpPr>
        <p:spPr>
          <a:xfrm>
            <a:off x="4286017" y="6488668"/>
            <a:ext cx="3619965" cy="369332"/>
          </a:xfrm>
          <a:prstGeom prst="rect">
            <a:avLst/>
          </a:prstGeom>
          <a:noFill/>
        </p:spPr>
        <p:txBody>
          <a:bodyPr wrap="none" rtlCol="0">
            <a:spAutoFit/>
          </a:bodyPr>
          <a:lstStyle/>
          <a:p>
            <a:r>
              <a:rPr lang="en-US" dirty="0"/>
              <a:t>Nutrients. 2022 Nov 22;14(23):4943.</a:t>
            </a:r>
          </a:p>
        </p:txBody>
      </p:sp>
    </p:spTree>
    <p:extLst>
      <p:ext uri="{BB962C8B-B14F-4D97-AF65-F5344CB8AC3E}">
        <p14:creationId xmlns:p14="http://schemas.microsoft.com/office/powerpoint/2010/main" val="365248132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C3A3B-8509-C345-B7A7-AE296B97F881}"/>
              </a:ext>
            </a:extLst>
          </p:cNvPr>
          <p:cNvSpPr>
            <a:spLocks noGrp="1"/>
          </p:cNvSpPr>
          <p:nvPr>
            <p:ph type="title"/>
          </p:nvPr>
        </p:nvSpPr>
        <p:spPr/>
        <p:txBody>
          <a:bodyPr/>
          <a:lstStyle/>
          <a:p>
            <a:r>
              <a:rPr lang="en-US" dirty="0"/>
              <a:t>Flaxseed</a:t>
            </a:r>
          </a:p>
        </p:txBody>
      </p:sp>
      <p:sp>
        <p:nvSpPr>
          <p:cNvPr id="3" name="Content Placeholder 2">
            <a:extLst>
              <a:ext uri="{FF2B5EF4-FFF2-40B4-BE49-F238E27FC236}">
                <a16:creationId xmlns:a16="http://schemas.microsoft.com/office/drawing/2014/main" xmlns="" id="{1A039AA6-69E4-AD43-AD08-C3CD95C26DE0}"/>
              </a:ext>
            </a:extLst>
          </p:cNvPr>
          <p:cNvSpPr>
            <a:spLocks noGrp="1"/>
          </p:cNvSpPr>
          <p:nvPr>
            <p:ph sz="half" idx="1"/>
          </p:nvPr>
        </p:nvSpPr>
        <p:spPr>
          <a:xfrm>
            <a:off x="763249" y="1603946"/>
            <a:ext cx="5181600" cy="3988399"/>
          </a:xfrm>
        </p:spPr>
        <p:txBody>
          <a:bodyPr>
            <a:normAutofit/>
          </a:bodyPr>
          <a:lstStyle/>
          <a:p>
            <a:r>
              <a:rPr lang="en-US" sz="3600" dirty="0"/>
              <a:t>Flaxseed suppresses prostatic epithelial proliferation, reducing </a:t>
            </a:r>
            <a:r>
              <a:rPr lang="en-US" sz="3600" dirty="0" err="1"/>
              <a:t>BPH</a:t>
            </a:r>
            <a:r>
              <a:rPr lang="en-US" sz="3600" dirty="0"/>
              <a:t>. </a:t>
            </a:r>
          </a:p>
          <a:p>
            <a:r>
              <a:rPr lang="en-US" sz="3600" dirty="0"/>
              <a:t>The Omega-3s in flax help reduce inflammation.  </a:t>
            </a:r>
          </a:p>
        </p:txBody>
      </p:sp>
      <p:pic>
        <p:nvPicPr>
          <p:cNvPr id="6" name="Picture 5">
            <a:extLst>
              <a:ext uri="{FF2B5EF4-FFF2-40B4-BE49-F238E27FC236}">
                <a16:creationId xmlns:a16="http://schemas.microsoft.com/office/drawing/2014/main" xmlns="" id="{BD8AF793-AFC3-114A-B9F1-803EBEC640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8925" y="1414463"/>
            <a:ext cx="4572000" cy="4286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xmlns="" id="{1A8E436F-B918-B542-A9F2-3C5A15249AB9}"/>
              </a:ext>
            </a:extLst>
          </p:cNvPr>
          <p:cNvSpPr txBox="1"/>
          <p:nvPr/>
        </p:nvSpPr>
        <p:spPr>
          <a:xfrm>
            <a:off x="3794043" y="6315075"/>
            <a:ext cx="4527714" cy="369332"/>
          </a:xfrm>
          <a:prstGeom prst="rect">
            <a:avLst/>
          </a:prstGeom>
          <a:noFill/>
        </p:spPr>
        <p:txBody>
          <a:bodyPr wrap="none" rtlCol="0">
            <a:spAutoFit/>
          </a:bodyPr>
          <a:lstStyle/>
          <a:p>
            <a:pPr algn="ctr"/>
            <a:r>
              <a:rPr lang="en-US" dirty="0"/>
              <a:t>J </a:t>
            </a:r>
            <a:r>
              <a:rPr lang="en-US" dirty="0" err="1"/>
              <a:t>Toxicol</a:t>
            </a:r>
            <a:r>
              <a:rPr lang="en-US" dirty="0"/>
              <a:t> Environ Health A. 2015;78(7):453-65. </a:t>
            </a:r>
          </a:p>
        </p:txBody>
      </p:sp>
    </p:spTree>
    <p:extLst>
      <p:ext uri="{BB962C8B-B14F-4D97-AF65-F5344CB8AC3E}">
        <p14:creationId xmlns:p14="http://schemas.microsoft.com/office/powerpoint/2010/main" val="105448635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59000">
              <a:schemeClr val="bg1"/>
            </a:gs>
            <a:gs pos="87000">
              <a:srgbClr val="FFF59D"/>
            </a:gs>
            <a:gs pos="100000">
              <a:srgbClr val="FFFCD9"/>
            </a:gs>
          </a:gsLst>
          <a:lin ang="120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FEE8E5A-0A72-C54E-9B46-23C100A423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5438" y="2014539"/>
            <a:ext cx="7276562" cy="4843462"/>
          </a:xfrm>
          <a:prstGeom prst="rect">
            <a:avLst/>
          </a:prstGeom>
        </p:spPr>
      </p:pic>
      <p:sp>
        <p:nvSpPr>
          <p:cNvPr id="2" name="Title 1">
            <a:extLst>
              <a:ext uri="{FF2B5EF4-FFF2-40B4-BE49-F238E27FC236}">
                <a16:creationId xmlns:a16="http://schemas.microsoft.com/office/drawing/2014/main" xmlns="" id="{BD2F3802-2DC6-3043-94AC-AE16A5741211}"/>
              </a:ext>
            </a:extLst>
          </p:cNvPr>
          <p:cNvSpPr>
            <a:spLocks noGrp="1"/>
          </p:cNvSpPr>
          <p:nvPr>
            <p:ph type="title"/>
          </p:nvPr>
        </p:nvSpPr>
        <p:spPr>
          <a:xfrm>
            <a:off x="343525" y="245204"/>
            <a:ext cx="10515600" cy="1325563"/>
          </a:xfrm>
        </p:spPr>
        <p:txBody>
          <a:bodyPr>
            <a:normAutofit/>
          </a:bodyPr>
          <a:lstStyle/>
          <a:p>
            <a:r>
              <a:rPr lang="en-US" sz="6000" dirty="0"/>
              <a:t>Selenium</a:t>
            </a:r>
          </a:p>
        </p:txBody>
      </p:sp>
      <p:sp>
        <p:nvSpPr>
          <p:cNvPr id="3" name="Content Placeholder 2">
            <a:extLst>
              <a:ext uri="{FF2B5EF4-FFF2-40B4-BE49-F238E27FC236}">
                <a16:creationId xmlns:a16="http://schemas.microsoft.com/office/drawing/2014/main" xmlns="" id="{ABF14B50-2229-0E40-A447-312EC67B8D66}"/>
              </a:ext>
            </a:extLst>
          </p:cNvPr>
          <p:cNvSpPr>
            <a:spLocks noGrp="1"/>
          </p:cNvSpPr>
          <p:nvPr>
            <p:ph sz="half" idx="1"/>
          </p:nvPr>
        </p:nvSpPr>
        <p:spPr>
          <a:xfrm>
            <a:off x="328535" y="2278505"/>
            <a:ext cx="5052934" cy="3493723"/>
          </a:xfrm>
        </p:spPr>
        <p:txBody>
          <a:bodyPr>
            <a:normAutofit/>
          </a:bodyPr>
          <a:lstStyle/>
          <a:p>
            <a:r>
              <a:rPr lang="en-US" sz="3600" dirty="0"/>
              <a:t>Selenium is very beneficial to the </a:t>
            </a:r>
            <a:r>
              <a:rPr lang="en-US" sz="3600" dirty="0" err="1"/>
              <a:t>BPH</a:t>
            </a:r>
            <a:r>
              <a:rPr lang="en-US" sz="3600" dirty="0"/>
              <a:t>, it is both protective and curative, although the protective effects were more pronounced. </a:t>
            </a:r>
          </a:p>
        </p:txBody>
      </p:sp>
      <p:sp>
        <p:nvSpPr>
          <p:cNvPr id="5" name="TextBox 4">
            <a:extLst>
              <a:ext uri="{FF2B5EF4-FFF2-40B4-BE49-F238E27FC236}">
                <a16:creationId xmlns:a16="http://schemas.microsoft.com/office/drawing/2014/main" xmlns="" id="{4E742FF0-41BA-C84B-B744-19BEE83F1E42}"/>
              </a:ext>
            </a:extLst>
          </p:cNvPr>
          <p:cNvSpPr txBox="1"/>
          <p:nvPr/>
        </p:nvSpPr>
        <p:spPr>
          <a:xfrm>
            <a:off x="1605732" y="6343651"/>
            <a:ext cx="3865610" cy="369332"/>
          </a:xfrm>
          <a:prstGeom prst="rect">
            <a:avLst/>
          </a:prstGeom>
          <a:noFill/>
        </p:spPr>
        <p:txBody>
          <a:bodyPr wrap="none" rtlCol="0">
            <a:spAutoFit/>
          </a:bodyPr>
          <a:lstStyle/>
          <a:p>
            <a:pPr algn="ctr"/>
            <a:r>
              <a:rPr lang="en-US" dirty="0"/>
              <a:t>Folia </a:t>
            </a:r>
            <a:r>
              <a:rPr lang="en-US" dirty="0" err="1"/>
              <a:t>Morphol</a:t>
            </a:r>
            <a:r>
              <a:rPr lang="en-US" dirty="0"/>
              <a:t> (</a:t>
            </a:r>
            <a:r>
              <a:rPr lang="en-US" dirty="0" err="1"/>
              <a:t>Warsz</a:t>
            </a:r>
            <a:r>
              <a:rPr lang="en-US" dirty="0"/>
              <a:t>). 81(4):942-955.</a:t>
            </a:r>
          </a:p>
        </p:txBody>
      </p:sp>
    </p:spTree>
    <p:extLst>
      <p:ext uri="{BB962C8B-B14F-4D97-AF65-F5344CB8AC3E}">
        <p14:creationId xmlns:p14="http://schemas.microsoft.com/office/powerpoint/2010/main" val="303438332"/>
      </p:ext>
    </p:extLst>
  </p:cSld>
  <p:clrMapOvr>
    <a:masterClrMapping/>
  </p:clrMapOvr>
  <p:transition xmlns:p14="http://schemas.microsoft.com/office/powerpoint/2010/mai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01688-7FFA-6244-9551-F5CCC703BE69}"/>
              </a:ext>
            </a:extLst>
          </p:cNvPr>
          <p:cNvSpPr>
            <a:spLocks noGrp="1"/>
          </p:cNvSpPr>
          <p:nvPr>
            <p:ph type="title"/>
          </p:nvPr>
        </p:nvSpPr>
        <p:spPr/>
        <p:txBody>
          <a:bodyPr>
            <a:normAutofit/>
          </a:bodyPr>
          <a:lstStyle/>
          <a:p>
            <a:r>
              <a:rPr lang="en-US" sz="6000" dirty="0"/>
              <a:t>Saw Palmetto</a:t>
            </a:r>
          </a:p>
        </p:txBody>
      </p:sp>
      <p:sp>
        <p:nvSpPr>
          <p:cNvPr id="3" name="Content Placeholder 2">
            <a:extLst>
              <a:ext uri="{FF2B5EF4-FFF2-40B4-BE49-F238E27FC236}">
                <a16:creationId xmlns:a16="http://schemas.microsoft.com/office/drawing/2014/main" xmlns="" id="{883CB3FE-0EF7-D942-B6F1-401F9A3D89C6}"/>
              </a:ext>
            </a:extLst>
          </p:cNvPr>
          <p:cNvSpPr>
            <a:spLocks noGrp="1"/>
          </p:cNvSpPr>
          <p:nvPr>
            <p:ph sz="half" idx="1"/>
          </p:nvPr>
        </p:nvSpPr>
        <p:spPr/>
        <p:txBody>
          <a:bodyPr>
            <a:normAutofit lnSpcReduction="10000"/>
          </a:bodyPr>
          <a:lstStyle/>
          <a:p>
            <a:pPr marL="0" indent="0">
              <a:buNone/>
            </a:pPr>
            <a:r>
              <a:rPr lang="en-US" sz="4000" dirty="0"/>
              <a:t>In one study, Saw Palmetto had the same effect in treating </a:t>
            </a:r>
            <a:r>
              <a:rPr lang="en-US" sz="4000" dirty="0" err="1"/>
              <a:t>BPH</a:t>
            </a:r>
            <a:r>
              <a:rPr lang="en-US" sz="4000" dirty="0"/>
              <a:t> compared with common prostate medications after at least 6-month treatment cycle.</a:t>
            </a:r>
          </a:p>
        </p:txBody>
      </p:sp>
      <p:pic>
        <p:nvPicPr>
          <p:cNvPr id="7" name="Content Placeholder 6">
            <a:extLst>
              <a:ext uri="{FF2B5EF4-FFF2-40B4-BE49-F238E27FC236}">
                <a16:creationId xmlns:a16="http://schemas.microsoft.com/office/drawing/2014/main" xmlns="" id="{D24A4339-361E-7446-A145-D85B602D4BFD}"/>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449785" y="1600200"/>
            <a:ext cx="4758686" cy="44412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1A1DDC93-D104-134A-A9CE-4CFE4B8A818A}"/>
              </a:ext>
            </a:extLst>
          </p:cNvPr>
          <p:cNvSpPr txBox="1"/>
          <p:nvPr/>
        </p:nvSpPr>
        <p:spPr>
          <a:xfrm>
            <a:off x="4000778" y="6488668"/>
            <a:ext cx="4190443" cy="369332"/>
          </a:xfrm>
          <a:prstGeom prst="rect">
            <a:avLst/>
          </a:prstGeom>
          <a:noFill/>
        </p:spPr>
        <p:txBody>
          <a:bodyPr wrap="none" rtlCol="0">
            <a:spAutoFit/>
          </a:bodyPr>
          <a:lstStyle/>
          <a:p>
            <a:r>
              <a:rPr lang="en-US" dirty="0"/>
              <a:t>Am. J. Men’s Health  1557988320905407.</a:t>
            </a:r>
          </a:p>
        </p:txBody>
      </p:sp>
    </p:spTree>
    <p:extLst>
      <p:ext uri="{BB962C8B-B14F-4D97-AF65-F5344CB8AC3E}">
        <p14:creationId xmlns:p14="http://schemas.microsoft.com/office/powerpoint/2010/main" val="1516396741"/>
      </p:ext>
    </p:extLst>
  </p:cSld>
  <p:clrMapOvr>
    <a:masterClrMapping/>
  </p:clrMapOvr>
  <p:transition xmlns:p14="http://schemas.microsoft.com/office/powerpoint/2010/mai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249781-38B9-AF4D-81CD-3A18EACA1E43}"/>
              </a:ext>
            </a:extLst>
          </p:cNvPr>
          <p:cNvSpPr>
            <a:spLocks noGrp="1"/>
          </p:cNvSpPr>
          <p:nvPr>
            <p:ph type="title"/>
          </p:nvPr>
        </p:nvSpPr>
        <p:spPr/>
        <p:txBody>
          <a:bodyPr/>
          <a:lstStyle/>
          <a:p>
            <a:r>
              <a:rPr lang="en-US" dirty="0"/>
              <a:t>Stinging Nettle Treatment for Milder </a:t>
            </a:r>
            <a:r>
              <a:rPr lang="en-US" dirty="0" err="1"/>
              <a:t>BPH</a:t>
            </a:r>
            <a:r>
              <a:rPr lang="en-US" dirty="0"/>
              <a:t> </a:t>
            </a:r>
          </a:p>
        </p:txBody>
      </p:sp>
      <p:sp>
        <p:nvSpPr>
          <p:cNvPr id="3" name="Content Placeholder 2">
            <a:extLst>
              <a:ext uri="{FF2B5EF4-FFF2-40B4-BE49-F238E27FC236}">
                <a16:creationId xmlns:a16="http://schemas.microsoft.com/office/drawing/2014/main" xmlns="" id="{F7992D20-10FC-9B40-8FFA-B4CDEBD88589}"/>
              </a:ext>
            </a:extLst>
          </p:cNvPr>
          <p:cNvSpPr>
            <a:spLocks noGrp="1"/>
          </p:cNvSpPr>
          <p:nvPr>
            <p:ph sz="half" idx="1"/>
          </p:nvPr>
        </p:nvSpPr>
        <p:spPr/>
        <p:txBody>
          <a:bodyPr>
            <a:normAutofit/>
          </a:bodyPr>
          <a:lstStyle/>
          <a:p>
            <a:pPr marL="0" indent="0">
              <a:buNone/>
            </a:pPr>
            <a:r>
              <a:rPr lang="en-US" dirty="0" err="1"/>
              <a:t>Urtica</a:t>
            </a:r>
            <a:r>
              <a:rPr lang="en-US" dirty="0"/>
              <a:t> </a:t>
            </a:r>
            <a:r>
              <a:rPr lang="en-US" dirty="0" err="1"/>
              <a:t>dioica</a:t>
            </a:r>
            <a:r>
              <a:rPr lang="en-US" dirty="0"/>
              <a:t> L. </a:t>
            </a:r>
          </a:p>
          <a:p>
            <a:r>
              <a:rPr lang="en-US" dirty="0"/>
              <a:t>stinging nettle, </a:t>
            </a:r>
          </a:p>
          <a:p>
            <a:r>
              <a:rPr lang="en-US" dirty="0"/>
              <a:t>common nettle</a:t>
            </a:r>
          </a:p>
          <a:p>
            <a:r>
              <a:rPr lang="en-US" dirty="0" err="1"/>
              <a:t>Ortiga</a:t>
            </a:r>
            <a:r>
              <a:rPr lang="en-US" dirty="0"/>
              <a:t>. </a:t>
            </a:r>
          </a:p>
          <a:p>
            <a:pPr marL="0" indent="0">
              <a:buNone/>
            </a:pPr>
            <a:r>
              <a:rPr lang="en-US" dirty="0"/>
              <a:t>The root extract has been used traditionally for the treatment of symptomatic </a:t>
            </a:r>
            <a:r>
              <a:rPr lang="en-US" dirty="0" err="1"/>
              <a:t>BPH</a:t>
            </a:r>
            <a:r>
              <a:rPr lang="en-US" dirty="0"/>
              <a:t>, and shows efficacy in clinical trials.</a:t>
            </a:r>
          </a:p>
        </p:txBody>
      </p:sp>
      <p:pic>
        <p:nvPicPr>
          <p:cNvPr id="7" name="Content Placeholder 6">
            <a:extLst>
              <a:ext uri="{FF2B5EF4-FFF2-40B4-BE49-F238E27FC236}">
                <a16:creationId xmlns:a16="http://schemas.microsoft.com/office/drawing/2014/main" xmlns="" id="{B1B666B7-55B5-C140-9352-99DB7AFE6F20}"/>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192812" y="1813809"/>
            <a:ext cx="5373046" cy="37775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411D5669-628D-6A41-9267-F0D6575B6544}"/>
              </a:ext>
            </a:extLst>
          </p:cNvPr>
          <p:cNvSpPr txBox="1"/>
          <p:nvPr/>
        </p:nvSpPr>
        <p:spPr>
          <a:xfrm>
            <a:off x="4453306" y="6488668"/>
            <a:ext cx="3285387" cy="369332"/>
          </a:xfrm>
          <a:prstGeom prst="rect">
            <a:avLst/>
          </a:prstGeom>
          <a:noFill/>
        </p:spPr>
        <p:txBody>
          <a:bodyPr wrap="none" rtlCol="0">
            <a:spAutoFit/>
          </a:bodyPr>
          <a:lstStyle/>
          <a:p>
            <a:r>
              <a:rPr lang="en-US" dirty="0"/>
              <a:t>J Herb </a:t>
            </a:r>
            <a:r>
              <a:rPr lang="en-US" dirty="0" err="1"/>
              <a:t>Pharmacother</a:t>
            </a:r>
            <a:r>
              <a:rPr lang="en-US" dirty="0"/>
              <a:t>. 5(4):1-11.</a:t>
            </a:r>
          </a:p>
        </p:txBody>
      </p:sp>
    </p:spTree>
    <p:extLst>
      <p:ext uri="{BB962C8B-B14F-4D97-AF65-F5344CB8AC3E}">
        <p14:creationId xmlns:p14="http://schemas.microsoft.com/office/powerpoint/2010/main" val="4106151351"/>
      </p:ext>
    </p:extLst>
  </p:cSld>
  <p:clrMapOvr>
    <a:masterClrMapping/>
  </p:clrMapOvr>
  <p:transition xmlns:p14="http://schemas.microsoft.com/office/powerpoint/2010/mai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AD24F42-ED30-5946-AD0F-C805EC929A4C}"/>
              </a:ext>
            </a:extLst>
          </p:cNvPr>
          <p:cNvSpPr>
            <a:spLocks noGrp="1"/>
          </p:cNvSpPr>
          <p:nvPr>
            <p:ph idx="1"/>
          </p:nvPr>
        </p:nvSpPr>
        <p:spPr/>
        <p:txBody>
          <a:bodyPr/>
          <a:lstStyle/>
          <a:p>
            <a:r>
              <a:rPr lang="en-US" dirty="0"/>
              <a:t>PSA levels are measured in terms of the amount of PSA per volume of fluid tested, ng/</a:t>
            </a:r>
            <a:r>
              <a:rPr lang="en-US" dirty="0" err="1"/>
              <a:t>mL.</a:t>
            </a:r>
            <a:endParaRPr lang="en-US" dirty="0"/>
          </a:p>
          <a:p>
            <a:r>
              <a:rPr lang="en-US" dirty="0"/>
              <a:t>Doctors often use a value of </a:t>
            </a:r>
            <a:r>
              <a:rPr lang="en-US" sz="6000" dirty="0"/>
              <a:t>4</a:t>
            </a:r>
            <a:r>
              <a:rPr lang="en-US" dirty="0"/>
              <a:t> nanograms (ng) or higher per milliliter (mL) of blood as a sign that further tests, such as a prostate biopsy, are needed.</a:t>
            </a:r>
          </a:p>
        </p:txBody>
      </p:sp>
      <p:sp>
        <p:nvSpPr>
          <p:cNvPr id="4" name="Title 1">
            <a:extLst>
              <a:ext uri="{FF2B5EF4-FFF2-40B4-BE49-F238E27FC236}">
                <a16:creationId xmlns:a16="http://schemas.microsoft.com/office/drawing/2014/main" xmlns="" id="{93A0B8E4-D1A2-3B42-9FF8-6F87E3C25A59}"/>
              </a:ext>
            </a:extLst>
          </p:cNvPr>
          <p:cNvSpPr>
            <a:spLocks noGrp="1"/>
          </p:cNvSpPr>
          <p:nvPr>
            <p:ph type="title"/>
          </p:nvPr>
        </p:nvSpPr>
        <p:spPr>
          <a:xfrm>
            <a:off x="-38100" y="269823"/>
            <a:ext cx="12192000" cy="1325563"/>
          </a:xfrm>
        </p:spPr>
        <p:txBody>
          <a:bodyPr>
            <a:noAutofit/>
          </a:bodyPr>
          <a:lstStyle/>
          <a:p>
            <a:pPr algn="ctr"/>
            <a:r>
              <a:rPr lang="en-US" sz="13800" dirty="0">
                <a:ln w="0"/>
                <a:solidFill>
                  <a:srgbClr val="C00000">
                    <a:alpha val="26000"/>
                  </a:srgbClr>
                </a:solidFill>
                <a:effectLst>
                  <a:outerShdw blurRad="38100" dist="19050" dir="2700000" algn="tl" rotWithShape="0">
                    <a:schemeClr val="dk1">
                      <a:alpha val="40000"/>
                    </a:schemeClr>
                  </a:outerShdw>
                </a:effectLst>
                <a:latin typeface="Helvetica" pitchFamily="2" charset="0"/>
              </a:rPr>
              <a:t>PSA</a:t>
            </a:r>
          </a:p>
        </p:txBody>
      </p:sp>
      <p:pic>
        <p:nvPicPr>
          <p:cNvPr id="6" name="Picture 5">
            <a:extLst>
              <a:ext uri="{FF2B5EF4-FFF2-40B4-BE49-F238E27FC236}">
                <a16:creationId xmlns:a16="http://schemas.microsoft.com/office/drawing/2014/main" xmlns="" id="{B8F56450-052C-0C41-9B85-27E3849545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7667" y="5478905"/>
            <a:ext cx="3100466" cy="1379095"/>
          </a:xfrm>
          <a:prstGeom prst="ellipse">
            <a:avLst/>
          </a:prstGeom>
          <a:ln>
            <a:noFill/>
          </a:ln>
          <a:effectLst>
            <a:softEdge rad="112500"/>
          </a:effectLst>
        </p:spPr>
      </p:pic>
    </p:spTree>
    <p:extLst>
      <p:ext uri="{BB962C8B-B14F-4D97-AF65-F5344CB8AC3E}">
        <p14:creationId xmlns:p14="http://schemas.microsoft.com/office/powerpoint/2010/main" val="122737184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FDA394-EEE5-5344-84BC-79837BEB8BAA}"/>
              </a:ext>
            </a:extLst>
          </p:cNvPr>
          <p:cNvSpPr>
            <a:spLocks noGrp="1"/>
          </p:cNvSpPr>
          <p:nvPr>
            <p:ph type="title"/>
          </p:nvPr>
        </p:nvSpPr>
        <p:spPr/>
        <p:txBody>
          <a:bodyPr>
            <a:normAutofit/>
          </a:bodyPr>
          <a:lstStyle/>
          <a:p>
            <a:r>
              <a:rPr lang="en-US" sz="6000" b="1" dirty="0"/>
              <a:t>Ginger </a:t>
            </a:r>
          </a:p>
        </p:txBody>
      </p:sp>
      <p:sp>
        <p:nvSpPr>
          <p:cNvPr id="3" name="Content Placeholder 2">
            <a:extLst>
              <a:ext uri="{FF2B5EF4-FFF2-40B4-BE49-F238E27FC236}">
                <a16:creationId xmlns:a16="http://schemas.microsoft.com/office/drawing/2014/main" xmlns="" id="{8C922DB0-042C-FC4B-8324-628411F9E24A}"/>
              </a:ext>
            </a:extLst>
          </p:cNvPr>
          <p:cNvSpPr>
            <a:spLocks noGrp="1"/>
          </p:cNvSpPr>
          <p:nvPr>
            <p:ph sz="half" idx="1"/>
          </p:nvPr>
        </p:nvSpPr>
        <p:spPr/>
        <p:txBody>
          <a:bodyPr>
            <a:normAutofit/>
          </a:bodyPr>
          <a:lstStyle/>
          <a:p>
            <a:pPr marL="0" indent="0">
              <a:buNone/>
            </a:pPr>
            <a:r>
              <a:rPr lang="en-US" sz="4400" dirty="0"/>
              <a:t>Ginger has a number of phytochemicals responsible for its positive effects on </a:t>
            </a:r>
            <a:r>
              <a:rPr lang="en-US" sz="4400" dirty="0" err="1"/>
              <a:t>BPH</a:t>
            </a:r>
            <a:r>
              <a:rPr lang="en-US" sz="4400" dirty="0"/>
              <a:t>. Have you ever tried fresh ginger tea?</a:t>
            </a:r>
          </a:p>
        </p:txBody>
      </p:sp>
      <p:pic>
        <p:nvPicPr>
          <p:cNvPr id="6" name="Content Placeholder 5">
            <a:extLst>
              <a:ext uri="{FF2B5EF4-FFF2-40B4-BE49-F238E27FC236}">
                <a16:creationId xmlns:a16="http://schemas.microsoft.com/office/drawing/2014/main" xmlns="" id="{E9920751-3B69-5142-BD5C-A2B6DCA2AFFE}"/>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640113" y="325527"/>
            <a:ext cx="3978067" cy="59671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xmlns="" id="{E03083B2-3AF2-E443-BF14-5881E6655559}"/>
              </a:ext>
            </a:extLst>
          </p:cNvPr>
          <p:cNvSpPr txBox="1"/>
          <p:nvPr/>
        </p:nvSpPr>
        <p:spPr>
          <a:xfrm>
            <a:off x="4259074" y="6488668"/>
            <a:ext cx="3597652" cy="369332"/>
          </a:xfrm>
          <a:prstGeom prst="rect">
            <a:avLst/>
          </a:prstGeom>
          <a:noFill/>
        </p:spPr>
        <p:txBody>
          <a:bodyPr wrap="none" rtlCol="0">
            <a:spAutoFit/>
          </a:bodyPr>
          <a:lstStyle/>
          <a:p>
            <a:r>
              <a:rPr lang="en-US" dirty="0"/>
              <a:t>J </a:t>
            </a:r>
            <a:r>
              <a:rPr lang="en-US" dirty="0" err="1"/>
              <a:t>Microsc</a:t>
            </a:r>
            <a:r>
              <a:rPr lang="en-US" dirty="0"/>
              <a:t> </a:t>
            </a:r>
            <a:r>
              <a:rPr lang="en-US" dirty="0" err="1"/>
              <a:t>Ultrastruct</a:t>
            </a:r>
            <a:r>
              <a:rPr lang="en-US" dirty="0"/>
              <a:t>. 9(4):164-169.</a:t>
            </a:r>
          </a:p>
        </p:txBody>
      </p:sp>
    </p:spTree>
    <p:extLst>
      <p:ext uri="{BB962C8B-B14F-4D97-AF65-F5344CB8AC3E}">
        <p14:creationId xmlns:p14="http://schemas.microsoft.com/office/powerpoint/2010/main" val="1256139526"/>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DCF04A-4186-5241-A742-B072BBE4060D}"/>
              </a:ext>
            </a:extLst>
          </p:cNvPr>
          <p:cNvSpPr>
            <a:spLocks noGrp="1"/>
          </p:cNvSpPr>
          <p:nvPr>
            <p:ph type="title"/>
          </p:nvPr>
        </p:nvSpPr>
        <p:spPr/>
        <p:txBody>
          <a:bodyPr/>
          <a:lstStyle/>
          <a:p>
            <a:r>
              <a:rPr lang="en-US" dirty="0"/>
              <a:t>Pomegranate </a:t>
            </a:r>
          </a:p>
        </p:txBody>
      </p:sp>
      <p:pic>
        <p:nvPicPr>
          <p:cNvPr id="6" name="Content Placeholder 5">
            <a:extLst>
              <a:ext uri="{FF2B5EF4-FFF2-40B4-BE49-F238E27FC236}">
                <a16:creationId xmlns:a16="http://schemas.microsoft.com/office/drawing/2014/main" xmlns="" id="{1895BFD8-7AD2-F248-A650-D67F92A9DAEE}"/>
              </a:ext>
            </a:extLst>
          </p:cNvPr>
          <p:cNvPicPr>
            <a:picLocks noGrp="1" noChangeAspect="1"/>
          </p:cNvPicPr>
          <p:nvPr>
            <p:ph sz="half" idx="1"/>
          </p:nvPr>
        </p:nvPicPr>
        <p:blipFill rotWithShape="1">
          <a:blip r:embed="rId3" cstate="email">
            <a:extLst>
              <a:ext uri="{BEBA8EAE-BF5A-486C-A8C5-ECC9F3942E4B}">
                <a14:imgProps xmlns:a14="http://schemas.microsoft.com/office/drawing/2010/main">
                  <a14:imgLayer r:embed="rId4">
                    <a14:imgEffect>
                      <a14:backgroundRemoval t="0" b="100000" l="2759" r="100000">
                        <a14:backgroundMark x1="66322" y1="93319" x2="66322" y2="93319"/>
                      </a14:backgroundRemoval>
                    </a14:imgEffect>
                  </a14:imgLayer>
                </a14:imgProps>
              </a:ext>
              <a:ext uri="{28A0092B-C50C-407E-A947-70E740481C1C}">
                <a14:useLocalDpi xmlns:a14="http://schemas.microsoft.com/office/drawing/2010/main"/>
              </a:ext>
            </a:extLst>
          </a:blip>
          <a:srcRect/>
          <a:stretch/>
        </p:blipFill>
        <p:spPr>
          <a:xfrm>
            <a:off x="614596" y="1590957"/>
            <a:ext cx="4438961" cy="4734892"/>
          </a:xfrm>
        </p:spPr>
      </p:pic>
      <p:sp>
        <p:nvSpPr>
          <p:cNvPr id="4" name="Content Placeholder 3">
            <a:extLst>
              <a:ext uri="{FF2B5EF4-FFF2-40B4-BE49-F238E27FC236}">
                <a16:creationId xmlns:a16="http://schemas.microsoft.com/office/drawing/2014/main" xmlns="" id="{2E7A1C03-BC9A-AB47-A5D6-A63D62FA5B23}"/>
              </a:ext>
            </a:extLst>
          </p:cNvPr>
          <p:cNvSpPr>
            <a:spLocks noGrp="1"/>
          </p:cNvSpPr>
          <p:nvPr>
            <p:ph sz="half" idx="2"/>
          </p:nvPr>
        </p:nvSpPr>
        <p:spPr>
          <a:xfrm>
            <a:off x="5936105" y="1768840"/>
            <a:ext cx="5801194" cy="4183271"/>
          </a:xfrm>
        </p:spPr>
        <p:txBody>
          <a:bodyPr>
            <a:normAutofit fontScale="92500" lnSpcReduction="10000"/>
          </a:bodyPr>
          <a:lstStyle/>
          <a:p>
            <a:pPr>
              <a:lnSpc>
                <a:spcPct val="150000"/>
              </a:lnSpc>
            </a:pPr>
            <a:r>
              <a:rPr lang="en-US" sz="4000" dirty="0"/>
              <a:t>Antioxidant and Antiangiogenic Activity.</a:t>
            </a:r>
          </a:p>
          <a:p>
            <a:pPr>
              <a:lnSpc>
                <a:spcPct val="150000"/>
              </a:lnSpc>
            </a:pPr>
            <a:r>
              <a:rPr lang="en-US" sz="4000" dirty="0"/>
              <a:t>Counters testosterone-induced </a:t>
            </a:r>
            <a:r>
              <a:rPr lang="en-US" sz="4000" dirty="0" err="1"/>
              <a:t>BPH</a:t>
            </a:r>
            <a:r>
              <a:rPr lang="en-US" sz="4000" dirty="0"/>
              <a:t> in rat’s Prostate.</a:t>
            </a:r>
          </a:p>
        </p:txBody>
      </p:sp>
      <p:sp>
        <p:nvSpPr>
          <p:cNvPr id="7" name="TextBox 6">
            <a:extLst>
              <a:ext uri="{FF2B5EF4-FFF2-40B4-BE49-F238E27FC236}">
                <a16:creationId xmlns:a16="http://schemas.microsoft.com/office/drawing/2014/main" xmlns="" id="{9FF426DC-5965-FB4D-9041-E2893787A6F1}"/>
              </a:ext>
            </a:extLst>
          </p:cNvPr>
          <p:cNvSpPr txBox="1"/>
          <p:nvPr/>
        </p:nvSpPr>
        <p:spPr>
          <a:xfrm>
            <a:off x="4668994" y="6488668"/>
            <a:ext cx="2777812" cy="369332"/>
          </a:xfrm>
          <a:prstGeom prst="rect">
            <a:avLst/>
          </a:prstGeom>
          <a:noFill/>
        </p:spPr>
        <p:txBody>
          <a:bodyPr wrap="none" rtlCol="0">
            <a:spAutoFit/>
          </a:bodyPr>
          <a:lstStyle/>
          <a:p>
            <a:r>
              <a:rPr lang="en-US" dirty="0" err="1"/>
              <a:t>Int</a:t>
            </a:r>
            <a:r>
              <a:rPr lang="en-US" dirty="0"/>
              <a:t> J </a:t>
            </a:r>
            <a:r>
              <a:rPr lang="en-US" dirty="0" err="1"/>
              <a:t>Mol</a:t>
            </a:r>
            <a:r>
              <a:rPr lang="en-US" dirty="0"/>
              <a:t> Sci. 24(13):10719. </a:t>
            </a:r>
          </a:p>
        </p:txBody>
      </p:sp>
    </p:spTree>
    <p:extLst>
      <p:ext uri="{BB962C8B-B14F-4D97-AF65-F5344CB8AC3E}">
        <p14:creationId xmlns:p14="http://schemas.microsoft.com/office/powerpoint/2010/main" val="729273306"/>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FCC8F3-E58C-3849-B080-807B95A1151F}"/>
              </a:ext>
            </a:extLst>
          </p:cNvPr>
          <p:cNvSpPr>
            <a:spLocks noGrp="1"/>
          </p:cNvSpPr>
          <p:nvPr>
            <p:ph type="title"/>
          </p:nvPr>
        </p:nvSpPr>
        <p:spPr/>
        <p:txBody>
          <a:bodyPr/>
          <a:lstStyle/>
          <a:p>
            <a:r>
              <a:rPr lang="en-US" dirty="0"/>
              <a:t>Black Mulberries Make a Difference</a:t>
            </a:r>
          </a:p>
        </p:txBody>
      </p:sp>
      <p:sp>
        <p:nvSpPr>
          <p:cNvPr id="3" name="Content Placeholder 2">
            <a:extLst>
              <a:ext uri="{FF2B5EF4-FFF2-40B4-BE49-F238E27FC236}">
                <a16:creationId xmlns:a16="http://schemas.microsoft.com/office/drawing/2014/main" xmlns="" id="{FF4257CC-E7F5-E643-B32F-AD96C19B0D52}"/>
              </a:ext>
            </a:extLst>
          </p:cNvPr>
          <p:cNvSpPr>
            <a:spLocks noGrp="1"/>
          </p:cNvSpPr>
          <p:nvPr>
            <p:ph sz="half" idx="1"/>
          </p:nvPr>
        </p:nvSpPr>
        <p:spPr>
          <a:xfrm>
            <a:off x="876300" y="1660733"/>
            <a:ext cx="5181600" cy="4351338"/>
          </a:xfrm>
        </p:spPr>
        <p:txBody>
          <a:bodyPr>
            <a:normAutofit lnSpcReduction="10000"/>
          </a:bodyPr>
          <a:lstStyle/>
          <a:p>
            <a:pPr marL="0" indent="0">
              <a:lnSpc>
                <a:spcPct val="150000"/>
              </a:lnSpc>
              <a:buNone/>
            </a:pPr>
            <a:r>
              <a:rPr lang="en-US" sz="3200" dirty="0"/>
              <a:t>Mulberries have been shown to make a difference in </a:t>
            </a:r>
            <a:r>
              <a:rPr lang="en-US" sz="3200" dirty="0" err="1"/>
              <a:t>BPH</a:t>
            </a:r>
            <a:r>
              <a:rPr lang="en-US" sz="3200" dirty="0"/>
              <a:t> and the ill effects of excess testosterone in prostate tissues and reduces urinary tract symptoms of </a:t>
            </a:r>
            <a:r>
              <a:rPr lang="en-US" sz="3200" dirty="0" err="1"/>
              <a:t>BPH</a:t>
            </a:r>
            <a:r>
              <a:rPr lang="en-US" sz="3200" dirty="0"/>
              <a:t>.</a:t>
            </a:r>
          </a:p>
        </p:txBody>
      </p:sp>
      <p:pic>
        <p:nvPicPr>
          <p:cNvPr id="7" name="Content Placeholder 6">
            <a:extLst>
              <a:ext uri="{FF2B5EF4-FFF2-40B4-BE49-F238E27FC236}">
                <a16:creationId xmlns:a16="http://schemas.microsoft.com/office/drawing/2014/main" xmlns="" id="{A86655EC-8A3E-0C42-841B-826701D2A627}"/>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39916"/>
            <a:ext cx="5181600" cy="37728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EFA9F736-EEB4-B241-817D-B8D784AA26BF}"/>
              </a:ext>
            </a:extLst>
          </p:cNvPr>
          <p:cNvSpPr txBox="1"/>
          <p:nvPr/>
        </p:nvSpPr>
        <p:spPr>
          <a:xfrm>
            <a:off x="4671046" y="6488668"/>
            <a:ext cx="2773708" cy="369332"/>
          </a:xfrm>
          <a:prstGeom prst="rect">
            <a:avLst/>
          </a:prstGeom>
          <a:noFill/>
        </p:spPr>
        <p:txBody>
          <a:bodyPr wrap="none" rtlCol="0">
            <a:spAutoFit/>
          </a:bodyPr>
          <a:lstStyle/>
          <a:p>
            <a:r>
              <a:rPr lang="en-US" dirty="0"/>
              <a:t>Rev </a:t>
            </a:r>
            <a:r>
              <a:rPr lang="en-US" dirty="0" err="1"/>
              <a:t>Int</a:t>
            </a:r>
            <a:r>
              <a:rPr lang="en-US" dirty="0"/>
              <a:t> </a:t>
            </a:r>
            <a:r>
              <a:rPr lang="en-US" dirty="0" err="1"/>
              <a:t>Androl</a:t>
            </a:r>
            <a:r>
              <a:rPr lang="en-US" dirty="0"/>
              <a:t>. 19(1):53-61.</a:t>
            </a:r>
          </a:p>
        </p:txBody>
      </p:sp>
    </p:spTree>
    <p:extLst>
      <p:ext uri="{BB962C8B-B14F-4D97-AF65-F5344CB8AC3E}">
        <p14:creationId xmlns:p14="http://schemas.microsoft.com/office/powerpoint/2010/main" val="3094127748"/>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00AC99-2D6F-204C-8489-C106514838C6}"/>
              </a:ext>
            </a:extLst>
          </p:cNvPr>
          <p:cNvSpPr>
            <a:spLocks noGrp="1"/>
          </p:cNvSpPr>
          <p:nvPr>
            <p:ph type="title"/>
          </p:nvPr>
        </p:nvSpPr>
        <p:spPr/>
        <p:txBody>
          <a:bodyPr/>
          <a:lstStyle/>
          <a:p>
            <a:r>
              <a:rPr lang="en-US" dirty="0"/>
              <a:t>French Maritime Pine Bark</a:t>
            </a:r>
          </a:p>
        </p:txBody>
      </p:sp>
      <p:sp>
        <p:nvSpPr>
          <p:cNvPr id="3" name="Content Placeholder 2">
            <a:extLst>
              <a:ext uri="{FF2B5EF4-FFF2-40B4-BE49-F238E27FC236}">
                <a16:creationId xmlns:a16="http://schemas.microsoft.com/office/drawing/2014/main" xmlns="" id="{F56182FD-932E-9749-985A-BDC5B3571C0E}"/>
              </a:ext>
            </a:extLst>
          </p:cNvPr>
          <p:cNvSpPr>
            <a:spLocks noGrp="1"/>
          </p:cNvSpPr>
          <p:nvPr>
            <p:ph sz="half" idx="1"/>
          </p:nvPr>
        </p:nvSpPr>
        <p:spPr>
          <a:xfrm>
            <a:off x="838200" y="1918741"/>
            <a:ext cx="4513289" cy="4258222"/>
          </a:xfrm>
        </p:spPr>
        <p:txBody>
          <a:bodyPr>
            <a:normAutofit/>
          </a:bodyPr>
          <a:lstStyle/>
          <a:p>
            <a:pPr marL="0" indent="0">
              <a:buNone/>
            </a:pPr>
            <a:r>
              <a:rPr lang="en-US" sz="3200" dirty="0" err="1"/>
              <a:t>BPH</a:t>
            </a:r>
            <a:r>
              <a:rPr lang="en-US" sz="3200" dirty="0"/>
              <a:t> symptoms like: emptying, frequency,</a:t>
            </a:r>
            <a:br>
              <a:rPr lang="en-US" sz="3200" dirty="0"/>
            </a:br>
            <a:r>
              <a:rPr lang="en-US" sz="3200" dirty="0"/>
              <a:t>intermittency, urgency, weak flow, straining,</a:t>
            </a:r>
            <a:br>
              <a:rPr lang="en-US" sz="3200" dirty="0"/>
            </a:br>
            <a:r>
              <a:rPr lang="en-US" sz="3200" dirty="0" err="1"/>
              <a:t>nocturia</a:t>
            </a:r>
            <a:r>
              <a:rPr lang="en-US" sz="3200" dirty="0"/>
              <a:t> are all significantly improved with </a:t>
            </a:r>
            <a:r>
              <a:rPr lang="en-US" sz="3200" dirty="0" err="1"/>
              <a:t>Pycnogenol</a:t>
            </a:r>
            <a:r>
              <a:rPr lang="en-US" sz="3200" dirty="0"/>
              <a:t>® (P&lt;0.05).</a:t>
            </a:r>
          </a:p>
        </p:txBody>
      </p:sp>
      <p:pic>
        <p:nvPicPr>
          <p:cNvPr id="9" name="Content Placeholder 8">
            <a:extLst>
              <a:ext uri="{FF2B5EF4-FFF2-40B4-BE49-F238E27FC236}">
                <a16:creationId xmlns:a16="http://schemas.microsoft.com/office/drawing/2014/main" xmlns="" id="{CE4E4291-E84D-B14E-9AF8-E6989C576A3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96000" y="1678668"/>
            <a:ext cx="4868629"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47EEDCA4-6E9D-5B45-8772-3F22B2053F32}"/>
              </a:ext>
            </a:extLst>
          </p:cNvPr>
          <p:cNvSpPr txBox="1"/>
          <p:nvPr/>
        </p:nvSpPr>
        <p:spPr>
          <a:xfrm>
            <a:off x="4504698" y="6488668"/>
            <a:ext cx="3182603" cy="369332"/>
          </a:xfrm>
          <a:prstGeom prst="rect">
            <a:avLst/>
          </a:prstGeom>
          <a:noFill/>
        </p:spPr>
        <p:txBody>
          <a:bodyPr wrap="none" rtlCol="0">
            <a:spAutoFit/>
          </a:bodyPr>
          <a:lstStyle/>
          <a:p>
            <a:r>
              <a:rPr lang="en-US" dirty="0"/>
              <a:t>Minerva Med. 109(4):280-284.</a:t>
            </a:r>
          </a:p>
        </p:txBody>
      </p:sp>
    </p:spTree>
    <p:extLst>
      <p:ext uri="{BB962C8B-B14F-4D97-AF65-F5344CB8AC3E}">
        <p14:creationId xmlns:p14="http://schemas.microsoft.com/office/powerpoint/2010/main" val="3638058009"/>
      </p:ext>
    </p:extLst>
  </p:cSld>
  <p:clrMapOvr>
    <a:masterClrMapping/>
  </p:clrMapOvr>
  <p:transition xmlns:p14="http://schemas.microsoft.com/office/powerpoint/2010/mai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34F354-33D1-C542-8445-65025B4DB777}"/>
              </a:ext>
            </a:extLst>
          </p:cNvPr>
          <p:cNvSpPr>
            <a:spLocks noGrp="1"/>
          </p:cNvSpPr>
          <p:nvPr>
            <p:ph type="title"/>
          </p:nvPr>
        </p:nvSpPr>
        <p:spPr>
          <a:xfrm>
            <a:off x="667718" y="148148"/>
            <a:ext cx="10515600" cy="1325563"/>
          </a:xfrm>
        </p:spPr>
        <p:txBody>
          <a:bodyPr/>
          <a:lstStyle/>
          <a:p>
            <a:r>
              <a:rPr lang="en-US" dirty="0"/>
              <a:t>Walking for Prostate Health</a:t>
            </a:r>
          </a:p>
        </p:txBody>
      </p:sp>
      <p:sp>
        <p:nvSpPr>
          <p:cNvPr id="3" name="Content Placeholder 2">
            <a:extLst>
              <a:ext uri="{FF2B5EF4-FFF2-40B4-BE49-F238E27FC236}">
                <a16:creationId xmlns:a16="http://schemas.microsoft.com/office/drawing/2014/main" xmlns="" id="{2B32FD50-70F6-1D49-9FA6-3CD3C6BD786C}"/>
              </a:ext>
            </a:extLst>
          </p:cNvPr>
          <p:cNvSpPr>
            <a:spLocks noGrp="1"/>
          </p:cNvSpPr>
          <p:nvPr>
            <p:ph sz="half" idx="1"/>
          </p:nvPr>
        </p:nvSpPr>
        <p:spPr>
          <a:xfrm>
            <a:off x="6556565" y="1948720"/>
            <a:ext cx="5181600" cy="3721879"/>
          </a:xfrm>
        </p:spPr>
        <p:txBody>
          <a:bodyPr>
            <a:normAutofit/>
          </a:bodyPr>
          <a:lstStyle/>
          <a:p>
            <a:pPr marL="0" indent="0">
              <a:buNone/>
            </a:pPr>
            <a:r>
              <a:rPr lang="en-US" sz="3600" dirty="0"/>
              <a:t>Regular exercise helps reduce the risk of </a:t>
            </a:r>
            <a:r>
              <a:rPr lang="en-US" sz="3600" dirty="0" err="1"/>
              <a:t>BPH</a:t>
            </a:r>
            <a:r>
              <a:rPr lang="en-US" sz="3600" dirty="0"/>
              <a:t> by 19%.</a:t>
            </a:r>
          </a:p>
          <a:p>
            <a:pPr marL="0" indent="0">
              <a:buNone/>
            </a:pPr>
            <a:r>
              <a:rPr lang="en-US" sz="3600" dirty="0"/>
              <a:t>Men who walk 2 to 3 h/</a:t>
            </a:r>
            <a:r>
              <a:rPr lang="en-US" sz="3600" dirty="0" err="1"/>
              <a:t>wk</a:t>
            </a:r>
            <a:r>
              <a:rPr lang="en-US" sz="3600" dirty="0"/>
              <a:t> have a 25% lower risk of total </a:t>
            </a:r>
            <a:r>
              <a:rPr lang="en-US" sz="3600" dirty="0" err="1"/>
              <a:t>BPH</a:t>
            </a:r>
            <a:r>
              <a:rPr lang="en-US" sz="3600" dirty="0"/>
              <a:t>.</a:t>
            </a:r>
          </a:p>
          <a:p>
            <a:pPr marL="0" indent="0">
              <a:buNone/>
            </a:pPr>
            <a:endParaRPr lang="en-US" sz="3600" dirty="0"/>
          </a:p>
          <a:p>
            <a:pPr marL="0" indent="0">
              <a:buNone/>
            </a:pPr>
            <a:endParaRPr lang="en-US" sz="3600" dirty="0"/>
          </a:p>
        </p:txBody>
      </p:sp>
      <p:sp>
        <p:nvSpPr>
          <p:cNvPr id="5" name="TextBox 4">
            <a:extLst>
              <a:ext uri="{FF2B5EF4-FFF2-40B4-BE49-F238E27FC236}">
                <a16:creationId xmlns:a16="http://schemas.microsoft.com/office/drawing/2014/main" xmlns="" id="{44F8E6D4-266F-7B44-B7CC-9994A8443501}"/>
              </a:ext>
            </a:extLst>
          </p:cNvPr>
          <p:cNvSpPr txBox="1"/>
          <p:nvPr/>
        </p:nvSpPr>
        <p:spPr>
          <a:xfrm>
            <a:off x="4342956" y="6488668"/>
            <a:ext cx="3542765" cy="369332"/>
          </a:xfrm>
          <a:prstGeom prst="rect">
            <a:avLst/>
          </a:prstGeom>
          <a:noFill/>
        </p:spPr>
        <p:txBody>
          <a:bodyPr wrap="none" rtlCol="0">
            <a:spAutoFit/>
          </a:bodyPr>
          <a:lstStyle/>
          <a:p>
            <a:r>
              <a:rPr lang="en-US" dirty="0"/>
              <a:t>Arch Intern Med. 158(21):2349-56. </a:t>
            </a:r>
          </a:p>
        </p:txBody>
      </p:sp>
      <p:pic>
        <p:nvPicPr>
          <p:cNvPr id="11" name="Content Placeholder 10">
            <a:extLst>
              <a:ext uri="{FF2B5EF4-FFF2-40B4-BE49-F238E27FC236}">
                <a16:creationId xmlns:a16="http://schemas.microsoft.com/office/drawing/2014/main" xmlns="" id="{EDEA43E5-BFDA-D14B-992A-15CEF6682CD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00281" y="1785729"/>
            <a:ext cx="5181600" cy="3616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6070067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3EA7E2-99F0-044A-84BD-FA1B4AAE6E23}"/>
              </a:ext>
            </a:extLst>
          </p:cNvPr>
          <p:cNvSpPr>
            <a:spLocks noGrp="1"/>
          </p:cNvSpPr>
          <p:nvPr>
            <p:ph type="title"/>
          </p:nvPr>
        </p:nvSpPr>
        <p:spPr/>
        <p:txBody>
          <a:bodyPr/>
          <a:lstStyle/>
          <a:p>
            <a:r>
              <a:rPr lang="en-US" dirty="0"/>
              <a:t>Sunshine</a:t>
            </a:r>
          </a:p>
        </p:txBody>
      </p:sp>
      <p:sp>
        <p:nvSpPr>
          <p:cNvPr id="3" name="Content Placeholder 2">
            <a:extLst>
              <a:ext uri="{FF2B5EF4-FFF2-40B4-BE49-F238E27FC236}">
                <a16:creationId xmlns:a16="http://schemas.microsoft.com/office/drawing/2014/main" xmlns="" id="{3A51CFE9-55ED-3B43-ABCF-DDAAFC66D0DE}"/>
              </a:ext>
            </a:extLst>
          </p:cNvPr>
          <p:cNvSpPr>
            <a:spLocks noGrp="1"/>
          </p:cNvSpPr>
          <p:nvPr>
            <p:ph sz="half" idx="1"/>
          </p:nvPr>
        </p:nvSpPr>
        <p:spPr>
          <a:xfrm>
            <a:off x="838200" y="1780655"/>
            <a:ext cx="5181600" cy="4351338"/>
          </a:xfrm>
        </p:spPr>
        <p:txBody>
          <a:bodyPr>
            <a:normAutofit fontScale="92500"/>
          </a:bodyPr>
          <a:lstStyle/>
          <a:p>
            <a:pPr marL="0" indent="0">
              <a:lnSpc>
                <a:spcPct val="150000"/>
              </a:lnSpc>
              <a:buNone/>
            </a:pPr>
            <a:r>
              <a:rPr lang="en-US" sz="4400" dirty="0"/>
              <a:t>Men with vitamin D sufficiency have significantly less prostate enlargement. </a:t>
            </a:r>
          </a:p>
        </p:txBody>
      </p:sp>
      <p:pic>
        <p:nvPicPr>
          <p:cNvPr id="6" name="Content Placeholder 5">
            <a:extLst>
              <a:ext uri="{FF2B5EF4-FFF2-40B4-BE49-F238E27FC236}">
                <a16:creationId xmlns:a16="http://schemas.microsoft.com/office/drawing/2014/main" xmlns="" id="{E32B411A-B969-7945-BB7D-5DFD9E8DF98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57900" y="1876854"/>
            <a:ext cx="5571715" cy="37144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C36BFC01-9D57-4244-B724-71EA1D4FD7E4}"/>
              </a:ext>
            </a:extLst>
          </p:cNvPr>
          <p:cNvSpPr txBox="1"/>
          <p:nvPr/>
        </p:nvSpPr>
        <p:spPr>
          <a:xfrm>
            <a:off x="4212298" y="6355830"/>
            <a:ext cx="3691203" cy="369332"/>
          </a:xfrm>
          <a:prstGeom prst="rect">
            <a:avLst/>
          </a:prstGeom>
          <a:noFill/>
        </p:spPr>
        <p:txBody>
          <a:bodyPr wrap="none" rtlCol="0">
            <a:spAutoFit/>
          </a:bodyPr>
          <a:lstStyle/>
          <a:p>
            <a:r>
              <a:rPr lang="en-US" dirty="0" err="1"/>
              <a:t>Urol</a:t>
            </a:r>
            <a:r>
              <a:rPr lang="en-US" dirty="0"/>
              <a:t> Ann. 2017 Apr-Jun;9(2):170-173.</a:t>
            </a:r>
          </a:p>
        </p:txBody>
      </p:sp>
    </p:spTree>
    <p:extLst>
      <p:ext uri="{BB962C8B-B14F-4D97-AF65-F5344CB8AC3E}">
        <p14:creationId xmlns:p14="http://schemas.microsoft.com/office/powerpoint/2010/main" val="4188680973"/>
      </p:ext>
    </p:extLst>
  </p:cSld>
  <p:clrMapOvr>
    <a:masterClrMapping/>
  </p:clrMapOvr>
  <p:transition xmlns:p14="http://schemas.microsoft.com/office/powerpoint/2010/mai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34FC7-E3A1-C04C-B4D2-0F97339F71F6}"/>
              </a:ext>
            </a:extLst>
          </p:cNvPr>
          <p:cNvSpPr>
            <a:spLocks noGrp="1"/>
          </p:cNvSpPr>
          <p:nvPr>
            <p:ph type="title"/>
          </p:nvPr>
        </p:nvSpPr>
        <p:spPr/>
        <p:txBody>
          <a:bodyPr/>
          <a:lstStyle/>
          <a:p>
            <a:r>
              <a:rPr lang="en-US" dirty="0"/>
              <a:t>Resting Your Prostate</a:t>
            </a:r>
          </a:p>
        </p:txBody>
      </p:sp>
      <p:sp>
        <p:nvSpPr>
          <p:cNvPr id="3" name="Content Placeholder 2">
            <a:extLst>
              <a:ext uri="{FF2B5EF4-FFF2-40B4-BE49-F238E27FC236}">
                <a16:creationId xmlns:a16="http://schemas.microsoft.com/office/drawing/2014/main" xmlns="" id="{44F47CE8-37F8-3846-9334-7CE6F3C92668}"/>
              </a:ext>
            </a:extLst>
          </p:cNvPr>
          <p:cNvSpPr>
            <a:spLocks noGrp="1"/>
          </p:cNvSpPr>
          <p:nvPr>
            <p:ph sz="half" idx="1"/>
          </p:nvPr>
        </p:nvSpPr>
        <p:spPr>
          <a:xfrm>
            <a:off x="823210" y="2020497"/>
            <a:ext cx="5397708" cy="4351338"/>
          </a:xfrm>
        </p:spPr>
        <p:txBody>
          <a:bodyPr>
            <a:normAutofit/>
          </a:bodyPr>
          <a:lstStyle/>
          <a:p>
            <a:pPr marL="0" indent="0">
              <a:lnSpc>
                <a:spcPct val="150000"/>
              </a:lnSpc>
              <a:buNone/>
            </a:pPr>
            <a:r>
              <a:rPr lang="en-US" sz="4000" dirty="0"/>
              <a:t>Make sleep a habit. Adequate sleep duration is protective for </a:t>
            </a:r>
            <a:r>
              <a:rPr lang="en-US" sz="4000" dirty="0" err="1"/>
              <a:t>BPH</a:t>
            </a:r>
            <a:r>
              <a:rPr lang="en-US" sz="4000" dirty="0"/>
              <a:t>. </a:t>
            </a:r>
          </a:p>
        </p:txBody>
      </p:sp>
      <p:pic>
        <p:nvPicPr>
          <p:cNvPr id="7" name="Content Placeholder 6">
            <a:extLst>
              <a:ext uri="{FF2B5EF4-FFF2-40B4-BE49-F238E27FC236}">
                <a16:creationId xmlns:a16="http://schemas.microsoft.com/office/drawing/2014/main" xmlns="" id="{754133B2-5B61-9E40-ABC1-500D4B03EB22}"/>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flipH="1">
            <a:off x="6910466" y="1899340"/>
            <a:ext cx="4352144" cy="3454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xmlns="" id="{7B64CF5D-ACAE-7E46-81DE-80BF30B88B3C}"/>
              </a:ext>
            </a:extLst>
          </p:cNvPr>
          <p:cNvSpPr txBox="1"/>
          <p:nvPr/>
        </p:nvSpPr>
        <p:spPr>
          <a:xfrm>
            <a:off x="3623611" y="6488668"/>
            <a:ext cx="4868577" cy="369332"/>
          </a:xfrm>
          <a:prstGeom prst="rect">
            <a:avLst/>
          </a:prstGeom>
          <a:noFill/>
        </p:spPr>
        <p:txBody>
          <a:bodyPr wrap="none" rtlCol="0">
            <a:spAutoFit/>
          </a:bodyPr>
          <a:lstStyle/>
          <a:p>
            <a:r>
              <a:rPr lang="en-US" dirty="0"/>
              <a:t>J </a:t>
            </a:r>
            <a:r>
              <a:rPr lang="en-US" dirty="0" err="1"/>
              <a:t>Gerontol</a:t>
            </a:r>
            <a:r>
              <a:rPr lang="en-US" dirty="0"/>
              <a:t> A </a:t>
            </a:r>
            <a:r>
              <a:rPr lang="en-US" dirty="0" err="1"/>
              <a:t>Biol</a:t>
            </a:r>
            <a:r>
              <a:rPr lang="en-US" dirty="0"/>
              <a:t> Sci Med Sci. 2023 Aug 1:glad187.</a:t>
            </a:r>
          </a:p>
        </p:txBody>
      </p:sp>
    </p:spTree>
    <p:extLst>
      <p:ext uri="{BB962C8B-B14F-4D97-AF65-F5344CB8AC3E}">
        <p14:creationId xmlns:p14="http://schemas.microsoft.com/office/powerpoint/2010/main" val="3310358423"/>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F98B9B-6F3A-2448-A461-C9DBCF4B1788}"/>
              </a:ext>
            </a:extLst>
          </p:cNvPr>
          <p:cNvSpPr>
            <a:spLocks noGrp="1"/>
          </p:cNvSpPr>
          <p:nvPr>
            <p:ph type="title"/>
          </p:nvPr>
        </p:nvSpPr>
        <p:spPr/>
        <p:txBody>
          <a:bodyPr/>
          <a:lstStyle/>
          <a:p>
            <a:r>
              <a:rPr lang="en-US" dirty="0"/>
              <a:t>Prostate massage</a:t>
            </a:r>
          </a:p>
        </p:txBody>
      </p:sp>
      <p:pic>
        <p:nvPicPr>
          <p:cNvPr id="7" name="Content Placeholder 6">
            <a:extLst>
              <a:ext uri="{FF2B5EF4-FFF2-40B4-BE49-F238E27FC236}">
                <a16:creationId xmlns:a16="http://schemas.microsoft.com/office/drawing/2014/main" xmlns="" id="{DA492A9F-2B3F-534B-A800-7A1868A6EC6F}"/>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1007388" y="1809143"/>
            <a:ext cx="4280179" cy="43281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xmlns="" id="{4D82780E-A823-324F-A42A-7108D7D805C5}"/>
              </a:ext>
            </a:extLst>
          </p:cNvPr>
          <p:cNvSpPr>
            <a:spLocks noGrp="1"/>
          </p:cNvSpPr>
          <p:nvPr>
            <p:ph sz="half" idx="2"/>
          </p:nvPr>
        </p:nvSpPr>
        <p:spPr>
          <a:xfrm>
            <a:off x="5846164" y="2308486"/>
            <a:ext cx="5507636" cy="3868478"/>
          </a:xfrm>
        </p:spPr>
        <p:txBody>
          <a:bodyPr>
            <a:normAutofit/>
          </a:bodyPr>
          <a:lstStyle/>
          <a:p>
            <a:pPr marL="0" indent="0">
              <a:lnSpc>
                <a:spcPct val="150000"/>
              </a:lnSpc>
              <a:buNone/>
            </a:pPr>
            <a:r>
              <a:rPr lang="en-US" sz="3600" dirty="0"/>
              <a:t>Prostate massage has be shown to be effective at reduction in size of enlarged prostates. </a:t>
            </a:r>
          </a:p>
        </p:txBody>
      </p:sp>
      <p:sp>
        <p:nvSpPr>
          <p:cNvPr id="5" name="TextBox 4">
            <a:extLst>
              <a:ext uri="{FF2B5EF4-FFF2-40B4-BE49-F238E27FC236}">
                <a16:creationId xmlns:a16="http://schemas.microsoft.com/office/drawing/2014/main" xmlns="" id="{ADCC7F5A-8E8A-1441-BE30-F0F4EAC15C27}"/>
              </a:ext>
            </a:extLst>
          </p:cNvPr>
          <p:cNvSpPr txBox="1"/>
          <p:nvPr/>
        </p:nvSpPr>
        <p:spPr>
          <a:xfrm>
            <a:off x="4920293" y="6534834"/>
            <a:ext cx="2351413" cy="646331"/>
          </a:xfrm>
          <a:prstGeom prst="rect">
            <a:avLst/>
          </a:prstGeom>
          <a:noFill/>
        </p:spPr>
        <p:txBody>
          <a:bodyPr wrap="none" rtlCol="0">
            <a:spAutoFit/>
          </a:bodyPr>
          <a:lstStyle/>
          <a:p>
            <a:r>
              <a:rPr lang="en-US" dirty="0" err="1"/>
              <a:t>Andrologia</a:t>
            </a:r>
            <a:r>
              <a:rPr lang="en-US" dirty="0"/>
              <a:t>. 12(1):30-3.</a:t>
            </a:r>
          </a:p>
          <a:p>
            <a:endParaRPr lang="en-US" dirty="0"/>
          </a:p>
        </p:txBody>
      </p:sp>
    </p:spTree>
    <p:extLst>
      <p:ext uri="{BB962C8B-B14F-4D97-AF65-F5344CB8AC3E}">
        <p14:creationId xmlns:p14="http://schemas.microsoft.com/office/powerpoint/2010/main" val="3738835851"/>
      </p:ext>
    </p:extLst>
  </p:cSld>
  <p:clrMapOvr>
    <a:masterClrMapping/>
  </p:clrMapOvr>
  <p:transition xmlns:p14="http://schemas.microsoft.com/office/powerpoint/2010/mai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ED118A-3239-BD4B-A724-6190568B5120}"/>
              </a:ext>
            </a:extLst>
          </p:cNvPr>
          <p:cNvSpPr>
            <a:spLocks noGrp="1"/>
          </p:cNvSpPr>
          <p:nvPr>
            <p:ph type="title"/>
          </p:nvPr>
        </p:nvSpPr>
        <p:spPr/>
        <p:txBody>
          <a:bodyPr/>
          <a:lstStyle/>
          <a:p>
            <a:r>
              <a:rPr lang="en-US" dirty="0"/>
              <a:t>Standing vs Sitting to Urinate</a:t>
            </a:r>
          </a:p>
        </p:txBody>
      </p:sp>
      <p:sp>
        <p:nvSpPr>
          <p:cNvPr id="3" name="Content Placeholder 2">
            <a:extLst>
              <a:ext uri="{FF2B5EF4-FFF2-40B4-BE49-F238E27FC236}">
                <a16:creationId xmlns:a16="http://schemas.microsoft.com/office/drawing/2014/main" xmlns="" id="{F1A7230B-F468-CD42-915B-9A91AB7C9A1D}"/>
              </a:ext>
            </a:extLst>
          </p:cNvPr>
          <p:cNvSpPr>
            <a:spLocks noGrp="1"/>
          </p:cNvSpPr>
          <p:nvPr>
            <p:ph sz="half" idx="1"/>
          </p:nvPr>
        </p:nvSpPr>
        <p:spPr>
          <a:xfrm>
            <a:off x="838200" y="1918741"/>
            <a:ext cx="5181600" cy="4258222"/>
          </a:xfrm>
        </p:spPr>
        <p:txBody>
          <a:bodyPr>
            <a:normAutofit/>
          </a:bodyPr>
          <a:lstStyle/>
          <a:p>
            <a:pPr>
              <a:lnSpc>
                <a:spcPct val="150000"/>
              </a:lnSpc>
            </a:pPr>
            <a:r>
              <a:rPr lang="en-US" sz="3600" dirty="0"/>
              <a:t>For men with urinary tract issues due to </a:t>
            </a:r>
            <a:r>
              <a:rPr lang="en-US" sz="3600" dirty="0" err="1"/>
              <a:t>BPH</a:t>
            </a:r>
            <a:r>
              <a:rPr lang="en-US" sz="3600" dirty="0"/>
              <a:t>, sitting to urinate can help improve symptoms.</a:t>
            </a:r>
          </a:p>
        </p:txBody>
      </p:sp>
      <p:pic>
        <p:nvPicPr>
          <p:cNvPr id="6" name="Content Placeholder 5">
            <a:extLst>
              <a:ext uri="{FF2B5EF4-FFF2-40B4-BE49-F238E27FC236}">
                <a16:creationId xmlns:a16="http://schemas.microsoft.com/office/drawing/2014/main" xmlns="" id="{E7D96E77-E1A6-9340-86F7-D68F34E57CD7}"/>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600012" y="1708020"/>
            <a:ext cx="2443398" cy="47923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E75BA5FF-96BF-8243-8651-3C1A36B9FFC6}"/>
              </a:ext>
            </a:extLst>
          </p:cNvPr>
          <p:cNvSpPr txBox="1"/>
          <p:nvPr/>
        </p:nvSpPr>
        <p:spPr>
          <a:xfrm>
            <a:off x="1049312" y="6310859"/>
            <a:ext cx="3613490" cy="369332"/>
          </a:xfrm>
          <a:prstGeom prst="rect">
            <a:avLst/>
          </a:prstGeom>
          <a:noFill/>
        </p:spPr>
        <p:txBody>
          <a:bodyPr wrap="none" rtlCol="0">
            <a:spAutoFit/>
          </a:bodyPr>
          <a:lstStyle/>
          <a:p>
            <a:r>
              <a:rPr lang="en-US" dirty="0" err="1"/>
              <a:t>PLoS</a:t>
            </a:r>
            <a:r>
              <a:rPr lang="en-US" dirty="0"/>
              <a:t> One. 2014 Jul 22;9(7):e101320.</a:t>
            </a:r>
          </a:p>
        </p:txBody>
      </p:sp>
    </p:spTree>
    <p:extLst>
      <p:ext uri="{BB962C8B-B14F-4D97-AF65-F5344CB8AC3E}">
        <p14:creationId xmlns:p14="http://schemas.microsoft.com/office/powerpoint/2010/main" val="1359222778"/>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FD041A-D7B8-F846-A419-5E058EF69D2B}"/>
              </a:ext>
            </a:extLst>
          </p:cNvPr>
          <p:cNvSpPr>
            <a:spLocks noGrp="1"/>
          </p:cNvSpPr>
          <p:nvPr>
            <p:ph type="title"/>
          </p:nvPr>
        </p:nvSpPr>
        <p:spPr/>
        <p:txBody>
          <a:bodyPr/>
          <a:lstStyle/>
          <a:p>
            <a:r>
              <a:rPr lang="en-US" dirty="0"/>
              <a:t>Charcoal suppository</a:t>
            </a:r>
          </a:p>
        </p:txBody>
      </p:sp>
      <p:sp>
        <p:nvSpPr>
          <p:cNvPr id="3" name="Content Placeholder 2">
            <a:extLst>
              <a:ext uri="{FF2B5EF4-FFF2-40B4-BE49-F238E27FC236}">
                <a16:creationId xmlns:a16="http://schemas.microsoft.com/office/drawing/2014/main" xmlns="" id="{D8DB797A-8B40-E64E-B79E-BCFBE42EC579}"/>
              </a:ext>
            </a:extLst>
          </p:cNvPr>
          <p:cNvSpPr>
            <a:spLocks noGrp="1"/>
          </p:cNvSpPr>
          <p:nvPr>
            <p:ph sz="half" idx="1"/>
          </p:nvPr>
        </p:nvSpPr>
        <p:spPr/>
        <p:txBody>
          <a:bodyPr>
            <a:normAutofit fontScale="85000" lnSpcReduction="20000"/>
          </a:bodyPr>
          <a:lstStyle/>
          <a:p>
            <a:r>
              <a:rPr lang="en-US" dirty="0"/>
              <a:t>¼ cup water</a:t>
            </a:r>
          </a:p>
          <a:p>
            <a:r>
              <a:rPr lang="en-US" dirty="0"/>
              <a:t>1/8 cup charcoal powder</a:t>
            </a:r>
          </a:p>
          <a:p>
            <a:r>
              <a:rPr lang="en-US" dirty="0"/>
              <a:t>½ teaspoon psyllium powder </a:t>
            </a:r>
          </a:p>
          <a:p>
            <a:r>
              <a:rPr lang="en-US" dirty="0"/>
              <a:t>Mix in a bowl</a:t>
            </a:r>
          </a:p>
          <a:p>
            <a:r>
              <a:rPr lang="en-US" dirty="0"/>
              <a:t>or</a:t>
            </a:r>
          </a:p>
          <a:p>
            <a:r>
              <a:rPr lang="en-US" dirty="0"/>
              <a:t>1 cup water</a:t>
            </a:r>
          </a:p>
          <a:p>
            <a:r>
              <a:rPr lang="en-US" dirty="0"/>
              <a:t>3 tablespoons ground flax</a:t>
            </a:r>
          </a:p>
          <a:p>
            <a:r>
              <a:rPr lang="en-US" dirty="0"/>
              <a:t>3 tablespoons charcoal</a:t>
            </a:r>
          </a:p>
          <a:p>
            <a:r>
              <a:rPr lang="en-US" dirty="0"/>
              <a:t>Bring to a boil and let cool</a:t>
            </a:r>
          </a:p>
          <a:p>
            <a:r>
              <a:rPr lang="en-US" dirty="0"/>
              <a:t>Place in a catheter tip syringe.  Inject into rectum and hold over night. Pass with feces at next bowel movement. </a:t>
            </a:r>
          </a:p>
          <a:p>
            <a:endParaRPr lang="en-US" dirty="0"/>
          </a:p>
          <a:p>
            <a:endParaRPr lang="en-US" dirty="0"/>
          </a:p>
        </p:txBody>
      </p:sp>
      <p:sp>
        <p:nvSpPr>
          <p:cNvPr id="4" name="Content Placeholder 3">
            <a:extLst>
              <a:ext uri="{FF2B5EF4-FFF2-40B4-BE49-F238E27FC236}">
                <a16:creationId xmlns:a16="http://schemas.microsoft.com/office/drawing/2014/main" xmlns="" id="{D01F9E91-D557-D746-93D8-E0DBD61747BF}"/>
              </a:ext>
            </a:extLst>
          </p:cNvPr>
          <p:cNvSpPr>
            <a:spLocks noGrp="1"/>
          </p:cNvSpPr>
          <p:nvPr>
            <p:ph sz="half" idx="2"/>
          </p:nvPr>
        </p:nvSpPr>
        <p:spPr/>
        <p:txBody>
          <a:bodyPr>
            <a:normAutofit fontScale="85000" lnSpcReduction="20000"/>
          </a:bodyPr>
          <a:lstStyle/>
          <a:p>
            <a:endParaRPr lang="en-US"/>
          </a:p>
        </p:txBody>
      </p:sp>
      <p:pic>
        <p:nvPicPr>
          <p:cNvPr id="5" name="Picture 4">
            <a:extLst>
              <a:ext uri="{FF2B5EF4-FFF2-40B4-BE49-F238E27FC236}">
                <a16:creationId xmlns:a16="http://schemas.microsoft.com/office/drawing/2014/main" xmlns="" id="{34739C48-6A5A-CD44-983F-FC2BF702208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706215"/>
            <a:ext cx="5273040" cy="2125345"/>
          </a:xfrm>
          <a:prstGeom prst="rect">
            <a:avLst/>
          </a:prstGeom>
          <a:noFill/>
          <a:ln>
            <a:noFill/>
          </a:ln>
        </p:spPr>
      </p:pic>
    </p:spTree>
    <p:extLst>
      <p:ext uri="{BB962C8B-B14F-4D97-AF65-F5344CB8AC3E}">
        <p14:creationId xmlns:p14="http://schemas.microsoft.com/office/powerpoint/2010/main" val="778743100"/>
      </p:ext>
    </p:extLst>
  </p:cSld>
  <p:clrMapOvr>
    <a:masterClrMapping/>
  </p:clrMapOvr>
  <p:transition xmlns:p14="http://schemas.microsoft.com/office/powerpoint/2010/mai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E07347-AC7D-A94F-AAA2-8E0701151F83}"/>
              </a:ext>
            </a:extLst>
          </p:cNvPr>
          <p:cNvSpPr>
            <a:spLocks noGrp="1"/>
          </p:cNvSpPr>
          <p:nvPr>
            <p:ph type="title"/>
          </p:nvPr>
        </p:nvSpPr>
        <p:spPr>
          <a:xfrm>
            <a:off x="-38100" y="269823"/>
            <a:ext cx="12192000" cy="1325563"/>
          </a:xfrm>
        </p:spPr>
        <p:txBody>
          <a:bodyPr>
            <a:noAutofit/>
          </a:bodyPr>
          <a:lstStyle/>
          <a:p>
            <a:pPr algn="ctr"/>
            <a:r>
              <a:rPr lang="en-US" sz="13800" dirty="0">
                <a:ln w="0"/>
                <a:solidFill>
                  <a:srgbClr val="C00000">
                    <a:alpha val="26000"/>
                  </a:srgbClr>
                </a:solidFill>
                <a:effectLst>
                  <a:outerShdw blurRad="38100" dist="19050" dir="2700000" algn="tl" rotWithShape="0">
                    <a:schemeClr val="dk1">
                      <a:alpha val="40000"/>
                    </a:schemeClr>
                  </a:outerShdw>
                </a:effectLst>
                <a:latin typeface="Helvetica" pitchFamily="2" charset="0"/>
              </a:rPr>
              <a:t>PSA</a:t>
            </a:r>
          </a:p>
        </p:txBody>
      </p:sp>
      <p:sp>
        <p:nvSpPr>
          <p:cNvPr id="3" name="Content Placeholder 2">
            <a:extLst>
              <a:ext uri="{FF2B5EF4-FFF2-40B4-BE49-F238E27FC236}">
                <a16:creationId xmlns:a16="http://schemas.microsoft.com/office/drawing/2014/main" xmlns="" id="{D0DE7DD0-40D1-5845-AB14-582BC84903EC}"/>
              </a:ext>
            </a:extLst>
          </p:cNvPr>
          <p:cNvSpPr>
            <a:spLocks noGrp="1"/>
          </p:cNvSpPr>
          <p:nvPr>
            <p:ph idx="1"/>
          </p:nvPr>
        </p:nvSpPr>
        <p:spPr>
          <a:xfrm>
            <a:off x="800100" y="1660733"/>
            <a:ext cx="10515600" cy="4351338"/>
          </a:xfrm>
        </p:spPr>
        <p:txBody>
          <a:bodyPr>
            <a:normAutofit/>
          </a:bodyPr>
          <a:lstStyle/>
          <a:p>
            <a:pPr marL="0" indent="0">
              <a:buNone/>
            </a:pPr>
            <a:r>
              <a:rPr lang="en-US" sz="3600" dirty="0"/>
              <a:t>The percentage of free PSA can help tell what kind of prostate problem you have. </a:t>
            </a:r>
          </a:p>
          <a:p>
            <a:r>
              <a:rPr lang="en-US" sz="3600" dirty="0"/>
              <a:t>If both </a:t>
            </a:r>
            <a:r>
              <a:rPr lang="en-US" sz="3600" b="1" dirty="0"/>
              <a:t>total</a:t>
            </a:r>
            <a:r>
              <a:rPr lang="en-US" sz="3600" dirty="0"/>
              <a:t> PSA and </a:t>
            </a:r>
            <a:r>
              <a:rPr lang="en-US" sz="3600" b="1" dirty="0"/>
              <a:t>free</a:t>
            </a:r>
            <a:r>
              <a:rPr lang="en-US" sz="3600" dirty="0"/>
              <a:t> PSA are higher than normal (high percentage of free PSA), this suggests </a:t>
            </a:r>
            <a:r>
              <a:rPr lang="en-US" sz="3600" dirty="0" err="1"/>
              <a:t>BPH</a:t>
            </a:r>
            <a:r>
              <a:rPr lang="en-US" sz="3600" dirty="0"/>
              <a:t> rather than cancer. </a:t>
            </a:r>
          </a:p>
          <a:p>
            <a:r>
              <a:rPr lang="en-US" sz="3600" dirty="0"/>
              <a:t>If total PSA is high but free PSA is not (low percentage of free PSA), cancer is more likely.</a:t>
            </a:r>
          </a:p>
        </p:txBody>
      </p:sp>
      <p:pic>
        <p:nvPicPr>
          <p:cNvPr id="4" name="Picture 3">
            <a:extLst>
              <a:ext uri="{FF2B5EF4-FFF2-40B4-BE49-F238E27FC236}">
                <a16:creationId xmlns:a16="http://schemas.microsoft.com/office/drawing/2014/main" xmlns="" id="{5EF4DBA9-1CEA-2947-BA6D-AF29AAF142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7667" y="5478905"/>
            <a:ext cx="3100466" cy="1379095"/>
          </a:xfrm>
          <a:prstGeom prst="ellipse">
            <a:avLst/>
          </a:prstGeom>
          <a:ln>
            <a:noFill/>
          </a:ln>
          <a:effectLst>
            <a:softEdge rad="112500"/>
          </a:effectLst>
        </p:spPr>
      </p:pic>
    </p:spTree>
    <p:extLst>
      <p:ext uri="{BB962C8B-B14F-4D97-AF65-F5344CB8AC3E}">
        <p14:creationId xmlns:p14="http://schemas.microsoft.com/office/powerpoint/2010/main" val="178080418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CA331D-91CF-6849-9966-837B9FE3B8D8}"/>
              </a:ext>
            </a:extLst>
          </p:cNvPr>
          <p:cNvSpPr>
            <a:spLocks noGrp="1"/>
          </p:cNvSpPr>
          <p:nvPr>
            <p:ph type="title"/>
          </p:nvPr>
        </p:nvSpPr>
        <p:spPr>
          <a:xfrm>
            <a:off x="800100" y="0"/>
            <a:ext cx="10515600" cy="1325563"/>
          </a:xfrm>
        </p:spPr>
        <p:txBody>
          <a:bodyPr/>
          <a:lstStyle/>
          <a:p>
            <a:r>
              <a:rPr lang="en-US" dirty="0" err="1"/>
              <a:t>Sitz</a:t>
            </a:r>
            <a:r>
              <a:rPr lang="en-US" dirty="0"/>
              <a:t> </a:t>
            </a:r>
          </a:p>
        </p:txBody>
      </p:sp>
      <p:sp>
        <p:nvSpPr>
          <p:cNvPr id="4" name="Content Placeholder 3">
            <a:extLst>
              <a:ext uri="{FF2B5EF4-FFF2-40B4-BE49-F238E27FC236}">
                <a16:creationId xmlns:a16="http://schemas.microsoft.com/office/drawing/2014/main" xmlns="" id="{80370680-EAC2-DA4D-B5FC-D7CADD9D2F12}"/>
              </a:ext>
            </a:extLst>
          </p:cNvPr>
          <p:cNvSpPr>
            <a:spLocks noGrp="1"/>
          </p:cNvSpPr>
          <p:nvPr>
            <p:ph sz="half" idx="2"/>
          </p:nvPr>
        </p:nvSpPr>
        <p:spPr/>
        <p:txBody>
          <a:bodyPr>
            <a:normAutofit lnSpcReduction="10000"/>
          </a:bodyPr>
          <a:lstStyle/>
          <a:p>
            <a:endParaRPr lang="en-US"/>
          </a:p>
        </p:txBody>
      </p:sp>
      <p:pic>
        <p:nvPicPr>
          <p:cNvPr id="5" name="Picture 4">
            <a:extLst>
              <a:ext uri="{FF2B5EF4-FFF2-40B4-BE49-F238E27FC236}">
                <a16:creationId xmlns:a16="http://schemas.microsoft.com/office/drawing/2014/main" xmlns="" id="{68E15ED8-DBB8-3248-906C-5110C305DE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1" y="1291576"/>
            <a:ext cx="6949210" cy="47320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ontent Placeholder 2">
            <a:extLst>
              <a:ext uri="{FF2B5EF4-FFF2-40B4-BE49-F238E27FC236}">
                <a16:creationId xmlns:a16="http://schemas.microsoft.com/office/drawing/2014/main" xmlns="" id="{BD502005-70FD-BD44-9248-58A0BED567D7}"/>
              </a:ext>
            </a:extLst>
          </p:cNvPr>
          <p:cNvSpPr>
            <a:spLocks noGrp="1"/>
          </p:cNvSpPr>
          <p:nvPr>
            <p:ph sz="half" idx="1"/>
          </p:nvPr>
        </p:nvSpPr>
        <p:spPr>
          <a:xfrm>
            <a:off x="838200" y="1244184"/>
            <a:ext cx="3673839" cy="4932779"/>
          </a:xfrm>
        </p:spPr>
        <p:txBody>
          <a:bodyPr>
            <a:normAutofit lnSpcReduction="10000"/>
          </a:bodyPr>
          <a:lstStyle/>
          <a:p>
            <a:r>
              <a:rPr lang="en-US" dirty="0"/>
              <a:t>Three minutes hot.</a:t>
            </a:r>
          </a:p>
          <a:p>
            <a:r>
              <a:rPr lang="en-US" dirty="0"/>
              <a:t>One minute cold.</a:t>
            </a:r>
          </a:p>
          <a:p>
            <a:r>
              <a:rPr lang="en-US" dirty="0"/>
              <a:t>Alternate 5 X.</a:t>
            </a:r>
          </a:p>
          <a:p>
            <a:r>
              <a:rPr lang="en-US" dirty="0"/>
              <a:t>End with cold.</a:t>
            </a:r>
          </a:p>
          <a:p>
            <a:pPr marL="0" indent="0">
              <a:buNone/>
            </a:pPr>
            <a:r>
              <a:rPr lang="en-US" dirty="0"/>
              <a:t>“Natural means, used in accordance with God's will, bring about supernatural results. We ask for a miracle, and the Lord directs the mind to some simple remedy.” {2SM 346.4}</a:t>
            </a:r>
          </a:p>
        </p:txBody>
      </p:sp>
    </p:spTree>
    <p:extLst>
      <p:ext uri="{BB962C8B-B14F-4D97-AF65-F5344CB8AC3E}">
        <p14:creationId xmlns:p14="http://schemas.microsoft.com/office/powerpoint/2010/main" val="125069061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BE5D5F-7F7C-564B-BE6A-371AFBA0EE28}"/>
              </a:ext>
            </a:extLst>
          </p:cNvPr>
          <p:cNvSpPr>
            <a:spLocks noGrp="1"/>
          </p:cNvSpPr>
          <p:nvPr>
            <p:ph type="title"/>
          </p:nvPr>
        </p:nvSpPr>
        <p:spPr/>
        <p:txBody>
          <a:bodyPr/>
          <a:lstStyle/>
          <a:p>
            <a:r>
              <a:rPr lang="en-US" dirty="0"/>
              <a:t>Kegel's</a:t>
            </a:r>
            <a:br>
              <a:rPr lang="en-US" dirty="0"/>
            </a:br>
            <a:endParaRPr lang="en-US" dirty="0"/>
          </a:p>
        </p:txBody>
      </p:sp>
      <p:sp>
        <p:nvSpPr>
          <p:cNvPr id="3" name="Content Placeholder 2">
            <a:extLst>
              <a:ext uri="{FF2B5EF4-FFF2-40B4-BE49-F238E27FC236}">
                <a16:creationId xmlns:a16="http://schemas.microsoft.com/office/drawing/2014/main" xmlns="" id="{0E5E7744-2B00-5D40-AC25-5F92FF413ED2}"/>
              </a:ext>
            </a:extLst>
          </p:cNvPr>
          <p:cNvSpPr>
            <a:spLocks noGrp="1"/>
          </p:cNvSpPr>
          <p:nvPr>
            <p:ph sz="half" idx="1"/>
          </p:nvPr>
        </p:nvSpPr>
        <p:spPr/>
        <p:txBody>
          <a:bodyPr/>
          <a:lstStyle/>
          <a:p>
            <a:r>
              <a:rPr lang="en-US" dirty="0"/>
              <a:t>For men with benign prostatic hyperplasia (</a:t>
            </a:r>
            <a:r>
              <a:rPr lang="en-US" dirty="0" err="1"/>
              <a:t>BPH</a:t>
            </a:r>
            <a:r>
              <a:rPr lang="en-US" dirty="0"/>
              <a:t>) or enlarged prostate, pelvic muscle exercises known as Kegel exercises can relieve symptoms by strengthening the muscles around your bladder and penis.</a:t>
            </a:r>
          </a:p>
          <a:p>
            <a:endParaRPr lang="en-US" dirty="0"/>
          </a:p>
        </p:txBody>
      </p:sp>
      <p:sp>
        <p:nvSpPr>
          <p:cNvPr id="5" name="TextBox 4">
            <a:extLst>
              <a:ext uri="{FF2B5EF4-FFF2-40B4-BE49-F238E27FC236}">
                <a16:creationId xmlns:a16="http://schemas.microsoft.com/office/drawing/2014/main" xmlns="" id="{171FD0C9-5B90-4D4F-A4E2-97A3BCD86EF0}"/>
              </a:ext>
            </a:extLst>
          </p:cNvPr>
          <p:cNvSpPr txBox="1"/>
          <p:nvPr/>
        </p:nvSpPr>
        <p:spPr>
          <a:xfrm>
            <a:off x="1836391" y="6488668"/>
            <a:ext cx="8443017" cy="369332"/>
          </a:xfrm>
          <a:prstGeom prst="rect">
            <a:avLst/>
          </a:prstGeom>
          <a:noFill/>
        </p:spPr>
        <p:txBody>
          <a:bodyPr wrap="none" rtlCol="0">
            <a:spAutoFit/>
          </a:bodyPr>
          <a:lstStyle/>
          <a:p>
            <a:r>
              <a:rPr lang="en-US" dirty="0"/>
              <a:t>https://</a:t>
            </a:r>
            <a:r>
              <a:rPr lang="en-US" dirty="0" err="1"/>
              <a:t>www.mintstl.com</a:t>
            </a:r>
            <a:r>
              <a:rPr lang="en-US" dirty="0"/>
              <a:t>/blog/kegel-exercises-to-improve-enlarged-prostate-symptoms</a:t>
            </a:r>
          </a:p>
        </p:txBody>
      </p:sp>
      <p:pic>
        <p:nvPicPr>
          <p:cNvPr id="9" name="Picture 8">
            <a:extLst>
              <a:ext uri="{FF2B5EF4-FFF2-40B4-BE49-F238E27FC236}">
                <a16:creationId xmlns:a16="http://schemas.microsoft.com/office/drawing/2014/main" xmlns="" id="{36181C21-FB19-3049-8EC0-7CB8A789B1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61980" y="450166"/>
            <a:ext cx="3737317" cy="5675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3644332"/>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790111-B689-DB40-830E-77B087FD20A8}"/>
              </a:ext>
            </a:extLst>
          </p:cNvPr>
          <p:cNvSpPr>
            <a:spLocks noGrp="1"/>
          </p:cNvSpPr>
          <p:nvPr>
            <p:ph type="title"/>
          </p:nvPr>
        </p:nvSpPr>
        <p:spPr>
          <a:xfrm>
            <a:off x="205154" y="140042"/>
            <a:ext cx="10515600" cy="1325563"/>
          </a:xfrm>
        </p:spPr>
        <p:txBody>
          <a:bodyPr/>
          <a:lstStyle/>
          <a:p>
            <a:r>
              <a:rPr lang="en-US" dirty="0"/>
              <a:t>How to do Kegel exercises for men</a:t>
            </a:r>
          </a:p>
        </p:txBody>
      </p:sp>
      <p:sp>
        <p:nvSpPr>
          <p:cNvPr id="3" name="Content Placeholder 2">
            <a:extLst>
              <a:ext uri="{FF2B5EF4-FFF2-40B4-BE49-F238E27FC236}">
                <a16:creationId xmlns:a16="http://schemas.microsoft.com/office/drawing/2014/main" xmlns="" id="{9F5D42C2-094E-9348-884A-D0C48566A442}"/>
              </a:ext>
            </a:extLst>
          </p:cNvPr>
          <p:cNvSpPr>
            <a:spLocks noGrp="1"/>
          </p:cNvSpPr>
          <p:nvPr>
            <p:ph sz="half" idx="1"/>
          </p:nvPr>
        </p:nvSpPr>
        <p:spPr>
          <a:xfrm>
            <a:off x="205153" y="1600542"/>
            <a:ext cx="7236656" cy="4715852"/>
          </a:xfrm>
        </p:spPr>
        <p:txBody>
          <a:bodyPr>
            <a:normAutofit fontScale="70000" lnSpcReduction="20000"/>
          </a:bodyPr>
          <a:lstStyle/>
          <a:p>
            <a:pPr marL="0" indent="0">
              <a:buNone/>
            </a:pPr>
            <a:r>
              <a:rPr lang="en-US" dirty="0"/>
              <a:t>To get started:</a:t>
            </a:r>
          </a:p>
          <a:p>
            <a:r>
              <a:rPr lang="en-US" dirty="0"/>
              <a:t>    Find the right muscles. To identify your pelvic floor muscles, stop urination in midstream or tighten the muscles that keep you from passing gas. These maneuvers use your pelvic floor muscles. Once you've identified your pelvic floor muscles, you can do the exercises in any position, although you might find it easiest to do them lying down at first.</a:t>
            </a:r>
          </a:p>
          <a:p>
            <a:r>
              <a:rPr lang="en-US" dirty="0"/>
              <a:t>    Perfect your technique. Tighten your pelvic floor muscles, hold the contraction for three seconds, and then relax for three seconds. Try it a few times in a row. When your muscles get stronger, try doing Kegel exercises while sitting, standing or walking.</a:t>
            </a:r>
          </a:p>
          <a:p>
            <a:r>
              <a:rPr lang="en-US" dirty="0"/>
              <a:t>    Maintain your focus. For best results, focus on tightening only your pelvic floor muscles. Be careful not to flex the muscles in your abdomen, thighs or buttocks. Avoid holding your breath. Instead, breathe freely during the exercises.</a:t>
            </a:r>
          </a:p>
          <a:p>
            <a:r>
              <a:rPr lang="en-US" dirty="0"/>
              <a:t>    Repeat 3 times a day. Aim for at least three sets of 10 repetitions a day.</a:t>
            </a:r>
          </a:p>
        </p:txBody>
      </p:sp>
      <p:sp>
        <p:nvSpPr>
          <p:cNvPr id="5" name="TextBox 4">
            <a:extLst>
              <a:ext uri="{FF2B5EF4-FFF2-40B4-BE49-F238E27FC236}">
                <a16:creationId xmlns:a16="http://schemas.microsoft.com/office/drawing/2014/main" xmlns="" id="{2D2FB768-800E-4744-A382-FFDE721A7448}"/>
              </a:ext>
            </a:extLst>
          </p:cNvPr>
          <p:cNvSpPr txBox="1"/>
          <p:nvPr/>
        </p:nvSpPr>
        <p:spPr>
          <a:xfrm>
            <a:off x="1181686" y="6488668"/>
            <a:ext cx="10217028" cy="369332"/>
          </a:xfrm>
          <a:prstGeom prst="rect">
            <a:avLst/>
          </a:prstGeom>
          <a:noFill/>
        </p:spPr>
        <p:txBody>
          <a:bodyPr wrap="none" rtlCol="0">
            <a:spAutoFit/>
          </a:bodyPr>
          <a:lstStyle/>
          <a:p>
            <a:r>
              <a:rPr lang="en-US" dirty="0"/>
              <a:t>https://</a:t>
            </a:r>
            <a:r>
              <a:rPr lang="en-US" dirty="0" err="1"/>
              <a:t>www.mayoclinic.org</a:t>
            </a:r>
            <a:r>
              <a:rPr lang="en-US" dirty="0"/>
              <a:t>/healthy-lifestyle/</a:t>
            </a:r>
            <a:r>
              <a:rPr lang="en-US" dirty="0" err="1"/>
              <a:t>mens</a:t>
            </a:r>
            <a:r>
              <a:rPr lang="en-US" dirty="0"/>
              <a:t>-health/in-depth/</a:t>
            </a:r>
            <a:r>
              <a:rPr lang="en-US" dirty="0" err="1"/>
              <a:t>kegel</a:t>
            </a:r>
            <a:r>
              <a:rPr lang="en-US" dirty="0"/>
              <a:t>-exercises-for-men/art-20045074</a:t>
            </a:r>
          </a:p>
        </p:txBody>
      </p:sp>
      <p:pic>
        <p:nvPicPr>
          <p:cNvPr id="6" name="Picture 5">
            <a:extLst>
              <a:ext uri="{FF2B5EF4-FFF2-40B4-BE49-F238E27FC236}">
                <a16:creationId xmlns:a16="http://schemas.microsoft.com/office/drawing/2014/main" xmlns="" id="{A4E97380-A10B-F14C-B0FF-8F523138D666}"/>
              </a:ext>
            </a:extLst>
          </p:cNvPr>
          <p:cNvPicPr>
            <a:picLocks noChangeAspect="1"/>
          </p:cNvPicPr>
          <p:nvPr/>
        </p:nvPicPr>
        <p:blipFill>
          <a:blip r:embed="rId2"/>
          <a:stretch>
            <a:fillRect/>
          </a:stretch>
        </p:blipFill>
        <p:spPr>
          <a:xfrm>
            <a:off x="7563551" y="1581345"/>
            <a:ext cx="4261908" cy="44536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50038913"/>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D6194-18EE-0144-966E-24DB9B955BF3}"/>
              </a:ext>
            </a:extLst>
          </p:cNvPr>
          <p:cNvSpPr>
            <a:spLocks noGrp="1"/>
          </p:cNvSpPr>
          <p:nvPr>
            <p:ph type="title"/>
          </p:nvPr>
        </p:nvSpPr>
        <p:spPr/>
        <p:txBody>
          <a:bodyPr/>
          <a:lstStyle/>
          <a:p>
            <a:r>
              <a:rPr lang="en-US"/>
              <a:t>Fever?</a:t>
            </a:r>
          </a:p>
        </p:txBody>
      </p:sp>
      <p:sp>
        <p:nvSpPr>
          <p:cNvPr id="3" name="Content Placeholder 2">
            <a:extLst>
              <a:ext uri="{FF2B5EF4-FFF2-40B4-BE49-F238E27FC236}">
                <a16:creationId xmlns:a16="http://schemas.microsoft.com/office/drawing/2014/main" xmlns="" id="{B43C1866-D05E-B544-BE87-96927C14DDB6}"/>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xmlns="" id="{51D95E94-394A-6C4A-98F2-DBAA72CF86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543065" y="644577"/>
            <a:ext cx="6648936" cy="6648936"/>
          </a:xfrm>
          <a:prstGeom prst="rect">
            <a:avLst/>
          </a:prstGeom>
        </p:spPr>
      </p:pic>
    </p:spTree>
    <p:extLst>
      <p:ext uri="{BB962C8B-B14F-4D97-AF65-F5344CB8AC3E}">
        <p14:creationId xmlns:p14="http://schemas.microsoft.com/office/powerpoint/2010/main" val="1690237942"/>
      </p:ext>
    </p:extLst>
  </p:cSld>
  <p:clrMapOvr>
    <a:masterClrMapping/>
  </p:clrMapOvr>
  <p:transition xmlns:p14="http://schemas.microsoft.com/office/powerpoint/2010/mai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6EF6EC-CBBE-7B4B-9219-02185D8159F8}"/>
              </a:ext>
            </a:extLst>
          </p:cNvPr>
          <p:cNvSpPr>
            <a:spLocks noGrp="1"/>
          </p:cNvSpPr>
          <p:nvPr>
            <p:ph type="title"/>
          </p:nvPr>
        </p:nvSpPr>
        <p:spPr>
          <a:xfrm>
            <a:off x="1094282" y="179883"/>
            <a:ext cx="10259518" cy="1510806"/>
          </a:xfrm>
        </p:spPr>
        <p:txBody>
          <a:bodyPr>
            <a:normAutofit/>
          </a:bodyPr>
          <a:lstStyle/>
          <a:p>
            <a:r>
              <a:rPr lang="en-US" sz="8800" dirty="0"/>
              <a:t>Summary!</a:t>
            </a:r>
          </a:p>
        </p:txBody>
      </p:sp>
      <p:sp>
        <p:nvSpPr>
          <p:cNvPr id="3" name="Content Placeholder 2">
            <a:extLst>
              <a:ext uri="{FF2B5EF4-FFF2-40B4-BE49-F238E27FC236}">
                <a16:creationId xmlns:a16="http://schemas.microsoft.com/office/drawing/2014/main" xmlns="" id="{61F762B1-DB47-5740-831D-B8E380F1B40F}"/>
              </a:ext>
            </a:extLst>
          </p:cNvPr>
          <p:cNvSpPr>
            <a:spLocks noGrp="1"/>
          </p:cNvSpPr>
          <p:nvPr>
            <p:ph sz="half" idx="1"/>
          </p:nvPr>
        </p:nvSpPr>
        <p:spPr>
          <a:xfrm>
            <a:off x="838200" y="1825625"/>
            <a:ext cx="5181600" cy="4351338"/>
          </a:xfrm>
        </p:spPr>
        <p:txBody>
          <a:bodyPr>
            <a:normAutofit/>
          </a:bodyPr>
          <a:lstStyle/>
          <a:p>
            <a:r>
              <a:rPr lang="en-US" dirty="0" err="1"/>
              <a:t>BPH</a:t>
            </a:r>
            <a:r>
              <a:rPr lang="en-US" dirty="0"/>
              <a:t> is the result of poor blood circulation and poor oxygenation, increased inflammation, increased hormones and dehydration.</a:t>
            </a:r>
          </a:p>
          <a:p>
            <a:r>
              <a:rPr lang="en-US" dirty="0"/>
              <a:t>Good dietary choices and lifestyle habits reduce inflammation and hormones; increase circulation, oxygenation and hydration. </a:t>
            </a:r>
          </a:p>
        </p:txBody>
      </p:sp>
      <p:sp>
        <p:nvSpPr>
          <p:cNvPr id="4" name="Content Placeholder 3">
            <a:extLst>
              <a:ext uri="{FF2B5EF4-FFF2-40B4-BE49-F238E27FC236}">
                <a16:creationId xmlns:a16="http://schemas.microsoft.com/office/drawing/2014/main" xmlns="" id="{97D00643-F8DB-B346-AE36-9CFC4040A08F}"/>
              </a:ext>
            </a:extLst>
          </p:cNvPr>
          <p:cNvSpPr>
            <a:spLocks noGrp="1"/>
          </p:cNvSpPr>
          <p:nvPr>
            <p:ph sz="half" idx="2"/>
          </p:nvPr>
        </p:nvSpPr>
        <p:spPr>
          <a:xfrm>
            <a:off x="6172199" y="1825625"/>
            <a:ext cx="5580089" cy="4351338"/>
          </a:xfrm>
        </p:spPr>
        <p:txBody>
          <a:bodyPr>
            <a:normAutofit/>
          </a:bodyPr>
          <a:lstStyle/>
          <a:p>
            <a:r>
              <a:rPr lang="en-US" dirty="0"/>
              <a:t>Eat more fresh fruit and vegetables.</a:t>
            </a:r>
          </a:p>
          <a:p>
            <a:r>
              <a:rPr lang="en-US" dirty="0"/>
              <a:t>Drink more water.</a:t>
            </a:r>
          </a:p>
          <a:p>
            <a:r>
              <a:rPr lang="en-US" dirty="0"/>
              <a:t>Exercise more out in the fresh air and sunshine.</a:t>
            </a:r>
          </a:p>
          <a:p>
            <a:r>
              <a:rPr lang="en-US" dirty="0"/>
              <a:t>Try some herbs, charcoal, hydrotherapy and massage. </a:t>
            </a:r>
          </a:p>
          <a:p>
            <a:r>
              <a:rPr lang="en-US" dirty="0"/>
              <a:t>Ask God to bless His simple natural remedies with supernatural success.</a:t>
            </a:r>
          </a:p>
          <a:p>
            <a:endParaRPr lang="en-US" dirty="0"/>
          </a:p>
        </p:txBody>
      </p:sp>
    </p:spTree>
    <p:extLst>
      <p:ext uri="{BB962C8B-B14F-4D97-AF65-F5344CB8AC3E}">
        <p14:creationId xmlns:p14="http://schemas.microsoft.com/office/powerpoint/2010/main" val="100796958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4F39E9-1FDC-FD46-B0C5-5100FEEE6154}"/>
              </a:ext>
            </a:extLst>
          </p:cNvPr>
          <p:cNvSpPr>
            <a:spLocks noGrp="1"/>
          </p:cNvSpPr>
          <p:nvPr>
            <p:ph type="title"/>
          </p:nvPr>
        </p:nvSpPr>
        <p:spPr>
          <a:xfrm>
            <a:off x="647114" y="365125"/>
            <a:ext cx="10706686" cy="1325563"/>
          </a:xfrm>
        </p:spPr>
        <p:txBody>
          <a:bodyPr/>
          <a:lstStyle/>
          <a:p>
            <a:r>
              <a:rPr lang="en-US" dirty="0"/>
              <a:t>Does </a:t>
            </a:r>
            <a:r>
              <a:rPr lang="en-US" dirty="0" err="1"/>
              <a:t>BPH</a:t>
            </a:r>
            <a:r>
              <a:rPr lang="en-US" dirty="0"/>
              <a:t> Progress To Prostate Cancer?</a:t>
            </a:r>
          </a:p>
        </p:txBody>
      </p:sp>
      <p:sp>
        <p:nvSpPr>
          <p:cNvPr id="3" name="Content Placeholder 2">
            <a:extLst>
              <a:ext uri="{FF2B5EF4-FFF2-40B4-BE49-F238E27FC236}">
                <a16:creationId xmlns:a16="http://schemas.microsoft.com/office/drawing/2014/main" xmlns="" id="{CD1FF0A2-E374-D042-B382-2955868D7661}"/>
              </a:ext>
            </a:extLst>
          </p:cNvPr>
          <p:cNvSpPr>
            <a:spLocks noGrp="1"/>
          </p:cNvSpPr>
          <p:nvPr>
            <p:ph idx="1"/>
          </p:nvPr>
        </p:nvSpPr>
        <p:spPr>
          <a:xfrm>
            <a:off x="863337" y="2043327"/>
            <a:ext cx="4608073" cy="4351338"/>
          </a:xfrm>
        </p:spPr>
        <p:txBody>
          <a:bodyPr>
            <a:normAutofit/>
          </a:bodyPr>
          <a:lstStyle/>
          <a:p>
            <a:pPr marL="0" indent="0">
              <a:lnSpc>
                <a:spcPct val="100000"/>
              </a:lnSpc>
              <a:buNone/>
            </a:pPr>
            <a:r>
              <a:rPr lang="en-US" sz="3600" dirty="0" err="1"/>
              <a:t>BPH</a:t>
            </a:r>
            <a:r>
              <a:rPr lang="en-US" sz="3600" dirty="0"/>
              <a:t> is associated with a 300% increased risk of prostate cancer and 150% increased risk of bladder cancer. </a:t>
            </a:r>
          </a:p>
        </p:txBody>
      </p:sp>
      <p:sp>
        <p:nvSpPr>
          <p:cNvPr id="4" name="TextBox 3">
            <a:extLst>
              <a:ext uri="{FF2B5EF4-FFF2-40B4-BE49-F238E27FC236}">
                <a16:creationId xmlns:a16="http://schemas.microsoft.com/office/drawing/2014/main" xmlns="" id="{4E4BA72B-43F3-7947-A9FA-8D0A8C80BAFB}"/>
              </a:ext>
            </a:extLst>
          </p:cNvPr>
          <p:cNvSpPr txBox="1"/>
          <p:nvPr/>
        </p:nvSpPr>
        <p:spPr>
          <a:xfrm>
            <a:off x="4202167" y="6488668"/>
            <a:ext cx="3711465" cy="369332"/>
          </a:xfrm>
          <a:prstGeom prst="rect">
            <a:avLst/>
          </a:prstGeom>
          <a:noFill/>
        </p:spPr>
        <p:txBody>
          <a:bodyPr wrap="none" rtlCol="0">
            <a:spAutoFit/>
          </a:bodyPr>
          <a:lstStyle/>
          <a:p>
            <a:r>
              <a:rPr lang="en-US" dirty="0"/>
              <a:t>Medicine (Baltimore). 95(18):e3493.</a:t>
            </a:r>
          </a:p>
        </p:txBody>
      </p:sp>
      <p:pic>
        <p:nvPicPr>
          <p:cNvPr id="6" name="Picture 5">
            <a:extLst>
              <a:ext uri="{FF2B5EF4-FFF2-40B4-BE49-F238E27FC236}">
                <a16:creationId xmlns:a16="http://schemas.microsoft.com/office/drawing/2014/main" xmlns="" id="{1D37F9A4-D642-F148-AC8F-25FFE7D7A40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29714" y1="64595" x2="29714" y2="64595"/>
                      </a14:backgroundRemoval>
                    </a14:imgEffect>
                  </a14:imgLayer>
                </a14:imgProps>
              </a:ext>
              <a:ext uri="{28A0092B-C50C-407E-A947-70E740481C1C}">
                <a14:useLocalDpi xmlns:a14="http://schemas.microsoft.com/office/drawing/2010/main"/>
              </a:ext>
            </a:extLst>
          </a:blip>
          <a:stretch>
            <a:fillRect/>
          </a:stretch>
        </p:blipFill>
        <p:spPr>
          <a:xfrm>
            <a:off x="4946524" y="808045"/>
            <a:ext cx="7863988" cy="5241910"/>
          </a:xfrm>
          <a:prstGeom prst="rect">
            <a:avLst/>
          </a:prstGeom>
          <a:effectLst>
            <a:outerShdw blurRad="190500" dist="215900" dir="2940000" algn="tl" rotWithShape="0">
              <a:prstClr val="black">
                <a:alpha val="60000"/>
              </a:prstClr>
            </a:outerShdw>
          </a:effectLst>
        </p:spPr>
      </p:pic>
    </p:spTree>
    <p:extLst>
      <p:ext uri="{BB962C8B-B14F-4D97-AF65-F5344CB8AC3E}">
        <p14:creationId xmlns:p14="http://schemas.microsoft.com/office/powerpoint/2010/main" val="604431242"/>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599AE661-1669-AD40-8F67-ED9C1B0451AE}"/>
              </a:ext>
            </a:extLst>
          </p:cNvPr>
          <p:cNvSpPr>
            <a:spLocks noGrp="1" noChangeArrowheads="1"/>
          </p:cNvSpPr>
          <p:nvPr>
            <p:ph type="title"/>
          </p:nvPr>
        </p:nvSpPr>
        <p:spPr>
          <a:xfrm>
            <a:off x="914400" y="355600"/>
            <a:ext cx="10363200" cy="1143000"/>
          </a:xfrm>
        </p:spPr>
        <p:txBody>
          <a:bodyPr/>
          <a:lstStyle/>
          <a:p>
            <a:r>
              <a:rPr lang="en-US" dirty="0"/>
              <a:t>Benign prostatic hyperplasia is age related</a:t>
            </a:r>
            <a:endParaRPr lang="en-US" altLang="en-US" dirty="0"/>
          </a:p>
        </p:txBody>
      </p:sp>
      <p:graphicFrame>
        <p:nvGraphicFramePr>
          <p:cNvPr id="2051" name="Object 3">
            <a:extLst>
              <a:ext uri="{FF2B5EF4-FFF2-40B4-BE49-F238E27FC236}">
                <a16:creationId xmlns:a16="http://schemas.microsoft.com/office/drawing/2014/main" xmlns="" id="{E87A89DC-490C-FF45-A57D-4509E7BA5A1C}"/>
              </a:ext>
            </a:extLst>
          </p:cNvPr>
          <p:cNvGraphicFramePr>
            <a:graphicFrameLocks noGrp="1" noChangeAspect="1"/>
          </p:cNvGraphicFramePr>
          <p:nvPr>
            <p:ph type="chart" sz="half" idx="1"/>
            <p:extLst>
              <p:ext uri="{D42A27DB-BD31-4B8C-83A1-F6EECF244321}">
                <p14:modId xmlns:p14="http://schemas.microsoft.com/office/powerpoint/2010/main" val="2393995840"/>
              </p:ext>
            </p:extLst>
          </p:nvPr>
        </p:nvGraphicFramePr>
        <p:xfrm>
          <a:off x="698500" y="1625600"/>
          <a:ext cx="5041900" cy="5445252"/>
        </p:xfrm>
        <a:graphic>
          <a:graphicData uri="http://schemas.openxmlformats.org/presentationml/2006/ole">
            <mc:AlternateContent xmlns:mc="http://schemas.openxmlformats.org/markup-compatibility/2006">
              <mc:Choice xmlns:v="urn:schemas-microsoft-com:vml" Requires="v">
                <p:oleObj spid="_x0000_s1174" name="Chart" r:id="rId4" imgW="3314700" imgH="3568700" progId="MSGraph.Chart.8">
                  <p:embed followColorScheme="full"/>
                </p:oleObj>
              </mc:Choice>
              <mc:Fallback>
                <p:oleObj name="Chart" r:id="rId4" imgW="3314700" imgH="3568700" progId="MSGraph.Chart.8">
                  <p:embed followColorScheme="full"/>
                  <p:pic>
                    <p:nvPicPr>
                      <p:cNvPr id="2051" name="Object 3">
                        <a:extLst>
                          <a:ext uri="{FF2B5EF4-FFF2-40B4-BE49-F238E27FC236}">
                            <a16:creationId xmlns:a16="http://schemas.microsoft.com/office/drawing/2014/main" xmlns="" id="{E87A89DC-490C-FF45-A57D-4509E7BA5A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625600"/>
                        <a:ext cx="5041900" cy="5445252"/>
                      </a:xfrm>
                      <a:prstGeom prst="rect">
                        <a:avLst/>
                      </a:prstGeom>
                    </p:spPr>
                  </p:pic>
                </p:oleObj>
              </mc:Fallback>
            </mc:AlternateContent>
          </a:graphicData>
        </a:graphic>
      </p:graphicFrame>
      <p:sp>
        <p:nvSpPr>
          <p:cNvPr id="2052" name="Rectangle 4">
            <a:extLst>
              <a:ext uri="{FF2B5EF4-FFF2-40B4-BE49-F238E27FC236}">
                <a16:creationId xmlns:a16="http://schemas.microsoft.com/office/drawing/2014/main" xmlns="" id="{10F13063-40FD-0040-A25E-37838E99C5B5}"/>
              </a:ext>
            </a:extLst>
          </p:cNvPr>
          <p:cNvSpPr>
            <a:spLocks noGrp="1" noChangeArrowheads="1"/>
          </p:cNvSpPr>
          <p:nvPr>
            <p:ph type="body" sz="half" idx="2"/>
          </p:nvPr>
        </p:nvSpPr>
        <p:spPr/>
        <p:txBody>
          <a:bodyPr>
            <a:normAutofit/>
          </a:bodyPr>
          <a:lstStyle/>
          <a:p>
            <a:pPr marL="0" indent="0">
              <a:buNone/>
            </a:pPr>
            <a:r>
              <a:rPr lang="en-US" sz="3600" dirty="0"/>
              <a:t>The prevalence of </a:t>
            </a:r>
            <a:r>
              <a:rPr lang="en-US" sz="3600" dirty="0" err="1"/>
              <a:t>BPH</a:t>
            </a:r>
            <a:r>
              <a:rPr lang="en-US" sz="3600" dirty="0"/>
              <a:t> rises markedly with increased age. Autopsy studies have observed a histological prevalence of 8%, 50%, and 80% in the 4th, 6th, and 9th decades of life, respectively.</a:t>
            </a:r>
            <a:endParaRPr lang="en-US" altLang="en-US" sz="3600" dirty="0"/>
          </a:p>
        </p:txBody>
      </p:sp>
      <p:sp>
        <p:nvSpPr>
          <p:cNvPr id="2" name="TextBox 1">
            <a:extLst>
              <a:ext uri="{FF2B5EF4-FFF2-40B4-BE49-F238E27FC236}">
                <a16:creationId xmlns:a16="http://schemas.microsoft.com/office/drawing/2014/main" xmlns="" id="{B0E612DF-80CD-3C46-B9AE-3DFBB55A9FA5}"/>
              </a:ext>
            </a:extLst>
          </p:cNvPr>
          <p:cNvSpPr txBox="1"/>
          <p:nvPr/>
        </p:nvSpPr>
        <p:spPr>
          <a:xfrm>
            <a:off x="7404100" y="6438900"/>
            <a:ext cx="2751394" cy="307777"/>
          </a:xfrm>
          <a:prstGeom prst="rect">
            <a:avLst/>
          </a:prstGeom>
          <a:noFill/>
        </p:spPr>
        <p:txBody>
          <a:bodyPr wrap="none" rtlCol="0">
            <a:spAutoFit/>
          </a:bodyPr>
          <a:lstStyle/>
          <a:p>
            <a:r>
              <a:rPr lang="en-US" sz="1400" dirty="0"/>
              <a:t>Asian J Urol. 2017 Jul;4(3):148-151.</a:t>
            </a:r>
          </a:p>
        </p:txBody>
      </p:sp>
    </p:spTree>
    <p:extLst>
      <p:ext uri="{BB962C8B-B14F-4D97-AF65-F5344CB8AC3E}">
        <p14:creationId xmlns:p14="http://schemas.microsoft.com/office/powerpoint/2010/main" val="2140242405"/>
      </p:ext>
    </p:extLst>
  </p:cSld>
  <p:clrMapOvr>
    <a:masterClrMapping/>
  </p:clrMapOvr>
  <p:transition xmlns:p14="http://schemas.microsoft.com/office/powerpoint/2010/mai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BE0F1D1-2399-D949-A052-DA9518610C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550" y="214313"/>
            <a:ext cx="11188700" cy="6229350"/>
          </a:xfrm>
          <a:prstGeom prst="rect">
            <a:avLst/>
          </a:prstGeom>
          <a:ln w="19050">
            <a:solidFill>
              <a:schemeClr val="tx1"/>
            </a:solidFill>
          </a:ln>
        </p:spPr>
      </p:pic>
      <p:sp>
        <p:nvSpPr>
          <p:cNvPr id="6" name="TextBox 5">
            <a:extLst>
              <a:ext uri="{FF2B5EF4-FFF2-40B4-BE49-F238E27FC236}">
                <a16:creationId xmlns:a16="http://schemas.microsoft.com/office/drawing/2014/main" xmlns="" id="{43D7E1C1-B55E-334A-9916-7078E3AF94AC}"/>
              </a:ext>
            </a:extLst>
          </p:cNvPr>
          <p:cNvSpPr txBox="1"/>
          <p:nvPr/>
        </p:nvSpPr>
        <p:spPr>
          <a:xfrm>
            <a:off x="3999612" y="6488668"/>
            <a:ext cx="4116576" cy="369332"/>
          </a:xfrm>
          <a:prstGeom prst="rect">
            <a:avLst/>
          </a:prstGeom>
          <a:noFill/>
        </p:spPr>
        <p:txBody>
          <a:bodyPr wrap="none" rtlCol="0">
            <a:spAutoFit/>
          </a:bodyPr>
          <a:lstStyle/>
          <a:p>
            <a:pPr algn="ctr"/>
            <a:r>
              <a:rPr lang="en-US" dirty="0"/>
              <a:t>Lancet Healthy </a:t>
            </a:r>
            <a:r>
              <a:rPr lang="en-US" dirty="0" err="1"/>
              <a:t>Longev</a:t>
            </a:r>
            <a:r>
              <a:rPr lang="en-US" dirty="0"/>
              <a:t>. 3(11):e754-e776.</a:t>
            </a:r>
          </a:p>
        </p:txBody>
      </p:sp>
      <p:sp>
        <p:nvSpPr>
          <p:cNvPr id="2" name="TextBox 1">
            <a:extLst>
              <a:ext uri="{FF2B5EF4-FFF2-40B4-BE49-F238E27FC236}">
                <a16:creationId xmlns:a16="http://schemas.microsoft.com/office/drawing/2014/main" xmlns="" id="{D9985C6C-726B-CE46-9D87-A219B92089BF}"/>
              </a:ext>
            </a:extLst>
          </p:cNvPr>
          <p:cNvSpPr txBox="1"/>
          <p:nvPr/>
        </p:nvSpPr>
        <p:spPr>
          <a:xfrm>
            <a:off x="4235381" y="211013"/>
            <a:ext cx="3645037" cy="461665"/>
          </a:xfrm>
          <a:prstGeom prst="rect">
            <a:avLst/>
          </a:prstGeom>
          <a:noFill/>
        </p:spPr>
        <p:txBody>
          <a:bodyPr wrap="none" rtlCol="0">
            <a:spAutoFit/>
          </a:bodyPr>
          <a:lstStyle/>
          <a:p>
            <a:r>
              <a:rPr lang="en-US" sz="2400" dirty="0" err="1"/>
              <a:t>BPH</a:t>
            </a:r>
            <a:r>
              <a:rPr lang="en-US" sz="2400" dirty="0"/>
              <a:t> Prevalence Worldwide </a:t>
            </a:r>
          </a:p>
        </p:txBody>
      </p:sp>
    </p:spTree>
    <p:extLst>
      <p:ext uri="{BB962C8B-B14F-4D97-AF65-F5344CB8AC3E}">
        <p14:creationId xmlns:p14="http://schemas.microsoft.com/office/powerpoint/2010/main" val="4038056398"/>
      </p:ext>
    </p:extLst>
  </p:cSld>
  <p:clrMapOvr>
    <a:masterClrMapping/>
  </p:clrMapOvr>
  <p:transition xmlns:p14="http://schemas.microsoft.com/office/powerpoint/2010/mai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83721</TotalTime>
  <Words>21012</Words>
  <Application>Microsoft Macintosh PowerPoint</Application>
  <PresentationFormat>Custom</PresentationFormat>
  <Paragraphs>733</Paragraphs>
  <Slides>64</Slides>
  <Notes>61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Chart</vt:lpstr>
      <vt:lpstr>PowerPoint Presentation</vt:lpstr>
      <vt:lpstr>Benign Prostatic Hyperplasia (BPH)</vt:lpstr>
      <vt:lpstr>PowerPoint Presentation</vt:lpstr>
      <vt:lpstr>PowerPoint Presentation</vt:lpstr>
      <vt:lpstr>PSA</vt:lpstr>
      <vt:lpstr>PSA</vt:lpstr>
      <vt:lpstr>Does BPH Progress To Prostate Cancer?</vt:lpstr>
      <vt:lpstr>Benign prostatic hyperplasia is age related</vt:lpstr>
      <vt:lpstr>PowerPoint Presentation</vt:lpstr>
      <vt:lpstr>Hormones: Dihydrotestosterone (DHT) Increases BPH</vt:lpstr>
      <vt:lpstr>Red Meat Has Been Said To Be The New Tobacco.</vt:lpstr>
      <vt:lpstr>Which came first? The chicken or the egg?</vt:lpstr>
      <vt:lpstr>Fat and BPH</vt:lpstr>
      <vt:lpstr>Gut Prostate Axis</vt:lpstr>
      <vt:lpstr>Of Butter, Margarine And Cooking Oils</vt:lpstr>
      <vt:lpstr>Animal Fat</vt:lpstr>
      <vt:lpstr>Fish Oil Increases BPH</vt:lpstr>
      <vt:lpstr>Is your Cholesterol up?</vt:lpstr>
      <vt:lpstr>Beans or Beef?</vt:lpstr>
      <vt:lpstr>Grain-a-tarians, The meat avoidant diet</vt:lpstr>
      <vt:lpstr>Inflammation and BPH</vt:lpstr>
      <vt:lpstr>Milk and BPH</vt:lpstr>
      <vt:lpstr>Overeating and Prostate Cancer</vt:lpstr>
      <vt:lpstr>Obesity and BPH</vt:lpstr>
      <vt:lpstr>Sodium and the Prostate</vt:lpstr>
      <vt:lpstr>Mono Sodium Glutamate (MSG)</vt:lpstr>
      <vt:lpstr>PowerPoint Presentation</vt:lpstr>
      <vt:lpstr>Diabetes increases the risk of BPH</vt:lpstr>
      <vt:lpstr>BPH In A Cup</vt:lpstr>
      <vt:lpstr>Alcohol</vt:lpstr>
      <vt:lpstr>Marijuana BPH Association</vt:lpstr>
      <vt:lpstr>Avoid Sexual Stimulation</vt:lpstr>
      <vt:lpstr>PowerPoint Presentation</vt:lpstr>
      <vt:lpstr>If you sit on it all the time.....</vt:lpstr>
      <vt:lpstr>Cold exposure</vt:lpstr>
      <vt:lpstr>Warm ankles/legs: clothing</vt:lpstr>
      <vt:lpstr>Calcium Stones in Your Prostate?</vt:lpstr>
      <vt:lpstr>Fruits and Vegetables For BPH!</vt:lpstr>
      <vt:lpstr>Cranberry For The Prostate!</vt:lpstr>
      <vt:lpstr>Tomatoes and Lycopene</vt:lpstr>
      <vt:lpstr>Lycopene </vt:lpstr>
      <vt:lpstr>Broccoli for Prostate Health!</vt:lpstr>
      <vt:lpstr>Garlic and Onions</vt:lpstr>
      <vt:lpstr>Pumpkin Seed Helps Prostate BPH</vt:lpstr>
      <vt:lpstr>Soy!</vt:lpstr>
      <vt:lpstr>Flaxseed</vt:lpstr>
      <vt:lpstr>Selenium</vt:lpstr>
      <vt:lpstr>Saw Palmetto</vt:lpstr>
      <vt:lpstr>Stinging Nettle Treatment for Milder BPH </vt:lpstr>
      <vt:lpstr>Ginger </vt:lpstr>
      <vt:lpstr>Pomegranate </vt:lpstr>
      <vt:lpstr>Black Mulberries Make a Difference</vt:lpstr>
      <vt:lpstr>French Maritime Pine Bark</vt:lpstr>
      <vt:lpstr>Walking for Prostate Health</vt:lpstr>
      <vt:lpstr>Sunshine</vt:lpstr>
      <vt:lpstr>Resting Your Prostate</vt:lpstr>
      <vt:lpstr>Prostate massage</vt:lpstr>
      <vt:lpstr>Standing vs Sitting to Urinate</vt:lpstr>
      <vt:lpstr>Charcoal suppository</vt:lpstr>
      <vt:lpstr>Sitz </vt:lpstr>
      <vt:lpstr>Kegel's </vt:lpstr>
      <vt:lpstr>How to do Kegel exercises for men</vt:lpstr>
      <vt:lpstr>Fever?</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Prostate</dc:title>
  <dc:creator>Microsoft Office User</dc:creator>
  <cp:lastModifiedBy>JOHN</cp:lastModifiedBy>
  <cp:revision>202</cp:revision>
  <dcterms:created xsi:type="dcterms:W3CDTF">2023-02-08T16:01:23Z</dcterms:created>
  <dcterms:modified xsi:type="dcterms:W3CDTF">2023-08-20T17:09:05Z</dcterms:modified>
</cp:coreProperties>
</file>