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349" r:id="rId2"/>
    <p:sldId id="737" r:id="rId3"/>
    <p:sldId id="313" r:id="rId4"/>
    <p:sldId id="258" r:id="rId5"/>
    <p:sldId id="259" r:id="rId6"/>
    <p:sldId id="314" r:id="rId7"/>
    <p:sldId id="260" r:id="rId8"/>
    <p:sldId id="316" r:id="rId9"/>
    <p:sldId id="262" r:id="rId10"/>
    <p:sldId id="317" r:id="rId11"/>
    <p:sldId id="263" r:id="rId12"/>
    <p:sldId id="318" r:id="rId13"/>
    <p:sldId id="267" r:id="rId14"/>
    <p:sldId id="268" r:id="rId15"/>
    <p:sldId id="269" r:id="rId16"/>
    <p:sldId id="270" r:id="rId17"/>
    <p:sldId id="303" r:id="rId18"/>
    <p:sldId id="271" r:id="rId19"/>
    <p:sldId id="272" r:id="rId20"/>
    <p:sldId id="319" r:id="rId21"/>
    <p:sldId id="302" r:id="rId22"/>
    <p:sldId id="315" r:id="rId23"/>
    <p:sldId id="311" r:id="rId24"/>
    <p:sldId id="1264" r:id="rId25"/>
    <p:sldId id="738" r:id="rId26"/>
    <p:sldId id="273" r:id="rId27"/>
    <p:sldId id="321" r:id="rId28"/>
    <p:sldId id="274" r:id="rId29"/>
    <p:sldId id="275" r:id="rId30"/>
    <p:sldId id="739" r:id="rId31"/>
    <p:sldId id="279" r:id="rId32"/>
    <p:sldId id="280" r:id="rId33"/>
    <p:sldId id="281" r:id="rId34"/>
    <p:sldId id="282" r:id="rId35"/>
    <p:sldId id="288" r:id="rId36"/>
    <p:sldId id="1265" r:id="rId37"/>
    <p:sldId id="310" r:id="rId38"/>
    <p:sldId id="322" r:id="rId39"/>
    <p:sldId id="286" r:id="rId40"/>
    <p:sldId id="287" r:id="rId41"/>
    <p:sldId id="283" r:id="rId42"/>
    <p:sldId id="740" r:id="rId43"/>
    <p:sldId id="261" r:id="rId44"/>
    <p:sldId id="304" r:id="rId45"/>
    <p:sldId id="312" r:id="rId46"/>
    <p:sldId id="289" r:id="rId47"/>
    <p:sldId id="290" r:id="rId48"/>
    <p:sldId id="293" r:id="rId49"/>
    <p:sldId id="291" r:id="rId50"/>
    <p:sldId id="294" r:id="rId51"/>
    <p:sldId id="323" r:id="rId52"/>
    <p:sldId id="295" r:id="rId53"/>
    <p:sldId id="308" r:id="rId54"/>
    <p:sldId id="1266" r:id="rId55"/>
    <p:sldId id="297" r:id="rId56"/>
    <p:sldId id="298" r:id="rId57"/>
    <p:sldId id="736" r:id="rId58"/>
    <p:sldId id="296" r:id="rId59"/>
    <p:sldId id="299" r:id="rId6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072"/>
    <a:srgbClr val="FFFFFF"/>
    <a:srgbClr val="FFA8AA"/>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6DF"/>
          </a:solidFill>
        </a:fill>
      </a:tcStyle>
    </a:wholeTbl>
    <a:band2H>
      <a:tcTxStyle/>
      <a:tcStyle>
        <a:tcBdr/>
        <a:fill>
          <a:solidFill>
            <a:srgbClr val="E7EC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0"/>
    <p:restoredTop sz="62952"/>
  </p:normalViewPr>
  <p:slideViewPr>
    <p:cSldViewPr snapToGrid="0" snapToObjects="1">
      <p:cViewPr varScale="1">
        <p:scale>
          <a:sx n="65" d="100"/>
          <a:sy n="65" d="100"/>
        </p:scale>
        <p:origin x="2648" y="200"/>
      </p:cViewPr>
      <p:guideLst>
        <p:guide orient="horz" pos="2184"/>
        <p:guide pos="2880"/>
      </p:guideLst>
    </p:cSldViewPr>
  </p:slid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53E37B6-301A-BA41-A5C8-37B535B19E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859E81F4-6692-8241-86B0-CB1F310E9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Psa_103:3  Who </a:t>
            </a:r>
            <a:r>
              <a:rPr lang="en-US" altLang="en-US" dirty="0" err="1">
                <a:ea typeface="ＭＳ Ｐゴシック" panose="020B0600070205080204" pitchFamily="34" charset="-128"/>
              </a:rPr>
              <a:t>forgiveth</a:t>
            </a:r>
            <a:r>
              <a:rPr lang="en-US" altLang="en-US" dirty="0">
                <a:ea typeface="ＭＳ Ｐゴシック" panose="020B0600070205080204" pitchFamily="34" charset="-128"/>
              </a:rPr>
              <a:t> all thine iniquities; who </a:t>
            </a:r>
            <a:r>
              <a:rPr lang="en-US" altLang="en-US" dirty="0" err="1">
                <a:ea typeface="ＭＳ Ｐゴシック" panose="020B0600070205080204" pitchFamily="34" charset="-128"/>
              </a:rPr>
              <a:t>healeth</a:t>
            </a:r>
            <a:r>
              <a:rPr lang="en-US" altLang="en-US" dirty="0">
                <a:ea typeface="ＭＳ Ｐゴシック" panose="020B0600070205080204" pitchFamily="34" charset="-128"/>
              </a:rPr>
              <a:t> all thy diseases; </a:t>
            </a:r>
          </a:p>
          <a:p>
            <a:endParaRPr lang="en-US" altLang="en-US" dirty="0">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30EFCCCC-6F8C-EE45-9599-5893292F3B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40238D-4CA4-0749-B525-0E1E04A1EFFA}" type="slidenum">
              <a:rPr lang="en-US" altLang="en-US" smtClean="0"/>
              <a:pPr/>
              <a:t>1</a:t>
            </a:fld>
            <a:endParaRPr lang="en-US" altLang="en-US"/>
          </a:p>
        </p:txBody>
      </p:sp>
    </p:spTree>
    <p:extLst>
      <p:ext uri="{BB962C8B-B14F-4D97-AF65-F5344CB8AC3E}">
        <p14:creationId xmlns:p14="http://schemas.microsoft.com/office/powerpoint/2010/main" val="234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defRPr sz="2900">
                <a:effectLst>
                  <a:outerShdw blurRad="12700" dist="25400" dir="2700000" rotWithShape="0">
                    <a:srgbClr val="09213B"/>
                  </a:outerShdw>
                </a:effectLst>
              </a:defRPr>
            </a:pPr>
            <a:r>
              <a:rPr lang="en-US" dirty="0">
                <a:solidFill>
                  <a:schemeClr val="bg2">
                    <a:lumMod val="50000"/>
                  </a:schemeClr>
                </a:solidFill>
              </a:rPr>
              <a:t>Vegetarians experience healthier mood states and have less negative emotions compared to omnivores.</a:t>
            </a:r>
          </a:p>
          <a:p>
            <a:pPr marL="0" indent="0">
              <a:spcBef>
                <a:spcPts val="600"/>
              </a:spcBef>
              <a:buNone/>
              <a:defRPr sz="2900">
                <a:effectLst>
                  <a:outerShdw blurRad="12700" dist="25400" dir="2700000" rotWithShape="0">
                    <a:srgbClr val="09213B"/>
                  </a:outerShdw>
                </a:effectLst>
              </a:defRPr>
            </a:pPr>
            <a:r>
              <a:rPr lang="en-US" dirty="0">
                <a:solidFill>
                  <a:schemeClr val="bg2">
                    <a:lumMod val="50000"/>
                  </a:schemeClr>
                </a:solidFill>
              </a:rPr>
              <a:t>Restricting meat, fish, and poultry significantly improves ones mood and mental outlook. </a:t>
            </a:r>
            <a:endParaRPr lang="en-US" dirty="0"/>
          </a:p>
        </p:txBody>
      </p:sp>
    </p:spTree>
    <p:extLst>
      <p:ext uri="{BB962C8B-B14F-4D97-AF65-F5344CB8AC3E}">
        <p14:creationId xmlns:p14="http://schemas.microsoft.com/office/powerpoint/2010/main" val="162038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you could be lost if you eat meat. What says the scriptures????</a:t>
            </a:r>
          </a:p>
        </p:txBody>
      </p:sp>
    </p:spTree>
    <p:extLst>
      <p:ext uri="{BB962C8B-B14F-4D97-AF65-F5344CB8AC3E}">
        <p14:creationId xmlns:p14="http://schemas.microsoft.com/office/powerpoint/2010/main" val="250032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t>
            </a:r>
            <a:r>
              <a:rPr lang="en-US" dirty="0"/>
              <a:t> Marrow, Dr. Marrow, the rabbits are biting me, look at my finger.</a:t>
            </a:r>
          </a:p>
        </p:txBody>
      </p:sp>
    </p:spTree>
    <p:extLst>
      <p:ext uri="{BB962C8B-B14F-4D97-AF65-F5344CB8AC3E}">
        <p14:creationId xmlns:p14="http://schemas.microsoft.com/office/powerpoint/2010/main" val="286861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www.goodreads.com</a:t>
            </a:r>
            <a:r>
              <a:rPr lang="en-US" dirty="0"/>
              <a:t>/quotes/42064-as-long-as-there-are-slaughter-houses-there-will-always</a:t>
            </a:r>
          </a:p>
        </p:txBody>
      </p:sp>
    </p:spTree>
    <p:extLst>
      <p:ext uri="{BB962C8B-B14F-4D97-AF65-F5344CB8AC3E}">
        <p14:creationId xmlns:p14="http://schemas.microsoft.com/office/powerpoint/2010/main" val="122434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www.pexels.com</a:t>
            </a:r>
            <a:r>
              <a:rPr lang="en-US" dirty="0"/>
              <a:t>/photo/plate-of-beef-with-herbs-1639563/</a:t>
            </a:r>
          </a:p>
        </p:txBody>
      </p:sp>
      <p:sp>
        <p:nvSpPr>
          <p:cNvPr id="4" name="Slide Number Placeholder 3"/>
          <p:cNvSpPr>
            <a:spLocks noGrp="1"/>
          </p:cNvSpPr>
          <p:nvPr>
            <p:ph type="sldNum" sz="quarter" idx="5"/>
          </p:nvPr>
        </p:nvSpPr>
        <p:spPr/>
        <p:txBody>
          <a:bodyPr/>
          <a:lstStyle/>
          <a:p>
            <a:fld id="{3565EC8B-F91A-D040-8125-2CCEF6ED06B7}" type="slidenum">
              <a:rPr lang="en-US" altLang="en-US" smtClean="0"/>
              <a:pPr/>
              <a:t>24</a:t>
            </a:fld>
            <a:endParaRPr lang="en-US" altLang="en-US" dirty="0"/>
          </a:p>
        </p:txBody>
      </p:sp>
    </p:spTree>
    <p:extLst>
      <p:ext uri="{BB962C8B-B14F-4D97-AF65-F5344CB8AC3E}">
        <p14:creationId xmlns:p14="http://schemas.microsoft.com/office/powerpoint/2010/main" val="4257642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96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AU" dirty="0"/>
              <a:t>If manna represented Jesus Christ, what does the meat they lusted after represent?</a:t>
            </a:r>
          </a:p>
          <a:p>
            <a:endParaRPr lang="en-US" dirty="0"/>
          </a:p>
        </p:txBody>
      </p:sp>
    </p:spTree>
    <p:extLst>
      <p:ext uri="{BB962C8B-B14F-4D97-AF65-F5344CB8AC3E}">
        <p14:creationId xmlns:p14="http://schemas.microsoft.com/office/powerpoint/2010/main" val="287409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lvl1pPr>
              <a:spcBef>
                <a:spcPts val="0"/>
              </a:spcBef>
            </a:lvl1p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Herdsmen meat eaters</a:t>
            </a:r>
          </a:p>
        </p:txBody>
      </p:sp>
    </p:spTree>
    <p:extLst>
      <p:ext uri="{BB962C8B-B14F-4D97-AF65-F5344CB8AC3E}">
        <p14:creationId xmlns:p14="http://schemas.microsoft.com/office/powerpoint/2010/main" val="206939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rPr lang="en-AU" dirty="0"/>
              <a:t>For as often as ye eat this bread, and drink this cup, ye do shew the Lord's death till he come.  1 Corinthians 11:26.</a:t>
            </a:r>
          </a:p>
          <a:p>
            <a:endParaRPr lang="en-AU" dirty="0"/>
          </a:p>
          <a:p>
            <a:r>
              <a:rPr lang="en-AU" dirty="0"/>
              <a:t> Christ is still at the table on which the paschal supper has been spread. The unleavened cakes used at the Passover season are before Him. The Passover wine, untouched by fermentation, is on the table. These emblems Christ employs to represent His own unblemished sacrifice. Nothing corrupted by fermentation, the symbol of sin and death, could represent the "Lamb without blemish and without spot." 1 Peter 1:19.  {DA 653.2}</a:t>
            </a:r>
          </a:p>
          <a:p>
            <a:endParaRPr dirty="0"/>
          </a:p>
        </p:txBody>
      </p:sp>
    </p:spTree>
    <p:extLst>
      <p:ext uri="{BB962C8B-B14F-4D97-AF65-F5344CB8AC3E}">
        <p14:creationId xmlns:p14="http://schemas.microsoft.com/office/powerpoint/2010/main" val="426516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Bible Study, not sermon, get out your note pads, and like the noble Bereans review the teachings.</a:t>
            </a:r>
          </a:p>
        </p:txBody>
      </p:sp>
    </p:spTree>
    <p:extLst>
      <p:ext uri="{BB962C8B-B14F-4D97-AF65-F5344CB8AC3E}">
        <p14:creationId xmlns:p14="http://schemas.microsoft.com/office/powerpoint/2010/main" val="142591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lvl1pPr>
              <a:spcBef>
                <a:spcPts val="0"/>
              </a:spcBef>
            </a:lvl1p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953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5750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an abstemious diet? </a:t>
            </a:r>
          </a:p>
        </p:txBody>
      </p:sp>
    </p:spTree>
    <p:extLst>
      <p:ext uri="{BB962C8B-B14F-4D97-AF65-F5344CB8AC3E}">
        <p14:creationId xmlns:p14="http://schemas.microsoft.com/office/powerpoint/2010/main" val="16763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buChar char="•"/>
              <a:defRPr sz="2400">
                <a:effectLst>
                  <a:outerShdw blurRad="12700" dist="25400" dir="2700000" rotWithShape="0">
                    <a:srgbClr val="09213B"/>
                  </a:outerShdw>
                </a:effectLst>
              </a:defRPr>
            </a:pPr>
            <a:r>
              <a:rPr lang="en-AU" dirty="0"/>
              <a:t>Are You An Addict?</a:t>
            </a:r>
          </a:p>
          <a:p>
            <a:pPr>
              <a:spcBef>
                <a:spcPts val="500"/>
              </a:spcBef>
              <a:buChar char="•"/>
              <a:defRPr sz="2400">
                <a:effectLst>
                  <a:outerShdw blurRad="12700" dist="25400" dir="2700000" rotWithShape="0">
                    <a:srgbClr val="09213B"/>
                  </a:outerShdw>
                </a:effectLst>
              </a:defRPr>
            </a:pPr>
            <a:r>
              <a:rPr lang="en-AU" dirty="0"/>
              <a:t>Ever wonder why people have a hard time giving up meat?  </a:t>
            </a:r>
          </a:p>
          <a:p>
            <a:pPr>
              <a:spcBef>
                <a:spcPts val="500"/>
              </a:spcBef>
              <a:buChar char="•"/>
              <a:defRPr sz="2400">
                <a:effectLst>
                  <a:outerShdw blurRad="12700" dist="25400" dir="2700000" rotWithShape="0">
                    <a:srgbClr val="09213B"/>
                  </a:outerShdw>
                </a:effectLst>
              </a:defRPr>
            </a:pPr>
            <a:r>
              <a:rPr lang="en-AU" dirty="0"/>
              <a:t>One reason meat is so addictive lies in its ability to stimulate the same receptors in your brain activated by heroin.  </a:t>
            </a:r>
          </a:p>
          <a:p>
            <a:pPr>
              <a:spcBef>
                <a:spcPts val="500"/>
              </a:spcBef>
              <a:buChar char="•"/>
              <a:defRPr sz="2400">
                <a:effectLst>
                  <a:outerShdw blurRad="12700" dist="25400" dir="2700000" rotWithShape="0">
                    <a:srgbClr val="09213B"/>
                  </a:outerShdw>
                </a:effectLst>
              </a:defRPr>
            </a:pPr>
            <a:r>
              <a:rPr lang="en-AU" dirty="0"/>
              <a:t>That’s right, heroin addicts experience the same challenge giving up their habit as carnivores do theirs. </a:t>
            </a:r>
          </a:p>
          <a:p>
            <a:pPr marL="0" marR="0" lvl="0" indent="0" defTabSz="457200" eaLnBrk="1" fontAlgn="auto" latinLnBrk="0" hangingPunct="1">
              <a:lnSpc>
                <a:spcPct val="100000"/>
              </a:lnSpc>
              <a:spcBef>
                <a:spcPts val="400"/>
              </a:spcBef>
              <a:spcAft>
                <a:spcPts val="0"/>
              </a:spcAft>
              <a:buClrTx/>
              <a:buSzTx/>
              <a:buFontTx/>
              <a:buNone/>
              <a:tabLst/>
              <a:defRPr/>
            </a:pPr>
            <a:r>
              <a:rPr lang="en-AU" dirty="0"/>
              <a:t>(</a:t>
            </a:r>
            <a:r>
              <a:rPr lang="en-AU" dirty="0" err="1"/>
              <a:t>Curr</a:t>
            </a:r>
            <a:r>
              <a:rPr lang="en-AU" dirty="0"/>
              <a:t> Pharm Des. 2003;9(16):1331-44.) </a:t>
            </a:r>
          </a:p>
          <a:p>
            <a:endParaRPr lang="en-US" dirty="0"/>
          </a:p>
        </p:txBody>
      </p:sp>
    </p:spTree>
    <p:extLst>
      <p:ext uri="{BB962C8B-B14F-4D97-AF65-F5344CB8AC3E}">
        <p14:creationId xmlns:p14="http://schemas.microsoft.com/office/powerpoint/2010/main" val="3497889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Gateway drug, meat</a:t>
            </a:r>
          </a:p>
        </p:txBody>
      </p:sp>
    </p:spTree>
    <p:extLst>
      <p:ext uri="{BB962C8B-B14F-4D97-AF65-F5344CB8AC3E}">
        <p14:creationId xmlns:p14="http://schemas.microsoft.com/office/powerpoint/2010/main" val="238101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Rat study, SAD=&gt;alcohol </a:t>
            </a:r>
          </a:p>
        </p:txBody>
      </p:sp>
    </p:spTree>
    <p:extLst>
      <p:ext uri="{BB962C8B-B14F-4D97-AF65-F5344CB8AC3E}">
        <p14:creationId xmlns:p14="http://schemas.microsoft.com/office/powerpoint/2010/main" val="1231531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buChar char="•"/>
              <a:defRPr sz="2000">
                <a:effectLst>
                  <a:outerShdw blurRad="12700" dist="25400" dir="2700000" rotWithShape="0">
                    <a:srgbClr val="09213B"/>
                  </a:outerShdw>
                </a:effectLst>
              </a:defRPr>
            </a:pPr>
            <a:r>
              <a:rPr lang="en-AU" dirty="0"/>
              <a:t>Meat was not a part of the Lord’s preparation when He went to meet the devil in the wilderness.</a:t>
            </a:r>
          </a:p>
          <a:p>
            <a:pPr>
              <a:spcBef>
                <a:spcPts val="400"/>
              </a:spcBef>
              <a:buChar char="•"/>
              <a:defRPr sz="2000">
                <a:effectLst>
                  <a:outerShdw blurRad="12700" dist="25400" dir="2700000" rotWithShape="0">
                    <a:srgbClr val="09213B"/>
                  </a:outerShdw>
                </a:effectLst>
              </a:defRPr>
            </a:pPr>
            <a:r>
              <a:rPr lang="en-AU" dirty="0"/>
              <a:t>“And Jesus being full of the Holy Ghost returned from Jordan, and was led by the Spirit into the wilderness, Being forty days tempted of the devil. And in those days he did eat nothing: and when they were ended, he afterward hungered.” Luke 4:1</a:t>
            </a:r>
            <a:endParaRPr lang="en-US" dirty="0"/>
          </a:p>
        </p:txBody>
      </p:sp>
    </p:spTree>
    <p:extLst>
      <p:ext uri="{BB962C8B-B14F-4D97-AF65-F5344CB8AC3E}">
        <p14:creationId xmlns:p14="http://schemas.microsoft.com/office/powerpoint/2010/main" val="2630543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Vegetarian athletes outperform </a:t>
            </a:r>
            <a:r>
              <a:rPr lang="en-US" dirty="0" err="1"/>
              <a:t>omnivors</a:t>
            </a:r>
            <a:r>
              <a:rPr lang="en-US" dirty="0"/>
              <a:t>.</a:t>
            </a:r>
          </a:p>
        </p:txBody>
      </p:sp>
    </p:spTree>
    <p:extLst>
      <p:ext uri="{BB962C8B-B14F-4D97-AF65-F5344CB8AC3E}">
        <p14:creationId xmlns:p14="http://schemas.microsoft.com/office/powerpoint/2010/main" val="811991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thebeet.com</a:t>
            </a:r>
            <a:r>
              <a:rPr lang="en-US" dirty="0"/>
              <a:t>/shocking-new-study-vegans-outperform-omnivores-in-endurance-tests/</a:t>
            </a:r>
          </a:p>
          <a:p>
            <a:r>
              <a:rPr lang="en-US" dirty="0"/>
              <a:t>https://</a:t>
            </a:r>
            <a:r>
              <a:rPr lang="en-US" dirty="0" err="1"/>
              <a:t>www.nature.com</a:t>
            </a:r>
            <a:r>
              <a:rPr lang="en-US" dirty="0"/>
              <a:t>/articles/s41430-020-0639-y.epdf?sharing_token=D9SBYN1HizoIVSfkunG7hNRgN0jAjWel9jnR3ZoTv0PzfXFnOmSoB5kzvAVZ_kajSh9SqZVuxkda6aKQvgx3AufxdPmjB0OnPqjOA3Xdadxkd7Wa9Znfd-ok9Ss69awvGTwTIAbYa3oS0o5iUSdpsfiIMPZREfAnEo1tt3nS508%3D</a:t>
            </a:r>
          </a:p>
          <a:p>
            <a:r>
              <a:rPr lang="en-US" dirty="0"/>
              <a:t>Boutros GH, Landry-Duval MA, Garzon M, Karelis AD. Is a vegan diet detrimental to endurance and muscle strength? </a:t>
            </a:r>
            <a:r>
              <a:rPr lang="en-US" dirty="0" err="1"/>
              <a:t>Eur</a:t>
            </a:r>
            <a:r>
              <a:rPr lang="en-US" dirty="0"/>
              <a:t> J </a:t>
            </a:r>
            <a:r>
              <a:rPr lang="en-US" dirty="0" err="1"/>
              <a:t>Clin</a:t>
            </a:r>
            <a:r>
              <a:rPr lang="en-US" dirty="0"/>
              <a:t> </a:t>
            </a:r>
            <a:r>
              <a:rPr lang="en-US" dirty="0" err="1"/>
              <a:t>Nutr</a:t>
            </a:r>
            <a:r>
              <a:rPr lang="en-US" dirty="0"/>
              <a:t>. 2020 Nov;74(11):1550-1555. </a:t>
            </a:r>
            <a:r>
              <a:rPr lang="en-US" dirty="0" err="1"/>
              <a:t>doi</a:t>
            </a:r>
            <a:r>
              <a:rPr lang="en-US" dirty="0"/>
              <a:t>: 10.1038/s41430-020-0639-y. </a:t>
            </a:r>
            <a:r>
              <a:rPr lang="en-US" dirty="0" err="1"/>
              <a:t>Epub</a:t>
            </a:r>
            <a:r>
              <a:rPr lang="en-US" dirty="0"/>
              <a:t> 2020 Apr 24. </a:t>
            </a:r>
            <a:r>
              <a:rPr lang="en-US" dirty="0" err="1"/>
              <a:t>PMID</a:t>
            </a:r>
            <a:r>
              <a:rPr lang="en-US" dirty="0"/>
              <a:t>: 32332862.</a:t>
            </a:r>
          </a:p>
        </p:txBody>
      </p:sp>
    </p:spTree>
    <p:extLst>
      <p:ext uri="{BB962C8B-B14F-4D97-AF65-F5344CB8AC3E}">
        <p14:creationId xmlns:p14="http://schemas.microsoft.com/office/powerpoint/2010/main" val="280612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Dress and keep it!</a:t>
            </a:r>
          </a:p>
        </p:txBody>
      </p:sp>
    </p:spTree>
    <p:extLst>
      <p:ext uri="{BB962C8B-B14F-4D97-AF65-F5344CB8AC3E}">
        <p14:creationId xmlns:p14="http://schemas.microsoft.com/office/powerpoint/2010/main" val="1868253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6410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9AC2E3CB-F2DD-984D-A507-CE0E621217C2}"/>
              </a:ext>
            </a:extLst>
          </p:cNvPr>
          <p:cNvSpPr>
            <a:spLocks noGrp="1" noRot="1" noChangeAspect="1" noChangeArrowheads="1" noTextEdit="1"/>
          </p:cNvSpPr>
          <p:nvPr>
            <p:ph type="sldImg"/>
          </p:nvPr>
        </p:nvSpPr>
        <p:spPr>
          <a:solidFill>
            <a:srgbClr val="FFFFFF"/>
          </a:solidFill>
          <a:ln/>
        </p:spPr>
      </p:sp>
      <p:sp>
        <p:nvSpPr>
          <p:cNvPr id="74754" name="Rectangle 3">
            <a:extLst>
              <a:ext uri="{FF2B5EF4-FFF2-40B4-BE49-F238E27FC236}">
                <a16:creationId xmlns:a16="http://schemas.microsoft.com/office/drawing/2014/main" id="{6719683C-722B-904A-82FC-A299B18EE7D8}"/>
              </a:ext>
            </a:extLst>
          </p:cNvPr>
          <p:cNvSpPr>
            <a:spLocks noGrp="1" noChangeArrowheads="1"/>
          </p:cNvSpPr>
          <p:nvPr>
            <p:ph type="body" idx="1"/>
          </p:nvPr>
        </p:nvSpPr>
        <p:spPr>
          <a:solidFill>
            <a:srgbClr val="FFFFFF"/>
          </a:solidFill>
          <a:ln>
            <a:solidFill>
              <a:srgbClr val="000000"/>
            </a:solidFill>
          </a:ln>
        </p:spPr>
        <p:txBody>
          <a:bodyPr/>
          <a:lstStyle/>
          <a:p>
            <a:r>
              <a:rPr lang="en-US" altLang="en-US">
                <a:solidFill>
                  <a:srgbClr val="000000"/>
                </a:solidFill>
                <a:ea typeface="ＭＳ Ｐゴシック" panose="020B0600070205080204" pitchFamily="34" charset="-128"/>
              </a:rPr>
              <a:t>South Med J. 1985 Jul;78(7):841-4.</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Effects of a raw food diet on hypertension and obesity.</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 </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Douglass JM, Rasgon IM, Fleiss PM, Schmidt RD, Peters SN, Abelmann EA.</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Abstract</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 </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We examined responses to cooked and uncooked food in 32 outpatients with essential hypertension; 28 were also overweight. By varying cooked and uncooked food percentages and salt intake, patients acted as their own control subjects in this unblinded study. After a mean duration of 6.7 months, average intake of uncooked food comprised 62% of calories ingested. Mean weight loss was 3.8 kg and mean diastolic pressure reduction 17.8 mm Hg, both statistically significant (P less than .00001). Eighty percent of those who smoked or drank alcohol abstained spontaneously.</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 </a:t>
            </a:r>
            <a:endParaRPr lang="en-US" altLang="en-US">
              <a:ea typeface="ＭＳ Ｐゴシック" panose="020B0600070205080204" pitchFamily="34" charset="-128"/>
              <a:cs typeface="Arial" panose="020B0604020202020204" pitchFamily="34" charset="0"/>
            </a:endParaRPr>
          </a:p>
          <a:p>
            <a:r>
              <a:rPr lang="en-US" altLang="en-US">
                <a:solidFill>
                  <a:srgbClr val="000000"/>
                </a:solidFill>
                <a:ea typeface="ＭＳ Ｐゴシック" panose="020B0600070205080204" pitchFamily="34" charset="-128"/>
              </a:rPr>
              <a:t>PMID: 4012382 [PubMed - indexed for MEDLINE]</a:t>
            </a:r>
            <a:endParaRPr lang="en-US" altLang="en-US">
              <a:ea typeface="ＭＳ Ｐゴシック" panose="020B0600070205080204" pitchFamily="34" charset="-128"/>
              <a:cs typeface="Arial" panose="020B0604020202020204" pitchFamily="34" charset="0"/>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80273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the flesh of dead animals has an injurious effect upon spirituality. When meat is made the staple article of food, the higher faculties are overborne by the lower passions. These things are an offense to God and are the cause of a decline in spiritual life.--Lt 69, 1896.  </a:t>
            </a:r>
            <a:r>
              <a:rPr lang="en-US"/>
              <a:t>{2MCP 407.3}</a:t>
            </a:r>
          </a:p>
        </p:txBody>
      </p:sp>
    </p:spTree>
    <p:extLst>
      <p:ext uri="{BB962C8B-B14F-4D97-AF65-F5344CB8AC3E}">
        <p14:creationId xmlns:p14="http://schemas.microsoft.com/office/powerpoint/2010/main" val="3679354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want to be honored guests at the marriage supper of the Lamb?</a:t>
            </a:r>
          </a:p>
          <a:p>
            <a:r>
              <a:rPr lang="en-US" dirty="0"/>
              <a:t>How many want to be faithfully preparing now to enjoy Heaven’s menu? </a:t>
            </a:r>
          </a:p>
        </p:txBody>
      </p:sp>
    </p:spTree>
    <p:extLst>
      <p:ext uri="{BB962C8B-B14F-4D97-AF65-F5344CB8AC3E}">
        <p14:creationId xmlns:p14="http://schemas.microsoft.com/office/powerpoint/2010/main" val="209937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51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effectLst/>
              <a:latin typeface="+mj-lt"/>
              <a:ea typeface="+mj-ea"/>
              <a:cs typeface="+mj-cs"/>
              <a:sym typeface="Calibri"/>
            </a:endParaRPr>
          </a:p>
        </p:txBody>
      </p:sp>
    </p:spTree>
    <p:extLst>
      <p:ext uri="{BB962C8B-B14F-4D97-AF65-F5344CB8AC3E}">
        <p14:creationId xmlns:p14="http://schemas.microsoft.com/office/powerpoint/2010/main" val="976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effectLst/>
              <a:latin typeface="+mj-lt"/>
              <a:ea typeface="+mj-ea"/>
              <a:cs typeface="+mj-cs"/>
              <a:sym typeface="Calibri"/>
            </a:endParaRPr>
          </a:p>
        </p:txBody>
      </p:sp>
    </p:spTree>
    <p:extLst>
      <p:ext uri="{BB962C8B-B14F-4D97-AF65-F5344CB8AC3E}">
        <p14:creationId xmlns:p14="http://schemas.microsoft.com/office/powerpoint/2010/main" val="280708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God led the children of Israel out of Egypt, it was His purpose to establish them in the land of Canaan a pure, happy, healthy as well as righteous, people. Let us look at the means by which He would accomplish this. He subjected them to a course of discipline, which, had it been cheerfully followed, would have resulted in good, both to themselves and to their posterity. He removed flesh food from them in a great measure. He had granted them flesh in answer to their clamors, just before reaching Sinai, but it was furnished for only one day. God might have provided flesh as easily as manna, but a restriction was placed upon the people for their good. It was His purpose to supply them with food better suited to their wants than the feverish diet to which many of them had been accustomed in Egypt. The perverted appetite was to be brought into a more healthy state, that they might enjoy the food given to Adam and Eve in Eden. Ms59-1890.2</a:t>
            </a:r>
          </a:p>
          <a:p>
            <a:endParaRPr lang="en-US" dirty="0"/>
          </a:p>
          <a:p>
            <a:r>
              <a:rPr lang="en-US" dirty="0"/>
              <a:t>Had they been willing to deny appetite in obedience to His restrictions, feebleness and disease would have been unknown among them. Their descendants would have possessed physical and mental strength. They would have had clear perceptions of truth and duty, keen discrimination, and sound judgment. But they were unwilling to submit to God’s requirements, and they failed to reach the standard He had set for them and to receive the blessings that might have been theirs. They murmured at God’s restrictions, and lusted after the flesh-pots of Egypt. God let them have flesh, but it proved a curse to them. “With many of them God was not well pleased, for they were overthrown in the wilderness.” 1 Corinthians 10:5. Ms59-1890.3</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0224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US" sz="1200" dirty="0"/>
              <a:t>Adolescent behavior is significantly better on a fresh fruit and vegetable diet than on a meat diet.</a:t>
            </a:r>
          </a:p>
          <a:p>
            <a:endParaRPr lang="en-US" dirty="0"/>
          </a:p>
        </p:txBody>
      </p:sp>
    </p:spTree>
    <p:extLst>
      <p:ext uri="{BB962C8B-B14F-4D97-AF65-F5344CB8AC3E}">
        <p14:creationId xmlns:p14="http://schemas.microsoft.com/office/powerpoint/2010/main" val="409878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AU" dirty="0"/>
              <a:t>I’m not making this up, and this is the Bible!</a:t>
            </a:r>
          </a:p>
          <a:p>
            <a:r>
              <a:rPr lang="en-US" dirty="0"/>
              <a:t>malnourished emaciated soul</a:t>
            </a:r>
          </a:p>
        </p:txBody>
      </p:sp>
    </p:spTree>
    <p:extLst>
      <p:ext uri="{BB962C8B-B14F-4D97-AF65-F5344CB8AC3E}">
        <p14:creationId xmlns:p14="http://schemas.microsoft.com/office/powerpoint/2010/main" val="256789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lvl1pPr>
              <a:defRPr>
                <a:effectLst>
                  <a:outerShdw blurRad="12700" dist="25400" dir="2700000" rotWithShape="0">
                    <a:srgbClr val="09213B"/>
                  </a:outerShdw>
                </a:effectLst>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lvl1pPr>
              <a:defRPr>
                <a:effectLst>
                  <a:outerShdw blurRad="12700" dist="25400" dir="2700000" rotWithShape="0">
                    <a:srgbClr val="09213B"/>
                  </a:outerShdw>
                </a:effectLst>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rgbClr val="008080"/>
        </a:solidFill>
        <a:effectLst/>
      </p:bgPr>
    </p:bg>
    <p:spTree>
      <p:nvGrpSpPr>
        <p:cNvPr id="1" name=""/>
        <p:cNvGrpSpPr/>
        <p:nvPr/>
      </p:nvGrpSpPr>
      <p:grpSpPr>
        <a:xfrm>
          <a:off x="0" y="0"/>
          <a:ext cx="0" cy="0"/>
          <a:chOff x="0" y="0"/>
          <a:chExt cx="0" cy="0"/>
        </a:xfrm>
      </p:grpSpPr>
      <p:sp>
        <p:nvSpPr>
          <p:cNvPr id="34" name="Slide Number"/>
          <p:cNvSpPr txBox="1">
            <a:spLocks noGrp="1"/>
          </p:cNvSpPr>
          <p:nvPr>
            <p:ph type="sldNum" sz="quarter" idx="2"/>
          </p:nvPr>
        </p:nvSpPr>
        <p:spPr>
          <a:xfrm>
            <a:off x="8384892" y="6245225"/>
            <a:ext cx="301909" cy="307340"/>
          </a:xfrm>
          <a:prstGeom prst="rect">
            <a:avLst/>
          </a:prstGeom>
        </p:spPr>
        <p:txBody>
          <a:bodyPr anchor="t"/>
          <a:lstStyle>
            <a:lvl1pPr>
              <a:defRPr sz="1400">
                <a:latin typeface="Quartera"/>
                <a:ea typeface="Quartera"/>
                <a:cs typeface="Quartera"/>
                <a:sym typeface="Quartera"/>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xfrm>
            <a:off x="8156292" y="6439001"/>
            <a:ext cx="301909" cy="288825"/>
          </a:xfrm>
          <a:prstGeom prst="rect">
            <a:avLst/>
          </a:prstGeom>
          <a:effectLst>
            <a:outerShdw blurRad="63500" dist="35921" dir="2700000" rotWithShape="0">
              <a:srgbClr val="808080">
                <a:alpha val="74996"/>
              </a:srgbClr>
            </a:outerShdw>
          </a:effectLst>
        </p:spPr>
        <p:txBody>
          <a:bodyPr anchor="b"/>
          <a:lstStyle>
            <a:lvl1pPr>
              <a:defRPr sz="1400">
                <a:solidFill>
                  <a:srgbClr val="FFF600"/>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1B34FF-8153-3A47-975D-AC848C9647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E5DB6F-8D60-3E46-A60A-EC3B31AA6F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FC54A4-C135-9547-B9F1-4A01102CEC98}"/>
              </a:ext>
            </a:extLst>
          </p:cNvPr>
          <p:cNvSpPr>
            <a:spLocks noGrp="1" noChangeArrowheads="1"/>
          </p:cNvSpPr>
          <p:nvPr>
            <p:ph type="sldNum" sz="quarter" idx="12"/>
          </p:nvPr>
        </p:nvSpPr>
        <p:spPr>
          <a:ln/>
        </p:spPr>
        <p:txBody>
          <a:bodyPr/>
          <a:lstStyle>
            <a:lvl1pPr>
              <a:defRPr/>
            </a:lvl1pPr>
          </a:lstStyle>
          <a:p>
            <a:pPr>
              <a:defRPr/>
            </a:pPr>
            <a:fld id="{93665A81-B8A2-B04B-97EF-D8DF9FCF7E8A}" type="slidenum">
              <a:rPr lang="en-US" altLang="en-US"/>
              <a:pPr>
                <a:defRPr/>
              </a:pPr>
              <a:t>‹#›</a:t>
            </a:fld>
            <a:endParaRPr lang="en-US" altLang="en-US" dirty="0"/>
          </a:p>
        </p:txBody>
      </p:sp>
    </p:spTree>
    <p:extLst>
      <p:ext uri="{BB962C8B-B14F-4D97-AF65-F5344CB8AC3E}">
        <p14:creationId xmlns:p14="http://schemas.microsoft.com/office/powerpoint/2010/main" val="99489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DB0C10F-22AF-9148-9A80-D007499497E3}"/>
              </a:ext>
            </a:extLst>
          </p:cNvPr>
          <p:cNvSpPr>
            <a:spLocks noGrp="1"/>
          </p:cNvSpPr>
          <p:nvPr>
            <p:ph type="dt" sz="half" idx="10"/>
          </p:nvPr>
        </p:nvSpPr>
        <p:spPr/>
        <p:txBody>
          <a:bodyPr/>
          <a:lstStyle>
            <a:lvl1pPr>
              <a:defRPr/>
            </a:lvl1pPr>
          </a:lstStyle>
          <a:p>
            <a:pPr>
              <a:defRPr/>
            </a:pPr>
            <a:fld id="{4315BD5D-478A-9541-B508-EC85DD77B99B}" type="datetime1">
              <a:rPr lang="en-US" altLang="en-US"/>
              <a:pPr>
                <a:defRPr/>
              </a:pPr>
              <a:t>12/29/25</a:t>
            </a:fld>
            <a:endParaRPr lang="en-US" altLang="en-US"/>
          </a:p>
        </p:txBody>
      </p:sp>
      <p:sp>
        <p:nvSpPr>
          <p:cNvPr id="5" name="Footer Placeholder 4">
            <a:extLst>
              <a:ext uri="{FF2B5EF4-FFF2-40B4-BE49-F238E27FC236}">
                <a16:creationId xmlns:a16="http://schemas.microsoft.com/office/drawing/2014/main" id="{251DFED1-5B4F-F646-A7B5-EE85083C90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5F3AC8-512D-4247-A5C3-EDB02542C968}"/>
              </a:ext>
            </a:extLst>
          </p:cNvPr>
          <p:cNvSpPr>
            <a:spLocks noGrp="1"/>
          </p:cNvSpPr>
          <p:nvPr>
            <p:ph type="sldNum" sz="quarter" idx="12"/>
          </p:nvPr>
        </p:nvSpPr>
        <p:spPr/>
        <p:txBody>
          <a:bodyPr/>
          <a:lstStyle>
            <a:lvl1pPr>
              <a:defRPr/>
            </a:lvl1pPr>
          </a:lstStyle>
          <a:p>
            <a:pPr>
              <a:defRPr/>
            </a:pPr>
            <a:fld id="{3BA42B4D-FAD0-FA4B-8B8A-2CBFA2A9FF95}" type="slidenum">
              <a:rPr lang="en-US" altLang="en-US"/>
              <a:pPr>
                <a:defRPr/>
              </a:pPr>
              <a:t>‹#›</a:t>
            </a:fld>
            <a:endParaRPr lang="en-US" altLang="en-US"/>
          </a:p>
        </p:txBody>
      </p:sp>
    </p:spTree>
    <p:extLst>
      <p:ext uri="{BB962C8B-B14F-4D97-AF65-F5344CB8AC3E}">
        <p14:creationId xmlns:p14="http://schemas.microsoft.com/office/powerpoint/2010/main" val="68048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26270A-13FB-C340-ABD7-A8C8B9D2D8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168044-AE16-0844-ABE2-6F7A8166B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2C3F88-3A51-0D43-AF09-2143966EBCF9}"/>
              </a:ext>
            </a:extLst>
          </p:cNvPr>
          <p:cNvSpPr>
            <a:spLocks noGrp="1" noChangeArrowheads="1"/>
          </p:cNvSpPr>
          <p:nvPr>
            <p:ph type="sldNum" sz="quarter" idx="12"/>
          </p:nvPr>
        </p:nvSpPr>
        <p:spPr>
          <a:ln/>
        </p:spPr>
        <p:txBody>
          <a:bodyPr/>
          <a:lstStyle>
            <a:lvl1pPr>
              <a:defRPr/>
            </a:lvl1pPr>
          </a:lstStyle>
          <a:p>
            <a:fld id="{6B305006-D828-6842-9AB2-705353D58B4D}" type="slidenum">
              <a:rPr lang="en-US" altLang="en-US"/>
              <a:pPr/>
              <a:t>‹#›</a:t>
            </a:fld>
            <a:endParaRPr lang="en-US" altLang="en-US"/>
          </a:p>
        </p:txBody>
      </p:sp>
    </p:spTree>
    <p:extLst>
      <p:ext uri="{BB962C8B-B14F-4D97-AF65-F5344CB8AC3E}">
        <p14:creationId xmlns:p14="http://schemas.microsoft.com/office/powerpoint/2010/main" val="331480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16270" y="6404292"/>
            <a:ext cx="270531" cy="26924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1pPr>
      <a:lvl2pPr marL="0" marR="0" indent="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2pPr>
      <a:lvl3pPr marL="0" marR="0" indent="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3pPr>
      <a:lvl4pPr marL="0" marR="0" indent="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4pPr>
      <a:lvl5pPr marL="0" marR="0" indent="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5pPr>
      <a:lvl6pPr marL="0" marR="0" indent="45720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6pPr>
      <a:lvl7pPr marL="0" marR="0" indent="91440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7pPr>
      <a:lvl8pPr marL="0" marR="0" indent="137160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8pPr>
      <a:lvl9pPr marL="0" marR="0" indent="1828800" algn="ctr" defTabSz="457200" latinLnBrk="0">
        <a:lnSpc>
          <a:spcPct val="100000"/>
        </a:lnSpc>
        <a:spcBef>
          <a:spcPts val="0"/>
        </a:spcBef>
        <a:spcAft>
          <a:spcPts val="0"/>
        </a:spcAft>
        <a:buClrTx/>
        <a:buSzTx/>
        <a:buFontTx/>
        <a:buNone/>
        <a:tabLst/>
        <a:defRPr sz="44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9pPr>
    </p:titleStyle>
    <p:bodyStyle>
      <a:lvl1pPr marL="342900" marR="0" indent="-3429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1pPr>
      <a:lvl2pPr marL="783771" marR="0" indent="-326571"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2pPr>
      <a:lvl3pPr marL="1219200" marR="0" indent="-3048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3pPr>
      <a:lvl4pPr marL="17373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4pPr>
      <a:lvl5pPr marL="22352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5pPr>
      <a:lvl6pPr marL="26924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6pPr>
      <a:lvl7pPr marL="31496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7pPr>
      <a:lvl8pPr marL="36068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8pPr>
      <a:lvl9pPr marL="40640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26">
            <a:extLst>
              <a:ext uri="{FF2B5EF4-FFF2-40B4-BE49-F238E27FC236}">
                <a16:creationId xmlns:a16="http://schemas.microsoft.com/office/drawing/2014/main" id="{70CF3EE2-6EDF-C249-A9A4-168B1386141D}"/>
              </a:ext>
            </a:extLst>
          </p:cNvPr>
          <p:cNvSpPr>
            <a:spLocks noGrp="1"/>
          </p:cNvSpPr>
          <p:nvPr>
            <p:ph type="ctrTitle"/>
          </p:nvPr>
        </p:nvSpPr>
        <p:spPr>
          <a:xfrm>
            <a:off x="685800" y="2286000"/>
            <a:ext cx="7772400" cy="1143000"/>
          </a:xfrm>
        </p:spPr>
        <p:txBody>
          <a:bodyPr/>
          <a:lstStyle/>
          <a:p>
            <a:endParaRPr lang="en-US" altLang="en-US">
              <a:latin typeface="Arial" panose="020B0604020202020204" pitchFamily="34" charset="0"/>
              <a:ea typeface="ＭＳ Ｐゴシック" panose="020B0600070205080204" pitchFamily="34" charset="-128"/>
            </a:endParaRPr>
          </a:p>
        </p:txBody>
      </p:sp>
      <p:sp>
        <p:nvSpPr>
          <p:cNvPr id="7171" name="Rectangle 1027">
            <a:extLst>
              <a:ext uri="{FF2B5EF4-FFF2-40B4-BE49-F238E27FC236}">
                <a16:creationId xmlns:a16="http://schemas.microsoft.com/office/drawing/2014/main" id="{187CF829-AD0E-344F-B3CD-986CCD05D7E5}"/>
              </a:ext>
            </a:extLst>
          </p:cNvPr>
          <p:cNvSpPr>
            <a:spLocks noGrp="1" noChangeArrowheads="1"/>
          </p:cNvSpPr>
          <p:nvPr>
            <p:ph type="subTitle" idx="1"/>
          </p:nvPr>
        </p:nvSpPr>
        <p:spPr/>
        <p:txBody>
          <a:bodyPr/>
          <a:lstStyle/>
          <a:p>
            <a:pPr>
              <a:buFont typeface="Arial" pitchFamily="-107" charset="0"/>
              <a:buNone/>
              <a:defRPr/>
            </a:pPr>
            <a:endParaRPr lang="en-US">
              <a:latin typeface="Arial" pitchFamily="-107" charset="0"/>
            </a:endParaRPr>
          </a:p>
        </p:txBody>
      </p:sp>
      <p:pic>
        <p:nvPicPr>
          <p:cNvPr id="5" name="Picture 4">
            <a:extLst>
              <a:ext uri="{FF2B5EF4-FFF2-40B4-BE49-F238E27FC236}">
                <a16:creationId xmlns:a16="http://schemas.microsoft.com/office/drawing/2014/main" id="{EAB7E9C7-86A6-9845-932C-7131AB04F7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450285" cy="6858000"/>
          </a:xfrm>
          <a:prstGeom prst="rect">
            <a:avLst/>
          </a:prstGeom>
        </p:spPr>
      </p:pic>
    </p:spTree>
    <p:extLst>
      <p:ext uri="{BB962C8B-B14F-4D97-AF65-F5344CB8AC3E}">
        <p14:creationId xmlns:p14="http://schemas.microsoft.com/office/powerpoint/2010/main" val="3875378369"/>
      </p:ext>
    </p:extLst>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4degrees-AgapeFeast_D.jpg" descr="4degrees-AgapeFeast_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75" name="Rectangle"/>
          <p:cNvSpPr/>
          <p:nvPr/>
        </p:nvSpPr>
        <p:spPr>
          <a:xfrm>
            <a:off x="14287" y="14287"/>
            <a:ext cx="9144001" cy="6858001"/>
          </a:xfrm>
          <a:prstGeom prst="rect">
            <a:avLst/>
          </a:prstGeom>
          <a:solidFill>
            <a:srgbClr val="FFFFFF"/>
          </a:solidFill>
          <a:ln>
            <a:solidFill>
              <a:srgbClr val="FFFFFF"/>
            </a:solidFill>
          </a:ln>
        </p:spPr>
        <p:txBody>
          <a:bodyPr lIns="45719" rIns="45719" anchor="ctr"/>
          <a:lstStyle/>
          <a:p>
            <a:pPr>
              <a:defRPr sz="1800">
                <a:solidFill>
                  <a:srgbClr val="FFFFFF"/>
                </a:solidFill>
                <a:latin typeface="Candara"/>
                <a:ea typeface="Candara"/>
                <a:cs typeface="Candara"/>
                <a:sym typeface="Candara"/>
              </a:defRPr>
            </a:pPr>
            <a:endParaRPr/>
          </a:p>
        </p:txBody>
      </p:sp>
      <p:pic>
        <p:nvPicPr>
          <p:cNvPr id="76" name="7555093" descr="755509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7087" y="3255962"/>
            <a:ext cx="7543801" cy="4911726"/>
          </a:xfrm>
          <a:prstGeom prst="rect">
            <a:avLst/>
          </a:prstGeom>
          <a:ln w="12700">
            <a:miter lim="400000"/>
          </a:ln>
        </p:spPr>
      </p:pic>
      <p:pic>
        <p:nvPicPr>
          <p:cNvPr id="77" name="cancer border" descr="cancer bord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 y="14287"/>
            <a:ext cx="9144001" cy="6858001"/>
          </a:xfrm>
          <a:prstGeom prst="rect">
            <a:avLst/>
          </a:prstGeom>
          <a:ln w="12700">
            <a:miter lim="400000"/>
          </a:ln>
        </p:spPr>
      </p:pic>
      <p:sp>
        <p:nvSpPr>
          <p:cNvPr id="79" name="“But with many of them God was not well pleased: for they were overthrown in the wilderness.…"/>
          <p:cNvSpPr txBox="1">
            <a:spLocks noGrp="1"/>
          </p:cNvSpPr>
          <p:nvPr>
            <p:ph type="body" sz="half" idx="4294967295"/>
          </p:nvPr>
        </p:nvSpPr>
        <p:spPr>
          <a:xfrm>
            <a:off x="287867" y="186266"/>
            <a:ext cx="5335587" cy="5822951"/>
          </a:xfrm>
          <a:prstGeom prst="rect">
            <a:avLst/>
          </a:prstGeom>
        </p:spPr>
        <p:txBody>
          <a:bodyPr>
            <a:noAutofit/>
          </a:bodyPr>
          <a:lstStyle/>
          <a:p>
            <a:pPr marL="0" indent="0">
              <a:spcBef>
                <a:spcPts val="500"/>
              </a:spcBef>
              <a:buNone/>
              <a:defRPr sz="2200">
                <a:solidFill>
                  <a:srgbClr val="600000"/>
                </a:solidFill>
                <a:effectLst>
                  <a:outerShdw blurRad="12700" dist="25400" dir="2700000" rotWithShape="0">
                    <a:srgbClr val="FFFFFF"/>
                  </a:outerShdw>
                </a:effectLst>
              </a:defRPr>
            </a:pPr>
            <a:r>
              <a:rPr sz="2800" dirty="0"/>
              <a:t>“But with many of them God was not well pleased: </a:t>
            </a:r>
            <a:r>
              <a:rPr sz="2800" u="sng" dirty="0"/>
              <a:t>for they were </a:t>
            </a:r>
            <a:r>
              <a:rPr sz="3600" b="1" u="sng" dirty="0"/>
              <a:t>overthrown</a:t>
            </a:r>
            <a:r>
              <a:rPr sz="2800" u="sng" dirty="0"/>
              <a:t> in the wilderness</a:t>
            </a:r>
            <a:r>
              <a:rPr sz="2800" dirty="0"/>
              <a:t>. </a:t>
            </a:r>
          </a:p>
          <a:p>
            <a:pPr marL="0" indent="0">
              <a:spcBef>
                <a:spcPts val="500"/>
              </a:spcBef>
              <a:buNone/>
              <a:defRPr sz="2200">
                <a:solidFill>
                  <a:srgbClr val="600000"/>
                </a:solidFill>
                <a:effectLst>
                  <a:outerShdw blurRad="12700" dist="25400" dir="2700000" rotWithShape="0">
                    <a:srgbClr val="FFFFFF"/>
                  </a:outerShdw>
                </a:effectLst>
              </a:defRPr>
            </a:pPr>
            <a:r>
              <a:rPr sz="2800" dirty="0"/>
              <a:t>Now these things were our examples, to the intent </a:t>
            </a:r>
            <a:r>
              <a:rPr sz="2800" u="sng" dirty="0"/>
              <a:t>we should not </a:t>
            </a:r>
            <a:r>
              <a:rPr sz="3600" b="1" u="sng" dirty="0"/>
              <a:t>lust</a:t>
            </a:r>
            <a:r>
              <a:rPr sz="2800" b="1" u="sng" dirty="0"/>
              <a:t> </a:t>
            </a:r>
            <a:r>
              <a:rPr sz="2800" u="sng" dirty="0"/>
              <a:t>after evil things</a:t>
            </a:r>
            <a:r>
              <a:rPr sz="2800" dirty="0"/>
              <a:t>, as they also </a:t>
            </a:r>
            <a:r>
              <a:rPr sz="3600" b="1" dirty="0"/>
              <a:t>lusted</a:t>
            </a:r>
            <a:r>
              <a:rPr sz="2800" dirty="0"/>
              <a:t>.” </a:t>
            </a:r>
          </a:p>
          <a:p>
            <a:pPr marL="0" indent="0">
              <a:spcBef>
                <a:spcPts val="500"/>
              </a:spcBef>
              <a:buNone/>
              <a:defRPr sz="2200">
                <a:solidFill>
                  <a:srgbClr val="600000"/>
                </a:solidFill>
                <a:effectLst>
                  <a:outerShdw blurRad="12700" dist="25400" dir="2700000" rotWithShape="0">
                    <a:srgbClr val="FFFFFF"/>
                  </a:outerShdw>
                </a:effectLst>
              </a:defRPr>
            </a:pPr>
            <a:r>
              <a:rPr sz="2800" dirty="0"/>
              <a:t>“Now all these things happened unto them for ensamples: and they are written for our admonition, </a:t>
            </a:r>
            <a:r>
              <a:rPr sz="2800" u="sng" dirty="0"/>
              <a:t>upon whom the </a:t>
            </a:r>
            <a:r>
              <a:rPr sz="2800" b="1" u="sng" dirty="0"/>
              <a:t>ends of the world are come</a:t>
            </a:r>
            <a:r>
              <a:rPr sz="2800" dirty="0"/>
              <a:t>.” 1 Corinthians 10:5,6,11.</a:t>
            </a:r>
          </a:p>
        </p:txBody>
      </p:sp>
    </p:spTree>
    <p:extLst>
      <p:ext uri="{BB962C8B-B14F-4D97-AF65-F5344CB8AC3E}">
        <p14:creationId xmlns:p14="http://schemas.microsoft.com/office/powerpoint/2010/main" val="1288159387"/>
      </p:ext>
    </p:extLst>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uiExpand="1" build="p" bldLvl="5"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41823287 copy.jpg" descr="41823287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37650" cy="6858000"/>
          </a:xfrm>
          <a:prstGeom prst="rect">
            <a:avLst/>
          </a:prstGeom>
          <a:ln w="12700">
            <a:miter lim="400000"/>
          </a:ln>
        </p:spPr>
      </p:pic>
      <p:sp>
        <p:nvSpPr>
          <p:cNvPr id="83" name="How well your brain functions determines how clear are your spiritual perceptions of God and His will.…"/>
          <p:cNvSpPr txBox="1">
            <a:spLocks noGrp="1"/>
          </p:cNvSpPr>
          <p:nvPr>
            <p:ph type="body" idx="4294967295"/>
          </p:nvPr>
        </p:nvSpPr>
        <p:spPr>
          <a:xfrm>
            <a:off x="3794579" y="1074738"/>
            <a:ext cx="5349421" cy="6218238"/>
          </a:xfrm>
          <a:prstGeom prst="rect">
            <a:avLst/>
          </a:prstGeom>
        </p:spPr>
        <p:txBody>
          <a:bodyPr>
            <a:normAutofit/>
          </a:bodyPr>
          <a:lstStyle/>
          <a:p>
            <a:pPr marL="0" indent="0">
              <a:lnSpc>
                <a:spcPct val="150000"/>
              </a:lnSpc>
              <a:spcBef>
                <a:spcPts val="600"/>
              </a:spcBef>
              <a:buNone/>
              <a:defRPr sz="2900">
                <a:solidFill>
                  <a:srgbClr val="FFFF00"/>
                </a:solidFill>
                <a:effectLst>
                  <a:outerShdw blurRad="50800" dist="25400" dir="2700000" rotWithShape="0">
                    <a:srgbClr val="000000"/>
                  </a:outerShdw>
                </a:effectLst>
              </a:defRPr>
            </a:pPr>
            <a:r>
              <a:rPr lang="en-US" dirty="0">
                <a:solidFill>
                  <a:schemeClr val="bg1"/>
                </a:solidFill>
              </a:rPr>
              <a:t>What does </a:t>
            </a:r>
            <a:r>
              <a:rPr lang="en-US" sz="6000" b="1" dirty="0">
                <a:solidFill>
                  <a:schemeClr val="bg1"/>
                </a:solidFill>
              </a:rPr>
              <a:t>science</a:t>
            </a:r>
            <a:r>
              <a:rPr lang="en-US" sz="4400" dirty="0">
                <a:solidFill>
                  <a:schemeClr val="bg1"/>
                </a:solidFill>
              </a:rPr>
              <a:t> </a:t>
            </a:r>
            <a:r>
              <a:rPr lang="en-US" dirty="0">
                <a:solidFill>
                  <a:schemeClr val="bg1"/>
                </a:solidFill>
              </a:rPr>
              <a:t>tell us about the effect of meat on critical brain function?</a:t>
            </a:r>
            <a:endParaRPr dirty="0">
              <a:solidFill>
                <a:schemeClr val="bg1"/>
              </a:solidFill>
            </a:endParaRPr>
          </a:p>
        </p:txBody>
      </p:sp>
      <p:sp>
        <p:nvSpPr>
          <p:cNvPr id="84" name="(J Nutr. 2016 Jan 6.) (J Child Psychol Psychiatry. 2014 Sep;55(9):1017-24.)"/>
          <p:cNvSpPr txBox="1"/>
          <p:nvPr/>
        </p:nvSpPr>
        <p:spPr>
          <a:xfrm>
            <a:off x="4732337" y="6192837"/>
            <a:ext cx="4411663" cy="7010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a:defRPr sz="2000">
                <a:latin typeface="Candara"/>
                <a:ea typeface="Candara"/>
                <a:cs typeface="Candara"/>
                <a:sym typeface="Candara"/>
              </a:defRPr>
            </a:lvl1pPr>
          </a:lstStyle>
          <a:p>
            <a:r>
              <a:t>(J Nutr. 2016 Jan 6.) (J Child Psychol Psychiatry. 2014 Sep;55(9):1017-24.)</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v="urn:schemas-microsoft-com:mac:vml">
      <mp:transition xmlns:mp="http://schemas.microsoft.com/office/mac/powerpoint/2008/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41823287 copy.jpg" descr="41823287 cop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37650" cy="6858000"/>
          </a:xfrm>
          <a:prstGeom prst="rect">
            <a:avLst/>
          </a:prstGeom>
          <a:ln w="12700">
            <a:miter lim="400000"/>
          </a:ln>
        </p:spPr>
      </p:pic>
      <p:sp>
        <p:nvSpPr>
          <p:cNvPr id="83" name="How well your brain functions determines how clear are your spiritual perceptions of God and His will.…"/>
          <p:cNvSpPr txBox="1">
            <a:spLocks noGrp="1"/>
          </p:cNvSpPr>
          <p:nvPr>
            <p:ph type="body" idx="4294967295"/>
          </p:nvPr>
        </p:nvSpPr>
        <p:spPr>
          <a:xfrm>
            <a:off x="3794579" y="1074738"/>
            <a:ext cx="5349421" cy="6218238"/>
          </a:xfrm>
          <a:prstGeom prst="rect">
            <a:avLst/>
          </a:prstGeom>
        </p:spPr>
        <p:txBody>
          <a:bodyPr>
            <a:normAutofit/>
          </a:bodyPr>
          <a:lstStyle/>
          <a:p>
            <a:pPr marL="0" indent="0">
              <a:lnSpc>
                <a:spcPct val="150000"/>
              </a:lnSpc>
              <a:spcBef>
                <a:spcPts val="600"/>
              </a:spcBef>
              <a:buNone/>
              <a:defRPr sz="2900">
                <a:solidFill>
                  <a:srgbClr val="FFFF00"/>
                </a:solidFill>
                <a:effectLst>
                  <a:outerShdw blurRad="50800" dist="25400" dir="2700000" rotWithShape="0">
                    <a:srgbClr val="000000"/>
                  </a:outerShdw>
                </a:effectLst>
              </a:defRPr>
            </a:pPr>
            <a:r>
              <a:rPr lang="en-US" dirty="0">
                <a:solidFill>
                  <a:schemeClr val="bg1"/>
                </a:solidFill>
              </a:rPr>
              <a:t>The </a:t>
            </a:r>
            <a:r>
              <a:rPr dirty="0">
                <a:solidFill>
                  <a:schemeClr val="bg1"/>
                </a:solidFill>
              </a:rPr>
              <a:t>western diet, </a:t>
            </a:r>
            <a:r>
              <a:rPr lang="en-US" dirty="0">
                <a:solidFill>
                  <a:schemeClr val="bg1"/>
                </a:solidFill>
              </a:rPr>
              <a:t>(</a:t>
            </a:r>
            <a:r>
              <a:rPr dirty="0">
                <a:solidFill>
                  <a:schemeClr val="bg1"/>
                </a:solidFill>
              </a:rPr>
              <a:t>red meat, potatoes with rich gravy, and butter</a:t>
            </a:r>
            <a:r>
              <a:rPr lang="en-US" dirty="0">
                <a:solidFill>
                  <a:schemeClr val="bg1"/>
                </a:solidFill>
              </a:rPr>
              <a:t>)</a:t>
            </a:r>
            <a:r>
              <a:rPr dirty="0">
                <a:solidFill>
                  <a:schemeClr val="bg1"/>
                </a:solidFill>
              </a:rPr>
              <a:t>, significantly limit</a:t>
            </a:r>
            <a:r>
              <a:rPr lang="en-US" dirty="0">
                <a:solidFill>
                  <a:schemeClr val="bg1"/>
                </a:solidFill>
              </a:rPr>
              <a:t> the</a:t>
            </a:r>
            <a:r>
              <a:rPr dirty="0">
                <a:solidFill>
                  <a:schemeClr val="bg1"/>
                </a:solidFill>
              </a:rPr>
              <a:t> </a:t>
            </a:r>
            <a:r>
              <a:rPr lang="en-AU" dirty="0">
                <a:solidFill>
                  <a:schemeClr val="bg1"/>
                </a:solidFill>
              </a:rPr>
              <a:t>function of your </a:t>
            </a:r>
            <a:r>
              <a:rPr lang="en-US" dirty="0">
                <a:solidFill>
                  <a:schemeClr val="bg1"/>
                </a:solidFill>
              </a:rPr>
              <a:t>God given </a:t>
            </a:r>
            <a:r>
              <a:rPr dirty="0">
                <a:solidFill>
                  <a:schemeClr val="bg1"/>
                </a:solidFill>
              </a:rPr>
              <a:t>brain. </a:t>
            </a:r>
          </a:p>
        </p:txBody>
      </p:sp>
      <p:sp>
        <p:nvSpPr>
          <p:cNvPr id="84" name="(J Nutr. 2016 Jan 6.) (J Child Psychol Psychiatry. 2014 Sep;55(9):1017-24.)"/>
          <p:cNvSpPr txBox="1"/>
          <p:nvPr/>
        </p:nvSpPr>
        <p:spPr>
          <a:xfrm>
            <a:off x="4732337" y="6192837"/>
            <a:ext cx="4411663" cy="7010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a:defRPr sz="2000">
                <a:latin typeface="Candara"/>
                <a:ea typeface="Candara"/>
                <a:cs typeface="Candara"/>
                <a:sym typeface="Candara"/>
              </a:defRPr>
            </a:lvl1pPr>
          </a:lstStyle>
          <a:p>
            <a:r>
              <a:t>(J Nutr. 2016 Jan 6.) (J Child Psychol Psychiatry. 2014 Sep;55(9):1017-24.)</a:t>
            </a:r>
          </a:p>
        </p:txBody>
      </p:sp>
    </p:spTree>
    <p:extLst>
      <p:ext uri="{BB962C8B-B14F-4D97-AF65-F5344CB8AC3E}">
        <p14:creationId xmlns:p14="http://schemas.microsoft.com/office/powerpoint/2010/main" val="1463861585"/>
      </p:ext>
    </p:extLst>
  </p:cSld>
  <p:clrMapOvr>
    <a:masterClrMapping/>
  </p:clrMapOvr>
  <mc:AlternateContent xmlns:mc="http://schemas.openxmlformats.org/markup-compatibility/2006" xmlns:p14="http://schemas.microsoft.com/office/powerpoint/2010/main">
    <mc:Choice Requires="p14">
      <p:transition>
        <p:dissolve/>
      </p:transition>
    </mc:Choice>
    <mc:Fallback xmlns="" xmlns:mv="urn:schemas-microsoft-com:mac:vml">
      <mp:transition xmlns:mp="http://schemas.microsoft.com/office/mac/powerpoint/2008/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arent fight over teen c.jpg" descr="parent fight over teen 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106" name="(Prev Med. 2009 Aug;49(1):39-44.)"/>
          <p:cNvSpPr txBox="1"/>
          <p:nvPr/>
        </p:nvSpPr>
        <p:spPr>
          <a:xfrm>
            <a:off x="-1" y="6230937"/>
            <a:ext cx="9144002" cy="523220"/>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a:defRPr sz="2000">
                <a:solidFill>
                  <a:srgbClr val="222022"/>
                </a:solidFill>
                <a:latin typeface="Candara"/>
                <a:ea typeface="Candara"/>
                <a:cs typeface="Candara"/>
                <a:sym typeface="Candara"/>
              </a:defRPr>
            </a:lvl1pPr>
          </a:lstStyle>
          <a:p>
            <a:r>
              <a:rPr sz="2800" dirty="0"/>
              <a:t>(</a:t>
            </a:r>
            <a:r>
              <a:rPr sz="2800" dirty="0" err="1"/>
              <a:t>Prev</a:t>
            </a:r>
            <a:r>
              <a:rPr sz="2800" dirty="0"/>
              <a:t> Med. 2009 Aug;49(1):39-44.)</a:t>
            </a:r>
          </a:p>
        </p:txBody>
      </p:sp>
      <p:sp>
        <p:nvSpPr>
          <p:cNvPr id="2" name="TextBox 1">
            <a:extLst>
              <a:ext uri="{FF2B5EF4-FFF2-40B4-BE49-F238E27FC236}">
                <a16:creationId xmlns:a16="http://schemas.microsoft.com/office/drawing/2014/main" id="{2F1F1F4B-EF92-F742-A959-0F08EF07C834}"/>
              </a:ext>
            </a:extLst>
          </p:cNvPr>
          <p:cNvSpPr txBox="1"/>
          <p:nvPr/>
        </p:nvSpPr>
        <p:spPr>
          <a:xfrm>
            <a:off x="186267" y="203199"/>
            <a:ext cx="907075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Tahoma"/>
                <a:ea typeface="Tahoma"/>
                <a:cs typeface="Tahoma"/>
                <a:sym typeface="Tahoma"/>
              </a:rPr>
              <a:t>How does a </a:t>
            </a:r>
            <a:r>
              <a:rPr kumimoji="0" lang="en-US" sz="4000" b="1" i="0" u="none" strike="noStrike" cap="none" spc="0" normalizeH="0" baseline="0" dirty="0">
                <a:ln>
                  <a:noFill/>
                </a:ln>
                <a:solidFill>
                  <a:srgbClr val="000000"/>
                </a:solidFill>
                <a:effectLst/>
                <a:uFillTx/>
                <a:latin typeface="Tahoma"/>
                <a:ea typeface="Tahoma"/>
                <a:cs typeface="Tahoma"/>
                <a:sym typeface="Tahoma"/>
              </a:rPr>
              <a:t>meat</a:t>
            </a:r>
            <a:r>
              <a:rPr kumimoji="0" lang="en-US" sz="3600" b="0" i="0" u="none" strike="noStrike" cap="none" spc="0" normalizeH="0" baseline="0" dirty="0">
                <a:ln>
                  <a:noFill/>
                </a:ln>
                <a:solidFill>
                  <a:srgbClr val="000000"/>
                </a:solidFill>
                <a:effectLst/>
                <a:uFillTx/>
                <a:latin typeface="Tahoma"/>
                <a:ea typeface="Tahoma"/>
                <a:cs typeface="Tahoma"/>
                <a:sym typeface="Tahoma"/>
              </a:rPr>
              <a:t> diet affect </a:t>
            </a:r>
            <a:r>
              <a:rPr kumimoji="0" lang="en-US" sz="4000" b="1" i="0" u="none" strike="noStrike" cap="none" spc="0" normalizeH="0" baseline="0" dirty="0">
                <a:ln>
                  <a:noFill/>
                </a:ln>
                <a:solidFill>
                  <a:srgbClr val="000000"/>
                </a:solidFill>
                <a:effectLst/>
                <a:uFillTx/>
                <a:latin typeface="Tahoma"/>
                <a:ea typeface="Tahoma"/>
                <a:cs typeface="Tahoma"/>
                <a:sym typeface="Tahoma"/>
              </a:rPr>
              <a:t>teenagers</a:t>
            </a:r>
            <a:r>
              <a:rPr kumimoji="0" lang="en-US" sz="3600" b="0" i="0" u="none" strike="noStrike" cap="none" spc="0" normalizeH="0" baseline="0" dirty="0">
                <a:ln>
                  <a:noFill/>
                </a:ln>
                <a:solidFill>
                  <a:srgbClr val="000000"/>
                </a:solidFill>
                <a:effectLst/>
                <a:uFillTx/>
                <a:latin typeface="Tahoma"/>
                <a:ea typeface="Tahoma"/>
                <a:cs typeface="Tahoma"/>
                <a:sym typeface="Tahoma"/>
              </a:rPr>
              <a:t>?</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rayer.jpg" descr="pray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110" name="“But lusted exceedingly in the wilderness, and tempted God in the desert. And he gave them their request;…"/>
          <p:cNvSpPr txBox="1">
            <a:spLocks noGrp="1"/>
          </p:cNvSpPr>
          <p:nvPr>
            <p:ph type="body" sz="half" idx="4294967295"/>
          </p:nvPr>
        </p:nvSpPr>
        <p:spPr>
          <a:xfrm>
            <a:off x="0" y="1770062"/>
            <a:ext cx="5227638" cy="3932238"/>
          </a:xfrm>
          <a:prstGeom prst="rect">
            <a:avLst/>
          </a:prstGeom>
          <a:solidFill>
            <a:srgbClr val="713B0E">
              <a:alpha val="70195"/>
            </a:srgbClr>
          </a:solidFill>
        </p:spPr>
        <p:txBody>
          <a:bodyPr>
            <a:normAutofit fontScale="92500"/>
          </a:bodyPr>
          <a:lstStyle/>
          <a:p>
            <a:pPr marL="329184" indent="-329184" defTabSz="438911">
              <a:buChar char="•"/>
              <a:defRPr sz="3072">
                <a:effectLst>
                  <a:outerShdw blurRad="12192" dist="24384" dir="2700000" rotWithShape="0">
                    <a:srgbClr val="000000"/>
                  </a:outerShdw>
                </a:effectLst>
              </a:defRPr>
            </a:pPr>
            <a:r>
              <a:rPr dirty="0"/>
              <a:t>“But </a:t>
            </a:r>
            <a:r>
              <a:rPr sz="4000" b="1" dirty="0">
                <a:solidFill>
                  <a:srgbClr val="FFFF00"/>
                </a:solidFill>
              </a:rPr>
              <a:t>lusted</a:t>
            </a:r>
            <a:r>
              <a:rPr dirty="0">
                <a:solidFill>
                  <a:srgbClr val="FFFF00"/>
                </a:solidFill>
              </a:rPr>
              <a:t> </a:t>
            </a:r>
            <a:r>
              <a:rPr dirty="0"/>
              <a:t>exceedingly in the wilderness, and tempted God in the desert. And he gave them their request; </a:t>
            </a:r>
          </a:p>
          <a:p>
            <a:pPr marL="329184" indent="-329184" defTabSz="438911">
              <a:buChar char="•"/>
              <a:defRPr sz="3072">
                <a:effectLst>
                  <a:outerShdw blurRad="12192" dist="24384" dir="2700000" rotWithShape="0">
                    <a:srgbClr val="000000"/>
                  </a:outerShdw>
                </a:effectLst>
              </a:defRPr>
            </a:pPr>
            <a:r>
              <a:rPr dirty="0"/>
              <a:t>“but sent </a:t>
            </a:r>
            <a:r>
              <a:rPr sz="4000" b="1" dirty="0">
                <a:solidFill>
                  <a:srgbClr val="FFFF00"/>
                </a:solidFill>
              </a:rPr>
              <a:t>leanness</a:t>
            </a:r>
            <a:r>
              <a:rPr dirty="0"/>
              <a:t> into their </a:t>
            </a:r>
            <a:r>
              <a:rPr sz="4000" b="1" dirty="0">
                <a:solidFill>
                  <a:srgbClr val="FFFB00"/>
                </a:solidFill>
              </a:rPr>
              <a:t>soul</a:t>
            </a:r>
            <a:r>
              <a:rPr dirty="0">
                <a:solidFill>
                  <a:srgbClr val="FFFB00"/>
                </a:solidFill>
              </a:rPr>
              <a:t>.</a:t>
            </a:r>
            <a:r>
              <a:rPr dirty="0"/>
              <a:t>” Psalms 106:14,15.</a:t>
            </a:r>
          </a:p>
        </p:txBody>
      </p:sp>
      <p:sp>
        <p:nvSpPr>
          <p:cNvPr id="2" name="TextBox 1">
            <a:extLst>
              <a:ext uri="{FF2B5EF4-FFF2-40B4-BE49-F238E27FC236}">
                <a16:creationId xmlns:a16="http://schemas.microsoft.com/office/drawing/2014/main" id="{3DD6E0C0-AE4E-B448-AD53-D315CC80579E}"/>
              </a:ext>
            </a:extLst>
          </p:cNvPr>
          <p:cNvSpPr txBox="1"/>
          <p:nvPr/>
        </p:nvSpPr>
        <p:spPr>
          <a:xfrm>
            <a:off x="355601" y="198864"/>
            <a:ext cx="87884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800" dirty="0">
                <a:solidFill>
                  <a:srgbClr val="FFFFFF"/>
                </a:solidFill>
              </a:rPr>
              <a:t>Does eating </a:t>
            </a:r>
            <a:r>
              <a:rPr lang="en-AU" sz="4400" b="1" dirty="0">
                <a:solidFill>
                  <a:srgbClr val="FFFFFF"/>
                </a:solidFill>
              </a:rPr>
              <a:t>meat</a:t>
            </a:r>
            <a:r>
              <a:rPr lang="en-AU" sz="3600" dirty="0">
                <a:solidFill>
                  <a:srgbClr val="FFFFFF"/>
                </a:solidFill>
              </a:rPr>
              <a:t> </a:t>
            </a:r>
            <a:r>
              <a:rPr lang="en-AU" sz="2800" dirty="0">
                <a:solidFill>
                  <a:srgbClr val="FFFFFF"/>
                </a:solidFill>
              </a:rPr>
              <a:t>ruin your </a:t>
            </a:r>
            <a:r>
              <a:rPr lang="en-AU" sz="4400" b="1" dirty="0">
                <a:solidFill>
                  <a:srgbClr val="FFFFFF"/>
                </a:solidFill>
              </a:rPr>
              <a:t>spiritual life</a:t>
            </a:r>
            <a:r>
              <a:rPr lang="en-AU" sz="3600" dirty="0">
                <a:solidFill>
                  <a:srgbClr val="FFFFFF"/>
                </a:solidFill>
              </a:rPr>
              <a:t>? </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uiExpan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D1BDA-AF28-6444-9077-9E4AEC5D52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30378"/>
          </a:xfrm>
          <a:prstGeom prst="rect">
            <a:avLst/>
          </a:prstGeom>
        </p:spPr>
      </p:pic>
      <p:sp>
        <p:nvSpPr>
          <p:cNvPr id="114" name="Studying psychological health, researchers have demonstrated that vegetarians experience healthier mood states and less negative emotions compared to omnivores.…"/>
          <p:cNvSpPr txBox="1">
            <a:spLocks noGrp="1"/>
          </p:cNvSpPr>
          <p:nvPr>
            <p:ph type="body" idx="4294967295"/>
          </p:nvPr>
        </p:nvSpPr>
        <p:spPr>
          <a:xfrm>
            <a:off x="0" y="0"/>
            <a:ext cx="5391150" cy="4062549"/>
          </a:xfrm>
          <a:prstGeom prst="rect">
            <a:avLst/>
          </a:prstGeom>
        </p:spPr>
        <p:txBody>
          <a:bodyPr>
            <a:normAutofit/>
          </a:bodyPr>
          <a:lstStyle/>
          <a:p>
            <a:pPr marL="0" indent="0">
              <a:spcBef>
                <a:spcPts val="600"/>
              </a:spcBef>
              <a:buNone/>
              <a:defRPr sz="2900">
                <a:effectLst>
                  <a:outerShdw blurRad="12700" dist="25400" dir="2700000" rotWithShape="0">
                    <a:srgbClr val="09213B"/>
                  </a:outerShdw>
                </a:effectLst>
              </a:defRPr>
            </a:pPr>
            <a:r>
              <a:rPr lang="en-US" dirty="0">
                <a:solidFill>
                  <a:schemeClr val="bg2">
                    <a:lumMod val="50000"/>
                  </a:schemeClr>
                </a:solidFill>
              </a:rPr>
              <a:t> </a:t>
            </a:r>
          </a:p>
        </p:txBody>
      </p:sp>
      <p:sp>
        <p:nvSpPr>
          <p:cNvPr id="115" name="(Nutr J. 2010 Jun 1;9:26.)…"/>
          <p:cNvSpPr txBox="1"/>
          <p:nvPr/>
        </p:nvSpPr>
        <p:spPr>
          <a:xfrm>
            <a:off x="321898" y="6129337"/>
            <a:ext cx="8822103" cy="7010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p>
            <a:pPr>
              <a:defRPr sz="2000">
                <a:latin typeface="Candara"/>
                <a:ea typeface="Candara"/>
                <a:cs typeface="Candara"/>
                <a:sym typeface="Candara"/>
              </a:defRPr>
            </a:pPr>
            <a:r>
              <a:rPr dirty="0">
                <a:solidFill>
                  <a:srgbClr val="FFFFFF"/>
                </a:solidFill>
              </a:rPr>
              <a:t>(</a:t>
            </a:r>
            <a:r>
              <a:rPr dirty="0" err="1">
                <a:solidFill>
                  <a:srgbClr val="FFFFFF"/>
                </a:solidFill>
              </a:rPr>
              <a:t>Nutr</a:t>
            </a:r>
            <a:r>
              <a:rPr dirty="0">
                <a:solidFill>
                  <a:srgbClr val="FFFFFF"/>
                </a:solidFill>
              </a:rPr>
              <a:t> J. 2010 Jun 1;9:26.)</a:t>
            </a:r>
          </a:p>
          <a:p>
            <a:pPr>
              <a:defRPr sz="2000">
                <a:latin typeface="Candara"/>
                <a:ea typeface="Candara"/>
                <a:cs typeface="Candara"/>
                <a:sym typeface="Candara"/>
              </a:defRPr>
            </a:pPr>
            <a:r>
              <a:rPr dirty="0">
                <a:solidFill>
                  <a:srgbClr val="FFFFFF"/>
                </a:solidFill>
              </a:rPr>
              <a:t>(</a:t>
            </a:r>
            <a:r>
              <a:rPr dirty="0" err="1">
                <a:solidFill>
                  <a:srgbClr val="FFFFFF"/>
                </a:solidFill>
              </a:rPr>
              <a:t>Nutr</a:t>
            </a:r>
            <a:r>
              <a:rPr dirty="0">
                <a:solidFill>
                  <a:srgbClr val="FFFFFF"/>
                </a:solidFill>
              </a:rPr>
              <a:t> J. 2012 Feb 14;11:9.) </a:t>
            </a:r>
          </a:p>
        </p:txBody>
      </p:sp>
      <p:sp>
        <p:nvSpPr>
          <p:cNvPr id="2" name="TextBox 1">
            <a:extLst>
              <a:ext uri="{FF2B5EF4-FFF2-40B4-BE49-F238E27FC236}">
                <a16:creationId xmlns:a16="http://schemas.microsoft.com/office/drawing/2014/main" id="{4CE03FB0-5719-9E4D-88BB-9A9AD6D6E7B0}"/>
              </a:ext>
            </a:extLst>
          </p:cNvPr>
          <p:cNvSpPr txBox="1"/>
          <p:nvPr/>
        </p:nvSpPr>
        <p:spPr>
          <a:xfrm>
            <a:off x="375058" y="257256"/>
            <a:ext cx="5063066"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How does </a:t>
            </a:r>
            <a:r>
              <a:rPr kumimoji="0" lang="en-US" sz="4000" b="1" i="0" u="none" strike="noStrike" cap="none" spc="0" normalizeH="0" baseline="0" dirty="0">
                <a:ln>
                  <a:noFill/>
                </a:ln>
                <a:solidFill>
                  <a:srgbClr val="FFFF00"/>
                </a:solidFill>
                <a:effectLst>
                  <a:glow rad="101600">
                    <a:schemeClr val="bg1">
                      <a:alpha val="60000"/>
                    </a:schemeClr>
                  </a:glow>
                </a:effectLst>
                <a:uFillTx/>
                <a:latin typeface="Tahoma"/>
                <a:ea typeface="Tahoma"/>
                <a:cs typeface="Tahoma"/>
                <a:sym typeface="Tahoma"/>
              </a:rPr>
              <a:t>meat</a:t>
            </a:r>
            <a:r>
              <a:rPr kumimoji="0" lang="en-US" sz="28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 eating affect ones psychological </a:t>
            </a:r>
            <a:r>
              <a:rPr kumimoji="0" lang="en-US" sz="4000" b="1" i="0" u="none" strike="noStrike" cap="none" spc="0" normalizeH="0" baseline="0" dirty="0">
                <a:ln>
                  <a:noFill/>
                </a:ln>
                <a:solidFill>
                  <a:srgbClr val="FFFF00"/>
                </a:solidFill>
                <a:effectLst>
                  <a:glow rad="101600">
                    <a:schemeClr val="bg1">
                      <a:alpha val="60000"/>
                    </a:schemeClr>
                  </a:glow>
                </a:effectLst>
                <a:uFillTx/>
                <a:latin typeface="Tahoma"/>
                <a:ea typeface="Tahoma"/>
                <a:cs typeface="Tahoma"/>
                <a:sym typeface="Tahoma"/>
              </a:rPr>
              <a:t>mood</a:t>
            </a:r>
            <a:r>
              <a:rPr kumimoji="0" lang="en-US" sz="28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 and mental outlook?</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v="urn:schemas-microsoft-com:mac:vml">
      <mp:transition xmlns:mp="http://schemas.microsoft.com/office/mac/powerpoint/2008/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sos.jpg" descr="so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118" name="Is Meat EATING A SALVATIONAL ISSUE?"/>
          <p:cNvSpPr txBox="1">
            <a:spLocks noGrp="1"/>
          </p:cNvSpPr>
          <p:nvPr>
            <p:ph type="title" idx="4294967295"/>
          </p:nvPr>
        </p:nvSpPr>
        <p:spPr>
          <a:xfrm>
            <a:off x="423192" y="-106875"/>
            <a:ext cx="8435799" cy="1143002"/>
          </a:xfrm>
          <a:prstGeom prst="rect">
            <a:avLst/>
          </a:prstGeom>
        </p:spPr>
        <p:txBody>
          <a:bodyPr>
            <a:normAutofit/>
          </a:bodyPr>
          <a:lstStyle>
            <a:lvl1pPr algn="l" defTabSz="397763">
              <a:defRPr sz="3480">
                <a:effectLst>
                  <a:outerShdw blurRad="11049" dist="22098" dir="2700000" rotWithShape="0">
                    <a:srgbClr val="09213B"/>
                  </a:outerShdw>
                </a:effectLst>
              </a:defRPr>
            </a:lvl1pPr>
          </a:lstStyle>
          <a:p>
            <a:r>
              <a:rPr lang="en-AU" sz="3200" dirty="0"/>
              <a:t>Is meat eating a </a:t>
            </a:r>
            <a:r>
              <a:rPr lang="en-AU" sz="4400" b="1" dirty="0" err="1"/>
              <a:t>salvational</a:t>
            </a:r>
            <a:r>
              <a:rPr lang="en-AU" sz="4400" b="1" dirty="0"/>
              <a:t> issue</a:t>
            </a:r>
            <a:r>
              <a:rPr lang="en-AU" sz="4400" dirty="0"/>
              <a:t>?</a:t>
            </a:r>
          </a:p>
        </p:txBody>
      </p:sp>
      <p:sp>
        <p:nvSpPr>
          <p:cNvPr id="119" name="“To day if ye will hear his voice, Harden not your heart, as in the provocation, and as in the day of temptation in the wilderness: When your fathers tempted me, proved me,” “Unto whom I sware in my wrath that they should not enter into my rest.” Psalms 95:7-11, see Heb 3:8,15.…"/>
          <p:cNvSpPr txBox="1">
            <a:spLocks noGrp="1"/>
          </p:cNvSpPr>
          <p:nvPr>
            <p:ph type="body" idx="4294967295"/>
          </p:nvPr>
        </p:nvSpPr>
        <p:spPr>
          <a:xfrm>
            <a:off x="470693" y="885495"/>
            <a:ext cx="8202613" cy="4060034"/>
          </a:xfrm>
          <a:prstGeom prst="rect">
            <a:avLst/>
          </a:prstGeom>
          <a:solidFill>
            <a:schemeClr val="tx1">
              <a:alpha val="61000"/>
            </a:schemeClr>
          </a:solidFill>
        </p:spPr>
        <p:txBody>
          <a:bodyPr>
            <a:normAutofit lnSpcReduction="10000"/>
          </a:bodyPr>
          <a:lstStyle/>
          <a:p>
            <a:pPr marL="0" indent="0">
              <a:spcBef>
                <a:spcPts val="500"/>
              </a:spcBef>
              <a:buNone/>
              <a:defRPr sz="2400"/>
            </a:pPr>
            <a:r>
              <a:rPr dirty="0"/>
              <a:t>“To day if ye will hear his voice, Harden not your heart, as in the </a:t>
            </a:r>
            <a:r>
              <a:rPr sz="2800" b="1" u="sng" dirty="0">
                <a:solidFill>
                  <a:srgbClr val="FFFF00"/>
                </a:solidFill>
              </a:rPr>
              <a:t>provocation</a:t>
            </a:r>
            <a:r>
              <a:rPr dirty="0"/>
              <a:t>, and as in the day of temptation in the wilderness: When your fathers </a:t>
            </a:r>
            <a:r>
              <a:rPr sz="2800" b="1" dirty="0">
                <a:solidFill>
                  <a:srgbClr val="FFFF00"/>
                </a:solidFill>
              </a:rPr>
              <a:t>tempted</a:t>
            </a:r>
            <a:r>
              <a:rPr dirty="0">
                <a:solidFill>
                  <a:srgbClr val="FFFF00"/>
                </a:solidFill>
              </a:rPr>
              <a:t> </a:t>
            </a:r>
            <a:r>
              <a:rPr dirty="0"/>
              <a:t>me, proved me,” “Unto whom I </a:t>
            </a:r>
            <a:r>
              <a:rPr dirty="0" err="1"/>
              <a:t>sware</a:t>
            </a:r>
            <a:r>
              <a:rPr dirty="0"/>
              <a:t> in my wrath that they should not enter into my rest.” Psalms 95:7-11, see </a:t>
            </a:r>
            <a:r>
              <a:rPr dirty="0" err="1"/>
              <a:t>Heb</a:t>
            </a:r>
            <a:r>
              <a:rPr dirty="0"/>
              <a:t> 3:8</a:t>
            </a:r>
            <a:r>
              <a:rPr lang="en-US" dirty="0"/>
              <a:t>-19</a:t>
            </a:r>
            <a:r>
              <a:rPr dirty="0"/>
              <a:t>.</a:t>
            </a:r>
          </a:p>
          <a:p>
            <a:pPr marL="0" indent="0">
              <a:spcBef>
                <a:spcPts val="500"/>
              </a:spcBef>
              <a:buNone/>
              <a:defRPr sz="2400"/>
            </a:pPr>
            <a:r>
              <a:rPr dirty="0"/>
              <a:t>“And they </a:t>
            </a:r>
            <a:r>
              <a:rPr sz="2800" b="1" dirty="0">
                <a:solidFill>
                  <a:srgbClr val="FFFF00"/>
                </a:solidFill>
              </a:rPr>
              <a:t>sinned</a:t>
            </a:r>
            <a:r>
              <a:rPr dirty="0"/>
              <a:t> yet more against him by </a:t>
            </a:r>
            <a:r>
              <a:rPr sz="2800" b="1" u="sng" dirty="0">
                <a:solidFill>
                  <a:srgbClr val="FFFF00"/>
                </a:solidFill>
              </a:rPr>
              <a:t>provoking</a:t>
            </a:r>
            <a:r>
              <a:rPr dirty="0"/>
              <a:t> the most High in the wilderness. And they </a:t>
            </a:r>
            <a:r>
              <a:rPr b="1" dirty="0">
                <a:solidFill>
                  <a:srgbClr val="FFFF00"/>
                </a:solidFill>
              </a:rPr>
              <a:t>tempted</a:t>
            </a:r>
            <a:r>
              <a:rPr dirty="0">
                <a:solidFill>
                  <a:srgbClr val="FFFF00"/>
                </a:solidFill>
              </a:rPr>
              <a:t> </a:t>
            </a:r>
            <a:r>
              <a:rPr dirty="0"/>
              <a:t>God in their heart by asking </a:t>
            </a:r>
            <a:r>
              <a:rPr sz="2800" b="1" dirty="0">
                <a:solidFill>
                  <a:srgbClr val="FFFB00"/>
                </a:solidFill>
              </a:rPr>
              <a:t>meat</a:t>
            </a:r>
            <a:r>
              <a:rPr dirty="0"/>
              <a:t> for their </a:t>
            </a:r>
            <a:r>
              <a:rPr sz="2800" b="1" dirty="0">
                <a:solidFill>
                  <a:srgbClr val="FFFF00"/>
                </a:solidFill>
              </a:rPr>
              <a:t>lust</a:t>
            </a:r>
            <a:r>
              <a:rPr dirty="0"/>
              <a:t>. </a:t>
            </a:r>
            <a:endParaRPr lang="en-US" dirty="0"/>
          </a:p>
          <a:p>
            <a:pPr marL="0" indent="0">
              <a:spcBef>
                <a:spcPts val="500"/>
              </a:spcBef>
              <a:buNone/>
              <a:defRPr sz="2400"/>
            </a:pPr>
            <a:r>
              <a:rPr lang="en-US" dirty="0"/>
              <a:t>“</a:t>
            </a:r>
            <a:r>
              <a:rPr dirty="0"/>
              <a:t>Because they believed not in God, and trusted not in his </a:t>
            </a:r>
            <a:r>
              <a:rPr sz="3600" b="1" dirty="0">
                <a:solidFill>
                  <a:srgbClr val="FFFB00"/>
                </a:solidFill>
              </a:rPr>
              <a:t>salvation</a:t>
            </a:r>
            <a:r>
              <a:rPr dirty="0"/>
              <a:t>:” Psalms 78:17-31.</a:t>
            </a:r>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D0A09-02F1-5F4D-BA83-922C9882D3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903" y="0"/>
            <a:ext cx="10816996" cy="7209692"/>
          </a:xfrm>
          <a:prstGeom prst="rect">
            <a:avLst/>
          </a:prstGeom>
        </p:spPr>
      </p:pic>
      <p:sp>
        <p:nvSpPr>
          <p:cNvPr id="2" name="TextBox 1">
            <a:extLst>
              <a:ext uri="{FF2B5EF4-FFF2-40B4-BE49-F238E27FC236}">
                <a16:creationId xmlns:a16="http://schemas.microsoft.com/office/drawing/2014/main" id="{3DA71B60-C8A7-7741-8C84-67CF45EABDE8}"/>
              </a:ext>
            </a:extLst>
          </p:cNvPr>
          <p:cNvSpPr txBox="1"/>
          <p:nvPr/>
        </p:nvSpPr>
        <p:spPr>
          <a:xfrm>
            <a:off x="298939" y="222738"/>
            <a:ext cx="9144000"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What happens </a:t>
            </a:r>
            <a:r>
              <a:rPr lang="en-US" sz="3600" dirty="0">
                <a:solidFill>
                  <a:srgbClr val="FFFFFF"/>
                </a:solidFill>
                <a:effectLst>
                  <a:glow rad="101600">
                    <a:schemeClr val="bg1">
                      <a:alpha val="60000"/>
                    </a:schemeClr>
                  </a:glow>
                </a:effectLst>
              </a:rPr>
              <a:t>when</a:t>
            </a:r>
            <a:r>
              <a:rPr kumimoji="0" lang="en-US" sz="36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 </a:t>
            </a:r>
            <a:r>
              <a:rPr kumimoji="0" lang="en-US" sz="5400" b="1" i="0" u="none" strike="noStrike" cap="none" spc="0" normalizeH="0" baseline="0" dirty="0">
                <a:ln>
                  <a:noFill/>
                </a:ln>
                <a:solidFill>
                  <a:srgbClr val="FFFF00"/>
                </a:solidFill>
                <a:effectLst>
                  <a:glow rad="101600">
                    <a:schemeClr val="bg1">
                      <a:alpha val="60000"/>
                    </a:schemeClr>
                  </a:glow>
                </a:effectLst>
                <a:uFillTx/>
                <a:latin typeface="Tahoma"/>
                <a:ea typeface="Tahoma"/>
                <a:cs typeface="Tahoma"/>
                <a:sym typeface="Tahoma"/>
              </a:rPr>
              <a:t>vegetarian</a:t>
            </a:r>
            <a:r>
              <a:rPr kumimoji="0" lang="en-US" sz="36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 animals are fed meat?</a:t>
            </a:r>
          </a:p>
        </p:txBody>
      </p:sp>
    </p:spTree>
    <p:extLst>
      <p:ext uri="{BB962C8B-B14F-4D97-AF65-F5344CB8AC3E}">
        <p14:creationId xmlns:p14="http://schemas.microsoft.com/office/powerpoint/2010/main" val="18825643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4degrees-AgapeFeast_C.jpeg" descr="4degrees-AgapeFeast_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122" name="Aggression"/>
          <p:cNvSpPr txBox="1">
            <a:spLocks noGrp="1"/>
          </p:cNvSpPr>
          <p:nvPr>
            <p:ph type="title" idx="4294967295"/>
          </p:nvPr>
        </p:nvSpPr>
        <p:spPr>
          <a:xfrm>
            <a:off x="457200" y="-293688"/>
            <a:ext cx="8229600" cy="1143001"/>
          </a:xfrm>
          <a:prstGeom prst="rect">
            <a:avLst/>
          </a:prstGeom>
        </p:spPr>
        <p:txBody>
          <a:bodyPr>
            <a:normAutofit/>
          </a:bodyPr>
          <a:lstStyle>
            <a:lvl1pPr>
              <a:defRPr>
                <a:effectLst>
                  <a:outerShdw blurRad="12700" dist="25400" dir="2700000" rotWithShape="0">
                    <a:srgbClr val="09213B"/>
                  </a:outerShdw>
                </a:effectLst>
              </a:defRPr>
            </a:lvl1pPr>
          </a:lstStyle>
          <a:p>
            <a:r>
              <a:t>Aggression</a:t>
            </a:r>
          </a:p>
        </p:txBody>
      </p:sp>
      <p:sp>
        <p:nvSpPr>
          <p:cNvPr id="123" name="Dr. Robert E. Morrow, MD’s experiment with rabbits and hamburger:…"/>
          <p:cNvSpPr txBox="1">
            <a:spLocks noGrp="1"/>
          </p:cNvSpPr>
          <p:nvPr>
            <p:ph type="body" idx="4294967295"/>
          </p:nvPr>
        </p:nvSpPr>
        <p:spPr>
          <a:xfrm>
            <a:off x="281723" y="639762"/>
            <a:ext cx="4641969" cy="5637946"/>
          </a:xfrm>
          <a:prstGeom prst="rect">
            <a:avLst/>
          </a:prstGeom>
        </p:spPr>
        <p:txBody>
          <a:bodyPr>
            <a:normAutofit lnSpcReduction="10000"/>
          </a:bodyPr>
          <a:lstStyle/>
          <a:p>
            <a:pPr>
              <a:lnSpc>
                <a:spcPct val="120000"/>
              </a:lnSpc>
              <a:spcBef>
                <a:spcPts val="400"/>
              </a:spcBef>
              <a:buSzTx/>
              <a:buNone/>
              <a:defRPr sz="2000">
                <a:effectLst>
                  <a:outerShdw blurRad="12700" dist="25400" dir="2700000" rotWithShape="0">
                    <a:srgbClr val="09213B"/>
                  </a:outerShdw>
                </a:effectLst>
              </a:defRPr>
            </a:pPr>
            <a:r>
              <a:rPr dirty="0"/>
              <a:t>Dr. Robert E. Morrow, MD’s experiment with rabbits and hamburger: </a:t>
            </a:r>
          </a:p>
          <a:p>
            <a:pPr>
              <a:lnSpc>
                <a:spcPct val="120000"/>
              </a:lnSpc>
              <a:spcBef>
                <a:spcPts val="400"/>
              </a:spcBef>
              <a:buChar char="•"/>
              <a:defRPr sz="2000">
                <a:effectLst>
                  <a:outerShdw blurRad="12700" dist="25400" dir="2700000" rotWithShape="0">
                    <a:srgbClr val="09213B"/>
                  </a:outerShdw>
                </a:effectLst>
              </a:defRPr>
            </a:pPr>
            <a:r>
              <a:rPr lang="en-US" dirty="0"/>
              <a:t>The r</a:t>
            </a:r>
            <a:r>
              <a:rPr dirty="0"/>
              <a:t>abbits took a long time to get used to a meat diet. </a:t>
            </a:r>
          </a:p>
          <a:p>
            <a:pPr>
              <a:lnSpc>
                <a:spcPct val="120000"/>
              </a:lnSpc>
              <a:spcBef>
                <a:spcPts val="400"/>
              </a:spcBef>
              <a:buChar char="•"/>
              <a:defRPr sz="2000">
                <a:effectLst>
                  <a:outerShdw blurRad="12700" dist="25400" dir="2700000" rotWithShape="0">
                    <a:srgbClr val="09213B"/>
                  </a:outerShdw>
                </a:effectLst>
              </a:defRPr>
            </a:pPr>
            <a:r>
              <a:rPr dirty="0"/>
              <a:t>They became addicted and refused rabbit chow in preference for meat. </a:t>
            </a:r>
          </a:p>
          <a:p>
            <a:pPr>
              <a:lnSpc>
                <a:spcPct val="120000"/>
              </a:lnSpc>
              <a:spcBef>
                <a:spcPts val="400"/>
              </a:spcBef>
              <a:buChar char="•"/>
              <a:defRPr sz="2000">
                <a:effectLst>
                  <a:outerShdw blurRad="12700" dist="25400" dir="2700000" rotWithShape="0">
                    <a:srgbClr val="09213B"/>
                  </a:outerShdw>
                </a:effectLst>
              </a:defRPr>
            </a:pPr>
            <a:r>
              <a:rPr dirty="0"/>
              <a:t>They even waited for hamburger even when vegetables were served.</a:t>
            </a:r>
          </a:p>
          <a:p>
            <a:pPr>
              <a:lnSpc>
                <a:spcPct val="120000"/>
              </a:lnSpc>
              <a:spcBef>
                <a:spcPts val="400"/>
              </a:spcBef>
              <a:buChar char="•"/>
              <a:defRPr sz="2000">
                <a:effectLst>
                  <a:outerShdw blurRad="12700" dist="25400" dir="2700000" rotWithShape="0">
                    <a:srgbClr val="09213B"/>
                  </a:outerShdw>
                </a:effectLst>
              </a:defRPr>
            </a:pPr>
            <a:r>
              <a:rPr dirty="0"/>
              <a:t>They became vicious: even prone to kill and eat their own babies. </a:t>
            </a:r>
          </a:p>
          <a:p>
            <a:pPr>
              <a:lnSpc>
                <a:spcPct val="120000"/>
              </a:lnSpc>
              <a:spcBef>
                <a:spcPts val="400"/>
              </a:spcBef>
              <a:buChar char="•"/>
              <a:defRPr sz="2000">
                <a:effectLst>
                  <a:outerShdw blurRad="12700" dist="25400" dir="2700000" rotWithShape="0">
                    <a:srgbClr val="09213B"/>
                  </a:outerShdw>
                </a:effectLst>
              </a:defRPr>
            </a:pPr>
            <a:r>
              <a:rPr dirty="0"/>
              <a:t>They would fight to the death. </a:t>
            </a:r>
          </a:p>
          <a:p>
            <a:pPr>
              <a:lnSpc>
                <a:spcPct val="120000"/>
              </a:lnSpc>
              <a:spcBef>
                <a:spcPts val="400"/>
              </a:spcBef>
              <a:buChar char="•"/>
              <a:defRPr sz="2000">
                <a:effectLst>
                  <a:outerShdw blurRad="12700" dist="25400" dir="2700000" rotWithShape="0">
                    <a:srgbClr val="09213B"/>
                  </a:outerShdw>
                </a:effectLst>
              </a:defRPr>
            </a:pPr>
            <a:r>
              <a:rPr dirty="0"/>
              <a:t>If they died, others rabbits became cannibalistic. </a:t>
            </a:r>
          </a:p>
          <a:p>
            <a:pPr>
              <a:lnSpc>
                <a:spcPct val="120000"/>
              </a:lnSpc>
              <a:spcBef>
                <a:spcPts val="400"/>
              </a:spcBef>
              <a:buChar char="•"/>
              <a:defRPr sz="2000">
                <a:effectLst>
                  <a:outerShdw blurRad="12700" dist="25400" dir="2700000" rotWithShape="0">
                    <a:srgbClr val="09213B"/>
                  </a:outerShdw>
                </a:effectLst>
              </a:defRPr>
            </a:pPr>
            <a:r>
              <a:rPr dirty="0"/>
              <a:t>They even bit their caretaker.</a:t>
            </a:r>
          </a:p>
          <a:p>
            <a:pPr>
              <a:lnSpc>
                <a:spcPct val="120000"/>
              </a:lnSpc>
              <a:spcBef>
                <a:spcPts val="400"/>
              </a:spcBef>
              <a:buChar char="•"/>
              <a:defRPr sz="2000">
                <a:effectLst>
                  <a:outerShdw blurRad="12700" dist="25400" dir="2700000" rotWithShape="0">
                    <a:srgbClr val="09213B"/>
                  </a:outerShdw>
                </a:effectLst>
              </a:defRPr>
            </a:pPr>
            <a:r>
              <a:rPr dirty="0"/>
              <a:t>The caretaker became a vegetarian.</a:t>
            </a:r>
          </a:p>
        </p:txBody>
      </p:sp>
      <p:sp>
        <p:nvSpPr>
          <p:cNvPr id="124" name="(Spangler, J R;  “Editorial:  Hamburgers or angel’s Food”  Ministry: International Journal for Pastors; Silver Spring MD; September 1989 Archives; https://www.ministrymagazine.org/archive/1989/09/hamburgers-or-angels-food )."/>
          <p:cNvSpPr txBox="1"/>
          <p:nvPr/>
        </p:nvSpPr>
        <p:spPr>
          <a:xfrm>
            <a:off x="-1" y="6230937"/>
            <a:ext cx="9144002" cy="4470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marL="342900" indent="-342900">
              <a:spcBef>
                <a:spcPts val="200"/>
              </a:spcBef>
              <a:buSzPct val="100000"/>
              <a:buFont typeface="Arial"/>
              <a:buChar char="•"/>
              <a:defRPr sz="1200">
                <a:solidFill>
                  <a:srgbClr val="FFFFFF"/>
                </a:solidFill>
                <a:effectLst>
                  <a:outerShdw blurRad="12700" dist="25400" dir="2700000" rotWithShape="0">
                    <a:srgbClr val="09213B"/>
                  </a:outerShdw>
                </a:effectLst>
              </a:defRPr>
            </a:lvl1pPr>
          </a:lstStyle>
          <a:p>
            <a:r>
              <a:t>(Spangler, J R;  “Editorial:  Hamburgers or angel’s Food”  Ministry: International Journal for Pastors; Silver Spring MD; September 1989 Archives; https://www.ministrymagazine.org/archive/1989/09/hamburgers-or-angels-food ).</a:t>
            </a:r>
          </a:p>
        </p:txBody>
      </p:sp>
      <p:pic>
        <p:nvPicPr>
          <p:cNvPr id="125" name="1759192" descr="175919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39641" y="1715690"/>
            <a:ext cx="3741930" cy="3426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1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uiExpand="1" build="p"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4degrees-AgapeFeast_C.jpeg" descr="4degrees-AgapeFeast_C.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128" name="fighting.jpg" descr="fight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827748" y="1332310"/>
            <a:ext cx="4316253" cy="3784814"/>
          </a:xfrm>
          <a:custGeom>
            <a:avLst/>
            <a:gdLst/>
            <a:ahLst/>
            <a:cxnLst>
              <a:cxn ang="0">
                <a:pos x="wd2" y="hd2"/>
              </a:cxn>
              <a:cxn ang="5400000">
                <a:pos x="wd2" y="hd2"/>
              </a:cxn>
              <a:cxn ang="10800000">
                <a:pos x="wd2" y="hd2"/>
              </a:cxn>
              <a:cxn ang="16200000">
                <a:pos x="wd2" y="hd2"/>
              </a:cxn>
            </a:cxnLst>
            <a:rect l="0" t="0" r="r" b="b"/>
            <a:pathLst>
              <a:path w="21600" h="21595" extrusionOk="0">
                <a:moveTo>
                  <a:pt x="0" y="0"/>
                </a:moveTo>
                <a:lnTo>
                  <a:pt x="0" y="21595"/>
                </a:lnTo>
                <a:lnTo>
                  <a:pt x="12630" y="21595"/>
                </a:lnTo>
                <a:lnTo>
                  <a:pt x="21600" y="21595"/>
                </a:lnTo>
                <a:lnTo>
                  <a:pt x="21600" y="0"/>
                </a:lnTo>
                <a:lnTo>
                  <a:pt x="15958" y="0"/>
                </a:lnTo>
                <a:cubicBezTo>
                  <a:pt x="15939" y="38"/>
                  <a:pt x="15930" y="77"/>
                  <a:pt x="15900" y="111"/>
                </a:cubicBezTo>
                <a:cubicBezTo>
                  <a:pt x="15816" y="208"/>
                  <a:pt x="15789" y="206"/>
                  <a:pt x="15628" y="101"/>
                </a:cubicBezTo>
                <a:cubicBezTo>
                  <a:pt x="15499" y="16"/>
                  <a:pt x="15464" y="-5"/>
                  <a:pt x="15454" y="45"/>
                </a:cubicBezTo>
                <a:cubicBezTo>
                  <a:pt x="15454" y="46"/>
                  <a:pt x="15454" y="47"/>
                  <a:pt x="15454" y="47"/>
                </a:cubicBezTo>
                <a:cubicBezTo>
                  <a:pt x="15451" y="64"/>
                  <a:pt x="15450" y="88"/>
                  <a:pt x="15450" y="120"/>
                </a:cubicBezTo>
                <a:cubicBezTo>
                  <a:pt x="15450" y="157"/>
                  <a:pt x="15442" y="190"/>
                  <a:pt x="15428" y="218"/>
                </a:cubicBezTo>
                <a:cubicBezTo>
                  <a:pt x="15427" y="219"/>
                  <a:pt x="15428" y="220"/>
                  <a:pt x="15428" y="220"/>
                </a:cubicBezTo>
                <a:cubicBezTo>
                  <a:pt x="15384" y="305"/>
                  <a:pt x="15289" y="342"/>
                  <a:pt x="15210" y="287"/>
                </a:cubicBezTo>
                <a:cubicBezTo>
                  <a:pt x="15163" y="254"/>
                  <a:pt x="15165" y="207"/>
                  <a:pt x="15219" y="126"/>
                </a:cubicBezTo>
                <a:cubicBezTo>
                  <a:pt x="15239" y="97"/>
                  <a:pt x="15239" y="89"/>
                  <a:pt x="15227" y="94"/>
                </a:cubicBezTo>
                <a:cubicBezTo>
                  <a:pt x="15212" y="103"/>
                  <a:pt x="15181" y="129"/>
                  <a:pt x="15139" y="171"/>
                </a:cubicBezTo>
                <a:cubicBezTo>
                  <a:pt x="15034" y="278"/>
                  <a:pt x="14970" y="306"/>
                  <a:pt x="14942" y="255"/>
                </a:cubicBezTo>
                <a:cubicBezTo>
                  <a:pt x="14919" y="213"/>
                  <a:pt x="14848" y="198"/>
                  <a:pt x="14784" y="220"/>
                </a:cubicBezTo>
                <a:cubicBezTo>
                  <a:pt x="14747" y="234"/>
                  <a:pt x="14714" y="234"/>
                  <a:pt x="14689" y="223"/>
                </a:cubicBezTo>
                <a:cubicBezTo>
                  <a:pt x="14663" y="211"/>
                  <a:pt x="14644" y="188"/>
                  <a:pt x="14632" y="152"/>
                </a:cubicBezTo>
                <a:cubicBezTo>
                  <a:pt x="14609" y="82"/>
                  <a:pt x="14555" y="57"/>
                  <a:pt x="14482" y="84"/>
                </a:cubicBezTo>
                <a:cubicBezTo>
                  <a:pt x="14406" y="111"/>
                  <a:pt x="14356" y="84"/>
                  <a:pt x="14329" y="0"/>
                </a:cubicBezTo>
                <a:lnTo>
                  <a:pt x="0" y="0"/>
                </a:lnTo>
                <a:close/>
                <a:moveTo>
                  <a:pt x="16230" y="171"/>
                </a:moveTo>
                <a:cubicBezTo>
                  <a:pt x="16247" y="177"/>
                  <a:pt x="16263" y="192"/>
                  <a:pt x="16282" y="214"/>
                </a:cubicBezTo>
                <a:cubicBezTo>
                  <a:pt x="16331" y="269"/>
                  <a:pt x="16377" y="393"/>
                  <a:pt x="16386" y="490"/>
                </a:cubicBezTo>
                <a:cubicBezTo>
                  <a:pt x="16398" y="624"/>
                  <a:pt x="16360" y="688"/>
                  <a:pt x="16228" y="766"/>
                </a:cubicBezTo>
                <a:cubicBezTo>
                  <a:pt x="16027" y="884"/>
                  <a:pt x="16048" y="883"/>
                  <a:pt x="15917" y="796"/>
                </a:cubicBezTo>
                <a:cubicBezTo>
                  <a:pt x="15824" y="734"/>
                  <a:pt x="15833" y="699"/>
                  <a:pt x="16005" y="421"/>
                </a:cubicBezTo>
                <a:cubicBezTo>
                  <a:pt x="16130" y="220"/>
                  <a:pt x="16180" y="154"/>
                  <a:pt x="16230" y="171"/>
                </a:cubicBezTo>
                <a:close/>
              </a:path>
            </a:pathLst>
          </a:custGeom>
          <a:ln w="12700">
            <a:miter lim="400000"/>
          </a:ln>
        </p:spPr>
      </p:pic>
      <p:sp>
        <p:nvSpPr>
          <p:cNvPr id="129" name="Aggression"/>
          <p:cNvSpPr txBox="1">
            <a:spLocks noGrp="1"/>
          </p:cNvSpPr>
          <p:nvPr>
            <p:ph type="title" idx="4294967295"/>
          </p:nvPr>
        </p:nvSpPr>
        <p:spPr>
          <a:xfrm>
            <a:off x="457200" y="-293688"/>
            <a:ext cx="8229600" cy="1143001"/>
          </a:xfrm>
          <a:prstGeom prst="rect">
            <a:avLst/>
          </a:prstGeom>
        </p:spPr>
        <p:txBody>
          <a:bodyPr>
            <a:normAutofit/>
          </a:bodyPr>
          <a:lstStyle>
            <a:lvl1pPr>
              <a:defRPr>
                <a:effectLst>
                  <a:outerShdw blurRad="12700" dist="25400" dir="2700000" rotWithShape="0">
                    <a:srgbClr val="09213B"/>
                  </a:outerShdw>
                </a:effectLst>
              </a:defRPr>
            </a:lvl1pPr>
          </a:lstStyle>
          <a:p>
            <a:r>
              <a:t>Aggression</a:t>
            </a:r>
          </a:p>
        </p:txBody>
      </p:sp>
      <p:sp>
        <p:nvSpPr>
          <p:cNvPr id="130" name="(Spangler, J R;  “Editorial:  Hamburgers or angel’s Food”  Ministry: International Journal for Pastors; Silver Spring MD; September 1989 Archives; https://www.ministrymagazine.org/archive/1989/09/hamburgers-or-angels-food )."/>
          <p:cNvSpPr txBox="1"/>
          <p:nvPr/>
        </p:nvSpPr>
        <p:spPr>
          <a:xfrm>
            <a:off x="-1" y="6230937"/>
            <a:ext cx="9144002" cy="4470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marL="342900" indent="-342900">
              <a:spcBef>
                <a:spcPts val="200"/>
              </a:spcBef>
              <a:buSzPct val="100000"/>
              <a:buFont typeface="Arial"/>
              <a:buChar char="•"/>
              <a:defRPr sz="1200">
                <a:solidFill>
                  <a:srgbClr val="FFFFFF"/>
                </a:solidFill>
                <a:effectLst>
                  <a:outerShdw blurRad="12700" dist="25400" dir="2700000" rotWithShape="0">
                    <a:srgbClr val="09213B"/>
                  </a:outerShdw>
                </a:effectLst>
              </a:defRPr>
            </a:lvl1pPr>
          </a:lstStyle>
          <a:p>
            <a:r>
              <a:t>(Spangler, J R;  “Editorial:  Hamburgers or angel’s Food”  Ministry: International Journal for Pastors; Silver Spring MD; September 1989 Archives; https://www.ministrymagazine.org/archive/1989/09/hamburgers-or-angels-food ).</a:t>
            </a:r>
          </a:p>
        </p:txBody>
      </p:sp>
      <p:sp>
        <p:nvSpPr>
          <p:cNvPr id="131" name="The same results occur in people. Meat makes a fighter:…"/>
          <p:cNvSpPr txBox="1"/>
          <p:nvPr/>
        </p:nvSpPr>
        <p:spPr>
          <a:xfrm>
            <a:off x="339889" y="761999"/>
            <a:ext cx="4390373" cy="533400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wrap="square" lIns="45719" rIns="45719">
            <a:spAutoFit/>
          </a:bodyPr>
          <a:lstStyle/>
          <a:p>
            <a:pPr marL="342900" indent="-342900">
              <a:spcBef>
                <a:spcPts val="400"/>
              </a:spcBef>
              <a:defRPr sz="2000">
                <a:solidFill>
                  <a:srgbClr val="FFFFFF"/>
                </a:solidFill>
                <a:effectLst>
                  <a:outerShdw blurRad="12700" dist="25400" dir="2700000" rotWithShape="0">
                    <a:srgbClr val="09213B"/>
                  </a:outerShdw>
                </a:effectLst>
              </a:defRPr>
            </a:pPr>
            <a:r>
              <a:rPr dirty="0"/>
              <a:t>The same results occur in people. Meat makes a fighter: </a:t>
            </a:r>
          </a:p>
          <a:p>
            <a:pPr marL="342900" indent="-342900">
              <a:spcBef>
                <a:spcPts val="400"/>
              </a:spcBef>
              <a:buSzPct val="100000"/>
              <a:buFont typeface="Arial"/>
              <a:buChar char="•"/>
              <a:defRPr sz="2000">
                <a:solidFill>
                  <a:srgbClr val="FFFFFF"/>
                </a:solidFill>
                <a:effectLst>
                  <a:outerShdw blurRad="12700" dist="25400" dir="2700000" rotWithShape="0">
                    <a:srgbClr val="09213B"/>
                  </a:outerShdw>
                </a:effectLst>
              </a:defRPr>
            </a:pPr>
            <a:r>
              <a:rPr dirty="0"/>
              <a:t>Tough, </a:t>
            </a:r>
          </a:p>
          <a:p>
            <a:pPr marL="342900" indent="-342900">
              <a:spcBef>
                <a:spcPts val="400"/>
              </a:spcBef>
              <a:buSzPct val="100000"/>
              <a:buFont typeface="Arial"/>
              <a:buChar char="•"/>
              <a:defRPr sz="2000">
                <a:solidFill>
                  <a:srgbClr val="FFFFFF"/>
                </a:solidFill>
                <a:effectLst>
                  <a:outerShdw blurRad="12700" dist="25400" dir="2700000" rotWithShape="0">
                    <a:srgbClr val="09213B"/>
                  </a:outerShdw>
                </a:effectLst>
              </a:defRPr>
            </a:pPr>
            <a:r>
              <a:rPr dirty="0"/>
              <a:t>Mean, </a:t>
            </a:r>
          </a:p>
          <a:p>
            <a:pPr marL="342900" indent="-342900">
              <a:spcBef>
                <a:spcPts val="400"/>
              </a:spcBef>
              <a:buSzPct val="100000"/>
              <a:buFont typeface="Arial"/>
              <a:buChar char="•"/>
              <a:defRPr sz="2000">
                <a:solidFill>
                  <a:srgbClr val="FFFFFF"/>
                </a:solidFill>
                <a:effectLst>
                  <a:outerShdw blurRad="12700" dist="25400" dir="2700000" rotWithShape="0">
                    <a:srgbClr val="09213B"/>
                  </a:outerShdw>
                </a:effectLst>
              </a:defRPr>
            </a:pPr>
            <a:r>
              <a:rPr dirty="0"/>
              <a:t>Aggressive. </a:t>
            </a:r>
          </a:p>
          <a:p>
            <a:pPr marL="342900" indent="-342900">
              <a:spcBef>
                <a:spcPts val="400"/>
              </a:spcBef>
              <a:defRPr sz="2000">
                <a:solidFill>
                  <a:srgbClr val="FFFFFF"/>
                </a:solidFill>
                <a:effectLst>
                  <a:outerShdw blurRad="12700" dist="25400" dir="2700000" rotWithShape="0">
                    <a:srgbClr val="09213B"/>
                  </a:outerShdw>
                </a:effectLst>
              </a:defRPr>
            </a:pPr>
            <a:r>
              <a:rPr dirty="0"/>
              <a:t>Dr. Robert E. Morrow, M. D., testified personally to the difference in himself when on a vegetarian diet as opposed to a meat diet. </a:t>
            </a:r>
          </a:p>
          <a:p>
            <a:pPr marL="342900" indent="-342900">
              <a:spcBef>
                <a:spcPts val="400"/>
              </a:spcBef>
              <a:defRPr sz="2000">
                <a:solidFill>
                  <a:srgbClr val="FFFFFF"/>
                </a:solidFill>
                <a:effectLst>
                  <a:outerShdw blurRad="12700" dist="25400" dir="2700000" rotWithShape="0">
                    <a:srgbClr val="09213B"/>
                  </a:outerShdw>
                </a:effectLst>
              </a:defRPr>
            </a:pPr>
            <a:r>
              <a:rPr dirty="0"/>
              <a:t>He felt much more aggressive on a flesh diet. </a:t>
            </a:r>
          </a:p>
          <a:p>
            <a:pPr marL="342900" indent="-342900">
              <a:spcBef>
                <a:spcPts val="400"/>
              </a:spcBef>
              <a:defRPr sz="2000">
                <a:solidFill>
                  <a:srgbClr val="FFFFFF"/>
                </a:solidFill>
                <a:effectLst>
                  <a:outerShdw blurRad="12700" dist="25400" dir="2700000" rotWithShape="0">
                    <a:srgbClr val="09213B"/>
                  </a:outerShdw>
                </a:effectLst>
              </a:defRPr>
            </a:pPr>
            <a:r>
              <a:rPr dirty="0"/>
              <a:t>He concluded that to strengthen those characteristics that are associated with a higher level of spirituality, a vegetarian diet would be helpful.</a:t>
            </a:r>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uiExpand="1" build="p" bldLvl="5"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C3714B-19D0-B84B-9512-993E58D39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1" name="Progressive Diet Reform"/>
          <p:cNvSpPr txBox="1">
            <a:spLocks noGrp="1"/>
          </p:cNvSpPr>
          <p:nvPr>
            <p:ph type="title" idx="4294967295"/>
          </p:nvPr>
        </p:nvSpPr>
        <p:spPr>
          <a:xfrm>
            <a:off x="-193430" y="328182"/>
            <a:ext cx="5065986" cy="3909710"/>
          </a:xfrm>
          <a:prstGeom prst="rect">
            <a:avLst/>
          </a:prstGeom>
        </p:spPr>
        <p:txBody>
          <a:bodyPr>
            <a:noAutofit/>
          </a:bodyPr>
          <a:lstStyle>
            <a:lvl1pPr>
              <a:defRPr>
                <a:effectLst>
                  <a:outerShdw blurRad="12700" dist="25400" dir="2700000" rotWithShape="0">
                    <a:srgbClr val="09213B"/>
                  </a:outerShdw>
                </a:effectLst>
              </a:defRPr>
            </a:lvl1pPr>
          </a:lstStyle>
          <a:p>
            <a:r>
              <a:rPr lang="en-US" sz="4800" dirty="0"/>
              <a:t>Progressing to Heaven</a:t>
            </a:r>
            <a:br>
              <a:rPr lang="en-US" sz="4800" dirty="0"/>
            </a:br>
            <a:br>
              <a:rPr lang="en-US" sz="4800" dirty="0"/>
            </a:br>
            <a:r>
              <a:rPr lang="en-AU" sz="3600" dirty="0"/>
              <a:t>Eden Lost to Eden Regained!</a:t>
            </a:r>
            <a:endParaRPr sz="4800" dirty="0"/>
          </a:p>
        </p:txBody>
      </p:sp>
    </p:spTree>
    <p:extLst>
      <p:ext uri="{BB962C8B-B14F-4D97-AF65-F5344CB8AC3E}">
        <p14:creationId xmlns:p14="http://schemas.microsoft.com/office/powerpoint/2010/main" val="4643655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4F066-971D-A14C-BE47-7E5A6079DC0A}"/>
              </a:ext>
            </a:extLst>
          </p:cNvPr>
          <p:cNvSpPr txBox="1"/>
          <p:nvPr/>
        </p:nvSpPr>
        <p:spPr>
          <a:xfrm>
            <a:off x="863600" y="829733"/>
            <a:ext cx="7852469"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Tahoma"/>
                <a:ea typeface="Tahoma"/>
                <a:cs typeface="Tahoma"/>
                <a:sym typeface="Tahoma"/>
              </a:rPr>
              <a:t>Do any worldly </a:t>
            </a:r>
            <a:r>
              <a:rPr kumimoji="0" lang="en-US" sz="3200" b="1" i="0" u="none" strike="noStrike" cap="none" spc="0" normalizeH="0" baseline="0" dirty="0">
                <a:ln>
                  <a:noFill/>
                </a:ln>
                <a:solidFill>
                  <a:srgbClr val="FFFFFF"/>
                </a:solidFill>
                <a:effectLst/>
                <a:uFillTx/>
                <a:latin typeface="Tahoma"/>
                <a:ea typeface="Tahoma"/>
                <a:cs typeface="Tahoma"/>
                <a:sym typeface="Tahoma"/>
              </a:rPr>
              <a:t>thought leaders </a:t>
            </a:r>
            <a:r>
              <a:rPr kumimoji="0" lang="en-US" sz="2400" b="0" i="0" u="none" strike="noStrike" cap="none" spc="0" normalizeH="0" baseline="0" dirty="0">
                <a:ln>
                  <a:noFill/>
                </a:ln>
                <a:solidFill>
                  <a:srgbClr val="FFFFFF"/>
                </a:solidFill>
                <a:effectLst/>
                <a:uFillTx/>
                <a:latin typeface="Tahoma"/>
                <a:ea typeface="Tahoma"/>
                <a:cs typeface="Tahoma"/>
                <a:sym typeface="Tahoma"/>
              </a:rPr>
              <a:t>understand this?</a:t>
            </a:r>
          </a:p>
        </p:txBody>
      </p:sp>
    </p:spTree>
    <p:extLst>
      <p:ext uri="{BB962C8B-B14F-4D97-AF65-F5344CB8AC3E}">
        <p14:creationId xmlns:p14="http://schemas.microsoft.com/office/powerpoint/2010/main" val="7415175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AE35F-4431-7B44-98D8-1525674CA21C}"/>
              </a:ext>
            </a:extLst>
          </p:cNvPr>
          <p:cNvPicPr>
            <a:picLocks noChangeAspect="1"/>
          </p:cNvPicPr>
          <p:nvPr/>
        </p:nvPicPr>
        <p:blipFill>
          <a:blip r:embed="rId3"/>
          <a:stretch>
            <a:fillRect/>
          </a:stretch>
        </p:blipFill>
        <p:spPr>
          <a:xfrm>
            <a:off x="2260440" y="374072"/>
            <a:ext cx="4696691" cy="4696691"/>
          </a:xfrm>
          <a:prstGeom prst="rect">
            <a:avLst/>
          </a:prstGeom>
        </p:spPr>
      </p:pic>
      <p:sp>
        <p:nvSpPr>
          <p:cNvPr id="3" name="TextBox 2">
            <a:extLst>
              <a:ext uri="{FF2B5EF4-FFF2-40B4-BE49-F238E27FC236}">
                <a16:creationId xmlns:a16="http://schemas.microsoft.com/office/drawing/2014/main" id="{E23C6A61-D22A-F744-990D-AEB3E72E93F0}"/>
              </a:ext>
            </a:extLst>
          </p:cNvPr>
          <p:cNvSpPr txBox="1"/>
          <p:nvPr/>
        </p:nvSpPr>
        <p:spPr>
          <a:xfrm>
            <a:off x="73572" y="5244662"/>
            <a:ext cx="9070428"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dirty="0">
                <a:solidFill>
                  <a:srgbClr val="FFFFFF"/>
                </a:solidFill>
              </a:rPr>
              <a:t>“As long as there are </a:t>
            </a:r>
            <a:r>
              <a:rPr lang="en-AU" sz="4000" b="1" dirty="0">
                <a:solidFill>
                  <a:srgbClr val="FFFF00"/>
                </a:solidFill>
              </a:rPr>
              <a:t>slaughter houses </a:t>
            </a:r>
            <a:r>
              <a:rPr lang="en-AU" dirty="0">
                <a:solidFill>
                  <a:srgbClr val="FFFFFF"/>
                </a:solidFill>
              </a:rPr>
              <a:t>there will always be </a:t>
            </a:r>
            <a:r>
              <a:rPr lang="en-AU" sz="4000" b="1" dirty="0">
                <a:solidFill>
                  <a:srgbClr val="FFFF00"/>
                </a:solidFill>
              </a:rPr>
              <a:t>battlefields</a:t>
            </a:r>
            <a:r>
              <a:rPr lang="en-AU" dirty="0">
                <a:solidFill>
                  <a:srgbClr val="FFFFFF"/>
                </a:solidFill>
              </a:rPr>
              <a:t>.”― </a:t>
            </a:r>
            <a:r>
              <a:rPr lang="en-AU" b="1" dirty="0">
                <a:solidFill>
                  <a:srgbClr val="FFFFFF"/>
                </a:solidFill>
              </a:rPr>
              <a:t>Leo Tolstoy</a:t>
            </a:r>
            <a:r>
              <a:rPr lang="en-AU" dirty="0">
                <a:solidFill>
                  <a:srgbClr val="FFFFFF"/>
                </a:solidFill>
              </a:rPr>
              <a:t>, </a:t>
            </a:r>
            <a:r>
              <a:rPr lang="en-AU" i="1" dirty="0">
                <a:solidFill>
                  <a:srgbClr val="FF0000"/>
                </a:solidFill>
              </a:rPr>
              <a:t>What I Believe</a:t>
            </a:r>
            <a:endParaRPr kumimoji="0" lang="en-US" i="1" u="none" strike="noStrike" cap="none" spc="0" normalizeH="0" baseline="0" dirty="0">
              <a:ln>
                <a:noFill/>
              </a:ln>
              <a:solidFill>
                <a:srgbClr val="FF0000"/>
              </a:solidFill>
              <a:effectLst/>
              <a:uFillTx/>
              <a:sym typeface="Tahoma"/>
            </a:endParaRPr>
          </a:p>
        </p:txBody>
      </p:sp>
    </p:spTree>
    <p:extLst>
      <p:ext uri="{BB962C8B-B14F-4D97-AF65-F5344CB8AC3E}">
        <p14:creationId xmlns:p14="http://schemas.microsoft.com/office/powerpoint/2010/main" val="28645413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F1F514-AB20-D849-B88A-ED40A88B5A85}"/>
              </a:ext>
            </a:extLst>
          </p:cNvPr>
          <p:cNvSpPr txBox="1"/>
          <p:nvPr/>
        </p:nvSpPr>
        <p:spPr>
          <a:xfrm>
            <a:off x="993913" y="117695"/>
            <a:ext cx="7156174" cy="674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600" dirty="0">
                <a:solidFill>
                  <a:srgbClr val="FFFFFF"/>
                </a:solidFill>
              </a:rPr>
              <a:t>I have been instructed that flesh food has a tendency to </a:t>
            </a:r>
            <a:r>
              <a:rPr lang="en-US" sz="5400" b="1" dirty="0">
                <a:solidFill>
                  <a:srgbClr val="FFFFFF"/>
                </a:solidFill>
                <a:latin typeface="Tahoma" panose="020B0604030504040204" pitchFamily="34" charset="0"/>
                <a:ea typeface="Tahoma" panose="020B0604030504040204" pitchFamily="34" charset="0"/>
                <a:cs typeface="Tahoma" panose="020B0604030504040204" pitchFamily="34" charset="0"/>
              </a:rPr>
              <a:t>animalize the nature</a:t>
            </a:r>
            <a:r>
              <a:rPr lang="en-US" sz="3600" dirty="0">
                <a:solidFill>
                  <a:srgbClr val="FFFFFF"/>
                </a:solidFill>
              </a:rPr>
              <a:t>, to rob men and women of that love and sympathy which they should feel for everyone, and to give the lower passions control over the higher powers of the being. If meat eating was ever healthful, it is not safe now.  {CG 382.1}</a:t>
            </a:r>
            <a:endParaRPr kumimoji="0" lang="en-US" sz="3600" b="0" i="0" u="none" strike="noStrike" cap="none" spc="0" normalizeH="0" baseline="0" dirty="0">
              <a:ln>
                <a:noFill/>
              </a:ln>
              <a:solidFill>
                <a:srgbClr val="FFFFFF"/>
              </a:solidFill>
              <a:effectLst/>
              <a:uFillTx/>
              <a:sym typeface="Tahoma"/>
            </a:endParaRPr>
          </a:p>
        </p:txBody>
      </p:sp>
    </p:spTree>
    <p:extLst>
      <p:ext uri="{BB962C8B-B14F-4D97-AF65-F5344CB8AC3E}">
        <p14:creationId xmlns:p14="http://schemas.microsoft.com/office/powerpoint/2010/main" val="74786897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5BF23-E700-5348-A3A8-4DBD9D23446D}"/>
              </a:ext>
            </a:extLst>
          </p:cNvPr>
          <p:cNvSpPr>
            <a:spLocks noGrp="1"/>
          </p:cNvSpPr>
          <p:nvPr>
            <p:ph type="body" idx="1"/>
          </p:nvPr>
        </p:nvSpPr>
        <p:spPr>
          <a:xfrm>
            <a:off x="355600" y="2233245"/>
            <a:ext cx="8229600" cy="3461999"/>
          </a:xfrm>
        </p:spPr>
        <p:txBody>
          <a:bodyPr/>
          <a:lstStyle/>
          <a:p>
            <a:pPr marL="0" indent="0">
              <a:buNone/>
            </a:pPr>
            <a:r>
              <a:rPr lang="en-US" sz="2800" dirty="0"/>
              <a:t>     </a:t>
            </a:r>
            <a:r>
              <a:rPr lang="en-US" b="1" dirty="0">
                <a:solidFill>
                  <a:srgbClr val="FFFF00"/>
                </a:solidFill>
              </a:rPr>
              <a:t>Cancers</a:t>
            </a:r>
            <a:r>
              <a:rPr lang="en-US" sz="2800" dirty="0"/>
              <a:t>, tumors, and all inflammatory diseases are largely caused by meat eating.  {CD 388.1}</a:t>
            </a:r>
          </a:p>
          <a:p>
            <a:pPr marL="0" indent="0">
              <a:buNone/>
            </a:pPr>
            <a:r>
              <a:rPr lang="en-US" sz="2800" dirty="0"/>
              <a:t>     From the light God has given me, the prevalence of </a:t>
            </a:r>
            <a:r>
              <a:rPr lang="en-US" b="1" dirty="0">
                <a:solidFill>
                  <a:srgbClr val="FFFF00"/>
                </a:solidFill>
              </a:rPr>
              <a:t>cancer</a:t>
            </a:r>
            <a:r>
              <a:rPr lang="en-US" sz="2800" dirty="0"/>
              <a:t> and tumors is largely due to gross living on dead flesh.  {CD 388.2}</a:t>
            </a:r>
          </a:p>
          <a:p>
            <a:pPr marL="0" indent="0">
              <a:buNone/>
            </a:pPr>
            <a:r>
              <a:rPr lang="en-US" sz="2800" dirty="0"/>
              <a:t>     </a:t>
            </a:r>
          </a:p>
        </p:txBody>
      </p:sp>
    </p:spTree>
    <p:extLst>
      <p:ext uri="{BB962C8B-B14F-4D97-AF65-F5344CB8AC3E}">
        <p14:creationId xmlns:p14="http://schemas.microsoft.com/office/powerpoint/2010/main" val="2719559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2E978-BD72-7E48-AA33-298B37DD18D9}"/>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3000" contrast="33000"/>
                    </a14:imgEffect>
                  </a14:imgLayer>
                </a14:imgProps>
              </a:ext>
              <a:ext uri="{28A0092B-C50C-407E-A947-70E740481C1C}">
                <a14:useLocalDpi xmlns:a14="http://schemas.microsoft.com/office/drawing/2010/main"/>
              </a:ext>
            </a:extLst>
          </a:blip>
          <a:stretch>
            <a:fillRect/>
          </a:stretch>
        </p:blipFill>
        <p:spPr>
          <a:xfrm>
            <a:off x="0" y="718671"/>
            <a:ext cx="9144000" cy="6096509"/>
          </a:xfrm>
          <a:prstGeom prst="rect">
            <a:avLst/>
          </a:prstGeom>
        </p:spPr>
      </p:pic>
      <p:sp>
        <p:nvSpPr>
          <p:cNvPr id="5" name="Content Placeholder 4">
            <a:extLst>
              <a:ext uri="{FF2B5EF4-FFF2-40B4-BE49-F238E27FC236}">
                <a16:creationId xmlns:a16="http://schemas.microsoft.com/office/drawing/2014/main" id="{7EB66F38-B8D0-704B-A6FA-879F839DBE9E}"/>
              </a:ext>
            </a:extLst>
          </p:cNvPr>
          <p:cNvSpPr>
            <a:spLocks noGrp="1"/>
          </p:cNvSpPr>
          <p:nvPr>
            <p:ph sz="half" idx="1"/>
          </p:nvPr>
        </p:nvSpPr>
        <p:spPr>
          <a:xfrm>
            <a:off x="381000" y="152400"/>
            <a:ext cx="8382000" cy="4114800"/>
          </a:xfrm>
        </p:spPr>
        <p:txBody>
          <a:bodyPr/>
          <a:lstStyle/>
          <a:p>
            <a:pPr marL="0" indent="0">
              <a:buNone/>
            </a:pPr>
            <a:r>
              <a:rPr lang="en-US" dirty="0"/>
              <a:t>Meat increase cancer risk through:</a:t>
            </a:r>
          </a:p>
          <a:p>
            <a:pPr>
              <a:buFont typeface="Arial" panose="020B0604020202020204" pitchFamily="34" charset="0"/>
              <a:buChar char="•"/>
            </a:pPr>
            <a:r>
              <a:rPr lang="en-US" dirty="0"/>
              <a:t>Hormones.</a:t>
            </a:r>
          </a:p>
          <a:p>
            <a:pPr>
              <a:buFont typeface="Arial" panose="020B0604020202020204" pitchFamily="34" charset="0"/>
              <a:buChar char="•"/>
            </a:pPr>
            <a:r>
              <a:rPr lang="en-US" dirty="0"/>
              <a:t>Species crossing viruses.</a:t>
            </a:r>
          </a:p>
          <a:p>
            <a:pPr>
              <a:buFont typeface="Arial" panose="020B0604020202020204" pitchFamily="34" charset="0"/>
              <a:buChar char="•"/>
            </a:pPr>
            <a:r>
              <a:rPr lang="en-US" dirty="0"/>
              <a:t>Toxins. </a:t>
            </a:r>
          </a:p>
          <a:p>
            <a:pPr>
              <a:buFont typeface="Arial" panose="020B0604020202020204" pitchFamily="34" charset="0"/>
              <a:buChar char="•"/>
            </a:pPr>
            <a:r>
              <a:rPr lang="en-US" dirty="0"/>
              <a:t>Animal Fat.</a:t>
            </a:r>
          </a:p>
          <a:p>
            <a:pPr>
              <a:buFont typeface="Arial" panose="020B0604020202020204" pitchFamily="34" charset="0"/>
              <a:buChar char="•"/>
            </a:pPr>
            <a:r>
              <a:rPr lang="en-US" dirty="0"/>
              <a:t>Animal Protein.</a:t>
            </a:r>
          </a:p>
          <a:p>
            <a:endParaRPr lang="en-US" dirty="0"/>
          </a:p>
        </p:txBody>
      </p:sp>
    </p:spTree>
    <p:extLst>
      <p:ext uri="{BB962C8B-B14F-4D97-AF65-F5344CB8AC3E}">
        <p14:creationId xmlns:p14="http://schemas.microsoft.com/office/powerpoint/2010/main" val="7631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5BF23-E700-5348-A3A8-4DBD9D23446D}"/>
              </a:ext>
            </a:extLst>
          </p:cNvPr>
          <p:cNvSpPr>
            <a:spLocks noGrp="1"/>
          </p:cNvSpPr>
          <p:nvPr>
            <p:ph type="body" idx="1"/>
          </p:nvPr>
        </p:nvSpPr>
        <p:spPr>
          <a:xfrm>
            <a:off x="355600" y="1740877"/>
            <a:ext cx="8229600" cy="3954368"/>
          </a:xfrm>
        </p:spPr>
        <p:txBody>
          <a:bodyPr/>
          <a:lstStyle/>
          <a:p>
            <a:pPr marL="0" indent="0">
              <a:buNone/>
            </a:pPr>
            <a:r>
              <a:rPr lang="en-US" sz="2800" dirty="0"/>
              <a:t>     The disease upon animals is becoming more and more common, and our only safety </a:t>
            </a:r>
            <a:r>
              <a:rPr lang="en-US" sz="3600" b="1" dirty="0">
                <a:solidFill>
                  <a:srgbClr val="FFFF00"/>
                </a:solidFill>
              </a:rPr>
              <a:t>now</a:t>
            </a:r>
            <a:r>
              <a:rPr lang="en-US" sz="2800" dirty="0"/>
              <a:t> is in leaving meat entirely alone. {CD 412.1}</a:t>
            </a:r>
          </a:p>
          <a:p>
            <a:pPr marL="0" indent="0">
              <a:buNone/>
            </a:pPr>
            <a:r>
              <a:rPr lang="en-US" sz="2800" dirty="0"/>
              <a:t>     The meat diet is the serious question. Shall human beings live on the </a:t>
            </a:r>
            <a:r>
              <a:rPr lang="en-US" sz="2800" b="1" dirty="0">
                <a:solidFill>
                  <a:srgbClr val="FFFF00"/>
                </a:solidFill>
              </a:rPr>
              <a:t>flesh of dead animals</a:t>
            </a:r>
            <a:r>
              <a:rPr lang="en-US" sz="2800" dirty="0"/>
              <a:t>? The answer, from the light that God has given is, </a:t>
            </a:r>
            <a:r>
              <a:rPr lang="en-US" b="1" dirty="0">
                <a:solidFill>
                  <a:srgbClr val="FFFF00"/>
                </a:solidFill>
              </a:rPr>
              <a:t>No</a:t>
            </a:r>
            <a:r>
              <a:rPr lang="en-US" sz="2800" dirty="0"/>
              <a:t>, decidedly </a:t>
            </a:r>
            <a:r>
              <a:rPr lang="en-US" b="1" dirty="0">
                <a:solidFill>
                  <a:srgbClr val="FFFF00"/>
                </a:solidFill>
              </a:rPr>
              <a:t>No</a:t>
            </a:r>
            <a:r>
              <a:rPr lang="en-US" sz="2800" dirty="0"/>
              <a:t>. {CD 388.3} . </a:t>
            </a:r>
          </a:p>
        </p:txBody>
      </p:sp>
    </p:spTree>
    <p:extLst>
      <p:ext uri="{BB962C8B-B14F-4D97-AF65-F5344CB8AC3E}">
        <p14:creationId xmlns:p14="http://schemas.microsoft.com/office/powerpoint/2010/main" val="4205651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612235.jpg" descr="0612235.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5" name="“I am the living bread which came down from heaven: if any man eat of this bread, he shall live for ever: and the bread that I will give is my flesh, which I will give for the life of the world.” John 6:51.…"/>
          <p:cNvSpPr txBox="1">
            <a:spLocks noGrp="1"/>
          </p:cNvSpPr>
          <p:nvPr>
            <p:ph type="body" sz="quarter" idx="4294967295"/>
          </p:nvPr>
        </p:nvSpPr>
        <p:spPr>
          <a:xfrm>
            <a:off x="151747" y="1"/>
            <a:ext cx="5651176" cy="861646"/>
          </a:xfrm>
          <a:prstGeom prst="rect">
            <a:avLst/>
          </a:prstGeom>
          <a:solidFill>
            <a:srgbClr val="1A174E">
              <a:alpha val="54116"/>
            </a:srgbClr>
          </a:solidFill>
        </p:spPr>
        <p:txBody>
          <a:bodyPr>
            <a:normAutofit/>
          </a:bodyPr>
          <a:lstStyle/>
          <a:p>
            <a:pPr marL="0" indent="0">
              <a:spcBef>
                <a:spcPts val="400"/>
              </a:spcBef>
              <a:buNone/>
              <a:defRPr sz="1800">
                <a:effectLst>
                  <a:outerShdw blurRad="12700" dist="25400" dir="2700000" rotWithShape="0">
                    <a:srgbClr val="000000"/>
                  </a:outerShdw>
                </a:effectLst>
              </a:defRPr>
            </a:pPr>
            <a:r>
              <a:rPr lang="en-US" sz="2800" dirty="0"/>
              <a:t>What does </a:t>
            </a:r>
            <a:r>
              <a:rPr lang="en-US" sz="4000" b="1" dirty="0">
                <a:solidFill>
                  <a:srgbClr val="FFFF00"/>
                </a:solidFill>
              </a:rPr>
              <a:t>manna</a:t>
            </a:r>
            <a:r>
              <a:rPr lang="en-US" sz="2800" dirty="0"/>
              <a:t> represent?</a:t>
            </a:r>
            <a:endParaRPr sz="2800" dirty="0"/>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612235.jpg" descr="0612235.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5" name="“I am the living bread which came down from heaven: if any man eat of this bread, he shall live for ever: and the bread that I will give is my flesh, which I will give for the life of the world.” John 6:51.…"/>
          <p:cNvSpPr txBox="1">
            <a:spLocks noGrp="1"/>
          </p:cNvSpPr>
          <p:nvPr>
            <p:ph type="body" sz="quarter" idx="4294967295"/>
          </p:nvPr>
        </p:nvSpPr>
        <p:spPr>
          <a:xfrm>
            <a:off x="0" y="189523"/>
            <a:ext cx="5249772" cy="2114062"/>
          </a:xfrm>
          <a:prstGeom prst="rect">
            <a:avLst/>
          </a:prstGeom>
          <a:solidFill>
            <a:srgbClr val="1A174E">
              <a:alpha val="54116"/>
            </a:srgbClr>
          </a:solidFill>
        </p:spPr>
        <p:txBody>
          <a:bodyPr>
            <a:normAutofit/>
          </a:bodyPr>
          <a:lstStyle/>
          <a:p>
            <a:pPr>
              <a:spcBef>
                <a:spcPts val="400"/>
              </a:spcBef>
              <a:buChar char="•"/>
              <a:defRPr sz="1800">
                <a:effectLst>
                  <a:outerShdw blurRad="12700" dist="25400" dir="2700000" rotWithShape="0">
                    <a:srgbClr val="000000"/>
                  </a:outerShdw>
                </a:effectLst>
              </a:defRPr>
            </a:pPr>
            <a:r>
              <a:rPr sz="2000" b="1" dirty="0"/>
              <a:t>“</a:t>
            </a:r>
            <a:r>
              <a:rPr sz="2400" b="1" dirty="0">
                <a:solidFill>
                  <a:srgbClr val="FFFF00"/>
                </a:solidFill>
              </a:rPr>
              <a:t>I am the living bread which came down from heaven: </a:t>
            </a:r>
            <a:r>
              <a:rPr sz="2000" dirty="0"/>
              <a:t>if any man eat of this bread, he shall live for ever: and the bread that I will give is my flesh, which I will give for the life of the world.” John 6:51.</a:t>
            </a:r>
          </a:p>
        </p:txBody>
      </p:sp>
    </p:spTree>
    <p:extLst>
      <p:ext uri="{BB962C8B-B14F-4D97-AF65-F5344CB8AC3E}">
        <p14:creationId xmlns:p14="http://schemas.microsoft.com/office/powerpoint/2010/main" val="2231944259"/>
      </p:ext>
    </p:extLst>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0803035x2.jpg" descr="0803035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38" name="What Was Jesus Talking About?"/>
          <p:cNvSpPr txBox="1">
            <a:spLocks noGrp="1"/>
          </p:cNvSpPr>
          <p:nvPr>
            <p:ph type="title" idx="4294967295"/>
          </p:nvPr>
        </p:nvSpPr>
        <p:spPr>
          <a:xfrm>
            <a:off x="311164" y="-1"/>
            <a:ext cx="7900855" cy="1143002"/>
          </a:xfrm>
          <a:prstGeom prst="rect">
            <a:avLst/>
          </a:prstGeom>
        </p:spPr>
        <p:txBody>
          <a:bodyPr>
            <a:normAutofit fontScale="90000"/>
          </a:bodyPr>
          <a:lstStyle>
            <a:lvl1pPr algn="l">
              <a:defRPr sz="3900">
                <a:effectLst>
                  <a:outerShdw blurRad="12700" dist="25400" dir="2700000" rotWithShape="0">
                    <a:srgbClr val="09213B"/>
                  </a:outerShdw>
                </a:effectLst>
              </a:defRPr>
            </a:lvl1pPr>
          </a:lstStyle>
          <a:p>
            <a:r>
              <a:rPr dirty="0"/>
              <a:t>What </a:t>
            </a:r>
            <a:r>
              <a:rPr lang="en-US" sz="4900" b="1" dirty="0">
                <a:solidFill>
                  <a:srgbClr val="FFFF00"/>
                </a:solidFill>
              </a:rPr>
              <a:t>Fast</a:t>
            </a:r>
            <a:r>
              <a:rPr lang="en-US" dirty="0"/>
              <a:t> </a:t>
            </a:r>
            <a:r>
              <a:rPr dirty="0"/>
              <a:t>Was Jesus Talking About?</a:t>
            </a:r>
          </a:p>
        </p:txBody>
      </p:sp>
      <p:sp>
        <p:nvSpPr>
          <p:cNvPr id="139" name="“And they said unto him, Why do the disciples of John fast often, and make prayers, and likewise the disciples of the Pharisees; but thine eat and drink?…"/>
          <p:cNvSpPr txBox="1">
            <a:spLocks noGrp="1"/>
          </p:cNvSpPr>
          <p:nvPr>
            <p:ph type="body" idx="4294967295"/>
          </p:nvPr>
        </p:nvSpPr>
        <p:spPr>
          <a:xfrm>
            <a:off x="-12818" y="1277937"/>
            <a:ext cx="4837113" cy="5580063"/>
          </a:xfrm>
          <a:prstGeom prst="rect">
            <a:avLst/>
          </a:prstGeom>
        </p:spPr>
        <p:txBody>
          <a:bodyPr>
            <a:normAutofit/>
          </a:bodyPr>
          <a:lstStyle/>
          <a:p>
            <a:pPr marL="325755" indent="-325755" defTabSz="434340">
              <a:spcBef>
                <a:spcPts val="500"/>
              </a:spcBef>
              <a:buChar char="•"/>
              <a:defRPr sz="2375">
                <a:effectLst>
                  <a:outerShdw blurRad="12065" dist="24130" dir="2700000" rotWithShape="0">
                    <a:srgbClr val="09213B"/>
                  </a:outerShdw>
                </a:effectLst>
              </a:defRPr>
            </a:pPr>
            <a:r>
              <a:rPr dirty="0"/>
              <a:t>“And they said unto him, Why do the disciples of John </a:t>
            </a:r>
            <a:r>
              <a:rPr b="1" dirty="0">
                <a:solidFill>
                  <a:srgbClr val="FFFF00"/>
                </a:solidFill>
              </a:rPr>
              <a:t>fast</a:t>
            </a:r>
            <a:r>
              <a:rPr dirty="0"/>
              <a:t> often, and make prayers, and likewise the disciples of the Pharisees; but thine eat and drink? </a:t>
            </a:r>
          </a:p>
          <a:p>
            <a:pPr marL="325755" indent="-325755" defTabSz="434340">
              <a:spcBef>
                <a:spcPts val="500"/>
              </a:spcBef>
              <a:buChar char="•"/>
              <a:defRPr sz="2375">
                <a:effectLst>
                  <a:outerShdw blurRad="12065" dist="24130" dir="2700000" rotWithShape="0">
                    <a:srgbClr val="09213B"/>
                  </a:outerShdw>
                </a:effectLst>
              </a:defRPr>
            </a:pPr>
            <a:r>
              <a:rPr dirty="0"/>
              <a:t>“And he said unto them, Can ye make the children of the bridechamber </a:t>
            </a:r>
            <a:r>
              <a:rPr b="1" dirty="0">
                <a:solidFill>
                  <a:srgbClr val="FFFF00"/>
                </a:solidFill>
              </a:rPr>
              <a:t>fast</a:t>
            </a:r>
            <a:r>
              <a:rPr dirty="0"/>
              <a:t>, while the bridegroom is with them? </a:t>
            </a:r>
          </a:p>
          <a:p>
            <a:pPr marL="325755" indent="-325755" defTabSz="434340">
              <a:spcBef>
                <a:spcPts val="500"/>
              </a:spcBef>
              <a:buChar char="•"/>
              <a:defRPr sz="2375" b="1">
                <a:effectLst>
                  <a:outerShdw blurRad="12065" dist="24130" dir="2700000" rotWithShape="0">
                    <a:srgbClr val="09213B"/>
                  </a:outerShdw>
                </a:effectLst>
              </a:defRPr>
            </a:pPr>
            <a:r>
              <a:rPr b="0" dirty="0"/>
              <a:t>“But the </a:t>
            </a:r>
            <a:r>
              <a:rPr b="1" dirty="0">
                <a:solidFill>
                  <a:srgbClr val="FFFF00"/>
                </a:solidFill>
              </a:rPr>
              <a:t>days will come</a:t>
            </a:r>
            <a:r>
              <a:rPr b="0" dirty="0">
                <a:solidFill>
                  <a:srgbClr val="FFFF00"/>
                </a:solidFill>
              </a:rPr>
              <a:t>, </a:t>
            </a:r>
            <a:r>
              <a:rPr b="0" dirty="0"/>
              <a:t>when the bridegroom shall be taken away from them, and</a:t>
            </a:r>
            <a:r>
              <a:rPr dirty="0">
                <a:solidFill>
                  <a:srgbClr val="FFFF00"/>
                </a:solidFill>
              </a:rPr>
              <a:t> then shall they </a:t>
            </a:r>
            <a:r>
              <a:rPr sz="4000" dirty="0">
                <a:solidFill>
                  <a:srgbClr val="FFFF00"/>
                </a:solidFill>
              </a:rPr>
              <a:t>fast</a:t>
            </a:r>
            <a:r>
              <a:rPr dirty="0">
                <a:solidFill>
                  <a:srgbClr val="FFFF00"/>
                </a:solidFill>
              </a:rPr>
              <a:t> in those days.”</a:t>
            </a:r>
            <a:r>
              <a:rPr dirty="0"/>
              <a:t> </a:t>
            </a:r>
            <a:r>
              <a:rPr b="0" dirty="0"/>
              <a:t>Luke 5:33-35.</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0819080x1.jpg" descr="0819080x1.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4" name="Josephus"/>
          <p:cNvSpPr txBox="1">
            <a:spLocks noGrp="1"/>
          </p:cNvSpPr>
          <p:nvPr>
            <p:ph type="title" idx="4294967295"/>
          </p:nvPr>
        </p:nvSpPr>
        <p:spPr>
          <a:xfrm>
            <a:off x="-1141413" y="923925"/>
            <a:ext cx="8229601" cy="1143001"/>
          </a:xfrm>
          <a:prstGeom prst="rect">
            <a:avLst/>
          </a:prstGeom>
        </p:spPr>
        <p:txBody>
          <a:bodyPr>
            <a:normAutofit/>
          </a:bodyPr>
          <a:lstStyle>
            <a:lvl1pPr>
              <a:defRPr>
                <a:effectLst>
                  <a:outerShdw blurRad="12700" dist="25400" dir="2700000" rotWithShape="0">
                    <a:srgbClr val="09213B"/>
                  </a:outerShdw>
                </a:effectLst>
              </a:defRPr>
            </a:lvl1pPr>
          </a:lstStyle>
          <a:p>
            <a:r>
              <a:t>Josephus </a:t>
            </a:r>
          </a:p>
        </p:txBody>
      </p:sp>
      <p:sp>
        <p:nvSpPr>
          <p:cNvPr id="145" name="At the time of Jesus’ statement regarding a coming era of fasting, the sacrificial system was still in full swing.  Josephus estimates that toward the close of the Jewish feasts, the yearly Passover was associated with the slaughter of 255,000 sacrificial animals.…"/>
          <p:cNvSpPr txBox="1">
            <a:spLocks noGrp="1"/>
          </p:cNvSpPr>
          <p:nvPr>
            <p:ph type="body" idx="4294967295"/>
          </p:nvPr>
        </p:nvSpPr>
        <p:spPr>
          <a:xfrm>
            <a:off x="640080" y="2377951"/>
            <a:ext cx="8098971" cy="4169024"/>
          </a:xfrm>
          <a:prstGeom prst="rect">
            <a:avLst/>
          </a:prstGeom>
        </p:spPr>
        <p:txBody>
          <a:bodyPr>
            <a:normAutofit/>
          </a:bodyPr>
          <a:lstStyle/>
          <a:p>
            <a:pPr marL="0" indent="0" defTabSz="452627">
              <a:spcBef>
                <a:spcPts val="500"/>
              </a:spcBef>
              <a:buNone/>
              <a:defRPr sz="2376">
                <a:effectLst>
                  <a:outerShdw blurRad="12573" dist="25146" dir="2700000" rotWithShape="0">
                    <a:srgbClr val="09213B"/>
                  </a:outerShdw>
                </a:effectLst>
              </a:defRPr>
            </a:pPr>
            <a:r>
              <a:rPr lang="en-AU" sz="3600" dirty="0"/>
              <a:t>Every year, 255,000 Passover animals slaughtered</a:t>
            </a:r>
            <a:r>
              <a:rPr sz="3600" dirty="0"/>
              <a:t>.</a:t>
            </a:r>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75BDD-2059-A146-A105-28FC551056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FF3EF2F-B447-BB49-A88A-DAFE56206D16}"/>
              </a:ext>
            </a:extLst>
          </p:cNvPr>
          <p:cNvSpPr txBox="1"/>
          <p:nvPr/>
        </p:nvSpPr>
        <p:spPr>
          <a:xfrm>
            <a:off x="4572000" y="1114995"/>
            <a:ext cx="418159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Tahoma"/>
                <a:ea typeface="Tahoma"/>
                <a:cs typeface="Tahoma"/>
                <a:sym typeface="Tahoma"/>
              </a:rPr>
              <a:t>God Planted Man in a Garden!</a:t>
            </a:r>
          </a:p>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Tahoma"/>
                <a:ea typeface="Tahoma"/>
                <a:cs typeface="Tahoma"/>
                <a:sym typeface="Tahoma"/>
              </a:rPr>
              <a:t>What diet did God Give Man?</a:t>
            </a:r>
          </a:p>
        </p:txBody>
      </p:sp>
    </p:spTree>
    <p:extLst>
      <p:ext uri="{BB962C8B-B14F-4D97-AF65-F5344CB8AC3E}">
        <p14:creationId xmlns:p14="http://schemas.microsoft.com/office/powerpoint/2010/main" val="14987904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0605206.jpg" descr="0605206.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58" name="Progressing to the New Testament Diet"/>
          <p:cNvSpPr txBox="1">
            <a:spLocks noGrp="1"/>
          </p:cNvSpPr>
          <p:nvPr>
            <p:ph type="title" idx="4294967295"/>
          </p:nvPr>
        </p:nvSpPr>
        <p:spPr>
          <a:xfrm>
            <a:off x="580291" y="0"/>
            <a:ext cx="8563709" cy="711200"/>
          </a:xfrm>
          <a:prstGeom prst="rect">
            <a:avLst/>
          </a:prstGeom>
        </p:spPr>
        <p:txBody>
          <a:bodyPr>
            <a:normAutofit/>
          </a:bodyPr>
          <a:lstStyle>
            <a:lvl1pPr algn="l">
              <a:defRPr sz="4000">
                <a:effectLst>
                  <a:outerShdw blurRad="12700" dist="25400" dir="2700000" rotWithShape="0">
                    <a:srgbClr val="09213B"/>
                  </a:outerShdw>
                </a:effectLst>
              </a:defRPr>
            </a:lvl1pPr>
          </a:lstStyle>
          <a:p>
            <a:r>
              <a:rPr lang="en-US" sz="3200" dirty="0"/>
              <a:t>What diet did Jesus eat in the upper room?</a:t>
            </a:r>
            <a:endParaRPr sz="3200" dirty="0"/>
          </a:p>
        </p:txBody>
      </p:sp>
      <p:sp>
        <p:nvSpPr>
          <p:cNvPr id="159" name="“And they made ready the passover.…"/>
          <p:cNvSpPr txBox="1">
            <a:spLocks noGrp="1"/>
          </p:cNvSpPr>
          <p:nvPr>
            <p:ph type="body" idx="4294967295"/>
          </p:nvPr>
        </p:nvSpPr>
        <p:spPr>
          <a:xfrm>
            <a:off x="4572001" y="841344"/>
            <a:ext cx="4290646" cy="6016656"/>
          </a:xfrm>
          <a:prstGeom prst="rect">
            <a:avLst/>
          </a:prstGeom>
          <a:solidFill>
            <a:srgbClr val="0E0000">
              <a:alpha val="52940"/>
            </a:srgbClr>
          </a:solidFill>
        </p:spPr>
        <p:txBody>
          <a:bodyPr>
            <a:noAutofit/>
          </a:bodyPr>
          <a:lstStyle/>
          <a:p>
            <a:pPr marL="0" indent="0" defTabSz="443484">
              <a:lnSpc>
                <a:spcPct val="120000"/>
              </a:lnSpc>
              <a:spcBef>
                <a:spcPts val="400"/>
              </a:spcBef>
              <a:buNone/>
              <a:defRPr sz="1746">
                <a:effectLst>
                  <a:outerShdw blurRad="12319" dist="24638" dir="2700000" rotWithShape="0">
                    <a:srgbClr val="09213B"/>
                  </a:outerShdw>
                </a:effectLst>
              </a:defRPr>
            </a:pPr>
            <a:r>
              <a:rPr lang="en-US" sz="2000" dirty="0"/>
              <a:t>With desire I have desired to eat this </a:t>
            </a:r>
            <a:r>
              <a:rPr lang="en-US" sz="2000" dirty="0" err="1"/>
              <a:t>passover</a:t>
            </a:r>
            <a:r>
              <a:rPr lang="en-US" sz="2000" dirty="0"/>
              <a:t> with you before I suffer: </a:t>
            </a:r>
          </a:p>
          <a:p>
            <a:pPr marL="0" indent="0" defTabSz="443484">
              <a:lnSpc>
                <a:spcPct val="120000"/>
              </a:lnSpc>
              <a:spcBef>
                <a:spcPts val="400"/>
              </a:spcBef>
              <a:buNone/>
              <a:defRPr sz="1746">
                <a:effectLst>
                  <a:outerShdw blurRad="12319" dist="24638" dir="2700000" rotWithShape="0">
                    <a:srgbClr val="09213B"/>
                  </a:outerShdw>
                </a:effectLst>
              </a:defRPr>
            </a:pPr>
            <a:r>
              <a:rPr lang="en-US" sz="2000" dirty="0"/>
              <a:t>For I say unto you, </a:t>
            </a:r>
            <a:r>
              <a:rPr lang="en-US" sz="2800" b="1" dirty="0">
                <a:solidFill>
                  <a:srgbClr val="FFFF00"/>
                </a:solidFill>
              </a:rPr>
              <a:t>I will not any more eat thereof, until it be fulfilled in the kingdom of God. </a:t>
            </a:r>
          </a:p>
          <a:p>
            <a:pPr marL="0" indent="0" defTabSz="443484">
              <a:lnSpc>
                <a:spcPct val="120000"/>
              </a:lnSpc>
              <a:spcBef>
                <a:spcPts val="400"/>
              </a:spcBef>
              <a:buNone/>
              <a:defRPr sz="1746">
                <a:effectLst>
                  <a:outerShdw blurRad="12319" dist="24638" dir="2700000" rotWithShape="0">
                    <a:srgbClr val="09213B"/>
                  </a:outerShdw>
                </a:effectLst>
              </a:defRPr>
            </a:pPr>
            <a:r>
              <a:rPr lang="en-US" sz="2000" dirty="0"/>
              <a:t>...  And he took the </a:t>
            </a:r>
            <a:r>
              <a:rPr lang="en-US" sz="2800" b="1" dirty="0">
                <a:solidFill>
                  <a:srgbClr val="FFFF00"/>
                </a:solidFill>
              </a:rPr>
              <a:t>cup</a:t>
            </a:r>
            <a:r>
              <a:rPr lang="en-US" sz="2000" dirty="0"/>
              <a:t>, and gave thanks, </a:t>
            </a:r>
          </a:p>
          <a:p>
            <a:pPr marL="0" indent="0" defTabSz="443484">
              <a:lnSpc>
                <a:spcPct val="120000"/>
              </a:lnSpc>
              <a:spcBef>
                <a:spcPts val="400"/>
              </a:spcBef>
              <a:buNone/>
              <a:defRPr sz="1746">
                <a:effectLst>
                  <a:outerShdw blurRad="12319" dist="24638" dir="2700000" rotWithShape="0">
                    <a:srgbClr val="09213B"/>
                  </a:outerShdw>
                </a:effectLst>
              </a:defRPr>
            </a:pPr>
            <a:r>
              <a:rPr lang="en-US" sz="2000" dirty="0"/>
              <a:t>...  And he took </a:t>
            </a:r>
            <a:r>
              <a:rPr lang="en-US" sz="2800" b="1" dirty="0">
                <a:solidFill>
                  <a:srgbClr val="FFFF00"/>
                </a:solidFill>
              </a:rPr>
              <a:t>bread</a:t>
            </a:r>
            <a:r>
              <a:rPr lang="en-US" sz="2000" dirty="0"/>
              <a:t>, and gave thanks, Luke 22:13-20.</a:t>
            </a:r>
          </a:p>
          <a:p>
            <a:pPr marL="0" indent="0" defTabSz="443484">
              <a:lnSpc>
                <a:spcPct val="120000"/>
              </a:lnSpc>
              <a:spcBef>
                <a:spcPts val="400"/>
              </a:spcBef>
              <a:buNone/>
              <a:defRPr sz="1746">
                <a:effectLst>
                  <a:outerShdw blurRad="12319" dist="24638" dir="2700000" rotWithShape="0">
                    <a:srgbClr val="09213B"/>
                  </a:outerShdw>
                </a:effectLst>
              </a:defRPr>
            </a:pPr>
            <a:r>
              <a:rPr lang="en-US" sz="2000" dirty="0"/>
              <a:t>Celebration of the Lord’s supper included bread and wine, not mutton. </a:t>
            </a:r>
            <a:endParaRPr sz="2000" dirty="0"/>
          </a:p>
        </p:txBody>
      </p:sp>
    </p:spTree>
    <p:extLst>
      <p:ext uri="{BB962C8B-B14F-4D97-AF65-F5344CB8AC3E}">
        <p14:creationId xmlns:p14="http://schemas.microsoft.com/office/powerpoint/2010/main" val="3137297323"/>
      </p:ext>
    </p:extLst>
  </p:cSld>
  <p:clrMapOvr>
    <a:masterClrMapping/>
  </p:clrMapOvr>
  <mc:AlternateContent xmlns:mc="http://schemas.openxmlformats.org/markup-compatibility/2006" xmlns:p14="http://schemas.microsoft.com/office/powerpoint/2010/main">
    <mc:Choice Requires="p14">
      <p:transition>
        <p:dissolve/>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0808092.jpg" descr="080809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64" name="Prophecy Fulfilled"/>
          <p:cNvSpPr txBox="1">
            <a:spLocks noGrp="1"/>
          </p:cNvSpPr>
          <p:nvPr>
            <p:ph type="title" idx="4294967295"/>
          </p:nvPr>
        </p:nvSpPr>
        <p:spPr>
          <a:xfrm>
            <a:off x="193435" y="752474"/>
            <a:ext cx="2401888" cy="673101"/>
          </a:xfrm>
          <a:prstGeom prst="rect">
            <a:avLst/>
          </a:prstGeom>
        </p:spPr>
        <p:txBody>
          <a:bodyPr>
            <a:normAutofit fontScale="90000"/>
          </a:bodyPr>
          <a:lstStyle>
            <a:lvl1pPr algn="l">
              <a:defRPr sz="3600">
                <a:solidFill>
                  <a:srgbClr val="000000"/>
                </a:solidFill>
                <a:effectLst>
                  <a:outerShdw blurRad="12700" dist="25400" dir="2700000" rotWithShape="0">
                    <a:srgbClr val="FFFFFF"/>
                  </a:outerShdw>
                </a:effectLst>
              </a:defRPr>
            </a:lvl1pPr>
          </a:lstStyle>
          <a:p>
            <a:r>
              <a:rPr lang="en-US" dirty="0">
                <a:solidFill>
                  <a:srgbClr val="FFFFFF"/>
                </a:solidFill>
              </a:rPr>
              <a:t>When did the sacrificial system end?</a:t>
            </a:r>
            <a:endParaRPr dirty="0">
              <a:solidFill>
                <a:srgbClr val="FFFFFF"/>
              </a:solidFill>
            </a:endParaRPr>
          </a:p>
        </p:txBody>
      </p:sp>
      <p:sp>
        <p:nvSpPr>
          <p:cNvPr id="165" name="“And he shall confirm the covenant with many for one week: and in the midst of the week he shall cause the sacrifice and the oblation to cease,” Daniel 9:27."/>
          <p:cNvSpPr txBox="1">
            <a:spLocks noGrp="1"/>
          </p:cNvSpPr>
          <p:nvPr>
            <p:ph type="body" sz="quarter" idx="4294967295"/>
          </p:nvPr>
        </p:nvSpPr>
        <p:spPr>
          <a:xfrm>
            <a:off x="-92315" y="2851150"/>
            <a:ext cx="2687638" cy="3933825"/>
          </a:xfrm>
          <a:prstGeom prst="rect">
            <a:avLst/>
          </a:prstGeom>
          <a:solidFill>
            <a:srgbClr val="FFFFFF">
              <a:alpha val="39999"/>
            </a:srgbClr>
          </a:solidFill>
        </p:spPr>
        <p:txBody>
          <a:bodyPr>
            <a:normAutofit/>
          </a:bodyPr>
          <a:lstStyle>
            <a:lvl1pPr marL="342900" indent="-342900">
              <a:lnSpc>
                <a:spcPct val="80000"/>
              </a:lnSpc>
              <a:spcBef>
                <a:spcPts val="600"/>
              </a:spcBef>
              <a:buChar char="•"/>
              <a:defRPr sz="2500">
                <a:solidFill>
                  <a:srgbClr val="000000"/>
                </a:solidFill>
                <a:effectLst>
                  <a:outerShdw blurRad="12700" dist="25400" dir="2700000" rotWithShape="0">
                    <a:srgbClr val="DDDDDD"/>
                  </a:outerShdw>
                </a:effectLst>
              </a:defRPr>
            </a:lvl1pPr>
          </a:lstStyle>
          <a:p>
            <a:r>
              <a:rPr dirty="0"/>
              <a:t>“And he shall confirm the covenant with many for one week: and in the midst of the week he shall </a:t>
            </a:r>
            <a:r>
              <a:rPr b="1" dirty="0"/>
              <a:t>cause the sacrifice and the oblation to cease</a:t>
            </a:r>
            <a:r>
              <a:rPr dirty="0"/>
              <a:t>,” Daniel 9:27.</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0803035x2.jpg" descr="0803035x2.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68" name="What Fast Was Jesus Talking About?"/>
          <p:cNvSpPr txBox="1">
            <a:spLocks noGrp="1"/>
          </p:cNvSpPr>
          <p:nvPr>
            <p:ph type="title" idx="4294967295"/>
          </p:nvPr>
        </p:nvSpPr>
        <p:spPr>
          <a:xfrm>
            <a:off x="246190" y="-1"/>
            <a:ext cx="7707313" cy="1143002"/>
          </a:xfrm>
          <a:prstGeom prst="rect">
            <a:avLst/>
          </a:prstGeom>
        </p:spPr>
        <p:txBody>
          <a:bodyPr>
            <a:normAutofit/>
          </a:bodyPr>
          <a:lstStyle>
            <a:lvl1pPr algn="l">
              <a:defRPr sz="3600">
                <a:effectLst>
                  <a:outerShdw blurRad="12700" dist="25400" dir="2700000" rotWithShape="0">
                    <a:srgbClr val="09213B"/>
                  </a:outerShdw>
                </a:effectLst>
              </a:defRPr>
            </a:lvl1pPr>
          </a:lstStyle>
          <a:p>
            <a:r>
              <a:rPr dirty="0"/>
              <a:t>What Fast Was Jesus Talking About?</a:t>
            </a:r>
          </a:p>
        </p:txBody>
      </p:sp>
      <p:sp>
        <p:nvSpPr>
          <p:cNvPr id="169" name="“How could the children of the bridechamber fast when the bridegroom was yet with them?…"/>
          <p:cNvSpPr txBox="1">
            <a:spLocks noGrp="1"/>
          </p:cNvSpPr>
          <p:nvPr>
            <p:ph type="body" idx="4294967295"/>
          </p:nvPr>
        </p:nvSpPr>
        <p:spPr>
          <a:xfrm>
            <a:off x="22352" y="1277937"/>
            <a:ext cx="4837113" cy="5580063"/>
          </a:xfrm>
          <a:prstGeom prst="rect">
            <a:avLst/>
          </a:prstGeom>
        </p:spPr>
        <p:txBody>
          <a:bodyPr>
            <a:normAutofit lnSpcReduction="10000"/>
          </a:bodyPr>
          <a:lstStyle/>
          <a:p>
            <a:pPr marL="336042" indent="-336042" defTabSz="448055">
              <a:spcBef>
                <a:spcPts val="600"/>
              </a:spcBef>
              <a:buChar char="•"/>
              <a:defRPr sz="2646">
                <a:effectLst>
                  <a:outerShdw blurRad="12446" dist="24892" dir="2700000" rotWithShape="0">
                    <a:srgbClr val="09213B"/>
                  </a:outerShdw>
                </a:effectLst>
              </a:defRPr>
            </a:pPr>
            <a:r>
              <a:rPr dirty="0"/>
              <a:t>“How could the children of the bridechamber </a:t>
            </a:r>
            <a:r>
              <a:rPr b="1" dirty="0">
                <a:solidFill>
                  <a:srgbClr val="FFFF00"/>
                </a:solidFill>
              </a:rPr>
              <a:t>fast</a:t>
            </a:r>
            <a:r>
              <a:rPr dirty="0"/>
              <a:t> when the bridegroom was yet with them? </a:t>
            </a:r>
          </a:p>
          <a:p>
            <a:pPr marL="336042" indent="-336042" defTabSz="448055">
              <a:spcBef>
                <a:spcPts val="600"/>
              </a:spcBef>
              <a:buChar char="•"/>
              <a:defRPr sz="2646">
                <a:effectLst>
                  <a:outerShdw blurRad="12446" dist="24892" dir="2700000" rotWithShape="0">
                    <a:srgbClr val="09213B"/>
                  </a:outerShdw>
                </a:effectLst>
              </a:defRPr>
            </a:pPr>
            <a:r>
              <a:rPr dirty="0"/>
              <a:t>“But when he should go back to Heaven, leaving his disciples to meet alone the unbelief and darkness of the world, then it would be fitting for the church to </a:t>
            </a:r>
            <a:r>
              <a:rPr sz="3600" b="1" dirty="0">
                <a:solidFill>
                  <a:srgbClr val="FFFF00"/>
                </a:solidFill>
                <a:effectLst>
                  <a:outerShdw blurRad="49784" dist="24892" dir="18900000" rotWithShape="0">
                    <a:srgbClr val="000000"/>
                  </a:outerShdw>
                </a:effectLst>
              </a:rPr>
              <a:t>fast</a:t>
            </a:r>
            <a:r>
              <a:rPr dirty="0">
                <a:solidFill>
                  <a:srgbClr val="FFFF00"/>
                </a:solidFill>
                <a:effectLst>
                  <a:outerShdw blurRad="49784" dist="24892" dir="18900000" rotWithShape="0">
                    <a:srgbClr val="000000"/>
                  </a:outerShdw>
                </a:effectLst>
              </a:rPr>
              <a:t> and mourn, </a:t>
            </a:r>
            <a:r>
              <a:rPr sz="3600" b="1" dirty="0">
                <a:solidFill>
                  <a:srgbClr val="FFFF00"/>
                </a:solidFill>
                <a:effectLst>
                  <a:outerShdw blurRad="49784" dist="24892" dir="18900000" rotWithShape="0">
                    <a:srgbClr val="000000"/>
                  </a:outerShdw>
                </a:effectLst>
              </a:rPr>
              <a:t>until</a:t>
            </a:r>
            <a:r>
              <a:rPr dirty="0">
                <a:solidFill>
                  <a:srgbClr val="FFFF00"/>
                </a:solidFill>
                <a:effectLst>
                  <a:outerShdw blurRad="49784" dist="24892" dir="18900000" rotWithShape="0">
                    <a:srgbClr val="000000"/>
                  </a:outerShdw>
                </a:effectLst>
              </a:rPr>
              <a:t> her absent </a:t>
            </a:r>
            <a:r>
              <a:rPr sz="3600" b="1" dirty="0">
                <a:solidFill>
                  <a:srgbClr val="FFFF00"/>
                </a:solidFill>
                <a:effectLst>
                  <a:outerShdw blurRad="49784" dist="24892" dir="18900000" rotWithShape="0">
                    <a:srgbClr val="000000"/>
                  </a:outerShdw>
                </a:effectLst>
              </a:rPr>
              <a:t>Lord</a:t>
            </a:r>
            <a:r>
              <a:rPr dirty="0">
                <a:solidFill>
                  <a:srgbClr val="FFFF00"/>
                </a:solidFill>
                <a:effectLst>
                  <a:outerShdw blurRad="49784" dist="24892" dir="18900000" rotWithShape="0">
                    <a:srgbClr val="000000"/>
                  </a:outerShdw>
                </a:effectLst>
              </a:rPr>
              <a:t> should </a:t>
            </a:r>
            <a:r>
              <a:rPr sz="3600" b="1" dirty="0">
                <a:solidFill>
                  <a:srgbClr val="FFFF00"/>
                </a:solidFill>
                <a:effectLst>
                  <a:outerShdw blurRad="49784" dist="24892" dir="18900000" rotWithShape="0">
                    <a:srgbClr val="000000"/>
                  </a:outerShdw>
                </a:effectLst>
              </a:rPr>
              <a:t>return</a:t>
            </a:r>
            <a:r>
              <a:rPr dirty="0">
                <a:solidFill>
                  <a:srgbClr val="FFFF00"/>
                </a:solidFill>
                <a:effectLst>
                  <a:outerShdw blurRad="49784" dist="24892" dir="18900000" rotWithShape="0">
                    <a:srgbClr val="000000"/>
                  </a:outerShdw>
                </a:effectLst>
              </a:rPr>
              <a:t> the second time.</a:t>
            </a:r>
            <a:r>
              <a:rPr dirty="0">
                <a:effectLst>
                  <a:outerShdw blurRad="49784" dist="24892" dir="18900000" rotWithShape="0">
                    <a:srgbClr val="000000"/>
                  </a:outerShdw>
                </a:effectLst>
              </a:rPr>
              <a:t>” </a:t>
            </a:r>
            <a:r>
              <a:rPr dirty="0"/>
              <a:t>{2SP 192.2}.</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itle"/>
          <p:cNvSpPr txBox="1">
            <a:spLocks noGrp="1"/>
          </p:cNvSpPr>
          <p:nvPr>
            <p:ph type="title"/>
          </p:nvPr>
        </p:nvSpPr>
        <p:spPr>
          <a:prstGeom prst="rect">
            <a:avLst/>
          </a:prstGeom>
        </p:spPr>
        <p:txBody>
          <a:bodyPr/>
          <a:lstStyle/>
          <a:p>
            <a:endParaRPr/>
          </a:p>
        </p:txBody>
      </p:sp>
      <p:sp>
        <p:nvSpPr>
          <p:cNvPr id="174" name="Body"/>
          <p:cNvSpPr txBox="1">
            <a:spLocks noGrp="1"/>
          </p:cNvSpPr>
          <p:nvPr>
            <p:ph type="body" idx="1"/>
          </p:nvPr>
        </p:nvSpPr>
        <p:spPr>
          <a:prstGeom prst="rect">
            <a:avLst/>
          </a:prstGeom>
        </p:spPr>
        <p:txBody>
          <a:bodyPr/>
          <a:lstStyle/>
          <a:p>
            <a:endParaRPr/>
          </a:p>
        </p:txBody>
      </p:sp>
      <p:pic>
        <p:nvPicPr>
          <p:cNvPr id="175" name="4degrees-AgapeFeast_C.jpg" descr="4degrees-AgapeFeast_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176" name="Rectangle"/>
          <p:cNvSpPr/>
          <p:nvPr/>
        </p:nvSpPr>
        <p:spPr>
          <a:xfrm>
            <a:off x="1981200" y="1828800"/>
            <a:ext cx="6324600" cy="3429000"/>
          </a:xfrm>
          <a:prstGeom prst="rect">
            <a:avLst/>
          </a:prstGeom>
          <a:solidFill>
            <a:srgbClr val="A5794A"/>
          </a:solidFill>
          <a:ln w="57150">
            <a:solidFill>
              <a:srgbClr val="287A9E"/>
            </a:solidFill>
          </a:ln>
          <a:effectLst>
            <a:outerShdw blurRad="38100" dist="23000" dir="5400000" rotWithShape="0">
              <a:srgbClr val="808080">
                <a:alpha val="34999"/>
              </a:srgbClr>
            </a:outerShdw>
          </a:effectLst>
        </p:spPr>
        <p:txBody>
          <a:bodyPr lIns="45719" rIns="45719" anchor="ctr"/>
          <a:lstStyle/>
          <a:p>
            <a:pPr algn="ctr">
              <a:defRPr sz="1800">
                <a:solidFill>
                  <a:srgbClr val="FFFFFF"/>
                </a:solidFill>
                <a:latin typeface="Candara"/>
                <a:ea typeface="Candara"/>
                <a:cs typeface="Candara"/>
                <a:sym typeface="Candara"/>
              </a:defRPr>
            </a:pPr>
            <a:endParaRPr/>
          </a:p>
        </p:txBody>
      </p:sp>
      <p:sp>
        <p:nvSpPr>
          <p:cNvPr id="177" name="Square"/>
          <p:cNvSpPr/>
          <p:nvPr/>
        </p:nvSpPr>
        <p:spPr>
          <a:xfrm>
            <a:off x="2438400" y="3124200"/>
            <a:ext cx="609600" cy="609600"/>
          </a:xfrm>
          <a:prstGeom prst="rect">
            <a:avLst/>
          </a:prstGeom>
          <a:gradFill>
            <a:gsLst>
              <a:gs pos="0">
                <a:srgbClr val="FFCC00"/>
              </a:gs>
              <a:gs pos="100000">
                <a:srgbClr val="FFFF00"/>
              </a:gs>
            </a:gsLst>
            <a:lin ang="16740000"/>
          </a:gradFill>
          <a:ln>
            <a:solidFill>
              <a:srgbClr val="287A9E"/>
            </a:solidFill>
          </a:ln>
          <a:effectLst>
            <a:outerShdw blurRad="38100" dist="23000" dir="5400000" rotWithShape="0">
              <a:srgbClr val="808080">
                <a:alpha val="34999"/>
              </a:srgbClr>
            </a:outerShdw>
          </a:effectLst>
        </p:spPr>
        <p:txBody>
          <a:bodyPr lIns="45719" rIns="45719" anchor="ctr"/>
          <a:lstStyle/>
          <a:p>
            <a:pPr algn="ctr">
              <a:defRPr sz="1800">
                <a:solidFill>
                  <a:srgbClr val="FFFFFF"/>
                </a:solidFill>
                <a:latin typeface="Candara"/>
                <a:ea typeface="Candara"/>
                <a:cs typeface="Candara"/>
                <a:sym typeface="Candara"/>
              </a:defRPr>
            </a:pPr>
            <a:endParaRPr/>
          </a:p>
        </p:txBody>
      </p:sp>
      <p:sp>
        <p:nvSpPr>
          <p:cNvPr id="178" name="Circle"/>
          <p:cNvSpPr/>
          <p:nvPr/>
        </p:nvSpPr>
        <p:spPr>
          <a:xfrm>
            <a:off x="3581400" y="3124200"/>
            <a:ext cx="533400" cy="533400"/>
          </a:xfrm>
          <a:prstGeom prst="ellipse">
            <a:avLst/>
          </a:prstGeom>
          <a:gradFill>
            <a:gsLst>
              <a:gs pos="0">
                <a:srgbClr val="FFCC00"/>
              </a:gs>
              <a:gs pos="100000">
                <a:srgbClr val="FFFF00"/>
              </a:gs>
            </a:gsLst>
            <a:lin ang="16200000"/>
          </a:gradFill>
          <a:ln>
            <a:solidFill>
              <a:srgbClr val="287A9E"/>
            </a:solidFill>
          </a:ln>
          <a:effectLst>
            <a:outerShdw blurRad="38100" dist="23000" dir="5400000" rotWithShape="0">
              <a:srgbClr val="808080">
                <a:alpha val="34999"/>
              </a:srgbClr>
            </a:outerShdw>
          </a:effectLst>
        </p:spPr>
        <p:txBody>
          <a:bodyPr lIns="45719" rIns="45719" anchor="ctr"/>
          <a:lstStyle/>
          <a:p>
            <a:pPr algn="ctr">
              <a:defRPr sz="1800">
                <a:solidFill>
                  <a:srgbClr val="FFFFFF"/>
                </a:solidFill>
                <a:latin typeface="Candara"/>
                <a:ea typeface="Candara"/>
                <a:cs typeface="Candara"/>
                <a:sym typeface="Candara"/>
              </a:defRPr>
            </a:pPr>
            <a:endParaRPr/>
          </a:p>
        </p:txBody>
      </p:sp>
      <p:sp>
        <p:nvSpPr>
          <p:cNvPr id="179" name="Rectangle"/>
          <p:cNvSpPr/>
          <p:nvPr/>
        </p:nvSpPr>
        <p:spPr>
          <a:xfrm>
            <a:off x="4953000" y="2743200"/>
            <a:ext cx="1905000" cy="1371600"/>
          </a:xfrm>
          <a:prstGeom prst="rect">
            <a:avLst/>
          </a:prstGeom>
          <a:gradFill>
            <a:gsLst>
              <a:gs pos="0">
                <a:srgbClr val="064846"/>
              </a:gs>
              <a:gs pos="100000">
                <a:srgbClr val="68AFAA"/>
              </a:gs>
            </a:gsLst>
            <a:lin ang="16200000"/>
          </a:gradFill>
          <a:ln>
            <a:solidFill>
              <a:srgbClr val="287A9E"/>
            </a:solidFill>
          </a:ln>
          <a:effectLst>
            <a:outerShdw blurRad="38100" dist="23000" dir="5400000" rotWithShape="0">
              <a:srgbClr val="808080">
                <a:alpha val="34999"/>
              </a:srgbClr>
            </a:outerShdw>
          </a:effectLst>
        </p:spPr>
        <p:txBody>
          <a:bodyPr lIns="45719" rIns="45719" anchor="ctr"/>
          <a:lstStyle/>
          <a:p>
            <a:pPr algn="ctr">
              <a:defRPr sz="1800">
                <a:solidFill>
                  <a:srgbClr val="FFFFFF"/>
                </a:solidFill>
                <a:latin typeface="Candara"/>
                <a:ea typeface="Candara"/>
                <a:cs typeface="Candara"/>
                <a:sym typeface="Candara"/>
              </a:defRPr>
            </a:pPr>
            <a:endParaRPr/>
          </a:p>
        </p:txBody>
      </p:sp>
      <p:sp>
        <p:nvSpPr>
          <p:cNvPr id="180" name="Rectangle"/>
          <p:cNvSpPr/>
          <p:nvPr/>
        </p:nvSpPr>
        <p:spPr>
          <a:xfrm>
            <a:off x="6858000" y="2743200"/>
            <a:ext cx="838200" cy="1371600"/>
          </a:xfrm>
          <a:prstGeom prst="rect">
            <a:avLst/>
          </a:prstGeom>
          <a:gradFill>
            <a:gsLst>
              <a:gs pos="0">
                <a:srgbClr val="1B83B0"/>
              </a:gs>
              <a:gs pos="100000">
                <a:srgbClr val="9FD0F5"/>
              </a:gs>
            </a:gsLst>
            <a:lin ang="16200000"/>
          </a:gradFill>
          <a:ln>
            <a:solidFill>
              <a:srgbClr val="287A9E"/>
            </a:solidFill>
          </a:ln>
          <a:effectLst>
            <a:outerShdw blurRad="38100" dist="23000" dir="5400000" rotWithShape="0">
              <a:srgbClr val="808080">
                <a:alpha val="34999"/>
              </a:srgbClr>
            </a:outerShdw>
          </a:effectLst>
        </p:spPr>
        <p:txBody>
          <a:bodyPr lIns="45719" rIns="45719" anchor="ctr"/>
          <a:lstStyle/>
          <a:p>
            <a:pPr algn="ctr">
              <a:defRPr sz="1800">
                <a:solidFill>
                  <a:srgbClr val="FFFFFF"/>
                </a:solidFill>
                <a:latin typeface="Candara"/>
                <a:ea typeface="Candara"/>
                <a:cs typeface="Candara"/>
                <a:sym typeface="Candara"/>
              </a:defRPr>
            </a:pPr>
            <a:endParaRPr/>
          </a:p>
        </p:txBody>
      </p:sp>
      <p:grpSp>
        <p:nvGrpSpPr>
          <p:cNvPr id="186" name="Group"/>
          <p:cNvGrpSpPr/>
          <p:nvPr/>
        </p:nvGrpSpPr>
        <p:grpSpPr>
          <a:xfrm>
            <a:off x="228599" y="228599"/>
            <a:ext cx="1935164" cy="5867402"/>
            <a:chOff x="0" y="0"/>
            <a:chExt cx="1935162" cy="5867400"/>
          </a:xfrm>
        </p:grpSpPr>
        <p:grpSp>
          <p:nvGrpSpPr>
            <p:cNvPr id="183" name="Group"/>
            <p:cNvGrpSpPr/>
            <p:nvPr/>
          </p:nvGrpSpPr>
          <p:grpSpPr>
            <a:xfrm>
              <a:off x="228599" y="5294376"/>
              <a:ext cx="1426465" cy="573025"/>
              <a:chOff x="0" y="0"/>
              <a:chExt cx="1426463" cy="573023"/>
            </a:xfrm>
          </p:grpSpPr>
          <p:pic>
            <p:nvPicPr>
              <p:cNvPr id="181" name="image.png" descr="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26464" cy="573024"/>
              </a:xfrm>
              <a:prstGeom prst="rect">
                <a:avLst/>
              </a:prstGeom>
              <a:ln w="12700" cap="flat">
                <a:noFill/>
                <a:miter lim="400000"/>
              </a:ln>
              <a:effectLst/>
            </p:spPr>
          </p:pic>
          <p:sp>
            <p:nvSpPr>
              <p:cNvPr id="182" name="Unclean"/>
              <p:cNvSpPr txBox="1"/>
              <p:nvPr/>
            </p:nvSpPr>
            <p:spPr>
              <a:xfrm>
                <a:off x="57718" y="35158"/>
                <a:ext cx="892856" cy="3708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latin typeface="Candara"/>
                    <a:ea typeface="Candara"/>
                    <a:cs typeface="Candara"/>
                    <a:sym typeface="Candara"/>
                  </a:defRPr>
                </a:lvl1pPr>
              </a:lstStyle>
              <a:p>
                <a:r>
                  <a:t>Unclean</a:t>
                </a:r>
              </a:p>
            </p:txBody>
          </p:sp>
        </p:grpSp>
        <p:pic>
          <p:nvPicPr>
            <p:cNvPr id="184" name="7715940.jpg" descr="771594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935163" cy="1752600"/>
            </a:xfrm>
            <a:prstGeom prst="rect">
              <a:avLst/>
            </a:prstGeom>
            <a:ln w="28575" cap="flat">
              <a:solidFill>
                <a:srgbClr val="09213B"/>
              </a:solidFill>
              <a:prstDash val="solid"/>
              <a:round/>
            </a:ln>
            <a:effectLst>
              <a:outerShdw blurRad="50800" dist="38100" dir="2700000" rotWithShape="0">
                <a:srgbClr val="808080">
                  <a:alpha val="42999"/>
                </a:srgbClr>
              </a:outerShdw>
            </a:effectLst>
          </p:spPr>
        </p:pic>
        <p:sp>
          <p:nvSpPr>
            <p:cNvPr id="185" name="Gentiles"/>
            <p:cNvSpPr txBox="1"/>
            <p:nvPr/>
          </p:nvSpPr>
          <p:spPr>
            <a:xfrm>
              <a:off x="415924" y="4191000"/>
              <a:ext cx="884373" cy="370840"/>
            </a:xfrm>
            <a:prstGeom prst="rect">
              <a:avLst/>
            </a:prstGeom>
            <a:noFill/>
            <a:ln w="12700" cap="flat">
              <a:noFill/>
              <a:miter lim="400000"/>
            </a:ln>
            <a:effectLst>
              <a:outerShdw blurRad="50800" dist="38100" dir="2700000" rotWithShape="0">
                <a:srgbClr val="808080"/>
              </a:outerShdw>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solidFill>
                    <a:srgbClr val="FFFFFF"/>
                  </a:solidFill>
                  <a:latin typeface="Candara"/>
                  <a:ea typeface="Candara"/>
                  <a:cs typeface="Candara"/>
                  <a:sym typeface="Candara"/>
                </a:defRPr>
              </a:lvl1pPr>
            </a:lstStyle>
            <a:p>
              <a:r>
                <a:t>Gentiles</a:t>
              </a:r>
            </a:p>
          </p:txBody>
        </p:sp>
      </p:grpSp>
      <p:grpSp>
        <p:nvGrpSpPr>
          <p:cNvPr id="192" name="Group"/>
          <p:cNvGrpSpPr/>
          <p:nvPr/>
        </p:nvGrpSpPr>
        <p:grpSpPr>
          <a:xfrm>
            <a:off x="2438400" y="228600"/>
            <a:ext cx="1828800" cy="5873496"/>
            <a:chOff x="0" y="0"/>
            <a:chExt cx="1828800" cy="5873495"/>
          </a:xfrm>
        </p:grpSpPr>
        <p:grpSp>
          <p:nvGrpSpPr>
            <p:cNvPr id="189" name="Group"/>
            <p:cNvGrpSpPr/>
            <p:nvPr/>
          </p:nvGrpSpPr>
          <p:grpSpPr>
            <a:xfrm>
              <a:off x="323087" y="5300471"/>
              <a:ext cx="1103378" cy="573025"/>
              <a:chOff x="0" y="0"/>
              <a:chExt cx="1103376" cy="573024"/>
            </a:xfrm>
          </p:grpSpPr>
          <p:pic>
            <p:nvPicPr>
              <p:cNvPr id="187" name="image.png" descr="ima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03377" cy="573025"/>
              </a:xfrm>
              <a:prstGeom prst="rect">
                <a:avLst/>
              </a:prstGeom>
              <a:ln w="12700" cap="flat">
                <a:noFill/>
                <a:miter lim="400000"/>
              </a:ln>
              <a:effectLst/>
            </p:spPr>
          </p:pic>
          <p:sp>
            <p:nvSpPr>
              <p:cNvPr id="188" name="Clean"/>
              <p:cNvSpPr txBox="1"/>
              <p:nvPr/>
            </p:nvSpPr>
            <p:spPr>
              <a:xfrm>
                <a:off x="59690" y="33802"/>
                <a:ext cx="635345" cy="3708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latin typeface="Candara"/>
                    <a:ea typeface="Candara"/>
                    <a:cs typeface="Candara"/>
                    <a:sym typeface="Candara"/>
                  </a:defRPr>
                </a:lvl1pPr>
              </a:lstStyle>
              <a:p>
                <a:r>
                  <a:t>Clean</a:t>
                </a:r>
              </a:p>
            </p:txBody>
          </p:sp>
        </p:grpSp>
        <p:pic>
          <p:nvPicPr>
            <p:cNvPr id="190" name="P0101782.JPG" descr="P010178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0"/>
              <a:ext cx="1828800" cy="1746250"/>
            </a:xfrm>
            <a:prstGeom prst="rect">
              <a:avLst/>
            </a:prstGeom>
            <a:ln w="28575" cap="flat">
              <a:solidFill>
                <a:srgbClr val="09213B"/>
              </a:solidFill>
              <a:prstDash val="solid"/>
              <a:round/>
            </a:ln>
            <a:effectLst>
              <a:outerShdw blurRad="50800" dist="38100" dir="2700000" rotWithShape="0">
                <a:srgbClr val="808080">
                  <a:alpha val="42999"/>
                </a:srgbClr>
              </a:outerShdw>
            </a:effectLst>
          </p:spPr>
        </p:pic>
        <p:sp>
          <p:nvSpPr>
            <p:cNvPr id="191" name="Jews"/>
            <p:cNvSpPr txBox="1"/>
            <p:nvPr/>
          </p:nvSpPr>
          <p:spPr>
            <a:xfrm>
              <a:off x="508000" y="4191000"/>
              <a:ext cx="587348" cy="370840"/>
            </a:xfrm>
            <a:prstGeom prst="rect">
              <a:avLst/>
            </a:prstGeom>
            <a:noFill/>
            <a:ln w="12700" cap="flat">
              <a:noFill/>
              <a:miter lim="400000"/>
            </a:ln>
            <a:effectLst>
              <a:outerShdw blurRad="50800" dist="38100" dir="2700000" rotWithShape="0">
                <a:srgbClr val="808080"/>
              </a:outerShdw>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solidFill>
                    <a:srgbClr val="FFFFFF"/>
                  </a:solidFill>
                  <a:latin typeface="Candara"/>
                  <a:ea typeface="Candara"/>
                  <a:cs typeface="Candara"/>
                  <a:sym typeface="Candara"/>
                </a:defRPr>
              </a:lvl1pPr>
            </a:lstStyle>
            <a:p>
              <a:r>
                <a:t>Jews</a:t>
              </a:r>
            </a:p>
          </p:txBody>
        </p:sp>
      </p:grpSp>
      <p:grpSp>
        <p:nvGrpSpPr>
          <p:cNvPr id="198" name="Group"/>
          <p:cNvGrpSpPr/>
          <p:nvPr/>
        </p:nvGrpSpPr>
        <p:grpSpPr>
          <a:xfrm>
            <a:off x="4495800" y="228599"/>
            <a:ext cx="2057400" cy="6306314"/>
            <a:chOff x="0" y="0"/>
            <a:chExt cx="2057400" cy="6306312"/>
          </a:xfrm>
        </p:grpSpPr>
        <p:grpSp>
          <p:nvGrpSpPr>
            <p:cNvPr id="195" name="Group"/>
            <p:cNvGrpSpPr/>
            <p:nvPr/>
          </p:nvGrpSpPr>
          <p:grpSpPr>
            <a:xfrm>
              <a:off x="265175" y="4995672"/>
              <a:ext cx="1389890" cy="1310641"/>
              <a:chOff x="0" y="0"/>
              <a:chExt cx="1389888" cy="1310639"/>
            </a:xfrm>
          </p:grpSpPr>
          <p:pic>
            <p:nvPicPr>
              <p:cNvPr id="193" name="image.png" descr="imag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389889" cy="1310640"/>
              </a:xfrm>
              <a:prstGeom prst="rect">
                <a:avLst/>
              </a:prstGeom>
              <a:ln w="12700" cap="flat">
                <a:noFill/>
                <a:miter lim="400000"/>
              </a:ln>
              <a:effectLst/>
            </p:spPr>
          </p:pic>
          <p:sp>
            <p:nvSpPr>
              <p:cNvPr id="194" name="Grains…"/>
              <p:cNvSpPr txBox="1"/>
              <p:nvPr/>
            </p:nvSpPr>
            <p:spPr>
              <a:xfrm>
                <a:off x="259653" y="33383"/>
                <a:ext cx="871425" cy="9296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p>
                <a:pPr algn="ctr">
                  <a:defRPr sz="1800">
                    <a:latin typeface="Candara"/>
                    <a:ea typeface="Candara"/>
                    <a:cs typeface="Candara"/>
                    <a:sym typeface="Candara"/>
                  </a:defRPr>
                </a:pPr>
                <a:r>
                  <a:t>Grains</a:t>
                </a:r>
              </a:p>
              <a:p>
                <a:pPr algn="ctr">
                  <a:defRPr sz="1800">
                    <a:latin typeface="Candara"/>
                    <a:ea typeface="Candara"/>
                    <a:cs typeface="Candara"/>
                    <a:sym typeface="Candara"/>
                  </a:defRPr>
                </a:pPr>
                <a:r>
                  <a:t>Grapes</a:t>
                </a:r>
              </a:p>
              <a:p>
                <a:pPr algn="ctr">
                  <a:defRPr sz="1800">
                    <a:latin typeface="Candara"/>
                    <a:ea typeface="Candara"/>
                    <a:cs typeface="Candara"/>
                    <a:sym typeface="Candara"/>
                  </a:defRPr>
                </a:pPr>
                <a:r>
                  <a:t>Olive oil</a:t>
                </a:r>
              </a:p>
            </p:txBody>
          </p:sp>
        </p:grpSp>
        <p:pic>
          <p:nvPicPr>
            <p:cNvPr id="196" name="0606085.jpg" descr="0606085.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0"/>
              <a:ext cx="2057400" cy="1752600"/>
            </a:xfrm>
            <a:prstGeom prst="rect">
              <a:avLst/>
            </a:prstGeom>
            <a:ln w="28575" cap="flat">
              <a:solidFill>
                <a:srgbClr val="09213B"/>
              </a:solidFill>
              <a:prstDash val="solid"/>
              <a:round/>
            </a:ln>
            <a:effectLst>
              <a:outerShdw blurRad="50800" dist="38100" dir="2700000" rotWithShape="0">
                <a:srgbClr val="808080">
                  <a:alpha val="42999"/>
                </a:srgbClr>
              </a:outerShdw>
            </a:effectLst>
          </p:spPr>
        </p:pic>
        <p:sp>
          <p:nvSpPr>
            <p:cNvPr id="197" name="Christian"/>
            <p:cNvSpPr txBox="1"/>
            <p:nvPr/>
          </p:nvSpPr>
          <p:spPr>
            <a:xfrm>
              <a:off x="352424" y="4191000"/>
              <a:ext cx="947885" cy="370841"/>
            </a:xfrm>
            <a:prstGeom prst="rect">
              <a:avLst/>
            </a:prstGeom>
            <a:noFill/>
            <a:ln w="12700" cap="flat">
              <a:noFill/>
              <a:miter lim="400000"/>
            </a:ln>
            <a:effectLst>
              <a:outerShdw blurRad="50800" dist="38100" dir="2700000" rotWithShape="0">
                <a:srgbClr val="808080"/>
              </a:outerShdw>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solidFill>
                    <a:srgbClr val="FFFFFF"/>
                  </a:solidFill>
                  <a:latin typeface="Candara"/>
                  <a:ea typeface="Candara"/>
                  <a:cs typeface="Candara"/>
                  <a:sym typeface="Candara"/>
                </a:defRPr>
              </a:lvl1pPr>
            </a:lstStyle>
            <a:p>
              <a:r>
                <a:t>Christian</a:t>
              </a:r>
            </a:p>
          </p:txBody>
        </p:sp>
      </p:grpSp>
      <p:grpSp>
        <p:nvGrpSpPr>
          <p:cNvPr id="204" name="Group"/>
          <p:cNvGrpSpPr/>
          <p:nvPr/>
        </p:nvGrpSpPr>
        <p:grpSpPr>
          <a:xfrm>
            <a:off x="6705600" y="228599"/>
            <a:ext cx="1981201" cy="6092953"/>
            <a:chOff x="0" y="0"/>
            <a:chExt cx="1981200" cy="6092951"/>
          </a:xfrm>
        </p:grpSpPr>
        <p:grpSp>
          <p:nvGrpSpPr>
            <p:cNvPr id="201" name="Group"/>
            <p:cNvGrpSpPr/>
            <p:nvPr/>
          </p:nvGrpSpPr>
          <p:grpSpPr>
            <a:xfrm>
              <a:off x="170688" y="5154167"/>
              <a:ext cx="1505713" cy="938785"/>
              <a:chOff x="0" y="0"/>
              <a:chExt cx="1505712" cy="938783"/>
            </a:xfrm>
          </p:grpSpPr>
          <p:pic>
            <p:nvPicPr>
              <p:cNvPr id="199" name="image.png" descr="imag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1505713" cy="938784"/>
              </a:xfrm>
              <a:prstGeom prst="rect">
                <a:avLst/>
              </a:prstGeom>
              <a:ln w="12700" cap="flat">
                <a:noFill/>
                <a:miter lim="400000"/>
              </a:ln>
              <a:effectLst/>
            </p:spPr>
          </p:pic>
          <p:sp>
            <p:nvSpPr>
              <p:cNvPr id="200" name="Manna…"/>
              <p:cNvSpPr txBox="1"/>
              <p:nvPr/>
            </p:nvSpPr>
            <p:spPr>
              <a:xfrm>
                <a:off x="276581" y="34634"/>
                <a:ext cx="957595" cy="650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p>
                <a:pPr algn="ctr">
                  <a:defRPr sz="1800">
                    <a:latin typeface="Candara"/>
                    <a:ea typeface="Candara"/>
                    <a:cs typeface="Candara"/>
                    <a:sym typeface="Candara"/>
                  </a:defRPr>
                </a:pPr>
                <a:r>
                  <a:t>Manna</a:t>
                </a:r>
              </a:p>
              <a:p>
                <a:pPr algn="ctr">
                  <a:defRPr sz="1800">
                    <a:latin typeface="Candara"/>
                    <a:ea typeface="Candara"/>
                    <a:cs typeface="Candara"/>
                    <a:sym typeface="Candara"/>
                  </a:defRPr>
                </a:pPr>
                <a:r>
                  <a:t>Almonds</a:t>
                </a:r>
              </a:p>
            </p:txBody>
          </p:sp>
        </p:grpSp>
        <p:pic>
          <p:nvPicPr>
            <p:cNvPr id="202" name="010807_0919_0010_llhs.jpg" descr="010807_0919_0010_llhs.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63500" y="0"/>
              <a:ext cx="1917701" cy="1752600"/>
            </a:xfrm>
            <a:prstGeom prst="rect">
              <a:avLst/>
            </a:prstGeom>
            <a:ln w="28575" cap="flat">
              <a:solidFill>
                <a:srgbClr val="09213B"/>
              </a:solidFill>
              <a:prstDash val="solid"/>
              <a:round/>
            </a:ln>
            <a:effectLst>
              <a:outerShdw blurRad="50800" dist="38100" dir="2700000" rotWithShape="0">
                <a:srgbClr val="808080">
                  <a:alpha val="42999"/>
                </a:srgbClr>
              </a:outerShdw>
            </a:effectLst>
          </p:spPr>
        </p:pic>
        <p:sp>
          <p:nvSpPr>
            <p:cNvPr id="203" name="Remnant"/>
            <p:cNvSpPr txBox="1"/>
            <p:nvPr/>
          </p:nvSpPr>
          <p:spPr>
            <a:xfrm>
              <a:off x="0" y="4191000"/>
              <a:ext cx="988849" cy="370840"/>
            </a:xfrm>
            <a:prstGeom prst="rect">
              <a:avLst/>
            </a:prstGeom>
            <a:noFill/>
            <a:ln w="12700" cap="flat">
              <a:noFill/>
              <a:miter lim="400000"/>
            </a:ln>
            <a:effectLst>
              <a:outerShdw blurRad="50800" dist="38100" dir="2700000" rotWithShape="0">
                <a:srgbClr val="808080"/>
              </a:outerShdw>
            </a:effectLst>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tIns="45719" rIns="45719" bIns="45719" numCol="1" anchor="t">
              <a:spAutoFit/>
            </a:bodyPr>
            <a:lstStyle>
              <a:lvl1pPr>
                <a:defRPr sz="1800">
                  <a:solidFill>
                    <a:srgbClr val="FFFFFF"/>
                  </a:solidFill>
                  <a:latin typeface="Candara"/>
                  <a:ea typeface="Candara"/>
                  <a:cs typeface="Candara"/>
                  <a:sym typeface="Candara"/>
                </a:defRPr>
              </a:lvl1pPr>
            </a:lstStyle>
            <a:p>
              <a:r>
                <a:t>Remnant</a:t>
              </a:r>
            </a:p>
          </p:txBody>
        </p:sp>
      </p:gr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92" grpId="2" animBg="1" advAuto="0"/>
      <p:bldP spid="198" grpId="3" animBg="1" advAuto="0"/>
      <p:bldP spid="204" grpId="4"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0809096.jpg" descr="0809096.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07" name="Post 1844 Fasting And Soul Searching"/>
          <p:cNvSpPr txBox="1">
            <a:spLocks noGrp="1"/>
          </p:cNvSpPr>
          <p:nvPr>
            <p:ph type="title" idx="4294967295"/>
          </p:nvPr>
        </p:nvSpPr>
        <p:spPr>
          <a:xfrm>
            <a:off x="457200" y="0"/>
            <a:ext cx="8229600" cy="951548"/>
          </a:xfrm>
          <a:prstGeom prst="rect">
            <a:avLst/>
          </a:prstGeom>
        </p:spPr>
        <p:txBody>
          <a:bodyPr>
            <a:normAutofit/>
          </a:bodyPr>
          <a:lstStyle>
            <a:lvl1pPr algn="l" defTabSz="438911">
              <a:defRPr sz="3839">
                <a:solidFill>
                  <a:srgbClr val="FFFB00"/>
                </a:solidFill>
                <a:effectLst>
                  <a:outerShdw blurRad="109727" dist="24384" dir="2700000" rotWithShape="0">
                    <a:srgbClr val="FFFFFF">
                      <a:alpha val="56000"/>
                    </a:srgbClr>
                  </a:outerShdw>
                </a:effectLst>
              </a:defRPr>
            </a:lvl1pPr>
          </a:lstStyle>
          <a:p>
            <a:r>
              <a:rPr lang="en-US" dirty="0">
                <a:solidFill>
                  <a:srgbClr val="FFFFFF"/>
                </a:solidFill>
              </a:rPr>
              <a:t>When Should we </a:t>
            </a:r>
            <a:r>
              <a:rPr lang="en-US" sz="4800" b="1" dirty="0"/>
              <a:t>fast</a:t>
            </a:r>
            <a:r>
              <a:rPr lang="en-US" dirty="0"/>
              <a:t>?</a:t>
            </a:r>
            <a:endParaRPr dirty="0"/>
          </a:p>
        </p:txBody>
      </p:sp>
      <p:sp>
        <p:nvSpPr>
          <p:cNvPr id="208" name="“On the tenth day of this seventh month there shall be a day of atonement: it shall be an holy convocation unto you; and ye shall afflict your souls,” Levi 23:26-32.…"/>
          <p:cNvSpPr txBox="1">
            <a:spLocks noGrp="1"/>
          </p:cNvSpPr>
          <p:nvPr>
            <p:ph type="body" idx="4294967295"/>
          </p:nvPr>
        </p:nvSpPr>
        <p:spPr>
          <a:xfrm>
            <a:off x="457200" y="3144758"/>
            <a:ext cx="8229600" cy="3713242"/>
          </a:xfrm>
          <a:prstGeom prst="rect">
            <a:avLst/>
          </a:prstGeom>
        </p:spPr>
        <p:txBody>
          <a:bodyPr>
            <a:normAutofit lnSpcReduction="10000"/>
          </a:bodyPr>
          <a:lstStyle/>
          <a:p>
            <a:pPr marL="253745" indent="-253745" defTabSz="338327">
              <a:spcBef>
                <a:spcPts val="500"/>
              </a:spcBef>
              <a:buChar char="•"/>
              <a:defRPr sz="2220">
                <a:effectLst>
                  <a:outerShdw blurRad="28194" dist="18796" dir="18900000" rotWithShape="0">
                    <a:srgbClr val="000000"/>
                  </a:outerShdw>
                </a:effectLst>
              </a:defRPr>
            </a:pPr>
            <a:r>
              <a:rPr dirty="0"/>
              <a:t>“On the tenth day of this seventh month there shall be a day of atonement: it shall be an holy convocation unto you; and ye shall </a:t>
            </a:r>
            <a:r>
              <a:rPr sz="2800" b="1" dirty="0">
                <a:solidFill>
                  <a:srgbClr val="FFFF00"/>
                </a:solidFill>
              </a:rPr>
              <a:t>afflict</a:t>
            </a:r>
            <a:r>
              <a:rPr dirty="0"/>
              <a:t> your souls,” Levi 23:26-32.</a:t>
            </a:r>
          </a:p>
          <a:p>
            <a:pPr marL="253745" indent="-253745" defTabSz="338327">
              <a:spcBef>
                <a:spcPts val="500"/>
              </a:spcBef>
              <a:buChar char="•"/>
              <a:defRPr sz="2220">
                <a:effectLst>
                  <a:outerShdw blurRad="28194" dist="18796" dir="18900000" rotWithShape="0">
                    <a:srgbClr val="000000"/>
                  </a:outerShdw>
                </a:effectLst>
              </a:defRPr>
            </a:pPr>
            <a:r>
              <a:rPr dirty="0"/>
              <a:t>“I humbled (</a:t>
            </a:r>
            <a:r>
              <a:rPr sz="2800" b="1" dirty="0">
                <a:solidFill>
                  <a:srgbClr val="FFFF00"/>
                </a:solidFill>
              </a:rPr>
              <a:t>afflicted</a:t>
            </a:r>
            <a:r>
              <a:rPr dirty="0"/>
              <a:t>) my soul with </a:t>
            </a:r>
            <a:r>
              <a:rPr sz="2800" b="1" dirty="0">
                <a:solidFill>
                  <a:srgbClr val="FFFF00"/>
                </a:solidFill>
              </a:rPr>
              <a:t>fasting</a:t>
            </a:r>
            <a:r>
              <a:rPr dirty="0"/>
              <a:t>; and my prayer returned into mine own bosom.” Psalms 35:13.</a:t>
            </a:r>
          </a:p>
          <a:p>
            <a:pPr marL="253745" indent="-253745" defTabSz="338327">
              <a:spcBef>
                <a:spcPts val="500"/>
              </a:spcBef>
              <a:buChar char="•"/>
              <a:defRPr sz="2220">
                <a:effectLst>
                  <a:outerShdw blurRad="28194" dist="18796" dir="18900000" rotWithShape="0">
                    <a:srgbClr val="000000"/>
                  </a:outerShdw>
                </a:effectLst>
              </a:defRPr>
            </a:pPr>
            <a:r>
              <a:rPr dirty="0"/>
              <a:t>“Every man was to afflict his soul while the work of atonement was going forward. All business was laid aside, and the whole congregation of Israel spent the day in solemn humiliation before God, with prayer, </a:t>
            </a:r>
            <a:r>
              <a:rPr sz="2800" b="1" dirty="0">
                <a:solidFill>
                  <a:srgbClr val="FFFF00"/>
                </a:solidFill>
              </a:rPr>
              <a:t>fasting</a:t>
            </a:r>
            <a:r>
              <a:rPr dirty="0"/>
              <a:t>, and deep searching of heart.” PP 355.</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up)">
                                      <p:cBhvr>
                                        <p:cTn id="7" dur="500"/>
                                        <p:tgtEl>
                                          <p:spTgt spid="206"/>
                                        </p:tgtEl>
                                      </p:cBhvr>
                                    </p:animEffect>
                                  </p:childTnLst>
                                </p:cTn>
                              </p:par>
                              <p:par>
                                <p:cTn id="8" presetID="1" presetClass="entr" presetSubtype="0" fill="hold" grpId="1" nodeType="withEffect">
                                  <p:stCondLst>
                                    <p:cond delay="0"/>
                                  </p:stCondLst>
                                  <p:iterate>
                                    <p:tmAbs val="0"/>
                                  </p:iterate>
                                  <p:childTnLst>
                                    <p:set>
                                      <p:cBhvr>
                                        <p:cTn id="9" fill="hold"/>
                                        <p:tgtEl>
                                          <p:spTgt spid="208">
                                            <p:bg/>
                                          </p:spTgt>
                                        </p:tgtEl>
                                        <p:attrNameLst>
                                          <p:attrName>style.visibility</p:attrName>
                                        </p:attrNameLst>
                                      </p:cBhvr>
                                      <p:to>
                                        <p:strVal val="visible"/>
                                      </p:to>
                                    </p:set>
                                  </p:childTnLst>
                                </p:cTn>
                              </p:par>
                              <p:par>
                                <p:cTn id="10" presetID="1" presetClass="entr" presetSubtype="0" fill="hold" grpId="1" nodeType="withEffect">
                                  <p:stCondLst>
                                    <p:cond delay="0"/>
                                  </p:stCondLst>
                                  <p:iterate>
                                    <p:tmAbs val="0"/>
                                  </p:iterate>
                                  <p:childTnLst>
                                    <p:set>
                                      <p:cBhvr>
                                        <p:cTn id="11" fill="hold"/>
                                        <p:tgtEl>
                                          <p:spTgt spid="20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20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uiExpan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4degrees-AgapeFeast_D.jpg" descr="4degrees-AgapeFeast_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31" name="To Fast Or Not To Fast?"/>
          <p:cNvSpPr txBox="1">
            <a:spLocks noGrp="1"/>
          </p:cNvSpPr>
          <p:nvPr>
            <p:ph type="title" idx="4294967295"/>
          </p:nvPr>
        </p:nvSpPr>
        <p:spPr>
          <a:xfrm>
            <a:off x="169333" y="138641"/>
            <a:ext cx="8805333" cy="1143002"/>
          </a:xfrm>
          <a:prstGeom prst="rect">
            <a:avLst/>
          </a:prstGeom>
        </p:spPr>
        <p:txBody>
          <a:bodyPr>
            <a:noAutofit/>
          </a:bodyPr>
          <a:lstStyle>
            <a:lvl1pPr algn="l">
              <a:defRPr sz="4800">
                <a:effectLst>
                  <a:outerShdw blurRad="12700" dist="25400" dir="2700000" rotWithShape="0">
                    <a:srgbClr val="09213B"/>
                  </a:outerShdw>
                </a:effectLst>
              </a:defRPr>
            </a:lvl1pPr>
          </a:lstStyle>
          <a:p>
            <a:r>
              <a:rPr lang="en-US" sz="3200" dirty="0"/>
              <a:t>What happens if we do not fast, especially from meat during the antitypical day of atonement?</a:t>
            </a:r>
            <a:endParaRPr sz="3200" dirty="0"/>
          </a:p>
        </p:txBody>
      </p:sp>
      <p:sp>
        <p:nvSpPr>
          <p:cNvPr id="232" name="“And in that day did the Lord GOD of hosts call to weeping, and to mourning, and to baldness, and to girding with sackcloth:…"/>
          <p:cNvSpPr txBox="1">
            <a:spLocks noGrp="1"/>
          </p:cNvSpPr>
          <p:nvPr>
            <p:ph type="body" idx="4294967295"/>
          </p:nvPr>
        </p:nvSpPr>
        <p:spPr>
          <a:xfrm>
            <a:off x="2108200" y="1608667"/>
            <a:ext cx="6578600" cy="5249333"/>
          </a:xfrm>
          <a:prstGeom prst="rect">
            <a:avLst/>
          </a:prstGeom>
        </p:spPr>
        <p:txBody>
          <a:bodyPr>
            <a:noAutofit/>
          </a:bodyPr>
          <a:lstStyle/>
          <a:p>
            <a:pPr marL="0" indent="0">
              <a:lnSpc>
                <a:spcPct val="120000"/>
              </a:lnSpc>
              <a:spcBef>
                <a:spcPts val="500"/>
              </a:spcBef>
              <a:buNone/>
              <a:defRPr sz="2200">
                <a:effectLst>
                  <a:outerShdw blurRad="12700" dist="25400" dir="2700000" rotWithShape="0">
                    <a:srgbClr val="09213B"/>
                  </a:outerShdw>
                </a:effectLst>
              </a:defRPr>
            </a:pPr>
            <a:r>
              <a:rPr lang="en-US" sz="2000" dirty="0"/>
              <a:t>“For whatsoever soul it be that shall not be afflicted in that same day, he shall be cut off from among his people.” Leviticus 23:29 </a:t>
            </a:r>
          </a:p>
          <a:p>
            <a:pPr marL="0" indent="0">
              <a:lnSpc>
                <a:spcPct val="120000"/>
              </a:lnSpc>
              <a:spcBef>
                <a:spcPts val="500"/>
              </a:spcBef>
              <a:buNone/>
              <a:defRPr sz="2200">
                <a:effectLst>
                  <a:outerShdw blurRad="12700" dist="25400" dir="2700000" rotWithShape="0">
                    <a:srgbClr val="09213B"/>
                  </a:outerShdw>
                </a:effectLst>
              </a:defRPr>
            </a:pPr>
            <a:r>
              <a:rPr sz="2000" dirty="0"/>
              <a:t>“And in that day did the Lord GOD of hosts call to weeping, and to mourning, and to baldness, and to girding with sackcloth: </a:t>
            </a:r>
          </a:p>
          <a:p>
            <a:pPr marL="0" indent="0">
              <a:lnSpc>
                <a:spcPct val="120000"/>
              </a:lnSpc>
              <a:spcBef>
                <a:spcPts val="500"/>
              </a:spcBef>
              <a:buNone/>
              <a:defRPr sz="2200">
                <a:effectLst>
                  <a:outerShdw blurRad="12700" dist="25400" dir="2700000" rotWithShape="0">
                    <a:srgbClr val="09213B"/>
                  </a:outerShdw>
                </a:effectLst>
              </a:defRPr>
            </a:pPr>
            <a:r>
              <a:rPr sz="2000" dirty="0"/>
              <a:t>“And behold joy and gladness, slaying oxen, and killing sheep, </a:t>
            </a:r>
            <a:r>
              <a:rPr sz="2400" b="1" dirty="0">
                <a:solidFill>
                  <a:srgbClr val="FFFF00"/>
                </a:solidFill>
              </a:rPr>
              <a:t>eating flesh</a:t>
            </a:r>
            <a:r>
              <a:rPr sz="2000" dirty="0"/>
              <a:t>, and drinking wine: let us eat and drink; for to morrow we shall die.</a:t>
            </a:r>
          </a:p>
          <a:p>
            <a:pPr marL="0" indent="0">
              <a:lnSpc>
                <a:spcPct val="120000"/>
              </a:lnSpc>
              <a:spcBef>
                <a:spcPts val="500"/>
              </a:spcBef>
              <a:buNone/>
              <a:defRPr sz="2200">
                <a:effectLst>
                  <a:outerShdw blurRad="12700" dist="25400" dir="2700000" rotWithShape="0">
                    <a:srgbClr val="09213B"/>
                  </a:outerShdw>
                </a:effectLst>
              </a:defRPr>
            </a:pPr>
            <a:r>
              <a:rPr sz="2000" dirty="0"/>
              <a:t>“And it was revealed in mine ears by the LORD of hosts, Surely this iniquity shall not be purged from you till ye die, </a:t>
            </a:r>
            <a:r>
              <a:rPr sz="2000" dirty="0" err="1"/>
              <a:t>saith</a:t>
            </a:r>
            <a:r>
              <a:rPr sz="2000" dirty="0"/>
              <a:t> the Lord GOD of hosts.” Isaiah 22:12-14.</a:t>
            </a:r>
          </a:p>
        </p:txBody>
      </p:sp>
    </p:spTree>
  </p:cSld>
  <p:clrMapOvr>
    <a:masterClrMapping/>
  </p:clrMapOvr>
  <mc:AlternateContent xmlns:mc="http://schemas.openxmlformats.org/markup-compatibility/2006" xmlns:p14="http://schemas.microsoft.com/office/powerpoint/2010/main">
    <mc:Choice Requires="p14">
      <p:transition spd="slow" p14:dur="1200">
        <p:wipe dir="u"/>
      </p:transition>
    </mc:Choice>
    <mc:Fallback xmlns="" xmlns:mv="urn:schemas-microsoft-com:mac:vml">
      <mp:transition xmlns:mp="http://schemas.microsoft.com/office/mac/powerpoint/2008/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uiExpand="1" build="p"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65B481-C530-FA4F-A6AC-255B735AB21F}"/>
              </a:ext>
            </a:extLst>
          </p:cNvPr>
          <p:cNvSpPr>
            <a:spLocks noGrp="1"/>
          </p:cNvSpPr>
          <p:nvPr>
            <p:ph type="body" idx="1"/>
          </p:nvPr>
        </p:nvSpPr>
        <p:spPr/>
        <p:txBody>
          <a:bodyPr/>
          <a:lstStyle/>
          <a:p>
            <a:r>
              <a:rPr lang="en-US" sz="2800" dirty="0">
                <a:effectLst/>
              </a:rPr>
              <a:t>"He who has become a partaker of the divine nature knows that his citizenship is above. He catches the inspiration from the Spirit of Christ. His soul is hid with Christ in God. </a:t>
            </a:r>
            <a:r>
              <a:rPr lang="en-US" sz="2800" u="sng" dirty="0">
                <a:effectLst/>
              </a:rPr>
              <a:t>Such a man Satan can no longer employ as his instrumentality to insinuate himself into the very sanctuary of God, to defile the temple of God</a:t>
            </a:r>
            <a:r>
              <a:rPr lang="en-US" sz="2800" dirty="0">
                <a:effectLst/>
              </a:rPr>
              <a:t>. He gains victories at every step. He is filled with ennobling thoughts. He regards every human being as precious, because Christ has died for every soul." {PC 418.3}</a:t>
            </a:r>
          </a:p>
          <a:p>
            <a:endParaRPr lang="en-US" sz="2800" dirty="0"/>
          </a:p>
        </p:txBody>
      </p:sp>
    </p:spTree>
    <p:extLst>
      <p:ext uri="{BB962C8B-B14F-4D97-AF65-F5344CB8AC3E}">
        <p14:creationId xmlns:p14="http://schemas.microsoft.com/office/powerpoint/2010/main" val="50079706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A0C94-2215-B245-9F57-D993E6D838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3" name="Text Placeholder 2">
            <a:extLst>
              <a:ext uri="{FF2B5EF4-FFF2-40B4-BE49-F238E27FC236}">
                <a16:creationId xmlns:a16="http://schemas.microsoft.com/office/drawing/2014/main" id="{7264A88A-72DB-534C-9F82-95670A8C7120}"/>
              </a:ext>
            </a:extLst>
          </p:cNvPr>
          <p:cNvSpPr>
            <a:spLocks noGrp="1"/>
          </p:cNvSpPr>
          <p:nvPr>
            <p:ph type="body" idx="1"/>
          </p:nvPr>
        </p:nvSpPr>
        <p:spPr>
          <a:xfrm>
            <a:off x="162560" y="328167"/>
            <a:ext cx="5209822" cy="1094233"/>
          </a:xfrm>
          <a:solidFill>
            <a:schemeClr val="bg1">
              <a:alpha val="62000"/>
            </a:schemeClr>
          </a:solidFill>
        </p:spPr>
        <p:txBody>
          <a:bodyPr/>
          <a:lstStyle/>
          <a:p>
            <a:pPr marL="0" indent="0">
              <a:buNone/>
            </a:pPr>
            <a:r>
              <a:rPr lang="en-US" sz="2400" dirty="0"/>
              <a:t>How will meat eating affect ones ability to survive the time of trouble?</a:t>
            </a:r>
            <a:endParaRPr lang="en-US" sz="2200" dirty="0"/>
          </a:p>
        </p:txBody>
      </p:sp>
    </p:spTree>
    <p:extLst>
      <p:ext uri="{BB962C8B-B14F-4D97-AF65-F5344CB8AC3E}">
        <p14:creationId xmlns:p14="http://schemas.microsoft.com/office/powerpoint/2010/main" val="17212417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A0C94-2215-B245-9F57-D993E6D838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3" name="Text Placeholder 2">
            <a:extLst>
              <a:ext uri="{FF2B5EF4-FFF2-40B4-BE49-F238E27FC236}">
                <a16:creationId xmlns:a16="http://schemas.microsoft.com/office/drawing/2014/main" id="{7264A88A-72DB-534C-9F82-95670A8C7120}"/>
              </a:ext>
            </a:extLst>
          </p:cNvPr>
          <p:cNvSpPr>
            <a:spLocks noGrp="1"/>
          </p:cNvSpPr>
          <p:nvPr>
            <p:ph type="body" idx="1"/>
          </p:nvPr>
        </p:nvSpPr>
        <p:spPr>
          <a:xfrm>
            <a:off x="400930" y="351692"/>
            <a:ext cx="5314070" cy="6242539"/>
          </a:xfrm>
          <a:solidFill>
            <a:schemeClr val="bg1">
              <a:alpha val="62000"/>
            </a:schemeClr>
          </a:solidFill>
        </p:spPr>
        <p:txBody>
          <a:bodyPr/>
          <a:lstStyle/>
          <a:p>
            <a:pPr marL="0" indent="0">
              <a:buNone/>
            </a:pPr>
            <a:r>
              <a:rPr lang="en-US" sz="2400" dirty="0"/>
              <a:t>“</a:t>
            </a:r>
            <a:r>
              <a:rPr lang="en-US" sz="2400" b="1" dirty="0">
                <a:solidFill>
                  <a:srgbClr val="FFFF00"/>
                </a:solidFill>
              </a:rPr>
              <a:t>Greater reforms </a:t>
            </a:r>
            <a:r>
              <a:rPr lang="en-US" sz="2400" dirty="0"/>
              <a:t>should be seen among the people who claim to be looking for the soon appearing of Christ. </a:t>
            </a:r>
          </a:p>
          <a:p>
            <a:pPr marL="0" indent="0">
              <a:buNone/>
            </a:pPr>
            <a:r>
              <a:rPr lang="en-US" sz="2400" dirty="0"/>
              <a:t>“There are those who ought to be awake to the danger of meat eating, who are </a:t>
            </a:r>
            <a:r>
              <a:rPr lang="en-US" sz="2400" b="1" dirty="0">
                <a:solidFill>
                  <a:srgbClr val="FFFF00"/>
                </a:solidFill>
              </a:rPr>
              <a:t>still eating the flesh of animals</a:t>
            </a:r>
            <a:r>
              <a:rPr lang="en-US" sz="2400" dirty="0"/>
              <a:t>, thus endangering the physical, mental, and spiritual health. </a:t>
            </a:r>
          </a:p>
          <a:p>
            <a:pPr marL="0" indent="0">
              <a:buNone/>
            </a:pPr>
            <a:r>
              <a:rPr lang="en-US" sz="2400" dirty="0"/>
              <a:t>“</a:t>
            </a:r>
            <a:r>
              <a:rPr lang="en-US" sz="2400" b="1" dirty="0"/>
              <a:t>Many who are now </a:t>
            </a:r>
            <a:r>
              <a:rPr lang="en-US" b="1" dirty="0">
                <a:solidFill>
                  <a:srgbClr val="FFFF00"/>
                </a:solidFill>
              </a:rPr>
              <a:t>only half converted</a:t>
            </a:r>
            <a:r>
              <a:rPr lang="en-US" sz="2400" b="1" dirty="0">
                <a:solidFill>
                  <a:srgbClr val="FFFF00"/>
                </a:solidFill>
              </a:rPr>
              <a:t> </a:t>
            </a:r>
            <a:r>
              <a:rPr lang="en-US" sz="2400" b="1" dirty="0"/>
              <a:t>on the question of meat eating</a:t>
            </a:r>
            <a:r>
              <a:rPr lang="en-US" sz="2400" b="1" dirty="0">
                <a:solidFill>
                  <a:srgbClr val="FFFF00"/>
                </a:solidFill>
              </a:rPr>
              <a:t> </a:t>
            </a:r>
            <a:r>
              <a:rPr lang="en-US" sz="2800" b="1" dirty="0">
                <a:solidFill>
                  <a:srgbClr val="FFFF00"/>
                </a:solidFill>
              </a:rPr>
              <a:t>will go from God’s people</a:t>
            </a:r>
            <a:r>
              <a:rPr lang="en-US" sz="2400" b="1" dirty="0">
                <a:solidFill>
                  <a:srgbClr val="FFFF00"/>
                </a:solidFill>
              </a:rPr>
              <a:t>, </a:t>
            </a:r>
            <a:r>
              <a:rPr lang="en-US" b="1" dirty="0">
                <a:solidFill>
                  <a:srgbClr val="FFFF00"/>
                </a:solidFill>
              </a:rPr>
              <a:t>to walk no more with them</a:t>
            </a:r>
            <a:r>
              <a:rPr lang="en-US" sz="2400" dirty="0"/>
              <a:t>.” { CH 575.2} </a:t>
            </a:r>
          </a:p>
        </p:txBody>
      </p:sp>
    </p:spTree>
    <p:extLst>
      <p:ext uri="{BB962C8B-B14F-4D97-AF65-F5344CB8AC3E}">
        <p14:creationId xmlns:p14="http://schemas.microsoft.com/office/powerpoint/2010/main" val="2285822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4degrees-AgapeFeast_D.jpg" descr="4degrees-AgapeFeast_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23" name="Why Fast?"/>
          <p:cNvSpPr txBox="1">
            <a:spLocks noGrp="1"/>
          </p:cNvSpPr>
          <p:nvPr>
            <p:ph type="title" idx="4294967295"/>
          </p:nvPr>
        </p:nvSpPr>
        <p:spPr>
          <a:xfrm>
            <a:off x="2460898" y="274637"/>
            <a:ext cx="6225902" cy="1143001"/>
          </a:xfrm>
          <a:prstGeom prst="rect">
            <a:avLst/>
          </a:prstGeom>
        </p:spPr>
        <p:txBody>
          <a:bodyPr>
            <a:normAutofit fontScale="90000"/>
          </a:bodyPr>
          <a:lstStyle>
            <a:lvl1pPr algn="l">
              <a:defRPr sz="6000">
                <a:effectLst>
                  <a:outerShdw blurRad="12700" dist="25400" dir="2700000" rotWithShape="0">
                    <a:srgbClr val="09213B"/>
                  </a:outerShdw>
                </a:effectLst>
              </a:defRPr>
            </a:lvl1pPr>
          </a:lstStyle>
          <a:p>
            <a:r>
              <a:rPr lang="en-US" dirty="0"/>
              <a:t>What is the spiritual benefit of</a:t>
            </a:r>
            <a:r>
              <a:rPr dirty="0"/>
              <a:t> </a:t>
            </a:r>
            <a:r>
              <a:rPr lang="en-US" dirty="0"/>
              <a:t>f</a:t>
            </a:r>
            <a:r>
              <a:rPr dirty="0"/>
              <a:t>ast</a:t>
            </a:r>
            <a:r>
              <a:rPr lang="en-US" dirty="0"/>
              <a:t>ing</a:t>
            </a:r>
            <a:r>
              <a:rPr dirty="0"/>
              <a:t>?</a:t>
            </a:r>
          </a:p>
        </p:txBody>
      </p:sp>
      <p:sp>
        <p:nvSpPr>
          <p:cNvPr id="224" name="“It is your privilege to receive more of the Spirit of God, as you engage in fasting and earnest prayer.” {RH 13 January, 1910}"/>
          <p:cNvSpPr txBox="1">
            <a:spLocks noGrp="1"/>
          </p:cNvSpPr>
          <p:nvPr>
            <p:ph type="body" idx="4294967295"/>
          </p:nvPr>
        </p:nvSpPr>
        <p:spPr>
          <a:xfrm>
            <a:off x="2460898" y="2283777"/>
            <a:ext cx="6578600" cy="4363208"/>
          </a:xfrm>
          <a:prstGeom prst="rect">
            <a:avLst/>
          </a:prstGeom>
        </p:spPr>
        <p:txBody>
          <a:bodyPr>
            <a:normAutofit fontScale="92500" lnSpcReduction="10000"/>
          </a:bodyPr>
          <a:lstStyle/>
          <a:p>
            <a:pPr marL="0" indent="0">
              <a:buNone/>
              <a:defRPr sz="4000">
                <a:effectLst>
                  <a:outerShdw blurRad="12700" dist="25400" dir="2700000" rotWithShape="0">
                    <a:srgbClr val="09213B"/>
                  </a:outerShdw>
                </a:effectLst>
              </a:defRPr>
            </a:pPr>
            <a:r>
              <a:rPr lang="en-AU" sz="3600" dirty="0"/>
              <a:t>“It is your privilege to </a:t>
            </a:r>
            <a:r>
              <a:rPr lang="en-AU" sz="3600" b="1" dirty="0"/>
              <a:t>receive more of the</a:t>
            </a:r>
            <a:r>
              <a:rPr lang="en-AU" sz="3600" b="1" dirty="0">
                <a:solidFill>
                  <a:srgbClr val="FFFF00"/>
                </a:solidFill>
              </a:rPr>
              <a:t> </a:t>
            </a:r>
            <a:r>
              <a:rPr lang="en-AU" sz="4800" b="1" dirty="0">
                <a:solidFill>
                  <a:srgbClr val="FFFF00"/>
                </a:solidFill>
              </a:rPr>
              <a:t>Spirit</a:t>
            </a:r>
            <a:r>
              <a:rPr lang="en-AU" sz="3600" b="1" dirty="0">
                <a:solidFill>
                  <a:srgbClr val="FFFF00"/>
                </a:solidFill>
              </a:rPr>
              <a:t> </a:t>
            </a:r>
            <a:r>
              <a:rPr lang="en-AU" sz="3600" b="1" dirty="0"/>
              <a:t>of God</a:t>
            </a:r>
            <a:r>
              <a:rPr lang="en-AU" sz="3600" dirty="0"/>
              <a:t>, as you engage in </a:t>
            </a:r>
            <a:r>
              <a:rPr lang="en-AU" sz="4800" b="1" dirty="0">
                <a:solidFill>
                  <a:srgbClr val="FFFF00"/>
                </a:solidFill>
              </a:rPr>
              <a:t>fasting</a:t>
            </a:r>
            <a:r>
              <a:rPr lang="en-AU" sz="3600" dirty="0"/>
              <a:t> and earnest prayer.” {RH 13 January, 1910}</a:t>
            </a:r>
          </a:p>
          <a:p>
            <a:pPr marL="0" indent="0">
              <a:buNone/>
              <a:defRPr sz="4000">
                <a:effectLst>
                  <a:outerShdw blurRad="12700" dist="25400" dir="2700000" rotWithShape="0">
                    <a:srgbClr val="09213B"/>
                  </a:outerShdw>
                </a:effectLst>
              </a:defRPr>
            </a:pPr>
            <a:r>
              <a:rPr lang="en-AU" sz="3600" dirty="0"/>
              <a:t>“Howbeit this kind </a:t>
            </a:r>
            <a:r>
              <a:rPr lang="en-AU" sz="3600" dirty="0" err="1"/>
              <a:t>goeth</a:t>
            </a:r>
            <a:r>
              <a:rPr lang="en-AU" sz="3600" dirty="0"/>
              <a:t> not out but by prayer and </a:t>
            </a:r>
            <a:r>
              <a:rPr lang="en-AU" sz="4800" b="1" dirty="0">
                <a:solidFill>
                  <a:srgbClr val="FFFF00"/>
                </a:solidFill>
              </a:rPr>
              <a:t>fasting</a:t>
            </a:r>
            <a:r>
              <a:rPr lang="en-AU" sz="3600" dirty="0"/>
              <a:t>.” Matt 17:21.</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F:\slides\the creators diet.jpg" descr="F:\slides\the creators die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60" name="NIV"/>
          <p:cNvSpPr txBox="1"/>
          <p:nvPr/>
        </p:nvSpPr>
        <p:spPr>
          <a:xfrm>
            <a:off x="5090735" y="6297929"/>
            <a:ext cx="395236" cy="3073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wrap="none" lIns="45719" rIns="45719">
            <a:spAutoFit/>
          </a:bodyPr>
          <a:lstStyle>
            <a:lvl1pPr>
              <a:defRPr sz="1400">
                <a:solidFill>
                  <a:srgbClr val="DDDDDD"/>
                </a:solidFill>
              </a:defRPr>
            </a:lvl1pPr>
          </a:lstStyle>
          <a:p>
            <a:r>
              <a:t>NIV</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0819022x2.jpg" descr="0819022x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27" name="Fasting: Even The Heathen Know"/>
          <p:cNvSpPr txBox="1">
            <a:spLocks noGrp="1"/>
          </p:cNvSpPr>
          <p:nvPr>
            <p:ph type="title" idx="4294967295"/>
          </p:nvPr>
        </p:nvSpPr>
        <p:spPr>
          <a:xfrm>
            <a:off x="195943" y="325120"/>
            <a:ext cx="5254818" cy="1143001"/>
          </a:xfrm>
          <a:prstGeom prst="rect">
            <a:avLst/>
          </a:prstGeom>
        </p:spPr>
        <p:txBody>
          <a:bodyPr>
            <a:normAutofit fontScale="90000"/>
          </a:bodyPr>
          <a:lstStyle>
            <a:lvl1pPr algn="l" defTabSz="448055">
              <a:defRPr sz="3430">
                <a:effectLst>
                  <a:outerShdw blurRad="12446" dist="24892" dir="2700000" rotWithShape="0">
                    <a:srgbClr val="09213B"/>
                  </a:outerShdw>
                </a:effectLst>
              </a:defRPr>
            </a:lvl1pPr>
          </a:lstStyle>
          <a:p>
            <a:r>
              <a:rPr lang="en-US" dirty="0"/>
              <a:t>Do heathen people ever </a:t>
            </a:r>
            <a:r>
              <a:rPr lang="en-US" sz="4900" b="1" dirty="0">
                <a:solidFill>
                  <a:srgbClr val="FFFF00"/>
                </a:solidFill>
              </a:rPr>
              <a:t>fast</a:t>
            </a:r>
            <a:r>
              <a:rPr lang="en-US" dirty="0"/>
              <a:t>?</a:t>
            </a:r>
            <a:endParaRPr dirty="0"/>
          </a:p>
        </p:txBody>
      </p:sp>
      <p:sp>
        <p:nvSpPr>
          <p:cNvPr id="228" name="“So the people of Nineveh believed God, and proclaimed a fast, and put on sackcloth, from the greatest of them even to the least of them.” Jonah 3:5."/>
          <p:cNvSpPr txBox="1">
            <a:spLocks noGrp="1"/>
          </p:cNvSpPr>
          <p:nvPr>
            <p:ph type="body" sz="half" idx="4294967295"/>
          </p:nvPr>
        </p:nvSpPr>
        <p:spPr>
          <a:xfrm>
            <a:off x="195943" y="2029777"/>
            <a:ext cx="4558937" cy="3933826"/>
          </a:xfrm>
          <a:prstGeom prst="rect">
            <a:avLst/>
          </a:prstGeom>
        </p:spPr>
        <p:txBody>
          <a:bodyPr>
            <a:normAutofit lnSpcReduction="10000"/>
          </a:bodyPr>
          <a:lstStyle>
            <a:lvl1pPr>
              <a:buChar char="•"/>
              <a:defRPr>
                <a:effectLst>
                  <a:outerShdw blurRad="12700" dist="25400" dir="2700000" rotWithShape="0">
                    <a:srgbClr val="09213B"/>
                  </a:outerShdw>
                </a:effectLst>
              </a:defRPr>
            </a:lvl1pPr>
          </a:lstStyle>
          <a:p>
            <a:pPr marL="0" indent="0">
              <a:buNone/>
            </a:pPr>
            <a:r>
              <a:rPr dirty="0"/>
              <a:t>“So the people of </a:t>
            </a:r>
            <a:r>
              <a:rPr sz="4400" b="1" dirty="0">
                <a:solidFill>
                  <a:srgbClr val="FFFF00"/>
                </a:solidFill>
              </a:rPr>
              <a:t>Nineveh</a:t>
            </a:r>
            <a:r>
              <a:rPr dirty="0"/>
              <a:t> believed God, and proclaimed a </a:t>
            </a:r>
            <a:r>
              <a:rPr sz="4400" b="1" dirty="0">
                <a:solidFill>
                  <a:srgbClr val="FFFF00"/>
                </a:solidFill>
              </a:rPr>
              <a:t>fast</a:t>
            </a:r>
            <a:r>
              <a:rPr dirty="0"/>
              <a:t>, and put on sackcloth, from the greatest of them even to the least of them.” Jonah 3:5.</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0807066x2.jpg" descr="0807066x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11" name="Daniel’s Fast"/>
          <p:cNvSpPr txBox="1">
            <a:spLocks noGrp="1"/>
          </p:cNvSpPr>
          <p:nvPr>
            <p:ph type="title" idx="4294967295"/>
          </p:nvPr>
        </p:nvSpPr>
        <p:spPr>
          <a:xfrm>
            <a:off x="147416" y="-35170"/>
            <a:ext cx="7765659" cy="1143001"/>
          </a:xfrm>
          <a:prstGeom prst="rect">
            <a:avLst/>
          </a:prstGeom>
        </p:spPr>
        <p:txBody>
          <a:bodyPr>
            <a:normAutofit/>
          </a:bodyPr>
          <a:lstStyle>
            <a:lvl1pPr algn="l">
              <a:defRPr>
                <a:effectLst>
                  <a:outerShdw blurRad="12700" dist="25400" dir="2700000" rotWithShape="0">
                    <a:srgbClr val="09213B"/>
                  </a:outerShdw>
                </a:effectLst>
              </a:defRPr>
            </a:lvl1pPr>
          </a:lstStyle>
          <a:p>
            <a:r>
              <a:rPr lang="en-US" dirty="0"/>
              <a:t>What was Daniel’s fast like?</a:t>
            </a:r>
            <a:endParaRPr dirty="0"/>
          </a:p>
        </p:txBody>
      </p:sp>
      <p:sp>
        <p:nvSpPr>
          <p:cNvPr id="212" name="“I ate no pleasant bread, neither came flesh nor wine in my mouth, neither did I anoint myself at all, till three whole weeks were fulfilled.” Daniel 10:3."/>
          <p:cNvSpPr txBox="1">
            <a:spLocks noGrp="1"/>
          </p:cNvSpPr>
          <p:nvPr>
            <p:ph type="body" sz="half" idx="4294967295"/>
          </p:nvPr>
        </p:nvSpPr>
        <p:spPr>
          <a:xfrm>
            <a:off x="192854" y="1118894"/>
            <a:ext cx="5135284" cy="4871694"/>
          </a:xfrm>
          <a:prstGeom prst="rect">
            <a:avLst/>
          </a:prstGeom>
        </p:spPr>
        <p:txBody>
          <a:bodyPr>
            <a:noAutofit/>
          </a:bodyPr>
          <a:lstStyle>
            <a:lvl1pPr marL="0" indent="0" defTabSz="448055">
              <a:buSzTx/>
              <a:buFontTx/>
              <a:buNone/>
              <a:defRPr sz="3136">
                <a:effectLst>
                  <a:outerShdw blurRad="12446" dist="24892" dir="2700000" rotWithShape="0">
                    <a:srgbClr val="09213B"/>
                  </a:outerShdw>
                </a:effectLst>
              </a:defRPr>
            </a:lvl1pPr>
          </a:lstStyle>
          <a:p>
            <a:pPr>
              <a:lnSpc>
                <a:spcPct val="120000"/>
              </a:lnSpc>
            </a:pPr>
            <a:r>
              <a:rPr sz="2200" dirty="0"/>
              <a:t>“I ate </a:t>
            </a:r>
            <a:r>
              <a:rPr sz="2800" b="1" dirty="0">
                <a:solidFill>
                  <a:srgbClr val="FFFF00"/>
                </a:solidFill>
              </a:rPr>
              <a:t>no pleasant bread, neither came flesh nor wine </a:t>
            </a:r>
            <a:r>
              <a:rPr sz="2200" dirty="0"/>
              <a:t>in my mouth, neither did I anoint myself at all, till three whole weeks were fulfilled.” Daniel 10:3.</a:t>
            </a:r>
            <a:endParaRPr lang="en-US" sz="2200" dirty="0"/>
          </a:p>
          <a:p>
            <a:pPr>
              <a:lnSpc>
                <a:spcPct val="120000"/>
              </a:lnSpc>
            </a:pPr>
            <a:r>
              <a:rPr lang="en-AU" sz="2200" dirty="0"/>
              <a:t>“The </a:t>
            </a:r>
            <a:r>
              <a:rPr lang="en-AU" sz="2800" b="1" dirty="0">
                <a:solidFill>
                  <a:srgbClr val="FFFF00"/>
                </a:solidFill>
              </a:rPr>
              <a:t>true fasting </a:t>
            </a:r>
            <a:r>
              <a:rPr lang="en-AU" sz="2200" dirty="0"/>
              <a:t>which should be recommended to all, is </a:t>
            </a:r>
            <a:r>
              <a:rPr lang="en-AU" sz="2800" b="1" dirty="0">
                <a:solidFill>
                  <a:srgbClr val="FFFF00"/>
                </a:solidFill>
              </a:rPr>
              <a:t>abstinence </a:t>
            </a:r>
            <a:r>
              <a:rPr lang="en-AU" sz="2800" dirty="0"/>
              <a:t>from every </a:t>
            </a:r>
            <a:r>
              <a:rPr lang="en-AU" sz="2800" b="1" dirty="0">
                <a:solidFill>
                  <a:srgbClr val="FFFF00"/>
                </a:solidFill>
              </a:rPr>
              <a:t>stimulating </a:t>
            </a:r>
            <a:r>
              <a:rPr lang="en-AU" sz="2800" dirty="0"/>
              <a:t>kind of</a:t>
            </a:r>
            <a:r>
              <a:rPr lang="en-AU" sz="2800" b="1" dirty="0"/>
              <a:t> </a:t>
            </a:r>
            <a:r>
              <a:rPr lang="en-AU" sz="2800" b="1" dirty="0">
                <a:solidFill>
                  <a:srgbClr val="FFFF00"/>
                </a:solidFill>
              </a:rPr>
              <a:t>food</a:t>
            </a:r>
            <a:r>
              <a:rPr lang="en-AU" sz="2200" dirty="0"/>
              <a:t>, and the </a:t>
            </a:r>
            <a:r>
              <a:rPr lang="en-AU" sz="2800" dirty="0"/>
              <a:t>proper use of </a:t>
            </a:r>
            <a:r>
              <a:rPr lang="en-AU" sz="2800" b="1" dirty="0">
                <a:solidFill>
                  <a:srgbClr val="FFFF00"/>
                </a:solidFill>
              </a:rPr>
              <a:t>wholesome, simple food</a:t>
            </a:r>
            <a:r>
              <a:rPr lang="en-AU" sz="2200" dirty="0"/>
              <a:t>, which God has provided in abundance.” {CD 188.3}</a:t>
            </a:r>
            <a:endParaRPr sz="2200" dirty="0"/>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75072"/>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2CF2B4-44F9-D34D-B5D6-31BFD6ADCB4F}"/>
              </a:ext>
            </a:extLst>
          </p:cNvPr>
          <p:cNvSpPr>
            <a:spLocks noGrp="1"/>
          </p:cNvSpPr>
          <p:nvPr>
            <p:ph type="title"/>
          </p:nvPr>
        </p:nvSpPr>
        <p:spPr/>
        <p:txBody>
          <a:bodyPr/>
          <a:lstStyle/>
          <a:p>
            <a:r>
              <a:rPr lang="en-US" dirty="0"/>
              <a:t>Why do we eat?</a:t>
            </a:r>
          </a:p>
        </p:txBody>
      </p:sp>
      <p:sp>
        <p:nvSpPr>
          <p:cNvPr id="3" name="Content Placeholder 2">
            <a:extLst>
              <a:ext uri="{FF2B5EF4-FFF2-40B4-BE49-F238E27FC236}">
                <a16:creationId xmlns:a16="http://schemas.microsoft.com/office/drawing/2014/main" id="{CD712340-CFE0-2344-8D9E-E524FF4FD6DF}"/>
              </a:ext>
            </a:extLst>
          </p:cNvPr>
          <p:cNvSpPr>
            <a:spLocks noGrp="1"/>
          </p:cNvSpPr>
          <p:nvPr>
            <p:ph type="body" idx="1"/>
          </p:nvPr>
        </p:nvSpPr>
        <p:spPr>
          <a:xfrm>
            <a:off x="457200" y="1600200"/>
            <a:ext cx="4379495" cy="5257800"/>
          </a:xfrm>
        </p:spPr>
        <p:txBody>
          <a:bodyPr/>
          <a:lstStyle/>
          <a:p>
            <a:pPr marL="0" indent="0">
              <a:buNone/>
            </a:pPr>
            <a:r>
              <a:rPr lang="en-US" dirty="0"/>
              <a:t>“Blessed art thou, O land, when thy king is the son of nobles, and thy princes eat in due season, for strength, and not for drunkenness!” Ecclesiastes 10:17 </a:t>
            </a:r>
          </a:p>
        </p:txBody>
      </p:sp>
      <p:pic>
        <p:nvPicPr>
          <p:cNvPr id="5" name="Picture 4">
            <a:extLst>
              <a:ext uri="{FF2B5EF4-FFF2-40B4-BE49-F238E27FC236}">
                <a16:creationId xmlns:a16="http://schemas.microsoft.com/office/drawing/2014/main" id="{AEBB6FBB-5AB0-934A-B9B9-0387D48B1D0D}"/>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984" b="100000" l="0" r="100000">
                        <a14:foregroundMark x1="45361" y1="46362" x2="45361" y2="46362"/>
                        <a14:foregroundMark x1="39600" y1="45594" x2="39600" y2="45594"/>
                        <a14:foregroundMark x1="38872" y1="47898" x2="38872" y2="47898"/>
                        <a14:foregroundMark x1="32686" y1="48424" x2="32686" y2="48424"/>
                        <a14:foregroundMark x1="28866" y1="48181" x2="28866" y2="48181"/>
                        <a14:foregroundMark x1="30018" y1="47656" x2="30018" y2="47656"/>
                      </a14:backgroundRemoval>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572000" y="38100"/>
            <a:ext cx="4572374" cy="6858000"/>
          </a:xfrm>
          <a:prstGeom prst="rect">
            <a:avLst/>
          </a:prstGeom>
        </p:spPr>
      </p:pic>
    </p:spTree>
    <p:extLst>
      <p:ext uri="{BB962C8B-B14F-4D97-AF65-F5344CB8AC3E}">
        <p14:creationId xmlns:p14="http://schemas.microsoft.com/office/powerpoint/2010/main" val="280587672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0602070.jpg" descr="0602070.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72" name="(Curr Pharm Des. 2003;9(16):1331-44.)"/>
          <p:cNvSpPr txBox="1"/>
          <p:nvPr/>
        </p:nvSpPr>
        <p:spPr>
          <a:xfrm>
            <a:off x="0" y="6519446"/>
            <a:ext cx="9144001" cy="338554"/>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a:defRPr sz="1200">
                <a:solidFill>
                  <a:srgbClr val="FFFFFF"/>
                </a:solidFill>
                <a:latin typeface="Candara"/>
                <a:ea typeface="Candara"/>
                <a:cs typeface="Candara"/>
                <a:sym typeface="Candara"/>
              </a:defRPr>
            </a:lvl1pPr>
          </a:lstStyle>
          <a:p>
            <a:r>
              <a:rPr sz="1600" dirty="0"/>
              <a:t>(</a:t>
            </a:r>
            <a:r>
              <a:rPr sz="1600" dirty="0" err="1"/>
              <a:t>Curr</a:t>
            </a:r>
            <a:r>
              <a:rPr sz="1600" dirty="0"/>
              <a:t> Pharm Des. 2003;9(16):1331-44.) </a:t>
            </a:r>
          </a:p>
        </p:txBody>
      </p:sp>
      <p:sp>
        <p:nvSpPr>
          <p:cNvPr id="2" name="TextBox 1">
            <a:extLst>
              <a:ext uri="{FF2B5EF4-FFF2-40B4-BE49-F238E27FC236}">
                <a16:creationId xmlns:a16="http://schemas.microsoft.com/office/drawing/2014/main" id="{AB0B213D-F5FB-5749-BE30-ECAAE9BFC3E9}"/>
              </a:ext>
            </a:extLst>
          </p:cNvPr>
          <p:cNvSpPr txBox="1"/>
          <p:nvPr/>
        </p:nvSpPr>
        <p:spPr>
          <a:xfrm>
            <a:off x="0" y="0"/>
            <a:ext cx="298735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glow rad="101600">
                    <a:schemeClr val="bg1">
                      <a:alpha val="60000"/>
                    </a:schemeClr>
                  </a:glow>
                </a:effectLst>
                <a:uFillTx/>
                <a:latin typeface="Tahoma"/>
                <a:ea typeface="Tahoma"/>
                <a:cs typeface="Tahoma"/>
                <a:sym typeface="Tahoma"/>
              </a:rPr>
              <a:t>Is Meat Addictive?</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xmlns:mv="urn:schemas-microsoft-com:mac:vml">
      <mp:transition xmlns:mp="http://schemas.microsoft.com/office/mac/powerpoint/2008/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080185-C644-A441-8E2D-D49F00ABD4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6720"/>
            <a:ext cx="9144000" cy="6085582"/>
          </a:xfrm>
          <a:prstGeom prst="rect">
            <a:avLst/>
          </a:prstGeom>
        </p:spPr>
      </p:pic>
      <p:sp>
        <p:nvSpPr>
          <p:cNvPr id="3" name="Text Placeholder 2">
            <a:extLst>
              <a:ext uri="{FF2B5EF4-FFF2-40B4-BE49-F238E27FC236}">
                <a16:creationId xmlns:a16="http://schemas.microsoft.com/office/drawing/2014/main" id="{F60C6FDA-C98C-0F47-826E-67F437A54CA3}"/>
              </a:ext>
            </a:extLst>
          </p:cNvPr>
          <p:cNvSpPr>
            <a:spLocks noGrp="1"/>
          </p:cNvSpPr>
          <p:nvPr>
            <p:ph type="body" idx="1"/>
          </p:nvPr>
        </p:nvSpPr>
        <p:spPr>
          <a:xfrm>
            <a:off x="0" y="396720"/>
            <a:ext cx="4079631" cy="5257800"/>
          </a:xfrm>
        </p:spPr>
        <p:txBody>
          <a:bodyPr/>
          <a:lstStyle/>
          <a:p>
            <a:pPr marL="0" indent="0" algn="ctr">
              <a:buNone/>
            </a:pPr>
            <a:r>
              <a:rPr lang="en-US" sz="3600" dirty="0">
                <a:effectLst/>
              </a:rPr>
              <a:t>Is meat a </a:t>
            </a:r>
          </a:p>
          <a:p>
            <a:pPr marL="0" indent="0" algn="ctr">
              <a:buNone/>
            </a:pPr>
            <a:r>
              <a:rPr lang="en-US" sz="4000" b="1" dirty="0">
                <a:solidFill>
                  <a:srgbClr val="FFFF00"/>
                </a:solidFill>
                <a:effectLst/>
              </a:rPr>
              <a:t>gateway Drug</a:t>
            </a:r>
            <a:r>
              <a:rPr lang="en-US" sz="3600" dirty="0">
                <a:solidFill>
                  <a:srgbClr val="FFFF00"/>
                </a:solidFill>
                <a:effectLst/>
              </a:rPr>
              <a:t>?</a:t>
            </a:r>
            <a:endParaRPr lang="en-US" sz="3600" dirty="0">
              <a:solidFill>
                <a:srgbClr val="FFFF00"/>
              </a:solidFill>
            </a:endParaRPr>
          </a:p>
        </p:txBody>
      </p:sp>
    </p:spTree>
    <p:extLst>
      <p:ext uri="{BB962C8B-B14F-4D97-AF65-F5344CB8AC3E}">
        <p14:creationId xmlns:p14="http://schemas.microsoft.com/office/powerpoint/2010/main" val="103247289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080185-C644-A441-8E2D-D49F00ABD4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6720"/>
            <a:ext cx="9144000" cy="6085582"/>
          </a:xfrm>
          <a:prstGeom prst="rect">
            <a:avLst/>
          </a:prstGeom>
        </p:spPr>
      </p:pic>
      <p:sp>
        <p:nvSpPr>
          <p:cNvPr id="3" name="Text Placeholder 2">
            <a:extLst>
              <a:ext uri="{FF2B5EF4-FFF2-40B4-BE49-F238E27FC236}">
                <a16:creationId xmlns:a16="http://schemas.microsoft.com/office/drawing/2014/main" id="{F60C6FDA-C98C-0F47-826E-67F437A54CA3}"/>
              </a:ext>
            </a:extLst>
          </p:cNvPr>
          <p:cNvSpPr>
            <a:spLocks noGrp="1"/>
          </p:cNvSpPr>
          <p:nvPr>
            <p:ph type="body" idx="1"/>
          </p:nvPr>
        </p:nvSpPr>
        <p:spPr>
          <a:xfrm>
            <a:off x="228600" y="396720"/>
            <a:ext cx="4280338" cy="5257800"/>
          </a:xfrm>
        </p:spPr>
        <p:txBody>
          <a:bodyPr/>
          <a:lstStyle/>
          <a:p>
            <a:pPr marL="0" indent="0">
              <a:buNone/>
            </a:pPr>
            <a:r>
              <a:rPr lang="en-US" sz="1600" dirty="0">
                <a:solidFill>
                  <a:schemeClr val="bg1"/>
                </a:solidFill>
                <a:effectLst/>
              </a:rPr>
              <a:t>“It was thought that flesh meat would give me vitality, and this was, therefore, my principal article of diet. But instead of gaining strength, I grew weaker and weaker. </a:t>
            </a:r>
          </a:p>
          <a:p>
            <a:pPr marL="0" indent="0">
              <a:buNone/>
            </a:pPr>
            <a:r>
              <a:rPr lang="en-US" sz="1600" dirty="0">
                <a:solidFill>
                  <a:schemeClr val="bg1"/>
                </a:solidFill>
                <a:effectLst/>
              </a:rPr>
              <a:t>“Light came to me, showing me the injury men and women were doing to the mental, moral, and physical faculties by the use of </a:t>
            </a:r>
            <a:r>
              <a:rPr lang="en-US" sz="2800" b="1" dirty="0">
                <a:solidFill>
                  <a:schemeClr val="bg1"/>
                </a:solidFill>
                <a:effectLst/>
              </a:rPr>
              <a:t>flesh meat</a:t>
            </a:r>
            <a:r>
              <a:rPr lang="en-US" sz="2800" dirty="0">
                <a:solidFill>
                  <a:schemeClr val="bg1"/>
                </a:solidFill>
                <a:effectLst/>
              </a:rPr>
              <a:t>. </a:t>
            </a:r>
          </a:p>
          <a:p>
            <a:pPr marL="0" indent="0">
              <a:buNone/>
            </a:pPr>
            <a:r>
              <a:rPr lang="en-US" sz="1600" dirty="0">
                <a:solidFill>
                  <a:schemeClr val="bg1"/>
                </a:solidFill>
                <a:effectLst/>
              </a:rPr>
              <a:t>“I was shown that the whole human structure is affected by this diet, that by it man strengthens the animal propensities and the </a:t>
            </a:r>
            <a:r>
              <a:rPr lang="en-US" sz="2800" b="1" dirty="0">
                <a:solidFill>
                  <a:schemeClr val="bg1"/>
                </a:solidFill>
                <a:effectLst/>
              </a:rPr>
              <a:t>appetite for liquor</a:t>
            </a:r>
            <a:r>
              <a:rPr lang="en-US" sz="1600" dirty="0">
                <a:solidFill>
                  <a:schemeClr val="bg1"/>
                </a:solidFill>
                <a:effectLst/>
              </a:rPr>
              <a:t>.”  {CD 487.1}</a:t>
            </a:r>
            <a:endParaRPr lang="en-AU" sz="1600" dirty="0">
              <a:solidFill>
                <a:schemeClr val="bg1"/>
              </a:solidFill>
              <a:effectLst/>
            </a:endParaRPr>
          </a:p>
          <a:p>
            <a:pPr marL="0" indent="0">
              <a:buNone/>
            </a:pPr>
            <a:endParaRPr lang="en-US" sz="1600" dirty="0">
              <a:solidFill>
                <a:schemeClr val="bg1"/>
              </a:solidFill>
            </a:endParaRPr>
          </a:p>
        </p:txBody>
      </p:sp>
    </p:spTree>
    <p:extLst>
      <p:ext uri="{BB962C8B-B14F-4D97-AF65-F5344CB8AC3E}">
        <p14:creationId xmlns:p14="http://schemas.microsoft.com/office/powerpoint/2010/main" val="24719041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0803101x2.jpg" descr="0803101x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35" name="Preparing For Translation?"/>
          <p:cNvSpPr txBox="1">
            <a:spLocks noGrp="1"/>
          </p:cNvSpPr>
          <p:nvPr>
            <p:ph type="title" idx="4294967295"/>
          </p:nvPr>
        </p:nvSpPr>
        <p:spPr>
          <a:xfrm>
            <a:off x="209862" y="94053"/>
            <a:ext cx="4572002" cy="1143002"/>
          </a:xfrm>
          <a:prstGeom prst="rect">
            <a:avLst/>
          </a:prstGeom>
        </p:spPr>
        <p:txBody>
          <a:bodyPr>
            <a:normAutofit/>
          </a:bodyPr>
          <a:lstStyle>
            <a:lvl1pPr defTabSz="393192">
              <a:defRPr sz="3440">
                <a:effectLst>
                  <a:outerShdw blurRad="10922" dist="21844" dir="2700000" rotWithShape="0">
                    <a:srgbClr val="09213B"/>
                  </a:outerShdw>
                </a:effectLst>
              </a:defRPr>
            </a:lvl1pPr>
          </a:lstStyle>
          <a:p>
            <a:r>
              <a:rPr lang="en-US" dirty="0"/>
              <a:t>How Can I </a:t>
            </a:r>
            <a:r>
              <a:rPr dirty="0"/>
              <a:t>Prepar</a:t>
            </a:r>
            <a:r>
              <a:rPr lang="en-US" dirty="0"/>
              <a:t>e</a:t>
            </a:r>
            <a:r>
              <a:rPr dirty="0"/>
              <a:t> For Translation?</a:t>
            </a:r>
          </a:p>
        </p:txBody>
      </p:sp>
      <p:sp>
        <p:nvSpPr>
          <p:cNvPr id="236" name="“Grains and fruits prepared free from grease, and in as natural a condition as possible, should be the food for the tables of all who claim to be preparing for translation to heaven.…"/>
          <p:cNvSpPr txBox="1">
            <a:spLocks noGrp="1"/>
          </p:cNvSpPr>
          <p:nvPr>
            <p:ph type="body" sz="half" idx="4294967295"/>
          </p:nvPr>
        </p:nvSpPr>
        <p:spPr>
          <a:xfrm>
            <a:off x="0" y="1720849"/>
            <a:ext cx="4572002" cy="5137151"/>
          </a:xfrm>
          <a:prstGeom prst="rect">
            <a:avLst/>
          </a:prstGeom>
        </p:spPr>
        <p:txBody>
          <a:bodyPr>
            <a:noAutofit/>
          </a:bodyPr>
          <a:lstStyle/>
          <a:p>
            <a:pPr>
              <a:spcBef>
                <a:spcPts val="500"/>
              </a:spcBef>
              <a:buChar char="•"/>
              <a:defRPr sz="2200">
                <a:effectLst>
                  <a:outerShdw blurRad="12700" dist="25400" dir="2700000" rotWithShape="0">
                    <a:srgbClr val="09213B"/>
                  </a:outerShdw>
                </a:effectLst>
              </a:defRPr>
            </a:pPr>
            <a:r>
              <a:rPr sz="3000" dirty="0"/>
              <a:t>“</a:t>
            </a:r>
            <a:r>
              <a:rPr sz="3600" b="1" dirty="0">
                <a:solidFill>
                  <a:srgbClr val="FFFF00"/>
                </a:solidFill>
              </a:rPr>
              <a:t>Grains and fruits </a:t>
            </a:r>
            <a:r>
              <a:rPr sz="3000" dirty="0"/>
              <a:t>prepared free from grease, and in as natural a condition as possible, should be the food for the tables of all who claim to be </a:t>
            </a:r>
            <a:r>
              <a:rPr sz="3600" b="1" dirty="0">
                <a:solidFill>
                  <a:srgbClr val="FFFF00"/>
                </a:solidFill>
              </a:rPr>
              <a:t>preparing for translation </a:t>
            </a:r>
            <a:r>
              <a:rPr sz="3000" dirty="0"/>
              <a:t>to heaven.”  {2T 352.1} </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build="p"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19168036b" descr="19168036b"/>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587"/>
            <a:ext cx="9144001" cy="6856413"/>
          </a:xfrm>
          <a:prstGeom prst="rect">
            <a:avLst/>
          </a:prstGeom>
          <a:ln w="12700">
            <a:miter lim="400000"/>
          </a:ln>
        </p:spPr>
      </p:pic>
      <p:sp>
        <p:nvSpPr>
          <p:cNvPr id="239" name="Is Your Body Ready For Heaven?"/>
          <p:cNvSpPr txBox="1">
            <a:spLocks noGrp="1"/>
          </p:cNvSpPr>
          <p:nvPr>
            <p:ph type="title" idx="4294967295"/>
          </p:nvPr>
        </p:nvSpPr>
        <p:spPr>
          <a:xfrm>
            <a:off x="617457" y="486898"/>
            <a:ext cx="4508343" cy="1143001"/>
          </a:xfrm>
          <a:prstGeom prst="rect">
            <a:avLst/>
          </a:prstGeom>
        </p:spPr>
        <p:txBody>
          <a:bodyPr>
            <a:normAutofit/>
          </a:bodyPr>
          <a:lstStyle>
            <a:lvl1pPr algn="l" defTabSz="393192">
              <a:defRPr sz="3440">
                <a:effectLst>
                  <a:outerShdw blurRad="10922" dist="21844" dir="2700000" rotWithShape="0">
                    <a:srgbClr val="09213B"/>
                  </a:outerShdw>
                </a:effectLst>
              </a:defRPr>
            </a:lvl1pPr>
          </a:lstStyle>
          <a:p>
            <a:r>
              <a:rPr dirty="0">
                <a:solidFill>
                  <a:schemeClr val="bg1"/>
                </a:solidFill>
                <a:effectLst>
                  <a:glow rad="101600">
                    <a:schemeClr val="bg2">
                      <a:lumMod val="20000"/>
                      <a:lumOff val="80000"/>
                      <a:alpha val="40000"/>
                    </a:schemeClr>
                  </a:glow>
                  <a:outerShdw blurRad="10922" dist="21844" dir="2700000" rotWithShape="0">
                    <a:srgbClr val="09213B"/>
                  </a:outerShdw>
                </a:effectLst>
              </a:rPr>
              <a:t>Is Your Body Ready For Heaven?</a:t>
            </a:r>
          </a:p>
        </p:txBody>
      </p:sp>
      <p:sp>
        <p:nvSpPr>
          <p:cNvPr id="240" name="“And the very God of peace sanctify you wholly; and I pray God your whole spirit and soul and body be preserved blameless unto the coming of our Lord Jesus Christ.” 1 Thessalonians 5:23,24."/>
          <p:cNvSpPr txBox="1">
            <a:spLocks noGrp="1"/>
          </p:cNvSpPr>
          <p:nvPr>
            <p:ph type="body" sz="half" idx="4294967295"/>
          </p:nvPr>
        </p:nvSpPr>
        <p:spPr>
          <a:xfrm>
            <a:off x="616267" y="2180492"/>
            <a:ext cx="4646693" cy="4423191"/>
          </a:xfrm>
          <a:prstGeom prst="rect">
            <a:avLst/>
          </a:prstGeom>
        </p:spPr>
        <p:txBody>
          <a:bodyPr>
            <a:normAutofit fontScale="92500"/>
          </a:bodyPr>
          <a:lstStyle/>
          <a:p>
            <a:pPr marL="0" indent="0" defTabSz="434340">
              <a:buSzTx/>
              <a:buFontTx/>
              <a:buNone/>
              <a:defRPr sz="3040">
                <a:effectLst>
                  <a:outerShdw blurRad="12065" dist="24130" dir="2700000" rotWithShape="0">
                    <a:srgbClr val="09213B"/>
                  </a:outerShdw>
                </a:effectLst>
              </a:defRPr>
            </a:pPr>
            <a:r>
              <a:rPr dirty="0">
                <a:solidFill>
                  <a:schemeClr val="bg1"/>
                </a:solidFill>
                <a:effectLst>
                  <a:glow rad="101600">
                    <a:schemeClr val="bg2">
                      <a:lumMod val="20000"/>
                      <a:lumOff val="80000"/>
                      <a:alpha val="40000"/>
                    </a:schemeClr>
                  </a:glow>
                  <a:outerShdw blurRad="12065" dist="24130" dir="2700000" rotWithShape="0">
                    <a:srgbClr val="09213B"/>
                  </a:outerShdw>
                </a:effectLst>
              </a:rPr>
              <a:t> “And the very God of peace </a:t>
            </a:r>
            <a:r>
              <a:rPr sz="3600" b="1" dirty="0">
                <a:solidFill>
                  <a:schemeClr val="bg1"/>
                </a:solidFill>
                <a:effectLst>
                  <a:glow rad="101600">
                    <a:schemeClr val="bg2">
                      <a:lumMod val="20000"/>
                      <a:lumOff val="80000"/>
                      <a:alpha val="40000"/>
                    </a:schemeClr>
                  </a:glow>
                  <a:outerShdw blurRad="12065" dist="24130" dir="2700000" rotWithShape="0">
                    <a:srgbClr val="09213B"/>
                  </a:outerShdw>
                </a:effectLst>
              </a:rPr>
              <a:t>sanctify you wholly</a:t>
            </a:r>
            <a:r>
              <a:rPr dirty="0">
                <a:solidFill>
                  <a:schemeClr val="bg1"/>
                </a:solidFill>
                <a:effectLst>
                  <a:glow rad="101600">
                    <a:schemeClr val="bg2">
                      <a:lumMod val="20000"/>
                      <a:lumOff val="80000"/>
                      <a:alpha val="40000"/>
                    </a:schemeClr>
                  </a:glow>
                  <a:outerShdw blurRad="12065" dist="24130" dir="2700000" rotWithShape="0">
                    <a:srgbClr val="09213B"/>
                  </a:outerShdw>
                </a:effectLst>
              </a:rPr>
              <a:t>; and I pray God your whole spirit and soul and </a:t>
            </a:r>
            <a:r>
              <a:rPr sz="3900" b="1" dirty="0">
                <a:solidFill>
                  <a:schemeClr val="bg1"/>
                </a:solidFill>
                <a:effectLst>
                  <a:glow rad="101600">
                    <a:schemeClr val="bg2">
                      <a:lumMod val="20000"/>
                      <a:lumOff val="80000"/>
                      <a:alpha val="40000"/>
                    </a:schemeClr>
                  </a:glow>
                  <a:outerShdw blurRad="12065" dist="24130" dir="2700000" rotWithShape="0">
                    <a:srgbClr val="09213B"/>
                  </a:outerShdw>
                </a:effectLst>
              </a:rPr>
              <a:t>body</a:t>
            </a:r>
            <a:r>
              <a:rPr b="1" dirty="0">
                <a:solidFill>
                  <a:schemeClr val="bg1"/>
                </a:solidFill>
                <a:effectLst>
                  <a:glow rad="101600">
                    <a:schemeClr val="bg2">
                      <a:lumMod val="20000"/>
                      <a:lumOff val="80000"/>
                      <a:alpha val="40000"/>
                    </a:schemeClr>
                  </a:glow>
                  <a:outerShdw blurRad="12065" dist="24130" dir="2700000" rotWithShape="0">
                    <a:srgbClr val="09213B"/>
                  </a:outerShdw>
                </a:effectLst>
              </a:rPr>
              <a:t> </a:t>
            </a:r>
            <a:r>
              <a:rPr dirty="0">
                <a:solidFill>
                  <a:schemeClr val="bg1"/>
                </a:solidFill>
                <a:effectLst>
                  <a:glow rad="101600">
                    <a:schemeClr val="bg2">
                      <a:lumMod val="20000"/>
                      <a:lumOff val="80000"/>
                      <a:alpha val="40000"/>
                    </a:schemeClr>
                  </a:glow>
                  <a:outerShdw blurRad="12065" dist="24130" dir="2700000" rotWithShape="0">
                    <a:srgbClr val="09213B"/>
                  </a:outerShdw>
                </a:effectLst>
              </a:rPr>
              <a:t>be preserved </a:t>
            </a:r>
            <a:r>
              <a:rPr sz="3900" b="1" dirty="0">
                <a:solidFill>
                  <a:schemeClr val="bg1"/>
                </a:solidFill>
                <a:effectLst>
                  <a:glow rad="101600">
                    <a:schemeClr val="bg2">
                      <a:lumMod val="20000"/>
                      <a:lumOff val="80000"/>
                      <a:alpha val="40000"/>
                    </a:schemeClr>
                  </a:glow>
                  <a:outerShdw blurRad="12065" dist="24130" dir="2700000" rotWithShape="0">
                    <a:srgbClr val="09213B"/>
                  </a:outerShdw>
                </a:effectLst>
              </a:rPr>
              <a:t>blameless</a:t>
            </a:r>
            <a:r>
              <a:rPr dirty="0">
                <a:solidFill>
                  <a:schemeClr val="bg1"/>
                </a:solidFill>
                <a:effectLst>
                  <a:glow rad="101600">
                    <a:schemeClr val="bg2">
                      <a:lumMod val="20000"/>
                      <a:lumOff val="80000"/>
                      <a:alpha val="40000"/>
                    </a:schemeClr>
                  </a:glow>
                  <a:outerShdw blurRad="12065" dist="24130" dir="2700000" rotWithShape="0">
                    <a:srgbClr val="09213B"/>
                  </a:outerShdw>
                </a:effectLst>
              </a:rPr>
              <a:t> unto the </a:t>
            </a:r>
            <a:r>
              <a:rPr sz="3900" b="1" dirty="0">
                <a:solidFill>
                  <a:schemeClr val="bg1"/>
                </a:solidFill>
                <a:effectLst>
                  <a:glow rad="101600">
                    <a:schemeClr val="bg2">
                      <a:lumMod val="20000"/>
                      <a:lumOff val="80000"/>
                      <a:alpha val="40000"/>
                    </a:schemeClr>
                  </a:glow>
                  <a:outerShdw blurRad="12065" dist="24130" dir="2700000" rotWithShape="0">
                    <a:srgbClr val="09213B"/>
                  </a:outerShdw>
                </a:effectLst>
              </a:rPr>
              <a:t>coming of our Lord</a:t>
            </a:r>
            <a:r>
              <a:rPr dirty="0">
                <a:solidFill>
                  <a:schemeClr val="bg1"/>
                </a:solidFill>
                <a:effectLst>
                  <a:glow rad="101600">
                    <a:schemeClr val="bg2">
                      <a:lumMod val="20000"/>
                      <a:lumOff val="80000"/>
                      <a:alpha val="40000"/>
                    </a:schemeClr>
                  </a:glow>
                  <a:outerShdw blurRad="12065" dist="24130" dir="2700000" rotWithShape="0">
                    <a:srgbClr val="09213B"/>
                  </a:outerShdw>
                </a:effectLst>
              </a:rPr>
              <a:t> Jesus Christ.” 1 Thessalonians 5:23,24.</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0605150.jpg" descr="0605150.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51" name="Dessert Battle Diet"/>
          <p:cNvSpPr txBox="1">
            <a:spLocks noGrp="1"/>
          </p:cNvSpPr>
          <p:nvPr>
            <p:ph type="title" idx="4294967295"/>
          </p:nvPr>
        </p:nvSpPr>
        <p:spPr>
          <a:xfrm>
            <a:off x="3370217" y="-109584"/>
            <a:ext cx="5921149" cy="1143002"/>
          </a:xfrm>
          <a:prstGeom prst="rect">
            <a:avLst/>
          </a:prstGeom>
        </p:spPr>
        <p:txBody>
          <a:bodyPr>
            <a:normAutofit fontScale="90000"/>
          </a:bodyPr>
          <a:lstStyle>
            <a:lvl1pPr algn="l">
              <a:defRPr sz="3600">
                <a:effectLst>
                  <a:outerShdw blurRad="12700" dist="25400" dir="2700000" rotWithShape="0">
                    <a:srgbClr val="09213B"/>
                  </a:outerShdw>
                </a:effectLst>
              </a:defRPr>
            </a:lvl1pPr>
          </a:lstStyle>
          <a:p>
            <a:r>
              <a:rPr lang="en-US" dirty="0"/>
              <a:t>Did Jesus eat meat during the wilderness battle with Satan?</a:t>
            </a:r>
            <a:endParaRPr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0605150.jpg" descr="060515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5552" y="-124777"/>
            <a:ext cx="10279552" cy="6982778"/>
          </a:xfrm>
          <a:prstGeom prst="rect">
            <a:avLst/>
          </a:prstGeom>
          <a:ln w="12700">
            <a:miter lim="400000"/>
          </a:ln>
        </p:spPr>
      </p:pic>
      <p:sp>
        <p:nvSpPr>
          <p:cNvPr id="243" name="Following Jesus"/>
          <p:cNvSpPr txBox="1">
            <a:spLocks noGrp="1"/>
          </p:cNvSpPr>
          <p:nvPr>
            <p:ph type="title" idx="4294967295"/>
          </p:nvPr>
        </p:nvSpPr>
        <p:spPr>
          <a:xfrm>
            <a:off x="4249736" y="-271145"/>
            <a:ext cx="4894264" cy="1143001"/>
          </a:xfrm>
          <a:prstGeom prst="rect">
            <a:avLst/>
          </a:prstGeom>
        </p:spPr>
        <p:txBody>
          <a:bodyPr>
            <a:normAutofit fontScale="90000"/>
          </a:bodyPr>
          <a:lstStyle>
            <a:lvl1pPr algn="l">
              <a:defRPr sz="3600">
                <a:effectLst>
                  <a:outerShdw blurRad="12700" dist="25400" dir="2700000" rotWithShape="0">
                    <a:srgbClr val="09213B"/>
                  </a:outerShdw>
                </a:effectLst>
              </a:defRPr>
            </a:lvl1pPr>
          </a:lstStyle>
          <a:p>
            <a:r>
              <a:rPr lang="en-US" dirty="0"/>
              <a:t>Are We </a:t>
            </a:r>
            <a:r>
              <a:rPr dirty="0"/>
              <a:t>Following Jesus</a:t>
            </a:r>
            <a:r>
              <a:rPr lang="en-US" dirty="0"/>
              <a:t>?</a:t>
            </a:r>
            <a:endParaRPr dirty="0"/>
          </a:p>
        </p:txBody>
      </p:sp>
      <p:sp>
        <p:nvSpPr>
          <p:cNvPr id="244" name="This fasting is a preparation for the final conflict.…"/>
          <p:cNvSpPr txBox="1">
            <a:spLocks noGrp="1"/>
          </p:cNvSpPr>
          <p:nvPr>
            <p:ph type="body" sz="half" idx="4294967295"/>
          </p:nvPr>
        </p:nvSpPr>
        <p:spPr>
          <a:xfrm>
            <a:off x="4067724" y="725487"/>
            <a:ext cx="4881014" cy="3415229"/>
          </a:xfrm>
          <a:prstGeom prst="rect">
            <a:avLst/>
          </a:prstGeom>
        </p:spPr>
        <p:txBody>
          <a:bodyPr>
            <a:normAutofit/>
          </a:bodyPr>
          <a:lstStyle/>
          <a:p>
            <a:pPr marL="322325" indent="-322325" defTabSz="429768">
              <a:spcBef>
                <a:spcPts val="500"/>
              </a:spcBef>
              <a:buChar char="•"/>
              <a:defRPr sz="2256">
                <a:effectLst>
                  <a:outerShdw blurRad="11938" dist="23876" dir="2700000" rotWithShape="0">
                    <a:srgbClr val="09213B"/>
                  </a:outerShdw>
                </a:effectLst>
              </a:defRPr>
            </a:pPr>
            <a:r>
              <a:rPr lang="en-US" dirty="0"/>
              <a:t>F</a:t>
            </a:r>
            <a:r>
              <a:rPr dirty="0"/>
              <a:t>asting is a preparation for </a:t>
            </a:r>
            <a:r>
              <a:rPr lang="en-US" dirty="0"/>
              <a:t>our</a:t>
            </a:r>
            <a:r>
              <a:rPr dirty="0"/>
              <a:t> final conflict.  </a:t>
            </a:r>
          </a:p>
          <a:p>
            <a:pPr marL="322325" indent="-322325" defTabSz="429768">
              <a:spcBef>
                <a:spcPts val="500"/>
              </a:spcBef>
              <a:buChar char="•"/>
              <a:defRPr sz="2256">
                <a:effectLst>
                  <a:outerShdw blurRad="11938" dist="23876" dir="2700000" rotWithShape="0">
                    <a:srgbClr val="09213B"/>
                  </a:outerShdw>
                </a:effectLst>
              </a:defRPr>
            </a:pPr>
            <a:r>
              <a:rPr dirty="0"/>
              <a:t>The 144,000 are those who “follow the lamb where ever He </a:t>
            </a:r>
            <a:r>
              <a:rPr dirty="0" err="1"/>
              <a:t>goeth</a:t>
            </a:r>
            <a:r>
              <a:rPr dirty="0"/>
              <a:t>”.  </a:t>
            </a:r>
          </a:p>
          <a:p>
            <a:pPr marL="322325" indent="-322325" defTabSz="429768">
              <a:spcBef>
                <a:spcPts val="500"/>
              </a:spcBef>
              <a:buChar char="•"/>
              <a:defRPr sz="2256">
                <a:effectLst>
                  <a:outerShdw blurRad="11938" dist="23876" dir="2700000" rotWithShape="0">
                    <a:srgbClr val="09213B"/>
                  </a:outerShdw>
                </a:effectLst>
              </a:defRPr>
            </a:pPr>
            <a:r>
              <a:rPr dirty="0"/>
              <a:t>They do what He does; they follow Him in His abstemious diet in preparation for the final showdown.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C:\new beginnings\catalogue\Images\Section 03\0603083.jpg" descr="C:\new beginnings\catalogue\Images\Section 03\0603083.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3" name="“As a general thing, the Lord did not provide His people with flesh meat in the desert, because He knew that the use of this diet would create disease and insubordination.” CD 375."/>
          <p:cNvSpPr txBox="1">
            <a:spLocks noGrp="1"/>
          </p:cNvSpPr>
          <p:nvPr>
            <p:ph type="body" sz="half" idx="4294967295"/>
          </p:nvPr>
        </p:nvSpPr>
        <p:spPr>
          <a:xfrm>
            <a:off x="597876" y="738554"/>
            <a:ext cx="5421923" cy="2690446"/>
          </a:xfrm>
          <a:prstGeom prst="rect">
            <a:avLst/>
          </a:prstGeom>
          <a:solidFill>
            <a:srgbClr val="30293A">
              <a:alpha val="54003"/>
            </a:srgbClr>
          </a:solidFill>
        </p:spPr>
        <p:txBody>
          <a:bodyPr>
            <a:normAutofit/>
          </a:bodyPr>
          <a:lstStyle/>
          <a:p>
            <a:pPr marL="0" indent="0" defTabSz="914400">
              <a:lnSpc>
                <a:spcPct val="90000"/>
              </a:lnSpc>
              <a:spcBef>
                <a:spcPts val="600"/>
              </a:spcBef>
              <a:buNone/>
              <a:defRPr sz="3300">
                <a:solidFill>
                  <a:srgbClr val="FFFF00"/>
                </a:solidFill>
                <a:effectLst>
                  <a:outerShdw blurRad="12700" dist="25400" dir="2700000" rotWithShape="0">
                    <a:srgbClr val="000000"/>
                  </a:outerShdw>
                </a:effectLst>
                <a:latin typeface="Arial"/>
                <a:ea typeface="Arial"/>
                <a:cs typeface="Arial"/>
                <a:sym typeface="Arial"/>
              </a:defRPr>
            </a:pPr>
            <a:r>
              <a:rPr lang="en-US" sz="4400" dirty="0"/>
              <a:t>Why did God feed Israel with manna in the wilderness during the Exodus?</a:t>
            </a:r>
            <a:endParaRPr sz="4400" dirty="0"/>
          </a:p>
        </p:txBody>
      </p:sp>
    </p:spTree>
  </p:cSld>
  <p:clrMapOvr>
    <a:masterClrMapping/>
  </p:clrMapOvr>
  <mc:AlternateContent xmlns:mc="http://schemas.openxmlformats.org/markup-compatibility/2006" xmlns:p14="http://schemas.microsoft.com/office/powerpoint/2010/main">
    <mc:Choice Requires="p14">
      <p:transition>
        <p:circle/>
      </p:transition>
    </mc:Choice>
    <mc:Fallback xmlns="" xmlns:mv="urn:schemas-microsoft-com:mac:vml">
      <mp:transition xmlns:mp="http://schemas.microsoft.com/office/mac/powerpoint/2008/mai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4degrees-AgapeFeast_D.jpg" descr="4degrees-AgapeFeast_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3" name="Picture 2">
            <a:extLst>
              <a:ext uri="{FF2B5EF4-FFF2-40B4-BE49-F238E27FC236}">
                <a16:creationId xmlns:a16="http://schemas.microsoft.com/office/drawing/2014/main" id="{94410BD2-295E-9648-A376-6FBFBF3B52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56" name="“And every man that striveth for the mastery is temperate in all things. Now they do it to obtain a corruptible crown; but we an incorruptible.”  1 Corinthians 9:25.…"/>
          <p:cNvSpPr txBox="1">
            <a:spLocks noGrp="1"/>
          </p:cNvSpPr>
          <p:nvPr>
            <p:ph type="body" idx="4294967295"/>
          </p:nvPr>
        </p:nvSpPr>
        <p:spPr>
          <a:xfrm>
            <a:off x="4937760" y="0"/>
            <a:ext cx="3872132" cy="2481943"/>
          </a:xfrm>
          <a:prstGeom prst="rect">
            <a:avLst/>
          </a:prstGeom>
          <a:solidFill>
            <a:schemeClr val="bg1">
              <a:alpha val="45000"/>
            </a:schemeClr>
          </a:solidFill>
        </p:spPr>
        <p:txBody>
          <a:bodyPr>
            <a:normAutofit/>
          </a:bodyPr>
          <a:lstStyle/>
          <a:p>
            <a:pPr marL="0" indent="0" defTabSz="388620">
              <a:spcBef>
                <a:spcPts val="600"/>
              </a:spcBef>
              <a:buNone/>
              <a:defRPr sz="2720">
                <a:effectLst>
                  <a:outerShdw blurRad="10795" dist="21590" dir="2700000" rotWithShape="0">
                    <a:srgbClr val="09213B"/>
                  </a:outerShdw>
                </a:effectLst>
              </a:defRPr>
            </a:pPr>
            <a:r>
              <a:rPr sz="1800" dirty="0"/>
              <a:t>“And every man that </a:t>
            </a:r>
            <a:r>
              <a:rPr sz="1800" dirty="0" err="1"/>
              <a:t>striveth</a:t>
            </a:r>
            <a:r>
              <a:rPr sz="1800" dirty="0"/>
              <a:t> for the mastery is temperate in all things. Now they do it to obtain a corruptible crown; but we an incorruptible.”  1 Corinthians 9:25. </a:t>
            </a:r>
          </a:p>
          <a:p>
            <a:pPr marL="0" indent="0" defTabSz="388620">
              <a:spcBef>
                <a:spcPts val="600"/>
              </a:spcBef>
              <a:buNone/>
              <a:defRPr sz="2720">
                <a:effectLst>
                  <a:outerShdw blurRad="10795" dist="21590" dir="2700000" rotWithShape="0">
                    <a:srgbClr val="09213B"/>
                  </a:outerShdw>
                </a:effectLst>
              </a:defRPr>
            </a:pPr>
            <a:r>
              <a:rPr sz="1800" dirty="0"/>
              <a:t>If we are to be among Jesus’ faithful, end time</a:t>
            </a:r>
            <a:r>
              <a:rPr lang="en-US" sz="1800" dirty="0"/>
              <a:t> people</a:t>
            </a:r>
            <a:r>
              <a:rPr sz="1800" dirty="0"/>
              <a:t>, we will need to pay special attention to diet.</a:t>
            </a:r>
          </a:p>
        </p:txBody>
      </p:sp>
      <p:sp>
        <p:nvSpPr>
          <p:cNvPr id="2" name="TextBox 1">
            <a:extLst>
              <a:ext uri="{FF2B5EF4-FFF2-40B4-BE49-F238E27FC236}">
                <a16:creationId xmlns:a16="http://schemas.microsoft.com/office/drawing/2014/main" id="{1BA7E399-F969-914A-85D5-A035D38459AE}"/>
              </a:ext>
            </a:extLst>
          </p:cNvPr>
          <p:cNvSpPr txBox="1"/>
          <p:nvPr/>
        </p:nvSpPr>
        <p:spPr>
          <a:xfrm>
            <a:off x="281354" y="0"/>
            <a:ext cx="460716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FFFF"/>
                </a:solidFill>
                <a:effectLst/>
                <a:uFillTx/>
                <a:latin typeface="Tahoma"/>
                <a:ea typeface="Tahoma"/>
                <a:cs typeface="Tahoma"/>
                <a:sym typeface="Tahoma"/>
              </a:rPr>
              <a:t>Are we striving to overcome in all things?</a:t>
            </a:r>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uiExpan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95E289-943A-A944-85FC-A938EFFF68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278"/>
            <a:ext cx="9144000" cy="6789444"/>
          </a:xfrm>
          <a:prstGeom prst="rect">
            <a:avLst/>
          </a:prstGeom>
        </p:spPr>
      </p:pic>
      <p:sp>
        <p:nvSpPr>
          <p:cNvPr id="5" name="TextBox 4">
            <a:extLst>
              <a:ext uri="{FF2B5EF4-FFF2-40B4-BE49-F238E27FC236}">
                <a16:creationId xmlns:a16="http://schemas.microsoft.com/office/drawing/2014/main" id="{2C834F72-FBE8-A24B-AEEA-EB796B032603}"/>
              </a:ext>
            </a:extLst>
          </p:cNvPr>
          <p:cNvSpPr txBox="1"/>
          <p:nvPr/>
        </p:nvSpPr>
        <p:spPr>
          <a:xfrm>
            <a:off x="3166533" y="6231467"/>
            <a:ext cx="481157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err="1">
                <a:solidFill>
                  <a:srgbClr val="FFFFFF"/>
                </a:solidFill>
              </a:rPr>
              <a:t>Eur</a:t>
            </a:r>
            <a:r>
              <a:rPr lang="en-US" dirty="0">
                <a:solidFill>
                  <a:srgbClr val="FFFFFF"/>
                </a:solidFill>
              </a:rPr>
              <a:t> J </a:t>
            </a:r>
            <a:r>
              <a:rPr lang="en-US" dirty="0" err="1">
                <a:solidFill>
                  <a:srgbClr val="FFFFFF"/>
                </a:solidFill>
              </a:rPr>
              <a:t>Clin</a:t>
            </a:r>
            <a:r>
              <a:rPr lang="en-US" dirty="0">
                <a:solidFill>
                  <a:srgbClr val="FFFFFF"/>
                </a:solidFill>
              </a:rPr>
              <a:t> </a:t>
            </a:r>
            <a:r>
              <a:rPr lang="en-US" dirty="0" err="1">
                <a:solidFill>
                  <a:srgbClr val="FFFFFF"/>
                </a:solidFill>
              </a:rPr>
              <a:t>Nutr</a:t>
            </a:r>
            <a:r>
              <a:rPr lang="en-US" dirty="0">
                <a:solidFill>
                  <a:srgbClr val="FFFFFF"/>
                </a:solidFill>
              </a:rPr>
              <a:t>. 74(11):1550-1555.</a:t>
            </a:r>
            <a:endParaRPr kumimoji="0" lang="en-US" sz="2400" b="0" i="0" u="none" strike="noStrike" cap="none" spc="0" normalizeH="0" baseline="0" dirty="0">
              <a:ln>
                <a:noFill/>
              </a:ln>
              <a:solidFill>
                <a:srgbClr val="FFFFFF"/>
              </a:solidFill>
              <a:effectLst/>
              <a:uFillTx/>
              <a:sym typeface="Tahoma"/>
            </a:endParaRPr>
          </a:p>
        </p:txBody>
      </p:sp>
    </p:spTree>
    <p:extLst>
      <p:ext uri="{BB962C8B-B14F-4D97-AF65-F5344CB8AC3E}">
        <p14:creationId xmlns:p14="http://schemas.microsoft.com/office/powerpoint/2010/main" val="122894921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0808044x2.jpg" descr="0808044x2.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59" name="Retaking The Garden"/>
          <p:cNvSpPr txBox="1">
            <a:spLocks noGrp="1"/>
          </p:cNvSpPr>
          <p:nvPr>
            <p:ph type="title" idx="4294967295"/>
          </p:nvPr>
        </p:nvSpPr>
        <p:spPr>
          <a:xfrm>
            <a:off x="351693" y="0"/>
            <a:ext cx="5943600" cy="1143002"/>
          </a:xfrm>
          <a:prstGeom prst="rect">
            <a:avLst/>
          </a:prstGeom>
        </p:spPr>
        <p:txBody>
          <a:bodyPr>
            <a:normAutofit fontScale="90000"/>
          </a:bodyPr>
          <a:lstStyle>
            <a:lvl1pPr>
              <a:defRPr sz="4000">
                <a:effectLst>
                  <a:outerShdw blurRad="12700" dist="25400" dir="2700000" rotWithShape="0">
                    <a:srgbClr val="09213B"/>
                  </a:outerShdw>
                </a:effectLst>
              </a:defRPr>
            </a:lvl1pPr>
          </a:lstStyle>
          <a:p>
            <a:r>
              <a:rPr lang="en-US" dirty="0"/>
              <a:t>Can We </a:t>
            </a:r>
            <a:r>
              <a:rPr dirty="0"/>
              <a:t>Retak</a:t>
            </a:r>
            <a:r>
              <a:rPr lang="en-US" dirty="0"/>
              <a:t>e</a:t>
            </a:r>
            <a:r>
              <a:rPr dirty="0"/>
              <a:t> The Garden</a:t>
            </a:r>
            <a:r>
              <a:rPr lang="en-US" dirty="0"/>
              <a:t>?</a:t>
            </a:r>
            <a:endParaRPr dirty="0"/>
          </a:p>
        </p:txBody>
      </p:sp>
      <p:sp>
        <p:nvSpPr>
          <p:cNvPr id="260" name="“The reason why many of us will fall in the time of trouble is because of laxity in temperance and indulgence of appetite.”…"/>
          <p:cNvSpPr txBox="1">
            <a:spLocks noGrp="1"/>
          </p:cNvSpPr>
          <p:nvPr>
            <p:ph type="body" idx="4294967295"/>
          </p:nvPr>
        </p:nvSpPr>
        <p:spPr>
          <a:xfrm>
            <a:off x="281354" y="1438275"/>
            <a:ext cx="4858971" cy="5194300"/>
          </a:xfrm>
          <a:prstGeom prst="rect">
            <a:avLst/>
          </a:prstGeom>
        </p:spPr>
        <p:txBody>
          <a:bodyPr>
            <a:normAutofit fontScale="92500"/>
          </a:bodyPr>
          <a:lstStyle/>
          <a:p>
            <a:pPr marL="0" indent="0">
              <a:lnSpc>
                <a:spcPct val="120000"/>
              </a:lnSpc>
              <a:spcBef>
                <a:spcPts val="500"/>
              </a:spcBef>
              <a:buSzTx/>
              <a:buNone/>
              <a:defRPr sz="2700"/>
            </a:pPr>
            <a:r>
              <a:rPr dirty="0"/>
              <a:t>“The reason why many of us will fall in the time of trouble is because of laxity in temperance and </a:t>
            </a:r>
            <a:r>
              <a:rPr b="1" dirty="0">
                <a:solidFill>
                  <a:srgbClr val="FFFF00"/>
                </a:solidFill>
              </a:rPr>
              <a:t>indulgence of appetite</a:t>
            </a:r>
            <a:r>
              <a:rPr dirty="0"/>
              <a:t>.”</a:t>
            </a:r>
          </a:p>
          <a:p>
            <a:pPr marL="0" indent="0">
              <a:lnSpc>
                <a:spcPct val="120000"/>
              </a:lnSpc>
              <a:spcBef>
                <a:spcPts val="500"/>
              </a:spcBef>
              <a:buSzTx/>
              <a:buNone/>
              <a:defRPr sz="2700"/>
            </a:pPr>
            <a:r>
              <a:rPr dirty="0"/>
              <a:t>“Adam and Eve lost Eden through the indulgence of appetite, and </a:t>
            </a:r>
            <a:r>
              <a:rPr sz="3600" b="1" dirty="0">
                <a:solidFill>
                  <a:srgbClr val="FFFF00"/>
                </a:solidFill>
              </a:rPr>
              <a:t>we can </a:t>
            </a:r>
            <a:r>
              <a:rPr sz="3600" b="1" dirty="0">
                <a:solidFill>
                  <a:srgbClr val="FF0000"/>
                </a:solidFill>
              </a:rPr>
              <a:t>only </a:t>
            </a:r>
            <a:r>
              <a:rPr sz="3600" b="1" dirty="0">
                <a:solidFill>
                  <a:srgbClr val="FFFF00"/>
                </a:solidFill>
              </a:rPr>
              <a:t>regain it by the denial of the same</a:t>
            </a:r>
            <a:r>
              <a:rPr dirty="0">
                <a:solidFill>
                  <a:srgbClr val="FFFF00"/>
                </a:solidFill>
              </a:rPr>
              <a:t>.</a:t>
            </a:r>
            <a:r>
              <a:rPr dirty="0"/>
              <a:t>"  {RH, October 21, 1884}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26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6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uiExpand="1" build="p"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4F188-7A3E-704E-BE42-D0542E26C0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F20B0672-C100-F444-8C11-A71BD217231A}"/>
              </a:ext>
            </a:extLst>
          </p:cNvPr>
          <p:cNvSpPr>
            <a:spLocks noGrp="1"/>
          </p:cNvSpPr>
          <p:nvPr>
            <p:ph type="body" idx="1"/>
          </p:nvPr>
        </p:nvSpPr>
        <p:spPr>
          <a:xfrm>
            <a:off x="365760" y="1011115"/>
            <a:ext cx="4206240" cy="5257800"/>
          </a:xfrm>
        </p:spPr>
        <p:txBody>
          <a:bodyPr/>
          <a:lstStyle/>
          <a:p>
            <a:pPr>
              <a:buFont typeface="Arial" panose="020B0604020202020204" pitchFamily="34" charset="0"/>
              <a:buChar char="•"/>
            </a:pPr>
            <a:r>
              <a:rPr lang="en-US" sz="3600" dirty="0"/>
              <a:t>“The light God has given on health reform is for </a:t>
            </a:r>
            <a:r>
              <a:rPr lang="en-US" sz="4400" b="1" dirty="0">
                <a:solidFill>
                  <a:srgbClr val="FFFF00"/>
                </a:solidFill>
              </a:rPr>
              <a:t>our salvation</a:t>
            </a:r>
            <a:r>
              <a:rPr lang="en-US" sz="3600" dirty="0">
                <a:solidFill>
                  <a:srgbClr val="FFFF00"/>
                </a:solidFill>
              </a:rPr>
              <a:t> </a:t>
            </a:r>
            <a:r>
              <a:rPr lang="en-US" sz="3600" dirty="0"/>
              <a:t>and the </a:t>
            </a:r>
            <a:r>
              <a:rPr lang="en-US" sz="4400" b="1" dirty="0">
                <a:solidFill>
                  <a:srgbClr val="FFFF00"/>
                </a:solidFill>
              </a:rPr>
              <a:t>salvation of the world</a:t>
            </a:r>
            <a:r>
              <a:rPr lang="en-US" sz="3600" dirty="0"/>
              <a:t>.” CD 461.1</a:t>
            </a:r>
          </a:p>
        </p:txBody>
      </p:sp>
      <p:sp>
        <p:nvSpPr>
          <p:cNvPr id="2" name="TextBox 1">
            <a:extLst>
              <a:ext uri="{FF2B5EF4-FFF2-40B4-BE49-F238E27FC236}">
                <a16:creationId xmlns:a16="http://schemas.microsoft.com/office/drawing/2014/main" id="{490CECC7-A147-DC4C-B4E1-3340CF85D5F3}"/>
              </a:ext>
            </a:extLst>
          </p:cNvPr>
          <p:cNvSpPr txBox="1"/>
          <p:nvPr/>
        </p:nvSpPr>
        <p:spPr>
          <a:xfrm>
            <a:off x="528260" y="239557"/>
            <a:ext cx="595611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Tahoma"/>
                <a:ea typeface="Tahoma"/>
                <a:cs typeface="Tahoma"/>
                <a:sym typeface="Tahoma"/>
              </a:rPr>
              <a:t>Why did God Give Us The Health Message?</a:t>
            </a:r>
          </a:p>
        </p:txBody>
      </p:sp>
    </p:spTree>
    <p:extLst>
      <p:ext uri="{BB962C8B-B14F-4D97-AF65-F5344CB8AC3E}">
        <p14:creationId xmlns:p14="http://schemas.microsoft.com/office/powerpoint/2010/main" val="2509188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707C-A76C-904E-B135-4AF55EE8D490}"/>
              </a:ext>
            </a:extLst>
          </p:cNvPr>
          <p:cNvSpPr>
            <a:spLocks noGrp="1"/>
          </p:cNvSpPr>
          <p:nvPr>
            <p:ph type="title"/>
          </p:nvPr>
        </p:nvSpPr>
        <p:spPr/>
        <p:txBody>
          <a:bodyPr/>
          <a:lstStyle/>
          <a:p>
            <a:r>
              <a:rPr lang="en-US" dirty="0"/>
              <a:t>A Time To Fast</a:t>
            </a:r>
          </a:p>
        </p:txBody>
      </p:sp>
      <p:pic>
        <p:nvPicPr>
          <p:cNvPr id="6" name="Content Placeholder 5">
            <a:extLst>
              <a:ext uri="{FF2B5EF4-FFF2-40B4-BE49-F238E27FC236}">
                <a16:creationId xmlns:a16="http://schemas.microsoft.com/office/drawing/2014/main" id="{31A50CAE-36CF-3A4E-8D7E-95B7E0B2035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5800" y="2767220"/>
            <a:ext cx="3810000" cy="2542760"/>
          </a:xfrm>
        </p:spPr>
      </p:pic>
      <p:sp>
        <p:nvSpPr>
          <p:cNvPr id="4" name="Content Placeholder 3">
            <a:extLst>
              <a:ext uri="{FF2B5EF4-FFF2-40B4-BE49-F238E27FC236}">
                <a16:creationId xmlns:a16="http://schemas.microsoft.com/office/drawing/2014/main" id="{2F4A0F18-C760-1E4E-8DD3-A5BD53EC0930}"/>
              </a:ext>
            </a:extLst>
          </p:cNvPr>
          <p:cNvSpPr>
            <a:spLocks noGrp="1"/>
          </p:cNvSpPr>
          <p:nvPr>
            <p:ph sz="half" idx="2"/>
          </p:nvPr>
        </p:nvSpPr>
        <p:spPr/>
        <p:txBody>
          <a:bodyPr/>
          <a:lstStyle/>
          <a:p>
            <a:r>
              <a:rPr lang="en-US" u="heavy" dirty="0">
                <a:effectLst/>
              </a:rPr>
              <a:t>If our appetites clamor for the flesh of dead animals, it is a necessity to fast and pray for the Lord to give His grace to deny fleshly lusts which war against the soul</a:t>
            </a:r>
            <a:r>
              <a:rPr lang="en-US" dirty="0">
                <a:effectLst/>
              </a:rPr>
              <a:t>. { MM 283.1} </a:t>
            </a:r>
          </a:p>
          <a:p>
            <a:endParaRPr lang="en-US" dirty="0"/>
          </a:p>
        </p:txBody>
      </p:sp>
    </p:spTree>
    <p:extLst>
      <p:ext uri="{BB962C8B-B14F-4D97-AF65-F5344CB8AC3E}">
        <p14:creationId xmlns:p14="http://schemas.microsoft.com/office/powerpoint/2010/main" val="110688265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0826116.jpg" descr="0826116.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68" name="Progression to Heaven’s Menu"/>
          <p:cNvSpPr txBox="1">
            <a:spLocks noGrp="1"/>
          </p:cNvSpPr>
          <p:nvPr>
            <p:ph type="title" idx="4294967295"/>
          </p:nvPr>
        </p:nvSpPr>
        <p:spPr>
          <a:xfrm>
            <a:off x="304800" y="-208819"/>
            <a:ext cx="8534400" cy="1143002"/>
          </a:xfrm>
          <a:prstGeom prst="rect">
            <a:avLst/>
          </a:prstGeom>
        </p:spPr>
        <p:txBody>
          <a:bodyPr>
            <a:normAutofit/>
          </a:bodyPr>
          <a:lstStyle>
            <a:lvl1pPr algn="l" defTabSz="397763">
              <a:defRPr sz="3828">
                <a:effectLst>
                  <a:outerShdw blurRad="11049" dist="22098" dir="2700000" rotWithShape="0">
                    <a:srgbClr val="09213B"/>
                  </a:outerShdw>
                </a:effectLst>
              </a:defRPr>
            </a:lvl1pPr>
          </a:lstStyle>
          <a:p>
            <a:r>
              <a:rPr lang="en-US" dirty="0">
                <a:effectLst>
                  <a:glow rad="101600">
                    <a:schemeClr val="tx1">
                      <a:alpha val="60000"/>
                    </a:schemeClr>
                  </a:glow>
                  <a:outerShdw blurRad="11049" dist="22098" dir="2700000" rotWithShape="0">
                    <a:srgbClr val="09213B"/>
                  </a:outerShdw>
                </a:effectLst>
              </a:rPr>
              <a:t>Are You hungry for </a:t>
            </a:r>
            <a:r>
              <a:rPr dirty="0">
                <a:effectLst>
                  <a:glow rad="101600">
                    <a:schemeClr val="tx1">
                      <a:alpha val="60000"/>
                    </a:schemeClr>
                  </a:glow>
                  <a:outerShdw blurRad="11049" dist="22098" dir="2700000" rotWithShape="0">
                    <a:srgbClr val="09213B"/>
                  </a:outerShdw>
                </a:effectLst>
              </a:rPr>
              <a:t>Heaven’s Menu</a:t>
            </a:r>
            <a:r>
              <a:rPr lang="en-US" dirty="0">
                <a:effectLst>
                  <a:glow rad="101600">
                    <a:schemeClr val="tx1">
                      <a:alpha val="60000"/>
                    </a:schemeClr>
                  </a:glow>
                  <a:outerShdw blurRad="11049" dist="22098" dir="2700000" rotWithShape="0">
                    <a:srgbClr val="09213B"/>
                  </a:outerShdw>
                </a:effectLst>
              </a:rPr>
              <a:t>?</a:t>
            </a:r>
            <a:endParaRPr dirty="0">
              <a:effectLst>
                <a:glow rad="101600">
                  <a:schemeClr val="tx1">
                    <a:alpha val="60000"/>
                  </a:schemeClr>
                </a:glow>
                <a:outerShdw blurRad="11049" dist="22098" dir="2700000" rotWithShape="0">
                  <a:srgbClr val="09213B"/>
                </a:outerShdw>
              </a:effectLst>
            </a:endParaRPr>
          </a:p>
        </p:txBody>
      </p:sp>
      <p:sp>
        <p:nvSpPr>
          <p:cNvPr id="269" name="In heaven Jesus will again eat with us the menu of the Lord’s Supper.…"/>
          <p:cNvSpPr txBox="1">
            <a:spLocks noGrp="1"/>
          </p:cNvSpPr>
          <p:nvPr>
            <p:ph type="body" sz="quarter" idx="4294967295"/>
          </p:nvPr>
        </p:nvSpPr>
        <p:spPr>
          <a:xfrm>
            <a:off x="0" y="612775"/>
            <a:ext cx="2309932" cy="3933825"/>
          </a:xfrm>
          <a:prstGeom prst="rect">
            <a:avLst/>
          </a:prstGeom>
          <a:solidFill>
            <a:schemeClr val="bg1">
              <a:alpha val="61000"/>
            </a:schemeClr>
          </a:solidFill>
        </p:spPr>
        <p:txBody>
          <a:bodyPr>
            <a:normAutofit/>
          </a:bodyPr>
          <a:lstStyle/>
          <a:p>
            <a:pPr>
              <a:lnSpc>
                <a:spcPct val="80000"/>
              </a:lnSpc>
              <a:spcBef>
                <a:spcPts val="400"/>
              </a:spcBef>
              <a:buChar char="•"/>
              <a:defRPr sz="1800">
                <a:effectLst>
                  <a:outerShdw blurRad="12700" dist="25400" dir="2700000" rotWithShape="0">
                    <a:srgbClr val="09213B"/>
                  </a:outerShdw>
                </a:effectLst>
              </a:defRPr>
            </a:pPr>
            <a:r>
              <a:rPr dirty="0"/>
              <a:t>In heaven Jesus will again eat with us the menu of the Lord’s Supper. </a:t>
            </a:r>
          </a:p>
          <a:p>
            <a:pPr>
              <a:lnSpc>
                <a:spcPct val="80000"/>
              </a:lnSpc>
              <a:spcBef>
                <a:spcPts val="400"/>
              </a:spcBef>
              <a:buChar char="•"/>
              <a:defRPr sz="1800">
                <a:effectLst>
                  <a:outerShdw blurRad="12700" dist="25400" dir="2700000" rotWithShape="0">
                    <a:srgbClr val="09213B"/>
                  </a:outerShdw>
                </a:effectLst>
              </a:defRPr>
            </a:pPr>
            <a:r>
              <a:rPr dirty="0"/>
              <a:t>Jesus was instituting a new dietary era for His new Testament church.  </a:t>
            </a:r>
          </a:p>
          <a:p>
            <a:pPr>
              <a:lnSpc>
                <a:spcPct val="80000"/>
              </a:lnSpc>
              <a:spcBef>
                <a:spcPts val="400"/>
              </a:spcBef>
              <a:buChar char="•"/>
              <a:defRPr sz="1800">
                <a:effectLst>
                  <a:outerShdw blurRad="12700" dist="25400" dir="2700000" rotWithShape="0">
                    <a:srgbClr val="09213B"/>
                  </a:outerShdw>
                </a:effectLst>
              </a:defRPr>
            </a:pPr>
            <a:r>
              <a:rPr dirty="0"/>
              <a:t>Jesus ended the sacrificial system and instituted a simple fasting diet, free from meat, to prepare us for heaven.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uiExpand="1"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C:\new beginnings\catalogue\Images\Section 10\0610217.jpg" descr="C:\new beginnings\catalogue\Images\Section 10\0610217.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1"/>
            <a:ext cx="9144001" cy="6858001"/>
          </a:xfrm>
          <a:prstGeom prst="rect">
            <a:avLst/>
          </a:prstGeom>
          <a:ln w="12700">
            <a:miter lim="400000"/>
          </a:ln>
        </p:spPr>
      </p:pic>
      <p:sp>
        <p:nvSpPr>
          <p:cNvPr id="272" name="Wilderness Diet"/>
          <p:cNvSpPr txBox="1">
            <a:spLocks noGrp="1"/>
          </p:cNvSpPr>
          <p:nvPr>
            <p:ph type="title" idx="4294967295"/>
          </p:nvPr>
        </p:nvSpPr>
        <p:spPr>
          <a:xfrm>
            <a:off x="1738312" y="0"/>
            <a:ext cx="6981826" cy="1470025"/>
          </a:xfrm>
          <a:prstGeom prst="rect">
            <a:avLst/>
          </a:prstGeom>
          <a:effectLst>
            <a:outerShdw blurRad="50800" dist="38100" dir="2700000" rotWithShape="0">
              <a:srgbClr val="000000">
                <a:alpha val="42999"/>
              </a:srgbClr>
            </a:outerShdw>
          </a:effectLst>
        </p:spPr>
        <p:txBody>
          <a:bodyPr>
            <a:normAutofit/>
          </a:bodyPr>
          <a:lstStyle>
            <a:lvl1pPr>
              <a:defRPr>
                <a:effectLst>
                  <a:outerShdw blurRad="12700" dist="25400" dir="2700000" rotWithShape="0">
                    <a:srgbClr val="09213B"/>
                  </a:outerShdw>
                </a:effectLst>
              </a:defRPr>
            </a:lvl1pPr>
          </a:lstStyle>
          <a:p>
            <a:r>
              <a:t>Wilderness Diet</a:t>
            </a:r>
          </a:p>
        </p:txBody>
      </p:sp>
      <p:sp>
        <p:nvSpPr>
          <p:cNvPr id="273" name="Preparing to enter the Promised Land"/>
          <p:cNvSpPr txBox="1">
            <a:spLocks noGrp="1"/>
          </p:cNvSpPr>
          <p:nvPr>
            <p:ph type="body" sz="quarter" idx="4294967295"/>
          </p:nvPr>
        </p:nvSpPr>
        <p:spPr>
          <a:xfrm>
            <a:off x="2936874" y="1262062"/>
            <a:ext cx="4645027" cy="779463"/>
          </a:xfrm>
          <a:prstGeom prst="rect">
            <a:avLst/>
          </a:prstGeom>
          <a:effectLst>
            <a:outerShdw blurRad="50800" dist="38100" dir="2700000" rotWithShape="0">
              <a:srgbClr val="000000">
                <a:alpha val="42999"/>
              </a:srgbClr>
            </a:outerShdw>
          </a:effectLst>
        </p:spPr>
        <p:txBody>
          <a:bodyPr>
            <a:normAutofit/>
          </a:bodyPr>
          <a:lstStyle>
            <a:lvl1pPr marL="0" indent="0" algn="ctr" defTabSz="365760">
              <a:spcBef>
                <a:spcPts val="500"/>
              </a:spcBef>
              <a:buSzTx/>
              <a:buNone/>
              <a:defRPr sz="2240">
                <a:effectLst>
                  <a:outerShdw blurRad="10160" dist="20320" dir="2700000" rotWithShape="0">
                    <a:srgbClr val="09213B"/>
                  </a:outerShdw>
                </a:effectLst>
              </a:defRPr>
            </a:lvl1pPr>
          </a:lstStyle>
          <a:p>
            <a:r>
              <a:t>Preparing to enter the Promised Land</a:t>
            </a:r>
          </a:p>
        </p:txBody>
      </p:sp>
    </p:spTree>
  </p:cSld>
  <p:clrMapOvr>
    <a:masterClrMapping/>
  </p:clrMapOvr>
  <mc:AlternateContent xmlns:mc="http://schemas.openxmlformats.org/markup-compatibility/2006" xmlns:p14="http://schemas.microsoft.com/office/powerpoint/2010/main">
    <mc:Choice Requires="p14">
      <p:transition>
        <p:wipe/>
      </p:transition>
    </mc:Choice>
    <mc:Fallback xmlns="" xmlns:mv="urn:schemas-microsoft-com:mac:vml">
      <mp:transition xmlns:mp="http://schemas.microsoft.com/office/mac/powerpoint/2008/mai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a:extLst>
              <a:ext uri="{FF2B5EF4-FFF2-40B4-BE49-F238E27FC236}">
                <a16:creationId xmlns:a16="http://schemas.microsoft.com/office/drawing/2014/main" id="{92BD0D3C-0ED2-F842-ABD7-B0AB5887334B}"/>
              </a:ext>
            </a:extLst>
          </p:cNvPr>
          <p:cNvSpPr>
            <a:spLocks noGrp="1" noChangeArrowheads="1"/>
          </p:cNvSpPr>
          <p:nvPr>
            <p:ph type="body" idx="1"/>
          </p:nvPr>
        </p:nvSpPr>
        <p:spPr>
          <a:xfrm>
            <a:off x="0" y="15875"/>
            <a:ext cx="9143999" cy="6842125"/>
          </a:xfrm>
          <a:solidFill>
            <a:srgbClr val="FFFFFF"/>
          </a:solidFill>
          <a:effectLst/>
        </p:spPr>
        <p:txBody>
          <a:bodyPr lIns="457200" rIns="365760"/>
          <a:lstStyle/>
          <a:p>
            <a:pPr marL="0" indent="0">
              <a:buFontTx/>
              <a:buNone/>
              <a:defRPr/>
            </a:pPr>
            <a:r>
              <a:rPr lang="en-US" altLang="en-US" sz="2800" dirty="0">
                <a:solidFill>
                  <a:schemeClr val="bg1"/>
                </a:solidFill>
                <a:effectLst>
                  <a:outerShdw blurRad="38100" dist="38100" dir="2700000" algn="tl">
                    <a:srgbClr val="FFFFFF"/>
                  </a:outerShdw>
                </a:effectLst>
                <a:ea typeface="ＭＳ Ｐゴシック" panose="020B0600070205080204" pitchFamily="34" charset="-128"/>
              </a:rPr>
              <a:t>People on a 6 month fresh fruit and vegetable diet, lost weight and normalize their blood pressure: </a:t>
            </a:r>
          </a:p>
          <a:p>
            <a:pPr marL="0" indent="0">
              <a:buFontTx/>
              <a:buNone/>
              <a:defRPr/>
            </a:pPr>
            <a:r>
              <a:rPr lang="en-US" altLang="en-US" sz="2800" dirty="0">
                <a:solidFill>
                  <a:schemeClr val="bg1"/>
                </a:solidFill>
                <a:effectLst>
                  <a:outerShdw blurRad="38100" dist="38100" dir="2700000" algn="tl">
                    <a:srgbClr val="FFFFFF"/>
                  </a:outerShdw>
                </a:effectLst>
                <a:ea typeface="ＭＳ Ｐゴシック" panose="020B0600070205080204" pitchFamily="34" charset="-128"/>
              </a:rPr>
              <a:t>Surprise finding: </a:t>
            </a:r>
          </a:p>
          <a:p>
            <a:pPr marL="0" indent="0">
              <a:buFontTx/>
              <a:buNone/>
              <a:defRPr/>
            </a:pPr>
            <a:r>
              <a:rPr lang="en-US" altLang="en-US" sz="2800" dirty="0">
                <a:solidFill>
                  <a:schemeClr val="bg1"/>
                </a:solidFill>
                <a:effectLst>
                  <a:outerShdw blurRad="38100" dist="38100" dir="2700000" algn="tl">
                    <a:srgbClr val="FFFFFF"/>
                  </a:outerShdw>
                </a:effectLst>
                <a:ea typeface="ＭＳ Ｐゴシック" panose="020B0600070205080204" pitchFamily="34" charset="-128"/>
              </a:rPr>
              <a:t>“Eighty percent of those who smoked or drank alcohol abstained spontaneously.”</a:t>
            </a:r>
            <a:r>
              <a:rPr lang="en-US" altLang="en-US" sz="2800" dirty="0">
                <a:solidFill>
                  <a:schemeClr val="bg1"/>
                </a:solidFill>
                <a:effectLst>
                  <a:outerShdw blurRad="38100" dist="38100" dir="2700000" algn="tl">
                    <a:srgbClr val="FFFFFF"/>
                  </a:outerShdw>
                </a:effectLst>
                <a:ea typeface="Arial Unicode MS" panose="020B0604020202020204" pitchFamily="34" charset="-128"/>
              </a:rPr>
              <a:t> </a:t>
            </a:r>
            <a:r>
              <a:rPr lang="en-US" altLang="en-US" sz="2400" dirty="0">
                <a:solidFill>
                  <a:schemeClr val="bg1"/>
                </a:solidFill>
                <a:effectLst>
                  <a:outerShdw blurRad="38100" dist="38100" dir="2700000" algn="tl">
                    <a:srgbClr val="FFFFFF"/>
                  </a:outerShdw>
                </a:effectLst>
                <a:ea typeface="Arial Unicode MS" panose="020B0604020202020204" pitchFamily="34" charset="-128"/>
              </a:rPr>
              <a:t>UCLA, South Med J. 78(7):841-4.</a:t>
            </a:r>
            <a:endParaRPr lang="en-US" altLang="en-US" sz="2800" dirty="0">
              <a:solidFill>
                <a:schemeClr val="bg1"/>
              </a:solidFill>
              <a:effectLst>
                <a:outerShdw blurRad="38100" dist="38100" dir="2700000" algn="tl">
                  <a:srgbClr val="FFFFFF"/>
                </a:outerShdw>
              </a:effectLst>
              <a:ea typeface="Arial Unicode MS" panose="020B0604020202020204" pitchFamily="34" charset="-128"/>
            </a:endParaRPr>
          </a:p>
          <a:p>
            <a:pPr marL="0" indent="0">
              <a:buFontTx/>
              <a:buNone/>
              <a:defRPr/>
            </a:pPr>
            <a:endParaRPr lang="en-US" altLang="en-US" sz="2800" dirty="0">
              <a:solidFill>
                <a:schemeClr val="bg1"/>
              </a:solidFill>
              <a:effectLst>
                <a:outerShdw blurRad="38100" dist="38100" dir="2700000" algn="tl">
                  <a:srgbClr val="FFFFFF"/>
                </a:outerShdw>
              </a:effectLst>
              <a:ea typeface="ＭＳ Ｐゴシック" panose="020B0600070205080204" pitchFamily="34" charset="-128"/>
            </a:endParaRPr>
          </a:p>
        </p:txBody>
      </p:sp>
      <p:pic>
        <p:nvPicPr>
          <p:cNvPr id="73730" name="Picture 4">
            <a:extLst>
              <a:ext uri="{FF2B5EF4-FFF2-40B4-BE49-F238E27FC236}">
                <a16:creationId xmlns:a16="http://schemas.microsoft.com/office/drawing/2014/main" id="{AB4C6C6B-0C68-374A-91A9-12674280CD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2363" y="2686050"/>
            <a:ext cx="689927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65439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4degrees-AgapeFeast_C.jpg" descr="4degrees-AgapeFeast_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63" name="Progressive Diet Reform"/>
          <p:cNvSpPr txBox="1">
            <a:spLocks noGrp="1"/>
          </p:cNvSpPr>
          <p:nvPr>
            <p:ph type="title" idx="4294967295"/>
          </p:nvPr>
        </p:nvSpPr>
        <p:spPr>
          <a:xfrm>
            <a:off x="457200" y="-293688"/>
            <a:ext cx="8229600" cy="1143001"/>
          </a:xfrm>
          <a:prstGeom prst="rect">
            <a:avLst/>
          </a:prstGeom>
        </p:spPr>
        <p:txBody>
          <a:bodyPr>
            <a:noAutofit/>
          </a:bodyPr>
          <a:lstStyle>
            <a:lvl1pPr>
              <a:defRPr>
                <a:effectLst>
                  <a:outerShdw blurRad="12700" dist="25400" dir="2700000" rotWithShape="0">
                    <a:srgbClr val="09213B"/>
                  </a:outerShdw>
                </a:effectLst>
              </a:defRPr>
            </a:lvl1pPr>
          </a:lstStyle>
          <a:p>
            <a:r>
              <a:rPr lang="en-US" sz="3600" dirty="0"/>
              <a:t>Can Diet Help Me Gain Heaven At Last?</a:t>
            </a:r>
            <a:endParaRPr sz="3600" dirty="0"/>
          </a:p>
        </p:txBody>
      </p:sp>
      <p:sp>
        <p:nvSpPr>
          <p:cNvPr id="264" name="“Let the diet reform be progressive.…"/>
          <p:cNvSpPr txBox="1">
            <a:spLocks noGrp="1"/>
          </p:cNvSpPr>
          <p:nvPr>
            <p:ph type="body" idx="4294967295"/>
          </p:nvPr>
        </p:nvSpPr>
        <p:spPr>
          <a:xfrm>
            <a:off x="248194" y="639762"/>
            <a:ext cx="8895806" cy="6218238"/>
          </a:xfrm>
          <a:prstGeom prst="rect">
            <a:avLst/>
          </a:prstGeom>
        </p:spPr>
        <p:txBody>
          <a:bodyPr>
            <a:normAutofit/>
          </a:bodyPr>
          <a:lstStyle/>
          <a:p>
            <a:pPr marL="0" indent="0">
              <a:spcBef>
                <a:spcPts val="600"/>
              </a:spcBef>
              <a:buSzTx/>
              <a:buNone/>
              <a:defRPr sz="2700">
                <a:effectLst>
                  <a:outerShdw blurRad="12700" dist="25400" dir="2700000" rotWithShape="0">
                    <a:srgbClr val="09213B"/>
                  </a:outerShdw>
                </a:effectLst>
              </a:defRPr>
            </a:pPr>
            <a:r>
              <a:rPr dirty="0"/>
              <a:t>“Let the diet reform be </a:t>
            </a:r>
            <a:r>
              <a:rPr sz="4400" b="1" dirty="0">
                <a:solidFill>
                  <a:srgbClr val="FFFF00"/>
                </a:solidFill>
              </a:rPr>
              <a:t>progressive</a:t>
            </a:r>
            <a:r>
              <a:rPr dirty="0"/>
              <a:t>. </a:t>
            </a:r>
          </a:p>
          <a:p>
            <a:pPr marL="0" indent="0">
              <a:spcBef>
                <a:spcPts val="600"/>
              </a:spcBef>
              <a:buSzTx/>
              <a:buNone/>
              <a:defRPr sz="2700">
                <a:effectLst>
                  <a:outerShdw blurRad="12700" dist="25400" dir="2700000" rotWithShape="0">
                    <a:srgbClr val="09213B"/>
                  </a:outerShdw>
                </a:effectLst>
              </a:defRPr>
            </a:pPr>
            <a:r>
              <a:rPr dirty="0"/>
              <a:t>“By precept and example make it plain that the food which God gave Adam in his sinless state is the best for man's use as he seeks to </a:t>
            </a:r>
            <a:r>
              <a:rPr sz="4400" b="1" dirty="0">
                <a:solidFill>
                  <a:srgbClr val="FF0000"/>
                </a:solidFill>
                <a:effectLst>
                  <a:outerShdw blurRad="12700" dist="25400" dir="2700000" rotWithShape="0">
                    <a:srgbClr val="FFFFFF"/>
                  </a:outerShdw>
                </a:effectLst>
              </a:rPr>
              <a:t>regain </a:t>
            </a:r>
            <a:r>
              <a:rPr sz="4400" b="1" dirty="0">
                <a:solidFill>
                  <a:srgbClr val="FFFF00"/>
                </a:solidFill>
              </a:rPr>
              <a:t>that sinless state</a:t>
            </a:r>
            <a:r>
              <a:rPr sz="4400" dirty="0">
                <a:solidFill>
                  <a:srgbClr val="FFFF00"/>
                </a:solidFill>
              </a:rPr>
              <a:t>.” </a:t>
            </a:r>
            <a:endParaRPr sz="4000" dirty="0">
              <a:solidFill>
                <a:srgbClr val="FFFF00"/>
              </a:solidFill>
            </a:endParaRPr>
          </a:p>
        </p:txBody>
      </p:sp>
      <p:sp>
        <p:nvSpPr>
          <p:cNvPr id="265" name="{7T 135.1,2}"/>
          <p:cNvSpPr txBox="1"/>
          <p:nvPr/>
        </p:nvSpPr>
        <p:spPr>
          <a:xfrm>
            <a:off x="134937" y="6230937"/>
            <a:ext cx="9144001" cy="396241"/>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spAutoFit/>
          </a:bodyPr>
          <a:lstStyle>
            <a:lvl1pPr marL="342900" indent="-342900">
              <a:spcBef>
                <a:spcPts val="200"/>
              </a:spcBef>
              <a:defRPr sz="2000">
                <a:solidFill>
                  <a:srgbClr val="FFFFFF"/>
                </a:solidFill>
                <a:latin typeface="Candara"/>
                <a:ea typeface="Candara"/>
                <a:cs typeface="Candara"/>
                <a:sym typeface="Candara"/>
              </a:defRPr>
            </a:lvl1pPr>
          </a:lstStyle>
          <a:p>
            <a:r>
              <a:t>{7T 135.1,2}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26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6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2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uiExpand="1" build="p"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 descr="Image"/>
          <p:cNvPicPr>
            <a:picLocks noChangeAspect="1"/>
          </p:cNvPicPr>
          <p:nvPr/>
        </p:nvPicPr>
        <p:blipFill>
          <a:blip r:embed="rId3">
            <a:extLst/>
          </a:blip>
          <a:stretch>
            <a:fillRect/>
          </a:stretch>
        </p:blipFill>
        <p:spPr>
          <a:xfrm>
            <a:off x="-610387" y="-457791"/>
            <a:ext cx="9754387" cy="7315791"/>
          </a:xfrm>
          <a:prstGeom prst="rect">
            <a:avLst/>
          </a:prstGeom>
          <a:ln w="12700">
            <a:miter lim="400000"/>
          </a:ln>
        </p:spPr>
      </p:pic>
      <p:sp>
        <p:nvSpPr>
          <p:cNvPr id="276" name="Conclusion"/>
          <p:cNvSpPr txBox="1">
            <a:spLocks noGrp="1"/>
          </p:cNvSpPr>
          <p:nvPr>
            <p:ph type="title" idx="4294967295"/>
          </p:nvPr>
        </p:nvSpPr>
        <p:spPr>
          <a:xfrm>
            <a:off x="3429000" y="-148273"/>
            <a:ext cx="6578600" cy="1143001"/>
          </a:xfrm>
          <a:prstGeom prst="rect">
            <a:avLst/>
          </a:prstGeom>
        </p:spPr>
        <p:txBody>
          <a:bodyPr>
            <a:normAutofit/>
          </a:bodyPr>
          <a:lstStyle>
            <a:lvl1pPr>
              <a:defRPr>
                <a:effectLst>
                  <a:outerShdw blurRad="12700" dist="25400" dir="2700000" rotWithShape="0">
                    <a:srgbClr val="09213B"/>
                  </a:outerShdw>
                </a:effectLst>
              </a:defRPr>
            </a:lvl1pPr>
          </a:lstStyle>
          <a:p>
            <a:r>
              <a:t>Conclusion</a:t>
            </a:r>
          </a:p>
        </p:txBody>
      </p:sp>
      <p:sp>
        <p:nvSpPr>
          <p:cNvPr id="277" name="The ultimate goal is a return to the Garden of Eden, where no trace of sin can be found.…"/>
          <p:cNvSpPr txBox="1">
            <a:spLocks noGrp="1"/>
          </p:cNvSpPr>
          <p:nvPr>
            <p:ph type="body" sz="half" idx="4294967295"/>
          </p:nvPr>
        </p:nvSpPr>
        <p:spPr>
          <a:xfrm>
            <a:off x="4495800" y="994727"/>
            <a:ext cx="4341588" cy="4063048"/>
          </a:xfrm>
          <a:prstGeom prst="rect">
            <a:avLst/>
          </a:prstGeom>
        </p:spPr>
        <p:txBody>
          <a:bodyPr>
            <a:normAutofit lnSpcReduction="10000"/>
          </a:bodyPr>
          <a:lstStyle/>
          <a:p>
            <a:pPr marL="243459" indent="-243459" defTabSz="324611">
              <a:spcBef>
                <a:spcPts val="300"/>
              </a:spcBef>
              <a:buChar char="•"/>
              <a:defRPr sz="1775">
                <a:effectLst>
                  <a:outerShdw blurRad="9017" dist="18034" dir="2700000" rotWithShape="0">
                    <a:srgbClr val="09213B"/>
                  </a:outerShdw>
                </a:effectLst>
              </a:defRPr>
            </a:pPr>
            <a:r>
              <a:rPr lang="en-US" sz="2400" dirty="0"/>
              <a:t>God wants to</a:t>
            </a:r>
            <a:r>
              <a:rPr sz="2400" dirty="0"/>
              <a:t> return</a:t>
            </a:r>
            <a:r>
              <a:rPr lang="en-US" sz="2400" dirty="0"/>
              <a:t> us</a:t>
            </a:r>
            <a:r>
              <a:rPr sz="2400" dirty="0"/>
              <a:t> to the</a:t>
            </a:r>
            <a:r>
              <a:rPr lang="en-US" sz="2400" dirty="0"/>
              <a:t> </a:t>
            </a:r>
            <a:r>
              <a:rPr lang="en-US" sz="2800" b="1" dirty="0">
                <a:solidFill>
                  <a:srgbClr val="FFFF00"/>
                </a:solidFill>
              </a:rPr>
              <a:t>pre-sin Eden diet</a:t>
            </a:r>
            <a:r>
              <a:rPr sz="2400" dirty="0"/>
              <a:t>.  </a:t>
            </a:r>
          </a:p>
          <a:p>
            <a:pPr marL="243459" indent="-243459" defTabSz="324611">
              <a:spcBef>
                <a:spcPts val="300"/>
              </a:spcBef>
              <a:buChar char="•"/>
              <a:defRPr sz="1775">
                <a:effectLst>
                  <a:outerShdw blurRad="9017" dist="18034" dir="2700000" rotWithShape="0">
                    <a:srgbClr val="09213B"/>
                  </a:outerShdw>
                </a:effectLst>
              </a:defRPr>
            </a:pPr>
            <a:r>
              <a:rPr sz="2400" dirty="0"/>
              <a:t>Jesus </a:t>
            </a:r>
            <a:r>
              <a:rPr lang="en-US" sz="2400" dirty="0"/>
              <a:t>was guiding the</a:t>
            </a:r>
            <a:r>
              <a:rPr sz="2400" dirty="0"/>
              <a:t> church </a:t>
            </a:r>
            <a:r>
              <a:rPr lang="en-US" sz="2400" dirty="0"/>
              <a:t>to this end by abolishing</a:t>
            </a:r>
            <a:r>
              <a:rPr lang="en-AU" sz="2400" dirty="0"/>
              <a:t> animal</a:t>
            </a:r>
            <a:r>
              <a:rPr sz="2400" dirty="0"/>
              <a:t> sacrifice</a:t>
            </a:r>
            <a:r>
              <a:rPr lang="en-US" sz="2400" dirty="0"/>
              <a:t> and instituting</a:t>
            </a:r>
            <a:r>
              <a:rPr sz="2400" dirty="0"/>
              <a:t> the Lord’s supper, b</a:t>
            </a:r>
            <a:r>
              <a:rPr lang="en-US" sz="2400" dirty="0"/>
              <a:t>ased</a:t>
            </a:r>
            <a:r>
              <a:rPr sz="2400" dirty="0"/>
              <a:t> </a:t>
            </a:r>
            <a:r>
              <a:rPr lang="en-US" sz="2400" dirty="0"/>
              <a:t>o</a:t>
            </a:r>
            <a:r>
              <a:rPr sz="2400" dirty="0"/>
              <a:t>n </a:t>
            </a:r>
            <a:r>
              <a:rPr sz="2800" b="1" dirty="0">
                <a:solidFill>
                  <a:srgbClr val="FFFF00"/>
                </a:solidFill>
              </a:rPr>
              <a:t>plant foods</a:t>
            </a:r>
            <a:r>
              <a:rPr lang="en-US" sz="2400" dirty="0"/>
              <a:t>.</a:t>
            </a:r>
          </a:p>
          <a:p>
            <a:pPr marL="243459" indent="-243459" defTabSz="324611">
              <a:spcBef>
                <a:spcPts val="300"/>
              </a:spcBef>
              <a:buChar char="•"/>
              <a:defRPr sz="1775">
                <a:effectLst>
                  <a:outerShdw blurRad="9017" dist="18034" dir="2700000" rotWithShape="0">
                    <a:srgbClr val="09213B"/>
                  </a:outerShdw>
                </a:effectLst>
              </a:defRPr>
            </a:pPr>
            <a:r>
              <a:rPr lang="en-US" sz="2400" dirty="0"/>
              <a:t>Let’s p</a:t>
            </a:r>
            <a:r>
              <a:rPr sz="2400" dirty="0"/>
              <a:t>repar</a:t>
            </a:r>
            <a:r>
              <a:rPr lang="en-US" sz="2400" dirty="0"/>
              <a:t>e today </a:t>
            </a:r>
            <a:r>
              <a:rPr sz="2400" dirty="0"/>
              <a:t>for </a:t>
            </a:r>
            <a:r>
              <a:rPr sz="2800" b="1" dirty="0">
                <a:solidFill>
                  <a:srgbClr val="FFFF00"/>
                </a:solidFill>
              </a:rPr>
              <a:t>heaven’s diet </a:t>
            </a:r>
            <a:r>
              <a:rPr sz="2400" dirty="0"/>
              <a:t>and the marriage supper of the Lamb.</a:t>
            </a:r>
          </a:p>
        </p:txBody>
      </p:sp>
    </p:spTree>
  </p:cSld>
  <p:clrMapOvr>
    <a:masterClrMapping/>
  </p:clrMapOvr>
  <mc:AlternateContent xmlns:mc="http://schemas.openxmlformats.org/markup-compatibility/2006" xmlns:p14="http://schemas.microsoft.com/office/powerpoint/2010/main">
    <mc:Choice Requires="p14">
      <p:transition>
        <p:wipe dir="d"/>
      </p:transition>
    </mc:Choice>
    <mc:Fallback xmlns="" xmlns:mv="urn:schemas-microsoft-com:mac:vml">
      <mp:transition xmlns:mp="http://schemas.microsoft.com/office/mac/powerpoint/2008/mai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uiExpand="1" build="p"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C:\new beginnings\catalogue\Images\Section 03\0603083.jpg" descr="C:\new beginnings\catalogue\Images\Section 03\0603083.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3" name="“As a general thing, the Lord did not provide His people with flesh meat in the desert, because He knew that the use of this diet would create disease and insubordination.” CD 375."/>
          <p:cNvSpPr txBox="1">
            <a:spLocks noGrp="1"/>
          </p:cNvSpPr>
          <p:nvPr>
            <p:ph type="body" sz="half" idx="4294967295"/>
          </p:nvPr>
        </p:nvSpPr>
        <p:spPr>
          <a:xfrm>
            <a:off x="351692" y="263770"/>
            <a:ext cx="7508630" cy="3675186"/>
          </a:xfrm>
          <a:prstGeom prst="rect">
            <a:avLst/>
          </a:prstGeom>
          <a:solidFill>
            <a:srgbClr val="30293A">
              <a:alpha val="54003"/>
            </a:srgbClr>
          </a:solidFill>
        </p:spPr>
        <p:txBody>
          <a:bodyPr>
            <a:normAutofit fontScale="70000" lnSpcReduction="20000"/>
          </a:bodyPr>
          <a:lstStyle/>
          <a:p>
            <a:pPr marL="0" indent="0" defTabSz="914400">
              <a:lnSpc>
                <a:spcPct val="120000"/>
              </a:lnSpc>
              <a:spcBef>
                <a:spcPts val="600"/>
              </a:spcBef>
              <a:buNone/>
              <a:defRPr sz="3300">
                <a:solidFill>
                  <a:srgbClr val="FFFF00"/>
                </a:solidFill>
                <a:effectLst>
                  <a:outerShdw blurRad="12700" dist="25400" dir="2700000" rotWithShape="0">
                    <a:srgbClr val="000000"/>
                  </a:outerShdw>
                </a:effectLst>
                <a:latin typeface="Arial"/>
                <a:ea typeface="Arial"/>
                <a:cs typeface="Arial"/>
                <a:sym typeface="Arial"/>
              </a:defRPr>
            </a:pPr>
            <a:r>
              <a:rPr dirty="0"/>
              <a:t>“As a general thing, the Lord did not provide His people with flesh meat in the desert, because He knew that the use of this diet would create disease and </a:t>
            </a:r>
            <a:r>
              <a:rPr sz="4600" b="1" u="sng" dirty="0"/>
              <a:t>insubordination</a:t>
            </a:r>
            <a:r>
              <a:rPr dirty="0"/>
              <a:t>.” CD 375.</a:t>
            </a:r>
            <a:endParaRPr lang="en-US" dirty="0"/>
          </a:p>
          <a:p>
            <a:pPr marL="0" indent="0" defTabSz="914400">
              <a:lnSpc>
                <a:spcPct val="120000"/>
              </a:lnSpc>
              <a:spcBef>
                <a:spcPts val="600"/>
              </a:spcBef>
              <a:buNone/>
              <a:defRPr sz="3300">
                <a:solidFill>
                  <a:srgbClr val="FFFF00"/>
                </a:solidFill>
                <a:effectLst>
                  <a:outerShdw blurRad="12700" dist="25400" dir="2700000" rotWithShape="0">
                    <a:srgbClr val="000000"/>
                  </a:outerShdw>
                </a:effectLst>
                <a:latin typeface="Arial"/>
                <a:ea typeface="Arial"/>
                <a:cs typeface="Arial"/>
                <a:sym typeface="Arial"/>
              </a:defRPr>
            </a:pPr>
            <a:r>
              <a:rPr lang="en-US" dirty="0"/>
              <a:t>“We may have to remain here in this world because of </a:t>
            </a:r>
            <a:r>
              <a:rPr lang="en-US" sz="4600" b="1" u="sng" dirty="0"/>
              <a:t>insubordination</a:t>
            </a:r>
            <a:r>
              <a:rPr lang="en-US" dirty="0"/>
              <a:t> many more years, as did the children of Israel; but for Christ’s sake, His people should not add sin to sin by charging God with the consequence of their own wrong course of action.” </a:t>
            </a:r>
            <a:r>
              <a:rPr lang="en-US" dirty="0" err="1"/>
              <a:t>Ev</a:t>
            </a:r>
            <a:r>
              <a:rPr lang="en-US" dirty="0"/>
              <a:t> 696.</a:t>
            </a:r>
            <a:endParaRPr dirty="0"/>
          </a:p>
        </p:txBody>
      </p:sp>
    </p:spTree>
    <p:extLst>
      <p:ext uri="{BB962C8B-B14F-4D97-AF65-F5344CB8AC3E}">
        <p14:creationId xmlns:p14="http://schemas.microsoft.com/office/powerpoint/2010/main" val="1317605267"/>
      </p:ext>
    </p:extLst>
  </p:cSld>
  <p:clrMapOvr>
    <a:masterClrMapping/>
  </p:clrMapOvr>
  <mc:AlternateContent xmlns:mc="http://schemas.openxmlformats.org/markup-compatibility/2006" xmlns:p14="http://schemas.microsoft.com/office/powerpoint/2010/main">
    <mc:Choice Requires="p14">
      <p:transition>
        <p:circle/>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24552864" descr="2455286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 y="0"/>
            <a:ext cx="12625754" cy="9469316"/>
          </a:xfrm>
          <a:prstGeom prst="rect">
            <a:avLst/>
          </a:prstGeom>
          <a:ln w="12700">
            <a:miter lim="400000"/>
          </a:ln>
        </p:spPr>
      </p:pic>
      <p:sp>
        <p:nvSpPr>
          <p:cNvPr id="66" name="They Lusted For Meat"/>
          <p:cNvSpPr txBox="1">
            <a:spLocks noGrp="1"/>
          </p:cNvSpPr>
          <p:nvPr>
            <p:ph type="title" idx="4294967295"/>
          </p:nvPr>
        </p:nvSpPr>
        <p:spPr>
          <a:xfrm>
            <a:off x="194733" y="626533"/>
            <a:ext cx="4022725" cy="1654225"/>
          </a:xfrm>
          <a:prstGeom prst="rect">
            <a:avLst/>
          </a:prstGeom>
        </p:spPr>
        <p:txBody>
          <a:bodyPr>
            <a:noAutofit/>
          </a:bodyPr>
          <a:lstStyle>
            <a:lvl1pPr algn="l" defTabSz="352043">
              <a:defRPr sz="5082">
                <a:effectLst>
                  <a:outerShdw blurRad="9779" dist="19558" dir="2700000" rotWithShape="0">
                    <a:srgbClr val="09213B"/>
                  </a:outerShdw>
                </a:effectLst>
              </a:defRPr>
            </a:lvl1pPr>
          </a:lstStyle>
          <a:p>
            <a:r>
              <a:rPr lang="en-US" sz="3600" dirty="0"/>
              <a:t>What </a:t>
            </a:r>
            <a:r>
              <a:rPr lang="en-US" sz="5400" b="1" dirty="0">
                <a:solidFill>
                  <a:srgbClr val="FFFF00"/>
                </a:solidFill>
              </a:rPr>
              <a:t>word</a:t>
            </a:r>
            <a:r>
              <a:rPr lang="en-US" sz="3600" dirty="0"/>
              <a:t> does God use to describe </a:t>
            </a:r>
            <a:r>
              <a:rPr lang="en-US" sz="3600" dirty="0" err="1"/>
              <a:t>Israels</a:t>
            </a:r>
            <a:r>
              <a:rPr lang="en-US" sz="3600" dirty="0"/>
              <a:t> desire for the flesh pots of Egypt?</a:t>
            </a:r>
            <a:endParaRPr sz="3600" dirty="0"/>
          </a:p>
        </p:txBody>
      </p:sp>
      <p:sp>
        <p:nvSpPr>
          <p:cNvPr id="4" name="“And the mixt multitude that was among them fell a lusting: and the children of Israel also wept again, and said, Who shall give us flesh to eat?” Numbers 11:4.">
            <a:extLst>
              <a:ext uri="{FF2B5EF4-FFF2-40B4-BE49-F238E27FC236}">
                <a16:creationId xmlns:a16="http://schemas.microsoft.com/office/drawing/2014/main" id="{7ED49217-5BFD-F84E-B58A-4788A44BA1EA}"/>
              </a:ext>
            </a:extLst>
          </p:cNvPr>
          <p:cNvSpPr txBox="1">
            <a:spLocks/>
          </p:cNvSpPr>
          <p:nvPr/>
        </p:nvSpPr>
        <p:spPr>
          <a:xfrm>
            <a:off x="4149725" y="3587262"/>
            <a:ext cx="4765675" cy="3270738"/>
          </a:xfrm>
          <a:prstGeom prst="rect">
            <a:avLst/>
          </a:prstGeom>
          <a:solidFill>
            <a:srgbClr val="0B0000">
              <a:alpha val="50195"/>
            </a:srgbClr>
          </a:solidFill>
          <a:ln w="12700">
            <a:miter lim="400000"/>
          </a:ln>
          <a:extLst>
            <a:ext uri="{C572A759-6A51-4108-AA02-DFA0A04FC94B}">
              <ma14:wrappingTextBoxFlag xmlns:mc="http://schemas.openxmlformats.org/markup-compatibility/2006" xmlns:mv="urn:schemas-microsoft-com:mac:vml" xmlns="" xmlns:ma14="http://schemas.microsoft.com/office/mac/drawingml/2011/main" val="1"/>
            </a:ext>
          </a:extLst>
        </p:spPr>
        <p:txBody>
          <a:bodyPr lIns="45719" rIns="45719">
            <a:normAutofit lnSpcReduction="10000"/>
          </a:bodyPr>
          <a:lstStyle>
            <a:lvl1pPr marL="342900" marR="0" indent="-3429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1pPr>
            <a:lvl2pPr marL="783771" marR="0" indent="-326571"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2pPr>
            <a:lvl3pPr marL="1219200" marR="0" indent="-3048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3pPr>
            <a:lvl4pPr marL="17373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4pPr>
            <a:lvl5pPr marL="22352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5pPr>
            <a:lvl6pPr marL="26924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6pPr>
            <a:lvl7pPr marL="31496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7pPr>
            <a:lvl8pPr marL="36068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8pPr>
            <a:lvl9pPr marL="4064000" marR="0" indent="-406400" algn="l" defTabSz="45720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effectLst>
                  <a:outerShdw blurRad="50800" dist="25400" dir="18900000" rotWithShape="0">
                    <a:srgbClr val="000000"/>
                  </a:outerShdw>
                </a:effectLst>
                <a:uFillTx/>
                <a:latin typeface="Tahoma"/>
                <a:ea typeface="Tahoma"/>
                <a:cs typeface="Tahoma"/>
                <a:sym typeface="Tahoma"/>
              </a:defRPr>
            </a:lvl9pPr>
          </a:lstStyle>
          <a:p>
            <a:pPr marL="0" indent="0" hangingPunct="1">
              <a:spcBef>
                <a:spcPts val="600"/>
              </a:spcBef>
              <a:buSzTx/>
              <a:buFontTx/>
              <a:buNone/>
              <a:defRPr sz="2800">
                <a:effectLst>
                  <a:outerShdw blurRad="63500" dist="25400" dir="18900000" rotWithShape="0">
                    <a:srgbClr val="000000"/>
                  </a:outerShdw>
                </a:effectLst>
              </a:defRPr>
            </a:pPr>
            <a:r>
              <a:rPr lang="en-US" sz="2800" dirty="0">
                <a:effectLst>
                  <a:outerShdw blurRad="63500" dist="25400" dir="18900000" rotWithShape="0">
                    <a:srgbClr val="000000"/>
                  </a:outerShdw>
                </a:effectLst>
              </a:rPr>
              <a:t>“And the mixt multitude that was among them fell a </a:t>
            </a:r>
            <a:r>
              <a:rPr lang="en-US" sz="4000" b="1" u="sng" dirty="0">
                <a:solidFill>
                  <a:srgbClr val="FFFF00"/>
                </a:solidFill>
                <a:effectLst>
                  <a:outerShdw blurRad="63500" dist="25400" dir="18900000" rotWithShape="0">
                    <a:srgbClr val="000000"/>
                  </a:outerShdw>
                </a:effectLst>
              </a:rPr>
              <a:t>lusting</a:t>
            </a:r>
            <a:r>
              <a:rPr lang="en-US" sz="2800" dirty="0">
                <a:effectLst>
                  <a:outerShdw blurRad="63500" dist="25400" dir="18900000" rotWithShape="0">
                    <a:srgbClr val="000000"/>
                  </a:outerShdw>
                </a:effectLst>
              </a:rPr>
              <a:t>: and the children of Israel also wept again, and said, </a:t>
            </a:r>
            <a:r>
              <a:rPr lang="en-US" sz="2800" u="sng" dirty="0">
                <a:effectLst>
                  <a:outerShdw blurRad="63500" dist="25400" dir="18900000" rotWithShape="0">
                    <a:srgbClr val="000000"/>
                  </a:outerShdw>
                </a:effectLst>
              </a:rPr>
              <a:t>Who shall give us </a:t>
            </a:r>
            <a:r>
              <a:rPr lang="en-US" sz="3600" b="1" u="sng" dirty="0">
                <a:solidFill>
                  <a:srgbClr val="FFFB00"/>
                </a:solidFill>
                <a:effectLst>
                  <a:outerShdw blurRad="63500" dist="25400" dir="18900000" rotWithShape="0">
                    <a:srgbClr val="000000"/>
                  </a:outerShdw>
                </a:effectLst>
              </a:rPr>
              <a:t>flesh</a:t>
            </a:r>
            <a:r>
              <a:rPr lang="en-US" sz="2800" u="sng" dirty="0">
                <a:effectLst>
                  <a:outerShdw blurRad="63500" dist="25400" dir="18900000" rotWithShape="0">
                    <a:srgbClr val="000000"/>
                  </a:outerShdw>
                </a:effectLst>
              </a:rPr>
              <a:t> to eat?</a:t>
            </a:r>
            <a:r>
              <a:rPr lang="en-US" sz="2800" dirty="0">
                <a:effectLst>
                  <a:outerShdw blurRad="63500" dist="25400" dir="18900000" rotWithShape="0">
                    <a:srgbClr val="000000"/>
                  </a:outerShdw>
                </a:effectLst>
              </a:rPr>
              <a:t>” Numbers 11:4.</a:t>
            </a:r>
          </a:p>
        </p:txBody>
      </p:sp>
    </p:spTree>
  </p:cSld>
  <p:clrMapOvr>
    <a:masterClrMapping/>
  </p:clrMapOvr>
  <mc:AlternateContent xmlns:mc="http://schemas.openxmlformats.org/markup-compatibility/2006" xmlns:p14="http://schemas.microsoft.com/office/powerpoint/2010/main">
    <mc:Choice Requires="p14">
      <p:transition>
        <p:strips dir="rd"/>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24552864" descr="2455286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0" y="0"/>
            <a:ext cx="9144001" cy="6858001"/>
          </a:xfrm>
          <a:prstGeom prst="rect">
            <a:avLst/>
          </a:prstGeom>
          <a:ln w="12700">
            <a:miter lim="400000"/>
          </a:ln>
        </p:spPr>
      </p:pic>
      <p:sp>
        <p:nvSpPr>
          <p:cNvPr id="66" name="They Lusted For Meat"/>
          <p:cNvSpPr txBox="1">
            <a:spLocks noGrp="1"/>
          </p:cNvSpPr>
          <p:nvPr>
            <p:ph type="title" idx="4294967295"/>
          </p:nvPr>
        </p:nvSpPr>
        <p:spPr>
          <a:xfrm>
            <a:off x="127000" y="237067"/>
            <a:ext cx="4022725" cy="1654225"/>
          </a:xfrm>
          <a:prstGeom prst="rect">
            <a:avLst/>
          </a:prstGeom>
        </p:spPr>
        <p:txBody>
          <a:bodyPr>
            <a:noAutofit/>
          </a:bodyPr>
          <a:lstStyle>
            <a:lvl1pPr algn="l" defTabSz="352043">
              <a:defRPr sz="5082">
                <a:effectLst>
                  <a:outerShdw blurRad="9779" dist="19558" dir="2700000" rotWithShape="0">
                    <a:srgbClr val="09213B"/>
                  </a:outerShdw>
                </a:effectLst>
              </a:defRPr>
            </a:lvl1pPr>
          </a:lstStyle>
          <a:p>
            <a:r>
              <a:rPr lang="en-US" sz="4000" dirty="0"/>
              <a:t>What other </a:t>
            </a:r>
            <a:r>
              <a:rPr lang="en-US" sz="4800" b="1" dirty="0">
                <a:solidFill>
                  <a:srgbClr val="FFFF00"/>
                </a:solidFill>
              </a:rPr>
              <a:t>word</a:t>
            </a:r>
            <a:r>
              <a:rPr lang="en-US" sz="4400" dirty="0"/>
              <a:t> </a:t>
            </a:r>
            <a:r>
              <a:rPr lang="en-US" sz="4000" dirty="0"/>
              <a:t>does God call this </a:t>
            </a:r>
            <a:r>
              <a:rPr lang="en-US" sz="4800" b="1" dirty="0">
                <a:solidFill>
                  <a:srgbClr val="FFFF00"/>
                </a:solidFill>
              </a:rPr>
              <a:t>lust</a:t>
            </a:r>
            <a:r>
              <a:rPr lang="en-US" sz="4400" dirty="0"/>
              <a:t>?</a:t>
            </a:r>
            <a:endParaRPr sz="4400" dirty="0"/>
          </a:p>
        </p:txBody>
      </p:sp>
      <p:sp>
        <p:nvSpPr>
          <p:cNvPr id="67" name="“And the mixt multitude that was among them fell a lusting: and the children of Israel also wept again, and said, Who shall give us flesh to eat?” Numbers 11:4."/>
          <p:cNvSpPr txBox="1">
            <a:spLocks noGrp="1"/>
          </p:cNvSpPr>
          <p:nvPr>
            <p:ph type="body" sz="half" idx="4294967295"/>
          </p:nvPr>
        </p:nvSpPr>
        <p:spPr>
          <a:xfrm>
            <a:off x="3606801" y="3437467"/>
            <a:ext cx="5511800" cy="3420533"/>
          </a:xfrm>
          <a:prstGeom prst="rect">
            <a:avLst/>
          </a:prstGeom>
          <a:solidFill>
            <a:srgbClr val="0B0000">
              <a:alpha val="50195"/>
            </a:srgbClr>
          </a:solidFill>
        </p:spPr>
        <p:txBody>
          <a:bodyPr>
            <a:normAutofit fontScale="85000" lnSpcReduction="10000"/>
          </a:bodyPr>
          <a:lstStyle/>
          <a:p>
            <a:pPr marL="0" indent="0">
              <a:buNone/>
            </a:pPr>
            <a:r>
              <a:rPr lang="en-AU" sz="2800" dirty="0">
                <a:effectLst/>
                <a:sym typeface="Calibri"/>
              </a:rPr>
              <a:t>“30 They were not estranged from their </a:t>
            </a:r>
            <a:r>
              <a:rPr lang="en-AU" sz="4300" b="1" dirty="0">
                <a:solidFill>
                  <a:srgbClr val="FFFF00"/>
                </a:solidFill>
                <a:effectLst/>
                <a:sym typeface="Calibri"/>
              </a:rPr>
              <a:t>lust</a:t>
            </a:r>
            <a:r>
              <a:rPr lang="en-AU" sz="2800" dirty="0">
                <a:effectLst/>
                <a:sym typeface="Calibri"/>
              </a:rPr>
              <a:t>. But while their </a:t>
            </a:r>
            <a:r>
              <a:rPr lang="en-AU" sz="4400" b="1" dirty="0">
                <a:solidFill>
                  <a:srgbClr val="FFFF00"/>
                </a:solidFill>
                <a:effectLst/>
                <a:sym typeface="Calibri"/>
              </a:rPr>
              <a:t>meat</a:t>
            </a:r>
            <a:r>
              <a:rPr lang="en-AU" sz="2800" dirty="0">
                <a:effectLst/>
                <a:sym typeface="Calibri"/>
              </a:rPr>
              <a:t> </a:t>
            </a:r>
            <a:r>
              <a:rPr lang="en-AU" sz="2800" i="1" dirty="0">
                <a:effectLst/>
                <a:sym typeface="Calibri"/>
              </a:rPr>
              <a:t>was</a:t>
            </a:r>
            <a:r>
              <a:rPr lang="en-AU" sz="2800" dirty="0">
                <a:effectLst/>
                <a:sym typeface="Calibri"/>
              </a:rPr>
              <a:t> yet in their mouths,  31.  The wrath of God came upon them, and slew the fattest of them, and smote down the chosen </a:t>
            </a:r>
            <a:r>
              <a:rPr lang="en-AU" sz="2800" i="1" dirty="0">
                <a:effectLst/>
                <a:sym typeface="Calibri"/>
              </a:rPr>
              <a:t>men</a:t>
            </a:r>
            <a:r>
              <a:rPr lang="en-AU" sz="2800" dirty="0">
                <a:effectLst/>
                <a:sym typeface="Calibri"/>
              </a:rPr>
              <a:t> of Israel.  32.  For all this they </a:t>
            </a:r>
            <a:r>
              <a:rPr lang="en-AU" sz="4200" b="1" dirty="0">
                <a:solidFill>
                  <a:srgbClr val="FFFF00"/>
                </a:solidFill>
                <a:effectLst/>
                <a:sym typeface="Calibri"/>
              </a:rPr>
              <a:t>sinned</a:t>
            </a:r>
            <a:r>
              <a:rPr lang="en-AU" sz="2800" dirty="0">
                <a:effectLst/>
                <a:sym typeface="Calibri"/>
              </a:rPr>
              <a:t> still, and believed not for his wondrous works.” Psalms 78:30-32  </a:t>
            </a:r>
          </a:p>
        </p:txBody>
      </p:sp>
    </p:spTree>
    <p:extLst>
      <p:ext uri="{BB962C8B-B14F-4D97-AF65-F5344CB8AC3E}">
        <p14:creationId xmlns:p14="http://schemas.microsoft.com/office/powerpoint/2010/main" val="1129214871"/>
      </p:ext>
    </p:extLst>
  </p:cSld>
  <p:clrMapOvr>
    <a:masterClrMapping/>
  </p:clrMapOvr>
  <mc:AlternateContent xmlns:mc="http://schemas.openxmlformats.org/markup-compatibility/2006" xmlns:p14="http://schemas.microsoft.com/office/powerpoint/2010/main">
    <mc:Choice Requires="p14">
      <p:transition>
        <p:strips dir="rd"/>
      </p:transition>
    </mc:Choice>
    <mc:Fallback xmlns="" xmlns:mv="urn:schemas-microsoft-com:mac:vml">
      <mp:transition xmlns:mp="http://schemas.microsoft.com/office/mac/powerpoint/2008/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4degrees-AgapeFeast_D.jpg" descr="4degrees-AgapeFeast_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75" name="Rectangle"/>
          <p:cNvSpPr/>
          <p:nvPr/>
        </p:nvSpPr>
        <p:spPr>
          <a:xfrm>
            <a:off x="14287" y="14287"/>
            <a:ext cx="9144001" cy="6858001"/>
          </a:xfrm>
          <a:prstGeom prst="rect">
            <a:avLst/>
          </a:prstGeom>
          <a:solidFill>
            <a:srgbClr val="FFFFFF"/>
          </a:solidFill>
          <a:ln>
            <a:solidFill>
              <a:srgbClr val="FFFFFF"/>
            </a:solidFill>
          </a:ln>
        </p:spPr>
        <p:txBody>
          <a:bodyPr lIns="45719" rIns="45719" anchor="ctr"/>
          <a:lstStyle/>
          <a:p>
            <a:pPr>
              <a:defRPr sz="1800">
                <a:solidFill>
                  <a:srgbClr val="FFFFFF"/>
                </a:solidFill>
                <a:latin typeface="Candara"/>
                <a:ea typeface="Candara"/>
                <a:cs typeface="Candara"/>
                <a:sym typeface="Candara"/>
              </a:defRPr>
            </a:pPr>
            <a:endParaRPr/>
          </a:p>
        </p:txBody>
      </p:sp>
      <p:pic>
        <p:nvPicPr>
          <p:cNvPr id="76" name="7555093" descr="75550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087" y="3255962"/>
            <a:ext cx="7543801" cy="4911726"/>
          </a:xfrm>
          <a:prstGeom prst="rect">
            <a:avLst/>
          </a:prstGeom>
          <a:ln w="12700">
            <a:miter lim="400000"/>
          </a:ln>
        </p:spPr>
      </p:pic>
      <p:pic>
        <p:nvPicPr>
          <p:cNvPr id="77" name="cancer border" descr="cancer bord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7" y="14287"/>
            <a:ext cx="9144001" cy="6858001"/>
          </a:xfrm>
          <a:prstGeom prst="rect">
            <a:avLst/>
          </a:prstGeom>
          <a:ln w="12700">
            <a:miter lim="400000"/>
          </a:ln>
        </p:spPr>
      </p:pic>
      <p:sp>
        <p:nvSpPr>
          <p:cNvPr id="78" name="Paul: By This Lust For A Meat Diet Satan Overthrows Man"/>
          <p:cNvSpPr txBox="1">
            <a:spLocks noGrp="1"/>
          </p:cNvSpPr>
          <p:nvPr>
            <p:ph type="title" idx="4294967295"/>
          </p:nvPr>
        </p:nvSpPr>
        <p:spPr>
          <a:xfrm>
            <a:off x="215900" y="14287"/>
            <a:ext cx="8486666" cy="1143001"/>
          </a:xfrm>
          <a:prstGeom prst="rect">
            <a:avLst/>
          </a:prstGeom>
        </p:spPr>
        <p:txBody>
          <a:bodyPr>
            <a:normAutofit/>
          </a:bodyPr>
          <a:lstStyle>
            <a:lvl1pPr algn="l" defTabSz="434340">
              <a:defRPr sz="3420">
                <a:solidFill>
                  <a:srgbClr val="600000"/>
                </a:solidFill>
                <a:effectLst>
                  <a:outerShdw blurRad="12065" dist="24130" dir="2700000" rotWithShape="0">
                    <a:srgbClr val="FFFFFF"/>
                  </a:outerShdw>
                </a:effectLst>
              </a:defRPr>
            </a:lvl1pPr>
          </a:lstStyle>
          <a:p>
            <a:r>
              <a:rPr lang="en-AU" dirty="0"/>
              <a:t>How does Satan </a:t>
            </a:r>
            <a:r>
              <a:rPr lang="en-AU" sz="4400" b="1" dirty="0"/>
              <a:t>Overthrow</a:t>
            </a:r>
            <a:r>
              <a:rPr lang="en-AU" dirty="0"/>
              <a:t> Man?</a:t>
            </a:r>
            <a:endParaRPr dirty="0"/>
          </a:p>
        </p:txBody>
      </p:sp>
    </p:spTree>
  </p:cSld>
  <p:clrMapOvr>
    <a:masterClrMapping/>
  </p:clrMapOvr>
  <mc:AlternateContent xmlns:mc="http://schemas.openxmlformats.org/markup-compatibility/2006" xmlns:p14="http://schemas.microsoft.com/office/powerpoint/2010/main">
    <mc:Choice Requires="p14">
      <p:transition>
        <p:wipe dir="u"/>
      </p:transition>
    </mc:Choice>
    <mc:Fallback xmlns="" xmlns:mv="urn:schemas-microsoft-com:mac:vml">
      <mp:transition xmlns:mp="http://schemas.microsoft.com/office/mac/powerpoint/2008/main"/>
    </mc:Fallback>
  </mc:AlternateContent>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2C7C9F"/>
      </a:accent1>
      <a:accent2>
        <a:srgbClr val="244A58"/>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C7C9F"/>
      </a:accent1>
      <a:accent2>
        <a:srgbClr val="244A58"/>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30491</TotalTime>
  <Words>4015</Words>
  <Application>Microsoft Macintosh PowerPoint</Application>
  <PresentationFormat>On-screen Show (4:3)</PresentationFormat>
  <Paragraphs>217</Paragraphs>
  <Slides>59</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 Unicode MS</vt:lpstr>
      <vt:lpstr>ＭＳ Ｐゴシック</vt:lpstr>
      <vt:lpstr>Arial</vt:lpstr>
      <vt:lpstr>Calibri</vt:lpstr>
      <vt:lpstr>Candara</vt:lpstr>
      <vt:lpstr>Quartera</vt:lpstr>
      <vt:lpstr>Tahoma</vt:lpstr>
      <vt:lpstr>Office Theme</vt:lpstr>
      <vt:lpstr>PowerPoint Presentation</vt:lpstr>
      <vt:lpstr>Progressing to Heaven  Eden Lost to Eden Regained!</vt:lpstr>
      <vt:lpstr>PowerPoint Presentation</vt:lpstr>
      <vt:lpstr>PowerPoint Presentation</vt:lpstr>
      <vt:lpstr>PowerPoint Presentation</vt:lpstr>
      <vt:lpstr>PowerPoint Presentation</vt:lpstr>
      <vt:lpstr>What word does God use to describe Israels desire for the flesh pots of Egypt?</vt:lpstr>
      <vt:lpstr>What other word does God call this lust?</vt:lpstr>
      <vt:lpstr>How does Satan Overthrow Man?</vt:lpstr>
      <vt:lpstr>PowerPoint Presentation</vt:lpstr>
      <vt:lpstr>PowerPoint Presentation</vt:lpstr>
      <vt:lpstr>PowerPoint Presentation</vt:lpstr>
      <vt:lpstr>PowerPoint Presentation</vt:lpstr>
      <vt:lpstr>PowerPoint Presentation</vt:lpstr>
      <vt:lpstr>PowerPoint Presentation</vt:lpstr>
      <vt:lpstr>Is meat eating a salvational issue?</vt:lpstr>
      <vt:lpstr>PowerPoint Presentation</vt:lpstr>
      <vt:lpstr>Aggression</vt:lpstr>
      <vt:lpstr>Aggression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Fast Was Jesus Talking About?</vt:lpstr>
      <vt:lpstr>Josephus </vt:lpstr>
      <vt:lpstr>What diet did Jesus eat in the upper room?</vt:lpstr>
      <vt:lpstr>When did the sacrificial system end?</vt:lpstr>
      <vt:lpstr>What Fast Was Jesus Talking About?</vt:lpstr>
      <vt:lpstr>PowerPoint Presentation</vt:lpstr>
      <vt:lpstr>When Should we fast?</vt:lpstr>
      <vt:lpstr>What happens if we do not fast, especially from meat during the antitypical day of atonement?</vt:lpstr>
      <vt:lpstr>PowerPoint Presentation</vt:lpstr>
      <vt:lpstr>PowerPoint Presentation</vt:lpstr>
      <vt:lpstr>PowerPoint Presentation</vt:lpstr>
      <vt:lpstr>What is the spiritual benefit of fasting?</vt:lpstr>
      <vt:lpstr>Do heathen people ever fast?</vt:lpstr>
      <vt:lpstr>What was Daniel’s fast like?</vt:lpstr>
      <vt:lpstr>Why do we eat?</vt:lpstr>
      <vt:lpstr>PowerPoint Presentation</vt:lpstr>
      <vt:lpstr>PowerPoint Presentation</vt:lpstr>
      <vt:lpstr>PowerPoint Presentation</vt:lpstr>
      <vt:lpstr>How Can I Prepare For Translation?</vt:lpstr>
      <vt:lpstr>Is Your Body Ready For Heaven?</vt:lpstr>
      <vt:lpstr>Did Jesus eat meat during the wilderness battle with Satan?</vt:lpstr>
      <vt:lpstr>Are We Following Jesus?</vt:lpstr>
      <vt:lpstr>PowerPoint Presentation</vt:lpstr>
      <vt:lpstr>PowerPoint Presentation</vt:lpstr>
      <vt:lpstr>Can We Retake The Garden?</vt:lpstr>
      <vt:lpstr>PowerPoint Presentation</vt:lpstr>
      <vt:lpstr>A Time To Fast</vt:lpstr>
      <vt:lpstr>Are You hungry for Heaven’s Menu?</vt:lpstr>
      <vt:lpstr>Wilderness Diet</vt:lpstr>
      <vt:lpstr>PowerPoint Presentation</vt:lpstr>
      <vt:lpstr>Can Diet Help Me Gain Heaven At Last?</vt:lpstr>
      <vt:lpstr>Conclusion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Diet Reform</dc:title>
  <cp:lastModifiedBy>Microsoft Office User</cp:lastModifiedBy>
  <cp:revision>155</cp:revision>
  <dcterms:created xsi:type="dcterms:W3CDTF">2021-12-04T23:03:23Z</dcterms:created>
  <dcterms:modified xsi:type="dcterms:W3CDTF">2025-12-29T14:37:00Z</dcterms:modified>
</cp:coreProperties>
</file>