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2"/>
  </p:notesMasterIdLst>
  <p:sldIdLst>
    <p:sldId id="884" r:id="rId2"/>
    <p:sldId id="448" r:id="rId3"/>
    <p:sldId id="906" r:id="rId4"/>
    <p:sldId id="542" r:id="rId5"/>
    <p:sldId id="543" r:id="rId6"/>
    <p:sldId id="544" r:id="rId7"/>
    <p:sldId id="259" r:id="rId8"/>
    <p:sldId id="260" r:id="rId9"/>
    <p:sldId id="262" r:id="rId10"/>
    <p:sldId id="545" r:id="rId11"/>
    <p:sldId id="267" r:id="rId12"/>
    <p:sldId id="268" r:id="rId13"/>
    <p:sldId id="269" r:id="rId14"/>
    <p:sldId id="270" r:id="rId15"/>
    <p:sldId id="322" r:id="rId16"/>
    <p:sldId id="273" r:id="rId17"/>
    <p:sldId id="324"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7" r:id="rId38"/>
    <p:sldId id="881" r:id="rId39"/>
    <p:sldId id="447" r:id="rId40"/>
    <p:sldId id="879" r:id="rId41"/>
    <p:sldId id="306" r:id="rId42"/>
    <p:sldId id="307" r:id="rId43"/>
    <p:sldId id="439" r:id="rId44"/>
    <p:sldId id="440" r:id="rId45"/>
    <p:sldId id="299" r:id="rId46"/>
    <p:sldId id="300" r:id="rId47"/>
    <p:sldId id="301" r:id="rId48"/>
    <p:sldId id="302" r:id="rId49"/>
    <p:sldId id="303" r:id="rId50"/>
    <p:sldId id="304" r:id="rId51"/>
    <p:sldId id="305" r:id="rId52"/>
    <p:sldId id="429" r:id="rId53"/>
    <p:sldId id="430" r:id="rId54"/>
    <p:sldId id="308" r:id="rId55"/>
    <p:sldId id="309" r:id="rId56"/>
    <p:sldId id="310" r:id="rId57"/>
    <p:sldId id="311" r:id="rId58"/>
    <p:sldId id="312" r:id="rId59"/>
    <p:sldId id="445" r:id="rId60"/>
    <p:sldId id="446" r:id="rId61"/>
    <p:sldId id="314" r:id="rId62"/>
    <p:sldId id="315" r:id="rId63"/>
    <p:sldId id="316" r:id="rId64"/>
    <p:sldId id="317" r:id="rId65"/>
    <p:sldId id="318" r:id="rId66"/>
    <p:sldId id="319" r:id="rId67"/>
    <p:sldId id="325" r:id="rId68"/>
    <p:sldId id="326" r:id="rId69"/>
    <p:sldId id="327" r:id="rId70"/>
    <p:sldId id="441" r:id="rId71"/>
    <p:sldId id="442" r:id="rId72"/>
    <p:sldId id="399" r:id="rId73"/>
    <p:sldId id="333" r:id="rId74"/>
    <p:sldId id="334" r:id="rId75"/>
    <p:sldId id="335" r:id="rId76"/>
    <p:sldId id="336" r:id="rId77"/>
    <p:sldId id="340" r:id="rId78"/>
    <p:sldId id="341" r:id="rId79"/>
    <p:sldId id="342" r:id="rId80"/>
    <p:sldId id="343"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882" r:id="rId94"/>
    <p:sldId id="365" r:id="rId95"/>
    <p:sldId id="366" r:id="rId96"/>
    <p:sldId id="367" r:id="rId97"/>
    <p:sldId id="374" r:id="rId98"/>
    <p:sldId id="375" r:id="rId99"/>
    <p:sldId id="376" r:id="rId100"/>
    <p:sldId id="377" r:id="rId101"/>
    <p:sldId id="387" r:id="rId102"/>
    <p:sldId id="388" r:id="rId103"/>
    <p:sldId id="392" r:id="rId104"/>
    <p:sldId id="907" r:id="rId105"/>
    <p:sldId id="256" r:id="rId106"/>
    <p:sldId id="258" r:id="rId107"/>
    <p:sldId id="905" r:id="rId108"/>
    <p:sldId id="263" r:id="rId109"/>
    <p:sldId id="395" r:id="rId110"/>
    <p:sldId id="396" r:id="rId111"/>
    <p:sldId id="378" r:id="rId112"/>
    <p:sldId id="397" r:id="rId113"/>
    <p:sldId id="405" r:id="rId114"/>
    <p:sldId id="880" r:id="rId115"/>
    <p:sldId id="883" r:id="rId116"/>
    <p:sldId id="401" r:id="rId117"/>
    <p:sldId id="402" r:id="rId118"/>
    <p:sldId id="403" r:id="rId119"/>
    <p:sldId id="404" r:id="rId120"/>
    <p:sldId id="420" r:id="rId121"/>
    <p:sldId id="406" r:id="rId122"/>
    <p:sldId id="461" r:id="rId123"/>
    <p:sldId id="412" r:id="rId124"/>
    <p:sldId id="422" r:id="rId125"/>
    <p:sldId id="414" r:id="rId126"/>
    <p:sldId id="431" r:id="rId127"/>
    <p:sldId id="415" r:id="rId128"/>
    <p:sldId id="416" r:id="rId129"/>
    <p:sldId id="904" r:id="rId130"/>
    <p:sldId id="885" r:id="rId13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E00"/>
    <a:srgbClr val="EAE49B"/>
    <a:srgbClr val="FFF5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11"/>
    <p:restoredTop sz="59111"/>
  </p:normalViewPr>
  <p:slideViewPr>
    <p:cSldViewPr>
      <p:cViewPr varScale="1">
        <p:scale>
          <a:sx n="60" d="100"/>
          <a:sy n="60" d="100"/>
        </p:scale>
        <p:origin x="253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41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BB4A-791E-3147-957B-E033ACBCDDB7}" type="datetimeFigureOut">
              <a:rPr lang="en-US" smtClean="0"/>
              <a:t>12/29/25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34098E-4BE6-6F45-8406-1747B99C80D2}" type="slidenum">
              <a:rPr lang="en-US" smtClean="0"/>
              <a:t>‹#›</a:t>
            </a:fld>
            <a:endParaRPr lang="en-US"/>
          </a:p>
        </p:txBody>
      </p:sp>
    </p:spTree>
    <p:extLst>
      <p:ext uri="{BB962C8B-B14F-4D97-AF65-F5344CB8AC3E}">
        <p14:creationId xmlns:p14="http://schemas.microsoft.com/office/powerpoint/2010/main" val="8385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pubmed/23665905"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ncbi.nlm.nih.gov/pubmed/?term=He%20HW%5bAuthor%5d&amp;cauthor=true&amp;cauthor_uid=23665905" TargetMode="External"/><Relationship Id="rId5" Type="http://schemas.openxmlformats.org/officeDocument/2006/relationships/hyperlink" Target="https://www.ncbi.nlm.nih.gov/pubmed/?term=Huang%20F%5bAuthor%5d&amp;cauthor=true&amp;cauthor_uid=23665905" TargetMode="External"/><Relationship Id="rId4" Type="http://schemas.openxmlformats.org/officeDocument/2006/relationships/hyperlink" Target="https://www.ncbi.nlm.nih.gov/pubmed/?term=Liu%20J%5bAuthor%5d&amp;cauthor=true&amp;cauthor_uid=23665905"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ubmed/23665905"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www.ncbi.nlm.nih.gov/pubmed/?term=He%20HW%5bAuthor%5d&amp;cauthor=true&amp;cauthor_uid=23665905" TargetMode="External"/><Relationship Id="rId5" Type="http://schemas.openxmlformats.org/officeDocument/2006/relationships/hyperlink" Target="https://www.ncbi.nlm.nih.gov/pubmed/?term=Huang%20F%5bAuthor%5d&amp;cauthor=true&amp;cauthor_uid=23665905" TargetMode="External"/><Relationship Id="rId4" Type="http://schemas.openxmlformats.org/officeDocument/2006/relationships/hyperlink" Target="https://www.ncbi.nlm.nih.gov/pubmed/?term=Liu%20J%5bAuthor%5d&amp;cauthor=true&amp;cauthor_uid=2366590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Blueprint for Health and Healing, </a:t>
            </a:r>
          </a:p>
          <a:p>
            <a:r>
              <a:rPr lang="en-US" dirty="0"/>
              <a:t>Reversing Disease From Its Foundation</a:t>
            </a:r>
          </a:p>
          <a:p>
            <a:r>
              <a:rPr lang="en-US" dirty="0"/>
              <a:t>Hi, I’m Dr. John Clark</a:t>
            </a:r>
          </a:p>
          <a:p>
            <a:r>
              <a:rPr lang="en-US" dirty="0"/>
              <a:t>Today's topic is, “Osteoporosis: Nothing to Crack Up About”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Sarah’s osteoporosis scan results came back, she was shocked. Osteoporosis? Immediately she came to see me. There is always the risk of multiple fractures with osteoporosis, the bones can be painful and you’re always afraid you’re going to fall down and break something. We worked up a program for Sarah based on the principles in this presentation, Over the next year Sarah practiced these principles faithfully. At her next scan, her bone density had picked dramatically. Don’t miss this presentation, apply its well-researched advice, and feel confident about the strength of your bones. </a:t>
            </a:r>
          </a:p>
          <a:p>
            <a:endParaRPr lang="en-US" dirty="0"/>
          </a:p>
        </p:txBody>
      </p:sp>
      <p:sp>
        <p:nvSpPr>
          <p:cNvPr id="4" name="Slide Number Placeholder 3"/>
          <p:cNvSpPr>
            <a:spLocks noGrp="1"/>
          </p:cNvSpPr>
          <p:nvPr>
            <p:ph type="sldNum" sz="quarter" idx="5"/>
          </p:nvPr>
        </p:nvSpPr>
        <p:spPr/>
        <p:txBody>
          <a:bodyPr/>
          <a:lstStyle/>
          <a:p>
            <a:fld id="{EE5F7F4E-540B-E94E-B3B5-8C6CA779D407}" type="slidenum">
              <a:rPr lang="en-US" smtClean="0"/>
              <a:t>1</a:t>
            </a:fld>
            <a:endParaRPr lang="en-US"/>
          </a:p>
        </p:txBody>
      </p:sp>
    </p:spTree>
    <p:extLst>
      <p:ext uri="{BB962C8B-B14F-4D97-AF65-F5344CB8AC3E}">
        <p14:creationId xmlns:p14="http://schemas.microsoft.com/office/powerpoint/2010/main" val="3137925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Remer T, </a:t>
            </a:r>
            <a:r>
              <a:rPr lang="en-US" dirty="0" err="1"/>
              <a:t>Manz</a:t>
            </a:r>
            <a:r>
              <a:rPr lang="en-US" dirty="0"/>
              <a:t> F. Potential renal acid load of foods and its influence on urine </a:t>
            </a:r>
            <a:r>
              <a:rPr lang="en-US" dirty="0" err="1"/>
              <a:t>pH.</a:t>
            </a:r>
            <a:r>
              <a:rPr lang="en-US" dirty="0"/>
              <a:t> J Am Diet Assoc. 1995 Jul;95(7):791-7.</a:t>
            </a:r>
          </a:p>
          <a:p>
            <a:endParaRPr lang="en-US" dirty="0"/>
          </a:p>
          <a:p>
            <a:endParaRPr lang="en-US" dirty="0"/>
          </a:p>
          <a:p>
            <a:r>
              <a:rPr lang="en-US" dirty="0"/>
              <a:t>The purpose of this study was to calculate the potential renal acid load (</a:t>
            </a:r>
            <a:r>
              <a:rPr lang="en-US" dirty="0" err="1"/>
              <a:t>PRAL</a:t>
            </a:r>
            <a:r>
              <a:rPr lang="en-US" dirty="0"/>
              <a:t>) of selected, frequently consumed foods. A physiologically based calculation model was recently validated to yield an appropriate estimate of renal net acid excretion (</a:t>
            </a:r>
            <a:r>
              <a:rPr lang="en-US" dirty="0" err="1"/>
              <a:t>NAE</a:t>
            </a:r>
            <a:r>
              <a:rPr lang="en-US" dirty="0"/>
              <a:t>); the model depends primarily on nutrient intake data. When nutrient data from actual food composition tables were used, the calculation model yielded </a:t>
            </a:r>
            <a:r>
              <a:rPr lang="en-US" dirty="0" err="1"/>
              <a:t>PRAL</a:t>
            </a:r>
            <a:r>
              <a:rPr lang="en-US" dirty="0"/>
              <a:t> values that ranged from an average maximum of 23.6 </a:t>
            </a:r>
            <a:r>
              <a:rPr lang="en-US" dirty="0" err="1"/>
              <a:t>mEq</a:t>
            </a:r>
            <a:r>
              <a:rPr lang="en-US" dirty="0"/>
              <a:t>/100 g for certain hard cheeses over 0 </a:t>
            </a:r>
            <a:r>
              <a:rPr lang="en-US" dirty="0" err="1"/>
              <a:t>mEq</a:t>
            </a:r>
            <a:r>
              <a:rPr lang="en-US" dirty="0"/>
              <a:t>/100 g for fats and oils to an average minimum of approximately -3 </a:t>
            </a:r>
            <a:r>
              <a:rPr lang="en-US" dirty="0" err="1"/>
              <a:t>mEq</a:t>
            </a:r>
            <a:r>
              <a:rPr lang="en-US" dirty="0"/>
              <a:t>/100 g for fruits and fruit juices and vegetables. By means of these </a:t>
            </a:r>
            <a:r>
              <a:rPr lang="en-US" dirty="0" err="1"/>
              <a:t>PRAL</a:t>
            </a:r>
            <a:r>
              <a:rPr lang="en-US" dirty="0"/>
              <a:t> data (summed according to the amounts of foods and beverages consumed daily and by an estimate of excretion of organic acids [based on body size]), the daily </a:t>
            </a:r>
            <a:r>
              <a:rPr lang="en-US" dirty="0" err="1"/>
              <a:t>NAE</a:t>
            </a:r>
            <a:r>
              <a:rPr lang="en-US" dirty="0"/>
              <a:t> can be calculated. This calculation methodology, primarily based on </a:t>
            </a:r>
            <a:r>
              <a:rPr lang="en-US" dirty="0" err="1"/>
              <a:t>PRAL</a:t>
            </a:r>
            <a:r>
              <a:rPr lang="en-US" dirty="0"/>
              <a:t>, allows an appropriate prediction of the effects of diet on the acidity of urine. For practical applicability in dietetic prevention of recurrent urolithiasis or in other fields of dietetics, the additionally determined correlation (r = .83; P &lt; .001) between </a:t>
            </a:r>
            <a:r>
              <a:rPr lang="en-US" dirty="0" err="1"/>
              <a:t>NAE</a:t>
            </a:r>
            <a:r>
              <a:rPr lang="en-US" dirty="0"/>
              <a:t> and urine pH can be used to ascertain </a:t>
            </a:r>
            <a:r>
              <a:rPr lang="en-US" dirty="0" err="1"/>
              <a:t>NAE</a:t>
            </a:r>
            <a:r>
              <a:rPr lang="en-US" dirty="0"/>
              <a:t> target values for a desired urine pH modification.</a:t>
            </a:r>
          </a:p>
          <a:p>
            <a:endParaRPr lang="en-US" dirty="0"/>
          </a:p>
        </p:txBody>
      </p:sp>
      <p:sp>
        <p:nvSpPr>
          <p:cNvPr id="4" name="Slide Number Placeholder 3"/>
          <p:cNvSpPr>
            <a:spLocks noGrp="1"/>
          </p:cNvSpPr>
          <p:nvPr>
            <p:ph type="sldNum" sz="quarter" idx="5"/>
          </p:nvPr>
        </p:nvSpPr>
        <p:spPr/>
        <p:txBody>
          <a:bodyPr/>
          <a:lstStyle/>
          <a:p>
            <a:fld id="{2E34098E-4BE6-6F45-8406-1747B99C80D2}" type="slidenum">
              <a:rPr lang="en-US" smtClean="0"/>
              <a:t>49</a:t>
            </a:fld>
            <a:endParaRPr lang="en-US"/>
          </a:p>
        </p:txBody>
      </p:sp>
    </p:spTree>
    <p:extLst>
      <p:ext uri="{BB962C8B-B14F-4D97-AF65-F5344CB8AC3E}">
        <p14:creationId xmlns:p14="http://schemas.microsoft.com/office/powerpoint/2010/main" val="780101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8151F7C7-200F-8240-8DD9-E2D5674BCD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085A77D-EB28-B94D-A007-ACB15D6914E2}" type="slidenum">
              <a:rPr lang="en-US" altLang="en-US" sz="1200"/>
              <a:pPr/>
              <a:t>93</a:t>
            </a:fld>
            <a:endParaRPr lang="en-US" altLang="en-US" sz="1200"/>
          </a:p>
        </p:txBody>
      </p:sp>
      <p:sp>
        <p:nvSpPr>
          <p:cNvPr id="159747" name="Rectangle 2">
            <a:extLst>
              <a:ext uri="{FF2B5EF4-FFF2-40B4-BE49-F238E27FC236}">
                <a16:creationId xmlns:a16="http://schemas.microsoft.com/office/drawing/2014/main" id="{8C465095-BE1B-B44D-BD00-B2AA3801071E}"/>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C202CA7A-C61B-CA43-A7AF-BB9FBA6751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Bone mineral content of North Alaskan Eskimos.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Mazess RB, Mather W.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Am J Clin Nutr. 1974 Sep;27(9):916-25.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4412233 [PubMed - indexed for MEDLINE]</a:t>
            </a:r>
          </a:p>
          <a:p>
            <a:pPr eaLnBrk="1" hangingPunct="1"/>
            <a:endParaRPr lang="en-US" altLang="en-US">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a:latin typeface="Times New Roman" panose="02020603050405020304" pitchFamily="18" charset="0"/>
                <a:ea typeface="ＭＳ Ｐゴシック" panose="020B0600070205080204" pitchFamily="34" charset="-128"/>
              </a:rPr>
              <a:t>Hum Biol. 1975 Feb;47(1):44-63.</a:t>
            </a:r>
          </a:p>
          <a:p>
            <a:pPr eaLnBrk="1" hangingPunct="1"/>
            <a:r>
              <a:rPr lang="en-US" altLang="en-US">
                <a:latin typeface="Times New Roman" panose="02020603050405020304" pitchFamily="18" charset="0"/>
                <a:ea typeface="ＭＳ Ｐゴシック" panose="020B0600070205080204" pitchFamily="34" charset="-128"/>
              </a:rPr>
              <a:t>Bone mineral content in Canadian Eskimos.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Mazess RB, Mather WE.</a:t>
            </a:r>
          </a:p>
          <a:p>
            <a:pPr eaLnBrk="1" hangingPunct="1"/>
            <a:r>
              <a:rPr lang="en-US" altLang="en-US">
                <a:latin typeface="Times New Roman" panose="02020603050405020304" pitchFamily="18" charset="0"/>
                <a:ea typeface="ＭＳ Ｐゴシック" panose="020B0600070205080204" pitchFamily="34" charset="-128"/>
              </a:rPr>
              <a:t>PMID: 1126702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58591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09321C-6703-2C4D-85C2-2F7255F04783}" type="slidenum">
              <a:rPr lang="en-US" smtClean="0"/>
              <a:t>105</a:t>
            </a:fld>
            <a:endParaRPr lang="en-US"/>
          </a:p>
        </p:txBody>
      </p:sp>
    </p:spTree>
    <p:extLst>
      <p:ext uri="{BB962C8B-B14F-4D97-AF65-F5344CB8AC3E}">
        <p14:creationId xmlns:p14="http://schemas.microsoft.com/office/powerpoint/2010/main" val="4091497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tools.myfooddata.com</a:t>
            </a:r>
            <a:r>
              <a:rPr lang="en-US" dirty="0"/>
              <a:t>/nutrition-comparison/170379-170457-170693/200cals-200cals-200cals/1-1-1/1#</a:t>
            </a:r>
          </a:p>
        </p:txBody>
      </p:sp>
      <p:sp>
        <p:nvSpPr>
          <p:cNvPr id="4" name="Slide Number Placeholder 3"/>
          <p:cNvSpPr>
            <a:spLocks noGrp="1"/>
          </p:cNvSpPr>
          <p:nvPr>
            <p:ph type="sldNum" sz="quarter" idx="5"/>
          </p:nvPr>
        </p:nvSpPr>
        <p:spPr/>
        <p:txBody>
          <a:bodyPr/>
          <a:lstStyle/>
          <a:p>
            <a:fld id="{5B09321C-6703-2C4D-85C2-2F7255F04783}" type="slidenum">
              <a:rPr lang="en-US" smtClean="0"/>
              <a:t>106</a:t>
            </a:fld>
            <a:endParaRPr lang="en-US"/>
          </a:p>
        </p:txBody>
      </p:sp>
    </p:spTree>
    <p:extLst>
      <p:ext uri="{BB962C8B-B14F-4D97-AF65-F5344CB8AC3E}">
        <p14:creationId xmlns:p14="http://schemas.microsoft.com/office/powerpoint/2010/main" val="206677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tools.myfooddata.com</a:t>
            </a:r>
            <a:r>
              <a:rPr lang="en-US" dirty="0"/>
              <a:t>/nutrition-comparison/170379-170457-170693/200cals-200cals-200cals/1-1-1/1#</a:t>
            </a:r>
          </a:p>
          <a:p>
            <a:r>
              <a:rPr lang="en-US" dirty="0"/>
              <a:t>.1</a:t>
            </a:r>
          </a:p>
        </p:txBody>
      </p:sp>
      <p:sp>
        <p:nvSpPr>
          <p:cNvPr id="4" name="Slide Number Placeholder 3"/>
          <p:cNvSpPr>
            <a:spLocks noGrp="1"/>
          </p:cNvSpPr>
          <p:nvPr>
            <p:ph type="sldNum" sz="quarter" idx="5"/>
          </p:nvPr>
        </p:nvSpPr>
        <p:spPr/>
        <p:txBody>
          <a:bodyPr/>
          <a:lstStyle/>
          <a:p>
            <a:fld id="{5B09321C-6703-2C4D-85C2-2F7255F04783}" type="slidenum">
              <a:rPr lang="en-US" smtClean="0"/>
              <a:t>107</a:t>
            </a:fld>
            <a:endParaRPr lang="en-US"/>
          </a:p>
        </p:txBody>
      </p:sp>
    </p:spTree>
    <p:extLst>
      <p:ext uri="{BB962C8B-B14F-4D97-AF65-F5344CB8AC3E}">
        <p14:creationId xmlns:p14="http://schemas.microsoft.com/office/powerpoint/2010/main" val="3833055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Arbabzadegan</a:t>
            </a:r>
            <a:r>
              <a:rPr lang="en-US" dirty="0"/>
              <a:t> N, </a:t>
            </a:r>
            <a:r>
              <a:rPr lang="en-US" dirty="0" err="1"/>
              <a:t>Moghadamnia</a:t>
            </a:r>
            <a:r>
              <a:rPr lang="en-US" dirty="0"/>
              <a:t> AA, </a:t>
            </a:r>
            <a:r>
              <a:rPr lang="en-US" dirty="0" err="1"/>
              <a:t>Kazemi</a:t>
            </a:r>
            <a:r>
              <a:rPr lang="en-US" dirty="0"/>
              <a:t> S, </a:t>
            </a:r>
            <a:r>
              <a:rPr lang="en-US" dirty="0" err="1"/>
              <a:t>Nozari</a:t>
            </a:r>
            <a:r>
              <a:rPr lang="en-US" dirty="0"/>
              <a:t> F, </a:t>
            </a:r>
            <a:r>
              <a:rPr lang="en-US" dirty="0" err="1"/>
              <a:t>Moudi</a:t>
            </a:r>
            <a:r>
              <a:rPr lang="en-US" dirty="0"/>
              <a:t> E, </a:t>
            </a:r>
            <a:r>
              <a:rPr lang="en-US" dirty="0" err="1"/>
              <a:t>Haghanifar</a:t>
            </a:r>
            <a:r>
              <a:rPr lang="en-US" dirty="0"/>
              <a:t> S. Effect of equisetum </a:t>
            </a:r>
            <a:r>
              <a:rPr lang="en-US" dirty="0" err="1"/>
              <a:t>arvense</a:t>
            </a:r>
            <a:r>
              <a:rPr lang="en-US" dirty="0"/>
              <a:t> extract on bone mineral density in Wistar rats via digital radiography. Caspian J Intern Med. 2019 Spring;10(2):176-182. </a:t>
            </a:r>
          </a:p>
          <a:p>
            <a:r>
              <a:rPr lang="en-US" dirty="0"/>
              <a:t>A diet containing 120 mg/kg equisetum </a:t>
            </a:r>
            <a:r>
              <a:rPr lang="en-US" dirty="0" err="1"/>
              <a:t>arvense</a:t>
            </a:r>
            <a:r>
              <a:rPr lang="en-US" dirty="0"/>
              <a:t> extract resulted in increased mandibular bone mineral density. </a:t>
            </a:r>
          </a:p>
          <a:p>
            <a:endParaRPr lang="en-US" dirty="0"/>
          </a:p>
          <a:p>
            <a:r>
              <a:rPr lang="en-US" dirty="0" err="1"/>
              <a:t>Menghini</a:t>
            </a:r>
            <a:r>
              <a:rPr lang="en-US" dirty="0"/>
              <a:t> L, Ferrante C, </a:t>
            </a:r>
            <a:r>
              <a:rPr lang="en-US" dirty="0" err="1"/>
              <a:t>Leporini</a:t>
            </a:r>
            <a:r>
              <a:rPr lang="en-US" dirty="0"/>
              <a:t> L, </a:t>
            </a:r>
            <a:r>
              <a:rPr lang="en-US" dirty="0" err="1"/>
              <a:t>Recinella</a:t>
            </a:r>
            <a:r>
              <a:rPr lang="en-US" dirty="0"/>
              <a:t> L, </a:t>
            </a:r>
            <a:r>
              <a:rPr lang="en-US" dirty="0" err="1"/>
              <a:t>Chiavaroli</a:t>
            </a:r>
            <a:r>
              <a:rPr lang="en-US" dirty="0"/>
              <a:t> A, Leone S, </a:t>
            </a:r>
            <a:r>
              <a:rPr lang="en-US" dirty="0" err="1"/>
              <a:t>Pintore</a:t>
            </a:r>
            <a:r>
              <a:rPr lang="en-US" dirty="0"/>
              <a:t> G, Vacca M, Orlando G, Brunetti L. A natural formula containing lactoferrin, Equisetum arvensis, soy isoflavones and vitamin D3 modulates bone remodeling and inflammatory markers in young and aged rats. J </a:t>
            </a:r>
            <a:r>
              <a:rPr lang="en-US" dirty="0" err="1"/>
              <a:t>Biol</a:t>
            </a:r>
            <a:r>
              <a:rPr lang="en-US" dirty="0"/>
              <a:t> </a:t>
            </a:r>
            <a:r>
              <a:rPr lang="en-US" dirty="0" err="1"/>
              <a:t>Regul</a:t>
            </a:r>
            <a:r>
              <a:rPr lang="en-US" dirty="0"/>
              <a:t> </a:t>
            </a:r>
            <a:r>
              <a:rPr lang="en-US" dirty="0" err="1"/>
              <a:t>Homeost</a:t>
            </a:r>
            <a:r>
              <a:rPr lang="en-US" dirty="0"/>
              <a:t> Agents. 2016 Oct-Dec;30(4):985-996.</a:t>
            </a:r>
          </a:p>
          <a:p>
            <a:r>
              <a:rPr lang="en-US" dirty="0"/>
              <a:t>In conclusion, our findings corroborate the rational use of natural formula in the prevention and management of osteoporotic disease. </a:t>
            </a:r>
          </a:p>
          <a:p>
            <a:endParaRPr lang="en-US" dirty="0"/>
          </a:p>
          <a:p>
            <a:r>
              <a:rPr lang="en-US" dirty="0"/>
              <a:t>Kotwal SD, </a:t>
            </a:r>
            <a:r>
              <a:rPr lang="en-US" dirty="0" err="1"/>
              <a:t>Badole</a:t>
            </a:r>
            <a:r>
              <a:rPr lang="en-US" dirty="0"/>
              <a:t> SR. Anabolic therapy with Equisetum </a:t>
            </a:r>
            <a:r>
              <a:rPr lang="en-US" dirty="0" err="1"/>
              <a:t>arvense</a:t>
            </a:r>
            <a:r>
              <a:rPr lang="en-US" dirty="0"/>
              <a:t> along with bone </a:t>
            </a:r>
            <a:r>
              <a:rPr lang="en-US" dirty="0" err="1"/>
              <a:t>mineralising</a:t>
            </a:r>
            <a:r>
              <a:rPr lang="en-US" dirty="0"/>
              <a:t> nutrients in ovariectomized rat model of osteoporosis. Indian J </a:t>
            </a:r>
            <a:r>
              <a:rPr lang="en-US" dirty="0" err="1"/>
              <a:t>Pharmacol</a:t>
            </a:r>
            <a:r>
              <a:rPr lang="en-US" dirty="0"/>
              <a:t>. 2016 May-Jun;48(3):312-5. </a:t>
            </a:r>
          </a:p>
          <a:p>
            <a:r>
              <a:rPr lang="en-US" dirty="0"/>
              <a:t>We report a significant change in formation and resorption markers of bone as well as in cortical bone thickness and trabecular width</a:t>
            </a:r>
          </a:p>
          <a:p>
            <a:endParaRPr lang="en-US" dirty="0"/>
          </a:p>
          <a:p>
            <a:r>
              <a:rPr lang="en-US" dirty="0"/>
              <a:t>Price CT, </a:t>
            </a:r>
            <a:r>
              <a:rPr lang="en-US" dirty="0" err="1"/>
              <a:t>Koval</a:t>
            </a:r>
            <a:r>
              <a:rPr lang="en-US" dirty="0"/>
              <a:t> KJ, Langford JR. Silicon: a review of its potential role in the prevention and treatment of postmenopausal osteoporosis. </a:t>
            </a:r>
            <a:r>
              <a:rPr lang="en-US" dirty="0" err="1"/>
              <a:t>Int</a:t>
            </a:r>
            <a:r>
              <a:rPr lang="en-US" dirty="0"/>
              <a:t> J Endocrinol. 2013;2013:316783. </a:t>
            </a:r>
            <a:r>
              <a:rPr lang="en-US" dirty="0" err="1"/>
              <a:t>doi</a:t>
            </a:r>
            <a:r>
              <a:rPr lang="en-US" dirty="0"/>
              <a:t>: 10.1155/2013/316783. </a:t>
            </a:r>
            <a:r>
              <a:rPr lang="en-US" dirty="0" err="1"/>
              <a:t>Epub</a:t>
            </a:r>
            <a:r>
              <a:rPr lang="en-US" dirty="0"/>
              <a:t> 2013 May 15. </a:t>
            </a:r>
          </a:p>
          <a:p>
            <a:endParaRPr lang="en-US" dirty="0"/>
          </a:p>
          <a:p>
            <a:endParaRPr lang="en-US" dirty="0"/>
          </a:p>
          <a:p>
            <a:r>
              <a:rPr lang="en-US" dirty="0"/>
              <a:t>Physicians are aware of the benefits of calcium and vitamin D supplementation. However, additional nutritional components may also be important for bone health. There is a growing body of the scientific literature which recognizes that silicon plays an essential role in bone formation and maintenance. Silicon improves bone matrix quality and facilitates bone mineralization. Increased intake of bioavailable silicon has been associated with increased bone mineral density. Silicon supplementation in animals and humans has been shown to increase bone mineral density and improve bone strength. Dietary sources of bioavailable silicon include whole grains, cereals, beer, and some vegetables such as green beans. Silicon in the form of silica, or silicon dioxide (SiO2), is a common food additive but has limited intestinal absorption. More attention to this important mineral by the academic community may lead to improved nutrition, dietary supplements, and better understanding of the role of silicon in the management of postmenopausal osteoporosis.</a:t>
            </a:r>
          </a:p>
          <a:p>
            <a:endParaRPr lang="en-US" dirty="0"/>
          </a:p>
        </p:txBody>
      </p:sp>
      <p:sp>
        <p:nvSpPr>
          <p:cNvPr id="4" name="Slide Number Placeholder 3"/>
          <p:cNvSpPr>
            <a:spLocks noGrp="1"/>
          </p:cNvSpPr>
          <p:nvPr>
            <p:ph type="sldNum" sz="quarter" idx="5"/>
          </p:nvPr>
        </p:nvSpPr>
        <p:spPr/>
        <p:txBody>
          <a:bodyPr/>
          <a:lstStyle/>
          <a:p>
            <a:fld id="{2E34098E-4BE6-6F45-8406-1747B99C80D2}" type="slidenum">
              <a:rPr lang="en-US" smtClean="0"/>
              <a:t>114</a:t>
            </a:fld>
            <a:endParaRPr lang="en-US"/>
          </a:p>
        </p:txBody>
      </p:sp>
    </p:spTree>
    <p:extLst>
      <p:ext uri="{BB962C8B-B14F-4D97-AF65-F5344CB8AC3E}">
        <p14:creationId xmlns:p14="http://schemas.microsoft.com/office/powerpoint/2010/main" val="2267063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Kopiczko</a:t>
            </a:r>
            <a:r>
              <a:rPr lang="en-US" dirty="0"/>
              <a:t> A, Adamczyk JG, </a:t>
            </a:r>
            <a:r>
              <a:rPr lang="en-US" dirty="0" err="1"/>
              <a:t>Gryko</a:t>
            </a:r>
            <a:r>
              <a:rPr lang="en-US" dirty="0"/>
              <a:t> K, </a:t>
            </a:r>
            <a:r>
              <a:rPr lang="en-US" dirty="0" err="1"/>
              <a:t>Popowczak</a:t>
            </a:r>
            <a:r>
              <a:rPr lang="en-US" dirty="0"/>
              <a:t> M. Bone mineral density in elite masters athletes: the effect of body composition and long-term exercise. </a:t>
            </a:r>
            <a:r>
              <a:rPr lang="en-US" dirty="0" err="1"/>
              <a:t>Eur</a:t>
            </a:r>
            <a:r>
              <a:rPr lang="en-US" dirty="0"/>
              <a:t> Rev Aging Phys Act. 2021 May 31;18(1):7.</a:t>
            </a:r>
          </a:p>
          <a:p>
            <a:endParaRPr lang="en-US" dirty="0"/>
          </a:p>
          <a:p>
            <a:r>
              <a:rPr lang="en-US" b="1" dirty="0"/>
              <a:t>Abstract </a:t>
            </a:r>
          </a:p>
          <a:p>
            <a:r>
              <a:rPr lang="en-US" b="1" dirty="0"/>
              <a:t>Background: </a:t>
            </a:r>
            <a:r>
              <a:rPr lang="en-US" dirty="0"/>
              <a:t>The purpose of the study was to examine how bone mineral density (BMD) is related to body composition depending on the practiced sport (endurance, speed-power, throwing sports) in participants of the World Masters Athletics Championship. </a:t>
            </a:r>
          </a:p>
          <a:p>
            <a:r>
              <a:rPr lang="en-US" b="1" dirty="0"/>
              <a:t>Methods: </a:t>
            </a:r>
            <a:r>
              <a:rPr lang="en-US" dirty="0"/>
              <a:t>Dual-energy X-ray absorptiometry (</a:t>
            </a:r>
            <a:r>
              <a:rPr lang="en-US" dirty="0" err="1"/>
              <a:t>DXA</a:t>
            </a:r>
            <a:r>
              <a:rPr lang="en-US" dirty="0"/>
              <a:t>) was used to determine BMD and bone mass (BMC). Body composition was analyzed by means of the </a:t>
            </a:r>
            <a:r>
              <a:rPr lang="en-US" dirty="0" err="1"/>
              <a:t>JAWON</a:t>
            </a:r>
            <a:r>
              <a:rPr lang="en-US" dirty="0"/>
              <a:t> Medical X-scan analyzer using bioelectrical impedance methods. Percentage body fat (%BF), body fat mass (</a:t>
            </a:r>
            <a:r>
              <a:rPr lang="en-US" dirty="0" err="1"/>
              <a:t>BFM</a:t>
            </a:r>
            <a:r>
              <a:rPr lang="en-US" dirty="0"/>
              <a:t>), lean body mass (LBM), total body water (</a:t>
            </a:r>
            <a:r>
              <a:rPr lang="en-US" dirty="0" err="1"/>
              <a:t>TBW</a:t>
            </a:r>
            <a:r>
              <a:rPr lang="en-US" dirty="0"/>
              <a:t>), soft lean mass (</a:t>
            </a:r>
            <a:r>
              <a:rPr lang="en-US" dirty="0" err="1"/>
              <a:t>SLM</a:t>
            </a:r>
            <a:r>
              <a:rPr lang="en-US" dirty="0"/>
              <a:t>), intracellular water (</a:t>
            </a:r>
            <a:r>
              <a:rPr lang="en-US" dirty="0" err="1"/>
              <a:t>ICW</a:t>
            </a:r>
            <a:r>
              <a:rPr lang="en-US" dirty="0"/>
              <a:t>), and extracellular water (ECW) were evaluated. </a:t>
            </a:r>
          </a:p>
          <a:p>
            <a:r>
              <a:rPr lang="en-US" b="1" dirty="0"/>
              <a:t>Results: </a:t>
            </a:r>
            <a:r>
              <a:rPr lang="en-US" dirty="0"/>
              <a:t>Among men, the most important variables affecting the BMD norm were LBM (OR = 32.578; p = 0.023), ECW (OR = 0.003; p = 0.016) and </a:t>
            </a:r>
            <a:r>
              <a:rPr lang="en-US" dirty="0" err="1"/>
              <a:t>ICW</a:t>
            </a:r>
            <a:r>
              <a:rPr lang="en-US" dirty="0"/>
              <a:t> (OR = 0.011; p = 0.031), in the distal part and </a:t>
            </a:r>
            <a:r>
              <a:rPr lang="en-US" dirty="0" err="1"/>
              <a:t>SLM</a:t>
            </a:r>
            <a:r>
              <a:rPr lang="en-US" dirty="0"/>
              <a:t> (OR = 5.008; p = 0.020) and </a:t>
            </a:r>
            <a:r>
              <a:rPr lang="en-US" dirty="0" err="1"/>
              <a:t>ICW</a:t>
            </a:r>
            <a:r>
              <a:rPr lang="en-US" dirty="0"/>
              <a:t> (0.354, p = 0.008) in the proximal part. In women, the most important predictors of normal BMD were </a:t>
            </a:r>
            <a:r>
              <a:rPr lang="en-US" dirty="0" err="1"/>
              <a:t>ICW</a:t>
            </a:r>
            <a:r>
              <a:rPr lang="en-US" dirty="0"/>
              <a:t> (OR = 10.174; p = 0.003) and LBM (OR = 0.470; p = 0.020) in the distal part and </a:t>
            </a:r>
            <a:r>
              <a:rPr lang="en-US" dirty="0" err="1"/>
              <a:t>ICW</a:t>
            </a:r>
            <a:r>
              <a:rPr lang="en-US" dirty="0"/>
              <a:t> (OR = 5.254; p = 0.038) in the proximal part. </a:t>
            </a:r>
          </a:p>
          <a:p>
            <a:r>
              <a:rPr lang="en-US" b="1" dirty="0"/>
              <a:t>Conclusion: </a:t>
            </a:r>
            <a:r>
              <a:rPr lang="en-US" dirty="0"/>
              <a:t>The representatives of strength based events had the most advantageous BMD levels. The condition of bone tissue evaluated by BMC and BMD of the forearm in masters athletes was strongly determined by the level of lean body components and the type of sports training associated with the track and field event. In the most important predictors of the BMD norm were also hydration components ECW and </a:t>
            </a:r>
            <a:r>
              <a:rPr lang="en-US" dirty="0" err="1"/>
              <a:t>ICW</a:t>
            </a:r>
            <a:r>
              <a:rPr lang="en-US" dirty="0"/>
              <a:t>. However, this relationship requires more research on the nature and mechanisms of these interactions. </a:t>
            </a:r>
          </a:p>
          <a:p>
            <a:endParaRPr lang="en-US" dirty="0"/>
          </a:p>
        </p:txBody>
      </p:sp>
      <p:sp>
        <p:nvSpPr>
          <p:cNvPr id="4" name="Slide Number Placeholder 3"/>
          <p:cNvSpPr>
            <a:spLocks noGrp="1"/>
          </p:cNvSpPr>
          <p:nvPr>
            <p:ph type="sldNum" sz="quarter" idx="5"/>
          </p:nvPr>
        </p:nvSpPr>
        <p:spPr/>
        <p:txBody>
          <a:bodyPr/>
          <a:lstStyle/>
          <a:p>
            <a:fld id="{2E34098E-4BE6-6F45-8406-1747B99C80D2}" type="slidenum">
              <a:rPr lang="en-US" smtClean="0"/>
              <a:t>115</a:t>
            </a:fld>
            <a:endParaRPr lang="en-US"/>
          </a:p>
        </p:txBody>
      </p:sp>
    </p:spTree>
    <p:extLst>
      <p:ext uri="{BB962C8B-B14F-4D97-AF65-F5344CB8AC3E}">
        <p14:creationId xmlns:p14="http://schemas.microsoft.com/office/powerpoint/2010/main" val="2648253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a:extLst>
              <a:ext uri="{FF2B5EF4-FFF2-40B4-BE49-F238E27FC236}">
                <a16:creationId xmlns:a16="http://schemas.microsoft.com/office/drawing/2014/main" id="{8E67C79D-B63C-CE47-BF4C-F8F4B8669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33D4FF3-602B-374D-825C-152295DCD4F7}" type="slidenum">
              <a:rPr lang="en-US" altLang="en-US" sz="1200"/>
              <a:pPr/>
              <a:t>122</a:t>
            </a:fld>
            <a:endParaRPr lang="en-US" altLang="en-US" sz="1200"/>
          </a:p>
        </p:txBody>
      </p:sp>
      <p:sp>
        <p:nvSpPr>
          <p:cNvPr id="388098" name="Rectangle 2">
            <a:extLst>
              <a:ext uri="{FF2B5EF4-FFF2-40B4-BE49-F238E27FC236}">
                <a16:creationId xmlns:a16="http://schemas.microsoft.com/office/drawing/2014/main" id="{A0E0DE50-AFEA-784A-B8E0-E579336A53C3}"/>
              </a:ext>
            </a:extLst>
          </p:cNvPr>
          <p:cNvSpPr>
            <a:spLocks noGrp="1" noRot="1" noChangeAspect="1" noChangeArrowheads="1" noTextEdit="1"/>
          </p:cNvSpPr>
          <p:nvPr>
            <p:ph type="sldImg"/>
          </p:nvPr>
        </p:nvSpPr>
        <p:spPr>
          <a:solidFill>
            <a:srgbClr val="FFFFFF"/>
          </a:solidFill>
          <a:ln/>
        </p:spPr>
      </p:sp>
      <p:sp>
        <p:nvSpPr>
          <p:cNvPr id="388099" name="Rectangle 3">
            <a:extLst>
              <a:ext uri="{FF2B5EF4-FFF2-40B4-BE49-F238E27FC236}">
                <a16:creationId xmlns:a16="http://schemas.microsoft.com/office/drawing/2014/main" id="{4728853D-B101-F644-BA1C-9C91FA63B08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1434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Sarah’s osteoporosis scan results came back, she was shocked. Osteoporosis? Immediately she came to see me. There is always the risk of multiple fractures with osteoporosis, the bones can be painful and you’re always afraid you’re going to fall down and break something. We worked up a program for Sarah based on the principles in this upcoming presentation, “Osteoporosis: Nothing to Crack Up About” Over the next year Sarah practiced these principles faithfully. At her next scan, her bone density had picked dramatically. Don’t miss this presentation, apply its well-researched advice, and feel confident about the strength of your bones.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 Sarah (</a:t>
            </a:r>
            <a:r>
              <a:rPr lang="en-US" dirty="0" err="1"/>
              <a:t>skau</a:t>
            </a:r>
            <a:r>
              <a:rPr lang="en-US" dirty="0"/>
              <a:t>) </a:t>
            </a:r>
          </a:p>
          <a:p>
            <a:endParaRPr lang="en-US" dirty="0"/>
          </a:p>
          <a:p>
            <a:endParaRPr lang="en-US" dirty="0"/>
          </a:p>
          <a:p>
            <a:r>
              <a:rPr lang="en-US" dirty="0"/>
              <a:t>Story</a:t>
            </a:r>
          </a:p>
          <a:p>
            <a:endParaRPr lang="en-US" dirty="0"/>
          </a:p>
          <a:p>
            <a:r>
              <a:rPr lang="en-US" dirty="0"/>
              <a:t>Benefit/problem solved</a:t>
            </a:r>
          </a:p>
          <a:p>
            <a:r>
              <a:rPr lang="en-US" dirty="0"/>
              <a:t>     multiplying fractures</a:t>
            </a:r>
          </a:p>
          <a:p>
            <a:r>
              <a:rPr lang="en-US" dirty="0"/>
              <a:t>     Painful bones</a:t>
            </a:r>
          </a:p>
          <a:p>
            <a:r>
              <a:rPr lang="en-US" dirty="0"/>
              <a:t>     Fear of falling</a:t>
            </a:r>
          </a:p>
          <a:p>
            <a:r>
              <a:rPr lang="en-US" dirty="0"/>
              <a:t>Bullet points</a:t>
            </a:r>
          </a:p>
          <a:p>
            <a:r>
              <a:rPr lang="en-US" dirty="0"/>
              <a:t>     Choosing the right foods</a:t>
            </a:r>
          </a:p>
          <a:p>
            <a:r>
              <a:rPr lang="en-US" dirty="0"/>
              <a:t>     Making the sun your friend</a:t>
            </a:r>
          </a:p>
          <a:p>
            <a:r>
              <a:rPr lang="en-US" dirty="0"/>
              <a:t>Inspire </a:t>
            </a:r>
          </a:p>
          <a:p>
            <a:r>
              <a:rPr lang="en-US" dirty="0"/>
              <a:t>     ^3% one year</a:t>
            </a:r>
          </a:p>
          <a:p>
            <a:r>
              <a:rPr lang="en-US" dirty="0"/>
              <a:t>Call to action</a:t>
            </a:r>
          </a:p>
          <a:p>
            <a:r>
              <a:rPr lang="en-US" dirty="0"/>
              <a:t>     Take in his presentation, apply its well researched advice and cease</a:t>
            </a:r>
          </a:p>
          <a:p>
            <a:endParaRPr lang="en-US" dirty="0"/>
          </a:p>
          <a:p>
            <a:endParaRPr lang="en-US" dirty="0"/>
          </a:p>
          <a:p>
            <a:r>
              <a:rPr lang="en-US" dirty="0"/>
              <a:t> worrying yourself sick over osteoporosis.</a:t>
            </a:r>
          </a:p>
        </p:txBody>
      </p:sp>
      <p:sp>
        <p:nvSpPr>
          <p:cNvPr id="4" name="Slide Number Placeholder 3"/>
          <p:cNvSpPr>
            <a:spLocks noGrp="1"/>
          </p:cNvSpPr>
          <p:nvPr>
            <p:ph type="sldNum" sz="quarter" idx="5"/>
          </p:nvPr>
        </p:nvSpPr>
        <p:spPr/>
        <p:txBody>
          <a:bodyPr/>
          <a:lstStyle/>
          <a:p>
            <a:fld id="{EE5F7F4E-540B-E94E-B3B5-8C6CA779D407}" type="slidenum">
              <a:rPr lang="en-US" smtClean="0"/>
              <a:t>130</a:t>
            </a:fld>
            <a:endParaRPr lang="en-US"/>
          </a:p>
        </p:txBody>
      </p:sp>
    </p:spTree>
    <p:extLst>
      <p:ext uri="{BB962C8B-B14F-4D97-AF65-F5344CB8AC3E}">
        <p14:creationId xmlns:p14="http://schemas.microsoft.com/office/powerpoint/2010/main" val="75463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84727BF2-3D5C-AA4A-BF32-E2433CC724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E89B8-FB3E-FF49-ABEA-FEC47513EBBC}" type="slidenum">
              <a:rPr lang="en-US" altLang="en-US" sz="1200"/>
              <a:pPr/>
              <a:t>3</a:t>
            </a:fld>
            <a:endParaRPr lang="en-US" altLang="en-US" sz="1200"/>
          </a:p>
        </p:txBody>
      </p:sp>
      <p:sp>
        <p:nvSpPr>
          <p:cNvPr id="70658" name="Rectangle 2">
            <a:extLst>
              <a:ext uri="{FF2B5EF4-FFF2-40B4-BE49-F238E27FC236}">
                <a16:creationId xmlns:a16="http://schemas.microsoft.com/office/drawing/2014/main" id="{921D03AA-75E2-3645-A957-B6F8188C9E35}"/>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A5FD616B-7847-0A41-B2A8-DCA3FEE8EA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Sarafrazi</a:t>
            </a:r>
            <a:r>
              <a:rPr lang="en-US" altLang="en-US" dirty="0">
                <a:latin typeface="Times New Roman" panose="02020603050405020304" pitchFamily="18" charset="0"/>
                <a:ea typeface="ＭＳ Ｐゴシック" panose="020B0600070205080204" pitchFamily="34" charset="-128"/>
              </a:rPr>
              <a:t> N, </a:t>
            </a:r>
            <a:r>
              <a:rPr lang="en-US" altLang="en-US" dirty="0" err="1">
                <a:latin typeface="Times New Roman" panose="02020603050405020304" pitchFamily="18" charset="0"/>
                <a:ea typeface="ＭＳ Ｐゴシック" panose="020B0600070205080204" pitchFamily="34" charset="-128"/>
              </a:rPr>
              <a:t>Wambogo</a:t>
            </a:r>
            <a:r>
              <a:rPr lang="en-US" altLang="en-US" dirty="0">
                <a:latin typeface="Times New Roman" panose="02020603050405020304" pitchFamily="18" charset="0"/>
                <a:ea typeface="ＭＳ Ｐゴシック" panose="020B0600070205080204" pitchFamily="34" charset="-128"/>
              </a:rPr>
              <a:t> EA, Shepherd JA. Osteoporosis or Low Bone Mass in Older Adults: United States, 2017- 2018. NCHS Data Brief. 2021 Mar;(405):1-8.</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St. Joseph's Mercy Health Center, 1635 Higdon Ferry Rd., Suite H, Hot Springs, AR 71913, USA. </a:t>
            </a:r>
            <a:r>
              <a:rPr lang="en-US" altLang="en-US" dirty="0" err="1">
                <a:latin typeface="Times New Roman" panose="02020603050405020304" pitchFamily="18" charset="0"/>
                <a:ea typeface="ＭＳ Ｐゴシック" panose="020B0600070205080204" pitchFamily="34" charset="-128"/>
              </a:rPr>
              <a:t>kamel@pol.net</a:t>
            </a:r>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Abstract</a:t>
            </a:r>
          </a:p>
          <a:p>
            <a:pPr eaLnBrk="1" hangingPunct="1"/>
            <a:r>
              <a:rPr lang="en-US" altLang="en-US" dirty="0">
                <a:latin typeface="Times New Roman" panose="02020603050405020304" pitchFamily="18" charset="0"/>
                <a:ea typeface="ＭＳ Ｐゴシック" panose="020B0600070205080204" pitchFamily="34" charset="-128"/>
              </a:rPr>
              <a:t>OBJECTIVE: To describe the etiology, diagnosis, and nonprescription interventions for the prevention and treatment of postmenopausal osteoporosis.</a:t>
            </a:r>
          </a:p>
          <a:p>
            <a:pPr eaLnBrk="1" hangingPunct="1"/>
            <a:r>
              <a:rPr lang="en-US" altLang="en-US" dirty="0">
                <a:latin typeface="Times New Roman" panose="02020603050405020304" pitchFamily="18" charset="0"/>
                <a:ea typeface="ＭＳ Ｐゴシック" panose="020B0600070205080204" pitchFamily="34" charset="-128"/>
              </a:rPr>
              <a:t>BACKGROUND: Osteoporosis affects more than 20 million individuals in North America and is responsible for more than 1.5 million fractures in the United States. About 50% of white women in the United States will have an osteoporotic fracture during their lifetime.</a:t>
            </a:r>
          </a:p>
          <a:p>
            <a:pPr eaLnBrk="1" hangingPunct="1"/>
            <a:r>
              <a:rPr lang="en-US" altLang="en-US" dirty="0">
                <a:latin typeface="Times New Roman" panose="02020603050405020304" pitchFamily="18" charset="0"/>
                <a:ea typeface="ＭＳ Ｐゴシック" panose="020B0600070205080204" pitchFamily="34" charset="-128"/>
              </a:rPr>
              <a:t>SUMMARY: Postmenopausal osteoporosis is the result of estrogen deficiency, which results in up-regulation of several cytokines and excessive bone resorption. Various bone mineral density (BMD) testing methods are available, but the World Health Organization based the diagnosis of postmenopausal osteoporosis on the presence of a BMD T-score that is 2.5 standard deviations or greater below the mean for young women as assessed by dual-energy X-ray absorptiometry (</a:t>
            </a:r>
            <a:r>
              <a:rPr lang="en-US" altLang="en-US" dirty="0" err="1">
                <a:latin typeface="Times New Roman" panose="02020603050405020304" pitchFamily="18" charset="0"/>
                <a:ea typeface="ＭＳ Ｐゴシック" panose="020B0600070205080204" pitchFamily="34" charset="-128"/>
              </a:rPr>
              <a:t>DXA</a:t>
            </a:r>
            <a:r>
              <a:rPr lang="en-US" altLang="en-US" dirty="0">
                <a:latin typeface="Times New Roman" panose="02020603050405020304" pitchFamily="18" charset="0"/>
                <a:ea typeface="ＭＳ Ｐゴシック" panose="020B0600070205080204" pitchFamily="34" charset="-128"/>
              </a:rPr>
              <a:t>) at the hip, spine, and mid-radius. Ensuring adequate calcium and vitamin D intake is the cornerstone of any regimen aimed at preventing or treating postmenopausal osteoporosis. Other nonpharmacologic measures address modifiable risk factors for the disease and include exercise, smoking cessation, reducing consumption of caffeine and alcohol, and avoiding medications known to decrease bone mass.</a:t>
            </a:r>
          </a:p>
          <a:p>
            <a:pPr eaLnBrk="1" hangingPunct="1"/>
            <a:r>
              <a:rPr lang="en-US" altLang="en-US" dirty="0">
                <a:latin typeface="Times New Roman" panose="02020603050405020304" pitchFamily="18" charset="0"/>
                <a:ea typeface="ＭＳ Ｐゴシック" panose="020B0600070205080204" pitchFamily="34" charset="-128"/>
              </a:rPr>
              <a:t>CONCLUSIONS: Postmenopausal osteoporosis is the result of estrogen deficiency and excessive bone resorption. Ensuring intake combined with lifestyle changes to address modifiable risk factors for the disease may help in the prevention and treatment of this condition.</a:t>
            </a:r>
          </a:p>
          <a:p>
            <a:pPr eaLnBrk="1" hangingPunct="1"/>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17269852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4294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INTRO: Hi, I’m Dr. John Clark, I specialize in Lifestyle medicine.</a:t>
            </a:r>
            <a:r>
              <a:rPr lang="en-AU" sz="1200" b="1" kern="1200" dirty="0">
                <a:solidFill>
                  <a:schemeClr val="tx1"/>
                </a:solidFill>
                <a:effectLst/>
                <a:latin typeface="Calibri" charset="0"/>
                <a:ea typeface="ＭＳ Ｐゴシック" charset="-128"/>
                <a:cs typeface="ＭＳ Ｐゴシック" charset="-128"/>
              </a:rPr>
              <a:t> Lifestyle medicine maximizes your health above the probability of disease.</a:t>
            </a:r>
          </a:p>
          <a:p>
            <a:r>
              <a:rPr lang="en-US" dirty="0"/>
              <a:t>I have now spent over 14 years now researching and teaching people how to overcome high blood pressure and other lifestyle diseases. </a:t>
            </a:r>
          </a:p>
        </p:txBody>
      </p:sp>
      <p:sp>
        <p:nvSpPr>
          <p:cNvPr id="4" name="Slide Number Placeholder 3"/>
          <p:cNvSpPr>
            <a:spLocks noGrp="1"/>
          </p:cNvSpPr>
          <p:nvPr>
            <p:ph type="sldNum" sz="quarter" idx="5"/>
          </p:nvPr>
        </p:nvSpPr>
        <p:spPr/>
        <p:txBody>
          <a:bodyPr/>
          <a:lstStyle/>
          <a:p>
            <a:fld id="{E16A3677-903B-A549-8AC3-6CD1A023B8F5}" type="slidenum">
              <a:rPr lang="en-US" altLang="en-US" smtClean="0"/>
              <a:pPr/>
              <a:t>4</a:t>
            </a:fld>
            <a:endParaRPr lang="en-US" altLang="en-US" dirty="0"/>
          </a:p>
        </p:txBody>
      </p:sp>
    </p:spTree>
    <p:extLst>
      <p:ext uri="{BB962C8B-B14F-4D97-AF65-F5344CB8AC3E}">
        <p14:creationId xmlns:p14="http://schemas.microsoft.com/office/powerpoint/2010/main" val="56874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097CF956-FEA4-024E-B3A5-6121918B3D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8A83C5-997D-0D4B-834F-14F7723C6872}" type="slidenum">
              <a:rPr lang="en-US" altLang="en-US" sz="1200"/>
              <a:pPr/>
              <a:t>10</a:t>
            </a:fld>
            <a:endParaRPr lang="en-US" altLang="en-US" sz="1200"/>
          </a:p>
        </p:txBody>
      </p:sp>
      <p:sp>
        <p:nvSpPr>
          <p:cNvPr id="80899" name="Rectangle 2">
            <a:extLst>
              <a:ext uri="{FF2B5EF4-FFF2-40B4-BE49-F238E27FC236}">
                <a16:creationId xmlns:a16="http://schemas.microsoft.com/office/drawing/2014/main" id="{670BFC2B-3246-BF4C-A13D-D79283706D6C}"/>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6CB696E8-4CC4-6045-B5A9-0C3EA65703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69251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AB0990BA-96F7-C843-80E7-F3915E22D2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D33344-2B9E-7042-8549-3AB84E1A8E3B}" type="slidenum">
              <a:rPr lang="en-US" altLang="en-US" sz="1200"/>
              <a:pPr/>
              <a:t>15</a:t>
            </a:fld>
            <a:endParaRPr lang="en-US" altLang="en-US" sz="1200"/>
          </a:p>
        </p:txBody>
      </p:sp>
      <p:sp>
        <p:nvSpPr>
          <p:cNvPr id="91138" name="Rectangle 2">
            <a:extLst>
              <a:ext uri="{FF2B5EF4-FFF2-40B4-BE49-F238E27FC236}">
                <a16:creationId xmlns:a16="http://schemas.microsoft.com/office/drawing/2014/main" id="{F99C9FBA-4EF6-2D4A-AC2A-9D1C0820EA4A}"/>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82C2FD3C-664F-AC44-9478-9E4589A1F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31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6D1BC0E-D033-5147-B713-4A6678835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EB3ED0-CE3D-5240-B600-C9BCDE1D082D}" type="slidenum">
              <a:rPr lang="en-US" altLang="en-US" sz="1200"/>
              <a:pPr/>
              <a:t>17</a:t>
            </a:fld>
            <a:endParaRPr lang="en-US" altLang="en-US" sz="1200"/>
          </a:p>
        </p:txBody>
      </p:sp>
      <p:sp>
        <p:nvSpPr>
          <p:cNvPr id="65539" name="Rectangle 2">
            <a:extLst>
              <a:ext uri="{FF2B5EF4-FFF2-40B4-BE49-F238E27FC236}">
                <a16:creationId xmlns:a16="http://schemas.microsoft.com/office/drawing/2014/main" id="{90C715DF-7615-4144-A9EA-4C43600AEB59}"/>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4A01CA15-F031-DC40-B79A-5242E4428C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Calcif Tissue Int. 1998 Sep;63(3):190-6.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Bone mineral density is a predictor of survival.Johansson C, Black D, Johnell O, Oden A, Mellstrom D.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Department of Geriatric Medicine, Vasa Hospital, University of Goteborg, S-411 33 Goteborg, Sweden.</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The purpose of this study was to examine the relationship between bone mineral density (BMD) and survival in both sexes and to compare BMD with other established risk factors such as blood pressure and cholesterol. A population-based prospective study of 1924 individuals (850 men, 1074 women) was performed in Goteborg from 1980 to 1983. Measurements of BMD were obtained in 1468 (76%) of the participants (653 men, 815 women). This selection of individuals generated 10,965 person years, and death was registered for 289 men and 197 women in the 7-year period (2661 days) after bone mineral measurement. Later information on date of death was obtained from the official population register. This information covers 7 years from the time of survey of the last examined participant (in Dec. 1983). At the beginning of the study, BMD was measured in the calcaneus by dual photon absorptiometry (DPA), and blood pressure, serum cholesterol, serum triglycerides, and body mass index (BMI) were also recorded. The study was coordinated with the National Register of Causes of Death and the National Cancer Register. A modified version of the Cox proportional hazards model was used to calculate and determine the age-adjusted relations between nontrauma mortality and BMD. When the various quartiles of BMD were compared prospectively from 70, 75, and 79 years of age with survival figures during the 2661-day follow-up period, the first and the second quartiles with the lowest BMD at entry showed the lowest survival rate in both men (P = 0.01) and women (P = 0.01). A decrease of 1 SD of BMD in a univariate analysis was associated with a 1.39-fold increase in mortality in both men (95% confidence interval 1.25-1.56, P &lt; 0.001) and women (95% confidence interval 1.22-1.58, P &lt; 0.001), and a multivariate analysis demonstrated a relative risk of 1.23 (95% confidence interval 1.10-1.41, P &lt; 0.001) in men and 1.19 (95% confidence interval 1.02 to 1.39, P = 0.019) in women. All relations were adjusted for sex, age, and follow-up. This study indicates that BMD is a predictor of survival, especially for subjects over 70. Bone mineral density was found to be a better predictor of death than blood pressure and cholesterol. This study indicates that, after adjustments have been made for diseases, low bone mass is an independent predictor of mortality and might be a marker of general health or functional aging. Its measurement might therefore be a valuable tool in general health investigations.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9701621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Bone mineral density at the hip predicts mortality in elderly men.</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Osteoporos Int. 2001;12(4):259-65. Related Articles, Links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Trivedi DP, Khaw KT.</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Clinical Gerontology Unit, University of Cambridge, UK. dpt21@medschl.cam.ac.uk</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Low bone density as assessed by calcaneal ultrasound has been associated with mortality in elderly men and women. We examined the relationship between bone density measured at the hip and all cause and cardiovascular mortality in elderly men. Men aged 65-76 years from the general community were recruited from general practices in Cambridge between 1991 and 1995. At baseline survey, data collection included health questionnaires, measures of anthropometry and cardiovascular risk factors, as well as bone mineral density (BMD) measured using dual energy X-ray absorptiometry. All men have been followed up for vital status up to December 1999. BMD was significantly inversely related to mortality from all causes and cardiovascular disease, with decreasing rates with increasing bone density quartile, and an approximate halving of risk between the bottom and top quartile (p &lt; 0.002, test for trend all causes and p &lt; 0.025, test for trend for cardiovascular deaths). In multivariate analyses using the Cox proportional hazards model, an increase of 1 standard deviation (0.144 g/cm2) in total hip bone density was significantly associated with an age-adjusted 0.77 relative risk (95% CI 0.66-0.91) for all-cause mortality and 0.76 relative risk (95% CI 0.62-0.93) for cardiovascular disease mortality. The association remained significant after adjusting for age, body mass index, cigarette smoking status, serum cholesterol, systolic blood pressure, past history of heart attack, stroke or cancer and other lifestyle factors which included use of alcohol, physical activity and general health status. Low bone density at the hip is thus a strong and independent predictor of all-cause and cardiovascular mortality in older men.</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Multicenter Study</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11420774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25229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6BE8ECF3-7103-7F44-8694-B955439949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6F3512-9BDE-DF4A-B74A-DCBEA2F0ECD7}" type="slidenum">
              <a:rPr lang="en-US" altLang="en-US" sz="1200"/>
              <a:pPr/>
              <a:t>38</a:t>
            </a:fld>
            <a:endParaRPr lang="en-US" altLang="en-US" sz="1200"/>
          </a:p>
        </p:txBody>
      </p:sp>
      <p:sp>
        <p:nvSpPr>
          <p:cNvPr id="81923" name="Rectangle 2">
            <a:extLst>
              <a:ext uri="{FF2B5EF4-FFF2-40B4-BE49-F238E27FC236}">
                <a16:creationId xmlns:a16="http://schemas.microsoft.com/office/drawing/2014/main" id="{D0D9FE41-77B6-3F45-8491-B0EE0C663760}"/>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791AE19B-18A8-8B4C-BCAD-95A36605D5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Ann Med. 2005;37(4):278-85.	Related Articles, Links</a:t>
            </a:r>
          </a:p>
          <a:p>
            <a:pPr eaLnBrk="1" hangingPunct="1"/>
            <a:r>
              <a:rPr lang="en-US" altLang="en-US">
                <a:latin typeface="Times New Roman" panose="02020603050405020304" pitchFamily="18" charset="0"/>
                <a:ea typeface="ＭＳ Ｐゴシック" panose="020B0600070205080204" pitchFamily="34" charset="-128"/>
              </a:rPr>
              <a:t> The role of vitamin D in the prevention of osteoporosis.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Comment in:</a:t>
            </a:r>
          </a:p>
          <a:p>
            <a:pPr eaLnBrk="1" hangingPunct="1"/>
            <a:r>
              <a:rPr lang="en-US" altLang="en-US">
                <a:latin typeface="Times New Roman" panose="02020603050405020304" pitchFamily="18" charset="0"/>
                <a:ea typeface="ＭＳ Ｐゴシック" panose="020B0600070205080204" pitchFamily="34" charset="-128"/>
              </a:rPr>
              <a:t>Ann Med. 2005;37(4):276-7.</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Vieth R.</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Department of Nutritional Sciences, Laboratory Medicine and Pathology, University of Toronto, Ontario, Canada. rvieth@mtsinai.on.ca</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need for vitamin D to prevent rickets was the drive for selection of lighter skin color in temperate climates. Anthropologists also know that as human populations developed more sedentary lifestyles, this coincided with a decline in bone quantity, quality, and fracture resistance. Since osteoporosis occurs after the reproductive years, there is no way that natural selection could have adapted our biology to prevent it. However, osteoporosis can be largely prevented by optimizing physical activity, and the vitamin D-related factors of environment, and nutrition. The role of vitamin D3 in osteoporosis is conclusively established from a very simple meta-analysis of the four randomized, placebo-controlled clinical trials into the effect of 20 microg (800 IU) per day. These have all demonstrated that this dose prevents approximately 30% of hip or non-vertebral fractures compared to placebo, in adults older than 65 years. Intakes less than this have never been found effective. The lowest average serum 25-hydroxyvitamin D concentration in any study demonstrating fracture reduction was 74 nmol/L. Thus, 25-hydroxyvitamin D levels in older adults should exceed this amount. The role of vitamin D supplementation is to provide humans with the nutrient in an amount closer to our species' biological norm. This amount of vitamin D results in the optimal function of many aspects of health, including balance and muscle strength that lessen the risk of fracture beyond what is possible via the quality and quantity of bone itself.</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Publication Types:</a:t>
            </a:r>
          </a:p>
          <a:p>
            <a:pPr eaLnBrk="1" hangingPunct="1"/>
            <a:r>
              <a:rPr lang="en-US" altLang="en-US">
                <a:latin typeface="Times New Roman" panose="02020603050405020304" pitchFamily="18" charset="0"/>
                <a:ea typeface="ＭＳ Ｐゴシック" panose="020B0600070205080204" pitchFamily="34" charset="-128"/>
              </a:rPr>
              <a:t>Review</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PMID: 16019727 [PubMed - indexed for MEDLINE]</a:t>
            </a:r>
          </a:p>
          <a:p>
            <a:pPr eaLnBrk="1" hangingPunct="1"/>
            <a:r>
              <a:rPr lang="en-US" altLang="en-US">
                <a:latin typeface="Times New Roman" panose="02020603050405020304" pitchFamily="18" charset="0"/>
                <a:ea typeface="ＭＳ Ｐゴシック" panose="020B0600070205080204" pitchFamily="34" charset="-128"/>
              </a:rPr>
              <a:t>Br J Biomed Sci. 1994 Sep;51(3):228-40.	Related Articles, Links</a:t>
            </a:r>
          </a:p>
          <a:p>
            <a:pPr eaLnBrk="1" hangingPunct="1"/>
            <a:r>
              <a:rPr lang="en-US" altLang="en-US">
                <a:latin typeface="Times New Roman" panose="02020603050405020304" pitchFamily="18" charset="0"/>
                <a:ea typeface="ＭＳ Ｐゴシック" panose="020B0600070205080204" pitchFamily="34" charset="-128"/>
              </a:rPr>
              <a:t>The role of nutrition in osteoporosis.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Bunker VW.</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School of Pharmacy and Biomedical Sciences, University of Portsmouth, England, UK.</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Osteoporosis-related bone fractures are a significant cause of mortality and morbidity, with women being particularly affected. Osteoporosis is a condition of bone fragility resulting from micro-architectural deterioration and decreased bone mass; adult bone mass depends upon the peak attained and the rate of subsequent loss; each depends on the interaction of genetic, hormonal, environmental and nutritional factors. An adequate supply of calcium is essential to attain maximum bone mass, and adult intakes below about 500 mg/day may predispose to low bone mass. Supplementation with calcium may conserve bone at some skeletal sites, but whether this translates into reduced fracture rates is not clear. Chronically low intakes of vitamin D--and possibly magnesium, boron, fluoride and vitamins K, B12, B6 and folic acid (particularly if co-existing)--may pre-dispose to osteoporosis. Similarly, chronically high intakes of protein, sodium chloride, alcohol and caffeine may also adversely affect bone health. The typical Western diet (high in protein, salt and refined, processed foods) combined with an increasing sedentary lifestyle may contribute to the increasing incidence of osteoporosis in the elderly.</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Publication Types:</a:t>
            </a:r>
          </a:p>
          <a:p>
            <a:pPr eaLnBrk="1" hangingPunct="1"/>
            <a:r>
              <a:rPr lang="en-US" altLang="en-US">
                <a:latin typeface="Times New Roman" panose="02020603050405020304" pitchFamily="18" charset="0"/>
                <a:ea typeface="ＭＳ Ｐゴシック" panose="020B0600070205080204" pitchFamily="34" charset="-128"/>
              </a:rPr>
              <a:t>Review</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PMID: 7881322 [PubMed - indexed for MEDLINE]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J Trace Elem Med Biol. 2002;16(3):149-54.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Meat diets and fragile bones: inferences about osteoporosis.</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Klevay LM, Wildman RE.</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USDA, ARS, Grand Forks Human Nutrition Research Center, ND 58202-9034, USA. lklevay@gfhnrc.ars.usda.gov</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Because women supplemented with copper have improved bone density and femurs of rats deficient in copper have decreased mechanical strength, the hypothesis that mice fed meat would have fragile bones was tested. Mice fed sirloin are hypercholesterolemic in comparison to mice fed meat and beef liver because of a relative deficiency of copper compared to zinc. Male, albino, Swiss mice were fed trimmed sirloin or sirloin supplemented with beef liver (3/1 by weight). After 62 days, when hypercholesterolemia was detected, mice were killed and femurs were removed, cleaned and dried. Breaking strength was measured carefully at room temperature. The meat diet produced femurs 23% weaker (8.8 +/- 0.70 N/mg.100 vs 11.4 +/- 0.92, mean +/- SE, p &lt; 0.04) in comparison to meat plus liver. Calcium, copper and phosphorus concentrations were unaffected but zinc was mildly elevated in the weak bones (426 +/- 17.5 pg/g vs 355 +/- 9.23, p &lt; 0.002). These elements generally are unaltered in osteoporotic bones. Because copper deficiency produces osteoporosis in animals and people and because the Western diet often is low in copper, further tests of the hypothesis that diets low in copper contribute to osteoporosis are warranted.</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Research Support, Non-U.S. Gov't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Research Support, U.S. Gov't, Non-P.H.S.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a:latin typeface="Arial" panose="020B0604020202020204" pitchFamily="34" charset="0"/>
                <a:ea typeface="ＭＳ Ｐゴシック" panose="020B0600070205080204" pitchFamily="34" charset="-128"/>
                <a:cs typeface="Times New Roman" panose="02020603050405020304" pitchFamily="18" charset="0"/>
              </a:rPr>
              <a:t>PMID: 12437150 [PubMed - indexed for MEDLINE]</a:t>
            </a:r>
          </a:p>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6930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sng" strike="noStrike" kern="1200" dirty="0">
                <a:solidFill>
                  <a:schemeClr val="tx1"/>
                </a:solidFill>
                <a:effectLst/>
                <a:latin typeface="+mn-lt"/>
                <a:ea typeface="+mn-ea"/>
                <a:cs typeface="+mn-cs"/>
                <a:hlinkClick r:id="rId3" tooltip="International journal of molecular sciences."/>
              </a:rPr>
              <a:t>Int J Mol Sci.</a:t>
            </a:r>
            <a:r>
              <a:rPr lang="en-AU" sz="1200" b="0" i="0" u="none" strike="noStrike" kern="1200" dirty="0">
                <a:solidFill>
                  <a:schemeClr val="tx1"/>
                </a:solidFill>
                <a:effectLst/>
                <a:latin typeface="+mn-lt"/>
                <a:ea typeface="+mn-ea"/>
                <a:cs typeface="+mn-cs"/>
              </a:rPr>
              <a:t> 2013 May 10;14(5):10063-74.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10.3390/ijms140510063.</a:t>
            </a:r>
          </a:p>
          <a:p>
            <a:r>
              <a:rPr lang="en-AU" sz="1200" b="1" i="0" u="none" strike="noStrike" kern="1200" dirty="0">
                <a:solidFill>
                  <a:schemeClr val="tx1"/>
                </a:solidFill>
                <a:effectLst/>
                <a:latin typeface="+mn-lt"/>
                <a:ea typeface="+mn-ea"/>
                <a:cs typeface="+mn-cs"/>
              </a:rPr>
              <a:t>Melatonin effects on hard tissues: bone and tooth.</a:t>
            </a:r>
          </a:p>
          <a:p>
            <a:r>
              <a:rPr lang="en-AU" sz="1200" b="0" i="0" u="sng" strike="noStrike" kern="1200" dirty="0">
                <a:solidFill>
                  <a:schemeClr val="tx1"/>
                </a:solidFill>
                <a:effectLst/>
                <a:latin typeface="+mn-lt"/>
                <a:ea typeface="+mn-ea"/>
                <a:cs typeface="+mn-cs"/>
                <a:hlinkClick r:id="rId4"/>
              </a:rPr>
              <a:t>Liu J</a:t>
            </a:r>
            <a:r>
              <a:rPr lang="en-AU" sz="1200" b="0" i="0" u="none" strike="noStrike" kern="1200" baseline="30000" dirty="0">
                <a:solidFill>
                  <a:schemeClr val="tx1"/>
                </a:solidFill>
                <a:effectLst/>
                <a:latin typeface="+mn-lt"/>
                <a:ea typeface="+mn-ea"/>
                <a:cs typeface="+mn-cs"/>
              </a:rPr>
              <a:t>1</a:t>
            </a:r>
            <a:r>
              <a:rPr lang="en-AU" sz="1200" b="0" i="0" u="none" strike="noStrike" kern="1200" dirty="0">
                <a:solidFill>
                  <a:schemeClr val="tx1"/>
                </a:solidFill>
                <a:effectLst/>
                <a:latin typeface="+mn-lt"/>
                <a:ea typeface="+mn-ea"/>
                <a:cs typeface="+mn-cs"/>
              </a:rPr>
              <a:t>, </a:t>
            </a:r>
            <a:r>
              <a:rPr lang="en-AU" sz="1200" b="0" i="0" u="sng" strike="noStrike" kern="1200" dirty="0">
                <a:solidFill>
                  <a:schemeClr val="tx1"/>
                </a:solidFill>
                <a:effectLst/>
                <a:latin typeface="+mn-lt"/>
                <a:ea typeface="+mn-ea"/>
                <a:cs typeface="+mn-cs"/>
                <a:hlinkClick r:id="rId5"/>
              </a:rPr>
              <a:t>Huang F</a:t>
            </a:r>
            <a:r>
              <a:rPr lang="en-AU" sz="1200" b="0" i="0" u="none" strike="noStrike" kern="1200" dirty="0">
                <a:solidFill>
                  <a:schemeClr val="tx1"/>
                </a:solidFill>
                <a:effectLst/>
                <a:latin typeface="+mn-lt"/>
                <a:ea typeface="+mn-ea"/>
                <a:cs typeface="+mn-cs"/>
              </a:rPr>
              <a:t>, </a:t>
            </a:r>
            <a:r>
              <a:rPr lang="en-AU" sz="1200" b="0" i="0" u="sng" strike="noStrike" kern="1200" dirty="0">
                <a:solidFill>
                  <a:schemeClr val="tx1"/>
                </a:solidFill>
                <a:effectLst/>
                <a:latin typeface="+mn-lt"/>
                <a:ea typeface="+mn-ea"/>
                <a:cs typeface="+mn-cs"/>
                <a:hlinkClick r:id="rId6"/>
              </a:rPr>
              <a:t>He HW</a:t>
            </a:r>
            <a:r>
              <a:rPr lang="en-AU" sz="1200" b="0" i="0" u="none" strike="noStrike" kern="1200" dirty="0">
                <a:solidFill>
                  <a:schemeClr val="tx1"/>
                </a:solidFill>
                <a:effectLst/>
                <a:latin typeface="+mn-lt"/>
                <a:ea typeface="+mn-ea"/>
                <a:cs typeface="+mn-cs"/>
              </a:rPr>
              <a:t>.</a:t>
            </a:r>
          </a:p>
          <a:p>
            <a:r>
              <a:rPr lang="en-AU" sz="1200" b="1" i="0" u="none" strike="noStrike" kern="1200" dirty="0">
                <a:solidFill>
                  <a:schemeClr val="tx1"/>
                </a:solidFill>
                <a:effectLst/>
                <a:latin typeface="+mn-lt"/>
                <a:ea typeface="+mn-ea"/>
                <a:cs typeface="+mn-cs"/>
                <a:hlinkClick r:id="rId3" tooltip="Open/close author information list"/>
              </a:rPr>
              <a:t>Author information</a:t>
            </a:r>
            <a:endParaRPr lang="en-AU" sz="1200" b="1" i="0" u="none" strike="noStrike" kern="1200" dirty="0">
              <a:solidFill>
                <a:schemeClr val="tx1"/>
              </a:solidFill>
              <a:effectLst/>
              <a:latin typeface="+mn-lt"/>
              <a:ea typeface="+mn-ea"/>
              <a:cs typeface="+mn-cs"/>
            </a:endParaRPr>
          </a:p>
          <a:p>
            <a:r>
              <a:rPr lang="en-AU" sz="1200" b="0" i="0" u="none" strike="noStrike" kern="1200" dirty="0">
                <a:solidFill>
                  <a:schemeClr val="tx1"/>
                </a:solidFill>
                <a:effectLst/>
                <a:latin typeface="+mn-lt"/>
                <a:ea typeface="+mn-ea"/>
                <a:cs typeface="+mn-cs"/>
              </a:rPr>
              <a:t>1Guanghua School of Stomatology, Hospital of Stomatology, Sun </a:t>
            </a:r>
            <a:r>
              <a:rPr lang="en-AU" sz="1200" b="0" i="0" u="none" strike="noStrike" kern="1200" dirty="0" err="1">
                <a:solidFill>
                  <a:schemeClr val="tx1"/>
                </a:solidFill>
                <a:effectLst/>
                <a:latin typeface="+mn-lt"/>
                <a:ea typeface="+mn-ea"/>
                <a:cs typeface="+mn-cs"/>
              </a:rPr>
              <a:t>Yat-sen</a:t>
            </a:r>
            <a:r>
              <a:rPr lang="en-AU" sz="1200" b="0" i="0" u="none" strike="noStrike" kern="1200" dirty="0">
                <a:solidFill>
                  <a:schemeClr val="tx1"/>
                </a:solidFill>
                <a:effectLst/>
                <a:latin typeface="+mn-lt"/>
                <a:ea typeface="+mn-ea"/>
                <a:cs typeface="+mn-cs"/>
              </a:rPr>
              <a:t> University, Guangzhou 510055, China. </a:t>
            </a:r>
            <a:r>
              <a:rPr lang="en-AU" sz="1200" b="0" i="0" u="none" strike="noStrike" kern="1200" dirty="0" err="1">
                <a:solidFill>
                  <a:schemeClr val="tx1"/>
                </a:solidFill>
                <a:effectLst/>
                <a:latin typeface="+mn-lt"/>
                <a:ea typeface="+mn-ea"/>
                <a:cs typeface="+mn-cs"/>
              </a:rPr>
              <a:t>gzhfang@yahoo.com.cn</a:t>
            </a:r>
            <a:r>
              <a:rPr lang="en-AU" sz="1200" b="0" i="0" u="none" strike="noStrike" kern="1200" dirty="0">
                <a:solidFill>
                  <a:schemeClr val="tx1"/>
                </a:solidFill>
                <a:effectLst/>
                <a:latin typeface="+mn-lt"/>
                <a:ea typeface="+mn-ea"/>
                <a:cs typeface="+mn-cs"/>
              </a:rPr>
              <a:t>.</a:t>
            </a:r>
          </a:p>
          <a:p>
            <a:r>
              <a:rPr lang="en-AU" sz="1200" b="1" i="0" u="none" strike="noStrike" kern="1200" dirty="0">
                <a:solidFill>
                  <a:schemeClr val="tx1"/>
                </a:solidFill>
                <a:effectLst/>
                <a:latin typeface="+mn-lt"/>
                <a:ea typeface="+mn-ea"/>
                <a:cs typeface="+mn-cs"/>
              </a:rPr>
              <a:t>Abstract</a:t>
            </a:r>
          </a:p>
          <a:p>
            <a:r>
              <a:rPr lang="en-AU" sz="1200" b="0" i="0" u="none" strike="noStrike" kern="1200" dirty="0">
                <a:solidFill>
                  <a:schemeClr val="tx1"/>
                </a:solidFill>
                <a:effectLst/>
                <a:latin typeface="+mn-lt"/>
                <a:ea typeface="+mn-ea"/>
                <a:cs typeface="+mn-cs"/>
              </a:rPr>
              <a:t>Melatonin is an endogenous hormone rhythmically produced in the pineal gland under the control of the suprachiasmatic nucleus (</a:t>
            </a:r>
            <a:r>
              <a:rPr lang="en-AU" sz="1200" b="0" i="0" u="none" strike="noStrike" kern="1200" dirty="0" err="1">
                <a:solidFill>
                  <a:schemeClr val="tx1"/>
                </a:solidFill>
                <a:effectLst/>
                <a:latin typeface="+mn-lt"/>
                <a:ea typeface="+mn-ea"/>
                <a:cs typeface="+mn-cs"/>
              </a:rPr>
              <a:t>SCN</a:t>
            </a:r>
            <a:r>
              <a:rPr lang="en-AU" sz="1200" b="0" i="0" u="none" strike="noStrike" kern="1200" dirty="0">
                <a:solidFill>
                  <a:schemeClr val="tx1"/>
                </a:solidFill>
                <a:effectLst/>
                <a:latin typeface="+mn-lt"/>
                <a:ea typeface="+mn-ea"/>
                <a:cs typeface="+mn-cs"/>
              </a:rPr>
              <a:t>) and the light/dark cycle. This indole plays an important role in many physiological processes including circadian entrainment, blood pressure regulation, seasonal reproduction, ovarian physiology, immune function, etc. Recently, the investigation and applications of melatonin in the hard tissues bone and tooth have received great attention. Melatonin has been investigated relative to </a:t>
            </a:r>
            <a:r>
              <a:rPr lang="en-AU" sz="1200" b="0" i="0" u="none" strike="noStrike" kern="1200" dirty="0" err="1">
                <a:solidFill>
                  <a:schemeClr val="tx1"/>
                </a:solidFill>
                <a:effectLst/>
                <a:latin typeface="+mn-lt"/>
                <a:ea typeface="+mn-ea"/>
                <a:cs typeface="+mn-cs"/>
              </a:rPr>
              <a:t>boneremolding</a:t>
            </a:r>
            <a:r>
              <a:rPr lang="en-AU" sz="1200" b="0" i="0" u="none" strike="noStrike" kern="1200" dirty="0">
                <a:solidFill>
                  <a:schemeClr val="tx1"/>
                </a:solidFill>
                <a:effectLst/>
                <a:latin typeface="+mn-lt"/>
                <a:ea typeface="+mn-ea"/>
                <a:cs typeface="+mn-cs"/>
              </a:rPr>
              <a:t>, osteoporosis, osseointegration of dental implants and dentine formation. In the present review, we discuss the large body of published evidence and review data of melatonin effects on hard tissues, specifically, bone and tooth.</a:t>
            </a:r>
          </a:p>
          <a:p>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23665905 </a:t>
            </a:r>
          </a:p>
          <a:p>
            <a:endParaRPr lang="en-US" dirty="0"/>
          </a:p>
        </p:txBody>
      </p:sp>
      <p:sp>
        <p:nvSpPr>
          <p:cNvPr id="4" name="Slide Number Placeholder 3"/>
          <p:cNvSpPr>
            <a:spLocks noGrp="1"/>
          </p:cNvSpPr>
          <p:nvPr>
            <p:ph type="sldNum" sz="quarter" idx="5"/>
          </p:nvPr>
        </p:nvSpPr>
        <p:spPr/>
        <p:txBody>
          <a:bodyPr/>
          <a:lstStyle/>
          <a:p>
            <a:fld id="{2E34098E-4BE6-6F45-8406-1747B99C80D2}" type="slidenum">
              <a:rPr lang="en-US" smtClean="0"/>
              <a:t>39</a:t>
            </a:fld>
            <a:endParaRPr lang="en-US"/>
          </a:p>
        </p:txBody>
      </p:sp>
    </p:spTree>
    <p:extLst>
      <p:ext uri="{BB962C8B-B14F-4D97-AF65-F5344CB8AC3E}">
        <p14:creationId xmlns:p14="http://schemas.microsoft.com/office/powerpoint/2010/main" val="92959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sng" strike="noStrike" kern="1200" dirty="0">
                <a:solidFill>
                  <a:schemeClr val="tx1"/>
                </a:solidFill>
                <a:effectLst/>
                <a:latin typeface="+mn-lt"/>
                <a:ea typeface="+mn-ea"/>
                <a:cs typeface="+mn-cs"/>
                <a:hlinkClick r:id="rId3" tooltip="International journal of molecular sciences."/>
              </a:rPr>
              <a:t>Int J Mol Sci.</a:t>
            </a:r>
            <a:r>
              <a:rPr lang="en-AU" sz="1200" b="0" i="0" u="none" strike="noStrike" kern="1200" dirty="0">
                <a:solidFill>
                  <a:schemeClr val="tx1"/>
                </a:solidFill>
                <a:effectLst/>
                <a:latin typeface="+mn-lt"/>
                <a:ea typeface="+mn-ea"/>
                <a:cs typeface="+mn-cs"/>
              </a:rPr>
              <a:t> 2013 May 10;14(5):10063-74. </a:t>
            </a:r>
            <a:r>
              <a:rPr lang="en-AU" sz="1200" b="0" i="0" u="none" strike="noStrike" kern="1200" dirty="0" err="1">
                <a:solidFill>
                  <a:schemeClr val="tx1"/>
                </a:solidFill>
                <a:effectLst/>
                <a:latin typeface="+mn-lt"/>
                <a:ea typeface="+mn-ea"/>
                <a:cs typeface="+mn-cs"/>
              </a:rPr>
              <a:t>doi</a:t>
            </a:r>
            <a:r>
              <a:rPr lang="en-AU" sz="1200" b="0" i="0" u="none" strike="noStrike" kern="1200" dirty="0">
                <a:solidFill>
                  <a:schemeClr val="tx1"/>
                </a:solidFill>
                <a:effectLst/>
                <a:latin typeface="+mn-lt"/>
                <a:ea typeface="+mn-ea"/>
                <a:cs typeface="+mn-cs"/>
              </a:rPr>
              <a:t>: 10.3390/ijms140510063.</a:t>
            </a:r>
          </a:p>
          <a:p>
            <a:r>
              <a:rPr lang="en-AU" sz="1200" b="1" i="0" u="none" strike="noStrike" kern="1200" dirty="0">
                <a:solidFill>
                  <a:schemeClr val="tx1"/>
                </a:solidFill>
                <a:effectLst/>
                <a:latin typeface="+mn-lt"/>
                <a:ea typeface="+mn-ea"/>
                <a:cs typeface="+mn-cs"/>
              </a:rPr>
              <a:t>Melatonin effects on hard tissues: bone and tooth.</a:t>
            </a:r>
          </a:p>
          <a:p>
            <a:r>
              <a:rPr lang="en-AU" sz="1200" b="0" i="0" u="sng" strike="noStrike" kern="1200" dirty="0">
                <a:solidFill>
                  <a:schemeClr val="tx1"/>
                </a:solidFill>
                <a:effectLst/>
                <a:latin typeface="+mn-lt"/>
                <a:ea typeface="+mn-ea"/>
                <a:cs typeface="+mn-cs"/>
                <a:hlinkClick r:id="rId4"/>
              </a:rPr>
              <a:t>Liu J</a:t>
            </a:r>
            <a:r>
              <a:rPr lang="en-AU" sz="1200" b="0" i="0" u="none" strike="noStrike" kern="1200" baseline="30000" dirty="0">
                <a:solidFill>
                  <a:schemeClr val="tx1"/>
                </a:solidFill>
                <a:effectLst/>
                <a:latin typeface="+mn-lt"/>
                <a:ea typeface="+mn-ea"/>
                <a:cs typeface="+mn-cs"/>
              </a:rPr>
              <a:t>1</a:t>
            </a:r>
            <a:r>
              <a:rPr lang="en-AU" sz="1200" b="0" i="0" u="none" strike="noStrike" kern="1200" dirty="0">
                <a:solidFill>
                  <a:schemeClr val="tx1"/>
                </a:solidFill>
                <a:effectLst/>
                <a:latin typeface="+mn-lt"/>
                <a:ea typeface="+mn-ea"/>
                <a:cs typeface="+mn-cs"/>
              </a:rPr>
              <a:t>, </a:t>
            </a:r>
            <a:r>
              <a:rPr lang="en-AU" sz="1200" b="0" i="0" u="sng" strike="noStrike" kern="1200" dirty="0">
                <a:solidFill>
                  <a:schemeClr val="tx1"/>
                </a:solidFill>
                <a:effectLst/>
                <a:latin typeface="+mn-lt"/>
                <a:ea typeface="+mn-ea"/>
                <a:cs typeface="+mn-cs"/>
                <a:hlinkClick r:id="rId5"/>
              </a:rPr>
              <a:t>Huang F</a:t>
            </a:r>
            <a:r>
              <a:rPr lang="en-AU" sz="1200" b="0" i="0" u="none" strike="noStrike" kern="1200" dirty="0">
                <a:solidFill>
                  <a:schemeClr val="tx1"/>
                </a:solidFill>
                <a:effectLst/>
                <a:latin typeface="+mn-lt"/>
                <a:ea typeface="+mn-ea"/>
                <a:cs typeface="+mn-cs"/>
              </a:rPr>
              <a:t>, </a:t>
            </a:r>
            <a:r>
              <a:rPr lang="en-AU" sz="1200" b="0" i="0" u="sng" strike="noStrike" kern="1200" dirty="0">
                <a:solidFill>
                  <a:schemeClr val="tx1"/>
                </a:solidFill>
                <a:effectLst/>
                <a:latin typeface="+mn-lt"/>
                <a:ea typeface="+mn-ea"/>
                <a:cs typeface="+mn-cs"/>
                <a:hlinkClick r:id="rId6"/>
              </a:rPr>
              <a:t>He HW</a:t>
            </a:r>
            <a:r>
              <a:rPr lang="en-AU" sz="1200" b="0" i="0" u="none" strike="noStrike" kern="1200" dirty="0">
                <a:solidFill>
                  <a:schemeClr val="tx1"/>
                </a:solidFill>
                <a:effectLst/>
                <a:latin typeface="+mn-lt"/>
                <a:ea typeface="+mn-ea"/>
                <a:cs typeface="+mn-cs"/>
              </a:rPr>
              <a:t>.</a:t>
            </a:r>
          </a:p>
          <a:p>
            <a:r>
              <a:rPr lang="en-AU" sz="1200" b="1" i="0" u="none" strike="noStrike" kern="1200" dirty="0">
                <a:solidFill>
                  <a:schemeClr val="tx1"/>
                </a:solidFill>
                <a:effectLst/>
                <a:latin typeface="+mn-lt"/>
                <a:ea typeface="+mn-ea"/>
                <a:cs typeface="+mn-cs"/>
                <a:hlinkClick r:id="rId3" tooltip="Open/close author information list"/>
              </a:rPr>
              <a:t>Author information</a:t>
            </a:r>
            <a:endParaRPr lang="en-AU" sz="1200" b="1" i="0" u="none" strike="noStrike" kern="1200" dirty="0">
              <a:solidFill>
                <a:schemeClr val="tx1"/>
              </a:solidFill>
              <a:effectLst/>
              <a:latin typeface="+mn-lt"/>
              <a:ea typeface="+mn-ea"/>
              <a:cs typeface="+mn-cs"/>
            </a:endParaRPr>
          </a:p>
          <a:p>
            <a:r>
              <a:rPr lang="en-AU" sz="1200" b="0" i="0" u="none" strike="noStrike" kern="1200" dirty="0">
                <a:solidFill>
                  <a:schemeClr val="tx1"/>
                </a:solidFill>
                <a:effectLst/>
                <a:latin typeface="+mn-lt"/>
                <a:ea typeface="+mn-ea"/>
                <a:cs typeface="+mn-cs"/>
              </a:rPr>
              <a:t>1Guanghua School of Stomatology, Hospital of Stomatology, Sun </a:t>
            </a:r>
            <a:r>
              <a:rPr lang="en-AU" sz="1200" b="0" i="0" u="none" strike="noStrike" kern="1200" dirty="0" err="1">
                <a:solidFill>
                  <a:schemeClr val="tx1"/>
                </a:solidFill>
                <a:effectLst/>
                <a:latin typeface="+mn-lt"/>
                <a:ea typeface="+mn-ea"/>
                <a:cs typeface="+mn-cs"/>
              </a:rPr>
              <a:t>Yat-sen</a:t>
            </a:r>
            <a:r>
              <a:rPr lang="en-AU" sz="1200" b="0" i="0" u="none" strike="noStrike" kern="1200" dirty="0">
                <a:solidFill>
                  <a:schemeClr val="tx1"/>
                </a:solidFill>
                <a:effectLst/>
                <a:latin typeface="+mn-lt"/>
                <a:ea typeface="+mn-ea"/>
                <a:cs typeface="+mn-cs"/>
              </a:rPr>
              <a:t> University, Guangzhou 510055, China. </a:t>
            </a:r>
            <a:r>
              <a:rPr lang="en-AU" sz="1200" b="0" i="0" u="none" strike="noStrike" kern="1200" dirty="0" err="1">
                <a:solidFill>
                  <a:schemeClr val="tx1"/>
                </a:solidFill>
                <a:effectLst/>
                <a:latin typeface="+mn-lt"/>
                <a:ea typeface="+mn-ea"/>
                <a:cs typeface="+mn-cs"/>
              </a:rPr>
              <a:t>gzhfang@yahoo.com.cn</a:t>
            </a:r>
            <a:r>
              <a:rPr lang="en-AU" sz="1200" b="0" i="0" u="none" strike="noStrike" kern="1200" dirty="0">
                <a:solidFill>
                  <a:schemeClr val="tx1"/>
                </a:solidFill>
                <a:effectLst/>
                <a:latin typeface="+mn-lt"/>
                <a:ea typeface="+mn-ea"/>
                <a:cs typeface="+mn-cs"/>
              </a:rPr>
              <a:t>.</a:t>
            </a:r>
          </a:p>
          <a:p>
            <a:r>
              <a:rPr lang="en-AU" sz="1200" b="1" i="0" u="none" strike="noStrike" kern="1200" dirty="0">
                <a:solidFill>
                  <a:schemeClr val="tx1"/>
                </a:solidFill>
                <a:effectLst/>
                <a:latin typeface="+mn-lt"/>
                <a:ea typeface="+mn-ea"/>
                <a:cs typeface="+mn-cs"/>
              </a:rPr>
              <a:t>Abstract</a:t>
            </a:r>
          </a:p>
          <a:p>
            <a:r>
              <a:rPr lang="en-AU" sz="1200" b="0" i="0" u="none" strike="noStrike" kern="1200" dirty="0">
                <a:solidFill>
                  <a:schemeClr val="tx1"/>
                </a:solidFill>
                <a:effectLst/>
                <a:latin typeface="+mn-lt"/>
                <a:ea typeface="+mn-ea"/>
                <a:cs typeface="+mn-cs"/>
              </a:rPr>
              <a:t>Melatonin is an endogenous hormone rhythmically produced in the pineal gland under the control of the suprachiasmatic nucleus (</a:t>
            </a:r>
            <a:r>
              <a:rPr lang="en-AU" sz="1200" b="0" i="0" u="none" strike="noStrike" kern="1200" dirty="0" err="1">
                <a:solidFill>
                  <a:schemeClr val="tx1"/>
                </a:solidFill>
                <a:effectLst/>
                <a:latin typeface="+mn-lt"/>
                <a:ea typeface="+mn-ea"/>
                <a:cs typeface="+mn-cs"/>
              </a:rPr>
              <a:t>SCN</a:t>
            </a:r>
            <a:r>
              <a:rPr lang="en-AU" sz="1200" b="0" i="0" u="none" strike="noStrike" kern="1200" dirty="0">
                <a:solidFill>
                  <a:schemeClr val="tx1"/>
                </a:solidFill>
                <a:effectLst/>
                <a:latin typeface="+mn-lt"/>
                <a:ea typeface="+mn-ea"/>
                <a:cs typeface="+mn-cs"/>
              </a:rPr>
              <a:t>) and the light/dark cycle. This indole plays an important role in many physiological processes including circadian entrainment, blood pressure regulation, seasonal reproduction, ovarian physiology, immune function, etc. Recently, the investigation and applications of melatonin in the hard tissues bone and tooth have received great attention. Melatonin has been investigated relative to </a:t>
            </a:r>
            <a:r>
              <a:rPr lang="en-AU" sz="1200" b="0" i="0" u="none" strike="noStrike" kern="1200" dirty="0" err="1">
                <a:solidFill>
                  <a:schemeClr val="tx1"/>
                </a:solidFill>
                <a:effectLst/>
                <a:latin typeface="+mn-lt"/>
                <a:ea typeface="+mn-ea"/>
                <a:cs typeface="+mn-cs"/>
              </a:rPr>
              <a:t>boneremolding</a:t>
            </a:r>
            <a:r>
              <a:rPr lang="en-AU" sz="1200" b="0" i="0" u="none" strike="noStrike" kern="1200" dirty="0">
                <a:solidFill>
                  <a:schemeClr val="tx1"/>
                </a:solidFill>
                <a:effectLst/>
                <a:latin typeface="+mn-lt"/>
                <a:ea typeface="+mn-ea"/>
                <a:cs typeface="+mn-cs"/>
              </a:rPr>
              <a:t>, osteoporosis, osseointegration of dental implants and dentine formation. In the present review, we discuss the large body of published evidence and review data of melatonin effects on hard tissues, specifically, bone and tooth.</a:t>
            </a:r>
          </a:p>
          <a:p>
            <a:r>
              <a:rPr lang="en-AU" sz="1200" b="0" i="0" u="none" strike="noStrike" kern="1200" dirty="0" err="1">
                <a:solidFill>
                  <a:schemeClr val="tx1"/>
                </a:solidFill>
                <a:effectLst/>
                <a:latin typeface="+mn-lt"/>
                <a:ea typeface="+mn-ea"/>
                <a:cs typeface="+mn-cs"/>
              </a:rPr>
              <a:t>PMID</a:t>
            </a:r>
            <a:r>
              <a:rPr lang="en-AU" sz="1200" b="0" i="0" u="none" strike="noStrike" kern="1200" dirty="0">
                <a:solidFill>
                  <a:schemeClr val="tx1"/>
                </a:solidFill>
                <a:effectLst/>
                <a:latin typeface="+mn-lt"/>
                <a:ea typeface="+mn-ea"/>
                <a:cs typeface="+mn-cs"/>
              </a:rPr>
              <a:t>: 23665905 </a:t>
            </a:r>
          </a:p>
          <a:p>
            <a:endParaRPr lang="en-US" dirty="0"/>
          </a:p>
        </p:txBody>
      </p:sp>
      <p:sp>
        <p:nvSpPr>
          <p:cNvPr id="4" name="Slide Number Placeholder 3"/>
          <p:cNvSpPr>
            <a:spLocks noGrp="1"/>
          </p:cNvSpPr>
          <p:nvPr>
            <p:ph type="sldNum" sz="quarter" idx="5"/>
          </p:nvPr>
        </p:nvSpPr>
        <p:spPr/>
        <p:txBody>
          <a:bodyPr/>
          <a:lstStyle/>
          <a:p>
            <a:fld id="{2E34098E-4BE6-6F45-8406-1747B99C80D2}" type="slidenum">
              <a:rPr lang="en-US" smtClean="0"/>
              <a:t>40</a:t>
            </a:fld>
            <a:endParaRPr lang="en-US"/>
          </a:p>
        </p:txBody>
      </p:sp>
    </p:spTree>
    <p:extLst>
      <p:ext uri="{BB962C8B-B14F-4D97-AF65-F5344CB8AC3E}">
        <p14:creationId xmlns:p14="http://schemas.microsoft.com/office/powerpoint/2010/main" val="3895540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0F57898-DE8C-0B4F-829D-072DBB8288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3BB2F4-0FC7-8148-A677-DE39ADD78C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2CA024-EBAE-0940-901D-A7B088E976CB}"/>
              </a:ext>
            </a:extLst>
          </p:cNvPr>
          <p:cNvSpPr>
            <a:spLocks noGrp="1" noChangeArrowheads="1"/>
          </p:cNvSpPr>
          <p:nvPr>
            <p:ph type="sldNum" sz="quarter" idx="12"/>
          </p:nvPr>
        </p:nvSpPr>
        <p:spPr>
          <a:ln/>
        </p:spPr>
        <p:txBody>
          <a:bodyPr/>
          <a:lstStyle>
            <a:lvl1pPr>
              <a:defRPr/>
            </a:lvl1pPr>
          </a:lstStyle>
          <a:p>
            <a:fld id="{730139D8-0B31-9A48-814F-79BC9569CB30}" type="slidenum">
              <a:rPr lang="en-US" altLang="en-US"/>
              <a:pPr/>
              <a:t>‹#›</a:t>
            </a:fld>
            <a:endParaRPr lang="en-US" altLang="en-US"/>
          </a:p>
        </p:txBody>
      </p:sp>
    </p:spTree>
    <p:extLst>
      <p:ext uri="{BB962C8B-B14F-4D97-AF65-F5344CB8AC3E}">
        <p14:creationId xmlns:p14="http://schemas.microsoft.com/office/powerpoint/2010/main" val="2387629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0696CD-F767-E043-A0A9-4BFDE77ABB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BA560E-995D-2B49-AB2A-B312EDAF19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D6BF19-3640-9F44-8DAE-1DD0C32D9B44}"/>
              </a:ext>
            </a:extLst>
          </p:cNvPr>
          <p:cNvSpPr>
            <a:spLocks noGrp="1" noChangeArrowheads="1"/>
          </p:cNvSpPr>
          <p:nvPr>
            <p:ph type="sldNum" sz="quarter" idx="12"/>
          </p:nvPr>
        </p:nvSpPr>
        <p:spPr>
          <a:ln/>
        </p:spPr>
        <p:txBody>
          <a:bodyPr/>
          <a:lstStyle>
            <a:lvl1pPr>
              <a:defRPr/>
            </a:lvl1pPr>
          </a:lstStyle>
          <a:p>
            <a:fld id="{FBCFD8EB-DCF7-264F-B406-8CF513B3699A}" type="slidenum">
              <a:rPr lang="en-US" altLang="en-US"/>
              <a:pPr/>
              <a:t>‹#›</a:t>
            </a:fld>
            <a:endParaRPr lang="en-US" altLang="en-US"/>
          </a:p>
        </p:txBody>
      </p:sp>
    </p:spTree>
    <p:extLst>
      <p:ext uri="{BB962C8B-B14F-4D97-AF65-F5344CB8AC3E}">
        <p14:creationId xmlns:p14="http://schemas.microsoft.com/office/powerpoint/2010/main" val="111610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F09E41-F742-6247-86C4-CBE57A1783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BFDA6C-F316-6D42-B7FD-FD6A5B4FCE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1C6DB5-47FD-0B48-A321-047BE193F001}"/>
              </a:ext>
            </a:extLst>
          </p:cNvPr>
          <p:cNvSpPr>
            <a:spLocks noGrp="1" noChangeArrowheads="1"/>
          </p:cNvSpPr>
          <p:nvPr>
            <p:ph type="sldNum" sz="quarter" idx="12"/>
          </p:nvPr>
        </p:nvSpPr>
        <p:spPr>
          <a:ln/>
        </p:spPr>
        <p:txBody>
          <a:bodyPr/>
          <a:lstStyle>
            <a:lvl1pPr>
              <a:defRPr/>
            </a:lvl1pPr>
          </a:lstStyle>
          <a:p>
            <a:fld id="{4C044AF1-939B-AB46-B461-6FBE2AAE410A}" type="slidenum">
              <a:rPr lang="en-US" altLang="en-US"/>
              <a:pPr/>
              <a:t>‹#›</a:t>
            </a:fld>
            <a:endParaRPr lang="en-US" altLang="en-US"/>
          </a:p>
        </p:txBody>
      </p:sp>
    </p:spTree>
    <p:extLst>
      <p:ext uri="{BB962C8B-B14F-4D97-AF65-F5344CB8AC3E}">
        <p14:creationId xmlns:p14="http://schemas.microsoft.com/office/powerpoint/2010/main" val="2498947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701C5C-B7B3-6942-BBE1-394E741715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C2652F-65A1-B649-AD7C-299B4D8EB6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C0CAA1-C1FE-FC48-B569-30ADAF614F63}"/>
              </a:ext>
            </a:extLst>
          </p:cNvPr>
          <p:cNvSpPr>
            <a:spLocks noGrp="1" noChangeArrowheads="1"/>
          </p:cNvSpPr>
          <p:nvPr>
            <p:ph type="sldNum" sz="quarter" idx="12"/>
          </p:nvPr>
        </p:nvSpPr>
        <p:spPr>
          <a:ln/>
        </p:spPr>
        <p:txBody>
          <a:bodyPr/>
          <a:lstStyle>
            <a:lvl1pPr>
              <a:defRPr/>
            </a:lvl1pPr>
          </a:lstStyle>
          <a:p>
            <a:pPr>
              <a:defRPr/>
            </a:pPr>
            <a:fld id="{99E3E4E1-9517-2547-B3E3-D3C95D6D1892}" type="slidenum">
              <a:rPr lang="en-US" altLang="en-US"/>
              <a:pPr>
                <a:defRPr/>
              </a:pPr>
              <a:t>‹#›</a:t>
            </a:fld>
            <a:endParaRPr lang="en-US" altLang="en-US"/>
          </a:p>
        </p:txBody>
      </p:sp>
    </p:spTree>
    <p:extLst>
      <p:ext uri="{BB962C8B-B14F-4D97-AF65-F5344CB8AC3E}">
        <p14:creationId xmlns:p14="http://schemas.microsoft.com/office/powerpoint/2010/main" val="320715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C6A9FE-8B40-EF4A-9588-B8DB2F0027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8CF70C-6EBC-CC48-A464-16423BF1A7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00773D-76DA-D242-8B1E-31A8F958D1C6}"/>
              </a:ext>
            </a:extLst>
          </p:cNvPr>
          <p:cNvSpPr>
            <a:spLocks noGrp="1" noChangeArrowheads="1"/>
          </p:cNvSpPr>
          <p:nvPr>
            <p:ph type="sldNum" sz="quarter" idx="12"/>
          </p:nvPr>
        </p:nvSpPr>
        <p:spPr>
          <a:ln/>
        </p:spPr>
        <p:txBody>
          <a:bodyPr/>
          <a:lstStyle>
            <a:lvl1pPr>
              <a:defRPr/>
            </a:lvl1pPr>
          </a:lstStyle>
          <a:p>
            <a:fld id="{6B2BC5F9-1288-DF4A-A3A4-1A3987BDF331}" type="slidenum">
              <a:rPr lang="en-US" altLang="en-US"/>
              <a:pPr/>
              <a:t>‹#›</a:t>
            </a:fld>
            <a:endParaRPr lang="en-US" altLang="en-US"/>
          </a:p>
        </p:txBody>
      </p:sp>
    </p:spTree>
    <p:extLst>
      <p:ext uri="{BB962C8B-B14F-4D97-AF65-F5344CB8AC3E}">
        <p14:creationId xmlns:p14="http://schemas.microsoft.com/office/powerpoint/2010/main" val="151507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06EDACE-51F9-1E4F-9240-6799F3106E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87CAC1-1FC5-E344-88F0-B18F48AF91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8BD579-F0F3-2D4F-ACD0-CF1E5FCD2647}"/>
              </a:ext>
            </a:extLst>
          </p:cNvPr>
          <p:cNvSpPr>
            <a:spLocks noGrp="1" noChangeArrowheads="1"/>
          </p:cNvSpPr>
          <p:nvPr>
            <p:ph type="sldNum" sz="quarter" idx="12"/>
          </p:nvPr>
        </p:nvSpPr>
        <p:spPr>
          <a:ln/>
        </p:spPr>
        <p:txBody>
          <a:bodyPr/>
          <a:lstStyle>
            <a:lvl1pPr>
              <a:defRPr/>
            </a:lvl1pPr>
          </a:lstStyle>
          <a:p>
            <a:fld id="{84707833-CB91-2447-AAEB-D8F8A5A57998}" type="slidenum">
              <a:rPr lang="en-US" altLang="en-US"/>
              <a:pPr/>
              <a:t>‹#›</a:t>
            </a:fld>
            <a:endParaRPr lang="en-US" altLang="en-US"/>
          </a:p>
        </p:txBody>
      </p:sp>
    </p:spTree>
    <p:extLst>
      <p:ext uri="{BB962C8B-B14F-4D97-AF65-F5344CB8AC3E}">
        <p14:creationId xmlns:p14="http://schemas.microsoft.com/office/powerpoint/2010/main" val="366070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9D8FFB-A774-9343-913F-732F61403A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825F3C-4179-A24A-9954-F5CD43F8D5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89B50-AA6A-F642-B3D6-2D7A1C843206}"/>
              </a:ext>
            </a:extLst>
          </p:cNvPr>
          <p:cNvSpPr>
            <a:spLocks noGrp="1" noChangeArrowheads="1"/>
          </p:cNvSpPr>
          <p:nvPr>
            <p:ph type="sldNum" sz="quarter" idx="12"/>
          </p:nvPr>
        </p:nvSpPr>
        <p:spPr>
          <a:ln/>
        </p:spPr>
        <p:txBody>
          <a:bodyPr/>
          <a:lstStyle>
            <a:lvl1pPr>
              <a:defRPr/>
            </a:lvl1pPr>
          </a:lstStyle>
          <a:p>
            <a:fld id="{2AC8F914-276D-0046-B648-79BE360FC520}" type="slidenum">
              <a:rPr lang="en-US" altLang="en-US"/>
              <a:pPr/>
              <a:t>‹#›</a:t>
            </a:fld>
            <a:endParaRPr lang="en-US" altLang="en-US"/>
          </a:p>
        </p:txBody>
      </p:sp>
    </p:spTree>
    <p:extLst>
      <p:ext uri="{BB962C8B-B14F-4D97-AF65-F5344CB8AC3E}">
        <p14:creationId xmlns:p14="http://schemas.microsoft.com/office/powerpoint/2010/main" val="3906406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DD18E0-6E11-2F45-BA00-CA0C88BC294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2F35C72-16F0-1D48-B37A-A9C891E01C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998EC4-2B7F-C04C-A0AA-ECDAADA033A1}"/>
              </a:ext>
            </a:extLst>
          </p:cNvPr>
          <p:cNvSpPr>
            <a:spLocks noGrp="1" noChangeArrowheads="1"/>
          </p:cNvSpPr>
          <p:nvPr>
            <p:ph type="sldNum" sz="quarter" idx="12"/>
          </p:nvPr>
        </p:nvSpPr>
        <p:spPr>
          <a:ln/>
        </p:spPr>
        <p:txBody>
          <a:bodyPr/>
          <a:lstStyle>
            <a:lvl1pPr>
              <a:defRPr/>
            </a:lvl1pPr>
          </a:lstStyle>
          <a:p>
            <a:fld id="{BEFCA91C-F8CD-F148-8DC2-07479822708E}" type="slidenum">
              <a:rPr lang="en-US" altLang="en-US"/>
              <a:pPr/>
              <a:t>‹#›</a:t>
            </a:fld>
            <a:endParaRPr lang="en-US" altLang="en-US"/>
          </a:p>
        </p:txBody>
      </p:sp>
    </p:spTree>
    <p:extLst>
      <p:ext uri="{BB962C8B-B14F-4D97-AF65-F5344CB8AC3E}">
        <p14:creationId xmlns:p14="http://schemas.microsoft.com/office/powerpoint/2010/main" val="2304311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1C465E2-A660-944A-AEB0-F00DE61116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8440AB3-886C-554B-9F3C-8E58D75CD7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3820DA-B59B-3B4F-8B93-DBBCAB2BDB06}"/>
              </a:ext>
            </a:extLst>
          </p:cNvPr>
          <p:cNvSpPr>
            <a:spLocks noGrp="1" noChangeArrowheads="1"/>
          </p:cNvSpPr>
          <p:nvPr>
            <p:ph type="sldNum" sz="quarter" idx="12"/>
          </p:nvPr>
        </p:nvSpPr>
        <p:spPr>
          <a:ln/>
        </p:spPr>
        <p:txBody>
          <a:bodyPr/>
          <a:lstStyle>
            <a:lvl1pPr>
              <a:defRPr/>
            </a:lvl1pPr>
          </a:lstStyle>
          <a:p>
            <a:fld id="{0B137B88-4825-2F46-94C1-9C3281D7C611}" type="slidenum">
              <a:rPr lang="en-US" altLang="en-US"/>
              <a:pPr/>
              <a:t>‹#›</a:t>
            </a:fld>
            <a:endParaRPr lang="en-US" altLang="en-US"/>
          </a:p>
        </p:txBody>
      </p:sp>
    </p:spTree>
    <p:extLst>
      <p:ext uri="{BB962C8B-B14F-4D97-AF65-F5344CB8AC3E}">
        <p14:creationId xmlns:p14="http://schemas.microsoft.com/office/powerpoint/2010/main" val="2576379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06F2EC-CC28-7848-9694-05840F5C79C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C8626CD-4099-F64A-8EAA-FE85587461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067D399-9BD6-334D-A27E-0EB4E66D67AD}"/>
              </a:ext>
            </a:extLst>
          </p:cNvPr>
          <p:cNvSpPr>
            <a:spLocks noGrp="1" noChangeArrowheads="1"/>
          </p:cNvSpPr>
          <p:nvPr>
            <p:ph type="sldNum" sz="quarter" idx="12"/>
          </p:nvPr>
        </p:nvSpPr>
        <p:spPr>
          <a:ln/>
        </p:spPr>
        <p:txBody>
          <a:bodyPr/>
          <a:lstStyle>
            <a:lvl1pPr>
              <a:defRPr/>
            </a:lvl1pPr>
          </a:lstStyle>
          <a:p>
            <a:fld id="{86D93FE2-CB7A-244D-B042-7D2308110C98}" type="slidenum">
              <a:rPr lang="en-US" altLang="en-US"/>
              <a:pPr/>
              <a:t>‹#›</a:t>
            </a:fld>
            <a:endParaRPr lang="en-US" altLang="en-US"/>
          </a:p>
        </p:txBody>
      </p:sp>
    </p:spTree>
    <p:extLst>
      <p:ext uri="{BB962C8B-B14F-4D97-AF65-F5344CB8AC3E}">
        <p14:creationId xmlns:p14="http://schemas.microsoft.com/office/powerpoint/2010/main" val="201621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DB80A92-2C74-A24A-8F99-51DEF7C9AD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B4CF7AA-0B0C-904B-AFDF-C7875DEAF1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54747D-412B-FD4B-B95C-708C9D9C0230}"/>
              </a:ext>
            </a:extLst>
          </p:cNvPr>
          <p:cNvSpPr>
            <a:spLocks noGrp="1" noChangeArrowheads="1"/>
          </p:cNvSpPr>
          <p:nvPr>
            <p:ph type="sldNum" sz="quarter" idx="12"/>
          </p:nvPr>
        </p:nvSpPr>
        <p:spPr>
          <a:ln/>
        </p:spPr>
        <p:txBody>
          <a:bodyPr/>
          <a:lstStyle>
            <a:lvl1pPr>
              <a:defRPr/>
            </a:lvl1pPr>
          </a:lstStyle>
          <a:p>
            <a:fld id="{C7B6CB8E-16B9-644E-A4C6-2CD3BB773CBD}" type="slidenum">
              <a:rPr lang="en-US" altLang="en-US"/>
              <a:pPr/>
              <a:t>‹#›</a:t>
            </a:fld>
            <a:endParaRPr lang="en-US" altLang="en-US"/>
          </a:p>
        </p:txBody>
      </p:sp>
    </p:spTree>
    <p:extLst>
      <p:ext uri="{BB962C8B-B14F-4D97-AF65-F5344CB8AC3E}">
        <p14:creationId xmlns:p14="http://schemas.microsoft.com/office/powerpoint/2010/main" val="314490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107A50-E92B-AD41-B3B1-93EF4A567A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6E4EBB-3AC3-EF4B-9E65-3F2F92A2C2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ED549B-DB54-C942-A1A7-B972067AE957}"/>
              </a:ext>
            </a:extLst>
          </p:cNvPr>
          <p:cNvSpPr>
            <a:spLocks noGrp="1" noChangeArrowheads="1"/>
          </p:cNvSpPr>
          <p:nvPr>
            <p:ph type="sldNum" sz="quarter" idx="12"/>
          </p:nvPr>
        </p:nvSpPr>
        <p:spPr>
          <a:ln/>
        </p:spPr>
        <p:txBody>
          <a:bodyPr/>
          <a:lstStyle>
            <a:lvl1pPr>
              <a:defRPr/>
            </a:lvl1pPr>
          </a:lstStyle>
          <a:p>
            <a:fld id="{DE476B4D-50D6-F14A-BA1E-F19B0FBFA442}" type="slidenum">
              <a:rPr lang="en-US" altLang="en-US"/>
              <a:pPr/>
              <a:t>‹#›</a:t>
            </a:fld>
            <a:endParaRPr lang="en-US" altLang="en-US"/>
          </a:p>
        </p:txBody>
      </p:sp>
    </p:spTree>
    <p:extLst>
      <p:ext uri="{BB962C8B-B14F-4D97-AF65-F5344CB8AC3E}">
        <p14:creationId xmlns:p14="http://schemas.microsoft.com/office/powerpoint/2010/main" val="2858399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CD31316-FF82-404F-B9E9-2454FEDB005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12F56C0-71AB-4743-95C1-632238E2D21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C40217-F8A5-B84F-AAC5-227CD051F3D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ED02FDB7-3CD4-0A43-B232-24C4947E730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000745AF-ED00-EC43-993C-BF2D3D55F31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9CD1909-544D-484D-9018-C9E56A9A7F6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10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3.png"/><Relationship Id="rId5" Type="http://schemas.microsoft.com/office/2007/relationships/hdphoto" Target="../media/hdphoto4.wdp"/><Relationship Id="rId4" Type="http://schemas.openxmlformats.org/officeDocument/2006/relationships/image" Target="../media/image122.png"/><Relationship Id="rId9" Type="http://schemas.microsoft.com/office/2007/relationships/hdphoto" Target="../media/hdphoto6.wdp"/></Relationships>
</file>

<file path=ppt/slides/_rels/slide10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21.png"/><Relationship Id="rId7"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26.png"/><Relationship Id="rId10" Type="http://schemas.microsoft.com/office/2007/relationships/hdphoto" Target="../media/hdphoto9.wdp"/><Relationship Id="rId4" Type="http://schemas.openxmlformats.org/officeDocument/2006/relationships/image" Target="../media/image125.png"/><Relationship Id="rId9" Type="http://schemas.openxmlformats.org/officeDocument/2006/relationships/image" Target="../media/image128.png"/></Relationships>
</file>

<file path=ppt/slides/_rels/slide10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1.png"/><Relationship Id="rId7" Type="http://schemas.openxmlformats.org/officeDocument/2006/relationships/image" Target="../media/image1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26.png"/><Relationship Id="rId10" Type="http://schemas.microsoft.com/office/2007/relationships/hdphoto" Target="../media/hdphoto12.wdp"/><Relationship Id="rId4" Type="http://schemas.openxmlformats.org/officeDocument/2006/relationships/image" Target="../media/image129.png"/><Relationship Id="rId9" Type="http://schemas.openxmlformats.org/officeDocument/2006/relationships/image" Target="../media/image128.png"/></Relationships>
</file>

<file path=ppt/slides/_rels/slide108.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30.png"/><Relationship Id="rId7" Type="http://schemas.microsoft.com/office/2007/relationships/hdphoto" Target="../media/hdphoto14.wdp"/><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7.png"/><Relationship Id="rId5" Type="http://schemas.microsoft.com/office/2007/relationships/hdphoto" Target="../media/hdphoto13.wdp"/><Relationship Id="rId4" Type="http://schemas.openxmlformats.org/officeDocument/2006/relationships/image" Target="../media/image126.png"/><Relationship Id="rId9" Type="http://schemas.microsoft.com/office/2007/relationships/hdphoto" Target="../media/hdphoto15.wdp"/></Relationships>
</file>

<file path=ppt/slides/_rels/slide10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microsoft.com/office/2007/relationships/hdphoto" Target="../media/hdphoto16.wdp"/><Relationship Id="rId4" Type="http://schemas.openxmlformats.org/officeDocument/2006/relationships/image" Target="../media/image139.png"/></Relationships>
</file>

<file path=ppt/slides/_rels/slide11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7.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9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876300" y="2598003"/>
            <a:ext cx="7391400" cy="1661993"/>
          </a:xfrm>
          <a:prstGeom prst="rect">
            <a:avLst/>
          </a:prstGeom>
          <a:noFill/>
        </p:spPr>
        <p:txBody>
          <a:bodyPr wrap="square" rtlCol="0">
            <a:spAutoFit/>
          </a:bodyPr>
          <a:lstStyle/>
          <a:p>
            <a:pPr algn="ctr"/>
            <a:r>
              <a:rPr lang="en-US" sz="6600" b="1" dirty="0">
                <a:effectLst>
                  <a:glow rad="101600">
                    <a:schemeClr val="bg1">
                      <a:alpha val="60000"/>
                    </a:schemeClr>
                  </a:glow>
                </a:effectLst>
                <a:latin typeface="Chalkduster" panose="03050602040202020205" pitchFamily="66" charset="77"/>
              </a:rPr>
              <a:t>Osteoporosis: </a:t>
            </a:r>
          </a:p>
          <a:p>
            <a:pPr algn="ctr"/>
            <a:r>
              <a:rPr lang="en-US" sz="3600" b="1" dirty="0">
                <a:effectLst>
                  <a:glow rad="101600">
                    <a:schemeClr val="bg1">
                      <a:alpha val="60000"/>
                    </a:schemeClr>
                  </a:glow>
                </a:effectLst>
                <a:latin typeface="Chalkduster" panose="03050602040202020205" pitchFamily="66" charset="77"/>
              </a:rPr>
              <a:t>Nothing to Crack Up About</a:t>
            </a:r>
          </a:p>
        </p:txBody>
      </p:sp>
    </p:spTree>
    <p:extLst>
      <p:ext uri="{BB962C8B-B14F-4D97-AF65-F5344CB8AC3E}">
        <p14:creationId xmlns:p14="http://schemas.microsoft.com/office/powerpoint/2010/main" val="1514893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Page blank">
            <a:extLst>
              <a:ext uri="{FF2B5EF4-FFF2-40B4-BE49-F238E27FC236}">
                <a16:creationId xmlns:a16="http://schemas.microsoft.com/office/drawing/2014/main" id="{237BBA42-CFC6-944C-BDB3-D30BBCD43C23}"/>
              </a:ext>
            </a:extLst>
          </p:cNvPr>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8" name="Picture 4" descr="19074296r">
            <a:extLst>
              <a:ext uri="{FF2B5EF4-FFF2-40B4-BE49-F238E27FC236}">
                <a16:creationId xmlns:a16="http://schemas.microsoft.com/office/drawing/2014/main" id="{D4A7E21B-995D-1144-951C-F5BD43FB0787}"/>
              </a:ext>
            </a:extLst>
          </p:cNvPr>
          <p:cNvPicPr>
            <a:picLocks noChangeAspect="1" noChangeArrowheads="1"/>
          </p:cNvPicPr>
          <p:nvPr/>
        </p:nvPicPr>
        <p:blipFill>
          <a:blip r:embed="rId4" cstate="email">
            <a:lum bright="24000" contrast="12000"/>
            <a:extLst>
              <a:ext uri="{28A0092B-C50C-407E-A947-70E740481C1C}">
                <a14:useLocalDpi xmlns:a14="http://schemas.microsoft.com/office/drawing/2010/main"/>
              </a:ext>
            </a:extLst>
          </a:blip>
          <a:srcRect/>
          <a:stretch>
            <a:fillRect/>
          </a:stretch>
        </p:blipFill>
        <p:spPr bwMode="auto">
          <a:xfrm>
            <a:off x="2514600" y="107387"/>
            <a:ext cx="4114800" cy="6643226"/>
          </a:xfrm>
          <a:prstGeom prst="rect">
            <a:avLst/>
          </a:prstGeom>
          <a:noFill/>
          <a:ln w="57150">
            <a:solidFill>
              <a:srgbClr val="440022"/>
            </a:solidFill>
            <a:miter lim="800000"/>
            <a:headEnd/>
            <a:tailEnd/>
          </a:ln>
          <a:effectLst>
            <a:outerShdw blurRad="63500" dist="38099" dir="2700000" algn="ctr" rotWithShape="0">
              <a:schemeClr val="tx2">
                <a:alpha val="74998"/>
              </a:schemeClr>
            </a:outerShdw>
          </a:effectLst>
        </p:spPr>
      </p:pic>
      <p:pic>
        <p:nvPicPr>
          <p:cNvPr id="164870" name="Picture 6" descr="661267s">
            <a:extLst>
              <a:ext uri="{FF2B5EF4-FFF2-40B4-BE49-F238E27FC236}">
                <a16:creationId xmlns:a16="http://schemas.microsoft.com/office/drawing/2014/main" id="{A838C9FC-29B8-8F4D-BBEA-A6635D4BBC2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50718" y="304800"/>
            <a:ext cx="3387725" cy="5867400"/>
          </a:xfrm>
          <a:prstGeom prst="rect">
            <a:avLst/>
          </a:prstGeom>
          <a:noFill/>
          <a:effectLst>
            <a:outerShdw blurRad="63500" dist="66887" dir="2927926" algn="ctr" rotWithShape="0">
              <a:srgbClr val="04090C">
                <a:alpha val="74998"/>
              </a:srgbClr>
            </a:outerShdw>
          </a:effectLst>
        </p:spPr>
      </p:pic>
      <p:sp>
        <p:nvSpPr>
          <p:cNvPr id="164872" name="Rectangle 8">
            <a:extLst>
              <a:ext uri="{FF2B5EF4-FFF2-40B4-BE49-F238E27FC236}">
                <a16:creationId xmlns:a16="http://schemas.microsoft.com/office/drawing/2014/main" id="{74B1093F-3F16-C343-97D7-1E9AD672C4C1}"/>
              </a:ext>
            </a:extLst>
          </p:cNvPr>
          <p:cNvSpPr>
            <a:spLocks noGrp="1" noChangeArrowheads="1"/>
          </p:cNvSpPr>
          <p:nvPr>
            <p:ph type="title"/>
          </p:nvPr>
        </p:nvSpPr>
        <p:spPr>
          <a:xfrm>
            <a:off x="-533400" y="81111"/>
            <a:ext cx="3581401" cy="1219200"/>
          </a:xfrm>
          <a:effectLst>
            <a:outerShdw blurRad="63500" dist="38099" dir="2700000" algn="ctr" rotWithShape="0">
              <a:schemeClr val="tx2">
                <a:alpha val="74997"/>
              </a:schemeClr>
            </a:outerShdw>
          </a:effectLst>
        </p:spPr>
        <p:txBody>
          <a:bodyPr/>
          <a:lstStyle/>
          <a:p>
            <a:pPr eaLnBrk="1" hangingPunct="1">
              <a:defRPr/>
            </a:pPr>
            <a:r>
              <a:rPr lang="en-US" dirty="0">
                <a:solidFill>
                  <a:srgbClr val="FFFF00"/>
                </a:solidFill>
              </a:rPr>
              <a:t>Spine Fractures</a:t>
            </a:r>
          </a:p>
        </p:txBody>
      </p:sp>
    </p:spTree>
    <p:extLst>
      <p:ext uri="{BB962C8B-B14F-4D97-AF65-F5344CB8AC3E}">
        <p14:creationId xmlns:p14="http://schemas.microsoft.com/office/powerpoint/2010/main" val="2912255966"/>
      </p:ext>
    </p:extLst>
  </p:cSld>
  <p:clrMapOvr>
    <a:masterClrMapping/>
  </p:clrMapOvr>
  <p:transition>
    <p:strips dir="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Z:\jclark On My Mac\Slides\Osteoporosis JPG\Slide122.jpg">
            <a:extLst>
              <a:ext uri="{FF2B5EF4-FFF2-40B4-BE49-F238E27FC236}">
                <a16:creationId xmlns:a16="http://schemas.microsoft.com/office/drawing/2014/main" id="{EED13612-C7E6-F445-93E2-3CCED490416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Z:\jclark On My Mac\Slides\Osteoporosis JPG\Slide132.jpg">
            <a:extLst>
              <a:ext uri="{FF2B5EF4-FFF2-40B4-BE49-F238E27FC236}">
                <a16:creationId xmlns:a16="http://schemas.microsoft.com/office/drawing/2014/main" id="{0858761A-447D-CF40-A0E9-179DF0D5AC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Z:\jclark On My Mac\Slides\Osteoporosis JPG\Slide133.jpg">
            <a:extLst>
              <a:ext uri="{FF2B5EF4-FFF2-40B4-BE49-F238E27FC236}">
                <a16:creationId xmlns:a16="http://schemas.microsoft.com/office/drawing/2014/main" id="{50E79379-858A-4246-A86E-15D9019509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Z:\jclark On My Mac\Slides\Osteoporosis JPG\Slide137.jpg">
            <a:extLst>
              <a:ext uri="{FF2B5EF4-FFF2-40B4-BE49-F238E27FC236}">
                <a16:creationId xmlns:a16="http://schemas.microsoft.com/office/drawing/2014/main" id="{6A5F2DF2-C0B9-AA46-B511-E0C6E74DDF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3C66B3C-0CAE-624E-B884-90043FA92C23}"/>
              </a:ext>
            </a:extLst>
          </p:cNvPr>
          <p:cNvSpPr txBox="1"/>
          <p:nvPr/>
        </p:nvSpPr>
        <p:spPr>
          <a:xfrm>
            <a:off x="-1948070" y="715617"/>
            <a:ext cx="269626" cy="461665"/>
          </a:xfrm>
          <a:prstGeom prst="rect">
            <a:avLst/>
          </a:prstGeom>
          <a:noFill/>
        </p:spPr>
        <p:txBody>
          <a:bodyPr wrap="none" rtlCol="0">
            <a:spAutoFit/>
          </a:bodyPr>
          <a:lstStyle/>
          <a:p>
            <a:r>
              <a:rPr lang="en-US" dirty="0">
                <a:solidFill>
                  <a:srgbClr val="FFCE00"/>
                </a:solidFill>
              </a:rPr>
              <a:t>l</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07717-A535-AA49-9F4E-091909D32D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5572" y="2362200"/>
            <a:ext cx="2282428" cy="3429000"/>
          </a:xfrm>
          <a:prstGeom prst="rect">
            <a:avLst/>
          </a:prstGeom>
        </p:spPr>
      </p:pic>
      <p:pic>
        <p:nvPicPr>
          <p:cNvPr id="7" name="Picture 6">
            <a:extLst>
              <a:ext uri="{FF2B5EF4-FFF2-40B4-BE49-F238E27FC236}">
                <a16:creationId xmlns:a16="http://schemas.microsoft.com/office/drawing/2014/main" id="{35F599C4-394A-BB44-A0B9-8BDD4EDE68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1572" y="3429000"/>
            <a:ext cx="2282428" cy="3429000"/>
          </a:xfrm>
          <a:prstGeom prst="rect">
            <a:avLst/>
          </a:prstGeom>
        </p:spPr>
      </p:pic>
      <p:pic>
        <p:nvPicPr>
          <p:cNvPr id="9" name="Picture 8">
            <a:extLst>
              <a:ext uri="{FF2B5EF4-FFF2-40B4-BE49-F238E27FC236}">
                <a16:creationId xmlns:a16="http://schemas.microsoft.com/office/drawing/2014/main" id="{DE87D7D0-67BE-824F-A530-F48D616DF7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8933" y="1295400"/>
            <a:ext cx="2282428" cy="3429000"/>
          </a:xfrm>
          <a:prstGeom prst="rect">
            <a:avLst/>
          </a:prstGeom>
        </p:spPr>
      </p:pic>
      <p:pic>
        <p:nvPicPr>
          <p:cNvPr id="11" name="Picture 10">
            <a:extLst>
              <a:ext uri="{FF2B5EF4-FFF2-40B4-BE49-F238E27FC236}">
                <a16:creationId xmlns:a16="http://schemas.microsoft.com/office/drawing/2014/main" id="{FE6DAF87-5233-EC48-8FF3-5837954C39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2301789" cy="3458087"/>
          </a:xfrm>
          <a:prstGeom prst="rect">
            <a:avLst/>
          </a:prstGeom>
        </p:spPr>
      </p:pic>
    </p:spTree>
    <p:extLst>
      <p:ext uri="{BB962C8B-B14F-4D97-AF65-F5344CB8AC3E}">
        <p14:creationId xmlns:p14="http://schemas.microsoft.com/office/powerpoint/2010/main" val="263022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bump full header">
            <a:extLst>
              <a:ext uri="{FF2B5EF4-FFF2-40B4-BE49-F238E27FC236}">
                <a16:creationId xmlns:a16="http://schemas.microsoft.com/office/drawing/2014/main" id="{80F734EB-B751-F64E-A377-934F9564C7DE}"/>
              </a:ext>
            </a:extLst>
          </p:cNvPr>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54E056C-8102-AE4E-8C18-E5F3DE932F70}"/>
              </a:ext>
            </a:extLst>
          </p:cNvPr>
          <p:cNvSpPr>
            <a:spLocks noGrp="1"/>
          </p:cNvSpPr>
          <p:nvPr>
            <p:ph type="ctrTitle"/>
          </p:nvPr>
        </p:nvSpPr>
        <p:spPr>
          <a:xfrm>
            <a:off x="457200" y="138757"/>
            <a:ext cx="8161939" cy="1790700"/>
          </a:xfrm>
        </p:spPr>
        <p:txBody>
          <a:bodyPr/>
          <a:lstStyle/>
          <a:p>
            <a:r>
              <a:rPr lang="en-US" sz="3600" dirty="0">
                <a:solidFill>
                  <a:srgbClr val="FFCE00"/>
                </a:solidFill>
              </a:rPr>
              <a:t>Protein! Beef, Broccoli or Tomatoes?</a:t>
            </a:r>
          </a:p>
        </p:txBody>
      </p:sp>
      <p:pic>
        <p:nvPicPr>
          <p:cNvPr id="5" name="Picture 4">
            <a:extLst>
              <a:ext uri="{FF2B5EF4-FFF2-40B4-BE49-F238E27FC236}">
                <a16:creationId xmlns:a16="http://schemas.microsoft.com/office/drawing/2014/main" id="{F8BC5047-043A-2145-8B29-06B6DACF4AC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5755798" y="3088829"/>
            <a:ext cx="2120016" cy="2009775"/>
          </a:xfrm>
          <a:prstGeom prst="rect">
            <a:avLst/>
          </a:prstGeom>
          <a:effectLst>
            <a:outerShdw blurRad="190500" dist="38100" dir="1980000" sx="103000" sy="103000" algn="tl" rotWithShape="0">
              <a:schemeClr val="accent4">
                <a:lumMod val="50000"/>
                <a:alpha val="54000"/>
              </a:schemeClr>
            </a:outerShdw>
          </a:effectLst>
        </p:spPr>
      </p:pic>
      <p:pic>
        <p:nvPicPr>
          <p:cNvPr id="7" name="Picture 6">
            <a:extLst>
              <a:ext uri="{FF2B5EF4-FFF2-40B4-BE49-F238E27FC236}">
                <a16:creationId xmlns:a16="http://schemas.microsoft.com/office/drawing/2014/main" id="{B9436841-F666-7544-8421-220E4E48767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168729" y="3514732"/>
            <a:ext cx="2070230" cy="1449161"/>
          </a:xfrm>
          <a:prstGeom prst="rect">
            <a:avLst/>
          </a:prstGeom>
          <a:effectLst>
            <a:outerShdw blurRad="190500" dist="38100" dir="1980000" sx="103000" sy="103000" algn="tl" rotWithShape="0">
              <a:schemeClr val="accent4">
                <a:lumMod val="50000"/>
                <a:alpha val="54000"/>
              </a:schemeClr>
            </a:outerShdw>
          </a:effectLst>
        </p:spPr>
      </p:pic>
      <p:pic>
        <p:nvPicPr>
          <p:cNvPr id="9" name="Picture 8">
            <a:extLst>
              <a:ext uri="{FF2B5EF4-FFF2-40B4-BE49-F238E27FC236}">
                <a16:creationId xmlns:a16="http://schemas.microsoft.com/office/drawing/2014/main" id="{18CA6D16-ED11-1E4E-AF19-86DBE7E03A5F}"/>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000" l="10000" r="90000">
                        <a14:backgroundMark x1="47611" y1="77042" x2="47611" y2="77042"/>
                        <a14:backgroundMark x1="47472" y1="74500" x2="47472" y2="74500"/>
                        <a14:backgroundMark x1="57333" y1="61583" x2="57333" y2="61583"/>
                        <a14:backgroundMark x1="59722" y1="29833" x2="59722" y2="29833"/>
                        <a14:backgroundMark x1="61278" y1="37667" x2="61278" y2="37667"/>
                      </a14:backgroundRemoval>
                    </a14:imgEffect>
                  </a14:imgLayer>
                </a14:imgProps>
              </a:ext>
              <a:ext uri="{28A0092B-C50C-407E-A947-70E740481C1C}">
                <a14:useLocalDpi xmlns:a14="http://schemas.microsoft.com/office/drawing/2010/main"/>
              </a:ext>
            </a:extLst>
          </a:blip>
          <a:stretch>
            <a:fillRect/>
          </a:stretch>
        </p:blipFill>
        <p:spPr>
          <a:xfrm>
            <a:off x="2216604" y="3034400"/>
            <a:ext cx="4106635" cy="2737757"/>
          </a:xfrm>
          <a:prstGeom prst="rect">
            <a:avLst/>
          </a:prstGeom>
          <a:effectLst>
            <a:outerShdw blurRad="190500" dist="38100" dir="1980000" sx="103000" sy="103000" algn="tl" rotWithShape="0">
              <a:schemeClr val="accent4">
                <a:lumMod val="50000"/>
                <a:alpha val="54000"/>
              </a:schemeClr>
            </a:outerShdw>
          </a:effectLst>
        </p:spPr>
      </p:pic>
      <p:sp>
        <p:nvSpPr>
          <p:cNvPr id="10" name="TextBox 9">
            <a:extLst>
              <a:ext uri="{FF2B5EF4-FFF2-40B4-BE49-F238E27FC236}">
                <a16:creationId xmlns:a16="http://schemas.microsoft.com/office/drawing/2014/main" id="{4275024A-DCC4-0A4A-92B8-1C779CB64D6F}"/>
              </a:ext>
            </a:extLst>
          </p:cNvPr>
          <p:cNvSpPr txBox="1"/>
          <p:nvPr/>
        </p:nvSpPr>
        <p:spPr>
          <a:xfrm>
            <a:off x="7511143" y="628650"/>
            <a:ext cx="1107996" cy="369332"/>
          </a:xfrm>
          <a:prstGeom prst="rect">
            <a:avLst/>
          </a:prstGeom>
          <a:noFill/>
        </p:spPr>
        <p:txBody>
          <a:bodyPr wrap="none" rtlCol="0">
            <a:spAutoFit/>
          </a:bodyPr>
          <a:lstStyle/>
          <a:p>
            <a:r>
              <a:rPr lang="en-US" sz="1800" dirty="0"/>
              <a:t>	</a:t>
            </a:r>
          </a:p>
        </p:txBody>
      </p:sp>
    </p:spTree>
    <p:extLst>
      <p:ext uri="{BB962C8B-B14F-4D97-AF65-F5344CB8AC3E}">
        <p14:creationId xmlns:p14="http://schemas.microsoft.com/office/powerpoint/2010/main" val="11772523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bump full header">
            <a:extLst>
              <a:ext uri="{FF2B5EF4-FFF2-40B4-BE49-F238E27FC236}">
                <a16:creationId xmlns:a16="http://schemas.microsoft.com/office/drawing/2014/main" id="{A160E9B1-A54C-1B47-A410-AC3712CF2F95}"/>
              </a:ext>
            </a:extLst>
          </p:cNvPr>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1F23400F-6DC1-B64E-83D4-C247BAA0A13F}"/>
              </a:ext>
            </a:extLst>
          </p:cNvPr>
          <p:cNvSpPr txBox="1">
            <a:spLocks/>
          </p:cNvSpPr>
          <p:nvPr/>
        </p:nvSpPr>
        <p:spPr>
          <a:xfrm>
            <a:off x="457200" y="138757"/>
            <a:ext cx="8161939" cy="17907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3600" kern="0">
                <a:solidFill>
                  <a:srgbClr val="FFCE00"/>
                </a:solidFill>
              </a:rPr>
              <a:t>Protein! Beef, Broccoli or Tomatoes?</a:t>
            </a:r>
            <a:endParaRPr lang="en-US" sz="3600" kern="0" dirty="0">
              <a:solidFill>
                <a:srgbClr val="FFCE00"/>
              </a:solidFill>
            </a:endParaRPr>
          </a:p>
        </p:txBody>
      </p:sp>
      <p:pic>
        <p:nvPicPr>
          <p:cNvPr id="5" name="Picture 4">
            <a:extLst>
              <a:ext uri="{FF2B5EF4-FFF2-40B4-BE49-F238E27FC236}">
                <a16:creationId xmlns:a16="http://schemas.microsoft.com/office/drawing/2014/main" id="{85A60997-65C1-974A-93EE-363C68094A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399" y="1608364"/>
            <a:ext cx="9321621" cy="3636457"/>
          </a:xfrm>
          <a:prstGeom prst="rect">
            <a:avLst/>
          </a:prstGeom>
        </p:spPr>
      </p:pic>
      <p:pic>
        <p:nvPicPr>
          <p:cNvPr id="4" name="Picture 3">
            <a:extLst>
              <a:ext uri="{FF2B5EF4-FFF2-40B4-BE49-F238E27FC236}">
                <a16:creationId xmlns:a16="http://schemas.microsoft.com/office/drawing/2014/main" id="{70C2630D-41DC-BD4C-A199-8A1BDECF282E}"/>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572000" y="3429001"/>
            <a:ext cx="805543" cy="763655"/>
          </a:xfrm>
          <a:prstGeom prst="rect">
            <a:avLst/>
          </a:prstGeom>
        </p:spPr>
      </p:pic>
      <p:pic>
        <p:nvPicPr>
          <p:cNvPr id="6" name="Picture 5">
            <a:extLst>
              <a:ext uri="{FF2B5EF4-FFF2-40B4-BE49-F238E27FC236}">
                <a16:creationId xmlns:a16="http://schemas.microsoft.com/office/drawing/2014/main" id="{63A3E0BE-CBC8-DE45-9699-BF56EEA6A563}"/>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572000" y="4275365"/>
            <a:ext cx="933061" cy="653143"/>
          </a:xfrm>
          <a:prstGeom prst="rect">
            <a:avLst/>
          </a:prstGeom>
        </p:spPr>
      </p:pic>
      <p:pic>
        <p:nvPicPr>
          <p:cNvPr id="7" name="Picture 6">
            <a:extLst>
              <a:ext uri="{FF2B5EF4-FFF2-40B4-BE49-F238E27FC236}">
                <a16:creationId xmlns:a16="http://schemas.microsoft.com/office/drawing/2014/main" id="{D76C8A8E-5DC6-C441-9DA1-A0D0FA3097CC}"/>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47611" y1="77042" x2="47611" y2="77042"/>
                        <a14:backgroundMark x1="47472" y1="74500" x2="47472" y2="74500"/>
                        <a14:backgroundMark x1="57333" y1="61583" x2="57333" y2="61583"/>
                        <a14:backgroundMark x1="59722" y1="29833" x2="59722" y2="29833"/>
                        <a14:backgroundMark x1="61278" y1="37667" x2="61278" y2="37667"/>
                      </a14:backgroundRemoval>
                    </a14:imgEffect>
                  </a14:imgLayer>
                </a14:imgProps>
              </a:ext>
              <a:ext uri="{28A0092B-C50C-407E-A947-70E740481C1C}">
                <a14:useLocalDpi xmlns:a14="http://schemas.microsoft.com/office/drawing/2010/main"/>
              </a:ext>
            </a:extLst>
          </a:blip>
          <a:stretch>
            <a:fillRect/>
          </a:stretch>
        </p:blipFill>
        <p:spPr>
          <a:xfrm>
            <a:off x="4154262" y="2533651"/>
            <a:ext cx="1551213" cy="1034142"/>
          </a:xfrm>
          <a:prstGeom prst="rect">
            <a:avLst/>
          </a:prstGeom>
        </p:spPr>
      </p:pic>
      <p:sp>
        <p:nvSpPr>
          <p:cNvPr id="3" name="Rectangle 2">
            <a:extLst>
              <a:ext uri="{FF2B5EF4-FFF2-40B4-BE49-F238E27FC236}">
                <a16:creationId xmlns:a16="http://schemas.microsoft.com/office/drawing/2014/main" id="{7D289ECA-A433-3E4F-8D41-965A21290697}"/>
              </a:ext>
            </a:extLst>
          </p:cNvPr>
          <p:cNvSpPr/>
          <p:nvPr/>
        </p:nvSpPr>
        <p:spPr>
          <a:xfrm>
            <a:off x="2307772" y="2196193"/>
            <a:ext cx="1632857" cy="359229"/>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9850126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bump full header">
            <a:extLst>
              <a:ext uri="{FF2B5EF4-FFF2-40B4-BE49-F238E27FC236}">
                <a16:creationId xmlns:a16="http://schemas.microsoft.com/office/drawing/2014/main" id="{E264CABA-2D67-4A45-9600-B08F5A9D986C}"/>
              </a:ext>
            </a:extLst>
          </p:cNvPr>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C0FD614F-C185-6A45-9866-44482E405456}"/>
              </a:ext>
            </a:extLst>
          </p:cNvPr>
          <p:cNvSpPr txBox="1">
            <a:spLocks/>
          </p:cNvSpPr>
          <p:nvPr/>
        </p:nvSpPr>
        <p:spPr>
          <a:xfrm>
            <a:off x="457200" y="138757"/>
            <a:ext cx="8161939" cy="17907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3600" kern="0">
                <a:solidFill>
                  <a:srgbClr val="FFCE00"/>
                </a:solidFill>
              </a:rPr>
              <a:t>Protein! Beef, Broccoli or Tomatoes?</a:t>
            </a:r>
            <a:endParaRPr lang="en-US" sz="3600" kern="0" dirty="0">
              <a:solidFill>
                <a:srgbClr val="FFCE00"/>
              </a:solidFill>
            </a:endParaRPr>
          </a:p>
        </p:txBody>
      </p:sp>
      <p:pic>
        <p:nvPicPr>
          <p:cNvPr id="2" name="Picture 1">
            <a:extLst>
              <a:ext uri="{FF2B5EF4-FFF2-40B4-BE49-F238E27FC236}">
                <a16:creationId xmlns:a16="http://schemas.microsoft.com/office/drawing/2014/main" id="{69DD97DE-B264-9446-80B7-0BD7B28B21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514" y="1677666"/>
            <a:ext cx="9355375" cy="3471922"/>
          </a:xfrm>
          <a:prstGeom prst="rect">
            <a:avLst/>
          </a:prstGeom>
        </p:spPr>
      </p:pic>
      <p:pic>
        <p:nvPicPr>
          <p:cNvPr id="3" name="Picture 2">
            <a:extLst>
              <a:ext uri="{FF2B5EF4-FFF2-40B4-BE49-F238E27FC236}">
                <a16:creationId xmlns:a16="http://schemas.microsoft.com/office/drawing/2014/main" id="{7E35749C-5F85-2D46-B756-DC394799F1DF}"/>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572000" y="3429001"/>
            <a:ext cx="805543" cy="763655"/>
          </a:xfrm>
          <a:prstGeom prst="rect">
            <a:avLst/>
          </a:prstGeom>
        </p:spPr>
      </p:pic>
      <p:pic>
        <p:nvPicPr>
          <p:cNvPr id="4" name="Picture 3">
            <a:extLst>
              <a:ext uri="{FF2B5EF4-FFF2-40B4-BE49-F238E27FC236}">
                <a16:creationId xmlns:a16="http://schemas.microsoft.com/office/drawing/2014/main" id="{CEF59B9C-BF68-174A-970D-E20268A32CDD}"/>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572000" y="4275365"/>
            <a:ext cx="933061" cy="653143"/>
          </a:xfrm>
          <a:prstGeom prst="rect">
            <a:avLst/>
          </a:prstGeom>
        </p:spPr>
      </p:pic>
      <p:pic>
        <p:nvPicPr>
          <p:cNvPr id="5" name="Picture 4">
            <a:extLst>
              <a:ext uri="{FF2B5EF4-FFF2-40B4-BE49-F238E27FC236}">
                <a16:creationId xmlns:a16="http://schemas.microsoft.com/office/drawing/2014/main" id="{C0C93518-1478-1946-AB42-08B27A140E3A}"/>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backgroundMark x1="47611" y1="77042" x2="47611" y2="77042"/>
                        <a14:backgroundMark x1="47472" y1="74500" x2="47472" y2="74500"/>
                        <a14:backgroundMark x1="57333" y1="61583" x2="57333" y2="61583"/>
                        <a14:backgroundMark x1="59722" y1="29833" x2="59722" y2="29833"/>
                        <a14:backgroundMark x1="61278" y1="37667" x2="61278" y2="37667"/>
                      </a14:backgroundRemoval>
                    </a14:imgEffect>
                  </a14:imgLayer>
                </a14:imgProps>
              </a:ext>
              <a:ext uri="{28A0092B-C50C-407E-A947-70E740481C1C}">
                <a14:useLocalDpi xmlns:a14="http://schemas.microsoft.com/office/drawing/2010/main"/>
              </a:ext>
            </a:extLst>
          </a:blip>
          <a:stretch>
            <a:fillRect/>
          </a:stretch>
        </p:blipFill>
        <p:spPr>
          <a:xfrm>
            <a:off x="4154262" y="2533651"/>
            <a:ext cx="1551213" cy="1034142"/>
          </a:xfrm>
          <a:prstGeom prst="rect">
            <a:avLst/>
          </a:prstGeom>
        </p:spPr>
      </p:pic>
      <p:sp>
        <p:nvSpPr>
          <p:cNvPr id="6" name="Rectangle 5">
            <a:extLst>
              <a:ext uri="{FF2B5EF4-FFF2-40B4-BE49-F238E27FC236}">
                <a16:creationId xmlns:a16="http://schemas.microsoft.com/office/drawing/2014/main" id="{C8942FCF-4E06-5D40-B2EF-972F783F31A4}"/>
              </a:ext>
            </a:extLst>
          </p:cNvPr>
          <p:cNvSpPr/>
          <p:nvPr/>
        </p:nvSpPr>
        <p:spPr>
          <a:xfrm>
            <a:off x="1502229" y="2217965"/>
            <a:ext cx="1632857" cy="359229"/>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a:extLst>
              <a:ext uri="{FF2B5EF4-FFF2-40B4-BE49-F238E27FC236}">
                <a16:creationId xmlns:a16="http://schemas.microsoft.com/office/drawing/2014/main" id="{0720ECD6-F78F-714E-AE3B-B5F48FD78F4F}"/>
              </a:ext>
            </a:extLst>
          </p:cNvPr>
          <p:cNvSpPr txBox="1"/>
          <p:nvPr/>
        </p:nvSpPr>
        <p:spPr>
          <a:xfrm>
            <a:off x="9481457" y="4808765"/>
            <a:ext cx="2569358" cy="369332"/>
          </a:xfrm>
          <a:prstGeom prst="rect">
            <a:avLst/>
          </a:prstGeom>
          <a:noFill/>
        </p:spPr>
        <p:txBody>
          <a:bodyPr wrap="none" rtlCol="0">
            <a:spAutoFit/>
          </a:bodyPr>
          <a:lstStyle/>
          <a:p>
            <a:r>
              <a:rPr lang="en-US" sz="1800" dirty="0"/>
              <a:t>11.1X4=44.4cal or 22.2%</a:t>
            </a:r>
          </a:p>
        </p:txBody>
      </p:sp>
      <p:sp>
        <p:nvSpPr>
          <p:cNvPr id="8" name="TextBox 7">
            <a:extLst>
              <a:ext uri="{FF2B5EF4-FFF2-40B4-BE49-F238E27FC236}">
                <a16:creationId xmlns:a16="http://schemas.microsoft.com/office/drawing/2014/main" id="{3B57B731-640E-1444-8DFE-3ADFA152A21B}"/>
              </a:ext>
            </a:extLst>
          </p:cNvPr>
          <p:cNvSpPr txBox="1"/>
          <p:nvPr/>
        </p:nvSpPr>
        <p:spPr>
          <a:xfrm>
            <a:off x="9622972" y="4003222"/>
            <a:ext cx="2141933" cy="369332"/>
          </a:xfrm>
          <a:prstGeom prst="rect">
            <a:avLst/>
          </a:prstGeom>
          <a:noFill/>
        </p:spPr>
        <p:txBody>
          <a:bodyPr wrap="none" rtlCol="0">
            <a:spAutoFit/>
          </a:bodyPr>
          <a:lstStyle/>
          <a:p>
            <a:r>
              <a:rPr lang="en-US" sz="1800" dirty="0"/>
              <a:t>9.8x4=39.2 or 19.6%</a:t>
            </a:r>
          </a:p>
        </p:txBody>
      </p:sp>
      <p:sp>
        <p:nvSpPr>
          <p:cNvPr id="9" name="TextBox 8">
            <a:extLst>
              <a:ext uri="{FF2B5EF4-FFF2-40B4-BE49-F238E27FC236}">
                <a16:creationId xmlns:a16="http://schemas.microsoft.com/office/drawing/2014/main" id="{48D6AFA1-F95B-284B-84DB-5026D27BA102}"/>
              </a:ext>
            </a:extLst>
          </p:cNvPr>
          <p:cNvSpPr txBox="1"/>
          <p:nvPr/>
        </p:nvSpPr>
        <p:spPr>
          <a:xfrm>
            <a:off x="9427028" y="2990850"/>
            <a:ext cx="2257349" cy="369332"/>
          </a:xfrm>
          <a:prstGeom prst="rect">
            <a:avLst/>
          </a:prstGeom>
          <a:noFill/>
        </p:spPr>
        <p:txBody>
          <a:bodyPr wrap="none" rtlCol="0">
            <a:spAutoFit/>
          </a:bodyPr>
          <a:lstStyle/>
          <a:p>
            <a:r>
              <a:rPr lang="en-US" sz="1800" dirty="0"/>
              <a:t>16.6x4=66.4 or 33.2%</a:t>
            </a:r>
          </a:p>
        </p:txBody>
      </p:sp>
    </p:spTree>
    <p:extLst>
      <p:ext uri="{BB962C8B-B14F-4D97-AF65-F5344CB8AC3E}">
        <p14:creationId xmlns:p14="http://schemas.microsoft.com/office/powerpoint/2010/main" val="30260728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ump full header">
            <a:extLst>
              <a:ext uri="{FF2B5EF4-FFF2-40B4-BE49-F238E27FC236}">
                <a16:creationId xmlns:a16="http://schemas.microsoft.com/office/drawing/2014/main" id="{C43F5ED1-BABB-904B-AB18-6A540AA6064A}"/>
              </a:ext>
            </a:extLst>
          </p:cNvPr>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B582A3B9-4167-AD44-BDCF-785643A90529}"/>
              </a:ext>
            </a:extLst>
          </p:cNvPr>
          <p:cNvSpPr txBox="1">
            <a:spLocks/>
          </p:cNvSpPr>
          <p:nvPr/>
        </p:nvSpPr>
        <p:spPr>
          <a:xfrm>
            <a:off x="457200" y="138757"/>
            <a:ext cx="8161939" cy="17907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r>
              <a:rPr lang="en-US" sz="3600" kern="0" dirty="0">
                <a:solidFill>
                  <a:srgbClr val="FFCE00"/>
                </a:solidFill>
              </a:rPr>
              <a:t>Calcium! Beef, Broccoli or Tomatoes?</a:t>
            </a:r>
          </a:p>
        </p:txBody>
      </p:sp>
      <p:pic>
        <p:nvPicPr>
          <p:cNvPr id="2" name="Picture 1">
            <a:extLst>
              <a:ext uri="{FF2B5EF4-FFF2-40B4-BE49-F238E27FC236}">
                <a16:creationId xmlns:a16="http://schemas.microsoft.com/office/drawing/2014/main" id="{B144339E-E152-394C-BD66-2DDEA65B84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805" y="1684564"/>
            <a:ext cx="9272718" cy="3494315"/>
          </a:xfrm>
          <a:prstGeom prst="rect">
            <a:avLst/>
          </a:prstGeom>
        </p:spPr>
      </p:pic>
      <p:pic>
        <p:nvPicPr>
          <p:cNvPr id="3" name="Picture 2">
            <a:extLst>
              <a:ext uri="{FF2B5EF4-FFF2-40B4-BE49-F238E27FC236}">
                <a16:creationId xmlns:a16="http://schemas.microsoft.com/office/drawing/2014/main" id="{7A382652-6835-774F-B574-BAD5134E23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572000" y="3439888"/>
            <a:ext cx="805543" cy="763655"/>
          </a:xfrm>
          <a:prstGeom prst="rect">
            <a:avLst/>
          </a:prstGeom>
        </p:spPr>
      </p:pic>
      <p:pic>
        <p:nvPicPr>
          <p:cNvPr id="4" name="Picture 3">
            <a:extLst>
              <a:ext uri="{FF2B5EF4-FFF2-40B4-BE49-F238E27FC236}">
                <a16:creationId xmlns:a16="http://schemas.microsoft.com/office/drawing/2014/main" id="{AB4BD73B-2DD0-AC46-9A68-94F300C296E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4572000" y="4286253"/>
            <a:ext cx="933061" cy="653143"/>
          </a:xfrm>
          <a:prstGeom prst="rect">
            <a:avLst/>
          </a:prstGeom>
        </p:spPr>
      </p:pic>
      <p:pic>
        <p:nvPicPr>
          <p:cNvPr id="5" name="Picture 4">
            <a:extLst>
              <a:ext uri="{FF2B5EF4-FFF2-40B4-BE49-F238E27FC236}">
                <a16:creationId xmlns:a16="http://schemas.microsoft.com/office/drawing/2014/main" id="{DBBDD2DC-E889-324C-A736-7B8828D5562E}"/>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000" l="10000" r="90000">
                        <a14:backgroundMark x1="47611" y1="77042" x2="47611" y2="77042"/>
                        <a14:backgroundMark x1="47472" y1="74500" x2="47472" y2="74500"/>
                        <a14:backgroundMark x1="57333" y1="61583" x2="57333" y2="61583"/>
                        <a14:backgroundMark x1="59722" y1="29833" x2="59722" y2="29833"/>
                        <a14:backgroundMark x1="61278" y1="37667" x2="61278" y2="37667"/>
                      </a14:backgroundRemoval>
                    </a14:imgEffect>
                  </a14:imgLayer>
                </a14:imgProps>
              </a:ext>
              <a:ext uri="{28A0092B-C50C-407E-A947-70E740481C1C}">
                <a14:useLocalDpi xmlns:a14="http://schemas.microsoft.com/office/drawing/2010/main"/>
              </a:ext>
            </a:extLst>
          </a:blip>
          <a:stretch>
            <a:fillRect/>
          </a:stretch>
        </p:blipFill>
        <p:spPr>
          <a:xfrm>
            <a:off x="4154262" y="2544539"/>
            <a:ext cx="1551213" cy="1034142"/>
          </a:xfrm>
          <a:prstGeom prst="rect">
            <a:avLst/>
          </a:prstGeom>
        </p:spPr>
      </p:pic>
      <p:sp>
        <p:nvSpPr>
          <p:cNvPr id="6" name="Rectangle 5">
            <a:extLst>
              <a:ext uri="{FF2B5EF4-FFF2-40B4-BE49-F238E27FC236}">
                <a16:creationId xmlns:a16="http://schemas.microsoft.com/office/drawing/2014/main" id="{EAA907FC-5CD9-4946-8CCF-5F0EACB3E0AE}"/>
              </a:ext>
            </a:extLst>
          </p:cNvPr>
          <p:cNvSpPr/>
          <p:nvPr/>
        </p:nvSpPr>
        <p:spPr>
          <a:xfrm>
            <a:off x="1872343" y="2207078"/>
            <a:ext cx="1632857" cy="359229"/>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0729604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Z:\jclark On My Mac\Slides\Osteoporosis JPG\Slide140.jpg">
            <a:extLst>
              <a:ext uri="{FF2B5EF4-FFF2-40B4-BE49-F238E27FC236}">
                <a16:creationId xmlns:a16="http://schemas.microsoft.com/office/drawing/2014/main" id="{D293619F-10F2-C34C-BA98-1E133A094ED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Picture 2" descr="Osteoporosis milk1.jpg">
            <a:extLst>
              <a:ext uri="{FF2B5EF4-FFF2-40B4-BE49-F238E27FC236}">
                <a16:creationId xmlns:a16="http://schemas.microsoft.com/office/drawing/2014/main" id="{999A6E1F-5206-CA48-BC20-7607253366E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8" name="Picture 4" descr="F:\slides\Osteoporosis milk1.jpg">
            <a:extLst>
              <a:ext uri="{FF2B5EF4-FFF2-40B4-BE49-F238E27FC236}">
                <a16:creationId xmlns:a16="http://schemas.microsoft.com/office/drawing/2014/main" id="{C2C3F452-7F8D-FE49-9F0E-5DEE4F4D14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Z:\jclark On My Mac\Slides\Osteoporosis JPG\Slide12.jpg">
            <a:extLst>
              <a:ext uri="{FF2B5EF4-FFF2-40B4-BE49-F238E27FC236}">
                <a16:creationId xmlns:a16="http://schemas.microsoft.com/office/drawing/2014/main" id="{0D2E3455-E482-5E4D-8CE0-BC87DD74F56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4" descr="F:\slides\Osteoporosis milk2.jpg">
            <a:extLst>
              <a:ext uri="{FF2B5EF4-FFF2-40B4-BE49-F238E27FC236}">
                <a16:creationId xmlns:a16="http://schemas.microsoft.com/office/drawing/2014/main" id="{217921B5-3F44-1D46-A618-6921FFAB7B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Z:\jclark On My Mac\Slides\Osteoporosis JPG\Slide123.jpg">
            <a:extLst>
              <a:ext uri="{FF2B5EF4-FFF2-40B4-BE49-F238E27FC236}">
                <a16:creationId xmlns:a16="http://schemas.microsoft.com/office/drawing/2014/main" id="{639D8718-1A6D-9449-8B4F-85A24467EE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Z:\jclark On My Mac\Slides\Osteoporosis JPG\Slide142.jpg">
            <a:extLst>
              <a:ext uri="{FF2B5EF4-FFF2-40B4-BE49-F238E27FC236}">
                <a16:creationId xmlns:a16="http://schemas.microsoft.com/office/drawing/2014/main" id="{DA125A86-389E-584E-938C-08D30EE463F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Z:\jclark On My Mac\Slides\Osteoporosis JPG\Slide150.jpg">
            <a:extLst>
              <a:ext uri="{FF2B5EF4-FFF2-40B4-BE49-F238E27FC236}">
                <a16:creationId xmlns:a16="http://schemas.microsoft.com/office/drawing/2014/main" id="{12E3C633-59AD-714F-8685-EA78C2B250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480964"/>
      </p:ext>
    </p:extLst>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B85FD2E-8DF1-1342-A9AE-848C2D99019E}"/>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r="-5114"/>
          <a:stretch/>
        </p:blipFill>
        <p:spPr>
          <a:xfrm>
            <a:off x="533400" y="1860621"/>
            <a:ext cx="6096000" cy="4540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descr="bump right frame left header">
            <a:extLst>
              <a:ext uri="{FF2B5EF4-FFF2-40B4-BE49-F238E27FC236}">
                <a16:creationId xmlns:a16="http://schemas.microsoft.com/office/drawing/2014/main" id="{AB951654-4B02-AD41-AB96-6D4A3C185237}"/>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29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E8394A1-4F10-634D-A69F-88A36D5126E1}"/>
              </a:ext>
            </a:extLst>
          </p:cNvPr>
          <p:cNvSpPr>
            <a:spLocks noGrp="1"/>
          </p:cNvSpPr>
          <p:nvPr>
            <p:ph type="title"/>
          </p:nvPr>
        </p:nvSpPr>
        <p:spPr>
          <a:xfrm>
            <a:off x="685800" y="381000"/>
            <a:ext cx="7772400" cy="1143000"/>
          </a:xfrm>
        </p:spPr>
        <p:txBody>
          <a:bodyPr/>
          <a:lstStyle/>
          <a:p>
            <a:r>
              <a:rPr lang="en-US" sz="4000" dirty="0">
                <a:solidFill>
                  <a:srgbClr val="FFFF00"/>
                </a:solidFill>
              </a:rPr>
              <a:t>Horsetail Tea (Equisetum </a:t>
            </a:r>
            <a:r>
              <a:rPr lang="en-US" sz="4000" dirty="0" err="1">
                <a:solidFill>
                  <a:srgbClr val="FFFF00"/>
                </a:solidFill>
              </a:rPr>
              <a:t>Arvense</a:t>
            </a:r>
            <a:r>
              <a:rPr lang="en-US" sz="4000" dirty="0">
                <a:solidFill>
                  <a:srgbClr val="FFFF00"/>
                </a:solidFill>
              </a:rPr>
              <a:t>)</a:t>
            </a:r>
          </a:p>
        </p:txBody>
      </p:sp>
      <p:sp>
        <p:nvSpPr>
          <p:cNvPr id="4" name="Content Placeholder 3">
            <a:extLst>
              <a:ext uri="{FF2B5EF4-FFF2-40B4-BE49-F238E27FC236}">
                <a16:creationId xmlns:a16="http://schemas.microsoft.com/office/drawing/2014/main" id="{62C6B673-5000-2848-ABA1-FE27E673BAAA}"/>
              </a:ext>
            </a:extLst>
          </p:cNvPr>
          <p:cNvSpPr>
            <a:spLocks noGrp="1"/>
          </p:cNvSpPr>
          <p:nvPr>
            <p:ph sz="half" idx="2"/>
          </p:nvPr>
        </p:nvSpPr>
        <p:spPr>
          <a:xfrm>
            <a:off x="4800600" y="1905000"/>
            <a:ext cx="3733800" cy="4267200"/>
          </a:xfrm>
        </p:spPr>
        <p:txBody>
          <a:bodyPr/>
          <a:lstStyle/>
          <a:p>
            <a:pPr marL="0" indent="0">
              <a:buNone/>
            </a:pPr>
            <a:r>
              <a:rPr lang="en-US" dirty="0"/>
              <a:t>Use of horsetail tea, with its silica:</a:t>
            </a:r>
          </a:p>
          <a:p>
            <a:r>
              <a:rPr lang="en-US" dirty="0"/>
              <a:t>Increases bone formation, cortical bone thickness and trabecula width.</a:t>
            </a:r>
          </a:p>
          <a:p>
            <a:r>
              <a:rPr lang="en-US" dirty="0"/>
              <a:t>Decreases bone resorption.</a:t>
            </a:r>
          </a:p>
          <a:p>
            <a:r>
              <a:rPr lang="en-US" dirty="0"/>
              <a:t>Green beans also helpful.</a:t>
            </a:r>
          </a:p>
          <a:p>
            <a:pPr marL="0" indent="0">
              <a:buNone/>
            </a:pPr>
            <a:endParaRPr lang="en-US" dirty="0"/>
          </a:p>
        </p:txBody>
      </p:sp>
      <p:sp>
        <p:nvSpPr>
          <p:cNvPr id="7" name="TextBox 6">
            <a:extLst>
              <a:ext uri="{FF2B5EF4-FFF2-40B4-BE49-F238E27FC236}">
                <a16:creationId xmlns:a16="http://schemas.microsoft.com/office/drawing/2014/main" id="{432D28CB-FB8B-BA42-B40A-9A22C61FB4C0}"/>
              </a:ext>
            </a:extLst>
          </p:cNvPr>
          <p:cNvSpPr txBox="1"/>
          <p:nvPr/>
        </p:nvSpPr>
        <p:spPr>
          <a:xfrm>
            <a:off x="2926357" y="6519446"/>
            <a:ext cx="3291286" cy="338554"/>
          </a:xfrm>
          <a:prstGeom prst="rect">
            <a:avLst/>
          </a:prstGeom>
          <a:noFill/>
        </p:spPr>
        <p:txBody>
          <a:bodyPr wrap="none" rtlCol="0">
            <a:spAutoFit/>
          </a:bodyPr>
          <a:lstStyle/>
          <a:p>
            <a:r>
              <a:rPr lang="en-US" sz="1600" dirty="0"/>
              <a:t>Caspian J Intern Med. 10(2):176-182.</a:t>
            </a:r>
          </a:p>
        </p:txBody>
      </p:sp>
    </p:spTree>
    <p:extLst>
      <p:ext uri="{BB962C8B-B14F-4D97-AF65-F5344CB8AC3E}">
        <p14:creationId xmlns:p14="http://schemas.microsoft.com/office/powerpoint/2010/main" val="857053826"/>
      </p:ext>
    </p:extLst>
  </p:cSld>
  <p:clrMapOvr>
    <a:masterClrMapping/>
  </p:clrMapOvr>
  <p:transition spd="slow">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F8F995-7C3E-A241-9233-5966E162987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52800" y="2057400"/>
            <a:ext cx="5658678" cy="4070350"/>
          </a:xfrm>
          <a:prstGeom prst="rect">
            <a:avLst/>
          </a:prstGeom>
        </p:spPr>
      </p:pic>
      <p:pic>
        <p:nvPicPr>
          <p:cNvPr id="9" name="Picture 8" descr="frame right bump left header">
            <a:extLst>
              <a:ext uri="{FF2B5EF4-FFF2-40B4-BE49-F238E27FC236}">
                <a16:creationId xmlns:a16="http://schemas.microsoft.com/office/drawing/2014/main" id="{501BC6D4-7571-7A47-945C-119BC0C51B86}"/>
              </a:ext>
            </a:extLst>
          </p:cNvPr>
          <p:cNvPicPr>
            <a:picLocks noChangeAspect="1" noChangeArrowheads="1"/>
          </p:cNvPicPr>
          <p:nvPr/>
        </p:nvPicPr>
        <p:blipFill>
          <a:blip r:embed="rId4" cstate="email">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67C5CF-63F1-D945-A156-C2783E58CC25}"/>
              </a:ext>
            </a:extLst>
          </p:cNvPr>
          <p:cNvSpPr>
            <a:spLocks noGrp="1"/>
          </p:cNvSpPr>
          <p:nvPr>
            <p:ph type="title"/>
          </p:nvPr>
        </p:nvSpPr>
        <p:spPr/>
        <p:txBody>
          <a:bodyPr/>
          <a:lstStyle/>
          <a:p>
            <a:r>
              <a:rPr lang="en-US" dirty="0"/>
              <a:t>Watering Your Bone Garden</a:t>
            </a:r>
          </a:p>
        </p:txBody>
      </p:sp>
      <p:sp>
        <p:nvSpPr>
          <p:cNvPr id="3" name="Content Placeholder 2">
            <a:extLst>
              <a:ext uri="{FF2B5EF4-FFF2-40B4-BE49-F238E27FC236}">
                <a16:creationId xmlns:a16="http://schemas.microsoft.com/office/drawing/2014/main" id="{F6E968D4-3639-524A-8EB5-CAE946336141}"/>
              </a:ext>
            </a:extLst>
          </p:cNvPr>
          <p:cNvSpPr>
            <a:spLocks noGrp="1"/>
          </p:cNvSpPr>
          <p:nvPr>
            <p:ph sz="half" idx="1"/>
          </p:nvPr>
        </p:nvSpPr>
        <p:spPr/>
        <p:txBody>
          <a:bodyPr/>
          <a:lstStyle/>
          <a:p>
            <a:pPr>
              <a:lnSpc>
                <a:spcPct val="150000"/>
              </a:lnSpc>
            </a:pPr>
            <a:r>
              <a:rPr lang="en-US" dirty="0"/>
              <a:t>Good hydration is significantly predictive of strong bones. </a:t>
            </a:r>
          </a:p>
          <a:p>
            <a:pPr>
              <a:lnSpc>
                <a:spcPct val="150000"/>
              </a:lnSpc>
            </a:pPr>
            <a:r>
              <a:rPr lang="en-US" dirty="0"/>
              <a:t>Dehydration increases risk of bone loss by as much as 5 fold. </a:t>
            </a:r>
          </a:p>
        </p:txBody>
      </p:sp>
      <p:sp>
        <p:nvSpPr>
          <p:cNvPr id="12" name="TextBox 11">
            <a:extLst>
              <a:ext uri="{FF2B5EF4-FFF2-40B4-BE49-F238E27FC236}">
                <a16:creationId xmlns:a16="http://schemas.microsoft.com/office/drawing/2014/main" id="{27AE2BB6-3E53-894B-A8F0-CE75566AFB3B}"/>
              </a:ext>
            </a:extLst>
          </p:cNvPr>
          <p:cNvSpPr txBox="1"/>
          <p:nvPr/>
        </p:nvSpPr>
        <p:spPr>
          <a:xfrm>
            <a:off x="2514513" y="6486316"/>
            <a:ext cx="4114973" cy="338554"/>
          </a:xfrm>
          <a:prstGeom prst="rect">
            <a:avLst/>
          </a:prstGeom>
          <a:noFill/>
        </p:spPr>
        <p:txBody>
          <a:bodyPr wrap="none" rtlCol="0">
            <a:spAutoFit/>
          </a:bodyPr>
          <a:lstStyle/>
          <a:p>
            <a:r>
              <a:rPr lang="en-US" sz="1600" dirty="0" err="1"/>
              <a:t>Eur</a:t>
            </a:r>
            <a:r>
              <a:rPr lang="en-US" sz="1600" dirty="0"/>
              <a:t> Rev Aging Phys Act. 2021 May 31;18(1):7.</a:t>
            </a:r>
          </a:p>
        </p:txBody>
      </p:sp>
    </p:spTree>
    <p:extLst>
      <p:ext uri="{BB962C8B-B14F-4D97-AF65-F5344CB8AC3E}">
        <p14:creationId xmlns:p14="http://schemas.microsoft.com/office/powerpoint/2010/main" val="19246585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Z:\jclark On My Mac\Slides\Osteoporosis JPG\Slide146.jpg">
            <a:extLst>
              <a:ext uri="{FF2B5EF4-FFF2-40B4-BE49-F238E27FC236}">
                <a16:creationId xmlns:a16="http://schemas.microsoft.com/office/drawing/2014/main" id="{43DF3903-ADD5-344A-829D-54B282079E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Z:\jclark On My Mac\Slides\Osteoporosis JPG\Slide147.jpg">
            <a:extLst>
              <a:ext uri="{FF2B5EF4-FFF2-40B4-BE49-F238E27FC236}">
                <a16:creationId xmlns:a16="http://schemas.microsoft.com/office/drawing/2014/main" id="{6B5ED38D-50D4-7744-BF82-F1E5FCF2F8D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Z:\jclark On My Mac\Slides\Osteoporosis JPG\Slide148.jpg">
            <a:extLst>
              <a:ext uri="{FF2B5EF4-FFF2-40B4-BE49-F238E27FC236}">
                <a16:creationId xmlns:a16="http://schemas.microsoft.com/office/drawing/2014/main" id="{1BAF1788-CB08-C94D-9C9D-A5ACC5C98C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Z:\jclark On My Mac\Slides\Osteoporosis JPG\Slide149.jpg">
            <a:extLst>
              <a:ext uri="{FF2B5EF4-FFF2-40B4-BE49-F238E27FC236}">
                <a16:creationId xmlns:a16="http://schemas.microsoft.com/office/drawing/2014/main" id="{4019C560-F3B6-A743-98E9-EE4FEE77E6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Z:\jclark On My Mac\Slides\Osteoporosis JPG\Slide13.jpg">
            <a:extLst>
              <a:ext uri="{FF2B5EF4-FFF2-40B4-BE49-F238E27FC236}">
                <a16:creationId xmlns:a16="http://schemas.microsoft.com/office/drawing/2014/main" id="{9B4B05AC-5BC8-2744-B509-E32CA6EAC62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Z:\jclark On My Mac\Slides\Osteoporosis JPG\Slide165.jpg">
            <a:extLst>
              <a:ext uri="{FF2B5EF4-FFF2-40B4-BE49-F238E27FC236}">
                <a16:creationId xmlns:a16="http://schemas.microsoft.com/office/drawing/2014/main" id="{5BD9B306-5F21-4947-833E-EE50DCB2216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201515"/>
      </p:ext>
    </p:extLst>
  </p:cSld>
  <p:clrMapOvr>
    <a:masterClrMapping/>
  </p:clrMapOvr>
  <p:transition>
    <p:wip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Z:\jclark On My Mac\Slides\Osteoporosis JPG\Slide151.jpg">
            <a:extLst>
              <a:ext uri="{FF2B5EF4-FFF2-40B4-BE49-F238E27FC236}">
                <a16:creationId xmlns:a16="http://schemas.microsoft.com/office/drawing/2014/main" id="{F267FF5B-9813-884E-9CEA-994F1994352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3" descr="big picture header">
            <a:extLst>
              <a:ext uri="{FF2B5EF4-FFF2-40B4-BE49-F238E27FC236}">
                <a16:creationId xmlns:a16="http://schemas.microsoft.com/office/drawing/2014/main" id="{4E8AA18C-6ECF-3F40-9CEF-9862D8721D61}"/>
              </a:ext>
            </a:extLst>
          </p:cNvPr>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6" name="Rectangle 4">
            <a:extLst>
              <a:ext uri="{FF2B5EF4-FFF2-40B4-BE49-F238E27FC236}">
                <a16:creationId xmlns:a16="http://schemas.microsoft.com/office/drawing/2014/main" id="{E2FBBA25-8D10-2E47-B59F-DBBBF1A6FB43}"/>
              </a:ext>
            </a:extLst>
          </p:cNvPr>
          <p:cNvSpPr>
            <a:spLocks noGrp="1" noChangeArrowheads="1"/>
          </p:cNvSpPr>
          <p:nvPr>
            <p:ph type="title"/>
          </p:nvPr>
        </p:nvSpPr>
        <p:spPr>
          <a:effectLst>
            <a:outerShdw blurRad="63500" dist="38099" dir="2700000" algn="ctr" rotWithShape="0">
              <a:srgbClr val="04090C">
                <a:alpha val="74997"/>
              </a:srgbClr>
            </a:outerShdw>
          </a:effectLst>
        </p:spPr>
        <p:txBody>
          <a:bodyPr/>
          <a:lstStyle/>
          <a:p>
            <a:pPr eaLnBrk="1" hangingPunct="1">
              <a:defRPr/>
            </a:pPr>
            <a:r>
              <a:rPr lang="en-US" dirty="0">
                <a:solidFill>
                  <a:srgbClr val="FFCE00"/>
                </a:solidFill>
              </a:rPr>
              <a:t>Banking on Your Bones</a:t>
            </a:r>
          </a:p>
        </p:txBody>
      </p:sp>
      <p:sp>
        <p:nvSpPr>
          <p:cNvPr id="499717" name="Rectangle 5">
            <a:extLst>
              <a:ext uri="{FF2B5EF4-FFF2-40B4-BE49-F238E27FC236}">
                <a16:creationId xmlns:a16="http://schemas.microsoft.com/office/drawing/2014/main" id="{4BE13820-C8D6-5F4E-8652-69E6BCE597A8}"/>
              </a:ext>
            </a:extLst>
          </p:cNvPr>
          <p:cNvSpPr>
            <a:spLocks noGrp="1" noChangeArrowheads="1"/>
          </p:cNvSpPr>
          <p:nvPr>
            <p:ph type="body" idx="1"/>
          </p:nvPr>
        </p:nvSpPr>
        <p:spPr>
          <a:xfrm>
            <a:off x="685800" y="2133600"/>
            <a:ext cx="7772400" cy="4267200"/>
          </a:xfrm>
          <a:effectLst>
            <a:outerShdw blurRad="63500" dist="38099" dir="2700000" algn="ctr" rotWithShape="0">
              <a:srgbClr val="04090C"/>
            </a:outerShdw>
          </a:effectLst>
        </p:spPr>
        <p:txBody>
          <a:bodyPr/>
          <a:lstStyle/>
          <a:p>
            <a:pPr eaLnBrk="1" hangingPunct="1">
              <a:buFont typeface="Times" pitchFamily="-111" charset="0"/>
              <a:buChar char="•"/>
              <a:defRPr/>
            </a:pPr>
            <a:r>
              <a:rPr lang="en-US" b="1" dirty="0">
                <a:latin typeface="Calibri" panose="020F0502020204030204" pitchFamily="34" charset="0"/>
                <a:cs typeface="Calibri" panose="020F0502020204030204" pitchFamily="34" charset="0"/>
              </a:rPr>
              <a:t>Weight bearing exercise.</a:t>
            </a:r>
          </a:p>
          <a:p>
            <a:pPr eaLnBrk="1" hangingPunct="1">
              <a:buFont typeface="Times" pitchFamily="-111" charset="0"/>
              <a:buChar char="•"/>
              <a:defRPr/>
            </a:pPr>
            <a:r>
              <a:rPr lang="en-US" b="1" dirty="0">
                <a:latin typeface="Calibri" panose="020F0502020204030204" pitchFamily="34" charset="0"/>
                <a:cs typeface="Calibri" panose="020F0502020204030204" pitchFamily="34" charset="0"/>
              </a:rPr>
              <a:t>Reduce protein and grain consumption.</a:t>
            </a:r>
          </a:p>
          <a:p>
            <a:pPr eaLnBrk="1" hangingPunct="1">
              <a:buFont typeface="Times" pitchFamily="-111" charset="0"/>
              <a:buChar char="•"/>
              <a:defRPr/>
            </a:pPr>
            <a:r>
              <a:rPr lang="en-US" b="1" dirty="0">
                <a:latin typeface="Calibri" panose="020F0502020204030204" pitchFamily="34" charset="0"/>
                <a:cs typeface="Calibri" panose="020F0502020204030204" pitchFamily="34" charset="0"/>
              </a:rPr>
              <a:t>Choose to abandon the calcium thieves.</a:t>
            </a:r>
          </a:p>
          <a:p>
            <a:pPr eaLnBrk="1" hangingPunct="1">
              <a:buFont typeface="Times" pitchFamily="-111" charset="0"/>
              <a:buChar char="•"/>
              <a:defRPr/>
            </a:pPr>
            <a:r>
              <a:rPr lang="en-US" b="1" dirty="0">
                <a:latin typeface="Calibri" panose="020F0502020204030204" pitchFamily="34" charset="0"/>
                <a:cs typeface="Calibri" panose="020F0502020204030204" pitchFamily="34" charset="0"/>
              </a:rPr>
              <a:t>20 minutes of daily sun on 25% of your body.</a:t>
            </a:r>
          </a:p>
          <a:p>
            <a:pPr eaLnBrk="1" hangingPunct="1">
              <a:buFont typeface="Times" pitchFamily="-111" charset="0"/>
              <a:buChar char="•"/>
              <a:defRPr/>
            </a:pPr>
            <a:r>
              <a:rPr lang="en-US" b="1" dirty="0">
                <a:latin typeface="Calibri" panose="020F0502020204030204" pitchFamily="34" charset="0"/>
                <a:cs typeface="Calibri" panose="020F0502020204030204" pitchFamily="34" charset="0"/>
              </a:rPr>
              <a:t>Eat a plant based diet rich in naturally occurring calcium.</a:t>
            </a:r>
          </a:p>
        </p:txBody>
      </p:sp>
    </p:spTree>
    <p:extLst>
      <p:ext uri="{BB962C8B-B14F-4D97-AF65-F5344CB8AC3E}">
        <p14:creationId xmlns:p14="http://schemas.microsoft.com/office/powerpoint/2010/main" val="180693893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97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97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97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97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97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7"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Z:\jclark On My Mac\Slides\Osteoporosis JPG\Slide157.jpg">
            <a:extLst>
              <a:ext uri="{FF2B5EF4-FFF2-40B4-BE49-F238E27FC236}">
                <a16:creationId xmlns:a16="http://schemas.microsoft.com/office/drawing/2014/main" id="{015A7B74-F593-9E43-BA12-3BF1833FFFC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8" descr="F:\slides\the creators diet.jpg">
            <a:extLst>
              <a:ext uri="{FF2B5EF4-FFF2-40B4-BE49-F238E27FC236}">
                <a16:creationId xmlns:a16="http://schemas.microsoft.com/office/drawing/2014/main" id="{528116B0-9D13-4944-BF5D-ECB0B751DE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Z:\jclark On My Mac\Slides\Osteoporosis JPG\Slide159.jpg">
            <a:extLst>
              <a:ext uri="{FF2B5EF4-FFF2-40B4-BE49-F238E27FC236}">
                <a16:creationId xmlns:a16="http://schemas.microsoft.com/office/drawing/2014/main" id="{7F767DD1-06A7-B34B-BB3E-E5EA3C23764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F:\slides\Osteoporosis Kim.jpg">
            <a:extLst>
              <a:ext uri="{FF2B5EF4-FFF2-40B4-BE49-F238E27FC236}">
                <a16:creationId xmlns:a16="http://schemas.microsoft.com/office/drawing/2014/main" id="{493DBDFF-99F2-124D-B57B-5BE4BD1B29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Z:\jclark On My Mac\Slides\Osteoporosis JPG\Slide160.jpg">
            <a:extLst>
              <a:ext uri="{FF2B5EF4-FFF2-40B4-BE49-F238E27FC236}">
                <a16:creationId xmlns:a16="http://schemas.microsoft.com/office/drawing/2014/main" id="{D77D81A8-314A-F549-AB04-295A14A7D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Z:\jclark On My Mac\Slides\Osteoporosis JPG\Slide161.jpg">
            <a:extLst>
              <a:ext uri="{FF2B5EF4-FFF2-40B4-BE49-F238E27FC236}">
                <a16:creationId xmlns:a16="http://schemas.microsoft.com/office/drawing/2014/main" id="{D124E067-232C-D845-BD35-BAFF360C7B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80225" y="762000"/>
            <a:ext cx="8983550" cy="830997"/>
          </a:xfrm>
          <a:prstGeom prst="rect">
            <a:avLst/>
          </a:prstGeom>
          <a:solidFill>
            <a:srgbClr val="000000"/>
          </a:solidFill>
        </p:spPr>
        <p:txBody>
          <a:bodyPr wrap="none" rtlCol="0">
            <a:spAutoFit/>
          </a:bodyPr>
          <a:lstStyle/>
          <a:p>
            <a:r>
              <a:rPr lang="en-US" sz="4800" b="1" dirty="0" err="1">
                <a:latin typeface="Arial Narrow" panose="020B0604020202020204" pitchFamily="34" charset="0"/>
                <a:cs typeface="Arial Narrow" panose="020B0604020202020204" pitchFamily="34" charset="0"/>
              </a:rPr>
              <a:t>NorthernLightsHealthEducation.com</a:t>
            </a:r>
            <a:endParaRPr lang="en-US" sz="4800" b="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205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Z:\jclark On My Mac\Slides\Osteoporosis JPG\Slide14.jpg">
            <a:extLst>
              <a:ext uri="{FF2B5EF4-FFF2-40B4-BE49-F238E27FC236}">
                <a16:creationId xmlns:a16="http://schemas.microsoft.com/office/drawing/2014/main" id="{B3A59E02-4E27-EB40-9B28-0267E4AD41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50CB-AC22-734B-8C22-4E05DB5768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02B48B18-3FD3-4E45-A4E9-8D21E9364E0F}"/>
              </a:ext>
            </a:extLst>
          </p:cNvPr>
          <p:cNvSpPr txBox="1"/>
          <p:nvPr/>
        </p:nvSpPr>
        <p:spPr>
          <a:xfrm>
            <a:off x="876300" y="2598003"/>
            <a:ext cx="7391400" cy="1661993"/>
          </a:xfrm>
          <a:prstGeom prst="rect">
            <a:avLst/>
          </a:prstGeom>
          <a:noFill/>
        </p:spPr>
        <p:txBody>
          <a:bodyPr wrap="square" rtlCol="0">
            <a:spAutoFit/>
          </a:bodyPr>
          <a:lstStyle/>
          <a:p>
            <a:pPr algn="ctr"/>
            <a:r>
              <a:rPr lang="en-US" sz="6600" b="1" dirty="0">
                <a:effectLst>
                  <a:glow rad="101600">
                    <a:schemeClr val="bg1">
                      <a:alpha val="60000"/>
                    </a:schemeClr>
                  </a:glow>
                </a:effectLst>
                <a:latin typeface="Chalkduster" panose="03050602040202020205" pitchFamily="66" charset="77"/>
              </a:rPr>
              <a:t>Osteoporosis: </a:t>
            </a:r>
          </a:p>
          <a:p>
            <a:pPr algn="ctr"/>
            <a:r>
              <a:rPr lang="en-US" sz="3600" b="1" dirty="0">
                <a:effectLst>
                  <a:glow rad="101600">
                    <a:schemeClr val="bg1">
                      <a:alpha val="60000"/>
                    </a:schemeClr>
                  </a:glow>
                </a:effectLst>
                <a:latin typeface="Chalkduster" panose="03050602040202020205" pitchFamily="66" charset="77"/>
              </a:rPr>
              <a:t>Nothing to Crack Up About</a:t>
            </a:r>
          </a:p>
        </p:txBody>
      </p:sp>
    </p:spTree>
    <p:extLst>
      <p:ext uri="{BB962C8B-B14F-4D97-AF65-F5344CB8AC3E}">
        <p14:creationId xmlns:p14="http://schemas.microsoft.com/office/powerpoint/2010/main" val="1037540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Z:\jclark On My Mac\Slides\Osteoporosis JPG\Slide15.jpg">
            <a:extLst>
              <a:ext uri="{FF2B5EF4-FFF2-40B4-BE49-F238E27FC236}">
                <a16:creationId xmlns:a16="http://schemas.microsoft.com/office/drawing/2014/main" id="{4B6C8CA1-0D5E-6840-A7BA-1CB26D2FD60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2036" name="Picture 4" descr="9838698">
            <a:extLst>
              <a:ext uri="{FF2B5EF4-FFF2-40B4-BE49-F238E27FC236}">
                <a16:creationId xmlns:a16="http://schemas.microsoft.com/office/drawing/2014/main" id="{03585295-E2A0-384D-A3C2-0AA808AA5D19}"/>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673600" y="1219200"/>
            <a:ext cx="3857625" cy="5715000"/>
          </a:xfrm>
        </p:spPr>
      </p:pic>
      <p:pic>
        <p:nvPicPr>
          <p:cNvPr id="90114" name="Picture 5" descr="frame right cove left header">
            <a:extLst>
              <a:ext uri="{FF2B5EF4-FFF2-40B4-BE49-F238E27FC236}">
                <a16:creationId xmlns:a16="http://schemas.microsoft.com/office/drawing/2014/main" id="{6C73382D-865F-314F-9676-A57E3577C3F1}"/>
              </a:ext>
            </a:extLst>
          </p:cNvPr>
          <p:cNvPicPr>
            <a:picLocks noChangeAspect="1" noChangeArrowheads="1"/>
          </p:cNvPicPr>
          <p:nvPr/>
        </p:nvPicPr>
        <p:blipFill>
          <a:blip r:embed="rId4"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4" name="Rectangle 2">
            <a:extLst>
              <a:ext uri="{FF2B5EF4-FFF2-40B4-BE49-F238E27FC236}">
                <a16:creationId xmlns:a16="http://schemas.microsoft.com/office/drawing/2014/main" id="{DB1296CB-4EE1-3E47-9AE1-393838BA1E92}"/>
              </a:ext>
            </a:extLst>
          </p:cNvPr>
          <p:cNvSpPr>
            <a:spLocks noGrp="1" noChangeArrowheads="1"/>
          </p:cNvSpPr>
          <p:nvPr>
            <p:ph type="title"/>
          </p:nvPr>
        </p:nvSpPr>
        <p:spPr>
          <a:xfrm>
            <a:off x="533400" y="457200"/>
            <a:ext cx="8077200" cy="1219200"/>
          </a:xfrm>
          <a:effectLst>
            <a:outerShdw blurRad="63500" dist="38099" dir="2700000" algn="ctr" rotWithShape="0">
              <a:schemeClr val="tx2">
                <a:alpha val="74997"/>
              </a:schemeClr>
            </a:outerShdw>
          </a:effectLst>
        </p:spPr>
        <p:txBody>
          <a:bodyPr/>
          <a:lstStyle/>
          <a:p>
            <a:pPr eaLnBrk="1" hangingPunct="1">
              <a:defRPr/>
            </a:pPr>
            <a:r>
              <a:rPr lang="en-US"/>
              <a:t>Hip Fracture Due To Osteoporosis</a:t>
            </a:r>
          </a:p>
        </p:txBody>
      </p:sp>
      <p:sp>
        <p:nvSpPr>
          <p:cNvPr id="172035" name="Rectangle 3">
            <a:extLst>
              <a:ext uri="{FF2B5EF4-FFF2-40B4-BE49-F238E27FC236}">
                <a16:creationId xmlns:a16="http://schemas.microsoft.com/office/drawing/2014/main" id="{D9171376-2C2A-C84A-80B5-B2A9B8471F75}"/>
              </a:ext>
            </a:extLst>
          </p:cNvPr>
          <p:cNvSpPr>
            <a:spLocks noGrp="1" noChangeArrowheads="1"/>
          </p:cNvSpPr>
          <p:nvPr>
            <p:ph type="body" sz="half" idx="1"/>
          </p:nvPr>
        </p:nvSpPr>
        <p:spPr>
          <a:xfrm>
            <a:off x="762000" y="1905000"/>
            <a:ext cx="3810000" cy="4648200"/>
          </a:xfrm>
          <a:effectLst>
            <a:outerShdw blurRad="63500" dist="38099" dir="2700000" algn="ctr" rotWithShape="0">
              <a:schemeClr val="tx2">
                <a:alpha val="74997"/>
              </a:schemeClr>
            </a:outerShdw>
          </a:effectLst>
        </p:spPr>
        <p:txBody>
          <a:bodyPr/>
          <a:lstStyle/>
          <a:p>
            <a:pPr eaLnBrk="1" hangingPunct="1">
              <a:lnSpc>
                <a:spcPct val="110000"/>
              </a:lnSpc>
              <a:buFont typeface="Times" pitchFamily="-111" charset="0"/>
              <a:buChar char="•"/>
              <a:defRPr/>
            </a:pPr>
            <a:r>
              <a:rPr lang="en-US" sz="2800" dirty="0"/>
              <a:t>35% of post-menopausal white women have osteoporosis of the hip, spine or wrist.</a:t>
            </a:r>
          </a:p>
          <a:p>
            <a:pPr eaLnBrk="1" hangingPunct="1">
              <a:lnSpc>
                <a:spcPct val="110000"/>
              </a:lnSpc>
              <a:buFont typeface="Times" pitchFamily="-111" charset="0"/>
              <a:buChar char="•"/>
              <a:defRPr/>
            </a:pPr>
            <a:r>
              <a:rPr lang="en-US" sz="2800" dirty="0"/>
              <a:t>By 2025, 50% of Americans over age 50 will have </a:t>
            </a:r>
            <a:r>
              <a:rPr lang="en-US" sz="2800" dirty="0" err="1"/>
              <a:t>osteo-porosis</a:t>
            </a:r>
            <a:r>
              <a:rPr lang="en-US" sz="2800" dirty="0"/>
              <a:t> of the hip.</a:t>
            </a:r>
          </a:p>
        </p:txBody>
      </p:sp>
      <p:sp>
        <p:nvSpPr>
          <p:cNvPr id="172038" name="Text Box 6">
            <a:extLst>
              <a:ext uri="{FF2B5EF4-FFF2-40B4-BE49-F238E27FC236}">
                <a16:creationId xmlns:a16="http://schemas.microsoft.com/office/drawing/2014/main" id="{7C23C32F-7950-6E42-9ACF-2C7CC47AE160}"/>
              </a:ext>
            </a:extLst>
          </p:cNvPr>
          <p:cNvSpPr txBox="1">
            <a:spLocks noChangeArrowheads="1"/>
          </p:cNvSpPr>
          <p:nvPr/>
        </p:nvSpPr>
        <p:spPr bwMode="auto">
          <a:xfrm>
            <a:off x="1295400" y="6491288"/>
            <a:ext cx="6629400" cy="366712"/>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spcBef>
                <a:spcPct val="50000"/>
              </a:spcBef>
              <a:defRPr/>
            </a:pPr>
            <a:r>
              <a:rPr lang="en-US" sz="1800">
                <a:solidFill>
                  <a:srgbClr val="CCB000"/>
                </a:solidFill>
                <a:latin typeface="Arial" pitchFamily="-111" charset="0"/>
                <a:ea typeface="Times New Roman" pitchFamily="-111" charset="0"/>
                <a:cs typeface="Times New Roman" pitchFamily="-111" charset="0"/>
              </a:rPr>
              <a:t>National Osteoporosis Foundation</a:t>
            </a:r>
            <a:r>
              <a:rPr lang="en-US" sz="1800">
                <a:solidFill>
                  <a:srgbClr val="CCB000"/>
                </a:solidFill>
                <a:latin typeface="Arial" pitchFamily="-111" charset="0"/>
                <a:ea typeface="ＭＳ Ｐゴシック" pitchFamily="-111" charset="-128"/>
              </a:rPr>
              <a:t> </a:t>
            </a:r>
          </a:p>
        </p:txBody>
      </p:sp>
    </p:spTree>
    <p:extLst>
      <p:ext uri="{BB962C8B-B14F-4D97-AF65-F5344CB8AC3E}">
        <p14:creationId xmlns:p14="http://schemas.microsoft.com/office/powerpoint/2010/main" val="3011388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2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20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Z:\jclark On My Mac\Slides\Osteoporosis JPG\Slide18.jpg">
            <a:extLst>
              <a:ext uri="{FF2B5EF4-FFF2-40B4-BE49-F238E27FC236}">
                <a16:creationId xmlns:a16="http://schemas.microsoft.com/office/drawing/2014/main" id="{5DD7D9E2-CACE-5046-AD6D-B1883016EA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Rectangle 4">
            <a:extLst>
              <a:ext uri="{FF2B5EF4-FFF2-40B4-BE49-F238E27FC236}">
                <a16:creationId xmlns:a16="http://schemas.microsoft.com/office/drawing/2014/main" id="{A77A5566-5A80-8142-9DBB-67DA76F2D5FD}"/>
              </a:ext>
            </a:extLst>
          </p:cNvPr>
          <p:cNvSpPr>
            <a:spLocks noChangeArrowheads="1"/>
          </p:cNvSpPr>
          <p:nvPr/>
        </p:nvSpPr>
        <p:spPr bwMode="auto">
          <a:xfrm>
            <a:off x="190500" y="1447800"/>
            <a:ext cx="8763000" cy="5181600"/>
          </a:xfrm>
          <a:prstGeom prst="rect">
            <a:avLst/>
          </a:prstGeom>
          <a:solidFill>
            <a:srgbClr val="FFFFFF"/>
          </a:solidFill>
          <a:ln w="38100">
            <a:solidFill>
              <a:srgbClr val="440022"/>
            </a:solidFill>
            <a:miter lim="800000"/>
            <a:headEnd/>
            <a:tailEnd/>
          </a:ln>
          <a:effectLst>
            <a:outerShdw blurRad="63500" dist="53882" dir="2700000" algn="ctr" rotWithShape="0">
              <a:schemeClr val="bg2">
                <a:alpha val="74998"/>
              </a:schemeClr>
            </a:outerShdw>
          </a:effectLst>
        </p:spPr>
        <p:txBody>
          <a:bodyPr wrap="none" anchor="ctr">
            <a:spAutoFit/>
          </a:bodyPr>
          <a:lstStyle/>
          <a:p>
            <a:pPr>
              <a:defRPr/>
            </a:pPr>
            <a:endParaRPr lang="en-US">
              <a:latin typeface="Arial" charset="0"/>
              <a:ea typeface="ＭＳ Ｐゴシック" charset="-128"/>
            </a:endParaRPr>
          </a:p>
        </p:txBody>
      </p:sp>
      <p:pic>
        <p:nvPicPr>
          <p:cNvPr id="64515" name="Picture 6" descr="RJDEXA-BMD">
            <a:extLst>
              <a:ext uri="{FF2B5EF4-FFF2-40B4-BE49-F238E27FC236}">
                <a16:creationId xmlns:a16="http://schemas.microsoft.com/office/drawing/2014/main" id="{C9886720-7CD0-A248-8DF2-4D26A60A0FC2}"/>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0" y="2154238"/>
            <a:ext cx="6019800" cy="4170362"/>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pic>
      <p:sp>
        <p:nvSpPr>
          <p:cNvPr id="64516" name="Text Box 7">
            <a:extLst>
              <a:ext uri="{FF2B5EF4-FFF2-40B4-BE49-F238E27FC236}">
                <a16:creationId xmlns:a16="http://schemas.microsoft.com/office/drawing/2014/main" id="{C429A1A8-E35E-CF4C-8F3A-46672248626F}"/>
              </a:ext>
            </a:extLst>
          </p:cNvPr>
          <p:cNvSpPr txBox="1">
            <a:spLocks noChangeArrowheads="1"/>
          </p:cNvSpPr>
          <p:nvPr/>
        </p:nvSpPr>
        <p:spPr bwMode="auto">
          <a:xfrm>
            <a:off x="4800600" y="4495800"/>
            <a:ext cx="24923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5400" dirty="0" err="1">
                <a:solidFill>
                  <a:schemeClr val="bg1"/>
                </a:solidFill>
                <a:latin typeface="Times New Roman" panose="02020603050405020304" pitchFamily="18" charset="0"/>
              </a:rPr>
              <a:t>DEXA</a:t>
            </a:r>
            <a:endParaRPr lang="en-US" altLang="en-US" sz="5400" dirty="0">
              <a:solidFill>
                <a:schemeClr val="bg1"/>
              </a:solidFill>
              <a:latin typeface="Times New Roman" panose="02020603050405020304" pitchFamily="18" charset="0"/>
            </a:endParaRPr>
          </a:p>
        </p:txBody>
      </p:sp>
      <p:pic>
        <p:nvPicPr>
          <p:cNvPr id="64517" name="Picture 8" descr="big picture blank">
            <a:extLst>
              <a:ext uri="{FF2B5EF4-FFF2-40B4-BE49-F238E27FC236}">
                <a16:creationId xmlns:a16="http://schemas.microsoft.com/office/drawing/2014/main" id="{AC5F5E90-CA3D-E247-B4C5-CFE9A321E8EB}"/>
              </a:ext>
            </a:extLst>
          </p:cNvPr>
          <p:cNvPicPr>
            <a:picLocks noChangeAspect="1" noChangeArrowheads="1"/>
          </p:cNvPicPr>
          <p:nvPr/>
        </p:nvPicPr>
        <p:blipFill>
          <a:blip r:embed="rId4" cstate="email">
            <a:lum bright="24000" contras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Rectangle 5">
            <a:extLst>
              <a:ext uri="{FF2B5EF4-FFF2-40B4-BE49-F238E27FC236}">
                <a16:creationId xmlns:a16="http://schemas.microsoft.com/office/drawing/2014/main" id="{D1B13D49-9929-0644-91DF-C9AB5F6888F8}"/>
              </a:ext>
            </a:extLst>
          </p:cNvPr>
          <p:cNvSpPr>
            <a:spLocks noChangeArrowheads="1"/>
          </p:cNvSpPr>
          <p:nvPr/>
        </p:nvSpPr>
        <p:spPr bwMode="auto">
          <a:xfrm>
            <a:off x="76200" y="381000"/>
            <a:ext cx="9067800" cy="1524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eaLnBrk="1" hangingPunct="1">
              <a:lnSpc>
                <a:spcPct val="120000"/>
              </a:lnSpc>
              <a:spcBef>
                <a:spcPct val="20000"/>
              </a:spcBef>
              <a:buFont typeface="Times" charset="0"/>
              <a:buNone/>
              <a:defRPr/>
            </a:pPr>
            <a:r>
              <a:rPr lang="en-US" sz="3200">
                <a:solidFill>
                  <a:srgbClr val="FFDB4F"/>
                </a:solidFill>
                <a:latin typeface="Times New Roman" charset="0"/>
                <a:ea typeface="ＭＳ Ｐゴシック" charset="-128"/>
              </a:rPr>
              <a:t>For each standard deviation of bone loss there is a 40% increase in mortality from hip fracture.</a:t>
            </a:r>
          </a:p>
        </p:txBody>
      </p:sp>
      <p:sp>
        <p:nvSpPr>
          <p:cNvPr id="178185" name="Text Box 9">
            <a:extLst>
              <a:ext uri="{FF2B5EF4-FFF2-40B4-BE49-F238E27FC236}">
                <a16:creationId xmlns:a16="http://schemas.microsoft.com/office/drawing/2014/main" id="{D10BF670-346E-FA42-AB20-CD71D2AD6604}"/>
              </a:ext>
            </a:extLst>
          </p:cNvPr>
          <p:cNvSpPr txBox="1">
            <a:spLocks noChangeArrowheads="1"/>
          </p:cNvSpPr>
          <p:nvPr/>
        </p:nvSpPr>
        <p:spPr bwMode="auto">
          <a:xfrm>
            <a:off x="2700338" y="6521450"/>
            <a:ext cx="3776662" cy="336550"/>
          </a:xfrm>
          <a:prstGeom prst="rect">
            <a:avLst/>
          </a:prstGeom>
          <a:noFill/>
          <a:ln w="9525">
            <a:noFill/>
            <a:miter lim="800000"/>
            <a:headEnd/>
            <a:tailEnd/>
          </a:ln>
          <a:effectLst>
            <a:outerShdw blurRad="63500" dist="38099" dir="2700000" algn="ctr" rotWithShape="0">
              <a:srgbClr val="04090C">
                <a:alpha val="74998"/>
              </a:srgbClr>
            </a:outerShdw>
          </a:effectLst>
        </p:spPr>
        <p:txBody>
          <a:bodyPr wrap="none">
            <a:spAutoFit/>
          </a:bodyPr>
          <a:lstStyle/>
          <a:p>
            <a:pPr>
              <a:defRPr/>
            </a:pPr>
            <a:r>
              <a:rPr lang="en-US" sz="1600">
                <a:solidFill>
                  <a:srgbClr val="CCB000"/>
                </a:solidFill>
                <a:latin typeface="Arial" charset="0"/>
                <a:ea typeface="Times New Roman" charset="0"/>
                <a:cs typeface="Times New Roman" charset="0"/>
              </a:rPr>
              <a:t>Calcif Tissue Int. 1998 Sep;63(3):190-6.</a:t>
            </a:r>
          </a:p>
        </p:txBody>
      </p:sp>
      <p:sp>
        <p:nvSpPr>
          <p:cNvPr id="2" name="TextBox 1">
            <a:extLst>
              <a:ext uri="{FF2B5EF4-FFF2-40B4-BE49-F238E27FC236}">
                <a16:creationId xmlns:a16="http://schemas.microsoft.com/office/drawing/2014/main" id="{78BA1353-2CC8-BE4B-B285-256D27407CC4}"/>
              </a:ext>
            </a:extLst>
          </p:cNvPr>
          <p:cNvSpPr txBox="1"/>
          <p:nvPr/>
        </p:nvSpPr>
        <p:spPr>
          <a:xfrm>
            <a:off x="4038600" y="5257800"/>
            <a:ext cx="4491999" cy="830997"/>
          </a:xfrm>
          <a:prstGeom prst="rect">
            <a:avLst/>
          </a:prstGeom>
          <a:noFill/>
        </p:spPr>
        <p:txBody>
          <a:bodyPr wrap="none" rtlCol="0">
            <a:spAutoFit/>
          </a:bodyPr>
          <a:lstStyle/>
          <a:p>
            <a:pPr marL="342900" indent="-342900">
              <a:buFont typeface="Arial" panose="020B0604020202020204" pitchFamily="34" charset="0"/>
              <a:buChar char="•"/>
            </a:pPr>
            <a:r>
              <a:rPr lang="en-US" dirty="0">
                <a:solidFill>
                  <a:schemeClr val="bg1"/>
                </a:solidFill>
              </a:rPr>
              <a:t>Osteopenia T score of -1 to -2.5</a:t>
            </a:r>
          </a:p>
          <a:p>
            <a:pPr marL="342900" indent="-342900">
              <a:buFont typeface="Arial" panose="020B0604020202020204" pitchFamily="34" charset="0"/>
              <a:buChar char="•"/>
            </a:pPr>
            <a:r>
              <a:rPr lang="en-US" dirty="0">
                <a:solidFill>
                  <a:schemeClr val="bg1"/>
                </a:solidFill>
              </a:rPr>
              <a:t>Osteoporosis T score of &lt;= -2.5</a:t>
            </a:r>
          </a:p>
        </p:txBody>
      </p:sp>
    </p:spTree>
    <p:extLst>
      <p:ext uri="{BB962C8B-B14F-4D97-AF65-F5344CB8AC3E}">
        <p14:creationId xmlns:p14="http://schemas.microsoft.com/office/powerpoint/2010/main" val="905891449"/>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818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8181">
                                            <p:txEl>
                                              <p:pRg st="0" end="0"/>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Z:\jclark On My Mac\Slides\Osteoporosis JPG\Slide21.jpg">
            <a:extLst>
              <a:ext uri="{FF2B5EF4-FFF2-40B4-BE49-F238E27FC236}">
                <a16:creationId xmlns:a16="http://schemas.microsoft.com/office/drawing/2014/main" id="{60B80A80-2E4E-B743-94AD-6183880073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Osteoporosis NH.jpg">
            <a:extLst>
              <a:ext uri="{FF2B5EF4-FFF2-40B4-BE49-F238E27FC236}">
                <a16:creationId xmlns:a16="http://schemas.microsoft.com/office/drawing/2014/main" id="{E0A82D3D-21FE-CB42-90F9-27C16AE75FA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F:\slides\Osteoporosis Kim.jpg">
            <a:extLst>
              <a:ext uri="{FF2B5EF4-FFF2-40B4-BE49-F238E27FC236}">
                <a16:creationId xmlns:a16="http://schemas.microsoft.com/office/drawing/2014/main" id="{493DBDFF-99F2-124D-B57B-5BE4BD1B29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07773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Z:\jclark On My Mac\Slides\Osteoporosis JPG\Slide23.jpg">
            <a:extLst>
              <a:ext uri="{FF2B5EF4-FFF2-40B4-BE49-F238E27FC236}">
                <a16:creationId xmlns:a16="http://schemas.microsoft.com/office/drawing/2014/main" id="{68020E79-6195-724E-A3AF-FFD53000F3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Z:\jclark On My Mac\Slides\Osteoporosis JPG\Slide24.jpg">
            <a:extLst>
              <a:ext uri="{FF2B5EF4-FFF2-40B4-BE49-F238E27FC236}">
                <a16:creationId xmlns:a16="http://schemas.microsoft.com/office/drawing/2014/main" id="{ACC7E65B-4099-004D-B156-C8DD2513D00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Z:\jclark On My Mac\Slides\Osteoporosis JPG\Slide25.jpg">
            <a:extLst>
              <a:ext uri="{FF2B5EF4-FFF2-40B4-BE49-F238E27FC236}">
                <a16:creationId xmlns:a16="http://schemas.microsoft.com/office/drawing/2014/main" id="{BA9675AF-79E1-AD42-A885-BF53036F6E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Z:\jclark On My Mac\Slides\Osteoporosis JPG\Slide26.jpg">
            <a:extLst>
              <a:ext uri="{FF2B5EF4-FFF2-40B4-BE49-F238E27FC236}">
                <a16:creationId xmlns:a16="http://schemas.microsoft.com/office/drawing/2014/main" id="{D9FC8AB7-D455-7940-9369-C3BC078D4A3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Z:\jclark On My Mac\Slides\Osteoporosis JPG\Slide27.jpg">
            <a:extLst>
              <a:ext uri="{FF2B5EF4-FFF2-40B4-BE49-F238E27FC236}">
                <a16:creationId xmlns:a16="http://schemas.microsoft.com/office/drawing/2014/main" id="{36DA9BDD-B04E-3748-AB1D-16A92DD804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Z:\jclark On My Mac\Slides\Osteoporosis JPG\Slide27.jpg">
            <a:extLst>
              <a:ext uri="{FF2B5EF4-FFF2-40B4-BE49-F238E27FC236}">
                <a16:creationId xmlns:a16="http://schemas.microsoft.com/office/drawing/2014/main" id="{7DC28FFD-1795-E246-99D7-4F4C663960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2057400"/>
            <a:ext cx="396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Z:\jclark On My Mac\Slides\Osteoporosis JPG\Slide28.jpg">
            <a:extLst>
              <a:ext uri="{FF2B5EF4-FFF2-40B4-BE49-F238E27FC236}">
                <a16:creationId xmlns:a16="http://schemas.microsoft.com/office/drawing/2014/main" id="{842BDAB1-2F20-FE4D-8980-3CA837BE43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Z:\jclark On My Mac\Slides\Osteoporosis JPG\Slide29.jpg">
            <a:extLst>
              <a:ext uri="{FF2B5EF4-FFF2-40B4-BE49-F238E27FC236}">
                <a16:creationId xmlns:a16="http://schemas.microsoft.com/office/drawing/2014/main" id="{ED95220E-0898-F545-8A1B-BE96AA0128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Z:\jclark On My Mac\Slides\Osteoporosis JPG\Slide30.jpg">
            <a:extLst>
              <a:ext uri="{FF2B5EF4-FFF2-40B4-BE49-F238E27FC236}">
                <a16:creationId xmlns:a16="http://schemas.microsoft.com/office/drawing/2014/main" id="{760C02AA-5000-B549-9BE9-E65BCB9CBB6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Z:\jclark On My Mac\Slides\Osteoporosis JPG\Slide31.jpg">
            <a:extLst>
              <a:ext uri="{FF2B5EF4-FFF2-40B4-BE49-F238E27FC236}">
                <a16:creationId xmlns:a16="http://schemas.microsoft.com/office/drawing/2014/main" id="{770FA107-2F1A-0549-9D31-85876114F0D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Z:\jclark On My Mac\Slides\Osteoporosis JPG\Slide32.jpg">
            <a:extLst>
              <a:ext uri="{FF2B5EF4-FFF2-40B4-BE49-F238E27FC236}">
                <a16:creationId xmlns:a16="http://schemas.microsoft.com/office/drawing/2014/main" id="{E3BF0F98-A00C-E14B-BF33-600BCCE9E9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2" descr="Osteoporosis alcohol1.jpg">
            <a:extLst>
              <a:ext uri="{FF2B5EF4-FFF2-40B4-BE49-F238E27FC236}">
                <a16:creationId xmlns:a16="http://schemas.microsoft.com/office/drawing/2014/main" id="{8E0BD987-990D-6349-8241-A51C546B975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1370084">
            <a:extLst>
              <a:ext uri="{FF2B5EF4-FFF2-40B4-BE49-F238E27FC236}">
                <a16:creationId xmlns:a16="http://schemas.microsoft.com/office/drawing/2014/main" id="{D123B220-0564-5949-9F04-D26DC12350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1371600"/>
            <a:ext cx="4421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6" descr="frame right bump left header">
            <a:extLst>
              <a:ext uri="{FF2B5EF4-FFF2-40B4-BE49-F238E27FC236}">
                <a16:creationId xmlns:a16="http://schemas.microsoft.com/office/drawing/2014/main" id="{B8B9AF5D-F5DF-6E4C-B569-8666C5AE8326}"/>
              </a:ext>
            </a:extLst>
          </p:cNvPr>
          <p:cNvPicPr>
            <a:picLocks noChangeAspect="1" noChangeArrowheads="1"/>
          </p:cNvPicPr>
          <p:nvPr/>
        </p:nvPicPr>
        <p:blipFill>
          <a:blip r:embed="rId4"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2" name="Rectangle 2">
            <a:extLst>
              <a:ext uri="{FF2B5EF4-FFF2-40B4-BE49-F238E27FC236}">
                <a16:creationId xmlns:a16="http://schemas.microsoft.com/office/drawing/2014/main" id="{43919C81-412A-354C-8E24-8CF21C1FC8FA}"/>
              </a:ext>
            </a:extLst>
          </p:cNvPr>
          <p:cNvSpPr>
            <a:spLocks noGrp="1" noChangeArrowheads="1"/>
          </p:cNvSpPr>
          <p:nvPr>
            <p:ph type="title"/>
          </p:nvPr>
        </p:nvSpPr>
        <p:spPr>
          <a:effectLst>
            <a:outerShdw blurRad="63500" dist="38099" dir="2700000" algn="ctr" rotWithShape="0">
              <a:schemeClr val="tx2">
                <a:alpha val="74997"/>
              </a:schemeClr>
            </a:outerShdw>
          </a:effectLst>
        </p:spPr>
        <p:txBody>
          <a:bodyPr/>
          <a:lstStyle/>
          <a:p>
            <a:pPr eaLnBrk="1" hangingPunct="1">
              <a:defRPr/>
            </a:pPr>
            <a:r>
              <a:rPr lang="en-US" dirty="0">
                <a:solidFill>
                  <a:srgbClr val="FFCE00"/>
                </a:solidFill>
              </a:rPr>
              <a:t>Epidemiology of Osteoporosis</a:t>
            </a:r>
          </a:p>
        </p:txBody>
      </p:sp>
      <p:sp>
        <p:nvSpPr>
          <p:cNvPr id="153603" name="Rectangle 3">
            <a:extLst>
              <a:ext uri="{FF2B5EF4-FFF2-40B4-BE49-F238E27FC236}">
                <a16:creationId xmlns:a16="http://schemas.microsoft.com/office/drawing/2014/main" id="{75A10E60-F2DA-A24A-BD6D-5F874E6F514B}"/>
              </a:ext>
            </a:extLst>
          </p:cNvPr>
          <p:cNvSpPr>
            <a:spLocks noGrp="1" noChangeArrowheads="1"/>
          </p:cNvSpPr>
          <p:nvPr>
            <p:ph type="body" idx="1"/>
          </p:nvPr>
        </p:nvSpPr>
        <p:spPr>
          <a:xfrm>
            <a:off x="609600" y="1828800"/>
            <a:ext cx="3886200" cy="4724400"/>
          </a:xfrm>
          <a:effectLst>
            <a:outerShdw blurRad="63500" dist="38099" dir="2700000" algn="ctr" rotWithShape="0">
              <a:schemeClr val="tx2">
                <a:alpha val="74997"/>
              </a:schemeClr>
            </a:outerShdw>
          </a:effectLst>
        </p:spPr>
        <p:txBody>
          <a:bodyPr/>
          <a:lstStyle/>
          <a:p>
            <a:pPr marL="227013" indent="-227013" eaLnBrk="1" hangingPunct="1">
              <a:lnSpc>
                <a:spcPct val="120000"/>
              </a:lnSpc>
              <a:buFont typeface="Times" pitchFamily="-111" charset="0"/>
              <a:buNone/>
              <a:defRPr/>
            </a:pPr>
            <a:r>
              <a:rPr lang="en-US" sz="2800" dirty="0"/>
              <a:t>Prevalence:	</a:t>
            </a:r>
          </a:p>
          <a:p>
            <a:pPr marL="687388" lvl="1" indent="-346075" eaLnBrk="1" hangingPunct="1">
              <a:lnSpc>
                <a:spcPct val="120000"/>
              </a:lnSpc>
              <a:buFont typeface="Times" pitchFamily="-111" charset="0"/>
              <a:buNone/>
              <a:defRPr/>
            </a:pPr>
            <a:r>
              <a:rPr lang="en-US" dirty="0"/>
              <a:t>10 million Americans have osteoporosis.</a:t>
            </a:r>
          </a:p>
          <a:p>
            <a:pPr marL="1027113" lvl="2" indent="-225425" eaLnBrk="1" hangingPunct="1">
              <a:lnSpc>
                <a:spcPct val="120000"/>
              </a:lnSpc>
              <a:buFont typeface="Times" pitchFamily="-111" charset="0"/>
              <a:buChar char="•"/>
              <a:defRPr/>
            </a:pPr>
            <a:r>
              <a:rPr lang="en-US" sz="2800" dirty="0"/>
              <a:t>80% Women.</a:t>
            </a:r>
          </a:p>
          <a:p>
            <a:pPr marL="1027113" lvl="2" indent="-225425" eaLnBrk="1" hangingPunct="1">
              <a:lnSpc>
                <a:spcPct val="120000"/>
              </a:lnSpc>
              <a:buFont typeface="Times" pitchFamily="-111" charset="0"/>
              <a:buChar char="•"/>
              <a:defRPr/>
            </a:pPr>
            <a:r>
              <a:rPr lang="en-US" sz="2800" dirty="0"/>
              <a:t>20% Men .</a:t>
            </a:r>
          </a:p>
          <a:p>
            <a:pPr marL="687388" lvl="1" indent="-346075" eaLnBrk="1" hangingPunct="1">
              <a:lnSpc>
                <a:spcPct val="120000"/>
              </a:lnSpc>
              <a:buFont typeface="Times" pitchFamily="-111" charset="0"/>
              <a:buNone/>
              <a:defRPr/>
            </a:pPr>
            <a:r>
              <a:rPr lang="en-US" dirty="0"/>
              <a:t>43 million Americans are at significant risk with osteopenia.</a:t>
            </a:r>
          </a:p>
        </p:txBody>
      </p:sp>
      <p:sp>
        <p:nvSpPr>
          <p:cNvPr id="153607" name="Text Box 7">
            <a:extLst>
              <a:ext uri="{FF2B5EF4-FFF2-40B4-BE49-F238E27FC236}">
                <a16:creationId xmlns:a16="http://schemas.microsoft.com/office/drawing/2014/main" id="{D4E8950E-D3E1-7B4C-B6C4-D10618DD220A}"/>
              </a:ext>
            </a:extLst>
          </p:cNvPr>
          <p:cNvSpPr txBox="1">
            <a:spLocks noChangeArrowheads="1"/>
          </p:cNvSpPr>
          <p:nvPr/>
        </p:nvSpPr>
        <p:spPr bwMode="auto">
          <a:xfrm>
            <a:off x="1219200" y="6491288"/>
            <a:ext cx="6629400" cy="338554"/>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spcBef>
                <a:spcPct val="50000"/>
              </a:spcBef>
              <a:defRPr/>
            </a:pPr>
            <a:r>
              <a:rPr lang="en-US" sz="1600" dirty="0">
                <a:solidFill>
                  <a:srgbClr val="CCB000"/>
                </a:solidFill>
                <a:latin typeface="Arial" pitchFamily="-111" charset="0"/>
                <a:ea typeface="ＭＳ Ｐゴシック" pitchFamily="-111" charset="-128"/>
              </a:rPr>
              <a:t>NCHS Data Brief. 2021 Mar;(405):1-8.</a:t>
            </a:r>
          </a:p>
        </p:txBody>
      </p:sp>
    </p:spTree>
    <p:extLst>
      <p:ext uri="{BB962C8B-B14F-4D97-AF65-F5344CB8AC3E}">
        <p14:creationId xmlns:p14="http://schemas.microsoft.com/office/powerpoint/2010/main" val="195462974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Z:\jclark On My Mac\Slides\Osteoporosis JPG\Slide33.jpg">
            <a:extLst>
              <a:ext uri="{FF2B5EF4-FFF2-40B4-BE49-F238E27FC236}">
                <a16:creationId xmlns:a16="http://schemas.microsoft.com/office/drawing/2014/main" id="{B4EBD8EF-DE78-EC4A-8529-CFDBB9957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2" descr="Osteoporosis alcohol.jpg">
            <a:extLst>
              <a:ext uri="{FF2B5EF4-FFF2-40B4-BE49-F238E27FC236}">
                <a16:creationId xmlns:a16="http://schemas.microsoft.com/office/drawing/2014/main" id="{5C679D8D-037C-AD43-8492-F50EFD4EB4D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Z:\jclark On My Mac\Slides\Osteoporosis JPG\Slide34.jpg">
            <a:extLst>
              <a:ext uri="{FF2B5EF4-FFF2-40B4-BE49-F238E27FC236}">
                <a16:creationId xmlns:a16="http://schemas.microsoft.com/office/drawing/2014/main" id="{543B2150-CF9B-AF46-8394-71776A75268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Z:\jclark On My Mac\Slides\Osteoporosis JPG\Slide35.jpg">
            <a:extLst>
              <a:ext uri="{FF2B5EF4-FFF2-40B4-BE49-F238E27FC236}">
                <a16:creationId xmlns:a16="http://schemas.microsoft.com/office/drawing/2014/main" id="{E3267F8D-952C-5F4B-844A-3F42412A1C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Z:\jclark On My Mac\Slides\Osteoporosis JPG\Slide36.jpg">
            <a:extLst>
              <a:ext uri="{FF2B5EF4-FFF2-40B4-BE49-F238E27FC236}">
                <a16:creationId xmlns:a16="http://schemas.microsoft.com/office/drawing/2014/main" id="{6779B4F7-2223-A045-A329-604AC8ED8D6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Z:\jclark On My Mac\Slides\Osteoporosis JPG\Slide37.jpg">
            <a:extLst>
              <a:ext uri="{FF2B5EF4-FFF2-40B4-BE49-F238E27FC236}">
                <a16:creationId xmlns:a16="http://schemas.microsoft.com/office/drawing/2014/main" id="{8944C4E2-2564-E241-A89B-9D45004784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F:\slides\Osteoporosis couch1.jpg">
            <a:extLst>
              <a:ext uri="{FF2B5EF4-FFF2-40B4-BE49-F238E27FC236}">
                <a16:creationId xmlns:a16="http://schemas.microsoft.com/office/drawing/2014/main" id="{625CE633-C8E7-2E41-A4A0-ADA7A862AD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slides\Osteoporosis couch2.jpg">
            <a:extLst>
              <a:ext uri="{FF2B5EF4-FFF2-40B4-BE49-F238E27FC236}">
                <a16:creationId xmlns:a16="http://schemas.microsoft.com/office/drawing/2014/main" id="{A3BE4CC0-3F9E-3244-A8BC-16A1D35242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Z:\jclark On My Mac\Slides\Osteoporosis JPG\Slide42.jpg">
            <a:extLst>
              <a:ext uri="{FF2B5EF4-FFF2-40B4-BE49-F238E27FC236}">
                <a16:creationId xmlns:a16="http://schemas.microsoft.com/office/drawing/2014/main" id="{3ED970FA-DB7E-0743-9A2B-B8206AEF35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0898" name="Picture 6" descr="19281120">
            <a:extLst>
              <a:ext uri="{FF2B5EF4-FFF2-40B4-BE49-F238E27FC236}">
                <a16:creationId xmlns:a16="http://schemas.microsoft.com/office/drawing/2014/main" id="{552CE901-F458-5C4F-9E6D-174AC50F31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0" y="2012950"/>
            <a:ext cx="64770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2" descr="frame right bump left header">
            <a:extLst>
              <a:ext uri="{FF2B5EF4-FFF2-40B4-BE49-F238E27FC236}">
                <a16:creationId xmlns:a16="http://schemas.microsoft.com/office/drawing/2014/main" id="{4E6DB2F1-EAC2-1549-929D-90168FF786B2}"/>
              </a:ext>
            </a:extLst>
          </p:cNvPr>
          <p:cNvPicPr>
            <a:picLocks noChangeAspect="1" noChangeArrowheads="1"/>
          </p:cNvPicPr>
          <p:nvPr/>
        </p:nvPicPr>
        <p:blipFill>
          <a:blip r:embed="rId4"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Rectangle 3">
            <a:extLst>
              <a:ext uri="{FF2B5EF4-FFF2-40B4-BE49-F238E27FC236}">
                <a16:creationId xmlns:a16="http://schemas.microsoft.com/office/drawing/2014/main" id="{92D09643-34CC-104E-A3F2-2F9D489E0F2A}"/>
              </a:ext>
            </a:extLst>
          </p:cNvPr>
          <p:cNvSpPr>
            <a:spLocks noGrp="1" noChangeArrowheads="1"/>
          </p:cNvSpPr>
          <p:nvPr>
            <p:ph type="title"/>
          </p:nvPr>
        </p:nvSpPr>
        <p:spPr>
          <a:effectLst>
            <a:outerShdw blurRad="63500" dist="38099" dir="2700000" algn="ctr" rotWithShape="0">
              <a:schemeClr val="tx2">
                <a:alpha val="74997"/>
              </a:schemeClr>
            </a:outerShdw>
          </a:effectLst>
        </p:spPr>
        <p:txBody>
          <a:bodyPr/>
          <a:lstStyle/>
          <a:p>
            <a:pPr eaLnBrk="1" hangingPunct="1">
              <a:defRPr/>
            </a:pPr>
            <a:r>
              <a:rPr lang="en-US" sz="4800"/>
              <a:t>Primary Osteoporosis--Causes</a:t>
            </a:r>
          </a:p>
        </p:txBody>
      </p:sp>
      <p:sp>
        <p:nvSpPr>
          <p:cNvPr id="188420" name="Rectangle 4">
            <a:extLst>
              <a:ext uri="{FF2B5EF4-FFF2-40B4-BE49-F238E27FC236}">
                <a16:creationId xmlns:a16="http://schemas.microsoft.com/office/drawing/2014/main" id="{BDC37AA8-1757-0045-A14F-22FC67DC7A5F}"/>
              </a:ext>
            </a:extLst>
          </p:cNvPr>
          <p:cNvSpPr>
            <a:spLocks noGrp="1" noChangeArrowheads="1"/>
          </p:cNvSpPr>
          <p:nvPr>
            <p:ph type="body" idx="1"/>
          </p:nvPr>
        </p:nvSpPr>
        <p:spPr>
          <a:xfrm>
            <a:off x="685800" y="1828800"/>
            <a:ext cx="3810000" cy="4876800"/>
          </a:xfrm>
          <a:effectLst>
            <a:outerShdw blurRad="63500" dist="38099" dir="2700000" algn="ctr" rotWithShape="0">
              <a:schemeClr val="tx2">
                <a:alpha val="74997"/>
              </a:schemeClr>
            </a:outerShdw>
          </a:effectLst>
        </p:spPr>
        <p:txBody>
          <a:bodyPr/>
          <a:lstStyle/>
          <a:p>
            <a:pPr eaLnBrk="1" hangingPunct="1">
              <a:lnSpc>
                <a:spcPct val="120000"/>
              </a:lnSpc>
              <a:buFont typeface="Times" charset="0"/>
              <a:buChar char="•"/>
              <a:defRPr/>
            </a:pPr>
            <a:r>
              <a:rPr lang="en-US" dirty="0"/>
              <a:t>Deficiencies of vitamins D, K, B12, B6 and folate, and minerals magnesium, copper, and boron pre-dispose to osteoporosis.</a:t>
            </a:r>
          </a:p>
        </p:txBody>
      </p:sp>
      <p:sp>
        <p:nvSpPr>
          <p:cNvPr id="188421" name="Rectangle 5">
            <a:extLst>
              <a:ext uri="{FF2B5EF4-FFF2-40B4-BE49-F238E27FC236}">
                <a16:creationId xmlns:a16="http://schemas.microsoft.com/office/drawing/2014/main" id="{287B1E34-7B74-0E4A-A304-61C8ED84DDF2}"/>
              </a:ext>
            </a:extLst>
          </p:cNvPr>
          <p:cNvSpPr>
            <a:spLocks noChangeArrowheads="1"/>
          </p:cNvSpPr>
          <p:nvPr/>
        </p:nvSpPr>
        <p:spPr bwMode="auto">
          <a:xfrm>
            <a:off x="1905000" y="6553200"/>
            <a:ext cx="5340350" cy="304800"/>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en-US" sz="1400">
                <a:solidFill>
                  <a:srgbClr val="CCB000"/>
                </a:solidFill>
                <a:latin typeface="Times New Roman" charset="0"/>
                <a:ea typeface="ＭＳ Ｐゴシック" charset="-128"/>
              </a:rPr>
              <a:t>Ann Med. 2005;37(4):278-85. Br J Biomed Sci. 1994 Sep;51(3):228-40.</a:t>
            </a:r>
          </a:p>
        </p:txBody>
      </p:sp>
    </p:spTree>
    <p:extLst>
      <p:ext uri="{BB962C8B-B14F-4D97-AF65-F5344CB8AC3E}">
        <p14:creationId xmlns:p14="http://schemas.microsoft.com/office/powerpoint/2010/main" val="11922721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8420">
                                            <p:txEl>
                                              <p:pRg st="0" end="0"/>
                                            </p:txEl>
                                          </p:spTgt>
                                        </p:tgtEl>
                                        <p:attrNameLst>
                                          <p:attrName>style.visibility</p:attrName>
                                        </p:attrNameLst>
                                      </p:cBhvr>
                                      <p:to>
                                        <p:strVal val="visible"/>
                                      </p:to>
                                    </p:set>
                                    <p:animEffect transition="in" filter="wipe(up)">
                                      <p:cBhvr>
                                        <p:cTn id="7" dur="500"/>
                                        <p:tgtEl>
                                          <p:spTgt spid="1884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0"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6DFD4C0-061E-7B43-AAE4-11F839284A2D}"/>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152400" y="2057400"/>
            <a:ext cx="4338145" cy="4267200"/>
          </a:xfrm>
        </p:spPr>
      </p:pic>
      <p:pic>
        <p:nvPicPr>
          <p:cNvPr id="2" name="Picture 5" descr="bump right frame left header">
            <a:extLst>
              <a:ext uri="{FF2B5EF4-FFF2-40B4-BE49-F238E27FC236}">
                <a16:creationId xmlns:a16="http://schemas.microsoft.com/office/drawing/2014/main" id="{B7DC2F6A-1C39-924B-88F5-57873CBA3746}"/>
              </a:ext>
            </a:extLst>
          </p:cNvPr>
          <p:cNvPicPr>
            <a:picLocks noChangeAspect="1" noChangeArrowheads="1"/>
          </p:cNvPicPr>
          <p:nvPr/>
        </p:nvPicPr>
        <p:blipFill>
          <a:blip r:embed="rId4" cstate="email">
            <a:lum bright="12000" contrast="12000"/>
            <a:extLst>
              <a:ext uri="{28A0092B-C50C-407E-A947-70E740481C1C}">
                <a14:useLocalDpi xmlns:a14="http://schemas.microsoft.com/office/drawing/2010/main"/>
              </a:ext>
            </a:extLst>
          </a:blip>
          <a:srcRect/>
          <a:stretch>
            <a:fillRect/>
          </a:stretch>
        </p:blipFill>
        <p:spPr bwMode="auto">
          <a:xfrm>
            <a:off x="-788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A1562E4-9357-F048-9779-88E634AEF851}"/>
              </a:ext>
            </a:extLst>
          </p:cNvPr>
          <p:cNvSpPr>
            <a:spLocks noGrp="1"/>
          </p:cNvSpPr>
          <p:nvPr>
            <p:ph type="title"/>
          </p:nvPr>
        </p:nvSpPr>
        <p:spPr>
          <a:xfrm>
            <a:off x="685800" y="457200"/>
            <a:ext cx="7772400" cy="1143000"/>
          </a:xfrm>
        </p:spPr>
        <p:txBody>
          <a:bodyPr/>
          <a:lstStyle/>
          <a:p>
            <a:r>
              <a:rPr lang="en-US" dirty="0">
                <a:solidFill>
                  <a:srgbClr val="FFFF00"/>
                </a:solidFill>
              </a:rPr>
              <a:t>Schedule</a:t>
            </a:r>
          </a:p>
        </p:txBody>
      </p:sp>
      <p:sp>
        <p:nvSpPr>
          <p:cNvPr id="14" name="TextBox 13">
            <a:extLst>
              <a:ext uri="{FF2B5EF4-FFF2-40B4-BE49-F238E27FC236}">
                <a16:creationId xmlns:a16="http://schemas.microsoft.com/office/drawing/2014/main" id="{4584B110-1CE2-1845-B1C3-A6EC6A495D85}"/>
              </a:ext>
            </a:extLst>
          </p:cNvPr>
          <p:cNvSpPr txBox="1"/>
          <p:nvPr/>
        </p:nvSpPr>
        <p:spPr>
          <a:xfrm>
            <a:off x="3163733" y="6553200"/>
            <a:ext cx="2800767" cy="338554"/>
          </a:xfrm>
          <a:prstGeom prst="rect">
            <a:avLst/>
          </a:prstGeom>
          <a:noFill/>
        </p:spPr>
        <p:txBody>
          <a:bodyPr wrap="none" rtlCol="0">
            <a:spAutoFit/>
          </a:bodyPr>
          <a:lstStyle/>
          <a:p>
            <a:r>
              <a:rPr lang="en-US" sz="1600" dirty="0" err="1">
                <a:solidFill>
                  <a:srgbClr val="FFFF00"/>
                </a:solidFill>
              </a:rPr>
              <a:t>Int</a:t>
            </a:r>
            <a:r>
              <a:rPr lang="en-US" sz="1600" dirty="0">
                <a:solidFill>
                  <a:srgbClr val="FFFF00"/>
                </a:solidFill>
              </a:rPr>
              <a:t> J </a:t>
            </a:r>
            <a:r>
              <a:rPr lang="en-US" sz="1600" dirty="0" err="1">
                <a:solidFill>
                  <a:srgbClr val="FFFF00"/>
                </a:solidFill>
              </a:rPr>
              <a:t>Mol</a:t>
            </a:r>
            <a:r>
              <a:rPr lang="en-US" sz="1600" dirty="0">
                <a:solidFill>
                  <a:srgbClr val="FFFF00"/>
                </a:solidFill>
              </a:rPr>
              <a:t> Sci. 14(5):10063-74.</a:t>
            </a:r>
          </a:p>
        </p:txBody>
      </p:sp>
    </p:spTree>
    <p:extLst>
      <p:ext uri="{BB962C8B-B14F-4D97-AF65-F5344CB8AC3E}">
        <p14:creationId xmlns:p14="http://schemas.microsoft.com/office/powerpoint/2010/main" val="84771337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jclark On My Mac\Slides\julie show\Julie Pics jpg\Slide092.jpg">
            <a:extLst>
              <a:ext uri="{FF2B5EF4-FFF2-40B4-BE49-F238E27FC236}">
                <a16:creationId xmlns:a16="http://schemas.microsoft.com/office/drawing/2014/main" id="{AB0977EB-C74C-494C-8AD1-F02EE02DBC3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43000"/>
                    </a14:imgEffect>
                    <a14:imgEffect>
                      <a14:brightnessContrast bright="4000" contrast="1000"/>
                    </a14:imgEffect>
                  </a14:imgLayer>
                </a14:imgProps>
              </a:ext>
              <a:ext uri="{28A0092B-C50C-407E-A947-70E740481C1C}">
                <a14:useLocalDpi xmlns:a14="http://schemas.microsoft.com/office/drawing/2010/main"/>
              </a:ext>
            </a:extLst>
          </a:blip>
          <a:srcRect/>
          <a:stretch/>
        </p:blipFill>
        <p:spPr bwMode="auto">
          <a:xfrm>
            <a:off x="0" y="0"/>
            <a:ext cx="9144002" cy="6858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268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6DFD4C0-061E-7B43-AAE4-11F839284A2D}"/>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152400" y="2057400"/>
            <a:ext cx="4338145" cy="4267200"/>
          </a:xfrm>
        </p:spPr>
      </p:pic>
      <p:pic>
        <p:nvPicPr>
          <p:cNvPr id="2" name="Picture 5" descr="bump right frame left header">
            <a:extLst>
              <a:ext uri="{FF2B5EF4-FFF2-40B4-BE49-F238E27FC236}">
                <a16:creationId xmlns:a16="http://schemas.microsoft.com/office/drawing/2014/main" id="{B7DC2F6A-1C39-924B-88F5-57873CBA3746}"/>
              </a:ext>
            </a:extLst>
          </p:cNvPr>
          <p:cNvPicPr>
            <a:picLocks noChangeAspect="1" noChangeArrowheads="1"/>
          </p:cNvPicPr>
          <p:nvPr/>
        </p:nvPicPr>
        <p:blipFill>
          <a:blip r:embed="rId4" cstate="email">
            <a:lum bright="12000" contrast="12000"/>
            <a:extLst>
              <a:ext uri="{28A0092B-C50C-407E-A947-70E740481C1C}">
                <a14:useLocalDpi xmlns:a14="http://schemas.microsoft.com/office/drawing/2010/main"/>
              </a:ext>
            </a:extLst>
          </a:blip>
          <a:srcRect/>
          <a:stretch>
            <a:fillRect/>
          </a:stretch>
        </p:blipFill>
        <p:spPr bwMode="auto">
          <a:xfrm>
            <a:off x="-788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7A1562E4-9357-F048-9779-88E634AEF851}"/>
              </a:ext>
            </a:extLst>
          </p:cNvPr>
          <p:cNvSpPr>
            <a:spLocks noGrp="1"/>
          </p:cNvSpPr>
          <p:nvPr>
            <p:ph type="title"/>
          </p:nvPr>
        </p:nvSpPr>
        <p:spPr>
          <a:xfrm>
            <a:off x="685800" y="457200"/>
            <a:ext cx="7772400" cy="1143000"/>
          </a:xfrm>
        </p:spPr>
        <p:txBody>
          <a:bodyPr/>
          <a:lstStyle/>
          <a:p>
            <a:r>
              <a:rPr lang="en-US" dirty="0">
                <a:solidFill>
                  <a:srgbClr val="FFFF00"/>
                </a:solidFill>
              </a:rPr>
              <a:t>Schedule and Melatonin</a:t>
            </a:r>
          </a:p>
        </p:txBody>
      </p:sp>
      <p:sp>
        <p:nvSpPr>
          <p:cNvPr id="13" name="Rectangle 7">
            <a:extLst>
              <a:ext uri="{FF2B5EF4-FFF2-40B4-BE49-F238E27FC236}">
                <a16:creationId xmlns:a16="http://schemas.microsoft.com/office/drawing/2014/main" id="{BDCFB78E-E63D-0C49-935C-844C684D7B3F}"/>
              </a:ext>
            </a:extLst>
          </p:cNvPr>
          <p:cNvSpPr txBox="1">
            <a:spLocks noChangeArrowheads="1"/>
          </p:cNvSpPr>
          <p:nvPr/>
        </p:nvSpPr>
        <p:spPr bwMode="auto">
          <a:xfrm>
            <a:off x="4800600" y="2057400"/>
            <a:ext cx="3886200" cy="45720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128"/>
              </a:defRPr>
            </a:lvl5pPr>
            <a:lvl6pPr marL="2514600" indent="-228600" algn="l" rtl="0" fontAlgn="base">
              <a:spcBef>
                <a:spcPct val="20000"/>
              </a:spcBef>
              <a:spcAft>
                <a:spcPct val="0"/>
              </a:spcAft>
              <a:buChar char="»"/>
              <a:defRPr sz="1800">
                <a:solidFill>
                  <a:schemeClr val="tx1"/>
                </a:solidFill>
                <a:latin typeface="+mn-lt"/>
                <a:ea typeface="ＭＳ Ｐゴシック" charset="-128"/>
              </a:defRPr>
            </a:lvl6pPr>
            <a:lvl7pPr marL="2971800" indent="-228600" algn="l" rtl="0" fontAlgn="base">
              <a:spcBef>
                <a:spcPct val="20000"/>
              </a:spcBef>
              <a:spcAft>
                <a:spcPct val="0"/>
              </a:spcAft>
              <a:buChar char="»"/>
              <a:defRPr sz="1800">
                <a:solidFill>
                  <a:schemeClr val="tx1"/>
                </a:solidFill>
                <a:latin typeface="+mn-lt"/>
                <a:ea typeface="ＭＳ Ｐゴシック" charset="-128"/>
              </a:defRPr>
            </a:lvl7pPr>
            <a:lvl8pPr marL="3429000" indent="-228600" algn="l" rtl="0" fontAlgn="base">
              <a:spcBef>
                <a:spcPct val="20000"/>
              </a:spcBef>
              <a:spcAft>
                <a:spcPct val="0"/>
              </a:spcAft>
              <a:buChar char="»"/>
              <a:defRPr sz="1800">
                <a:solidFill>
                  <a:schemeClr val="tx1"/>
                </a:solidFill>
                <a:latin typeface="+mn-lt"/>
                <a:ea typeface="ＭＳ Ｐゴシック" charset="-128"/>
              </a:defRPr>
            </a:lvl8pPr>
            <a:lvl9pPr marL="3886200" indent="-228600" algn="l" rtl="0" fontAlgn="base">
              <a:spcBef>
                <a:spcPct val="20000"/>
              </a:spcBef>
              <a:spcAft>
                <a:spcPct val="0"/>
              </a:spcAft>
              <a:buChar char="»"/>
              <a:defRPr sz="1800">
                <a:solidFill>
                  <a:schemeClr val="tx1"/>
                </a:solidFill>
                <a:latin typeface="+mn-lt"/>
                <a:ea typeface="ＭＳ Ｐゴシック" charset="-128"/>
              </a:defRPr>
            </a:lvl9pPr>
          </a:lstStyle>
          <a:p>
            <a:pPr eaLnBrk="1" hangingPunct="1">
              <a:lnSpc>
                <a:spcPct val="130000"/>
              </a:lnSpc>
              <a:buFont typeface="Times" pitchFamily="-111" charset="0"/>
              <a:buChar char="•"/>
              <a:defRPr/>
            </a:pPr>
            <a:r>
              <a:rPr lang="en-US" sz="3600" kern="0" dirty="0"/>
              <a:t>Meal times.</a:t>
            </a:r>
          </a:p>
          <a:p>
            <a:pPr eaLnBrk="1" hangingPunct="1">
              <a:lnSpc>
                <a:spcPct val="130000"/>
              </a:lnSpc>
              <a:buFont typeface="Times" pitchFamily="-111" charset="0"/>
              <a:buChar char="•"/>
              <a:defRPr/>
            </a:pPr>
            <a:r>
              <a:rPr lang="en-US" sz="3600" kern="0" dirty="0"/>
              <a:t>Bed time.</a:t>
            </a:r>
          </a:p>
        </p:txBody>
      </p:sp>
      <p:sp>
        <p:nvSpPr>
          <p:cNvPr id="14" name="TextBox 13">
            <a:extLst>
              <a:ext uri="{FF2B5EF4-FFF2-40B4-BE49-F238E27FC236}">
                <a16:creationId xmlns:a16="http://schemas.microsoft.com/office/drawing/2014/main" id="{4584B110-1CE2-1845-B1C3-A6EC6A495D85}"/>
              </a:ext>
            </a:extLst>
          </p:cNvPr>
          <p:cNvSpPr txBox="1"/>
          <p:nvPr/>
        </p:nvSpPr>
        <p:spPr>
          <a:xfrm>
            <a:off x="3163733" y="6553200"/>
            <a:ext cx="2800767" cy="338554"/>
          </a:xfrm>
          <a:prstGeom prst="rect">
            <a:avLst/>
          </a:prstGeom>
          <a:noFill/>
        </p:spPr>
        <p:txBody>
          <a:bodyPr wrap="none" rtlCol="0">
            <a:spAutoFit/>
          </a:bodyPr>
          <a:lstStyle/>
          <a:p>
            <a:r>
              <a:rPr lang="en-US" sz="1600" dirty="0" err="1">
                <a:solidFill>
                  <a:srgbClr val="FFFF00"/>
                </a:solidFill>
              </a:rPr>
              <a:t>Int</a:t>
            </a:r>
            <a:r>
              <a:rPr lang="en-US" sz="1600" dirty="0">
                <a:solidFill>
                  <a:srgbClr val="FFFF00"/>
                </a:solidFill>
              </a:rPr>
              <a:t> J </a:t>
            </a:r>
            <a:r>
              <a:rPr lang="en-US" sz="1600" dirty="0" err="1">
                <a:solidFill>
                  <a:srgbClr val="FFFF00"/>
                </a:solidFill>
              </a:rPr>
              <a:t>Mol</a:t>
            </a:r>
            <a:r>
              <a:rPr lang="en-US" sz="1600" dirty="0">
                <a:solidFill>
                  <a:srgbClr val="FFFF00"/>
                </a:solidFill>
              </a:rPr>
              <a:t> Sci. 14(5):10063-74.</a:t>
            </a:r>
          </a:p>
        </p:txBody>
      </p:sp>
    </p:spTree>
    <p:extLst>
      <p:ext uri="{BB962C8B-B14F-4D97-AF65-F5344CB8AC3E}">
        <p14:creationId xmlns:p14="http://schemas.microsoft.com/office/powerpoint/2010/main" val="1740475128"/>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Z:\jclark On My Mac\Slides\Osteoporosis JPG\Slide51.jpg">
            <a:extLst>
              <a:ext uri="{FF2B5EF4-FFF2-40B4-BE49-F238E27FC236}">
                <a16:creationId xmlns:a16="http://schemas.microsoft.com/office/drawing/2014/main" id="{04F70CB3-5169-7141-8EB4-2D85EEEC7C3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Z:\jclark On My Mac\Slides\Osteoporosis JPG\Slide52.jpg">
            <a:extLst>
              <a:ext uri="{FF2B5EF4-FFF2-40B4-BE49-F238E27FC236}">
                <a16:creationId xmlns:a16="http://schemas.microsoft.com/office/drawing/2014/main" id="{6B54302A-725A-5A47-A7CE-532E9A73B5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descr="Osteoporosis for slides-Hg1.jpg">
            <a:extLst>
              <a:ext uri="{FF2B5EF4-FFF2-40B4-BE49-F238E27FC236}">
                <a16:creationId xmlns:a16="http://schemas.microsoft.com/office/drawing/2014/main" id="{C75260D7-F908-EC45-B546-86D7E6239D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A499C8C-8E01-2547-9516-B9035D196E99}"/>
              </a:ext>
            </a:extLst>
          </p:cNvPr>
          <p:cNvSpPr/>
          <p:nvPr/>
        </p:nvSpPr>
        <p:spPr>
          <a:xfrm>
            <a:off x="4572000" y="2057400"/>
            <a:ext cx="3931920" cy="42976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Content Placeholder 7">
            <a:extLst>
              <a:ext uri="{FF2B5EF4-FFF2-40B4-BE49-F238E27FC236}">
                <a16:creationId xmlns:a16="http://schemas.microsoft.com/office/drawing/2014/main" id="{9C108958-C5C3-1146-8259-5F5C2B3E2FC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813" r="93542"/>
                    </a14:imgEffect>
                    <a14:imgEffect>
                      <a14:brightnessContrast bright="28000"/>
                    </a14:imgEffect>
                  </a14:imgLayer>
                </a14:imgProps>
              </a:ext>
              <a:ext uri="{28A0092B-C50C-407E-A947-70E740481C1C}">
                <a14:useLocalDpi xmlns:a14="http://schemas.microsoft.com/office/drawing/2010/main"/>
              </a:ext>
            </a:extLst>
          </a:blip>
          <a:stretch>
            <a:fillRect/>
          </a:stretch>
        </p:blipFill>
        <p:spPr>
          <a:xfrm>
            <a:off x="4267200" y="2895600"/>
            <a:ext cx="4496543" cy="3000953"/>
          </a:xfrm>
          <a:prstGeom prst="rect">
            <a:avLst/>
          </a:prstGeom>
        </p:spPr>
      </p:pic>
    </p:spTree>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descr="Osteoporosis for slides-Hg2.jpg">
            <a:extLst>
              <a:ext uri="{FF2B5EF4-FFF2-40B4-BE49-F238E27FC236}">
                <a16:creationId xmlns:a16="http://schemas.microsoft.com/office/drawing/2014/main" id="{5BE4589B-527C-F045-BEBC-6B0C09D334B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B02B38D-44C7-734A-9FE0-2D1BE239441D}"/>
              </a:ext>
            </a:extLst>
          </p:cNvPr>
          <p:cNvSpPr/>
          <p:nvPr/>
        </p:nvSpPr>
        <p:spPr>
          <a:xfrm>
            <a:off x="4572000" y="2057400"/>
            <a:ext cx="3931920" cy="429768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Content Placeholder 7">
            <a:extLst>
              <a:ext uri="{FF2B5EF4-FFF2-40B4-BE49-F238E27FC236}">
                <a16:creationId xmlns:a16="http://schemas.microsoft.com/office/drawing/2014/main" id="{642405AF-3CFF-3645-99F0-63258AF8C3D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7813" r="93542"/>
                    </a14:imgEffect>
                    <a14:imgEffect>
                      <a14:brightnessContrast bright="28000"/>
                    </a14:imgEffect>
                  </a14:imgLayer>
                </a14:imgProps>
              </a:ext>
              <a:ext uri="{28A0092B-C50C-407E-A947-70E740481C1C}">
                <a14:useLocalDpi xmlns:a14="http://schemas.microsoft.com/office/drawing/2010/main"/>
              </a:ext>
            </a:extLst>
          </a:blip>
          <a:stretch>
            <a:fillRect/>
          </a:stretch>
        </p:blipFill>
        <p:spPr>
          <a:xfrm>
            <a:off x="4267200" y="2895600"/>
            <a:ext cx="4496543" cy="3000953"/>
          </a:xfrm>
          <a:prstGeom prst="rect">
            <a:avLst/>
          </a:prstGeom>
        </p:spPr>
      </p:pic>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Z:\jclark On My Mac\Slides\Osteoporosis JPG\Slide44.jpg">
            <a:extLst>
              <a:ext uri="{FF2B5EF4-FFF2-40B4-BE49-F238E27FC236}">
                <a16:creationId xmlns:a16="http://schemas.microsoft.com/office/drawing/2014/main" id="{5AE6609E-8102-6D4F-BCE1-971094BFCF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Z:\jclark On My Mac\Slides\Osteoporosis JPG\Slide45.jpg">
            <a:extLst>
              <a:ext uri="{FF2B5EF4-FFF2-40B4-BE49-F238E27FC236}">
                <a16:creationId xmlns:a16="http://schemas.microsoft.com/office/drawing/2014/main" id="{20629A49-6692-0F4A-9FEA-FEC5D0EB02D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Z:\jclark On My Mac\Slides\Osteoporosis JPG\Slide46.jpg">
            <a:extLst>
              <a:ext uri="{FF2B5EF4-FFF2-40B4-BE49-F238E27FC236}">
                <a16:creationId xmlns:a16="http://schemas.microsoft.com/office/drawing/2014/main" id="{967BA007-EC44-694B-8494-DE80F1DEC3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Z:\jclark On My Mac\Slides\Osteoporosis JPG\Slide47.jpg">
            <a:extLst>
              <a:ext uri="{FF2B5EF4-FFF2-40B4-BE49-F238E27FC236}">
                <a16:creationId xmlns:a16="http://schemas.microsoft.com/office/drawing/2014/main" id="{C7740F96-20D4-EB41-B068-790385C539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Z:\jclark On My Mac\Slides\Osteoporosis JPG\Slide48.jpg">
            <a:extLst>
              <a:ext uri="{FF2B5EF4-FFF2-40B4-BE49-F238E27FC236}">
                <a16:creationId xmlns:a16="http://schemas.microsoft.com/office/drawing/2014/main" id="{4F05D6C7-870E-444F-9059-FB0378F34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4036FE-A140-F148-90F8-7C4A546F38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2133600"/>
            <a:ext cx="5943600" cy="3962400"/>
          </a:xfrm>
          <a:prstGeom prst="rect">
            <a:avLst/>
          </a:prstGeom>
        </p:spPr>
      </p:pic>
      <p:pic>
        <p:nvPicPr>
          <p:cNvPr id="3" name="Picture 2" descr="cove full header">
            <a:extLst>
              <a:ext uri="{FF2B5EF4-FFF2-40B4-BE49-F238E27FC236}">
                <a16:creationId xmlns:a16="http://schemas.microsoft.com/office/drawing/2014/main" id="{38D2BE7D-F8CE-E244-B240-7A758FA5F646}"/>
              </a:ext>
            </a:extLst>
          </p:cNvPr>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94AADC-FE27-2B4D-929F-DC6EB1B1A455}"/>
              </a:ext>
            </a:extLst>
          </p:cNvPr>
          <p:cNvSpPr>
            <a:spLocks noGrp="1"/>
          </p:cNvSpPr>
          <p:nvPr>
            <p:ph type="title"/>
          </p:nvPr>
        </p:nvSpPr>
        <p:spPr>
          <a:xfrm>
            <a:off x="685800" y="533400"/>
            <a:ext cx="7772400" cy="1143000"/>
          </a:xfrm>
        </p:spPr>
        <p:txBody>
          <a:bodyPr/>
          <a:lstStyle/>
          <a:p>
            <a:r>
              <a:rPr lang="en-US" sz="3600" dirty="0">
                <a:solidFill>
                  <a:srgbClr val="FFFF00"/>
                </a:solidFill>
              </a:rPr>
              <a:t>Osteoporosis is a lifestyle disease treated effectively by simple lifestyle changes.</a:t>
            </a:r>
          </a:p>
        </p:txBody>
      </p:sp>
      <p:pic>
        <p:nvPicPr>
          <p:cNvPr id="7" name="Picture 6">
            <a:extLst>
              <a:ext uri="{FF2B5EF4-FFF2-40B4-BE49-F238E27FC236}">
                <a16:creationId xmlns:a16="http://schemas.microsoft.com/office/drawing/2014/main" id="{C647E1A1-DBF6-2849-81F8-A7F1A8042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500" y="2209800"/>
            <a:ext cx="7239000" cy="3518958"/>
          </a:xfrm>
          <a:prstGeom prst="rect">
            <a:avLst/>
          </a:prstGeom>
        </p:spPr>
      </p:pic>
    </p:spTree>
    <p:extLst>
      <p:ext uri="{BB962C8B-B14F-4D97-AF65-F5344CB8AC3E}">
        <p14:creationId xmlns:p14="http://schemas.microsoft.com/office/powerpoint/2010/main" val="3287003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Z:\jclark On My Mac\Slides\Osteoporosis JPG\Slide49.jpg">
            <a:extLst>
              <a:ext uri="{FF2B5EF4-FFF2-40B4-BE49-F238E27FC236}">
                <a16:creationId xmlns:a16="http://schemas.microsoft.com/office/drawing/2014/main" id="{94DBF50F-C69B-3D4D-81D3-84E3BBD6A3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Z:\jclark On My Mac\Slides\Osteoporosis JPG\Slide50.jpg">
            <a:extLst>
              <a:ext uri="{FF2B5EF4-FFF2-40B4-BE49-F238E27FC236}">
                <a16:creationId xmlns:a16="http://schemas.microsoft.com/office/drawing/2014/main" id="{0BE1A5C4-B9DB-894A-9716-BFAAE69D4E8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Osteoporosis vinegar.jpg">
            <a:extLst>
              <a:ext uri="{FF2B5EF4-FFF2-40B4-BE49-F238E27FC236}">
                <a16:creationId xmlns:a16="http://schemas.microsoft.com/office/drawing/2014/main" id="{9FAA836A-D1B7-3841-BE0C-DDFE263AF80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Osteoporosis vinegar2.jpg">
            <a:extLst>
              <a:ext uri="{FF2B5EF4-FFF2-40B4-BE49-F238E27FC236}">
                <a16:creationId xmlns:a16="http://schemas.microsoft.com/office/drawing/2014/main" id="{6DBC1AB8-9EA9-104F-B971-BF938D207F7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Z:\jclark On My Mac\Slides\Osteoporosis JPG\Slide53.jpg">
            <a:extLst>
              <a:ext uri="{FF2B5EF4-FFF2-40B4-BE49-F238E27FC236}">
                <a16:creationId xmlns:a16="http://schemas.microsoft.com/office/drawing/2014/main" id="{809C5DC2-DFFE-4948-AA94-476C8E6A2C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Z:\jclark On My Mac\Slides\Osteoporosis JPG\Slide54.jpg">
            <a:extLst>
              <a:ext uri="{FF2B5EF4-FFF2-40B4-BE49-F238E27FC236}">
                <a16:creationId xmlns:a16="http://schemas.microsoft.com/office/drawing/2014/main" id="{F366CB10-D6D0-1145-ACE9-F3C2C0D0AB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Z:\jclark On My Mac\Slides\Osteoporosis JPG\Slide55.jpg">
            <a:extLst>
              <a:ext uri="{FF2B5EF4-FFF2-40B4-BE49-F238E27FC236}">
                <a16:creationId xmlns:a16="http://schemas.microsoft.com/office/drawing/2014/main" id="{9B01BEE4-628A-C44B-A454-283B1125EE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Z:\jclark On My Mac\Slides\Osteoporosis JPG\Slide56.jpg">
            <a:extLst>
              <a:ext uri="{FF2B5EF4-FFF2-40B4-BE49-F238E27FC236}">
                <a16:creationId xmlns:a16="http://schemas.microsoft.com/office/drawing/2014/main" id="{E208C50A-68EA-6A41-BDA9-02F8E4E10A0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Z:\jclark On My Mac\Slides\Osteoporosis JPG\Slide57.jpg">
            <a:extLst>
              <a:ext uri="{FF2B5EF4-FFF2-40B4-BE49-F238E27FC236}">
                <a16:creationId xmlns:a16="http://schemas.microsoft.com/office/drawing/2014/main" id="{E3350DCC-4164-AD4F-A816-589F80935CF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Osteoporosis marriage1.jpg">
            <a:extLst>
              <a:ext uri="{FF2B5EF4-FFF2-40B4-BE49-F238E27FC236}">
                <a16:creationId xmlns:a16="http://schemas.microsoft.com/office/drawing/2014/main" id="{857CF651-CD77-CF4F-8EEB-2B749AD3F82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ve full header">
            <a:extLst>
              <a:ext uri="{FF2B5EF4-FFF2-40B4-BE49-F238E27FC236}">
                <a16:creationId xmlns:a16="http://schemas.microsoft.com/office/drawing/2014/main" id="{FAD821C4-9FBA-5045-855A-8463A70C4F90}"/>
              </a:ext>
            </a:extLst>
          </p:cNvPr>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F461926-68CC-D140-933F-17706521E4FB}"/>
              </a:ext>
            </a:extLst>
          </p:cNvPr>
          <p:cNvSpPr>
            <a:spLocks noGrp="1"/>
          </p:cNvSpPr>
          <p:nvPr>
            <p:ph type="title"/>
          </p:nvPr>
        </p:nvSpPr>
        <p:spPr>
          <a:xfrm>
            <a:off x="685800" y="533400"/>
            <a:ext cx="7772400" cy="1143000"/>
          </a:xfrm>
        </p:spPr>
        <p:txBody>
          <a:bodyPr/>
          <a:lstStyle/>
          <a:p>
            <a:pPr algn="l"/>
            <a:r>
              <a:rPr lang="en-US" dirty="0">
                <a:solidFill>
                  <a:srgbClr val="FFFF00"/>
                </a:solidFill>
                <a:latin typeface="Microsoft New Tai Lue" panose="020B0502040204020203" pitchFamily="34" charset="0"/>
                <a:ea typeface="Tahoma" panose="020B0604030504040204" pitchFamily="34" charset="0"/>
                <a:cs typeface="Microsoft New Tai Lue" panose="020B0502040204020203" pitchFamily="34" charset="0"/>
              </a:rPr>
              <a:t>Overview:</a:t>
            </a:r>
          </a:p>
        </p:txBody>
      </p:sp>
      <p:sp>
        <p:nvSpPr>
          <p:cNvPr id="5" name="Content Placeholder 4">
            <a:extLst>
              <a:ext uri="{FF2B5EF4-FFF2-40B4-BE49-F238E27FC236}">
                <a16:creationId xmlns:a16="http://schemas.microsoft.com/office/drawing/2014/main" id="{571653C5-3F17-0B4F-BB7A-68467AC6B093}"/>
              </a:ext>
            </a:extLst>
          </p:cNvPr>
          <p:cNvSpPr>
            <a:spLocks noGrp="1"/>
          </p:cNvSpPr>
          <p:nvPr>
            <p:ph idx="1"/>
          </p:nvPr>
        </p:nvSpPr>
        <p:spPr>
          <a:xfrm>
            <a:off x="838200" y="2129659"/>
            <a:ext cx="7772400" cy="4114800"/>
          </a:xfrm>
        </p:spPr>
        <p:txBody>
          <a:bodyPr/>
          <a:lstStyle/>
          <a:p>
            <a:pPr marL="514350" indent="-514350">
              <a:lnSpc>
                <a:spcPct val="120000"/>
              </a:lnSpc>
              <a:buFont typeface="+mj-lt"/>
              <a:buAutoNum type="arabicPeriod"/>
            </a:pPr>
            <a:r>
              <a:rPr lang="en-US" dirty="0">
                <a:latin typeface="Microsoft New Tai Lue" panose="020B0502040204020203" pitchFamily="34" charset="0"/>
                <a:ea typeface="Tahoma" panose="020B0604030504040204" pitchFamily="34" charset="0"/>
                <a:cs typeface="Microsoft New Tai Lue" panose="020B0502040204020203" pitchFamily="34" charset="0"/>
              </a:rPr>
              <a:t>Bone fractures you CAN avoid.</a:t>
            </a:r>
          </a:p>
          <a:p>
            <a:pPr marL="514350" indent="-514350">
              <a:lnSpc>
                <a:spcPct val="120000"/>
              </a:lnSpc>
              <a:buFont typeface="+mj-lt"/>
              <a:buAutoNum type="arabicPeriod"/>
            </a:pPr>
            <a:r>
              <a:rPr lang="en-US" dirty="0">
                <a:latin typeface="Microsoft New Tai Lue" panose="020B0502040204020203" pitchFamily="34" charset="0"/>
                <a:ea typeface="Tahoma" panose="020B0604030504040204" pitchFamily="34" charset="0"/>
                <a:cs typeface="Microsoft New Tai Lue" panose="020B0502040204020203" pitchFamily="34" charset="0"/>
              </a:rPr>
              <a:t>Preventing osteoporosis by understanding its causes.</a:t>
            </a:r>
          </a:p>
          <a:p>
            <a:pPr marL="514350" indent="-514350">
              <a:lnSpc>
                <a:spcPct val="120000"/>
              </a:lnSpc>
              <a:buFont typeface="+mj-lt"/>
              <a:buAutoNum type="arabicPeriod"/>
            </a:pPr>
            <a:r>
              <a:rPr lang="en-US" dirty="0">
                <a:latin typeface="Microsoft New Tai Lue" panose="020B0502040204020203" pitchFamily="34" charset="0"/>
                <a:ea typeface="Tahoma" panose="020B0604030504040204" pitchFamily="34" charset="0"/>
                <a:cs typeface="Microsoft New Tai Lue" panose="020B0502040204020203" pitchFamily="34" charset="0"/>
              </a:rPr>
              <a:t>Calcium and protein in bone strength.</a:t>
            </a:r>
          </a:p>
          <a:p>
            <a:pPr marL="514350" indent="-514350">
              <a:lnSpc>
                <a:spcPct val="120000"/>
              </a:lnSpc>
              <a:buFont typeface="+mj-lt"/>
              <a:buAutoNum type="arabicPeriod"/>
            </a:pPr>
            <a:r>
              <a:rPr lang="en-US" dirty="0">
                <a:latin typeface="Microsoft New Tai Lue" panose="020B0502040204020203" pitchFamily="34" charset="0"/>
                <a:ea typeface="Tahoma" panose="020B0604030504040204" pitchFamily="34" charset="0"/>
                <a:cs typeface="Microsoft New Tai Lue" panose="020B0502040204020203" pitchFamily="34" charset="0"/>
              </a:rPr>
              <a:t>Benefits of exercise, sunlight and vitamin D.</a:t>
            </a:r>
          </a:p>
        </p:txBody>
      </p:sp>
    </p:spTree>
    <p:extLst>
      <p:ext uri="{BB962C8B-B14F-4D97-AF65-F5344CB8AC3E}">
        <p14:creationId xmlns:p14="http://schemas.microsoft.com/office/powerpoint/2010/main" val="14104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Osteoporosis marriage2.jpg">
            <a:extLst>
              <a:ext uri="{FF2B5EF4-FFF2-40B4-BE49-F238E27FC236}">
                <a16:creationId xmlns:a16="http://schemas.microsoft.com/office/drawing/2014/main" id="{8D1D2C5D-3F0A-EA40-A840-5ECB29949E1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Z:\jclark On My Mac\Slides\Osteoporosis JPG\Slide59.jpg">
            <a:extLst>
              <a:ext uri="{FF2B5EF4-FFF2-40B4-BE49-F238E27FC236}">
                <a16:creationId xmlns:a16="http://schemas.microsoft.com/office/drawing/2014/main" id="{CB605FED-38F4-5642-A789-65C1DED2FFE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Z:\jclark On My Mac\Slides\Osteoporosis JPG\Slide60.jpg">
            <a:extLst>
              <a:ext uri="{FF2B5EF4-FFF2-40B4-BE49-F238E27FC236}">
                <a16:creationId xmlns:a16="http://schemas.microsoft.com/office/drawing/2014/main" id="{4350EA96-67A9-E74A-AEB5-C8A198ED40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 descr="Osteoporosis maturity.jpg">
            <a:extLst>
              <a:ext uri="{FF2B5EF4-FFF2-40B4-BE49-F238E27FC236}">
                <a16:creationId xmlns:a16="http://schemas.microsoft.com/office/drawing/2014/main" id="{35082455-FF9E-A943-8039-4D3A25D4758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Z:\jclark On My Mac\Slides\Osteoporosis JPG\Slide61.jpg">
            <a:extLst>
              <a:ext uri="{FF2B5EF4-FFF2-40B4-BE49-F238E27FC236}">
                <a16:creationId xmlns:a16="http://schemas.microsoft.com/office/drawing/2014/main" id="{22ABD51D-31D4-BF42-A51A-8BAFD133888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Z:\jclark On My Mac\Slides\Osteoporosis JPG\Slide62.jpg">
            <a:extLst>
              <a:ext uri="{FF2B5EF4-FFF2-40B4-BE49-F238E27FC236}">
                <a16:creationId xmlns:a16="http://schemas.microsoft.com/office/drawing/2014/main" id="{9523E1B0-FBA2-3346-A3CA-5085001BCF9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Z:\jclark On My Mac\Slides\Osteoporosis JPG\Slide63.jpg">
            <a:extLst>
              <a:ext uri="{FF2B5EF4-FFF2-40B4-BE49-F238E27FC236}">
                <a16:creationId xmlns:a16="http://schemas.microsoft.com/office/drawing/2014/main" id="{F56BB7C5-90FF-B14C-8319-0C93A8BFA8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Z:\jclark On My Mac\Slides\Osteoporosis JPG\Slide64.jpg">
            <a:extLst>
              <a:ext uri="{FF2B5EF4-FFF2-40B4-BE49-F238E27FC236}">
                <a16:creationId xmlns:a16="http://schemas.microsoft.com/office/drawing/2014/main" id="{9215CA8C-EDB6-094F-8AC3-1D99CDB383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Z:\jclark On My Mac\Slides\Osteoporosis JPG\Slide70.jpg">
            <a:extLst>
              <a:ext uri="{FF2B5EF4-FFF2-40B4-BE49-F238E27FC236}">
                <a16:creationId xmlns:a16="http://schemas.microsoft.com/office/drawing/2014/main" id="{A6F8D5D6-1208-C740-A803-DFC9FF69E5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Z:\jclark On My Mac\Slides\Osteoporosis JPG\Slide71.jpg">
            <a:extLst>
              <a:ext uri="{FF2B5EF4-FFF2-40B4-BE49-F238E27FC236}">
                <a16:creationId xmlns:a16="http://schemas.microsoft.com/office/drawing/2014/main" id="{4957A906-AD1B-2A4E-AD40-FE2D4698A3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Z:\jclark On My Mac\Slides\Osteoporosis JPG\Slide72.jpg">
            <a:extLst>
              <a:ext uri="{FF2B5EF4-FFF2-40B4-BE49-F238E27FC236}">
                <a16:creationId xmlns:a16="http://schemas.microsoft.com/office/drawing/2014/main" id="{C7FE06A1-A17E-974A-A9A4-3499ED4F1AC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Z:\jclark On My Mac\Slides\Osteoporosis JPG\Slide4.jpg">
            <a:extLst>
              <a:ext uri="{FF2B5EF4-FFF2-40B4-BE49-F238E27FC236}">
                <a16:creationId xmlns:a16="http://schemas.microsoft.com/office/drawing/2014/main" id="{FC4E8625-4959-D744-8160-7A5D0F4FB36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F:\Osteoporosis 2012\Heart CAL.jpg">
            <a:extLst>
              <a:ext uri="{FF2B5EF4-FFF2-40B4-BE49-F238E27FC236}">
                <a16:creationId xmlns:a16="http://schemas.microsoft.com/office/drawing/2014/main" id="{5160341E-633A-294C-B8EE-0C0772B94C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F:\Osteoporosis 2012\Hip FX CAL.jpg">
            <a:extLst>
              <a:ext uri="{FF2B5EF4-FFF2-40B4-BE49-F238E27FC236}">
                <a16:creationId xmlns:a16="http://schemas.microsoft.com/office/drawing/2014/main" id="{6438112D-1429-1946-B995-5BAF61C1DB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dir="in"/>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Z:\jclark On My Mac\Slides\Osteoporosis JPG\Slide144.jpg">
            <a:extLst>
              <a:ext uri="{FF2B5EF4-FFF2-40B4-BE49-F238E27FC236}">
                <a16:creationId xmlns:a16="http://schemas.microsoft.com/office/drawing/2014/main" id="{D04FEFD4-FFDD-424A-AFF3-B23FD0A362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736508"/>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Z:\jclark On My Mac\Slides\Osteoporosis JPG\Slide78.jpg">
            <a:extLst>
              <a:ext uri="{FF2B5EF4-FFF2-40B4-BE49-F238E27FC236}">
                <a16:creationId xmlns:a16="http://schemas.microsoft.com/office/drawing/2014/main" id="{0862F008-7696-C945-96DA-1847F88295B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Z:\jclark On My Mac\Slides\Osteoporosis JPG\Slide79.jpg">
            <a:extLst>
              <a:ext uri="{FF2B5EF4-FFF2-40B4-BE49-F238E27FC236}">
                <a16:creationId xmlns:a16="http://schemas.microsoft.com/office/drawing/2014/main" id="{EEBBFB7C-672C-744E-8409-039527F1352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Z:\jclark On My Mac\Slides\Osteoporosis JPG\Slide80.jpg">
            <a:extLst>
              <a:ext uri="{FF2B5EF4-FFF2-40B4-BE49-F238E27FC236}">
                <a16:creationId xmlns:a16="http://schemas.microsoft.com/office/drawing/2014/main" id="{1D2977EB-2E3F-624C-8758-7C62D99F0AD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Z:\jclark On My Mac\Slides\Osteoporosis JPG\Slide81.jpg">
            <a:extLst>
              <a:ext uri="{FF2B5EF4-FFF2-40B4-BE49-F238E27FC236}">
                <a16:creationId xmlns:a16="http://schemas.microsoft.com/office/drawing/2014/main" id="{796A2038-B7B8-0347-90B5-EC07633E645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Z:\jclark On My Mac\Slides\Osteoporosis JPG\Slide85.jpg">
            <a:extLst>
              <a:ext uri="{FF2B5EF4-FFF2-40B4-BE49-F238E27FC236}">
                <a16:creationId xmlns:a16="http://schemas.microsoft.com/office/drawing/2014/main" id="{30D488A5-7F9D-7543-897E-9E56134566E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Z:\jclark On My Mac\Slides\Osteoporosis JPG\Slide86.jpg">
            <a:extLst>
              <a:ext uri="{FF2B5EF4-FFF2-40B4-BE49-F238E27FC236}">
                <a16:creationId xmlns:a16="http://schemas.microsoft.com/office/drawing/2014/main" id="{2CF8B914-1608-324C-8337-94C723B9CE0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Z:\jclark On My Mac\Slides\Osteoporosis JPG\Slide87.jpg">
            <a:extLst>
              <a:ext uri="{FF2B5EF4-FFF2-40B4-BE49-F238E27FC236}">
                <a16:creationId xmlns:a16="http://schemas.microsoft.com/office/drawing/2014/main" id="{BB9A1DAC-51BB-4746-B665-3C0F5A4B478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Z:\jclark On My Mac\Slides\Osteoporosis JPG\Slide5.jpg">
            <a:extLst>
              <a:ext uri="{FF2B5EF4-FFF2-40B4-BE49-F238E27FC236}">
                <a16:creationId xmlns:a16="http://schemas.microsoft.com/office/drawing/2014/main" id="{D05215EB-5C03-0B48-89BA-1977D7D893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Z:\jclark On My Mac\Slides\Osteoporosis JPG\Slide88.jpg">
            <a:extLst>
              <a:ext uri="{FF2B5EF4-FFF2-40B4-BE49-F238E27FC236}">
                <a16:creationId xmlns:a16="http://schemas.microsoft.com/office/drawing/2014/main" id="{4A197179-7D95-0F40-806D-8A79C73F6A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Z:\jclark On My Mac\Slides\Osteoporosis JPG\Slide94.jpg">
            <a:extLst>
              <a:ext uri="{FF2B5EF4-FFF2-40B4-BE49-F238E27FC236}">
                <a16:creationId xmlns:a16="http://schemas.microsoft.com/office/drawing/2014/main" id="{0B824F7B-5F18-BE4B-87D7-CC031F25B8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Z:\jclark On My Mac\Slides\Osteoporosis JPG\Slide95.jpg">
            <a:extLst>
              <a:ext uri="{FF2B5EF4-FFF2-40B4-BE49-F238E27FC236}">
                <a16:creationId xmlns:a16="http://schemas.microsoft.com/office/drawing/2014/main" id="{941975B5-2AAA-C64C-A4EE-6EF7436DCC9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Z:\jclark On My Mac\Slides\Osteoporosis JPG\Slide96.jpg">
            <a:extLst>
              <a:ext uri="{FF2B5EF4-FFF2-40B4-BE49-F238E27FC236}">
                <a16:creationId xmlns:a16="http://schemas.microsoft.com/office/drawing/2014/main" id="{FDA586AF-5DA9-3F47-80C2-19F31F6C38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Z:\jclark On My Mac\Slides\Osteoporosis JPG\Slide97.jpg">
            <a:extLst>
              <a:ext uri="{FF2B5EF4-FFF2-40B4-BE49-F238E27FC236}">
                <a16:creationId xmlns:a16="http://schemas.microsoft.com/office/drawing/2014/main" id="{476643EC-CA9B-AD48-BF3B-106B6622462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Z:\jclark On My Mac\Slides\Osteoporosis JPG\Slide98.jpg">
            <a:extLst>
              <a:ext uri="{FF2B5EF4-FFF2-40B4-BE49-F238E27FC236}">
                <a16:creationId xmlns:a16="http://schemas.microsoft.com/office/drawing/2014/main" id="{67119D33-2B93-B146-BE76-27FAED0767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Z:\jclark On My Mac\Slides\Osteoporosis JPG\Slide99.jpg">
            <a:extLst>
              <a:ext uri="{FF2B5EF4-FFF2-40B4-BE49-F238E27FC236}">
                <a16:creationId xmlns:a16="http://schemas.microsoft.com/office/drawing/2014/main" id="{B9D9BBC2-529E-CB44-B983-B49E1110F2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Z:\jclark On My Mac\Slides\Osteoporosis JPG\Slide100.jpg">
            <a:extLst>
              <a:ext uri="{FF2B5EF4-FFF2-40B4-BE49-F238E27FC236}">
                <a16:creationId xmlns:a16="http://schemas.microsoft.com/office/drawing/2014/main" id="{60AB552F-5492-6346-A9AD-2A045EBDFBF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Z:\jclark On My Mac\Slides\Osteoporosis JPG\Slide101.jpg">
            <a:extLst>
              <a:ext uri="{FF2B5EF4-FFF2-40B4-BE49-F238E27FC236}">
                <a16:creationId xmlns:a16="http://schemas.microsoft.com/office/drawing/2014/main" id="{E00F27C4-9721-A141-B0E9-C1DE4293593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Z:\jclark On My Mac\Slides\Osteoporosis JPG\Slide102.jpg">
            <a:extLst>
              <a:ext uri="{FF2B5EF4-FFF2-40B4-BE49-F238E27FC236}">
                <a16:creationId xmlns:a16="http://schemas.microsoft.com/office/drawing/2014/main" id="{6642546C-54BF-DA47-AFA1-1D118EECFF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Osteoporosis epi.jpg">
            <a:extLst>
              <a:ext uri="{FF2B5EF4-FFF2-40B4-BE49-F238E27FC236}">
                <a16:creationId xmlns:a16="http://schemas.microsoft.com/office/drawing/2014/main" id="{A8468D6F-930F-8A4E-A1A0-AE5B22EEB16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Z:\jclark On My Mac\Slides\Osteoporosis JPG\Slide103.jpg">
            <a:extLst>
              <a:ext uri="{FF2B5EF4-FFF2-40B4-BE49-F238E27FC236}">
                <a16:creationId xmlns:a16="http://schemas.microsoft.com/office/drawing/2014/main" id="{00D5559E-5B28-5147-BC9E-A76D8BBC24F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Z:\jclark On My Mac\Slides\Osteoporosis JPG\Slide104.jpg">
            <a:extLst>
              <a:ext uri="{FF2B5EF4-FFF2-40B4-BE49-F238E27FC236}">
                <a16:creationId xmlns:a16="http://schemas.microsoft.com/office/drawing/2014/main" id="{FD099EFA-EB9F-BF42-9F1B-C2E733232AE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Z:\jclark On My Mac\Slides\Osteoporosis JPG\Slide105.jpg">
            <a:extLst>
              <a:ext uri="{FF2B5EF4-FFF2-40B4-BE49-F238E27FC236}">
                <a16:creationId xmlns:a16="http://schemas.microsoft.com/office/drawing/2014/main" id="{56F02906-A247-9C40-A6D2-DD231374CD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10">
            <a:extLst>
              <a:ext uri="{FF2B5EF4-FFF2-40B4-BE49-F238E27FC236}">
                <a16:creationId xmlns:a16="http://schemas.microsoft.com/office/drawing/2014/main" id="{005B01B1-36E4-4E4B-B324-EA73CC2D53C6}"/>
              </a:ext>
            </a:extLst>
          </p:cNvPr>
          <p:cNvSpPr>
            <a:spLocks noChangeArrowheads="1"/>
          </p:cNvSpPr>
          <p:nvPr/>
        </p:nvSpPr>
        <p:spPr bwMode="auto">
          <a:xfrm>
            <a:off x="609600" y="1981200"/>
            <a:ext cx="3962400" cy="4419600"/>
          </a:xfrm>
          <a:prstGeom prst="rect">
            <a:avLst/>
          </a:prstGeom>
          <a:solidFill>
            <a:srgbClr val="C1CDE4"/>
          </a:solidFill>
          <a:ln w="9525">
            <a:solidFill>
              <a:srgbClr val="04090C"/>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3" name="Picture 2">
            <a:extLst>
              <a:ext uri="{FF2B5EF4-FFF2-40B4-BE49-F238E27FC236}">
                <a16:creationId xmlns:a16="http://schemas.microsoft.com/office/drawing/2014/main" id="{8290CDFD-B92A-1644-9579-315FF4C32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443" y="3429000"/>
            <a:ext cx="4002557" cy="2895600"/>
          </a:xfrm>
          <a:prstGeom prst="rect">
            <a:avLst/>
          </a:prstGeom>
        </p:spPr>
      </p:pic>
      <p:pic>
        <p:nvPicPr>
          <p:cNvPr id="158725" name="Picture 8" descr="cove right frame left header">
            <a:extLst>
              <a:ext uri="{FF2B5EF4-FFF2-40B4-BE49-F238E27FC236}">
                <a16:creationId xmlns:a16="http://schemas.microsoft.com/office/drawing/2014/main" id="{C3E6A69A-C957-1F4C-835D-C60D48B40958}"/>
              </a:ext>
            </a:extLst>
          </p:cNvPr>
          <p:cNvPicPr>
            <a:picLocks noChangeAspect="1" noChangeArrowheads="1"/>
          </p:cNvPicPr>
          <p:nvPr/>
        </p:nvPicPr>
        <p:blipFill>
          <a:blip r:embed="rId4" cstate="email">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Rectangle 2">
            <a:extLst>
              <a:ext uri="{FF2B5EF4-FFF2-40B4-BE49-F238E27FC236}">
                <a16:creationId xmlns:a16="http://schemas.microsoft.com/office/drawing/2014/main" id="{FB8C0767-7E13-AA4C-AA9B-D5099A993171}"/>
              </a:ext>
            </a:extLst>
          </p:cNvPr>
          <p:cNvSpPr>
            <a:spLocks noGrp="1" noChangeArrowheads="1"/>
          </p:cNvSpPr>
          <p:nvPr>
            <p:ph type="title"/>
          </p:nvPr>
        </p:nvSpPr>
        <p:spPr>
          <a:xfrm>
            <a:off x="685800" y="381000"/>
            <a:ext cx="7772400" cy="1295400"/>
          </a:xfrm>
          <a:effectLst>
            <a:outerShdw blurRad="63500" dist="38099" dir="2700000" algn="ctr" rotWithShape="0">
              <a:schemeClr val="bg2">
                <a:alpha val="74997"/>
              </a:schemeClr>
            </a:outerShdw>
          </a:effectLst>
        </p:spPr>
        <p:txBody>
          <a:bodyPr/>
          <a:lstStyle/>
          <a:p>
            <a:pPr eaLnBrk="1" hangingPunct="1">
              <a:defRPr/>
            </a:pPr>
            <a:r>
              <a:rPr lang="en-US" sz="3200" dirty="0">
                <a:ea typeface="+mj-ea"/>
                <a:cs typeface="+mj-cs"/>
              </a:rPr>
              <a:t>Eskimos: Osteoporosis, Calcium &amp; Protein</a:t>
            </a:r>
          </a:p>
        </p:txBody>
      </p:sp>
      <p:sp>
        <p:nvSpPr>
          <p:cNvPr id="266243" name="Text Box 3">
            <a:extLst>
              <a:ext uri="{FF2B5EF4-FFF2-40B4-BE49-F238E27FC236}">
                <a16:creationId xmlns:a16="http://schemas.microsoft.com/office/drawing/2014/main" id="{BB66E79E-C3CE-1141-AEEC-ACCBE66730F3}"/>
              </a:ext>
            </a:extLst>
          </p:cNvPr>
          <p:cNvSpPr txBox="1">
            <a:spLocks noChangeArrowheads="1"/>
          </p:cNvSpPr>
          <p:nvPr/>
        </p:nvSpPr>
        <p:spPr bwMode="auto">
          <a:xfrm>
            <a:off x="4876800" y="1905000"/>
            <a:ext cx="3581400" cy="44735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223838" indent="-223838" eaLnBrk="1" hangingPunct="1">
              <a:lnSpc>
                <a:spcPct val="150000"/>
              </a:lnSpc>
              <a:buFontTx/>
              <a:buChar char="•"/>
              <a:defRPr/>
            </a:pPr>
            <a:r>
              <a:rPr lang="en-US" dirty="0">
                <a:effectLst>
                  <a:outerShdw blurRad="38100" dist="38100" dir="2700000" algn="tl">
                    <a:srgbClr val="000000"/>
                  </a:outerShdw>
                </a:effectLst>
                <a:latin typeface="Times New Roman" charset="0"/>
                <a:ea typeface="ＭＳ Ｐゴシック" charset="-128"/>
                <a:cs typeface="ＭＳ Ｐゴシック" charset="-128"/>
              </a:rPr>
              <a:t>High levels of physical activity.</a:t>
            </a:r>
          </a:p>
          <a:p>
            <a:pPr marL="223838" indent="-223838" eaLnBrk="1" hangingPunct="1">
              <a:lnSpc>
                <a:spcPct val="150000"/>
              </a:lnSpc>
              <a:buFontTx/>
              <a:buChar char="•"/>
              <a:defRPr/>
            </a:pPr>
            <a:r>
              <a:rPr lang="en-US" dirty="0">
                <a:effectLst>
                  <a:outerShdw blurRad="38100" dist="38100" dir="2700000" algn="tl">
                    <a:srgbClr val="000000"/>
                  </a:outerShdw>
                </a:effectLst>
                <a:latin typeface="Times New Roman" charset="0"/>
                <a:ea typeface="ＭＳ Ｐゴシック" charset="-128"/>
                <a:cs typeface="ＭＳ Ｐゴシック" charset="-128"/>
              </a:rPr>
              <a:t>2000 mg to 2500 mg of calcium a day. </a:t>
            </a:r>
          </a:p>
          <a:p>
            <a:pPr marL="223838" indent="-223838" eaLnBrk="1" hangingPunct="1">
              <a:lnSpc>
                <a:spcPct val="150000"/>
              </a:lnSpc>
              <a:buFontTx/>
              <a:buChar char="•"/>
              <a:defRPr/>
            </a:pPr>
            <a:r>
              <a:rPr lang="en-US" dirty="0">
                <a:effectLst>
                  <a:outerShdw blurRad="38100" dist="38100" dir="2700000" algn="tl">
                    <a:srgbClr val="000000"/>
                  </a:outerShdw>
                </a:effectLst>
                <a:latin typeface="Times New Roman" charset="0"/>
                <a:ea typeface="ＭＳ Ｐゴシック" charset="-128"/>
                <a:cs typeface="ＭＳ Ｐゴシック" charset="-128"/>
              </a:rPr>
              <a:t>Worst osteoporosis in the world.</a:t>
            </a:r>
          </a:p>
          <a:p>
            <a:pPr marL="223838" indent="-223838" eaLnBrk="1" hangingPunct="1">
              <a:lnSpc>
                <a:spcPct val="150000"/>
              </a:lnSpc>
              <a:buFontTx/>
              <a:buChar char="•"/>
              <a:defRPr/>
            </a:pPr>
            <a:r>
              <a:rPr lang="en-US" dirty="0">
                <a:solidFill>
                  <a:srgbClr val="FFFF00"/>
                </a:solidFill>
                <a:effectLst>
                  <a:outerShdw blurRad="38100" dist="38100" dir="2700000" algn="tl">
                    <a:srgbClr val="000000"/>
                  </a:outerShdw>
                </a:effectLst>
                <a:latin typeface="Times New Roman" charset="0"/>
                <a:ea typeface="ＭＳ Ｐゴシック" charset="-128"/>
                <a:cs typeface="ＭＳ Ｐゴシック" charset="-128"/>
              </a:rPr>
              <a:t>Daily protein intake 250-400 gm.</a:t>
            </a:r>
            <a:r>
              <a:rPr lang="en-US" dirty="0">
                <a:effectLst>
                  <a:outerShdw blurRad="38100" dist="38100" dir="2700000" algn="tl">
                    <a:srgbClr val="000000"/>
                  </a:outerShdw>
                </a:effectLst>
                <a:latin typeface="Times New Roman" charset="0"/>
                <a:ea typeface="ＭＳ Ｐゴシック" charset="-128"/>
                <a:cs typeface="ＭＳ Ｐゴシック" charset="-128"/>
              </a:rPr>
              <a:t> </a:t>
            </a:r>
          </a:p>
        </p:txBody>
      </p:sp>
      <p:sp>
        <p:nvSpPr>
          <p:cNvPr id="266246" name="Text Box 6">
            <a:extLst>
              <a:ext uri="{FF2B5EF4-FFF2-40B4-BE49-F238E27FC236}">
                <a16:creationId xmlns:a16="http://schemas.microsoft.com/office/drawing/2014/main" id="{FE1E62BC-E46D-E046-BEDD-270078120155}"/>
              </a:ext>
            </a:extLst>
          </p:cNvPr>
          <p:cNvSpPr txBox="1">
            <a:spLocks noChangeArrowheads="1"/>
          </p:cNvSpPr>
          <p:nvPr/>
        </p:nvSpPr>
        <p:spPr bwMode="auto">
          <a:xfrm>
            <a:off x="2722563" y="6519863"/>
            <a:ext cx="3752850" cy="336550"/>
          </a:xfrm>
          <a:prstGeom prst="rect">
            <a:avLst/>
          </a:prstGeom>
          <a:noFill/>
          <a:ln w="9525">
            <a:noFill/>
            <a:miter lim="800000"/>
            <a:headEnd/>
            <a:tailEnd/>
          </a:ln>
          <a:effectLst>
            <a:outerShdw blurRad="63500" dist="38099" dir="2700000" algn="ctr" rotWithShape="0">
              <a:srgbClr val="04090C">
                <a:alpha val="74998"/>
              </a:srgbClr>
            </a:outerShdw>
          </a:effectLst>
        </p:spPr>
        <p:txBody>
          <a:bodyPr wrap="none">
            <a:spAutoFit/>
          </a:bodyPr>
          <a:lstStyle/>
          <a:p>
            <a:pPr>
              <a:defRPr/>
            </a:pPr>
            <a:r>
              <a:rPr lang="en-US" sz="1600">
                <a:solidFill>
                  <a:srgbClr val="CCB000"/>
                </a:solidFill>
                <a:latin typeface="Arial" charset="0"/>
                <a:ea typeface="Times New Roman" charset="0"/>
                <a:cs typeface="Times New Roman" charset="0"/>
              </a:rPr>
              <a:t>Am J Clin Nutr. 1974 Sep;27(9):916-25.</a:t>
            </a:r>
          </a:p>
        </p:txBody>
      </p:sp>
    </p:spTree>
    <p:extLst>
      <p:ext uri="{BB962C8B-B14F-4D97-AF65-F5344CB8AC3E}">
        <p14:creationId xmlns:p14="http://schemas.microsoft.com/office/powerpoint/2010/main" val="805337888"/>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6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662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6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3" grpId="0" uiExpand="1"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Osteoporosis 8ess.jpg">
            <a:extLst>
              <a:ext uri="{FF2B5EF4-FFF2-40B4-BE49-F238E27FC236}">
                <a16:creationId xmlns:a16="http://schemas.microsoft.com/office/drawing/2014/main" id="{8211E9D6-9B8E-744E-A53D-E1FAF1B5F35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Picture 2" descr="Z:\jclark On My Mac\Slides\Osteoporosis JPG\Slide110.jpg">
            <a:extLst>
              <a:ext uri="{FF2B5EF4-FFF2-40B4-BE49-F238E27FC236}">
                <a16:creationId xmlns:a16="http://schemas.microsoft.com/office/drawing/2014/main" id="{EBD87E21-8B6B-0340-9F9D-F48B9E3B02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Z:\jclark On My Mac\Slides\Osteoporosis JPG\Slide111.jpg">
            <a:extLst>
              <a:ext uri="{FF2B5EF4-FFF2-40B4-BE49-F238E27FC236}">
                <a16:creationId xmlns:a16="http://schemas.microsoft.com/office/drawing/2014/main" id="{3FCE393A-424B-A548-84FA-2CF07E2C3CE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Z:\jclark On My Mac\Slides\Osteoporosis JPG\Slide112.jpg">
            <a:extLst>
              <a:ext uri="{FF2B5EF4-FFF2-40B4-BE49-F238E27FC236}">
                <a16:creationId xmlns:a16="http://schemas.microsoft.com/office/drawing/2014/main" id="{59514E21-DAAA-064B-A7DC-E2CF2A95D38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Z:\jclark On My Mac\Slides\Osteoporosis JPG\Slide119.jpg">
            <a:extLst>
              <a:ext uri="{FF2B5EF4-FFF2-40B4-BE49-F238E27FC236}">
                <a16:creationId xmlns:a16="http://schemas.microsoft.com/office/drawing/2014/main" id="{F6227CF1-9B51-1A48-AB32-9FC7BBD7F3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Z:\jclark On My Mac\Slides\Osteoporosis JPG\Slide120.jpg">
            <a:extLst>
              <a:ext uri="{FF2B5EF4-FFF2-40B4-BE49-F238E27FC236}">
                <a16:creationId xmlns:a16="http://schemas.microsoft.com/office/drawing/2014/main" id="{CAA7984E-5E68-A246-B1FD-4B322EA2B7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Z:\jclark On My Mac\Slides\Osteoporosis JPG\Slide121.jpg">
            <a:extLst>
              <a:ext uri="{FF2B5EF4-FFF2-40B4-BE49-F238E27FC236}">
                <a16:creationId xmlns:a16="http://schemas.microsoft.com/office/drawing/2014/main" id="{3E6DFDC8-654C-B044-8B75-C81ACEBE89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sld>
</file>

<file path=ppt/theme/theme1.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19363</TotalTime>
  <Words>4611</Words>
  <Application>Microsoft Macintosh PowerPoint</Application>
  <PresentationFormat>On-screen Show (4:3)</PresentationFormat>
  <Paragraphs>250</Paragraphs>
  <Slides>130</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130</vt:i4>
      </vt:variant>
    </vt:vector>
  </HeadingPairs>
  <TitlesOfParts>
    <vt:vector size="140" baseType="lpstr">
      <vt:lpstr>ＭＳ Ｐゴシック</vt:lpstr>
      <vt:lpstr>Arial</vt:lpstr>
      <vt:lpstr>Arial Narrow</vt:lpstr>
      <vt:lpstr>Calibri</vt:lpstr>
      <vt:lpstr>Chalkduster</vt:lpstr>
      <vt:lpstr>Microsoft New Tai Lue</vt:lpstr>
      <vt:lpstr>Tahoma</vt:lpstr>
      <vt:lpstr>Times</vt:lpstr>
      <vt:lpstr>Times New Roman</vt:lpstr>
      <vt:lpstr>Default Design</vt:lpstr>
      <vt:lpstr>PowerPoint Presentation</vt:lpstr>
      <vt:lpstr>PowerPoint Presentation</vt:lpstr>
      <vt:lpstr>Epidemiology of Osteoporosis</vt:lpstr>
      <vt:lpstr>PowerPoint Presentation</vt:lpstr>
      <vt:lpstr>Osteoporosis is a lifestyle disease treated effectively by simple lifestyle changes.</vt:lpstr>
      <vt:lpstr>Overview:</vt:lpstr>
      <vt:lpstr>PowerPoint Presentation</vt:lpstr>
      <vt:lpstr>PowerPoint Presentation</vt:lpstr>
      <vt:lpstr>PowerPoint Presentation</vt:lpstr>
      <vt:lpstr>Spine Fractures</vt:lpstr>
      <vt:lpstr>PowerPoint Presentation</vt:lpstr>
      <vt:lpstr>PowerPoint Presentation</vt:lpstr>
      <vt:lpstr>PowerPoint Presentation</vt:lpstr>
      <vt:lpstr>PowerPoint Presentation</vt:lpstr>
      <vt:lpstr>Hip Fracture Due To Osteoporosis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Osteoporosis--Causes</vt:lpstr>
      <vt:lpstr>Schedule</vt:lpstr>
      <vt:lpstr>Schedule and Melatonin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Eskimos: Osteoporosis, Calcium &amp; Protein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Protein! Beef, Broccoli or Tomatoes?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Horsetail Tea (Equisetum Arvense)</vt:lpstr>
      <vt:lpstr>Watering Your Bone Garden</vt:lpstr>
      <vt:lpstr>PowerPoint Presentation</vt:lpstr>
      <vt:lpstr>PowerPoint Presentation</vt:lpstr>
      <vt:lpstr>PowerPoint Presentation</vt:lpstr>
      <vt:lpstr>PowerPoint Presentation</vt:lpstr>
      <vt:lpstr>PowerPoint Presentation</vt:lpstr>
      <vt:lpstr>PowerPoint Presentation</vt:lpstr>
      <vt:lpstr>Banking on Your Bones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nlhe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Clark</dc:creator>
  <cp:lastModifiedBy>Microsoft Office User</cp:lastModifiedBy>
  <cp:revision>104</cp:revision>
  <dcterms:created xsi:type="dcterms:W3CDTF">2011-07-20T17:13:44Z</dcterms:created>
  <dcterms:modified xsi:type="dcterms:W3CDTF">2025-12-29T14:33:13Z</dcterms:modified>
</cp:coreProperties>
</file>