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5"/>
  </p:notesMasterIdLst>
  <p:sldIdLst>
    <p:sldId id="692" r:id="rId2"/>
    <p:sldId id="3770" r:id="rId3"/>
    <p:sldId id="3764" r:id="rId4"/>
    <p:sldId id="3741" r:id="rId5"/>
    <p:sldId id="3747" r:id="rId6"/>
    <p:sldId id="329" r:id="rId7"/>
    <p:sldId id="263" r:id="rId8"/>
    <p:sldId id="264" r:id="rId9"/>
    <p:sldId id="3749" r:id="rId10"/>
    <p:sldId id="265" r:id="rId11"/>
    <p:sldId id="268" r:id="rId12"/>
    <p:sldId id="261" r:id="rId13"/>
    <p:sldId id="267" r:id="rId14"/>
    <p:sldId id="3748" r:id="rId15"/>
    <p:sldId id="317" r:id="rId16"/>
    <p:sldId id="260" r:id="rId17"/>
    <p:sldId id="262" r:id="rId18"/>
    <p:sldId id="316" r:id="rId19"/>
    <p:sldId id="266" r:id="rId20"/>
    <p:sldId id="3730" r:id="rId21"/>
    <p:sldId id="259" r:id="rId22"/>
    <p:sldId id="325" r:id="rId23"/>
    <p:sldId id="3758" r:id="rId24"/>
    <p:sldId id="3750" r:id="rId25"/>
    <p:sldId id="279" r:id="rId26"/>
    <p:sldId id="3746" r:id="rId27"/>
    <p:sldId id="3738" r:id="rId28"/>
    <p:sldId id="275" r:id="rId29"/>
    <p:sldId id="280" r:id="rId30"/>
    <p:sldId id="3757" r:id="rId31"/>
    <p:sldId id="281" r:id="rId32"/>
    <p:sldId id="274" r:id="rId33"/>
    <p:sldId id="318" r:id="rId34"/>
    <p:sldId id="3751" r:id="rId35"/>
    <p:sldId id="3763" r:id="rId36"/>
    <p:sldId id="3759" r:id="rId37"/>
    <p:sldId id="277" r:id="rId38"/>
    <p:sldId id="276" r:id="rId39"/>
    <p:sldId id="3760" r:id="rId40"/>
    <p:sldId id="287" r:id="rId41"/>
    <p:sldId id="285" r:id="rId42"/>
    <p:sldId id="288" r:id="rId43"/>
    <p:sldId id="282" r:id="rId44"/>
    <p:sldId id="278" r:id="rId45"/>
    <p:sldId id="284" r:id="rId46"/>
    <p:sldId id="3752" r:id="rId47"/>
    <p:sldId id="290" r:id="rId48"/>
    <p:sldId id="293" r:id="rId49"/>
    <p:sldId id="295" r:id="rId50"/>
    <p:sldId id="296" r:id="rId51"/>
    <p:sldId id="3726" r:id="rId52"/>
    <p:sldId id="3753" r:id="rId53"/>
    <p:sldId id="294" r:id="rId54"/>
    <p:sldId id="3765" r:id="rId55"/>
    <p:sldId id="3756" r:id="rId56"/>
    <p:sldId id="3772" r:id="rId57"/>
    <p:sldId id="3773" r:id="rId58"/>
    <p:sldId id="3728" r:id="rId59"/>
    <p:sldId id="291" r:id="rId60"/>
    <p:sldId id="347" r:id="rId61"/>
    <p:sldId id="330" r:id="rId62"/>
    <p:sldId id="3754" r:id="rId63"/>
    <p:sldId id="343" r:id="rId64"/>
    <p:sldId id="3727" r:id="rId65"/>
    <p:sldId id="344" r:id="rId66"/>
    <p:sldId id="3771" r:id="rId67"/>
    <p:sldId id="3733" r:id="rId68"/>
    <p:sldId id="3767" r:id="rId69"/>
    <p:sldId id="3768" r:id="rId70"/>
    <p:sldId id="3769" r:id="rId71"/>
    <p:sldId id="1270" r:id="rId72"/>
    <p:sldId id="904" r:id="rId73"/>
    <p:sldId id="3766"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150C"/>
    <a:srgbClr val="F4BEA1"/>
    <a:srgbClr val="FC8E00"/>
    <a:srgbClr val="FFEF58"/>
    <a:srgbClr val="412A1D"/>
    <a:srgbClr val="637A70"/>
    <a:srgbClr val="758D8E"/>
    <a:srgbClr val="273130"/>
    <a:srgbClr val="58706E"/>
    <a:srgbClr val="B834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831"/>
    <p:restoredTop sz="85843"/>
  </p:normalViewPr>
  <p:slideViewPr>
    <p:cSldViewPr snapToGrid="0" snapToObjects="1">
      <p:cViewPr varScale="1">
        <p:scale>
          <a:sx n="98" d="100"/>
          <a:sy n="98" d="100"/>
        </p:scale>
        <p:origin x="1272" y="184"/>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notesMaster" Target="notesMasters/notesMaster1.xml"/><Relationship Id="rId76" Type="http://schemas.openxmlformats.org/officeDocument/2006/relationships/printerSettings" Target="printerSettings/printerSettings1.bin"/><Relationship Id="rId77" Type="http://schemas.openxmlformats.org/officeDocument/2006/relationships/presProps" Target="presProps.xml"/><Relationship Id="rId78" Type="http://schemas.openxmlformats.org/officeDocument/2006/relationships/viewProps" Target="viewProps.xml"/><Relationship Id="rId79" Type="http://schemas.openxmlformats.org/officeDocument/2006/relationships/theme" Target="theme/theme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A0EE8-4428-1741-B517-73A9836C07B2}" type="datetimeFigureOut">
              <a:rPr lang="en-US" smtClean="0"/>
              <a:t>12/29/24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807D78-F76C-6947-8C8C-D7D7631D1DB9}" type="slidenum">
              <a:rPr lang="en-US" smtClean="0"/>
              <a:t>‹#›</a:t>
            </a:fld>
            <a:endParaRPr lang="en-US"/>
          </a:p>
        </p:txBody>
      </p:sp>
    </p:spTree>
    <p:extLst>
      <p:ext uri="{BB962C8B-B14F-4D97-AF65-F5344CB8AC3E}">
        <p14:creationId xmlns:p14="http://schemas.microsoft.com/office/powerpoint/2010/main" val="1115023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 Id="rId3" Type="http://schemas.openxmlformats.org/officeDocument/2006/relationships/hyperlink" Target="https://www.google.com/url?sa=t&amp;rct=j&amp;q=&amp;esrc=s&amp;source=web&amp;cd=&amp;cad=rja&amp;uact=8&amp;ved=2ahUKEwiygcazpfv2AhV0kYkEHck2BK8QFnoECBQQAw&amp;url=https://www.gottman.com/blog/rituals-of-gratitude/&amp;usg=AOvVaw2afzd4tOCtljrcNz3BIRvo"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1</a:t>
            </a:fld>
            <a:endParaRPr lang="en-US"/>
          </a:p>
        </p:txBody>
      </p:sp>
    </p:spTree>
    <p:extLst>
      <p:ext uri="{BB962C8B-B14F-4D97-AF65-F5344CB8AC3E}">
        <p14:creationId xmlns:p14="http://schemas.microsoft.com/office/powerpoint/2010/main" val="1660237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Lord D, Deem A, Pitchford P, Bray-Richardson E, </a:t>
            </a:r>
            <a:r>
              <a:rPr lang="en-AU" dirty="0" err="1"/>
              <a:t>Drennon</a:t>
            </a:r>
            <a:r>
              <a:rPr lang="en-AU" dirty="0"/>
              <a:t> M. A 6-Week Worksite Positivity Program Leads to Greater Life Satisfaction, Decreased Inflammation, and a Greater Number of Employees With A1C Levels in Range. J </a:t>
            </a:r>
            <a:r>
              <a:rPr lang="en-AU" dirty="0" err="1"/>
              <a:t>Occup</a:t>
            </a:r>
            <a:r>
              <a:rPr lang="en-AU" dirty="0"/>
              <a:t> Environ Med. 2019 May;61(5):357-372. </a:t>
            </a:r>
            <a:r>
              <a:rPr lang="en-AU" dirty="0" err="1"/>
              <a:t>doi</a:t>
            </a:r>
            <a:r>
              <a:rPr lang="en-AU" dirty="0"/>
              <a:t>: 10.1097/JOM.0000000000001527. </a:t>
            </a:r>
            <a:r>
              <a:rPr lang="en-AU" dirty="0" err="1"/>
              <a:t>PMID</a:t>
            </a:r>
            <a:r>
              <a:rPr lang="en-AU" dirty="0"/>
              <a:t>: 30614897.</a:t>
            </a:r>
          </a:p>
          <a:p>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11</a:t>
            </a:fld>
            <a:endParaRPr lang="en-US"/>
          </a:p>
        </p:txBody>
      </p:sp>
    </p:spTree>
    <p:extLst>
      <p:ext uri="{BB962C8B-B14F-4D97-AF65-F5344CB8AC3E}">
        <p14:creationId xmlns:p14="http://schemas.microsoft.com/office/powerpoint/2010/main" val="3045200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Mills PJ, </a:t>
            </a:r>
            <a:r>
              <a:rPr lang="en-AU" dirty="0" err="1"/>
              <a:t>Redwine</a:t>
            </a:r>
            <a:r>
              <a:rPr lang="en-AU" dirty="0"/>
              <a:t> L, Wilson K, </a:t>
            </a:r>
            <a:r>
              <a:rPr lang="en-AU" dirty="0" err="1"/>
              <a:t>Pung</a:t>
            </a:r>
            <a:r>
              <a:rPr lang="en-AU" dirty="0"/>
              <a:t> MA, </a:t>
            </a:r>
            <a:r>
              <a:rPr lang="en-AU" dirty="0" err="1"/>
              <a:t>Chinh</a:t>
            </a:r>
            <a:r>
              <a:rPr lang="en-AU" dirty="0"/>
              <a:t> K, Greenberg </a:t>
            </a:r>
            <a:r>
              <a:rPr lang="en-AU" dirty="0" err="1"/>
              <a:t>BH</a:t>
            </a:r>
            <a:r>
              <a:rPr lang="en-AU" dirty="0"/>
              <a:t>, Lunde O, Maisel A, </a:t>
            </a:r>
            <a:r>
              <a:rPr lang="en-AU" dirty="0" err="1"/>
              <a:t>Raisinghani</a:t>
            </a:r>
            <a:r>
              <a:rPr lang="en-AU" dirty="0"/>
              <a:t> A, Wood A, Chopra D. The Role of Gratitude in Spiritual Well-being in Asymptomatic Heart Failure Patients. Spiritual </a:t>
            </a:r>
            <a:r>
              <a:rPr lang="en-AU" dirty="0" err="1"/>
              <a:t>Clin</a:t>
            </a:r>
            <a:r>
              <a:rPr lang="en-AU" dirty="0"/>
              <a:t> </a:t>
            </a:r>
            <a:r>
              <a:rPr lang="en-AU" dirty="0" err="1"/>
              <a:t>Pract</a:t>
            </a:r>
            <a:r>
              <a:rPr lang="en-AU" dirty="0"/>
              <a:t> (Wash D C ). 2015 Mar;2(1):5-17. </a:t>
            </a:r>
            <a:r>
              <a:rPr lang="en-AU" dirty="0" err="1"/>
              <a:t>doi</a:t>
            </a:r>
            <a:r>
              <a:rPr lang="en-AU" dirty="0"/>
              <a:t>: 10.1037/scp0000050. </a:t>
            </a:r>
            <a:r>
              <a:rPr lang="en-AU" dirty="0" err="1"/>
              <a:t>PMID</a:t>
            </a:r>
            <a:r>
              <a:rPr lang="en-AU" dirty="0"/>
              <a:t>: 26203459; </a:t>
            </a:r>
            <a:r>
              <a:rPr lang="en-AU" dirty="0" err="1"/>
              <a:t>PMCID</a:t>
            </a:r>
            <a:r>
              <a:rPr lang="en-AU" dirty="0"/>
              <a:t>: PMC4507265.</a:t>
            </a:r>
          </a:p>
        </p:txBody>
      </p:sp>
      <p:sp>
        <p:nvSpPr>
          <p:cNvPr id="4" name="Slide Number Placeholder 3"/>
          <p:cNvSpPr>
            <a:spLocks noGrp="1"/>
          </p:cNvSpPr>
          <p:nvPr>
            <p:ph type="sldNum" sz="quarter" idx="5"/>
          </p:nvPr>
        </p:nvSpPr>
        <p:spPr/>
        <p:txBody>
          <a:bodyPr/>
          <a:lstStyle/>
          <a:p>
            <a:fld id="{1D807D78-F76C-6947-8C8C-D7D7631D1DB9}" type="slidenum">
              <a:rPr lang="en-US" smtClean="0"/>
              <a:t>12</a:t>
            </a:fld>
            <a:endParaRPr lang="en-US"/>
          </a:p>
        </p:txBody>
      </p:sp>
    </p:spTree>
    <p:extLst>
      <p:ext uri="{BB962C8B-B14F-4D97-AF65-F5344CB8AC3E}">
        <p14:creationId xmlns:p14="http://schemas.microsoft.com/office/powerpoint/2010/main" val="912726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Wolfe WL, Patterson K. Comparison of a gratitude-based and cognitive restructuring intervention for body dissatisfaction and dysfunctional eating </a:t>
            </a:r>
            <a:r>
              <a:rPr lang="en-AU" dirty="0" err="1"/>
              <a:t>behavior</a:t>
            </a:r>
            <a:r>
              <a:rPr lang="en-AU" dirty="0"/>
              <a:t> in college women. Eat </a:t>
            </a:r>
            <a:r>
              <a:rPr lang="en-AU" dirty="0" err="1"/>
              <a:t>Disord</a:t>
            </a:r>
            <a:r>
              <a:rPr lang="en-AU" dirty="0"/>
              <a:t>. 2017 Jul-Sep;25(4):330-344. </a:t>
            </a:r>
            <a:r>
              <a:rPr lang="en-AU" dirty="0" err="1"/>
              <a:t>doi</a:t>
            </a:r>
            <a:r>
              <a:rPr lang="en-AU" dirty="0"/>
              <a:t>: 10.1080/10640266.2017.1279908. </a:t>
            </a:r>
            <a:r>
              <a:rPr lang="en-AU" dirty="0" err="1"/>
              <a:t>Epub</a:t>
            </a:r>
            <a:r>
              <a:rPr lang="en-AU" dirty="0"/>
              <a:t> 2017 Jan 31. </a:t>
            </a:r>
            <a:r>
              <a:rPr lang="en-AU" dirty="0" err="1"/>
              <a:t>PMID</a:t>
            </a:r>
            <a:r>
              <a:rPr lang="en-AU" dirty="0"/>
              <a:t>: 28139177.</a:t>
            </a:r>
          </a:p>
          <a:p>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13</a:t>
            </a:fld>
            <a:endParaRPr lang="en-US"/>
          </a:p>
        </p:txBody>
      </p:sp>
    </p:spTree>
    <p:extLst>
      <p:ext uri="{BB962C8B-B14F-4D97-AF65-F5344CB8AC3E}">
        <p14:creationId xmlns:p14="http://schemas.microsoft.com/office/powerpoint/2010/main" val="1456971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Hartanto A, Majeed NM, Lua </a:t>
            </a:r>
            <a:r>
              <a:rPr lang="en-AU" dirty="0" err="1"/>
              <a:t>VYQ</a:t>
            </a:r>
            <a:r>
              <a:rPr lang="en-AU" dirty="0"/>
              <a:t>, Wong J, Chen </a:t>
            </a:r>
            <a:r>
              <a:rPr lang="en-AU" dirty="0" err="1"/>
              <a:t>NRY</a:t>
            </a:r>
            <a:r>
              <a:rPr lang="en-AU" dirty="0"/>
              <a:t>. Dispositional gratitude, health-related factors, and lipid profiles in midlife: a biomarker study. Sci Rep. 2022 Apr 11;12(1):6034. </a:t>
            </a:r>
            <a:r>
              <a:rPr lang="en-AU" dirty="0" err="1"/>
              <a:t>doi</a:t>
            </a:r>
            <a:r>
              <a:rPr lang="en-AU" dirty="0"/>
              <a:t>: 10.1038/s41598-022-09960-w. </a:t>
            </a:r>
            <a:r>
              <a:rPr lang="en-AU" dirty="0" err="1"/>
              <a:t>PMID</a:t>
            </a:r>
            <a:r>
              <a:rPr lang="en-AU" dirty="0"/>
              <a:t>: 35410991; </a:t>
            </a:r>
            <a:r>
              <a:rPr lang="en-AU" dirty="0" err="1"/>
              <a:t>PMCID</a:t>
            </a:r>
            <a:r>
              <a:rPr lang="en-AU" dirty="0"/>
              <a:t>: PMC9001645.</a:t>
            </a:r>
          </a:p>
          <a:p>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14</a:t>
            </a:fld>
            <a:endParaRPr lang="en-US"/>
          </a:p>
        </p:txBody>
      </p:sp>
    </p:spTree>
    <p:extLst>
      <p:ext uri="{BB962C8B-B14F-4D97-AF65-F5344CB8AC3E}">
        <p14:creationId xmlns:p14="http://schemas.microsoft.com/office/powerpoint/2010/main" val="463511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
            <a:extLst>
              <a:ext uri="{FF2B5EF4-FFF2-40B4-BE49-F238E27FC236}">
                <a16:creationId xmlns:a16="http://schemas.microsoft.com/office/drawing/2014/main" xmlns="" id="{60650B5B-906A-8848-B030-06B4C04C4463}"/>
              </a:ext>
            </a:extLst>
          </p:cNvPr>
          <p:cNvSpPr>
            <a:spLocks noGrp="1" noRot="1" noChangeAspect="1" noChangeArrowheads="1" noTextEdit="1"/>
          </p:cNvSpPr>
          <p:nvPr>
            <p:ph type="sldImg"/>
          </p:nvPr>
        </p:nvSpPr>
        <p:spPr/>
      </p:sp>
      <p:sp>
        <p:nvSpPr>
          <p:cNvPr id="81923" name="Rectangle 2">
            <a:extLst>
              <a:ext uri="{FF2B5EF4-FFF2-40B4-BE49-F238E27FC236}">
                <a16:creationId xmlns:a16="http://schemas.microsoft.com/office/drawing/2014/main" xmlns="" id="{3A408190-FFEA-694B-A141-0402E81B08B1}"/>
              </a:ext>
            </a:extLst>
          </p:cNvPr>
          <p:cNvSpPr>
            <a:spLocks noGrp="1" noChangeArrowheads="1"/>
          </p:cNvSpPr>
          <p:nvPr>
            <p:ph type="body" idx="1"/>
          </p:nvPr>
        </p:nvSpPr>
        <p:spPr>
          <a:noFill/>
          <a:extLst>
            <a:ext uri="{91240B29-F687-4f45-9708-019B960494DF}">
              <a14:hiddenLine xmlns:a14="http://schemas.microsoft.com/office/drawing/2010/main" w="12700" cap="rnd">
                <a:solidFill>
                  <a:srgbClr val="000000"/>
                </a:solidFill>
                <a:miter lim="800000"/>
                <a:headEnd/>
                <a:tailEnd/>
              </a14:hiddenLine>
            </a:ext>
          </a:extLst>
        </p:spPr>
        <p:txBody>
          <a:bodyPr/>
          <a:lstStyle/>
          <a:p>
            <a:pPr defTabSz="914400" eaLnBrk="1">
              <a:lnSpc>
                <a:spcPct val="100000"/>
              </a:lnSpc>
            </a:pPr>
            <a:r>
              <a:rPr lang="en-US" altLang="en-US" sz="1200" dirty="0">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rPr>
              <a:t>“Glen Affleck a researcher at the University of Connecticut asked patients to rate the degree to which various factors were seen as responsible for their heart attacks, and also asked whether or not they had seen any possible benefits, gains, or advantages from their illness. Cardiac patients who blamed their heart attack on others were more likely to suffer yet another heart attack within the next eight years. On the other hand, </a:t>
            </a:r>
            <a:r>
              <a:rPr lang="en-US" altLang="en-US" sz="1200" u="sng" dirty="0">
                <a:latin typeface="Trebuchet MS Bold" panose="020B0603020202020204" pitchFamily="34" charset="0"/>
                <a:ea typeface="Trebuchet MS Bold" panose="020B0603020202020204" pitchFamily="34" charset="0"/>
                <a:cs typeface="Trebuchet MS Bold" panose="020B0603020202020204" pitchFamily="34" charset="0"/>
                <a:sym typeface="Trebuchet MS Bold" panose="020B0603020202020204" pitchFamily="34" charset="0"/>
              </a:rPr>
              <a:t>perceiving benefits and gains from an initial heart attack, including becoming more appreciative of life, was related to a reduced risk for subsequent attack.”</a:t>
            </a:r>
            <a:endParaRPr lang="en-US" altLang="en-US" sz="1200" dirty="0">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endParaRPr>
          </a:p>
          <a:p>
            <a:pPr defTabSz="914400" eaLnBrk="1">
              <a:lnSpc>
                <a:spcPct val="100000"/>
              </a:lnSpc>
            </a:pPr>
            <a:r>
              <a:rPr lang="en-US" altLang="en-US" sz="1200" dirty="0">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rPr>
              <a:t>From the book </a:t>
            </a:r>
            <a:r>
              <a:rPr lang="en-US" altLang="en-US" sz="1200" u="sng" dirty="0">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rPr>
              <a:t>Thanks! How Practicing Gratitude Can Make You Happier </a:t>
            </a:r>
            <a:r>
              <a:rPr lang="en-US" altLang="en-US" sz="1200" dirty="0">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rPr>
              <a:t>by Robert A. Emmons, PhD</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Ronaldson A, Molloy </a:t>
            </a:r>
            <a:r>
              <a:rPr lang="en-AU" dirty="0" err="1"/>
              <a:t>GJ</a:t>
            </a:r>
            <a:r>
              <a:rPr lang="en-AU" dirty="0"/>
              <a:t>, </a:t>
            </a:r>
            <a:r>
              <a:rPr lang="en-AU" dirty="0" err="1"/>
              <a:t>Wikman</a:t>
            </a:r>
            <a:r>
              <a:rPr lang="en-AU" dirty="0"/>
              <a:t> A, Poole L, </a:t>
            </a:r>
            <a:r>
              <a:rPr lang="en-AU" dirty="0" err="1"/>
              <a:t>Kaski</a:t>
            </a:r>
            <a:r>
              <a:rPr lang="en-AU" dirty="0"/>
              <a:t> JC, Steptoe A. Optimism and recovery after acute coronary syndrome: a clinical cohort study. </a:t>
            </a:r>
            <a:r>
              <a:rPr lang="en-AU" dirty="0" err="1"/>
              <a:t>Psychosom</a:t>
            </a:r>
            <a:r>
              <a:rPr lang="en-AU" dirty="0"/>
              <a:t> Med. 2015 Apr;77(3):311-8. </a:t>
            </a:r>
            <a:r>
              <a:rPr lang="en-AU" dirty="0" err="1"/>
              <a:t>doi</a:t>
            </a:r>
            <a:r>
              <a:rPr lang="en-AU" dirty="0"/>
              <a:t>: 10.1097/PSY.0000000000000155. </a:t>
            </a:r>
            <a:r>
              <a:rPr lang="en-AU" dirty="0" err="1"/>
              <a:t>PMID</a:t>
            </a:r>
            <a:r>
              <a:rPr lang="en-AU" dirty="0"/>
              <a:t>: 25738438; </a:t>
            </a:r>
            <a:r>
              <a:rPr lang="en-AU" dirty="0" err="1"/>
              <a:t>PMCID</a:t>
            </a:r>
            <a:r>
              <a:rPr lang="en-AU" dirty="0"/>
              <a:t>: PMC4396437.</a:t>
            </a:r>
          </a:p>
          <a:p>
            <a:pPr defTabSz="914400" eaLnBrk="1">
              <a:lnSpc>
                <a:spcPct val="100000"/>
              </a:lnSpc>
            </a:pPr>
            <a:endParaRPr lang="en-US" altLang="en-US" sz="1200" u="sng" dirty="0">
              <a:latin typeface="Trebuchet MS Bold" panose="020B0603020202020204" pitchFamily="34" charset="0"/>
              <a:ea typeface="Trebuchet MS Bold" panose="020B0603020202020204" pitchFamily="34" charset="0"/>
              <a:cs typeface="Trebuchet MS Bold" panose="020B0603020202020204" pitchFamily="34" charset="0"/>
              <a:sym typeface="Trebuchet MS Bold" panose="020B0603020202020204" pitchFamily="34" charset="0"/>
            </a:endParaRPr>
          </a:p>
          <a:p>
            <a:pPr defTabSz="914400" eaLnBrk="1">
              <a:lnSpc>
                <a:spcPct val="100000"/>
              </a:lnSpc>
            </a:pPr>
            <a:endParaRPr lang="en-US" altLang="en-US" sz="1200" u="sng" dirty="0">
              <a:latin typeface="Trebuchet MS Bold" panose="020B0603020202020204" pitchFamily="34" charset="0"/>
              <a:ea typeface="Trebuchet MS Bold" panose="020B0603020202020204" pitchFamily="34" charset="0"/>
              <a:cs typeface="Trebuchet MS Bold" panose="020B0603020202020204" pitchFamily="34" charset="0"/>
              <a:sym typeface="Trebuchet MS Bold" panose="020B0603020202020204" pitchFamily="34" charset="0"/>
            </a:endParaRPr>
          </a:p>
        </p:txBody>
      </p:sp>
    </p:spTree>
    <p:extLst>
      <p:ext uri="{BB962C8B-B14F-4D97-AF65-F5344CB8AC3E}">
        <p14:creationId xmlns:p14="http://schemas.microsoft.com/office/powerpoint/2010/main" val="539553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Newman DB, Gordon AM, Mendes WB. Comparing daily physiological and psychological benefits of gratitude and optimism using a digital platform. Emotion. 2021 Oct;21(7):1357-1365. </a:t>
            </a:r>
            <a:r>
              <a:rPr lang="en-AU" dirty="0" err="1"/>
              <a:t>doi</a:t>
            </a:r>
            <a:r>
              <a:rPr lang="en-AU" dirty="0"/>
              <a:t>: 10.1037/emo0001025. </a:t>
            </a:r>
            <a:r>
              <a:rPr lang="en-AU" dirty="0" err="1"/>
              <a:t>Epub</a:t>
            </a:r>
            <a:r>
              <a:rPr lang="en-AU" dirty="0"/>
              <a:t> 2021 Nov 15. </a:t>
            </a:r>
            <a:r>
              <a:rPr lang="en-AU" dirty="0" err="1"/>
              <a:t>PMID</a:t>
            </a:r>
            <a:r>
              <a:rPr lang="en-AU" dirty="0"/>
              <a:t>: 34780238; </a:t>
            </a:r>
            <a:r>
              <a:rPr lang="en-AU" dirty="0" err="1"/>
              <a:t>PMCID</a:t>
            </a:r>
            <a:r>
              <a:rPr lang="en-AU" dirty="0"/>
              <a:t>: PMC9070006.</a:t>
            </a:r>
          </a:p>
          <a:p>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16</a:t>
            </a:fld>
            <a:endParaRPr lang="en-US"/>
          </a:p>
        </p:txBody>
      </p:sp>
    </p:spTree>
    <p:extLst>
      <p:ext uri="{BB962C8B-B14F-4D97-AF65-F5344CB8AC3E}">
        <p14:creationId xmlns:p14="http://schemas.microsoft.com/office/powerpoint/2010/main" val="36297077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a:t>
            </a:r>
          </a:p>
          <a:p>
            <a:pPr lvl="1"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a:t>
            </a:r>
          </a:p>
          <a:p>
            <a:pPr lvl="1"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Carter BJ.</a:t>
            </a:r>
            <a:r>
              <a:rPr lang="en-US" altLang="en-US" dirty="0">
                <a:latin typeface="+mn-lt"/>
                <a:ea typeface="+mn-ea"/>
                <a:cs typeface="+mn-cs"/>
              </a:rPr>
              <a:t> </a:t>
            </a:r>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Long-term survivors of breast cancer. A qualitative descriptive study. Cancer </a:t>
            </a:r>
            <a:r>
              <a:rPr lang="en-US" altLang="en-US" dirty="0" err="1">
                <a:latin typeface="Arial" panose="020B0604020202020204" pitchFamily="34" charset="0"/>
                <a:ea typeface="ＭＳ Ｐゴシック" panose="020B0600070205080204" pitchFamily="34" charset="-128"/>
                <a:cs typeface="Times New Roman" panose="02020603050405020304" pitchFamily="18" charset="0"/>
              </a:rPr>
              <a:t>Nurs</a:t>
            </a:r>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1993 Oct;16(5):354-61.  </a:t>
            </a:r>
          </a:p>
          <a:p>
            <a:pPr lvl="1" eaLnBrk="1" hangingPunct="1"/>
            <a:endParaRPr lang="en-US" altLang="en-US" dirty="0">
              <a:latin typeface="Arial" panose="020B0604020202020204" pitchFamily="34" charset="0"/>
              <a:ea typeface="ＭＳ Ｐゴシック" panose="020B0600070205080204" pitchFamily="34"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D807D78-F76C-6947-8C8C-D7D7631D1DB9}" type="slidenum">
              <a:rPr lang="en-US" smtClean="0"/>
              <a:t>17</a:t>
            </a:fld>
            <a:endParaRPr lang="en-US"/>
          </a:p>
        </p:txBody>
      </p:sp>
    </p:spTree>
    <p:extLst>
      <p:ext uri="{BB962C8B-B14F-4D97-AF65-F5344CB8AC3E}">
        <p14:creationId xmlns:p14="http://schemas.microsoft.com/office/powerpoint/2010/main" val="2552013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a:solidFill>
                  <a:schemeClr val="tx1"/>
                </a:solidFill>
                <a:effectLst/>
                <a:latin typeface="+mn-lt"/>
                <a:ea typeface="+mn-ea"/>
                <a:cs typeface="+mn-cs"/>
              </a:rPr>
              <a:t>TP: I am happy gratitude improves our health. Did you know gratitude improves our lives too?</a:t>
            </a:r>
          </a:p>
          <a:p>
            <a:endParaRPr lang="en-AU" sz="1200" b="0" i="0" kern="1200" dirty="0">
              <a:solidFill>
                <a:schemeClr val="tx1"/>
              </a:solidFill>
              <a:effectLst/>
              <a:latin typeface="+mn-lt"/>
              <a:ea typeface="+mn-ea"/>
              <a:cs typeface="+mn-cs"/>
            </a:endParaRPr>
          </a:p>
          <a:p>
            <a:r>
              <a:rPr lang="en-AU" sz="1200" b="0" i="0" kern="1200" dirty="0">
                <a:solidFill>
                  <a:schemeClr val="tx1"/>
                </a:solidFill>
                <a:effectLst/>
                <a:latin typeface="+mn-lt"/>
                <a:ea typeface="+mn-ea"/>
                <a:cs typeface="+mn-cs"/>
              </a:rPr>
              <a:t>Hazlett LI, </a:t>
            </a:r>
            <a:r>
              <a:rPr lang="en-AU" sz="1200" b="0" i="0" kern="1200" dirty="0" err="1">
                <a:solidFill>
                  <a:schemeClr val="tx1"/>
                </a:solidFill>
                <a:effectLst/>
                <a:latin typeface="+mn-lt"/>
                <a:ea typeface="+mn-ea"/>
                <a:cs typeface="+mn-cs"/>
              </a:rPr>
              <a:t>Moieni</a:t>
            </a:r>
            <a:r>
              <a:rPr lang="en-AU" sz="1200" b="0" i="0" kern="1200" dirty="0">
                <a:solidFill>
                  <a:schemeClr val="tx1"/>
                </a:solidFill>
                <a:effectLst/>
                <a:latin typeface="+mn-lt"/>
                <a:ea typeface="+mn-ea"/>
                <a:cs typeface="+mn-cs"/>
              </a:rPr>
              <a:t> M, Irwin MR, Haltom </a:t>
            </a:r>
            <a:r>
              <a:rPr lang="en-AU" sz="1200" b="0" i="0" kern="1200" dirty="0" err="1">
                <a:solidFill>
                  <a:schemeClr val="tx1"/>
                </a:solidFill>
                <a:effectLst/>
                <a:latin typeface="+mn-lt"/>
                <a:ea typeface="+mn-ea"/>
                <a:cs typeface="+mn-cs"/>
              </a:rPr>
              <a:t>KEB</a:t>
            </a:r>
            <a:r>
              <a:rPr lang="en-AU" sz="1200" b="0" i="0" kern="1200" dirty="0">
                <a:solidFill>
                  <a:schemeClr val="tx1"/>
                </a:solidFill>
                <a:effectLst/>
                <a:latin typeface="+mn-lt"/>
                <a:ea typeface="+mn-ea"/>
                <a:cs typeface="+mn-cs"/>
              </a:rPr>
              <a:t>, Jevtic I, Meyer ML, Breen EC, Cole SW, Eisenberger NI. Exploring neural mechanisms of the health benefits of gratitude in women: A randomized controlled trial. Brain </a:t>
            </a:r>
            <a:r>
              <a:rPr lang="en-AU" sz="1200" b="0" i="0" kern="1200" dirty="0" err="1">
                <a:solidFill>
                  <a:schemeClr val="tx1"/>
                </a:solidFill>
                <a:effectLst/>
                <a:latin typeface="+mn-lt"/>
                <a:ea typeface="+mn-ea"/>
                <a:cs typeface="+mn-cs"/>
              </a:rPr>
              <a:t>Behav</a:t>
            </a:r>
            <a:r>
              <a:rPr lang="en-AU" sz="1200" b="0" i="0" kern="1200" dirty="0">
                <a:solidFill>
                  <a:schemeClr val="tx1"/>
                </a:solidFill>
                <a:effectLst/>
                <a:latin typeface="+mn-lt"/>
                <a:ea typeface="+mn-ea"/>
                <a:cs typeface="+mn-cs"/>
              </a:rPr>
              <a:t> Immun. 2021 Jul;95:444-453. </a:t>
            </a:r>
            <a:r>
              <a:rPr lang="en-AU" sz="1200" b="0" i="0" kern="1200" dirty="0" err="1">
                <a:solidFill>
                  <a:schemeClr val="tx1"/>
                </a:solidFill>
                <a:effectLst/>
                <a:latin typeface="+mn-lt"/>
                <a:ea typeface="+mn-ea"/>
                <a:cs typeface="+mn-cs"/>
              </a:rPr>
              <a:t>doi</a:t>
            </a:r>
            <a:r>
              <a:rPr lang="en-AU" sz="1200" b="0" i="0" kern="1200" dirty="0">
                <a:solidFill>
                  <a:schemeClr val="tx1"/>
                </a:solidFill>
                <a:effectLst/>
                <a:latin typeface="+mn-lt"/>
                <a:ea typeface="+mn-ea"/>
                <a:cs typeface="+mn-cs"/>
              </a:rPr>
              <a:t>: 10.1016/j.bbi.2021.04.019. </a:t>
            </a:r>
            <a:r>
              <a:rPr lang="en-AU" sz="1200" b="0" i="0" kern="1200" dirty="0" err="1">
                <a:solidFill>
                  <a:schemeClr val="tx1"/>
                </a:solidFill>
                <a:effectLst/>
                <a:latin typeface="+mn-lt"/>
                <a:ea typeface="+mn-ea"/>
                <a:cs typeface="+mn-cs"/>
              </a:rPr>
              <a:t>Epub</a:t>
            </a:r>
            <a:r>
              <a:rPr lang="en-AU" sz="1200" b="0" i="0" kern="1200" dirty="0">
                <a:solidFill>
                  <a:schemeClr val="tx1"/>
                </a:solidFill>
                <a:effectLst/>
                <a:latin typeface="+mn-lt"/>
                <a:ea typeface="+mn-ea"/>
                <a:cs typeface="+mn-cs"/>
              </a:rPr>
              <a:t> 2021 Apr 28. </a:t>
            </a:r>
            <a:r>
              <a:rPr lang="en-AU" sz="1200" b="0" i="0" kern="1200" dirty="0" err="1">
                <a:solidFill>
                  <a:schemeClr val="tx1"/>
                </a:solidFill>
                <a:effectLst/>
                <a:latin typeface="+mn-lt"/>
                <a:ea typeface="+mn-ea"/>
                <a:cs typeface="+mn-cs"/>
              </a:rPr>
              <a:t>PMID</a:t>
            </a:r>
            <a:r>
              <a:rPr lang="en-AU" sz="1200" b="0" i="0" kern="1200" dirty="0">
                <a:solidFill>
                  <a:schemeClr val="tx1"/>
                </a:solidFill>
                <a:effectLst/>
                <a:latin typeface="+mn-lt"/>
                <a:ea typeface="+mn-ea"/>
                <a:cs typeface="+mn-cs"/>
              </a:rPr>
              <a:t>: 33932527.</a:t>
            </a:r>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18</a:t>
            </a:fld>
            <a:endParaRPr lang="en-US"/>
          </a:p>
        </p:txBody>
      </p:sp>
    </p:spTree>
    <p:extLst>
      <p:ext uri="{BB962C8B-B14F-4D97-AF65-F5344CB8AC3E}">
        <p14:creationId xmlns:p14="http://schemas.microsoft.com/office/powerpoint/2010/main" val="23864929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err="1"/>
              <a:t>Alkozei</a:t>
            </a:r>
            <a:r>
              <a:rPr lang="en-AU" dirty="0"/>
              <a:t> A, Smith R, </a:t>
            </a:r>
            <a:r>
              <a:rPr lang="en-AU" dirty="0" err="1"/>
              <a:t>Kotzin</a:t>
            </a:r>
            <a:r>
              <a:rPr lang="en-AU" dirty="0"/>
              <a:t> MD, </a:t>
            </a:r>
            <a:r>
              <a:rPr lang="en-AU" dirty="0" err="1"/>
              <a:t>Waugaman</a:t>
            </a:r>
            <a:r>
              <a:rPr lang="en-AU" dirty="0"/>
              <a:t> DL, </a:t>
            </a:r>
            <a:r>
              <a:rPr lang="en-AU" dirty="0" err="1"/>
              <a:t>Killgore</a:t>
            </a:r>
            <a:r>
              <a:rPr lang="en-AU" dirty="0"/>
              <a:t> </a:t>
            </a:r>
            <a:r>
              <a:rPr lang="en-AU" dirty="0" err="1"/>
              <a:t>WDS</a:t>
            </a:r>
            <a:r>
              <a:rPr lang="en-AU" dirty="0"/>
              <a:t>. The Association Between Trait Gratitude and Self-Reported Sleep Quality Is Mediated by Depressive Mood State. </a:t>
            </a:r>
            <a:r>
              <a:rPr lang="en-AU" dirty="0" err="1"/>
              <a:t>Behav</a:t>
            </a:r>
            <a:r>
              <a:rPr lang="en-AU" dirty="0"/>
              <a:t> Sleep Med. 2019 Jan-Feb;17(1):41-48. </a:t>
            </a:r>
            <a:r>
              <a:rPr lang="en-AU" dirty="0" err="1"/>
              <a:t>doi</a:t>
            </a:r>
            <a:r>
              <a:rPr lang="en-AU" dirty="0"/>
              <a:t>: 10.1080/15402002.2016.1276017. </a:t>
            </a:r>
            <a:r>
              <a:rPr lang="en-AU" dirty="0" err="1"/>
              <a:t>Epub</a:t>
            </a:r>
            <a:r>
              <a:rPr lang="en-AU" dirty="0"/>
              <a:t> 2017 Jan 27. </a:t>
            </a:r>
            <a:r>
              <a:rPr lang="en-AU" dirty="0" err="1"/>
              <a:t>PMID</a:t>
            </a:r>
            <a:r>
              <a:rPr lang="en-AU" dirty="0"/>
              <a:t>: 28128978.</a:t>
            </a:r>
          </a:p>
          <a:p>
            <a:r>
              <a:rPr lang="en-US" dirty="0"/>
              <a:t>Wood AM, Joseph S, Lloyd J, Atkins S. Gratitude influences sleep through the mechanism of pre-sleep cognitions. J </a:t>
            </a:r>
            <a:r>
              <a:rPr lang="en-US" dirty="0" err="1"/>
              <a:t>Psychosom</a:t>
            </a:r>
            <a:r>
              <a:rPr lang="en-US" dirty="0"/>
              <a:t> Res. 2009 Jan;66(1):43-8. </a:t>
            </a:r>
            <a:r>
              <a:rPr lang="en-US" dirty="0" err="1"/>
              <a:t>doi</a:t>
            </a:r>
            <a:r>
              <a:rPr lang="en-US" dirty="0"/>
              <a:t>: 10.1016/j.jpsychores.2008.09.002. </a:t>
            </a:r>
            <a:r>
              <a:rPr lang="en-US" dirty="0" err="1"/>
              <a:t>Epub</a:t>
            </a:r>
            <a:r>
              <a:rPr lang="en-US" dirty="0"/>
              <a:t> 2008 Nov 22. </a:t>
            </a:r>
            <a:r>
              <a:rPr lang="en-US" dirty="0" err="1"/>
              <a:t>PMID</a:t>
            </a:r>
            <a:r>
              <a:rPr lang="en-US" dirty="0"/>
              <a:t>: 19073292.</a:t>
            </a:r>
          </a:p>
        </p:txBody>
      </p:sp>
      <p:sp>
        <p:nvSpPr>
          <p:cNvPr id="4" name="Slide Number Placeholder 3"/>
          <p:cNvSpPr>
            <a:spLocks noGrp="1"/>
          </p:cNvSpPr>
          <p:nvPr>
            <p:ph type="sldNum" sz="quarter" idx="5"/>
          </p:nvPr>
        </p:nvSpPr>
        <p:spPr/>
        <p:txBody>
          <a:bodyPr/>
          <a:lstStyle/>
          <a:p>
            <a:fld id="{1D807D78-F76C-6947-8C8C-D7D7631D1DB9}" type="slidenum">
              <a:rPr lang="en-US" smtClean="0"/>
              <a:t>19</a:t>
            </a:fld>
            <a:endParaRPr lang="en-US"/>
          </a:p>
        </p:txBody>
      </p:sp>
    </p:spTree>
    <p:extLst>
      <p:ext uri="{BB962C8B-B14F-4D97-AF65-F5344CB8AC3E}">
        <p14:creationId xmlns:p14="http://schemas.microsoft.com/office/powerpoint/2010/main" val="30211869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the great circle of beneficence!</a:t>
            </a:r>
          </a:p>
          <a:p>
            <a:r>
              <a:rPr lang="en-US" dirty="0"/>
              <a:t>TP: are all grateful?</a:t>
            </a:r>
          </a:p>
        </p:txBody>
      </p:sp>
      <p:sp>
        <p:nvSpPr>
          <p:cNvPr id="4" name="Slide Number Placeholder 3"/>
          <p:cNvSpPr>
            <a:spLocks noGrp="1"/>
          </p:cNvSpPr>
          <p:nvPr>
            <p:ph type="sldNum" sz="quarter" idx="5"/>
          </p:nvPr>
        </p:nvSpPr>
        <p:spPr/>
        <p:txBody>
          <a:bodyPr/>
          <a:lstStyle/>
          <a:p>
            <a:fld id="{1D807D78-F76C-6947-8C8C-D7D7631D1DB9}" type="slidenum">
              <a:rPr lang="en-US" smtClean="0"/>
              <a:t>21</a:t>
            </a:fld>
            <a:endParaRPr lang="en-US"/>
          </a:p>
        </p:txBody>
      </p:sp>
    </p:spTree>
    <p:extLst>
      <p:ext uri="{BB962C8B-B14F-4D97-AF65-F5344CB8AC3E}">
        <p14:creationId xmlns:p14="http://schemas.microsoft.com/office/powerpoint/2010/main" val="872424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TP: What is Gratitude? What does the Dictionary say?</a:t>
            </a:r>
          </a:p>
        </p:txBody>
      </p:sp>
      <p:sp>
        <p:nvSpPr>
          <p:cNvPr id="4" name="Slide Number Placeholder 3"/>
          <p:cNvSpPr>
            <a:spLocks noGrp="1"/>
          </p:cNvSpPr>
          <p:nvPr>
            <p:ph type="sldNum" sz="quarter" idx="5"/>
          </p:nvPr>
        </p:nvSpPr>
        <p:spPr/>
        <p:txBody>
          <a:bodyPr/>
          <a:lstStyle/>
          <a:p>
            <a:fld id="{1D807D78-F76C-6947-8C8C-D7D7631D1DB9}" type="slidenum">
              <a:rPr lang="en-US" smtClean="0"/>
              <a:t>3</a:t>
            </a:fld>
            <a:endParaRPr lang="en-US"/>
          </a:p>
        </p:txBody>
      </p:sp>
    </p:spTree>
    <p:extLst>
      <p:ext uri="{BB962C8B-B14F-4D97-AF65-F5344CB8AC3E}">
        <p14:creationId xmlns:p14="http://schemas.microsoft.com/office/powerpoint/2010/main" val="996436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solidFill>
                  <a:srgbClr val="FFFFFF"/>
                </a:solidFill>
              </a:rPr>
              <a:t>TP: Why be grateful? What are the benefits?</a:t>
            </a:r>
          </a:p>
          <a:p>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22</a:t>
            </a:fld>
            <a:endParaRPr lang="en-US"/>
          </a:p>
        </p:txBody>
      </p:sp>
    </p:spTree>
    <p:extLst>
      <p:ext uri="{BB962C8B-B14F-4D97-AF65-F5344CB8AC3E}">
        <p14:creationId xmlns:p14="http://schemas.microsoft.com/office/powerpoint/2010/main" val="31059771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t>
            </a:r>
            <a:r>
              <a:rPr lang="en-US" sz="1200" b="1" dirty="0"/>
              <a:t>The soul may ascend nearer heaven on the wings of prai</a:t>
            </a:r>
            <a:r>
              <a:rPr lang="en-US" sz="1200" dirty="0"/>
              <a:t>se. God is worshiped with song and music in the courts above, and as we express our gratitude we are approximating to the worship of the heavenly hosts.” {SC 104.1}</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Garg N, </a:t>
            </a:r>
            <a:r>
              <a:rPr lang="en-AU" dirty="0" err="1"/>
              <a:t>Mahipalan</a:t>
            </a:r>
            <a:r>
              <a:rPr lang="en-AU" dirty="0"/>
              <a:t> M, </a:t>
            </a:r>
            <a:r>
              <a:rPr lang="en-AU" dirty="0" err="1"/>
              <a:t>Poulose</a:t>
            </a:r>
            <a:r>
              <a:rPr lang="en-AU" dirty="0"/>
              <a:t> S, Burgess J. Does Gratitude Ensure Workplace Happiness Among University Teachers? Examining the Role of Social and Psychological Capital and Spiritual Climate. Front Psychol. 2022 Apr 22;13:849412. </a:t>
            </a:r>
            <a:r>
              <a:rPr lang="en-AU" dirty="0" err="1"/>
              <a:t>doi</a:t>
            </a:r>
            <a:r>
              <a:rPr lang="en-AU" dirty="0"/>
              <a:t>: 10.3389/fpsyg.2022.849412. </a:t>
            </a:r>
            <a:r>
              <a:rPr lang="en-AU" dirty="0" err="1"/>
              <a:t>PMID</a:t>
            </a:r>
            <a:r>
              <a:rPr lang="en-AU" dirty="0"/>
              <a:t>: 35529571; </a:t>
            </a:r>
            <a:r>
              <a:rPr lang="en-AU" dirty="0" err="1"/>
              <a:t>PMCID</a:t>
            </a:r>
            <a:r>
              <a:rPr lang="en-AU" dirty="0"/>
              <a:t>: PMC9072633.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25</a:t>
            </a:fld>
            <a:endParaRPr lang="en-US"/>
          </a:p>
        </p:txBody>
      </p:sp>
    </p:spTree>
    <p:extLst>
      <p:ext uri="{BB962C8B-B14F-4D97-AF65-F5344CB8AC3E}">
        <p14:creationId xmlns:p14="http://schemas.microsoft.com/office/powerpoint/2010/main" val="32651288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7030A0"/>
                </a:solidFill>
                <a:effectLst>
                  <a:glow rad="101600">
                    <a:schemeClr val="tx1">
                      <a:alpha val="40000"/>
                    </a:schemeClr>
                  </a:glow>
                </a:effectLst>
              </a:rPr>
              <a:t>“God loves the thankful heart, trusting implicitly in His words of promise, gathering comfort and hope and peace from them; and He will reveal to us still greater depths of His love.” </a:t>
            </a:r>
            <a:r>
              <a:rPr lang="en-US" b="1" dirty="0" err="1">
                <a:solidFill>
                  <a:srgbClr val="7030A0"/>
                </a:solidFill>
                <a:effectLst>
                  <a:glow rad="101600">
                    <a:schemeClr val="tx1">
                      <a:alpha val="40000"/>
                    </a:schemeClr>
                  </a:glow>
                </a:effectLst>
              </a:rPr>
              <a:t>OHC</a:t>
            </a:r>
            <a:r>
              <a:rPr lang="en-US" b="1" dirty="0">
                <a:solidFill>
                  <a:srgbClr val="7030A0"/>
                </a:solidFill>
                <a:effectLst>
                  <a:glow rad="101600">
                    <a:schemeClr val="tx1">
                      <a:alpha val="40000"/>
                    </a:schemeClr>
                  </a:glow>
                </a:effectLst>
              </a:rPr>
              <a:t> 10.3</a:t>
            </a:r>
          </a:p>
          <a:p>
            <a:r>
              <a:rPr lang="en-US" dirty="0" err="1"/>
              <a:t>Datu</a:t>
            </a:r>
            <a:r>
              <a:rPr lang="en-US" dirty="0"/>
              <a:t> </a:t>
            </a:r>
            <a:r>
              <a:rPr lang="en-US" dirty="0" err="1"/>
              <a:t>JAD</a:t>
            </a:r>
            <a:r>
              <a:rPr lang="en-US" dirty="0"/>
              <a:t>, Valdez </a:t>
            </a:r>
            <a:r>
              <a:rPr lang="en-US" dirty="0" err="1"/>
              <a:t>JPM</a:t>
            </a:r>
            <a:r>
              <a:rPr lang="en-US" dirty="0"/>
              <a:t>, </a:t>
            </a:r>
            <a:r>
              <a:rPr lang="en-US" dirty="0" err="1"/>
              <a:t>McInerney</a:t>
            </a:r>
            <a:r>
              <a:rPr lang="en-US" dirty="0"/>
              <a:t> DM, </a:t>
            </a:r>
            <a:r>
              <a:rPr lang="en-US" dirty="0" err="1"/>
              <a:t>Cayubit</a:t>
            </a:r>
            <a:r>
              <a:rPr lang="en-US" dirty="0"/>
              <a:t> RF. The effects of gratitude and kindness on life satisfaction, positive emotions, negative emotions, and COVID-19 anxiety: An online pilot experimental study. </a:t>
            </a:r>
            <a:r>
              <a:rPr lang="en-US" dirty="0" err="1"/>
              <a:t>Appl</a:t>
            </a:r>
            <a:r>
              <a:rPr lang="en-US" dirty="0"/>
              <a:t> </a:t>
            </a:r>
            <a:r>
              <a:rPr lang="en-US" dirty="0" err="1"/>
              <a:t>Psychol</a:t>
            </a:r>
            <a:r>
              <a:rPr lang="en-US" dirty="0"/>
              <a:t> Health Well Being. 2022 May;14(2):347-361. </a:t>
            </a:r>
            <a:r>
              <a:rPr lang="en-US" dirty="0" err="1"/>
              <a:t>doi</a:t>
            </a:r>
            <a:r>
              <a:rPr lang="en-US" dirty="0"/>
              <a:t>: 10.1111/aphw.12306. </a:t>
            </a:r>
            <a:r>
              <a:rPr lang="en-US" dirty="0" err="1"/>
              <a:t>Epub</a:t>
            </a:r>
            <a:r>
              <a:rPr lang="en-US" dirty="0"/>
              <a:t> 2021 Oct 20. </a:t>
            </a:r>
            <a:r>
              <a:rPr lang="en-US" dirty="0" err="1"/>
              <a:t>PMID</a:t>
            </a:r>
            <a:r>
              <a:rPr lang="en-US" dirty="0"/>
              <a:t>: 34668323; </a:t>
            </a:r>
            <a:r>
              <a:rPr lang="en-US" dirty="0" err="1"/>
              <a:t>PMCID</a:t>
            </a:r>
            <a:r>
              <a:rPr lang="en-US" dirty="0"/>
              <a:t>: PMC8652666.</a:t>
            </a:r>
          </a:p>
        </p:txBody>
      </p:sp>
      <p:sp>
        <p:nvSpPr>
          <p:cNvPr id="4" name="Slide Number Placeholder 3"/>
          <p:cNvSpPr>
            <a:spLocks noGrp="1"/>
          </p:cNvSpPr>
          <p:nvPr>
            <p:ph type="sldNum" sz="quarter" idx="5"/>
          </p:nvPr>
        </p:nvSpPr>
        <p:spPr/>
        <p:txBody>
          <a:bodyPr/>
          <a:lstStyle/>
          <a:p>
            <a:fld id="{1D807D78-F76C-6947-8C8C-D7D7631D1DB9}" type="slidenum">
              <a:rPr lang="en-US" smtClean="0"/>
              <a:t>26</a:t>
            </a:fld>
            <a:endParaRPr lang="en-US"/>
          </a:p>
        </p:txBody>
      </p:sp>
    </p:spTree>
    <p:extLst>
      <p:ext uri="{BB962C8B-B14F-4D97-AF65-F5344CB8AC3E}">
        <p14:creationId xmlns:p14="http://schemas.microsoft.com/office/powerpoint/2010/main" val="33275361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Jiang D, Liu S, Lee JC, Li </a:t>
            </a:r>
            <a:r>
              <a:rPr lang="en-AU" dirty="0" err="1"/>
              <a:t>LMW</a:t>
            </a:r>
            <a:r>
              <a:rPr lang="en-AU" dirty="0"/>
              <a:t>. Do People Become More or Less Materialistic during Disasters? The Mediating Roles of Mortality Salience and Gratitude. </a:t>
            </a:r>
            <a:r>
              <a:rPr lang="en-AU" dirty="0" err="1"/>
              <a:t>Int</a:t>
            </a:r>
            <a:r>
              <a:rPr lang="en-AU" dirty="0"/>
              <a:t> J Environ Res Public Health. 2021 Aug 13;18(16):8566. </a:t>
            </a:r>
            <a:r>
              <a:rPr lang="en-AU" dirty="0" err="1"/>
              <a:t>doi</a:t>
            </a:r>
            <a:r>
              <a:rPr lang="en-AU" dirty="0"/>
              <a:t>: 10.3390/ijerph18168566. </a:t>
            </a:r>
            <a:r>
              <a:rPr lang="en-AU" dirty="0" err="1"/>
              <a:t>PMID</a:t>
            </a:r>
            <a:r>
              <a:rPr lang="en-AU" dirty="0"/>
              <a:t>: 34444313; </a:t>
            </a:r>
            <a:r>
              <a:rPr lang="en-AU" dirty="0" err="1"/>
              <a:t>PMCID</a:t>
            </a:r>
            <a:r>
              <a:rPr lang="en-AU" dirty="0"/>
              <a:t>: PMC8392249.</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err="1"/>
              <a:t>Unanue</a:t>
            </a:r>
            <a:r>
              <a:rPr lang="en-AU" dirty="0"/>
              <a:t> J, Oriol X, </a:t>
            </a:r>
            <a:r>
              <a:rPr lang="en-AU" dirty="0" err="1"/>
              <a:t>Oyanedel</a:t>
            </a:r>
            <a:r>
              <a:rPr lang="en-AU" dirty="0"/>
              <a:t> JC, Rubio A, </a:t>
            </a:r>
            <a:r>
              <a:rPr lang="en-AU" dirty="0" err="1"/>
              <a:t>Unanue</a:t>
            </a:r>
            <a:r>
              <a:rPr lang="en-AU" dirty="0"/>
              <a:t> W. Gratitude at Work Prospectively Predicts Lower Workplace Materialism: A Three-Wave Longitudinal Study in Chile. </a:t>
            </a:r>
            <a:r>
              <a:rPr lang="en-AU" dirty="0" err="1"/>
              <a:t>Int</a:t>
            </a:r>
            <a:r>
              <a:rPr lang="en-AU" dirty="0"/>
              <a:t> J Environ Res Public Health. 2021 Apr 5;18(7):3787. </a:t>
            </a:r>
            <a:r>
              <a:rPr lang="en-AU" dirty="0" err="1"/>
              <a:t>doi</a:t>
            </a:r>
            <a:r>
              <a:rPr lang="en-AU" dirty="0"/>
              <a:t>: 10.3390/ijerph18073787. </a:t>
            </a:r>
            <a:r>
              <a:rPr lang="en-AU" dirty="0" err="1"/>
              <a:t>PMID</a:t>
            </a:r>
            <a:r>
              <a:rPr lang="en-AU" dirty="0"/>
              <a:t>: 33916410; </a:t>
            </a:r>
            <a:r>
              <a:rPr lang="en-AU" dirty="0" err="1"/>
              <a:t>PMCID</a:t>
            </a:r>
            <a:r>
              <a:rPr lang="en-AU" dirty="0"/>
              <a:t>: PMC8038617.</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Bernardo ABI, Tan-</a:t>
            </a:r>
            <a:r>
              <a:rPr lang="en-AU" dirty="0" err="1"/>
              <a:t>Mansukhani</a:t>
            </a:r>
            <a:r>
              <a:rPr lang="en-AU" dirty="0"/>
              <a:t> R, </a:t>
            </a:r>
            <a:r>
              <a:rPr lang="en-AU" dirty="0" err="1"/>
              <a:t>Daganzo</a:t>
            </a:r>
            <a:r>
              <a:rPr lang="en-AU" dirty="0"/>
              <a:t> </a:t>
            </a:r>
            <a:r>
              <a:rPr lang="en-AU" dirty="0" err="1"/>
              <a:t>MAA</a:t>
            </a:r>
            <a:r>
              <a:rPr lang="en-AU" dirty="0"/>
              <a:t>. Associations Between Materialism, Gratitude, and Well-Being in Children of Overseas Filipino Workers. </a:t>
            </a:r>
            <a:r>
              <a:rPr lang="en-AU" dirty="0" err="1"/>
              <a:t>Eur</a:t>
            </a:r>
            <a:r>
              <a:rPr lang="en-AU" dirty="0"/>
              <a:t> J Psychol. 2018 Aug 31;14(3):581-598. </a:t>
            </a:r>
            <a:r>
              <a:rPr lang="en-AU" dirty="0" err="1"/>
              <a:t>doi</a:t>
            </a:r>
            <a:r>
              <a:rPr lang="en-AU" dirty="0"/>
              <a:t>: 10.5964/ejop.v14i3.1555. </a:t>
            </a:r>
            <a:r>
              <a:rPr lang="en-AU" dirty="0" err="1"/>
              <a:t>PMID</a:t>
            </a:r>
            <a:r>
              <a:rPr lang="en-AU" dirty="0"/>
              <a:t>: 30263072; </a:t>
            </a:r>
            <a:r>
              <a:rPr lang="en-AU" dirty="0" err="1"/>
              <a:t>PMCID</a:t>
            </a:r>
            <a:r>
              <a:rPr lang="en-AU" dirty="0"/>
              <a:t>: PMC6143983.</a:t>
            </a:r>
          </a:p>
          <a:p>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27</a:t>
            </a:fld>
            <a:endParaRPr lang="en-US"/>
          </a:p>
        </p:txBody>
      </p:sp>
    </p:spTree>
    <p:extLst>
      <p:ext uri="{BB962C8B-B14F-4D97-AF65-F5344CB8AC3E}">
        <p14:creationId xmlns:p14="http://schemas.microsoft.com/office/powerpoint/2010/main" val="7918951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As every blessing we enjoy is brought to us through the condescension, humiliation, and sacrifice of Jesus Christ, we should render to him our best gifts, above all not withholding ourselves. The infinite sacrifice which Christ has made to free us from the guilt and woe of sin, should work in every heart a spirit of gratitude and self-denial which is not manifested by the world. God's gift of Christ to man filled all Heaven with amazement, and inspired at his birth the angelic song, "Glory to God in the highest, and on earth peace, good will toward men."  {RH, December 11, 1879 par. 5} </a:t>
            </a:r>
          </a:p>
          <a:p>
            <a:r>
              <a:rPr lang="en-US" dirty="0" err="1"/>
              <a:t>Karns</a:t>
            </a:r>
            <a:r>
              <a:rPr lang="en-US" dirty="0"/>
              <a:t> CM, Moore WE 3rd, Mayr U. The Cultivation of Pure Altruism via Gratitude: A Functional MRI Study of Change with Gratitude Practice. Front Hum </a:t>
            </a:r>
            <a:r>
              <a:rPr lang="en-US" dirty="0" err="1"/>
              <a:t>Neurosci</a:t>
            </a:r>
            <a:r>
              <a:rPr lang="en-US" dirty="0"/>
              <a:t>. 2017 Dec 12;11:599. </a:t>
            </a:r>
            <a:r>
              <a:rPr lang="en-US" dirty="0" err="1"/>
              <a:t>doi</a:t>
            </a:r>
            <a:r>
              <a:rPr lang="en-US" dirty="0"/>
              <a:t>: 10.3389/fnhum.2017.00599. </a:t>
            </a:r>
            <a:r>
              <a:rPr lang="en-US" dirty="0" err="1"/>
              <a:t>PMID</a:t>
            </a:r>
            <a:r>
              <a:rPr lang="en-US" dirty="0"/>
              <a:t>: 29375336; </a:t>
            </a:r>
            <a:r>
              <a:rPr lang="en-US" dirty="0" err="1"/>
              <a:t>PMCID</a:t>
            </a:r>
            <a:r>
              <a:rPr lang="en-US" dirty="0"/>
              <a:t>: PMC5770643.</a:t>
            </a:r>
          </a:p>
        </p:txBody>
      </p:sp>
      <p:sp>
        <p:nvSpPr>
          <p:cNvPr id="4" name="Slide Number Placeholder 3"/>
          <p:cNvSpPr>
            <a:spLocks noGrp="1"/>
          </p:cNvSpPr>
          <p:nvPr>
            <p:ph type="sldNum" sz="quarter" idx="5"/>
          </p:nvPr>
        </p:nvSpPr>
        <p:spPr/>
        <p:txBody>
          <a:bodyPr/>
          <a:lstStyle/>
          <a:p>
            <a:fld id="{1D807D78-F76C-6947-8C8C-D7D7631D1DB9}" type="slidenum">
              <a:rPr lang="en-US" smtClean="0"/>
              <a:t>28</a:t>
            </a:fld>
            <a:endParaRPr lang="en-US"/>
          </a:p>
        </p:txBody>
      </p:sp>
    </p:spTree>
    <p:extLst>
      <p:ext uri="{BB962C8B-B14F-4D97-AF65-F5344CB8AC3E}">
        <p14:creationId xmlns:p14="http://schemas.microsoft.com/office/powerpoint/2010/main" val="42787417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Gratitude in the present makes us more likely to remember positive memories in a positive light.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Cultivating a grateful spirit helps us to remember the past in a more positive light.</a:t>
            </a: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There are dozens of ways our memories get changed over time – we remember things as being worse than they actually were, as being longer or shorter, people as being kinder or </a:t>
            </a:r>
            <a:r>
              <a:rPr lang="en-AU" dirty="0" err="1"/>
              <a:t>crueler</a:t>
            </a:r>
            <a:r>
              <a:rPr lang="en-AU" dirty="0"/>
              <a:t>, as being more or less interesting, and so on.</a:t>
            </a:r>
          </a:p>
          <a:p>
            <a:r>
              <a:rPr lang="en-AU" dirty="0"/>
              <a:t>Watkins, P.C., Grimm, </a:t>
            </a:r>
            <a:r>
              <a:rPr lang="en-AU" dirty="0" err="1"/>
              <a:t>D.L</a:t>
            </a:r>
            <a:r>
              <a:rPr lang="en-AU" dirty="0"/>
              <a:t>. &amp; </a:t>
            </a:r>
            <a:r>
              <a:rPr lang="en-AU" dirty="0" err="1"/>
              <a:t>Kolts</a:t>
            </a:r>
            <a:r>
              <a:rPr lang="en-AU" dirty="0"/>
              <a:t>, R. Counting your blessings: Positive memories among grateful persons. </a:t>
            </a:r>
            <a:r>
              <a:rPr lang="en-AU" i="1" dirty="0" err="1"/>
              <a:t>Curr</a:t>
            </a:r>
            <a:r>
              <a:rPr lang="en-AU" i="1" dirty="0"/>
              <a:t> </a:t>
            </a:r>
            <a:r>
              <a:rPr lang="en-AU" i="1" dirty="0" err="1"/>
              <a:t>Psychol</a:t>
            </a:r>
            <a:r>
              <a:rPr lang="en-AU" dirty="0"/>
              <a:t> </a:t>
            </a:r>
            <a:r>
              <a:rPr lang="en-AU" b="1" dirty="0"/>
              <a:t>23, </a:t>
            </a:r>
            <a:r>
              <a:rPr lang="en-AU" dirty="0"/>
              <a:t>52–67 (2004). </a:t>
            </a:r>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29</a:t>
            </a:fld>
            <a:endParaRPr lang="en-US"/>
          </a:p>
        </p:txBody>
      </p:sp>
    </p:spTree>
    <p:extLst>
      <p:ext uri="{BB962C8B-B14F-4D97-AF65-F5344CB8AC3E}">
        <p14:creationId xmlns:p14="http://schemas.microsoft.com/office/powerpoint/2010/main" val="1792629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 humble mind and a grateful heart will elevate us above petty trials and real difficulties. 4T 610.2</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Xiang Y, Chao X, Ye Y. Effect of Gratitude on Benign and Malicious Envy: The Mediating Role of Social Support. Front Psychiatry. 2018 May 7;9:139. </a:t>
            </a:r>
            <a:r>
              <a:rPr lang="en-AU" dirty="0" err="1"/>
              <a:t>doi</a:t>
            </a:r>
            <a:r>
              <a:rPr lang="en-AU" dirty="0"/>
              <a:t>: 10.3389/fpsyt.2018.00139. </a:t>
            </a:r>
            <a:r>
              <a:rPr lang="en-AU" dirty="0" err="1"/>
              <a:t>PMID</a:t>
            </a:r>
            <a:r>
              <a:rPr lang="en-AU" dirty="0"/>
              <a:t>: 29867595; </a:t>
            </a:r>
            <a:r>
              <a:rPr lang="en-AU" dirty="0" err="1"/>
              <a:t>PMCID</a:t>
            </a:r>
            <a:r>
              <a:rPr lang="en-AU" dirty="0"/>
              <a:t>: PMC5949559.</a:t>
            </a:r>
          </a:p>
          <a:p>
            <a:r>
              <a:rPr lang="en-US" dirty="0"/>
              <a:t>https://</a:t>
            </a:r>
            <a:r>
              <a:rPr lang="en-US" dirty="0" err="1"/>
              <a:t>www.happierhuman.com</a:t>
            </a:r>
            <a:r>
              <a:rPr lang="en-US" dirty="0"/>
              <a:t>/benefits-of-gratitude/</a:t>
            </a:r>
          </a:p>
        </p:txBody>
      </p:sp>
      <p:sp>
        <p:nvSpPr>
          <p:cNvPr id="4" name="Slide Number Placeholder 3"/>
          <p:cNvSpPr>
            <a:spLocks noGrp="1"/>
          </p:cNvSpPr>
          <p:nvPr>
            <p:ph type="sldNum" sz="quarter" idx="5"/>
          </p:nvPr>
        </p:nvSpPr>
        <p:spPr/>
        <p:txBody>
          <a:bodyPr/>
          <a:lstStyle/>
          <a:p>
            <a:fld id="{1D807D78-F76C-6947-8C8C-D7D7631D1DB9}" type="slidenum">
              <a:rPr lang="en-US" smtClean="0"/>
              <a:t>30</a:t>
            </a:fld>
            <a:endParaRPr lang="en-US"/>
          </a:p>
        </p:txBody>
      </p:sp>
    </p:spTree>
    <p:extLst>
      <p:ext uri="{BB962C8B-B14F-4D97-AF65-F5344CB8AC3E}">
        <p14:creationId xmlns:p14="http://schemas.microsoft.com/office/powerpoint/2010/main" val="39462390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 humble mind and a grateful heart will elevate us above petty trials and real difficulties. 4T 610.2</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Xiang Y, Chao X, Ye Y. Effect of Gratitude on Benign and Malicious Envy: The Mediating Role of Social Support. Front Psychiatry. 2018 May 7;9:139. </a:t>
            </a:r>
            <a:r>
              <a:rPr lang="en-AU" dirty="0" err="1"/>
              <a:t>doi</a:t>
            </a:r>
            <a:r>
              <a:rPr lang="en-AU" dirty="0"/>
              <a:t>: 10.3389/fpsyt.2018.00139. </a:t>
            </a:r>
            <a:r>
              <a:rPr lang="en-AU" dirty="0" err="1"/>
              <a:t>PMID</a:t>
            </a:r>
            <a:r>
              <a:rPr lang="en-AU" dirty="0"/>
              <a:t>: 29867595; </a:t>
            </a:r>
            <a:r>
              <a:rPr lang="en-AU" dirty="0" err="1"/>
              <a:t>PMCID</a:t>
            </a:r>
            <a:r>
              <a:rPr lang="en-AU" dirty="0"/>
              <a:t>: PMC5949559.</a:t>
            </a:r>
          </a:p>
          <a:p>
            <a:r>
              <a:rPr lang="en-US" dirty="0"/>
              <a:t>https://</a:t>
            </a:r>
            <a:r>
              <a:rPr lang="en-US" dirty="0" err="1"/>
              <a:t>www.happierhuman.com</a:t>
            </a:r>
            <a:r>
              <a:rPr lang="en-US" dirty="0"/>
              <a:t>/benefits-of-gratitude/</a:t>
            </a:r>
          </a:p>
        </p:txBody>
      </p:sp>
      <p:sp>
        <p:nvSpPr>
          <p:cNvPr id="4" name="Slide Number Placeholder 3"/>
          <p:cNvSpPr>
            <a:spLocks noGrp="1"/>
          </p:cNvSpPr>
          <p:nvPr>
            <p:ph type="sldNum" sz="quarter" idx="5"/>
          </p:nvPr>
        </p:nvSpPr>
        <p:spPr/>
        <p:txBody>
          <a:bodyPr/>
          <a:lstStyle/>
          <a:p>
            <a:fld id="{1D807D78-F76C-6947-8C8C-D7D7631D1DB9}" type="slidenum">
              <a:rPr lang="en-US" smtClean="0"/>
              <a:t>31</a:t>
            </a:fld>
            <a:endParaRPr lang="en-US"/>
          </a:p>
        </p:txBody>
      </p:sp>
    </p:spTree>
    <p:extLst>
      <p:ext uri="{BB962C8B-B14F-4D97-AF65-F5344CB8AC3E}">
        <p14:creationId xmlns:p14="http://schemas.microsoft.com/office/powerpoint/2010/main" val="4500621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Gratitude spontaneously gives rise to spiritual attribution, helping one feel closer to God.</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err="1"/>
              <a:t>Ferenczi</a:t>
            </a:r>
            <a:r>
              <a:rPr lang="en-AU" dirty="0"/>
              <a:t> A, </a:t>
            </a:r>
            <a:r>
              <a:rPr lang="en-AU" dirty="0" err="1"/>
              <a:t>Tanyi</a:t>
            </a:r>
            <a:r>
              <a:rPr lang="en-AU" dirty="0"/>
              <a:t> Z, </a:t>
            </a:r>
            <a:r>
              <a:rPr lang="en-AU" dirty="0" err="1"/>
              <a:t>Mirnics</a:t>
            </a:r>
            <a:r>
              <a:rPr lang="en-AU" dirty="0"/>
              <a:t> Z, </a:t>
            </a:r>
            <a:r>
              <a:rPr lang="en-AU" dirty="0" err="1"/>
              <a:t>Kovács</a:t>
            </a:r>
            <a:r>
              <a:rPr lang="en-AU" dirty="0"/>
              <a:t> D, </a:t>
            </a:r>
            <a:r>
              <a:rPr lang="en-AU" dirty="0" err="1"/>
              <a:t>Mészáros</a:t>
            </a:r>
            <a:r>
              <a:rPr lang="en-AU" dirty="0"/>
              <a:t> V, </a:t>
            </a:r>
            <a:r>
              <a:rPr lang="en-AU" dirty="0" err="1"/>
              <a:t>Hübner</a:t>
            </a:r>
            <a:r>
              <a:rPr lang="en-AU" dirty="0"/>
              <a:t> A, </a:t>
            </a:r>
            <a:r>
              <a:rPr lang="en-AU" dirty="0" err="1"/>
              <a:t>Kövi</a:t>
            </a:r>
            <a:r>
              <a:rPr lang="en-AU" dirty="0"/>
              <a:t> Z. Gratitude, Religiousness and Well-Being. </a:t>
            </a:r>
            <a:r>
              <a:rPr lang="en-AU" dirty="0" err="1"/>
              <a:t>Psychiatr</a:t>
            </a:r>
            <a:r>
              <a:rPr lang="en-AU" dirty="0"/>
              <a:t> </a:t>
            </a:r>
            <a:r>
              <a:rPr lang="en-AU" dirty="0" err="1"/>
              <a:t>Danub</a:t>
            </a:r>
            <a:r>
              <a:rPr lang="en-AU" dirty="0"/>
              <a:t>. 2021 Spring-Summer;33(</a:t>
            </a:r>
            <a:r>
              <a:rPr lang="en-AU" dirty="0" err="1"/>
              <a:t>Suppl</a:t>
            </a:r>
            <a:r>
              <a:rPr lang="en-AU" dirty="0"/>
              <a:t> 4):827-832. </a:t>
            </a:r>
            <a:r>
              <a:rPr lang="en-AU" dirty="0" err="1"/>
              <a:t>PMID</a:t>
            </a:r>
            <a:r>
              <a:rPr lang="en-AU" dirty="0"/>
              <a:t>: 35026809.</a:t>
            </a:r>
          </a:p>
          <a:p>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32</a:t>
            </a:fld>
            <a:endParaRPr lang="en-US"/>
          </a:p>
        </p:txBody>
      </p:sp>
    </p:spTree>
    <p:extLst>
      <p:ext uri="{BB962C8B-B14F-4D97-AF65-F5344CB8AC3E}">
        <p14:creationId xmlns:p14="http://schemas.microsoft.com/office/powerpoint/2010/main" val="31049486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35</a:t>
            </a:fld>
            <a:endParaRPr lang="en-US"/>
          </a:p>
        </p:txBody>
      </p:sp>
    </p:spTree>
    <p:extLst>
      <p:ext uri="{BB962C8B-B14F-4D97-AF65-F5344CB8AC3E}">
        <p14:creationId xmlns:p14="http://schemas.microsoft.com/office/powerpoint/2010/main" val="397586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buSzPct val="50000"/>
            </a:pPr>
            <a:r>
              <a:rPr lang="en-US" dirty="0"/>
              <a:t>1828</a:t>
            </a:r>
          </a:p>
          <a:p>
            <a:pPr>
              <a:lnSpc>
                <a:spcPct val="110000"/>
              </a:lnSpc>
              <a:buSzPct val="50000"/>
            </a:pPr>
            <a:r>
              <a:rPr lang="en-US" i="0" dirty="0">
                <a:solidFill>
                  <a:schemeClr val="bg1"/>
                </a:solidFill>
                <a:latin typeface="Arial" panose="020B0604020202020204" pitchFamily="34" charset="0"/>
                <a:cs typeface="Arial" panose="020B0604020202020204" pitchFamily="34" charset="0"/>
              </a:rPr>
              <a:t>Gratitude is an agreeable emotion, consisting in or accompanied with good will to a benefactor, and a disposition to make a suitable return of benefits or services, or when no return can be made, with a desire to see the benefactor prosperous and happy. </a:t>
            </a:r>
          </a:p>
          <a:p>
            <a:pPr>
              <a:lnSpc>
                <a:spcPct val="110000"/>
              </a:lnSpc>
              <a:buSzPct val="50000"/>
            </a:pPr>
            <a:r>
              <a:rPr lang="en-US" i="0" dirty="0">
                <a:solidFill>
                  <a:schemeClr val="bg1"/>
                </a:solidFill>
                <a:latin typeface="Arial" panose="020B0604020202020204" pitchFamily="34" charset="0"/>
                <a:cs typeface="Arial" panose="020B0604020202020204" pitchFamily="34" charset="0"/>
              </a:rPr>
              <a:t>Gratitude is a virtue of the highest excellence, as it implies a feeling and generous heart, and a proper sense of duty.</a:t>
            </a:r>
          </a:p>
          <a:p>
            <a:pPr>
              <a:lnSpc>
                <a:spcPct val="110000"/>
              </a:lnSpc>
              <a:buSzPct val="50000"/>
            </a:pPr>
            <a:r>
              <a:rPr lang="en-US" i="0" dirty="0">
                <a:solidFill>
                  <a:schemeClr val="bg1"/>
                </a:solidFill>
                <a:latin typeface="Arial" panose="020B0604020202020204" pitchFamily="34" charset="0"/>
                <a:cs typeface="Arial" panose="020B0604020202020204" pitchFamily="34" charset="0"/>
              </a:rPr>
              <a:t>The love of God is the </a:t>
            </a:r>
            <a:r>
              <a:rPr lang="en-US" i="0" dirty="0" err="1">
                <a:solidFill>
                  <a:schemeClr val="bg1"/>
                </a:solidFill>
                <a:latin typeface="Arial" panose="020B0604020202020204" pitchFamily="34" charset="0"/>
                <a:cs typeface="Arial" panose="020B0604020202020204" pitchFamily="34" charset="0"/>
              </a:rPr>
              <a:t>sublimest</a:t>
            </a:r>
            <a:r>
              <a:rPr lang="en-US" i="0" dirty="0">
                <a:solidFill>
                  <a:schemeClr val="bg1"/>
                </a:solidFill>
                <a:latin typeface="Arial" panose="020B0604020202020204" pitchFamily="34" charset="0"/>
                <a:cs typeface="Arial" panose="020B0604020202020204" pitchFamily="34" charset="0"/>
              </a:rPr>
              <a:t> gratitude.</a:t>
            </a:r>
          </a:p>
          <a:p>
            <a:endParaRPr lang="en-US" dirty="0"/>
          </a:p>
          <a:p>
            <a:endParaRPr lang="en-US" dirty="0"/>
          </a:p>
          <a:p>
            <a:r>
              <a:rPr lang="en-US" dirty="0"/>
              <a:t>TP: what other words describe gratefulness? What does the Thesaurus say?</a:t>
            </a:r>
          </a:p>
        </p:txBody>
      </p:sp>
      <p:sp>
        <p:nvSpPr>
          <p:cNvPr id="4" name="Slide Number Placeholder 3"/>
          <p:cNvSpPr>
            <a:spLocks noGrp="1"/>
          </p:cNvSpPr>
          <p:nvPr>
            <p:ph type="sldNum" sz="quarter" idx="5"/>
          </p:nvPr>
        </p:nvSpPr>
        <p:spPr/>
        <p:txBody>
          <a:bodyPr/>
          <a:lstStyle/>
          <a:p>
            <a:fld id="{1D807D78-F76C-6947-8C8C-D7D7631D1DB9}" type="slidenum">
              <a:rPr lang="en-US" smtClean="0"/>
              <a:t>4</a:t>
            </a:fld>
            <a:endParaRPr lang="en-US"/>
          </a:p>
        </p:txBody>
      </p:sp>
    </p:spTree>
    <p:extLst>
      <p:ext uri="{BB962C8B-B14F-4D97-AF65-F5344CB8AC3E}">
        <p14:creationId xmlns:p14="http://schemas.microsoft.com/office/powerpoint/2010/main" val="13289602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Fox GR, Kaplan J, Damasio H, Damasio A. Neural correlates of gratitude. Front Psychol. 2015 Sep 30;6:1491.</a:t>
            </a:r>
          </a:p>
          <a:p>
            <a:endParaRPr lang="en-US" dirty="0"/>
          </a:p>
          <a:p>
            <a:r>
              <a:rPr lang="en-US" dirty="0" err="1"/>
              <a:t>Balconi</a:t>
            </a:r>
            <a:r>
              <a:rPr lang="en-US" dirty="0"/>
              <a:t> M, </a:t>
            </a:r>
            <a:r>
              <a:rPr lang="en-US" dirty="0" err="1"/>
              <a:t>Fronda</a:t>
            </a:r>
            <a:r>
              <a:rPr lang="en-US" dirty="0"/>
              <a:t> G, </a:t>
            </a:r>
            <a:r>
              <a:rPr lang="en-US" dirty="0" err="1"/>
              <a:t>Vanutelli</a:t>
            </a:r>
            <a:r>
              <a:rPr lang="en-US" dirty="0"/>
              <a:t> ME. A gift for gratitude and cooperative behavior: brain and cognitive effects. </a:t>
            </a:r>
            <a:r>
              <a:rPr lang="en-US" dirty="0" err="1"/>
              <a:t>Soc</a:t>
            </a:r>
            <a:r>
              <a:rPr lang="en-US" dirty="0"/>
              <a:t> </a:t>
            </a:r>
            <a:r>
              <a:rPr lang="en-US" dirty="0" err="1"/>
              <a:t>Cogn</a:t>
            </a:r>
            <a:r>
              <a:rPr lang="en-US" dirty="0"/>
              <a:t> Affect </a:t>
            </a:r>
            <a:r>
              <a:rPr lang="en-US" dirty="0" err="1"/>
              <a:t>Neurosci</a:t>
            </a:r>
            <a:r>
              <a:rPr lang="en-US" dirty="0"/>
              <a:t>. 2019 Dec 30;14(12):1317-1327.</a:t>
            </a:r>
          </a:p>
        </p:txBody>
      </p:sp>
      <p:sp>
        <p:nvSpPr>
          <p:cNvPr id="4" name="Slide Number Placeholder 3"/>
          <p:cNvSpPr>
            <a:spLocks noGrp="1"/>
          </p:cNvSpPr>
          <p:nvPr>
            <p:ph type="sldNum" sz="quarter" idx="5"/>
          </p:nvPr>
        </p:nvSpPr>
        <p:spPr/>
        <p:txBody>
          <a:bodyPr/>
          <a:lstStyle/>
          <a:p>
            <a:fld id="{1D807D78-F76C-6947-8C8C-D7D7631D1DB9}" type="slidenum">
              <a:rPr lang="en-US" smtClean="0"/>
              <a:t>36</a:t>
            </a:fld>
            <a:endParaRPr lang="en-US"/>
          </a:p>
        </p:txBody>
      </p:sp>
    </p:spTree>
    <p:extLst>
      <p:ext uri="{BB962C8B-B14F-4D97-AF65-F5344CB8AC3E}">
        <p14:creationId xmlns:p14="http://schemas.microsoft.com/office/powerpoint/2010/main" val="979073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Emmons RA, McCullough ME. Counting blessings versus burdens: an experimental investigation of gratitude and subjective well-being in daily life. J </a:t>
            </a:r>
            <a:r>
              <a:rPr lang="en-AU" dirty="0" err="1"/>
              <a:t>Pers</a:t>
            </a:r>
            <a:r>
              <a:rPr lang="en-AU" dirty="0"/>
              <a:t> </a:t>
            </a:r>
            <a:r>
              <a:rPr lang="en-AU" dirty="0" err="1"/>
              <a:t>Soc</a:t>
            </a:r>
            <a:r>
              <a:rPr lang="en-AU" dirty="0"/>
              <a:t> Psychol. 2003 Feb;84(2):377-89. </a:t>
            </a:r>
            <a:r>
              <a:rPr lang="en-AU" dirty="0" err="1"/>
              <a:t>doi</a:t>
            </a:r>
            <a:r>
              <a:rPr lang="en-AU" dirty="0"/>
              <a:t>: 10.1037//0022-3514.84.2.377. </a:t>
            </a:r>
            <a:r>
              <a:rPr lang="en-AU" dirty="0" err="1"/>
              <a:t>PMID</a:t>
            </a:r>
            <a:r>
              <a:rPr lang="en-AU" dirty="0"/>
              <a:t>: 12585811.</a:t>
            </a:r>
          </a:p>
          <a:p>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37</a:t>
            </a:fld>
            <a:endParaRPr lang="en-US"/>
          </a:p>
        </p:txBody>
      </p:sp>
    </p:spTree>
    <p:extLst>
      <p:ext uri="{BB962C8B-B14F-4D97-AF65-F5344CB8AC3E}">
        <p14:creationId xmlns:p14="http://schemas.microsoft.com/office/powerpoint/2010/main" val="26468134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Tang PM, </a:t>
            </a:r>
            <a:r>
              <a:rPr lang="en-AU" dirty="0" err="1"/>
              <a:t>Ilies</a:t>
            </a:r>
            <a:r>
              <a:rPr lang="en-AU" dirty="0"/>
              <a:t> R, Aw </a:t>
            </a:r>
            <a:r>
              <a:rPr lang="en-AU" dirty="0" err="1"/>
              <a:t>SSY</a:t>
            </a:r>
            <a:r>
              <a:rPr lang="en-AU" dirty="0"/>
              <a:t>, Lin KJ, Lee R, </a:t>
            </a:r>
            <a:r>
              <a:rPr lang="en-AU" dirty="0" err="1"/>
              <a:t>Trombini</a:t>
            </a:r>
            <a:r>
              <a:rPr lang="en-AU" dirty="0"/>
              <a:t> C. How and when service beneficiaries' gratitude enriches employees' daily lives. J </a:t>
            </a:r>
            <a:r>
              <a:rPr lang="en-AU" dirty="0" err="1"/>
              <a:t>Appl</a:t>
            </a:r>
            <a:r>
              <a:rPr lang="en-AU" dirty="0"/>
              <a:t> Psychol. 2022 Jun;107(6):987-1008. </a:t>
            </a:r>
            <a:r>
              <a:rPr lang="en-AU" dirty="0" err="1"/>
              <a:t>doi</a:t>
            </a:r>
            <a:r>
              <a:rPr lang="en-AU" dirty="0"/>
              <a:t>: 10.1037/apl0000975. </a:t>
            </a:r>
            <a:r>
              <a:rPr lang="en-AU" dirty="0" err="1"/>
              <a:t>Epub</a:t>
            </a:r>
            <a:r>
              <a:rPr lang="en-AU" dirty="0"/>
              <a:t> 2021 Dec 23. </a:t>
            </a:r>
            <a:r>
              <a:rPr lang="en-AU" dirty="0" err="1"/>
              <a:t>PMID</a:t>
            </a:r>
            <a:r>
              <a:rPr lang="en-AU" dirty="0"/>
              <a:t>: 34941289.</a:t>
            </a:r>
          </a:p>
          <a:p>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38</a:t>
            </a:fld>
            <a:endParaRPr lang="en-US"/>
          </a:p>
        </p:txBody>
      </p:sp>
    </p:spTree>
    <p:extLst>
      <p:ext uri="{BB962C8B-B14F-4D97-AF65-F5344CB8AC3E}">
        <p14:creationId xmlns:p14="http://schemas.microsoft.com/office/powerpoint/2010/main" val="23273025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Wong </a:t>
            </a:r>
            <a:r>
              <a:rPr lang="en-US" dirty="0" err="1"/>
              <a:t>YJ</a:t>
            </a:r>
            <a:r>
              <a:rPr lang="en-US" dirty="0"/>
              <a:t>, Owen J, </a:t>
            </a:r>
            <a:r>
              <a:rPr lang="en-US" dirty="0" err="1"/>
              <a:t>Gabana</a:t>
            </a:r>
            <a:r>
              <a:rPr lang="en-US" dirty="0"/>
              <a:t> NT, Brown </a:t>
            </a:r>
            <a:r>
              <a:rPr lang="en-US" dirty="0" err="1"/>
              <a:t>JW</a:t>
            </a:r>
            <a:r>
              <a:rPr lang="en-US" dirty="0"/>
              <a:t>, McInnis S, </a:t>
            </a:r>
            <a:r>
              <a:rPr lang="en-US" dirty="0" err="1"/>
              <a:t>Toth</a:t>
            </a:r>
            <a:r>
              <a:rPr lang="en-US" dirty="0"/>
              <a:t> P, Gilman L. Does gratitude writing improve the mental health of psychotherapy clients? Evidence from a randomized controlled trial. </a:t>
            </a:r>
            <a:r>
              <a:rPr lang="en-US" dirty="0" err="1"/>
              <a:t>Psychother</a:t>
            </a:r>
            <a:r>
              <a:rPr lang="en-US" dirty="0"/>
              <a:t> Res. 2018 Mar;28(2):192-202.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Although the past decade has witnessed growing research interest in positive psychological interventions (PPIs), their potential as adjunctive interventions for psychotherapy remains relatively unexplored. Therefore, this article expands the frontiers of PPI research by reporting the first randomized controlled trial to test a gratitude writing adjunctive intervention for psychotherapy clients. Participants were 293 adults seeking university-based psychotherapy services. Participants were randomly assigned to one of three conditions: (a) control (psychotherapy only), (b) a psychotherapy plus expressive writing, and (c) a psychotherapy plus gratitude writing. Participants in the gratitude condition wrote letters expressing gratitude to others, whereas those in the expressive writing condition wrote about their deepest thoughts and feelings about stressful experiences. About 4 weeks as well as 12 weeks after the conclusion of the writing intervention, participants in the gratitude condition reported </a:t>
            </a:r>
            <a:r>
              <a:rPr lang="en-US" b="1" dirty="0"/>
              <a:t>significantly better mental health</a:t>
            </a:r>
            <a:r>
              <a:rPr lang="en-US" dirty="0"/>
              <a:t> than those in the expressive and control conditions, whereas those in the expressive and control conditions did not differ significantly. Moreover, lower proportions of negative emotion words in participants' writing mediated the positive effect of condition (gratitude versus expressive writing) on mental health. These findings are discussed in light of the use of gratitude interventions as adjunctive interventions for psychotherapy clients. </a:t>
            </a:r>
          </a:p>
          <a:p>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39</a:t>
            </a:fld>
            <a:endParaRPr lang="en-US"/>
          </a:p>
        </p:txBody>
      </p:sp>
    </p:spTree>
    <p:extLst>
      <p:ext uri="{BB962C8B-B14F-4D97-AF65-F5344CB8AC3E}">
        <p14:creationId xmlns:p14="http://schemas.microsoft.com/office/powerpoint/2010/main" val="39711271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err="1"/>
              <a:t>Maheux</a:t>
            </a:r>
            <a:r>
              <a:rPr lang="en-AU" dirty="0"/>
              <a:t> AJ, </a:t>
            </a:r>
            <a:r>
              <a:rPr lang="en-AU" dirty="0" err="1"/>
              <a:t>Nesi</a:t>
            </a:r>
            <a:r>
              <a:rPr lang="en-AU" dirty="0"/>
              <a:t> J, </a:t>
            </a:r>
            <a:r>
              <a:rPr lang="en-AU" dirty="0" err="1"/>
              <a:t>Galla</a:t>
            </a:r>
            <a:r>
              <a:rPr lang="en-AU" dirty="0"/>
              <a:t> BM, Roberts SR, </a:t>
            </a:r>
            <a:r>
              <a:rPr lang="en-AU" dirty="0" err="1"/>
              <a:t>Choukas</a:t>
            </a:r>
            <a:r>
              <a:rPr lang="en-AU" dirty="0"/>
              <a:t>-Bradley S. #Grateful: Longitudinal Associations Between Adolescents' Social Media Use and Gratitude During the COVID-19 Pandemic. J Res </a:t>
            </a:r>
            <a:r>
              <a:rPr lang="en-AU" dirty="0" err="1"/>
              <a:t>Adolesc</a:t>
            </a:r>
            <a:r>
              <a:rPr lang="en-AU" dirty="0"/>
              <a:t>. 2021 Sep;31(3):734-747. </a:t>
            </a:r>
            <a:r>
              <a:rPr lang="en-AU" dirty="0" err="1"/>
              <a:t>doi</a:t>
            </a:r>
            <a:r>
              <a:rPr lang="en-AU" dirty="0"/>
              <a:t>: 10.1111/jora.12650. </a:t>
            </a:r>
            <a:r>
              <a:rPr lang="en-AU" dirty="0" err="1"/>
              <a:t>PMID</a:t>
            </a:r>
            <a:r>
              <a:rPr lang="en-AU" dirty="0"/>
              <a:t>: 34448294; </a:t>
            </a:r>
            <a:r>
              <a:rPr lang="en-AU" dirty="0" err="1"/>
              <a:t>PMCID</a:t>
            </a:r>
            <a:r>
              <a:rPr lang="en-AU" dirty="0"/>
              <a:t>: PMC8456851.</a:t>
            </a:r>
          </a:p>
          <a:p>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40</a:t>
            </a:fld>
            <a:endParaRPr lang="en-US"/>
          </a:p>
        </p:txBody>
      </p:sp>
    </p:spTree>
    <p:extLst>
      <p:ext uri="{BB962C8B-B14F-4D97-AF65-F5344CB8AC3E}">
        <p14:creationId xmlns:p14="http://schemas.microsoft.com/office/powerpoint/2010/main" val="565974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Ma LK, Tunney RJ, Ferguson E. Does gratitude enhance </a:t>
            </a:r>
            <a:r>
              <a:rPr lang="en-AU" dirty="0" err="1"/>
              <a:t>prosociality</a:t>
            </a:r>
            <a:r>
              <a:rPr lang="en-AU" dirty="0"/>
              <a:t>?: A meta-analytic review. </a:t>
            </a:r>
            <a:r>
              <a:rPr lang="en-AU" dirty="0" err="1"/>
              <a:t>Psychol</a:t>
            </a:r>
            <a:r>
              <a:rPr lang="en-AU" dirty="0"/>
              <a:t> Bull. 2017 Jun;143(6):601-635. </a:t>
            </a:r>
            <a:r>
              <a:rPr lang="en-AU" dirty="0" err="1"/>
              <a:t>doi</a:t>
            </a:r>
            <a:r>
              <a:rPr lang="en-AU" dirty="0"/>
              <a:t>: 10.1037/bul0000103. </a:t>
            </a:r>
            <a:r>
              <a:rPr lang="en-AU" dirty="0" err="1"/>
              <a:t>Epub</a:t>
            </a:r>
            <a:r>
              <a:rPr lang="en-AU" dirty="0"/>
              <a:t> 2017 Apr 13. </a:t>
            </a:r>
            <a:r>
              <a:rPr lang="en-AU" dirty="0" err="1"/>
              <a:t>PMID</a:t>
            </a:r>
            <a:r>
              <a:rPr lang="en-AU" dirty="0"/>
              <a:t>: 28406659.</a:t>
            </a:r>
          </a:p>
          <a:p>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41</a:t>
            </a:fld>
            <a:endParaRPr lang="en-US"/>
          </a:p>
        </p:txBody>
      </p:sp>
    </p:spTree>
    <p:extLst>
      <p:ext uri="{BB962C8B-B14F-4D97-AF65-F5344CB8AC3E}">
        <p14:creationId xmlns:p14="http://schemas.microsoft.com/office/powerpoint/2010/main" val="26788009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Park G, </a:t>
            </a:r>
            <a:r>
              <a:rPr lang="en-AU" dirty="0" err="1"/>
              <a:t>vanOyen-Witvliet</a:t>
            </a:r>
            <a:r>
              <a:rPr lang="en-AU" dirty="0"/>
              <a:t> C, Barraza JA, Marsh BU. The Benefit of Gratitude: Trait Gratitude Is Associated With Effective Economic Decision-Making in the Ultimatum Game. Front Psychol. 2021 Apr 20;12:590132. </a:t>
            </a:r>
            <a:r>
              <a:rPr lang="en-AU" dirty="0" err="1"/>
              <a:t>doi</a:t>
            </a:r>
            <a:r>
              <a:rPr lang="en-AU" dirty="0"/>
              <a:t>: 10.3389/fpsyg.2021.590132. </a:t>
            </a:r>
            <a:r>
              <a:rPr lang="en-AU" dirty="0" err="1"/>
              <a:t>PMID</a:t>
            </a:r>
            <a:r>
              <a:rPr lang="en-AU" dirty="0"/>
              <a:t>: 33959062; </a:t>
            </a:r>
            <a:r>
              <a:rPr lang="en-AU" dirty="0" err="1"/>
              <a:t>PMCID</a:t>
            </a:r>
            <a:r>
              <a:rPr lang="en-AU" dirty="0"/>
              <a:t>: PMC8093863.</a:t>
            </a:r>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42</a:t>
            </a:fld>
            <a:endParaRPr lang="en-US"/>
          </a:p>
        </p:txBody>
      </p:sp>
    </p:spTree>
    <p:extLst>
      <p:ext uri="{BB962C8B-B14F-4D97-AF65-F5344CB8AC3E}">
        <p14:creationId xmlns:p14="http://schemas.microsoft.com/office/powerpoint/2010/main" val="4909312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err="1"/>
              <a:t>Heckendorf</a:t>
            </a:r>
            <a:r>
              <a:rPr lang="en-AU" dirty="0"/>
              <a:t> H, Lehr D, Ebert DD, Freund H. Efficacy of an internet and app-based gratitude intervention in reducing repetitive negative thinking and mechanisms of change in the intervention's effect on anxiety and depression: Results from a randomized controlled trial. </a:t>
            </a:r>
            <a:r>
              <a:rPr lang="en-AU" dirty="0" err="1"/>
              <a:t>Behav</a:t>
            </a:r>
            <a:r>
              <a:rPr lang="en-AU" dirty="0"/>
              <a:t> Res </a:t>
            </a:r>
            <a:r>
              <a:rPr lang="en-AU" dirty="0" err="1"/>
              <a:t>Ther</a:t>
            </a:r>
            <a:r>
              <a:rPr lang="en-AU" dirty="0"/>
              <a:t>. 2019 Aug;119:103415. </a:t>
            </a:r>
            <a:r>
              <a:rPr lang="en-AU" dirty="0" err="1"/>
              <a:t>doi</a:t>
            </a:r>
            <a:r>
              <a:rPr lang="en-AU" dirty="0"/>
              <a:t>: 10.1016/j.brat.2019.103415. </a:t>
            </a:r>
            <a:r>
              <a:rPr lang="en-AU" dirty="0" err="1"/>
              <a:t>Epub</a:t>
            </a:r>
            <a:r>
              <a:rPr lang="en-AU" dirty="0"/>
              <a:t> 2019 Jun 8. </a:t>
            </a:r>
            <a:r>
              <a:rPr lang="en-AU" dirty="0" err="1"/>
              <a:t>PMID</a:t>
            </a:r>
            <a:r>
              <a:rPr lang="en-AU" dirty="0"/>
              <a:t>: 31202003.</a:t>
            </a:r>
          </a:p>
          <a:p>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43</a:t>
            </a:fld>
            <a:endParaRPr lang="en-US"/>
          </a:p>
        </p:txBody>
      </p:sp>
    </p:spTree>
    <p:extLst>
      <p:ext uri="{BB962C8B-B14F-4D97-AF65-F5344CB8AC3E}">
        <p14:creationId xmlns:p14="http://schemas.microsoft.com/office/powerpoint/2010/main" val="15416691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Greene N, McGovern K. Gratitude, psychological well-being, and perceptions of posttraumatic growth in adults who lost a parent in childhood. Death Stud. 2017 Aug;41(7):436-446. </a:t>
            </a:r>
            <a:r>
              <a:rPr lang="en-AU" dirty="0" err="1"/>
              <a:t>doi</a:t>
            </a:r>
            <a:r>
              <a:rPr lang="en-AU" dirty="0"/>
              <a:t>: 10.1080/07481187.2017.1296505. </a:t>
            </a:r>
            <a:r>
              <a:rPr lang="en-AU" dirty="0" err="1"/>
              <a:t>Epub</a:t>
            </a:r>
            <a:r>
              <a:rPr lang="en-AU" dirty="0"/>
              <a:t> 2017 Feb 17. </a:t>
            </a:r>
            <a:r>
              <a:rPr lang="en-AU" dirty="0" err="1"/>
              <a:t>PMID</a:t>
            </a:r>
            <a:r>
              <a:rPr lang="en-AU" dirty="0"/>
              <a:t>: 28346066.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r>
              <a:rPr lang="en-AU" sz="1200" b="1" kern="1200" dirty="0">
                <a:solidFill>
                  <a:schemeClr val="tx1"/>
                </a:solidFill>
                <a:effectLst/>
                <a:latin typeface="+mn-lt"/>
                <a:ea typeface="+mn-ea"/>
                <a:cs typeface="+mn-cs"/>
              </a:rPr>
              <a:t>Genesis 50:20  But as for you, ye thought evil against me; but God meant it unto good, to bring to pass, as it is this day, to save much people alive.</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r>
            <a:br>
              <a:rPr lang="en-AU" sz="1200" kern="1200" dirty="0">
                <a:solidFill>
                  <a:schemeClr val="tx1"/>
                </a:solidFill>
                <a:effectLst/>
                <a:latin typeface="+mn-lt"/>
                <a:ea typeface="+mn-ea"/>
                <a:cs typeface="+mn-cs"/>
              </a:rPr>
            </a:b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44</a:t>
            </a:fld>
            <a:endParaRPr lang="en-US"/>
          </a:p>
        </p:txBody>
      </p:sp>
    </p:spTree>
    <p:extLst>
      <p:ext uri="{BB962C8B-B14F-4D97-AF65-F5344CB8AC3E}">
        <p14:creationId xmlns:p14="http://schemas.microsoft.com/office/powerpoint/2010/main" val="21894181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www.happierhuman.com</a:t>
            </a:r>
            <a:r>
              <a:rPr lang="en-US" dirty="0"/>
              <a:t>/</a:t>
            </a:r>
            <a:r>
              <a:rPr lang="en-US" dirty="0" err="1"/>
              <a:t>losada</a:t>
            </a:r>
            <a:r>
              <a:rPr lang="en-US" dirty="0"/>
              <a:t>-ratio/</a:t>
            </a:r>
          </a:p>
        </p:txBody>
      </p:sp>
      <p:sp>
        <p:nvSpPr>
          <p:cNvPr id="4" name="Slide Number Placeholder 3"/>
          <p:cNvSpPr>
            <a:spLocks noGrp="1"/>
          </p:cNvSpPr>
          <p:nvPr>
            <p:ph type="sldNum" sz="quarter" idx="5"/>
          </p:nvPr>
        </p:nvSpPr>
        <p:spPr/>
        <p:txBody>
          <a:bodyPr/>
          <a:lstStyle/>
          <a:p>
            <a:fld id="{1D807D78-F76C-6947-8C8C-D7D7631D1DB9}" type="slidenum">
              <a:rPr lang="en-US" smtClean="0"/>
              <a:t>45</a:t>
            </a:fld>
            <a:endParaRPr lang="en-US"/>
          </a:p>
        </p:txBody>
      </p:sp>
    </p:spTree>
    <p:extLst>
      <p:ext uri="{BB962C8B-B14F-4D97-AF65-F5344CB8AC3E}">
        <p14:creationId xmlns:p14="http://schemas.microsoft.com/office/powerpoint/2010/main" val="1660399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use these words interchangeably. </a:t>
            </a:r>
          </a:p>
          <a:p>
            <a:r>
              <a:rPr lang="en-US" dirty="0"/>
              <a:t>TP: Ultimately, to whom is our gratefulness directed?</a:t>
            </a:r>
          </a:p>
        </p:txBody>
      </p:sp>
      <p:sp>
        <p:nvSpPr>
          <p:cNvPr id="4" name="Slide Number Placeholder 3"/>
          <p:cNvSpPr>
            <a:spLocks noGrp="1"/>
          </p:cNvSpPr>
          <p:nvPr>
            <p:ph type="sldNum" sz="quarter" idx="5"/>
          </p:nvPr>
        </p:nvSpPr>
        <p:spPr/>
        <p:txBody>
          <a:bodyPr/>
          <a:lstStyle/>
          <a:p>
            <a:fld id="{1D807D78-F76C-6947-8C8C-D7D7631D1DB9}" type="slidenum">
              <a:rPr lang="en-US" smtClean="0"/>
              <a:t>5</a:t>
            </a:fld>
            <a:endParaRPr lang="en-US"/>
          </a:p>
        </p:txBody>
      </p:sp>
    </p:spTree>
    <p:extLst>
      <p:ext uri="{BB962C8B-B14F-4D97-AF65-F5344CB8AC3E}">
        <p14:creationId xmlns:p14="http://schemas.microsoft.com/office/powerpoint/2010/main" val="41375428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Kathryn C. Adair, Lindsay A. Kennedy &amp; J. Bryan Sexton (2020) Three Good Tools: Positively reflecting backwards and forwards is associated with robust improvements in well-being across three distinct interventions, The Journal of Positive Psychology, 15:5, 613-622, </a:t>
            </a:r>
          </a:p>
        </p:txBody>
      </p:sp>
      <p:sp>
        <p:nvSpPr>
          <p:cNvPr id="4" name="Slide Number Placeholder 3"/>
          <p:cNvSpPr>
            <a:spLocks noGrp="1"/>
          </p:cNvSpPr>
          <p:nvPr>
            <p:ph type="sldNum" sz="quarter" idx="5"/>
          </p:nvPr>
        </p:nvSpPr>
        <p:spPr/>
        <p:txBody>
          <a:bodyPr/>
          <a:lstStyle/>
          <a:p>
            <a:fld id="{1D807D78-F76C-6947-8C8C-D7D7631D1DB9}" type="slidenum">
              <a:rPr lang="en-US" smtClean="0"/>
              <a:t>47</a:t>
            </a:fld>
            <a:endParaRPr lang="en-US"/>
          </a:p>
        </p:txBody>
      </p:sp>
    </p:spTree>
    <p:extLst>
      <p:ext uri="{BB962C8B-B14F-4D97-AF65-F5344CB8AC3E}">
        <p14:creationId xmlns:p14="http://schemas.microsoft.com/office/powerpoint/2010/main" val="8243778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 which was from the beginning, which we have heard, which we have seen with our eyes, which we have looked upon, and our hands have handled, of the Word of life; …That which we have seen and heard declare we unto you, that ye also may have fellowship with us: and truly our fellowship is with the Father, and with his Son Jesus Christ.” 1 John 1:1-3.</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err="1"/>
              <a:t>Büssing</a:t>
            </a:r>
            <a:r>
              <a:rPr lang="en-AU" dirty="0"/>
              <a:t> A. Wondering Awe as a Perceptive Aspect of Spirituality and Its Relation to Indicators of Wellbeing: Frequency of Perception and Underlying Triggers. Front Psychol. 2021 Sep 30;12:738770. </a:t>
            </a:r>
            <a:r>
              <a:rPr lang="en-AU" dirty="0" err="1"/>
              <a:t>doi</a:t>
            </a:r>
            <a:r>
              <a:rPr lang="en-AU" dirty="0"/>
              <a:t>: 10.3389/fpsyg.2021.738770. </a:t>
            </a:r>
            <a:r>
              <a:rPr lang="en-AU" dirty="0" err="1"/>
              <a:t>PMID</a:t>
            </a:r>
            <a:r>
              <a:rPr lang="en-AU" dirty="0"/>
              <a:t>: 34659054; </a:t>
            </a:r>
            <a:r>
              <a:rPr lang="en-AU" dirty="0" err="1"/>
              <a:t>PMCID</a:t>
            </a:r>
            <a:r>
              <a:rPr lang="en-AU" dirty="0"/>
              <a:t>: PMC8515136.</a:t>
            </a:r>
          </a:p>
          <a:p>
            <a:r>
              <a:rPr lang="en-US" dirty="0"/>
              <a:t>https://</a:t>
            </a:r>
            <a:r>
              <a:rPr lang="en-US" dirty="0" err="1"/>
              <a:t>www.longtonexchange.co.uk</a:t>
            </a:r>
            <a:r>
              <a:rPr lang="en-US" dirty="0"/>
              <a:t>/gratitude-how-to-happify-your-mind/</a:t>
            </a:r>
          </a:p>
        </p:txBody>
      </p:sp>
      <p:sp>
        <p:nvSpPr>
          <p:cNvPr id="4" name="Slide Number Placeholder 3"/>
          <p:cNvSpPr>
            <a:spLocks noGrp="1"/>
          </p:cNvSpPr>
          <p:nvPr>
            <p:ph type="sldNum" sz="quarter" idx="5"/>
          </p:nvPr>
        </p:nvSpPr>
        <p:spPr/>
        <p:txBody>
          <a:bodyPr/>
          <a:lstStyle/>
          <a:p>
            <a:fld id="{1D807D78-F76C-6947-8C8C-D7D7631D1DB9}" type="slidenum">
              <a:rPr lang="en-US" smtClean="0"/>
              <a:t>48</a:t>
            </a:fld>
            <a:endParaRPr lang="en-US"/>
          </a:p>
        </p:txBody>
      </p:sp>
    </p:spTree>
    <p:extLst>
      <p:ext uri="{BB962C8B-B14F-4D97-AF65-F5344CB8AC3E}">
        <p14:creationId xmlns:p14="http://schemas.microsoft.com/office/powerpoint/2010/main" val="5606046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err="1"/>
              <a:t>Kreitzer</a:t>
            </a:r>
            <a:r>
              <a:rPr lang="en-AU" dirty="0"/>
              <a:t> MJ, </a:t>
            </a:r>
            <a:r>
              <a:rPr lang="en-AU" dirty="0" err="1"/>
              <a:t>Telke</a:t>
            </a:r>
            <a:r>
              <a:rPr lang="en-AU" dirty="0"/>
              <a:t> S, Hanson L, Leininger B, Evans R. Outcomes of a Gratitude Practice in an Online Community of Caring. J </a:t>
            </a:r>
            <a:r>
              <a:rPr lang="en-AU" dirty="0" err="1"/>
              <a:t>Altern</a:t>
            </a:r>
            <a:r>
              <a:rPr lang="en-AU" dirty="0"/>
              <a:t> Complement Med. 2019 Apr;25(4):385-391. </a:t>
            </a:r>
            <a:r>
              <a:rPr lang="en-AU" dirty="0" err="1"/>
              <a:t>doi</a:t>
            </a:r>
            <a:r>
              <a:rPr lang="en-AU" dirty="0"/>
              <a:t>: 10.1089/acm.2018.0460. </a:t>
            </a:r>
            <a:r>
              <a:rPr lang="en-AU" dirty="0" err="1"/>
              <a:t>Epub</a:t>
            </a:r>
            <a:r>
              <a:rPr lang="en-AU" dirty="0"/>
              <a:t> 2019 Feb 20. </a:t>
            </a:r>
            <a:r>
              <a:rPr lang="en-AU" dirty="0" err="1"/>
              <a:t>PMID</a:t>
            </a:r>
            <a:r>
              <a:rPr lang="en-AU" dirty="0"/>
              <a:t>: 30785803.</a:t>
            </a:r>
          </a:p>
          <a:p>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49</a:t>
            </a:fld>
            <a:endParaRPr lang="en-US"/>
          </a:p>
        </p:txBody>
      </p:sp>
    </p:spTree>
    <p:extLst>
      <p:ext uri="{BB962C8B-B14F-4D97-AF65-F5344CB8AC3E}">
        <p14:creationId xmlns:p14="http://schemas.microsoft.com/office/powerpoint/2010/main" val="42135808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“My praise shall be of thee in the great congregation: I will pay my vows before them that fear him.” Psalms 22:25.</a:t>
            </a:r>
          </a:p>
          <a:p>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50</a:t>
            </a:fld>
            <a:endParaRPr lang="en-US"/>
          </a:p>
        </p:txBody>
      </p:sp>
    </p:spTree>
    <p:extLst>
      <p:ext uri="{BB962C8B-B14F-4D97-AF65-F5344CB8AC3E}">
        <p14:creationId xmlns:p14="http://schemas.microsoft.com/office/powerpoint/2010/main" val="27285320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hlinkClick r:id="rId3"/>
              </a:rPr>
              <a:t/>
            </a:r>
            <a:br>
              <a:rPr lang="en-AU" dirty="0">
                <a:hlinkClick r:id="rId3"/>
              </a:rPr>
            </a:br>
            <a:r>
              <a:rPr lang="en-AU" b="1" dirty="0">
                <a:hlinkClick r:id="rId3"/>
              </a:rPr>
              <a:t>Rituals of Gratitude - The Gottman Institute</a:t>
            </a:r>
          </a:p>
          <a:p>
            <a:r>
              <a:rPr lang="en-AU" i="1" dirty="0">
                <a:hlinkClick r:id="rId3"/>
              </a:rPr>
              <a:t>https://www.gottman.com › blog › rituals-of-gratitude</a:t>
            </a:r>
            <a:endParaRPr lang="en-AU" dirty="0">
              <a:hlinkClick r:id="rId3"/>
            </a:endParaRPr>
          </a:p>
          <a:p>
            <a:r>
              <a:rPr lang="en-US" dirty="0"/>
              <a:t>“Well would it be for us to have a feast of tabernacles, a joyous commemoration of the blessings of God to us as a people. As the children of Israel celebrated the deliverance that God wrought for their fathers, and his miraculous preservation of them during their journeyings from Egypt to the promised land, so should the people of God at the present time gratefully call to mind the various ways he has devised to bring them out from the world, out from the darkness of error, into the precious light of truth.” {RH, November 17, 1885 par. 14}</a:t>
            </a:r>
          </a:p>
          <a:p>
            <a:endParaRPr lang="en-US" dirty="0"/>
          </a:p>
          <a:p>
            <a:r>
              <a:rPr lang="en-AU" dirty="0" err="1"/>
              <a:t>Pawlina</a:t>
            </a:r>
            <a:r>
              <a:rPr lang="en-AU" dirty="0"/>
              <a:t> W, Hammer RR, Strauss JD, Heath SG, Zhao </a:t>
            </a:r>
            <a:r>
              <a:rPr lang="en-AU" dirty="0" err="1"/>
              <a:t>KD</a:t>
            </a:r>
            <a:r>
              <a:rPr lang="en-AU" dirty="0"/>
              <a:t>, Sahota S, </a:t>
            </a:r>
            <a:r>
              <a:rPr lang="en-AU" dirty="0" err="1"/>
              <a:t>Regnier</a:t>
            </a:r>
            <a:r>
              <a:rPr lang="en-AU" dirty="0"/>
              <a:t> TD, Freshwater DR, Feeley MA. The hand that gives the rose. Mayo </a:t>
            </a:r>
            <a:r>
              <a:rPr lang="en-AU" dirty="0" err="1"/>
              <a:t>Clin</a:t>
            </a:r>
            <a:r>
              <a:rPr lang="en-AU" dirty="0"/>
              <a:t> Proc. 2011 Feb;86(2):139-44. </a:t>
            </a:r>
            <a:r>
              <a:rPr lang="en-AU" dirty="0" err="1"/>
              <a:t>doi</a:t>
            </a:r>
            <a:r>
              <a:rPr lang="en-AU" dirty="0"/>
              <a:t>: 10.4065/mcp.2010.0625. </a:t>
            </a:r>
            <a:r>
              <a:rPr lang="en-AU" dirty="0" err="1"/>
              <a:t>PMID</a:t>
            </a:r>
            <a:r>
              <a:rPr lang="en-AU" dirty="0"/>
              <a:t>: 21282487; </a:t>
            </a:r>
            <a:r>
              <a:rPr lang="en-AU" dirty="0" err="1"/>
              <a:t>PMCID</a:t>
            </a:r>
            <a:r>
              <a:rPr lang="en-AU" dirty="0"/>
              <a:t>: PMC3031438.</a:t>
            </a:r>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51</a:t>
            </a:fld>
            <a:endParaRPr lang="en-US"/>
          </a:p>
        </p:txBody>
      </p:sp>
    </p:spTree>
    <p:extLst>
      <p:ext uri="{BB962C8B-B14F-4D97-AF65-F5344CB8AC3E}">
        <p14:creationId xmlns:p14="http://schemas.microsoft.com/office/powerpoint/2010/main" val="21488501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52</a:t>
            </a:fld>
            <a:endParaRPr lang="en-US"/>
          </a:p>
        </p:txBody>
      </p:sp>
    </p:spTree>
    <p:extLst>
      <p:ext uri="{BB962C8B-B14F-4D97-AF65-F5344CB8AC3E}">
        <p14:creationId xmlns:p14="http://schemas.microsoft.com/office/powerpoint/2010/main" val="36573642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give thanks unto the LORD; for he is good; for his mercy </a:t>
            </a:r>
            <a:r>
              <a:rPr lang="en-US" dirty="0" err="1"/>
              <a:t>endureth</a:t>
            </a:r>
            <a:r>
              <a:rPr lang="en-US" dirty="0"/>
              <a:t> for ever. And say ye, Save us, O God of our salvation, and gather us together, and deliver us from the heathen, that we may give thanks to thy holy name, and glory in thy praise. Blessed be the LORD God of Israel for ever and ever. And all the people said, Amen, and praised the LORD.” 1 Chronicles 16:34-36.</a:t>
            </a:r>
          </a:p>
          <a:p>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53</a:t>
            </a:fld>
            <a:endParaRPr lang="en-US"/>
          </a:p>
        </p:txBody>
      </p:sp>
    </p:spTree>
    <p:extLst>
      <p:ext uri="{BB962C8B-B14F-4D97-AF65-F5344CB8AC3E}">
        <p14:creationId xmlns:p14="http://schemas.microsoft.com/office/powerpoint/2010/main" val="22593051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
            <a:extLst>
              <a:ext uri="{FF2B5EF4-FFF2-40B4-BE49-F238E27FC236}">
                <a16:creationId xmlns:a16="http://schemas.microsoft.com/office/drawing/2014/main" xmlns="" id="{7B497C42-2E47-8043-B796-172D892802D3}"/>
              </a:ext>
            </a:extLst>
          </p:cNvPr>
          <p:cNvSpPr>
            <a:spLocks noGrp="1" noRot="1" noChangeAspect="1" noChangeArrowheads="1" noTextEdit="1"/>
          </p:cNvSpPr>
          <p:nvPr>
            <p:ph type="sldImg"/>
          </p:nvPr>
        </p:nvSpPr>
        <p:spPr/>
      </p:sp>
      <p:sp>
        <p:nvSpPr>
          <p:cNvPr id="88067" name="Rectangle 2">
            <a:extLst>
              <a:ext uri="{FF2B5EF4-FFF2-40B4-BE49-F238E27FC236}">
                <a16:creationId xmlns:a16="http://schemas.microsoft.com/office/drawing/2014/main" xmlns="" id="{7995A11B-8124-1D4C-94C7-9411442B4EF3}"/>
              </a:ext>
            </a:extLst>
          </p:cNvPr>
          <p:cNvSpPr>
            <a:spLocks noGrp="1" noChangeArrowheads="1"/>
          </p:cNvSpPr>
          <p:nvPr>
            <p:ph type="body" idx="1"/>
          </p:nvPr>
        </p:nvSpPr>
        <p:spPr>
          <a:noFill/>
          <a:extLst>
            <a:ext uri="{91240B29-F687-4f45-9708-019B960494DF}">
              <a14:hiddenLine xmlns:a14="http://schemas.microsoft.com/office/drawing/2010/main" w="12700" cap="rnd">
                <a:solidFill>
                  <a:srgbClr val="000000"/>
                </a:solidFill>
                <a:miter lim="800000"/>
                <a:headEnd/>
                <a:tailEnd/>
              </a14:hiddenLine>
            </a:ext>
          </a:extLst>
        </p:spPr>
        <p:txBody>
          <a:bodyPr/>
          <a:lstStyle/>
          <a:p>
            <a:pPr defTabSz="914400" eaLnBrk="1">
              <a:lnSpc>
                <a:spcPct val="100000"/>
              </a:lnSpc>
            </a:pPr>
            <a:r>
              <a:rPr lang="en-US" altLang="en-US" sz="1200">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rPr>
              <a:t>Individualize this like Ann did “Though my marriage tree may not bud and though my crop of children may fail and my work produce little yield, though there is no money in the bank and no dream left in the heart, though others may choose different ways to live their one life, till my least heaving breath, I will fight to the death for this: “I will take joy”. </a:t>
            </a:r>
            <a:r>
              <a:rPr lang="en-US" altLang="en-US" sz="1200" u="sng">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rPr>
              <a:t>One Thousand Gifts</a:t>
            </a:r>
            <a:r>
              <a:rPr lang="en-US" altLang="en-US" sz="1200">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rPr>
              <a:t> page 176</a:t>
            </a:r>
            <a:endParaRPr lang="en-US" altLang="en-US">
              <a:latin typeface="Avenir Roman" panose="02000503020000020003" pitchFamily="2" charset="0"/>
              <a:ea typeface="Avenir Roman" panose="02000503020000020003" pitchFamily="2" charset="0"/>
              <a:cs typeface="Avenir Roman" panose="02000503020000020003" pitchFamily="2" charset="0"/>
            </a:endParaRPr>
          </a:p>
        </p:txBody>
      </p:sp>
    </p:spTree>
    <p:extLst>
      <p:ext uri="{BB962C8B-B14F-4D97-AF65-F5344CB8AC3E}">
        <p14:creationId xmlns:p14="http://schemas.microsoft.com/office/powerpoint/2010/main" val="16709037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all went under the tree, and sat down to look at the glory of the place, …We tried to call up our greatest trials, but they looked so small compared with the far more exceeding and eternal weight of glory that surrounded us, that we could not speak them out, and we all cried out, ‘Alleluia! heaven is cheap enough!’ and we touched our glorious harps and made heaven's arches ring.”  {LS 67.2}</a:t>
            </a:r>
          </a:p>
          <a:p>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59</a:t>
            </a:fld>
            <a:endParaRPr lang="en-US"/>
          </a:p>
        </p:txBody>
      </p:sp>
    </p:spTree>
    <p:extLst>
      <p:ext uri="{BB962C8B-B14F-4D97-AF65-F5344CB8AC3E}">
        <p14:creationId xmlns:p14="http://schemas.microsoft.com/office/powerpoint/2010/main" val="37816493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66</a:t>
            </a:fld>
            <a:endParaRPr lang="en-US"/>
          </a:p>
        </p:txBody>
      </p:sp>
    </p:spTree>
    <p:extLst>
      <p:ext uri="{BB962C8B-B14F-4D97-AF65-F5344CB8AC3E}">
        <p14:creationId xmlns:p14="http://schemas.microsoft.com/office/powerpoint/2010/main" val="1003669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6</a:t>
            </a:fld>
            <a:endParaRPr lang="en-US"/>
          </a:p>
        </p:txBody>
      </p:sp>
    </p:spTree>
    <p:extLst>
      <p:ext uri="{BB962C8B-B14F-4D97-AF65-F5344CB8AC3E}">
        <p14:creationId xmlns:p14="http://schemas.microsoft.com/office/powerpoint/2010/main" val="2495092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Bob looked at life like a long dark tunnel with a light at the end of the tunnel seemed to be vanishing. That was until he came to our lecture entitled, “If We Would Be But More Grateful: The Power and Science Of Gratitude”. He found himself becoming more cheerful, more optimistic in his outlook, what’s more his health improved and he actually started looking forward to a longer healthier happier life. Don’t miss this presentation, put its proven advice into practice, and you too can start living healthier and happier beginning today.</a:t>
            </a:r>
          </a:p>
          <a:p>
            <a:endParaRPr lang="en-US" dirty="0"/>
          </a:p>
          <a:p>
            <a:endParaRPr lang="en-US" dirty="0"/>
          </a:p>
          <a:p>
            <a:endParaRPr lang="en-US" dirty="0"/>
          </a:p>
          <a:p>
            <a:endParaRPr lang="en-US" dirty="0"/>
          </a:p>
          <a:p>
            <a:r>
              <a:rPr lang="en-US" dirty="0"/>
              <a:t>Story: Bob, dark tunnel, Light at end fading</a:t>
            </a:r>
          </a:p>
          <a:p>
            <a:endParaRPr lang="en-US" dirty="0"/>
          </a:p>
          <a:p>
            <a:r>
              <a:rPr lang="en-US" dirty="0"/>
              <a:t>Benefit/problem solved</a:t>
            </a:r>
          </a:p>
          <a:p>
            <a:r>
              <a:rPr lang="en-US" dirty="0"/>
              <a:t>     more cheerful optimistic outlook</a:t>
            </a:r>
          </a:p>
          <a:p>
            <a:r>
              <a:rPr lang="en-US" dirty="0"/>
              <a:t>     Better health</a:t>
            </a:r>
          </a:p>
          <a:p>
            <a:r>
              <a:rPr lang="en-US" dirty="0"/>
              <a:t>     Longer happier life</a:t>
            </a:r>
          </a:p>
          <a:p>
            <a:r>
              <a:rPr lang="en-US" dirty="0"/>
              <a:t>Bullet points</a:t>
            </a:r>
          </a:p>
          <a:p>
            <a:r>
              <a:rPr lang="en-US" dirty="0"/>
              <a:t>     Simple practices in the privacy of your own home. </a:t>
            </a:r>
          </a:p>
          <a:p>
            <a:r>
              <a:rPr lang="en-US" dirty="0"/>
              <a:t>Inspire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200" b="1" dirty="0">
                <a:solidFill>
                  <a:schemeClr val="tx1"/>
                </a:solidFill>
                <a:effectLst>
                  <a:glow rad="139700">
                    <a:schemeClr val="bg1">
                      <a:alpha val="39000"/>
                    </a:schemeClr>
                  </a:glow>
                </a:effectLst>
              </a:rPr>
              <a:t>If We Would Be But More Grateful: The Power and Science Of Gratitude </a:t>
            </a:r>
            <a:endParaRPr lang="en-US" dirty="0"/>
          </a:p>
          <a:p>
            <a:r>
              <a:rPr lang="en-US" dirty="0"/>
              <a:t>Call to action</a:t>
            </a:r>
          </a:p>
          <a:p>
            <a:r>
              <a:rPr lang="en-US" dirty="0"/>
              <a:t>Don’t miss this presentation, put its proven advice into practice, and start living healthier and happier beginning today. </a:t>
            </a:r>
          </a:p>
          <a:p>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73</a:t>
            </a:fld>
            <a:endParaRPr lang="en-US"/>
          </a:p>
        </p:txBody>
      </p:sp>
    </p:spTree>
    <p:extLst>
      <p:ext uri="{BB962C8B-B14F-4D97-AF65-F5344CB8AC3E}">
        <p14:creationId xmlns:p14="http://schemas.microsoft.com/office/powerpoint/2010/main" val="3528830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Salzmann S, </a:t>
            </a:r>
            <a:r>
              <a:rPr lang="en-AU" dirty="0" err="1"/>
              <a:t>Euteneuer</a:t>
            </a:r>
            <a:r>
              <a:rPr lang="en-AU" dirty="0"/>
              <a:t> F, Strahler J, </a:t>
            </a:r>
            <a:r>
              <a:rPr lang="en-AU" dirty="0" err="1"/>
              <a:t>Laferton</a:t>
            </a:r>
            <a:r>
              <a:rPr lang="en-AU" dirty="0"/>
              <a:t> </a:t>
            </a:r>
            <a:r>
              <a:rPr lang="en-AU" dirty="0" err="1"/>
              <a:t>JAC</a:t>
            </a:r>
            <a:r>
              <a:rPr lang="en-AU" dirty="0"/>
              <a:t>, </a:t>
            </a:r>
            <a:r>
              <a:rPr lang="en-AU" dirty="0" err="1"/>
              <a:t>Nater</a:t>
            </a:r>
            <a:r>
              <a:rPr lang="en-AU" dirty="0"/>
              <a:t> UM, </a:t>
            </a:r>
            <a:r>
              <a:rPr lang="en-AU" dirty="0" err="1"/>
              <a:t>Rief</a:t>
            </a:r>
            <a:r>
              <a:rPr lang="en-AU" dirty="0"/>
              <a:t> W. Optimizing expectations and distraction leads to lower cortisol levels after acute stress. </a:t>
            </a:r>
            <a:r>
              <a:rPr lang="en-AU" dirty="0" err="1"/>
              <a:t>Psychoneuroendocrinology</a:t>
            </a:r>
            <a:r>
              <a:rPr lang="en-AU" dirty="0"/>
              <a:t>. 2018 Feb;88:144-152. </a:t>
            </a:r>
            <a:r>
              <a:rPr lang="en-AU" dirty="0" err="1"/>
              <a:t>doi</a:t>
            </a:r>
            <a:r>
              <a:rPr lang="en-AU" dirty="0"/>
              <a:t>: 10.1016/j.psyneuen.2017.12.011. </a:t>
            </a:r>
            <a:r>
              <a:rPr lang="en-AU" dirty="0" err="1"/>
              <a:t>Epub</a:t>
            </a:r>
            <a:r>
              <a:rPr lang="en-AU" dirty="0"/>
              <a:t> 2017 Dec 21. </a:t>
            </a:r>
            <a:r>
              <a:rPr lang="en-AU" dirty="0" err="1"/>
              <a:t>PMID</a:t>
            </a:r>
            <a:r>
              <a:rPr lang="en-AU" dirty="0"/>
              <a:t>: 29278839.</a:t>
            </a:r>
          </a:p>
          <a:p>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7</a:t>
            </a:fld>
            <a:endParaRPr lang="en-US"/>
          </a:p>
        </p:txBody>
      </p:sp>
    </p:spTree>
    <p:extLst>
      <p:ext uri="{BB962C8B-B14F-4D97-AF65-F5344CB8AC3E}">
        <p14:creationId xmlns:p14="http://schemas.microsoft.com/office/powerpoint/2010/main" val="153220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McGuire AP, Fagan JG, Tsai J, </a:t>
            </a:r>
            <a:r>
              <a:rPr lang="en-AU" dirty="0" err="1"/>
              <a:t>Merians</a:t>
            </a:r>
            <a:r>
              <a:rPr lang="en-AU" dirty="0"/>
              <a:t> AN, </a:t>
            </a:r>
            <a:r>
              <a:rPr lang="en-AU" dirty="0" err="1"/>
              <a:t>Nichter</a:t>
            </a:r>
            <a:r>
              <a:rPr lang="en-AU" dirty="0"/>
              <a:t> B, Norman SB, Southwick SM, </a:t>
            </a:r>
            <a:r>
              <a:rPr lang="en-AU" dirty="0" err="1"/>
              <a:t>Pietrzak</a:t>
            </a:r>
            <a:r>
              <a:rPr lang="en-AU" dirty="0"/>
              <a:t> RH. Dispositional gratitude predicts the development of psychopathology and suicidal </a:t>
            </a:r>
            <a:r>
              <a:rPr lang="en-AU" dirty="0" err="1"/>
              <a:t>behaviors</a:t>
            </a:r>
            <a:r>
              <a:rPr lang="en-AU" dirty="0"/>
              <a:t>: Results from a 7-year population-based study of U.S. military veterans. J </a:t>
            </a:r>
            <a:r>
              <a:rPr lang="en-AU" dirty="0" err="1"/>
              <a:t>Psychiatr</a:t>
            </a:r>
            <a:r>
              <a:rPr lang="en-AU" dirty="0"/>
              <a:t> Res. 2022 May;149:168-176. </a:t>
            </a:r>
            <a:r>
              <a:rPr lang="en-AU" dirty="0" err="1"/>
              <a:t>doi</a:t>
            </a:r>
            <a:r>
              <a:rPr lang="en-AU" dirty="0"/>
              <a:t>: 10.1016/j.jpsychires.2022.02.028. </a:t>
            </a:r>
            <a:r>
              <a:rPr lang="en-AU" dirty="0" err="1"/>
              <a:t>Epub</a:t>
            </a:r>
            <a:r>
              <a:rPr lang="en-AU" dirty="0"/>
              <a:t> 2022 Mar 2. </a:t>
            </a:r>
            <a:r>
              <a:rPr lang="en-AU" dirty="0" err="1"/>
              <a:t>PMID</a:t>
            </a:r>
            <a:r>
              <a:rPr lang="en-AU" dirty="0"/>
              <a:t>: 35278781; </a:t>
            </a:r>
            <a:r>
              <a:rPr lang="en-AU" dirty="0" err="1"/>
              <a:t>PMCID</a:t>
            </a:r>
            <a:r>
              <a:rPr lang="en-AU" dirty="0"/>
              <a:t>: PMC9017955.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err="1"/>
              <a:t>Tomczyk</a:t>
            </a:r>
            <a:r>
              <a:rPr lang="en-AU" dirty="0"/>
              <a:t> J, </a:t>
            </a:r>
            <a:r>
              <a:rPr lang="en-AU" dirty="0" err="1"/>
              <a:t>Nezlek</a:t>
            </a:r>
            <a:r>
              <a:rPr lang="en-AU" dirty="0"/>
              <a:t> </a:t>
            </a:r>
            <a:r>
              <a:rPr lang="en-AU" dirty="0" err="1"/>
              <a:t>JB</a:t>
            </a:r>
            <a:r>
              <a:rPr lang="en-AU" dirty="0"/>
              <a:t>, </a:t>
            </a:r>
            <a:r>
              <a:rPr lang="en-AU" dirty="0" err="1"/>
              <a:t>Krejtz</a:t>
            </a:r>
            <a:r>
              <a:rPr lang="en-AU" dirty="0"/>
              <a:t> I. Gratitude Can Help Women At-Risk for Depression Accept Their Depressive Symptoms, Which Leads to Improved Mental Health. Front Psychol. 2022 Apr 7;13:878819. </a:t>
            </a:r>
            <a:r>
              <a:rPr lang="en-AU" dirty="0" err="1"/>
              <a:t>doi</a:t>
            </a:r>
            <a:r>
              <a:rPr lang="en-AU" dirty="0"/>
              <a:t>: 10.3389/fpsyg.2022.878819. </a:t>
            </a:r>
            <a:r>
              <a:rPr lang="en-AU" dirty="0" err="1"/>
              <a:t>PMID</a:t>
            </a:r>
            <a:r>
              <a:rPr lang="en-AU" dirty="0"/>
              <a:t>: 35465539; </a:t>
            </a:r>
            <a:r>
              <a:rPr lang="en-AU" dirty="0" err="1"/>
              <a:t>PMCID</a:t>
            </a:r>
            <a:r>
              <a:rPr lang="en-AU" dirty="0"/>
              <a:t>: PMC9022718.</a:t>
            </a:r>
          </a:p>
          <a:p>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8</a:t>
            </a:fld>
            <a:endParaRPr lang="en-US"/>
          </a:p>
        </p:txBody>
      </p:sp>
    </p:spTree>
    <p:extLst>
      <p:ext uri="{BB962C8B-B14F-4D97-AF65-F5344CB8AC3E}">
        <p14:creationId xmlns:p14="http://schemas.microsoft.com/office/powerpoint/2010/main" val="119069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Gutierrez DM, Sousa AB, </a:t>
            </a:r>
            <a:r>
              <a:rPr lang="en-AU" dirty="0" err="1"/>
              <a:t>Grubits</a:t>
            </a:r>
            <a:r>
              <a:rPr lang="en-AU" dirty="0"/>
              <a:t> S. Suicidal ideation and attempted suicide in elderly people - subjective experiences. </a:t>
            </a:r>
            <a:r>
              <a:rPr lang="en-AU" dirty="0" err="1"/>
              <a:t>Cien</a:t>
            </a:r>
            <a:r>
              <a:rPr lang="en-AU" dirty="0"/>
              <a:t> </a:t>
            </a:r>
            <a:r>
              <a:rPr lang="en-AU" dirty="0" err="1"/>
              <a:t>Saude</a:t>
            </a:r>
            <a:r>
              <a:rPr lang="en-AU" dirty="0"/>
              <a:t> Colet. 2015 Jun;20(6):1731-40. English, Portuguese. </a:t>
            </a:r>
            <a:r>
              <a:rPr lang="en-AU" dirty="0" err="1"/>
              <a:t>doi</a:t>
            </a:r>
            <a:r>
              <a:rPr lang="en-AU" dirty="0"/>
              <a:t>: 10.1590/1413-81232015206.02242015. </a:t>
            </a:r>
            <a:r>
              <a:rPr lang="en-AU" dirty="0" err="1"/>
              <a:t>PMID</a:t>
            </a:r>
            <a:r>
              <a:rPr lang="en-AU" dirty="0"/>
              <a:t>: 26060951.</a:t>
            </a:r>
          </a:p>
          <a:p>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9</a:t>
            </a:fld>
            <a:endParaRPr lang="en-US"/>
          </a:p>
        </p:txBody>
      </p:sp>
    </p:spTree>
    <p:extLst>
      <p:ext uri="{BB962C8B-B14F-4D97-AF65-F5344CB8AC3E}">
        <p14:creationId xmlns:p14="http://schemas.microsoft.com/office/powerpoint/2010/main" val="751758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err="1"/>
              <a:t>Tani</a:t>
            </a:r>
            <a:r>
              <a:rPr lang="en-AU" dirty="0"/>
              <a:t> Y, Koyama Y, </a:t>
            </a:r>
            <a:r>
              <a:rPr lang="en-AU" dirty="0" err="1"/>
              <a:t>Doi</a:t>
            </a:r>
            <a:r>
              <a:rPr lang="en-AU" dirty="0"/>
              <a:t> S, Sugihara G, Machida M, </a:t>
            </a:r>
            <a:r>
              <a:rPr lang="en-AU" dirty="0" err="1"/>
              <a:t>Amagasa</a:t>
            </a:r>
            <a:r>
              <a:rPr lang="en-AU" dirty="0"/>
              <a:t> S, Murayama H, Inoue S, Fujiwara T, </a:t>
            </a:r>
            <a:r>
              <a:rPr lang="en-AU" dirty="0" err="1"/>
              <a:t>Shobugawa</a:t>
            </a:r>
            <a:r>
              <a:rPr lang="en-AU" dirty="0"/>
              <a:t> Y. Association between gratitude, the brain and cognitive function in older adults: Results from the </a:t>
            </a:r>
            <a:r>
              <a:rPr lang="en-AU" dirty="0" err="1"/>
              <a:t>NEIGE</a:t>
            </a:r>
            <a:r>
              <a:rPr lang="en-AU" dirty="0"/>
              <a:t> study. Arch </a:t>
            </a:r>
            <a:r>
              <a:rPr lang="en-AU" dirty="0" err="1"/>
              <a:t>Gerontol</a:t>
            </a:r>
            <a:r>
              <a:rPr lang="en-AU" dirty="0"/>
              <a:t> </a:t>
            </a:r>
            <a:r>
              <a:rPr lang="en-AU" dirty="0" err="1"/>
              <a:t>Geriatr</a:t>
            </a:r>
            <a:r>
              <a:rPr lang="en-AU" dirty="0"/>
              <a:t>. 2022 May-Jun;100:104645. </a:t>
            </a:r>
            <a:r>
              <a:rPr lang="en-AU" dirty="0" err="1"/>
              <a:t>doi</a:t>
            </a:r>
            <a:r>
              <a:rPr lang="en-AU" dirty="0"/>
              <a:t>: 10.1016/j.archger.2022.104645. </a:t>
            </a:r>
            <a:r>
              <a:rPr lang="en-AU" dirty="0" err="1"/>
              <a:t>Epub</a:t>
            </a:r>
            <a:r>
              <a:rPr lang="en-AU" dirty="0"/>
              <a:t> 2022 Jan 30. </a:t>
            </a:r>
            <a:r>
              <a:rPr lang="en-AU" dirty="0" err="1"/>
              <a:t>PMID</a:t>
            </a:r>
            <a:r>
              <a:rPr lang="en-AU" dirty="0"/>
              <a:t>: 35123174.</a:t>
            </a:r>
          </a:p>
          <a:p>
            <a:endParaRPr lang="en-US" dirty="0"/>
          </a:p>
        </p:txBody>
      </p:sp>
      <p:sp>
        <p:nvSpPr>
          <p:cNvPr id="4" name="Slide Number Placeholder 3"/>
          <p:cNvSpPr>
            <a:spLocks noGrp="1"/>
          </p:cNvSpPr>
          <p:nvPr>
            <p:ph type="sldNum" sz="quarter" idx="5"/>
          </p:nvPr>
        </p:nvSpPr>
        <p:spPr/>
        <p:txBody>
          <a:bodyPr/>
          <a:lstStyle/>
          <a:p>
            <a:fld id="{1D807D78-F76C-6947-8C8C-D7D7631D1DB9}" type="slidenum">
              <a:rPr lang="en-US" smtClean="0"/>
              <a:t>10</a:t>
            </a:fld>
            <a:endParaRPr lang="en-US"/>
          </a:p>
        </p:txBody>
      </p:sp>
    </p:spTree>
    <p:extLst>
      <p:ext uri="{BB962C8B-B14F-4D97-AF65-F5344CB8AC3E}">
        <p14:creationId xmlns:p14="http://schemas.microsoft.com/office/powerpoint/2010/main" val="609897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D55409E-AB00-A44F-9675-DFAE5D5FB753}" type="datetimeFigureOut">
              <a:rPr lang="en-US" smtClean="0"/>
              <a:t>12/29/24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11DDA-D8CE-F24C-9A05-2F3744C5FF8E}" type="slidenum">
              <a:rPr lang="en-US" smtClean="0"/>
              <a:t>‹#›</a:t>
            </a:fld>
            <a:endParaRPr lang="en-US"/>
          </a:p>
        </p:txBody>
      </p:sp>
    </p:spTree>
    <p:extLst>
      <p:ext uri="{BB962C8B-B14F-4D97-AF65-F5344CB8AC3E}">
        <p14:creationId xmlns:p14="http://schemas.microsoft.com/office/powerpoint/2010/main" val="2687305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55409E-AB00-A44F-9675-DFAE5D5FB753}" type="datetimeFigureOut">
              <a:rPr lang="en-US" smtClean="0"/>
              <a:t>12/29/24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11DDA-D8CE-F24C-9A05-2F3744C5FF8E}" type="slidenum">
              <a:rPr lang="en-US" smtClean="0"/>
              <a:t>‹#›</a:t>
            </a:fld>
            <a:endParaRPr lang="en-US"/>
          </a:p>
        </p:txBody>
      </p:sp>
    </p:spTree>
    <p:extLst>
      <p:ext uri="{BB962C8B-B14F-4D97-AF65-F5344CB8AC3E}">
        <p14:creationId xmlns:p14="http://schemas.microsoft.com/office/powerpoint/2010/main" val="2613642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55409E-AB00-A44F-9675-DFAE5D5FB753}" type="datetimeFigureOut">
              <a:rPr lang="en-US" smtClean="0"/>
              <a:t>12/29/24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11DDA-D8CE-F24C-9A05-2F3744C5FF8E}" type="slidenum">
              <a:rPr lang="en-US" smtClean="0"/>
              <a:t>‹#›</a:t>
            </a:fld>
            <a:endParaRPr lang="en-US"/>
          </a:p>
        </p:txBody>
      </p:sp>
    </p:spTree>
    <p:extLst>
      <p:ext uri="{BB962C8B-B14F-4D97-AF65-F5344CB8AC3E}">
        <p14:creationId xmlns:p14="http://schemas.microsoft.com/office/powerpoint/2010/main" val="4204684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55409E-AB00-A44F-9675-DFAE5D5FB753}" type="datetimeFigureOut">
              <a:rPr lang="en-US" smtClean="0"/>
              <a:t>12/29/24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11DDA-D8CE-F24C-9A05-2F3744C5FF8E}" type="slidenum">
              <a:rPr lang="en-US" smtClean="0"/>
              <a:t>‹#›</a:t>
            </a:fld>
            <a:endParaRPr lang="en-US"/>
          </a:p>
        </p:txBody>
      </p:sp>
    </p:spTree>
    <p:extLst>
      <p:ext uri="{BB962C8B-B14F-4D97-AF65-F5344CB8AC3E}">
        <p14:creationId xmlns:p14="http://schemas.microsoft.com/office/powerpoint/2010/main" val="3538521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55409E-AB00-A44F-9675-DFAE5D5FB753}" type="datetimeFigureOut">
              <a:rPr lang="en-US" smtClean="0"/>
              <a:t>12/29/24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811DDA-D8CE-F24C-9A05-2F3744C5FF8E}" type="slidenum">
              <a:rPr lang="en-US" smtClean="0"/>
              <a:t>‹#›</a:t>
            </a:fld>
            <a:endParaRPr lang="en-US"/>
          </a:p>
        </p:txBody>
      </p:sp>
    </p:spTree>
    <p:extLst>
      <p:ext uri="{BB962C8B-B14F-4D97-AF65-F5344CB8AC3E}">
        <p14:creationId xmlns:p14="http://schemas.microsoft.com/office/powerpoint/2010/main" val="3013794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55409E-AB00-A44F-9675-DFAE5D5FB753}" type="datetimeFigureOut">
              <a:rPr lang="en-US" smtClean="0"/>
              <a:t>12/29/24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811DDA-D8CE-F24C-9A05-2F3744C5FF8E}" type="slidenum">
              <a:rPr lang="en-US" smtClean="0"/>
              <a:t>‹#›</a:t>
            </a:fld>
            <a:endParaRPr lang="en-US"/>
          </a:p>
        </p:txBody>
      </p:sp>
    </p:spTree>
    <p:extLst>
      <p:ext uri="{BB962C8B-B14F-4D97-AF65-F5344CB8AC3E}">
        <p14:creationId xmlns:p14="http://schemas.microsoft.com/office/powerpoint/2010/main" val="155433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D55409E-AB00-A44F-9675-DFAE5D5FB753}" type="datetimeFigureOut">
              <a:rPr lang="en-US" smtClean="0"/>
              <a:t>12/29/24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811DDA-D8CE-F24C-9A05-2F3744C5FF8E}" type="slidenum">
              <a:rPr lang="en-US" smtClean="0"/>
              <a:t>‹#›</a:t>
            </a:fld>
            <a:endParaRPr lang="en-US"/>
          </a:p>
        </p:txBody>
      </p:sp>
    </p:spTree>
    <p:extLst>
      <p:ext uri="{BB962C8B-B14F-4D97-AF65-F5344CB8AC3E}">
        <p14:creationId xmlns:p14="http://schemas.microsoft.com/office/powerpoint/2010/main" val="791489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D55409E-AB00-A44F-9675-DFAE5D5FB753}" type="datetimeFigureOut">
              <a:rPr lang="en-US" smtClean="0"/>
              <a:t>12/29/24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811DDA-D8CE-F24C-9A05-2F3744C5FF8E}" type="slidenum">
              <a:rPr lang="en-US" smtClean="0"/>
              <a:t>‹#›</a:t>
            </a:fld>
            <a:endParaRPr lang="en-US"/>
          </a:p>
        </p:txBody>
      </p:sp>
    </p:spTree>
    <p:extLst>
      <p:ext uri="{BB962C8B-B14F-4D97-AF65-F5344CB8AC3E}">
        <p14:creationId xmlns:p14="http://schemas.microsoft.com/office/powerpoint/2010/main" val="304322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55409E-AB00-A44F-9675-DFAE5D5FB753}" type="datetimeFigureOut">
              <a:rPr lang="en-US" smtClean="0"/>
              <a:t>12/29/24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811DDA-D8CE-F24C-9A05-2F3744C5FF8E}" type="slidenum">
              <a:rPr lang="en-US" smtClean="0"/>
              <a:t>‹#›</a:t>
            </a:fld>
            <a:endParaRPr lang="en-US"/>
          </a:p>
        </p:txBody>
      </p:sp>
    </p:spTree>
    <p:extLst>
      <p:ext uri="{BB962C8B-B14F-4D97-AF65-F5344CB8AC3E}">
        <p14:creationId xmlns:p14="http://schemas.microsoft.com/office/powerpoint/2010/main" val="3519893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D55409E-AB00-A44F-9675-DFAE5D5FB753}" type="datetimeFigureOut">
              <a:rPr lang="en-US" smtClean="0"/>
              <a:t>12/29/24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811DDA-D8CE-F24C-9A05-2F3744C5FF8E}" type="slidenum">
              <a:rPr lang="en-US" smtClean="0"/>
              <a:t>‹#›</a:t>
            </a:fld>
            <a:endParaRPr lang="en-US"/>
          </a:p>
        </p:txBody>
      </p:sp>
    </p:spTree>
    <p:extLst>
      <p:ext uri="{BB962C8B-B14F-4D97-AF65-F5344CB8AC3E}">
        <p14:creationId xmlns:p14="http://schemas.microsoft.com/office/powerpoint/2010/main" val="1826998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D55409E-AB00-A44F-9675-DFAE5D5FB753}" type="datetimeFigureOut">
              <a:rPr lang="en-US" smtClean="0"/>
              <a:t>12/29/24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811DDA-D8CE-F24C-9A05-2F3744C5FF8E}" type="slidenum">
              <a:rPr lang="en-US" smtClean="0"/>
              <a:t>‹#›</a:t>
            </a:fld>
            <a:endParaRPr lang="en-US"/>
          </a:p>
        </p:txBody>
      </p:sp>
    </p:spTree>
    <p:extLst>
      <p:ext uri="{BB962C8B-B14F-4D97-AF65-F5344CB8AC3E}">
        <p14:creationId xmlns:p14="http://schemas.microsoft.com/office/powerpoint/2010/main" val="69502592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C42B4643-C8C1-1746-91B5-8DCB1B16B044}"/>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55409E-AB00-A44F-9675-DFAE5D5FB753}" type="datetimeFigureOut">
              <a:rPr lang="en-US" smtClean="0"/>
              <a:t>12/29/24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811DDA-D8CE-F24C-9A05-2F3744C5FF8E}" type="slidenum">
              <a:rPr lang="en-US" smtClean="0"/>
              <a:t>‹#›</a:t>
            </a:fld>
            <a:endParaRPr lang="en-US"/>
          </a:p>
        </p:txBody>
      </p:sp>
    </p:spTree>
    <p:extLst>
      <p:ext uri="{BB962C8B-B14F-4D97-AF65-F5344CB8AC3E}">
        <p14:creationId xmlns:p14="http://schemas.microsoft.com/office/powerpoint/2010/main" val="140561297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i="1" kern="1200">
          <a:solidFill>
            <a:srgbClr val="F5E01D"/>
          </a:solidFill>
          <a:latin typeface="Goudy Old Style" panose="02020502050305020303" pitchFamily="18"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i="1" kern="1200">
          <a:solidFill>
            <a:srgbClr val="FFEF58"/>
          </a:solidFill>
          <a:latin typeface="Goudy Old Style" panose="0202050205030502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i="1" kern="1200">
          <a:solidFill>
            <a:srgbClr val="FFEF58"/>
          </a:solidFill>
          <a:latin typeface="Goudy Old Style" panose="0202050205030502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i="1" kern="1200">
          <a:solidFill>
            <a:srgbClr val="FFEF58"/>
          </a:solidFill>
          <a:latin typeface="Goudy Old Style" panose="0202050205030502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i="1" kern="1200">
          <a:solidFill>
            <a:srgbClr val="FFEF58"/>
          </a:solidFill>
          <a:latin typeface="Goudy Old Style" panose="0202050205030502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i="1" kern="1200">
          <a:solidFill>
            <a:srgbClr val="FFEF58"/>
          </a:solidFill>
          <a:latin typeface="Goudy Old Style" panose="0202050205030502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4"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4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4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5.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5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5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2.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53.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4.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58.jpeg"/></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4"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 Id="rId3" Type="http://schemas.openxmlformats.org/officeDocument/2006/relationships/image" Target="../media/image6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eg"/><Relationship Id="rId3" Type="http://schemas.openxmlformats.org/officeDocument/2006/relationships/image" Target="../media/image66.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68.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png"/><Relationship Id="rId3" Type="http://schemas.openxmlformats.org/officeDocument/2006/relationships/image" Target="../media/image70.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png"/><Relationship Id="rId3" Type="http://schemas.openxmlformats.org/officeDocument/2006/relationships/image" Target="../media/image70.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png"/><Relationship Id="rId3" Type="http://schemas.openxmlformats.org/officeDocument/2006/relationships/image" Target="../media/image7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png"/><Relationship Id="rId3" Type="http://schemas.openxmlformats.org/officeDocument/2006/relationships/image" Target="../media/image70.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png"/><Relationship Id="rId3" Type="http://schemas.openxmlformats.org/officeDocument/2006/relationships/image" Target="../media/image72.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AAE3BC7-D3B8-1245-B562-2F25C75037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xmlns="" id="{F288F8F7-D44D-9E4F-A26A-67B58043340F}"/>
              </a:ext>
            </a:extLst>
          </p:cNvPr>
          <p:cNvSpPr txBox="1">
            <a:spLocks/>
          </p:cNvSpPr>
          <p:nvPr/>
        </p:nvSpPr>
        <p:spPr>
          <a:xfrm>
            <a:off x="1408274" y="2724130"/>
            <a:ext cx="9144000" cy="1042335"/>
          </a:xfrm>
          <a:prstGeom prst="rect">
            <a:avLst/>
          </a:prstGeom>
        </p:spPr>
        <p:txBody>
          <a:bodyPr numCol="1">
            <a:prstTxWarp prst="textWave2">
              <a:avLst/>
            </a:prstTxWarp>
            <a:normAutofit/>
          </a:bodyPr>
          <a:lstStyle>
            <a:lvl1pPr algn="l" defTabSz="914400" rtl="0" eaLnBrk="1" latinLnBrk="0" hangingPunct="1">
              <a:lnSpc>
                <a:spcPct val="90000"/>
              </a:lnSpc>
              <a:spcBef>
                <a:spcPct val="0"/>
              </a:spcBef>
              <a:buNone/>
              <a:defRPr sz="4400" i="1" kern="1200">
                <a:solidFill>
                  <a:srgbClr val="F5E01D"/>
                </a:solidFill>
                <a:latin typeface="Goudy Old Style" panose="02020502050305020303" pitchFamily="18" charset="77"/>
                <a:ea typeface="+mj-ea"/>
                <a:cs typeface="+mj-cs"/>
              </a:defRPr>
            </a:lvl1pPr>
          </a:lstStyle>
          <a:p>
            <a:r>
              <a:rPr lang="en-US" sz="4800" b="1" dirty="0">
                <a:solidFill>
                  <a:schemeClr val="tx1"/>
                </a:solidFill>
                <a:effectLst>
                  <a:glow rad="139700">
                    <a:schemeClr val="bg1">
                      <a:alpha val="39000"/>
                    </a:schemeClr>
                  </a:glow>
                </a:effectLst>
              </a:rPr>
              <a:t>If We Would Be But More Grateful</a:t>
            </a:r>
          </a:p>
        </p:txBody>
      </p:sp>
      <p:sp>
        <p:nvSpPr>
          <p:cNvPr id="7" name="Subtitle 2">
            <a:extLst>
              <a:ext uri="{FF2B5EF4-FFF2-40B4-BE49-F238E27FC236}">
                <a16:creationId xmlns:a16="http://schemas.microsoft.com/office/drawing/2014/main" xmlns="" id="{5B26DAA9-50D1-2D48-A9F4-9E6D274EFA5F}"/>
              </a:ext>
            </a:extLst>
          </p:cNvPr>
          <p:cNvSpPr txBox="1">
            <a:spLocks/>
          </p:cNvSpPr>
          <p:nvPr/>
        </p:nvSpPr>
        <p:spPr>
          <a:xfrm>
            <a:off x="1569025" y="4100179"/>
            <a:ext cx="8371562"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i="1" kern="1200">
                <a:solidFill>
                  <a:srgbClr val="FFEF58"/>
                </a:solidFill>
                <a:latin typeface="Goudy Old Style" panose="0202050205030502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i="1" kern="1200">
                <a:solidFill>
                  <a:srgbClr val="FFEF58"/>
                </a:solidFill>
                <a:latin typeface="Goudy Old Style" panose="0202050205030502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i="1" kern="1200">
                <a:solidFill>
                  <a:srgbClr val="FFEF58"/>
                </a:solidFill>
                <a:latin typeface="Goudy Old Style" panose="0202050205030502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i="1" kern="1200">
                <a:solidFill>
                  <a:srgbClr val="FFEF58"/>
                </a:solidFill>
                <a:latin typeface="Goudy Old Style" panose="0202050205030502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i="1" kern="1200">
                <a:solidFill>
                  <a:srgbClr val="FFEF58"/>
                </a:solidFill>
                <a:latin typeface="Goudy Old Style" panose="0202050205030502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chemeClr val="tx1"/>
                </a:solidFill>
                <a:effectLst>
                  <a:glow rad="139700">
                    <a:schemeClr val="bg1">
                      <a:alpha val="39000"/>
                    </a:schemeClr>
                  </a:glow>
                </a:effectLst>
              </a:rPr>
              <a:t>The Power and Science Of Gratitude </a:t>
            </a:r>
          </a:p>
        </p:txBody>
      </p:sp>
    </p:spTree>
    <p:extLst>
      <p:ext uri="{BB962C8B-B14F-4D97-AF65-F5344CB8AC3E}">
        <p14:creationId xmlns:p14="http://schemas.microsoft.com/office/powerpoint/2010/main" val="3511454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56CDAD-9D62-374C-9854-0E504002C936}"/>
              </a:ext>
            </a:extLst>
          </p:cNvPr>
          <p:cNvSpPr>
            <a:spLocks noGrp="1"/>
          </p:cNvSpPr>
          <p:nvPr>
            <p:ph type="title"/>
          </p:nvPr>
        </p:nvSpPr>
        <p:spPr/>
        <p:txBody>
          <a:bodyPr/>
          <a:lstStyle/>
          <a:p>
            <a:r>
              <a:rPr lang="en-US" b="1" dirty="0"/>
              <a:t>A Grateful Outlook—</a:t>
            </a:r>
            <a:r>
              <a:rPr lang="en-AU" b="1" i="0" dirty="0"/>
              <a:t>Recognizing  And Appreciating The Positives In Our Lives can:</a:t>
            </a:r>
            <a:endParaRPr lang="en-US" b="1" dirty="0"/>
          </a:p>
        </p:txBody>
      </p:sp>
      <p:sp>
        <p:nvSpPr>
          <p:cNvPr id="3" name="Content Placeholder 2">
            <a:extLst>
              <a:ext uri="{FF2B5EF4-FFF2-40B4-BE49-F238E27FC236}">
                <a16:creationId xmlns:a16="http://schemas.microsoft.com/office/drawing/2014/main" xmlns="" id="{D1CF4FE9-60F8-8447-819A-AB7634B06BAD}"/>
              </a:ext>
            </a:extLst>
          </p:cNvPr>
          <p:cNvSpPr>
            <a:spLocks noGrp="1"/>
          </p:cNvSpPr>
          <p:nvPr>
            <p:ph idx="1"/>
          </p:nvPr>
        </p:nvSpPr>
        <p:spPr>
          <a:xfrm>
            <a:off x="702837" y="1854200"/>
            <a:ext cx="5680301" cy="3805238"/>
          </a:xfrm>
        </p:spPr>
        <p:txBody>
          <a:bodyPr>
            <a:normAutofit/>
          </a:bodyPr>
          <a:lstStyle/>
          <a:p>
            <a:pPr marL="0" indent="0">
              <a:lnSpc>
                <a:spcPct val="150000"/>
              </a:lnSpc>
              <a:buNone/>
            </a:pPr>
            <a:r>
              <a:rPr lang="en-US" sz="3600" dirty="0">
                <a:solidFill>
                  <a:schemeClr val="tx1"/>
                </a:solidFill>
              </a:rPr>
              <a:t>Decelerate the effects of neurodegeneration, helping to stave off Alzheimer’s and other dementias. </a:t>
            </a:r>
          </a:p>
        </p:txBody>
      </p:sp>
      <p:pic>
        <p:nvPicPr>
          <p:cNvPr id="5" name="Picture 4">
            <a:extLst>
              <a:ext uri="{FF2B5EF4-FFF2-40B4-BE49-F238E27FC236}">
                <a16:creationId xmlns:a16="http://schemas.microsoft.com/office/drawing/2014/main" xmlns="" id="{8B222501-B346-2B4F-8E02-C75ED150F6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324055">
            <a:off x="6548438" y="2081071"/>
            <a:ext cx="4997448" cy="374808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a:extLst>
              <a:ext uri="{FF2B5EF4-FFF2-40B4-BE49-F238E27FC236}">
                <a16:creationId xmlns:a16="http://schemas.microsoft.com/office/drawing/2014/main" xmlns="" id="{A054E626-E05B-F642-90AF-7FC85090EAF4}"/>
              </a:ext>
            </a:extLst>
          </p:cNvPr>
          <p:cNvSpPr txBox="1"/>
          <p:nvPr/>
        </p:nvSpPr>
        <p:spPr>
          <a:xfrm>
            <a:off x="900752" y="5991367"/>
            <a:ext cx="3469283" cy="369332"/>
          </a:xfrm>
          <a:prstGeom prst="rect">
            <a:avLst/>
          </a:prstGeom>
          <a:noFill/>
        </p:spPr>
        <p:txBody>
          <a:bodyPr wrap="none" rtlCol="0">
            <a:spAutoFit/>
          </a:bodyPr>
          <a:lstStyle/>
          <a:p>
            <a:r>
              <a:rPr lang="en-AU" dirty="0"/>
              <a:t>Arch </a:t>
            </a:r>
            <a:r>
              <a:rPr lang="en-AU" dirty="0" err="1"/>
              <a:t>Gerontol</a:t>
            </a:r>
            <a:r>
              <a:rPr lang="en-AU" dirty="0"/>
              <a:t> </a:t>
            </a:r>
            <a:r>
              <a:rPr lang="en-AU" dirty="0" err="1"/>
              <a:t>Geriatr</a:t>
            </a:r>
            <a:r>
              <a:rPr lang="en-AU" dirty="0"/>
              <a:t>. 100:104645.</a:t>
            </a:r>
            <a:endParaRPr lang="en-US" dirty="0"/>
          </a:p>
        </p:txBody>
      </p:sp>
    </p:spTree>
    <p:extLst>
      <p:ext uri="{BB962C8B-B14F-4D97-AF65-F5344CB8AC3E}">
        <p14:creationId xmlns:p14="http://schemas.microsoft.com/office/powerpoint/2010/main" val="3592677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56CDAD-9D62-374C-9854-0E504002C936}"/>
              </a:ext>
            </a:extLst>
          </p:cNvPr>
          <p:cNvSpPr>
            <a:spLocks noGrp="1"/>
          </p:cNvSpPr>
          <p:nvPr>
            <p:ph type="title"/>
          </p:nvPr>
        </p:nvSpPr>
        <p:spPr>
          <a:xfrm>
            <a:off x="509016" y="237109"/>
            <a:ext cx="10515600" cy="1325563"/>
          </a:xfrm>
        </p:spPr>
        <p:txBody>
          <a:bodyPr/>
          <a:lstStyle/>
          <a:p>
            <a:r>
              <a:rPr lang="en-US" b="1" dirty="0"/>
              <a:t>A Grateful Outlook—</a:t>
            </a:r>
            <a:r>
              <a:rPr lang="en-AU" b="1" i="0" dirty="0"/>
              <a:t>Recognizing  And Appreciating The Positives In Our Lives can:</a:t>
            </a:r>
            <a:endParaRPr lang="en-US" b="1" dirty="0"/>
          </a:p>
        </p:txBody>
      </p:sp>
      <p:sp>
        <p:nvSpPr>
          <p:cNvPr id="3" name="Content Placeholder 2">
            <a:extLst>
              <a:ext uri="{FF2B5EF4-FFF2-40B4-BE49-F238E27FC236}">
                <a16:creationId xmlns:a16="http://schemas.microsoft.com/office/drawing/2014/main" xmlns="" id="{D1CF4FE9-60F8-8447-819A-AB7634B06BAD}"/>
              </a:ext>
            </a:extLst>
          </p:cNvPr>
          <p:cNvSpPr>
            <a:spLocks noGrp="1"/>
          </p:cNvSpPr>
          <p:nvPr>
            <p:ph idx="1"/>
          </p:nvPr>
        </p:nvSpPr>
        <p:spPr>
          <a:xfrm>
            <a:off x="509016" y="1769556"/>
            <a:ext cx="5001197" cy="4279392"/>
          </a:xfrm>
        </p:spPr>
        <p:txBody>
          <a:bodyPr>
            <a:normAutofit/>
          </a:bodyPr>
          <a:lstStyle/>
          <a:p>
            <a:pPr marL="0" indent="0">
              <a:lnSpc>
                <a:spcPct val="110000"/>
              </a:lnSpc>
              <a:buNone/>
            </a:pPr>
            <a:r>
              <a:rPr lang="en-US" sz="4000" dirty="0">
                <a:solidFill>
                  <a:schemeClr val="tx1"/>
                </a:solidFill>
              </a:rPr>
              <a:t>Lower blood sugar and HbA1c levels. </a:t>
            </a:r>
          </a:p>
          <a:p>
            <a:pPr marL="0" indent="0">
              <a:lnSpc>
                <a:spcPct val="110000"/>
              </a:lnSpc>
              <a:buNone/>
            </a:pPr>
            <a:r>
              <a:rPr lang="en-US" sz="4000" dirty="0">
                <a:solidFill>
                  <a:schemeClr val="tx1"/>
                </a:solidFill>
              </a:rPr>
              <a:t>Elevated HbA1c levels have been associated with chronic kidney disease, cancer, and diabetes.</a:t>
            </a:r>
          </a:p>
        </p:txBody>
      </p:sp>
      <p:pic>
        <p:nvPicPr>
          <p:cNvPr id="5" name="Picture 4">
            <a:extLst>
              <a:ext uri="{FF2B5EF4-FFF2-40B4-BE49-F238E27FC236}">
                <a16:creationId xmlns:a16="http://schemas.microsoft.com/office/drawing/2014/main" xmlns="" id="{2E78A0D7-3152-974C-B9B8-2001D96D69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83698">
            <a:off x="5840252" y="2265794"/>
            <a:ext cx="5644669" cy="376311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5">
            <a:extLst>
              <a:ext uri="{FF2B5EF4-FFF2-40B4-BE49-F238E27FC236}">
                <a16:creationId xmlns:a16="http://schemas.microsoft.com/office/drawing/2014/main" xmlns="" id="{C6BC92B0-2D1D-D548-B32E-E511DB8F707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85845">
            <a:off x="5590315" y="2134400"/>
            <a:ext cx="6096000" cy="40259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a:extLst>
              <a:ext uri="{FF2B5EF4-FFF2-40B4-BE49-F238E27FC236}">
                <a16:creationId xmlns:a16="http://schemas.microsoft.com/office/drawing/2014/main" xmlns="" id="{90C0824E-5479-9F4C-98AC-045D4679E858}"/>
              </a:ext>
            </a:extLst>
          </p:cNvPr>
          <p:cNvSpPr txBox="1"/>
          <p:nvPr/>
        </p:nvSpPr>
        <p:spPr>
          <a:xfrm>
            <a:off x="509016" y="6322055"/>
            <a:ext cx="3645998" cy="369332"/>
          </a:xfrm>
          <a:prstGeom prst="rect">
            <a:avLst/>
          </a:prstGeom>
          <a:noFill/>
        </p:spPr>
        <p:txBody>
          <a:bodyPr wrap="none" rtlCol="0">
            <a:spAutoFit/>
          </a:bodyPr>
          <a:lstStyle/>
          <a:p>
            <a:r>
              <a:rPr lang="en-AU" dirty="0"/>
              <a:t>J </a:t>
            </a:r>
            <a:r>
              <a:rPr lang="en-AU" dirty="0" err="1"/>
              <a:t>Occup</a:t>
            </a:r>
            <a:r>
              <a:rPr lang="en-AU" dirty="0"/>
              <a:t> Environ Med. 61(5):357-372.</a:t>
            </a:r>
            <a:endParaRPr lang="en-US" dirty="0"/>
          </a:p>
        </p:txBody>
      </p:sp>
    </p:spTree>
    <p:extLst>
      <p:ext uri="{BB962C8B-B14F-4D97-AF65-F5344CB8AC3E}">
        <p14:creationId xmlns:p14="http://schemas.microsoft.com/office/powerpoint/2010/main" val="4780742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56CDAD-9D62-374C-9854-0E504002C936}"/>
              </a:ext>
            </a:extLst>
          </p:cNvPr>
          <p:cNvSpPr>
            <a:spLocks noGrp="1"/>
          </p:cNvSpPr>
          <p:nvPr>
            <p:ph type="title"/>
          </p:nvPr>
        </p:nvSpPr>
        <p:spPr/>
        <p:txBody>
          <a:bodyPr/>
          <a:lstStyle/>
          <a:p>
            <a:r>
              <a:rPr lang="en-US" b="1" dirty="0"/>
              <a:t>A Grateful Outlook—</a:t>
            </a:r>
            <a:r>
              <a:rPr lang="en-AU" b="1" i="0" dirty="0"/>
              <a:t>Recognizing  And Appreciating The Positives In Our Lives can:</a:t>
            </a:r>
            <a:endParaRPr lang="en-US" b="1" dirty="0"/>
          </a:p>
        </p:txBody>
      </p:sp>
      <p:sp>
        <p:nvSpPr>
          <p:cNvPr id="3" name="Content Placeholder 2">
            <a:extLst>
              <a:ext uri="{FF2B5EF4-FFF2-40B4-BE49-F238E27FC236}">
                <a16:creationId xmlns:a16="http://schemas.microsoft.com/office/drawing/2014/main" xmlns="" id="{D1CF4FE9-60F8-8447-819A-AB7634B06BAD}"/>
              </a:ext>
            </a:extLst>
          </p:cNvPr>
          <p:cNvSpPr>
            <a:spLocks noGrp="1"/>
          </p:cNvSpPr>
          <p:nvPr>
            <p:ph idx="1"/>
          </p:nvPr>
        </p:nvSpPr>
        <p:spPr>
          <a:xfrm>
            <a:off x="348343" y="2351314"/>
            <a:ext cx="6410791" cy="4849586"/>
          </a:xfrm>
        </p:spPr>
        <p:txBody>
          <a:bodyPr>
            <a:normAutofit/>
          </a:bodyPr>
          <a:lstStyle/>
          <a:p>
            <a:pPr marL="0" indent="0">
              <a:buNone/>
            </a:pPr>
            <a:r>
              <a:rPr lang="en-US" sz="4400" dirty="0">
                <a:solidFill>
                  <a:schemeClr val="tx1"/>
                </a:solidFill>
              </a:rPr>
              <a:t>Makes heart failure patients less fatigued, less depressed and more optimistic about controlling their symptoms. </a:t>
            </a:r>
          </a:p>
        </p:txBody>
      </p:sp>
      <p:pic>
        <p:nvPicPr>
          <p:cNvPr id="5" name="Picture 4">
            <a:extLst>
              <a:ext uri="{FF2B5EF4-FFF2-40B4-BE49-F238E27FC236}">
                <a16:creationId xmlns:a16="http://schemas.microsoft.com/office/drawing/2014/main" xmlns="" id="{301137A9-D021-604B-B96A-14A9854DD2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21486">
            <a:off x="6906221" y="1802899"/>
            <a:ext cx="3636764" cy="46863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a:extLst>
              <a:ext uri="{FF2B5EF4-FFF2-40B4-BE49-F238E27FC236}">
                <a16:creationId xmlns:a16="http://schemas.microsoft.com/office/drawing/2014/main" xmlns="" id="{81161786-9080-1747-B0F2-B28F61235275}"/>
              </a:ext>
            </a:extLst>
          </p:cNvPr>
          <p:cNvSpPr txBox="1"/>
          <p:nvPr/>
        </p:nvSpPr>
        <p:spPr>
          <a:xfrm>
            <a:off x="348343" y="6268917"/>
            <a:ext cx="4115294" cy="369332"/>
          </a:xfrm>
          <a:prstGeom prst="rect">
            <a:avLst/>
          </a:prstGeom>
          <a:noFill/>
        </p:spPr>
        <p:txBody>
          <a:bodyPr wrap="none" rtlCol="0">
            <a:spAutoFit/>
          </a:bodyPr>
          <a:lstStyle/>
          <a:p>
            <a:r>
              <a:rPr lang="en-AU" dirty="0"/>
              <a:t>Spiritual </a:t>
            </a:r>
            <a:r>
              <a:rPr lang="en-AU" dirty="0" err="1"/>
              <a:t>Clin</a:t>
            </a:r>
            <a:r>
              <a:rPr lang="en-AU" dirty="0"/>
              <a:t> </a:t>
            </a:r>
            <a:r>
              <a:rPr lang="en-AU" dirty="0" err="1"/>
              <a:t>Pract</a:t>
            </a:r>
            <a:r>
              <a:rPr lang="en-AU" dirty="0"/>
              <a:t> (Wash D C ). 2(1):5-17. </a:t>
            </a:r>
            <a:endParaRPr lang="en-US" dirty="0"/>
          </a:p>
        </p:txBody>
      </p:sp>
    </p:spTree>
    <p:extLst>
      <p:ext uri="{BB962C8B-B14F-4D97-AF65-F5344CB8AC3E}">
        <p14:creationId xmlns:p14="http://schemas.microsoft.com/office/powerpoint/2010/main" val="20105403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56CDAD-9D62-374C-9854-0E504002C936}"/>
              </a:ext>
            </a:extLst>
          </p:cNvPr>
          <p:cNvSpPr>
            <a:spLocks noGrp="1"/>
          </p:cNvSpPr>
          <p:nvPr>
            <p:ph type="title"/>
          </p:nvPr>
        </p:nvSpPr>
        <p:spPr/>
        <p:txBody>
          <a:bodyPr/>
          <a:lstStyle/>
          <a:p>
            <a:r>
              <a:rPr lang="en-US" b="1" dirty="0"/>
              <a:t>A Grateful Outlook—</a:t>
            </a:r>
            <a:r>
              <a:rPr lang="en-AU" b="1" i="0" dirty="0"/>
              <a:t>Recognizing  And Appreciating The Positives In Our Lives can:</a:t>
            </a:r>
            <a:endParaRPr lang="en-US" b="1" dirty="0"/>
          </a:p>
        </p:txBody>
      </p:sp>
      <p:sp>
        <p:nvSpPr>
          <p:cNvPr id="3" name="Content Placeholder 2">
            <a:extLst>
              <a:ext uri="{FF2B5EF4-FFF2-40B4-BE49-F238E27FC236}">
                <a16:creationId xmlns:a16="http://schemas.microsoft.com/office/drawing/2014/main" xmlns="" id="{D1CF4FE9-60F8-8447-819A-AB7634B06BAD}"/>
              </a:ext>
            </a:extLst>
          </p:cNvPr>
          <p:cNvSpPr>
            <a:spLocks noGrp="1"/>
          </p:cNvSpPr>
          <p:nvPr>
            <p:ph idx="1"/>
          </p:nvPr>
        </p:nvSpPr>
        <p:spPr>
          <a:xfrm>
            <a:off x="838200" y="2509838"/>
            <a:ext cx="4733925" cy="3276600"/>
          </a:xfrm>
        </p:spPr>
        <p:txBody>
          <a:bodyPr>
            <a:normAutofit/>
          </a:bodyPr>
          <a:lstStyle/>
          <a:p>
            <a:pPr marL="0" indent="0">
              <a:lnSpc>
                <a:spcPct val="150000"/>
              </a:lnSpc>
              <a:buNone/>
            </a:pPr>
            <a:r>
              <a:rPr lang="en-US" sz="3600" dirty="0">
                <a:solidFill>
                  <a:schemeClr val="tx1"/>
                </a:solidFill>
              </a:rPr>
              <a:t>Reduce the amount of fatty comfort foods you eat, thus helping to combat obesity.</a:t>
            </a:r>
          </a:p>
        </p:txBody>
      </p:sp>
      <p:pic>
        <p:nvPicPr>
          <p:cNvPr id="5" name="Picture 4">
            <a:extLst>
              <a:ext uri="{FF2B5EF4-FFF2-40B4-BE49-F238E27FC236}">
                <a16:creationId xmlns:a16="http://schemas.microsoft.com/office/drawing/2014/main" xmlns="" id="{27EA7DA5-9C8D-1F45-975B-58AB88B4774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58443" y="2314576"/>
            <a:ext cx="3900007" cy="347186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865799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sugar">
            <a:extLst>
              <a:ext uri="{FF2B5EF4-FFF2-40B4-BE49-F238E27FC236}">
                <a16:creationId xmlns:a16="http://schemas.microsoft.com/office/drawing/2014/main" xmlns="" id="{17159A2D-C6B4-0A44-9564-D3DC9467B4D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100000" l="10000" r="100000">
                        <a14:backgroundMark x1="57375" y1="95000" x2="57375" y2="95000"/>
                      </a14:backgroundRemoval>
                    </a14:imgEffect>
                  </a14:imgLayer>
                </a14:imgProps>
              </a:ext>
              <a:ext uri="{28A0092B-C50C-407E-A947-70E740481C1C}">
                <a14:useLocalDpi xmlns:a14="http://schemas.microsoft.com/office/drawing/2010/main"/>
              </a:ext>
            </a:extLst>
          </a:blip>
          <a:srcRect/>
          <a:stretch>
            <a:fillRect/>
          </a:stretch>
        </p:blipFill>
        <p:spPr bwMode="auto">
          <a:xfrm>
            <a:off x="2239346" y="-606490"/>
            <a:ext cx="9952653" cy="74644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2056CDAD-9D62-374C-9854-0E504002C936}"/>
              </a:ext>
            </a:extLst>
          </p:cNvPr>
          <p:cNvSpPr>
            <a:spLocks noGrp="1"/>
          </p:cNvSpPr>
          <p:nvPr>
            <p:ph type="title"/>
          </p:nvPr>
        </p:nvSpPr>
        <p:spPr/>
        <p:txBody>
          <a:bodyPr/>
          <a:lstStyle/>
          <a:p>
            <a:r>
              <a:rPr lang="en-US" b="1" dirty="0"/>
              <a:t>A Grateful Outlook—</a:t>
            </a:r>
            <a:r>
              <a:rPr lang="en-AU" b="1" i="0" dirty="0"/>
              <a:t>Recognizing  And Appreciating The Positives In Our Lives can:</a:t>
            </a:r>
            <a:endParaRPr lang="en-US" b="1" dirty="0"/>
          </a:p>
        </p:txBody>
      </p:sp>
      <p:sp>
        <p:nvSpPr>
          <p:cNvPr id="3" name="Content Placeholder 2">
            <a:extLst>
              <a:ext uri="{FF2B5EF4-FFF2-40B4-BE49-F238E27FC236}">
                <a16:creationId xmlns:a16="http://schemas.microsoft.com/office/drawing/2014/main" xmlns="" id="{D1CF4FE9-60F8-8447-819A-AB7634B06BAD}"/>
              </a:ext>
            </a:extLst>
          </p:cNvPr>
          <p:cNvSpPr>
            <a:spLocks noGrp="1"/>
          </p:cNvSpPr>
          <p:nvPr>
            <p:ph idx="1"/>
          </p:nvPr>
        </p:nvSpPr>
        <p:spPr>
          <a:xfrm>
            <a:off x="348343" y="2351314"/>
            <a:ext cx="6410791" cy="4849586"/>
          </a:xfrm>
        </p:spPr>
        <p:txBody>
          <a:bodyPr>
            <a:normAutofit/>
          </a:bodyPr>
          <a:lstStyle/>
          <a:p>
            <a:pPr marL="0" indent="0">
              <a:buNone/>
            </a:pPr>
            <a:r>
              <a:rPr lang="en-US" sz="4400" dirty="0">
                <a:solidFill>
                  <a:schemeClr val="tx1"/>
                </a:solidFill>
              </a:rPr>
              <a:t>Lowers triglycerides making heart attacks less likely.</a:t>
            </a:r>
          </a:p>
        </p:txBody>
      </p:sp>
      <p:sp>
        <p:nvSpPr>
          <p:cNvPr id="4" name="TextBox 3">
            <a:extLst>
              <a:ext uri="{FF2B5EF4-FFF2-40B4-BE49-F238E27FC236}">
                <a16:creationId xmlns:a16="http://schemas.microsoft.com/office/drawing/2014/main" xmlns="" id="{6CBF6BC4-B912-1F4E-82CA-D843AD2667A1}"/>
              </a:ext>
            </a:extLst>
          </p:cNvPr>
          <p:cNvSpPr txBox="1"/>
          <p:nvPr/>
        </p:nvSpPr>
        <p:spPr>
          <a:xfrm>
            <a:off x="348343" y="6475452"/>
            <a:ext cx="3301673" cy="369332"/>
          </a:xfrm>
          <a:prstGeom prst="rect">
            <a:avLst/>
          </a:prstGeom>
          <a:noFill/>
        </p:spPr>
        <p:txBody>
          <a:bodyPr wrap="none" rtlCol="0">
            <a:spAutoFit/>
          </a:bodyPr>
          <a:lstStyle/>
          <a:p>
            <a:r>
              <a:rPr lang="en-AU" dirty="0"/>
              <a:t>Sci Rep. 2022 Apr 11;12(1):6034. </a:t>
            </a:r>
            <a:endParaRPr lang="en-US" dirty="0"/>
          </a:p>
        </p:txBody>
      </p:sp>
    </p:spTree>
    <p:extLst>
      <p:ext uri="{BB962C8B-B14F-4D97-AF65-F5344CB8AC3E}">
        <p14:creationId xmlns:p14="http://schemas.microsoft.com/office/powerpoint/2010/main" val="2295302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a:extLst>
              <a:ext uri="{FF2B5EF4-FFF2-40B4-BE49-F238E27FC236}">
                <a16:creationId xmlns:a16="http://schemas.microsoft.com/office/drawing/2014/main" xmlns="" id="{2D6FD0CC-1FF5-FD46-AF27-DA2033A31A01}"/>
              </a:ext>
            </a:extLst>
          </p:cNvPr>
          <p:cNvSpPr>
            <a:spLocks noGrp="1" noChangeArrowheads="1"/>
          </p:cNvSpPr>
          <p:nvPr>
            <p:ph type="title"/>
          </p:nvPr>
        </p:nvSpPr>
        <p:spPr>
          <a:xfrm>
            <a:off x="836385" y="262084"/>
            <a:ext cx="10493829" cy="993775"/>
          </a:xfrm>
        </p:spPr>
        <p:txBody>
          <a:bodyPr>
            <a:normAutofit/>
          </a:bodyPr>
          <a:lstStyle/>
          <a:p>
            <a:pPr algn="ctr" defTabSz="685800"/>
            <a:r>
              <a:rPr lang="en-US" altLang="en-US" sz="3600" dirty="0">
                <a:latin typeface="Comic Sans MS Bold" charset="0"/>
                <a:ea typeface="Comic Sans MS Bold" charset="0"/>
                <a:cs typeface="Comic Sans MS Bold" charset="0"/>
                <a:sym typeface="Comic Sans MS Bold" charset="0"/>
              </a:rPr>
              <a:t>A Grateful Heart Is A Healthy Heart</a:t>
            </a:r>
            <a:endParaRPr lang="en-US" altLang="en-US" sz="6000" dirty="0"/>
          </a:p>
        </p:txBody>
      </p:sp>
      <p:grpSp>
        <p:nvGrpSpPr>
          <p:cNvPr id="26627" name="Group 2">
            <a:extLst>
              <a:ext uri="{FF2B5EF4-FFF2-40B4-BE49-F238E27FC236}">
                <a16:creationId xmlns:a16="http://schemas.microsoft.com/office/drawing/2014/main" xmlns="" id="{E32542CB-DC1D-3B4A-9327-542B3210FBCF}"/>
              </a:ext>
            </a:extLst>
          </p:cNvPr>
          <p:cNvGrpSpPr>
            <a:grpSpLocks/>
          </p:cNvGrpSpPr>
          <p:nvPr/>
        </p:nvGrpSpPr>
        <p:grpSpPr bwMode="auto">
          <a:xfrm>
            <a:off x="1898651" y="1993900"/>
            <a:ext cx="3071813" cy="2122488"/>
            <a:chOff x="0" y="-1"/>
            <a:chExt cx="3072009" cy="2123164"/>
          </a:xfrm>
          <a:solidFill>
            <a:srgbClr val="00B050"/>
          </a:solidFill>
        </p:grpSpPr>
        <p:sp>
          <p:nvSpPr>
            <p:cNvPr id="26636" name="AutoShape 3">
              <a:extLst>
                <a:ext uri="{FF2B5EF4-FFF2-40B4-BE49-F238E27FC236}">
                  <a16:creationId xmlns:a16="http://schemas.microsoft.com/office/drawing/2014/main" xmlns="" id="{92232F9D-CF7E-9247-A65E-E7AA6F8DEC3D}"/>
                </a:ext>
              </a:extLst>
            </p:cNvPr>
            <p:cNvSpPr>
              <a:spLocks/>
            </p:cNvSpPr>
            <p:nvPr/>
          </p:nvSpPr>
          <p:spPr bwMode="auto">
            <a:xfrm>
              <a:off x="-1" y="-1"/>
              <a:ext cx="3072010" cy="2123164"/>
            </a:xfrm>
            <a:custGeom>
              <a:avLst/>
              <a:gdLst>
                <a:gd name="T0" fmla="*/ 1535927 w 19679"/>
                <a:gd name="T1" fmla="*/ 1165210 h 19679"/>
                <a:gd name="T2" fmla="*/ 1535927 w 19679"/>
                <a:gd name="T3" fmla="*/ 1165210 h 19679"/>
                <a:gd name="T4" fmla="*/ 1535927 w 19679"/>
                <a:gd name="T5" fmla="*/ 1165210 h 19679"/>
                <a:gd name="T6" fmla="*/ 1535927 w 19679"/>
                <a:gd name="T7" fmla="*/ 116521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pFill/>
            <a:ln w="25400" cap="flat" cmpd="sng">
              <a:solidFill>
                <a:srgbClr val="42719B"/>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sz="2000"/>
            </a:p>
          </p:txBody>
        </p:sp>
        <p:sp>
          <p:nvSpPr>
            <p:cNvPr id="26637" name="AutoShape 4">
              <a:extLst>
                <a:ext uri="{FF2B5EF4-FFF2-40B4-BE49-F238E27FC236}">
                  <a16:creationId xmlns:a16="http://schemas.microsoft.com/office/drawing/2014/main" xmlns="" id="{0DC0216C-CC89-9347-9A29-F8BCD4A5C5AF}"/>
                </a:ext>
              </a:extLst>
            </p:cNvPr>
            <p:cNvSpPr>
              <a:spLocks/>
            </p:cNvSpPr>
            <p:nvPr/>
          </p:nvSpPr>
          <p:spPr bwMode="auto">
            <a:xfrm>
              <a:off x="449885" y="482461"/>
              <a:ext cx="2172238" cy="1158241"/>
            </a:xfrm>
            <a:custGeom>
              <a:avLst/>
              <a:gdLst>
                <a:gd name="T0" fmla="*/ 1086119 w 21600"/>
                <a:gd name="T1" fmla="*/ 579121 h 21600"/>
                <a:gd name="T2" fmla="*/ 1086119 w 21600"/>
                <a:gd name="T3" fmla="*/ 579121 h 21600"/>
                <a:gd name="T4" fmla="*/ 1086119 w 21600"/>
                <a:gd name="T5" fmla="*/ 579121 h 21600"/>
                <a:gd name="T6" fmla="*/ 1086119 w 21600"/>
                <a:gd name="T7" fmla="*/ 57912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grpFill/>
            <a:ln>
              <a:noFill/>
            </a:ln>
            <a:effectLst/>
            <a:extLs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1pPr>
              <a:lvl2pPr marL="742950" indent="-28575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2pPr>
              <a:lvl3pPr marL="1143000" indent="-22860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3pPr>
              <a:lvl4pPr marL="1600200" indent="-22860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4pPr>
              <a:lvl5pPr marL="2057400" indent="-22860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5pPr>
              <a:lvl6pPr marL="25146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6pPr>
              <a:lvl7pPr marL="29718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7pPr>
              <a:lvl8pPr marL="34290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8pPr>
              <a:lvl9pPr marL="38862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9pPr>
            </a:lstStyle>
            <a:p>
              <a:pPr algn="ctr" eaLnBrk="1"/>
              <a:r>
                <a:rPr lang="en-US" altLang="en-US" sz="2000" dirty="0">
                  <a:solidFill>
                    <a:srgbClr val="FFFFFF"/>
                  </a:solidFill>
                  <a:latin typeface="Trebuchet MS Bold" panose="020B0603020202020204" pitchFamily="34" charset="0"/>
                  <a:ea typeface="Trebuchet MS Bold" panose="020B0603020202020204" pitchFamily="34" charset="0"/>
                  <a:cs typeface="Trebuchet MS Bold" panose="020B0603020202020204" pitchFamily="34" charset="0"/>
                  <a:sym typeface="Trebuchet MS Bold" panose="020B0603020202020204" pitchFamily="34" charset="0"/>
                </a:rPr>
                <a:t>Appreciation  Gratitude  </a:t>
              </a:r>
              <a:endParaRPr lang="en-US" altLang="en-US" sz="2000" dirty="0">
                <a:solidFill>
                  <a:srgbClr val="FFFFFF"/>
                </a:solidFill>
              </a:endParaRPr>
            </a:p>
            <a:p>
              <a:pPr algn="ctr" eaLnBrk="1"/>
              <a:r>
                <a:rPr lang="en-US" altLang="en-US" sz="2000" dirty="0">
                  <a:solidFill>
                    <a:srgbClr val="FFFFFF"/>
                  </a:solidFill>
                  <a:latin typeface="Trebuchet MS Bold" panose="020B0603020202020204" pitchFamily="34" charset="0"/>
                  <a:ea typeface="Trebuchet MS Bold" panose="020B0603020202020204" pitchFamily="34" charset="0"/>
                  <a:cs typeface="Trebuchet MS Bold" panose="020B0603020202020204" pitchFamily="34" charset="0"/>
                  <a:sym typeface="Trebuchet MS Bold" panose="020B0603020202020204" pitchFamily="34" charset="0"/>
                </a:rPr>
                <a:t>Perceiving Blessings</a:t>
              </a:r>
              <a:endParaRPr lang="en-US" altLang="en-US" sz="2000" dirty="0"/>
            </a:p>
          </p:txBody>
        </p:sp>
      </p:grpSp>
      <p:grpSp>
        <p:nvGrpSpPr>
          <p:cNvPr id="26628" name="Group 5">
            <a:extLst>
              <a:ext uri="{FF2B5EF4-FFF2-40B4-BE49-F238E27FC236}">
                <a16:creationId xmlns:a16="http://schemas.microsoft.com/office/drawing/2014/main" xmlns="" id="{AB7BDA09-0DE1-0343-A354-7F46BC231DC8}"/>
              </a:ext>
            </a:extLst>
          </p:cNvPr>
          <p:cNvGrpSpPr>
            <a:grpSpLocks/>
          </p:cNvGrpSpPr>
          <p:nvPr/>
        </p:nvGrpSpPr>
        <p:grpSpPr bwMode="auto">
          <a:xfrm>
            <a:off x="7196138" y="1993900"/>
            <a:ext cx="3071812" cy="2122488"/>
            <a:chOff x="0" y="-1"/>
            <a:chExt cx="3072009" cy="2123164"/>
          </a:xfrm>
          <a:solidFill>
            <a:srgbClr val="C00000"/>
          </a:solidFill>
        </p:grpSpPr>
        <p:sp>
          <p:nvSpPr>
            <p:cNvPr id="26634" name="AutoShape 6">
              <a:extLst>
                <a:ext uri="{FF2B5EF4-FFF2-40B4-BE49-F238E27FC236}">
                  <a16:creationId xmlns:a16="http://schemas.microsoft.com/office/drawing/2014/main" xmlns="" id="{69FC0B96-98E4-2941-A2D8-43CE58759E60}"/>
                </a:ext>
              </a:extLst>
            </p:cNvPr>
            <p:cNvSpPr>
              <a:spLocks/>
            </p:cNvSpPr>
            <p:nvPr/>
          </p:nvSpPr>
          <p:spPr bwMode="auto">
            <a:xfrm>
              <a:off x="-1" y="-1"/>
              <a:ext cx="3072010" cy="2123164"/>
            </a:xfrm>
            <a:custGeom>
              <a:avLst/>
              <a:gdLst>
                <a:gd name="T0" fmla="*/ 1535927 w 19679"/>
                <a:gd name="T1" fmla="*/ 1165210 h 19679"/>
                <a:gd name="T2" fmla="*/ 1535927 w 19679"/>
                <a:gd name="T3" fmla="*/ 1165210 h 19679"/>
                <a:gd name="T4" fmla="*/ 1535927 w 19679"/>
                <a:gd name="T5" fmla="*/ 1165210 h 19679"/>
                <a:gd name="T6" fmla="*/ 1535927 w 19679"/>
                <a:gd name="T7" fmla="*/ 116521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pFill/>
            <a:ln w="25400" cap="flat" cmpd="sng">
              <a:solidFill>
                <a:srgbClr val="42719B"/>
              </a:solidFill>
              <a:prstDash val="solid"/>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sz="2000"/>
            </a:p>
          </p:txBody>
        </p:sp>
        <p:sp>
          <p:nvSpPr>
            <p:cNvPr id="26635" name="AutoShape 7">
              <a:extLst>
                <a:ext uri="{FF2B5EF4-FFF2-40B4-BE49-F238E27FC236}">
                  <a16:creationId xmlns:a16="http://schemas.microsoft.com/office/drawing/2014/main" xmlns="" id="{DED9AEEE-A6F5-844A-A9CB-61504BAC79CE}"/>
                </a:ext>
              </a:extLst>
            </p:cNvPr>
            <p:cNvSpPr>
              <a:spLocks/>
            </p:cNvSpPr>
            <p:nvPr/>
          </p:nvSpPr>
          <p:spPr bwMode="auto">
            <a:xfrm>
              <a:off x="449885" y="660261"/>
              <a:ext cx="2172238" cy="802641"/>
            </a:xfrm>
            <a:custGeom>
              <a:avLst/>
              <a:gdLst>
                <a:gd name="T0" fmla="*/ 1086119 w 21600"/>
                <a:gd name="T1" fmla="*/ 401321 h 21600"/>
                <a:gd name="T2" fmla="*/ 1086119 w 21600"/>
                <a:gd name="T3" fmla="*/ 401321 h 21600"/>
                <a:gd name="T4" fmla="*/ 1086119 w 21600"/>
                <a:gd name="T5" fmla="*/ 401321 h 21600"/>
                <a:gd name="T6" fmla="*/ 1086119 w 21600"/>
                <a:gd name="T7" fmla="*/ 40132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grpFill/>
            <a:ln>
              <a:noFill/>
            </a:ln>
            <a:effectLst/>
            <a:extLs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1pPr>
              <a:lvl2pPr marL="742950" indent="-28575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2pPr>
              <a:lvl3pPr marL="1143000" indent="-22860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3pPr>
              <a:lvl4pPr marL="1600200" indent="-22860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4pPr>
              <a:lvl5pPr marL="2057400" indent="-22860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5pPr>
              <a:lvl6pPr marL="25146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6pPr>
              <a:lvl7pPr marL="29718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7pPr>
              <a:lvl8pPr marL="34290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8pPr>
              <a:lvl9pPr marL="38862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9pPr>
            </a:lstStyle>
            <a:p>
              <a:pPr algn="ctr" eaLnBrk="1"/>
              <a:r>
                <a:rPr lang="en-US" altLang="en-US" sz="2800">
                  <a:solidFill>
                    <a:srgbClr val="FFFFFF"/>
                  </a:solidFill>
                  <a:latin typeface="Trebuchet MS Bold" panose="020B0603020202020204" pitchFamily="34" charset="0"/>
                  <a:ea typeface="Trebuchet MS Bold" panose="020B0603020202020204" pitchFamily="34" charset="0"/>
                  <a:cs typeface="Trebuchet MS Bold" panose="020B0603020202020204" pitchFamily="34" charset="0"/>
                  <a:sym typeface="Trebuchet MS Bold" panose="020B0603020202020204" pitchFamily="34" charset="0"/>
                </a:rPr>
                <a:t>Blaming Others</a:t>
              </a:r>
              <a:endParaRPr lang="en-US" altLang="en-US" sz="2000"/>
            </a:p>
          </p:txBody>
        </p:sp>
      </p:grpSp>
      <p:sp>
        <p:nvSpPr>
          <p:cNvPr id="26629" name="AutoShape 8">
            <a:extLst>
              <a:ext uri="{FF2B5EF4-FFF2-40B4-BE49-F238E27FC236}">
                <a16:creationId xmlns:a16="http://schemas.microsoft.com/office/drawing/2014/main" xmlns="" id="{106349B5-89A5-3B4B-AA67-7AD9160558F0}"/>
              </a:ext>
            </a:extLst>
          </p:cNvPr>
          <p:cNvSpPr>
            <a:spLocks/>
          </p:cNvSpPr>
          <p:nvPr/>
        </p:nvSpPr>
        <p:spPr bwMode="auto">
          <a:xfrm>
            <a:off x="5200650" y="2641600"/>
            <a:ext cx="1765300" cy="687388"/>
          </a:xfrm>
          <a:custGeom>
            <a:avLst/>
            <a:gdLst>
              <a:gd name="T0" fmla="*/ 882650 w 21600"/>
              <a:gd name="T1" fmla="*/ 343694 h 21600"/>
              <a:gd name="T2" fmla="*/ 882650 w 21600"/>
              <a:gd name="T3" fmla="*/ 343694 h 21600"/>
              <a:gd name="T4" fmla="*/ 882650 w 21600"/>
              <a:gd name="T5" fmla="*/ 343694 h 21600"/>
              <a:gd name="T6" fmla="*/ 882650 w 21600"/>
              <a:gd name="T7" fmla="*/ 34369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lvl1pPr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1pPr>
            <a:lvl2pPr marL="742950" indent="-28575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2pPr>
            <a:lvl3pPr marL="1143000" indent="-22860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3pPr>
            <a:lvl4pPr marL="1600200" indent="-22860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4pPr>
            <a:lvl5pPr marL="2057400" indent="-22860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5pPr>
            <a:lvl6pPr marL="25146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6pPr>
            <a:lvl7pPr marL="29718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7pPr>
            <a:lvl8pPr marL="34290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8pPr>
            <a:lvl9pPr marL="38862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9pPr>
          </a:lstStyle>
          <a:p>
            <a:pPr eaLnBrk="1"/>
            <a:r>
              <a:rPr lang="en-US" altLang="en-US" sz="4000" dirty="0">
                <a:solidFill>
                  <a:schemeClr val="tx1"/>
                </a:solidFill>
              </a:rPr>
              <a:t>Verses</a:t>
            </a:r>
            <a:endParaRPr lang="en-US" altLang="en-US" dirty="0">
              <a:solidFill>
                <a:schemeClr val="tx1"/>
              </a:solidFill>
            </a:endParaRPr>
          </a:p>
        </p:txBody>
      </p:sp>
      <p:sp>
        <p:nvSpPr>
          <p:cNvPr id="26630" name="AutoShape 9">
            <a:extLst>
              <a:ext uri="{FF2B5EF4-FFF2-40B4-BE49-F238E27FC236}">
                <a16:creationId xmlns:a16="http://schemas.microsoft.com/office/drawing/2014/main" xmlns="" id="{AE6C84BC-16B7-B44D-8AE9-10B8A993842C}"/>
              </a:ext>
            </a:extLst>
          </p:cNvPr>
          <p:cNvSpPr>
            <a:spLocks/>
          </p:cNvSpPr>
          <p:nvPr/>
        </p:nvSpPr>
        <p:spPr bwMode="auto">
          <a:xfrm>
            <a:off x="3059114" y="4116388"/>
            <a:ext cx="750887" cy="1033462"/>
          </a:xfrm>
          <a:custGeom>
            <a:avLst/>
            <a:gdLst>
              <a:gd name="T0" fmla="*/ 375444 w 21600"/>
              <a:gd name="T1" fmla="*/ 516731 h 21600"/>
              <a:gd name="T2" fmla="*/ 375444 w 21600"/>
              <a:gd name="T3" fmla="*/ 516731 h 21600"/>
              <a:gd name="T4" fmla="*/ 375444 w 21600"/>
              <a:gd name="T5" fmla="*/ 516731 h 21600"/>
              <a:gd name="T6" fmla="*/ 375444 w 21600"/>
              <a:gd name="T7" fmla="*/ 51673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3745"/>
                </a:moveTo>
                <a:lnTo>
                  <a:pt x="5400" y="13745"/>
                </a:lnTo>
                <a:lnTo>
                  <a:pt x="5400" y="0"/>
                </a:lnTo>
                <a:lnTo>
                  <a:pt x="16200" y="0"/>
                </a:lnTo>
                <a:lnTo>
                  <a:pt x="16200" y="13745"/>
                </a:lnTo>
                <a:lnTo>
                  <a:pt x="21600" y="13745"/>
                </a:lnTo>
                <a:lnTo>
                  <a:pt x="10800" y="21600"/>
                </a:lnTo>
                <a:lnTo>
                  <a:pt x="0" y="13745"/>
                </a:lnTo>
                <a:close/>
              </a:path>
            </a:pathLst>
          </a:custGeom>
          <a:solidFill>
            <a:srgbClr val="00B050"/>
          </a:solidFill>
          <a:ln w="25400" cap="flat" cmpd="sng">
            <a:solidFill>
              <a:srgbClr val="42719B"/>
            </a:solidFill>
            <a:prstDash val="solid"/>
            <a:round/>
            <a:headEnd/>
            <a:tailEnd/>
          </a:ln>
          <a:effectLst/>
          <a:extLst/>
        </p:spPr>
        <p:txBody>
          <a:bodyPr lIns="0" tIns="0" rIns="0" bIns="0" anchor="ctr"/>
          <a:lstStyle/>
          <a:p>
            <a:endParaRPr lang="en-US"/>
          </a:p>
        </p:txBody>
      </p:sp>
      <p:sp>
        <p:nvSpPr>
          <p:cNvPr id="26631" name="AutoShape 10">
            <a:extLst>
              <a:ext uri="{FF2B5EF4-FFF2-40B4-BE49-F238E27FC236}">
                <a16:creationId xmlns:a16="http://schemas.microsoft.com/office/drawing/2014/main" xmlns="" id="{42DD6FFA-0863-A14C-A7EC-C503307971BB}"/>
              </a:ext>
            </a:extLst>
          </p:cNvPr>
          <p:cNvSpPr>
            <a:spLocks/>
          </p:cNvSpPr>
          <p:nvPr/>
        </p:nvSpPr>
        <p:spPr bwMode="auto">
          <a:xfrm>
            <a:off x="8356601" y="4116388"/>
            <a:ext cx="752475" cy="1033462"/>
          </a:xfrm>
          <a:custGeom>
            <a:avLst/>
            <a:gdLst>
              <a:gd name="T0" fmla="*/ 376238 w 21600"/>
              <a:gd name="T1" fmla="*/ 516731 h 21600"/>
              <a:gd name="T2" fmla="*/ 376238 w 21600"/>
              <a:gd name="T3" fmla="*/ 516731 h 21600"/>
              <a:gd name="T4" fmla="*/ 376238 w 21600"/>
              <a:gd name="T5" fmla="*/ 516731 h 21600"/>
              <a:gd name="T6" fmla="*/ 376238 w 21600"/>
              <a:gd name="T7" fmla="*/ 51673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3745"/>
                </a:moveTo>
                <a:lnTo>
                  <a:pt x="5400" y="13745"/>
                </a:lnTo>
                <a:lnTo>
                  <a:pt x="5400" y="0"/>
                </a:lnTo>
                <a:lnTo>
                  <a:pt x="16200" y="0"/>
                </a:lnTo>
                <a:lnTo>
                  <a:pt x="16200" y="13745"/>
                </a:lnTo>
                <a:lnTo>
                  <a:pt x="21600" y="13745"/>
                </a:lnTo>
                <a:lnTo>
                  <a:pt x="10800" y="21600"/>
                </a:lnTo>
                <a:lnTo>
                  <a:pt x="0" y="13745"/>
                </a:lnTo>
                <a:close/>
              </a:path>
            </a:pathLst>
          </a:custGeom>
          <a:solidFill>
            <a:srgbClr val="C00000"/>
          </a:solidFill>
          <a:ln w="25400" cap="flat" cmpd="sng">
            <a:solidFill>
              <a:srgbClr val="42719B"/>
            </a:solidFill>
            <a:prstDash val="solid"/>
            <a:round/>
            <a:headEnd/>
            <a:tailEnd/>
          </a:ln>
          <a:effectLst/>
          <a:extLst/>
        </p:spPr>
        <p:txBody>
          <a:bodyPr lIns="0" tIns="0" rIns="0" bIns="0" anchor="ctr"/>
          <a:lstStyle/>
          <a:p>
            <a:endParaRPr lang="en-US"/>
          </a:p>
        </p:txBody>
      </p:sp>
      <p:sp>
        <p:nvSpPr>
          <p:cNvPr id="26632" name="AutoShape 11">
            <a:extLst>
              <a:ext uri="{FF2B5EF4-FFF2-40B4-BE49-F238E27FC236}">
                <a16:creationId xmlns:a16="http://schemas.microsoft.com/office/drawing/2014/main" xmlns="" id="{0885A87C-096B-CE4A-AD92-DA79BF95BB79}"/>
              </a:ext>
            </a:extLst>
          </p:cNvPr>
          <p:cNvSpPr>
            <a:spLocks/>
          </p:cNvSpPr>
          <p:nvPr/>
        </p:nvSpPr>
        <p:spPr bwMode="auto">
          <a:xfrm>
            <a:off x="1550988" y="5326064"/>
            <a:ext cx="3852862" cy="623887"/>
          </a:xfrm>
          <a:custGeom>
            <a:avLst/>
            <a:gdLst>
              <a:gd name="T0" fmla="*/ 1926431 w 21600"/>
              <a:gd name="T1" fmla="*/ 311944 h 21600"/>
              <a:gd name="T2" fmla="*/ 1926431 w 21600"/>
              <a:gd name="T3" fmla="*/ 311944 h 21600"/>
              <a:gd name="T4" fmla="*/ 1926431 w 21600"/>
              <a:gd name="T5" fmla="*/ 311944 h 21600"/>
              <a:gd name="T6" fmla="*/ 1926431 w 21600"/>
              <a:gd name="T7" fmla="*/ 31194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lvl1pPr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1pPr>
            <a:lvl2pPr marL="742950" indent="-28575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2pPr>
            <a:lvl3pPr marL="1143000" indent="-22860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3pPr>
            <a:lvl4pPr marL="1600200" indent="-22860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4pPr>
            <a:lvl5pPr marL="2057400" indent="-22860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5pPr>
            <a:lvl6pPr marL="25146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6pPr>
            <a:lvl7pPr marL="29718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7pPr>
            <a:lvl8pPr marL="34290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8pPr>
            <a:lvl9pPr marL="38862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9pPr>
          </a:lstStyle>
          <a:p>
            <a:pPr eaLnBrk="1"/>
            <a:r>
              <a:rPr lang="en-US" altLang="en-US" sz="2800" dirty="0">
                <a:solidFill>
                  <a:schemeClr val="tx1"/>
                </a:solidFill>
              </a:rPr>
              <a:t>Decreased Risk of Another Heart Attack</a:t>
            </a:r>
          </a:p>
        </p:txBody>
      </p:sp>
      <p:sp>
        <p:nvSpPr>
          <p:cNvPr id="26633" name="AutoShape 12">
            <a:extLst>
              <a:ext uri="{FF2B5EF4-FFF2-40B4-BE49-F238E27FC236}">
                <a16:creationId xmlns:a16="http://schemas.microsoft.com/office/drawing/2014/main" xmlns="" id="{045270D4-F656-AE41-9132-884533A289A6}"/>
              </a:ext>
            </a:extLst>
          </p:cNvPr>
          <p:cNvSpPr>
            <a:spLocks/>
          </p:cNvSpPr>
          <p:nvPr/>
        </p:nvSpPr>
        <p:spPr bwMode="auto">
          <a:xfrm>
            <a:off x="6680201" y="5326064"/>
            <a:ext cx="3833813" cy="623887"/>
          </a:xfrm>
          <a:custGeom>
            <a:avLst/>
            <a:gdLst>
              <a:gd name="T0" fmla="*/ 1916907 w 21600"/>
              <a:gd name="T1" fmla="*/ 311944 h 21600"/>
              <a:gd name="T2" fmla="*/ 1916907 w 21600"/>
              <a:gd name="T3" fmla="*/ 311944 h 21600"/>
              <a:gd name="T4" fmla="*/ 1916907 w 21600"/>
              <a:gd name="T5" fmla="*/ 311944 h 21600"/>
              <a:gd name="T6" fmla="*/ 1916907 w 21600"/>
              <a:gd name="T7" fmla="*/ 31194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lvl1pPr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1pPr>
            <a:lvl2pPr marL="742950" indent="-28575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2pPr>
            <a:lvl3pPr marL="1143000" indent="-22860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3pPr>
            <a:lvl4pPr marL="1600200" indent="-22860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4pPr>
            <a:lvl5pPr marL="2057400" indent="-22860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5pPr>
            <a:lvl6pPr marL="25146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6pPr>
            <a:lvl7pPr marL="29718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7pPr>
            <a:lvl8pPr marL="34290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8pPr>
            <a:lvl9pPr marL="38862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9pPr>
          </a:lstStyle>
          <a:p>
            <a:pPr eaLnBrk="1"/>
            <a:r>
              <a:rPr lang="en-US" altLang="en-US" sz="2800">
                <a:solidFill>
                  <a:schemeClr val="tx1"/>
                </a:solidFill>
              </a:rPr>
              <a:t>Increased Risk of Another Heart Attack</a:t>
            </a:r>
          </a:p>
        </p:txBody>
      </p:sp>
    </p:spTree>
    <p:extLst>
      <p:ext uri="{BB962C8B-B14F-4D97-AF65-F5344CB8AC3E}">
        <p14:creationId xmlns:p14="http://schemas.microsoft.com/office/powerpoint/2010/main" val="304047653"/>
      </p:ext>
    </p:extLst>
  </p:cSld>
  <p:clrMapOvr>
    <a:masterClrMapping/>
  </p:clrMapOvr>
  <p:transition xmlns:p14="http://schemas.microsoft.com/office/powerpoint/2010/mai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56CDAD-9D62-374C-9854-0E504002C936}"/>
              </a:ext>
            </a:extLst>
          </p:cNvPr>
          <p:cNvSpPr>
            <a:spLocks noGrp="1"/>
          </p:cNvSpPr>
          <p:nvPr>
            <p:ph type="title"/>
          </p:nvPr>
        </p:nvSpPr>
        <p:spPr/>
        <p:txBody>
          <a:bodyPr/>
          <a:lstStyle/>
          <a:p>
            <a:r>
              <a:rPr lang="en-US" b="1" dirty="0"/>
              <a:t>A Grateful Outlook—</a:t>
            </a:r>
            <a:r>
              <a:rPr lang="en-AU" b="1" i="0" dirty="0"/>
              <a:t>Recognizing  And Appreciating The Positives In Our Lives can:</a:t>
            </a:r>
            <a:endParaRPr lang="en-US" b="1" dirty="0"/>
          </a:p>
        </p:txBody>
      </p:sp>
      <p:sp>
        <p:nvSpPr>
          <p:cNvPr id="3" name="Content Placeholder 2">
            <a:extLst>
              <a:ext uri="{FF2B5EF4-FFF2-40B4-BE49-F238E27FC236}">
                <a16:creationId xmlns:a16="http://schemas.microsoft.com/office/drawing/2014/main" xmlns="" id="{D1CF4FE9-60F8-8447-819A-AB7634B06BAD}"/>
              </a:ext>
            </a:extLst>
          </p:cNvPr>
          <p:cNvSpPr>
            <a:spLocks noGrp="1"/>
          </p:cNvSpPr>
          <p:nvPr>
            <p:ph idx="1"/>
          </p:nvPr>
        </p:nvSpPr>
        <p:spPr>
          <a:xfrm>
            <a:off x="838200" y="3214687"/>
            <a:ext cx="4448175" cy="2962275"/>
          </a:xfrm>
        </p:spPr>
        <p:txBody>
          <a:bodyPr>
            <a:normAutofit/>
          </a:bodyPr>
          <a:lstStyle/>
          <a:p>
            <a:pPr marL="0" indent="0">
              <a:buNone/>
            </a:pPr>
            <a:r>
              <a:rPr lang="en-US" sz="4000" b="1" dirty="0">
                <a:solidFill>
                  <a:schemeClr val="tx1"/>
                </a:solidFill>
              </a:rPr>
              <a:t>Lower dangerously high blood pressure.</a:t>
            </a:r>
          </a:p>
        </p:txBody>
      </p:sp>
      <p:pic>
        <p:nvPicPr>
          <p:cNvPr id="9" name="Picture 8">
            <a:extLst>
              <a:ext uri="{FF2B5EF4-FFF2-40B4-BE49-F238E27FC236}">
                <a16:creationId xmlns:a16="http://schemas.microsoft.com/office/drawing/2014/main" xmlns="" id="{E83E9B21-E84A-444D-AD94-A0EC9CFBA8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442833">
            <a:off x="5583237" y="2121434"/>
            <a:ext cx="5842000" cy="38989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a:extLst>
              <a:ext uri="{FF2B5EF4-FFF2-40B4-BE49-F238E27FC236}">
                <a16:creationId xmlns:a16="http://schemas.microsoft.com/office/drawing/2014/main" xmlns="" id="{74AD3865-91EB-1240-8EB9-952FE8D57E5A}"/>
              </a:ext>
            </a:extLst>
          </p:cNvPr>
          <p:cNvSpPr txBox="1"/>
          <p:nvPr/>
        </p:nvSpPr>
        <p:spPr>
          <a:xfrm>
            <a:off x="911627" y="6488668"/>
            <a:ext cx="2759089" cy="369332"/>
          </a:xfrm>
          <a:prstGeom prst="rect">
            <a:avLst/>
          </a:prstGeom>
          <a:noFill/>
        </p:spPr>
        <p:txBody>
          <a:bodyPr wrap="none" rtlCol="0">
            <a:spAutoFit/>
          </a:bodyPr>
          <a:lstStyle/>
          <a:p>
            <a:r>
              <a:rPr lang="en-AU" dirty="0"/>
              <a:t>Emotion. 21(7):1357-1365. </a:t>
            </a:r>
            <a:endParaRPr lang="en-US" dirty="0"/>
          </a:p>
        </p:txBody>
      </p:sp>
    </p:spTree>
    <p:extLst>
      <p:ext uri="{BB962C8B-B14F-4D97-AF65-F5344CB8AC3E}">
        <p14:creationId xmlns:p14="http://schemas.microsoft.com/office/powerpoint/2010/main" val="2298858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56CDAD-9D62-374C-9854-0E504002C936}"/>
              </a:ext>
            </a:extLst>
          </p:cNvPr>
          <p:cNvSpPr>
            <a:spLocks noGrp="1"/>
          </p:cNvSpPr>
          <p:nvPr>
            <p:ph type="title"/>
          </p:nvPr>
        </p:nvSpPr>
        <p:spPr/>
        <p:txBody>
          <a:bodyPr/>
          <a:lstStyle/>
          <a:p>
            <a:r>
              <a:rPr lang="en-US" b="1" dirty="0"/>
              <a:t>A Grateful Outlook—</a:t>
            </a:r>
            <a:r>
              <a:rPr lang="en-AU" b="1" i="0" dirty="0"/>
              <a:t>Recognizing  And Appreciating The Positives In Our Lives can:</a:t>
            </a:r>
            <a:endParaRPr lang="en-US" b="1" dirty="0"/>
          </a:p>
        </p:txBody>
      </p:sp>
      <p:sp>
        <p:nvSpPr>
          <p:cNvPr id="3" name="Content Placeholder 2">
            <a:extLst>
              <a:ext uri="{FF2B5EF4-FFF2-40B4-BE49-F238E27FC236}">
                <a16:creationId xmlns:a16="http://schemas.microsoft.com/office/drawing/2014/main" xmlns="" id="{D1CF4FE9-60F8-8447-819A-AB7634B06BAD}"/>
              </a:ext>
            </a:extLst>
          </p:cNvPr>
          <p:cNvSpPr>
            <a:spLocks noGrp="1"/>
          </p:cNvSpPr>
          <p:nvPr>
            <p:ph idx="1"/>
          </p:nvPr>
        </p:nvSpPr>
        <p:spPr>
          <a:xfrm>
            <a:off x="838200" y="2506662"/>
            <a:ext cx="5248275" cy="4351338"/>
          </a:xfrm>
        </p:spPr>
        <p:txBody>
          <a:bodyPr>
            <a:normAutofit/>
          </a:bodyPr>
          <a:lstStyle/>
          <a:p>
            <a:pPr marL="0" indent="0">
              <a:buNone/>
            </a:pPr>
            <a:r>
              <a:rPr lang="en-US" sz="5400" dirty="0">
                <a:solidFill>
                  <a:schemeClr val="tx1"/>
                </a:solidFill>
              </a:rPr>
              <a:t>Improve long term survival in cancer patients.</a:t>
            </a:r>
          </a:p>
        </p:txBody>
      </p:sp>
      <p:pic>
        <p:nvPicPr>
          <p:cNvPr id="5" name="Picture 4">
            <a:extLst>
              <a:ext uri="{FF2B5EF4-FFF2-40B4-BE49-F238E27FC236}">
                <a16:creationId xmlns:a16="http://schemas.microsoft.com/office/drawing/2014/main" xmlns="" id="{FE43B1CF-8E6D-5543-BE94-5EE3934E83B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276340">
            <a:off x="6136191" y="2202091"/>
            <a:ext cx="4000065" cy="385607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a:extLst>
              <a:ext uri="{FF2B5EF4-FFF2-40B4-BE49-F238E27FC236}">
                <a16:creationId xmlns:a16="http://schemas.microsoft.com/office/drawing/2014/main" xmlns="" id="{A3FFB818-5A4F-304C-B532-01EB301AEFBD}"/>
              </a:ext>
            </a:extLst>
          </p:cNvPr>
          <p:cNvSpPr txBox="1"/>
          <p:nvPr/>
        </p:nvSpPr>
        <p:spPr>
          <a:xfrm>
            <a:off x="838200" y="5889369"/>
            <a:ext cx="3121367" cy="646331"/>
          </a:xfrm>
          <a:prstGeom prst="rect">
            <a:avLst/>
          </a:prstGeom>
          <a:noFill/>
        </p:spPr>
        <p:txBody>
          <a:bodyPr wrap="none" rtlCol="0">
            <a:spAutoFit/>
          </a:bodyPr>
          <a:lstStyle/>
          <a:p>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Cancer </a:t>
            </a:r>
            <a:r>
              <a:rPr lang="en-US" altLang="en-US" dirty="0" err="1">
                <a:latin typeface="Arial" panose="020B0604020202020204" pitchFamily="34" charset="0"/>
                <a:ea typeface="ＭＳ Ｐゴシック" panose="020B0600070205080204" pitchFamily="34" charset="-128"/>
                <a:cs typeface="Times New Roman" panose="02020603050405020304" pitchFamily="18" charset="0"/>
              </a:rPr>
              <a:t>Nurs</a:t>
            </a:r>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16(5):354-61.  </a:t>
            </a:r>
          </a:p>
          <a:p>
            <a:endParaRPr lang="en-US" dirty="0"/>
          </a:p>
        </p:txBody>
      </p:sp>
    </p:spTree>
    <p:extLst>
      <p:ext uri="{BB962C8B-B14F-4D97-AF65-F5344CB8AC3E}">
        <p14:creationId xmlns:p14="http://schemas.microsoft.com/office/powerpoint/2010/main" val="17389813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9CA4A84B-E92B-4742-ABC0-CBCEE040F264}"/>
              </a:ext>
            </a:extLst>
          </p:cNvPr>
          <p:cNvSpPr>
            <a:spLocks noGrp="1"/>
          </p:cNvSpPr>
          <p:nvPr>
            <p:ph idx="1"/>
          </p:nvPr>
        </p:nvSpPr>
        <p:spPr>
          <a:xfrm>
            <a:off x="533402" y="2376284"/>
            <a:ext cx="5800924" cy="4481716"/>
          </a:xfrm>
        </p:spPr>
        <p:txBody>
          <a:bodyPr>
            <a:normAutofit/>
          </a:bodyPr>
          <a:lstStyle/>
          <a:p>
            <a:pPr marL="0" indent="0">
              <a:lnSpc>
                <a:spcPct val="150000"/>
              </a:lnSpc>
              <a:buNone/>
            </a:pPr>
            <a:r>
              <a:rPr lang="en-US" sz="3600" dirty="0">
                <a:solidFill>
                  <a:schemeClr val="tx1"/>
                </a:solidFill>
              </a:rPr>
              <a:t>Gratitude reduces whole body inflammation:</a:t>
            </a:r>
          </a:p>
          <a:p>
            <a:pPr>
              <a:lnSpc>
                <a:spcPct val="150000"/>
              </a:lnSpc>
            </a:pPr>
            <a:r>
              <a:rPr lang="en-US" sz="3600" dirty="0">
                <a:solidFill>
                  <a:schemeClr val="tx1"/>
                </a:solidFill>
              </a:rPr>
              <a:t>TNF-𝛂 and IL-6 decrease as gratitude increases. </a:t>
            </a:r>
          </a:p>
        </p:txBody>
      </p:sp>
      <p:pic>
        <p:nvPicPr>
          <p:cNvPr id="5" name="Picture 4">
            <a:extLst>
              <a:ext uri="{FF2B5EF4-FFF2-40B4-BE49-F238E27FC236}">
                <a16:creationId xmlns:a16="http://schemas.microsoft.com/office/drawing/2014/main" xmlns="" id="{FDDA0916-08C6-174B-843E-E5D800016E5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95"/>
          <a:stretch/>
        </p:blipFill>
        <p:spPr>
          <a:xfrm rot="212349">
            <a:off x="6758296" y="2150494"/>
            <a:ext cx="4925706" cy="4013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Title 1">
            <a:extLst>
              <a:ext uri="{FF2B5EF4-FFF2-40B4-BE49-F238E27FC236}">
                <a16:creationId xmlns:a16="http://schemas.microsoft.com/office/drawing/2014/main" xmlns="" id="{D9DC4ECF-B90C-9E40-B3C8-EDE8C28970E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i="1" kern="1200">
                <a:solidFill>
                  <a:srgbClr val="F5E01D"/>
                </a:solidFill>
                <a:latin typeface="Goudy Old Style" panose="02020502050305020303" pitchFamily="18" charset="77"/>
                <a:ea typeface="+mj-ea"/>
                <a:cs typeface="+mj-cs"/>
              </a:defRPr>
            </a:lvl1pPr>
          </a:lstStyle>
          <a:p>
            <a:r>
              <a:rPr lang="en-US" b="1" dirty="0"/>
              <a:t>A Grateful Outlook—</a:t>
            </a:r>
            <a:r>
              <a:rPr lang="en-AU" b="1" i="0" dirty="0"/>
              <a:t>Recognizing  And Appreciating The Positives In Our Lives can:</a:t>
            </a:r>
            <a:endParaRPr lang="en-US" b="1" dirty="0"/>
          </a:p>
        </p:txBody>
      </p:sp>
      <p:sp>
        <p:nvSpPr>
          <p:cNvPr id="4" name="TextBox 3">
            <a:extLst>
              <a:ext uri="{FF2B5EF4-FFF2-40B4-BE49-F238E27FC236}">
                <a16:creationId xmlns:a16="http://schemas.microsoft.com/office/drawing/2014/main" xmlns="" id="{262360F2-34AD-CF44-A483-2C9A8BF8125F}"/>
              </a:ext>
            </a:extLst>
          </p:cNvPr>
          <p:cNvSpPr txBox="1"/>
          <p:nvPr/>
        </p:nvSpPr>
        <p:spPr>
          <a:xfrm>
            <a:off x="533402" y="6311901"/>
            <a:ext cx="4089004" cy="369332"/>
          </a:xfrm>
          <a:prstGeom prst="rect">
            <a:avLst/>
          </a:prstGeom>
          <a:noFill/>
        </p:spPr>
        <p:txBody>
          <a:bodyPr wrap="none" rtlCol="0">
            <a:spAutoFit/>
          </a:bodyPr>
          <a:lstStyle/>
          <a:p>
            <a:r>
              <a:rPr lang="en-AU" dirty="0"/>
              <a:t>Brain </a:t>
            </a:r>
            <a:r>
              <a:rPr lang="en-AU" dirty="0" err="1"/>
              <a:t>Behav</a:t>
            </a:r>
            <a:r>
              <a:rPr lang="en-AU" dirty="0"/>
              <a:t> Immun. 2021 Jul;95:444-453.</a:t>
            </a:r>
            <a:endParaRPr lang="en-US" dirty="0"/>
          </a:p>
        </p:txBody>
      </p:sp>
    </p:spTree>
    <p:extLst>
      <p:ext uri="{BB962C8B-B14F-4D97-AF65-F5344CB8AC3E}">
        <p14:creationId xmlns:p14="http://schemas.microsoft.com/office/powerpoint/2010/main" val="14429450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56CDAD-9D62-374C-9854-0E504002C936}"/>
              </a:ext>
            </a:extLst>
          </p:cNvPr>
          <p:cNvSpPr>
            <a:spLocks noGrp="1"/>
          </p:cNvSpPr>
          <p:nvPr>
            <p:ph type="title"/>
          </p:nvPr>
        </p:nvSpPr>
        <p:spPr/>
        <p:txBody>
          <a:bodyPr/>
          <a:lstStyle/>
          <a:p>
            <a:r>
              <a:rPr lang="en-US" b="1" dirty="0"/>
              <a:t>A Grateful Outlook—</a:t>
            </a:r>
            <a:r>
              <a:rPr lang="en-AU" b="1" i="0" dirty="0"/>
              <a:t>Recognizing  And Appreciating The Positives In Our Lives can:</a:t>
            </a:r>
            <a:endParaRPr lang="en-US" b="1" dirty="0"/>
          </a:p>
        </p:txBody>
      </p:sp>
      <p:sp>
        <p:nvSpPr>
          <p:cNvPr id="3" name="Content Placeholder 2">
            <a:extLst>
              <a:ext uri="{FF2B5EF4-FFF2-40B4-BE49-F238E27FC236}">
                <a16:creationId xmlns:a16="http://schemas.microsoft.com/office/drawing/2014/main" xmlns="" id="{D1CF4FE9-60F8-8447-819A-AB7634B06BAD}"/>
              </a:ext>
            </a:extLst>
          </p:cNvPr>
          <p:cNvSpPr>
            <a:spLocks noGrp="1"/>
          </p:cNvSpPr>
          <p:nvPr>
            <p:ph idx="1"/>
          </p:nvPr>
        </p:nvSpPr>
        <p:spPr>
          <a:xfrm>
            <a:off x="776287" y="2824956"/>
            <a:ext cx="5319713" cy="3005138"/>
          </a:xfrm>
        </p:spPr>
        <p:txBody>
          <a:bodyPr>
            <a:normAutofit/>
          </a:bodyPr>
          <a:lstStyle/>
          <a:p>
            <a:pPr marL="0" indent="0">
              <a:lnSpc>
                <a:spcPct val="150000"/>
              </a:lnSpc>
              <a:buNone/>
            </a:pPr>
            <a:r>
              <a:rPr lang="en-US" sz="4400" dirty="0">
                <a:solidFill>
                  <a:schemeClr val="tx1"/>
                </a:solidFill>
              </a:rPr>
              <a:t>Help alleviate insomnia, giving better sleep quality.</a:t>
            </a:r>
          </a:p>
        </p:txBody>
      </p:sp>
      <p:pic>
        <p:nvPicPr>
          <p:cNvPr id="5" name="Picture 4">
            <a:extLst>
              <a:ext uri="{FF2B5EF4-FFF2-40B4-BE49-F238E27FC236}">
                <a16:creationId xmlns:a16="http://schemas.microsoft.com/office/drawing/2014/main" xmlns="" id="{E0631AFC-C532-1246-8200-686282282AA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222768">
            <a:off x="6845903" y="2378075"/>
            <a:ext cx="4386263" cy="38989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a:extLst>
              <a:ext uri="{FF2B5EF4-FFF2-40B4-BE49-F238E27FC236}">
                <a16:creationId xmlns:a16="http://schemas.microsoft.com/office/drawing/2014/main" xmlns="" id="{EB77105A-C8A4-6A45-9DE0-C44ABCA9B846}"/>
              </a:ext>
            </a:extLst>
          </p:cNvPr>
          <p:cNvSpPr txBox="1"/>
          <p:nvPr/>
        </p:nvSpPr>
        <p:spPr>
          <a:xfrm>
            <a:off x="955343" y="5732060"/>
            <a:ext cx="3071034" cy="369332"/>
          </a:xfrm>
          <a:prstGeom prst="rect">
            <a:avLst/>
          </a:prstGeom>
          <a:noFill/>
        </p:spPr>
        <p:txBody>
          <a:bodyPr wrap="none" rtlCol="0">
            <a:spAutoFit/>
          </a:bodyPr>
          <a:lstStyle/>
          <a:p>
            <a:r>
              <a:rPr lang="en-AU" dirty="0" err="1"/>
              <a:t>Behav</a:t>
            </a:r>
            <a:r>
              <a:rPr lang="en-AU" dirty="0"/>
              <a:t> Sleep Med. 17(1):41-48.</a:t>
            </a:r>
            <a:endParaRPr lang="en-US" dirty="0"/>
          </a:p>
        </p:txBody>
      </p:sp>
    </p:spTree>
    <p:extLst>
      <p:ext uri="{BB962C8B-B14F-4D97-AF65-F5344CB8AC3E}">
        <p14:creationId xmlns:p14="http://schemas.microsoft.com/office/powerpoint/2010/main" val="3415515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7BF4623-2787-7847-A925-6535433D33C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xmlns="" id="{93EC4E83-6586-3542-8C6C-F983934DC91F}"/>
              </a:ext>
            </a:extLst>
          </p:cNvPr>
          <p:cNvSpPr txBox="1">
            <a:spLocks/>
          </p:cNvSpPr>
          <p:nvPr/>
        </p:nvSpPr>
        <p:spPr>
          <a:xfrm>
            <a:off x="4743450" y="3260267"/>
            <a:ext cx="7258050" cy="766089"/>
          </a:xfrm>
          <a:prstGeom prst="rect">
            <a:avLst/>
          </a:prstGeom>
        </p:spPr>
        <p:txBody>
          <a:bodyPr numCol="1">
            <a:prstTxWarp prst="textWave2">
              <a:avLst/>
            </a:prstTxWarp>
            <a:normAutofit/>
            <a:scene3d>
              <a:camera prst="orthographicFront"/>
              <a:lightRig rig="soft" dir="t">
                <a:rot lat="0" lon="0" rev="15600000"/>
              </a:lightRig>
            </a:scene3d>
            <a:sp3d extrusionH="57150" prstMaterial="softEdge">
              <a:bevelT w="25400" h="38100" prst="angle"/>
              <a:bevelB w="82550" h="38100" prst="coolSlant"/>
              <a:extrusionClr>
                <a:schemeClr val="bg1"/>
              </a:extrusionClr>
            </a:sp3d>
          </a:bodyPr>
          <a:lstStyle>
            <a:lvl1pPr algn="l" defTabSz="914400" rtl="0" eaLnBrk="1" latinLnBrk="0" hangingPunct="1">
              <a:lnSpc>
                <a:spcPct val="90000"/>
              </a:lnSpc>
              <a:spcBef>
                <a:spcPct val="0"/>
              </a:spcBef>
              <a:buNone/>
              <a:defRPr sz="4400" i="1" kern="1200">
                <a:solidFill>
                  <a:srgbClr val="F5E01D"/>
                </a:solidFill>
                <a:latin typeface="Goudy Old Style" panose="02020502050305020303" pitchFamily="18" charset="77"/>
                <a:ea typeface="+mj-ea"/>
                <a:cs typeface="+mj-cs"/>
              </a:defRPr>
            </a:lvl1pPr>
          </a:lstStyle>
          <a:p>
            <a:r>
              <a:rPr lang="en-US" sz="3200" b="1" dirty="0">
                <a:ln/>
                <a:solidFill>
                  <a:srgbClr val="FC8E00"/>
                </a:solidFill>
                <a:latin typeface="Bernard MT Condensed" panose="02050806060905020404" pitchFamily="18" charset="77"/>
              </a:rPr>
              <a:t>If We Would Be But More Grateful</a:t>
            </a:r>
          </a:p>
        </p:txBody>
      </p:sp>
      <p:sp>
        <p:nvSpPr>
          <p:cNvPr id="6" name="Title 1">
            <a:extLst>
              <a:ext uri="{FF2B5EF4-FFF2-40B4-BE49-F238E27FC236}">
                <a16:creationId xmlns:a16="http://schemas.microsoft.com/office/drawing/2014/main" xmlns="" id="{C42D1613-CC66-7442-8D94-DF04607CAC63}"/>
              </a:ext>
            </a:extLst>
          </p:cNvPr>
          <p:cNvSpPr txBox="1">
            <a:spLocks/>
          </p:cNvSpPr>
          <p:nvPr/>
        </p:nvSpPr>
        <p:spPr>
          <a:xfrm>
            <a:off x="2524123" y="1714501"/>
            <a:ext cx="8048625" cy="1345742"/>
          </a:xfrm>
          <a:prstGeom prst="rect">
            <a:avLst/>
          </a:prstGeom>
          <a:solidFill>
            <a:srgbClr val="F4BEA1"/>
          </a:solidFill>
        </p:spPr>
        <p:txBody>
          <a:bodyPr numCol="1">
            <a:prstTxWarp prst="textWave2">
              <a:avLst/>
            </a:prstTxWarp>
            <a:normAutofit/>
            <a:scene3d>
              <a:camera prst="orthographicFront"/>
              <a:lightRig rig="soft" dir="t">
                <a:rot lat="0" lon="0" rev="15600000"/>
              </a:lightRig>
            </a:scene3d>
            <a:sp3d extrusionH="69850" contourW="12700" prstMaterial="softEdge">
              <a:bevelT w="38100" h="50800" prst="angle"/>
              <a:bevelB w="6350" h="82550"/>
              <a:contourClr>
                <a:srgbClr val="19150C"/>
              </a:contourClr>
            </a:sp3d>
          </a:bodyPr>
          <a:lstStyle>
            <a:lvl1pPr algn="l" defTabSz="914400" rtl="0" eaLnBrk="1" latinLnBrk="0" hangingPunct="1">
              <a:lnSpc>
                <a:spcPct val="90000"/>
              </a:lnSpc>
              <a:spcBef>
                <a:spcPct val="0"/>
              </a:spcBef>
              <a:buNone/>
              <a:defRPr sz="4400" i="1" kern="1200">
                <a:solidFill>
                  <a:srgbClr val="F5E01D"/>
                </a:solidFill>
                <a:latin typeface="Goudy Old Style" panose="02020502050305020303" pitchFamily="18" charset="77"/>
                <a:ea typeface="+mj-ea"/>
                <a:cs typeface="+mj-cs"/>
              </a:defRPr>
            </a:lvl1pPr>
          </a:lstStyle>
          <a:p>
            <a:r>
              <a:rPr lang="en-US" sz="3200" b="1" dirty="0">
                <a:ln/>
                <a:solidFill>
                  <a:srgbClr val="FC8E00"/>
                </a:solidFill>
                <a:latin typeface="Bernard MT Condensed" panose="02050806060905020404" pitchFamily="18" charset="77"/>
              </a:rPr>
              <a:t>New Year</a:t>
            </a:r>
          </a:p>
        </p:txBody>
      </p:sp>
    </p:spTree>
    <p:extLst>
      <p:ext uri="{BB962C8B-B14F-4D97-AF65-F5344CB8AC3E}">
        <p14:creationId xmlns:p14="http://schemas.microsoft.com/office/powerpoint/2010/main" val="14386498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
            <a:extLst>
              <a:ext uri="{FF2B5EF4-FFF2-40B4-BE49-F238E27FC236}">
                <a16:creationId xmlns:a16="http://schemas.microsoft.com/office/drawing/2014/main" xmlns="" id="{48BAEE3B-16BB-F249-8975-74A6E510F3E4}"/>
              </a:ext>
            </a:extLst>
          </p:cNvPr>
          <p:cNvSpPr>
            <a:spLocks noGrp="1" noChangeArrowheads="1"/>
          </p:cNvSpPr>
          <p:nvPr>
            <p:ph type="title"/>
          </p:nvPr>
        </p:nvSpPr>
        <p:spPr/>
        <p:txBody>
          <a:bodyPr/>
          <a:lstStyle/>
          <a:p>
            <a:pPr algn="ctr" defTabSz="685800"/>
            <a:r>
              <a:rPr lang="en-US" altLang="en-US" sz="4800" dirty="0">
                <a:latin typeface="Comic Sans MS Bold" charset="0"/>
                <a:ea typeface="Comic Sans MS Bold" charset="0"/>
                <a:cs typeface="Comic Sans MS Bold" charset="0"/>
                <a:sym typeface="Comic Sans MS Bold" charset="0"/>
              </a:rPr>
              <a:t>Health Tonic</a:t>
            </a:r>
            <a:endParaRPr lang="en-US" altLang="en-US" dirty="0"/>
          </a:p>
        </p:txBody>
      </p:sp>
      <p:sp>
        <p:nvSpPr>
          <p:cNvPr id="44035" name="AutoShape 2">
            <a:extLst>
              <a:ext uri="{FF2B5EF4-FFF2-40B4-BE49-F238E27FC236}">
                <a16:creationId xmlns:a16="http://schemas.microsoft.com/office/drawing/2014/main" xmlns="" id="{079523D1-8597-664E-A851-5E5E20916C4B}"/>
              </a:ext>
            </a:extLst>
          </p:cNvPr>
          <p:cNvSpPr>
            <a:spLocks/>
          </p:cNvSpPr>
          <p:nvPr/>
        </p:nvSpPr>
        <p:spPr bwMode="auto">
          <a:xfrm>
            <a:off x="475341" y="1726745"/>
            <a:ext cx="5153934" cy="3232605"/>
          </a:xfrm>
          <a:custGeom>
            <a:avLst/>
            <a:gdLst>
              <a:gd name="T0" fmla="*/ 3962400 w 21600"/>
              <a:gd name="T1" fmla="*/ 1875631 h 21600"/>
              <a:gd name="T2" fmla="*/ 3962400 w 21600"/>
              <a:gd name="T3" fmla="*/ 1875631 h 21600"/>
              <a:gd name="T4" fmla="*/ 3962400 w 21600"/>
              <a:gd name="T5" fmla="*/ 1875631 h 21600"/>
              <a:gd name="T6" fmla="*/ 3962400 w 21600"/>
              <a:gd name="T7" fmla="*/ 187563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lvl1pPr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1pPr>
            <a:lvl2pPr marL="742950" indent="-28575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2pPr>
            <a:lvl3pPr marL="1143000" indent="-22860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3pPr>
            <a:lvl4pPr marL="1600200" indent="-22860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4pPr>
            <a:lvl5pPr marL="2057400" indent="-22860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5pPr>
            <a:lvl6pPr marL="25146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6pPr>
            <a:lvl7pPr marL="29718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7pPr>
            <a:lvl8pPr marL="34290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8pPr>
            <a:lvl9pPr marL="38862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9pPr>
          </a:lstStyle>
          <a:p>
            <a:pPr eaLnBrk="1"/>
            <a:r>
              <a:rPr lang="en-US" altLang="en-US" sz="2800" u="sng" dirty="0">
                <a:solidFill>
                  <a:schemeClr val="tx1"/>
                </a:solidFill>
                <a:latin typeface="Arial" panose="020B0604020202020204" pitchFamily="34" charset="0"/>
                <a:ea typeface="Trebuchet MS Bold" panose="020B0603020202020204" pitchFamily="34" charset="0"/>
                <a:cs typeface="Arial" panose="020B0604020202020204" pitchFamily="34" charset="0"/>
                <a:sym typeface="Trebuchet MS Bold" panose="020B0603020202020204" pitchFamily="34" charset="0"/>
              </a:rPr>
              <a:t>“Nothing tends more to promote health of body and of soul than does a spirit of gratitude and praise</a:t>
            </a:r>
            <a:r>
              <a:rPr lang="en-US" altLang="en-US" sz="2800" dirty="0">
                <a:solidFill>
                  <a:schemeClr val="tx1"/>
                </a:solidFill>
                <a:latin typeface="Arial" panose="020B0604020202020204" pitchFamily="34" charset="0"/>
                <a:ea typeface="Trebuchet MS Bold" panose="020B0603020202020204" pitchFamily="34" charset="0"/>
                <a:cs typeface="Arial" panose="020B0604020202020204" pitchFamily="34" charset="0"/>
                <a:sym typeface="Trebuchet MS Bold" panose="020B0603020202020204" pitchFamily="34" charset="0"/>
              </a:rPr>
              <a:t>…If we would give more expression to our faith, rejoice more in the blessings that we know we have,--the great mercy and love of God,--we should have more faith and greater joy.” </a:t>
            </a:r>
            <a:r>
              <a:rPr lang="en-US" altLang="en-US" sz="1600" dirty="0">
                <a:solidFill>
                  <a:schemeClr val="tx1"/>
                </a:solidFill>
                <a:latin typeface="Arial" panose="020B0604020202020204" pitchFamily="34" charset="0"/>
                <a:cs typeface="Arial" panose="020B0604020202020204" pitchFamily="34" charset="0"/>
              </a:rPr>
              <a:t>MH 251</a:t>
            </a:r>
            <a:endParaRPr lang="en-US" altLang="en-US" dirty="0">
              <a:solidFill>
                <a:schemeClr val="tx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xmlns="" id="{C13589B7-DE75-6243-BEE4-E67443AAE9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0" y="2001328"/>
            <a:ext cx="5330560" cy="35398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197462349"/>
      </p:ext>
    </p:extLst>
  </p:cSld>
  <p:clrMapOvr>
    <a:masterClrMapping/>
  </p:clrMapOvr>
  <p:transition xmlns:p14="http://schemas.microsoft.com/office/powerpoint/2010/main" spd="med"/>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2476348-52F9-074A-8745-5BCFA6819729}"/>
              </a:ext>
            </a:extLst>
          </p:cNvPr>
          <p:cNvSpPr>
            <a:spLocks noGrp="1"/>
          </p:cNvSpPr>
          <p:nvPr>
            <p:ph idx="1"/>
          </p:nvPr>
        </p:nvSpPr>
        <p:spPr>
          <a:xfrm>
            <a:off x="5389418" y="166254"/>
            <a:ext cx="6802582" cy="6539345"/>
          </a:xfrm>
        </p:spPr>
        <p:txBody>
          <a:bodyPr>
            <a:normAutofit/>
          </a:bodyPr>
          <a:lstStyle/>
          <a:p>
            <a:pPr marL="0" indent="0">
              <a:lnSpc>
                <a:spcPct val="120000"/>
              </a:lnSpc>
              <a:buNone/>
            </a:pPr>
            <a:r>
              <a:rPr lang="en-US" sz="3200" dirty="0">
                <a:solidFill>
                  <a:schemeClr val="bg1"/>
                </a:solidFill>
                <a:latin typeface="Footlight MT Light" panose="0204060206030A020304" pitchFamily="18" charset="77"/>
                <a:ea typeface="Bodoni Ornaments" pitchFamily="2" charset="0"/>
              </a:rPr>
              <a:t>"Whoso </a:t>
            </a:r>
            <a:r>
              <a:rPr lang="en-US" sz="3200" dirty="0" err="1">
                <a:solidFill>
                  <a:schemeClr val="bg1"/>
                </a:solidFill>
                <a:latin typeface="Footlight MT Light" panose="0204060206030A020304" pitchFamily="18" charset="77"/>
                <a:ea typeface="Bodoni Ornaments" pitchFamily="2" charset="0"/>
              </a:rPr>
              <a:t>offereth</a:t>
            </a:r>
            <a:r>
              <a:rPr lang="en-US" sz="3200" dirty="0">
                <a:solidFill>
                  <a:schemeClr val="bg1"/>
                </a:solidFill>
                <a:latin typeface="Footlight MT Light" panose="0204060206030A020304" pitchFamily="18" charset="77"/>
                <a:ea typeface="Bodoni Ornaments" pitchFamily="2" charset="0"/>
              </a:rPr>
              <a:t> praise," says the Creator, "</a:t>
            </a:r>
            <a:r>
              <a:rPr lang="en-US" sz="3200" dirty="0" err="1">
                <a:solidFill>
                  <a:schemeClr val="bg1"/>
                </a:solidFill>
                <a:latin typeface="Footlight MT Light" panose="0204060206030A020304" pitchFamily="18" charset="77"/>
                <a:ea typeface="Bodoni Ornaments" pitchFamily="2" charset="0"/>
              </a:rPr>
              <a:t>glorifieth</a:t>
            </a:r>
            <a:r>
              <a:rPr lang="en-US" sz="3200" dirty="0">
                <a:solidFill>
                  <a:schemeClr val="bg1"/>
                </a:solidFill>
                <a:latin typeface="Footlight MT Light" panose="0204060206030A020304" pitchFamily="18" charset="77"/>
                <a:ea typeface="Bodoni Ornaments" pitchFamily="2" charset="0"/>
              </a:rPr>
              <a:t> Me." Psalm 50:23. </a:t>
            </a:r>
          </a:p>
          <a:p>
            <a:pPr marL="0" indent="0">
              <a:lnSpc>
                <a:spcPct val="120000"/>
              </a:lnSpc>
              <a:buNone/>
            </a:pPr>
            <a:r>
              <a:rPr lang="en-US" sz="3200" dirty="0">
                <a:solidFill>
                  <a:schemeClr val="bg1"/>
                </a:solidFill>
                <a:latin typeface="Footlight MT Light" panose="0204060206030A020304" pitchFamily="18" charset="77"/>
                <a:ea typeface="Bodoni Ornaments" pitchFamily="2" charset="0"/>
              </a:rPr>
              <a:t>All the inhabitants of heaven unite in praising God. Let us learn the song of the angels now, that we may sing it when we join their shining ranks. </a:t>
            </a:r>
            <a:r>
              <a:rPr lang="en-US" sz="1600" dirty="0">
                <a:solidFill>
                  <a:schemeClr val="bg1"/>
                </a:solidFill>
                <a:latin typeface="Footlight MT Light" panose="0204060206030A020304" pitchFamily="18" charset="77"/>
                <a:ea typeface="Bodoni Ornaments" pitchFamily="2" charset="0"/>
              </a:rPr>
              <a:t>{PP 289.3}</a:t>
            </a:r>
            <a:endParaRPr lang="en-US" sz="3200" dirty="0">
              <a:solidFill>
                <a:schemeClr val="bg1"/>
              </a:solidFill>
              <a:latin typeface="Footlight MT Light" panose="0204060206030A020304" pitchFamily="18" charset="77"/>
              <a:ea typeface="Bodoni Ornaments" pitchFamily="2" charset="0"/>
            </a:endParaRPr>
          </a:p>
          <a:p>
            <a:pPr marL="0" indent="0">
              <a:lnSpc>
                <a:spcPct val="120000"/>
              </a:lnSpc>
              <a:buNone/>
            </a:pPr>
            <a:r>
              <a:rPr lang="en-US" sz="3200" dirty="0">
                <a:solidFill>
                  <a:schemeClr val="bg1"/>
                </a:solidFill>
                <a:latin typeface="Footlight MT Light" panose="0204060206030A020304" pitchFamily="18" charset="77"/>
                <a:ea typeface="Bodoni Ornaments" pitchFamily="2" charset="0"/>
              </a:rPr>
              <a:t>“While I live will I praise the Lord: I will sing praises unto my God while I have any being.” Psalms 146:2</a:t>
            </a:r>
            <a:endParaRPr lang="en-US" sz="2400" dirty="0">
              <a:solidFill>
                <a:schemeClr val="bg1"/>
              </a:solidFill>
              <a:latin typeface="Footlight MT Light" panose="0204060206030A020304" pitchFamily="18" charset="77"/>
              <a:ea typeface="Bodoni Ornaments" pitchFamily="2" charset="0"/>
            </a:endParaRPr>
          </a:p>
        </p:txBody>
      </p:sp>
      <p:pic>
        <p:nvPicPr>
          <p:cNvPr id="4" name="Picture 3">
            <a:extLst>
              <a:ext uri="{FF2B5EF4-FFF2-40B4-BE49-F238E27FC236}">
                <a16:creationId xmlns:a16="http://schemas.microsoft.com/office/drawing/2014/main" xmlns="" id="{1881AABB-5D01-6B49-A9A3-89B97FD6EFE0}"/>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3125" b="100000" l="1875" r="94688"/>
                    </a14:imgEffect>
                  </a14:imgLayer>
                </a14:imgProps>
              </a:ext>
              <a:ext uri="{28A0092B-C50C-407E-A947-70E740481C1C}">
                <a14:useLocalDpi xmlns:a14="http://schemas.microsoft.com/office/drawing/2010/main"/>
              </a:ext>
            </a:extLst>
          </a:blip>
          <a:stretch>
            <a:fillRect/>
          </a:stretch>
        </p:blipFill>
        <p:spPr>
          <a:xfrm>
            <a:off x="129887" y="-193964"/>
            <a:ext cx="5143500" cy="6858000"/>
          </a:xfrm>
          <a:prstGeom prst="rect">
            <a:avLst/>
          </a:prstGeom>
        </p:spPr>
      </p:pic>
    </p:spTree>
    <p:extLst>
      <p:ext uri="{BB962C8B-B14F-4D97-AF65-F5344CB8AC3E}">
        <p14:creationId xmlns:p14="http://schemas.microsoft.com/office/powerpoint/2010/main" val="2449129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5F63D5-6906-E44B-9D4A-30ADF90AAC90}"/>
              </a:ext>
            </a:extLst>
          </p:cNvPr>
          <p:cNvSpPr>
            <a:spLocks noGrp="1"/>
          </p:cNvSpPr>
          <p:nvPr>
            <p:ph type="title"/>
          </p:nvPr>
        </p:nvSpPr>
        <p:spPr>
          <a:xfrm>
            <a:off x="838200" y="365125"/>
            <a:ext cx="6643921" cy="1325563"/>
          </a:xfrm>
        </p:spPr>
        <p:txBody>
          <a:bodyPr>
            <a:normAutofit fontScale="90000"/>
          </a:bodyPr>
          <a:lstStyle/>
          <a:p>
            <a:r>
              <a:rPr lang="en-AU" dirty="0">
                <a:solidFill>
                  <a:srgbClr val="FFFF00"/>
                </a:solidFill>
              </a:rPr>
              <a:t>The wicked are characterized as unthankful.</a:t>
            </a:r>
            <a:br>
              <a:rPr lang="en-AU" dirty="0">
                <a:solidFill>
                  <a:srgbClr val="FFFF00"/>
                </a:solidFill>
              </a:rPr>
            </a:br>
            <a:endParaRPr lang="en-US" dirty="0">
              <a:solidFill>
                <a:srgbClr val="FFFF00"/>
              </a:solidFill>
            </a:endParaRPr>
          </a:p>
        </p:txBody>
      </p:sp>
      <p:sp>
        <p:nvSpPr>
          <p:cNvPr id="3" name="Content Placeholder 2">
            <a:extLst>
              <a:ext uri="{FF2B5EF4-FFF2-40B4-BE49-F238E27FC236}">
                <a16:creationId xmlns:a16="http://schemas.microsoft.com/office/drawing/2014/main" xmlns="" id="{1D2C8F45-3518-4047-AD4E-DEEC2111C14B}"/>
              </a:ext>
            </a:extLst>
          </p:cNvPr>
          <p:cNvSpPr>
            <a:spLocks noGrp="1"/>
          </p:cNvSpPr>
          <p:nvPr>
            <p:ph sz="half" idx="1"/>
          </p:nvPr>
        </p:nvSpPr>
        <p:spPr/>
        <p:txBody>
          <a:bodyPr>
            <a:normAutofit fontScale="92500" lnSpcReduction="20000"/>
          </a:bodyPr>
          <a:lstStyle/>
          <a:p>
            <a:pPr marL="0" indent="0">
              <a:buNone/>
            </a:pPr>
            <a:r>
              <a:rPr lang="en-AU" sz="3200" dirty="0">
                <a:solidFill>
                  <a:srgbClr val="FFFFFF"/>
                </a:solidFill>
              </a:rPr>
              <a:t>“This know also, that in the last days perilous times shall come. For men shall be lovers of their own selves, covetous, boasters, proud, blasphemers, disobedient to parents, unthankful,” 2 Timothy 3:1-2.</a:t>
            </a:r>
          </a:p>
          <a:p>
            <a:pPr marL="0" indent="0">
              <a:buNone/>
            </a:pPr>
            <a:r>
              <a:rPr lang="en-AU" sz="3200" dirty="0">
                <a:solidFill>
                  <a:srgbClr val="FFFFFF"/>
                </a:solidFill>
              </a:rPr>
              <a:t>“Because that, when they knew God, they glorified him not as God, neither were thankful; but became vain in their imaginations, and their foolish heart was darkened.”  Romans 1:21.</a:t>
            </a:r>
          </a:p>
          <a:p>
            <a:pPr marL="0" indent="0">
              <a:buNone/>
            </a:pPr>
            <a:endParaRPr lang="en-US" sz="3200" dirty="0">
              <a:solidFill>
                <a:srgbClr val="FFFFFF"/>
              </a:solidFill>
            </a:endParaRPr>
          </a:p>
        </p:txBody>
      </p:sp>
      <p:pic>
        <p:nvPicPr>
          <p:cNvPr id="5" name="Picture 4">
            <a:extLst>
              <a:ext uri="{FF2B5EF4-FFF2-40B4-BE49-F238E27FC236}">
                <a16:creationId xmlns:a16="http://schemas.microsoft.com/office/drawing/2014/main" xmlns="" id="{BD11785E-AFEE-7047-9DD7-5DA77BC053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74725">
            <a:off x="7633267" y="409433"/>
            <a:ext cx="4035524" cy="605278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0620846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xmlns="" id="{E0C57248-24AC-F946-A507-8DB3CF9C6D77}"/>
              </a:ext>
            </a:extLst>
          </p:cNvPr>
          <p:cNvPicPr>
            <a:picLocks noGrp="1" noChangeAspect="1"/>
          </p:cNvPicPr>
          <p:nvPr>
            <p:ph sz="half" idx="2"/>
          </p:nvPr>
        </p:nvPicPr>
        <p:blipFill>
          <a:blip r:embed="rId2"/>
          <a:stretch>
            <a:fillRect/>
          </a:stretch>
        </p:blipFill>
        <p:spPr>
          <a:xfrm>
            <a:off x="0" y="-1944029"/>
            <a:ext cx="12309763" cy="9232322"/>
          </a:xfrm>
        </p:spPr>
      </p:pic>
      <p:sp>
        <p:nvSpPr>
          <p:cNvPr id="3" name="Content Placeholder 2">
            <a:extLst>
              <a:ext uri="{FF2B5EF4-FFF2-40B4-BE49-F238E27FC236}">
                <a16:creationId xmlns:a16="http://schemas.microsoft.com/office/drawing/2014/main" xmlns="" id="{B7605F8D-BD39-2C44-B641-10B7DBFE95C6}"/>
              </a:ext>
            </a:extLst>
          </p:cNvPr>
          <p:cNvSpPr>
            <a:spLocks noGrp="1"/>
          </p:cNvSpPr>
          <p:nvPr>
            <p:ph sz="half" idx="1"/>
          </p:nvPr>
        </p:nvSpPr>
        <p:spPr/>
        <p:txBody>
          <a:bodyPr>
            <a:normAutofit/>
          </a:bodyPr>
          <a:lstStyle/>
          <a:p>
            <a:pPr marL="0" indent="0">
              <a:buNone/>
            </a:pPr>
            <a:r>
              <a:rPr lang="en-US" sz="3600" i="0" dirty="0">
                <a:latin typeface="Helvetica" pitchFamily="2" charset="0"/>
              </a:rPr>
              <a:t>“He had been highly exalted; but this did not call forth from him gratitude and praise to his Creator. He aspired to the height of God himself.” </a:t>
            </a:r>
            <a:r>
              <a:rPr lang="en-US" sz="1600" i="0" dirty="0">
                <a:latin typeface="Helvetica" pitchFamily="2" charset="0"/>
              </a:rPr>
              <a:t>{1SP 18.1}</a:t>
            </a:r>
          </a:p>
        </p:txBody>
      </p:sp>
    </p:spTree>
    <p:extLst>
      <p:ext uri="{BB962C8B-B14F-4D97-AF65-F5344CB8AC3E}">
        <p14:creationId xmlns:p14="http://schemas.microsoft.com/office/powerpoint/2010/main" val="36164474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32A5CD-138F-464C-9354-48CCBE39C7C4}"/>
              </a:ext>
            </a:extLst>
          </p:cNvPr>
          <p:cNvSpPr>
            <a:spLocks noGrp="1"/>
          </p:cNvSpPr>
          <p:nvPr>
            <p:ph type="title"/>
          </p:nvPr>
        </p:nvSpPr>
        <p:spPr/>
        <p:txBody>
          <a:bodyPr>
            <a:normAutofit/>
          </a:bodyPr>
          <a:lstStyle/>
          <a:p>
            <a:r>
              <a:rPr lang="en-US" sz="4800" b="1" dirty="0">
                <a:solidFill>
                  <a:srgbClr val="FF0000"/>
                </a:solidFill>
              </a:rPr>
              <a:t>Gratitude Improves Our Life.</a:t>
            </a:r>
          </a:p>
        </p:txBody>
      </p:sp>
      <p:pic>
        <p:nvPicPr>
          <p:cNvPr id="9" name="Content Placeholder 8">
            <a:extLst>
              <a:ext uri="{FF2B5EF4-FFF2-40B4-BE49-F238E27FC236}">
                <a16:creationId xmlns:a16="http://schemas.microsoft.com/office/drawing/2014/main" xmlns="" id="{539AB286-F838-CA45-AA70-D3CDD4A9284D}"/>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rot="21407322">
            <a:off x="4647820" y="1825625"/>
            <a:ext cx="2896359" cy="43513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8279533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417E6B-FC64-3648-AA52-64728BE85F04}"/>
              </a:ext>
            </a:extLst>
          </p:cNvPr>
          <p:cNvSpPr>
            <a:spLocks noGrp="1"/>
          </p:cNvSpPr>
          <p:nvPr>
            <p:ph type="title"/>
          </p:nvPr>
        </p:nvSpPr>
        <p:spPr>
          <a:xfrm>
            <a:off x="214086" y="-152744"/>
            <a:ext cx="10515600" cy="1325563"/>
          </a:xfrm>
        </p:spPr>
        <p:txBody>
          <a:bodyPr>
            <a:normAutofit/>
          </a:bodyPr>
          <a:lstStyle/>
          <a:p>
            <a:r>
              <a:rPr lang="en-US" sz="5400" dirty="0"/>
              <a:t>Gratitude generates good feelings.</a:t>
            </a:r>
          </a:p>
        </p:txBody>
      </p:sp>
      <p:sp>
        <p:nvSpPr>
          <p:cNvPr id="3" name="Content Placeholder 2">
            <a:extLst>
              <a:ext uri="{FF2B5EF4-FFF2-40B4-BE49-F238E27FC236}">
                <a16:creationId xmlns:a16="http://schemas.microsoft.com/office/drawing/2014/main" xmlns="" id="{8BC63E0A-FFA1-4742-97C1-B1F275CE5497}"/>
              </a:ext>
            </a:extLst>
          </p:cNvPr>
          <p:cNvSpPr>
            <a:spLocks noGrp="1"/>
          </p:cNvSpPr>
          <p:nvPr>
            <p:ph idx="1"/>
          </p:nvPr>
        </p:nvSpPr>
        <p:spPr>
          <a:xfrm>
            <a:off x="214086" y="1024128"/>
            <a:ext cx="8143530" cy="5614416"/>
          </a:xfrm>
        </p:spPr>
        <p:txBody>
          <a:bodyPr>
            <a:normAutofit/>
          </a:bodyPr>
          <a:lstStyle/>
          <a:p>
            <a:pPr marL="0" indent="0">
              <a:lnSpc>
                <a:spcPct val="100000"/>
              </a:lnSpc>
              <a:buNone/>
            </a:pPr>
            <a:r>
              <a:rPr lang="en-US" sz="3600" dirty="0">
                <a:solidFill>
                  <a:schemeClr val="tx1"/>
                </a:solidFill>
              </a:rPr>
              <a:t>Surprise, surprise: gratitude actually feels good.</a:t>
            </a:r>
          </a:p>
          <a:p>
            <a:pPr marL="0" indent="0">
              <a:lnSpc>
                <a:spcPct val="100000"/>
              </a:lnSpc>
              <a:buNone/>
            </a:pPr>
            <a:r>
              <a:rPr lang="en-US" sz="3600" dirty="0">
                <a:solidFill>
                  <a:schemeClr val="tx1"/>
                </a:solidFill>
              </a:rPr>
              <a:t>Gratitude is just happiness that we recognize after-the-fact to have been caused by the kindness of others.  </a:t>
            </a:r>
          </a:p>
          <a:p>
            <a:pPr marL="0" indent="0">
              <a:lnSpc>
                <a:spcPct val="100000"/>
              </a:lnSpc>
              <a:buNone/>
            </a:pPr>
            <a:r>
              <a:rPr lang="en-US" sz="3600" dirty="0">
                <a:solidFill>
                  <a:schemeClr val="tx1"/>
                </a:solidFill>
              </a:rPr>
              <a:t>Gratitude doesn't just make us happier, it is happiness in and of itself!</a:t>
            </a:r>
          </a:p>
          <a:p>
            <a:pPr marL="0" indent="0">
              <a:lnSpc>
                <a:spcPct val="100000"/>
              </a:lnSpc>
              <a:buNone/>
            </a:pPr>
            <a:r>
              <a:rPr lang="en-US" sz="3600" b="1" dirty="0">
                <a:solidFill>
                  <a:schemeClr val="tx1"/>
                </a:solidFill>
              </a:rPr>
              <a:t>“The soul may ascend nearer heaven on the wings of grateful prai</a:t>
            </a:r>
            <a:r>
              <a:rPr lang="en-US" sz="3600" dirty="0">
                <a:solidFill>
                  <a:schemeClr val="tx1"/>
                </a:solidFill>
              </a:rPr>
              <a:t>se.” </a:t>
            </a:r>
            <a:r>
              <a:rPr lang="en-US" sz="1600" dirty="0">
                <a:solidFill>
                  <a:schemeClr val="tx1"/>
                </a:solidFill>
              </a:rPr>
              <a:t>{SC 104.1}</a:t>
            </a:r>
          </a:p>
          <a:p>
            <a:pPr marL="0" indent="0">
              <a:lnSpc>
                <a:spcPct val="100000"/>
              </a:lnSpc>
              <a:buNone/>
            </a:pPr>
            <a:endParaRPr lang="en-US" sz="3600" dirty="0">
              <a:solidFill>
                <a:schemeClr val="tx1"/>
              </a:solidFill>
            </a:endParaRPr>
          </a:p>
          <a:p>
            <a:pPr marL="0" indent="0">
              <a:lnSpc>
                <a:spcPct val="100000"/>
              </a:lnSpc>
              <a:buNone/>
            </a:pPr>
            <a:endParaRPr lang="en-US" sz="3600" dirty="0">
              <a:solidFill>
                <a:schemeClr val="tx1"/>
              </a:solidFill>
            </a:endParaRPr>
          </a:p>
        </p:txBody>
      </p:sp>
      <p:pic>
        <p:nvPicPr>
          <p:cNvPr id="5" name="Picture 4">
            <a:extLst>
              <a:ext uri="{FF2B5EF4-FFF2-40B4-BE49-F238E27FC236}">
                <a16:creationId xmlns:a16="http://schemas.microsoft.com/office/drawing/2014/main" xmlns="" id="{26BC9C12-0F08-DC48-847F-63B91300DBC0}"/>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6764" b="100000" l="9987" r="89987">
                        <a14:backgroundMark x1="49699" y1="38304" x2="49699" y2="38304"/>
                        <a14:backgroundMark x1="29752" y1="94348" x2="29752" y2="94348"/>
                        <a14:backgroundMark x1="32026" y1="60237" x2="32026" y2="60237"/>
                      </a14:backgroundRemoval>
                    </a14:imgEffect>
                  </a14:imgLayer>
                </a14:imgProps>
              </a:ext>
              <a:ext uri="{28A0092B-C50C-407E-A947-70E740481C1C}">
                <a14:useLocalDpi xmlns:a14="http://schemas.microsoft.com/office/drawing/2010/main"/>
              </a:ext>
            </a:extLst>
          </a:blip>
          <a:stretch>
            <a:fillRect/>
          </a:stretch>
        </p:blipFill>
        <p:spPr>
          <a:xfrm>
            <a:off x="7301063" y="-696685"/>
            <a:ext cx="5268308" cy="7554686"/>
          </a:xfrm>
          <a:prstGeom prst="rect">
            <a:avLst/>
          </a:prstGeom>
        </p:spPr>
      </p:pic>
      <p:sp>
        <p:nvSpPr>
          <p:cNvPr id="4" name="TextBox 3">
            <a:extLst>
              <a:ext uri="{FF2B5EF4-FFF2-40B4-BE49-F238E27FC236}">
                <a16:creationId xmlns:a16="http://schemas.microsoft.com/office/drawing/2014/main" xmlns="" id="{742E1DB4-E71D-7E42-8BEE-023BE62C4A32}"/>
              </a:ext>
            </a:extLst>
          </p:cNvPr>
          <p:cNvSpPr txBox="1"/>
          <p:nvPr/>
        </p:nvSpPr>
        <p:spPr>
          <a:xfrm>
            <a:off x="478911" y="6269212"/>
            <a:ext cx="2601481" cy="369332"/>
          </a:xfrm>
          <a:prstGeom prst="rect">
            <a:avLst/>
          </a:prstGeom>
          <a:noFill/>
        </p:spPr>
        <p:txBody>
          <a:bodyPr wrap="none" rtlCol="0">
            <a:spAutoFit/>
          </a:bodyPr>
          <a:lstStyle/>
          <a:p>
            <a:r>
              <a:rPr lang="en-AU" dirty="0"/>
              <a:t>Front Psychol. 13:849412.</a:t>
            </a:r>
            <a:endParaRPr lang="en-US" dirty="0"/>
          </a:p>
        </p:txBody>
      </p:sp>
    </p:spTree>
    <p:extLst>
      <p:ext uri="{BB962C8B-B14F-4D97-AF65-F5344CB8AC3E}">
        <p14:creationId xmlns:p14="http://schemas.microsoft.com/office/powerpoint/2010/main" val="2589832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15F4A35C-D669-A645-B4E8-4D29DE6F1A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1"/>
            <a:ext cx="12192001" cy="7474227"/>
          </a:xfrm>
          <a:prstGeom prst="rect">
            <a:avLst/>
          </a:prstGeom>
        </p:spPr>
      </p:pic>
      <p:sp>
        <p:nvSpPr>
          <p:cNvPr id="2" name="Title 1">
            <a:extLst>
              <a:ext uri="{FF2B5EF4-FFF2-40B4-BE49-F238E27FC236}">
                <a16:creationId xmlns:a16="http://schemas.microsoft.com/office/drawing/2014/main" xmlns="" id="{97A7F48F-99D1-4B43-B33D-AC6733611577}"/>
              </a:ext>
            </a:extLst>
          </p:cNvPr>
          <p:cNvSpPr>
            <a:spLocks noGrp="1"/>
          </p:cNvSpPr>
          <p:nvPr>
            <p:ph type="title"/>
          </p:nvPr>
        </p:nvSpPr>
        <p:spPr>
          <a:xfrm>
            <a:off x="674917" y="-174169"/>
            <a:ext cx="10842171" cy="1325563"/>
          </a:xfrm>
          <a:effectLst>
            <a:glow>
              <a:schemeClr val="tx1"/>
            </a:glow>
            <a:outerShdw blurRad="50800" dist="50800" dir="5400000" algn="ctr" rotWithShape="0">
              <a:schemeClr val="tx1"/>
            </a:outerShdw>
          </a:effectLst>
        </p:spPr>
        <p:txBody>
          <a:bodyPr/>
          <a:lstStyle/>
          <a:p>
            <a:r>
              <a:rPr lang="en-US" b="1" dirty="0">
                <a:solidFill>
                  <a:schemeClr val="bg1"/>
                </a:solidFill>
                <a:effectLst>
                  <a:glow rad="101600">
                    <a:schemeClr val="tx1">
                      <a:alpha val="40000"/>
                    </a:schemeClr>
                  </a:glow>
                </a:effectLst>
              </a:rPr>
              <a:t>Gratitude Strengthens Our Positive Emotions.</a:t>
            </a:r>
          </a:p>
        </p:txBody>
      </p:sp>
      <p:sp>
        <p:nvSpPr>
          <p:cNvPr id="3" name="Content Placeholder 2">
            <a:extLst>
              <a:ext uri="{FF2B5EF4-FFF2-40B4-BE49-F238E27FC236}">
                <a16:creationId xmlns:a16="http://schemas.microsoft.com/office/drawing/2014/main" xmlns="" id="{56B4C296-2F44-A24A-A8C5-1BB1E428FBFA}"/>
              </a:ext>
            </a:extLst>
          </p:cNvPr>
          <p:cNvSpPr>
            <a:spLocks noGrp="1"/>
          </p:cNvSpPr>
          <p:nvPr>
            <p:ph idx="1"/>
          </p:nvPr>
        </p:nvSpPr>
        <p:spPr>
          <a:xfrm>
            <a:off x="5481734" y="1151394"/>
            <a:ext cx="6710266" cy="5020373"/>
          </a:xfrm>
        </p:spPr>
        <p:txBody>
          <a:bodyPr>
            <a:noAutofit/>
          </a:bodyPr>
          <a:lstStyle/>
          <a:p>
            <a:pPr marL="0" indent="0">
              <a:buNone/>
            </a:pPr>
            <a:r>
              <a:rPr lang="en-US" sz="3200" dirty="0">
                <a:solidFill>
                  <a:schemeClr val="tx1"/>
                </a:solidFill>
                <a:effectLst>
                  <a:glow rad="101600">
                    <a:schemeClr val="bg1">
                      <a:alpha val="60000"/>
                    </a:schemeClr>
                  </a:glow>
                </a:effectLst>
                <a:latin typeface="Tahoma" panose="020B0604030504040204" pitchFamily="34" charset="0"/>
                <a:ea typeface="Tahoma" panose="020B0604030504040204" pitchFamily="34" charset="0"/>
                <a:cs typeface="Tahoma" panose="020B0604030504040204" pitchFamily="34" charset="0"/>
              </a:rPr>
              <a:t>Gratitude helps us: </a:t>
            </a:r>
          </a:p>
          <a:p>
            <a:r>
              <a:rPr lang="en-US" sz="3200" dirty="0">
                <a:solidFill>
                  <a:schemeClr val="tx1"/>
                </a:solidFill>
                <a:effectLst>
                  <a:glow rad="101600">
                    <a:schemeClr val="bg1">
                      <a:alpha val="60000"/>
                    </a:schemeClr>
                  </a:glow>
                </a:effectLst>
                <a:latin typeface="Tahoma" panose="020B0604030504040204" pitchFamily="34" charset="0"/>
                <a:ea typeface="Tahoma" panose="020B0604030504040204" pitchFamily="34" charset="0"/>
                <a:cs typeface="Tahoma" panose="020B0604030504040204" pitchFamily="34" charset="0"/>
              </a:rPr>
              <a:t>Bounce back quicker from stress, </a:t>
            </a:r>
          </a:p>
          <a:p>
            <a:r>
              <a:rPr lang="en-US" sz="3200" dirty="0">
                <a:solidFill>
                  <a:schemeClr val="tx1"/>
                </a:solidFill>
                <a:effectLst>
                  <a:glow rad="101600">
                    <a:schemeClr val="bg1">
                      <a:alpha val="60000"/>
                    </a:schemeClr>
                  </a:glow>
                </a:effectLst>
                <a:latin typeface="Tahoma" panose="020B0604030504040204" pitchFamily="34" charset="0"/>
                <a:ea typeface="Tahoma" panose="020B0604030504040204" pitchFamily="34" charset="0"/>
                <a:cs typeface="Tahoma" panose="020B0604030504040204" pitchFamily="34" charset="0"/>
              </a:rPr>
              <a:t>Lets us experience more good feelings.</a:t>
            </a:r>
          </a:p>
          <a:p>
            <a:pPr marL="0" indent="0">
              <a:buNone/>
            </a:pPr>
            <a:r>
              <a:rPr lang="en-US" sz="3200" dirty="0">
                <a:solidFill>
                  <a:schemeClr val="tx1"/>
                </a:solidFill>
                <a:effectLst>
                  <a:glow rad="101600">
                    <a:schemeClr val="bg1">
                      <a:alpha val="60000"/>
                    </a:schemeClr>
                  </a:glow>
                </a:effectLst>
                <a:latin typeface="Tahoma" panose="020B0604030504040204" pitchFamily="34" charset="0"/>
                <a:ea typeface="Tahoma" panose="020B0604030504040204" pitchFamily="34" charset="0"/>
                <a:cs typeface="Tahoma" panose="020B0604030504040204" pitchFamily="34" charset="0"/>
              </a:rPr>
              <a:t>As we are grateful, God gives us more to be grateful for. </a:t>
            </a:r>
            <a:r>
              <a:rPr lang="en-US" sz="1600" dirty="0" err="1">
                <a:solidFill>
                  <a:schemeClr val="tx1"/>
                </a:solidFill>
                <a:effectLst>
                  <a:glow rad="101600">
                    <a:schemeClr val="bg1">
                      <a:alpha val="60000"/>
                    </a:schemeClr>
                  </a:glow>
                </a:effectLst>
                <a:latin typeface="Tahoma" panose="020B0604030504040204" pitchFamily="34" charset="0"/>
                <a:ea typeface="Tahoma" panose="020B0604030504040204" pitchFamily="34" charset="0"/>
                <a:cs typeface="Tahoma" panose="020B0604030504040204" pitchFamily="34" charset="0"/>
              </a:rPr>
              <a:t>OHC</a:t>
            </a:r>
            <a:r>
              <a:rPr lang="en-US" sz="1600" dirty="0">
                <a:solidFill>
                  <a:schemeClr val="tx1"/>
                </a:solidFill>
                <a:effectLst>
                  <a:glow rad="101600">
                    <a:schemeClr val="bg1">
                      <a:alpha val="60000"/>
                    </a:schemeClr>
                  </a:glow>
                </a:effectLst>
                <a:latin typeface="Tahoma" panose="020B0604030504040204" pitchFamily="34" charset="0"/>
                <a:ea typeface="Tahoma" panose="020B0604030504040204" pitchFamily="34" charset="0"/>
                <a:cs typeface="Tahoma" panose="020B0604030504040204" pitchFamily="34" charset="0"/>
              </a:rPr>
              <a:t> 10.3</a:t>
            </a:r>
          </a:p>
        </p:txBody>
      </p:sp>
      <p:sp>
        <p:nvSpPr>
          <p:cNvPr id="4" name="TextBox 3">
            <a:extLst>
              <a:ext uri="{FF2B5EF4-FFF2-40B4-BE49-F238E27FC236}">
                <a16:creationId xmlns:a16="http://schemas.microsoft.com/office/drawing/2014/main" xmlns="" id="{77E6A394-1123-5A4B-836F-FE859779916B}"/>
              </a:ext>
            </a:extLst>
          </p:cNvPr>
          <p:cNvSpPr txBox="1"/>
          <p:nvPr/>
        </p:nvSpPr>
        <p:spPr>
          <a:xfrm>
            <a:off x="5481734" y="4340965"/>
            <a:ext cx="4581767" cy="369332"/>
          </a:xfrm>
          <a:prstGeom prst="rect">
            <a:avLst/>
          </a:prstGeom>
          <a:noFill/>
        </p:spPr>
        <p:txBody>
          <a:bodyPr wrap="none" rtlCol="0">
            <a:spAutoFit/>
          </a:bodyPr>
          <a:lstStyle/>
          <a:p>
            <a:r>
              <a:rPr lang="en-US" dirty="0" err="1"/>
              <a:t>Appl</a:t>
            </a:r>
            <a:r>
              <a:rPr lang="en-US" dirty="0"/>
              <a:t> </a:t>
            </a:r>
            <a:r>
              <a:rPr lang="en-US" dirty="0" err="1"/>
              <a:t>Psychol</a:t>
            </a:r>
            <a:r>
              <a:rPr lang="en-US" dirty="0"/>
              <a:t> Health Well Being. 14(2):347-361.</a:t>
            </a:r>
          </a:p>
        </p:txBody>
      </p:sp>
    </p:spTree>
    <p:extLst>
      <p:ext uri="{BB962C8B-B14F-4D97-AF65-F5344CB8AC3E}">
        <p14:creationId xmlns:p14="http://schemas.microsoft.com/office/powerpoint/2010/main" val="36710858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B4CFD2F-9A09-FB49-8338-17F4B6DDF7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58310">
            <a:off x="7344137" y="2405802"/>
            <a:ext cx="4581558" cy="288207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itle 1">
            <a:extLst>
              <a:ext uri="{FF2B5EF4-FFF2-40B4-BE49-F238E27FC236}">
                <a16:creationId xmlns:a16="http://schemas.microsoft.com/office/drawing/2014/main" xmlns="" id="{150E020A-3FE2-2745-8830-D781BF54B2DD}"/>
              </a:ext>
            </a:extLst>
          </p:cNvPr>
          <p:cNvSpPr>
            <a:spLocks noGrp="1"/>
          </p:cNvSpPr>
          <p:nvPr>
            <p:ph type="title"/>
          </p:nvPr>
        </p:nvSpPr>
        <p:spPr>
          <a:xfrm>
            <a:off x="166043" y="0"/>
            <a:ext cx="10515600" cy="1325563"/>
          </a:xfrm>
        </p:spPr>
        <p:txBody>
          <a:bodyPr/>
          <a:lstStyle/>
          <a:p>
            <a:r>
              <a:rPr lang="en-US" dirty="0"/>
              <a:t>Gratitude reduces materialism.</a:t>
            </a:r>
          </a:p>
        </p:txBody>
      </p:sp>
      <p:sp>
        <p:nvSpPr>
          <p:cNvPr id="3" name="Content Placeholder 2">
            <a:extLst>
              <a:ext uri="{FF2B5EF4-FFF2-40B4-BE49-F238E27FC236}">
                <a16:creationId xmlns:a16="http://schemas.microsoft.com/office/drawing/2014/main" xmlns="" id="{6A3E1179-B33D-894A-BD39-B9D970B221EB}"/>
              </a:ext>
            </a:extLst>
          </p:cNvPr>
          <p:cNvSpPr>
            <a:spLocks noGrp="1"/>
          </p:cNvSpPr>
          <p:nvPr>
            <p:ph idx="1"/>
          </p:nvPr>
        </p:nvSpPr>
        <p:spPr>
          <a:xfrm>
            <a:off x="166043" y="1170432"/>
            <a:ext cx="7131245" cy="5687567"/>
          </a:xfrm>
        </p:spPr>
        <p:txBody>
          <a:bodyPr>
            <a:noAutofit/>
          </a:bodyPr>
          <a:lstStyle/>
          <a:p>
            <a:pPr marL="0" indent="0">
              <a:buNone/>
            </a:pPr>
            <a:r>
              <a:rPr lang="en-US" sz="2200" dirty="0">
                <a:solidFill>
                  <a:schemeClr val="tx1"/>
                </a:solidFill>
              </a:rPr>
              <a:t>Materialism reduces the sense of well-being and increases rates of mental disorders.</a:t>
            </a:r>
          </a:p>
          <a:p>
            <a:pPr marL="0" indent="0">
              <a:buNone/>
            </a:pPr>
            <a:r>
              <a:rPr lang="en-US" sz="2200" dirty="0">
                <a:solidFill>
                  <a:schemeClr val="tx1"/>
                </a:solidFill>
              </a:rPr>
              <a:t>The problem with materialism is that it:</a:t>
            </a:r>
          </a:p>
          <a:p>
            <a:pPr lvl="1"/>
            <a:r>
              <a:rPr lang="en-US" sz="2200" dirty="0">
                <a:solidFill>
                  <a:schemeClr val="tx1"/>
                </a:solidFill>
              </a:rPr>
              <a:t>Makes you feel less competent, </a:t>
            </a:r>
          </a:p>
          <a:p>
            <a:pPr lvl="1"/>
            <a:r>
              <a:rPr lang="en-US" sz="2200" dirty="0">
                <a:solidFill>
                  <a:schemeClr val="tx1"/>
                </a:solidFill>
              </a:rPr>
              <a:t>Reduces feelings of relatedness and gratitude, </a:t>
            </a:r>
          </a:p>
          <a:p>
            <a:pPr lvl="1"/>
            <a:r>
              <a:rPr lang="en-US" sz="2200" dirty="0">
                <a:solidFill>
                  <a:schemeClr val="tx1"/>
                </a:solidFill>
              </a:rPr>
              <a:t>Reduces you ability to appreciate and enjoy the good in life, </a:t>
            </a:r>
          </a:p>
          <a:p>
            <a:pPr lvl="1"/>
            <a:r>
              <a:rPr lang="en-US" sz="2200" dirty="0">
                <a:solidFill>
                  <a:schemeClr val="tx1"/>
                </a:solidFill>
              </a:rPr>
              <a:t>Generates negative emotions, </a:t>
            </a:r>
          </a:p>
          <a:p>
            <a:pPr lvl="1"/>
            <a:r>
              <a:rPr lang="en-US" sz="2200" dirty="0">
                <a:solidFill>
                  <a:schemeClr val="tx1"/>
                </a:solidFill>
              </a:rPr>
              <a:t>Makes you more self-centered.</a:t>
            </a:r>
          </a:p>
          <a:p>
            <a:pPr marL="0" indent="0">
              <a:buNone/>
            </a:pPr>
            <a:r>
              <a:rPr lang="en-US" sz="2200" dirty="0">
                <a:solidFill>
                  <a:schemeClr val="tx1"/>
                </a:solidFill>
              </a:rPr>
              <a:t>How does gratitude reduce materialism?</a:t>
            </a:r>
          </a:p>
          <a:p>
            <a:pPr lvl="1"/>
            <a:r>
              <a:rPr lang="en-US" sz="2200" dirty="0">
                <a:solidFill>
                  <a:schemeClr val="tx1"/>
                </a:solidFill>
              </a:rPr>
              <a:t>Gratitude helps by reducing our tendency to compare ourselves to those with a higher social status.</a:t>
            </a:r>
          </a:p>
          <a:p>
            <a:pPr lvl="1"/>
            <a:r>
              <a:rPr lang="en-US" sz="2200" dirty="0">
                <a:solidFill>
                  <a:schemeClr val="tx1"/>
                </a:solidFill>
              </a:rPr>
              <a:t>Those who cultivate an attitude of gratitude are more likely to perceive benevolence, which in turn causes their brains to assume they are in an environment full of social support, which in turn kills insecurity and materialism.</a:t>
            </a:r>
          </a:p>
        </p:txBody>
      </p:sp>
    </p:spTree>
    <p:extLst>
      <p:ext uri="{BB962C8B-B14F-4D97-AF65-F5344CB8AC3E}">
        <p14:creationId xmlns:p14="http://schemas.microsoft.com/office/powerpoint/2010/main" val="8010233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5A4BE5-EFAD-2148-856F-947A28695FC4}"/>
              </a:ext>
            </a:extLst>
          </p:cNvPr>
          <p:cNvSpPr>
            <a:spLocks noGrp="1"/>
          </p:cNvSpPr>
          <p:nvPr>
            <p:ph type="title"/>
          </p:nvPr>
        </p:nvSpPr>
        <p:spPr>
          <a:xfrm>
            <a:off x="293915" y="169005"/>
            <a:ext cx="6056086" cy="1325563"/>
          </a:xfrm>
        </p:spPr>
        <p:txBody>
          <a:bodyPr/>
          <a:lstStyle/>
          <a:p>
            <a:r>
              <a:rPr lang="en-US" dirty="0"/>
              <a:t>Gratitude Makes Us Less Self-centered</a:t>
            </a:r>
          </a:p>
        </p:txBody>
      </p:sp>
      <p:sp>
        <p:nvSpPr>
          <p:cNvPr id="3" name="Content Placeholder 2">
            <a:extLst>
              <a:ext uri="{FF2B5EF4-FFF2-40B4-BE49-F238E27FC236}">
                <a16:creationId xmlns:a16="http://schemas.microsoft.com/office/drawing/2014/main" xmlns="" id="{6FEFF36D-491B-C04F-A3EA-E69590FEFA8A}"/>
              </a:ext>
            </a:extLst>
          </p:cNvPr>
          <p:cNvSpPr>
            <a:spLocks noGrp="1"/>
          </p:cNvSpPr>
          <p:nvPr>
            <p:ph idx="1"/>
          </p:nvPr>
        </p:nvSpPr>
        <p:spPr>
          <a:xfrm>
            <a:off x="293914" y="1654628"/>
            <a:ext cx="6825871" cy="4948327"/>
          </a:xfrm>
        </p:spPr>
        <p:txBody>
          <a:bodyPr>
            <a:normAutofit fontScale="92500" lnSpcReduction="10000"/>
          </a:bodyPr>
          <a:lstStyle/>
          <a:p>
            <a:pPr marL="0" indent="0">
              <a:buNone/>
            </a:pPr>
            <a:r>
              <a:rPr lang="en-US" sz="3200" dirty="0">
                <a:solidFill>
                  <a:schemeClr val="tx1"/>
                </a:solidFill>
              </a:rPr>
              <a:t>The very nature of gratitude is to focus on others (on their acts of benevolence). </a:t>
            </a:r>
          </a:p>
          <a:p>
            <a:pPr marL="0" indent="0">
              <a:buNone/>
            </a:pPr>
            <a:r>
              <a:rPr lang="en-US" sz="3200" dirty="0">
                <a:solidFill>
                  <a:schemeClr val="tx1"/>
                </a:solidFill>
              </a:rPr>
              <a:t>“Looking upon the crucified Redeemer, we more fully comprehend the magnitude and meaning of the sacrifice made by the Majesty of heaven. </a:t>
            </a:r>
          </a:p>
          <a:p>
            <a:pPr marL="0" indent="0">
              <a:buNone/>
            </a:pPr>
            <a:r>
              <a:rPr lang="en-US" sz="3200" dirty="0">
                <a:solidFill>
                  <a:schemeClr val="tx1"/>
                </a:solidFill>
              </a:rPr>
              <a:t>“The plan of salvation is glorified before us, and the thought of Calvary awakens living and sacred emotions in our hearts. </a:t>
            </a:r>
          </a:p>
          <a:p>
            <a:pPr marL="0" indent="0">
              <a:buNone/>
            </a:pPr>
            <a:r>
              <a:rPr lang="en-US" sz="3200" dirty="0">
                <a:solidFill>
                  <a:schemeClr val="tx1"/>
                </a:solidFill>
              </a:rPr>
              <a:t>“Praise to God and the Lamb will be in our hearts and on our lips; for pride and self-worship cannot flourish in the soul that keeps fresh in memory the scenes of Calvary.” </a:t>
            </a:r>
            <a:r>
              <a:rPr lang="en-US" sz="1700" dirty="0">
                <a:solidFill>
                  <a:schemeClr val="tx1"/>
                </a:solidFill>
              </a:rPr>
              <a:t>{ DA 661.2}</a:t>
            </a:r>
          </a:p>
        </p:txBody>
      </p:sp>
      <p:pic>
        <p:nvPicPr>
          <p:cNvPr id="5" name="Picture 4">
            <a:extLst>
              <a:ext uri="{FF2B5EF4-FFF2-40B4-BE49-F238E27FC236}">
                <a16:creationId xmlns:a16="http://schemas.microsoft.com/office/drawing/2014/main" xmlns="" id="{BC2B13A6-121D-164B-A58C-C547C77D77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370218">
            <a:off x="7308639" y="696686"/>
            <a:ext cx="3856310" cy="578394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a:extLst>
              <a:ext uri="{FF2B5EF4-FFF2-40B4-BE49-F238E27FC236}">
                <a16:creationId xmlns:a16="http://schemas.microsoft.com/office/drawing/2014/main" xmlns="" id="{A6CC130E-B7CA-CD4E-A7AE-C9247A52E574}"/>
              </a:ext>
            </a:extLst>
          </p:cNvPr>
          <p:cNvSpPr txBox="1"/>
          <p:nvPr/>
        </p:nvSpPr>
        <p:spPr>
          <a:xfrm>
            <a:off x="293913" y="6488668"/>
            <a:ext cx="2935484" cy="369332"/>
          </a:xfrm>
          <a:prstGeom prst="rect">
            <a:avLst/>
          </a:prstGeom>
          <a:noFill/>
        </p:spPr>
        <p:txBody>
          <a:bodyPr wrap="none" rtlCol="0">
            <a:spAutoFit/>
          </a:bodyPr>
          <a:lstStyle/>
          <a:p>
            <a:r>
              <a:rPr lang="en-US" dirty="0"/>
              <a:t>Front Hum </a:t>
            </a:r>
            <a:r>
              <a:rPr lang="en-US" dirty="0" err="1"/>
              <a:t>Neurosci</a:t>
            </a:r>
            <a:r>
              <a:rPr lang="en-US" dirty="0"/>
              <a:t>. 11:599. </a:t>
            </a:r>
          </a:p>
        </p:txBody>
      </p:sp>
    </p:spTree>
    <p:extLst>
      <p:ext uri="{BB962C8B-B14F-4D97-AF65-F5344CB8AC3E}">
        <p14:creationId xmlns:p14="http://schemas.microsoft.com/office/powerpoint/2010/main" val="32103096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89C193-E704-9746-849D-ED6072742488}"/>
              </a:ext>
            </a:extLst>
          </p:cNvPr>
          <p:cNvSpPr>
            <a:spLocks noGrp="1"/>
          </p:cNvSpPr>
          <p:nvPr>
            <p:ph type="title"/>
          </p:nvPr>
        </p:nvSpPr>
        <p:spPr>
          <a:xfrm>
            <a:off x="635000" y="365125"/>
            <a:ext cx="10515600" cy="1325563"/>
          </a:xfrm>
        </p:spPr>
        <p:txBody>
          <a:bodyPr/>
          <a:lstStyle/>
          <a:p>
            <a:r>
              <a:rPr lang="en-US" dirty="0"/>
              <a:t>Gratitude Makes Our Memories Happier</a:t>
            </a:r>
          </a:p>
        </p:txBody>
      </p:sp>
      <p:sp>
        <p:nvSpPr>
          <p:cNvPr id="3" name="Content Placeholder 2">
            <a:extLst>
              <a:ext uri="{FF2B5EF4-FFF2-40B4-BE49-F238E27FC236}">
                <a16:creationId xmlns:a16="http://schemas.microsoft.com/office/drawing/2014/main" xmlns="" id="{1A7B5796-4774-4547-9F7A-D287B68836DA}"/>
              </a:ext>
            </a:extLst>
          </p:cNvPr>
          <p:cNvSpPr>
            <a:spLocks noGrp="1"/>
          </p:cNvSpPr>
          <p:nvPr>
            <p:ph idx="1"/>
          </p:nvPr>
        </p:nvSpPr>
        <p:spPr>
          <a:xfrm>
            <a:off x="635000" y="1690688"/>
            <a:ext cx="5461000" cy="4351338"/>
          </a:xfrm>
        </p:spPr>
        <p:txBody>
          <a:bodyPr>
            <a:normAutofit/>
          </a:bodyPr>
          <a:lstStyle/>
          <a:p>
            <a:pPr marL="0" indent="0">
              <a:buNone/>
            </a:pPr>
            <a:r>
              <a:rPr lang="en-US" sz="4000" dirty="0">
                <a:solidFill>
                  <a:schemeClr val="tx1"/>
                </a:solidFill>
              </a:rPr>
              <a:t>Cultivating a grateful spirit helps us to remember the past in a more positive light.</a:t>
            </a:r>
          </a:p>
          <a:p>
            <a:pPr marL="0" indent="0">
              <a:buNone/>
            </a:pPr>
            <a:r>
              <a:rPr lang="en-US" sz="4000" dirty="0">
                <a:solidFill>
                  <a:schemeClr val="tx1"/>
                </a:solidFill>
              </a:rPr>
              <a:t>It can actually transform some of our neutral or even negative memories into positive ones.</a:t>
            </a:r>
          </a:p>
        </p:txBody>
      </p:sp>
      <p:pic>
        <p:nvPicPr>
          <p:cNvPr id="6" name="Picture 5">
            <a:extLst>
              <a:ext uri="{FF2B5EF4-FFF2-40B4-BE49-F238E27FC236}">
                <a16:creationId xmlns:a16="http://schemas.microsoft.com/office/drawing/2014/main" xmlns="" id="{38998803-F56B-5347-83A0-41BA375AE9D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0846">
            <a:off x="6188626" y="1811800"/>
            <a:ext cx="5274461" cy="408423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a:extLst>
              <a:ext uri="{FF2B5EF4-FFF2-40B4-BE49-F238E27FC236}">
                <a16:creationId xmlns:a16="http://schemas.microsoft.com/office/drawing/2014/main" xmlns="" id="{66EE0A08-E604-0B4A-897C-4C8C098E445E}"/>
              </a:ext>
            </a:extLst>
          </p:cNvPr>
          <p:cNvSpPr txBox="1"/>
          <p:nvPr/>
        </p:nvSpPr>
        <p:spPr>
          <a:xfrm>
            <a:off x="635000" y="6241774"/>
            <a:ext cx="2419893" cy="369332"/>
          </a:xfrm>
          <a:prstGeom prst="rect">
            <a:avLst/>
          </a:prstGeom>
          <a:noFill/>
        </p:spPr>
        <p:txBody>
          <a:bodyPr wrap="none" rtlCol="0">
            <a:spAutoFit/>
          </a:bodyPr>
          <a:lstStyle/>
          <a:p>
            <a:r>
              <a:rPr lang="en-AU" i="1" dirty="0" err="1"/>
              <a:t>Curr</a:t>
            </a:r>
            <a:r>
              <a:rPr lang="en-AU" i="1" dirty="0"/>
              <a:t> </a:t>
            </a:r>
            <a:r>
              <a:rPr lang="en-AU" i="1" dirty="0" err="1"/>
              <a:t>Psychol</a:t>
            </a:r>
            <a:r>
              <a:rPr lang="en-AU" dirty="0"/>
              <a:t> </a:t>
            </a:r>
            <a:r>
              <a:rPr lang="en-AU" b="1" dirty="0"/>
              <a:t>23, </a:t>
            </a:r>
            <a:r>
              <a:rPr lang="en-AU" dirty="0"/>
              <a:t>52–67. </a:t>
            </a:r>
            <a:endParaRPr lang="en-US" dirty="0"/>
          </a:p>
        </p:txBody>
      </p:sp>
    </p:spTree>
    <p:extLst>
      <p:ext uri="{BB962C8B-B14F-4D97-AF65-F5344CB8AC3E}">
        <p14:creationId xmlns:p14="http://schemas.microsoft.com/office/powerpoint/2010/main" val="42054040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186346E3-5D0B-1449-AA04-BF1AB517DD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5425807" cy="5656997"/>
          </a:xfrm>
          <a:prstGeom prst="rect">
            <a:avLst/>
          </a:prstGeom>
        </p:spPr>
      </p:pic>
      <p:sp>
        <p:nvSpPr>
          <p:cNvPr id="2" name="Title 1">
            <a:extLst>
              <a:ext uri="{FF2B5EF4-FFF2-40B4-BE49-F238E27FC236}">
                <a16:creationId xmlns:a16="http://schemas.microsoft.com/office/drawing/2014/main" xmlns="" id="{BB903D56-E0CB-7443-9B57-6823A118D29A}"/>
              </a:ext>
            </a:extLst>
          </p:cNvPr>
          <p:cNvSpPr>
            <a:spLocks noGrp="1"/>
          </p:cNvSpPr>
          <p:nvPr>
            <p:ph type="title"/>
          </p:nvPr>
        </p:nvSpPr>
        <p:spPr>
          <a:xfrm rot="21540000">
            <a:off x="167481" y="1919536"/>
            <a:ext cx="5020067" cy="3286934"/>
          </a:xfrm>
          <a:noFill/>
          <a:ln>
            <a:noFill/>
          </a:ln>
        </p:spPr>
        <p:txBody>
          <a:bodyPr>
            <a:prstTxWarp prst="textFadeLeft">
              <a:avLst>
                <a:gd name="adj" fmla="val 4086"/>
              </a:avLst>
            </a:prstTxWarp>
            <a:noAutofit/>
          </a:bodyPr>
          <a:lstStyle/>
          <a:p>
            <a:pPr algn="ctr">
              <a:lnSpc>
                <a:spcPct val="150000"/>
              </a:lnSpc>
            </a:pPr>
            <a:r>
              <a:rPr lang="en-US" sz="4800" b="1" i="0" dirty="0">
                <a:solidFill>
                  <a:schemeClr val="bg1"/>
                </a:solidFill>
                <a:latin typeface="Courier New" panose="02070309020205020404" pitchFamily="49" charset="0"/>
                <a:cs typeface="Courier New" panose="02070309020205020404" pitchFamily="49" charset="0"/>
              </a:rPr>
              <a:t>THE COVETOUS MAN IS ALWAYS POOR</a:t>
            </a:r>
          </a:p>
        </p:txBody>
      </p:sp>
      <p:pic>
        <p:nvPicPr>
          <p:cNvPr id="7" name="Picture 6">
            <a:extLst>
              <a:ext uri="{FF2B5EF4-FFF2-40B4-BE49-F238E27FC236}">
                <a16:creationId xmlns:a16="http://schemas.microsoft.com/office/drawing/2014/main" xmlns="" id="{95C736BE-19A2-2049-8842-5AE415440D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96299" y="10980"/>
            <a:ext cx="5425807" cy="5656997"/>
          </a:xfrm>
          <a:prstGeom prst="rect">
            <a:avLst/>
          </a:prstGeom>
        </p:spPr>
      </p:pic>
      <p:sp>
        <p:nvSpPr>
          <p:cNvPr id="8" name="Title 1">
            <a:extLst>
              <a:ext uri="{FF2B5EF4-FFF2-40B4-BE49-F238E27FC236}">
                <a16:creationId xmlns:a16="http://schemas.microsoft.com/office/drawing/2014/main" xmlns="" id="{8CE59C4D-A320-724C-B0D6-8D9086D824B8}"/>
              </a:ext>
            </a:extLst>
          </p:cNvPr>
          <p:cNvSpPr txBox="1">
            <a:spLocks/>
          </p:cNvSpPr>
          <p:nvPr/>
        </p:nvSpPr>
        <p:spPr>
          <a:xfrm>
            <a:off x="6901097" y="2029205"/>
            <a:ext cx="5016209" cy="4435176"/>
          </a:xfrm>
          <a:prstGeom prst="rect">
            <a:avLst/>
          </a:prstGeom>
          <a:noFill/>
          <a:ln>
            <a:noFill/>
          </a:ln>
        </p:spPr>
        <p:txBody>
          <a:bodyPr vert="horz" lIns="91440" tIns="45720" rIns="91440" bIns="45720" rtlCol="0" anchor="ctr">
            <a:prstTxWarp prst="textFadeLeft">
              <a:avLst>
                <a:gd name="adj" fmla="val 3478"/>
              </a:avLst>
            </a:prstTxWarp>
            <a:noAutofit/>
          </a:bodyPr>
          <a:lstStyle>
            <a:lvl1pPr algn="l" defTabSz="914400" rtl="0" eaLnBrk="1" latinLnBrk="0" hangingPunct="1">
              <a:lnSpc>
                <a:spcPct val="90000"/>
              </a:lnSpc>
              <a:spcBef>
                <a:spcPct val="0"/>
              </a:spcBef>
              <a:buNone/>
              <a:defRPr sz="4400" i="1" kern="1200">
                <a:solidFill>
                  <a:srgbClr val="F5E01D"/>
                </a:solidFill>
                <a:latin typeface="Goudy Old Style" panose="02020502050305020303" pitchFamily="18" charset="77"/>
                <a:ea typeface="+mj-ea"/>
                <a:cs typeface="+mj-cs"/>
              </a:defRPr>
            </a:lvl1pPr>
          </a:lstStyle>
          <a:p>
            <a:pPr algn="ctr">
              <a:lnSpc>
                <a:spcPct val="150000"/>
              </a:lnSpc>
            </a:pPr>
            <a:r>
              <a:rPr lang="en-US" sz="3600" b="1" i="0" dirty="0">
                <a:solidFill>
                  <a:schemeClr val="bg1"/>
                </a:solidFill>
                <a:latin typeface="Courier New" panose="02070309020205020404" pitchFamily="49" charset="0"/>
                <a:cs typeface="Courier New" panose="02070309020205020404" pitchFamily="49" charset="0"/>
              </a:rPr>
              <a:t>TRUE PROSPERITY IS TO BE GRATEFUL FOR WHAT YOU HAVE</a:t>
            </a:r>
          </a:p>
          <a:p>
            <a:pPr algn="ctr">
              <a:lnSpc>
                <a:spcPct val="150000"/>
              </a:lnSpc>
            </a:pPr>
            <a:endParaRPr lang="en-US" sz="3600" b="1" i="0" dirty="0">
              <a:solidFill>
                <a:schemeClr val="bg1"/>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7335075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23F9C1-8A21-7043-AAD8-50E7DA6157F0}"/>
              </a:ext>
            </a:extLst>
          </p:cNvPr>
          <p:cNvSpPr>
            <a:spLocks noGrp="1"/>
          </p:cNvSpPr>
          <p:nvPr>
            <p:ph type="title"/>
          </p:nvPr>
        </p:nvSpPr>
        <p:spPr>
          <a:xfrm>
            <a:off x="252984" y="145669"/>
            <a:ext cx="6885176" cy="1325563"/>
          </a:xfrm>
        </p:spPr>
        <p:txBody>
          <a:bodyPr>
            <a:normAutofit/>
          </a:bodyPr>
          <a:lstStyle/>
          <a:p>
            <a:r>
              <a:rPr lang="en-US" sz="4000" dirty="0"/>
              <a:t>Gratitude Reduces Feelings Of Envy</a:t>
            </a:r>
          </a:p>
        </p:txBody>
      </p:sp>
      <p:sp>
        <p:nvSpPr>
          <p:cNvPr id="3" name="Content Placeholder 2">
            <a:extLst>
              <a:ext uri="{FF2B5EF4-FFF2-40B4-BE49-F238E27FC236}">
                <a16:creationId xmlns:a16="http://schemas.microsoft.com/office/drawing/2014/main" xmlns="" id="{CA3FCCFE-CB8F-1547-AF7F-6F4E97BC49D1}"/>
              </a:ext>
            </a:extLst>
          </p:cNvPr>
          <p:cNvSpPr>
            <a:spLocks noGrp="1"/>
          </p:cNvSpPr>
          <p:nvPr>
            <p:ph idx="1"/>
          </p:nvPr>
        </p:nvSpPr>
        <p:spPr>
          <a:xfrm>
            <a:off x="252984" y="1324947"/>
            <a:ext cx="6586728" cy="5432098"/>
          </a:xfrm>
        </p:spPr>
        <p:txBody>
          <a:bodyPr>
            <a:normAutofit/>
          </a:bodyPr>
          <a:lstStyle/>
          <a:p>
            <a:r>
              <a:rPr lang="en-US" sz="4000" dirty="0">
                <a:solidFill>
                  <a:schemeClr val="tx1"/>
                </a:solidFill>
              </a:rPr>
              <a:t>The Bible speaks of love as charity and says, “charity </a:t>
            </a:r>
            <a:r>
              <a:rPr lang="en-US" sz="4000" dirty="0" err="1">
                <a:solidFill>
                  <a:schemeClr val="tx1"/>
                </a:solidFill>
              </a:rPr>
              <a:t>envieth</a:t>
            </a:r>
            <a:r>
              <a:rPr lang="en-US" sz="4000" dirty="0">
                <a:solidFill>
                  <a:schemeClr val="tx1"/>
                </a:solidFill>
              </a:rPr>
              <a:t> not;” 1 Corinthians 13:4. </a:t>
            </a:r>
          </a:p>
          <a:p>
            <a:r>
              <a:rPr lang="en-US" sz="4000" dirty="0">
                <a:solidFill>
                  <a:schemeClr val="tx1"/>
                </a:solidFill>
              </a:rPr>
              <a:t>Showing gratitude to others must then be an expression of love. </a:t>
            </a:r>
          </a:p>
          <a:p>
            <a:r>
              <a:rPr lang="en-US" sz="4000" dirty="0">
                <a:solidFill>
                  <a:schemeClr val="tx1"/>
                </a:solidFill>
              </a:rPr>
              <a:t>One way of loving your </a:t>
            </a:r>
            <a:r>
              <a:rPr lang="en-US" sz="4000" dirty="0" err="1">
                <a:solidFill>
                  <a:schemeClr val="tx1"/>
                </a:solidFill>
              </a:rPr>
              <a:t>neighbour</a:t>
            </a:r>
            <a:r>
              <a:rPr lang="en-US" sz="4000" dirty="0">
                <a:solidFill>
                  <a:schemeClr val="tx1"/>
                </a:solidFill>
              </a:rPr>
              <a:t> would be to show, or express to him, something about him for which you are grateful.</a:t>
            </a:r>
          </a:p>
        </p:txBody>
      </p:sp>
      <p:pic>
        <p:nvPicPr>
          <p:cNvPr id="7" name="Picture 6">
            <a:extLst>
              <a:ext uri="{FF2B5EF4-FFF2-40B4-BE49-F238E27FC236}">
                <a16:creationId xmlns:a16="http://schemas.microsoft.com/office/drawing/2014/main" xmlns="" id="{4EF402AD-03F9-A34D-B6F4-9A6ACD46DAE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9674">
            <a:off x="7138160" y="808450"/>
            <a:ext cx="4576359" cy="51793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7855247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23F9C1-8A21-7043-AAD8-50E7DA6157F0}"/>
              </a:ext>
            </a:extLst>
          </p:cNvPr>
          <p:cNvSpPr>
            <a:spLocks noGrp="1"/>
          </p:cNvSpPr>
          <p:nvPr>
            <p:ph type="title"/>
          </p:nvPr>
        </p:nvSpPr>
        <p:spPr>
          <a:xfrm>
            <a:off x="252984" y="145669"/>
            <a:ext cx="6885176" cy="1325563"/>
          </a:xfrm>
        </p:spPr>
        <p:txBody>
          <a:bodyPr>
            <a:normAutofit/>
          </a:bodyPr>
          <a:lstStyle/>
          <a:p>
            <a:r>
              <a:rPr lang="en-US" sz="4000" dirty="0"/>
              <a:t>Gratitude Reduces Feelings Of Envy</a:t>
            </a:r>
          </a:p>
        </p:txBody>
      </p:sp>
      <p:sp>
        <p:nvSpPr>
          <p:cNvPr id="3" name="Content Placeholder 2">
            <a:extLst>
              <a:ext uri="{FF2B5EF4-FFF2-40B4-BE49-F238E27FC236}">
                <a16:creationId xmlns:a16="http://schemas.microsoft.com/office/drawing/2014/main" xmlns="" id="{CA3FCCFE-CB8F-1547-AF7F-6F4E97BC49D1}"/>
              </a:ext>
            </a:extLst>
          </p:cNvPr>
          <p:cNvSpPr>
            <a:spLocks noGrp="1"/>
          </p:cNvSpPr>
          <p:nvPr>
            <p:ph idx="1"/>
          </p:nvPr>
        </p:nvSpPr>
        <p:spPr>
          <a:xfrm>
            <a:off x="252984" y="1324947"/>
            <a:ext cx="6586728" cy="5432098"/>
          </a:xfrm>
        </p:spPr>
        <p:txBody>
          <a:bodyPr>
            <a:normAutofit lnSpcReduction="10000"/>
          </a:bodyPr>
          <a:lstStyle/>
          <a:p>
            <a:r>
              <a:rPr lang="en-US" sz="3200" dirty="0">
                <a:solidFill>
                  <a:schemeClr val="tx1"/>
                </a:solidFill>
              </a:rPr>
              <a:t>Envy produces feelings of </a:t>
            </a:r>
            <a:r>
              <a:rPr lang="en-AU" sz="3200" dirty="0">
                <a:solidFill>
                  <a:schemeClr val="tx1"/>
                </a:solidFill>
              </a:rPr>
              <a:t>inadequacy,  </a:t>
            </a:r>
            <a:r>
              <a:rPr lang="en-US" sz="3200" dirty="0">
                <a:solidFill>
                  <a:schemeClr val="tx1"/>
                </a:solidFill>
              </a:rPr>
              <a:t>insecurity, materialism, inferiority, distrust, and unhappiness.</a:t>
            </a:r>
          </a:p>
          <a:p>
            <a:r>
              <a:rPr lang="en-AU" sz="3200" dirty="0">
                <a:solidFill>
                  <a:schemeClr val="tx1"/>
                </a:solidFill>
              </a:rPr>
              <a:t>Just like it is impossible to feel optimistic and pessimistic at the same time, gratitude is the act of perceiving benevolence, while envy and jealousy is the act of perceiving inadequacy. Benevolence and inadequacy cannot be completely perceived at the same time.</a:t>
            </a:r>
          </a:p>
          <a:p>
            <a:r>
              <a:rPr lang="en-US" sz="3200" dirty="0">
                <a:solidFill>
                  <a:schemeClr val="tx1"/>
                </a:solidFill>
              </a:rPr>
              <a:t>“A humble mind and a grateful heart will elevate us above petty trials and real difficulties.” </a:t>
            </a:r>
            <a:r>
              <a:rPr lang="en-US" sz="1600" dirty="0">
                <a:solidFill>
                  <a:schemeClr val="tx1"/>
                </a:solidFill>
              </a:rPr>
              <a:t>4T 610.2</a:t>
            </a:r>
          </a:p>
        </p:txBody>
      </p:sp>
      <p:pic>
        <p:nvPicPr>
          <p:cNvPr id="5" name="Picture 4">
            <a:extLst>
              <a:ext uri="{FF2B5EF4-FFF2-40B4-BE49-F238E27FC236}">
                <a16:creationId xmlns:a16="http://schemas.microsoft.com/office/drawing/2014/main" xmlns="" id="{E3ED549C-4E10-4B42-80B3-51C8F86D4B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50183">
            <a:off x="7271657" y="456928"/>
            <a:ext cx="4339771" cy="620831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a:extLst>
              <a:ext uri="{FF2B5EF4-FFF2-40B4-BE49-F238E27FC236}">
                <a16:creationId xmlns:a16="http://schemas.microsoft.com/office/drawing/2014/main" xmlns="" id="{721583DA-46FB-A042-91D4-BEE55BE64533}"/>
              </a:ext>
            </a:extLst>
          </p:cNvPr>
          <p:cNvSpPr txBox="1"/>
          <p:nvPr/>
        </p:nvSpPr>
        <p:spPr>
          <a:xfrm>
            <a:off x="4419498" y="6387713"/>
            <a:ext cx="2420214" cy="369332"/>
          </a:xfrm>
          <a:prstGeom prst="rect">
            <a:avLst/>
          </a:prstGeom>
          <a:noFill/>
        </p:spPr>
        <p:txBody>
          <a:bodyPr wrap="none" rtlCol="0">
            <a:spAutoFit/>
          </a:bodyPr>
          <a:lstStyle/>
          <a:p>
            <a:r>
              <a:rPr lang="en-AU" dirty="0"/>
              <a:t>Front Psychiatry. 9:139. </a:t>
            </a:r>
            <a:endParaRPr lang="en-US" dirty="0"/>
          </a:p>
        </p:txBody>
      </p:sp>
    </p:spTree>
    <p:extLst>
      <p:ext uri="{BB962C8B-B14F-4D97-AF65-F5344CB8AC3E}">
        <p14:creationId xmlns:p14="http://schemas.microsoft.com/office/powerpoint/2010/main" val="14830925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347309-779C-4542-92D8-257183DE56F5}"/>
              </a:ext>
            </a:extLst>
          </p:cNvPr>
          <p:cNvSpPr>
            <a:spLocks noGrp="1"/>
          </p:cNvSpPr>
          <p:nvPr>
            <p:ph type="title"/>
          </p:nvPr>
        </p:nvSpPr>
        <p:spPr>
          <a:xfrm>
            <a:off x="228600" y="0"/>
            <a:ext cx="10515600" cy="1325563"/>
          </a:xfrm>
        </p:spPr>
        <p:txBody>
          <a:bodyPr/>
          <a:lstStyle/>
          <a:p>
            <a:r>
              <a:rPr lang="en-AU" b="1" dirty="0"/>
              <a:t>Gratitude Increases Spirituality</a:t>
            </a:r>
            <a:endParaRPr lang="en-US" dirty="0"/>
          </a:p>
        </p:txBody>
      </p:sp>
      <p:sp>
        <p:nvSpPr>
          <p:cNvPr id="3" name="Content Placeholder 2">
            <a:extLst>
              <a:ext uri="{FF2B5EF4-FFF2-40B4-BE49-F238E27FC236}">
                <a16:creationId xmlns:a16="http://schemas.microsoft.com/office/drawing/2014/main" xmlns="" id="{624E70DA-06DA-9940-8DAD-0608C2FF81CF}"/>
              </a:ext>
            </a:extLst>
          </p:cNvPr>
          <p:cNvSpPr>
            <a:spLocks noGrp="1"/>
          </p:cNvSpPr>
          <p:nvPr>
            <p:ph idx="1"/>
          </p:nvPr>
        </p:nvSpPr>
        <p:spPr>
          <a:xfrm>
            <a:off x="228600" y="1343892"/>
            <a:ext cx="6172200" cy="5097852"/>
          </a:xfrm>
        </p:spPr>
        <p:txBody>
          <a:bodyPr>
            <a:noAutofit/>
          </a:bodyPr>
          <a:lstStyle/>
          <a:p>
            <a:pPr marL="0" indent="0">
              <a:buNone/>
            </a:pPr>
            <a:r>
              <a:rPr lang="en-US" sz="4400" dirty="0">
                <a:solidFill>
                  <a:schemeClr val="tx1"/>
                </a:solidFill>
              </a:rPr>
              <a:t>Gratitude awakens our spiritual nature, helping us feel closer to God.</a:t>
            </a:r>
          </a:p>
          <a:p>
            <a:pPr marL="0" indent="0">
              <a:buNone/>
            </a:pPr>
            <a:r>
              <a:rPr lang="en-US" sz="4400" dirty="0">
                <a:solidFill>
                  <a:schemeClr val="tx1"/>
                </a:solidFill>
              </a:rPr>
              <a:t>“O give thanks unto the LORD; for he is good: for his mercy </a:t>
            </a:r>
            <a:r>
              <a:rPr lang="en-US" sz="4400" dirty="0" err="1">
                <a:solidFill>
                  <a:schemeClr val="tx1"/>
                </a:solidFill>
              </a:rPr>
              <a:t>endureth</a:t>
            </a:r>
            <a:r>
              <a:rPr lang="en-US" sz="4400" dirty="0">
                <a:solidFill>
                  <a:schemeClr val="tx1"/>
                </a:solidFill>
              </a:rPr>
              <a:t> for ever.”  Psalms 118:29.</a:t>
            </a:r>
          </a:p>
          <a:p>
            <a:pPr marL="0" indent="0">
              <a:buNone/>
            </a:pPr>
            <a:endParaRPr lang="en-US" sz="4400" dirty="0">
              <a:solidFill>
                <a:schemeClr val="tx1"/>
              </a:solidFill>
            </a:endParaRPr>
          </a:p>
          <a:p>
            <a:pPr marL="0" indent="0">
              <a:buNone/>
            </a:pPr>
            <a:endParaRPr lang="en-US" sz="4400" dirty="0">
              <a:solidFill>
                <a:schemeClr val="tx1"/>
              </a:solidFill>
            </a:endParaRPr>
          </a:p>
        </p:txBody>
      </p:sp>
      <p:pic>
        <p:nvPicPr>
          <p:cNvPr id="5" name="Picture 4">
            <a:extLst>
              <a:ext uri="{FF2B5EF4-FFF2-40B4-BE49-F238E27FC236}">
                <a16:creationId xmlns:a16="http://schemas.microsoft.com/office/drawing/2014/main" xmlns="" id="{2ADA9AC9-BF2A-EA43-805A-F9E4F617F3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59082">
            <a:off x="6625349" y="1830587"/>
            <a:ext cx="5245881" cy="393441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a:extLst>
              <a:ext uri="{FF2B5EF4-FFF2-40B4-BE49-F238E27FC236}">
                <a16:creationId xmlns:a16="http://schemas.microsoft.com/office/drawing/2014/main" xmlns="" id="{D2B4B3B3-7D5D-5E4F-87AC-2AC3E3859FCB}"/>
              </a:ext>
            </a:extLst>
          </p:cNvPr>
          <p:cNvSpPr txBox="1"/>
          <p:nvPr/>
        </p:nvSpPr>
        <p:spPr>
          <a:xfrm>
            <a:off x="228600" y="6072411"/>
            <a:ext cx="3821880" cy="369332"/>
          </a:xfrm>
          <a:prstGeom prst="rect">
            <a:avLst/>
          </a:prstGeom>
          <a:noFill/>
        </p:spPr>
        <p:txBody>
          <a:bodyPr wrap="none" rtlCol="0">
            <a:spAutoFit/>
          </a:bodyPr>
          <a:lstStyle/>
          <a:p>
            <a:r>
              <a:rPr lang="en-AU" dirty="0" err="1"/>
              <a:t>Psychiatr</a:t>
            </a:r>
            <a:r>
              <a:rPr lang="en-AU" dirty="0"/>
              <a:t> </a:t>
            </a:r>
            <a:r>
              <a:rPr lang="en-AU" dirty="0" err="1"/>
              <a:t>Danub</a:t>
            </a:r>
            <a:r>
              <a:rPr lang="en-AU" dirty="0"/>
              <a:t>. 33(</a:t>
            </a:r>
            <a:r>
              <a:rPr lang="en-AU" dirty="0" err="1"/>
              <a:t>Suppl</a:t>
            </a:r>
            <a:r>
              <a:rPr lang="en-AU" dirty="0"/>
              <a:t> 4):827-832. </a:t>
            </a:r>
            <a:endParaRPr lang="en-US" dirty="0"/>
          </a:p>
        </p:txBody>
      </p:sp>
    </p:spTree>
    <p:extLst>
      <p:ext uri="{BB962C8B-B14F-4D97-AF65-F5344CB8AC3E}">
        <p14:creationId xmlns:p14="http://schemas.microsoft.com/office/powerpoint/2010/main" val="31058482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32385DF-8F57-444C-99E2-952DA03E62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05275"/>
            <a:ext cx="13641355" cy="9104122"/>
          </a:xfrm>
          <a:prstGeom prst="rect">
            <a:avLst/>
          </a:prstGeom>
        </p:spPr>
      </p:pic>
      <p:sp>
        <p:nvSpPr>
          <p:cNvPr id="30722" name="Rectangle 1">
            <a:extLst>
              <a:ext uri="{FF2B5EF4-FFF2-40B4-BE49-F238E27FC236}">
                <a16:creationId xmlns:a16="http://schemas.microsoft.com/office/drawing/2014/main" xmlns="" id="{89732212-611F-7A42-BFBF-5E23935D6CAA}"/>
              </a:ext>
            </a:extLst>
          </p:cNvPr>
          <p:cNvSpPr>
            <a:spLocks noGrp="1" noChangeArrowheads="1"/>
          </p:cNvSpPr>
          <p:nvPr>
            <p:ph type="title"/>
          </p:nvPr>
        </p:nvSpPr>
        <p:spPr>
          <a:xfrm>
            <a:off x="-971744" y="111966"/>
            <a:ext cx="7940675" cy="1292225"/>
          </a:xfrm>
        </p:spPr>
        <p:txBody>
          <a:bodyPr/>
          <a:lstStyle/>
          <a:p>
            <a:pPr algn="ctr" defTabSz="685800"/>
            <a:r>
              <a:rPr lang="en-US" altLang="en-US" sz="5400" dirty="0"/>
              <a:t>Inconceivable Blessing</a:t>
            </a:r>
            <a:endParaRPr lang="en-US" altLang="en-US" dirty="0"/>
          </a:p>
        </p:txBody>
      </p:sp>
      <p:sp>
        <p:nvSpPr>
          <p:cNvPr id="30723" name="AutoShape 2">
            <a:extLst>
              <a:ext uri="{FF2B5EF4-FFF2-40B4-BE49-F238E27FC236}">
                <a16:creationId xmlns:a16="http://schemas.microsoft.com/office/drawing/2014/main" xmlns="" id="{AC2D850F-5F27-A64B-965B-867C791BD3E1}"/>
              </a:ext>
            </a:extLst>
          </p:cNvPr>
          <p:cNvSpPr>
            <a:spLocks/>
          </p:cNvSpPr>
          <p:nvPr/>
        </p:nvSpPr>
        <p:spPr bwMode="auto">
          <a:xfrm>
            <a:off x="248816" y="1393307"/>
            <a:ext cx="3856653" cy="4082173"/>
          </a:xfrm>
          <a:custGeom>
            <a:avLst/>
            <a:gdLst>
              <a:gd name="T0" fmla="*/ 3962400 w 21600"/>
              <a:gd name="T1" fmla="*/ 1926432 h 21600"/>
              <a:gd name="T2" fmla="*/ 3962400 w 21600"/>
              <a:gd name="T3" fmla="*/ 1926432 h 21600"/>
              <a:gd name="T4" fmla="*/ 3962400 w 21600"/>
              <a:gd name="T5" fmla="*/ 1926432 h 21600"/>
              <a:gd name="T6" fmla="*/ 3962400 w 21600"/>
              <a:gd name="T7" fmla="*/ 192643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lvl1pPr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1pPr>
            <a:lvl2pPr marL="742950" indent="-28575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2pPr>
            <a:lvl3pPr marL="1143000" indent="-22860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3pPr>
            <a:lvl4pPr marL="1600200" indent="-22860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4pPr>
            <a:lvl5pPr marL="2057400" indent="-22860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5pPr>
            <a:lvl6pPr marL="25146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6pPr>
            <a:lvl7pPr marL="29718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7pPr>
            <a:lvl8pPr marL="34290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8pPr>
            <a:lvl9pPr marL="38862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9pPr>
          </a:lstStyle>
          <a:p>
            <a:pPr eaLnBrk="1"/>
            <a:r>
              <a:rPr lang="en-US" altLang="en-US" sz="2800" dirty="0">
                <a:solidFill>
                  <a:schemeClr val="tx1"/>
                </a:solidFill>
                <a:latin typeface="Trebuchet MS Bold" panose="020B0603020202020204" pitchFamily="34" charset="0"/>
                <a:ea typeface="Trebuchet MS Bold" panose="020B0603020202020204" pitchFamily="34" charset="0"/>
                <a:cs typeface="Trebuchet MS Bold" panose="020B0603020202020204" pitchFamily="34" charset="0"/>
                <a:sym typeface="Trebuchet MS Bold" panose="020B0603020202020204" pitchFamily="34" charset="0"/>
              </a:rPr>
              <a:t>“No tongue can express, no finite mind can conceive, the blessing that results from </a:t>
            </a:r>
            <a:r>
              <a:rPr lang="en-US" altLang="en-US" sz="2800" u="sng" dirty="0">
                <a:solidFill>
                  <a:schemeClr val="tx1"/>
                </a:solidFill>
                <a:latin typeface="Trebuchet MS Bold" panose="020B0603020202020204" pitchFamily="34" charset="0"/>
                <a:ea typeface="Trebuchet MS Bold" panose="020B0603020202020204" pitchFamily="34" charset="0"/>
                <a:cs typeface="Trebuchet MS Bold" panose="020B0603020202020204" pitchFamily="34" charset="0"/>
                <a:sym typeface="Trebuchet MS Bold" panose="020B0603020202020204" pitchFamily="34" charset="0"/>
              </a:rPr>
              <a:t>appreciating the goodness and love of God</a:t>
            </a:r>
            <a:r>
              <a:rPr lang="en-US" altLang="en-US" sz="2800" dirty="0">
                <a:solidFill>
                  <a:schemeClr val="tx1"/>
                </a:solidFill>
                <a:latin typeface="Trebuchet MS Bold" panose="020B0603020202020204" pitchFamily="34" charset="0"/>
                <a:ea typeface="Trebuchet MS Bold" panose="020B0603020202020204" pitchFamily="34" charset="0"/>
                <a:cs typeface="Trebuchet MS Bold" panose="020B0603020202020204" pitchFamily="34" charset="0"/>
                <a:sym typeface="Trebuchet MS Bold" panose="020B0603020202020204" pitchFamily="34" charset="0"/>
              </a:rPr>
              <a:t>.” </a:t>
            </a:r>
            <a:r>
              <a:rPr lang="en-US" altLang="en-US" sz="1600" dirty="0">
                <a:solidFill>
                  <a:schemeClr val="tx1"/>
                </a:solidFill>
                <a:latin typeface="Trebuchet MS Bold" panose="020B0603020202020204" pitchFamily="34" charset="0"/>
                <a:ea typeface="Trebuchet MS Bold" panose="020B0603020202020204" pitchFamily="34" charset="0"/>
                <a:cs typeface="Trebuchet MS Bold" panose="020B0603020202020204" pitchFamily="34" charset="0"/>
                <a:sym typeface="Trebuchet MS Bold" panose="020B0603020202020204" pitchFamily="34" charset="0"/>
              </a:rPr>
              <a:t>{MH 251.4}</a:t>
            </a:r>
            <a:r>
              <a:rPr lang="en-US" altLang="en-US" sz="1600" dirty="0">
                <a:solidFill>
                  <a:schemeClr val="tx1"/>
                </a:solidFill>
              </a:rPr>
              <a:t> </a:t>
            </a:r>
          </a:p>
        </p:txBody>
      </p:sp>
    </p:spTree>
    <p:extLst>
      <p:ext uri="{BB962C8B-B14F-4D97-AF65-F5344CB8AC3E}">
        <p14:creationId xmlns:p14="http://schemas.microsoft.com/office/powerpoint/2010/main" val="1817149813"/>
      </p:ext>
    </p:extLst>
  </p:cSld>
  <p:clrMapOvr>
    <a:masterClrMapping/>
  </p:clrMapOvr>
  <p:transition xmlns:p14="http://schemas.microsoft.com/office/powerpoint/2010/mai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E53D28E-F80E-C943-A669-A9EA3682A9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6343"/>
            <a:ext cx="12192000" cy="9144000"/>
          </a:xfrm>
          <a:prstGeom prst="rect">
            <a:avLst/>
          </a:prstGeom>
        </p:spPr>
      </p:pic>
      <p:sp>
        <p:nvSpPr>
          <p:cNvPr id="2" name="Title 1">
            <a:extLst>
              <a:ext uri="{FF2B5EF4-FFF2-40B4-BE49-F238E27FC236}">
                <a16:creationId xmlns:a16="http://schemas.microsoft.com/office/drawing/2014/main" xmlns="" id="{4E77859D-E072-1948-8A71-DEA139B98BBA}"/>
              </a:ext>
            </a:extLst>
          </p:cNvPr>
          <p:cNvSpPr>
            <a:spLocks noGrp="1"/>
          </p:cNvSpPr>
          <p:nvPr>
            <p:ph type="title"/>
          </p:nvPr>
        </p:nvSpPr>
        <p:spPr>
          <a:xfrm>
            <a:off x="0" y="1815933"/>
            <a:ext cx="5991367" cy="1393799"/>
          </a:xfrm>
        </p:spPr>
        <p:txBody>
          <a:bodyPr>
            <a:normAutofit fontScale="90000"/>
          </a:bodyPr>
          <a:lstStyle/>
          <a:p>
            <a:pPr algn="ctr"/>
            <a:r>
              <a:rPr lang="en-US" sz="3600" dirty="0">
                <a:latin typeface="+mn-lt"/>
              </a:rPr>
              <a:t>Christianity is all about </a:t>
            </a:r>
            <a:r>
              <a:rPr lang="en-US" sz="6000" b="1" dirty="0">
                <a:latin typeface="+mn-lt"/>
              </a:rPr>
              <a:t>Gratitude</a:t>
            </a:r>
            <a:endParaRPr lang="en-US" b="1" dirty="0">
              <a:latin typeface="+mn-lt"/>
            </a:endParaRPr>
          </a:p>
        </p:txBody>
      </p:sp>
      <p:sp>
        <p:nvSpPr>
          <p:cNvPr id="3" name="Content Placeholder 2">
            <a:extLst>
              <a:ext uri="{FF2B5EF4-FFF2-40B4-BE49-F238E27FC236}">
                <a16:creationId xmlns:a16="http://schemas.microsoft.com/office/drawing/2014/main" xmlns="" id="{89332667-3DBD-8F42-BF58-6C0F460CB379}"/>
              </a:ext>
            </a:extLst>
          </p:cNvPr>
          <p:cNvSpPr>
            <a:spLocks noGrp="1"/>
          </p:cNvSpPr>
          <p:nvPr>
            <p:ph idx="1"/>
          </p:nvPr>
        </p:nvSpPr>
        <p:spPr>
          <a:xfrm>
            <a:off x="5803641" y="0"/>
            <a:ext cx="6076599" cy="3209732"/>
          </a:xfrm>
        </p:spPr>
        <p:txBody>
          <a:bodyPr>
            <a:normAutofit lnSpcReduction="10000"/>
          </a:bodyPr>
          <a:lstStyle/>
          <a:p>
            <a:pPr marL="0" indent="0">
              <a:buNone/>
            </a:pPr>
            <a:r>
              <a:rPr lang="en-US" b="1" dirty="0">
                <a:solidFill>
                  <a:srgbClr val="FFFF00"/>
                </a:solidFill>
              </a:rPr>
              <a:t>“In this was manifested the love of God toward us, because that God sent his only begotten Son into the world, that we might live through him. Herein is love, not that we loved God, but that he loved us, and sent his Son to be the propitiation for our sins. Beloved, if God so loved us, we ought also to love one another."1 John 4:9-11.</a:t>
            </a:r>
          </a:p>
          <a:p>
            <a:endParaRPr lang="en-US" dirty="0">
              <a:solidFill>
                <a:srgbClr val="FFFFFF"/>
              </a:solidFill>
            </a:endParaRPr>
          </a:p>
        </p:txBody>
      </p:sp>
    </p:spTree>
    <p:extLst>
      <p:ext uri="{BB962C8B-B14F-4D97-AF65-F5344CB8AC3E}">
        <p14:creationId xmlns:p14="http://schemas.microsoft.com/office/powerpoint/2010/main" val="4673134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4E4A26AD-5447-8349-B1B0-B159FF756DA7}"/>
              </a:ext>
            </a:extLst>
          </p:cNvPr>
          <p:cNvPicPr>
            <a:picLocks noChangeAspect="1"/>
          </p:cNvPicPr>
          <p:nvPr/>
        </p:nvPicPr>
        <p:blipFill>
          <a:blip r:embed="rId3"/>
          <a:stretch>
            <a:fillRect/>
          </a:stretch>
        </p:blipFill>
        <p:spPr>
          <a:xfrm>
            <a:off x="0" y="-1530927"/>
            <a:ext cx="12192000" cy="9144000"/>
          </a:xfrm>
          <a:prstGeom prst="rect">
            <a:avLst/>
          </a:prstGeom>
        </p:spPr>
      </p:pic>
      <p:sp>
        <p:nvSpPr>
          <p:cNvPr id="5" name="Title 4">
            <a:extLst>
              <a:ext uri="{FF2B5EF4-FFF2-40B4-BE49-F238E27FC236}">
                <a16:creationId xmlns:a16="http://schemas.microsoft.com/office/drawing/2014/main" xmlns="" id="{0F2B9A48-39E0-9648-90F5-4EBD01F6EF20}"/>
              </a:ext>
            </a:extLst>
          </p:cNvPr>
          <p:cNvSpPr>
            <a:spLocks noGrp="1"/>
          </p:cNvSpPr>
          <p:nvPr>
            <p:ph type="title"/>
          </p:nvPr>
        </p:nvSpPr>
        <p:spPr>
          <a:xfrm>
            <a:off x="228603" y="-193948"/>
            <a:ext cx="10515600" cy="1325563"/>
          </a:xfrm>
        </p:spPr>
        <p:txBody>
          <a:bodyPr/>
          <a:lstStyle/>
          <a:p>
            <a:r>
              <a:rPr lang="en-US" b="1" i="0" dirty="0"/>
              <a:t>Robe of Righteousness</a:t>
            </a:r>
          </a:p>
        </p:txBody>
      </p:sp>
      <p:sp>
        <p:nvSpPr>
          <p:cNvPr id="6" name="Content Placeholder 5">
            <a:extLst>
              <a:ext uri="{FF2B5EF4-FFF2-40B4-BE49-F238E27FC236}">
                <a16:creationId xmlns:a16="http://schemas.microsoft.com/office/drawing/2014/main" xmlns="" id="{CFF418E6-B269-EF4A-90B5-7A42571EFB8B}"/>
              </a:ext>
            </a:extLst>
          </p:cNvPr>
          <p:cNvSpPr>
            <a:spLocks noGrp="1"/>
          </p:cNvSpPr>
          <p:nvPr>
            <p:ph idx="1"/>
          </p:nvPr>
        </p:nvSpPr>
        <p:spPr>
          <a:xfrm>
            <a:off x="242457" y="914404"/>
            <a:ext cx="5216234" cy="6054436"/>
          </a:xfrm>
        </p:spPr>
        <p:txBody>
          <a:bodyPr>
            <a:noAutofit/>
          </a:bodyPr>
          <a:lstStyle/>
          <a:p>
            <a:pPr marL="0" indent="0">
              <a:lnSpc>
                <a:spcPct val="80000"/>
              </a:lnSpc>
              <a:buNone/>
            </a:pPr>
            <a:r>
              <a:rPr lang="en-US" sz="3200" i="0" dirty="0">
                <a:solidFill>
                  <a:schemeClr val="tx1"/>
                </a:solidFill>
                <a:latin typeface="+mn-lt"/>
              </a:rPr>
              <a:t>“I will greatly rejoice in the LORD, my soul shall be joyful in my God; for he hath clothed me with the garments of salvation, he hath covered me with the </a:t>
            </a:r>
            <a:r>
              <a:rPr lang="en-US" sz="3200" b="1" i="0" u="sng" dirty="0">
                <a:solidFill>
                  <a:srgbClr val="FFFF00"/>
                </a:solidFill>
                <a:latin typeface="+mn-lt"/>
              </a:rPr>
              <a:t>robe of righteousness</a:t>
            </a:r>
            <a:r>
              <a:rPr lang="en-US" sz="3200" i="0" dirty="0">
                <a:solidFill>
                  <a:schemeClr val="tx1"/>
                </a:solidFill>
                <a:latin typeface="+mn-lt"/>
              </a:rPr>
              <a:t>,” Isaiah 61:10. </a:t>
            </a:r>
          </a:p>
          <a:p>
            <a:pPr marL="0" indent="0">
              <a:lnSpc>
                <a:spcPct val="80000"/>
              </a:lnSpc>
              <a:buNone/>
            </a:pPr>
            <a:r>
              <a:rPr lang="en-US" sz="3200" i="0" dirty="0">
                <a:solidFill>
                  <a:schemeClr val="tx1"/>
                </a:solidFill>
                <a:latin typeface="+mn-lt"/>
              </a:rPr>
              <a:t>“To appoint unto them that mourn in Zion, to give unto them beauty for ashes, the oil of joy for mourning, the </a:t>
            </a:r>
            <a:r>
              <a:rPr lang="en-US" sz="3200" b="1" i="0" u="sng" dirty="0">
                <a:solidFill>
                  <a:srgbClr val="FFFF00"/>
                </a:solidFill>
                <a:latin typeface="+mn-lt"/>
              </a:rPr>
              <a:t>garment of praise</a:t>
            </a:r>
            <a:r>
              <a:rPr lang="en-US" sz="3200" b="1" i="0" dirty="0">
                <a:solidFill>
                  <a:srgbClr val="FFFF00"/>
                </a:solidFill>
                <a:latin typeface="+mn-lt"/>
              </a:rPr>
              <a:t> </a:t>
            </a:r>
            <a:r>
              <a:rPr lang="en-US" sz="3200" i="0" dirty="0">
                <a:solidFill>
                  <a:schemeClr val="tx1"/>
                </a:solidFill>
                <a:latin typeface="+mn-lt"/>
              </a:rPr>
              <a:t>for the spirit of heaviness;” Isaiah 61:3. </a:t>
            </a:r>
          </a:p>
          <a:p>
            <a:pPr marL="0" indent="0">
              <a:lnSpc>
                <a:spcPct val="80000"/>
              </a:lnSpc>
              <a:buNone/>
            </a:pPr>
            <a:endParaRPr lang="en-US" sz="3200" i="0" dirty="0">
              <a:solidFill>
                <a:schemeClr val="tx1"/>
              </a:solidFill>
              <a:latin typeface="+mn-lt"/>
            </a:endParaRPr>
          </a:p>
          <a:p>
            <a:pPr marL="0" indent="0">
              <a:lnSpc>
                <a:spcPct val="80000"/>
              </a:lnSpc>
              <a:buNone/>
            </a:pPr>
            <a:endParaRPr lang="en-US" sz="3200" i="0" dirty="0">
              <a:solidFill>
                <a:schemeClr val="tx1"/>
              </a:solidFill>
              <a:latin typeface="+mn-lt"/>
            </a:endParaRPr>
          </a:p>
        </p:txBody>
      </p:sp>
    </p:spTree>
    <p:extLst>
      <p:ext uri="{BB962C8B-B14F-4D97-AF65-F5344CB8AC3E}">
        <p14:creationId xmlns:p14="http://schemas.microsoft.com/office/powerpoint/2010/main" val="9299075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45A4868-D0C5-5D49-AF6C-A6C0D4F372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54890"/>
            <a:ext cx="12192000" cy="8128000"/>
          </a:xfrm>
          <a:prstGeom prst="rect">
            <a:avLst/>
          </a:prstGeom>
        </p:spPr>
      </p:pic>
      <p:sp>
        <p:nvSpPr>
          <p:cNvPr id="2" name="Title 1">
            <a:extLst>
              <a:ext uri="{FF2B5EF4-FFF2-40B4-BE49-F238E27FC236}">
                <a16:creationId xmlns:a16="http://schemas.microsoft.com/office/drawing/2014/main" xmlns="" id="{0546839B-7A96-2B4C-BCD7-AA31FF167391}"/>
              </a:ext>
            </a:extLst>
          </p:cNvPr>
          <p:cNvSpPr>
            <a:spLocks noGrp="1"/>
          </p:cNvSpPr>
          <p:nvPr>
            <p:ph type="title"/>
          </p:nvPr>
        </p:nvSpPr>
        <p:spPr>
          <a:xfrm>
            <a:off x="2251364" y="-1"/>
            <a:ext cx="10515600" cy="591539"/>
          </a:xfrm>
          <a:solidFill>
            <a:schemeClr val="bg1">
              <a:alpha val="54000"/>
            </a:schemeClr>
          </a:solidFill>
        </p:spPr>
        <p:txBody>
          <a:bodyPr>
            <a:normAutofit fontScale="90000"/>
          </a:bodyPr>
          <a:lstStyle/>
          <a:p>
            <a:r>
              <a:rPr lang="en-US" sz="4000" dirty="0">
                <a:solidFill>
                  <a:schemeClr val="tx1"/>
                </a:solidFill>
              </a:rPr>
              <a:t>Gratitude Stimulates &amp; Increases Frontal Lobe Activity</a:t>
            </a:r>
          </a:p>
        </p:txBody>
      </p:sp>
      <p:sp>
        <p:nvSpPr>
          <p:cNvPr id="3" name="Content Placeholder 2">
            <a:extLst>
              <a:ext uri="{FF2B5EF4-FFF2-40B4-BE49-F238E27FC236}">
                <a16:creationId xmlns:a16="http://schemas.microsoft.com/office/drawing/2014/main" xmlns="" id="{29F68AD6-DBE7-4B40-9766-F38197FA11F9}"/>
              </a:ext>
            </a:extLst>
          </p:cNvPr>
          <p:cNvSpPr>
            <a:spLocks noGrp="1"/>
          </p:cNvSpPr>
          <p:nvPr>
            <p:ph idx="1"/>
          </p:nvPr>
        </p:nvSpPr>
        <p:spPr>
          <a:xfrm>
            <a:off x="2251364" y="591538"/>
            <a:ext cx="10515600" cy="975590"/>
          </a:xfrm>
          <a:solidFill>
            <a:schemeClr val="bg1">
              <a:alpha val="54000"/>
            </a:schemeClr>
          </a:solidFill>
        </p:spPr>
        <p:txBody>
          <a:bodyPr/>
          <a:lstStyle/>
          <a:p>
            <a:r>
              <a:rPr lang="en-US" dirty="0">
                <a:solidFill>
                  <a:schemeClr val="tx1"/>
                </a:solidFill>
              </a:rPr>
              <a:t>For example, gift exchange enhances cognitive function particularly of the frontal lobes. </a:t>
            </a:r>
          </a:p>
        </p:txBody>
      </p:sp>
      <p:sp>
        <p:nvSpPr>
          <p:cNvPr id="6" name="TextBox 5">
            <a:extLst>
              <a:ext uri="{FF2B5EF4-FFF2-40B4-BE49-F238E27FC236}">
                <a16:creationId xmlns:a16="http://schemas.microsoft.com/office/drawing/2014/main" xmlns="" id="{9F120A19-9F1B-ED4B-8236-43BA7EB0342E}"/>
              </a:ext>
            </a:extLst>
          </p:cNvPr>
          <p:cNvSpPr txBox="1"/>
          <p:nvPr/>
        </p:nvSpPr>
        <p:spPr>
          <a:xfrm>
            <a:off x="9765372" y="1074116"/>
            <a:ext cx="2192716" cy="369332"/>
          </a:xfrm>
          <a:prstGeom prst="rect">
            <a:avLst/>
          </a:prstGeom>
          <a:noFill/>
        </p:spPr>
        <p:txBody>
          <a:bodyPr wrap="none" rtlCol="0">
            <a:spAutoFit/>
          </a:bodyPr>
          <a:lstStyle/>
          <a:p>
            <a:r>
              <a:rPr lang="en-US" dirty="0"/>
              <a:t>Front Psychol. 6:1491</a:t>
            </a:r>
          </a:p>
        </p:txBody>
      </p:sp>
    </p:spTree>
    <p:extLst>
      <p:ext uri="{BB962C8B-B14F-4D97-AF65-F5344CB8AC3E}">
        <p14:creationId xmlns:p14="http://schemas.microsoft.com/office/powerpoint/2010/main" val="1559705185"/>
      </p:ext>
    </p:extLst>
  </p:cSld>
  <p:clrMapOvr>
    <a:masterClrMapping/>
  </p:clrMapOvr>
  <p:transition xmlns:p14="http://schemas.microsoft.com/office/powerpoint/2010/mai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06B97-213F-EF43-AFDA-F551B5B6A971}"/>
              </a:ext>
            </a:extLst>
          </p:cNvPr>
          <p:cNvSpPr>
            <a:spLocks noGrp="1"/>
          </p:cNvSpPr>
          <p:nvPr>
            <p:ph type="title"/>
          </p:nvPr>
        </p:nvSpPr>
        <p:spPr>
          <a:xfrm>
            <a:off x="562427" y="365125"/>
            <a:ext cx="10515600" cy="1325563"/>
          </a:xfrm>
        </p:spPr>
        <p:txBody>
          <a:bodyPr/>
          <a:lstStyle/>
          <a:p>
            <a:r>
              <a:rPr lang="en-US" dirty="0"/>
              <a:t>Gratitude Makes You More Likely To Exercise</a:t>
            </a:r>
            <a:br>
              <a:rPr lang="en-US" dirty="0"/>
            </a:br>
            <a:endParaRPr lang="en-US" dirty="0"/>
          </a:p>
        </p:txBody>
      </p:sp>
      <p:sp>
        <p:nvSpPr>
          <p:cNvPr id="3" name="Content Placeholder 2">
            <a:extLst>
              <a:ext uri="{FF2B5EF4-FFF2-40B4-BE49-F238E27FC236}">
                <a16:creationId xmlns:a16="http://schemas.microsoft.com/office/drawing/2014/main" xmlns="" id="{39A6E02E-3F35-F343-888A-F444870203E6}"/>
              </a:ext>
            </a:extLst>
          </p:cNvPr>
          <p:cNvSpPr>
            <a:spLocks noGrp="1"/>
          </p:cNvSpPr>
          <p:nvPr>
            <p:ph idx="1"/>
          </p:nvPr>
        </p:nvSpPr>
        <p:spPr>
          <a:xfrm>
            <a:off x="562427" y="2359152"/>
            <a:ext cx="5326309" cy="4498848"/>
          </a:xfrm>
        </p:spPr>
        <p:txBody>
          <a:bodyPr>
            <a:normAutofit/>
          </a:bodyPr>
          <a:lstStyle/>
          <a:p>
            <a:pPr marL="0" indent="0">
              <a:buNone/>
            </a:pPr>
            <a:r>
              <a:rPr lang="en-US" sz="4400" dirty="0">
                <a:solidFill>
                  <a:schemeClr val="tx1"/>
                </a:solidFill>
              </a:rPr>
              <a:t>In one study, those who kept a weekly gratitude journal exercised 40 minutes more per week.</a:t>
            </a:r>
          </a:p>
          <a:p>
            <a:pPr marL="0" indent="0">
              <a:buNone/>
            </a:pPr>
            <a:endParaRPr lang="en-US" sz="4400" dirty="0">
              <a:solidFill>
                <a:schemeClr val="tx1"/>
              </a:solidFill>
            </a:endParaRPr>
          </a:p>
        </p:txBody>
      </p:sp>
      <p:pic>
        <p:nvPicPr>
          <p:cNvPr id="7" name="Picture 6">
            <a:extLst>
              <a:ext uri="{FF2B5EF4-FFF2-40B4-BE49-F238E27FC236}">
                <a16:creationId xmlns:a16="http://schemas.microsoft.com/office/drawing/2014/main" xmlns="" id="{067938DD-E0F9-404B-B9D1-CFE9C617D68D}"/>
              </a:ext>
            </a:extLst>
          </p:cNvPr>
          <p:cNvPicPr>
            <a:picLocks noChangeAspect="1"/>
          </p:cNvPicPr>
          <p:nvPr/>
        </p:nvPicPr>
        <p:blipFill>
          <a:blip r:embed="rId3"/>
          <a:stretch>
            <a:fillRect/>
          </a:stretch>
        </p:blipFill>
        <p:spPr>
          <a:xfrm rot="21448569">
            <a:off x="6365217" y="1410900"/>
            <a:ext cx="4507263" cy="456222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a:extLst>
              <a:ext uri="{FF2B5EF4-FFF2-40B4-BE49-F238E27FC236}">
                <a16:creationId xmlns:a16="http://schemas.microsoft.com/office/drawing/2014/main" xmlns="" id="{78A6C7A2-C093-9444-A7E8-CE617FD9938F}"/>
              </a:ext>
            </a:extLst>
          </p:cNvPr>
          <p:cNvSpPr txBox="1"/>
          <p:nvPr/>
        </p:nvSpPr>
        <p:spPr>
          <a:xfrm>
            <a:off x="562427" y="6488668"/>
            <a:ext cx="3275192" cy="369332"/>
          </a:xfrm>
          <a:prstGeom prst="rect">
            <a:avLst/>
          </a:prstGeom>
          <a:noFill/>
        </p:spPr>
        <p:txBody>
          <a:bodyPr wrap="none" rtlCol="0">
            <a:spAutoFit/>
          </a:bodyPr>
          <a:lstStyle/>
          <a:p>
            <a:r>
              <a:rPr lang="en-AU" dirty="0"/>
              <a:t>J </a:t>
            </a:r>
            <a:r>
              <a:rPr lang="en-AU" dirty="0" err="1"/>
              <a:t>Pers</a:t>
            </a:r>
            <a:r>
              <a:rPr lang="en-AU" dirty="0"/>
              <a:t> </a:t>
            </a:r>
            <a:r>
              <a:rPr lang="en-AU" dirty="0" err="1"/>
              <a:t>Soc</a:t>
            </a:r>
            <a:r>
              <a:rPr lang="en-AU" dirty="0"/>
              <a:t> Psychol. 84(2):377-89. </a:t>
            </a:r>
            <a:endParaRPr lang="en-US" dirty="0"/>
          </a:p>
        </p:txBody>
      </p:sp>
    </p:spTree>
    <p:extLst>
      <p:ext uri="{BB962C8B-B14F-4D97-AF65-F5344CB8AC3E}">
        <p14:creationId xmlns:p14="http://schemas.microsoft.com/office/powerpoint/2010/main" val="12674504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3F1D3F-9CB1-7043-96C9-47A0EE691309}"/>
              </a:ext>
            </a:extLst>
          </p:cNvPr>
          <p:cNvSpPr>
            <a:spLocks noGrp="1"/>
          </p:cNvSpPr>
          <p:nvPr>
            <p:ph type="title"/>
          </p:nvPr>
        </p:nvSpPr>
        <p:spPr>
          <a:xfrm>
            <a:off x="289560" y="0"/>
            <a:ext cx="10515600" cy="1325563"/>
          </a:xfrm>
        </p:spPr>
        <p:txBody>
          <a:bodyPr/>
          <a:lstStyle/>
          <a:p>
            <a:r>
              <a:rPr lang="en-US" dirty="0"/>
              <a:t>Gratitude increases your energy levels.</a:t>
            </a:r>
          </a:p>
        </p:txBody>
      </p:sp>
      <p:sp>
        <p:nvSpPr>
          <p:cNvPr id="3" name="Content Placeholder 2">
            <a:extLst>
              <a:ext uri="{FF2B5EF4-FFF2-40B4-BE49-F238E27FC236}">
                <a16:creationId xmlns:a16="http://schemas.microsoft.com/office/drawing/2014/main" xmlns="" id="{FE5CDFCE-64ED-8144-9CA0-B815D245830C}"/>
              </a:ext>
            </a:extLst>
          </p:cNvPr>
          <p:cNvSpPr>
            <a:spLocks noGrp="1"/>
          </p:cNvSpPr>
          <p:nvPr>
            <p:ph idx="1"/>
          </p:nvPr>
        </p:nvSpPr>
        <p:spPr>
          <a:xfrm>
            <a:off x="289560" y="1629017"/>
            <a:ext cx="4703354" cy="4547945"/>
          </a:xfrm>
        </p:spPr>
        <p:txBody>
          <a:bodyPr>
            <a:normAutofit/>
          </a:bodyPr>
          <a:lstStyle/>
          <a:p>
            <a:pPr marL="0" indent="0">
              <a:buNone/>
            </a:pPr>
            <a:r>
              <a:rPr lang="en-US" sz="3200" dirty="0">
                <a:solidFill>
                  <a:schemeClr val="tx1"/>
                </a:solidFill>
              </a:rPr>
              <a:t>Gratitude and vitality are strongly correlated – the grateful are much more likely to report physical and mental vigor.</a:t>
            </a:r>
          </a:p>
          <a:p>
            <a:pPr marL="0" indent="0">
              <a:buNone/>
            </a:pPr>
            <a:r>
              <a:rPr lang="en-US" sz="3200" dirty="0">
                <a:solidFill>
                  <a:schemeClr val="tx1"/>
                </a:solidFill>
              </a:rPr>
              <a:t>“Gratitude deepens as we give it expression, and the joy it brings is life to soul and body.” </a:t>
            </a:r>
            <a:r>
              <a:rPr lang="en-US" sz="1600" dirty="0">
                <a:solidFill>
                  <a:schemeClr val="tx1"/>
                </a:solidFill>
              </a:rPr>
              <a:t>{CS 80.2}</a:t>
            </a:r>
          </a:p>
          <a:p>
            <a:pPr marL="0" indent="0">
              <a:buNone/>
            </a:pPr>
            <a:endParaRPr lang="en-US" sz="3200" dirty="0">
              <a:solidFill>
                <a:schemeClr val="tx1"/>
              </a:solidFill>
            </a:endParaRPr>
          </a:p>
          <a:p>
            <a:pPr marL="0" indent="0">
              <a:buNone/>
            </a:pPr>
            <a:endParaRPr lang="en-US" sz="3200" dirty="0">
              <a:solidFill>
                <a:schemeClr val="tx1"/>
              </a:solidFill>
            </a:endParaRPr>
          </a:p>
        </p:txBody>
      </p:sp>
      <p:pic>
        <p:nvPicPr>
          <p:cNvPr id="6" name="Picture 5">
            <a:extLst>
              <a:ext uri="{FF2B5EF4-FFF2-40B4-BE49-F238E27FC236}">
                <a16:creationId xmlns:a16="http://schemas.microsoft.com/office/drawing/2014/main" xmlns="" id="{5F0DEA06-E633-C24C-8155-D9F641E95E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442383">
            <a:off x="5444671" y="1769284"/>
            <a:ext cx="6215744" cy="414382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4803033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0DEC8347-C409-B84D-A0F9-E19D9AD3AE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8106383"/>
          </a:xfrm>
          <a:prstGeom prst="rect">
            <a:avLst/>
          </a:prstGeom>
        </p:spPr>
      </p:pic>
      <p:sp>
        <p:nvSpPr>
          <p:cNvPr id="2" name="Title 1">
            <a:extLst>
              <a:ext uri="{FF2B5EF4-FFF2-40B4-BE49-F238E27FC236}">
                <a16:creationId xmlns:a16="http://schemas.microsoft.com/office/drawing/2014/main" xmlns="" id="{3A8F6AA0-8F23-D04A-A99C-C28695D05574}"/>
              </a:ext>
            </a:extLst>
          </p:cNvPr>
          <p:cNvSpPr>
            <a:spLocks noGrp="1"/>
          </p:cNvSpPr>
          <p:nvPr>
            <p:ph type="title"/>
          </p:nvPr>
        </p:nvSpPr>
        <p:spPr>
          <a:xfrm>
            <a:off x="234351" y="86265"/>
            <a:ext cx="6028426" cy="1325563"/>
          </a:xfrm>
          <a:solidFill>
            <a:schemeClr val="bg1">
              <a:alpha val="45000"/>
            </a:schemeClr>
          </a:solidFill>
        </p:spPr>
        <p:txBody>
          <a:bodyPr>
            <a:normAutofit/>
          </a:bodyPr>
          <a:lstStyle/>
          <a:p>
            <a:r>
              <a:rPr lang="en-US" sz="3600" dirty="0"/>
              <a:t>Gratitude Improves Mental Health!</a:t>
            </a:r>
          </a:p>
        </p:txBody>
      </p:sp>
      <p:sp>
        <p:nvSpPr>
          <p:cNvPr id="3" name="Content Placeholder 2">
            <a:extLst>
              <a:ext uri="{FF2B5EF4-FFF2-40B4-BE49-F238E27FC236}">
                <a16:creationId xmlns:a16="http://schemas.microsoft.com/office/drawing/2014/main" xmlns="" id="{379EA889-8CAE-2A49-9F1B-1AD2DA68D84A}"/>
              </a:ext>
            </a:extLst>
          </p:cNvPr>
          <p:cNvSpPr>
            <a:spLocks noGrp="1"/>
          </p:cNvSpPr>
          <p:nvPr>
            <p:ph idx="1"/>
          </p:nvPr>
        </p:nvSpPr>
        <p:spPr>
          <a:xfrm>
            <a:off x="234351" y="1460500"/>
            <a:ext cx="6028426" cy="1714021"/>
          </a:xfrm>
          <a:solidFill>
            <a:schemeClr val="bg1">
              <a:alpha val="45000"/>
            </a:schemeClr>
          </a:solidFill>
        </p:spPr>
        <p:txBody>
          <a:bodyPr>
            <a:normAutofit/>
          </a:bodyPr>
          <a:lstStyle/>
          <a:p>
            <a:pPr marL="0" indent="0">
              <a:buNone/>
            </a:pPr>
            <a:r>
              <a:rPr lang="en-US" sz="3600" dirty="0"/>
              <a:t>Writing letters of gratitude to others significantly improved mental health and positive emotions.</a:t>
            </a:r>
          </a:p>
        </p:txBody>
      </p:sp>
      <p:sp>
        <p:nvSpPr>
          <p:cNvPr id="6" name="TextBox 5">
            <a:extLst>
              <a:ext uri="{FF2B5EF4-FFF2-40B4-BE49-F238E27FC236}">
                <a16:creationId xmlns:a16="http://schemas.microsoft.com/office/drawing/2014/main" xmlns="" id="{73D52E07-284D-1A40-A5AE-BCE5D6F1B081}"/>
              </a:ext>
            </a:extLst>
          </p:cNvPr>
          <p:cNvSpPr txBox="1"/>
          <p:nvPr/>
        </p:nvSpPr>
        <p:spPr>
          <a:xfrm>
            <a:off x="585493" y="6331789"/>
            <a:ext cx="3266920" cy="369332"/>
          </a:xfrm>
          <a:prstGeom prst="rect">
            <a:avLst/>
          </a:prstGeom>
          <a:noFill/>
        </p:spPr>
        <p:txBody>
          <a:bodyPr wrap="none" rtlCol="0">
            <a:spAutoFit/>
          </a:bodyPr>
          <a:lstStyle/>
          <a:p>
            <a:r>
              <a:rPr lang="en-US" dirty="0" err="1"/>
              <a:t>Psychother</a:t>
            </a:r>
            <a:r>
              <a:rPr lang="en-US" dirty="0"/>
              <a:t> Res. 28(2):192-202. </a:t>
            </a:r>
          </a:p>
        </p:txBody>
      </p:sp>
    </p:spTree>
    <p:extLst>
      <p:ext uri="{BB962C8B-B14F-4D97-AF65-F5344CB8AC3E}">
        <p14:creationId xmlns:p14="http://schemas.microsoft.com/office/powerpoint/2010/main" val="3971316859"/>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9AAEC3-0570-1740-B43B-CFB88D8ACB17}"/>
              </a:ext>
            </a:extLst>
          </p:cNvPr>
          <p:cNvSpPr>
            <a:spLocks noGrp="1"/>
          </p:cNvSpPr>
          <p:nvPr>
            <p:ph type="title"/>
          </p:nvPr>
        </p:nvSpPr>
        <p:spPr/>
        <p:txBody>
          <a:bodyPr>
            <a:normAutofit fontScale="90000"/>
          </a:bodyPr>
          <a:lstStyle/>
          <a:p>
            <a:r>
              <a:rPr lang="en-US" sz="9600" dirty="0">
                <a:solidFill>
                  <a:schemeClr val="bg1"/>
                </a:solidFill>
              </a:rPr>
              <a:t>Webster’s </a:t>
            </a:r>
          </a:p>
        </p:txBody>
      </p:sp>
      <p:sp>
        <p:nvSpPr>
          <p:cNvPr id="3" name="Content Placeholder 2">
            <a:extLst>
              <a:ext uri="{FF2B5EF4-FFF2-40B4-BE49-F238E27FC236}">
                <a16:creationId xmlns:a16="http://schemas.microsoft.com/office/drawing/2014/main" xmlns="" id="{65883128-FEF0-9B48-A979-8C6E0EC78B86}"/>
              </a:ext>
            </a:extLst>
          </p:cNvPr>
          <p:cNvSpPr>
            <a:spLocks noGrp="1"/>
          </p:cNvSpPr>
          <p:nvPr>
            <p:ph idx="1"/>
          </p:nvPr>
        </p:nvSpPr>
        <p:spPr/>
        <p:txBody>
          <a:bodyPr>
            <a:normAutofit/>
          </a:bodyPr>
          <a:lstStyle/>
          <a:p>
            <a:pPr marL="0" indent="0">
              <a:lnSpc>
                <a:spcPct val="110000"/>
              </a:lnSpc>
              <a:buNone/>
            </a:pPr>
            <a:r>
              <a:rPr lang="en-US" i="0" dirty="0">
                <a:solidFill>
                  <a:schemeClr val="bg1"/>
                </a:solidFill>
                <a:latin typeface="Arial" panose="020B0604020202020204" pitchFamily="34" charset="0"/>
                <a:cs typeface="Arial" panose="020B0604020202020204" pitchFamily="34" charset="0"/>
              </a:rPr>
              <a:t>GRATITUDE, n. [L. </a:t>
            </a:r>
            <a:r>
              <a:rPr lang="en-US" i="0" dirty="0" err="1">
                <a:solidFill>
                  <a:schemeClr val="bg1"/>
                </a:solidFill>
                <a:latin typeface="Arial" panose="020B0604020202020204" pitchFamily="34" charset="0"/>
                <a:cs typeface="Arial" panose="020B0604020202020204" pitchFamily="34" charset="0"/>
              </a:rPr>
              <a:t>gratitudo</a:t>
            </a:r>
            <a:r>
              <a:rPr lang="en-US" i="0" dirty="0">
                <a:solidFill>
                  <a:schemeClr val="bg1"/>
                </a:solidFill>
                <a:latin typeface="Arial" panose="020B0604020202020204" pitchFamily="34" charset="0"/>
                <a:cs typeface="Arial" panose="020B0604020202020204" pitchFamily="34" charset="0"/>
              </a:rPr>
              <a:t>, from </a:t>
            </a:r>
            <a:r>
              <a:rPr lang="en-US" i="0" dirty="0" err="1">
                <a:solidFill>
                  <a:schemeClr val="bg1"/>
                </a:solidFill>
                <a:latin typeface="Arial" panose="020B0604020202020204" pitchFamily="34" charset="0"/>
                <a:cs typeface="Arial" panose="020B0604020202020204" pitchFamily="34" charset="0"/>
              </a:rPr>
              <a:t>gratus</a:t>
            </a:r>
            <a:r>
              <a:rPr lang="en-US" i="0" dirty="0">
                <a:solidFill>
                  <a:schemeClr val="bg1"/>
                </a:solidFill>
                <a:latin typeface="Arial" panose="020B0604020202020204" pitchFamily="34" charset="0"/>
                <a:cs typeface="Arial" panose="020B0604020202020204" pitchFamily="34" charset="0"/>
              </a:rPr>
              <a:t>, pleasing. See Grace.]</a:t>
            </a:r>
          </a:p>
          <a:p>
            <a:pPr>
              <a:lnSpc>
                <a:spcPct val="110000"/>
              </a:lnSpc>
              <a:buSzPct val="50000"/>
            </a:pPr>
            <a:r>
              <a:rPr lang="en-US" i="0" dirty="0">
                <a:solidFill>
                  <a:schemeClr val="bg1"/>
                </a:solidFill>
                <a:latin typeface="Arial" panose="020B0604020202020204" pitchFamily="34" charset="0"/>
                <a:cs typeface="Arial" panose="020B0604020202020204" pitchFamily="34" charset="0"/>
              </a:rPr>
              <a:t>An emotion of the heart, excited by a favor or benefit received; a sentiment of kindness or good will towards a benefactor; thankfulness. </a:t>
            </a:r>
          </a:p>
        </p:txBody>
      </p:sp>
      <p:sp>
        <p:nvSpPr>
          <p:cNvPr id="4" name="Heart 3">
            <a:extLst>
              <a:ext uri="{FF2B5EF4-FFF2-40B4-BE49-F238E27FC236}">
                <a16:creationId xmlns:a16="http://schemas.microsoft.com/office/drawing/2014/main" xmlns="" id="{E24E0109-4951-6049-AF0E-DDAF7C6FB113}"/>
              </a:ext>
            </a:extLst>
          </p:cNvPr>
          <p:cNvSpPr/>
          <p:nvPr/>
        </p:nvSpPr>
        <p:spPr>
          <a:xfrm rot="730565">
            <a:off x="6001934" y="3638096"/>
            <a:ext cx="3200457" cy="2971230"/>
          </a:xfrm>
          <a:prstGeom prst="heart">
            <a:avLst/>
          </a:prstGeom>
          <a:solidFill>
            <a:srgbClr val="FF0000"/>
          </a:solidFill>
          <a:ln>
            <a:solidFill>
              <a:srgbClr val="C00000"/>
            </a:solidFill>
          </a:ln>
          <a:scene3d>
            <a:camera prst="orthographicFront"/>
            <a:lightRig rig="threePt" dir="t"/>
          </a:scene3d>
          <a:sp3d extrusionH="95250">
            <a:bevelT w="292100" h="165100"/>
            <a:bevelB w="107950" h="1841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336059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3979918-C12A-5347-BADF-361FAA99E7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54721"/>
            <a:ext cx="12192000" cy="8136835"/>
          </a:xfrm>
          <a:prstGeom prst="rect">
            <a:avLst/>
          </a:prstGeom>
        </p:spPr>
      </p:pic>
      <p:sp>
        <p:nvSpPr>
          <p:cNvPr id="2" name="Title 1">
            <a:extLst>
              <a:ext uri="{FF2B5EF4-FFF2-40B4-BE49-F238E27FC236}">
                <a16:creationId xmlns:a16="http://schemas.microsoft.com/office/drawing/2014/main" xmlns="" id="{76F15F47-3620-C04F-90C1-CE7029EA866A}"/>
              </a:ext>
            </a:extLst>
          </p:cNvPr>
          <p:cNvSpPr>
            <a:spLocks noGrp="1"/>
          </p:cNvSpPr>
          <p:nvPr>
            <p:ph type="title"/>
          </p:nvPr>
        </p:nvSpPr>
        <p:spPr>
          <a:xfrm>
            <a:off x="214086" y="-302532"/>
            <a:ext cx="10515600" cy="1325563"/>
          </a:xfrm>
        </p:spPr>
        <p:txBody>
          <a:bodyPr/>
          <a:lstStyle/>
          <a:p>
            <a:r>
              <a:rPr lang="en-US" b="1" dirty="0">
                <a:solidFill>
                  <a:schemeClr val="tx1"/>
                </a:solidFill>
              </a:rPr>
              <a:t>Gratitude Helps You Network</a:t>
            </a:r>
          </a:p>
        </p:txBody>
      </p:sp>
    </p:spTree>
    <p:extLst>
      <p:ext uri="{BB962C8B-B14F-4D97-AF65-F5344CB8AC3E}">
        <p14:creationId xmlns:p14="http://schemas.microsoft.com/office/powerpoint/2010/main" val="17662659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4AEFC20-81E0-194A-B3AB-C6429A66FC1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15984"/>
            <a:ext cx="12192000" cy="8115300"/>
          </a:xfrm>
          <a:prstGeom prst="rect">
            <a:avLst/>
          </a:prstGeom>
        </p:spPr>
      </p:pic>
      <p:sp>
        <p:nvSpPr>
          <p:cNvPr id="2" name="Title 1">
            <a:extLst>
              <a:ext uri="{FF2B5EF4-FFF2-40B4-BE49-F238E27FC236}">
                <a16:creationId xmlns:a16="http://schemas.microsoft.com/office/drawing/2014/main" xmlns="" id="{512D0724-F645-0343-A69E-803A4EA5650D}"/>
              </a:ext>
            </a:extLst>
          </p:cNvPr>
          <p:cNvSpPr>
            <a:spLocks noGrp="1"/>
          </p:cNvSpPr>
          <p:nvPr>
            <p:ph type="title"/>
          </p:nvPr>
        </p:nvSpPr>
        <p:spPr>
          <a:xfrm>
            <a:off x="0" y="-217567"/>
            <a:ext cx="10515600" cy="1325563"/>
          </a:xfrm>
        </p:spPr>
        <p:txBody>
          <a:bodyPr/>
          <a:lstStyle/>
          <a:p>
            <a:r>
              <a:rPr lang="en-AU" b="1" dirty="0">
                <a:solidFill>
                  <a:schemeClr val="tx1"/>
                </a:solidFill>
              </a:rPr>
              <a:t>Gratitude Helps You Make Friends</a:t>
            </a:r>
            <a:endParaRPr lang="en-US" dirty="0">
              <a:solidFill>
                <a:schemeClr val="tx1"/>
              </a:solidFill>
            </a:endParaRPr>
          </a:p>
        </p:txBody>
      </p:sp>
      <p:sp>
        <p:nvSpPr>
          <p:cNvPr id="3" name="Content Placeholder 2">
            <a:extLst>
              <a:ext uri="{FF2B5EF4-FFF2-40B4-BE49-F238E27FC236}">
                <a16:creationId xmlns:a16="http://schemas.microsoft.com/office/drawing/2014/main" xmlns="" id="{79B8DB4B-F68D-E340-8DDE-9B5A47C2C44F}"/>
              </a:ext>
            </a:extLst>
          </p:cNvPr>
          <p:cNvSpPr>
            <a:spLocks noGrp="1"/>
          </p:cNvSpPr>
          <p:nvPr>
            <p:ph idx="1"/>
          </p:nvPr>
        </p:nvSpPr>
        <p:spPr>
          <a:xfrm>
            <a:off x="127000" y="737054"/>
            <a:ext cx="10515600" cy="4351338"/>
          </a:xfrm>
        </p:spPr>
        <p:txBody>
          <a:bodyPr>
            <a:normAutofit/>
          </a:bodyPr>
          <a:lstStyle/>
          <a:p>
            <a:pPr marL="0" indent="0">
              <a:buNone/>
            </a:pPr>
            <a:r>
              <a:rPr lang="en-US" sz="4000" b="1" dirty="0">
                <a:solidFill>
                  <a:schemeClr val="tx1"/>
                </a:solidFill>
              </a:rPr>
              <a:t>One effective way to start a conversation or move a relationship forward is an expression of gratitude.</a:t>
            </a:r>
          </a:p>
        </p:txBody>
      </p:sp>
      <p:sp>
        <p:nvSpPr>
          <p:cNvPr id="4" name="TextBox 3">
            <a:extLst>
              <a:ext uri="{FF2B5EF4-FFF2-40B4-BE49-F238E27FC236}">
                <a16:creationId xmlns:a16="http://schemas.microsoft.com/office/drawing/2014/main" xmlns="" id="{371E266E-6895-C54C-B8EA-7DA330FDDFA9}"/>
              </a:ext>
            </a:extLst>
          </p:cNvPr>
          <p:cNvSpPr txBox="1"/>
          <p:nvPr/>
        </p:nvSpPr>
        <p:spPr>
          <a:xfrm>
            <a:off x="127000" y="6441430"/>
            <a:ext cx="2899063" cy="369332"/>
          </a:xfrm>
          <a:prstGeom prst="rect">
            <a:avLst/>
          </a:prstGeom>
          <a:noFill/>
        </p:spPr>
        <p:txBody>
          <a:bodyPr wrap="none" rtlCol="0">
            <a:spAutoFit/>
          </a:bodyPr>
          <a:lstStyle/>
          <a:p>
            <a:r>
              <a:rPr lang="en-AU" dirty="0" err="1"/>
              <a:t>Psychol</a:t>
            </a:r>
            <a:r>
              <a:rPr lang="en-AU" dirty="0"/>
              <a:t> Bull. 143(6):601-635.</a:t>
            </a:r>
            <a:endParaRPr lang="en-US" dirty="0"/>
          </a:p>
        </p:txBody>
      </p:sp>
    </p:spTree>
    <p:extLst>
      <p:ext uri="{BB962C8B-B14F-4D97-AF65-F5344CB8AC3E}">
        <p14:creationId xmlns:p14="http://schemas.microsoft.com/office/powerpoint/2010/main" val="9572569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0392C62-727F-BF43-8E0E-008DADACDD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0" y="0"/>
            <a:ext cx="12190240" cy="6858000"/>
          </a:xfrm>
          <a:prstGeom prst="rect">
            <a:avLst/>
          </a:prstGeom>
        </p:spPr>
      </p:pic>
      <p:sp>
        <p:nvSpPr>
          <p:cNvPr id="2" name="Title 1">
            <a:extLst>
              <a:ext uri="{FF2B5EF4-FFF2-40B4-BE49-F238E27FC236}">
                <a16:creationId xmlns:a16="http://schemas.microsoft.com/office/drawing/2014/main" xmlns="" id="{9A55827E-1025-C94D-AC46-7C579D555A51}"/>
              </a:ext>
            </a:extLst>
          </p:cNvPr>
          <p:cNvSpPr>
            <a:spLocks noGrp="1"/>
          </p:cNvSpPr>
          <p:nvPr>
            <p:ph type="title"/>
          </p:nvPr>
        </p:nvSpPr>
        <p:spPr>
          <a:xfrm>
            <a:off x="3639456" y="-288018"/>
            <a:ext cx="10515600" cy="1325563"/>
          </a:xfrm>
        </p:spPr>
        <p:txBody>
          <a:bodyPr>
            <a:normAutofit/>
          </a:bodyPr>
          <a:lstStyle/>
          <a:p>
            <a:r>
              <a:rPr lang="en-AU" sz="3600" b="1" dirty="0">
                <a:solidFill>
                  <a:schemeClr val="tx1"/>
                </a:solidFill>
              </a:rPr>
              <a:t>Gratitude Improves Your Decision Making</a:t>
            </a:r>
            <a:endParaRPr lang="en-US" sz="3600" dirty="0">
              <a:solidFill>
                <a:schemeClr val="tx1"/>
              </a:solidFill>
            </a:endParaRPr>
          </a:p>
        </p:txBody>
      </p:sp>
    </p:spTree>
    <p:extLst>
      <p:ext uri="{BB962C8B-B14F-4D97-AF65-F5344CB8AC3E}">
        <p14:creationId xmlns:p14="http://schemas.microsoft.com/office/powerpoint/2010/main" val="40598998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4CEAA1E-1C0D-6A4F-A761-7E4EB1FD2FE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270000"/>
            <a:ext cx="12192000" cy="8128000"/>
          </a:xfrm>
          <a:prstGeom prst="rect">
            <a:avLst/>
          </a:prstGeom>
        </p:spPr>
      </p:pic>
      <p:sp>
        <p:nvSpPr>
          <p:cNvPr id="2" name="Title 1">
            <a:extLst>
              <a:ext uri="{FF2B5EF4-FFF2-40B4-BE49-F238E27FC236}">
                <a16:creationId xmlns:a16="http://schemas.microsoft.com/office/drawing/2014/main" xmlns="" id="{CBDBC448-8B84-484C-B2A2-344AD4922647}"/>
              </a:ext>
            </a:extLst>
          </p:cNvPr>
          <p:cNvSpPr>
            <a:spLocks noGrp="1"/>
          </p:cNvSpPr>
          <p:nvPr>
            <p:ph type="title"/>
          </p:nvPr>
        </p:nvSpPr>
        <p:spPr>
          <a:xfrm>
            <a:off x="599751" y="-223935"/>
            <a:ext cx="10515600" cy="1083129"/>
          </a:xfrm>
          <a:solidFill>
            <a:schemeClr val="bg1">
              <a:alpha val="59000"/>
            </a:schemeClr>
          </a:solidFill>
        </p:spPr>
        <p:txBody>
          <a:bodyPr/>
          <a:lstStyle/>
          <a:p>
            <a:r>
              <a:rPr lang="en-US" b="1" dirty="0">
                <a:effectLst>
                  <a:glow rad="101600">
                    <a:schemeClr val="bg1">
                      <a:alpha val="24000"/>
                    </a:schemeClr>
                  </a:glow>
                </a:effectLst>
              </a:rPr>
              <a:t>Gratitude helps us relax</a:t>
            </a:r>
          </a:p>
        </p:txBody>
      </p:sp>
      <p:sp>
        <p:nvSpPr>
          <p:cNvPr id="3" name="Content Placeholder 2">
            <a:extLst>
              <a:ext uri="{FF2B5EF4-FFF2-40B4-BE49-F238E27FC236}">
                <a16:creationId xmlns:a16="http://schemas.microsoft.com/office/drawing/2014/main" xmlns="" id="{A843F063-11D8-FD47-87D4-3836D9E7568A}"/>
              </a:ext>
            </a:extLst>
          </p:cNvPr>
          <p:cNvSpPr>
            <a:spLocks noGrp="1"/>
          </p:cNvSpPr>
          <p:nvPr>
            <p:ph idx="1"/>
          </p:nvPr>
        </p:nvSpPr>
        <p:spPr>
          <a:xfrm>
            <a:off x="599751" y="859194"/>
            <a:ext cx="10515600" cy="2051957"/>
          </a:xfrm>
          <a:solidFill>
            <a:schemeClr val="bg1">
              <a:alpha val="59000"/>
            </a:schemeClr>
          </a:solidFill>
        </p:spPr>
        <p:txBody>
          <a:bodyPr>
            <a:normAutofit/>
          </a:bodyPr>
          <a:lstStyle/>
          <a:p>
            <a:pPr marL="0" indent="0">
              <a:buNone/>
            </a:pPr>
            <a:r>
              <a:rPr lang="en-US" sz="3200" b="1" dirty="0">
                <a:solidFill>
                  <a:schemeClr val="tx1"/>
                </a:solidFill>
                <a:effectLst>
                  <a:glow rad="101600">
                    <a:schemeClr val="bg1">
                      <a:alpha val="24000"/>
                    </a:schemeClr>
                  </a:glow>
                </a:effectLst>
              </a:rPr>
              <a:t>Gratitude and positive emotions, in general, are among the strongest relaxants known to man.</a:t>
            </a:r>
          </a:p>
          <a:p>
            <a:pPr marL="0" indent="0">
              <a:buNone/>
            </a:pPr>
            <a:r>
              <a:rPr lang="en-US" sz="3200" b="1" dirty="0">
                <a:solidFill>
                  <a:schemeClr val="tx1"/>
                </a:solidFill>
                <a:effectLst>
                  <a:glow rad="101600">
                    <a:schemeClr val="bg1">
                      <a:alpha val="24000"/>
                    </a:schemeClr>
                  </a:glow>
                </a:effectLst>
              </a:rPr>
              <a:t>“I will both lay me down in peace, and sleep: for thou, LORD, only </a:t>
            </a:r>
            <a:r>
              <a:rPr lang="en-US" sz="3200" b="1" dirty="0" err="1">
                <a:solidFill>
                  <a:schemeClr val="tx1"/>
                </a:solidFill>
                <a:effectLst>
                  <a:glow rad="101600">
                    <a:schemeClr val="bg1">
                      <a:alpha val="24000"/>
                    </a:schemeClr>
                  </a:glow>
                </a:effectLst>
              </a:rPr>
              <a:t>makest</a:t>
            </a:r>
            <a:r>
              <a:rPr lang="en-US" sz="3200" b="1" dirty="0">
                <a:solidFill>
                  <a:schemeClr val="tx1"/>
                </a:solidFill>
                <a:effectLst>
                  <a:glow rad="101600">
                    <a:schemeClr val="bg1">
                      <a:alpha val="24000"/>
                    </a:schemeClr>
                  </a:glow>
                </a:effectLst>
              </a:rPr>
              <a:t> me dwell in safety.”  Psalms 4:8.</a:t>
            </a:r>
          </a:p>
          <a:p>
            <a:pPr marL="0" indent="0">
              <a:buNone/>
            </a:pPr>
            <a:endParaRPr lang="en-US" sz="3200" b="1" dirty="0">
              <a:solidFill>
                <a:schemeClr val="tx1"/>
              </a:solidFill>
              <a:effectLst>
                <a:glow rad="101600">
                  <a:schemeClr val="bg1">
                    <a:alpha val="24000"/>
                  </a:schemeClr>
                </a:glow>
              </a:effectLst>
            </a:endParaRPr>
          </a:p>
        </p:txBody>
      </p:sp>
      <p:sp>
        <p:nvSpPr>
          <p:cNvPr id="4" name="TextBox 3">
            <a:extLst>
              <a:ext uri="{FF2B5EF4-FFF2-40B4-BE49-F238E27FC236}">
                <a16:creationId xmlns:a16="http://schemas.microsoft.com/office/drawing/2014/main" xmlns="" id="{6E5AC84B-0EBE-FA4B-B7E8-C2531878EFBD}"/>
              </a:ext>
            </a:extLst>
          </p:cNvPr>
          <p:cNvSpPr txBox="1"/>
          <p:nvPr/>
        </p:nvSpPr>
        <p:spPr>
          <a:xfrm>
            <a:off x="599751" y="4330577"/>
            <a:ext cx="2933175" cy="369332"/>
          </a:xfrm>
          <a:prstGeom prst="rect">
            <a:avLst/>
          </a:prstGeom>
          <a:noFill/>
        </p:spPr>
        <p:txBody>
          <a:bodyPr wrap="none" rtlCol="0">
            <a:spAutoFit/>
          </a:bodyPr>
          <a:lstStyle/>
          <a:p>
            <a:r>
              <a:rPr lang="en-AU" dirty="0" err="1"/>
              <a:t>Behav</a:t>
            </a:r>
            <a:r>
              <a:rPr lang="en-AU" dirty="0"/>
              <a:t> Res </a:t>
            </a:r>
            <a:r>
              <a:rPr lang="en-AU" dirty="0" err="1"/>
              <a:t>Ther</a:t>
            </a:r>
            <a:r>
              <a:rPr lang="en-AU" dirty="0"/>
              <a:t>. 119:103415. </a:t>
            </a:r>
            <a:endParaRPr lang="en-US" dirty="0"/>
          </a:p>
        </p:txBody>
      </p:sp>
    </p:spTree>
    <p:extLst>
      <p:ext uri="{BB962C8B-B14F-4D97-AF65-F5344CB8AC3E}">
        <p14:creationId xmlns:p14="http://schemas.microsoft.com/office/powerpoint/2010/main" val="4659319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2F66D3-0A5E-5445-81AD-250CBA80C059}"/>
              </a:ext>
            </a:extLst>
          </p:cNvPr>
          <p:cNvSpPr>
            <a:spLocks noGrp="1"/>
          </p:cNvSpPr>
          <p:nvPr>
            <p:ph type="title"/>
          </p:nvPr>
        </p:nvSpPr>
        <p:spPr>
          <a:xfrm>
            <a:off x="163286" y="-206305"/>
            <a:ext cx="6389914" cy="1325563"/>
          </a:xfrm>
        </p:spPr>
        <p:txBody>
          <a:bodyPr>
            <a:normAutofit/>
          </a:bodyPr>
          <a:lstStyle/>
          <a:p>
            <a:r>
              <a:rPr lang="en-US" sz="4000" dirty="0"/>
              <a:t>Gratitude Helps Us Bounce Back</a:t>
            </a:r>
          </a:p>
        </p:txBody>
      </p:sp>
      <p:sp>
        <p:nvSpPr>
          <p:cNvPr id="3" name="Content Placeholder 2">
            <a:extLst>
              <a:ext uri="{FF2B5EF4-FFF2-40B4-BE49-F238E27FC236}">
                <a16:creationId xmlns:a16="http://schemas.microsoft.com/office/drawing/2014/main" xmlns="" id="{79F927A1-860D-0146-BEAC-4B225B9332F7}"/>
              </a:ext>
            </a:extLst>
          </p:cNvPr>
          <p:cNvSpPr>
            <a:spLocks noGrp="1"/>
          </p:cNvSpPr>
          <p:nvPr>
            <p:ph idx="1"/>
          </p:nvPr>
        </p:nvSpPr>
        <p:spPr>
          <a:xfrm>
            <a:off x="163286" y="856341"/>
            <a:ext cx="6704045" cy="5290457"/>
          </a:xfrm>
        </p:spPr>
        <p:txBody>
          <a:bodyPr>
            <a:noAutofit/>
          </a:bodyPr>
          <a:lstStyle/>
          <a:p>
            <a:pPr marL="0" indent="0">
              <a:buNone/>
            </a:pPr>
            <a:r>
              <a:rPr lang="en-US" sz="3000" dirty="0">
                <a:solidFill>
                  <a:schemeClr val="tx1"/>
                </a:solidFill>
              </a:rPr>
              <a:t>People who express gratitude are more resilient--negative emotional swings don’t last as long.</a:t>
            </a:r>
          </a:p>
          <a:p>
            <a:pPr marL="0" indent="0">
              <a:buNone/>
            </a:pPr>
            <a:r>
              <a:rPr lang="en-US" sz="3000" dirty="0">
                <a:solidFill>
                  <a:schemeClr val="tx1"/>
                </a:solidFill>
              </a:rPr>
              <a:t>Those that have more gratitude are less likely to develop PTSD, and are more likely to grow in times of stress.</a:t>
            </a:r>
          </a:p>
          <a:p>
            <a:pPr marL="0" indent="0">
              <a:buNone/>
            </a:pPr>
            <a:r>
              <a:rPr lang="en-US" sz="3000" dirty="0">
                <a:solidFill>
                  <a:schemeClr val="tx1"/>
                </a:solidFill>
              </a:rPr>
              <a:t>“In every thing give thanks: for this is the will of God in Christ Jesus concerning you.”  1 Thessalonians 5:18.</a:t>
            </a:r>
          </a:p>
          <a:p>
            <a:pPr marL="0" indent="0">
              <a:buNone/>
            </a:pPr>
            <a:r>
              <a:rPr lang="en-US" sz="3000" dirty="0">
                <a:solidFill>
                  <a:schemeClr val="tx1"/>
                </a:solidFill>
              </a:rPr>
              <a:t>“And we know that all things work together for good to them that love God, to them who are the called according to his purpose.”  Romans 8:28.</a:t>
            </a:r>
          </a:p>
          <a:p>
            <a:pPr marL="0" indent="0">
              <a:buNone/>
            </a:pPr>
            <a:r>
              <a:rPr lang="en-AU" sz="3200" dirty="0">
                <a:solidFill>
                  <a:schemeClr val="tx1"/>
                </a:solidFill>
              </a:rPr>
              <a:t>Death Stud. 41(7):436-446.</a:t>
            </a:r>
            <a:endParaRPr lang="en-US" sz="3000" dirty="0">
              <a:solidFill>
                <a:schemeClr val="tx1"/>
              </a:solidFill>
            </a:endParaRPr>
          </a:p>
        </p:txBody>
      </p:sp>
      <p:pic>
        <p:nvPicPr>
          <p:cNvPr id="5" name="Picture 4">
            <a:extLst>
              <a:ext uri="{FF2B5EF4-FFF2-40B4-BE49-F238E27FC236}">
                <a16:creationId xmlns:a16="http://schemas.microsoft.com/office/drawing/2014/main" xmlns="" id="{12E4CD8C-F812-B94A-9F86-2A38F469684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318" b="-1826"/>
          <a:stretch/>
        </p:blipFill>
        <p:spPr>
          <a:xfrm rot="174610">
            <a:off x="7206162" y="667656"/>
            <a:ext cx="4572362" cy="566782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3190985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151BA4-9DD1-DA44-8076-DFF7A24C62CC}"/>
              </a:ext>
            </a:extLst>
          </p:cNvPr>
          <p:cNvSpPr>
            <a:spLocks noGrp="1"/>
          </p:cNvSpPr>
          <p:nvPr>
            <p:ph type="title"/>
          </p:nvPr>
        </p:nvSpPr>
        <p:spPr>
          <a:xfrm>
            <a:off x="228600" y="25998"/>
            <a:ext cx="10515600" cy="1325563"/>
          </a:xfrm>
        </p:spPr>
        <p:txBody>
          <a:bodyPr/>
          <a:lstStyle/>
          <a:p>
            <a:r>
              <a:rPr lang="en-US" dirty="0"/>
              <a:t>Gratitude Helps Your Marriage</a:t>
            </a:r>
          </a:p>
        </p:txBody>
      </p:sp>
      <p:sp>
        <p:nvSpPr>
          <p:cNvPr id="3" name="Content Placeholder 2">
            <a:extLst>
              <a:ext uri="{FF2B5EF4-FFF2-40B4-BE49-F238E27FC236}">
                <a16:creationId xmlns:a16="http://schemas.microsoft.com/office/drawing/2014/main" xmlns="" id="{DE55CBB8-3B43-E844-80F8-0D689F449A34}"/>
              </a:ext>
            </a:extLst>
          </p:cNvPr>
          <p:cNvSpPr>
            <a:spLocks noGrp="1"/>
          </p:cNvSpPr>
          <p:nvPr>
            <p:ph idx="1"/>
          </p:nvPr>
        </p:nvSpPr>
        <p:spPr>
          <a:xfrm>
            <a:off x="228600" y="1486498"/>
            <a:ext cx="6085114" cy="5102988"/>
          </a:xfrm>
        </p:spPr>
        <p:txBody>
          <a:bodyPr>
            <a:normAutofit fontScale="92500"/>
          </a:bodyPr>
          <a:lstStyle/>
          <a:p>
            <a:r>
              <a:rPr lang="en-US" dirty="0">
                <a:solidFill>
                  <a:schemeClr val="tx1"/>
                </a:solidFill>
              </a:rPr>
              <a:t>The </a:t>
            </a:r>
            <a:r>
              <a:rPr lang="en-US" dirty="0" err="1">
                <a:solidFill>
                  <a:schemeClr val="tx1"/>
                </a:solidFill>
              </a:rPr>
              <a:t>Losada</a:t>
            </a:r>
            <a:r>
              <a:rPr lang="en-US" dirty="0">
                <a:solidFill>
                  <a:schemeClr val="tx1"/>
                </a:solidFill>
              </a:rPr>
              <a:t> ratio, </a:t>
            </a:r>
            <a:r>
              <a:rPr lang="en-US" b="1" dirty="0">
                <a:solidFill>
                  <a:schemeClr val="tx1"/>
                </a:solidFill>
              </a:rPr>
              <a:t>divides</a:t>
            </a:r>
            <a:r>
              <a:rPr lang="en-US" dirty="0">
                <a:solidFill>
                  <a:schemeClr val="tx1"/>
                </a:solidFill>
              </a:rPr>
              <a:t> the total number of </a:t>
            </a:r>
            <a:r>
              <a:rPr lang="en-US" b="1" dirty="0">
                <a:solidFill>
                  <a:schemeClr val="tx1"/>
                </a:solidFill>
              </a:rPr>
              <a:t>positive</a:t>
            </a:r>
            <a:r>
              <a:rPr lang="en-US" dirty="0">
                <a:solidFill>
                  <a:schemeClr val="tx1"/>
                </a:solidFill>
              </a:rPr>
              <a:t> expressions (support, encouragement, and appreciation) made during a typical interaction </a:t>
            </a:r>
            <a:r>
              <a:rPr lang="en-US" b="1" dirty="0">
                <a:solidFill>
                  <a:schemeClr val="tx1"/>
                </a:solidFill>
              </a:rPr>
              <a:t>by</a:t>
            </a:r>
            <a:r>
              <a:rPr lang="en-US" dirty="0">
                <a:solidFill>
                  <a:schemeClr val="tx1"/>
                </a:solidFill>
              </a:rPr>
              <a:t> the number of </a:t>
            </a:r>
            <a:r>
              <a:rPr lang="en-US" b="1" dirty="0">
                <a:solidFill>
                  <a:schemeClr val="tx1"/>
                </a:solidFill>
              </a:rPr>
              <a:t>negative</a:t>
            </a:r>
            <a:r>
              <a:rPr lang="en-US" dirty="0">
                <a:solidFill>
                  <a:schemeClr val="tx1"/>
                </a:solidFill>
              </a:rPr>
              <a:t> expressions (disapproval, sarcasm, and cynicism).</a:t>
            </a:r>
          </a:p>
          <a:p>
            <a:r>
              <a:rPr lang="en-US" dirty="0">
                <a:solidFill>
                  <a:schemeClr val="tx1"/>
                </a:solidFill>
              </a:rPr>
              <a:t>When the ratio was </a:t>
            </a:r>
            <a:r>
              <a:rPr lang="en-US" b="1" dirty="0">
                <a:solidFill>
                  <a:schemeClr val="tx1"/>
                </a:solidFill>
              </a:rPr>
              <a:t>below .9</a:t>
            </a:r>
            <a:r>
              <a:rPr lang="en-US" dirty="0">
                <a:solidFill>
                  <a:schemeClr val="tx1"/>
                </a:solidFill>
              </a:rPr>
              <a:t>, that is there were 11% more negative expressions than positive expressions, marriages tend to plummet towards </a:t>
            </a:r>
            <a:r>
              <a:rPr lang="en-US" b="1" dirty="0">
                <a:solidFill>
                  <a:schemeClr val="tx1"/>
                </a:solidFill>
              </a:rPr>
              <a:t>divorce</a:t>
            </a:r>
            <a:r>
              <a:rPr lang="en-US" dirty="0">
                <a:solidFill>
                  <a:schemeClr val="tx1"/>
                </a:solidFill>
              </a:rPr>
              <a:t> or languishment. </a:t>
            </a:r>
          </a:p>
          <a:p>
            <a:r>
              <a:rPr lang="en-US" dirty="0">
                <a:solidFill>
                  <a:schemeClr val="tx1"/>
                </a:solidFill>
              </a:rPr>
              <a:t>Those </a:t>
            </a:r>
            <a:r>
              <a:rPr lang="en-US" b="1" dirty="0">
                <a:solidFill>
                  <a:schemeClr val="tx1"/>
                </a:solidFill>
              </a:rPr>
              <a:t>marriages that lasted </a:t>
            </a:r>
            <a:r>
              <a:rPr lang="en-US" dirty="0">
                <a:solidFill>
                  <a:schemeClr val="tx1"/>
                </a:solidFill>
              </a:rPr>
              <a:t>and were found satisfying were those with a positivity ratio </a:t>
            </a:r>
            <a:r>
              <a:rPr lang="en-US" b="1" dirty="0">
                <a:solidFill>
                  <a:schemeClr val="tx1"/>
                </a:solidFill>
              </a:rPr>
              <a:t>above 5.1 </a:t>
            </a:r>
            <a:r>
              <a:rPr lang="en-US" dirty="0">
                <a:solidFill>
                  <a:schemeClr val="tx1"/>
                </a:solidFill>
              </a:rPr>
              <a:t>(five positive expressions to each negative).</a:t>
            </a:r>
          </a:p>
        </p:txBody>
      </p:sp>
      <p:pic>
        <p:nvPicPr>
          <p:cNvPr id="4" name="Picture 3">
            <a:extLst>
              <a:ext uri="{FF2B5EF4-FFF2-40B4-BE49-F238E27FC236}">
                <a16:creationId xmlns:a16="http://schemas.microsoft.com/office/drawing/2014/main" xmlns="" id="{A1B48925-798E-6049-8516-661E5F8AD9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33457" y="2304109"/>
            <a:ext cx="5468258" cy="3043998"/>
          </a:xfrm>
          <a:prstGeom prst="rect">
            <a:avLst/>
          </a:prstGeom>
          <a:ln w="79375">
            <a:solidFill>
              <a:schemeClr val="tx1"/>
            </a:solidFill>
          </a:ln>
        </p:spPr>
      </p:pic>
    </p:spTree>
    <p:extLst>
      <p:ext uri="{BB962C8B-B14F-4D97-AF65-F5344CB8AC3E}">
        <p14:creationId xmlns:p14="http://schemas.microsoft.com/office/powerpoint/2010/main" val="36047497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FF42E6-4656-EA4B-822A-65A2C41E0E43}"/>
              </a:ext>
            </a:extLst>
          </p:cNvPr>
          <p:cNvSpPr>
            <a:spLocks noGrp="1"/>
          </p:cNvSpPr>
          <p:nvPr>
            <p:ph type="title"/>
          </p:nvPr>
        </p:nvSpPr>
        <p:spPr/>
        <p:txBody>
          <a:bodyPr/>
          <a:lstStyle/>
          <a:p>
            <a:r>
              <a:rPr lang="en-US" b="1" dirty="0">
                <a:solidFill>
                  <a:srgbClr val="FF0000"/>
                </a:solidFill>
              </a:rPr>
              <a:t>Becoming More Grateful</a:t>
            </a:r>
          </a:p>
        </p:txBody>
      </p:sp>
      <p:pic>
        <p:nvPicPr>
          <p:cNvPr id="5" name="Content Placeholder 4">
            <a:extLst>
              <a:ext uri="{FF2B5EF4-FFF2-40B4-BE49-F238E27FC236}">
                <a16:creationId xmlns:a16="http://schemas.microsoft.com/office/drawing/2014/main" xmlns="" id="{D8D783BA-8E9A-B84B-AA4B-D1D00EBADC76}"/>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rot="231438">
            <a:off x="4647820" y="1825625"/>
            <a:ext cx="2896359" cy="43513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5030308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2B9816-0E00-A843-80BB-0CD624210E68}"/>
              </a:ext>
            </a:extLst>
          </p:cNvPr>
          <p:cNvSpPr>
            <a:spLocks noGrp="1"/>
          </p:cNvSpPr>
          <p:nvPr>
            <p:ph type="title"/>
          </p:nvPr>
        </p:nvSpPr>
        <p:spPr>
          <a:xfrm>
            <a:off x="304800" y="-142875"/>
            <a:ext cx="10515600" cy="1325563"/>
          </a:xfrm>
        </p:spPr>
        <p:txBody>
          <a:bodyPr/>
          <a:lstStyle/>
          <a:p>
            <a:r>
              <a:rPr lang="en-US" dirty="0"/>
              <a:t>Keep a Gratitude Journal. </a:t>
            </a:r>
          </a:p>
        </p:txBody>
      </p:sp>
      <p:sp>
        <p:nvSpPr>
          <p:cNvPr id="3" name="Content Placeholder 2">
            <a:extLst>
              <a:ext uri="{FF2B5EF4-FFF2-40B4-BE49-F238E27FC236}">
                <a16:creationId xmlns:a16="http://schemas.microsoft.com/office/drawing/2014/main" xmlns="" id="{1EC2BA70-7171-8D4F-AC36-D59FB008673E}"/>
              </a:ext>
            </a:extLst>
          </p:cNvPr>
          <p:cNvSpPr>
            <a:spLocks noGrp="1"/>
          </p:cNvSpPr>
          <p:nvPr>
            <p:ph idx="1"/>
          </p:nvPr>
        </p:nvSpPr>
        <p:spPr>
          <a:xfrm>
            <a:off x="304800" y="1182688"/>
            <a:ext cx="6681216" cy="5291264"/>
          </a:xfrm>
        </p:spPr>
        <p:txBody>
          <a:bodyPr>
            <a:noAutofit/>
          </a:bodyPr>
          <a:lstStyle/>
          <a:p>
            <a:pPr marL="0" indent="0">
              <a:buNone/>
            </a:pPr>
            <a:r>
              <a:rPr lang="en-US" sz="3200" dirty="0">
                <a:solidFill>
                  <a:schemeClr val="tx1"/>
                </a:solidFill>
              </a:rPr>
              <a:t>Take time daily to remind yourself of the gifts, grace, benefits, and good things you enjoy. </a:t>
            </a:r>
          </a:p>
          <a:p>
            <a:pPr marL="0" indent="0">
              <a:buNone/>
            </a:pPr>
            <a:r>
              <a:rPr lang="en-US" sz="3200" dirty="0">
                <a:solidFill>
                  <a:schemeClr val="tx1"/>
                </a:solidFill>
              </a:rPr>
              <a:t>Recall moments of gratitude associated with ordinary events, your personal attributes, or valued people in your life. </a:t>
            </a:r>
          </a:p>
          <a:p>
            <a:pPr marL="0" indent="0">
              <a:buNone/>
            </a:pPr>
            <a:r>
              <a:rPr lang="en-US" sz="3200" dirty="0">
                <a:solidFill>
                  <a:schemeClr val="tx1"/>
                </a:solidFill>
              </a:rPr>
              <a:t>“Then they that feared the LORD </a:t>
            </a:r>
            <a:r>
              <a:rPr lang="en-US" sz="3200" dirty="0" err="1">
                <a:solidFill>
                  <a:schemeClr val="tx1"/>
                </a:solidFill>
              </a:rPr>
              <a:t>spake</a:t>
            </a:r>
            <a:r>
              <a:rPr lang="en-US" sz="3200" dirty="0">
                <a:solidFill>
                  <a:schemeClr val="tx1"/>
                </a:solidFill>
              </a:rPr>
              <a:t> often one to another: and the LORD hearkened, and heard it, and a book of remembrance was written before him for them that feared the LORD, and that thought upon his name.” Malachi 3:16.</a:t>
            </a:r>
          </a:p>
          <a:p>
            <a:pPr marL="0" indent="0">
              <a:buNone/>
            </a:pPr>
            <a:endParaRPr lang="en-US" sz="3200" dirty="0">
              <a:solidFill>
                <a:schemeClr val="tx1"/>
              </a:solidFill>
            </a:endParaRPr>
          </a:p>
        </p:txBody>
      </p:sp>
      <p:pic>
        <p:nvPicPr>
          <p:cNvPr id="7" name="Picture 6">
            <a:extLst>
              <a:ext uri="{FF2B5EF4-FFF2-40B4-BE49-F238E27FC236}">
                <a16:creationId xmlns:a16="http://schemas.microsoft.com/office/drawing/2014/main" xmlns="" id="{2B6310B5-D507-7741-8D05-40EC6724C92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421439">
            <a:off x="7430889" y="617837"/>
            <a:ext cx="3912394" cy="5384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3150761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15EACB-1539-EB45-BC15-E21045A2424B}"/>
              </a:ext>
            </a:extLst>
          </p:cNvPr>
          <p:cNvSpPr>
            <a:spLocks noGrp="1"/>
          </p:cNvSpPr>
          <p:nvPr>
            <p:ph type="title"/>
          </p:nvPr>
        </p:nvSpPr>
        <p:spPr>
          <a:xfrm>
            <a:off x="164592" y="0"/>
            <a:ext cx="10515600" cy="1325563"/>
          </a:xfrm>
        </p:spPr>
        <p:txBody>
          <a:bodyPr/>
          <a:lstStyle/>
          <a:p>
            <a:r>
              <a:rPr lang="en-US" dirty="0"/>
              <a:t>Come to Your Senses. </a:t>
            </a:r>
          </a:p>
        </p:txBody>
      </p:sp>
      <p:sp>
        <p:nvSpPr>
          <p:cNvPr id="3" name="Content Placeholder 2">
            <a:extLst>
              <a:ext uri="{FF2B5EF4-FFF2-40B4-BE49-F238E27FC236}">
                <a16:creationId xmlns:a16="http://schemas.microsoft.com/office/drawing/2014/main" xmlns="" id="{9549F6CC-54FE-604F-9AA8-78061AEF9F0B}"/>
              </a:ext>
            </a:extLst>
          </p:cNvPr>
          <p:cNvSpPr>
            <a:spLocks noGrp="1"/>
          </p:cNvSpPr>
          <p:nvPr>
            <p:ph idx="1"/>
          </p:nvPr>
        </p:nvSpPr>
        <p:spPr>
          <a:xfrm>
            <a:off x="164592" y="1325563"/>
            <a:ext cx="5724144" cy="5431518"/>
          </a:xfrm>
        </p:spPr>
        <p:txBody>
          <a:bodyPr>
            <a:normAutofit lnSpcReduction="10000"/>
          </a:bodyPr>
          <a:lstStyle/>
          <a:p>
            <a:pPr marL="0" indent="0">
              <a:buNone/>
            </a:pPr>
            <a:r>
              <a:rPr lang="en-US" sz="4000" dirty="0">
                <a:solidFill>
                  <a:schemeClr val="tx1"/>
                </a:solidFill>
              </a:rPr>
              <a:t>Through our senses— the ability to touch, see, smell, taste, and hear— we gain an appreciation of what it means to be human and of what an incredible miracle it is to be alive. Seen through the lens of gratitude, the human body is not only a miraculous construction, but also a gift.</a:t>
            </a:r>
          </a:p>
        </p:txBody>
      </p:sp>
      <p:pic>
        <p:nvPicPr>
          <p:cNvPr id="5" name="Picture 4">
            <a:extLst>
              <a:ext uri="{FF2B5EF4-FFF2-40B4-BE49-F238E27FC236}">
                <a16:creationId xmlns:a16="http://schemas.microsoft.com/office/drawing/2014/main" xmlns="" id="{0DD8CE02-BC94-D540-B5E9-953BC07998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89995">
            <a:off x="5992800" y="1868352"/>
            <a:ext cx="5497093" cy="391966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a:extLst>
              <a:ext uri="{FF2B5EF4-FFF2-40B4-BE49-F238E27FC236}">
                <a16:creationId xmlns:a16="http://schemas.microsoft.com/office/drawing/2014/main" xmlns="" id="{FA412784-A12F-1047-AC03-402C50E5D323}"/>
              </a:ext>
            </a:extLst>
          </p:cNvPr>
          <p:cNvSpPr txBox="1"/>
          <p:nvPr/>
        </p:nvSpPr>
        <p:spPr>
          <a:xfrm>
            <a:off x="166304" y="6387749"/>
            <a:ext cx="2601481" cy="369332"/>
          </a:xfrm>
          <a:prstGeom prst="rect">
            <a:avLst/>
          </a:prstGeom>
          <a:noFill/>
        </p:spPr>
        <p:txBody>
          <a:bodyPr wrap="none" rtlCol="0">
            <a:spAutoFit/>
          </a:bodyPr>
          <a:lstStyle/>
          <a:p>
            <a:r>
              <a:rPr lang="en-AU" dirty="0"/>
              <a:t>Front Psychol. 12:738770.</a:t>
            </a:r>
            <a:endParaRPr lang="en-US" dirty="0"/>
          </a:p>
        </p:txBody>
      </p:sp>
    </p:spTree>
    <p:extLst>
      <p:ext uri="{BB962C8B-B14F-4D97-AF65-F5344CB8AC3E}">
        <p14:creationId xmlns:p14="http://schemas.microsoft.com/office/powerpoint/2010/main" val="16267579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1F13E6-6E1D-AB46-9776-A86A8CBDCCC1}"/>
              </a:ext>
            </a:extLst>
          </p:cNvPr>
          <p:cNvSpPr>
            <a:spLocks noGrp="1"/>
          </p:cNvSpPr>
          <p:nvPr>
            <p:ph type="title"/>
          </p:nvPr>
        </p:nvSpPr>
        <p:spPr>
          <a:xfrm>
            <a:off x="130629" y="0"/>
            <a:ext cx="10515600" cy="1325563"/>
          </a:xfrm>
        </p:spPr>
        <p:txBody>
          <a:bodyPr/>
          <a:lstStyle/>
          <a:p>
            <a:r>
              <a:rPr lang="en-US" dirty="0"/>
              <a:t>Use Visual Reminders. </a:t>
            </a:r>
          </a:p>
        </p:txBody>
      </p:sp>
      <p:sp>
        <p:nvSpPr>
          <p:cNvPr id="3" name="Content Placeholder 2">
            <a:extLst>
              <a:ext uri="{FF2B5EF4-FFF2-40B4-BE49-F238E27FC236}">
                <a16:creationId xmlns:a16="http://schemas.microsoft.com/office/drawing/2014/main" xmlns="" id="{1D7D97C8-B42B-3748-B890-2E1C7C545BD6}"/>
              </a:ext>
            </a:extLst>
          </p:cNvPr>
          <p:cNvSpPr>
            <a:spLocks noGrp="1"/>
          </p:cNvSpPr>
          <p:nvPr>
            <p:ph idx="1"/>
          </p:nvPr>
        </p:nvSpPr>
        <p:spPr>
          <a:xfrm>
            <a:off x="130629" y="1303420"/>
            <a:ext cx="7489372" cy="5256780"/>
          </a:xfrm>
        </p:spPr>
        <p:txBody>
          <a:bodyPr>
            <a:normAutofit/>
          </a:bodyPr>
          <a:lstStyle/>
          <a:p>
            <a:pPr marL="0" indent="0">
              <a:buNone/>
            </a:pPr>
            <a:r>
              <a:rPr lang="en-US" sz="3600" dirty="0">
                <a:solidFill>
                  <a:schemeClr val="tx1"/>
                </a:solidFill>
              </a:rPr>
              <a:t>Because the two primary obstacles to gratefulness are forgetfulness and a lack of mindful awareness, visual reminders can serve as cues to trigger thoughts of gratitude. Often times, the best visual reminders are other people.</a:t>
            </a:r>
          </a:p>
          <a:p>
            <a:pPr marL="0" indent="0">
              <a:buNone/>
            </a:pPr>
            <a:r>
              <a:rPr lang="en-US" sz="3600" dirty="0">
                <a:solidFill>
                  <a:schemeClr val="tx1"/>
                </a:solidFill>
              </a:rPr>
              <a:t>The Rainbow. Genesis 9:12-16.</a:t>
            </a:r>
          </a:p>
          <a:p>
            <a:pPr marL="0" indent="0">
              <a:buNone/>
            </a:pPr>
            <a:r>
              <a:rPr lang="en-US" sz="3600" dirty="0">
                <a:solidFill>
                  <a:schemeClr val="tx1"/>
                </a:solidFill>
              </a:rPr>
              <a:t>Jesus’ parables. </a:t>
            </a:r>
          </a:p>
          <a:p>
            <a:pPr marL="0" indent="0">
              <a:buNone/>
            </a:pPr>
            <a:endParaRPr lang="en-US" sz="3600" dirty="0">
              <a:solidFill>
                <a:schemeClr val="tx1"/>
              </a:solidFill>
            </a:endParaRPr>
          </a:p>
          <a:p>
            <a:pPr marL="0" indent="0">
              <a:buNone/>
            </a:pPr>
            <a:endParaRPr lang="en-US" sz="3600" dirty="0">
              <a:solidFill>
                <a:schemeClr val="tx1"/>
              </a:solidFill>
            </a:endParaRPr>
          </a:p>
        </p:txBody>
      </p:sp>
      <p:pic>
        <p:nvPicPr>
          <p:cNvPr id="5" name="Picture 4">
            <a:extLst>
              <a:ext uri="{FF2B5EF4-FFF2-40B4-BE49-F238E27FC236}">
                <a16:creationId xmlns:a16="http://schemas.microsoft.com/office/drawing/2014/main" xmlns="" id="{82266767-8574-2246-B91E-38474752B7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201230">
            <a:off x="7996415" y="1405155"/>
            <a:ext cx="3614374" cy="465852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8004945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FEA9C3-8714-5640-A614-B768A6C009F2}"/>
              </a:ext>
            </a:extLst>
          </p:cNvPr>
          <p:cNvSpPr>
            <a:spLocks noGrp="1"/>
          </p:cNvSpPr>
          <p:nvPr>
            <p:ph type="title"/>
          </p:nvPr>
        </p:nvSpPr>
        <p:spPr/>
        <p:txBody>
          <a:bodyPr/>
          <a:lstStyle/>
          <a:p>
            <a:r>
              <a:rPr lang="en-US" dirty="0">
                <a:solidFill>
                  <a:schemeClr val="bg1"/>
                </a:solidFill>
              </a:rPr>
              <a:t>Thesaurus </a:t>
            </a:r>
          </a:p>
        </p:txBody>
      </p:sp>
      <p:sp>
        <p:nvSpPr>
          <p:cNvPr id="3" name="Content Placeholder 2">
            <a:extLst>
              <a:ext uri="{FF2B5EF4-FFF2-40B4-BE49-F238E27FC236}">
                <a16:creationId xmlns:a16="http://schemas.microsoft.com/office/drawing/2014/main" xmlns="" id="{CD8B04D1-B8EB-D847-979F-1E8543279A1D}"/>
              </a:ext>
            </a:extLst>
          </p:cNvPr>
          <p:cNvSpPr>
            <a:spLocks noGrp="1"/>
          </p:cNvSpPr>
          <p:nvPr>
            <p:ph sz="half" idx="1"/>
          </p:nvPr>
        </p:nvSpPr>
        <p:spPr/>
        <p:txBody>
          <a:bodyPr>
            <a:normAutofit/>
          </a:bodyPr>
          <a:lstStyle/>
          <a:p>
            <a:pPr marL="0" indent="0">
              <a:buNone/>
            </a:pPr>
            <a:r>
              <a:rPr lang="en-US" dirty="0">
                <a:solidFill>
                  <a:schemeClr val="bg1"/>
                </a:solidFill>
                <a:latin typeface="Arial" panose="020B0604020202020204" pitchFamily="34" charset="0"/>
                <a:cs typeface="Arial" panose="020B0604020202020204" pitchFamily="34" charset="0"/>
              </a:rPr>
              <a:t>Acknowledgment</a:t>
            </a:r>
          </a:p>
          <a:p>
            <a:pPr marL="0" indent="0">
              <a:buNone/>
            </a:pPr>
            <a:r>
              <a:rPr lang="en-US" dirty="0">
                <a:solidFill>
                  <a:schemeClr val="bg1"/>
                </a:solidFill>
                <a:latin typeface="Arial" panose="020B0604020202020204" pitchFamily="34" charset="0"/>
                <a:cs typeface="Arial" panose="020B0604020202020204" pitchFamily="34" charset="0"/>
              </a:rPr>
              <a:t>Obligation</a:t>
            </a:r>
          </a:p>
          <a:p>
            <a:pPr marL="0" indent="0">
              <a:buNone/>
            </a:pPr>
            <a:r>
              <a:rPr lang="en-US" dirty="0">
                <a:solidFill>
                  <a:schemeClr val="bg1"/>
                </a:solidFill>
                <a:latin typeface="Arial" panose="020B0604020202020204" pitchFamily="34" charset="0"/>
                <a:cs typeface="Arial" panose="020B0604020202020204" pitchFamily="34" charset="0"/>
              </a:rPr>
              <a:t>Recognition</a:t>
            </a:r>
          </a:p>
          <a:p>
            <a:pPr marL="0" indent="0">
              <a:buNone/>
            </a:pPr>
            <a:r>
              <a:rPr lang="en-US" dirty="0">
                <a:solidFill>
                  <a:schemeClr val="bg1"/>
                </a:solidFill>
                <a:latin typeface="Arial" panose="020B0604020202020204" pitchFamily="34" charset="0"/>
                <a:cs typeface="Arial" panose="020B0604020202020204" pitchFamily="34" charset="0"/>
              </a:rPr>
              <a:t>Thanks</a:t>
            </a:r>
          </a:p>
          <a:p>
            <a:pPr marL="0" indent="0">
              <a:buNone/>
            </a:pPr>
            <a:r>
              <a:rPr lang="en-US" dirty="0">
                <a:solidFill>
                  <a:srgbClr val="C00000"/>
                </a:solidFill>
                <a:latin typeface="Arial" panose="020B0604020202020204" pitchFamily="34" charset="0"/>
                <a:cs typeface="Arial" panose="020B0604020202020204" pitchFamily="34" charset="0"/>
              </a:rPr>
              <a:t>Appreciativeness</a:t>
            </a:r>
          </a:p>
          <a:p>
            <a:pPr marL="0" indent="0">
              <a:buNone/>
            </a:pPr>
            <a:r>
              <a:rPr lang="en-US" dirty="0">
                <a:solidFill>
                  <a:srgbClr val="C00000"/>
                </a:solidFill>
                <a:latin typeface="Arial" panose="020B0604020202020204" pitchFamily="34" charset="0"/>
                <a:cs typeface="Arial" panose="020B0604020202020204" pitchFamily="34" charset="0"/>
              </a:rPr>
              <a:t>Grace</a:t>
            </a:r>
          </a:p>
          <a:p>
            <a:pPr marL="0" indent="0">
              <a:buNone/>
            </a:pPr>
            <a:r>
              <a:rPr lang="en-US" dirty="0">
                <a:solidFill>
                  <a:srgbClr val="C00000"/>
                </a:solidFill>
                <a:latin typeface="Arial" panose="020B0604020202020204" pitchFamily="34" charset="0"/>
                <a:cs typeface="Arial" panose="020B0604020202020204" pitchFamily="34" charset="0"/>
              </a:rPr>
              <a:t>Gratefulness</a:t>
            </a:r>
          </a:p>
          <a:p>
            <a:pPr marL="0" indent="0">
              <a:buNone/>
            </a:pPr>
            <a:r>
              <a:rPr lang="en-US" dirty="0">
                <a:solidFill>
                  <a:schemeClr val="bg1"/>
                </a:solidFill>
                <a:latin typeface="Arial" panose="020B0604020202020204" pitchFamily="34" charset="0"/>
                <a:cs typeface="Arial" panose="020B0604020202020204" pitchFamily="34" charset="0"/>
              </a:rPr>
              <a:t>Honor</a:t>
            </a:r>
          </a:p>
          <a:p>
            <a:pPr marL="0" indent="0">
              <a:buNone/>
            </a:pPr>
            <a:endParaRPr lang="en-US" dirty="0">
              <a:solidFill>
                <a:schemeClr val="bg1"/>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xmlns="" id="{1D8BB43D-0E49-E046-A925-28A21DEE1DE8}"/>
              </a:ext>
            </a:extLst>
          </p:cNvPr>
          <p:cNvSpPr>
            <a:spLocks noGrp="1"/>
          </p:cNvSpPr>
          <p:nvPr>
            <p:ph sz="half" idx="2"/>
          </p:nvPr>
        </p:nvSpPr>
        <p:spPr>
          <a:xfrm>
            <a:off x="4257136" y="1825625"/>
            <a:ext cx="5181600" cy="4351338"/>
          </a:xfrm>
        </p:spPr>
        <p:txBody>
          <a:bodyPr/>
          <a:lstStyle/>
          <a:p>
            <a:pPr marL="0" indent="0">
              <a:buNone/>
            </a:pPr>
            <a:r>
              <a:rPr lang="en-US" dirty="0">
                <a:solidFill>
                  <a:srgbClr val="C00000"/>
                </a:solidFill>
                <a:latin typeface="Arial" panose="020B0604020202020204" pitchFamily="34" charset="0"/>
                <a:cs typeface="Arial" panose="020B0604020202020204" pitchFamily="34" charset="0"/>
              </a:rPr>
              <a:t>Indebtedness</a:t>
            </a:r>
          </a:p>
          <a:p>
            <a:pPr marL="0" indent="0">
              <a:buNone/>
            </a:pPr>
            <a:r>
              <a:rPr lang="en-US" dirty="0">
                <a:solidFill>
                  <a:srgbClr val="C00000"/>
                </a:solidFill>
                <a:latin typeface="Arial" panose="020B0604020202020204" pitchFamily="34" charset="0"/>
                <a:cs typeface="Arial" panose="020B0604020202020204" pitchFamily="34" charset="0"/>
              </a:rPr>
              <a:t>Praise</a:t>
            </a:r>
          </a:p>
          <a:p>
            <a:pPr marL="0" indent="0">
              <a:buNone/>
            </a:pPr>
            <a:r>
              <a:rPr lang="en-US" dirty="0">
                <a:solidFill>
                  <a:schemeClr val="bg1"/>
                </a:solidFill>
                <a:latin typeface="Arial" panose="020B0604020202020204" pitchFamily="34" charset="0"/>
                <a:cs typeface="Arial" panose="020B0604020202020204" pitchFamily="34" charset="0"/>
              </a:rPr>
              <a:t>Requital</a:t>
            </a:r>
          </a:p>
          <a:p>
            <a:pPr marL="0" indent="0">
              <a:buNone/>
            </a:pPr>
            <a:r>
              <a:rPr lang="en-US" dirty="0">
                <a:solidFill>
                  <a:schemeClr val="bg1"/>
                </a:solidFill>
                <a:latin typeface="Arial" panose="020B0604020202020204" pitchFamily="34" charset="0"/>
                <a:cs typeface="Arial" panose="020B0604020202020204" pitchFamily="34" charset="0"/>
              </a:rPr>
              <a:t>Response</a:t>
            </a:r>
          </a:p>
          <a:p>
            <a:pPr marL="0" indent="0">
              <a:buNone/>
            </a:pPr>
            <a:r>
              <a:rPr lang="en-US" dirty="0">
                <a:solidFill>
                  <a:schemeClr val="bg1"/>
                </a:solidFill>
                <a:latin typeface="Arial" panose="020B0604020202020204" pitchFamily="34" charset="0"/>
                <a:cs typeface="Arial" panose="020B0604020202020204" pitchFamily="34" charset="0"/>
              </a:rPr>
              <a:t>Responsiveness</a:t>
            </a:r>
          </a:p>
          <a:p>
            <a:pPr marL="0" indent="0">
              <a:buNone/>
            </a:pPr>
            <a:r>
              <a:rPr lang="en-US" dirty="0">
                <a:solidFill>
                  <a:schemeClr val="bg1"/>
                </a:solidFill>
                <a:latin typeface="Arial" panose="020B0604020202020204" pitchFamily="34" charset="0"/>
                <a:cs typeface="Arial" panose="020B0604020202020204" pitchFamily="34" charset="0"/>
              </a:rPr>
              <a:t>Thankfulness</a:t>
            </a:r>
          </a:p>
          <a:p>
            <a:pPr marL="0" indent="0">
              <a:buNone/>
            </a:pPr>
            <a:r>
              <a:rPr lang="en-US" dirty="0">
                <a:solidFill>
                  <a:srgbClr val="C00000"/>
                </a:solidFill>
                <a:latin typeface="Arial" panose="020B0604020202020204" pitchFamily="34" charset="0"/>
                <a:cs typeface="Arial" panose="020B0604020202020204" pitchFamily="34" charset="0"/>
              </a:rPr>
              <a:t>Thanksgiving</a:t>
            </a:r>
          </a:p>
          <a:p>
            <a:pPr marL="0" indent="0">
              <a:buNone/>
            </a:pPr>
            <a:r>
              <a:rPr lang="en-US" dirty="0">
                <a:solidFill>
                  <a:schemeClr val="bg1"/>
                </a:solidFill>
                <a:latin typeface="Arial" panose="020B0604020202020204" pitchFamily="34" charset="0"/>
                <a:cs typeface="Arial" panose="020B0604020202020204" pitchFamily="34" charset="0"/>
              </a:rPr>
              <a:t>Sense Of Obligation </a:t>
            </a:r>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xmlns="" id="{BE675CB2-3113-5946-A375-6641FE0D705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59213" y="2018581"/>
            <a:ext cx="3896320" cy="329529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4101608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txEl>
                                              <p:pRg st="4" end="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
                                            <p:txEl>
                                              <p:pRg st="6" end="6"/>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62332E-74DA-B04B-91EB-F65B0997CFA6}"/>
              </a:ext>
            </a:extLst>
          </p:cNvPr>
          <p:cNvSpPr>
            <a:spLocks noGrp="1"/>
          </p:cNvSpPr>
          <p:nvPr>
            <p:ph type="title"/>
          </p:nvPr>
        </p:nvSpPr>
        <p:spPr>
          <a:xfrm>
            <a:off x="257629" y="0"/>
            <a:ext cx="10515600" cy="1325563"/>
          </a:xfrm>
        </p:spPr>
        <p:txBody>
          <a:bodyPr/>
          <a:lstStyle/>
          <a:p>
            <a:r>
              <a:rPr lang="en-US" dirty="0"/>
              <a:t>Make a Vow to Practice Gratitude</a:t>
            </a:r>
          </a:p>
        </p:txBody>
      </p:sp>
      <p:sp>
        <p:nvSpPr>
          <p:cNvPr id="3" name="Content Placeholder 2">
            <a:extLst>
              <a:ext uri="{FF2B5EF4-FFF2-40B4-BE49-F238E27FC236}">
                <a16:creationId xmlns:a16="http://schemas.microsoft.com/office/drawing/2014/main" xmlns="" id="{CEDCF019-02A7-F54F-9803-05DC0CAD834E}"/>
              </a:ext>
            </a:extLst>
          </p:cNvPr>
          <p:cNvSpPr>
            <a:spLocks noGrp="1"/>
          </p:cNvSpPr>
          <p:nvPr>
            <p:ph idx="1"/>
          </p:nvPr>
        </p:nvSpPr>
        <p:spPr>
          <a:xfrm>
            <a:off x="257628" y="1448248"/>
            <a:ext cx="6244771" cy="5671003"/>
          </a:xfrm>
        </p:spPr>
        <p:txBody>
          <a:bodyPr>
            <a:normAutofit/>
          </a:bodyPr>
          <a:lstStyle/>
          <a:p>
            <a:pPr marL="0" indent="0">
              <a:buNone/>
            </a:pPr>
            <a:r>
              <a:rPr lang="en-US" sz="3600" dirty="0">
                <a:solidFill>
                  <a:schemeClr val="tx1"/>
                </a:solidFill>
              </a:rPr>
              <a:t>Research shows that making an oath to perform a behavior increases the likelihood that the action will be executed. Therefore, write your own gratitude vow, which could be as simple as “I vow to count my blessings each day,” and post it somewhere where you will be reminded of it every day.</a:t>
            </a:r>
          </a:p>
        </p:txBody>
      </p:sp>
      <p:pic>
        <p:nvPicPr>
          <p:cNvPr id="5" name="Picture 4">
            <a:extLst>
              <a:ext uri="{FF2B5EF4-FFF2-40B4-BE49-F238E27FC236}">
                <a16:creationId xmlns:a16="http://schemas.microsoft.com/office/drawing/2014/main" xmlns="" id="{C5DE1618-C3FF-8041-89C0-43B0E132219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21428389">
            <a:off x="6822365" y="1702883"/>
            <a:ext cx="4975519" cy="429495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6747950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EE6EC5-17F2-2848-98A1-12EC48B63F69}"/>
              </a:ext>
            </a:extLst>
          </p:cNvPr>
          <p:cNvSpPr>
            <a:spLocks noGrp="1"/>
          </p:cNvSpPr>
          <p:nvPr>
            <p:ph type="title"/>
          </p:nvPr>
        </p:nvSpPr>
        <p:spPr>
          <a:xfrm>
            <a:off x="202096" y="-191466"/>
            <a:ext cx="10515600" cy="1325563"/>
          </a:xfrm>
        </p:spPr>
        <p:txBody>
          <a:bodyPr/>
          <a:lstStyle/>
          <a:p>
            <a:r>
              <a:rPr lang="en-US" dirty="0"/>
              <a:t>Rituals Of Gratitude</a:t>
            </a:r>
          </a:p>
        </p:txBody>
      </p:sp>
      <p:sp>
        <p:nvSpPr>
          <p:cNvPr id="3" name="Content Placeholder 2">
            <a:extLst>
              <a:ext uri="{FF2B5EF4-FFF2-40B4-BE49-F238E27FC236}">
                <a16:creationId xmlns:a16="http://schemas.microsoft.com/office/drawing/2014/main" xmlns="" id="{81E1FEC3-E65F-6647-9C80-B94CE7AF712D}"/>
              </a:ext>
            </a:extLst>
          </p:cNvPr>
          <p:cNvSpPr>
            <a:spLocks noGrp="1"/>
          </p:cNvSpPr>
          <p:nvPr>
            <p:ph sz="half" idx="1"/>
          </p:nvPr>
        </p:nvSpPr>
        <p:spPr>
          <a:xfrm>
            <a:off x="357809" y="954157"/>
            <a:ext cx="6858000" cy="5222806"/>
          </a:xfrm>
        </p:spPr>
        <p:txBody>
          <a:bodyPr>
            <a:normAutofit fontScale="92500" lnSpcReduction="10000"/>
          </a:bodyPr>
          <a:lstStyle/>
          <a:p>
            <a:pPr marL="0" indent="0">
              <a:buNone/>
            </a:pPr>
            <a:r>
              <a:rPr lang="en-US" sz="3600" dirty="0">
                <a:solidFill>
                  <a:schemeClr val="tx1"/>
                </a:solidFill>
              </a:rPr>
              <a:t>When rituals of gratitude are a normal part of both your routine and your special events, you connect with those around you in a way that benefits everyone. </a:t>
            </a:r>
          </a:p>
          <a:p>
            <a:pPr marL="0" indent="0">
              <a:buNone/>
            </a:pPr>
            <a:r>
              <a:rPr lang="en-US" sz="3600" dirty="0">
                <a:solidFill>
                  <a:schemeClr val="tx1"/>
                </a:solidFill>
              </a:rPr>
              <a:t>The experience you share with your partner and/or your children becomes a meaningful time of bonding. So say thank you, say it often, and say it together. </a:t>
            </a:r>
          </a:p>
          <a:p>
            <a:pPr marL="0" indent="0">
              <a:buNone/>
            </a:pPr>
            <a:r>
              <a:rPr lang="en-US" sz="3600" dirty="0">
                <a:solidFill>
                  <a:schemeClr val="tx1"/>
                </a:solidFill>
              </a:rPr>
              <a:t>For example, the feast of tabernacles was a joyous commemoration of the blessings of God to us as a people </a:t>
            </a:r>
            <a:r>
              <a:rPr lang="en-US" dirty="0">
                <a:solidFill>
                  <a:schemeClr val="tx1"/>
                </a:solidFill>
              </a:rPr>
              <a:t>{RH, November 17, 1885}</a:t>
            </a:r>
            <a:endParaRPr lang="en-US" sz="3600" dirty="0">
              <a:solidFill>
                <a:schemeClr val="tx1"/>
              </a:solidFill>
            </a:endParaRPr>
          </a:p>
        </p:txBody>
      </p:sp>
      <p:pic>
        <p:nvPicPr>
          <p:cNvPr id="5" name="Picture 4">
            <a:extLst>
              <a:ext uri="{FF2B5EF4-FFF2-40B4-BE49-F238E27FC236}">
                <a16:creationId xmlns:a16="http://schemas.microsoft.com/office/drawing/2014/main" xmlns="" id="{0FFF1085-0B09-BF40-8DC3-C3EA8CFE565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77313">
            <a:off x="7978434" y="1442478"/>
            <a:ext cx="3484721" cy="464774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8841503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3F286957-0A19-7445-B97E-3714AEF718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79527" y="-808255"/>
            <a:ext cx="14071527" cy="8801100"/>
          </a:xfrm>
          <a:prstGeom prst="rect">
            <a:avLst/>
          </a:prstGeom>
        </p:spPr>
      </p:pic>
      <p:sp>
        <p:nvSpPr>
          <p:cNvPr id="2" name="Title 1">
            <a:extLst>
              <a:ext uri="{FF2B5EF4-FFF2-40B4-BE49-F238E27FC236}">
                <a16:creationId xmlns:a16="http://schemas.microsoft.com/office/drawing/2014/main" xmlns="" id="{E62D2B34-12DE-2F4C-9C86-C5C6C3E9BC1E}"/>
              </a:ext>
            </a:extLst>
          </p:cNvPr>
          <p:cNvSpPr>
            <a:spLocks noGrp="1"/>
          </p:cNvSpPr>
          <p:nvPr>
            <p:ph type="title"/>
          </p:nvPr>
        </p:nvSpPr>
        <p:spPr>
          <a:xfrm>
            <a:off x="2710541" y="-300158"/>
            <a:ext cx="7500257" cy="1254473"/>
          </a:xfrm>
        </p:spPr>
        <p:txBody>
          <a:bodyPr>
            <a:normAutofit/>
          </a:bodyPr>
          <a:lstStyle/>
          <a:p>
            <a:r>
              <a:rPr lang="en-US" sz="3600" b="1" dirty="0">
                <a:solidFill>
                  <a:schemeClr val="bg1"/>
                </a:solidFill>
              </a:rPr>
              <a:t>A Day For Gratitude</a:t>
            </a:r>
          </a:p>
        </p:txBody>
      </p:sp>
      <p:sp>
        <p:nvSpPr>
          <p:cNvPr id="3" name="Content Placeholder 2">
            <a:extLst>
              <a:ext uri="{FF2B5EF4-FFF2-40B4-BE49-F238E27FC236}">
                <a16:creationId xmlns:a16="http://schemas.microsoft.com/office/drawing/2014/main" xmlns="" id="{ABE61888-8B51-DF4A-952D-3CB97F83D177}"/>
              </a:ext>
            </a:extLst>
          </p:cNvPr>
          <p:cNvSpPr>
            <a:spLocks noGrp="1"/>
          </p:cNvSpPr>
          <p:nvPr>
            <p:ph idx="1"/>
          </p:nvPr>
        </p:nvSpPr>
        <p:spPr>
          <a:xfrm>
            <a:off x="2710540" y="595087"/>
            <a:ext cx="6923317" cy="1772557"/>
          </a:xfrm>
        </p:spPr>
        <p:txBody>
          <a:bodyPr>
            <a:normAutofit/>
          </a:bodyPr>
          <a:lstStyle/>
          <a:p>
            <a:pPr marL="0" indent="0">
              <a:buNone/>
            </a:pPr>
            <a:r>
              <a:rPr lang="en-US" sz="2400" b="1" dirty="0">
                <a:solidFill>
                  <a:schemeClr val="bg1"/>
                </a:solidFill>
              </a:rPr>
              <a:t>“A Psalm or Song for the sabbath day. It is a good thing to give thanks unto the LORD, and to sing praises unto thy name, O most High:” Psalms 92:1.</a:t>
            </a:r>
          </a:p>
          <a:p>
            <a:endParaRPr lang="en-US" sz="2400" b="1" dirty="0">
              <a:solidFill>
                <a:schemeClr val="bg1"/>
              </a:solidFill>
            </a:endParaRPr>
          </a:p>
        </p:txBody>
      </p:sp>
    </p:spTree>
    <p:extLst>
      <p:ext uri="{BB962C8B-B14F-4D97-AF65-F5344CB8AC3E}">
        <p14:creationId xmlns:p14="http://schemas.microsoft.com/office/powerpoint/2010/main" val="4660243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A933B1-FFED-304D-9420-8CC36AB86D1C}"/>
              </a:ext>
            </a:extLst>
          </p:cNvPr>
          <p:cNvSpPr>
            <a:spLocks noGrp="1"/>
          </p:cNvSpPr>
          <p:nvPr>
            <p:ph type="title"/>
          </p:nvPr>
        </p:nvSpPr>
        <p:spPr>
          <a:xfrm>
            <a:off x="127000" y="-157390"/>
            <a:ext cx="10515600" cy="1325563"/>
          </a:xfrm>
        </p:spPr>
        <p:txBody>
          <a:bodyPr/>
          <a:lstStyle/>
          <a:p>
            <a:r>
              <a:rPr lang="en-US" dirty="0"/>
              <a:t>Prayers of Gratitude. </a:t>
            </a:r>
          </a:p>
        </p:txBody>
      </p:sp>
      <p:sp>
        <p:nvSpPr>
          <p:cNvPr id="3" name="Content Placeholder 2">
            <a:extLst>
              <a:ext uri="{FF2B5EF4-FFF2-40B4-BE49-F238E27FC236}">
                <a16:creationId xmlns:a16="http://schemas.microsoft.com/office/drawing/2014/main" xmlns="" id="{E3BF09E1-D330-6446-A046-C0BD60DE692B}"/>
              </a:ext>
            </a:extLst>
          </p:cNvPr>
          <p:cNvSpPr>
            <a:spLocks noGrp="1"/>
          </p:cNvSpPr>
          <p:nvPr>
            <p:ph idx="1"/>
          </p:nvPr>
        </p:nvSpPr>
        <p:spPr>
          <a:xfrm>
            <a:off x="127000" y="1168173"/>
            <a:ext cx="6665686" cy="5479370"/>
          </a:xfrm>
        </p:spPr>
        <p:txBody>
          <a:bodyPr>
            <a:normAutofit/>
          </a:bodyPr>
          <a:lstStyle/>
          <a:p>
            <a:pPr marL="0" indent="0">
              <a:buNone/>
            </a:pPr>
            <a:r>
              <a:rPr lang="en-US" sz="3600" dirty="0">
                <a:solidFill>
                  <a:schemeClr val="tx1"/>
                </a:solidFill>
              </a:rPr>
              <a:t>Prayers of gratitude are most powerful form of prayer, because through these prayers people recognize the ultimate source of all they are and all they will ever be.</a:t>
            </a:r>
          </a:p>
          <a:p>
            <a:pPr marL="0" indent="0">
              <a:buNone/>
            </a:pPr>
            <a:r>
              <a:rPr lang="en-US" sz="3600" dirty="0">
                <a:solidFill>
                  <a:schemeClr val="tx1"/>
                </a:solidFill>
              </a:rPr>
              <a:t>“Begin every day with earnest prayer, not omitting to offer praise and thanksgiving.” </a:t>
            </a:r>
            <a:r>
              <a:rPr lang="en-US" sz="1600" dirty="0">
                <a:solidFill>
                  <a:schemeClr val="tx1"/>
                </a:solidFill>
              </a:rPr>
              <a:t>{</a:t>
            </a:r>
            <a:r>
              <a:rPr lang="en-US" sz="1600" dirty="0" err="1">
                <a:solidFill>
                  <a:schemeClr val="tx1"/>
                </a:solidFill>
              </a:rPr>
              <a:t>TDG</a:t>
            </a:r>
            <a:r>
              <a:rPr lang="en-US" sz="1600" dirty="0">
                <a:solidFill>
                  <a:schemeClr val="tx1"/>
                </a:solidFill>
              </a:rPr>
              <a:t> 42.4}</a:t>
            </a:r>
          </a:p>
        </p:txBody>
      </p:sp>
      <p:pic>
        <p:nvPicPr>
          <p:cNvPr id="5" name="Picture 4">
            <a:extLst>
              <a:ext uri="{FF2B5EF4-FFF2-40B4-BE49-F238E27FC236}">
                <a16:creationId xmlns:a16="http://schemas.microsoft.com/office/drawing/2014/main" xmlns="" id="{9D56F5B4-C4C4-EB4E-BE80-7DC61EDF5F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397235">
            <a:off x="7092333" y="1987979"/>
            <a:ext cx="4507406" cy="300493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9270181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 id="{68BDD799-89D7-4D48-9405-F7A2EE4E4E08}"/>
              </a:ext>
            </a:extLst>
          </p:cNvPr>
          <p:cNvSpPr>
            <a:spLocks noGrp="1"/>
          </p:cNvSpPr>
          <p:nvPr>
            <p:ph sz="half" idx="2"/>
          </p:nvPr>
        </p:nvSpPr>
        <p:spPr>
          <a:xfrm>
            <a:off x="442913" y="1085850"/>
            <a:ext cx="7900987" cy="5939972"/>
          </a:xfrm>
        </p:spPr>
        <p:txBody>
          <a:bodyPr>
            <a:noAutofit/>
          </a:bodyPr>
          <a:lstStyle/>
          <a:p>
            <a:pPr marL="0" indent="0">
              <a:buNone/>
            </a:pPr>
            <a:r>
              <a:rPr lang="en-US" sz="3200" dirty="0"/>
              <a:t>Philippians 4:6.  “Be careful for nothing; but in every thing by prayer and supplication with thanksgiving let your requests be made known unto God.”</a:t>
            </a:r>
          </a:p>
          <a:p>
            <a:pPr marL="0" indent="0">
              <a:buNone/>
            </a:pPr>
            <a:r>
              <a:rPr lang="en-US" sz="3200" dirty="0"/>
              <a:t>“We do not pray any too much, but we are too sparing of giving thanks. If the loving-kindness of God called forth more thanksgiving and praise, we would have far more power in prayer. </a:t>
            </a:r>
          </a:p>
          <a:p>
            <a:pPr marL="0" indent="0">
              <a:buNone/>
            </a:pPr>
            <a:r>
              <a:rPr lang="en-US" sz="3200" dirty="0"/>
              <a:t>“You who complain that God does not hear your prayers, change your present order and mingle praise with your petitions. When you consider His goodness and mercies you will find that He will consider your wants.”  </a:t>
            </a:r>
            <a:r>
              <a:rPr lang="en-US" sz="1600" dirty="0"/>
              <a:t>{5T 317.1}</a:t>
            </a:r>
          </a:p>
        </p:txBody>
      </p:sp>
      <p:pic>
        <p:nvPicPr>
          <p:cNvPr id="7" name="Picture 6">
            <a:extLst>
              <a:ext uri="{FF2B5EF4-FFF2-40B4-BE49-F238E27FC236}">
                <a16:creationId xmlns:a16="http://schemas.microsoft.com/office/drawing/2014/main" xmlns="" id="{60E0C313-F1FC-4D43-AE40-933675017FC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55772">
            <a:off x="8684472" y="1393143"/>
            <a:ext cx="3203399" cy="407171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itle 1">
            <a:extLst>
              <a:ext uri="{FF2B5EF4-FFF2-40B4-BE49-F238E27FC236}">
                <a16:creationId xmlns:a16="http://schemas.microsoft.com/office/drawing/2014/main" xmlns="" id="{96ED6AD8-4055-DE44-A79C-355EB3FAB5ED}"/>
              </a:ext>
            </a:extLst>
          </p:cNvPr>
          <p:cNvSpPr>
            <a:spLocks noGrp="1"/>
          </p:cNvSpPr>
          <p:nvPr>
            <p:ph type="title"/>
          </p:nvPr>
        </p:nvSpPr>
        <p:spPr>
          <a:xfrm>
            <a:off x="442913" y="0"/>
            <a:ext cx="10515600" cy="1325563"/>
          </a:xfrm>
        </p:spPr>
        <p:txBody>
          <a:bodyPr/>
          <a:lstStyle/>
          <a:p>
            <a:r>
              <a:rPr lang="en-US" dirty="0"/>
              <a:t>Prayers of Gratitude. </a:t>
            </a:r>
          </a:p>
        </p:txBody>
      </p:sp>
    </p:spTree>
    <p:extLst>
      <p:ext uri="{BB962C8B-B14F-4D97-AF65-F5344CB8AC3E}">
        <p14:creationId xmlns:p14="http://schemas.microsoft.com/office/powerpoint/2010/main" val="32407228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BCC4933-3F40-B643-A683-25C31FD97473}"/>
              </a:ext>
            </a:extLst>
          </p:cNvPr>
          <p:cNvSpPr>
            <a:spLocks noGrp="1"/>
          </p:cNvSpPr>
          <p:nvPr>
            <p:ph idx="1"/>
          </p:nvPr>
        </p:nvSpPr>
        <p:spPr>
          <a:xfrm>
            <a:off x="1097507" y="1070160"/>
            <a:ext cx="5275997" cy="5811838"/>
          </a:xfrm>
        </p:spPr>
        <p:txBody>
          <a:bodyPr>
            <a:normAutofit/>
          </a:bodyPr>
          <a:lstStyle/>
          <a:p>
            <a:pPr marL="0" indent="0">
              <a:buNone/>
            </a:pPr>
            <a:r>
              <a:rPr lang="en-US" sz="3600" dirty="0"/>
              <a:t>“When you open your eyes in the morning, thank God that He has kept you through the night. Thank Him for His peace in your heart. Morning, noon, and night, let gratitude as a sweet perfume ascend to heaven</a:t>
            </a:r>
            <a:r>
              <a:rPr lang="en-US" dirty="0"/>
              <a:t>.”  </a:t>
            </a:r>
            <a:r>
              <a:rPr lang="en-US" sz="1600" dirty="0"/>
              <a:t>{MH 253.2}</a:t>
            </a:r>
          </a:p>
        </p:txBody>
      </p:sp>
      <p:pic>
        <p:nvPicPr>
          <p:cNvPr id="9" name="Picture 8">
            <a:extLst>
              <a:ext uri="{FF2B5EF4-FFF2-40B4-BE49-F238E27FC236}">
                <a16:creationId xmlns:a16="http://schemas.microsoft.com/office/drawing/2014/main" xmlns="" id="{616972CD-A8DA-6B47-AA26-B99B00B65BC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220016">
            <a:off x="7312713" y="1176850"/>
            <a:ext cx="3469715" cy="416680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9471601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5A2B36F-2A06-A949-89F4-A473650213E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2" name="Title 1">
            <a:extLst>
              <a:ext uri="{FF2B5EF4-FFF2-40B4-BE49-F238E27FC236}">
                <a16:creationId xmlns:a16="http://schemas.microsoft.com/office/drawing/2014/main" xmlns="" id="{17915822-93C6-6148-921C-E72FDE666536}"/>
              </a:ext>
            </a:extLst>
          </p:cNvPr>
          <p:cNvSpPr>
            <a:spLocks noGrp="1"/>
          </p:cNvSpPr>
          <p:nvPr>
            <p:ph type="title"/>
          </p:nvPr>
        </p:nvSpPr>
        <p:spPr/>
        <p:txBody>
          <a:bodyPr/>
          <a:lstStyle/>
          <a:p>
            <a:r>
              <a:rPr lang="en-US" dirty="0">
                <a:latin typeface="+mn-lt"/>
              </a:rPr>
              <a:t>Like Incense</a:t>
            </a:r>
          </a:p>
        </p:txBody>
      </p:sp>
      <p:sp>
        <p:nvSpPr>
          <p:cNvPr id="3" name="Content Placeholder 2">
            <a:extLst>
              <a:ext uri="{FF2B5EF4-FFF2-40B4-BE49-F238E27FC236}">
                <a16:creationId xmlns:a16="http://schemas.microsoft.com/office/drawing/2014/main" xmlns="" id="{DC3D43E7-E324-594C-828B-4F6BC306E93E}"/>
              </a:ext>
            </a:extLst>
          </p:cNvPr>
          <p:cNvSpPr>
            <a:spLocks noGrp="1"/>
          </p:cNvSpPr>
          <p:nvPr>
            <p:ph idx="1"/>
          </p:nvPr>
        </p:nvSpPr>
        <p:spPr>
          <a:xfrm>
            <a:off x="838200" y="1253332"/>
            <a:ext cx="10515600" cy="4351338"/>
          </a:xfrm>
        </p:spPr>
        <p:txBody>
          <a:bodyPr/>
          <a:lstStyle/>
          <a:p>
            <a:pPr marL="0" indent="0">
              <a:buNone/>
            </a:pPr>
            <a:r>
              <a:rPr lang="en-US" dirty="0">
                <a:solidFill>
                  <a:schemeClr val="tx1"/>
                </a:solidFill>
                <a:effectLst>
                  <a:glow rad="101600">
                    <a:srgbClr val="19150C">
                      <a:alpha val="60000"/>
                    </a:srgbClr>
                  </a:glow>
                </a:effectLst>
                <a:latin typeface="+mn-lt"/>
              </a:rPr>
              <a:t>“Let words of penitence and grateful praise come up before God as sweet incense in His heavenly sanctuary.”  {2SM 272.3}</a:t>
            </a:r>
          </a:p>
        </p:txBody>
      </p:sp>
    </p:spTree>
    <p:extLst>
      <p:ext uri="{BB962C8B-B14F-4D97-AF65-F5344CB8AC3E}">
        <p14:creationId xmlns:p14="http://schemas.microsoft.com/office/powerpoint/2010/main" val="12485313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C3D43E7-E324-594C-828B-4F6BC306E93E}"/>
              </a:ext>
            </a:extLst>
          </p:cNvPr>
          <p:cNvSpPr>
            <a:spLocks noGrp="1"/>
          </p:cNvSpPr>
          <p:nvPr>
            <p:ph idx="1"/>
          </p:nvPr>
        </p:nvSpPr>
        <p:spPr>
          <a:xfrm>
            <a:off x="838200" y="1825625"/>
            <a:ext cx="4717473" cy="4351338"/>
          </a:xfrm>
        </p:spPr>
        <p:txBody>
          <a:bodyPr>
            <a:normAutofit/>
          </a:bodyPr>
          <a:lstStyle/>
          <a:p>
            <a:pPr marL="0" indent="0">
              <a:buNone/>
            </a:pPr>
            <a:r>
              <a:rPr lang="en-US" sz="4800" b="1" dirty="0"/>
              <a:t>“But thou art holy, O thou that </a:t>
            </a:r>
            <a:r>
              <a:rPr lang="en-US" sz="4800" b="1" dirty="0" err="1"/>
              <a:t>inhabitest</a:t>
            </a:r>
            <a:r>
              <a:rPr lang="en-US" sz="4800" b="1" dirty="0"/>
              <a:t> the praises of Israel.” Psalms 22:3 </a:t>
            </a:r>
          </a:p>
        </p:txBody>
      </p:sp>
      <p:pic>
        <p:nvPicPr>
          <p:cNvPr id="5" name="Picture 4">
            <a:extLst>
              <a:ext uri="{FF2B5EF4-FFF2-40B4-BE49-F238E27FC236}">
                <a16:creationId xmlns:a16="http://schemas.microsoft.com/office/drawing/2014/main" xmlns="" id="{5E463009-01FF-5F4A-860F-F397C335C7B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47862" y="152400"/>
            <a:ext cx="6204347" cy="6858000"/>
          </a:xfrm>
          <a:prstGeom prst="rect">
            <a:avLst/>
          </a:prstGeom>
        </p:spPr>
      </p:pic>
    </p:spTree>
    <p:extLst>
      <p:ext uri="{BB962C8B-B14F-4D97-AF65-F5344CB8AC3E}">
        <p14:creationId xmlns:p14="http://schemas.microsoft.com/office/powerpoint/2010/main" val="24683894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
            <a:extLst>
              <a:ext uri="{FF2B5EF4-FFF2-40B4-BE49-F238E27FC236}">
                <a16:creationId xmlns:a16="http://schemas.microsoft.com/office/drawing/2014/main" xmlns="" id="{D3C66895-31B2-6B42-BD08-04E361EE81BD}"/>
              </a:ext>
            </a:extLst>
          </p:cNvPr>
          <p:cNvSpPr>
            <a:spLocks noGrp="1" noChangeArrowheads="1"/>
          </p:cNvSpPr>
          <p:nvPr>
            <p:ph type="title"/>
          </p:nvPr>
        </p:nvSpPr>
        <p:spPr>
          <a:xfrm>
            <a:off x="214568" y="0"/>
            <a:ext cx="7732171" cy="1325563"/>
          </a:xfrm>
        </p:spPr>
        <p:txBody>
          <a:bodyPr>
            <a:normAutofit/>
          </a:bodyPr>
          <a:lstStyle/>
          <a:p>
            <a:pPr algn="ctr" defTabSz="685800"/>
            <a:r>
              <a:rPr lang="en-US" altLang="en-US" sz="6000" dirty="0">
                <a:ea typeface="Comic Sans MS Bold" charset="0"/>
                <a:cs typeface="Comic Sans MS Bold" charset="0"/>
                <a:sym typeface="Comic Sans MS Bold" charset="0"/>
              </a:rPr>
              <a:t>Can you always be grateful?</a:t>
            </a:r>
            <a:endParaRPr lang="en-US" altLang="en-US" sz="8000" dirty="0"/>
          </a:p>
        </p:txBody>
      </p:sp>
      <p:sp>
        <p:nvSpPr>
          <p:cNvPr id="2" name="Content Placeholder 1">
            <a:extLst>
              <a:ext uri="{FF2B5EF4-FFF2-40B4-BE49-F238E27FC236}">
                <a16:creationId xmlns:a16="http://schemas.microsoft.com/office/drawing/2014/main" xmlns="" id="{6C4D031B-F4CF-0247-8C92-43089D8840C2}"/>
              </a:ext>
            </a:extLst>
          </p:cNvPr>
          <p:cNvSpPr>
            <a:spLocks noGrp="1"/>
          </p:cNvSpPr>
          <p:nvPr>
            <p:ph idx="1"/>
          </p:nvPr>
        </p:nvSpPr>
        <p:spPr>
          <a:xfrm>
            <a:off x="214568" y="1567543"/>
            <a:ext cx="4996061" cy="4874474"/>
          </a:xfrm>
        </p:spPr>
        <p:txBody>
          <a:bodyPr>
            <a:normAutofit/>
          </a:bodyPr>
          <a:lstStyle/>
          <a:p>
            <a:pPr marL="0" indent="0">
              <a:buNone/>
            </a:pPr>
            <a:r>
              <a:rPr lang="en-US" sz="3200" dirty="0">
                <a:solidFill>
                  <a:schemeClr val="tx1"/>
                </a:solidFill>
              </a:rPr>
              <a:t>“Although the fig tree shall not blossom, neither shall fruit be in the vines; the </a:t>
            </a:r>
            <a:r>
              <a:rPr lang="en-US" sz="3200" dirty="0" err="1">
                <a:solidFill>
                  <a:schemeClr val="tx1"/>
                </a:solidFill>
              </a:rPr>
              <a:t>labour</a:t>
            </a:r>
            <a:r>
              <a:rPr lang="en-US" sz="3200" dirty="0">
                <a:solidFill>
                  <a:schemeClr val="tx1"/>
                </a:solidFill>
              </a:rPr>
              <a:t> of the olive shall fail, and the fields shall yield no meat; the flock shall be cut off from the fold, and there shall be no herd in the stalls: Yet I will rejoice in the LORD, I will joy in the God of my salvation.” Habakkuk 3:17-18.</a:t>
            </a:r>
          </a:p>
        </p:txBody>
      </p:sp>
      <p:pic>
        <p:nvPicPr>
          <p:cNvPr id="4" name="Picture 3">
            <a:extLst>
              <a:ext uri="{FF2B5EF4-FFF2-40B4-BE49-F238E27FC236}">
                <a16:creationId xmlns:a16="http://schemas.microsoft.com/office/drawing/2014/main" xmlns="" id="{6D2996CA-52C1-454B-8249-DCF2B658BA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383378">
            <a:off x="5740758" y="1343049"/>
            <a:ext cx="6083076" cy="472705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275686487"/>
      </p:ext>
    </p:extLst>
  </p:cSld>
  <p:clrMapOvr>
    <a:masterClrMapping/>
  </p:clrMapOvr>
  <p:transition xmlns:p14="http://schemas.microsoft.com/office/powerpoint/2010/mai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751BC6A-FFD0-0547-B2C0-0BC4326EF3B8}"/>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5621" b="100000" l="10000" r="90000"/>
                    </a14:imgEffect>
                  </a14:imgLayer>
                </a14:imgProps>
              </a:ext>
              <a:ext uri="{28A0092B-C50C-407E-A947-70E740481C1C}">
                <a14:useLocalDpi xmlns:a14="http://schemas.microsoft.com/office/drawing/2010/main"/>
              </a:ext>
            </a:extLst>
          </a:blip>
          <a:stretch>
            <a:fillRect/>
          </a:stretch>
        </p:blipFill>
        <p:spPr>
          <a:xfrm>
            <a:off x="-2209801" y="1393371"/>
            <a:ext cx="8188043" cy="5464629"/>
          </a:xfrm>
          <a:prstGeom prst="rect">
            <a:avLst/>
          </a:prstGeom>
        </p:spPr>
      </p:pic>
      <p:sp>
        <p:nvSpPr>
          <p:cNvPr id="2" name="Title 1">
            <a:extLst>
              <a:ext uri="{FF2B5EF4-FFF2-40B4-BE49-F238E27FC236}">
                <a16:creationId xmlns:a16="http://schemas.microsoft.com/office/drawing/2014/main" xmlns="" id="{EFC8FF21-310A-564C-A587-A3E7A4D28029}"/>
              </a:ext>
            </a:extLst>
          </p:cNvPr>
          <p:cNvSpPr>
            <a:spLocks noGrp="1"/>
          </p:cNvSpPr>
          <p:nvPr>
            <p:ph type="title"/>
          </p:nvPr>
        </p:nvSpPr>
        <p:spPr>
          <a:xfrm>
            <a:off x="0" y="-180975"/>
            <a:ext cx="10515600" cy="1325563"/>
          </a:xfrm>
        </p:spPr>
        <p:txBody>
          <a:bodyPr/>
          <a:lstStyle/>
          <a:p>
            <a:r>
              <a:rPr lang="en-US" dirty="0"/>
              <a:t>Remember the Bad. </a:t>
            </a:r>
          </a:p>
        </p:txBody>
      </p:sp>
      <p:sp>
        <p:nvSpPr>
          <p:cNvPr id="3" name="Content Placeholder 2">
            <a:extLst>
              <a:ext uri="{FF2B5EF4-FFF2-40B4-BE49-F238E27FC236}">
                <a16:creationId xmlns:a16="http://schemas.microsoft.com/office/drawing/2014/main" xmlns="" id="{5F909432-E021-1241-9EFA-3A92E2003799}"/>
              </a:ext>
            </a:extLst>
          </p:cNvPr>
          <p:cNvSpPr>
            <a:spLocks noGrp="1"/>
          </p:cNvSpPr>
          <p:nvPr>
            <p:ph idx="1"/>
          </p:nvPr>
        </p:nvSpPr>
        <p:spPr>
          <a:xfrm>
            <a:off x="4412342" y="1144588"/>
            <a:ext cx="7605487" cy="5713412"/>
          </a:xfrm>
        </p:spPr>
        <p:txBody>
          <a:bodyPr>
            <a:normAutofit/>
          </a:bodyPr>
          <a:lstStyle/>
          <a:p>
            <a:pPr marL="0" indent="0">
              <a:buNone/>
            </a:pPr>
            <a:r>
              <a:rPr lang="en-US" sz="3600" dirty="0">
                <a:solidFill>
                  <a:schemeClr val="tx1"/>
                </a:solidFill>
              </a:rPr>
              <a:t>To be grateful in your current state, it is helpful to remember the hard times that you once experienced. When you remember how difficult life used to be and how far you have come, this contrast is fertile ground for gratefulness.</a:t>
            </a:r>
          </a:p>
          <a:p>
            <a:pPr marL="0" indent="0">
              <a:buNone/>
            </a:pPr>
            <a:r>
              <a:rPr lang="en-US" sz="3600" dirty="0">
                <a:solidFill>
                  <a:schemeClr val="tx1"/>
                </a:solidFill>
              </a:rPr>
              <a:t>“Then shall ye remember your own evil ways, and your doings that were not good...” Ezekiel 36:31-33.</a:t>
            </a:r>
          </a:p>
          <a:p>
            <a:pPr marL="0" indent="0">
              <a:buNone/>
            </a:pPr>
            <a:r>
              <a:rPr lang="en-US" sz="3600" dirty="0">
                <a:solidFill>
                  <a:schemeClr val="tx1"/>
                </a:solidFill>
              </a:rPr>
              <a:t>“Alleluia! heaven is cheap enough.” </a:t>
            </a:r>
            <a:r>
              <a:rPr lang="en-US" sz="1600" dirty="0">
                <a:solidFill>
                  <a:schemeClr val="tx1"/>
                </a:solidFill>
              </a:rPr>
              <a:t>{LS 67.2}</a:t>
            </a:r>
          </a:p>
        </p:txBody>
      </p:sp>
    </p:spTree>
    <p:extLst>
      <p:ext uri="{BB962C8B-B14F-4D97-AF65-F5344CB8AC3E}">
        <p14:creationId xmlns:p14="http://schemas.microsoft.com/office/powerpoint/2010/main" val="34116598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F0671283-8232-294E-8564-27A800DF4D2A}"/>
              </a:ext>
            </a:extLst>
          </p:cNvPr>
          <p:cNvSpPr>
            <a:spLocks noGrp="1"/>
          </p:cNvSpPr>
          <p:nvPr>
            <p:ph type="title"/>
          </p:nvPr>
        </p:nvSpPr>
        <p:spPr>
          <a:xfrm>
            <a:off x="128516" y="0"/>
            <a:ext cx="10515600" cy="1325563"/>
          </a:xfrm>
        </p:spPr>
        <p:txBody>
          <a:bodyPr/>
          <a:lstStyle/>
          <a:p>
            <a:r>
              <a:rPr lang="en-US" b="1" i="0" dirty="0">
                <a:solidFill>
                  <a:srgbClr val="FF0000"/>
                </a:solidFill>
              </a:rPr>
              <a:t>Gratitude Improves Your Health</a:t>
            </a:r>
          </a:p>
        </p:txBody>
      </p:sp>
      <p:sp>
        <p:nvSpPr>
          <p:cNvPr id="3" name="Content Placeholder 2">
            <a:extLst>
              <a:ext uri="{FF2B5EF4-FFF2-40B4-BE49-F238E27FC236}">
                <a16:creationId xmlns:a16="http://schemas.microsoft.com/office/drawing/2014/main" xmlns="" id="{2D9EF150-ACF2-A04D-9FF6-29D29C5C07C0}"/>
              </a:ext>
            </a:extLst>
          </p:cNvPr>
          <p:cNvSpPr>
            <a:spLocks noGrp="1"/>
          </p:cNvSpPr>
          <p:nvPr>
            <p:ph idx="1"/>
          </p:nvPr>
        </p:nvSpPr>
        <p:spPr>
          <a:xfrm>
            <a:off x="128516" y="1460500"/>
            <a:ext cx="7582469" cy="4351338"/>
          </a:xfrm>
        </p:spPr>
        <p:txBody>
          <a:bodyPr>
            <a:normAutofit lnSpcReduction="10000"/>
          </a:bodyPr>
          <a:lstStyle/>
          <a:p>
            <a:pPr marL="0" indent="0">
              <a:buNone/>
            </a:pPr>
            <a:r>
              <a:rPr lang="en-US" sz="4800" dirty="0">
                <a:solidFill>
                  <a:srgbClr val="FFFFFF"/>
                </a:solidFill>
              </a:rPr>
              <a:t>“‘A merry [rejoicing] heart doeth good like a medicine.’ Proverbs 17:22. </a:t>
            </a:r>
          </a:p>
          <a:p>
            <a:pPr marL="0" indent="0">
              <a:buNone/>
            </a:pPr>
            <a:r>
              <a:rPr lang="en-US" sz="4800" b="1" dirty="0">
                <a:solidFill>
                  <a:srgbClr val="FFFFFF"/>
                </a:solidFill>
              </a:rPr>
              <a:t>“</a:t>
            </a:r>
            <a:r>
              <a:rPr lang="en-US" sz="4800" b="1" u="sng" dirty="0">
                <a:solidFill>
                  <a:srgbClr val="FFFFFF"/>
                </a:solidFill>
              </a:rPr>
              <a:t>Gratitude</a:t>
            </a:r>
            <a:r>
              <a:rPr lang="en-US" sz="4800" dirty="0">
                <a:solidFill>
                  <a:srgbClr val="FFFFFF"/>
                </a:solidFill>
              </a:rPr>
              <a:t>, rejoicing, benevolence, trust in God’s love and care—these are health’s greatest safeguard.” </a:t>
            </a:r>
            <a:r>
              <a:rPr lang="en-US" sz="1600" dirty="0">
                <a:solidFill>
                  <a:srgbClr val="FFFFFF"/>
                </a:solidFill>
              </a:rPr>
              <a:t>{MH 281.3} </a:t>
            </a:r>
          </a:p>
        </p:txBody>
      </p:sp>
      <p:pic>
        <p:nvPicPr>
          <p:cNvPr id="5" name="Picture 4">
            <a:extLst>
              <a:ext uri="{FF2B5EF4-FFF2-40B4-BE49-F238E27FC236}">
                <a16:creationId xmlns:a16="http://schemas.microsoft.com/office/drawing/2014/main" xmlns="" id="{51EA0CDD-AD87-8344-9103-BEFFA21794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3392">
            <a:off x="7994572" y="653410"/>
            <a:ext cx="3761091" cy="5638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0878082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FE60723-467C-264A-8F29-DE5D8049D156}"/>
              </a:ext>
            </a:extLst>
          </p:cNvPr>
          <p:cNvPicPr>
            <a:picLocks noChangeAspect="1"/>
          </p:cNvPicPr>
          <p:nvPr/>
        </p:nvPicPr>
        <p:blipFill>
          <a:blip r:embed="rId2"/>
          <a:stretch>
            <a:fillRect/>
          </a:stretch>
        </p:blipFill>
        <p:spPr>
          <a:xfrm>
            <a:off x="-52009" y="-1810657"/>
            <a:ext cx="12244009" cy="9183007"/>
          </a:xfrm>
          <a:prstGeom prst="rect">
            <a:avLst/>
          </a:prstGeom>
        </p:spPr>
      </p:pic>
      <p:sp>
        <p:nvSpPr>
          <p:cNvPr id="3" name="Content Placeholder 2">
            <a:extLst>
              <a:ext uri="{FF2B5EF4-FFF2-40B4-BE49-F238E27FC236}">
                <a16:creationId xmlns:a16="http://schemas.microsoft.com/office/drawing/2014/main" xmlns="" id="{2FD4EB39-C77B-C340-999B-BB5D23EBB43A}"/>
              </a:ext>
            </a:extLst>
          </p:cNvPr>
          <p:cNvSpPr>
            <a:spLocks noGrp="1"/>
          </p:cNvSpPr>
          <p:nvPr>
            <p:ph idx="1"/>
          </p:nvPr>
        </p:nvSpPr>
        <p:spPr>
          <a:xfrm>
            <a:off x="5921827" y="1041853"/>
            <a:ext cx="5998029" cy="4351338"/>
          </a:xfrm>
        </p:spPr>
        <p:txBody>
          <a:bodyPr>
            <a:normAutofit/>
          </a:bodyPr>
          <a:lstStyle/>
          <a:p>
            <a:pPr marL="0" indent="0">
              <a:buNone/>
            </a:pPr>
            <a:r>
              <a:rPr lang="en-US" sz="3600" dirty="0">
                <a:solidFill>
                  <a:srgbClr val="FFFFFF"/>
                </a:solidFill>
              </a:rPr>
              <a:t>“The degree of our love for God depends upon the clearness and fullness of our conviction of sin. "By the law is the knowledge of sin." The more we see of the perils to which we have been exposed by sin, the more grateful we shall be for deliverance.”  </a:t>
            </a:r>
            <a:r>
              <a:rPr lang="en-US" sz="1600" dirty="0">
                <a:solidFill>
                  <a:srgbClr val="FFFFFF"/>
                </a:solidFill>
              </a:rPr>
              <a:t>{RH, September 25, 1900 par. 13}</a:t>
            </a:r>
            <a:endParaRPr lang="en-US" sz="3600" dirty="0">
              <a:solidFill>
                <a:srgbClr val="FFFFFF"/>
              </a:solidFill>
            </a:endParaRPr>
          </a:p>
        </p:txBody>
      </p:sp>
    </p:spTree>
    <p:extLst>
      <p:ext uri="{BB962C8B-B14F-4D97-AF65-F5344CB8AC3E}">
        <p14:creationId xmlns:p14="http://schemas.microsoft.com/office/powerpoint/2010/main" val="30963402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AC0073-29FE-A849-9081-F9960B18B763}"/>
              </a:ext>
            </a:extLst>
          </p:cNvPr>
          <p:cNvSpPr>
            <a:spLocks noGrp="1"/>
          </p:cNvSpPr>
          <p:nvPr>
            <p:ph type="title"/>
          </p:nvPr>
        </p:nvSpPr>
        <p:spPr>
          <a:xfrm>
            <a:off x="174170" y="133123"/>
            <a:ext cx="11179629" cy="1325563"/>
          </a:xfrm>
        </p:spPr>
        <p:txBody>
          <a:bodyPr/>
          <a:lstStyle/>
          <a:p>
            <a:r>
              <a:rPr lang="en-US" dirty="0"/>
              <a:t>Gratitude Diet</a:t>
            </a:r>
          </a:p>
        </p:txBody>
      </p:sp>
      <p:sp>
        <p:nvSpPr>
          <p:cNvPr id="3" name="Content Placeholder 2">
            <a:extLst>
              <a:ext uri="{FF2B5EF4-FFF2-40B4-BE49-F238E27FC236}">
                <a16:creationId xmlns:a16="http://schemas.microsoft.com/office/drawing/2014/main" xmlns="" id="{C3BAF463-7DBB-0540-B339-A2690F02EF92}"/>
              </a:ext>
            </a:extLst>
          </p:cNvPr>
          <p:cNvSpPr>
            <a:spLocks noGrp="1"/>
          </p:cNvSpPr>
          <p:nvPr>
            <p:ph idx="1"/>
          </p:nvPr>
        </p:nvSpPr>
        <p:spPr>
          <a:xfrm>
            <a:off x="174170" y="1306286"/>
            <a:ext cx="5316913" cy="5551714"/>
          </a:xfrm>
        </p:spPr>
        <p:txBody>
          <a:bodyPr>
            <a:normAutofit/>
          </a:bodyPr>
          <a:lstStyle/>
          <a:p>
            <a:pPr marL="0" indent="0">
              <a:buNone/>
            </a:pPr>
            <a:r>
              <a:rPr lang="en-US" sz="4000" dirty="0">
                <a:solidFill>
                  <a:schemeClr val="tx1"/>
                </a:solidFill>
              </a:rPr>
              <a:t>“The gratitude we offer to God for His blessings is greatly affected by the food placed in the stomach. Indulgence of appetite is the cause of dissension, strife, discord, and many other evils.” </a:t>
            </a:r>
            <a:r>
              <a:rPr lang="en-US" sz="1600" dirty="0">
                <a:solidFill>
                  <a:schemeClr val="tx1"/>
                </a:solidFill>
              </a:rPr>
              <a:t>{2MCP 391.5}</a:t>
            </a:r>
          </a:p>
        </p:txBody>
      </p:sp>
      <p:pic>
        <p:nvPicPr>
          <p:cNvPr id="5" name="Picture 4">
            <a:extLst>
              <a:ext uri="{FF2B5EF4-FFF2-40B4-BE49-F238E27FC236}">
                <a16:creationId xmlns:a16="http://schemas.microsoft.com/office/drawing/2014/main" xmlns="" id="{93B42A6A-5A0C-AB42-B360-9797DEC802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1324755">
            <a:off x="5820988" y="1363366"/>
            <a:ext cx="5842000" cy="43815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9607609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AC0073-29FE-A849-9081-F9960B18B763}"/>
              </a:ext>
            </a:extLst>
          </p:cNvPr>
          <p:cNvSpPr>
            <a:spLocks noGrp="1"/>
          </p:cNvSpPr>
          <p:nvPr>
            <p:ph type="title"/>
          </p:nvPr>
        </p:nvSpPr>
        <p:spPr>
          <a:xfrm>
            <a:off x="174170" y="133123"/>
            <a:ext cx="11179629" cy="1325563"/>
          </a:xfrm>
        </p:spPr>
        <p:txBody>
          <a:bodyPr/>
          <a:lstStyle/>
          <a:p>
            <a:r>
              <a:rPr lang="en-US" dirty="0"/>
              <a:t>Gratitude Diet</a:t>
            </a:r>
          </a:p>
        </p:txBody>
      </p:sp>
      <p:sp>
        <p:nvSpPr>
          <p:cNvPr id="3" name="Content Placeholder 2">
            <a:extLst>
              <a:ext uri="{FF2B5EF4-FFF2-40B4-BE49-F238E27FC236}">
                <a16:creationId xmlns:a16="http://schemas.microsoft.com/office/drawing/2014/main" xmlns="" id="{C3BAF463-7DBB-0540-B339-A2690F02EF92}"/>
              </a:ext>
            </a:extLst>
          </p:cNvPr>
          <p:cNvSpPr>
            <a:spLocks noGrp="1"/>
          </p:cNvSpPr>
          <p:nvPr>
            <p:ph idx="1"/>
          </p:nvPr>
        </p:nvSpPr>
        <p:spPr>
          <a:xfrm>
            <a:off x="174170" y="1306286"/>
            <a:ext cx="5316913" cy="5551714"/>
          </a:xfrm>
        </p:spPr>
        <p:txBody>
          <a:bodyPr>
            <a:normAutofit fontScale="92500" lnSpcReduction="10000"/>
          </a:bodyPr>
          <a:lstStyle/>
          <a:p>
            <a:pPr marL="0" indent="0">
              <a:buNone/>
            </a:pPr>
            <a:r>
              <a:rPr lang="en-US" sz="3200" dirty="0">
                <a:solidFill>
                  <a:srgbClr val="FFFFFF"/>
                </a:solidFill>
              </a:rPr>
              <a:t>“Remove far from me vanity and lies: give me neither poverty nor riches; feed me with food convenient for me: Lest I be full, and deny thee, and say, Who is the LORD? or lest I be poor, and steal, and take the name of my God in vain.” Proverbs 30:8-9.</a:t>
            </a:r>
          </a:p>
          <a:p>
            <a:pPr marL="0" indent="0">
              <a:buNone/>
            </a:pPr>
            <a:r>
              <a:rPr lang="en-US" sz="3200" dirty="0">
                <a:solidFill>
                  <a:srgbClr val="FFFFFF"/>
                </a:solidFill>
              </a:rPr>
              <a:t>“But Jeshurun waxed fat, and kicked: thou art waxen fat, thou art grown thick, thou art covered with fatness; then he forsook God which made him, and lightly esteemed the Rock of his salvation.” Deuteronomy 32:15.</a:t>
            </a:r>
          </a:p>
          <a:p>
            <a:pPr marL="0" indent="0">
              <a:buNone/>
            </a:pPr>
            <a:endParaRPr lang="en-US" sz="3200" dirty="0">
              <a:solidFill>
                <a:srgbClr val="FFFFFF"/>
              </a:solidFill>
            </a:endParaRPr>
          </a:p>
        </p:txBody>
      </p:sp>
      <p:pic>
        <p:nvPicPr>
          <p:cNvPr id="6" name="Picture 5">
            <a:extLst>
              <a:ext uri="{FF2B5EF4-FFF2-40B4-BE49-F238E27FC236}">
                <a16:creationId xmlns:a16="http://schemas.microsoft.com/office/drawing/2014/main" xmlns="" id="{A603F067-C202-904D-84D6-8B8AE90B892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74139" flipH="1">
            <a:off x="6653570" y="600075"/>
            <a:ext cx="4562087" cy="55721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3998590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FA12C21-9049-0340-8B16-A0A7F5A7176C}"/>
              </a:ext>
            </a:extLst>
          </p:cNvPr>
          <p:cNvPicPr>
            <a:picLocks noChangeAspect="1"/>
          </p:cNvPicPr>
          <p:nvPr/>
        </p:nvPicPr>
        <p:blipFill>
          <a:blip r:embed="rId2"/>
          <a:stretch>
            <a:fillRect/>
          </a:stretch>
        </p:blipFill>
        <p:spPr>
          <a:xfrm>
            <a:off x="3048000" y="0"/>
            <a:ext cx="9144000" cy="6858000"/>
          </a:xfrm>
          <a:prstGeom prst="rect">
            <a:avLst/>
          </a:prstGeom>
        </p:spPr>
      </p:pic>
      <p:pic>
        <p:nvPicPr>
          <p:cNvPr id="5" name="Picture 4">
            <a:extLst>
              <a:ext uri="{FF2B5EF4-FFF2-40B4-BE49-F238E27FC236}">
                <a16:creationId xmlns:a16="http://schemas.microsoft.com/office/drawing/2014/main" xmlns="" id="{E2E2C094-DE3F-324C-8ED0-EB9F929CE77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1" y="-3369"/>
            <a:ext cx="3061645" cy="6858000"/>
          </a:xfrm>
          <a:prstGeom prst="rect">
            <a:avLst/>
          </a:prstGeom>
        </p:spPr>
      </p:pic>
      <p:sp>
        <p:nvSpPr>
          <p:cNvPr id="3" name="Content Placeholder 2">
            <a:extLst>
              <a:ext uri="{FF2B5EF4-FFF2-40B4-BE49-F238E27FC236}">
                <a16:creationId xmlns:a16="http://schemas.microsoft.com/office/drawing/2014/main" xmlns="" id="{98F2EACC-3BA5-4A4D-B8FF-AE60D67883DF}"/>
              </a:ext>
            </a:extLst>
          </p:cNvPr>
          <p:cNvSpPr>
            <a:spLocks noGrp="1"/>
          </p:cNvSpPr>
          <p:nvPr>
            <p:ph idx="1"/>
          </p:nvPr>
        </p:nvSpPr>
        <p:spPr>
          <a:xfrm>
            <a:off x="128516" y="329309"/>
            <a:ext cx="6244988" cy="5552876"/>
          </a:xfrm>
        </p:spPr>
        <p:txBody>
          <a:bodyPr>
            <a:normAutofit/>
          </a:bodyPr>
          <a:lstStyle/>
          <a:p>
            <a:pPr marL="0" indent="0">
              <a:buNone/>
            </a:pPr>
            <a:r>
              <a:rPr lang="en-US" sz="3200" dirty="0">
                <a:solidFill>
                  <a:srgbClr val="FFFFFF"/>
                </a:solidFill>
              </a:rPr>
              <a:t>“The gift of Christ to the world was beyond computation, and no power could compete with God by giving a gift that would bear any comparison to the value of heaven's best treasure. </a:t>
            </a:r>
          </a:p>
          <a:p>
            <a:pPr marL="0" indent="0">
              <a:buNone/>
            </a:pPr>
            <a:r>
              <a:rPr lang="en-US" sz="3200" b="1" dirty="0">
                <a:solidFill>
                  <a:srgbClr val="FFFFFF"/>
                </a:solidFill>
              </a:rPr>
              <a:t>“The greatness of this gift was to furnish men with a theme of thanksgiving and praise that would last through time and through eternity.” </a:t>
            </a:r>
            <a:r>
              <a:rPr lang="en-US" sz="1600" dirty="0">
                <a:solidFill>
                  <a:srgbClr val="FFFFFF"/>
                </a:solidFill>
              </a:rPr>
              <a:t>{YI December 13, 1894}</a:t>
            </a:r>
          </a:p>
          <a:p>
            <a:endParaRPr lang="en-US" sz="3200" dirty="0">
              <a:solidFill>
                <a:srgbClr val="FFFFFF"/>
              </a:solidFill>
            </a:endParaRPr>
          </a:p>
        </p:txBody>
      </p:sp>
    </p:spTree>
    <p:extLst>
      <p:ext uri="{BB962C8B-B14F-4D97-AF65-F5344CB8AC3E}">
        <p14:creationId xmlns:p14="http://schemas.microsoft.com/office/powerpoint/2010/main" val="32591984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5D1F63F-AD5A-8340-8F72-2BF879821E2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86" y="0"/>
            <a:ext cx="3130419" cy="6858000"/>
          </a:xfrm>
          <a:prstGeom prst="rect">
            <a:avLst/>
          </a:prstGeom>
        </p:spPr>
      </p:pic>
      <p:pic>
        <p:nvPicPr>
          <p:cNvPr id="6" name="Picture 5">
            <a:extLst>
              <a:ext uri="{FF2B5EF4-FFF2-40B4-BE49-F238E27FC236}">
                <a16:creationId xmlns:a16="http://schemas.microsoft.com/office/drawing/2014/main" xmlns="" id="{DAA805AF-A710-EE43-8A7E-5CA079218B32}"/>
              </a:ext>
            </a:extLst>
          </p:cNvPr>
          <p:cNvPicPr>
            <a:picLocks noChangeAspect="1"/>
          </p:cNvPicPr>
          <p:nvPr/>
        </p:nvPicPr>
        <p:blipFill>
          <a:blip r:embed="rId3"/>
          <a:stretch>
            <a:fillRect/>
          </a:stretch>
        </p:blipFill>
        <p:spPr>
          <a:xfrm flipH="1">
            <a:off x="3128834" y="0"/>
            <a:ext cx="9063166" cy="6858000"/>
          </a:xfrm>
          <a:prstGeom prst="rect">
            <a:avLst/>
          </a:prstGeom>
        </p:spPr>
      </p:pic>
      <p:sp>
        <p:nvSpPr>
          <p:cNvPr id="53250" name="Rectangle 1">
            <a:extLst>
              <a:ext uri="{FF2B5EF4-FFF2-40B4-BE49-F238E27FC236}">
                <a16:creationId xmlns:a16="http://schemas.microsoft.com/office/drawing/2014/main" xmlns="" id="{FBC43608-4B09-4B4B-ABCB-84AC91B72DDE}"/>
              </a:ext>
            </a:extLst>
          </p:cNvPr>
          <p:cNvSpPr>
            <a:spLocks noGrp="1" noChangeArrowheads="1"/>
          </p:cNvSpPr>
          <p:nvPr>
            <p:ph type="title"/>
          </p:nvPr>
        </p:nvSpPr>
        <p:spPr>
          <a:xfrm>
            <a:off x="198120" y="145669"/>
            <a:ext cx="10515600" cy="1325563"/>
          </a:xfrm>
        </p:spPr>
        <p:txBody>
          <a:bodyPr/>
          <a:lstStyle/>
          <a:p>
            <a:pPr defTabSz="685800"/>
            <a:r>
              <a:rPr lang="en-US" altLang="en-US" sz="3300" dirty="0">
                <a:solidFill>
                  <a:srgbClr val="FFFFFF"/>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rPr>
              <a:t>What Does God Really Long For, What Is The Inner Desire Of His Heart? </a:t>
            </a:r>
            <a:endParaRPr lang="en-US" altLang="en-US" dirty="0"/>
          </a:p>
        </p:txBody>
      </p:sp>
      <p:sp>
        <p:nvSpPr>
          <p:cNvPr id="53251" name="AutoShape 2">
            <a:extLst>
              <a:ext uri="{FF2B5EF4-FFF2-40B4-BE49-F238E27FC236}">
                <a16:creationId xmlns:a16="http://schemas.microsoft.com/office/drawing/2014/main" xmlns="" id="{BFD5D6A9-9A0A-E941-9111-0D7B03EFFBE3}"/>
              </a:ext>
            </a:extLst>
          </p:cNvPr>
          <p:cNvSpPr>
            <a:spLocks/>
          </p:cNvSpPr>
          <p:nvPr/>
        </p:nvSpPr>
        <p:spPr bwMode="auto">
          <a:xfrm>
            <a:off x="198120" y="1616901"/>
            <a:ext cx="7745730" cy="4363275"/>
          </a:xfrm>
          <a:custGeom>
            <a:avLst/>
            <a:gdLst>
              <a:gd name="T0" fmla="*/ 4064794 w 21600"/>
              <a:gd name="T1" fmla="*/ 1588294 h 21600"/>
              <a:gd name="T2" fmla="*/ 4064794 w 21600"/>
              <a:gd name="T3" fmla="*/ 1588294 h 21600"/>
              <a:gd name="T4" fmla="*/ 4064794 w 21600"/>
              <a:gd name="T5" fmla="*/ 1588294 h 21600"/>
              <a:gd name="T6" fmla="*/ 4064794 w 21600"/>
              <a:gd name="T7" fmla="*/ 158829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lvl1pPr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1pPr>
            <a:lvl2pPr marL="742950" indent="-28575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2pPr>
            <a:lvl3pPr marL="1143000" indent="-22860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3pPr>
            <a:lvl4pPr marL="1600200" indent="-22860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4pPr>
            <a:lvl5pPr marL="2057400" indent="-228600" eaLnBrk="0">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5pPr>
            <a:lvl6pPr marL="25146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6pPr>
            <a:lvl7pPr marL="29718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7pPr>
            <a:lvl8pPr marL="34290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8pPr>
            <a:lvl9pPr marL="3886200" indent="-228600" eaLnBrk="0" fontAlgn="base" hangingPunct="0">
              <a:spcBef>
                <a:spcPct val="0"/>
              </a:spcBef>
              <a:spcAft>
                <a:spcPct val="0"/>
              </a:spcAft>
              <a:defRPr>
                <a:solidFill>
                  <a:srgbClr val="000000"/>
                </a:solidFill>
                <a:latin typeface="Trebuchet MS" panose="020B0703020202090204" pitchFamily="34" charset="0"/>
                <a:ea typeface="Trebuchet MS" panose="020B0703020202090204" pitchFamily="34" charset="0"/>
                <a:cs typeface="Trebuchet MS" panose="020B0703020202090204" pitchFamily="34" charset="0"/>
                <a:sym typeface="Trebuchet MS" panose="020B0703020202090204" pitchFamily="34" charset="0"/>
              </a:defRPr>
            </a:lvl9pPr>
          </a:lstStyle>
          <a:p>
            <a:pPr eaLnBrk="1"/>
            <a:r>
              <a:rPr lang="en-US" altLang="en-US" sz="2400" dirty="0">
                <a:solidFill>
                  <a:srgbClr val="FFFFFF"/>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rPr>
              <a:t>“The Lord desires us to </a:t>
            </a:r>
            <a:r>
              <a:rPr lang="en-US" altLang="en-US" sz="2400" u="sng" dirty="0">
                <a:solidFill>
                  <a:srgbClr val="FFFFFF"/>
                </a:solidFill>
                <a:latin typeface="Comic Sans MS Bold" charset="0"/>
                <a:ea typeface="Comic Sans MS Bold" charset="0"/>
                <a:cs typeface="Comic Sans MS Bold" charset="0"/>
                <a:sym typeface="Comic Sans MS Bold" charset="0"/>
              </a:rPr>
              <a:t>appreciate the great plan of redemption</a:t>
            </a:r>
            <a:r>
              <a:rPr lang="en-US" altLang="en-US" sz="2400" dirty="0">
                <a:solidFill>
                  <a:srgbClr val="FFFFFF"/>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rPr>
              <a:t>, to </a:t>
            </a:r>
            <a:r>
              <a:rPr lang="en-US" altLang="en-US" sz="2400" u="sng" dirty="0">
                <a:solidFill>
                  <a:srgbClr val="FFFFFF"/>
                </a:solidFill>
                <a:latin typeface="Comic Sans MS Bold" charset="0"/>
                <a:ea typeface="Comic Sans MS Bold" charset="0"/>
                <a:cs typeface="Comic Sans MS Bold" charset="0"/>
                <a:sym typeface="Comic Sans MS Bold" charset="0"/>
              </a:rPr>
              <a:t>realize our high privilege as the children of God</a:t>
            </a:r>
            <a:r>
              <a:rPr lang="en-US" altLang="en-US" sz="2400" dirty="0">
                <a:solidFill>
                  <a:srgbClr val="FFFFFF"/>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rPr>
              <a:t>, and to </a:t>
            </a:r>
            <a:r>
              <a:rPr lang="en-US" altLang="en-US" sz="2400" u="sng" dirty="0">
                <a:solidFill>
                  <a:srgbClr val="FFFFFF"/>
                </a:solidFill>
                <a:latin typeface="Comic Sans MS Bold" charset="0"/>
                <a:ea typeface="Comic Sans MS Bold" charset="0"/>
                <a:cs typeface="Comic Sans MS Bold" charset="0"/>
                <a:sym typeface="Comic Sans MS Bold" charset="0"/>
              </a:rPr>
              <a:t>walk before Him in obedience</a:t>
            </a:r>
            <a:r>
              <a:rPr lang="en-US" altLang="en-US" sz="2400" dirty="0">
                <a:solidFill>
                  <a:srgbClr val="FFFFFF"/>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rPr>
              <a:t>, </a:t>
            </a:r>
            <a:r>
              <a:rPr lang="en-US" altLang="en-US" sz="2400" u="sng" dirty="0">
                <a:solidFill>
                  <a:srgbClr val="FFFFFF"/>
                </a:solidFill>
                <a:latin typeface="Comic Sans MS Bold" charset="0"/>
                <a:ea typeface="Comic Sans MS Bold" charset="0"/>
                <a:cs typeface="Comic Sans MS Bold" charset="0"/>
                <a:sym typeface="Comic Sans MS Bold" charset="0"/>
              </a:rPr>
              <a:t>with grateful thanksgiving</a:t>
            </a:r>
            <a:r>
              <a:rPr lang="en-US" altLang="en-US" sz="2400" dirty="0">
                <a:solidFill>
                  <a:srgbClr val="FFFFFF"/>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rPr>
              <a:t>. He desires us to serve Him in newness of life, with </a:t>
            </a:r>
            <a:r>
              <a:rPr lang="en-US" altLang="en-US" sz="2400" u="sng" dirty="0">
                <a:solidFill>
                  <a:srgbClr val="FFFFFF"/>
                </a:solidFill>
                <a:latin typeface="Comic Sans MS Bold" charset="0"/>
                <a:ea typeface="Comic Sans MS Bold" charset="0"/>
                <a:cs typeface="Comic Sans MS Bold" charset="0"/>
                <a:sym typeface="Comic Sans MS Bold" charset="0"/>
              </a:rPr>
              <a:t>gladness every day</a:t>
            </a:r>
            <a:r>
              <a:rPr lang="en-US" altLang="en-US" sz="2400" dirty="0">
                <a:solidFill>
                  <a:srgbClr val="FFFFFF"/>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rPr>
              <a:t>. </a:t>
            </a:r>
            <a:r>
              <a:rPr lang="en-US" altLang="en-US" sz="2400" u="sng" dirty="0">
                <a:solidFill>
                  <a:srgbClr val="FFFFFF"/>
                </a:solidFill>
                <a:latin typeface="Comic Sans MS Bold" charset="0"/>
                <a:ea typeface="Comic Sans MS Bold" charset="0"/>
                <a:cs typeface="Comic Sans MS Bold" charset="0"/>
                <a:sym typeface="Comic Sans MS Bold" charset="0"/>
              </a:rPr>
              <a:t>He longs to see gratitude welling up in our hearts because our names are written in the Lamb's book of life</a:t>
            </a:r>
            <a:r>
              <a:rPr lang="en-US" altLang="en-US" sz="2400" dirty="0">
                <a:solidFill>
                  <a:srgbClr val="FFFFFF"/>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rPr>
              <a:t>, because </a:t>
            </a:r>
            <a:r>
              <a:rPr lang="en-US" altLang="en-US" sz="2400" u="sng" dirty="0">
                <a:solidFill>
                  <a:srgbClr val="FFFFFF"/>
                </a:solidFill>
                <a:latin typeface="Comic Sans MS Bold" charset="0"/>
                <a:ea typeface="Comic Sans MS Bold" charset="0"/>
                <a:cs typeface="Comic Sans MS Bold" charset="0"/>
                <a:sym typeface="Comic Sans MS Bold" charset="0"/>
              </a:rPr>
              <a:t>we may cast all our care upon Him</a:t>
            </a:r>
            <a:r>
              <a:rPr lang="en-US" altLang="en-US" sz="2400" dirty="0">
                <a:solidFill>
                  <a:srgbClr val="FFFFFF"/>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rPr>
              <a:t> who cares for us. </a:t>
            </a:r>
            <a:r>
              <a:rPr lang="en-US" altLang="en-US" sz="2400" u="sng" dirty="0">
                <a:solidFill>
                  <a:srgbClr val="FFFFFF"/>
                </a:solidFill>
                <a:latin typeface="Comic Sans MS Bold" charset="0"/>
                <a:ea typeface="Comic Sans MS Bold" charset="0"/>
                <a:cs typeface="Comic Sans MS Bold" charset="0"/>
                <a:sym typeface="Comic Sans MS Bold" charset="0"/>
              </a:rPr>
              <a:t>He bids us rejoice</a:t>
            </a:r>
            <a:r>
              <a:rPr lang="en-US" altLang="en-US" sz="2400" dirty="0">
                <a:solidFill>
                  <a:srgbClr val="FFFFFF"/>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rPr>
              <a:t> because we are the heritage of the Lord, because the righteousness of Christ is the white robe of His saints, because we have the blessed hope of the soon coming of our </a:t>
            </a:r>
            <a:r>
              <a:rPr lang="en-US" altLang="en-US" sz="2400" dirty="0" err="1">
                <a:solidFill>
                  <a:srgbClr val="FFFFFF"/>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rPr>
              <a:t>Saviour</a:t>
            </a:r>
            <a:r>
              <a:rPr lang="en-US" altLang="en-US" dirty="0">
                <a:solidFill>
                  <a:srgbClr val="FFFFFF"/>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rPr>
              <a:t>.”  </a:t>
            </a:r>
            <a:r>
              <a:rPr lang="en-US" altLang="en-US" sz="1600" dirty="0">
                <a:solidFill>
                  <a:srgbClr val="FFFFFF"/>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rPr>
              <a:t>{COL 299.2}  </a:t>
            </a:r>
            <a:endParaRPr lang="en-US" altLang="en-US" sz="2000" dirty="0">
              <a:solidFill>
                <a:srgbClr val="FFFFFF"/>
              </a:solidFill>
              <a:latin typeface="Comic Sans MS" panose="030F0902030302020204" pitchFamily="66" charset="0"/>
              <a:ea typeface="Comic Sans MS" panose="030F0902030302020204" pitchFamily="66" charset="0"/>
              <a:cs typeface="Comic Sans MS" panose="030F0902030302020204" pitchFamily="66" charset="0"/>
              <a:sym typeface="Comic Sans MS" panose="030F0902030302020204" pitchFamily="66" charset="0"/>
            </a:endParaRPr>
          </a:p>
        </p:txBody>
      </p:sp>
    </p:spTree>
    <p:extLst>
      <p:ext uri="{BB962C8B-B14F-4D97-AF65-F5344CB8AC3E}">
        <p14:creationId xmlns:p14="http://schemas.microsoft.com/office/powerpoint/2010/main" val="1605077614"/>
      </p:ext>
    </p:extLst>
  </p:cSld>
  <p:clrMapOvr>
    <a:masterClrMapping/>
  </p:clrMapOvr>
  <p:transition xmlns:p14="http://schemas.microsoft.com/office/powerpoint/2010/mai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D6F36E-D62D-E94C-80B2-8941DA265D4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F90A5F98-97FA-E744-84A2-AA95ECD32139}"/>
              </a:ext>
            </a:extLst>
          </p:cNvPr>
          <p:cNvSpPr>
            <a:spLocks noGrp="1"/>
          </p:cNvSpPr>
          <p:nvPr>
            <p:ph idx="1"/>
          </p:nvPr>
        </p:nvSpPr>
        <p:spPr>
          <a:xfrm>
            <a:off x="838200" y="1825625"/>
            <a:ext cx="3861816" cy="4351338"/>
          </a:xfrm>
        </p:spPr>
        <p:txBody>
          <a:bodyPr>
            <a:normAutofit/>
          </a:bodyPr>
          <a:lstStyle/>
          <a:p>
            <a:pPr marL="0" indent="0">
              <a:buNone/>
            </a:pPr>
            <a:r>
              <a:rPr lang="en-US" sz="3600" dirty="0">
                <a:solidFill>
                  <a:srgbClr val="FFFFFF"/>
                </a:solidFill>
              </a:rPr>
              <a:t>“Our hearts are to be so filled with the love of Christ that our words of thanksgiving shall warm other hearts.” </a:t>
            </a:r>
            <a:r>
              <a:rPr lang="en-US" sz="1600" dirty="0">
                <a:solidFill>
                  <a:srgbClr val="FFFFFF"/>
                </a:solidFill>
              </a:rPr>
              <a:t>{8T 18.1}</a:t>
            </a:r>
            <a:endParaRPr lang="en-US" sz="3600" dirty="0">
              <a:solidFill>
                <a:srgbClr val="FFFFFF"/>
              </a:solidFill>
            </a:endParaRPr>
          </a:p>
        </p:txBody>
      </p:sp>
      <p:pic>
        <p:nvPicPr>
          <p:cNvPr id="5" name="Picture 4">
            <a:extLst>
              <a:ext uri="{FF2B5EF4-FFF2-40B4-BE49-F238E27FC236}">
                <a16:creationId xmlns:a16="http://schemas.microsoft.com/office/drawing/2014/main" xmlns="" id="{B7059E73-D199-574B-A110-DBA3E05C244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21445253">
            <a:off x="5029200" y="1426464"/>
            <a:ext cx="6594093" cy="494106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5975069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51C46CD3-ABB9-564D-8D0A-52FAFE9B234E}"/>
              </a:ext>
            </a:extLst>
          </p:cNvPr>
          <p:cNvPicPr>
            <a:picLocks noChangeAspect="1"/>
          </p:cNvPicPr>
          <p:nvPr/>
        </p:nvPicPr>
        <p:blipFill>
          <a:blip r:embed="rId3"/>
          <a:stretch>
            <a:fillRect/>
          </a:stretch>
        </p:blipFill>
        <p:spPr>
          <a:xfrm>
            <a:off x="0" y="0"/>
            <a:ext cx="12192000" cy="9144000"/>
          </a:xfrm>
          <a:prstGeom prst="rect">
            <a:avLst/>
          </a:prstGeom>
        </p:spPr>
      </p:pic>
      <p:sp>
        <p:nvSpPr>
          <p:cNvPr id="7" name="Content Placeholder 6">
            <a:extLst>
              <a:ext uri="{FF2B5EF4-FFF2-40B4-BE49-F238E27FC236}">
                <a16:creationId xmlns:a16="http://schemas.microsoft.com/office/drawing/2014/main" xmlns="" id="{0FB3491A-D3C1-5640-88C1-0D2A1C77AAE5}"/>
              </a:ext>
            </a:extLst>
          </p:cNvPr>
          <p:cNvSpPr>
            <a:spLocks noGrp="1"/>
          </p:cNvSpPr>
          <p:nvPr>
            <p:ph sz="half" idx="1"/>
          </p:nvPr>
        </p:nvSpPr>
        <p:spPr>
          <a:xfrm>
            <a:off x="4567237" y="249237"/>
            <a:ext cx="4685619" cy="2515734"/>
          </a:xfrm>
          <a:solidFill>
            <a:schemeClr val="tx1">
              <a:alpha val="50000"/>
            </a:schemeClr>
          </a:solidFill>
          <a:effectLst>
            <a:glow rad="63500">
              <a:schemeClr val="tx1">
                <a:alpha val="50000"/>
              </a:schemeClr>
            </a:glow>
          </a:effectLst>
        </p:spPr>
        <p:txBody>
          <a:bodyPr>
            <a:normAutofit fontScale="77500" lnSpcReduction="20000"/>
          </a:bodyPr>
          <a:lstStyle/>
          <a:p>
            <a:pPr marL="0" indent="0">
              <a:buNone/>
            </a:pPr>
            <a:r>
              <a:rPr lang="en-US" b="1" i="0" dirty="0">
                <a:solidFill>
                  <a:schemeClr val="bg1"/>
                </a:solidFill>
                <a:latin typeface="+mn-lt"/>
              </a:rPr>
              <a:t>“I saw many of the saints go into the houses, take off their glittering crowns and lay them on the shelf, then go out into the field by the houses to do something with the beautiful flowers and trees growing spontaneously everywhere. A glorious light shone above their heads, and they were continually offering praises to God.”  {LS80 216.1}</a:t>
            </a:r>
          </a:p>
        </p:txBody>
      </p:sp>
    </p:spTree>
    <p:extLst>
      <p:ext uri="{BB962C8B-B14F-4D97-AF65-F5344CB8AC3E}">
        <p14:creationId xmlns:p14="http://schemas.microsoft.com/office/powerpoint/2010/main" val="31114267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bg>
      <p:bgPr>
        <a:blipFill>
          <a:blip r:embed="rId2" cstate="email">
            <a:extLst>
              <a:ext uri="{28A0092B-C50C-407E-A947-70E740481C1C}">
                <a14:useLocalDpi xmlns:a14="http://schemas.microsoft.com/office/drawing/2010/main"/>
              </a:ext>
            </a:extLst>
          </a:blip>
          <a:tile tx="0" ty="0" sx="100000" sy="100000" flip="none" algn="tl"/>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74F98BD4-0945-8D42-91F7-E563C1952ACC}"/>
              </a:ext>
            </a:extLst>
          </p:cNvPr>
          <p:cNvSpPr txBox="1">
            <a:spLocks/>
          </p:cNvSpPr>
          <p:nvPr/>
        </p:nvSpPr>
        <p:spPr>
          <a:xfrm>
            <a:off x="185057" y="1548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i="1" kern="1200">
                <a:solidFill>
                  <a:srgbClr val="F5E01D"/>
                </a:solidFill>
                <a:latin typeface="Goudy Old Style" panose="02020502050305020303" pitchFamily="18" charset="77"/>
                <a:ea typeface="+mj-ea"/>
                <a:cs typeface="+mj-cs"/>
              </a:defRPr>
            </a:lvl1pPr>
          </a:lstStyle>
          <a:p>
            <a:pPr>
              <a:lnSpc>
                <a:spcPct val="100000"/>
              </a:lnSpc>
            </a:pPr>
            <a:r>
              <a:rPr lang="en-US" sz="4800" b="1" dirty="0">
                <a:solidFill>
                  <a:srgbClr val="7030A0"/>
                </a:solidFill>
                <a:latin typeface="Helvetica" pitchFamily="2" charset="0"/>
              </a:rPr>
              <a:t>In Summary</a:t>
            </a:r>
          </a:p>
        </p:txBody>
      </p:sp>
      <p:sp>
        <p:nvSpPr>
          <p:cNvPr id="5" name="Content Placeholder 4">
            <a:extLst>
              <a:ext uri="{FF2B5EF4-FFF2-40B4-BE49-F238E27FC236}">
                <a16:creationId xmlns:a16="http://schemas.microsoft.com/office/drawing/2014/main" xmlns="" id="{4547D329-A9CD-3645-BD83-BC67468798CE}"/>
              </a:ext>
            </a:extLst>
          </p:cNvPr>
          <p:cNvSpPr txBox="1">
            <a:spLocks/>
          </p:cNvSpPr>
          <p:nvPr/>
        </p:nvSpPr>
        <p:spPr>
          <a:xfrm>
            <a:off x="185055" y="1475985"/>
            <a:ext cx="6906209" cy="50927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i="1" kern="1200">
                <a:solidFill>
                  <a:srgbClr val="FFEF58"/>
                </a:solidFill>
                <a:latin typeface="Goudy Old Style" panose="0202050205030502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i="1" kern="1200">
                <a:solidFill>
                  <a:srgbClr val="FFEF58"/>
                </a:solidFill>
                <a:latin typeface="Goudy Old Style" panose="0202050205030502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i="1" kern="1200">
                <a:solidFill>
                  <a:srgbClr val="FFEF58"/>
                </a:solidFill>
                <a:latin typeface="Goudy Old Style" panose="0202050205030502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i="1" kern="1200">
                <a:solidFill>
                  <a:srgbClr val="FFEF58"/>
                </a:solidFill>
                <a:latin typeface="Goudy Old Style" panose="0202050205030502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i="1" kern="1200">
                <a:solidFill>
                  <a:srgbClr val="FFEF58"/>
                </a:solidFill>
                <a:latin typeface="Goudy Old Style" panose="0202050205030502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4400" b="1" dirty="0">
                <a:solidFill>
                  <a:srgbClr val="7030A0"/>
                </a:solidFill>
                <a:latin typeface="Helvetica" pitchFamily="2" charset="0"/>
              </a:rPr>
              <a:t>A spirit of gratitude yields physical, mental, social and spiritual health benefits.</a:t>
            </a:r>
          </a:p>
          <a:p>
            <a:pPr>
              <a:lnSpc>
                <a:spcPct val="100000"/>
              </a:lnSpc>
            </a:pPr>
            <a:endParaRPr lang="en-US" sz="4400" b="1" dirty="0">
              <a:solidFill>
                <a:srgbClr val="7030A0"/>
              </a:solidFill>
              <a:latin typeface="Helvetica" pitchFamily="2" charset="0"/>
            </a:endParaRPr>
          </a:p>
        </p:txBody>
      </p:sp>
      <p:pic>
        <p:nvPicPr>
          <p:cNvPr id="6" name="Picture 5">
            <a:extLst>
              <a:ext uri="{FF2B5EF4-FFF2-40B4-BE49-F238E27FC236}">
                <a16:creationId xmlns:a16="http://schemas.microsoft.com/office/drawing/2014/main" xmlns="" id="{F081E9D9-FD4A-624C-BDC6-CC52E6416DD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250033">
            <a:off x="7712880" y="1604776"/>
            <a:ext cx="3703273" cy="435931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2430350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blipFill>
          <a:blip r:embed="rId2" cstate="email">
            <a:extLst>
              <a:ext uri="{28A0092B-C50C-407E-A947-70E740481C1C}">
                <a14:useLocalDpi xmlns:a14="http://schemas.microsoft.com/office/drawing/2010/main"/>
              </a:ext>
            </a:extLst>
          </a:blip>
          <a:tile tx="0" ty="0" sx="100000" sy="100000" flip="none" algn="tl"/>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74F98BD4-0945-8D42-91F7-E563C1952ACC}"/>
              </a:ext>
            </a:extLst>
          </p:cNvPr>
          <p:cNvSpPr txBox="1">
            <a:spLocks/>
          </p:cNvSpPr>
          <p:nvPr/>
        </p:nvSpPr>
        <p:spPr>
          <a:xfrm>
            <a:off x="185057" y="1548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i="1" kern="1200">
                <a:solidFill>
                  <a:srgbClr val="F5E01D"/>
                </a:solidFill>
                <a:latin typeface="Goudy Old Style" panose="02020502050305020303" pitchFamily="18" charset="77"/>
                <a:ea typeface="+mj-ea"/>
                <a:cs typeface="+mj-cs"/>
              </a:defRPr>
            </a:lvl1pPr>
          </a:lstStyle>
          <a:p>
            <a:pPr>
              <a:lnSpc>
                <a:spcPct val="100000"/>
              </a:lnSpc>
            </a:pPr>
            <a:r>
              <a:rPr lang="en-US" sz="4800" b="1" dirty="0">
                <a:solidFill>
                  <a:srgbClr val="7030A0"/>
                </a:solidFill>
                <a:latin typeface="Helvetica" pitchFamily="2" charset="0"/>
              </a:rPr>
              <a:t>In Summary</a:t>
            </a:r>
          </a:p>
        </p:txBody>
      </p:sp>
      <p:sp>
        <p:nvSpPr>
          <p:cNvPr id="5" name="Content Placeholder 4">
            <a:extLst>
              <a:ext uri="{FF2B5EF4-FFF2-40B4-BE49-F238E27FC236}">
                <a16:creationId xmlns:a16="http://schemas.microsoft.com/office/drawing/2014/main" xmlns="" id="{4547D329-A9CD-3645-BD83-BC67468798CE}"/>
              </a:ext>
            </a:extLst>
          </p:cNvPr>
          <p:cNvSpPr txBox="1">
            <a:spLocks/>
          </p:cNvSpPr>
          <p:nvPr/>
        </p:nvSpPr>
        <p:spPr>
          <a:xfrm>
            <a:off x="185055" y="1475985"/>
            <a:ext cx="6906209" cy="50927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i="1" kern="1200">
                <a:solidFill>
                  <a:srgbClr val="FFEF58"/>
                </a:solidFill>
                <a:latin typeface="Goudy Old Style" panose="0202050205030502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i="1" kern="1200">
                <a:solidFill>
                  <a:srgbClr val="FFEF58"/>
                </a:solidFill>
                <a:latin typeface="Goudy Old Style" panose="0202050205030502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i="1" kern="1200">
                <a:solidFill>
                  <a:srgbClr val="FFEF58"/>
                </a:solidFill>
                <a:latin typeface="Goudy Old Style" panose="0202050205030502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i="1" kern="1200">
                <a:solidFill>
                  <a:srgbClr val="FFEF58"/>
                </a:solidFill>
                <a:latin typeface="Goudy Old Style" panose="0202050205030502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i="1" kern="1200">
                <a:solidFill>
                  <a:srgbClr val="FFEF58"/>
                </a:solidFill>
                <a:latin typeface="Goudy Old Style" panose="0202050205030502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4400" b="1" dirty="0">
                <a:solidFill>
                  <a:srgbClr val="7030A0"/>
                </a:solidFill>
                <a:latin typeface="Helvetica" pitchFamily="2" charset="0"/>
              </a:rPr>
              <a:t>Make it a practice to remember what your are grateful for.</a:t>
            </a:r>
          </a:p>
          <a:p>
            <a:pPr>
              <a:lnSpc>
                <a:spcPct val="100000"/>
              </a:lnSpc>
            </a:pPr>
            <a:endParaRPr lang="en-US" sz="4400" b="1" dirty="0">
              <a:solidFill>
                <a:srgbClr val="7030A0"/>
              </a:solidFill>
              <a:latin typeface="Helvetica" pitchFamily="2" charset="0"/>
            </a:endParaRPr>
          </a:p>
        </p:txBody>
      </p:sp>
      <p:pic>
        <p:nvPicPr>
          <p:cNvPr id="6" name="Picture 5">
            <a:extLst>
              <a:ext uri="{FF2B5EF4-FFF2-40B4-BE49-F238E27FC236}">
                <a16:creationId xmlns:a16="http://schemas.microsoft.com/office/drawing/2014/main" xmlns="" id="{F081E9D9-FD4A-624C-BDC6-CC52E6416DD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250033">
            <a:off x="7712880" y="1604776"/>
            <a:ext cx="3703273" cy="435931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2632341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blipFill>
          <a:blip r:embed="rId2" cstate="email">
            <a:extLst>
              <a:ext uri="{28A0092B-C50C-407E-A947-70E740481C1C}">
                <a14:useLocalDpi xmlns:a14="http://schemas.microsoft.com/office/drawing/2010/main"/>
              </a:ext>
            </a:extLst>
          </a:blip>
          <a:tile tx="0" ty="0" sx="100000" sy="100000" flip="none" algn="tl"/>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74F98BD4-0945-8D42-91F7-E563C1952ACC}"/>
              </a:ext>
            </a:extLst>
          </p:cNvPr>
          <p:cNvSpPr txBox="1">
            <a:spLocks/>
          </p:cNvSpPr>
          <p:nvPr/>
        </p:nvSpPr>
        <p:spPr>
          <a:xfrm>
            <a:off x="185057" y="1548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i="1" kern="1200">
                <a:solidFill>
                  <a:srgbClr val="F5E01D"/>
                </a:solidFill>
                <a:latin typeface="Goudy Old Style" panose="02020502050305020303" pitchFamily="18" charset="77"/>
                <a:ea typeface="+mj-ea"/>
                <a:cs typeface="+mj-cs"/>
              </a:defRPr>
            </a:lvl1pPr>
          </a:lstStyle>
          <a:p>
            <a:pPr>
              <a:lnSpc>
                <a:spcPct val="100000"/>
              </a:lnSpc>
            </a:pPr>
            <a:r>
              <a:rPr lang="en-US" sz="4800" b="1" dirty="0">
                <a:solidFill>
                  <a:srgbClr val="7030A0"/>
                </a:solidFill>
                <a:latin typeface="Helvetica" pitchFamily="2" charset="0"/>
              </a:rPr>
              <a:t>In Summary</a:t>
            </a:r>
          </a:p>
        </p:txBody>
      </p:sp>
      <p:sp>
        <p:nvSpPr>
          <p:cNvPr id="5" name="Content Placeholder 4">
            <a:extLst>
              <a:ext uri="{FF2B5EF4-FFF2-40B4-BE49-F238E27FC236}">
                <a16:creationId xmlns:a16="http://schemas.microsoft.com/office/drawing/2014/main" xmlns="" id="{4547D329-A9CD-3645-BD83-BC67468798CE}"/>
              </a:ext>
            </a:extLst>
          </p:cNvPr>
          <p:cNvSpPr txBox="1">
            <a:spLocks/>
          </p:cNvSpPr>
          <p:nvPr/>
        </p:nvSpPr>
        <p:spPr>
          <a:xfrm>
            <a:off x="185055" y="1475985"/>
            <a:ext cx="6906209" cy="50927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i="1" kern="1200">
                <a:solidFill>
                  <a:srgbClr val="FFEF58"/>
                </a:solidFill>
                <a:latin typeface="Goudy Old Style" panose="0202050205030502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i="1" kern="1200">
                <a:solidFill>
                  <a:srgbClr val="FFEF58"/>
                </a:solidFill>
                <a:latin typeface="Goudy Old Style" panose="0202050205030502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i="1" kern="1200">
                <a:solidFill>
                  <a:srgbClr val="FFEF58"/>
                </a:solidFill>
                <a:latin typeface="Goudy Old Style" panose="0202050205030502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i="1" kern="1200">
                <a:solidFill>
                  <a:srgbClr val="FFEF58"/>
                </a:solidFill>
                <a:latin typeface="Goudy Old Style" panose="0202050205030502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i="1" kern="1200">
                <a:solidFill>
                  <a:srgbClr val="FFEF58"/>
                </a:solidFill>
                <a:latin typeface="Goudy Old Style" panose="0202050205030502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4400" b="1" dirty="0">
                <a:solidFill>
                  <a:srgbClr val="7030A0"/>
                </a:solidFill>
                <a:latin typeface="Helvetica" pitchFamily="2" charset="0"/>
              </a:rPr>
              <a:t>Spread gratitude by expressing it to others in words and acts.</a:t>
            </a:r>
          </a:p>
          <a:p>
            <a:pPr>
              <a:lnSpc>
                <a:spcPct val="100000"/>
              </a:lnSpc>
            </a:pPr>
            <a:endParaRPr lang="en-US" sz="4400" b="1" dirty="0">
              <a:solidFill>
                <a:srgbClr val="7030A0"/>
              </a:solidFill>
              <a:latin typeface="Helvetica" pitchFamily="2" charset="0"/>
            </a:endParaRPr>
          </a:p>
        </p:txBody>
      </p:sp>
      <p:pic>
        <p:nvPicPr>
          <p:cNvPr id="6" name="Picture 5">
            <a:extLst>
              <a:ext uri="{FF2B5EF4-FFF2-40B4-BE49-F238E27FC236}">
                <a16:creationId xmlns:a16="http://schemas.microsoft.com/office/drawing/2014/main" xmlns="" id="{F081E9D9-FD4A-624C-BDC6-CC52E6416DD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250033">
            <a:off x="7712880" y="1604776"/>
            <a:ext cx="3703273" cy="435931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5731983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56CDAD-9D62-374C-9854-0E504002C936}"/>
              </a:ext>
            </a:extLst>
          </p:cNvPr>
          <p:cNvSpPr>
            <a:spLocks noGrp="1"/>
          </p:cNvSpPr>
          <p:nvPr>
            <p:ph type="title"/>
          </p:nvPr>
        </p:nvSpPr>
        <p:spPr/>
        <p:txBody>
          <a:bodyPr/>
          <a:lstStyle/>
          <a:p>
            <a:r>
              <a:rPr lang="en-US" b="1" dirty="0"/>
              <a:t>A Grateful Outlook—</a:t>
            </a:r>
            <a:r>
              <a:rPr lang="en-AU" b="1" i="0" dirty="0"/>
              <a:t>Recognizing  And Appreciating The Positives In Our Lives can:</a:t>
            </a:r>
            <a:endParaRPr lang="en-US" b="1" dirty="0"/>
          </a:p>
        </p:txBody>
      </p:sp>
      <p:sp>
        <p:nvSpPr>
          <p:cNvPr id="3" name="Content Placeholder 2">
            <a:extLst>
              <a:ext uri="{FF2B5EF4-FFF2-40B4-BE49-F238E27FC236}">
                <a16:creationId xmlns:a16="http://schemas.microsoft.com/office/drawing/2014/main" xmlns="" id="{D1CF4FE9-60F8-8447-819A-AB7634B06BAD}"/>
              </a:ext>
            </a:extLst>
          </p:cNvPr>
          <p:cNvSpPr>
            <a:spLocks noGrp="1"/>
          </p:cNvSpPr>
          <p:nvPr>
            <p:ph idx="1"/>
          </p:nvPr>
        </p:nvSpPr>
        <p:spPr>
          <a:xfrm>
            <a:off x="838200" y="2590836"/>
            <a:ext cx="5910943" cy="3219224"/>
          </a:xfrm>
        </p:spPr>
        <p:txBody>
          <a:bodyPr>
            <a:normAutofit/>
          </a:bodyPr>
          <a:lstStyle/>
          <a:p>
            <a:pPr marL="0" indent="0">
              <a:buNone/>
            </a:pPr>
            <a:r>
              <a:rPr lang="en-US" sz="5400" dirty="0">
                <a:solidFill>
                  <a:schemeClr val="tx1"/>
                </a:solidFill>
              </a:rPr>
              <a:t>Decrease psychological stress and harmful stress hormones.</a:t>
            </a:r>
          </a:p>
        </p:txBody>
      </p:sp>
      <p:pic>
        <p:nvPicPr>
          <p:cNvPr id="5" name="Picture 4">
            <a:extLst>
              <a:ext uri="{FF2B5EF4-FFF2-40B4-BE49-F238E27FC236}">
                <a16:creationId xmlns:a16="http://schemas.microsoft.com/office/drawing/2014/main" xmlns="" id="{107CAD12-A066-F646-9DDC-2F3B9D62F42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213965">
            <a:off x="7063805" y="1978087"/>
            <a:ext cx="3990749" cy="444472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a:extLst>
              <a:ext uri="{FF2B5EF4-FFF2-40B4-BE49-F238E27FC236}">
                <a16:creationId xmlns:a16="http://schemas.microsoft.com/office/drawing/2014/main" xmlns="" id="{E9222463-6056-6C40-A99E-06D7588D5AD4}"/>
              </a:ext>
            </a:extLst>
          </p:cNvPr>
          <p:cNvSpPr txBox="1"/>
          <p:nvPr/>
        </p:nvSpPr>
        <p:spPr>
          <a:xfrm>
            <a:off x="912861" y="6073254"/>
            <a:ext cx="3950953" cy="369332"/>
          </a:xfrm>
          <a:prstGeom prst="rect">
            <a:avLst/>
          </a:prstGeom>
          <a:noFill/>
        </p:spPr>
        <p:txBody>
          <a:bodyPr wrap="none" rtlCol="0">
            <a:spAutoFit/>
          </a:bodyPr>
          <a:lstStyle/>
          <a:p>
            <a:r>
              <a:rPr lang="en-AU" dirty="0" err="1"/>
              <a:t>Psychoneuroendocrinology</a:t>
            </a:r>
            <a:r>
              <a:rPr lang="en-AU" dirty="0"/>
              <a:t>. 88:144-152.</a:t>
            </a:r>
            <a:endParaRPr lang="en-US" dirty="0"/>
          </a:p>
        </p:txBody>
      </p:sp>
    </p:spTree>
    <p:extLst>
      <p:ext uri="{BB962C8B-B14F-4D97-AF65-F5344CB8AC3E}">
        <p14:creationId xmlns:p14="http://schemas.microsoft.com/office/powerpoint/2010/main" val="272875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bg>
      <p:bgPr>
        <a:blipFill>
          <a:blip r:embed="rId2" cstate="email">
            <a:extLst>
              <a:ext uri="{28A0092B-C50C-407E-A947-70E740481C1C}">
                <a14:useLocalDpi xmlns:a14="http://schemas.microsoft.com/office/drawing/2010/main"/>
              </a:ext>
            </a:extLst>
          </a:blip>
          <a:tile tx="0" ty="0" sx="100000" sy="100000" flip="none" algn="tl"/>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74F98BD4-0945-8D42-91F7-E563C1952ACC}"/>
              </a:ext>
            </a:extLst>
          </p:cNvPr>
          <p:cNvSpPr txBox="1">
            <a:spLocks/>
          </p:cNvSpPr>
          <p:nvPr/>
        </p:nvSpPr>
        <p:spPr>
          <a:xfrm>
            <a:off x="185057" y="1548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i="1" kern="1200">
                <a:solidFill>
                  <a:srgbClr val="F5E01D"/>
                </a:solidFill>
                <a:latin typeface="Goudy Old Style" panose="02020502050305020303" pitchFamily="18" charset="77"/>
                <a:ea typeface="+mj-ea"/>
                <a:cs typeface="+mj-cs"/>
              </a:defRPr>
            </a:lvl1pPr>
          </a:lstStyle>
          <a:p>
            <a:pPr>
              <a:lnSpc>
                <a:spcPct val="100000"/>
              </a:lnSpc>
            </a:pPr>
            <a:r>
              <a:rPr lang="en-US" sz="4800" b="1" dirty="0">
                <a:solidFill>
                  <a:srgbClr val="7030A0"/>
                </a:solidFill>
                <a:latin typeface="Helvetica" pitchFamily="2" charset="0"/>
              </a:rPr>
              <a:t>In Summary</a:t>
            </a:r>
          </a:p>
        </p:txBody>
      </p:sp>
      <p:sp>
        <p:nvSpPr>
          <p:cNvPr id="5" name="Content Placeholder 4">
            <a:extLst>
              <a:ext uri="{FF2B5EF4-FFF2-40B4-BE49-F238E27FC236}">
                <a16:creationId xmlns:a16="http://schemas.microsoft.com/office/drawing/2014/main" xmlns="" id="{4547D329-A9CD-3645-BD83-BC67468798CE}"/>
              </a:ext>
            </a:extLst>
          </p:cNvPr>
          <p:cNvSpPr txBox="1">
            <a:spLocks/>
          </p:cNvSpPr>
          <p:nvPr/>
        </p:nvSpPr>
        <p:spPr>
          <a:xfrm>
            <a:off x="185055" y="1475985"/>
            <a:ext cx="6906209" cy="50927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i="1" kern="1200">
                <a:solidFill>
                  <a:srgbClr val="FFEF58"/>
                </a:solidFill>
                <a:latin typeface="Goudy Old Style" panose="0202050205030502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i="1" kern="1200">
                <a:solidFill>
                  <a:srgbClr val="FFEF58"/>
                </a:solidFill>
                <a:latin typeface="Goudy Old Style" panose="0202050205030502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i="1" kern="1200">
                <a:solidFill>
                  <a:srgbClr val="FFEF58"/>
                </a:solidFill>
                <a:latin typeface="Goudy Old Style" panose="0202050205030502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i="1" kern="1200">
                <a:solidFill>
                  <a:srgbClr val="FFEF58"/>
                </a:solidFill>
                <a:latin typeface="Goudy Old Style" panose="0202050205030502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i="1" kern="1200">
                <a:solidFill>
                  <a:srgbClr val="FFEF58"/>
                </a:solidFill>
                <a:latin typeface="Goudy Old Style" panose="0202050205030502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4400" b="1" dirty="0">
                <a:solidFill>
                  <a:srgbClr val="7030A0"/>
                </a:solidFill>
                <a:latin typeface="Helvetica" pitchFamily="2" charset="0"/>
              </a:rPr>
              <a:t>Our greatest gratitude goes to God to whom we owe everything in life. </a:t>
            </a:r>
          </a:p>
          <a:p>
            <a:pPr>
              <a:lnSpc>
                <a:spcPct val="100000"/>
              </a:lnSpc>
            </a:pPr>
            <a:endParaRPr lang="en-US" sz="4400" b="1" dirty="0">
              <a:solidFill>
                <a:srgbClr val="7030A0"/>
              </a:solidFill>
              <a:latin typeface="Helvetica" pitchFamily="2" charset="0"/>
            </a:endParaRPr>
          </a:p>
          <a:p>
            <a:pPr>
              <a:lnSpc>
                <a:spcPct val="100000"/>
              </a:lnSpc>
            </a:pPr>
            <a:endParaRPr lang="en-US" sz="4400" b="1" dirty="0">
              <a:solidFill>
                <a:srgbClr val="7030A0"/>
              </a:solidFill>
              <a:latin typeface="Helvetica" pitchFamily="2" charset="0"/>
            </a:endParaRPr>
          </a:p>
        </p:txBody>
      </p:sp>
      <p:pic>
        <p:nvPicPr>
          <p:cNvPr id="6" name="Picture 5">
            <a:extLst>
              <a:ext uri="{FF2B5EF4-FFF2-40B4-BE49-F238E27FC236}">
                <a16:creationId xmlns:a16="http://schemas.microsoft.com/office/drawing/2014/main" xmlns="" id="{F081E9D9-FD4A-624C-BDC6-CC52E6416DD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250033">
            <a:off x="7712880" y="1604776"/>
            <a:ext cx="3703273" cy="435931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962258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5E0F1D6-2139-DE41-BBE1-2818D90BABE6}"/>
              </a:ext>
            </a:extLst>
          </p:cNvPr>
          <p:cNvSpPr/>
          <p:nvPr/>
        </p:nvSpPr>
        <p:spPr>
          <a:xfrm>
            <a:off x="0" y="0"/>
            <a:ext cx="12192000" cy="6858000"/>
          </a:xfrm>
          <a:prstGeom prst="rect">
            <a:avLst/>
          </a:prstGeom>
          <a:solidFill>
            <a:srgbClr val="1915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00DA834C-CA1B-E841-9417-1298B471450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24250" y="0"/>
            <a:ext cx="5143500" cy="6858000"/>
          </a:xfrm>
          <a:prstGeom prst="rect">
            <a:avLst/>
          </a:prstGeom>
        </p:spPr>
      </p:pic>
      <p:pic>
        <p:nvPicPr>
          <p:cNvPr id="8" name="Picture 7">
            <a:extLst>
              <a:ext uri="{FF2B5EF4-FFF2-40B4-BE49-F238E27FC236}">
                <a16:creationId xmlns:a16="http://schemas.microsoft.com/office/drawing/2014/main" xmlns="" id="{FBF86D4A-0860-2542-B972-91077B6DED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55653" y="0"/>
            <a:ext cx="6858000" cy="6858000"/>
          </a:xfrm>
          <a:prstGeom prst="rect">
            <a:avLst/>
          </a:prstGeom>
        </p:spPr>
      </p:pic>
    </p:spTree>
    <p:extLst>
      <p:ext uri="{BB962C8B-B14F-4D97-AF65-F5344CB8AC3E}">
        <p14:creationId xmlns:p14="http://schemas.microsoft.com/office/powerpoint/2010/main" val="15908795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3745067-3FC1-F341-8EC4-369D6F0C937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12191999" cy="7201069"/>
          </a:xfrm>
          <a:prstGeom prst="rect">
            <a:avLst/>
          </a:prstGeom>
        </p:spPr>
      </p:pic>
      <p:sp>
        <p:nvSpPr>
          <p:cNvPr id="2" name="TextBox 1">
            <a:extLst>
              <a:ext uri="{FF2B5EF4-FFF2-40B4-BE49-F238E27FC236}">
                <a16:creationId xmlns:a16="http://schemas.microsoft.com/office/drawing/2014/main" xmlns="" id="{03B7ACD4-F817-484D-8E81-F9B358103091}"/>
              </a:ext>
            </a:extLst>
          </p:cNvPr>
          <p:cNvSpPr txBox="1"/>
          <p:nvPr/>
        </p:nvSpPr>
        <p:spPr>
          <a:xfrm>
            <a:off x="1604225" y="762001"/>
            <a:ext cx="8983550" cy="830997"/>
          </a:xfrm>
          <a:prstGeom prst="rect">
            <a:avLst/>
          </a:prstGeom>
          <a:solidFill>
            <a:srgbClr val="000000"/>
          </a:solidFill>
        </p:spPr>
        <p:txBody>
          <a:bodyPr wrap="none" rtlCol="0">
            <a:spAutoFit/>
          </a:bodyPr>
          <a:lstStyle/>
          <a:p>
            <a:r>
              <a:rPr lang="en-US" sz="4800" b="1" dirty="0" err="1">
                <a:latin typeface="Arial Narrow" panose="020B0604020202020204" pitchFamily="34" charset="0"/>
                <a:cs typeface="Arial Narrow" panose="020B0604020202020204" pitchFamily="34" charset="0"/>
              </a:rPr>
              <a:t>NorthernLightsHealthEducation.com</a:t>
            </a:r>
            <a:endParaRPr lang="en-US" sz="4800" b="1" dirty="0">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37615469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AAE3BC7-D3B8-1245-B562-2F25C75037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xmlns="" id="{F288F8F7-D44D-9E4F-A26A-67B58043340F}"/>
              </a:ext>
            </a:extLst>
          </p:cNvPr>
          <p:cNvSpPr txBox="1">
            <a:spLocks/>
          </p:cNvSpPr>
          <p:nvPr/>
        </p:nvSpPr>
        <p:spPr>
          <a:xfrm>
            <a:off x="1408274" y="2724130"/>
            <a:ext cx="9144000" cy="1042335"/>
          </a:xfrm>
          <a:prstGeom prst="rect">
            <a:avLst/>
          </a:prstGeom>
        </p:spPr>
        <p:txBody>
          <a:bodyPr numCol="1">
            <a:prstTxWarp prst="textWave2">
              <a:avLst/>
            </a:prstTxWarp>
            <a:normAutofit/>
          </a:bodyPr>
          <a:lstStyle>
            <a:lvl1pPr algn="l" defTabSz="914400" rtl="0" eaLnBrk="1" latinLnBrk="0" hangingPunct="1">
              <a:lnSpc>
                <a:spcPct val="90000"/>
              </a:lnSpc>
              <a:spcBef>
                <a:spcPct val="0"/>
              </a:spcBef>
              <a:buNone/>
              <a:defRPr sz="4400" i="1" kern="1200">
                <a:solidFill>
                  <a:srgbClr val="F5E01D"/>
                </a:solidFill>
                <a:latin typeface="Goudy Old Style" panose="02020502050305020303" pitchFamily="18" charset="77"/>
                <a:ea typeface="+mj-ea"/>
                <a:cs typeface="+mj-cs"/>
              </a:defRPr>
            </a:lvl1pPr>
          </a:lstStyle>
          <a:p>
            <a:r>
              <a:rPr lang="en-US" sz="4800" b="1" dirty="0">
                <a:solidFill>
                  <a:schemeClr val="tx1"/>
                </a:solidFill>
                <a:effectLst>
                  <a:glow rad="139700">
                    <a:schemeClr val="bg1">
                      <a:alpha val="39000"/>
                    </a:schemeClr>
                  </a:glow>
                </a:effectLst>
              </a:rPr>
              <a:t>If We Would Be But More Grateful</a:t>
            </a:r>
          </a:p>
        </p:txBody>
      </p:sp>
      <p:sp>
        <p:nvSpPr>
          <p:cNvPr id="7" name="Subtitle 2">
            <a:extLst>
              <a:ext uri="{FF2B5EF4-FFF2-40B4-BE49-F238E27FC236}">
                <a16:creationId xmlns:a16="http://schemas.microsoft.com/office/drawing/2014/main" xmlns="" id="{5B26DAA9-50D1-2D48-A9F4-9E6D274EFA5F}"/>
              </a:ext>
            </a:extLst>
          </p:cNvPr>
          <p:cNvSpPr txBox="1">
            <a:spLocks/>
          </p:cNvSpPr>
          <p:nvPr/>
        </p:nvSpPr>
        <p:spPr>
          <a:xfrm>
            <a:off x="1569025" y="4100179"/>
            <a:ext cx="8371562"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i="1" kern="1200">
                <a:solidFill>
                  <a:srgbClr val="FFEF58"/>
                </a:solidFill>
                <a:latin typeface="Goudy Old Style" panose="0202050205030502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i="1" kern="1200">
                <a:solidFill>
                  <a:srgbClr val="FFEF58"/>
                </a:solidFill>
                <a:latin typeface="Goudy Old Style" panose="0202050205030502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i="1" kern="1200">
                <a:solidFill>
                  <a:srgbClr val="FFEF58"/>
                </a:solidFill>
                <a:latin typeface="Goudy Old Style" panose="0202050205030502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i="1" kern="1200">
                <a:solidFill>
                  <a:srgbClr val="FFEF58"/>
                </a:solidFill>
                <a:latin typeface="Goudy Old Style" panose="0202050205030502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i="1" kern="1200">
                <a:solidFill>
                  <a:srgbClr val="FFEF58"/>
                </a:solidFill>
                <a:latin typeface="Goudy Old Style" panose="0202050205030502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chemeClr val="tx1"/>
                </a:solidFill>
                <a:effectLst>
                  <a:glow rad="139700">
                    <a:schemeClr val="bg1">
                      <a:alpha val="39000"/>
                    </a:schemeClr>
                  </a:glow>
                </a:effectLst>
              </a:rPr>
              <a:t>The Power and Science Of Gratitude </a:t>
            </a:r>
          </a:p>
        </p:txBody>
      </p:sp>
    </p:spTree>
    <p:extLst>
      <p:ext uri="{BB962C8B-B14F-4D97-AF65-F5344CB8AC3E}">
        <p14:creationId xmlns:p14="http://schemas.microsoft.com/office/powerpoint/2010/main" val="1076377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56CDAD-9D62-374C-9854-0E504002C936}"/>
              </a:ext>
            </a:extLst>
          </p:cNvPr>
          <p:cNvSpPr>
            <a:spLocks noGrp="1"/>
          </p:cNvSpPr>
          <p:nvPr>
            <p:ph type="title"/>
          </p:nvPr>
        </p:nvSpPr>
        <p:spPr/>
        <p:txBody>
          <a:bodyPr/>
          <a:lstStyle/>
          <a:p>
            <a:r>
              <a:rPr lang="en-US" b="1" dirty="0"/>
              <a:t>A Grateful Outlook—</a:t>
            </a:r>
            <a:r>
              <a:rPr lang="en-AU" b="1" i="0" dirty="0"/>
              <a:t>Recognizing  And Appreciating The Positives In Our Lives can:</a:t>
            </a:r>
            <a:endParaRPr lang="en-US" b="1" dirty="0"/>
          </a:p>
        </p:txBody>
      </p:sp>
      <p:sp>
        <p:nvSpPr>
          <p:cNvPr id="3" name="Content Placeholder 2">
            <a:extLst>
              <a:ext uri="{FF2B5EF4-FFF2-40B4-BE49-F238E27FC236}">
                <a16:creationId xmlns:a16="http://schemas.microsoft.com/office/drawing/2014/main" xmlns="" id="{D1CF4FE9-60F8-8447-819A-AB7634B06BAD}"/>
              </a:ext>
            </a:extLst>
          </p:cNvPr>
          <p:cNvSpPr>
            <a:spLocks noGrp="1"/>
          </p:cNvSpPr>
          <p:nvPr>
            <p:ph idx="1"/>
          </p:nvPr>
        </p:nvSpPr>
        <p:spPr>
          <a:xfrm>
            <a:off x="5915025" y="1908313"/>
            <a:ext cx="6115050" cy="4214191"/>
          </a:xfrm>
        </p:spPr>
        <p:txBody>
          <a:bodyPr>
            <a:normAutofit fontScale="77500" lnSpcReduction="20000"/>
          </a:bodyPr>
          <a:lstStyle/>
          <a:p>
            <a:pPr marL="0" indent="0">
              <a:lnSpc>
                <a:spcPct val="150000"/>
              </a:lnSpc>
              <a:buNone/>
            </a:pPr>
            <a:r>
              <a:rPr lang="en-US" sz="4000" dirty="0">
                <a:solidFill>
                  <a:schemeClr val="tx1"/>
                </a:solidFill>
              </a:rPr>
              <a:t>Make us more optimistic.</a:t>
            </a:r>
          </a:p>
          <a:p>
            <a:pPr marL="0" indent="0">
              <a:lnSpc>
                <a:spcPct val="150000"/>
              </a:lnSpc>
              <a:buNone/>
            </a:pPr>
            <a:r>
              <a:rPr lang="en-US" sz="4000" dirty="0">
                <a:solidFill>
                  <a:schemeClr val="tx1"/>
                </a:solidFill>
              </a:rPr>
              <a:t>Optimism, in turn, makes us happier, improves our health, and has been shown to increase lifespan by several years.</a:t>
            </a:r>
          </a:p>
          <a:p>
            <a:pPr marL="0" indent="0">
              <a:lnSpc>
                <a:spcPct val="150000"/>
              </a:lnSpc>
              <a:buNone/>
            </a:pPr>
            <a:r>
              <a:rPr lang="en-US" sz="4000" dirty="0">
                <a:solidFill>
                  <a:schemeClr val="tx1"/>
                </a:solidFill>
              </a:rPr>
              <a:t>Optimism has been shown to decrease depression, anxiety, PTSD and suicides. </a:t>
            </a:r>
          </a:p>
        </p:txBody>
      </p:sp>
      <p:pic>
        <p:nvPicPr>
          <p:cNvPr id="5" name="Picture 4">
            <a:extLst>
              <a:ext uri="{FF2B5EF4-FFF2-40B4-BE49-F238E27FC236}">
                <a16:creationId xmlns:a16="http://schemas.microsoft.com/office/drawing/2014/main" xmlns="" id="{586E726C-5921-FB48-B6B9-BE29393A553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441599">
            <a:off x="662547" y="2329658"/>
            <a:ext cx="4854015" cy="32289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a:extLst>
              <a:ext uri="{FF2B5EF4-FFF2-40B4-BE49-F238E27FC236}">
                <a16:creationId xmlns:a16="http://schemas.microsoft.com/office/drawing/2014/main" xmlns="" id="{60205570-E57F-1842-AE2C-9302D635F04C}"/>
              </a:ext>
            </a:extLst>
          </p:cNvPr>
          <p:cNvSpPr txBox="1"/>
          <p:nvPr/>
        </p:nvSpPr>
        <p:spPr>
          <a:xfrm>
            <a:off x="5915025" y="6340129"/>
            <a:ext cx="2884892" cy="369332"/>
          </a:xfrm>
          <a:prstGeom prst="rect">
            <a:avLst/>
          </a:prstGeom>
          <a:noFill/>
        </p:spPr>
        <p:txBody>
          <a:bodyPr wrap="none" rtlCol="0">
            <a:spAutoFit/>
          </a:bodyPr>
          <a:lstStyle/>
          <a:p>
            <a:r>
              <a:rPr lang="en-AU" dirty="0"/>
              <a:t>J </a:t>
            </a:r>
            <a:r>
              <a:rPr lang="en-AU" dirty="0" err="1"/>
              <a:t>Psychiatr</a:t>
            </a:r>
            <a:r>
              <a:rPr lang="en-AU" dirty="0"/>
              <a:t> Res. 149:168-176.</a:t>
            </a:r>
            <a:endParaRPr lang="en-US" dirty="0"/>
          </a:p>
        </p:txBody>
      </p:sp>
    </p:spTree>
    <p:extLst>
      <p:ext uri="{BB962C8B-B14F-4D97-AF65-F5344CB8AC3E}">
        <p14:creationId xmlns:p14="http://schemas.microsoft.com/office/powerpoint/2010/main" val="19094654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2571D1C-98E3-804B-9DB3-371F5AC9A9F8}"/>
              </a:ext>
            </a:extLst>
          </p:cNvPr>
          <p:cNvSpPr>
            <a:spLocks noGrp="1"/>
          </p:cNvSpPr>
          <p:nvPr>
            <p:ph idx="1"/>
          </p:nvPr>
        </p:nvSpPr>
        <p:spPr>
          <a:xfrm>
            <a:off x="4335624" y="1831346"/>
            <a:ext cx="7018176" cy="4351338"/>
          </a:xfrm>
        </p:spPr>
        <p:txBody>
          <a:bodyPr>
            <a:normAutofit/>
          </a:bodyPr>
          <a:lstStyle/>
          <a:p>
            <a:pPr marL="0" indent="0">
              <a:lnSpc>
                <a:spcPct val="150000"/>
              </a:lnSpc>
              <a:buNone/>
            </a:pPr>
            <a:r>
              <a:rPr lang="en-US" sz="5400" dirty="0">
                <a:solidFill>
                  <a:schemeClr val="tx1"/>
                </a:solidFill>
              </a:rPr>
              <a:t>Showing gratitude to others decreases the likelihood of them being suicidal. </a:t>
            </a:r>
          </a:p>
        </p:txBody>
      </p:sp>
      <p:sp>
        <p:nvSpPr>
          <p:cNvPr id="4" name="Title 1">
            <a:extLst>
              <a:ext uri="{FF2B5EF4-FFF2-40B4-BE49-F238E27FC236}">
                <a16:creationId xmlns:a16="http://schemas.microsoft.com/office/drawing/2014/main" xmlns="" id="{2BF6E927-67AA-9B44-BFA8-F3E2CBB5A94B}"/>
              </a:ext>
            </a:extLst>
          </p:cNvPr>
          <p:cNvSpPr>
            <a:spLocks noGrp="1"/>
          </p:cNvSpPr>
          <p:nvPr>
            <p:ph type="title"/>
          </p:nvPr>
        </p:nvSpPr>
        <p:spPr>
          <a:xfrm>
            <a:off x="838200" y="365125"/>
            <a:ext cx="10515600" cy="1325563"/>
          </a:xfrm>
        </p:spPr>
        <p:txBody>
          <a:bodyPr/>
          <a:lstStyle/>
          <a:p>
            <a:r>
              <a:rPr lang="en-US" b="1" dirty="0"/>
              <a:t>A Grateful Outlook—</a:t>
            </a:r>
            <a:r>
              <a:rPr lang="en-AU" b="1" i="0" dirty="0"/>
              <a:t>Recognizing  And Appreciating The Positives In Our Lives can:</a:t>
            </a:r>
            <a:endParaRPr lang="en-US" b="1" dirty="0"/>
          </a:p>
        </p:txBody>
      </p:sp>
      <p:pic>
        <p:nvPicPr>
          <p:cNvPr id="6" name="Picture 5">
            <a:extLst>
              <a:ext uri="{FF2B5EF4-FFF2-40B4-BE49-F238E27FC236}">
                <a16:creationId xmlns:a16="http://schemas.microsoft.com/office/drawing/2014/main" xmlns="" id="{D0327DC3-FB3D-8F41-8FF0-6BAE1DEACA0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71162" y="1690688"/>
            <a:ext cx="2705099" cy="496516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extBox 1">
            <a:extLst>
              <a:ext uri="{FF2B5EF4-FFF2-40B4-BE49-F238E27FC236}">
                <a16:creationId xmlns:a16="http://schemas.microsoft.com/office/drawing/2014/main" xmlns="" id="{68BEA263-8145-0641-A6BC-33D59367D12D}"/>
              </a:ext>
            </a:extLst>
          </p:cNvPr>
          <p:cNvSpPr txBox="1"/>
          <p:nvPr/>
        </p:nvSpPr>
        <p:spPr>
          <a:xfrm>
            <a:off x="4580292" y="6286520"/>
            <a:ext cx="3264420" cy="369332"/>
          </a:xfrm>
          <a:prstGeom prst="rect">
            <a:avLst/>
          </a:prstGeom>
          <a:noFill/>
        </p:spPr>
        <p:txBody>
          <a:bodyPr wrap="none" rtlCol="0">
            <a:spAutoFit/>
          </a:bodyPr>
          <a:lstStyle/>
          <a:p>
            <a:r>
              <a:rPr lang="en-AU" dirty="0" err="1"/>
              <a:t>Cien</a:t>
            </a:r>
            <a:r>
              <a:rPr lang="en-AU" dirty="0"/>
              <a:t> </a:t>
            </a:r>
            <a:r>
              <a:rPr lang="en-AU" dirty="0" err="1"/>
              <a:t>Saude</a:t>
            </a:r>
            <a:r>
              <a:rPr lang="en-AU" dirty="0"/>
              <a:t> Colet. 20(6):1731-40.</a:t>
            </a:r>
            <a:endParaRPr lang="en-US" dirty="0"/>
          </a:p>
        </p:txBody>
      </p:sp>
    </p:spTree>
    <p:extLst>
      <p:ext uri="{BB962C8B-B14F-4D97-AF65-F5344CB8AC3E}">
        <p14:creationId xmlns:p14="http://schemas.microsoft.com/office/powerpoint/2010/main" val="93903989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62759</TotalTime>
  <Words>7469</Words>
  <Application>Microsoft Macintosh PowerPoint</Application>
  <PresentationFormat>Custom</PresentationFormat>
  <Paragraphs>381</Paragraphs>
  <Slides>73</Slides>
  <Notes>50</Notes>
  <HiddenSlides>1</HiddenSlides>
  <MMClips>0</MMClips>
  <ScaleCrop>false</ScaleCrop>
  <HeadingPairs>
    <vt:vector size="4" baseType="variant">
      <vt:variant>
        <vt:lpstr>Theme</vt:lpstr>
      </vt:variant>
      <vt:variant>
        <vt:i4>1</vt:i4>
      </vt:variant>
      <vt:variant>
        <vt:lpstr>Slide Titles</vt:lpstr>
      </vt:variant>
      <vt:variant>
        <vt:i4>73</vt:i4>
      </vt:variant>
    </vt:vector>
  </HeadingPairs>
  <TitlesOfParts>
    <vt:vector size="74" baseType="lpstr">
      <vt:lpstr>Office Theme</vt:lpstr>
      <vt:lpstr>PowerPoint Presentation</vt:lpstr>
      <vt:lpstr>PowerPoint Presentation</vt:lpstr>
      <vt:lpstr>THE COVETOUS MAN IS ALWAYS POOR</vt:lpstr>
      <vt:lpstr>Webster’s </vt:lpstr>
      <vt:lpstr>Thesaurus </vt:lpstr>
      <vt:lpstr>Gratitude Improves Your Health</vt:lpstr>
      <vt:lpstr>A Grateful Outlook—Recognizing  And Appreciating The Positives In Our Lives can:</vt:lpstr>
      <vt:lpstr>A Grateful Outlook—Recognizing  And Appreciating The Positives In Our Lives can:</vt:lpstr>
      <vt:lpstr>A Grateful Outlook—Recognizing  And Appreciating The Positives In Our Lives can:</vt:lpstr>
      <vt:lpstr>A Grateful Outlook—Recognizing  And Appreciating The Positives In Our Lives can:</vt:lpstr>
      <vt:lpstr>A Grateful Outlook—Recognizing  And Appreciating The Positives In Our Lives can:</vt:lpstr>
      <vt:lpstr>A Grateful Outlook—Recognizing  And Appreciating The Positives In Our Lives can:</vt:lpstr>
      <vt:lpstr>A Grateful Outlook—Recognizing  And Appreciating The Positives In Our Lives can:</vt:lpstr>
      <vt:lpstr>A Grateful Outlook—Recognizing  And Appreciating The Positives In Our Lives can:</vt:lpstr>
      <vt:lpstr>A Grateful Heart Is A Healthy Heart</vt:lpstr>
      <vt:lpstr>A Grateful Outlook—Recognizing  And Appreciating The Positives In Our Lives can:</vt:lpstr>
      <vt:lpstr>A Grateful Outlook—Recognizing  And Appreciating The Positives In Our Lives can:</vt:lpstr>
      <vt:lpstr>PowerPoint Presentation</vt:lpstr>
      <vt:lpstr>A Grateful Outlook—Recognizing  And Appreciating The Positives In Our Lives can:</vt:lpstr>
      <vt:lpstr>Health Tonic</vt:lpstr>
      <vt:lpstr>PowerPoint Presentation</vt:lpstr>
      <vt:lpstr>The wicked are characterized as unthankful. </vt:lpstr>
      <vt:lpstr>PowerPoint Presentation</vt:lpstr>
      <vt:lpstr>Gratitude Improves Our Life.</vt:lpstr>
      <vt:lpstr>Gratitude generates good feelings.</vt:lpstr>
      <vt:lpstr>Gratitude Strengthens Our Positive Emotions.</vt:lpstr>
      <vt:lpstr>Gratitude reduces materialism.</vt:lpstr>
      <vt:lpstr>Gratitude Makes Us Less Self-centered</vt:lpstr>
      <vt:lpstr>Gratitude Makes Our Memories Happier</vt:lpstr>
      <vt:lpstr>Gratitude Reduces Feelings Of Envy</vt:lpstr>
      <vt:lpstr>Gratitude Reduces Feelings Of Envy</vt:lpstr>
      <vt:lpstr>Gratitude Increases Spirituality</vt:lpstr>
      <vt:lpstr>Inconceivable Blessing</vt:lpstr>
      <vt:lpstr>Christianity is all about Gratitude</vt:lpstr>
      <vt:lpstr>Robe of Righteousness</vt:lpstr>
      <vt:lpstr>Gratitude Stimulates &amp; Increases Frontal Lobe Activity</vt:lpstr>
      <vt:lpstr>Gratitude Makes You More Likely To Exercise </vt:lpstr>
      <vt:lpstr>Gratitude increases your energy levels.</vt:lpstr>
      <vt:lpstr>Gratitude Improves Mental Health!</vt:lpstr>
      <vt:lpstr>Gratitude Helps You Network</vt:lpstr>
      <vt:lpstr>Gratitude Helps You Make Friends</vt:lpstr>
      <vt:lpstr>Gratitude Improves Your Decision Making</vt:lpstr>
      <vt:lpstr>Gratitude helps us relax</vt:lpstr>
      <vt:lpstr>Gratitude Helps Us Bounce Back</vt:lpstr>
      <vt:lpstr>Gratitude Helps Your Marriage</vt:lpstr>
      <vt:lpstr>Becoming More Grateful</vt:lpstr>
      <vt:lpstr>Keep a Gratitude Journal. </vt:lpstr>
      <vt:lpstr>Come to Your Senses. </vt:lpstr>
      <vt:lpstr>Use Visual Reminders. </vt:lpstr>
      <vt:lpstr>Make a Vow to Practice Gratitude</vt:lpstr>
      <vt:lpstr>Rituals Of Gratitude</vt:lpstr>
      <vt:lpstr>A Day For Gratitude</vt:lpstr>
      <vt:lpstr>Prayers of Gratitude. </vt:lpstr>
      <vt:lpstr>Prayers of Gratitude. </vt:lpstr>
      <vt:lpstr>PowerPoint Presentation</vt:lpstr>
      <vt:lpstr>Like Incense</vt:lpstr>
      <vt:lpstr>PowerPoint Presentation</vt:lpstr>
      <vt:lpstr>Can you always be grateful?</vt:lpstr>
      <vt:lpstr>Remember the Bad. </vt:lpstr>
      <vt:lpstr>PowerPoint Presentation</vt:lpstr>
      <vt:lpstr>Gratitude Diet</vt:lpstr>
      <vt:lpstr>Gratitude Diet</vt:lpstr>
      <vt:lpstr>PowerPoint Presentation</vt:lpstr>
      <vt:lpstr>What Does God Really Long For, What Is The Inner Desire Of His Heart?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Microsoft Office User</dc:creator>
  <cp:keywords/>
  <dc:description/>
  <cp:lastModifiedBy>JOHN</cp:lastModifiedBy>
  <cp:revision>303</cp:revision>
  <dcterms:created xsi:type="dcterms:W3CDTF">2022-04-04T10:20:08Z</dcterms:created>
  <dcterms:modified xsi:type="dcterms:W3CDTF">2024-12-29T23:03:14Z</dcterms:modified>
  <cp:category/>
</cp:coreProperties>
</file>