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692" r:id="rId2"/>
    <p:sldId id="257" r:id="rId3"/>
    <p:sldId id="258" r:id="rId4"/>
    <p:sldId id="259" r:id="rId5"/>
    <p:sldId id="260" r:id="rId6"/>
    <p:sldId id="261" r:id="rId7"/>
    <p:sldId id="301" r:id="rId8"/>
    <p:sldId id="366" r:id="rId9"/>
    <p:sldId id="262" r:id="rId10"/>
    <p:sldId id="852" r:id="rId11"/>
    <p:sldId id="735" r:id="rId12"/>
    <p:sldId id="851" r:id="rId13"/>
    <p:sldId id="263" r:id="rId14"/>
    <p:sldId id="736" r:id="rId15"/>
    <p:sldId id="737" r:id="rId16"/>
    <p:sldId id="425" r:id="rId17"/>
    <p:sldId id="738" r:id="rId18"/>
    <p:sldId id="536" r:id="rId19"/>
    <p:sldId id="460" r:id="rId20"/>
    <p:sldId id="739" r:id="rId21"/>
    <p:sldId id="741" r:id="rId22"/>
    <p:sldId id="742" r:id="rId23"/>
    <p:sldId id="743" r:id="rId24"/>
    <p:sldId id="744" r:id="rId25"/>
    <p:sldId id="610" r:id="rId26"/>
    <p:sldId id="745" r:id="rId27"/>
    <p:sldId id="668" r:id="rId28"/>
    <p:sldId id="746" r:id="rId29"/>
    <p:sldId id="747" r:id="rId30"/>
    <p:sldId id="748" r:id="rId31"/>
    <p:sldId id="749" r:id="rId32"/>
    <p:sldId id="750" r:id="rId33"/>
    <p:sldId id="751" r:id="rId34"/>
    <p:sldId id="752" r:id="rId35"/>
    <p:sldId id="754" r:id="rId36"/>
    <p:sldId id="755" r:id="rId37"/>
    <p:sldId id="756" r:id="rId38"/>
    <p:sldId id="753" r:id="rId39"/>
    <p:sldId id="757" r:id="rId40"/>
    <p:sldId id="758" r:id="rId41"/>
    <p:sldId id="454" r:id="rId42"/>
    <p:sldId id="359" r:id="rId43"/>
    <p:sldId id="759" r:id="rId44"/>
    <p:sldId id="760" r:id="rId45"/>
    <p:sldId id="853" r:id="rId46"/>
    <p:sldId id="854" r:id="rId47"/>
    <p:sldId id="855" r:id="rId48"/>
    <p:sldId id="856" r:id="rId49"/>
    <p:sldId id="762" r:id="rId50"/>
    <p:sldId id="763" r:id="rId51"/>
    <p:sldId id="765" r:id="rId52"/>
    <p:sldId id="764" r:id="rId53"/>
    <p:sldId id="766" r:id="rId54"/>
    <p:sldId id="905" r:id="rId55"/>
    <p:sldId id="906" r:id="rId56"/>
    <p:sldId id="907" r:id="rId57"/>
    <p:sldId id="904" r:id="rId58"/>
    <p:sldId id="9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E38"/>
    <a:srgbClr val="DFA12E"/>
    <a:srgbClr val="FFECC4"/>
    <a:srgbClr val="47687F"/>
    <a:srgbClr val="D5E5EA"/>
    <a:srgbClr val="ECEAEB"/>
    <a:srgbClr val="EBC683"/>
    <a:srgbClr val="FFD88E"/>
    <a:srgbClr val="5873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5602" autoAdjust="0"/>
  </p:normalViewPr>
  <p:slideViewPr>
    <p:cSldViewPr snapToGrid="0" showGuides="1">
      <p:cViewPr varScale="1">
        <p:scale>
          <a:sx n="81" d="100"/>
          <a:sy n="81" d="100"/>
        </p:scale>
        <p:origin x="1696" y="176"/>
      </p:cViewPr>
      <p:guideLst>
        <p:guide orient="horz" pos="2136"/>
        <p:guide pos="3840"/>
      </p:guideLst>
    </p:cSldViewPr>
  </p:slideViewPr>
  <p:notesTextViewPr>
    <p:cViewPr>
      <p:scale>
        <a:sx n="1" d="1"/>
        <a:sy n="1" d="1"/>
      </p:scale>
      <p:origin x="0" y="0"/>
    </p:cViewPr>
  </p:notesTextViewPr>
  <p:sorterViewPr>
    <p:cViewPr varScale="1">
      <p:scale>
        <a:sx n="100" d="100"/>
        <a:sy n="100" d="100"/>
      </p:scale>
      <p:origin x="0" y="-2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E8869-FFA1-43C8-8195-839CD6FF17E6}"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192DE-0C1E-4178-BA97-559A00E82AA7}" type="slidenum">
              <a:rPr lang="en-US" smtClean="0"/>
              <a:t>‹#›</a:t>
            </a:fld>
            <a:endParaRPr lang="en-US"/>
          </a:p>
        </p:txBody>
      </p:sp>
    </p:spTree>
    <p:extLst>
      <p:ext uri="{BB962C8B-B14F-4D97-AF65-F5344CB8AC3E}">
        <p14:creationId xmlns:p14="http://schemas.microsoft.com/office/powerpoint/2010/main" val="256334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He could not walk across the room without gasping for breath, even on supplemental oxygen, which he carried with him everywhere he went. I’ll refer to him as Ted. Ted was a diabetic, a smoker with chronic obstructive pulmonary disease (COPD) and additionally he had suffered a massive heart attack that left him in disabling heart failure. The doctors sent Ted home on oxygen with little hope for recovery. I was asked to see Ted by his concerned friends. My approach was to assign lifestyle interventions for Ted designed to reverse and remedy his illnesses and limitations based on what we call the eight natural remedies; </a:t>
            </a:r>
          </a:p>
          <a:p>
            <a:pPr marL="0" marR="0">
              <a:spcBef>
                <a:spcPts val="0"/>
              </a:spcBef>
              <a:spcAft>
                <a:spcPts val="0"/>
              </a:spcAft>
            </a:pPr>
            <a:endParaRPr lang="en-US" sz="1200" dirty="0">
              <a:effectLst/>
              <a:latin typeface="Times New Roman" panose="02020603050405020304" pitchFamily="18" charset="0"/>
              <a:ea typeface="Cambria" panose="02040503050406030204" pitchFamily="18" charset="0"/>
            </a:endParaRP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“Pure air, sunlight, abstemiousness, rest, exercise, proper diet, the use of water, trust in divine power--these are the true remedies.” </a:t>
            </a:r>
          </a:p>
          <a:p>
            <a:pPr marL="0" marR="0">
              <a:spcBef>
                <a:spcPts val="0"/>
              </a:spcBef>
              <a:spcAft>
                <a:spcPts val="0"/>
              </a:spcAft>
            </a:pPr>
            <a:endParaRPr lang="en-US" sz="1200" dirty="0">
              <a:effectLst/>
              <a:latin typeface="Times New Roman" panose="02020603050405020304" pitchFamily="18" charset="0"/>
              <a:ea typeface="Cambria" panose="02040503050406030204" pitchFamily="18" charset="0"/>
            </a:endParaRP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In this presentation I want to share with you the basis for the advice I gave Ted and the results he experienced.</a:t>
            </a:r>
          </a:p>
          <a:p>
            <a:pPr marL="0" marR="0">
              <a:spcBef>
                <a:spcPts val="0"/>
              </a:spcBef>
              <a:spcAft>
                <a:spcPts val="0"/>
              </a:spcAft>
            </a:pPr>
            <a:r>
              <a:rPr lang="en-US" sz="1000" dirty="0">
                <a:effectLst/>
                <a:latin typeface="Times New Roman" panose="02020603050405020304" pitchFamily="18" charset="0"/>
                <a:ea typeface="Cambria" panose="02040503050406030204" pitchFamily="18" charset="0"/>
              </a:rPr>
              <a:t>White, E. G. (1905). The Ministry of Healing. Mountain View, CA: Pacific Press Publishing Association. p. 127.</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a:t>
            </a:fld>
            <a:endParaRPr lang="en-US"/>
          </a:p>
        </p:txBody>
      </p:sp>
    </p:spTree>
    <p:extLst>
      <p:ext uri="{BB962C8B-B14F-4D97-AF65-F5344CB8AC3E}">
        <p14:creationId xmlns:p14="http://schemas.microsoft.com/office/powerpoint/2010/main" val="212777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Vainshelboim</a:t>
            </a:r>
            <a:r>
              <a:rPr lang="en-US" dirty="0"/>
              <a:t> B. Facemasks in the COVID-19 era: A health hypothesis. Med Hypotheses. 2021 Jan;146:110411. </a:t>
            </a:r>
            <a:r>
              <a:rPr lang="en-US" dirty="0" err="1"/>
              <a:t>doi</a:t>
            </a:r>
            <a:r>
              <a:rPr lang="en-US" dirty="0"/>
              <a:t>: 10.1016/j.mehy.2020.110411. </a:t>
            </a:r>
            <a:r>
              <a:rPr lang="en-US" dirty="0" err="1"/>
              <a:t>Epub</a:t>
            </a:r>
            <a:r>
              <a:rPr lang="en-US" dirty="0"/>
              <a:t> 2020 Nov 22. </a:t>
            </a:r>
            <a:r>
              <a:rPr lang="en-US" dirty="0" err="1"/>
              <a:t>PMID</a:t>
            </a:r>
            <a:r>
              <a:rPr lang="en-US" dirty="0"/>
              <a:t>: 33303303; </a:t>
            </a:r>
            <a:r>
              <a:rPr lang="en-US" dirty="0" err="1"/>
              <a:t>PMCID</a:t>
            </a:r>
            <a:r>
              <a:rPr lang="en-US" dirty="0"/>
              <a:t>: PMC7680614.</a:t>
            </a:r>
          </a:p>
        </p:txBody>
      </p:sp>
      <p:sp>
        <p:nvSpPr>
          <p:cNvPr id="4" name="Slide Number Placeholder 3"/>
          <p:cNvSpPr>
            <a:spLocks noGrp="1"/>
          </p:cNvSpPr>
          <p:nvPr>
            <p:ph type="sldNum" sz="quarter" idx="5"/>
          </p:nvPr>
        </p:nvSpPr>
        <p:spPr/>
        <p:txBody>
          <a:bodyPr/>
          <a:lstStyle/>
          <a:p>
            <a:fld id="{CD24CE4C-B2C1-0148-AB8E-855C686E0D71}" type="slidenum">
              <a:rPr lang="en-US" altLang="en-US" smtClean="0"/>
              <a:pPr/>
              <a:t>12</a:t>
            </a:fld>
            <a:endParaRPr lang="en-US" altLang="en-US"/>
          </a:p>
        </p:txBody>
      </p:sp>
    </p:spTree>
    <p:extLst>
      <p:ext uri="{BB962C8B-B14F-4D97-AF65-F5344CB8AC3E}">
        <p14:creationId xmlns:p14="http://schemas.microsoft.com/office/powerpoint/2010/main" val="363984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Avoid cooking indoors with gas or kerosene as this hastens lung demise.  </a:t>
            </a:r>
            <a:r>
              <a:rPr lang="en-US" sz="1200" dirty="0">
                <a:effectLst/>
                <a:latin typeface="Times New Roman" panose="02020603050405020304" pitchFamily="18" charset="0"/>
                <a:ea typeface="Cambria" panose="02040503050406030204" pitchFamily="18" charset="0"/>
              </a:rPr>
              <a:t>Hansel NN, </a:t>
            </a:r>
            <a:r>
              <a:rPr lang="en-US" sz="1200" dirty="0" err="1">
                <a:effectLst/>
                <a:latin typeface="Times New Roman" panose="02020603050405020304" pitchFamily="18" charset="0"/>
                <a:ea typeface="Cambria" panose="02040503050406030204" pitchFamily="18" charset="0"/>
              </a:rPr>
              <a:t>Breysse</a:t>
            </a:r>
            <a:r>
              <a:rPr lang="en-US" sz="1200" dirty="0">
                <a:effectLst/>
                <a:latin typeface="Times New Roman" panose="02020603050405020304" pitchFamily="18" charset="0"/>
                <a:ea typeface="Cambria" panose="02040503050406030204" pitchFamily="18" charset="0"/>
              </a:rPr>
              <a:t> PN, McCormack MC, Matsui EC, Curtin-</a:t>
            </a:r>
            <a:r>
              <a:rPr lang="en-US" sz="1200" dirty="0" err="1">
                <a:effectLst/>
                <a:latin typeface="Times New Roman" panose="02020603050405020304" pitchFamily="18" charset="0"/>
                <a:ea typeface="Cambria" panose="02040503050406030204" pitchFamily="18" charset="0"/>
              </a:rPr>
              <a:t>Brosnan</a:t>
            </a:r>
            <a:r>
              <a:rPr lang="en-US" sz="1200" dirty="0">
                <a:effectLst/>
                <a:latin typeface="Times New Roman" panose="02020603050405020304" pitchFamily="18" charset="0"/>
                <a:ea typeface="Cambria" panose="02040503050406030204" pitchFamily="18" charset="0"/>
              </a:rPr>
              <a:t> J, Williams DL, Moore JL, </a:t>
            </a:r>
            <a:r>
              <a:rPr lang="en-US" sz="1200" dirty="0" err="1">
                <a:effectLst/>
                <a:latin typeface="Times New Roman" panose="02020603050405020304" pitchFamily="18" charset="0"/>
                <a:ea typeface="Cambria" panose="02040503050406030204" pitchFamily="18" charset="0"/>
              </a:rPr>
              <a:t>Cuhran</a:t>
            </a:r>
            <a:r>
              <a:rPr lang="en-US" sz="1200" dirty="0">
                <a:effectLst/>
                <a:latin typeface="Times New Roman" panose="02020603050405020304" pitchFamily="18" charset="0"/>
                <a:ea typeface="Cambria" panose="02040503050406030204" pitchFamily="18" charset="0"/>
              </a:rPr>
              <a:t> JL, </a:t>
            </a:r>
            <a:r>
              <a:rPr lang="en-US" sz="1200" dirty="0" err="1">
                <a:effectLst/>
                <a:latin typeface="Times New Roman" panose="02020603050405020304" pitchFamily="18" charset="0"/>
                <a:ea typeface="Cambria" panose="02040503050406030204" pitchFamily="18" charset="0"/>
              </a:rPr>
              <a:t>Diette</a:t>
            </a:r>
            <a:r>
              <a:rPr lang="en-US" sz="1200" dirty="0">
                <a:effectLst/>
                <a:latin typeface="Times New Roman" panose="02020603050405020304" pitchFamily="18" charset="0"/>
                <a:ea typeface="Cambria" panose="02040503050406030204" pitchFamily="18" charset="0"/>
              </a:rPr>
              <a:t> GB. A longitudinal study of indoor nitrogen dioxide levels and respiratory symptoms in inner-city children with asthma. Environ Health </a:t>
            </a:r>
            <a:r>
              <a:rPr lang="en-US" sz="1200" dirty="0" err="1">
                <a:effectLst/>
                <a:latin typeface="Times New Roman" panose="02020603050405020304" pitchFamily="18" charset="0"/>
                <a:ea typeface="Cambria" panose="02040503050406030204" pitchFamily="18" charset="0"/>
              </a:rPr>
              <a:t>Perspect</a:t>
            </a:r>
            <a:r>
              <a:rPr lang="en-US" sz="1200" dirty="0">
                <a:effectLst/>
                <a:latin typeface="Times New Roman" panose="02020603050405020304" pitchFamily="18" charset="0"/>
                <a:ea typeface="Cambria" panose="02040503050406030204" pitchFamily="18" charset="0"/>
              </a:rPr>
              <a:t>. 2008 Oct;116(10):1428-32.e</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Lam NL, Smith KR, Gauthier A, Bates MN. Kerosene: a review of household uses and their hazards in low- and middle-income countries. J </a:t>
            </a:r>
            <a:r>
              <a:rPr lang="en-US" sz="1200" dirty="0" err="1">
                <a:effectLst/>
                <a:latin typeface="Times New Roman" panose="02020603050405020304" pitchFamily="18" charset="0"/>
                <a:ea typeface="Cambria" panose="02040503050406030204" pitchFamily="18" charset="0"/>
              </a:rPr>
              <a:t>Toxicol</a:t>
            </a:r>
            <a:r>
              <a:rPr lang="en-US" sz="1200" dirty="0">
                <a:effectLst/>
                <a:latin typeface="Times New Roman" panose="02020603050405020304" pitchFamily="18" charset="0"/>
                <a:ea typeface="Cambria" panose="02040503050406030204" pitchFamily="18" charset="0"/>
              </a:rPr>
              <a:t> Environ Health B Crit Rev. 2012;15(6):396-432.</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13</a:t>
            </a:fld>
            <a:endParaRPr lang="en-US"/>
          </a:p>
        </p:txBody>
      </p:sp>
    </p:spTree>
    <p:extLst>
      <p:ext uri="{BB962C8B-B14F-4D97-AF65-F5344CB8AC3E}">
        <p14:creationId xmlns:p14="http://schemas.microsoft.com/office/powerpoint/2010/main" val="4090435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Even burning candles indoors negatively affects the lungs. </a:t>
            </a:r>
            <a:r>
              <a:rPr lang="en-US" sz="1200" dirty="0" err="1">
                <a:effectLst/>
                <a:latin typeface="Times New Roman" panose="02020603050405020304" pitchFamily="18" charset="0"/>
                <a:ea typeface="Cambria" panose="02040503050406030204" pitchFamily="18" charset="0"/>
              </a:rPr>
              <a:t>Skovmand</a:t>
            </a:r>
            <a:r>
              <a:rPr lang="en-US" sz="1200" dirty="0">
                <a:effectLst/>
                <a:latin typeface="Times New Roman" panose="02020603050405020304" pitchFamily="18" charset="0"/>
                <a:ea typeface="Cambria" panose="02040503050406030204" pitchFamily="18" charset="0"/>
              </a:rPr>
              <a:t> A, </a:t>
            </a:r>
            <a:r>
              <a:rPr lang="en-US" sz="1200" dirty="0" err="1">
                <a:effectLst/>
                <a:latin typeface="Times New Roman" panose="02020603050405020304" pitchFamily="18" charset="0"/>
                <a:ea typeface="Cambria" panose="02040503050406030204" pitchFamily="18" charset="0"/>
              </a:rPr>
              <a:t>Damiao</a:t>
            </a:r>
            <a:r>
              <a:rPr lang="en-US" sz="1200" dirty="0">
                <a:effectLst/>
                <a:latin typeface="Times New Roman" panose="02020603050405020304" pitchFamily="18" charset="0"/>
                <a:ea typeface="Cambria" panose="02040503050406030204" pitchFamily="18" charset="0"/>
              </a:rPr>
              <a:t> Gouveia AC, </a:t>
            </a:r>
            <a:r>
              <a:rPr lang="en-US" sz="1200" dirty="0" err="1">
                <a:effectLst/>
                <a:latin typeface="Times New Roman" panose="02020603050405020304" pitchFamily="18" charset="0"/>
                <a:ea typeface="Cambria" panose="02040503050406030204" pitchFamily="18" charset="0"/>
              </a:rPr>
              <a:t>Koponen</a:t>
            </a:r>
            <a:r>
              <a:rPr lang="en-US" sz="1200" dirty="0">
                <a:effectLst/>
                <a:latin typeface="Times New Roman" panose="02020603050405020304" pitchFamily="18" charset="0"/>
                <a:ea typeface="Cambria" panose="02040503050406030204" pitchFamily="18" charset="0"/>
              </a:rPr>
              <a:t> IK, </a:t>
            </a:r>
            <a:r>
              <a:rPr lang="en-US" sz="1200" dirty="0" err="1">
                <a:effectLst/>
                <a:latin typeface="Times New Roman" panose="02020603050405020304" pitchFamily="18" charset="0"/>
                <a:ea typeface="Cambria" panose="02040503050406030204" pitchFamily="18" charset="0"/>
              </a:rPr>
              <a:t>Møller</a:t>
            </a:r>
            <a:r>
              <a:rPr lang="en-US" sz="1200" dirty="0">
                <a:effectLst/>
                <a:latin typeface="Times New Roman" panose="02020603050405020304" pitchFamily="18" charset="0"/>
                <a:ea typeface="Cambria" panose="02040503050406030204" pitchFamily="18" charset="0"/>
              </a:rPr>
              <a:t> P, Loft S, </a:t>
            </a:r>
            <a:r>
              <a:rPr lang="en-US" sz="1200" dirty="0" err="1">
                <a:effectLst/>
                <a:latin typeface="Times New Roman" panose="02020603050405020304" pitchFamily="18" charset="0"/>
                <a:ea typeface="Cambria" panose="02040503050406030204" pitchFamily="18" charset="0"/>
              </a:rPr>
              <a:t>Roursgaard</a:t>
            </a:r>
            <a:r>
              <a:rPr lang="en-US" sz="1200" dirty="0">
                <a:effectLst/>
                <a:latin typeface="Times New Roman" panose="02020603050405020304" pitchFamily="18" charset="0"/>
                <a:ea typeface="Cambria" panose="02040503050406030204" pitchFamily="18" charset="0"/>
              </a:rPr>
              <a:t> M. Lung inflammation and genotoxicity in mice lungs after pulmonary exposure to candle light combustion particles. </a:t>
            </a:r>
            <a:r>
              <a:rPr lang="en-US" sz="1200" dirty="0" err="1">
                <a:effectLst/>
                <a:latin typeface="Times New Roman" panose="02020603050405020304" pitchFamily="18" charset="0"/>
                <a:ea typeface="Cambria" panose="02040503050406030204" pitchFamily="18" charset="0"/>
              </a:rPr>
              <a:t>Toxicol</a:t>
            </a:r>
            <a:r>
              <a:rPr lang="en-US" sz="1200" dirty="0">
                <a:effectLst/>
                <a:latin typeface="Times New Roman" panose="02020603050405020304" pitchFamily="18" charset="0"/>
                <a:ea typeface="Cambria" panose="02040503050406030204" pitchFamily="18" charset="0"/>
              </a:rPr>
              <a:t> Lett. 2017 Jul 5;276:31-38. </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14</a:t>
            </a:fld>
            <a:endParaRPr lang="en-US"/>
          </a:p>
        </p:txBody>
      </p:sp>
    </p:spTree>
    <p:extLst>
      <p:ext uri="{BB962C8B-B14F-4D97-AF65-F5344CB8AC3E}">
        <p14:creationId xmlns:p14="http://schemas.microsoft.com/office/powerpoint/2010/main" val="199031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Avoid all contact with mold/mildew as it increases lung diseases by 62%! Mold exposure in water-damaged buildings reduces natural killer cells, which fight diseases like the Flu, and initiates lung damaging inflammatory processes. Living in a home with mold (mildew) problems increases the risk of respiratory symptoms and infections. I have literally felt my lungs burning when breathing air in a building infected with mold. </a:t>
            </a:r>
            <a:r>
              <a:rPr lang="en-US" sz="1000" dirty="0">
                <a:effectLst/>
                <a:latin typeface="Times New Roman" panose="02020603050405020304" pitchFamily="18" charset="0"/>
                <a:ea typeface="Cambria" panose="02040503050406030204" pitchFamily="18" charset="0"/>
              </a:rPr>
              <a:t>Dales RE, Burnett R, </a:t>
            </a:r>
            <a:r>
              <a:rPr lang="en-US" sz="1000" dirty="0" err="1">
                <a:effectLst/>
                <a:latin typeface="Times New Roman" panose="02020603050405020304" pitchFamily="18" charset="0"/>
                <a:ea typeface="Cambria" panose="02040503050406030204" pitchFamily="18" charset="0"/>
              </a:rPr>
              <a:t>Zwanenburg</a:t>
            </a:r>
            <a:r>
              <a:rPr lang="en-US" sz="1000" dirty="0">
                <a:effectLst/>
                <a:latin typeface="Times New Roman" panose="02020603050405020304" pitchFamily="18" charset="0"/>
                <a:ea typeface="Cambria" panose="02040503050406030204" pitchFamily="18" charset="0"/>
              </a:rPr>
              <a:t> H. Adverse health effects among adults exposed to home  dampness and molds. Am Rev Respir Dis. 1991 Mar;143(3):505-9.</a:t>
            </a:r>
          </a:p>
          <a:p>
            <a:pPr marL="0" marR="0">
              <a:lnSpc>
                <a:spcPct val="110000"/>
              </a:lnSpc>
              <a:spcBef>
                <a:spcPts val="0"/>
              </a:spcBef>
              <a:spcAft>
                <a:spcPts val="0"/>
              </a:spcAft>
            </a:pPr>
            <a:r>
              <a:rPr lang="en-US" sz="1000" dirty="0">
                <a:effectLst/>
                <a:latin typeface="Times New Roman" panose="02020603050405020304" pitchFamily="18" charset="0"/>
                <a:ea typeface="Cambria" panose="02040503050406030204" pitchFamily="18" charset="0"/>
              </a:rPr>
              <a:t>Gray MR, Thrasher JD, et al. Mixed mold mycotoxicosis: immunological changes in humans following exposure in water-damaged buildings. Arch Environ Health. 2003 Jul;58(7):410-20.</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15</a:t>
            </a:fld>
            <a:endParaRPr lang="en-US"/>
          </a:p>
        </p:txBody>
      </p:sp>
    </p:spTree>
    <p:extLst>
      <p:ext uri="{BB962C8B-B14F-4D97-AF65-F5344CB8AC3E}">
        <p14:creationId xmlns:p14="http://schemas.microsoft.com/office/powerpoint/2010/main" val="242595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FCA8460-3735-5847-8D57-D6906B97CB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3972F3-C8DA-BF42-A04E-8CC2896FF90F}" type="slidenum">
              <a:rPr lang="en-US" altLang="en-US" sz="1200"/>
              <a:pPr/>
              <a:t>16</a:t>
            </a:fld>
            <a:endParaRPr lang="en-US" altLang="en-US" sz="1200"/>
          </a:p>
        </p:txBody>
      </p:sp>
      <p:sp>
        <p:nvSpPr>
          <p:cNvPr id="79875" name="Rectangle 2">
            <a:extLst>
              <a:ext uri="{FF2B5EF4-FFF2-40B4-BE49-F238E27FC236}">
                <a16:creationId xmlns:a16="http://schemas.microsoft.com/office/drawing/2014/main" id="{F7CC0F74-A6B2-774D-B8E9-6A4A162DBD0A}"/>
              </a:ext>
            </a:extLst>
          </p:cNvPr>
          <p:cNvSpPr>
            <a:spLocks noGrp="1" noRot="1" noChangeAspect="1" noChangeArrowheads="1"/>
          </p:cNvSpPr>
          <p:nvPr>
            <p:ph type="sldImg"/>
          </p:nvPr>
        </p:nvSpPr>
        <p:spPr>
          <a:solidFill>
            <a:srgbClr val="FFFFFF"/>
          </a:solidFill>
          <a:ln/>
        </p:spPr>
      </p:sp>
      <p:sp>
        <p:nvSpPr>
          <p:cNvPr id="79876" name="Rectangle 3">
            <a:extLst>
              <a:ext uri="{FF2B5EF4-FFF2-40B4-BE49-F238E27FC236}">
                <a16:creationId xmlns:a16="http://schemas.microsoft.com/office/drawing/2014/main" id="{E348BBBC-A7AF-7A41-964B-F6DE2F6F597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Shade trees and shrubbery close and dense around a house, leaves decaying.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 yard beautified with scattering trees and some shrubbery, at a proper distance from the house, has a happy influence upon the family, and, if well taken care of, will prove no injury to the health. But shade trees and shrubbery close and dense around a house, make it unhealthful; for they prevent the free circulation of air, and shut out the rays of the sun. In consequence, a dampness gathers in the house, especially in wet seasons. Those who occupy the sleeping-rooms are troubled with rheumatism, neuralgia, and lung complaints. Then the great quantities of fallen leaves, if not removed immediately, decay, and poison the atmosphere. Dwellings, if possible, should be built on high ground. If a house is built where the water will settle around it, remaining for a time and slowly drying away, there is a poisonous miasma continually rising from the damp ground, which breeds sore throat, fevers, ague, or lung diseases.  {</a:t>
            </a:r>
            <a:r>
              <a:rPr lang="en-US" altLang="en-US" dirty="0" err="1">
                <a:latin typeface="Times New Roman" panose="02020603050405020304" pitchFamily="18" charset="0"/>
                <a:ea typeface="ＭＳ Ｐゴシック" panose="020B0600070205080204" pitchFamily="34" charset="-128"/>
              </a:rPr>
              <a:t>CTBH</a:t>
            </a:r>
            <a:r>
              <a:rPr lang="en-US" altLang="en-US" dirty="0">
                <a:latin typeface="Times New Roman" panose="02020603050405020304" pitchFamily="18" charset="0"/>
                <a:ea typeface="ＭＳ Ｐゴシック" panose="020B0600070205080204" pitchFamily="34" charset="-128"/>
              </a:rPr>
              <a:t> 107.2}</a:t>
            </a:r>
          </a:p>
          <a:p>
            <a:pPr eaLnBrk="1" hangingPunct="1"/>
            <a:r>
              <a:rPr lang="en-US" altLang="en-US" dirty="0">
                <a:latin typeface="Times New Roman" panose="02020603050405020304" pitchFamily="18" charset="0"/>
                <a:ea typeface="ＭＳ Ｐゴシック" panose="020B0600070205080204" pitchFamily="34" charset="-128"/>
              </a:rPr>
              <a:t>     Many expect that God will keep them from sickness merely because they ask him to do so. But the prayers of those who do not regard the laws of life, God cannot answer, because their faith is not made perfect by works. When we do all on our part to insure health, then we may expect that good results will follow, and we can ask God in faith to bless our efforts. And he will answer our prayer, if his name can be glorified thereby. But let all understand that they have a work to do. God will not work in a miraculous manner to preserve the health of persons who are, by their careless inattention to the laws of health, taking a sure course to make themselves sick.  {</a:t>
            </a:r>
            <a:r>
              <a:rPr lang="en-US" altLang="en-US" dirty="0" err="1">
                <a:latin typeface="Times New Roman" panose="02020603050405020304" pitchFamily="18" charset="0"/>
                <a:ea typeface="ＭＳ Ｐゴシック" panose="020B0600070205080204" pitchFamily="34" charset="-128"/>
              </a:rPr>
              <a:t>CTBH</a:t>
            </a:r>
            <a:r>
              <a:rPr lang="en-US" altLang="en-US" dirty="0">
                <a:latin typeface="Times New Roman" panose="02020603050405020304" pitchFamily="18" charset="0"/>
                <a:ea typeface="ＭＳ Ｐゴシック" panose="020B0600070205080204" pitchFamily="34" charset="-128"/>
              </a:rPr>
              <a:t> 108.1}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Mycopathologia</a:t>
            </a:r>
            <a:r>
              <a:rPr lang="en-US" altLang="en-US" dirty="0">
                <a:latin typeface="Arial" panose="020B0604020202020204" pitchFamily="34" charset="0"/>
                <a:ea typeface="ＭＳ Ｐゴシック" panose="020B0600070205080204" pitchFamily="34" charset="-128"/>
              </a:rPr>
              <a:t>. 1979 Nov 30;69(1-2):67-81.</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 guide to the recent literature on aspergillosis as caused by Aspergillus fumigatus, a fungus frequently found in self-heating organic matter.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Marsh </a:t>
            </a:r>
            <a:r>
              <a:rPr lang="en-US" altLang="en-US" dirty="0" err="1">
                <a:latin typeface="Arial" panose="020B0604020202020204" pitchFamily="34" charset="0"/>
                <a:ea typeface="ＭＳ Ｐゴシック" panose="020B0600070205080204" pitchFamily="34" charset="-128"/>
              </a:rPr>
              <a:t>PB</a:t>
            </a:r>
            <a:r>
              <a:rPr lang="en-US" altLang="en-US" dirty="0">
                <a:latin typeface="Arial" panose="020B0604020202020204" pitchFamily="34" charset="0"/>
                <a:ea typeface="ＭＳ Ｐゴシック" panose="020B0600070205080204" pitchFamily="34" charset="-128"/>
              </a:rPr>
              <a:t>, Millner PD, </a:t>
            </a:r>
            <a:r>
              <a:rPr lang="en-US" altLang="en-US" dirty="0" err="1">
                <a:latin typeface="Arial" panose="020B0604020202020204" pitchFamily="34" charset="0"/>
                <a:ea typeface="ＭＳ Ｐゴシック" panose="020B0600070205080204" pitchFamily="34" charset="-128"/>
              </a:rPr>
              <a:t>Kla</a:t>
            </a:r>
            <a:r>
              <a:rPr lang="en-US" altLang="en-US" dirty="0">
                <a:latin typeface="Arial" panose="020B0604020202020204" pitchFamily="34" charset="0"/>
                <a:ea typeface="ＭＳ Ｐゴシック" panose="020B0600070205080204" pitchFamily="34" charset="-128"/>
              </a:rPr>
              <a:t> JM.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Spores of Aspergillus fumigatus have been found to be abundantly present in the outdoor air at a site where large scale experimental composting of sewage sludge is in progress at Beltsville, Maryland. The health significance of this finding, for that site and for others in the future, is still only incompletely understood. Further studies are in progress to characterize absolute concentrations of the spores of the fungus in air at the site, spore dispersal by air from composting operations, and background environmental spore levels in air. The present paper contains a list of references to papers on health effects of A. fumigatus, many published in the past ten years, along with a review of the same designed to assist the reader in finding information on particular aspects of the subject in the literature. It is intended primarily as an aid to individuals interested in sludge composting and wishing to attain an insight into the A. fumigatus-composting situation, but it may also interest others concerned with other substrates which become moldy at 40--50 C. A. fumigatus has been found in great numbers in naturally and artificially heated environments such as decaying leaves, compost heaps, solar heated sloughs, cooling canals for nuclear power generators, silos, grain storage bins, boiler rooms, detritus around steam turbines and sauna baths. The evident practical merits of sludge composting have been described elsewhere; the information presented here has its main significance in respect to requirements for choice of locations for composting sites and to process and design criteria.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Bibliography</a:t>
            </a:r>
          </a:p>
          <a:p>
            <a:pPr eaLnBrk="1" hangingPunct="1"/>
            <a:r>
              <a:rPr lang="en-US" altLang="en-US" dirty="0">
                <a:latin typeface="Arial" panose="020B0604020202020204" pitchFamily="34" charset="0"/>
                <a:ea typeface="ＭＳ Ｐゴシック" panose="020B0600070205080204" pitchFamily="34" charset="-128"/>
              </a:rPr>
              <a:t>        * Review</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396477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2: </a:t>
            </a:r>
            <a:r>
              <a:rPr lang="en-US" altLang="en-US" dirty="0" err="1">
                <a:latin typeface="Arial" panose="020B0604020202020204" pitchFamily="34" charset="0"/>
                <a:ea typeface="ＭＳ Ｐゴシック" panose="020B0600070205080204" pitchFamily="34" charset="-128"/>
              </a:rPr>
              <a:t>Clin</a:t>
            </a:r>
            <a:r>
              <a:rPr lang="en-US" altLang="en-US" dirty="0">
                <a:latin typeface="Arial" panose="020B0604020202020204" pitchFamily="34" charset="0"/>
                <a:ea typeface="ＭＳ Ｐゴシック" panose="020B0600070205080204" pitchFamily="34" charset="-128"/>
              </a:rPr>
              <a:t> Allergy. 1976 May;6(3):209-17.</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Sources and incidence of airborne Aspergillus fumigatus (</a:t>
            </a:r>
            <a:r>
              <a:rPr lang="en-US" altLang="en-US" dirty="0" err="1">
                <a:latin typeface="Arial" panose="020B0604020202020204" pitchFamily="34" charset="0"/>
                <a:ea typeface="ＭＳ Ｐゴシック" panose="020B0600070205080204" pitchFamily="34" charset="-128"/>
              </a:rPr>
              <a:t>Fres</a:t>
            </a:r>
            <a:r>
              <a:rPr lang="en-US" altLang="en-US" dirty="0">
                <a:latin typeface="Arial" panose="020B0604020202020204" pitchFamily="34" charset="0"/>
                <a:ea typeface="ＭＳ Ｐゴシック" panose="020B0600070205080204" pitchFamily="34" charset="-128"/>
              </a:rPr>
              <a: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Mullins J, Harvey R, Seaton 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Specific surveys of the air for Aspergillus fumigatus were carried out in rural and urban situations over a 2-year period. Overall, low concentrations of spores were recorded with a higher incidence during the "winter" months. Counts in the open air and in a hospital ward showed similar fluctuations, the indoor counts being consistently lower. Plant debris in the form of compost heaps and stacks of hay and straw baled with a high moisture content in which self-heating occurs, produces large numbers of spores which may be liberated into the air causing high but localized counts if disturbed. The widespread distribution of decaying leaves following leaf fall represents a potential source of smaller concentrations of spores but over a much larger area. This availability of decaying plant debris with high water content fulfils the growth requirements of Aspergillus fumigatus and is the probable explanation of its winter seasonality.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780000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Dampness in the house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Even affliction has not caused me to cease writing. Not long after going to Australia, I was stricken with disease. Because of the dampness of the houses, I suffered an attack of inflammatory rheumatism, which prostrated me for eleven months. At times I was in intense agony. I could sleep in one position for only about two hours, then I had to be moved so that I could lie in another position. My rubber air mattress gave me very little relief, and I passed through periods of great suffering.  {1SM 104.3}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My mind goes back to Oak Hill Cemetery in Battle Creek, Michigan. I see there two graves. My noble first-born son fills the long grave. Next comes a short grave where lies my darling babe, my last-born. The first died of inflammation of the lungs after a sickness of eight days, in consequence of thoughtlessly resting his head upon a pile of damp charts and falling asleep. The second died from sleeping in a room that had not been used for two weeks. A fire was kept burning for two hours in this room which was thought sufficient to warm it. The bed had accumulated dampness. Myself and child took cold; he was a great sufferer for four weeks, and died in consequence of that damp bed. </a:t>
            </a:r>
          </a:p>
          <a:p>
            <a:pPr eaLnBrk="1" hangingPunct="1"/>
            <a:r>
              <a:rPr lang="en-US" altLang="en-US" dirty="0">
                <a:latin typeface="Times New Roman" panose="02020603050405020304" pitchFamily="18" charset="0"/>
                <a:ea typeface="ＭＳ Ｐゴシック" panose="020B0600070205080204" pitchFamily="34" charset="-128"/>
              </a:rPr>
              <a:t>{HR, February 1, 1874 par. 13}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In all Australia we have but one meeting house where we can worship God. This one has been erected in Parramatta, a town near Sydney, where a company has recently been raised up to obey the truth. All our other churches are dependent upon hired halls in which to hold their meetings. In winter these are so cold and damp that I am unable to meet with the churches, and I know that many endanger health and life in these places. During the winter they are not safe for even the Australians themselves. Some who are full of blood in good circulation may endure this tax with no special ill effects, but for women and children and those who are rheumatic or have lung difficulties, it is presumption to remain in these places during divine services.  {</a:t>
            </a:r>
            <a:r>
              <a:rPr lang="en-US" altLang="en-US" dirty="0" err="1">
                <a:latin typeface="Times New Roman" panose="02020603050405020304" pitchFamily="18" charset="0"/>
                <a:ea typeface="ＭＳ Ｐゴシック" panose="020B0600070205080204" pitchFamily="34" charset="-128"/>
              </a:rPr>
              <a:t>GCDB</a:t>
            </a:r>
            <a:r>
              <a:rPr lang="en-US" altLang="en-US" dirty="0">
                <a:latin typeface="Times New Roman" panose="02020603050405020304" pitchFamily="18" charset="0"/>
                <a:ea typeface="ＭＳ Ｐゴシック" panose="020B0600070205080204" pitchFamily="34" charset="-128"/>
              </a:rPr>
              <a:t>, January 28, 1893 par. 7}</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the first two places we visited, we took severe colds by sleeping in their damp, unused beds, and we suffered greatly with rheumatism; but tried to fill our appointments. In the third damp bed, we lay nearly one hour trying to get warm; but the clothing was literally wet. We were under the unpleasant necessity of calling our friends; for we felt that it would be positively fatal to life and health to remain in that damp bed. Our friends cheerfully renewed their fires, and the bedding was removed from the bed and thoroughly dried.  {HR, January 1, 1872 par. 5}</a:t>
            </a:r>
          </a:p>
          <a:p>
            <a:pPr eaLnBrk="1" hangingPunct="1"/>
            <a:r>
              <a:rPr lang="en-US" altLang="en-US" dirty="0">
                <a:latin typeface="Times New Roman" panose="02020603050405020304" pitchFamily="18" charset="0"/>
                <a:ea typeface="ＭＳ Ｐゴシック" panose="020B0600070205080204" pitchFamily="34" charset="-128"/>
              </a:rPr>
              <a:t>     We returned home from that journey, and exposure, to suffer for months. I feared that I should be a cripple for life. My husband was afflicted with pain in the chest and lungs, and he had a severe cough for months. After three months of almost helpless suffering, and careful treatment, by the mercy of God, I was able to walk.  {HR, January 1, 1872 par. 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observe in California that many, during the rainy season, are suffering with colds, catarrh, sore throat, lung difficulties, neuralgia, and rheumatism. I can understand the reason of these maladies. The main parts of most of the houses are destitute of fire-places and stoves. In the rainy season dampness must affect rooms that have no fires. These sleeping apartments cannot be dried in continuous wet weather. The bedding must become damp, and will be musty unless dried before a fire. This is seldom done. In addition to this neglect of fires in sleeping apartments, air and light are generally excluded by closed windows and heavy curtains. But few seem to understand that the air in these closed rooms becomes impure and unfit for the lungs. Those who occupy such apartments cannot have health. The emanations from damp, moldy rooms and clothing are poisonous to the system.  {HR, February 1, 1874 par. 6}</a:t>
            </a:r>
          </a:p>
          <a:p>
            <a:pPr eaLnBrk="1" hangingPunct="1"/>
            <a:r>
              <a:rPr lang="en-US" altLang="en-US" dirty="0">
                <a:latin typeface="Times New Roman" panose="02020603050405020304" pitchFamily="18" charset="0"/>
                <a:ea typeface="ＭＳ Ｐゴシック" panose="020B0600070205080204" pitchFamily="34" charset="-128"/>
              </a:rPr>
              <a:t>     Many seem to think that if they exclude the air from their rooms because it is damp and foggy, they have an atmosphere in their houses perfectly safe to breathe. But we have to breathe in damp and foggy days as well as in pleasant, sunny weather. We must accept the air which God gives us, which is subject to atmospheric changes, sometimes dry and invigorating, while again it is damp, chill, and penetrating. We must meet these changes as they come, and make provision the best we can to guard ourselves from the effects of damp and chilly atmosphere, and not subject ourselves to a greater evil by breathing air over and over again that has lost its vital properties.  {HR, February 1, 1874 par. 7}</a:t>
            </a:r>
          </a:p>
          <a:p>
            <a:pPr eaLnBrk="1" hangingPunct="1"/>
            <a:r>
              <a:rPr lang="en-US" altLang="en-US" dirty="0">
                <a:latin typeface="Times New Roman" panose="02020603050405020304" pitchFamily="18" charset="0"/>
                <a:ea typeface="ＭＳ Ｐゴシック" panose="020B0600070205080204" pitchFamily="34" charset="-128"/>
              </a:rPr>
              <a:t>     I find it almost impossible to convince those who are accustomed to live in rooms from which the fresh air has been excluded, of the unhealthfulness of such rooms. Like faithful sentinels they guard windows and doors as if fearful the impure air would escape and fresh air take its place. When we enter such houses the confined air of unventilated rooms meets us with sickening odors of mildew and mold, and the impurities exhaled from its inmates. I could not live in such an atmosphere. It is painful for me to remain there even but a short time.  {HR, February 1, 1874 par. 8}</a:t>
            </a:r>
          </a:p>
          <a:p>
            <a:pPr eaLnBrk="1" hangingPunct="1"/>
            <a:r>
              <a:rPr lang="en-US" altLang="en-US" dirty="0">
                <a:latin typeface="Times New Roman" panose="02020603050405020304" pitchFamily="18" charset="0"/>
                <a:ea typeface="ＭＳ Ｐゴシック" panose="020B0600070205080204" pitchFamily="34" charset="-128"/>
              </a:rPr>
              <a:t>     During the rainy season in California, or anywhere else, when the sun does shine, we should make the most of it. Every room in our dwellings should be daily thrown open to the healthful rays of the sun, and the purifying air should be invited in. This will be a preventive of disease. We would say to our friends, If you think that clouds and rain bring dampness and endanger health, God sends to you his blessed, healthful sunshine, and pure, dry air. Will you welcome these great blessings by opening to these guests every room in your dwellings? If all would appreciate the sunshine, and expose every article of clothing to its drying, purifying rays, mildew and mold would be prevented.  {HR, February 1, 1874 par. 9}</a:t>
            </a:r>
          </a:p>
          <a:p>
            <a:pPr eaLnBrk="1" hangingPunct="1"/>
            <a:r>
              <a:rPr lang="en-US" altLang="en-US" dirty="0">
                <a:latin typeface="Times New Roman" panose="02020603050405020304" pitchFamily="18" charset="0"/>
                <a:ea typeface="ＭＳ Ｐゴシック" panose="020B0600070205080204" pitchFamily="34" charset="-128"/>
              </a:rPr>
              <a:t>     The idea that night air is unhealthful and must be excluded from our sleeping apartments, is a mistake. In the night God designed that we should breathe night air, for we have no other. Our Creator would not make night air dangerous to health and yet compel us to breathe it. Night air is as healthy for us to breathe in the night as day air is in the day.  {HR, February 1, 1874 par. 10}</a:t>
            </a:r>
          </a:p>
          <a:p>
            <a:pPr eaLnBrk="1" hangingPunct="1"/>
            <a:r>
              <a:rPr lang="en-US" altLang="en-US" dirty="0">
                <a:latin typeface="Times New Roman" panose="02020603050405020304" pitchFamily="18" charset="0"/>
                <a:ea typeface="ＭＳ Ｐゴシック" panose="020B0600070205080204" pitchFamily="34" charset="-128"/>
              </a:rPr>
              <a:t>     I plead for fresh air in the night--fresh air during the day--in storm as well as in sunshine. It is certainly more pleasurable to have days of sunshine than those that are damp and foggy. But we must breathe in damp, unpleasant weather as well as in sunshine. We should labor to have the air in our houses pure as possible. Even during the rainy season of California, I shall plead for fresh air, and to be excused from sleeping in the spare bed.  {HR, February 1, 1874 par. 11}</a:t>
            </a:r>
          </a:p>
          <a:p>
            <a:pPr eaLnBrk="1" hangingPunct="1"/>
            <a:r>
              <a:rPr lang="en-US" altLang="en-US" dirty="0">
                <a:latin typeface="Times New Roman" panose="02020603050405020304" pitchFamily="18" charset="0"/>
                <a:ea typeface="ＭＳ Ｐゴシック" panose="020B0600070205080204" pitchFamily="34" charset="-128"/>
              </a:rPr>
              <a:t>     Those who occupy the same beds every night near a fire cannot understand the dangers of that spare bed. If they think that there is needless fear of it, we propose that they take the spare bed, and let their visitors sleep in their beds, and thus test the matter. After they have tried this a few times, they may become enlightened in regard to the danger of that spare bed.  {HR, February 1, 1874 par. 12}</a:t>
            </a:r>
          </a:p>
          <a:p>
            <a:pPr eaLnBrk="1" hangingPunct="1"/>
            <a:r>
              <a:rPr lang="en-US" altLang="en-US" dirty="0">
                <a:latin typeface="Times New Roman" panose="02020603050405020304" pitchFamily="18" charset="0"/>
                <a:ea typeface="ＭＳ Ｐゴシック" panose="020B0600070205080204" pitchFamily="34" charset="-128"/>
              </a:rPr>
              <a:t>     My mind goes back to Oak Hill Cemetery in Battle Creek, Michigan. I see there two graves. My noble first-born son fills the long grave. Next comes a short grave where lies my darling babe, my last-born. The first died of inflammation of the lungs after a sickness of eight days, in consequence of thoughtlessly resting his head upon a pile of damp charts and falling asleep. The second died from sleeping in a room that had not been used for two weeks. A fire was kept burning for two hours in this room which was thought sufficient to warm it. The bed had accumulated dampness. Myself and child took cold; he was a great sufferer for four weeks, and died in consequence of that damp bed. {HR, February 1, 1874 par. 13}</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Ann Rheum Dis. 2001 Oct;60(10):934-9.Related Articles, Links</a:t>
            </a:r>
          </a:p>
          <a:p>
            <a:pPr eaLnBrk="1" hangingPunct="1"/>
            <a:r>
              <a:rPr lang="en-US" altLang="en-US" dirty="0">
                <a:latin typeface="Times New Roman" panose="02020603050405020304" pitchFamily="18" charset="0"/>
                <a:ea typeface="ＭＳ Ｐゴシック" panose="020B0600070205080204" pitchFamily="34" charset="-128"/>
              </a:rPr>
              <a:t>  </a:t>
            </a:r>
          </a:p>
          <a:p>
            <a:pPr eaLnBrk="1" hangingPunct="1"/>
            <a:r>
              <a:rPr lang="en-US" altLang="en-US" dirty="0">
                <a:latin typeface="Times New Roman" panose="02020603050405020304" pitchFamily="18" charset="0"/>
                <a:ea typeface="ＭＳ Ｐゴシック" panose="020B0600070205080204" pitchFamily="34" charset="-128"/>
              </a:rPr>
              <a:t>Erratum in:</a:t>
            </a:r>
          </a:p>
          <a:p>
            <a:pPr eaLnBrk="1" hangingPunct="1"/>
            <a:r>
              <a:rPr lang="en-US" altLang="en-US" dirty="0">
                <a:latin typeface="Times New Roman" panose="02020603050405020304" pitchFamily="18" charset="0"/>
                <a:ea typeface="ＭＳ Ｐゴシック" panose="020B0600070205080204" pitchFamily="34" charset="-128"/>
              </a:rPr>
              <a:t>Ann Rheum Dis 2001 Dec;60(12):1161.</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Comorbidity and lifestyle, reproductive factors, and environmental exposures associated with rheumatoid arthritis.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Reckner</a:t>
            </a:r>
            <a:r>
              <a:rPr lang="en-US" altLang="en-US" dirty="0">
                <a:latin typeface="Times New Roman" panose="02020603050405020304" pitchFamily="18" charset="0"/>
                <a:ea typeface="ＭＳ Ｐゴシック" panose="020B0600070205080204" pitchFamily="34" charset="-128"/>
              </a:rPr>
              <a:t> Olsson A, </a:t>
            </a:r>
            <a:r>
              <a:rPr lang="en-US" altLang="en-US" dirty="0" err="1">
                <a:latin typeface="Times New Roman" panose="02020603050405020304" pitchFamily="18" charset="0"/>
                <a:ea typeface="ＭＳ Ｐゴシック" panose="020B0600070205080204" pitchFamily="34" charset="-128"/>
              </a:rPr>
              <a:t>Skogh</a:t>
            </a:r>
            <a:r>
              <a:rPr lang="en-US" altLang="en-US" dirty="0">
                <a:latin typeface="Times New Roman" panose="02020603050405020304" pitchFamily="18" charset="0"/>
                <a:ea typeface="ＭＳ Ｐゴシック" panose="020B0600070205080204" pitchFamily="34" charset="-128"/>
              </a:rPr>
              <a:t> T, </a:t>
            </a:r>
            <a:r>
              <a:rPr lang="en-US" altLang="en-US" dirty="0" err="1">
                <a:latin typeface="Times New Roman" panose="02020603050405020304" pitchFamily="18" charset="0"/>
                <a:ea typeface="ＭＳ Ｐゴシック" panose="020B0600070205080204" pitchFamily="34" charset="-128"/>
              </a:rPr>
              <a:t>Wingren</a:t>
            </a:r>
            <a:r>
              <a:rPr lang="en-US" altLang="en-US" dirty="0">
                <a:latin typeface="Times New Roman" panose="02020603050405020304" pitchFamily="18" charset="0"/>
                <a:ea typeface="ＭＳ Ｐゴシック" panose="020B0600070205080204" pitchFamily="34" charset="-128"/>
              </a:rPr>
              <a:t> 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Division of Occupational and Environmental Medicine, Department of Health and Environment, Faculty of Health Sciences, Linköping University, Sweden. </a:t>
            </a:r>
            <a:r>
              <a:rPr lang="en-US" altLang="en-US" dirty="0" err="1">
                <a:latin typeface="Times New Roman" panose="02020603050405020304" pitchFamily="18" charset="0"/>
                <a:ea typeface="ＭＳ Ｐゴシック" panose="020B0600070205080204" pitchFamily="34" charset="-128"/>
              </a:rPr>
              <a:t>asa.reckner-olsson@ymk.liu.se</a:t>
            </a: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OBJECTIVE: To evaluate the influence of lifestyle, reproduction, and some external factors on the development of rheumatoid arthritis (RA) and to describe its comorbidity. METHODS: Cases were identified retrospectively from 1980 to 1995 at the University Hospital in Linköping, Sweden. The study comprised 422 cases and 859 randomly selected population referents. Data on possible </a:t>
            </a:r>
            <a:r>
              <a:rPr lang="en-US" altLang="en-US" dirty="0" err="1">
                <a:latin typeface="Times New Roman" panose="02020603050405020304" pitchFamily="18" charset="0"/>
                <a:ea typeface="ＭＳ Ｐゴシック" panose="020B0600070205080204" pitchFamily="34" charset="-128"/>
              </a:rPr>
              <a:t>aetiological</a:t>
            </a:r>
            <a:r>
              <a:rPr lang="en-US" altLang="en-US" dirty="0">
                <a:latin typeface="Times New Roman" panose="02020603050405020304" pitchFamily="18" charset="0"/>
                <a:ea typeface="ＭＳ Ｐゴシック" panose="020B0600070205080204" pitchFamily="34" charset="-128"/>
              </a:rPr>
              <a:t> factors and comorbidity were collected by postal questionnaire. RESULTS: The response rates were 67% among cases and 59% among referents. A decrease in the occurrence of atopic allergy was seen in the cases (odds ratio (OR) 0.6, 95% confidence interval (CI) 0.4 to 1.0). There was a positive association between RA and insulin treatment (OR 10.2, 95% CI 1.7 to 60.8) in women, and women with a short fertile period had an increased risk of RA (OR 2.5, 95% CI 1.1 to 5.4). Current and previous smoking were associated with increased risks for RA in both sexes, and in men a dose-response relationship was found with number of tobacco pack years (p for trend &lt;0.005). The risk for RA decreased with increasing level of education in both men and women. Increased risks were seen in men born into households with private wells (OR 2.8, 95% CI 1.5 to 5.2), residentially exposed to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4.6, 95% CI 1.1 to 20.2), or exposed to farm animals (OR 3.3, 95% CI 0.7 to 16.6). In women there were positive associations between RA and reporting a previous joint injury (OR 2.5, 95% CI 1.0 to 6.6) and prolonged exposure to hair dyes (OR 1.9, 95% CI 0.8 to 4.5). CONCLUSIONS: RA, a disease with features of T helper 1 (Th1) dominated immune response, was inversely associated with atopic allergy, a Th2 dominated condition, while there were indications of a strong positive association with Th1 related diabetes mellitus. The results support a causal relationship between smoking and RA. The level of education was inversely associated with RA, while there was a positive association between RA and certain residential factors in men and a short fertile period in women.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Publication Types:</a:t>
            </a:r>
          </a:p>
          <a:p>
            <a:pPr eaLnBrk="1" hangingPunct="1"/>
            <a:r>
              <a:rPr lang="en-US" altLang="en-US" dirty="0">
                <a:latin typeface="Times New Roman" panose="02020603050405020304" pitchFamily="18" charset="0"/>
                <a:ea typeface="ＭＳ Ｐゴシック" panose="020B0600070205080204" pitchFamily="34" charset="-128"/>
              </a:rPr>
              <a:t>Research Support, Non-U.S. Gov't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11557649 [PubMed - indexed for MEDLINE]</a:t>
            </a:r>
          </a:p>
          <a:p>
            <a:pPr eaLnBrk="1" hangingPunct="1"/>
            <a:r>
              <a:rPr lang="en-US" altLang="en-US" dirty="0" err="1">
                <a:latin typeface="Times New Roman" panose="02020603050405020304" pitchFamily="18" charset="0"/>
                <a:ea typeface="ＭＳ Ｐゴシック" panose="020B0600070205080204" pitchFamily="34" charset="-128"/>
              </a:rPr>
              <a:t>PMCID</a:t>
            </a:r>
            <a:r>
              <a:rPr lang="en-US" altLang="en-US" dirty="0">
                <a:latin typeface="Times New Roman" panose="02020603050405020304" pitchFamily="18" charset="0"/>
                <a:ea typeface="ＭＳ Ｐゴシック" panose="020B0600070205080204" pitchFamily="34" charset="-128"/>
              </a:rPr>
              <a:t>: PMC1753392</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Arch Environ Health. 2003 Jul;58(7):410-20.	Related Articles, Links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Mixed mold mycotoxicosis: immunological changes in humans following exposure in water-damaged buildings.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Gray MR, Thrasher JD, </a:t>
            </a:r>
            <a:r>
              <a:rPr lang="en-US" altLang="en-US" sz="400" dirty="0" err="1">
                <a:latin typeface="Arial" panose="020B0604020202020204" pitchFamily="34" charset="0"/>
                <a:ea typeface="ＭＳ Ｐゴシック" panose="020B0600070205080204" pitchFamily="34" charset="-128"/>
              </a:rPr>
              <a:t>Crago</a:t>
            </a:r>
            <a:r>
              <a:rPr lang="en-US" altLang="en-US" sz="400" dirty="0">
                <a:latin typeface="Arial" panose="020B0604020202020204" pitchFamily="34" charset="0"/>
                <a:ea typeface="ＭＳ Ｐゴシック" panose="020B0600070205080204" pitchFamily="34" charset="-128"/>
              </a:rPr>
              <a:t> R, Madison RA, Arnold L, Campbell AW, </a:t>
            </a:r>
            <a:r>
              <a:rPr lang="en-US" altLang="en-US" sz="400" dirty="0" err="1">
                <a:latin typeface="Arial" panose="020B0604020202020204" pitchFamily="34" charset="0"/>
                <a:ea typeface="ＭＳ Ｐゴシック" panose="020B0600070205080204" pitchFamily="34" charset="-128"/>
              </a:rPr>
              <a:t>Vojdani</a:t>
            </a:r>
            <a:r>
              <a:rPr lang="en-US" altLang="en-US" sz="400" dirty="0">
                <a:latin typeface="Arial" panose="020B0604020202020204" pitchFamily="34" charset="0"/>
                <a:ea typeface="ＭＳ Ｐゴシック" panose="020B0600070205080204" pitchFamily="34" charset="-128"/>
              </a:rPr>
              <a:t> A.</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Progressive Healthcare Group, Benson, Arizona, USA. docmike007@aol.com</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Arial" panose="020B0604020202020204" pitchFamily="34" charset="0"/>
                <a:ea typeface="ＭＳ Ｐゴシック" panose="020B0600070205080204" pitchFamily="34" charset="-128"/>
              </a:rPr>
              <a:t>ASM</a:t>
            </a:r>
            <a:r>
              <a:rPr lang="en-US" altLang="en-US" sz="400" dirty="0">
                <a:latin typeface="Arial" panose="020B0604020202020204" pitchFamily="34" charset="0"/>
                <a:ea typeface="ＭＳ Ｐゴシック" panose="020B0600070205080204" pitchFamily="34" charset="-128"/>
              </a:rPr>
              <a:t>], and autoantibodies against central nervous system [CNS] and peripheral nervous system [</a:t>
            </a:r>
            <a:r>
              <a:rPr lang="en-US" altLang="en-US" sz="400" dirty="0" err="1">
                <a:latin typeface="Arial" panose="020B0604020202020204" pitchFamily="34" charset="0"/>
                <a:ea typeface="ＭＳ Ｐゴシック" panose="020B0600070205080204" pitchFamily="34" charset="-128"/>
              </a:rPr>
              <a:t>PNS</a:t>
            </a:r>
            <a:r>
              <a:rPr lang="en-US" altLang="en-US" sz="400" dirty="0">
                <a:latin typeface="Arial" panose="020B0604020202020204" pitchFamily="34" charset="0"/>
                <a:ea typeface="ＭＳ Ｐゴシック" panose="020B0600070205080204" pitchFamily="34" charset="-128"/>
              </a:rPr>
              <a:t>] </a:t>
            </a:r>
            <a:r>
              <a:rPr lang="en-US" altLang="en-US" sz="400" dirty="0" err="1">
                <a:latin typeface="Arial" panose="020B0604020202020204" pitchFamily="34" charset="0"/>
                <a:ea typeface="ＭＳ Ｐゴシック" panose="020B0600070205080204" pitchFamily="34" charset="-128"/>
              </a:rPr>
              <a:t>myelins</a:t>
            </a:r>
            <a:r>
              <a:rPr lang="en-US" altLang="en-US" sz="400" dirty="0">
                <a:latin typeface="Arial" panose="020B0604020202020204" pitchFamily="34" charset="0"/>
                <a:ea typeface="ＭＳ Ｐゴシック" panose="020B0600070205080204" pitchFamily="34" charset="-128"/>
              </a:rPr>
              <a:t>). A total of 209 adults, 42.7 +/- 16 </a:t>
            </a:r>
            <a:r>
              <a:rPr lang="en-US" altLang="en-US" sz="400" dirty="0" err="1">
                <a:latin typeface="Arial" panose="020B0604020202020204" pitchFamily="34" charset="0"/>
                <a:ea typeface="ＭＳ Ｐゴシック" panose="020B0600070205080204" pitchFamily="34" charset="-128"/>
              </a:rPr>
              <a:t>yr</a:t>
            </a:r>
            <a:r>
              <a:rPr lang="en-US" altLang="en-US" sz="400" dirty="0">
                <a:latin typeface="Arial" panose="020B0604020202020204" pitchFamily="34" charset="0"/>
                <a:ea typeface="ＭＳ Ｐゴシック" panose="020B0600070205080204" pitchFamily="34" charset="-128"/>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Arial" panose="020B0604020202020204" pitchFamily="34" charset="0"/>
                <a:ea typeface="ＭＳ Ｐゴシック" panose="020B0600070205080204" pitchFamily="34" charset="-128"/>
              </a:rPr>
              <a:t>FVC</a:t>
            </a:r>
            <a:r>
              <a:rPr lang="en-US" altLang="en-US" sz="400" dirty="0">
                <a:latin typeface="Arial" panose="020B0604020202020204" pitchFamily="34" charset="0"/>
                <a:ea typeface="ＭＳ Ｐゴシック" panose="020B0600070205080204" pitchFamily="34" charset="-128"/>
              </a:rPr>
              <a:t>], forced expiratory volume in 1 sec [FEV1.0], and forced expiratory flow at 25%, 50%, 75%, and 25-75% of </a:t>
            </a:r>
            <a:r>
              <a:rPr lang="en-US" altLang="en-US" sz="400" dirty="0" err="1">
                <a:latin typeface="Arial" panose="020B0604020202020204" pitchFamily="34" charset="0"/>
                <a:ea typeface="ＭＳ Ｐゴシック" panose="020B0600070205080204" pitchFamily="34" charset="-128"/>
              </a:rPr>
              <a:t>FVC</a:t>
            </a:r>
            <a:r>
              <a:rPr lang="en-US" altLang="en-US" sz="400" dirty="0">
                <a:latin typeface="Arial" panose="020B0604020202020204" pitchFamily="34" charset="0"/>
                <a:ea typeface="ＭＳ Ｐゴシック" panose="020B0600070205080204" pitchFamily="34" charset="-128"/>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Arial" panose="020B0604020202020204" pitchFamily="34" charset="0"/>
                <a:ea typeface="ＭＳ Ｐゴシック" panose="020B0600070205080204" pitchFamily="34" charset="-128"/>
              </a:rPr>
              <a:t>ASM</a:t>
            </a:r>
            <a:r>
              <a:rPr lang="en-US" altLang="en-US" sz="400" dirty="0">
                <a:latin typeface="Arial" panose="020B0604020202020204" pitchFamily="34" charset="0"/>
                <a:ea typeface="ＭＳ Ｐゴシック" panose="020B0600070205080204" pitchFamily="34" charset="-128"/>
              </a:rPr>
              <a:t>, and CNS myelin (immunoglobulins [Ig]G, IgM, IgA) and </a:t>
            </a:r>
            <a:r>
              <a:rPr lang="en-US" altLang="en-US" sz="400" dirty="0" err="1">
                <a:latin typeface="Arial" panose="020B0604020202020204" pitchFamily="34" charset="0"/>
                <a:ea typeface="ＭＳ Ｐゴシック" panose="020B0600070205080204" pitchFamily="34" charset="-128"/>
              </a:rPr>
              <a:t>PNS</a:t>
            </a:r>
            <a:r>
              <a:rPr lang="en-US" altLang="en-US" sz="400" dirty="0">
                <a:latin typeface="Arial" panose="020B0604020202020204" pitchFamily="34" charset="0"/>
                <a:ea typeface="ＭＳ Ｐゴシック" panose="020B0600070205080204" pitchFamily="34" charset="-128"/>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Publication Types:</a:t>
            </a:r>
          </a:p>
          <a:p>
            <a:pPr eaLnBrk="1" hangingPunct="1"/>
            <a:r>
              <a:rPr lang="en-US" altLang="en-US" sz="400" dirty="0">
                <a:latin typeface="Arial" panose="020B0604020202020204" pitchFamily="34" charset="0"/>
                <a:ea typeface="ＭＳ Ｐゴシック" panose="020B0600070205080204" pitchFamily="34" charset="-128"/>
              </a:rPr>
              <a:t>Clinical Trial</a:t>
            </a:r>
          </a:p>
          <a:p>
            <a:pPr eaLnBrk="1" hangingPunct="1"/>
            <a:r>
              <a:rPr lang="en-US" altLang="en-US" sz="400" dirty="0">
                <a:latin typeface="Arial" panose="020B0604020202020204" pitchFamily="34" charset="0"/>
                <a:ea typeface="ＭＳ Ｐゴシック" panose="020B0600070205080204" pitchFamily="34" charset="-128"/>
              </a:rPr>
              <a:t>Controlled Clinical Trial</a:t>
            </a:r>
          </a:p>
          <a:p>
            <a:pPr eaLnBrk="1" hangingPunct="1"/>
            <a:r>
              <a:rPr lang="en-US" altLang="en-US" sz="400" dirty="0">
                <a:latin typeface="Arial" panose="020B0604020202020204" pitchFamily="34" charset="0"/>
                <a:ea typeface="ＭＳ Ｐゴシック" panose="020B0600070205080204" pitchFamily="34" charset="-128"/>
              </a:rPr>
              <a:t>Multicenter Study</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err="1">
                <a:latin typeface="Arial" panose="020B0604020202020204" pitchFamily="34" charset="0"/>
                <a:ea typeface="ＭＳ Ｐゴシック" panose="020B0600070205080204" pitchFamily="34" charset="-128"/>
              </a:rPr>
              <a:t>PMID</a:t>
            </a:r>
            <a:r>
              <a:rPr lang="en-US" altLang="en-US" sz="400" dirty="0">
                <a:latin typeface="Arial" panose="020B0604020202020204" pitchFamily="34" charset="0"/>
                <a:ea typeface="ＭＳ Ｐゴシック" panose="020B0600070205080204" pitchFamily="34" charset="-128"/>
              </a:rPr>
              <a:t>: 15143854 [PubMed - indexed for MEDLINE]</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Eur</a:t>
            </a:r>
            <a:r>
              <a:rPr lang="en-US" altLang="en-US" dirty="0">
                <a:latin typeface="Times New Roman" panose="02020603050405020304" pitchFamily="18" charset="0"/>
                <a:ea typeface="ＭＳ Ｐゴシック" panose="020B0600070205080204" pitchFamily="34" charset="-128"/>
              </a:rPr>
              <a:t> Respir J. 1996 Dec;9(12):2618-22.	Related Articles, Links</a:t>
            </a:r>
          </a:p>
          <a:p>
            <a:pPr eaLnBrk="1" hangingPunct="1"/>
            <a:r>
              <a:rPr lang="en-US" altLang="en-US" dirty="0">
                <a:latin typeface="Times New Roman" panose="02020603050405020304" pitchFamily="18" charset="0"/>
                <a:ea typeface="ＭＳ Ｐゴシック" panose="020B0600070205080204" pitchFamily="34" charset="-128"/>
              </a:rPr>
              <a:t> </a:t>
            </a:r>
          </a:p>
          <a:p>
            <a:pPr eaLnBrk="1" hangingPunct="1"/>
            <a:r>
              <a:rPr lang="en-US" altLang="en-US" dirty="0">
                <a:latin typeface="Times New Roman" panose="02020603050405020304" pitchFamily="18" charset="0"/>
                <a:ea typeface="ＭＳ Ｐゴシック" panose="020B0600070205080204" pitchFamily="34" charset="-128"/>
              </a:rPr>
              <a:t>Home dampness, </a:t>
            </a:r>
            <a:r>
              <a:rPr lang="en-US" altLang="en-US" dirty="0" err="1">
                <a:latin typeface="Times New Roman" panose="02020603050405020304" pitchFamily="18" charset="0"/>
                <a:ea typeface="ＭＳ Ｐゴシック" panose="020B0600070205080204" pitchFamily="34" charset="-128"/>
              </a:rPr>
              <a:t>moulds</a:t>
            </a:r>
            <a:r>
              <a:rPr lang="en-US" altLang="en-US" dirty="0">
                <a:latin typeface="Times New Roman" panose="02020603050405020304" pitchFamily="18" charset="0"/>
                <a:ea typeface="ＭＳ Ｐゴシック" panose="020B0600070205080204" pitchFamily="34" charset="-128"/>
              </a:rPr>
              <a:t> and their influence on respiratory infections and symptoms in adults in Finland.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Pirhonen</a:t>
            </a:r>
            <a:r>
              <a:rPr lang="en-US" altLang="en-US" dirty="0">
                <a:latin typeface="Times New Roman" panose="02020603050405020304" pitchFamily="18" charset="0"/>
                <a:ea typeface="ＭＳ Ｐゴシック" panose="020B0600070205080204" pitchFamily="34" charset="-128"/>
              </a:rPr>
              <a:t> I, </a:t>
            </a:r>
            <a:r>
              <a:rPr lang="en-US" altLang="en-US" dirty="0" err="1">
                <a:latin typeface="Times New Roman" panose="02020603050405020304" pitchFamily="18" charset="0"/>
                <a:ea typeface="ＭＳ Ｐゴシック" panose="020B0600070205080204" pitchFamily="34" charset="-128"/>
              </a:rPr>
              <a:t>Nevalainen</a:t>
            </a:r>
            <a:r>
              <a:rPr lang="en-US" altLang="en-US" dirty="0">
                <a:latin typeface="Times New Roman" panose="02020603050405020304" pitchFamily="18" charset="0"/>
                <a:ea typeface="ＭＳ Ｐゴシック" panose="020B0600070205080204" pitchFamily="34" charset="-128"/>
              </a:rPr>
              <a:t> A, </a:t>
            </a:r>
            <a:r>
              <a:rPr lang="en-US" altLang="en-US" dirty="0" err="1">
                <a:latin typeface="Times New Roman" panose="02020603050405020304" pitchFamily="18" charset="0"/>
                <a:ea typeface="ＭＳ Ｐゴシック" panose="020B0600070205080204" pitchFamily="34" charset="-128"/>
              </a:rPr>
              <a:t>Husman</a:t>
            </a:r>
            <a:r>
              <a:rPr lang="en-US" altLang="en-US" dirty="0">
                <a:latin typeface="Times New Roman" panose="02020603050405020304" pitchFamily="18" charset="0"/>
                <a:ea typeface="ＭＳ Ｐゴシック" panose="020B0600070205080204" pitchFamily="34" charset="-128"/>
              </a:rPr>
              <a:t> T, </a:t>
            </a:r>
            <a:r>
              <a:rPr lang="en-US" altLang="en-US" dirty="0" err="1">
                <a:latin typeface="Times New Roman" panose="02020603050405020304" pitchFamily="18" charset="0"/>
                <a:ea typeface="ＭＳ Ｐゴシック" panose="020B0600070205080204" pitchFamily="34" charset="-128"/>
              </a:rPr>
              <a:t>Pekkanen</a:t>
            </a:r>
            <a:r>
              <a:rPr lang="en-US" altLang="en-US" dirty="0">
                <a:latin typeface="Times New Roman" panose="02020603050405020304" pitchFamily="18" charset="0"/>
                <a:ea typeface="ＭＳ Ｐゴシック" panose="020B0600070205080204" pitchFamily="34" charset="-128"/>
              </a:rPr>
              <a:t> J.</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Dept of Environmental Epidemiology, National Public Health Institute, Kuopio, Finland.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aim of this study was to </a:t>
            </a:r>
            <a:r>
              <a:rPr lang="en-US" altLang="en-US" dirty="0" err="1">
                <a:latin typeface="Times New Roman" panose="02020603050405020304" pitchFamily="18" charset="0"/>
                <a:ea typeface="ＭＳ Ｐゴシック" panose="020B0600070205080204" pitchFamily="34" charset="-128"/>
              </a:rPr>
              <a:t>analyse</a:t>
            </a:r>
            <a:r>
              <a:rPr lang="en-US" altLang="en-US" dirty="0">
                <a:latin typeface="Times New Roman" panose="02020603050405020304" pitchFamily="18" charset="0"/>
                <a:ea typeface="ＭＳ Ｐゴシック" panose="020B0600070205080204" pitchFamily="34" charset="-128"/>
              </a:rPr>
              <a:t> the prevalence of </a:t>
            </a:r>
            <a:r>
              <a:rPr lang="en-US" altLang="en-US" dirty="0" err="1">
                <a:latin typeface="Times New Roman" panose="02020603050405020304" pitchFamily="18" charset="0"/>
                <a:ea typeface="ＭＳ Ｐゴシック" panose="020B0600070205080204" pitchFamily="34" charset="-128"/>
              </a:rPr>
              <a:t>mouldy</a:t>
            </a:r>
            <a:r>
              <a:rPr lang="en-US" altLang="en-US" dirty="0">
                <a:latin typeface="Times New Roman" panose="02020603050405020304" pitchFamily="18" charset="0"/>
                <a:ea typeface="ＭＳ Ｐゴシック" panose="020B0600070205080204" pitchFamily="34" charset="-128"/>
              </a:rPr>
              <a:t> homes and their association with respiratory symptoms and diseases in a subarctic climate. A questionnaire was mailed to a random sample of 2,000 males and females, aged 25-64 </a:t>
            </a:r>
            <a:r>
              <a:rPr lang="en-US" altLang="en-US" dirty="0" err="1">
                <a:latin typeface="Times New Roman" panose="02020603050405020304" pitchFamily="18" charset="0"/>
                <a:ea typeface="ＭＳ Ｐゴシック" panose="020B0600070205080204" pitchFamily="34" charset="-128"/>
              </a:rPr>
              <a:t>yrs</a:t>
            </a:r>
            <a:r>
              <a:rPr lang="en-US" altLang="en-US" dirty="0">
                <a:latin typeface="Times New Roman" panose="02020603050405020304" pitchFamily="18" charset="0"/>
                <a:ea typeface="ＭＳ Ｐゴシック" panose="020B0600070205080204" pitchFamily="34" charset="-128"/>
              </a:rPr>
              <a:t>, living in the county of Kuopio, Finland. A total of 1,521 (76%) responded and 1,460 were selected for the final analysis. The prevalence of homes with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was 4%; with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5%; with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15%; and with moisture/ water damage,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problems may increase the risk of respiratory infections and symptoms in adults.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8980978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Allergy. 2001 Mar;56(3):224-30.Click here to read Links</a:t>
            </a:r>
          </a:p>
          <a:p>
            <a:pPr eaLnBrk="1" hangingPunct="1"/>
            <a:r>
              <a:rPr lang="en-US" altLang="en-US" dirty="0">
                <a:latin typeface="Arial" panose="020B0604020202020204" pitchFamily="34" charset="0"/>
                <a:ea typeface="ＭＳ Ｐゴシック" panose="020B0600070205080204" pitchFamily="34" charset="-128"/>
              </a:rPr>
              <a:t>    Involvement of urban living environments in atopy and enhanced eosinophil activity: potential risk factors of airway allergic symptoms.</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Kuwahara</a:t>
            </a:r>
            <a:r>
              <a:rPr lang="en-US" altLang="en-US" dirty="0">
                <a:latin typeface="Arial" panose="020B0604020202020204" pitchFamily="34" charset="0"/>
                <a:ea typeface="ＭＳ Ｐゴシック" panose="020B0600070205080204" pitchFamily="34" charset="-128"/>
              </a:rPr>
              <a:t> Y, </a:t>
            </a:r>
            <a:r>
              <a:rPr lang="en-US" altLang="en-US" dirty="0" err="1">
                <a:latin typeface="Arial" panose="020B0604020202020204" pitchFamily="34" charset="0"/>
                <a:ea typeface="ＭＳ Ｐゴシック" panose="020B0600070205080204" pitchFamily="34" charset="-128"/>
              </a:rPr>
              <a:t>Kondoh</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Tatara</a:t>
            </a:r>
            <a:r>
              <a:rPr lang="en-US" altLang="en-US" dirty="0">
                <a:latin typeface="Arial" panose="020B0604020202020204" pitchFamily="34" charset="0"/>
                <a:ea typeface="ＭＳ Ｐゴシック" panose="020B0600070205080204" pitchFamily="34" charset="-128"/>
              </a:rPr>
              <a:t> K, Azuma E, Nakajima T, Hashimoto M, </a:t>
            </a:r>
            <a:r>
              <a:rPr lang="en-US" altLang="en-US" dirty="0" err="1">
                <a:latin typeface="Arial" panose="020B0604020202020204" pitchFamily="34" charset="0"/>
                <a:ea typeface="ＭＳ Ｐゴシック" panose="020B0600070205080204" pitchFamily="34" charset="-128"/>
              </a:rPr>
              <a:t>Komachi</a:t>
            </a:r>
            <a:r>
              <a:rPr lang="en-US" altLang="en-US" dirty="0">
                <a:latin typeface="Arial" panose="020B0604020202020204" pitchFamily="34" charset="0"/>
                <a:ea typeface="ＭＳ Ｐゴシック" panose="020B0600070205080204" pitchFamily="34" charset="-128"/>
              </a:rPr>
              <a:t> 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Social and Environmental Medicine, Osaka University Medical School, Japan.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Airway allergic diseases, such as bronchial asthma and allergic rhinitis, have increased, especially in urban areas. These diseases are characterized by airway inflammation with enhanced eosinophil activity, and the risk of disease development has been shown to increase with the prevalence of atopy. METHODS: Questionnaires were administered to 426 healthy adult women aged 30-74 years, living in an urban area of Osaka, Japan, to survey individual living environments and airway allergic symptoms such as cough, sputum, and wheezing. Moreover, serum house-dust-mite (</a:t>
            </a:r>
            <a:r>
              <a:rPr lang="en-US" altLang="en-US" dirty="0" err="1">
                <a:latin typeface="Arial" panose="020B0604020202020204" pitchFamily="34" charset="0"/>
                <a:ea typeface="ＭＳ Ｐゴシック" panose="020B0600070205080204" pitchFamily="34" charset="-128"/>
              </a:rPr>
              <a:t>Dermatophagoides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pteronyssinus</a:t>
            </a:r>
            <a:r>
              <a:rPr lang="en-US" altLang="en-US" dirty="0">
                <a:latin typeface="Arial" panose="020B0604020202020204" pitchFamily="34" charset="0"/>
                <a:ea typeface="ＭＳ Ｐゴシック" panose="020B0600070205080204" pitchFamily="34" charset="-128"/>
              </a:rPr>
              <a:t>, [Der p])-specific immunoglobulin E (</a:t>
            </a:r>
            <a:r>
              <a:rPr lang="en-US" altLang="en-US" dirty="0" err="1">
                <a:latin typeface="Arial" panose="020B0604020202020204" pitchFamily="34" charset="0"/>
                <a:ea typeface="ＭＳ Ｐゴシック" panose="020B0600070205080204" pitchFamily="34" charset="-128"/>
              </a:rPr>
              <a:t>IgE</a:t>
            </a:r>
            <a:r>
              <a:rPr lang="en-US" altLang="en-US" dirty="0">
                <a:latin typeface="Arial" panose="020B0604020202020204" pitchFamily="34" charset="0"/>
                <a:ea typeface="ＭＳ Ｐゴシック" panose="020B0600070205080204" pitchFamily="34" charset="-128"/>
              </a:rPr>
              <a:t>) and serum eosinophil cationic protein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were examined by radioimmunoassay, and the atopic status (atopic sensitization) and enhanced eosinophil activity were assessed as Der p-specific </a:t>
            </a:r>
            <a:r>
              <a:rPr lang="en-US" altLang="en-US" dirty="0" err="1">
                <a:latin typeface="Arial" panose="020B0604020202020204" pitchFamily="34" charset="0"/>
                <a:ea typeface="ＭＳ Ｐゴシック" panose="020B0600070205080204" pitchFamily="34" charset="-128"/>
              </a:rPr>
              <a:t>IgE</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RAST</a:t>
            </a:r>
            <a:r>
              <a:rPr lang="en-US" altLang="en-US" dirty="0">
                <a:latin typeface="Arial" panose="020B0604020202020204" pitchFamily="34" charset="0"/>
                <a:ea typeface="ＭＳ Ｐゴシック" panose="020B0600070205080204" pitchFamily="34" charset="-128"/>
              </a:rPr>
              <a:t> scores of 2-6 and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levels of more than 10 ng/ml, respectively. RESULTS: Intensive use of electric air conditioners in hot weather (odds ratio: 2.07 [95% CI: 1.11-3.87]) and mold proliferation in the kitchen (2.77 [1.34-5.73]) significantly increased the risk of atopic sensitization. Poor home ventilation and family smoking appeared to be positively but not significantly associated with atopic sensitization. Personal smoking and intensive use of the air conditioner appeared to be positively related to enhanced eosinophil activity. Atopic status showed significant involvement in the development of wheezing, and the development of cough was significantly associated with enhanced eosinophil activity. CONCLUSIONS: The results suggest that some urban styles of living are involved in atopic sensitization and enhanced eosinophil activity in the Japanese urban population, probably due to living conditions, such as indoor dampness and poor home ventilation, caused by tight insulation, which increase exposure to indoor air pollutants, such as respirable mite allergens and tobacco smoke.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11251402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Inhal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2002 Dec;14(12):1261-77.</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Spores of Aspergillus versicolor isolated from indoor air of a moisture-damaged building provoke acute inflammation in mouse lungs.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Nevalainen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Laboratory of Toxicology, National Public Health Institute, PO Box 95, FIN-70701 Kuopio,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Microbial growth in moisture-damaged buildings has been associated with respiratory health effects, and the spores of the mycotoxin producing fungus Aspergillus versicolor are frequently present in the indoor air. To characterize the potential of these spores to cause harmful respiratory effects, mice were exposed via intratracheal instillation to a single dose of the spores of A. versicolor (1 x 10(5), 1 x 10(6), 5 x 10(6), 1 x 10(7), or 1 x 10(8) spores), isolated from the indoor air of a moisture-damaged building. Inflammation and toxicity in lungs were evaluated 24 h later by assessment of biochemical markers and histopathology. The time course of the effects was investigated with the dose of 5 x 10(6) spores for up to 28 days. The exposure to the spores increased transiently proinflammatory cytokine levels (tumor necrosis factor [TNF] alpha and interleukin [IL]-6) in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The cytokine responses were dose and time dependent. The highest cytokine concentrations were measured at 6 h after the dose, and they returned to the control level by 3 days. Moreover, the spores of A. versicolor recruited inflammatory cells into airways: Neutrophils peaked transiently at 24 h, macrophages at 3 days, and lymphocytes at 7 days after the dosing. The inflammatory cell response did not completely disappear during the subsequent 28 days, though no histopathological changes were seen at that time point. The spores did not induce expression of inducible nitric oxide synthase in </a:t>
            </a:r>
            <a:r>
              <a:rPr lang="en-US" altLang="en-US" dirty="0" err="1">
                <a:latin typeface="Arial" panose="020B0604020202020204" pitchFamily="34" charset="0"/>
                <a:ea typeface="ＭＳ Ｐゴシック" panose="020B0600070205080204" pitchFamily="34" charset="-128"/>
              </a:rPr>
              <a:t>lavaged</a:t>
            </a:r>
            <a:r>
              <a:rPr lang="en-US" altLang="en-US" dirty="0">
                <a:latin typeface="Arial" panose="020B0604020202020204" pitchFamily="34" charset="0"/>
                <a:ea typeface="ＭＳ Ｐゴシック" panose="020B0600070205080204" pitchFamily="34" charset="-128"/>
              </a:rPr>
              <a:t> cells. Only the highest spore dose (1 x 10(8)) markedly increased serum IL-6, increased vascular leakage, and caused cytotoxicity (i.e., increased levels of albumin, total protein, lactate dehydrogenase [</a:t>
            </a:r>
            <a:r>
              <a:rPr lang="en-US" altLang="en-US" dirty="0" err="1">
                <a:latin typeface="Arial" panose="020B0604020202020204" pitchFamily="34" charset="0"/>
                <a:ea typeface="ＭＳ Ｐゴシック" panose="020B0600070205080204" pitchFamily="34" charset="-128"/>
              </a:rPr>
              <a:t>LDH</a:t>
            </a:r>
            <a:r>
              <a:rPr lang="en-US" altLang="en-US" dirty="0">
                <a:latin typeface="Arial" panose="020B0604020202020204" pitchFamily="34" charset="0"/>
                <a:ea typeface="ＭＳ Ｐゴシック" panose="020B0600070205080204" pitchFamily="34" charset="-128"/>
              </a:rPr>
              <a:t>], and hemoglobin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in the airways. In summary, the spores of A. versicolor caused acute inflammation in mouse lungs. This indicates that they have potential to provoke adverse health effects in the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12454790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2: Environ Health </a:t>
            </a:r>
            <a:r>
              <a:rPr lang="en-US" altLang="en-US" dirty="0" err="1">
                <a:latin typeface="Arial" panose="020B0604020202020204" pitchFamily="34" charset="0"/>
                <a:ea typeface="ＭＳ Ｐゴシック" panose="020B0600070205080204" pitchFamily="34" charset="-128"/>
              </a:rPr>
              <a:t>Perspect</a:t>
            </a:r>
            <a:r>
              <a:rPr lang="en-US" altLang="en-US" dirty="0">
                <a:latin typeface="Arial" panose="020B0604020202020204" pitchFamily="34" charset="0"/>
                <a:ea typeface="ＭＳ Ｐゴシック" panose="020B0600070205080204" pitchFamily="34" charset="-128"/>
              </a:rPr>
              <a:t>. 2002 Nov;110(11):1119-25.</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 Click here to read</a:t>
            </a:r>
          </a:p>
          <a:p>
            <a:pPr eaLnBrk="1" hangingPunct="1"/>
            <a:r>
              <a:rPr lang="en-US" altLang="en-US" dirty="0">
                <a:latin typeface="Arial" panose="020B0604020202020204" pitchFamily="34" charset="0"/>
                <a:ea typeface="ＭＳ Ｐゴシック" panose="020B0600070205080204" pitchFamily="34" charset="-128"/>
              </a:rPr>
              <a:t>    Mycobacterium terrae isolated from indoor air of a moisture-damaged building induces sustained biphasic inflammatory response in mouse lungs.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Huttunen</a:t>
            </a:r>
            <a:r>
              <a:rPr lang="en-US" altLang="en-US" dirty="0">
                <a:latin typeface="Arial" panose="020B0604020202020204" pitchFamily="34" charset="0"/>
                <a:ea typeface="ＭＳ Ｐゴシック" panose="020B0600070205080204" pitchFamily="34" charset="-128"/>
              </a:rPr>
              <a:t> K, </a:t>
            </a:r>
            <a:r>
              <a:rPr lang="en-US" altLang="en-US" dirty="0" err="1">
                <a:latin typeface="Arial" panose="020B0604020202020204" pitchFamily="34" charset="0"/>
                <a:ea typeface="ＭＳ Ｐゴシック" panose="020B0600070205080204" pitchFamily="34" charset="-128"/>
              </a:rPr>
              <a:t>Roponen</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Iivanainen</a:t>
            </a:r>
            <a:r>
              <a:rPr lang="en-US" altLang="en-US" dirty="0">
                <a:latin typeface="Arial" panose="020B0604020202020204" pitchFamily="34" charset="0"/>
                <a:ea typeface="ＭＳ Ｐゴシック" panose="020B0600070205080204" pitchFamily="34" charset="-128"/>
              </a:rPr>
              <a:t> E, </a:t>
            </a:r>
            <a:r>
              <a:rPr lang="en-US" altLang="en-US" dirty="0" err="1">
                <a:latin typeface="Arial" panose="020B0604020202020204" pitchFamily="34" charset="0"/>
                <a:ea typeface="ＭＳ Ｐゴシック" panose="020B0600070205080204" pitchFamily="34" charset="-128"/>
              </a:rPr>
              <a:t>Torkko</a:t>
            </a:r>
            <a:r>
              <a:rPr lang="en-US" altLang="en-US" dirty="0">
                <a:latin typeface="Arial" panose="020B0604020202020204" pitchFamily="34" charset="0"/>
                <a:ea typeface="ＭＳ Ｐゴシック" panose="020B0600070205080204" pitchFamily="34" charset="-128"/>
              </a:rPr>
              <a:t> P,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Laboratory of Toxicology, National Public Health Institute, Kuopio,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Occupants in moisture-damaged buildings suffer frequently from respiratory symptoms. This may be partly due to the presence of abnormal microbial growth or the altered microbial flora in the damaged buildings. However, the specific effects of the microbes on respiratory health and the way they provoke clinical manifestations are poorly understood. In the present study, we exposed mice via intratracheal instillation to a single dose of Mycobacterium terrae isolated from the indoor air of a moisture-damaged building (1 X 10(7), 5 X 10(7), or 1 X 10(8) microbes). Inflammation and toxicity in lungs were evaluated 2 </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later. The time course of the effects was assessed with the dose of 1 X 10(8) bacterial cells for up to 28 days. M. terrae caused a sustained biphasic inflammation in mouse lungs. The characteristic features for the first phase, which lasted from 6 </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to 3 days, were elevated proinflammatory cytokine [i.e., tumor necrosis factor alpha (TNF-alpha) and interleukin-6 (IL-6)] levels in the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TNF-alpha was produced in the lungs more intensively than was IL-6. Neutrophils were the most abundant cells in the airways during the first phase, although their numbers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remained elevated up to 21 days. The characteristics of the second phase, which lasted from 7 to 28 days, were elevated TNF-alpha levels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expression of inducible nitric oxide synthase in BAL cells, and recruitment of mononuclear cells such as lymphocytes and macrophages into the airways. Moreover, total protein, albumin, and lactate dehydrogenase concentrations were elevated in both phases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The bacteria were detected in lungs up to 28 days. In summary, these observations indicate that M. terrae is capable of provoking a sustained, biphasic inflammation in mouse lungs and can cause a moderate degree of cytotoxicity. Thus, M. terrae can be considered a species with potential to adversely affect the health of the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12417483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PMCID</a:t>
            </a:r>
            <a:r>
              <a:rPr lang="en-US" altLang="en-US" dirty="0">
                <a:latin typeface="Arial" panose="020B0604020202020204" pitchFamily="34" charset="0"/>
                <a:ea typeface="ＭＳ Ｐゴシック" panose="020B0600070205080204" pitchFamily="34" charset="-128"/>
              </a:rPr>
              <a:t>: PMC1241068</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3: </a:t>
            </a:r>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Appl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Pharmacol</a:t>
            </a:r>
            <a:r>
              <a:rPr lang="en-US" altLang="en-US" dirty="0">
                <a:latin typeface="Arial" panose="020B0604020202020204" pitchFamily="34" charset="0"/>
                <a:ea typeface="ＭＳ Ｐゴシック" panose="020B0600070205080204" pitchFamily="34" charset="-128"/>
              </a:rPr>
              <a:t>. 2001 Feb 15;171(1):61-9.</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Inflammatory responses in mice after intratracheal instillation of spores of Streptomyces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isolated from indoor air of a moldy building.</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Huttunen</a:t>
            </a:r>
            <a:r>
              <a:rPr lang="en-US" altLang="en-US" dirty="0">
                <a:latin typeface="Arial" panose="020B0604020202020204" pitchFamily="34" charset="0"/>
                <a:ea typeface="ＭＳ Ｐゴシック" panose="020B0600070205080204" pitchFamily="34" charset="-128"/>
              </a:rPr>
              <a:t> K, </a:t>
            </a:r>
            <a:r>
              <a:rPr lang="en-US" altLang="en-US" dirty="0" err="1">
                <a:latin typeface="Arial" panose="020B0604020202020204" pitchFamily="34" charset="0"/>
                <a:ea typeface="ＭＳ Ｐゴシック" panose="020B0600070205080204" pitchFamily="34" charset="-128"/>
              </a:rPr>
              <a:t>Roponen</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Hälinen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Hyvärinen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Division of Environmental Health, National Public Health Institute, Kuopio, FIN-70701,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Microbial growth in buildings is associated with respiratory symptoms in the occupants. However, the specific effects of the microbes and the way they provoke clinical manifestations are poorly understood. In the current study, mice were exposed via intratracheal instillation to single doses of the spores of Streptomyces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isolated from indoor air of a moisture-damaged building (2.2 x 10(7), 1.1 x 10(8), and 3.3 x 10(8) spores), or lipopolysaccharide (50 microg). Inflammation and toxicity in lungs were evaluated 24 h later. The time course of the effects was explored with the dose of 1.1 x 10(8) spores for up to 7 days. The microbial spores elevated proinflammatory cytokine (i.e.,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and IL-6) levels in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and in serum in a dose- and time-dependent manner and evoked expression of inducible nitric oxide synthase in BAL cells. Both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and IL-6 responses peaked at 6 h after instillation, but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leveled off more quickly than IL-6. The cytokine surge was followed by inflammatory cell recruitment into airways. Moreover, the spores increased dose- and time-dependently total protein, albumin, hemoglobin, and lactate dehydrogenase concentrations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during the first 24 h. Histopathological examination of lungs confirmed the inflammatory changes. With the exception of macrophage and lymphocyte numbers, all parameters returned to control level at 7 days. In summary, these observations indicate that the spores of 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are capable of provoking an acute inflammation in mouse lungs and can cause cytotoxicity. Thus, 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can be considered as a species with potential to cause adverse health effects in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11181112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2101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Freedom form air pollution is important for lung health.</a:t>
            </a:r>
            <a:r>
              <a:rPr lang="en-US" dirty="0">
                <a:effectLst/>
              </a:rPr>
              <a:t> </a:t>
            </a:r>
            <a:r>
              <a:rPr lang="en-US" sz="1200" dirty="0">
                <a:effectLst/>
                <a:latin typeface="Times New Roman" panose="02020603050405020304" pitchFamily="18" charset="0"/>
                <a:ea typeface="Cambria" panose="02040503050406030204" pitchFamily="18" charset="0"/>
              </a:rPr>
              <a:t>Pope CA 3rd, Burnett RT, Thun MJ, Calle EE, </a:t>
            </a:r>
            <a:r>
              <a:rPr lang="en-US" sz="1200" dirty="0" err="1">
                <a:effectLst/>
                <a:latin typeface="Times New Roman" panose="02020603050405020304" pitchFamily="18" charset="0"/>
                <a:ea typeface="Cambria" panose="02040503050406030204" pitchFamily="18" charset="0"/>
              </a:rPr>
              <a:t>Krewski</a:t>
            </a:r>
            <a:r>
              <a:rPr lang="en-US" sz="1200" dirty="0">
                <a:effectLst/>
                <a:latin typeface="Times New Roman" panose="02020603050405020304" pitchFamily="18" charset="0"/>
                <a:ea typeface="Cambria" panose="02040503050406030204" pitchFamily="18" charset="0"/>
              </a:rPr>
              <a:t> D, Ito K, Thurston GD. Lung cancer, cardiopulmonary mortality, and long-term exposure to fine particulate air pollution. JAMA. 2002 Mar 6;287(9):1132-41.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17</a:t>
            </a:fld>
            <a:endParaRPr lang="en-US"/>
          </a:p>
        </p:txBody>
      </p:sp>
    </p:spTree>
    <p:extLst>
      <p:ext uri="{BB962C8B-B14F-4D97-AF65-F5344CB8AC3E}">
        <p14:creationId xmlns:p14="http://schemas.microsoft.com/office/powerpoint/2010/main" val="351489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988AF933-B421-3940-AD52-826C8F389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89284B-7B5E-B249-8B81-F2BE0169EF82}" type="slidenum">
              <a:rPr lang="en-US" altLang="en-US" sz="1200"/>
              <a:pPr/>
              <a:t>18</a:t>
            </a:fld>
            <a:endParaRPr lang="en-US" altLang="en-US" sz="1200"/>
          </a:p>
        </p:txBody>
      </p:sp>
      <p:sp>
        <p:nvSpPr>
          <p:cNvPr id="121859" name="Rectangle 2">
            <a:extLst>
              <a:ext uri="{FF2B5EF4-FFF2-40B4-BE49-F238E27FC236}">
                <a16:creationId xmlns:a16="http://schemas.microsoft.com/office/drawing/2014/main" id="{03427A88-4156-AE45-86D7-10411E147375}"/>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87BF309-0953-4549-B40C-9EE450920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500">
                <a:latin typeface="Arial" panose="020B0604020202020204" pitchFamily="34" charset="0"/>
                <a:ea typeface="ＭＳ Ｐゴシック" panose="020B0600070205080204" pitchFamily="34" charset="-128"/>
              </a:rPr>
              <a:t>J Investig Allergol Clin Immunol. 1994 Jul-Aug;4(4):186-91.</a:t>
            </a:r>
          </a:p>
          <a:p>
            <a:pPr eaLnBrk="1" hangingPunct="1"/>
            <a:endParaRPr lang="en-US" altLang="en-US" sz="500">
              <a:latin typeface="Arial" panose="020B0604020202020204" pitchFamily="34" charset="0"/>
              <a:ea typeface="ＭＳ Ｐゴシック" panose="020B0600070205080204" pitchFamily="34" charset="-128"/>
            </a:endParaRPr>
          </a:p>
          <a:p>
            <a:pPr eaLnBrk="1" hangingPunct="1"/>
            <a:r>
              <a:rPr lang="en-US" altLang="en-US" sz="500">
                <a:latin typeface="Arial" panose="020B0604020202020204" pitchFamily="34" charset="0"/>
                <a:ea typeface="ＭＳ Ｐゴシック" panose="020B0600070205080204" pitchFamily="34" charset="-128"/>
              </a:rPr>
              <a:t>The effect of chronic exposure to formaldehyde, phenol and organic chlorohydrocarbons on peripheral blood cells and the immune system in humans.</a:t>
            </a:r>
          </a:p>
          <a:p>
            <a:pPr eaLnBrk="1" hangingPunct="1"/>
            <a:endParaRPr lang="en-US" altLang="en-US" sz="500">
              <a:latin typeface="Arial" panose="020B0604020202020204" pitchFamily="34" charset="0"/>
              <a:ea typeface="ＭＳ Ｐゴシック" panose="020B0600070205080204" pitchFamily="34" charset="-128"/>
            </a:endParaRPr>
          </a:p>
          <a:p>
            <a:pPr eaLnBrk="1" hangingPunct="1"/>
            <a:r>
              <a:rPr lang="en-US" altLang="en-US" sz="500">
                <a:latin typeface="Arial" panose="020B0604020202020204" pitchFamily="34" charset="0"/>
                <a:ea typeface="ＭＳ Ｐゴシック" panose="020B0600070205080204" pitchFamily="34" charset="-128"/>
              </a:rPr>
              <a:t>Baj Z, Majewska E, Zeman K, Pokoca L, Dworniak D, Paradowski M, Tchorzewski H.</a:t>
            </a:r>
          </a:p>
          <a:p>
            <a:pPr eaLnBrk="1" hangingPunct="1"/>
            <a:endParaRPr lang="en-US" altLang="en-US" sz="500">
              <a:latin typeface="Arial" panose="020B0604020202020204" pitchFamily="34" charset="0"/>
              <a:ea typeface="ＭＳ Ｐゴシック" panose="020B0600070205080204" pitchFamily="34" charset="-128"/>
            </a:endParaRPr>
          </a:p>
          <a:p>
            <a:pPr eaLnBrk="1" hangingPunct="1"/>
            <a:r>
              <a:rPr lang="en-US" altLang="en-US" sz="500">
                <a:latin typeface="Arial" panose="020B0604020202020204" pitchFamily="34" charset="0"/>
                <a:ea typeface="ＭＳ Ｐゴシック" panose="020B0600070205080204" pitchFamily="34" charset="-128"/>
              </a:rPr>
              <a:t>Department of Pathophysiology and Immunology, Military Medical Academy, Lodz, Poland.</a:t>
            </a:r>
          </a:p>
          <a:p>
            <a:pPr eaLnBrk="1" hangingPunct="1"/>
            <a:endParaRPr lang="en-US" altLang="en-US" sz="500">
              <a:latin typeface="Arial" panose="020B0604020202020204" pitchFamily="34" charset="0"/>
              <a:ea typeface="ＭＳ Ｐゴシック" panose="020B0600070205080204" pitchFamily="34" charset="-128"/>
            </a:endParaRPr>
          </a:p>
          <a:p>
            <a:pPr eaLnBrk="1" hangingPunct="1"/>
            <a:r>
              <a:rPr lang="en-US" altLang="en-US" sz="500">
                <a:latin typeface="Arial" panose="020B0604020202020204" pitchFamily="34" charset="0"/>
                <a:ea typeface="ＭＳ Ｐゴシック" panose="020B0600070205080204" pitchFamily="34" charset="-128"/>
              </a:rPr>
              <a:t>The aim of this study was to evaluate immunological, hematological and biochemical parameters in subjects chronically exposed to inhaled formaldehyde (F), phenol (Ph) and isomers of organic chlorohydrocarbons (Chc) released from Ksylamit. Twenty-two office workers had been exposed for 6 months to vapors of Ksylamit, used for protection of felt plates inside the office building. The concentration of Ksylamit vapor was measured at the end of the 6-month period and the level of Ph and F in the air inside the building was 1.3 mg/m3 and 0.8 mg/m3, respectively. Most of the workers had ailments due to the irritant effect of inhaled Ksylamit, but no remarkable increase in morbidity was found during the 6 months of exposure and in a 3-year follow-up. Morphological parameters of blood and the number of natural killer (NK) cells in the group of exposed subjects were within the range observed in healthy subjects matched for age and sex. The number of T-lymphocytes and NK cell cytotoxicity were significantly decreased. Phytohemagglutinin (PHA)- and alloantigen-induced lymphocyte proliferation was diminished. Some biochemical parameters suggested liver damage, although these parameters did not correlate with the levels of Ph and methanol excreted in the urine. Eight subjects with the highest levels of Ph in the urine had decreased erythrocyte and T-helper lymphocyte numbers, and increased numbers of eosinophils and monocytes. The results obtained prove that the functions of both the immune and hematopoietic systems could be affected by chronic exposure to these toxic substances.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Environ Health Perspect. 2006 Oct;114(10):1558-66. 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 cancer risk assessment of inner-city teenagers living in New York City and Los Angeles.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Sax SN, Bennett DH, Chillrud SN, Ross J, Kinney PL, Spengler JD.</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Gradient Corporation, Cambridge, Massachusetts 02138, USA. ssax@gradientcorp.com</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BACKGROUND: The Toxics Exposure Assessment Columbia-Harvard (TEACH) project assessed exposures and cancer risks from urban air pollutants in a population of high school teenagers in New York City (NYC) and Los Angeles (LA). Forty-six high school students participated in NYC and 41 in LA, most in two seasons in 1999 and 2000, respectively. METHODS: Personal, indoor home, and outdoor home 48-hr samples of volatile organic compounds (VOCs), aldehydes, particulate matter with aerodynamic diameter &lt; or = 2.5 microm, and particle-bound elements were collected. Individual cancer risks for 13 VOCs and 6 particle-bound elements were calculated from personal concentrations and published cancer unit risks. RESULTS: The median cumulative risk from personal VOC exposures for this sample of NYC high school students was 666 per million and was greater than the risks from ambient exposures by a factor of about 5. In the LA sample, median cancer risks from VOC personal exposures were 486 per million, about a factor of 4 greater than ambient exposure risks. The VOCs with the highest cancer risk included 1,4-dichlorobenzene, formaldehyde, chloroform, acetaldehyde, and benzene. Of these, benzene had the greatest contributions from outdoor sources. All others had high contributions from indoor sources. The cumulative risks from personal exposures to the elements were an order of magnitude lower than cancer risks from VOC exposures. CONCLUSIONS: Most VOCs had median upper-bound lifetime cancer risks that exceeded the U.S. Environmental Protection Agency (EPA) benchmark of 1 x 10-6 and were generally greater than U.S. EPA modeled estimates, more so for compounds with predominant indoor sources. Chromium, nickel, and arsenic had median personal cancer risks above the U.S. EPA benchmark with exposures largely from outdoors and other microenvironments. The U.S. EPA-modeled concentrations tended to overestimate personal cancer risks for beryllium and chromium but underestimate risks for nickel and arsenic.</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17035143 [PubMed - in process]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Oncol Rep. 2000 Nov-Dec;7(6):1253-9.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Indoor air pollution and pulmonary adenocarcinoma among females: a case-control study in Shenyang, China.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Zhou BS, Wang TJ, Guan P, Wu JM.</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Biochemistry and Molecular biology, New York Medical College, Valhalla, NY 10595, USA.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Factors that affect the risk of lung adenocarcinoma among females were investigated in Shenyang, China, using a population-based case-control study design. A total of 72 new cases, ages 35-69, diagnosed with incident, primary pulmonary adenocarnoma, were collected between April 1991 and December 1995, and were 1:1 age-matched with healthy females randomly selected from the general population. A questionnaire covering demographics, diet/nutritional preferences and cooking habits, living conditions, family history of cancer, sources of indoor/outdoor/occupational pollution, exposure to ETS from spousal smoking, workplace exposure, and exposure during childhood, history of menstruation and pregnancy, was given to each subject in a structured in-person interview given by trained field workers. Univariate analysis was performed on the data collected. The results showed that cooking fumes, family history of lung cancer, economic status, and number of live births and intake of vitamin E were risk factors significantly associated with adenocarcinoma of the lung. In particular, exposure to different levels of cooking fumes, an indoor air pollutant, increased the odds ratio of lung adenocarcinoma by 1.33, 7.33 and 1.67, respectively (trend p=0.006). Another important risk factor was family history of lung cancer, which gave an OR of 7.65 (95% CI, 0.90-169.84). Intake of beta-carotene from vegetables and fruit offered protection against lung adenocarcinoma, giving an OR of 0.28 (95% CI, 0.12-0.69). These results were confirmed by multivariable logistic regression analysis.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11032925 [PubMed - indexed for MEDLINE]</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9850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46F552B-0C36-8443-AF3C-ABB7E5C356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15EABB-ACE6-D14E-8681-2EF1483C48E0}" type="slidenum">
              <a:rPr lang="en-US" altLang="en-US" sz="1200"/>
              <a:pPr/>
              <a:t>19</a:t>
            </a:fld>
            <a:endParaRPr lang="en-US" altLang="en-US" sz="1200"/>
          </a:p>
        </p:txBody>
      </p:sp>
      <p:sp>
        <p:nvSpPr>
          <p:cNvPr id="92163" name="Rectangle 2">
            <a:extLst>
              <a:ext uri="{FF2B5EF4-FFF2-40B4-BE49-F238E27FC236}">
                <a16:creationId xmlns:a16="http://schemas.microsoft.com/office/drawing/2014/main" id="{0DCD835A-BDD8-8647-B2EA-FBEA9354C9E6}"/>
              </a:ext>
            </a:extLst>
          </p:cNvPr>
          <p:cNvSpPr>
            <a:spLocks noGrp="1" noRot="1" noChangeAspect="1" noChangeArrowheads="1"/>
          </p:cNvSpPr>
          <p:nvPr>
            <p:ph type="sldImg"/>
          </p:nvPr>
        </p:nvSpPr>
        <p:spPr>
          <a:solidFill>
            <a:srgbClr val="FFFFFF"/>
          </a:solidFill>
          <a:ln/>
        </p:spPr>
      </p:sp>
      <p:sp>
        <p:nvSpPr>
          <p:cNvPr id="92164" name="Rectangle 3">
            <a:extLst>
              <a:ext uri="{FF2B5EF4-FFF2-40B4-BE49-F238E27FC236}">
                <a16:creationId xmlns:a16="http://schemas.microsoft.com/office/drawing/2014/main" id="{954F26F9-AE9A-674E-ABFA-7D70AB0F151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Hot indoor air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Many labor under the mistaken idea that if they have taken cold, they must carefully exclude the outside air and increase the temperature of their room until it is excessively hot. The system may be deranged, the pores closed by waste matter, and the internal organs suffering more or less inflammation, because the blood has been chilled back from the surface and thrown upon them. At this time, of all others, the lungs should not be deprived of pure, fresh air. If pure air is ever necessary, it is when any part of the system, as the lungs or stomach, is diseased. Judicious exercise would induce the blood to the surface, and thus relieve the internal organs. Brisk, yet not violent exercise in the open air, with cheerfulness of spirits, will promote the circulation, giving a healthful glow to the skin, and sending the blood, vitalized by the pure air, to the extremities. The diseased stomach will find relief by exercise. Physicians frequently advise invalids to visit foreign countries, to go to the springs, or to ride upon the ocean, in order to regain health; when, in nine cases out of ten, if they would eat temperately and engage in healthful exercise with a cheerful spirit, they would regain health and save time and money. Exercise, and </a:t>
            </a:r>
          </a:p>
          <a:p>
            <a:pPr eaLnBrk="1" hangingPunct="1"/>
            <a:r>
              <a:rPr lang="en-US" altLang="en-US" dirty="0">
                <a:latin typeface="Times New Roman" panose="02020603050405020304" pitchFamily="18" charset="0"/>
                <a:ea typeface="ＭＳ Ｐゴシック" panose="020B0600070205080204" pitchFamily="34" charset="-128"/>
              </a:rPr>
              <a:t>                                                                            531</a:t>
            </a:r>
          </a:p>
          <a:p>
            <a:pPr eaLnBrk="1" hangingPunct="1"/>
            <a:r>
              <a:rPr lang="en-US" altLang="en-US" dirty="0">
                <a:latin typeface="Times New Roman" panose="02020603050405020304" pitchFamily="18" charset="0"/>
                <a:ea typeface="ＭＳ Ｐゴシック" panose="020B0600070205080204" pitchFamily="34" charset="-128"/>
              </a:rPr>
              <a:t>a free and abundant use of the air and sunlight,--blessings which Heaven has freely bestowed upon all,--would give life and strength to the emaciated invalid.  {2T 530.2}</a:t>
            </a:r>
          </a:p>
          <a:p>
            <a:pPr eaLnBrk="1" hangingPunct="1"/>
            <a:r>
              <a:rPr lang="en-US" altLang="en-US" dirty="0">
                <a:latin typeface="Times New Roman" panose="02020603050405020304" pitchFamily="18" charset="0"/>
                <a:ea typeface="ＭＳ Ｐゴシック" panose="020B0600070205080204" pitchFamily="34" charset="-128"/>
              </a:rPr>
              <a:t>     A large class of women are content to hover over the stove, breathing impure air for one half or three fourths of the time, until the brain is heated and half benumbed. They should go out and exercise every day, even though some things indoors have to be neglected. They need the cool air to quiet their distracted brains. They need not go to their neighbors to gossip, but should make it their object to do some good, working to the end of benefiting others. Then they will be an example to others and receive real benefit themselves.  {2T 531.1}</a:t>
            </a:r>
          </a:p>
          <a:p>
            <a:pPr eaLnBrk="1" hangingPunct="1"/>
            <a:r>
              <a:rPr lang="en-US" altLang="en-US" dirty="0">
                <a:latin typeface="Times New Roman" panose="02020603050405020304" pitchFamily="18" charset="0"/>
                <a:ea typeface="ＭＳ Ｐゴシック" panose="020B0600070205080204" pitchFamily="34" charset="-128"/>
              </a:rPr>
              <a:t>     Perfect health depends upon perfect circulation. Special attention should be given to the extremities, that they may be as thoroughly clothed as the chest and the region over the heart, where is the greatest amount of heat. Parents who dress their children with the extremities naked, or nearly so, are sacrificing the health and lives of their children to fashion. If these parts are not so warm as the body, the circulation is not equalized. When the extremities, which are remote from the vital organs, are not properly clad, the blood is driven to the head, causing headache or nosebleed; or there is a sense of fullness about the chest, producing cough or palpitation of the heart, on account of too much blood in that locality; or the stomach has too much blood, causing indigestion.  {2T 531.2}</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thought then I was cut off from doing anything for the </a:t>
            </a:r>
          </a:p>
          <a:p>
            <a:pPr eaLnBrk="1" hangingPunct="1"/>
            <a:r>
              <a:rPr lang="en-US" altLang="en-US" dirty="0">
                <a:latin typeface="Times New Roman" panose="02020603050405020304" pitchFamily="18" charset="0"/>
                <a:ea typeface="ＭＳ Ｐゴシック" panose="020B0600070205080204" pitchFamily="34" charset="-128"/>
              </a:rPr>
              <a:t>     people, but our brethren said they had found out a way that the </a:t>
            </a:r>
          </a:p>
          <a:p>
            <a:pPr eaLnBrk="1" hangingPunct="1"/>
            <a:r>
              <a:rPr lang="en-US" altLang="en-US" dirty="0">
                <a:latin typeface="Times New Roman" panose="02020603050405020304" pitchFamily="18" charset="0"/>
                <a:ea typeface="ＭＳ Ｐゴシック" panose="020B0600070205080204" pitchFamily="34" charset="-128"/>
              </a:rPr>
              <a:t>     room could be ventilated, so I put on the armor again and did </a:t>
            </a:r>
          </a:p>
          <a:p>
            <a:pPr eaLnBrk="1" hangingPunct="1"/>
            <a:r>
              <a:rPr lang="en-US" altLang="en-US" dirty="0">
                <a:latin typeface="Times New Roman" panose="02020603050405020304" pitchFamily="18" charset="0"/>
                <a:ea typeface="ＭＳ Ｐゴシック" panose="020B0600070205080204" pitchFamily="34" charset="-128"/>
              </a:rPr>
              <a:t>     very well until Sunday night. I spoke to a hall filled with </a:t>
            </a:r>
          </a:p>
          <a:p>
            <a:pPr eaLnBrk="1" hangingPunct="1"/>
            <a:r>
              <a:rPr lang="en-US" altLang="en-US" dirty="0">
                <a:latin typeface="Times New Roman" panose="02020603050405020304" pitchFamily="18" charset="0"/>
                <a:ea typeface="ＭＳ Ｐゴシック" panose="020B0600070205080204" pitchFamily="34" charset="-128"/>
              </a:rPr>
              <a:t>     outsiders. I knew the moment I attempted to speak that our </a:t>
            </a:r>
          </a:p>
          <a:p>
            <a:pPr eaLnBrk="1" hangingPunct="1"/>
            <a:r>
              <a:rPr lang="en-US" altLang="en-US" dirty="0">
                <a:latin typeface="Times New Roman" panose="02020603050405020304" pitchFamily="18" charset="0"/>
                <a:ea typeface="ＭＳ Ｐゴシック" panose="020B0600070205080204" pitchFamily="34" charset="-128"/>
              </a:rPr>
              <a:t>     brethren had forgotten to ventilate the hall, and the outdoor air </a:t>
            </a:r>
          </a:p>
          <a:p>
            <a:pPr eaLnBrk="1" hangingPunct="1"/>
            <a:r>
              <a:rPr lang="en-US" altLang="en-US" dirty="0">
                <a:latin typeface="Times New Roman" panose="02020603050405020304" pitchFamily="18" charset="0"/>
                <a:ea typeface="ＭＳ Ｐゴシック" panose="020B0600070205080204" pitchFamily="34" charset="-128"/>
              </a:rPr>
              <a:t>     had not been introduced into the hall after the last meeting had </a:t>
            </a:r>
          </a:p>
          <a:p>
            <a:pPr eaLnBrk="1" hangingPunct="1"/>
            <a:r>
              <a:rPr lang="en-US" altLang="en-US" dirty="0">
                <a:latin typeface="Times New Roman" panose="02020603050405020304" pitchFamily="18" charset="0"/>
                <a:ea typeface="ＭＳ Ｐゴシック" panose="020B0600070205080204" pitchFamily="34" charset="-128"/>
              </a:rPr>
              <a:t>     been held. I got through with the discourse wearied out.  {3BIO 353.4}</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walked home. I could not sleep that night, and the next </a:t>
            </a:r>
          </a:p>
          <a:p>
            <a:pPr eaLnBrk="1" hangingPunct="1"/>
            <a:r>
              <a:rPr lang="en-US" altLang="en-US" dirty="0">
                <a:latin typeface="Times New Roman" panose="02020603050405020304" pitchFamily="18" charset="0"/>
                <a:ea typeface="ＭＳ Ｐゴシック" panose="020B0600070205080204" pitchFamily="34" charset="-128"/>
              </a:rPr>
              <a:t>     morning I looked haggard and felt two years older than I did </a:t>
            </a:r>
          </a:p>
          <a:p>
            <a:pPr eaLnBrk="1" hangingPunct="1"/>
            <a:r>
              <a:rPr lang="en-US" altLang="en-US" dirty="0">
                <a:latin typeface="Times New Roman" panose="02020603050405020304" pitchFamily="18" charset="0"/>
                <a:ea typeface="ＭＳ Ｐゴシック" panose="020B0600070205080204" pitchFamily="34" charset="-128"/>
              </a:rPr>
              <a:t>     before I made the attempt to speak. I became very sick with </a:t>
            </a:r>
          </a:p>
          <a:p>
            <a:pPr eaLnBrk="1" hangingPunct="1"/>
            <a:r>
              <a:rPr lang="en-US" altLang="en-US" dirty="0">
                <a:latin typeface="Times New Roman" panose="02020603050405020304" pitchFamily="18" charset="0"/>
                <a:ea typeface="ＭＳ Ｐゴシック" panose="020B0600070205080204" pitchFamily="34" charset="-128"/>
              </a:rPr>
              <a:t>     nervous prostration. . . . I was suffering much with inflammation </a:t>
            </a:r>
          </a:p>
          <a:p>
            <a:pPr eaLnBrk="1" hangingPunct="1"/>
            <a:r>
              <a:rPr lang="en-US" altLang="en-US" dirty="0">
                <a:latin typeface="Times New Roman" panose="02020603050405020304" pitchFamily="18" charset="0"/>
                <a:ea typeface="ＭＳ Ｐゴシック" panose="020B0600070205080204" pitchFamily="34" charset="-128"/>
              </a:rPr>
              <a:t>     of head, stomach, and lungs.--Letter 114, 1886.  {3BIO 353.5}</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Epidemiol. 1989 Jun;18(2):390-6.Click here to read Links</a:t>
            </a:r>
          </a:p>
          <a:p>
            <a:pPr eaLnBrk="1" hangingPunct="1"/>
            <a:r>
              <a:rPr lang="en-US" altLang="en-US" dirty="0">
                <a:latin typeface="Times New Roman" panose="02020603050405020304" pitchFamily="18" charset="0"/>
                <a:ea typeface="ＭＳ Ｐゴシック" panose="020B0600070205080204" pitchFamily="34" charset="-128"/>
              </a:rPr>
              <a:t>    The effect of domestic factors on respiratory symptoms and FEV1.</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Hosein</a:t>
            </a:r>
            <a:r>
              <a:rPr lang="en-US" altLang="en-US" dirty="0">
                <a:latin typeface="Times New Roman" panose="02020603050405020304" pitchFamily="18" charset="0"/>
                <a:ea typeface="ＭＳ Ｐゴシック" panose="020B0600070205080204" pitchFamily="34" charset="-128"/>
              </a:rPr>
              <a:t> HR, Corey P, Robertson JM.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Occupational Health Unit, University of Toronto, Ontario, Canada.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This study was conducted to determine whether indoor air pollution factors affected respiratory function and symptoms in 1357 non-smoking Caucasian children. Interviews were conducted to determine: exposure to pets and to gases, </a:t>
            </a:r>
            <a:r>
              <a:rPr lang="en-US" altLang="en-US" dirty="0" err="1">
                <a:latin typeface="Times New Roman" panose="02020603050405020304" pitchFamily="18" charset="0"/>
                <a:ea typeface="ＭＳ Ｐゴシック" panose="020B0600070205080204" pitchFamily="34" charset="-128"/>
              </a:rPr>
              <a:t>vapours</a:t>
            </a:r>
            <a:r>
              <a:rPr lang="en-US" altLang="en-US" dirty="0">
                <a:latin typeface="Times New Roman" panose="02020603050405020304" pitchFamily="18" charset="0"/>
                <a:ea typeface="ＭＳ Ｐゴシック" panose="020B0600070205080204" pitchFamily="34" charset="-128"/>
              </a:rPr>
              <a:t> and dusts from hobbies; the use of gas stoves; fireplaces, air conditioners and humidifiers; type of heating systems; and the number of residents, and the number of smokers in the home. The forced expiratory volume in one second (FEV1) was obtained from maximum expiratory flow volume curves, and symptoms from the application of a standardized questionnaire. Indoor pets and the use of fireplaces and humidifiers had no consistent relationships with FEV1 when considered individually or in combination with the other factors. Hobbies, the use of gas stoves, the absence of air conditioning, the use of hot water heating, crowded homes, and the presence of smokers in the home all had negative relationships with FEV1. The largest effect on lung function was observed in children from homes with hot water heating systems, whereas the smallest effect was observed in children with smokers in the home. Children who lived in homes with hot water heating systems with no air conditioning had mean FEV1 of up to 0.4 </a:t>
            </a:r>
            <a:r>
              <a:rPr lang="en-US" altLang="en-US" dirty="0" err="1">
                <a:latin typeface="Times New Roman" panose="02020603050405020304" pitchFamily="18" charset="0"/>
                <a:ea typeface="ＭＳ Ｐゴシック" panose="020B0600070205080204" pitchFamily="34" charset="-128"/>
              </a:rPr>
              <a:t>litres</a:t>
            </a:r>
            <a:r>
              <a:rPr lang="en-US" altLang="en-US" dirty="0">
                <a:latin typeface="Times New Roman" panose="02020603050405020304" pitchFamily="18" charset="0"/>
                <a:ea typeface="ＭＳ Ｐゴシック" panose="020B0600070205080204" pitchFamily="34" charset="-128"/>
              </a:rPr>
              <a:t> lower than did their counterparts who lived in homes with forced air heating and air conditioning. Pets, heating systems, cooking fuel, crowding and passive smoking showed no consistent effects on the reporting of any of the symptoms. Girls who were exposed to the emissions from indoor hobbies reported more phlegm, wheeze and </a:t>
            </a:r>
            <a:r>
              <a:rPr lang="en-US" altLang="en-US" dirty="0" err="1">
                <a:latin typeface="Times New Roman" panose="02020603050405020304" pitchFamily="18" charset="0"/>
                <a:ea typeface="ＭＳ Ｐゴシック" panose="020B0600070205080204" pitchFamily="34" charset="-128"/>
              </a:rPr>
              <a:t>dyspnoea</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2767853 [PubMed - indexed for MEDLINE</a:t>
            </a:r>
          </a:p>
          <a:p>
            <a:pPr eaLnBrk="1" hangingPunct="1"/>
            <a:r>
              <a:rPr lang="en-US" altLang="en-US" dirty="0">
                <a:latin typeface="Times New Roman" panose="02020603050405020304" pitchFamily="18" charset="0"/>
                <a:ea typeface="ＭＳ Ｐゴシック" panose="020B0600070205080204" pitchFamily="34" charset="-128"/>
              </a:rPr>
              <a:t>J Trop Med </a:t>
            </a:r>
            <a:r>
              <a:rPr lang="en-US" altLang="en-US" dirty="0" err="1">
                <a:latin typeface="Times New Roman" panose="02020603050405020304" pitchFamily="18" charset="0"/>
                <a:ea typeface="ＭＳ Ｐゴシック" panose="020B0600070205080204" pitchFamily="34" charset="-128"/>
              </a:rPr>
              <a:t>Hyg</a:t>
            </a:r>
            <a:r>
              <a:rPr lang="en-US" altLang="en-US" dirty="0">
                <a:latin typeface="Times New Roman" panose="02020603050405020304" pitchFamily="18" charset="0"/>
                <a:ea typeface="ＭＳ Ｐゴシック" panose="020B0600070205080204" pitchFamily="34" charset="-128"/>
              </a:rPr>
              <a:t>. 1988 Apr;91(2):77-82.Links</a:t>
            </a:r>
          </a:p>
          <a:p>
            <a:pPr eaLnBrk="1" hangingPunct="1"/>
            <a:r>
              <a:rPr lang="en-US" altLang="en-US" dirty="0">
                <a:latin typeface="Times New Roman" panose="02020603050405020304" pitchFamily="18" charset="0"/>
                <a:ea typeface="ＭＳ Ｐゴシック" panose="020B0600070205080204" pitchFamily="34" charset="-128"/>
              </a:rPr>
              <a:t>    The effect of a hot dry climate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healthy males and patients with acute myocardial infarction.</a:t>
            </a:r>
          </a:p>
          <a:p>
            <a:pPr eaLnBrk="1" hangingPunct="1"/>
            <a:r>
              <a:rPr lang="en-US" altLang="en-US" dirty="0">
                <a:latin typeface="Times New Roman" panose="02020603050405020304" pitchFamily="18" charset="0"/>
                <a:ea typeface="ＭＳ Ｐゴシック" panose="020B0600070205080204" pitchFamily="34" charset="-128"/>
              </a:rPr>
              <a:t>    Kolar J, Bhatnagar SK, Hudak A, </a:t>
            </a:r>
            <a:r>
              <a:rPr lang="en-US" altLang="en-US" dirty="0" err="1">
                <a:latin typeface="Times New Roman" panose="02020603050405020304" pitchFamily="18" charset="0"/>
                <a:ea typeface="ＭＳ Ｐゴシック" panose="020B0600070205080204" pitchFamily="34" charset="-128"/>
              </a:rPr>
              <a:t>Smid</a:t>
            </a:r>
            <a:r>
              <a:rPr lang="en-US" altLang="en-US" dirty="0">
                <a:latin typeface="Times New Roman" panose="02020603050405020304" pitchFamily="18" charset="0"/>
                <a:ea typeface="ＭＳ Ｐゴシック" panose="020B0600070205080204" pitchFamily="34" charset="-128"/>
              </a:rPr>
              <a:t> J, al-Yusuf AR.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Faculty of Medicine, Kuwait University.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We studied the influence of an extremely hot dry summer and temperate winter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82 healthy males (controls) and 101 male patients with acute myocardial infarction (AMI). The </a:t>
            </a:r>
            <a:r>
              <a:rPr lang="en-US" altLang="en-US" dirty="0" err="1">
                <a:latin typeface="Times New Roman" panose="02020603050405020304" pitchFamily="18" charset="0"/>
                <a:ea typeface="ＭＳ Ｐゴシック" panose="020B0600070205080204" pitchFamily="34" charset="-128"/>
              </a:rPr>
              <a:t>haematocrit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blood viscosity (B1V)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ratio were measured in these subjects working 'outdoors' and in an air-conditioned environment ('indoors'). The 'summer outdoor' controls had a higher B1V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outdoor' controls (P less than 0.01), and the 'summer indoor' controls had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indoor' control group (P less than 0.02).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'winter indoor' AMI patients was not different from the controls, except for the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The 'summer indoor' group had a higher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(P less than 0.05) and B1V (P less than 0.001)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(P less than 0.02) when compared to the controls. 'Summer outdoor' AMI patients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all groups. AMI patients with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less than 7 had a significantly higher prevalence of hypotension and shock syndrome compared to those whose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was greater than or equal to 7 (P less than 0.05). We conclude that in healthy males, there was a seasonal difference in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which was due to acclimatization to heat. During summer, AMI patients working outdoors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on admission and the occurrence of complications was also higher in them. We believe that these abnormalities resulted due to inadequate adjustments to heat.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3379656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Clin</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Exp</a:t>
            </a:r>
            <a:r>
              <a:rPr lang="en-US" altLang="en-US" dirty="0">
                <a:latin typeface="Times New Roman" panose="02020603050405020304" pitchFamily="18" charset="0"/>
                <a:ea typeface="ＭＳ Ｐゴシック" panose="020B0600070205080204" pitchFamily="34" charset="-128"/>
              </a:rPr>
              <a:t> Allergy. 2001 Dec;31(12):1913-22.Click here to read Links</a:t>
            </a:r>
          </a:p>
          <a:p>
            <a:pPr eaLnBrk="1" hangingPunct="1"/>
            <a:r>
              <a:rPr lang="en-US" altLang="en-US" dirty="0">
                <a:latin typeface="Times New Roman" panose="02020603050405020304" pitchFamily="18" charset="0"/>
                <a:ea typeface="ＭＳ Ｐゴシック" panose="020B0600070205080204" pitchFamily="34" charset="-128"/>
              </a:rPr>
              <a:t>    Hot, humid air increases cellular influx during the late-phase response to nasal challenge with antigen.</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Assanasen</a:t>
            </a:r>
            <a:r>
              <a:rPr lang="en-US" altLang="en-US" dirty="0">
                <a:latin typeface="Times New Roman" panose="02020603050405020304" pitchFamily="18" charset="0"/>
                <a:ea typeface="ＭＳ Ｐゴシック" panose="020B0600070205080204" pitchFamily="34" charset="-128"/>
              </a:rPr>
              <a:t> P, </a:t>
            </a:r>
            <a:r>
              <a:rPr lang="en-US" altLang="en-US" dirty="0" err="1">
                <a:latin typeface="Times New Roman" panose="02020603050405020304" pitchFamily="18" charset="0"/>
                <a:ea typeface="ＭＳ Ｐゴシック" panose="020B0600070205080204" pitchFamily="34" charset="-128"/>
              </a:rPr>
              <a:t>Baroody</a:t>
            </a:r>
            <a:r>
              <a:rPr lang="en-US" altLang="en-US" dirty="0">
                <a:latin typeface="Times New Roman" panose="02020603050405020304" pitchFamily="18" charset="0"/>
                <a:ea typeface="ＭＳ Ｐゴシック" panose="020B0600070205080204" pitchFamily="34" charset="-128"/>
              </a:rPr>
              <a:t> FM, </a:t>
            </a:r>
            <a:r>
              <a:rPr lang="en-US" altLang="en-US" dirty="0" err="1">
                <a:latin typeface="Times New Roman" panose="02020603050405020304" pitchFamily="18" charset="0"/>
                <a:ea typeface="ＭＳ Ｐゴシック" panose="020B0600070205080204" pitchFamily="34" charset="-128"/>
              </a:rPr>
              <a:t>Naureckas</a:t>
            </a:r>
            <a:r>
              <a:rPr lang="en-US" altLang="en-US" dirty="0">
                <a:latin typeface="Times New Roman" panose="02020603050405020304" pitchFamily="18" charset="0"/>
                <a:ea typeface="ＭＳ Ｐゴシック" panose="020B0600070205080204" pitchFamily="34" charset="-128"/>
              </a:rPr>
              <a:t> E, </a:t>
            </a:r>
            <a:r>
              <a:rPr lang="en-US" altLang="en-US" dirty="0" err="1">
                <a:latin typeface="Times New Roman" panose="02020603050405020304" pitchFamily="18" charset="0"/>
                <a:ea typeface="ＭＳ Ｐゴシック" panose="020B0600070205080204" pitchFamily="34" charset="-128"/>
              </a:rPr>
              <a:t>Naclerio</a:t>
            </a:r>
            <a:r>
              <a:rPr lang="en-US" altLang="en-US" dirty="0">
                <a:latin typeface="Times New Roman" panose="02020603050405020304" pitchFamily="18" charset="0"/>
                <a:ea typeface="ＭＳ Ｐゴシック" panose="020B0600070205080204" pitchFamily="34" charset="-128"/>
              </a:rPr>
              <a:t> RM.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The Section of Otolaryngology-Head and Neck Surgery, The Pritzker School of Medicine, The University of Chicago, Chicago, Illinois 60637, USA.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BACKGROUND: Inhalation of hot, humid air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37 degrees C, &gt; 95% relative humidity (RH)) partially inhibits the early response to nasal challenge with antigen. OBJECTIVE: To investigate whether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inhibited the late-phase response to nasal challenge with antigen and increased hyper-responsiveness of the nasal mucosa to histamine. METHODS: Twenty subjects with seasonal allergic rhinitis, outside of their allergy season, participated in a randomized, 2-way cross-over study. The subjects continuously breathed room air (25 degrees C, 30% RH) or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delivered via a face mask during the entire experiment. Subjects were challenged intranasally with antigen 1 h after beginning conditioning. The response was monitored by symptoms and nasal lavage at 2-h intervals after the last antigen challenge. Eight hours after antigen challenge, nasal challenge with histamine was performed. RESULTS: Exposure to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increased nasal mucosal temperature from baseline without affecting nasal secretion osmolality.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inhibited antigen-induced sneezes, congestion, pruritus, and human serum albumin levels during the early response to antigen challenge.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exposure, however, was associated with an 8-fold increase in the eosinophil influx and a 15-fold increase in the levels of eosinophil cationic protein during the late-phase response compared to room air. There were no significant differences in nasal hyper-responsiveness to histamine during either exposure. CONCLUSION: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partially decreases the early response to nasal challenge with antigen, but dramatically increases eosinophil influx. Increasing eosinophil number had no effects on the hyper-responsiveness to histamine. We speculate that the physical conditions of air differentially impact the stages of allergic inflammation.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11737044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Allergy. 2000 Feb;55(2):163-70.Click here to read Links</a:t>
            </a:r>
          </a:p>
          <a:p>
            <a:pPr eaLnBrk="1" hangingPunct="1"/>
            <a:r>
              <a:rPr lang="en-US" altLang="en-US" dirty="0">
                <a:latin typeface="Arial" panose="020B0604020202020204" pitchFamily="34" charset="0"/>
                <a:ea typeface="ＭＳ Ｐゴシック" panose="020B0600070205080204" pitchFamily="34" charset="-128"/>
              </a:rPr>
              <a:t>    Indoor air pollutants in schools: nasal patency and biomarkers in nasal lavage.</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Norbäck</a:t>
            </a:r>
            <a:r>
              <a:rPr lang="en-US" altLang="en-US" dirty="0">
                <a:latin typeface="Arial" panose="020B0604020202020204" pitchFamily="34" charset="0"/>
                <a:ea typeface="ＭＳ Ｐゴシック" panose="020B0600070205080204" pitchFamily="34" charset="-128"/>
              </a:rPr>
              <a:t> D, </a:t>
            </a:r>
            <a:r>
              <a:rPr lang="en-US" altLang="en-US" dirty="0" err="1">
                <a:latin typeface="Arial" panose="020B0604020202020204" pitchFamily="34" charset="0"/>
                <a:ea typeface="ＭＳ Ｐゴシック" panose="020B0600070205080204" pitchFamily="34" charset="-128"/>
              </a:rPr>
              <a:t>Wålinder</a:t>
            </a:r>
            <a:r>
              <a:rPr lang="en-US" altLang="en-US" dirty="0">
                <a:latin typeface="Arial" panose="020B0604020202020204" pitchFamily="34" charset="0"/>
                <a:ea typeface="ＭＳ Ｐゴシック" panose="020B0600070205080204" pitchFamily="34" charset="-128"/>
              </a:rPr>
              <a:t> R, </a:t>
            </a:r>
            <a:r>
              <a:rPr lang="en-US" altLang="en-US" dirty="0" err="1">
                <a:latin typeface="Arial" panose="020B0604020202020204" pitchFamily="34" charset="0"/>
                <a:ea typeface="ＭＳ Ｐゴシック" panose="020B0600070205080204" pitchFamily="34" charset="-128"/>
              </a:rPr>
              <a:t>Wieslander</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Smedje</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Erwall</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Venge</a:t>
            </a:r>
            <a:r>
              <a:rPr lang="en-US" altLang="en-US" dirty="0">
                <a:latin typeface="Arial" panose="020B0604020202020204" pitchFamily="34" charset="0"/>
                <a:ea typeface="ＭＳ Ｐゴシック" panose="020B0600070205080204" pitchFamily="34" charset="-128"/>
              </a:rPr>
              <a:t> P.</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Medical Sciences/Occupational and Environmental Medicine, University of Uppsala, University Hospital, Sweden.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There is growing concern about the respiratory health aspects of the indoor air quality in schools. METHODS: A standardized investigation, including nasal lavage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measurement of the nasal cavity by acoustic rhinometry, and hygienic measurements of airborne pollutants, was performed in classrooms, outside the pollen season. All 279 school personnel working in the main buildings of 12 randomly selected primary schools in an urban community in central Sweden (Uppsala) were invited to enroll in the study; 234 (84%) participated. Eosinophil cationic protein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myeloperoxidase (</a:t>
            </a:r>
            <a:r>
              <a:rPr lang="en-US" altLang="en-US" dirty="0" err="1">
                <a:latin typeface="Arial" panose="020B0604020202020204" pitchFamily="34" charset="0"/>
                <a:ea typeface="ＭＳ Ｐゴシック" panose="020B0600070205080204" pitchFamily="34" charset="-128"/>
              </a:rPr>
              <a:t>MPO</a:t>
            </a:r>
            <a:r>
              <a:rPr lang="en-US" altLang="en-US" dirty="0">
                <a:latin typeface="Arial" panose="020B0604020202020204" pitchFamily="34" charset="0"/>
                <a:ea typeface="ＭＳ Ｐゴシック" panose="020B0600070205080204" pitchFamily="34" charset="-128"/>
              </a:rPr>
              <a:t>), lysozyme, and albumin were analyzed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fluid. Crude statistical analysis, as well as multiple regression analysis, was performed, controlling for room temperature, age, sex, current smoking, and a history of atopy. RESULTS: Most classrooms (83%) did not meet the Swedish ventilation standards. A lower degree of nasal patency was found at higher concentrations of respirable dust, nitrogen dioxide (NO2), formaldehyde, and total molds, and in the presence of Aspergillus spp. in the classroom air. The most consistent findings were observed for formaldehyde, NO2, and Aspergillus spp., related to both decreased nasal patency and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The presence of yeast was associated with an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but was not related to nasal patency. CONCLUSIONS: Ventilation flow was below current hygienic standards in the classrooms. Air pollutants in the classroom air may influence nasal patency and inflammatory response in the nasal mucosa.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10726731 [PubMed - indexed for MEDLINE]</a:t>
            </a:r>
          </a:p>
        </p:txBody>
      </p:sp>
    </p:spTree>
    <p:extLst>
      <p:ext uri="{BB962C8B-B14F-4D97-AF65-F5344CB8AC3E}">
        <p14:creationId xmlns:p14="http://schemas.microsoft.com/office/powerpoint/2010/main" val="215893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Cambria" panose="02040503050406030204" pitchFamily="18" charset="0"/>
              </a:rPr>
              <a:t>Houseplants can help reduce indoor air pollutants.</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Kim HH, Yang JY, Lee JY, Park JW, Kim KJ, Lim BS, Lee GW, Lee SE, Shin DC, Lim YW. House-plant placement for indoor air purification and health benefits on asthmatics. Environ Health </a:t>
            </a:r>
            <a:r>
              <a:rPr lang="en-US" sz="1200" dirty="0" err="1">
                <a:effectLst/>
                <a:latin typeface="Times New Roman" panose="02020603050405020304" pitchFamily="18" charset="0"/>
                <a:ea typeface="Cambria" panose="02040503050406030204" pitchFamily="18" charset="0"/>
              </a:rPr>
              <a:t>Toxicol</a:t>
            </a:r>
            <a:r>
              <a:rPr lang="en-US" sz="1200" dirty="0">
                <a:effectLst/>
                <a:latin typeface="Times New Roman" panose="02020603050405020304" pitchFamily="18" charset="0"/>
                <a:ea typeface="Cambria" panose="02040503050406030204" pitchFamily="18" charset="0"/>
              </a:rPr>
              <a:t>. 2014 Oct 8;29:e2014014.</a:t>
            </a:r>
          </a:p>
          <a:p>
            <a:r>
              <a:rPr lang="en-AU" sz="1200" b="0" i="0" kern="1200" dirty="0">
                <a:solidFill>
                  <a:schemeClr val="tx1"/>
                </a:solidFill>
                <a:effectLst/>
                <a:latin typeface="+mn-lt"/>
                <a:ea typeface="+mn-ea"/>
                <a:cs typeface="+mn-cs"/>
              </a:rPr>
              <a:t>Here are a dozen house plants NASA recommends for indoor air purification:</a:t>
            </a:r>
          </a:p>
          <a:p>
            <a:r>
              <a:rPr lang="en-AU" sz="1200" b="0" i="0" kern="1200" dirty="0">
                <a:solidFill>
                  <a:schemeClr val="tx1"/>
                </a:solidFill>
                <a:effectLst/>
                <a:latin typeface="+mn-lt"/>
                <a:ea typeface="+mn-ea"/>
                <a:cs typeface="+mn-cs"/>
              </a:rPr>
              <a:t>1. Peace lilies ranked highest at cleansing nearly all chemicals floating around in today’s home air. These were the most effective plants at removing benzene, formaldehyde, xylene, toluene and trichloroethylene from the atmosphere. Peace lilies are common in both homes and offices and perform well even in low-light conditions. They can be located several feet away from a window.</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2. </a:t>
            </a:r>
            <a:r>
              <a:rPr lang="en-AU" sz="1200" b="0" i="0" kern="1200" dirty="0" err="1">
                <a:solidFill>
                  <a:schemeClr val="tx1"/>
                </a:solidFill>
                <a:effectLst/>
                <a:latin typeface="+mn-lt"/>
                <a:ea typeface="+mn-ea"/>
                <a:cs typeface="+mn-cs"/>
              </a:rPr>
              <a:t>Sanseveria</a:t>
            </a:r>
            <a:r>
              <a:rPr lang="en-AU" sz="1200" b="0" i="0" kern="1200" dirty="0">
                <a:solidFill>
                  <a:schemeClr val="tx1"/>
                </a:solidFill>
                <a:effectLst/>
                <a:latin typeface="+mn-lt"/>
                <a:ea typeface="+mn-ea"/>
                <a:cs typeface="+mn-cs"/>
              </a:rPr>
              <a:t>, called snake plant, performed second highest, removing nearly all air contaminants. This was good news because they’re not only easy to grow but long-living, with plants commonly reaching ages of 25 to 40 years old. Being a succulent, they are tolerant of occasional neglect (That makes them perfect for me!).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3. Palms including areca, lady and bamboo types. Avoid soggy soil, and watch for spider mites.</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4. Golden </a:t>
            </a:r>
            <a:r>
              <a:rPr lang="en-AU" sz="1200" b="0" i="0" kern="1200" dirty="0" err="1">
                <a:solidFill>
                  <a:schemeClr val="tx1"/>
                </a:solidFill>
                <a:effectLst/>
                <a:latin typeface="+mn-lt"/>
                <a:ea typeface="+mn-ea"/>
                <a:cs typeface="+mn-cs"/>
              </a:rPr>
              <a:t>pothos</a:t>
            </a:r>
            <a:r>
              <a:rPr lang="en-AU" sz="1200" b="0" i="0" kern="1200" dirty="0">
                <a:solidFill>
                  <a:schemeClr val="tx1"/>
                </a:solidFill>
                <a:effectLst/>
                <a:latin typeface="+mn-lt"/>
                <a:ea typeface="+mn-ea"/>
                <a:cs typeface="+mn-cs"/>
              </a:rPr>
              <a:t>, also called devil’s ivy, is a rapid-growing vine useful for hanging baskets or anywhere trailing plants are needed.</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5. Several types of dracaenas made the list, including </a:t>
            </a:r>
            <a:r>
              <a:rPr lang="en-AU" sz="1200" b="0" i="0" kern="1200" dirty="0" err="1">
                <a:solidFill>
                  <a:schemeClr val="tx1"/>
                </a:solidFill>
                <a:effectLst/>
                <a:latin typeface="+mn-lt"/>
                <a:ea typeface="+mn-ea"/>
                <a:cs typeface="+mn-cs"/>
              </a:rPr>
              <a:t>marginata</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Warnecki</a:t>
            </a:r>
            <a:r>
              <a:rPr lang="en-AU" sz="1200" b="0" i="0" kern="1200" dirty="0">
                <a:solidFill>
                  <a:schemeClr val="tx1"/>
                </a:solidFill>
                <a:effectLst/>
                <a:latin typeface="+mn-lt"/>
                <a:ea typeface="+mn-ea"/>
                <a:cs typeface="+mn-cs"/>
              </a:rPr>
              <a:t> and Janet Craig types.</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6. English ivy has a classic appearance. Occasionally washing the foliage will reduce its susceptibility to spider mites.</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7. Chrysanthemums and gerbera daisies are effective purifiers, but they are difficult to maintain as house plants, other than enjoying them occasionally as blooming gift plants from the florist.</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8. Spider plant has long been recognized as an air cleanser.</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9. Aloe Vera is also called medicine plant. It is a good air cleaner and good for first aid too.</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10. </a:t>
            </a:r>
            <a:r>
              <a:rPr lang="en-AU" sz="1200" b="0" i="0" kern="1200" dirty="0" err="1">
                <a:solidFill>
                  <a:schemeClr val="tx1"/>
                </a:solidFill>
                <a:effectLst/>
                <a:latin typeface="+mn-lt"/>
                <a:ea typeface="+mn-ea"/>
                <a:cs typeface="+mn-cs"/>
              </a:rPr>
              <a:t>Ficus</a:t>
            </a:r>
            <a:r>
              <a:rPr lang="en-AU" sz="1200" b="0" i="0" kern="1200" dirty="0">
                <a:solidFill>
                  <a:schemeClr val="tx1"/>
                </a:solidFill>
                <a:effectLst/>
                <a:latin typeface="+mn-lt"/>
                <a:ea typeface="+mn-ea"/>
                <a:cs typeface="+mn-cs"/>
              </a:rPr>
              <a:t>, the weeping fig becomes tree-like as it grows.</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11. Chinese Evergreen does well in low light.</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12. Philodendron air cleaners include both the vining heartleaf and </a:t>
            </a:r>
            <a:r>
              <a:rPr lang="en-AU" sz="1200" b="0" i="0" kern="1200" dirty="0" err="1">
                <a:solidFill>
                  <a:schemeClr val="tx1"/>
                </a:solidFill>
                <a:effectLst/>
                <a:latin typeface="+mn-lt"/>
                <a:ea typeface="+mn-ea"/>
                <a:cs typeface="+mn-cs"/>
              </a:rPr>
              <a:t>selloum</a:t>
            </a:r>
            <a:r>
              <a:rPr lang="en-AU" sz="1200" b="0" i="0" kern="1200" dirty="0">
                <a:solidFill>
                  <a:schemeClr val="tx1"/>
                </a:solidFill>
                <a:effectLst/>
                <a:latin typeface="+mn-lt"/>
                <a:ea typeface="+mn-ea"/>
                <a:cs typeface="+mn-cs"/>
              </a:rPr>
              <a:t> types.</a:t>
            </a:r>
          </a:p>
          <a:p>
            <a:r>
              <a:rPr lang="en-US" dirty="0"/>
              <a:t>https://</a:t>
            </a:r>
            <a:r>
              <a:rPr lang="en-US" dirty="0" err="1"/>
              <a:t>thegrownetwork.com</a:t>
            </a:r>
            <a:r>
              <a:rPr lang="en-US" dirty="0"/>
              <a:t>/</a:t>
            </a:r>
            <a:r>
              <a:rPr lang="en-US" dirty="0" err="1"/>
              <a:t>nasa</a:t>
            </a:r>
            <a:r>
              <a:rPr lang="en-US" dirty="0"/>
              <a:t>-house-plants/</a:t>
            </a:r>
          </a:p>
        </p:txBody>
      </p:sp>
      <p:sp>
        <p:nvSpPr>
          <p:cNvPr id="4" name="Slide Number Placeholder 3"/>
          <p:cNvSpPr>
            <a:spLocks noGrp="1"/>
          </p:cNvSpPr>
          <p:nvPr>
            <p:ph type="sldNum" sz="quarter" idx="5"/>
          </p:nvPr>
        </p:nvSpPr>
        <p:spPr/>
        <p:txBody>
          <a:bodyPr/>
          <a:lstStyle/>
          <a:p>
            <a:fld id="{308192DE-0C1E-4178-BA97-559A00E82AA7}" type="slidenum">
              <a:rPr lang="en-US" smtClean="0"/>
              <a:t>20</a:t>
            </a:fld>
            <a:endParaRPr lang="en-US"/>
          </a:p>
        </p:txBody>
      </p:sp>
    </p:spTree>
    <p:extLst>
      <p:ext uri="{BB962C8B-B14F-4D97-AF65-F5344CB8AC3E}">
        <p14:creationId xmlns:p14="http://schemas.microsoft.com/office/powerpoint/2010/main" val="1258078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You are made up of what you eat. What you eat affects the health of your lungs. You may have heard it said, “An apple a day keeps the doctor away”. It may surprise you to learn that people following this advice actually breathe 138 milliliters more of air with every breath. What’s more, God has endowed apples with critical phytochemicals found to help the immune system of your lungs to fight infections caused by viruses. </a:t>
            </a:r>
            <a:r>
              <a:rPr lang="en-US" sz="1200" dirty="0">
                <a:effectLst/>
                <a:latin typeface="Times New Roman" panose="02020603050405020304" pitchFamily="18" charset="0"/>
                <a:ea typeface="Cambria" panose="02040503050406030204" pitchFamily="18" charset="0"/>
              </a:rPr>
              <a:t>Butland BK, Fehily AM, Elwood PC. Diet, lung function, and lung function decline in a cohort of 2512 middle aged men. Thorax. 2000 Feb;55(2):102-8.</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Hamauzu</a:t>
            </a:r>
            <a:r>
              <a:rPr lang="en-US" sz="1200" dirty="0">
                <a:effectLst/>
                <a:latin typeface="Times New Roman" panose="02020603050405020304" pitchFamily="18" charset="0"/>
                <a:ea typeface="Cambria" panose="02040503050406030204" pitchFamily="18" charset="0"/>
              </a:rPr>
              <a:t> Y, </a:t>
            </a:r>
            <a:r>
              <a:rPr lang="en-US" sz="1200" dirty="0" err="1">
                <a:effectLst/>
                <a:latin typeface="Times New Roman" panose="02020603050405020304" pitchFamily="18" charset="0"/>
                <a:ea typeface="Cambria" panose="02040503050406030204" pitchFamily="18" charset="0"/>
              </a:rPr>
              <a:t>Yasui</a:t>
            </a:r>
            <a:r>
              <a:rPr lang="en-US" sz="1200" dirty="0">
                <a:effectLst/>
                <a:latin typeface="Times New Roman" panose="02020603050405020304" pitchFamily="18" charset="0"/>
                <a:ea typeface="Cambria" panose="02040503050406030204" pitchFamily="18" charset="0"/>
              </a:rPr>
              <a:t> H, </a:t>
            </a:r>
            <a:r>
              <a:rPr lang="en-US" sz="1200" dirty="0" err="1">
                <a:effectLst/>
                <a:latin typeface="Times New Roman" panose="02020603050405020304" pitchFamily="18" charset="0"/>
                <a:ea typeface="Cambria" panose="02040503050406030204" pitchFamily="18" charset="0"/>
              </a:rPr>
              <a:t>Inno</a:t>
            </a:r>
            <a:r>
              <a:rPr lang="en-US" sz="1200" dirty="0">
                <a:effectLst/>
                <a:latin typeface="Times New Roman" panose="02020603050405020304" pitchFamily="18" charset="0"/>
                <a:ea typeface="Cambria" panose="02040503050406030204" pitchFamily="18" charset="0"/>
              </a:rPr>
              <a:t> T, </a:t>
            </a:r>
            <a:r>
              <a:rPr lang="en-US" sz="1200" dirty="0" err="1">
                <a:effectLst/>
                <a:latin typeface="Times New Roman" panose="02020603050405020304" pitchFamily="18" charset="0"/>
                <a:ea typeface="Cambria" panose="02040503050406030204" pitchFamily="18" charset="0"/>
              </a:rPr>
              <a:t>Kume</a:t>
            </a:r>
            <a:r>
              <a:rPr lang="en-US" sz="1200" dirty="0">
                <a:effectLst/>
                <a:latin typeface="Times New Roman" panose="02020603050405020304" pitchFamily="18" charset="0"/>
                <a:ea typeface="Cambria" panose="02040503050406030204" pitchFamily="18" charset="0"/>
              </a:rPr>
              <a:t> C, </a:t>
            </a:r>
            <a:r>
              <a:rPr lang="en-US" sz="1200" dirty="0" err="1">
                <a:effectLst/>
                <a:latin typeface="Times New Roman" panose="02020603050405020304" pitchFamily="18" charset="0"/>
                <a:ea typeface="Cambria" panose="02040503050406030204" pitchFamily="18" charset="0"/>
              </a:rPr>
              <a:t>Omanyuda</a:t>
            </a:r>
            <a:r>
              <a:rPr lang="en-US" sz="1200" dirty="0">
                <a:effectLst/>
                <a:latin typeface="Times New Roman" panose="02020603050405020304" pitchFamily="18" charset="0"/>
                <a:ea typeface="Cambria" panose="02040503050406030204" pitchFamily="18" charset="0"/>
              </a:rPr>
              <a:t> M. Phenolic profile, antioxidant property, and anti-influenza viral activity of Chinese quince (</a:t>
            </a:r>
            <a:r>
              <a:rPr lang="en-US" sz="1200" dirty="0" err="1">
                <a:effectLst/>
                <a:latin typeface="Times New Roman" panose="02020603050405020304" pitchFamily="18" charset="0"/>
                <a:ea typeface="Cambria" panose="02040503050406030204" pitchFamily="18" charset="0"/>
              </a:rPr>
              <a:t>Pseudocydonia</a:t>
            </a:r>
            <a:r>
              <a:rPr lang="en-US" sz="1200" dirty="0">
                <a:effectLst/>
                <a:latin typeface="Times New Roman" panose="02020603050405020304" pitchFamily="18" charset="0"/>
                <a:ea typeface="Cambria" panose="02040503050406030204" pitchFamily="18" charset="0"/>
              </a:rPr>
              <a:t> sinensis Schneid.), quince (Cydonia oblonga Mill.), and apple (Malus domestica Mill.) fruits. J Agric Food Chem. 2005 Feb 23;53(4):928-34.</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21</a:t>
            </a:fld>
            <a:endParaRPr lang="en-US"/>
          </a:p>
        </p:txBody>
      </p:sp>
    </p:spTree>
    <p:extLst>
      <p:ext uri="{BB962C8B-B14F-4D97-AF65-F5344CB8AC3E}">
        <p14:creationId xmlns:p14="http://schemas.microsoft.com/office/powerpoint/2010/main" val="19562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Did you know this? “The power of God is manifested in the beating of the heart, in the action of the lungs, and in the living currents that circulate through the thousand different channels of the body. We are indebted to Him for every moment of existence, and for all the comforts of life. The powers and abilities that elevate man above the lower creation, are the endowment of the Creator.”  </a:t>
            </a:r>
          </a:p>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White, E. G. (1940). Counsels on Stewardship. Washington, D.C.: Review and Herald Publishing Association. p. 17.</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a:t>
            </a:fld>
            <a:endParaRPr lang="en-US"/>
          </a:p>
        </p:txBody>
      </p:sp>
    </p:spTree>
    <p:extLst>
      <p:ext uri="{BB962C8B-B14F-4D97-AF65-F5344CB8AC3E}">
        <p14:creationId xmlns:p14="http://schemas.microsoft.com/office/powerpoint/2010/main" val="83156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Other delicious foods that improve the immune system in your lungs include: grapes, onions,</a:t>
            </a:r>
            <a:r>
              <a:rPr lang="en-US" sz="1200" dirty="0">
                <a:effectLst/>
                <a:latin typeface="Times New Roman" panose="02020603050405020304" pitchFamily="18" charset="0"/>
                <a:ea typeface="Cambria" panose="02040503050406030204" pitchFamily="18" charset="0"/>
              </a:rPr>
              <a:t> </a:t>
            </a:r>
            <a:r>
              <a:rPr lang="en-US" sz="1800" dirty="0">
                <a:effectLst/>
                <a:latin typeface="Times New Roman" panose="02020603050405020304" pitchFamily="18" charset="0"/>
                <a:ea typeface="Cambria" panose="02040503050406030204" pitchFamily="18" charset="0"/>
              </a:rPr>
              <a:t>garlic, eggplant, and asparagus.</a:t>
            </a:r>
          </a:p>
          <a:p>
            <a:pPr marL="0" marR="0">
              <a:lnSpc>
                <a:spcPct val="110000"/>
              </a:lnSpc>
              <a:spcBef>
                <a:spcPts val="0"/>
              </a:spcBef>
              <a:spcAft>
                <a:spcPts val="0"/>
              </a:spcAft>
            </a:pPr>
            <a:r>
              <a:rPr lang="en-US" sz="1200" dirty="0" err="1">
                <a:effectLst/>
                <a:latin typeface="Times New Roman" panose="02020603050405020304" pitchFamily="18" charset="0"/>
                <a:ea typeface="Cambria" panose="02040503050406030204" pitchFamily="18" charset="0"/>
              </a:rPr>
              <a:t>Palamara</a:t>
            </a:r>
            <a:r>
              <a:rPr lang="en-US" sz="1200" dirty="0">
                <a:effectLst/>
                <a:latin typeface="Times New Roman" panose="02020603050405020304" pitchFamily="18" charset="0"/>
                <a:ea typeface="Cambria" panose="02040503050406030204" pitchFamily="18" charset="0"/>
              </a:rPr>
              <a:t> AT, </a:t>
            </a:r>
            <a:r>
              <a:rPr lang="en-US" sz="1200" dirty="0" err="1">
                <a:effectLst/>
                <a:latin typeface="Times New Roman" panose="02020603050405020304" pitchFamily="18" charset="0"/>
                <a:ea typeface="Cambria" panose="02040503050406030204" pitchFamily="18" charset="0"/>
              </a:rPr>
              <a:t>Nencioni</a:t>
            </a:r>
            <a:r>
              <a:rPr lang="en-US" sz="1200" dirty="0">
                <a:effectLst/>
                <a:latin typeface="Times New Roman" panose="02020603050405020304" pitchFamily="18" charset="0"/>
                <a:ea typeface="Cambria" panose="02040503050406030204" pitchFamily="18" charset="0"/>
              </a:rPr>
              <a:t> L, et al. Inhibition of influenza A virus replication by resveratrol. J Infect Dis. 2005 May 15;191(10):1719-29.</a:t>
            </a:r>
          </a:p>
          <a:p>
            <a:pPr marL="0" marR="0">
              <a:lnSpc>
                <a:spcPct val="110000"/>
              </a:lnSpc>
              <a:spcBef>
                <a:spcPts val="0"/>
              </a:spcBef>
              <a:spcAft>
                <a:spcPts val="0"/>
              </a:spcAft>
            </a:pPr>
            <a:r>
              <a:rPr lang="en-US" sz="1200" dirty="0">
                <a:effectLst/>
                <a:latin typeface="Times New Roman" panose="02020603050405020304" pitchFamily="18" charset="0"/>
                <a:ea typeface="Cambria" panose="02040503050406030204" pitchFamily="18" charset="0"/>
              </a:rPr>
              <a:t>Kumar P, Sharma S, Khanna M, Raj HG. Effect of Quercetin on lipid peroxidation and changes in lung morphology in experimental influenza virus infection. Int J Exp </a:t>
            </a:r>
            <a:r>
              <a:rPr lang="en-US" sz="1200" dirty="0" err="1">
                <a:effectLst/>
                <a:latin typeface="Times New Roman" panose="02020603050405020304" pitchFamily="18" charset="0"/>
                <a:ea typeface="Cambria" panose="02040503050406030204" pitchFamily="18" charset="0"/>
              </a:rPr>
              <a:t>Pathol</a:t>
            </a:r>
            <a:r>
              <a:rPr lang="en-US" sz="1200" dirty="0">
                <a:effectLst/>
                <a:latin typeface="Times New Roman" panose="02020603050405020304" pitchFamily="18" charset="0"/>
                <a:ea typeface="Cambria" panose="02040503050406030204" pitchFamily="18" charset="0"/>
              </a:rPr>
              <a:t>. 2003 Jun;84(3):127-33.</a:t>
            </a:r>
          </a:p>
          <a:p>
            <a:pPr marL="0" marR="0">
              <a:lnSpc>
                <a:spcPct val="110000"/>
              </a:lnSpc>
              <a:spcBef>
                <a:spcPts val="0"/>
              </a:spcBef>
              <a:spcAft>
                <a:spcPts val="0"/>
              </a:spcAft>
            </a:pPr>
            <a:r>
              <a:rPr lang="en-US" sz="1200" dirty="0">
                <a:effectLst/>
                <a:latin typeface="Times New Roman" panose="02020603050405020304" pitchFamily="18" charset="0"/>
                <a:ea typeface="Cambria" panose="02040503050406030204" pitchFamily="18" charset="0"/>
              </a:rPr>
              <a:t>Josling P. Preventing the common cold with a garlic supplement: a double-blind, placebo-controlled survey. Adv </a:t>
            </a:r>
            <a:r>
              <a:rPr lang="en-US" sz="1200" dirty="0" err="1">
                <a:effectLst/>
                <a:latin typeface="Times New Roman" panose="02020603050405020304" pitchFamily="18" charset="0"/>
                <a:ea typeface="Cambria" panose="02040503050406030204" pitchFamily="18" charset="0"/>
              </a:rPr>
              <a:t>Ther</a:t>
            </a:r>
            <a:r>
              <a:rPr lang="en-US" sz="1200" dirty="0">
                <a:effectLst/>
                <a:latin typeface="Times New Roman" panose="02020603050405020304" pitchFamily="18" charset="0"/>
                <a:ea typeface="Cambria" panose="02040503050406030204" pitchFamily="18" charset="0"/>
              </a:rPr>
              <a:t>. 2001 Jul-Aug;18(4):189-93.</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Magioli</a:t>
            </a:r>
            <a:r>
              <a:rPr lang="en-US" sz="1200" dirty="0">
                <a:effectLst/>
                <a:latin typeface="Times New Roman" panose="02020603050405020304" pitchFamily="18" charset="0"/>
                <a:ea typeface="Cambria" panose="02040503050406030204" pitchFamily="18" charset="0"/>
              </a:rPr>
              <a:t>, Claudia, &amp; Mansur, Elisabeth. (2005). Eggplant (Solanum melongena L.): tissue culture, genetic transformation and use as an alternative model plant. Acta Botanica </a:t>
            </a:r>
            <a:r>
              <a:rPr lang="en-US" sz="1200" dirty="0" err="1">
                <a:effectLst/>
                <a:latin typeface="Times New Roman" panose="02020603050405020304" pitchFamily="18" charset="0"/>
                <a:ea typeface="Cambria" panose="02040503050406030204" pitchFamily="18" charset="0"/>
              </a:rPr>
              <a:t>Brasilica</a:t>
            </a:r>
            <a:r>
              <a:rPr lang="en-US" sz="1200" dirty="0">
                <a:effectLst/>
                <a:latin typeface="Times New Roman" panose="02020603050405020304" pitchFamily="18" charset="0"/>
                <a:ea typeface="Cambria" panose="02040503050406030204" pitchFamily="18" charset="0"/>
              </a:rPr>
              <a:t>, 19(1), 139-148.</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Lee JH, Lim HJ, Lee CW, Son KH, Son JK, Lee SK, Kim HP. Methyl </a:t>
            </a:r>
            <a:r>
              <a:rPr lang="en-US" sz="1200" dirty="0" err="1">
                <a:effectLst/>
                <a:latin typeface="Times New Roman" panose="02020603050405020304" pitchFamily="18" charset="0"/>
                <a:ea typeface="Cambria" panose="02040503050406030204" pitchFamily="18" charset="0"/>
              </a:rPr>
              <a:t>Protodioscin</a:t>
            </a:r>
            <a:r>
              <a:rPr lang="en-US" sz="1200" dirty="0">
                <a:effectLst/>
                <a:latin typeface="Times New Roman" panose="02020603050405020304" pitchFamily="18" charset="0"/>
                <a:ea typeface="Cambria" panose="02040503050406030204" pitchFamily="18" charset="0"/>
              </a:rPr>
              <a:t> from the Roots of Asparagus </a:t>
            </a:r>
            <a:r>
              <a:rPr lang="en-US" sz="1200" dirty="0" err="1">
                <a:effectLst/>
                <a:latin typeface="Times New Roman" panose="02020603050405020304" pitchFamily="18" charset="0"/>
                <a:ea typeface="Cambria" panose="02040503050406030204" pitchFamily="18" charset="0"/>
              </a:rPr>
              <a:t>cochinchinensis</a:t>
            </a:r>
            <a:r>
              <a:rPr lang="en-US" sz="1200" dirty="0">
                <a:effectLst/>
                <a:latin typeface="Times New Roman" panose="02020603050405020304" pitchFamily="18" charset="0"/>
                <a:ea typeface="Cambria" panose="02040503050406030204" pitchFamily="18" charset="0"/>
              </a:rPr>
              <a:t> Attenuates Airway Inflammation by Inhibiting Cytokine Production. Evid Based Complement Alternat Med. 2015;2015:640846.</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22</a:t>
            </a:fld>
            <a:endParaRPr lang="en-US"/>
          </a:p>
        </p:txBody>
      </p:sp>
    </p:spTree>
    <p:extLst>
      <p:ext uri="{BB962C8B-B14F-4D97-AF65-F5344CB8AC3E}">
        <p14:creationId xmlns:p14="http://schemas.microsoft.com/office/powerpoint/2010/main" val="149520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Pineapple is also helpful for the lungs because it is high in vitamin C and it contains a very good phytochemical called bromelain. Bromelain is anti-inflammatory and helps break down fibrosis.,,, </a:t>
            </a:r>
            <a:r>
              <a:rPr lang="en-US" sz="1200" dirty="0">
                <a:effectLst/>
                <a:latin typeface="Times New Roman" panose="02020603050405020304" pitchFamily="18" charset="0"/>
                <a:ea typeface="Cambria" panose="02040503050406030204" pitchFamily="18" charset="0"/>
              </a:rPr>
              <a:t>Maurer HR. Bromelain: biochemistry, pharmacology and medical use. Cell Mol Life Sci. 2001 Aug;58(9):1234-45.</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Lotz</a:t>
            </a:r>
            <a:r>
              <a:rPr lang="en-US" sz="1200" dirty="0">
                <a:effectLst/>
                <a:latin typeface="Times New Roman" panose="02020603050405020304" pitchFamily="18" charset="0"/>
                <a:ea typeface="Cambria" panose="02040503050406030204" pitchFamily="18" charset="0"/>
              </a:rPr>
              <a:t>-Winter H. On the pharmacology of bromelain: an update with special regard to animal studies on dose-dependent effects. Planta Med. 1990 Jun;56(3):249-53.</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Claudia </a:t>
            </a:r>
            <a:r>
              <a:rPr lang="en-US" sz="1200" dirty="0" err="1">
                <a:effectLst/>
                <a:latin typeface="Times New Roman" panose="02020603050405020304" pitchFamily="18" charset="0"/>
                <a:ea typeface="Cambria" panose="02040503050406030204" pitchFamily="18" charset="0"/>
              </a:rPr>
              <a:t>Magioli</a:t>
            </a:r>
            <a:r>
              <a:rPr lang="en-US" sz="1200" dirty="0">
                <a:effectLst/>
                <a:latin typeface="Times New Roman" panose="02020603050405020304" pitchFamily="18" charset="0"/>
                <a:ea typeface="Cambria" panose="02040503050406030204" pitchFamily="18" charset="0"/>
              </a:rPr>
              <a:t>; Elisabeth Mansur. Eggplant (Solanum melongena L.): tissue culture, genetic transformation and use as an alternative model plant. Acta Bot. Bras. vol.19 no.1 São Paulo Jan./Mar. 2005</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Kaur H, Corscadden K, Lott C, </a:t>
            </a:r>
            <a:r>
              <a:rPr lang="en-US" sz="1200" dirty="0" err="1">
                <a:effectLst/>
                <a:latin typeface="Times New Roman" panose="02020603050405020304" pitchFamily="18" charset="0"/>
                <a:ea typeface="Cambria" panose="02040503050406030204" pitchFamily="18" charset="0"/>
              </a:rPr>
              <a:t>Elbatarny</a:t>
            </a:r>
            <a:r>
              <a:rPr lang="en-US" sz="1200" dirty="0">
                <a:effectLst/>
                <a:latin typeface="Times New Roman" panose="02020603050405020304" pitchFamily="18" charset="0"/>
                <a:ea typeface="Cambria" panose="02040503050406030204" pitchFamily="18" charset="0"/>
              </a:rPr>
              <a:t> HS, Othman M. Bromelain has paradoxical effects on blood coagulability: a study using </a:t>
            </a:r>
            <a:r>
              <a:rPr lang="en-US" sz="1200" dirty="0" err="1">
                <a:effectLst/>
                <a:latin typeface="Times New Roman" panose="02020603050405020304" pitchFamily="18" charset="0"/>
                <a:ea typeface="Cambria" panose="02040503050406030204" pitchFamily="18" charset="0"/>
              </a:rPr>
              <a:t>thromboelastography</a:t>
            </a:r>
            <a:r>
              <a:rPr lang="en-US" sz="1200" dirty="0">
                <a:effectLst/>
                <a:latin typeface="Times New Roman" panose="02020603050405020304" pitchFamily="18" charset="0"/>
                <a:ea typeface="Cambria" panose="02040503050406030204" pitchFamily="18" charset="0"/>
              </a:rPr>
              <a:t>. Blood </a:t>
            </a:r>
            <a:r>
              <a:rPr lang="en-US" sz="1200" dirty="0" err="1">
                <a:effectLst/>
                <a:latin typeface="Times New Roman" panose="02020603050405020304" pitchFamily="18" charset="0"/>
                <a:ea typeface="Cambria" panose="02040503050406030204" pitchFamily="18" charset="0"/>
              </a:rPr>
              <a:t>Coagul</a:t>
            </a:r>
            <a:r>
              <a:rPr lang="en-US" sz="1200" dirty="0">
                <a:effectLst/>
                <a:latin typeface="Times New Roman" panose="02020603050405020304" pitchFamily="18" charset="0"/>
                <a:ea typeface="Cambria" panose="02040503050406030204" pitchFamily="18" charset="0"/>
              </a:rPr>
              <a:t> Fibrinolysis. 2016 Oct;27(7):745-752.</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23</a:t>
            </a:fld>
            <a:endParaRPr lang="en-US"/>
          </a:p>
        </p:txBody>
      </p:sp>
    </p:spTree>
    <p:extLst>
      <p:ext uri="{BB962C8B-B14F-4D97-AF65-F5344CB8AC3E}">
        <p14:creationId xmlns:p14="http://schemas.microsoft.com/office/powerpoint/2010/main" val="716423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In general, a diet of 80% fresh fruits and vegetables is very beneficial for lung patients. </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Stoodley</a:t>
            </a:r>
            <a:r>
              <a:rPr lang="en-US" sz="1200" dirty="0">
                <a:effectLst/>
                <a:latin typeface="Times New Roman" panose="02020603050405020304" pitchFamily="18" charset="0"/>
                <a:ea typeface="Cambria" panose="02040503050406030204" pitchFamily="18" charset="0"/>
              </a:rPr>
              <a:t> I, Williams L, Thompson C, Scott H, Wood L. Evidence for lifestyle interventions in asthma. Breathe (Sheff). 2019 Jun;15(2):e50-e61.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24</a:t>
            </a:fld>
            <a:endParaRPr lang="en-US"/>
          </a:p>
        </p:txBody>
      </p:sp>
    </p:spTree>
    <p:extLst>
      <p:ext uri="{BB962C8B-B14F-4D97-AF65-F5344CB8AC3E}">
        <p14:creationId xmlns:p14="http://schemas.microsoft.com/office/powerpoint/2010/main" val="387018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71CA5254-EC11-544A-A6AB-86735E9D6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6ADD4088-7664-5C4A-8411-FE4C4F1421D8}" type="slidenum">
              <a:rPr kumimoji="0" lang="en-US" altLang="en-US" smtClean="0">
                <a:latin typeface="Times New Roman" panose="02020603050405020304" pitchFamily="18" charset="0"/>
              </a:rPr>
              <a:pPr>
                <a:spcBef>
                  <a:spcPct val="0"/>
                </a:spcBef>
              </a:pPr>
              <a:t>25</a:t>
            </a:fld>
            <a:endParaRPr kumimoji="0" lang="en-US" altLang="en-US">
              <a:latin typeface="Times New Roman" panose="02020603050405020304" pitchFamily="18" charset="0"/>
            </a:endParaRPr>
          </a:p>
        </p:txBody>
      </p:sp>
      <p:sp>
        <p:nvSpPr>
          <p:cNvPr id="133122" name="Rectangle 2">
            <a:extLst>
              <a:ext uri="{FF2B5EF4-FFF2-40B4-BE49-F238E27FC236}">
                <a16:creationId xmlns:a16="http://schemas.microsoft.com/office/drawing/2014/main" id="{77673F8C-FD88-BB4C-9210-1E7D1F473AC1}"/>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18DC2771-B121-0745-A921-666A36A93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a:latin typeface="Tahoma" panose="020B0604030504040204" pitchFamily="34" charset="0"/>
                <a:ea typeface="ＭＳ Ｐゴシック" panose="020B0600070205080204" pitchFamily="34" charset="-128"/>
              </a:rPr>
              <a:t>J Leukoc Biol. 1989 Mar;45(3):215-20. </a:t>
            </a:r>
          </a:p>
          <a:p>
            <a:r>
              <a:rPr lang="en-US" altLang="en-US" sz="500">
                <a:latin typeface="Tahoma" panose="020B0604030504040204" pitchFamily="34" charset="0"/>
                <a:ea typeface="ＭＳ Ｐゴシック" panose="020B0600070205080204" pitchFamily="34" charset="-128"/>
              </a:rPr>
              <a:t>Selenium and the immune response: 2. Enhancement of murine cytotoxic T-lymphocyte and natural killer cell cytotoxicity in vivo.</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Petrie HT, Klassen LW, Klassen PS, O'Dell JR, Kay HD.</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Department of Internal Medicine, Omaha Veterans Administration Medical Center, NE 68105.</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An inverse correlation between cancer incidence and dietary intake of the trace mineral element selenium has been well established in epidemiological and experimental studies. The mechanisms for this chemoprotective effect are unresolved. Much attention has been focused on the antiproliferative effects of selenium on various normal and neoplastic cell types. However, dietary selenium supplementation can also enhance the expression of various humoral and cellular immune responses. In examining the effects of dietary selenium on cell-mediated immunity in mice, we observed that selenium supplementation caused the enhanced expression of spontaneous natural killer (NK) cytotoxicity in spleen cells and of specific cytotoxic T-lymphocyte (CTL) cytotoxicity in peritoneal exudate cells (PEC). NK activity of spleen-cell suspensions from selenium-supplemented mice increased an average of 70% over that of the control group (basal diet). Cytotoxic activity of PEC from mice injected with tumors intraperitoneally peaked earlier in selenium-supplemented animals, and the appearance of cells staining positively for Thy 1.2 surface antigen in selenium-supplemented animals also preceded the values observed in control animals. We propose here that enhancement of in vivo cytotoxic mechanisms, is likely to act synergistically with tumor growth inhibition in the reduction of tumor incidence associated with selenium intake.</a:t>
            </a:r>
          </a:p>
          <a:p>
            <a:endParaRPr lang="en-US" altLang="en-US" sz="500">
              <a:latin typeface="Tahoma" panose="020B0604030504040204" pitchFamily="34" charset="0"/>
              <a:ea typeface="ＭＳ Ｐゴシック" panose="020B0600070205080204" pitchFamily="34" charset="-128"/>
            </a:endParaRPr>
          </a:p>
          <a:p>
            <a:endParaRPr lang="en-US" altLang="en-US">
              <a:latin typeface="Tahoma" panose="020B0604030504040204" pitchFamily="34" charset="0"/>
              <a:ea typeface="ＭＳ Ｐゴシック" panose="020B0600070205080204" pitchFamily="34" charset="-128"/>
            </a:endParaRPr>
          </a:p>
          <a:p>
            <a:endParaRPr lang="en-US" altLang="en-US">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434133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Now, while there are foods beneficial for the lungs, others can be detrimental to lung oxygen exchange. It would be well to avoid free oils because they work against the lungs by lowering blood oxygen levels and increasing inflammation.  What’s more, it takes more oxygen from the lungs to digest fats than to digest complex carbohydrates. Oils are especially hazardous to lung function when used in frying because frying increases histamines in the food. Histamines trigger asthma and other lung disorders. </a:t>
            </a:r>
            <a:r>
              <a:rPr lang="en-US" sz="1200" dirty="0">
                <a:effectLst/>
                <a:latin typeface="Times New Roman" panose="02020603050405020304" pitchFamily="18" charset="0"/>
                <a:ea typeface="Cambria" panose="02040503050406030204" pitchFamily="18" charset="0"/>
              </a:rPr>
              <a:t>Swank RL, Nakamura H. Oxygen availability in brain tissues after lipid meals. Am J Physiol. 1960 Jan;198:217-20.</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Kurti</a:t>
            </a:r>
            <a:r>
              <a:rPr lang="en-US" sz="1200" dirty="0">
                <a:effectLst/>
                <a:latin typeface="Times New Roman" panose="02020603050405020304" pitchFamily="18" charset="0"/>
                <a:ea typeface="Cambria" panose="02040503050406030204" pitchFamily="18" charset="0"/>
              </a:rPr>
              <a:t> SP, Rosenkranz SK, Levitt M, Cull BJ, </a:t>
            </a:r>
            <a:r>
              <a:rPr lang="en-US" sz="1200" dirty="0" err="1">
                <a:effectLst/>
                <a:latin typeface="Times New Roman" panose="02020603050405020304" pitchFamily="18" charset="0"/>
                <a:ea typeface="Cambria" panose="02040503050406030204" pitchFamily="18" charset="0"/>
              </a:rPr>
              <a:t>Teeman</a:t>
            </a:r>
            <a:r>
              <a:rPr lang="en-US" sz="1200" dirty="0">
                <a:effectLst/>
                <a:latin typeface="Times New Roman" panose="02020603050405020304" pitchFamily="18" charset="0"/>
                <a:ea typeface="Cambria" panose="02040503050406030204" pitchFamily="18" charset="0"/>
              </a:rPr>
              <a:t> CS, Emerson SR, Harms CA. Does moderate intensity exercise attenuate the postprandial lipemic and airway inflammatory response to a high-fat meal? Biomed Res Int. 2015;2015:647952.</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Fanelli MT, Kaplan ML. Effects of high fat and high carbohydrate diets on the body composition and oxygen consumption of </a:t>
            </a:r>
            <a:r>
              <a:rPr lang="en-US" sz="1200" dirty="0" err="1">
                <a:effectLst/>
                <a:latin typeface="Times New Roman" panose="02020603050405020304" pitchFamily="18" charset="0"/>
                <a:ea typeface="Cambria" panose="02040503050406030204" pitchFamily="18" charset="0"/>
              </a:rPr>
              <a:t>ob</a:t>
            </a:r>
            <a:r>
              <a:rPr lang="en-US" sz="1200" dirty="0">
                <a:effectLst/>
                <a:latin typeface="Times New Roman" panose="02020603050405020304" pitchFamily="18" charset="0"/>
                <a:ea typeface="Cambria" panose="02040503050406030204" pitchFamily="18" charset="0"/>
              </a:rPr>
              <a:t>/</a:t>
            </a:r>
            <a:r>
              <a:rPr lang="en-US" sz="1200" dirty="0" err="1">
                <a:effectLst/>
                <a:latin typeface="Times New Roman" panose="02020603050405020304" pitchFamily="18" charset="0"/>
                <a:ea typeface="Cambria" panose="02040503050406030204" pitchFamily="18" charset="0"/>
              </a:rPr>
              <a:t>ob</a:t>
            </a:r>
            <a:r>
              <a:rPr lang="en-US" sz="1200" dirty="0">
                <a:effectLst/>
                <a:latin typeface="Times New Roman" panose="02020603050405020304" pitchFamily="18" charset="0"/>
                <a:ea typeface="Cambria" panose="02040503050406030204" pitchFamily="18" charset="0"/>
              </a:rPr>
              <a:t> mice. J </a:t>
            </a:r>
            <a:r>
              <a:rPr lang="en-US" sz="1200" dirty="0" err="1">
                <a:effectLst/>
                <a:latin typeface="Times New Roman" panose="02020603050405020304" pitchFamily="18" charset="0"/>
                <a:ea typeface="Cambria" panose="02040503050406030204" pitchFamily="18" charset="0"/>
              </a:rPr>
              <a:t>Nutr</a:t>
            </a:r>
            <a:r>
              <a:rPr lang="en-US" sz="1200" dirty="0">
                <a:effectLst/>
                <a:latin typeface="Times New Roman" panose="02020603050405020304" pitchFamily="18" charset="0"/>
                <a:ea typeface="Cambria" panose="02040503050406030204" pitchFamily="18" charset="0"/>
              </a:rPr>
              <a:t>. 1978 Sep;108(9):1491-500.</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Chung BY, Park SY, Byun YS, Son JH, Choi YW, Cho YS, Kim HO, Park CW. Effect of Different Cooking Methods on Histamine Levels in Selected Foods. Ann Dermatol. 2017 Dec;29(6):706-714.</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26</a:t>
            </a:fld>
            <a:endParaRPr lang="en-US"/>
          </a:p>
        </p:txBody>
      </p:sp>
    </p:spTree>
    <p:extLst>
      <p:ext uri="{BB962C8B-B14F-4D97-AF65-F5344CB8AC3E}">
        <p14:creationId xmlns:p14="http://schemas.microsoft.com/office/powerpoint/2010/main" val="282075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28</a:t>
            </a:fld>
            <a:endParaRPr lang="en-US"/>
          </a:p>
        </p:txBody>
      </p:sp>
    </p:spTree>
    <p:extLst>
      <p:ext uri="{BB962C8B-B14F-4D97-AF65-F5344CB8AC3E}">
        <p14:creationId xmlns:p14="http://schemas.microsoft.com/office/powerpoint/2010/main" val="2486670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For those of you who are prone to reach for the saltshaker at every meal, be aware that a high salt intake reduces tissue oxygenation and increases inflammation thus compromising lung efficiency.,</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Yuan F, Guo ZZ, Ji WJ, Ma YQ, Zhang Z, Zhou X, Li YM. BOLD-MRI evaluation of subcutaneous and visceral adipose tissue oxygenation status: effect of dietary salt intake. Am J </a:t>
            </a:r>
            <a:r>
              <a:rPr lang="en-US" sz="1200" dirty="0" err="1">
                <a:effectLst/>
                <a:latin typeface="Times New Roman" panose="02020603050405020304" pitchFamily="18" charset="0"/>
                <a:ea typeface="Cambria" panose="02040503050406030204" pitchFamily="18" charset="0"/>
              </a:rPr>
              <a:t>Transl</a:t>
            </a:r>
            <a:r>
              <a:rPr lang="en-US" sz="1200" dirty="0">
                <a:effectLst/>
                <a:latin typeface="Times New Roman" panose="02020603050405020304" pitchFamily="18" charset="0"/>
                <a:ea typeface="Cambria" panose="02040503050406030204" pitchFamily="18" charset="0"/>
              </a:rPr>
              <a:t> Res. 2015 Mar 15;7(3):598-606.</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Zhang WC, Zheng XJ, Du LJ, Sun JY, Shen ZX, Shi C, Sun S, Zhang Z, Chen XQ, Qin M, Liu X, Tao J, Jia L, Fan HY, Zhou B, Yu Y, Ying H, Hui L, Liu X, Yi X, Liu X, Zhang L, Duan SZ1. High salt primes a specific activation state of macrophages, M(Na). Cell Res. 2015 Aug;25(8):893-910.</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29</a:t>
            </a:fld>
            <a:endParaRPr lang="en-US"/>
          </a:p>
        </p:txBody>
      </p:sp>
    </p:spTree>
    <p:extLst>
      <p:ext uri="{BB962C8B-B14F-4D97-AF65-F5344CB8AC3E}">
        <p14:creationId xmlns:p14="http://schemas.microsoft.com/office/powerpoint/2010/main" val="3283617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Fermented foods increase lung-compromising inflammation. You can look at our </a:t>
            </a:r>
            <a:r>
              <a:rPr lang="en-US" sz="1800" u="sng" dirty="0">
                <a:effectLst/>
                <a:latin typeface="Times New Roman" panose="02020603050405020304" pitchFamily="18" charset="0"/>
                <a:ea typeface="Cambria" panose="02040503050406030204" pitchFamily="18" charset="0"/>
              </a:rPr>
              <a:t>previous articles on fermented foods</a:t>
            </a:r>
            <a:r>
              <a:rPr lang="en-US" sz="1800" dirty="0">
                <a:effectLst/>
                <a:latin typeface="Times New Roman" panose="02020603050405020304" pitchFamily="18" charset="0"/>
                <a:ea typeface="Cambria" panose="02040503050406030204" pitchFamily="18" charset="0"/>
              </a:rPr>
              <a:t>. Some examples of harmful fermented foods are coffee, chocolate, soy sauce, vanilla, brown rice syrup, cheese, wine, and vinegar. </a:t>
            </a:r>
            <a:r>
              <a:rPr lang="en-US" sz="1200" dirty="0">
                <a:effectLst/>
                <a:latin typeface="Times New Roman" panose="02020603050405020304" pitchFamily="18" charset="0"/>
                <a:ea typeface="Cambria" panose="02040503050406030204" pitchFamily="18" charset="0"/>
              </a:rPr>
              <a:t>Yamauchi K, Ogasawara M. The Role of Histamine in the Pathophysiology of Asthma and the Clinical Efficacy of Antihistamines in Asthma Therapy. Int J Mol Sci. 2019 Apr 8;20(7).</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Battcock</a:t>
            </a:r>
            <a:r>
              <a:rPr lang="en-US" sz="1200" dirty="0">
                <a:effectLst/>
                <a:latin typeface="Times New Roman" panose="02020603050405020304" pitchFamily="18" charset="0"/>
                <a:ea typeface="Cambria" panose="02040503050406030204" pitchFamily="18" charset="0"/>
              </a:rPr>
              <a:t>, M, Azam-Ali, S. FERMENTED FRUTIS AND VEGETABLES A GLOBAL PERSPECTIVE FAO AGRICULTURAL SERVICES BULLETIN No. 134 http://www.fao.org/3/x0560e/x0560e12.htm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rPr>
              <a:t>Also, please see my handout on autoimmune disease for inflammation issues. http://northernlightshealtheducation.com/media_download/AUTO%20INFLAM%20Handout%20full%20c%20refs.pdf </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30</a:t>
            </a:fld>
            <a:endParaRPr lang="en-US"/>
          </a:p>
        </p:txBody>
      </p:sp>
    </p:spTree>
    <p:extLst>
      <p:ext uri="{BB962C8B-B14F-4D97-AF65-F5344CB8AC3E}">
        <p14:creationId xmlns:p14="http://schemas.microsoft.com/office/powerpoint/2010/main" val="2576757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Tobacco, in any form, is a top lung enemy.,,, Smoking marijuana also poses a serious lung health risk.</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Šaranović</a:t>
            </a:r>
            <a:r>
              <a:rPr lang="en-US" sz="1200" dirty="0">
                <a:effectLst/>
                <a:latin typeface="Times New Roman" panose="02020603050405020304" pitchFamily="18" charset="0"/>
                <a:ea typeface="Cambria" panose="02040503050406030204" pitchFamily="18" charset="0"/>
              </a:rPr>
              <a:t> SĐ, </a:t>
            </a:r>
            <a:r>
              <a:rPr lang="en-US" sz="1200" dirty="0" err="1">
                <a:effectLst/>
                <a:latin typeface="Times New Roman" panose="02020603050405020304" pitchFamily="18" charset="0"/>
                <a:ea typeface="Cambria" panose="02040503050406030204" pitchFamily="18" charset="0"/>
              </a:rPr>
              <a:t>Vićić</a:t>
            </a:r>
            <a:r>
              <a:rPr lang="en-US" sz="1200" dirty="0">
                <a:effectLst/>
                <a:latin typeface="Times New Roman" panose="02020603050405020304" pitchFamily="18" charset="0"/>
                <a:ea typeface="Cambria" panose="02040503050406030204" pitchFamily="18" charset="0"/>
              </a:rPr>
              <a:t> J, </a:t>
            </a:r>
            <a:r>
              <a:rPr lang="en-US" sz="1200" dirty="0" err="1">
                <a:effectLst/>
                <a:latin typeface="Times New Roman" panose="02020603050405020304" pitchFamily="18" charset="0"/>
                <a:ea typeface="Cambria" panose="02040503050406030204" pitchFamily="18" charset="0"/>
              </a:rPr>
              <a:t>Pešić</a:t>
            </a:r>
            <a:r>
              <a:rPr lang="en-US" sz="1200" dirty="0">
                <a:effectLst/>
                <a:latin typeface="Times New Roman" panose="02020603050405020304" pitchFamily="18" charset="0"/>
                <a:ea typeface="Cambria" panose="02040503050406030204" pitchFamily="18" charset="0"/>
              </a:rPr>
              <a:t> I, </a:t>
            </a:r>
            <a:r>
              <a:rPr lang="en-US" sz="1200" dirty="0" err="1">
                <a:effectLst/>
                <a:latin typeface="Times New Roman" panose="02020603050405020304" pitchFamily="18" charset="0"/>
                <a:ea typeface="Cambria" panose="02040503050406030204" pitchFamily="18" charset="0"/>
              </a:rPr>
              <a:t>Tomović</a:t>
            </a:r>
            <a:r>
              <a:rPr lang="en-US" sz="1200" dirty="0">
                <a:effectLst/>
                <a:latin typeface="Times New Roman" panose="02020603050405020304" pitchFamily="18" charset="0"/>
                <a:ea typeface="Cambria" panose="02040503050406030204" pitchFamily="18" charset="0"/>
              </a:rPr>
              <a:t> M, </a:t>
            </a:r>
            <a:r>
              <a:rPr lang="en-US" sz="1200" dirty="0" err="1">
                <a:effectLst/>
                <a:latin typeface="Times New Roman" panose="02020603050405020304" pitchFamily="18" charset="0"/>
                <a:ea typeface="Cambria" panose="02040503050406030204" pitchFamily="18" charset="0"/>
              </a:rPr>
              <a:t>Batinić</a:t>
            </a:r>
            <a:r>
              <a:rPr lang="en-US" sz="1200" dirty="0">
                <a:effectLst/>
                <a:latin typeface="Times New Roman" panose="02020603050405020304" pitchFamily="18" charset="0"/>
                <a:ea typeface="Cambria" panose="02040503050406030204" pitchFamily="18" charset="0"/>
              </a:rPr>
              <a:t> Đ, </a:t>
            </a:r>
            <a:r>
              <a:rPr lang="en-US" sz="1200" dirty="0" err="1">
                <a:effectLst/>
                <a:latin typeface="Times New Roman" panose="02020603050405020304" pitchFamily="18" charset="0"/>
                <a:ea typeface="Cambria" panose="02040503050406030204" pitchFamily="18" charset="0"/>
              </a:rPr>
              <a:t>Antić</a:t>
            </a:r>
            <a:r>
              <a:rPr lang="en-US" sz="1200" dirty="0">
                <a:effectLst/>
                <a:latin typeface="Times New Roman" panose="02020603050405020304" pitchFamily="18" charset="0"/>
                <a:ea typeface="Cambria" panose="02040503050406030204" pitchFamily="18" charset="0"/>
              </a:rPr>
              <a:t> M, Tadic M, </a:t>
            </a:r>
            <a:r>
              <a:rPr lang="en-US" sz="1200" dirty="0" err="1">
                <a:effectLst/>
                <a:latin typeface="Times New Roman" panose="02020603050405020304" pitchFamily="18" charset="0"/>
                <a:ea typeface="Cambria" panose="02040503050406030204" pitchFamily="18" charset="0"/>
              </a:rPr>
              <a:t>Mazić</a:t>
            </a:r>
            <a:r>
              <a:rPr lang="en-US" sz="1200" dirty="0">
                <a:effectLst/>
                <a:latin typeface="Times New Roman" panose="02020603050405020304" pitchFamily="18" charset="0"/>
                <a:ea typeface="Cambria" panose="02040503050406030204" pitchFamily="18" charset="0"/>
              </a:rPr>
              <a:t> S. The Influence of Tobacco Use on Pulmonary Function in Elite Athletes. Int J Environ Res Public Health. 2019 Sep 20;16(19). </a:t>
            </a:r>
            <a:r>
              <a:rPr lang="en-US" sz="1200" dirty="0" err="1">
                <a:effectLst/>
                <a:latin typeface="Times New Roman" panose="02020603050405020304" pitchFamily="18" charset="0"/>
                <a:ea typeface="Cambria" panose="02040503050406030204" pitchFamily="18" charset="0"/>
              </a:rPr>
              <a:t>pii</a:t>
            </a:r>
            <a:r>
              <a:rPr lang="en-US" sz="1200" dirty="0">
                <a:effectLst/>
                <a:latin typeface="Times New Roman" panose="02020603050405020304" pitchFamily="18" charset="0"/>
                <a:ea typeface="Cambria" panose="02040503050406030204" pitchFamily="18" charset="0"/>
              </a:rPr>
              <a:t>: E3515.</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Thirión</a:t>
            </a:r>
            <a:r>
              <a:rPr lang="en-US" sz="1200" dirty="0">
                <a:effectLst/>
                <a:latin typeface="Times New Roman" panose="02020603050405020304" pitchFamily="18" charset="0"/>
                <a:ea typeface="Cambria" panose="02040503050406030204" pitchFamily="18" charset="0"/>
              </a:rPr>
              <a:t>-Romero I, Pérez-Padilla R, </a:t>
            </a:r>
            <a:r>
              <a:rPr lang="en-US" sz="1200" dirty="0" err="1">
                <a:effectLst/>
                <a:latin typeface="Times New Roman" panose="02020603050405020304" pitchFamily="18" charset="0"/>
                <a:ea typeface="Cambria" panose="02040503050406030204" pitchFamily="18" charset="0"/>
              </a:rPr>
              <a:t>Zabert</a:t>
            </a:r>
            <a:r>
              <a:rPr lang="en-US" sz="1200" dirty="0">
                <a:effectLst/>
                <a:latin typeface="Times New Roman" panose="02020603050405020304" pitchFamily="18" charset="0"/>
                <a:ea typeface="Cambria" panose="02040503050406030204" pitchFamily="18" charset="0"/>
              </a:rPr>
              <a:t> G, Barrientos-Gutiérrez I. RESPIRATORY IMPACT OF ELECTRONIC CIGARETTES AND "LOW-RISK" TOBACCO. Rev Invest Clin. 2019;71(1):17-27.</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Arjomandi</a:t>
            </a:r>
            <a:r>
              <a:rPr lang="en-US" sz="1200" dirty="0">
                <a:effectLst/>
                <a:latin typeface="Times New Roman" panose="02020603050405020304" pitchFamily="18" charset="0"/>
                <a:ea typeface="Cambria" panose="02040503050406030204" pitchFamily="18" charset="0"/>
              </a:rPr>
              <a:t> M, Haight T, </a:t>
            </a:r>
            <a:r>
              <a:rPr lang="en-US" sz="1200" dirty="0" err="1">
                <a:effectLst/>
                <a:latin typeface="Times New Roman" panose="02020603050405020304" pitchFamily="18" charset="0"/>
                <a:ea typeface="Cambria" panose="02040503050406030204" pitchFamily="18" charset="0"/>
              </a:rPr>
              <a:t>Redberg</a:t>
            </a:r>
            <a:r>
              <a:rPr lang="en-US" sz="1200" dirty="0">
                <a:effectLst/>
                <a:latin typeface="Times New Roman" panose="02020603050405020304" pitchFamily="18" charset="0"/>
                <a:ea typeface="Cambria" panose="02040503050406030204" pitchFamily="18" charset="0"/>
              </a:rPr>
              <a:t> R, Gold WM. Pulmonary function abnormalities in never-smoking flight attendants exposed to secondhand tobacco smoke in the aircraft cabin. J </a:t>
            </a:r>
            <a:r>
              <a:rPr lang="en-US" sz="1200" dirty="0" err="1">
                <a:effectLst/>
                <a:latin typeface="Times New Roman" panose="02020603050405020304" pitchFamily="18" charset="0"/>
                <a:ea typeface="Cambria" panose="02040503050406030204" pitchFamily="18" charset="0"/>
              </a:rPr>
              <a:t>Occup</a:t>
            </a:r>
            <a:r>
              <a:rPr lang="en-US" sz="1200" dirty="0">
                <a:effectLst/>
                <a:latin typeface="Times New Roman" panose="02020603050405020304" pitchFamily="18" charset="0"/>
                <a:ea typeface="Cambria" panose="02040503050406030204" pitchFamily="18" charset="0"/>
              </a:rPr>
              <a:t> Environ Med. 2009 Jun;51(6):639-46.</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Ramakrishnan S, </a:t>
            </a:r>
            <a:r>
              <a:rPr lang="en-US" sz="1200" dirty="0" err="1">
                <a:effectLst/>
                <a:latin typeface="Times New Roman" panose="02020603050405020304" pitchFamily="18" charset="0"/>
                <a:ea typeface="Cambria" panose="02040503050406030204" pitchFamily="18" charset="0"/>
              </a:rPr>
              <a:t>Thangjam</a:t>
            </a:r>
            <a:r>
              <a:rPr lang="en-US" sz="1200" dirty="0">
                <a:effectLst/>
                <a:latin typeface="Times New Roman" panose="02020603050405020304" pitchFamily="18" charset="0"/>
                <a:ea typeface="Cambria" panose="02040503050406030204" pitchFamily="18" charset="0"/>
              </a:rPr>
              <a:t> R, Roy A, Singh S, Ramakrishnan L, Seth S, Narang R, Bhargava B. Acute effects of tobacco chewing on the systemic, pulmonary and coronary circulation. Am J Cardiovasc Drugs. 2011;11(2):109-14.</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Tan WC, Bourbeau J, Aaron SD, Hogg JC, </a:t>
            </a:r>
            <a:r>
              <a:rPr lang="en-US" sz="1200" dirty="0" err="1">
                <a:effectLst/>
                <a:latin typeface="Times New Roman" panose="02020603050405020304" pitchFamily="18" charset="0"/>
                <a:ea typeface="Cambria" panose="02040503050406030204" pitchFamily="18" charset="0"/>
              </a:rPr>
              <a:t>Maltais</a:t>
            </a:r>
            <a:r>
              <a:rPr lang="en-US" sz="1200" dirty="0">
                <a:effectLst/>
                <a:latin typeface="Times New Roman" panose="02020603050405020304" pitchFamily="18" charset="0"/>
                <a:ea typeface="Cambria" panose="02040503050406030204" pitchFamily="18" charset="0"/>
              </a:rPr>
              <a:t> F, Hernandez P, </a:t>
            </a:r>
            <a:r>
              <a:rPr lang="en-US" sz="1200" dirty="0" err="1">
                <a:effectLst/>
                <a:latin typeface="Times New Roman" panose="02020603050405020304" pitchFamily="18" charset="0"/>
                <a:ea typeface="Cambria" panose="02040503050406030204" pitchFamily="18" charset="0"/>
              </a:rPr>
              <a:t>Marciniuk</a:t>
            </a:r>
            <a:r>
              <a:rPr lang="en-US" sz="1200" dirty="0">
                <a:effectLst/>
                <a:latin typeface="Times New Roman" panose="02020603050405020304" pitchFamily="18" charset="0"/>
                <a:ea typeface="Cambria" panose="02040503050406030204" pitchFamily="18" charset="0"/>
              </a:rPr>
              <a:t> DD, Chapman KR, To T, FitzGerald JM1, Walker BL, Road J, Zheng L, Zhou G, </a:t>
            </a:r>
            <a:r>
              <a:rPr lang="en-US" sz="1200" dirty="0" err="1">
                <a:effectLst/>
                <a:latin typeface="Times New Roman" panose="02020603050405020304" pitchFamily="18" charset="0"/>
                <a:ea typeface="Cambria" panose="02040503050406030204" pitchFamily="18" charset="0"/>
              </a:rPr>
              <a:t>Yau</a:t>
            </a:r>
            <a:r>
              <a:rPr lang="en-US" sz="1200" dirty="0">
                <a:effectLst/>
                <a:latin typeface="Times New Roman" panose="02020603050405020304" pitchFamily="18" charset="0"/>
                <a:ea typeface="Cambria" panose="02040503050406030204" pitchFamily="18" charset="0"/>
              </a:rPr>
              <a:t> T, Benedetti A, O'Donnell D, Sin DD. The effects of marijuana smoking on lung function in older people. </a:t>
            </a:r>
            <a:r>
              <a:rPr lang="en-US" sz="1200" dirty="0" err="1">
                <a:effectLst/>
                <a:latin typeface="Times New Roman" panose="02020603050405020304" pitchFamily="18" charset="0"/>
                <a:ea typeface="Cambria" panose="02040503050406030204" pitchFamily="18" charset="0"/>
              </a:rPr>
              <a:t>Eur</a:t>
            </a:r>
            <a:r>
              <a:rPr lang="en-US" sz="1200" dirty="0">
                <a:effectLst/>
                <a:latin typeface="Times New Roman" panose="02020603050405020304" pitchFamily="18" charset="0"/>
                <a:ea typeface="Cambria" panose="02040503050406030204" pitchFamily="18" charset="0"/>
              </a:rPr>
              <a:t> Respir J. 2019 Dec 19;54(6). </a:t>
            </a:r>
            <a:r>
              <a:rPr lang="en-US" sz="1200" dirty="0" err="1">
                <a:effectLst/>
                <a:latin typeface="Times New Roman" panose="02020603050405020304" pitchFamily="18" charset="0"/>
                <a:ea typeface="Cambria" panose="02040503050406030204" pitchFamily="18" charset="0"/>
              </a:rPr>
              <a:t>pii</a:t>
            </a:r>
            <a:r>
              <a:rPr lang="en-US" sz="1200" dirty="0">
                <a:effectLst/>
                <a:latin typeface="Times New Roman" panose="02020603050405020304" pitchFamily="18" charset="0"/>
                <a:ea typeface="Cambria" panose="02040503050406030204" pitchFamily="18" charset="0"/>
              </a:rPr>
              <a:t>: 1900826.</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31</a:t>
            </a:fld>
            <a:endParaRPr lang="en-US"/>
          </a:p>
        </p:txBody>
      </p:sp>
    </p:spTree>
    <p:extLst>
      <p:ext uri="{BB962C8B-B14F-4D97-AF65-F5344CB8AC3E}">
        <p14:creationId xmlns:p14="http://schemas.microsoft.com/office/powerpoint/2010/main" val="3053195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People who are more active have better pulmonary function compared to sedentary people. Sitting around all the time compromises your lungs. On the other hand, getting active improves your lungs. </a:t>
            </a:r>
            <a:r>
              <a:rPr lang="en-US" sz="1200" dirty="0" err="1">
                <a:effectLst/>
                <a:latin typeface="Times New Roman" panose="02020603050405020304" pitchFamily="18" charset="0"/>
                <a:ea typeface="Cambria" panose="02040503050406030204" pitchFamily="18" charset="0"/>
              </a:rPr>
              <a:t>Vedala</a:t>
            </a:r>
            <a:r>
              <a:rPr lang="en-US" sz="1200" dirty="0">
                <a:effectLst/>
                <a:latin typeface="Times New Roman" panose="02020603050405020304" pitchFamily="18" charset="0"/>
                <a:ea typeface="Cambria" panose="02040503050406030204" pitchFamily="18" charset="0"/>
              </a:rPr>
              <a:t> SR, Mane AB, Paul CN. Pulmonary functions in yogic and sedentary population. Int J Yoga. 2014 Jul;7(2):155-9.</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Huang G, </a:t>
            </a:r>
            <a:r>
              <a:rPr lang="en-US" sz="1200" dirty="0" err="1">
                <a:effectLst/>
                <a:latin typeface="Times New Roman" panose="02020603050405020304" pitchFamily="18" charset="0"/>
                <a:ea typeface="Cambria" panose="02040503050406030204" pitchFamily="18" charset="0"/>
              </a:rPr>
              <a:t>Osness</a:t>
            </a:r>
            <a:r>
              <a:rPr lang="en-US" sz="1200" dirty="0">
                <a:effectLst/>
                <a:latin typeface="Times New Roman" panose="02020603050405020304" pitchFamily="18" charset="0"/>
                <a:ea typeface="Cambria" panose="02040503050406030204" pitchFamily="18" charset="0"/>
              </a:rPr>
              <a:t> WH. Changes in pulmonary function response to a 10-week controlled exercise program in sedentary elderly adults. Percept Mot Skills. 2005 Apr;100(2):394-402.</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32</a:t>
            </a:fld>
            <a:endParaRPr lang="en-US"/>
          </a:p>
        </p:txBody>
      </p:sp>
    </p:spTree>
    <p:extLst>
      <p:ext uri="{BB962C8B-B14F-4D97-AF65-F5344CB8AC3E}">
        <p14:creationId xmlns:p14="http://schemas.microsoft.com/office/powerpoint/2010/main" val="284444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a:t>
            </a:fld>
            <a:endParaRPr lang="en-US"/>
          </a:p>
        </p:txBody>
      </p:sp>
    </p:spTree>
    <p:extLst>
      <p:ext uri="{BB962C8B-B14F-4D97-AF65-F5344CB8AC3E}">
        <p14:creationId xmlns:p14="http://schemas.microsoft.com/office/powerpoint/2010/main" val="380180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An upright posture is also a benefit to improved lung function.</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Morais</a:t>
            </a:r>
            <a:r>
              <a:rPr lang="en-US" sz="1200" dirty="0">
                <a:effectLst/>
                <a:latin typeface="Times New Roman" panose="02020603050405020304" pitchFamily="18" charset="0"/>
                <a:ea typeface="Cambria" panose="02040503050406030204" pitchFamily="18" charset="0"/>
              </a:rPr>
              <a:t> N, Cruz J, Marques A. Posture and mobility of the upper body quadrant and pulmonary function in COPD: an exploratory study. </a:t>
            </a:r>
            <a:r>
              <a:rPr lang="en-US" sz="1200" dirty="0" err="1">
                <a:effectLst/>
                <a:latin typeface="Times New Roman" panose="02020603050405020304" pitchFamily="18" charset="0"/>
                <a:ea typeface="Cambria" panose="02040503050406030204" pitchFamily="18" charset="0"/>
              </a:rPr>
              <a:t>Braz</a:t>
            </a:r>
            <a:r>
              <a:rPr lang="en-US" sz="1200" dirty="0">
                <a:effectLst/>
                <a:latin typeface="Times New Roman" panose="02020603050405020304" pitchFamily="18" charset="0"/>
                <a:ea typeface="Cambria" panose="02040503050406030204" pitchFamily="18" charset="0"/>
              </a:rPr>
              <a:t> J Phys </a:t>
            </a:r>
            <a:r>
              <a:rPr lang="en-US" sz="1200" dirty="0" err="1">
                <a:effectLst/>
                <a:latin typeface="Times New Roman" panose="02020603050405020304" pitchFamily="18" charset="0"/>
                <a:ea typeface="Cambria" panose="02040503050406030204" pitchFamily="18" charset="0"/>
              </a:rPr>
              <a:t>Ther</a:t>
            </a:r>
            <a:r>
              <a:rPr lang="en-US" sz="1200" dirty="0">
                <a:effectLst/>
                <a:latin typeface="Times New Roman" panose="02020603050405020304" pitchFamily="18" charset="0"/>
                <a:ea typeface="Cambria" panose="02040503050406030204" pitchFamily="18" charset="0"/>
              </a:rPr>
              <a:t>. 2016 Jul-Aug;20(4):345-54.</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33</a:t>
            </a:fld>
            <a:endParaRPr lang="en-US"/>
          </a:p>
        </p:txBody>
      </p:sp>
    </p:spTree>
    <p:extLst>
      <p:ext uri="{BB962C8B-B14F-4D97-AF65-F5344CB8AC3E}">
        <p14:creationId xmlns:p14="http://schemas.microsoft.com/office/powerpoint/2010/main" val="3789739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Walking is the best exercise.  Frequent brisk walks throughout the day are more effective than one long walk.  Helpful breathing exercises can be performed while walking. One must train themselves to breathe deeply and correctly. Shallow breathing results in toxins not being removed from the body through the lungs. People are more likely to breathe correctly, using their diaphragm as opposed to breathing with their shoulders while walking. </a:t>
            </a:r>
            <a:r>
              <a:rPr lang="en-US" sz="1200" dirty="0" err="1">
                <a:effectLst/>
                <a:latin typeface="Times New Roman" panose="02020603050405020304" pitchFamily="18" charset="0"/>
                <a:ea typeface="Cambria" panose="02040503050406030204" pitchFamily="18" charset="0"/>
              </a:rPr>
              <a:t>Gloeckl</a:t>
            </a:r>
            <a:r>
              <a:rPr lang="en-US" sz="1200" dirty="0">
                <a:effectLst/>
                <a:latin typeface="Times New Roman" panose="02020603050405020304" pitchFamily="18" charset="0"/>
                <a:ea typeface="Cambria" panose="02040503050406030204" pitchFamily="18" charset="0"/>
              </a:rPr>
              <a:t> R, Halle M, Kenn K. Interval versus continuous training in lung transplant candidates: a randomized trial. J Heart Lung Transplant. 2012 Sep;31(9):934-41.</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Ratjen</a:t>
            </a:r>
            <a:r>
              <a:rPr lang="en-US" sz="1200" dirty="0">
                <a:effectLst/>
                <a:latin typeface="Times New Roman" panose="02020603050405020304" pitchFamily="18" charset="0"/>
                <a:ea typeface="Cambria" panose="02040503050406030204" pitchFamily="18" charset="0"/>
              </a:rPr>
              <a:t> F, Jensen R, </a:t>
            </a:r>
            <a:r>
              <a:rPr lang="en-US" sz="1200" dirty="0" err="1">
                <a:effectLst/>
                <a:latin typeface="Times New Roman" panose="02020603050405020304" pitchFamily="18" charset="0"/>
                <a:ea typeface="Cambria" panose="02040503050406030204" pitchFamily="18" charset="0"/>
              </a:rPr>
              <a:t>Klingel</a:t>
            </a:r>
            <a:r>
              <a:rPr lang="en-US" sz="1200" dirty="0">
                <a:effectLst/>
                <a:latin typeface="Times New Roman" panose="02020603050405020304" pitchFamily="18" charset="0"/>
                <a:ea typeface="Cambria" panose="02040503050406030204" pitchFamily="18" charset="0"/>
              </a:rPr>
              <a:t> M, McDonald R, Moore C, </a:t>
            </a:r>
            <a:r>
              <a:rPr lang="en-US" sz="1200" dirty="0" err="1">
                <a:effectLst/>
                <a:latin typeface="Times New Roman" panose="02020603050405020304" pitchFamily="18" charset="0"/>
                <a:ea typeface="Cambria" panose="02040503050406030204" pitchFamily="18" charset="0"/>
              </a:rPr>
              <a:t>Benseler</a:t>
            </a:r>
            <a:r>
              <a:rPr lang="en-US" sz="1200" dirty="0">
                <a:effectLst/>
                <a:latin typeface="Times New Roman" panose="02020603050405020304" pitchFamily="18" charset="0"/>
                <a:ea typeface="Cambria" panose="02040503050406030204" pitchFamily="18" charset="0"/>
              </a:rPr>
              <a:t> N, Wilson D, </a:t>
            </a:r>
            <a:r>
              <a:rPr lang="en-US" sz="1200" dirty="0" err="1">
                <a:effectLst/>
                <a:latin typeface="Times New Roman" panose="02020603050405020304" pitchFamily="18" charset="0"/>
                <a:ea typeface="Cambria" panose="02040503050406030204" pitchFamily="18" charset="0"/>
              </a:rPr>
              <a:t>Stanojevic</a:t>
            </a:r>
            <a:r>
              <a:rPr lang="en-US" sz="1200" dirty="0">
                <a:effectLst/>
                <a:latin typeface="Times New Roman" panose="02020603050405020304" pitchFamily="18" charset="0"/>
                <a:ea typeface="Cambria" panose="02040503050406030204" pitchFamily="18" charset="0"/>
              </a:rPr>
              <a:t> S. Effect of changes in tidal volume on multiple breath washout outcomes. </a:t>
            </a:r>
            <a:r>
              <a:rPr lang="en-US" sz="1200" dirty="0" err="1">
                <a:effectLst/>
                <a:latin typeface="Times New Roman" panose="02020603050405020304" pitchFamily="18" charset="0"/>
                <a:ea typeface="Cambria" panose="02040503050406030204" pitchFamily="18" charset="0"/>
              </a:rPr>
              <a:t>PLoS</a:t>
            </a:r>
            <a:r>
              <a:rPr lang="en-US" sz="1200" dirty="0">
                <a:effectLst/>
                <a:latin typeface="Times New Roman" panose="02020603050405020304" pitchFamily="18" charset="0"/>
                <a:ea typeface="Cambria" panose="02040503050406030204" pitchFamily="18" charset="0"/>
              </a:rPr>
              <a:t> One. 2019 Jul 3;14(7):e0219309.</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Buchholz I. Breathing, voice, and movement therapy: applications to breathing disorders. Biofeedback Self </a:t>
            </a:r>
            <a:r>
              <a:rPr lang="en-US" sz="1200" dirty="0" err="1">
                <a:effectLst/>
                <a:latin typeface="Times New Roman" panose="02020603050405020304" pitchFamily="18" charset="0"/>
                <a:ea typeface="Cambria" panose="02040503050406030204" pitchFamily="18" charset="0"/>
              </a:rPr>
              <a:t>Regul</a:t>
            </a:r>
            <a:r>
              <a:rPr lang="en-US" sz="1200" dirty="0">
                <a:effectLst/>
                <a:latin typeface="Times New Roman" panose="02020603050405020304" pitchFamily="18" charset="0"/>
                <a:ea typeface="Cambria" panose="02040503050406030204" pitchFamily="18" charset="0"/>
              </a:rPr>
              <a:t>. 1994 Jun;19(2):141-53.</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34</a:t>
            </a:fld>
            <a:endParaRPr lang="en-US"/>
          </a:p>
        </p:txBody>
      </p:sp>
    </p:spTree>
    <p:extLst>
      <p:ext uri="{BB962C8B-B14F-4D97-AF65-F5344CB8AC3E}">
        <p14:creationId xmlns:p14="http://schemas.microsoft.com/office/powerpoint/2010/main" val="299717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I counsel people to count their steps (paces) and breathe in time with their steps.  The process goes like this: walk while counting your steps as you inhale (breathe in).  For example, maybe your first breath takes four steps (strides, paces) to complete.  The exercise would go like this:  inhale over those four steps, hold the breath for two steps and then exhale (breathe out) slowly for the next four steps.  Repeat this process a few times and then try to increase the inhalation to cover five steps, and the exhalation to cover five steps.  Repeat this a few times and then try to increase the number of steps over which a breath is taken in and then blown out. This is what singers do to expand lung function so they can hold out the long notes.  This is what mountaineers, training to climb Mount Everest have done to improve lung capacity, in order to reduce the need to carry oxygen to high elevations.  This exercise can be done every time a person walks.  </a:t>
            </a:r>
            <a:r>
              <a:rPr lang="en-US" sz="1000" dirty="0">
                <a:effectLst/>
                <a:latin typeface="Times New Roman" panose="02020603050405020304" pitchFamily="18" charset="0"/>
                <a:ea typeface="Cambria" panose="02040503050406030204" pitchFamily="18" charset="0"/>
              </a:rPr>
              <a:t>Lu Y, Li P, Li N, Wang Z, Li J, Liu X, Wu W. Effects of Home-Based Breathing Exercises in Subjects With COPD. Respir Care. 2019 Nov 12. </a:t>
            </a:r>
            <a:r>
              <a:rPr lang="en-US" sz="1000" dirty="0" err="1">
                <a:effectLst/>
                <a:latin typeface="Times New Roman" panose="02020603050405020304" pitchFamily="18" charset="0"/>
                <a:ea typeface="Cambria" panose="02040503050406030204" pitchFamily="18" charset="0"/>
              </a:rPr>
              <a:t>pii</a:t>
            </a:r>
            <a:r>
              <a:rPr lang="en-US" sz="1000" dirty="0">
                <a:effectLst/>
                <a:latin typeface="Times New Roman" panose="02020603050405020304" pitchFamily="18" charset="0"/>
                <a:ea typeface="Cambria" panose="02040503050406030204" pitchFamily="18" charset="0"/>
              </a:rPr>
              <a:t>: respcare.07121.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35</a:t>
            </a:fld>
            <a:endParaRPr lang="en-US"/>
          </a:p>
        </p:txBody>
      </p:sp>
    </p:spTree>
    <p:extLst>
      <p:ext uri="{BB962C8B-B14F-4D97-AF65-F5344CB8AC3E}">
        <p14:creationId xmlns:p14="http://schemas.microsoft.com/office/powerpoint/2010/main" val="127410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The more beneficial times to walk are: in the morning, first thing upon rising,, and after each meal. Better yet, for fastest results, walk every 1 to 2 hours during the waking hours. </a:t>
            </a:r>
            <a:r>
              <a:rPr lang="en-US" sz="1200" dirty="0">
                <a:effectLst/>
                <a:latin typeface="Times New Roman" panose="02020603050405020304" pitchFamily="18" charset="0"/>
                <a:ea typeface="Cambria" panose="02040503050406030204" pitchFamily="18" charset="0"/>
              </a:rPr>
              <a:t>Wirz-Justice A, Graw P, </a:t>
            </a:r>
            <a:r>
              <a:rPr lang="en-US" sz="1200" dirty="0" err="1">
                <a:effectLst/>
                <a:latin typeface="Times New Roman" panose="02020603050405020304" pitchFamily="18" charset="0"/>
                <a:ea typeface="Cambria" panose="02040503050406030204" pitchFamily="18" charset="0"/>
              </a:rPr>
              <a:t>Kräuchi</a:t>
            </a:r>
            <a:r>
              <a:rPr lang="en-US" sz="1200" dirty="0">
                <a:effectLst/>
                <a:latin typeface="Times New Roman" panose="02020603050405020304" pitchFamily="18" charset="0"/>
                <a:ea typeface="Cambria" panose="02040503050406030204" pitchFamily="18" charset="0"/>
              </a:rPr>
              <a:t> K, </a:t>
            </a:r>
            <a:r>
              <a:rPr lang="en-US" sz="1200" dirty="0" err="1">
                <a:effectLst/>
                <a:latin typeface="Times New Roman" panose="02020603050405020304" pitchFamily="18" charset="0"/>
                <a:ea typeface="Cambria" panose="02040503050406030204" pitchFamily="18" charset="0"/>
              </a:rPr>
              <a:t>Sarrafzadeh</a:t>
            </a:r>
            <a:r>
              <a:rPr lang="en-US" sz="1200" dirty="0">
                <a:effectLst/>
                <a:latin typeface="Times New Roman" panose="02020603050405020304" pitchFamily="18" charset="0"/>
                <a:ea typeface="Cambria" panose="02040503050406030204" pitchFamily="18" charset="0"/>
              </a:rPr>
              <a:t> A, English J, Arendt J, Sand L. 'Natural' light treatment of seasonal affective disorder. J Affect </a:t>
            </a:r>
            <a:r>
              <a:rPr lang="en-US" sz="1200" dirty="0" err="1">
                <a:effectLst/>
                <a:latin typeface="Times New Roman" panose="02020603050405020304" pitchFamily="18" charset="0"/>
                <a:ea typeface="Cambria" panose="02040503050406030204" pitchFamily="18" charset="0"/>
              </a:rPr>
              <a:t>Disord</a:t>
            </a:r>
            <a:r>
              <a:rPr lang="en-US" sz="1200" dirty="0">
                <a:effectLst/>
                <a:latin typeface="Times New Roman" panose="02020603050405020304" pitchFamily="18" charset="0"/>
                <a:ea typeface="Cambria" panose="02040503050406030204" pitchFamily="18" charset="0"/>
              </a:rPr>
              <a:t>. 1996 Apr 12;37(2-3):109-20.</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Bachman JL, Deitrick RW, Hillman AR. Exercising in the Fasted State Reduced 24-Hour Energy Intake in Active Male Adults. J </a:t>
            </a:r>
            <a:r>
              <a:rPr lang="en-US" sz="1200" dirty="0" err="1">
                <a:effectLst/>
                <a:latin typeface="Times New Roman" panose="02020603050405020304" pitchFamily="18" charset="0"/>
                <a:ea typeface="Cambria" panose="02040503050406030204" pitchFamily="18" charset="0"/>
              </a:rPr>
              <a:t>Nutr</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Metab</a:t>
            </a:r>
            <a:r>
              <a:rPr lang="en-US" sz="1200" dirty="0">
                <a:effectLst/>
                <a:latin typeface="Times New Roman" panose="02020603050405020304" pitchFamily="18" charset="0"/>
                <a:ea typeface="Cambria" panose="02040503050406030204" pitchFamily="18" charset="0"/>
              </a:rPr>
              <a:t>. 2016;2016:1984198. </a:t>
            </a:r>
            <a:r>
              <a:rPr lang="en-US" sz="1200" dirty="0" err="1">
                <a:effectLst/>
                <a:latin typeface="Times New Roman" panose="02020603050405020304" pitchFamily="18" charset="0"/>
                <a:ea typeface="Cambria" panose="02040503050406030204" pitchFamily="18" charset="0"/>
              </a:rPr>
              <a:t>Epub</a:t>
            </a:r>
            <a:r>
              <a:rPr lang="en-US" sz="1200" dirty="0">
                <a:effectLst/>
                <a:latin typeface="Times New Roman" panose="02020603050405020304" pitchFamily="18" charset="0"/>
                <a:ea typeface="Cambria" panose="02040503050406030204" pitchFamily="18" charset="0"/>
              </a:rPr>
              <a:t> 2016 Sep 21.</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DiPietro L, </a:t>
            </a:r>
            <a:r>
              <a:rPr lang="en-US" sz="1200" dirty="0" err="1">
                <a:effectLst/>
                <a:latin typeface="Times New Roman" panose="02020603050405020304" pitchFamily="18" charset="0"/>
                <a:ea typeface="Cambria" panose="02040503050406030204" pitchFamily="18" charset="0"/>
              </a:rPr>
              <a:t>Gribok</a:t>
            </a:r>
            <a:r>
              <a:rPr lang="en-US" sz="1200" dirty="0">
                <a:effectLst/>
                <a:latin typeface="Times New Roman" panose="02020603050405020304" pitchFamily="18" charset="0"/>
                <a:ea typeface="Cambria" panose="02040503050406030204" pitchFamily="18" charset="0"/>
              </a:rPr>
              <a:t> A, Stevens MS, Hamm LF, </a:t>
            </a:r>
            <a:r>
              <a:rPr lang="en-US" sz="1200" dirty="0" err="1">
                <a:effectLst/>
                <a:latin typeface="Times New Roman" panose="02020603050405020304" pitchFamily="18" charset="0"/>
                <a:ea typeface="Cambria" panose="02040503050406030204" pitchFamily="18" charset="0"/>
              </a:rPr>
              <a:t>Rumpler</a:t>
            </a:r>
            <a:r>
              <a:rPr lang="en-US" sz="1200" dirty="0">
                <a:effectLst/>
                <a:latin typeface="Times New Roman" panose="02020603050405020304" pitchFamily="18" charset="0"/>
                <a:ea typeface="Cambria" panose="02040503050406030204" pitchFamily="18" charset="0"/>
              </a:rPr>
              <a:t> W. Three 15-min bouts of moderate </a:t>
            </a:r>
            <a:r>
              <a:rPr lang="en-US" sz="1200" dirty="0" err="1">
                <a:effectLst/>
                <a:latin typeface="Times New Roman" panose="02020603050405020304" pitchFamily="18" charset="0"/>
                <a:ea typeface="Cambria" panose="02040503050406030204" pitchFamily="18" charset="0"/>
              </a:rPr>
              <a:t>postmeal</a:t>
            </a:r>
            <a:r>
              <a:rPr lang="en-US" sz="1200" dirty="0">
                <a:effectLst/>
                <a:latin typeface="Times New Roman" panose="02020603050405020304" pitchFamily="18" charset="0"/>
                <a:ea typeface="Cambria" panose="02040503050406030204" pitchFamily="18" charset="0"/>
              </a:rPr>
              <a:t> walking significantly improves 24-h glycemic control in older people at risk for impaired glucose tolerance. Diabetes Care. 2013 Oct;36(10):3262-8.</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36</a:t>
            </a:fld>
            <a:endParaRPr lang="en-US"/>
          </a:p>
        </p:txBody>
      </p:sp>
    </p:spTree>
    <p:extLst>
      <p:ext uri="{BB962C8B-B14F-4D97-AF65-F5344CB8AC3E}">
        <p14:creationId xmlns:p14="http://schemas.microsoft.com/office/powerpoint/2010/main" val="355731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Walking in nature improves lung function compared to walking in city streets. </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Olafsdottir</a:t>
            </a:r>
            <a:r>
              <a:rPr lang="en-US" sz="1200" dirty="0">
                <a:effectLst/>
                <a:latin typeface="Times New Roman" panose="02020603050405020304" pitchFamily="18" charset="0"/>
                <a:ea typeface="Cambria" panose="02040503050406030204" pitchFamily="18" charset="0"/>
              </a:rPr>
              <a:t> G, </a:t>
            </a:r>
            <a:r>
              <a:rPr lang="en-US" sz="1200" dirty="0" err="1">
                <a:effectLst/>
                <a:latin typeface="Times New Roman" panose="02020603050405020304" pitchFamily="18" charset="0"/>
                <a:ea typeface="Cambria" panose="02040503050406030204" pitchFamily="18" charset="0"/>
              </a:rPr>
              <a:t>Cloke</a:t>
            </a:r>
            <a:r>
              <a:rPr lang="en-US" sz="1200" dirty="0">
                <a:effectLst/>
                <a:latin typeface="Times New Roman" panose="02020603050405020304" pitchFamily="18" charset="0"/>
                <a:ea typeface="Cambria" panose="02040503050406030204" pitchFamily="18" charset="0"/>
              </a:rPr>
              <a:t> P, Schultz A, et al. Health benefits of walking in nature: A randomized controlled study under conditions of real-life stress. Environ </a:t>
            </a:r>
            <a:r>
              <a:rPr lang="en-US" sz="1200" dirty="0" err="1">
                <a:effectLst/>
                <a:latin typeface="Times New Roman" panose="02020603050405020304" pitchFamily="18" charset="0"/>
                <a:ea typeface="Cambria" panose="02040503050406030204" pitchFamily="18" charset="0"/>
              </a:rPr>
              <a:t>Behav</a:t>
            </a:r>
            <a:r>
              <a:rPr lang="en-US" sz="1200" dirty="0">
                <a:effectLst/>
                <a:latin typeface="Times New Roman" panose="02020603050405020304" pitchFamily="18" charset="0"/>
                <a:ea typeface="Cambria" panose="02040503050406030204" pitchFamily="18" charset="0"/>
              </a:rPr>
              <a:t>, 2018:1-27.</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Sinharay</a:t>
            </a:r>
            <a:r>
              <a:rPr lang="en-US" sz="1200" dirty="0">
                <a:effectLst/>
                <a:latin typeface="Times New Roman" panose="02020603050405020304" pitchFamily="18" charset="0"/>
                <a:ea typeface="Cambria" panose="02040503050406030204" pitchFamily="18" charset="0"/>
              </a:rPr>
              <a:t> R, Gong J, Barratt B, </a:t>
            </a:r>
            <a:r>
              <a:rPr lang="en-US" sz="1200" dirty="0" err="1">
                <a:effectLst/>
                <a:latin typeface="Times New Roman" panose="02020603050405020304" pitchFamily="18" charset="0"/>
                <a:ea typeface="Cambria" panose="02040503050406030204" pitchFamily="18" charset="0"/>
              </a:rPr>
              <a:t>Ohman</a:t>
            </a:r>
            <a:r>
              <a:rPr lang="en-US" sz="1200" dirty="0">
                <a:effectLst/>
                <a:latin typeface="Times New Roman" panose="02020603050405020304" pitchFamily="18" charset="0"/>
                <a:ea typeface="Cambria" panose="02040503050406030204" pitchFamily="18" charset="0"/>
              </a:rPr>
              <a:t>-Strickland P, Ernst S, Kelly FJ, Zhang JJ, Collins P, Cullinan P, Chung KF. Respiratory and cardiovascular responses to walking down a traffic-polluted road compared with walking in a traffic-free area in participants aged 60 years and older with chronic lung or heart disease and age-matched healthy controls: a </a:t>
            </a:r>
            <a:r>
              <a:rPr lang="en-US" sz="1200" dirty="0" err="1">
                <a:effectLst/>
                <a:latin typeface="Times New Roman" panose="02020603050405020304" pitchFamily="18" charset="0"/>
                <a:ea typeface="Cambria" panose="02040503050406030204" pitchFamily="18" charset="0"/>
              </a:rPr>
              <a:t>randomised</a:t>
            </a:r>
            <a:r>
              <a:rPr lang="en-US" sz="1200" dirty="0">
                <a:effectLst/>
                <a:latin typeface="Times New Roman" panose="02020603050405020304" pitchFamily="18" charset="0"/>
                <a:ea typeface="Cambria" panose="02040503050406030204" pitchFamily="18" charset="0"/>
              </a:rPr>
              <a:t>, crossover study. Lancet. 2018 Jan 27;391(10118):339-349.</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37</a:t>
            </a:fld>
            <a:endParaRPr lang="en-US"/>
          </a:p>
        </p:txBody>
      </p:sp>
    </p:spTree>
    <p:extLst>
      <p:ext uri="{BB962C8B-B14F-4D97-AF65-F5344CB8AC3E}">
        <p14:creationId xmlns:p14="http://schemas.microsoft.com/office/powerpoint/2010/main" val="3587735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 </a:t>
            </a:r>
          </a:p>
          <a:p>
            <a:pPr marL="0" marR="0">
              <a:lnSpc>
                <a:spcPct val="115000"/>
              </a:lnSpc>
              <a:spcBef>
                <a:spcPts val="0"/>
              </a:spcBef>
              <a:spcAft>
                <a:spcPts val="0"/>
              </a:spcAft>
            </a:pPr>
            <a:r>
              <a:rPr lang="en-US" sz="1200" dirty="0">
                <a:effectLst/>
                <a:latin typeface="Times New Roman" panose="02020603050405020304" pitchFamily="18" charset="0"/>
                <a:ea typeface="Cambria" panose="02040503050406030204" pitchFamily="18" charset="0"/>
              </a:rPr>
              <a:t>Clothing is important. Clothing should not have any tight bands, especially around the chest or abdomen (bra’s, belts and waistbands). Clothing should be warm, especially of the arms and legs. If one is to exercise in cold weather, proper clothing is essential. Sufficiently protecting the arms and legs from cold helps prevent inflammation and congestion of lungs and brain thus helping prevent lung influenza.,,   Cold blood returning from cold arms that are not as well clothed as is the chest (trunk) inflames the lungs. Correct breathing is breathing from the diaphragm, not the shoulders. </a:t>
            </a:r>
          </a:p>
          <a:p>
            <a:pPr marL="0" marR="0">
              <a:spcBef>
                <a:spcPts val="0"/>
              </a:spcBef>
              <a:spcAft>
                <a:spcPts val="0"/>
              </a:spcAft>
            </a:pPr>
            <a:r>
              <a:rPr lang="en-US" sz="1000" dirty="0" err="1">
                <a:effectLst/>
                <a:latin typeface="Times New Roman" panose="02020603050405020304" pitchFamily="18" charset="0"/>
                <a:ea typeface="Cambria" panose="02040503050406030204" pitchFamily="18" charset="0"/>
              </a:rPr>
              <a:t>MacHose</a:t>
            </a:r>
            <a:r>
              <a:rPr lang="en-US" sz="1000" dirty="0">
                <a:effectLst/>
                <a:latin typeface="Times New Roman" panose="02020603050405020304" pitchFamily="18" charset="0"/>
                <a:ea typeface="Cambria" panose="02040503050406030204" pitchFamily="18" charset="0"/>
              </a:rPr>
              <a:t> M, </a:t>
            </a:r>
            <a:r>
              <a:rPr lang="en-US" sz="1000" dirty="0" err="1">
                <a:effectLst/>
                <a:latin typeface="Times New Roman" panose="02020603050405020304" pitchFamily="18" charset="0"/>
                <a:ea typeface="Cambria" panose="02040503050406030204" pitchFamily="18" charset="0"/>
              </a:rPr>
              <a:t>Peper</a:t>
            </a:r>
            <a:r>
              <a:rPr lang="en-US" sz="1000" dirty="0">
                <a:effectLst/>
                <a:latin typeface="Times New Roman" panose="02020603050405020304" pitchFamily="18" charset="0"/>
                <a:ea typeface="Cambria" panose="02040503050406030204" pitchFamily="18" charset="0"/>
              </a:rPr>
              <a:t> E. The effect of clothing on inhalation volume. Biofeedback Self </a:t>
            </a:r>
            <a:r>
              <a:rPr lang="en-US" sz="1000" dirty="0" err="1">
                <a:effectLst/>
                <a:latin typeface="Times New Roman" panose="02020603050405020304" pitchFamily="18" charset="0"/>
                <a:ea typeface="Cambria" panose="02040503050406030204" pitchFamily="18" charset="0"/>
              </a:rPr>
              <a:t>Regul</a:t>
            </a:r>
            <a:r>
              <a:rPr lang="en-US" sz="1000" dirty="0">
                <a:effectLst/>
                <a:latin typeface="Times New Roman" panose="02020603050405020304" pitchFamily="18" charset="0"/>
                <a:ea typeface="Cambria" panose="02040503050406030204" pitchFamily="18" charset="0"/>
              </a:rPr>
              <a:t>. 1991 Sep;16(3):261-5.</a:t>
            </a:r>
          </a:p>
          <a:p>
            <a:pPr marL="0" marR="0">
              <a:lnSpc>
                <a:spcPct val="110000"/>
              </a:lnSpc>
              <a:spcBef>
                <a:spcPts val="0"/>
              </a:spcBef>
              <a:spcAft>
                <a:spcPts val="0"/>
              </a:spcAft>
            </a:pPr>
            <a:r>
              <a:rPr lang="en-US" sz="1000" dirty="0">
                <a:effectLst/>
                <a:latin typeface="Times New Roman" panose="02020603050405020304" pitchFamily="18" charset="0"/>
                <a:ea typeface="Cambria" panose="02040503050406030204" pitchFamily="18" charset="0"/>
              </a:rPr>
              <a:t>White EG. Selected Messages, Book Two. Review and Herald Publishing Association, 1958, p. 471.</a:t>
            </a:r>
          </a:p>
          <a:p>
            <a:pPr marL="0" marR="0">
              <a:lnSpc>
                <a:spcPct val="110000"/>
              </a:lnSpc>
              <a:spcBef>
                <a:spcPts val="0"/>
              </a:spcBef>
              <a:spcAft>
                <a:spcPts val="0"/>
              </a:spcAft>
            </a:pPr>
            <a:r>
              <a:rPr lang="en-US" sz="1000" dirty="0">
                <a:effectLst/>
                <a:latin typeface="Times New Roman" panose="02020603050405020304" pitchFamily="18" charset="0"/>
                <a:ea typeface="Cambria" panose="02040503050406030204" pitchFamily="18" charset="0"/>
              </a:rPr>
              <a:t>Kim YH, </a:t>
            </a:r>
            <a:r>
              <a:rPr lang="en-US" sz="1000" dirty="0" err="1">
                <a:effectLst/>
                <a:latin typeface="Times New Roman" panose="02020603050405020304" pitchFamily="18" charset="0"/>
                <a:ea typeface="Cambria" panose="02040503050406030204" pitchFamily="18" charset="0"/>
              </a:rPr>
              <a:t>Baek</a:t>
            </a:r>
            <a:r>
              <a:rPr lang="en-US" sz="1000" dirty="0">
                <a:effectLst/>
                <a:latin typeface="Times New Roman" panose="02020603050405020304" pitchFamily="18" charset="0"/>
                <a:ea typeface="Cambria" panose="02040503050406030204" pitchFamily="18" charset="0"/>
              </a:rPr>
              <a:t> SS, et al. The effect of cold air application on intra-articular and skin temperatures in the knee. Yonsei Med J. 2002 Oct;43(5):621-6.</a:t>
            </a:r>
          </a:p>
          <a:p>
            <a:pPr marL="0" marR="0">
              <a:lnSpc>
                <a:spcPct val="110000"/>
              </a:lnSpc>
              <a:spcBef>
                <a:spcPts val="0"/>
              </a:spcBef>
              <a:spcAft>
                <a:spcPts val="0"/>
              </a:spcAft>
            </a:pPr>
            <a:r>
              <a:rPr lang="en-US" sz="1000" dirty="0" err="1">
                <a:effectLst/>
                <a:latin typeface="Times New Roman" panose="02020603050405020304" pitchFamily="18" charset="0"/>
                <a:ea typeface="Cambria" panose="02040503050406030204" pitchFamily="18" charset="0"/>
              </a:rPr>
              <a:t>Daanen</a:t>
            </a:r>
            <a:r>
              <a:rPr lang="en-US" sz="1000" dirty="0">
                <a:effectLst/>
                <a:latin typeface="Times New Roman" panose="02020603050405020304" pitchFamily="18" charset="0"/>
                <a:ea typeface="Cambria" panose="02040503050406030204" pitchFamily="18" charset="0"/>
              </a:rPr>
              <a:t> HA,  Ducharme MB. Physiological responses of the human extremities to cold water </a:t>
            </a:r>
            <a:r>
              <a:rPr lang="en-US" sz="1000" dirty="0" err="1">
                <a:effectLst/>
                <a:latin typeface="Times New Roman" panose="02020603050405020304" pitchFamily="18" charset="0"/>
                <a:ea typeface="Cambria" panose="02040503050406030204" pitchFamily="18" charset="0"/>
              </a:rPr>
              <a:t>immersion.Arctic</a:t>
            </a:r>
            <a:r>
              <a:rPr lang="en-US" sz="1000" dirty="0">
                <a:effectLst/>
                <a:latin typeface="Times New Roman" panose="02020603050405020304" pitchFamily="18" charset="0"/>
                <a:ea typeface="Cambria" panose="02040503050406030204" pitchFamily="18" charset="0"/>
              </a:rPr>
              <a:t> Med Res. 1991; 50 Suppl 6:115-21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39</a:t>
            </a:fld>
            <a:endParaRPr lang="en-US"/>
          </a:p>
        </p:txBody>
      </p:sp>
    </p:spTree>
    <p:extLst>
      <p:ext uri="{BB962C8B-B14F-4D97-AF65-F5344CB8AC3E}">
        <p14:creationId xmlns:p14="http://schemas.microsoft.com/office/powerpoint/2010/main" val="1013795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Being overweight has a down side.  Obesity (35+ </a:t>
            </a:r>
            <a:r>
              <a:rPr lang="en-US" sz="1800" dirty="0" err="1">
                <a:effectLst/>
                <a:latin typeface="Times New Roman" panose="02020603050405020304" pitchFamily="18" charset="0"/>
                <a:ea typeface="Cambria" panose="02040503050406030204" pitchFamily="18" charset="0"/>
              </a:rPr>
              <a:t>lbs</a:t>
            </a:r>
            <a:r>
              <a:rPr lang="en-US" sz="1800" dirty="0">
                <a:effectLst/>
                <a:latin typeface="Times New Roman" panose="02020603050405020304" pitchFamily="18" charset="0"/>
                <a:ea typeface="Cambria" panose="02040503050406030204" pitchFamily="18" charset="0"/>
              </a:rPr>
              <a:t>/16+kg over your ideal body weight) decreases tissue oxygenation, putting extra burden on the lungs. Obesity is also a risk factor for obstructive apnea, a breathing disorder during sleep.  </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Kashevarov</a:t>
            </a:r>
            <a:r>
              <a:rPr lang="en-US" sz="1200" dirty="0">
                <a:effectLst/>
                <a:latin typeface="Times New Roman" panose="02020603050405020304" pitchFamily="18" charset="0"/>
                <a:ea typeface="Cambria" panose="02040503050406030204" pitchFamily="18" charset="0"/>
              </a:rPr>
              <a:t> SB, </a:t>
            </a:r>
            <a:r>
              <a:rPr lang="en-US" sz="1200" dirty="0" err="1">
                <a:effectLst/>
                <a:latin typeface="Times New Roman" panose="02020603050405020304" pitchFamily="18" charset="0"/>
                <a:ea typeface="Cambria" panose="02040503050406030204" pitchFamily="18" charset="0"/>
              </a:rPr>
              <a:t>Kuzin</a:t>
            </a:r>
            <a:r>
              <a:rPr lang="en-US" sz="1200" dirty="0">
                <a:effectLst/>
                <a:latin typeface="Times New Roman" panose="02020603050405020304" pitchFamily="18" charset="0"/>
                <a:ea typeface="Cambria" panose="02040503050406030204" pitchFamily="18" charset="0"/>
              </a:rPr>
              <a:t> NM, </a:t>
            </a:r>
            <a:r>
              <a:rPr lang="en-US" sz="1200" dirty="0" err="1">
                <a:effectLst/>
                <a:latin typeface="Times New Roman" panose="02020603050405020304" pitchFamily="18" charset="0"/>
                <a:ea typeface="Cambria" panose="02040503050406030204" pitchFamily="18" charset="0"/>
              </a:rPr>
              <a:t>Zavodnov</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VIa</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Loshchenov</a:t>
            </a:r>
            <a:r>
              <a:rPr lang="en-US" sz="1200" dirty="0">
                <a:effectLst/>
                <a:latin typeface="Times New Roman" panose="02020603050405020304" pitchFamily="18" charset="0"/>
                <a:ea typeface="Cambria" panose="02040503050406030204" pitchFamily="18" charset="0"/>
              </a:rPr>
              <a:t> VB, </a:t>
            </a:r>
            <a:r>
              <a:rPr lang="en-US" sz="1200" dirty="0" err="1">
                <a:effectLst/>
                <a:latin typeface="Times New Roman" panose="02020603050405020304" pitchFamily="18" charset="0"/>
                <a:ea typeface="Cambria" panose="02040503050406030204" pitchFamily="18" charset="0"/>
              </a:rPr>
              <a:t>Korablin</a:t>
            </a:r>
            <a:r>
              <a:rPr lang="en-US" sz="1200" dirty="0">
                <a:effectLst/>
                <a:latin typeface="Times New Roman" panose="02020603050405020304" pitchFamily="18" charset="0"/>
                <a:ea typeface="Cambria" panose="02040503050406030204" pitchFamily="18" charset="0"/>
              </a:rPr>
              <a:t> SN, Markov VK. Changes in the degree of oxygenation of gastric mucosa before and after the operation of creating a small stomach in patients with the extreme degree of alimentary-constitutional obesity. </a:t>
            </a:r>
            <a:r>
              <a:rPr lang="en-US" sz="1200" dirty="0" err="1">
                <a:effectLst/>
                <a:latin typeface="Times New Roman" panose="02020603050405020304" pitchFamily="18" charset="0"/>
                <a:ea typeface="Cambria" panose="02040503050406030204" pitchFamily="18" charset="0"/>
              </a:rPr>
              <a:t>Khirurgiia</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Mosk</a:t>
            </a:r>
            <a:r>
              <a:rPr lang="en-US" sz="1200" dirty="0">
                <a:effectLst/>
                <a:latin typeface="Times New Roman" panose="02020603050405020304" pitchFamily="18" charset="0"/>
                <a:ea typeface="Cambria" panose="02040503050406030204" pitchFamily="18" charset="0"/>
              </a:rPr>
              <a:t>). 1991 Oct;(10):70-4.</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Roche J, </a:t>
            </a:r>
            <a:r>
              <a:rPr lang="en-US" sz="1200" dirty="0" err="1">
                <a:effectLst/>
                <a:latin typeface="Times New Roman" panose="02020603050405020304" pitchFamily="18" charset="0"/>
                <a:ea typeface="Cambria" panose="02040503050406030204" pitchFamily="18" charset="0"/>
              </a:rPr>
              <a:t>Isacco</a:t>
            </a:r>
            <a:r>
              <a:rPr lang="en-US" sz="1200" dirty="0">
                <a:effectLst/>
                <a:latin typeface="Times New Roman" panose="02020603050405020304" pitchFamily="18" charset="0"/>
                <a:ea typeface="Cambria" panose="02040503050406030204" pitchFamily="18" charset="0"/>
              </a:rPr>
              <a:t> L, Masurier J, Pereira B, </a:t>
            </a:r>
            <a:r>
              <a:rPr lang="en-US" sz="1200" dirty="0" err="1">
                <a:effectLst/>
                <a:latin typeface="Times New Roman" panose="02020603050405020304" pitchFamily="18" charset="0"/>
                <a:ea typeface="Cambria" panose="02040503050406030204" pitchFamily="18" charset="0"/>
              </a:rPr>
              <a:t>Mougin</a:t>
            </a:r>
            <a:r>
              <a:rPr lang="en-US" sz="1200" dirty="0">
                <a:effectLst/>
                <a:latin typeface="Times New Roman" panose="02020603050405020304" pitchFamily="18" charset="0"/>
                <a:ea typeface="Cambria" panose="02040503050406030204" pitchFamily="18" charset="0"/>
              </a:rPr>
              <a:t> F, </a:t>
            </a:r>
            <a:r>
              <a:rPr lang="en-US" sz="1200" dirty="0" err="1">
                <a:effectLst/>
                <a:latin typeface="Times New Roman" panose="02020603050405020304" pitchFamily="18" charset="0"/>
                <a:ea typeface="Cambria" panose="02040503050406030204" pitchFamily="18" charset="0"/>
              </a:rPr>
              <a:t>Chaput</a:t>
            </a:r>
            <a:r>
              <a:rPr lang="en-US" sz="1200" dirty="0">
                <a:effectLst/>
                <a:latin typeface="Times New Roman" panose="02020603050405020304" pitchFamily="18" charset="0"/>
                <a:ea typeface="Cambria" panose="02040503050406030204" pitchFamily="18" charset="0"/>
              </a:rPr>
              <a:t> JP, </a:t>
            </a:r>
            <a:r>
              <a:rPr lang="en-US" sz="1200" dirty="0" err="1">
                <a:effectLst/>
                <a:latin typeface="Times New Roman" panose="02020603050405020304" pitchFamily="18" charset="0"/>
                <a:ea typeface="Cambria" panose="02040503050406030204" pitchFamily="18" charset="0"/>
              </a:rPr>
              <a:t>Thivel</a:t>
            </a:r>
            <a:r>
              <a:rPr lang="en-US" sz="1200" dirty="0">
                <a:effectLst/>
                <a:latin typeface="Times New Roman" panose="02020603050405020304" pitchFamily="18" charset="0"/>
                <a:ea typeface="Cambria" panose="02040503050406030204" pitchFamily="18" charset="0"/>
              </a:rPr>
              <a:t> D. Are obstructive sleep apnea and sleep improved in response to multidisciplinary weight loss interventions in youth with obesity? A systematic review and meta-analysis. Int J </a:t>
            </a:r>
            <a:r>
              <a:rPr lang="en-US" sz="1200" dirty="0" err="1">
                <a:effectLst/>
                <a:latin typeface="Times New Roman" panose="02020603050405020304" pitchFamily="18" charset="0"/>
                <a:ea typeface="Cambria" panose="02040503050406030204" pitchFamily="18" charset="0"/>
              </a:rPr>
              <a:t>Obes</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Lond</a:t>
            </a:r>
            <a:r>
              <a:rPr lang="en-US" sz="1200" dirty="0">
                <a:effectLst/>
                <a:latin typeface="Times New Roman" panose="02020603050405020304" pitchFamily="18" charset="0"/>
                <a:ea typeface="Cambria" panose="02040503050406030204" pitchFamily="18" charset="0"/>
              </a:rPr>
              <a:t>). 2020 Jan 7. [</a:t>
            </a:r>
            <a:r>
              <a:rPr lang="en-US" sz="1200" dirty="0" err="1">
                <a:effectLst/>
                <a:latin typeface="Times New Roman" panose="02020603050405020304" pitchFamily="18" charset="0"/>
                <a:ea typeface="Cambria" panose="02040503050406030204" pitchFamily="18" charset="0"/>
              </a:rPr>
              <a:t>Epub</a:t>
            </a:r>
            <a:r>
              <a:rPr lang="en-US" sz="1200" dirty="0">
                <a:effectLst/>
                <a:latin typeface="Times New Roman" panose="02020603050405020304" pitchFamily="18" charset="0"/>
                <a:ea typeface="Cambria" panose="02040503050406030204" pitchFamily="18" charset="0"/>
              </a:rPr>
              <a:t> ahead of print]</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40</a:t>
            </a:fld>
            <a:endParaRPr lang="en-US"/>
          </a:p>
        </p:txBody>
      </p:sp>
    </p:spTree>
    <p:extLst>
      <p:ext uri="{BB962C8B-B14F-4D97-AF65-F5344CB8AC3E}">
        <p14:creationId xmlns:p14="http://schemas.microsoft.com/office/powerpoint/2010/main" val="3293733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1761F1B-CE86-5749-B3C8-E5F191AD96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F21FB8-9819-E848-979B-3F1A4D757D4C}" type="slidenum">
              <a:rPr lang="en-US" altLang="en-US" sz="1200"/>
              <a:pPr/>
              <a:t>41</a:t>
            </a:fld>
            <a:endParaRPr lang="en-US" altLang="en-US" sz="1200"/>
          </a:p>
        </p:txBody>
      </p:sp>
      <p:sp>
        <p:nvSpPr>
          <p:cNvPr id="71683" name="Rectangle 2">
            <a:extLst>
              <a:ext uri="{FF2B5EF4-FFF2-40B4-BE49-F238E27FC236}">
                <a16:creationId xmlns:a16="http://schemas.microsoft.com/office/drawing/2014/main" id="{6B5E1192-1D3C-A347-9740-99CF1477FDE9}"/>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DF1B5C05-B842-564F-B20A-53BEA5B2511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Cutis. 2006 Jul;78(1 </a:t>
            </a:r>
            <a:r>
              <a:rPr lang="en-US" altLang="en-US" dirty="0" err="1">
                <a:latin typeface="Times New Roman" panose="02020603050405020304" pitchFamily="18" charset="0"/>
                <a:ea typeface="ＭＳ Ｐゴシック" panose="020B0600070205080204" pitchFamily="34" charset="-128"/>
              </a:rPr>
              <a:t>Suppl</a:t>
            </a:r>
            <a:r>
              <a:rPr lang="en-US" altLang="en-US" dirty="0">
                <a:latin typeface="Times New Roman" panose="02020603050405020304" pitchFamily="18" charset="0"/>
                <a:ea typeface="ＭＳ Ｐゴシック" panose="020B0600070205080204" pitchFamily="34" charset="-128"/>
              </a:rPr>
              <a:t>):34-40.Links</a:t>
            </a:r>
          </a:p>
          <a:p>
            <a:pPr eaLnBrk="1" hangingPunct="1"/>
            <a:r>
              <a:rPr lang="en-US" altLang="en-US" dirty="0">
                <a:latin typeface="Times New Roman" panose="02020603050405020304" pitchFamily="18" charset="0"/>
                <a:ea typeface="ＭＳ Ｐゴシック" panose="020B0600070205080204" pitchFamily="34" charset="-128"/>
              </a:rPr>
              <a:t>    The effect of a daily facial cleanser for normal to oily skin on the skin barrier of subjects with acne.</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Draelos</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ZD</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Dermatology Consulting Services, High Point, North Carolina, USA.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Acne vulgaris is a common skin disorder that affects many people every year, especially the teenaged population. People with acne find the condition especially difficult to manage because of the disease's chronicity and variability in response to treatment. Acne is the result of pores clogged with shed skin cells combined with sebum in the hair follicle. Successful treatment of acne is important because acne has the potential to result in lasting physical and emotional scarring. For many years, physicians have agreed that although cleansing is not effective on its own, effective cleansing is an important part of any acne treatment regimen. However, patients have not been satisfied with the types of cleansers available. In addition to containing dyes and perfumes that can irritate and exacerbate acne, these cleansers often are too harsh and can result in excessive drying of the skin, which leads to overcompensation by the oil glands and ultimately to more oil on the surface of the skin. This study examined the use of a daily facial cleanser formulated for normal to oily skin in subjects with mild facial acne. The cleanser was studied for 2 weeks in the absence of additional treatments to eliminate the confounding effects of various treatments. Subjects were monitored for skin barrier function through </a:t>
            </a:r>
            <a:r>
              <a:rPr lang="en-US" altLang="en-US" dirty="0" err="1">
                <a:latin typeface="Times New Roman" panose="02020603050405020304" pitchFamily="18" charset="0"/>
                <a:ea typeface="ＭＳ Ｐゴシック" panose="020B0600070205080204" pitchFamily="34" charset="-128"/>
              </a:rPr>
              <a:t>transepidermal</a:t>
            </a:r>
            <a:r>
              <a:rPr lang="en-US" altLang="en-US" dirty="0">
                <a:latin typeface="Times New Roman" panose="02020603050405020304" pitchFamily="18" charset="0"/>
                <a:ea typeface="ＭＳ Ｐゴシック" panose="020B0600070205080204" pitchFamily="34" charset="-128"/>
              </a:rPr>
              <a:t> water loss (</a:t>
            </a:r>
            <a:r>
              <a:rPr lang="en-US" altLang="en-US" dirty="0" err="1">
                <a:latin typeface="Times New Roman" panose="02020603050405020304" pitchFamily="18" charset="0"/>
                <a:ea typeface="ＭＳ Ｐゴシック" panose="020B0600070205080204" pitchFamily="34" charset="-128"/>
              </a:rPr>
              <a:t>TEWL</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corneometry</a:t>
            </a:r>
            <a:r>
              <a:rPr lang="en-US" altLang="en-US" dirty="0">
                <a:latin typeface="Times New Roman" panose="02020603050405020304" pitchFamily="18" charset="0"/>
                <a:ea typeface="ＭＳ Ｐゴシック" panose="020B0600070205080204" pitchFamily="34" charset="-128"/>
              </a:rPr>
              <a:t>, sebum level, and lesion counts. The results of the study indicate that the facial cleanser is gentle and does not damage the skin barrier or result in sebum overcompensation; additionally, the cleanser is effective at deep-pore cleansing, which may help to manage some acne-associated symptoms.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16910029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Pediatr</a:t>
            </a:r>
            <a:r>
              <a:rPr lang="en-US" altLang="en-US" dirty="0">
                <a:latin typeface="Times New Roman" panose="02020603050405020304" pitchFamily="18" charset="0"/>
                <a:ea typeface="ＭＳ Ｐゴシック" panose="020B0600070205080204" pitchFamily="34" charset="-128"/>
              </a:rPr>
              <a:t> Dermatol. 2006 Sep-Oct;23(5):421-7.Click here to read Links</a:t>
            </a:r>
          </a:p>
          <a:p>
            <a:pPr eaLnBrk="1" hangingPunct="1"/>
            <a:r>
              <a:rPr lang="en-US" altLang="en-US" dirty="0">
                <a:latin typeface="Times New Roman" panose="02020603050405020304" pitchFamily="18" charset="0"/>
                <a:ea typeface="ＭＳ Ｐゴシック" panose="020B0600070205080204" pitchFamily="34" charset="-128"/>
              </a:rPr>
              <a:t>    A single-blinded, randomized, controlled clinical trial evaluating the effect of face washing on acne vulgaris.</a:t>
            </a:r>
          </a:p>
          <a:p>
            <a:pPr eaLnBrk="1" hangingPunct="1"/>
            <a:r>
              <a:rPr lang="en-US" altLang="en-US" dirty="0">
                <a:latin typeface="Times New Roman" panose="02020603050405020304" pitchFamily="18" charset="0"/>
                <a:ea typeface="ＭＳ Ｐゴシック" panose="020B0600070205080204" pitchFamily="34" charset="-128"/>
              </a:rPr>
              <a:t>    Choi JM, Lew </a:t>
            </a:r>
            <a:r>
              <a:rPr lang="en-US" altLang="en-US" dirty="0" err="1">
                <a:latin typeface="Times New Roman" panose="02020603050405020304" pitchFamily="18" charset="0"/>
                <a:ea typeface="ＭＳ Ｐゴシック" panose="020B0600070205080204" pitchFamily="34" charset="-128"/>
              </a:rPr>
              <a:t>VK</a:t>
            </a:r>
            <a:r>
              <a:rPr lang="en-US" altLang="en-US" dirty="0">
                <a:latin typeface="Times New Roman" panose="02020603050405020304" pitchFamily="18" charset="0"/>
                <a:ea typeface="ＭＳ Ｐゴシック" panose="020B0600070205080204" pitchFamily="34" charset="-128"/>
              </a:rPr>
              <a:t>, Kimball AB.</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Harvard Medical School, Boston, Massachusetts, USA.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Despite the common recommendation to wash the face twice daily with a mild cleanser, there is little published evidence to support the practice. Indeed, while the general public believes that cleaner skin will result in fewer blemishes, dermatologists often warn that </a:t>
            </a:r>
            <a:r>
              <a:rPr lang="en-US" altLang="en-US" dirty="0" err="1">
                <a:latin typeface="Times New Roman" panose="02020603050405020304" pitchFamily="18" charset="0"/>
                <a:ea typeface="ＭＳ Ｐゴシック" panose="020B0600070205080204" pitchFamily="34" charset="-128"/>
              </a:rPr>
              <a:t>overwashing</a:t>
            </a:r>
            <a:r>
              <a:rPr lang="en-US" altLang="en-US" dirty="0">
                <a:latin typeface="Times New Roman" panose="02020603050405020304" pitchFamily="18" charset="0"/>
                <a:ea typeface="ＭＳ Ｐゴシック" panose="020B0600070205080204" pitchFamily="34" charset="-128"/>
              </a:rPr>
              <a:t> and scrubbing can exacerbate the condition. To clarify the effect of frequency of face washing on acne vulgaris, we designed a single-blinded, randomized, controlled clinical trial to be conducted on males with mild to moderate acne vulgaris. Subjects washed their faces twice daily for 2 weeks with a standard mild cleanser before being randomized to one of three study arms, in which face washing was to be done once, twice, or four times a day for 6 weeks. At the end of the study no statistically significant differences were noted between groups. However, significant improvements in both open </a:t>
            </a:r>
            <a:r>
              <a:rPr lang="en-US" altLang="en-US" dirty="0" err="1">
                <a:latin typeface="Times New Roman" panose="02020603050405020304" pitchFamily="18" charset="0"/>
                <a:ea typeface="ＭＳ Ｐゴシック" panose="020B0600070205080204" pitchFamily="34" charset="-128"/>
              </a:rPr>
              <a:t>comedones</a:t>
            </a:r>
            <a:r>
              <a:rPr lang="en-US" altLang="en-US" dirty="0">
                <a:latin typeface="Times New Roman" panose="02020603050405020304" pitchFamily="18" charset="0"/>
                <a:ea typeface="ＭＳ Ｐゴシック" panose="020B0600070205080204" pitchFamily="34" charset="-128"/>
              </a:rPr>
              <a:t> and total noninflammatory lesions were observed in the group washing twice a day. Worsening of acne condition was observed in the study group washing once a day, with significant increases in erythema, papules, and total inflammatory lesions. We concluded that slight support exists, both in terms of efficacy and convenience, for the recommendation to wash the face twice daily with a mild cleanser. However, excessive face washing may not be as culpable as previously thought.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17014635 [PubMed - indexed for MEDLINE]</a:t>
            </a:r>
          </a:p>
          <a:p>
            <a:pPr eaLnBrk="1" hangingPunct="1"/>
            <a:r>
              <a:rPr lang="en-US" altLang="en-US" dirty="0">
                <a:latin typeface="Arial" panose="020B0604020202020204" pitchFamily="34" charset="0"/>
                <a:ea typeface="ＭＳ Ｐゴシック" panose="020B0600070205080204" pitchFamily="34" charset="-128"/>
              </a:rPr>
              <a:t> Cutis. 2006 May;77(5):317-24.Links</a:t>
            </a:r>
          </a:p>
          <a:p>
            <a:pPr eaLnBrk="1" hangingPunct="1"/>
            <a:r>
              <a:rPr lang="en-US" altLang="en-US" dirty="0">
                <a:latin typeface="Arial" panose="020B0604020202020204" pitchFamily="34" charset="0"/>
                <a:ea typeface="ＭＳ Ｐゴシック" panose="020B0600070205080204" pitchFamily="34" charset="-128"/>
              </a:rPr>
              <a:t>    Benefits of mild cleansing: synthetic surfactant based (syndet) bars for patients with atopic dermatitis.</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Solodkin</a:t>
            </a:r>
            <a:r>
              <a:rPr lang="en-US" altLang="en-US" dirty="0">
                <a:latin typeface="Arial" panose="020B0604020202020204" pitchFamily="34" charset="0"/>
                <a:ea typeface="ＭＳ Ｐゴシック" panose="020B0600070205080204" pitchFamily="34" charset="-128"/>
              </a:rPr>
              <a:t> G, Chaudhari U, </a:t>
            </a:r>
            <a:r>
              <a:rPr lang="en-US" altLang="en-US" dirty="0" err="1">
                <a:latin typeface="Arial" panose="020B0604020202020204" pitchFamily="34" charset="0"/>
                <a:ea typeface="ＭＳ Ｐゴシック" panose="020B0600070205080204" pitchFamily="34" charset="-128"/>
              </a:rPr>
              <a:t>Subramanyan</a:t>
            </a:r>
            <a:r>
              <a:rPr lang="en-US" altLang="en-US" dirty="0">
                <a:latin typeface="Arial" panose="020B0604020202020204" pitchFamily="34" charset="0"/>
                <a:ea typeface="ＭＳ Ｐゴシック" panose="020B0600070205080204" pitchFamily="34" charset="-128"/>
              </a:rPr>
              <a:t> K, Johnson AW, Yan X, Gottlieb 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Robert Wood Johnson Medical School, </a:t>
            </a:r>
            <a:r>
              <a:rPr lang="en-US" altLang="en-US" dirty="0" err="1">
                <a:latin typeface="Arial" panose="020B0604020202020204" pitchFamily="34" charset="0"/>
                <a:ea typeface="ＭＳ Ｐゴシック" panose="020B0600070205080204" pitchFamily="34" charset="-128"/>
              </a:rPr>
              <a:t>UMDNJ</a:t>
            </a:r>
            <a:r>
              <a:rPr lang="en-US" altLang="en-US" dirty="0">
                <a:latin typeface="Arial" panose="020B0604020202020204" pitchFamily="34" charset="0"/>
                <a:ea typeface="ＭＳ Ｐゴシック" panose="020B0600070205080204" pitchFamily="34" charset="-128"/>
              </a:rPr>
              <a:t>, New Brunswick, New Jersey, USA.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Atopic dermatitis (AD) is a recurring inflammatory skin disease, characterized by marked pruritus, which usually develops in early childhood. AD is associated with a wide array of symptoms, including itching, dryness, erythema, crusted lesions, and superficial inflammation. Topical steroid cream or ointment with proper washing is a primary treatment approach for AD. </a:t>
            </a:r>
            <a:r>
              <a:rPr lang="en-US" altLang="en-US" dirty="0" err="1">
                <a:latin typeface="Arial" panose="020B0604020202020204" pitchFamily="34" charset="0"/>
                <a:ea typeface="ＭＳ Ｐゴシック" panose="020B0600070205080204" pitchFamily="34" charset="-128"/>
              </a:rPr>
              <a:t>Nonsoap</a:t>
            </a:r>
            <a:r>
              <a:rPr lang="en-US" altLang="en-US" dirty="0">
                <a:latin typeface="Arial" panose="020B0604020202020204" pitchFamily="34" charset="0"/>
                <a:ea typeface="ＭＳ Ｐゴシック" panose="020B0600070205080204" pitchFamily="34" charset="-128"/>
              </a:rPr>
              <a:t>-based personal washing or syndet bars containing synthetic detergents or surfactants are milder than soaps; thus, they are widely used by patients with a variety of skin conditions, including AD. The primary goals of this study were to determine the compatibility of syndet bar use with the therapy of AD and the potential benefits of syndet bars compared with subjects' usual cleansing products, mostly soap bars. In this evaluation, 50 subjects (14 subjects were aged &lt; or =15 years) with mild AD on a stable treatment regimen were recruited and asked to use 1 of 2 syndet bars as part of their normal shower routine for 28 days. The severity of eczematous lesions, skin condition (dryness, erythema, texture), and hydration were evaluated at baseline and after 28 days of syndet application by investigators and subjects. Syndet bar use reduced the severity of eczematous lesions, improved skin condition, and maintained hydration. Overall, the results of this study indicate that syndet formulations are compatible with the therapy of AD.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16776289 [PubMed - indexed for MEDLINE]</a:t>
            </a:r>
          </a:p>
        </p:txBody>
      </p:sp>
    </p:spTree>
    <p:extLst>
      <p:ext uri="{BB962C8B-B14F-4D97-AF65-F5344CB8AC3E}">
        <p14:creationId xmlns:p14="http://schemas.microsoft.com/office/powerpoint/2010/main" val="1190179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01D9C74B-90BD-354C-9478-F9006EEE95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1D1B6D-D514-5D45-AD4C-A1AC2F66D9FE}" type="slidenum">
              <a:rPr lang="en-US" altLang="en-US" sz="1200"/>
              <a:pPr/>
              <a:t>42</a:t>
            </a:fld>
            <a:endParaRPr lang="en-US" altLang="en-US" sz="1200"/>
          </a:p>
        </p:txBody>
      </p:sp>
      <p:sp>
        <p:nvSpPr>
          <p:cNvPr id="262147" name="Rectangle 2">
            <a:extLst>
              <a:ext uri="{FF2B5EF4-FFF2-40B4-BE49-F238E27FC236}">
                <a16:creationId xmlns:a16="http://schemas.microsoft.com/office/drawing/2014/main" id="{6BD8EBB2-093D-8248-9575-3B6510574BF3}"/>
              </a:ext>
            </a:extLst>
          </p:cNvPr>
          <p:cNvSpPr>
            <a:spLocks noGrp="1" noRot="1" noChangeAspect="1" noChangeArrowheads="1" noTextEdit="1"/>
          </p:cNvSpPr>
          <p:nvPr>
            <p:ph type="sldImg"/>
          </p:nvPr>
        </p:nvSpPr>
        <p:spPr>
          <a:solidFill>
            <a:srgbClr val="FFFFFF"/>
          </a:solidFill>
          <a:ln/>
        </p:spPr>
      </p:sp>
      <p:sp>
        <p:nvSpPr>
          <p:cNvPr id="262148" name="Rectangle 3">
            <a:extLst>
              <a:ext uri="{FF2B5EF4-FFF2-40B4-BE49-F238E27FC236}">
                <a16:creationId xmlns:a16="http://schemas.microsoft.com/office/drawing/2014/main" id="{3DCB0924-F1B8-7842-BBED-122C58D3532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Med Hypotheses. 2007;68(4):868-79.[</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Epub</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ahead of print] Related Articles, Links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Drug residues store in the body following cessation of use: Impacts on neuroendocrine balance and behavior - Use of the Hubbard sauna regimen to remove toxins and restore health.</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Cecchini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M,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Lopresti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V.</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Foundation for Advancements in Science and Education, 4801 Wilshire Boulevard, Suite 215, Los Angeles, CA 90010, USA.</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For decades, scientists have investigated the environmental and human health effects of synthetic chemicals. A growing body of research has illuminated the spectrum of consequences deriving from our reliance these substances and their proliferation in air, water, soil and the food chain. Of particular concern is the fact that residues of many man-made chemicals are now detectible in virtually every person. A key to a chemical's tendency to persist in tissues once it has entered the body is its lipophilicity. Substances that are poorly soluble in water and quite soluble in fat have relatively free access, via lipid-rich cellular membranes, to the cells of all organs including the ability to cross the blood-brain and placental barriers. Substantial data exist demonstrating that in addition to pollutants, drugs and their metabolites dispose to tissues high in fat content, including brain and adipose. While their characteristic lipophilicity permits drugs and medications to reach target tissues, thereby producing therapeutic effects in the present, current perceptions of risk may be ignoring the possibility that adipose accumulations of illicit drugs and pharmaceuticals may lead to future patterns of ill health similar to those associated with exposure to other categories of xenobiotic chemicals. Empirical data are beginning to characterize the myriad regulatory functions of adipose hormones, including roles in cravings, cognitive function, energy level, and inflammation as well as changes in adipose hormone levels associated with drug use. Included in this data are the observation that a rehabilitative treatment intervention introduced by L. Ron Hubbard in 1978 to aid in the broad elimination of chemicals from body stores improves symptoms common to both chemical exposure and drug addiction. The regimen, which includes exercise, sauna bathing, and vitamin and mineral supplementation, is utilized by nearly 70 drug rehabilitation and medical practices in over 20 countries. At present, much more is unknown than is known regarding long-term drug retention and effects. This subject deserves careful evaluation given its potential implications for health and chronic illnesses of poorly defined etiology (such as chronic fatigue syndrome), as well as drug abuse prevention, drug rehabilitation, forensic and legal areas.</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17045758 [PubMed - as supplied by publisher]</a:t>
            </a:r>
            <a:r>
              <a:rPr lang="en-US" altLang="en-US" dirty="0">
                <a:latin typeface="Arial" panose="020B0604020202020204" pitchFamily="34" charset="0"/>
                <a:ea typeface="ＭＳ Ｐゴシック" panose="020B0600070205080204" pitchFamily="34" charset="-128"/>
              </a:rPr>
              <a:t>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Free </a:t>
            </a:r>
            <a:r>
              <a:rPr lang="en-US" altLang="en-US" dirty="0" err="1">
                <a:latin typeface="Arial" panose="020B0604020202020204" pitchFamily="34" charset="0"/>
                <a:ea typeface="ＭＳ Ｐゴシック" panose="020B0600070205080204" pitchFamily="34" charset="-128"/>
              </a:rPr>
              <a:t>Radic</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Biol</a:t>
            </a:r>
            <a:r>
              <a:rPr lang="en-US" altLang="en-US" dirty="0">
                <a:latin typeface="Arial" panose="020B0604020202020204" pitchFamily="34" charset="0"/>
                <a:ea typeface="ＭＳ Ｐゴシック" panose="020B0600070205080204" pitchFamily="34" charset="-128"/>
              </a:rPr>
              <a:t> Med. 2006 Apr 1;40(7):1152-60.</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Iron chelation in the biological activity of curcumin.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Jiao Y, Wilkinson J 4th, Christine Pietsch E, Buss </a:t>
            </a:r>
            <a:r>
              <a:rPr lang="en-US" altLang="en-US" dirty="0" err="1">
                <a:latin typeface="Arial" panose="020B0604020202020204" pitchFamily="34" charset="0"/>
                <a:ea typeface="ＭＳ Ｐゴシック" panose="020B0600070205080204" pitchFamily="34" charset="-128"/>
              </a:rPr>
              <a:t>JL</a:t>
            </a:r>
            <a:r>
              <a:rPr lang="en-US" altLang="en-US" dirty="0">
                <a:latin typeface="Arial" panose="020B0604020202020204" pitchFamily="34" charset="0"/>
                <a:ea typeface="ＭＳ Ｐゴシック" panose="020B0600070205080204" pitchFamily="34" charset="-128"/>
              </a:rPr>
              <a:t>, Wang W, </a:t>
            </a:r>
            <a:r>
              <a:rPr lang="en-US" altLang="en-US" dirty="0" err="1">
                <a:latin typeface="Arial" panose="020B0604020202020204" pitchFamily="34" charset="0"/>
                <a:ea typeface="ＭＳ Ｐゴシック" panose="020B0600070205080204" pitchFamily="34" charset="-128"/>
              </a:rPr>
              <a:t>Planalp</a:t>
            </a:r>
            <a:r>
              <a:rPr lang="en-US" altLang="en-US" dirty="0">
                <a:latin typeface="Arial" panose="020B0604020202020204" pitchFamily="34" charset="0"/>
                <a:ea typeface="ＭＳ Ｐゴシック" panose="020B0600070205080204" pitchFamily="34" charset="-128"/>
              </a:rPr>
              <a:t> R, </a:t>
            </a:r>
            <a:r>
              <a:rPr lang="en-US" altLang="en-US" dirty="0" err="1">
                <a:latin typeface="Arial" panose="020B0604020202020204" pitchFamily="34" charset="0"/>
                <a:ea typeface="ＭＳ Ｐゴシック" panose="020B0600070205080204" pitchFamily="34" charset="-128"/>
              </a:rPr>
              <a:t>Torti</a:t>
            </a:r>
            <a:r>
              <a:rPr lang="en-US" altLang="en-US" dirty="0">
                <a:latin typeface="Arial" panose="020B0604020202020204" pitchFamily="34" charset="0"/>
                <a:ea typeface="ＭＳ Ｐゴシック" panose="020B0600070205080204" pitchFamily="34" charset="-128"/>
              </a:rPr>
              <a:t> FM, </a:t>
            </a:r>
            <a:r>
              <a:rPr lang="en-US" altLang="en-US" dirty="0" err="1">
                <a:latin typeface="Arial" panose="020B0604020202020204" pitchFamily="34" charset="0"/>
                <a:ea typeface="ＭＳ Ｐゴシック" panose="020B0600070205080204" pitchFamily="34" charset="-128"/>
              </a:rPr>
              <a:t>Torti</a:t>
            </a:r>
            <a:r>
              <a:rPr lang="en-US" altLang="en-US" dirty="0">
                <a:latin typeface="Arial" panose="020B0604020202020204" pitchFamily="34" charset="0"/>
                <a:ea typeface="ＭＳ Ｐゴシック" panose="020B0600070205080204" pitchFamily="34" charset="-128"/>
              </a:rPr>
              <a:t> SV.</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Cancer Biology, Wake Forest University Health Sciences, Winston-Salem, NC 27157, USA.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Curcumin is among the more successful </a:t>
            </a:r>
            <a:r>
              <a:rPr lang="en-US" altLang="en-US" dirty="0" err="1">
                <a:latin typeface="Arial" panose="020B0604020202020204" pitchFamily="34" charset="0"/>
                <a:ea typeface="ＭＳ Ｐゴシック" panose="020B0600070205080204" pitchFamily="34" charset="-128"/>
              </a:rPr>
              <a:t>chemopreventive</a:t>
            </a:r>
            <a:r>
              <a:rPr lang="en-US" altLang="en-US" dirty="0">
                <a:latin typeface="Arial" panose="020B0604020202020204" pitchFamily="34" charset="0"/>
                <a:ea typeface="ＭＳ Ｐゴシック" panose="020B0600070205080204" pitchFamily="34" charset="-128"/>
              </a:rPr>
              <a:t> compounds investigated in recent years, and is currently in human trials to prevent cancer. The mechanism of action of curcumin is complex and likely multifactorial. We have made the unexpected observation that curcumin strikingly modulates proteins of iron metabolism in cells and in tissues, suggesting that curcumin has properties of an iron chelator. Curcumin increased mRNA levels of ferritin and </a:t>
            </a:r>
            <a:r>
              <a:rPr lang="en-US" altLang="en-US" dirty="0" err="1">
                <a:latin typeface="Arial" panose="020B0604020202020204" pitchFamily="34" charset="0"/>
                <a:ea typeface="ＭＳ Ｐゴシック" panose="020B0600070205080204" pitchFamily="34" charset="-128"/>
              </a:rPr>
              <a:t>GSTalpha</a:t>
            </a:r>
            <a:r>
              <a:rPr lang="en-US" altLang="en-US" dirty="0">
                <a:latin typeface="Arial" panose="020B0604020202020204" pitchFamily="34" charset="0"/>
                <a:ea typeface="ＭＳ Ｐゴシック" panose="020B0600070205080204" pitchFamily="34" charset="-128"/>
              </a:rPr>
              <a:t> in cultured liver cells. Unexpectedly, however, although levels of </a:t>
            </a:r>
            <a:r>
              <a:rPr lang="en-US" altLang="en-US" dirty="0" err="1">
                <a:latin typeface="Arial" panose="020B0604020202020204" pitchFamily="34" charset="0"/>
                <a:ea typeface="ＭＳ Ｐゴシック" panose="020B0600070205080204" pitchFamily="34" charset="-128"/>
              </a:rPr>
              <a:t>GSTalpha</a:t>
            </a:r>
            <a:r>
              <a:rPr lang="en-US" altLang="en-US" dirty="0">
                <a:latin typeface="Arial" panose="020B0604020202020204" pitchFamily="34" charset="0"/>
                <a:ea typeface="ＭＳ Ｐゴシック" panose="020B0600070205080204" pitchFamily="34" charset="-128"/>
              </a:rPr>
              <a:t> protein increased in parallel with mRNA levels in response to curcumin, levels of ferritin protein declined. Since iron chelators repress ferritin translation, we considered that curcumin may act as an iron chelator. To test this hypothesis, we measured the effect of curcumin on transferrin receptor 1, a protein stabilized under conditions of iron limitation, as well as the ability of curcumin to activate iron regulatory proteins (IRPs). Both transferrin receptor 1 and activated IRP, indicators of iron depletion, increased in response to curcumin. Consistent with the hypothesis that curcumin acts as an iron chelator, mice that were fed diets supplemented with curcumin exhibited a decline in levels of ferritin protein in the liver. These results suggest that iron chelation may be an additional mode of action of curcumin.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a:t>
            </a:r>
            <a:r>
              <a:rPr lang="en-US" altLang="en-US" dirty="0" err="1">
                <a:latin typeface="Arial" panose="020B0604020202020204" pitchFamily="34" charset="0"/>
                <a:ea typeface="ＭＳ Ｐゴシック" panose="020B0600070205080204" pitchFamily="34" charset="-128"/>
              </a:rPr>
              <a:t>N.I.H</a:t>
            </a:r>
            <a:r>
              <a:rPr lang="en-US" altLang="en-US" dirty="0">
                <a:latin typeface="Arial" panose="020B0604020202020204" pitchFamily="34" charset="0"/>
                <a:ea typeface="ＭＳ Ｐゴシック" panose="020B0600070205080204" pitchFamily="34" charset="-128"/>
              </a:rPr>
              <a:t>., Extramural</a:t>
            </a: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16545682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2: </a:t>
            </a:r>
            <a:r>
              <a:rPr lang="en-US" altLang="en-US" dirty="0" err="1">
                <a:latin typeface="Arial" panose="020B0604020202020204" pitchFamily="34" charset="0"/>
                <a:ea typeface="ＭＳ Ｐゴシック" panose="020B0600070205080204" pitchFamily="34" charset="-128"/>
              </a:rPr>
              <a:t>Int</a:t>
            </a:r>
            <a:r>
              <a:rPr lang="en-US" altLang="en-US" dirty="0">
                <a:latin typeface="Arial" panose="020B0604020202020204" pitchFamily="34" charset="0"/>
                <a:ea typeface="ＭＳ Ｐゴシック" panose="020B0600070205080204" pitchFamily="34" charset="-128"/>
              </a:rPr>
              <a:t> J Colorectal Dis. 2004 Sep;19(5):461-6. </a:t>
            </a:r>
            <a:r>
              <a:rPr lang="en-US" altLang="en-US" dirty="0" err="1">
                <a:latin typeface="Arial" panose="020B0604020202020204" pitchFamily="34" charset="0"/>
                <a:ea typeface="ＭＳ Ｐゴシック" panose="020B0600070205080204" pitchFamily="34" charset="-128"/>
              </a:rPr>
              <a:t>Epub</a:t>
            </a:r>
            <a:r>
              <a:rPr lang="en-US" altLang="en-US" dirty="0">
                <a:latin typeface="Arial" panose="020B0604020202020204" pitchFamily="34" charset="0"/>
                <a:ea typeface="ＭＳ Ｐゴシック" panose="020B0600070205080204" pitchFamily="34" charset="-128"/>
              </a:rPr>
              <a:t> 2004 Apr 6.</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Effects of iron deprivation or chelation on DNA damage in experimental colitis.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Barollo</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D'Incà</a:t>
            </a:r>
            <a:r>
              <a:rPr lang="en-US" altLang="en-US" dirty="0">
                <a:latin typeface="Arial" panose="020B0604020202020204" pitchFamily="34" charset="0"/>
                <a:ea typeface="ＭＳ Ｐゴシック" panose="020B0600070205080204" pitchFamily="34" charset="-128"/>
              </a:rPr>
              <a:t> R, Scarpa M, Medici V, Cardin R, Fries W, </a:t>
            </a:r>
            <a:r>
              <a:rPr lang="en-US" altLang="en-US" dirty="0" err="1">
                <a:latin typeface="Arial" panose="020B0604020202020204" pitchFamily="34" charset="0"/>
                <a:ea typeface="ＭＳ Ｐゴシック" panose="020B0600070205080204" pitchFamily="34" charset="-128"/>
              </a:rPr>
              <a:t>Angriman</a:t>
            </a:r>
            <a:r>
              <a:rPr lang="en-US" altLang="en-US" dirty="0">
                <a:latin typeface="Arial" panose="020B0604020202020204" pitchFamily="34" charset="0"/>
                <a:ea typeface="ＭＳ Ｐゴシック" panose="020B0600070205080204" pitchFamily="34" charset="-128"/>
              </a:rPr>
              <a:t> I, </a:t>
            </a:r>
            <a:r>
              <a:rPr lang="en-US" altLang="en-US" dirty="0" err="1">
                <a:latin typeface="Arial" panose="020B0604020202020204" pitchFamily="34" charset="0"/>
                <a:ea typeface="ＭＳ Ｐゴシック" panose="020B0600070205080204" pitchFamily="34" charset="-128"/>
              </a:rPr>
              <a:t>Sturniolo</a:t>
            </a:r>
            <a:r>
              <a:rPr lang="en-US" altLang="en-US" dirty="0">
                <a:latin typeface="Arial" panose="020B0604020202020204" pitchFamily="34" charset="0"/>
                <a:ea typeface="ＭＳ Ｐゴシック" panose="020B0600070205080204" pitchFamily="34" charset="-128"/>
              </a:rPr>
              <a:t> GC.</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Surgical and Gastroenterological Sciences, University of Padua, Via </a:t>
            </a:r>
            <a:r>
              <a:rPr lang="en-US" altLang="en-US" dirty="0" err="1">
                <a:latin typeface="Arial" panose="020B0604020202020204" pitchFamily="34" charset="0"/>
                <a:ea typeface="ＭＳ Ｐゴシック" panose="020B0600070205080204" pitchFamily="34" charset="-128"/>
              </a:rPr>
              <a:t>Giustiniani</a:t>
            </a:r>
            <a:r>
              <a:rPr lang="en-US" altLang="en-US" dirty="0">
                <a:latin typeface="Arial" panose="020B0604020202020204" pitchFamily="34" charset="0"/>
                <a:ea typeface="ＭＳ Ｐゴシック" panose="020B0600070205080204" pitchFamily="34" charset="-128"/>
              </a:rPr>
              <a:t> 2, Padova, Italy.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AND AIMS: In inflammatory bowel diseases iron contributes to the formation of DNA adducts through the production of hydroxyl radicals. The aim of our study was to evaluate the effects of dietary or pharmacological iron deprivation in an experimental model of colitis in the rat and its potential protective effect against DNA damage. METHODS: Colitis was induced in rats by intracolonic instillation of dinitrobenzene </a:t>
            </a:r>
            <a:r>
              <a:rPr lang="en-US" altLang="en-US" dirty="0" err="1">
                <a:latin typeface="Arial" panose="020B0604020202020204" pitchFamily="34" charset="0"/>
                <a:ea typeface="ＭＳ Ｐゴシック" panose="020B0600070205080204" pitchFamily="34" charset="-128"/>
              </a:rPr>
              <a:t>sulphonic</a:t>
            </a:r>
            <a:r>
              <a:rPr lang="en-US" altLang="en-US" dirty="0">
                <a:latin typeface="Arial" panose="020B0604020202020204" pitchFamily="34" charset="0"/>
                <a:ea typeface="ＭＳ Ｐゴシック" panose="020B0600070205080204" pitchFamily="34" charset="-128"/>
              </a:rPr>
              <a:t> acid. Rats were assigned to an iron-deprived diet or to </a:t>
            </a:r>
            <a:r>
              <a:rPr lang="en-US" altLang="en-US" dirty="0" err="1">
                <a:latin typeface="Arial" panose="020B0604020202020204" pitchFamily="34" charset="0"/>
                <a:ea typeface="ＭＳ Ｐゴシック" panose="020B0600070205080204" pitchFamily="34" charset="-128"/>
              </a:rPr>
              <a:t>desferrioxamine</a:t>
            </a:r>
            <a:r>
              <a:rPr lang="en-US" altLang="en-US" dirty="0">
                <a:latin typeface="Arial" panose="020B0604020202020204" pitchFamily="34" charset="0"/>
                <a:ea typeface="ＭＳ Ｐゴシック" panose="020B0600070205080204" pitchFamily="34" charset="-128"/>
              </a:rPr>
              <a:t> preceding the induction of colitis. The severity of colitis was assessed by the presence of bloody diarrhea, colonic macroscopic damage score, body-weight variations and the amount of DNA colonic adducts. Hepatic and colonic iron concentrations were measured. RESULTS: Treated rats experienced less diarrhea and did not lose weight in comparison to untreated animals. The macroscopic damage score was significantly reduced in the iron-deprived diet for the 5-week group (P=0.03). Liver and colonic iron levels were significantly more reduced in the iron-deprived groups than in the standard diet group (P&lt;0.03 and P&lt;0.01 after a 3- and 5-week iron-deprived diet, respectively). DNA adduct formation was significantly reduced in the groups deprived of iron for 5 weeks (P&lt;0.001) or treated with </a:t>
            </a:r>
            <a:r>
              <a:rPr lang="en-US" altLang="en-US" dirty="0" err="1">
                <a:latin typeface="Arial" panose="020B0604020202020204" pitchFamily="34" charset="0"/>
                <a:ea typeface="ＭＳ Ｐゴシック" panose="020B0600070205080204" pitchFamily="34" charset="-128"/>
              </a:rPr>
              <a:t>desferrioxamine</a:t>
            </a:r>
            <a:r>
              <a:rPr lang="en-US" altLang="en-US" dirty="0">
                <a:latin typeface="Arial" panose="020B0604020202020204" pitchFamily="34" charset="0"/>
                <a:ea typeface="ＭＳ Ｐゴシック" panose="020B0600070205080204" pitchFamily="34" charset="-128"/>
              </a:rPr>
              <a:t> (P&lt;0.01). CONCLUSIONS: The degree of colitis caused by DNBS is macroscopically improved by dietary iron deprivation and to a lesser extent by pharmacological chelation; genomic damage is reduced by dietary iron deprivation or chelation, and this may have clinical implications on cancer prevention. Copyright 2004 Springer-Verlag</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15067556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J Herb </a:t>
            </a:r>
            <a:r>
              <a:rPr lang="en-US" altLang="en-US" dirty="0" err="1">
                <a:latin typeface="Arial" panose="020B0604020202020204" pitchFamily="34" charset="0"/>
                <a:ea typeface="ＭＳ Ｐゴシック" panose="020B0600070205080204" pitchFamily="34" charset="-128"/>
              </a:rPr>
              <a:t>Pharmacother</a:t>
            </a:r>
            <a:r>
              <a:rPr lang="en-US" altLang="en-US" dirty="0">
                <a:latin typeface="Arial" panose="020B0604020202020204" pitchFamily="34" charset="0"/>
                <a:ea typeface="ＭＳ Ｐゴシック" panose="020B0600070205080204" pitchFamily="34" charset="-128"/>
              </a:rPr>
              <a:t>. 2006;6(2):93-100.Links</a:t>
            </a:r>
          </a:p>
          <a:p>
            <a:pPr eaLnBrk="1" hangingPunct="1"/>
            <a:r>
              <a:rPr lang="en-US" altLang="en-US" dirty="0">
                <a:latin typeface="Arial" panose="020B0604020202020204" pitchFamily="34" charset="0"/>
                <a:ea typeface="ＭＳ Ｐゴシック" panose="020B0600070205080204" pitchFamily="34" charset="-128"/>
              </a:rPr>
              <a:t>    Colon cleansing: a popular, but misunderstood natural therapy.</a:t>
            </a:r>
          </a:p>
          <a:p>
            <a:pPr eaLnBrk="1" hangingPunct="1"/>
            <a:r>
              <a:rPr lang="en-US" altLang="en-US" dirty="0">
                <a:latin typeface="Arial" panose="020B0604020202020204" pitchFamily="34" charset="0"/>
                <a:ea typeface="ＭＳ Ｐゴシック" panose="020B0600070205080204" pitchFamily="34" charset="-128"/>
              </a:rPr>
              <a:t>    Horne 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American Herbalists Guild, St. George, UT 84791, USA.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Intestinal inflammation and leaky gut syndrome can be at the root of many health problems. Colon cleansing is a popular therapy among alternative practitioners, but many myths surround it. The scientifically inaccurate way many traditional healers try to explain therapeutic mechanisms is one of the obstacles that inhibits dialog between traditional healers and practitioners of modern medicine. The therapy actually has clinical value, but the explanations used to promote the therapies are the stuff of herbal legends, not scientific fact. The concept of cleansing is actually a metaphorical explanation for a therapy that improves detoxification via the liver and gastrointestinal tract and reduces inflammation or irritation to mucous membranes of the GI tract.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17182488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18279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Your lungs need good hydration. It is recommended to drink 3 quarts (</a:t>
            </a:r>
            <a:r>
              <a:rPr lang="en-US" sz="1200" dirty="0" err="1">
                <a:effectLst/>
                <a:latin typeface="Times New Roman" panose="02020603050405020304" pitchFamily="18" charset="0"/>
                <a:ea typeface="Cambria" panose="02040503050406030204" pitchFamily="18" charset="0"/>
              </a:rPr>
              <a:t>litres</a:t>
            </a:r>
            <a:r>
              <a:rPr lang="en-US" sz="1200" dirty="0">
                <a:effectLst/>
                <a:latin typeface="Times New Roman" panose="02020603050405020304" pitchFamily="18" charset="0"/>
                <a:ea typeface="Cambria" panose="02040503050406030204" pitchFamily="18" charset="0"/>
              </a:rPr>
              <a:t>) of water a day.,  One upon rising, taken warm with some fresh-squeezed lemon juice in it, one mid morning and one mid to late afternoon.  </a:t>
            </a:r>
          </a:p>
          <a:p>
            <a:pPr marL="0" marR="0">
              <a:spcBef>
                <a:spcPts val="0"/>
              </a:spcBef>
              <a:spcAft>
                <a:spcPts val="0"/>
              </a:spcAft>
            </a:pPr>
            <a:r>
              <a:rPr lang="en-US" sz="1000" dirty="0">
                <a:effectLst/>
                <a:latin typeface="Times New Roman" panose="02020603050405020304" pitchFamily="18" charset="0"/>
                <a:ea typeface="Cambria" panose="02040503050406030204" pitchFamily="18" charset="0"/>
              </a:rPr>
              <a:t>Sawka MN, </a:t>
            </a:r>
            <a:r>
              <a:rPr lang="en-US" sz="1000" dirty="0" err="1">
                <a:effectLst/>
                <a:latin typeface="Times New Roman" panose="02020603050405020304" pitchFamily="18" charset="0"/>
                <a:ea typeface="Cambria" panose="02040503050406030204" pitchFamily="18" charset="0"/>
              </a:rPr>
              <a:t>Cheuvront</a:t>
            </a:r>
            <a:r>
              <a:rPr lang="en-US" sz="1000" dirty="0">
                <a:effectLst/>
                <a:latin typeface="Times New Roman" panose="02020603050405020304" pitchFamily="18" charset="0"/>
                <a:ea typeface="Cambria" panose="02040503050406030204" pitchFamily="18" charset="0"/>
              </a:rPr>
              <a:t> SN, Carter R 3rd. Human water needs. </a:t>
            </a:r>
            <a:r>
              <a:rPr lang="en-US" sz="1000" dirty="0" err="1">
                <a:effectLst/>
                <a:latin typeface="Times New Roman" panose="02020603050405020304" pitchFamily="18" charset="0"/>
                <a:ea typeface="Cambria" panose="02040503050406030204" pitchFamily="18" charset="0"/>
              </a:rPr>
              <a:t>Nutr</a:t>
            </a:r>
            <a:r>
              <a:rPr lang="en-US" sz="1000" dirty="0">
                <a:effectLst/>
                <a:latin typeface="Times New Roman" panose="02020603050405020304" pitchFamily="18" charset="0"/>
                <a:ea typeface="Cambria" panose="02040503050406030204" pitchFamily="18" charset="0"/>
              </a:rPr>
              <a:t> Rev. 2005 Jun;63(6 Pt 2):S30-9.</a:t>
            </a:r>
          </a:p>
          <a:p>
            <a:pPr marL="0" marR="0">
              <a:spcBef>
                <a:spcPts val="0"/>
              </a:spcBef>
              <a:spcAft>
                <a:spcPts val="0"/>
              </a:spcAft>
            </a:pPr>
            <a:r>
              <a:rPr lang="en-US" sz="1000" dirty="0" err="1">
                <a:effectLst/>
                <a:latin typeface="Times New Roman" panose="02020603050405020304" pitchFamily="18" charset="0"/>
                <a:ea typeface="Cambria" panose="02040503050406030204" pitchFamily="18" charset="0"/>
              </a:rPr>
              <a:t>Kalhoff</a:t>
            </a:r>
            <a:r>
              <a:rPr lang="en-US" sz="1000" dirty="0">
                <a:effectLst/>
                <a:latin typeface="Times New Roman" panose="02020603050405020304" pitchFamily="18" charset="0"/>
                <a:ea typeface="Cambria" panose="02040503050406030204" pitchFamily="18" charset="0"/>
              </a:rPr>
              <a:t> H. Mild dehydration: a risk factor of broncho-pulmonary disorders? </a:t>
            </a:r>
            <a:r>
              <a:rPr lang="en-US" sz="1000" dirty="0" err="1">
                <a:effectLst/>
                <a:latin typeface="Times New Roman" panose="02020603050405020304" pitchFamily="18" charset="0"/>
                <a:ea typeface="Cambria" panose="02040503050406030204" pitchFamily="18" charset="0"/>
              </a:rPr>
              <a:t>Eur</a:t>
            </a:r>
            <a:r>
              <a:rPr lang="en-US" sz="1000" dirty="0">
                <a:effectLst/>
                <a:latin typeface="Times New Roman" panose="02020603050405020304" pitchFamily="18" charset="0"/>
                <a:ea typeface="Cambria" panose="02040503050406030204" pitchFamily="18" charset="0"/>
              </a:rPr>
              <a:t> J Clin </a:t>
            </a:r>
            <a:r>
              <a:rPr lang="en-US" sz="1000" dirty="0" err="1">
                <a:effectLst/>
                <a:latin typeface="Times New Roman" panose="02020603050405020304" pitchFamily="18" charset="0"/>
                <a:ea typeface="Cambria" panose="02040503050406030204" pitchFamily="18" charset="0"/>
              </a:rPr>
              <a:t>Nutr</a:t>
            </a:r>
            <a:r>
              <a:rPr lang="en-US" sz="1000" dirty="0">
                <a:effectLst/>
                <a:latin typeface="Times New Roman" panose="02020603050405020304" pitchFamily="18" charset="0"/>
                <a:ea typeface="Cambria" panose="02040503050406030204" pitchFamily="18" charset="0"/>
              </a:rPr>
              <a:t>. 2003 Dec;57 Suppl 2:S81-7.</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43</a:t>
            </a:fld>
            <a:endParaRPr lang="en-US"/>
          </a:p>
        </p:txBody>
      </p:sp>
    </p:spTree>
    <p:extLst>
      <p:ext uri="{BB962C8B-B14F-4D97-AF65-F5344CB8AC3E}">
        <p14:creationId xmlns:p14="http://schemas.microsoft.com/office/powerpoint/2010/main" val="321494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Walking in the fresh morning air is especially important. It is healthier to walk out in the country than in the city. </a:t>
            </a:r>
            <a:r>
              <a:rPr lang="en-US" sz="1200" dirty="0" err="1">
                <a:effectLst/>
                <a:latin typeface="Times New Roman" panose="02020603050405020304" pitchFamily="18" charset="0"/>
                <a:ea typeface="Cambria" panose="02040503050406030204" pitchFamily="18" charset="0"/>
              </a:rPr>
              <a:t>Strosnider</a:t>
            </a:r>
            <a:r>
              <a:rPr lang="en-US" sz="1200" dirty="0">
                <a:effectLst/>
                <a:latin typeface="Times New Roman" panose="02020603050405020304" pitchFamily="18" charset="0"/>
                <a:ea typeface="Cambria" panose="02040503050406030204" pitchFamily="18" charset="0"/>
              </a:rPr>
              <a:t> H, Kennedy C, Monti M, Yip F. Rural and Urban Differences in Air Quality, 2008-2012, and Community Drinking Water Quality, 2010-2015 - United States. MMWR </a:t>
            </a:r>
            <a:r>
              <a:rPr lang="en-US" sz="1200" dirty="0" err="1">
                <a:effectLst/>
                <a:latin typeface="Times New Roman" panose="02020603050405020304" pitchFamily="18" charset="0"/>
                <a:ea typeface="Cambria" panose="02040503050406030204" pitchFamily="18" charset="0"/>
              </a:rPr>
              <a:t>Surveill</a:t>
            </a:r>
            <a:r>
              <a:rPr lang="en-US" sz="1200" dirty="0">
                <a:effectLst/>
                <a:latin typeface="Times New Roman" panose="02020603050405020304" pitchFamily="18" charset="0"/>
                <a:ea typeface="Cambria" panose="02040503050406030204" pitchFamily="18" charset="0"/>
              </a:rPr>
              <a:t> </a:t>
            </a:r>
            <a:r>
              <a:rPr lang="en-US" sz="1200" dirty="0" err="1">
                <a:effectLst/>
                <a:latin typeface="Times New Roman" panose="02020603050405020304" pitchFamily="18" charset="0"/>
                <a:ea typeface="Cambria" panose="02040503050406030204" pitchFamily="18" charset="0"/>
              </a:rPr>
              <a:t>Summ</a:t>
            </a:r>
            <a:r>
              <a:rPr lang="en-US" sz="1200" dirty="0">
                <a:effectLst/>
                <a:latin typeface="Times New Roman" panose="02020603050405020304" pitchFamily="18" charset="0"/>
                <a:ea typeface="Cambria" panose="02040503050406030204" pitchFamily="18" charset="0"/>
              </a:rPr>
              <a:t>. 2017 Jun 23;66(13):1-10.</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6</a:t>
            </a:fld>
            <a:endParaRPr lang="en-US"/>
          </a:p>
        </p:txBody>
      </p:sp>
    </p:spTree>
    <p:extLst>
      <p:ext uri="{BB962C8B-B14F-4D97-AF65-F5344CB8AC3E}">
        <p14:creationId xmlns:p14="http://schemas.microsoft.com/office/powerpoint/2010/main" val="3551653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For some lung conditions and diseases, breathing water vapor off of a boiling pot (steam) can be helpful. Breathing steam this way moistens the lungs, mobilizes secretions and improves lung health,  (always take care not to burn yourself).</a:t>
            </a:r>
          </a:p>
          <a:p>
            <a:pPr marL="0" marR="0">
              <a:spcBef>
                <a:spcPts val="0"/>
              </a:spcBef>
              <a:spcAft>
                <a:spcPts val="0"/>
              </a:spcAft>
            </a:pPr>
            <a:r>
              <a:rPr lang="en-US" sz="1000" dirty="0">
                <a:effectLst/>
                <a:latin typeface="Times New Roman" panose="02020603050405020304" pitchFamily="18" charset="0"/>
                <a:ea typeface="Cambria" panose="02040503050406030204" pitchFamily="18" charset="0"/>
              </a:rPr>
              <a:t>Singh M, </a:t>
            </a:r>
            <a:r>
              <a:rPr lang="en-US" sz="1000" dirty="0" err="1">
                <a:effectLst/>
                <a:latin typeface="Times New Roman" panose="02020603050405020304" pitchFamily="18" charset="0"/>
                <a:ea typeface="Cambria" panose="02040503050406030204" pitchFamily="18" charset="0"/>
              </a:rPr>
              <a:t>Singhi</a:t>
            </a:r>
            <a:r>
              <a:rPr lang="en-US" sz="1000" dirty="0">
                <a:effectLst/>
                <a:latin typeface="Times New Roman" panose="02020603050405020304" pitchFamily="18" charset="0"/>
                <a:ea typeface="Cambria" panose="02040503050406030204" pitchFamily="18" charset="0"/>
              </a:rPr>
              <a:t> S, Walia BN. Evaluation of steam therapy in acute lower respiratory tract infections: a pilot study. Indian </a:t>
            </a:r>
            <a:r>
              <a:rPr lang="en-US" sz="1000" dirty="0" err="1">
                <a:effectLst/>
                <a:latin typeface="Times New Roman" panose="02020603050405020304" pitchFamily="18" charset="0"/>
                <a:ea typeface="Cambria" panose="02040503050406030204" pitchFamily="18" charset="0"/>
              </a:rPr>
              <a:t>Pediatr</a:t>
            </a:r>
            <a:r>
              <a:rPr lang="en-US" sz="1000" dirty="0">
                <a:effectLst/>
                <a:latin typeface="Times New Roman" panose="02020603050405020304" pitchFamily="18" charset="0"/>
                <a:ea typeface="Cambria" panose="02040503050406030204" pitchFamily="18" charset="0"/>
              </a:rPr>
              <a:t>. 1990 Sep;27(9):945-51.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44</a:t>
            </a:fld>
            <a:endParaRPr lang="en-US"/>
          </a:p>
        </p:txBody>
      </p:sp>
    </p:spTree>
    <p:extLst>
      <p:ext uri="{BB962C8B-B14F-4D97-AF65-F5344CB8AC3E}">
        <p14:creationId xmlns:p14="http://schemas.microsoft.com/office/powerpoint/2010/main" val="4019385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Ivanova D, </a:t>
            </a:r>
            <a:r>
              <a:rPr lang="en-US" dirty="0" err="1"/>
              <a:t>Gerova</a:t>
            </a:r>
            <a:r>
              <a:rPr lang="en-US" dirty="0"/>
              <a:t> D, </a:t>
            </a:r>
            <a:r>
              <a:rPr lang="en-US" dirty="0" err="1"/>
              <a:t>Chervenkov</a:t>
            </a:r>
            <a:r>
              <a:rPr lang="en-US" dirty="0"/>
              <a:t> T, </a:t>
            </a:r>
            <a:r>
              <a:rPr lang="en-US" dirty="0" err="1"/>
              <a:t>Yankova</a:t>
            </a:r>
            <a:r>
              <a:rPr lang="en-US" dirty="0"/>
              <a:t> T. Polyphenols and antioxidant capacity of Bulgarian medicinal plants. J </a:t>
            </a:r>
            <a:r>
              <a:rPr lang="en-US" dirty="0" err="1"/>
              <a:t>Ethnopharmacol</a:t>
            </a:r>
            <a:r>
              <a:rPr lang="en-US" dirty="0"/>
              <a:t>. 2005 Jan 4;96(1-2):145-50.</a:t>
            </a:r>
          </a:p>
          <a:p>
            <a:endParaRPr lang="en-US" dirty="0"/>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45</a:t>
            </a:fld>
            <a:endParaRPr lang="en-US"/>
          </a:p>
        </p:txBody>
      </p:sp>
    </p:spTree>
    <p:extLst>
      <p:ext uri="{BB962C8B-B14F-4D97-AF65-F5344CB8AC3E}">
        <p14:creationId xmlns:p14="http://schemas.microsoft.com/office/powerpoint/2010/main" val="4050030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IM, </a:t>
            </a:r>
            <a:r>
              <a:rPr lang="en-US" dirty="0" err="1"/>
              <a:t>Beiler</a:t>
            </a:r>
            <a:r>
              <a:rPr lang="en-US" dirty="0"/>
              <a:t> JS, King TS, Clapp ER, </a:t>
            </a:r>
            <a:r>
              <a:rPr lang="en-US" dirty="0" err="1"/>
              <a:t>Vallati</a:t>
            </a:r>
            <a:r>
              <a:rPr lang="en-US" dirty="0"/>
              <a:t> J, Berlin CM Jr. Vapor rub, petrolatum, and no treatment for children with nocturnal cough and cold symptoms. Pediatrics. 2010 Dec;126(6):1092-9.</a:t>
            </a:r>
          </a:p>
          <a:p>
            <a:r>
              <a:rPr lang="en-US" dirty="0" err="1"/>
              <a:t>Juergens</a:t>
            </a:r>
            <a:r>
              <a:rPr lang="en-US" dirty="0"/>
              <a:t> LJ, Worth H, </a:t>
            </a:r>
            <a:r>
              <a:rPr lang="en-US" dirty="0" err="1"/>
              <a:t>Juergens</a:t>
            </a:r>
            <a:r>
              <a:rPr lang="en-US" dirty="0"/>
              <a:t> UR. New Perspectives for Mucolytic, Anti-inflammatory and Adjunctive Therapy with 1,8-Cineole in COPD and Asthma: Review on the New Therapeutic Approach. Adv </a:t>
            </a:r>
            <a:r>
              <a:rPr lang="en-US" dirty="0" err="1"/>
              <a:t>Ther</a:t>
            </a:r>
            <a:r>
              <a:rPr lang="en-US" dirty="0"/>
              <a:t>. 2020 May;37(5):1737-1753.</a:t>
            </a:r>
          </a:p>
          <a:p>
            <a:endParaRPr lang="en-US" dirty="0"/>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46</a:t>
            </a:fld>
            <a:endParaRPr lang="en-US"/>
          </a:p>
        </p:txBody>
      </p:sp>
    </p:spTree>
    <p:extLst>
      <p:ext uri="{BB962C8B-B14F-4D97-AF65-F5344CB8AC3E}">
        <p14:creationId xmlns:p14="http://schemas.microsoft.com/office/powerpoint/2010/main" val="4001289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Horváth</a:t>
            </a:r>
            <a:r>
              <a:rPr lang="en-US" dirty="0"/>
              <a:t> G, </a:t>
            </a:r>
            <a:r>
              <a:rPr lang="en-US" dirty="0" err="1"/>
              <a:t>Ács</a:t>
            </a:r>
            <a:r>
              <a:rPr lang="en-US" dirty="0"/>
              <a:t> K. Essential oils in the treatment of respiratory tract diseases highlighting their role in bacterial infections and their anti-inflammatory action: a review. </a:t>
            </a:r>
            <a:r>
              <a:rPr lang="en-US" dirty="0" err="1"/>
              <a:t>Flavour</a:t>
            </a:r>
            <a:r>
              <a:rPr lang="en-US" dirty="0"/>
              <a:t> </a:t>
            </a:r>
            <a:r>
              <a:rPr lang="en-US" dirty="0" err="1"/>
              <a:t>Fragr</a:t>
            </a:r>
            <a:r>
              <a:rPr lang="en-US" dirty="0"/>
              <a:t> J. 2015 Sep;30(5):331-341.</a:t>
            </a:r>
          </a:p>
          <a:p>
            <a:endParaRPr lang="en-US" dirty="0"/>
          </a:p>
          <a:p>
            <a:endParaRPr lang="en-US" dirty="0"/>
          </a:p>
          <a:p>
            <a:endParaRPr lang="en-US" dirty="0"/>
          </a:p>
          <a:p>
            <a:r>
              <a:rPr lang="en-US" dirty="0"/>
              <a:t>Peppermint oil</a:t>
            </a:r>
          </a:p>
          <a:p>
            <a:r>
              <a:rPr lang="en-US" dirty="0"/>
              <a:t>Peppermint oil (</a:t>
            </a:r>
            <a:r>
              <a:rPr lang="en-US" dirty="0" err="1"/>
              <a:t>Menthae</a:t>
            </a:r>
            <a:r>
              <a:rPr lang="en-US" dirty="0"/>
              <a:t> </a:t>
            </a:r>
            <a:r>
              <a:rPr lang="en-US" dirty="0" err="1"/>
              <a:t>piperitae</a:t>
            </a:r>
            <a:r>
              <a:rPr lang="en-US" dirty="0"/>
              <a:t> </a:t>
            </a:r>
            <a:r>
              <a:rPr lang="en-US" dirty="0" err="1"/>
              <a:t>aetheroleum</a:t>
            </a:r>
            <a:r>
              <a:rPr lang="en-US" dirty="0"/>
              <a:t>) is obtained by</a:t>
            </a:r>
          </a:p>
          <a:p>
            <a:r>
              <a:rPr lang="en-US" dirty="0"/>
              <a:t>steam distillation from the fresh aerial parts of the flowering plant</a:t>
            </a:r>
          </a:p>
          <a:p>
            <a:r>
              <a:rPr lang="en-US" dirty="0"/>
              <a:t>of Mentha × </a:t>
            </a:r>
            <a:r>
              <a:rPr lang="en-US" dirty="0" err="1"/>
              <a:t>piperita</a:t>
            </a:r>
            <a:r>
              <a:rPr lang="en-US" dirty="0"/>
              <a:t> L. The </a:t>
            </a:r>
            <a:r>
              <a:rPr lang="en-US" dirty="0" err="1"/>
              <a:t>EO</a:t>
            </a:r>
            <a:r>
              <a:rPr lang="en-US" dirty="0"/>
              <a:t> is a </a:t>
            </a:r>
            <a:r>
              <a:rPr lang="en-US" dirty="0" err="1"/>
              <a:t>colourless</a:t>
            </a:r>
            <a:r>
              <a:rPr lang="en-US" dirty="0"/>
              <a:t>, pale yellow or pale</a:t>
            </a:r>
          </a:p>
          <a:p>
            <a:r>
              <a:rPr lang="en-US" dirty="0"/>
              <a:t>greenish-yellow liquid. It has a characteristic </a:t>
            </a:r>
            <a:r>
              <a:rPr lang="en-US" dirty="0" err="1"/>
              <a:t>odour</a:t>
            </a:r>
            <a:r>
              <a:rPr lang="en-US" dirty="0"/>
              <a:t> and taste</a:t>
            </a:r>
          </a:p>
          <a:p>
            <a:r>
              <a:rPr lang="en-US" dirty="0"/>
              <a:t>followed by a sensation of cold.[17] The </a:t>
            </a:r>
            <a:r>
              <a:rPr lang="en-US" dirty="0" err="1"/>
              <a:t>EO</a:t>
            </a:r>
            <a:r>
              <a:rPr lang="en-US" dirty="0"/>
              <a:t> yield of peppermint is</a:t>
            </a:r>
          </a:p>
          <a:p>
            <a:r>
              <a:rPr lang="en-US" dirty="0"/>
              <a:t>1.2-3% and contains menthol (30-55%), </a:t>
            </a:r>
            <a:r>
              <a:rPr lang="en-US" dirty="0" err="1"/>
              <a:t>menthon</a:t>
            </a:r>
            <a:r>
              <a:rPr lang="en-US" dirty="0"/>
              <a:t> (14-32%),</a:t>
            </a:r>
          </a:p>
          <a:p>
            <a:r>
              <a:rPr lang="en-US" dirty="0" err="1"/>
              <a:t>isomenthone</a:t>
            </a:r>
            <a:r>
              <a:rPr lang="en-US" dirty="0"/>
              <a:t> (1.5-10%), </a:t>
            </a:r>
            <a:r>
              <a:rPr lang="en-US" dirty="0" err="1"/>
              <a:t>menthyl</a:t>
            </a:r>
            <a:r>
              <a:rPr lang="en-US" dirty="0"/>
              <a:t> acetate (2.8-10%), </a:t>
            </a:r>
            <a:r>
              <a:rPr lang="en-US" dirty="0" err="1"/>
              <a:t>menthofuran</a:t>
            </a:r>
            <a:endParaRPr lang="en-US" dirty="0"/>
          </a:p>
          <a:p>
            <a:r>
              <a:rPr lang="en-US" dirty="0"/>
              <a:t>(1-9%), 1,8-cineole (3.5-14%), limonene (1-5%), not more than 3%</a:t>
            </a:r>
          </a:p>
          <a:p>
            <a:r>
              <a:rPr lang="en-US" dirty="0"/>
              <a:t>of </a:t>
            </a:r>
            <a:r>
              <a:rPr lang="en-US" dirty="0" err="1"/>
              <a:t>pulegone</a:t>
            </a:r>
            <a:r>
              <a:rPr lang="en-US" dirty="0"/>
              <a:t> and not more than 1% of carvone, with a higher ratio</a:t>
            </a:r>
          </a:p>
          <a:p>
            <a:r>
              <a:rPr lang="en-US" dirty="0"/>
              <a:t>of cineole compared to that of limonene.[19]</a:t>
            </a:r>
          </a:p>
          <a:p>
            <a:r>
              <a:rPr lang="en-US" dirty="0"/>
              <a:t>The therapeutic use of peppermint oil includes the symptom-</a:t>
            </a:r>
          </a:p>
          <a:p>
            <a:r>
              <a:rPr lang="en-US" dirty="0" err="1"/>
              <a:t>atic</a:t>
            </a:r>
            <a:r>
              <a:rPr lang="en-US" dirty="0"/>
              <a:t> treatment of digestive disorders (e.g. flatulence, irritable</a:t>
            </a:r>
          </a:p>
          <a:p>
            <a:r>
              <a:rPr lang="en-US" dirty="0"/>
              <a:t>bowel syndrome), and the symptomatic treatment of coughs</a:t>
            </a:r>
          </a:p>
          <a:p>
            <a:r>
              <a:rPr lang="en-US" dirty="0"/>
              <a:t>and colds. 3–4 drops of oil added to hot water can be applied</a:t>
            </a:r>
          </a:p>
          <a:p>
            <a:r>
              <a:rPr lang="en-US" dirty="0"/>
              <a:t>by inhalation.[19] Peppermint oil is contraindicated in children</a:t>
            </a:r>
          </a:p>
          <a:p>
            <a:r>
              <a:rPr lang="en-US" dirty="0"/>
              <a:t>under 2 years of age, because menthol can induce reflex </a:t>
            </a:r>
            <a:r>
              <a:rPr lang="en-US" dirty="0" err="1"/>
              <a:t>ap</a:t>
            </a:r>
            <a:r>
              <a:rPr lang="en-US" dirty="0"/>
              <a:t>-</a:t>
            </a:r>
          </a:p>
          <a:p>
            <a:r>
              <a:rPr lang="en-US" dirty="0" err="1"/>
              <a:t>noea</a:t>
            </a:r>
            <a:r>
              <a:rPr lang="en-US" dirty="0"/>
              <a:t> and laryngospasm.[23] Direct application of peppermint</a:t>
            </a:r>
          </a:p>
          <a:p>
            <a:r>
              <a:rPr lang="en-US" dirty="0"/>
              <a:t>oil preparations to the nasal area or chest of infants and small</a:t>
            </a:r>
          </a:p>
          <a:p>
            <a:r>
              <a:rPr lang="en-US" dirty="0"/>
              <a:t>children must be avoided because of the risk of laryngeal and</a:t>
            </a:r>
          </a:p>
          <a:p>
            <a:r>
              <a:rPr lang="en-US" dirty="0"/>
              <a:t>bronchial spasms. Inhalation of menthol can cause </a:t>
            </a:r>
            <a:r>
              <a:rPr lang="en-US" dirty="0" err="1"/>
              <a:t>apnoea</a:t>
            </a:r>
            <a:r>
              <a:rPr lang="en-US" dirty="0"/>
              <a:t> and</a:t>
            </a:r>
          </a:p>
          <a:p>
            <a:r>
              <a:rPr lang="en-US" dirty="0" err="1"/>
              <a:t>laryngoconstriction</a:t>
            </a:r>
            <a:r>
              <a:rPr lang="en-US" dirty="0"/>
              <a:t> in susceptible individuals. Menthol can cause</a:t>
            </a:r>
          </a:p>
          <a:p>
            <a:r>
              <a:rPr lang="en-US" dirty="0"/>
              <a:t>jaundice in newborn infants (due to glucose-6-phosphate </a:t>
            </a:r>
            <a:r>
              <a:rPr lang="en-US" dirty="0" err="1"/>
              <a:t>dehy</a:t>
            </a:r>
            <a:r>
              <a:rPr lang="en-US" dirty="0"/>
              <a:t>-</a:t>
            </a:r>
          </a:p>
          <a:p>
            <a:r>
              <a:rPr lang="en-US" dirty="0" err="1"/>
              <a:t>drogenase</a:t>
            </a:r>
            <a:r>
              <a:rPr lang="en-US" dirty="0"/>
              <a:t> deficiency).[19] Peppermint oil should not be used</a:t>
            </a:r>
          </a:p>
          <a:p>
            <a:r>
              <a:rPr lang="en-US" dirty="0"/>
              <a:t>during pregnancy without medical advice because of the lack</a:t>
            </a:r>
          </a:p>
          <a:p>
            <a:r>
              <a:rPr lang="en-US" dirty="0"/>
              <a:t>of evidence.</a:t>
            </a:r>
          </a:p>
          <a:p>
            <a:r>
              <a:rPr lang="en-US" dirty="0"/>
              <a:t>Tea tree oil</a:t>
            </a:r>
          </a:p>
          <a:p>
            <a:r>
              <a:rPr lang="en-US" dirty="0"/>
              <a:t>Tea tree </a:t>
            </a:r>
            <a:r>
              <a:rPr lang="en-US" dirty="0" err="1"/>
              <a:t>EO</a:t>
            </a:r>
            <a:r>
              <a:rPr lang="en-US" dirty="0"/>
              <a:t> (</a:t>
            </a:r>
            <a:r>
              <a:rPr lang="en-US" dirty="0" err="1"/>
              <a:t>Melaleucae</a:t>
            </a:r>
            <a:r>
              <a:rPr lang="en-US" dirty="0"/>
              <a:t> </a:t>
            </a:r>
            <a:r>
              <a:rPr lang="en-US" dirty="0" err="1"/>
              <a:t>aetheroleum</a:t>
            </a:r>
            <a:r>
              <a:rPr lang="en-US" dirty="0"/>
              <a:t>) is obtained by steam </a:t>
            </a:r>
            <a:r>
              <a:rPr lang="en-US" dirty="0" err="1"/>
              <a:t>distilla</a:t>
            </a:r>
            <a:r>
              <a:rPr lang="en-US" dirty="0"/>
              <a:t>-</a:t>
            </a:r>
          </a:p>
          <a:p>
            <a:r>
              <a:rPr lang="en-US" dirty="0" err="1"/>
              <a:t>tion</a:t>
            </a:r>
            <a:r>
              <a:rPr lang="en-US" dirty="0"/>
              <a:t> from the foliage and terminal branchlets of Melaleuca</a:t>
            </a:r>
          </a:p>
          <a:p>
            <a:r>
              <a:rPr lang="en-US" dirty="0"/>
              <a:t>alternifolia (Maiden and </a:t>
            </a:r>
            <a:r>
              <a:rPr lang="en-US" dirty="0" err="1"/>
              <a:t>Betch</a:t>
            </a:r>
            <a:r>
              <a:rPr lang="en-US" dirty="0"/>
              <a:t>) </a:t>
            </a:r>
            <a:r>
              <a:rPr lang="en-US" dirty="0" err="1"/>
              <a:t>Cheel</a:t>
            </a:r>
            <a:r>
              <a:rPr lang="en-US" dirty="0"/>
              <a:t>, M. </a:t>
            </a:r>
            <a:r>
              <a:rPr lang="en-US" dirty="0" err="1"/>
              <a:t>linariifolia</a:t>
            </a:r>
            <a:r>
              <a:rPr lang="en-US" dirty="0"/>
              <a:t> Smith, M.</a:t>
            </a:r>
          </a:p>
          <a:p>
            <a:r>
              <a:rPr lang="en-US" dirty="0" err="1"/>
              <a:t>dissitiflora</a:t>
            </a:r>
            <a:r>
              <a:rPr lang="en-US" dirty="0"/>
              <a:t> F. Mueller and/or other species of Melaleuca. It is a clear,</a:t>
            </a:r>
          </a:p>
          <a:p>
            <a:r>
              <a:rPr lang="en-US" dirty="0" err="1"/>
              <a:t>colourless</a:t>
            </a:r>
            <a:r>
              <a:rPr lang="en-US" dirty="0"/>
              <a:t> to pale yellow liquid with a characteristic </a:t>
            </a:r>
            <a:r>
              <a:rPr lang="en-US" dirty="0" err="1"/>
              <a:t>odour</a:t>
            </a:r>
            <a:r>
              <a:rPr lang="en-US" dirty="0"/>
              <a:t>.[17]</a:t>
            </a:r>
          </a:p>
          <a:p>
            <a:r>
              <a:rPr lang="en-US" dirty="0"/>
              <a:t>Plants contain approx. 2% </a:t>
            </a:r>
            <a:r>
              <a:rPr lang="en-US" dirty="0" err="1"/>
              <a:t>EO</a:t>
            </a:r>
            <a:r>
              <a:rPr lang="en-US" dirty="0"/>
              <a:t> with the major components of</a:t>
            </a:r>
          </a:p>
          <a:p>
            <a:r>
              <a:rPr lang="en-US" dirty="0"/>
              <a:t>monoterpenes, such as terpinen-4-ol (minimum 30%), </a:t>
            </a:r>
            <a:r>
              <a:rPr lang="el-GR" dirty="0"/>
              <a:t>γ-</a:t>
            </a:r>
            <a:r>
              <a:rPr lang="en-US" dirty="0" err="1"/>
              <a:t>terpinene</a:t>
            </a:r>
            <a:endParaRPr lang="en-US" dirty="0"/>
          </a:p>
          <a:p>
            <a:r>
              <a:rPr lang="en-US" dirty="0"/>
              <a:t>(10-28%) and 1,8-cineole (less than 15%).[18]</a:t>
            </a:r>
          </a:p>
          <a:p>
            <a:r>
              <a:rPr lang="en-US" dirty="0"/>
              <a:t>Tea tree oil can be used for the treatment of respiratory </a:t>
            </a:r>
            <a:r>
              <a:rPr lang="en-US" dirty="0" err="1"/>
              <a:t>infec</a:t>
            </a:r>
            <a:r>
              <a:rPr lang="en-US" dirty="0"/>
              <a:t>-</a:t>
            </a:r>
          </a:p>
          <a:p>
            <a:r>
              <a:rPr lang="en-US" dirty="0" err="1"/>
              <a:t>tions</a:t>
            </a:r>
            <a:r>
              <a:rPr lang="en-US" dirty="0"/>
              <a:t> (e.g. cold, influenza, bronchitis). For external application </a:t>
            </a:r>
            <a:r>
              <a:rPr lang="en-US" dirty="0" err="1"/>
              <a:t>liq</a:t>
            </a:r>
            <a:r>
              <a:rPr lang="en-US" dirty="0"/>
              <a:t>-</a:t>
            </a:r>
          </a:p>
          <a:p>
            <a:r>
              <a:rPr lang="en-US" dirty="0" err="1"/>
              <a:t>uid</a:t>
            </a:r>
            <a:r>
              <a:rPr lang="en-US" dirty="0"/>
              <a:t> or semi-solid preparations containing 5-10% m/m of tea tree</a:t>
            </a:r>
          </a:p>
          <a:p>
            <a:r>
              <a:rPr lang="en-US" dirty="0"/>
              <a:t>oil can be used. Rarely contact dermatitis develops. During </a:t>
            </a:r>
            <a:r>
              <a:rPr lang="en-US" dirty="0" err="1"/>
              <a:t>preg</a:t>
            </a:r>
            <a:r>
              <a:rPr lang="en-US" dirty="0"/>
              <a:t>-</a:t>
            </a:r>
          </a:p>
          <a:p>
            <a:r>
              <a:rPr lang="en-US" dirty="0" err="1"/>
              <a:t>nancy</a:t>
            </a:r>
            <a:r>
              <a:rPr lang="en-US" dirty="0"/>
              <a:t> tea tree oil should not be applied, because there is no data</a:t>
            </a:r>
          </a:p>
          <a:p>
            <a:r>
              <a:rPr lang="en-US" dirty="0"/>
              <a:t>in connection with its safe use.[19]</a:t>
            </a:r>
          </a:p>
          <a:p>
            <a:r>
              <a:rPr lang="en-US" dirty="0"/>
              <a:t>Thyme oil</a:t>
            </a:r>
          </a:p>
          <a:p>
            <a:r>
              <a:rPr lang="en-US" dirty="0"/>
              <a:t>Thyme oil (</a:t>
            </a:r>
            <a:r>
              <a:rPr lang="en-US" dirty="0" err="1"/>
              <a:t>Thymi</a:t>
            </a:r>
            <a:r>
              <a:rPr lang="en-US" dirty="0"/>
              <a:t> </a:t>
            </a:r>
            <a:r>
              <a:rPr lang="en-US" dirty="0" err="1"/>
              <a:t>aetheroleum</a:t>
            </a:r>
            <a:r>
              <a:rPr lang="en-US" dirty="0"/>
              <a:t>) is obtained by steam distillation</a:t>
            </a:r>
          </a:p>
          <a:p>
            <a:r>
              <a:rPr lang="en-US" dirty="0"/>
              <a:t>from the fresh flowering aerial parts of Thymus vulgaris L., T. </a:t>
            </a:r>
            <a:r>
              <a:rPr lang="en-US" dirty="0" err="1"/>
              <a:t>zygis</a:t>
            </a:r>
            <a:endParaRPr lang="en-US" dirty="0"/>
          </a:p>
          <a:p>
            <a:r>
              <a:rPr lang="en-US" dirty="0" err="1"/>
              <a:t>Loefl</a:t>
            </a:r>
            <a:r>
              <a:rPr lang="en-US" dirty="0"/>
              <a:t>. ex L. or a mixture of both species. It is a clear, yellow or very</a:t>
            </a:r>
          </a:p>
          <a:p>
            <a:r>
              <a:rPr lang="en-US" dirty="0"/>
              <a:t>dark reddish-brown liquid with a characteristic, aromatic, spicy</a:t>
            </a:r>
          </a:p>
          <a:p>
            <a:r>
              <a:rPr lang="en-US" dirty="0" err="1"/>
              <a:t>odour</a:t>
            </a:r>
            <a:r>
              <a:rPr lang="en-US" dirty="0"/>
              <a:t>, reminiscent of thymol.[17] The dried herbal substance con-</a:t>
            </a:r>
          </a:p>
          <a:p>
            <a:r>
              <a:rPr lang="en-US" dirty="0" err="1"/>
              <a:t>tains</a:t>
            </a:r>
            <a:r>
              <a:rPr lang="en-US" dirty="0"/>
              <a:t> up to 2.5% </a:t>
            </a:r>
            <a:r>
              <a:rPr lang="en-US" dirty="0" err="1"/>
              <a:t>EO</a:t>
            </a:r>
            <a:r>
              <a:rPr lang="en-US" dirty="0"/>
              <a:t>. The thyme oil contains phenols, mainly thy-</a:t>
            </a:r>
          </a:p>
          <a:p>
            <a:r>
              <a:rPr lang="en-US" dirty="0" err="1"/>
              <a:t>mol</a:t>
            </a:r>
            <a:r>
              <a:rPr lang="en-US" dirty="0"/>
              <a:t> and/or carvacrol, and terpenoids.[19]</a:t>
            </a:r>
          </a:p>
          <a:p>
            <a:r>
              <a:rPr lang="en-US" dirty="0"/>
              <a:t>The therapeutic application of thyme oil includes the respiratory</a:t>
            </a:r>
          </a:p>
          <a:p>
            <a:r>
              <a:rPr lang="en-US" dirty="0"/>
              <a:t>disorders (bronchial catarrh, supportive treatment of pertussis). For</a:t>
            </a:r>
          </a:p>
          <a:p>
            <a:r>
              <a:rPr lang="en-US" dirty="0"/>
              <a:t>inhalation 4–5 drops of thyme oil can be used. Children under 5</a:t>
            </a:r>
          </a:p>
          <a:p>
            <a:r>
              <a:rPr lang="en-US" dirty="0"/>
              <a:t>years of age and patients with epilepsy or diseases of the thyroid</a:t>
            </a:r>
          </a:p>
          <a:p>
            <a:r>
              <a:rPr lang="en-US" dirty="0"/>
              <a:t>gland and pregnant women should not use thyme oil.[19]</a:t>
            </a:r>
          </a:p>
        </p:txBody>
      </p:sp>
      <p:sp>
        <p:nvSpPr>
          <p:cNvPr id="4" name="Slide Number Placeholder 3"/>
          <p:cNvSpPr>
            <a:spLocks noGrp="1"/>
          </p:cNvSpPr>
          <p:nvPr>
            <p:ph type="sldNum" sz="quarter" idx="5"/>
          </p:nvPr>
        </p:nvSpPr>
        <p:spPr/>
        <p:txBody>
          <a:bodyPr/>
          <a:lstStyle/>
          <a:p>
            <a:fld id="{308192DE-0C1E-4178-BA97-559A00E82AA7}" type="slidenum">
              <a:rPr lang="en-US" smtClean="0"/>
              <a:t>47</a:t>
            </a:fld>
            <a:endParaRPr lang="en-US"/>
          </a:p>
        </p:txBody>
      </p:sp>
    </p:spTree>
    <p:extLst>
      <p:ext uri="{BB962C8B-B14F-4D97-AF65-F5344CB8AC3E}">
        <p14:creationId xmlns:p14="http://schemas.microsoft.com/office/powerpoint/2010/main" val="1229999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Sunlight provides lung benefits.  Direct sunlight on the chest is a good practice for people; working up to a total of 20 to 30 minutes of sun exposure each day.</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Batmaz</a:t>
            </a:r>
            <a:r>
              <a:rPr lang="en-US" sz="1200" dirty="0">
                <a:effectLst/>
                <a:latin typeface="Times New Roman" panose="02020603050405020304" pitchFamily="18" charset="0"/>
                <a:ea typeface="Cambria" panose="02040503050406030204" pitchFamily="18" charset="0"/>
              </a:rPr>
              <a:t> SB, </a:t>
            </a:r>
            <a:r>
              <a:rPr lang="en-US" sz="1200" dirty="0" err="1">
                <a:effectLst/>
                <a:latin typeface="Times New Roman" panose="02020603050405020304" pitchFamily="18" charset="0"/>
                <a:ea typeface="Cambria" panose="02040503050406030204" pitchFamily="18" charset="0"/>
              </a:rPr>
              <a:t>Arıkoğlu</a:t>
            </a:r>
            <a:r>
              <a:rPr lang="en-US" sz="1200" dirty="0">
                <a:effectLst/>
                <a:latin typeface="Times New Roman" panose="02020603050405020304" pitchFamily="18" charset="0"/>
                <a:ea typeface="Cambria" panose="02040503050406030204" pitchFamily="18" charset="0"/>
              </a:rPr>
              <a:t> T, Tamer L, </a:t>
            </a:r>
            <a:r>
              <a:rPr lang="en-US" sz="1200" dirty="0" err="1">
                <a:effectLst/>
                <a:latin typeface="Times New Roman" panose="02020603050405020304" pitchFamily="18" charset="0"/>
                <a:ea typeface="Cambria" panose="02040503050406030204" pitchFamily="18" charset="0"/>
              </a:rPr>
              <a:t>Eskandari</a:t>
            </a:r>
            <a:r>
              <a:rPr lang="en-US" sz="1200" dirty="0">
                <a:effectLst/>
                <a:latin typeface="Times New Roman" panose="02020603050405020304" pitchFamily="18" charset="0"/>
                <a:ea typeface="Cambria" panose="02040503050406030204" pitchFamily="18" charset="0"/>
              </a:rPr>
              <a:t> G, </a:t>
            </a:r>
            <a:r>
              <a:rPr lang="en-US" sz="1200" dirty="0" err="1">
                <a:effectLst/>
                <a:latin typeface="Times New Roman" panose="02020603050405020304" pitchFamily="18" charset="0"/>
                <a:ea typeface="Cambria" panose="02040503050406030204" pitchFamily="18" charset="0"/>
              </a:rPr>
              <a:t>Kuyucu</a:t>
            </a:r>
            <a:r>
              <a:rPr lang="en-US" sz="1200" dirty="0">
                <a:effectLst/>
                <a:latin typeface="Times New Roman" panose="02020603050405020304" pitchFamily="18" charset="0"/>
                <a:ea typeface="Cambria" panose="02040503050406030204" pitchFamily="18" charset="0"/>
              </a:rPr>
              <a:t> S. Seasonal variation of asthma control, lung function tests and allergic inflammation in relation to vitamin D levels: a prospective annual study. </a:t>
            </a:r>
            <a:r>
              <a:rPr lang="en-US" sz="1200" dirty="0" err="1">
                <a:effectLst/>
                <a:latin typeface="Times New Roman" panose="02020603050405020304" pitchFamily="18" charset="0"/>
                <a:ea typeface="Cambria" panose="02040503050406030204" pitchFamily="18" charset="0"/>
              </a:rPr>
              <a:t>Postepy</a:t>
            </a:r>
            <a:r>
              <a:rPr lang="en-US" sz="1200" dirty="0">
                <a:effectLst/>
                <a:latin typeface="Times New Roman" panose="02020603050405020304" pitchFamily="18" charset="0"/>
                <a:ea typeface="Cambria" panose="02040503050406030204" pitchFamily="18" charset="0"/>
              </a:rPr>
              <a:t> Dermatol </a:t>
            </a:r>
            <a:r>
              <a:rPr lang="en-US" sz="1200" dirty="0" err="1">
                <a:effectLst/>
                <a:latin typeface="Times New Roman" panose="02020603050405020304" pitchFamily="18" charset="0"/>
                <a:ea typeface="Cambria" panose="02040503050406030204" pitchFamily="18" charset="0"/>
              </a:rPr>
              <a:t>Alergol</a:t>
            </a:r>
            <a:r>
              <a:rPr lang="en-US" sz="1200" dirty="0">
                <a:effectLst/>
                <a:latin typeface="Times New Roman" panose="02020603050405020304" pitchFamily="18" charset="0"/>
                <a:ea typeface="Cambria" panose="02040503050406030204" pitchFamily="18" charset="0"/>
              </a:rPr>
              <a:t>. 2018 Feb;35(1):99-105.</a:t>
            </a:r>
          </a:p>
          <a:p>
            <a:r>
              <a:rPr lang="en-US" dirty="0" err="1"/>
              <a:t>Jorde</a:t>
            </a:r>
            <a:r>
              <a:rPr lang="en-US" dirty="0"/>
              <a:t> I, </a:t>
            </a:r>
            <a:r>
              <a:rPr lang="en-US" dirty="0" err="1"/>
              <a:t>Stegemann-Koniszewski</a:t>
            </a:r>
            <a:r>
              <a:rPr lang="en-US" dirty="0"/>
              <a:t> S, </a:t>
            </a:r>
            <a:r>
              <a:rPr lang="en-US" dirty="0" err="1"/>
              <a:t>Papra</a:t>
            </a:r>
            <a:r>
              <a:rPr lang="en-US" dirty="0"/>
              <a:t> K, </a:t>
            </a:r>
            <a:r>
              <a:rPr lang="en-US" dirty="0" err="1"/>
              <a:t>Föllner</a:t>
            </a:r>
            <a:r>
              <a:rPr lang="en-US" dirty="0"/>
              <a:t> S, Lux A, Schreiber J, </a:t>
            </a:r>
            <a:r>
              <a:rPr lang="en-US" dirty="0" err="1"/>
              <a:t>Lücke</a:t>
            </a:r>
            <a:r>
              <a:rPr lang="en-US" dirty="0"/>
              <a:t> E. Association of serum vitamin D levels with disease severity, systemic inflammation, prior lung function loss and exacerbations in a cohort of patients with chronic obstructive pulmonary disease (COPD). J </a:t>
            </a:r>
            <a:r>
              <a:rPr lang="en-US" dirty="0" err="1"/>
              <a:t>Thorac</a:t>
            </a:r>
            <a:r>
              <a:rPr lang="en-US" dirty="0"/>
              <a:t> Dis. 2021 Jun;13(6):3597-3609. </a:t>
            </a:r>
          </a:p>
          <a:p>
            <a:r>
              <a:rPr lang="en-US" dirty="0"/>
              <a:t>Gupta A, Bush A, </a:t>
            </a:r>
            <a:r>
              <a:rPr lang="en-US" dirty="0" err="1"/>
              <a:t>Hawrylowicz</a:t>
            </a:r>
            <a:r>
              <a:rPr lang="en-US" dirty="0"/>
              <a:t> C, </a:t>
            </a:r>
            <a:r>
              <a:rPr lang="en-US" dirty="0" err="1"/>
              <a:t>Saglani</a:t>
            </a:r>
            <a:r>
              <a:rPr lang="en-US" dirty="0"/>
              <a:t> S. Vitamin D and asthma in children. </a:t>
            </a:r>
            <a:r>
              <a:rPr lang="en-US" dirty="0" err="1"/>
              <a:t>Paediatr</a:t>
            </a:r>
            <a:r>
              <a:rPr lang="en-US" dirty="0"/>
              <a:t> Respir Rev. 2012 Dec;13(4):236-43; quiz 243. </a:t>
            </a:r>
          </a:p>
          <a:p>
            <a:r>
              <a:rPr lang="en-US" dirty="0" err="1"/>
              <a:t>Camara</a:t>
            </a:r>
            <a:r>
              <a:rPr lang="en-US" dirty="0"/>
              <a:t> AB, </a:t>
            </a:r>
            <a:r>
              <a:rPr lang="en-US" dirty="0" err="1"/>
              <a:t>Brandao</a:t>
            </a:r>
            <a:r>
              <a:rPr lang="en-US" dirty="0"/>
              <a:t> IA. The Role of Vitamin D and Sunlight Incidence in Cancer. Anticancer Agents Med Chem. 2019;19(11):1418-1436.</a:t>
            </a:r>
          </a:p>
        </p:txBody>
      </p:sp>
      <p:sp>
        <p:nvSpPr>
          <p:cNvPr id="4" name="Slide Number Placeholder 3"/>
          <p:cNvSpPr>
            <a:spLocks noGrp="1"/>
          </p:cNvSpPr>
          <p:nvPr>
            <p:ph type="sldNum" sz="quarter" idx="5"/>
          </p:nvPr>
        </p:nvSpPr>
        <p:spPr/>
        <p:txBody>
          <a:bodyPr/>
          <a:lstStyle/>
          <a:p>
            <a:fld id="{308192DE-0C1E-4178-BA97-559A00E82AA7}" type="slidenum">
              <a:rPr lang="en-US" smtClean="0"/>
              <a:t>48</a:t>
            </a:fld>
            <a:endParaRPr lang="en-US"/>
          </a:p>
        </p:txBody>
      </p:sp>
    </p:spTree>
    <p:extLst>
      <p:ext uri="{BB962C8B-B14F-4D97-AF65-F5344CB8AC3E}">
        <p14:creationId xmlns:p14="http://schemas.microsoft.com/office/powerpoint/2010/main" val="2695995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For lung health and total health, it is best to get 8 hours of sleep each night. It is also best to get it early in the night, starting around 9:00 pm., This improves your body’s antioxidants and recovery from the day’s activities.</a:t>
            </a:r>
          </a:p>
          <a:p>
            <a:pPr marL="0" marR="0">
              <a:spcBef>
                <a:spcPts val="0"/>
              </a:spcBef>
              <a:spcAft>
                <a:spcPts val="0"/>
              </a:spcAft>
            </a:pPr>
            <a:r>
              <a:rPr lang="en-US" sz="1200" dirty="0" err="1">
                <a:effectLst/>
                <a:latin typeface="Times New Roman" panose="02020603050405020304" pitchFamily="18" charset="0"/>
                <a:ea typeface="Cambria" panose="02040503050406030204" pitchFamily="18" charset="0"/>
              </a:rPr>
              <a:t>Periasamy</a:t>
            </a:r>
            <a:r>
              <a:rPr lang="en-US" sz="1200" dirty="0">
                <a:effectLst/>
                <a:latin typeface="Times New Roman" panose="02020603050405020304" pitchFamily="18" charset="0"/>
                <a:ea typeface="Cambria" panose="02040503050406030204" pitchFamily="18" charset="0"/>
              </a:rPr>
              <a:t> S, Hsu DZ, Fu YH, Liu MY. Sleep deprivation-induced multi-organ injury: role of oxidative stress and inflammation. EXCLI J. 2015 May 18;14:672-83.</a:t>
            </a:r>
          </a:p>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Kato K, Miyata S, Ando M, Matsuoka H, </a:t>
            </a:r>
            <a:r>
              <a:rPr lang="en-US" sz="1200" dirty="0" err="1">
                <a:effectLst/>
                <a:latin typeface="Times New Roman" panose="02020603050405020304" pitchFamily="18" charset="0"/>
                <a:ea typeface="Cambria" panose="02040503050406030204" pitchFamily="18" charset="0"/>
              </a:rPr>
              <a:t>Yasuma</a:t>
            </a:r>
            <a:r>
              <a:rPr lang="en-US" sz="1200" dirty="0">
                <a:effectLst/>
                <a:latin typeface="Times New Roman" panose="02020603050405020304" pitchFamily="18" charset="0"/>
                <a:ea typeface="Cambria" panose="02040503050406030204" pitchFamily="18" charset="0"/>
              </a:rPr>
              <a:t> F, Iwamoto K, Kawano N, </a:t>
            </a:r>
            <a:r>
              <a:rPr lang="en-US" sz="1200" dirty="0" err="1">
                <a:effectLst/>
                <a:latin typeface="Times New Roman" panose="02020603050405020304" pitchFamily="18" charset="0"/>
                <a:ea typeface="Cambria" panose="02040503050406030204" pitchFamily="18" charset="0"/>
              </a:rPr>
              <a:t>Banno</a:t>
            </a:r>
            <a:r>
              <a:rPr lang="en-US" sz="1200" dirty="0">
                <a:effectLst/>
                <a:latin typeface="Times New Roman" panose="02020603050405020304" pitchFamily="18" charset="0"/>
                <a:ea typeface="Cambria" panose="02040503050406030204" pitchFamily="18" charset="0"/>
              </a:rPr>
              <a:t> M, Ozaki N, Noda A. Influence of sleep duration on cortical oxygenation in elderly individuals. Psychiatry Clin </a:t>
            </a:r>
            <a:r>
              <a:rPr lang="en-US" sz="1200" dirty="0" err="1">
                <a:effectLst/>
                <a:latin typeface="Times New Roman" panose="02020603050405020304" pitchFamily="18" charset="0"/>
                <a:ea typeface="Cambria" panose="02040503050406030204" pitchFamily="18" charset="0"/>
              </a:rPr>
              <a:t>Neurosci</a:t>
            </a:r>
            <a:r>
              <a:rPr lang="en-US" sz="1200" dirty="0">
                <a:effectLst/>
                <a:latin typeface="Times New Roman" panose="02020603050405020304" pitchFamily="18" charset="0"/>
                <a:ea typeface="Cambria" panose="02040503050406030204" pitchFamily="18" charset="0"/>
              </a:rPr>
              <a:t>. 2017 Jan;71(1):44-51.</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49</a:t>
            </a:fld>
            <a:endParaRPr lang="en-US"/>
          </a:p>
        </p:txBody>
      </p:sp>
    </p:spTree>
    <p:extLst>
      <p:ext uri="{BB962C8B-B14F-4D97-AF65-F5344CB8AC3E}">
        <p14:creationId xmlns:p14="http://schemas.microsoft.com/office/powerpoint/2010/main" val="1009291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Trust in divine power is a must.  Pray for strength to change to a better lifestyle and claim promises such as, “seeing He giveth to all life, and breath, and all things;” Acts 17:25.</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50</a:t>
            </a:fld>
            <a:endParaRPr lang="en-US"/>
          </a:p>
        </p:txBody>
      </p:sp>
    </p:spTree>
    <p:extLst>
      <p:ext uri="{BB962C8B-B14F-4D97-AF65-F5344CB8AC3E}">
        <p14:creationId xmlns:p14="http://schemas.microsoft.com/office/powerpoint/2010/main" val="4059367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mbria" panose="02040503050406030204" pitchFamily="18" charset="0"/>
              </a:rPr>
              <a:t>Ted (Ted), the gentleman who was sent home on oxygen by his doctors, took my advice based on the above </a:t>
            </a:r>
            <a:r>
              <a:rPr lang="en-US" sz="1200" dirty="0" err="1">
                <a:effectLst/>
                <a:latin typeface="Times New Roman" panose="02020603050405020304" pitchFamily="18" charset="0"/>
                <a:ea typeface="Cambria" panose="02040503050406030204" pitchFamily="18" charset="0"/>
              </a:rPr>
              <a:t>informationh</a:t>
            </a:r>
            <a:r>
              <a:rPr lang="en-US" sz="1200" dirty="0">
                <a:effectLst/>
                <a:latin typeface="Times New Roman" panose="02020603050405020304" pitchFamily="18" charset="0"/>
                <a:ea typeface="Cambria" panose="02040503050406030204" pitchFamily="18" charset="0"/>
              </a:rPr>
              <a:t>--he took it as his last hope of life. He walked and breathed faithfully. He ate the best foods. He spent time outdoors. In 2 months time Ted went from a man that was out of breath from walking across a room to a man walking one and a half miles a day. His diabetes and hypertension improved and his doctors began taking him off of the medications and lowering his administered oxygen. His mind, darkened by illness, became clear and he enjoyed conversations and deep study of the Bible. The last time I saw a picture of him, he was on the cover of an advertisement for a program to improve people’s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rPr>
              <a:t>Lungs can definitely be improved with a natural approach using the eight natural remedies.  We have seen pulmonary cripples totally recover.</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51</a:t>
            </a:fld>
            <a:endParaRPr lang="en-US"/>
          </a:p>
        </p:txBody>
      </p:sp>
    </p:spTree>
    <p:extLst>
      <p:ext uri="{BB962C8B-B14F-4D97-AF65-F5344CB8AC3E}">
        <p14:creationId xmlns:p14="http://schemas.microsoft.com/office/powerpoint/2010/main" val="98782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53</a:t>
            </a:fld>
            <a:endParaRPr lang="en-US"/>
          </a:p>
        </p:txBody>
      </p:sp>
    </p:spTree>
    <p:extLst>
      <p:ext uri="{BB962C8B-B14F-4D97-AF65-F5344CB8AC3E}">
        <p14:creationId xmlns:p14="http://schemas.microsoft.com/office/powerpoint/2010/main" val="3466155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54</a:t>
            </a:fld>
            <a:endParaRPr lang="en-US"/>
          </a:p>
        </p:txBody>
      </p:sp>
    </p:spTree>
    <p:extLst>
      <p:ext uri="{BB962C8B-B14F-4D97-AF65-F5344CB8AC3E}">
        <p14:creationId xmlns:p14="http://schemas.microsoft.com/office/powerpoint/2010/main" val="317144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r>
              <a:rPr dirty="0"/>
              <a:t> </a:t>
            </a:r>
            <a:r>
              <a:rPr dirty="0" err="1"/>
              <a:t>Hartig</a:t>
            </a:r>
            <a:r>
              <a:rPr dirty="0"/>
              <a:t> T, </a:t>
            </a:r>
            <a:r>
              <a:rPr dirty="0" err="1"/>
              <a:t>Evansb</a:t>
            </a:r>
            <a:r>
              <a:rPr dirty="0"/>
              <a:t> GW, </a:t>
            </a:r>
            <a:r>
              <a:rPr dirty="0" err="1"/>
              <a:t>Jamnerc</a:t>
            </a:r>
            <a:r>
              <a:rPr dirty="0"/>
              <a:t> LD, </a:t>
            </a:r>
            <a:r>
              <a:rPr dirty="0" err="1"/>
              <a:t>Davisd</a:t>
            </a:r>
            <a:r>
              <a:rPr dirty="0"/>
              <a:t> DS, </a:t>
            </a:r>
            <a:r>
              <a:rPr dirty="0" err="1"/>
              <a:t>Gärlinge</a:t>
            </a:r>
            <a:r>
              <a:rPr dirty="0"/>
              <a:t> T. Tracking restoration in natural and urban field settings. J Environ Psych 2003 23(2):109-23.</a:t>
            </a:r>
          </a:p>
          <a:p>
            <a:endParaRPr dirty="0"/>
          </a:p>
          <a:p>
            <a:r>
              <a:rPr dirty="0"/>
              <a:t>Abstract</a:t>
            </a:r>
          </a:p>
          <a:p>
            <a:r>
              <a:rPr dirty="0"/>
              <a:t>We compared psychophysiological stress recovery and directed attention restoration in natural and urban field settings using repeated measures of ambulatory blood pressure, emotion, and attention collected from 112 randomly assigned young adults. To vary restoration needs, we had half of the subjects begin the environmental treatment directly after driving to the field site. The other half completed attentionally demanding tasks just before the treatment. After the drive or the tasks, sitting in a room with tree views promoted more rapid decline in diastolic blood pressure than sitting in a viewless room. Subsequently walking in a nature reserve initially fostered blood pressure change that indicated greater stress reduction than afforded by walking in the urban surroundings. Performance on an attentional test improved slightly from the pretest to the midpoint of the walk in the nature reserve, while it declined in the urban setting. This opened a performance gap that persisted after the walk. Positive affect increased and anger decreased in the nature reserve by the end of the walk; the opposite pattern emerged in the urban environment. The task manipulation affected emotional self-reports. We discuss implications of the results for theories about restorative environments and environmental health promotion measures.</a:t>
            </a:r>
          </a:p>
          <a:p>
            <a:endParaRPr dirty="0"/>
          </a:p>
          <a:p>
            <a:r>
              <a:rPr dirty="0" err="1"/>
              <a:t>doi</a:t>
            </a:r>
            <a:r>
              <a:rPr dirty="0"/>
              <a:t>: 10.1093/</a:t>
            </a:r>
            <a:r>
              <a:rPr dirty="0" err="1"/>
              <a:t>ajh</a:t>
            </a:r>
            <a:r>
              <a:rPr dirty="0"/>
              <a:t>/hpv180. </a:t>
            </a:r>
            <a:r>
              <a:rPr dirty="0" err="1"/>
              <a:t>Epub</a:t>
            </a:r>
            <a:r>
              <a:rPr dirty="0"/>
              <a:t> 2015 Nov 11.</a:t>
            </a:r>
          </a:p>
          <a:p>
            <a:r>
              <a:rPr dirty="0"/>
              <a:t>Hughes TM, Sink KM. Hypertension and Its Role in Cognitive Function: Current Evidence and Challenges for the Future. Am J </a:t>
            </a:r>
            <a:r>
              <a:rPr dirty="0" err="1"/>
              <a:t>Hypertens</a:t>
            </a:r>
            <a:r>
              <a:rPr dirty="0"/>
              <a:t>. 2016 Feb;29(2):149-57.</a:t>
            </a:r>
          </a:p>
          <a:p>
            <a:endParaRPr dirty="0"/>
          </a:p>
          <a:p>
            <a:r>
              <a:rPr dirty="0"/>
              <a:t>Author information</a:t>
            </a:r>
          </a:p>
          <a:p>
            <a:endParaRPr dirty="0"/>
          </a:p>
          <a:p>
            <a:endParaRPr dirty="0"/>
          </a:p>
          <a:p>
            <a:r>
              <a:rPr dirty="0"/>
              <a:t>Abstract</a:t>
            </a:r>
          </a:p>
          <a:p>
            <a:r>
              <a:rPr dirty="0"/>
              <a:t>This review summarizes evidence from studies of blood pressure and dementia-related biomarkers into our understanding of cognitive health and highlights the challenges facing studies, particularly randomized trials, of hypertension and cognition. Several lines of research suggest that elevated blood pressure, especially at midlife, is associated with cognitive decline and dementia and that treatment of hypertension could prevent these conditions. Further, studies of hypertension and brain structure show that blood pressure is associated with several forms of small vessel disease that can result in vascular dementia or interact with Alzheimer's pathology to lower the pathologic threshold at which Alzheimer's signs and symptoms manifest. In addition, recent studies of hypertension and Alzheimer's biomarkers show that elevated blood pressure and pulse pressure are associated with the extent of brain beta amyloid (Aβ) deposition and altered cerebral spinal fluid profiles of Aβ and tau indicative of Alzheimer's pathology. However, in spite of strong evidence of biological mechanisms, results from randomized trials of antihypertensive therapy for the prevention of cardiovascular or cerebrovascular disease that include cognitive endpoints do not strongly support the observational evidence that treatment of hypertension should be better for cognition. We propose that future clinical trials should consider including dementia biomarkers and assess genetic and cardiometabolic risk factors that have been associated with progression of the underlying disease pathology to help bridge these gaps.</a:t>
            </a:r>
          </a:p>
          <a:p>
            <a:r>
              <a:rPr dirty="0"/>
              <a:t>KEYWORDS:</a:t>
            </a:r>
          </a:p>
          <a:p>
            <a:r>
              <a:rPr dirty="0"/>
              <a:t>Alzheimer’s disease; blood pressure; cognition; dementia; hypertension; review.</a:t>
            </a:r>
          </a:p>
          <a:p>
            <a:r>
              <a:rPr dirty="0" err="1"/>
              <a:t>PMID</a:t>
            </a:r>
            <a:r>
              <a:rPr dirty="0"/>
              <a:t>: 26563965 </a:t>
            </a:r>
          </a:p>
          <a:p>
            <a:endParaRPr dirty="0"/>
          </a:p>
          <a:p>
            <a:r>
              <a:rPr dirty="0" err="1"/>
              <a:t>doi</a:t>
            </a:r>
            <a:r>
              <a:rPr dirty="0"/>
              <a:t>: 10.1016/j.neurobiolaging.2011.02.012. </a:t>
            </a:r>
            <a:r>
              <a:rPr dirty="0" err="1"/>
              <a:t>Epub</a:t>
            </a:r>
            <a:r>
              <a:rPr dirty="0"/>
              <a:t> 2011 May 6.</a:t>
            </a:r>
          </a:p>
          <a:p>
            <a:r>
              <a:rPr dirty="0" err="1"/>
              <a:t>Glodzik</a:t>
            </a:r>
            <a:r>
              <a:rPr dirty="0"/>
              <a:t> L, Mosconi L, </a:t>
            </a:r>
            <a:r>
              <a:rPr dirty="0" err="1"/>
              <a:t>Tsui</a:t>
            </a:r>
            <a:r>
              <a:rPr dirty="0"/>
              <a:t> W, de Santi S, </a:t>
            </a:r>
            <a:r>
              <a:rPr dirty="0" err="1"/>
              <a:t>Zinkowski</a:t>
            </a:r>
            <a:r>
              <a:rPr dirty="0"/>
              <a:t> R, </a:t>
            </a:r>
            <a:r>
              <a:rPr dirty="0" err="1"/>
              <a:t>Pirraglia</a:t>
            </a:r>
            <a:r>
              <a:rPr dirty="0"/>
              <a:t> E, Rich </a:t>
            </a:r>
            <a:r>
              <a:rPr dirty="0" err="1"/>
              <a:t>KE</a:t>
            </a:r>
            <a:r>
              <a:rPr dirty="0"/>
              <a:t>, McHugh P, Li Y, Williams S, Ali F, Zetterberg H, </a:t>
            </a:r>
            <a:r>
              <a:rPr dirty="0" err="1"/>
              <a:t>Blennow</a:t>
            </a:r>
            <a:r>
              <a:rPr dirty="0"/>
              <a:t> K, Mehta P, de Leon MJ. Alzheimer's disease markers, hypertension, and gray matter damage in normal elderly. </a:t>
            </a:r>
            <a:r>
              <a:rPr dirty="0" err="1"/>
              <a:t>Neurobiol</a:t>
            </a:r>
            <a:r>
              <a:rPr dirty="0"/>
              <a:t> Aging. 2012 Jul;33(7):1215-27.</a:t>
            </a:r>
          </a:p>
          <a:p>
            <a:endParaRPr dirty="0"/>
          </a:p>
          <a:p>
            <a:r>
              <a:rPr dirty="0"/>
              <a:t>Author information</a:t>
            </a:r>
          </a:p>
          <a:p>
            <a:endParaRPr dirty="0"/>
          </a:p>
          <a:p>
            <a:endParaRPr dirty="0"/>
          </a:p>
          <a:p>
            <a:r>
              <a:rPr dirty="0"/>
              <a:t>Abstract</a:t>
            </a:r>
          </a:p>
          <a:p>
            <a:r>
              <a:rPr dirty="0"/>
              <a:t>It is not well known whether Alzheimer's disease (AD) cerebrospinal fluid (CSF) biomarkers are associated with brain damage in cognitively normal elderly. The combined influence of CSF biomarkers and hypertension (</a:t>
            </a:r>
            <a:r>
              <a:rPr dirty="0" err="1"/>
              <a:t>HTN</a:t>
            </a:r>
            <a:r>
              <a:rPr dirty="0"/>
              <a:t>) on the gray matter (GM) is also not well described. One hundred fifteen cognitively healthy subjects (mean age 62.6 ± 9.5%, 62% women) received clinical assessment, a high resolution magnetic resonance imaging (MRI), and a lumbar puncture. The CSF levels of total tau (t-tau), hyperphosphorylated tau (p-tau(231)), amyloid beta (Aβ42/Aβ40), p-tau(231)/Aβ42, and t-tau/Aβ42 were dichotomized as "high" and "low" based on accepted cut off values. Statistical parametric mapping was used to examine MRI scans for regional GM density, studied as a function of the CSF markers, </a:t>
            </a:r>
            <a:r>
              <a:rPr dirty="0" err="1"/>
              <a:t>HTN</a:t>
            </a:r>
            <a:r>
              <a:rPr dirty="0"/>
              <a:t>, and combination of both. Global and medial temporal lobe (</a:t>
            </a:r>
            <a:r>
              <a:rPr dirty="0" err="1"/>
              <a:t>MTL</a:t>
            </a:r>
            <a:r>
              <a:rPr dirty="0"/>
              <a:t>) GM was also assessed. Voxel based morphometry revealed that higher t-tau was associated with lower GM density in the precunei. Subjects with higher p-tau(231) and p-tau(231)/Aβ42 had less GM in temporal lobes. Low Aβ42/Aβ40 was related to less GM in the thalami, caudate, and midbrain. Subjects with hypertension showed more GM atrophy in the cerebellum, occipital, and frontal regions. Simultaneous presence of elevated CSF AD biomarkers and </a:t>
            </a:r>
            <a:r>
              <a:rPr dirty="0" err="1"/>
              <a:t>HTN</a:t>
            </a:r>
            <a:r>
              <a:rPr dirty="0"/>
              <a:t> was associated with more GM atrophy than either marker individually, but no interaction effects were identified. In conclusion, in normal elderly CSF tau markers were associated predominantly with lower GM estimates in structures typically affected early in the AD process. In this </a:t>
            </a:r>
            <a:r>
              <a:rPr dirty="0" err="1"/>
              <a:t>presymptomatic</a:t>
            </a:r>
            <a:r>
              <a:rPr dirty="0"/>
              <a:t> stage when no cognitive impairment is present, AD biomarkers and </a:t>
            </a:r>
            <a:r>
              <a:rPr dirty="0" err="1"/>
              <a:t>HTN</a:t>
            </a:r>
            <a:r>
              <a:rPr dirty="0"/>
              <a:t> have additive effects on gray matter damage.</a:t>
            </a:r>
          </a:p>
          <a:p>
            <a:r>
              <a:rPr dirty="0" err="1"/>
              <a:t>PMID</a:t>
            </a:r>
            <a:r>
              <a:rPr dirty="0"/>
              <a:t>: 21530003 </a:t>
            </a:r>
          </a:p>
          <a:p>
            <a:endParaRPr dirty="0"/>
          </a:p>
          <a:p>
            <a:r>
              <a:rPr dirty="0" err="1"/>
              <a:t>Kornhuber</a:t>
            </a:r>
            <a:r>
              <a:rPr dirty="0"/>
              <a:t> HH. Prevention of dementia (including Alzheimer's disease).</a:t>
            </a:r>
            <a:r>
              <a:rPr dirty="0" err="1"/>
              <a:t>Gesundheitswesen</a:t>
            </a:r>
            <a:r>
              <a:rPr dirty="0"/>
              <a:t>. 2004 May;66(5):346-51.</a:t>
            </a:r>
          </a:p>
          <a:p>
            <a:endParaRPr dirty="0"/>
          </a:p>
          <a:p>
            <a:r>
              <a:rPr dirty="0"/>
              <a:t>[Article in German]</a:t>
            </a:r>
          </a:p>
          <a:p>
            <a:endParaRPr dirty="0"/>
          </a:p>
          <a:p>
            <a:r>
              <a:rPr dirty="0"/>
              <a:t>Author information</a:t>
            </a:r>
          </a:p>
          <a:p>
            <a:endParaRPr dirty="0"/>
          </a:p>
          <a:p>
            <a:endParaRPr dirty="0"/>
          </a:p>
          <a:p>
            <a:r>
              <a:rPr dirty="0"/>
              <a:t>Abstract</a:t>
            </a:r>
          </a:p>
          <a:p>
            <a:r>
              <a:rPr dirty="0"/>
              <a:t>Prevention of dementia: Life expectancy still increases linearly, and the elderly part of the European population grows rapidly in relation to the young. Dementia, however, grows even more rapidly, because it increases exponentially after age 65; it will become a great burden if nothing is done. The discussion so far is concentrated on treatment, whereas prevention is neglected. The therapy of dementia, however, has limited effect. Contrary to a widespread opinion prevention is possible. Genetic factors alone dominate the fate of cognition only in about 3 % of the cases. Besides age, lifestyle and the vascular risk factors exercise a great influence. High blood pressure carries a fourfold risk, diabetes more than doubles the risk both of the vascular and of the Alzheimer type; combined even more. Especially cerebral microangiopathy is strongly associated with Alzheimer's dementia, it triggers the vicious circle which leads to amyloid deposition. The importance of the circulation is underestimated, because most of the microvascular cerebral lesions are not perceived by the patient. All the risk factors for Alzheimer's disease after age 65 are also vascular risk factors especially for microangiopathy: Apo-E4, </a:t>
            </a:r>
            <a:r>
              <a:rPr dirty="0" err="1"/>
              <a:t>oestrogen</a:t>
            </a:r>
            <a:r>
              <a:rPr dirty="0"/>
              <a:t> deficiency, insulin resistance, diabetes, arterial hypertension, high cholesterol, old age and increased plasma </a:t>
            </a:r>
            <a:r>
              <a:rPr dirty="0" err="1"/>
              <a:t>homocystin</a:t>
            </a:r>
            <a:r>
              <a:rPr dirty="0"/>
              <a:t> which is often caused by alcohol consumption even in moderate doses. A healthy life style with daily outdoor activity and a Mediterranean diet not only reduces the risk of dementia, but also of coronary death and cancer. Cognitively stimulating activity protects even more than physical activity against dementia; the basis for this is acquired in youth by education. Therapy with statins is advisable if atherosclerosis cannot be reasonably counteracted by physical activity and diet.</a:t>
            </a:r>
          </a:p>
          <a:p>
            <a:r>
              <a:rPr dirty="0" err="1"/>
              <a:t>PMID</a:t>
            </a:r>
            <a:r>
              <a:rPr dirty="0"/>
              <a:t>: 15141356 </a:t>
            </a:r>
          </a:p>
        </p:txBody>
      </p:sp>
    </p:spTree>
    <p:extLst>
      <p:ext uri="{BB962C8B-B14F-4D97-AF65-F5344CB8AC3E}">
        <p14:creationId xmlns:p14="http://schemas.microsoft.com/office/powerpoint/2010/main" val="2461952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55</a:t>
            </a:fld>
            <a:endParaRPr lang="en-US"/>
          </a:p>
        </p:txBody>
      </p:sp>
    </p:spTree>
    <p:extLst>
      <p:ext uri="{BB962C8B-B14F-4D97-AF65-F5344CB8AC3E}">
        <p14:creationId xmlns:p14="http://schemas.microsoft.com/office/powerpoint/2010/main" val="2798470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56</a:t>
            </a:fld>
            <a:endParaRPr lang="en-US"/>
          </a:p>
        </p:txBody>
      </p:sp>
    </p:spTree>
    <p:extLst>
      <p:ext uri="{BB962C8B-B14F-4D97-AF65-F5344CB8AC3E}">
        <p14:creationId xmlns:p14="http://schemas.microsoft.com/office/powerpoint/2010/main" val="16315529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couldn’t walk across the room without being out-of-breath even with his oxygen tank by his side. Then he put into practice the principles explained in my presentation, “Lung health: A breath of fresh air”. Within two months he was walking a mile and a half a day, he was getting off his oxygen, he started a garden and put up a chicken house. </a:t>
            </a:r>
            <a:r>
              <a:rPr lang="en-US"/>
              <a:t>Don’t miss this presentation, make lung health your priority, learn to breath freer than you have ever breathed before in your life. </a:t>
            </a:r>
            <a:endParaRPr lang="en-US" dirty="0"/>
          </a:p>
          <a:p>
            <a:r>
              <a:rPr lang="en-US" dirty="0"/>
              <a:t>Story: (Glenn Pate)</a:t>
            </a:r>
          </a:p>
          <a:p>
            <a:endParaRPr lang="en-US" dirty="0"/>
          </a:p>
          <a:p>
            <a:r>
              <a:rPr lang="en-US" dirty="0"/>
              <a:t>Benefit/problem solved</a:t>
            </a:r>
          </a:p>
          <a:p>
            <a:r>
              <a:rPr lang="en-US" dirty="0"/>
              <a:t>     O2 tank</a:t>
            </a:r>
          </a:p>
          <a:p>
            <a:r>
              <a:rPr lang="en-US" dirty="0"/>
              <a:t>     Invalid </a:t>
            </a:r>
          </a:p>
          <a:p>
            <a:r>
              <a:rPr lang="en-US" dirty="0"/>
              <a:t>     boost your energy </a:t>
            </a:r>
          </a:p>
          <a:p>
            <a:r>
              <a:rPr lang="en-US" dirty="0"/>
              <a:t>Bullet points</a:t>
            </a:r>
          </a:p>
          <a:p>
            <a:r>
              <a:rPr lang="en-US" dirty="0"/>
              <a:t>     Principles from this talk “Lung Health: A breath of Fresh Air”</a:t>
            </a:r>
          </a:p>
          <a:p>
            <a:r>
              <a:rPr lang="en-US" dirty="0"/>
              <a:t>Inspire</a:t>
            </a:r>
          </a:p>
          <a:p>
            <a:r>
              <a:rPr lang="en-US" dirty="0"/>
              <a:t>     Mile and a half after 2 months, garden and chicken house. </a:t>
            </a:r>
          </a:p>
          <a:p>
            <a:r>
              <a:rPr lang="en-US" dirty="0"/>
              <a:t>Call to action</a:t>
            </a:r>
          </a:p>
          <a:p>
            <a:r>
              <a:rPr lang="en-US" dirty="0"/>
              <a:t>     Don’t miss this presentation, make lung health a priority, breath freer than you have ever breathed before. </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58</a:t>
            </a:fld>
            <a:endParaRPr lang="en-US"/>
          </a:p>
        </p:txBody>
      </p:sp>
    </p:spTree>
    <p:extLst>
      <p:ext uri="{BB962C8B-B14F-4D97-AF65-F5344CB8AC3E}">
        <p14:creationId xmlns:p14="http://schemas.microsoft.com/office/powerpoint/2010/main" val="52281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16822DF5-381B-E04E-B256-002468011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382091-10CD-CF4C-83A8-B9B3620C4853}" type="slidenum">
              <a:rPr lang="en-US" altLang="en-US" sz="1200"/>
              <a:pPr/>
              <a:t>8</a:t>
            </a:fld>
            <a:endParaRPr lang="en-US" altLang="en-US" sz="1200"/>
          </a:p>
        </p:txBody>
      </p:sp>
      <p:sp>
        <p:nvSpPr>
          <p:cNvPr id="202755" name="Rectangle 2">
            <a:extLst>
              <a:ext uri="{FF2B5EF4-FFF2-40B4-BE49-F238E27FC236}">
                <a16:creationId xmlns:a16="http://schemas.microsoft.com/office/drawing/2014/main" id="{AC040844-DCD8-7345-A823-25430F58EE57}"/>
              </a:ext>
            </a:extLst>
          </p:cNvPr>
          <p:cNvSpPr>
            <a:spLocks noGrp="1" noRot="1" noChangeAspect="1" noChangeArrowheads="1"/>
          </p:cNvSpPr>
          <p:nvPr>
            <p:ph type="sldImg"/>
          </p:nvPr>
        </p:nvSpPr>
        <p:spPr>
          <a:solidFill>
            <a:srgbClr val="FFFFFF"/>
          </a:solidFill>
          <a:ln/>
        </p:spPr>
      </p:sp>
      <p:sp>
        <p:nvSpPr>
          <p:cNvPr id="202756" name="Rectangle 3">
            <a:extLst>
              <a:ext uri="{FF2B5EF4-FFF2-40B4-BE49-F238E27FC236}">
                <a16:creationId xmlns:a16="http://schemas.microsoft.com/office/drawing/2014/main" id="{D23AE678-A8C2-D34C-A502-BE69B4CC7EA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Exercise in open air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Our limbs and feet are suitably protected from cold and damp, to secure the circulation of the blood to them, with all its blessings. We can take exercise in the open air, in the dews of morning or evening, or after the falling storm of snow or rain, without fears of taking cold. Morning exercise, in walking in the free, invigorating air of heaven, or cultivating flowers, small fruits, and vegetables, is necessary to a healthful circulation of the blood. It is the surest safeguard against colds, coughs, congestions of the brain and lungs, inflammation of the liver, the kidneys, and the lungs, and a hundred other diseases.  {RH, April 14, 1868 par. 25}</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Gut. 1990 Sep;31(9):1037-40.Click here to read Click here to read Links</a:t>
            </a:r>
          </a:p>
          <a:p>
            <a:pPr eaLnBrk="1" hangingPunct="1"/>
            <a:r>
              <a:rPr lang="en-US" altLang="en-US" dirty="0">
                <a:latin typeface="Arial" panose="020B0604020202020204" pitchFamily="34" charset="0"/>
                <a:ea typeface="ＭＳ Ｐゴシック" panose="020B0600070205080204" pitchFamily="34" charset="-128"/>
              </a:rPr>
              <a:t>    Occupational distribution of inflammatory bowel disease among German employees.</a:t>
            </a:r>
          </a:p>
          <a:p>
            <a:pPr eaLnBrk="1" hangingPunct="1"/>
            <a:r>
              <a:rPr lang="en-US" altLang="en-US" dirty="0">
                <a:latin typeface="Arial" panose="020B0604020202020204" pitchFamily="34" charset="0"/>
                <a:ea typeface="ＭＳ Ｐゴシック" panose="020B0600070205080204" pitchFamily="34" charset="-128"/>
              </a:rPr>
              <a:t>    Sonnenberg 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Division of Gastroenterology, Veterans Administration Medical Center, Milwaukee, WI 53295.</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Previous reports have shown that both Crohn's disease and ulcerative colitis affect people in white collar occupations associated with higher income and higher social class more frequently than other groups in the population. This study sought to carry these analyses one step further and investigate the distribution of inflammatory bowel disease by individual occupations. The German social security statistics for 'rehabilitation' were used to assess the occupational distribution of Crohn's disease and ulcerative colitis. From 1982 to 1988, a total of 12,014 people were granted rehabilitation as a result of inflammatory bowel disease. Low male prevalence of inflammatory bowel disease was found among bricklayers, road construction workers, unskilled workers in brick and stone, unskilled </a:t>
            </a:r>
            <a:r>
              <a:rPr lang="en-US" altLang="en-US" dirty="0" err="1">
                <a:latin typeface="Arial" panose="020B0604020202020204" pitchFamily="34" charset="0"/>
                <a:ea typeface="ＭＳ Ｐゴシック" panose="020B0600070205080204" pitchFamily="34" charset="-128"/>
              </a:rPr>
              <a:t>labourers</a:t>
            </a:r>
            <a:r>
              <a:rPr lang="en-US" altLang="en-US" dirty="0">
                <a:latin typeface="Arial" panose="020B0604020202020204" pitchFamily="34" charset="0"/>
                <a:ea typeface="ＭＳ Ｐゴシック" panose="020B0600070205080204" pitchFamily="34" charset="-128"/>
              </a:rPr>
              <a:t>, and security personnel. Low rates were found among women employed in cleaning and maintenance, and in those without occupation. In contrast, a high male prevalence was found among instrument makers, electricians, bakers, and technical assistants. Among female employees, inflammatory bowel disease was significantly associated with sales representatives, office workers, health occupations, and hairdressers. These associations were found in the complete data for 1982-8 as well as in the separate data for the two half periods 1982-5 and 1986-8. Highly significant correlations between the occupational distribution of Crohn's disease and ulcerative colitis were found among both male and female employees. It seems that occupations involving work in the open air and physical exercise are protective, while being exposed to air conditioned artificial working conditions or extended and irregular shift working confer a risk of contracting inflammatory bowel disease.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2210450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2002 Jan;29(1):202-4. Links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Beneficial effect of being outdoors in rheumatoid arthritis.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To the Editor: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widespread opinion of patients with rheumatoid arthritis (RA) that weather influences their complaints has remained scientifically elusive1-7. A factor that might have masked the relationship between RA variables and the weather is the extent to which the patients studied were actually exposed to it. For example, outdoor frost will have little effect on patients staying indoors all day.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One of the authors (</a:t>
            </a:r>
            <a:r>
              <a:rPr lang="en-US" altLang="en-US" dirty="0" err="1">
                <a:latin typeface="Times New Roman" panose="02020603050405020304" pitchFamily="18" charset="0"/>
                <a:ea typeface="ＭＳ Ｐゴシック" panose="020B0600070205080204" pitchFamily="34" charset="-128"/>
              </a:rPr>
              <a:t>WRP</a:t>
            </a:r>
            <a:r>
              <a:rPr lang="en-US" altLang="en-US" dirty="0">
                <a:latin typeface="Times New Roman" panose="02020603050405020304" pitchFamily="18" charset="0"/>
                <a:ea typeface="ＭＳ Ｐゴシック" panose="020B0600070205080204" pitchFamily="34" charset="-128"/>
              </a:rPr>
              <a:t>), a 54-year-old man, nonsmoker, has had rheumatoid factor positive RA since 1979 (revised American College of Rheumatology criteria8). Over a period of 4 years, he daily quantified his joint pain (n = 848 days) as described3 (trace 3 in Figure 1), and the time he spent outdoors (n = 1200 days) (Figure 1, trace 2). The erythrocyte sedimentation rate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was determined regularly (n = 107) (Figure 1, bottom trace). During the study, medication was stable.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During all periods in which about 3 hours were spent outdoors daily (shaded in Figure 1) and with a relatively low outdoor temperature (top trace), the pain score as well as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decreased, or remained at a low level (B, D, H, begin and end J, and L in Figure 1). At high outdoor temperatures the pain score and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increased slightly (F and J). During the remaining periods (mostly &lt; 3 hours outdoors), the RA variables in general varied with outdoor temperature, but periods in which he was only briefly outdoors (&lt; 1 hour daily) were associated with an increase in pain score and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(second half of period G, the last quarter of period I, and period K).</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Figure 1. Plot of 24 hour mean outdoor temperature, time outdoors per 24 hours, daily joint pain score, and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Periods during which the daily time outdoors was about 3 hours are shaded. Broken lines (JS) indicate days on which joint surgery was carried out.</a:t>
            </a:r>
          </a:p>
          <a:p>
            <a:pPr eaLnBrk="1" hangingPunct="1"/>
            <a:r>
              <a:rPr lang="en-US" altLang="en-US" dirty="0">
                <a:latin typeface="Times New Roman" panose="02020603050405020304" pitchFamily="18" charset="0"/>
                <a:ea typeface="ＭＳ Ｐゴシック" panose="020B0600070205080204" pitchFamily="34" charset="-128"/>
              </a:rPr>
              <a:t>Joint surgery ("JS" in Figure 1) that was carried out during the study hardly influenced the RA variables since none of the joints involved was severely inflamed and the main indication for surgery was deformity and not pain.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delayed effect on pain score of time spent outdoors is shown in Figure 2 as the average change in pain score for 30 days following all days that satisfied a certain criterion — as described in A, B, C, and D. The difference between the curves is the number of successive days that met the criterion (1 to 20), as indicated by the length of the first part of the curve (bold line). For example, the bottom line in Figure 2D shows the course of the average change in pain score during (bold line) and after (regular line) 20 successive days with outdoor temperature &lt; 6ｰC and time outdoors </a:t>
            </a:r>
            <a:r>
              <a:rPr lang="en-US" altLang="en-US" dirty="0" err="1">
                <a:latin typeface="Times New Roman" panose="02020603050405020304" pitchFamily="18" charset="0"/>
                <a:ea typeface="ＭＳ Ｐゴシック" panose="020B0600070205080204" pitchFamily="34" charset="-128"/>
              </a:rPr>
              <a:t>ｳ</a:t>
            </a:r>
            <a:r>
              <a:rPr lang="en-US" altLang="en-US" dirty="0">
                <a:latin typeface="Times New Roman" panose="02020603050405020304" pitchFamily="18" charset="0"/>
                <a:ea typeface="ＭＳ Ｐゴシック" panose="020B0600070205080204" pitchFamily="34" charset="-128"/>
              </a:rPr>
              <a:t> 2 hours. The change in pain score was always calculated with respect to the pain score on the first of the successive days that met the criteria.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Figure 2. Average change in pain score following one or more successive days (up to 20) meeting 4 different criteria (A to D) of daily outdoor temperature and time outdoors (1995-98). Limited data restricted the analysis to responses following maximally 6 and 17 successive criterion days in A and C, respectively. Curves were truncated when &lt; 3 pain scores contributed to the average (A). Number of data of the averages plotted varies considerably: 3-55 (A), 95-435 (B), 3-74 (C), and 11-160 (D). Differences from zero were tested for significance with Student t test. In A, significant values are indicated with asterisks. In B, significant values occurred beyond Day 4 and before Day 26 (on Days 9 through 13, and on Day 16, all values were significant). In C, most values beyond Day 12 were significant. In D, all values beyond Day 2 were significant.</a:t>
            </a:r>
          </a:p>
          <a:p>
            <a:pPr eaLnBrk="1" hangingPunct="1"/>
            <a:r>
              <a:rPr lang="en-US" altLang="en-US" dirty="0">
                <a:latin typeface="Times New Roman" panose="02020603050405020304" pitchFamily="18" charset="0"/>
                <a:ea typeface="ＭＳ Ｐゴシック" panose="020B0600070205080204" pitchFamily="34" charset="-128"/>
              </a:rPr>
              <a:t>Being outdoors briefly on warmer days (</a:t>
            </a:r>
            <a:r>
              <a:rPr lang="en-US" altLang="en-US" dirty="0" err="1">
                <a:latin typeface="Times New Roman" panose="02020603050405020304" pitchFamily="18" charset="0"/>
                <a:ea typeface="ＭＳ Ｐゴシック" panose="020B0600070205080204" pitchFamily="34" charset="-128"/>
              </a:rPr>
              <a:t>ｳ</a:t>
            </a:r>
            <a:r>
              <a:rPr lang="en-US" altLang="en-US" dirty="0">
                <a:latin typeface="Times New Roman" panose="02020603050405020304" pitchFamily="18" charset="0"/>
                <a:ea typeface="ＭＳ Ｐゴシック" panose="020B0600070205080204" pitchFamily="34" charset="-128"/>
              </a:rPr>
              <a:t> 6ｰC) increased the pain score as long as the criterion was satisfied (A). Thereafter, the curves level off, which is likely due to the contribution of warm days with time outdoors &gt; 2 hours. Figure 2B illustrates this contribution: staying outdoors for 2 hours or more on days warmer than 6ｰC hardly affected the pain score.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Being outdoors briefly on cold days had little effect on the pain score (C). After the periods satisfying the criterion (bold line on curve) the curves tend to decrease steeply (thin lines). The explanation may be that cold days with outdoor times &gt; 2 hours did contribute to the averages here as well. A clear decrease in pain score was found for staying outdoors &gt; 2 hours (D). The longer the period of successive days that satisfied the cold criterion, the greater was the decrease.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Depending on the average time outdoors of the preceding 14 days,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data were grouped in 1 hour periods. The mean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per period decreased with increasing time outdoors: 0 to 1 h: 18.00 (SD 7.03), 1-2 h: 15.53 (SD 7.03), 2-3 h: 14.60 (SD 4.05), 3-4 h: 12.50 mm/h (SD 2.46). The mean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in the last period was significantly lower than in the first (p &lt; 0.05, ANOVA with Tukey correction).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effect of daily time spent outdoors is in accord with the earlier reported effect of outdoor temperature on pain and ESR9: a low outdoor temperature as well as being outdoors (on most days in a marine climate) will have a cooling effect on the microclimate. In general, outdoor activities were light, and the chilly feeling during stays outdoors was the main experience of the (mostly lightly dressed) patient in this study.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 possible explanation for the effect of exposure to a cool environment might be related to skin vasoconstriction, or to the well known increased production of cortisol10. Whatever the influencing variable(s) might be, this 4 year study shows that being outdoors for 3 hours per day or longer appears to have a beneficial effect on this patient's RA.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WIEBE R. PATBERG, MSc, Department of Medical Physiology, University of Groningen, PO Box 196, 9700 AD Groningen; JOHANNES J. </a:t>
            </a:r>
            <a:r>
              <a:rPr lang="en-US" altLang="en-US" dirty="0" err="1">
                <a:latin typeface="Times New Roman" panose="02020603050405020304" pitchFamily="18" charset="0"/>
                <a:ea typeface="ＭＳ Ｐゴシック" panose="020B0600070205080204" pitchFamily="34" charset="-128"/>
              </a:rPr>
              <a:t>RASKER</a:t>
            </a:r>
            <a:r>
              <a:rPr lang="en-US" altLang="en-US" dirty="0">
                <a:latin typeface="Times New Roman" panose="02020603050405020304" pitchFamily="18" charset="0"/>
                <a:ea typeface="ＭＳ Ｐゴシック" panose="020B0600070205080204" pitchFamily="34" charset="-128"/>
              </a:rPr>
              <a:t>, MD, Departments of Rheumatology and Communication Studies, Medical Spectrum, and University of Twente, PO Box 217, 7500 AE Enschede, The Netherlands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REFERENCES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1.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Nienhuis</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RLF</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Veringa</a:t>
            </a:r>
            <a:r>
              <a:rPr lang="en-US" altLang="en-US" dirty="0">
                <a:latin typeface="Times New Roman" panose="02020603050405020304" pitchFamily="18" charset="0"/>
                <a:ea typeface="ＭＳ Ｐゴシック" panose="020B0600070205080204" pitchFamily="34" charset="-128"/>
              </a:rPr>
              <a:t> F. Relation between meteorological factors and pain in rheumatoid arthritis in a marine climate.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1985;12:711-5.</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2.	</a:t>
            </a:r>
            <a:r>
              <a:rPr lang="en-US" altLang="en-US" dirty="0" err="1">
                <a:latin typeface="Times New Roman" panose="02020603050405020304" pitchFamily="18" charset="0"/>
                <a:ea typeface="ＭＳ Ｐゴシック" panose="020B0600070205080204" pitchFamily="34" charset="-128"/>
              </a:rPr>
              <a:t>Rasker</a:t>
            </a:r>
            <a:r>
              <a:rPr lang="en-US" altLang="en-US" dirty="0">
                <a:latin typeface="Times New Roman" panose="02020603050405020304" pitchFamily="18" charset="0"/>
                <a:ea typeface="ＭＳ Ｐゴシック" panose="020B0600070205080204" pitchFamily="34" charset="-128"/>
              </a:rPr>
              <a:t> JJ, Peters </a:t>
            </a:r>
            <a:r>
              <a:rPr lang="en-US" altLang="en-US" dirty="0" err="1">
                <a:latin typeface="Times New Roman" panose="02020603050405020304" pitchFamily="18" charset="0"/>
                <a:ea typeface="ＭＳ Ｐゴシック" panose="020B0600070205080204" pitchFamily="34" charset="-128"/>
              </a:rPr>
              <a:t>HJ</a:t>
            </a:r>
            <a:r>
              <a:rPr lang="en-US" altLang="en-US" dirty="0">
                <a:latin typeface="Times New Roman" panose="02020603050405020304" pitchFamily="18" charset="0"/>
                <a:ea typeface="ＭＳ Ｐゴシック" panose="020B0600070205080204" pitchFamily="34" charset="-128"/>
              </a:rPr>
              <a:t>, Boon KL. Influence of weather on stiffness and force in patients with rheumatoid arthritis. </a:t>
            </a:r>
            <a:r>
              <a:rPr lang="en-US" altLang="en-US" dirty="0" err="1">
                <a:latin typeface="Times New Roman" panose="02020603050405020304" pitchFamily="18" charset="0"/>
                <a:ea typeface="ＭＳ Ｐゴシック" panose="020B0600070205080204" pitchFamily="34" charset="-128"/>
              </a:rPr>
              <a:t>Scand</a:t>
            </a:r>
            <a:r>
              <a:rPr lang="en-US" altLang="en-US" dirty="0">
                <a:latin typeface="Times New Roman" panose="02020603050405020304" pitchFamily="18" charset="0"/>
                <a:ea typeface="ＭＳ Ｐゴシック" panose="020B0600070205080204" pitchFamily="34" charset="-128"/>
              </a:rPr>
              <a:t>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1986;15:27-36.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3.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Effect of temperature and humidity on daily pain score in a patient with rheumatoid arthritis [letter]. Arthritis Rheum 1989;32:1627-9.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4.	Aikman H. The association between arthritis and the weather. </a:t>
            </a:r>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a:t>
            </a:r>
            <a:r>
              <a:rPr lang="en-US" altLang="en-US" dirty="0" err="1">
                <a:latin typeface="Times New Roman" panose="02020603050405020304" pitchFamily="18" charset="0"/>
                <a:ea typeface="ＭＳ Ｐゴシック" panose="020B0600070205080204" pitchFamily="34" charset="-128"/>
              </a:rPr>
              <a:t>Biometeorol</a:t>
            </a:r>
            <a:r>
              <a:rPr lang="en-US" altLang="en-US" dirty="0">
                <a:latin typeface="Times New Roman" panose="02020603050405020304" pitchFamily="18" charset="0"/>
                <a:ea typeface="ＭＳ Ｐゴシック" panose="020B0600070205080204" pitchFamily="34" charset="-128"/>
              </a:rPr>
              <a:t> 1997;40:192-9.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5.	</a:t>
            </a:r>
            <a:r>
              <a:rPr lang="en-US" altLang="en-US" dirty="0" err="1">
                <a:latin typeface="Times New Roman" panose="02020603050405020304" pitchFamily="18" charset="0"/>
                <a:ea typeface="ＭＳ Ｐゴシック" panose="020B0600070205080204" pitchFamily="34" charset="-128"/>
              </a:rPr>
              <a:t>Latman</a:t>
            </a:r>
            <a:r>
              <a:rPr lang="en-US" altLang="en-US" dirty="0">
                <a:latin typeface="Times New Roman" panose="02020603050405020304" pitchFamily="18" charset="0"/>
                <a:ea typeface="ＭＳ Ｐゴシック" panose="020B0600070205080204" pitchFamily="34" charset="-128"/>
              </a:rPr>
              <a:t> NS. Annual fluctuations in rheumatoid arthritis.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1981;8:725-9.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6.	Van de </a:t>
            </a:r>
            <a:r>
              <a:rPr lang="en-US" altLang="en-US" dirty="0" err="1">
                <a:latin typeface="Times New Roman" panose="02020603050405020304" pitchFamily="18" charset="0"/>
                <a:ea typeface="ＭＳ Ｐゴシック" panose="020B0600070205080204" pitchFamily="34" charset="-128"/>
              </a:rPr>
              <a:t>Laar</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MAFJ</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Bernelot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Moens</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HJ</a:t>
            </a:r>
            <a:r>
              <a:rPr lang="en-US" altLang="en-US" dirty="0">
                <a:latin typeface="Times New Roman" panose="02020603050405020304" pitchFamily="18" charset="0"/>
                <a:ea typeface="ＭＳ Ｐゴシック" panose="020B0600070205080204" pitchFamily="34" charset="-128"/>
              </a:rPr>
              <a:t>, van der Stadt RJ, van der </a:t>
            </a:r>
            <a:r>
              <a:rPr lang="en-US" altLang="en-US" dirty="0" err="1">
                <a:latin typeface="Times New Roman" panose="02020603050405020304" pitchFamily="18" charset="0"/>
                <a:ea typeface="ＭＳ Ｐゴシック" panose="020B0600070205080204" pitchFamily="34" charset="-128"/>
              </a:rPr>
              <a:t>Korst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JK</a:t>
            </a:r>
            <a:r>
              <a:rPr lang="en-US" altLang="en-US" dirty="0">
                <a:latin typeface="Times New Roman" panose="02020603050405020304" pitchFamily="18" charset="0"/>
                <a:ea typeface="ＭＳ Ｐゴシック" panose="020B0600070205080204" pitchFamily="34" charset="-128"/>
              </a:rPr>
              <a:t>. Assessment of inflammatory joint activity in rheumatoid arthritis and changes in atmospheric conditions. </a:t>
            </a:r>
            <a:r>
              <a:rPr lang="en-US" altLang="en-US" dirty="0" err="1">
                <a:latin typeface="Times New Roman" panose="02020603050405020304" pitchFamily="18" charset="0"/>
                <a:ea typeface="ＭＳ Ｐゴシック" panose="020B0600070205080204" pitchFamily="34" charset="-128"/>
              </a:rPr>
              <a:t>Clin</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1991;10:426-33.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7.	</a:t>
            </a:r>
            <a:r>
              <a:rPr lang="en-US" altLang="en-US" dirty="0" err="1">
                <a:latin typeface="Times New Roman" panose="02020603050405020304" pitchFamily="18" charset="0"/>
                <a:ea typeface="ＭＳ Ｐゴシック" panose="020B0600070205080204" pitchFamily="34" charset="-128"/>
              </a:rPr>
              <a:t>Drane</a:t>
            </a:r>
            <a:r>
              <a:rPr lang="en-US" altLang="en-US" dirty="0">
                <a:latin typeface="Times New Roman" panose="02020603050405020304" pitchFamily="18" charset="0"/>
                <a:ea typeface="ＭＳ Ｐゴシック" panose="020B0600070205080204" pitchFamily="34" charset="-128"/>
              </a:rPr>
              <a:t> D, Berry G, </a:t>
            </a:r>
            <a:r>
              <a:rPr lang="en-US" altLang="en-US" dirty="0" err="1">
                <a:latin typeface="Times New Roman" panose="02020603050405020304" pitchFamily="18" charset="0"/>
                <a:ea typeface="ＭＳ Ｐゴシック" panose="020B0600070205080204" pitchFamily="34" charset="-128"/>
              </a:rPr>
              <a:t>Bieri</a:t>
            </a:r>
            <a:r>
              <a:rPr lang="en-US" altLang="en-US" dirty="0">
                <a:latin typeface="Times New Roman" panose="02020603050405020304" pitchFamily="18" charset="0"/>
                <a:ea typeface="ＭＳ Ｐゴシック" panose="020B0600070205080204" pitchFamily="34" charset="-128"/>
              </a:rPr>
              <a:t> D, McFarlane AC, Brooks P. The association between external weather conditions and pain and stiffness in women with rheumatoid arthritis.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1997;24:1309-16.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8.	Arnett FC, Edworthy SM, Bloch DA, et al. The American Rheumatism Association 1987 revised criteria for the classification of rheumatoid arthritis. Arthritis Rheum 1988;31:315-24.</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9.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Correlation of erythrocyte sedimentation rate and outdoor temperature in a patient with rheumatoid arthritis [letter].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1997;24:1017-8.</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10.	The adrenocortical hormones. In: Guyton AC. Textbook of medical physiology. Philadelphia: WB Saunders; 1986:909-22.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11824963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352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Having one’s window open at night is especially important. Keeping windows open during the day for fresh air is important. Mishra AK, van </a:t>
            </a:r>
            <a:r>
              <a:rPr lang="en-US" sz="1800" dirty="0" err="1">
                <a:effectLst/>
                <a:latin typeface="Times New Roman" panose="02020603050405020304" pitchFamily="18" charset="0"/>
                <a:ea typeface="Cambria" panose="02040503050406030204" pitchFamily="18" charset="0"/>
              </a:rPr>
              <a:t>Ruitenbeek</a:t>
            </a:r>
            <a:r>
              <a:rPr lang="en-US" sz="1800" dirty="0">
                <a:effectLst/>
                <a:latin typeface="Times New Roman" panose="02020603050405020304" pitchFamily="18" charset="0"/>
                <a:ea typeface="Cambria" panose="02040503050406030204" pitchFamily="18" charset="0"/>
              </a:rPr>
              <a:t> AM, </a:t>
            </a:r>
            <a:r>
              <a:rPr lang="en-US" sz="1800" dirty="0" err="1">
                <a:effectLst/>
                <a:latin typeface="Times New Roman" panose="02020603050405020304" pitchFamily="18" charset="0"/>
                <a:ea typeface="Cambria" panose="02040503050406030204" pitchFamily="18" charset="0"/>
              </a:rPr>
              <a:t>Loomans</a:t>
            </a:r>
            <a:r>
              <a:rPr lang="en-US" sz="1800" dirty="0">
                <a:effectLst/>
                <a:latin typeface="Times New Roman" panose="02020603050405020304" pitchFamily="18" charset="0"/>
                <a:ea typeface="Cambria" panose="02040503050406030204" pitchFamily="18" charset="0"/>
              </a:rPr>
              <a:t> MGLC, </a:t>
            </a:r>
            <a:r>
              <a:rPr lang="en-US" sz="1800" dirty="0" err="1">
                <a:effectLst/>
                <a:latin typeface="Times New Roman" panose="02020603050405020304" pitchFamily="18" charset="0"/>
                <a:ea typeface="Cambria" panose="02040503050406030204" pitchFamily="18" charset="0"/>
              </a:rPr>
              <a:t>Kort</a:t>
            </a:r>
            <a:r>
              <a:rPr lang="en-US" sz="1800" dirty="0">
                <a:effectLst/>
                <a:latin typeface="Times New Roman" panose="02020603050405020304" pitchFamily="18" charset="0"/>
                <a:ea typeface="Cambria" panose="02040503050406030204" pitchFamily="18" charset="0"/>
              </a:rPr>
              <a:t> HSM. Window/door opening-mediated bedroom ventilation and its impact on sleep quality of healthy, young adults. Indoor Air. 2018 Mar;28(2):339-351. </a:t>
            </a:r>
          </a:p>
          <a:p>
            <a:pPr marL="0" marR="0">
              <a:spcBef>
                <a:spcPts val="0"/>
              </a:spcBef>
              <a:spcAft>
                <a:spcPts val="0"/>
              </a:spcAft>
            </a:pPr>
            <a:r>
              <a:rPr lang="en-US" sz="1800" dirty="0">
                <a:effectLst/>
                <a:latin typeface="Times New Roman" panose="02020603050405020304" pitchFamily="18" charset="0"/>
                <a:ea typeface="Cambria" panose="02040503050406030204" pitchFamily="18" charset="0"/>
              </a:rPr>
              <a:t>Satish U, </a:t>
            </a:r>
            <a:r>
              <a:rPr lang="en-US" sz="1800" dirty="0" err="1">
                <a:effectLst/>
                <a:latin typeface="Times New Roman" panose="02020603050405020304" pitchFamily="18" charset="0"/>
                <a:ea typeface="Cambria" panose="02040503050406030204" pitchFamily="18" charset="0"/>
              </a:rPr>
              <a:t>Mendell</a:t>
            </a:r>
            <a:r>
              <a:rPr lang="en-US" sz="1800" dirty="0">
                <a:effectLst/>
                <a:latin typeface="Times New Roman" panose="02020603050405020304" pitchFamily="18" charset="0"/>
                <a:ea typeface="Cambria" panose="02040503050406030204" pitchFamily="18" charset="0"/>
              </a:rPr>
              <a:t> MJ, Shekhar K, </a:t>
            </a:r>
            <a:r>
              <a:rPr lang="en-US" sz="1800" dirty="0" err="1">
                <a:effectLst/>
                <a:latin typeface="Times New Roman" panose="02020603050405020304" pitchFamily="18" charset="0"/>
                <a:ea typeface="Cambria" panose="02040503050406030204" pitchFamily="18" charset="0"/>
              </a:rPr>
              <a:t>Hotchi</a:t>
            </a:r>
            <a:r>
              <a:rPr lang="en-US" sz="1800" dirty="0">
                <a:effectLst/>
                <a:latin typeface="Times New Roman" panose="02020603050405020304" pitchFamily="18" charset="0"/>
                <a:ea typeface="Cambria" panose="02040503050406030204" pitchFamily="18" charset="0"/>
              </a:rPr>
              <a:t> T, Sullivan D, </a:t>
            </a:r>
            <a:r>
              <a:rPr lang="en-US" sz="1800" dirty="0" err="1">
                <a:effectLst/>
                <a:latin typeface="Times New Roman" panose="02020603050405020304" pitchFamily="18" charset="0"/>
                <a:ea typeface="Cambria" panose="02040503050406030204" pitchFamily="18" charset="0"/>
              </a:rPr>
              <a:t>Streufert</a:t>
            </a:r>
            <a:r>
              <a:rPr lang="en-US" sz="1800" dirty="0">
                <a:effectLst/>
                <a:latin typeface="Times New Roman" panose="02020603050405020304" pitchFamily="18" charset="0"/>
                <a:ea typeface="Cambria" panose="02040503050406030204" pitchFamily="18" charset="0"/>
              </a:rPr>
              <a:t> S, Fisk WJ. Is CO2 an indoor pollutant? Direct effects of low-to-moderate CO2 concentrations on human decision-making performance. Environ Health </a:t>
            </a:r>
            <a:r>
              <a:rPr lang="en-US" sz="1800" dirty="0" err="1">
                <a:effectLst/>
                <a:latin typeface="Times New Roman" panose="02020603050405020304" pitchFamily="18" charset="0"/>
                <a:ea typeface="Cambria" panose="02040503050406030204" pitchFamily="18" charset="0"/>
              </a:rPr>
              <a:t>Perspect</a:t>
            </a:r>
            <a:r>
              <a:rPr lang="en-US" sz="1800" dirty="0">
                <a:effectLst/>
                <a:latin typeface="Times New Roman" panose="02020603050405020304" pitchFamily="18" charset="0"/>
                <a:ea typeface="Cambria" panose="02040503050406030204" pitchFamily="18" charset="0"/>
              </a:rPr>
              <a:t>. 2012 Dec;120(12):1671-7. </a:t>
            </a:r>
          </a:p>
          <a:p>
            <a:endParaRPr lang="en-US" dirty="0"/>
          </a:p>
        </p:txBody>
      </p:sp>
      <p:sp>
        <p:nvSpPr>
          <p:cNvPr id="4" name="Slide Number Placeholder 3"/>
          <p:cNvSpPr>
            <a:spLocks noGrp="1"/>
          </p:cNvSpPr>
          <p:nvPr>
            <p:ph type="sldNum" sz="quarter" idx="5"/>
          </p:nvPr>
        </p:nvSpPr>
        <p:spPr/>
        <p:txBody>
          <a:bodyPr/>
          <a:lstStyle/>
          <a:p>
            <a:fld id="{308192DE-0C1E-4178-BA97-559A00E82AA7}" type="slidenum">
              <a:rPr lang="en-US" smtClean="0"/>
              <a:t>9</a:t>
            </a:fld>
            <a:endParaRPr lang="en-US"/>
          </a:p>
        </p:txBody>
      </p:sp>
    </p:spTree>
    <p:extLst>
      <p:ext uri="{BB962C8B-B14F-4D97-AF65-F5344CB8AC3E}">
        <p14:creationId xmlns:p14="http://schemas.microsoft.com/office/powerpoint/2010/main" val="4021171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windows typically do not open.</a:t>
            </a:r>
          </a:p>
        </p:txBody>
      </p:sp>
      <p:sp>
        <p:nvSpPr>
          <p:cNvPr id="4" name="Slide Number Placeholder 3"/>
          <p:cNvSpPr>
            <a:spLocks noGrp="1"/>
          </p:cNvSpPr>
          <p:nvPr>
            <p:ph type="sldNum" sz="quarter" idx="5"/>
          </p:nvPr>
        </p:nvSpPr>
        <p:spPr/>
        <p:txBody>
          <a:bodyPr/>
          <a:lstStyle/>
          <a:p>
            <a:fld id="{308192DE-0C1E-4178-BA97-559A00E82AA7}" type="slidenum">
              <a:rPr lang="en-US" smtClean="0"/>
              <a:t>10</a:t>
            </a:fld>
            <a:endParaRPr lang="en-US"/>
          </a:p>
        </p:txBody>
      </p:sp>
    </p:spTree>
    <p:extLst>
      <p:ext uri="{BB962C8B-B14F-4D97-AF65-F5344CB8AC3E}">
        <p14:creationId xmlns:p14="http://schemas.microsoft.com/office/powerpoint/2010/main" val="390710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55CB591-D090-3A46-9AD2-0C4B6EAD7F9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518BEB0-715D-F946-BE26-DEAA00DD8494}"/>
              </a:ext>
            </a:extLst>
          </p:cNvPr>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In 1918, when the Spanish Influenza was going around, much as coronavirus is going around these days, the patients who could not secure a hospital bed were accommodated with tents out on the hospital lawn. Guess how survived the 1918 Spanish Influenza the best? You guessed it, the people out in the fresh air. For more on prevent and treatment of viral lung diseases, such as coronavirus, see our materials on Bird Flu, prevention and Treatment. </a:t>
            </a:r>
          </a:p>
          <a:p>
            <a:r>
              <a:rPr lang="en-US" altLang="en-US" dirty="0">
                <a:latin typeface="Times New Roman" panose="02020603050405020304" pitchFamily="18" charset="0"/>
                <a:ea typeface="ＭＳ Ｐゴシック" panose="020B0600070205080204" pitchFamily="34" charset="-128"/>
              </a:rPr>
              <a:t>Am J Public Health. 2009 Oct;99 </a:t>
            </a:r>
            <a:r>
              <a:rPr lang="en-US" altLang="en-US" dirty="0" err="1">
                <a:latin typeface="Times New Roman" panose="02020603050405020304" pitchFamily="18" charset="0"/>
                <a:ea typeface="ＭＳ Ｐゴシック" panose="020B0600070205080204" pitchFamily="34" charset="-128"/>
              </a:rPr>
              <a:t>Suppl</a:t>
            </a:r>
            <a:r>
              <a:rPr lang="en-US" altLang="en-US" dirty="0">
                <a:latin typeface="Times New Roman" panose="02020603050405020304" pitchFamily="18" charset="0"/>
                <a:ea typeface="ＭＳ Ｐゴシック" panose="020B0600070205080204" pitchFamily="34" charset="-128"/>
              </a:rPr>
              <a:t> 2:S236-42. </a:t>
            </a:r>
            <a:r>
              <a:rPr lang="en-US" altLang="en-US" dirty="0" err="1">
                <a:latin typeface="Times New Roman" panose="02020603050405020304" pitchFamily="18" charset="0"/>
                <a:ea typeface="ＭＳ Ｐゴシック" panose="020B0600070205080204" pitchFamily="34" charset="-128"/>
              </a:rPr>
              <a:t>Epub</a:t>
            </a:r>
            <a:r>
              <a:rPr lang="en-US" altLang="en-US" dirty="0">
                <a:latin typeface="Times New Roman" panose="02020603050405020304" pitchFamily="18" charset="0"/>
                <a:ea typeface="ＭＳ Ｐゴシック" panose="020B0600070205080204" pitchFamily="34" charset="-128"/>
              </a:rPr>
              <a:t> 2009 May 21.</a:t>
            </a:r>
          </a:p>
          <a:p>
            <a:r>
              <a:rPr lang="en-US" altLang="en-US" dirty="0">
                <a:latin typeface="Times New Roman" panose="02020603050405020304" pitchFamily="18" charset="0"/>
                <a:ea typeface="ＭＳ Ｐゴシック" panose="020B0600070205080204" pitchFamily="34" charset="-128"/>
              </a:rPr>
              <a:t>The open-air treatment of pandemic influenza.</a:t>
            </a:r>
          </a:p>
          <a:p>
            <a:r>
              <a:rPr lang="en-US" altLang="en-US" dirty="0">
                <a:latin typeface="Times New Roman" panose="02020603050405020304" pitchFamily="18" charset="0"/>
                <a:ea typeface="ＭＳ Ｐゴシック" panose="020B0600070205080204" pitchFamily="34" charset="-128"/>
              </a:rPr>
              <a:t>Hobday RA, Cason </a:t>
            </a:r>
            <a:r>
              <a:rPr lang="en-US" altLang="en-US" dirty="0" err="1">
                <a:latin typeface="Times New Roman" panose="02020603050405020304" pitchFamily="18" charset="0"/>
                <a:ea typeface="ＭＳ Ｐゴシック" panose="020B0600070205080204" pitchFamily="34" charset="-128"/>
              </a:rPr>
              <a:t>JW</a:t>
            </a:r>
            <a:r>
              <a:rPr lang="en-US" altLang="en-US" dirty="0">
                <a:latin typeface="Times New Roman" panose="02020603050405020304" pitchFamily="18" charset="0"/>
                <a:ea typeface="ＭＳ Ｐゴシック" panose="020B0600070205080204" pitchFamily="34" charset="-128"/>
              </a:rPr>
              <a:t>.</a:t>
            </a:r>
          </a:p>
          <a:p>
            <a:r>
              <a:rPr lang="en-US" altLang="en-US" dirty="0">
                <a:latin typeface="Times New Roman" panose="02020603050405020304" pitchFamily="18" charset="0"/>
                <a:ea typeface="ＭＳ Ｐゴシック" panose="020B0600070205080204" pitchFamily="34" charset="-128"/>
              </a:rPr>
              <a:t>Department of Architectural Studies, University of Wales Institute, Cardiff, Llandaff Campus, Western Avenue, Cardiff, CF5 2YB, United Kingdom. </a:t>
            </a:r>
            <a:r>
              <a:rPr lang="en-US" altLang="en-US" dirty="0" err="1">
                <a:latin typeface="Times New Roman" panose="02020603050405020304" pitchFamily="18" charset="0"/>
                <a:ea typeface="ＭＳ Ｐゴシック" panose="020B0600070205080204" pitchFamily="34" charset="-128"/>
              </a:rPr>
              <a:t>ra.hobday@virgin.net</a:t>
            </a:r>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Abstract</a:t>
            </a:r>
          </a:p>
          <a:p>
            <a:r>
              <a:rPr lang="en-US" altLang="en-US" dirty="0">
                <a:latin typeface="Times New Roman" panose="02020603050405020304" pitchFamily="18" charset="0"/>
                <a:ea typeface="ＭＳ Ｐゴシック" panose="020B0600070205080204" pitchFamily="34" charset="-128"/>
              </a:rPr>
              <a:t>The H1N1 "Spanish flu" outbreak of 1918-1919 was the most devastating pandemic on record, killing between 50 million and 100 million people. Should the next influenza pandemic prove equally virulent, there could be more than 300 million deaths globally. The conventional view is that little could have been done to prevent the H1N1 virus from spreading or to treat those infected; however, there is evidence to the contrary. Records from an "open-air" hospital in Boston, Massachusetts, suggest that some patients and staff were spared the worst of the outbreak. A combination of fresh air, sunlight, scrupulous standards of hygiene, and reusable face masks appears to have substantially reduced deaths among some patients and infections among medical staff. We argue that temporary hospitals should be a priority in emergency planning. Equally, other measures adopted during the 1918 pandemic merit more attention than they currently receive.</a:t>
            </a:r>
          </a:p>
          <a:p>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19461112 [PubMed - indexed for MEDLINE]</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59078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1A45-F032-4A0F-9095-B7AF57DE7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6F6C0-B04C-4577-96E4-DDC34CC36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0FEC6-F097-418E-89F6-8AEF34B2BBC9}"/>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2EDFE1AB-53C6-409B-B52F-1501138AA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F7FED-93BC-405E-B5E4-DD794489BCFA}"/>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288159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08BC-6C14-48FB-9D35-C8916D1EC7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ECB422-F974-4CE1-A709-3DA07B0E4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EE6C0-DC1D-4C49-AF08-3DCA5B5510EB}"/>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20A3BF89-1D7C-4170-A1D4-F5AB921B8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CFCF0-5CDD-4261-9BC4-8A444B8A4FBC}"/>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59158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255D4-21A6-4223-89F9-2209C99C21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B0972-6FB3-4E2A-A5F7-DA1E557AAE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F6C6E-8071-40D2-8D56-E710413919C6}"/>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5241E8C5-23EE-4067-BEF7-B50D0E5CC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3CCCD-EA9D-4180-A7EF-63944E6C1A3E}"/>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4092346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Line"/>
          <p:cNvSpPr/>
          <p:nvPr/>
        </p:nvSpPr>
        <p:spPr>
          <a:xfrm>
            <a:off x="476250" y="1812727"/>
            <a:ext cx="11239501" cy="0"/>
          </a:xfrm>
          <a:prstGeom prst="line">
            <a:avLst/>
          </a:prstGeom>
          <a:ln w="12700">
            <a:solidFill>
              <a:srgbClr val="444444">
                <a:alpha val="30000"/>
              </a:srgbClr>
            </a:solidFill>
            <a:miter lim="400000"/>
          </a:ln>
        </p:spPr>
        <p:txBody>
          <a:bodyPr lIns="32145" tIns="32145" rIns="32145" bIns="32145"/>
          <a:lstStyle/>
          <a:p>
            <a:endParaRPr sz="1266"/>
          </a:p>
        </p:txBody>
      </p:sp>
      <p:sp>
        <p:nvSpPr>
          <p:cNvPr id="75" name="Line"/>
          <p:cNvSpPr/>
          <p:nvPr/>
        </p:nvSpPr>
        <p:spPr>
          <a:xfrm flipV="1">
            <a:off x="476250" y="6500810"/>
            <a:ext cx="11239501" cy="3"/>
          </a:xfrm>
          <a:prstGeom prst="line">
            <a:avLst/>
          </a:prstGeom>
          <a:ln w="76200">
            <a:solidFill>
              <a:srgbClr val="444444">
                <a:alpha val="30000"/>
              </a:srgbClr>
            </a:solidFill>
            <a:miter lim="400000"/>
          </a:ln>
        </p:spPr>
        <p:txBody>
          <a:bodyPr lIns="32145" tIns="32145" rIns="32145" bIns="32145"/>
          <a:lstStyle/>
          <a:p>
            <a:endParaRPr sz="1266"/>
          </a:p>
        </p:txBody>
      </p:sp>
      <p:sp>
        <p:nvSpPr>
          <p:cNvPr id="76" name="Line"/>
          <p:cNvSpPr/>
          <p:nvPr/>
        </p:nvSpPr>
        <p:spPr>
          <a:xfrm flipV="1">
            <a:off x="476250" y="357188"/>
            <a:ext cx="11239501" cy="1"/>
          </a:xfrm>
          <a:prstGeom prst="line">
            <a:avLst/>
          </a:prstGeom>
          <a:ln w="12700">
            <a:solidFill>
              <a:srgbClr val="444444">
                <a:alpha val="30000"/>
              </a:srgbClr>
            </a:solidFill>
            <a:miter lim="400000"/>
          </a:ln>
        </p:spPr>
        <p:txBody>
          <a:bodyPr lIns="32145" tIns="32145" rIns="32145" bIns="32145"/>
          <a:lstStyle/>
          <a:p>
            <a:endParaRPr sz="1266"/>
          </a:p>
        </p:txBody>
      </p:sp>
      <p:sp>
        <p:nvSpPr>
          <p:cNvPr id="77" name="Image"/>
          <p:cNvSpPr>
            <a:spLocks noGrp="1"/>
          </p:cNvSpPr>
          <p:nvPr>
            <p:ph type="pic" sz="half" idx="13"/>
          </p:nvPr>
        </p:nvSpPr>
        <p:spPr>
          <a:xfrm>
            <a:off x="581830" y="2105718"/>
            <a:ext cx="5179222" cy="3884416"/>
          </a:xfrm>
          <a:prstGeom prst="rect">
            <a:avLst/>
          </a:prstGeom>
        </p:spPr>
        <p:txBody>
          <a:bodyPr lIns="91439" tIns="45719" rIns="91439" bIns="45719" anchor="t">
            <a:noAutofit/>
          </a:bodyPr>
          <a:lstStyle/>
          <a:p>
            <a:endParaRPr/>
          </a:p>
        </p:txBody>
      </p:sp>
      <p:sp>
        <p:nvSpPr>
          <p:cNvPr id="78" name="Title Text"/>
          <p:cNvSpPr txBox="1">
            <a:spLocks noGrp="1"/>
          </p:cNvSpPr>
          <p:nvPr>
            <p:ph type="title"/>
          </p:nvPr>
        </p:nvSpPr>
        <p:spPr>
          <a:xfrm>
            <a:off x="476250" y="419695"/>
            <a:ext cx="11239500" cy="1339453"/>
          </a:xfrm>
          <a:prstGeom prst="rect">
            <a:avLst/>
          </a:prstGeom>
        </p:spPr>
        <p:txBody>
          <a:bodyPr/>
          <a:lstStyle>
            <a:lvl1pPr>
              <a:defRPr>
                <a:latin typeface="Tahoma"/>
                <a:ea typeface="Tahoma"/>
                <a:cs typeface="Tahoma"/>
                <a:sym typeface="Tahoma"/>
              </a:defRPr>
            </a:lvl1pPr>
          </a:lstStyle>
          <a:p>
            <a:r>
              <a:t>Title Text</a:t>
            </a:r>
          </a:p>
        </p:txBody>
      </p:sp>
      <p:sp>
        <p:nvSpPr>
          <p:cNvPr id="79" name="Body Level One…"/>
          <p:cNvSpPr txBox="1">
            <a:spLocks noGrp="1"/>
          </p:cNvSpPr>
          <p:nvPr>
            <p:ph type="body" sz="half" idx="1"/>
          </p:nvPr>
        </p:nvSpPr>
        <p:spPr>
          <a:xfrm>
            <a:off x="6357937" y="2089547"/>
            <a:ext cx="5369719" cy="3884414"/>
          </a:xfrm>
          <a:prstGeom prst="rect">
            <a:avLst/>
          </a:prstGeom>
        </p:spPr>
        <p:txBody>
          <a:bodyPr/>
          <a:lstStyle>
            <a:lvl1pPr marL="258952" indent="-258952">
              <a:spcBef>
                <a:spcPts val="2250"/>
              </a:spcBef>
              <a:buBlip>
                <a:blip r:embed="rId2"/>
              </a:buBlip>
              <a:defRPr sz="2109"/>
            </a:lvl1pPr>
            <a:lvl2pPr marL="517903" indent="-258952">
              <a:spcBef>
                <a:spcPts val="2250"/>
              </a:spcBef>
              <a:buBlip>
                <a:blip r:embed="rId2"/>
              </a:buBlip>
              <a:defRPr sz="2109"/>
            </a:lvl2pPr>
            <a:lvl3pPr marL="776855" indent="-258952">
              <a:spcBef>
                <a:spcPts val="2250"/>
              </a:spcBef>
              <a:buBlip>
                <a:blip r:embed="rId2"/>
              </a:buBlip>
              <a:defRPr sz="2109"/>
            </a:lvl3pPr>
            <a:lvl4pPr marL="1035807" indent="-258952">
              <a:spcBef>
                <a:spcPts val="2250"/>
              </a:spcBef>
              <a:buBlip>
                <a:blip r:embed="rId2"/>
              </a:buBlip>
              <a:defRPr sz="2109"/>
            </a:lvl4pPr>
            <a:lvl5pPr marL="1294759" indent="-258952">
              <a:spcBef>
                <a:spcPts val="2250"/>
              </a:spcBef>
              <a:buBlip>
                <a:blip r:embed="rId2"/>
              </a:buBlip>
              <a:defRPr sz="2109"/>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15728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31ED-B157-4391-8038-A2455105A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35912-C91B-482E-8620-B777FF5C89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3E7A4-269B-4588-94FB-71AE944F317A}"/>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578055B3-ABA2-4BF6-A8A1-EF56CB893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7D237-F063-4B64-BD07-2308F1047606}"/>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206754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DE3-477A-4E5A-BC0F-C7F4933FA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233E78-5968-4059-B31D-EFF3F562B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28970-5558-40A0-8A50-5D22D6A3B109}"/>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CCEE64B5-6D72-4139-85DC-8FF5EE104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9A8C0-CE2B-467C-854A-753A44AF263B}"/>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359270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64E8-F093-48D5-95A1-06F671096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32E23-AEA0-44F8-9A84-EDF7158522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8F7DB-9B66-4E72-A636-74B4A7CB6B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82BB0C-5AED-4C69-AA2C-AFAD0BB43161}"/>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6" name="Footer Placeholder 5">
            <a:extLst>
              <a:ext uri="{FF2B5EF4-FFF2-40B4-BE49-F238E27FC236}">
                <a16:creationId xmlns:a16="http://schemas.microsoft.com/office/drawing/2014/main" id="{F5CB1707-1D90-4F4C-BF7A-28F44515E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51220-C52E-41A9-8F4E-D45EA9184195}"/>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355761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5718-3086-4551-9066-C373338F64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A059A3-7DA7-4747-82F9-D5F30570A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CB1CA-5842-4E69-B3A7-D24F4C9EC7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819227-CDAF-4203-B060-ACC775C8A6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393DA-778C-48CC-A1FF-7A64411479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638D5E-3D02-4338-98C9-5D1941BFC207}"/>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8" name="Footer Placeholder 7">
            <a:extLst>
              <a:ext uri="{FF2B5EF4-FFF2-40B4-BE49-F238E27FC236}">
                <a16:creationId xmlns:a16="http://schemas.microsoft.com/office/drawing/2014/main" id="{B5D77805-6B09-412F-B9D7-3CD4DE757E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5A76A-4894-4605-9C66-1C51DA12F1C6}"/>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225588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7007-22D4-4A2A-8E97-5BEDF3659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045502-6666-48A7-A9D3-5BF5F7283D86}"/>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4" name="Footer Placeholder 3">
            <a:extLst>
              <a:ext uri="{FF2B5EF4-FFF2-40B4-BE49-F238E27FC236}">
                <a16:creationId xmlns:a16="http://schemas.microsoft.com/office/drawing/2014/main" id="{A6CAFF30-6FAF-4201-AE71-0F048A8275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9D6664-916C-4CBC-9583-8D60AC673116}"/>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212700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47AA38-5973-4A10-851B-4BE3D0D5016A}"/>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3" name="Footer Placeholder 2">
            <a:extLst>
              <a:ext uri="{FF2B5EF4-FFF2-40B4-BE49-F238E27FC236}">
                <a16:creationId xmlns:a16="http://schemas.microsoft.com/office/drawing/2014/main" id="{7D4F52A2-F54E-4EBB-888C-53070F785E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2D32DD-3D3A-4D69-8D13-64765B21919C}"/>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368061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10A5-9CFF-493B-9BC1-135CF8BC2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0E443A-9527-4EEE-A0F4-A8360B6E2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A1F52-E240-4B28-9F52-E257F97C4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178B6-681A-49CA-84C7-1C0737708F87}"/>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6" name="Footer Placeholder 5">
            <a:extLst>
              <a:ext uri="{FF2B5EF4-FFF2-40B4-BE49-F238E27FC236}">
                <a16:creationId xmlns:a16="http://schemas.microsoft.com/office/drawing/2014/main" id="{FF9651B9-1E52-4D50-807E-0B93EC519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32EBA-3800-448F-8CE6-D3BFE28C5BBF}"/>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117102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2C68-1649-4509-8711-73DC15580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7D4C3-8600-4F40-B00E-87AF64039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44CC3-74E8-4B21-8F61-647688BFD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448D8-DF21-4DE9-AC9F-B8CE1FB3F686}"/>
              </a:ext>
            </a:extLst>
          </p:cNvPr>
          <p:cNvSpPr>
            <a:spLocks noGrp="1"/>
          </p:cNvSpPr>
          <p:nvPr>
            <p:ph type="dt" sz="half" idx="10"/>
          </p:nvPr>
        </p:nvSpPr>
        <p:spPr/>
        <p:txBody>
          <a:bodyPr/>
          <a:lstStyle/>
          <a:p>
            <a:fld id="{AD8AA871-2E65-428C-A32E-1E411FB8EA68}" type="datetimeFigureOut">
              <a:rPr lang="en-US" smtClean="0"/>
              <a:t>12/29/25</a:t>
            </a:fld>
            <a:endParaRPr lang="en-US"/>
          </a:p>
        </p:txBody>
      </p:sp>
      <p:sp>
        <p:nvSpPr>
          <p:cNvPr id="6" name="Footer Placeholder 5">
            <a:extLst>
              <a:ext uri="{FF2B5EF4-FFF2-40B4-BE49-F238E27FC236}">
                <a16:creationId xmlns:a16="http://schemas.microsoft.com/office/drawing/2014/main" id="{827D97D4-44E0-4B22-B8DA-7549BEE29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DB060-E14F-4580-B1ED-8954C4CE5555}"/>
              </a:ext>
            </a:extLst>
          </p:cNvPr>
          <p:cNvSpPr>
            <a:spLocks noGrp="1"/>
          </p:cNvSpPr>
          <p:nvPr>
            <p:ph type="sldNum" sz="quarter" idx="12"/>
          </p:nvPr>
        </p:nvSpPr>
        <p:spPr/>
        <p:txBody>
          <a:bodyPr/>
          <a:lstStyle/>
          <a:p>
            <a:fld id="{321ECF8A-75C9-4497-B90E-F64D469E8851}" type="slidenum">
              <a:rPr lang="en-US" smtClean="0"/>
              <a:t>‹#›</a:t>
            </a:fld>
            <a:endParaRPr lang="en-US"/>
          </a:p>
        </p:txBody>
      </p:sp>
    </p:spTree>
    <p:extLst>
      <p:ext uri="{BB962C8B-B14F-4D97-AF65-F5344CB8AC3E}">
        <p14:creationId xmlns:p14="http://schemas.microsoft.com/office/powerpoint/2010/main" val="4196214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chemeClr val="accent1">
                <a:lumMod val="5000"/>
                <a:lumOff val="95000"/>
              </a:schemeClr>
            </a:gs>
            <a:gs pos="51000">
              <a:schemeClr val="accent1">
                <a:lumMod val="20000"/>
                <a:lumOff val="80000"/>
              </a:schemeClr>
            </a:gs>
            <a:gs pos="75000">
              <a:schemeClr val="accent1">
                <a:lumMod val="40000"/>
                <a:lumOff val="60000"/>
              </a:schemeClr>
            </a:gs>
            <a:gs pos="100000">
              <a:schemeClr val="accent1">
                <a:lumMod val="60000"/>
                <a:lumOff val="40000"/>
              </a:schemeClr>
            </a:gs>
          </a:gsLst>
          <a:lin ang="48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15401-B82E-4219-B255-3ED5968319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406D6-5B08-4A0E-8CDB-D1809B786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43643-8B3F-4D16-9637-992E58CA1A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AA871-2E65-428C-A32E-1E411FB8EA68}" type="datetimeFigureOut">
              <a:rPr lang="en-US" smtClean="0"/>
              <a:t>12/29/25</a:t>
            </a:fld>
            <a:endParaRPr lang="en-US"/>
          </a:p>
        </p:txBody>
      </p:sp>
      <p:sp>
        <p:nvSpPr>
          <p:cNvPr id="5" name="Footer Placeholder 4">
            <a:extLst>
              <a:ext uri="{FF2B5EF4-FFF2-40B4-BE49-F238E27FC236}">
                <a16:creationId xmlns:a16="http://schemas.microsoft.com/office/drawing/2014/main" id="{4788C9D9-BDD3-4472-9CC1-4FDA983DA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15FB14-3848-4BDD-9872-E500116BB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ECF8A-75C9-4497-B90E-F64D469E8851}" type="slidenum">
              <a:rPr lang="en-US" smtClean="0"/>
              <a:t>‹#›</a:t>
            </a:fld>
            <a:endParaRPr lang="en-US"/>
          </a:p>
        </p:txBody>
      </p:sp>
    </p:spTree>
    <p:extLst>
      <p:ext uri="{BB962C8B-B14F-4D97-AF65-F5344CB8AC3E}">
        <p14:creationId xmlns:p14="http://schemas.microsoft.com/office/powerpoint/2010/main" val="78356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524000" y="283779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Lung Health</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chemeClr val="bg1"/>
                </a:solidFill>
                <a:effectLst>
                  <a:glow rad="101600">
                    <a:schemeClr val="tx1">
                      <a:alpha val="60000"/>
                    </a:schemeClr>
                  </a:glow>
                </a:effectLst>
              </a:rPr>
              <a:t>A breath of Fresh Air</a:t>
            </a:r>
            <a:endParaRPr lang="en-US" sz="54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89229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898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C89C4-6C92-234C-A92C-BAD515C822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2616200"/>
            <a:ext cx="2438400" cy="1625600"/>
          </a:xfrm>
          <a:prstGeom prst="rect">
            <a:avLst/>
          </a:prstGeom>
        </p:spPr>
      </p:pic>
      <p:pic>
        <p:nvPicPr>
          <p:cNvPr id="8" name="Picture 7">
            <a:extLst>
              <a:ext uri="{FF2B5EF4-FFF2-40B4-BE49-F238E27FC236}">
                <a16:creationId xmlns:a16="http://schemas.microsoft.com/office/drawing/2014/main" id="{BE6BAF8C-0301-934B-8FA9-45B9BDD832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10259878" cy="6839919"/>
          </a:xfrm>
          <a:prstGeom prst="rect">
            <a:avLst/>
          </a:prstGeom>
        </p:spPr>
      </p:pic>
      <p:sp>
        <p:nvSpPr>
          <p:cNvPr id="2" name="TextBox 1">
            <a:extLst>
              <a:ext uri="{FF2B5EF4-FFF2-40B4-BE49-F238E27FC236}">
                <a16:creationId xmlns:a16="http://schemas.microsoft.com/office/drawing/2014/main" id="{F2085968-ECA5-EF4A-AD73-722417A25D4A}"/>
              </a:ext>
            </a:extLst>
          </p:cNvPr>
          <p:cNvSpPr txBox="1"/>
          <p:nvPr/>
        </p:nvSpPr>
        <p:spPr>
          <a:xfrm>
            <a:off x="977462" y="220716"/>
            <a:ext cx="3610303" cy="2308324"/>
          </a:xfrm>
          <a:prstGeom prst="rect">
            <a:avLst/>
          </a:prstGeom>
          <a:noFill/>
        </p:spPr>
        <p:txBody>
          <a:bodyPr wrap="square" rtlCol="0">
            <a:spAutoFit/>
          </a:bodyPr>
          <a:lstStyle/>
          <a:p>
            <a:pPr algn="ctr"/>
            <a:r>
              <a:rPr lang="en-US" sz="3600" dirty="0">
                <a:solidFill>
                  <a:schemeClr val="bg1"/>
                </a:solidFill>
                <a:effectLst>
                  <a:glow rad="101600">
                    <a:schemeClr val="tx1">
                      <a:alpha val="60000"/>
                    </a:schemeClr>
                  </a:glow>
                </a:effectLst>
              </a:rPr>
              <a:t>Hospital windows typically do not open.</a:t>
            </a:r>
          </a:p>
          <a:p>
            <a:pPr algn="ctr"/>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6048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7E9EC4FE-3C1E-354E-A2C9-77A6D96C8553}"/>
              </a:ext>
            </a:extLst>
          </p:cNvPr>
          <p:cNvSpPr>
            <a:spLocks noGrp="1" noChangeArrowheads="1"/>
          </p:cNvSpPr>
          <p:nvPr>
            <p:ph type="body" idx="1"/>
          </p:nvPr>
        </p:nvSpPr>
        <p:spPr>
          <a:xfrm>
            <a:off x="7162800" y="2590800"/>
            <a:ext cx="5029200" cy="4114800"/>
          </a:xfrm>
        </p:spPr>
        <p:txBody>
          <a:bodyPr>
            <a:normAutofit/>
          </a:bodyPr>
          <a:lstStyle/>
          <a:p>
            <a:pPr marL="0" indent="0">
              <a:lnSpc>
                <a:spcPct val="150000"/>
              </a:lnSpc>
              <a:buNone/>
            </a:pPr>
            <a:r>
              <a:rPr lang="en-US" altLang="en-US" sz="2400" dirty="0">
                <a:ea typeface="ＭＳ Ｐゴシック" panose="020B0600070205080204" pitchFamily="34" charset="-128"/>
              </a:rPr>
              <a:t>Patients who overflowed conventional hospital facilities into outdoor tents had much better survival rates.</a:t>
            </a:r>
          </a:p>
        </p:txBody>
      </p:sp>
      <p:sp>
        <p:nvSpPr>
          <p:cNvPr id="95235" name="Rectangle 4">
            <a:extLst>
              <a:ext uri="{FF2B5EF4-FFF2-40B4-BE49-F238E27FC236}">
                <a16:creationId xmlns:a16="http://schemas.microsoft.com/office/drawing/2014/main" id="{3E8E3906-76B6-5242-BEAF-6DCB9071C8FE}"/>
              </a:ext>
            </a:extLst>
          </p:cNvPr>
          <p:cNvSpPr>
            <a:spLocks noChangeArrowheads="1"/>
          </p:cNvSpPr>
          <p:nvPr/>
        </p:nvSpPr>
        <p:spPr bwMode="auto">
          <a:xfrm>
            <a:off x="4088880" y="6536323"/>
            <a:ext cx="4014240"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800">
                <a:solidFill>
                  <a:schemeClr val="tx1"/>
                </a:solidFill>
                <a:latin typeface="Times New Roman" panose="02020603050405020304" pitchFamily="18" charset="0"/>
                <a:ea typeface="ＭＳ Ｐゴシック" panose="020B0600070205080204" pitchFamily="34" charset="-128"/>
              </a:defRPr>
            </a:lvl2pPr>
            <a:lvl3pPr eaLnBrk="0" hangingPunct="0">
              <a:defRPr sz="2800">
                <a:solidFill>
                  <a:schemeClr val="tx1"/>
                </a:solidFill>
                <a:latin typeface="Times New Roman" panose="02020603050405020304" pitchFamily="18" charset="0"/>
                <a:ea typeface="ＭＳ Ｐゴシック" panose="020B0600070205080204" pitchFamily="34" charset="-128"/>
              </a:defRPr>
            </a:lvl3pPr>
            <a:lvl4pPr eaLnBrk="0" hangingPunct="0">
              <a:defRPr sz="2800">
                <a:solidFill>
                  <a:schemeClr val="tx1"/>
                </a:solidFill>
                <a:latin typeface="Times New Roman" panose="02020603050405020304" pitchFamily="18" charset="0"/>
                <a:ea typeface="ＭＳ Ｐゴシック" panose="020B0600070205080204" pitchFamily="34" charset="-128"/>
              </a:defRPr>
            </a:lvl4pPr>
            <a:lvl5pPr eaLnBrk="0" hangingPunct="0">
              <a:defRPr sz="28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US" sz="1600" dirty="0">
                <a:latin typeface="Arial" panose="020B0604020202020204" pitchFamily="34" charset="0"/>
              </a:rPr>
              <a:t>Am J Public Health. 99 </a:t>
            </a:r>
            <a:r>
              <a:rPr kumimoji="1" lang="en-US" altLang="en-US" sz="1600" dirty="0" err="1">
                <a:latin typeface="Arial" panose="020B0604020202020204" pitchFamily="34" charset="0"/>
              </a:rPr>
              <a:t>Suppl</a:t>
            </a:r>
            <a:r>
              <a:rPr kumimoji="1" lang="en-US" altLang="en-US" sz="1600" dirty="0">
                <a:latin typeface="Arial" panose="020B0604020202020204" pitchFamily="34" charset="0"/>
              </a:rPr>
              <a:t> 2:S236-42.</a:t>
            </a:r>
          </a:p>
        </p:txBody>
      </p:sp>
      <p:pic>
        <p:nvPicPr>
          <p:cNvPr id="95236" name="Picture 5" descr="1918 tent flu">
            <a:extLst>
              <a:ext uri="{FF2B5EF4-FFF2-40B4-BE49-F238E27FC236}">
                <a16:creationId xmlns:a16="http://schemas.microsoft.com/office/drawing/2014/main" id="{3BF85319-A007-3E44-BB51-0D66369E5A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759" y="258"/>
            <a:ext cx="6478937" cy="646563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5237" name="Rectangle 2">
            <a:extLst>
              <a:ext uri="{FF2B5EF4-FFF2-40B4-BE49-F238E27FC236}">
                <a16:creationId xmlns:a16="http://schemas.microsoft.com/office/drawing/2014/main" id="{F4A13B71-0B63-D740-8F3A-6C041C4CE568}"/>
              </a:ext>
            </a:extLst>
          </p:cNvPr>
          <p:cNvSpPr>
            <a:spLocks noGrp="1" noChangeArrowheads="1"/>
          </p:cNvSpPr>
          <p:nvPr>
            <p:ph type="title"/>
          </p:nvPr>
        </p:nvSpPr>
        <p:spPr>
          <a:xfrm>
            <a:off x="7046845" y="724029"/>
            <a:ext cx="4998345" cy="1143000"/>
          </a:xfrm>
        </p:spPr>
        <p:txBody>
          <a:bodyPr>
            <a:noAutofit/>
          </a:bodyPr>
          <a:lstStyle/>
          <a:p>
            <a:r>
              <a:rPr lang="en-US" altLang="en-US" sz="3200" b="1" dirty="0">
                <a:ea typeface="ＭＳ Ｐゴシック" panose="020B0600070205080204" pitchFamily="34" charset="-128"/>
              </a:rPr>
              <a:t>Outdoor Fresh Air Cure</a:t>
            </a:r>
          </a:p>
        </p:txBody>
      </p:sp>
    </p:spTree>
    <p:extLst>
      <p:ext uri="{BB962C8B-B14F-4D97-AF65-F5344CB8AC3E}">
        <p14:creationId xmlns:p14="http://schemas.microsoft.com/office/powerpoint/2010/main" val="1505316025"/>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A935B-887C-884D-BAA8-2C8490066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110749" cy="6858000"/>
          </a:xfrm>
          <a:prstGeom prst="rect">
            <a:avLst/>
          </a:prstGeom>
        </p:spPr>
      </p:pic>
      <p:sp>
        <p:nvSpPr>
          <p:cNvPr id="5" name="TextBox 4">
            <a:extLst>
              <a:ext uri="{FF2B5EF4-FFF2-40B4-BE49-F238E27FC236}">
                <a16:creationId xmlns:a16="http://schemas.microsoft.com/office/drawing/2014/main" id="{9758BFFB-86C6-3944-8701-6042FD90C9F0}"/>
              </a:ext>
            </a:extLst>
          </p:cNvPr>
          <p:cNvSpPr txBox="1"/>
          <p:nvPr/>
        </p:nvSpPr>
        <p:spPr>
          <a:xfrm>
            <a:off x="2106478" y="5805407"/>
            <a:ext cx="2362200" cy="830997"/>
          </a:xfrm>
          <a:prstGeom prst="rect">
            <a:avLst/>
          </a:prstGeom>
          <a:noFill/>
          <a:ln>
            <a:solidFill>
              <a:schemeClr val="tx1"/>
            </a:solidFill>
          </a:ln>
        </p:spPr>
        <p:txBody>
          <a:bodyPr wrap="square" rtlCol="0">
            <a:spAutoFit/>
          </a:bodyPr>
          <a:lstStyle/>
          <a:p>
            <a:r>
              <a:rPr lang="en-AU" sz="1200" dirty="0" err="1">
                <a:latin typeface="Arial" panose="020B0604020202020204" pitchFamily="34" charset="0"/>
                <a:cs typeface="Arial" panose="020B0604020202020204" pitchFamily="34" charset="0"/>
              </a:rPr>
              <a:t>Vainshelboim</a:t>
            </a:r>
            <a:r>
              <a:rPr lang="en-AU" sz="1200" dirty="0">
                <a:latin typeface="Arial" panose="020B0604020202020204" pitchFamily="34" charset="0"/>
                <a:cs typeface="Arial" panose="020B0604020202020204" pitchFamily="34" charset="0"/>
              </a:rPr>
              <a:t> B. Facemasks in the COVID-19 era: A health hypothesis. Med Hypotheses. 2021 Jan;146:110411.</a:t>
            </a:r>
            <a:endParaRPr lang="en-US" sz="1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7FBB93-BDF9-F540-B598-30434FD2ED5E}"/>
              </a:ext>
            </a:extLst>
          </p:cNvPr>
          <p:cNvSpPr/>
          <p:nvPr/>
        </p:nvSpPr>
        <p:spPr bwMode="auto">
          <a:xfrm>
            <a:off x="6400800" y="-152400"/>
            <a:ext cx="1295400" cy="533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800">
              <a:latin typeface="Times New Roman" pitchFamily="-65" charset="0"/>
            </a:endParaRPr>
          </a:p>
        </p:txBody>
      </p:sp>
      <p:pic>
        <p:nvPicPr>
          <p:cNvPr id="7" name="Picture 6">
            <a:extLst>
              <a:ext uri="{FF2B5EF4-FFF2-40B4-BE49-F238E27FC236}">
                <a16:creationId xmlns:a16="http://schemas.microsoft.com/office/drawing/2014/main" id="{454654D4-6E7B-7941-B776-8A616F704A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7995108" y="-1"/>
            <a:ext cx="4464242" cy="6858001"/>
          </a:xfrm>
          <a:prstGeom prst="rect">
            <a:avLst/>
          </a:prstGeom>
        </p:spPr>
      </p:pic>
    </p:spTree>
    <p:extLst>
      <p:ext uri="{BB962C8B-B14F-4D97-AF65-F5344CB8AC3E}">
        <p14:creationId xmlns:p14="http://schemas.microsoft.com/office/powerpoint/2010/main" val="277867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62DE6F-BC26-455D-972B-84D15AF15E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297886" y="0"/>
            <a:ext cx="1894114" cy="6858000"/>
          </a:xfrm>
          <a:prstGeom prst="rect">
            <a:avLst/>
          </a:prstGeom>
        </p:spPr>
      </p:pic>
      <p:pic>
        <p:nvPicPr>
          <p:cNvPr id="6" name="Content Placeholder 5">
            <a:extLst>
              <a:ext uri="{FF2B5EF4-FFF2-40B4-BE49-F238E27FC236}">
                <a16:creationId xmlns:a16="http://schemas.microsoft.com/office/drawing/2014/main" id="{7B874140-A440-4037-AD32-F37222955DAF}"/>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0" y="-7257"/>
            <a:ext cx="10297886" cy="6865257"/>
          </a:xfrm>
        </p:spPr>
      </p:pic>
      <p:sp>
        <p:nvSpPr>
          <p:cNvPr id="2" name="Title 1">
            <a:extLst>
              <a:ext uri="{FF2B5EF4-FFF2-40B4-BE49-F238E27FC236}">
                <a16:creationId xmlns:a16="http://schemas.microsoft.com/office/drawing/2014/main" id="{00F73CD6-DCC9-4400-AE97-7C34D519AB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B3654C-17B2-4E9B-91C1-5B4FEA9FE1BB}"/>
              </a:ext>
            </a:extLst>
          </p:cNvPr>
          <p:cNvSpPr>
            <a:spLocks noGrp="1"/>
          </p:cNvSpPr>
          <p:nvPr>
            <p:ph sz="half" idx="1"/>
          </p:nvPr>
        </p:nvSpPr>
        <p:spPr>
          <a:xfrm>
            <a:off x="8621486" y="2513919"/>
            <a:ext cx="3570514" cy="4351338"/>
          </a:xfrm>
        </p:spPr>
        <p:txBody>
          <a:bodyPr/>
          <a:lstStyle/>
          <a:p>
            <a:pPr marL="0" indent="0">
              <a:buNone/>
            </a:pPr>
            <a:r>
              <a:rPr lang="en-US" dirty="0">
                <a:solidFill>
                  <a:schemeClr val="bg1"/>
                </a:solidFill>
              </a:rPr>
              <a:t>Avoid cooking or heating indoors with gas  or kerosene as this hastens lung demise. </a:t>
            </a:r>
          </a:p>
        </p:txBody>
      </p:sp>
      <p:sp>
        <p:nvSpPr>
          <p:cNvPr id="4" name="TextBox 3">
            <a:extLst>
              <a:ext uri="{FF2B5EF4-FFF2-40B4-BE49-F238E27FC236}">
                <a16:creationId xmlns:a16="http://schemas.microsoft.com/office/drawing/2014/main" id="{F4B058E2-C1D8-B948-A361-8D8BD32AC9E4}"/>
              </a:ext>
            </a:extLst>
          </p:cNvPr>
          <p:cNvSpPr txBox="1"/>
          <p:nvPr/>
        </p:nvSpPr>
        <p:spPr>
          <a:xfrm>
            <a:off x="6684579" y="6488668"/>
            <a:ext cx="4811638" cy="369332"/>
          </a:xfrm>
          <a:prstGeom prst="rect">
            <a:avLst/>
          </a:prstGeom>
          <a:noFill/>
        </p:spPr>
        <p:txBody>
          <a:bodyPr wrap="none" rtlCol="0">
            <a:spAutoFit/>
          </a:bodyPr>
          <a:lstStyle/>
          <a:p>
            <a:r>
              <a:rPr lang="en-US" dirty="0">
                <a:solidFill>
                  <a:srgbClr val="FFFFFF"/>
                </a:solidFill>
                <a:ea typeface="Cambria" panose="02040503050406030204" pitchFamily="18" charset="0"/>
              </a:rPr>
              <a:t>J </a:t>
            </a:r>
            <a:r>
              <a:rPr lang="en-US" dirty="0" err="1">
                <a:solidFill>
                  <a:srgbClr val="FFFFFF"/>
                </a:solidFill>
                <a:ea typeface="Cambria" panose="02040503050406030204" pitchFamily="18" charset="0"/>
              </a:rPr>
              <a:t>Toxicol</a:t>
            </a:r>
            <a:r>
              <a:rPr lang="en-US" dirty="0">
                <a:solidFill>
                  <a:srgbClr val="FFFFFF"/>
                </a:solidFill>
                <a:ea typeface="Cambria" panose="02040503050406030204" pitchFamily="18" charset="0"/>
              </a:rPr>
              <a:t> Environ Health B </a:t>
            </a:r>
            <a:r>
              <a:rPr lang="en-US" dirty="0" err="1">
                <a:solidFill>
                  <a:srgbClr val="FFFFFF"/>
                </a:solidFill>
                <a:ea typeface="Cambria" panose="02040503050406030204" pitchFamily="18" charset="0"/>
              </a:rPr>
              <a:t>Crit</a:t>
            </a:r>
            <a:r>
              <a:rPr lang="en-US" dirty="0">
                <a:solidFill>
                  <a:srgbClr val="FFFFFF"/>
                </a:solidFill>
                <a:ea typeface="Cambria" panose="02040503050406030204" pitchFamily="18" charset="0"/>
              </a:rPr>
              <a:t> Rev. 15(6):396-432.</a:t>
            </a:r>
          </a:p>
        </p:txBody>
      </p:sp>
    </p:spTree>
    <p:extLst>
      <p:ext uri="{BB962C8B-B14F-4D97-AF65-F5344CB8AC3E}">
        <p14:creationId xmlns:p14="http://schemas.microsoft.com/office/powerpoint/2010/main" val="1836809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F0DC2BA-3732-40A2-B98F-BF0E2BC1185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558362"/>
            <a:ext cx="12191999" cy="8121649"/>
          </a:xfrm>
        </p:spPr>
      </p:pic>
      <p:sp>
        <p:nvSpPr>
          <p:cNvPr id="2" name="Title 1">
            <a:extLst>
              <a:ext uri="{FF2B5EF4-FFF2-40B4-BE49-F238E27FC236}">
                <a16:creationId xmlns:a16="http://schemas.microsoft.com/office/drawing/2014/main" id="{1947E130-A0A9-4951-B91E-DB9529B03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ABDF23-CB99-42FE-BB9D-E4C491093DA6}"/>
              </a:ext>
            </a:extLst>
          </p:cNvPr>
          <p:cNvSpPr>
            <a:spLocks noGrp="1"/>
          </p:cNvSpPr>
          <p:nvPr>
            <p:ph sz="half" idx="1"/>
          </p:nvPr>
        </p:nvSpPr>
        <p:spPr>
          <a:xfrm>
            <a:off x="413657" y="438506"/>
            <a:ext cx="5181600" cy="4351338"/>
          </a:xfrm>
        </p:spPr>
        <p:txBody>
          <a:bodyPr/>
          <a:lstStyle/>
          <a:p>
            <a:pPr marL="0" indent="0">
              <a:buNone/>
            </a:pPr>
            <a:r>
              <a:rPr lang="en-US" dirty="0">
                <a:solidFill>
                  <a:schemeClr val="bg1"/>
                </a:solidFill>
              </a:rPr>
              <a:t>Even burning candles indoors negatively affects the lungs. </a:t>
            </a:r>
          </a:p>
        </p:txBody>
      </p:sp>
      <p:sp>
        <p:nvSpPr>
          <p:cNvPr id="4" name="TextBox 3">
            <a:extLst>
              <a:ext uri="{FF2B5EF4-FFF2-40B4-BE49-F238E27FC236}">
                <a16:creationId xmlns:a16="http://schemas.microsoft.com/office/drawing/2014/main" id="{B1484F54-2245-9D45-B619-B8033BC92ABF}"/>
              </a:ext>
            </a:extLst>
          </p:cNvPr>
          <p:cNvSpPr txBox="1"/>
          <p:nvPr/>
        </p:nvSpPr>
        <p:spPr>
          <a:xfrm>
            <a:off x="4888457" y="6263430"/>
            <a:ext cx="2415085" cy="369332"/>
          </a:xfrm>
          <a:prstGeom prst="rect">
            <a:avLst/>
          </a:prstGeom>
          <a:noFill/>
        </p:spPr>
        <p:txBody>
          <a:bodyPr wrap="none" rtlCol="0">
            <a:spAutoFit/>
          </a:bodyPr>
          <a:lstStyle/>
          <a:p>
            <a:r>
              <a:rPr lang="en-US" dirty="0" err="1">
                <a:solidFill>
                  <a:srgbClr val="FFFFFF"/>
                </a:solidFill>
                <a:ea typeface="Cambria" panose="02040503050406030204" pitchFamily="18" charset="0"/>
              </a:rPr>
              <a:t>Toxicol</a:t>
            </a:r>
            <a:r>
              <a:rPr lang="en-US" dirty="0">
                <a:solidFill>
                  <a:srgbClr val="FFFFFF"/>
                </a:solidFill>
                <a:ea typeface="Cambria" panose="02040503050406030204" pitchFamily="18" charset="0"/>
              </a:rPr>
              <a:t> Lett. 276:31-38.</a:t>
            </a:r>
            <a:endParaRPr lang="en-US" dirty="0">
              <a:solidFill>
                <a:srgbClr val="FFFFFF"/>
              </a:solidFill>
            </a:endParaRPr>
          </a:p>
        </p:txBody>
      </p:sp>
    </p:spTree>
    <p:extLst>
      <p:ext uri="{BB962C8B-B14F-4D97-AF65-F5344CB8AC3E}">
        <p14:creationId xmlns:p14="http://schemas.microsoft.com/office/powerpoint/2010/main" val="3774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45BD-5DC1-43A5-A86F-4431471C059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21BAB7E-4A28-4EC0-8746-318DC7D0164D}"/>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0" y="-230360"/>
            <a:ext cx="12192001" cy="8067674"/>
          </a:xfrm>
        </p:spPr>
      </p:pic>
      <p:sp>
        <p:nvSpPr>
          <p:cNvPr id="4" name="Content Placeholder 3">
            <a:extLst>
              <a:ext uri="{FF2B5EF4-FFF2-40B4-BE49-F238E27FC236}">
                <a16:creationId xmlns:a16="http://schemas.microsoft.com/office/drawing/2014/main" id="{53EC3C44-0D2A-4843-B3FD-7D8363CFEE48}"/>
              </a:ext>
            </a:extLst>
          </p:cNvPr>
          <p:cNvSpPr>
            <a:spLocks noGrp="1"/>
          </p:cNvSpPr>
          <p:nvPr>
            <p:ph sz="half" idx="2"/>
          </p:nvPr>
        </p:nvSpPr>
        <p:spPr>
          <a:xfrm>
            <a:off x="346840" y="220717"/>
            <a:ext cx="7157545" cy="4934607"/>
          </a:xfrm>
        </p:spPr>
        <p:txBody>
          <a:bodyPr>
            <a:normAutofit/>
          </a:bodyPr>
          <a:lstStyle/>
          <a:p>
            <a:r>
              <a:rPr lang="en-US" dirty="0">
                <a:solidFill>
                  <a:schemeClr val="bg1"/>
                </a:solidFill>
                <a:effectLst>
                  <a:glow rad="101600">
                    <a:schemeClr val="tx1">
                      <a:alpha val="60000"/>
                    </a:schemeClr>
                  </a:glow>
                </a:effectLst>
              </a:rPr>
              <a:t>Avoid all contact with mold/mildew as it increases lung diseases by 62%!  </a:t>
            </a:r>
          </a:p>
          <a:p>
            <a:r>
              <a:rPr lang="en-US" dirty="0">
                <a:solidFill>
                  <a:schemeClr val="bg1"/>
                </a:solidFill>
                <a:effectLst>
                  <a:glow rad="101600">
                    <a:schemeClr val="tx1">
                      <a:alpha val="60000"/>
                    </a:schemeClr>
                  </a:glow>
                </a:effectLst>
              </a:rPr>
              <a:t>Mold exposure in water-damaged buildings reduces natural killer cells, which fight diseases like the Flu, and initiates lung damaging inflammatory processes. </a:t>
            </a:r>
          </a:p>
          <a:p>
            <a:r>
              <a:rPr lang="en-US" dirty="0">
                <a:solidFill>
                  <a:schemeClr val="bg1"/>
                </a:solidFill>
                <a:effectLst>
                  <a:glow rad="101600">
                    <a:schemeClr val="tx1">
                      <a:alpha val="60000"/>
                    </a:schemeClr>
                  </a:glow>
                </a:effectLst>
              </a:rPr>
              <a:t>Living in a home with mold (mildew) problems increases the risk of respiratory symptoms and infections.  </a:t>
            </a:r>
          </a:p>
          <a:p>
            <a:r>
              <a:rPr lang="en-US" dirty="0">
                <a:solidFill>
                  <a:schemeClr val="bg1"/>
                </a:solidFill>
                <a:effectLst>
                  <a:glow rad="101600">
                    <a:schemeClr val="tx1">
                      <a:alpha val="60000"/>
                    </a:schemeClr>
                  </a:glow>
                </a:effectLst>
              </a:rPr>
              <a:t>I have literally felt my lungs burning when breathing air in a building infected with mold. </a:t>
            </a:r>
          </a:p>
        </p:txBody>
      </p:sp>
      <p:sp>
        <p:nvSpPr>
          <p:cNvPr id="3" name="TextBox 2">
            <a:extLst>
              <a:ext uri="{FF2B5EF4-FFF2-40B4-BE49-F238E27FC236}">
                <a16:creationId xmlns:a16="http://schemas.microsoft.com/office/drawing/2014/main" id="{654D5159-8DC5-F34A-BDF1-8C1040B7C6BF}"/>
              </a:ext>
            </a:extLst>
          </p:cNvPr>
          <p:cNvSpPr txBox="1"/>
          <p:nvPr/>
        </p:nvSpPr>
        <p:spPr>
          <a:xfrm>
            <a:off x="1525750" y="6488668"/>
            <a:ext cx="4365298" cy="369332"/>
          </a:xfrm>
          <a:prstGeom prst="rect">
            <a:avLst/>
          </a:prstGeom>
          <a:noFill/>
        </p:spPr>
        <p:txBody>
          <a:bodyPr wrap="none" rtlCol="0">
            <a:spAutoFit/>
          </a:bodyPr>
          <a:lstStyle/>
          <a:p>
            <a:r>
              <a:rPr lang="en-US" dirty="0">
                <a:solidFill>
                  <a:srgbClr val="FFFFFF"/>
                </a:solidFill>
                <a:effectLst>
                  <a:glow rad="101600">
                    <a:schemeClr val="tx1">
                      <a:alpha val="60000"/>
                    </a:schemeClr>
                  </a:glow>
                </a:effectLst>
                <a:ea typeface="Cambria" panose="02040503050406030204" pitchFamily="18" charset="0"/>
              </a:rPr>
              <a:t>Arch Environ Health. 2003 Jul;58(7):410-20.</a:t>
            </a:r>
            <a:endParaRPr lang="en-US" dirty="0">
              <a:solidFill>
                <a:srgbClr val="FFFFFF"/>
              </a:solidFill>
              <a:effectLst>
                <a:glow rad="101600">
                  <a:schemeClr val="tx1">
                    <a:alpha val="60000"/>
                  </a:schemeClr>
                </a:glow>
              </a:effectLst>
            </a:endParaRPr>
          </a:p>
        </p:txBody>
      </p:sp>
    </p:spTree>
    <p:extLst>
      <p:ext uri="{BB962C8B-B14F-4D97-AF65-F5344CB8AC3E}">
        <p14:creationId xmlns:p14="http://schemas.microsoft.com/office/powerpoint/2010/main" val="277147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24231644b">
            <a:extLst>
              <a:ext uri="{FF2B5EF4-FFF2-40B4-BE49-F238E27FC236}">
                <a16:creationId xmlns:a16="http://schemas.microsoft.com/office/drawing/2014/main" id="{7BB7774F-D226-2A42-86ED-3B090F0000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a:extLst>
              <a:ext uri="{FF2B5EF4-FFF2-40B4-BE49-F238E27FC236}">
                <a16:creationId xmlns:a16="http://schemas.microsoft.com/office/drawing/2014/main" id="{788D8CDA-3AE3-4542-A429-ED56797126CA}"/>
              </a:ext>
            </a:extLst>
          </p:cNvPr>
          <p:cNvSpPr>
            <a:spLocks noGrp="1" noChangeArrowheads="1"/>
          </p:cNvSpPr>
          <p:nvPr>
            <p:ph type="title"/>
          </p:nvPr>
        </p:nvSpPr>
        <p:spPr/>
        <p:txBody>
          <a:bodyPr/>
          <a:lstStyle/>
          <a:p>
            <a:r>
              <a:rPr lang="en-US" altLang="en-US">
                <a:solidFill>
                  <a:schemeClr val="bg1"/>
                </a:solidFill>
                <a:ea typeface="ＭＳ Ｐゴシック" panose="020B0600070205080204" pitchFamily="34" charset="-128"/>
              </a:rPr>
              <a:t>Skeletons in Your Closet?</a:t>
            </a:r>
          </a:p>
        </p:txBody>
      </p:sp>
      <p:sp>
        <p:nvSpPr>
          <p:cNvPr id="78852" name="Rectangle 3">
            <a:extLst>
              <a:ext uri="{FF2B5EF4-FFF2-40B4-BE49-F238E27FC236}">
                <a16:creationId xmlns:a16="http://schemas.microsoft.com/office/drawing/2014/main" id="{1BC83D49-EA59-5C47-A9FC-341C4B96EA98}"/>
              </a:ext>
            </a:extLst>
          </p:cNvPr>
          <p:cNvSpPr>
            <a:spLocks noGrp="1" noChangeArrowheads="1"/>
          </p:cNvSpPr>
          <p:nvPr>
            <p:ph type="body" idx="1"/>
          </p:nvPr>
        </p:nvSpPr>
        <p:spPr>
          <a:xfrm>
            <a:off x="2209800" y="1828800"/>
            <a:ext cx="6934200" cy="4114800"/>
          </a:xfrm>
        </p:spPr>
        <p:txBody>
          <a:bodyPr/>
          <a:lstStyle/>
          <a:p>
            <a:pPr>
              <a:lnSpc>
                <a:spcPct val="130000"/>
              </a:lnSpc>
              <a:spcBef>
                <a:spcPct val="0"/>
              </a:spcBef>
              <a:buClr>
                <a:schemeClr val="bg1"/>
              </a:buClr>
              <a:buFont typeface="Wingdings" pitchFamily="2" charset="2"/>
              <a:buChar char="§"/>
            </a:pPr>
            <a:r>
              <a:rPr lang="en-US" altLang="en-US" dirty="0">
                <a:solidFill>
                  <a:schemeClr val="bg1"/>
                </a:solidFill>
                <a:ea typeface="ＭＳ Ｐゴシック" panose="020B0600070205080204" pitchFamily="34" charset="-128"/>
              </a:rPr>
              <a:t>Mold in the environment increases the risk of autoimmune inflammatory disease by 180% for the lungs.</a:t>
            </a:r>
          </a:p>
          <a:p>
            <a:pPr>
              <a:lnSpc>
                <a:spcPct val="130000"/>
              </a:lnSpc>
              <a:spcBef>
                <a:spcPct val="0"/>
              </a:spcBef>
              <a:buClr>
                <a:schemeClr val="bg1"/>
              </a:buClr>
              <a:buFont typeface="Wingdings" pitchFamily="2" charset="2"/>
              <a:buChar char="§"/>
            </a:pPr>
            <a:r>
              <a:rPr lang="en-US" altLang="en-US" dirty="0">
                <a:solidFill>
                  <a:schemeClr val="bg1"/>
                </a:solidFill>
                <a:ea typeface="ＭＳ Ｐゴシック" panose="020B0600070205080204" pitchFamily="34" charset="-128"/>
              </a:rPr>
              <a:t>Shade trees and shrubbery close and dense around a house, leaves decaying, </a:t>
            </a:r>
            <a:r>
              <a:rPr lang="en-US" altLang="en-US" dirty="0">
                <a:solidFill>
                  <a:schemeClr val="bg1"/>
                </a:solidFill>
                <a:ea typeface="ＭＳ Ｐゴシック" panose="020B0600070205080204" pitchFamily="34" charset="-128"/>
                <a:cs typeface="Times New Roman" panose="02020603050405020304" pitchFamily="18" charset="0"/>
              </a:rPr>
              <a:t>compost heaps, sauna baths, wet basements, swamps and lowlands--all sources of inflammation. </a:t>
            </a:r>
          </a:p>
        </p:txBody>
      </p:sp>
      <p:sp>
        <p:nvSpPr>
          <p:cNvPr id="78853" name="Rectangle 4">
            <a:extLst>
              <a:ext uri="{FF2B5EF4-FFF2-40B4-BE49-F238E27FC236}">
                <a16:creationId xmlns:a16="http://schemas.microsoft.com/office/drawing/2014/main" id="{178E9824-0308-AA48-96CA-3930E50E178E}"/>
              </a:ext>
            </a:extLst>
          </p:cNvPr>
          <p:cNvSpPr>
            <a:spLocks noChangeArrowheads="1"/>
          </p:cNvSpPr>
          <p:nvPr/>
        </p:nvSpPr>
        <p:spPr bwMode="auto">
          <a:xfrm>
            <a:off x="2911779" y="6211669"/>
            <a:ext cx="5548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err="1">
                <a:solidFill>
                  <a:schemeClr val="bg1"/>
                </a:solidFill>
                <a:latin typeface="+mn-lt"/>
              </a:rPr>
              <a:t>Mycopathologia</a:t>
            </a:r>
            <a:r>
              <a:rPr lang="en-US" altLang="en-US" sz="1800" dirty="0">
                <a:solidFill>
                  <a:schemeClr val="bg1"/>
                </a:solidFill>
                <a:latin typeface="+mn-lt"/>
              </a:rPr>
              <a:t>. 69(1-2):67-81. </a:t>
            </a:r>
            <a:r>
              <a:rPr lang="en-US" altLang="en-US" sz="1800" dirty="0" err="1">
                <a:solidFill>
                  <a:schemeClr val="bg1"/>
                </a:solidFill>
                <a:latin typeface="+mn-lt"/>
              </a:rPr>
              <a:t>Clin</a:t>
            </a:r>
            <a:r>
              <a:rPr lang="en-US" altLang="en-US" sz="1800" dirty="0">
                <a:solidFill>
                  <a:schemeClr val="bg1"/>
                </a:solidFill>
                <a:latin typeface="+mn-lt"/>
              </a:rPr>
              <a:t> Allergy. 6(3):209-17. </a:t>
            </a:r>
          </a:p>
          <a:p>
            <a:pPr algn="ctr"/>
            <a:r>
              <a:rPr lang="en-US" altLang="en-US" sz="1800" dirty="0">
                <a:solidFill>
                  <a:schemeClr val="bg1"/>
                </a:solidFill>
                <a:latin typeface="+mn-lt"/>
              </a:rPr>
              <a:t>Allergy. 56(3):224-30. Ann Rheum Dis. 60(10):934-9.</a:t>
            </a:r>
          </a:p>
        </p:txBody>
      </p:sp>
    </p:spTree>
    <p:extLst>
      <p:ext uri="{BB962C8B-B14F-4D97-AF65-F5344CB8AC3E}">
        <p14:creationId xmlns:p14="http://schemas.microsoft.com/office/powerpoint/2010/main" val="3785088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D4430F-7148-410D-A73E-2324335FDED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558800"/>
            <a:ext cx="12192000" cy="8128000"/>
          </a:xfrm>
        </p:spPr>
      </p:pic>
      <p:sp>
        <p:nvSpPr>
          <p:cNvPr id="2" name="Title 1">
            <a:extLst>
              <a:ext uri="{FF2B5EF4-FFF2-40B4-BE49-F238E27FC236}">
                <a16:creationId xmlns:a16="http://schemas.microsoft.com/office/drawing/2014/main" id="{C24492EE-1B1C-4603-91BB-316DF0F6C9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540B47-A31D-457D-919B-B2927DAA5AAA}"/>
              </a:ext>
            </a:extLst>
          </p:cNvPr>
          <p:cNvSpPr>
            <a:spLocks noGrp="1"/>
          </p:cNvSpPr>
          <p:nvPr>
            <p:ph sz="half" idx="1"/>
          </p:nvPr>
        </p:nvSpPr>
        <p:spPr/>
        <p:txBody>
          <a:bodyPr/>
          <a:lstStyle/>
          <a:p>
            <a:pPr marL="0" indent="0">
              <a:buNone/>
            </a:pPr>
            <a:r>
              <a:rPr lang="en-US" dirty="0"/>
              <a:t>Freedom form air pollution is important for lung health. </a:t>
            </a:r>
          </a:p>
        </p:txBody>
      </p:sp>
      <p:sp>
        <p:nvSpPr>
          <p:cNvPr id="4" name="TextBox 3">
            <a:extLst>
              <a:ext uri="{FF2B5EF4-FFF2-40B4-BE49-F238E27FC236}">
                <a16:creationId xmlns:a16="http://schemas.microsoft.com/office/drawing/2014/main" id="{14423004-59D9-354A-AB71-3E78076BD896}"/>
              </a:ext>
            </a:extLst>
          </p:cNvPr>
          <p:cNvSpPr txBox="1"/>
          <p:nvPr/>
        </p:nvSpPr>
        <p:spPr>
          <a:xfrm>
            <a:off x="4311986" y="6441370"/>
            <a:ext cx="3568028" cy="369332"/>
          </a:xfrm>
          <a:prstGeom prst="rect">
            <a:avLst/>
          </a:prstGeom>
          <a:noFill/>
        </p:spPr>
        <p:txBody>
          <a:bodyPr wrap="none" rtlCol="0">
            <a:spAutoFit/>
          </a:bodyPr>
          <a:lstStyle/>
          <a:p>
            <a:r>
              <a:rPr lang="en-US" dirty="0">
                <a:solidFill>
                  <a:srgbClr val="FFFFFF"/>
                </a:solidFill>
                <a:ea typeface="Cambria" panose="02040503050406030204" pitchFamily="18" charset="0"/>
              </a:rPr>
              <a:t>JAMA. 2002 Mar 6;287(9):1132-41.</a:t>
            </a:r>
          </a:p>
        </p:txBody>
      </p:sp>
    </p:spTree>
    <p:extLst>
      <p:ext uri="{BB962C8B-B14F-4D97-AF65-F5344CB8AC3E}">
        <p14:creationId xmlns:p14="http://schemas.microsoft.com/office/powerpoint/2010/main" val="304625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6034" name="Picture 2" descr="16010494">
            <a:extLst>
              <a:ext uri="{FF2B5EF4-FFF2-40B4-BE49-F238E27FC236}">
                <a16:creationId xmlns:a16="http://schemas.microsoft.com/office/drawing/2014/main" id="{F1B09B96-9AB8-9B4C-9CB3-E53C549E2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40090"/>
            <a:ext cx="12192000" cy="7980628"/>
          </a:xfrm>
          <a:prstGeom prst="rect">
            <a:avLst/>
          </a:prstGeom>
          <a:noFill/>
          <a:ln w="57150">
            <a:noFill/>
            <a:miter lim="800000"/>
            <a:headEnd/>
            <a:tailEnd/>
          </a:ln>
          <a:effectLst>
            <a:outerShdw blurRad="63500" dist="17961" dir="2700000" algn="ctr" rotWithShape="0">
              <a:schemeClr val="tx1">
                <a:alpha val="74998"/>
              </a:schemeClr>
            </a:outerShdw>
          </a:effectLst>
        </p:spPr>
      </p:pic>
      <p:sp>
        <p:nvSpPr>
          <p:cNvPr id="556035" name="Rectangle 3">
            <a:extLst>
              <a:ext uri="{FF2B5EF4-FFF2-40B4-BE49-F238E27FC236}">
                <a16:creationId xmlns:a16="http://schemas.microsoft.com/office/drawing/2014/main" id="{2BED1538-9BE5-1B4A-8CDA-12D335AD0FF1}"/>
              </a:ext>
            </a:extLst>
          </p:cNvPr>
          <p:cNvSpPr>
            <a:spLocks noGrp="1" noChangeArrowheads="1"/>
          </p:cNvSpPr>
          <p:nvPr>
            <p:ph type="title"/>
          </p:nvPr>
        </p:nvSpPr>
        <p:spPr>
          <a:xfrm>
            <a:off x="-175648" y="0"/>
            <a:ext cx="9753600" cy="1143000"/>
          </a:xfrm>
          <a:effectLst>
            <a:outerShdw blurRad="38100" dist="17961" dir="2700000" algn="ctr" rotWithShape="0">
              <a:schemeClr val="tx1"/>
            </a:outerShdw>
          </a:effectLst>
        </p:spPr>
        <p:txBody>
          <a:bodyPr/>
          <a:lstStyle/>
          <a:p>
            <a:pPr algn="ctr" eaLnBrk="1" hangingPunct="1">
              <a:defRPr/>
            </a:pPr>
            <a:r>
              <a:rPr lang="en-US" dirty="0">
                <a:solidFill>
                  <a:srgbClr val="000000"/>
                </a:solidFill>
                <a:effectLst>
                  <a:glow rad="50800">
                    <a:schemeClr val="bg1"/>
                  </a:glow>
                </a:effectLst>
                <a:ea typeface="ＭＳ Ｐゴシック" charset="-128"/>
                <a:cs typeface="ＭＳ Ｐゴシック" charset="-128"/>
              </a:rPr>
              <a:t>Chemicals, Immune System and Cancer</a:t>
            </a:r>
          </a:p>
        </p:txBody>
      </p:sp>
      <p:sp>
        <p:nvSpPr>
          <p:cNvPr id="556036" name="Rectangle 4">
            <a:extLst>
              <a:ext uri="{FF2B5EF4-FFF2-40B4-BE49-F238E27FC236}">
                <a16:creationId xmlns:a16="http://schemas.microsoft.com/office/drawing/2014/main" id="{B13C9FA6-5642-3D40-A77D-A8D2D350FF19}"/>
              </a:ext>
            </a:extLst>
          </p:cNvPr>
          <p:cNvSpPr>
            <a:spLocks noGrp="1" noChangeArrowheads="1"/>
          </p:cNvSpPr>
          <p:nvPr>
            <p:ph type="body" idx="1"/>
          </p:nvPr>
        </p:nvSpPr>
        <p:spPr>
          <a:xfrm>
            <a:off x="433952" y="1066801"/>
            <a:ext cx="4267200" cy="5395913"/>
          </a:xfrm>
          <a:effectLst>
            <a:outerShdw blurRad="63500" dist="17961" dir="2700000" algn="ctr" rotWithShape="0">
              <a:schemeClr val="tx1"/>
            </a:outerShdw>
          </a:effectLst>
        </p:spPr>
        <p:txBody>
          <a:bodyPr/>
          <a:lstStyle/>
          <a:p>
            <a:pPr eaLnBrk="1" hangingPunct="1">
              <a:lnSpc>
                <a:spcPct val="90000"/>
              </a:lnSpc>
            </a:pPr>
            <a:r>
              <a:rPr lang="en-US" altLang="en-US" sz="2400" dirty="0">
                <a:solidFill>
                  <a:srgbClr val="000000"/>
                </a:solidFill>
                <a:effectLst>
                  <a:glow rad="12700">
                    <a:schemeClr val="bg1"/>
                  </a:glow>
                </a:effectLst>
                <a:ea typeface="ＭＳ Ｐゴシック" panose="020B0600070205080204" pitchFamily="34" charset="-128"/>
              </a:rPr>
              <a:t>After their office was remodeled, office workers natural killer cells’ function declined significantly from all the chemicals. </a:t>
            </a:r>
          </a:p>
          <a:p>
            <a:pPr eaLnBrk="1" hangingPunct="1">
              <a:lnSpc>
                <a:spcPct val="90000"/>
              </a:lnSpc>
            </a:pPr>
            <a:r>
              <a:rPr lang="en-US" altLang="en-US" sz="2400" dirty="0">
                <a:solidFill>
                  <a:srgbClr val="000000"/>
                </a:solidFill>
                <a:effectLst>
                  <a:glow rad="12700">
                    <a:schemeClr val="bg1"/>
                  </a:glow>
                </a:effectLst>
                <a:ea typeface="ＭＳ Ｐゴシック" panose="020B0600070205080204" pitchFamily="34" charset="-128"/>
              </a:rPr>
              <a:t>Cancer causing chemicals found indoors include:</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Chloroform.  </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Acetaldehyde.  </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Formaldehyde. </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Dichlorobenzene.</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Styrene. </a:t>
            </a:r>
          </a:p>
          <a:p>
            <a:pPr lvl="1" eaLnBrk="1" hangingPunct="1">
              <a:lnSpc>
                <a:spcPct val="90000"/>
              </a:lnSpc>
            </a:pPr>
            <a:r>
              <a:rPr lang="en-US" altLang="en-US" dirty="0">
                <a:solidFill>
                  <a:srgbClr val="FF0000"/>
                </a:solidFill>
                <a:effectLst>
                  <a:glow rad="12700">
                    <a:schemeClr val="bg1"/>
                  </a:glow>
                </a:effectLst>
                <a:ea typeface="ＭＳ Ｐゴシック" panose="020B0600070205080204" pitchFamily="34" charset="-128"/>
              </a:rPr>
              <a:t>Methylene chloride. </a:t>
            </a:r>
            <a:endParaRPr lang="en-US" altLang="en-US" sz="2000" dirty="0">
              <a:solidFill>
                <a:srgbClr val="FF0000"/>
              </a:solidFill>
              <a:effectLst>
                <a:glow rad="12700">
                  <a:schemeClr val="bg1"/>
                </a:glow>
              </a:effectLst>
              <a:ea typeface="ＭＳ Ｐゴシック" panose="020B0600070205080204" pitchFamily="34" charset="-128"/>
            </a:endParaRPr>
          </a:p>
        </p:txBody>
      </p:sp>
      <p:sp>
        <p:nvSpPr>
          <p:cNvPr id="556037" name="Rectangle 5">
            <a:extLst>
              <a:ext uri="{FF2B5EF4-FFF2-40B4-BE49-F238E27FC236}">
                <a16:creationId xmlns:a16="http://schemas.microsoft.com/office/drawing/2014/main" id="{46EC1691-523B-D84E-9532-D46FFC4D26FB}"/>
              </a:ext>
            </a:extLst>
          </p:cNvPr>
          <p:cNvSpPr>
            <a:spLocks noChangeArrowheads="1"/>
          </p:cNvSpPr>
          <p:nvPr/>
        </p:nvSpPr>
        <p:spPr bwMode="auto">
          <a:xfrm>
            <a:off x="1398583" y="6536066"/>
            <a:ext cx="9429761" cy="369332"/>
          </a:xfrm>
          <a:prstGeom prst="rect">
            <a:avLst/>
          </a:prstGeom>
          <a:noFill/>
          <a:ln w="9525">
            <a:noFill/>
            <a:miter lim="800000"/>
            <a:headEnd/>
            <a:tailEnd/>
          </a:ln>
          <a:effectLst>
            <a:outerShdw blurRad="63500" dist="17961" dir="2700000" algn="ctr" rotWithShape="0">
              <a:schemeClr val="bg1">
                <a:alpha val="74998"/>
              </a:schemeClr>
            </a:outerShdw>
          </a:effectLst>
        </p:spPr>
        <p:txBody>
          <a:bodyPr wrap="none">
            <a:spAutoFit/>
          </a:bodyPr>
          <a:lstStyle/>
          <a:p>
            <a:pPr algn="ctr">
              <a:spcBef>
                <a:spcPct val="20000"/>
              </a:spcBef>
              <a:defRPr/>
            </a:pPr>
            <a:r>
              <a:rPr lang="en-US" dirty="0">
                <a:solidFill>
                  <a:srgbClr val="FFFFFF"/>
                </a:solidFill>
                <a:effectLst>
                  <a:glow rad="101600">
                    <a:schemeClr val="tx1">
                      <a:alpha val="60000"/>
                    </a:schemeClr>
                  </a:glow>
                </a:effectLst>
                <a:latin typeface="Tahoma" charset="0"/>
                <a:ea typeface="ＭＳ Ｐゴシック" charset="-128"/>
                <a:cs typeface="ＭＳ Ｐゴシック" charset="-128"/>
              </a:rPr>
              <a:t> J </a:t>
            </a:r>
            <a:r>
              <a:rPr lang="en-US" dirty="0" err="1">
                <a:solidFill>
                  <a:srgbClr val="FFFFFF"/>
                </a:solidFill>
                <a:effectLst>
                  <a:glow rad="101600">
                    <a:schemeClr val="tx1">
                      <a:alpha val="60000"/>
                    </a:schemeClr>
                  </a:glow>
                </a:effectLst>
                <a:latin typeface="Tahoma" charset="0"/>
                <a:ea typeface="ＭＳ Ｐゴシック" charset="-128"/>
                <a:cs typeface="ＭＳ Ｐゴシック" charset="-128"/>
              </a:rPr>
              <a:t>Investig</a:t>
            </a:r>
            <a:r>
              <a:rPr lang="en-US" dirty="0">
                <a:solidFill>
                  <a:srgbClr val="FFFFFF"/>
                </a:solidFill>
                <a:effectLst>
                  <a:glow rad="101600">
                    <a:schemeClr val="tx1">
                      <a:alpha val="60000"/>
                    </a:schemeClr>
                  </a:glow>
                </a:effectLst>
                <a:latin typeface="Tahoma" charset="0"/>
                <a:ea typeface="ＭＳ Ｐゴシック" charset="-128"/>
                <a:cs typeface="ＭＳ Ｐゴシック" charset="-128"/>
              </a:rPr>
              <a:t> </a:t>
            </a:r>
            <a:r>
              <a:rPr lang="en-US" dirty="0" err="1">
                <a:solidFill>
                  <a:srgbClr val="FFFFFF"/>
                </a:solidFill>
                <a:effectLst>
                  <a:glow rad="101600">
                    <a:schemeClr val="tx1">
                      <a:alpha val="60000"/>
                    </a:schemeClr>
                  </a:glow>
                </a:effectLst>
                <a:latin typeface="Tahoma" charset="0"/>
                <a:ea typeface="ＭＳ Ｐゴシック" charset="-128"/>
                <a:cs typeface="ＭＳ Ｐゴシック" charset="-128"/>
              </a:rPr>
              <a:t>Allergol</a:t>
            </a:r>
            <a:r>
              <a:rPr lang="en-US" dirty="0">
                <a:solidFill>
                  <a:srgbClr val="FFFFFF"/>
                </a:solidFill>
                <a:effectLst>
                  <a:glow rad="101600">
                    <a:schemeClr val="tx1">
                      <a:alpha val="60000"/>
                    </a:schemeClr>
                  </a:glow>
                </a:effectLst>
                <a:latin typeface="Tahoma" charset="0"/>
                <a:ea typeface="ＭＳ Ｐゴシック" charset="-128"/>
                <a:cs typeface="ＭＳ Ｐゴシック" charset="-128"/>
              </a:rPr>
              <a:t> </a:t>
            </a:r>
            <a:r>
              <a:rPr lang="en-US" dirty="0" err="1">
                <a:solidFill>
                  <a:srgbClr val="FFFFFF"/>
                </a:solidFill>
                <a:effectLst>
                  <a:glow rad="101600">
                    <a:schemeClr val="tx1">
                      <a:alpha val="60000"/>
                    </a:schemeClr>
                  </a:glow>
                </a:effectLst>
                <a:latin typeface="Tahoma" charset="0"/>
                <a:ea typeface="ＭＳ Ｐゴシック" charset="-128"/>
                <a:cs typeface="ＭＳ Ｐゴシック" charset="-128"/>
              </a:rPr>
              <a:t>Clin</a:t>
            </a:r>
            <a:r>
              <a:rPr lang="en-US" dirty="0">
                <a:solidFill>
                  <a:srgbClr val="FFFFFF"/>
                </a:solidFill>
                <a:effectLst>
                  <a:glow rad="101600">
                    <a:schemeClr val="tx1">
                      <a:alpha val="60000"/>
                    </a:schemeClr>
                  </a:glow>
                </a:effectLst>
                <a:latin typeface="Tahoma" charset="0"/>
                <a:ea typeface="ＭＳ Ｐゴシック" charset="-128"/>
                <a:cs typeface="ＭＳ Ｐゴシック" charset="-128"/>
              </a:rPr>
              <a:t> Immunol. 4(4):186-91. </a:t>
            </a:r>
            <a:r>
              <a:rPr lang="en-US" dirty="0">
                <a:solidFill>
                  <a:srgbClr val="FFFFFF"/>
                </a:solidFill>
                <a:effectLst>
                  <a:glow rad="101600">
                    <a:schemeClr val="tx1">
                      <a:alpha val="60000"/>
                    </a:schemeClr>
                  </a:glow>
                </a:effectLst>
                <a:latin typeface="Arial" charset="0"/>
                <a:ea typeface="Times New Roman" charset="0"/>
                <a:cs typeface="Times New Roman" charset="0"/>
              </a:rPr>
              <a:t>Environ Health </a:t>
            </a:r>
            <a:r>
              <a:rPr lang="en-US" dirty="0" err="1">
                <a:solidFill>
                  <a:srgbClr val="FFFFFF"/>
                </a:solidFill>
                <a:effectLst>
                  <a:glow rad="101600">
                    <a:schemeClr val="tx1">
                      <a:alpha val="60000"/>
                    </a:schemeClr>
                  </a:glow>
                </a:effectLst>
                <a:latin typeface="Arial" charset="0"/>
                <a:ea typeface="Times New Roman" charset="0"/>
                <a:cs typeface="Times New Roman" charset="0"/>
              </a:rPr>
              <a:t>Perspect</a:t>
            </a:r>
            <a:r>
              <a:rPr lang="en-US" dirty="0">
                <a:solidFill>
                  <a:srgbClr val="FFFFFF"/>
                </a:solidFill>
                <a:effectLst>
                  <a:glow rad="101600">
                    <a:schemeClr val="tx1">
                      <a:alpha val="60000"/>
                    </a:schemeClr>
                  </a:glow>
                </a:effectLst>
                <a:latin typeface="Arial" charset="0"/>
                <a:ea typeface="Times New Roman" charset="0"/>
                <a:cs typeface="Times New Roman" charset="0"/>
              </a:rPr>
              <a:t>. 114(10):1558-66. </a:t>
            </a:r>
          </a:p>
        </p:txBody>
      </p:sp>
    </p:spTree>
    <p:extLst>
      <p:ext uri="{BB962C8B-B14F-4D97-AF65-F5344CB8AC3E}">
        <p14:creationId xmlns:p14="http://schemas.microsoft.com/office/powerpoint/2010/main" val="400103791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t liking it">
            <a:extLst>
              <a:ext uri="{FF2B5EF4-FFF2-40B4-BE49-F238E27FC236}">
                <a16:creationId xmlns:a16="http://schemas.microsoft.com/office/drawing/2014/main" id="{E772C63C-5658-C941-AC2B-1250DCF5356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7939" y="0"/>
            <a:ext cx="3040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5" descr="not liking it">
            <a:extLst>
              <a:ext uri="{FF2B5EF4-FFF2-40B4-BE49-F238E27FC236}">
                <a16:creationId xmlns:a16="http://schemas.microsoft.com/office/drawing/2014/main" id="{6A866A78-C65F-C64F-87D3-53A39B59833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594" name="Rectangle 2">
            <a:extLst>
              <a:ext uri="{FF2B5EF4-FFF2-40B4-BE49-F238E27FC236}">
                <a16:creationId xmlns:a16="http://schemas.microsoft.com/office/drawing/2014/main" id="{A9335D46-6EFE-0E4E-A798-9A96D19FD819}"/>
              </a:ext>
            </a:extLst>
          </p:cNvPr>
          <p:cNvSpPr>
            <a:spLocks noGrp="1" noChangeArrowheads="1"/>
          </p:cNvSpPr>
          <p:nvPr>
            <p:ph type="title"/>
          </p:nvPr>
        </p:nvSpPr>
        <p:spPr>
          <a:xfrm>
            <a:off x="236349" y="114300"/>
            <a:ext cx="7772400" cy="1143000"/>
          </a:xfrm>
          <a:effectLst>
            <a:outerShdw blurRad="63500" dist="29783" dir="3885598" algn="ctr" rotWithShape="0">
              <a:srgbClr val="000000">
                <a:alpha val="74997"/>
              </a:srgbClr>
            </a:outerShdw>
          </a:effectLst>
        </p:spPr>
        <p:txBody>
          <a:bodyPr/>
          <a:lstStyle/>
          <a:p>
            <a:r>
              <a:rPr lang="en-US" altLang="en-US" sz="4800" dirty="0">
                <a:solidFill>
                  <a:schemeClr val="bg1"/>
                </a:solidFill>
                <a:ea typeface="ＭＳ Ｐゴシック" panose="020B0600070205080204" pitchFamily="34" charset="-128"/>
              </a:rPr>
              <a:t>Coming Up For Air</a:t>
            </a:r>
          </a:p>
        </p:txBody>
      </p:sp>
      <p:sp>
        <p:nvSpPr>
          <p:cNvPr id="750595" name="Rectangle 3">
            <a:extLst>
              <a:ext uri="{FF2B5EF4-FFF2-40B4-BE49-F238E27FC236}">
                <a16:creationId xmlns:a16="http://schemas.microsoft.com/office/drawing/2014/main" id="{5705CCBD-4536-4F4F-923A-B1343000BBFE}"/>
              </a:ext>
            </a:extLst>
          </p:cNvPr>
          <p:cNvSpPr>
            <a:spLocks noGrp="1" noChangeArrowheads="1"/>
          </p:cNvSpPr>
          <p:nvPr>
            <p:ph type="body" idx="1"/>
          </p:nvPr>
        </p:nvSpPr>
        <p:spPr>
          <a:xfrm>
            <a:off x="236349" y="1181100"/>
            <a:ext cx="5993970" cy="4114800"/>
          </a:xfrm>
          <a:effectLst>
            <a:outerShdw blurRad="63500" dist="38099" dir="2700000" algn="ctr" rotWithShape="0">
              <a:srgbClr val="000000">
                <a:alpha val="74997"/>
              </a:srgbClr>
            </a:outerShdw>
          </a:effectLst>
        </p:spPr>
        <p:txBody>
          <a:bodyPr>
            <a:normAutofit/>
          </a:bodyPr>
          <a:lstStyle/>
          <a:p>
            <a:pPr>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Indoor air contaminants are a source of lung inflammation. </a:t>
            </a:r>
          </a:p>
          <a:p>
            <a:pPr>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Contaminants include:</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Aspergillus aflatoxins.</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Breathable dust. </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Nitrogen dioxide. </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Formaldehyde. </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Mold. </a:t>
            </a:r>
          </a:p>
          <a:p>
            <a:pPr marL="571500" lvl="1">
              <a:spcBef>
                <a:spcPct val="0"/>
              </a:spcBef>
              <a:buClr>
                <a:schemeClr val="bg1"/>
              </a:buClr>
              <a:buFont typeface="Wingdings" pitchFamily="2" charset="2"/>
              <a:buChar char="§"/>
            </a:pPr>
            <a:r>
              <a:rPr lang="en-US" altLang="en-US" sz="3200" dirty="0">
                <a:solidFill>
                  <a:schemeClr val="bg1"/>
                </a:solidFill>
                <a:ea typeface="ＭＳ Ｐゴシック" panose="020B0600070205080204" pitchFamily="34" charset="-128"/>
              </a:rPr>
              <a:t>Traffic.</a:t>
            </a:r>
          </a:p>
          <a:p>
            <a:pPr>
              <a:spcBef>
                <a:spcPct val="0"/>
              </a:spcBef>
              <a:buClr>
                <a:schemeClr val="bg1"/>
              </a:buClr>
              <a:buFont typeface="Wingdings" pitchFamily="2" charset="2"/>
              <a:buChar char="§"/>
            </a:pPr>
            <a:endParaRPr lang="en-US" altLang="en-US" sz="3200" dirty="0">
              <a:solidFill>
                <a:schemeClr val="bg1"/>
              </a:solidFill>
              <a:ea typeface="ＭＳ Ｐゴシック" panose="020B0600070205080204" pitchFamily="34" charset="-128"/>
            </a:endParaRPr>
          </a:p>
        </p:txBody>
      </p:sp>
      <p:sp>
        <p:nvSpPr>
          <p:cNvPr id="750596" name="Rectangle 4">
            <a:extLst>
              <a:ext uri="{FF2B5EF4-FFF2-40B4-BE49-F238E27FC236}">
                <a16:creationId xmlns:a16="http://schemas.microsoft.com/office/drawing/2014/main" id="{2B188851-CDCC-0840-87EF-0C6DF68E0173}"/>
              </a:ext>
            </a:extLst>
          </p:cNvPr>
          <p:cNvSpPr>
            <a:spLocks noChangeArrowheads="1"/>
          </p:cNvSpPr>
          <p:nvPr/>
        </p:nvSpPr>
        <p:spPr bwMode="auto">
          <a:xfrm>
            <a:off x="659907" y="6488668"/>
            <a:ext cx="238610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chemeClr val="bg1"/>
                </a:solidFill>
              </a:rPr>
              <a:t>Allergy. 55(2):163-70.</a:t>
            </a:r>
          </a:p>
        </p:txBody>
      </p:sp>
    </p:spTree>
    <p:extLst>
      <p:ext uri="{BB962C8B-B14F-4D97-AF65-F5344CB8AC3E}">
        <p14:creationId xmlns:p14="http://schemas.microsoft.com/office/powerpoint/2010/main" val="27400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05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059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059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059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059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059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05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885D2E-C72E-4AEC-BA6C-9C8C46A0C3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8451850"/>
          </a:xfrm>
          <a:prstGeom prst="rect">
            <a:avLst/>
          </a:prstGeom>
        </p:spPr>
      </p:pic>
    </p:spTree>
    <p:extLst>
      <p:ext uri="{BB962C8B-B14F-4D97-AF65-F5344CB8AC3E}">
        <p14:creationId xmlns:p14="http://schemas.microsoft.com/office/powerpoint/2010/main" val="2116094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8000">
              <a:srgbClr val="58733A"/>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D7EC-039B-46F1-A2A1-0BA69606444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4121F01-54D4-48A6-BBA4-F8776C1DE932}"/>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763000" y="2634402"/>
            <a:ext cx="5181600" cy="3452241"/>
          </a:xfrm>
        </p:spPr>
      </p:pic>
      <p:sp>
        <p:nvSpPr>
          <p:cNvPr id="4" name="Content Placeholder 3">
            <a:extLst>
              <a:ext uri="{FF2B5EF4-FFF2-40B4-BE49-F238E27FC236}">
                <a16:creationId xmlns:a16="http://schemas.microsoft.com/office/drawing/2014/main" id="{1052650F-81C9-4234-9A5F-CEABB506B417}"/>
              </a:ext>
            </a:extLst>
          </p:cNvPr>
          <p:cNvSpPr>
            <a:spLocks noGrp="1"/>
          </p:cNvSpPr>
          <p:nvPr>
            <p:ph sz="half" idx="2"/>
          </p:nvPr>
        </p:nvSpPr>
        <p:spPr>
          <a:xfrm>
            <a:off x="838200" y="1971574"/>
            <a:ext cx="5181600" cy="4351338"/>
          </a:xfrm>
        </p:spPr>
        <p:txBody>
          <a:bodyPr>
            <a:normAutofit/>
          </a:bodyPr>
          <a:lstStyle/>
          <a:p>
            <a:pPr marL="0" indent="0">
              <a:buNone/>
            </a:pPr>
            <a:r>
              <a:rPr lang="en-US" sz="4400" dirty="0">
                <a:solidFill>
                  <a:schemeClr val="bg1"/>
                </a:solidFill>
              </a:rPr>
              <a:t>Houseplants can help reduce indoor air pollutants. </a:t>
            </a:r>
          </a:p>
        </p:txBody>
      </p:sp>
      <p:pic>
        <p:nvPicPr>
          <p:cNvPr id="8" name="Picture 7">
            <a:extLst>
              <a:ext uri="{FF2B5EF4-FFF2-40B4-BE49-F238E27FC236}">
                <a16:creationId xmlns:a16="http://schemas.microsoft.com/office/drawing/2014/main" id="{78A3D13C-03F8-45F2-A557-675B145044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9615" y="0"/>
            <a:ext cx="4572385" cy="6858000"/>
          </a:xfrm>
          <a:prstGeom prst="rect">
            <a:avLst/>
          </a:prstGeom>
        </p:spPr>
      </p:pic>
      <p:sp>
        <p:nvSpPr>
          <p:cNvPr id="3" name="TextBox 2">
            <a:extLst>
              <a:ext uri="{FF2B5EF4-FFF2-40B4-BE49-F238E27FC236}">
                <a16:creationId xmlns:a16="http://schemas.microsoft.com/office/drawing/2014/main" id="{205D26D7-5CE0-4C42-ADCA-75B9603506AA}"/>
              </a:ext>
            </a:extLst>
          </p:cNvPr>
          <p:cNvSpPr txBox="1"/>
          <p:nvPr/>
        </p:nvSpPr>
        <p:spPr>
          <a:xfrm>
            <a:off x="804041" y="6258910"/>
            <a:ext cx="3651128" cy="369332"/>
          </a:xfrm>
          <a:prstGeom prst="rect">
            <a:avLst/>
          </a:prstGeom>
          <a:noFill/>
        </p:spPr>
        <p:txBody>
          <a:bodyPr wrap="none" rtlCol="0">
            <a:spAutoFit/>
          </a:bodyPr>
          <a:lstStyle/>
          <a:p>
            <a:r>
              <a:rPr lang="en-US" dirty="0">
                <a:solidFill>
                  <a:srgbClr val="FFFFFF"/>
                </a:solidFill>
                <a:ea typeface="Cambria" panose="02040503050406030204" pitchFamily="18" charset="0"/>
              </a:rPr>
              <a:t>Environ Health </a:t>
            </a:r>
            <a:r>
              <a:rPr lang="en-US" dirty="0" err="1">
                <a:solidFill>
                  <a:srgbClr val="FFFFFF"/>
                </a:solidFill>
                <a:ea typeface="Cambria" panose="02040503050406030204" pitchFamily="18" charset="0"/>
              </a:rPr>
              <a:t>Toxicol</a:t>
            </a:r>
            <a:r>
              <a:rPr lang="en-US" dirty="0">
                <a:solidFill>
                  <a:srgbClr val="FFFFFF"/>
                </a:solidFill>
                <a:ea typeface="Cambria" panose="02040503050406030204" pitchFamily="18" charset="0"/>
              </a:rPr>
              <a:t>. 29:e2014014.</a:t>
            </a:r>
          </a:p>
        </p:txBody>
      </p:sp>
    </p:spTree>
    <p:extLst>
      <p:ext uri="{BB962C8B-B14F-4D97-AF65-F5344CB8AC3E}">
        <p14:creationId xmlns:p14="http://schemas.microsoft.com/office/powerpoint/2010/main" val="405494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AE7D-4D70-4203-88E5-D72716B79E6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447848-9AF5-4610-829E-DFDAFB5F40D5}"/>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36978" y="-316089"/>
            <a:ext cx="8545688" cy="5705060"/>
          </a:xfrm>
        </p:spPr>
      </p:pic>
      <p:sp>
        <p:nvSpPr>
          <p:cNvPr id="4" name="Content Placeholder 3">
            <a:extLst>
              <a:ext uri="{FF2B5EF4-FFF2-40B4-BE49-F238E27FC236}">
                <a16:creationId xmlns:a16="http://schemas.microsoft.com/office/drawing/2014/main" id="{B79D90A7-D976-4DA2-9EB6-2AC62D9DF112}"/>
              </a:ext>
            </a:extLst>
          </p:cNvPr>
          <p:cNvSpPr>
            <a:spLocks noGrp="1"/>
          </p:cNvSpPr>
          <p:nvPr>
            <p:ph sz="half" idx="2"/>
          </p:nvPr>
        </p:nvSpPr>
        <p:spPr>
          <a:xfrm>
            <a:off x="6533445" y="409903"/>
            <a:ext cx="5181600" cy="6082971"/>
          </a:xfrm>
        </p:spPr>
        <p:txBody>
          <a:bodyPr>
            <a:normAutofit/>
          </a:bodyPr>
          <a:lstStyle/>
          <a:p>
            <a:pPr marL="0" indent="0">
              <a:buNone/>
            </a:pPr>
            <a:r>
              <a:rPr lang="en-US" dirty="0">
                <a:solidFill>
                  <a:schemeClr val="bg1"/>
                </a:solidFill>
              </a:rPr>
              <a:t>You are made up of what you eat. What you eat affects the health of your lungs. </a:t>
            </a:r>
          </a:p>
          <a:p>
            <a:pPr marL="0" indent="0">
              <a:buNone/>
            </a:pPr>
            <a:r>
              <a:rPr lang="en-US" dirty="0">
                <a:solidFill>
                  <a:schemeClr val="bg1"/>
                </a:solidFill>
              </a:rPr>
              <a:t>You may have heard it said, “An apple a day keeps the doctor away”. It may surprise you to learn that people following this advice actually breathe 138 milliliters more of air with every breath.  </a:t>
            </a:r>
          </a:p>
          <a:p>
            <a:pPr marL="0" indent="0">
              <a:buNone/>
            </a:pPr>
            <a:r>
              <a:rPr lang="en-US" dirty="0">
                <a:solidFill>
                  <a:schemeClr val="bg1"/>
                </a:solidFill>
              </a:rPr>
              <a:t>What’s more, God has endowed apples with critical phytochemicals found to help the immune system of your lungs to fight infections caused by viruses. </a:t>
            </a:r>
          </a:p>
        </p:txBody>
      </p:sp>
      <p:sp>
        <p:nvSpPr>
          <p:cNvPr id="3" name="TextBox 2">
            <a:extLst>
              <a:ext uri="{FF2B5EF4-FFF2-40B4-BE49-F238E27FC236}">
                <a16:creationId xmlns:a16="http://schemas.microsoft.com/office/drawing/2014/main" id="{76E51DA3-0492-394C-A086-829352F133DE}"/>
              </a:ext>
            </a:extLst>
          </p:cNvPr>
          <p:cNvSpPr txBox="1"/>
          <p:nvPr/>
        </p:nvSpPr>
        <p:spPr>
          <a:xfrm>
            <a:off x="7378262" y="6290441"/>
            <a:ext cx="3057247" cy="369332"/>
          </a:xfrm>
          <a:prstGeom prst="rect">
            <a:avLst/>
          </a:prstGeom>
          <a:noFill/>
        </p:spPr>
        <p:txBody>
          <a:bodyPr wrap="none" rtlCol="0">
            <a:spAutoFit/>
          </a:bodyPr>
          <a:lstStyle/>
          <a:p>
            <a:r>
              <a:rPr lang="en-US" dirty="0">
                <a:solidFill>
                  <a:srgbClr val="FFFFFF"/>
                </a:solidFill>
                <a:ea typeface="Cambria" panose="02040503050406030204" pitchFamily="18" charset="0"/>
              </a:rPr>
              <a:t>Thorax. 2000 Feb;55(2):102-8.</a:t>
            </a:r>
          </a:p>
        </p:txBody>
      </p:sp>
    </p:spTree>
    <p:extLst>
      <p:ext uri="{BB962C8B-B14F-4D97-AF65-F5344CB8AC3E}">
        <p14:creationId xmlns:p14="http://schemas.microsoft.com/office/powerpoint/2010/main" val="27480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5FB6AA-87E9-4D20-8C35-7017A86197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225844" y="0"/>
            <a:ext cx="5638800" cy="6858000"/>
          </a:xfrm>
          <a:prstGeom prst="rect">
            <a:avLst/>
          </a:prstGeom>
        </p:spPr>
      </p:pic>
      <p:pic>
        <p:nvPicPr>
          <p:cNvPr id="6" name="Content Placeholder 5">
            <a:extLst>
              <a:ext uri="{FF2B5EF4-FFF2-40B4-BE49-F238E27FC236}">
                <a16:creationId xmlns:a16="http://schemas.microsoft.com/office/drawing/2014/main" id="{AACBD6A0-8C3F-48EA-A83B-1BF2345F7640}"/>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982133" y="0"/>
            <a:ext cx="10287000" cy="6858000"/>
          </a:xfrm>
        </p:spPr>
      </p:pic>
      <p:sp>
        <p:nvSpPr>
          <p:cNvPr id="3" name="Content Placeholder 2">
            <a:extLst>
              <a:ext uri="{FF2B5EF4-FFF2-40B4-BE49-F238E27FC236}">
                <a16:creationId xmlns:a16="http://schemas.microsoft.com/office/drawing/2014/main" id="{E4169E49-6FF7-453D-A105-164B9E76BF61}"/>
              </a:ext>
            </a:extLst>
          </p:cNvPr>
          <p:cNvSpPr>
            <a:spLocks noGrp="1"/>
          </p:cNvSpPr>
          <p:nvPr>
            <p:ph sz="half" idx="1"/>
          </p:nvPr>
        </p:nvSpPr>
        <p:spPr>
          <a:xfrm>
            <a:off x="5791200" y="1858282"/>
            <a:ext cx="5181600" cy="4351338"/>
          </a:xfrm>
        </p:spPr>
        <p:txBody>
          <a:bodyPr/>
          <a:lstStyle/>
          <a:p>
            <a:pPr marL="0" indent="0">
              <a:buNone/>
            </a:pPr>
            <a:r>
              <a:rPr lang="en-US" dirty="0"/>
              <a:t>Other delicious foods that improve the immune system in your lungs include: grapes,  onions,   garlic,  eggplant,  and asparagus. </a:t>
            </a:r>
          </a:p>
        </p:txBody>
      </p:sp>
      <p:sp>
        <p:nvSpPr>
          <p:cNvPr id="4" name="TextBox 3">
            <a:extLst>
              <a:ext uri="{FF2B5EF4-FFF2-40B4-BE49-F238E27FC236}">
                <a16:creationId xmlns:a16="http://schemas.microsoft.com/office/drawing/2014/main" id="{633D2440-C232-D041-A4C4-CEE28C5A4BC3}"/>
              </a:ext>
            </a:extLst>
          </p:cNvPr>
          <p:cNvSpPr txBox="1"/>
          <p:nvPr/>
        </p:nvSpPr>
        <p:spPr>
          <a:xfrm>
            <a:off x="5754414" y="6369269"/>
            <a:ext cx="4281941" cy="369332"/>
          </a:xfrm>
          <a:prstGeom prst="rect">
            <a:avLst/>
          </a:prstGeom>
          <a:noFill/>
        </p:spPr>
        <p:txBody>
          <a:bodyPr wrap="none" rtlCol="0">
            <a:spAutoFit/>
          </a:bodyPr>
          <a:lstStyle/>
          <a:p>
            <a:r>
              <a:rPr lang="en-US" dirty="0">
                <a:ea typeface="Cambria" panose="02040503050406030204" pitchFamily="18" charset="0"/>
              </a:rPr>
              <a:t>J Infect Dis. 2005 May 15;191(10):1719-29.</a:t>
            </a:r>
          </a:p>
        </p:txBody>
      </p:sp>
    </p:spTree>
    <p:extLst>
      <p:ext uri="{BB962C8B-B14F-4D97-AF65-F5344CB8AC3E}">
        <p14:creationId xmlns:p14="http://schemas.microsoft.com/office/powerpoint/2010/main" val="2636615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F104-E689-47F6-B3E0-DACE0D5087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3CC8F2-FD79-4074-B288-FCBD27A022F8}"/>
              </a:ext>
            </a:extLst>
          </p:cNvPr>
          <p:cNvSpPr>
            <a:spLocks noGrp="1"/>
          </p:cNvSpPr>
          <p:nvPr>
            <p:ph sz="half" idx="1"/>
          </p:nvPr>
        </p:nvSpPr>
        <p:spPr>
          <a:xfrm>
            <a:off x="381000" y="2055813"/>
            <a:ext cx="4517570" cy="4351338"/>
          </a:xfrm>
        </p:spPr>
        <p:txBody>
          <a:bodyPr/>
          <a:lstStyle/>
          <a:p>
            <a:pPr marL="0" indent="0">
              <a:buNone/>
            </a:pPr>
            <a:r>
              <a:rPr lang="en-US" dirty="0"/>
              <a:t>Pineapple is also helpful for the lungs because it is high in vitamin C and it contains a very good phytochemical called bromelain. Bromelain is anti-inflammatory and helps break down fibrosis.</a:t>
            </a:r>
          </a:p>
        </p:txBody>
      </p:sp>
      <p:pic>
        <p:nvPicPr>
          <p:cNvPr id="6" name="Content Placeholder 5">
            <a:extLst>
              <a:ext uri="{FF2B5EF4-FFF2-40B4-BE49-F238E27FC236}">
                <a16:creationId xmlns:a16="http://schemas.microsoft.com/office/drawing/2014/main" id="{A3D0DCFD-B87D-41BE-A017-DA8E84A737B8}"/>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279570" y="0"/>
            <a:ext cx="6912429" cy="6858000"/>
          </a:xfrm>
        </p:spPr>
      </p:pic>
      <p:sp>
        <p:nvSpPr>
          <p:cNvPr id="4" name="TextBox 3">
            <a:extLst>
              <a:ext uri="{FF2B5EF4-FFF2-40B4-BE49-F238E27FC236}">
                <a16:creationId xmlns:a16="http://schemas.microsoft.com/office/drawing/2014/main" id="{F349596E-B1D8-674D-A069-A9049B573481}"/>
              </a:ext>
            </a:extLst>
          </p:cNvPr>
          <p:cNvSpPr txBox="1"/>
          <p:nvPr/>
        </p:nvSpPr>
        <p:spPr>
          <a:xfrm>
            <a:off x="409903" y="6101256"/>
            <a:ext cx="3259867" cy="369332"/>
          </a:xfrm>
          <a:prstGeom prst="rect">
            <a:avLst/>
          </a:prstGeom>
          <a:noFill/>
        </p:spPr>
        <p:txBody>
          <a:bodyPr wrap="none" rtlCol="0">
            <a:spAutoFit/>
          </a:bodyPr>
          <a:lstStyle/>
          <a:p>
            <a:r>
              <a:rPr lang="en-US" dirty="0">
                <a:ea typeface="Cambria" panose="02040503050406030204" pitchFamily="18" charset="0"/>
              </a:rPr>
              <a:t>Cell </a:t>
            </a:r>
            <a:r>
              <a:rPr lang="en-US" dirty="0" err="1">
                <a:ea typeface="Cambria" panose="02040503050406030204" pitchFamily="18" charset="0"/>
              </a:rPr>
              <a:t>Mol</a:t>
            </a:r>
            <a:r>
              <a:rPr lang="en-US" dirty="0">
                <a:ea typeface="Cambria" panose="02040503050406030204" pitchFamily="18" charset="0"/>
              </a:rPr>
              <a:t> Life Sci. 58(9):1234-45.</a:t>
            </a:r>
            <a:endParaRPr lang="en-US" dirty="0"/>
          </a:p>
        </p:txBody>
      </p:sp>
    </p:spTree>
    <p:extLst>
      <p:ext uri="{BB962C8B-B14F-4D97-AF65-F5344CB8AC3E}">
        <p14:creationId xmlns:p14="http://schemas.microsoft.com/office/powerpoint/2010/main" val="403593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A09A3-A648-418D-AEA2-D0E2B5D8DE61}"/>
              </a:ext>
            </a:extLst>
          </p:cNvPr>
          <p:cNvSpPr>
            <a:spLocks noGrp="1"/>
          </p:cNvSpPr>
          <p:nvPr>
            <p:ph sz="half" idx="1"/>
          </p:nvPr>
        </p:nvSpPr>
        <p:spPr>
          <a:xfrm>
            <a:off x="244929" y="2642052"/>
            <a:ext cx="4152900" cy="4351338"/>
          </a:xfrm>
        </p:spPr>
        <p:txBody>
          <a:bodyPr/>
          <a:lstStyle/>
          <a:p>
            <a:pPr marL="0" indent="0">
              <a:buNone/>
            </a:pPr>
            <a:r>
              <a:rPr lang="en-US" dirty="0"/>
              <a:t>In general, a diet of 80% fresh fruits and vegetables is very beneficial for lung patients. </a:t>
            </a:r>
          </a:p>
        </p:txBody>
      </p:sp>
      <p:pic>
        <p:nvPicPr>
          <p:cNvPr id="6" name="Content Placeholder 5">
            <a:extLst>
              <a:ext uri="{FF2B5EF4-FFF2-40B4-BE49-F238E27FC236}">
                <a16:creationId xmlns:a16="http://schemas.microsoft.com/office/drawing/2014/main" id="{13BDED17-9E36-4BBC-87EC-C4F3634833F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155410">
            <a:off x="4517162" y="859971"/>
            <a:ext cx="7226939" cy="54210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EA3F212E-8F72-7348-8E67-44AB2001DACE}"/>
              </a:ext>
            </a:extLst>
          </p:cNvPr>
          <p:cNvSpPr txBox="1"/>
          <p:nvPr/>
        </p:nvSpPr>
        <p:spPr>
          <a:xfrm>
            <a:off x="331076" y="6006662"/>
            <a:ext cx="3211520" cy="369332"/>
          </a:xfrm>
          <a:prstGeom prst="rect">
            <a:avLst/>
          </a:prstGeom>
          <a:noFill/>
        </p:spPr>
        <p:txBody>
          <a:bodyPr wrap="none" rtlCol="0">
            <a:spAutoFit/>
          </a:bodyPr>
          <a:lstStyle/>
          <a:p>
            <a:r>
              <a:rPr lang="en-US" dirty="0">
                <a:ea typeface="Cambria" panose="02040503050406030204" pitchFamily="18" charset="0"/>
              </a:rPr>
              <a:t>Breathe (Sheff). 15(2):e50-e61.</a:t>
            </a:r>
          </a:p>
        </p:txBody>
      </p:sp>
    </p:spTree>
    <p:extLst>
      <p:ext uri="{BB962C8B-B14F-4D97-AF65-F5344CB8AC3E}">
        <p14:creationId xmlns:p14="http://schemas.microsoft.com/office/powerpoint/2010/main" val="3042385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F8A71EB3-BFA4-5543-8549-10B978F6A5D9}"/>
              </a:ext>
            </a:extLst>
          </p:cNvPr>
          <p:cNvSpPr>
            <a:spLocks noGrp="1" noChangeArrowheads="1"/>
          </p:cNvSpPr>
          <p:nvPr>
            <p:ph type="title"/>
          </p:nvPr>
        </p:nvSpPr>
        <p:spPr>
          <a:xfrm>
            <a:off x="1770063" y="762000"/>
            <a:ext cx="7772400" cy="1143000"/>
          </a:xfrm>
        </p:spPr>
        <p:txBody>
          <a:bodyPr/>
          <a:lstStyle/>
          <a:p>
            <a:pPr eaLnBrk="1" hangingPunct="1"/>
            <a:r>
              <a:rPr lang="en-US" altLang="en-US" dirty="0">
                <a:ea typeface="ＭＳ Ｐゴシック" panose="020B0600070205080204" pitchFamily="34" charset="-128"/>
              </a:rPr>
              <a:t>Selenium and the Flu</a:t>
            </a:r>
          </a:p>
        </p:txBody>
      </p:sp>
      <p:sp>
        <p:nvSpPr>
          <p:cNvPr id="811011" name="Rectangle 3">
            <a:extLst>
              <a:ext uri="{FF2B5EF4-FFF2-40B4-BE49-F238E27FC236}">
                <a16:creationId xmlns:a16="http://schemas.microsoft.com/office/drawing/2014/main" id="{912CDA9D-6B19-7A4B-BF8D-200841596AAF}"/>
              </a:ext>
            </a:extLst>
          </p:cNvPr>
          <p:cNvSpPr>
            <a:spLocks noGrp="1" noChangeArrowheads="1"/>
          </p:cNvSpPr>
          <p:nvPr>
            <p:ph type="body" idx="1"/>
          </p:nvPr>
        </p:nvSpPr>
        <p:spPr>
          <a:xfrm>
            <a:off x="1828800" y="1676400"/>
            <a:ext cx="6477000" cy="4800600"/>
          </a:xfrm>
        </p:spPr>
        <p:txBody>
          <a:bodyPr/>
          <a:lstStyle/>
          <a:p>
            <a:pPr eaLnBrk="1" hangingPunct="1">
              <a:lnSpc>
                <a:spcPct val="130000"/>
              </a:lnSpc>
            </a:pPr>
            <a:r>
              <a:rPr lang="en-US" altLang="en-US" sz="2400">
                <a:ea typeface="ＭＳ Ｐゴシック" panose="020B0600070205080204" pitchFamily="34" charset="-128"/>
              </a:rPr>
              <a:t>Selenium supplementation:</a:t>
            </a:r>
          </a:p>
          <a:p>
            <a:pPr lvl="1" eaLnBrk="1" hangingPunct="1">
              <a:lnSpc>
                <a:spcPct val="130000"/>
              </a:lnSpc>
            </a:pPr>
            <a:r>
              <a:rPr lang="en-US" altLang="en-US">
                <a:ea typeface="ＭＳ Ｐゴシック" panose="020B0600070205080204" pitchFamily="34" charset="-128"/>
              </a:rPr>
              <a:t>Increased natural killer activity by 70%.</a:t>
            </a:r>
          </a:p>
          <a:p>
            <a:pPr lvl="1" eaLnBrk="1" hangingPunct="1">
              <a:lnSpc>
                <a:spcPct val="130000"/>
              </a:lnSpc>
            </a:pPr>
            <a:r>
              <a:rPr lang="en-US" altLang="en-US">
                <a:ea typeface="ＭＳ Ｐゴシック" panose="020B0600070205080204" pitchFamily="34" charset="-128"/>
              </a:rPr>
              <a:t>Reduces cytokine induced oxidative stress.</a:t>
            </a:r>
          </a:p>
          <a:p>
            <a:pPr lvl="1" eaLnBrk="1" hangingPunct="1">
              <a:lnSpc>
                <a:spcPct val="130000"/>
              </a:lnSpc>
            </a:pPr>
            <a:r>
              <a:rPr lang="en-US" altLang="en-US">
                <a:ea typeface="ＭＳ Ｐゴシック" panose="020B0600070205080204" pitchFamily="34" charset="-128"/>
              </a:rPr>
              <a:t>Protects influenza infected lung tissues:</a:t>
            </a:r>
          </a:p>
          <a:p>
            <a:pPr lvl="2" eaLnBrk="1" hangingPunct="1">
              <a:lnSpc>
                <a:spcPct val="130000"/>
              </a:lnSpc>
            </a:pPr>
            <a:r>
              <a:rPr lang="en-US" altLang="en-US">
                <a:ea typeface="ＭＳ Ｐゴシック" panose="020B0600070205080204" pitchFamily="34" charset="-128"/>
              </a:rPr>
              <a:t>Lung tissues show less damaged.</a:t>
            </a:r>
          </a:p>
          <a:p>
            <a:pPr lvl="2" eaLnBrk="1" hangingPunct="1">
              <a:lnSpc>
                <a:spcPct val="130000"/>
              </a:lnSpc>
            </a:pPr>
            <a:r>
              <a:rPr lang="en-US" altLang="en-US">
                <a:ea typeface="ＭＳ Ｐゴシック" panose="020B0600070205080204" pitchFamily="34" charset="-128"/>
              </a:rPr>
              <a:t>Infected lung tissues recover more quickly.</a:t>
            </a:r>
          </a:p>
        </p:txBody>
      </p:sp>
      <p:sp>
        <p:nvSpPr>
          <p:cNvPr id="132099" name="Text Box 4">
            <a:extLst>
              <a:ext uri="{FF2B5EF4-FFF2-40B4-BE49-F238E27FC236}">
                <a16:creationId xmlns:a16="http://schemas.microsoft.com/office/drawing/2014/main" id="{46F91A1E-2BB5-4D4F-B6AB-217A9C53847F}"/>
              </a:ext>
            </a:extLst>
          </p:cNvPr>
          <p:cNvSpPr txBox="1">
            <a:spLocks noChangeArrowheads="1"/>
          </p:cNvSpPr>
          <p:nvPr/>
        </p:nvSpPr>
        <p:spPr bwMode="auto">
          <a:xfrm>
            <a:off x="2743201" y="6521450"/>
            <a:ext cx="674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panose="020B0604020202020204" pitchFamily="34" charset="0"/>
              </a:rPr>
              <a:t>FASEB J. 2001 Jun;15(8):1481-3. J Leukoc Biol. 1989 Mar;45(3):215-20.</a:t>
            </a:r>
          </a:p>
        </p:txBody>
      </p:sp>
      <p:pic>
        <p:nvPicPr>
          <p:cNvPr id="811013" name="Picture 5" descr="7516062">
            <a:extLst>
              <a:ext uri="{FF2B5EF4-FFF2-40B4-BE49-F238E27FC236}">
                <a16:creationId xmlns:a16="http://schemas.microsoft.com/office/drawing/2014/main" id="{2236EF8D-83E9-7446-9068-53AE68B473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0" y="3098800"/>
            <a:ext cx="1828800" cy="1701800"/>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pic>
        <p:nvPicPr>
          <p:cNvPr id="811014" name="Picture 6" descr="20334328">
            <a:extLst>
              <a:ext uri="{FF2B5EF4-FFF2-40B4-BE49-F238E27FC236}">
                <a16:creationId xmlns:a16="http://schemas.microsoft.com/office/drawing/2014/main" id="{720CC4F3-E791-DF44-A3E2-33266FD95C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10600" y="152400"/>
            <a:ext cx="1524000" cy="1111250"/>
          </a:xfrm>
          <a:prstGeom prst="rect">
            <a:avLst/>
          </a:prstGeom>
          <a:noFill/>
          <a:effectLst>
            <a:outerShdw blurRad="63500" dist="38099" dir="2700000" algn="ctr" rotWithShape="0">
              <a:schemeClr val="tx2">
                <a:alpha val="74998"/>
              </a:schemeClr>
            </a:outerShdw>
          </a:effectLst>
        </p:spPr>
      </p:pic>
    </p:spTree>
    <p:extLst>
      <p:ext uri="{BB962C8B-B14F-4D97-AF65-F5344CB8AC3E}">
        <p14:creationId xmlns:p14="http://schemas.microsoft.com/office/powerpoint/2010/main" val="38203511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1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1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1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10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81101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811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1"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CECDCB"/>
            </a:gs>
            <a:gs pos="51000">
              <a:srgbClr val="D5D4D0"/>
            </a:gs>
            <a:gs pos="75000">
              <a:schemeClr val="accent1">
                <a:lumMod val="40000"/>
                <a:lumOff val="60000"/>
              </a:schemeClr>
            </a:gs>
            <a:gs pos="100000">
              <a:srgbClr val="6C8589"/>
            </a:gs>
          </a:gsLst>
          <a:lin ang="4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D363-6C1B-4A9F-B151-372E1AF0953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4DE5346-7109-447E-BE10-F2FF5EA50475}"/>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flipH="1">
            <a:off x="10884" y="0"/>
            <a:ext cx="6106887" cy="9143224"/>
          </a:xfrm>
        </p:spPr>
      </p:pic>
      <p:sp>
        <p:nvSpPr>
          <p:cNvPr id="4" name="Content Placeholder 3">
            <a:extLst>
              <a:ext uri="{FF2B5EF4-FFF2-40B4-BE49-F238E27FC236}">
                <a16:creationId xmlns:a16="http://schemas.microsoft.com/office/drawing/2014/main" id="{8EB8355A-60E5-4895-A328-CB098591795B}"/>
              </a:ext>
            </a:extLst>
          </p:cNvPr>
          <p:cNvSpPr>
            <a:spLocks noGrp="1"/>
          </p:cNvSpPr>
          <p:nvPr>
            <p:ph sz="half" idx="2"/>
          </p:nvPr>
        </p:nvSpPr>
        <p:spPr>
          <a:xfrm>
            <a:off x="6520543" y="378372"/>
            <a:ext cx="5181600" cy="5817476"/>
          </a:xfrm>
        </p:spPr>
        <p:txBody>
          <a:bodyPr>
            <a:normAutofit fontScale="92500" lnSpcReduction="10000"/>
          </a:bodyPr>
          <a:lstStyle/>
          <a:p>
            <a:pPr marL="0" indent="0">
              <a:buNone/>
            </a:pPr>
            <a:r>
              <a:rPr lang="en-US" dirty="0"/>
              <a:t>Now, while there are foods beneficial for the lungs, others can be detrimental to lung oxygen exchange. </a:t>
            </a:r>
          </a:p>
          <a:p>
            <a:pPr marL="0" indent="0">
              <a:buNone/>
            </a:pPr>
            <a:r>
              <a:rPr lang="en-US" dirty="0"/>
              <a:t>It would be well to avoid free oils because they work against the lungs by lowering blood oxygen levels  and increasing inflammation.   </a:t>
            </a:r>
          </a:p>
          <a:p>
            <a:pPr marL="0" indent="0">
              <a:buNone/>
            </a:pPr>
            <a:r>
              <a:rPr lang="en-US" dirty="0"/>
              <a:t>Additionally, it takes more oxygen from the lungs to digest fats than to digest complex carbohydrates.  </a:t>
            </a:r>
          </a:p>
          <a:p>
            <a:pPr marL="0" indent="0">
              <a:buNone/>
            </a:pPr>
            <a:r>
              <a:rPr lang="en-US" dirty="0"/>
              <a:t>Oils are especially hazardous to lung function when used in frying because frying increases histamines in the food, and  histamines, in turn, trigger asthma and other lung disorders. </a:t>
            </a:r>
          </a:p>
        </p:txBody>
      </p:sp>
      <p:sp>
        <p:nvSpPr>
          <p:cNvPr id="3" name="TextBox 2">
            <a:extLst>
              <a:ext uri="{FF2B5EF4-FFF2-40B4-BE49-F238E27FC236}">
                <a16:creationId xmlns:a16="http://schemas.microsoft.com/office/drawing/2014/main" id="{22AF69FE-D9AA-F445-93CC-EA0D16AB486F}"/>
              </a:ext>
            </a:extLst>
          </p:cNvPr>
          <p:cNvSpPr txBox="1"/>
          <p:nvPr/>
        </p:nvSpPr>
        <p:spPr>
          <a:xfrm>
            <a:off x="6511159" y="6290442"/>
            <a:ext cx="2666114" cy="369332"/>
          </a:xfrm>
          <a:prstGeom prst="rect">
            <a:avLst/>
          </a:prstGeom>
          <a:noFill/>
        </p:spPr>
        <p:txBody>
          <a:bodyPr wrap="none" rtlCol="0">
            <a:spAutoFit/>
          </a:bodyPr>
          <a:lstStyle/>
          <a:p>
            <a:r>
              <a:rPr lang="en-US" dirty="0">
                <a:ea typeface="Cambria" panose="02040503050406030204" pitchFamily="18" charset="0"/>
              </a:rPr>
              <a:t>Am J Physiol. 198:217-20.</a:t>
            </a:r>
            <a:endParaRPr lang="en-US" dirty="0"/>
          </a:p>
        </p:txBody>
      </p:sp>
    </p:spTree>
    <p:extLst>
      <p:ext uri="{BB962C8B-B14F-4D97-AF65-F5344CB8AC3E}">
        <p14:creationId xmlns:p14="http://schemas.microsoft.com/office/powerpoint/2010/main" val="37470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8" name="Freeform 12">
            <a:extLst>
              <a:ext uri="{FF2B5EF4-FFF2-40B4-BE49-F238E27FC236}">
                <a16:creationId xmlns:a16="http://schemas.microsoft.com/office/drawing/2014/main" id="{C5006A51-3070-8B4F-A689-63B9514413C0}"/>
              </a:ext>
            </a:extLst>
          </p:cNvPr>
          <p:cNvSpPr>
            <a:spLocks/>
          </p:cNvSpPr>
          <p:nvPr/>
        </p:nvSpPr>
        <p:spPr bwMode="auto">
          <a:xfrm>
            <a:off x="1550809" y="1589088"/>
            <a:ext cx="6324600" cy="3797300"/>
          </a:xfrm>
          <a:custGeom>
            <a:avLst/>
            <a:gdLst>
              <a:gd name="T0" fmla="*/ 0 w 3984"/>
              <a:gd name="T1" fmla="*/ 0 h 2392"/>
              <a:gd name="T2" fmla="*/ 144 w 3984"/>
              <a:gd name="T3" fmla="*/ 912 h 2392"/>
              <a:gd name="T4" fmla="*/ 432 w 3984"/>
              <a:gd name="T5" fmla="*/ 1296 h 2392"/>
              <a:gd name="T6" fmla="*/ 864 w 3984"/>
              <a:gd name="T7" fmla="*/ 2352 h 2392"/>
              <a:gd name="T8" fmla="*/ 1296 w 3984"/>
              <a:gd name="T9" fmla="*/ 1536 h 2392"/>
              <a:gd name="T10" fmla="*/ 3120 w 3984"/>
              <a:gd name="T11" fmla="*/ 1152 h 2392"/>
              <a:gd name="T12" fmla="*/ 3984 w 3984"/>
              <a:gd name="T13" fmla="*/ 192 h 2392"/>
            </a:gdLst>
            <a:ahLst/>
            <a:cxnLst>
              <a:cxn ang="0">
                <a:pos x="T0" y="T1"/>
              </a:cxn>
              <a:cxn ang="0">
                <a:pos x="T2" y="T3"/>
              </a:cxn>
              <a:cxn ang="0">
                <a:pos x="T4" y="T5"/>
              </a:cxn>
              <a:cxn ang="0">
                <a:pos x="T6" y="T7"/>
              </a:cxn>
              <a:cxn ang="0">
                <a:pos x="T8" y="T9"/>
              </a:cxn>
              <a:cxn ang="0">
                <a:pos x="T10" y="T11"/>
              </a:cxn>
              <a:cxn ang="0">
                <a:pos x="T12" y="T13"/>
              </a:cxn>
            </a:cxnLst>
            <a:rect l="0" t="0" r="r" b="b"/>
            <a:pathLst>
              <a:path w="3984" h="2392">
                <a:moveTo>
                  <a:pt x="0" y="0"/>
                </a:moveTo>
                <a:cubicBezTo>
                  <a:pt x="36" y="348"/>
                  <a:pt x="72" y="696"/>
                  <a:pt x="144" y="912"/>
                </a:cubicBezTo>
                <a:cubicBezTo>
                  <a:pt x="216" y="1128"/>
                  <a:pt x="312" y="1056"/>
                  <a:pt x="432" y="1296"/>
                </a:cubicBezTo>
                <a:cubicBezTo>
                  <a:pt x="552" y="1536"/>
                  <a:pt x="720" y="2312"/>
                  <a:pt x="864" y="2352"/>
                </a:cubicBezTo>
                <a:cubicBezTo>
                  <a:pt x="1008" y="2392"/>
                  <a:pt x="920" y="1736"/>
                  <a:pt x="1296" y="1536"/>
                </a:cubicBezTo>
                <a:cubicBezTo>
                  <a:pt x="1672" y="1336"/>
                  <a:pt x="2672" y="1376"/>
                  <a:pt x="3120" y="1152"/>
                </a:cubicBezTo>
                <a:cubicBezTo>
                  <a:pt x="3568" y="928"/>
                  <a:pt x="3840" y="352"/>
                  <a:pt x="3984" y="192"/>
                </a:cubicBezTo>
              </a:path>
            </a:pathLst>
          </a:custGeom>
          <a:noFill/>
          <a:ln w="76200" cmpd="sng">
            <a:solidFill>
              <a:schemeClr val="tx1"/>
            </a:solidFill>
            <a:round/>
            <a:headEnd/>
            <a:tailEnd/>
          </a:ln>
          <a:effectLst>
            <a:outerShdw dist="28398" dir="1593903" algn="ctr" rotWithShape="0">
              <a:srgbClr val="FFFF66"/>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109" name="Rectangle 13">
            <a:extLst>
              <a:ext uri="{FF2B5EF4-FFF2-40B4-BE49-F238E27FC236}">
                <a16:creationId xmlns:a16="http://schemas.microsoft.com/office/drawing/2014/main" id="{10F2A765-6006-F047-9894-F507FAA815C8}"/>
              </a:ext>
            </a:extLst>
          </p:cNvPr>
          <p:cNvSpPr>
            <a:spLocks noGrp="1" noChangeArrowheads="1"/>
          </p:cNvSpPr>
          <p:nvPr>
            <p:ph type="title"/>
          </p:nvPr>
        </p:nvSpPr>
        <p:spPr>
          <a:xfrm>
            <a:off x="2141359" y="304006"/>
            <a:ext cx="7772400" cy="1143000"/>
          </a:xfrm>
          <a:noFill/>
          <a:ln/>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cmpd="sng">
                <a:solidFill>
                  <a:srgbClr val="FAE232"/>
                </a:solidFill>
                <a:miter lim="800000"/>
                <a:headEnd/>
                <a:tailEnd/>
              </a14:hiddenLine>
            </a:ext>
          </a:extLst>
        </p:spPr>
        <p:txBody>
          <a:bodyPr>
            <a:normAutofit/>
          </a:bodyPr>
          <a:lstStyle/>
          <a:p>
            <a:r>
              <a:rPr lang="en-US" altLang="en-US" sz="7200" b="1" dirty="0">
                <a:solidFill>
                  <a:srgbClr val="FF0000"/>
                </a:solidFill>
                <a:effectLst>
                  <a:outerShdw blurRad="50800" dist="38100" dir="2700000" algn="tl" rotWithShape="0">
                    <a:prstClr val="black">
                      <a:alpha val="40000"/>
                    </a:prstClr>
                  </a:outerShdw>
                </a:effectLst>
              </a:rPr>
              <a:t>Oxygen Levels </a:t>
            </a:r>
          </a:p>
        </p:txBody>
      </p:sp>
      <p:sp>
        <p:nvSpPr>
          <p:cNvPr id="516110" name="Freeform 14">
            <a:extLst>
              <a:ext uri="{FF2B5EF4-FFF2-40B4-BE49-F238E27FC236}">
                <a16:creationId xmlns:a16="http://schemas.microsoft.com/office/drawing/2014/main" id="{D85AF5CD-00BF-174C-92A7-A73C015B2285}"/>
              </a:ext>
            </a:extLst>
          </p:cNvPr>
          <p:cNvSpPr>
            <a:spLocks/>
          </p:cNvSpPr>
          <p:nvPr/>
        </p:nvSpPr>
        <p:spPr bwMode="auto">
          <a:xfrm>
            <a:off x="3589159" y="1600200"/>
            <a:ext cx="6324600" cy="3797300"/>
          </a:xfrm>
          <a:custGeom>
            <a:avLst/>
            <a:gdLst>
              <a:gd name="T0" fmla="*/ 0 w 3984"/>
              <a:gd name="T1" fmla="*/ 0 h 2392"/>
              <a:gd name="T2" fmla="*/ 144 w 3984"/>
              <a:gd name="T3" fmla="*/ 912 h 2392"/>
              <a:gd name="T4" fmla="*/ 432 w 3984"/>
              <a:gd name="T5" fmla="*/ 1296 h 2392"/>
              <a:gd name="T6" fmla="*/ 864 w 3984"/>
              <a:gd name="T7" fmla="*/ 2352 h 2392"/>
              <a:gd name="T8" fmla="*/ 1296 w 3984"/>
              <a:gd name="T9" fmla="*/ 1536 h 2392"/>
              <a:gd name="T10" fmla="*/ 3120 w 3984"/>
              <a:gd name="T11" fmla="*/ 1152 h 2392"/>
              <a:gd name="T12" fmla="*/ 3984 w 3984"/>
              <a:gd name="T13" fmla="*/ 192 h 2392"/>
            </a:gdLst>
            <a:ahLst/>
            <a:cxnLst>
              <a:cxn ang="0">
                <a:pos x="T0" y="T1"/>
              </a:cxn>
              <a:cxn ang="0">
                <a:pos x="T2" y="T3"/>
              </a:cxn>
              <a:cxn ang="0">
                <a:pos x="T4" y="T5"/>
              </a:cxn>
              <a:cxn ang="0">
                <a:pos x="T6" y="T7"/>
              </a:cxn>
              <a:cxn ang="0">
                <a:pos x="T8" y="T9"/>
              </a:cxn>
              <a:cxn ang="0">
                <a:pos x="T10" y="T11"/>
              </a:cxn>
              <a:cxn ang="0">
                <a:pos x="T12" y="T13"/>
              </a:cxn>
            </a:cxnLst>
            <a:rect l="0" t="0" r="r" b="b"/>
            <a:pathLst>
              <a:path w="3984" h="2392">
                <a:moveTo>
                  <a:pt x="0" y="0"/>
                </a:moveTo>
                <a:cubicBezTo>
                  <a:pt x="36" y="348"/>
                  <a:pt x="72" y="696"/>
                  <a:pt x="144" y="912"/>
                </a:cubicBezTo>
                <a:cubicBezTo>
                  <a:pt x="216" y="1128"/>
                  <a:pt x="312" y="1056"/>
                  <a:pt x="432" y="1296"/>
                </a:cubicBezTo>
                <a:cubicBezTo>
                  <a:pt x="552" y="1536"/>
                  <a:pt x="720" y="2312"/>
                  <a:pt x="864" y="2352"/>
                </a:cubicBezTo>
                <a:cubicBezTo>
                  <a:pt x="1008" y="2392"/>
                  <a:pt x="920" y="1736"/>
                  <a:pt x="1296" y="1536"/>
                </a:cubicBezTo>
                <a:cubicBezTo>
                  <a:pt x="1672" y="1336"/>
                  <a:pt x="2672" y="1376"/>
                  <a:pt x="3120" y="1152"/>
                </a:cubicBezTo>
                <a:cubicBezTo>
                  <a:pt x="3568" y="928"/>
                  <a:pt x="3840" y="352"/>
                  <a:pt x="3984" y="192"/>
                </a:cubicBezTo>
              </a:path>
            </a:pathLst>
          </a:custGeom>
          <a:noFill/>
          <a:ln w="76200" cmpd="sng">
            <a:solidFill>
              <a:schemeClr val="tx1"/>
            </a:solidFill>
            <a:round/>
            <a:headEnd/>
            <a:tailEnd/>
          </a:ln>
          <a:effectLst>
            <a:outerShdw dist="28398" dir="1593903" algn="ctr" rotWithShape="0">
              <a:srgbClr val="FFFF66"/>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111" name="Freeform 15">
            <a:extLst>
              <a:ext uri="{FF2B5EF4-FFF2-40B4-BE49-F238E27FC236}">
                <a16:creationId xmlns:a16="http://schemas.microsoft.com/office/drawing/2014/main" id="{413DA85B-20F7-2E40-ADD9-2FD139BE411D}"/>
              </a:ext>
            </a:extLst>
          </p:cNvPr>
          <p:cNvSpPr>
            <a:spLocks/>
          </p:cNvSpPr>
          <p:nvPr/>
        </p:nvSpPr>
        <p:spPr bwMode="auto">
          <a:xfrm>
            <a:off x="4960759" y="1600200"/>
            <a:ext cx="6324600" cy="3797300"/>
          </a:xfrm>
          <a:custGeom>
            <a:avLst/>
            <a:gdLst>
              <a:gd name="T0" fmla="*/ 0 w 3984"/>
              <a:gd name="T1" fmla="*/ 0 h 2392"/>
              <a:gd name="T2" fmla="*/ 144 w 3984"/>
              <a:gd name="T3" fmla="*/ 912 h 2392"/>
              <a:gd name="T4" fmla="*/ 432 w 3984"/>
              <a:gd name="T5" fmla="*/ 1296 h 2392"/>
              <a:gd name="T6" fmla="*/ 864 w 3984"/>
              <a:gd name="T7" fmla="*/ 2352 h 2392"/>
              <a:gd name="T8" fmla="*/ 1296 w 3984"/>
              <a:gd name="T9" fmla="*/ 1536 h 2392"/>
              <a:gd name="T10" fmla="*/ 3120 w 3984"/>
              <a:gd name="T11" fmla="*/ 1152 h 2392"/>
              <a:gd name="T12" fmla="*/ 3984 w 3984"/>
              <a:gd name="T13" fmla="*/ 192 h 2392"/>
            </a:gdLst>
            <a:ahLst/>
            <a:cxnLst>
              <a:cxn ang="0">
                <a:pos x="T0" y="T1"/>
              </a:cxn>
              <a:cxn ang="0">
                <a:pos x="T2" y="T3"/>
              </a:cxn>
              <a:cxn ang="0">
                <a:pos x="T4" y="T5"/>
              </a:cxn>
              <a:cxn ang="0">
                <a:pos x="T6" y="T7"/>
              </a:cxn>
              <a:cxn ang="0">
                <a:pos x="T8" y="T9"/>
              </a:cxn>
              <a:cxn ang="0">
                <a:pos x="T10" y="T11"/>
              </a:cxn>
              <a:cxn ang="0">
                <a:pos x="T12" y="T13"/>
              </a:cxn>
            </a:cxnLst>
            <a:rect l="0" t="0" r="r" b="b"/>
            <a:pathLst>
              <a:path w="3984" h="2392">
                <a:moveTo>
                  <a:pt x="0" y="0"/>
                </a:moveTo>
                <a:cubicBezTo>
                  <a:pt x="36" y="348"/>
                  <a:pt x="72" y="696"/>
                  <a:pt x="144" y="912"/>
                </a:cubicBezTo>
                <a:cubicBezTo>
                  <a:pt x="216" y="1128"/>
                  <a:pt x="312" y="1056"/>
                  <a:pt x="432" y="1296"/>
                </a:cubicBezTo>
                <a:cubicBezTo>
                  <a:pt x="552" y="1536"/>
                  <a:pt x="720" y="2312"/>
                  <a:pt x="864" y="2352"/>
                </a:cubicBezTo>
                <a:cubicBezTo>
                  <a:pt x="1008" y="2392"/>
                  <a:pt x="920" y="1736"/>
                  <a:pt x="1296" y="1536"/>
                </a:cubicBezTo>
                <a:cubicBezTo>
                  <a:pt x="1672" y="1336"/>
                  <a:pt x="2672" y="1376"/>
                  <a:pt x="3120" y="1152"/>
                </a:cubicBezTo>
                <a:cubicBezTo>
                  <a:pt x="3568" y="928"/>
                  <a:pt x="3840" y="352"/>
                  <a:pt x="3984" y="192"/>
                </a:cubicBezTo>
              </a:path>
            </a:pathLst>
          </a:custGeom>
          <a:noFill/>
          <a:ln w="76200" cmpd="sng">
            <a:solidFill>
              <a:schemeClr val="tx1"/>
            </a:solidFill>
            <a:round/>
            <a:headEnd/>
            <a:tailEnd/>
          </a:ln>
          <a:effectLst>
            <a:outerShdw dist="28398" dir="1593903" algn="ctr" rotWithShape="0">
              <a:srgbClr val="FFFF66"/>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112" name="Freeform 16">
            <a:extLst>
              <a:ext uri="{FF2B5EF4-FFF2-40B4-BE49-F238E27FC236}">
                <a16:creationId xmlns:a16="http://schemas.microsoft.com/office/drawing/2014/main" id="{9D95F0F6-17EC-774D-8A3F-A23F4B1FA02B}"/>
              </a:ext>
            </a:extLst>
          </p:cNvPr>
          <p:cNvSpPr>
            <a:spLocks/>
          </p:cNvSpPr>
          <p:nvPr/>
        </p:nvSpPr>
        <p:spPr bwMode="auto">
          <a:xfrm>
            <a:off x="6408559" y="1600200"/>
            <a:ext cx="6324600" cy="3797300"/>
          </a:xfrm>
          <a:custGeom>
            <a:avLst/>
            <a:gdLst>
              <a:gd name="T0" fmla="*/ 0 w 3984"/>
              <a:gd name="T1" fmla="*/ 0 h 2392"/>
              <a:gd name="T2" fmla="*/ 144 w 3984"/>
              <a:gd name="T3" fmla="*/ 912 h 2392"/>
              <a:gd name="T4" fmla="*/ 432 w 3984"/>
              <a:gd name="T5" fmla="*/ 1296 h 2392"/>
              <a:gd name="T6" fmla="*/ 864 w 3984"/>
              <a:gd name="T7" fmla="*/ 2352 h 2392"/>
              <a:gd name="T8" fmla="*/ 1296 w 3984"/>
              <a:gd name="T9" fmla="*/ 1536 h 2392"/>
              <a:gd name="T10" fmla="*/ 3120 w 3984"/>
              <a:gd name="T11" fmla="*/ 1152 h 2392"/>
              <a:gd name="T12" fmla="*/ 3984 w 3984"/>
              <a:gd name="T13" fmla="*/ 192 h 2392"/>
            </a:gdLst>
            <a:ahLst/>
            <a:cxnLst>
              <a:cxn ang="0">
                <a:pos x="T0" y="T1"/>
              </a:cxn>
              <a:cxn ang="0">
                <a:pos x="T2" y="T3"/>
              </a:cxn>
              <a:cxn ang="0">
                <a:pos x="T4" y="T5"/>
              </a:cxn>
              <a:cxn ang="0">
                <a:pos x="T6" y="T7"/>
              </a:cxn>
              <a:cxn ang="0">
                <a:pos x="T8" y="T9"/>
              </a:cxn>
              <a:cxn ang="0">
                <a:pos x="T10" y="T11"/>
              </a:cxn>
              <a:cxn ang="0">
                <a:pos x="T12" y="T13"/>
              </a:cxn>
            </a:cxnLst>
            <a:rect l="0" t="0" r="r" b="b"/>
            <a:pathLst>
              <a:path w="3984" h="2392">
                <a:moveTo>
                  <a:pt x="0" y="0"/>
                </a:moveTo>
                <a:cubicBezTo>
                  <a:pt x="36" y="348"/>
                  <a:pt x="72" y="696"/>
                  <a:pt x="144" y="912"/>
                </a:cubicBezTo>
                <a:cubicBezTo>
                  <a:pt x="216" y="1128"/>
                  <a:pt x="312" y="1056"/>
                  <a:pt x="432" y="1296"/>
                </a:cubicBezTo>
                <a:cubicBezTo>
                  <a:pt x="552" y="1536"/>
                  <a:pt x="720" y="2312"/>
                  <a:pt x="864" y="2352"/>
                </a:cubicBezTo>
                <a:cubicBezTo>
                  <a:pt x="1008" y="2392"/>
                  <a:pt x="920" y="1736"/>
                  <a:pt x="1296" y="1536"/>
                </a:cubicBezTo>
                <a:cubicBezTo>
                  <a:pt x="1672" y="1336"/>
                  <a:pt x="2672" y="1376"/>
                  <a:pt x="3120" y="1152"/>
                </a:cubicBezTo>
                <a:cubicBezTo>
                  <a:pt x="3568" y="928"/>
                  <a:pt x="3840" y="352"/>
                  <a:pt x="3984" y="192"/>
                </a:cubicBezTo>
              </a:path>
            </a:pathLst>
          </a:custGeom>
          <a:noFill/>
          <a:ln w="76200" cmpd="sng">
            <a:solidFill>
              <a:schemeClr val="tx1"/>
            </a:solidFill>
            <a:round/>
            <a:headEnd/>
            <a:tailEnd/>
          </a:ln>
          <a:effectLst>
            <a:outerShdw dist="28398" dir="1593903" algn="ctr" rotWithShape="0">
              <a:srgbClr val="FFFF66"/>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grpSp>
        <p:nvGrpSpPr>
          <p:cNvPr id="516113" name="Group 17">
            <a:extLst>
              <a:ext uri="{FF2B5EF4-FFF2-40B4-BE49-F238E27FC236}">
                <a16:creationId xmlns:a16="http://schemas.microsoft.com/office/drawing/2014/main" id="{9296943C-B774-3C43-A098-F851C0DDBA5D}"/>
              </a:ext>
            </a:extLst>
          </p:cNvPr>
          <p:cNvGrpSpPr>
            <a:grpSpLocks/>
          </p:cNvGrpSpPr>
          <p:nvPr/>
        </p:nvGrpSpPr>
        <p:grpSpPr bwMode="auto">
          <a:xfrm>
            <a:off x="276048" y="1371600"/>
            <a:ext cx="1306513" cy="4267200"/>
            <a:chOff x="341" y="1001"/>
            <a:chExt cx="823" cy="2688"/>
          </a:xfrm>
        </p:grpSpPr>
        <p:sp>
          <p:nvSpPr>
            <p:cNvPr id="516114" name="Line 18">
              <a:extLst>
                <a:ext uri="{FF2B5EF4-FFF2-40B4-BE49-F238E27FC236}">
                  <a16:creationId xmlns:a16="http://schemas.microsoft.com/office/drawing/2014/main" id="{DDDFA2CF-C397-5547-BA30-D77B66439B8B}"/>
                </a:ext>
              </a:extLst>
            </p:cNvPr>
            <p:cNvSpPr>
              <a:spLocks noChangeShapeType="1"/>
            </p:cNvSpPr>
            <p:nvPr/>
          </p:nvSpPr>
          <p:spPr bwMode="auto">
            <a:xfrm flipH="1" flipV="1">
              <a:off x="1116" y="1097"/>
              <a:ext cx="0" cy="2592"/>
            </a:xfrm>
            <a:prstGeom prst="line">
              <a:avLst/>
            </a:prstGeom>
            <a:noFill/>
            <a:ln w="76200">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15" name="Line 19">
              <a:extLst>
                <a:ext uri="{FF2B5EF4-FFF2-40B4-BE49-F238E27FC236}">
                  <a16:creationId xmlns:a16="http://schemas.microsoft.com/office/drawing/2014/main" id="{5F14823F-DF8C-BF42-9204-D4D1E565AAAD}"/>
                </a:ext>
              </a:extLst>
            </p:cNvPr>
            <p:cNvSpPr>
              <a:spLocks noChangeShapeType="1"/>
            </p:cNvSpPr>
            <p:nvPr/>
          </p:nvSpPr>
          <p:spPr bwMode="auto">
            <a:xfrm flipH="1">
              <a:off x="1008" y="3312"/>
              <a:ext cx="144" cy="0"/>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16" name="Line 20">
              <a:extLst>
                <a:ext uri="{FF2B5EF4-FFF2-40B4-BE49-F238E27FC236}">
                  <a16:creationId xmlns:a16="http://schemas.microsoft.com/office/drawing/2014/main" id="{7213352B-F68B-0242-8859-CE067CAFCC8A}"/>
                </a:ext>
              </a:extLst>
            </p:cNvPr>
            <p:cNvSpPr>
              <a:spLocks noChangeShapeType="1"/>
            </p:cNvSpPr>
            <p:nvPr/>
          </p:nvSpPr>
          <p:spPr bwMode="auto">
            <a:xfrm flipH="1">
              <a:off x="1020" y="2585"/>
              <a:ext cx="144" cy="0"/>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17" name="Line 21">
              <a:extLst>
                <a:ext uri="{FF2B5EF4-FFF2-40B4-BE49-F238E27FC236}">
                  <a16:creationId xmlns:a16="http://schemas.microsoft.com/office/drawing/2014/main" id="{B9617292-A896-AA4F-A518-D2691935A082}"/>
                </a:ext>
              </a:extLst>
            </p:cNvPr>
            <p:cNvSpPr>
              <a:spLocks noChangeShapeType="1"/>
            </p:cNvSpPr>
            <p:nvPr/>
          </p:nvSpPr>
          <p:spPr bwMode="auto">
            <a:xfrm flipH="1">
              <a:off x="1020" y="1865"/>
              <a:ext cx="144" cy="0"/>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18" name="Line 22">
              <a:extLst>
                <a:ext uri="{FF2B5EF4-FFF2-40B4-BE49-F238E27FC236}">
                  <a16:creationId xmlns:a16="http://schemas.microsoft.com/office/drawing/2014/main" id="{13121604-4831-3645-B75F-E5279D309343}"/>
                </a:ext>
              </a:extLst>
            </p:cNvPr>
            <p:cNvSpPr>
              <a:spLocks noChangeShapeType="1"/>
            </p:cNvSpPr>
            <p:nvPr/>
          </p:nvSpPr>
          <p:spPr bwMode="auto">
            <a:xfrm flipH="1">
              <a:off x="1020" y="1145"/>
              <a:ext cx="144" cy="0"/>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19" name="Text Box 23">
              <a:extLst>
                <a:ext uri="{FF2B5EF4-FFF2-40B4-BE49-F238E27FC236}">
                  <a16:creationId xmlns:a16="http://schemas.microsoft.com/office/drawing/2014/main" id="{6CFA3F11-75A7-E74B-84AD-19592BAB26C0}"/>
                </a:ext>
              </a:extLst>
            </p:cNvPr>
            <p:cNvSpPr txBox="1">
              <a:spLocks noChangeArrowheads="1"/>
            </p:cNvSpPr>
            <p:nvPr/>
          </p:nvSpPr>
          <p:spPr bwMode="auto">
            <a:xfrm>
              <a:off x="636" y="1001"/>
              <a:ext cx="337"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100</a:t>
              </a:r>
            </a:p>
          </p:txBody>
        </p:sp>
        <p:sp>
          <p:nvSpPr>
            <p:cNvPr id="516120" name="Text Box 24">
              <a:extLst>
                <a:ext uri="{FF2B5EF4-FFF2-40B4-BE49-F238E27FC236}">
                  <a16:creationId xmlns:a16="http://schemas.microsoft.com/office/drawing/2014/main" id="{B162D43D-E95A-A849-9F92-38D4F43C66A5}"/>
                </a:ext>
              </a:extLst>
            </p:cNvPr>
            <p:cNvSpPr txBox="1">
              <a:spLocks noChangeArrowheads="1"/>
            </p:cNvSpPr>
            <p:nvPr/>
          </p:nvSpPr>
          <p:spPr bwMode="auto">
            <a:xfrm>
              <a:off x="712" y="1721"/>
              <a:ext cx="264"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90</a:t>
              </a:r>
            </a:p>
          </p:txBody>
        </p:sp>
        <p:sp>
          <p:nvSpPr>
            <p:cNvPr id="516121" name="Text Box 25">
              <a:extLst>
                <a:ext uri="{FF2B5EF4-FFF2-40B4-BE49-F238E27FC236}">
                  <a16:creationId xmlns:a16="http://schemas.microsoft.com/office/drawing/2014/main" id="{E00089A8-92A7-BB4C-9237-7278DB2AEFA0}"/>
                </a:ext>
              </a:extLst>
            </p:cNvPr>
            <p:cNvSpPr txBox="1">
              <a:spLocks noChangeArrowheads="1"/>
            </p:cNvSpPr>
            <p:nvPr/>
          </p:nvSpPr>
          <p:spPr bwMode="auto">
            <a:xfrm>
              <a:off x="712" y="2441"/>
              <a:ext cx="264"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80</a:t>
              </a:r>
            </a:p>
          </p:txBody>
        </p:sp>
        <p:sp>
          <p:nvSpPr>
            <p:cNvPr id="516122" name="Text Box 26">
              <a:extLst>
                <a:ext uri="{FF2B5EF4-FFF2-40B4-BE49-F238E27FC236}">
                  <a16:creationId xmlns:a16="http://schemas.microsoft.com/office/drawing/2014/main" id="{F5913640-4B34-464E-8B86-31DD7874B6CD}"/>
                </a:ext>
              </a:extLst>
            </p:cNvPr>
            <p:cNvSpPr txBox="1">
              <a:spLocks noChangeArrowheads="1"/>
            </p:cNvSpPr>
            <p:nvPr/>
          </p:nvSpPr>
          <p:spPr bwMode="auto">
            <a:xfrm>
              <a:off x="712" y="3161"/>
              <a:ext cx="264"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70</a:t>
              </a:r>
            </a:p>
          </p:txBody>
        </p:sp>
        <p:sp>
          <p:nvSpPr>
            <p:cNvPr id="516123" name="Text Box 27">
              <a:extLst>
                <a:ext uri="{FF2B5EF4-FFF2-40B4-BE49-F238E27FC236}">
                  <a16:creationId xmlns:a16="http://schemas.microsoft.com/office/drawing/2014/main" id="{79BD68F0-1B9E-EA47-98B3-38818F1D1895}"/>
                </a:ext>
              </a:extLst>
            </p:cNvPr>
            <p:cNvSpPr txBox="1">
              <a:spLocks noChangeArrowheads="1"/>
            </p:cNvSpPr>
            <p:nvPr/>
          </p:nvSpPr>
          <p:spPr bwMode="auto">
            <a:xfrm rot="16204900">
              <a:off x="-374" y="1995"/>
              <a:ext cx="1760" cy="33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dirty="0">
                  <a:solidFill>
                    <a:srgbClr val="FAE232"/>
                  </a:solidFill>
                </a:rPr>
                <a:t>% Oxygen in Brain</a:t>
              </a:r>
            </a:p>
          </p:txBody>
        </p:sp>
      </p:grpSp>
      <p:grpSp>
        <p:nvGrpSpPr>
          <p:cNvPr id="516124" name="Group 28">
            <a:extLst>
              <a:ext uri="{FF2B5EF4-FFF2-40B4-BE49-F238E27FC236}">
                <a16:creationId xmlns:a16="http://schemas.microsoft.com/office/drawing/2014/main" id="{BF5944D4-2E75-F24E-8BF3-84DEDA95C53B}"/>
              </a:ext>
            </a:extLst>
          </p:cNvPr>
          <p:cNvGrpSpPr>
            <a:grpSpLocks/>
          </p:cNvGrpSpPr>
          <p:nvPr/>
        </p:nvGrpSpPr>
        <p:grpSpPr bwMode="auto">
          <a:xfrm>
            <a:off x="1474609" y="5475289"/>
            <a:ext cx="6642100" cy="1139825"/>
            <a:chOff x="1068" y="3593"/>
            <a:chExt cx="4184" cy="718"/>
          </a:xfrm>
        </p:grpSpPr>
        <p:sp>
          <p:nvSpPr>
            <p:cNvPr id="516125" name="Line 29">
              <a:extLst>
                <a:ext uri="{FF2B5EF4-FFF2-40B4-BE49-F238E27FC236}">
                  <a16:creationId xmlns:a16="http://schemas.microsoft.com/office/drawing/2014/main" id="{E5264FF3-AEE4-EB48-A874-E68B02A70D5A}"/>
                </a:ext>
              </a:extLst>
            </p:cNvPr>
            <p:cNvSpPr>
              <a:spLocks noChangeShapeType="1"/>
            </p:cNvSpPr>
            <p:nvPr/>
          </p:nvSpPr>
          <p:spPr bwMode="auto">
            <a:xfrm>
              <a:off x="1068" y="3689"/>
              <a:ext cx="3984" cy="0"/>
            </a:xfrm>
            <a:prstGeom prst="line">
              <a:avLst/>
            </a:prstGeom>
            <a:noFill/>
            <a:ln w="76200">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26" name="Line 30">
              <a:extLst>
                <a:ext uri="{FF2B5EF4-FFF2-40B4-BE49-F238E27FC236}">
                  <a16:creationId xmlns:a16="http://schemas.microsoft.com/office/drawing/2014/main" id="{5B536305-C3E5-FA4F-85FB-92622D62374E}"/>
                </a:ext>
              </a:extLst>
            </p:cNvPr>
            <p:cNvSpPr>
              <a:spLocks noChangeShapeType="1"/>
            </p:cNvSpPr>
            <p:nvPr/>
          </p:nvSpPr>
          <p:spPr bwMode="auto">
            <a:xfrm>
              <a:off x="3276" y="3593"/>
              <a:ext cx="0" cy="144"/>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27" name="Line 31">
              <a:extLst>
                <a:ext uri="{FF2B5EF4-FFF2-40B4-BE49-F238E27FC236}">
                  <a16:creationId xmlns:a16="http://schemas.microsoft.com/office/drawing/2014/main" id="{7EEAD9C0-F2C8-B84F-9157-931D5FDCBBCC}"/>
                </a:ext>
              </a:extLst>
            </p:cNvPr>
            <p:cNvSpPr>
              <a:spLocks noChangeShapeType="1"/>
            </p:cNvSpPr>
            <p:nvPr/>
          </p:nvSpPr>
          <p:spPr bwMode="auto">
            <a:xfrm>
              <a:off x="4140" y="3593"/>
              <a:ext cx="0" cy="144"/>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28" name="Line 32">
              <a:extLst>
                <a:ext uri="{FF2B5EF4-FFF2-40B4-BE49-F238E27FC236}">
                  <a16:creationId xmlns:a16="http://schemas.microsoft.com/office/drawing/2014/main" id="{584360A1-48FA-6348-990F-5E222AC47648}"/>
                </a:ext>
              </a:extLst>
            </p:cNvPr>
            <p:cNvSpPr>
              <a:spLocks noChangeShapeType="1"/>
            </p:cNvSpPr>
            <p:nvPr/>
          </p:nvSpPr>
          <p:spPr bwMode="auto">
            <a:xfrm>
              <a:off x="5052" y="3593"/>
              <a:ext cx="0" cy="144"/>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29" name="Line 33">
              <a:extLst>
                <a:ext uri="{FF2B5EF4-FFF2-40B4-BE49-F238E27FC236}">
                  <a16:creationId xmlns:a16="http://schemas.microsoft.com/office/drawing/2014/main" id="{B8AE171E-F5E8-7742-B2D0-353293F8C467}"/>
                </a:ext>
              </a:extLst>
            </p:cNvPr>
            <p:cNvSpPr>
              <a:spLocks noChangeShapeType="1"/>
            </p:cNvSpPr>
            <p:nvPr/>
          </p:nvSpPr>
          <p:spPr bwMode="auto">
            <a:xfrm>
              <a:off x="1932" y="3593"/>
              <a:ext cx="0" cy="144"/>
            </a:xfrm>
            <a:prstGeom prst="line">
              <a:avLst/>
            </a:prstGeom>
            <a:noFill/>
            <a:ln w="28575">
              <a:solidFill>
                <a:srgbClr val="FAE232"/>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516130" name="Text Box 34">
              <a:extLst>
                <a:ext uri="{FF2B5EF4-FFF2-40B4-BE49-F238E27FC236}">
                  <a16:creationId xmlns:a16="http://schemas.microsoft.com/office/drawing/2014/main" id="{D4441965-FBE5-C648-8C49-0127BA4BA93C}"/>
                </a:ext>
              </a:extLst>
            </p:cNvPr>
            <p:cNvSpPr txBox="1">
              <a:spLocks noChangeArrowheads="1"/>
            </p:cNvSpPr>
            <p:nvPr/>
          </p:nvSpPr>
          <p:spPr bwMode="auto">
            <a:xfrm>
              <a:off x="1692" y="3737"/>
              <a:ext cx="441"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6 hrs.</a:t>
              </a:r>
            </a:p>
          </p:txBody>
        </p:sp>
        <p:sp>
          <p:nvSpPr>
            <p:cNvPr id="516131" name="Text Box 35">
              <a:extLst>
                <a:ext uri="{FF2B5EF4-FFF2-40B4-BE49-F238E27FC236}">
                  <a16:creationId xmlns:a16="http://schemas.microsoft.com/office/drawing/2014/main" id="{317488E7-48A0-C448-8157-F4CC52082CFD}"/>
                </a:ext>
              </a:extLst>
            </p:cNvPr>
            <p:cNvSpPr txBox="1">
              <a:spLocks noChangeArrowheads="1"/>
            </p:cNvSpPr>
            <p:nvPr/>
          </p:nvSpPr>
          <p:spPr bwMode="auto">
            <a:xfrm>
              <a:off x="2979" y="3737"/>
              <a:ext cx="433"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1 day</a:t>
              </a:r>
            </a:p>
          </p:txBody>
        </p:sp>
        <p:sp>
          <p:nvSpPr>
            <p:cNvPr id="516132" name="Text Box 36">
              <a:extLst>
                <a:ext uri="{FF2B5EF4-FFF2-40B4-BE49-F238E27FC236}">
                  <a16:creationId xmlns:a16="http://schemas.microsoft.com/office/drawing/2014/main" id="{3C5F559C-FCA1-D140-A6D9-EABDD8EA6539}"/>
                </a:ext>
              </a:extLst>
            </p:cNvPr>
            <p:cNvSpPr txBox="1">
              <a:spLocks noChangeArrowheads="1"/>
            </p:cNvSpPr>
            <p:nvPr/>
          </p:nvSpPr>
          <p:spPr bwMode="auto">
            <a:xfrm>
              <a:off x="3852" y="3737"/>
              <a:ext cx="488"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2 days</a:t>
              </a:r>
            </a:p>
          </p:txBody>
        </p:sp>
        <p:sp>
          <p:nvSpPr>
            <p:cNvPr id="516133" name="Text Box 37">
              <a:extLst>
                <a:ext uri="{FF2B5EF4-FFF2-40B4-BE49-F238E27FC236}">
                  <a16:creationId xmlns:a16="http://schemas.microsoft.com/office/drawing/2014/main" id="{18022B0B-72A8-5A4D-A64D-9E65767148F8}"/>
                </a:ext>
              </a:extLst>
            </p:cNvPr>
            <p:cNvSpPr txBox="1">
              <a:spLocks noChangeArrowheads="1"/>
            </p:cNvSpPr>
            <p:nvPr/>
          </p:nvSpPr>
          <p:spPr bwMode="auto">
            <a:xfrm>
              <a:off x="4764" y="3737"/>
              <a:ext cx="488" cy="23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AE232"/>
                  </a:solidFill>
                </a:rPr>
                <a:t>3 days</a:t>
              </a:r>
            </a:p>
          </p:txBody>
        </p:sp>
        <p:sp>
          <p:nvSpPr>
            <p:cNvPr id="516134" name="Text Box 38">
              <a:extLst>
                <a:ext uri="{FF2B5EF4-FFF2-40B4-BE49-F238E27FC236}">
                  <a16:creationId xmlns:a16="http://schemas.microsoft.com/office/drawing/2014/main" id="{80EF1662-BEA0-5646-B8B5-1D28E09BD50F}"/>
                </a:ext>
              </a:extLst>
            </p:cNvPr>
            <p:cNvSpPr txBox="1">
              <a:spLocks noChangeArrowheads="1"/>
            </p:cNvSpPr>
            <p:nvPr/>
          </p:nvSpPr>
          <p:spPr bwMode="auto">
            <a:xfrm>
              <a:off x="1527" y="3984"/>
              <a:ext cx="3276" cy="32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dirty="0">
                  <a:solidFill>
                    <a:srgbClr val="FAE232"/>
                  </a:solidFill>
                </a:rPr>
                <a:t>Time After Eating a High Fat Meal</a:t>
              </a:r>
            </a:p>
          </p:txBody>
        </p:sp>
      </p:grpSp>
      <p:sp>
        <p:nvSpPr>
          <p:cNvPr id="516135" name="AutoShape 39">
            <a:extLst>
              <a:ext uri="{FF2B5EF4-FFF2-40B4-BE49-F238E27FC236}">
                <a16:creationId xmlns:a16="http://schemas.microsoft.com/office/drawing/2014/main" id="{ECF54A03-09B8-DF49-BBF3-C5FCEB720AC3}"/>
              </a:ext>
            </a:extLst>
          </p:cNvPr>
          <p:cNvSpPr>
            <a:spLocks noChangeArrowheads="1"/>
          </p:cNvSpPr>
          <p:nvPr/>
        </p:nvSpPr>
        <p:spPr bwMode="auto">
          <a:xfrm>
            <a:off x="1531758" y="3352800"/>
            <a:ext cx="8526641" cy="1066800"/>
          </a:xfrm>
          <a:prstGeom prst="rightArrow">
            <a:avLst>
              <a:gd name="adj1" fmla="val 50000"/>
              <a:gd name="adj2" fmla="val 173214"/>
            </a:avLst>
          </a:prstGeom>
          <a:gradFill rotWithShape="0">
            <a:gsLst>
              <a:gs pos="0">
                <a:schemeClr val="tx1"/>
              </a:gs>
              <a:gs pos="100000">
                <a:srgbClr val="FF0000"/>
              </a:gs>
            </a:gsLst>
            <a:lin ang="0" scaled="1"/>
          </a:gradFill>
          <a:ln w="9525">
            <a:solidFill>
              <a:srgbClr val="FAE23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36" name="Text Box 40">
            <a:extLst>
              <a:ext uri="{FF2B5EF4-FFF2-40B4-BE49-F238E27FC236}">
                <a16:creationId xmlns:a16="http://schemas.microsoft.com/office/drawing/2014/main" id="{FA494151-C4E5-D149-9105-DFEE7AF74A75}"/>
              </a:ext>
            </a:extLst>
          </p:cNvPr>
          <p:cNvSpPr txBox="1">
            <a:spLocks noChangeArrowheads="1"/>
          </p:cNvSpPr>
          <p:nvPr/>
        </p:nvSpPr>
        <p:spPr bwMode="auto">
          <a:xfrm>
            <a:off x="1453481" y="3657600"/>
            <a:ext cx="6930423" cy="46166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gradFill rotWithShape="0">
                  <a:gsLst>
                    <a:gs pos="0">
                      <a:schemeClr val="accent1">
                        <a:gamma/>
                        <a:shade val="46275"/>
                        <a:invGamma/>
                      </a:schemeClr>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flatTx/>
          </a:bodyPr>
          <a:lstStyle/>
          <a:p>
            <a:pPr algn="ctr"/>
            <a:r>
              <a:rPr lang="en-US" altLang="en-US" sz="2400" dirty="0">
                <a:solidFill>
                  <a:srgbClr val="FFFFFF"/>
                </a:solidFill>
              </a:rPr>
              <a:t>Some people have never had a fully functioning brain!</a:t>
            </a:r>
          </a:p>
        </p:txBody>
      </p:sp>
      <p:sp>
        <p:nvSpPr>
          <p:cNvPr id="516137" name="Text Box 41">
            <a:extLst>
              <a:ext uri="{FF2B5EF4-FFF2-40B4-BE49-F238E27FC236}">
                <a16:creationId xmlns:a16="http://schemas.microsoft.com/office/drawing/2014/main" id="{49F66751-A312-A24E-90B1-8E9B7BB15460}"/>
              </a:ext>
            </a:extLst>
          </p:cNvPr>
          <p:cNvSpPr txBox="1">
            <a:spLocks noChangeArrowheads="1"/>
          </p:cNvSpPr>
          <p:nvPr/>
        </p:nvSpPr>
        <p:spPr bwMode="auto">
          <a:xfrm>
            <a:off x="1347609" y="5715000"/>
            <a:ext cx="301686"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solidFill>
                  <a:srgbClr val="FFFF66"/>
                </a:solidFill>
              </a:rPr>
              <a:t>0</a:t>
            </a:r>
          </a:p>
        </p:txBody>
      </p:sp>
      <p:pic>
        <p:nvPicPr>
          <p:cNvPr id="516138" name="Picture 42" descr="fd01074_">
            <a:extLst>
              <a:ext uri="{FF2B5EF4-FFF2-40B4-BE49-F238E27FC236}">
                <a16:creationId xmlns:a16="http://schemas.microsoft.com/office/drawing/2014/main" id="{32F0F289-A82F-2B49-9B34-2049B80DF5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085" y="762001"/>
            <a:ext cx="1184275" cy="879475"/>
          </a:xfrm>
          <a:prstGeom prst="rect">
            <a:avLst/>
          </a:prstGeom>
          <a:noFill/>
          <a:extLst>
            <a:ext uri="{909E8E84-426E-40DD-AFC4-6F175D3DCCD1}">
              <a14:hiddenFill xmlns:a14="http://schemas.microsoft.com/office/drawing/2010/main">
                <a:solidFill>
                  <a:srgbClr val="FFFFFF"/>
                </a:solidFill>
              </a14:hiddenFill>
            </a:ext>
          </a:extLst>
        </p:spPr>
      </p:pic>
      <p:sp>
        <p:nvSpPr>
          <p:cNvPr id="516139" name="Text Box 43">
            <a:extLst>
              <a:ext uri="{FF2B5EF4-FFF2-40B4-BE49-F238E27FC236}">
                <a16:creationId xmlns:a16="http://schemas.microsoft.com/office/drawing/2014/main" id="{CB8D5017-D7B3-BC4F-9819-927C1B8C8C31}"/>
              </a:ext>
            </a:extLst>
          </p:cNvPr>
          <p:cNvSpPr txBox="1">
            <a:spLocks noChangeArrowheads="1"/>
          </p:cNvSpPr>
          <p:nvPr/>
        </p:nvSpPr>
        <p:spPr bwMode="auto">
          <a:xfrm>
            <a:off x="3715125" y="6519446"/>
            <a:ext cx="2407134" cy="3385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kumimoji="1" lang="en-US" altLang="en-US" sz="1600" dirty="0">
                <a:solidFill>
                  <a:sysClr val="windowText" lastClr="000000"/>
                </a:solidFill>
              </a:rPr>
              <a:t>Am J </a:t>
            </a:r>
            <a:r>
              <a:rPr kumimoji="1" lang="en-US" altLang="en-US" sz="1600" dirty="0" err="1">
                <a:solidFill>
                  <a:sysClr val="windowText" lastClr="000000"/>
                </a:solidFill>
              </a:rPr>
              <a:t>Physiol</a:t>
            </a:r>
            <a:r>
              <a:rPr kumimoji="1" lang="en-US" altLang="en-US" sz="1600" dirty="0">
                <a:solidFill>
                  <a:sysClr val="windowText" lastClr="000000"/>
                </a:solidFill>
              </a:rPr>
              <a:t> 198: 217-220.</a:t>
            </a:r>
          </a:p>
        </p:txBody>
      </p:sp>
    </p:spTree>
    <p:extLst>
      <p:ext uri="{BB962C8B-B14F-4D97-AF65-F5344CB8AC3E}">
        <p14:creationId xmlns:p14="http://schemas.microsoft.com/office/powerpoint/2010/main" val="184470472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6124"/>
                                        </p:tgtEl>
                                        <p:attrNameLst>
                                          <p:attrName>style.visibility</p:attrName>
                                        </p:attrNameLst>
                                      </p:cBhvr>
                                      <p:to>
                                        <p:strVal val="visible"/>
                                      </p:to>
                                    </p:set>
                                    <p:animEffect transition="in" filter="wipe(left)">
                                      <p:cBhvr>
                                        <p:cTn id="7" dur="500"/>
                                        <p:tgtEl>
                                          <p:spTgt spid="516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16113"/>
                                        </p:tgtEl>
                                        <p:attrNameLst>
                                          <p:attrName>style.visibility</p:attrName>
                                        </p:attrNameLst>
                                      </p:cBhvr>
                                      <p:to>
                                        <p:strVal val="visible"/>
                                      </p:to>
                                    </p:set>
                                    <p:animEffect transition="in" filter="wipe(down)">
                                      <p:cBhvr>
                                        <p:cTn id="12" dur="500"/>
                                        <p:tgtEl>
                                          <p:spTgt spid="516113"/>
                                        </p:tgtEl>
                                      </p:cBhvr>
                                    </p:animEffect>
                                  </p:childTnLst>
                                </p:cTn>
                              </p:par>
                            </p:childTnLst>
                          </p:cTn>
                        </p:par>
                        <p:par>
                          <p:cTn id="13" fill="hold" nodeType="afterGroup">
                            <p:stCondLst>
                              <p:cond delay="500"/>
                            </p:stCondLst>
                            <p:childTnLst>
                              <p:par>
                                <p:cTn id="14" presetID="2" presetClass="entr" presetSubtype="3" fill="hold" grpId="0" nodeType="afterEffect">
                                  <p:stCondLst>
                                    <p:cond delay="0"/>
                                  </p:stCondLst>
                                  <p:childTnLst>
                                    <p:set>
                                      <p:cBhvr>
                                        <p:cTn id="15" dur="1" fill="hold">
                                          <p:stCondLst>
                                            <p:cond delay="0"/>
                                          </p:stCondLst>
                                        </p:cTn>
                                        <p:tgtEl>
                                          <p:spTgt spid="516137"/>
                                        </p:tgtEl>
                                        <p:attrNameLst>
                                          <p:attrName>style.visibility</p:attrName>
                                        </p:attrNameLst>
                                      </p:cBhvr>
                                      <p:to>
                                        <p:strVal val="visible"/>
                                      </p:to>
                                    </p:set>
                                    <p:anim calcmode="lin" valueType="num">
                                      <p:cBhvr additive="base">
                                        <p:cTn id="16" dur="500" fill="hold"/>
                                        <p:tgtEl>
                                          <p:spTgt spid="516137"/>
                                        </p:tgtEl>
                                        <p:attrNameLst>
                                          <p:attrName>ppt_x</p:attrName>
                                        </p:attrNameLst>
                                      </p:cBhvr>
                                      <p:tavLst>
                                        <p:tav tm="0">
                                          <p:val>
                                            <p:strVal val="1+#ppt_w/2"/>
                                          </p:val>
                                        </p:tav>
                                        <p:tav tm="100000">
                                          <p:val>
                                            <p:strVal val="#ppt_x"/>
                                          </p:val>
                                        </p:tav>
                                      </p:tavLst>
                                    </p:anim>
                                    <p:anim calcmode="lin" valueType="num">
                                      <p:cBhvr additive="base">
                                        <p:cTn id="17" dur="500" fill="hold"/>
                                        <p:tgtEl>
                                          <p:spTgt spid="516137"/>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288" fill="hold" nodeType="clickEffect">
                                  <p:stCondLst>
                                    <p:cond delay="0"/>
                                  </p:stCondLst>
                                  <p:childTnLst>
                                    <p:set>
                                      <p:cBhvr>
                                        <p:cTn id="21" dur="1" fill="hold">
                                          <p:stCondLst>
                                            <p:cond delay="0"/>
                                          </p:stCondLst>
                                        </p:cTn>
                                        <p:tgtEl>
                                          <p:spTgt spid="516138"/>
                                        </p:tgtEl>
                                        <p:attrNameLst>
                                          <p:attrName>style.visibility</p:attrName>
                                        </p:attrNameLst>
                                      </p:cBhvr>
                                      <p:to>
                                        <p:strVal val="visible"/>
                                      </p:to>
                                    </p:set>
                                    <p:anim calcmode="lin" valueType="num">
                                      <p:cBhvr>
                                        <p:cTn id="22" dur="500" fill="hold"/>
                                        <p:tgtEl>
                                          <p:spTgt spid="516138"/>
                                        </p:tgtEl>
                                        <p:attrNameLst>
                                          <p:attrName>ppt_w</p:attrName>
                                        </p:attrNameLst>
                                      </p:cBhvr>
                                      <p:tavLst>
                                        <p:tav tm="0">
                                          <p:val>
                                            <p:strVal val="4/3*#ppt_w"/>
                                          </p:val>
                                        </p:tav>
                                        <p:tav tm="100000">
                                          <p:val>
                                            <p:strVal val="#ppt_w"/>
                                          </p:val>
                                        </p:tav>
                                      </p:tavLst>
                                    </p:anim>
                                    <p:anim calcmode="lin" valueType="num">
                                      <p:cBhvr>
                                        <p:cTn id="23" dur="500" fill="hold"/>
                                        <p:tgtEl>
                                          <p:spTgt spid="516138"/>
                                        </p:tgtEl>
                                        <p:attrNameLst>
                                          <p:attrName>ppt_h</p:attrName>
                                        </p:attrNameLst>
                                      </p:cBhvr>
                                      <p:tavLst>
                                        <p:tav tm="0">
                                          <p:val>
                                            <p:strVal val="4/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16108"/>
                                        </p:tgtEl>
                                        <p:attrNameLst>
                                          <p:attrName>style.visibility</p:attrName>
                                        </p:attrNameLst>
                                      </p:cBhvr>
                                      <p:to>
                                        <p:strVal val="visible"/>
                                      </p:to>
                                    </p:set>
                                    <p:animEffect transition="in" filter="wipe(left)">
                                      <p:cBhvr>
                                        <p:cTn id="28" dur="500"/>
                                        <p:tgtEl>
                                          <p:spTgt spid="5161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16110"/>
                                        </p:tgtEl>
                                        <p:attrNameLst>
                                          <p:attrName>style.visibility</p:attrName>
                                        </p:attrNameLst>
                                      </p:cBhvr>
                                      <p:to>
                                        <p:strVal val="visible"/>
                                      </p:to>
                                    </p:set>
                                    <p:animEffect transition="in" filter="wipe(left)">
                                      <p:cBhvr>
                                        <p:cTn id="33" dur="500"/>
                                        <p:tgtEl>
                                          <p:spTgt spid="5161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516111"/>
                                        </p:tgtEl>
                                        <p:attrNameLst>
                                          <p:attrName>style.visibility</p:attrName>
                                        </p:attrNameLst>
                                      </p:cBhvr>
                                      <p:to>
                                        <p:strVal val="visible"/>
                                      </p:to>
                                    </p:set>
                                    <p:animEffect transition="in" filter="wipe(left)">
                                      <p:cBhvr>
                                        <p:cTn id="38" dur="500"/>
                                        <p:tgtEl>
                                          <p:spTgt spid="5161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516112"/>
                                        </p:tgtEl>
                                        <p:attrNameLst>
                                          <p:attrName>style.visibility</p:attrName>
                                        </p:attrNameLst>
                                      </p:cBhvr>
                                      <p:to>
                                        <p:strVal val="visible"/>
                                      </p:to>
                                    </p:set>
                                    <p:animEffect transition="in" filter="wipe(left)">
                                      <p:cBhvr>
                                        <p:cTn id="43" dur="500"/>
                                        <p:tgtEl>
                                          <p:spTgt spid="516112"/>
                                        </p:tgtEl>
                                      </p:cBhvr>
                                    </p:animEffect>
                                  </p:childTnLst>
                                </p:cTn>
                              </p:par>
                            </p:childTnLst>
                          </p:cTn>
                        </p:par>
                        <p:par>
                          <p:cTn id="44" fill="hold" nodeType="afterGroup">
                            <p:stCondLst>
                              <p:cond delay="500"/>
                            </p:stCondLst>
                            <p:childTnLst>
                              <p:par>
                                <p:cTn id="45" presetID="2" presetClass="entr" presetSubtype="8" fill="hold" nodeType="afterEffect">
                                  <p:stCondLst>
                                    <p:cond delay="0"/>
                                  </p:stCondLst>
                                  <p:childTnLst>
                                    <p:set>
                                      <p:cBhvr>
                                        <p:cTn id="46" dur="1" fill="hold">
                                          <p:stCondLst>
                                            <p:cond delay="0"/>
                                          </p:stCondLst>
                                        </p:cTn>
                                        <p:tgtEl>
                                          <p:spTgt spid="516135"/>
                                        </p:tgtEl>
                                        <p:attrNameLst>
                                          <p:attrName>style.visibility</p:attrName>
                                        </p:attrNameLst>
                                      </p:cBhvr>
                                      <p:to>
                                        <p:strVal val="visible"/>
                                      </p:to>
                                    </p:set>
                                    <p:anim calcmode="lin" valueType="num">
                                      <p:cBhvr additive="base">
                                        <p:cTn id="47" dur="500" fill="hold"/>
                                        <p:tgtEl>
                                          <p:spTgt spid="516135"/>
                                        </p:tgtEl>
                                        <p:attrNameLst>
                                          <p:attrName>ppt_x</p:attrName>
                                        </p:attrNameLst>
                                      </p:cBhvr>
                                      <p:tavLst>
                                        <p:tav tm="0">
                                          <p:val>
                                            <p:strVal val="0-#ppt_w/2"/>
                                          </p:val>
                                        </p:tav>
                                        <p:tav tm="100000">
                                          <p:val>
                                            <p:strVal val="#ppt_x"/>
                                          </p:val>
                                        </p:tav>
                                      </p:tavLst>
                                    </p:anim>
                                    <p:anim calcmode="lin" valueType="num">
                                      <p:cBhvr additive="base">
                                        <p:cTn id="48" dur="500" fill="hold"/>
                                        <p:tgtEl>
                                          <p:spTgt spid="516135"/>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000"/>
                            </p:stCondLst>
                            <p:childTnLst>
                              <p:par>
                                <p:cTn id="50" presetID="23" presetClass="entr" presetSubtype="32" fill="hold" grpId="0" nodeType="afterEffect">
                                  <p:stCondLst>
                                    <p:cond delay="0"/>
                                  </p:stCondLst>
                                  <p:childTnLst>
                                    <p:set>
                                      <p:cBhvr>
                                        <p:cTn id="51" dur="1" fill="hold">
                                          <p:stCondLst>
                                            <p:cond delay="0"/>
                                          </p:stCondLst>
                                        </p:cTn>
                                        <p:tgtEl>
                                          <p:spTgt spid="516136"/>
                                        </p:tgtEl>
                                        <p:attrNameLst>
                                          <p:attrName>style.visibility</p:attrName>
                                        </p:attrNameLst>
                                      </p:cBhvr>
                                      <p:to>
                                        <p:strVal val="visible"/>
                                      </p:to>
                                    </p:set>
                                    <p:anim calcmode="lin" valueType="num">
                                      <p:cBhvr>
                                        <p:cTn id="52" dur="500" fill="hold"/>
                                        <p:tgtEl>
                                          <p:spTgt spid="516136"/>
                                        </p:tgtEl>
                                        <p:attrNameLst>
                                          <p:attrName>ppt_w</p:attrName>
                                        </p:attrNameLst>
                                      </p:cBhvr>
                                      <p:tavLst>
                                        <p:tav tm="0">
                                          <p:val>
                                            <p:strVal val="4*#ppt_w"/>
                                          </p:val>
                                        </p:tav>
                                        <p:tav tm="100000">
                                          <p:val>
                                            <p:strVal val="#ppt_w"/>
                                          </p:val>
                                        </p:tav>
                                      </p:tavLst>
                                    </p:anim>
                                    <p:anim calcmode="lin" valueType="num">
                                      <p:cBhvr>
                                        <p:cTn id="53" dur="500" fill="hold"/>
                                        <p:tgtEl>
                                          <p:spTgt spid="5161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36" grpId="0" autoUpdateAnimBg="0"/>
      <p:bldP spid="51613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FA12E"/>
            </a:gs>
            <a:gs pos="30000">
              <a:srgbClr val="FFECC4"/>
            </a:gs>
          </a:gsLst>
          <a:lin ang="12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FD36EE-03C6-44EC-B158-C2433144A1E9}"/>
              </a:ext>
            </a:extLst>
          </p:cNvPr>
          <p:cNvSpPr>
            <a:spLocks noGrp="1"/>
          </p:cNvSpPr>
          <p:nvPr>
            <p:ph sz="half" idx="1"/>
          </p:nvPr>
        </p:nvSpPr>
        <p:spPr>
          <a:xfrm>
            <a:off x="268014" y="961697"/>
            <a:ext cx="5751786" cy="5215266"/>
          </a:xfrm>
        </p:spPr>
        <p:txBody>
          <a:bodyPr>
            <a:normAutofit lnSpcReduction="10000"/>
          </a:bodyPr>
          <a:lstStyle/>
          <a:p>
            <a:r>
              <a:rPr lang="en-US" dirty="0"/>
              <a:t>Cheese is also especially bad for the lungs.  </a:t>
            </a:r>
          </a:p>
          <a:p>
            <a:r>
              <a:rPr lang="en-US" dirty="0"/>
              <a:t>It is high fat, fermented and it has histamines. </a:t>
            </a:r>
          </a:p>
          <a:p>
            <a:r>
              <a:rPr lang="en-US" dirty="0"/>
              <a:t>An asthma patient of 15year duration consulted with me. </a:t>
            </a:r>
          </a:p>
          <a:p>
            <a:r>
              <a:rPr lang="en-US" dirty="0"/>
              <a:t>In one week, abstinence from cheese (which had been a major part of their diet) had made all the difference in the world. In fact, within one day of stopping the consumption of cheese, their symptoms had markedly improved.</a:t>
            </a:r>
          </a:p>
        </p:txBody>
      </p:sp>
      <p:pic>
        <p:nvPicPr>
          <p:cNvPr id="6" name="Content Placeholder 5">
            <a:extLst>
              <a:ext uri="{FF2B5EF4-FFF2-40B4-BE49-F238E27FC236}">
                <a16:creationId xmlns:a16="http://schemas.microsoft.com/office/drawing/2014/main" id="{57DD8984-29D3-44E4-AC38-0B38036E0774}"/>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6096000" y="-1665382"/>
            <a:ext cx="6096000" cy="9143316"/>
          </a:xfrm>
        </p:spPr>
      </p:pic>
      <p:sp>
        <p:nvSpPr>
          <p:cNvPr id="4" name="TextBox 3">
            <a:extLst>
              <a:ext uri="{FF2B5EF4-FFF2-40B4-BE49-F238E27FC236}">
                <a16:creationId xmlns:a16="http://schemas.microsoft.com/office/drawing/2014/main" id="{D331F20F-BA93-4A4E-B598-4F2CFBA87033}"/>
              </a:ext>
            </a:extLst>
          </p:cNvPr>
          <p:cNvSpPr txBox="1"/>
          <p:nvPr/>
        </p:nvSpPr>
        <p:spPr>
          <a:xfrm>
            <a:off x="1024759" y="6274676"/>
            <a:ext cx="3272691" cy="369332"/>
          </a:xfrm>
          <a:prstGeom prst="rect">
            <a:avLst/>
          </a:prstGeom>
          <a:noFill/>
        </p:spPr>
        <p:txBody>
          <a:bodyPr wrap="none" rtlCol="0">
            <a:spAutoFit/>
          </a:bodyPr>
          <a:lstStyle/>
          <a:p>
            <a:r>
              <a:rPr lang="en-US" dirty="0" err="1"/>
              <a:t>Int</a:t>
            </a:r>
            <a:r>
              <a:rPr lang="en-US" dirty="0"/>
              <a:t> J Food </a:t>
            </a:r>
            <a:r>
              <a:rPr lang="en-US" dirty="0" err="1"/>
              <a:t>Microbiol</a:t>
            </a:r>
            <a:r>
              <a:rPr lang="en-US" dirty="0"/>
              <a:t>. 215:117-23.</a:t>
            </a:r>
          </a:p>
        </p:txBody>
      </p:sp>
    </p:spTree>
    <p:extLst>
      <p:ext uri="{BB962C8B-B14F-4D97-AF65-F5344CB8AC3E}">
        <p14:creationId xmlns:p14="http://schemas.microsoft.com/office/powerpoint/2010/main" val="22800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67A3-D5CD-445D-889D-1E32E4D0BE4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8A30267-BCAF-45D6-B864-B3CBC18D533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0"/>
            <a:ext cx="10287000" cy="6858000"/>
          </a:xfrm>
        </p:spPr>
      </p:pic>
      <p:sp>
        <p:nvSpPr>
          <p:cNvPr id="4" name="Content Placeholder 3">
            <a:extLst>
              <a:ext uri="{FF2B5EF4-FFF2-40B4-BE49-F238E27FC236}">
                <a16:creationId xmlns:a16="http://schemas.microsoft.com/office/drawing/2014/main" id="{D7EC620D-F0A7-4692-8868-EF01118DC728}"/>
              </a:ext>
            </a:extLst>
          </p:cNvPr>
          <p:cNvSpPr>
            <a:spLocks noGrp="1"/>
          </p:cNvSpPr>
          <p:nvPr>
            <p:ph sz="half" idx="2"/>
          </p:nvPr>
        </p:nvSpPr>
        <p:spPr>
          <a:xfrm>
            <a:off x="7576457" y="1912710"/>
            <a:ext cx="4299857" cy="4351338"/>
          </a:xfrm>
        </p:spPr>
        <p:txBody>
          <a:bodyPr/>
          <a:lstStyle/>
          <a:p>
            <a:pPr marL="0" indent="0">
              <a:buNone/>
            </a:pPr>
            <a:r>
              <a:rPr lang="en-US" dirty="0">
                <a:solidFill>
                  <a:schemeClr val="bg1"/>
                </a:solidFill>
              </a:rPr>
              <a:t>For those of you who are prone to reach for the saltshaker at every meal, be aware that a high salt intake reduces tissue oxygenation and increases inflammation thus compromising lung efficiency.</a:t>
            </a:r>
          </a:p>
        </p:txBody>
      </p:sp>
      <p:sp>
        <p:nvSpPr>
          <p:cNvPr id="3" name="TextBox 2">
            <a:extLst>
              <a:ext uri="{FF2B5EF4-FFF2-40B4-BE49-F238E27FC236}">
                <a16:creationId xmlns:a16="http://schemas.microsoft.com/office/drawing/2014/main" id="{131F6DF4-1729-4242-9688-75F922C643CD}"/>
              </a:ext>
            </a:extLst>
          </p:cNvPr>
          <p:cNvSpPr txBox="1"/>
          <p:nvPr/>
        </p:nvSpPr>
        <p:spPr>
          <a:xfrm>
            <a:off x="7961586" y="5833241"/>
            <a:ext cx="2617383" cy="369332"/>
          </a:xfrm>
          <a:prstGeom prst="rect">
            <a:avLst/>
          </a:prstGeom>
          <a:noFill/>
        </p:spPr>
        <p:txBody>
          <a:bodyPr wrap="none" rtlCol="0">
            <a:spAutoFit/>
          </a:bodyPr>
          <a:lstStyle/>
          <a:p>
            <a:r>
              <a:rPr lang="en-US" dirty="0">
                <a:solidFill>
                  <a:schemeClr val="bg1"/>
                </a:solidFill>
                <a:ea typeface="Cambria" panose="02040503050406030204" pitchFamily="18" charset="0"/>
              </a:rPr>
              <a:t>J </a:t>
            </a:r>
            <a:r>
              <a:rPr lang="en-US" dirty="0" err="1">
                <a:solidFill>
                  <a:schemeClr val="bg1"/>
                </a:solidFill>
                <a:ea typeface="Cambria" panose="02040503050406030204" pitchFamily="18" charset="0"/>
              </a:rPr>
              <a:t>Transl</a:t>
            </a:r>
            <a:r>
              <a:rPr lang="en-US" dirty="0">
                <a:solidFill>
                  <a:schemeClr val="bg1"/>
                </a:solidFill>
                <a:ea typeface="Cambria" panose="02040503050406030204" pitchFamily="18" charset="0"/>
              </a:rPr>
              <a:t> Res. 7(3):598-606.</a:t>
            </a:r>
          </a:p>
        </p:txBody>
      </p:sp>
    </p:spTree>
    <p:extLst>
      <p:ext uri="{BB962C8B-B14F-4D97-AF65-F5344CB8AC3E}">
        <p14:creationId xmlns:p14="http://schemas.microsoft.com/office/powerpoint/2010/main" val="294843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EE8C-4FAA-4878-8390-10EDB0E478A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33FBC8C-D690-4B2E-BDFB-000FAB98C4A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rot="21395791">
            <a:off x="838200" y="360022"/>
            <a:ext cx="4041246" cy="60618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805D2578-664F-47BA-985C-843A86EB6BA9}"/>
              </a:ext>
            </a:extLst>
          </p:cNvPr>
          <p:cNvSpPr>
            <a:spLocks noGrp="1"/>
          </p:cNvSpPr>
          <p:nvPr>
            <p:ph sz="half" idx="2"/>
          </p:nvPr>
        </p:nvSpPr>
        <p:spPr>
          <a:xfrm>
            <a:off x="5517931" y="378372"/>
            <a:ext cx="6211614" cy="5975131"/>
          </a:xfrm>
        </p:spPr>
        <p:txBody>
          <a:bodyPr>
            <a:normAutofit/>
          </a:bodyPr>
          <a:lstStyle/>
          <a:p>
            <a:pPr marL="0" indent="0">
              <a:buNone/>
            </a:pPr>
            <a:r>
              <a:rPr lang="en-US" dirty="0"/>
              <a:t>Did you know this? </a:t>
            </a:r>
          </a:p>
          <a:p>
            <a:pPr marL="0" indent="0">
              <a:buNone/>
            </a:pPr>
            <a:r>
              <a:rPr lang="en-US" dirty="0"/>
              <a:t>“The power of God is manifested in the beating of the heart, in the action of the lungs, and in the living currents that circulate through the thousand different channels of the body. </a:t>
            </a:r>
          </a:p>
          <a:p>
            <a:pPr marL="0" indent="0">
              <a:buNone/>
            </a:pPr>
            <a:r>
              <a:rPr lang="en-US" dirty="0"/>
              <a:t>We are indebted to Him for every moment of existence, and for all the comforts of life. </a:t>
            </a:r>
          </a:p>
          <a:p>
            <a:pPr marL="0" indent="0">
              <a:buNone/>
            </a:pPr>
            <a:r>
              <a:rPr lang="en-US" dirty="0"/>
              <a:t>The powers and abilities that elevate man above the lower creation, are the endowment of the Creator.”—CS 17. </a:t>
            </a:r>
          </a:p>
        </p:txBody>
      </p:sp>
    </p:spTree>
    <p:extLst>
      <p:ext uri="{BB962C8B-B14F-4D97-AF65-F5344CB8AC3E}">
        <p14:creationId xmlns:p14="http://schemas.microsoft.com/office/powerpoint/2010/main" val="39063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CA4654-FAA1-4A96-AC8B-C232608A9F25}"/>
              </a:ext>
            </a:extLst>
          </p:cNvPr>
          <p:cNvSpPr>
            <a:spLocks noGrp="1"/>
          </p:cNvSpPr>
          <p:nvPr>
            <p:ph sz="half" idx="1"/>
          </p:nvPr>
        </p:nvSpPr>
        <p:spPr>
          <a:xfrm>
            <a:off x="838200" y="315310"/>
            <a:ext cx="5181600" cy="5861653"/>
          </a:xfrm>
        </p:spPr>
        <p:txBody>
          <a:bodyPr>
            <a:normAutofit/>
          </a:bodyPr>
          <a:lstStyle/>
          <a:p>
            <a:pPr marL="0" indent="0">
              <a:buNone/>
            </a:pPr>
            <a:r>
              <a:rPr lang="en-US" dirty="0"/>
              <a:t>Fermented foods increase lung-compromising inflammation.</a:t>
            </a:r>
          </a:p>
          <a:p>
            <a:pPr marL="0" indent="0">
              <a:buNone/>
            </a:pPr>
            <a:r>
              <a:rPr lang="en-US" dirty="0"/>
              <a:t>Some examples of harmful fermented foods are:</a:t>
            </a:r>
          </a:p>
          <a:p>
            <a:r>
              <a:rPr lang="en-US" dirty="0"/>
              <a:t>coffee, </a:t>
            </a:r>
          </a:p>
          <a:p>
            <a:r>
              <a:rPr lang="en-US" dirty="0"/>
              <a:t>chocolate, </a:t>
            </a:r>
          </a:p>
          <a:p>
            <a:r>
              <a:rPr lang="en-US" dirty="0"/>
              <a:t>soy sauce, </a:t>
            </a:r>
          </a:p>
          <a:p>
            <a:r>
              <a:rPr lang="en-US" dirty="0"/>
              <a:t>vanilla, </a:t>
            </a:r>
          </a:p>
          <a:p>
            <a:r>
              <a:rPr lang="en-US" dirty="0"/>
              <a:t>brown rice syrup, </a:t>
            </a:r>
          </a:p>
          <a:p>
            <a:r>
              <a:rPr lang="en-US" dirty="0"/>
              <a:t>cheese, </a:t>
            </a:r>
          </a:p>
          <a:p>
            <a:r>
              <a:rPr lang="en-US" dirty="0"/>
              <a:t>wine, </a:t>
            </a:r>
          </a:p>
          <a:p>
            <a:r>
              <a:rPr lang="en-US" dirty="0"/>
              <a:t>vinegar. </a:t>
            </a:r>
          </a:p>
        </p:txBody>
      </p:sp>
      <p:pic>
        <p:nvPicPr>
          <p:cNvPr id="6" name="Content Placeholder 5">
            <a:extLst>
              <a:ext uri="{FF2B5EF4-FFF2-40B4-BE49-F238E27FC236}">
                <a16:creationId xmlns:a16="http://schemas.microsoft.com/office/drawing/2014/main" id="{DDB232D8-6E62-4B89-802C-F115B8437F2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284260">
            <a:off x="6647237" y="539470"/>
            <a:ext cx="4468168" cy="59575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5A3A6C4B-DFBF-0E41-BE98-3CED46F829F9}"/>
              </a:ext>
            </a:extLst>
          </p:cNvPr>
          <p:cNvSpPr txBox="1"/>
          <p:nvPr/>
        </p:nvSpPr>
        <p:spPr>
          <a:xfrm>
            <a:off x="898634" y="6290441"/>
            <a:ext cx="1960280" cy="369332"/>
          </a:xfrm>
          <a:prstGeom prst="rect">
            <a:avLst/>
          </a:prstGeom>
          <a:noFill/>
        </p:spPr>
        <p:txBody>
          <a:bodyPr wrap="none" rtlCol="0">
            <a:spAutoFit/>
          </a:bodyPr>
          <a:lstStyle/>
          <a:p>
            <a:r>
              <a:rPr lang="en-US" dirty="0" err="1"/>
              <a:t>Int</a:t>
            </a:r>
            <a:r>
              <a:rPr lang="en-US" dirty="0"/>
              <a:t> J </a:t>
            </a:r>
            <a:r>
              <a:rPr lang="en-US" dirty="0" err="1"/>
              <a:t>Mol</a:t>
            </a:r>
            <a:r>
              <a:rPr lang="en-US" dirty="0"/>
              <a:t> Sci. 20(7).</a:t>
            </a:r>
          </a:p>
        </p:txBody>
      </p:sp>
    </p:spTree>
    <p:extLst>
      <p:ext uri="{BB962C8B-B14F-4D97-AF65-F5344CB8AC3E}">
        <p14:creationId xmlns:p14="http://schemas.microsoft.com/office/powerpoint/2010/main" val="14853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A2B61F-387E-4D36-950A-7B9DAD178F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V="1">
            <a:off x="2924948" y="-1491341"/>
            <a:ext cx="9267052" cy="2209800"/>
          </a:xfrm>
          <a:prstGeom prst="rect">
            <a:avLst/>
          </a:prstGeom>
        </p:spPr>
      </p:pic>
      <p:pic>
        <p:nvPicPr>
          <p:cNvPr id="6" name="Picture 5">
            <a:extLst>
              <a:ext uri="{FF2B5EF4-FFF2-40B4-BE49-F238E27FC236}">
                <a16:creationId xmlns:a16="http://schemas.microsoft.com/office/drawing/2014/main" id="{3E78B204-C246-42F4-B011-5D313DD67C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2687" y="718459"/>
            <a:ext cx="9209314" cy="6139542"/>
          </a:xfrm>
          <a:prstGeom prst="rect">
            <a:avLst/>
          </a:prstGeom>
        </p:spPr>
      </p:pic>
      <p:sp>
        <p:nvSpPr>
          <p:cNvPr id="4" name="Content Placeholder 3">
            <a:extLst>
              <a:ext uri="{FF2B5EF4-FFF2-40B4-BE49-F238E27FC236}">
                <a16:creationId xmlns:a16="http://schemas.microsoft.com/office/drawing/2014/main" id="{6F1C421B-2193-42D1-9E04-6EE471F95132}"/>
              </a:ext>
            </a:extLst>
          </p:cNvPr>
          <p:cNvSpPr>
            <a:spLocks noGrp="1"/>
          </p:cNvSpPr>
          <p:nvPr>
            <p:ph sz="half" idx="2"/>
          </p:nvPr>
        </p:nvSpPr>
        <p:spPr>
          <a:xfrm>
            <a:off x="152402" y="251845"/>
            <a:ext cx="6052456" cy="4472555"/>
          </a:xfrm>
        </p:spPr>
        <p:txBody>
          <a:bodyPr>
            <a:normAutofit/>
          </a:bodyPr>
          <a:lstStyle/>
          <a:p>
            <a:r>
              <a:rPr lang="en-US" sz="3200" dirty="0">
                <a:solidFill>
                  <a:schemeClr val="bg1"/>
                </a:solidFill>
              </a:rPr>
              <a:t>Tobacco, in any form, is a top lung enemy. </a:t>
            </a:r>
          </a:p>
          <a:p>
            <a:r>
              <a:rPr lang="en-US" sz="3200" dirty="0">
                <a:solidFill>
                  <a:schemeClr val="bg1"/>
                </a:solidFill>
              </a:rPr>
              <a:t>Smoking marijuana also poses a serious lung health risk. </a:t>
            </a:r>
          </a:p>
        </p:txBody>
      </p:sp>
      <p:sp>
        <p:nvSpPr>
          <p:cNvPr id="2" name="TextBox 1">
            <a:extLst>
              <a:ext uri="{FF2B5EF4-FFF2-40B4-BE49-F238E27FC236}">
                <a16:creationId xmlns:a16="http://schemas.microsoft.com/office/drawing/2014/main" id="{E3C4DF0D-F99F-5846-8BFB-A5F43A7CF84F}"/>
              </a:ext>
            </a:extLst>
          </p:cNvPr>
          <p:cNvSpPr txBox="1"/>
          <p:nvPr/>
        </p:nvSpPr>
        <p:spPr>
          <a:xfrm>
            <a:off x="-220717" y="6164317"/>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EE6FC31-74F8-0D4A-BB99-EBF34B5CF787}"/>
              </a:ext>
            </a:extLst>
          </p:cNvPr>
          <p:cNvSpPr txBox="1"/>
          <p:nvPr/>
        </p:nvSpPr>
        <p:spPr>
          <a:xfrm>
            <a:off x="220717" y="6258910"/>
            <a:ext cx="4619791" cy="369332"/>
          </a:xfrm>
          <a:prstGeom prst="rect">
            <a:avLst/>
          </a:prstGeom>
          <a:noFill/>
        </p:spPr>
        <p:txBody>
          <a:bodyPr wrap="none" rtlCol="0">
            <a:spAutoFit/>
          </a:bodyPr>
          <a:lstStyle/>
          <a:p>
            <a:r>
              <a:rPr lang="en-US" dirty="0">
                <a:solidFill>
                  <a:schemeClr val="bg1"/>
                </a:solidFill>
              </a:rPr>
              <a:t>J Environ Res Public Health. 16(19). </a:t>
            </a:r>
            <a:r>
              <a:rPr lang="en-US" dirty="0" err="1">
                <a:solidFill>
                  <a:schemeClr val="bg1"/>
                </a:solidFill>
              </a:rPr>
              <a:t>pii</a:t>
            </a:r>
            <a:r>
              <a:rPr lang="en-US" dirty="0">
                <a:solidFill>
                  <a:schemeClr val="bg1"/>
                </a:solidFill>
              </a:rPr>
              <a:t>: E3515.</a:t>
            </a:r>
          </a:p>
        </p:txBody>
      </p:sp>
    </p:spTree>
    <p:extLst>
      <p:ext uri="{BB962C8B-B14F-4D97-AF65-F5344CB8AC3E}">
        <p14:creationId xmlns:p14="http://schemas.microsoft.com/office/powerpoint/2010/main" val="6587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42A6-983D-47AE-9359-3748C924B20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C743EBE-7F8E-46B7-B197-45DD550586C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629906" y="-3907971"/>
            <a:ext cx="16181135" cy="10788307"/>
          </a:xfrm>
        </p:spPr>
      </p:pic>
      <p:sp>
        <p:nvSpPr>
          <p:cNvPr id="4" name="Content Placeholder 3">
            <a:extLst>
              <a:ext uri="{FF2B5EF4-FFF2-40B4-BE49-F238E27FC236}">
                <a16:creationId xmlns:a16="http://schemas.microsoft.com/office/drawing/2014/main" id="{E8D46F1F-25DF-40F7-8FFA-8B9A4C91481E}"/>
              </a:ext>
            </a:extLst>
          </p:cNvPr>
          <p:cNvSpPr>
            <a:spLocks noGrp="1"/>
          </p:cNvSpPr>
          <p:nvPr>
            <p:ph sz="half" idx="2"/>
          </p:nvPr>
        </p:nvSpPr>
        <p:spPr>
          <a:xfrm>
            <a:off x="0" y="177447"/>
            <a:ext cx="8074379" cy="4351338"/>
          </a:xfrm>
        </p:spPr>
        <p:txBody>
          <a:bodyPr/>
          <a:lstStyle/>
          <a:p>
            <a:pPr marL="0" indent="0">
              <a:buNone/>
            </a:pPr>
            <a:r>
              <a:rPr lang="en-US" dirty="0">
                <a:effectLst>
                  <a:glow rad="101600">
                    <a:schemeClr val="bg1">
                      <a:alpha val="60000"/>
                    </a:schemeClr>
                  </a:glow>
                </a:effectLst>
              </a:rPr>
              <a:t>People who are more active have better pulmonary function compared to sedentary people.  </a:t>
            </a:r>
          </a:p>
          <a:p>
            <a:pPr marL="0" indent="0">
              <a:buNone/>
            </a:pPr>
            <a:r>
              <a:rPr lang="en-US" dirty="0">
                <a:effectLst>
                  <a:glow rad="101600">
                    <a:schemeClr val="bg1">
                      <a:alpha val="60000"/>
                    </a:schemeClr>
                  </a:glow>
                </a:effectLst>
              </a:rPr>
              <a:t>Sitting around all the time compromises your lungs. </a:t>
            </a:r>
          </a:p>
          <a:p>
            <a:pPr marL="0" indent="0">
              <a:buNone/>
            </a:pPr>
            <a:r>
              <a:rPr lang="en-US" dirty="0">
                <a:effectLst>
                  <a:glow rad="101600">
                    <a:schemeClr val="bg1">
                      <a:alpha val="60000"/>
                    </a:schemeClr>
                  </a:glow>
                </a:effectLst>
              </a:rPr>
              <a:t>On the other hand, getting active improves your lungs. </a:t>
            </a:r>
          </a:p>
        </p:txBody>
      </p:sp>
      <p:sp>
        <p:nvSpPr>
          <p:cNvPr id="3" name="TextBox 2">
            <a:extLst>
              <a:ext uri="{FF2B5EF4-FFF2-40B4-BE49-F238E27FC236}">
                <a16:creationId xmlns:a16="http://schemas.microsoft.com/office/drawing/2014/main" id="{E41A0DA5-090D-4B47-BA3A-B3FAE74C74D9}"/>
              </a:ext>
            </a:extLst>
          </p:cNvPr>
          <p:cNvSpPr txBox="1"/>
          <p:nvPr/>
        </p:nvSpPr>
        <p:spPr>
          <a:xfrm>
            <a:off x="2522483" y="6488668"/>
            <a:ext cx="4393126" cy="369332"/>
          </a:xfrm>
          <a:prstGeom prst="rect">
            <a:avLst/>
          </a:prstGeom>
          <a:noFill/>
        </p:spPr>
        <p:txBody>
          <a:bodyPr wrap="none" rtlCol="0">
            <a:spAutoFit/>
          </a:bodyPr>
          <a:lstStyle/>
          <a:p>
            <a:r>
              <a:rPr lang="en-US" dirty="0">
                <a:solidFill>
                  <a:schemeClr val="bg1"/>
                </a:solidFill>
                <a:effectLst>
                  <a:glow rad="101600">
                    <a:schemeClr val="tx1">
                      <a:alpha val="60000"/>
                    </a:schemeClr>
                  </a:glow>
                </a:effectLst>
              </a:rPr>
              <a:t>Percept Mot Skills. 2005 Apr;100(2):394-402.</a:t>
            </a:r>
          </a:p>
        </p:txBody>
      </p:sp>
    </p:spTree>
    <p:extLst>
      <p:ext uri="{BB962C8B-B14F-4D97-AF65-F5344CB8AC3E}">
        <p14:creationId xmlns:p14="http://schemas.microsoft.com/office/powerpoint/2010/main" val="123320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8EC4-DDB2-4151-A73B-F1E1291972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2874B8-1CB7-406F-8365-E7081433B17D}"/>
              </a:ext>
            </a:extLst>
          </p:cNvPr>
          <p:cNvSpPr>
            <a:spLocks noGrp="1"/>
          </p:cNvSpPr>
          <p:nvPr>
            <p:ph sz="half" idx="1"/>
          </p:nvPr>
        </p:nvSpPr>
        <p:spPr/>
        <p:txBody>
          <a:bodyPr>
            <a:normAutofit/>
          </a:bodyPr>
          <a:lstStyle/>
          <a:p>
            <a:r>
              <a:rPr lang="en-US" sz="3600" dirty="0"/>
              <a:t>An upright posture is also a benefit to improved lung function. </a:t>
            </a:r>
          </a:p>
        </p:txBody>
      </p:sp>
      <p:pic>
        <p:nvPicPr>
          <p:cNvPr id="8" name="Content Placeholder 7">
            <a:extLst>
              <a:ext uri="{FF2B5EF4-FFF2-40B4-BE49-F238E27FC236}">
                <a16:creationId xmlns:a16="http://schemas.microsoft.com/office/drawing/2014/main" id="{B91596B1-BE48-438F-A244-06960DD6FB4F}"/>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346372" y="0"/>
            <a:ext cx="4484914" cy="6844160"/>
          </a:xfrm>
        </p:spPr>
      </p:pic>
      <p:sp>
        <p:nvSpPr>
          <p:cNvPr id="4" name="TextBox 3">
            <a:extLst>
              <a:ext uri="{FF2B5EF4-FFF2-40B4-BE49-F238E27FC236}">
                <a16:creationId xmlns:a16="http://schemas.microsoft.com/office/drawing/2014/main" id="{61EE2DF9-869F-454C-9DF2-1301DA545643}"/>
              </a:ext>
            </a:extLst>
          </p:cNvPr>
          <p:cNvSpPr txBox="1"/>
          <p:nvPr/>
        </p:nvSpPr>
        <p:spPr>
          <a:xfrm>
            <a:off x="1087821" y="6353503"/>
            <a:ext cx="3032497" cy="369332"/>
          </a:xfrm>
          <a:prstGeom prst="rect">
            <a:avLst/>
          </a:prstGeom>
          <a:noFill/>
        </p:spPr>
        <p:txBody>
          <a:bodyPr wrap="none" rtlCol="0">
            <a:spAutoFit/>
          </a:bodyPr>
          <a:lstStyle/>
          <a:p>
            <a:r>
              <a:rPr lang="en-US" dirty="0" err="1"/>
              <a:t>Braz</a:t>
            </a:r>
            <a:r>
              <a:rPr lang="en-US" dirty="0"/>
              <a:t> J Phys </a:t>
            </a:r>
            <a:r>
              <a:rPr lang="en-US" dirty="0" err="1"/>
              <a:t>Ther</a:t>
            </a:r>
            <a:r>
              <a:rPr lang="en-US" dirty="0"/>
              <a:t>. 20(4):345-54.</a:t>
            </a:r>
          </a:p>
        </p:txBody>
      </p:sp>
    </p:spTree>
    <p:extLst>
      <p:ext uri="{BB962C8B-B14F-4D97-AF65-F5344CB8AC3E}">
        <p14:creationId xmlns:p14="http://schemas.microsoft.com/office/powerpoint/2010/main" val="707067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6574-55FA-44A3-AD88-E2BC4AA390D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51E1ED4-5569-42F0-94DE-3FA89A77DBD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 y="0"/>
            <a:ext cx="12192615" cy="6858000"/>
          </a:xfrm>
        </p:spPr>
      </p:pic>
      <p:sp>
        <p:nvSpPr>
          <p:cNvPr id="4" name="Content Placeholder 3">
            <a:extLst>
              <a:ext uri="{FF2B5EF4-FFF2-40B4-BE49-F238E27FC236}">
                <a16:creationId xmlns:a16="http://schemas.microsoft.com/office/drawing/2014/main" id="{E1662DF2-AA96-4425-B904-62B777112D8F}"/>
              </a:ext>
            </a:extLst>
          </p:cNvPr>
          <p:cNvSpPr>
            <a:spLocks noGrp="1"/>
          </p:cNvSpPr>
          <p:nvPr>
            <p:ph sz="half" idx="2"/>
          </p:nvPr>
        </p:nvSpPr>
        <p:spPr>
          <a:xfrm>
            <a:off x="168165" y="121071"/>
            <a:ext cx="5728138" cy="4608583"/>
          </a:xfrm>
        </p:spPr>
        <p:txBody>
          <a:bodyPr>
            <a:normAutofit fontScale="85000" lnSpcReduction="10000"/>
          </a:bodyPr>
          <a:lstStyle/>
          <a:p>
            <a:pPr marL="0" indent="0">
              <a:buNone/>
            </a:pPr>
            <a:r>
              <a:rPr lang="en-US" dirty="0">
                <a:effectLst>
                  <a:glow rad="101600">
                    <a:srgbClr val="D5E5EA">
                      <a:alpha val="60000"/>
                    </a:srgbClr>
                  </a:glow>
                </a:effectLst>
              </a:rPr>
              <a:t>Walking is the best exercise.  </a:t>
            </a:r>
          </a:p>
          <a:p>
            <a:pPr marL="0" indent="0">
              <a:buNone/>
            </a:pPr>
            <a:r>
              <a:rPr lang="en-US" dirty="0">
                <a:effectLst>
                  <a:glow rad="101600">
                    <a:srgbClr val="D5E5EA">
                      <a:alpha val="60000"/>
                    </a:srgbClr>
                  </a:glow>
                </a:effectLst>
              </a:rPr>
              <a:t>Frequent brisk walks throughout the day are more effective than one long walk.   </a:t>
            </a:r>
          </a:p>
          <a:p>
            <a:pPr marL="0" indent="0">
              <a:buNone/>
            </a:pPr>
            <a:r>
              <a:rPr lang="en-US" dirty="0">
                <a:effectLst>
                  <a:glow rad="101600">
                    <a:srgbClr val="D5E5EA">
                      <a:alpha val="60000"/>
                    </a:srgbClr>
                  </a:glow>
                </a:effectLst>
              </a:rPr>
              <a:t>Helpful breathing exercises can be performed while walking. </a:t>
            </a:r>
          </a:p>
          <a:p>
            <a:pPr marL="0" indent="0">
              <a:buNone/>
            </a:pPr>
            <a:r>
              <a:rPr lang="en-US" dirty="0">
                <a:effectLst>
                  <a:glow rad="101600">
                    <a:srgbClr val="D5E5EA">
                      <a:alpha val="60000"/>
                    </a:srgbClr>
                  </a:glow>
                </a:effectLst>
              </a:rPr>
              <a:t>One must train themselves to breathe deeply and correctly. </a:t>
            </a:r>
          </a:p>
          <a:p>
            <a:pPr marL="0" indent="0">
              <a:buNone/>
            </a:pPr>
            <a:r>
              <a:rPr lang="en-US" dirty="0">
                <a:effectLst>
                  <a:glow rad="101600">
                    <a:srgbClr val="D5E5EA">
                      <a:alpha val="60000"/>
                    </a:srgbClr>
                  </a:glow>
                </a:effectLst>
              </a:rPr>
              <a:t>Shallow breathing results in toxins not being removed from the body through the lungs.  </a:t>
            </a:r>
          </a:p>
          <a:p>
            <a:pPr marL="0" indent="0">
              <a:buNone/>
            </a:pPr>
            <a:r>
              <a:rPr lang="en-US" dirty="0">
                <a:effectLst>
                  <a:glow rad="101600">
                    <a:srgbClr val="D5E5EA">
                      <a:alpha val="60000"/>
                    </a:srgbClr>
                  </a:glow>
                </a:effectLst>
              </a:rPr>
              <a:t>People are more likely to breathe correctly, using their diaphragm as opposed to breathing with their shoulders while walking. </a:t>
            </a:r>
          </a:p>
        </p:txBody>
      </p:sp>
      <p:sp>
        <p:nvSpPr>
          <p:cNvPr id="3" name="TextBox 2">
            <a:extLst>
              <a:ext uri="{FF2B5EF4-FFF2-40B4-BE49-F238E27FC236}">
                <a16:creationId xmlns:a16="http://schemas.microsoft.com/office/drawing/2014/main" id="{9D594408-4F11-804E-8BB2-ED5DC7C63EDB}"/>
              </a:ext>
            </a:extLst>
          </p:cNvPr>
          <p:cNvSpPr txBox="1"/>
          <p:nvPr/>
        </p:nvSpPr>
        <p:spPr>
          <a:xfrm>
            <a:off x="220717" y="6148552"/>
            <a:ext cx="3751027" cy="369332"/>
          </a:xfrm>
          <a:prstGeom prst="rect">
            <a:avLst/>
          </a:prstGeom>
          <a:noFill/>
        </p:spPr>
        <p:txBody>
          <a:bodyPr wrap="none" rtlCol="0">
            <a:spAutoFit/>
          </a:bodyPr>
          <a:lstStyle/>
          <a:p>
            <a:r>
              <a:rPr lang="en-US" dirty="0">
                <a:solidFill>
                  <a:schemeClr val="bg1"/>
                </a:solidFill>
              </a:rPr>
              <a:t>J Heart Lung Transplant. 31(9):934-41.</a:t>
            </a:r>
          </a:p>
        </p:txBody>
      </p:sp>
    </p:spTree>
    <p:extLst>
      <p:ext uri="{BB962C8B-B14F-4D97-AF65-F5344CB8AC3E}">
        <p14:creationId xmlns:p14="http://schemas.microsoft.com/office/powerpoint/2010/main" val="31342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F3368CE-2094-425A-BD8E-F93764403D6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635650" y="0"/>
            <a:ext cx="4556350" cy="6848114"/>
          </a:xfrm>
        </p:spPr>
      </p:pic>
      <p:pic>
        <p:nvPicPr>
          <p:cNvPr id="8" name="Picture 7">
            <a:extLst>
              <a:ext uri="{FF2B5EF4-FFF2-40B4-BE49-F238E27FC236}">
                <a16:creationId xmlns:a16="http://schemas.microsoft.com/office/drawing/2014/main" id="{6FF14F41-8361-4286-8BB0-1E3652E25B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73024"/>
            <a:ext cx="12192000" cy="8004048"/>
          </a:xfrm>
          <a:prstGeom prst="rect">
            <a:avLst/>
          </a:prstGeom>
        </p:spPr>
      </p:pic>
      <p:sp>
        <p:nvSpPr>
          <p:cNvPr id="3" name="Content Placeholder 2">
            <a:extLst>
              <a:ext uri="{FF2B5EF4-FFF2-40B4-BE49-F238E27FC236}">
                <a16:creationId xmlns:a16="http://schemas.microsoft.com/office/drawing/2014/main" id="{3F6C6633-F44F-4105-8C15-FF8ABAD10211}"/>
              </a:ext>
            </a:extLst>
          </p:cNvPr>
          <p:cNvSpPr>
            <a:spLocks noGrp="1"/>
          </p:cNvSpPr>
          <p:nvPr>
            <p:ph sz="half" idx="1"/>
          </p:nvPr>
        </p:nvSpPr>
        <p:spPr>
          <a:xfrm>
            <a:off x="222968" y="0"/>
            <a:ext cx="4267201" cy="6456228"/>
          </a:xfrm>
        </p:spPr>
        <p:txBody>
          <a:bodyPr>
            <a:normAutofit/>
          </a:bodyPr>
          <a:lstStyle/>
          <a:p>
            <a:pPr marL="0" indent="0">
              <a:buNone/>
            </a:pPr>
            <a:r>
              <a:rPr lang="en-US" dirty="0">
                <a:solidFill>
                  <a:schemeClr val="bg1"/>
                </a:solidFill>
              </a:rPr>
              <a:t>I counsel people to count their steps (paces) and breathe in time with their steps.  The process goes like this:</a:t>
            </a:r>
          </a:p>
        </p:txBody>
      </p:sp>
      <p:sp>
        <p:nvSpPr>
          <p:cNvPr id="2" name="TextBox 1">
            <a:extLst>
              <a:ext uri="{FF2B5EF4-FFF2-40B4-BE49-F238E27FC236}">
                <a16:creationId xmlns:a16="http://schemas.microsoft.com/office/drawing/2014/main" id="{7AB3586D-4082-534C-B155-C81624621018}"/>
              </a:ext>
            </a:extLst>
          </p:cNvPr>
          <p:cNvSpPr txBox="1"/>
          <p:nvPr/>
        </p:nvSpPr>
        <p:spPr>
          <a:xfrm>
            <a:off x="7775689" y="6441370"/>
            <a:ext cx="4495141" cy="369332"/>
          </a:xfrm>
          <a:prstGeom prst="rect">
            <a:avLst/>
          </a:prstGeom>
          <a:noFill/>
        </p:spPr>
        <p:txBody>
          <a:bodyPr wrap="none" rtlCol="0">
            <a:spAutoFit/>
          </a:bodyPr>
          <a:lstStyle/>
          <a:p>
            <a:r>
              <a:rPr lang="en-US" dirty="0">
                <a:solidFill>
                  <a:schemeClr val="bg1"/>
                </a:solidFill>
              </a:rPr>
              <a:t>Respir Care. 2019 Nov 12. </a:t>
            </a:r>
            <a:r>
              <a:rPr lang="en-US" dirty="0" err="1">
                <a:solidFill>
                  <a:schemeClr val="bg1"/>
                </a:solidFill>
              </a:rPr>
              <a:t>pii</a:t>
            </a:r>
            <a:r>
              <a:rPr lang="en-US" dirty="0">
                <a:solidFill>
                  <a:schemeClr val="bg1"/>
                </a:solidFill>
              </a:rPr>
              <a:t>: respcare.07121.</a:t>
            </a:r>
          </a:p>
        </p:txBody>
      </p:sp>
    </p:spTree>
    <p:extLst>
      <p:ext uri="{BB962C8B-B14F-4D97-AF65-F5344CB8AC3E}">
        <p14:creationId xmlns:p14="http://schemas.microsoft.com/office/powerpoint/2010/main" val="2195937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EFE0790-D696-4E83-8162-3196144A998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 y="-36512"/>
            <a:ext cx="12322629" cy="8215086"/>
          </a:xfrm>
        </p:spPr>
      </p:pic>
      <p:sp>
        <p:nvSpPr>
          <p:cNvPr id="2" name="Title 1">
            <a:extLst>
              <a:ext uri="{FF2B5EF4-FFF2-40B4-BE49-F238E27FC236}">
                <a16:creationId xmlns:a16="http://schemas.microsoft.com/office/drawing/2014/main" id="{2B79B770-A70F-46F1-B455-60A0950F19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57240A-B96B-47FA-B7E3-2E7434F4E00C}"/>
              </a:ext>
            </a:extLst>
          </p:cNvPr>
          <p:cNvSpPr>
            <a:spLocks noGrp="1"/>
          </p:cNvSpPr>
          <p:nvPr>
            <p:ph sz="half" idx="1"/>
          </p:nvPr>
        </p:nvSpPr>
        <p:spPr>
          <a:xfrm>
            <a:off x="6589986" y="409902"/>
            <a:ext cx="5602014" cy="4950373"/>
          </a:xfrm>
        </p:spPr>
        <p:txBody>
          <a:bodyPr>
            <a:normAutofit/>
          </a:bodyPr>
          <a:lstStyle/>
          <a:p>
            <a:pPr marL="0" indent="0">
              <a:buNone/>
            </a:pPr>
            <a:r>
              <a:rPr lang="en-US" sz="3600" dirty="0"/>
              <a:t>The more beneficial times to walk are: </a:t>
            </a:r>
          </a:p>
          <a:p>
            <a:r>
              <a:rPr lang="en-US" sz="3600" dirty="0"/>
              <a:t>in the morning, first thing upon rising, </a:t>
            </a:r>
          </a:p>
          <a:p>
            <a:r>
              <a:rPr lang="en-US" sz="3600" dirty="0"/>
              <a:t>after each meal.  </a:t>
            </a:r>
          </a:p>
          <a:p>
            <a:pPr marL="0" indent="0">
              <a:buNone/>
            </a:pPr>
            <a:r>
              <a:rPr lang="en-US" sz="3600" dirty="0"/>
              <a:t>Better yet, for fastest results, walk every 1 to 2 hours during the waking hours. </a:t>
            </a:r>
          </a:p>
        </p:txBody>
      </p:sp>
      <p:sp>
        <p:nvSpPr>
          <p:cNvPr id="4" name="TextBox 3">
            <a:extLst>
              <a:ext uri="{FF2B5EF4-FFF2-40B4-BE49-F238E27FC236}">
                <a16:creationId xmlns:a16="http://schemas.microsoft.com/office/drawing/2014/main" id="{CCF478FD-1055-C94D-BF8B-28511D737126}"/>
              </a:ext>
            </a:extLst>
          </p:cNvPr>
          <p:cNvSpPr txBox="1"/>
          <p:nvPr/>
        </p:nvSpPr>
        <p:spPr>
          <a:xfrm>
            <a:off x="7409793" y="6184602"/>
            <a:ext cx="3092578" cy="369332"/>
          </a:xfrm>
          <a:prstGeom prst="rect">
            <a:avLst/>
          </a:prstGeom>
          <a:noFill/>
        </p:spPr>
        <p:txBody>
          <a:bodyPr wrap="none" rtlCol="0">
            <a:spAutoFit/>
          </a:bodyPr>
          <a:lstStyle/>
          <a:p>
            <a:r>
              <a:rPr lang="en-US" dirty="0">
                <a:solidFill>
                  <a:schemeClr val="bg1"/>
                </a:solidFill>
              </a:rPr>
              <a:t>J Affect </a:t>
            </a:r>
            <a:r>
              <a:rPr lang="en-US" dirty="0" err="1">
                <a:solidFill>
                  <a:schemeClr val="bg1"/>
                </a:solidFill>
              </a:rPr>
              <a:t>Disord</a:t>
            </a:r>
            <a:r>
              <a:rPr lang="en-US" dirty="0">
                <a:solidFill>
                  <a:schemeClr val="bg1"/>
                </a:solidFill>
              </a:rPr>
              <a:t>. 37(2-3):109-20.</a:t>
            </a:r>
          </a:p>
        </p:txBody>
      </p:sp>
    </p:spTree>
    <p:extLst>
      <p:ext uri="{BB962C8B-B14F-4D97-AF65-F5344CB8AC3E}">
        <p14:creationId xmlns:p14="http://schemas.microsoft.com/office/powerpoint/2010/main" val="41665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5F2D0C0-9BAB-4818-A7FE-E2F05BAB2E9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130628"/>
            <a:ext cx="12192000" cy="8128000"/>
          </a:xfrm>
        </p:spPr>
      </p:pic>
      <p:sp>
        <p:nvSpPr>
          <p:cNvPr id="2" name="Title 1">
            <a:extLst>
              <a:ext uri="{FF2B5EF4-FFF2-40B4-BE49-F238E27FC236}">
                <a16:creationId xmlns:a16="http://schemas.microsoft.com/office/drawing/2014/main" id="{8400203D-6309-4F24-A42C-034BE900E3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54DE71-D61C-4BF8-82D5-5934C4E0A1BD}"/>
              </a:ext>
            </a:extLst>
          </p:cNvPr>
          <p:cNvSpPr>
            <a:spLocks noGrp="1"/>
          </p:cNvSpPr>
          <p:nvPr>
            <p:ph sz="half" idx="1"/>
          </p:nvPr>
        </p:nvSpPr>
        <p:spPr/>
        <p:txBody>
          <a:bodyPr>
            <a:normAutofit/>
          </a:bodyPr>
          <a:lstStyle/>
          <a:p>
            <a:r>
              <a:rPr lang="en-US" sz="3200" dirty="0">
                <a:solidFill>
                  <a:schemeClr val="bg1"/>
                </a:solidFill>
                <a:effectLst>
                  <a:glow rad="101600">
                    <a:schemeClr val="tx1">
                      <a:alpha val="60000"/>
                    </a:schemeClr>
                  </a:glow>
                </a:effectLst>
              </a:rPr>
              <a:t>Walking in nature  improves lung function compared to walking in city streets. </a:t>
            </a:r>
          </a:p>
        </p:txBody>
      </p:sp>
      <p:sp>
        <p:nvSpPr>
          <p:cNvPr id="4" name="TextBox 3">
            <a:extLst>
              <a:ext uri="{FF2B5EF4-FFF2-40B4-BE49-F238E27FC236}">
                <a16:creationId xmlns:a16="http://schemas.microsoft.com/office/drawing/2014/main" id="{4C26F65A-A9C9-1742-AA2A-1D0CDBF81375}"/>
              </a:ext>
            </a:extLst>
          </p:cNvPr>
          <p:cNvSpPr txBox="1"/>
          <p:nvPr/>
        </p:nvSpPr>
        <p:spPr>
          <a:xfrm>
            <a:off x="882870" y="6488668"/>
            <a:ext cx="2620782" cy="369332"/>
          </a:xfrm>
          <a:prstGeom prst="rect">
            <a:avLst/>
          </a:prstGeom>
          <a:noFill/>
        </p:spPr>
        <p:txBody>
          <a:bodyPr wrap="none" rtlCol="0">
            <a:spAutoFit/>
          </a:bodyPr>
          <a:lstStyle/>
          <a:p>
            <a:r>
              <a:rPr lang="en-US" dirty="0">
                <a:solidFill>
                  <a:schemeClr val="bg1"/>
                </a:solidFill>
              </a:rPr>
              <a:t>Environ </a:t>
            </a:r>
            <a:r>
              <a:rPr lang="en-US" dirty="0" err="1">
                <a:solidFill>
                  <a:schemeClr val="bg1"/>
                </a:solidFill>
              </a:rPr>
              <a:t>Behav</a:t>
            </a:r>
            <a:r>
              <a:rPr lang="en-US" dirty="0">
                <a:solidFill>
                  <a:schemeClr val="bg1"/>
                </a:solidFill>
              </a:rPr>
              <a:t>, 2018:1-27.</a:t>
            </a:r>
          </a:p>
        </p:txBody>
      </p:sp>
    </p:spTree>
    <p:extLst>
      <p:ext uri="{BB962C8B-B14F-4D97-AF65-F5344CB8AC3E}">
        <p14:creationId xmlns:p14="http://schemas.microsoft.com/office/powerpoint/2010/main" val="574397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C4D4-F654-43DC-BCE1-532E681E0A1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C0C461B-BAC8-45B4-BEEF-C4E685D576F5}"/>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sharpenSoften amount="18000"/>
                    </a14:imgEffect>
                    <a14:imgEffect>
                      <a14:brightnessContrast bright="27000" contrast="-29000"/>
                    </a14:imgEffect>
                  </a14:imgLayer>
                </a14:imgProps>
              </a:ext>
              <a:ext uri="{28A0092B-C50C-407E-A947-70E740481C1C}">
                <a14:useLocalDpi xmlns:a14="http://schemas.microsoft.com/office/drawing/2010/main"/>
              </a:ext>
            </a:extLst>
          </a:blip>
          <a:stretch>
            <a:fillRect/>
          </a:stretch>
        </p:blipFill>
        <p:spPr>
          <a:xfrm>
            <a:off x="0" y="-424543"/>
            <a:ext cx="12192000" cy="8128000"/>
          </a:xfrm>
        </p:spPr>
      </p:pic>
      <p:sp>
        <p:nvSpPr>
          <p:cNvPr id="4" name="Content Placeholder 3">
            <a:extLst>
              <a:ext uri="{FF2B5EF4-FFF2-40B4-BE49-F238E27FC236}">
                <a16:creationId xmlns:a16="http://schemas.microsoft.com/office/drawing/2014/main" id="{CD6021D8-7BE7-4B4C-826C-455B75926277}"/>
              </a:ext>
            </a:extLst>
          </p:cNvPr>
          <p:cNvSpPr>
            <a:spLocks noGrp="1"/>
          </p:cNvSpPr>
          <p:nvPr>
            <p:ph sz="half" idx="2"/>
          </p:nvPr>
        </p:nvSpPr>
        <p:spPr>
          <a:xfrm>
            <a:off x="6923314" y="3352119"/>
            <a:ext cx="5181600" cy="4351338"/>
          </a:xfrm>
        </p:spPr>
        <p:txBody>
          <a:bodyPr/>
          <a:lstStyle/>
          <a:p>
            <a:r>
              <a:rPr lang="en-US" dirty="0"/>
              <a:t>When you speak, it is very important to use your diaphragm and not your shoulders for support of your voice.</a:t>
            </a:r>
          </a:p>
        </p:txBody>
      </p:sp>
    </p:spTree>
    <p:extLst>
      <p:ext uri="{BB962C8B-B14F-4D97-AF65-F5344CB8AC3E}">
        <p14:creationId xmlns:p14="http://schemas.microsoft.com/office/powerpoint/2010/main" val="924303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3646-7277-42F4-8839-AB613308FDB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A6406FC-91D7-49D0-9361-2C7948395290}"/>
              </a:ext>
            </a:extLst>
          </p:cNvPr>
          <p:cNvPicPr>
            <a:picLocks noGrp="1" noChangeAspect="1"/>
          </p:cNvPicPr>
          <p:nvPr>
            <p:ph sz="half" idx="1"/>
          </p:nvPr>
        </p:nvPicPr>
        <p:blipFill>
          <a:blip r:embed="rId3" cstate="email">
            <a:extLst>
              <a:ext uri="{BEBA8EAE-BF5A-486C-A8C5-ECC9F3942E4B}">
                <a14:imgProps xmlns:a14="http://schemas.microsoft.com/office/drawing/2010/main">
                  <a14:imgLayer r:embed="rId4">
                    <a14:imgEffect>
                      <a14:sharpenSoften amount="16000"/>
                    </a14:imgEffect>
                    <a14:imgEffect>
                      <a14:colorTemperature colorTemp="9339"/>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flipH="1">
            <a:off x="-2202904" y="-1466192"/>
            <a:ext cx="14394904" cy="9580848"/>
          </a:xfrm>
        </p:spPr>
      </p:pic>
      <p:sp>
        <p:nvSpPr>
          <p:cNvPr id="4" name="Content Placeholder 3">
            <a:extLst>
              <a:ext uri="{FF2B5EF4-FFF2-40B4-BE49-F238E27FC236}">
                <a16:creationId xmlns:a16="http://schemas.microsoft.com/office/drawing/2014/main" id="{8E463114-38E3-47E0-804F-40873F95034F}"/>
              </a:ext>
            </a:extLst>
          </p:cNvPr>
          <p:cNvSpPr>
            <a:spLocks noGrp="1"/>
          </p:cNvSpPr>
          <p:nvPr>
            <p:ph sz="half" idx="2"/>
          </p:nvPr>
        </p:nvSpPr>
        <p:spPr>
          <a:xfrm>
            <a:off x="5376041" y="157654"/>
            <a:ext cx="6668814" cy="6243146"/>
          </a:xfrm>
        </p:spPr>
        <p:txBody>
          <a:bodyPr>
            <a:normAutofit fontScale="92500" lnSpcReduction="10000"/>
          </a:bodyPr>
          <a:lstStyle/>
          <a:p>
            <a:pPr marL="0" indent="0">
              <a:buNone/>
            </a:pPr>
            <a:r>
              <a:rPr lang="en-US" dirty="0">
                <a:effectLst>
                  <a:glow rad="101600">
                    <a:srgbClr val="FFECC4">
                      <a:alpha val="60000"/>
                    </a:srgbClr>
                  </a:glow>
                </a:effectLst>
              </a:rPr>
              <a:t>Clothing is important. </a:t>
            </a:r>
          </a:p>
          <a:p>
            <a:pPr marL="0" indent="0">
              <a:buNone/>
            </a:pPr>
            <a:r>
              <a:rPr lang="en-US" dirty="0">
                <a:effectLst>
                  <a:glow rad="101600">
                    <a:srgbClr val="FFECC4">
                      <a:alpha val="60000"/>
                    </a:srgbClr>
                  </a:glow>
                </a:effectLst>
              </a:rPr>
              <a:t>Clothing should not have any tight bands, especially around the chest  or abdomen (bra’s, belts and waistbands). </a:t>
            </a:r>
          </a:p>
          <a:p>
            <a:pPr marL="0" indent="0">
              <a:buNone/>
            </a:pPr>
            <a:r>
              <a:rPr lang="en-US" dirty="0">
                <a:effectLst>
                  <a:glow rad="101600">
                    <a:srgbClr val="FFECC4">
                      <a:alpha val="60000"/>
                    </a:srgbClr>
                  </a:glow>
                </a:effectLst>
              </a:rPr>
              <a:t>Clothing should be warm, especially of the arms and legs. </a:t>
            </a:r>
          </a:p>
          <a:p>
            <a:pPr marL="0" indent="0">
              <a:buNone/>
            </a:pPr>
            <a:r>
              <a:rPr lang="en-US" dirty="0">
                <a:effectLst>
                  <a:glow rad="101600">
                    <a:srgbClr val="FFECC4">
                      <a:alpha val="60000"/>
                    </a:srgbClr>
                  </a:glow>
                </a:effectLst>
              </a:rPr>
              <a:t>If one is to exercise in cold weather, proper clothing is essential. </a:t>
            </a:r>
          </a:p>
          <a:p>
            <a:pPr marL="0" indent="0">
              <a:buNone/>
            </a:pPr>
            <a:r>
              <a:rPr lang="en-US" dirty="0">
                <a:effectLst>
                  <a:glow rad="101600">
                    <a:srgbClr val="FFECC4">
                      <a:alpha val="60000"/>
                    </a:srgbClr>
                  </a:glow>
                </a:effectLst>
              </a:rPr>
              <a:t>Sufficiently protecting the arms and legs from cold helps prevent inflammation and congestion of lungs and brain thus helping prevent lung influenza. </a:t>
            </a:r>
          </a:p>
          <a:p>
            <a:pPr marL="0" indent="0">
              <a:buNone/>
            </a:pPr>
            <a:r>
              <a:rPr lang="en-US" dirty="0">
                <a:effectLst>
                  <a:glow rad="101600">
                    <a:srgbClr val="FFECC4">
                      <a:alpha val="60000"/>
                    </a:srgbClr>
                  </a:glow>
                </a:effectLst>
              </a:rPr>
              <a:t>Cold blood returning from cold arms that are not as well clothed as is the chest (trunk) inflames the lungs. </a:t>
            </a:r>
          </a:p>
          <a:p>
            <a:pPr marL="0" indent="0">
              <a:buNone/>
            </a:pPr>
            <a:r>
              <a:rPr lang="en-US" dirty="0">
                <a:effectLst>
                  <a:glow rad="101600">
                    <a:srgbClr val="FFECC4">
                      <a:alpha val="60000"/>
                    </a:srgbClr>
                  </a:glow>
                </a:effectLst>
              </a:rPr>
              <a:t>Correct breathing is breathing from the diaphragm, not the shoulders. </a:t>
            </a:r>
          </a:p>
          <a:p>
            <a:pPr marL="0" indent="0">
              <a:buNone/>
            </a:pPr>
            <a:endParaRPr lang="en-US" dirty="0">
              <a:effectLst>
                <a:glow rad="101600">
                  <a:srgbClr val="FFECC4">
                    <a:alpha val="60000"/>
                  </a:srgbClr>
                </a:glow>
              </a:effectLst>
            </a:endParaRPr>
          </a:p>
        </p:txBody>
      </p:sp>
      <p:sp>
        <p:nvSpPr>
          <p:cNvPr id="3" name="TextBox 2">
            <a:extLst>
              <a:ext uri="{FF2B5EF4-FFF2-40B4-BE49-F238E27FC236}">
                <a16:creationId xmlns:a16="http://schemas.microsoft.com/office/drawing/2014/main" id="{14DB376E-152B-1945-9B47-C4E33805EB05}"/>
              </a:ext>
            </a:extLst>
          </p:cNvPr>
          <p:cNvSpPr txBox="1"/>
          <p:nvPr/>
        </p:nvSpPr>
        <p:spPr>
          <a:xfrm>
            <a:off x="6511158" y="6346778"/>
            <a:ext cx="3685432" cy="369332"/>
          </a:xfrm>
          <a:prstGeom prst="rect">
            <a:avLst/>
          </a:prstGeom>
          <a:noFill/>
        </p:spPr>
        <p:txBody>
          <a:bodyPr wrap="none" rtlCol="0">
            <a:spAutoFit/>
          </a:bodyPr>
          <a:lstStyle/>
          <a:p>
            <a:r>
              <a:rPr lang="en-US" dirty="0">
                <a:solidFill>
                  <a:schemeClr val="bg1"/>
                </a:solidFill>
              </a:rPr>
              <a:t>Biofeedback Self </a:t>
            </a:r>
            <a:r>
              <a:rPr lang="en-US" dirty="0" err="1">
                <a:solidFill>
                  <a:schemeClr val="bg1"/>
                </a:solidFill>
              </a:rPr>
              <a:t>Regul</a:t>
            </a:r>
            <a:r>
              <a:rPr lang="en-US" dirty="0">
                <a:solidFill>
                  <a:schemeClr val="bg1"/>
                </a:solidFill>
              </a:rPr>
              <a:t>. 16(3):261-5.</a:t>
            </a:r>
          </a:p>
        </p:txBody>
      </p:sp>
    </p:spTree>
    <p:extLst>
      <p:ext uri="{BB962C8B-B14F-4D97-AF65-F5344CB8AC3E}">
        <p14:creationId xmlns:p14="http://schemas.microsoft.com/office/powerpoint/2010/main" val="26823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753CD-5761-4E7A-9F89-98196C9E9AA1}"/>
              </a:ext>
            </a:extLst>
          </p:cNvPr>
          <p:cNvSpPr>
            <a:spLocks noGrp="1"/>
          </p:cNvSpPr>
          <p:nvPr>
            <p:ph sz="half" idx="1"/>
          </p:nvPr>
        </p:nvSpPr>
        <p:spPr>
          <a:xfrm>
            <a:off x="838200" y="1340069"/>
            <a:ext cx="5181600" cy="4836894"/>
          </a:xfrm>
        </p:spPr>
        <p:txBody>
          <a:bodyPr>
            <a:normAutofit/>
          </a:bodyPr>
          <a:lstStyle/>
          <a:p>
            <a:pPr marL="0" indent="0">
              <a:buNone/>
            </a:pPr>
            <a:r>
              <a:rPr lang="en-US" dirty="0"/>
              <a:t>How important are your lungs?</a:t>
            </a:r>
          </a:p>
          <a:p>
            <a:pPr marL="0" indent="0">
              <a:buNone/>
            </a:pPr>
            <a:r>
              <a:rPr lang="en-US" dirty="0"/>
              <a:t>You eat two or three times a day, you drink water four or five times a day, but you breath as many as 25,000 times a day. Just try holding your breath for a minute or two and your body cries out for air. </a:t>
            </a:r>
          </a:p>
          <a:p>
            <a:pPr marL="0" indent="0">
              <a:buNone/>
            </a:pPr>
            <a:r>
              <a:rPr lang="en-US" dirty="0"/>
              <a:t>We like good food, we like clean water, but what about pure fresh vitalizing air?</a:t>
            </a:r>
          </a:p>
        </p:txBody>
      </p:sp>
      <p:pic>
        <p:nvPicPr>
          <p:cNvPr id="6" name="Content Placeholder 5">
            <a:extLst>
              <a:ext uri="{FF2B5EF4-FFF2-40B4-BE49-F238E27FC236}">
                <a16:creationId xmlns:a16="http://schemas.microsoft.com/office/drawing/2014/main" id="{40F87465-A3FC-4FBB-BBAF-AC3C5F75CAF3}"/>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244443">
            <a:off x="6785502" y="1457154"/>
            <a:ext cx="4456349" cy="4685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7889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39AB3-7C45-4ED9-A1EB-8F9D831D990B}"/>
              </a:ext>
            </a:extLst>
          </p:cNvPr>
          <p:cNvSpPr>
            <a:spLocks noGrp="1"/>
          </p:cNvSpPr>
          <p:nvPr>
            <p:ph sz="half" idx="1"/>
          </p:nvPr>
        </p:nvSpPr>
        <p:spPr>
          <a:xfrm>
            <a:off x="838200" y="1229710"/>
            <a:ext cx="5181600" cy="4947253"/>
          </a:xfrm>
        </p:spPr>
        <p:txBody>
          <a:bodyPr>
            <a:normAutofit/>
          </a:bodyPr>
          <a:lstStyle/>
          <a:p>
            <a:r>
              <a:rPr lang="en-US" sz="3200" dirty="0"/>
              <a:t>Being overweight has a down side.  Obesity (35+ </a:t>
            </a:r>
            <a:r>
              <a:rPr lang="en-US" sz="3200" dirty="0" err="1"/>
              <a:t>lbs</a:t>
            </a:r>
            <a:r>
              <a:rPr lang="en-US" sz="3200" dirty="0"/>
              <a:t>/16+kg over your ideal body weight) decreases tissue oxygenation, putting extra burden on the lungs.  </a:t>
            </a:r>
          </a:p>
          <a:p>
            <a:r>
              <a:rPr lang="en-US" sz="3200" dirty="0"/>
              <a:t>Obesity is also a risk factor for obstructive apnea, a breathing disorder during sleep. </a:t>
            </a:r>
          </a:p>
        </p:txBody>
      </p:sp>
      <p:pic>
        <p:nvPicPr>
          <p:cNvPr id="6" name="Content Placeholder 5">
            <a:extLst>
              <a:ext uri="{FF2B5EF4-FFF2-40B4-BE49-F238E27FC236}">
                <a16:creationId xmlns:a16="http://schemas.microsoft.com/office/drawing/2014/main" id="{BC72E334-C772-426A-A3DE-D7D351120E9B}"/>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9984" b="97454" l="6489" r="90176">
                        <a14:foregroundMark x1="28563" y1="91148" x2="28563" y2="91148"/>
                        <a14:foregroundMark x1="25591" y1="91108" x2="25591" y2="91108"/>
                        <a14:foregroundMark x1="23105" y1="91310" x2="23105" y2="91310"/>
                        <a14:foregroundMark x1="30321" y1="87146" x2="30321" y2="87146"/>
                        <a14:foregroundMark x1="29958" y1="93250" x2="29958" y2="93250"/>
                        <a14:foregroundMark x1="27289" y1="93654" x2="27289" y2="93654"/>
                        <a14:foregroundMark x1="24318" y1="93533" x2="24318" y2="93533"/>
                        <a14:foregroundMark x1="31595" y1="88238" x2="31595" y2="88238"/>
                        <a14:foregroundMark x1="57065" y1="88521" x2="57065" y2="88521"/>
                        <a14:foregroundMark x1="51486" y1="87753" x2="51486" y2="87753"/>
                        <a14:foregroundMark x1="46695" y1="86944" x2="46695" y2="86944"/>
                        <a14:foregroundMark x1="44391" y1="93048" x2="44391" y2="93048"/>
                        <a14:foregroundMark x1="61249" y1="97454" x2="61249" y2="97454"/>
                        <a14:foregroundMark x1="18253" y1="97211" x2="18253" y2="97211"/>
                        <a14:foregroundMark x1="36992" y1="81447" x2="36992" y2="81447"/>
                        <a14:foregroundMark x1="10855" y1="86055" x2="10855" y2="86055"/>
                        <a14:foregroundMark x1="9157" y1="67098" x2="9157" y2="67098"/>
                        <a14:foregroundMark x1="8975" y1="68593" x2="8975" y2="68593"/>
                        <a14:foregroundMark x1="8551" y1="57074" x2="8551" y2="57074"/>
                        <a14:foregroundMark x1="8308" y1="63056" x2="8308" y2="63056"/>
                        <a14:foregroundMark x1="11037" y1="77082" x2="11037" y2="77082"/>
                        <a14:foregroundMark x1="9278" y1="75263" x2="9278" y2="75263"/>
                        <a14:foregroundMark x1="9218" y1="73040" x2="9218" y2="73040"/>
                        <a14:foregroundMark x1="6549" y1="73888" x2="6549" y2="73888"/>
                        <a14:foregroundMark x1="8308" y1="65683" x2="8308" y2="65683"/>
                        <a14:foregroundMark x1="90176" y1="70614" x2="90176" y2="70614"/>
                        <a14:foregroundMark x1="80776" y1="93129" x2="80776" y2="93129"/>
                        <a14:foregroundMark x1="83020" y1="89652" x2="83020" y2="89652"/>
                        <a14:foregroundMark x1="77016" y1="89652" x2="77016" y2="89652"/>
                        <a14:foregroundMark x1="77744" y1="97373" x2="77744" y2="97373"/>
                      </a14:backgroundRemoval>
                    </a14:imgEffect>
                  </a14:imgLayer>
                </a14:imgProps>
              </a:ext>
              <a:ext uri="{28A0092B-C50C-407E-A947-70E740481C1C}">
                <a14:useLocalDpi xmlns:a14="http://schemas.microsoft.com/office/drawing/2010/main"/>
              </a:ext>
            </a:extLst>
          </a:blip>
          <a:stretch>
            <a:fillRect/>
          </a:stretch>
        </p:blipFill>
        <p:spPr>
          <a:xfrm>
            <a:off x="7259789" y="-838200"/>
            <a:ext cx="5130800" cy="7696200"/>
          </a:xfrm>
        </p:spPr>
      </p:pic>
      <p:sp>
        <p:nvSpPr>
          <p:cNvPr id="4" name="TextBox 3">
            <a:extLst>
              <a:ext uri="{FF2B5EF4-FFF2-40B4-BE49-F238E27FC236}">
                <a16:creationId xmlns:a16="http://schemas.microsoft.com/office/drawing/2014/main" id="{42F159EA-6DB5-E646-BE0A-CB921A5E5CE3}"/>
              </a:ext>
            </a:extLst>
          </p:cNvPr>
          <p:cNvSpPr txBox="1"/>
          <p:nvPr/>
        </p:nvSpPr>
        <p:spPr>
          <a:xfrm>
            <a:off x="1072055" y="6038194"/>
            <a:ext cx="2920479" cy="369332"/>
          </a:xfrm>
          <a:prstGeom prst="rect">
            <a:avLst/>
          </a:prstGeom>
          <a:noFill/>
        </p:spPr>
        <p:txBody>
          <a:bodyPr wrap="none" rtlCol="0">
            <a:spAutoFit/>
          </a:bodyPr>
          <a:lstStyle/>
          <a:p>
            <a:r>
              <a:rPr lang="en-US" dirty="0" err="1"/>
              <a:t>Int</a:t>
            </a:r>
            <a:r>
              <a:rPr lang="en-US" dirty="0"/>
              <a:t> J </a:t>
            </a:r>
            <a:r>
              <a:rPr lang="en-US" dirty="0" err="1"/>
              <a:t>Obes</a:t>
            </a:r>
            <a:r>
              <a:rPr lang="en-US" dirty="0"/>
              <a:t> (</a:t>
            </a:r>
            <a:r>
              <a:rPr lang="en-US" dirty="0" err="1"/>
              <a:t>Lond</a:t>
            </a:r>
            <a:r>
              <a:rPr lang="en-US" dirty="0"/>
              <a:t>). 2020 Jan 7.</a:t>
            </a:r>
          </a:p>
        </p:txBody>
      </p:sp>
    </p:spTree>
    <p:extLst>
      <p:ext uri="{BB962C8B-B14F-4D97-AF65-F5344CB8AC3E}">
        <p14:creationId xmlns:p14="http://schemas.microsoft.com/office/powerpoint/2010/main" val="1539877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2F1"/>
        </a:solidFill>
        <a:effectLst/>
      </p:bgPr>
    </p:bg>
    <p:spTree>
      <p:nvGrpSpPr>
        <p:cNvPr id="1" name=""/>
        <p:cNvGrpSpPr/>
        <p:nvPr/>
      </p:nvGrpSpPr>
      <p:grpSpPr>
        <a:xfrm>
          <a:off x="0" y="0"/>
          <a:ext cx="0" cy="0"/>
          <a:chOff x="0" y="0"/>
          <a:chExt cx="0" cy="0"/>
        </a:xfrm>
      </p:grpSpPr>
      <p:pic>
        <p:nvPicPr>
          <p:cNvPr id="6" name="Picture 5" descr="32315194b">
            <a:extLst>
              <a:ext uri="{FF2B5EF4-FFF2-40B4-BE49-F238E27FC236}">
                <a16:creationId xmlns:a16="http://schemas.microsoft.com/office/drawing/2014/main" id="{47CA7089-0ECB-644B-8CA8-47C330E139C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0" y="0"/>
            <a:ext cx="3048000" cy="6858000"/>
          </a:xfrm>
          <a:prstGeom prst="rect">
            <a:avLst/>
          </a:prstGeom>
          <a:solidFill>
            <a:schemeClr val="bg1"/>
          </a:solidFill>
          <a:ln>
            <a:noFill/>
          </a:ln>
        </p:spPr>
      </p:pic>
      <p:pic>
        <p:nvPicPr>
          <p:cNvPr id="70658" name="Picture 5" descr="32315194b">
            <a:extLst>
              <a:ext uri="{FF2B5EF4-FFF2-40B4-BE49-F238E27FC236}">
                <a16:creationId xmlns:a16="http://schemas.microsoft.com/office/drawing/2014/main" id="{1687BA16-4BBB-E941-80BB-9A1B46B6AF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solidFill>
            <a:schemeClr val="bg1"/>
          </a:solidFill>
          <a:ln>
            <a:noFill/>
          </a:ln>
        </p:spPr>
      </p:pic>
      <p:sp>
        <p:nvSpPr>
          <p:cNvPr id="738306" name="Rectangle 2">
            <a:extLst>
              <a:ext uri="{FF2B5EF4-FFF2-40B4-BE49-F238E27FC236}">
                <a16:creationId xmlns:a16="http://schemas.microsoft.com/office/drawing/2014/main" id="{B59C48CA-D0D7-874C-A48B-541EEC98E5DE}"/>
              </a:ext>
            </a:extLst>
          </p:cNvPr>
          <p:cNvSpPr>
            <a:spLocks noGrp="1" noChangeArrowheads="1"/>
          </p:cNvSpPr>
          <p:nvPr>
            <p:ph type="title"/>
          </p:nvPr>
        </p:nvSpPr>
        <p:spPr>
          <a:xfrm>
            <a:off x="184689" y="205582"/>
            <a:ext cx="7084016" cy="1143000"/>
          </a:xfrm>
          <a:effectLst>
            <a:outerShdw blurRad="63500" dist="29783" dir="3885598" algn="ctr" rotWithShape="0">
              <a:srgbClr val="000000">
                <a:alpha val="39998"/>
              </a:srgbClr>
            </a:outerShdw>
          </a:effectLst>
        </p:spPr>
        <p:txBody>
          <a:bodyPr/>
          <a:lstStyle/>
          <a:p>
            <a:pPr algn="ctr"/>
            <a:r>
              <a:rPr lang="en-US" altLang="en-US" sz="2800" dirty="0">
                <a:ea typeface="ＭＳ Ｐゴシック" panose="020B0600070205080204" pitchFamily="34" charset="-128"/>
              </a:rPr>
              <a:t>Good Skin Hygiene Helps</a:t>
            </a:r>
            <a:endParaRPr lang="en-US" altLang="en-US" sz="2400" dirty="0">
              <a:ea typeface="ＭＳ Ｐゴシック" panose="020B0600070205080204" pitchFamily="34" charset="-128"/>
            </a:endParaRPr>
          </a:p>
        </p:txBody>
      </p:sp>
      <p:sp>
        <p:nvSpPr>
          <p:cNvPr id="738307" name="Rectangle 3">
            <a:extLst>
              <a:ext uri="{FF2B5EF4-FFF2-40B4-BE49-F238E27FC236}">
                <a16:creationId xmlns:a16="http://schemas.microsoft.com/office/drawing/2014/main" id="{2AECADC1-B745-8140-93E6-2AA3C8B81976}"/>
              </a:ext>
            </a:extLst>
          </p:cNvPr>
          <p:cNvSpPr>
            <a:spLocks noGrp="1" noChangeArrowheads="1"/>
          </p:cNvSpPr>
          <p:nvPr>
            <p:ph type="body" idx="1"/>
          </p:nvPr>
        </p:nvSpPr>
        <p:spPr>
          <a:xfrm>
            <a:off x="184688" y="1729582"/>
            <a:ext cx="7455975" cy="4648200"/>
          </a:xfrm>
          <a:effectLst>
            <a:outerShdw blurRad="63500" dist="38099" dir="2700000" algn="ctr" rotWithShape="0">
              <a:srgbClr val="000000">
                <a:alpha val="39998"/>
              </a:srgbClr>
            </a:outerShdw>
          </a:effectLst>
        </p:spPr>
        <p:txBody>
          <a:bodyPr>
            <a:normAutofit fontScale="92500" lnSpcReduction="20000"/>
          </a:bodyPr>
          <a:lstStyle/>
          <a:p>
            <a:pPr>
              <a:lnSpc>
                <a:spcPct val="140000"/>
              </a:lnSpc>
              <a:spcBef>
                <a:spcPct val="0"/>
              </a:spcBef>
              <a:buClr>
                <a:schemeClr val="tx1"/>
              </a:buClr>
              <a:buFont typeface="Wingdings" pitchFamily="2" charset="2"/>
              <a:buChar char="§"/>
            </a:pPr>
            <a:r>
              <a:rPr lang="en-US" altLang="en-US" dirty="0">
                <a:ea typeface="ＭＳ Ｐゴシック" panose="020B0600070205080204" pitchFamily="34" charset="-128"/>
              </a:rPr>
              <a:t>Toxins and waste products are eliminated through the skin.</a:t>
            </a:r>
          </a:p>
          <a:p>
            <a:pPr>
              <a:lnSpc>
                <a:spcPct val="140000"/>
              </a:lnSpc>
              <a:spcBef>
                <a:spcPct val="0"/>
              </a:spcBef>
              <a:buClr>
                <a:schemeClr val="tx1"/>
              </a:buClr>
              <a:buFont typeface="Wingdings" pitchFamily="2" charset="2"/>
              <a:buChar char="§"/>
            </a:pPr>
            <a:r>
              <a:rPr lang="en-US" altLang="en-US" dirty="0">
                <a:ea typeface="ＭＳ Ｐゴシック" panose="020B0600070205080204" pitchFamily="34" charset="-128"/>
              </a:rPr>
              <a:t>People avoid jobs that provoke sweat, skin pores become clogged with waste.</a:t>
            </a:r>
          </a:p>
          <a:p>
            <a:pPr>
              <a:lnSpc>
                <a:spcPct val="140000"/>
              </a:lnSpc>
              <a:spcBef>
                <a:spcPct val="0"/>
              </a:spcBef>
              <a:buClr>
                <a:schemeClr val="tx1"/>
              </a:buClr>
              <a:buFont typeface="Wingdings" pitchFamily="2" charset="2"/>
              <a:buChar char="§"/>
            </a:pPr>
            <a:r>
              <a:rPr lang="en-US" altLang="en-US" dirty="0">
                <a:ea typeface="ＭＳ Ｐゴシック" panose="020B0600070205080204" pitchFamily="34" charset="-128"/>
              </a:rPr>
              <a:t>Consequently a greater burden is placed on the </a:t>
            </a:r>
            <a:r>
              <a:rPr lang="en-US" altLang="en-US" b="1" dirty="0">
                <a:ea typeface="ＭＳ Ｐゴシック" panose="020B0600070205080204" pitchFamily="34" charset="-128"/>
              </a:rPr>
              <a:t>lungs</a:t>
            </a:r>
            <a:r>
              <a:rPr lang="en-US" altLang="en-US" dirty="0">
                <a:ea typeface="ＭＳ Ｐゴシック" panose="020B0600070205080204" pitchFamily="34" charset="-128"/>
              </a:rPr>
              <a:t>, liver, bowels and kidneys to dispense of these.  </a:t>
            </a:r>
          </a:p>
          <a:p>
            <a:pPr>
              <a:lnSpc>
                <a:spcPct val="140000"/>
              </a:lnSpc>
              <a:spcBef>
                <a:spcPct val="0"/>
              </a:spcBef>
              <a:buClr>
                <a:schemeClr val="tx1"/>
              </a:buClr>
              <a:buFont typeface="Wingdings" pitchFamily="2" charset="2"/>
              <a:buChar char="§"/>
            </a:pPr>
            <a:r>
              <a:rPr lang="en-US" altLang="en-US" dirty="0">
                <a:ea typeface="ＭＳ Ｐゴシック" panose="020B0600070205080204" pitchFamily="34" charset="-128"/>
              </a:rPr>
              <a:t>This leads to increased inflammation and increased </a:t>
            </a:r>
            <a:r>
              <a:rPr lang="en-US" altLang="en-US" b="1" dirty="0">
                <a:ea typeface="ＭＳ Ｐゴシック" panose="020B0600070205080204" pitchFamily="34" charset="-128"/>
              </a:rPr>
              <a:t>lung</a:t>
            </a:r>
            <a:r>
              <a:rPr lang="en-US" altLang="en-US" dirty="0">
                <a:ea typeface="ＭＳ Ｐゴシック" panose="020B0600070205080204" pitchFamily="34" charset="-128"/>
              </a:rPr>
              <a:t>, skin, liver, bowel and kidneys disease. </a:t>
            </a:r>
          </a:p>
        </p:txBody>
      </p:sp>
      <p:sp>
        <p:nvSpPr>
          <p:cNvPr id="738308" name="Rectangle 4">
            <a:extLst>
              <a:ext uri="{FF2B5EF4-FFF2-40B4-BE49-F238E27FC236}">
                <a16:creationId xmlns:a16="http://schemas.microsoft.com/office/drawing/2014/main" id="{9A31F53D-AC7C-1D4F-BF9C-95D92AF4096B}"/>
              </a:ext>
            </a:extLst>
          </p:cNvPr>
          <p:cNvSpPr>
            <a:spLocks noChangeArrowheads="1"/>
          </p:cNvSpPr>
          <p:nvPr/>
        </p:nvSpPr>
        <p:spPr bwMode="auto">
          <a:xfrm>
            <a:off x="2971800" y="6583364"/>
            <a:ext cx="2243138" cy="274637"/>
          </a:xfrm>
          <a:prstGeom prst="rect">
            <a:avLst/>
          </a:prstGeom>
          <a:noFill/>
          <a:ln w="9525">
            <a:noFill/>
            <a:miter lim="800000"/>
            <a:headEnd/>
            <a:tailEnd/>
          </a:ln>
          <a:effectLst>
            <a:outerShdw blurRad="63500" dist="38099" dir="2700000" algn="ctr" rotWithShape="0">
              <a:srgbClr val="000000">
                <a:alpha val="39999"/>
              </a:srgbClr>
            </a:outerShdw>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Cutis. 2006 May;77(5):317-24.</a:t>
            </a:r>
          </a:p>
        </p:txBody>
      </p:sp>
    </p:spTree>
    <p:extLst>
      <p:ext uri="{BB962C8B-B14F-4D97-AF65-F5344CB8AC3E}">
        <p14:creationId xmlns:p14="http://schemas.microsoft.com/office/powerpoint/2010/main" val="38877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8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8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8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33938"/>
        </a:solidFill>
        <a:effectLst/>
      </p:bgPr>
    </p:bg>
    <p:spTree>
      <p:nvGrpSpPr>
        <p:cNvPr id="1" name=""/>
        <p:cNvGrpSpPr/>
        <p:nvPr/>
      </p:nvGrpSpPr>
      <p:grpSpPr>
        <a:xfrm>
          <a:off x="0" y="0"/>
          <a:ext cx="0" cy="0"/>
          <a:chOff x="0" y="0"/>
          <a:chExt cx="0" cy="0"/>
        </a:xfrm>
      </p:grpSpPr>
      <p:pic>
        <p:nvPicPr>
          <p:cNvPr id="532486" name="Picture 6" descr="30904750">
            <a:extLst>
              <a:ext uri="{FF2B5EF4-FFF2-40B4-BE49-F238E27FC236}">
                <a16:creationId xmlns:a16="http://schemas.microsoft.com/office/drawing/2014/main" id="{DD81CE9A-BCDE-D047-B401-6B0BCD48C0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16669"/>
            <a:ext cx="9144000" cy="6891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2" name="Rectangle 2">
            <a:extLst>
              <a:ext uri="{FF2B5EF4-FFF2-40B4-BE49-F238E27FC236}">
                <a16:creationId xmlns:a16="http://schemas.microsoft.com/office/drawing/2014/main" id="{9F5CEB24-F773-144A-9481-15A7D6C9A920}"/>
              </a:ext>
            </a:extLst>
          </p:cNvPr>
          <p:cNvSpPr>
            <a:spLocks noGrp="1" noChangeArrowheads="1"/>
          </p:cNvSpPr>
          <p:nvPr>
            <p:ph type="title"/>
          </p:nvPr>
        </p:nvSpPr>
        <p:spPr>
          <a:xfrm>
            <a:off x="838200" y="412414"/>
            <a:ext cx="7772400" cy="1143000"/>
          </a:xfrm>
          <a:effectLst>
            <a:outerShdw blurRad="63500" dist="29783" dir="3885598" algn="ctr" rotWithShape="0">
              <a:srgbClr val="000000"/>
            </a:outerShdw>
          </a:effectLst>
        </p:spPr>
        <p:txBody>
          <a:bodyPr/>
          <a:lstStyle/>
          <a:p>
            <a:r>
              <a:rPr lang="en-US" altLang="en-US" sz="4800" dirty="0">
                <a:solidFill>
                  <a:srgbClr val="FFD2A1"/>
                </a:solidFill>
                <a:ea typeface="ＭＳ Ｐゴシック" panose="020B0600070205080204" pitchFamily="34" charset="-128"/>
              </a:rPr>
              <a:t>Should I Do A Cleanse?</a:t>
            </a:r>
          </a:p>
        </p:txBody>
      </p:sp>
      <p:sp>
        <p:nvSpPr>
          <p:cNvPr id="532483" name="Rectangle 3">
            <a:extLst>
              <a:ext uri="{FF2B5EF4-FFF2-40B4-BE49-F238E27FC236}">
                <a16:creationId xmlns:a16="http://schemas.microsoft.com/office/drawing/2014/main" id="{64E3810A-2BE7-884C-AE03-AD7755C2A7C8}"/>
              </a:ext>
            </a:extLst>
          </p:cNvPr>
          <p:cNvSpPr>
            <a:spLocks noGrp="1" noChangeArrowheads="1"/>
          </p:cNvSpPr>
          <p:nvPr>
            <p:ph type="body" idx="1"/>
          </p:nvPr>
        </p:nvSpPr>
        <p:spPr>
          <a:effectLst>
            <a:outerShdw blurRad="63500" dist="38099" dir="2700000" algn="ctr" rotWithShape="0">
              <a:srgbClr val="000000"/>
            </a:outerShdw>
          </a:effectLst>
        </p:spPr>
        <p:txBody>
          <a:bodyPr/>
          <a:lstStyle/>
          <a:p>
            <a:pPr>
              <a:lnSpc>
                <a:spcPct val="130000"/>
              </a:lnSpc>
              <a:spcBef>
                <a:spcPct val="0"/>
              </a:spcBef>
              <a:buClr>
                <a:schemeClr val="bg1"/>
              </a:buClr>
              <a:buFont typeface="Wingdings" pitchFamily="2" charset="2"/>
              <a:buChar char="§"/>
            </a:pPr>
            <a:r>
              <a:rPr lang="en-US" altLang="en-US" sz="4000">
                <a:solidFill>
                  <a:srgbClr val="FFD2A1"/>
                </a:solidFill>
                <a:ea typeface="ＭＳ Ｐゴシック" panose="020B0600070205080204" pitchFamily="34" charset="-128"/>
              </a:rPr>
              <a:t>Sweating.</a:t>
            </a:r>
          </a:p>
          <a:p>
            <a:pPr>
              <a:lnSpc>
                <a:spcPct val="130000"/>
              </a:lnSpc>
              <a:spcBef>
                <a:spcPct val="0"/>
              </a:spcBef>
              <a:buClr>
                <a:schemeClr val="bg1"/>
              </a:buClr>
              <a:buFont typeface="Wingdings" pitchFamily="2" charset="2"/>
              <a:buChar char="§"/>
            </a:pPr>
            <a:r>
              <a:rPr lang="en-US" altLang="en-US" sz="4000">
                <a:solidFill>
                  <a:srgbClr val="FFD2A1"/>
                </a:solidFill>
                <a:ea typeface="ＭＳ Ｐゴシック" panose="020B0600070205080204" pitchFamily="34" charset="-128"/>
              </a:rPr>
              <a:t>Cleansing. </a:t>
            </a:r>
          </a:p>
          <a:p>
            <a:pPr>
              <a:lnSpc>
                <a:spcPct val="130000"/>
              </a:lnSpc>
              <a:spcBef>
                <a:spcPct val="0"/>
              </a:spcBef>
              <a:buClr>
                <a:schemeClr val="bg1"/>
              </a:buClr>
              <a:buFont typeface="Wingdings" pitchFamily="2" charset="2"/>
              <a:buChar char="§"/>
            </a:pPr>
            <a:r>
              <a:rPr lang="en-US" altLang="en-US" sz="4000">
                <a:solidFill>
                  <a:srgbClr val="FFD2A1"/>
                </a:solidFill>
                <a:ea typeface="ＭＳ Ｐゴシック" panose="020B0600070205080204" pitchFamily="34" charset="-128"/>
              </a:rPr>
              <a:t>Chelation diet.</a:t>
            </a:r>
          </a:p>
          <a:p>
            <a:pPr>
              <a:lnSpc>
                <a:spcPct val="130000"/>
              </a:lnSpc>
              <a:spcBef>
                <a:spcPct val="0"/>
              </a:spcBef>
              <a:buClr>
                <a:schemeClr val="bg1"/>
              </a:buClr>
              <a:buFont typeface="Wingdings" pitchFamily="2" charset="2"/>
              <a:buChar char="§"/>
            </a:pPr>
            <a:r>
              <a:rPr lang="en-US" altLang="en-US" sz="4000">
                <a:solidFill>
                  <a:srgbClr val="FFD2A1"/>
                </a:solidFill>
                <a:ea typeface="ＭＳ Ｐゴシック" panose="020B0600070205080204" pitchFamily="34" charset="-128"/>
              </a:rPr>
              <a:t>Skin brushing.</a:t>
            </a:r>
          </a:p>
        </p:txBody>
      </p:sp>
      <p:sp>
        <p:nvSpPr>
          <p:cNvPr id="532484" name="Rectangle 4">
            <a:extLst>
              <a:ext uri="{FF2B5EF4-FFF2-40B4-BE49-F238E27FC236}">
                <a16:creationId xmlns:a16="http://schemas.microsoft.com/office/drawing/2014/main" id="{24A24607-150C-DF47-97B0-ADA476410746}"/>
              </a:ext>
            </a:extLst>
          </p:cNvPr>
          <p:cNvSpPr>
            <a:spLocks noChangeArrowheads="1"/>
          </p:cNvSpPr>
          <p:nvPr/>
        </p:nvSpPr>
        <p:spPr bwMode="auto">
          <a:xfrm>
            <a:off x="1524000" y="6477000"/>
            <a:ext cx="9144000" cy="2746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a:solidFill>
                  <a:srgbClr val="FFD2A1"/>
                </a:solidFill>
                <a:cs typeface="Times New Roman" panose="02020603050405020304" pitchFamily="18" charset="0"/>
              </a:rPr>
              <a:t>Int J Colorectal Dis. 2004 Sep;19(5):461-6. Med Hypotheses. 2007;68(4):868-79.</a:t>
            </a:r>
          </a:p>
        </p:txBody>
      </p:sp>
    </p:spTree>
    <p:extLst>
      <p:ext uri="{BB962C8B-B14F-4D97-AF65-F5344CB8AC3E}">
        <p14:creationId xmlns:p14="http://schemas.microsoft.com/office/powerpoint/2010/main" val="3083386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4B72-EBA1-4474-ADAE-C9CD76660D8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87FE7DB-B76F-46CD-972A-247B40B3B1FF}"/>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36512"/>
            <a:ext cx="10341768" cy="6894512"/>
          </a:xfrm>
        </p:spPr>
      </p:pic>
      <p:pic>
        <p:nvPicPr>
          <p:cNvPr id="7" name="Picture 6">
            <a:extLst>
              <a:ext uri="{FF2B5EF4-FFF2-40B4-BE49-F238E27FC236}">
                <a16:creationId xmlns:a16="http://schemas.microsoft.com/office/drawing/2014/main" id="{341A4DA2-31D1-44CA-9121-4B2F79AA06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39743" y="-36512"/>
            <a:ext cx="4539343" cy="6858000"/>
          </a:xfrm>
          <a:prstGeom prst="rect">
            <a:avLst/>
          </a:prstGeom>
        </p:spPr>
      </p:pic>
      <p:sp>
        <p:nvSpPr>
          <p:cNvPr id="4" name="Content Placeholder 3">
            <a:extLst>
              <a:ext uri="{FF2B5EF4-FFF2-40B4-BE49-F238E27FC236}">
                <a16:creationId xmlns:a16="http://schemas.microsoft.com/office/drawing/2014/main" id="{F597536E-9A56-4EBB-B6C7-9B1E76461C50}"/>
              </a:ext>
            </a:extLst>
          </p:cNvPr>
          <p:cNvSpPr>
            <a:spLocks noGrp="1"/>
          </p:cNvSpPr>
          <p:nvPr>
            <p:ph sz="half" idx="2"/>
          </p:nvPr>
        </p:nvSpPr>
        <p:spPr>
          <a:xfrm>
            <a:off x="7228865" y="146598"/>
            <a:ext cx="5181600" cy="4351338"/>
          </a:xfrm>
        </p:spPr>
        <p:txBody>
          <a:bodyPr>
            <a:normAutofit/>
          </a:bodyPr>
          <a:lstStyle/>
          <a:p>
            <a:pPr marL="0" indent="0">
              <a:buNone/>
            </a:pPr>
            <a:r>
              <a:rPr lang="en-US" dirty="0">
                <a:solidFill>
                  <a:schemeClr val="bg1"/>
                </a:solidFill>
              </a:rPr>
              <a:t>Your lungs need good hydration. </a:t>
            </a:r>
          </a:p>
          <a:p>
            <a:pPr marL="0" indent="0">
              <a:buNone/>
            </a:pPr>
            <a:r>
              <a:rPr lang="en-US" dirty="0">
                <a:solidFill>
                  <a:schemeClr val="bg1"/>
                </a:solidFill>
              </a:rPr>
              <a:t>It is recommended to drink 3 quarts (</a:t>
            </a:r>
            <a:r>
              <a:rPr lang="en-US" dirty="0" err="1">
                <a:solidFill>
                  <a:schemeClr val="bg1"/>
                </a:solidFill>
              </a:rPr>
              <a:t>litres</a:t>
            </a:r>
            <a:r>
              <a:rPr lang="en-US" dirty="0">
                <a:solidFill>
                  <a:schemeClr val="bg1"/>
                </a:solidFill>
              </a:rPr>
              <a:t>) of water a day.   </a:t>
            </a:r>
          </a:p>
          <a:p>
            <a:pPr marL="457200" lvl="1" indent="0">
              <a:buNone/>
            </a:pPr>
            <a:r>
              <a:rPr lang="en-US" sz="2800" dirty="0">
                <a:solidFill>
                  <a:schemeClr val="bg1"/>
                </a:solidFill>
              </a:rPr>
              <a:t>One upon rising, taken warm with some fresh-squeezed lemon juice in it, one mid morning, and one mid to late afternoon. </a:t>
            </a:r>
          </a:p>
        </p:txBody>
      </p:sp>
      <p:sp>
        <p:nvSpPr>
          <p:cNvPr id="3" name="TextBox 2">
            <a:extLst>
              <a:ext uri="{FF2B5EF4-FFF2-40B4-BE49-F238E27FC236}">
                <a16:creationId xmlns:a16="http://schemas.microsoft.com/office/drawing/2014/main" id="{08765375-1BCF-B245-AD15-29D366EF99E9}"/>
              </a:ext>
            </a:extLst>
          </p:cNvPr>
          <p:cNvSpPr txBox="1"/>
          <p:nvPr/>
        </p:nvSpPr>
        <p:spPr>
          <a:xfrm>
            <a:off x="7709337" y="6085490"/>
            <a:ext cx="2656176" cy="369332"/>
          </a:xfrm>
          <a:prstGeom prst="rect">
            <a:avLst/>
          </a:prstGeom>
          <a:noFill/>
        </p:spPr>
        <p:txBody>
          <a:bodyPr wrap="none" rtlCol="0">
            <a:spAutoFit/>
          </a:bodyPr>
          <a:lstStyle/>
          <a:p>
            <a:r>
              <a:rPr lang="en-US" dirty="0" err="1">
                <a:solidFill>
                  <a:schemeClr val="bg1"/>
                </a:solidFill>
              </a:rPr>
              <a:t>Nutr</a:t>
            </a:r>
            <a:r>
              <a:rPr lang="en-US" dirty="0">
                <a:solidFill>
                  <a:schemeClr val="bg1"/>
                </a:solidFill>
              </a:rPr>
              <a:t> Rev. 63(6 Pt 2):S30-9.</a:t>
            </a:r>
          </a:p>
        </p:txBody>
      </p:sp>
    </p:spTree>
    <p:extLst>
      <p:ext uri="{BB962C8B-B14F-4D97-AF65-F5344CB8AC3E}">
        <p14:creationId xmlns:p14="http://schemas.microsoft.com/office/powerpoint/2010/main" val="349233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8FDAF5-E3E6-47FC-B93A-D38A39420F9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026229" y="-16328"/>
            <a:ext cx="9165771" cy="6874328"/>
          </a:xfrm>
        </p:spPr>
      </p:pic>
      <p:pic>
        <p:nvPicPr>
          <p:cNvPr id="7" name="Picture 6">
            <a:extLst>
              <a:ext uri="{FF2B5EF4-FFF2-40B4-BE49-F238E27FC236}">
                <a16:creationId xmlns:a16="http://schemas.microsoft.com/office/drawing/2014/main" id="{D37C7E00-485F-472C-B699-4790ED6C97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8164"/>
            <a:ext cx="3026229" cy="6858000"/>
          </a:xfrm>
          <a:prstGeom prst="rect">
            <a:avLst/>
          </a:prstGeom>
        </p:spPr>
      </p:pic>
      <p:sp>
        <p:nvSpPr>
          <p:cNvPr id="2" name="Title 1">
            <a:extLst>
              <a:ext uri="{FF2B5EF4-FFF2-40B4-BE49-F238E27FC236}">
                <a16:creationId xmlns:a16="http://schemas.microsoft.com/office/drawing/2014/main" id="{D79E248D-EEAF-4054-9B59-829950BEEE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EBBC95-AFBF-4BC6-990A-70BE13AEFE0E}"/>
              </a:ext>
            </a:extLst>
          </p:cNvPr>
          <p:cNvSpPr>
            <a:spLocks noGrp="1"/>
          </p:cNvSpPr>
          <p:nvPr>
            <p:ph sz="half" idx="1"/>
          </p:nvPr>
        </p:nvSpPr>
        <p:spPr>
          <a:xfrm>
            <a:off x="315686" y="475797"/>
            <a:ext cx="5181600" cy="4351338"/>
          </a:xfrm>
        </p:spPr>
        <p:txBody>
          <a:bodyPr/>
          <a:lstStyle/>
          <a:p>
            <a:pPr marL="0" indent="0">
              <a:buNone/>
            </a:pPr>
            <a:r>
              <a:rPr lang="en-US" dirty="0">
                <a:solidFill>
                  <a:schemeClr val="bg1"/>
                </a:solidFill>
              </a:rPr>
              <a:t>For some lung conditions and diseases, breathing water vapor off of a boiling pot (steam) can be helpful. </a:t>
            </a:r>
          </a:p>
          <a:p>
            <a:pPr marL="0" indent="0">
              <a:buNone/>
            </a:pPr>
            <a:r>
              <a:rPr lang="en-US" dirty="0">
                <a:solidFill>
                  <a:schemeClr val="bg1"/>
                </a:solidFill>
              </a:rPr>
              <a:t>Breathing steam this way moistens the lungs, mobilizes secretions and improves lung health ,  (always take care not to burn yourself).</a:t>
            </a:r>
          </a:p>
        </p:txBody>
      </p:sp>
      <p:sp>
        <p:nvSpPr>
          <p:cNvPr id="4" name="TextBox 3">
            <a:extLst>
              <a:ext uri="{FF2B5EF4-FFF2-40B4-BE49-F238E27FC236}">
                <a16:creationId xmlns:a16="http://schemas.microsoft.com/office/drawing/2014/main" id="{D1E4DFA8-60B2-524F-B868-B9BA8FA99A8F}"/>
              </a:ext>
            </a:extLst>
          </p:cNvPr>
          <p:cNvSpPr txBox="1"/>
          <p:nvPr/>
        </p:nvSpPr>
        <p:spPr>
          <a:xfrm>
            <a:off x="299545" y="4981903"/>
            <a:ext cx="2849370" cy="369332"/>
          </a:xfrm>
          <a:prstGeom prst="rect">
            <a:avLst/>
          </a:prstGeom>
          <a:noFill/>
        </p:spPr>
        <p:txBody>
          <a:bodyPr wrap="none" rtlCol="0">
            <a:spAutoFit/>
          </a:bodyPr>
          <a:lstStyle/>
          <a:p>
            <a:r>
              <a:rPr lang="en-US" dirty="0">
                <a:solidFill>
                  <a:schemeClr val="bg1"/>
                </a:solidFill>
              </a:rPr>
              <a:t>Indian </a:t>
            </a:r>
            <a:r>
              <a:rPr lang="en-US" dirty="0" err="1">
                <a:solidFill>
                  <a:schemeClr val="bg1"/>
                </a:solidFill>
              </a:rPr>
              <a:t>Pediatr</a:t>
            </a:r>
            <a:r>
              <a:rPr lang="en-US" dirty="0">
                <a:solidFill>
                  <a:schemeClr val="bg1"/>
                </a:solidFill>
              </a:rPr>
              <a:t>. 27(9):945-51.</a:t>
            </a:r>
          </a:p>
        </p:txBody>
      </p:sp>
    </p:spTree>
    <p:extLst>
      <p:ext uri="{BB962C8B-B14F-4D97-AF65-F5344CB8AC3E}">
        <p14:creationId xmlns:p14="http://schemas.microsoft.com/office/powerpoint/2010/main" val="6938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F45B-A68B-C740-ABE8-2BFFA1CE481D}"/>
              </a:ext>
            </a:extLst>
          </p:cNvPr>
          <p:cNvSpPr>
            <a:spLocks noGrp="1"/>
          </p:cNvSpPr>
          <p:nvPr>
            <p:ph type="title"/>
          </p:nvPr>
        </p:nvSpPr>
        <p:spPr/>
        <p:txBody>
          <a:bodyPr/>
          <a:lstStyle/>
          <a:p>
            <a:r>
              <a:rPr lang="en-US" dirty="0"/>
              <a:t>Lungwort pulmonaria</a:t>
            </a:r>
          </a:p>
        </p:txBody>
      </p:sp>
      <p:pic>
        <p:nvPicPr>
          <p:cNvPr id="6" name="Content Placeholder 5">
            <a:extLst>
              <a:ext uri="{FF2B5EF4-FFF2-40B4-BE49-F238E27FC236}">
                <a16:creationId xmlns:a16="http://schemas.microsoft.com/office/drawing/2014/main" id="{67EAEFAE-3F61-C945-A65C-C7AFDC2C6FA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276793"/>
            <a:ext cx="5181600" cy="34490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3488A83F-C1C5-2E40-9E84-B909ABBCC952}"/>
              </a:ext>
            </a:extLst>
          </p:cNvPr>
          <p:cNvSpPr>
            <a:spLocks noGrp="1"/>
          </p:cNvSpPr>
          <p:nvPr>
            <p:ph sz="half" idx="2"/>
          </p:nvPr>
        </p:nvSpPr>
        <p:spPr>
          <a:xfrm>
            <a:off x="6172200" y="2278505"/>
            <a:ext cx="5181600" cy="3898458"/>
          </a:xfrm>
        </p:spPr>
        <p:txBody>
          <a:bodyPr>
            <a:normAutofit/>
          </a:bodyPr>
          <a:lstStyle/>
          <a:p>
            <a:pPr marL="0" indent="0">
              <a:buNone/>
            </a:pPr>
            <a:r>
              <a:rPr lang="en-US" sz="3200" dirty="0"/>
              <a:t>Hi in antioxidants. Reported to have beneficial impact on lung regeneration. </a:t>
            </a:r>
          </a:p>
        </p:txBody>
      </p:sp>
      <p:sp>
        <p:nvSpPr>
          <p:cNvPr id="7" name="TextBox 6">
            <a:extLst>
              <a:ext uri="{FF2B5EF4-FFF2-40B4-BE49-F238E27FC236}">
                <a16:creationId xmlns:a16="http://schemas.microsoft.com/office/drawing/2014/main" id="{0E329623-26A0-A447-BF03-9676750671A7}"/>
              </a:ext>
            </a:extLst>
          </p:cNvPr>
          <p:cNvSpPr txBox="1"/>
          <p:nvPr/>
        </p:nvSpPr>
        <p:spPr>
          <a:xfrm>
            <a:off x="3851539" y="6488668"/>
            <a:ext cx="4488921" cy="369332"/>
          </a:xfrm>
          <a:prstGeom prst="rect">
            <a:avLst/>
          </a:prstGeom>
          <a:noFill/>
        </p:spPr>
        <p:txBody>
          <a:bodyPr wrap="none" rtlCol="0">
            <a:spAutoFit/>
          </a:bodyPr>
          <a:lstStyle/>
          <a:p>
            <a:r>
              <a:rPr lang="en-US" dirty="0"/>
              <a:t>J </a:t>
            </a:r>
            <a:r>
              <a:rPr lang="en-US" dirty="0" err="1"/>
              <a:t>Ethnopharmacol</a:t>
            </a:r>
            <a:r>
              <a:rPr lang="en-US" dirty="0"/>
              <a:t>. 2005 Jan 4;96(1-2):145-50.</a:t>
            </a:r>
          </a:p>
        </p:txBody>
      </p:sp>
    </p:spTree>
    <p:extLst>
      <p:ext uri="{BB962C8B-B14F-4D97-AF65-F5344CB8AC3E}">
        <p14:creationId xmlns:p14="http://schemas.microsoft.com/office/powerpoint/2010/main" val="4189189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92A4-53B7-8B44-9080-3E6CD8EB66D4}"/>
              </a:ext>
            </a:extLst>
          </p:cNvPr>
          <p:cNvSpPr>
            <a:spLocks noGrp="1"/>
          </p:cNvSpPr>
          <p:nvPr>
            <p:ph type="title"/>
          </p:nvPr>
        </p:nvSpPr>
        <p:spPr/>
        <p:txBody>
          <a:bodyPr/>
          <a:lstStyle/>
          <a:p>
            <a:r>
              <a:rPr lang="en-US" dirty="0"/>
              <a:t>Eucalyptus </a:t>
            </a:r>
          </a:p>
        </p:txBody>
      </p:sp>
      <p:pic>
        <p:nvPicPr>
          <p:cNvPr id="6" name="Content Placeholder 5">
            <a:extLst>
              <a:ext uri="{FF2B5EF4-FFF2-40B4-BE49-F238E27FC236}">
                <a16:creationId xmlns:a16="http://schemas.microsoft.com/office/drawing/2014/main" id="{B69A820E-1A7A-8C4F-A839-B28861AF704C}"/>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900064" y="1481731"/>
            <a:ext cx="3387123" cy="44393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883803A7-3E42-1F48-BEFC-43FE8E46AF0A}"/>
              </a:ext>
            </a:extLst>
          </p:cNvPr>
          <p:cNvSpPr>
            <a:spLocks noGrp="1"/>
          </p:cNvSpPr>
          <p:nvPr>
            <p:ph sz="half" idx="2"/>
          </p:nvPr>
        </p:nvSpPr>
        <p:spPr/>
        <p:txBody>
          <a:bodyPr/>
          <a:lstStyle/>
          <a:p>
            <a:r>
              <a:rPr lang="en-US" dirty="0"/>
              <a:t>Eucalyptus has anti-inflammatory, antioxidant, </a:t>
            </a:r>
            <a:r>
              <a:rPr lang="en-US" dirty="0" err="1"/>
              <a:t>bronchodilatory</a:t>
            </a:r>
            <a:r>
              <a:rPr lang="en-US" dirty="0"/>
              <a:t>, antiviral and antimicrobial effects. </a:t>
            </a:r>
          </a:p>
          <a:p>
            <a:r>
              <a:rPr lang="en-US" dirty="0"/>
              <a:t>Eucalyptus improves asthma by significant improvement of lung function, nocturnal asthma and quality of life scores and decreases exacerbations in COPD.</a:t>
            </a:r>
          </a:p>
        </p:txBody>
      </p:sp>
      <p:sp>
        <p:nvSpPr>
          <p:cNvPr id="7" name="TextBox 6">
            <a:extLst>
              <a:ext uri="{FF2B5EF4-FFF2-40B4-BE49-F238E27FC236}">
                <a16:creationId xmlns:a16="http://schemas.microsoft.com/office/drawing/2014/main" id="{374F5DD2-E6D3-664B-8A40-9BBB5FA74B8A}"/>
              </a:ext>
            </a:extLst>
          </p:cNvPr>
          <p:cNvSpPr txBox="1"/>
          <p:nvPr/>
        </p:nvSpPr>
        <p:spPr>
          <a:xfrm>
            <a:off x="4234080" y="6488668"/>
            <a:ext cx="3723840" cy="369332"/>
          </a:xfrm>
          <a:prstGeom prst="rect">
            <a:avLst/>
          </a:prstGeom>
          <a:noFill/>
        </p:spPr>
        <p:txBody>
          <a:bodyPr wrap="none" rtlCol="0">
            <a:spAutoFit/>
          </a:bodyPr>
          <a:lstStyle/>
          <a:p>
            <a:r>
              <a:rPr lang="en-US" dirty="0"/>
              <a:t>Adv </a:t>
            </a:r>
            <a:r>
              <a:rPr lang="en-US" dirty="0" err="1"/>
              <a:t>Ther</a:t>
            </a:r>
            <a:r>
              <a:rPr lang="en-US" dirty="0"/>
              <a:t>. 2020 May;37(5):1737-1753.</a:t>
            </a:r>
          </a:p>
        </p:txBody>
      </p:sp>
    </p:spTree>
    <p:extLst>
      <p:ext uri="{BB962C8B-B14F-4D97-AF65-F5344CB8AC3E}">
        <p14:creationId xmlns:p14="http://schemas.microsoft.com/office/powerpoint/2010/main" val="434714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51000">
              <a:schemeClr val="accent1">
                <a:lumMod val="20000"/>
                <a:lumOff val="80000"/>
              </a:schemeClr>
            </a:gs>
            <a:gs pos="75000">
              <a:schemeClr val="accent1">
                <a:lumMod val="40000"/>
                <a:lumOff val="60000"/>
              </a:schemeClr>
            </a:gs>
            <a:gs pos="100000">
              <a:schemeClr val="accent1">
                <a:lumMod val="60000"/>
                <a:lumOff val="40000"/>
              </a:schemeClr>
            </a:gs>
          </a:gsLst>
          <a:lin ang="4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982D-C7D4-3743-BFF0-18A9FD0A9CDA}"/>
              </a:ext>
            </a:extLst>
          </p:cNvPr>
          <p:cNvSpPr>
            <a:spLocks noGrp="1"/>
          </p:cNvSpPr>
          <p:nvPr>
            <p:ph type="title"/>
          </p:nvPr>
        </p:nvSpPr>
        <p:spPr/>
        <p:txBody>
          <a:bodyPr/>
          <a:lstStyle/>
          <a:p>
            <a:r>
              <a:rPr lang="en-US" dirty="0"/>
              <a:t>Essential Oils In The Treatment Of Respiratory</a:t>
            </a:r>
            <a:br>
              <a:rPr lang="en-US" dirty="0"/>
            </a:br>
            <a:r>
              <a:rPr lang="en-US" dirty="0"/>
              <a:t>Tract Disease</a:t>
            </a:r>
          </a:p>
        </p:txBody>
      </p:sp>
      <p:sp>
        <p:nvSpPr>
          <p:cNvPr id="3" name="Content Placeholder 2">
            <a:extLst>
              <a:ext uri="{FF2B5EF4-FFF2-40B4-BE49-F238E27FC236}">
                <a16:creationId xmlns:a16="http://schemas.microsoft.com/office/drawing/2014/main" id="{3576DD4C-B007-7D4D-813F-B3B6487493FD}"/>
              </a:ext>
            </a:extLst>
          </p:cNvPr>
          <p:cNvSpPr>
            <a:spLocks noGrp="1"/>
          </p:cNvSpPr>
          <p:nvPr>
            <p:ph sz="half" idx="1"/>
          </p:nvPr>
        </p:nvSpPr>
        <p:spPr>
          <a:noFill/>
        </p:spPr>
        <p:txBody>
          <a:bodyPr/>
          <a:lstStyle/>
          <a:p>
            <a:r>
              <a:rPr lang="en-US" dirty="0"/>
              <a:t>Peppermint oil: symptomatic treatment of coughs and colds.</a:t>
            </a:r>
          </a:p>
          <a:p>
            <a:r>
              <a:rPr lang="en-US" dirty="0"/>
              <a:t>Tea tree oil: treatment of respiratory infections (e.g. cold, influenza, bronchitis). </a:t>
            </a:r>
          </a:p>
          <a:p>
            <a:r>
              <a:rPr lang="en-US" dirty="0"/>
              <a:t>Thyme oil: treatment of bronchial catarrh (mucus membrane inflammation), supportive treatment of pertussis (whooping cough).</a:t>
            </a:r>
          </a:p>
        </p:txBody>
      </p:sp>
      <p:pic>
        <p:nvPicPr>
          <p:cNvPr id="7" name="Content Placeholder 6">
            <a:extLst>
              <a:ext uri="{FF2B5EF4-FFF2-40B4-BE49-F238E27FC236}">
                <a16:creationId xmlns:a16="http://schemas.microsoft.com/office/drawing/2014/main" id="{F136FAE5-48C6-494B-916E-1DC5B356281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321619" y="1825625"/>
            <a:ext cx="2882761" cy="4351338"/>
          </a:xfrm>
        </p:spPr>
      </p:pic>
      <p:sp>
        <p:nvSpPr>
          <p:cNvPr id="5" name="TextBox 4">
            <a:extLst>
              <a:ext uri="{FF2B5EF4-FFF2-40B4-BE49-F238E27FC236}">
                <a16:creationId xmlns:a16="http://schemas.microsoft.com/office/drawing/2014/main" id="{ED75F349-41AE-054D-B87C-80C3FBD8C6CB}"/>
              </a:ext>
            </a:extLst>
          </p:cNvPr>
          <p:cNvSpPr txBox="1"/>
          <p:nvPr/>
        </p:nvSpPr>
        <p:spPr>
          <a:xfrm>
            <a:off x="4540856" y="6488668"/>
            <a:ext cx="3147080" cy="369332"/>
          </a:xfrm>
          <a:prstGeom prst="rect">
            <a:avLst/>
          </a:prstGeom>
          <a:noFill/>
        </p:spPr>
        <p:txBody>
          <a:bodyPr wrap="none" rtlCol="0">
            <a:spAutoFit/>
          </a:bodyPr>
          <a:lstStyle/>
          <a:p>
            <a:r>
              <a:rPr lang="en-US" dirty="0" err="1"/>
              <a:t>Flavour</a:t>
            </a:r>
            <a:r>
              <a:rPr lang="en-US" dirty="0"/>
              <a:t> </a:t>
            </a:r>
            <a:r>
              <a:rPr lang="en-US" dirty="0" err="1"/>
              <a:t>Fragr</a:t>
            </a:r>
            <a:r>
              <a:rPr lang="en-US" dirty="0"/>
              <a:t> J. 30(5):331-341.</a:t>
            </a:r>
          </a:p>
        </p:txBody>
      </p:sp>
    </p:spTree>
    <p:extLst>
      <p:ext uri="{BB962C8B-B14F-4D97-AF65-F5344CB8AC3E}">
        <p14:creationId xmlns:p14="http://schemas.microsoft.com/office/powerpoint/2010/main" val="17748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AC12-2B8C-450F-985E-20E889176818}"/>
              </a:ext>
            </a:extLst>
          </p:cNvPr>
          <p:cNvSpPr>
            <a:spLocks noGrp="1"/>
          </p:cNvSpPr>
          <p:nvPr>
            <p:ph type="title"/>
          </p:nvPr>
        </p:nvSpPr>
        <p:spPr>
          <a:xfrm>
            <a:off x="585952" y="-172161"/>
            <a:ext cx="10515600" cy="1325563"/>
          </a:xfrm>
        </p:spPr>
        <p:txBody>
          <a:bodyPr/>
          <a:lstStyle/>
          <a:p>
            <a:r>
              <a:rPr lang="en-US" dirty="0"/>
              <a:t>Sunshine</a:t>
            </a:r>
          </a:p>
        </p:txBody>
      </p:sp>
      <p:sp>
        <p:nvSpPr>
          <p:cNvPr id="3" name="Content Placeholder 2">
            <a:extLst>
              <a:ext uri="{FF2B5EF4-FFF2-40B4-BE49-F238E27FC236}">
                <a16:creationId xmlns:a16="http://schemas.microsoft.com/office/drawing/2014/main" id="{4E595151-4469-40CC-8482-9E266AC49CFF}"/>
              </a:ext>
            </a:extLst>
          </p:cNvPr>
          <p:cNvSpPr>
            <a:spLocks noGrp="1"/>
          </p:cNvSpPr>
          <p:nvPr>
            <p:ph sz="half" idx="1"/>
          </p:nvPr>
        </p:nvSpPr>
        <p:spPr>
          <a:xfrm>
            <a:off x="585953" y="1262743"/>
            <a:ext cx="6051330" cy="4914220"/>
          </a:xfrm>
        </p:spPr>
        <p:txBody>
          <a:bodyPr>
            <a:normAutofit fontScale="92500" lnSpcReduction="20000"/>
          </a:bodyPr>
          <a:lstStyle/>
          <a:p>
            <a:pPr marL="0" indent="0">
              <a:lnSpc>
                <a:spcPct val="100000"/>
              </a:lnSpc>
              <a:buNone/>
            </a:pPr>
            <a:r>
              <a:rPr lang="en-US" sz="3200" dirty="0"/>
              <a:t>Low serum vitamin D in children with asthma is associated with more symptoms, exacerbations, reduced lung function, increased medication usage and more severe disease. </a:t>
            </a:r>
          </a:p>
          <a:p>
            <a:pPr marL="0" indent="0">
              <a:lnSpc>
                <a:spcPct val="100000"/>
              </a:lnSpc>
              <a:buNone/>
            </a:pPr>
            <a:r>
              <a:rPr lang="en-US" sz="3200" dirty="0"/>
              <a:t>Countries with low sunlight incidence have lung cancer when compared with sunny countries. </a:t>
            </a:r>
          </a:p>
          <a:p>
            <a:pPr marL="0" indent="0">
              <a:lnSpc>
                <a:spcPct val="100000"/>
              </a:lnSpc>
              <a:buNone/>
            </a:pPr>
            <a:r>
              <a:rPr lang="en-US" sz="3200" dirty="0"/>
              <a:t>Direct sunlight on the chest is a good practice for people; working up to a total of 20 to 30 minutes of sun exposure each day.</a:t>
            </a:r>
          </a:p>
        </p:txBody>
      </p:sp>
      <p:pic>
        <p:nvPicPr>
          <p:cNvPr id="6" name="Content Placeholder 5">
            <a:extLst>
              <a:ext uri="{FF2B5EF4-FFF2-40B4-BE49-F238E27FC236}">
                <a16:creationId xmlns:a16="http://schemas.microsoft.com/office/drawing/2014/main" id="{8896A03F-9BE8-B87B-BEBD-9D53BEAB0448}"/>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5391" b="98672" l="10000" r="95625">
                        <a14:foregroundMark x1="65990" y1="20234" x2="65990" y2="20234"/>
                        <a14:foregroundMark x1="74375" y1="68125" x2="74375" y2="68125"/>
                        <a14:foregroundMark x1="42865" y1="94219" x2="42865" y2="94219"/>
                        <a14:foregroundMark x1="79844" y1="91094" x2="79844" y2="91094"/>
                        <a14:foregroundMark x1="92031" y1="89531" x2="92031" y2="89531"/>
                        <a14:foregroundMark x1="95781" y1="96484" x2="95781" y2="96484"/>
                        <a14:foregroundMark x1="33802" y1="98359" x2="33802" y2="98359"/>
                        <a14:foregroundMark x1="32760" y1="97734" x2="32760" y2="97734"/>
                        <a14:foregroundMark x1="31094" y1="98672" x2="31094" y2="98672"/>
                        <a14:foregroundMark x1="68281" y1="36563" x2="68281" y2="36563"/>
                        <a14:foregroundMark x1="40521" y1="48594" x2="40521" y2="48594"/>
                        <a14:foregroundMark x1="43698" y1="45078" x2="43698" y2="45078"/>
                        <a14:foregroundMark x1="43073" y1="45703" x2="43073" y2="45703"/>
                        <a14:foregroundMark x1="38646" y1="54219" x2="38646" y2="54219"/>
                        <a14:foregroundMark x1="39063" y1="50156" x2="39063" y2="50156"/>
                        <a14:foregroundMark x1="45365" y1="42266" x2="45365" y2="42266"/>
                        <a14:foregroundMark x1="55677" y1="23984" x2="55677" y2="23984"/>
                        <a14:foregroundMark x1="46823" y1="20859" x2="46823" y2="20859"/>
                        <a14:foregroundMark x1="55052" y1="20859" x2="55052" y2="20859"/>
                        <a14:foregroundMark x1="56927" y1="12656" x2="56927" y2="12656"/>
                        <a14:foregroundMark x1="57344" y1="21797" x2="57344" y2="21797"/>
                        <a14:foregroundMark x1="46406" y1="20859" x2="46406" y2="20859"/>
                        <a14:foregroundMark x1="71406" y1="21172" x2="71406" y2="21172"/>
                        <a14:foregroundMark x1="78177" y1="30312" x2="78177" y2="30312"/>
                        <a14:foregroundMark x1="75417" y1="20859" x2="75417" y2="20859"/>
                        <a14:foregroundMark x1="72917" y1="16406" x2="72917" y2="16406"/>
                        <a14:foregroundMark x1="66615" y1="17344" x2="66615" y2="17344"/>
                        <a14:foregroundMark x1="65521" y1="12969" x2="65521" y2="12969"/>
                        <a14:foregroundMark x1="61354" y1="12656" x2="61354" y2="12656"/>
                        <a14:foregroundMark x1="60729" y1="18281" x2="60729" y2="18281"/>
                        <a14:foregroundMark x1="58802" y1="17656" x2="58802" y2="17656"/>
                        <a14:foregroundMark x1="59010" y1="5391" x2="59010" y2="5391"/>
                        <a14:foregroundMark x1="62187" y1="10078" x2="62187" y2="10078"/>
                        <a14:foregroundMark x1="53177" y1="18594" x2="53177" y2="18594"/>
                        <a14:foregroundMark x1="71198" y1="17031" x2="71198" y2="17031"/>
                        <a14:foregroundMark x1="48750" y1="42266" x2="48750" y2="42266"/>
                        <a14:foregroundMark x1="36354" y1="91094" x2="36354" y2="91094"/>
                      </a14:backgroundRemoval>
                    </a14:imgEffect>
                  </a14:imgLayer>
                </a14:imgProps>
              </a:ext>
              <a:ext uri="{28A0092B-C50C-407E-A947-70E740481C1C}">
                <a14:useLocalDpi xmlns:a14="http://schemas.microsoft.com/office/drawing/2010/main"/>
              </a:ext>
            </a:extLst>
          </a:blip>
          <a:stretch>
            <a:fillRect/>
          </a:stretch>
        </p:blipFill>
        <p:spPr>
          <a:xfrm>
            <a:off x="3581400" y="1262743"/>
            <a:ext cx="8392886" cy="5595257"/>
          </a:xfrm>
        </p:spPr>
      </p:pic>
      <p:sp>
        <p:nvSpPr>
          <p:cNvPr id="4" name="TextBox 3">
            <a:extLst>
              <a:ext uri="{FF2B5EF4-FFF2-40B4-BE49-F238E27FC236}">
                <a16:creationId xmlns:a16="http://schemas.microsoft.com/office/drawing/2014/main" id="{E9460578-B51F-0340-A03D-AFCCB90E267D}"/>
              </a:ext>
            </a:extLst>
          </p:cNvPr>
          <p:cNvSpPr txBox="1"/>
          <p:nvPr/>
        </p:nvSpPr>
        <p:spPr>
          <a:xfrm>
            <a:off x="1056289" y="6195847"/>
            <a:ext cx="4064831" cy="369332"/>
          </a:xfrm>
          <a:prstGeom prst="rect">
            <a:avLst/>
          </a:prstGeom>
          <a:noFill/>
        </p:spPr>
        <p:txBody>
          <a:bodyPr wrap="none" rtlCol="0">
            <a:spAutoFit/>
          </a:bodyPr>
          <a:lstStyle/>
          <a:p>
            <a:r>
              <a:rPr lang="en-US" dirty="0" err="1"/>
              <a:t>Postepy</a:t>
            </a:r>
            <a:r>
              <a:rPr lang="en-US" dirty="0"/>
              <a:t> Dermatol </a:t>
            </a:r>
            <a:r>
              <a:rPr lang="en-US" dirty="0" err="1"/>
              <a:t>Alergol</a:t>
            </a:r>
            <a:r>
              <a:rPr lang="en-US" dirty="0"/>
              <a:t>. 35(1):99-105.</a:t>
            </a:r>
          </a:p>
        </p:txBody>
      </p:sp>
    </p:spTree>
    <p:extLst>
      <p:ext uri="{BB962C8B-B14F-4D97-AF65-F5344CB8AC3E}">
        <p14:creationId xmlns:p14="http://schemas.microsoft.com/office/powerpoint/2010/main" val="21183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DE4550-4B07-3610-CD8F-9A28171714E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358774"/>
            <a:ext cx="12192000" cy="7575548"/>
          </a:xfrm>
        </p:spPr>
      </p:pic>
      <p:sp>
        <p:nvSpPr>
          <p:cNvPr id="3" name="Content Placeholder 2">
            <a:extLst>
              <a:ext uri="{FF2B5EF4-FFF2-40B4-BE49-F238E27FC236}">
                <a16:creationId xmlns:a16="http://schemas.microsoft.com/office/drawing/2014/main" id="{577524C9-5CD7-45A3-FCE6-1FCB2CF7A11D}"/>
              </a:ext>
            </a:extLst>
          </p:cNvPr>
          <p:cNvSpPr>
            <a:spLocks noGrp="1"/>
          </p:cNvSpPr>
          <p:nvPr>
            <p:ph sz="half" idx="1"/>
          </p:nvPr>
        </p:nvSpPr>
        <p:spPr>
          <a:xfrm>
            <a:off x="7456714" y="1253331"/>
            <a:ext cx="4561114" cy="4351338"/>
          </a:xfrm>
        </p:spPr>
        <p:txBody>
          <a:bodyPr/>
          <a:lstStyle/>
          <a:p>
            <a:pPr marL="0" indent="0">
              <a:buNone/>
            </a:pPr>
            <a:r>
              <a:rPr lang="en-US" dirty="0"/>
              <a:t>For lung health and total health, it is best to get 8 hours of sleep each night. </a:t>
            </a:r>
          </a:p>
          <a:p>
            <a:pPr marL="0" indent="0">
              <a:buNone/>
            </a:pPr>
            <a:r>
              <a:rPr lang="en-US" dirty="0"/>
              <a:t>It is also best to get it early in the night, starting around 9:00 pm.  </a:t>
            </a:r>
          </a:p>
          <a:p>
            <a:pPr marL="0" indent="0">
              <a:buNone/>
            </a:pPr>
            <a:r>
              <a:rPr lang="en-US" dirty="0"/>
              <a:t>This improves your body’s antioxidants and recovery from the day’s activities.</a:t>
            </a:r>
          </a:p>
        </p:txBody>
      </p:sp>
      <p:sp>
        <p:nvSpPr>
          <p:cNvPr id="2" name="TextBox 1">
            <a:extLst>
              <a:ext uri="{FF2B5EF4-FFF2-40B4-BE49-F238E27FC236}">
                <a16:creationId xmlns:a16="http://schemas.microsoft.com/office/drawing/2014/main" id="{B0DC7A92-C421-EF4A-BE51-6310DB54873B}"/>
              </a:ext>
            </a:extLst>
          </p:cNvPr>
          <p:cNvSpPr txBox="1"/>
          <p:nvPr/>
        </p:nvSpPr>
        <p:spPr>
          <a:xfrm>
            <a:off x="7598980" y="6488668"/>
            <a:ext cx="1934697" cy="369332"/>
          </a:xfrm>
          <a:prstGeom prst="rect">
            <a:avLst/>
          </a:prstGeom>
          <a:noFill/>
        </p:spPr>
        <p:txBody>
          <a:bodyPr wrap="none" rtlCol="0">
            <a:spAutoFit/>
          </a:bodyPr>
          <a:lstStyle/>
          <a:p>
            <a:r>
              <a:rPr lang="en-US" dirty="0" err="1"/>
              <a:t>EXCLI</a:t>
            </a:r>
            <a:r>
              <a:rPr lang="en-US" dirty="0"/>
              <a:t> J. 14:672-83.</a:t>
            </a:r>
          </a:p>
        </p:txBody>
      </p:sp>
    </p:spTree>
    <p:extLst>
      <p:ext uri="{BB962C8B-B14F-4D97-AF65-F5344CB8AC3E}">
        <p14:creationId xmlns:p14="http://schemas.microsoft.com/office/powerpoint/2010/main" val="107682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A3EE12-BE2C-4ECB-9FD3-422BC958DDD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46584" y="261354"/>
            <a:ext cx="5731701" cy="6231521"/>
          </a:xfrm>
        </p:spPr>
      </p:pic>
      <p:sp>
        <p:nvSpPr>
          <p:cNvPr id="4" name="Content Placeholder 3">
            <a:extLst>
              <a:ext uri="{FF2B5EF4-FFF2-40B4-BE49-F238E27FC236}">
                <a16:creationId xmlns:a16="http://schemas.microsoft.com/office/drawing/2014/main" id="{9E234146-36EE-4253-8355-D7F6D9C4F10F}"/>
              </a:ext>
            </a:extLst>
          </p:cNvPr>
          <p:cNvSpPr>
            <a:spLocks noGrp="1"/>
          </p:cNvSpPr>
          <p:nvPr>
            <p:ph sz="half" idx="2"/>
          </p:nvPr>
        </p:nvSpPr>
        <p:spPr>
          <a:xfrm>
            <a:off x="6172200" y="1371600"/>
            <a:ext cx="5181600" cy="4805363"/>
          </a:xfrm>
        </p:spPr>
        <p:txBody>
          <a:bodyPr>
            <a:normAutofit lnSpcReduction="10000"/>
          </a:bodyPr>
          <a:lstStyle/>
          <a:p>
            <a:pPr marL="0" indent="0">
              <a:buNone/>
            </a:pPr>
            <a:r>
              <a:rPr lang="en-US" dirty="0"/>
              <a:t>Your lungs give you access to the atmosphere all around you.</a:t>
            </a:r>
          </a:p>
          <a:p>
            <a:pPr marL="0" indent="0">
              <a:buNone/>
            </a:pPr>
            <a:r>
              <a:rPr lang="en-US" dirty="0"/>
              <a:t>Without lungs you cannot obtain the oxygen every cell in your body needs. With your lungs, you interface with the outside world.</a:t>
            </a:r>
          </a:p>
          <a:p>
            <a:pPr marL="0" indent="0">
              <a:buNone/>
            </a:pPr>
            <a:r>
              <a:rPr lang="en-US" dirty="0"/>
              <a:t>The lungs are designed by God to provide a buffer of protection from harmful things in your environment. </a:t>
            </a:r>
          </a:p>
          <a:p>
            <a:pPr marL="0" indent="0">
              <a:buNone/>
            </a:pPr>
            <a:r>
              <a:rPr lang="en-US" dirty="0"/>
              <a:t>Your immune system is very active in your lungs for this purpose. </a:t>
            </a:r>
          </a:p>
        </p:txBody>
      </p:sp>
    </p:spTree>
    <p:extLst>
      <p:ext uri="{BB962C8B-B14F-4D97-AF65-F5344CB8AC3E}">
        <p14:creationId xmlns:p14="http://schemas.microsoft.com/office/powerpoint/2010/main" val="38622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F8C839-D0FD-800E-3E63-82CD4726B874}"/>
              </a:ext>
            </a:extLst>
          </p:cNvPr>
          <p:cNvPicPr>
            <a:picLocks noGrp="1" noChangeAspect="1"/>
          </p:cNvPicPr>
          <p:nvPr>
            <p:ph sz="half" idx="1"/>
          </p:nvPr>
        </p:nvPicPr>
        <p:blipFill>
          <a:blip r:embed="rId3" cstate="email">
            <a:extLst>
              <a:ext uri="{BEBA8EAE-BF5A-486C-A8C5-ECC9F3942E4B}">
                <a14:imgProps xmlns:a14="http://schemas.microsoft.com/office/drawing/2010/main">
                  <a14:imgLayer r:embed="rId4">
                    <a14:imgEffect>
                      <a14:backgroundRemoval t="10000" b="90000" l="10000" r="90000">
                        <a14:foregroundMark x1="39660" y1="25061" x2="39660" y2="25061"/>
                        <a14:foregroundMark x1="40691" y1="24091" x2="40691" y2="24091"/>
                        <a14:foregroundMark x1="40570" y1="22676" x2="40570" y2="22676"/>
                        <a14:foregroundMark x1="60703" y1="29264" x2="60703" y2="29264"/>
                        <a14:foregroundMark x1="60885" y1="28092" x2="60885" y2="28092"/>
                        <a14:foregroundMark x1="59794" y1="30356" x2="59794" y2="30356"/>
                        <a14:foregroundMark x1="60703" y1="25546" x2="60703" y2="25546"/>
                        <a14:foregroundMark x1="49363" y1="19685" x2="49363" y2="19685"/>
                        <a14:backgroundMark x1="49181" y1="19200" x2="49181" y2="19200"/>
                      </a14:backgroundRemoval>
                    </a14:imgEffect>
                  </a14:imgLayer>
                </a14:imgProps>
              </a:ext>
              <a:ext uri="{28A0092B-C50C-407E-A947-70E740481C1C}">
                <a14:useLocalDpi xmlns:a14="http://schemas.microsoft.com/office/drawing/2010/main"/>
              </a:ext>
            </a:extLst>
          </a:blip>
          <a:stretch>
            <a:fillRect/>
          </a:stretch>
        </p:blipFill>
        <p:spPr>
          <a:xfrm>
            <a:off x="-457201" y="-530598"/>
            <a:ext cx="6041571" cy="9063784"/>
          </a:xfrm>
        </p:spPr>
      </p:pic>
      <p:sp>
        <p:nvSpPr>
          <p:cNvPr id="4" name="Content Placeholder 3">
            <a:extLst>
              <a:ext uri="{FF2B5EF4-FFF2-40B4-BE49-F238E27FC236}">
                <a16:creationId xmlns:a16="http://schemas.microsoft.com/office/drawing/2014/main" id="{3774F0BC-BEA1-8757-4C62-30CC227AB593}"/>
              </a:ext>
            </a:extLst>
          </p:cNvPr>
          <p:cNvSpPr>
            <a:spLocks noGrp="1"/>
          </p:cNvSpPr>
          <p:nvPr>
            <p:ph sz="half" idx="2"/>
          </p:nvPr>
        </p:nvSpPr>
        <p:spPr>
          <a:xfrm>
            <a:off x="6172200" y="990600"/>
            <a:ext cx="5181600" cy="5186363"/>
          </a:xfrm>
        </p:spPr>
        <p:txBody>
          <a:bodyPr>
            <a:normAutofit/>
          </a:bodyPr>
          <a:lstStyle/>
          <a:p>
            <a:pPr marL="0" indent="0">
              <a:buNone/>
            </a:pPr>
            <a:r>
              <a:rPr lang="en-US" sz="3600" dirty="0"/>
              <a:t>Trust in divine power is a must.  </a:t>
            </a:r>
          </a:p>
          <a:p>
            <a:pPr marL="0" indent="0">
              <a:buNone/>
            </a:pPr>
            <a:r>
              <a:rPr lang="en-US" sz="3600" dirty="0"/>
              <a:t>Pray for strength to change to a better lifestyle and claim promises such as, “seeing He giveth to all life, and breath, and all things;” Acts 17:25.</a:t>
            </a:r>
          </a:p>
        </p:txBody>
      </p:sp>
    </p:spTree>
    <p:extLst>
      <p:ext uri="{BB962C8B-B14F-4D97-AF65-F5344CB8AC3E}">
        <p14:creationId xmlns:p14="http://schemas.microsoft.com/office/powerpoint/2010/main" val="25404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885D2E-C72E-4AEC-BA6C-9C8C46A0C3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8451850"/>
          </a:xfrm>
          <a:prstGeom prst="rect">
            <a:avLst/>
          </a:prstGeom>
        </p:spPr>
      </p:pic>
    </p:spTree>
    <p:extLst>
      <p:ext uri="{BB962C8B-B14F-4D97-AF65-F5344CB8AC3E}">
        <p14:creationId xmlns:p14="http://schemas.microsoft.com/office/powerpoint/2010/main" val="105641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2E918-3DA3-FD66-A773-324F437C99C8}"/>
              </a:ext>
            </a:extLst>
          </p:cNvPr>
          <p:cNvSpPr>
            <a:spLocks noGrp="1"/>
          </p:cNvSpPr>
          <p:nvPr>
            <p:ph sz="half" idx="1"/>
          </p:nvPr>
        </p:nvSpPr>
        <p:spPr>
          <a:xfrm>
            <a:off x="409903" y="804041"/>
            <a:ext cx="5609897" cy="5372922"/>
          </a:xfrm>
        </p:spPr>
        <p:txBody>
          <a:bodyPr>
            <a:normAutofit fontScale="92500" lnSpcReduction="10000"/>
          </a:bodyPr>
          <a:lstStyle/>
          <a:p>
            <a:r>
              <a:rPr lang="en-US" dirty="0"/>
              <a:t> “The mechanism of the human body cannot be fully understood; it presents mysteries that baffle the most intelligent. </a:t>
            </a:r>
          </a:p>
          <a:p>
            <a:r>
              <a:rPr lang="en-US" dirty="0"/>
              <a:t>It is not as the result of a mechanism, which, once set in motion, continues its work, that the pulse beats and breath follows breath. </a:t>
            </a:r>
          </a:p>
          <a:p>
            <a:r>
              <a:rPr lang="en-US" dirty="0"/>
              <a:t>In God we live and move and have our being. </a:t>
            </a:r>
          </a:p>
          <a:p>
            <a:r>
              <a:rPr lang="en-US" dirty="0"/>
              <a:t>The beating heart, the throbbing pulse, every nerve and muscle in the living organism, is kept in order and activity by the power of an ever-present God.” {8T 260.2}</a:t>
            </a:r>
          </a:p>
        </p:txBody>
      </p:sp>
      <p:pic>
        <p:nvPicPr>
          <p:cNvPr id="8" name="Content Placeholder 7">
            <a:extLst>
              <a:ext uri="{FF2B5EF4-FFF2-40B4-BE49-F238E27FC236}">
                <a16:creationId xmlns:a16="http://schemas.microsoft.com/office/drawing/2014/main" id="{AE4396D3-F4AB-570B-DDA7-918BC2A7E0C8}"/>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214926">
            <a:off x="6455229" y="1825625"/>
            <a:ext cx="5181600" cy="37008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8870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B451002B-4FE3-A145-9929-0CDAD2B2DF05}"/>
              </a:ext>
            </a:extLst>
          </p:cNvPr>
          <p:cNvSpPr/>
          <p:nvPr/>
        </p:nvSpPr>
        <p:spPr>
          <a:xfrm rot="202506">
            <a:off x="4424959" y="1723294"/>
            <a:ext cx="7775342" cy="250671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EB99D7-6593-8E0F-776F-769923BEABC4}"/>
              </a:ext>
            </a:extLst>
          </p:cNvPr>
          <p:cNvSpPr>
            <a:spLocks noGrp="1"/>
          </p:cNvSpPr>
          <p:nvPr>
            <p:ph sz="half" idx="1"/>
          </p:nvPr>
        </p:nvSpPr>
        <p:spPr>
          <a:xfrm>
            <a:off x="5151195" y="2095308"/>
            <a:ext cx="6792687" cy="9192798"/>
          </a:xfrm>
        </p:spPr>
        <p:txBody>
          <a:bodyPr>
            <a:normAutofit lnSpcReduction="10000"/>
          </a:bodyPr>
          <a:lstStyle/>
          <a:p>
            <a:pPr marL="347663" indent="-347663">
              <a:lnSpc>
                <a:spcPct val="150000"/>
              </a:lnSpc>
            </a:pPr>
            <a:r>
              <a:rPr lang="en-US" sz="3200" b="1" dirty="0">
                <a:effectLst>
                  <a:glow rad="101600">
                    <a:schemeClr val="bg1">
                      <a:alpha val="60000"/>
                    </a:schemeClr>
                  </a:glow>
                </a:effectLst>
              </a:rPr>
              <a:t>Breathe fresh, clean, outdoor air as much as you can.</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Adjust your diet to support good lung function.</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Maintain a high level of physical activity outdoors in the fresh air and sunshine.</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Do breathing exercises that will help your lungs.</a:t>
            </a:r>
          </a:p>
          <a:p>
            <a:pPr>
              <a:lnSpc>
                <a:spcPct val="150000"/>
              </a:lnSpc>
            </a:pPr>
            <a:endParaRPr lang="en-US" sz="3200" b="1" dirty="0">
              <a:effectLst>
                <a:glow rad="101600">
                  <a:schemeClr val="bg1">
                    <a:alpha val="60000"/>
                  </a:schemeClr>
                </a:glow>
              </a:effectLst>
            </a:endParaRPr>
          </a:p>
          <a:p>
            <a:pPr>
              <a:lnSpc>
                <a:spcPct val="150000"/>
              </a:lnSpc>
            </a:pPr>
            <a:endParaRPr lang="en-US" sz="3200" b="1" dirty="0">
              <a:effectLst>
                <a:glow rad="101600">
                  <a:schemeClr val="bg1">
                    <a:alpha val="60000"/>
                  </a:schemeClr>
                </a:glow>
              </a:effectLst>
            </a:endParaRPr>
          </a:p>
        </p:txBody>
      </p:sp>
      <p:pic>
        <p:nvPicPr>
          <p:cNvPr id="9" name="Picture 8">
            <a:extLst>
              <a:ext uri="{FF2B5EF4-FFF2-40B4-BE49-F238E27FC236}">
                <a16:creationId xmlns:a16="http://schemas.microsoft.com/office/drawing/2014/main" id="{717EE21B-66EC-5C4E-E33E-862F122CA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66058"/>
            <a:ext cx="4430112" cy="5725885"/>
          </a:xfrm>
          <a:prstGeom prst="rect">
            <a:avLst/>
          </a:prstGeom>
        </p:spPr>
      </p:pic>
      <p:sp>
        <p:nvSpPr>
          <p:cNvPr id="2" name="Rectangle 1">
            <a:extLst>
              <a:ext uri="{FF2B5EF4-FFF2-40B4-BE49-F238E27FC236}">
                <a16:creationId xmlns:a16="http://schemas.microsoft.com/office/drawing/2014/main" id="{D149872F-A516-9348-92CD-E6076C02C6EE}"/>
              </a:ext>
            </a:extLst>
          </p:cNvPr>
          <p:cNvSpPr/>
          <p:nvPr/>
        </p:nvSpPr>
        <p:spPr>
          <a:xfrm>
            <a:off x="4869736" y="-105793"/>
            <a:ext cx="6598858" cy="671851"/>
          </a:xfrm>
          <a:prstGeom prst="rect">
            <a:avLst/>
          </a:prstGeom>
        </p:spPr>
        <p:txBody>
          <a:bodyPr wrap="none">
            <a:spAutoFit/>
          </a:bodyPr>
          <a:lstStyle/>
          <a:p>
            <a:pPr>
              <a:lnSpc>
                <a:spcPct val="150000"/>
              </a:lnSpc>
            </a:pPr>
            <a:r>
              <a:rPr lang="en-US" sz="2800" dirty="0">
                <a:solidFill>
                  <a:schemeClr val="bg1"/>
                </a:solidFill>
                <a:effectLst>
                  <a:glow rad="101600">
                    <a:schemeClr val="tx1">
                      <a:alpha val="60000"/>
                    </a:schemeClr>
                  </a:glow>
                </a:effectLst>
              </a:rPr>
              <a:t>In summary, if you want good lung function:</a:t>
            </a:r>
          </a:p>
        </p:txBody>
      </p:sp>
    </p:spTree>
    <p:extLst>
      <p:ext uri="{BB962C8B-B14F-4D97-AF65-F5344CB8AC3E}">
        <p14:creationId xmlns:p14="http://schemas.microsoft.com/office/powerpoint/2010/main" val="963160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B451002B-4FE3-A145-9929-0CDAD2B2DF05}"/>
              </a:ext>
            </a:extLst>
          </p:cNvPr>
          <p:cNvSpPr/>
          <p:nvPr/>
        </p:nvSpPr>
        <p:spPr>
          <a:xfrm rot="202506">
            <a:off x="4424959" y="1723294"/>
            <a:ext cx="7775342" cy="250671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EB99D7-6593-8E0F-776F-769923BEABC4}"/>
              </a:ext>
            </a:extLst>
          </p:cNvPr>
          <p:cNvSpPr>
            <a:spLocks noGrp="1"/>
          </p:cNvSpPr>
          <p:nvPr>
            <p:ph sz="half" idx="1"/>
          </p:nvPr>
        </p:nvSpPr>
        <p:spPr>
          <a:xfrm>
            <a:off x="5151195" y="2079542"/>
            <a:ext cx="6792687" cy="9192798"/>
          </a:xfrm>
        </p:spPr>
        <p:txBody>
          <a:bodyPr>
            <a:normAutofit/>
          </a:bodyPr>
          <a:lstStyle/>
          <a:p>
            <a:pPr marL="347663" indent="-347663">
              <a:lnSpc>
                <a:spcPct val="150000"/>
              </a:lnSpc>
            </a:pPr>
            <a:r>
              <a:rPr lang="en-US" sz="3200" b="1" dirty="0">
                <a:effectLst>
                  <a:glow rad="101600">
                    <a:schemeClr val="bg1">
                      <a:alpha val="60000"/>
                    </a:schemeClr>
                  </a:glow>
                </a:effectLst>
              </a:rPr>
              <a:t>Adjust your diet to support good lung function.</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Maintain a high level of physical activity outdoors in the fresh air and sunshine.</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Do breathing exercises that will help your lungs.</a:t>
            </a:r>
          </a:p>
          <a:p>
            <a:pPr>
              <a:lnSpc>
                <a:spcPct val="150000"/>
              </a:lnSpc>
            </a:pPr>
            <a:endParaRPr lang="en-US" sz="3200" b="1" dirty="0">
              <a:effectLst>
                <a:glow rad="101600">
                  <a:schemeClr val="bg1">
                    <a:alpha val="60000"/>
                  </a:schemeClr>
                </a:glow>
              </a:effectLst>
            </a:endParaRPr>
          </a:p>
          <a:p>
            <a:pPr>
              <a:lnSpc>
                <a:spcPct val="150000"/>
              </a:lnSpc>
            </a:pPr>
            <a:endParaRPr lang="en-US" sz="3200" b="1" dirty="0">
              <a:effectLst>
                <a:glow rad="101600">
                  <a:schemeClr val="bg1">
                    <a:alpha val="60000"/>
                  </a:schemeClr>
                </a:glow>
              </a:effectLst>
            </a:endParaRPr>
          </a:p>
        </p:txBody>
      </p:sp>
      <p:pic>
        <p:nvPicPr>
          <p:cNvPr id="9" name="Picture 8">
            <a:extLst>
              <a:ext uri="{FF2B5EF4-FFF2-40B4-BE49-F238E27FC236}">
                <a16:creationId xmlns:a16="http://schemas.microsoft.com/office/drawing/2014/main" id="{717EE21B-66EC-5C4E-E33E-862F122CA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66058"/>
            <a:ext cx="4430112" cy="5725885"/>
          </a:xfrm>
          <a:prstGeom prst="rect">
            <a:avLst/>
          </a:prstGeom>
        </p:spPr>
      </p:pic>
      <p:sp>
        <p:nvSpPr>
          <p:cNvPr id="2" name="Rectangle 1">
            <a:extLst>
              <a:ext uri="{FF2B5EF4-FFF2-40B4-BE49-F238E27FC236}">
                <a16:creationId xmlns:a16="http://schemas.microsoft.com/office/drawing/2014/main" id="{D149872F-A516-9348-92CD-E6076C02C6EE}"/>
              </a:ext>
            </a:extLst>
          </p:cNvPr>
          <p:cNvSpPr/>
          <p:nvPr/>
        </p:nvSpPr>
        <p:spPr>
          <a:xfrm>
            <a:off x="4869736" y="-105793"/>
            <a:ext cx="6598858" cy="671851"/>
          </a:xfrm>
          <a:prstGeom prst="rect">
            <a:avLst/>
          </a:prstGeom>
        </p:spPr>
        <p:txBody>
          <a:bodyPr wrap="none">
            <a:spAutoFit/>
          </a:bodyPr>
          <a:lstStyle/>
          <a:p>
            <a:pPr>
              <a:lnSpc>
                <a:spcPct val="150000"/>
              </a:lnSpc>
            </a:pPr>
            <a:r>
              <a:rPr lang="en-US" sz="2800" dirty="0">
                <a:solidFill>
                  <a:schemeClr val="bg1"/>
                </a:solidFill>
                <a:effectLst>
                  <a:glow rad="101600">
                    <a:schemeClr val="tx1">
                      <a:alpha val="60000"/>
                    </a:schemeClr>
                  </a:glow>
                </a:effectLst>
              </a:rPr>
              <a:t>In summary, if you want good lung function:</a:t>
            </a:r>
          </a:p>
        </p:txBody>
      </p:sp>
    </p:spTree>
    <p:extLst>
      <p:ext uri="{BB962C8B-B14F-4D97-AF65-F5344CB8AC3E}">
        <p14:creationId xmlns:p14="http://schemas.microsoft.com/office/powerpoint/2010/main" val="2408109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B451002B-4FE3-A145-9929-0CDAD2B2DF05}"/>
              </a:ext>
            </a:extLst>
          </p:cNvPr>
          <p:cNvSpPr/>
          <p:nvPr/>
        </p:nvSpPr>
        <p:spPr>
          <a:xfrm rot="202506">
            <a:off x="4399814" y="1722553"/>
            <a:ext cx="7775342" cy="3360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EB99D7-6593-8E0F-776F-769923BEABC4}"/>
              </a:ext>
            </a:extLst>
          </p:cNvPr>
          <p:cNvSpPr>
            <a:spLocks noGrp="1"/>
          </p:cNvSpPr>
          <p:nvPr>
            <p:ph sz="half" idx="1"/>
          </p:nvPr>
        </p:nvSpPr>
        <p:spPr>
          <a:xfrm>
            <a:off x="5151195" y="2079542"/>
            <a:ext cx="6792687" cy="9192798"/>
          </a:xfrm>
        </p:spPr>
        <p:txBody>
          <a:bodyPr>
            <a:normAutofit/>
          </a:bodyPr>
          <a:lstStyle/>
          <a:p>
            <a:pPr marL="347663" indent="-347663">
              <a:lnSpc>
                <a:spcPct val="150000"/>
              </a:lnSpc>
            </a:pPr>
            <a:r>
              <a:rPr lang="en-US" sz="3200" b="1" dirty="0">
                <a:effectLst>
                  <a:glow rad="101600">
                    <a:schemeClr val="bg1">
                      <a:alpha val="60000"/>
                    </a:schemeClr>
                  </a:glow>
                </a:effectLst>
              </a:rPr>
              <a:t>Maintain a high level of physical activity outdoors in the fresh air and sunshine.</a:t>
            </a:r>
          </a:p>
          <a:p>
            <a:pPr marL="347663" indent="-347663">
              <a:lnSpc>
                <a:spcPct val="150000"/>
              </a:lnSpc>
            </a:pPr>
            <a:endParaRPr lang="en-US" sz="3200" b="1" dirty="0">
              <a:effectLst>
                <a:glow rad="101600">
                  <a:schemeClr val="bg1">
                    <a:alpha val="60000"/>
                  </a:schemeClr>
                </a:glow>
              </a:effectLst>
            </a:endParaRPr>
          </a:p>
          <a:p>
            <a:pPr marL="347663" indent="-347663">
              <a:lnSpc>
                <a:spcPct val="150000"/>
              </a:lnSpc>
            </a:pPr>
            <a:r>
              <a:rPr lang="en-US" sz="3200" b="1" dirty="0">
                <a:effectLst>
                  <a:glow rad="101600">
                    <a:schemeClr val="bg1">
                      <a:alpha val="60000"/>
                    </a:schemeClr>
                  </a:glow>
                </a:effectLst>
              </a:rPr>
              <a:t>Do breathing exercises that will help your lungs.</a:t>
            </a:r>
          </a:p>
          <a:p>
            <a:pPr>
              <a:lnSpc>
                <a:spcPct val="150000"/>
              </a:lnSpc>
            </a:pPr>
            <a:endParaRPr lang="en-US" sz="3200" b="1" dirty="0">
              <a:effectLst>
                <a:glow rad="101600">
                  <a:schemeClr val="bg1">
                    <a:alpha val="60000"/>
                  </a:schemeClr>
                </a:glow>
              </a:effectLst>
            </a:endParaRPr>
          </a:p>
          <a:p>
            <a:pPr>
              <a:lnSpc>
                <a:spcPct val="150000"/>
              </a:lnSpc>
            </a:pPr>
            <a:endParaRPr lang="en-US" sz="3200" b="1" dirty="0">
              <a:effectLst>
                <a:glow rad="101600">
                  <a:schemeClr val="bg1">
                    <a:alpha val="60000"/>
                  </a:schemeClr>
                </a:glow>
              </a:effectLst>
            </a:endParaRPr>
          </a:p>
        </p:txBody>
      </p:sp>
      <p:pic>
        <p:nvPicPr>
          <p:cNvPr id="9" name="Picture 8">
            <a:extLst>
              <a:ext uri="{FF2B5EF4-FFF2-40B4-BE49-F238E27FC236}">
                <a16:creationId xmlns:a16="http://schemas.microsoft.com/office/drawing/2014/main" id="{717EE21B-66EC-5C4E-E33E-862F122CA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66058"/>
            <a:ext cx="4430112" cy="5725885"/>
          </a:xfrm>
          <a:prstGeom prst="rect">
            <a:avLst/>
          </a:prstGeom>
        </p:spPr>
      </p:pic>
      <p:sp>
        <p:nvSpPr>
          <p:cNvPr id="2" name="Rectangle 1">
            <a:extLst>
              <a:ext uri="{FF2B5EF4-FFF2-40B4-BE49-F238E27FC236}">
                <a16:creationId xmlns:a16="http://schemas.microsoft.com/office/drawing/2014/main" id="{D149872F-A516-9348-92CD-E6076C02C6EE}"/>
              </a:ext>
            </a:extLst>
          </p:cNvPr>
          <p:cNvSpPr/>
          <p:nvPr/>
        </p:nvSpPr>
        <p:spPr>
          <a:xfrm>
            <a:off x="4869736" y="-105793"/>
            <a:ext cx="6598858" cy="671851"/>
          </a:xfrm>
          <a:prstGeom prst="rect">
            <a:avLst/>
          </a:prstGeom>
        </p:spPr>
        <p:txBody>
          <a:bodyPr wrap="none">
            <a:spAutoFit/>
          </a:bodyPr>
          <a:lstStyle/>
          <a:p>
            <a:pPr>
              <a:lnSpc>
                <a:spcPct val="150000"/>
              </a:lnSpc>
            </a:pPr>
            <a:r>
              <a:rPr lang="en-US" sz="2800" dirty="0">
                <a:solidFill>
                  <a:schemeClr val="bg1"/>
                </a:solidFill>
                <a:effectLst>
                  <a:glow rad="101600">
                    <a:schemeClr val="tx1">
                      <a:alpha val="60000"/>
                    </a:schemeClr>
                  </a:glow>
                </a:effectLst>
              </a:rPr>
              <a:t>In summary, if you want good lung function:</a:t>
            </a:r>
          </a:p>
        </p:txBody>
      </p:sp>
    </p:spTree>
    <p:extLst>
      <p:ext uri="{BB962C8B-B14F-4D97-AF65-F5344CB8AC3E}">
        <p14:creationId xmlns:p14="http://schemas.microsoft.com/office/powerpoint/2010/main" val="4197908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B451002B-4FE3-A145-9929-0CDAD2B2DF05}"/>
              </a:ext>
            </a:extLst>
          </p:cNvPr>
          <p:cNvSpPr/>
          <p:nvPr/>
        </p:nvSpPr>
        <p:spPr>
          <a:xfrm rot="202506">
            <a:off x="4424959" y="1723294"/>
            <a:ext cx="7775342" cy="250671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EB99D7-6593-8E0F-776F-769923BEABC4}"/>
              </a:ext>
            </a:extLst>
          </p:cNvPr>
          <p:cNvSpPr>
            <a:spLocks noGrp="1"/>
          </p:cNvSpPr>
          <p:nvPr>
            <p:ph sz="half" idx="1"/>
          </p:nvPr>
        </p:nvSpPr>
        <p:spPr>
          <a:xfrm>
            <a:off x="5151195" y="2079542"/>
            <a:ext cx="6792687" cy="9192798"/>
          </a:xfrm>
        </p:spPr>
        <p:txBody>
          <a:bodyPr>
            <a:normAutofit/>
          </a:bodyPr>
          <a:lstStyle/>
          <a:p>
            <a:pPr marL="347663" indent="-347663">
              <a:lnSpc>
                <a:spcPct val="150000"/>
              </a:lnSpc>
            </a:pPr>
            <a:r>
              <a:rPr lang="en-US" sz="3200" b="1" dirty="0">
                <a:effectLst>
                  <a:glow rad="101600">
                    <a:schemeClr val="bg1">
                      <a:alpha val="60000"/>
                    </a:schemeClr>
                  </a:glow>
                </a:effectLst>
              </a:rPr>
              <a:t>Do breathing exercises that will help your lungs.</a:t>
            </a:r>
          </a:p>
          <a:p>
            <a:pPr>
              <a:lnSpc>
                <a:spcPct val="150000"/>
              </a:lnSpc>
            </a:pPr>
            <a:endParaRPr lang="en-US" sz="3200" b="1" dirty="0">
              <a:effectLst>
                <a:glow rad="101600">
                  <a:schemeClr val="bg1">
                    <a:alpha val="60000"/>
                  </a:schemeClr>
                </a:glow>
              </a:effectLst>
            </a:endParaRPr>
          </a:p>
          <a:p>
            <a:pPr>
              <a:lnSpc>
                <a:spcPct val="150000"/>
              </a:lnSpc>
            </a:pPr>
            <a:endParaRPr lang="en-US" sz="3200" b="1" dirty="0">
              <a:effectLst>
                <a:glow rad="101600">
                  <a:schemeClr val="bg1">
                    <a:alpha val="60000"/>
                  </a:schemeClr>
                </a:glow>
              </a:effectLst>
            </a:endParaRPr>
          </a:p>
        </p:txBody>
      </p:sp>
      <p:pic>
        <p:nvPicPr>
          <p:cNvPr id="9" name="Picture 8">
            <a:extLst>
              <a:ext uri="{FF2B5EF4-FFF2-40B4-BE49-F238E27FC236}">
                <a16:creationId xmlns:a16="http://schemas.microsoft.com/office/drawing/2014/main" id="{717EE21B-66EC-5C4E-E33E-862F122CA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66058"/>
            <a:ext cx="4430112" cy="5725885"/>
          </a:xfrm>
          <a:prstGeom prst="rect">
            <a:avLst/>
          </a:prstGeom>
        </p:spPr>
      </p:pic>
      <p:sp>
        <p:nvSpPr>
          <p:cNvPr id="2" name="Rectangle 1">
            <a:extLst>
              <a:ext uri="{FF2B5EF4-FFF2-40B4-BE49-F238E27FC236}">
                <a16:creationId xmlns:a16="http://schemas.microsoft.com/office/drawing/2014/main" id="{D149872F-A516-9348-92CD-E6076C02C6EE}"/>
              </a:ext>
            </a:extLst>
          </p:cNvPr>
          <p:cNvSpPr/>
          <p:nvPr/>
        </p:nvSpPr>
        <p:spPr>
          <a:xfrm>
            <a:off x="4869736" y="-105793"/>
            <a:ext cx="6598858" cy="671851"/>
          </a:xfrm>
          <a:prstGeom prst="rect">
            <a:avLst/>
          </a:prstGeom>
        </p:spPr>
        <p:txBody>
          <a:bodyPr wrap="none">
            <a:spAutoFit/>
          </a:bodyPr>
          <a:lstStyle/>
          <a:p>
            <a:pPr>
              <a:lnSpc>
                <a:spcPct val="150000"/>
              </a:lnSpc>
            </a:pPr>
            <a:r>
              <a:rPr lang="en-US" sz="2800" dirty="0">
                <a:solidFill>
                  <a:schemeClr val="bg1"/>
                </a:solidFill>
                <a:effectLst>
                  <a:glow rad="101600">
                    <a:schemeClr val="tx1">
                      <a:alpha val="60000"/>
                    </a:schemeClr>
                  </a:glow>
                </a:effectLst>
              </a:rPr>
              <a:t>In summary, if you want good lung function:</a:t>
            </a:r>
          </a:p>
        </p:txBody>
      </p:sp>
    </p:spTree>
    <p:extLst>
      <p:ext uri="{BB962C8B-B14F-4D97-AF65-F5344CB8AC3E}">
        <p14:creationId xmlns:p14="http://schemas.microsoft.com/office/powerpoint/2010/main" val="230879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8805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524000" y="283779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Lung Health</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effectLst>
                  <a:glow rad="101600">
                    <a:schemeClr val="tx1">
                      <a:alpha val="60000"/>
                    </a:schemeClr>
                  </a:glow>
                </a:effectLst>
              </a:rPr>
              <a:t>A breath of Fresh Air</a:t>
            </a:r>
          </a:p>
        </p:txBody>
      </p:sp>
    </p:spTree>
    <p:extLst>
      <p:ext uri="{BB962C8B-B14F-4D97-AF65-F5344CB8AC3E}">
        <p14:creationId xmlns:p14="http://schemas.microsoft.com/office/powerpoint/2010/main" val="39396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811A831-3244-4899-A5AB-21381FB4B21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1262743"/>
            <a:ext cx="12192000" cy="8128000"/>
          </a:xfrm>
        </p:spPr>
      </p:pic>
      <p:sp>
        <p:nvSpPr>
          <p:cNvPr id="8" name="Content Placeholder 7">
            <a:extLst>
              <a:ext uri="{FF2B5EF4-FFF2-40B4-BE49-F238E27FC236}">
                <a16:creationId xmlns:a16="http://schemas.microsoft.com/office/drawing/2014/main" id="{0FE24BDD-E67C-4937-93BE-929032D712C7}"/>
              </a:ext>
            </a:extLst>
          </p:cNvPr>
          <p:cNvSpPr>
            <a:spLocks noGrp="1"/>
          </p:cNvSpPr>
          <p:nvPr>
            <p:ph sz="half" idx="1"/>
          </p:nvPr>
        </p:nvSpPr>
        <p:spPr>
          <a:xfrm>
            <a:off x="204952" y="0"/>
            <a:ext cx="4761186" cy="5877419"/>
          </a:xfrm>
        </p:spPr>
        <p:txBody>
          <a:bodyPr>
            <a:noAutofit/>
          </a:bodyPr>
          <a:lstStyle/>
          <a:p>
            <a:pPr marL="0" indent="0">
              <a:buNone/>
            </a:pPr>
            <a:r>
              <a:rPr lang="en-US" sz="3200" dirty="0"/>
              <a:t>Walking in the fresh morning air is especially important. </a:t>
            </a:r>
          </a:p>
          <a:p>
            <a:pPr marL="0" indent="0">
              <a:buNone/>
            </a:pPr>
            <a:r>
              <a:rPr lang="en-US" sz="3200" dirty="0"/>
              <a:t>It is healthier to walk out in the country than in the city. </a:t>
            </a:r>
          </a:p>
          <a:p>
            <a:pPr marL="0" indent="0">
              <a:buNone/>
            </a:pPr>
            <a:r>
              <a:rPr lang="en-US" sz="3200" dirty="0"/>
              <a:t>Walking near water increases exposure to negative ions, which boost the immune system and the emotions.</a:t>
            </a:r>
          </a:p>
        </p:txBody>
      </p:sp>
      <p:sp>
        <p:nvSpPr>
          <p:cNvPr id="13" name="TextBox 12">
            <a:extLst>
              <a:ext uri="{FF2B5EF4-FFF2-40B4-BE49-F238E27FC236}">
                <a16:creationId xmlns:a16="http://schemas.microsoft.com/office/drawing/2014/main" id="{551D74E0-D5F3-4348-94B2-2843BFAB156B}"/>
              </a:ext>
            </a:extLst>
          </p:cNvPr>
          <p:cNvSpPr txBox="1"/>
          <p:nvPr/>
        </p:nvSpPr>
        <p:spPr>
          <a:xfrm>
            <a:off x="87086" y="6176963"/>
            <a:ext cx="6096000" cy="369332"/>
          </a:xfrm>
          <a:prstGeom prst="rect">
            <a:avLst/>
          </a:prstGeom>
          <a:noFill/>
        </p:spPr>
        <p:txBody>
          <a:bodyPr wrap="square">
            <a:spAutoFit/>
          </a:bodyPr>
          <a:lstStyle/>
          <a:p>
            <a:r>
              <a:rPr lang="en-US" dirty="0"/>
              <a:t>MMWR </a:t>
            </a:r>
            <a:r>
              <a:rPr lang="en-US" dirty="0" err="1"/>
              <a:t>Surveill</a:t>
            </a:r>
            <a:r>
              <a:rPr lang="en-US" dirty="0"/>
              <a:t> </a:t>
            </a:r>
            <a:r>
              <a:rPr lang="en-US" dirty="0" err="1"/>
              <a:t>Summ</a:t>
            </a:r>
            <a:r>
              <a:rPr lang="en-US" dirty="0"/>
              <a:t>. 2017 Jun 23;66(13):1-10.</a:t>
            </a:r>
          </a:p>
        </p:txBody>
      </p:sp>
    </p:spTree>
    <p:extLst>
      <p:ext uri="{BB962C8B-B14F-4D97-AF65-F5344CB8AC3E}">
        <p14:creationId xmlns:p14="http://schemas.microsoft.com/office/powerpoint/2010/main" val="22792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32138032.jpg" descr="32138032.jp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476250" y="1973460"/>
            <a:ext cx="4063010" cy="4116588"/>
          </a:xfrm>
          <a:prstGeom prst="rect">
            <a:avLst/>
          </a:prstGeom>
        </p:spPr>
      </p:pic>
      <p:sp>
        <p:nvSpPr>
          <p:cNvPr id="673" name="A healthy life style with daily outdoor activity reduces your risk of dementia."/>
          <p:cNvSpPr txBox="1">
            <a:spLocks noGrp="1"/>
          </p:cNvSpPr>
          <p:nvPr>
            <p:ph type="title"/>
          </p:nvPr>
        </p:nvSpPr>
        <p:spPr>
          <a:prstGeom prst="rect">
            <a:avLst/>
          </a:prstGeom>
        </p:spPr>
        <p:txBody>
          <a:bodyPr/>
          <a:lstStyle/>
          <a:p>
            <a:pPr defTabSz="328600">
              <a:defRPr sz="4500"/>
            </a:pPr>
            <a:r>
              <a:t>A Healthy Life Style With Daily </a:t>
            </a:r>
            <a:r>
              <a:rPr b="1">
                <a:solidFill>
                  <a:srgbClr val="000000"/>
                </a:solidFill>
              </a:rPr>
              <a:t>Outdoor Activity</a:t>
            </a:r>
            <a:r>
              <a:t> Reduces Your Risk Of Dementia.</a:t>
            </a:r>
          </a:p>
        </p:txBody>
      </p:sp>
      <p:sp>
        <p:nvSpPr>
          <p:cNvPr id="674" name="Countries with lower average sunlight have higher Alzheimer’s death rates.…"/>
          <p:cNvSpPr txBox="1">
            <a:spLocks noGrp="1"/>
          </p:cNvSpPr>
          <p:nvPr>
            <p:ph type="body" sz="half" idx="1"/>
          </p:nvPr>
        </p:nvSpPr>
        <p:spPr>
          <a:xfrm>
            <a:off x="4726983" y="2089547"/>
            <a:ext cx="7000673" cy="3884414"/>
          </a:xfrm>
          <a:prstGeom prst="rect">
            <a:avLst/>
          </a:prstGeom>
        </p:spPr>
        <p:txBody>
          <a:bodyPr>
            <a:normAutofit/>
          </a:bodyPr>
          <a:lstStyle/>
          <a:p>
            <a:pPr marL="258951" indent="-258951">
              <a:defRPr sz="4000" b="1">
                <a:solidFill>
                  <a:srgbClr val="000000"/>
                </a:solidFill>
              </a:defRPr>
            </a:pPr>
            <a:r>
              <a:rPr sz="5400" dirty="0"/>
              <a:t>Outdoor air</a:t>
            </a:r>
            <a:r>
              <a:rPr sz="5400" b="0" dirty="0">
                <a:solidFill>
                  <a:srgbClr val="606060"/>
                </a:solidFill>
              </a:rPr>
              <a:t> improves mental performance.</a:t>
            </a:r>
          </a:p>
        </p:txBody>
      </p:sp>
      <p:sp>
        <p:nvSpPr>
          <p:cNvPr id="675" name="J Environ Psych 23(2):109-23. Am J Hypertens. 29(2):149-57."/>
          <p:cNvSpPr txBox="1"/>
          <p:nvPr/>
        </p:nvSpPr>
        <p:spPr>
          <a:xfrm>
            <a:off x="1871076" y="6536869"/>
            <a:ext cx="4868257" cy="33522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ct val="117999"/>
              </a:lnSpc>
              <a:defRPr sz="2200">
                <a:solidFill>
                  <a:srgbClr val="000000"/>
                </a:solidFill>
                <a:latin typeface="+mj-lt"/>
                <a:ea typeface="+mj-ea"/>
                <a:cs typeface="+mj-cs"/>
                <a:sym typeface="Helvetica Neue"/>
              </a:defRPr>
            </a:lvl1pPr>
          </a:lstStyle>
          <a:p>
            <a:r>
              <a:rPr sz="1547"/>
              <a:t>J Environ Psych 23(2):109-23. Am J Hypertens. 29(2):149-57.</a:t>
            </a:r>
          </a:p>
        </p:txBody>
      </p:sp>
    </p:spTree>
    <p:extLst>
      <p:ext uri="{BB962C8B-B14F-4D97-AF65-F5344CB8AC3E}">
        <p14:creationId xmlns:p14="http://schemas.microsoft.com/office/powerpoint/2010/main" val="3284084662"/>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Picture 5" descr="32338709">
            <a:extLst>
              <a:ext uri="{FF2B5EF4-FFF2-40B4-BE49-F238E27FC236}">
                <a16:creationId xmlns:a16="http://schemas.microsoft.com/office/drawing/2014/main" id="{8240875C-8EC6-8043-8BC5-96594DE843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32338709">
            <a:extLst>
              <a:ext uri="{FF2B5EF4-FFF2-40B4-BE49-F238E27FC236}">
                <a16:creationId xmlns:a16="http://schemas.microsoft.com/office/drawing/2014/main" id="{265955A1-04AC-3041-B5B1-EEA82C81F7F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728420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4" name="Rectangle 2">
            <a:extLst>
              <a:ext uri="{FF2B5EF4-FFF2-40B4-BE49-F238E27FC236}">
                <a16:creationId xmlns:a16="http://schemas.microsoft.com/office/drawing/2014/main" id="{B63ED127-8D5F-6943-B2E2-F7F0439DB94A}"/>
              </a:ext>
            </a:extLst>
          </p:cNvPr>
          <p:cNvSpPr>
            <a:spLocks noGrp="1" noChangeArrowheads="1"/>
          </p:cNvSpPr>
          <p:nvPr>
            <p:ph type="title"/>
          </p:nvPr>
        </p:nvSpPr>
        <p:spPr>
          <a:xfrm>
            <a:off x="132909" y="0"/>
            <a:ext cx="9620691" cy="762000"/>
          </a:xfrm>
          <a:effectLst>
            <a:outerShdw blurRad="114300" dist="63499" dir="2700038" algn="ctr" rotWithShape="0">
              <a:srgbClr val="000000">
                <a:alpha val="45000"/>
              </a:srgbClr>
            </a:outerShdw>
          </a:effectLst>
        </p:spPr>
        <p:txBody>
          <a:bodyPr/>
          <a:lstStyle/>
          <a:p>
            <a:r>
              <a:rPr lang="en-US" altLang="en-US" sz="3600" dirty="0">
                <a:solidFill>
                  <a:schemeClr val="bg1"/>
                </a:solidFill>
                <a:ea typeface="ＭＳ Ｐゴシック" panose="020B0600070205080204" pitchFamily="34" charset="-128"/>
              </a:rPr>
              <a:t>Fresh As The Morning Air</a:t>
            </a:r>
          </a:p>
        </p:txBody>
      </p:sp>
      <p:sp>
        <p:nvSpPr>
          <p:cNvPr id="545795" name="Rectangle 3">
            <a:extLst>
              <a:ext uri="{FF2B5EF4-FFF2-40B4-BE49-F238E27FC236}">
                <a16:creationId xmlns:a16="http://schemas.microsoft.com/office/drawing/2014/main" id="{B17AC81B-8FA4-8A4E-AD3B-4B206266307C}"/>
              </a:ext>
            </a:extLst>
          </p:cNvPr>
          <p:cNvSpPr>
            <a:spLocks noGrp="1" noChangeArrowheads="1"/>
          </p:cNvSpPr>
          <p:nvPr>
            <p:ph type="body" idx="1"/>
          </p:nvPr>
        </p:nvSpPr>
        <p:spPr>
          <a:xfrm>
            <a:off x="-129153" y="700087"/>
            <a:ext cx="6225153" cy="4114800"/>
          </a:xfrm>
          <a:effectLst>
            <a:outerShdw blurRad="114300" dist="63499" dir="2700038" algn="ctr" rotWithShape="0">
              <a:srgbClr val="000000">
                <a:alpha val="45000"/>
              </a:srgbClr>
            </a:outerShdw>
          </a:effectLst>
        </p:spPr>
        <p:txBody>
          <a:bodyPr>
            <a:normAutofit/>
          </a:bodyPr>
          <a:lstStyle/>
          <a:p>
            <a:pPr>
              <a:spcBef>
                <a:spcPct val="0"/>
              </a:spcBef>
              <a:buClr>
                <a:schemeClr val="tx1"/>
              </a:buClr>
              <a:buFont typeface="Wingdings" pitchFamily="2" charset="2"/>
              <a:buChar char="§"/>
            </a:pPr>
            <a:r>
              <a:rPr lang="en-US" altLang="en-US" dirty="0">
                <a:solidFill>
                  <a:schemeClr val="bg1"/>
                </a:solidFill>
                <a:ea typeface="ＭＳ Ｐゴシック" panose="020B0600070205080204" pitchFamily="34" charset="-128"/>
                <a:cs typeface="Times New Roman" panose="02020603050405020304" pitchFamily="18" charset="0"/>
              </a:rPr>
              <a:t>Occupations involving physical work in the open air are protective, while working in artificial, air conditioned environments increase the risk of contracting an autoimmune inflammatory disease.</a:t>
            </a:r>
          </a:p>
          <a:p>
            <a:pPr>
              <a:spcBef>
                <a:spcPct val="0"/>
              </a:spcBef>
              <a:buClr>
                <a:schemeClr val="tx1"/>
              </a:buClr>
              <a:buFont typeface="Wingdings" pitchFamily="2" charset="2"/>
              <a:buChar char="§"/>
            </a:pPr>
            <a:endParaRPr lang="en-US" altLang="en-US" dirty="0">
              <a:solidFill>
                <a:schemeClr val="bg1"/>
              </a:solidFill>
              <a:ea typeface="ＭＳ Ｐゴシック" panose="020B0600070205080204" pitchFamily="34" charset="-128"/>
            </a:endParaRPr>
          </a:p>
          <a:p>
            <a:pPr>
              <a:spcBef>
                <a:spcPct val="0"/>
              </a:spcBef>
              <a:buClr>
                <a:schemeClr val="tx1"/>
              </a:buClr>
              <a:buFont typeface="Wingdings" pitchFamily="2" charset="2"/>
              <a:buChar char="§"/>
            </a:pPr>
            <a:endParaRPr lang="en-US" altLang="en-US" dirty="0">
              <a:solidFill>
                <a:schemeClr val="bg1"/>
              </a:solidFill>
              <a:ea typeface="ＭＳ Ｐゴシック" panose="020B0600070205080204" pitchFamily="34" charset="-128"/>
            </a:endParaRPr>
          </a:p>
        </p:txBody>
      </p:sp>
      <p:sp>
        <p:nvSpPr>
          <p:cNvPr id="545796" name="Rectangle 4">
            <a:extLst>
              <a:ext uri="{FF2B5EF4-FFF2-40B4-BE49-F238E27FC236}">
                <a16:creationId xmlns:a16="http://schemas.microsoft.com/office/drawing/2014/main" id="{B16D0206-DDA3-1543-963A-438C4DF459A8}"/>
              </a:ext>
            </a:extLst>
          </p:cNvPr>
          <p:cNvSpPr>
            <a:spLocks noChangeArrowheads="1"/>
          </p:cNvSpPr>
          <p:nvPr/>
        </p:nvSpPr>
        <p:spPr bwMode="auto">
          <a:xfrm>
            <a:off x="995855" y="6488668"/>
            <a:ext cx="2198038" cy="369332"/>
          </a:xfrm>
          <a:prstGeom prst="rect">
            <a:avLst/>
          </a:prstGeom>
          <a:noFill/>
          <a:ln>
            <a:noFill/>
          </a:ln>
          <a:effectLst>
            <a:outerShdw blurRad="114300" dist="63499" dir="2700038" algn="ctr"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FFFF"/>
                </a:solidFill>
              </a:rPr>
              <a:t>Gut. 31(9):1037-40.</a:t>
            </a:r>
          </a:p>
        </p:txBody>
      </p:sp>
    </p:spTree>
    <p:extLst>
      <p:ext uri="{BB962C8B-B14F-4D97-AF65-F5344CB8AC3E}">
        <p14:creationId xmlns:p14="http://schemas.microsoft.com/office/powerpoint/2010/main" val="92598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E87476-7E2B-4C7F-820B-90CCFB3B6DA1}"/>
              </a:ext>
            </a:extLst>
          </p:cNvPr>
          <p:cNvSpPr/>
          <p:nvPr/>
        </p:nvSpPr>
        <p:spPr>
          <a:xfrm>
            <a:off x="0" y="0"/>
            <a:ext cx="12192000" cy="6858000"/>
          </a:xfrm>
          <a:prstGeom prst="rect">
            <a:avLst/>
          </a:prstGeom>
          <a:gradFill>
            <a:gsLst>
              <a:gs pos="9000">
                <a:srgbClr val="D2C7C1"/>
              </a:gs>
              <a:gs pos="56000">
                <a:srgbClr val="8A786F"/>
              </a:gs>
              <a:gs pos="100000">
                <a:srgbClr val="5D4C41"/>
              </a:gs>
              <a:gs pos="88000">
                <a:srgbClr val="8A786F"/>
              </a:gs>
            </a:gsLst>
            <a:lin ang="4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2B8F5C9-52B8-4F1C-B2B6-95AD7928F62C}"/>
              </a:ext>
            </a:extLst>
          </p:cNvPr>
          <p:cNvSpPr>
            <a:spLocks noGrp="1"/>
          </p:cNvSpPr>
          <p:nvPr>
            <p:ph sz="half" idx="2"/>
          </p:nvPr>
        </p:nvSpPr>
        <p:spPr/>
        <p:txBody>
          <a:bodyPr/>
          <a:lstStyle/>
          <a:p>
            <a:pPr marL="0" indent="0">
              <a:buNone/>
            </a:pPr>
            <a:r>
              <a:rPr lang="en-US" dirty="0">
                <a:solidFill>
                  <a:schemeClr val="bg1"/>
                </a:solidFill>
              </a:rPr>
              <a:t>Having one’s window open at night is especially important.  Keeping windows open during the day for fresh air is important. </a:t>
            </a:r>
          </a:p>
        </p:txBody>
      </p:sp>
      <p:pic>
        <p:nvPicPr>
          <p:cNvPr id="5" name="Picture 4">
            <a:extLst>
              <a:ext uri="{FF2B5EF4-FFF2-40B4-BE49-F238E27FC236}">
                <a16:creationId xmlns:a16="http://schemas.microsoft.com/office/drawing/2014/main" id="{1E31A57F-54AB-4432-A3D0-55FDF58548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943" y="0"/>
            <a:ext cx="4572000" cy="6858000"/>
          </a:xfrm>
          <a:prstGeom prst="rect">
            <a:avLst/>
          </a:prstGeom>
        </p:spPr>
      </p:pic>
      <p:sp>
        <p:nvSpPr>
          <p:cNvPr id="9" name="TextBox 8">
            <a:extLst>
              <a:ext uri="{FF2B5EF4-FFF2-40B4-BE49-F238E27FC236}">
                <a16:creationId xmlns:a16="http://schemas.microsoft.com/office/drawing/2014/main" id="{50475F32-3CE6-491D-B604-89D9BF95D85E}"/>
              </a:ext>
            </a:extLst>
          </p:cNvPr>
          <p:cNvSpPr txBox="1"/>
          <p:nvPr/>
        </p:nvSpPr>
        <p:spPr>
          <a:xfrm>
            <a:off x="6436179" y="6332815"/>
            <a:ext cx="6101442" cy="369332"/>
          </a:xfrm>
          <a:prstGeom prst="rect">
            <a:avLst/>
          </a:prstGeom>
          <a:noFill/>
        </p:spPr>
        <p:txBody>
          <a:bodyPr wrap="square">
            <a:spAutoFit/>
          </a:bodyPr>
          <a:lstStyle/>
          <a:p>
            <a:r>
              <a:rPr lang="pt-BR" dirty="0">
                <a:solidFill>
                  <a:schemeClr val="bg1"/>
                </a:solidFill>
              </a:rPr>
              <a:t>Indoor Air. 2018 Mar;28(2):339-351. </a:t>
            </a:r>
          </a:p>
        </p:txBody>
      </p:sp>
    </p:spTree>
    <p:extLst>
      <p:ext uri="{BB962C8B-B14F-4D97-AF65-F5344CB8AC3E}">
        <p14:creationId xmlns:p14="http://schemas.microsoft.com/office/powerpoint/2010/main" val="4221992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9798</TotalTime>
  <Words>23721</Words>
  <Application>Microsoft Macintosh PowerPoint</Application>
  <PresentationFormat>Widescreen</PresentationFormat>
  <Paragraphs>921</Paragraphs>
  <Slides>58</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ＭＳ Ｐゴシック</vt:lpstr>
      <vt:lpstr>Arial</vt:lpstr>
      <vt:lpstr>Arial Narrow</vt:lpstr>
      <vt:lpstr>Calibri</vt:lpstr>
      <vt:lpstr>Calibri Light</vt:lpstr>
      <vt:lpstr>Cambria</vt:lpstr>
      <vt:lpstr>Helvetica Neue</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A Healthy Life Style With Daily Outdoor Activity Reduces Your Risk Of Dementia.</vt:lpstr>
      <vt:lpstr>Fresh As The Morning Air</vt:lpstr>
      <vt:lpstr>PowerPoint Presentation</vt:lpstr>
      <vt:lpstr>PowerPoint Presentation</vt:lpstr>
      <vt:lpstr>Outdoor Fresh Air Cure</vt:lpstr>
      <vt:lpstr>PowerPoint Presentation</vt:lpstr>
      <vt:lpstr>PowerPoint Presentation</vt:lpstr>
      <vt:lpstr>PowerPoint Presentation</vt:lpstr>
      <vt:lpstr>PowerPoint Presentation</vt:lpstr>
      <vt:lpstr>Skeletons in Your Closet?</vt:lpstr>
      <vt:lpstr>PowerPoint Presentation</vt:lpstr>
      <vt:lpstr>Chemicals, Immune System and Cancer</vt:lpstr>
      <vt:lpstr>Coming Up For Air</vt:lpstr>
      <vt:lpstr>PowerPoint Presentation</vt:lpstr>
      <vt:lpstr>PowerPoint Presentation</vt:lpstr>
      <vt:lpstr>PowerPoint Presentation</vt:lpstr>
      <vt:lpstr>PowerPoint Presentation</vt:lpstr>
      <vt:lpstr>PowerPoint Presentation</vt:lpstr>
      <vt:lpstr>Selenium and the Flu</vt:lpstr>
      <vt:lpstr>PowerPoint Presentation</vt:lpstr>
      <vt:lpstr>Oxygen Levels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Skin Hygiene Helps</vt:lpstr>
      <vt:lpstr>Should I Do A Cleanse?</vt:lpstr>
      <vt:lpstr>PowerPoint Presentation</vt:lpstr>
      <vt:lpstr>PowerPoint Presentation</vt:lpstr>
      <vt:lpstr>Lungwort pulmonaria</vt:lpstr>
      <vt:lpstr>Eucalyptus </vt:lpstr>
      <vt:lpstr>Essential Oils In The Treatment Of Respiratory Tract Disease</vt:lpstr>
      <vt:lpstr>Sunshine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 Health</dc:title>
  <dc:creator>MY</dc:creator>
  <cp:lastModifiedBy>Microsoft Office User</cp:lastModifiedBy>
  <cp:revision>70</cp:revision>
  <dcterms:created xsi:type="dcterms:W3CDTF">2022-05-06T15:37:12Z</dcterms:created>
  <dcterms:modified xsi:type="dcterms:W3CDTF">2025-12-29T14:26:49Z</dcterms:modified>
</cp:coreProperties>
</file>