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692" r:id="rId2"/>
    <p:sldId id="256" r:id="rId3"/>
    <p:sldId id="1418" r:id="rId4"/>
    <p:sldId id="284" r:id="rId5"/>
    <p:sldId id="285" r:id="rId6"/>
    <p:sldId id="257" r:id="rId7"/>
    <p:sldId id="693" r:id="rId8"/>
    <p:sldId id="416" r:id="rId9"/>
    <p:sldId id="888" r:id="rId10"/>
    <p:sldId id="374" r:id="rId11"/>
    <p:sldId id="377" r:id="rId12"/>
    <p:sldId id="268" r:id="rId13"/>
    <p:sldId id="535" r:id="rId14"/>
    <p:sldId id="504" r:id="rId15"/>
    <p:sldId id="1173" r:id="rId16"/>
    <p:sldId id="1388" r:id="rId17"/>
    <p:sldId id="280" r:id="rId18"/>
    <p:sldId id="471" r:id="rId19"/>
    <p:sldId id="1394" r:id="rId20"/>
    <p:sldId id="1395" r:id="rId21"/>
    <p:sldId id="1396" r:id="rId22"/>
    <p:sldId id="1397" r:id="rId23"/>
    <p:sldId id="1398" r:id="rId24"/>
    <p:sldId id="1399" r:id="rId25"/>
    <p:sldId id="1400" r:id="rId26"/>
    <p:sldId id="1401" r:id="rId27"/>
    <p:sldId id="1402" r:id="rId28"/>
    <p:sldId id="1403" r:id="rId29"/>
    <p:sldId id="1411" r:id="rId30"/>
    <p:sldId id="1412" r:id="rId31"/>
    <p:sldId id="1404" r:id="rId32"/>
    <p:sldId id="1405" r:id="rId33"/>
    <p:sldId id="1406" r:id="rId34"/>
    <p:sldId id="1407" r:id="rId35"/>
    <p:sldId id="1408" r:id="rId36"/>
    <p:sldId id="1413" r:id="rId37"/>
    <p:sldId id="1409" r:id="rId38"/>
    <p:sldId id="1410" r:id="rId39"/>
    <p:sldId id="1417" r:id="rId40"/>
    <p:sldId id="1414" r:id="rId41"/>
    <p:sldId id="1415" r:id="rId42"/>
    <p:sldId id="1416" r:id="rId43"/>
    <p:sldId id="1393" r:id="rId44"/>
    <p:sldId id="1270" r:id="rId45"/>
    <p:sldId id="904" r:id="rId46"/>
    <p:sldId id="139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C3E9"/>
    <a:srgbClr val="FEDB86"/>
    <a:srgbClr val="1A140E"/>
    <a:srgbClr val="B0B7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8148"/>
  </p:normalViewPr>
  <p:slideViewPr>
    <p:cSldViewPr snapToGrid="0" snapToObjects="1" showGuides="1">
      <p:cViewPr varScale="1">
        <p:scale>
          <a:sx n="71" d="100"/>
          <a:sy n="71" d="100"/>
        </p:scale>
        <p:origin x="2024"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36BC3-05B3-C147-AF4D-77D228BD1714}" type="datetimeFigureOut">
              <a:rPr lang="en-US" smtClean="0"/>
              <a:t>12/29/25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53B25-A482-0E41-B3CF-088A4C2A68C3}" type="slidenum">
              <a:rPr lang="en-US" smtClean="0"/>
              <a:t>‹#›</a:t>
            </a:fld>
            <a:endParaRPr lang="en-US"/>
          </a:p>
        </p:txBody>
      </p:sp>
    </p:spTree>
    <p:extLst>
      <p:ext uri="{BB962C8B-B14F-4D97-AF65-F5344CB8AC3E}">
        <p14:creationId xmlns:p14="http://schemas.microsoft.com/office/powerpoint/2010/main" val="333712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53B25-A482-0E41-B3CF-088A4C2A68C3}" type="slidenum">
              <a:rPr lang="en-US" smtClean="0"/>
              <a:t>1</a:t>
            </a:fld>
            <a:endParaRPr lang="en-US"/>
          </a:p>
        </p:txBody>
      </p:sp>
    </p:spTree>
    <p:extLst>
      <p:ext uri="{BB962C8B-B14F-4D97-AF65-F5344CB8AC3E}">
        <p14:creationId xmlns:p14="http://schemas.microsoft.com/office/powerpoint/2010/main" val="2075237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r>
              <a:rPr dirty="0"/>
              <a:t>Click here to read Links</a:t>
            </a:r>
          </a:p>
          <a:p>
            <a:r>
              <a:rPr dirty="0"/>
              <a:t>Mattson MP, </a:t>
            </a:r>
            <a:r>
              <a:rPr dirty="0" err="1"/>
              <a:t>Duan</a:t>
            </a:r>
            <a:r>
              <a:rPr dirty="0"/>
              <a:t> W, Guo Z. Meal size and frequency affect neuronal plasticity and vulnerability to disease: cellular and molecular mechanisms. J </a:t>
            </a:r>
            <a:r>
              <a:rPr dirty="0" err="1"/>
              <a:t>Neurochem</a:t>
            </a:r>
            <a:r>
              <a:rPr dirty="0"/>
              <a:t>. 2003 Feb;84(3):417-31.</a:t>
            </a:r>
          </a:p>
          <a:p>
            <a:r>
              <a:rPr dirty="0"/>
              <a:t>   </a:t>
            </a:r>
          </a:p>
          <a:p>
            <a:endParaRPr dirty="0"/>
          </a:p>
          <a:p>
            <a:r>
              <a:rPr dirty="0"/>
              <a:t>    Laboratory of Neurosciences, National Institute on Aging, Gerontology Research Center, Baltimore, Maryland 21224, USA.</a:t>
            </a:r>
          </a:p>
          <a:p>
            <a:endParaRPr dirty="0"/>
          </a:p>
          <a:p>
            <a:r>
              <a:rPr dirty="0"/>
              <a:t>    Although all cells in the body require energy to survive and function properly, excessive calorie intake over long time periods can compromise cell function and promote disorders such as cardiovascular disease, type-2 diabetes and cancers. Accordingly, dietary restriction (DR; either caloric restriction or intermittent fasting, with maintained vitamin and mineral intake) can extend lifespan and can increase disease resistance. Recent studies have shown that DR can have profound effects on brain function and vulnerability to injury and disease. DR can protect neurons against degeneration in animal models of Alzheimer's, Parkinson's and Huntington's diseases and stroke. Moreover, DR can stimulate the production of new neurons from stem cells (neurogenesis) and can enhance synaptic plasticity, which may increase the ability of the brain to resist aging and restore function following injury. Interestingly, increasing the time interval between meals can have beneficial effects on the brain and overall health of mice that are independent of cumulative calorie intake. The beneficial effects of DR, particularly those of intermittent fasting, appear to be the result of a cellular stress response that stimulates the production of proteins that enhance neuronal plasticity and resistance to oxidative and metabolic insults; they include neurotrophic factors such as brain-derived neurotrophic factor (</a:t>
            </a:r>
            <a:r>
              <a:rPr dirty="0" err="1"/>
              <a:t>BDNF</a:t>
            </a:r>
            <a:r>
              <a:rPr dirty="0"/>
              <a:t>), protein chaperones such as heat-shock proteins, and mitochondrial uncoupling proteins. Some beneficial effects of DR can be achieved by administering hormones that suppress appetite (leptin and ciliary neurotrophic factor) or by supplementing the diet with 2-deoxy-d-glucose, which may act as a calorie restriction mimetic. The profound influences of the quantity and timing of food intake on neuronal function and vulnerability to disease have revealed novel molecular and cellular mechanisms whereby diet affects the nervous system, and are leading to novel preventative and therapeutic approaches for neurodegenerative disorders.</a:t>
            </a:r>
          </a:p>
          <a:p>
            <a:endParaRPr dirty="0"/>
          </a:p>
          <a:p>
            <a:r>
              <a:rPr dirty="0"/>
              <a:t>    </a:t>
            </a:r>
            <a:r>
              <a:rPr dirty="0" err="1"/>
              <a:t>PMID</a:t>
            </a:r>
            <a:r>
              <a:rPr dirty="0"/>
              <a:t>: 12558961 [PubMed - indexed for MEDLINE]</a:t>
            </a:r>
          </a:p>
          <a:p>
            <a:endParaRPr dirty="0"/>
          </a:p>
          <a:p>
            <a:r>
              <a:rPr dirty="0"/>
              <a:t>Remarkably, however, the</a:t>
            </a:r>
          </a:p>
          <a:p>
            <a:r>
              <a:rPr dirty="0"/>
              <a:t>mice on periodic fasting exhibited anti-aging physiological</a:t>
            </a:r>
          </a:p>
          <a:p>
            <a:r>
              <a:rPr dirty="0"/>
              <a:t>changes equal to or greater than those maintained on the</a:t>
            </a:r>
          </a:p>
          <a:p>
            <a:r>
              <a:rPr dirty="0"/>
              <a:t>reduced calorie diet, including decreased plasma insulin and</a:t>
            </a:r>
          </a:p>
          <a:p>
            <a:r>
              <a:rPr dirty="0"/>
              <a:t>glucose levels, and reduced body temperature. Moreover,</a:t>
            </a:r>
          </a:p>
          <a:p>
            <a:r>
              <a:rPr dirty="0"/>
              <a:t>levels of the ketone body b-hydroxybutyrate were increased</a:t>
            </a:r>
          </a:p>
          <a:p>
            <a:r>
              <a:rPr dirty="0"/>
              <a:t>in the mice on the periodic fasting regimen, but not in the</a:t>
            </a:r>
          </a:p>
          <a:p>
            <a:r>
              <a:rPr dirty="0"/>
              <a:t>mice on the limited daily feeding regimen, suggesting a</a:t>
            </a:r>
          </a:p>
          <a:p>
            <a:r>
              <a:rPr dirty="0"/>
              <a:t>change in cellular energy metabolism pathways (Anson</a:t>
            </a:r>
          </a:p>
          <a:p>
            <a:r>
              <a:rPr dirty="0"/>
              <a:t>et al., submitted). Periodic fasting was more effective than</a:t>
            </a:r>
          </a:p>
          <a:p>
            <a:r>
              <a:rPr dirty="0"/>
              <a:t>limited daily feeding in protecting hippocampal neurons</a:t>
            </a:r>
          </a:p>
          <a:p>
            <a:r>
              <a:rPr dirty="0"/>
              <a:t>against excitotoxic injury. These findings suggest that</a:t>
            </a:r>
          </a:p>
          <a:p>
            <a:r>
              <a:rPr dirty="0"/>
              <a:t>increasing the time interval between meals is beneficial,</a:t>
            </a:r>
          </a:p>
          <a:p>
            <a:r>
              <a:rPr dirty="0"/>
              <a:t>even when the size of the meals are increased to a level that</a:t>
            </a:r>
          </a:p>
          <a:p>
            <a:r>
              <a:rPr dirty="0"/>
              <a:t>results in no overall decrease in caloric intake.</a:t>
            </a:r>
          </a:p>
          <a:p>
            <a:endParaRPr dirty="0"/>
          </a:p>
          <a:p>
            <a:r>
              <a:rPr dirty="0" err="1"/>
              <a:t>Int</a:t>
            </a:r>
            <a:r>
              <a:rPr dirty="0"/>
              <a:t> J </a:t>
            </a:r>
            <a:r>
              <a:rPr dirty="0" err="1"/>
              <a:t>Obes</a:t>
            </a:r>
            <a:r>
              <a:rPr dirty="0"/>
              <a:t> </a:t>
            </a:r>
            <a:r>
              <a:rPr dirty="0" err="1"/>
              <a:t>Relat</a:t>
            </a:r>
            <a:r>
              <a:rPr dirty="0"/>
              <a:t> </a:t>
            </a:r>
            <a:r>
              <a:rPr dirty="0" err="1"/>
              <a:t>Metab</a:t>
            </a:r>
            <a:r>
              <a:rPr dirty="0"/>
              <a:t> </a:t>
            </a:r>
            <a:r>
              <a:rPr dirty="0" err="1"/>
              <a:t>Disord</a:t>
            </a:r>
            <a:r>
              <a:rPr dirty="0"/>
              <a:t>. 2002 Jan;26(1):102-10.</a:t>
            </a:r>
          </a:p>
          <a:p>
            <a:r>
              <a:rPr dirty="0"/>
              <a:t>Habitual meal frequency and energy intake regulation in partially temporally isolated men.</a:t>
            </a:r>
          </a:p>
          <a:p>
            <a:r>
              <a:rPr dirty="0" err="1"/>
              <a:t>Westerterp-Plantenga</a:t>
            </a:r>
            <a:r>
              <a:rPr dirty="0"/>
              <a:t> MS1, Kovacs EM, </a:t>
            </a:r>
            <a:r>
              <a:rPr dirty="0" err="1"/>
              <a:t>Melanson</a:t>
            </a:r>
            <a:r>
              <a:rPr dirty="0"/>
              <a:t> KJ.</a:t>
            </a:r>
          </a:p>
          <a:p>
            <a:r>
              <a:rPr dirty="0"/>
              <a:t>Author information</a:t>
            </a:r>
          </a:p>
          <a:p>
            <a:endParaRPr dirty="0"/>
          </a:p>
          <a:p>
            <a:endParaRPr dirty="0"/>
          </a:p>
          <a:p>
            <a:r>
              <a:rPr dirty="0"/>
              <a:t>Abstract</a:t>
            </a:r>
          </a:p>
          <a:p>
            <a:r>
              <a:rPr dirty="0"/>
              <a:t>OBJECTIVE:</a:t>
            </a:r>
          </a:p>
          <a:p>
            <a:r>
              <a:rPr dirty="0"/>
              <a:t>Assessment of a possible relationship between habitual as well as manipulated meal frequency, blood glucose pattern, macronutrient- and energy intake (</a:t>
            </a:r>
            <a:r>
              <a:rPr dirty="0" err="1"/>
              <a:t>EI</a:t>
            </a:r>
            <a:r>
              <a:rPr dirty="0"/>
              <a:t>), and energy intake regulation in partially temporally isolated men.</a:t>
            </a:r>
          </a:p>
          <a:p>
            <a:r>
              <a:rPr dirty="0"/>
              <a:t>DESIGN:</a:t>
            </a:r>
          </a:p>
          <a:p>
            <a:r>
              <a:rPr dirty="0"/>
              <a:t>A partially temporally isolated within-subject design assessing energy intake regulation in spite of intervention. Intervention consisted of manipulating meal frequency by offering </a:t>
            </a:r>
            <a:r>
              <a:rPr dirty="0" err="1"/>
              <a:t>iso</a:t>
            </a:r>
            <a:r>
              <a:rPr dirty="0"/>
              <a:t>-energetic (1 MJ) preloads high in fat or carbohydrate (CHO), with the same energy density. We have previously shown that after a high-CHO preload, inter-meal-interval was 1 h, while after a high-fat preload </a:t>
            </a:r>
            <a:r>
              <a:rPr dirty="0" err="1"/>
              <a:t>intermeal</a:t>
            </a:r>
            <a:r>
              <a:rPr dirty="0"/>
              <a:t>-interval was 2 h.</a:t>
            </a:r>
          </a:p>
          <a:p>
            <a:r>
              <a:rPr dirty="0"/>
              <a:t>SUBJECTS:</a:t>
            </a:r>
          </a:p>
          <a:p>
            <a:r>
              <a:rPr dirty="0"/>
              <a:t>Twenty healthy young (18-31 y) normal weight (body mass index (BMI): 22.8+/-1.9 kg/m(2)) men.</a:t>
            </a:r>
          </a:p>
          <a:p>
            <a:r>
              <a:rPr dirty="0"/>
              <a:t>MEASUREMENTS:</a:t>
            </a:r>
          </a:p>
          <a:p>
            <a:r>
              <a:rPr dirty="0"/>
              <a:t>On two separate days, each after a different preload: subsequent subjects' responses to the preload, </a:t>
            </a:r>
            <a:r>
              <a:rPr dirty="0" err="1"/>
              <a:t>eg</a:t>
            </a:r>
            <a:r>
              <a:rPr dirty="0"/>
              <a:t> manipulated meal frequency; continuous blood glucose levels and blood glucose patterns: macronutrient composition of food intake; </a:t>
            </a:r>
            <a:r>
              <a:rPr dirty="0" err="1"/>
              <a:t>EI</a:t>
            </a:r>
            <a:r>
              <a:rPr dirty="0"/>
              <a:t>; appetite ratings; and taste perception. From controlled 3-day food intake diaries: habitual meal frequency; </a:t>
            </a:r>
            <a:r>
              <a:rPr dirty="0" err="1"/>
              <a:t>EI</a:t>
            </a:r>
            <a:r>
              <a:rPr dirty="0"/>
              <a:t>; and macronutrient-intake.</a:t>
            </a:r>
          </a:p>
          <a:p>
            <a:r>
              <a:rPr dirty="0"/>
              <a:t>RESULTS:</a:t>
            </a:r>
          </a:p>
          <a:p>
            <a:r>
              <a:rPr dirty="0"/>
              <a:t>Accuracy of energy intake regulation is expressed as minimizing the difference in energy intake, despite intervention. The difference in 24 h </a:t>
            </a:r>
            <a:r>
              <a:rPr dirty="0" err="1"/>
              <a:t>EI</a:t>
            </a:r>
            <a:r>
              <a:rPr dirty="0"/>
              <a:t> on the two test days after the preloads (r(2)=0.56; P&lt;0.001) was a function of habitual meal frequency. Variation in energy intake was primarily explained by habitual meal frequency (r(2)=0.76; P&lt;0.0001). Adding macronutrient composition and number of blood glucose declines to this increased the explained variation to 86 and 96%, respectively. Percentage energy from CHO or from fat explained the variation in habitual meal frequency (r(2)=0.84; P&lt;0.0001). Adding the total number of blood-glucose declines to this increased the explained variation to 88%, and adding average baseline blood glucose levels, sweetness perception and hunger suppression during preload consumption increased the explained variation to 91%. Manipulated meal frequency was related to habitual meal frequency (r(2)=0.86; P&lt;0.0001) and was a function of the number of transient and dynamic blood glucose declines (r(2)=0.74; P&lt;0.0001).</a:t>
            </a:r>
          </a:p>
          <a:p>
            <a:r>
              <a:rPr dirty="0"/>
              <a:t>CONCLUSION:</a:t>
            </a:r>
          </a:p>
          <a:p>
            <a:r>
              <a:rPr dirty="0"/>
              <a:t>Habitual meal frequency is of greater significance in energy intake regulation in healthy young men than manipulated meal frequency. Healthy young men with a high habitual meal frequency showed lower 24 h </a:t>
            </a:r>
            <a:r>
              <a:rPr dirty="0" err="1"/>
              <a:t>EI</a:t>
            </a:r>
            <a:r>
              <a:rPr dirty="0"/>
              <a:t>, and a smaller difference in </a:t>
            </a:r>
            <a:r>
              <a:rPr dirty="0" err="1"/>
              <a:t>EI</a:t>
            </a:r>
            <a:r>
              <a:rPr dirty="0"/>
              <a:t> after macronutrient specific preloads, compared to those with a low habitual meal frequency, thus showing a more accurate energy intake regulation. Habitual meal frequency is based upon a cluster of related factors including macronutrient composition of the food, sweetness perception, hunger suppression, blood glucose declines and average baseline blood glucose levels.</a:t>
            </a:r>
          </a:p>
          <a:p>
            <a:r>
              <a:rPr dirty="0" err="1"/>
              <a:t>PMID</a:t>
            </a:r>
            <a:r>
              <a:rPr dirty="0"/>
              <a:t>: 11791154</a:t>
            </a:r>
          </a:p>
          <a:p>
            <a:endParaRPr dirty="0"/>
          </a:p>
          <a:p>
            <a:r>
              <a:rPr dirty="0"/>
              <a:t>Children are generally untaught in regard to the importance of when, how, and what they should eat. They are permitted to indulge their tastes freely, to eat at all hours, to help themselves to fruit when it tempts their eyes; and this, with the pie, cake, bread and butter, and sweetmeats eaten almost constantly, makes them gourmands and dyspeptics. The digestive organs, like a mill which is continually kept running, become enfeebled, vital force is called from the brain to aid the stomach in its overwork, and thus the mental powers are weakened. The unnatural stimulation and wear of the vital forces make them nervous, impatient of restraint, self-willed, and irritable. They can scarcely be trusted out of their parents’ sight. In many cases the moral powers seem deadened, and it is difficult to arouse them to a sense of the shame and grievous nature of sin; they slip easily into habits of prevarication, deceit, and often open lying. { CG 388.1} </a:t>
            </a:r>
          </a:p>
          <a:p>
            <a:endParaRPr dirty="0"/>
          </a:p>
          <a:p>
            <a:r>
              <a:rPr dirty="0" err="1"/>
              <a:t>doi</a:t>
            </a:r>
            <a:r>
              <a:rPr dirty="0"/>
              <a:t>: 10.7554/eLife.09460.</a:t>
            </a:r>
          </a:p>
          <a:p>
            <a:r>
              <a:rPr dirty="0" err="1"/>
              <a:t>Loh</a:t>
            </a:r>
            <a:r>
              <a:rPr dirty="0"/>
              <a:t> DH, Jami SA, Flores RE, Truong D, </a:t>
            </a:r>
            <a:r>
              <a:rPr dirty="0" err="1"/>
              <a:t>Ghiani</a:t>
            </a:r>
            <a:r>
              <a:rPr dirty="0"/>
              <a:t> CA, O'Dell TJ, Colwell CS. Misaligned feeding impairs memories. </a:t>
            </a:r>
            <a:r>
              <a:rPr dirty="0" err="1"/>
              <a:t>Elife</a:t>
            </a:r>
            <a:r>
              <a:rPr dirty="0"/>
              <a:t>. 2015 Dec 10;4. </a:t>
            </a:r>
            <a:r>
              <a:rPr dirty="0" err="1"/>
              <a:t>pii</a:t>
            </a:r>
            <a:r>
              <a:rPr dirty="0"/>
              <a:t>: e09460.</a:t>
            </a:r>
          </a:p>
          <a:p>
            <a:endParaRPr dirty="0"/>
          </a:p>
          <a:p>
            <a:r>
              <a:rPr dirty="0"/>
              <a:t>Author information</a:t>
            </a:r>
          </a:p>
          <a:p>
            <a:endParaRPr dirty="0"/>
          </a:p>
          <a:p>
            <a:endParaRPr dirty="0"/>
          </a:p>
          <a:p>
            <a:r>
              <a:rPr dirty="0"/>
              <a:t>Abstract</a:t>
            </a:r>
          </a:p>
          <a:p>
            <a:r>
              <a:rPr dirty="0"/>
              <a:t>Robust sleep/wake rhythms are important for health and cognitive function. Unfortunately, many people are living in an environment where their circadian system is challenged by inappropriate meal- or work-times. Here we scheduled food access to the sleep time and examined the impact on learning and memory in mice. Under these conditions, we demonstrate that the molecular clock in the master pacemaker, the suprachiasmatic nucleus (</a:t>
            </a:r>
            <a:r>
              <a:rPr dirty="0" err="1"/>
              <a:t>SCN</a:t>
            </a:r>
            <a:r>
              <a:rPr dirty="0"/>
              <a:t>), is unaltered while the molecular clock in the hippocampus is synchronized by the timing of food availability. This chronic circadian misalignment causes reduced hippocampal long term potentiation and total </a:t>
            </a:r>
            <a:r>
              <a:rPr dirty="0" err="1"/>
              <a:t>CREB</a:t>
            </a:r>
            <a:r>
              <a:rPr dirty="0"/>
              <a:t> expression. Importantly this mis-timed feeding resulted in dramatic deficits in hippocampal-dependent learning and memory. Our findings suggest that the timing of meals have far-reaching effects on hippocampal physiology and learned </a:t>
            </a:r>
            <a:r>
              <a:rPr dirty="0" err="1"/>
              <a:t>behaviour</a:t>
            </a:r>
            <a:r>
              <a:rPr dirty="0"/>
              <a:t>.</a:t>
            </a:r>
          </a:p>
          <a:p>
            <a:r>
              <a:rPr dirty="0"/>
              <a:t>KEYWORDS:</a:t>
            </a:r>
          </a:p>
          <a:p>
            <a:r>
              <a:rPr dirty="0" err="1"/>
              <a:t>CREB</a:t>
            </a:r>
            <a:r>
              <a:rPr dirty="0"/>
              <a:t>; circadian rhythms; hippocampus; learning and memory; mouse; neuroscience</a:t>
            </a:r>
          </a:p>
          <a:p>
            <a:r>
              <a:rPr dirty="0" err="1"/>
              <a:t>PMID</a:t>
            </a:r>
            <a:r>
              <a:rPr dirty="0"/>
              <a:t>: 26652002 </a:t>
            </a:r>
          </a:p>
          <a:p>
            <a:endParaRPr dirty="0"/>
          </a:p>
          <a:p>
            <a:r>
              <a:rPr dirty="0"/>
              <a:t>The mind does not wear out nor break down so often on account of diligent employment and hard study, as on account of eating improper food at improper times, and of careless inattention to the laws of health. The diet question deserves careful study, and students can do more for themselves than teachers can do for them by prescribing strict rules and regulations. Let students preserve a conscience void of offense toward God and man. { YI May 31, 1894, par. 2 }</a:t>
            </a:r>
          </a:p>
          <a:p>
            <a:endParaRPr dirty="0"/>
          </a:p>
          <a:p>
            <a:r>
              <a:rPr dirty="0"/>
              <a:t>Diligent study is not the principal cause of the breaking down of the mental powers. The main cause is improper diet, irregular meals, and a lack of physical exercise. Irregular hours for eating and sleeping sap the brain forces. The apostle Paul declares that he who would be successful in reaching a high standard of godliness must be temperate in all things. Eating, drinking, and dressing all have a direct bearing upon our spiritual advancement. We are all called upon to lay aside every weight and the sin that doth so easily beset us, that we may be able to run the Christian race without embarrassment, and obtain the crown of immortal glory. { YI May 31, 1894, par. 8 }</a:t>
            </a:r>
          </a:p>
          <a:p>
            <a:endParaRPr dirty="0"/>
          </a:p>
          <a:p>
            <a:r>
              <a:rPr dirty="0"/>
              <a:t>The brain is the citadel of the being. Wrong physical habits affect the brain and prevent the attainment of that which the students desire—a good mental discipline. Unless the youth are versed in the science of how to care for the body as well as for the mind, they will not be successful students. Study is not the principal cause of breakdown of the mental powers. The main cause is improper diet, irregular meals, a lack of physical exercise, and careless inattention in other respects to the laws of health. When we do all that we can to preserve the health, then we can ask God in faith to bless our efforts. { CT 299.2} </a:t>
            </a:r>
          </a:p>
          <a:p>
            <a:endParaRPr dirty="0"/>
          </a:p>
          <a:p>
            <a:r>
              <a:rPr dirty="0"/>
              <a:t>Many eat at all hours, regardless of the laws of health. Then gloom covers the mind. How can men be honored with divine enlightenment, when they are so reckless in their habits, so inattentive to the light which God has given in regard to these things? { GW 241.2} </a:t>
            </a:r>
          </a:p>
          <a:p>
            <a:endParaRPr dirty="0"/>
          </a:p>
          <a:p>
            <a:r>
              <a:rPr dirty="0" err="1"/>
              <a:t>doi</a:t>
            </a:r>
            <a:r>
              <a:rPr dirty="0"/>
              <a:t>: 10.1002/ana.22468.</a:t>
            </a:r>
          </a:p>
          <a:p>
            <a:r>
              <a:rPr dirty="0" err="1"/>
              <a:t>Tranah</a:t>
            </a:r>
            <a:r>
              <a:rPr dirty="0"/>
              <a:t> </a:t>
            </a:r>
            <a:r>
              <a:rPr dirty="0" err="1"/>
              <a:t>GJ</a:t>
            </a:r>
            <a:r>
              <a:rPr dirty="0"/>
              <a:t>, Blackwell T, Stone KL, </a:t>
            </a:r>
            <a:r>
              <a:rPr dirty="0" err="1"/>
              <a:t>Ancoli</a:t>
            </a:r>
            <a:r>
              <a:rPr dirty="0"/>
              <a:t>-Israel S, </a:t>
            </a:r>
            <a:r>
              <a:rPr dirty="0" err="1"/>
              <a:t>Paudel</a:t>
            </a:r>
            <a:r>
              <a:rPr dirty="0"/>
              <a:t> ML, </a:t>
            </a:r>
            <a:r>
              <a:rPr dirty="0" err="1"/>
              <a:t>Ensrud</a:t>
            </a:r>
            <a:r>
              <a:rPr dirty="0"/>
              <a:t> </a:t>
            </a:r>
            <a:r>
              <a:rPr dirty="0" err="1"/>
              <a:t>KE</a:t>
            </a:r>
            <a:r>
              <a:rPr dirty="0"/>
              <a:t>, </a:t>
            </a:r>
            <a:r>
              <a:rPr dirty="0" err="1"/>
              <a:t>Cauley</a:t>
            </a:r>
            <a:r>
              <a:rPr dirty="0"/>
              <a:t> JA, Redline S, Hillier TA, Cummings SR, </a:t>
            </a:r>
            <a:r>
              <a:rPr dirty="0" err="1"/>
              <a:t>Yaffe</a:t>
            </a:r>
            <a:r>
              <a:rPr dirty="0"/>
              <a:t> K. Circadian activity rhythms and risk of incident dementia and mild cognitive impairment in older women. Ann Neurol. 2011 Nov;70(5):722-32.</a:t>
            </a:r>
          </a:p>
          <a:p>
            <a:endParaRPr dirty="0"/>
          </a:p>
          <a:p>
            <a:endParaRPr dirty="0"/>
          </a:p>
          <a:p>
            <a:r>
              <a:rPr dirty="0" err="1"/>
              <a:t>SOF</a:t>
            </a:r>
            <a:r>
              <a:rPr dirty="0"/>
              <a:t> Research Group.</a:t>
            </a:r>
          </a:p>
          <a:p>
            <a:r>
              <a:rPr dirty="0"/>
              <a:t>Collaborators (68)</a:t>
            </a:r>
          </a:p>
          <a:p>
            <a:endParaRPr dirty="0"/>
          </a:p>
          <a:p>
            <a:endParaRPr dirty="0"/>
          </a:p>
          <a:p>
            <a:r>
              <a:rPr dirty="0"/>
              <a:t>Author information</a:t>
            </a:r>
          </a:p>
          <a:p>
            <a:endParaRPr dirty="0"/>
          </a:p>
          <a:p>
            <a:endParaRPr dirty="0"/>
          </a:p>
          <a:p>
            <a:r>
              <a:rPr dirty="0"/>
              <a:t>Abstract</a:t>
            </a:r>
          </a:p>
          <a:p>
            <a:r>
              <a:rPr dirty="0"/>
              <a:t>OBJECTIVE:</a:t>
            </a:r>
          </a:p>
          <a:p>
            <a:r>
              <a:rPr dirty="0"/>
              <a:t>Previous cross-sectional studies have observed alterations in activity rhythms in dementia patients but the direction of causation is unclear. We determined whether circadian activity rhythms measured in community-dwelling older women are prospectively associated with incident dementia or mild cognitive impairment (MCI).</a:t>
            </a:r>
          </a:p>
          <a:p>
            <a:r>
              <a:rPr dirty="0"/>
              <a:t>METHODS:</a:t>
            </a:r>
          </a:p>
          <a:p>
            <a:r>
              <a:rPr dirty="0"/>
              <a:t>Activity rhythm data were collected from 1,282 healthy community-dwelling women from the Study of Osteoporotic Fractures (</a:t>
            </a:r>
            <a:r>
              <a:rPr dirty="0" err="1"/>
              <a:t>SOF</a:t>
            </a:r>
            <a:r>
              <a:rPr dirty="0"/>
              <a:t>) cohort (mean age 83 years) with wrist actigraphy for a minimum of three 24-hour periods. Each participant completed a neuropsychological test battery and had clinical cognitive status (dementia, MCI, normal) adjudicated by an expert panel approximately 5 years later. All analyses were adjusted for demographics, body mass index (BMI), functional status, depression, medications, alcohol, caffeine, smoking, health status, and comorbidities.</a:t>
            </a:r>
          </a:p>
          <a:p>
            <a:r>
              <a:rPr dirty="0"/>
              <a:t>RESULTS:</a:t>
            </a:r>
          </a:p>
          <a:p>
            <a:r>
              <a:rPr dirty="0"/>
              <a:t>After 4.9 years of follow-up, 195 (15%) women had developed dementia and 302 (24%) had developed MCI. Older women with decreased activity rhythms had a higher likelihood of developing dementia or MCI when comparing those in the lowest quartiles of amplitude (odds ratio [OR] = 1.57; 95% CI, 1.09-2.25) or rhythm robustness (OR = 1.57; 95% CI, 1.10-2.26) to women in the highest quartiles. An increased risk of dementia or MCI (OR = 1.83; 95% CI, 1.29-2.61) was found for women whose timing of peak activity occurred later in the day (after 3:51 PM) when compared to those with average timing (1:34 PM-3:51 PM).</a:t>
            </a:r>
          </a:p>
          <a:p>
            <a:r>
              <a:rPr dirty="0"/>
              <a:t>INTERPRETATION:</a:t>
            </a:r>
          </a:p>
          <a:p>
            <a:r>
              <a:rPr dirty="0"/>
              <a:t>Older, healthy women with decreased circadian activity rhythm amplitude and robustness, and delayed rhythms have increased odds of developing dementia and MCI. If confirmed, future studies should examine whether interventions (physical activity, bright light exposure) that influence activity rhythms will reduce the risk of cognitive deterioration in the elderly.</a:t>
            </a:r>
          </a:p>
          <a:p>
            <a:r>
              <a:rPr dirty="0"/>
              <a:t>Copyright © 2011 American Neurological Association.</a:t>
            </a:r>
          </a:p>
          <a:p>
            <a:r>
              <a:rPr dirty="0"/>
              <a:t>Comment in</a:t>
            </a:r>
          </a:p>
          <a:p>
            <a:r>
              <a:rPr dirty="0"/>
              <a:t>		Sleep, circadian rhythms, and dementia. [Ann Neurol. 2011]</a:t>
            </a:r>
          </a:p>
          <a:p>
            <a:r>
              <a:rPr dirty="0" err="1"/>
              <a:t>PMID</a:t>
            </a:r>
            <a:r>
              <a:rPr dirty="0"/>
              <a:t>: 22162057 </a:t>
            </a:r>
          </a:p>
        </p:txBody>
      </p:sp>
    </p:spTree>
    <p:extLst>
      <p:ext uri="{BB962C8B-B14F-4D97-AF65-F5344CB8AC3E}">
        <p14:creationId xmlns:p14="http://schemas.microsoft.com/office/powerpoint/2010/main" val="77253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EA0B4202-9E11-3548-B3F5-F2FFC500C516}"/>
              </a:ext>
            </a:extLst>
          </p:cNvPr>
          <p:cNvSpPr>
            <a:spLocks noGrp="1" noRot="1" noChangeAspect="1"/>
          </p:cNvSpPr>
          <p:nvPr>
            <p:ph type="sldImg"/>
          </p:nvPr>
        </p:nvSpPr>
        <p:spPr>
          <a:ln/>
        </p:spPr>
      </p:sp>
      <p:sp>
        <p:nvSpPr>
          <p:cNvPr id="81923" name="Notes Placeholder 2">
            <a:extLst>
              <a:ext uri="{FF2B5EF4-FFF2-40B4-BE49-F238E27FC236}">
                <a16:creationId xmlns:a16="http://schemas.microsoft.com/office/drawing/2014/main" id="{E4E170A5-3221-6E45-8DC1-4EBC1579A7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Life Sci. 2004 Jul 23;75(10):1181-93.Click here to read Links</a:t>
            </a:r>
          </a:p>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Effects of meal timing on tumor progression in mice.</a:t>
            </a:r>
          </a:p>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Wu MW, Li XM, Xian LJ, Lévi F.</a:t>
            </a:r>
          </a:p>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INSERM E 0354 Chronothérapeutique des cancers, Hôpital Paul Brousse and Université Paris XI, 94807 Villejuif Cedex, France.</a:t>
            </a:r>
          </a:p>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Meal timing can reset circadian clocks in peripheral tissues. We investigated the effects of such non-photic entrainment on tumor growth rate. Two experiments involved a total of 61 male B6D2F(1) mice synchronized with an alternation of 12 h of light (L) and 12 h of darkness (D) (LD12:12). Mice were randomly allocated to have access to food ad libitum, or restricted to 4 or 6 h during L or D. Rest-activity and body temperature, two circadian outputs, were monitored with an intra-peritoneal sensor. Glasgow osteosarcoma was inoculated into both flanks of each mouse ten days after meal timing onset. Before tumor inoculation, meal timing during D amplified the 24-h rhythms in rest-activity and body temperature with minimal phase alteration as compared to ad libitum feeding. Conversely, meal timing during L induced dominant 12-h or 8-h rhythmic components in activity, nearly doubled the 24-h amplitude of body temperature and shifted its acrophase (time of maximum) from approximately mid-D to approximately mid-L. Thirteen days after tumor inoculation, mean tumor weight (+/- SEM, mg) was 1503 +/- 150 in ad libitum mice, 1077 +/- 157 in mice fed during D and 577 +/- 139 in mice fed during L (ANOVA, p &lt; 0.0001). Overall survival was prolonged in the mice fed during L (median, 17.5 days, d) as compared with those fed during D (14.5 d) or ad libitum (14 d) (Log Rank, p = 0.0035). The internal desynchronization produced by meal timing during L slowed down tumor progression, an effect possibly resulting from improved host-mediated tumor control and/or altered tumor circadian clocks.</a:t>
            </a:r>
          </a:p>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PMID: 15219806 [PubMed - indexed for MEDLINE]</a:t>
            </a:r>
          </a:p>
          <a:p>
            <a:pPr eaLnBrk="1" hangingPunct="1"/>
            <a:endParaRPr lang="en-US" altLang="en-US">
              <a:latin typeface="Times New Roman" panose="02020603050405020304" pitchFamily="18" charset="0"/>
              <a:ea typeface="ＭＳ Ｐゴシック" panose="020B0600070205080204" pitchFamily="34" charset="-128"/>
            </a:endParaRPr>
          </a:p>
          <a:p>
            <a:endParaRPr lang="en-US" altLang="en-US">
              <a:latin typeface="Times New Roman" panose="02020603050405020304" pitchFamily="18" charset="0"/>
              <a:ea typeface="ＭＳ Ｐゴシック" panose="020B0600070205080204" pitchFamily="34" charset="-128"/>
            </a:endParaRPr>
          </a:p>
        </p:txBody>
      </p:sp>
      <p:sp>
        <p:nvSpPr>
          <p:cNvPr id="81924" name="Slide Number Placeholder 3">
            <a:extLst>
              <a:ext uri="{FF2B5EF4-FFF2-40B4-BE49-F238E27FC236}">
                <a16:creationId xmlns:a16="http://schemas.microsoft.com/office/drawing/2014/main" id="{79E789A0-64DA-994C-824C-7BE69A3A84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E7A4BBE-9C06-CC4E-84EA-14AC063A5EF7}" type="slidenum">
              <a:rPr lang="en-US" altLang="en-US" sz="1200"/>
              <a:pPr/>
              <a:t>13</a:t>
            </a:fld>
            <a:endParaRPr lang="en-US" altLang="en-US" sz="1200"/>
          </a:p>
        </p:txBody>
      </p:sp>
    </p:spTree>
    <p:extLst>
      <p:ext uri="{BB962C8B-B14F-4D97-AF65-F5344CB8AC3E}">
        <p14:creationId xmlns:p14="http://schemas.microsoft.com/office/powerpoint/2010/main" val="1134148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253430D6-A95C-3142-B540-678DE0064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6B091B7-1CDA-FC41-A53A-B36AD836617D}" type="slidenum">
              <a:rPr lang="en-US" altLang="en-US" sz="1200"/>
              <a:pPr/>
              <a:t>14</a:t>
            </a:fld>
            <a:endParaRPr lang="en-US" altLang="en-US" sz="1200"/>
          </a:p>
        </p:txBody>
      </p:sp>
      <p:sp>
        <p:nvSpPr>
          <p:cNvPr id="79875" name="Rectangle 2">
            <a:extLst>
              <a:ext uri="{FF2B5EF4-FFF2-40B4-BE49-F238E27FC236}">
                <a16:creationId xmlns:a16="http://schemas.microsoft.com/office/drawing/2014/main" id="{6E433FD9-3580-FE47-A2B4-DA9C642753AF}"/>
              </a:ext>
            </a:extLst>
          </p:cNvPr>
          <p:cNvSpPr>
            <a:spLocks noGrp="1" noRot="1" noChangeAspect="1" noChangeArrowheads="1"/>
          </p:cNvSpPr>
          <p:nvPr>
            <p:ph type="sldImg"/>
          </p:nvPr>
        </p:nvSpPr>
        <p:spPr>
          <a:solidFill>
            <a:srgbClr val="FFFFFF"/>
          </a:solidFill>
          <a:ln/>
        </p:spPr>
      </p:sp>
      <p:sp>
        <p:nvSpPr>
          <p:cNvPr id="79876" name="Rectangle 3">
            <a:extLst>
              <a:ext uri="{FF2B5EF4-FFF2-40B4-BE49-F238E27FC236}">
                <a16:creationId xmlns:a16="http://schemas.microsoft.com/office/drawing/2014/main" id="{B97513E7-BC7B-894A-B483-99A025D89700}"/>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66980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6E401A5D-F28E-8749-ABBA-EFE5923E1C7B}"/>
              </a:ext>
            </a:extLst>
          </p:cNvPr>
          <p:cNvSpPr>
            <a:spLocks noGrp="1" noRot="1" noChangeAspect="1" noChangeArrowheads="1" noTextEdit="1"/>
          </p:cNvSpPr>
          <p:nvPr>
            <p:ph type="sldImg"/>
          </p:nvPr>
        </p:nvSpPr>
        <p:spPr>
          <a:solidFill>
            <a:srgbClr val="FFFFFF"/>
          </a:solidFill>
          <a:ln/>
        </p:spPr>
      </p:sp>
      <p:sp>
        <p:nvSpPr>
          <p:cNvPr id="482307" name="Rectangle 3">
            <a:extLst>
              <a:ext uri="{FF2B5EF4-FFF2-40B4-BE49-F238E27FC236}">
                <a16:creationId xmlns:a16="http://schemas.microsoft.com/office/drawing/2014/main" id="{F0A7AF4B-5073-5D42-A295-FC096513DB14}"/>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Arial" panose="020B0604020202020204" pitchFamily="34" charset="0"/>
              </a:rPr>
              <a:t> Nouv Presse Med. 1981 May 23;10(23):1913-4, 1919-21.Links</a:t>
            </a:r>
          </a:p>
          <a:p>
            <a:r>
              <a:rPr lang="en-US" altLang="en-US">
                <a:latin typeface="Arial" panose="020B0604020202020204" pitchFamily="34" charset="0"/>
              </a:rPr>
              <a:t>    [Circadian meal-related changes in serum lipoprotein levels in normal subjects (author's transl)]</a:t>
            </a:r>
          </a:p>
          <a:p>
            <a:r>
              <a:rPr lang="en-US" altLang="en-US">
                <a:latin typeface="Arial" panose="020B0604020202020204" pitchFamily="34" charset="0"/>
              </a:rPr>
              <a:t>    [Article in French]</a:t>
            </a:r>
          </a:p>
          <a:p>
            <a:endParaRPr lang="en-US" altLang="en-US">
              <a:latin typeface="Arial" panose="020B0604020202020204" pitchFamily="34" charset="0"/>
            </a:endParaRPr>
          </a:p>
          <a:p>
            <a:r>
              <a:rPr lang="en-US" altLang="en-US">
                <a:latin typeface="Arial" panose="020B0604020202020204" pitchFamily="34" charset="0"/>
              </a:rPr>
              <a:t>    Dewailly P, Moulin S, Fievet C, Dedonder E, Sezille G, Jaillard J.</a:t>
            </a:r>
          </a:p>
          <a:p>
            <a:endParaRPr lang="en-US" altLang="en-US">
              <a:latin typeface="Arial" panose="020B0604020202020204" pitchFamily="34" charset="0"/>
            </a:endParaRPr>
          </a:p>
          <a:p>
            <a:r>
              <a:rPr lang="en-US" altLang="en-US">
                <a:latin typeface="Arial" panose="020B0604020202020204" pitchFamily="34" charset="0"/>
              </a:rPr>
              <a:t>    Circadian variations in serum lipoprotein levels in relation to meals were investigated in 10 healthy subjects on a normal diet. Lunch and dinner produced a concomitant increase in triglycerides and the apo-B of very low density lipoproteins (d less than 1.006). The increase observed after dinner was of the same degree as after lunch but was more prolonged; this longer duration was unrelated to the nocturnal increase in free fatty acids. Apo-A1 levels also rose slightly after lunch and dinner, and so did HDL-cholesterol which, however, decreased during the night. These results suggest that in normal subjects the intravascular lipolytic activity is reduced during the night.</a:t>
            </a:r>
          </a:p>
          <a:p>
            <a:endParaRPr lang="en-US" altLang="en-US">
              <a:latin typeface="Arial" panose="020B0604020202020204" pitchFamily="34" charset="0"/>
            </a:endParaRPr>
          </a:p>
          <a:p>
            <a:r>
              <a:rPr lang="en-US" altLang="en-US">
                <a:latin typeface="Arial" panose="020B0604020202020204" pitchFamily="34" charset="0"/>
              </a:rPr>
              <a:t>    PMID: 7243571 [PubMed - indexed for MEDLINE]</a:t>
            </a:r>
          </a:p>
          <a:p>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 J Am Geriatr Soc. 1978 Jun;26(6):284-5.</a:t>
            </a:r>
          </a:p>
          <a:p>
            <a:r>
              <a:rPr lang="en-US" altLang="en-US">
                <a:latin typeface="Arial" panose="020B0604020202020204" pitchFamily="34" charset="0"/>
              </a:rPr>
              <a:t>    The evening meal and atherosclerosis.</a:t>
            </a:r>
          </a:p>
          <a:p>
            <a:r>
              <a:rPr lang="en-US" altLang="en-US">
                <a:latin typeface="Arial" panose="020B0604020202020204" pitchFamily="34" charset="0"/>
              </a:rPr>
              <a:t>    Roen PB.</a:t>
            </a:r>
          </a:p>
          <a:p>
            <a:endParaRPr lang="en-US" altLang="en-US">
              <a:latin typeface="Arial" panose="020B0604020202020204" pitchFamily="34" charset="0"/>
            </a:endParaRPr>
          </a:p>
          <a:p>
            <a:r>
              <a:rPr lang="en-US" altLang="en-US">
                <a:latin typeface="Arial" panose="020B0604020202020204" pitchFamily="34" charset="0"/>
              </a:rPr>
              <a:t>    A trial by any means that can possibly prevent or retard the development of arteriosclerosis is to be recommended. Arteriosclerosis is the chief cause of strokes and heart attacks. The heavy evening meal now in vogue is characteristically rich in animal fats. Normal digestion is at its peak at about the seventh hour, usually during sleep, when the body economy is at its lowest ebb. A large amount of digested material with a high content of lipids is dumped into the slow-moving circulation. As this material, full of saturated fats, moves slowly through the arteries, the situation is ideal for clot formation, possibly resulting in a stroke, a heart attack, or sudden death. Such a catastrophe can occur in almost anyone, but is more apt to strike the high-powered executive or the apparently healthy man past 45 who has a voracious appetite. It seems logical to postulate that a light, rather than a heavy evening meal would result in less arteriosclerosis with complications such as heart attacks and strokes.</a:t>
            </a:r>
          </a:p>
          <a:p>
            <a:endParaRPr lang="en-US" altLang="en-US">
              <a:latin typeface="Arial" panose="020B0604020202020204" pitchFamily="34" charset="0"/>
            </a:endParaRPr>
          </a:p>
          <a:p>
            <a:r>
              <a:rPr lang="en-US" altLang="en-US">
                <a:latin typeface="Arial" panose="020B0604020202020204" pitchFamily="34" charset="0"/>
              </a:rPr>
              <a:t>    PMID: 659770 [PubMed - indexed for MEDLINE]</a:t>
            </a:r>
          </a:p>
        </p:txBody>
      </p:sp>
    </p:spTree>
    <p:extLst>
      <p:ext uri="{BB962C8B-B14F-4D97-AF65-F5344CB8AC3E}">
        <p14:creationId xmlns:p14="http://schemas.microsoft.com/office/powerpoint/2010/main" val="1167523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noRot="1" noChangeAspect="1"/>
          </p:cNvSpPr>
          <p:nvPr>
            <p:ph type="sldImg"/>
          </p:nvPr>
        </p:nvSpPr>
        <p:spPr>
          <a:prstGeom prst="rect">
            <a:avLst/>
          </a:prstGeom>
        </p:spPr>
        <p:txBody>
          <a:bodyPr/>
          <a:lstStyle/>
          <a:p>
            <a:endParaRPr/>
          </a:p>
        </p:txBody>
      </p:sp>
      <p:sp>
        <p:nvSpPr>
          <p:cNvPr id="491" name="Shape 491"/>
          <p:cNvSpPr>
            <a:spLocks noGrp="1"/>
          </p:cNvSpPr>
          <p:nvPr>
            <p:ph type="body" sz="quarter" idx="1"/>
          </p:nvPr>
        </p:nvSpPr>
        <p:spPr>
          <a:prstGeom prst="rect">
            <a:avLst/>
          </a:prstGeom>
        </p:spPr>
        <p:txBody>
          <a:bodyPr/>
          <a:lstStyle/>
          <a:p>
            <a:r>
              <a:t>doi: 10.1002/biof.1369. Epub 2017 Jun 13.</a:t>
            </a:r>
          </a:p>
          <a:p>
            <a:r>
              <a:t>Nie L, Wei G, Peng S, Qu Z, Yang Y, Yang Q, Huang X, Liu J, Zhuang Z, Yang X. Melatonin ameliorates anxiety and depression-like behaviors and modulates proteomic changes in triple transgenic mice of Alzheimer's disease. Biofactors. 2017 Jul 8;43(4):593-611.</a:t>
            </a:r>
          </a:p>
          <a:p>
            <a:endParaRPr/>
          </a:p>
          <a:p>
            <a:r>
              <a:t>Author information</a:t>
            </a:r>
          </a:p>
          <a:p>
            <a:endParaRPr/>
          </a:p>
          <a:p>
            <a:endParaRPr/>
          </a:p>
          <a:p>
            <a:r>
              <a:t>Abstract</a:t>
            </a:r>
          </a:p>
          <a:p>
            <a:r>
              <a:t>Alzheimer's disease (AD) is a devastating neurodegenerative disease accompanied by neuropsychiatric symptoms, such as anxiety and depression. The levels of melatonin decrease in brains of AD patients. The potential effect of melatonin on anxiety and depression behaviors in AD and the underlying mechanisms remain unclear. In this study, we treated 10-month-old triple transgenic mice of AD (3xTg-AD) with melatonin (10 mg/kg body weight/day) for 1 month and explored the effects of melatonin on anxiety and depression-like behaviors in 3xTg-AD mice and the protein expression of hippocampal tissues. The behavioral test showed that melatonin ameliorated anxiety and depression-like behaviors of 3xTg-AD mice as measured by open field test, elevated plus maze test, forced swimming test, and tail suspension test. By carrying out two-dimensional fluorescence difference gel electrophoresis (2D-DIGE) coupled with mass spectrometry, we revealed a total of 46 differentially expressed proteins in hippocampus between the wild-type (WT) mice and non-treated 3xTg-AD mice. A total of 21 differentially expressed proteins were revealed in hippocampus between melatonin-treated and non-treated 3xTg-AD mice. Among these differentially expressed proteins, glutathione S-transferase P 1 (GSTP1) (an anxiety-associated protein) and complexin-1 (CPLX1) (a depression-associated protein) were significantly down-regulated in hippocampus of 3xTg-AD mice compared with the WT mice. The expression of these two proteins was modulated by melatonin treatment. Our study suggested that melatonin could be used as a potential candidate drug to improve the neuropsychiatric behaviors in AD via modulating the expression of the proteins (i.e. GSTP1 and CPLX1) involved in anxiety and depression behaviors.</a:t>
            </a:r>
          </a:p>
          <a:p>
            <a:r>
              <a:t>© 2017 BioFactors, 43(4):593-611, 2017.</a:t>
            </a:r>
          </a:p>
          <a:p>
            <a:r>
              <a:t>KEYWORDS:</a:t>
            </a:r>
          </a:p>
          <a:p>
            <a:r>
              <a:t>Alzheimer's disease (AD); anxiety; depression; melatonin; two-dimensional fluorescence difference gel electrophoresis (2D-DIGE)</a:t>
            </a:r>
          </a:p>
          <a:p>
            <a:r>
              <a:t>PMID: 28608594</a:t>
            </a:r>
          </a:p>
          <a:p>
            <a:endParaRPr/>
          </a:p>
          <a:p>
            <a:endParaRPr/>
          </a:p>
          <a:p>
            <a:r>
              <a:t>Gao HX, Zhang LX. Antagonistic effects of melatonin on glutamate-induced neurotoxicity in rat hippocampal neurons. Sheng Li Xue Bao. 1999 Aug;51(4):430-4.</a:t>
            </a:r>
          </a:p>
          <a:p>
            <a:r>
              <a:t>[Article in Chinese]</a:t>
            </a:r>
          </a:p>
          <a:p>
            <a:endParaRPr/>
          </a:p>
          <a:p>
            <a:r>
              <a:t>Author information</a:t>
            </a:r>
          </a:p>
          <a:p>
            <a:endParaRPr/>
          </a:p>
          <a:p>
            <a:endParaRPr/>
          </a:p>
          <a:p>
            <a:r>
              <a:t>Abstract</a:t>
            </a:r>
          </a:p>
          <a:p>
            <a:r>
              <a:t>The effects of glutamate (Glu) and melatonin (MEL) on the evoked populaion spike (PS) following stimulation of the schaffer collateral fiber were studied by extracellular recording technique in perfused slices of rat hippocampus: 5.0 mmol/L Glu decreased the PS peak values to 4.1% of control. This effect of Glu (5.0 mmol/L) on PS peak values was changed to 14.7%, 105.2% and 24.3% of control by 0.4, 0.5, 0.6 mumol/L of MEL. But when the interaction between MEL (0.5 mumol/L) and Glu (5.0 mmol/L) was entirely suppressed by CDP (0.5 mumol/L), the PS values reduced to zero. These results suggest that the inhibitory action of MEL on Glu-induced neurotoxicity may be mediated by 5-HT receptors.</a:t>
            </a:r>
          </a:p>
          <a:p>
            <a:r>
              <a:t>PMID: 11498972</a:t>
            </a:r>
          </a:p>
        </p:txBody>
      </p:sp>
    </p:spTree>
    <p:extLst>
      <p:ext uri="{BB962C8B-B14F-4D97-AF65-F5344CB8AC3E}">
        <p14:creationId xmlns:p14="http://schemas.microsoft.com/office/powerpoint/2010/main" val="4061722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321215C0-78B8-0F4C-B420-636B4011EC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129B3C-6FF2-B949-A620-35A88C4FBAD9}" type="slidenum">
              <a:rPr lang="en-US" altLang="en-US" sz="1200"/>
              <a:pPr/>
              <a:t>18</a:t>
            </a:fld>
            <a:endParaRPr lang="en-US" altLang="en-US" sz="1200"/>
          </a:p>
        </p:txBody>
      </p:sp>
      <p:sp>
        <p:nvSpPr>
          <p:cNvPr id="215043" name="Rectangle 2">
            <a:extLst>
              <a:ext uri="{FF2B5EF4-FFF2-40B4-BE49-F238E27FC236}">
                <a16:creationId xmlns:a16="http://schemas.microsoft.com/office/drawing/2014/main" id="{F4EAA86E-2FD1-4441-9F47-20F9631D32ED}"/>
              </a:ext>
            </a:extLst>
          </p:cNvPr>
          <p:cNvSpPr>
            <a:spLocks noGrp="1" noRot="1" noChangeAspect="1" noChangeArrowheads="1" noTextEdit="1"/>
          </p:cNvSpPr>
          <p:nvPr>
            <p:ph type="sldImg"/>
          </p:nvPr>
        </p:nvSpPr>
        <p:spPr>
          <a:solidFill>
            <a:srgbClr val="FFFFFF"/>
          </a:solidFill>
          <a:ln/>
        </p:spPr>
      </p:sp>
      <p:sp>
        <p:nvSpPr>
          <p:cNvPr id="215044" name="Rectangle 3">
            <a:extLst>
              <a:ext uri="{FF2B5EF4-FFF2-40B4-BE49-F238E27FC236}">
                <a16:creationId xmlns:a16="http://schemas.microsoft.com/office/drawing/2014/main" id="{5BB1ED5F-B01E-C24D-9731-9A52BC19FE57}"/>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Sleep. 1996 Jun;19(5):432-41.Links</a:t>
            </a:r>
          </a:p>
          <a:p>
            <a:pPr eaLnBrk="1" hangingPunct="1"/>
            <a:r>
              <a:rPr lang="en-US" altLang="en-US">
                <a:latin typeface="Arial" panose="020B0604020202020204" pitchFamily="34" charset="0"/>
                <a:ea typeface="ＭＳ Ｐゴシック" panose="020B0600070205080204" pitchFamily="34" charset="-128"/>
              </a:rPr>
              <a:t>    The effects of regularizing sleep-wake schedules on daytime sleepiness.</a:t>
            </a:r>
          </a:p>
          <a:p>
            <a:pPr eaLnBrk="1" hangingPunct="1"/>
            <a:r>
              <a:rPr lang="en-US" altLang="en-US">
                <a:latin typeface="Arial" panose="020B0604020202020204" pitchFamily="34" charset="0"/>
                <a:ea typeface="ＭＳ Ｐゴシック" panose="020B0600070205080204" pitchFamily="34" charset="-128"/>
              </a:rPr>
              <a:t>    Manber R, Bootzin RR, Acebo C, Carskadon MA.</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Department of Psychiatry, University of Arizona, Tucson, USA.</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The present study evaluated the differential effects of two manipulations of sleep-wake schedules on daily subjective ratings of daytime sleepiness of college undergraduate students. Two experimental conditions were compared: a sleep only group and a regularity group. Subjects in both conditions were given a lower limit for total sleep time (7.5 hours). Subjects in the regularity group received an additional instruction to keep a regular sleep schedule. The study was longitudinal and prospective. Following a baseline period (12 days), the experimental conditions were introduced. The experimental phase lasted 4 weeks and overall compliance was good. A follow-up phase (1 week) began 5 weeks past termination of the experimental phase. The findings indicated that when nocturnal sleep is not deprived, regularization of sleep-wake schedules is associated with reduced reported sleepiness. Subjects in the regular schedule condition reported greater and longer lasting improvements in alertness compared with subjects in the sleep only condition and reported improved sleep efficiency.</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PMID: 8843535 [PubMed - indexed for MEDLINE]</a:t>
            </a:r>
          </a:p>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0793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When you do your part by putting into practice these good lifestyle habits, God is able to do His part in protecting you from disease. Following the health laws is what makes the difference as outlined in this statement,</a:t>
            </a:r>
          </a:p>
          <a:p>
            <a:endParaRPr lang="en-US" dirty="0"/>
          </a:p>
        </p:txBody>
      </p:sp>
      <p:sp>
        <p:nvSpPr>
          <p:cNvPr id="4" name="Slide Number Placeholder 3"/>
          <p:cNvSpPr>
            <a:spLocks noGrp="1"/>
          </p:cNvSpPr>
          <p:nvPr>
            <p:ph type="sldNum" sz="quarter" idx="5"/>
          </p:nvPr>
        </p:nvSpPr>
        <p:spPr/>
        <p:txBody>
          <a:bodyPr/>
          <a:lstStyle/>
          <a:p>
            <a:fld id="{26853B25-A482-0E41-B3CF-088A4C2A68C3}" type="slidenum">
              <a:rPr lang="en-US" smtClean="0"/>
              <a:t>43</a:t>
            </a:fld>
            <a:endParaRPr lang="en-US"/>
          </a:p>
        </p:txBody>
      </p:sp>
    </p:spTree>
    <p:extLst>
      <p:ext uri="{BB962C8B-B14F-4D97-AF65-F5344CB8AC3E}">
        <p14:creationId xmlns:p14="http://schemas.microsoft.com/office/powerpoint/2010/main" val="2631964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Lorilee’s back pain seemed incurable, she had tried every thing described in our back pain presentation, Then I discovered the problem, she was on a very irregular eating and sleeping schedule. In our presentation entitled, “How Can I Apply Healthy Principles in My Daily Life?” we help people schedule life’s activities where they will have the most powerful beneficial impact on health. When Lorilee did this, and got on a good schedule her back pain finally went away. Study this presentation, I will guide you in making out a personal health schedule, and you too can solve difficult health problems like never before. </a:t>
            </a:r>
          </a:p>
          <a:p>
            <a:endParaRPr lang="en-US" dirty="0"/>
          </a:p>
          <a:p>
            <a:r>
              <a:rPr lang="en-US" dirty="0"/>
              <a:t>Story: Lorilee back pain</a:t>
            </a:r>
          </a:p>
          <a:p>
            <a:endParaRPr lang="en-US" dirty="0"/>
          </a:p>
          <a:p>
            <a:r>
              <a:rPr lang="en-US" dirty="0"/>
              <a:t>Benefit/problem solved</a:t>
            </a:r>
          </a:p>
          <a:p>
            <a:r>
              <a:rPr lang="en-US" dirty="0"/>
              <a:t>      difficulty applying all the good advice through out one’s day.</a:t>
            </a:r>
          </a:p>
          <a:p>
            <a:r>
              <a:rPr lang="en-US" dirty="0"/>
              <a:t>      Knowing what to do when</a:t>
            </a:r>
          </a:p>
          <a:p>
            <a:r>
              <a:rPr lang="en-US" dirty="0"/>
              <a:t>      harmony in your circadian rhythms </a:t>
            </a:r>
          </a:p>
          <a:p>
            <a:r>
              <a:rPr lang="en-US" dirty="0"/>
              <a:t>Bullet points</a:t>
            </a:r>
          </a:p>
          <a:p>
            <a:r>
              <a:rPr lang="en-US" dirty="0"/>
              <a:t>      Simple natural abundant health</a:t>
            </a:r>
          </a:p>
          <a:p>
            <a:r>
              <a:rPr lang="en-US" dirty="0"/>
              <a:t>Inspire </a:t>
            </a:r>
          </a:p>
          <a:p>
            <a:r>
              <a:rPr lang="en-US" dirty="0"/>
              <a:t>     How Can I Apply Healthy Principles in My Daily Life?</a:t>
            </a:r>
          </a:p>
          <a:p>
            <a:r>
              <a:rPr lang="en-US" dirty="0"/>
              <a:t>Call to action</a:t>
            </a:r>
          </a:p>
          <a:p>
            <a:r>
              <a:rPr lang="en-US" dirty="0"/>
              <a:t>     Study this presentation, Learn how to make out a personal health schedule, and you too can solve difficult health problems like never before. </a:t>
            </a:r>
          </a:p>
          <a:p>
            <a:endParaRPr lang="en-US" dirty="0"/>
          </a:p>
        </p:txBody>
      </p:sp>
      <p:sp>
        <p:nvSpPr>
          <p:cNvPr id="4" name="Slide Number Placeholder 3"/>
          <p:cNvSpPr>
            <a:spLocks noGrp="1"/>
          </p:cNvSpPr>
          <p:nvPr>
            <p:ph type="sldNum" sz="quarter" idx="5"/>
          </p:nvPr>
        </p:nvSpPr>
        <p:spPr/>
        <p:txBody>
          <a:bodyPr/>
          <a:lstStyle/>
          <a:p>
            <a:fld id="{26853B25-A482-0E41-B3CF-088A4C2A68C3}" type="slidenum">
              <a:rPr lang="en-US" smtClean="0"/>
              <a:t>46</a:t>
            </a:fld>
            <a:endParaRPr lang="en-US"/>
          </a:p>
        </p:txBody>
      </p:sp>
    </p:spTree>
    <p:extLst>
      <p:ext uri="{BB962C8B-B14F-4D97-AF65-F5344CB8AC3E}">
        <p14:creationId xmlns:p14="http://schemas.microsoft.com/office/powerpoint/2010/main" val="329529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300062F-5D2C-AF48-8B1E-E6D628CFEB8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0ADDC36-BD20-6C40-8806-5A081C0CC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If He sustains you in everything you do, is He not just as able to make you well as to sustain you in sickness?</a:t>
            </a:r>
          </a:p>
        </p:txBody>
      </p:sp>
      <p:sp>
        <p:nvSpPr>
          <p:cNvPr id="16388" name="Slide Number Placeholder 3">
            <a:extLst>
              <a:ext uri="{FF2B5EF4-FFF2-40B4-BE49-F238E27FC236}">
                <a16:creationId xmlns:a16="http://schemas.microsoft.com/office/drawing/2014/main" id="{4735120A-6D6A-9B4A-AB38-C697BD1050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0A4ED7D-D2F6-CD43-B5AE-D0E9B0784C6F}" type="slidenum">
              <a:rPr lang="en-US" altLang="en-US" sz="1200"/>
              <a:pPr eaLnBrk="1" hangingPunct="1"/>
              <a:t>4</a:t>
            </a:fld>
            <a:endParaRPr lang="en-US" altLang="en-US" sz="1200"/>
          </a:p>
        </p:txBody>
      </p:sp>
    </p:spTree>
    <p:extLst>
      <p:ext uri="{BB962C8B-B14F-4D97-AF65-F5344CB8AC3E}">
        <p14:creationId xmlns:p14="http://schemas.microsoft.com/office/powerpoint/2010/main" val="11691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6B5FC40-28F3-DE48-BD4D-F407BF544B0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182FD6C-5D96-FD40-85A4-C16440097B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Who is your healer?</a:t>
            </a:r>
          </a:p>
          <a:p>
            <a:pPr eaLnBrk="1" hangingPunct="1">
              <a:spcBef>
                <a:spcPct val="0"/>
              </a:spcBef>
            </a:pPr>
            <a:r>
              <a:rPr lang="en-US" altLang="en-US">
                <a:ea typeface="ＭＳ Ｐゴシック" panose="020B0600070205080204" pitchFamily="34" charset="-128"/>
              </a:rPr>
              <a:t>And if not God, are you really healed?</a:t>
            </a:r>
          </a:p>
        </p:txBody>
      </p:sp>
      <p:sp>
        <p:nvSpPr>
          <p:cNvPr id="18436" name="Slide Number Placeholder 3">
            <a:extLst>
              <a:ext uri="{FF2B5EF4-FFF2-40B4-BE49-F238E27FC236}">
                <a16:creationId xmlns:a16="http://schemas.microsoft.com/office/drawing/2014/main" id="{09C2C8B6-8F2D-5447-ACBF-BB58D75950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E43DB2C-FBDE-C24D-AFC8-341B621749E4}" type="slidenum">
              <a:rPr lang="en-US" altLang="en-US" sz="1200"/>
              <a:pPr eaLnBrk="1" hangingPunct="1"/>
              <a:t>5</a:t>
            </a:fld>
            <a:endParaRPr lang="en-US" altLang="en-US" sz="1200"/>
          </a:p>
        </p:txBody>
      </p:sp>
    </p:spTree>
    <p:extLst>
      <p:ext uri="{BB962C8B-B14F-4D97-AF65-F5344CB8AC3E}">
        <p14:creationId xmlns:p14="http://schemas.microsoft.com/office/powerpoint/2010/main" val="55993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53B25-A482-0E41-B3CF-088A4C2A68C3}" type="slidenum">
              <a:rPr lang="en-US" smtClean="0"/>
              <a:t>6</a:t>
            </a:fld>
            <a:endParaRPr lang="en-US"/>
          </a:p>
        </p:txBody>
      </p:sp>
    </p:spTree>
    <p:extLst>
      <p:ext uri="{BB962C8B-B14F-4D97-AF65-F5344CB8AC3E}">
        <p14:creationId xmlns:p14="http://schemas.microsoft.com/office/powerpoint/2010/main" val="97590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Soybeans run on clocks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share an example from one of my patients: An individual with back pain studied our website material on spine health and followed it without achieving the results for which they had hoped. They contacted me and I discovered that they were inconsistent in their schedule. Once we got them scheduled with regular daily mealtimes and sleep times, the results they sought were realized. </a:t>
            </a:r>
            <a:endParaRPr lang="en-US" dirty="0"/>
          </a:p>
        </p:txBody>
      </p:sp>
      <p:sp>
        <p:nvSpPr>
          <p:cNvPr id="4" name="Slide Number Placeholder 3"/>
          <p:cNvSpPr>
            <a:spLocks noGrp="1"/>
          </p:cNvSpPr>
          <p:nvPr>
            <p:ph type="sldNum" sz="quarter" idx="5"/>
          </p:nvPr>
        </p:nvSpPr>
        <p:spPr/>
        <p:txBody>
          <a:bodyPr/>
          <a:lstStyle/>
          <a:p>
            <a:fld id="{26853B25-A482-0E41-B3CF-088A4C2A68C3}" type="slidenum">
              <a:rPr lang="en-US" smtClean="0"/>
              <a:t>7</a:t>
            </a:fld>
            <a:endParaRPr lang="en-US"/>
          </a:p>
        </p:txBody>
      </p:sp>
    </p:spTree>
    <p:extLst>
      <p:ext uri="{BB962C8B-B14F-4D97-AF65-F5344CB8AC3E}">
        <p14:creationId xmlns:p14="http://schemas.microsoft.com/office/powerpoint/2010/main" val="61275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251B4EC4-7869-0A47-863E-37FD752682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4C58FA-9B38-7646-8341-46DF64E791C0}" type="slidenum">
              <a:rPr lang="en-US" altLang="en-US" sz="1200"/>
              <a:pPr/>
              <a:t>8</a:t>
            </a:fld>
            <a:endParaRPr lang="en-US" altLang="en-US" sz="1200"/>
          </a:p>
        </p:txBody>
      </p:sp>
      <p:sp>
        <p:nvSpPr>
          <p:cNvPr id="212995" name="Rectangle 1026">
            <a:extLst>
              <a:ext uri="{FF2B5EF4-FFF2-40B4-BE49-F238E27FC236}">
                <a16:creationId xmlns:a16="http://schemas.microsoft.com/office/drawing/2014/main" id="{12F02687-999F-774A-B729-75D7259896E0}"/>
              </a:ext>
            </a:extLst>
          </p:cNvPr>
          <p:cNvSpPr>
            <a:spLocks noGrp="1" noRot="1" noChangeAspect="1" noChangeArrowheads="1" noTextEdit="1"/>
          </p:cNvSpPr>
          <p:nvPr>
            <p:ph type="sldImg"/>
          </p:nvPr>
        </p:nvSpPr>
        <p:spPr>
          <a:ln/>
        </p:spPr>
      </p:sp>
      <p:sp>
        <p:nvSpPr>
          <p:cNvPr id="212996" name="Rectangle 1027">
            <a:extLst>
              <a:ext uri="{FF2B5EF4-FFF2-40B4-BE49-F238E27FC236}">
                <a16:creationId xmlns:a16="http://schemas.microsoft.com/office/drawing/2014/main" id="{309A58D3-7D70-424F-864C-92BD801AE3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Int J Immunopathol Pharmacol. 2006 Oct-Dec;19(4 Suppl):31-6.Links</a:t>
            </a:r>
          </a:p>
          <a:p>
            <a:pPr eaLnBrk="1" hangingPunct="1"/>
            <a:r>
              <a:rPr lang="en-US" altLang="en-US">
                <a:latin typeface="Arial" panose="020B0604020202020204" pitchFamily="34" charset="0"/>
                <a:ea typeface="ＭＳ Ｐゴシック" panose="020B0600070205080204" pitchFamily="34" charset="-128"/>
              </a:rPr>
              <a:t>    Shift work and autoimmune thyroid disorders.</a:t>
            </a:r>
          </a:p>
          <a:p>
            <a:pPr eaLnBrk="1" hangingPunct="1"/>
            <a:r>
              <a:rPr lang="en-US" altLang="en-US">
                <a:latin typeface="Arial" panose="020B0604020202020204" pitchFamily="34" charset="0"/>
                <a:ea typeface="ＭＳ Ｐゴシック" panose="020B0600070205080204" pitchFamily="34" charset="-128"/>
              </a:rPr>
              <a:t>    Magrini A, Pietroiusti A, Coppeta L, Babbucci A, Barnaba E, Papadia C, Iannaccone U, Boscolo P, Bergamaschi E, Bergamaschi A.</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Department of Environmental, Occupational and Social Medicine, University of Rome Tor Vergata, Rome, Italy.</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Stress induces autoimmune disorders by affecting the immune response modulation. Recent studies have shown that shift work stress may enhance the onset of the autoimmune Graves hyperthyroidism. On the other hand, the possible association between occupational stress and autoimmune hypothyroidism has not yet been investigated. In order to detect the possible association between shift work and subclinical autoimmune hypothyroidism we investigated the prevalence of isolated anti-peroxidase thyroid (TPO) autoantibodies in 220 shift workers and in 422 day-time workers. Subclinical autoimmune hypothyroidism was diagnosed by the concomitant presence of high anti-TPO values and TSH levels higher than 2.51 mU/l. Anti TPO antibodies were measured by chemiluminescent technology (Advia Centaur) (a value above 60 IU/l was considered altered). Subclinical autoimmune hypothyroidism was diagnosed in 7.7 percent shift workers and in 3.8 percent day-time workers with a statistically significant difference: Odds Ratio (OR) 2.12, 95 percent Confidence Interval (CI) 1.05 to 4.29; p=0.03. The difference persisted after multivariate analysis taking into account age, sex, smoking habits, alcohol intake, familial history of autoimmune thyroid disease and exposure to radiation as possible confounders: OR. 2.24, 95 percent CI.1.01 to 4.94, p 0.05. Altered anti- TPO autoantibodies were found in 13.6 percent shift workers and in 8.6 percent day-time workers OR. 1.64, 95 percent CI.1.03 to 2.74, p=0.05. The significant difference was still detectable after multivariate analysis: OR. 1.95, 95 percent CI. 1.09 to 3.48, p=0.02. Our data show a significant association between shift work and autoimmune hypothyroidism. This finding may have implications in the health surveillance programs.</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PMID: 17291404 [PubMed - indexed for MEDLINE]</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J Physiol Anthropol Appl Human Sci. 2002 Mar;21(2):115-20.Click here to read Links</a:t>
            </a:r>
          </a:p>
          <a:p>
            <a:pPr eaLnBrk="1" hangingPunct="1"/>
            <a:r>
              <a:rPr lang="en-US" altLang="en-US">
                <a:latin typeface="Arial" panose="020B0604020202020204" pitchFamily="34" charset="0"/>
                <a:ea typeface="ＭＳ Ｐゴシック" panose="020B0600070205080204" pitchFamily="34" charset="-128"/>
              </a:rPr>
              <a:t>    An epidemiological study on relationship between the hours of sleep and life style factors in Japanese factory workers.</a:t>
            </a:r>
          </a:p>
          <a:p>
            <a:pPr eaLnBrk="1" hangingPunct="1"/>
            <a:r>
              <a:rPr lang="en-US" altLang="en-US">
                <a:latin typeface="Arial" panose="020B0604020202020204" pitchFamily="34" charset="0"/>
                <a:ea typeface="ＭＳ Ｐゴシック" panose="020B0600070205080204" pitchFamily="34" charset="-128"/>
              </a:rPr>
              <a:t>    Imaki M, Hatanaka Y, Ogawa Y, Yoshida Y, Tanada S.</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Osaka Prefecture College of Health Science. imaki@osaka-hsu.ac.jp</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To prevent "life style-related diseases", it is necessary to evaluate not only the factors directly related to sleep but also the relationship between sleep and other life style-related factors (such as smoking, alcohol drinking, food habits, and exercise routines). There have been no extensive studies conducted on these relationships. A survey was conducted on 2,000 employees of a large plant over a 6-year period to provide data that would allow one to analyze correlation between hours of sleep and other life style factors, such as smoking, alcohol drinking, dietary habit, and exercise. It focused on a serial evaluation, with special reference to the correlation between sleep and smoking and drinking habits, exercise, and food habits. In relation to smoking or an alcohol drinking habit, no significant correlation was found between those who did not get enough sleep and those who got adequate sleep. For the dietary habits, the group with insufficient hours of sleep was related to a less than satisfactory frequency of meal taking, irregularity of eating, snacking habits, excessive seasoning of food, and consumption of insufficient quantities of vegetables. Conversely, it was recognized that those who have satisfactory food habits are more likely to enjoy an appropriate amount of sleep. Those who fail to get sufficient sleep engage in food habits that are more likely to cause life style-related diseases.</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PMID: 12056178 [PubMed - indexed for MEDLINE]</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J Sleep Res. 2001 Dec;10(4):319-27.Click here to read Links</a:t>
            </a:r>
          </a:p>
          <a:p>
            <a:pPr eaLnBrk="1" hangingPunct="1"/>
            <a:r>
              <a:rPr lang="en-US" altLang="en-US">
                <a:latin typeface="Arial" panose="020B0604020202020204" pitchFamily="34" charset="0"/>
                <a:ea typeface="ＭＳ Ｐゴシック" panose="020B0600070205080204" pitchFamily="34" charset="-128"/>
              </a:rPr>
              <a:t>    Sleep during Ramadan intermittent fasting.</a:t>
            </a:r>
          </a:p>
          <a:p>
            <a:pPr eaLnBrk="1" hangingPunct="1"/>
            <a:r>
              <a:rPr lang="en-US" altLang="en-US">
                <a:latin typeface="Arial" panose="020B0604020202020204" pitchFamily="34" charset="0"/>
                <a:ea typeface="ＭＳ Ｐゴシック" panose="020B0600070205080204" pitchFamily="34" charset="-128"/>
              </a:rPr>
              <a:t>    Roky R, Chapotot F, Hakkou F, Benchekroun MT, Buguet A.</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Département de pharmacologie, Faculté de médecine et de pharmacie, Casablanca, Maroc, France.</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During the month of Ramadan intermittent fasting, Muslims eat exclusively between sunset and sunrise, which may affect nocturnal sleep. The effects of Ramadan on sleep and rectal temperature (Tre) were examined in eight healthy young male subjects who reported at the laboratory on four occasions: (i) baseline 15 days before Ramadan (BL); (ii) on the eleventh day of Ramadan (beginning of Ramadan, BR); (iii) on the twenty-fifth day of Ramadan (end of Ramadan, ER); and (iv) 2 weeks after Ramadan (AR). Although each session was preceded by an adaptation night, data from the first night were discarded. Polysomnography was taken on ambulatory 8-channel Oxford Medilog MR-9000 II recorders. Standard electroencephalogram (EEG), electro-oculogram (EOG) and electromyogram (EMG) recordings were scored visually with the PhiTools ERA. The main finding of the study was that during Ramadan sleep latency is increased and sleep architecture modified. Sleep period time and total sleep time decreased in BR and ER. The proportion of non-rapid eye movement (NREM) sleep increased during Ramadan and its structure changed, with an increase in stage 2 proportion and a decrease in slow wave sleep (SWS) duration. Rapid eye movement (REM) sleep duration and proportion decreased during Ramadan. These changes in sleep parameters were associated with a delay in the occurrence of the acrophase of Tre and an increase in nocturnal Tre during Ramadan. However, the 24-h mean value (mesor) of Tre did not vary. The nocturnal elevation of Tre was related to a 2-3-h delay in the acrophase of the circadian rhythm. The amplitude of the circadian rhythm of Tre was decreased during Ramadan. The effects of Ramadan fasting on nocturnal sleep, with an increase in sleep latency and a decrease in SWS and REM sleep, and changes in Tre, were attributed to the inversion of drinking and meal schedule, rather than to an altered energy intake which was preserved in this study.</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PMID: 11903862 [PubMed - indexed for MEDLINE]</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Physiol Behav. 1986;38(6):781-8.Links</a:t>
            </a:r>
          </a:p>
          <a:p>
            <a:pPr eaLnBrk="1" hangingPunct="1"/>
            <a:r>
              <a:rPr lang="en-US" altLang="en-US">
                <a:latin typeface="Arial" panose="020B0604020202020204" pitchFamily="34" charset="0"/>
                <a:ea typeface="ＭＳ Ｐゴシック" panose="020B0600070205080204" pitchFamily="34" charset="-128"/>
              </a:rPr>
              <a:t>    Schedule-shifts, circadian rhythms and lifespan of freely-feeding and meal-fed mice.</a:t>
            </a:r>
          </a:p>
          <a:p>
            <a:pPr eaLnBrk="1" hangingPunct="1"/>
            <a:r>
              <a:rPr lang="en-US" altLang="en-US">
                <a:latin typeface="Arial" panose="020B0604020202020204" pitchFamily="34" charset="0"/>
                <a:ea typeface="ＭＳ Ｐゴシック" panose="020B0600070205080204" pitchFamily="34" charset="-128"/>
              </a:rPr>
              <a:t>    Nelson W, Halberg F.</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Mice feeding ad lib were subjected to weekly 12-hr shifts of the daily light-dark (LD) schedule beginning at either 7, 20 or 52 weeks of age and continuing until death. Other mice were meal-fed and, from 7 weeks of age until death, experienced weekly 12-hr shifts of the LD schedule alone (with mealtime fixed) or of both the LD schedule and mealtime. Telemetered core temperature data indicated marked differences in response to the different shift conditions and suggested, in the case of meal-fed animals, involvement of a food-anticipatory rhythm. Shifting of the LD schedule had no statistically significant effect on the mean survival time of mice feeding ad lib, regardless of when shifting began. While meal-feeding in itself prolonged life, the added imposition of schedule-shifting had no statistically significant effect on mean survival time, regardless of whether the meal schedule reinforced or opposed shifts of the LD schedule. In the latter case, tenth-decile survival time may have been increased.</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PMID: 3823195 [PubMed - indexed for MEDLINE]</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Life Sci. 2004 Jul 23;75(10):1181-93.Click here to read Links</a:t>
            </a:r>
          </a:p>
          <a:p>
            <a:pPr eaLnBrk="1" hangingPunct="1"/>
            <a:r>
              <a:rPr lang="en-US" altLang="en-US">
                <a:latin typeface="Arial" panose="020B0604020202020204" pitchFamily="34" charset="0"/>
                <a:ea typeface="ＭＳ Ｐゴシック" panose="020B0600070205080204" pitchFamily="34" charset="-128"/>
              </a:rPr>
              <a:t>    Effects of meal timing on tumor progression in mice.</a:t>
            </a:r>
          </a:p>
          <a:p>
            <a:pPr eaLnBrk="1" hangingPunct="1"/>
            <a:r>
              <a:rPr lang="en-US" altLang="en-US">
                <a:latin typeface="Arial" panose="020B0604020202020204" pitchFamily="34" charset="0"/>
                <a:ea typeface="ＭＳ Ｐゴシック" panose="020B0600070205080204" pitchFamily="34" charset="-128"/>
              </a:rPr>
              <a:t>    Wu MW, Li XM, Xian LJ, Lévi F.</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INSERM E 0354 Chronothérapeutique des cancers, Hôpital Paul Brousse and Université Paris XI, 94807 Villejuif Cedex, France.</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Meal timing can reset circadian clocks in peripheral tissues. We investigated the effects of such non-photic entrainment on tumor growth rate. Two experiments involved a total of 61 male B6D2F(1) mice synchronized with an alternation of 12 h of light (L) and 12 h of darkness (D) (LD12:12). Mice were randomly allocated to have access to food ad libitum, or restricted to 4 or 6 h during L or D. Rest-activity and body temperature, two circadian outputs, were monitored with an intra-peritoneal sensor. Glasgow osteosarcoma was inoculated into both flanks of each mouse ten days after meal timing onset. Before tumor inoculation, meal timing during D amplified the 24-h rhythms in rest-activity and body temperature with minimal phase alteration as compared to ad libitum feeding. Conversely, meal timing during L induced dominant 12-h or 8-h rhythmic components in activity, nearly doubled the 24-h amplitude of body temperature and shifted its acrophase (time of maximum) from approximately mid-D to approximately mid-L. Thirteen days after tumor inoculation, mean tumor weight (+/- SEM, mg) was 1503 +/- 150 in ad libitum mice, 1077 +/- 157 in mice fed during D and 577 +/- 139 in mice fed during L (ANOVA, p &lt; 0.0001). Overall survival was prolonged in the mice fed during L (median, 17.5 days, d) as compared with those fed during D (14.5 d) or ad libitum (14 d) (Log Rank, p = 0.0035). The internal desynchronization produced by meal timing during L slowed down tumor progression, an effect possibly resulting from improved host-mediated tumor control and/or altered tumor circadian clocks.</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PMID: 15219806 [PubMed - indexed for MEDLINE]</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Ann N Y Acad Sci. 2006 Jun;1069:289-99.Click here to read Links</a:t>
            </a:r>
          </a:p>
          <a:p>
            <a:pPr eaLnBrk="1" hangingPunct="1"/>
            <a:r>
              <a:rPr lang="en-US" altLang="en-US">
                <a:latin typeface="Arial" panose="020B0604020202020204" pitchFamily="34" charset="0"/>
                <a:ea typeface="ＭＳ Ｐゴシック" panose="020B0600070205080204" pitchFamily="34" charset="-128"/>
              </a:rPr>
              <a:t>    Circadian rhythms: glucocorticoids and arthritis.</a:t>
            </a:r>
          </a:p>
          <a:p>
            <a:pPr eaLnBrk="1" hangingPunct="1"/>
            <a:r>
              <a:rPr lang="en-US" altLang="en-US">
                <a:latin typeface="Arial" panose="020B0604020202020204" pitchFamily="34" charset="0"/>
                <a:ea typeface="ＭＳ Ｐゴシック" panose="020B0600070205080204" pitchFamily="34" charset="-128"/>
              </a:rPr>
              <a:t>    Cutolo M, Sulli A, Pizzorni C, Secchi ME, Soldano S, Seriolo B, Straub RH, Otsa K, Maestroni GJ.</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Research Laboratory and Division of Rheumatology, Department of Internal Medicine, University of Genova, Viale Benedetto XV6, 16132 Genova, Italy. mcutolo@unige.it</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Circadian rhythms are driven by biological clocks and are endogenous in origin. Therefore, circadian changes in the metabolism or secretion of endogenous glucocorticoids are certainly responsible in part for the time-dependent changes observed in the inflammatory response and arthritis. More recently, melatonin (MLT), another circadian hormone that is the secretory product of the pineal gland, has been found implicated in the time-dependent inflammatory reaction with effects opposite those of cortisol. Interestingly, cortisol and MLT show an opposite response to the light. The light conditions in the early morning have a strong impact on the morning cortisol peak, whereas MLT is synthesized in a strictly nocturnal pattern. Recently, a diurnal rhythmicity in healthy humans between cellular (Th1 type) or humoral (Th2 type) immune responses has been found and related to immunomodulatory actions of cortisol and MLT. The interferon (IFN)-gamma/interleukin (IL)-10 ratio peaked during the early morning and correlated negatively with plasma cortisol and positively with plasma MLT. Accordingly, the intensity of the arthritic pain varies consistently as a function of the hour of the day: pain is greater after waking up in the morning than in the afternoon or evening. The reduced cortisol and adrenal androgen secretion, observed during testing in rheumatoid arthritis (RA) patients not treated with glucocoticoids, should be clearly considered as a "relative adrenal insufficiency" in the presence of a sustained inflammatory process, and allows Th1 type cytokines to be produced in higher amounts during the late night. In conclusion, the right timing (early morning) for the glucocorticoid therapy in arthritis is fundamental and well justified by the circadian rhythms of the inflammatory mechanisms.</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PMID: 16855156 [PubMed - indexed for MEDLINE]</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Rheum Dis Clin North Am. 2005 Feb;31(1):115-29, ix-x.Click here to read Links</a:t>
            </a:r>
          </a:p>
          <a:p>
            <a:pPr eaLnBrk="1" hangingPunct="1"/>
            <a:r>
              <a:rPr lang="en-US" altLang="en-US">
                <a:latin typeface="Arial" panose="020B0604020202020204" pitchFamily="34" charset="0"/>
                <a:ea typeface="ＭＳ Ｐゴシック" panose="020B0600070205080204" pitchFamily="34" charset="-128"/>
              </a:rPr>
              <a:t>    Circadian rhythms and arthritis.</a:t>
            </a:r>
          </a:p>
          <a:p>
            <a:pPr eaLnBrk="1" hangingPunct="1"/>
            <a:r>
              <a:rPr lang="en-US" altLang="en-US">
                <a:latin typeface="Arial" panose="020B0604020202020204" pitchFamily="34" charset="0"/>
                <a:ea typeface="ＭＳ Ｐゴシック" panose="020B0600070205080204" pitchFamily="34" charset="-128"/>
              </a:rPr>
              <a:t>    Cutolo M, Masi AT.</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Research Laboratory, Division of Rheumatology, Department of Internal Medicine, Università degli Studi di Genova, Viale Benedetto XV 6, 16132 Genova, Italy. mcutolo@unige.it</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The clinical symptoms of rheumatoid arthritis (RA) show a circadian variation; joint stiffness and pain are more prominent in the early morning. An altered functioning of the hypothalamic-pituitary-adrenal axis (cortisol) and of the pineal gland (melatonin) seems to be important factors in the perpetuation and clinical circadian symptoms of RA. Consistently, human proinflammatory cytokine production exhibits a diurnal rhythmicity with peak levels during the night and early morning, at a time when plasma cortisol (anti-inflammatory) is lowest and melatonin (proinflammatory) is highest. Sex hormones also seem to be involved in circadian rhythms of RA symptoms. Increased pain intensity and sleep disturbances are observed during the luteal phase in patients who have RA, when estrogen (and progesterone) levels would be higher than in the follicular phase. The occurrence of circadian rhythms of the inflammatory reaction suggest important implications for scheduling activities of daily living, for measurements in clinical trials, and possibly for the time at which antirheumatic drugs--including corticosteroids and nonsteroidal anti-inflammatory drugs--are administered.</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PMID: 15639059 [PubMed - indexed for MEDLINE]</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Chronobiol Int. 2006;23(3):623-37.Click here to read Links</a:t>
            </a:r>
          </a:p>
          <a:p>
            <a:pPr eaLnBrk="1" hangingPunct="1"/>
            <a:r>
              <a:rPr lang="en-US" altLang="en-US">
                <a:latin typeface="Arial" panose="020B0604020202020204" pitchFamily="34" charset="0"/>
                <a:ea typeface="ＭＳ Ｐゴシック" panose="020B0600070205080204" pitchFamily="34" charset="-128"/>
              </a:rPr>
              <a:t>    Daily activities and sleep quality in college students.</a:t>
            </a:r>
          </a:p>
          <a:p>
            <a:pPr eaLnBrk="1" hangingPunct="1"/>
            <a:r>
              <a:rPr lang="en-US" altLang="en-US">
                <a:latin typeface="Arial" panose="020B0604020202020204" pitchFamily="34" charset="0"/>
                <a:ea typeface="ＭＳ Ｐゴシック" panose="020B0600070205080204" pitchFamily="34" charset="-128"/>
              </a:rPr>
              <a:t>    Carney CE, Edinger JD, Meyer B, Lindman L, Istre T.</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Duke University Medical Center, Durham, NC 27710, USA. colleen.carney@duke.edu</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There is growing evidence that social rhythms (e.g., daily activities such as getting into or out of bed, eating, and adhering to a work schedule) have important implications for sleep. The present study used a prospective measure of daily activities to assess the relation between sleep and social rhythms. College students (n=243) 18 to 39 yrs of age, completed the Social Rhythm Metric (SRM) each day for 14 d and then completed the Pittsburgh Sleep Quality Index (PSQI). The sample was divided into groups of good or poor sleepers, according to a PSQI cut-off score of 5 points and was compared on the regularity, frequency, timing, and extent of social engagement during activities. There was a lower frequency and less regularity of social rhythms in poor sleepers relative to good sleepers. Good sleepers engaged more regularly in activities with active social engagement. Earlier rise time, first consumption of a beverage, going outdoors for the first time, and bedtime were associated with better sleep. Greater variability in rise time, consuming a morning beverage, returning home for the last time, and bedtime were associated with more disturbed sleep. The results are consistent with previous findings of reduced regularity in bedtime and rise time schedules in undergraduates, other age groups, and in clinical populations. Results augment the current thought that regulating behavioral zeitgebers may be important in influencing bed and rise times, and suggest that engaging in activities with other people may increase regularity.</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    PMID: 16753946 [PubMed - indexed for MEDLINE]</a:t>
            </a:r>
          </a:p>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7218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Metabolism. 2016 May;65(5):714-27. </a:t>
            </a:r>
            <a:r>
              <a:rPr lang="en-US" dirty="0" err="1"/>
              <a:t>doi</a:t>
            </a:r>
            <a:r>
              <a:rPr lang="en-US" dirty="0"/>
              <a:t>: 10.1016/j.metabol.2016.02.003. </a:t>
            </a:r>
            <a:r>
              <a:rPr lang="en-US" dirty="0" err="1"/>
              <a:t>Epub</a:t>
            </a:r>
            <a:r>
              <a:rPr lang="en-US" dirty="0"/>
              <a:t> 2016 Feb 9.</a:t>
            </a:r>
          </a:p>
          <a:p>
            <a:endParaRPr lang="en-US" dirty="0"/>
          </a:p>
          <a:p>
            <a:r>
              <a:rPr lang="en-US" dirty="0"/>
              <a:t>Short-term feeding at the wrong time is sufficient to desynchronize peripheral clocks and induce obesity with hyperphagia, physical inactivity and metabolic disorders in mice.</a:t>
            </a:r>
          </a:p>
          <a:p>
            <a:endParaRPr lang="en-US" dirty="0"/>
          </a:p>
          <a:p>
            <a:endParaRPr lang="en-US" dirty="0"/>
          </a:p>
          <a:p>
            <a:endParaRPr lang="en-US" dirty="0"/>
          </a:p>
          <a:p>
            <a:r>
              <a:rPr lang="en-US" dirty="0" err="1"/>
              <a:t>Yasumoto</a:t>
            </a:r>
            <a:r>
              <a:rPr lang="en-US" dirty="0"/>
              <a:t> Y1, Hashimoto C2, Nakao R3, Yamazaki H4, </a:t>
            </a:r>
            <a:r>
              <a:rPr lang="en-US" dirty="0" err="1"/>
              <a:t>Hiroyama</a:t>
            </a:r>
            <a:r>
              <a:rPr lang="en-US" dirty="0"/>
              <a:t> H3, </a:t>
            </a:r>
            <a:r>
              <a:rPr lang="en-US" dirty="0" err="1"/>
              <a:t>Nemoto</a:t>
            </a:r>
            <a:r>
              <a:rPr lang="en-US" dirty="0"/>
              <a:t> T3, Yamamoto S3, Sakurai M5, </a:t>
            </a:r>
            <a:r>
              <a:rPr lang="en-US" dirty="0" err="1"/>
              <a:t>Oike</a:t>
            </a:r>
            <a:r>
              <a:rPr lang="en-US" dirty="0"/>
              <a:t> H6, Wada N7, Yoshida-Noro C8, Oishi K9.</a:t>
            </a:r>
          </a:p>
          <a:p>
            <a:endParaRPr lang="en-US" dirty="0"/>
          </a:p>
          <a:p>
            <a:r>
              <a:rPr lang="en-US" dirty="0"/>
              <a:t>Author information</a:t>
            </a:r>
          </a:p>
          <a:p>
            <a:endParaRPr lang="en-US" dirty="0"/>
          </a:p>
          <a:p>
            <a:r>
              <a:rPr lang="en-US" dirty="0"/>
              <a:t>Abstract</a:t>
            </a:r>
          </a:p>
          <a:p>
            <a:endParaRPr lang="en-US" dirty="0"/>
          </a:p>
          <a:p>
            <a:r>
              <a:rPr lang="en-US" dirty="0"/>
              <a:t>BACKGROUND:</a:t>
            </a:r>
          </a:p>
          <a:p>
            <a:endParaRPr lang="en-US" dirty="0"/>
          </a:p>
          <a:p>
            <a:r>
              <a:rPr lang="en-US" dirty="0"/>
              <a:t>The circadian clock regulates various physiological and behavioral rhythms such as feeding and locomotor activity. Feeding at unusual times of the day (inactive phase) is thought to be associated with obesity and metabolic disorders in experimental animals and in humans.</a:t>
            </a:r>
          </a:p>
          <a:p>
            <a:endParaRPr lang="en-US" dirty="0"/>
          </a:p>
          <a:p>
            <a:r>
              <a:rPr lang="en-US" dirty="0"/>
              <a:t>OBJECTIVE:</a:t>
            </a:r>
          </a:p>
          <a:p>
            <a:endParaRPr lang="en-US" dirty="0"/>
          </a:p>
          <a:p>
            <a:r>
              <a:rPr lang="en-US" dirty="0"/>
              <a:t>The present study aimed to determine the underlying mechanisms through which time-of-day-dependent feeding influences metabolic homeostasis.</a:t>
            </a:r>
          </a:p>
          <a:p>
            <a:endParaRPr lang="en-US" dirty="0"/>
          </a:p>
          <a:p>
            <a:r>
              <a:rPr lang="en-US" dirty="0"/>
              <a:t>METHODS:</a:t>
            </a:r>
          </a:p>
          <a:p>
            <a:endParaRPr lang="en-US" dirty="0"/>
          </a:p>
          <a:p>
            <a:r>
              <a:rPr lang="en-US" dirty="0"/>
              <a:t>We compared food consumption, wheel-running activity, core body temperature, hormonal and metabolic variables in blood, lipid accumulation in the liver, circadian expression of clock and metabolic genes in peripheral tissues, and body weight gain between mice fed only during the sleep phase (DF, daytime feeding) and those fed only during the active phase (NF, nighttime feeding). All mice were fed with the same high-fat high-sucrose diet throughout the experiment. To the best of our knowledge, this is the first study to examine the metabolic effects of time-imposed restricted feeding (RF) in mice with free access to a running wheel.</a:t>
            </a:r>
          </a:p>
          <a:p>
            <a:endParaRPr lang="en-US" dirty="0"/>
          </a:p>
          <a:p>
            <a:r>
              <a:rPr lang="en-US" dirty="0"/>
              <a:t>RESULTS:</a:t>
            </a:r>
          </a:p>
          <a:p>
            <a:endParaRPr lang="en-US" dirty="0"/>
          </a:p>
          <a:p>
            <a:r>
              <a:rPr lang="en-US" dirty="0"/>
              <a:t>After one week of RF, DF mice gained more weight and developed hyperphagia, higher feed efficiency and more adiposity than NF mice. The daily amount of running on the wheel was rapidly and obviously reduced by DF, which might have been the result of time-of-day-dependent hypothermia. The amount of daily food consumption and hypothalamic mRNA expression of orexigenic neuropeptide Y and agouti-related protein were significantly higher in DF, than in NF mice, although levels of plasma leptin that fluctuate in an RF-dependent circadian manner, were significantly higher in DF mice. These findings suggested that the DF induced leptin resistance. The circadian phases of plasma insulin and ghrelin were synchronized to RF, although the corticosterone phase was unaffected. Peak levels of plasma insulin were remarkably higher in DF mice, although </a:t>
            </a:r>
            <a:r>
              <a:rPr lang="en-US" dirty="0" err="1"/>
              <a:t>HOMA</a:t>
            </a:r>
            <a:r>
              <a:rPr lang="en-US" dirty="0"/>
              <a:t>-IR was identical between the two groups. Significantly more free fatty acids, triglycerides and cholesterol accumulated in the livers of DF, than NF mice, which resulted from the increased expression of lipogenic genes such as Scd1, </a:t>
            </a:r>
            <a:r>
              <a:rPr lang="en-US" dirty="0" err="1"/>
              <a:t>Acaca</a:t>
            </a:r>
            <a:r>
              <a:rPr lang="en-US" dirty="0"/>
              <a:t>, and </a:t>
            </a:r>
            <a:r>
              <a:rPr lang="en-US" dirty="0" err="1"/>
              <a:t>Fasn</a:t>
            </a:r>
            <a:r>
              <a:rPr lang="en-US" dirty="0"/>
              <a:t>. Temporal expression of circadian clock genes became synchronized to RF in the liver but not in skeletal muscle, suggesting that uncoupling metabolic rhythms between the liver and skeletal muscle also contribute to DF-induced adiposity.</a:t>
            </a:r>
          </a:p>
          <a:p>
            <a:endParaRPr lang="en-US" dirty="0"/>
          </a:p>
          <a:p>
            <a:r>
              <a:rPr lang="en-US" dirty="0"/>
              <a:t>CONCLUSION:</a:t>
            </a:r>
          </a:p>
          <a:p>
            <a:endParaRPr lang="en-US" dirty="0"/>
          </a:p>
          <a:p>
            <a:r>
              <a:rPr lang="en-US" dirty="0"/>
              <a:t>Feeding at an unusual time of day (inactive phase) desynchronizes peripheral clocks and causes obesity and metabolic disorders by inducing leptin resistance, hyperphagia, physical inactivity, hepatic fat accumulation and adiposity.</a:t>
            </a:r>
          </a:p>
          <a:p>
            <a:endParaRPr lang="en-US" dirty="0"/>
          </a:p>
          <a:p>
            <a:r>
              <a:rPr lang="en-US" dirty="0"/>
              <a:t>Copyright © 2016 Elsevier Inc. All rights reserved.</a:t>
            </a:r>
          </a:p>
          <a:p>
            <a:endParaRPr lang="en-US" dirty="0"/>
          </a:p>
          <a:p>
            <a:endParaRPr lang="en-US" dirty="0"/>
          </a:p>
          <a:p>
            <a:endParaRPr lang="en-US" dirty="0"/>
          </a:p>
          <a:p>
            <a:r>
              <a:rPr lang="en-US" dirty="0"/>
              <a:t>KEYWORDS:</a:t>
            </a:r>
          </a:p>
          <a:p>
            <a:endParaRPr lang="en-US" dirty="0"/>
          </a:p>
          <a:p>
            <a:r>
              <a:rPr lang="en-US" dirty="0"/>
              <a:t>Feeding rhythm; Leptin resistance; Lipogenesis; Peripheral clock</a:t>
            </a:r>
          </a:p>
          <a:p>
            <a:endParaRPr lang="en-US" dirty="0"/>
          </a:p>
          <a:p>
            <a:r>
              <a:rPr lang="en-US" dirty="0" err="1"/>
              <a:t>PMID</a:t>
            </a:r>
            <a:r>
              <a:rPr lang="en-US" dirty="0"/>
              <a:t>: 27085778</a:t>
            </a:r>
          </a:p>
          <a:p>
            <a:endParaRPr lang="en-US" dirty="0"/>
          </a:p>
          <a:p>
            <a:endParaRPr lang="en-US" dirty="0"/>
          </a:p>
          <a:p>
            <a:endParaRPr lang="en-US" dirty="0"/>
          </a:p>
          <a:p>
            <a:r>
              <a:rPr lang="en-US" dirty="0"/>
              <a:t>J </a:t>
            </a:r>
            <a:r>
              <a:rPr lang="en-US" dirty="0" err="1"/>
              <a:t>Pediatr</a:t>
            </a:r>
            <a:r>
              <a:rPr lang="en-US" dirty="0"/>
              <a:t>. 2019 Feb;205:257-264.e1. </a:t>
            </a:r>
            <a:r>
              <a:rPr lang="en-US" dirty="0" err="1"/>
              <a:t>doi</a:t>
            </a:r>
            <a:r>
              <a:rPr lang="en-US" dirty="0"/>
              <a:t>: 10.1016/j.jpeds.2018.10.027. </a:t>
            </a:r>
            <a:r>
              <a:rPr lang="en-US" dirty="0" err="1"/>
              <a:t>Epub</a:t>
            </a:r>
            <a:r>
              <a:rPr lang="en-US" dirty="0"/>
              <a:t> 2018 Nov 26.</a:t>
            </a:r>
          </a:p>
          <a:p>
            <a:endParaRPr lang="en-US" dirty="0"/>
          </a:p>
          <a:p>
            <a:r>
              <a:rPr lang="en-US" dirty="0"/>
              <a:t>Too Late and Not Enough: School Year Sleep Duration, Timing, and Circadian Misalignment Are Associated with Reduced Insulin Sensitivity in Adolescents with Overweight/Obesity.</a:t>
            </a:r>
          </a:p>
          <a:p>
            <a:endParaRPr lang="en-US" dirty="0"/>
          </a:p>
          <a:p>
            <a:r>
              <a:rPr lang="en-US" dirty="0"/>
              <a:t>Simon SL1, </a:t>
            </a:r>
            <a:r>
              <a:rPr lang="en-US" dirty="0" err="1"/>
              <a:t>Behn</a:t>
            </a:r>
            <a:r>
              <a:rPr lang="en-US" dirty="0"/>
              <a:t> CD2, Cree-Green M3, </a:t>
            </a:r>
            <a:r>
              <a:rPr lang="en-US" dirty="0" err="1"/>
              <a:t>Kaar</a:t>
            </a:r>
            <a:r>
              <a:rPr lang="en-US" dirty="0"/>
              <a:t> JL4, Pyle L5, Hawkins SMM6, </a:t>
            </a:r>
            <a:r>
              <a:rPr lang="en-US" dirty="0" err="1"/>
              <a:t>Rahat</a:t>
            </a:r>
            <a:r>
              <a:rPr lang="en-US" dirty="0"/>
              <a:t> H4, Garcia-Reyes Y4, Wright </a:t>
            </a:r>
            <a:r>
              <a:rPr lang="en-US" dirty="0" err="1"/>
              <a:t>KP</a:t>
            </a:r>
            <a:r>
              <a:rPr lang="en-US" dirty="0"/>
              <a:t> Jr7, Nadeau KJ3.</a:t>
            </a:r>
          </a:p>
          <a:p>
            <a:endParaRPr lang="en-US" dirty="0"/>
          </a:p>
          <a:p>
            <a:r>
              <a:rPr lang="en-US" dirty="0"/>
              <a:t>Author information</a:t>
            </a:r>
          </a:p>
          <a:p>
            <a:endParaRPr lang="en-US" dirty="0"/>
          </a:p>
          <a:p>
            <a:endParaRPr lang="en-US" dirty="0"/>
          </a:p>
          <a:p>
            <a:endParaRPr lang="en-US" dirty="0"/>
          </a:p>
          <a:p>
            <a:r>
              <a:rPr lang="en-US" dirty="0"/>
              <a:t>Abstract</a:t>
            </a:r>
          </a:p>
          <a:p>
            <a:endParaRPr lang="en-US" dirty="0"/>
          </a:p>
          <a:p>
            <a:r>
              <a:rPr lang="en-US" dirty="0"/>
              <a:t>OBJECTIVES:</a:t>
            </a:r>
          </a:p>
          <a:p>
            <a:endParaRPr lang="en-US" dirty="0"/>
          </a:p>
          <a:p>
            <a:r>
              <a:rPr lang="en-US" dirty="0"/>
              <a:t>To examine the relationship between insulin resistance (IR) and sleep/circadian health in overweight/obese adolescents. We hypothesized that insufficient and delayed sleep would be associated with IR in this population.</a:t>
            </a:r>
          </a:p>
          <a:p>
            <a:endParaRPr lang="en-US" dirty="0"/>
          </a:p>
          <a:p>
            <a:r>
              <a:rPr lang="en-US" dirty="0"/>
              <a:t>STUDY DESIGN:</a:t>
            </a:r>
          </a:p>
          <a:p>
            <a:endParaRPr lang="en-US" dirty="0"/>
          </a:p>
          <a:p>
            <a:r>
              <a:rPr lang="en-US" dirty="0"/>
              <a:t>Thirty-one adolescents (mean age, 16.0 ± 1.4 years; 77% female) with body mass index ≥90th percentile for age/sex were recruited from outpatient clinics at a children's hospital. Participants underwent 1 week of objective home sleep monitoring with wrist actigraphy during the academic year. A 3-hour oral glucose tolerance test was conducted, followed by in-laboratory salivary dim-light melatonin sampling every 30-60 minutes from 5 p.m. to noon the next day. Regression analyses between sleep and circadian variables with IR were examined.</a:t>
            </a:r>
          </a:p>
          <a:p>
            <a:endParaRPr lang="en-US" dirty="0"/>
          </a:p>
          <a:p>
            <a:r>
              <a:rPr lang="en-US" dirty="0"/>
              <a:t>RESULTS:</a:t>
            </a:r>
          </a:p>
          <a:p>
            <a:endParaRPr lang="en-US" dirty="0"/>
          </a:p>
          <a:p>
            <a:r>
              <a:rPr lang="en-US" dirty="0"/>
              <a:t>Longer sleep time and time in bed on weekends and weekdays and earlier weekday bedtime were significantly associated with better insulin sensitivity. Participants who obtained less than the median duration of sleep per night (6.6 hours) had evidence of IR with compensatory insulin secretion compared with those obtaining ≥6.6 hours of sleep. A wider phase angle between bedtime and melatonin onset, indicating a later circadian timing of sleep onset, was significantly associated with IR.</a:t>
            </a:r>
          </a:p>
          <a:p>
            <a:endParaRPr lang="en-US" dirty="0"/>
          </a:p>
          <a:p>
            <a:r>
              <a:rPr lang="en-US" dirty="0"/>
              <a:t>CONCLUSIONS:</a:t>
            </a:r>
          </a:p>
          <a:p>
            <a:endParaRPr lang="en-US" dirty="0"/>
          </a:p>
          <a:p>
            <a:r>
              <a:rPr lang="en-US" dirty="0"/>
              <a:t>Short sleep duration, later weekday bedtime, and later circadian timing of sleep were associated with IR in a cohort of adolescents with overweight/obesity during the school year. Further research is needed to better understand the physiology underlying these observations and to evaluate the impact of improved sleep and circadian health on metabolic health in this at-risk population.</a:t>
            </a:r>
          </a:p>
          <a:p>
            <a:endParaRPr lang="en-US" dirty="0"/>
          </a:p>
          <a:p>
            <a:r>
              <a:rPr lang="en-US" dirty="0"/>
              <a:t>Copyright © 2018 Elsevier Inc. All rights reserved.</a:t>
            </a:r>
          </a:p>
          <a:p>
            <a:endParaRPr lang="en-US" dirty="0"/>
          </a:p>
          <a:p>
            <a:r>
              <a:rPr lang="en-US" dirty="0"/>
              <a:t>KEYWORDS:</a:t>
            </a:r>
          </a:p>
          <a:p>
            <a:endParaRPr lang="en-US" dirty="0"/>
          </a:p>
          <a:p>
            <a:r>
              <a:rPr lang="en-US" dirty="0"/>
              <a:t>circadian rhythm; insulin resistance; pediatrics; sleep restriction</a:t>
            </a:r>
          </a:p>
          <a:p>
            <a:endParaRPr lang="en-US" dirty="0"/>
          </a:p>
          <a:p>
            <a:r>
              <a:rPr lang="en-US" dirty="0" err="1"/>
              <a:t>PMID</a:t>
            </a:r>
            <a:r>
              <a:rPr lang="en-US" dirty="0"/>
              <a:t>: 30497764</a:t>
            </a:r>
          </a:p>
          <a:p>
            <a:endParaRPr lang="en-US" dirty="0"/>
          </a:p>
          <a:p>
            <a:endParaRPr lang="en-US" dirty="0"/>
          </a:p>
        </p:txBody>
      </p:sp>
      <p:sp>
        <p:nvSpPr>
          <p:cNvPr id="4" name="Slide Number Placeholder 3"/>
          <p:cNvSpPr>
            <a:spLocks noGrp="1"/>
          </p:cNvSpPr>
          <p:nvPr>
            <p:ph type="sldNum" sz="quarter" idx="5"/>
          </p:nvPr>
        </p:nvSpPr>
        <p:spPr/>
        <p:txBody>
          <a:bodyPr/>
          <a:lstStyle/>
          <a:p>
            <a:fld id="{CDF0DBCB-26AC-0F46-9083-EC13C4117C08}" type="slidenum">
              <a:rPr lang="en-US" altLang="en-US" smtClean="0"/>
              <a:pPr/>
              <a:t>9</a:t>
            </a:fld>
            <a:endParaRPr lang="en-US" altLang="en-US"/>
          </a:p>
        </p:txBody>
      </p:sp>
    </p:spTree>
    <p:extLst>
      <p:ext uri="{BB962C8B-B14F-4D97-AF65-F5344CB8AC3E}">
        <p14:creationId xmlns:p14="http://schemas.microsoft.com/office/powerpoint/2010/main" val="164988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7DDBD4E8-4AF7-E740-9A5C-849BF8402A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FB7FB55-04F3-1D49-886E-F678B3B7ABDC}" type="slidenum">
              <a:rPr lang="en-US" altLang="en-US"/>
              <a:pPr>
                <a:spcBef>
                  <a:spcPct val="0"/>
                </a:spcBef>
              </a:pPr>
              <a:t>10</a:t>
            </a:fld>
            <a:endParaRPr lang="en-US" altLang="en-US"/>
          </a:p>
        </p:txBody>
      </p:sp>
      <p:sp>
        <p:nvSpPr>
          <p:cNvPr id="161794" name="Rectangle 2">
            <a:extLst>
              <a:ext uri="{FF2B5EF4-FFF2-40B4-BE49-F238E27FC236}">
                <a16:creationId xmlns:a16="http://schemas.microsoft.com/office/drawing/2014/main" id="{11F6223E-DC3E-F34F-B570-876DFCB63AC0}"/>
              </a:ext>
            </a:extLst>
          </p:cNvPr>
          <p:cNvSpPr>
            <a:spLocks noGrp="1" noRot="1" noChangeAspect="1" noChangeArrowheads="1" noTextEdit="1"/>
          </p:cNvSpPr>
          <p:nvPr>
            <p:ph type="sldImg"/>
          </p:nvPr>
        </p:nvSpPr>
        <p:spPr>
          <a:solidFill>
            <a:srgbClr val="FFFFFF"/>
          </a:solidFill>
          <a:ln/>
        </p:spPr>
      </p:sp>
      <p:sp>
        <p:nvSpPr>
          <p:cNvPr id="161795" name="Rectangle 3">
            <a:extLst>
              <a:ext uri="{FF2B5EF4-FFF2-40B4-BE49-F238E27FC236}">
                <a16:creationId xmlns:a16="http://schemas.microsoft.com/office/drawing/2014/main" id="{1F565036-F24F-6440-8B8A-3967AAE844D9}"/>
              </a:ext>
            </a:extLst>
          </p:cNvPr>
          <p:cNvSpPr>
            <a:spLocks noGrp="1" noChangeArrowheads="1"/>
          </p:cNvSpPr>
          <p:nvPr>
            <p:ph type="body" idx="1"/>
          </p:nvPr>
        </p:nvSpPr>
        <p:spPr>
          <a:solidFill>
            <a:srgbClr val="FFFFFF"/>
          </a:solidFill>
          <a:ln>
            <a:solidFill>
              <a:srgbClr val="000000"/>
            </a:solidFill>
          </a:ln>
        </p:spPr>
        <p:txBody>
          <a:bodyPr/>
          <a:lstStyle/>
          <a:p>
            <a:pPr eaLnBrk="1" hangingPunct="1">
              <a:lnSpc>
                <a:spcPct val="90000"/>
              </a:lnSpc>
            </a:pPr>
            <a:r>
              <a:rPr lang="en-US" altLang="en-US" sz="1000">
                <a:latin typeface="Arial" panose="020B0604020202020204" pitchFamily="34" charset="0"/>
                <a:ea typeface="ＭＳ Ｐゴシック" panose="020B0600070205080204" pitchFamily="34" charset="-128"/>
              </a:rPr>
              <a:t>Int J Obes (Lond). 2006 Jan;30(1):176-82.Click here to read Links</a:t>
            </a:r>
          </a:p>
          <a:p>
            <a:pPr eaLnBrk="1" hangingPunct="1">
              <a:lnSpc>
                <a:spcPct val="90000"/>
              </a:lnSpc>
            </a:pPr>
            <a:r>
              <a:rPr lang="en-US" altLang="en-US" sz="1000">
                <a:latin typeface="Arial" panose="020B0604020202020204" pitchFamily="34" charset="0"/>
                <a:ea typeface="ＭＳ Ｐゴシック" panose="020B0600070205080204" pitchFamily="34" charset="-128"/>
              </a:rPr>
              <a:t>    Dietary pattern as a predictor of change in BMI z-score among girls.</a:t>
            </a:r>
          </a:p>
          <a:p>
            <a:pPr eaLnBrk="1" hangingPunct="1">
              <a:lnSpc>
                <a:spcPct val="90000"/>
              </a:lnSpc>
            </a:pPr>
            <a:r>
              <a:rPr lang="en-US" altLang="en-US" sz="1000">
                <a:latin typeface="Arial" panose="020B0604020202020204" pitchFamily="34" charset="0"/>
                <a:ea typeface="ＭＳ Ｐゴシック" panose="020B0600070205080204" pitchFamily="34" charset="-128"/>
              </a:rPr>
              <a:t>    Thompson OM, Ballew C, Resnicow K, Gillespie C, Must A, Bandini LG, Cyr H, Dietz WH.</a:t>
            </a:r>
          </a:p>
          <a:p>
            <a:pPr eaLnBrk="1" hangingPunct="1">
              <a:lnSpc>
                <a:spcPct val="90000"/>
              </a:lnSpc>
            </a:pPr>
            <a:r>
              <a:rPr lang="en-US" altLang="en-US" sz="1000">
                <a:latin typeface="Arial" panose="020B0604020202020204" pitchFamily="34" charset="0"/>
                <a:ea typeface="ＭＳ Ｐゴシック" panose="020B0600070205080204" pitchFamily="34" charset="-128"/>
              </a:rPr>
              <a:t>    Department of Nutritional Sciences, University of Washington, Seattle, 98195, USA. omt@u.washington.edu</a:t>
            </a:r>
          </a:p>
          <a:p>
            <a:pPr eaLnBrk="1" hangingPunct="1">
              <a:lnSpc>
                <a:spcPct val="90000"/>
              </a:lnSpc>
            </a:pPr>
            <a:r>
              <a:rPr lang="en-US" altLang="en-US" sz="1000">
                <a:latin typeface="Arial" panose="020B0604020202020204" pitchFamily="34" charset="0"/>
                <a:ea typeface="ＭＳ Ｐゴシック" panose="020B0600070205080204" pitchFamily="34" charset="-128"/>
              </a:rPr>
              <a:t>    OBJECTIVES: To describe child and adolescent dietary patterns and to determine associations between childhood dietary pattern and longitudinal change in body mass index (BMI) z-score among girls. POPULATION AND METHODS: Healthy girls (n = 101) aged 8-12 years at baseline and 11-19 years at follow-up participated in a longitudinal study of growth and development. Participants kept 7-day dietary records at two points in time. We incorporated time of day, frequency, and amount of energy consumed (defined as percentage of total energy consumed per dietary event) when characterizing dietary patterns. RESULTS: Girls ate an average of 4-5 times per day and consumed most energy in the afternoon and in the evening/night, rather than in the morning. After controlling for baseline BMI, the mean percentage of daily energy consumed in the evening/night was positively associated with change in BMI z-score (P = 0.039). Eating between 4.0 and 5.9 times per day overall and no more than 1.9 times in the evening/night daily were negatively associated with change in BMI z-score (P = 0.002 and 0.047, respectively), after controlling for baseline BMI z-score. DISCUSSION: Recommendations to decrease the percentage of energy coming from the evening/night meal and the number of dietary events to no more than six times per day and two times in the evening/night should be evaluated in future longitudinal investigations.</a:t>
            </a:r>
          </a:p>
          <a:p>
            <a:pPr eaLnBrk="1" hangingPunct="1">
              <a:lnSpc>
                <a:spcPct val="90000"/>
              </a:lnSpc>
            </a:pPr>
            <a:r>
              <a:rPr lang="en-US" altLang="en-US" sz="1000">
                <a:latin typeface="Arial" panose="020B0604020202020204" pitchFamily="34" charset="0"/>
                <a:ea typeface="ＭＳ Ｐゴシック" panose="020B0600070205080204" pitchFamily="34" charset="-128"/>
              </a:rPr>
              <a:t>    PMID: 16158084 [PubMed - indexed for MEDLINE]</a:t>
            </a:r>
          </a:p>
          <a:p>
            <a:pPr eaLnBrk="1" hangingPunct="1">
              <a:lnSpc>
                <a:spcPct val="90000"/>
              </a:lnSpc>
            </a:pPr>
            <a:endParaRPr lang="en-US" altLang="en-US" sz="1000">
              <a:latin typeface="Arial" panose="020B0604020202020204" pitchFamily="34" charset="0"/>
              <a:ea typeface="ＭＳ Ｐゴシック" panose="020B0600070205080204" pitchFamily="34" charset="-128"/>
            </a:endParaRP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Int J Obes (Lond). 2007 Nov;31(11):1722-30. Epub 2007 Jun 19.Related Articles, Links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Night eating syndrome and nocturnal snacking: association with obesity, binge eating and psychological distress.</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Colles SL, Dixon JB, O'Brien PE.</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Centre for Obesity Research and Education, The Alfred Hospital, Monash University, Melbourne, Victoria, Australia. susan.colles@med.monash.edu.au</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OBJECTIVE: Night eating syndrome (NES) is characterized by a time-delayed pattern of eating relative to sleep, where most food is consumed in the evening and night. This study aimed to investigate the clinical significance of NES and nocturnal snacking by exploring the relationship between NES and (1) obesity, (2) binge eating disorder (BED) and (3) psychological distress. SUBJECTS: One hundred and eighty bariatric surgery candidates, 93 members of a non-surgical weight loss support group and 158 general community respondents (81 males/350 females, mean age: 45.8+/-13.3 years, mean body mass index (BMI): 34.8+/-10.8 and BMI range: 17.7-66.7). METHODS: NES diagnosis required within the previous 3 months: (1) no appetite for breakfast, (2) consumption of &gt; or =50% of daily energy after 1900 hours and (3) sleep difficulties &gt; or =3 nights/week. Nocturnal snacking (awakening to eat) was recorded. Validated questionnaires assessed BED, symptoms of depression, appearance dissatisfaction (AD) and mental health-related quality of life (MHQoL). NES and binge eating (BE) (&gt; or =1 episode/week) were confirmed by interview.Results:NES criteria were met by 11.1% of the total cohort. Across all groups, BE (P=0.001), BMI (P=0.003) and male gender (P=0.013) explained 10% of NES variance. Individuals with co-morbid NES and BE reported similarly elevated psychological distress as other binge eaters. NES alone was not associated with psychological distress. Those with NES who consumed nocturnal snacks reported poorer MHQoL (P=0.007) and greater depressive symptoms (P=0.039) and hunger (P=0.013) than others with NES. Low MHQoL (P=0.007) and male gender (P=0.022) explained 27% of the variance in the nocturnal snacking group. DISCUSSION: In this study, NES was positively associated with BMI, BE and male gender. Elevated psychological distress was only apparent in those who consumed nocturnal snacks. Further characterization and understanding of the clinical significance of NES and nocturnal snacking is required.</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Publication Types: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Research Support, Non-U.S. Gov't</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PMID: 17579633 [PubMed - in process]</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Diabetes Care. 2006 Aug;29(8):1800-4.Related Articles, Links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Comment in:</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Diabetes Care. 2007 May;30(5):e38; author reply e39.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Isn't this just bedtime snacking? The potential adverse effects of night-eating symptoms on treatment adherence and outcomes in patients with diabetes.</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Morse SA, Ciechanowski PS, Katon WJ, Hirsch IB.</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Department of Psychiatry and Behavioral Sciences, University of Washington School of Medicine, Seattle, WA 98195-6560, USA.</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OBJECTIVE: Night-eating syndrome is characterized by excessive eating in the evening and nocturnal awakening with ingestion of food. Psychosocial variables and emotional triggers may be associated with these behaviors. In patients with diabetes, such behaviors may lead to glucose dysregulation and contribute to obesity and complications. RESEARCH DESIGN AND METHODS: In 714 tertiary care patients with type 1 and 2 diabetes, we determined the proportion of patients reporting eating &gt;25% of their daily food intake after regular suppertime. We also screened patients for major depression, childhood maltreatment histories, nonsecure attachment styles, and emotional eating triggers. We examined whether patients reporting night-eating behaviors had greater psychosocial distress, higher HbA(1c) (A1C) levels, more obesity, and more diabetes complications compared with patients without night-eating behaviors. RESULTS: Night-eating behaviors were reported in 9.7% of patients. Compared with patients without night-eating behaviors, those with these behaviors were less adherent with diet, exercise, and glucose monitoring and more likely to be depressed, to report childhood maltreatment histories, to have nonsecure attachment styles, and to report eating in response to anger, sadness, loneliness, worry, and being upset. Controlling for age, sex, race, and major depression, patients with night-eating behaviors, compared with patients without night-eating behaviors, were more likely to be obese (odds ratio 2.6 [95% CI 1.5-4.5]), to have A1C values &gt;7% (2.2 [1.1-4.1]) and to have two or more diabetes complications (2.6 [1.5-4.5]). CONCLUSIONS: Night-eating behaviors are associated with adverse outcomes in patients with diabetes. Use of clinical screening tools may help identify patients with night-eating behaviors.</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Publication Types: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Research Support, N.I.H., Extramural</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PMID: 16873783 [PubMed - indexed for MEDLINE]</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rPr>
              <a:t> Eur J Clin Nutr. 2002 Aug;56(8):740-7.Related Articles, Links </a:t>
            </a:r>
          </a:p>
          <a:p>
            <a:pPr eaLnBrk="1" hangingPunct="1">
              <a:lnSpc>
                <a:spcPct val="90000"/>
              </a:lnSpc>
            </a:pPr>
            <a:r>
              <a:rPr lang="en-US" altLang="en-US" sz="1000">
                <a:latin typeface="Arial" panose="020B0604020202020204" pitchFamily="34" charset="0"/>
                <a:ea typeface="ＭＳ Ｐゴシック" panose="020B0600070205080204" pitchFamily="34" charset="-128"/>
              </a:rPr>
              <a:t>Meal patterns and obesity in Swedish women-a simple instrument describing usual meal types, frequency and temporal distribution.</a:t>
            </a:r>
          </a:p>
          <a:p>
            <a:pPr eaLnBrk="1" hangingPunct="1">
              <a:lnSpc>
                <a:spcPct val="90000"/>
              </a:lnSpc>
            </a:pPr>
            <a:endParaRPr lang="en-US" altLang="en-US" sz="1000">
              <a:latin typeface="Arial" panose="020B0604020202020204" pitchFamily="34" charset="0"/>
              <a:ea typeface="ＭＳ Ｐゴシック" panose="020B0600070205080204" pitchFamily="34" charset="-128"/>
            </a:endParaRPr>
          </a:p>
          <a:p>
            <a:pPr eaLnBrk="1" hangingPunct="1">
              <a:lnSpc>
                <a:spcPct val="90000"/>
              </a:lnSpc>
            </a:pPr>
            <a:r>
              <a:rPr lang="en-US" altLang="en-US" sz="1000">
                <a:latin typeface="Arial" panose="020B0604020202020204" pitchFamily="34" charset="0"/>
                <a:ea typeface="ＭＳ Ｐゴシック" panose="020B0600070205080204" pitchFamily="34" charset="-128"/>
              </a:rPr>
              <a:t>Bertéus Forslund H, Lindroos AK, Sjöström L, Lissner L.</a:t>
            </a:r>
          </a:p>
          <a:p>
            <a:pPr eaLnBrk="1" hangingPunct="1">
              <a:lnSpc>
                <a:spcPct val="90000"/>
              </a:lnSpc>
            </a:pPr>
            <a:endParaRPr lang="en-US" altLang="en-US" sz="1000">
              <a:latin typeface="Arial" panose="020B0604020202020204" pitchFamily="34" charset="0"/>
              <a:ea typeface="ＭＳ Ｐゴシック" panose="020B0600070205080204" pitchFamily="34" charset="-128"/>
            </a:endParaRPr>
          </a:p>
          <a:p>
            <a:pPr eaLnBrk="1" hangingPunct="1">
              <a:lnSpc>
                <a:spcPct val="90000"/>
              </a:lnSpc>
            </a:pPr>
            <a:r>
              <a:rPr lang="en-US" altLang="en-US" sz="1000">
                <a:latin typeface="Arial" panose="020B0604020202020204" pitchFamily="34" charset="0"/>
                <a:ea typeface="ＭＳ Ｐゴシック" panose="020B0600070205080204" pitchFamily="34" charset="-128"/>
              </a:rPr>
              <a:t>Institute of Internal Medicine, Sahlgrenska University Hospital, Gothenburg, Sweden.</a:t>
            </a:r>
          </a:p>
          <a:p>
            <a:pPr eaLnBrk="1" hangingPunct="1">
              <a:lnSpc>
                <a:spcPct val="90000"/>
              </a:lnSpc>
            </a:pPr>
            <a:endParaRPr lang="en-US" altLang="en-US" sz="1000">
              <a:latin typeface="Arial" panose="020B0604020202020204" pitchFamily="34" charset="0"/>
              <a:ea typeface="ＭＳ Ｐゴシック" panose="020B0600070205080204" pitchFamily="34" charset="-128"/>
            </a:endParaRPr>
          </a:p>
          <a:p>
            <a:pPr eaLnBrk="1" hangingPunct="1">
              <a:lnSpc>
                <a:spcPct val="90000"/>
              </a:lnSpc>
            </a:pPr>
            <a:r>
              <a:rPr lang="en-US" altLang="en-US" sz="1000">
                <a:latin typeface="Arial" panose="020B0604020202020204" pitchFamily="34" charset="0"/>
                <a:ea typeface="ＭＳ Ｐゴシック" panose="020B0600070205080204" pitchFamily="34" charset="-128"/>
              </a:rPr>
              <a:t>OBJECTIVE: To characterize meal patterns in relation to obesity in Swedish women using a simple instrument describing meal frequency, meal types and temporal distribution. DESIGN: Cross-sectional parallel group design. SUBJECTS: Eighty-three obese women from the Swedish Obese Subjects (SOS) study were compared with 94 reference women, randomly recruited from the population. METHOD: A new, simplified and self-instructing questionnaire was used to assess meal patterns. Usual meal pattern was reported as time and meal type for each intake episode during a typical day. RESULTS: The obese women consumed 6.1 meals/day compared with 5.2 meals/day among the reference women (P&lt;0.0001). All types of meals except 'drink meals' were significantly more frequently consumed in the obese group. The obese women also displayed a different meal pattern across the day, consuming a larger number of meals later in the day. As a result a larger fraction of each obese woman's total meals were consumed in the afternoon and in the evening/night. There was no difference in the number of obese vs reference women consuming breakfast. Snack meals were positively associated with total energy intake in both groups. CONCLUSIONS: A new simplified method assessing meal pattern revealed that the number of reported intake occasions across a usual day was higher in obese women compared with controls and the timing was shifted to later in the day. These findings should be considered in the treatment of obesity.</a:t>
            </a:r>
          </a:p>
          <a:p>
            <a:pPr eaLnBrk="1" hangingPunct="1">
              <a:lnSpc>
                <a:spcPct val="90000"/>
              </a:lnSpc>
            </a:pPr>
            <a:endParaRPr lang="en-US" altLang="en-US" sz="1000">
              <a:latin typeface="Arial" panose="020B0604020202020204" pitchFamily="34" charset="0"/>
              <a:ea typeface="ＭＳ Ｐゴシック" panose="020B0600070205080204" pitchFamily="34" charset="-128"/>
            </a:endParaRPr>
          </a:p>
          <a:p>
            <a:pPr eaLnBrk="1" hangingPunct="1">
              <a:lnSpc>
                <a:spcPct val="90000"/>
              </a:lnSpc>
            </a:pPr>
            <a:r>
              <a:rPr lang="en-US" altLang="en-US" sz="1000">
                <a:latin typeface="Arial" panose="020B0604020202020204" pitchFamily="34" charset="0"/>
                <a:ea typeface="ＭＳ Ｐゴシック" panose="020B0600070205080204" pitchFamily="34" charset="-128"/>
              </a:rPr>
              <a:t>Publication Types: </a:t>
            </a:r>
          </a:p>
          <a:p>
            <a:pPr eaLnBrk="1" hangingPunct="1">
              <a:lnSpc>
                <a:spcPct val="90000"/>
              </a:lnSpc>
            </a:pPr>
            <a:r>
              <a:rPr lang="en-US" altLang="en-US" sz="1000">
                <a:latin typeface="Arial" panose="020B0604020202020204" pitchFamily="34" charset="0"/>
                <a:ea typeface="ＭＳ Ｐゴシック" panose="020B0600070205080204" pitchFamily="34" charset="-128"/>
              </a:rPr>
              <a:t>Clinical Trial</a:t>
            </a:r>
          </a:p>
          <a:p>
            <a:pPr eaLnBrk="1" hangingPunct="1">
              <a:lnSpc>
                <a:spcPct val="90000"/>
              </a:lnSpc>
            </a:pPr>
            <a:r>
              <a:rPr lang="en-US" altLang="en-US" sz="1000">
                <a:latin typeface="Arial" panose="020B0604020202020204" pitchFamily="34" charset="0"/>
                <a:ea typeface="ＭＳ Ｐゴシック" panose="020B0600070205080204" pitchFamily="34" charset="-128"/>
              </a:rPr>
              <a:t>Randomized Controlled Trial</a:t>
            </a:r>
          </a:p>
          <a:p>
            <a:pPr eaLnBrk="1" hangingPunct="1">
              <a:lnSpc>
                <a:spcPct val="90000"/>
              </a:lnSpc>
            </a:pPr>
            <a:r>
              <a:rPr lang="en-US" altLang="en-US" sz="1000">
                <a:latin typeface="Arial" panose="020B0604020202020204" pitchFamily="34" charset="0"/>
                <a:ea typeface="ＭＳ Ｐゴシック" panose="020B0600070205080204" pitchFamily="34" charset="-128"/>
              </a:rPr>
              <a:t>Research Support, Non-U.S. Gov't</a:t>
            </a:r>
          </a:p>
          <a:p>
            <a:pPr eaLnBrk="1" hangingPunct="1">
              <a:lnSpc>
                <a:spcPct val="90000"/>
              </a:lnSpc>
            </a:pPr>
            <a:endParaRPr lang="en-US" altLang="en-US" sz="1000">
              <a:latin typeface="Arial" panose="020B0604020202020204" pitchFamily="34" charset="0"/>
              <a:ea typeface="ＭＳ Ｐゴシック" panose="020B0600070205080204" pitchFamily="34" charset="-128"/>
            </a:endParaRPr>
          </a:p>
          <a:p>
            <a:pPr eaLnBrk="1" hangingPunct="1">
              <a:lnSpc>
                <a:spcPct val="90000"/>
              </a:lnSpc>
            </a:pPr>
            <a:r>
              <a:rPr lang="en-US" altLang="en-US" sz="1000">
                <a:latin typeface="Arial" panose="020B0604020202020204" pitchFamily="34" charset="0"/>
                <a:ea typeface="ＭＳ Ｐゴシック" panose="020B0600070205080204" pitchFamily="34" charset="-128"/>
              </a:rPr>
              <a:t>PMID: 12122550 [PubMed - indexed for MEDLINE]</a:t>
            </a:r>
          </a:p>
          <a:p>
            <a:pPr eaLnBrk="1" hangingPunct="1">
              <a:lnSpc>
                <a:spcPct val="90000"/>
              </a:lnSpc>
            </a:pPr>
            <a:endParaRPr lang="en-US" altLang="en-US" sz="1000">
              <a:latin typeface="Arial" panose="020B0604020202020204" pitchFamily="34" charset="0"/>
              <a:ea typeface="ＭＳ Ｐゴシック" panose="020B0600070205080204" pitchFamily="34" charset="-128"/>
            </a:endParaRP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Life Sci. 2004 Jul 23;75(10):1181-93.Click here to read Links</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Effects of meal timing on tumor progression in mice.</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Wu MW, Li XM, Xian LJ, Lévi F.</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INSERM E 0354 Chronothérapeutique des cancers, Hôpital Paul Brousse and Université Paris XI, 94807 Villejuif Cedex, France.</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Meal timing can reset circadian clocks in peripheral tissues. We investigated the effects of such non-photic entrainment on tumor growth rate. Two experiments involved a total of 61 male B6D2F(1) mice synchronized with an alternation of 12 h of light (L) and 12 h of darkness (D) (LD12:12). Mice were randomly allocated to have access to food ad libitum, or restricted to 4 or 6 h during L or D. Rest-activity and body temperature, two circadian outputs, were monitored with an intra-peritoneal sensor. Glasgow osteosarcoma was inoculated into both flanks of each mouse ten days after meal timing onset. Before tumor inoculation, meal timing during D amplified the 24-h rhythms in rest-activity and body temperature with minimal phase alteration as compared to ad libitum feeding. Conversely, meal timing during L induced dominant 12-h or 8-h rhythmic components in activity, nearly doubled the 24-h amplitude of body temperature and shifted its acrophase (time of maximum) from approximately mid-D to approximately mid-L. Thirteen days after tumor inoculation, mean tumor weight (+/- SEM, mg) was 1503 +/- 150 in ad libitum mice, 1077 +/- 157 in mice fed during D and 577 +/- 139 in mice fed during L (ANOVA, p &lt; 0.0001). Overall survival was prolonged in the mice fed during L (median, 17.5 days, d) as compared with those fed during D (14.5 d) or ad libitum (14 d) (Log Rank, p = 0.0035). The internal desynchronization produced by meal timing during L slowed down tumor progression, an effect possibly resulting from improved host-mediated tumor control and/or altered tumor circadian clocks.</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en-US" sz="1000">
                <a:latin typeface="Arial" panose="020B0604020202020204" pitchFamily="34" charset="0"/>
                <a:ea typeface="ＭＳ Ｐゴシック" panose="020B0600070205080204" pitchFamily="34" charset="-128"/>
                <a:cs typeface="Times New Roman" panose="02020603050405020304" pitchFamily="18" charset="0"/>
              </a:rPr>
              <a:t>    PMID: 15219806 [PubMed - indexed for MEDLINE]</a:t>
            </a:r>
          </a:p>
          <a:p>
            <a:pPr eaLnBrk="1" hangingPunct="1">
              <a:lnSpc>
                <a:spcPct val="90000"/>
              </a:lnSpc>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733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id="{F826E859-D274-624C-98C4-55F19526DA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C2C88B1-35F1-DE4B-B20B-A65BDEAF2D3E}" type="slidenum">
              <a:rPr lang="en-US" altLang="en-US"/>
              <a:pPr>
                <a:spcBef>
                  <a:spcPct val="0"/>
                </a:spcBef>
              </a:pPr>
              <a:t>11</a:t>
            </a:fld>
            <a:endParaRPr lang="en-US" altLang="en-US"/>
          </a:p>
        </p:txBody>
      </p:sp>
      <p:sp>
        <p:nvSpPr>
          <p:cNvPr id="165890" name="Rectangle 2">
            <a:extLst>
              <a:ext uri="{FF2B5EF4-FFF2-40B4-BE49-F238E27FC236}">
                <a16:creationId xmlns:a16="http://schemas.microsoft.com/office/drawing/2014/main" id="{33F57A15-4879-6349-B3BE-69A238CDFF7B}"/>
              </a:ext>
            </a:extLst>
          </p:cNvPr>
          <p:cNvSpPr>
            <a:spLocks noGrp="1" noRot="1" noChangeAspect="1" noChangeArrowheads="1" noTextEdit="1"/>
          </p:cNvSpPr>
          <p:nvPr>
            <p:ph type="sldImg"/>
          </p:nvPr>
        </p:nvSpPr>
        <p:spPr>
          <a:solidFill>
            <a:srgbClr val="FFFFFF"/>
          </a:solidFill>
          <a:ln/>
        </p:spPr>
      </p:sp>
      <p:sp>
        <p:nvSpPr>
          <p:cNvPr id="165891" name="Rectangle 3">
            <a:extLst>
              <a:ext uri="{FF2B5EF4-FFF2-40B4-BE49-F238E27FC236}">
                <a16:creationId xmlns:a16="http://schemas.microsoft.com/office/drawing/2014/main" id="{5A27486C-9C89-9F4C-8112-061413E5C399}"/>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Am J Clin Nutr. 2005 Jan;81(1):16-24. Links</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Beneficial metabolic effects of regular meal frequency on dietary thermogenesis, insulin sensitivity, and fasting lipid profiles in healthy obese women.</a:t>
            </a:r>
          </a:p>
          <a:p>
            <a:pPr eaLnBrk="1" hangingPunct="1"/>
            <a:r>
              <a:rPr lang="en-US" altLang="en-US">
                <a:latin typeface="Arial" panose="020B0604020202020204" pitchFamily="34" charset="0"/>
                <a:ea typeface="ＭＳ Ｐゴシック" panose="020B0600070205080204" pitchFamily="34" charset="-128"/>
              </a:rPr>
              <a:t>Farshchi HR, Taylor MA, Macdonald IA.</a:t>
            </a:r>
          </a:p>
          <a:p>
            <a:pPr eaLnBrk="1" hangingPunct="1"/>
            <a:r>
              <a:rPr lang="en-US" altLang="en-US">
                <a:latin typeface="Arial" panose="020B0604020202020204" pitchFamily="34" charset="0"/>
                <a:ea typeface="ＭＳ Ｐゴシック" panose="020B0600070205080204" pitchFamily="34" charset="-128"/>
              </a:rPr>
              <a:t>Centre for Integrated Systems Biology and Medicine, Institute of Clinical Research, School of Biomedical Sciences, Queen's Medical Centre, University of Nottingham, UK. mbxhrf@nottingham.ac.uk</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BACKGROUND: Although a regular meal pattern is recommended for obese people, its effects on energy metabolism have not been examined. OBJECTIVE: We investigated whether a regular meal frequency affects energy intake (EI), energy expenditure, or circulating insulin, glucose, and lipid concentrations in healthy obese women. DESIGN: Ten women [x +/- SD body mass index (in kg/m(2)): 37.1 +/- 4.8] participated in a randomized crossover trial. In phase 1 (14 d), the subjects consumed their normal diet on 6 occasions/d (regular meal pattern) or followed a variable meal frequency (3-9 meals/d, irregular meal pattern). In phase 2 (14 d), the subjects followed the alternative pattern. At the start and end of each phase, a test meal was fed, and blood glucose, lipid, and insulin concentrations were determined before and for 3 h after (glucose and insulin only) the test meal. Subjects recorded their food intake on 3 d during each phase. The thermogenic response to the test meal was ascertained by indirect calorimetry. RESULTS: Regular eating was associated with lower EI (P &lt; 0.01), greater postprandial thermogenesis (P &lt; 0.01), and lower fasting total (4.16 compared with 4.30 mmol/L; P &lt; 0.01) and LDL (2.46 compared with 2.60 mmol/L; P &lt; 0.02) cholesterol. Fasting glucose and insulin values were not affected by meal pattern, but peak insulin concentrations and area under the curve of insulin responses to the test meal were lower after the regular than after the irregular meal pattern (P &lt; 0.01 and 0.02, respectively). CONCLUSION: Regular eating has beneficial effects on fasting lipid and postprandial insulin profiles and thermogenesis.</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PMID: 15640455 [PubMed - indexed for MEDLINE]</a:t>
            </a: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7068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63A5-F8B7-484A-9B81-3599E701EE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882923-C392-AF4A-9BFF-E85F6E9EE2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AA38F3-FA36-7144-BB01-6ECCC66B52F0}"/>
              </a:ext>
            </a:extLst>
          </p:cNvPr>
          <p:cNvSpPr>
            <a:spLocks noGrp="1"/>
          </p:cNvSpPr>
          <p:nvPr>
            <p:ph type="dt" sz="half" idx="10"/>
          </p:nvPr>
        </p:nvSpPr>
        <p:spPr/>
        <p:txBody>
          <a:bodyPr/>
          <a:lstStyle/>
          <a:p>
            <a:fld id="{CDB615D5-DCDE-2646-89FF-A76D1F3019FF}" type="datetimeFigureOut">
              <a:rPr lang="en-US" smtClean="0"/>
              <a:t>12/29/25</a:t>
            </a:fld>
            <a:endParaRPr lang="en-US"/>
          </a:p>
        </p:txBody>
      </p:sp>
      <p:sp>
        <p:nvSpPr>
          <p:cNvPr id="5" name="Footer Placeholder 4">
            <a:extLst>
              <a:ext uri="{FF2B5EF4-FFF2-40B4-BE49-F238E27FC236}">
                <a16:creationId xmlns:a16="http://schemas.microsoft.com/office/drawing/2014/main" id="{FCA39EF3-5CD8-4D46-AB3D-C1E9F2728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39A07-738C-AE44-AB41-E462A9513CCA}"/>
              </a:ext>
            </a:extLst>
          </p:cNvPr>
          <p:cNvSpPr>
            <a:spLocks noGrp="1"/>
          </p:cNvSpPr>
          <p:nvPr>
            <p:ph type="sldNum" sz="quarter" idx="12"/>
          </p:nvPr>
        </p:nvSpPr>
        <p:spPr/>
        <p:txBody>
          <a:bodyPr/>
          <a:lstStyle/>
          <a:p>
            <a:fld id="{DBEEB2A4-7484-9C4D-8523-50030B66EEF5}" type="slidenum">
              <a:rPr lang="en-US" smtClean="0"/>
              <a:t>‹#›</a:t>
            </a:fld>
            <a:endParaRPr lang="en-US"/>
          </a:p>
        </p:txBody>
      </p:sp>
    </p:spTree>
    <p:extLst>
      <p:ext uri="{BB962C8B-B14F-4D97-AF65-F5344CB8AC3E}">
        <p14:creationId xmlns:p14="http://schemas.microsoft.com/office/powerpoint/2010/main" val="67311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7227-D593-6148-A948-179046CD5D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D79548-3B5E-6B45-9E87-5B5D975689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A2B83-E1F2-B248-98DE-34013C4AFC07}"/>
              </a:ext>
            </a:extLst>
          </p:cNvPr>
          <p:cNvSpPr>
            <a:spLocks noGrp="1"/>
          </p:cNvSpPr>
          <p:nvPr>
            <p:ph type="dt" sz="half" idx="10"/>
          </p:nvPr>
        </p:nvSpPr>
        <p:spPr/>
        <p:txBody>
          <a:bodyPr/>
          <a:lstStyle/>
          <a:p>
            <a:fld id="{CDB615D5-DCDE-2646-89FF-A76D1F3019FF}" type="datetimeFigureOut">
              <a:rPr lang="en-US" smtClean="0"/>
              <a:t>12/29/25</a:t>
            </a:fld>
            <a:endParaRPr lang="en-US"/>
          </a:p>
        </p:txBody>
      </p:sp>
      <p:sp>
        <p:nvSpPr>
          <p:cNvPr id="5" name="Footer Placeholder 4">
            <a:extLst>
              <a:ext uri="{FF2B5EF4-FFF2-40B4-BE49-F238E27FC236}">
                <a16:creationId xmlns:a16="http://schemas.microsoft.com/office/drawing/2014/main" id="{BB8CB554-4441-AB4E-809B-7C015ACC7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E4129-27BE-7244-8D67-A7581AD9012E}"/>
              </a:ext>
            </a:extLst>
          </p:cNvPr>
          <p:cNvSpPr>
            <a:spLocks noGrp="1"/>
          </p:cNvSpPr>
          <p:nvPr>
            <p:ph type="sldNum" sz="quarter" idx="12"/>
          </p:nvPr>
        </p:nvSpPr>
        <p:spPr/>
        <p:txBody>
          <a:bodyPr/>
          <a:lstStyle/>
          <a:p>
            <a:fld id="{DBEEB2A4-7484-9C4D-8523-50030B66EEF5}" type="slidenum">
              <a:rPr lang="en-US" smtClean="0"/>
              <a:t>‹#›</a:t>
            </a:fld>
            <a:endParaRPr lang="en-US"/>
          </a:p>
        </p:txBody>
      </p:sp>
    </p:spTree>
    <p:extLst>
      <p:ext uri="{BB962C8B-B14F-4D97-AF65-F5344CB8AC3E}">
        <p14:creationId xmlns:p14="http://schemas.microsoft.com/office/powerpoint/2010/main" val="271457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422CEE-EB29-394F-BC1B-A5DB643F51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FAE49B-6E88-D643-87D7-464CE8795A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AD7A9-C7F9-E541-9740-94AB073839C8}"/>
              </a:ext>
            </a:extLst>
          </p:cNvPr>
          <p:cNvSpPr>
            <a:spLocks noGrp="1"/>
          </p:cNvSpPr>
          <p:nvPr>
            <p:ph type="dt" sz="half" idx="10"/>
          </p:nvPr>
        </p:nvSpPr>
        <p:spPr/>
        <p:txBody>
          <a:bodyPr/>
          <a:lstStyle/>
          <a:p>
            <a:fld id="{CDB615D5-DCDE-2646-89FF-A76D1F3019FF}" type="datetimeFigureOut">
              <a:rPr lang="en-US" smtClean="0"/>
              <a:t>12/29/25</a:t>
            </a:fld>
            <a:endParaRPr lang="en-US"/>
          </a:p>
        </p:txBody>
      </p:sp>
      <p:sp>
        <p:nvSpPr>
          <p:cNvPr id="5" name="Footer Placeholder 4">
            <a:extLst>
              <a:ext uri="{FF2B5EF4-FFF2-40B4-BE49-F238E27FC236}">
                <a16:creationId xmlns:a16="http://schemas.microsoft.com/office/drawing/2014/main" id="{BAD74966-3CB8-F54A-BEF7-ADDE9AC55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C06A-F0B8-CE46-8A9A-65986CA9D330}"/>
              </a:ext>
            </a:extLst>
          </p:cNvPr>
          <p:cNvSpPr>
            <a:spLocks noGrp="1"/>
          </p:cNvSpPr>
          <p:nvPr>
            <p:ph type="sldNum" sz="quarter" idx="12"/>
          </p:nvPr>
        </p:nvSpPr>
        <p:spPr/>
        <p:txBody>
          <a:bodyPr/>
          <a:lstStyle/>
          <a:p>
            <a:fld id="{DBEEB2A4-7484-9C4D-8523-50030B66EEF5}" type="slidenum">
              <a:rPr lang="en-US" smtClean="0"/>
              <a:t>‹#›</a:t>
            </a:fld>
            <a:endParaRPr lang="en-US"/>
          </a:p>
        </p:txBody>
      </p:sp>
    </p:spTree>
    <p:extLst>
      <p:ext uri="{BB962C8B-B14F-4D97-AF65-F5344CB8AC3E}">
        <p14:creationId xmlns:p14="http://schemas.microsoft.com/office/powerpoint/2010/main" val="195540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4" name="Line"/>
          <p:cNvSpPr/>
          <p:nvPr/>
        </p:nvSpPr>
        <p:spPr>
          <a:xfrm>
            <a:off x="476250" y="1812727"/>
            <a:ext cx="11239501" cy="0"/>
          </a:xfrm>
          <a:prstGeom prst="line">
            <a:avLst/>
          </a:prstGeom>
          <a:ln w="12700">
            <a:solidFill>
              <a:srgbClr val="444444">
                <a:alpha val="30000"/>
              </a:srgbClr>
            </a:solidFill>
            <a:miter lim="400000"/>
          </a:ln>
        </p:spPr>
        <p:txBody>
          <a:bodyPr lIns="32145" tIns="32145" rIns="32145" bIns="32145"/>
          <a:lstStyle/>
          <a:p>
            <a:endParaRPr sz="1266"/>
          </a:p>
        </p:txBody>
      </p:sp>
      <p:sp>
        <p:nvSpPr>
          <p:cNvPr id="75" name="Line"/>
          <p:cNvSpPr/>
          <p:nvPr/>
        </p:nvSpPr>
        <p:spPr>
          <a:xfrm flipV="1">
            <a:off x="476250" y="6500810"/>
            <a:ext cx="11239501" cy="3"/>
          </a:xfrm>
          <a:prstGeom prst="line">
            <a:avLst/>
          </a:prstGeom>
          <a:ln w="76200">
            <a:solidFill>
              <a:srgbClr val="444444">
                <a:alpha val="30000"/>
              </a:srgbClr>
            </a:solidFill>
            <a:miter lim="400000"/>
          </a:ln>
        </p:spPr>
        <p:txBody>
          <a:bodyPr lIns="32145" tIns="32145" rIns="32145" bIns="32145"/>
          <a:lstStyle/>
          <a:p>
            <a:endParaRPr sz="1266"/>
          </a:p>
        </p:txBody>
      </p:sp>
      <p:sp>
        <p:nvSpPr>
          <p:cNvPr id="76" name="Line"/>
          <p:cNvSpPr/>
          <p:nvPr/>
        </p:nvSpPr>
        <p:spPr>
          <a:xfrm flipV="1">
            <a:off x="476250" y="357188"/>
            <a:ext cx="11239501" cy="1"/>
          </a:xfrm>
          <a:prstGeom prst="line">
            <a:avLst/>
          </a:prstGeom>
          <a:ln w="12700">
            <a:solidFill>
              <a:srgbClr val="444444">
                <a:alpha val="30000"/>
              </a:srgbClr>
            </a:solidFill>
            <a:miter lim="400000"/>
          </a:ln>
        </p:spPr>
        <p:txBody>
          <a:bodyPr lIns="32145" tIns="32145" rIns="32145" bIns="32145"/>
          <a:lstStyle/>
          <a:p>
            <a:endParaRPr sz="1266"/>
          </a:p>
        </p:txBody>
      </p:sp>
      <p:sp>
        <p:nvSpPr>
          <p:cNvPr id="77" name="Image"/>
          <p:cNvSpPr>
            <a:spLocks noGrp="1"/>
          </p:cNvSpPr>
          <p:nvPr>
            <p:ph type="pic" sz="half" idx="13"/>
          </p:nvPr>
        </p:nvSpPr>
        <p:spPr>
          <a:xfrm>
            <a:off x="581830" y="2105718"/>
            <a:ext cx="5179222" cy="3884416"/>
          </a:xfrm>
          <a:prstGeom prst="rect">
            <a:avLst/>
          </a:prstGeom>
        </p:spPr>
        <p:txBody>
          <a:bodyPr lIns="91439" tIns="45719" rIns="91439" bIns="45719" anchor="t">
            <a:noAutofit/>
          </a:bodyPr>
          <a:lstStyle/>
          <a:p>
            <a:endParaRPr/>
          </a:p>
        </p:txBody>
      </p:sp>
      <p:sp>
        <p:nvSpPr>
          <p:cNvPr id="78" name="Title Text"/>
          <p:cNvSpPr txBox="1">
            <a:spLocks noGrp="1"/>
          </p:cNvSpPr>
          <p:nvPr>
            <p:ph type="title"/>
          </p:nvPr>
        </p:nvSpPr>
        <p:spPr>
          <a:xfrm>
            <a:off x="476250" y="419695"/>
            <a:ext cx="11239500" cy="1339453"/>
          </a:xfrm>
          <a:prstGeom prst="rect">
            <a:avLst/>
          </a:prstGeom>
        </p:spPr>
        <p:txBody>
          <a:bodyPr/>
          <a:lstStyle>
            <a:lvl1pPr>
              <a:defRPr>
                <a:latin typeface="Tahoma"/>
                <a:ea typeface="Tahoma"/>
                <a:cs typeface="Tahoma"/>
                <a:sym typeface="Tahoma"/>
              </a:defRPr>
            </a:lvl1pPr>
          </a:lstStyle>
          <a:p>
            <a:r>
              <a:t>Title Text</a:t>
            </a:r>
          </a:p>
        </p:txBody>
      </p:sp>
      <p:sp>
        <p:nvSpPr>
          <p:cNvPr id="79" name="Body Level One…"/>
          <p:cNvSpPr txBox="1">
            <a:spLocks noGrp="1"/>
          </p:cNvSpPr>
          <p:nvPr>
            <p:ph type="body" sz="half" idx="1"/>
          </p:nvPr>
        </p:nvSpPr>
        <p:spPr>
          <a:xfrm>
            <a:off x="6357937" y="2089547"/>
            <a:ext cx="5369719" cy="3884414"/>
          </a:xfrm>
          <a:prstGeom prst="rect">
            <a:avLst/>
          </a:prstGeom>
        </p:spPr>
        <p:txBody>
          <a:bodyPr/>
          <a:lstStyle>
            <a:lvl1pPr marL="258952" indent="-258952">
              <a:spcBef>
                <a:spcPts val="2250"/>
              </a:spcBef>
              <a:buBlip>
                <a:blip r:embed="rId2"/>
              </a:buBlip>
              <a:defRPr sz="2109"/>
            </a:lvl1pPr>
            <a:lvl2pPr marL="517903" indent="-258952">
              <a:spcBef>
                <a:spcPts val="2250"/>
              </a:spcBef>
              <a:buBlip>
                <a:blip r:embed="rId2"/>
              </a:buBlip>
              <a:defRPr sz="2109"/>
            </a:lvl2pPr>
            <a:lvl3pPr marL="776855" indent="-258952">
              <a:spcBef>
                <a:spcPts val="2250"/>
              </a:spcBef>
              <a:buBlip>
                <a:blip r:embed="rId2"/>
              </a:buBlip>
              <a:defRPr sz="2109"/>
            </a:lvl3pPr>
            <a:lvl4pPr marL="1035807" indent="-258952">
              <a:spcBef>
                <a:spcPts val="2250"/>
              </a:spcBef>
              <a:buBlip>
                <a:blip r:embed="rId2"/>
              </a:buBlip>
              <a:defRPr sz="2109"/>
            </a:lvl4pPr>
            <a:lvl5pPr marL="1294759" indent="-258952">
              <a:spcBef>
                <a:spcPts val="2250"/>
              </a:spcBef>
              <a:buBlip>
                <a:blip r:embed="rId2"/>
              </a:buBlip>
              <a:defRPr sz="2109"/>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711997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2368-6F91-0A4D-A9FB-1DCF0250D3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9D24DC-F185-C04E-AA59-872BCE4870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78366-3F99-8043-882F-F50BB642C3CD}"/>
              </a:ext>
            </a:extLst>
          </p:cNvPr>
          <p:cNvSpPr>
            <a:spLocks noGrp="1"/>
          </p:cNvSpPr>
          <p:nvPr>
            <p:ph type="dt" sz="half" idx="10"/>
          </p:nvPr>
        </p:nvSpPr>
        <p:spPr/>
        <p:txBody>
          <a:bodyPr/>
          <a:lstStyle/>
          <a:p>
            <a:fld id="{CDB615D5-DCDE-2646-89FF-A76D1F3019FF}" type="datetimeFigureOut">
              <a:rPr lang="en-US" smtClean="0"/>
              <a:t>12/29/25</a:t>
            </a:fld>
            <a:endParaRPr lang="en-US"/>
          </a:p>
        </p:txBody>
      </p:sp>
      <p:sp>
        <p:nvSpPr>
          <p:cNvPr id="5" name="Footer Placeholder 4">
            <a:extLst>
              <a:ext uri="{FF2B5EF4-FFF2-40B4-BE49-F238E27FC236}">
                <a16:creationId xmlns:a16="http://schemas.microsoft.com/office/drawing/2014/main" id="{1CECB213-7C46-1842-96B4-195C01908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60893-20D7-134B-9167-32A61C477C3E}"/>
              </a:ext>
            </a:extLst>
          </p:cNvPr>
          <p:cNvSpPr>
            <a:spLocks noGrp="1"/>
          </p:cNvSpPr>
          <p:nvPr>
            <p:ph type="sldNum" sz="quarter" idx="12"/>
          </p:nvPr>
        </p:nvSpPr>
        <p:spPr/>
        <p:txBody>
          <a:bodyPr/>
          <a:lstStyle/>
          <a:p>
            <a:fld id="{DBEEB2A4-7484-9C4D-8523-50030B66EEF5}" type="slidenum">
              <a:rPr lang="en-US" smtClean="0"/>
              <a:t>‹#›</a:t>
            </a:fld>
            <a:endParaRPr lang="en-US"/>
          </a:p>
        </p:txBody>
      </p:sp>
    </p:spTree>
    <p:extLst>
      <p:ext uri="{BB962C8B-B14F-4D97-AF65-F5344CB8AC3E}">
        <p14:creationId xmlns:p14="http://schemas.microsoft.com/office/powerpoint/2010/main" val="2106262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CF16-60D9-E94A-8D8B-B7863D01B6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E1C973-BDC7-9141-8DA2-5F8F8C3EC0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CB8F38-7CFB-964F-BC3D-A485BCE99C41}"/>
              </a:ext>
            </a:extLst>
          </p:cNvPr>
          <p:cNvSpPr>
            <a:spLocks noGrp="1"/>
          </p:cNvSpPr>
          <p:nvPr>
            <p:ph type="dt" sz="half" idx="10"/>
          </p:nvPr>
        </p:nvSpPr>
        <p:spPr/>
        <p:txBody>
          <a:bodyPr/>
          <a:lstStyle/>
          <a:p>
            <a:fld id="{CDB615D5-DCDE-2646-89FF-A76D1F3019FF}" type="datetimeFigureOut">
              <a:rPr lang="en-US" smtClean="0"/>
              <a:t>12/29/25</a:t>
            </a:fld>
            <a:endParaRPr lang="en-US"/>
          </a:p>
        </p:txBody>
      </p:sp>
      <p:sp>
        <p:nvSpPr>
          <p:cNvPr id="5" name="Footer Placeholder 4">
            <a:extLst>
              <a:ext uri="{FF2B5EF4-FFF2-40B4-BE49-F238E27FC236}">
                <a16:creationId xmlns:a16="http://schemas.microsoft.com/office/drawing/2014/main" id="{3A0EDEFA-E5EE-D04C-A6FB-6D561653E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6622B-0326-D24A-BBAC-599B30165CB8}"/>
              </a:ext>
            </a:extLst>
          </p:cNvPr>
          <p:cNvSpPr>
            <a:spLocks noGrp="1"/>
          </p:cNvSpPr>
          <p:nvPr>
            <p:ph type="sldNum" sz="quarter" idx="12"/>
          </p:nvPr>
        </p:nvSpPr>
        <p:spPr/>
        <p:txBody>
          <a:bodyPr/>
          <a:lstStyle/>
          <a:p>
            <a:fld id="{DBEEB2A4-7484-9C4D-8523-50030B66EEF5}" type="slidenum">
              <a:rPr lang="en-US" smtClean="0"/>
              <a:t>‹#›</a:t>
            </a:fld>
            <a:endParaRPr lang="en-US"/>
          </a:p>
        </p:txBody>
      </p:sp>
    </p:spTree>
    <p:extLst>
      <p:ext uri="{BB962C8B-B14F-4D97-AF65-F5344CB8AC3E}">
        <p14:creationId xmlns:p14="http://schemas.microsoft.com/office/powerpoint/2010/main" val="149234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4015-FB88-B04B-8639-6FC98EE53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4945F-8D1C-134B-A9C4-8E3C793E60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2F1657-631F-0B40-BBD9-AC2B69879A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04C4C2-0265-A544-816D-C0D61689C026}"/>
              </a:ext>
            </a:extLst>
          </p:cNvPr>
          <p:cNvSpPr>
            <a:spLocks noGrp="1"/>
          </p:cNvSpPr>
          <p:nvPr>
            <p:ph type="dt" sz="half" idx="10"/>
          </p:nvPr>
        </p:nvSpPr>
        <p:spPr/>
        <p:txBody>
          <a:bodyPr/>
          <a:lstStyle/>
          <a:p>
            <a:fld id="{CDB615D5-DCDE-2646-89FF-A76D1F3019FF}" type="datetimeFigureOut">
              <a:rPr lang="en-US" smtClean="0"/>
              <a:t>12/29/25</a:t>
            </a:fld>
            <a:endParaRPr lang="en-US"/>
          </a:p>
        </p:txBody>
      </p:sp>
      <p:sp>
        <p:nvSpPr>
          <p:cNvPr id="6" name="Footer Placeholder 5">
            <a:extLst>
              <a:ext uri="{FF2B5EF4-FFF2-40B4-BE49-F238E27FC236}">
                <a16:creationId xmlns:a16="http://schemas.microsoft.com/office/drawing/2014/main" id="{44799ED1-E7D1-C749-98F3-25F51499D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F24CB-90B5-C140-A453-3AC99A31CBFD}"/>
              </a:ext>
            </a:extLst>
          </p:cNvPr>
          <p:cNvSpPr>
            <a:spLocks noGrp="1"/>
          </p:cNvSpPr>
          <p:nvPr>
            <p:ph type="sldNum" sz="quarter" idx="12"/>
          </p:nvPr>
        </p:nvSpPr>
        <p:spPr/>
        <p:txBody>
          <a:bodyPr/>
          <a:lstStyle/>
          <a:p>
            <a:fld id="{DBEEB2A4-7484-9C4D-8523-50030B66EEF5}" type="slidenum">
              <a:rPr lang="en-US" smtClean="0"/>
              <a:t>‹#›</a:t>
            </a:fld>
            <a:endParaRPr lang="en-US"/>
          </a:p>
        </p:txBody>
      </p:sp>
    </p:spTree>
    <p:extLst>
      <p:ext uri="{BB962C8B-B14F-4D97-AF65-F5344CB8AC3E}">
        <p14:creationId xmlns:p14="http://schemas.microsoft.com/office/powerpoint/2010/main" val="332439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DB91-1D28-E642-AF7B-41B40CEC0E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594E73-8C04-1945-9117-A9E71620D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EDB442-7B26-F542-8433-382885071A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44E05E-7399-414A-BE5D-0AAE41C2D8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7CCA96-C193-0047-A4F1-15CF7FF675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267BBE-AF17-3F4A-A491-B903071FEADA}"/>
              </a:ext>
            </a:extLst>
          </p:cNvPr>
          <p:cNvSpPr>
            <a:spLocks noGrp="1"/>
          </p:cNvSpPr>
          <p:nvPr>
            <p:ph type="dt" sz="half" idx="10"/>
          </p:nvPr>
        </p:nvSpPr>
        <p:spPr/>
        <p:txBody>
          <a:bodyPr/>
          <a:lstStyle/>
          <a:p>
            <a:fld id="{CDB615D5-DCDE-2646-89FF-A76D1F3019FF}" type="datetimeFigureOut">
              <a:rPr lang="en-US" smtClean="0"/>
              <a:t>12/29/25</a:t>
            </a:fld>
            <a:endParaRPr lang="en-US"/>
          </a:p>
        </p:txBody>
      </p:sp>
      <p:sp>
        <p:nvSpPr>
          <p:cNvPr id="8" name="Footer Placeholder 7">
            <a:extLst>
              <a:ext uri="{FF2B5EF4-FFF2-40B4-BE49-F238E27FC236}">
                <a16:creationId xmlns:a16="http://schemas.microsoft.com/office/drawing/2014/main" id="{19D59F02-64FE-F049-86FF-A30774E718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98BBC-F074-D54E-B305-955EC43BB920}"/>
              </a:ext>
            </a:extLst>
          </p:cNvPr>
          <p:cNvSpPr>
            <a:spLocks noGrp="1"/>
          </p:cNvSpPr>
          <p:nvPr>
            <p:ph type="sldNum" sz="quarter" idx="12"/>
          </p:nvPr>
        </p:nvSpPr>
        <p:spPr/>
        <p:txBody>
          <a:bodyPr/>
          <a:lstStyle/>
          <a:p>
            <a:fld id="{DBEEB2A4-7484-9C4D-8523-50030B66EEF5}" type="slidenum">
              <a:rPr lang="en-US" smtClean="0"/>
              <a:t>‹#›</a:t>
            </a:fld>
            <a:endParaRPr lang="en-US"/>
          </a:p>
        </p:txBody>
      </p:sp>
    </p:spTree>
    <p:extLst>
      <p:ext uri="{BB962C8B-B14F-4D97-AF65-F5344CB8AC3E}">
        <p14:creationId xmlns:p14="http://schemas.microsoft.com/office/powerpoint/2010/main" val="178070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AE87-24E3-964B-97DD-FE29C28E3F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DEA856-0641-7F46-8A58-341354D43848}"/>
              </a:ext>
            </a:extLst>
          </p:cNvPr>
          <p:cNvSpPr>
            <a:spLocks noGrp="1"/>
          </p:cNvSpPr>
          <p:nvPr>
            <p:ph type="dt" sz="half" idx="10"/>
          </p:nvPr>
        </p:nvSpPr>
        <p:spPr/>
        <p:txBody>
          <a:bodyPr/>
          <a:lstStyle/>
          <a:p>
            <a:fld id="{CDB615D5-DCDE-2646-89FF-A76D1F3019FF}" type="datetimeFigureOut">
              <a:rPr lang="en-US" smtClean="0"/>
              <a:t>12/29/25</a:t>
            </a:fld>
            <a:endParaRPr lang="en-US"/>
          </a:p>
        </p:txBody>
      </p:sp>
      <p:sp>
        <p:nvSpPr>
          <p:cNvPr id="4" name="Footer Placeholder 3">
            <a:extLst>
              <a:ext uri="{FF2B5EF4-FFF2-40B4-BE49-F238E27FC236}">
                <a16:creationId xmlns:a16="http://schemas.microsoft.com/office/drawing/2014/main" id="{5ADEF419-D7FA-FA49-BB54-E7E2006040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D0CB2A-CFC4-E64C-A6B5-CD08602401FE}"/>
              </a:ext>
            </a:extLst>
          </p:cNvPr>
          <p:cNvSpPr>
            <a:spLocks noGrp="1"/>
          </p:cNvSpPr>
          <p:nvPr>
            <p:ph type="sldNum" sz="quarter" idx="12"/>
          </p:nvPr>
        </p:nvSpPr>
        <p:spPr/>
        <p:txBody>
          <a:bodyPr/>
          <a:lstStyle/>
          <a:p>
            <a:fld id="{DBEEB2A4-7484-9C4D-8523-50030B66EEF5}" type="slidenum">
              <a:rPr lang="en-US" smtClean="0"/>
              <a:t>‹#›</a:t>
            </a:fld>
            <a:endParaRPr lang="en-US"/>
          </a:p>
        </p:txBody>
      </p:sp>
    </p:spTree>
    <p:extLst>
      <p:ext uri="{BB962C8B-B14F-4D97-AF65-F5344CB8AC3E}">
        <p14:creationId xmlns:p14="http://schemas.microsoft.com/office/powerpoint/2010/main" val="267002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F07170-B368-D148-978E-30F143CA1505}"/>
              </a:ext>
            </a:extLst>
          </p:cNvPr>
          <p:cNvSpPr>
            <a:spLocks noGrp="1"/>
          </p:cNvSpPr>
          <p:nvPr>
            <p:ph type="dt" sz="half" idx="10"/>
          </p:nvPr>
        </p:nvSpPr>
        <p:spPr/>
        <p:txBody>
          <a:bodyPr/>
          <a:lstStyle/>
          <a:p>
            <a:fld id="{CDB615D5-DCDE-2646-89FF-A76D1F3019FF}" type="datetimeFigureOut">
              <a:rPr lang="en-US" smtClean="0"/>
              <a:t>12/29/25</a:t>
            </a:fld>
            <a:endParaRPr lang="en-US"/>
          </a:p>
        </p:txBody>
      </p:sp>
      <p:sp>
        <p:nvSpPr>
          <p:cNvPr id="3" name="Footer Placeholder 2">
            <a:extLst>
              <a:ext uri="{FF2B5EF4-FFF2-40B4-BE49-F238E27FC236}">
                <a16:creationId xmlns:a16="http://schemas.microsoft.com/office/drawing/2014/main" id="{CFB2BC81-2B2A-6B44-90DD-97E38CAF5A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98BD93-2D7A-C549-92CC-BEB10212CBD8}"/>
              </a:ext>
            </a:extLst>
          </p:cNvPr>
          <p:cNvSpPr>
            <a:spLocks noGrp="1"/>
          </p:cNvSpPr>
          <p:nvPr>
            <p:ph type="sldNum" sz="quarter" idx="12"/>
          </p:nvPr>
        </p:nvSpPr>
        <p:spPr/>
        <p:txBody>
          <a:bodyPr/>
          <a:lstStyle/>
          <a:p>
            <a:fld id="{DBEEB2A4-7484-9C4D-8523-50030B66EEF5}" type="slidenum">
              <a:rPr lang="en-US" smtClean="0"/>
              <a:t>‹#›</a:t>
            </a:fld>
            <a:endParaRPr lang="en-US"/>
          </a:p>
        </p:txBody>
      </p:sp>
    </p:spTree>
    <p:extLst>
      <p:ext uri="{BB962C8B-B14F-4D97-AF65-F5344CB8AC3E}">
        <p14:creationId xmlns:p14="http://schemas.microsoft.com/office/powerpoint/2010/main" val="352723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E7DC-54CE-FC45-B76C-ABA728B6C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3D0CAC-1FBE-554F-ADF3-7E97CD116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088A1F-6E4D-8243-BBE8-7E75B7040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370ACC-BCA7-C548-B75E-D4626D3066B1}"/>
              </a:ext>
            </a:extLst>
          </p:cNvPr>
          <p:cNvSpPr>
            <a:spLocks noGrp="1"/>
          </p:cNvSpPr>
          <p:nvPr>
            <p:ph type="dt" sz="half" idx="10"/>
          </p:nvPr>
        </p:nvSpPr>
        <p:spPr/>
        <p:txBody>
          <a:bodyPr/>
          <a:lstStyle/>
          <a:p>
            <a:fld id="{CDB615D5-DCDE-2646-89FF-A76D1F3019FF}" type="datetimeFigureOut">
              <a:rPr lang="en-US" smtClean="0"/>
              <a:t>12/29/25</a:t>
            </a:fld>
            <a:endParaRPr lang="en-US"/>
          </a:p>
        </p:txBody>
      </p:sp>
      <p:sp>
        <p:nvSpPr>
          <p:cNvPr id="6" name="Footer Placeholder 5">
            <a:extLst>
              <a:ext uri="{FF2B5EF4-FFF2-40B4-BE49-F238E27FC236}">
                <a16:creationId xmlns:a16="http://schemas.microsoft.com/office/drawing/2014/main" id="{12A5E31D-39E9-554A-A60B-CB2DAFF7E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B24235-A80C-E142-8FBD-0270DAD23E42}"/>
              </a:ext>
            </a:extLst>
          </p:cNvPr>
          <p:cNvSpPr>
            <a:spLocks noGrp="1"/>
          </p:cNvSpPr>
          <p:nvPr>
            <p:ph type="sldNum" sz="quarter" idx="12"/>
          </p:nvPr>
        </p:nvSpPr>
        <p:spPr/>
        <p:txBody>
          <a:bodyPr/>
          <a:lstStyle/>
          <a:p>
            <a:fld id="{DBEEB2A4-7484-9C4D-8523-50030B66EEF5}" type="slidenum">
              <a:rPr lang="en-US" smtClean="0"/>
              <a:t>‹#›</a:t>
            </a:fld>
            <a:endParaRPr lang="en-US"/>
          </a:p>
        </p:txBody>
      </p:sp>
    </p:spTree>
    <p:extLst>
      <p:ext uri="{BB962C8B-B14F-4D97-AF65-F5344CB8AC3E}">
        <p14:creationId xmlns:p14="http://schemas.microsoft.com/office/powerpoint/2010/main" val="351272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2922-A214-B544-A6C8-FFF6825B60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BD612E-DE26-6C41-9891-55BF09DF0D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52D350-6015-E142-9DF9-1158CE586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E7E611-A8F3-5D4A-A61C-D54613DE523A}"/>
              </a:ext>
            </a:extLst>
          </p:cNvPr>
          <p:cNvSpPr>
            <a:spLocks noGrp="1"/>
          </p:cNvSpPr>
          <p:nvPr>
            <p:ph type="dt" sz="half" idx="10"/>
          </p:nvPr>
        </p:nvSpPr>
        <p:spPr/>
        <p:txBody>
          <a:bodyPr/>
          <a:lstStyle/>
          <a:p>
            <a:fld id="{CDB615D5-DCDE-2646-89FF-A76D1F3019FF}" type="datetimeFigureOut">
              <a:rPr lang="en-US" smtClean="0"/>
              <a:t>12/29/25</a:t>
            </a:fld>
            <a:endParaRPr lang="en-US"/>
          </a:p>
        </p:txBody>
      </p:sp>
      <p:sp>
        <p:nvSpPr>
          <p:cNvPr id="6" name="Footer Placeholder 5">
            <a:extLst>
              <a:ext uri="{FF2B5EF4-FFF2-40B4-BE49-F238E27FC236}">
                <a16:creationId xmlns:a16="http://schemas.microsoft.com/office/drawing/2014/main" id="{778DC0AE-8461-A947-BF80-B1EBBB609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1A2EE-2EF8-4745-AB9E-48AC61DACE78}"/>
              </a:ext>
            </a:extLst>
          </p:cNvPr>
          <p:cNvSpPr>
            <a:spLocks noGrp="1"/>
          </p:cNvSpPr>
          <p:nvPr>
            <p:ph type="sldNum" sz="quarter" idx="12"/>
          </p:nvPr>
        </p:nvSpPr>
        <p:spPr/>
        <p:txBody>
          <a:bodyPr/>
          <a:lstStyle/>
          <a:p>
            <a:fld id="{DBEEB2A4-7484-9C4D-8523-50030B66EEF5}" type="slidenum">
              <a:rPr lang="en-US" smtClean="0"/>
              <a:t>‹#›</a:t>
            </a:fld>
            <a:endParaRPr lang="en-US"/>
          </a:p>
        </p:txBody>
      </p:sp>
    </p:spTree>
    <p:extLst>
      <p:ext uri="{BB962C8B-B14F-4D97-AF65-F5344CB8AC3E}">
        <p14:creationId xmlns:p14="http://schemas.microsoft.com/office/powerpoint/2010/main" val="410080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B91837-A5F9-8342-B77B-8C73500D4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21241B-9441-7543-AB86-49BEA5CB0B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F6E89-8A89-D940-8B97-B42BBD67E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615D5-DCDE-2646-89FF-A76D1F3019FF}" type="datetimeFigureOut">
              <a:rPr lang="en-US" smtClean="0"/>
              <a:t>12/29/25</a:t>
            </a:fld>
            <a:endParaRPr lang="en-US"/>
          </a:p>
        </p:txBody>
      </p:sp>
      <p:sp>
        <p:nvSpPr>
          <p:cNvPr id="5" name="Footer Placeholder 4">
            <a:extLst>
              <a:ext uri="{FF2B5EF4-FFF2-40B4-BE49-F238E27FC236}">
                <a16:creationId xmlns:a16="http://schemas.microsoft.com/office/drawing/2014/main" id="{97630F80-85A9-4E4E-BB15-80ABB5E489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30092E-917C-434D-A68F-E9280DCA35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EB2A4-7484-9C4D-8523-50030B66EEF5}" type="slidenum">
              <a:rPr lang="en-US" smtClean="0"/>
              <a:t>‹#›</a:t>
            </a:fld>
            <a:endParaRPr lang="en-US"/>
          </a:p>
        </p:txBody>
      </p:sp>
    </p:spTree>
    <p:extLst>
      <p:ext uri="{BB962C8B-B14F-4D97-AF65-F5344CB8AC3E}">
        <p14:creationId xmlns:p14="http://schemas.microsoft.com/office/powerpoint/2010/main" val="611578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AE3BC7-D3B8-1245-B562-2F25C7503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18DCA68-90B0-0A42-B6F2-D96F481C7B25}"/>
              </a:ext>
            </a:extLst>
          </p:cNvPr>
          <p:cNvSpPr txBox="1">
            <a:spLocks/>
          </p:cNvSpPr>
          <p:nvPr/>
        </p:nvSpPr>
        <p:spPr>
          <a:xfrm>
            <a:off x="1524000" y="2441520"/>
            <a:ext cx="9144000" cy="9874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effectLst>
                  <a:glow rad="101600">
                    <a:schemeClr val="tx1">
                      <a:alpha val="60000"/>
                    </a:schemeClr>
                  </a:glow>
                </a:effectLst>
              </a:rPr>
              <a:t>How Can I Apply Healthy Principles in My Daily Life?</a:t>
            </a:r>
          </a:p>
        </p:txBody>
      </p:sp>
      <p:sp>
        <p:nvSpPr>
          <p:cNvPr id="6" name="Subtitle 2">
            <a:extLst>
              <a:ext uri="{FF2B5EF4-FFF2-40B4-BE49-F238E27FC236}">
                <a16:creationId xmlns:a16="http://schemas.microsoft.com/office/drawing/2014/main" id="{578ED101-1273-464F-99AF-73556E16E5BE}"/>
              </a:ext>
            </a:extLst>
          </p:cNvPr>
          <p:cNvSpPr txBox="1">
            <a:spLocks/>
          </p:cNvSpPr>
          <p:nvPr/>
        </p:nvSpPr>
        <p:spPr>
          <a:xfrm>
            <a:off x="1524000" y="4327266"/>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chemeClr val="bg1"/>
                </a:solidFill>
                <a:effectLst>
                  <a:glow rad="101600">
                    <a:schemeClr val="tx1">
                      <a:alpha val="60000"/>
                    </a:schemeClr>
                  </a:glow>
                </a:effectLst>
              </a:rPr>
              <a:t>Lifestyle Choices Schedule</a:t>
            </a:r>
          </a:p>
          <a:p>
            <a:pPr marL="0" indent="0" algn="ctr">
              <a:buNone/>
            </a:pPr>
            <a:endParaRPr lang="en-US" sz="54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146188133"/>
      </p:ext>
    </p:extLst>
  </p:cSld>
  <p:clrMapOvr>
    <a:masterClrMapping/>
  </p:clrMapOvr>
  <p:transition>
    <p:strips/>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F6E113-4EB3-3E44-8F6F-7830DA49AA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68" y="-634419"/>
            <a:ext cx="12213768" cy="8141348"/>
          </a:xfrm>
          <a:prstGeom prst="rect">
            <a:avLst/>
          </a:prstGeom>
        </p:spPr>
      </p:pic>
      <p:sp>
        <p:nvSpPr>
          <p:cNvPr id="1443843" name="Rectangle 3">
            <a:extLst>
              <a:ext uri="{FF2B5EF4-FFF2-40B4-BE49-F238E27FC236}">
                <a16:creationId xmlns:a16="http://schemas.microsoft.com/office/drawing/2014/main" id="{F375B7F3-5EEA-5647-89AB-D68172D26DB6}"/>
              </a:ext>
            </a:extLst>
          </p:cNvPr>
          <p:cNvSpPr>
            <a:spLocks noGrp="1" noChangeArrowheads="1"/>
          </p:cNvSpPr>
          <p:nvPr>
            <p:ph type="title"/>
          </p:nvPr>
        </p:nvSpPr>
        <p:spPr>
          <a:xfrm>
            <a:off x="1524000" y="-152400"/>
            <a:ext cx="9144000" cy="1143000"/>
          </a:xfrm>
        </p:spPr>
        <p:txBody>
          <a:bodyPr/>
          <a:lstStyle/>
          <a:p>
            <a:pPr eaLnBrk="1" hangingPunct="1">
              <a:defRPr/>
            </a:pPr>
            <a:r>
              <a:rPr lang="en-US" dirty="0">
                <a:solidFill>
                  <a:schemeClr val="bg1"/>
                </a:solidFill>
                <a:ea typeface="Times New Roman" pitchFamily="-111" charset="0"/>
                <a:cs typeface="Times New Roman" pitchFamily="-111" charset="0"/>
              </a:rPr>
              <a:t>Evening Wear</a:t>
            </a:r>
          </a:p>
        </p:txBody>
      </p:sp>
      <p:sp>
        <p:nvSpPr>
          <p:cNvPr id="1443844" name="Rectangle 4">
            <a:extLst>
              <a:ext uri="{FF2B5EF4-FFF2-40B4-BE49-F238E27FC236}">
                <a16:creationId xmlns:a16="http://schemas.microsoft.com/office/drawing/2014/main" id="{029990BF-FDA0-2140-BFA5-396A6D564C7A}"/>
              </a:ext>
            </a:extLst>
          </p:cNvPr>
          <p:cNvSpPr>
            <a:spLocks noGrp="1" noChangeArrowheads="1"/>
          </p:cNvSpPr>
          <p:nvPr>
            <p:ph type="body" idx="1"/>
          </p:nvPr>
        </p:nvSpPr>
        <p:spPr>
          <a:xfrm>
            <a:off x="1981200" y="762001"/>
            <a:ext cx="8229600" cy="4525963"/>
          </a:xfrm>
        </p:spPr>
        <p:txBody>
          <a:bodyPr/>
          <a:lstStyle/>
          <a:p>
            <a:pPr eaLnBrk="1" hangingPunct="1">
              <a:defRPr/>
            </a:pPr>
            <a:r>
              <a:rPr lang="en-US" sz="2400" dirty="0">
                <a:solidFill>
                  <a:schemeClr val="bg1"/>
                </a:solidFill>
                <a:ea typeface="Times New Roman" pitchFamily="-111" charset="0"/>
                <a:cs typeface="Times New Roman" pitchFamily="-111" charset="0"/>
              </a:rPr>
              <a:t>You tend to wear the food you eat in the evening.</a:t>
            </a:r>
          </a:p>
          <a:p>
            <a:pPr eaLnBrk="1" hangingPunct="1">
              <a:defRPr/>
            </a:pPr>
            <a:r>
              <a:rPr lang="en-US" sz="2400" dirty="0">
                <a:solidFill>
                  <a:schemeClr val="bg1"/>
                </a:solidFill>
                <a:ea typeface="Times New Roman" pitchFamily="-111" charset="0"/>
                <a:cs typeface="Times New Roman" pitchFamily="-111" charset="0"/>
              </a:rPr>
              <a:t>People who eat in the evening gain more weight. </a:t>
            </a:r>
          </a:p>
        </p:txBody>
      </p:sp>
      <p:sp>
        <p:nvSpPr>
          <p:cNvPr id="1443845" name="Text Box 5">
            <a:extLst>
              <a:ext uri="{FF2B5EF4-FFF2-40B4-BE49-F238E27FC236}">
                <a16:creationId xmlns:a16="http://schemas.microsoft.com/office/drawing/2014/main" id="{0B2C1ECA-D0F9-FA49-A6E2-9437488EB7A9}"/>
              </a:ext>
            </a:extLst>
          </p:cNvPr>
          <p:cNvSpPr txBox="1">
            <a:spLocks noChangeArrowheads="1"/>
          </p:cNvSpPr>
          <p:nvPr/>
        </p:nvSpPr>
        <p:spPr bwMode="auto">
          <a:xfrm>
            <a:off x="1524000" y="6553200"/>
            <a:ext cx="4557658"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eaLnBrk="1" hangingPunct="1">
              <a:defRPr/>
            </a:pPr>
            <a:r>
              <a:rPr lang="en-US">
                <a:latin typeface="Arial" pitchFamily="-111" charset="0"/>
                <a:ea typeface="Times New Roman" pitchFamily="-111" charset="0"/>
                <a:cs typeface="Times New Roman" pitchFamily="-111" charset="0"/>
              </a:rPr>
              <a:t>Int J Obes (Lond). 2006 Jan;30(1):176-82.</a:t>
            </a:r>
            <a:r>
              <a:rPr lang="en-US">
                <a:latin typeface="Arial" pitchFamily="-111" charset="0"/>
              </a:rPr>
              <a:t> </a:t>
            </a:r>
          </a:p>
        </p:txBody>
      </p:sp>
    </p:spTree>
    <p:extLst>
      <p:ext uri="{BB962C8B-B14F-4D97-AF65-F5344CB8AC3E}">
        <p14:creationId xmlns:p14="http://schemas.microsoft.com/office/powerpoint/2010/main" val="880384934"/>
      </p:ext>
    </p:extLst>
  </p:cSld>
  <p:clrMapOvr>
    <a:masterClrMapping/>
  </p:clrMapOvr>
  <p:transition>
    <p:strips/>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9987" name="Rectangle 3">
            <a:extLst>
              <a:ext uri="{FF2B5EF4-FFF2-40B4-BE49-F238E27FC236}">
                <a16:creationId xmlns:a16="http://schemas.microsoft.com/office/drawing/2014/main" id="{C07F1D5E-4EDF-604C-B6E5-9DA2FA20C94D}"/>
              </a:ext>
            </a:extLst>
          </p:cNvPr>
          <p:cNvSpPr>
            <a:spLocks noGrp="1" noChangeArrowheads="1"/>
          </p:cNvSpPr>
          <p:nvPr>
            <p:ph type="title"/>
          </p:nvPr>
        </p:nvSpPr>
        <p:spPr>
          <a:xfrm>
            <a:off x="0" y="146151"/>
            <a:ext cx="4572000" cy="1143000"/>
          </a:xfrm>
          <a:effectLst>
            <a:outerShdw blurRad="63500" dist="38099" dir="2700000" algn="ctr" rotWithShape="0">
              <a:srgbClr val="FEE0C2">
                <a:alpha val="74997"/>
              </a:srgbClr>
            </a:outerShdw>
          </a:effectLst>
        </p:spPr>
        <p:txBody>
          <a:bodyPr>
            <a:normAutofit fontScale="90000"/>
          </a:bodyPr>
          <a:lstStyle/>
          <a:p>
            <a:pPr eaLnBrk="1" hangingPunct="1">
              <a:defRPr/>
            </a:pPr>
            <a:r>
              <a:rPr lang="en-US" sz="4000" dirty="0">
                <a:solidFill>
                  <a:srgbClr val="000066"/>
                </a:solidFill>
              </a:rPr>
              <a:t>Mealtime Regularity: On Time Bonus</a:t>
            </a:r>
          </a:p>
        </p:txBody>
      </p:sp>
      <p:sp>
        <p:nvSpPr>
          <p:cNvPr id="1449988" name="Rectangle 4">
            <a:extLst>
              <a:ext uri="{FF2B5EF4-FFF2-40B4-BE49-F238E27FC236}">
                <a16:creationId xmlns:a16="http://schemas.microsoft.com/office/drawing/2014/main" id="{09B36300-E49B-A84C-AB98-85440F42ECA2}"/>
              </a:ext>
            </a:extLst>
          </p:cNvPr>
          <p:cNvSpPr>
            <a:spLocks noGrp="1" noChangeArrowheads="1"/>
          </p:cNvSpPr>
          <p:nvPr>
            <p:ph type="body" sz="half" idx="2"/>
          </p:nvPr>
        </p:nvSpPr>
        <p:spPr>
          <a:xfrm>
            <a:off x="265464" y="1954365"/>
            <a:ext cx="5840361" cy="4525963"/>
          </a:xfrm>
          <a:effectLst>
            <a:outerShdw blurRad="63500" dist="38099" dir="2700000" algn="ctr" rotWithShape="0">
              <a:srgbClr val="FEE0C2">
                <a:alpha val="74997"/>
              </a:srgbClr>
            </a:outerShdw>
          </a:effectLst>
        </p:spPr>
        <p:txBody>
          <a:bodyPr/>
          <a:lstStyle/>
          <a:p>
            <a:pPr eaLnBrk="1" hangingPunct="1">
              <a:defRPr/>
            </a:pPr>
            <a:r>
              <a:rPr lang="en-US" dirty="0">
                <a:effectLst>
                  <a:glow rad="101600">
                    <a:schemeClr val="bg1">
                      <a:alpha val="60000"/>
                    </a:schemeClr>
                  </a:glow>
                </a:effectLst>
              </a:rPr>
              <a:t>People who eat their meals at the same time everyday: </a:t>
            </a:r>
          </a:p>
          <a:p>
            <a:pPr lvl="1" eaLnBrk="1" hangingPunct="1">
              <a:defRPr/>
            </a:pPr>
            <a:r>
              <a:rPr lang="en-US" sz="2800" dirty="0">
                <a:effectLst>
                  <a:glow rad="101600">
                    <a:schemeClr val="bg1">
                      <a:alpha val="60000"/>
                    </a:schemeClr>
                  </a:glow>
                </a:effectLst>
                <a:ea typeface="ＭＳ Ｐゴシック" pitchFamily="-111" charset="-128"/>
              </a:rPr>
              <a:t>Consume fewer calories.</a:t>
            </a:r>
          </a:p>
          <a:p>
            <a:pPr lvl="1" eaLnBrk="1" hangingPunct="1">
              <a:defRPr/>
            </a:pPr>
            <a:r>
              <a:rPr lang="en-US" sz="2800" dirty="0">
                <a:effectLst>
                  <a:glow rad="101600">
                    <a:schemeClr val="bg1">
                      <a:alpha val="60000"/>
                    </a:schemeClr>
                  </a:glow>
                </a:effectLst>
                <a:ea typeface="ＭＳ Ｐゴシック" pitchFamily="-111" charset="-128"/>
              </a:rPr>
              <a:t>Have better insulin sensitivity.</a:t>
            </a:r>
          </a:p>
          <a:p>
            <a:pPr lvl="1" eaLnBrk="1" hangingPunct="1">
              <a:defRPr/>
            </a:pPr>
            <a:r>
              <a:rPr lang="en-US" sz="2800" dirty="0">
                <a:effectLst>
                  <a:glow rad="101600">
                    <a:schemeClr val="bg1">
                      <a:alpha val="60000"/>
                    </a:schemeClr>
                  </a:glow>
                </a:effectLst>
                <a:ea typeface="ＭＳ Ｐゴシック" pitchFamily="-111" charset="-128"/>
              </a:rPr>
              <a:t>Have lower cholesterols.</a:t>
            </a:r>
          </a:p>
          <a:p>
            <a:pPr lvl="1" eaLnBrk="1" hangingPunct="1">
              <a:defRPr/>
            </a:pPr>
            <a:r>
              <a:rPr lang="en-US" sz="2800" dirty="0">
                <a:effectLst>
                  <a:glow rad="101600">
                    <a:schemeClr val="bg1">
                      <a:alpha val="60000"/>
                    </a:schemeClr>
                  </a:glow>
                </a:effectLst>
                <a:ea typeface="ＭＳ Ｐゴシック" pitchFamily="-111" charset="-128"/>
              </a:rPr>
              <a:t>Burn more fat during the day. </a:t>
            </a:r>
          </a:p>
        </p:txBody>
      </p:sp>
      <p:sp>
        <p:nvSpPr>
          <p:cNvPr id="1449989" name="Text Box 5">
            <a:extLst>
              <a:ext uri="{FF2B5EF4-FFF2-40B4-BE49-F238E27FC236}">
                <a16:creationId xmlns:a16="http://schemas.microsoft.com/office/drawing/2014/main" id="{8FB13D7D-837D-B545-A49B-3406F27D892E}"/>
              </a:ext>
            </a:extLst>
          </p:cNvPr>
          <p:cNvSpPr txBox="1">
            <a:spLocks noChangeArrowheads="1"/>
          </p:cNvSpPr>
          <p:nvPr/>
        </p:nvSpPr>
        <p:spPr bwMode="auto">
          <a:xfrm>
            <a:off x="4350774" y="6480328"/>
            <a:ext cx="6150078" cy="369332"/>
          </a:xfrm>
          <a:prstGeom prst="rect">
            <a:avLst/>
          </a:prstGeom>
          <a:noFill/>
          <a:ln w="9525">
            <a:noFill/>
            <a:miter lim="800000"/>
            <a:headEnd/>
            <a:tailEnd/>
          </a:ln>
          <a:effectLst>
            <a:outerShdw blurRad="63500" dist="38099" dir="2700000" algn="ctr" rotWithShape="0">
              <a:srgbClr val="FEE0C2">
                <a:alpha val="74998"/>
              </a:srgbClr>
            </a:outerShdw>
          </a:effectLst>
        </p:spPr>
        <p:txBody>
          <a:bodyPr wrap="square">
            <a:spAutoFit/>
          </a:bodyPr>
          <a:lstStyle/>
          <a:p>
            <a:pPr eaLnBrk="1" hangingPunct="1">
              <a:defRPr/>
            </a:pPr>
            <a:r>
              <a:rPr lang="en-US" dirty="0">
                <a:effectLst>
                  <a:glow rad="101600">
                    <a:schemeClr val="bg1">
                      <a:alpha val="60000"/>
                    </a:schemeClr>
                  </a:glow>
                </a:effectLst>
                <a:latin typeface="Arial" pitchFamily="-111" charset="0"/>
              </a:rPr>
              <a:t>Am J </a:t>
            </a:r>
            <a:r>
              <a:rPr lang="en-US" dirty="0" err="1">
                <a:effectLst>
                  <a:glow rad="101600">
                    <a:schemeClr val="bg1">
                      <a:alpha val="60000"/>
                    </a:schemeClr>
                  </a:glow>
                </a:effectLst>
                <a:latin typeface="Arial" pitchFamily="-111" charset="0"/>
              </a:rPr>
              <a:t>Clin</a:t>
            </a:r>
            <a:r>
              <a:rPr lang="en-US" dirty="0">
                <a:effectLst>
                  <a:glow rad="101600">
                    <a:schemeClr val="bg1">
                      <a:alpha val="60000"/>
                    </a:schemeClr>
                  </a:glow>
                </a:effectLst>
                <a:latin typeface="Arial" pitchFamily="-111" charset="0"/>
              </a:rPr>
              <a:t> </a:t>
            </a:r>
            <a:r>
              <a:rPr lang="en-US" dirty="0" err="1">
                <a:effectLst>
                  <a:glow rad="101600">
                    <a:schemeClr val="bg1">
                      <a:alpha val="60000"/>
                    </a:schemeClr>
                  </a:glow>
                </a:effectLst>
                <a:latin typeface="Arial" pitchFamily="-111" charset="0"/>
              </a:rPr>
              <a:t>Nutr</a:t>
            </a:r>
            <a:r>
              <a:rPr lang="en-US" dirty="0">
                <a:effectLst>
                  <a:glow rad="101600">
                    <a:schemeClr val="bg1">
                      <a:alpha val="60000"/>
                    </a:schemeClr>
                  </a:glow>
                </a:effectLst>
                <a:latin typeface="Arial" pitchFamily="-111" charset="0"/>
              </a:rPr>
              <a:t>. 2005 Jan;81(1):16-24.</a:t>
            </a:r>
          </a:p>
        </p:txBody>
      </p:sp>
      <p:pic>
        <p:nvPicPr>
          <p:cNvPr id="8" name="Picture 2" descr="22605015">
            <a:extLst>
              <a:ext uri="{FF2B5EF4-FFF2-40B4-BE49-F238E27FC236}">
                <a16:creationId xmlns:a16="http://schemas.microsoft.com/office/drawing/2014/main" id="{B48D3B65-F15B-764D-A91D-2CF8018EA7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5813" y="1143529"/>
            <a:ext cx="380841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4087"/>
      </p:ext>
    </p:extLst>
  </p:cSld>
  <p:clrMapOvr>
    <a:masterClrMapping/>
  </p:clrMapOvr>
  <p:transition>
    <p:strip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nacking: Don’t eat between meals; the pleasure of doing so will eventually be forgotten."/>
          <p:cNvSpPr txBox="1">
            <a:spLocks noGrp="1"/>
          </p:cNvSpPr>
          <p:nvPr>
            <p:ph type="title"/>
          </p:nvPr>
        </p:nvSpPr>
        <p:spPr>
          <a:prstGeom prst="rect">
            <a:avLst/>
          </a:prstGeom>
        </p:spPr>
        <p:txBody>
          <a:bodyPr>
            <a:normAutofit fontScale="90000"/>
          </a:bodyPr>
          <a:lstStyle/>
          <a:p>
            <a:pPr defTabSz="266987">
              <a:defRPr sz="4100" b="1"/>
            </a:pPr>
            <a:r>
              <a:rPr dirty="0"/>
              <a:t>Snacking</a:t>
            </a:r>
            <a:r>
              <a:rPr b="0" dirty="0"/>
              <a:t>: Don’t Eat Between Meals; The Pleasure Of Doing So Will Eventually Be Forgotten. </a:t>
            </a:r>
          </a:p>
        </p:txBody>
      </p:sp>
      <p:sp>
        <p:nvSpPr>
          <p:cNvPr id="393" name="If you maintain a regular meal schedule of two or three daily meals with no snacking between it has an anti-ageing effect on your brain."/>
          <p:cNvSpPr txBox="1">
            <a:spLocks noGrp="1"/>
          </p:cNvSpPr>
          <p:nvPr>
            <p:ph type="body" sz="half" idx="1"/>
          </p:nvPr>
        </p:nvSpPr>
        <p:spPr>
          <a:xfrm>
            <a:off x="6736376" y="2203399"/>
            <a:ext cx="4000449" cy="3884416"/>
          </a:xfrm>
          <a:prstGeom prst="rect">
            <a:avLst/>
          </a:prstGeom>
        </p:spPr>
        <p:txBody>
          <a:bodyPr>
            <a:normAutofit fontScale="92500" lnSpcReduction="20000"/>
          </a:bodyPr>
          <a:lstStyle>
            <a:lvl1pPr marL="368299" indent="-368299">
              <a:buBlip>
                <a:blip r:embed="rId3"/>
              </a:buBlip>
              <a:defRPr sz="3900"/>
            </a:lvl1pPr>
          </a:lstStyle>
          <a:p>
            <a:r>
              <a:rPr dirty="0"/>
              <a:t>If you maintain a regular meal schedule of two or three daily meals with no snacking between it has an anti-ageing effect on your brain.</a:t>
            </a:r>
          </a:p>
        </p:txBody>
      </p:sp>
      <p:sp>
        <p:nvSpPr>
          <p:cNvPr id="394" name="J Neurochem. 284(3):417"/>
          <p:cNvSpPr txBox="1"/>
          <p:nvPr/>
        </p:nvSpPr>
        <p:spPr>
          <a:xfrm>
            <a:off x="1881187" y="6554116"/>
            <a:ext cx="1912704" cy="28847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000"/>
            </a:lvl1pPr>
          </a:lstStyle>
          <a:p>
            <a:r>
              <a:rPr sz="1406"/>
              <a:t>J Neurochem. 284(3):417</a:t>
            </a:r>
          </a:p>
        </p:txBody>
      </p:sp>
      <p:pic>
        <p:nvPicPr>
          <p:cNvPr id="6" name="Picture 2" descr="F:\slides\notimeforrest.jpg">
            <a:extLst>
              <a:ext uri="{FF2B5EF4-FFF2-40B4-BE49-F238E27FC236}">
                <a16:creationId xmlns:a16="http://schemas.microsoft.com/office/drawing/2014/main" id="{A057E718-5589-3549-8ED4-30203B10B1B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17138" y="2045250"/>
            <a:ext cx="3627828" cy="401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184031"/>
      </p:ext>
    </p:extLst>
  </p:cSld>
  <p:clrMapOvr>
    <a:masterClrMapping/>
  </p:clrMapOvr>
  <p:transition>
    <p:strips/>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140E"/>
        </a:solidFill>
        <a:effectLst/>
      </p:bgPr>
    </p:bg>
    <p:spTree>
      <p:nvGrpSpPr>
        <p:cNvPr id="1" name=""/>
        <p:cNvGrpSpPr/>
        <p:nvPr/>
      </p:nvGrpSpPr>
      <p:grpSpPr>
        <a:xfrm>
          <a:off x="0" y="0"/>
          <a:ext cx="0" cy="0"/>
          <a:chOff x="0" y="0"/>
          <a:chExt cx="0" cy="0"/>
        </a:xfrm>
      </p:grpSpPr>
      <p:pic>
        <p:nvPicPr>
          <p:cNvPr id="80898" name="Picture 3" descr="Ideal Weight evening.jpg">
            <a:extLst>
              <a:ext uri="{FF2B5EF4-FFF2-40B4-BE49-F238E27FC236}">
                <a16:creationId xmlns:a16="http://schemas.microsoft.com/office/drawing/2014/main" id="{4D4988CC-CDF7-EB42-A9EE-A1A12B5031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69806" y="0"/>
            <a:ext cx="8731046"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321570"/>
      </p:ext>
    </p:extLst>
  </p:cSld>
  <p:clrMapOvr>
    <a:masterClrMapping/>
  </p:clrMapOvr>
  <p:transition>
    <p:strips/>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DB86"/>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8BFF187-E95D-9648-BAC4-0A90C0B72083}"/>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78851" name="Rectangle 3">
            <a:extLst>
              <a:ext uri="{FF2B5EF4-FFF2-40B4-BE49-F238E27FC236}">
                <a16:creationId xmlns:a16="http://schemas.microsoft.com/office/drawing/2014/main" id="{74E29A2B-6300-554C-8948-00385E2108B1}"/>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p:txBody>
      </p:sp>
      <p:pic>
        <p:nvPicPr>
          <p:cNvPr id="78852" name="Picture 4" descr="ca snk2">
            <a:extLst>
              <a:ext uri="{FF2B5EF4-FFF2-40B4-BE49-F238E27FC236}">
                <a16:creationId xmlns:a16="http://schemas.microsoft.com/office/drawing/2014/main" id="{320D2CF6-494B-7B44-AF79-DB7704FD93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2412" y="0"/>
            <a:ext cx="914717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422327"/>
      </p:ext>
    </p:extLst>
  </p:cSld>
  <p:clrMapOvr>
    <a:masterClrMapping/>
  </p:clrMapOvr>
  <p:transition>
    <p:strips/>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26466" name="Picture 2" descr="dining late">
            <a:extLst>
              <a:ext uri="{FF2B5EF4-FFF2-40B4-BE49-F238E27FC236}">
                <a16:creationId xmlns:a16="http://schemas.microsoft.com/office/drawing/2014/main" id="{D4B41405-D3F8-D04C-B9B4-6273F07E217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83"/>
          <a:stretch/>
        </p:blipFill>
        <p:spPr bwMode="auto">
          <a:xfrm>
            <a:off x="1274074" y="494213"/>
            <a:ext cx="9595487" cy="6363787"/>
          </a:xfrm>
          <a:prstGeom prst="rect">
            <a:avLst/>
          </a:prstGeom>
          <a:noFill/>
          <a:ln w="57150">
            <a:noFill/>
            <a:miter lim="800000"/>
            <a:headEnd/>
            <a:tailEnd/>
          </a:ln>
          <a:effectLst/>
        </p:spPr>
      </p:pic>
      <p:sp>
        <p:nvSpPr>
          <p:cNvPr id="1726469" name="Rectangle 5">
            <a:extLst>
              <a:ext uri="{FF2B5EF4-FFF2-40B4-BE49-F238E27FC236}">
                <a16:creationId xmlns:a16="http://schemas.microsoft.com/office/drawing/2014/main" id="{3AE6D00A-3408-9442-BA15-AA77B66AB5AC}"/>
              </a:ext>
            </a:extLst>
          </p:cNvPr>
          <p:cNvSpPr>
            <a:spLocks noGrp="1" noChangeArrowheads="1"/>
          </p:cNvSpPr>
          <p:nvPr>
            <p:ph type="body" idx="1"/>
          </p:nvPr>
        </p:nvSpPr>
        <p:spPr>
          <a:xfrm>
            <a:off x="442452" y="297195"/>
            <a:ext cx="11371006" cy="4191000"/>
          </a:xfrm>
        </p:spPr>
        <p:txBody>
          <a:bodyPr>
            <a:normAutofit/>
          </a:bodyPr>
          <a:lstStyle/>
          <a:p>
            <a:pPr marL="0" indent="0" algn="ctr">
              <a:lnSpc>
                <a:spcPct val="120000"/>
              </a:lnSpc>
              <a:buNone/>
            </a:pPr>
            <a:r>
              <a:rPr lang="en-US" altLang="en-US" sz="3600" dirty="0">
                <a:solidFill>
                  <a:schemeClr val="bg1"/>
                </a:solidFill>
              </a:rPr>
              <a:t>The cholesterol rises more profoundly after an evening.</a:t>
            </a:r>
          </a:p>
        </p:txBody>
      </p:sp>
      <p:sp>
        <p:nvSpPr>
          <p:cNvPr id="481286" name="Rectangle 6">
            <a:extLst>
              <a:ext uri="{FF2B5EF4-FFF2-40B4-BE49-F238E27FC236}">
                <a16:creationId xmlns:a16="http://schemas.microsoft.com/office/drawing/2014/main" id="{79BF3E94-DA6E-0C44-A517-60ED8E021530}"/>
              </a:ext>
            </a:extLst>
          </p:cNvPr>
          <p:cNvSpPr>
            <a:spLocks noChangeArrowheads="1"/>
          </p:cNvSpPr>
          <p:nvPr/>
        </p:nvSpPr>
        <p:spPr bwMode="auto">
          <a:xfrm>
            <a:off x="4023958" y="6519446"/>
            <a:ext cx="41440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600" dirty="0" err="1">
                <a:solidFill>
                  <a:schemeClr val="bg1"/>
                </a:solidFill>
              </a:rPr>
              <a:t>Nouv</a:t>
            </a:r>
            <a:r>
              <a:rPr lang="en-US" altLang="en-US" sz="1600" dirty="0">
                <a:solidFill>
                  <a:schemeClr val="bg1"/>
                </a:solidFill>
              </a:rPr>
              <a:t> Presse Med. 10(23):1913-4, 1919-21.</a:t>
            </a:r>
          </a:p>
        </p:txBody>
      </p:sp>
    </p:spTree>
    <p:extLst>
      <p:ext uri="{BB962C8B-B14F-4D97-AF65-F5344CB8AC3E}">
        <p14:creationId xmlns:p14="http://schemas.microsoft.com/office/powerpoint/2010/main" val="2633957823"/>
      </p:ext>
    </p:extLst>
  </p:cSld>
  <p:clrMapOvr>
    <a:masterClrMapping/>
  </p:clrMapOvr>
  <p:transition>
    <p:strip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4AFA7E-2991-DF47-B5BA-E8D1D6932F22}"/>
              </a:ext>
            </a:extLst>
          </p:cNvPr>
          <p:cNvPicPr>
            <a:picLocks noChangeAspect="1"/>
          </p:cNvPicPr>
          <p:nvPr/>
        </p:nvPicPr>
        <p:blipFill>
          <a:blip r:embed="rId2"/>
          <a:stretch>
            <a:fillRect/>
          </a:stretch>
        </p:blipFill>
        <p:spPr>
          <a:xfrm>
            <a:off x="0" y="0"/>
            <a:ext cx="12192000" cy="8115300"/>
          </a:xfrm>
          <a:prstGeom prst="rect">
            <a:avLst/>
          </a:prstGeom>
        </p:spPr>
      </p:pic>
      <p:sp>
        <p:nvSpPr>
          <p:cNvPr id="6" name="Rectangle 5">
            <a:extLst>
              <a:ext uri="{FF2B5EF4-FFF2-40B4-BE49-F238E27FC236}">
                <a16:creationId xmlns:a16="http://schemas.microsoft.com/office/drawing/2014/main" id="{1A932103-B56E-F440-8B9A-A3BC75185A79}"/>
              </a:ext>
            </a:extLst>
          </p:cNvPr>
          <p:cNvSpPr/>
          <p:nvPr/>
        </p:nvSpPr>
        <p:spPr>
          <a:xfrm>
            <a:off x="7728155" y="3582785"/>
            <a:ext cx="4277031"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dirty="0">
              <a:solidFill>
                <a:srgbClr val="000000"/>
              </a:solidFill>
            </a:endParaRPr>
          </a:p>
          <a:p>
            <a:pPr eaLnBrk="1" hangingPunct="1"/>
            <a:r>
              <a:rPr lang="en-US" altLang="en-US" sz="1800" dirty="0">
                <a:solidFill>
                  <a:srgbClr val="000000"/>
                </a:solidFill>
              </a:rPr>
              <a:t>If it falls to your lot to prepare the meals, make careful calculations, and give yourself all the time necessary to prepare the food, and set it on the table in good order, and </a:t>
            </a:r>
            <a:r>
              <a:rPr lang="en-US" altLang="en-US" sz="1800" u="sng" dirty="0">
                <a:solidFill>
                  <a:srgbClr val="000000"/>
                </a:solidFill>
              </a:rPr>
              <a:t>on exact time</a:t>
            </a:r>
            <a:r>
              <a:rPr lang="en-US" altLang="en-US" sz="1800" dirty="0">
                <a:solidFill>
                  <a:srgbClr val="000000"/>
                </a:solidFill>
              </a:rPr>
              <a:t>. </a:t>
            </a:r>
            <a:r>
              <a:rPr lang="en-US" altLang="en-US" sz="1800" u="sng" dirty="0">
                <a:solidFill>
                  <a:srgbClr val="000000"/>
                </a:solidFill>
              </a:rPr>
              <a:t>To have the meal ready five minutes earlier than the time you have set is more commendable than to have it five minutes later</a:t>
            </a:r>
            <a:r>
              <a:rPr lang="en-US" altLang="en-US" sz="1800" dirty="0">
                <a:solidFill>
                  <a:srgbClr val="000000"/>
                </a:solidFill>
              </a:rPr>
              <a:t>. {CG 125.2}</a:t>
            </a:r>
          </a:p>
          <a:p>
            <a:pPr eaLnBrk="1" hangingPunct="1"/>
            <a:endParaRPr lang="en-US" altLang="en-US" sz="1800" dirty="0">
              <a:solidFill>
                <a:srgbClr val="000000"/>
              </a:solidFill>
            </a:endParaRPr>
          </a:p>
        </p:txBody>
      </p:sp>
    </p:spTree>
    <p:extLst>
      <p:ext uri="{BB962C8B-B14F-4D97-AF65-F5344CB8AC3E}">
        <p14:creationId xmlns:p14="http://schemas.microsoft.com/office/powerpoint/2010/main" val="2497289413"/>
      </p:ext>
    </p:extLst>
  </p:cSld>
  <p:clrMapOvr>
    <a:masterClrMapping/>
  </p:clrMapOvr>
  <p:transition>
    <p:strip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 name="31088310.jpeg" descr="31088310.jpeg"/>
          <p:cNvPicPr>
            <a:picLocks noGrp="1" noChangeAspect="1"/>
          </p:cNvPicPr>
          <p:nvPr>
            <p:ph type="pic" idx="13"/>
          </p:nvPr>
        </p:nvPicPr>
        <p:blipFill>
          <a:blip r:embed="rId3" cstate="email">
            <a:extLst>
              <a:ext uri="{28A0092B-C50C-407E-A947-70E740481C1C}">
                <a14:useLocalDpi xmlns:a14="http://schemas.microsoft.com/office/drawing/2010/main"/>
              </a:ext>
            </a:extLst>
          </a:blip>
          <a:stretch>
            <a:fillRect/>
          </a:stretch>
        </p:blipFill>
        <p:spPr>
          <a:xfrm>
            <a:off x="1236894" y="1973460"/>
            <a:ext cx="4063010" cy="4116588"/>
          </a:xfrm>
          <a:prstGeom prst="rect">
            <a:avLst/>
          </a:prstGeom>
        </p:spPr>
      </p:pic>
      <p:sp>
        <p:nvSpPr>
          <p:cNvPr id="487" name="Alzheimer’s risk rises when your Melatonin levels fall."/>
          <p:cNvSpPr txBox="1">
            <a:spLocks noGrp="1"/>
          </p:cNvSpPr>
          <p:nvPr>
            <p:ph type="title"/>
          </p:nvPr>
        </p:nvSpPr>
        <p:spPr>
          <a:prstGeom prst="rect">
            <a:avLst/>
          </a:prstGeom>
        </p:spPr>
        <p:txBody>
          <a:bodyPr>
            <a:normAutofit fontScale="90000"/>
          </a:bodyPr>
          <a:lstStyle>
            <a:lvl1pPr defTabSz="560830">
              <a:defRPr sz="6100"/>
            </a:lvl1pPr>
          </a:lstStyle>
          <a:p>
            <a:r>
              <a:t>Alzheimer’s Risk Rises When Your Melatonin Levels Fall.</a:t>
            </a:r>
          </a:p>
        </p:txBody>
      </p:sp>
      <p:sp>
        <p:nvSpPr>
          <p:cNvPr id="488" name="Late bedtime, after 9:30pm.…"/>
          <p:cNvSpPr txBox="1">
            <a:spLocks noGrp="1"/>
          </p:cNvSpPr>
          <p:nvPr>
            <p:ph type="body" sz="half" idx="1"/>
          </p:nvPr>
        </p:nvSpPr>
        <p:spPr>
          <a:prstGeom prst="rect">
            <a:avLst/>
          </a:prstGeom>
        </p:spPr>
        <p:txBody>
          <a:bodyPr>
            <a:normAutofit fontScale="92500" lnSpcReduction="20000"/>
          </a:bodyPr>
          <a:lstStyle/>
          <a:p>
            <a:pPr>
              <a:buBlip>
                <a:blip r:embed="rId4"/>
              </a:buBlip>
              <a:defRPr sz="3200">
                <a:solidFill>
                  <a:srgbClr val="000000"/>
                </a:solidFill>
              </a:defRPr>
            </a:pPr>
            <a:r>
              <a:t>Late bedtime, after 9:30pm. </a:t>
            </a:r>
          </a:p>
          <a:p>
            <a:pPr>
              <a:buBlip>
                <a:blip r:embed="rId4"/>
              </a:buBlip>
              <a:defRPr sz="3200">
                <a:solidFill>
                  <a:srgbClr val="000000"/>
                </a:solidFill>
              </a:defRPr>
            </a:pPr>
            <a:r>
              <a:t>Irregular eating and sleeping schedule, such as shift work. </a:t>
            </a:r>
          </a:p>
          <a:p>
            <a:pPr>
              <a:buBlip>
                <a:blip r:embed="rId4"/>
              </a:buBlip>
              <a:defRPr sz="3200">
                <a:solidFill>
                  <a:srgbClr val="000000"/>
                </a:solidFill>
              </a:defRPr>
            </a:pPr>
            <a:r>
              <a:t>Artificial lighting after sundown, night lights, illuminated clocks.</a:t>
            </a:r>
          </a:p>
          <a:p>
            <a:pPr>
              <a:buBlip>
                <a:blip r:embed="rId4"/>
              </a:buBlip>
              <a:defRPr sz="3200">
                <a:solidFill>
                  <a:srgbClr val="000000"/>
                </a:solidFill>
              </a:defRPr>
            </a:pPr>
            <a:r>
              <a:t>Blue/white light in the evening (TV, computer, smart phone).</a:t>
            </a:r>
          </a:p>
        </p:txBody>
      </p:sp>
      <p:sp>
        <p:nvSpPr>
          <p:cNvPr id="489" name="Biofactors. 43(4):593-611."/>
          <p:cNvSpPr txBox="1"/>
          <p:nvPr/>
        </p:nvSpPr>
        <p:spPr>
          <a:xfrm>
            <a:off x="1881187" y="6536869"/>
            <a:ext cx="2150718" cy="335221"/>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defTabSz="457200">
              <a:lnSpc>
                <a:spcPct val="117999"/>
              </a:lnSpc>
              <a:defRPr sz="2200">
                <a:solidFill>
                  <a:srgbClr val="000000"/>
                </a:solidFill>
                <a:latin typeface="+mj-lt"/>
                <a:ea typeface="+mj-ea"/>
                <a:cs typeface="+mj-cs"/>
                <a:sym typeface="Helvetica Neue"/>
              </a:defRPr>
            </a:lvl1pPr>
          </a:lstStyle>
          <a:p>
            <a:r>
              <a:rPr sz="1547"/>
              <a:t>Biofactors. 43(4):593-611.</a:t>
            </a:r>
          </a:p>
        </p:txBody>
      </p:sp>
    </p:spTree>
    <p:extLst>
      <p:ext uri="{BB962C8B-B14F-4D97-AF65-F5344CB8AC3E}">
        <p14:creationId xmlns:p14="http://schemas.microsoft.com/office/powerpoint/2010/main" val="2954704506"/>
      </p:ext>
    </p:extLst>
  </p:cSld>
  <p:clrMapOvr>
    <a:masterClrMapping/>
  </p:clrMapOvr>
  <p:transition>
    <p:strip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5" descr="sleep">
            <a:extLst>
              <a:ext uri="{FF2B5EF4-FFF2-40B4-BE49-F238E27FC236}">
                <a16:creationId xmlns:a16="http://schemas.microsoft.com/office/drawing/2014/main" id="{481CBF25-BEC7-AD43-A369-6FB053F232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284941"/>
            <a:ext cx="12192000" cy="914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2098" name="Rectangle 2">
            <a:extLst>
              <a:ext uri="{FF2B5EF4-FFF2-40B4-BE49-F238E27FC236}">
                <a16:creationId xmlns:a16="http://schemas.microsoft.com/office/drawing/2014/main" id="{EAB4532B-0650-C34F-9FB7-2416C515B766}"/>
              </a:ext>
            </a:extLst>
          </p:cNvPr>
          <p:cNvSpPr>
            <a:spLocks noGrp="1" noChangeArrowheads="1"/>
          </p:cNvSpPr>
          <p:nvPr>
            <p:ph type="title"/>
          </p:nvPr>
        </p:nvSpPr>
        <p:spPr>
          <a:xfrm>
            <a:off x="339213" y="0"/>
            <a:ext cx="11046542" cy="1143000"/>
          </a:xfrm>
          <a:effectLst>
            <a:outerShdw blurRad="88900" dist="29783" dir="3885598" algn="ctr" rotWithShape="0">
              <a:srgbClr val="000000">
                <a:alpha val="45000"/>
              </a:srgbClr>
            </a:outerShdw>
          </a:effectLst>
        </p:spPr>
        <p:txBody>
          <a:bodyPr/>
          <a:lstStyle/>
          <a:p>
            <a:r>
              <a:rPr lang="en-US" altLang="en-US" dirty="0">
                <a:solidFill>
                  <a:schemeClr val="bg1"/>
                </a:solidFill>
                <a:ea typeface="ＭＳ Ｐゴシック" panose="020B0600070205080204" pitchFamily="34" charset="-128"/>
              </a:rPr>
              <a:t>Laying Autoimmunity To Rest</a:t>
            </a:r>
          </a:p>
        </p:txBody>
      </p:sp>
      <p:sp>
        <p:nvSpPr>
          <p:cNvPr id="772099" name="Rectangle 3">
            <a:extLst>
              <a:ext uri="{FF2B5EF4-FFF2-40B4-BE49-F238E27FC236}">
                <a16:creationId xmlns:a16="http://schemas.microsoft.com/office/drawing/2014/main" id="{298CBBBE-C7D7-8042-A7C4-1648B4C1DCA5}"/>
              </a:ext>
            </a:extLst>
          </p:cNvPr>
          <p:cNvSpPr>
            <a:spLocks noGrp="1" noChangeArrowheads="1"/>
          </p:cNvSpPr>
          <p:nvPr>
            <p:ph type="body" idx="1"/>
          </p:nvPr>
        </p:nvSpPr>
        <p:spPr>
          <a:xfrm>
            <a:off x="339213" y="1224116"/>
            <a:ext cx="11046542" cy="4114800"/>
          </a:xfrm>
          <a:effectLst>
            <a:outerShdw blurRad="88900" dist="38099" dir="2700000" algn="ctr" rotWithShape="0">
              <a:srgbClr val="000000">
                <a:alpha val="45000"/>
              </a:srgbClr>
            </a:outerShdw>
          </a:effectLst>
        </p:spPr>
        <p:txBody>
          <a:bodyPr>
            <a:normAutofit/>
          </a:bodyPr>
          <a:lstStyle/>
          <a:p>
            <a:pPr>
              <a:lnSpc>
                <a:spcPct val="100000"/>
              </a:lnSpc>
              <a:spcBef>
                <a:spcPct val="0"/>
              </a:spcBef>
              <a:buClr>
                <a:schemeClr val="tx1"/>
              </a:buClr>
            </a:pPr>
            <a:r>
              <a:rPr lang="en-US" altLang="en-US" sz="3200" dirty="0">
                <a:solidFill>
                  <a:schemeClr val="bg1"/>
                </a:solidFill>
                <a:ea typeface="ＭＳ Ｐゴシック" panose="020B0600070205080204" pitchFamily="34" charset="-128"/>
              </a:rPr>
              <a:t>Regularity in sleeping hours improves overall sleep quality and anti-inflammatory effect.</a:t>
            </a:r>
          </a:p>
          <a:p>
            <a:pPr>
              <a:lnSpc>
                <a:spcPct val="100000"/>
              </a:lnSpc>
              <a:spcBef>
                <a:spcPct val="0"/>
              </a:spcBef>
              <a:buClr>
                <a:schemeClr val="tx1"/>
              </a:buClr>
            </a:pPr>
            <a:r>
              <a:rPr lang="en-US" altLang="en-US" sz="3200" dirty="0">
                <a:solidFill>
                  <a:schemeClr val="bg1"/>
                </a:solidFill>
                <a:ea typeface="ＭＳ Ｐゴシック" panose="020B0600070205080204" pitchFamily="34" charset="-128"/>
              </a:rPr>
              <a:t>We recommend a strict schedule for sleeping hours with a set nightly bedtime no later than 9:30, and a set regular rise time between 7.5 and 8 hours later on all week days and weekend days.  </a:t>
            </a:r>
          </a:p>
        </p:txBody>
      </p:sp>
      <p:sp>
        <p:nvSpPr>
          <p:cNvPr id="772100" name="Rectangle 4">
            <a:extLst>
              <a:ext uri="{FF2B5EF4-FFF2-40B4-BE49-F238E27FC236}">
                <a16:creationId xmlns:a16="http://schemas.microsoft.com/office/drawing/2014/main" id="{D750E180-33C2-A14F-9024-DA68021B3F2F}"/>
              </a:ext>
            </a:extLst>
          </p:cNvPr>
          <p:cNvSpPr>
            <a:spLocks noChangeArrowheads="1"/>
          </p:cNvSpPr>
          <p:nvPr/>
        </p:nvSpPr>
        <p:spPr bwMode="auto">
          <a:xfrm>
            <a:off x="4617870" y="6329305"/>
            <a:ext cx="2956259" cy="338554"/>
          </a:xfrm>
          <a:prstGeom prst="rect">
            <a:avLst/>
          </a:prstGeom>
          <a:noFill/>
          <a:ln>
            <a:noFill/>
          </a:ln>
          <a:effectLst>
            <a:outerShdw blurRad="88900" dist="35921" dir="2700000" algn="ctr" rotWithShape="0">
              <a:srgbClr val="80808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chemeClr val="bg1"/>
                </a:solidFill>
              </a:rPr>
              <a:t>Sleep. 1996 Jun;19(5):432-41.</a:t>
            </a:r>
          </a:p>
        </p:txBody>
      </p:sp>
    </p:spTree>
    <p:extLst>
      <p:ext uri="{BB962C8B-B14F-4D97-AF65-F5344CB8AC3E}">
        <p14:creationId xmlns:p14="http://schemas.microsoft.com/office/powerpoint/2010/main" val="2633624258"/>
      </p:ext>
    </p:extLst>
  </p:cSld>
  <p:clrMapOvr>
    <a:masterClrMapping/>
  </p:clrMapOvr>
  <p:transition>
    <p:strip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3439791552"/>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dirty="0">
                          <a:effectLst/>
                        </a:rPr>
                        <a:t>(5)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dirty="0">
                          <a:effectLst/>
                        </a:rPr>
                        <a:t>(6)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dirty="0">
                          <a:effectLst/>
                        </a:rPr>
                        <a:t>(7)  </a:t>
                      </a:r>
                      <a:r>
                        <a:rPr lang="en-AU" sz="1800" u="heavy" dirty="0">
                          <a:effectLst/>
                        </a:rPr>
                        <a:t>6:30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dirty="0">
                          <a:effectLst/>
                        </a:rPr>
                        <a:t>(9)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dirty="0">
                          <a:effectLst/>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dirty="0">
                          <a:effectLst/>
                        </a:rPr>
                        <a:t>(11)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dirty="0">
                          <a:effectLst/>
                        </a:rPr>
                        <a:t>(16)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dirty="0">
                          <a:effectLst/>
                        </a:rPr>
                        <a:t>(17)</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dirty="0">
                          <a:effectLst/>
                        </a:rPr>
                        <a:t>(20) </a:t>
                      </a:r>
                      <a:r>
                        <a:rPr lang="en-AU" sz="1800" u="heavy" dirty="0">
                          <a:effectLst/>
                        </a:rPr>
                        <a:t>9:00 p.m.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dirty="0">
                          <a:effectLst/>
                        </a:rPr>
                        <a:t>(21)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dirty="0">
                          <a:effectLst/>
                        </a:rPr>
                        <a:t>* Look in the disease specific chapters for recommendations regarding this scheduled item.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5" name="TextBox 4">
            <a:extLst>
              <a:ext uri="{FF2B5EF4-FFF2-40B4-BE49-F238E27FC236}">
                <a16:creationId xmlns:a16="http://schemas.microsoft.com/office/drawing/2014/main" id="{93399384-55A0-5349-90B9-9F3455855F1F}"/>
              </a:ext>
            </a:extLst>
          </p:cNvPr>
          <p:cNvSpPr txBox="1"/>
          <p:nvPr/>
        </p:nvSpPr>
        <p:spPr>
          <a:xfrm>
            <a:off x="7733532" y="1336810"/>
            <a:ext cx="4256908" cy="2308324"/>
          </a:xfrm>
          <a:prstGeom prst="rect">
            <a:avLst/>
          </a:prstGeom>
          <a:ln w="76200" cap="flat" cmpd="sng" algn="ctr">
            <a:solidFill>
              <a:schemeClr val="accent1">
                <a:shade val="60000"/>
                <a:satMod val="300000"/>
              </a:schemeClr>
            </a:solidFill>
            <a:prstDash val="solid"/>
            <a:round/>
            <a:headEnd type="none" w="med" len="med"/>
            <a:tailEnd type="none" w="med" len="med"/>
          </a:ln>
          <a:effectLst>
            <a:glow rad="70000">
              <a:schemeClr val="accent1">
                <a:tint val="30000"/>
                <a:shade val="95000"/>
                <a:satMod val="300000"/>
                <a:alpha val="50000"/>
              </a:schemeClr>
            </a:glow>
            <a:outerShdw blurRad="101600" dist="127000" dir="2700000">
              <a:srgbClr val="000000">
                <a:alpha val="63000"/>
              </a:srgb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srgbClr val="FFFFFF"/>
              </a:solidFill>
              <a:effectLst>
                <a:outerShdw blurRad="38100" dist="38100" dir="2700000" algn="tl">
                  <a:srgbClr val="000000"/>
                </a:outerShdw>
              </a:effectLst>
            </a:endParaRPr>
          </a:p>
          <a:p>
            <a:pPr eaLnBrk="1" hangingPunct="1"/>
            <a:r>
              <a:rPr lang="en-US" altLang="en-US" dirty="0">
                <a:solidFill>
                  <a:srgbClr val="FFFFFF"/>
                </a:solidFill>
                <a:effectLst>
                  <a:outerShdw blurRad="38100" dist="38100" dir="2700000" algn="tl">
                    <a:srgbClr val="000000"/>
                  </a:outerShdw>
                </a:effectLst>
              </a:rPr>
              <a:t>Ecclesiastes 3:1 “To every thing there is a season, and a time to every purpose under the heaven:” </a:t>
            </a:r>
          </a:p>
          <a:p>
            <a:pPr eaLnBrk="1" hangingPunct="1"/>
            <a:endParaRPr lang="en-US" altLang="en-US" dirty="0">
              <a:solidFill>
                <a:srgbClr val="FFFFFF"/>
              </a:solidFill>
              <a:effectLst>
                <a:outerShdw blurRad="38100" dist="38100" dir="2700000" algn="tl">
                  <a:srgbClr val="000000"/>
                </a:outerShdw>
              </a:effectLst>
            </a:endParaRPr>
          </a:p>
        </p:txBody>
      </p:sp>
      <p:pic>
        <p:nvPicPr>
          <p:cNvPr id="6" name="Picture 4">
            <a:extLst>
              <a:ext uri="{FF2B5EF4-FFF2-40B4-BE49-F238E27FC236}">
                <a16:creationId xmlns:a16="http://schemas.microsoft.com/office/drawing/2014/main" id="{444F6CE9-797F-864F-9516-8BDEB852687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32232" y="4015607"/>
            <a:ext cx="2439987"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424733"/>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D4A641-0EA1-6D47-BB12-8D4C5C35A9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4904" y="-5766403"/>
            <a:ext cx="13076902" cy="18993322"/>
          </a:xfrm>
          <a:prstGeom prst="rect">
            <a:avLst/>
          </a:prstGeom>
        </p:spPr>
      </p:pic>
      <p:sp>
        <p:nvSpPr>
          <p:cNvPr id="2" name="Title 1">
            <a:extLst>
              <a:ext uri="{FF2B5EF4-FFF2-40B4-BE49-F238E27FC236}">
                <a16:creationId xmlns:a16="http://schemas.microsoft.com/office/drawing/2014/main" id="{B42354C3-7DD2-4F44-9F5D-33EAF8A1167E}"/>
              </a:ext>
            </a:extLst>
          </p:cNvPr>
          <p:cNvSpPr>
            <a:spLocks noGrp="1"/>
          </p:cNvSpPr>
          <p:nvPr>
            <p:ph type="ctrTitle"/>
          </p:nvPr>
        </p:nvSpPr>
        <p:spPr>
          <a:xfrm>
            <a:off x="6577786" y="147484"/>
            <a:ext cx="5319251" cy="2215677"/>
          </a:xfrm>
          <a:solidFill>
            <a:schemeClr val="tx1">
              <a:alpha val="56000"/>
            </a:schemeClr>
          </a:solidFill>
        </p:spPr>
        <p:txBody>
          <a:bodyPr>
            <a:normAutofit fontScale="90000"/>
          </a:bodyPr>
          <a:lstStyle/>
          <a:p>
            <a:r>
              <a:rPr lang="en-US" dirty="0">
                <a:solidFill>
                  <a:schemeClr val="bg1"/>
                </a:solidFill>
              </a:rPr>
              <a:t>How Can I Apply Healthy Principles in My Daily Life?</a:t>
            </a:r>
          </a:p>
        </p:txBody>
      </p:sp>
      <p:sp>
        <p:nvSpPr>
          <p:cNvPr id="3" name="Subtitle 2">
            <a:extLst>
              <a:ext uri="{FF2B5EF4-FFF2-40B4-BE49-F238E27FC236}">
                <a16:creationId xmlns:a16="http://schemas.microsoft.com/office/drawing/2014/main" id="{9EE66E95-AAA1-1F46-A8D2-5950E3F62E8E}"/>
              </a:ext>
            </a:extLst>
          </p:cNvPr>
          <p:cNvSpPr>
            <a:spLocks noGrp="1"/>
          </p:cNvSpPr>
          <p:nvPr>
            <p:ph type="subTitle" idx="1"/>
          </p:nvPr>
        </p:nvSpPr>
        <p:spPr>
          <a:xfrm>
            <a:off x="6577786" y="2363162"/>
            <a:ext cx="5319251" cy="630761"/>
          </a:xfrm>
          <a:solidFill>
            <a:schemeClr val="tx1">
              <a:alpha val="56000"/>
            </a:schemeClr>
          </a:solidFill>
        </p:spPr>
        <p:txBody>
          <a:bodyPr>
            <a:normAutofit/>
          </a:bodyPr>
          <a:lstStyle/>
          <a:p>
            <a:r>
              <a:rPr lang="en-US" sz="3600" b="1" dirty="0">
                <a:solidFill>
                  <a:schemeClr val="bg1"/>
                </a:solidFill>
              </a:rPr>
              <a:t>Lifestyle Choices Schedule</a:t>
            </a:r>
          </a:p>
        </p:txBody>
      </p:sp>
    </p:spTree>
    <p:extLst>
      <p:ext uri="{BB962C8B-B14F-4D97-AF65-F5344CB8AC3E}">
        <p14:creationId xmlns:p14="http://schemas.microsoft.com/office/powerpoint/2010/main" val="614723255"/>
      </p:ext>
    </p:extLst>
  </p:cSld>
  <p:clrMapOvr>
    <a:masterClrMapping/>
  </p:clrMapOvr>
  <p:transition>
    <p:strip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1577371183"/>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u="heavy" dirty="0">
                          <a:effectLst/>
                        </a:rPr>
                        <a:t>Rising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516194"/>
            <a:ext cx="11739716" cy="6341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6000BD-4457-2D4A-8943-2BDEBAE14A39}"/>
              </a:ext>
            </a:extLst>
          </p:cNvPr>
          <p:cNvSpPr/>
          <p:nvPr/>
        </p:nvSpPr>
        <p:spPr>
          <a:xfrm>
            <a:off x="1524000" y="1537418"/>
            <a:ext cx="9144000" cy="310854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dirty="0">
              <a:solidFill>
                <a:srgbClr val="FFFFFF"/>
              </a:solidFill>
            </a:endParaRPr>
          </a:p>
          <a:p>
            <a:pPr eaLnBrk="1" hangingPunct="1"/>
            <a:r>
              <a:rPr lang="en-US" altLang="en-US" sz="2800" dirty="0" err="1">
                <a:solidFill>
                  <a:srgbClr val="FFFFFF"/>
                </a:solidFill>
              </a:rPr>
              <a:t>Prov</a:t>
            </a:r>
            <a:r>
              <a:rPr lang="en-US" altLang="en-US" sz="2800" dirty="0">
                <a:solidFill>
                  <a:srgbClr val="FFFFFF"/>
                </a:solidFill>
              </a:rPr>
              <a:t> 6:9  How long wilt thou sleep, O sluggard? when wilt thou arise out of thy sleep? 10 Yet a little sleep, a little slumber, a little folding of the hands to sleep: 11 So shall thy poverty come as one that </a:t>
            </a:r>
            <a:r>
              <a:rPr lang="en-US" altLang="en-US" sz="2800" dirty="0" err="1">
                <a:solidFill>
                  <a:srgbClr val="FFFFFF"/>
                </a:solidFill>
              </a:rPr>
              <a:t>travelleth</a:t>
            </a:r>
            <a:r>
              <a:rPr lang="en-US" altLang="en-US" sz="2800" dirty="0">
                <a:solidFill>
                  <a:srgbClr val="FFFFFF"/>
                </a:solidFill>
              </a:rPr>
              <a:t>, and thy want as an armed man. </a:t>
            </a:r>
          </a:p>
          <a:p>
            <a:pPr eaLnBrk="1" hangingPunct="1"/>
            <a:endParaRPr lang="en-US" altLang="en-US" sz="2800" dirty="0">
              <a:solidFill>
                <a:srgbClr val="FFFFFF"/>
              </a:solidFill>
            </a:endParaRPr>
          </a:p>
        </p:txBody>
      </p:sp>
      <p:pic>
        <p:nvPicPr>
          <p:cNvPr id="7" name="Picture 5">
            <a:extLst>
              <a:ext uri="{FF2B5EF4-FFF2-40B4-BE49-F238E27FC236}">
                <a16:creationId xmlns:a16="http://schemas.microsoft.com/office/drawing/2014/main" id="{5768F892-E95A-664B-B339-9A460D49BC4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02638" y="3794126"/>
            <a:ext cx="2265362"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974648"/>
      </p:ext>
    </p:extLst>
  </p:cSld>
  <p:clrMapOvr>
    <a:masterClrMapping/>
  </p:clrMapOvr>
  <p:transition>
    <p:strip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48160858"/>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u="heavy" dirty="0">
                          <a:effectLst/>
                        </a:rPr>
                        <a:t>Rising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516193"/>
            <a:ext cx="11739716" cy="553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48E9059-D3A9-724E-978C-079C95C52370}"/>
              </a:ext>
            </a:extLst>
          </p:cNvPr>
          <p:cNvSpPr/>
          <p:nvPr/>
        </p:nvSpPr>
        <p:spPr>
          <a:xfrm>
            <a:off x="1524000" y="2690337"/>
            <a:ext cx="9144000" cy="2246769"/>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dirty="0">
              <a:solidFill>
                <a:srgbClr val="FFFFFF"/>
              </a:solidFill>
            </a:endParaRPr>
          </a:p>
          <a:p>
            <a:pPr eaLnBrk="1" hangingPunct="1"/>
            <a:r>
              <a:rPr lang="en-US" altLang="en-US" sz="2800" dirty="0" err="1">
                <a:solidFill>
                  <a:srgbClr val="FFFFFF"/>
                </a:solidFill>
              </a:rPr>
              <a:t>Psal</a:t>
            </a:r>
            <a:r>
              <a:rPr lang="en-US" altLang="en-US" sz="2800" dirty="0">
                <a:solidFill>
                  <a:srgbClr val="FFFFFF"/>
                </a:solidFill>
              </a:rPr>
              <a:t> 127:2  It is vain for you to rise up early, to sit up late, to eat the bread of sorrows: for so he giveth his beloved sleep. </a:t>
            </a:r>
          </a:p>
          <a:p>
            <a:pPr eaLnBrk="1" hangingPunct="1"/>
            <a:endParaRPr lang="en-US" altLang="en-US" sz="2800" dirty="0">
              <a:solidFill>
                <a:srgbClr val="FFFFFF"/>
              </a:solidFill>
            </a:endParaRPr>
          </a:p>
        </p:txBody>
      </p:sp>
      <p:pic>
        <p:nvPicPr>
          <p:cNvPr id="5" name="Picture 5">
            <a:extLst>
              <a:ext uri="{FF2B5EF4-FFF2-40B4-BE49-F238E27FC236}">
                <a16:creationId xmlns:a16="http://schemas.microsoft.com/office/drawing/2014/main" id="{4E258B59-7A59-5344-AE12-43DA5605994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17961" y="4470400"/>
            <a:ext cx="2306637"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947458"/>
      </p:ext>
    </p:extLst>
  </p:cSld>
  <p:clrMapOvr>
    <a:masterClrMapping/>
  </p:clrMapOvr>
  <p:transition>
    <p:strip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2219557159"/>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dirty="0">
                          <a:effectLst/>
                        </a:rPr>
                        <a:t>Take a cool sponge bath or shower, scrub skin.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766916"/>
            <a:ext cx="11739716" cy="6091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8BC5CF9-AA61-9742-A1E5-C25900A885E6}"/>
              </a:ext>
            </a:extLst>
          </p:cNvPr>
          <p:cNvSpPr/>
          <p:nvPr/>
        </p:nvSpPr>
        <p:spPr>
          <a:xfrm>
            <a:off x="1524000" y="1961198"/>
            <a:ext cx="9144000" cy="2554545"/>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dirty="0">
              <a:solidFill>
                <a:srgbClr val="FFFFFF"/>
              </a:solidFill>
            </a:endParaRPr>
          </a:p>
          <a:p>
            <a:pPr eaLnBrk="1" hangingPunct="1"/>
            <a:r>
              <a:rPr lang="en-US" altLang="en-US" sz="3200" dirty="0" err="1">
                <a:solidFill>
                  <a:srgbClr val="FFFFFF"/>
                </a:solidFill>
              </a:rPr>
              <a:t>Prov</a:t>
            </a:r>
            <a:r>
              <a:rPr lang="en-US" altLang="en-US" sz="3200" dirty="0">
                <a:solidFill>
                  <a:srgbClr val="FFFFFF"/>
                </a:solidFill>
              </a:rPr>
              <a:t> 20:4 The sluggard will not plow by reason of the cold; therefore shall he beg in harvest, and have nothing. </a:t>
            </a:r>
          </a:p>
          <a:p>
            <a:pPr eaLnBrk="1" hangingPunct="1"/>
            <a:endParaRPr lang="en-US" altLang="en-US" sz="3200" dirty="0">
              <a:solidFill>
                <a:srgbClr val="FFFFFF"/>
              </a:solidFill>
            </a:endParaRPr>
          </a:p>
        </p:txBody>
      </p:sp>
      <p:pic>
        <p:nvPicPr>
          <p:cNvPr id="5" name="Picture 1030" descr="C:\Program Files\Microsoft Office\Clipart\standard\stddir3\pe01762_.wmf">
            <a:extLst>
              <a:ext uri="{FF2B5EF4-FFF2-40B4-BE49-F238E27FC236}">
                <a16:creationId xmlns:a16="http://schemas.microsoft.com/office/drawing/2014/main" id="{D3AFDAE5-31FC-DF43-B3BA-B90AB3A712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3000" y="3690939"/>
            <a:ext cx="3175000" cy="318293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941923"/>
      </p:ext>
    </p:extLst>
  </p:cSld>
  <p:clrMapOvr>
    <a:masterClrMapping/>
  </p:clrMapOvr>
  <p:transition>
    <p:strip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29409931"/>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no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noFill/>
                  </a:tcPr>
                </a:tc>
                <a:tc>
                  <a:txBody>
                    <a:bodyPr/>
                    <a:lstStyle/>
                    <a:p>
                      <a:pPr marL="0" marR="0" algn="just">
                        <a:lnSpc>
                          <a:spcPct val="90000"/>
                        </a:lnSpc>
                        <a:spcBef>
                          <a:spcPts val="200"/>
                        </a:spcBef>
                        <a:spcAft>
                          <a:spcPts val="0"/>
                        </a:spcAft>
                      </a:pPr>
                      <a:r>
                        <a:rPr lang="en-AU" sz="1800" dirty="0">
                          <a:effectLst/>
                        </a:rPr>
                        <a:t>Take a cool sponge bath or shower, scrub skin.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noFill/>
                  </a:tcPr>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dirty="0">
                          <a:effectLst/>
                        </a:rPr>
                        <a:t>Drink 32 oz/1L of warm water with the juice of one lemon.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1002890"/>
            <a:ext cx="11739716" cy="5855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D6FFFC-27FE-2F49-A736-4A5F0409DBBC}"/>
              </a:ext>
            </a:extLst>
          </p:cNvPr>
          <p:cNvSpPr/>
          <p:nvPr/>
        </p:nvSpPr>
        <p:spPr>
          <a:xfrm>
            <a:off x="1548580" y="2041164"/>
            <a:ext cx="9144000" cy="1569660"/>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3200" dirty="0">
              <a:solidFill>
                <a:srgbClr val="FFFFFF"/>
              </a:solidFill>
              <a:effectLst>
                <a:outerShdw blurRad="38100" dist="38100" dir="2700000" algn="tl">
                  <a:srgbClr val="000000"/>
                </a:outerShdw>
              </a:effectLst>
            </a:endParaRPr>
          </a:p>
          <a:p>
            <a:pPr algn="ctr" eaLnBrk="1" hangingPunct="1"/>
            <a:r>
              <a:rPr lang="en-US" altLang="en-US" sz="3200" dirty="0">
                <a:solidFill>
                  <a:srgbClr val="FFFFFF"/>
                </a:solidFill>
                <a:effectLst>
                  <a:outerShdw blurRad="38100" dist="38100" dir="2700000" algn="tl">
                    <a:srgbClr val="000000"/>
                  </a:outerShdw>
                </a:effectLst>
              </a:rPr>
              <a:t>Isai 44:12 he </a:t>
            </a:r>
            <a:r>
              <a:rPr lang="en-US" altLang="en-US" sz="3200" dirty="0" err="1">
                <a:solidFill>
                  <a:srgbClr val="FFFFFF"/>
                </a:solidFill>
                <a:effectLst>
                  <a:outerShdw blurRad="38100" dist="38100" dir="2700000" algn="tl">
                    <a:srgbClr val="000000"/>
                  </a:outerShdw>
                </a:effectLst>
              </a:rPr>
              <a:t>drinketh</a:t>
            </a:r>
            <a:r>
              <a:rPr lang="en-US" altLang="en-US" sz="3200" dirty="0">
                <a:solidFill>
                  <a:srgbClr val="FFFFFF"/>
                </a:solidFill>
                <a:effectLst>
                  <a:outerShdw blurRad="38100" dist="38100" dir="2700000" algn="tl">
                    <a:srgbClr val="000000"/>
                  </a:outerShdw>
                </a:effectLst>
              </a:rPr>
              <a:t> no water, and is faint. </a:t>
            </a:r>
          </a:p>
          <a:p>
            <a:pPr algn="ctr" eaLnBrk="1" hangingPunct="1"/>
            <a:endParaRPr lang="en-US" altLang="en-US" sz="3200" dirty="0">
              <a:solidFill>
                <a:srgbClr val="FFFFFF"/>
              </a:solidFill>
              <a:effectLst>
                <a:outerShdw blurRad="38100" dist="38100" dir="2700000" algn="tl">
                  <a:srgbClr val="000000"/>
                </a:outerShdw>
              </a:effectLst>
            </a:endParaRPr>
          </a:p>
        </p:txBody>
      </p:sp>
      <p:pic>
        <p:nvPicPr>
          <p:cNvPr id="6" name="Picture 1030" descr="C:\Program Files\Microsoft Office\Clipart\standard\stddir2\bs01174_.wmf">
            <a:extLst>
              <a:ext uri="{FF2B5EF4-FFF2-40B4-BE49-F238E27FC236}">
                <a16:creationId xmlns:a16="http://schemas.microsoft.com/office/drawing/2014/main" id="{D6F2CF94-6FA2-D24B-8C54-907A483949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72500" y="3389314"/>
            <a:ext cx="2095500" cy="34686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1" descr="C:\Program Files\Microsoft Office\Clipart\standard\stddir4\pe02749_.wmf">
            <a:extLst>
              <a:ext uri="{FF2B5EF4-FFF2-40B4-BE49-F238E27FC236}">
                <a16:creationId xmlns:a16="http://schemas.microsoft.com/office/drawing/2014/main" id="{FA392FE9-FCE5-324B-8453-B30DD3702C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1" y="3705226"/>
            <a:ext cx="2563813" cy="3152775"/>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748927"/>
      </p:ext>
    </p:extLst>
  </p:cSld>
  <p:clrMapOvr>
    <a:masterClrMapping/>
  </p:clrMapOvr>
  <p:transition>
    <p:strip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2048603445"/>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1224116"/>
            <a:ext cx="11739716" cy="563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2CAA1B-8720-084B-A7C4-567FD7B00B8B}"/>
              </a:ext>
            </a:extLst>
          </p:cNvPr>
          <p:cNvSpPr/>
          <p:nvPr/>
        </p:nvSpPr>
        <p:spPr>
          <a:xfrm>
            <a:off x="1524000" y="2136339"/>
            <a:ext cx="9144000" cy="255454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4000" dirty="0">
              <a:solidFill>
                <a:srgbClr val="000000"/>
              </a:solidFill>
            </a:endParaRPr>
          </a:p>
          <a:p>
            <a:pPr eaLnBrk="1" hangingPunct="1"/>
            <a:r>
              <a:rPr lang="en-US" altLang="en-US" sz="4000" dirty="0" err="1">
                <a:solidFill>
                  <a:srgbClr val="000000"/>
                </a:solidFill>
              </a:rPr>
              <a:t>Psal</a:t>
            </a:r>
            <a:r>
              <a:rPr lang="en-US" altLang="en-US" sz="4000" dirty="0">
                <a:solidFill>
                  <a:srgbClr val="000000"/>
                </a:solidFill>
              </a:rPr>
              <a:t> 116:9 I will walk before the LORD in the land of the living. </a:t>
            </a:r>
          </a:p>
          <a:p>
            <a:pPr eaLnBrk="1" hangingPunct="1"/>
            <a:endParaRPr lang="en-US" altLang="en-US" sz="4000" dirty="0">
              <a:solidFill>
                <a:srgbClr val="000000"/>
              </a:solidFill>
            </a:endParaRPr>
          </a:p>
        </p:txBody>
      </p:sp>
      <p:pic>
        <p:nvPicPr>
          <p:cNvPr id="9" name="Picture 1030" descr="C:\Program Files\Microsoft Office\Clipart\standard\stddir4\pe02314_.wmf">
            <a:extLst>
              <a:ext uri="{FF2B5EF4-FFF2-40B4-BE49-F238E27FC236}">
                <a16:creationId xmlns:a16="http://schemas.microsoft.com/office/drawing/2014/main" id="{34293CCB-B4EC-3A4C-8295-A1459A2EFF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1038" y="4376738"/>
            <a:ext cx="2220912" cy="2481262"/>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954537"/>
      </p:ext>
    </p:extLst>
  </p:cSld>
  <p:clrMapOvr>
    <a:masterClrMapping/>
  </p:clrMapOvr>
  <p:transition>
    <p:strip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1783188978"/>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1504335"/>
            <a:ext cx="11739716" cy="535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5EBC7F-2960-A84F-8800-0AEAF68102F9}"/>
              </a:ext>
            </a:extLst>
          </p:cNvPr>
          <p:cNvSpPr/>
          <p:nvPr/>
        </p:nvSpPr>
        <p:spPr>
          <a:xfrm>
            <a:off x="1548580" y="2967335"/>
            <a:ext cx="8217276" cy="206210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b="1" dirty="0">
              <a:solidFill>
                <a:srgbClr val="FFFFFF"/>
              </a:solidFill>
              <a:effectLst>
                <a:outerShdw blurRad="38100" dist="38100" dir="2700000" algn="tl">
                  <a:srgbClr val="000000"/>
                </a:outerShdw>
              </a:effectLst>
            </a:endParaRPr>
          </a:p>
          <a:p>
            <a:pPr eaLnBrk="1" hangingPunct="1"/>
            <a:r>
              <a:rPr lang="en-US" altLang="en-US" sz="3200" b="1" dirty="0">
                <a:solidFill>
                  <a:srgbClr val="FFFFFF"/>
                </a:solidFill>
                <a:effectLst>
                  <a:outerShdw blurRad="38100" dist="38100" dir="2700000" algn="tl">
                    <a:srgbClr val="000000"/>
                  </a:outerShdw>
                </a:effectLst>
              </a:rPr>
              <a:t>Job  23:12 I have esteemed the words of his mouth more than my necessary food. </a:t>
            </a:r>
          </a:p>
          <a:p>
            <a:pPr eaLnBrk="1" hangingPunct="1"/>
            <a:endParaRPr lang="en-US" altLang="en-US" sz="3200" b="1" dirty="0">
              <a:solidFill>
                <a:srgbClr val="FFFFFF"/>
              </a:solidFill>
              <a:effectLst>
                <a:outerShdw blurRad="38100" dist="38100" dir="2700000" algn="tl">
                  <a:srgbClr val="000000"/>
                </a:outerShdw>
              </a:effectLst>
            </a:endParaRPr>
          </a:p>
        </p:txBody>
      </p:sp>
      <p:pic>
        <p:nvPicPr>
          <p:cNvPr id="6" name="Picture 1030" descr="C:\Program Files\Microsoft Office\Clipart\standard\stddir2\bd07708_.wmf">
            <a:extLst>
              <a:ext uri="{FF2B5EF4-FFF2-40B4-BE49-F238E27FC236}">
                <a16:creationId xmlns:a16="http://schemas.microsoft.com/office/drawing/2014/main" id="{D58B96CF-509B-2541-BE59-27A3649AD87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93248" y="2576809"/>
            <a:ext cx="2224583" cy="449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759380"/>
      </p:ext>
    </p:extLst>
  </p:cSld>
  <p:clrMapOvr>
    <a:masterClrMapping/>
  </p:clrMapOvr>
  <p:transition>
    <p:strip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619857379"/>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1740310"/>
            <a:ext cx="11739716" cy="5117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282057-F60B-8E47-A6D9-BCEE34F04022}"/>
              </a:ext>
            </a:extLst>
          </p:cNvPr>
          <p:cNvSpPr/>
          <p:nvPr/>
        </p:nvSpPr>
        <p:spPr>
          <a:xfrm>
            <a:off x="329380" y="2998759"/>
            <a:ext cx="9144000" cy="3046988"/>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b="1" dirty="0">
              <a:solidFill>
                <a:srgbClr val="FFFFFF"/>
              </a:solidFill>
              <a:effectLst>
                <a:outerShdw blurRad="38100" dist="38100" dir="2700000" algn="tl">
                  <a:srgbClr val="000000"/>
                </a:outerShdw>
              </a:effectLst>
            </a:endParaRPr>
          </a:p>
          <a:p>
            <a:pPr eaLnBrk="1" hangingPunct="1"/>
            <a:r>
              <a:rPr lang="en-US" altLang="en-US" b="1" dirty="0" err="1">
                <a:solidFill>
                  <a:srgbClr val="FFFFFF"/>
                </a:solidFill>
                <a:effectLst>
                  <a:outerShdw blurRad="38100" dist="38100" dir="2700000" algn="tl">
                    <a:srgbClr val="000000"/>
                  </a:outerShdw>
                </a:effectLst>
              </a:rPr>
              <a:t>Psal</a:t>
            </a:r>
            <a:r>
              <a:rPr lang="en-US" altLang="en-US" b="1" dirty="0">
                <a:solidFill>
                  <a:srgbClr val="FFFFFF"/>
                </a:solidFill>
                <a:effectLst>
                  <a:outerShdw blurRad="38100" dist="38100" dir="2700000" algn="tl">
                    <a:srgbClr val="000000"/>
                  </a:outerShdw>
                </a:effectLst>
              </a:rPr>
              <a:t> 105:1 O give thanks unto the LORD; call upon his name: make known his deeds among the people. 2 Sing unto him, sing psalms unto him: talk ye of all his wondrous works. 3 Glory ye in his holy name: let the heart of them rejoice that seek the LORD. 4 Seek the LORD, and his strength: seek his face evermore. </a:t>
            </a:r>
          </a:p>
          <a:p>
            <a:pPr eaLnBrk="1" hangingPunct="1"/>
            <a:endParaRPr lang="en-US" altLang="en-US" b="1" dirty="0">
              <a:solidFill>
                <a:srgbClr val="FFFFFF"/>
              </a:solidFill>
              <a:effectLst>
                <a:outerShdw blurRad="38100" dist="38100" dir="2700000" algn="tl">
                  <a:srgbClr val="000000"/>
                </a:outerShdw>
              </a:effectLst>
            </a:endParaRPr>
          </a:p>
        </p:txBody>
      </p:sp>
      <p:pic>
        <p:nvPicPr>
          <p:cNvPr id="6" name="Picture 6" descr="C:\Program Files\Microsoft Office\Clipart\standard\stddir3\na01007_.wmf">
            <a:extLst>
              <a:ext uri="{FF2B5EF4-FFF2-40B4-BE49-F238E27FC236}">
                <a16:creationId xmlns:a16="http://schemas.microsoft.com/office/drawing/2014/main" id="{61C84B9F-FA88-0C43-8F31-3E2D387637F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28122" y="3430588"/>
            <a:ext cx="2209800"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618539"/>
      </p:ext>
    </p:extLst>
  </p:cSld>
  <p:clrMapOvr>
    <a:masterClrMapping/>
  </p:clrMapOvr>
  <p:transition>
    <p:strip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136975913"/>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1976284"/>
            <a:ext cx="11739716" cy="4866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87620C0-2FE4-0E4B-8C96-AEEE5E97A9C1}"/>
              </a:ext>
            </a:extLst>
          </p:cNvPr>
          <p:cNvSpPr/>
          <p:nvPr/>
        </p:nvSpPr>
        <p:spPr>
          <a:xfrm>
            <a:off x="1524000" y="2565143"/>
            <a:ext cx="9144000" cy="255454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b="1" dirty="0">
              <a:solidFill>
                <a:srgbClr val="FFFFFF"/>
              </a:solidFill>
              <a:effectLst>
                <a:outerShdw blurRad="38100" dist="38100" dir="2700000" algn="tl">
                  <a:srgbClr val="000000"/>
                </a:outerShdw>
              </a:effectLst>
            </a:endParaRPr>
          </a:p>
          <a:p>
            <a:pPr eaLnBrk="1" hangingPunct="1"/>
            <a:r>
              <a:rPr lang="en-US" altLang="en-US" sz="3200" b="1" dirty="0" err="1">
                <a:solidFill>
                  <a:srgbClr val="FFFFFF"/>
                </a:solidFill>
                <a:effectLst>
                  <a:outerShdw blurRad="38100" dist="38100" dir="2700000" algn="tl">
                    <a:srgbClr val="000000"/>
                  </a:outerShdw>
                </a:effectLst>
              </a:rPr>
              <a:t>Psal</a:t>
            </a:r>
            <a:r>
              <a:rPr lang="en-US" altLang="en-US" sz="3200" b="1" dirty="0">
                <a:solidFill>
                  <a:srgbClr val="FFFFFF"/>
                </a:solidFill>
                <a:effectLst>
                  <a:outerShdw blurRad="38100" dist="38100" dir="2700000" algn="tl">
                    <a:srgbClr val="000000"/>
                  </a:outerShdw>
                </a:effectLst>
              </a:rPr>
              <a:t> 104:14 He </a:t>
            </a:r>
            <a:r>
              <a:rPr lang="en-US" altLang="en-US" sz="3200" b="1" dirty="0" err="1">
                <a:solidFill>
                  <a:srgbClr val="FFFFFF"/>
                </a:solidFill>
                <a:effectLst>
                  <a:outerShdw blurRad="38100" dist="38100" dir="2700000" algn="tl">
                    <a:srgbClr val="000000"/>
                  </a:outerShdw>
                </a:effectLst>
              </a:rPr>
              <a:t>causeth</a:t>
            </a:r>
            <a:r>
              <a:rPr lang="en-US" altLang="en-US" sz="3200" b="1" dirty="0">
                <a:solidFill>
                  <a:srgbClr val="FFFFFF"/>
                </a:solidFill>
                <a:effectLst>
                  <a:outerShdw blurRad="38100" dist="38100" dir="2700000" algn="tl">
                    <a:srgbClr val="000000"/>
                  </a:outerShdw>
                </a:effectLst>
              </a:rPr>
              <a:t> the grass to grow for the cattle, and herb for the service of man: that he may bring forth food out of the earth; </a:t>
            </a:r>
          </a:p>
          <a:p>
            <a:pPr eaLnBrk="1" hangingPunct="1"/>
            <a:endParaRPr lang="en-US" altLang="en-US" sz="3200" b="1" dirty="0">
              <a:solidFill>
                <a:srgbClr val="FFFFFF"/>
              </a:solidFill>
              <a:effectLst>
                <a:outerShdw blurRad="38100" dist="38100" dir="2700000" algn="tl">
                  <a:srgbClr val="000000"/>
                </a:outerShdw>
              </a:effectLst>
            </a:endParaRPr>
          </a:p>
        </p:txBody>
      </p:sp>
      <p:pic>
        <p:nvPicPr>
          <p:cNvPr id="6" name="Picture 1030" descr="C:\Program Files\Microsoft Office\Clipart\standard\stddir4\so01416_.wmf">
            <a:extLst>
              <a:ext uri="{FF2B5EF4-FFF2-40B4-BE49-F238E27FC236}">
                <a16:creationId xmlns:a16="http://schemas.microsoft.com/office/drawing/2014/main" id="{7F0706FB-F15E-6340-9236-CEDD91CA45B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77432" y="4593914"/>
            <a:ext cx="2917518" cy="2530786"/>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981263"/>
      </p:ext>
    </p:extLst>
  </p:cSld>
  <p:clrMapOvr>
    <a:masterClrMapping/>
  </p:clrMapOvr>
  <p:transition>
    <p:strip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1013967743"/>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2772696"/>
            <a:ext cx="11739716" cy="408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35ADD57-1D5A-9D46-B62E-8EEB96D51EA3}"/>
              </a:ext>
            </a:extLst>
          </p:cNvPr>
          <p:cNvSpPr/>
          <p:nvPr/>
        </p:nvSpPr>
        <p:spPr>
          <a:xfrm>
            <a:off x="730449" y="3038536"/>
            <a:ext cx="7409169" cy="403187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dirty="0">
              <a:solidFill>
                <a:srgbClr val="000000"/>
              </a:solidFill>
            </a:endParaRPr>
          </a:p>
          <a:p>
            <a:pPr eaLnBrk="1" hangingPunct="1"/>
            <a:r>
              <a:rPr lang="en-US" altLang="en-US" sz="3200" dirty="0">
                <a:solidFill>
                  <a:srgbClr val="000000"/>
                </a:solidFill>
              </a:rPr>
              <a:t>Gene 1:29  And God said, Behold, I have given you every herb bearing seed, which is upon the face of all the earth, and every tree, in the which is the fruit of a tree yielding seed; to you it shall be for meat. </a:t>
            </a:r>
          </a:p>
          <a:p>
            <a:pPr eaLnBrk="1" hangingPunct="1"/>
            <a:endParaRPr lang="en-US" altLang="en-US" sz="3200" dirty="0">
              <a:solidFill>
                <a:srgbClr val="000000"/>
              </a:solidFill>
            </a:endParaRPr>
          </a:p>
        </p:txBody>
      </p:sp>
      <p:pic>
        <p:nvPicPr>
          <p:cNvPr id="6" name="Picture 13" descr="C:\Program Files\Microsoft Office\Clipart\standard\stddir2\bd08049_.wmf">
            <a:extLst>
              <a:ext uri="{FF2B5EF4-FFF2-40B4-BE49-F238E27FC236}">
                <a16:creationId xmlns:a16="http://schemas.microsoft.com/office/drawing/2014/main" id="{7F0587D9-2974-BF46-BCF9-44E41EA6159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70937" y="3908324"/>
            <a:ext cx="3221997" cy="294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305313"/>
      </p:ext>
    </p:extLst>
  </p:cSld>
  <p:clrMapOvr>
    <a:masterClrMapping/>
  </p:clrMapOvr>
  <p:transition>
    <p:strip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1280062865"/>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2772696"/>
            <a:ext cx="11739716" cy="408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53AD22-C735-B441-8DD7-286F4A1BD8EF}"/>
              </a:ext>
            </a:extLst>
          </p:cNvPr>
          <p:cNvSpPr/>
          <p:nvPr/>
        </p:nvSpPr>
        <p:spPr>
          <a:xfrm>
            <a:off x="250722" y="3053924"/>
            <a:ext cx="9144000" cy="255454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dirty="0">
              <a:solidFill>
                <a:srgbClr val="000000"/>
              </a:solidFill>
            </a:endParaRPr>
          </a:p>
          <a:p>
            <a:pPr eaLnBrk="1" hangingPunct="1"/>
            <a:r>
              <a:rPr lang="en-US" altLang="en-US" sz="3200" dirty="0">
                <a:solidFill>
                  <a:srgbClr val="000000"/>
                </a:solidFill>
              </a:rPr>
              <a:t>The food provided for the patients is wholesome and palatable. </a:t>
            </a:r>
            <a:r>
              <a:rPr lang="en-US" altLang="en-US" sz="3200" u="sng" dirty="0">
                <a:solidFill>
                  <a:srgbClr val="000000"/>
                </a:solidFill>
              </a:rPr>
              <a:t>The diet is composed of fruits and grains and nuts</a:t>
            </a:r>
            <a:r>
              <a:rPr lang="en-US" altLang="en-US" sz="3200" dirty="0">
                <a:solidFill>
                  <a:srgbClr val="000000"/>
                </a:solidFill>
              </a:rPr>
              <a:t>. {CD 414.4} </a:t>
            </a:r>
          </a:p>
          <a:p>
            <a:pPr eaLnBrk="1" hangingPunct="1"/>
            <a:endParaRPr lang="en-US" altLang="en-US" sz="3200" dirty="0">
              <a:solidFill>
                <a:srgbClr val="000000"/>
              </a:solidFill>
            </a:endParaRPr>
          </a:p>
        </p:txBody>
      </p:sp>
      <p:pic>
        <p:nvPicPr>
          <p:cNvPr id="7" name="Picture 6" descr="C:\Program Files\Microsoft Office\Clipart\standard\stddir3\fd00539_.wmf">
            <a:extLst>
              <a:ext uri="{FF2B5EF4-FFF2-40B4-BE49-F238E27FC236}">
                <a16:creationId xmlns:a16="http://schemas.microsoft.com/office/drawing/2014/main" id="{E9BBCB93-2836-7942-A985-00BD3B92630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20932" y="4483510"/>
            <a:ext cx="3177537" cy="25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958026"/>
      </p:ext>
    </p:extLst>
  </p:cSld>
  <p:clrMapOvr>
    <a:masterClrMapping/>
  </p:clrMapOvr>
  <p:transition>
    <p:strip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3451B2-7489-714E-AE36-53065F7C82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 y="-679269"/>
            <a:ext cx="12266024" cy="8177349"/>
          </a:xfrm>
          <a:prstGeom prst="rect">
            <a:avLst/>
          </a:prstGeom>
        </p:spPr>
      </p:pic>
    </p:spTree>
    <p:extLst>
      <p:ext uri="{BB962C8B-B14F-4D97-AF65-F5344CB8AC3E}">
        <p14:creationId xmlns:p14="http://schemas.microsoft.com/office/powerpoint/2010/main" val="719683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1014537184"/>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2772696"/>
            <a:ext cx="11739716" cy="408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9F1ECA-AF9B-FA44-AD97-ABE66689D2F9}"/>
              </a:ext>
            </a:extLst>
          </p:cNvPr>
          <p:cNvSpPr/>
          <p:nvPr/>
        </p:nvSpPr>
        <p:spPr>
          <a:xfrm>
            <a:off x="398206" y="2891318"/>
            <a:ext cx="8745794" cy="378565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srgbClr val="FFFFFF"/>
              </a:solidFill>
              <a:effectLst>
                <a:outerShdw blurRad="38100" dist="38100" dir="2700000" algn="tl">
                  <a:srgbClr val="000000"/>
                </a:outerShdw>
              </a:effectLst>
            </a:endParaRPr>
          </a:p>
          <a:p>
            <a:pPr eaLnBrk="1" hangingPunct="1"/>
            <a:r>
              <a:rPr lang="en-US" altLang="en-US" u="sng" dirty="0">
                <a:solidFill>
                  <a:srgbClr val="FFFFFF"/>
                </a:solidFill>
                <a:effectLst>
                  <a:outerShdw blurRad="38100" dist="38100" dir="2700000" algn="tl">
                    <a:srgbClr val="000000"/>
                  </a:outerShdw>
                </a:effectLst>
              </a:rPr>
              <a:t>“I would advise all to take something warm into the stomach every morning at least</a:t>
            </a:r>
            <a:r>
              <a:rPr lang="en-US" altLang="en-US" dirty="0">
                <a:solidFill>
                  <a:srgbClr val="FFFFFF"/>
                </a:solidFill>
                <a:effectLst>
                  <a:outerShdw blurRad="38100" dist="38100" dir="2700000" algn="tl">
                    <a:srgbClr val="000000"/>
                  </a:outerShdw>
                </a:effectLst>
              </a:rPr>
              <a:t>. You can do this without much labor. You can make graham gruel. … I do not approve of eating much cold food, for the reason that the vitality must be drawn from the system to warm the food until it becomes of the same temperature as the stomach before the work of digestion can be carried on. Another very simple yet wholesome dish is beans boiled or baked.”  {2T 603.1}</a:t>
            </a:r>
          </a:p>
          <a:p>
            <a:pPr eaLnBrk="1" hangingPunct="1"/>
            <a:endParaRPr lang="en-US" altLang="en-US" dirty="0">
              <a:solidFill>
                <a:srgbClr val="FFFFFF"/>
              </a:solidFill>
              <a:effectLst>
                <a:outerShdw blurRad="38100" dist="38100" dir="2700000" algn="tl">
                  <a:srgbClr val="000000"/>
                </a:outerShdw>
              </a:effectLst>
            </a:endParaRPr>
          </a:p>
        </p:txBody>
      </p:sp>
      <p:pic>
        <p:nvPicPr>
          <p:cNvPr id="6" name="Picture 7" descr="C:\Program Files\Microsoft Office\Clipart\standard\stddir1\bd06421_.wmf">
            <a:extLst>
              <a:ext uri="{FF2B5EF4-FFF2-40B4-BE49-F238E27FC236}">
                <a16:creationId xmlns:a16="http://schemas.microsoft.com/office/drawing/2014/main" id="{D788D86A-EAB3-5A48-AA03-5F68B26FD5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97558" y="3849329"/>
            <a:ext cx="2909423" cy="3775961"/>
          </a:xfrm>
          <a:prstGeom prst="rect">
            <a:avLst/>
          </a:prstGeom>
          <a:noFill/>
          <a:ln>
            <a:noFill/>
          </a:ln>
          <a:effectLst>
            <a:outerShdw blurRad="50800" dist="38100" dir="2700000" rotWithShape="0">
              <a:srgbClr val="808080">
                <a:alpha val="6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123422"/>
      </p:ext>
    </p:extLst>
  </p:cSld>
  <p:clrMapOvr>
    <a:masterClrMapping/>
  </p:clrMapOvr>
  <p:transition>
    <p:strip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229105905"/>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3023418"/>
            <a:ext cx="11739716" cy="3834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DE35131-B24D-1149-AD12-47E983ABF7A8}"/>
              </a:ext>
            </a:extLst>
          </p:cNvPr>
          <p:cNvSpPr/>
          <p:nvPr/>
        </p:nvSpPr>
        <p:spPr>
          <a:xfrm>
            <a:off x="250722" y="3119283"/>
            <a:ext cx="8155859" cy="378565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000" dirty="0">
              <a:solidFill>
                <a:srgbClr val="FFFFFF"/>
              </a:solidFill>
              <a:effectLst>
                <a:outerShdw blurRad="38100" dist="38100" dir="2700000" algn="tl">
                  <a:srgbClr val="000000"/>
                </a:outerShdw>
              </a:effectLst>
            </a:endParaRPr>
          </a:p>
          <a:p>
            <a:pPr eaLnBrk="1" hangingPunct="1"/>
            <a:r>
              <a:rPr lang="en-US" altLang="en-US" sz="2000" dirty="0">
                <a:solidFill>
                  <a:srgbClr val="FFFFFF"/>
                </a:solidFill>
                <a:effectLst>
                  <a:outerShdw blurRad="38100" dist="38100" dir="2700000" algn="tl">
                    <a:srgbClr val="000000"/>
                  </a:outerShdw>
                </a:effectLst>
              </a:rPr>
              <a:t>A practice that is laying the foundation of a vast amount of disease and of even more serious evils, is the free use of poisonous drugs. When attacked by disease, many will not take the trouble to search out the cause of their illness. Their chief anxiety is to rid themselves of pain and inconvenience. So they resort to </a:t>
            </a:r>
            <a:r>
              <a:rPr lang="en-US" altLang="en-US" sz="2000" u="sng" dirty="0">
                <a:solidFill>
                  <a:srgbClr val="FFFFFF"/>
                </a:solidFill>
                <a:effectLst>
                  <a:outerShdw blurRad="38100" dist="38100" dir="2700000" algn="tl">
                    <a:srgbClr val="000000"/>
                  </a:outerShdw>
                </a:effectLst>
              </a:rPr>
              <a:t>patent nostrums</a:t>
            </a:r>
            <a:r>
              <a:rPr lang="en-US" altLang="en-US" sz="2000" dirty="0">
                <a:solidFill>
                  <a:srgbClr val="FFFFFF"/>
                </a:solidFill>
                <a:effectLst>
                  <a:outerShdw blurRad="38100" dist="38100" dir="2700000" algn="tl">
                    <a:srgbClr val="000000"/>
                  </a:outerShdw>
                </a:effectLst>
              </a:rPr>
              <a:t>, of whose real properties they know little, or they apply to a physician for some remedy to counteract the result of their misdoing, but with no thought of making a change in their unhealthful habits. If immediate benefit is not realized, another medicine is tried, and then another. Thus the evil continues.  {CH 89.1}</a:t>
            </a:r>
          </a:p>
          <a:p>
            <a:pPr eaLnBrk="1" hangingPunct="1"/>
            <a:endParaRPr lang="en-US" altLang="en-US" sz="2000" dirty="0">
              <a:solidFill>
                <a:srgbClr val="FFFFFF"/>
              </a:solidFill>
              <a:effectLst>
                <a:outerShdw blurRad="38100" dist="38100" dir="2700000" algn="tl">
                  <a:srgbClr val="000000"/>
                </a:outerShdw>
              </a:effectLst>
            </a:endParaRPr>
          </a:p>
        </p:txBody>
      </p:sp>
      <p:pic>
        <p:nvPicPr>
          <p:cNvPr id="5" name="Picture 61" descr="C:\Program Files\Microsoft Office\Clipart\standard\stddir3\hm00270_.wmf">
            <a:extLst>
              <a:ext uri="{FF2B5EF4-FFF2-40B4-BE49-F238E27FC236}">
                <a16:creationId xmlns:a16="http://schemas.microsoft.com/office/drawing/2014/main" id="{340ABAE1-B7AA-DB40-8447-9339F82FE6E5}"/>
              </a:ext>
            </a:extLst>
          </p:cNvPr>
          <p:cNvPicPr>
            <a:picLocks noChangeAspect="1" noChangeArrowheads="1"/>
          </p:cNvPicPr>
          <p:nvPr/>
        </p:nvPicPr>
        <p:blipFill>
          <a:blip r:embed="rId2"/>
          <a:srcRect/>
          <a:stretch>
            <a:fillRect/>
          </a:stretch>
        </p:blipFill>
        <p:spPr bwMode="auto">
          <a:xfrm>
            <a:off x="8271491" y="3506471"/>
            <a:ext cx="4092575" cy="3563938"/>
          </a:xfrm>
          <a:prstGeom prst="rect">
            <a:avLst/>
          </a:prstGeom>
          <a:noFill/>
          <a:ln w="9525">
            <a:noFill/>
            <a:miter lim="800000"/>
            <a:headEnd/>
            <a:tailEnd/>
          </a:ln>
          <a:effectLst>
            <a:glow rad="38100">
              <a:srgbClr val="008000">
                <a:alpha val="75000"/>
              </a:srgbClr>
            </a:glow>
            <a:outerShdw blurRad="50800" dist="50800" dir="2700000">
              <a:srgbClr val="000000">
                <a:alpha val="66000"/>
              </a:srgbClr>
            </a:outerShdw>
          </a:effectLst>
        </p:spPr>
      </p:pic>
    </p:spTree>
    <p:extLst>
      <p:ext uri="{BB962C8B-B14F-4D97-AF65-F5344CB8AC3E}">
        <p14:creationId xmlns:p14="http://schemas.microsoft.com/office/powerpoint/2010/main" val="2582878633"/>
      </p:ext>
    </p:extLst>
  </p:cSld>
  <p:clrMapOvr>
    <a:masterClrMapping/>
  </p:clrMapOvr>
  <p:transition>
    <p:strip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3594915269"/>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After breakfast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3229896"/>
            <a:ext cx="11739716" cy="3628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CF56B95-E619-2B48-806F-1FA7859C4F50}"/>
              </a:ext>
            </a:extLst>
          </p:cNvPr>
          <p:cNvSpPr/>
          <p:nvPr/>
        </p:nvSpPr>
        <p:spPr>
          <a:xfrm>
            <a:off x="291384" y="3765639"/>
            <a:ext cx="9144000" cy="206210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dirty="0">
              <a:solidFill>
                <a:srgbClr val="FFFFFF"/>
              </a:solidFill>
              <a:effectLst>
                <a:outerShdw blurRad="38100" dist="38100" dir="2700000" algn="tl">
                  <a:srgbClr val="000000"/>
                </a:outerShdw>
              </a:effectLst>
            </a:endParaRPr>
          </a:p>
          <a:p>
            <a:pPr eaLnBrk="1" hangingPunct="1"/>
            <a:r>
              <a:rPr lang="en-US" altLang="en-US" sz="3200" dirty="0">
                <a:solidFill>
                  <a:srgbClr val="FFFFFF"/>
                </a:solidFill>
                <a:effectLst>
                  <a:outerShdw blurRad="38100" dist="38100" dir="2700000" algn="tl">
                    <a:srgbClr val="000000"/>
                  </a:outerShdw>
                </a:effectLst>
              </a:rPr>
              <a:t>“I am the Almighty God; walk before me, and be thou perfect.” Genesis 17:1.</a:t>
            </a:r>
          </a:p>
          <a:p>
            <a:pPr eaLnBrk="1" hangingPunct="1"/>
            <a:endParaRPr lang="en-US" altLang="en-US" sz="3200" dirty="0">
              <a:solidFill>
                <a:srgbClr val="FFFFFF"/>
              </a:solidFill>
              <a:effectLst>
                <a:outerShdw blurRad="38100" dist="38100" dir="2700000" algn="tl">
                  <a:srgbClr val="000000"/>
                </a:outerShdw>
              </a:effectLst>
            </a:endParaRPr>
          </a:p>
        </p:txBody>
      </p:sp>
      <p:pic>
        <p:nvPicPr>
          <p:cNvPr id="6" name="Picture 61" descr="C:\Program Files\Microsoft Office\Clipart\Pub60Cor\pe00723_.wmf">
            <a:extLst>
              <a:ext uri="{FF2B5EF4-FFF2-40B4-BE49-F238E27FC236}">
                <a16:creationId xmlns:a16="http://schemas.microsoft.com/office/drawing/2014/main" id="{5A780261-2B8C-7449-9F15-249A73090B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09125" y="3429000"/>
            <a:ext cx="243159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147716"/>
      </p:ext>
    </p:extLst>
  </p:cSld>
  <p:clrMapOvr>
    <a:masterClrMapping/>
  </p:clrMapOvr>
  <p:transition>
    <p:strip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388961849"/>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2" y="3429000"/>
            <a:ext cx="11739716"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FE2251-30DD-6542-B5A5-63D4BD039B16}"/>
              </a:ext>
            </a:extLst>
          </p:cNvPr>
          <p:cNvSpPr/>
          <p:nvPr/>
        </p:nvSpPr>
        <p:spPr>
          <a:xfrm>
            <a:off x="3374665" y="3804672"/>
            <a:ext cx="7807070" cy="2677656"/>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srgbClr val="FFFFFF"/>
              </a:solidFill>
              <a:effectLst>
                <a:outerShdw blurRad="38100" dist="38100" dir="2700000" algn="tl">
                  <a:srgbClr val="000000"/>
                </a:outerShdw>
              </a:effectLst>
            </a:endParaRPr>
          </a:p>
          <a:p>
            <a:pPr eaLnBrk="1" hangingPunct="1"/>
            <a:r>
              <a:rPr lang="en-US" altLang="en-US" dirty="0">
                <a:solidFill>
                  <a:srgbClr val="FFFFFF"/>
                </a:solidFill>
                <a:effectLst>
                  <a:outerShdw blurRad="38100" dist="38100" dir="2700000" algn="tl">
                    <a:srgbClr val="000000"/>
                  </a:outerShdw>
                </a:effectLst>
              </a:rPr>
              <a:t>Isai 26:3 Thou wilt keep him in perfect peace, whose mind is stayed on thee: because he </a:t>
            </a:r>
            <a:r>
              <a:rPr lang="en-US" altLang="en-US" dirty="0" err="1">
                <a:solidFill>
                  <a:srgbClr val="FFFFFF"/>
                </a:solidFill>
                <a:effectLst>
                  <a:outerShdw blurRad="38100" dist="38100" dir="2700000" algn="tl">
                    <a:srgbClr val="000000"/>
                  </a:outerShdw>
                </a:effectLst>
              </a:rPr>
              <a:t>trusteth</a:t>
            </a:r>
            <a:r>
              <a:rPr lang="en-US" altLang="en-US" dirty="0">
                <a:solidFill>
                  <a:srgbClr val="FFFFFF"/>
                </a:solidFill>
                <a:effectLst>
                  <a:outerShdw blurRad="38100" dist="38100" dir="2700000" algn="tl">
                    <a:srgbClr val="000000"/>
                  </a:outerShdw>
                </a:effectLst>
              </a:rPr>
              <a:t> in thee. </a:t>
            </a:r>
          </a:p>
          <a:p>
            <a:pPr eaLnBrk="1" hangingPunct="1"/>
            <a:endParaRPr lang="en-US" altLang="en-US" dirty="0">
              <a:solidFill>
                <a:srgbClr val="FFFFFF"/>
              </a:solidFill>
              <a:effectLst>
                <a:outerShdw blurRad="38100" dist="38100" dir="2700000" algn="tl">
                  <a:srgbClr val="000000"/>
                </a:outerShdw>
              </a:effectLst>
            </a:endParaRPr>
          </a:p>
          <a:p>
            <a:pPr eaLnBrk="1" hangingPunct="1"/>
            <a:r>
              <a:rPr lang="en-US" altLang="en-US" dirty="0">
                <a:solidFill>
                  <a:srgbClr val="FFFFFF"/>
                </a:solidFill>
                <a:effectLst>
                  <a:outerShdw blurRad="38100" dist="38100" dir="2700000" algn="tl">
                    <a:srgbClr val="000000"/>
                  </a:outerShdw>
                </a:effectLst>
              </a:rPr>
              <a:t>Phil 2:5   Let this mind be in you, which was also in Christ Jesus: </a:t>
            </a:r>
          </a:p>
          <a:p>
            <a:pPr eaLnBrk="1" hangingPunct="1"/>
            <a:endParaRPr lang="en-US" altLang="en-US" dirty="0">
              <a:solidFill>
                <a:srgbClr val="FFFFFF"/>
              </a:solidFill>
              <a:effectLst>
                <a:outerShdw blurRad="38100" dist="38100" dir="2700000" algn="tl">
                  <a:srgbClr val="000000"/>
                </a:outerShdw>
              </a:effectLst>
            </a:endParaRPr>
          </a:p>
        </p:txBody>
      </p:sp>
      <p:pic>
        <p:nvPicPr>
          <p:cNvPr id="6" name="Picture 61" descr="C:\Program Files\Microsoft Office\Clipart\standard\stddir1\bd06774_.wmf">
            <a:extLst>
              <a:ext uri="{FF2B5EF4-FFF2-40B4-BE49-F238E27FC236}">
                <a16:creationId xmlns:a16="http://schemas.microsoft.com/office/drawing/2014/main" id="{137EF725-ABFA-4749-ACB1-7231D5587B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491" y="3907726"/>
            <a:ext cx="280193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279837"/>
      </p:ext>
    </p:extLst>
  </p:cSld>
  <p:clrMapOvr>
    <a:masterClrMapping/>
  </p:clrMapOvr>
  <p:transition>
    <p:strip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1641781804"/>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3996813"/>
            <a:ext cx="11739716" cy="2861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523524-DB43-2742-BB04-FC74969C5DE8}"/>
              </a:ext>
            </a:extLst>
          </p:cNvPr>
          <p:cNvSpPr/>
          <p:nvPr/>
        </p:nvSpPr>
        <p:spPr>
          <a:xfrm>
            <a:off x="1449756" y="4088578"/>
            <a:ext cx="8627304" cy="267765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dirty="0">
              <a:solidFill>
                <a:srgbClr val="FFFFFF"/>
              </a:solidFill>
              <a:effectLst>
                <a:outerShdw blurRad="38100" dist="38100" dir="2700000" algn="tl">
                  <a:srgbClr val="000000"/>
                </a:outerShdw>
              </a:effectLst>
            </a:endParaRPr>
          </a:p>
          <a:p>
            <a:pPr eaLnBrk="1" hangingPunct="1"/>
            <a:r>
              <a:rPr lang="en-US" altLang="en-US" sz="2800" dirty="0">
                <a:solidFill>
                  <a:srgbClr val="FFFFFF"/>
                </a:solidFill>
                <a:effectLst>
                  <a:outerShdw blurRad="38100" dist="38100" dir="2700000" algn="tl">
                    <a:srgbClr val="000000"/>
                  </a:outerShdw>
                </a:effectLst>
              </a:rPr>
              <a:t>Reve 22:17  And the Spirit and the bride say, Come. And let him that </a:t>
            </a:r>
            <a:r>
              <a:rPr lang="en-US" altLang="en-US" sz="2800" dirty="0" err="1">
                <a:solidFill>
                  <a:srgbClr val="FFFFFF"/>
                </a:solidFill>
                <a:effectLst>
                  <a:outerShdw blurRad="38100" dist="38100" dir="2700000" algn="tl">
                    <a:srgbClr val="000000"/>
                  </a:outerShdw>
                </a:effectLst>
              </a:rPr>
              <a:t>heareth</a:t>
            </a:r>
            <a:r>
              <a:rPr lang="en-US" altLang="en-US" sz="2800" dirty="0">
                <a:solidFill>
                  <a:srgbClr val="FFFFFF"/>
                </a:solidFill>
                <a:effectLst>
                  <a:outerShdw blurRad="38100" dist="38100" dir="2700000" algn="tl">
                    <a:srgbClr val="000000"/>
                  </a:outerShdw>
                </a:effectLst>
              </a:rPr>
              <a:t> say, Come. And let him that is athirst come. And whosoever will, let him take the water of life freely. </a:t>
            </a:r>
          </a:p>
          <a:p>
            <a:pPr eaLnBrk="1" hangingPunct="1"/>
            <a:endParaRPr lang="en-US" altLang="en-US" sz="2800" dirty="0">
              <a:solidFill>
                <a:srgbClr val="FFFFFF"/>
              </a:solidFill>
              <a:effectLst>
                <a:outerShdw blurRad="38100" dist="38100" dir="2700000" algn="tl">
                  <a:srgbClr val="000000"/>
                </a:outerShdw>
              </a:effectLst>
            </a:endParaRPr>
          </a:p>
        </p:txBody>
      </p:sp>
      <p:pic>
        <p:nvPicPr>
          <p:cNvPr id="6" name="Picture 61" descr="C:\Program Files\Microsoft Office\Clipart\standard\stddir4\pe02605_.wmf">
            <a:extLst>
              <a:ext uri="{FF2B5EF4-FFF2-40B4-BE49-F238E27FC236}">
                <a16:creationId xmlns:a16="http://schemas.microsoft.com/office/drawing/2014/main" id="{355167D7-8113-DA41-8DC7-2410FD1BEF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4544" y="3790334"/>
            <a:ext cx="1913378" cy="3033712"/>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257462"/>
      </p:ext>
    </p:extLst>
  </p:cSld>
  <p:clrMapOvr>
    <a:masterClrMapping/>
  </p:clrMapOvr>
  <p:transition>
    <p:strips/>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735365014"/>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dirty="0">
                          <a:effectLst/>
                        </a:rPr>
                        <a:t>(15) </a:t>
                      </a:r>
                      <a:r>
                        <a:rPr lang="en-AU" sz="1800" u="heavy" dirty="0">
                          <a:effectLst/>
                        </a:rPr>
                        <a:t>1:30 p.m.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u="heavy" dirty="0">
                          <a:effectLst/>
                        </a:rPr>
                        <a:t>Lunch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dirty="0">
                          <a:effectLst/>
                        </a:rPr>
                        <a:t>65-70% Fresh Vegetables Or Savory Fruits (raw if possible). </a:t>
                      </a:r>
                      <a:endParaRPr lang="en-US" sz="1800" dirty="0">
                        <a:effectLst/>
                      </a:endParaRPr>
                    </a:p>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5058904"/>
            <a:ext cx="11739716" cy="178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2A38D3-2EAF-F348-8D23-D76F5B64B72C}"/>
              </a:ext>
            </a:extLst>
          </p:cNvPr>
          <p:cNvSpPr/>
          <p:nvPr/>
        </p:nvSpPr>
        <p:spPr>
          <a:xfrm>
            <a:off x="1548580" y="378397"/>
            <a:ext cx="9144000" cy="310854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dirty="0">
              <a:solidFill>
                <a:srgbClr val="000000"/>
              </a:solidFill>
            </a:endParaRPr>
          </a:p>
          <a:p>
            <a:pPr eaLnBrk="1" hangingPunct="1"/>
            <a:r>
              <a:rPr lang="en-US" altLang="en-US" sz="2800" dirty="0">
                <a:solidFill>
                  <a:srgbClr val="000000"/>
                </a:solidFill>
              </a:rPr>
              <a:t>Reve 22:2 In the midst of the street of it, and on either side of the river, was there the tree of life, which bare twelve manner of fruits, and yielded her fruit every month: and the leaves of the tree were for the healing of the nations. </a:t>
            </a:r>
          </a:p>
          <a:p>
            <a:pPr eaLnBrk="1" hangingPunct="1"/>
            <a:endParaRPr lang="en-US" altLang="en-US" sz="2800" dirty="0">
              <a:solidFill>
                <a:srgbClr val="000000"/>
              </a:solidFill>
            </a:endParaRPr>
          </a:p>
        </p:txBody>
      </p:sp>
      <p:pic>
        <p:nvPicPr>
          <p:cNvPr id="6" name="Picture 61" descr="C:\Program Files\Microsoft Office\Clipart\Pub60Cor\fd01657_.wmf">
            <a:extLst>
              <a:ext uri="{FF2B5EF4-FFF2-40B4-BE49-F238E27FC236}">
                <a16:creationId xmlns:a16="http://schemas.microsoft.com/office/drawing/2014/main" id="{ADC7A06F-A9F0-C54F-B767-6542ACD0EE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1316" y="3486940"/>
            <a:ext cx="19335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2" descr="C:\Program Files\Microsoft Office\Clipart\Pub60Cor\fd00074_.wmf">
            <a:extLst>
              <a:ext uri="{FF2B5EF4-FFF2-40B4-BE49-F238E27FC236}">
                <a16:creationId xmlns:a16="http://schemas.microsoft.com/office/drawing/2014/main" id="{961E9F2D-EBF3-4D43-A2E3-DD068F4C4B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2185" y="4995741"/>
            <a:ext cx="1338262"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640603"/>
      </p:ext>
    </p:extLst>
  </p:cSld>
  <p:clrMapOvr>
    <a:masterClrMapping/>
  </p:clrMapOvr>
  <p:transition>
    <p:strips/>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3821263686"/>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dirty="0">
                          <a:effectLst/>
                        </a:rPr>
                        <a:t>(15) </a:t>
                      </a:r>
                      <a:r>
                        <a:rPr lang="en-AU" sz="1800" u="heavy" dirty="0">
                          <a:effectLst/>
                        </a:rPr>
                        <a:t>1:30 p.m.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Lunch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Vegetables Or Savory Fruits (raw if possible). </a:t>
                      </a:r>
                      <a:endParaRPr lang="en-US" sz="1800" dirty="0">
                        <a:effectLst/>
                      </a:endParaRPr>
                    </a:p>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dirty="0">
                          <a:effectLst/>
                        </a:rPr>
                        <a:t>20% cooked (at most)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5058904"/>
            <a:ext cx="11739716" cy="178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1" descr="C:\Program Files\Microsoft Office\Clipart\smbusbas\bd08167_.wmf">
            <a:extLst>
              <a:ext uri="{FF2B5EF4-FFF2-40B4-BE49-F238E27FC236}">
                <a16:creationId xmlns:a16="http://schemas.microsoft.com/office/drawing/2014/main" id="{94A87193-EABB-8D49-AAD8-7832BACBA4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16168" y="3961909"/>
            <a:ext cx="3675831" cy="295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FB5E30D-6B9E-944A-AA97-17279759A5D7}"/>
              </a:ext>
            </a:extLst>
          </p:cNvPr>
          <p:cNvSpPr/>
          <p:nvPr/>
        </p:nvSpPr>
        <p:spPr>
          <a:xfrm>
            <a:off x="1799303" y="294968"/>
            <a:ext cx="7978878" cy="391218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srgbClr val="FFFFFF"/>
              </a:solidFill>
              <a:effectLst>
                <a:outerShdw blurRad="38100" dist="38100" dir="2700000" algn="tl">
                  <a:srgbClr val="000000"/>
                </a:outerShdw>
              </a:effectLst>
            </a:endParaRPr>
          </a:p>
          <a:p>
            <a:pPr eaLnBrk="1" hangingPunct="1"/>
            <a:r>
              <a:rPr lang="en-US" altLang="en-US" dirty="0">
                <a:solidFill>
                  <a:srgbClr val="FFFFFF"/>
                </a:solidFill>
                <a:effectLst>
                  <a:outerShdw blurRad="38100" dist="38100" dir="2700000" algn="tl">
                    <a:srgbClr val="000000"/>
                  </a:outerShdw>
                </a:effectLst>
              </a:rPr>
              <a:t>Because it is wrong to eat merely to gratify perverted taste, it does not follow that we should be indifferent in regard to our food. It is a matter of the highest importance. No one should adopt an impoverished diet. </a:t>
            </a:r>
            <a:r>
              <a:rPr lang="en-US" altLang="en-US" u="sng" dirty="0">
                <a:solidFill>
                  <a:srgbClr val="FFFFFF"/>
                </a:solidFill>
                <a:effectLst>
                  <a:outerShdw blurRad="38100" dist="38100" dir="2700000" algn="tl">
                    <a:srgbClr val="000000"/>
                  </a:outerShdw>
                </a:effectLst>
              </a:rPr>
              <a:t>Many are debilitated from disease and need nourishing, well-cooked food</a:t>
            </a:r>
            <a:r>
              <a:rPr lang="en-US" altLang="en-US" dirty="0">
                <a:solidFill>
                  <a:srgbClr val="FFFFFF"/>
                </a:solidFill>
                <a:effectLst>
                  <a:outerShdw blurRad="38100" dist="38100" dir="2700000" algn="tl">
                    <a:srgbClr val="000000"/>
                  </a:outerShdw>
                </a:effectLst>
              </a:rPr>
              <a:t>. Health reformers, above all others, should be careful to avoid extremes. The body must have sufficient nourishment. {CH 118.1}</a:t>
            </a:r>
          </a:p>
          <a:p>
            <a:pPr eaLnBrk="1" hangingPunct="1"/>
            <a:endParaRPr lang="en-US" altLang="en-US"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030872575"/>
      </p:ext>
    </p:extLst>
  </p:cSld>
  <p:clrMapOvr>
    <a:masterClrMapping/>
  </p:clrMapOvr>
  <p:transition>
    <p:strips/>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1227402769"/>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After lunch outdoor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5545394"/>
            <a:ext cx="11739716" cy="1312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34E5D7F-D03D-4B4E-B1A7-4AE04A05945F}"/>
              </a:ext>
            </a:extLst>
          </p:cNvPr>
          <p:cNvSpPr/>
          <p:nvPr/>
        </p:nvSpPr>
        <p:spPr>
          <a:xfrm>
            <a:off x="1524000" y="2875003"/>
            <a:ext cx="9144000" cy="2246769"/>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dirty="0">
              <a:solidFill>
                <a:srgbClr val="FFFFFF"/>
              </a:solidFill>
              <a:effectLst>
                <a:outerShdw blurRad="38100" dist="38100" dir="2700000" algn="tl">
                  <a:srgbClr val="000000"/>
                </a:outerShdw>
              </a:effectLst>
            </a:endParaRPr>
          </a:p>
          <a:p>
            <a:pPr eaLnBrk="1" hangingPunct="1"/>
            <a:r>
              <a:rPr lang="en-US" altLang="en-US" sz="2800" dirty="0" err="1">
                <a:solidFill>
                  <a:srgbClr val="FFFFFF"/>
                </a:solidFill>
                <a:effectLst>
                  <a:outerShdw blurRad="38100" dist="38100" dir="2700000" algn="tl">
                    <a:srgbClr val="000000"/>
                  </a:outerShdw>
                </a:effectLst>
              </a:rPr>
              <a:t>Psal</a:t>
            </a:r>
            <a:r>
              <a:rPr lang="en-US" altLang="en-US" sz="2800" dirty="0">
                <a:solidFill>
                  <a:srgbClr val="FFFFFF"/>
                </a:solidFill>
                <a:effectLst>
                  <a:outerShdw blurRad="38100" dist="38100" dir="2700000" algn="tl">
                    <a:srgbClr val="000000"/>
                  </a:outerShdw>
                </a:effectLst>
              </a:rPr>
              <a:t> 89:15 Blessed is the people that know the joyful sound: they shall walk, O LORD, in the light of thy countenance. </a:t>
            </a:r>
          </a:p>
          <a:p>
            <a:pPr eaLnBrk="1" hangingPunct="1"/>
            <a:endParaRPr lang="en-US" altLang="en-US" sz="2800" dirty="0">
              <a:solidFill>
                <a:srgbClr val="FFFFFF"/>
              </a:solidFill>
              <a:effectLst>
                <a:outerShdw blurRad="38100" dist="38100" dir="2700000" algn="tl">
                  <a:srgbClr val="000000"/>
                </a:outerShdw>
              </a:effectLst>
            </a:endParaRPr>
          </a:p>
        </p:txBody>
      </p:sp>
      <p:pic>
        <p:nvPicPr>
          <p:cNvPr id="6" name="Picture 61" descr="C:\Program Files\Microsoft Office\Clipart\standard\stddir1\bd06860_.wmf">
            <a:extLst>
              <a:ext uri="{FF2B5EF4-FFF2-40B4-BE49-F238E27FC236}">
                <a16:creationId xmlns:a16="http://schemas.microsoft.com/office/drawing/2014/main" id="{FB742B47-C7A2-6E44-AA62-BAD9CBBB3C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89914" y="4188542"/>
            <a:ext cx="3999064" cy="26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955483"/>
      </p:ext>
    </p:extLst>
  </p:cSld>
  <p:clrMapOvr>
    <a:masterClrMapping/>
  </p:clrMapOvr>
  <p:transition>
    <p:strips/>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1759608073"/>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Drink 32 oz/1L of water and take a 10-15 minute walk outdoors.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5781368"/>
            <a:ext cx="11739716" cy="1076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BF0216C-010B-FA4B-89E7-213A3C311961}"/>
              </a:ext>
            </a:extLst>
          </p:cNvPr>
          <p:cNvSpPr/>
          <p:nvPr/>
        </p:nvSpPr>
        <p:spPr>
          <a:xfrm>
            <a:off x="1553496" y="1336413"/>
            <a:ext cx="8829369" cy="3108543"/>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dirty="0">
              <a:solidFill>
                <a:srgbClr val="FFFFFF"/>
              </a:solidFill>
              <a:effectLst>
                <a:outerShdw blurRad="38100" dist="38100" dir="2700000" algn="tl">
                  <a:srgbClr val="000000"/>
                </a:outerShdw>
              </a:effectLst>
            </a:endParaRPr>
          </a:p>
          <a:p>
            <a:pPr eaLnBrk="1" hangingPunct="1"/>
            <a:r>
              <a:rPr lang="en-US" altLang="en-US" sz="2800" dirty="0">
                <a:solidFill>
                  <a:srgbClr val="FFFFFF"/>
                </a:solidFill>
                <a:effectLst>
                  <a:outerShdw blurRad="38100" dist="38100" dir="2700000" algn="tl">
                    <a:srgbClr val="000000"/>
                  </a:outerShdw>
                </a:effectLst>
              </a:rPr>
              <a:t>Isai 55:1 Ho, every one that </a:t>
            </a:r>
            <a:r>
              <a:rPr lang="en-US" altLang="en-US" sz="2800" dirty="0" err="1">
                <a:solidFill>
                  <a:srgbClr val="FFFFFF"/>
                </a:solidFill>
                <a:effectLst>
                  <a:outerShdw blurRad="38100" dist="38100" dir="2700000" algn="tl">
                    <a:srgbClr val="000000"/>
                  </a:outerShdw>
                </a:effectLst>
              </a:rPr>
              <a:t>thirsteth</a:t>
            </a:r>
            <a:r>
              <a:rPr lang="en-US" altLang="en-US" sz="2800" dirty="0">
                <a:solidFill>
                  <a:srgbClr val="FFFFFF"/>
                </a:solidFill>
                <a:effectLst>
                  <a:outerShdw blurRad="38100" dist="38100" dir="2700000" algn="tl">
                    <a:srgbClr val="000000"/>
                  </a:outerShdw>
                </a:effectLst>
              </a:rPr>
              <a:t>, come ye to the waters,</a:t>
            </a:r>
          </a:p>
          <a:p>
            <a:pPr eaLnBrk="1" hangingPunct="1"/>
            <a:endParaRPr lang="en-US" altLang="en-US" sz="2800" dirty="0">
              <a:solidFill>
                <a:srgbClr val="FFFFFF"/>
              </a:solidFill>
              <a:effectLst>
                <a:outerShdw blurRad="38100" dist="38100" dir="2700000" algn="tl">
                  <a:srgbClr val="000000"/>
                </a:outerShdw>
              </a:effectLst>
            </a:endParaRPr>
          </a:p>
          <a:p>
            <a:pPr eaLnBrk="1" hangingPunct="1"/>
            <a:r>
              <a:rPr lang="en-US" altLang="en-US" sz="2800" dirty="0">
                <a:solidFill>
                  <a:srgbClr val="FFFFFF"/>
                </a:solidFill>
                <a:effectLst>
                  <a:outerShdw blurRad="38100" dist="38100" dir="2700000" algn="tl">
                    <a:srgbClr val="000000"/>
                  </a:outerShdw>
                </a:effectLst>
              </a:rPr>
              <a:t>Gene 5:24  And Enoch walked with God: and he was not; for God took him.  </a:t>
            </a:r>
          </a:p>
          <a:p>
            <a:pPr eaLnBrk="1" hangingPunct="1"/>
            <a:endParaRPr lang="en-US" altLang="en-US" sz="2800" dirty="0">
              <a:solidFill>
                <a:srgbClr val="FFFFFF"/>
              </a:solidFill>
              <a:effectLst>
                <a:outerShdw blurRad="38100" dist="38100" dir="2700000" algn="tl">
                  <a:srgbClr val="000000"/>
                </a:outerShdw>
              </a:effectLst>
            </a:endParaRPr>
          </a:p>
        </p:txBody>
      </p:sp>
      <p:pic>
        <p:nvPicPr>
          <p:cNvPr id="6" name="Picture 61" descr="C:\Program Files\Microsoft Office\Clipart\corpbas\bd06037_.wmf">
            <a:extLst>
              <a:ext uri="{FF2B5EF4-FFF2-40B4-BE49-F238E27FC236}">
                <a16:creationId xmlns:a16="http://schemas.microsoft.com/office/drawing/2014/main" id="{A766F73D-265F-1940-BDA3-6C735CD1AD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67787" y="4970207"/>
            <a:ext cx="1998249" cy="198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845064"/>
      </p:ext>
    </p:extLst>
  </p:cSld>
  <p:clrMapOvr>
    <a:masterClrMapping/>
  </p:clrMapOvr>
  <p:transition>
    <p:strips/>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3236501302"/>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6061586"/>
            <a:ext cx="11739716" cy="79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2" descr="C:\Program Files\Microsoft Office\Clipart\standard\stddir4\pe02338_.wmf">
            <a:extLst>
              <a:ext uri="{FF2B5EF4-FFF2-40B4-BE49-F238E27FC236}">
                <a16:creationId xmlns:a16="http://schemas.microsoft.com/office/drawing/2014/main" id="{A085ADC4-4F1D-2345-BF8A-7D73B8916D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21714" y="4881564"/>
            <a:ext cx="2046287"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B3F1CA7-FBED-2748-A15A-20B911FBFC38}"/>
              </a:ext>
            </a:extLst>
          </p:cNvPr>
          <p:cNvSpPr/>
          <p:nvPr/>
        </p:nvSpPr>
        <p:spPr>
          <a:xfrm>
            <a:off x="1524000" y="635843"/>
            <a:ext cx="9144000" cy="4154984"/>
          </a:xfrm>
          <a:prstGeom prst="rect">
            <a:avLst/>
          </a:prstGeom>
          <a:solidFill>
            <a:srgbClr val="7030A0"/>
          </a:solidFill>
        </p:spPr>
        <p:style>
          <a:lnRef idx="1">
            <a:schemeClr val="accent3"/>
          </a:lnRef>
          <a:fillRef idx="3">
            <a:schemeClr val="accent3"/>
          </a:fillRef>
          <a:effectRef idx="2">
            <a:schemeClr val="accent3"/>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srgbClr val="FFFFFF"/>
              </a:solidFill>
              <a:effectLst>
                <a:outerShdw blurRad="38100" dist="38100" dir="2700000" algn="tl">
                  <a:srgbClr val="000000"/>
                </a:outerShdw>
              </a:effectLst>
            </a:endParaRPr>
          </a:p>
          <a:p>
            <a:pPr eaLnBrk="1" hangingPunct="1"/>
            <a:r>
              <a:rPr lang="en-US" altLang="en-US" u="sng" dirty="0">
                <a:solidFill>
                  <a:srgbClr val="FFFFFF"/>
                </a:solidFill>
                <a:effectLst>
                  <a:outerShdw blurRad="38100" dist="38100" dir="2700000" algn="tl">
                    <a:srgbClr val="000000"/>
                  </a:outerShdw>
                </a:effectLst>
              </a:rPr>
              <a:t>Frequent bathing is very beneficial, especially at night, just before retiring</a:t>
            </a:r>
            <a:r>
              <a:rPr lang="en-US" altLang="en-US" dirty="0">
                <a:solidFill>
                  <a:srgbClr val="FFFFFF"/>
                </a:solidFill>
                <a:effectLst>
                  <a:outerShdw blurRad="38100" dist="38100" dir="2700000" algn="tl">
                    <a:srgbClr val="000000"/>
                  </a:outerShdw>
                </a:effectLst>
              </a:rPr>
              <a:t>, or upon rising in the morning. It will take but a few moments to give the children a bath, and to rub them until their bodies are in a glow. This brings the blood to the surface, relieving the brain; and there will be less inclination to indulge in impure practices. Teach the little ones that God is not pleased to see them with unclean bodies and untidy, torn garments. Tell them that he wants them to be pure without and within, that he may dwell with them.  {</a:t>
            </a:r>
            <a:r>
              <a:rPr lang="en-US" altLang="en-US" dirty="0" err="1">
                <a:solidFill>
                  <a:srgbClr val="FFFFFF"/>
                </a:solidFill>
                <a:effectLst>
                  <a:outerShdw blurRad="38100" dist="38100" dir="2700000" algn="tl">
                    <a:srgbClr val="000000"/>
                  </a:outerShdw>
                </a:effectLst>
              </a:rPr>
              <a:t>CTBH</a:t>
            </a:r>
            <a:r>
              <a:rPr lang="en-US" altLang="en-US" dirty="0">
                <a:solidFill>
                  <a:srgbClr val="FFFFFF"/>
                </a:solidFill>
                <a:effectLst>
                  <a:outerShdw blurRad="38100" dist="38100" dir="2700000" algn="tl">
                    <a:srgbClr val="000000"/>
                  </a:outerShdw>
                </a:effectLst>
              </a:rPr>
              <a:t> 141.4}</a:t>
            </a:r>
          </a:p>
          <a:p>
            <a:pPr eaLnBrk="1" hangingPunct="1"/>
            <a:endParaRPr lang="en-US" altLang="en-US"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735623228"/>
      </p:ext>
    </p:extLst>
  </p:cSld>
  <p:clrMapOvr>
    <a:masterClrMapping/>
  </p:clrMapOvr>
  <p:transition>
    <p:strips/>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C47759-BBD3-A544-9502-66CCB6C782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16305"/>
            <a:ext cx="12192000" cy="18290612"/>
          </a:xfrm>
          <a:prstGeom prst="rect">
            <a:avLst/>
          </a:prstGeom>
        </p:spPr>
      </p:pic>
      <p:sp>
        <p:nvSpPr>
          <p:cNvPr id="54274" name="Rectangle 2">
            <a:extLst>
              <a:ext uri="{FF2B5EF4-FFF2-40B4-BE49-F238E27FC236}">
                <a16:creationId xmlns:a16="http://schemas.microsoft.com/office/drawing/2014/main" id="{6ACF187A-236C-4F42-8211-259560E9D180}"/>
              </a:ext>
            </a:extLst>
          </p:cNvPr>
          <p:cNvSpPr>
            <a:spLocks noGrp="1" noChangeArrowheads="1"/>
          </p:cNvSpPr>
          <p:nvPr>
            <p:ph type="title"/>
          </p:nvPr>
        </p:nvSpPr>
        <p:spPr>
          <a:xfrm>
            <a:off x="1032383" y="-14745"/>
            <a:ext cx="10117394" cy="1143000"/>
          </a:xfrm>
          <a:effectLst>
            <a:outerShdw blurRad="63500" dist="38099" dir="2700000" algn="ctr" rotWithShape="0">
              <a:schemeClr val="bg2">
                <a:alpha val="74997"/>
              </a:schemeClr>
            </a:outerShdw>
          </a:effectLst>
        </p:spPr>
        <p:txBody>
          <a:bodyPr>
            <a:normAutofit fontScale="90000"/>
          </a:bodyPr>
          <a:lstStyle/>
          <a:p>
            <a:pPr algn="ctr">
              <a:defRPr/>
            </a:pPr>
            <a:r>
              <a:rPr lang="en-US" sz="4800" dirty="0">
                <a:effectLst>
                  <a:outerShdw blurRad="38100" dist="38100" dir="2700000" algn="tl">
                    <a:srgbClr val="000000">
                      <a:alpha val="43137"/>
                    </a:srgbClr>
                  </a:outerShdw>
                </a:effectLst>
              </a:rPr>
              <a:t>Have You Noticed The Hand Of God Today?</a:t>
            </a:r>
          </a:p>
        </p:txBody>
      </p:sp>
      <p:sp>
        <p:nvSpPr>
          <p:cNvPr id="54275" name="Rectangle 3">
            <a:extLst>
              <a:ext uri="{FF2B5EF4-FFF2-40B4-BE49-F238E27FC236}">
                <a16:creationId xmlns:a16="http://schemas.microsoft.com/office/drawing/2014/main" id="{98DF47E7-DE92-C043-B63A-F0C90634DBE6}"/>
              </a:ext>
            </a:extLst>
          </p:cNvPr>
          <p:cNvSpPr>
            <a:spLocks noGrp="1" noChangeArrowheads="1"/>
          </p:cNvSpPr>
          <p:nvPr>
            <p:ph type="body" idx="1"/>
          </p:nvPr>
        </p:nvSpPr>
        <p:spPr>
          <a:xfrm>
            <a:off x="432620" y="1934369"/>
            <a:ext cx="5068528" cy="3758507"/>
          </a:xfrm>
          <a:solidFill>
            <a:schemeClr val="tx1">
              <a:alpha val="24000"/>
            </a:schemeClr>
          </a:solidFill>
          <a:ln>
            <a:noFill/>
          </a:ln>
        </p:spPr>
        <p:txBody>
          <a:bodyPr>
            <a:normAutofit fontScale="92500" lnSpcReduction="10000"/>
          </a:bodyPr>
          <a:lstStyle/>
          <a:p>
            <a:pPr marL="0" indent="0" algn="just">
              <a:lnSpc>
                <a:spcPct val="90000"/>
              </a:lnSpc>
              <a:buClr>
                <a:schemeClr val="bg1"/>
              </a:buClr>
              <a:buNone/>
            </a:pPr>
            <a:r>
              <a:rPr lang="en-US" altLang="en-US" sz="4000" dirty="0">
                <a:solidFill>
                  <a:schemeClr val="bg1"/>
                </a:solidFill>
                <a:effectLst>
                  <a:outerShdw blurRad="38100" dist="38100" dir="2700000" algn="tl">
                    <a:srgbClr val="FFFFFF"/>
                  </a:outerShdw>
                </a:effectLst>
                <a:ea typeface="ＭＳ Ｐゴシック" panose="020B0600070205080204" pitchFamily="34" charset="-128"/>
              </a:rPr>
              <a:t>Acts17:25,28	“he giveth to all life, and breath, and all things;”  “For in him we live, and move, and have our being; as certain also of your own poets have said, For we are also his offspring.” </a:t>
            </a:r>
          </a:p>
        </p:txBody>
      </p:sp>
    </p:spTree>
    <p:extLst>
      <p:ext uri="{BB962C8B-B14F-4D97-AF65-F5344CB8AC3E}">
        <p14:creationId xmlns:p14="http://schemas.microsoft.com/office/powerpoint/2010/main" val="3908490081"/>
      </p:ext>
    </p:extLst>
  </p:cSld>
  <p:clrMapOvr>
    <a:masterClrMapping/>
  </p:clrMapOvr>
  <p:transition>
    <p:strip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975382672"/>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6297562"/>
            <a:ext cx="11739716" cy="56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2D5911C-FCE2-9240-B2AA-D78CD8496939}"/>
              </a:ext>
            </a:extLst>
          </p:cNvPr>
          <p:cNvSpPr/>
          <p:nvPr/>
        </p:nvSpPr>
        <p:spPr>
          <a:xfrm>
            <a:off x="1523999" y="2852302"/>
            <a:ext cx="8091949" cy="156966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3200" dirty="0">
              <a:solidFill>
                <a:srgbClr val="FFFFFF"/>
              </a:solidFill>
              <a:effectLst>
                <a:outerShdw blurRad="38100" dist="38100" dir="2700000" algn="tl">
                  <a:srgbClr val="000000"/>
                </a:outerShdw>
              </a:effectLst>
            </a:endParaRPr>
          </a:p>
          <a:p>
            <a:pPr algn="ctr" eaLnBrk="1" hangingPunct="1"/>
            <a:r>
              <a:rPr lang="en-US" altLang="en-US" sz="3200" dirty="0" err="1">
                <a:solidFill>
                  <a:srgbClr val="FFFFFF"/>
                </a:solidFill>
                <a:effectLst>
                  <a:outerShdw blurRad="38100" dist="38100" dir="2700000" algn="tl">
                    <a:srgbClr val="000000"/>
                  </a:outerShdw>
                </a:effectLst>
              </a:rPr>
              <a:t>Psal</a:t>
            </a:r>
            <a:r>
              <a:rPr lang="en-US" altLang="en-US" sz="3200" dirty="0">
                <a:solidFill>
                  <a:srgbClr val="FFFFFF"/>
                </a:solidFill>
                <a:effectLst>
                  <a:outerShdw blurRad="38100" dist="38100" dir="2700000" algn="tl">
                    <a:srgbClr val="000000"/>
                  </a:outerShdw>
                </a:effectLst>
              </a:rPr>
              <a:t> 127:2 “he giveth his beloved sleep.” </a:t>
            </a:r>
          </a:p>
          <a:p>
            <a:pPr algn="ctr" eaLnBrk="1" hangingPunct="1"/>
            <a:endParaRPr lang="en-US" altLang="en-US" sz="3200" dirty="0">
              <a:solidFill>
                <a:srgbClr val="FFFFFF"/>
              </a:solidFill>
              <a:effectLst>
                <a:outerShdw blurRad="38100" dist="38100" dir="2700000" algn="tl">
                  <a:srgbClr val="000000"/>
                </a:outerShdw>
              </a:effectLst>
            </a:endParaRPr>
          </a:p>
        </p:txBody>
      </p:sp>
      <p:pic>
        <p:nvPicPr>
          <p:cNvPr id="6" name="Picture 59" descr="C:\Program Files\Microsoft Office\Clipart\standard\stddir3\hh00804_.wmf">
            <a:extLst>
              <a:ext uri="{FF2B5EF4-FFF2-40B4-BE49-F238E27FC236}">
                <a16:creationId xmlns:a16="http://schemas.microsoft.com/office/drawing/2014/main" id="{B95E7DC0-AF41-8744-9B43-C04C24C152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80338" y="4675239"/>
            <a:ext cx="3703256" cy="224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06607"/>
      </p:ext>
    </p:extLst>
  </p:cSld>
  <p:clrMapOvr>
    <a:masterClrMapping/>
  </p:clrMapOvr>
  <p:transition>
    <p:strips/>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2534772549"/>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a:effectLst/>
                        </a:rPr>
                        <a:t>* Look in the disease specific chapters for recommendations regarding this scheduled item.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sp>
        <p:nvSpPr>
          <p:cNvPr id="2" name="Rectangle 1">
            <a:extLst>
              <a:ext uri="{FF2B5EF4-FFF2-40B4-BE49-F238E27FC236}">
                <a16:creationId xmlns:a16="http://schemas.microsoft.com/office/drawing/2014/main" id="{9FFA934E-856F-924C-80FA-995965727A27}"/>
              </a:ext>
            </a:extLst>
          </p:cNvPr>
          <p:cNvSpPr/>
          <p:nvPr/>
        </p:nvSpPr>
        <p:spPr>
          <a:xfrm>
            <a:off x="250723" y="6533534"/>
            <a:ext cx="11739716" cy="32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3277DD-D528-0F48-9625-60510DAFAF74}"/>
              </a:ext>
            </a:extLst>
          </p:cNvPr>
          <p:cNvSpPr/>
          <p:nvPr/>
        </p:nvSpPr>
        <p:spPr>
          <a:xfrm>
            <a:off x="1524000" y="2568469"/>
            <a:ext cx="9144000" cy="2862322"/>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600" dirty="0">
              <a:solidFill>
                <a:srgbClr val="FFFFFF"/>
              </a:solidFill>
              <a:effectLst>
                <a:outerShdw blurRad="38100" dist="38100" dir="2700000" algn="tl">
                  <a:srgbClr val="000000"/>
                </a:outerShdw>
              </a:effectLst>
            </a:endParaRPr>
          </a:p>
          <a:p>
            <a:pPr eaLnBrk="1" hangingPunct="1"/>
            <a:r>
              <a:rPr lang="en-US" altLang="en-US" sz="3600" dirty="0">
                <a:solidFill>
                  <a:srgbClr val="FFFFFF"/>
                </a:solidFill>
                <a:effectLst>
                  <a:outerShdw blurRad="38100" dist="38100" dir="2700000" algn="tl">
                    <a:srgbClr val="000000"/>
                  </a:outerShdw>
                </a:effectLst>
              </a:rPr>
              <a:t>Isai 38:21 For Isaiah had said, Let them take a lump of figs, and lay it for a </a:t>
            </a:r>
            <a:r>
              <a:rPr lang="en-US" altLang="en-US" sz="3600" dirty="0" err="1">
                <a:solidFill>
                  <a:srgbClr val="FFFFFF"/>
                </a:solidFill>
                <a:effectLst>
                  <a:outerShdw blurRad="38100" dist="38100" dir="2700000" algn="tl">
                    <a:srgbClr val="000000"/>
                  </a:outerShdw>
                </a:effectLst>
              </a:rPr>
              <a:t>plaister</a:t>
            </a:r>
            <a:r>
              <a:rPr lang="en-US" altLang="en-US" sz="3600" dirty="0">
                <a:solidFill>
                  <a:srgbClr val="FFFFFF"/>
                </a:solidFill>
                <a:effectLst>
                  <a:outerShdw blurRad="38100" dist="38100" dir="2700000" algn="tl">
                    <a:srgbClr val="000000"/>
                  </a:outerShdw>
                </a:effectLst>
              </a:rPr>
              <a:t> upon the boil, and he shall recover. </a:t>
            </a:r>
          </a:p>
          <a:p>
            <a:pPr eaLnBrk="1" hangingPunct="1"/>
            <a:endParaRPr lang="en-US" altLang="en-US" sz="36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249841094"/>
      </p:ext>
    </p:extLst>
  </p:cSld>
  <p:clrMapOvr>
    <a:masterClrMapping/>
  </p:clrMapOvr>
  <p:transition>
    <p:strips/>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047C91-1ACE-6946-B224-744EFF24FB37}"/>
              </a:ext>
            </a:extLst>
          </p:cNvPr>
          <p:cNvGraphicFramePr>
            <a:graphicFrameLocks noGrp="1"/>
          </p:cNvGraphicFramePr>
          <p:nvPr>
            <p:extLst>
              <p:ext uri="{D42A27DB-BD31-4B8C-83A1-F6EECF244321}">
                <p14:modId xmlns:p14="http://schemas.microsoft.com/office/powerpoint/2010/main" val="3247368637"/>
              </p:ext>
            </p:extLst>
          </p:nvPr>
        </p:nvGraphicFramePr>
        <p:xfrm>
          <a:off x="398206" y="0"/>
          <a:ext cx="11444749" cy="7282819"/>
        </p:xfrm>
        <a:graphic>
          <a:graphicData uri="http://schemas.openxmlformats.org/drawingml/2006/table">
            <a:tbl>
              <a:tblPr firstRow="1" firstCol="1" bandRow="1">
                <a:tableStyleId>{2D5ABB26-0587-4C30-8999-92F81FD0307C}</a:tableStyleId>
              </a:tblPr>
              <a:tblGrid>
                <a:gridCol w="1518317">
                  <a:extLst>
                    <a:ext uri="{9D8B030D-6E8A-4147-A177-3AD203B41FA5}">
                      <a16:colId xmlns:a16="http://schemas.microsoft.com/office/drawing/2014/main" val="76929311"/>
                    </a:ext>
                  </a:extLst>
                </a:gridCol>
                <a:gridCol w="2151051">
                  <a:extLst>
                    <a:ext uri="{9D8B030D-6E8A-4147-A177-3AD203B41FA5}">
                      <a16:colId xmlns:a16="http://schemas.microsoft.com/office/drawing/2014/main" val="3985582207"/>
                    </a:ext>
                  </a:extLst>
                </a:gridCol>
                <a:gridCol w="7775381">
                  <a:extLst>
                    <a:ext uri="{9D8B030D-6E8A-4147-A177-3AD203B41FA5}">
                      <a16:colId xmlns:a16="http://schemas.microsoft.com/office/drawing/2014/main" val="3051314548"/>
                    </a:ext>
                  </a:extLst>
                </a:gridCol>
              </a:tblGrid>
              <a:tr h="233854">
                <a:tc gridSpan="3">
                  <a:txBody>
                    <a:bodyPr/>
                    <a:lstStyle/>
                    <a:p>
                      <a:pPr marL="0" marR="0" indent="0" algn="l">
                        <a:lnSpc>
                          <a:spcPct val="90000"/>
                        </a:lnSpc>
                        <a:spcBef>
                          <a:spcPts val="200"/>
                        </a:spcBef>
                        <a:spcAft>
                          <a:spcPts val="0"/>
                        </a:spcAft>
                        <a:tabLst>
                          <a:tab pos="3357563" algn="ctr"/>
                          <a:tab pos="8786813" algn="l"/>
                        </a:tabLst>
                      </a:pPr>
                      <a:r>
                        <a:rPr lang="en-AU" sz="1800" b="1" dirty="0">
                          <a:solidFill>
                            <a:schemeClr val="bg1"/>
                          </a:solidFill>
                          <a:effectLst/>
                        </a:rPr>
                        <a:t>Line (#)	                                                                            LIFESTYLE CHOICES SCHEDULE</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003621"/>
                  </a:ext>
                </a:extLst>
              </a:tr>
              <a:tr h="233854">
                <a:tc>
                  <a:txBody>
                    <a:bodyPr/>
                    <a:lstStyle/>
                    <a:p>
                      <a:pPr marL="0" marR="0" algn="just">
                        <a:lnSpc>
                          <a:spcPct val="90000"/>
                        </a:lnSpc>
                        <a:spcBef>
                          <a:spcPts val="200"/>
                        </a:spcBef>
                        <a:spcAft>
                          <a:spcPts val="0"/>
                        </a:spcAft>
                      </a:pPr>
                      <a:r>
                        <a:rPr lang="en-AU" sz="1800" dirty="0">
                          <a:effectLst/>
                        </a:rPr>
                        <a:t>(1)  </a:t>
                      </a:r>
                      <a:r>
                        <a:rPr lang="en-AU" sz="1800" u="heavy" dirty="0">
                          <a:effectLst/>
                        </a:rPr>
                        <a:t>5:00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u="heavy">
                          <a:effectLst/>
                        </a:rPr>
                        <a:t>Rising 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998387496"/>
                  </a:ext>
                </a:extLst>
              </a:tr>
              <a:tr h="233854">
                <a:tc>
                  <a:txBody>
                    <a:bodyPr/>
                    <a:lstStyle/>
                    <a:p>
                      <a:pPr marL="0" marR="0" algn="just">
                        <a:lnSpc>
                          <a:spcPct val="90000"/>
                        </a:lnSpc>
                        <a:spcBef>
                          <a:spcPts val="200"/>
                        </a:spcBef>
                        <a:spcAft>
                          <a:spcPts val="0"/>
                        </a:spcAft>
                      </a:pPr>
                      <a:r>
                        <a:rPr lang="en-AU"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Take a cool sponge bath or shower, scrub skin.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440332932"/>
                  </a:ext>
                </a:extLst>
              </a:tr>
              <a:tr h="233854">
                <a:tc>
                  <a:txBody>
                    <a:bodyPr/>
                    <a:lstStyle/>
                    <a:p>
                      <a:pPr marL="0" marR="0" algn="just">
                        <a:lnSpc>
                          <a:spcPct val="90000"/>
                        </a:lnSpc>
                        <a:spcBef>
                          <a:spcPts val="200"/>
                        </a:spcBef>
                        <a:spcAft>
                          <a:spcPts val="0"/>
                        </a:spcAft>
                      </a:pPr>
                      <a:r>
                        <a:rPr lang="en-AU"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Drink 32 oz/1L of warm water with the juice of one lemon.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763615926"/>
                  </a:ext>
                </a:extLst>
              </a:tr>
              <a:tr h="233854">
                <a:tc>
                  <a:txBody>
                    <a:bodyPr/>
                    <a:lstStyle/>
                    <a:p>
                      <a:pPr marL="0" marR="0" algn="just">
                        <a:lnSpc>
                          <a:spcPct val="90000"/>
                        </a:lnSpc>
                        <a:spcBef>
                          <a:spcPts val="200"/>
                        </a:spcBef>
                        <a:spcAft>
                          <a:spcPts val="0"/>
                        </a:spcAft>
                      </a:pPr>
                      <a:r>
                        <a:rPr lang="en-AU"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dirty="0">
                          <a:effectLst/>
                        </a:rPr>
                        <a:t>Take a 10-15 minute outdoor walk and breathe deeply.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167779169"/>
                  </a:ext>
                </a:extLst>
              </a:tr>
              <a:tr h="233854">
                <a:tc>
                  <a:txBody>
                    <a:bodyPr/>
                    <a:lstStyle/>
                    <a:p>
                      <a:pPr marL="0" marR="0" algn="just">
                        <a:lnSpc>
                          <a:spcPct val="90000"/>
                        </a:lnSpc>
                        <a:spcBef>
                          <a:spcPts val="200"/>
                        </a:spcBef>
                        <a:spcAft>
                          <a:spcPts val="0"/>
                        </a:spcAft>
                      </a:pPr>
                      <a:r>
                        <a:rPr lang="en-AU" sz="18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Personal devotional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048864319"/>
                  </a:ext>
                </a:extLst>
              </a:tr>
              <a:tr h="233854">
                <a:tc>
                  <a:txBody>
                    <a:bodyPr/>
                    <a:lstStyle/>
                    <a:p>
                      <a:pPr marL="0" marR="0" algn="just">
                        <a:lnSpc>
                          <a:spcPct val="90000"/>
                        </a:lnSpc>
                        <a:spcBef>
                          <a:spcPts val="200"/>
                        </a:spcBef>
                        <a:spcAft>
                          <a:spcPts val="0"/>
                        </a:spcAft>
                      </a:pPr>
                      <a:r>
                        <a:rPr lang="en-AU" sz="18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Gratitude journaling: list 10 things for which you are thankful.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6356936"/>
                  </a:ext>
                </a:extLst>
              </a:tr>
              <a:tr h="233854">
                <a:tc>
                  <a:txBody>
                    <a:bodyPr/>
                    <a:lstStyle/>
                    <a:p>
                      <a:pPr marL="0" marR="0" algn="just">
                        <a:lnSpc>
                          <a:spcPct val="90000"/>
                        </a:lnSpc>
                        <a:spcBef>
                          <a:spcPts val="200"/>
                        </a:spcBef>
                        <a:spcAft>
                          <a:spcPts val="0"/>
                        </a:spcAft>
                      </a:pPr>
                      <a:r>
                        <a:rPr lang="en-AU" sz="1800">
                          <a:effectLst/>
                        </a:rPr>
                        <a:t>(7)  </a:t>
                      </a:r>
                      <a:r>
                        <a:rPr lang="en-AU" sz="1800" u="heavy">
                          <a:effectLst/>
                        </a:rPr>
                        <a:t>6:30 a.m.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Herbal Tea: 1-2 cups, taken one half hour before meals.*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629459075"/>
                  </a:ext>
                </a:extLst>
              </a:tr>
              <a:tr h="267684">
                <a:tc>
                  <a:txBody>
                    <a:bodyPr/>
                    <a:lstStyle/>
                    <a:p>
                      <a:pPr marL="0" marR="0" algn="just">
                        <a:lnSpc>
                          <a:spcPct val="90000"/>
                        </a:lnSpc>
                        <a:spcBef>
                          <a:spcPts val="200"/>
                        </a:spcBef>
                        <a:spcAft>
                          <a:spcPts val="0"/>
                        </a:spcAft>
                      </a:pPr>
                      <a:r>
                        <a:rPr lang="en-AU" sz="1800" dirty="0">
                          <a:effectLst/>
                        </a:rPr>
                        <a:t>(8)  </a:t>
                      </a:r>
                      <a:r>
                        <a:rPr lang="en-AU" sz="1800" u="heavy" dirty="0">
                          <a:effectLst/>
                        </a:rPr>
                        <a:t>7:00 a.m.</a:t>
                      </a: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u="heavy" dirty="0">
                          <a:effectLst/>
                        </a:rPr>
                        <a:t>Breakfast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65-70% fresh fruit.*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224337614"/>
                  </a:ext>
                </a:extLst>
              </a:tr>
              <a:tr h="233854">
                <a:tc>
                  <a:txBody>
                    <a:bodyPr/>
                    <a:lstStyle/>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10-15% Nuts and seeds.*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26261256"/>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a:txBody>
                    <a:bodyPr/>
                    <a:lstStyle/>
                    <a:p>
                      <a:pPr marL="0" marR="0" algn="just">
                        <a:lnSpc>
                          <a:spcPct val="90000"/>
                        </a:lnSpc>
                        <a:spcBef>
                          <a:spcPts val="200"/>
                        </a:spcBef>
                        <a:spcAft>
                          <a:spcPts val="0"/>
                        </a:spcAft>
                      </a:pPr>
                      <a:r>
                        <a:rPr lang="en-AU" sz="1800" dirty="0">
                          <a:effectLst/>
                        </a:rPr>
                        <a:t>20% cooked foods.*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extLst>
                  <a:ext uri="{0D108BD9-81ED-4DB2-BD59-A6C34878D82A}">
                    <a16:rowId xmlns:a16="http://schemas.microsoft.com/office/drawing/2014/main" val="1007883264"/>
                  </a:ext>
                </a:extLst>
              </a:tr>
              <a:tr h="233854">
                <a:tc>
                  <a:txBody>
                    <a:bodyPr/>
                    <a:lstStyle/>
                    <a:p>
                      <a:pPr marL="0" marR="0" algn="just">
                        <a:lnSpc>
                          <a:spcPct val="90000"/>
                        </a:lnSpc>
                        <a:spcBef>
                          <a:spcPts val="200"/>
                        </a:spcBef>
                        <a:spcAft>
                          <a:spcPts val="0"/>
                        </a:spcAft>
                      </a:pPr>
                      <a:r>
                        <a:rPr lang="en-AU" sz="1800">
                          <a:effectLst/>
                        </a:rPr>
                        <a:t>(9)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Supplements.*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95642173"/>
                  </a:ext>
                </a:extLst>
              </a:tr>
              <a:tr h="233854">
                <a:tc>
                  <a:txBody>
                    <a:bodyPr/>
                    <a:lstStyle/>
                    <a:p>
                      <a:pPr marL="0" marR="0" algn="just">
                        <a:lnSpc>
                          <a:spcPct val="90000"/>
                        </a:lnSpc>
                        <a:spcBef>
                          <a:spcPts val="200"/>
                        </a:spcBef>
                        <a:spcAft>
                          <a:spcPts val="0"/>
                        </a:spcAft>
                      </a:pPr>
                      <a:r>
                        <a:rPr lang="en-AU" sz="1800">
                          <a:effectLst/>
                        </a:rPr>
                        <a:t>(10)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After breakfast walk: 10-15 minutes.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4233994463"/>
                  </a:ext>
                </a:extLst>
              </a:tr>
              <a:tr h="233854">
                <a:tc>
                  <a:txBody>
                    <a:bodyPr/>
                    <a:lstStyle/>
                    <a:p>
                      <a:pPr marL="0" marR="0" algn="just">
                        <a:lnSpc>
                          <a:spcPct val="90000"/>
                        </a:lnSpc>
                        <a:spcBef>
                          <a:spcPts val="200"/>
                        </a:spcBef>
                        <a:spcAft>
                          <a:spcPts val="0"/>
                        </a:spcAft>
                      </a:pPr>
                      <a:r>
                        <a:rPr lang="en-AU" sz="1800">
                          <a:effectLst/>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Stress Management.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462280346"/>
                  </a:ext>
                </a:extLst>
              </a:tr>
              <a:tr h="298359">
                <a:tc>
                  <a:txBody>
                    <a:bodyPr/>
                    <a:lstStyle/>
                    <a:p>
                      <a:pPr marL="0" marR="0" algn="just">
                        <a:lnSpc>
                          <a:spcPct val="90000"/>
                        </a:lnSpc>
                        <a:spcBef>
                          <a:spcPts val="200"/>
                        </a:spcBef>
                        <a:spcAft>
                          <a:spcPts val="0"/>
                        </a:spcAft>
                      </a:pPr>
                      <a:r>
                        <a:rPr lang="en-AU" sz="1800" dirty="0">
                          <a:effectLst/>
                        </a:rPr>
                        <a:t>(12)</a:t>
                      </a:r>
                      <a:r>
                        <a:rPr lang="en-AU" sz="1800" u="heavy" dirty="0">
                          <a:effectLst/>
                        </a:rPr>
                        <a:t>10:00 a.m.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dirty="0">
                          <a:effectLst/>
                        </a:rPr>
                        <a:t>Routine Hydration: Drink 32 oz/1L water with one teaspoon of activated charcoal powder added.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107937260"/>
                  </a:ext>
                </a:extLst>
              </a:tr>
              <a:tr h="233854">
                <a:tc>
                  <a:txBody>
                    <a:bodyPr/>
                    <a:lstStyle/>
                    <a:p>
                      <a:pPr marL="0" marR="0" algn="just">
                        <a:lnSpc>
                          <a:spcPct val="90000"/>
                        </a:lnSpc>
                        <a:spcBef>
                          <a:spcPts val="200"/>
                        </a:spcBef>
                        <a:spcAft>
                          <a:spcPts val="0"/>
                        </a:spcAft>
                      </a:pPr>
                      <a:r>
                        <a:rPr lang="en-AU"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Walk 10-15 minutes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1293997803"/>
                  </a:ext>
                </a:extLst>
              </a:tr>
              <a:tr h="233854">
                <a:tc>
                  <a:txBody>
                    <a:bodyPr/>
                    <a:lstStyle/>
                    <a:p>
                      <a:pPr marL="0" marR="0" algn="just">
                        <a:lnSpc>
                          <a:spcPct val="90000"/>
                        </a:lnSpc>
                        <a:spcBef>
                          <a:spcPts val="200"/>
                        </a:spcBef>
                        <a:spcAft>
                          <a:spcPts val="0"/>
                        </a:spcAft>
                      </a:pPr>
                      <a:r>
                        <a:rPr lang="en-AU" sz="1800">
                          <a:effectLst/>
                        </a:rPr>
                        <a:t>(14) </a:t>
                      </a:r>
                      <a:r>
                        <a:rPr lang="en-AU" sz="1800" u="heavy">
                          <a:effectLst/>
                        </a:rPr>
                        <a:t>1:00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Second herbal tea of the day: 1-2 cups.*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578210489"/>
                  </a:ext>
                </a:extLst>
              </a:tr>
              <a:tr h="402538">
                <a:tc>
                  <a:txBody>
                    <a:bodyPr/>
                    <a:lstStyle/>
                    <a:p>
                      <a:pPr marL="0" marR="0" algn="just">
                        <a:lnSpc>
                          <a:spcPct val="90000"/>
                        </a:lnSpc>
                        <a:spcBef>
                          <a:spcPts val="200"/>
                        </a:spcBef>
                        <a:spcAft>
                          <a:spcPts val="0"/>
                        </a:spcAft>
                      </a:pPr>
                      <a:r>
                        <a:rPr lang="en-AU" sz="1800">
                          <a:effectLst/>
                        </a:rPr>
                        <a:t>(15) </a:t>
                      </a:r>
                      <a:r>
                        <a:rPr lang="en-AU" sz="1800" u="heavy">
                          <a:effectLst/>
                        </a:rPr>
                        <a:t>1:30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Lunch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65-70% Fresh Vegetables Or Savory Fruits (raw if possible). </a:t>
                      </a:r>
                      <a:endParaRPr lang="en-US" sz="1800">
                        <a:effectLst/>
                      </a:endParaRPr>
                    </a:p>
                    <a:p>
                      <a:pPr marL="0" marR="0" algn="just">
                        <a:lnSpc>
                          <a:spcPct val="90000"/>
                        </a:lnSpc>
                        <a:spcBef>
                          <a:spcPts val="200"/>
                        </a:spcBef>
                        <a:spcAft>
                          <a:spcPts val="0"/>
                        </a:spcAft>
                      </a:pPr>
                      <a:r>
                        <a:rPr lang="en-AU" sz="1800">
                          <a:effectLst/>
                        </a:rPr>
                        <a:t>10-15% Nuts and Seeds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2172469210"/>
                  </a:ext>
                </a:extLst>
              </a:tr>
              <a:tr h="233854">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20% cooked (at most)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1674533994"/>
                  </a:ext>
                </a:extLst>
              </a:tr>
              <a:tr h="233854">
                <a:tc>
                  <a:txBody>
                    <a:bodyPr/>
                    <a:lstStyle/>
                    <a:p>
                      <a:pPr marL="0" marR="0" algn="just">
                        <a:lnSpc>
                          <a:spcPct val="90000"/>
                        </a:lnSpc>
                        <a:spcBef>
                          <a:spcPts val="200"/>
                        </a:spcBef>
                        <a:spcAft>
                          <a:spcPts val="0"/>
                        </a:spcAft>
                      </a:pPr>
                      <a:r>
                        <a:rPr lang="en-AU" sz="1800">
                          <a:effectLst/>
                        </a:rPr>
                        <a:t>(16)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Supplements.*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666171478"/>
                  </a:ext>
                </a:extLst>
              </a:tr>
              <a:tr h="233854">
                <a:tc>
                  <a:txBody>
                    <a:bodyPr/>
                    <a:lstStyle/>
                    <a:p>
                      <a:pPr marL="0" marR="0" algn="just">
                        <a:lnSpc>
                          <a:spcPct val="90000"/>
                        </a:lnSpc>
                        <a:spcBef>
                          <a:spcPts val="200"/>
                        </a:spcBef>
                        <a:spcAft>
                          <a:spcPts val="0"/>
                        </a:spcAft>
                      </a:pPr>
                      <a:r>
                        <a:rPr lang="en-AU" sz="1800">
                          <a:effectLst/>
                        </a:rPr>
                        <a:t>(17)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After lunch walk: 10-15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1486841375"/>
                  </a:ext>
                </a:extLst>
              </a:tr>
              <a:tr h="233854">
                <a:tc>
                  <a:txBody>
                    <a:bodyPr/>
                    <a:lstStyle/>
                    <a:p>
                      <a:pPr marL="0" marR="0" algn="just">
                        <a:lnSpc>
                          <a:spcPct val="90000"/>
                        </a:lnSpc>
                        <a:spcBef>
                          <a:spcPts val="200"/>
                        </a:spcBef>
                        <a:spcAft>
                          <a:spcPts val="0"/>
                        </a:spcAft>
                      </a:pPr>
                      <a:r>
                        <a:rPr lang="en-AU" sz="1800">
                          <a:effectLst/>
                        </a:rPr>
                        <a:t>(18) </a:t>
                      </a:r>
                      <a:r>
                        <a:rPr lang="en-AU" sz="1800" u="heavy">
                          <a:effectLst/>
                        </a:rPr>
                        <a:t>4:00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gridSpan="2">
                  <a:txBody>
                    <a:bodyPr/>
                    <a:lstStyle/>
                    <a:p>
                      <a:pPr marL="0" marR="0" algn="just">
                        <a:lnSpc>
                          <a:spcPct val="90000"/>
                        </a:lnSpc>
                        <a:spcBef>
                          <a:spcPts val="200"/>
                        </a:spcBef>
                        <a:spcAft>
                          <a:spcPts val="0"/>
                        </a:spcAft>
                      </a:pPr>
                      <a:r>
                        <a:rPr lang="en-AU" sz="1800">
                          <a:effectLst/>
                        </a:rPr>
                        <a:t>Drink 32 oz/1L of water and take a 10-15 minute walk outdoors.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extLst>
                  <a:ext uri="{0D108BD9-81ED-4DB2-BD59-A6C34878D82A}">
                    <a16:rowId xmlns:a16="http://schemas.microsoft.com/office/drawing/2014/main" val="3448643159"/>
                  </a:ext>
                </a:extLst>
              </a:tr>
              <a:tr h="233854">
                <a:tc>
                  <a:txBody>
                    <a:bodyPr/>
                    <a:lstStyle/>
                    <a:p>
                      <a:pPr marL="0" marR="0" algn="just">
                        <a:lnSpc>
                          <a:spcPct val="90000"/>
                        </a:lnSpc>
                        <a:spcBef>
                          <a:spcPts val="200"/>
                        </a:spcBef>
                        <a:spcAft>
                          <a:spcPts val="0"/>
                        </a:spcAft>
                      </a:pPr>
                      <a:r>
                        <a:rPr lang="en-AU" sz="1800">
                          <a:effectLst/>
                        </a:rPr>
                        <a:t>(19) </a:t>
                      </a:r>
                      <a:r>
                        <a:rPr lang="en-AU" sz="1800" u="heavy">
                          <a:effectLst/>
                        </a:rPr>
                        <a:t>6:30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Hydrotherapy.*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301534004"/>
                  </a:ext>
                </a:extLst>
              </a:tr>
              <a:tr h="233854">
                <a:tc>
                  <a:txBody>
                    <a:bodyPr/>
                    <a:lstStyle/>
                    <a:p>
                      <a:pPr marL="0" marR="0" algn="just">
                        <a:lnSpc>
                          <a:spcPct val="90000"/>
                        </a:lnSpc>
                        <a:spcBef>
                          <a:spcPts val="200"/>
                        </a:spcBef>
                        <a:spcAft>
                          <a:spcPts val="0"/>
                        </a:spcAft>
                      </a:pPr>
                      <a:r>
                        <a:rPr lang="en-AU" sz="1800">
                          <a:effectLst/>
                        </a:rPr>
                        <a:t>(20) </a:t>
                      </a:r>
                      <a:r>
                        <a:rPr lang="en-AU" sz="1800" u="heavy">
                          <a:effectLst/>
                        </a:rPr>
                        <a:t>9:00 p.m.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u="heavy">
                          <a:effectLst/>
                        </a:rPr>
                        <a:t>Bedtime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a:txBody>
                    <a:bodyPr/>
                    <a:lstStyle/>
                    <a:p>
                      <a:pPr marL="0" marR="0" algn="just">
                        <a:lnSpc>
                          <a:spcPct val="90000"/>
                        </a:lnSpc>
                        <a:spcBef>
                          <a:spcPts val="200"/>
                        </a:spcBef>
                        <a:spcAft>
                          <a:spcPts val="0"/>
                        </a:spcAft>
                      </a:pPr>
                      <a:r>
                        <a:rPr lang="en-AU" sz="18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extLst>
                  <a:ext uri="{0D108BD9-81ED-4DB2-BD59-A6C34878D82A}">
                    <a16:rowId xmlns:a16="http://schemas.microsoft.com/office/drawing/2014/main" val="3863479164"/>
                  </a:ext>
                </a:extLst>
              </a:tr>
              <a:tr h="233854">
                <a:tc>
                  <a:txBody>
                    <a:bodyPr/>
                    <a:lstStyle/>
                    <a:p>
                      <a:pPr marL="0" marR="0" algn="just">
                        <a:lnSpc>
                          <a:spcPct val="90000"/>
                        </a:lnSpc>
                        <a:spcBef>
                          <a:spcPts val="200"/>
                        </a:spcBef>
                        <a:spcAft>
                          <a:spcPts val="0"/>
                        </a:spcAft>
                      </a:pPr>
                      <a:r>
                        <a:rPr lang="en-AU" sz="1800">
                          <a:effectLst/>
                        </a:rPr>
                        <a:t>(21)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gridSpan="2">
                  <a:txBody>
                    <a:bodyPr/>
                    <a:lstStyle/>
                    <a:p>
                      <a:pPr marL="0" marR="0" algn="just">
                        <a:lnSpc>
                          <a:spcPct val="90000"/>
                        </a:lnSpc>
                        <a:spcBef>
                          <a:spcPts val="200"/>
                        </a:spcBef>
                        <a:spcAft>
                          <a:spcPts val="0"/>
                        </a:spcAft>
                      </a:pPr>
                      <a:r>
                        <a:rPr lang="en-AU" sz="1800" dirty="0">
                          <a:effectLst/>
                        </a:rPr>
                        <a:t>Charcoal poultice as needed overnight.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D9C3E9"/>
                    </a:solidFill>
                  </a:tcPr>
                </a:tc>
                <a:tc hMerge="1">
                  <a:txBody>
                    <a:bodyPr/>
                    <a:lstStyle/>
                    <a:p>
                      <a:endParaRPr lang="en-US"/>
                    </a:p>
                  </a:txBody>
                  <a:tcPr/>
                </a:tc>
                <a:extLst>
                  <a:ext uri="{0D108BD9-81ED-4DB2-BD59-A6C34878D82A}">
                    <a16:rowId xmlns:a16="http://schemas.microsoft.com/office/drawing/2014/main" val="3780971225"/>
                  </a:ext>
                </a:extLst>
              </a:tr>
              <a:tr h="233854">
                <a:tc gridSpan="3">
                  <a:txBody>
                    <a:bodyPr/>
                    <a:lstStyle/>
                    <a:p>
                      <a:pPr marL="0" marR="0" algn="just">
                        <a:lnSpc>
                          <a:spcPct val="90000"/>
                        </a:lnSpc>
                        <a:spcBef>
                          <a:spcPts val="200"/>
                        </a:spcBef>
                        <a:spcAft>
                          <a:spcPts val="0"/>
                        </a:spcAft>
                      </a:pPr>
                      <a:r>
                        <a:rPr lang="en-AU" sz="1800" dirty="0">
                          <a:effectLst/>
                        </a:rPr>
                        <a:t>* Look in the disease specific chapters for recommendations regarding this scheduled item.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115812"/>
                  </a:ext>
                </a:extLst>
              </a:tr>
              <a:tr h="507078">
                <a:tc gridSpan="3">
                  <a:txBody>
                    <a:bodyPr/>
                    <a:lstStyle/>
                    <a:p>
                      <a:pPr marL="0" marR="0" algn="just">
                        <a:lnSpc>
                          <a:spcPct val="90000"/>
                        </a:lnSpc>
                        <a:spcBef>
                          <a:spcPts val="200"/>
                        </a:spcBef>
                        <a:spcAft>
                          <a:spcPts val="0"/>
                        </a:spcAft>
                      </a:pPr>
                      <a:r>
                        <a:rPr lang="en-AU" sz="1800" dirty="0">
                          <a:effectLst/>
                        </a:rPr>
                        <a:t> </a:t>
                      </a:r>
                      <a:endParaRPr lang="en-US" sz="1800" dirty="0">
                        <a:effectLst/>
                      </a:endParaRPr>
                    </a:p>
                    <a:p>
                      <a:pPr marL="0" marR="0" algn="just">
                        <a:lnSpc>
                          <a:spcPct val="90000"/>
                        </a:lnSpc>
                        <a:spcBef>
                          <a:spcPts val="200"/>
                        </a:spcBef>
                        <a:spcAft>
                          <a:spcPts val="0"/>
                        </a:spcAft>
                      </a:pPr>
                      <a:r>
                        <a:rPr lang="en-AU"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544" marR="5554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2036767"/>
                  </a:ext>
                </a:extLst>
              </a:tr>
            </a:tbl>
          </a:graphicData>
        </a:graphic>
      </p:graphicFrame>
      <p:pic>
        <p:nvPicPr>
          <p:cNvPr id="5" name="Picture 59" descr="C:\Program Files\Microsoft Office\Clipart\smbusbas\bs00057_.wmf">
            <a:extLst>
              <a:ext uri="{FF2B5EF4-FFF2-40B4-BE49-F238E27FC236}">
                <a16:creationId xmlns:a16="http://schemas.microsoft.com/office/drawing/2014/main" id="{F0F861DC-D8A7-4940-B10F-0E70620005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70311">
            <a:off x="9099146" y="3857986"/>
            <a:ext cx="2868612"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583071"/>
      </p:ext>
    </p:extLst>
  </p:cSld>
  <p:clrMapOvr>
    <a:masterClrMapping/>
  </p:clrMapOvr>
  <p:transition>
    <p:strip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8761-582B-DE44-9AE3-532682D5DEC7}"/>
              </a:ext>
            </a:extLst>
          </p:cNvPr>
          <p:cNvSpPr>
            <a:spLocks noGrp="1"/>
          </p:cNvSpPr>
          <p:nvPr>
            <p:ph type="title"/>
          </p:nvPr>
        </p:nvSpPr>
        <p:spPr>
          <a:xfrm>
            <a:off x="425245" y="0"/>
            <a:ext cx="10515600" cy="1325563"/>
          </a:xfrm>
        </p:spPr>
        <p:txBody>
          <a:bodyPr/>
          <a:lstStyle/>
          <a:p>
            <a:r>
              <a:rPr lang="en-US" dirty="0"/>
              <a:t>Cooperative Effort</a:t>
            </a:r>
          </a:p>
        </p:txBody>
      </p:sp>
      <p:sp>
        <p:nvSpPr>
          <p:cNvPr id="3" name="Content Placeholder 2">
            <a:extLst>
              <a:ext uri="{FF2B5EF4-FFF2-40B4-BE49-F238E27FC236}">
                <a16:creationId xmlns:a16="http://schemas.microsoft.com/office/drawing/2014/main" id="{D95C7C8C-2C0D-BD46-BD21-2AB8ECE10884}"/>
              </a:ext>
            </a:extLst>
          </p:cNvPr>
          <p:cNvSpPr>
            <a:spLocks noGrp="1"/>
          </p:cNvSpPr>
          <p:nvPr>
            <p:ph idx="1"/>
          </p:nvPr>
        </p:nvSpPr>
        <p:spPr>
          <a:xfrm>
            <a:off x="425245" y="1032389"/>
            <a:ext cx="6794137" cy="5353665"/>
          </a:xfrm>
        </p:spPr>
        <p:txBody>
          <a:bodyPr>
            <a:noAutofit/>
          </a:bodyPr>
          <a:lstStyle/>
          <a:p>
            <a:pPr marL="0" indent="0">
              <a:lnSpc>
                <a:spcPct val="120000"/>
              </a:lnSpc>
              <a:buNone/>
            </a:pPr>
            <a:r>
              <a:rPr lang="en-US" dirty="0"/>
              <a:t>     “We ask to be kept from the pestilence that </a:t>
            </a:r>
            <a:r>
              <a:rPr lang="en-US" dirty="0" err="1"/>
              <a:t>walketh</a:t>
            </a:r>
            <a:r>
              <a:rPr lang="en-US" dirty="0"/>
              <a:t> in darkness, that is stalking with such power through the world; we are then to cooperate with God, observing the laws of health and life. Having done all that we possibly can, we are to keep asking in faith for health and strength. We are to eat that food which will preserve the health of the body.” 2SM 346</a:t>
            </a:r>
          </a:p>
        </p:txBody>
      </p:sp>
      <p:pic>
        <p:nvPicPr>
          <p:cNvPr id="5" name="Picture 4">
            <a:extLst>
              <a:ext uri="{FF2B5EF4-FFF2-40B4-BE49-F238E27FC236}">
                <a16:creationId xmlns:a16="http://schemas.microsoft.com/office/drawing/2014/main" id="{1BE92454-9A26-B848-86E7-F0AE5C442B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48878" y="1209774"/>
            <a:ext cx="4653069" cy="4336026"/>
          </a:xfrm>
          <a:prstGeom prst="rect">
            <a:avLst/>
          </a:prstGeom>
        </p:spPr>
      </p:pic>
    </p:spTree>
    <p:extLst>
      <p:ext uri="{BB962C8B-B14F-4D97-AF65-F5344CB8AC3E}">
        <p14:creationId xmlns:p14="http://schemas.microsoft.com/office/powerpoint/2010/main" val="1531927502"/>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DA834C-CA1B-E841-9417-1298B47145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pic>
        <p:nvPicPr>
          <p:cNvPr id="8" name="Picture 7">
            <a:extLst>
              <a:ext uri="{FF2B5EF4-FFF2-40B4-BE49-F238E27FC236}">
                <a16:creationId xmlns:a16="http://schemas.microsoft.com/office/drawing/2014/main" id="{FBF86D4A-0860-2542-B972-91077B6DED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0"/>
            <a:ext cx="6858000" cy="6858000"/>
          </a:xfrm>
          <a:prstGeom prst="rect">
            <a:avLst/>
          </a:prstGeom>
        </p:spPr>
      </p:pic>
    </p:spTree>
    <p:extLst>
      <p:ext uri="{BB962C8B-B14F-4D97-AF65-F5344CB8AC3E}">
        <p14:creationId xmlns:p14="http://schemas.microsoft.com/office/powerpoint/2010/main" val="272124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745067-3FC1-F341-8EC4-369D6F0C93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0"/>
            <a:ext cx="9144000" cy="6858000"/>
          </a:xfrm>
          <a:prstGeom prst="rect">
            <a:avLst/>
          </a:prstGeom>
        </p:spPr>
      </p:pic>
      <p:sp>
        <p:nvSpPr>
          <p:cNvPr id="2" name="TextBox 1">
            <a:extLst>
              <a:ext uri="{FF2B5EF4-FFF2-40B4-BE49-F238E27FC236}">
                <a16:creationId xmlns:a16="http://schemas.microsoft.com/office/drawing/2014/main" id="{03B7ACD4-F817-484D-8E81-F9B358103091}"/>
              </a:ext>
            </a:extLst>
          </p:cNvPr>
          <p:cNvSpPr txBox="1"/>
          <p:nvPr/>
        </p:nvSpPr>
        <p:spPr>
          <a:xfrm>
            <a:off x="1604225" y="762001"/>
            <a:ext cx="8983550" cy="830997"/>
          </a:xfrm>
          <a:prstGeom prst="rect">
            <a:avLst/>
          </a:prstGeom>
          <a:solidFill>
            <a:srgbClr val="000000"/>
          </a:solidFill>
        </p:spPr>
        <p:txBody>
          <a:bodyPr wrap="none" rtlCol="0">
            <a:spAutoFit/>
          </a:bodyPr>
          <a:lstStyle/>
          <a:p>
            <a:r>
              <a:rPr lang="en-US" sz="4800" b="1" dirty="0" err="1">
                <a:solidFill>
                  <a:schemeClr val="bg1"/>
                </a:solidFill>
                <a:latin typeface="Arial Narrow" panose="020B0604020202020204" pitchFamily="34" charset="0"/>
                <a:cs typeface="Arial Narrow" panose="020B0604020202020204" pitchFamily="34" charset="0"/>
              </a:rPr>
              <a:t>NorthernLightsHealthEducation.com</a:t>
            </a:r>
            <a:endParaRPr lang="en-US" sz="4800" b="1"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073421769"/>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AE3BC7-D3B8-1245-B562-2F25C7503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18DCA68-90B0-0A42-B6F2-D96F481C7B25}"/>
              </a:ext>
            </a:extLst>
          </p:cNvPr>
          <p:cNvSpPr txBox="1">
            <a:spLocks/>
          </p:cNvSpPr>
          <p:nvPr/>
        </p:nvSpPr>
        <p:spPr>
          <a:xfrm>
            <a:off x="1524000" y="2441520"/>
            <a:ext cx="9144000" cy="9874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effectLst>
                  <a:glow rad="101600">
                    <a:schemeClr val="tx1">
                      <a:alpha val="60000"/>
                    </a:schemeClr>
                  </a:glow>
                </a:effectLst>
              </a:rPr>
              <a:t>How Can I Apply Healthy Principles in My Daily Life?</a:t>
            </a:r>
          </a:p>
        </p:txBody>
      </p:sp>
      <p:sp>
        <p:nvSpPr>
          <p:cNvPr id="6" name="Subtitle 2">
            <a:extLst>
              <a:ext uri="{FF2B5EF4-FFF2-40B4-BE49-F238E27FC236}">
                <a16:creationId xmlns:a16="http://schemas.microsoft.com/office/drawing/2014/main" id="{578ED101-1273-464F-99AF-73556E16E5BE}"/>
              </a:ext>
            </a:extLst>
          </p:cNvPr>
          <p:cNvSpPr txBox="1">
            <a:spLocks/>
          </p:cNvSpPr>
          <p:nvPr/>
        </p:nvSpPr>
        <p:spPr>
          <a:xfrm>
            <a:off x="1524000" y="4327266"/>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chemeClr val="bg1"/>
                </a:solidFill>
                <a:effectLst>
                  <a:glow rad="101600">
                    <a:schemeClr val="tx1">
                      <a:alpha val="60000"/>
                    </a:schemeClr>
                  </a:glow>
                </a:effectLst>
              </a:rPr>
              <a:t>Lifestyle Choices Schedule</a:t>
            </a:r>
          </a:p>
          <a:p>
            <a:pPr marL="0" indent="0" algn="ctr">
              <a:buNone/>
            </a:pPr>
            <a:endParaRPr lang="en-US" sz="54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1223735990"/>
      </p:ext>
    </p:extLst>
  </p:cSld>
  <p:clrMapOvr>
    <a:masterClrMapping/>
  </p:clrMapOvr>
  <p:transition>
    <p:strip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new beginnings\Media\Sermon 03\Extras  03\0803147x2.jpg">
            <a:extLst>
              <a:ext uri="{FF2B5EF4-FFF2-40B4-BE49-F238E27FC236}">
                <a16:creationId xmlns:a16="http://schemas.microsoft.com/office/drawing/2014/main" id="{222FC319-914A-D44E-AAA2-FCC16E393C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a:extLst>
              <a:ext uri="{FF2B5EF4-FFF2-40B4-BE49-F238E27FC236}">
                <a16:creationId xmlns:a16="http://schemas.microsoft.com/office/drawing/2014/main" id="{0B2369F3-F182-3A4A-B0C6-2B053577D0A4}"/>
              </a:ext>
            </a:extLst>
          </p:cNvPr>
          <p:cNvSpPr>
            <a:spLocks noGrp="1" noChangeArrowheads="1"/>
          </p:cNvSpPr>
          <p:nvPr>
            <p:ph type="title"/>
          </p:nvPr>
        </p:nvSpPr>
        <p:spPr>
          <a:xfrm>
            <a:off x="796413" y="0"/>
            <a:ext cx="7112000" cy="1143000"/>
          </a:xfrm>
          <a:effectLst>
            <a:outerShdw blurRad="63500" dist="38099" dir="2700000" algn="ctr" rotWithShape="0">
              <a:schemeClr val="bg2">
                <a:alpha val="74997"/>
              </a:schemeClr>
            </a:outerShdw>
          </a:effectLst>
        </p:spPr>
        <p:txBody>
          <a:bodyPr/>
          <a:lstStyle/>
          <a:p>
            <a:r>
              <a:rPr lang="en-US" altLang="en-US" sz="4800" dirty="0">
                <a:solidFill>
                  <a:srgbClr val="FFFF00"/>
                </a:solidFill>
                <a:ea typeface="ＭＳ Ｐゴシック" panose="020B0600070205080204" pitchFamily="34" charset="-128"/>
              </a:rPr>
              <a:t>Healed By…?</a:t>
            </a:r>
          </a:p>
        </p:txBody>
      </p:sp>
      <p:sp>
        <p:nvSpPr>
          <p:cNvPr id="53252" name="Rectangle 4">
            <a:extLst>
              <a:ext uri="{FF2B5EF4-FFF2-40B4-BE49-F238E27FC236}">
                <a16:creationId xmlns:a16="http://schemas.microsoft.com/office/drawing/2014/main" id="{02F75BD5-A3C9-1D40-9D59-5359B4AC6D08}"/>
              </a:ext>
            </a:extLst>
          </p:cNvPr>
          <p:cNvSpPr>
            <a:spLocks noGrp="1" noChangeArrowheads="1"/>
          </p:cNvSpPr>
          <p:nvPr>
            <p:ph type="body" idx="1"/>
          </p:nvPr>
        </p:nvSpPr>
        <p:spPr>
          <a:xfrm>
            <a:off x="796413" y="1209368"/>
            <a:ext cx="5299587" cy="5648632"/>
          </a:xfrm>
          <a:effectLst>
            <a:outerShdw blurRad="63500" dist="38099" dir="2700000" algn="ctr" rotWithShape="0">
              <a:schemeClr val="bg2">
                <a:alpha val="74997"/>
              </a:schemeClr>
            </a:outerShdw>
          </a:effectLst>
        </p:spPr>
        <p:txBody>
          <a:bodyPr>
            <a:normAutofit/>
          </a:bodyPr>
          <a:lstStyle/>
          <a:p>
            <a:pPr marL="0" indent="0">
              <a:buNone/>
            </a:pPr>
            <a:r>
              <a:rPr lang="en-US" altLang="en-US" sz="3200" dirty="0">
                <a:solidFill>
                  <a:schemeClr val="bg1"/>
                </a:solidFill>
                <a:effectLst>
                  <a:outerShdw blurRad="38100" dist="38100" dir="2700000" algn="tl">
                    <a:srgbClr val="000000"/>
                  </a:outerShdw>
                </a:effectLst>
                <a:ea typeface="ＭＳ Ｐゴシック" panose="020B0600070205080204" pitchFamily="34" charset="-128"/>
              </a:rPr>
              <a:t>“If thou wilt diligently hearken to the voice of the LORD thy God, and wilt do that which is right in his sight, and wilt give ear to his commandments, and keep all his statutes, I will put none of these diseases upon thee, which I have brought upon the Egyptians: </a:t>
            </a:r>
            <a:r>
              <a:rPr lang="en-US" altLang="en-US" sz="3200" dirty="0">
                <a:solidFill>
                  <a:srgbClr val="FFFF00"/>
                </a:solidFill>
                <a:effectLst>
                  <a:outerShdw blurRad="38100" dist="38100" dir="2700000" algn="tl">
                    <a:srgbClr val="000000"/>
                  </a:outerShdw>
                </a:effectLst>
                <a:ea typeface="ＭＳ Ｐゴシック" panose="020B0600070205080204" pitchFamily="34" charset="-128"/>
              </a:rPr>
              <a:t>for I am the LORD that </a:t>
            </a:r>
            <a:r>
              <a:rPr lang="en-US" altLang="en-US" sz="3200" dirty="0" err="1">
                <a:solidFill>
                  <a:srgbClr val="FFFF00"/>
                </a:solidFill>
                <a:effectLst>
                  <a:outerShdw blurRad="38100" dist="38100" dir="2700000" algn="tl">
                    <a:srgbClr val="000000"/>
                  </a:outerShdw>
                </a:effectLst>
                <a:ea typeface="ＭＳ Ｐゴシック" panose="020B0600070205080204" pitchFamily="34" charset="-128"/>
              </a:rPr>
              <a:t>healeth</a:t>
            </a:r>
            <a:r>
              <a:rPr lang="en-US" altLang="en-US" sz="3200" dirty="0">
                <a:solidFill>
                  <a:srgbClr val="FFFF00"/>
                </a:solidFill>
                <a:effectLst>
                  <a:outerShdw blurRad="38100" dist="38100" dir="2700000" algn="tl">
                    <a:srgbClr val="000000"/>
                  </a:outerShdw>
                </a:effectLst>
                <a:ea typeface="ＭＳ Ｐゴシック" panose="020B0600070205080204" pitchFamily="34" charset="-128"/>
              </a:rPr>
              <a:t> thee</a:t>
            </a:r>
            <a:r>
              <a:rPr lang="en-US" altLang="en-US" sz="3200" dirty="0">
                <a:solidFill>
                  <a:schemeClr val="bg1"/>
                </a:solidFill>
                <a:effectLst>
                  <a:outerShdw blurRad="38100" dist="38100" dir="2700000" algn="tl">
                    <a:srgbClr val="000000"/>
                  </a:outerShdw>
                </a:effectLst>
                <a:ea typeface="ＭＳ Ｐゴシック" panose="020B0600070205080204" pitchFamily="34" charset="-128"/>
              </a:rPr>
              <a:t>.” Exodus 15:26 </a:t>
            </a:r>
          </a:p>
        </p:txBody>
      </p:sp>
    </p:spTree>
    <p:extLst>
      <p:ext uri="{BB962C8B-B14F-4D97-AF65-F5344CB8AC3E}">
        <p14:creationId xmlns:p14="http://schemas.microsoft.com/office/powerpoint/2010/main" val="786173369"/>
      </p:ext>
    </p:extLst>
  </p:cSld>
  <p:clrMapOvr>
    <a:masterClrMapping/>
  </p:clrMapOvr>
  <p:transition>
    <p:strips/>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B7C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327DB2-9AE3-B740-966E-7D5FAC7081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7974" y="1934894"/>
            <a:ext cx="7384026" cy="4923106"/>
          </a:xfrm>
          <a:prstGeom prst="rect">
            <a:avLst/>
          </a:prstGeom>
        </p:spPr>
      </p:pic>
      <p:pic>
        <p:nvPicPr>
          <p:cNvPr id="7" name="Picture 6">
            <a:extLst>
              <a:ext uri="{FF2B5EF4-FFF2-40B4-BE49-F238E27FC236}">
                <a16:creationId xmlns:a16="http://schemas.microsoft.com/office/drawing/2014/main" id="{89F44475-88F7-2C4A-919E-C788D0A057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17987" y="1934894"/>
            <a:ext cx="4925961" cy="4923106"/>
          </a:xfrm>
          <a:prstGeom prst="rect">
            <a:avLst/>
          </a:prstGeom>
        </p:spPr>
      </p:pic>
      <p:pic>
        <p:nvPicPr>
          <p:cNvPr id="8" name="Picture 7">
            <a:extLst>
              <a:ext uri="{FF2B5EF4-FFF2-40B4-BE49-F238E27FC236}">
                <a16:creationId xmlns:a16="http://schemas.microsoft.com/office/drawing/2014/main" id="{F82B0D7A-608D-1C41-9F14-0882B252CE5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07974" y="-811160"/>
            <a:ext cx="7384026" cy="3141406"/>
          </a:xfrm>
          <a:prstGeom prst="rect">
            <a:avLst/>
          </a:prstGeom>
        </p:spPr>
      </p:pic>
      <p:pic>
        <p:nvPicPr>
          <p:cNvPr id="9" name="Picture 8">
            <a:extLst>
              <a:ext uri="{FF2B5EF4-FFF2-40B4-BE49-F238E27FC236}">
                <a16:creationId xmlns:a16="http://schemas.microsoft.com/office/drawing/2014/main" id="{9FD68087-F3F0-574D-AF11-AE0C0AD9033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117989" y="-604684"/>
            <a:ext cx="4925961" cy="3303639"/>
          </a:xfrm>
          <a:prstGeom prst="rect">
            <a:avLst/>
          </a:prstGeom>
        </p:spPr>
      </p:pic>
      <p:sp>
        <p:nvSpPr>
          <p:cNvPr id="3" name="Content Placeholder 2">
            <a:extLst>
              <a:ext uri="{FF2B5EF4-FFF2-40B4-BE49-F238E27FC236}">
                <a16:creationId xmlns:a16="http://schemas.microsoft.com/office/drawing/2014/main" id="{9BDD7DC8-D89E-AB4C-BC71-8CE5F6B911B7}"/>
              </a:ext>
            </a:extLst>
          </p:cNvPr>
          <p:cNvSpPr>
            <a:spLocks noGrp="1"/>
          </p:cNvSpPr>
          <p:nvPr>
            <p:ph idx="1"/>
          </p:nvPr>
        </p:nvSpPr>
        <p:spPr>
          <a:xfrm>
            <a:off x="218768" y="1368425"/>
            <a:ext cx="6300019" cy="4351338"/>
          </a:xfrm>
        </p:spPr>
        <p:txBody>
          <a:bodyPr/>
          <a:lstStyle/>
          <a:p>
            <a:pPr marL="0" indent="0">
              <a:buNone/>
            </a:pPr>
            <a:r>
              <a:rPr lang="en-US" b="1" dirty="0"/>
              <a:t>“Disease is an effort of nature to free the system from conditions that result from a violation of the laws of health. In case of sickness, the cause should be ascertained. Unhealthful conditions should be changed, wrong habits corrected. Then nature is to be assisted in her effort to expel impurities and to re-establish right conditions in the system.” MH 127</a:t>
            </a:r>
          </a:p>
        </p:txBody>
      </p:sp>
      <p:sp>
        <p:nvSpPr>
          <p:cNvPr id="2" name="Title 1">
            <a:extLst>
              <a:ext uri="{FF2B5EF4-FFF2-40B4-BE49-F238E27FC236}">
                <a16:creationId xmlns:a16="http://schemas.microsoft.com/office/drawing/2014/main" id="{8A1CC2D8-777F-2B45-8878-26563261F6A0}"/>
              </a:ext>
            </a:extLst>
          </p:cNvPr>
          <p:cNvSpPr>
            <a:spLocks noGrp="1"/>
          </p:cNvSpPr>
          <p:nvPr>
            <p:ph type="title"/>
          </p:nvPr>
        </p:nvSpPr>
        <p:spPr>
          <a:xfrm>
            <a:off x="218768" y="42862"/>
            <a:ext cx="6300019" cy="1325563"/>
          </a:xfrm>
        </p:spPr>
        <p:txBody>
          <a:bodyPr/>
          <a:lstStyle/>
          <a:p>
            <a:r>
              <a:rPr lang="en-US" b="1" dirty="0"/>
              <a:t>Prescription For Recovery</a:t>
            </a:r>
          </a:p>
        </p:txBody>
      </p:sp>
    </p:spTree>
    <p:extLst>
      <p:ext uri="{BB962C8B-B14F-4D97-AF65-F5344CB8AC3E}">
        <p14:creationId xmlns:p14="http://schemas.microsoft.com/office/powerpoint/2010/main" val="954491018"/>
      </p:ext>
    </p:extLst>
  </p:cSld>
  <p:clrMapOvr>
    <a:masterClrMapping/>
  </p:clrMapOvr>
  <p:transition>
    <p:strip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44938B-6710-E24A-8906-F82C3DCC3BFD}"/>
              </a:ext>
            </a:extLst>
          </p:cNvPr>
          <p:cNvPicPr>
            <a:picLocks noChangeAspect="1"/>
          </p:cNvPicPr>
          <p:nvPr/>
        </p:nvPicPr>
        <p:blipFill>
          <a:blip r:embed="rId3"/>
          <a:stretch>
            <a:fillRect/>
          </a:stretch>
        </p:blipFill>
        <p:spPr>
          <a:xfrm>
            <a:off x="1" y="-1257300"/>
            <a:ext cx="12192000" cy="8115300"/>
          </a:xfrm>
          <a:prstGeom prst="rect">
            <a:avLst/>
          </a:prstGeom>
        </p:spPr>
      </p:pic>
    </p:spTree>
    <p:extLst>
      <p:ext uri="{BB962C8B-B14F-4D97-AF65-F5344CB8AC3E}">
        <p14:creationId xmlns:p14="http://schemas.microsoft.com/office/powerpoint/2010/main" val="2212816475"/>
      </p:ext>
    </p:extLst>
  </p:cSld>
  <p:clrMapOvr>
    <a:masterClrMapping/>
  </p:clrMapOvr>
  <p:transition>
    <p:strip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5" descr="dinner">
            <a:extLst>
              <a:ext uri="{FF2B5EF4-FFF2-40B4-BE49-F238E27FC236}">
                <a16:creationId xmlns:a16="http://schemas.microsoft.com/office/drawing/2014/main" id="{DEEA6990-50A2-964B-85AD-AFCE4BC89B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284941"/>
            <a:ext cx="12192000" cy="914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4338" name="Rectangle 2">
            <a:extLst>
              <a:ext uri="{FF2B5EF4-FFF2-40B4-BE49-F238E27FC236}">
                <a16:creationId xmlns:a16="http://schemas.microsoft.com/office/drawing/2014/main" id="{FE757EB4-C7C2-8C49-AF10-8B8059C0D1D1}"/>
              </a:ext>
            </a:extLst>
          </p:cNvPr>
          <p:cNvSpPr>
            <a:spLocks noGrp="1" noChangeArrowheads="1"/>
          </p:cNvSpPr>
          <p:nvPr>
            <p:ph type="title"/>
          </p:nvPr>
        </p:nvSpPr>
        <p:spPr>
          <a:xfrm>
            <a:off x="145026" y="-208933"/>
            <a:ext cx="9144000" cy="1143000"/>
          </a:xfrm>
          <a:effectLst>
            <a:outerShdw blurRad="137160" dist="29783" dir="3885598" algn="ctr" rotWithShape="0">
              <a:srgbClr val="000000">
                <a:alpha val="65999"/>
              </a:srgbClr>
            </a:outerShdw>
          </a:effectLst>
        </p:spPr>
        <p:txBody>
          <a:bodyPr/>
          <a:lstStyle/>
          <a:p>
            <a:pPr algn="ctr"/>
            <a:r>
              <a:rPr lang="en-US" altLang="en-US" sz="3600" b="1" dirty="0">
                <a:ea typeface="ＭＳ Ｐゴシック" panose="020B0600070205080204" pitchFamily="34" charset="-128"/>
              </a:rPr>
              <a:t>Circadian Rhythms: The Bodies Internal Clock</a:t>
            </a:r>
          </a:p>
        </p:txBody>
      </p:sp>
      <p:sp>
        <p:nvSpPr>
          <p:cNvPr id="654339" name="Rectangle 3">
            <a:extLst>
              <a:ext uri="{FF2B5EF4-FFF2-40B4-BE49-F238E27FC236}">
                <a16:creationId xmlns:a16="http://schemas.microsoft.com/office/drawing/2014/main" id="{29B2CC6F-D9FC-C646-AE0B-F8E5C2F0FE15}"/>
              </a:ext>
            </a:extLst>
          </p:cNvPr>
          <p:cNvSpPr>
            <a:spLocks noGrp="1" noChangeArrowheads="1"/>
          </p:cNvSpPr>
          <p:nvPr>
            <p:ph type="body" idx="1"/>
          </p:nvPr>
        </p:nvSpPr>
        <p:spPr>
          <a:xfrm>
            <a:off x="384687" y="686595"/>
            <a:ext cx="11422626" cy="4114800"/>
          </a:xfrm>
          <a:effectLst>
            <a:outerShdw blurRad="137160" dist="38099" dir="2700000" algn="ctr" rotWithShape="0">
              <a:srgbClr val="000000">
                <a:alpha val="65999"/>
              </a:srgbClr>
            </a:outerShdw>
          </a:effectLst>
        </p:spPr>
        <p:txBody>
          <a:bodyPr>
            <a:normAutofit/>
          </a:bodyPr>
          <a:lstStyle/>
          <a:p>
            <a:pPr marL="285750" indent="-285750">
              <a:spcBef>
                <a:spcPct val="0"/>
              </a:spcBef>
              <a:buClr>
                <a:schemeClr val="tx1"/>
              </a:buClr>
              <a:buFont typeface="Wingdings" pitchFamily="2" charset="2"/>
              <a:buChar char="§"/>
            </a:pPr>
            <a:r>
              <a:rPr lang="en-US" altLang="en-US" sz="2400" b="1" dirty="0">
                <a:ea typeface="ＭＳ Ｐゴシック" panose="020B0600070205080204" pitchFamily="34" charset="-128"/>
              </a:rPr>
              <a:t>Our bodies run on clocks.  The anti-inflammatory / inflammatory balance cycles on a clock called your circadian rhythm.  </a:t>
            </a:r>
          </a:p>
          <a:p>
            <a:pPr marL="285750" indent="-285750">
              <a:spcBef>
                <a:spcPct val="0"/>
              </a:spcBef>
              <a:buClr>
                <a:schemeClr val="tx1"/>
              </a:buClr>
              <a:buFont typeface="Wingdings" pitchFamily="2" charset="2"/>
              <a:buChar char="§"/>
            </a:pPr>
            <a:r>
              <a:rPr lang="en-US" altLang="en-US" sz="2400" b="1" dirty="0">
                <a:ea typeface="ＭＳ Ｐゴシック" panose="020B0600070205080204" pitchFamily="34" charset="-128"/>
              </a:rPr>
              <a:t>The anti-inflammatory circadian clock malfunctions when:</a:t>
            </a:r>
          </a:p>
          <a:p>
            <a:pPr lvl="1">
              <a:spcBef>
                <a:spcPct val="0"/>
              </a:spcBef>
              <a:buClr>
                <a:schemeClr val="tx1"/>
              </a:buClr>
              <a:buFont typeface="Wingdings" pitchFamily="2" charset="2"/>
              <a:buChar char="§"/>
            </a:pPr>
            <a:r>
              <a:rPr lang="en-US" altLang="en-US" b="1" dirty="0">
                <a:ea typeface="ＭＳ Ｐゴシック" panose="020B0600070205080204" pitchFamily="34" charset="-128"/>
              </a:rPr>
              <a:t>Meal times are varied or meals are taken late in the evening.</a:t>
            </a:r>
          </a:p>
          <a:p>
            <a:pPr lvl="1">
              <a:spcBef>
                <a:spcPct val="0"/>
              </a:spcBef>
              <a:buClr>
                <a:schemeClr val="tx1"/>
              </a:buClr>
              <a:buFont typeface="Wingdings" pitchFamily="2" charset="2"/>
              <a:buChar char="§"/>
            </a:pPr>
            <a:r>
              <a:rPr lang="en-US" altLang="en-US" b="1" dirty="0">
                <a:ea typeface="ＭＳ Ｐゴシック" panose="020B0600070205080204" pitchFamily="34" charset="-128"/>
              </a:rPr>
              <a:t>Sleeping times are varied, insufficient or shifted to a late bedtime and/or late rise time.</a:t>
            </a:r>
          </a:p>
        </p:txBody>
      </p:sp>
      <p:sp>
        <p:nvSpPr>
          <p:cNvPr id="654340" name="Rectangle 4">
            <a:extLst>
              <a:ext uri="{FF2B5EF4-FFF2-40B4-BE49-F238E27FC236}">
                <a16:creationId xmlns:a16="http://schemas.microsoft.com/office/drawing/2014/main" id="{F0EB192D-2954-7B40-B666-363A877C68BC}"/>
              </a:ext>
            </a:extLst>
          </p:cNvPr>
          <p:cNvSpPr>
            <a:spLocks noChangeArrowheads="1"/>
          </p:cNvSpPr>
          <p:nvPr/>
        </p:nvSpPr>
        <p:spPr bwMode="auto">
          <a:xfrm>
            <a:off x="1568450" y="6613526"/>
            <a:ext cx="7956550" cy="244475"/>
          </a:xfrm>
          <a:prstGeom prst="rect">
            <a:avLst/>
          </a:prstGeom>
          <a:noFill/>
          <a:ln>
            <a:noFill/>
          </a:ln>
          <a:effectLst>
            <a:outerShdw blurRad="137160" dist="35921" dir="2700000" algn="ctr" rotWithShape="0">
              <a:srgbClr val="808080">
                <a:alpha val="82001"/>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effectLst>
                  <a:outerShdw blurRad="38100" dist="38100" dir="2700000" algn="tl">
                    <a:srgbClr val="000000"/>
                  </a:outerShdw>
                </a:effectLst>
              </a:rPr>
              <a:t> J Sleep Res. 2001 Dec;10(4):319-27. </a:t>
            </a:r>
            <a:r>
              <a:rPr lang="en-US" altLang="en-US" sz="1000">
                <a:solidFill>
                  <a:schemeClr val="bg1"/>
                </a:solidFill>
                <a:effectLst>
                  <a:outerShdw blurRad="38100" dist="38100" dir="2700000" algn="tl">
                    <a:srgbClr val="000000"/>
                  </a:outerShdw>
                </a:effectLst>
                <a:cs typeface="Times New Roman" panose="02020603050405020304" pitchFamily="18" charset="0"/>
              </a:rPr>
              <a:t>Chronobiol Int. 2006;23(3):623-37.</a:t>
            </a:r>
            <a:r>
              <a:rPr lang="en-US" altLang="en-US" sz="1000">
                <a:solidFill>
                  <a:schemeClr val="bg1"/>
                </a:solidFill>
                <a:effectLst>
                  <a:outerShdw blurRad="38100" dist="38100" dir="2700000" algn="tl">
                    <a:srgbClr val="000000"/>
                  </a:outerShdw>
                </a:effectLst>
              </a:rPr>
              <a:t> </a:t>
            </a:r>
            <a:r>
              <a:rPr lang="en-US" altLang="en-US" sz="1000">
                <a:solidFill>
                  <a:schemeClr val="bg1"/>
                </a:solidFill>
                <a:effectLst>
                  <a:outerShdw blurRad="38100" dist="38100" dir="2700000" algn="tl">
                    <a:srgbClr val="000000"/>
                  </a:outerShdw>
                </a:effectLst>
                <a:cs typeface="Times New Roman" panose="02020603050405020304" pitchFamily="18" charset="0"/>
              </a:rPr>
              <a:t>Int J Immunopathol Pharmacol. 2006 Oct-Dec;19(4 Suppl):31-6.</a:t>
            </a:r>
            <a:r>
              <a:rPr lang="en-US" altLang="en-US" sz="1000">
                <a:solidFill>
                  <a:schemeClr val="bg1"/>
                </a:solidFill>
                <a:effectLst>
                  <a:outerShdw blurRad="38100" dist="38100" dir="2700000" algn="tl">
                    <a:srgbClr val="000000"/>
                  </a:outerShdw>
                </a:effectLst>
              </a:rPr>
              <a:t> </a:t>
            </a:r>
          </a:p>
        </p:txBody>
      </p:sp>
    </p:spTree>
    <p:extLst>
      <p:ext uri="{BB962C8B-B14F-4D97-AF65-F5344CB8AC3E}">
        <p14:creationId xmlns:p14="http://schemas.microsoft.com/office/powerpoint/2010/main" val="2481478685"/>
      </p:ext>
    </p:extLst>
  </p:cSld>
  <p:clrMapOvr>
    <a:masterClrMapping/>
  </p:clrMapOvr>
  <p:transition>
    <p:strip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E11627-B3A6-A746-ACF0-FA4E275BD2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5637"/>
            <a:ext cx="12192000" cy="8312727"/>
          </a:xfrm>
          <a:prstGeom prst="rect">
            <a:avLst/>
          </a:prstGeom>
        </p:spPr>
      </p:pic>
      <p:sp>
        <p:nvSpPr>
          <p:cNvPr id="4" name="Title 3">
            <a:extLst>
              <a:ext uri="{FF2B5EF4-FFF2-40B4-BE49-F238E27FC236}">
                <a16:creationId xmlns:a16="http://schemas.microsoft.com/office/drawing/2014/main" id="{DF0122D7-36A2-1C4C-995F-1BA747DD0713}"/>
              </a:ext>
            </a:extLst>
          </p:cNvPr>
          <p:cNvSpPr>
            <a:spLocks noGrp="1"/>
          </p:cNvSpPr>
          <p:nvPr>
            <p:ph type="title"/>
          </p:nvPr>
        </p:nvSpPr>
        <p:spPr>
          <a:xfrm>
            <a:off x="604684" y="54134"/>
            <a:ext cx="7772400" cy="1143000"/>
          </a:xfrm>
        </p:spPr>
        <p:txBody>
          <a:bodyPr>
            <a:normAutofit/>
          </a:bodyPr>
          <a:lstStyle/>
          <a:p>
            <a:r>
              <a:rPr lang="en-US" sz="4000" b="1" dirty="0">
                <a:solidFill>
                  <a:srgbClr val="00431E"/>
                </a:solidFill>
              </a:rPr>
              <a:t>Schedule Some Good Health Today</a:t>
            </a:r>
          </a:p>
        </p:txBody>
      </p:sp>
      <p:sp>
        <p:nvSpPr>
          <p:cNvPr id="5" name="Content Placeholder 4">
            <a:extLst>
              <a:ext uri="{FF2B5EF4-FFF2-40B4-BE49-F238E27FC236}">
                <a16:creationId xmlns:a16="http://schemas.microsoft.com/office/drawing/2014/main" id="{1A8EE856-2B5D-6D49-AF3D-94BCD58ECCBB}"/>
              </a:ext>
            </a:extLst>
          </p:cNvPr>
          <p:cNvSpPr>
            <a:spLocks noGrp="1"/>
          </p:cNvSpPr>
          <p:nvPr>
            <p:ph sz="half" idx="1"/>
          </p:nvPr>
        </p:nvSpPr>
        <p:spPr>
          <a:xfrm>
            <a:off x="604683" y="1053737"/>
            <a:ext cx="7211961" cy="4114800"/>
          </a:xfrm>
        </p:spPr>
        <p:txBody>
          <a:bodyPr>
            <a:normAutofit/>
          </a:bodyPr>
          <a:lstStyle/>
          <a:p>
            <a:pPr marL="0" indent="0">
              <a:buNone/>
            </a:pPr>
            <a:r>
              <a:rPr lang="en-US" sz="4000" b="1" dirty="0">
                <a:solidFill>
                  <a:schemeClr val="bg1"/>
                </a:solidFill>
                <a:effectLst>
                  <a:outerShdw blurRad="50800" dist="38100" dir="2700000" algn="tl" rotWithShape="0">
                    <a:schemeClr val="tx1">
                      <a:alpha val="40000"/>
                    </a:schemeClr>
                  </a:outerShdw>
                </a:effectLst>
              </a:rPr>
              <a:t>Between meals snacking and late bedtimes increases insulin resistance, obesity and diabetes.</a:t>
            </a:r>
          </a:p>
        </p:txBody>
      </p:sp>
      <p:sp>
        <p:nvSpPr>
          <p:cNvPr id="14" name="TextBox 13">
            <a:extLst>
              <a:ext uri="{FF2B5EF4-FFF2-40B4-BE49-F238E27FC236}">
                <a16:creationId xmlns:a16="http://schemas.microsoft.com/office/drawing/2014/main" id="{BAE5BF78-43D7-5540-A9EF-F7D9101F25E2}"/>
              </a:ext>
            </a:extLst>
          </p:cNvPr>
          <p:cNvSpPr txBox="1"/>
          <p:nvPr/>
        </p:nvSpPr>
        <p:spPr>
          <a:xfrm>
            <a:off x="5078863" y="6558933"/>
            <a:ext cx="2306914"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J </a:t>
            </a:r>
            <a:r>
              <a:rPr lang="en-US" sz="1600" dirty="0" err="1">
                <a:latin typeface="Arial" panose="020B0604020202020204" pitchFamily="34" charset="0"/>
                <a:cs typeface="Arial" panose="020B0604020202020204" pitchFamily="34" charset="0"/>
              </a:rPr>
              <a:t>Pediatr</a:t>
            </a:r>
            <a:r>
              <a:rPr lang="en-US" sz="1600" dirty="0">
                <a:latin typeface="Arial" panose="020B0604020202020204" pitchFamily="34" charset="0"/>
                <a:cs typeface="Arial" panose="020B0604020202020204" pitchFamily="34" charset="0"/>
              </a:rPr>
              <a:t>. 205:257-264.</a:t>
            </a:r>
          </a:p>
        </p:txBody>
      </p:sp>
    </p:spTree>
    <p:extLst>
      <p:ext uri="{BB962C8B-B14F-4D97-AF65-F5344CB8AC3E}">
        <p14:creationId xmlns:p14="http://schemas.microsoft.com/office/powerpoint/2010/main" val="410424414"/>
      </p:ext>
    </p:extLst>
  </p:cSld>
  <p:clrMapOvr>
    <a:masterClrMapping/>
  </p:clrMapOvr>
  <p:transition>
    <p:strips/>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20200</Words>
  <Application>Microsoft Macintosh PowerPoint</Application>
  <PresentationFormat>Widescreen</PresentationFormat>
  <Paragraphs>2005</Paragraphs>
  <Slides>46</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ＭＳ Ｐゴシック</vt:lpstr>
      <vt:lpstr>ＭＳ Ｐゴシック</vt:lpstr>
      <vt:lpstr>Arial</vt:lpstr>
      <vt:lpstr>Arial Narrow</vt:lpstr>
      <vt:lpstr>Calibri</vt:lpstr>
      <vt:lpstr>Calibri Light</vt:lpstr>
      <vt:lpstr>Helvetica Neue</vt:lpstr>
      <vt:lpstr>Tahoma</vt:lpstr>
      <vt:lpstr>Times New Roman</vt:lpstr>
      <vt:lpstr>Wingdings</vt:lpstr>
      <vt:lpstr>Office Theme</vt:lpstr>
      <vt:lpstr>PowerPoint Presentation</vt:lpstr>
      <vt:lpstr>How Can I Apply Healthy Principles in My Daily Life?</vt:lpstr>
      <vt:lpstr>PowerPoint Presentation</vt:lpstr>
      <vt:lpstr>Have You Noticed The Hand Of God Today?</vt:lpstr>
      <vt:lpstr>Healed By…?</vt:lpstr>
      <vt:lpstr>Prescription For Recovery</vt:lpstr>
      <vt:lpstr>PowerPoint Presentation</vt:lpstr>
      <vt:lpstr>Circadian Rhythms: The Bodies Internal Clock</vt:lpstr>
      <vt:lpstr>Schedule Some Good Health Today</vt:lpstr>
      <vt:lpstr>Evening Wear</vt:lpstr>
      <vt:lpstr>Mealtime Regularity: On Time Bonus</vt:lpstr>
      <vt:lpstr>Snacking: Don’t Eat Between Meals; The Pleasure Of Doing So Will Eventually Be Forgotten. </vt:lpstr>
      <vt:lpstr>PowerPoint Presentation</vt:lpstr>
      <vt:lpstr>PowerPoint Presentation</vt:lpstr>
      <vt:lpstr>PowerPoint Presentation</vt:lpstr>
      <vt:lpstr>PowerPoint Presentation</vt:lpstr>
      <vt:lpstr>Alzheimer’s Risk Rises When Your Melatonin Levels Fall.</vt:lpstr>
      <vt:lpstr>Laying Autoimmunity To 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Cooperative Effort</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44</cp:revision>
  <dcterms:created xsi:type="dcterms:W3CDTF">2024-07-23T17:40:59Z</dcterms:created>
  <dcterms:modified xsi:type="dcterms:W3CDTF">2025-12-29T16:00:06Z</dcterms:modified>
</cp:coreProperties>
</file>