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0"/>
  </p:notesMasterIdLst>
  <p:sldIdLst>
    <p:sldId id="692" r:id="rId2"/>
    <p:sldId id="256" r:id="rId3"/>
    <p:sldId id="289" r:id="rId4"/>
    <p:sldId id="298" r:id="rId5"/>
    <p:sldId id="299" r:id="rId6"/>
    <p:sldId id="300" r:id="rId7"/>
    <p:sldId id="301" r:id="rId8"/>
    <p:sldId id="296" r:id="rId9"/>
    <p:sldId id="297" r:id="rId10"/>
    <p:sldId id="264" r:id="rId11"/>
    <p:sldId id="265" r:id="rId12"/>
    <p:sldId id="266" r:id="rId13"/>
    <p:sldId id="634" r:id="rId14"/>
    <p:sldId id="270" r:id="rId15"/>
    <p:sldId id="294" r:id="rId16"/>
    <p:sldId id="261" r:id="rId17"/>
    <p:sldId id="271" r:id="rId18"/>
    <p:sldId id="267" r:id="rId19"/>
    <p:sldId id="304" r:id="rId20"/>
    <p:sldId id="269" r:id="rId21"/>
    <p:sldId id="268" r:id="rId22"/>
    <p:sldId id="259" r:id="rId23"/>
    <p:sldId id="682" r:id="rId24"/>
    <p:sldId id="260" r:id="rId25"/>
    <p:sldId id="273" r:id="rId26"/>
    <p:sldId id="274" r:id="rId27"/>
    <p:sldId id="262" r:id="rId28"/>
    <p:sldId id="272" r:id="rId29"/>
    <p:sldId id="683" r:id="rId30"/>
    <p:sldId id="278" r:id="rId31"/>
    <p:sldId id="318" r:id="rId32"/>
    <p:sldId id="281" r:id="rId33"/>
    <p:sldId id="684" r:id="rId34"/>
    <p:sldId id="685" r:id="rId35"/>
    <p:sldId id="686" r:id="rId36"/>
    <p:sldId id="687" r:id="rId37"/>
    <p:sldId id="688" r:id="rId38"/>
    <p:sldId id="689" r:id="rId39"/>
    <p:sldId id="690" r:id="rId40"/>
    <p:sldId id="277" r:id="rId41"/>
    <p:sldId id="279" r:id="rId42"/>
    <p:sldId id="280" r:id="rId43"/>
    <p:sldId id="275" r:id="rId44"/>
    <p:sldId id="276" r:id="rId45"/>
    <p:sldId id="258" r:id="rId46"/>
    <p:sldId id="282" r:id="rId47"/>
    <p:sldId id="285" r:id="rId48"/>
    <p:sldId id="284" r:id="rId49"/>
    <p:sldId id="691" r:id="rId50"/>
    <p:sldId id="283" r:id="rId51"/>
    <p:sldId id="293" r:id="rId52"/>
    <p:sldId id="291" r:id="rId53"/>
    <p:sldId id="292" r:id="rId54"/>
    <p:sldId id="286" r:id="rId55"/>
    <p:sldId id="302" r:id="rId56"/>
    <p:sldId id="288" r:id="rId57"/>
    <p:sldId id="263" r:id="rId58"/>
    <p:sldId id="287" r:id="rId59"/>
    <p:sldId id="905" r:id="rId60"/>
    <p:sldId id="906" r:id="rId61"/>
    <p:sldId id="907" r:id="rId62"/>
    <p:sldId id="908" r:id="rId63"/>
    <p:sldId id="909" r:id="rId64"/>
    <p:sldId id="910" r:id="rId65"/>
    <p:sldId id="911" r:id="rId66"/>
    <p:sldId id="904" r:id="rId67"/>
    <p:sldId id="693" r:id="rId68"/>
    <p:sldId id="290"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5D9"/>
    <a:srgbClr val="C09D45"/>
    <a:srgbClr val="9DC6F6"/>
    <a:srgbClr val="B7DAFC"/>
    <a:srgbClr val="000000"/>
    <a:srgbClr val="9DB2B7"/>
    <a:srgbClr val="9AA3A8"/>
    <a:srgbClr val="D3DFE6"/>
    <a:srgbClr val="AAC1C7"/>
    <a:srgbClr val="C8D6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81"/>
    <p:restoredTop sz="80977"/>
  </p:normalViewPr>
  <p:slideViewPr>
    <p:cSldViewPr snapToGrid="0" snapToObjects="1" showGuides="1">
      <p:cViewPr varScale="1">
        <p:scale>
          <a:sx n="87" d="100"/>
          <a:sy n="87" d="100"/>
        </p:scale>
        <p:origin x="1520" y="192"/>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02EB71-6EB1-FE41-89DF-DB40C40C3B53}" type="datetimeFigureOut">
              <a:rPr lang="en-US" smtClean="0"/>
              <a:t>12/29/25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76047C-BCA1-E04B-A25E-744F39C81101}" type="slidenum">
              <a:rPr lang="en-US" smtClean="0"/>
              <a:t>‹#›</a:t>
            </a:fld>
            <a:endParaRPr lang="en-US"/>
          </a:p>
        </p:txBody>
      </p:sp>
    </p:spTree>
    <p:extLst>
      <p:ext uri="{BB962C8B-B14F-4D97-AF65-F5344CB8AC3E}">
        <p14:creationId xmlns:p14="http://schemas.microsoft.com/office/powerpoint/2010/main" val="487854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dirty="0">
                <a:solidFill>
                  <a:schemeClr val="tx1"/>
                </a:solidFill>
                <a:effectLst/>
                <a:latin typeface="+mn-lt"/>
                <a:ea typeface="+mn-ea"/>
                <a:cs typeface="+mn-cs"/>
              </a:rPr>
              <a:t>Johansen KL, </a:t>
            </a:r>
            <a:r>
              <a:rPr lang="en-AU" sz="1200" b="0" i="0" u="none" strike="noStrike" kern="1200" dirty="0" err="1">
                <a:solidFill>
                  <a:schemeClr val="tx1"/>
                </a:solidFill>
                <a:effectLst/>
                <a:latin typeface="+mn-lt"/>
                <a:ea typeface="+mn-ea"/>
                <a:cs typeface="+mn-cs"/>
              </a:rPr>
              <a:t>Chertow</a:t>
            </a:r>
            <a:r>
              <a:rPr lang="en-AU" sz="1200" b="0" i="0" u="none" strike="noStrike" kern="1200" dirty="0">
                <a:solidFill>
                  <a:schemeClr val="tx1"/>
                </a:solidFill>
                <a:effectLst/>
                <a:latin typeface="+mn-lt"/>
                <a:ea typeface="+mn-ea"/>
                <a:cs typeface="+mn-cs"/>
              </a:rPr>
              <a:t> GM, Foley RN, Gilbertson DT, Herzog CA, </a:t>
            </a:r>
            <a:r>
              <a:rPr lang="en-AU" sz="1200" b="0" i="0" u="none" strike="noStrike" kern="1200" dirty="0" err="1">
                <a:solidFill>
                  <a:schemeClr val="tx1"/>
                </a:solidFill>
                <a:effectLst/>
                <a:latin typeface="+mn-lt"/>
                <a:ea typeface="+mn-ea"/>
                <a:cs typeface="+mn-cs"/>
              </a:rPr>
              <a:t>Ishani</a:t>
            </a:r>
            <a:r>
              <a:rPr lang="en-AU" sz="1200" b="0" i="0" u="none" strike="noStrike" kern="1200" dirty="0">
                <a:solidFill>
                  <a:schemeClr val="tx1"/>
                </a:solidFill>
                <a:effectLst/>
                <a:latin typeface="+mn-lt"/>
                <a:ea typeface="+mn-ea"/>
                <a:cs typeface="+mn-cs"/>
              </a:rPr>
              <a:t> A, </a:t>
            </a:r>
            <a:r>
              <a:rPr lang="en-AU" sz="1200" b="0" i="0" u="none" strike="noStrike" kern="1200" dirty="0" err="1">
                <a:solidFill>
                  <a:schemeClr val="tx1"/>
                </a:solidFill>
                <a:effectLst/>
                <a:latin typeface="+mn-lt"/>
                <a:ea typeface="+mn-ea"/>
                <a:cs typeface="+mn-cs"/>
              </a:rPr>
              <a:t>Israni</a:t>
            </a:r>
            <a:r>
              <a:rPr lang="en-AU" sz="1200" b="0" i="0" u="none" strike="noStrike" kern="1200" dirty="0">
                <a:solidFill>
                  <a:schemeClr val="tx1"/>
                </a:solidFill>
                <a:effectLst/>
                <a:latin typeface="+mn-lt"/>
                <a:ea typeface="+mn-ea"/>
                <a:cs typeface="+mn-cs"/>
              </a:rPr>
              <a:t> AK, Ku E, </a:t>
            </a:r>
            <a:r>
              <a:rPr lang="en-AU" sz="1200" b="0" i="0" u="none" strike="noStrike" kern="1200" dirty="0" err="1">
                <a:solidFill>
                  <a:schemeClr val="tx1"/>
                </a:solidFill>
                <a:effectLst/>
                <a:latin typeface="+mn-lt"/>
                <a:ea typeface="+mn-ea"/>
                <a:cs typeface="+mn-cs"/>
              </a:rPr>
              <a:t>Kurella</a:t>
            </a:r>
            <a:r>
              <a:rPr lang="en-AU" sz="1200" b="0" i="0" u="none" strike="noStrike" kern="1200" dirty="0">
                <a:solidFill>
                  <a:schemeClr val="tx1"/>
                </a:solidFill>
                <a:effectLst/>
                <a:latin typeface="+mn-lt"/>
                <a:ea typeface="+mn-ea"/>
                <a:cs typeface="+mn-cs"/>
              </a:rPr>
              <a:t> Tamura M, Li S, Li S, Liu J, </a:t>
            </a:r>
            <a:r>
              <a:rPr lang="en-AU" sz="1200" b="0" i="0" u="none" strike="noStrike" kern="1200" dirty="0" err="1">
                <a:solidFill>
                  <a:schemeClr val="tx1"/>
                </a:solidFill>
                <a:effectLst/>
                <a:latin typeface="+mn-lt"/>
                <a:ea typeface="+mn-ea"/>
                <a:cs typeface="+mn-cs"/>
              </a:rPr>
              <a:t>Obrador</a:t>
            </a:r>
            <a:r>
              <a:rPr lang="en-AU" sz="1200" b="0" i="0" u="none" strike="noStrike" kern="1200" dirty="0">
                <a:solidFill>
                  <a:schemeClr val="tx1"/>
                </a:solidFill>
                <a:effectLst/>
                <a:latin typeface="+mn-lt"/>
                <a:ea typeface="+mn-ea"/>
                <a:cs typeface="+mn-cs"/>
              </a:rPr>
              <a:t> GT, O'Hare AM, Peng Y, </a:t>
            </a:r>
            <a:r>
              <a:rPr lang="en-AU" sz="1200" b="0" i="0" u="none" strike="noStrike" kern="1200" dirty="0" err="1">
                <a:solidFill>
                  <a:schemeClr val="tx1"/>
                </a:solidFill>
                <a:effectLst/>
                <a:latin typeface="+mn-lt"/>
                <a:ea typeface="+mn-ea"/>
                <a:cs typeface="+mn-cs"/>
              </a:rPr>
              <a:t>Powe</a:t>
            </a:r>
            <a:r>
              <a:rPr lang="en-AU" sz="1200" b="0" i="0" u="none" strike="noStrike" kern="1200" dirty="0">
                <a:solidFill>
                  <a:schemeClr val="tx1"/>
                </a:solidFill>
                <a:effectLst/>
                <a:latin typeface="+mn-lt"/>
                <a:ea typeface="+mn-ea"/>
                <a:cs typeface="+mn-cs"/>
              </a:rPr>
              <a:t> NR, </a:t>
            </a:r>
            <a:r>
              <a:rPr lang="en-AU" sz="1200" b="0" i="0" u="none" strike="noStrike" kern="1200" dirty="0" err="1">
                <a:solidFill>
                  <a:schemeClr val="tx1"/>
                </a:solidFill>
                <a:effectLst/>
                <a:latin typeface="+mn-lt"/>
                <a:ea typeface="+mn-ea"/>
                <a:cs typeface="+mn-cs"/>
              </a:rPr>
              <a:t>Roetker</a:t>
            </a:r>
            <a:r>
              <a:rPr lang="en-AU" sz="1200" b="0" i="0" u="none" strike="noStrike" kern="1200" dirty="0">
                <a:solidFill>
                  <a:schemeClr val="tx1"/>
                </a:solidFill>
                <a:effectLst/>
                <a:latin typeface="+mn-lt"/>
                <a:ea typeface="+mn-ea"/>
                <a:cs typeface="+mn-cs"/>
              </a:rPr>
              <a:t> NS, St Peter WL, Abbott KC, Chan </a:t>
            </a:r>
            <a:r>
              <a:rPr lang="en-AU" sz="1200" b="0" i="0" u="none" strike="noStrike" kern="1200" dirty="0" err="1">
                <a:solidFill>
                  <a:schemeClr val="tx1"/>
                </a:solidFill>
                <a:effectLst/>
                <a:latin typeface="+mn-lt"/>
                <a:ea typeface="+mn-ea"/>
                <a:cs typeface="+mn-cs"/>
              </a:rPr>
              <a:t>KE</a:t>
            </a:r>
            <a:r>
              <a:rPr lang="en-AU" sz="1200" b="0" i="0" u="none" strike="noStrike" kern="1200" dirty="0">
                <a:solidFill>
                  <a:schemeClr val="tx1"/>
                </a:solidFill>
                <a:effectLst/>
                <a:latin typeface="+mn-lt"/>
                <a:ea typeface="+mn-ea"/>
                <a:cs typeface="+mn-cs"/>
              </a:rPr>
              <a:t>, Schulman </a:t>
            </a:r>
            <a:r>
              <a:rPr lang="en-AU" sz="1200" b="0" i="0" u="none" strike="noStrike" kern="1200" dirty="0" err="1">
                <a:solidFill>
                  <a:schemeClr val="tx1"/>
                </a:solidFill>
                <a:effectLst/>
                <a:latin typeface="+mn-lt"/>
                <a:ea typeface="+mn-ea"/>
                <a:cs typeface="+mn-cs"/>
              </a:rPr>
              <a:t>IH</a:t>
            </a:r>
            <a:r>
              <a:rPr lang="en-AU" sz="1200" b="0" i="0" u="none" strike="noStrike" kern="1200" dirty="0">
                <a:solidFill>
                  <a:schemeClr val="tx1"/>
                </a:solidFill>
                <a:effectLst/>
                <a:latin typeface="+mn-lt"/>
                <a:ea typeface="+mn-ea"/>
                <a:cs typeface="+mn-cs"/>
              </a:rPr>
              <a:t>, Snyder J, Solid C, </a:t>
            </a:r>
            <a:r>
              <a:rPr lang="en-AU" sz="1200" b="0" i="0" u="none" strike="noStrike" kern="1200" dirty="0" err="1">
                <a:solidFill>
                  <a:schemeClr val="tx1"/>
                </a:solidFill>
                <a:effectLst/>
                <a:latin typeface="+mn-lt"/>
                <a:ea typeface="+mn-ea"/>
                <a:cs typeface="+mn-cs"/>
              </a:rPr>
              <a:t>Weinhandl</a:t>
            </a:r>
            <a:r>
              <a:rPr lang="en-AU" sz="1200" b="0" i="0" u="none" strike="noStrike" kern="1200" dirty="0">
                <a:solidFill>
                  <a:schemeClr val="tx1"/>
                </a:solidFill>
                <a:effectLst/>
                <a:latin typeface="+mn-lt"/>
                <a:ea typeface="+mn-ea"/>
                <a:cs typeface="+mn-cs"/>
              </a:rPr>
              <a:t> ED, </a:t>
            </a:r>
            <a:r>
              <a:rPr lang="en-AU" sz="1200" b="0" i="0" u="none" strike="noStrike" kern="1200" dirty="0" err="1">
                <a:solidFill>
                  <a:schemeClr val="tx1"/>
                </a:solidFill>
                <a:effectLst/>
                <a:latin typeface="+mn-lt"/>
                <a:ea typeface="+mn-ea"/>
                <a:cs typeface="+mn-cs"/>
              </a:rPr>
              <a:t>Winkelmayer</a:t>
            </a:r>
            <a:r>
              <a:rPr lang="en-AU" sz="1200" b="0" i="0" u="none" strike="noStrike" kern="1200" dirty="0">
                <a:solidFill>
                  <a:schemeClr val="tx1"/>
                </a:solidFill>
                <a:effectLst/>
                <a:latin typeface="+mn-lt"/>
                <a:ea typeface="+mn-ea"/>
                <a:cs typeface="+mn-cs"/>
              </a:rPr>
              <a:t> WC, Wetmore JB. US Renal Data System 2020 Annual Data Report: Epidemiology of Kidney Disease in the United States. Am J Kidney Dis. 2021 Apr;77(4 </a:t>
            </a:r>
            <a:r>
              <a:rPr lang="en-AU" sz="1200" b="0" i="0" u="none" strike="noStrike" kern="1200" dirty="0" err="1">
                <a:solidFill>
                  <a:schemeClr val="tx1"/>
                </a:solidFill>
                <a:effectLst/>
                <a:latin typeface="+mn-lt"/>
                <a:ea typeface="+mn-ea"/>
                <a:cs typeface="+mn-cs"/>
              </a:rPr>
              <a:t>Suppl</a:t>
            </a:r>
            <a:r>
              <a:rPr lang="en-AU" sz="1200" b="0" i="0" u="none" strike="noStrike" kern="1200" dirty="0">
                <a:solidFill>
                  <a:schemeClr val="tx1"/>
                </a:solidFill>
                <a:effectLst/>
                <a:latin typeface="+mn-lt"/>
                <a:ea typeface="+mn-ea"/>
                <a:cs typeface="+mn-cs"/>
              </a:rPr>
              <a:t> 1):A7-A8. </a:t>
            </a:r>
            <a:r>
              <a:rPr lang="en-AU" sz="1200" b="0" i="0" u="none" strike="noStrike" kern="1200" dirty="0" err="1">
                <a:solidFill>
                  <a:schemeClr val="tx1"/>
                </a:solidFill>
                <a:effectLst/>
                <a:latin typeface="+mn-lt"/>
                <a:ea typeface="+mn-ea"/>
                <a:cs typeface="+mn-cs"/>
              </a:rPr>
              <a:t>doi</a:t>
            </a:r>
            <a:r>
              <a:rPr lang="en-AU" sz="1200" b="0" i="0" u="none" strike="noStrike" kern="1200" dirty="0">
                <a:solidFill>
                  <a:schemeClr val="tx1"/>
                </a:solidFill>
                <a:effectLst/>
                <a:latin typeface="+mn-lt"/>
                <a:ea typeface="+mn-ea"/>
                <a:cs typeface="+mn-cs"/>
              </a:rPr>
              <a:t>: 10.1053/j.ajkd.2021.01.002. </a:t>
            </a:r>
            <a:r>
              <a:rPr lang="en-AU" sz="1200" b="0" i="0" u="none" strike="noStrike" kern="1200" dirty="0" err="1">
                <a:solidFill>
                  <a:schemeClr val="tx1"/>
                </a:solidFill>
                <a:effectLst/>
                <a:latin typeface="+mn-lt"/>
                <a:ea typeface="+mn-ea"/>
                <a:cs typeface="+mn-cs"/>
              </a:rPr>
              <a:t>PMID</a:t>
            </a:r>
            <a:r>
              <a:rPr lang="en-AU" sz="1200" b="0" i="0" u="none" strike="noStrike" kern="1200" dirty="0">
                <a:solidFill>
                  <a:schemeClr val="tx1"/>
                </a:solidFill>
                <a:effectLst/>
                <a:latin typeface="+mn-lt"/>
                <a:ea typeface="+mn-ea"/>
                <a:cs typeface="+mn-cs"/>
              </a:rPr>
              <a:t>: 33752804.</a:t>
            </a: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CKD among adults in the United States has been relatively stable at just under 15% for the last 15 years. </a:t>
            </a: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2018, there were 554,038 patients undergoing dialysis</a:t>
            </a:r>
            <a:endParaRPr lang="en-AU" dirty="0"/>
          </a:p>
          <a:p>
            <a:endParaRPr lang="en-US" dirty="0"/>
          </a:p>
        </p:txBody>
      </p:sp>
      <p:sp>
        <p:nvSpPr>
          <p:cNvPr id="4" name="Slide Number Placeholder 3"/>
          <p:cNvSpPr>
            <a:spLocks noGrp="1"/>
          </p:cNvSpPr>
          <p:nvPr>
            <p:ph type="sldNum" sz="quarter" idx="5"/>
          </p:nvPr>
        </p:nvSpPr>
        <p:spPr/>
        <p:txBody>
          <a:bodyPr/>
          <a:lstStyle/>
          <a:p>
            <a:fld id="{4B76047C-BCA1-E04B-A25E-744F39C81101}" type="slidenum">
              <a:rPr lang="en-US" smtClean="0"/>
              <a:t>8</a:t>
            </a:fld>
            <a:endParaRPr lang="en-US"/>
          </a:p>
        </p:txBody>
      </p:sp>
    </p:spTree>
    <p:extLst>
      <p:ext uri="{BB962C8B-B14F-4D97-AF65-F5344CB8AC3E}">
        <p14:creationId xmlns:p14="http://schemas.microsoft.com/office/powerpoint/2010/main" val="3485575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Nath KA, </a:t>
            </a:r>
            <a:r>
              <a:rPr lang="en-US" dirty="0" err="1"/>
              <a:t>Paller</a:t>
            </a:r>
            <a:r>
              <a:rPr lang="en-US" dirty="0"/>
              <a:t> MS. Dietary deficiency of antioxidants exacerbates ischemic injury in the rat kidney. Kidney Int. 1990 Dec;38(6):1109-17.</a:t>
            </a:r>
            <a:endParaRPr lang="en-AU" dirty="0"/>
          </a:p>
          <a:p>
            <a:r>
              <a:rPr lang="en-US" dirty="0"/>
              <a:t>Nadkarni </a:t>
            </a:r>
            <a:r>
              <a:rPr lang="en-US" dirty="0" err="1"/>
              <a:t>GN</a:t>
            </a:r>
            <a:r>
              <a:rPr lang="en-US" dirty="0"/>
              <a:t>, Rao V, Ismail-</a:t>
            </a:r>
            <a:r>
              <a:rPr lang="en-US" dirty="0" err="1"/>
              <a:t>Beigi</a:t>
            </a:r>
            <a:r>
              <a:rPr lang="en-US" dirty="0"/>
              <a:t> F, Fonseca VA, Shah SV, Simonson MS, </a:t>
            </a:r>
            <a:r>
              <a:rPr lang="en-US" dirty="0" err="1"/>
              <a:t>Cantley</a:t>
            </a:r>
            <a:r>
              <a:rPr lang="en-US" dirty="0"/>
              <a:t> L, </a:t>
            </a:r>
            <a:r>
              <a:rPr lang="en-US" dirty="0" err="1"/>
              <a:t>Devarajan</a:t>
            </a:r>
            <a:r>
              <a:rPr lang="en-US" dirty="0"/>
              <a:t> P, Parikh CR, Coca SG. Association of Urinary Biomarkers of Inflammation, Injury, and Fibrosis with Renal Function Decline: The ACCORD Trial. </a:t>
            </a:r>
            <a:r>
              <a:rPr lang="en-US" dirty="0" err="1"/>
              <a:t>Clin</a:t>
            </a:r>
            <a:r>
              <a:rPr lang="en-US" dirty="0"/>
              <a:t> J Am </a:t>
            </a:r>
            <a:r>
              <a:rPr lang="en-US" dirty="0" err="1"/>
              <a:t>Soc</a:t>
            </a:r>
            <a:r>
              <a:rPr lang="en-US" dirty="0"/>
              <a:t> </a:t>
            </a:r>
            <a:r>
              <a:rPr lang="en-US" dirty="0" err="1"/>
              <a:t>Nephrol</a:t>
            </a:r>
            <a:r>
              <a:rPr lang="en-US" dirty="0"/>
              <a:t>. 2016 May 17. </a:t>
            </a:r>
            <a:endParaRPr lang="en-AU" dirty="0"/>
          </a:p>
          <a:p>
            <a:endParaRPr lang="en-US" dirty="0"/>
          </a:p>
        </p:txBody>
      </p:sp>
      <p:sp>
        <p:nvSpPr>
          <p:cNvPr id="4" name="Slide Number Placeholder 3"/>
          <p:cNvSpPr>
            <a:spLocks noGrp="1"/>
          </p:cNvSpPr>
          <p:nvPr>
            <p:ph type="sldNum" sz="quarter" idx="5"/>
          </p:nvPr>
        </p:nvSpPr>
        <p:spPr/>
        <p:txBody>
          <a:bodyPr/>
          <a:lstStyle/>
          <a:p>
            <a:fld id="{4B76047C-BCA1-E04B-A25E-744F39C81101}" type="slidenum">
              <a:rPr lang="en-US" smtClean="0"/>
              <a:t>18</a:t>
            </a:fld>
            <a:endParaRPr lang="en-US"/>
          </a:p>
        </p:txBody>
      </p:sp>
    </p:spTree>
    <p:extLst>
      <p:ext uri="{BB962C8B-B14F-4D97-AF65-F5344CB8AC3E}">
        <p14:creationId xmlns:p14="http://schemas.microsoft.com/office/powerpoint/2010/main" val="760130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dirty="0" err="1">
                <a:solidFill>
                  <a:schemeClr val="tx1"/>
                </a:solidFill>
                <a:effectLst/>
                <a:latin typeface="+mn-lt"/>
                <a:ea typeface="+mn-ea"/>
                <a:cs typeface="+mn-cs"/>
              </a:rPr>
              <a:t>Karalius</a:t>
            </a:r>
            <a:r>
              <a:rPr lang="en-AU" sz="1200" b="0" i="0" u="none" strike="noStrike" kern="1200" dirty="0">
                <a:solidFill>
                  <a:schemeClr val="tx1"/>
                </a:solidFill>
                <a:effectLst/>
                <a:latin typeface="+mn-lt"/>
                <a:ea typeface="+mn-ea"/>
                <a:cs typeface="+mn-cs"/>
              </a:rPr>
              <a:t> VP, </a:t>
            </a:r>
            <a:r>
              <a:rPr lang="en-AU" sz="1200" b="0" i="0" u="none" strike="noStrike" kern="1200" dirty="0" err="1">
                <a:solidFill>
                  <a:schemeClr val="tx1"/>
                </a:solidFill>
                <a:effectLst/>
                <a:latin typeface="+mn-lt"/>
                <a:ea typeface="+mn-ea"/>
                <a:cs typeface="+mn-cs"/>
              </a:rPr>
              <a:t>Shoham</a:t>
            </a:r>
            <a:r>
              <a:rPr lang="en-AU" sz="1200" b="0" i="0" u="none" strike="noStrike" kern="1200" dirty="0">
                <a:solidFill>
                  <a:schemeClr val="tx1"/>
                </a:solidFill>
                <a:effectLst/>
                <a:latin typeface="+mn-lt"/>
                <a:ea typeface="+mn-ea"/>
                <a:cs typeface="+mn-cs"/>
              </a:rPr>
              <a:t> DA. Dietary sugar and artificial sweetener intake and chronic kidney disease: a review. Adv Chronic Kidney Dis. 2013 Mar;20(2):157-64. </a:t>
            </a:r>
            <a:r>
              <a:rPr lang="en-AU" sz="1200" b="0" i="0" u="none" strike="noStrike" kern="1200" dirty="0" err="1">
                <a:solidFill>
                  <a:schemeClr val="tx1"/>
                </a:solidFill>
                <a:effectLst/>
                <a:latin typeface="+mn-lt"/>
                <a:ea typeface="+mn-ea"/>
                <a:cs typeface="+mn-cs"/>
              </a:rPr>
              <a:t>doi</a:t>
            </a:r>
            <a:r>
              <a:rPr lang="en-AU" sz="1200" b="0" i="0" u="none" strike="noStrike" kern="1200" dirty="0">
                <a:solidFill>
                  <a:schemeClr val="tx1"/>
                </a:solidFill>
                <a:effectLst/>
                <a:latin typeface="+mn-lt"/>
                <a:ea typeface="+mn-ea"/>
                <a:cs typeface="+mn-cs"/>
              </a:rPr>
              <a:t>: 10.1053/j.ackd.2012.12.005. </a:t>
            </a:r>
            <a:r>
              <a:rPr lang="en-AU" sz="1200" b="0" i="0" u="none" strike="noStrike" kern="1200" dirty="0" err="1">
                <a:solidFill>
                  <a:schemeClr val="tx1"/>
                </a:solidFill>
                <a:effectLst/>
                <a:latin typeface="+mn-lt"/>
                <a:ea typeface="+mn-ea"/>
                <a:cs typeface="+mn-cs"/>
              </a:rPr>
              <a:t>PMID</a:t>
            </a:r>
            <a:r>
              <a:rPr lang="en-AU" sz="1200" b="0" i="0" u="none" strike="noStrike" kern="1200" dirty="0">
                <a:solidFill>
                  <a:schemeClr val="tx1"/>
                </a:solidFill>
                <a:effectLst/>
                <a:latin typeface="+mn-lt"/>
                <a:ea typeface="+mn-ea"/>
                <a:cs typeface="+mn-cs"/>
              </a:rPr>
              <a:t>: 23439375.</a:t>
            </a:r>
            <a:endParaRPr lang="en-US" dirty="0"/>
          </a:p>
        </p:txBody>
      </p:sp>
      <p:sp>
        <p:nvSpPr>
          <p:cNvPr id="4" name="Slide Number Placeholder 3"/>
          <p:cNvSpPr>
            <a:spLocks noGrp="1"/>
          </p:cNvSpPr>
          <p:nvPr>
            <p:ph type="sldNum" sz="quarter" idx="5"/>
          </p:nvPr>
        </p:nvSpPr>
        <p:spPr/>
        <p:txBody>
          <a:bodyPr/>
          <a:lstStyle/>
          <a:p>
            <a:fld id="{4B76047C-BCA1-E04B-A25E-744F39C81101}" type="slidenum">
              <a:rPr lang="en-US" smtClean="0"/>
              <a:t>20</a:t>
            </a:fld>
            <a:endParaRPr lang="en-US"/>
          </a:p>
        </p:txBody>
      </p:sp>
    </p:spTree>
    <p:extLst>
      <p:ext uri="{BB962C8B-B14F-4D97-AF65-F5344CB8AC3E}">
        <p14:creationId xmlns:p14="http://schemas.microsoft.com/office/powerpoint/2010/main" val="1748261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Shoham</a:t>
            </a:r>
            <a:r>
              <a:rPr lang="en-US" dirty="0"/>
              <a:t> DA, </a:t>
            </a:r>
            <a:r>
              <a:rPr lang="en-US" dirty="0" err="1"/>
              <a:t>Durazo-Arvizu</a:t>
            </a:r>
            <a:r>
              <a:rPr lang="en-US" dirty="0"/>
              <a:t> R, Kramer H, Luke A, </a:t>
            </a:r>
            <a:r>
              <a:rPr lang="en-US" dirty="0" err="1"/>
              <a:t>Vupputuri</a:t>
            </a:r>
            <a:r>
              <a:rPr lang="en-US" dirty="0"/>
              <a:t> S, </a:t>
            </a:r>
            <a:r>
              <a:rPr lang="en-US" dirty="0" err="1"/>
              <a:t>Kshirsagar</a:t>
            </a:r>
            <a:r>
              <a:rPr lang="en-US" dirty="0"/>
              <a:t> A, Cooper RS. Sugary soda consumption and albuminuria: results from the National Health and Nutrition Examination Survey, 1999-2004. </a:t>
            </a:r>
            <a:r>
              <a:rPr lang="en-US" dirty="0" err="1"/>
              <a:t>PLoS</a:t>
            </a:r>
            <a:r>
              <a:rPr lang="en-US" dirty="0"/>
              <a:t> One. 2008;3(10):e3431. </a:t>
            </a:r>
            <a:endParaRPr lang="en-AU" dirty="0"/>
          </a:p>
          <a:p>
            <a:r>
              <a:rPr lang="en-US" dirty="0"/>
              <a:t>Lin J1, </a:t>
            </a:r>
            <a:r>
              <a:rPr lang="en-US" dirty="0" err="1"/>
              <a:t>Curhan</a:t>
            </a:r>
            <a:r>
              <a:rPr lang="en-US" dirty="0"/>
              <a:t> GC. Associations of sugar and artificially sweetened soda with albuminuria and kidney function decline in women. </a:t>
            </a:r>
            <a:r>
              <a:rPr lang="en-US" dirty="0" err="1"/>
              <a:t>Clin</a:t>
            </a:r>
            <a:r>
              <a:rPr lang="en-US" dirty="0"/>
              <a:t> J Am </a:t>
            </a:r>
            <a:r>
              <a:rPr lang="en-US" dirty="0" err="1"/>
              <a:t>Soc</a:t>
            </a:r>
            <a:r>
              <a:rPr lang="en-US" dirty="0"/>
              <a:t> </a:t>
            </a:r>
            <a:r>
              <a:rPr lang="en-US" dirty="0" err="1"/>
              <a:t>Nephrol</a:t>
            </a:r>
            <a:r>
              <a:rPr lang="en-US" dirty="0"/>
              <a:t>. 2011 Jan;6(1):160-6. </a:t>
            </a:r>
            <a:endParaRPr lang="en-AU" dirty="0"/>
          </a:p>
          <a:p>
            <a:r>
              <a:rPr lang="en-US" dirty="0" err="1"/>
              <a:t>Pokrywczynska</a:t>
            </a:r>
            <a:r>
              <a:rPr lang="en-US" dirty="0"/>
              <a:t> M, </a:t>
            </a:r>
            <a:r>
              <a:rPr lang="en-US" dirty="0" err="1"/>
              <a:t>Flisinski</a:t>
            </a:r>
            <a:r>
              <a:rPr lang="en-US" dirty="0"/>
              <a:t> M, </a:t>
            </a:r>
            <a:r>
              <a:rPr lang="en-US" dirty="0" err="1"/>
              <a:t>Jundzill</a:t>
            </a:r>
            <a:r>
              <a:rPr lang="en-US" dirty="0"/>
              <a:t> A, </a:t>
            </a:r>
            <a:r>
              <a:rPr lang="en-US" dirty="0" err="1"/>
              <a:t>Krzyzanowska</a:t>
            </a:r>
            <a:r>
              <a:rPr lang="en-US" dirty="0"/>
              <a:t> S, </a:t>
            </a:r>
            <a:r>
              <a:rPr lang="en-US" dirty="0" err="1"/>
              <a:t>Brymora</a:t>
            </a:r>
            <a:r>
              <a:rPr lang="en-US" dirty="0"/>
              <a:t> A, </a:t>
            </a:r>
            <a:r>
              <a:rPr lang="en-US" dirty="0" err="1"/>
              <a:t>Deptula</a:t>
            </a:r>
            <a:r>
              <a:rPr lang="en-US" dirty="0"/>
              <a:t> A, Bodnar M, </a:t>
            </a:r>
            <a:r>
              <a:rPr lang="en-US" dirty="0" err="1"/>
              <a:t>Kloskowski</a:t>
            </a:r>
            <a:r>
              <a:rPr lang="en-US" dirty="0"/>
              <a:t> T, </a:t>
            </a:r>
            <a:r>
              <a:rPr lang="en-US" dirty="0" err="1"/>
              <a:t>Stefanska</a:t>
            </a:r>
            <a:r>
              <a:rPr lang="en-US" dirty="0"/>
              <a:t> A, </a:t>
            </a:r>
            <a:r>
              <a:rPr lang="en-US" dirty="0" err="1"/>
              <a:t>Marszalek</a:t>
            </a:r>
            <a:r>
              <a:rPr lang="en-US" dirty="0"/>
              <a:t> A, </a:t>
            </a:r>
            <a:r>
              <a:rPr lang="en-US" dirty="0" err="1"/>
              <a:t>Manitius</a:t>
            </a:r>
            <a:r>
              <a:rPr lang="en-US" dirty="0"/>
              <a:t> J, </a:t>
            </a:r>
            <a:r>
              <a:rPr lang="en-US" dirty="0" err="1"/>
              <a:t>Drewa</a:t>
            </a:r>
            <a:r>
              <a:rPr lang="en-US" dirty="0"/>
              <a:t> T. Impact of fructose diet and renal failure on the function of pancreatic islets. Pancreas. 2014 Jul;43(5):801-8. </a:t>
            </a:r>
            <a:endParaRPr lang="en-AU" dirty="0"/>
          </a:p>
          <a:p>
            <a:r>
              <a:rPr lang="en-US" dirty="0"/>
              <a:t>Nakayama T, </a:t>
            </a:r>
            <a:r>
              <a:rPr lang="en-US" dirty="0" err="1"/>
              <a:t>Kosugi</a:t>
            </a:r>
            <a:r>
              <a:rPr lang="en-US" dirty="0"/>
              <a:t> T, </a:t>
            </a:r>
            <a:r>
              <a:rPr lang="en-US" dirty="0" err="1"/>
              <a:t>Gersch</a:t>
            </a:r>
            <a:r>
              <a:rPr lang="en-US" dirty="0"/>
              <a:t> M, Connor T, Sanchez-</a:t>
            </a:r>
            <a:r>
              <a:rPr lang="en-US" dirty="0" err="1"/>
              <a:t>Lozada</a:t>
            </a:r>
            <a:r>
              <a:rPr lang="en-US" dirty="0"/>
              <a:t> LG, </a:t>
            </a:r>
            <a:r>
              <a:rPr lang="en-US" dirty="0" err="1"/>
              <a:t>Lanaspa</a:t>
            </a:r>
            <a:r>
              <a:rPr lang="en-US" dirty="0"/>
              <a:t> MA, </a:t>
            </a:r>
            <a:r>
              <a:rPr lang="en-US" dirty="0" err="1"/>
              <a:t>Roncal</a:t>
            </a:r>
            <a:r>
              <a:rPr lang="en-US" dirty="0"/>
              <a:t> C, Perez-</a:t>
            </a:r>
            <a:r>
              <a:rPr lang="en-US" dirty="0" err="1"/>
              <a:t>Pozo</a:t>
            </a:r>
            <a:r>
              <a:rPr lang="en-US" dirty="0"/>
              <a:t> SE, Johnson RJ, Nakagawa T. Dietary fructose causes tubulointerstitial injury in the normal rat kidney. Am J </a:t>
            </a:r>
            <a:r>
              <a:rPr lang="en-US" dirty="0" err="1"/>
              <a:t>Physiol</a:t>
            </a:r>
            <a:r>
              <a:rPr lang="en-US" dirty="0"/>
              <a:t> Renal Physiol. 2010 Mar;298(3):F712-20. </a:t>
            </a:r>
            <a:endParaRPr lang="en-AU" dirty="0"/>
          </a:p>
          <a:p>
            <a:r>
              <a:rPr lang="en-US" dirty="0"/>
              <a:t>García-Aguirre M, </a:t>
            </a:r>
            <a:r>
              <a:rPr lang="en-US" dirty="0" err="1"/>
              <a:t>Sáenz</a:t>
            </a:r>
            <a:r>
              <a:rPr lang="en-US" dirty="0"/>
              <a:t>-Alvaro VA, Rodríguez-Soto MA, Vicente-</a:t>
            </a:r>
            <a:r>
              <a:rPr lang="en-US" dirty="0" err="1"/>
              <a:t>Magueyal</a:t>
            </a:r>
            <a:r>
              <a:rPr lang="en-US" dirty="0"/>
              <a:t> FJ, Botello-Alvarez E, Jimenez-Islas H, Cárdenas-</a:t>
            </a:r>
            <a:r>
              <a:rPr lang="en-US" dirty="0" err="1"/>
              <a:t>Manríquez</a:t>
            </a:r>
            <a:r>
              <a:rPr lang="en-US" dirty="0"/>
              <a:t> M, Rico-Martínez R, Navarrete-Bolaños JL. Strategy for biotechnological process design applied to the enzymatic hydrolysis of agave fructo-oligosaccharides to obtain fructose-rich syrups. J Agric Food Chem. 2009 Nov 11;57(21):10205-10. </a:t>
            </a:r>
          </a:p>
          <a:p>
            <a:r>
              <a:rPr lang="en-AU" dirty="0"/>
              <a:t>Chapman CL, Johnson BD, Sackett JR, Parker MD, </a:t>
            </a:r>
            <a:r>
              <a:rPr lang="en-AU" dirty="0" err="1"/>
              <a:t>Schlader</a:t>
            </a:r>
            <a:r>
              <a:rPr lang="en-AU" dirty="0"/>
              <a:t> </a:t>
            </a:r>
            <a:r>
              <a:rPr lang="en-AU" dirty="0" err="1"/>
              <a:t>ZJ</a:t>
            </a:r>
            <a:r>
              <a:rPr lang="en-AU" dirty="0"/>
              <a:t>. Soft drink consumption during and following exercise in the heat elevates biomarkers of acute kidney injury. Am J </a:t>
            </a:r>
            <a:r>
              <a:rPr lang="en-AU" dirty="0" err="1"/>
              <a:t>Physiol</a:t>
            </a:r>
            <a:r>
              <a:rPr lang="en-AU" dirty="0"/>
              <a:t> </a:t>
            </a:r>
            <a:r>
              <a:rPr lang="en-AU" dirty="0" err="1"/>
              <a:t>Regul</a:t>
            </a:r>
            <a:r>
              <a:rPr lang="en-AU" dirty="0"/>
              <a:t> </a:t>
            </a:r>
            <a:r>
              <a:rPr lang="en-AU" dirty="0" err="1"/>
              <a:t>Integr</a:t>
            </a:r>
            <a:r>
              <a:rPr lang="en-AU" dirty="0"/>
              <a:t> Comp Physiol. 2019 Mar 1;316(3):R189-R198. </a:t>
            </a:r>
            <a:r>
              <a:rPr lang="en-AU" dirty="0" err="1"/>
              <a:t>doi</a:t>
            </a:r>
            <a:r>
              <a:rPr lang="en-AU" dirty="0"/>
              <a:t>: 10.1152/ajpregu.00351.2018. </a:t>
            </a:r>
            <a:r>
              <a:rPr lang="en-AU" dirty="0" err="1"/>
              <a:t>Epub</a:t>
            </a:r>
            <a:r>
              <a:rPr lang="en-AU" dirty="0"/>
              <a:t> 2019 Jan 2. </a:t>
            </a:r>
            <a:r>
              <a:rPr lang="en-AU" dirty="0" err="1"/>
              <a:t>PMID</a:t>
            </a:r>
            <a:r>
              <a:rPr lang="en-AU" dirty="0"/>
              <a:t>: 30601706.</a:t>
            </a:r>
          </a:p>
          <a:p>
            <a:endParaRPr lang="en-US" dirty="0"/>
          </a:p>
        </p:txBody>
      </p:sp>
      <p:sp>
        <p:nvSpPr>
          <p:cNvPr id="4" name="Slide Number Placeholder 3"/>
          <p:cNvSpPr>
            <a:spLocks noGrp="1"/>
          </p:cNvSpPr>
          <p:nvPr>
            <p:ph type="sldNum" sz="quarter" idx="5"/>
          </p:nvPr>
        </p:nvSpPr>
        <p:spPr/>
        <p:txBody>
          <a:bodyPr/>
          <a:lstStyle/>
          <a:p>
            <a:fld id="{4B76047C-BCA1-E04B-A25E-744F39C81101}" type="slidenum">
              <a:rPr lang="en-US" smtClean="0"/>
              <a:t>21</a:t>
            </a:fld>
            <a:endParaRPr lang="en-US"/>
          </a:p>
        </p:txBody>
      </p:sp>
    </p:spTree>
    <p:extLst>
      <p:ext uri="{BB962C8B-B14F-4D97-AF65-F5344CB8AC3E}">
        <p14:creationId xmlns:p14="http://schemas.microsoft.com/office/powerpoint/2010/main" val="3262105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dirty="0" err="1">
                <a:solidFill>
                  <a:schemeClr val="tx1"/>
                </a:solidFill>
                <a:effectLst/>
                <a:latin typeface="+mn-lt"/>
                <a:ea typeface="+mn-ea"/>
                <a:cs typeface="+mn-cs"/>
              </a:rPr>
              <a:t>Perneger</a:t>
            </a:r>
            <a:r>
              <a:rPr lang="en-AU" sz="1200" b="0" i="0" u="none" strike="noStrike" kern="1200" dirty="0">
                <a:solidFill>
                  <a:schemeClr val="tx1"/>
                </a:solidFill>
                <a:effectLst/>
                <a:latin typeface="+mn-lt"/>
                <a:ea typeface="+mn-ea"/>
                <a:cs typeface="+mn-cs"/>
              </a:rPr>
              <a:t> TV, </a:t>
            </a:r>
            <a:r>
              <a:rPr lang="en-AU" sz="1200" b="0" i="0" u="none" strike="noStrike" kern="1200" dirty="0" err="1">
                <a:solidFill>
                  <a:schemeClr val="tx1"/>
                </a:solidFill>
                <a:effectLst/>
                <a:latin typeface="+mn-lt"/>
                <a:ea typeface="+mn-ea"/>
                <a:cs typeface="+mn-cs"/>
              </a:rPr>
              <a:t>Whelton</a:t>
            </a:r>
            <a:r>
              <a:rPr lang="en-AU" sz="1200" b="0" i="0" u="none" strike="noStrike" kern="1200" dirty="0">
                <a:solidFill>
                  <a:schemeClr val="tx1"/>
                </a:solidFill>
                <a:effectLst/>
                <a:latin typeface="+mn-lt"/>
                <a:ea typeface="+mn-ea"/>
                <a:cs typeface="+mn-cs"/>
              </a:rPr>
              <a:t> PK, </a:t>
            </a:r>
            <a:r>
              <a:rPr lang="en-AU" sz="1200" b="0" i="0" u="none" strike="noStrike" kern="1200" dirty="0" err="1">
                <a:solidFill>
                  <a:schemeClr val="tx1"/>
                </a:solidFill>
                <a:effectLst/>
                <a:latin typeface="+mn-lt"/>
                <a:ea typeface="+mn-ea"/>
                <a:cs typeface="+mn-cs"/>
              </a:rPr>
              <a:t>Puddey</a:t>
            </a:r>
            <a:r>
              <a:rPr lang="en-AU" sz="1200" b="0" i="0" u="none" strike="noStrike" kern="1200" dirty="0">
                <a:solidFill>
                  <a:schemeClr val="tx1"/>
                </a:solidFill>
                <a:effectLst/>
                <a:latin typeface="+mn-lt"/>
                <a:ea typeface="+mn-ea"/>
                <a:cs typeface="+mn-cs"/>
              </a:rPr>
              <a:t> </a:t>
            </a:r>
            <a:r>
              <a:rPr lang="en-AU" sz="1200" b="0" i="0" u="none" strike="noStrike" kern="1200" dirty="0" err="1">
                <a:solidFill>
                  <a:schemeClr val="tx1"/>
                </a:solidFill>
                <a:effectLst/>
                <a:latin typeface="+mn-lt"/>
                <a:ea typeface="+mn-ea"/>
                <a:cs typeface="+mn-cs"/>
              </a:rPr>
              <a:t>IB</a:t>
            </a:r>
            <a:r>
              <a:rPr lang="en-AU" sz="1200" b="0" i="0" u="none" strike="noStrike" kern="1200" dirty="0">
                <a:solidFill>
                  <a:schemeClr val="tx1"/>
                </a:solidFill>
                <a:effectLst/>
                <a:latin typeface="+mn-lt"/>
                <a:ea typeface="+mn-ea"/>
                <a:cs typeface="+mn-cs"/>
              </a:rPr>
              <a:t>, </a:t>
            </a:r>
            <a:r>
              <a:rPr lang="en-AU" sz="1200" b="0" i="0" u="none" strike="noStrike" kern="1200" dirty="0" err="1">
                <a:solidFill>
                  <a:schemeClr val="tx1"/>
                </a:solidFill>
                <a:effectLst/>
                <a:latin typeface="+mn-lt"/>
                <a:ea typeface="+mn-ea"/>
                <a:cs typeface="+mn-cs"/>
              </a:rPr>
              <a:t>Klag</a:t>
            </a:r>
            <a:r>
              <a:rPr lang="en-AU" sz="1200" b="0" i="0" u="none" strike="noStrike" kern="1200" dirty="0">
                <a:solidFill>
                  <a:schemeClr val="tx1"/>
                </a:solidFill>
                <a:effectLst/>
                <a:latin typeface="+mn-lt"/>
                <a:ea typeface="+mn-ea"/>
                <a:cs typeface="+mn-cs"/>
              </a:rPr>
              <a:t> MJ. Risk of end-stage renal disease associated with alcohol consumption. Am J Epidemiol. 1999 Dec 15;150(12):1275-81. </a:t>
            </a:r>
            <a:r>
              <a:rPr lang="en-AU" sz="1200" b="0" i="0" u="none" strike="noStrike" kern="1200" dirty="0" err="1">
                <a:solidFill>
                  <a:schemeClr val="tx1"/>
                </a:solidFill>
                <a:effectLst/>
                <a:latin typeface="+mn-lt"/>
                <a:ea typeface="+mn-ea"/>
                <a:cs typeface="+mn-cs"/>
              </a:rPr>
              <a:t>doi</a:t>
            </a:r>
            <a:r>
              <a:rPr lang="en-AU" sz="1200" b="0" i="0" u="none" strike="noStrike" kern="1200" dirty="0">
                <a:solidFill>
                  <a:schemeClr val="tx1"/>
                </a:solidFill>
                <a:effectLst/>
                <a:latin typeface="+mn-lt"/>
                <a:ea typeface="+mn-ea"/>
                <a:cs typeface="+mn-cs"/>
              </a:rPr>
              <a:t>: 10.1093/oxfordjournals.aje.a009958. </a:t>
            </a:r>
            <a:r>
              <a:rPr lang="en-AU" sz="1200" b="0" i="0" u="none" strike="noStrike" kern="1200" dirty="0" err="1">
                <a:solidFill>
                  <a:schemeClr val="tx1"/>
                </a:solidFill>
                <a:effectLst/>
                <a:latin typeface="+mn-lt"/>
                <a:ea typeface="+mn-ea"/>
                <a:cs typeface="+mn-cs"/>
              </a:rPr>
              <a:t>PMID</a:t>
            </a:r>
            <a:r>
              <a:rPr lang="en-AU" sz="1200" b="0" i="0" u="none" strike="noStrike" kern="1200" dirty="0">
                <a:solidFill>
                  <a:schemeClr val="tx1"/>
                </a:solidFill>
                <a:effectLst/>
                <a:latin typeface="+mn-lt"/>
                <a:ea typeface="+mn-ea"/>
                <a:cs typeface="+mn-cs"/>
              </a:rPr>
              <a:t>: 10604769.</a:t>
            </a:r>
          </a:p>
          <a:p>
            <a:endParaRPr lang="en-US" dirty="0"/>
          </a:p>
        </p:txBody>
      </p:sp>
      <p:sp>
        <p:nvSpPr>
          <p:cNvPr id="4" name="Slide Number Placeholder 3"/>
          <p:cNvSpPr>
            <a:spLocks noGrp="1"/>
          </p:cNvSpPr>
          <p:nvPr>
            <p:ph type="sldNum" sz="quarter" idx="5"/>
          </p:nvPr>
        </p:nvSpPr>
        <p:spPr/>
        <p:txBody>
          <a:bodyPr/>
          <a:lstStyle/>
          <a:p>
            <a:fld id="{4B76047C-BCA1-E04B-A25E-744F39C81101}" type="slidenum">
              <a:rPr lang="en-US" smtClean="0"/>
              <a:t>23</a:t>
            </a:fld>
            <a:endParaRPr lang="en-US"/>
          </a:p>
        </p:txBody>
      </p:sp>
    </p:spTree>
    <p:extLst>
      <p:ext uri="{BB962C8B-B14F-4D97-AF65-F5344CB8AC3E}">
        <p14:creationId xmlns:p14="http://schemas.microsoft.com/office/powerpoint/2010/main" val="3247205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Wiwanitkit</a:t>
            </a:r>
            <a:r>
              <a:rPr lang="en-US" dirty="0"/>
              <a:t> V. Renal function parameters of Thai vegans compared with non-vegans. Ren Fail. 2007;29(2):219-20.</a:t>
            </a:r>
            <a:endParaRPr lang="en-AU" dirty="0"/>
          </a:p>
          <a:p>
            <a:r>
              <a:rPr lang="en-US" dirty="0"/>
              <a:t>Hariharan D, </a:t>
            </a:r>
            <a:r>
              <a:rPr lang="en-US" dirty="0" err="1"/>
              <a:t>Vellanki</a:t>
            </a:r>
            <a:r>
              <a:rPr lang="en-US" dirty="0"/>
              <a:t> K, Kramer H. The Western Diet and Chronic Kidney Disease. </a:t>
            </a:r>
            <a:r>
              <a:rPr lang="en-US" dirty="0" err="1"/>
              <a:t>Curr</a:t>
            </a:r>
            <a:r>
              <a:rPr lang="en-US" dirty="0"/>
              <a:t> </a:t>
            </a:r>
            <a:r>
              <a:rPr lang="en-US" dirty="0" err="1"/>
              <a:t>Hypertens</a:t>
            </a:r>
            <a:r>
              <a:rPr lang="en-US" dirty="0"/>
              <a:t> Rep. 2015 Mar;17(3):16. </a:t>
            </a:r>
            <a:endParaRPr lang="en-AU" dirty="0"/>
          </a:p>
          <a:p>
            <a:r>
              <a:rPr lang="en-US" dirty="0" err="1"/>
              <a:t>Gaisbauer</a:t>
            </a:r>
            <a:r>
              <a:rPr lang="en-US" dirty="0"/>
              <a:t> M, </a:t>
            </a:r>
            <a:r>
              <a:rPr lang="en-US" dirty="0" err="1"/>
              <a:t>Langosch</a:t>
            </a:r>
            <a:r>
              <a:rPr lang="en-US" dirty="0"/>
              <a:t> A. Raw food and immunity </a:t>
            </a:r>
            <a:r>
              <a:rPr lang="en-US" dirty="0" err="1"/>
              <a:t>Fortschr</a:t>
            </a:r>
            <a:r>
              <a:rPr lang="en-US" dirty="0"/>
              <a:t> Med. 1990 Jun 10;108(17):338-40.</a:t>
            </a:r>
            <a:endParaRPr lang="en-AU" dirty="0"/>
          </a:p>
          <a:p>
            <a:endParaRPr lang="en-US" dirty="0"/>
          </a:p>
        </p:txBody>
      </p:sp>
      <p:sp>
        <p:nvSpPr>
          <p:cNvPr id="4" name="Slide Number Placeholder 3"/>
          <p:cNvSpPr>
            <a:spLocks noGrp="1"/>
          </p:cNvSpPr>
          <p:nvPr>
            <p:ph type="sldNum" sz="quarter" idx="5"/>
          </p:nvPr>
        </p:nvSpPr>
        <p:spPr/>
        <p:txBody>
          <a:bodyPr/>
          <a:lstStyle/>
          <a:p>
            <a:fld id="{4B76047C-BCA1-E04B-A25E-744F39C81101}" type="slidenum">
              <a:rPr lang="en-US" smtClean="0"/>
              <a:t>24</a:t>
            </a:fld>
            <a:endParaRPr lang="en-US"/>
          </a:p>
        </p:txBody>
      </p:sp>
    </p:spTree>
    <p:extLst>
      <p:ext uri="{BB962C8B-B14F-4D97-AF65-F5344CB8AC3E}">
        <p14:creationId xmlns:p14="http://schemas.microsoft.com/office/powerpoint/2010/main" val="2852336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Chiavaroli</a:t>
            </a:r>
            <a:r>
              <a:rPr lang="en-US" dirty="0"/>
              <a:t> L, </a:t>
            </a:r>
            <a:r>
              <a:rPr lang="en-US" dirty="0" err="1"/>
              <a:t>Mirrahimi</a:t>
            </a:r>
            <a:r>
              <a:rPr lang="en-US" dirty="0"/>
              <a:t> A, </a:t>
            </a:r>
            <a:r>
              <a:rPr lang="en-US" dirty="0" err="1"/>
              <a:t>Sievenpiper</a:t>
            </a:r>
            <a:r>
              <a:rPr lang="en-US" dirty="0"/>
              <a:t> </a:t>
            </a:r>
            <a:r>
              <a:rPr lang="en-US" dirty="0" err="1"/>
              <a:t>JL</a:t>
            </a:r>
            <a:r>
              <a:rPr lang="en-US" dirty="0"/>
              <a:t>, Jenkins DJ, Darling </a:t>
            </a:r>
            <a:r>
              <a:rPr lang="en-US" dirty="0" err="1"/>
              <a:t>PB</a:t>
            </a:r>
            <a:r>
              <a:rPr lang="en-US" dirty="0"/>
              <a:t>. Dietary fiber effects in chronic kidney disease: a systematic review and meta-analysis of controlled feeding trials. </a:t>
            </a:r>
            <a:r>
              <a:rPr lang="en-US" dirty="0" err="1"/>
              <a:t>Eur</a:t>
            </a:r>
            <a:r>
              <a:rPr lang="en-US" dirty="0"/>
              <a:t> J </a:t>
            </a:r>
            <a:r>
              <a:rPr lang="en-US" dirty="0" err="1"/>
              <a:t>Clin</a:t>
            </a:r>
            <a:r>
              <a:rPr lang="en-US" dirty="0"/>
              <a:t> </a:t>
            </a:r>
            <a:r>
              <a:rPr lang="en-US" dirty="0" err="1"/>
              <a:t>Nutr</a:t>
            </a:r>
            <a:r>
              <a:rPr lang="en-US" dirty="0"/>
              <a:t>. 2015 Jul;69(7):761-8. </a:t>
            </a:r>
            <a:endParaRPr lang="en-AU" dirty="0"/>
          </a:p>
          <a:p>
            <a:r>
              <a:rPr lang="en-US" dirty="0" err="1"/>
              <a:t>Salmean</a:t>
            </a:r>
            <a:r>
              <a:rPr lang="en-US" dirty="0"/>
              <a:t> YA, Segal MS, </a:t>
            </a:r>
            <a:r>
              <a:rPr lang="en-US" dirty="0" err="1"/>
              <a:t>Langkamp-Henken</a:t>
            </a:r>
            <a:r>
              <a:rPr lang="en-US" dirty="0"/>
              <a:t> B, Canales MT, </a:t>
            </a:r>
            <a:r>
              <a:rPr lang="en-US" dirty="0" err="1"/>
              <a:t>Zello</a:t>
            </a:r>
            <a:r>
              <a:rPr lang="en-US" dirty="0"/>
              <a:t> GA, Dahl </a:t>
            </a:r>
            <a:r>
              <a:rPr lang="en-US" dirty="0" err="1"/>
              <a:t>WJ</a:t>
            </a:r>
            <a:r>
              <a:rPr lang="en-US" dirty="0"/>
              <a:t>. Foods with added fiber lower serum creatinine levels in patients with chronic kidney disease J Ren </a:t>
            </a:r>
            <a:r>
              <a:rPr lang="en-US" dirty="0" err="1"/>
              <a:t>Nutr</a:t>
            </a:r>
            <a:r>
              <a:rPr lang="en-US" dirty="0"/>
              <a:t>. 2013 Mar;23(2):e29-32. </a:t>
            </a:r>
            <a:endParaRPr lang="en-AU" dirty="0"/>
          </a:p>
          <a:p>
            <a:r>
              <a:rPr lang="en-US" dirty="0" err="1"/>
              <a:t>Sirich</a:t>
            </a:r>
            <a:r>
              <a:rPr lang="en-US" dirty="0"/>
              <a:t> TL. Dietary protein and fiber in end stage renal disease. </a:t>
            </a:r>
            <a:r>
              <a:rPr lang="en-US" dirty="0" err="1"/>
              <a:t>Semin</a:t>
            </a:r>
            <a:r>
              <a:rPr lang="en-US" dirty="0"/>
              <a:t> Dial. 2015 Jan-Feb;28(1):75-80. </a:t>
            </a:r>
            <a:endParaRPr lang="en-AU" dirty="0"/>
          </a:p>
          <a:p>
            <a:endParaRPr lang="en-US" dirty="0"/>
          </a:p>
        </p:txBody>
      </p:sp>
      <p:sp>
        <p:nvSpPr>
          <p:cNvPr id="4" name="Slide Number Placeholder 3"/>
          <p:cNvSpPr>
            <a:spLocks noGrp="1"/>
          </p:cNvSpPr>
          <p:nvPr>
            <p:ph type="sldNum" sz="quarter" idx="5"/>
          </p:nvPr>
        </p:nvSpPr>
        <p:spPr/>
        <p:txBody>
          <a:bodyPr/>
          <a:lstStyle/>
          <a:p>
            <a:fld id="{4B76047C-BCA1-E04B-A25E-744F39C81101}" type="slidenum">
              <a:rPr lang="en-US" smtClean="0"/>
              <a:t>27</a:t>
            </a:fld>
            <a:endParaRPr lang="en-US"/>
          </a:p>
        </p:txBody>
      </p:sp>
    </p:spTree>
    <p:extLst>
      <p:ext uri="{BB962C8B-B14F-4D97-AF65-F5344CB8AC3E}">
        <p14:creationId xmlns:p14="http://schemas.microsoft.com/office/powerpoint/2010/main" val="30761169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Xu XM, Cai </a:t>
            </a:r>
            <a:r>
              <a:rPr lang="en-US" dirty="0" err="1"/>
              <a:t>GY</a:t>
            </a:r>
            <a:r>
              <a:rPr lang="en-US" dirty="0"/>
              <a:t>, Bu R, Wang </a:t>
            </a:r>
            <a:r>
              <a:rPr lang="en-US" dirty="0" err="1"/>
              <a:t>WJ</a:t>
            </a:r>
            <a:r>
              <a:rPr lang="en-US" dirty="0"/>
              <a:t>, Bai </a:t>
            </a:r>
            <a:r>
              <a:rPr lang="en-US" dirty="0" err="1"/>
              <a:t>XY</a:t>
            </a:r>
            <a:r>
              <a:rPr lang="en-US" dirty="0"/>
              <a:t>, Sun </a:t>
            </a:r>
            <a:r>
              <a:rPr lang="en-US" dirty="0" err="1"/>
              <a:t>XF</a:t>
            </a:r>
            <a:r>
              <a:rPr lang="en-US" dirty="0"/>
              <a:t>, Chen XM. Beneficial Effects of Caloric Restriction on Chronic Kidney Disease in Rodent Models: A Meta-Analysis and Systematic Review. </a:t>
            </a:r>
            <a:r>
              <a:rPr lang="en-US" dirty="0" err="1"/>
              <a:t>PLoS</a:t>
            </a:r>
            <a:r>
              <a:rPr lang="en-US" dirty="0"/>
              <a:t> One. 2015 Dec 22;10(12):e0144442. </a:t>
            </a:r>
            <a:endParaRPr lang="en-AU" dirty="0"/>
          </a:p>
          <a:p>
            <a:r>
              <a:rPr lang="en-US" dirty="0" err="1"/>
              <a:t>Bernieh</a:t>
            </a:r>
            <a:r>
              <a:rPr lang="en-US" dirty="0"/>
              <a:t> B, Al Hakim MR, </a:t>
            </a:r>
            <a:r>
              <a:rPr lang="en-US" dirty="0" err="1"/>
              <a:t>Boobes</a:t>
            </a:r>
            <a:r>
              <a:rPr lang="en-US" dirty="0"/>
              <a:t> Y, Abu </a:t>
            </a:r>
            <a:r>
              <a:rPr lang="en-US" dirty="0" err="1"/>
              <a:t>Zidan</a:t>
            </a:r>
            <a:r>
              <a:rPr lang="en-US" dirty="0"/>
              <a:t> FM. Fasting Ramadan in chronic kidney disease patients: clinical and biochemical effects. Saudi J Kidney Dis </a:t>
            </a:r>
            <a:r>
              <a:rPr lang="en-US" dirty="0" err="1"/>
              <a:t>Transpl</a:t>
            </a:r>
            <a:r>
              <a:rPr lang="en-US" dirty="0"/>
              <a:t>. 2010 Sep;21(5):898-902.</a:t>
            </a:r>
            <a:endParaRPr lang="en-AU" dirty="0"/>
          </a:p>
          <a:p>
            <a:r>
              <a:rPr lang="en-US" dirty="0" err="1"/>
              <a:t>Gelber</a:t>
            </a:r>
            <a:r>
              <a:rPr lang="en-US" dirty="0"/>
              <a:t> RP, </a:t>
            </a:r>
            <a:r>
              <a:rPr lang="en-US" dirty="0" err="1"/>
              <a:t>Kurth</a:t>
            </a:r>
            <a:r>
              <a:rPr lang="en-US" dirty="0"/>
              <a:t> T, </a:t>
            </a:r>
            <a:r>
              <a:rPr lang="en-US" dirty="0" err="1"/>
              <a:t>Kausz</a:t>
            </a:r>
            <a:r>
              <a:rPr lang="en-US" dirty="0"/>
              <a:t> AT, Manson </a:t>
            </a:r>
            <a:r>
              <a:rPr lang="en-US" dirty="0" err="1"/>
              <a:t>JE</a:t>
            </a:r>
            <a:r>
              <a:rPr lang="en-US" dirty="0"/>
              <a:t>, </a:t>
            </a:r>
            <a:r>
              <a:rPr lang="en-US" dirty="0" err="1"/>
              <a:t>Buring</a:t>
            </a:r>
            <a:r>
              <a:rPr lang="en-US" dirty="0"/>
              <a:t> </a:t>
            </a:r>
            <a:r>
              <a:rPr lang="en-US" dirty="0" err="1"/>
              <a:t>JE</a:t>
            </a:r>
            <a:r>
              <a:rPr lang="en-US" dirty="0"/>
              <a:t>, Levey AS, </a:t>
            </a:r>
            <a:r>
              <a:rPr lang="en-US" dirty="0" err="1"/>
              <a:t>Gaziano</a:t>
            </a:r>
            <a:r>
              <a:rPr lang="en-US" dirty="0"/>
              <a:t> JM. Association between body mass index and CKD in apparently healthy men. Am J Kidney Dis. 2005 Nov;46(5):871-80.</a:t>
            </a:r>
            <a:endParaRPr lang="en-AU" dirty="0"/>
          </a:p>
          <a:p>
            <a:r>
              <a:rPr lang="en-US" dirty="0"/>
              <a:t>Kawamoto R, </a:t>
            </a:r>
            <a:r>
              <a:rPr lang="en-US" dirty="0" err="1"/>
              <a:t>Kohara</a:t>
            </a:r>
            <a:r>
              <a:rPr lang="en-US" dirty="0"/>
              <a:t> K, </a:t>
            </a:r>
            <a:r>
              <a:rPr lang="en-US" dirty="0" err="1"/>
              <a:t>Tabara</a:t>
            </a:r>
            <a:r>
              <a:rPr lang="en-US" dirty="0"/>
              <a:t> Y, Miki T, </a:t>
            </a:r>
            <a:r>
              <a:rPr lang="en-US" dirty="0" err="1"/>
              <a:t>Ohtsuka</a:t>
            </a:r>
            <a:r>
              <a:rPr lang="en-US" dirty="0"/>
              <a:t> N, </a:t>
            </a:r>
            <a:r>
              <a:rPr lang="en-US" dirty="0" err="1"/>
              <a:t>Kusunoki</a:t>
            </a:r>
            <a:r>
              <a:rPr lang="en-US" dirty="0"/>
              <a:t> T, </a:t>
            </a:r>
            <a:r>
              <a:rPr lang="en-US" dirty="0" err="1"/>
              <a:t>Yorimitsu</a:t>
            </a:r>
            <a:r>
              <a:rPr lang="en-US" dirty="0"/>
              <a:t> N. An association between body mass index and estimated glomerular filtration rate. </a:t>
            </a:r>
            <a:r>
              <a:rPr lang="en-US" dirty="0" err="1"/>
              <a:t>Hypertens</a:t>
            </a:r>
            <a:r>
              <a:rPr lang="en-US" dirty="0"/>
              <a:t> Res. 2008 Aug;31(8):1559-64. </a:t>
            </a:r>
            <a:endParaRPr lang="en-AU" dirty="0"/>
          </a:p>
          <a:p>
            <a:r>
              <a:rPr lang="en-US" dirty="0"/>
              <a:t>Othman M, Kawar B, El </a:t>
            </a:r>
            <a:r>
              <a:rPr lang="en-US" dirty="0" err="1"/>
              <a:t>Nahas</a:t>
            </a:r>
            <a:r>
              <a:rPr lang="en-US" dirty="0"/>
              <a:t> AM. Influence of obesity on progression of non-diabetic chronic kidney disease: a retrospective cohort study. Nephron </a:t>
            </a:r>
            <a:r>
              <a:rPr lang="en-US" dirty="0" err="1"/>
              <a:t>Clin</a:t>
            </a:r>
            <a:r>
              <a:rPr lang="en-US" dirty="0"/>
              <a:t> </a:t>
            </a:r>
            <a:r>
              <a:rPr lang="en-US" dirty="0" err="1"/>
              <a:t>Pract</a:t>
            </a:r>
            <a:r>
              <a:rPr lang="en-US" dirty="0"/>
              <a:t>. 2009;113(1):c16-23. </a:t>
            </a:r>
            <a:endParaRPr lang="en-AU" dirty="0"/>
          </a:p>
          <a:p>
            <a:r>
              <a:rPr lang="en-US" dirty="0"/>
              <a:t>Drechsler C, de </a:t>
            </a:r>
            <a:r>
              <a:rPr lang="en-US" dirty="0" err="1"/>
              <a:t>Mutsert</a:t>
            </a:r>
            <a:r>
              <a:rPr lang="en-US" dirty="0"/>
              <a:t> R, </a:t>
            </a:r>
            <a:r>
              <a:rPr lang="en-US" dirty="0" err="1"/>
              <a:t>Grootendorst</a:t>
            </a:r>
            <a:r>
              <a:rPr lang="en-US" dirty="0"/>
              <a:t> DC, </a:t>
            </a:r>
            <a:r>
              <a:rPr lang="en-US" dirty="0" err="1"/>
              <a:t>Boeschoten</a:t>
            </a:r>
            <a:r>
              <a:rPr lang="en-US" dirty="0"/>
              <a:t> EW, </a:t>
            </a:r>
            <a:r>
              <a:rPr lang="en-US" dirty="0" err="1"/>
              <a:t>Krediet</a:t>
            </a:r>
            <a:r>
              <a:rPr lang="en-US" dirty="0"/>
              <a:t> RT, le </a:t>
            </a:r>
            <a:r>
              <a:rPr lang="en-US" dirty="0" err="1"/>
              <a:t>Cessie</a:t>
            </a:r>
            <a:r>
              <a:rPr lang="en-US" dirty="0"/>
              <a:t> S, </a:t>
            </a:r>
            <a:r>
              <a:rPr lang="en-US" dirty="0" err="1"/>
              <a:t>Wanner</a:t>
            </a:r>
            <a:r>
              <a:rPr lang="en-US" dirty="0"/>
              <a:t> C, Dekker FW; </a:t>
            </a:r>
            <a:r>
              <a:rPr lang="en-US" dirty="0" err="1"/>
              <a:t>NECOSAD</a:t>
            </a:r>
            <a:r>
              <a:rPr lang="en-US" dirty="0"/>
              <a:t> Study Group. Association of body mass index with decline in residual kidney function after initiation of dialysis. Am J Kidney Dis. 2009 Jun;53(6):1014-23. </a:t>
            </a:r>
            <a:endParaRPr lang="en-AU" dirty="0"/>
          </a:p>
          <a:p>
            <a:r>
              <a:rPr lang="en-US" dirty="0" err="1"/>
              <a:t>Dandona</a:t>
            </a:r>
            <a:r>
              <a:rPr lang="en-US" dirty="0"/>
              <a:t> P, Mohanty P, Ghanim H, </a:t>
            </a:r>
            <a:r>
              <a:rPr lang="en-US" dirty="0" err="1"/>
              <a:t>Aljada</a:t>
            </a:r>
            <a:r>
              <a:rPr lang="en-US" dirty="0"/>
              <a:t> A, Browne R, </a:t>
            </a:r>
            <a:r>
              <a:rPr lang="en-US" dirty="0" err="1"/>
              <a:t>Hamouda</a:t>
            </a:r>
            <a:r>
              <a:rPr lang="en-US" dirty="0"/>
              <a:t> W, </a:t>
            </a:r>
            <a:r>
              <a:rPr lang="en-US" dirty="0" err="1"/>
              <a:t>Prabhala</a:t>
            </a:r>
            <a:r>
              <a:rPr lang="en-US" dirty="0"/>
              <a:t> A, Afzal A, Garg R. The suppressive effect of dietary restriction and weight loss in the obese on the generation of reactive oxygen species by leukocytes, lipid peroxidation, and protein </a:t>
            </a:r>
            <a:r>
              <a:rPr lang="en-US" dirty="0" err="1"/>
              <a:t>carbonylation</a:t>
            </a:r>
            <a:r>
              <a:rPr lang="en-US" dirty="0"/>
              <a:t>. J </a:t>
            </a:r>
            <a:r>
              <a:rPr lang="en-US" dirty="0" err="1"/>
              <a:t>Clin</a:t>
            </a:r>
            <a:r>
              <a:rPr lang="en-US" dirty="0"/>
              <a:t> Endocrinol </a:t>
            </a:r>
            <a:r>
              <a:rPr lang="en-US" dirty="0" err="1"/>
              <a:t>Metab</a:t>
            </a:r>
            <a:r>
              <a:rPr lang="en-US" dirty="0"/>
              <a:t>. 2001 Jan;86(1):355-62.</a:t>
            </a:r>
            <a:endParaRPr lang="en-AU" dirty="0"/>
          </a:p>
          <a:p>
            <a:r>
              <a:rPr lang="en-US" dirty="0" err="1"/>
              <a:t>Mohn</a:t>
            </a:r>
            <a:r>
              <a:rPr lang="en-US" dirty="0"/>
              <a:t> A, </a:t>
            </a:r>
            <a:r>
              <a:rPr lang="en-US" dirty="0" err="1"/>
              <a:t>Catino</a:t>
            </a:r>
            <a:r>
              <a:rPr lang="en-US" dirty="0"/>
              <a:t> M, </a:t>
            </a:r>
            <a:r>
              <a:rPr lang="en-US" dirty="0" err="1"/>
              <a:t>Capanna</a:t>
            </a:r>
            <a:r>
              <a:rPr lang="en-US" dirty="0"/>
              <a:t> R, Giannini C, </a:t>
            </a:r>
            <a:r>
              <a:rPr lang="en-US" dirty="0" err="1"/>
              <a:t>Marcovecchio</a:t>
            </a:r>
            <a:r>
              <a:rPr lang="en-US" dirty="0"/>
              <a:t> M, Chiarelli F. Increased oxidative stress in prepubertal severely obese children: effect of a dietary restriction-weight loss program. J </a:t>
            </a:r>
            <a:r>
              <a:rPr lang="en-US" dirty="0" err="1"/>
              <a:t>Clin</a:t>
            </a:r>
            <a:r>
              <a:rPr lang="en-US" dirty="0"/>
              <a:t> Endocrinol </a:t>
            </a:r>
            <a:r>
              <a:rPr lang="en-US" dirty="0" err="1"/>
              <a:t>Metab</a:t>
            </a:r>
            <a:r>
              <a:rPr lang="en-US" dirty="0"/>
              <a:t>. 2005 May;90(5):2653-8. </a:t>
            </a:r>
            <a:endParaRPr lang="en-AU" dirty="0"/>
          </a:p>
          <a:p>
            <a:r>
              <a:rPr lang="en-US" dirty="0"/>
              <a:t>Kanda E, </a:t>
            </a:r>
            <a:r>
              <a:rPr lang="en-US" dirty="0" err="1"/>
              <a:t>Muneyuki</a:t>
            </a:r>
            <a:r>
              <a:rPr lang="en-US" dirty="0"/>
              <a:t> T, </a:t>
            </a:r>
            <a:r>
              <a:rPr lang="en-US" dirty="0" err="1"/>
              <a:t>Suwa</a:t>
            </a:r>
            <a:r>
              <a:rPr lang="en-US" dirty="0"/>
              <a:t> K, Nakajima K. Effects of Weight Loss Speed on Kidney Function Differ Depending on Body Mass Index in Nondiabetic Healthy People: A Prospective Cohort. </a:t>
            </a:r>
            <a:r>
              <a:rPr lang="en-US" dirty="0" err="1"/>
              <a:t>PLoS</a:t>
            </a:r>
            <a:r>
              <a:rPr lang="en-US" dirty="0"/>
              <a:t> One. 2015 Nov 23;10(11):e0143434. </a:t>
            </a:r>
            <a:endParaRPr lang="en-AU" dirty="0"/>
          </a:p>
          <a:p>
            <a:r>
              <a:rPr lang="en-US" dirty="0" err="1"/>
              <a:t>Bolignano</a:t>
            </a:r>
            <a:r>
              <a:rPr lang="en-US" dirty="0"/>
              <a:t> D, Zoccali C. Effects of weight loss on renal function in obese CKD patients: a systematic review. </a:t>
            </a:r>
            <a:r>
              <a:rPr lang="en-US" dirty="0" err="1"/>
              <a:t>Nephrol</a:t>
            </a:r>
            <a:r>
              <a:rPr lang="en-US" dirty="0"/>
              <a:t> Dial Transplant. 2013 Nov;28 </a:t>
            </a:r>
            <a:r>
              <a:rPr lang="en-US" dirty="0" err="1"/>
              <a:t>Suppl</a:t>
            </a:r>
            <a:r>
              <a:rPr lang="en-US" dirty="0"/>
              <a:t> 4:iv82-98. </a:t>
            </a:r>
            <a:endParaRPr lang="en-AU" dirty="0"/>
          </a:p>
          <a:p>
            <a:endParaRPr lang="en-US" dirty="0"/>
          </a:p>
        </p:txBody>
      </p:sp>
      <p:sp>
        <p:nvSpPr>
          <p:cNvPr id="4" name="Slide Number Placeholder 3"/>
          <p:cNvSpPr>
            <a:spLocks noGrp="1"/>
          </p:cNvSpPr>
          <p:nvPr>
            <p:ph type="sldNum" sz="quarter" idx="5"/>
          </p:nvPr>
        </p:nvSpPr>
        <p:spPr/>
        <p:txBody>
          <a:bodyPr/>
          <a:lstStyle/>
          <a:p>
            <a:fld id="{4B76047C-BCA1-E04B-A25E-744F39C81101}" type="slidenum">
              <a:rPr lang="en-US" smtClean="0"/>
              <a:t>28</a:t>
            </a:fld>
            <a:endParaRPr lang="en-US"/>
          </a:p>
        </p:txBody>
      </p:sp>
    </p:spTree>
    <p:extLst>
      <p:ext uri="{BB962C8B-B14F-4D97-AF65-F5344CB8AC3E}">
        <p14:creationId xmlns:p14="http://schemas.microsoft.com/office/powerpoint/2010/main" val="3231416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dirty="0" err="1">
                <a:solidFill>
                  <a:schemeClr val="tx1"/>
                </a:solidFill>
                <a:effectLst/>
                <a:latin typeface="+mn-lt"/>
                <a:ea typeface="+mn-ea"/>
                <a:cs typeface="+mn-cs"/>
              </a:rPr>
              <a:t>Contini</a:t>
            </a:r>
            <a:r>
              <a:rPr lang="en-AU" sz="1200" b="0" i="0" u="none" strike="noStrike" kern="1200" dirty="0">
                <a:solidFill>
                  <a:schemeClr val="tx1"/>
                </a:solidFill>
                <a:effectLst/>
                <a:latin typeface="+mn-lt"/>
                <a:ea typeface="+mn-ea"/>
                <a:cs typeface="+mn-cs"/>
              </a:rPr>
              <a:t> MDC, </a:t>
            </a:r>
            <a:r>
              <a:rPr lang="en-AU" sz="1200" b="0" i="0" u="none" strike="noStrike" kern="1200" dirty="0" err="1">
                <a:solidFill>
                  <a:schemeClr val="tx1"/>
                </a:solidFill>
                <a:effectLst/>
                <a:latin typeface="+mn-lt"/>
                <a:ea typeface="+mn-ea"/>
                <a:cs typeface="+mn-cs"/>
              </a:rPr>
              <a:t>Fabro</a:t>
            </a:r>
            <a:r>
              <a:rPr lang="en-AU" sz="1200" b="0" i="0" u="none" strike="noStrike" kern="1200" dirty="0">
                <a:solidFill>
                  <a:schemeClr val="tx1"/>
                </a:solidFill>
                <a:effectLst/>
                <a:latin typeface="+mn-lt"/>
                <a:ea typeface="+mn-ea"/>
                <a:cs typeface="+mn-cs"/>
              </a:rPr>
              <a:t> A, Millen N, </a:t>
            </a:r>
            <a:r>
              <a:rPr lang="en-AU" sz="1200" b="0" i="0" u="none" strike="noStrike" kern="1200" dirty="0" err="1">
                <a:solidFill>
                  <a:schemeClr val="tx1"/>
                </a:solidFill>
                <a:effectLst/>
                <a:latin typeface="+mn-lt"/>
                <a:ea typeface="+mn-ea"/>
                <a:cs typeface="+mn-cs"/>
              </a:rPr>
              <a:t>Benmelej</a:t>
            </a:r>
            <a:r>
              <a:rPr lang="en-AU" sz="1200" b="0" i="0" u="none" strike="noStrike" kern="1200" dirty="0">
                <a:solidFill>
                  <a:schemeClr val="tx1"/>
                </a:solidFill>
                <a:effectLst/>
                <a:latin typeface="+mn-lt"/>
                <a:ea typeface="+mn-ea"/>
                <a:cs typeface="+mn-cs"/>
              </a:rPr>
              <a:t> A, </a:t>
            </a:r>
            <a:r>
              <a:rPr lang="en-AU" sz="1200" b="0" i="0" u="none" strike="noStrike" kern="1200" dirty="0" err="1">
                <a:solidFill>
                  <a:schemeClr val="tx1"/>
                </a:solidFill>
                <a:effectLst/>
                <a:latin typeface="+mn-lt"/>
                <a:ea typeface="+mn-ea"/>
                <a:cs typeface="+mn-cs"/>
              </a:rPr>
              <a:t>Mahieu</a:t>
            </a:r>
            <a:r>
              <a:rPr lang="en-AU" sz="1200" b="0" i="0" u="none" strike="noStrike" kern="1200" dirty="0">
                <a:solidFill>
                  <a:schemeClr val="tx1"/>
                </a:solidFill>
                <a:effectLst/>
                <a:latin typeface="+mn-lt"/>
                <a:ea typeface="+mn-ea"/>
                <a:cs typeface="+mn-cs"/>
              </a:rPr>
              <a:t> S. Adverse effects in kidney function, antioxidant systems and histopathology in rats receiving monosodium glutamate diet. </a:t>
            </a:r>
            <a:r>
              <a:rPr lang="en-AU" sz="1200" b="0" i="0" u="none" strike="noStrike" kern="1200" dirty="0" err="1">
                <a:solidFill>
                  <a:schemeClr val="tx1"/>
                </a:solidFill>
                <a:effectLst/>
                <a:latin typeface="+mn-lt"/>
                <a:ea typeface="+mn-ea"/>
                <a:cs typeface="+mn-cs"/>
              </a:rPr>
              <a:t>Exp</a:t>
            </a:r>
            <a:r>
              <a:rPr lang="en-AU" sz="1200" b="0" i="0" u="none" strike="noStrike" kern="1200" dirty="0">
                <a:solidFill>
                  <a:schemeClr val="tx1"/>
                </a:solidFill>
                <a:effectLst/>
                <a:latin typeface="+mn-lt"/>
                <a:ea typeface="+mn-ea"/>
                <a:cs typeface="+mn-cs"/>
              </a:rPr>
              <a:t> </a:t>
            </a:r>
            <a:r>
              <a:rPr lang="en-AU" sz="1200" b="0" i="0" u="none" strike="noStrike" kern="1200" dirty="0" err="1">
                <a:solidFill>
                  <a:schemeClr val="tx1"/>
                </a:solidFill>
                <a:effectLst/>
                <a:latin typeface="+mn-lt"/>
                <a:ea typeface="+mn-ea"/>
                <a:cs typeface="+mn-cs"/>
              </a:rPr>
              <a:t>Toxicol</a:t>
            </a:r>
            <a:r>
              <a:rPr lang="en-AU" sz="1200" b="0" i="0" u="none" strike="noStrike" kern="1200" dirty="0">
                <a:solidFill>
                  <a:schemeClr val="tx1"/>
                </a:solidFill>
                <a:effectLst/>
                <a:latin typeface="+mn-lt"/>
                <a:ea typeface="+mn-ea"/>
                <a:cs typeface="+mn-cs"/>
              </a:rPr>
              <a:t> </a:t>
            </a:r>
            <a:r>
              <a:rPr lang="en-AU" sz="1200" b="0" i="0" u="none" strike="noStrike" kern="1200" dirty="0" err="1">
                <a:solidFill>
                  <a:schemeClr val="tx1"/>
                </a:solidFill>
                <a:effectLst/>
                <a:latin typeface="+mn-lt"/>
                <a:ea typeface="+mn-ea"/>
                <a:cs typeface="+mn-cs"/>
              </a:rPr>
              <a:t>Pathol</a:t>
            </a:r>
            <a:r>
              <a:rPr lang="en-AU" sz="1200" b="0" i="0" u="none" strike="noStrike" kern="1200" dirty="0">
                <a:solidFill>
                  <a:schemeClr val="tx1"/>
                </a:solidFill>
                <a:effectLst/>
                <a:latin typeface="+mn-lt"/>
                <a:ea typeface="+mn-ea"/>
                <a:cs typeface="+mn-cs"/>
              </a:rPr>
              <a:t>. 2017 Sep 5;69(7):547-556. </a:t>
            </a:r>
            <a:r>
              <a:rPr lang="en-AU" sz="1200" b="0" i="0" u="none" strike="noStrike" kern="1200" dirty="0" err="1">
                <a:solidFill>
                  <a:schemeClr val="tx1"/>
                </a:solidFill>
                <a:effectLst/>
                <a:latin typeface="+mn-lt"/>
                <a:ea typeface="+mn-ea"/>
                <a:cs typeface="+mn-cs"/>
              </a:rPr>
              <a:t>doi</a:t>
            </a:r>
            <a:r>
              <a:rPr lang="en-AU" sz="1200" b="0" i="0" u="none" strike="noStrike" kern="1200" dirty="0">
                <a:solidFill>
                  <a:schemeClr val="tx1"/>
                </a:solidFill>
                <a:effectLst/>
                <a:latin typeface="+mn-lt"/>
                <a:ea typeface="+mn-ea"/>
                <a:cs typeface="+mn-cs"/>
              </a:rPr>
              <a:t>: 10.1016/j.etp.2017.03.003. </a:t>
            </a:r>
            <a:r>
              <a:rPr lang="en-AU" sz="1200" b="0" i="0" u="none" strike="noStrike" kern="1200" dirty="0" err="1">
                <a:solidFill>
                  <a:schemeClr val="tx1"/>
                </a:solidFill>
                <a:effectLst/>
                <a:latin typeface="+mn-lt"/>
                <a:ea typeface="+mn-ea"/>
                <a:cs typeface="+mn-cs"/>
              </a:rPr>
              <a:t>Epub</a:t>
            </a:r>
            <a:r>
              <a:rPr lang="en-AU" sz="1200" b="0" i="0" u="none" strike="noStrike" kern="1200" dirty="0">
                <a:solidFill>
                  <a:schemeClr val="tx1"/>
                </a:solidFill>
                <a:effectLst/>
                <a:latin typeface="+mn-lt"/>
                <a:ea typeface="+mn-ea"/>
                <a:cs typeface="+mn-cs"/>
              </a:rPr>
              <a:t> 2017 May 16. </a:t>
            </a:r>
            <a:r>
              <a:rPr lang="en-AU" sz="1200" b="0" i="0" u="none" strike="noStrike" kern="1200" dirty="0" err="1">
                <a:solidFill>
                  <a:schemeClr val="tx1"/>
                </a:solidFill>
                <a:effectLst/>
                <a:latin typeface="+mn-lt"/>
                <a:ea typeface="+mn-ea"/>
                <a:cs typeface="+mn-cs"/>
              </a:rPr>
              <a:t>PMID</a:t>
            </a:r>
            <a:r>
              <a:rPr lang="en-AU" sz="1200" b="0" i="0" u="none" strike="noStrike" kern="1200" dirty="0">
                <a:solidFill>
                  <a:schemeClr val="tx1"/>
                </a:solidFill>
                <a:effectLst/>
                <a:latin typeface="+mn-lt"/>
                <a:ea typeface="+mn-ea"/>
                <a:cs typeface="+mn-cs"/>
              </a:rPr>
              <a:t>: 28522248.</a:t>
            </a:r>
          </a:p>
          <a:p>
            <a:r>
              <a:rPr lang="en-AU" sz="1200" b="0" i="0" u="none" strike="noStrike" kern="1200" dirty="0">
                <a:solidFill>
                  <a:schemeClr val="tx1"/>
                </a:solidFill>
                <a:effectLst/>
                <a:latin typeface="+mn-lt"/>
                <a:ea typeface="+mn-ea"/>
                <a:cs typeface="+mn-cs"/>
              </a:rPr>
              <a:t>We investigated the effects of adding of monosodium glutamate (MSG) to a standard diet on oxidative stress in kidney, nitric oxide excretion, renal ions handling and blood pressure. We examined the association of these changes with the effects on renal histology. The study was performed on male Wistar rats (5 weeks old) divided into 3 groups: 1) MSG group were fed a diet supplemented with 3g of MSG/kg </a:t>
            </a:r>
            <a:r>
              <a:rPr lang="en-AU" sz="1200" b="0" i="0" u="none" strike="noStrike" kern="1200" dirty="0" err="1">
                <a:solidFill>
                  <a:schemeClr val="tx1"/>
                </a:solidFill>
                <a:effectLst/>
                <a:latin typeface="+mn-lt"/>
                <a:ea typeface="+mn-ea"/>
                <a:cs typeface="+mn-cs"/>
              </a:rPr>
              <a:t>b.w</a:t>
            </a:r>
            <a:r>
              <a:rPr lang="en-AU" sz="1200" b="0" i="0" u="none" strike="noStrike" kern="1200" dirty="0">
                <a:solidFill>
                  <a:schemeClr val="tx1"/>
                </a:solidFill>
                <a:effectLst/>
                <a:latin typeface="+mn-lt"/>
                <a:ea typeface="+mn-ea"/>
                <a:cs typeface="+mn-cs"/>
              </a:rPr>
              <a:t>./day, five days a week, and spontaneous ingestion of a 1% MSG solution during 16 weeks; 2) </a:t>
            </a:r>
            <a:r>
              <a:rPr lang="en-AU" sz="1200" b="0" i="0" u="none" strike="noStrike" kern="1200" dirty="0" err="1">
                <a:solidFill>
                  <a:schemeClr val="tx1"/>
                </a:solidFill>
                <a:effectLst/>
                <a:latin typeface="+mn-lt"/>
                <a:ea typeface="+mn-ea"/>
                <a:cs typeface="+mn-cs"/>
              </a:rPr>
              <a:t>NaCl</a:t>
            </a:r>
            <a:r>
              <a:rPr lang="en-AU" sz="1200" b="0" i="0" u="none" strike="noStrike" kern="1200" dirty="0">
                <a:solidFill>
                  <a:schemeClr val="tx1"/>
                </a:solidFill>
                <a:effectLst/>
                <a:latin typeface="+mn-lt"/>
                <a:ea typeface="+mn-ea"/>
                <a:cs typeface="+mn-cs"/>
              </a:rPr>
              <a:t> group were fed a diet with </a:t>
            </a:r>
            <a:r>
              <a:rPr lang="en-AU" sz="1200" b="0" i="0" u="none" strike="noStrike" kern="1200" dirty="0" err="1">
                <a:solidFill>
                  <a:schemeClr val="tx1"/>
                </a:solidFill>
                <a:effectLst/>
                <a:latin typeface="+mn-lt"/>
                <a:ea typeface="+mn-ea"/>
                <a:cs typeface="+mn-cs"/>
              </a:rPr>
              <a:t>NaCl</a:t>
            </a:r>
            <a:r>
              <a:rPr lang="en-AU" sz="1200" b="0" i="0" u="none" strike="noStrike" kern="1200" dirty="0">
                <a:solidFill>
                  <a:schemeClr val="tx1"/>
                </a:solidFill>
                <a:effectLst/>
                <a:latin typeface="+mn-lt"/>
                <a:ea typeface="+mn-ea"/>
                <a:cs typeface="+mn-cs"/>
              </a:rPr>
              <a:t> (1g/kg </a:t>
            </a:r>
            <a:r>
              <a:rPr lang="en-AU" sz="1200" b="0" i="0" u="none" strike="noStrike" kern="1200" dirty="0" err="1">
                <a:solidFill>
                  <a:schemeClr val="tx1"/>
                </a:solidFill>
                <a:effectLst/>
                <a:latin typeface="+mn-lt"/>
                <a:ea typeface="+mn-ea"/>
                <a:cs typeface="+mn-cs"/>
              </a:rPr>
              <a:t>b.w</a:t>
            </a:r>
            <a:r>
              <a:rPr lang="en-AU" sz="1200" b="0" i="0" u="none" strike="noStrike" kern="1200" dirty="0">
                <a:solidFill>
                  <a:schemeClr val="tx1"/>
                </a:solidFill>
                <a:effectLst/>
                <a:latin typeface="+mn-lt"/>
                <a:ea typeface="+mn-ea"/>
                <a:cs typeface="+mn-cs"/>
              </a:rPr>
              <a:t>./day) and 0.35% </a:t>
            </a:r>
            <a:r>
              <a:rPr lang="en-AU" sz="1200" b="0" i="0" u="none" strike="noStrike" kern="1200" dirty="0" err="1">
                <a:solidFill>
                  <a:schemeClr val="tx1"/>
                </a:solidFill>
                <a:effectLst/>
                <a:latin typeface="+mn-lt"/>
                <a:ea typeface="+mn-ea"/>
                <a:cs typeface="+mn-cs"/>
              </a:rPr>
              <a:t>NaCl</a:t>
            </a:r>
            <a:r>
              <a:rPr lang="en-AU" sz="1200" b="0" i="0" u="none" strike="noStrike" kern="1200" dirty="0">
                <a:solidFill>
                  <a:schemeClr val="tx1"/>
                </a:solidFill>
                <a:effectLst/>
                <a:latin typeface="+mn-lt"/>
                <a:ea typeface="+mn-ea"/>
                <a:cs typeface="+mn-cs"/>
              </a:rPr>
              <a:t> solution permanently alone at the same frequency and time; 3) control group were fed the normal chow and tap water. Sodium, potassium, calcium, phosphorus, creatinine, protein and nitric oxide excretion were </a:t>
            </a:r>
            <a:r>
              <a:rPr lang="en-AU" sz="1200" b="0" i="0" u="none" strike="noStrike" kern="1200" dirty="0" err="1">
                <a:solidFill>
                  <a:schemeClr val="tx1"/>
                </a:solidFill>
                <a:effectLst/>
                <a:latin typeface="+mn-lt"/>
                <a:ea typeface="+mn-ea"/>
                <a:cs typeface="+mn-cs"/>
              </a:rPr>
              <a:t>analyzed</a:t>
            </a:r>
            <a:r>
              <a:rPr lang="en-AU" sz="1200" b="0" i="0" u="none" strike="noStrike" kern="1200" dirty="0">
                <a:solidFill>
                  <a:schemeClr val="tx1"/>
                </a:solidFill>
                <a:effectLst/>
                <a:latin typeface="+mn-lt"/>
                <a:ea typeface="+mn-ea"/>
                <a:cs typeface="+mn-cs"/>
              </a:rPr>
              <a:t> in urine. We utilized clearance techniques to examine glomerular filtration rate and cortical renal plasma flow. We determined the oxidative state and the histopathological changes of renal tissue. Following MSG treatment, absolute and fractional sodium and potassium excretion decreased although there was hyperfiltration. The MSG group showed similar increase in blood pressure than the </a:t>
            </a:r>
            <a:r>
              <a:rPr lang="en-AU" sz="1200" b="0" i="0" u="none" strike="noStrike" kern="1200" dirty="0" err="1">
                <a:solidFill>
                  <a:schemeClr val="tx1"/>
                </a:solidFill>
                <a:effectLst/>
                <a:latin typeface="+mn-lt"/>
                <a:ea typeface="+mn-ea"/>
                <a:cs typeface="+mn-cs"/>
              </a:rPr>
              <a:t>NaCl</a:t>
            </a:r>
            <a:r>
              <a:rPr lang="en-AU" sz="1200" b="0" i="0" u="none" strike="noStrike" kern="1200" dirty="0">
                <a:solidFill>
                  <a:schemeClr val="tx1"/>
                </a:solidFill>
                <a:effectLst/>
                <a:latin typeface="+mn-lt"/>
                <a:ea typeface="+mn-ea"/>
                <a:cs typeface="+mn-cs"/>
              </a:rPr>
              <a:t> group, but nitric oxide excretion was significantly reduced. Although no increase in lipid peroxidation was verified, its observed alteration in the reduced glutathione/oxidized cycle and their enzymes </a:t>
            </a:r>
            <a:r>
              <a:rPr lang="en-AU" sz="1200" b="0" i="0" u="none" strike="noStrike" kern="1200" dirty="0" err="1">
                <a:solidFill>
                  <a:schemeClr val="tx1"/>
                </a:solidFill>
                <a:effectLst/>
                <a:latin typeface="+mn-lt"/>
                <a:ea typeface="+mn-ea"/>
                <a:cs typeface="+mn-cs"/>
              </a:rPr>
              <a:t>GPx</a:t>
            </a:r>
            <a:r>
              <a:rPr lang="en-AU" sz="1200" b="0" i="0" u="none" strike="noStrike" kern="1200" dirty="0">
                <a:solidFill>
                  <a:schemeClr val="tx1"/>
                </a:solidFill>
                <a:effectLst/>
                <a:latin typeface="+mn-lt"/>
                <a:ea typeface="+mn-ea"/>
                <a:cs typeface="+mn-cs"/>
              </a:rPr>
              <a:t> and GR. These changes were accompanied by alterations histological both glomerular as well as tubular level and by interstitial fibrosis with mononuclear cells accumulation. These results indicate that the addition of MSG in the diet decreases the excretion of Na, K and water with hyperfiltration. </a:t>
            </a:r>
            <a:r>
              <a:rPr lang="en-AU" sz="1200" b="0" i="0" u="none" strike="noStrike" kern="1200" dirty="0" err="1">
                <a:solidFill>
                  <a:schemeClr val="tx1"/>
                </a:solidFill>
                <a:effectLst/>
                <a:latin typeface="+mn-lt"/>
                <a:ea typeface="+mn-ea"/>
                <a:cs typeface="+mn-cs"/>
              </a:rPr>
              <a:t>NaCl</a:t>
            </a:r>
            <a:r>
              <a:rPr lang="en-AU" sz="1200" b="0" i="0" u="none" strike="noStrike" kern="1200" dirty="0">
                <a:solidFill>
                  <a:schemeClr val="tx1"/>
                </a:solidFill>
                <a:effectLst/>
                <a:latin typeface="+mn-lt"/>
                <a:ea typeface="+mn-ea"/>
                <a:cs typeface="+mn-cs"/>
              </a:rPr>
              <a:t> retention that leads to hypertension was accompanied by renal pathologic changes, intrarenal oxidative stress and reduction of nitric oxide excretion.</a:t>
            </a:r>
          </a:p>
          <a:p>
            <a:endParaRPr lang="en-AU" sz="1200" b="0" i="0" u="none" strike="noStrike" kern="1200" dirty="0">
              <a:solidFill>
                <a:schemeClr val="tx1"/>
              </a:solidFill>
              <a:effectLst/>
              <a:latin typeface="+mn-lt"/>
              <a:ea typeface="+mn-ea"/>
              <a:cs typeface="+mn-cs"/>
            </a:endParaRPr>
          </a:p>
          <a:p>
            <a:r>
              <a:rPr lang="en-AU" sz="1200" b="0" i="0" u="none" strike="noStrike" kern="1200" dirty="0" err="1">
                <a:solidFill>
                  <a:schemeClr val="tx1"/>
                </a:solidFill>
                <a:effectLst/>
                <a:latin typeface="+mn-lt"/>
                <a:ea typeface="+mn-ea"/>
                <a:cs typeface="+mn-cs"/>
              </a:rPr>
              <a:t>Elbassuoni</a:t>
            </a:r>
            <a:r>
              <a:rPr lang="en-AU" sz="1200" b="0" i="0" u="none" strike="noStrike" kern="1200" dirty="0">
                <a:solidFill>
                  <a:schemeClr val="tx1"/>
                </a:solidFill>
                <a:effectLst/>
                <a:latin typeface="+mn-lt"/>
                <a:ea typeface="+mn-ea"/>
                <a:cs typeface="+mn-cs"/>
              </a:rPr>
              <a:t> EA, </a:t>
            </a:r>
            <a:r>
              <a:rPr lang="en-AU" sz="1200" b="0" i="0" u="none" strike="noStrike" kern="1200" dirty="0" err="1">
                <a:solidFill>
                  <a:schemeClr val="tx1"/>
                </a:solidFill>
                <a:effectLst/>
                <a:latin typeface="+mn-lt"/>
                <a:ea typeface="+mn-ea"/>
                <a:cs typeface="+mn-cs"/>
              </a:rPr>
              <a:t>Ragy</a:t>
            </a:r>
            <a:r>
              <a:rPr lang="en-AU" sz="1200" b="0" i="0" u="none" strike="noStrike" kern="1200" dirty="0">
                <a:solidFill>
                  <a:schemeClr val="tx1"/>
                </a:solidFill>
                <a:effectLst/>
                <a:latin typeface="+mn-lt"/>
                <a:ea typeface="+mn-ea"/>
                <a:cs typeface="+mn-cs"/>
              </a:rPr>
              <a:t> MM, Ahmed SM. Evidence of the protective effect of l-arginine and vitamin D against monosodium glutamate-induced liver and kidney dysfunction in rats. Biomed </a:t>
            </a:r>
            <a:r>
              <a:rPr lang="en-AU" sz="1200" b="0" i="0" u="none" strike="noStrike" kern="1200" dirty="0" err="1">
                <a:solidFill>
                  <a:schemeClr val="tx1"/>
                </a:solidFill>
                <a:effectLst/>
                <a:latin typeface="+mn-lt"/>
                <a:ea typeface="+mn-ea"/>
                <a:cs typeface="+mn-cs"/>
              </a:rPr>
              <a:t>Pharmacother</a:t>
            </a:r>
            <a:r>
              <a:rPr lang="en-AU" sz="1200" b="0" i="0" u="none" strike="noStrike" kern="1200" dirty="0">
                <a:solidFill>
                  <a:schemeClr val="tx1"/>
                </a:solidFill>
                <a:effectLst/>
                <a:latin typeface="+mn-lt"/>
                <a:ea typeface="+mn-ea"/>
                <a:cs typeface="+mn-cs"/>
              </a:rPr>
              <a:t>. 2018 Dec;108:799-808. </a:t>
            </a:r>
            <a:r>
              <a:rPr lang="en-AU" sz="1200" b="0" i="0" u="none" strike="noStrike" kern="1200" dirty="0" err="1">
                <a:solidFill>
                  <a:schemeClr val="tx1"/>
                </a:solidFill>
                <a:effectLst/>
                <a:latin typeface="+mn-lt"/>
                <a:ea typeface="+mn-ea"/>
                <a:cs typeface="+mn-cs"/>
              </a:rPr>
              <a:t>doi</a:t>
            </a:r>
            <a:r>
              <a:rPr lang="en-AU" sz="1200" b="0" i="0" u="none" strike="noStrike" kern="1200" dirty="0">
                <a:solidFill>
                  <a:schemeClr val="tx1"/>
                </a:solidFill>
                <a:effectLst/>
                <a:latin typeface="+mn-lt"/>
                <a:ea typeface="+mn-ea"/>
                <a:cs typeface="+mn-cs"/>
              </a:rPr>
              <a:t>: 10.1016/j.biopha.2018.09.093. </a:t>
            </a:r>
            <a:r>
              <a:rPr lang="en-AU" sz="1200" b="0" i="0" u="none" strike="noStrike" kern="1200" dirty="0" err="1">
                <a:solidFill>
                  <a:schemeClr val="tx1"/>
                </a:solidFill>
                <a:effectLst/>
                <a:latin typeface="+mn-lt"/>
                <a:ea typeface="+mn-ea"/>
                <a:cs typeface="+mn-cs"/>
              </a:rPr>
              <a:t>Epub</a:t>
            </a:r>
            <a:r>
              <a:rPr lang="en-AU" sz="1200" b="0" i="0" u="none" strike="noStrike" kern="1200" dirty="0">
                <a:solidFill>
                  <a:schemeClr val="tx1"/>
                </a:solidFill>
                <a:effectLst/>
                <a:latin typeface="+mn-lt"/>
                <a:ea typeface="+mn-ea"/>
                <a:cs typeface="+mn-cs"/>
              </a:rPr>
              <a:t> 2018 Sep 22. </a:t>
            </a:r>
            <a:r>
              <a:rPr lang="en-AU" sz="1200" b="0" i="0" u="none" strike="noStrike" kern="1200" dirty="0" err="1">
                <a:solidFill>
                  <a:schemeClr val="tx1"/>
                </a:solidFill>
                <a:effectLst/>
                <a:latin typeface="+mn-lt"/>
                <a:ea typeface="+mn-ea"/>
                <a:cs typeface="+mn-cs"/>
              </a:rPr>
              <a:t>PMID</a:t>
            </a:r>
            <a:r>
              <a:rPr lang="en-AU" sz="1200" b="0" i="0" u="none" strike="noStrike" kern="1200" dirty="0">
                <a:solidFill>
                  <a:schemeClr val="tx1"/>
                </a:solidFill>
                <a:effectLst/>
                <a:latin typeface="+mn-lt"/>
                <a:ea typeface="+mn-ea"/>
                <a:cs typeface="+mn-cs"/>
              </a:rPr>
              <a:t>: 30253372.</a:t>
            </a:r>
          </a:p>
          <a:p>
            <a:r>
              <a:rPr lang="en-AU" sz="1200" b="0" i="0" u="none" strike="noStrike" kern="1200" dirty="0">
                <a:solidFill>
                  <a:schemeClr val="tx1"/>
                </a:solidFill>
                <a:effectLst/>
                <a:latin typeface="+mn-lt"/>
                <a:ea typeface="+mn-ea"/>
                <a:cs typeface="+mn-cs"/>
              </a:rPr>
              <a:t>Monosodium glutamate (MSG) is frequently consumed as a </a:t>
            </a:r>
            <a:r>
              <a:rPr lang="en-AU" sz="1200" b="0" i="0" u="none" strike="noStrike" kern="1200" dirty="0" err="1">
                <a:solidFill>
                  <a:schemeClr val="tx1"/>
                </a:solidFill>
                <a:effectLst/>
                <a:latin typeface="+mn-lt"/>
                <a:ea typeface="+mn-ea"/>
                <a:cs typeface="+mn-cs"/>
              </a:rPr>
              <a:t>flavor</a:t>
            </a:r>
            <a:r>
              <a:rPr lang="en-AU" sz="1200" b="0" i="0" u="none" strike="noStrike" kern="1200" dirty="0">
                <a:solidFill>
                  <a:schemeClr val="tx1"/>
                </a:solidFill>
                <a:effectLst/>
                <a:latin typeface="+mn-lt"/>
                <a:ea typeface="+mn-ea"/>
                <a:cs typeface="+mn-cs"/>
              </a:rPr>
              <a:t> enhancer or food additive. Possible MSG-induced injurious effects on some organs have been stated in experimental animal models. Thus, in this study we tried to clarify effect and possible mechanism of action of MSG on liver and kidney, and if this results affected by the addition of l-Arginine or vitamin D to it. Animals divided into; Control, MSG treated, MSG + vitamin D treated, MSG + L-arginine treated group. Serum separated to determine liver and kidney function parameters. Kidneys and livers dissected out for histological examination and for assay of oxidative stress markers. RESULTS: MSG increased body weight and produced liver and kidney dysfunctions. The MSG-induced oxidative liver and kidney damage was proved. Vitamin D and l- Arginine have been shown to protect and restore the liver and the kidney capabilities in MSG models injury via inhibiting oxidative damage, vitamin D or l- Arginine suppresses the increased food intake and body weight gain induced by MSG. CONCLUSIONS: due to injurious effect of MSG, it should be avoided especially in liver or kidney disorders, foods containing excess MSG can be fortified with vitamin D or l- Arginine to overcome its adverse effects.</a:t>
            </a:r>
          </a:p>
          <a:p>
            <a:br>
              <a:rPr lang="en-AU" dirty="0"/>
            </a:br>
            <a:endParaRPr lang="en-AU" sz="1200" b="0" i="0" u="none" strike="noStrike" kern="1200" dirty="0">
              <a:solidFill>
                <a:schemeClr val="tx1"/>
              </a:solidFill>
              <a:effectLst/>
              <a:latin typeface="+mn-lt"/>
              <a:ea typeface="+mn-ea"/>
              <a:cs typeface="+mn-cs"/>
            </a:endParaRPr>
          </a:p>
          <a:p>
            <a:br>
              <a:rPr lang="en-AU" dirty="0"/>
            </a:br>
            <a:endParaRPr lang="en-US" dirty="0"/>
          </a:p>
        </p:txBody>
      </p:sp>
      <p:sp>
        <p:nvSpPr>
          <p:cNvPr id="4" name="Slide Number Placeholder 3"/>
          <p:cNvSpPr>
            <a:spLocks noGrp="1"/>
          </p:cNvSpPr>
          <p:nvPr>
            <p:ph type="sldNum" sz="quarter" idx="5"/>
          </p:nvPr>
        </p:nvSpPr>
        <p:spPr/>
        <p:txBody>
          <a:bodyPr/>
          <a:lstStyle/>
          <a:p>
            <a:fld id="{4B76047C-BCA1-E04B-A25E-744F39C81101}" type="slidenum">
              <a:rPr lang="en-US" smtClean="0"/>
              <a:t>29</a:t>
            </a:fld>
            <a:endParaRPr lang="en-US"/>
          </a:p>
        </p:txBody>
      </p:sp>
    </p:spTree>
    <p:extLst>
      <p:ext uri="{BB962C8B-B14F-4D97-AF65-F5344CB8AC3E}">
        <p14:creationId xmlns:p14="http://schemas.microsoft.com/office/powerpoint/2010/main" val="4044027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Toxicol</a:t>
            </a:r>
            <a:r>
              <a:rPr lang="en-US" dirty="0"/>
              <a:t> Lett. 2016 Jun 7;258:1-10.  Mechanism-specific injury biomarkers predict nephrotoxicity early following glyphosate surfactant herbicide (</a:t>
            </a:r>
            <a:r>
              <a:rPr lang="en-US" dirty="0" err="1"/>
              <a:t>GPSH</a:t>
            </a:r>
            <a:r>
              <a:rPr lang="en-US" dirty="0"/>
              <a:t>) poisoning. Mohamed F, </a:t>
            </a:r>
            <a:r>
              <a:rPr lang="en-US" dirty="0" err="1"/>
              <a:t>Endre</a:t>
            </a:r>
            <a:r>
              <a:rPr lang="en-US" dirty="0"/>
              <a:t> </a:t>
            </a:r>
            <a:r>
              <a:rPr lang="en-US" dirty="0" err="1"/>
              <a:t>ZH</a:t>
            </a:r>
            <a:r>
              <a:rPr lang="en-US" dirty="0"/>
              <a:t>, Pickering </a:t>
            </a:r>
            <a:r>
              <a:rPr lang="en-US" dirty="0" err="1"/>
              <a:t>JW</a:t>
            </a:r>
            <a:r>
              <a:rPr lang="en-US" dirty="0"/>
              <a:t>, </a:t>
            </a:r>
            <a:r>
              <a:rPr lang="en-US" dirty="0" err="1"/>
              <a:t>Jayamanne</a:t>
            </a:r>
            <a:r>
              <a:rPr lang="en-US" dirty="0"/>
              <a:t> S, </a:t>
            </a:r>
            <a:r>
              <a:rPr lang="en-US" dirty="0" err="1"/>
              <a:t>Palangasinghe</a:t>
            </a:r>
            <a:r>
              <a:rPr lang="en-US" dirty="0"/>
              <a:t> C, </a:t>
            </a:r>
            <a:r>
              <a:rPr lang="en-US" dirty="0" err="1"/>
              <a:t>Shahmy</a:t>
            </a:r>
            <a:r>
              <a:rPr lang="en-US" dirty="0"/>
              <a:t> S, </a:t>
            </a:r>
            <a:r>
              <a:rPr lang="en-US" dirty="0" err="1"/>
              <a:t>Chathuranga</a:t>
            </a:r>
            <a:r>
              <a:rPr lang="en-US" dirty="0"/>
              <a:t> U, </a:t>
            </a:r>
            <a:r>
              <a:rPr lang="en-US" dirty="0" err="1"/>
              <a:t>Wijerathna</a:t>
            </a:r>
            <a:r>
              <a:rPr lang="en-US" dirty="0"/>
              <a:t> T, </a:t>
            </a:r>
            <a:r>
              <a:rPr lang="en-US" dirty="0" err="1"/>
              <a:t>Shihana</a:t>
            </a:r>
            <a:r>
              <a:rPr lang="en-US" dirty="0"/>
              <a:t> F, </a:t>
            </a:r>
            <a:r>
              <a:rPr lang="en-US" dirty="0" err="1"/>
              <a:t>Gawarammana</a:t>
            </a:r>
            <a:r>
              <a:rPr lang="en-US" dirty="0"/>
              <a:t> I, Buckley NA.</a:t>
            </a:r>
          </a:p>
        </p:txBody>
      </p:sp>
      <p:sp>
        <p:nvSpPr>
          <p:cNvPr id="4" name="Slide Number Placeholder 3"/>
          <p:cNvSpPr>
            <a:spLocks noGrp="1"/>
          </p:cNvSpPr>
          <p:nvPr>
            <p:ph type="sldNum" sz="quarter" idx="5"/>
          </p:nvPr>
        </p:nvSpPr>
        <p:spPr/>
        <p:txBody>
          <a:bodyPr/>
          <a:lstStyle/>
          <a:p>
            <a:fld id="{4B76047C-BCA1-E04B-A25E-744F39C81101}" type="slidenum">
              <a:rPr lang="en-US" smtClean="0"/>
              <a:t>30</a:t>
            </a:fld>
            <a:endParaRPr lang="en-US"/>
          </a:p>
        </p:txBody>
      </p:sp>
    </p:spTree>
    <p:extLst>
      <p:ext uri="{BB962C8B-B14F-4D97-AF65-F5344CB8AC3E}">
        <p14:creationId xmlns:p14="http://schemas.microsoft.com/office/powerpoint/2010/main" val="22304071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www.ewg.org</a:t>
            </a:r>
            <a:r>
              <a:rPr lang="en-US" dirty="0"/>
              <a:t>/news-and-analysis/2019/02/glyphosate-contamination-food-goes-far-beyond-oat-products</a:t>
            </a:r>
          </a:p>
        </p:txBody>
      </p:sp>
      <p:sp>
        <p:nvSpPr>
          <p:cNvPr id="4" name="Slide Number Placeholder 3"/>
          <p:cNvSpPr>
            <a:spLocks noGrp="1"/>
          </p:cNvSpPr>
          <p:nvPr>
            <p:ph type="sldNum" sz="quarter" idx="5"/>
          </p:nvPr>
        </p:nvSpPr>
        <p:spPr/>
        <p:txBody>
          <a:bodyPr/>
          <a:lstStyle/>
          <a:p>
            <a:fld id="{F949340A-6C2A-0440-9D83-DED4676CFCB1}" type="slidenum">
              <a:rPr lang="en-US" altLang="en-US" smtClean="0"/>
              <a:pPr/>
              <a:t>31</a:t>
            </a:fld>
            <a:endParaRPr lang="en-US" altLang="en-US"/>
          </a:p>
        </p:txBody>
      </p:sp>
    </p:spTree>
    <p:extLst>
      <p:ext uri="{BB962C8B-B14F-4D97-AF65-F5344CB8AC3E}">
        <p14:creationId xmlns:p14="http://schemas.microsoft.com/office/powerpoint/2010/main" val="3526364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76047C-BCA1-E04B-A25E-744F39C81101}" type="slidenum">
              <a:rPr lang="en-US" smtClean="0"/>
              <a:t>9</a:t>
            </a:fld>
            <a:endParaRPr lang="en-US"/>
          </a:p>
        </p:txBody>
      </p:sp>
    </p:spTree>
    <p:extLst>
      <p:ext uri="{BB962C8B-B14F-4D97-AF65-F5344CB8AC3E}">
        <p14:creationId xmlns:p14="http://schemas.microsoft.com/office/powerpoint/2010/main" val="40140504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Séralini</a:t>
            </a:r>
            <a:r>
              <a:rPr lang="en-US" dirty="0"/>
              <a:t>, G.-E.; Clair, E.; </a:t>
            </a:r>
            <a:r>
              <a:rPr lang="en-US" dirty="0" err="1"/>
              <a:t>Mesnage</a:t>
            </a:r>
            <a:r>
              <a:rPr lang="en-US" dirty="0"/>
              <a:t>, R.; </a:t>
            </a:r>
            <a:r>
              <a:rPr lang="en-US" dirty="0" err="1"/>
              <a:t>Gress</a:t>
            </a:r>
            <a:r>
              <a:rPr lang="en-US" dirty="0"/>
              <a:t>, S.; Defarge, N.; Malatesta, M.; </a:t>
            </a:r>
            <a:r>
              <a:rPr lang="en-US" dirty="0" err="1"/>
              <a:t>Hennequin</a:t>
            </a:r>
            <a:r>
              <a:rPr lang="en-US" dirty="0"/>
              <a:t>, D.; </a:t>
            </a:r>
            <a:r>
              <a:rPr lang="en-US" dirty="0" err="1"/>
              <a:t>Spiroux</a:t>
            </a:r>
            <a:r>
              <a:rPr lang="en-US" dirty="0"/>
              <a:t> de </a:t>
            </a:r>
            <a:r>
              <a:rPr lang="en-US" dirty="0" err="1"/>
              <a:t>Vendˆomois</a:t>
            </a:r>
            <a:r>
              <a:rPr lang="en-US" dirty="0"/>
              <a:t>, J. Long term toxicity of a Roundup herbicide and a Roundup-tolerant genetically modified maize. Food Chem. </a:t>
            </a:r>
            <a:r>
              <a:rPr lang="en-US" dirty="0" err="1"/>
              <a:t>Toxicol</a:t>
            </a:r>
            <a:r>
              <a:rPr lang="en-US" dirty="0"/>
              <a:t>. 2012, 50, 4221–4231.</a:t>
            </a:r>
            <a:endParaRPr lang="en-AU" dirty="0"/>
          </a:p>
          <a:p>
            <a:endParaRPr lang="en-US" dirty="0"/>
          </a:p>
        </p:txBody>
      </p:sp>
      <p:sp>
        <p:nvSpPr>
          <p:cNvPr id="4" name="Slide Number Placeholder 3"/>
          <p:cNvSpPr>
            <a:spLocks noGrp="1"/>
          </p:cNvSpPr>
          <p:nvPr>
            <p:ph type="sldNum" sz="quarter" idx="5"/>
          </p:nvPr>
        </p:nvSpPr>
        <p:spPr/>
        <p:txBody>
          <a:bodyPr/>
          <a:lstStyle/>
          <a:p>
            <a:fld id="{4B76047C-BCA1-E04B-A25E-744F39C81101}" type="slidenum">
              <a:rPr lang="en-US" smtClean="0"/>
              <a:t>32</a:t>
            </a:fld>
            <a:endParaRPr lang="en-US"/>
          </a:p>
        </p:txBody>
      </p:sp>
    </p:spTree>
    <p:extLst>
      <p:ext uri="{BB962C8B-B14F-4D97-AF65-F5344CB8AC3E}">
        <p14:creationId xmlns:p14="http://schemas.microsoft.com/office/powerpoint/2010/main" val="34164292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Nemmar</a:t>
            </a:r>
            <a:r>
              <a:rPr lang="en-US" dirty="0"/>
              <a:t> A, </a:t>
            </a:r>
            <a:r>
              <a:rPr lang="en-US" dirty="0" err="1"/>
              <a:t>Karaca</a:t>
            </a:r>
            <a:r>
              <a:rPr lang="en-US" dirty="0"/>
              <a:t> T, </a:t>
            </a:r>
            <a:r>
              <a:rPr lang="en-US" dirty="0" err="1"/>
              <a:t>Beegam</a:t>
            </a:r>
            <a:r>
              <a:rPr lang="en-US" dirty="0"/>
              <a:t> S, </a:t>
            </a:r>
            <a:r>
              <a:rPr lang="en-US" dirty="0" err="1"/>
              <a:t>Yuvaraju</a:t>
            </a:r>
            <a:r>
              <a:rPr lang="en-US" dirty="0"/>
              <a:t> P, Yasin J, Hamadi NK, Ali </a:t>
            </a:r>
            <a:r>
              <a:rPr lang="en-US" dirty="0" err="1"/>
              <a:t>BH</a:t>
            </a:r>
            <a:r>
              <a:rPr lang="en-US" dirty="0"/>
              <a:t>. Prolonged Pulmonary Exposure to Diesel Exhaust Particles Exacerbates Renal Oxidative Stress, Inflammation and DNA Damage in Mice with Adenine-Induced Chronic Renal Failure. Cell </a:t>
            </a:r>
            <a:r>
              <a:rPr lang="en-US" dirty="0" err="1"/>
              <a:t>Physiol</a:t>
            </a:r>
            <a:r>
              <a:rPr lang="en-US" dirty="0"/>
              <a:t> </a:t>
            </a:r>
            <a:r>
              <a:rPr lang="en-US" dirty="0" err="1"/>
              <a:t>Biochem</a:t>
            </a:r>
            <a:r>
              <a:rPr lang="en-US" dirty="0"/>
              <a:t>. 2016;38(5):1703-13.</a:t>
            </a:r>
            <a:endParaRPr lang="en-AU" dirty="0"/>
          </a:p>
          <a:p>
            <a:endParaRPr lang="en-US" dirty="0"/>
          </a:p>
        </p:txBody>
      </p:sp>
      <p:sp>
        <p:nvSpPr>
          <p:cNvPr id="4" name="Slide Number Placeholder 3"/>
          <p:cNvSpPr>
            <a:spLocks noGrp="1"/>
          </p:cNvSpPr>
          <p:nvPr>
            <p:ph type="sldNum" sz="quarter" idx="5"/>
          </p:nvPr>
        </p:nvSpPr>
        <p:spPr/>
        <p:txBody>
          <a:bodyPr/>
          <a:lstStyle/>
          <a:p>
            <a:fld id="{4B76047C-BCA1-E04B-A25E-744F39C81101}" type="slidenum">
              <a:rPr lang="en-US" smtClean="0"/>
              <a:t>40</a:t>
            </a:fld>
            <a:endParaRPr lang="en-US"/>
          </a:p>
        </p:txBody>
      </p:sp>
    </p:spTree>
    <p:extLst>
      <p:ext uri="{BB962C8B-B14F-4D97-AF65-F5344CB8AC3E}">
        <p14:creationId xmlns:p14="http://schemas.microsoft.com/office/powerpoint/2010/main" val="31758005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Soderland</a:t>
            </a:r>
            <a:r>
              <a:rPr lang="en-US" dirty="0"/>
              <a:t> P, </a:t>
            </a:r>
            <a:r>
              <a:rPr lang="en-US" dirty="0" err="1"/>
              <a:t>Lovekar</a:t>
            </a:r>
            <a:r>
              <a:rPr lang="en-US" dirty="0"/>
              <a:t> S, Weiner DE, Brooks DR, Kaufman JS. Chronic kidney disease associated with environmental toxins and exposures. Adv Chronic Kidney Dis. 2010 May;17(3):254-64. </a:t>
            </a:r>
          </a:p>
        </p:txBody>
      </p:sp>
      <p:sp>
        <p:nvSpPr>
          <p:cNvPr id="4" name="Slide Number Placeholder 3"/>
          <p:cNvSpPr>
            <a:spLocks noGrp="1"/>
          </p:cNvSpPr>
          <p:nvPr>
            <p:ph type="sldNum" sz="quarter" idx="5"/>
          </p:nvPr>
        </p:nvSpPr>
        <p:spPr/>
        <p:txBody>
          <a:bodyPr/>
          <a:lstStyle/>
          <a:p>
            <a:fld id="{4B76047C-BCA1-E04B-A25E-744F39C81101}" type="slidenum">
              <a:rPr lang="en-US" smtClean="0"/>
              <a:t>41</a:t>
            </a:fld>
            <a:endParaRPr lang="en-US"/>
          </a:p>
        </p:txBody>
      </p:sp>
    </p:spTree>
    <p:extLst>
      <p:ext uri="{BB962C8B-B14F-4D97-AF65-F5344CB8AC3E}">
        <p14:creationId xmlns:p14="http://schemas.microsoft.com/office/powerpoint/2010/main" val="47173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Anyanwu</a:t>
            </a:r>
            <a:r>
              <a:rPr lang="en-US" dirty="0"/>
              <a:t> E, Campbell AW, </a:t>
            </a:r>
            <a:r>
              <a:rPr lang="en-US" dirty="0" err="1"/>
              <a:t>Vojdani</a:t>
            </a:r>
            <a:r>
              <a:rPr lang="en-US" dirty="0"/>
              <a:t> A, </a:t>
            </a:r>
            <a:r>
              <a:rPr lang="en-US" dirty="0" err="1"/>
              <a:t>Ehiri</a:t>
            </a:r>
            <a:r>
              <a:rPr lang="en-US" dirty="0"/>
              <a:t> </a:t>
            </a:r>
            <a:r>
              <a:rPr lang="en-US" dirty="0" err="1"/>
              <a:t>JE</a:t>
            </a:r>
            <a:r>
              <a:rPr lang="en-US" dirty="0"/>
              <a:t>, Akpan AI. Biochemical changes in the serum of patients with chronic toxigenic mold exposures: a risk factor for multiple renal dysfunctions. </a:t>
            </a:r>
            <a:r>
              <a:rPr lang="en-US" dirty="0" err="1"/>
              <a:t>ScientificWorldJournal</a:t>
            </a:r>
            <a:r>
              <a:rPr lang="en-US" dirty="0"/>
              <a:t>. 2003 Nov 3;3:1058-64.</a:t>
            </a:r>
            <a:endParaRPr lang="en-AU" dirty="0"/>
          </a:p>
          <a:p>
            <a:r>
              <a:rPr lang="en-US" dirty="0" err="1"/>
              <a:t>Mikkola</a:t>
            </a:r>
            <a:r>
              <a:rPr lang="en-US" dirty="0"/>
              <a:t> R, Andersson MA, </a:t>
            </a:r>
            <a:r>
              <a:rPr lang="en-US" dirty="0" err="1"/>
              <a:t>Hautaniemi</a:t>
            </a:r>
            <a:r>
              <a:rPr lang="en-US" dirty="0"/>
              <a:t> M, </a:t>
            </a:r>
            <a:r>
              <a:rPr lang="en-US" dirty="0" err="1"/>
              <a:t>Salkinoja</a:t>
            </a:r>
            <a:r>
              <a:rPr lang="en-US" dirty="0"/>
              <a:t>-Salonen MS. Toxic indole alkaloids </a:t>
            </a:r>
            <a:r>
              <a:rPr lang="en-US" dirty="0" err="1"/>
              <a:t>avrainvillamide</a:t>
            </a:r>
            <a:r>
              <a:rPr lang="en-US" dirty="0"/>
              <a:t> and </a:t>
            </a:r>
            <a:r>
              <a:rPr lang="en-US" dirty="0" err="1"/>
              <a:t>stephacidin</a:t>
            </a:r>
            <a:r>
              <a:rPr lang="en-US" dirty="0"/>
              <a:t> B produced by a biocide tolerant indoor mold Aspergillus </a:t>
            </a:r>
            <a:r>
              <a:rPr lang="en-US" dirty="0" err="1"/>
              <a:t>westerdijkiae</a:t>
            </a:r>
            <a:r>
              <a:rPr lang="en-US" dirty="0"/>
              <a:t>. </a:t>
            </a:r>
            <a:r>
              <a:rPr lang="en-US" dirty="0" err="1"/>
              <a:t>Toxicon</a:t>
            </a:r>
            <a:r>
              <a:rPr lang="en-US" dirty="0"/>
              <a:t>. 2015 Jun 1;99:58-67. </a:t>
            </a:r>
            <a:endParaRPr lang="en-AU" dirty="0"/>
          </a:p>
          <a:p>
            <a:r>
              <a:rPr lang="en-US" dirty="0" err="1"/>
              <a:t>Eren</a:t>
            </a:r>
            <a:r>
              <a:rPr lang="en-US" dirty="0"/>
              <a:t> A, </a:t>
            </a:r>
            <a:r>
              <a:rPr lang="en-US" dirty="0" err="1"/>
              <a:t>Kuştimur</a:t>
            </a:r>
            <a:r>
              <a:rPr lang="en-US" dirty="0"/>
              <a:t> S, </a:t>
            </a:r>
            <a:r>
              <a:rPr lang="en-US" dirty="0" err="1"/>
              <a:t>Kalkanci</a:t>
            </a:r>
            <a:r>
              <a:rPr lang="en-US" dirty="0"/>
              <a:t> A, </a:t>
            </a:r>
            <a:r>
              <a:rPr lang="en-US" dirty="0" err="1"/>
              <a:t>Unverdi</a:t>
            </a:r>
            <a:r>
              <a:rPr lang="en-US" dirty="0"/>
              <a:t> S, </a:t>
            </a:r>
            <a:r>
              <a:rPr lang="en-US" dirty="0" err="1"/>
              <a:t>Aktaş</a:t>
            </a:r>
            <a:r>
              <a:rPr lang="en-US" dirty="0"/>
              <a:t> F, </a:t>
            </a:r>
            <a:r>
              <a:rPr lang="en-US" dirty="0" err="1"/>
              <a:t>Sucak</a:t>
            </a:r>
            <a:r>
              <a:rPr lang="en-US" dirty="0"/>
              <a:t> GT. Investigation of the effect of constructions in hospital environment on the crucial units for immunocompromised patients and the development of opportunistic mold infections. </a:t>
            </a:r>
            <a:r>
              <a:rPr lang="en-US" dirty="0" err="1"/>
              <a:t>Mikrobiyol</a:t>
            </a:r>
            <a:r>
              <a:rPr lang="en-US" dirty="0"/>
              <a:t> Bul. 2008 Jan;42(1):83-93.</a:t>
            </a:r>
            <a:endParaRPr lang="en-AU" dirty="0"/>
          </a:p>
          <a:p>
            <a:endParaRPr lang="en-US" dirty="0"/>
          </a:p>
        </p:txBody>
      </p:sp>
      <p:sp>
        <p:nvSpPr>
          <p:cNvPr id="4" name="Slide Number Placeholder 3"/>
          <p:cNvSpPr>
            <a:spLocks noGrp="1"/>
          </p:cNvSpPr>
          <p:nvPr>
            <p:ph type="sldNum" sz="quarter" idx="5"/>
          </p:nvPr>
        </p:nvSpPr>
        <p:spPr/>
        <p:txBody>
          <a:bodyPr/>
          <a:lstStyle/>
          <a:p>
            <a:fld id="{4B76047C-BCA1-E04B-A25E-744F39C81101}" type="slidenum">
              <a:rPr lang="en-US" smtClean="0"/>
              <a:t>42</a:t>
            </a:fld>
            <a:endParaRPr lang="en-US"/>
          </a:p>
        </p:txBody>
      </p:sp>
    </p:spTree>
    <p:extLst>
      <p:ext uri="{BB962C8B-B14F-4D97-AF65-F5344CB8AC3E}">
        <p14:creationId xmlns:p14="http://schemas.microsoft.com/office/powerpoint/2010/main" val="12889129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Jang SM, </a:t>
            </a:r>
            <a:r>
              <a:rPr lang="en-US" dirty="0" err="1"/>
              <a:t>Cerulli</a:t>
            </a:r>
            <a:r>
              <a:rPr lang="en-US" dirty="0"/>
              <a:t> J, </a:t>
            </a:r>
            <a:r>
              <a:rPr lang="en-US" dirty="0" err="1"/>
              <a:t>Grabe</a:t>
            </a:r>
            <a:r>
              <a:rPr lang="en-US" dirty="0"/>
              <a:t> </a:t>
            </a:r>
            <a:r>
              <a:rPr lang="en-US" dirty="0" err="1"/>
              <a:t>DW</a:t>
            </a:r>
            <a:r>
              <a:rPr lang="en-US" dirty="0"/>
              <a:t>, Fox C, </a:t>
            </a:r>
            <a:r>
              <a:rPr lang="en-US" dirty="0" err="1"/>
              <a:t>Vassalotti</a:t>
            </a:r>
            <a:r>
              <a:rPr lang="en-US" dirty="0"/>
              <a:t> JA, </a:t>
            </a:r>
            <a:r>
              <a:rPr lang="en-US" dirty="0" err="1"/>
              <a:t>Prokopienko</a:t>
            </a:r>
            <a:r>
              <a:rPr lang="en-US" dirty="0"/>
              <a:t> AJ, </a:t>
            </a:r>
            <a:r>
              <a:rPr lang="en-US" dirty="0" err="1"/>
              <a:t>Pai</a:t>
            </a:r>
            <a:r>
              <a:rPr lang="en-US" dirty="0"/>
              <a:t> AB. NSAID-avoidance education in community pharmacies for patients at high risk for acute kidney injury, upstate New York, 2011. </a:t>
            </a:r>
            <a:r>
              <a:rPr lang="en-US" dirty="0" err="1"/>
              <a:t>Prev</a:t>
            </a:r>
            <a:r>
              <a:rPr lang="en-US" dirty="0"/>
              <a:t> Chronic Dis. 2014 Dec 18;11:E220.</a:t>
            </a:r>
            <a:endParaRPr lang="en-AU" dirty="0"/>
          </a:p>
          <a:p>
            <a:r>
              <a:rPr lang="en-US" dirty="0"/>
              <a:t>Henry D, Page J, Whyte I, </a:t>
            </a:r>
            <a:r>
              <a:rPr lang="en-US" dirty="0" err="1"/>
              <a:t>Nanra</a:t>
            </a:r>
            <a:r>
              <a:rPr lang="en-US" dirty="0"/>
              <a:t> R, Hall C. Consumption of non-steroidal anti-inflammatory drugs and the development of functional renal impairment in elderly subjects. Results of a case-control study. Br J </a:t>
            </a:r>
            <a:r>
              <a:rPr lang="en-US" dirty="0" err="1"/>
              <a:t>Clin</a:t>
            </a:r>
            <a:r>
              <a:rPr lang="en-US" dirty="0"/>
              <a:t> </a:t>
            </a:r>
            <a:r>
              <a:rPr lang="en-US" dirty="0" err="1"/>
              <a:t>Pharmacol</a:t>
            </a:r>
            <a:r>
              <a:rPr lang="en-US" dirty="0"/>
              <a:t>. 1997 Jul;44(1):85-90.</a:t>
            </a:r>
            <a:endParaRPr lang="en-AU" dirty="0"/>
          </a:p>
          <a:p>
            <a:r>
              <a:rPr lang="en-US" dirty="0" err="1"/>
              <a:t>Perneger</a:t>
            </a:r>
            <a:r>
              <a:rPr lang="en-US" dirty="0"/>
              <a:t> TV, </a:t>
            </a:r>
            <a:r>
              <a:rPr lang="en-US" dirty="0" err="1"/>
              <a:t>Whelton</a:t>
            </a:r>
            <a:r>
              <a:rPr lang="en-US" dirty="0"/>
              <a:t> PK, </a:t>
            </a:r>
            <a:r>
              <a:rPr lang="en-US" dirty="0" err="1"/>
              <a:t>Klag</a:t>
            </a:r>
            <a:r>
              <a:rPr lang="en-US" dirty="0"/>
              <a:t> MJ. Risk of kidney failure associated with the use of acetaminophen, aspirin, and nonsteroidal </a:t>
            </a:r>
            <a:r>
              <a:rPr lang="en-US" dirty="0" err="1"/>
              <a:t>antiinflammatory</a:t>
            </a:r>
            <a:r>
              <a:rPr lang="en-US" dirty="0"/>
              <a:t> drugs. N </a:t>
            </a:r>
            <a:r>
              <a:rPr lang="en-US" dirty="0" err="1"/>
              <a:t>Engl</a:t>
            </a:r>
            <a:r>
              <a:rPr lang="en-US" dirty="0"/>
              <a:t> J Med. 1994 Dec 22;331(25):1675-9.</a:t>
            </a:r>
            <a:endParaRPr lang="en-AU" dirty="0"/>
          </a:p>
          <a:p>
            <a:r>
              <a:rPr lang="en-US" dirty="0" err="1"/>
              <a:t>Curhan</a:t>
            </a:r>
            <a:r>
              <a:rPr lang="en-US" dirty="0"/>
              <a:t> GC, Knight EL, Rosner B, Hankinson SE, </a:t>
            </a:r>
            <a:r>
              <a:rPr lang="en-US" dirty="0" err="1"/>
              <a:t>Stampfer</a:t>
            </a:r>
            <a:r>
              <a:rPr lang="en-US" dirty="0"/>
              <a:t> MJ. Lifetime nonnarcotic analgesic use and decline in renal function in women. Arch Intern Med. 2004 Jul 26;164(14):1519-24.</a:t>
            </a:r>
            <a:endParaRPr lang="en-AU" dirty="0"/>
          </a:p>
          <a:p>
            <a:r>
              <a:rPr lang="en-US" dirty="0"/>
              <a:t>Segal R, </a:t>
            </a:r>
            <a:r>
              <a:rPr lang="en-US" dirty="0" err="1"/>
              <a:t>Lubart</a:t>
            </a:r>
            <a:r>
              <a:rPr lang="en-US" dirty="0"/>
              <a:t> E, Leibovitz A, </a:t>
            </a:r>
            <a:r>
              <a:rPr lang="en-US" dirty="0" err="1"/>
              <a:t>Iaina</a:t>
            </a:r>
            <a:r>
              <a:rPr lang="en-US" dirty="0"/>
              <a:t> A, Caspi D. Renal effects of low dose aspirin in elderly patients. </a:t>
            </a:r>
            <a:r>
              <a:rPr lang="en-US" dirty="0" err="1"/>
              <a:t>Isr</a:t>
            </a:r>
            <a:r>
              <a:rPr lang="en-US" dirty="0"/>
              <a:t> Med </a:t>
            </a:r>
            <a:r>
              <a:rPr lang="en-US" dirty="0" err="1"/>
              <a:t>Assoc</a:t>
            </a:r>
            <a:r>
              <a:rPr lang="en-US" dirty="0"/>
              <a:t> J. 2006 Oct;8(10):679-82.</a:t>
            </a:r>
            <a:endParaRPr lang="en-AU" dirty="0"/>
          </a:p>
          <a:p>
            <a:endParaRPr lang="en-US" dirty="0"/>
          </a:p>
        </p:txBody>
      </p:sp>
      <p:sp>
        <p:nvSpPr>
          <p:cNvPr id="4" name="Slide Number Placeholder 3"/>
          <p:cNvSpPr>
            <a:spLocks noGrp="1"/>
          </p:cNvSpPr>
          <p:nvPr>
            <p:ph type="sldNum" sz="quarter" idx="5"/>
          </p:nvPr>
        </p:nvSpPr>
        <p:spPr/>
        <p:txBody>
          <a:bodyPr/>
          <a:lstStyle/>
          <a:p>
            <a:fld id="{4B76047C-BCA1-E04B-A25E-744F39C81101}" type="slidenum">
              <a:rPr lang="en-US" smtClean="0"/>
              <a:t>43</a:t>
            </a:fld>
            <a:endParaRPr lang="en-US"/>
          </a:p>
        </p:txBody>
      </p:sp>
    </p:spTree>
    <p:extLst>
      <p:ext uri="{BB962C8B-B14F-4D97-AF65-F5344CB8AC3E}">
        <p14:creationId xmlns:p14="http://schemas.microsoft.com/office/powerpoint/2010/main" val="16193079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Tangkiatkumjai</a:t>
            </a:r>
            <a:r>
              <a:rPr lang="en-US" dirty="0"/>
              <a:t> M, Boardman H, </a:t>
            </a:r>
            <a:r>
              <a:rPr lang="en-US" dirty="0" err="1"/>
              <a:t>Praditpornsilpa</a:t>
            </a:r>
            <a:r>
              <a:rPr lang="en-US" dirty="0"/>
              <a:t> K, Walker DM. Association of herbal and dietary supplements with progression and complications of chronic kidney disease: a prospective cohort study. Nephrology (Carlton). 2015 Jun 4. </a:t>
            </a:r>
            <a:endParaRPr lang="en-AU" dirty="0"/>
          </a:p>
          <a:p>
            <a:endParaRPr lang="en-US" dirty="0"/>
          </a:p>
        </p:txBody>
      </p:sp>
      <p:sp>
        <p:nvSpPr>
          <p:cNvPr id="4" name="Slide Number Placeholder 3"/>
          <p:cNvSpPr>
            <a:spLocks noGrp="1"/>
          </p:cNvSpPr>
          <p:nvPr>
            <p:ph type="sldNum" sz="quarter" idx="5"/>
          </p:nvPr>
        </p:nvSpPr>
        <p:spPr/>
        <p:txBody>
          <a:bodyPr/>
          <a:lstStyle/>
          <a:p>
            <a:fld id="{4B76047C-BCA1-E04B-A25E-744F39C81101}" type="slidenum">
              <a:rPr lang="en-US" smtClean="0"/>
              <a:t>44</a:t>
            </a:fld>
            <a:endParaRPr lang="en-US"/>
          </a:p>
        </p:txBody>
      </p:sp>
    </p:spTree>
    <p:extLst>
      <p:ext uri="{BB962C8B-B14F-4D97-AF65-F5344CB8AC3E}">
        <p14:creationId xmlns:p14="http://schemas.microsoft.com/office/powerpoint/2010/main" val="17665747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76047C-BCA1-E04B-A25E-744F39C81101}" type="slidenum">
              <a:rPr lang="en-US" smtClean="0"/>
              <a:t>45</a:t>
            </a:fld>
            <a:endParaRPr lang="en-US"/>
          </a:p>
        </p:txBody>
      </p:sp>
    </p:spTree>
    <p:extLst>
      <p:ext uri="{BB962C8B-B14F-4D97-AF65-F5344CB8AC3E}">
        <p14:creationId xmlns:p14="http://schemas.microsoft.com/office/powerpoint/2010/main" val="23844062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Clare BA, Conroy RS, Spelman K. The diuretic effect in human subjects of an extract of </a:t>
            </a:r>
            <a:r>
              <a:rPr lang="en-US" dirty="0" err="1"/>
              <a:t>Taraxacum</a:t>
            </a:r>
            <a:r>
              <a:rPr lang="en-US" dirty="0"/>
              <a:t> </a:t>
            </a:r>
            <a:r>
              <a:rPr lang="en-US" dirty="0" err="1"/>
              <a:t>officinale</a:t>
            </a:r>
            <a:r>
              <a:rPr lang="en-US" dirty="0"/>
              <a:t> folium over a single day. J </a:t>
            </a:r>
            <a:r>
              <a:rPr lang="en-US" dirty="0" err="1"/>
              <a:t>Altern</a:t>
            </a:r>
            <a:r>
              <a:rPr lang="en-US" dirty="0"/>
              <a:t> Complement Med. 2009 Aug;15(8):929-34.</a:t>
            </a:r>
            <a:endParaRPr lang="en-AU" dirty="0"/>
          </a:p>
          <a:p>
            <a:r>
              <a:rPr lang="en-US" dirty="0" err="1"/>
              <a:t>Karakuş</a:t>
            </a:r>
            <a:r>
              <a:rPr lang="en-US" dirty="0"/>
              <a:t> A, </a:t>
            </a:r>
            <a:r>
              <a:rPr lang="en-US" dirty="0" err="1"/>
              <a:t>Değer</a:t>
            </a:r>
            <a:r>
              <a:rPr lang="en-US" dirty="0"/>
              <a:t> Y, </a:t>
            </a:r>
            <a:r>
              <a:rPr lang="en-US" dirty="0" err="1"/>
              <a:t>Yıldırım</a:t>
            </a:r>
            <a:r>
              <a:rPr lang="en-US" dirty="0"/>
              <a:t> S. Protective effect of </a:t>
            </a:r>
            <a:r>
              <a:rPr lang="en-US" dirty="0" err="1"/>
              <a:t>Silybum</a:t>
            </a:r>
            <a:r>
              <a:rPr lang="en-US" dirty="0"/>
              <a:t> </a:t>
            </a:r>
            <a:r>
              <a:rPr lang="en-US" dirty="0" err="1"/>
              <a:t>marianum</a:t>
            </a:r>
            <a:r>
              <a:rPr lang="en-US" dirty="0"/>
              <a:t> and </a:t>
            </a:r>
            <a:r>
              <a:rPr lang="en-US" dirty="0" err="1"/>
              <a:t>Taraxacum</a:t>
            </a:r>
            <a:r>
              <a:rPr lang="en-US" dirty="0"/>
              <a:t> </a:t>
            </a:r>
            <a:r>
              <a:rPr lang="en-US" dirty="0" err="1"/>
              <a:t>officinale</a:t>
            </a:r>
            <a:r>
              <a:rPr lang="en-US" dirty="0"/>
              <a:t> extracts against oxidative kidney injuries induced by carbon tetrachloride in rats. Ren Fail. 2017 Nov;39(1):1-6.</a:t>
            </a:r>
            <a:endParaRPr lang="en-AU" dirty="0"/>
          </a:p>
          <a:p>
            <a:endParaRPr lang="en-US" dirty="0"/>
          </a:p>
        </p:txBody>
      </p:sp>
      <p:sp>
        <p:nvSpPr>
          <p:cNvPr id="4" name="Slide Number Placeholder 3"/>
          <p:cNvSpPr>
            <a:spLocks noGrp="1"/>
          </p:cNvSpPr>
          <p:nvPr>
            <p:ph type="sldNum" sz="quarter" idx="5"/>
          </p:nvPr>
        </p:nvSpPr>
        <p:spPr/>
        <p:txBody>
          <a:bodyPr/>
          <a:lstStyle/>
          <a:p>
            <a:fld id="{4B76047C-BCA1-E04B-A25E-744F39C81101}" type="slidenum">
              <a:rPr lang="en-US" smtClean="0"/>
              <a:t>46</a:t>
            </a:fld>
            <a:endParaRPr lang="en-US"/>
          </a:p>
        </p:txBody>
      </p:sp>
    </p:spTree>
    <p:extLst>
      <p:ext uri="{BB962C8B-B14F-4D97-AF65-F5344CB8AC3E}">
        <p14:creationId xmlns:p14="http://schemas.microsoft.com/office/powerpoint/2010/main" val="40024014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Reinhart GA, </a:t>
            </a:r>
            <a:r>
              <a:rPr lang="en-US" dirty="0" err="1"/>
              <a:t>Lohmeier</a:t>
            </a:r>
            <a:r>
              <a:rPr lang="en-US" dirty="0"/>
              <a:t> </a:t>
            </a:r>
            <a:r>
              <a:rPr lang="en-US" dirty="0" err="1"/>
              <a:t>TE</a:t>
            </a:r>
            <a:r>
              <a:rPr lang="en-US" dirty="0"/>
              <a:t>. Role of the renin-angiotensin system in mediating the effects of posture on renal function. Am J Physiol. 1996 Jul;271(1 Pt 2):R282-8.</a:t>
            </a:r>
            <a:endParaRPr lang="en-AU" dirty="0"/>
          </a:p>
          <a:p>
            <a:r>
              <a:rPr lang="en-US" dirty="0"/>
              <a:t>Guo </a:t>
            </a:r>
            <a:r>
              <a:rPr lang="en-US" dirty="0" err="1"/>
              <a:t>VY</a:t>
            </a:r>
            <a:r>
              <a:rPr lang="en-US" dirty="0"/>
              <a:t>, Brage S, </a:t>
            </a:r>
            <a:r>
              <a:rPr lang="en-US" dirty="0" err="1"/>
              <a:t>Ekelund</a:t>
            </a:r>
            <a:r>
              <a:rPr lang="en-US" dirty="0"/>
              <a:t> U, Griffin </a:t>
            </a:r>
            <a:r>
              <a:rPr lang="en-US" dirty="0" err="1"/>
              <a:t>SJ</a:t>
            </a:r>
            <a:r>
              <a:rPr lang="en-US" dirty="0"/>
              <a:t>, Simmons </a:t>
            </a:r>
            <a:r>
              <a:rPr lang="en-US" dirty="0" err="1"/>
              <a:t>RK</a:t>
            </a:r>
            <a:r>
              <a:rPr lang="en-US" dirty="0"/>
              <a:t>; ADDITION-Plus study team. Objectively measured sedentary time, physical activity and kidney function in people with recently diagnosed Type 2 diabetes: a prospective cohort analysis. </a:t>
            </a:r>
            <a:r>
              <a:rPr lang="en-US" dirty="0" err="1"/>
              <a:t>Diabet</a:t>
            </a:r>
            <a:r>
              <a:rPr lang="en-US" dirty="0"/>
              <a:t> Med. 2015 Aug 18.</a:t>
            </a:r>
            <a:endParaRPr lang="en-AU" dirty="0"/>
          </a:p>
          <a:p>
            <a:r>
              <a:rPr lang="en-US" dirty="0"/>
              <a:t>Silva SD Jr, </a:t>
            </a:r>
            <a:r>
              <a:rPr lang="en-US" dirty="0" err="1"/>
              <a:t>Zampieri</a:t>
            </a:r>
            <a:r>
              <a:rPr lang="en-US" dirty="0"/>
              <a:t> TT, Ruggeri A, </a:t>
            </a:r>
            <a:r>
              <a:rPr lang="en-US" dirty="0" err="1"/>
              <a:t>Ceroni</a:t>
            </a:r>
            <a:r>
              <a:rPr lang="en-US" dirty="0"/>
              <a:t> A, </a:t>
            </a:r>
            <a:r>
              <a:rPr lang="en-US" dirty="0" err="1"/>
              <a:t>Aragão</a:t>
            </a:r>
            <a:r>
              <a:rPr lang="en-US" dirty="0"/>
              <a:t> DS, Fernandes FB, </a:t>
            </a:r>
            <a:r>
              <a:rPr lang="en-US" dirty="0" err="1"/>
              <a:t>Casarini</a:t>
            </a:r>
            <a:r>
              <a:rPr lang="en-US" dirty="0"/>
              <a:t> DE, </a:t>
            </a:r>
            <a:r>
              <a:rPr lang="en-US" dirty="0" err="1"/>
              <a:t>Michelini</a:t>
            </a:r>
            <a:r>
              <a:rPr lang="en-US" dirty="0"/>
              <a:t> LC. Downregulation of the vascular renin-angiotensin system by aerobic training - focus on the balance between vasoconstrictor and vasodilator axes - . </a:t>
            </a:r>
            <a:r>
              <a:rPr lang="en-US" dirty="0" err="1"/>
              <a:t>Circ</a:t>
            </a:r>
            <a:r>
              <a:rPr lang="en-US" dirty="0"/>
              <a:t> J. 2015;79(6):1372-80.</a:t>
            </a:r>
            <a:endParaRPr lang="en-AU" dirty="0"/>
          </a:p>
          <a:p>
            <a:r>
              <a:rPr lang="en-US" dirty="0" err="1"/>
              <a:t>Somineni</a:t>
            </a:r>
            <a:r>
              <a:rPr lang="en-US" dirty="0"/>
              <a:t> HK, Boivin GP, </a:t>
            </a:r>
            <a:r>
              <a:rPr lang="en-US" dirty="0" err="1"/>
              <a:t>Elased</a:t>
            </a:r>
            <a:r>
              <a:rPr lang="en-US" dirty="0"/>
              <a:t> KM. Daily exercise training protects against albuminuria and angiotensin converting enzyme 2 shedding in </a:t>
            </a:r>
            <a:r>
              <a:rPr lang="en-US" dirty="0" err="1"/>
              <a:t>db</a:t>
            </a:r>
            <a:r>
              <a:rPr lang="en-US" dirty="0"/>
              <a:t>/</a:t>
            </a:r>
            <a:r>
              <a:rPr lang="en-US" dirty="0" err="1"/>
              <a:t>db</a:t>
            </a:r>
            <a:r>
              <a:rPr lang="en-US" dirty="0"/>
              <a:t> diabetic mice. J Endocrinol. 2014 Apr 22;221(2):235-51.</a:t>
            </a:r>
            <a:endParaRPr lang="en-AU" dirty="0"/>
          </a:p>
          <a:p>
            <a:endParaRPr lang="en-US" dirty="0"/>
          </a:p>
        </p:txBody>
      </p:sp>
      <p:sp>
        <p:nvSpPr>
          <p:cNvPr id="4" name="Slide Number Placeholder 3"/>
          <p:cNvSpPr>
            <a:spLocks noGrp="1"/>
          </p:cNvSpPr>
          <p:nvPr>
            <p:ph type="sldNum" sz="quarter" idx="5"/>
          </p:nvPr>
        </p:nvSpPr>
        <p:spPr/>
        <p:txBody>
          <a:bodyPr/>
          <a:lstStyle/>
          <a:p>
            <a:fld id="{4B76047C-BCA1-E04B-A25E-744F39C81101}" type="slidenum">
              <a:rPr lang="en-US" smtClean="0"/>
              <a:t>47</a:t>
            </a:fld>
            <a:endParaRPr lang="en-US"/>
          </a:p>
        </p:txBody>
      </p:sp>
    </p:spTree>
    <p:extLst>
      <p:ext uri="{BB962C8B-B14F-4D97-AF65-F5344CB8AC3E}">
        <p14:creationId xmlns:p14="http://schemas.microsoft.com/office/powerpoint/2010/main" val="14128577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dirty="0">
                <a:solidFill>
                  <a:schemeClr val="tx1"/>
                </a:solidFill>
                <a:effectLst/>
                <a:latin typeface="+mn-lt"/>
                <a:ea typeface="+mn-ea"/>
                <a:cs typeface="+mn-cs"/>
              </a:rPr>
              <a:t>Lee S, Shimada H, Lee S, </a:t>
            </a:r>
            <a:r>
              <a:rPr lang="en-AU" sz="1200" b="0" i="0" u="none" strike="noStrike" kern="1200" dirty="0" err="1">
                <a:solidFill>
                  <a:schemeClr val="tx1"/>
                </a:solidFill>
                <a:effectLst/>
                <a:latin typeface="+mn-lt"/>
                <a:ea typeface="+mn-ea"/>
                <a:cs typeface="+mn-cs"/>
              </a:rPr>
              <a:t>Makizako</a:t>
            </a:r>
            <a:r>
              <a:rPr lang="en-AU" sz="1200" b="0" i="0" u="none" strike="noStrike" kern="1200" dirty="0">
                <a:solidFill>
                  <a:schemeClr val="tx1"/>
                </a:solidFill>
                <a:effectLst/>
                <a:latin typeface="+mn-lt"/>
                <a:ea typeface="+mn-ea"/>
                <a:cs typeface="+mn-cs"/>
              </a:rPr>
              <a:t> H, </a:t>
            </a:r>
            <a:r>
              <a:rPr lang="en-AU" sz="1200" b="0" i="0" u="none" strike="noStrike" kern="1200" dirty="0" err="1">
                <a:solidFill>
                  <a:schemeClr val="tx1"/>
                </a:solidFill>
                <a:effectLst/>
                <a:latin typeface="+mn-lt"/>
                <a:ea typeface="+mn-ea"/>
                <a:cs typeface="+mn-cs"/>
              </a:rPr>
              <a:t>Doi</a:t>
            </a:r>
            <a:r>
              <a:rPr lang="en-AU" sz="1200" b="0" i="0" u="none" strike="noStrike" kern="1200" dirty="0">
                <a:solidFill>
                  <a:schemeClr val="tx1"/>
                </a:solidFill>
                <a:effectLst/>
                <a:latin typeface="+mn-lt"/>
                <a:ea typeface="+mn-ea"/>
                <a:cs typeface="+mn-cs"/>
              </a:rPr>
              <a:t> T, Harada K, Bae S, Harada K, </a:t>
            </a:r>
            <a:r>
              <a:rPr lang="en-AU" sz="1200" b="0" i="0" u="none" strike="noStrike" kern="1200" dirty="0" err="1">
                <a:solidFill>
                  <a:schemeClr val="tx1"/>
                </a:solidFill>
                <a:effectLst/>
                <a:latin typeface="+mn-lt"/>
                <a:ea typeface="+mn-ea"/>
                <a:cs typeface="+mn-cs"/>
              </a:rPr>
              <a:t>Hotta</a:t>
            </a:r>
            <a:r>
              <a:rPr lang="en-AU" sz="1200" b="0" i="0" u="none" strike="noStrike" kern="1200" dirty="0">
                <a:solidFill>
                  <a:schemeClr val="tx1"/>
                </a:solidFill>
                <a:effectLst/>
                <a:latin typeface="+mn-lt"/>
                <a:ea typeface="+mn-ea"/>
                <a:cs typeface="+mn-cs"/>
              </a:rPr>
              <a:t> R, </a:t>
            </a:r>
            <a:r>
              <a:rPr lang="en-AU" sz="1200" b="0" i="0" u="none" strike="noStrike" kern="1200" dirty="0" err="1">
                <a:solidFill>
                  <a:schemeClr val="tx1"/>
                </a:solidFill>
                <a:effectLst/>
                <a:latin typeface="+mn-lt"/>
                <a:ea typeface="+mn-ea"/>
                <a:cs typeface="+mn-cs"/>
              </a:rPr>
              <a:t>Tsutsumimoto</a:t>
            </a:r>
            <a:r>
              <a:rPr lang="en-AU" sz="1200" b="0" i="0" u="none" strike="noStrike" kern="1200" dirty="0">
                <a:solidFill>
                  <a:schemeClr val="tx1"/>
                </a:solidFill>
                <a:effectLst/>
                <a:latin typeface="+mn-lt"/>
                <a:ea typeface="+mn-ea"/>
                <a:cs typeface="+mn-cs"/>
              </a:rPr>
              <a:t> K, Yoshida D, </a:t>
            </a:r>
            <a:r>
              <a:rPr lang="en-AU" sz="1200" b="0" i="0" u="none" strike="noStrike" kern="1200" dirty="0" err="1">
                <a:solidFill>
                  <a:schemeClr val="tx1"/>
                </a:solidFill>
                <a:effectLst/>
                <a:latin typeface="+mn-lt"/>
                <a:ea typeface="+mn-ea"/>
                <a:cs typeface="+mn-cs"/>
              </a:rPr>
              <a:t>Nakakubo</a:t>
            </a:r>
            <a:r>
              <a:rPr lang="en-AU" sz="1200" b="0" i="0" u="none" strike="noStrike" kern="1200" dirty="0">
                <a:solidFill>
                  <a:schemeClr val="tx1"/>
                </a:solidFill>
                <a:effectLst/>
                <a:latin typeface="+mn-lt"/>
                <a:ea typeface="+mn-ea"/>
                <a:cs typeface="+mn-cs"/>
              </a:rPr>
              <a:t> S, Anan Y, Park H, Suzuki T. Association between sedentary time and kidney function in community-dwelling elderly Japanese people. </a:t>
            </a:r>
            <a:r>
              <a:rPr lang="en-AU" sz="1200" b="0" i="0" u="none" strike="noStrike" kern="1200" dirty="0" err="1">
                <a:solidFill>
                  <a:schemeClr val="tx1"/>
                </a:solidFill>
                <a:effectLst/>
                <a:latin typeface="+mn-lt"/>
                <a:ea typeface="+mn-ea"/>
                <a:cs typeface="+mn-cs"/>
              </a:rPr>
              <a:t>Geriatr</a:t>
            </a:r>
            <a:r>
              <a:rPr lang="en-AU" sz="1200" b="0" i="0" u="none" strike="noStrike" kern="1200" dirty="0">
                <a:solidFill>
                  <a:schemeClr val="tx1"/>
                </a:solidFill>
                <a:effectLst/>
                <a:latin typeface="+mn-lt"/>
                <a:ea typeface="+mn-ea"/>
                <a:cs typeface="+mn-cs"/>
              </a:rPr>
              <a:t> </a:t>
            </a:r>
            <a:r>
              <a:rPr lang="en-AU" sz="1200" b="0" i="0" u="none" strike="noStrike" kern="1200" dirty="0" err="1">
                <a:solidFill>
                  <a:schemeClr val="tx1"/>
                </a:solidFill>
                <a:effectLst/>
                <a:latin typeface="+mn-lt"/>
                <a:ea typeface="+mn-ea"/>
                <a:cs typeface="+mn-cs"/>
              </a:rPr>
              <a:t>Gerontol</a:t>
            </a:r>
            <a:r>
              <a:rPr lang="en-AU" sz="1200" b="0" i="0" u="none" strike="noStrike" kern="1200" dirty="0">
                <a:solidFill>
                  <a:schemeClr val="tx1"/>
                </a:solidFill>
                <a:effectLst/>
                <a:latin typeface="+mn-lt"/>
                <a:ea typeface="+mn-ea"/>
                <a:cs typeface="+mn-cs"/>
              </a:rPr>
              <a:t> Int. 2017 May;17(5):730-736. </a:t>
            </a:r>
            <a:r>
              <a:rPr lang="en-AU" sz="1200" b="0" i="0" u="none" strike="noStrike" kern="1200" dirty="0" err="1">
                <a:solidFill>
                  <a:schemeClr val="tx1"/>
                </a:solidFill>
                <a:effectLst/>
                <a:latin typeface="+mn-lt"/>
                <a:ea typeface="+mn-ea"/>
                <a:cs typeface="+mn-cs"/>
              </a:rPr>
              <a:t>doi</a:t>
            </a:r>
            <a:r>
              <a:rPr lang="en-AU" sz="1200" b="0" i="0" u="none" strike="noStrike" kern="1200" dirty="0">
                <a:solidFill>
                  <a:schemeClr val="tx1"/>
                </a:solidFill>
                <a:effectLst/>
                <a:latin typeface="+mn-lt"/>
                <a:ea typeface="+mn-ea"/>
                <a:cs typeface="+mn-cs"/>
              </a:rPr>
              <a:t>: 10.1111/ggi.12779. </a:t>
            </a:r>
            <a:r>
              <a:rPr lang="en-AU" sz="1200" b="0" i="0" u="none" strike="noStrike" kern="1200" dirty="0" err="1">
                <a:solidFill>
                  <a:schemeClr val="tx1"/>
                </a:solidFill>
                <a:effectLst/>
                <a:latin typeface="+mn-lt"/>
                <a:ea typeface="+mn-ea"/>
                <a:cs typeface="+mn-cs"/>
              </a:rPr>
              <a:t>Epub</a:t>
            </a:r>
            <a:r>
              <a:rPr lang="en-AU" sz="1200" b="0" i="0" u="none" strike="noStrike" kern="1200" dirty="0">
                <a:solidFill>
                  <a:schemeClr val="tx1"/>
                </a:solidFill>
                <a:effectLst/>
                <a:latin typeface="+mn-lt"/>
                <a:ea typeface="+mn-ea"/>
                <a:cs typeface="+mn-cs"/>
              </a:rPr>
              <a:t> 2016 Jun 14. </a:t>
            </a:r>
            <a:r>
              <a:rPr lang="en-AU" sz="1200" b="0" i="0" u="none" strike="noStrike" kern="1200" dirty="0" err="1">
                <a:solidFill>
                  <a:schemeClr val="tx1"/>
                </a:solidFill>
                <a:effectLst/>
                <a:latin typeface="+mn-lt"/>
                <a:ea typeface="+mn-ea"/>
                <a:cs typeface="+mn-cs"/>
              </a:rPr>
              <a:t>PMID</a:t>
            </a:r>
            <a:r>
              <a:rPr lang="en-AU" sz="1200" b="0" i="0" u="none" strike="noStrike" kern="1200" dirty="0">
                <a:solidFill>
                  <a:schemeClr val="tx1"/>
                </a:solidFill>
                <a:effectLst/>
                <a:latin typeface="+mn-lt"/>
                <a:ea typeface="+mn-ea"/>
                <a:cs typeface="+mn-cs"/>
              </a:rPr>
              <a:t>: 27295943.</a:t>
            </a:r>
          </a:p>
          <a:p>
            <a:endParaRPr lang="en-AU" sz="1200" b="0" i="0" u="none" strike="noStrike" kern="1200" dirty="0">
              <a:solidFill>
                <a:schemeClr val="tx1"/>
              </a:solidFill>
              <a:effectLst/>
              <a:latin typeface="+mn-lt"/>
              <a:ea typeface="+mn-ea"/>
              <a:cs typeface="+mn-cs"/>
            </a:endParaRPr>
          </a:p>
          <a:p>
            <a:r>
              <a:rPr lang="en-US" dirty="0"/>
              <a:t>Lin J, </a:t>
            </a:r>
            <a:r>
              <a:rPr lang="en-US" dirty="0" err="1"/>
              <a:t>Curhan</a:t>
            </a:r>
            <a:r>
              <a:rPr lang="en-US" dirty="0"/>
              <a:t> GC. Kidney function decline and physical function in women. </a:t>
            </a:r>
            <a:r>
              <a:rPr lang="en-US" dirty="0" err="1"/>
              <a:t>Nephrol</a:t>
            </a:r>
            <a:r>
              <a:rPr lang="en-US" dirty="0"/>
              <a:t> Dial Transplant. 2008 Sep;23(9):2827-33.</a:t>
            </a:r>
            <a:endParaRPr lang="en-AU" dirty="0"/>
          </a:p>
          <a:p>
            <a:endParaRPr lang="en-US" dirty="0"/>
          </a:p>
        </p:txBody>
      </p:sp>
      <p:sp>
        <p:nvSpPr>
          <p:cNvPr id="4" name="Slide Number Placeholder 3"/>
          <p:cNvSpPr>
            <a:spLocks noGrp="1"/>
          </p:cNvSpPr>
          <p:nvPr>
            <p:ph type="sldNum" sz="quarter" idx="5"/>
          </p:nvPr>
        </p:nvSpPr>
        <p:spPr/>
        <p:txBody>
          <a:bodyPr/>
          <a:lstStyle/>
          <a:p>
            <a:fld id="{4B76047C-BCA1-E04B-A25E-744F39C81101}" type="slidenum">
              <a:rPr lang="en-US" smtClean="0"/>
              <a:t>48</a:t>
            </a:fld>
            <a:endParaRPr lang="en-US"/>
          </a:p>
        </p:txBody>
      </p:sp>
    </p:spTree>
    <p:extLst>
      <p:ext uri="{BB962C8B-B14F-4D97-AF65-F5344CB8AC3E}">
        <p14:creationId xmlns:p14="http://schemas.microsoft.com/office/powerpoint/2010/main" val="1070645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Lew </a:t>
            </a:r>
            <a:r>
              <a:rPr lang="en-US" dirty="0" err="1"/>
              <a:t>QJ</a:t>
            </a:r>
            <a:r>
              <a:rPr lang="en-US" dirty="0"/>
              <a:t>, </a:t>
            </a:r>
            <a:r>
              <a:rPr lang="en-US" dirty="0" err="1"/>
              <a:t>Jafar</a:t>
            </a:r>
            <a:r>
              <a:rPr lang="en-US" dirty="0"/>
              <a:t> TH, Koh </a:t>
            </a:r>
            <a:r>
              <a:rPr lang="en-US" dirty="0" err="1"/>
              <a:t>HW</a:t>
            </a:r>
            <a:r>
              <a:rPr lang="en-US" dirty="0"/>
              <a:t>, </a:t>
            </a:r>
            <a:r>
              <a:rPr lang="en-US" dirty="0" err="1"/>
              <a:t>Jin</a:t>
            </a:r>
            <a:r>
              <a:rPr lang="en-US" dirty="0"/>
              <a:t> A, Chow KY, Yuan JM, Koh WP. Red Meat Intake and Risk of </a:t>
            </a:r>
            <a:r>
              <a:rPr lang="en-US" dirty="0" err="1"/>
              <a:t>ESRD</a:t>
            </a:r>
            <a:r>
              <a:rPr lang="en-US" dirty="0"/>
              <a:t>. J Am </a:t>
            </a:r>
            <a:r>
              <a:rPr lang="en-US" dirty="0" err="1"/>
              <a:t>Soc</a:t>
            </a:r>
            <a:r>
              <a:rPr lang="en-US" dirty="0"/>
              <a:t> </a:t>
            </a:r>
            <a:r>
              <a:rPr lang="en-US" dirty="0" err="1"/>
              <a:t>Nephrol</a:t>
            </a:r>
            <a:r>
              <a:rPr lang="en-US" dirty="0"/>
              <a:t>. 2016 Jul 14. </a:t>
            </a:r>
            <a:endParaRPr lang="en-AU" dirty="0"/>
          </a:p>
          <a:p>
            <a:r>
              <a:rPr lang="en-US" dirty="0"/>
              <a:t>Almeida JC, </a:t>
            </a:r>
            <a:r>
              <a:rPr lang="en-US" dirty="0" err="1"/>
              <a:t>Zelmanovitz</a:t>
            </a:r>
            <a:r>
              <a:rPr lang="en-US" dirty="0"/>
              <a:t> T, </a:t>
            </a:r>
            <a:r>
              <a:rPr lang="en-US" dirty="0" err="1"/>
              <a:t>Vaz</a:t>
            </a:r>
            <a:r>
              <a:rPr lang="en-US" dirty="0"/>
              <a:t> JS, </a:t>
            </a:r>
            <a:r>
              <a:rPr lang="en-US" dirty="0" err="1"/>
              <a:t>Steemburgo</a:t>
            </a:r>
            <a:r>
              <a:rPr lang="en-US" dirty="0"/>
              <a:t> T, </a:t>
            </a:r>
            <a:r>
              <a:rPr lang="en-US" dirty="0" err="1"/>
              <a:t>Perassolo</a:t>
            </a:r>
            <a:r>
              <a:rPr lang="en-US" dirty="0"/>
              <a:t> MS, Gross </a:t>
            </a:r>
            <a:r>
              <a:rPr lang="en-US" dirty="0" err="1"/>
              <a:t>JL</a:t>
            </a:r>
            <a:r>
              <a:rPr lang="en-US" dirty="0"/>
              <a:t>, Azevedo MJ. Sources of protein and polyunsaturated fatty acids of the diet and microalbuminuria in type 2 diabetes mellitus. J Am Coll </a:t>
            </a:r>
            <a:r>
              <a:rPr lang="en-US" dirty="0" err="1"/>
              <a:t>Nutr</a:t>
            </a:r>
            <a:r>
              <a:rPr lang="en-US" dirty="0"/>
              <a:t>. 2008 Oct;27(5):528-37.</a:t>
            </a:r>
            <a:endParaRPr lang="en-AU" dirty="0"/>
          </a:p>
          <a:p>
            <a:endParaRPr lang="en-US" dirty="0"/>
          </a:p>
        </p:txBody>
      </p:sp>
      <p:sp>
        <p:nvSpPr>
          <p:cNvPr id="4" name="Slide Number Placeholder 3"/>
          <p:cNvSpPr>
            <a:spLocks noGrp="1"/>
          </p:cNvSpPr>
          <p:nvPr>
            <p:ph type="sldNum" sz="quarter" idx="5"/>
          </p:nvPr>
        </p:nvSpPr>
        <p:spPr/>
        <p:txBody>
          <a:bodyPr/>
          <a:lstStyle/>
          <a:p>
            <a:fld id="{4B76047C-BCA1-E04B-A25E-744F39C81101}" type="slidenum">
              <a:rPr lang="en-US" smtClean="0"/>
              <a:t>10</a:t>
            </a:fld>
            <a:endParaRPr lang="en-US"/>
          </a:p>
        </p:txBody>
      </p:sp>
    </p:spTree>
    <p:extLst>
      <p:ext uri="{BB962C8B-B14F-4D97-AF65-F5344CB8AC3E}">
        <p14:creationId xmlns:p14="http://schemas.microsoft.com/office/powerpoint/2010/main" val="32960968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Yoon UA, Kim </a:t>
            </a:r>
            <a:r>
              <a:rPr lang="en-US" dirty="0" err="1"/>
              <a:t>YC</a:t>
            </a:r>
            <a:r>
              <a:rPr lang="en-US" dirty="0"/>
              <a:t>, Lee H, Kwon S, An </a:t>
            </a:r>
            <a:r>
              <a:rPr lang="en-US" dirty="0" err="1"/>
              <a:t>JN</a:t>
            </a:r>
            <a:r>
              <a:rPr lang="en-US" dirty="0"/>
              <a:t>, Kim DK, Kim YS, Lim CS, Lee JP, Kim H. The impact of sunlight exposure on mortality of patients with end stage renal disease. Sci Rep. 2019 Feb 18;9(1):2230.</a:t>
            </a:r>
          </a:p>
          <a:p>
            <a:endParaRPr lang="en-US" dirty="0"/>
          </a:p>
          <a:p>
            <a:r>
              <a:rPr lang="en-US" dirty="0"/>
              <a:t>Recent data suggest that reduced sunlight exposure is associated with increased mortality in the general population. To date, the association between sunlight exposure and mortality in dialysis patients has not been examined. Among 134,478 dialysis patients in the Korean end-stage renal disease (</a:t>
            </a:r>
            <a:r>
              <a:rPr lang="en-US" dirty="0" err="1"/>
              <a:t>ESRD</a:t>
            </a:r>
            <a:r>
              <a:rPr lang="en-US" dirty="0"/>
              <a:t>) cohort from 2001 to 2014, 31,291 patients were enrolled from seven metropolitan cities, and data were analyzed using bi-directional case-crossover design. We examined the association between short-term sunlight exposure and mortality in </a:t>
            </a:r>
            <a:r>
              <a:rPr lang="en-US" dirty="0" err="1"/>
              <a:t>ESRD</a:t>
            </a:r>
            <a:r>
              <a:rPr lang="en-US" dirty="0"/>
              <a:t> patients. We adjusted for temperature, humidity, and daily concentrations of nitrogen dioxide (NO2), sulfur dioxide (SO2), ozone (O3), carbon monoxide (CO), and particle matter (PM10) as confounders. The characteristics of the study population included age (65.6 ± 12.26 (mean ± standard deviation [SD]) years), sex (male, 59.96%; female, 41.04%), comorbidity (diabetes, 53.58%; hypertension, 40.5%), and kidney dialysis type (hemodialysis, 73.02%; peritoneal dialysis, 26.98%). The mean ± SD follow-up time was 4.68 ± 4.37 years. The daily sunlight exposure was significantly decreased in the case group compared with the control group (P = 0.004). Sunlight exposure was associated with all-cause death overall (</a:t>
            </a:r>
            <a:r>
              <a:rPr lang="en-US" dirty="0" err="1"/>
              <a:t>ORs</a:t>
            </a:r>
            <a:r>
              <a:rPr lang="en-US" dirty="0"/>
              <a:t> [95% CI]: 0.99 [0.98-0.99], P = 0.042) in a fully adjusted model. Patients with diabetes (</a:t>
            </a:r>
            <a:r>
              <a:rPr lang="en-US" dirty="0" err="1"/>
              <a:t>ORs</a:t>
            </a:r>
            <a:r>
              <a:rPr lang="en-US" dirty="0"/>
              <a:t> [95% CI]: 0.98 [0.97-0.99], P = 0.016) or aged higher than 75 years (</a:t>
            </a:r>
            <a:r>
              <a:rPr lang="en-US" dirty="0" err="1"/>
              <a:t>ORs</a:t>
            </a:r>
            <a:r>
              <a:rPr lang="en-US" dirty="0"/>
              <a:t> [95% CI]; 0.97 [0.96-0.99], P = 0.020) had higher risks of mortality than patients without diabetes or aged below 75 years, respectively. These findings suggest that sunlight exposure is inversely correlated with all-cause mortality in dialysis patients.</a:t>
            </a:r>
          </a:p>
          <a:p>
            <a:endParaRPr lang="en-US" dirty="0"/>
          </a:p>
          <a:p>
            <a:r>
              <a:rPr lang="en-US" dirty="0"/>
              <a:t>Weller RB, Wang Y, He J, Maddux FW, </a:t>
            </a:r>
            <a:r>
              <a:rPr lang="en-US" dirty="0" err="1"/>
              <a:t>Usvyat</a:t>
            </a:r>
            <a:r>
              <a:rPr lang="en-US" dirty="0"/>
              <a:t> L, Zhang H, </a:t>
            </a:r>
            <a:r>
              <a:rPr lang="en-US" dirty="0" err="1"/>
              <a:t>Feelisch</a:t>
            </a:r>
            <a:r>
              <a:rPr lang="en-US" dirty="0"/>
              <a:t> M, </a:t>
            </a:r>
            <a:r>
              <a:rPr lang="en-US" dirty="0" err="1"/>
              <a:t>Kotanko</a:t>
            </a:r>
            <a:r>
              <a:rPr lang="en-US" dirty="0"/>
              <a:t> P. Does Incident Solar Ultraviolet Radiation Lower Blood Pressure? J Am Heart Assoc. 2020 Mar 3;9(5):e013837.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Background Hypertension remains a leading global cause for premature death and disease. Most treatment guidelines emphasize the importance of risk factors, but not all are known, modifiable, or easily avoided. Population blood pressure correlates with latitude and is lower in summer than winter. Seasonal variations in sunlight exposure account for these differences, with temperature believed to be the main contributor. Recent research indicates that UV light enhances nitric oxide availability by mobilizing storage forms in the skin, suggesting incident solar UV radiation may lower blood pressure. We tested this hypothesis by exploring the association between environmental UV exposure and systolic blood pressure (</a:t>
            </a:r>
            <a:r>
              <a:rPr lang="en-US" dirty="0" err="1"/>
              <a:t>SBP</a:t>
            </a:r>
            <a:r>
              <a:rPr lang="en-US" dirty="0"/>
              <a:t>) in a large cohort of chronic hemodialysis patients in whom </a:t>
            </a:r>
            <a:r>
              <a:rPr lang="en-US" dirty="0" err="1"/>
              <a:t>SBP</a:t>
            </a:r>
            <a:r>
              <a:rPr lang="en-US" dirty="0"/>
              <a:t> is determined regularly. Methods and Results We studied 342 457 patients (36% black, 64% white) at 2178 US dialysis centers over 3 years. Incident UV radiation and temperature data for each clinic location were retrieved from the National Oceanic and Atmospheric Administration database. Linear mixed effects models with adjustment for ambient temperature, sex/age, body mass index, serum Na</a:t>
            </a:r>
            <a:r>
              <a:rPr lang="en-US" baseline="30000" dirty="0"/>
              <a:t>+</a:t>
            </a:r>
            <a:r>
              <a:rPr lang="en-US" dirty="0"/>
              <a:t>/K</a:t>
            </a:r>
            <a:r>
              <a:rPr lang="en-US" baseline="30000" dirty="0"/>
              <a:t>+</a:t>
            </a:r>
            <a:r>
              <a:rPr lang="en-US" dirty="0"/>
              <a:t> and other covariates were fitted to each location and combined estimates of associations calculated using the </a:t>
            </a:r>
            <a:r>
              <a:rPr lang="en-US" dirty="0" err="1"/>
              <a:t>DerSimonian</a:t>
            </a:r>
            <a:r>
              <a:rPr lang="en-US" dirty="0"/>
              <a:t> and Laird procedure. Pre-dialysis </a:t>
            </a:r>
            <a:r>
              <a:rPr lang="en-US" dirty="0" err="1"/>
              <a:t>SBP</a:t>
            </a:r>
            <a:r>
              <a:rPr lang="en-US" dirty="0"/>
              <a:t> varied by season and was ≈4 mm Hg higher in black patients. Temperature, UVA and </a:t>
            </a:r>
            <a:r>
              <a:rPr lang="en-US" dirty="0" err="1"/>
              <a:t>UVB</a:t>
            </a:r>
            <a:r>
              <a:rPr lang="en-US" dirty="0"/>
              <a:t> were all linearly and inversely associated with </a:t>
            </a:r>
            <a:r>
              <a:rPr lang="en-US" dirty="0" err="1"/>
              <a:t>SBP</a:t>
            </a:r>
            <a:r>
              <a:rPr lang="en-US" dirty="0"/>
              <a:t>. This relationship remained statistically significant after correcting for temperature. Conclusions In hemodialysis patients, in addition to environmental temperature, incident solar UV radiation is associated with lower </a:t>
            </a:r>
            <a:r>
              <a:rPr lang="en-US" dirty="0" err="1"/>
              <a:t>SBP</a:t>
            </a:r>
            <a:r>
              <a:rPr lang="en-US" dirty="0"/>
              <a:t>. </a:t>
            </a:r>
            <a:r>
              <a:rPr lang="en-US"/>
              <a:t>This raises the possibility that insufficient sunlight is a new risk factor for hypertension, perhaps even in the general population. </a:t>
            </a:r>
          </a:p>
          <a:p>
            <a:endParaRPr lang="en-US" dirty="0"/>
          </a:p>
          <a:p>
            <a:endParaRPr lang="en-US" dirty="0"/>
          </a:p>
        </p:txBody>
      </p:sp>
      <p:sp>
        <p:nvSpPr>
          <p:cNvPr id="4" name="Slide Number Placeholder 3"/>
          <p:cNvSpPr>
            <a:spLocks noGrp="1"/>
          </p:cNvSpPr>
          <p:nvPr>
            <p:ph type="sldNum" sz="quarter" idx="5"/>
          </p:nvPr>
        </p:nvSpPr>
        <p:spPr/>
        <p:txBody>
          <a:bodyPr/>
          <a:lstStyle/>
          <a:p>
            <a:fld id="{4B76047C-BCA1-E04B-A25E-744F39C81101}" type="slidenum">
              <a:rPr lang="en-US" smtClean="0"/>
              <a:t>49</a:t>
            </a:fld>
            <a:endParaRPr lang="en-US"/>
          </a:p>
        </p:txBody>
      </p:sp>
    </p:spTree>
    <p:extLst>
      <p:ext uri="{BB962C8B-B14F-4D97-AF65-F5344CB8AC3E}">
        <p14:creationId xmlns:p14="http://schemas.microsoft.com/office/powerpoint/2010/main" val="4546256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Rafacz</a:t>
            </a:r>
            <a:r>
              <a:rPr lang="en-US" dirty="0"/>
              <a:t> W, McGill SM. Wearing an abdominal belt increases diastolic blood pressure. J </a:t>
            </a:r>
            <a:r>
              <a:rPr lang="en-US" dirty="0" err="1"/>
              <a:t>Occup</a:t>
            </a:r>
            <a:r>
              <a:rPr lang="en-US" dirty="0"/>
              <a:t> Environ Med. 1996 Sep;38(9):925-7.</a:t>
            </a:r>
            <a:endParaRPr lang="en-AU" dirty="0"/>
          </a:p>
          <a:p>
            <a:r>
              <a:rPr lang="en-US" dirty="0" err="1"/>
              <a:t>Hiramatsu</a:t>
            </a:r>
            <a:r>
              <a:rPr lang="en-US" dirty="0"/>
              <a:t> K, Yamada T, Katakura M. Acute effects of cold on blood pressure, renin-</a:t>
            </a:r>
            <a:r>
              <a:rPr lang="en-US" dirty="0" err="1"/>
              <a:t>angiotensinaldosterone</a:t>
            </a:r>
            <a:endParaRPr lang="en-AU" dirty="0"/>
          </a:p>
          <a:p>
            <a:r>
              <a:rPr lang="en-US" dirty="0"/>
              <a:t>system, catecholamines and adrenal steroids in man. </a:t>
            </a:r>
            <a:r>
              <a:rPr lang="en-US" dirty="0" err="1"/>
              <a:t>Clin</a:t>
            </a:r>
            <a:r>
              <a:rPr lang="en-US" dirty="0"/>
              <a:t> </a:t>
            </a:r>
            <a:r>
              <a:rPr lang="en-US" dirty="0" err="1"/>
              <a:t>Exp</a:t>
            </a:r>
            <a:r>
              <a:rPr lang="en-US" dirty="0"/>
              <a:t> </a:t>
            </a:r>
            <a:r>
              <a:rPr lang="en-US" dirty="0" err="1"/>
              <a:t>Pharmacol</a:t>
            </a:r>
            <a:r>
              <a:rPr lang="en-US" dirty="0"/>
              <a:t> Physiol. 1984 Mar-</a:t>
            </a:r>
            <a:endParaRPr lang="en-AU" dirty="0"/>
          </a:p>
          <a:p>
            <a:r>
              <a:rPr lang="en-US" dirty="0"/>
              <a:t>Apr;11(2):171-9.</a:t>
            </a:r>
            <a:endParaRPr lang="en-AU" dirty="0"/>
          </a:p>
          <a:p>
            <a:endParaRPr lang="en-US" dirty="0"/>
          </a:p>
        </p:txBody>
      </p:sp>
      <p:sp>
        <p:nvSpPr>
          <p:cNvPr id="4" name="Slide Number Placeholder 3"/>
          <p:cNvSpPr>
            <a:spLocks noGrp="1"/>
          </p:cNvSpPr>
          <p:nvPr>
            <p:ph type="sldNum" sz="quarter" idx="5"/>
          </p:nvPr>
        </p:nvSpPr>
        <p:spPr/>
        <p:txBody>
          <a:bodyPr/>
          <a:lstStyle/>
          <a:p>
            <a:fld id="{4B76047C-BCA1-E04B-A25E-744F39C81101}" type="slidenum">
              <a:rPr lang="en-US" smtClean="0"/>
              <a:t>50</a:t>
            </a:fld>
            <a:endParaRPr lang="en-US"/>
          </a:p>
        </p:txBody>
      </p:sp>
    </p:spTree>
    <p:extLst>
      <p:ext uri="{BB962C8B-B14F-4D97-AF65-F5344CB8AC3E}">
        <p14:creationId xmlns:p14="http://schemas.microsoft.com/office/powerpoint/2010/main" val="2601682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Arctic Med Res. 1991; 50 </a:t>
            </a:r>
            <a:r>
              <a:rPr lang="en-US" sz="1200" kern="1200" dirty="0" err="1">
                <a:solidFill>
                  <a:schemeClr val="tx1"/>
                </a:solidFill>
                <a:effectLst/>
                <a:latin typeface="+mn-lt"/>
                <a:ea typeface="+mn-ea"/>
                <a:cs typeface="+mn-cs"/>
              </a:rPr>
              <a:t>Suppl</a:t>
            </a:r>
            <a:r>
              <a:rPr lang="en-US" sz="1200" kern="1200" dirty="0">
                <a:solidFill>
                  <a:schemeClr val="tx1"/>
                </a:solidFill>
                <a:effectLst/>
                <a:latin typeface="+mn-lt"/>
                <a:ea typeface="+mn-ea"/>
                <a:cs typeface="+mn-cs"/>
              </a:rPr>
              <a:t> 6:115-21</a:t>
            </a:r>
            <a:r>
              <a:rPr lang="en-AU" dirty="0">
                <a:effectLst/>
              </a:rPr>
              <a:t> </a:t>
            </a:r>
            <a:endParaRPr lang="en-US" dirty="0"/>
          </a:p>
        </p:txBody>
      </p:sp>
      <p:sp>
        <p:nvSpPr>
          <p:cNvPr id="4" name="Slide Number Placeholder 3"/>
          <p:cNvSpPr>
            <a:spLocks noGrp="1"/>
          </p:cNvSpPr>
          <p:nvPr>
            <p:ph type="sldNum" sz="quarter" idx="5"/>
          </p:nvPr>
        </p:nvSpPr>
        <p:spPr/>
        <p:txBody>
          <a:bodyPr/>
          <a:lstStyle/>
          <a:p>
            <a:fld id="{4B76047C-BCA1-E04B-A25E-744F39C81101}" type="slidenum">
              <a:rPr lang="en-US" smtClean="0"/>
              <a:t>51</a:t>
            </a:fld>
            <a:endParaRPr lang="en-US"/>
          </a:p>
        </p:txBody>
      </p:sp>
    </p:spTree>
    <p:extLst>
      <p:ext uri="{BB962C8B-B14F-4D97-AF65-F5344CB8AC3E}">
        <p14:creationId xmlns:p14="http://schemas.microsoft.com/office/powerpoint/2010/main" val="13496194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dirty="0" err="1">
                <a:solidFill>
                  <a:schemeClr val="tx1"/>
                </a:solidFill>
                <a:effectLst/>
                <a:latin typeface="+mn-lt"/>
                <a:ea typeface="+mn-ea"/>
                <a:cs typeface="+mn-cs"/>
              </a:rPr>
              <a:t>Lunyera</a:t>
            </a:r>
            <a:r>
              <a:rPr lang="en-AU" sz="1200" b="0" i="0" u="none" strike="noStrike" kern="1200" dirty="0">
                <a:solidFill>
                  <a:schemeClr val="tx1"/>
                </a:solidFill>
                <a:effectLst/>
                <a:latin typeface="+mn-lt"/>
                <a:ea typeface="+mn-ea"/>
                <a:cs typeface="+mn-cs"/>
              </a:rPr>
              <a:t> J, Davenport CA, </a:t>
            </a:r>
            <a:r>
              <a:rPr lang="en-AU" sz="1200" b="0" i="0" u="none" strike="noStrike" kern="1200" dirty="0" err="1">
                <a:solidFill>
                  <a:schemeClr val="tx1"/>
                </a:solidFill>
                <a:effectLst/>
                <a:latin typeface="+mn-lt"/>
                <a:ea typeface="+mn-ea"/>
                <a:cs typeface="+mn-cs"/>
              </a:rPr>
              <a:t>Pendergast</a:t>
            </a:r>
            <a:r>
              <a:rPr lang="en-AU" sz="1200" b="0" i="0" u="none" strike="noStrike" kern="1200" dirty="0">
                <a:solidFill>
                  <a:schemeClr val="tx1"/>
                </a:solidFill>
                <a:effectLst/>
                <a:latin typeface="+mn-lt"/>
                <a:ea typeface="+mn-ea"/>
                <a:cs typeface="+mn-cs"/>
              </a:rPr>
              <a:t> J, </a:t>
            </a:r>
            <a:r>
              <a:rPr lang="en-AU" sz="1200" b="0" i="0" u="none" strike="noStrike" kern="1200" dirty="0" err="1">
                <a:solidFill>
                  <a:schemeClr val="tx1"/>
                </a:solidFill>
                <a:effectLst/>
                <a:latin typeface="+mn-lt"/>
                <a:ea typeface="+mn-ea"/>
                <a:cs typeface="+mn-cs"/>
              </a:rPr>
              <a:t>Musani</a:t>
            </a:r>
            <a:r>
              <a:rPr lang="en-AU" sz="1200" b="0" i="0" u="none" strike="noStrike" kern="1200" dirty="0">
                <a:solidFill>
                  <a:schemeClr val="tx1"/>
                </a:solidFill>
                <a:effectLst/>
                <a:latin typeface="+mn-lt"/>
                <a:ea typeface="+mn-ea"/>
                <a:cs typeface="+mn-cs"/>
              </a:rPr>
              <a:t> SK, Bhavsar NA, Sims M, </a:t>
            </a:r>
            <a:r>
              <a:rPr lang="en-AU" sz="1200" b="0" i="0" u="none" strike="noStrike" kern="1200" dirty="0" err="1">
                <a:solidFill>
                  <a:schemeClr val="tx1"/>
                </a:solidFill>
                <a:effectLst/>
                <a:latin typeface="+mn-lt"/>
                <a:ea typeface="+mn-ea"/>
                <a:cs typeface="+mn-cs"/>
              </a:rPr>
              <a:t>Mwasongwe</a:t>
            </a:r>
            <a:r>
              <a:rPr lang="en-AU" sz="1200" b="0" i="0" u="none" strike="noStrike" kern="1200" dirty="0">
                <a:solidFill>
                  <a:schemeClr val="tx1"/>
                </a:solidFill>
                <a:effectLst/>
                <a:latin typeface="+mn-lt"/>
                <a:ea typeface="+mn-ea"/>
                <a:cs typeface="+mn-cs"/>
              </a:rPr>
              <a:t> S, Wolf M, </a:t>
            </a:r>
            <a:r>
              <a:rPr lang="en-AU" sz="1200" b="0" i="0" u="none" strike="noStrike" kern="1200" dirty="0" err="1">
                <a:solidFill>
                  <a:schemeClr val="tx1"/>
                </a:solidFill>
                <a:effectLst/>
                <a:latin typeface="+mn-lt"/>
                <a:ea typeface="+mn-ea"/>
                <a:cs typeface="+mn-cs"/>
              </a:rPr>
              <a:t>Diamantidis</a:t>
            </a:r>
            <a:r>
              <a:rPr lang="en-AU" sz="1200" b="0" i="0" u="none" strike="noStrike" kern="1200" dirty="0">
                <a:solidFill>
                  <a:schemeClr val="tx1"/>
                </a:solidFill>
                <a:effectLst/>
                <a:latin typeface="+mn-lt"/>
                <a:ea typeface="+mn-ea"/>
                <a:cs typeface="+mn-cs"/>
              </a:rPr>
              <a:t> CJ, Boulware LE, </a:t>
            </a:r>
            <a:r>
              <a:rPr lang="en-AU" sz="1200" b="0" i="0" u="none" strike="noStrike" kern="1200" dirty="0" err="1">
                <a:solidFill>
                  <a:schemeClr val="tx1"/>
                </a:solidFill>
                <a:effectLst/>
                <a:latin typeface="+mn-lt"/>
                <a:ea typeface="+mn-ea"/>
                <a:cs typeface="+mn-cs"/>
              </a:rPr>
              <a:t>Scialla</a:t>
            </a:r>
            <a:r>
              <a:rPr lang="en-AU" sz="1200" b="0" i="0" u="none" strike="noStrike" kern="1200" dirty="0">
                <a:solidFill>
                  <a:schemeClr val="tx1"/>
                </a:solidFill>
                <a:effectLst/>
                <a:latin typeface="+mn-lt"/>
                <a:ea typeface="+mn-ea"/>
                <a:cs typeface="+mn-cs"/>
              </a:rPr>
              <a:t> JJ. Modifiers of Plasma 25-Hydroxyvitamin D and Chronic Kidney Disease Outcomes in Black Americans: The Jackson Heart Study. J </a:t>
            </a:r>
            <a:r>
              <a:rPr lang="en-AU" sz="1200" b="0" i="0" u="none" strike="noStrike" kern="1200" dirty="0" err="1">
                <a:solidFill>
                  <a:schemeClr val="tx1"/>
                </a:solidFill>
                <a:effectLst/>
                <a:latin typeface="+mn-lt"/>
                <a:ea typeface="+mn-ea"/>
                <a:cs typeface="+mn-cs"/>
              </a:rPr>
              <a:t>Clin</a:t>
            </a:r>
            <a:r>
              <a:rPr lang="en-AU" sz="1200" b="0" i="0" u="none" strike="noStrike" kern="1200" dirty="0">
                <a:solidFill>
                  <a:schemeClr val="tx1"/>
                </a:solidFill>
                <a:effectLst/>
                <a:latin typeface="+mn-lt"/>
                <a:ea typeface="+mn-ea"/>
                <a:cs typeface="+mn-cs"/>
              </a:rPr>
              <a:t> Endocrinol </a:t>
            </a:r>
            <a:r>
              <a:rPr lang="en-AU" sz="1200" b="0" i="0" u="none" strike="noStrike" kern="1200" dirty="0" err="1">
                <a:solidFill>
                  <a:schemeClr val="tx1"/>
                </a:solidFill>
                <a:effectLst/>
                <a:latin typeface="+mn-lt"/>
                <a:ea typeface="+mn-ea"/>
                <a:cs typeface="+mn-cs"/>
              </a:rPr>
              <a:t>Metab</a:t>
            </a:r>
            <a:r>
              <a:rPr lang="en-AU" sz="1200" b="0" i="0" u="none" strike="noStrike" kern="1200" dirty="0">
                <a:solidFill>
                  <a:schemeClr val="tx1"/>
                </a:solidFill>
                <a:effectLst/>
                <a:latin typeface="+mn-lt"/>
                <a:ea typeface="+mn-ea"/>
                <a:cs typeface="+mn-cs"/>
              </a:rPr>
              <a:t>. 2019 Jun 1;104(6):2267-2276. </a:t>
            </a:r>
            <a:r>
              <a:rPr lang="en-AU" sz="1200" b="0" i="0" u="none" strike="noStrike" kern="1200" dirty="0" err="1">
                <a:solidFill>
                  <a:schemeClr val="tx1"/>
                </a:solidFill>
                <a:effectLst/>
                <a:latin typeface="+mn-lt"/>
                <a:ea typeface="+mn-ea"/>
                <a:cs typeface="+mn-cs"/>
              </a:rPr>
              <a:t>doi</a:t>
            </a:r>
            <a:r>
              <a:rPr lang="en-AU" sz="1200" b="0" i="0" u="none" strike="noStrike" kern="1200" dirty="0">
                <a:solidFill>
                  <a:schemeClr val="tx1"/>
                </a:solidFill>
                <a:effectLst/>
                <a:latin typeface="+mn-lt"/>
                <a:ea typeface="+mn-ea"/>
                <a:cs typeface="+mn-cs"/>
              </a:rPr>
              <a:t>: 10.1210/jc.2018-01747. </a:t>
            </a:r>
            <a:r>
              <a:rPr lang="en-AU" sz="1200" b="0" i="0" u="none" strike="noStrike" kern="1200" dirty="0" err="1">
                <a:solidFill>
                  <a:schemeClr val="tx1"/>
                </a:solidFill>
                <a:effectLst/>
                <a:latin typeface="+mn-lt"/>
                <a:ea typeface="+mn-ea"/>
                <a:cs typeface="+mn-cs"/>
              </a:rPr>
              <a:t>PMID</a:t>
            </a:r>
            <a:r>
              <a:rPr lang="en-AU" sz="1200" b="0" i="0" u="none" strike="noStrike" kern="1200" dirty="0">
                <a:solidFill>
                  <a:schemeClr val="tx1"/>
                </a:solidFill>
                <a:effectLst/>
                <a:latin typeface="+mn-lt"/>
                <a:ea typeface="+mn-ea"/>
                <a:cs typeface="+mn-cs"/>
              </a:rPr>
              <a:t>: 30668751; </a:t>
            </a:r>
            <a:r>
              <a:rPr lang="en-AU" sz="1200" b="0" i="0" u="none" strike="noStrike" kern="1200" dirty="0" err="1">
                <a:solidFill>
                  <a:schemeClr val="tx1"/>
                </a:solidFill>
                <a:effectLst/>
                <a:latin typeface="+mn-lt"/>
                <a:ea typeface="+mn-ea"/>
                <a:cs typeface="+mn-cs"/>
              </a:rPr>
              <a:t>PMCID</a:t>
            </a:r>
            <a:r>
              <a:rPr lang="en-AU" sz="1200" b="0" i="0" u="none" strike="noStrike" kern="1200" dirty="0">
                <a:solidFill>
                  <a:schemeClr val="tx1"/>
                </a:solidFill>
                <a:effectLst/>
                <a:latin typeface="+mn-lt"/>
                <a:ea typeface="+mn-ea"/>
                <a:cs typeface="+mn-cs"/>
              </a:rPr>
              <a:t>: PMC6489693.</a:t>
            </a:r>
            <a:endParaRPr lang="en-US" dirty="0"/>
          </a:p>
        </p:txBody>
      </p:sp>
      <p:sp>
        <p:nvSpPr>
          <p:cNvPr id="4" name="Slide Number Placeholder 3"/>
          <p:cNvSpPr>
            <a:spLocks noGrp="1"/>
          </p:cNvSpPr>
          <p:nvPr>
            <p:ph type="sldNum" sz="quarter" idx="5"/>
          </p:nvPr>
        </p:nvSpPr>
        <p:spPr/>
        <p:txBody>
          <a:bodyPr/>
          <a:lstStyle/>
          <a:p>
            <a:fld id="{4B76047C-BCA1-E04B-A25E-744F39C81101}" type="slidenum">
              <a:rPr lang="en-US" smtClean="0"/>
              <a:t>52</a:t>
            </a:fld>
            <a:endParaRPr lang="en-US"/>
          </a:p>
        </p:txBody>
      </p:sp>
    </p:spTree>
    <p:extLst>
      <p:ext uri="{BB962C8B-B14F-4D97-AF65-F5344CB8AC3E}">
        <p14:creationId xmlns:p14="http://schemas.microsoft.com/office/powerpoint/2010/main" val="19740413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dirty="0">
                <a:solidFill>
                  <a:schemeClr val="tx1"/>
                </a:solidFill>
                <a:effectLst/>
                <a:latin typeface="+mn-lt"/>
                <a:ea typeface="+mn-ea"/>
                <a:cs typeface="+mn-cs"/>
              </a:rPr>
              <a:t>Park S, Lee S, Kim Y, Lee Y, Kang MW, Kim K, Kim </a:t>
            </a:r>
            <a:r>
              <a:rPr lang="en-AU" sz="1200" b="0" i="0" u="none" strike="noStrike" kern="1200" dirty="0" err="1">
                <a:solidFill>
                  <a:schemeClr val="tx1"/>
                </a:solidFill>
                <a:effectLst/>
                <a:latin typeface="+mn-lt"/>
                <a:ea typeface="+mn-ea"/>
                <a:cs typeface="+mn-cs"/>
              </a:rPr>
              <a:t>YC</a:t>
            </a:r>
            <a:r>
              <a:rPr lang="en-AU" sz="1200" b="0" i="0" u="none" strike="noStrike" kern="1200" dirty="0">
                <a:solidFill>
                  <a:schemeClr val="tx1"/>
                </a:solidFill>
                <a:effectLst/>
                <a:latin typeface="+mn-lt"/>
                <a:ea typeface="+mn-ea"/>
                <a:cs typeface="+mn-cs"/>
              </a:rPr>
              <a:t>, Han SS, Lee H, Lee JP, </a:t>
            </a:r>
            <a:r>
              <a:rPr lang="en-AU" sz="1200" b="0" i="0" u="none" strike="noStrike" kern="1200" dirty="0" err="1">
                <a:solidFill>
                  <a:schemeClr val="tx1"/>
                </a:solidFill>
                <a:effectLst/>
                <a:latin typeface="+mn-lt"/>
                <a:ea typeface="+mn-ea"/>
                <a:cs typeface="+mn-cs"/>
              </a:rPr>
              <a:t>Joo</a:t>
            </a:r>
            <a:r>
              <a:rPr lang="en-AU" sz="1200" b="0" i="0" u="none" strike="noStrike" kern="1200" dirty="0">
                <a:solidFill>
                  <a:schemeClr val="tx1"/>
                </a:solidFill>
                <a:effectLst/>
                <a:latin typeface="+mn-lt"/>
                <a:ea typeface="+mn-ea"/>
                <a:cs typeface="+mn-cs"/>
              </a:rPr>
              <a:t> KW, Lim CS, Kim YS, Kim DK. Short or Long Sleep Duration and CKD: A Mendelian Randomization Study. J Am </a:t>
            </a:r>
            <a:r>
              <a:rPr lang="en-AU" sz="1200" b="0" i="0" u="none" strike="noStrike" kern="1200" dirty="0" err="1">
                <a:solidFill>
                  <a:schemeClr val="tx1"/>
                </a:solidFill>
                <a:effectLst/>
                <a:latin typeface="+mn-lt"/>
                <a:ea typeface="+mn-ea"/>
                <a:cs typeface="+mn-cs"/>
              </a:rPr>
              <a:t>Soc</a:t>
            </a:r>
            <a:r>
              <a:rPr lang="en-AU" sz="1200" b="0" i="0" u="none" strike="noStrike" kern="1200" dirty="0">
                <a:solidFill>
                  <a:schemeClr val="tx1"/>
                </a:solidFill>
                <a:effectLst/>
                <a:latin typeface="+mn-lt"/>
                <a:ea typeface="+mn-ea"/>
                <a:cs typeface="+mn-cs"/>
              </a:rPr>
              <a:t> </a:t>
            </a:r>
            <a:r>
              <a:rPr lang="en-AU" sz="1200" b="0" i="0" u="none" strike="noStrike" kern="1200" dirty="0" err="1">
                <a:solidFill>
                  <a:schemeClr val="tx1"/>
                </a:solidFill>
                <a:effectLst/>
                <a:latin typeface="+mn-lt"/>
                <a:ea typeface="+mn-ea"/>
                <a:cs typeface="+mn-cs"/>
              </a:rPr>
              <a:t>Nephrol</a:t>
            </a:r>
            <a:r>
              <a:rPr lang="en-AU" sz="1200" b="0" i="0" u="none" strike="noStrike" kern="1200" dirty="0">
                <a:solidFill>
                  <a:schemeClr val="tx1"/>
                </a:solidFill>
                <a:effectLst/>
                <a:latin typeface="+mn-lt"/>
                <a:ea typeface="+mn-ea"/>
                <a:cs typeface="+mn-cs"/>
              </a:rPr>
              <a:t>. 2020 Dec;31(12):2937-2947. </a:t>
            </a:r>
            <a:r>
              <a:rPr lang="en-AU" sz="1200" b="0" i="0" u="none" strike="noStrike" kern="1200" dirty="0" err="1">
                <a:solidFill>
                  <a:schemeClr val="tx1"/>
                </a:solidFill>
                <a:effectLst/>
                <a:latin typeface="+mn-lt"/>
                <a:ea typeface="+mn-ea"/>
                <a:cs typeface="+mn-cs"/>
              </a:rPr>
              <a:t>doi</a:t>
            </a:r>
            <a:r>
              <a:rPr lang="en-AU" sz="1200" b="0" i="0" u="none" strike="noStrike" kern="1200" dirty="0">
                <a:solidFill>
                  <a:schemeClr val="tx1"/>
                </a:solidFill>
                <a:effectLst/>
                <a:latin typeface="+mn-lt"/>
                <a:ea typeface="+mn-ea"/>
                <a:cs typeface="+mn-cs"/>
              </a:rPr>
              <a:t>: 10.1681/ASN.2020050666. </a:t>
            </a:r>
            <a:r>
              <a:rPr lang="en-AU" sz="1200" b="0" i="0" u="none" strike="noStrike" kern="1200" dirty="0" err="1">
                <a:solidFill>
                  <a:schemeClr val="tx1"/>
                </a:solidFill>
                <a:effectLst/>
                <a:latin typeface="+mn-lt"/>
                <a:ea typeface="+mn-ea"/>
                <a:cs typeface="+mn-cs"/>
              </a:rPr>
              <a:t>Epub</a:t>
            </a:r>
            <a:r>
              <a:rPr lang="en-AU" sz="1200" b="0" i="0" u="none" strike="noStrike" kern="1200" dirty="0">
                <a:solidFill>
                  <a:schemeClr val="tx1"/>
                </a:solidFill>
                <a:effectLst/>
                <a:latin typeface="+mn-lt"/>
                <a:ea typeface="+mn-ea"/>
                <a:cs typeface="+mn-cs"/>
              </a:rPr>
              <a:t> 2020 Oct 1. </a:t>
            </a:r>
            <a:r>
              <a:rPr lang="en-AU" sz="1200" b="0" i="0" u="none" strike="noStrike" kern="1200" dirty="0" err="1">
                <a:solidFill>
                  <a:schemeClr val="tx1"/>
                </a:solidFill>
                <a:effectLst/>
                <a:latin typeface="+mn-lt"/>
                <a:ea typeface="+mn-ea"/>
                <a:cs typeface="+mn-cs"/>
              </a:rPr>
              <a:t>PMID</a:t>
            </a:r>
            <a:r>
              <a:rPr lang="en-AU" sz="1200" b="0" i="0" u="none" strike="noStrike" kern="1200" dirty="0">
                <a:solidFill>
                  <a:schemeClr val="tx1"/>
                </a:solidFill>
                <a:effectLst/>
                <a:latin typeface="+mn-lt"/>
                <a:ea typeface="+mn-ea"/>
                <a:cs typeface="+mn-cs"/>
              </a:rPr>
              <a:t>: 33004418; </a:t>
            </a:r>
            <a:r>
              <a:rPr lang="en-AU" sz="1200" b="0" i="0" u="none" strike="noStrike" kern="1200" dirty="0" err="1">
                <a:solidFill>
                  <a:schemeClr val="tx1"/>
                </a:solidFill>
                <a:effectLst/>
                <a:latin typeface="+mn-lt"/>
                <a:ea typeface="+mn-ea"/>
                <a:cs typeface="+mn-cs"/>
              </a:rPr>
              <a:t>PMCID</a:t>
            </a:r>
            <a:r>
              <a:rPr lang="en-AU" sz="1200" b="0" i="0" u="none" strike="noStrike" kern="1200" dirty="0">
                <a:solidFill>
                  <a:schemeClr val="tx1"/>
                </a:solidFill>
                <a:effectLst/>
                <a:latin typeface="+mn-lt"/>
                <a:ea typeface="+mn-ea"/>
                <a:cs typeface="+mn-cs"/>
              </a:rPr>
              <a:t>: PMC7790216.</a:t>
            </a:r>
          </a:p>
          <a:p>
            <a:endParaRPr lang="en-AU" sz="1200" b="0" i="0" u="none" strike="noStrike" kern="1200" dirty="0">
              <a:solidFill>
                <a:schemeClr val="tx1"/>
              </a:solidFill>
              <a:effectLst/>
              <a:latin typeface="+mn-lt"/>
              <a:ea typeface="+mn-ea"/>
              <a:cs typeface="+mn-cs"/>
            </a:endParaRPr>
          </a:p>
          <a:p>
            <a:r>
              <a:rPr lang="en-AU" sz="1200" b="1" i="0" u="none" strike="noStrike" kern="1200" dirty="0">
                <a:solidFill>
                  <a:schemeClr val="tx1"/>
                </a:solidFill>
                <a:effectLst/>
                <a:latin typeface="+mn-lt"/>
                <a:ea typeface="+mn-ea"/>
                <a:cs typeface="+mn-cs"/>
              </a:rPr>
              <a:t>Abstract</a:t>
            </a:r>
          </a:p>
          <a:p>
            <a:r>
              <a:rPr lang="en-AU" sz="1200" b="1" i="0" u="none" strike="noStrike" kern="1200" dirty="0">
                <a:solidFill>
                  <a:schemeClr val="tx1"/>
                </a:solidFill>
                <a:effectLst/>
                <a:latin typeface="+mn-lt"/>
                <a:ea typeface="+mn-ea"/>
                <a:cs typeface="+mn-cs"/>
              </a:rPr>
              <a:t>Background: </a:t>
            </a:r>
            <a:r>
              <a:rPr lang="en-AU" sz="1200" b="0" i="0" u="none" strike="noStrike" kern="1200" dirty="0">
                <a:solidFill>
                  <a:schemeClr val="tx1"/>
                </a:solidFill>
                <a:effectLst/>
                <a:latin typeface="+mn-lt"/>
                <a:ea typeface="+mn-ea"/>
                <a:cs typeface="+mn-cs"/>
              </a:rPr>
              <a:t>Studies have found sleeping </a:t>
            </a:r>
            <a:r>
              <a:rPr lang="en-AU" sz="1200" b="0" i="0" u="none" strike="noStrike" kern="1200" dirty="0" err="1">
                <a:solidFill>
                  <a:schemeClr val="tx1"/>
                </a:solidFill>
                <a:effectLst/>
                <a:latin typeface="+mn-lt"/>
                <a:ea typeface="+mn-ea"/>
                <a:cs typeface="+mn-cs"/>
              </a:rPr>
              <a:t>behaviors</a:t>
            </a:r>
            <a:r>
              <a:rPr lang="en-AU" sz="1200" b="0" i="0" u="none" strike="noStrike" kern="1200" dirty="0">
                <a:solidFill>
                  <a:schemeClr val="tx1"/>
                </a:solidFill>
                <a:effectLst/>
                <a:latin typeface="+mn-lt"/>
                <a:ea typeface="+mn-ea"/>
                <a:cs typeface="+mn-cs"/>
              </a:rPr>
              <a:t>, such as sleep duration, to be associated with kidney function and cardiovascular disease risk. However, whether short or long sleep duration is a causative factor for kidney function impairment has been rarely studied.</a:t>
            </a:r>
          </a:p>
          <a:p>
            <a:r>
              <a:rPr lang="en-AU" sz="1200" b="1" i="0" u="none" strike="noStrike" kern="1200" dirty="0">
                <a:solidFill>
                  <a:schemeClr val="tx1"/>
                </a:solidFill>
                <a:effectLst/>
                <a:latin typeface="+mn-lt"/>
                <a:ea typeface="+mn-ea"/>
                <a:cs typeface="+mn-cs"/>
              </a:rPr>
              <a:t>Methods: </a:t>
            </a:r>
            <a:r>
              <a:rPr lang="en-AU" sz="1200" b="0" i="0" u="none" strike="noStrike" kern="1200" dirty="0">
                <a:solidFill>
                  <a:schemeClr val="tx1"/>
                </a:solidFill>
                <a:effectLst/>
                <a:latin typeface="+mn-lt"/>
                <a:ea typeface="+mn-ea"/>
                <a:cs typeface="+mn-cs"/>
              </a:rPr>
              <a:t>We studied data from participants aged 40-69 years in the UK Biobank prospective cohort, including 25,605 self-reporting short-duration sleep (&lt;6 hours per 24 hours), 404,550 reporting intermediate-duration sleep (6-8 hours), and 35,659 reporting long-duration sleep (≥9 hours) in the clinical analysis. Using logistic regression analysis, we investigated the observational association between the sleep duration group and prevalent CKD stages 3-5, </a:t>
            </a:r>
            <a:r>
              <a:rPr lang="en-AU" sz="1200" b="0" i="0" u="none" strike="noStrike" kern="1200" dirty="0" err="1">
                <a:solidFill>
                  <a:schemeClr val="tx1"/>
                </a:solidFill>
                <a:effectLst/>
                <a:latin typeface="+mn-lt"/>
                <a:ea typeface="+mn-ea"/>
                <a:cs typeface="+mn-cs"/>
              </a:rPr>
              <a:t>analyzed</a:t>
            </a:r>
            <a:r>
              <a:rPr lang="en-AU" sz="1200" b="0" i="0" u="none" strike="noStrike" kern="1200" dirty="0">
                <a:solidFill>
                  <a:schemeClr val="tx1"/>
                </a:solidFill>
                <a:effectLst/>
                <a:latin typeface="+mn-lt"/>
                <a:ea typeface="+mn-ea"/>
                <a:cs typeface="+mn-cs"/>
              </a:rPr>
              <a:t> by logistic regression analysis. We performed Mendelian randomization (MR) analysis involving 321,260 White British individuals using genetic instruments (genetic variants linked with short- or long-duration sleep </a:t>
            </a:r>
            <a:r>
              <a:rPr lang="en-AU" sz="1200" b="0" i="0" u="none" strike="noStrike" kern="1200" dirty="0" err="1">
                <a:solidFill>
                  <a:schemeClr val="tx1"/>
                </a:solidFill>
                <a:effectLst/>
                <a:latin typeface="+mn-lt"/>
                <a:ea typeface="+mn-ea"/>
                <a:cs typeface="+mn-cs"/>
              </a:rPr>
              <a:t>behavior</a:t>
            </a:r>
            <a:r>
              <a:rPr lang="en-AU" sz="1200" b="0" i="0" u="none" strike="noStrike" kern="1200" dirty="0">
                <a:solidFill>
                  <a:schemeClr val="tx1"/>
                </a:solidFill>
                <a:effectLst/>
                <a:latin typeface="+mn-lt"/>
                <a:ea typeface="+mn-ea"/>
                <a:cs typeface="+mn-cs"/>
              </a:rPr>
              <a:t> as instrumental variables). We performed genetic risk score analysis as a one-sample MR and extended the finding with a two-sample MR analysis with CKD outcome information from the independent </a:t>
            </a:r>
            <a:r>
              <a:rPr lang="en-AU" sz="1200" b="0" i="0" u="none" strike="noStrike" kern="1200" dirty="0" err="1">
                <a:solidFill>
                  <a:schemeClr val="tx1"/>
                </a:solidFill>
                <a:effectLst/>
                <a:latin typeface="+mn-lt"/>
                <a:ea typeface="+mn-ea"/>
                <a:cs typeface="+mn-cs"/>
              </a:rPr>
              <a:t>CKDGen</a:t>
            </a:r>
            <a:r>
              <a:rPr lang="en-AU" sz="1200" b="0" i="0" u="none" strike="noStrike" kern="1200" dirty="0">
                <a:solidFill>
                  <a:schemeClr val="tx1"/>
                </a:solidFill>
                <a:effectLst/>
                <a:latin typeface="+mn-lt"/>
                <a:ea typeface="+mn-ea"/>
                <a:cs typeface="+mn-cs"/>
              </a:rPr>
              <a:t> Consortium genome-wide association study meta-analysis.</a:t>
            </a:r>
          </a:p>
          <a:p>
            <a:r>
              <a:rPr lang="en-AU" sz="1200" b="1" i="0" u="none" strike="noStrike" kern="1200" dirty="0">
                <a:solidFill>
                  <a:schemeClr val="tx1"/>
                </a:solidFill>
                <a:effectLst/>
                <a:latin typeface="+mn-lt"/>
                <a:ea typeface="+mn-ea"/>
                <a:cs typeface="+mn-cs"/>
              </a:rPr>
              <a:t>Results: </a:t>
            </a:r>
            <a:r>
              <a:rPr lang="en-AU" sz="1200" b="0" i="0" u="none" strike="noStrike" kern="1200" dirty="0">
                <a:solidFill>
                  <a:schemeClr val="tx1"/>
                </a:solidFill>
                <a:effectLst/>
                <a:latin typeface="+mn-lt"/>
                <a:ea typeface="+mn-ea"/>
                <a:cs typeface="+mn-cs"/>
              </a:rPr>
              <a:t>Short or long sleep duration clinically associated with higher prevalence of CKD compared with intermediate duration. The genetic risk score for short (but not long) sleep was significantly related to CKD (per unit reflecting a two-fold increase in the odds of the phenotype; adjusted odds ratio, 1.80; 95% confidence interval, 1.25 to 2.60). Two-sample MR analysis demonstrated causal effects of short sleep duration on CKD by the inverse variance weighted method, supported by causal estimates from MR-Egger regression.</a:t>
            </a:r>
          </a:p>
          <a:p>
            <a:r>
              <a:rPr lang="en-AU" sz="1200" b="1" i="0" u="none" strike="noStrike" kern="1200" dirty="0">
                <a:solidFill>
                  <a:schemeClr val="tx1"/>
                </a:solidFill>
                <a:effectLst/>
                <a:latin typeface="+mn-lt"/>
                <a:ea typeface="+mn-ea"/>
                <a:cs typeface="+mn-cs"/>
              </a:rPr>
              <a:t>Conclusions: </a:t>
            </a:r>
            <a:r>
              <a:rPr lang="en-AU" sz="1200" b="0" i="0" u="none" strike="noStrike" kern="1200" dirty="0">
                <a:solidFill>
                  <a:schemeClr val="tx1"/>
                </a:solidFill>
                <a:effectLst/>
                <a:latin typeface="+mn-lt"/>
                <a:ea typeface="+mn-ea"/>
                <a:cs typeface="+mn-cs"/>
              </a:rPr>
              <a:t>These findings support an adverse effect of a short sleep duration on </a:t>
            </a:r>
            <a:r>
              <a:rPr lang="en-AU" sz="1200" b="0" i="0" u="none" strike="noStrike" kern="1200" dirty="0" err="1">
                <a:solidFill>
                  <a:schemeClr val="tx1"/>
                </a:solidFill>
                <a:effectLst/>
                <a:latin typeface="+mn-lt"/>
                <a:ea typeface="+mn-ea"/>
                <a:cs typeface="+mn-cs"/>
              </a:rPr>
              <a:t>kidneyfunction</a:t>
            </a:r>
            <a:r>
              <a:rPr lang="en-AU" sz="1200" b="0" i="0" u="none" strike="noStrike" kern="1200" dirty="0">
                <a:solidFill>
                  <a:schemeClr val="tx1"/>
                </a:solidFill>
                <a:effectLst/>
                <a:latin typeface="+mn-lt"/>
                <a:ea typeface="+mn-ea"/>
                <a:cs typeface="+mn-cs"/>
              </a:rPr>
              <a:t>. Clinicians may encourage patients to avoid short-duration sleeping </a:t>
            </a:r>
            <a:r>
              <a:rPr lang="en-AU" sz="1200" b="0" i="0" u="none" strike="noStrike" kern="1200" dirty="0" err="1">
                <a:solidFill>
                  <a:schemeClr val="tx1"/>
                </a:solidFill>
                <a:effectLst/>
                <a:latin typeface="+mn-lt"/>
                <a:ea typeface="+mn-ea"/>
                <a:cs typeface="+mn-cs"/>
              </a:rPr>
              <a:t>behavior</a:t>
            </a:r>
            <a:r>
              <a:rPr lang="en-AU" sz="1200" b="0" i="0" u="none" strike="noStrike" kern="1200" dirty="0">
                <a:solidFill>
                  <a:schemeClr val="tx1"/>
                </a:solidFill>
                <a:effectLst/>
                <a:latin typeface="+mn-lt"/>
                <a:ea typeface="+mn-ea"/>
                <a:cs typeface="+mn-cs"/>
              </a:rPr>
              <a:t> to reduce CKD risk.</a:t>
            </a:r>
          </a:p>
          <a:p>
            <a:endParaRPr lang="en-AU" sz="1200" b="0" i="0" u="none" strike="noStrike" kern="1200" dirty="0">
              <a:solidFill>
                <a:schemeClr val="tx1"/>
              </a:solidFill>
              <a:effectLst/>
              <a:latin typeface="+mn-lt"/>
              <a:ea typeface="+mn-ea"/>
              <a:cs typeface="+mn-cs"/>
            </a:endParaRPr>
          </a:p>
          <a:p>
            <a:r>
              <a:rPr lang="en-AU" sz="1200" b="0" i="0" u="none" strike="noStrike" kern="1200" dirty="0" err="1">
                <a:solidFill>
                  <a:schemeClr val="tx1"/>
                </a:solidFill>
                <a:effectLst/>
                <a:latin typeface="+mn-lt"/>
                <a:ea typeface="+mn-ea"/>
                <a:cs typeface="+mn-cs"/>
              </a:rPr>
              <a:t>Hrenak</a:t>
            </a:r>
            <a:r>
              <a:rPr lang="en-AU" sz="1200" b="0" i="0" u="none" strike="noStrike" kern="1200" dirty="0">
                <a:solidFill>
                  <a:schemeClr val="tx1"/>
                </a:solidFill>
                <a:effectLst/>
                <a:latin typeface="+mn-lt"/>
                <a:ea typeface="+mn-ea"/>
                <a:cs typeface="+mn-cs"/>
              </a:rPr>
              <a:t> J, </a:t>
            </a:r>
            <a:r>
              <a:rPr lang="en-AU" sz="1200" b="0" i="0" u="none" strike="noStrike" kern="1200" dirty="0" err="1">
                <a:solidFill>
                  <a:schemeClr val="tx1"/>
                </a:solidFill>
                <a:effectLst/>
                <a:latin typeface="+mn-lt"/>
                <a:ea typeface="+mn-ea"/>
                <a:cs typeface="+mn-cs"/>
              </a:rPr>
              <a:t>Paulis</a:t>
            </a:r>
            <a:r>
              <a:rPr lang="en-AU" sz="1200" b="0" i="0" u="none" strike="noStrike" kern="1200" dirty="0">
                <a:solidFill>
                  <a:schemeClr val="tx1"/>
                </a:solidFill>
                <a:effectLst/>
                <a:latin typeface="+mn-lt"/>
                <a:ea typeface="+mn-ea"/>
                <a:cs typeface="+mn-cs"/>
              </a:rPr>
              <a:t> L, </a:t>
            </a:r>
            <a:r>
              <a:rPr lang="en-AU" sz="1200" b="0" i="0" u="none" strike="noStrike" kern="1200" dirty="0" err="1">
                <a:solidFill>
                  <a:schemeClr val="tx1"/>
                </a:solidFill>
                <a:effectLst/>
                <a:latin typeface="+mn-lt"/>
                <a:ea typeface="+mn-ea"/>
                <a:cs typeface="+mn-cs"/>
              </a:rPr>
              <a:t>Repova</a:t>
            </a:r>
            <a:r>
              <a:rPr lang="en-AU" sz="1200" b="0" i="0" u="none" strike="noStrike" kern="1200" dirty="0">
                <a:solidFill>
                  <a:schemeClr val="tx1"/>
                </a:solidFill>
                <a:effectLst/>
                <a:latin typeface="+mn-lt"/>
                <a:ea typeface="+mn-ea"/>
                <a:cs typeface="+mn-cs"/>
              </a:rPr>
              <a:t> K, </a:t>
            </a:r>
            <a:r>
              <a:rPr lang="en-AU" sz="1200" b="0" i="0" u="none" strike="noStrike" kern="1200" dirty="0" err="1">
                <a:solidFill>
                  <a:schemeClr val="tx1"/>
                </a:solidFill>
                <a:effectLst/>
                <a:latin typeface="+mn-lt"/>
                <a:ea typeface="+mn-ea"/>
                <a:cs typeface="+mn-cs"/>
              </a:rPr>
              <a:t>Aziriova</a:t>
            </a:r>
            <a:r>
              <a:rPr lang="en-AU" sz="1200" b="0" i="0" u="none" strike="noStrike" kern="1200" dirty="0">
                <a:solidFill>
                  <a:schemeClr val="tx1"/>
                </a:solidFill>
                <a:effectLst/>
                <a:latin typeface="+mn-lt"/>
                <a:ea typeface="+mn-ea"/>
                <a:cs typeface="+mn-cs"/>
              </a:rPr>
              <a:t> S, </a:t>
            </a:r>
            <a:r>
              <a:rPr lang="en-AU" sz="1200" b="0" i="0" u="none" strike="noStrike" kern="1200" dirty="0" err="1">
                <a:solidFill>
                  <a:schemeClr val="tx1"/>
                </a:solidFill>
                <a:effectLst/>
                <a:latin typeface="+mn-lt"/>
                <a:ea typeface="+mn-ea"/>
                <a:cs typeface="+mn-cs"/>
              </a:rPr>
              <a:t>Nagtegaal</a:t>
            </a:r>
            <a:r>
              <a:rPr lang="en-AU" sz="1200" b="0" i="0" u="none" strike="noStrike" kern="1200" dirty="0">
                <a:solidFill>
                  <a:schemeClr val="tx1"/>
                </a:solidFill>
                <a:effectLst/>
                <a:latin typeface="+mn-lt"/>
                <a:ea typeface="+mn-ea"/>
                <a:cs typeface="+mn-cs"/>
              </a:rPr>
              <a:t> </a:t>
            </a:r>
            <a:r>
              <a:rPr lang="en-AU" sz="1200" b="0" i="0" u="none" strike="noStrike" kern="1200" dirty="0" err="1">
                <a:solidFill>
                  <a:schemeClr val="tx1"/>
                </a:solidFill>
                <a:effectLst/>
                <a:latin typeface="+mn-lt"/>
                <a:ea typeface="+mn-ea"/>
                <a:cs typeface="+mn-cs"/>
              </a:rPr>
              <a:t>EJ</a:t>
            </a:r>
            <a:r>
              <a:rPr lang="en-AU" sz="1200" b="0" i="0" u="none" strike="noStrike" kern="1200" dirty="0">
                <a:solidFill>
                  <a:schemeClr val="tx1"/>
                </a:solidFill>
                <a:effectLst/>
                <a:latin typeface="+mn-lt"/>
                <a:ea typeface="+mn-ea"/>
                <a:cs typeface="+mn-cs"/>
              </a:rPr>
              <a:t>, Reiter RJ, </a:t>
            </a:r>
            <a:r>
              <a:rPr lang="en-AU" sz="1200" b="0" i="0" u="none" strike="noStrike" kern="1200" dirty="0" err="1">
                <a:solidFill>
                  <a:schemeClr val="tx1"/>
                </a:solidFill>
                <a:effectLst/>
                <a:latin typeface="+mn-lt"/>
                <a:ea typeface="+mn-ea"/>
                <a:cs typeface="+mn-cs"/>
              </a:rPr>
              <a:t>Simko</a:t>
            </a:r>
            <a:r>
              <a:rPr lang="en-AU" sz="1200" b="0" i="0" u="none" strike="noStrike" kern="1200" dirty="0">
                <a:solidFill>
                  <a:schemeClr val="tx1"/>
                </a:solidFill>
                <a:effectLst/>
                <a:latin typeface="+mn-lt"/>
                <a:ea typeface="+mn-ea"/>
                <a:cs typeface="+mn-cs"/>
              </a:rPr>
              <a:t> F. Melatonin and renal protection: novel perspectives from animal experiments and human studies (review). </a:t>
            </a:r>
            <a:r>
              <a:rPr lang="en-AU" sz="1200" b="0" i="0" u="none" strike="noStrike" kern="1200" dirty="0" err="1">
                <a:solidFill>
                  <a:schemeClr val="tx1"/>
                </a:solidFill>
                <a:effectLst/>
                <a:latin typeface="+mn-lt"/>
                <a:ea typeface="+mn-ea"/>
                <a:cs typeface="+mn-cs"/>
              </a:rPr>
              <a:t>Curr</a:t>
            </a:r>
            <a:r>
              <a:rPr lang="en-AU" sz="1200" b="0" i="0" u="none" strike="noStrike" kern="1200" dirty="0">
                <a:solidFill>
                  <a:schemeClr val="tx1"/>
                </a:solidFill>
                <a:effectLst/>
                <a:latin typeface="+mn-lt"/>
                <a:ea typeface="+mn-ea"/>
                <a:cs typeface="+mn-cs"/>
              </a:rPr>
              <a:t> Pharm Des. 2015;21(7):936-49. </a:t>
            </a:r>
            <a:r>
              <a:rPr lang="en-AU" sz="1200" b="0" i="0" u="none" strike="noStrike" kern="1200" dirty="0" err="1">
                <a:solidFill>
                  <a:schemeClr val="tx1"/>
                </a:solidFill>
                <a:effectLst/>
                <a:latin typeface="+mn-lt"/>
                <a:ea typeface="+mn-ea"/>
                <a:cs typeface="+mn-cs"/>
              </a:rPr>
              <a:t>doi</a:t>
            </a:r>
            <a:r>
              <a:rPr lang="en-AU" sz="1200" b="0" i="0" u="none" strike="noStrike" kern="1200" dirty="0">
                <a:solidFill>
                  <a:schemeClr val="tx1"/>
                </a:solidFill>
                <a:effectLst/>
                <a:latin typeface="+mn-lt"/>
                <a:ea typeface="+mn-ea"/>
                <a:cs typeface="+mn-cs"/>
              </a:rPr>
              <a:t>: 10.2174/1381612820666140929092929. </a:t>
            </a:r>
            <a:r>
              <a:rPr lang="en-AU" sz="1200" b="0" i="0" u="none" strike="noStrike" kern="1200" dirty="0" err="1">
                <a:solidFill>
                  <a:schemeClr val="tx1"/>
                </a:solidFill>
                <a:effectLst/>
                <a:latin typeface="+mn-lt"/>
                <a:ea typeface="+mn-ea"/>
                <a:cs typeface="+mn-cs"/>
              </a:rPr>
              <a:t>PMID</a:t>
            </a:r>
            <a:r>
              <a:rPr lang="en-AU" sz="1200" b="0" i="0" u="none" strike="noStrike" kern="1200" dirty="0">
                <a:solidFill>
                  <a:schemeClr val="tx1"/>
                </a:solidFill>
                <a:effectLst/>
                <a:latin typeface="+mn-lt"/>
                <a:ea typeface="+mn-ea"/>
                <a:cs typeface="+mn-cs"/>
              </a:rPr>
              <a:t>: 25269563.</a:t>
            </a:r>
          </a:p>
          <a:p>
            <a:r>
              <a:rPr lang="en-AU" sz="1200" b="0" i="0" u="none" strike="noStrike" kern="1200" dirty="0">
                <a:solidFill>
                  <a:schemeClr val="tx1"/>
                </a:solidFill>
                <a:effectLst/>
                <a:latin typeface="+mn-lt"/>
                <a:ea typeface="+mn-ea"/>
                <a:cs typeface="+mn-cs"/>
              </a:rPr>
              <a:t>Chronic kidney disease (CKD) is a serious public health problem. Current therapies are designed to slow down progression of the disease and avoid the necessity of dialysis or kidney transplantation. CKD is characterized by chronic inflammation and progressive cell death resulting in fibrotic rebuilding of renal tissue. Melatonin, the primary product of the pineal gland, has been shown to have pluripotent protective effects in many organs and tissues. It exerts anti-hypertensive, anti-inflammatory, anti-apoptotic, and </a:t>
            </a:r>
            <a:r>
              <a:rPr lang="en-AU" sz="1200" b="0" i="0" u="none" strike="noStrike" kern="1200" dirty="0" err="1">
                <a:solidFill>
                  <a:schemeClr val="tx1"/>
                </a:solidFill>
                <a:effectLst/>
                <a:latin typeface="+mn-lt"/>
                <a:ea typeface="+mn-ea"/>
                <a:cs typeface="+mn-cs"/>
              </a:rPr>
              <a:t>antiremodelling</a:t>
            </a:r>
            <a:r>
              <a:rPr lang="en-AU" sz="1200" b="0" i="0" u="none" strike="noStrike" kern="1200" dirty="0">
                <a:solidFill>
                  <a:schemeClr val="tx1"/>
                </a:solidFill>
                <a:effectLst/>
                <a:latin typeface="+mn-lt"/>
                <a:ea typeface="+mn-ea"/>
                <a:cs typeface="+mn-cs"/>
              </a:rPr>
              <a:t> actions. A principal mechanism of these numerous melatonin benefits resides in its extraordinary high efficacy as an antioxidant and scavenger protecting cells both extracellularly and in all subcellular structures. In addition to these receptor-independent actions, the effects of melatonin via specific MT-receptors may be beneficial. In several animal models of CKD, involving experimental hypertension, diabetes mellitus and various models of nephrotoxicity, melatonin reduced the oxidative burden, attenuated the chronic inflammation and limited apoptosis. These effects were associated with the reduction of proteinuria, damage of parenchymal cells and fibrosis. In humans, melatonin's chronobiological action attenuates sleep disturbances in hemodialyzed patients suffering from a relative melatonin deficiency. Moreover, melatonin reduces the oxidative burden and improves iron metabolism in hemodialyzed patients. In conclusion, the pleiotropic physiological actions of melatonin induce beneficial effects at numerous pathophysiological levels related to CKD both under experimental and clinical conditions. It is hoped that this review will prompt a large clinical trial to determine the efficacy of this nontoxic indoleamine as a potential treatment for this debilitating disease. </a:t>
            </a:r>
          </a:p>
          <a:p>
            <a:br>
              <a:rPr lang="en-AU" sz="1200" b="0" i="0" u="none" strike="noStrike" kern="1200" dirty="0">
                <a:solidFill>
                  <a:schemeClr val="tx1"/>
                </a:solidFill>
                <a:effectLst/>
                <a:latin typeface="+mn-lt"/>
                <a:ea typeface="+mn-ea"/>
                <a:cs typeface="+mn-cs"/>
              </a:rPr>
            </a:br>
            <a:endParaRPr lang="en-AU" sz="1200" b="0" i="0" u="none" strike="noStrike" kern="1200" dirty="0">
              <a:solidFill>
                <a:schemeClr val="tx1"/>
              </a:solidFill>
              <a:effectLst/>
              <a:latin typeface="+mn-lt"/>
              <a:ea typeface="+mn-ea"/>
              <a:cs typeface="+mn-cs"/>
            </a:endParaRPr>
          </a:p>
          <a:p>
            <a:endParaRPr lang="en-AU" sz="1200" b="0" i="0" u="none" strike="noStrike" kern="1200" dirty="0">
              <a:solidFill>
                <a:schemeClr val="tx1"/>
              </a:solidFill>
              <a:effectLst/>
              <a:latin typeface="+mn-lt"/>
              <a:ea typeface="+mn-ea"/>
              <a:cs typeface="+mn-cs"/>
            </a:endParaRPr>
          </a:p>
          <a:p>
            <a:endParaRPr lang="en-AU"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B76047C-BCA1-E04B-A25E-744F39C81101}" type="slidenum">
              <a:rPr lang="en-US" smtClean="0"/>
              <a:t>53</a:t>
            </a:fld>
            <a:endParaRPr lang="en-US"/>
          </a:p>
        </p:txBody>
      </p:sp>
    </p:spTree>
    <p:extLst>
      <p:ext uri="{BB962C8B-B14F-4D97-AF65-F5344CB8AC3E}">
        <p14:creationId xmlns:p14="http://schemas.microsoft.com/office/powerpoint/2010/main" val="25046703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Cecchini</a:t>
            </a:r>
            <a:r>
              <a:rPr lang="en-US" dirty="0"/>
              <a:t> M, </a:t>
            </a:r>
            <a:r>
              <a:rPr lang="en-US" dirty="0" err="1"/>
              <a:t>LoPresti</a:t>
            </a:r>
            <a:r>
              <a:rPr lang="en-US" dirty="0"/>
              <a:t> V. Drug residues store in the body following cessation of use: impacts on neuroendocrine balance and behavior--use of the Hubbard sauna regimen to remove toxins and restore health. Med Hypotheses. 2007;68(4):868-79.</a:t>
            </a:r>
            <a:endParaRPr lang="en-AU" dirty="0"/>
          </a:p>
          <a:p>
            <a:r>
              <a:rPr lang="en-US" dirty="0"/>
              <a:t>Ye T, Tu W, Xu G. Hot bath for the treatment of chronic renal failure. Ren Fail. 2014 Feb;36(1):126-30. </a:t>
            </a:r>
          </a:p>
          <a:p>
            <a:endParaRPr lang="en-US" dirty="0"/>
          </a:p>
          <a:p>
            <a:endParaRPr lang="en-US" dirty="0"/>
          </a:p>
          <a:p>
            <a:r>
              <a:rPr lang="en-AU" sz="1200" b="0" i="0" u="none" strike="noStrike" kern="1200" dirty="0">
                <a:solidFill>
                  <a:schemeClr val="tx1"/>
                </a:solidFill>
                <a:effectLst/>
                <a:latin typeface="+mn-lt"/>
                <a:ea typeface="+mn-ea"/>
                <a:cs typeface="+mn-cs"/>
              </a:rPr>
              <a:t>Ye T, Tu W, Xu G. Hot bath for the treatment of chronic renal failure. Ren Fail. 2014 Feb;36(1):126-30. </a:t>
            </a:r>
            <a:r>
              <a:rPr lang="en-AU" sz="1200" b="0" i="0" u="none" strike="noStrike" kern="1200" dirty="0" err="1">
                <a:solidFill>
                  <a:schemeClr val="tx1"/>
                </a:solidFill>
                <a:effectLst/>
                <a:latin typeface="+mn-lt"/>
                <a:ea typeface="+mn-ea"/>
                <a:cs typeface="+mn-cs"/>
              </a:rPr>
              <a:t>doi</a:t>
            </a:r>
            <a:r>
              <a:rPr lang="en-AU" sz="1200" b="0" i="0" u="none" strike="noStrike" kern="1200" dirty="0">
                <a:solidFill>
                  <a:schemeClr val="tx1"/>
                </a:solidFill>
                <a:effectLst/>
                <a:latin typeface="+mn-lt"/>
                <a:ea typeface="+mn-ea"/>
                <a:cs typeface="+mn-cs"/>
              </a:rPr>
              <a:t>: 10.3109/0886022X.2013.832318. </a:t>
            </a:r>
            <a:r>
              <a:rPr lang="en-AU" sz="1200" b="0" i="0" u="none" strike="noStrike" kern="1200" dirty="0" err="1">
                <a:solidFill>
                  <a:schemeClr val="tx1"/>
                </a:solidFill>
                <a:effectLst/>
                <a:latin typeface="+mn-lt"/>
                <a:ea typeface="+mn-ea"/>
                <a:cs typeface="+mn-cs"/>
              </a:rPr>
              <a:t>Epub</a:t>
            </a:r>
            <a:r>
              <a:rPr lang="en-AU" sz="1200" b="0" i="0" u="none" strike="noStrike" kern="1200" dirty="0">
                <a:solidFill>
                  <a:schemeClr val="tx1"/>
                </a:solidFill>
                <a:effectLst/>
                <a:latin typeface="+mn-lt"/>
                <a:ea typeface="+mn-ea"/>
                <a:cs typeface="+mn-cs"/>
              </a:rPr>
              <a:t> 2013 Sep 24. </a:t>
            </a:r>
            <a:r>
              <a:rPr lang="en-AU" sz="1200" b="0" i="0" u="none" strike="noStrike" kern="1200" dirty="0" err="1">
                <a:solidFill>
                  <a:schemeClr val="tx1"/>
                </a:solidFill>
                <a:effectLst/>
                <a:latin typeface="+mn-lt"/>
                <a:ea typeface="+mn-ea"/>
                <a:cs typeface="+mn-cs"/>
              </a:rPr>
              <a:t>PMID</a:t>
            </a:r>
            <a:r>
              <a:rPr lang="en-AU" sz="1200" b="0" i="0" u="none" strike="noStrike" kern="1200" dirty="0">
                <a:solidFill>
                  <a:schemeClr val="tx1"/>
                </a:solidFill>
                <a:effectLst/>
                <a:latin typeface="+mn-lt"/>
                <a:ea typeface="+mn-ea"/>
                <a:cs typeface="+mn-cs"/>
              </a:rPr>
              <a:t>: 24060101.</a:t>
            </a:r>
            <a:endParaRPr lang="en-AU" dirty="0"/>
          </a:p>
          <a:p>
            <a:endParaRPr lang="en-US" dirty="0"/>
          </a:p>
        </p:txBody>
      </p:sp>
      <p:sp>
        <p:nvSpPr>
          <p:cNvPr id="4" name="Slide Number Placeholder 3"/>
          <p:cNvSpPr>
            <a:spLocks noGrp="1"/>
          </p:cNvSpPr>
          <p:nvPr>
            <p:ph type="sldNum" sz="quarter" idx="5"/>
          </p:nvPr>
        </p:nvSpPr>
        <p:spPr/>
        <p:txBody>
          <a:bodyPr/>
          <a:lstStyle/>
          <a:p>
            <a:fld id="{4B76047C-BCA1-E04B-A25E-744F39C81101}" type="slidenum">
              <a:rPr lang="en-US" smtClean="0"/>
              <a:t>54</a:t>
            </a:fld>
            <a:endParaRPr lang="en-US"/>
          </a:p>
        </p:txBody>
      </p:sp>
    </p:spTree>
    <p:extLst>
      <p:ext uri="{BB962C8B-B14F-4D97-AF65-F5344CB8AC3E}">
        <p14:creationId xmlns:p14="http://schemas.microsoft.com/office/powerpoint/2010/main" val="38847852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dirty="0" err="1">
                <a:solidFill>
                  <a:schemeClr val="tx1"/>
                </a:solidFill>
                <a:effectLst/>
                <a:latin typeface="+mn-lt"/>
                <a:ea typeface="+mn-ea"/>
                <a:cs typeface="+mn-cs"/>
              </a:rPr>
              <a:t>Schnizer</a:t>
            </a:r>
            <a:r>
              <a:rPr lang="en-AU" sz="1200" b="0" i="0" u="none" strike="noStrike" kern="1200" dirty="0">
                <a:solidFill>
                  <a:schemeClr val="tx1"/>
                </a:solidFill>
                <a:effectLst/>
                <a:latin typeface="+mn-lt"/>
                <a:ea typeface="+mn-ea"/>
                <a:cs typeface="+mn-cs"/>
              </a:rPr>
              <a:t> W, </a:t>
            </a:r>
            <a:r>
              <a:rPr lang="en-AU" sz="1200" b="0" i="0" u="none" strike="noStrike" kern="1200" dirty="0" err="1">
                <a:solidFill>
                  <a:schemeClr val="tx1"/>
                </a:solidFill>
                <a:effectLst/>
                <a:latin typeface="+mn-lt"/>
                <a:ea typeface="+mn-ea"/>
                <a:cs typeface="+mn-cs"/>
              </a:rPr>
              <a:t>Mesrogli</a:t>
            </a:r>
            <a:r>
              <a:rPr lang="en-AU" sz="1200" b="0" i="0" u="none" strike="noStrike" kern="1200" dirty="0">
                <a:solidFill>
                  <a:schemeClr val="tx1"/>
                </a:solidFill>
                <a:effectLst/>
                <a:latin typeface="+mn-lt"/>
                <a:ea typeface="+mn-ea"/>
                <a:cs typeface="+mn-cs"/>
              </a:rPr>
              <a:t> M, </a:t>
            </a:r>
            <a:r>
              <a:rPr lang="en-AU" sz="1200" b="0" i="0" u="none" strike="noStrike" kern="1200" dirty="0" err="1">
                <a:solidFill>
                  <a:schemeClr val="tx1"/>
                </a:solidFill>
                <a:effectLst/>
                <a:latin typeface="+mn-lt"/>
                <a:ea typeface="+mn-ea"/>
                <a:cs typeface="+mn-cs"/>
              </a:rPr>
              <a:t>Seichert</a:t>
            </a:r>
            <a:r>
              <a:rPr lang="en-AU" sz="1200" b="0" i="0" u="none" strike="noStrike" kern="1200" dirty="0">
                <a:solidFill>
                  <a:schemeClr val="tx1"/>
                </a:solidFill>
                <a:effectLst/>
                <a:latin typeface="+mn-lt"/>
                <a:ea typeface="+mn-ea"/>
                <a:cs typeface="+mn-cs"/>
              </a:rPr>
              <a:t> N, </a:t>
            </a:r>
            <a:r>
              <a:rPr lang="en-AU" sz="1200" b="0" i="0" u="none" strike="noStrike" kern="1200" dirty="0" err="1">
                <a:solidFill>
                  <a:schemeClr val="tx1"/>
                </a:solidFill>
                <a:effectLst/>
                <a:latin typeface="+mn-lt"/>
                <a:ea typeface="+mn-ea"/>
                <a:cs typeface="+mn-cs"/>
              </a:rPr>
              <a:t>Schöps</a:t>
            </a:r>
            <a:r>
              <a:rPr lang="en-AU" sz="1200" b="0" i="0" u="none" strike="noStrike" kern="1200" dirty="0">
                <a:solidFill>
                  <a:schemeClr val="tx1"/>
                </a:solidFill>
                <a:effectLst/>
                <a:latin typeface="+mn-lt"/>
                <a:ea typeface="+mn-ea"/>
                <a:cs typeface="+mn-cs"/>
              </a:rPr>
              <a:t> P, Knorr H, Schneider J, </a:t>
            </a:r>
            <a:r>
              <a:rPr lang="en-AU" sz="1200" b="0" i="0" u="none" strike="noStrike" kern="1200" dirty="0" err="1">
                <a:solidFill>
                  <a:schemeClr val="tx1"/>
                </a:solidFill>
                <a:effectLst/>
                <a:latin typeface="+mn-lt"/>
                <a:ea typeface="+mn-ea"/>
                <a:cs typeface="+mn-cs"/>
              </a:rPr>
              <a:t>Wassmann</a:t>
            </a:r>
            <a:r>
              <a:rPr lang="en-AU" sz="1200" b="0" i="0" u="none" strike="noStrike" kern="1200" dirty="0">
                <a:solidFill>
                  <a:schemeClr val="tx1"/>
                </a:solidFill>
                <a:effectLst/>
                <a:latin typeface="+mn-lt"/>
                <a:ea typeface="+mn-ea"/>
                <a:cs typeface="+mn-cs"/>
              </a:rPr>
              <a:t> M. Die "</a:t>
            </a:r>
            <a:r>
              <a:rPr lang="en-AU" sz="1200" b="0" i="0" u="none" strike="noStrike" kern="1200" dirty="0" err="1">
                <a:solidFill>
                  <a:schemeClr val="tx1"/>
                </a:solidFill>
                <a:effectLst/>
                <a:latin typeface="+mn-lt"/>
                <a:ea typeface="+mn-ea"/>
                <a:cs typeface="+mn-cs"/>
              </a:rPr>
              <a:t>ausschwemmende</a:t>
            </a:r>
            <a:r>
              <a:rPr lang="en-AU" sz="1200" b="0" i="0" u="none" strike="noStrike" kern="1200" dirty="0">
                <a:solidFill>
                  <a:schemeClr val="tx1"/>
                </a:solidFill>
                <a:effectLst/>
                <a:latin typeface="+mn-lt"/>
                <a:ea typeface="+mn-ea"/>
                <a:cs typeface="+mn-cs"/>
              </a:rPr>
              <a:t>" </a:t>
            </a:r>
            <a:r>
              <a:rPr lang="en-AU" sz="1200" b="0" i="0" u="none" strike="noStrike" kern="1200" dirty="0" err="1">
                <a:solidFill>
                  <a:schemeClr val="tx1"/>
                </a:solidFill>
                <a:effectLst/>
                <a:latin typeface="+mn-lt"/>
                <a:ea typeface="+mn-ea"/>
                <a:cs typeface="+mn-cs"/>
              </a:rPr>
              <a:t>Wirkung</a:t>
            </a:r>
            <a:r>
              <a:rPr lang="en-AU" sz="1200" b="0" i="0" u="none" strike="noStrike" kern="1200" dirty="0">
                <a:solidFill>
                  <a:schemeClr val="tx1"/>
                </a:solidFill>
                <a:effectLst/>
                <a:latin typeface="+mn-lt"/>
                <a:ea typeface="+mn-ea"/>
                <a:cs typeface="+mn-cs"/>
              </a:rPr>
              <a:t> des </a:t>
            </a:r>
            <a:r>
              <a:rPr lang="en-AU" sz="1200" b="0" i="0" u="none" strike="noStrike" kern="1200" dirty="0" err="1">
                <a:solidFill>
                  <a:schemeClr val="tx1"/>
                </a:solidFill>
                <a:effectLst/>
                <a:latin typeface="+mn-lt"/>
                <a:ea typeface="+mn-ea"/>
                <a:cs typeface="+mn-cs"/>
              </a:rPr>
              <a:t>Bades</a:t>
            </a:r>
            <a:r>
              <a:rPr lang="en-AU" sz="1200" b="0" i="0" u="none" strike="noStrike" kern="1200" dirty="0">
                <a:solidFill>
                  <a:schemeClr val="tx1"/>
                </a:solidFill>
                <a:effectLst/>
                <a:latin typeface="+mn-lt"/>
                <a:ea typeface="+mn-ea"/>
                <a:cs typeface="+mn-cs"/>
              </a:rPr>
              <a:t>. </a:t>
            </a:r>
            <a:r>
              <a:rPr lang="en-AU" sz="1200" b="0" i="0" u="none" strike="noStrike" kern="1200" dirty="0" err="1">
                <a:solidFill>
                  <a:schemeClr val="tx1"/>
                </a:solidFill>
                <a:effectLst/>
                <a:latin typeface="+mn-lt"/>
                <a:ea typeface="+mn-ea"/>
                <a:cs typeface="+mn-cs"/>
              </a:rPr>
              <a:t>Untersuchung</a:t>
            </a:r>
            <a:r>
              <a:rPr lang="en-AU" sz="1200" b="0" i="0" u="none" strike="noStrike" kern="1200" dirty="0">
                <a:solidFill>
                  <a:schemeClr val="tx1"/>
                </a:solidFill>
                <a:effectLst/>
                <a:latin typeface="+mn-lt"/>
                <a:ea typeface="+mn-ea"/>
                <a:cs typeface="+mn-cs"/>
              </a:rPr>
              <a:t> an </a:t>
            </a:r>
            <a:r>
              <a:rPr lang="en-AU" sz="1200" b="0" i="0" u="none" strike="noStrike" kern="1200" dirty="0" err="1">
                <a:solidFill>
                  <a:schemeClr val="tx1"/>
                </a:solidFill>
                <a:effectLst/>
                <a:latin typeface="+mn-lt"/>
                <a:ea typeface="+mn-ea"/>
                <a:cs typeface="+mn-cs"/>
              </a:rPr>
              <a:t>gesunden</a:t>
            </a:r>
            <a:r>
              <a:rPr lang="en-AU" sz="1200" b="0" i="0" u="none" strike="noStrike" kern="1200" dirty="0">
                <a:solidFill>
                  <a:schemeClr val="tx1"/>
                </a:solidFill>
                <a:effectLst/>
                <a:latin typeface="+mn-lt"/>
                <a:ea typeface="+mn-ea"/>
                <a:cs typeface="+mn-cs"/>
              </a:rPr>
              <a:t> </a:t>
            </a:r>
            <a:r>
              <a:rPr lang="en-AU" sz="1200" b="0" i="0" u="none" strike="noStrike" kern="1200" dirty="0" err="1">
                <a:solidFill>
                  <a:schemeClr val="tx1"/>
                </a:solidFill>
                <a:effectLst/>
                <a:latin typeface="+mn-lt"/>
                <a:ea typeface="+mn-ea"/>
                <a:cs typeface="+mn-cs"/>
              </a:rPr>
              <a:t>Schwangeren</a:t>
            </a:r>
            <a:r>
              <a:rPr lang="en-AU" sz="1200" b="0" i="0" u="none" strike="noStrike" kern="1200" dirty="0">
                <a:solidFill>
                  <a:schemeClr val="tx1"/>
                </a:solidFill>
                <a:effectLst/>
                <a:latin typeface="+mn-lt"/>
                <a:ea typeface="+mn-ea"/>
                <a:cs typeface="+mn-cs"/>
              </a:rPr>
              <a:t> und </a:t>
            </a:r>
            <a:r>
              <a:rPr lang="en-AU" sz="1200" b="0" i="0" u="none" strike="noStrike" kern="1200" dirty="0" err="1">
                <a:solidFill>
                  <a:schemeClr val="tx1"/>
                </a:solidFill>
                <a:effectLst/>
                <a:latin typeface="+mn-lt"/>
                <a:ea typeface="+mn-ea"/>
                <a:cs typeface="+mn-cs"/>
              </a:rPr>
              <a:t>Patienten</a:t>
            </a:r>
            <a:r>
              <a:rPr lang="en-AU" sz="1200" b="0" i="0" u="none" strike="noStrike" kern="1200" dirty="0">
                <a:solidFill>
                  <a:schemeClr val="tx1"/>
                </a:solidFill>
                <a:effectLst/>
                <a:latin typeface="+mn-lt"/>
                <a:ea typeface="+mn-ea"/>
                <a:cs typeface="+mn-cs"/>
              </a:rPr>
              <a:t> </a:t>
            </a:r>
            <a:r>
              <a:rPr lang="en-AU" sz="1200" b="0" i="0" u="none" strike="noStrike" kern="1200" dirty="0" err="1">
                <a:solidFill>
                  <a:schemeClr val="tx1"/>
                </a:solidFill>
                <a:effectLst/>
                <a:latin typeface="+mn-lt"/>
                <a:ea typeface="+mn-ea"/>
                <a:cs typeface="+mn-cs"/>
              </a:rPr>
              <a:t>mit</a:t>
            </a:r>
            <a:r>
              <a:rPr lang="en-AU" sz="1200" b="0" i="0" u="none" strike="noStrike" kern="1200" dirty="0">
                <a:solidFill>
                  <a:schemeClr val="tx1"/>
                </a:solidFill>
                <a:effectLst/>
                <a:latin typeface="+mn-lt"/>
                <a:ea typeface="+mn-ea"/>
                <a:cs typeface="+mn-cs"/>
              </a:rPr>
              <a:t> </a:t>
            </a:r>
            <a:r>
              <a:rPr lang="en-AU" sz="1200" b="0" i="0" u="none" strike="noStrike" kern="1200" dirty="0" err="1">
                <a:solidFill>
                  <a:schemeClr val="tx1"/>
                </a:solidFill>
                <a:effectLst/>
                <a:latin typeface="+mn-lt"/>
                <a:ea typeface="+mn-ea"/>
                <a:cs typeface="+mn-cs"/>
              </a:rPr>
              <a:t>Odemen</a:t>
            </a:r>
            <a:r>
              <a:rPr lang="en-AU" sz="1200" b="0" i="0" u="none" strike="noStrike" kern="1200" dirty="0">
                <a:solidFill>
                  <a:schemeClr val="tx1"/>
                </a:solidFill>
                <a:effectLst/>
                <a:latin typeface="+mn-lt"/>
                <a:ea typeface="+mn-ea"/>
                <a:cs typeface="+mn-cs"/>
              </a:rPr>
              <a:t> </a:t>
            </a:r>
            <a:r>
              <a:rPr lang="en-AU" sz="1200" b="0" i="0" u="none" strike="noStrike" kern="1200" dirty="0" err="1">
                <a:solidFill>
                  <a:schemeClr val="tx1"/>
                </a:solidFill>
                <a:effectLst/>
                <a:latin typeface="+mn-lt"/>
                <a:ea typeface="+mn-ea"/>
                <a:cs typeface="+mn-cs"/>
              </a:rPr>
              <a:t>bzw</a:t>
            </a:r>
            <a:r>
              <a:rPr lang="en-AU" sz="1200" b="0" i="0" u="none" strike="noStrike" kern="1200" dirty="0">
                <a:solidFill>
                  <a:schemeClr val="tx1"/>
                </a:solidFill>
                <a:effectLst/>
                <a:latin typeface="+mn-lt"/>
                <a:ea typeface="+mn-ea"/>
                <a:cs typeface="+mn-cs"/>
              </a:rPr>
              <a:t>. </a:t>
            </a:r>
            <a:r>
              <a:rPr lang="en-AU" sz="1200" b="0" i="0" u="none" strike="noStrike" kern="1200" dirty="0" err="1">
                <a:solidFill>
                  <a:schemeClr val="tx1"/>
                </a:solidFill>
                <a:effectLst/>
                <a:latin typeface="+mn-lt"/>
                <a:ea typeface="+mn-ea"/>
                <a:cs typeface="+mn-cs"/>
              </a:rPr>
              <a:t>Gestose</a:t>
            </a:r>
            <a:r>
              <a:rPr lang="en-AU" sz="1200" b="0" i="0" u="none" strike="noStrike" kern="1200" dirty="0">
                <a:solidFill>
                  <a:schemeClr val="tx1"/>
                </a:solidFill>
                <a:effectLst/>
                <a:latin typeface="+mn-lt"/>
                <a:ea typeface="+mn-ea"/>
                <a:cs typeface="+mn-cs"/>
              </a:rPr>
              <a:t> [The diuretic effect of a bath. Study in healthy pregnant females and patients with </a:t>
            </a:r>
            <a:r>
              <a:rPr lang="en-AU" sz="1200" b="0" i="0" u="none" strike="noStrike" kern="1200" dirty="0" err="1">
                <a:solidFill>
                  <a:schemeClr val="tx1"/>
                </a:solidFill>
                <a:effectLst/>
                <a:latin typeface="+mn-lt"/>
                <a:ea typeface="+mn-ea"/>
                <a:cs typeface="+mn-cs"/>
              </a:rPr>
              <a:t>edema</a:t>
            </a:r>
            <a:r>
              <a:rPr lang="en-AU" sz="1200" b="0" i="0" u="none" strike="noStrike" kern="1200" dirty="0">
                <a:solidFill>
                  <a:schemeClr val="tx1"/>
                </a:solidFill>
                <a:effectLst/>
                <a:latin typeface="+mn-lt"/>
                <a:ea typeface="+mn-ea"/>
                <a:cs typeface="+mn-cs"/>
              </a:rPr>
              <a:t> and </a:t>
            </a:r>
            <a:r>
              <a:rPr lang="en-AU" sz="1200" b="0" i="0" u="none" strike="noStrike" kern="1200" dirty="0" err="1">
                <a:solidFill>
                  <a:schemeClr val="tx1"/>
                </a:solidFill>
                <a:effectLst/>
                <a:latin typeface="+mn-lt"/>
                <a:ea typeface="+mn-ea"/>
                <a:cs typeface="+mn-cs"/>
              </a:rPr>
              <a:t>gestosis</a:t>
            </a:r>
            <a:r>
              <a:rPr lang="en-AU" sz="1200" b="0" i="0" u="none" strike="noStrike" kern="1200" dirty="0">
                <a:solidFill>
                  <a:schemeClr val="tx1"/>
                </a:solidFill>
                <a:effectLst/>
                <a:latin typeface="+mn-lt"/>
                <a:ea typeface="+mn-ea"/>
                <a:cs typeface="+mn-cs"/>
              </a:rPr>
              <a:t>]. </a:t>
            </a:r>
            <a:r>
              <a:rPr lang="en-AU" sz="1200" b="0" i="0" u="none" strike="noStrike" kern="1200" dirty="0" err="1">
                <a:solidFill>
                  <a:schemeClr val="tx1"/>
                </a:solidFill>
                <a:effectLst/>
                <a:latin typeface="+mn-lt"/>
                <a:ea typeface="+mn-ea"/>
                <a:cs typeface="+mn-cs"/>
              </a:rPr>
              <a:t>Zentralbl</a:t>
            </a:r>
            <a:r>
              <a:rPr lang="en-AU" sz="1200" b="0" i="0" u="none" strike="noStrike" kern="1200" dirty="0">
                <a:solidFill>
                  <a:schemeClr val="tx1"/>
                </a:solidFill>
                <a:effectLst/>
                <a:latin typeface="+mn-lt"/>
                <a:ea typeface="+mn-ea"/>
                <a:cs typeface="+mn-cs"/>
              </a:rPr>
              <a:t> </a:t>
            </a:r>
            <a:r>
              <a:rPr lang="en-AU" sz="1200" b="0" i="0" u="none" strike="noStrike" kern="1200" dirty="0" err="1">
                <a:solidFill>
                  <a:schemeClr val="tx1"/>
                </a:solidFill>
                <a:effectLst/>
                <a:latin typeface="+mn-lt"/>
                <a:ea typeface="+mn-ea"/>
                <a:cs typeface="+mn-cs"/>
              </a:rPr>
              <a:t>Gynakol</a:t>
            </a:r>
            <a:r>
              <a:rPr lang="en-AU" sz="1200" b="0" i="0" u="none" strike="noStrike" kern="1200" dirty="0">
                <a:solidFill>
                  <a:schemeClr val="tx1"/>
                </a:solidFill>
                <a:effectLst/>
                <a:latin typeface="+mn-lt"/>
                <a:ea typeface="+mn-ea"/>
                <a:cs typeface="+mn-cs"/>
              </a:rPr>
              <a:t>. 1989;111(13):864-70. German. </a:t>
            </a:r>
            <a:r>
              <a:rPr lang="en-AU" sz="1200" b="0" i="0" u="none" strike="noStrike" kern="1200" dirty="0" err="1">
                <a:solidFill>
                  <a:schemeClr val="tx1"/>
                </a:solidFill>
                <a:effectLst/>
                <a:latin typeface="+mn-lt"/>
                <a:ea typeface="+mn-ea"/>
                <a:cs typeface="+mn-cs"/>
              </a:rPr>
              <a:t>PMID</a:t>
            </a:r>
            <a:r>
              <a:rPr lang="en-AU" sz="1200" b="0" i="0" u="none" strike="noStrike" kern="1200" dirty="0">
                <a:solidFill>
                  <a:schemeClr val="tx1"/>
                </a:solidFill>
                <a:effectLst/>
                <a:latin typeface="+mn-lt"/>
                <a:ea typeface="+mn-ea"/>
                <a:cs typeface="+mn-cs"/>
              </a:rPr>
              <a:t>: 2800772.</a:t>
            </a:r>
          </a:p>
          <a:p>
            <a:r>
              <a:rPr lang="en-AU" sz="1200" b="0" i="0" u="none" strike="noStrike" kern="1200" dirty="0">
                <a:solidFill>
                  <a:schemeClr val="tx1"/>
                </a:solidFill>
                <a:effectLst/>
                <a:latin typeface="+mn-lt"/>
                <a:ea typeface="+mn-ea"/>
                <a:cs typeface="+mn-cs"/>
              </a:rPr>
              <a:t>The effect of a 40 minute thermoneutral bath on diuretic function and blood volume in a total of 27 pregnant women (13 healthy and 14 pregnant women with </a:t>
            </a:r>
            <a:r>
              <a:rPr lang="en-AU" sz="1200" b="0" i="0" u="none" strike="noStrike" kern="1200" dirty="0" err="1">
                <a:solidFill>
                  <a:schemeClr val="tx1"/>
                </a:solidFill>
                <a:effectLst/>
                <a:latin typeface="+mn-lt"/>
                <a:ea typeface="+mn-ea"/>
                <a:cs typeface="+mn-cs"/>
              </a:rPr>
              <a:t>edema</a:t>
            </a:r>
            <a:r>
              <a:rPr lang="en-AU" sz="1200" b="0" i="0" u="none" strike="noStrike" kern="1200" dirty="0">
                <a:solidFill>
                  <a:schemeClr val="tx1"/>
                </a:solidFill>
                <a:effectLst/>
                <a:latin typeface="+mn-lt"/>
                <a:ea typeface="+mn-ea"/>
                <a:cs typeface="+mn-cs"/>
              </a:rPr>
              <a:t> </a:t>
            </a:r>
            <a:r>
              <a:rPr lang="en-AU" sz="1200" b="0" i="0" u="none" strike="noStrike" kern="1200" dirty="0" err="1">
                <a:solidFill>
                  <a:schemeClr val="tx1"/>
                </a:solidFill>
                <a:effectLst/>
                <a:latin typeface="+mn-lt"/>
                <a:ea typeface="+mn-ea"/>
                <a:cs typeface="+mn-cs"/>
              </a:rPr>
              <a:t>rsep</a:t>
            </a:r>
            <a:r>
              <a:rPr lang="en-AU" sz="1200" b="0" i="0" u="none" strike="noStrike" kern="1200" dirty="0">
                <a:solidFill>
                  <a:schemeClr val="tx1"/>
                </a:solidFill>
                <a:effectLst/>
                <a:latin typeface="+mn-lt"/>
                <a:ea typeface="+mn-ea"/>
                <a:cs typeface="+mn-cs"/>
              </a:rPr>
              <a:t>. </a:t>
            </a:r>
            <a:r>
              <a:rPr lang="en-AU" sz="1200" b="0" i="0" u="none" strike="noStrike" kern="1200" dirty="0" err="1">
                <a:solidFill>
                  <a:schemeClr val="tx1"/>
                </a:solidFill>
                <a:effectLst/>
                <a:latin typeface="+mn-lt"/>
                <a:ea typeface="+mn-ea"/>
                <a:cs typeface="+mn-cs"/>
              </a:rPr>
              <a:t>EPH-gestosis</a:t>
            </a:r>
            <a:r>
              <a:rPr lang="en-AU" sz="1200" b="0" i="0" u="none" strike="noStrike" kern="1200" dirty="0">
                <a:solidFill>
                  <a:schemeClr val="tx1"/>
                </a:solidFill>
                <a:effectLst/>
                <a:latin typeface="+mn-lt"/>
                <a:ea typeface="+mn-ea"/>
                <a:cs typeface="+mn-cs"/>
              </a:rPr>
              <a:t>) was investigated. In both groups water immersion led to a significant increase of urine flow, natriuresis, </a:t>
            </a:r>
            <a:r>
              <a:rPr lang="en-AU" sz="1200" b="0" i="0" u="none" strike="noStrike" kern="1200" dirty="0" err="1">
                <a:solidFill>
                  <a:schemeClr val="tx1"/>
                </a:solidFill>
                <a:effectLst/>
                <a:latin typeface="+mn-lt"/>
                <a:ea typeface="+mn-ea"/>
                <a:cs typeface="+mn-cs"/>
              </a:rPr>
              <a:t>kaliuresis</a:t>
            </a:r>
            <a:r>
              <a:rPr lang="en-AU" sz="1200" b="0" i="0" u="none" strike="noStrike" kern="1200" dirty="0">
                <a:solidFill>
                  <a:schemeClr val="tx1"/>
                </a:solidFill>
                <a:effectLst/>
                <a:latin typeface="+mn-lt"/>
                <a:ea typeface="+mn-ea"/>
                <a:cs typeface="+mn-cs"/>
              </a:rPr>
              <a:t>, osmotic and free water clearance. Plasma volume increased about 8-9%. The patients with </a:t>
            </a:r>
            <a:r>
              <a:rPr lang="en-AU" sz="1200" b="0" i="0" u="none" strike="noStrike" kern="1200" dirty="0" err="1">
                <a:solidFill>
                  <a:schemeClr val="tx1"/>
                </a:solidFill>
                <a:effectLst/>
                <a:latin typeface="+mn-lt"/>
                <a:ea typeface="+mn-ea"/>
                <a:cs typeface="+mn-cs"/>
              </a:rPr>
              <a:t>gestosis</a:t>
            </a:r>
            <a:r>
              <a:rPr lang="en-AU" sz="1200" b="0" i="0" u="none" strike="noStrike" kern="1200" dirty="0">
                <a:solidFill>
                  <a:schemeClr val="tx1"/>
                </a:solidFill>
                <a:effectLst/>
                <a:latin typeface="+mn-lt"/>
                <a:ea typeface="+mn-ea"/>
                <a:cs typeface="+mn-cs"/>
              </a:rPr>
              <a:t> showed a higher creatinine clearance. The same group also showed a higher osmotic clearance and relatively more sodium excretion. Regarding the flushing effect of bath, two mechanism of water immersion that originated in hydrostatic pressure have to be discussed-activation of renal functions and mobilisation of interstitial fluid.</a:t>
            </a:r>
          </a:p>
          <a:p>
            <a:endParaRPr lang="en-AU" sz="1200" b="0" i="0" u="none" strike="noStrike" kern="1200" dirty="0">
              <a:solidFill>
                <a:schemeClr val="tx1"/>
              </a:solidFill>
              <a:effectLst/>
              <a:latin typeface="+mn-lt"/>
              <a:ea typeface="+mn-ea"/>
              <a:cs typeface="+mn-cs"/>
            </a:endParaRPr>
          </a:p>
          <a:p>
            <a:r>
              <a:rPr lang="en-AU" sz="1200" b="0" i="0" u="none" strike="noStrike" kern="1200" dirty="0">
                <a:solidFill>
                  <a:schemeClr val="tx1"/>
                </a:solidFill>
                <a:effectLst/>
                <a:latin typeface="+mn-lt"/>
                <a:ea typeface="+mn-ea"/>
                <a:cs typeface="+mn-cs"/>
              </a:rPr>
              <a:t>O'Hare JP, Heywood A, Summerhayes C, Lunn G, Evans JM, Walters G, </a:t>
            </a:r>
            <a:r>
              <a:rPr lang="en-AU" sz="1200" b="0" i="0" u="none" strike="noStrike" kern="1200" dirty="0" err="1">
                <a:solidFill>
                  <a:schemeClr val="tx1"/>
                </a:solidFill>
                <a:effectLst/>
                <a:latin typeface="+mn-lt"/>
                <a:ea typeface="+mn-ea"/>
                <a:cs typeface="+mn-cs"/>
              </a:rPr>
              <a:t>Corrall</a:t>
            </a:r>
            <a:r>
              <a:rPr lang="en-AU" sz="1200" b="0" i="0" u="none" strike="noStrike" kern="1200" dirty="0">
                <a:solidFill>
                  <a:schemeClr val="tx1"/>
                </a:solidFill>
                <a:effectLst/>
                <a:latin typeface="+mn-lt"/>
                <a:ea typeface="+mn-ea"/>
                <a:cs typeface="+mn-cs"/>
              </a:rPr>
              <a:t> RJ, Dieppe PA. Observations on the effect of immersion in Bath spa water. Br Med J (</a:t>
            </a:r>
            <a:r>
              <a:rPr lang="en-AU" sz="1200" b="0" i="0" u="none" strike="noStrike" kern="1200" dirty="0" err="1">
                <a:solidFill>
                  <a:schemeClr val="tx1"/>
                </a:solidFill>
                <a:effectLst/>
                <a:latin typeface="+mn-lt"/>
                <a:ea typeface="+mn-ea"/>
                <a:cs typeface="+mn-cs"/>
              </a:rPr>
              <a:t>Clin</a:t>
            </a:r>
            <a:r>
              <a:rPr lang="en-AU" sz="1200" b="0" i="0" u="none" strike="noStrike" kern="1200" dirty="0">
                <a:solidFill>
                  <a:schemeClr val="tx1"/>
                </a:solidFill>
                <a:effectLst/>
                <a:latin typeface="+mn-lt"/>
                <a:ea typeface="+mn-ea"/>
                <a:cs typeface="+mn-cs"/>
              </a:rPr>
              <a:t> Res Ed). 1985 Dec 21-28;291(6511):1747-51. </a:t>
            </a:r>
            <a:r>
              <a:rPr lang="en-AU" sz="1200" b="0" i="0" u="none" strike="noStrike" kern="1200" dirty="0" err="1">
                <a:solidFill>
                  <a:schemeClr val="tx1"/>
                </a:solidFill>
                <a:effectLst/>
                <a:latin typeface="+mn-lt"/>
                <a:ea typeface="+mn-ea"/>
                <a:cs typeface="+mn-cs"/>
              </a:rPr>
              <a:t>doi</a:t>
            </a:r>
            <a:r>
              <a:rPr lang="en-AU" sz="1200" b="0" i="0" u="none" strike="noStrike" kern="1200" dirty="0">
                <a:solidFill>
                  <a:schemeClr val="tx1"/>
                </a:solidFill>
                <a:effectLst/>
                <a:latin typeface="+mn-lt"/>
                <a:ea typeface="+mn-ea"/>
                <a:cs typeface="+mn-cs"/>
              </a:rPr>
              <a:t>: 10.1136/bmj.291.6511.1747. </a:t>
            </a:r>
            <a:r>
              <a:rPr lang="en-AU" sz="1200" b="0" i="0" u="none" strike="noStrike" kern="1200" dirty="0" err="1">
                <a:solidFill>
                  <a:schemeClr val="tx1"/>
                </a:solidFill>
                <a:effectLst/>
                <a:latin typeface="+mn-lt"/>
                <a:ea typeface="+mn-ea"/>
                <a:cs typeface="+mn-cs"/>
              </a:rPr>
              <a:t>PMID</a:t>
            </a:r>
            <a:r>
              <a:rPr lang="en-AU" sz="1200" b="0" i="0" u="none" strike="noStrike" kern="1200" dirty="0">
                <a:solidFill>
                  <a:schemeClr val="tx1"/>
                </a:solidFill>
                <a:effectLst/>
                <a:latin typeface="+mn-lt"/>
                <a:ea typeface="+mn-ea"/>
                <a:cs typeface="+mn-cs"/>
              </a:rPr>
              <a:t>: 3936569; </a:t>
            </a:r>
            <a:r>
              <a:rPr lang="en-AU" sz="1200" b="0" i="0" u="none" strike="noStrike" kern="1200" dirty="0" err="1">
                <a:solidFill>
                  <a:schemeClr val="tx1"/>
                </a:solidFill>
                <a:effectLst/>
                <a:latin typeface="+mn-lt"/>
                <a:ea typeface="+mn-ea"/>
                <a:cs typeface="+mn-cs"/>
              </a:rPr>
              <a:t>PMCID</a:t>
            </a:r>
            <a:r>
              <a:rPr lang="en-AU" sz="1200" b="0" i="0" u="none" strike="noStrike" kern="1200" dirty="0">
                <a:solidFill>
                  <a:schemeClr val="tx1"/>
                </a:solidFill>
                <a:effectLst/>
                <a:latin typeface="+mn-lt"/>
                <a:ea typeface="+mn-ea"/>
                <a:cs typeface="+mn-cs"/>
              </a:rPr>
              <a:t>: PMC1419186.</a:t>
            </a:r>
          </a:p>
          <a:p>
            <a:r>
              <a:rPr lang="en-AU" sz="1200" b="0" i="0" u="none" strike="noStrike" kern="1200" dirty="0">
                <a:solidFill>
                  <a:schemeClr val="tx1"/>
                </a:solidFill>
                <a:effectLst/>
                <a:latin typeface="+mn-lt"/>
                <a:ea typeface="+mn-ea"/>
                <a:cs typeface="+mn-cs"/>
              </a:rPr>
              <a:t>Immersion in water in spas has been practised for centuries and has many proponents. Despite fierce debate about its efficacy there has been little scientific evaluation of the effect of immersion in mineral waters. Eight normal subjects were immersed in Bath spa water for two hours and the renal, haematological, and cardiovascular responses were compared with those in the control periods before and after immersion. Significant, twofold diuresis and natriuresis, 5% haemodilution, and a 50% increase in cardiac index were observed in subjects immersed, sitting, in Bath spa water at 35 degrees C. These changes may constitute part of the scientific rationale for spa treatment in many states of disease.</a:t>
            </a:r>
          </a:p>
          <a:p>
            <a:br>
              <a:rPr lang="en-AU" sz="1200" b="0" i="0" u="none" strike="noStrike" kern="1200" dirty="0">
                <a:solidFill>
                  <a:schemeClr val="tx1"/>
                </a:solidFill>
                <a:effectLst/>
                <a:latin typeface="+mn-lt"/>
                <a:ea typeface="+mn-ea"/>
                <a:cs typeface="+mn-cs"/>
              </a:rPr>
            </a:br>
            <a:endParaRPr lang="en-AU" sz="1200" b="0" i="0" u="none" strike="noStrike" kern="1200" dirty="0">
              <a:solidFill>
                <a:schemeClr val="tx1"/>
              </a:solidFill>
              <a:effectLst/>
              <a:latin typeface="+mn-lt"/>
              <a:ea typeface="+mn-ea"/>
              <a:cs typeface="+mn-cs"/>
            </a:endParaRPr>
          </a:p>
          <a:p>
            <a:endParaRPr lang="en-AU" sz="1200" b="0" i="0" u="none" strike="noStrike" kern="1200" dirty="0">
              <a:solidFill>
                <a:schemeClr val="tx1"/>
              </a:solidFill>
              <a:effectLst/>
              <a:latin typeface="+mn-lt"/>
              <a:ea typeface="+mn-ea"/>
              <a:cs typeface="+mn-cs"/>
            </a:endParaRPr>
          </a:p>
          <a:p>
            <a:br>
              <a:rPr lang="en-AU" sz="1200" b="0" i="0" u="none" strike="noStrike" kern="1200" dirty="0">
                <a:solidFill>
                  <a:schemeClr val="tx1"/>
                </a:solidFill>
                <a:effectLst/>
                <a:latin typeface="+mn-lt"/>
                <a:ea typeface="+mn-ea"/>
                <a:cs typeface="+mn-cs"/>
              </a:rPr>
            </a:br>
            <a:endParaRPr lang="en-AU"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B76047C-BCA1-E04B-A25E-744F39C81101}" type="slidenum">
              <a:rPr lang="en-US" smtClean="0"/>
              <a:t>55</a:t>
            </a:fld>
            <a:endParaRPr lang="en-US"/>
          </a:p>
        </p:txBody>
      </p:sp>
    </p:spTree>
    <p:extLst>
      <p:ext uri="{BB962C8B-B14F-4D97-AF65-F5344CB8AC3E}">
        <p14:creationId xmlns:p14="http://schemas.microsoft.com/office/powerpoint/2010/main" val="30577651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Becker BE. The biologic aspects of hydrotherapy. J Back </a:t>
            </a:r>
            <a:r>
              <a:rPr lang="en-US" dirty="0" err="1"/>
              <a:t>Musculoskelet</a:t>
            </a:r>
            <a:r>
              <a:rPr lang="en-US" dirty="0"/>
              <a:t> </a:t>
            </a:r>
            <a:r>
              <a:rPr lang="en-US" dirty="0" err="1"/>
              <a:t>Rehabil</a:t>
            </a:r>
            <a:r>
              <a:rPr lang="en-US" dirty="0"/>
              <a:t>. 1994 Jan 1;4(4):255-64. </a:t>
            </a:r>
            <a:endParaRPr lang="en-AU" dirty="0"/>
          </a:p>
          <a:p>
            <a:endParaRPr lang="en-US" dirty="0"/>
          </a:p>
        </p:txBody>
      </p:sp>
      <p:sp>
        <p:nvSpPr>
          <p:cNvPr id="4" name="Slide Number Placeholder 3"/>
          <p:cNvSpPr>
            <a:spLocks noGrp="1"/>
          </p:cNvSpPr>
          <p:nvPr>
            <p:ph type="sldNum" sz="quarter" idx="5"/>
          </p:nvPr>
        </p:nvSpPr>
        <p:spPr/>
        <p:txBody>
          <a:bodyPr/>
          <a:lstStyle/>
          <a:p>
            <a:fld id="{4B76047C-BCA1-E04B-A25E-744F39C81101}" type="slidenum">
              <a:rPr lang="en-US" smtClean="0"/>
              <a:t>56</a:t>
            </a:fld>
            <a:endParaRPr lang="en-US"/>
          </a:p>
        </p:txBody>
      </p:sp>
    </p:spTree>
    <p:extLst>
      <p:ext uri="{BB962C8B-B14F-4D97-AF65-F5344CB8AC3E}">
        <p14:creationId xmlns:p14="http://schemas.microsoft.com/office/powerpoint/2010/main" val="20460730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Wang Z, Cui M, Tang L, Li W, Wei Y, Zhu Z, Jia X, Kong X, Xu D. Oral activated charcoal suppresses </a:t>
            </a:r>
            <a:r>
              <a:rPr lang="en-US" dirty="0" err="1"/>
              <a:t>hyperphosphataemia</a:t>
            </a:r>
            <a:r>
              <a:rPr lang="en-US" dirty="0"/>
              <a:t> in </a:t>
            </a:r>
            <a:r>
              <a:rPr lang="en-US" dirty="0" err="1"/>
              <a:t>haemodialysis</a:t>
            </a:r>
            <a:r>
              <a:rPr lang="en-US" dirty="0"/>
              <a:t> patients. Nephrology (Carlton). 2012 Sep;17(7):616-20. </a:t>
            </a:r>
            <a:endParaRPr lang="en-AU" dirty="0"/>
          </a:p>
          <a:p>
            <a:r>
              <a:rPr lang="en-US" dirty="0" err="1"/>
              <a:t>Musso</a:t>
            </a:r>
            <a:r>
              <a:rPr lang="en-US" dirty="0"/>
              <a:t> CG, Michelangelo H, </a:t>
            </a:r>
            <a:r>
              <a:rPr lang="en-US" dirty="0" err="1"/>
              <a:t>Reynaldi</a:t>
            </a:r>
            <a:r>
              <a:rPr lang="en-US" dirty="0"/>
              <a:t> J, Martinez B, Vidal F, Quevedo M, </a:t>
            </a:r>
            <a:r>
              <a:rPr lang="en-US" dirty="0" err="1"/>
              <a:t>Parot</a:t>
            </a:r>
            <a:r>
              <a:rPr lang="en-US" dirty="0"/>
              <a:t> M, </a:t>
            </a:r>
            <a:r>
              <a:rPr lang="en-US" dirty="0" err="1"/>
              <a:t>Waisman</a:t>
            </a:r>
            <a:r>
              <a:rPr lang="en-US" dirty="0"/>
              <a:t> G, </a:t>
            </a:r>
            <a:r>
              <a:rPr lang="en-US" dirty="0" err="1"/>
              <a:t>Algranati</a:t>
            </a:r>
            <a:r>
              <a:rPr lang="en-US" dirty="0"/>
              <a:t> L. Combination of oral activated charcoal plus low protein diet as a new alternative for handling in the old end-stage renal disease patients. Saudi J Kidney Dis </a:t>
            </a:r>
            <a:r>
              <a:rPr lang="en-US" dirty="0" err="1"/>
              <a:t>Transpl</a:t>
            </a:r>
            <a:r>
              <a:rPr lang="en-US" dirty="0"/>
              <a:t>. 2010 Jan;21(1):102-4.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Yamamoto S, </a:t>
            </a:r>
            <a:r>
              <a:rPr lang="en-US" sz="1200" kern="1200" dirty="0" err="1">
                <a:solidFill>
                  <a:schemeClr val="tx1"/>
                </a:solidFill>
                <a:effectLst/>
                <a:latin typeface="+mn-lt"/>
                <a:ea typeface="+mn-ea"/>
                <a:cs typeface="+mn-cs"/>
              </a:rPr>
              <a:t>Zuo</a:t>
            </a:r>
            <a:r>
              <a:rPr lang="en-US" sz="1200" kern="1200" dirty="0">
                <a:solidFill>
                  <a:schemeClr val="tx1"/>
                </a:solidFill>
                <a:effectLst/>
                <a:latin typeface="+mn-lt"/>
                <a:ea typeface="+mn-ea"/>
                <a:cs typeface="+mn-cs"/>
              </a:rPr>
              <a:t> Y, Ma J, Yancey PG, Hunley </a:t>
            </a:r>
            <a:r>
              <a:rPr lang="en-US" sz="1200" kern="1200" dirty="0" err="1">
                <a:solidFill>
                  <a:schemeClr val="tx1"/>
                </a:solidFill>
                <a:effectLst/>
                <a:latin typeface="+mn-lt"/>
                <a:ea typeface="+mn-ea"/>
                <a:cs typeface="+mn-cs"/>
              </a:rPr>
              <a:t>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Motojima</a:t>
            </a:r>
            <a:r>
              <a:rPr lang="en-US" sz="1200" kern="1200" dirty="0">
                <a:solidFill>
                  <a:schemeClr val="tx1"/>
                </a:solidFill>
                <a:effectLst/>
                <a:latin typeface="+mn-lt"/>
                <a:ea typeface="+mn-ea"/>
                <a:cs typeface="+mn-cs"/>
              </a:rPr>
              <a:t> M, Fogo AB, Linton MF, Fazio S, Ichikawa I, </a:t>
            </a:r>
            <a:r>
              <a:rPr lang="en-US" sz="1200" kern="1200" dirty="0" err="1">
                <a:solidFill>
                  <a:schemeClr val="tx1"/>
                </a:solidFill>
                <a:effectLst/>
                <a:latin typeface="+mn-lt"/>
                <a:ea typeface="+mn-ea"/>
                <a:cs typeface="+mn-cs"/>
              </a:rPr>
              <a:t>Kon</a:t>
            </a:r>
            <a:r>
              <a:rPr lang="en-US" sz="1200" kern="1200" dirty="0">
                <a:solidFill>
                  <a:schemeClr val="tx1"/>
                </a:solidFill>
                <a:effectLst/>
                <a:latin typeface="+mn-lt"/>
                <a:ea typeface="+mn-ea"/>
                <a:cs typeface="+mn-cs"/>
              </a:rPr>
              <a:t> V. Oral activated charcoal adsorbent (AST-120) ameliorates extent and instability of atherosclerosis accelerated by kidney disease in apolipoprotein E-deficient mice. </a:t>
            </a:r>
            <a:r>
              <a:rPr lang="en-US" sz="1200" kern="1200" dirty="0" err="1">
                <a:solidFill>
                  <a:schemeClr val="tx1"/>
                </a:solidFill>
                <a:effectLst/>
                <a:latin typeface="+mn-lt"/>
                <a:ea typeface="+mn-ea"/>
                <a:cs typeface="+mn-cs"/>
              </a:rPr>
              <a:t>Nephrol</a:t>
            </a:r>
            <a:r>
              <a:rPr lang="en-US" sz="1200" kern="1200" dirty="0">
                <a:solidFill>
                  <a:schemeClr val="tx1"/>
                </a:solidFill>
                <a:effectLst/>
                <a:latin typeface="+mn-lt"/>
                <a:ea typeface="+mn-ea"/>
                <a:cs typeface="+mn-cs"/>
              </a:rPr>
              <a:t> Dial Transplant. 2011 Aug;26(8):2491-7. </a:t>
            </a:r>
            <a:r>
              <a:rPr lang="en-US" sz="1200" kern="1200" dirty="0" err="1">
                <a:solidFill>
                  <a:schemeClr val="tx1"/>
                </a:solidFill>
                <a:effectLst/>
                <a:latin typeface="+mn-lt"/>
                <a:ea typeface="+mn-ea"/>
                <a:cs typeface="+mn-cs"/>
              </a:rPr>
              <a:t>Epub</a:t>
            </a:r>
            <a:r>
              <a:rPr lang="en-US" sz="1200" kern="1200" dirty="0">
                <a:solidFill>
                  <a:schemeClr val="tx1"/>
                </a:solidFill>
                <a:effectLst/>
                <a:latin typeface="+mn-lt"/>
                <a:ea typeface="+mn-ea"/>
                <a:cs typeface="+mn-cs"/>
              </a:rPr>
              <a:t> 2011 Jan 18.</a:t>
            </a:r>
            <a:endParaRPr lang="en-AU" sz="1200" kern="1200" dirty="0">
              <a:solidFill>
                <a:schemeClr val="tx1"/>
              </a:solidFill>
              <a:effectLst/>
              <a:latin typeface="+mn-lt"/>
              <a:ea typeface="+mn-ea"/>
              <a:cs typeface="+mn-cs"/>
            </a:endParaRPr>
          </a:p>
          <a:p>
            <a:endParaRPr lang="en-AU" dirty="0"/>
          </a:p>
          <a:p>
            <a:endParaRPr lang="en-US" dirty="0"/>
          </a:p>
        </p:txBody>
      </p:sp>
      <p:sp>
        <p:nvSpPr>
          <p:cNvPr id="4" name="Slide Number Placeholder 3"/>
          <p:cNvSpPr>
            <a:spLocks noGrp="1"/>
          </p:cNvSpPr>
          <p:nvPr>
            <p:ph type="sldNum" sz="quarter" idx="5"/>
          </p:nvPr>
        </p:nvSpPr>
        <p:spPr/>
        <p:txBody>
          <a:bodyPr/>
          <a:lstStyle/>
          <a:p>
            <a:fld id="{4B76047C-BCA1-E04B-A25E-744F39C81101}" type="slidenum">
              <a:rPr lang="en-US" smtClean="0"/>
              <a:t>57</a:t>
            </a:fld>
            <a:endParaRPr lang="en-US"/>
          </a:p>
        </p:txBody>
      </p:sp>
    </p:spTree>
    <p:extLst>
      <p:ext uri="{BB962C8B-B14F-4D97-AF65-F5344CB8AC3E}">
        <p14:creationId xmlns:p14="http://schemas.microsoft.com/office/powerpoint/2010/main" val="11652167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His kidney function had fallen below 20%, doctors were warming up the dialysis machine, Hosea was scared. Alcoholism, poor dietary choices and sedentary lifestyle had taken their toll. His kidney function continued to decline, his blood pressure was going up, and now the threat of dialysis. Then he came to see me. I immediately helped him to apply principles from my talk, “Natural Kidney Health”, and his kidney function rose to 74%. </a:t>
            </a:r>
            <a:r>
              <a:rPr lang="en-US" sz="1200" kern="1200">
                <a:solidFill>
                  <a:schemeClr val="tx1"/>
                </a:solidFill>
                <a:effectLst/>
                <a:latin typeface="+mn-lt"/>
                <a:ea typeface="+mn-ea"/>
                <a:cs typeface="+mn-cs"/>
              </a:rPr>
              <a:t>Don’t miss this presentation, practice its principles, and your kidneys are going to love you. </a:t>
            </a:r>
          </a:p>
          <a:p>
            <a:endParaRPr lang="en-US" dirty="0"/>
          </a:p>
          <a:p>
            <a:endParaRPr lang="en-US" dirty="0"/>
          </a:p>
          <a:p>
            <a:endParaRPr lang="en-US" dirty="0"/>
          </a:p>
          <a:p>
            <a:endParaRPr lang="en-US" dirty="0"/>
          </a:p>
          <a:p>
            <a:r>
              <a:rPr lang="en-US" dirty="0"/>
              <a:t>Story: His kidney function had fallen below 20%, doctors were warming up the dialysis machine, Hosea was scared. </a:t>
            </a:r>
          </a:p>
          <a:p>
            <a:r>
              <a:rPr lang="en-US" dirty="0"/>
              <a:t>     alcoholism, poor diet and sedentary </a:t>
            </a:r>
            <a:r>
              <a:rPr lang="en-US" dirty="0" err="1"/>
              <a:t>lifestye</a:t>
            </a:r>
            <a:r>
              <a:rPr lang="en-US" dirty="0"/>
              <a:t> had taken its toll. </a:t>
            </a:r>
          </a:p>
          <a:p>
            <a:r>
              <a:rPr lang="en-US" dirty="0"/>
              <a:t>Benefit/problem solved</a:t>
            </a:r>
          </a:p>
          <a:p>
            <a:r>
              <a:rPr lang="en-US" dirty="0"/>
              <a:t>     Declining kidney function</a:t>
            </a:r>
          </a:p>
          <a:p>
            <a:r>
              <a:rPr lang="en-US" dirty="0"/>
              <a:t>     High blood pressure</a:t>
            </a:r>
          </a:p>
          <a:p>
            <a:r>
              <a:rPr lang="en-US" dirty="0"/>
              <a:t>     Avoid dialysis</a:t>
            </a:r>
          </a:p>
          <a:p>
            <a:r>
              <a:rPr lang="en-US" dirty="0"/>
              <a:t>from this talk</a:t>
            </a:r>
          </a:p>
          <a:p>
            <a:r>
              <a:rPr lang="en-US" dirty="0"/>
              <a:t>     Simple food choices</a:t>
            </a:r>
          </a:p>
          <a:p>
            <a:r>
              <a:rPr lang="en-US" dirty="0"/>
              <a:t>     Better lifestyle practices</a:t>
            </a:r>
          </a:p>
          <a:p>
            <a:r>
              <a:rPr lang="en-US" dirty="0"/>
              <a:t>Inspire </a:t>
            </a:r>
          </a:p>
          <a:p>
            <a:r>
              <a:rPr lang="en-US" dirty="0"/>
              <a:t>     Hosea totally avoided dialysis as his kidney function went to 74%</a:t>
            </a:r>
          </a:p>
          <a:p>
            <a:r>
              <a:rPr lang="en-US" dirty="0"/>
              <a:t>Call to action</a:t>
            </a:r>
          </a:p>
          <a:p>
            <a:r>
              <a:rPr lang="en-US" dirty="0"/>
              <a:t>     Don’t miss this presentation, practices its principles, and your kidneys will love you. </a:t>
            </a:r>
          </a:p>
          <a:p>
            <a:endParaRPr lang="en-US" dirty="0"/>
          </a:p>
        </p:txBody>
      </p:sp>
      <p:sp>
        <p:nvSpPr>
          <p:cNvPr id="4" name="Slide Number Placeholder 3"/>
          <p:cNvSpPr>
            <a:spLocks noGrp="1"/>
          </p:cNvSpPr>
          <p:nvPr>
            <p:ph type="sldNum" sz="quarter" idx="5"/>
          </p:nvPr>
        </p:nvSpPr>
        <p:spPr/>
        <p:txBody>
          <a:bodyPr/>
          <a:lstStyle/>
          <a:p>
            <a:fld id="{4B76047C-BCA1-E04B-A25E-744F39C81101}" type="slidenum">
              <a:rPr lang="en-US" smtClean="0"/>
              <a:t>67</a:t>
            </a:fld>
            <a:endParaRPr lang="en-US"/>
          </a:p>
        </p:txBody>
      </p:sp>
    </p:spTree>
    <p:extLst>
      <p:ext uri="{BB962C8B-B14F-4D97-AF65-F5344CB8AC3E}">
        <p14:creationId xmlns:p14="http://schemas.microsoft.com/office/powerpoint/2010/main" val="1012287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Remer T, </a:t>
            </a:r>
            <a:r>
              <a:rPr lang="en-US" dirty="0" err="1"/>
              <a:t>Manz</a:t>
            </a:r>
            <a:r>
              <a:rPr lang="en-US" dirty="0"/>
              <a:t> F. Potential renal acid load of foods and its influence on urine </a:t>
            </a:r>
            <a:r>
              <a:rPr lang="en-US" dirty="0" err="1"/>
              <a:t>pH.</a:t>
            </a:r>
            <a:r>
              <a:rPr lang="en-US" dirty="0"/>
              <a:t> J Am Diet Assoc. 1995 Jul;95(7):791-7.</a:t>
            </a:r>
            <a:endParaRPr lang="en-AU" dirty="0"/>
          </a:p>
          <a:p>
            <a:r>
              <a:rPr lang="en-US" dirty="0"/>
              <a:t>van den Berg E, Hospers FA, Navis G, </a:t>
            </a:r>
            <a:r>
              <a:rPr lang="en-US" dirty="0" err="1"/>
              <a:t>Engberink</a:t>
            </a:r>
            <a:r>
              <a:rPr lang="en-US" dirty="0"/>
              <a:t> MF, Brink </a:t>
            </a:r>
            <a:r>
              <a:rPr lang="en-US" dirty="0" err="1"/>
              <a:t>EJ</a:t>
            </a:r>
            <a:r>
              <a:rPr lang="en-US" dirty="0"/>
              <a:t>, </a:t>
            </a:r>
            <a:r>
              <a:rPr lang="en-US" dirty="0" err="1"/>
              <a:t>Geleijnse</a:t>
            </a:r>
            <a:r>
              <a:rPr lang="en-US" dirty="0"/>
              <a:t> JM, van </a:t>
            </a:r>
            <a:r>
              <a:rPr lang="en-US" dirty="0" err="1"/>
              <a:t>Baak</a:t>
            </a:r>
            <a:r>
              <a:rPr lang="en-US" dirty="0"/>
              <a:t> MA, </a:t>
            </a:r>
            <a:r>
              <a:rPr lang="en-US" dirty="0" err="1"/>
              <a:t>Gans</a:t>
            </a:r>
            <a:r>
              <a:rPr lang="en-US" dirty="0"/>
              <a:t> RO, Bakker </a:t>
            </a:r>
            <a:r>
              <a:rPr lang="en-US" dirty="0" err="1"/>
              <a:t>SJ</a:t>
            </a:r>
            <a:r>
              <a:rPr lang="en-US" dirty="0"/>
              <a:t>. Dietary acid load and rapid progression to end-stage renal disease of diabetic nephropathy in Westernized South Asian people. J </a:t>
            </a:r>
            <a:r>
              <a:rPr lang="en-US" dirty="0" err="1"/>
              <a:t>Nephrol</a:t>
            </a:r>
            <a:r>
              <a:rPr lang="en-US" dirty="0"/>
              <a:t>. 2011 Jan-Feb;24(1):11-7.</a:t>
            </a:r>
            <a:endParaRPr lang="en-AU" dirty="0"/>
          </a:p>
          <a:p>
            <a:endParaRPr lang="en-US" dirty="0"/>
          </a:p>
        </p:txBody>
      </p:sp>
      <p:sp>
        <p:nvSpPr>
          <p:cNvPr id="4" name="Slide Number Placeholder 3"/>
          <p:cNvSpPr>
            <a:spLocks noGrp="1"/>
          </p:cNvSpPr>
          <p:nvPr>
            <p:ph type="sldNum" sz="quarter" idx="5"/>
          </p:nvPr>
        </p:nvSpPr>
        <p:spPr/>
        <p:txBody>
          <a:bodyPr/>
          <a:lstStyle/>
          <a:p>
            <a:fld id="{4B76047C-BCA1-E04B-A25E-744F39C81101}" type="slidenum">
              <a:rPr lang="en-US" smtClean="0"/>
              <a:t>11</a:t>
            </a:fld>
            <a:endParaRPr lang="en-US"/>
          </a:p>
        </p:txBody>
      </p:sp>
    </p:spTree>
    <p:extLst>
      <p:ext uri="{BB962C8B-B14F-4D97-AF65-F5344CB8AC3E}">
        <p14:creationId xmlns:p14="http://schemas.microsoft.com/office/powerpoint/2010/main" val="20218788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76047C-BCA1-E04B-A25E-744F39C81101}" type="slidenum">
              <a:rPr lang="en-US" smtClean="0"/>
              <a:t>68</a:t>
            </a:fld>
            <a:endParaRPr lang="en-US"/>
          </a:p>
        </p:txBody>
      </p:sp>
    </p:spTree>
    <p:extLst>
      <p:ext uri="{BB962C8B-B14F-4D97-AF65-F5344CB8AC3E}">
        <p14:creationId xmlns:p14="http://schemas.microsoft.com/office/powerpoint/2010/main" val="398201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D'Amico G, Gentile MG, Manna G, </a:t>
            </a:r>
            <a:r>
              <a:rPr lang="en-US" dirty="0" err="1"/>
              <a:t>Fellin</a:t>
            </a:r>
            <a:r>
              <a:rPr lang="en-US" dirty="0"/>
              <a:t> G, </a:t>
            </a:r>
            <a:r>
              <a:rPr lang="en-US" dirty="0" err="1"/>
              <a:t>Ciceri</a:t>
            </a:r>
            <a:r>
              <a:rPr lang="en-US" dirty="0"/>
              <a:t> R, </a:t>
            </a:r>
            <a:r>
              <a:rPr lang="en-US" dirty="0" err="1"/>
              <a:t>Cofano</a:t>
            </a:r>
            <a:r>
              <a:rPr lang="en-US" dirty="0"/>
              <a:t> F, </a:t>
            </a:r>
            <a:r>
              <a:rPr lang="en-US" dirty="0" err="1"/>
              <a:t>Petrini</a:t>
            </a:r>
            <a:r>
              <a:rPr lang="en-US" dirty="0"/>
              <a:t> C, </a:t>
            </a:r>
            <a:r>
              <a:rPr lang="en-US" dirty="0" err="1"/>
              <a:t>Lavarda</a:t>
            </a:r>
            <a:r>
              <a:rPr lang="en-US" dirty="0"/>
              <a:t> F, </a:t>
            </a:r>
            <a:r>
              <a:rPr lang="en-US" dirty="0" err="1"/>
              <a:t>Perolini</a:t>
            </a:r>
            <a:r>
              <a:rPr lang="en-US" dirty="0"/>
              <a:t> S, </a:t>
            </a:r>
            <a:r>
              <a:rPr lang="en-US" dirty="0" err="1"/>
              <a:t>Porrini</a:t>
            </a:r>
            <a:r>
              <a:rPr lang="en-US" dirty="0"/>
              <a:t> M. Effect of vegetarian soy diet on </a:t>
            </a:r>
            <a:r>
              <a:rPr lang="en-US" dirty="0" err="1"/>
              <a:t>hyperlipidaemia</a:t>
            </a:r>
            <a:r>
              <a:rPr lang="en-US" dirty="0"/>
              <a:t> in nephrotic syndrome. Lancet. 1992 May 9;339(8802):1131-4.</a:t>
            </a:r>
            <a:endParaRPr lang="en-AU" dirty="0"/>
          </a:p>
          <a:p>
            <a:endParaRPr lang="en-US" dirty="0"/>
          </a:p>
        </p:txBody>
      </p:sp>
      <p:sp>
        <p:nvSpPr>
          <p:cNvPr id="4" name="Slide Number Placeholder 3"/>
          <p:cNvSpPr>
            <a:spLocks noGrp="1"/>
          </p:cNvSpPr>
          <p:nvPr>
            <p:ph type="sldNum" sz="quarter" idx="5"/>
          </p:nvPr>
        </p:nvSpPr>
        <p:spPr/>
        <p:txBody>
          <a:bodyPr/>
          <a:lstStyle/>
          <a:p>
            <a:fld id="{4B76047C-BCA1-E04B-A25E-744F39C81101}" type="slidenum">
              <a:rPr lang="en-US" smtClean="0"/>
              <a:t>12</a:t>
            </a:fld>
            <a:endParaRPr lang="en-US"/>
          </a:p>
        </p:txBody>
      </p:sp>
    </p:spTree>
    <p:extLst>
      <p:ext uri="{BB962C8B-B14F-4D97-AF65-F5344CB8AC3E}">
        <p14:creationId xmlns:p14="http://schemas.microsoft.com/office/powerpoint/2010/main" val="1205264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Gutiérrez OM, </a:t>
            </a:r>
            <a:r>
              <a:rPr lang="en-US" dirty="0" err="1"/>
              <a:t>Muntner</a:t>
            </a:r>
            <a:r>
              <a:rPr lang="en-US" dirty="0"/>
              <a:t> P, </a:t>
            </a:r>
            <a:r>
              <a:rPr lang="en-US" dirty="0" err="1"/>
              <a:t>Rizk</a:t>
            </a:r>
            <a:r>
              <a:rPr lang="en-US" dirty="0"/>
              <a:t> DV, McClellan WM, Warnock DG, Newby PK, Judd SE. Dietary patterns and risk of death and progression to </a:t>
            </a:r>
            <a:r>
              <a:rPr lang="en-US" dirty="0" err="1"/>
              <a:t>ESRD</a:t>
            </a:r>
            <a:r>
              <a:rPr lang="en-US" dirty="0"/>
              <a:t> in individuals with CKD: a cohort study. Am J Kidney Dis. 2014 Aug;64(2):204-13. </a:t>
            </a:r>
            <a:endParaRPr lang="en-AU" dirty="0"/>
          </a:p>
          <a:p>
            <a:r>
              <a:rPr lang="en-US" dirty="0"/>
              <a:t>Xu H, </a:t>
            </a:r>
            <a:r>
              <a:rPr lang="en-US" dirty="0" err="1"/>
              <a:t>Sjögren</a:t>
            </a:r>
            <a:r>
              <a:rPr lang="en-US" dirty="0"/>
              <a:t> P, </a:t>
            </a:r>
            <a:r>
              <a:rPr lang="en-US" dirty="0" err="1"/>
              <a:t>Ärnlöv</a:t>
            </a:r>
            <a:r>
              <a:rPr lang="en-US" dirty="0"/>
              <a:t> J, Banerjee T, </a:t>
            </a:r>
            <a:r>
              <a:rPr lang="en-US" dirty="0" err="1"/>
              <a:t>Cederholm</a:t>
            </a:r>
            <a:r>
              <a:rPr lang="en-US" dirty="0"/>
              <a:t> T, </a:t>
            </a:r>
            <a:r>
              <a:rPr lang="en-US" dirty="0" err="1"/>
              <a:t>Risérus</a:t>
            </a:r>
            <a:r>
              <a:rPr lang="en-US" dirty="0"/>
              <a:t> U, Lindholm B, Lind L, </a:t>
            </a:r>
            <a:r>
              <a:rPr lang="en-US" dirty="0" err="1"/>
              <a:t>Carrero</a:t>
            </a:r>
            <a:r>
              <a:rPr lang="en-US" dirty="0"/>
              <a:t> J. A proinflammatory diet is associated with systemic inflammation and reduced kidney function in elderly adults. J </a:t>
            </a:r>
            <a:r>
              <a:rPr lang="en-US" dirty="0" err="1"/>
              <a:t>Nutr</a:t>
            </a:r>
            <a:r>
              <a:rPr lang="en-US" dirty="0"/>
              <a:t>. 2015 Apr;145(4):729-35.</a:t>
            </a:r>
            <a:endParaRPr lang="en-AU" dirty="0"/>
          </a:p>
          <a:p>
            <a:r>
              <a:rPr lang="en-US" dirty="0"/>
              <a:t>Morrow </a:t>
            </a:r>
            <a:r>
              <a:rPr lang="en-US" dirty="0" err="1"/>
              <a:t>WJ</a:t>
            </a:r>
            <a:r>
              <a:rPr lang="en-US" dirty="0"/>
              <a:t>, </a:t>
            </a:r>
            <a:r>
              <a:rPr lang="en-US" dirty="0" err="1"/>
              <a:t>Homsy</a:t>
            </a:r>
            <a:r>
              <a:rPr lang="en-US" dirty="0"/>
              <a:t> J, Swanson CA, Ohashi Y, Estes J, Levy JA. Dietary fat influences the expression of autoimmune disease in </a:t>
            </a:r>
            <a:r>
              <a:rPr lang="en-US" dirty="0" err="1"/>
              <a:t>MRL</a:t>
            </a:r>
            <a:r>
              <a:rPr lang="en-US" dirty="0"/>
              <a:t>/</a:t>
            </a:r>
            <a:r>
              <a:rPr lang="en-US" dirty="0" err="1"/>
              <a:t>lpr</a:t>
            </a:r>
            <a:r>
              <a:rPr lang="en-US" dirty="0"/>
              <a:t>/</a:t>
            </a:r>
            <a:r>
              <a:rPr lang="en-US" dirty="0" err="1"/>
              <a:t>lpr</a:t>
            </a:r>
            <a:r>
              <a:rPr lang="en-US" dirty="0"/>
              <a:t> mice. Immunology. 1986 Nov;59(3):439-43.</a:t>
            </a:r>
            <a:endParaRPr lang="en-AU" dirty="0"/>
          </a:p>
          <a:p>
            <a:r>
              <a:rPr lang="en-US" dirty="0" err="1"/>
              <a:t>Aliou</a:t>
            </a:r>
            <a:r>
              <a:rPr lang="en-US" dirty="0"/>
              <a:t> Y, Liao MC, Zhao XP, Chang </a:t>
            </a:r>
            <a:r>
              <a:rPr lang="en-US" dirty="0" err="1"/>
              <a:t>SY</a:t>
            </a:r>
            <a:r>
              <a:rPr lang="en-US" dirty="0"/>
              <a:t>, Chenier I, </a:t>
            </a:r>
            <a:r>
              <a:rPr lang="en-US" dirty="0" err="1"/>
              <a:t>Ingelfinger</a:t>
            </a:r>
            <a:r>
              <a:rPr lang="en-US" dirty="0"/>
              <a:t> JR, Zhang SL. Post-weaning high-fat diet accelerates kidney injury, but not hypertension programmed by maternal diabetes. </a:t>
            </a:r>
            <a:r>
              <a:rPr lang="en-US" dirty="0" err="1"/>
              <a:t>Pediatr</a:t>
            </a:r>
            <a:r>
              <a:rPr lang="en-US" dirty="0"/>
              <a:t> Res. 2016 Mar;79(3):416-24.</a:t>
            </a:r>
            <a:endParaRPr lang="en-AU" dirty="0"/>
          </a:p>
          <a:p>
            <a:r>
              <a:rPr lang="en-US" dirty="0" err="1"/>
              <a:t>Koshiba</a:t>
            </a:r>
            <a:r>
              <a:rPr lang="en-US" dirty="0"/>
              <a:t> K1, Kumano K, Watanabe T, Takashima Y, </a:t>
            </a:r>
            <a:r>
              <a:rPr lang="en-US" dirty="0" err="1"/>
              <a:t>Cynshi</a:t>
            </a:r>
            <a:r>
              <a:rPr lang="en-US" dirty="0"/>
              <a:t> O. Effects of high fat diet and a novel antioxidant (BO653) on ischemia reperfusion injury of rat kidney. Nihon </a:t>
            </a:r>
            <a:r>
              <a:rPr lang="en-US" dirty="0" err="1"/>
              <a:t>Jinzo</a:t>
            </a:r>
            <a:r>
              <a:rPr lang="en-US" dirty="0"/>
              <a:t> Gakkai Shi. 1997 Jul;39(5):455-63.</a:t>
            </a:r>
            <a:endParaRPr lang="en-AU" dirty="0"/>
          </a:p>
          <a:p>
            <a:endParaRPr lang="en-US" dirty="0"/>
          </a:p>
        </p:txBody>
      </p:sp>
      <p:sp>
        <p:nvSpPr>
          <p:cNvPr id="4" name="Slide Number Placeholder 3"/>
          <p:cNvSpPr>
            <a:spLocks noGrp="1"/>
          </p:cNvSpPr>
          <p:nvPr>
            <p:ph type="sldNum" sz="quarter" idx="5"/>
          </p:nvPr>
        </p:nvSpPr>
        <p:spPr/>
        <p:txBody>
          <a:bodyPr/>
          <a:lstStyle/>
          <a:p>
            <a:fld id="{4B76047C-BCA1-E04B-A25E-744F39C81101}" type="slidenum">
              <a:rPr lang="en-US" smtClean="0"/>
              <a:t>14</a:t>
            </a:fld>
            <a:endParaRPr lang="en-US"/>
          </a:p>
        </p:txBody>
      </p:sp>
    </p:spTree>
    <p:extLst>
      <p:ext uri="{BB962C8B-B14F-4D97-AF65-F5344CB8AC3E}">
        <p14:creationId xmlns:p14="http://schemas.microsoft.com/office/powerpoint/2010/main" val="452497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Swank </a:t>
            </a:r>
            <a:r>
              <a:rPr lang="en-US" dirty="0" err="1"/>
              <a:t>RL</a:t>
            </a:r>
            <a:r>
              <a:rPr lang="en-US" dirty="0"/>
              <a:t>, Nakamura H. Oxygen availability in brain tissues after lipid meals. Am J Physiol. 1960 Jan;198:217-20.</a:t>
            </a:r>
            <a:endParaRPr lang="en-AU" dirty="0"/>
          </a:p>
          <a:p>
            <a:r>
              <a:rPr lang="en-US" dirty="0"/>
              <a:t>Díaz-López A, </a:t>
            </a:r>
            <a:r>
              <a:rPr lang="en-US" dirty="0" err="1"/>
              <a:t>Bulló</a:t>
            </a:r>
            <a:r>
              <a:rPr lang="en-US" dirty="0"/>
              <a:t> M, </a:t>
            </a:r>
            <a:r>
              <a:rPr lang="en-US" dirty="0" err="1"/>
              <a:t>Basora</a:t>
            </a:r>
            <a:r>
              <a:rPr lang="en-US" dirty="0"/>
              <a:t> J, Martínez-González </a:t>
            </a:r>
            <a:r>
              <a:rPr lang="en-US" dirty="0" err="1"/>
              <a:t>MÁ</a:t>
            </a:r>
            <a:r>
              <a:rPr lang="en-US" dirty="0"/>
              <a:t>, </a:t>
            </a:r>
            <a:r>
              <a:rPr lang="en-US" dirty="0" err="1"/>
              <a:t>Guasch-Ferré</a:t>
            </a:r>
            <a:r>
              <a:rPr lang="en-US" dirty="0"/>
              <a:t> M, </a:t>
            </a:r>
            <a:r>
              <a:rPr lang="en-US" dirty="0" err="1"/>
              <a:t>Estruch</a:t>
            </a:r>
            <a:r>
              <a:rPr lang="en-US" dirty="0"/>
              <a:t> R, </a:t>
            </a:r>
            <a:r>
              <a:rPr lang="en-US" dirty="0" err="1"/>
              <a:t>Wärnberg</a:t>
            </a:r>
            <a:r>
              <a:rPr lang="en-US" dirty="0"/>
              <a:t> J, Serra-</a:t>
            </a:r>
            <a:r>
              <a:rPr lang="en-US" dirty="0" err="1"/>
              <a:t>Majem</a:t>
            </a:r>
            <a:r>
              <a:rPr lang="en-US" dirty="0"/>
              <a:t> L, </a:t>
            </a:r>
            <a:r>
              <a:rPr lang="en-US" dirty="0" err="1"/>
              <a:t>Arós</a:t>
            </a:r>
            <a:r>
              <a:rPr lang="en-US" dirty="0"/>
              <a:t> F, </a:t>
            </a:r>
            <a:r>
              <a:rPr lang="en-US" dirty="0" err="1"/>
              <a:t>Lapetra</a:t>
            </a:r>
            <a:r>
              <a:rPr lang="en-US" dirty="0"/>
              <a:t> J, Ros E, </a:t>
            </a:r>
            <a:r>
              <a:rPr lang="en-US" dirty="0" err="1"/>
              <a:t>Pintó</a:t>
            </a:r>
            <a:r>
              <a:rPr lang="en-US" dirty="0"/>
              <a:t> X, </a:t>
            </a:r>
            <a:r>
              <a:rPr lang="en-US" dirty="0" err="1"/>
              <a:t>Covas</a:t>
            </a:r>
            <a:r>
              <a:rPr lang="en-US" dirty="0"/>
              <a:t> MI, Salas-</a:t>
            </a:r>
            <a:r>
              <a:rPr lang="en-US" dirty="0" err="1"/>
              <a:t>Salvadó</a:t>
            </a:r>
            <a:r>
              <a:rPr lang="en-US" dirty="0"/>
              <a:t> J. Cross-sectional associations between macronutrient intake and chronic kidney disease in a population at high cardiovascular risk. </a:t>
            </a:r>
            <a:r>
              <a:rPr lang="en-US" dirty="0" err="1"/>
              <a:t>Clin</a:t>
            </a:r>
            <a:r>
              <a:rPr lang="en-US" dirty="0"/>
              <a:t> </a:t>
            </a:r>
            <a:r>
              <a:rPr lang="en-US" dirty="0" err="1"/>
              <a:t>Nutr</a:t>
            </a:r>
            <a:r>
              <a:rPr lang="en-US" dirty="0"/>
              <a:t>. 2013 Aug;32(4):606-12. </a:t>
            </a:r>
            <a:endParaRPr lang="en-AU" dirty="0"/>
          </a:p>
          <a:p>
            <a:endParaRPr lang="en-US" dirty="0"/>
          </a:p>
        </p:txBody>
      </p:sp>
      <p:sp>
        <p:nvSpPr>
          <p:cNvPr id="4" name="Slide Number Placeholder 3"/>
          <p:cNvSpPr>
            <a:spLocks noGrp="1"/>
          </p:cNvSpPr>
          <p:nvPr>
            <p:ph type="sldNum" sz="quarter" idx="5"/>
          </p:nvPr>
        </p:nvSpPr>
        <p:spPr/>
        <p:txBody>
          <a:bodyPr/>
          <a:lstStyle/>
          <a:p>
            <a:fld id="{4B76047C-BCA1-E04B-A25E-744F39C81101}" type="slidenum">
              <a:rPr lang="en-US" smtClean="0"/>
              <a:t>15</a:t>
            </a:fld>
            <a:endParaRPr lang="en-US"/>
          </a:p>
        </p:txBody>
      </p:sp>
    </p:spTree>
    <p:extLst>
      <p:ext uri="{BB962C8B-B14F-4D97-AF65-F5344CB8AC3E}">
        <p14:creationId xmlns:p14="http://schemas.microsoft.com/office/powerpoint/2010/main" val="2614592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3,4-Dihydroxyphenylglycol (</a:t>
            </a:r>
            <a:r>
              <a:rPr lang="en-US" dirty="0" err="1"/>
              <a:t>DHPG</a:t>
            </a:r>
            <a:r>
              <a:rPr lang="en-US" dirty="0"/>
              <a:t>): an important phenolic compound present in natural table olives. Rodríguez G1, Lama A, Jaramillo S, Fuentes-</a:t>
            </a:r>
            <a:r>
              <a:rPr lang="en-US" dirty="0" err="1"/>
              <a:t>Alventosa</a:t>
            </a:r>
            <a:r>
              <a:rPr lang="en-US" dirty="0"/>
              <a:t> JM, </a:t>
            </a:r>
            <a:r>
              <a:rPr lang="en-US" dirty="0" err="1"/>
              <a:t>Guillén</a:t>
            </a:r>
            <a:r>
              <a:rPr lang="en-US" dirty="0"/>
              <a:t> R, Jiménez-Araujo A, Rodríguez-Arcos R, Fernández-Bolaños J.  J Agric Food Chem. 2009 Jul 22;57(14):6298-304.</a:t>
            </a:r>
            <a:endParaRPr lang="en-AU" dirty="0"/>
          </a:p>
          <a:p>
            <a:r>
              <a:rPr lang="en-US" dirty="0" err="1"/>
              <a:t>Kountouri</a:t>
            </a:r>
            <a:r>
              <a:rPr lang="en-US" dirty="0"/>
              <a:t> AM1, </a:t>
            </a:r>
            <a:r>
              <a:rPr lang="en-US" dirty="0" err="1"/>
              <a:t>Mylona</a:t>
            </a:r>
            <a:r>
              <a:rPr lang="en-US" dirty="0"/>
              <a:t> A, </a:t>
            </a:r>
            <a:r>
              <a:rPr lang="en-US" dirty="0" err="1"/>
              <a:t>Kaliora</a:t>
            </a:r>
            <a:r>
              <a:rPr lang="en-US" dirty="0"/>
              <a:t> AC, </a:t>
            </a:r>
            <a:r>
              <a:rPr lang="en-US" dirty="0" err="1"/>
              <a:t>Andrikopoulos</a:t>
            </a:r>
            <a:r>
              <a:rPr lang="en-US" dirty="0"/>
              <a:t> NK. Bioavailability of the phenolic compounds of the fruits (drupes) of Olea </a:t>
            </a:r>
            <a:r>
              <a:rPr lang="en-US" dirty="0" err="1"/>
              <a:t>europaea</a:t>
            </a:r>
            <a:r>
              <a:rPr lang="en-US" dirty="0"/>
              <a:t> (olives): impact on plasma antioxidant status in humans. Phytomedicine. 2007 Oct;14(10):659-67. </a:t>
            </a:r>
            <a:endParaRPr lang="en-AU" dirty="0"/>
          </a:p>
          <a:p>
            <a:endParaRPr lang="en-US" dirty="0"/>
          </a:p>
        </p:txBody>
      </p:sp>
      <p:sp>
        <p:nvSpPr>
          <p:cNvPr id="4" name="Slide Number Placeholder 3"/>
          <p:cNvSpPr>
            <a:spLocks noGrp="1"/>
          </p:cNvSpPr>
          <p:nvPr>
            <p:ph type="sldNum" sz="quarter" idx="5"/>
          </p:nvPr>
        </p:nvSpPr>
        <p:spPr/>
        <p:txBody>
          <a:bodyPr/>
          <a:lstStyle/>
          <a:p>
            <a:fld id="{4B76047C-BCA1-E04B-A25E-744F39C81101}" type="slidenum">
              <a:rPr lang="en-US" smtClean="0"/>
              <a:t>16</a:t>
            </a:fld>
            <a:endParaRPr lang="en-US"/>
          </a:p>
        </p:txBody>
      </p:sp>
    </p:spTree>
    <p:extLst>
      <p:ext uri="{BB962C8B-B14F-4D97-AF65-F5344CB8AC3E}">
        <p14:creationId xmlns:p14="http://schemas.microsoft.com/office/powerpoint/2010/main" val="125096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Fellner</a:t>
            </a:r>
            <a:r>
              <a:rPr lang="en-US" dirty="0"/>
              <a:t> RC, Cook AK, O'Connor PM, Zhang S, Pollock DM, </a:t>
            </a:r>
            <a:r>
              <a:rPr lang="en-US" dirty="0" err="1"/>
              <a:t>Inscho</a:t>
            </a:r>
            <a:r>
              <a:rPr lang="en-US" dirty="0"/>
              <a:t> EW. High-salt diet blunts renal autoregulation by a reactive oxygen species-dependent mechanism. Am J </a:t>
            </a:r>
            <a:r>
              <a:rPr lang="en-US" dirty="0" err="1"/>
              <a:t>Physiol</a:t>
            </a:r>
            <a:r>
              <a:rPr lang="en-US" dirty="0"/>
              <a:t> Renal Physiol. 2014 Jul 1;307(1):F33-40. </a:t>
            </a:r>
            <a:endParaRPr lang="en-AU" dirty="0"/>
          </a:p>
          <a:p>
            <a:endParaRPr lang="en-US" dirty="0"/>
          </a:p>
        </p:txBody>
      </p:sp>
      <p:sp>
        <p:nvSpPr>
          <p:cNvPr id="4" name="Slide Number Placeholder 3"/>
          <p:cNvSpPr>
            <a:spLocks noGrp="1"/>
          </p:cNvSpPr>
          <p:nvPr>
            <p:ph type="sldNum" sz="quarter" idx="5"/>
          </p:nvPr>
        </p:nvSpPr>
        <p:spPr/>
        <p:txBody>
          <a:bodyPr/>
          <a:lstStyle/>
          <a:p>
            <a:fld id="{4B76047C-BCA1-E04B-A25E-744F39C81101}" type="slidenum">
              <a:rPr lang="en-US" smtClean="0"/>
              <a:t>17</a:t>
            </a:fld>
            <a:endParaRPr lang="en-US"/>
          </a:p>
        </p:txBody>
      </p:sp>
    </p:spTree>
    <p:extLst>
      <p:ext uri="{BB962C8B-B14F-4D97-AF65-F5344CB8AC3E}">
        <p14:creationId xmlns:p14="http://schemas.microsoft.com/office/powerpoint/2010/main" val="2714056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7201E-3ACE-6144-980D-FD5BF18D48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3F01242-EB3F-9D41-A401-2F2DDBE236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1A4A66-B1A8-4645-A31C-1896C7856473}"/>
              </a:ext>
            </a:extLst>
          </p:cNvPr>
          <p:cNvSpPr>
            <a:spLocks noGrp="1"/>
          </p:cNvSpPr>
          <p:nvPr>
            <p:ph type="dt" sz="half" idx="10"/>
          </p:nvPr>
        </p:nvSpPr>
        <p:spPr/>
        <p:txBody>
          <a:bodyPr/>
          <a:lstStyle/>
          <a:p>
            <a:fld id="{9A22FC09-4BD9-A34A-A7ED-AC4C798E42E6}" type="datetimeFigureOut">
              <a:rPr lang="en-US" smtClean="0"/>
              <a:t>12/29/25</a:t>
            </a:fld>
            <a:endParaRPr lang="en-US"/>
          </a:p>
        </p:txBody>
      </p:sp>
      <p:sp>
        <p:nvSpPr>
          <p:cNvPr id="5" name="Footer Placeholder 4">
            <a:extLst>
              <a:ext uri="{FF2B5EF4-FFF2-40B4-BE49-F238E27FC236}">
                <a16:creationId xmlns:a16="http://schemas.microsoft.com/office/drawing/2014/main" id="{E62679F8-EEBD-124E-B3F0-61018CC6B0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540B9-E1F2-4C40-A0CC-5713601800A8}"/>
              </a:ext>
            </a:extLst>
          </p:cNvPr>
          <p:cNvSpPr>
            <a:spLocks noGrp="1"/>
          </p:cNvSpPr>
          <p:nvPr>
            <p:ph type="sldNum" sz="quarter" idx="12"/>
          </p:nvPr>
        </p:nvSpPr>
        <p:spPr/>
        <p:txBody>
          <a:bodyPr/>
          <a:lstStyle/>
          <a:p>
            <a:fld id="{26754B93-ACD1-7B48-AB8A-DECC959B2796}" type="slidenum">
              <a:rPr lang="en-US" smtClean="0"/>
              <a:t>‹#›</a:t>
            </a:fld>
            <a:endParaRPr lang="en-US"/>
          </a:p>
        </p:txBody>
      </p:sp>
    </p:spTree>
    <p:extLst>
      <p:ext uri="{BB962C8B-B14F-4D97-AF65-F5344CB8AC3E}">
        <p14:creationId xmlns:p14="http://schemas.microsoft.com/office/powerpoint/2010/main" val="2073256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8382F-67ED-D646-879A-CDE131D3BC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788BC5-48D8-4146-B3AB-A304AC9170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3005B3-F3B5-5040-BA5F-9DE0E2607476}"/>
              </a:ext>
            </a:extLst>
          </p:cNvPr>
          <p:cNvSpPr>
            <a:spLocks noGrp="1"/>
          </p:cNvSpPr>
          <p:nvPr>
            <p:ph type="dt" sz="half" idx="10"/>
          </p:nvPr>
        </p:nvSpPr>
        <p:spPr/>
        <p:txBody>
          <a:bodyPr/>
          <a:lstStyle/>
          <a:p>
            <a:fld id="{9A22FC09-4BD9-A34A-A7ED-AC4C798E42E6}" type="datetimeFigureOut">
              <a:rPr lang="en-US" smtClean="0"/>
              <a:t>12/29/25</a:t>
            </a:fld>
            <a:endParaRPr lang="en-US"/>
          </a:p>
        </p:txBody>
      </p:sp>
      <p:sp>
        <p:nvSpPr>
          <p:cNvPr id="5" name="Footer Placeholder 4">
            <a:extLst>
              <a:ext uri="{FF2B5EF4-FFF2-40B4-BE49-F238E27FC236}">
                <a16:creationId xmlns:a16="http://schemas.microsoft.com/office/drawing/2014/main" id="{5005B61B-AFEC-AC43-A599-2038BB48F7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827DC0-8DE2-4A41-B380-328FB22E2338}"/>
              </a:ext>
            </a:extLst>
          </p:cNvPr>
          <p:cNvSpPr>
            <a:spLocks noGrp="1"/>
          </p:cNvSpPr>
          <p:nvPr>
            <p:ph type="sldNum" sz="quarter" idx="12"/>
          </p:nvPr>
        </p:nvSpPr>
        <p:spPr/>
        <p:txBody>
          <a:bodyPr/>
          <a:lstStyle/>
          <a:p>
            <a:fld id="{26754B93-ACD1-7B48-AB8A-DECC959B2796}" type="slidenum">
              <a:rPr lang="en-US" smtClean="0"/>
              <a:t>‹#›</a:t>
            </a:fld>
            <a:endParaRPr lang="en-US"/>
          </a:p>
        </p:txBody>
      </p:sp>
    </p:spTree>
    <p:extLst>
      <p:ext uri="{BB962C8B-B14F-4D97-AF65-F5344CB8AC3E}">
        <p14:creationId xmlns:p14="http://schemas.microsoft.com/office/powerpoint/2010/main" val="3252885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3B67EA-9B28-6D42-A9FB-BFED853944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C094B2-524F-D741-8782-594A2CD33A8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DD2572-92C7-D34B-B49B-71186F5394BE}"/>
              </a:ext>
            </a:extLst>
          </p:cNvPr>
          <p:cNvSpPr>
            <a:spLocks noGrp="1"/>
          </p:cNvSpPr>
          <p:nvPr>
            <p:ph type="dt" sz="half" idx="10"/>
          </p:nvPr>
        </p:nvSpPr>
        <p:spPr/>
        <p:txBody>
          <a:bodyPr/>
          <a:lstStyle/>
          <a:p>
            <a:fld id="{9A22FC09-4BD9-A34A-A7ED-AC4C798E42E6}" type="datetimeFigureOut">
              <a:rPr lang="en-US" smtClean="0"/>
              <a:t>12/29/25</a:t>
            </a:fld>
            <a:endParaRPr lang="en-US"/>
          </a:p>
        </p:txBody>
      </p:sp>
      <p:sp>
        <p:nvSpPr>
          <p:cNvPr id="5" name="Footer Placeholder 4">
            <a:extLst>
              <a:ext uri="{FF2B5EF4-FFF2-40B4-BE49-F238E27FC236}">
                <a16:creationId xmlns:a16="http://schemas.microsoft.com/office/drawing/2014/main" id="{43AC5F08-6795-2747-BD5A-52948B78E0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4493E7-3DF7-0441-8890-F62FB90CB225}"/>
              </a:ext>
            </a:extLst>
          </p:cNvPr>
          <p:cNvSpPr>
            <a:spLocks noGrp="1"/>
          </p:cNvSpPr>
          <p:nvPr>
            <p:ph type="sldNum" sz="quarter" idx="12"/>
          </p:nvPr>
        </p:nvSpPr>
        <p:spPr/>
        <p:txBody>
          <a:bodyPr/>
          <a:lstStyle/>
          <a:p>
            <a:fld id="{26754B93-ACD1-7B48-AB8A-DECC959B2796}" type="slidenum">
              <a:rPr lang="en-US" smtClean="0"/>
              <a:t>‹#›</a:t>
            </a:fld>
            <a:endParaRPr lang="en-US"/>
          </a:p>
        </p:txBody>
      </p:sp>
    </p:spTree>
    <p:extLst>
      <p:ext uri="{BB962C8B-B14F-4D97-AF65-F5344CB8AC3E}">
        <p14:creationId xmlns:p14="http://schemas.microsoft.com/office/powerpoint/2010/main" val="3051740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BD882-ED3C-4A4C-B7C0-B355B1D169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063360-CEE9-2C42-A07B-09297EAC416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CC349D-E50F-8843-898F-89B69FDEC408}"/>
              </a:ext>
            </a:extLst>
          </p:cNvPr>
          <p:cNvSpPr>
            <a:spLocks noGrp="1"/>
          </p:cNvSpPr>
          <p:nvPr>
            <p:ph type="dt" sz="half" idx="10"/>
          </p:nvPr>
        </p:nvSpPr>
        <p:spPr/>
        <p:txBody>
          <a:bodyPr/>
          <a:lstStyle/>
          <a:p>
            <a:fld id="{9A22FC09-4BD9-A34A-A7ED-AC4C798E42E6}" type="datetimeFigureOut">
              <a:rPr lang="en-US" smtClean="0"/>
              <a:t>12/29/25</a:t>
            </a:fld>
            <a:endParaRPr lang="en-US"/>
          </a:p>
        </p:txBody>
      </p:sp>
      <p:sp>
        <p:nvSpPr>
          <p:cNvPr id="5" name="Footer Placeholder 4">
            <a:extLst>
              <a:ext uri="{FF2B5EF4-FFF2-40B4-BE49-F238E27FC236}">
                <a16:creationId xmlns:a16="http://schemas.microsoft.com/office/drawing/2014/main" id="{F585E76F-3D15-C947-95CC-D1A1B4EEA6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6C5435-50D4-C74F-9527-BE06AE710991}"/>
              </a:ext>
            </a:extLst>
          </p:cNvPr>
          <p:cNvSpPr>
            <a:spLocks noGrp="1"/>
          </p:cNvSpPr>
          <p:nvPr>
            <p:ph type="sldNum" sz="quarter" idx="12"/>
          </p:nvPr>
        </p:nvSpPr>
        <p:spPr/>
        <p:txBody>
          <a:bodyPr/>
          <a:lstStyle/>
          <a:p>
            <a:fld id="{26754B93-ACD1-7B48-AB8A-DECC959B2796}" type="slidenum">
              <a:rPr lang="en-US" smtClean="0"/>
              <a:t>‹#›</a:t>
            </a:fld>
            <a:endParaRPr lang="en-US"/>
          </a:p>
        </p:txBody>
      </p:sp>
    </p:spTree>
    <p:extLst>
      <p:ext uri="{BB962C8B-B14F-4D97-AF65-F5344CB8AC3E}">
        <p14:creationId xmlns:p14="http://schemas.microsoft.com/office/powerpoint/2010/main" val="445815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288C8-C09C-B44C-94FA-46AA0EA2AE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61E729-B51D-384C-B223-03D3DA3DFF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8277AC3-C0BA-2C49-B929-D84CD35CC165}"/>
              </a:ext>
            </a:extLst>
          </p:cNvPr>
          <p:cNvSpPr>
            <a:spLocks noGrp="1"/>
          </p:cNvSpPr>
          <p:nvPr>
            <p:ph type="dt" sz="half" idx="10"/>
          </p:nvPr>
        </p:nvSpPr>
        <p:spPr/>
        <p:txBody>
          <a:bodyPr/>
          <a:lstStyle/>
          <a:p>
            <a:fld id="{9A22FC09-4BD9-A34A-A7ED-AC4C798E42E6}" type="datetimeFigureOut">
              <a:rPr lang="en-US" smtClean="0"/>
              <a:t>12/29/25</a:t>
            </a:fld>
            <a:endParaRPr lang="en-US"/>
          </a:p>
        </p:txBody>
      </p:sp>
      <p:sp>
        <p:nvSpPr>
          <p:cNvPr id="5" name="Footer Placeholder 4">
            <a:extLst>
              <a:ext uri="{FF2B5EF4-FFF2-40B4-BE49-F238E27FC236}">
                <a16:creationId xmlns:a16="http://schemas.microsoft.com/office/drawing/2014/main" id="{043AD0EA-E62E-4A45-91D4-0ED8CE1FD9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CE0BE5-DB11-E24B-B17C-0CE401715613}"/>
              </a:ext>
            </a:extLst>
          </p:cNvPr>
          <p:cNvSpPr>
            <a:spLocks noGrp="1"/>
          </p:cNvSpPr>
          <p:nvPr>
            <p:ph type="sldNum" sz="quarter" idx="12"/>
          </p:nvPr>
        </p:nvSpPr>
        <p:spPr/>
        <p:txBody>
          <a:bodyPr/>
          <a:lstStyle/>
          <a:p>
            <a:fld id="{26754B93-ACD1-7B48-AB8A-DECC959B2796}" type="slidenum">
              <a:rPr lang="en-US" smtClean="0"/>
              <a:t>‹#›</a:t>
            </a:fld>
            <a:endParaRPr lang="en-US"/>
          </a:p>
        </p:txBody>
      </p:sp>
    </p:spTree>
    <p:extLst>
      <p:ext uri="{BB962C8B-B14F-4D97-AF65-F5344CB8AC3E}">
        <p14:creationId xmlns:p14="http://schemas.microsoft.com/office/powerpoint/2010/main" val="53400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C0CE2-9AA7-8147-8430-690C1DCDBA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FC1B6C-1A4B-4943-A2FF-5F505D42589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F06AE8-45F9-C044-8A64-1A85D53736E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BC2294-DED0-F04B-8E81-A47842799E82}"/>
              </a:ext>
            </a:extLst>
          </p:cNvPr>
          <p:cNvSpPr>
            <a:spLocks noGrp="1"/>
          </p:cNvSpPr>
          <p:nvPr>
            <p:ph type="dt" sz="half" idx="10"/>
          </p:nvPr>
        </p:nvSpPr>
        <p:spPr/>
        <p:txBody>
          <a:bodyPr/>
          <a:lstStyle/>
          <a:p>
            <a:fld id="{9A22FC09-4BD9-A34A-A7ED-AC4C798E42E6}" type="datetimeFigureOut">
              <a:rPr lang="en-US" smtClean="0"/>
              <a:t>12/29/25</a:t>
            </a:fld>
            <a:endParaRPr lang="en-US"/>
          </a:p>
        </p:txBody>
      </p:sp>
      <p:sp>
        <p:nvSpPr>
          <p:cNvPr id="6" name="Footer Placeholder 5">
            <a:extLst>
              <a:ext uri="{FF2B5EF4-FFF2-40B4-BE49-F238E27FC236}">
                <a16:creationId xmlns:a16="http://schemas.microsoft.com/office/drawing/2014/main" id="{F37C3055-C300-F444-98AA-C64BD008A5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FAEB9E-10F4-614B-BD0C-0DC64563529B}"/>
              </a:ext>
            </a:extLst>
          </p:cNvPr>
          <p:cNvSpPr>
            <a:spLocks noGrp="1"/>
          </p:cNvSpPr>
          <p:nvPr>
            <p:ph type="sldNum" sz="quarter" idx="12"/>
          </p:nvPr>
        </p:nvSpPr>
        <p:spPr/>
        <p:txBody>
          <a:bodyPr/>
          <a:lstStyle/>
          <a:p>
            <a:fld id="{26754B93-ACD1-7B48-AB8A-DECC959B2796}" type="slidenum">
              <a:rPr lang="en-US" smtClean="0"/>
              <a:t>‹#›</a:t>
            </a:fld>
            <a:endParaRPr lang="en-US"/>
          </a:p>
        </p:txBody>
      </p:sp>
    </p:spTree>
    <p:extLst>
      <p:ext uri="{BB962C8B-B14F-4D97-AF65-F5344CB8AC3E}">
        <p14:creationId xmlns:p14="http://schemas.microsoft.com/office/powerpoint/2010/main" val="1295549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2F23D-7F47-4B4E-8F89-2373CCD829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7D3920-DF0F-774B-88FD-7DF200106B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6F7007D-4273-5747-8454-2DBAAB18819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31A82E-F19C-F749-9834-F2ABF43C6F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716ACEB-31E1-3549-8DE1-EBA56A6F5DC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14ED21-E914-354D-896A-0490606C3DB2}"/>
              </a:ext>
            </a:extLst>
          </p:cNvPr>
          <p:cNvSpPr>
            <a:spLocks noGrp="1"/>
          </p:cNvSpPr>
          <p:nvPr>
            <p:ph type="dt" sz="half" idx="10"/>
          </p:nvPr>
        </p:nvSpPr>
        <p:spPr/>
        <p:txBody>
          <a:bodyPr/>
          <a:lstStyle/>
          <a:p>
            <a:fld id="{9A22FC09-4BD9-A34A-A7ED-AC4C798E42E6}" type="datetimeFigureOut">
              <a:rPr lang="en-US" smtClean="0"/>
              <a:t>12/29/25</a:t>
            </a:fld>
            <a:endParaRPr lang="en-US"/>
          </a:p>
        </p:txBody>
      </p:sp>
      <p:sp>
        <p:nvSpPr>
          <p:cNvPr id="8" name="Footer Placeholder 7">
            <a:extLst>
              <a:ext uri="{FF2B5EF4-FFF2-40B4-BE49-F238E27FC236}">
                <a16:creationId xmlns:a16="http://schemas.microsoft.com/office/drawing/2014/main" id="{AF06015E-82A8-244B-AB97-25F541F290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33FDA02-BADD-2742-9158-B89A25B2519A}"/>
              </a:ext>
            </a:extLst>
          </p:cNvPr>
          <p:cNvSpPr>
            <a:spLocks noGrp="1"/>
          </p:cNvSpPr>
          <p:nvPr>
            <p:ph type="sldNum" sz="quarter" idx="12"/>
          </p:nvPr>
        </p:nvSpPr>
        <p:spPr/>
        <p:txBody>
          <a:bodyPr/>
          <a:lstStyle/>
          <a:p>
            <a:fld id="{26754B93-ACD1-7B48-AB8A-DECC959B2796}" type="slidenum">
              <a:rPr lang="en-US" smtClean="0"/>
              <a:t>‹#›</a:t>
            </a:fld>
            <a:endParaRPr lang="en-US"/>
          </a:p>
        </p:txBody>
      </p:sp>
    </p:spTree>
    <p:extLst>
      <p:ext uri="{BB962C8B-B14F-4D97-AF65-F5344CB8AC3E}">
        <p14:creationId xmlns:p14="http://schemas.microsoft.com/office/powerpoint/2010/main" val="2498566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180A7-CA9E-9646-B972-74D4239C28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DD2658-6EC4-CD42-B725-AFCF02E5FBFA}"/>
              </a:ext>
            </a:extLst>
          </p:cNvPr>
          <p:cNvSpPr>
            <a:spLocks noGrp="1"/>
          </p:cNvSpPr>
          <p:nvPr>
            <p:ph type="dt" sz="half" idx="10"/>
          </p:nvPr>
        </p:nvSpPr>
        <p:spPr/>
        <p:txBody>
          <a:bodyPr/>
          <a:lstStyle/>
          <a:p>
            <a:fld id="{9A22FC09-4BD9-A34A-A7ED-AC4C798E42E6}" type="datetimeFigureOut">
              <a:rPr lang="en-US" smtClean="0"/>
              <a:t>12/29/25</a:t>
            </a:fld>
            <a:endParaRPr lang="en-US"/>
          </a:p>
        </p:txBody>
      </p:sp>
      <p:sp>
        <p:nvSpPr>
          <p:cNvPr id="4" name="Footer Placeholder 3">
            <a:extLst>
              <a:ext uri="{FF2B5EF4-FFF2-40B4-BE49-F238E27FC236}">
                <a16:creationId xmlns:a16="http://schemas.microsoft.com/office/drawing/2014/main" id="{7F490283-0D07-4F49-A07F-9E3B7F9436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6786F7-0D69-824C-A9B6-EEF2CCEE919C}"/>
              </a:ext>
            </a:extLst>
          </p:cNvPr>
          <p:cNvSpPr>
            <a:spLocks noGrp="1"/>
          </p:cNvSpPr>
          <p:nvPr>
            <p:ph type="sldNum" sz="quarter" idx="12"/>
          </p:nvPr>
        </p:nvSpPr>
        <p:spPr/>
        <p:txBody>
          <a:bodyPr/>
          <a:lstStyle/>
          <a:p>
            <a:fld id="{26754B93-ACD1-7B48-AB8A-DECC959B2796}" type="slidenum">
              <a:rPr lang="en-US" smtClean="0"/>
              <a:t>‹#›</a:t>
            </a:fld>
            <a:endParaRPr lang="en-US"/>
          </a:p>
        </p:txBody>
      </p:sp>
    </p:spTree>
    <p:extLst>
      <p:ext uri="{BB962C8B-B14F-4D97-AF65-F5344CB8AC3E}">
        <p14:creationId xmlns:p14="http://schemas.microsoft.com/office/powerpoint/2010/main" val="1522554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7A762B-CCBD-4B44-8912-958A834BE297}"/>
              </a:ext>
            </a:extLst>
          </p:cNvPr>
          <p:cNvSpPr>
            <a:spLocks noGrp="1"/>
          </p:cNvSpPr>
          <p:nvPr>
            <p:ph type="dt" sz="half" idx="10"/>
          </p:nvPr>
        </p:nvSpPr>
        <p:spPr/>
        <p:txBody>
          <a:bodyPr/>
          <a:lstStyle/>
          <a:p>
            <a:fld id="{9A22FC09-4BD9-A34A-A7ED-AC4C798E42E6}" type="datetimeFigureOut">
              <a:rPr lang="en-US" smtClean="0"/>
              <a:t>12/29/25</a:t>
            </a:fld>
            <a:endParaRPr lang="en-US"/>
          </a:p>
        </p:txBody>
      </p:sp>
      <p:sp>
        <p:nvSpPr>
          <p:cNvPr id="3" name="Footer Placeholder 2">
            <a:extLst>
              <a:ext uri="{FF2B5EF4-FFF2-40B4-BE49-F238E27FC236}">
                <a16:creationId xmlns:a16="http://schemas.microsoft.com/office/drawing/2014/main" id="{2CFBBE23-7A4A-3147-9CF2-5AF4D66C51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EB7DB2-42EC-5540-A15A-0D4D4ED247B3}"/>
              </a:ext>
            </a:extLst>
          </p:cNvPr>
          <p:cNvSpPr>
            <a:spLocks noGrp="1"/>
          </p:cNvSpPr>
          <p:nvPr>
            <p:ph type="sldNum" sz="quarter" idx="12"/>
          </p:nvPr>
        </p:nvSpPr>
        <p:spPr/>
        <p:txBody>
          <a:bodyPr/>
          <a:lstStyle/>
          <a:p>
            <a:fld id="{26754B93-ACD1-7B48-AB8A-DECC959B2796}" type="slidenum">
              <a:rPr lang="en-US" smtClean="0"/>
              <a:t>‹#›</a:t>
            </a:fld>
            <a:endParaRPr lang="en-US"/>
          </a:p>
        </p:txBody>
      </p:sp>
    </p:spTree>
    <p:extLst>
      <p:ext uri="{BB962C8B-B14F-4D97-AF65-F5344CB8AC3E}">
        <p14:creationId xmlns:p14="http://schemas.microsoft.com/office/powerpoint/2010/main" val="3258548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7DC93-092A-2F43-A12F-82811B9550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3FF536-61CB-BC40-B22E-98F8F6D644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DB2406-9089-6B42-8FF3-2B0F525742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EF696BF-6AB0-F843-B3BB-14F8CD255E66}"/>
              </a:ext>
            </a:extLst>
          </p:cNvPr>
          <p:cNvSpPr>
            <a:spLocks noGrp="1"/>
          </p:cNvSpPr>
          <p:nvPr>
            <p:ph type="dt" sz="half" idx="10"/>
          </p:nvPr>
        </p:nvSpPr>
        <p:spPr/>
        <p:txBody>
          <a:bodyPr/>
          <a:lstStyle/>
          <a:p>
            <a:fld id="{9A22FC09-4BD9-A34A-A7ED-AC4C798E42E6}" type="datetimeFigureOut">
              <a:rPr lang="en-US" smtClean="0"/>
              <a:t>12/29/25</a:t>
            </a:fld>
            <a:endParaRPr lang="en-US"/>
          </a:p>
        </p:txBody>
      </p:sp>
      <p:sp>
        <p:nvSpPr>
          <p:cNvPr id="6" name="Footer Placeholder 5">
            <a:extLst>
              <a:ext uri="{FF2B5EF4-FFF2-40B4-BE49-F238E27FC236}">
                <a16:creationId xmlns:a16="http://schemas.microsoft.com/office/drawing/2014/main" id="{6832035B-1A4D-B240-AA4B-D6E4EBFD3A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EDD4AF-27A3-D14D-9C76-3F300199851A}"/>
              </a:ext>
            </a:extLst>
          </p:cNvPr>
          <p:cNvSpPr>
            <a:spLocks noGrp="1"/>
          </p:cNvSpPr>
          <p:nvPr>
            <p:ph type="sldNum" sz="quarter" idx="12"/>
          </p:nvPr>
        </p:nvSpPr>
        <p:spPr/>
        <p:txBody>
          <a:bodyPr/>
          <a:lstStyle/>
          <a:p>
            <a:fld id="{26754B93-ACD1-7B48-AB8A-DECC959B2796}" type="slidenum">
              <a:rPr lang="en-US" smtClean="0"/>
              <a:t>‹#›</a:t>
            </a:fld>
            <a:endParaRPr lang="en-US"/>
          </a:p>
        </p:txBody>
      </p:sp>
    </p:spTree>
    <p:extLst>
      <p:ext uri="{BB962C8B-B14F-4D97-AF65-F5344CB8AC3E}">
        <p14:creationId xmlns:p14="http://schemas.microsoft.com/office/powerpoint/2010/main" val="3021054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01A27-1532-3341-BFED-41B67875F0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098140-BEBB-FF41-A419-32A108A5BD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90C006-2806-B44E-9139-A352822C48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3AC69EA-30DC-FE48-9FE9-E60577D77451}"/>
              </a:ext>
            </a:extLst>
          </p:cNvPr>
          <p:cNvSpPr>
            <a:spLocks noGrp="1"/>
          </p:cNvSpPr>
          <p:nvPr>
            <p:ph type="dt" sz="half" idx="10"/>
          </p:nvPr>
        </p:nvSpPr>
        <p:spPr/>
        <p:txBody>
          <a:bodyPr/>
          <a:lstStyle/>
          <a:p>
            <a:fld id="{9A22FC09-4BD9-A34A-A7ED-AC4C798E42E6}" type="datetimeFigureOut">
              <a:rPr lang="en-US" smtClean="0"/>
              <a:t>12/29/25</a:t>
            </a:fld>
            <a:endParaRPr lang="en-US"/>
          </a:p>
        </p:txBody>
      </p:sp>
      <p:sp>
        <p:nvSpPr>
          <p:cNvPr id="6" name="Footer Placeholder 5">
            <a:extLst>
              <a:ext uri="{FF2B5EF4-FFF2-40B4-BE49-F238E27FC236}">
                <a16:creationId xmlns:a16="http://schemas.microsoft.com/office/drawing/2014/main" id="{5B0DBA42-9169-2941-818F-841D43B8A3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479D7F-D9D6-0643-AC3E-0305F7C53258}"/>
              </a:ext>
            </a:extLst>
          </p:cNvPr>
          <p:cNvSpPr>
            <a:spLocks noGrp="1"/>
          </p:cNvSpPr>
          <p:nvPr>
            <p:ph type="sldNum" sz="quarter" idx="12"/>
          </p:nvPr>
        </p:nvSpPr>
        <p:spPr/>
        <p:txBody>
          <a:bodyPr/>
          <a:lstStyle/>
          <a:p>
            <a:fld id="{26754B93-ACD1-7B48-AB8A-DECC959B2796}" type="slidenum">
              <a:rPr lang="en-US" smtClean="0"/>
              <a:t>‹#›</a:t>
            </a:fld>
            <a:endParaRPr lang="en-US"/>
          </a:p>
        </p:txBody>
      </p:sp>
    </p:spTree>
    <p:extLst>
      <p:ext uri="{BB962C8B-B14F-4D97-AF65-F5344CB8AC3E}">
        <p14:creationId xmlns:p14="http://schemas.microsoft.com/office/powerpoint/2010/main" val="4262665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87A872-C09B-D64D-9549-5D99719AAE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AA95AE-9FF5-FF48-BA49-F45E4D45A1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66D7AD-AA6B-0E47-9F5A-B1A6C8C84F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22FC09-4BD9-A34A-A7ED-AC4C798E42E6}" type="datetimeFigureOut">
              <a:rPr lang="en-US" smtClean="0"/>
              <a:t>12/29/25</a:t>
            </a:fld>
            <a:endParaRPr lang="en-US"/>
          </a:p>
        </p:txBody>
      </p:sp>
      <p:sp>
        <p:nvSpPr>
          <p:cNvPr id="5" name="Footer Placeholder 4">
            <a:extLst>
              <a:ext uri="{FF2B5EF4-FFF2-40B4-BE49-F238E27FC236}">
                <a16:creationId xmlns:a16="http://schemas.microsoft.com/office/drawing/2014/main" id="{14E36E73-5206-9047-B2C4-A93305EE58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2CC7966-EFF5-FA4A-B7B3-337EAA3460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754B93-ACD1-7B48-AB8A-DECC959B2796}" type="slidenum">
              <a:rPr lang="en-US" smtClean="0"/>
              <a:t>‹#›</a:t>
            </a:fld>
            <a:endParaRPr lang="en-US"/>
          </a:p>
        </p:txBody>
      </p:sp>
      <p:pic>
        <p:nvPicPr>
          <p:cNvPr id="8" name="Picture 7">
            <a:extLst>
              <a:ext uri="{FF2B5EF4-FFF2-40B4-BE49-F238E27FC236}">
                <a16:creationId xmlns:a16="http://schemas.microsoft.com/office/drawing/2014/main" id="{B1434F9E-3DC7-F94E-B2B6-207E603B70F5}"/>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0" y="185738"/>
            <a:ext cx="1811945" cy="1316491"/>
          </a:xfrm>
          <a:prstGeom prst="rect">
            <a:avLst/>
          </a:prstGeom>
        </p:spPr>
      </p:pic>
      <p:pic>
        <p:nvPicPr>
          <p:cNvPr id="10" name="Picture 9">
            <a:extLst>
              <a:ext uri="{FF2B5EF4-FFF2-40B4-BE49-F238E27FC236}">
                <a16:creationId xmlns:a16="http://schemas.microsoft.com/office/drawing/2014/main" id="{C1A91C37-867C-A949-8C92-5FED63178386}"/>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9394438" y="5756988"/>
            <a:ext cx="2650346" cy="1325173"/>
          </a:xfrm>
          <a:prstGeom prst="rect">
            <a:avLst/>
          </a:prstGeom>
        </p:spPr>
      </p:pic>
      <p:pic>
        <p:nvPicPr>
          <p:cNvPr id="12" name="Picture 11">
            <a:extLst>
              <a:ext uri="{FF2B5EF4-FFF2-40B4-BE49-F238E27FC236}">
                <a16:creationId xmlns:a16="http://schemas.microsoft.com/office/drawing/2014/main" id="{3B7773E4-B505-6444-8E1C-22D602335791}"/>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39395" y="5748654"/>
            <a:ext cx="1653592" cy="1216940"/>
          </a:xfrm>
          <a:prstGeom prst="rect">
            <a:avLst/>
          </a:prstGeom>
        </p:spPr>
      </p:pic>
      <p:pic>
        <p:nvPicPr>
          <p:cNvPr id="14" name="Picture 13">
            <a:extLst>
              <a:ext uri="{FF2B5EF4-FFF2-40B4-BE49-F238E27FC236}">
                <a16:creationId xmlns:a16="http://schemas.microsoft.com/office/drawing/2014/main" id="{B802EC74-3599-8E43-A064-8ED0BE9DD352}"/>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10842170" y="37290"/>
            <a:ext cx="1339863" cy="1184941"/>
          </a:xfrm>
          <a:prstGeom prst="rect">
            <a:avLst/>
          </a:prstGeom>
        </p:spPr>
      </p:pic>
    </p:spTree>
    <p:extLst>
      <p:ext uri="{BB962C8B-B14F-4D97-AF65-F5344CB8AC3E}">
        <p14:creationId xmlns:p14="http://schemas.microsoft.com/office/powerpoint/2010/main" val="26703223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8.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microsoft.com/office/2007/relationships/hdphoto" Target="../media/hdphoto2.wdp"/></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microsoft.com/office/2007/relationships/hdphoto" Target="../media/hdphoto3.wdp"/></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60.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microsoft.com/office/2007/relationships/hdphoto" Target="../media/hdphoto4.wdp"/></Relationships>
</file>

<file path=ppt/slides/_rels/slide5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5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hyperlink" Target="http://www.buyactivatedcharcoal.com/product/activated_charcoal_powder/hardwood/sn20"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microsoft.com/office/2007/relationships/hdphoto" Target="../media/hdphoto6.wdp"/></Relationships>
</file>

<file path=ppt/slides/_rels/slide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microsoft.com/office/2007/relationships/hdphoto" Target="../media/hdphoto7.wdp"/></Relationships>
</file>

<file path=ppt/slides/_rels/slide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microsoft.com/office/2007/relationships/hdphoto" Target="../media/hdphoto8.wdp"/></Relationships>
</file>

<file path=ppt/slides/_rels/slide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microsoft.com/office/2007/relationships/hdphoto" Target="../media/hdphoto8.wdp"/></Relationships>
</file>

<file path=ppt/slides/_rels/slide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microsoft.com/office/2007/relationships/hdphoto" Target="../media/hdphoto8.wdp"/></Relationships>
</file>

<file path=ppt/slides/_rels/slide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microsoft.com/office/2007/relationships/hdphoto" Target="../media/hdphoto9.wdp"/></Relationships>
</file>

<file path=ppt/slides/_rels/slide6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AE3BC7-D3B8-1245-B562-2F25C75037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6077A926-9932-1F46-960A-3E6553F43E31}"/>
              </a:ext>
            </a:extLst>
          </p:cNvPr>
          <p:cNvSpPr txBox="1">
            <a:spLocks/>
          </p:cNvSpPr>
          <p:nvPr/>
        </p:nvSpPr>
        <p:spPr>
          <a:xfrm rot="21436558">
            <a:off x="1774993" y="2894142"/>
            <a:ext cx="8376539" cy="1069716"/>
          </a:xfrm>
          <a:prstGeom prst="rect">
            <a:avLst/>
          </a:prstGeom>
        </p:spPr>
        <p:txBody>
          <a:bodyPr numCol="1">
            <a:prstTxWarp prst="textWave1">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9525">
                  <a:solidFill>
                    <a:schemeClr val="bg1"/>
                  </a:solidFill>
                  <a:prstDash val="solid"/>
                </a:ln>
                <a:solidFill>
                  <a:schemeClr val="bg1"/>
                </a:solidFill>
                <a:effectLst>
                  <a:glow rad="101600">
                    <a:schemeClr val="tx1">
                      <a:alpha val="60000"/>
                    </a:schemeClr>
                  </a:glow>
                  <a:outerShdw blurRad="12700" dist="38100" dir="2700000" algn="tl" rotWithShape="0">
                    <a:schemeClr val="bg1">
                      <a:lumMod val="50000"/>
                    </a:schemeClr>
                  </a:outerShdw>
                </a:effectLst>
                <a:latin typeface="Avenir Next" panose="020B0503020202020204" pitchFamily="34" charset="0"/>
                <a:ea typeface="Bodoni Ornaments" pitchFamily="2" charset="0"/>
                <a:cs typeface="Al Tarikh" pitchFamily="2" charset="-78"/>
              </a:rPr>
              <a:t>Natural Kidney Health</a:t>
            </a:r>
          </a:p>
        </p:txBody>
      </p:sp>
    </p:spTree>
    <p:extLst>
      <p:ext uri="{BB962C8B-B14F-4D97-AF65-F5344CB8AC3E}">
        <p14:creationId xmlns:p14="http://schemas.microsoft.com/office/powerpoint/2010/main" val="33032349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1C9B37-6570-FE4D-86E0-0B9FB3D90998}"/>
              </a:ext>
            </a:extLst>
          </p:cNvPr>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4E646FA-11CE-8E4E-928A-8B663EF96A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64518" y="2232561"/>
            <a:ext cx="7127482" cy="4625439"/>
          </a:xfrm>
          <a:prstGeom prst="rect">
            <a:avLst/>
          </a:prstGeom>
        </p:spPr>
      </p:pic>
      <p:sp>
        <p:nvSpPr>
          <p:cNvPr id="3" name="Content Placeholder 2">
            <a:extLst>
              <a:ext uri="{FF2B5EF4-FFF2-40B4-BE49-F238E27FC236}">
                <a16:creationId xmlns:a16="http://schemas.microsoft.com/office/drawing/2014/main" id="{7AEE89D6-41C9-C74C-BF49-73BDEA6D5647}"/>
              </a:ext>
            </a:extLst>
          </p:cNvPr>
          <p:cNvSpPr>
            <a:spLocks noGrp="1"/>
          </p:cNvSpPr>
          <p:nvPr>
            <p:ph idx="1"/>
          </p:nvPr>
        </p:nvSpPr>
        <p:spPr>
          <a:xfrm>
            <a:off x="285007" y="261257"/>
            <a:ext cx="11590317" cy="5915706"/>
          </a:xfrm>
        </p:spPr>
        <p:txBody>
          <a:bodyPr>
            <a:normAutofit/>
          </a:bodyPr>
          <a:lstStyle/>
          <a:p>
            <a:pPr marL="0" indent="0">
              <a:buNone/>
            </a:pPr>
            <a:r>
              <a:rPr lang="en-US" sz="3600" dirty="0"/>
              <a:t>Avoid all animal products! (milk, eggs, cream, yogurt, flesh of fowl or beast). </a:t>
            </a:r>
          </a:p>
          <a:p>
            <a:pPr marL="0" indent="0">
              <a:buNone/>
            </a:pPr>
            <a:r>
              <a:rPr lang="en-US" sz="3600" dirty="0"/>
              <a:t>Consumption of animal protein reduces your kidney function 40% almost immediately and causes progressively permanent deterioration of their function over time. </a:t>
            </a:r>
          </a:p>
        </p:txBody>
      </p:sp>
      <p:sp>
        <p:nvSpPr>
          <p:cNvPr id="7" name="TextBox 6">
            <a:extLst>
              <a:ext uri="{FF2B5EF4-FFF2-40B4-BE49-F238E27FC236}">
                <a16:creationId xmlns:a16="http://schemas.microsoft.com/office/drawing/2014/main" id="{038A5EFC-4CB9-F940-B91C-5202D16282A7}"/>
              </a:ext>
            </a:extLst>
          </p:cNvPr>
          <p:cNvSpPr txBox="1"/>
          <p:nvPr/>
        </p:nvSpPr>
        <p:spPr>
          <a:xfrm>
            <a:off x="785046" y="6441487"/>
            <a:ext cx="2868927" cy="369332"/>
          </a:xfrm>
          <a:prstGeom prst="rect">
            <a:avLst/>
          </a:prstGeom>
          <a:noFill/>
        </p:spPr>
        <p:txBody>
          <a:bodyPr wrap="none" rtlCol="0">
            <a:spAutoFit/>
          </a:bodyPr>
          <a:lstStyle/>
          <a:p>
            <a:r>
              <a:rPr lang="en-US" dirty="0"/>
              <a:t>J Am Coll </a:t>
            </a:r>
            <a:r>
              <a:rPr lang="en-US" dirty="0" err="1"/>
              <a:t>Nutr</a:t>
            </a:r>
            <a:r>
              <a:rPr lang="en-US" dirty="0"/>
              <a:t>. 27(5):528-37.</a:t>
            </a:r>
          </a:p>
        </p:txBody>
      </p:sp>
    </p:spTree>
    <p:extLst>
      <p:ext uri="{BB962C8B-B14F-4D97-AF65-F5344CB8AC3E}">
        <p14:creationId xmlns:p14="http://schemas.microsoft.com/office/powerpoint/2010/main" val="1971462313"/>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A52C08-4C13-1049-8DD9-C64F4025A0E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8538358" cy="6858000"/>
          </a:xfrm>
          <a:prstGeom prst="rect">
            <a:avLst/>
          </a:prstGeom>
        </p:spPr>
      </p:pic>
      <p:pic>
        <p:nvPicPr>
          <p:cNvPr id="5" name="Picture 4">
            <a:extLst>
              <a:ext uri="{FF2B5EF4-FFF2-40B4-BE49-F238E27FC236}">
                <a16:creationId xmlns:a16="http://schemas.microsoft.com/office/drawing/2014/main" id="{5C02F12D-7481-B042-9DA3-5C73C848913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538358" y="0"/>
            <a:ext cx="3653642" cy="6858000"/>
          </a:xfrm>
          <a:prstGeom prst="rect">
            <a:avLst/>
          </a:prstGeom>
        </p:spPr>
      </p:pic>
      <p:sp>
        <p:nvSpPr>
          <p:cNvPr id="2" name="Title 1">
            <a:extLst>
              <a:ext uri="{FF2B5EF4-FFF2-40B4-BE49-F238E27FC236}">
                <a16:creationId xmlns:a16="http://schemas.microsoft.com/office/drawing/2014/main" id="{7F7AA25C-7103-5742-8C00-51651BF2070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570A42C-33C7-274F-81A5-E0BF20E06BE9}"/>
              </a:ext>
            </a:extLst>
          </p:cNvPr>
          <p:cNvSpPr>
            <a:spLocks noGrp="1"/>
          </p:cNvSpPr>
          <p:nvPr>
            <p:ph idx="1"/>
          </p:nvPr>
        </p:nvSpPr>
        <p:spPr>
          <a:xfrm>
            <a:off x="8395855" y="1585831"/>
            <a:ext cx="3658589" cy="4351338"/>
          </a:xfrm>
        </p:spPr>
        <p:txBody>
          <a:bodyPr>
            <a:normAutofit/>
          </a:bodyPr>
          <a:lstStyle/>
          <a:p>
            <a:pPr marL="0" indent="0">
              <a:buNone/>
            </a:pPr>
            <a:r>
              <a:rPr lang="en-US" sz="3600" dirty="0"/>
              <a:t>Animal protein, </a:t>
            </a:r>
            <a:r>
              <a:rPr lang="en-US" sz="3600" b="1" dirty="0"/>
              <a:t>especially cheese</a:t>
            </a:r>
            <a:r>
              <a:rPr lang="en-US" sz="3600" dirty="0"/>
              <a:t>, increases the acid load that your kidneys must process, this increases damage to your kidneys. </a:t>
            </a:r>
          </a:p>
        </p:txBody>
      </p:sp>
      <p:sp>
        <p:nvSpPr>
          <p:cNvPr id="7" name="TextBox 6">
            <a:extLst>
              <a:ext uri="{FF2B5EF4-FFF2-40B4-BE49-F238E27FC236}">
                <a16:creationId xmlns:a16="http://schemas.microsoft.com/office/drawing/2014/main" id="{751F2D74-3903-054A-B30A-C96B842D3B69}"/>
              </a:ext>
            </a:extLst>
          </p:cNvPr>
          <p:cNvSpPr txBox="1"/>
          <p:nvPr/>
        </p:nvSpPr>
        <p:spPr>
          <a:xfrm>
            <a:off x="8395855" y="6488668"/>
            <a:ext cx="2268057" cy="369332"/>
          </a:xfrm>
          <a:prstGeom prst="rect">
            <a:avLst/>
          </a:prstGeom>
          <a:noFill/>
        </p:spPr>
        <p:txBody>
          <a:bodyPr wrap="none" rtlCol="0">
            <a:spAutoFit/>
          </a:bodyPr>
          <a:lstStyle/>
          <a:p>
            <a:r>
              <a:rPr lang="en-US" dirty="0"/>
              <a:t> J </a:t>
            </a:r>
            <a:r>
              <a:rPr lang="en-US" dirty="0" err="1"/>
              <a:t>Nephrol</a:t>
            </a:r>
            <a:r>
              <a:rPr lang="en-US" dirty="0"/>
              <a:t>. 24(1):11-7.</a:t>
            </a:r>
          </a:p>
        </p:txBody>
      </p:sp>
    </p:spTree>
    <p:extLst>
      <p:ext uri="{BB962C8B-B14F-4D97-AF65-F5344CB8AC3E}">
        <p14:creationId xmlns:p14="http://schemas.microsoft.com/office/powerpoint/2010/main" val="3950019052"/>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AC7D30-3EA8-8C41-AD55-27B6DD4DCA1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4037610" cy="6858000"/>
          </a:xfrm>
          <a:prstGeom prst="rect">
            <a:avLst/>
          </a:prstGeom>
        </p:spPr>
      </p:pic>
      <p:sp>
        <p:nvSpPr>
          <p:cNvPr id="3" name="Content Placeholder 2">
            <a:extLst>
              <a:ext uri="{FF2B5EF4-FFF2-40B4-BE49-F238E27FC236}">
                <a16:creationId xmlns:a16="http://schemas.microsoft.com/office/drawing/2014/main" id="{F1E0E140-A2DC-3046-ADED-0F2A539CB1F2}"/>
              </a:ext>
            </a:extLst>
          </p:cNvPr>
          <p:cNvSpPr>
            <a:spLocks noGrp="1"/>
          </p:cNvSpPr>
          <p:nvPr>
            <p:ph idx="1"/>
          </p:nvPr>
        </p:nvSpPr>
        <p:spPr>
          <a:xfrm>
            <a:off x="332509" y="1825625"/>
            <a:ext cx="3705101" cy="4351338"/>
          </a:xfrm>
        </p:spPr>
        <p:txBody>
          <a:bodyPr>
            <a:normAutofit/>
          </a:bodyPr>
          <a:lstStyle/>
          <a:p>
            <a:pPr marL="0" indent="0">
              <a:buNone/>
            </a:pPr>
            <a:r>
              <a:rPr lang="en-US" sz="4800" dirty="0"/>
              <a:t>Vegetable protein sources, like soy, can be beneficial to your kidneys.</a:t>
            </a:r>
            <a:endParaRPr lang="en-AU" sz="4800" dirty="0"/>
          </a:p>
        </p:txBody>
      </p:sp>
      <p:pic>
        <p:nvPicPr>
          <p:cNvPr id="6" name="Picture 5">
            <a:extLst>
              <a:ext uri="{FF2B5EF4-FFF2-40B4-BE49-F238E27FC236}">
                <a16:creationId xmlns:a16="http://schemas.microsoft.com/office/drawing/2014/main" id="{DE007070-7702-9146-8F52-62AAE9E5276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037610" y="0"/>
            <a:ext cx="8154390" cy="6858000"/>
          </a:xfrm>
          <a:prstGeom prst="rect">
            <a:avLst/>
          </a:prstGeom>
        </p:spPr>
      </p:pic>
      <p:sp>
        <p:nvSpPr>
          <p:cNvPr id="7" name="TextBox 6">
            <a:extLst>
              <a:ext uri="{FF2B5EF4-FFF2-40B4-BE49-F238E27FC236}">
                <a16:creationId xmlns:a16="http://schemas.microsoft.com/office/drawing/2014/main" id="{69606781-E1DA-264B-9DC8-B4FC013DDD46}"/>
              </a:ext>
            </a:extLst>
          </p:cNvPr>
          <p:cNvSpPr txBox="1"/>
          <p:nvPr/>
        </p:nvSpPr>
        <p:spPr>
          <a:xfrm>
            <a:off x="0" y="6332815"/>
            <a:ext cx="2712987" cy="369332"/>
          </a:xfrm>
          <a:prstGeom prst="rect">
            <a:avLst/>
          </a:prstGeom>
          <a:noFill/>
        </p:spPr>
        <p:txBody>
          <a:bodyPr wrap="none" rtlCol="0">
            <a:spAutoFit/>
          </a:bodyPr>
          <a:lstStyle/>
          <a:p>
            <a:r>
              <a:rPr lang="en-US" dirty="0"/>
              <a:t> Lancet. 339(8802):1131-4.</a:t>
            </a:r>
          </a:p>
        </p:txBody>
      </p:sp>
    </p:spTree>
    <p:extLst>
      <p:ext uri="{BB962C8B-B14F-4D97-AF65-F5344CB8AC3E}">
        <p14:creationId xmlns:p14="http://schemas.microsoft.com/office/powerpoint/2010/main" val="3910337679"/>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Z:\jclark On My Mac\Slides\Hypertension 2011 for slides jpg\Slide127.jpg">
            <a:extLst>
              <a:ext uri="{FF2B5EF4-FFF2-40B4-BE49-F238E27FC236}">
                <a16:creationId xmlns:a16="http://schemas.microsoft.com/office/drawing/2014/main" id="{C7709272-D8E1-0641-940E-557EC9FB485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
            <a:ext cx="12192000" cy="9141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Z:\jclark On My Mac\Slides\Hypertension 2011 for slides jpg\Slide127.jpg">
            <a:extLst>
              <a:ext uri="{FF2B5EF4-FFF2-40B4-BE49-F238E27FC236}">
                <a16:creationId xmlns:a16="http://schemas.microsoft.com/office/drawing/2014/main" id="{F2A56FA9-CC46-AF43-B657-9449C7EDDB5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50935"/>
            <a:ext cx="12192000" cy="9141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Z:\jclark On My Mac\Slides\Hypertension 2011 for slides jpg\Slide127.jpg">
            <a:extLst>
              <a:ext uri="{FF2B5EF4-FFF2-40B4-BE49-F238E27FC236}">
                <a16:creationId xmlns:a16="http://schemas.microsoft.com/office/drawing/2014/main" id="{9A3E1F40-08B8-0149-9213-99C2647DC50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25830" y="6108487"/>
            <a:ext cx="4857750" cy="4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3156061"/>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FE8056-5EAD-5449-AD23-C41E5771567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327076" y="0"/>
            <a:ext cx="4864924" cy="6858000"/>
          </a:xfrm>
          <a:prstGeom prst="rect">
            <a:avLst/>
          </a:prstGeom>
        </p:spPr>
      </p:pic>
      <p:sp>
        <p:nvSpPr>
          <p:cNvPr id="3" name="Content Placeholder 2">
            <a:extLst>
              <a:ext uri="{FF2B5EF4-FFF2-40B4-BE49-F238E27FC236}">
                <a16:creationId xmlns:a16="http://schemas.microsoft.com/office/drawing/2014/main" id="{E3A64B4C-CC44-1F48-AA33-A05C7D5AB801}"/>
              </a:ext>
            </a:extLst>
          </p:cNvPr>
          <p:cNvSpPr>
            <a:spLocks noGrp="1"/>
          </p:cNvSpPr>
          <p:nvPr>
            <p:ph idx="1"/>
          </p:nvPr>
        </p:nvSpPr>
        <p:spPr>
          <a:xfrm>
            <a:off x="7327076" y="1531917"/>
            <a:ext cx="4631376" cy="4645046"/>
          </a:xfrm>
        </p:spPr>
        <p:txBody>
          <a:bodyPr>
            <a:normAutofit/>
          </a:bodyPr>
          <a:lstStyle/>
          <a:p>
            <a:r>
              <a:rPr lang="en-US" sz="4000" dirty="0">
                <a:solidFill>
                  <a:schemeClr val="bg1"/>
                </a:solidFill>
              </a:rPr>
              <a:t>Fried foods harm your kidneys.  </a:t>
            </a:r>
          </a:p>
          <a:p>
            <a:r>
              <a:rPr lang="en-US" sz="4000" dirty="0">
                <a:solidFill>
                  <a:schemeClr val="bg1"/>
                </a:solidFill>
              </a:rPr>
              <a:t>Refined oils, such as cooking oil, lard, butter and margarine damage your kidneys. </a:t>
            </a:r>
          </a:p>
        </p:txBody>
      </p:sp>
      <p:pic>
        <p:nvPicPr>
          <p:cNvPr id="6" name="Picture 5">
            <a:extLst>
              <a:ext uri="{FF2B5EF4-FFF2-40B4-BE49-F238E27FC236}">
                <a16:creationId xmlns:a16="http://schemas.microsoft.com/office/drawing/2014/main" id="{B6488E2B-83A2-3340-B3C4-F29FA025D31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662546" y="0"/>
            <a:ext cx="8989622" cy="6858000"/>
          </a:xfrm>
          <a:prstGeom prst="rect">
            <a:avLst/>
          </a:prstGeom>
        </p:spPr>
      </p:pic>
      <p:sp>
        <p:nvSpPr>
          <p:cNvPr id="7" name="Rectangle 6">
            <a:extLst>
              <a:ext uri="{FF2B5EF4-FFF2-40B4-BE49-F238E27FC236}">
                <a16:creationId xmlns:a16="http://schemas.microsoft.com/office/drawing/2014/main" id="{1C94D1FD-552B-6C46-800E-7E1B58F2F491}"/>
              </a:ext>
            </a:extLst>
          </p:cNvPr>
          <p:cNvSpPr/>
          <p:nvPr/>
        </p:nvSpPr>
        <p:spPr>
          <a:xfrm>
            <a:off x="7548697" y="6193230"/>
            <a:ext cx="3583481" cy="369332"/>
          </a:xfrm>
          <a:prstGeom prst="rect">
            <a:avLst/>
          </a:prstGeom>
        </p:spPr>
        <p:txBody>
          <a:bodyPr wrap="none">
            <a:spAutoFit/>
          </a:bodyPr>
          <a:lstStyle/>
          <a:p>
            <a:r>
              <a:rPr lang="en-US" dirty="0" err="1">
                <a:solidFill>
                  <a:schemeClr val="bg1"/>
                </a:solidFill>
              </a:rPr>
              <a:t>Pediatr</a:t>
            </a:r>
            <a:r>
              <a:rPr lang="en-US" dirty="0">
                <a:solidFill>
                  <a:schemeClr val="bg1"/>
                </a:solidFill>
              </a:rPr>
              <a:t> Res. 2016 Mar;79(3):416-24.</a:t>
            </a:r>
          </a:p>
        </p:txBody>
      </p:sp>
    </p:spTree>
    <p:extLst>
      <p:ext uri="{BB962C8B-B14F-4D97-AF65-F5344CB8AC3E}">
        <p14:creationId xmlns:p14="http://schemas.microsoft.com/office/powerpoint/2010/main" val="332517492"/>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5D6A96-9848-6942-BB84-B90315AF03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119" y="-651511"/>
            <a:ext cx="12328229" cy="8227753"/>
          </a:xfrm>
          <a:prstGeom prst="rect">
            <a:avLst/>
          </a:prstGeom>
        </p:spPr>
      </p:pic>
      <p:sp>
        <p:nvSpPr>
          <p:cNvPr id="3" name="Content Placeholder 2">
            <a:extLst>
              <a:ext uri="{FF2B5EF4-FFF2-40B4-BE49-F238E27FC236}">
                <a16:creationId xmlns:a16="http://schemas.microsoft.com/office/drawing/2014/main" id="{4803ACDB-DEEA-C040-BC8A-CC388C58F813}"/>
              </a:ext>
            </a:extLst>
          </p:cNvPr>
          <p:cNvSpPr>
            <a:spLocks noGrp="1"/>
          </p:cNvSpPr>
          <p:nvPr>
            <p:ph idx="1"/>
          </p:nvPr>
        </p:nvSpPr>
        <p:spPr>
          <a:xfrm>
            <a:off x="1055370" y="1562735"/>
            <a:ext cx="10515600" cy="4351338"/>
          </a:xfrm>
        </p:spPr>
        <p:txBody>
          <a:bodyPr>
            <a:normAutofit/>
          </a:bodyPr>
          <a:lstStyle/>
          <a:p>
            <a:r>
              <a:rPr lang="en-US" sz="3600" dirty="0">
                <a:solidFill>
                  <a:schemeClr val="bg1"/>
                </a:solidFill>
                <a:effectLst>
                  <a:glow rad="101600">
                    <a:schemeClr val="tx1">
                      <a:alpha val="60000"/>
                    </a:schemeClr>
                  </a:glow>
                </a:effectLst>
              </a:rPr>
              <a:t>All oils, butters, margarines or oil-based dressings, only thicken your blood and decrease it’s ability to carry oxygen to your kidneys. </a:t>
            </a:r>
          </a:p>
        </p:txBody>
      </p:sp>
      <p:sp>
        <p:nvSpPr>
          <p:cNvPr id="6" name="Rectangle 5">
            <a:extLst>
              <a:ext uri="{FF2B5EF4-FFF2-40B4-BE49-F238E27FC236}">
                <a16:creationId xmlns:a16="http://schemas.microsoft.com/office/drawing/2014/main" id="{3801C6DD-92E1-DE4A-91D4-4201D5E1EF3C}"/>
              </a:ext>
            </a:extLst>
          </p:cNvPr>
          <p:cNvSpPr/>
          <p:nvPr/>
        </p:nvSpPr>
        <p:spPr>
          <a:xfrm>
            <a:off x="4459860" y="6534456"/>
            <a:ext cx="3372270" cy="369332"/>
          </a:xfrm>
          <a:prstGeom prst="rect">
            <a:avLst/>
          </a:prstGeom>
        </p:spPr>
        <p:txBody>
          <a:bodyPr wrap="none">
            <a:spAutoFit/>
          </a:bodyPr>
          <a:lstStyle/>
          <a:p>
            <a:r>
              <a:rPr lang="en-US" dirty="0" err="1"/>
              <a:t>Clin</a:t>
            </a:r>
            <a:r>
              <a:rPr lang="en-US" dirty="0"/>
              <a:t> </a:t>
            </a:r>
            <a:r>
              <a:rPr lang="en-US" dirty="0" err="1"/>
              <a:t>Nutr</a:t>
            </a:r>
            <a:r>
              <a:rPr lang="en-US" dirty="0"/>
              <a:t>. 2013 Aug;32(4):606-12. </a:t>
            </a:r>
          </a:p>
        </p:txBody>
      </p:sp>
    </p:spTree>
    <p:extLst>
      <p:ext uri="{BB962C8B-B14F-4D97-AF65-F5344CB8AC3E}">
        <p14:creationId xmlns:p14="http://schemas.microsoft.com/office/powerpoint/2010/main" val="3936845110"/>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BC2B47-0792-6343-8736-2BA04CDBBE1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11979" y="0"/>
            <a:ext cx="16102939" cy="6858000"/>
          </a:xfrm>
          <a:prstGeom prst="rect">
            <a:avLst/>
          </a:prstGeom>
        </p:spPr>
      </p:pic>
      <p:pic>
        <p:nvPicPr>
          <p:cNvPr id="6" name="Picture 5">
            <a:extLst>
              <a:ext uri="{FF2B5EF4-FFF2-40B4-BE49-F238E27FC236}">
                <a16:creationId xmlns:a16="http://schemas.microsoft.com/office/drawing/2014/main" id="{B5FF44F5-61A7-B14A-B98B-926129AC242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4572000" cy="6858000"/>
          </a:xfrm>
          <a:prstGeom prst="rect">
            <a:avLst/>
          </a:prstGeom>
        </p:spPr>
      </p:pic>
      <p:sp>
        <p:nvSpPr>
          <p:cNvPr id="3" name="Content Placeholder 2">
            <a:extLst>
              <a:ext uri="{FF2B5EF4-FFF2-40B4-BE49-F238E27FC236}">
                <a16:creationId xmlns:a16="http://schemas.microsoft.com/office/drawing/2014/main" id="{C7BD76F5-D21C-2A40-8FDB-27D20702D622}"/>
              </a:ext>
            </a:extLst>
          </p:cNvPr>
          <p:cNvSpPr>
            <a:spLocks noGrp="1"/>
          </p:cNvSpPr>
          <p:nvPr>
            <p:ph idx="1"/>
          </p:nvPr>
        </p:nvSpPr>
        <p:spPr>
          <a:xfrm>
            <a:off x="4572000" y="1564368"/>
            <a:ext cx="6781800" cy="4351338"/>
          </a:xfrm>
        </p:spPr>
        <p:txBody>
          <a:bodyPr>
            <a:normAutofit/>
          </a:bodyPr>
          <a:lstStyle/>
          <a:p>
            <a:pPr marL="0" indent="0">
              <a:buNone/>
            </a:pPr>
            <a:r>
              <a:rPr lang="en-US" sz="3600" dirty="0"/>
              <a:t>Whole ripe olives provide nutrients that are most beneficial to your kidneys, but olive oil is not so beneficial. </a:t>
            </a:r>
          </a:p>
          <a:p>
            <a:pPr marL="0" indent="0">
              <a:buNone/>
            </a:pPr>
            <a:endParaRPr lang="en-US" sz="3600" dirty="0"/>
          </a:p>
        </p:txBody>
      </p:sp>
      <p:sp>
        <p:nvSpPr>
          <p:cNvPr id="4" name="TextBox 3">
            <a:extLst>
              <a:ext uri="{FF2B5EF4-FFF2-40B4-BE49-F238E27FC236}">
                <a16:creationId xmlns:a16="http://schemas.microsoft.com/office/drawing/2014/main" id="{45F60534-E1AB-3D4E-A913-30A4BBAC5FD6}"/>
              </a:ext>
            </a:extLst>
          </p:cNvPr>
          <p:cNvSpPr txBox="1"/>
          <p:nvPr/>
        </p:nvSpPr>
        <p:spPr>
          <a:xfrm>
            <a:off x="4572000" y="6488668"/>
            <a:ext cx="4751685" cy="369332"/>
          </a:xfrm>
          <a:prstGeom prst="rect">
            <a:avLst/>
          </a:prstGeom>
          <a:noFill/>
        </p:spPr>
        <p:txBody>
          <a:bodyPr wrap="none" rtlCol="0">
            <a:spAutoFit/>
          </a:bodyPr>
          <a:lstStyle/>
          <a:p>
            <a:r>
              <a:rPr lang="en-US" dirty="0"/>
              <a:t>J Agric Food Chem. 2009 Jul 22;57(14):6298-304.</a:t>
            </a:r>
          </a:p>
        </p:txBody>
      </p:sp>
    </p:spTree>
    <p:extLst>
      <p:ext uri="{BB962C8B-B14F-4D97-AF65-F5344CB8AC3E}">
        <p14:creationId xmlns:p14="http://schemas.microsoft.com/office/powerpoint/2010/main" val="22167330"/>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DDADE62-FC29-EF40-88EE-297440EF26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FC63B85-BE76-6C48-BBCC-1247C1ACA6B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A2E4DD1-B09B-5D44-B846-D0C62ABD8C10}"/>
              </a:ext>
            </a:extLst>
          </p:cNvPr>
          <p:cNvSpPr>
            <a:spLocks noGrp="1"/>
          </p:cNvSpPr>
          <p:nvPr>
            <p:ph idx="1"/>
          </p:nvPr>
        </p:nvSpPr>
        <p:spPr>
          <a:xfrm>
            <a:off x="838200" y="2636321"/>
            <a:ext cx="2862263" cy="3540641"/>
          </a:xfrm>
        </p:spPr>
        <p:txBody>
          <a:bodyPr>
            <a:normAutofit fontScale="92500" lnSpcReduction="10000"/>
          </a:bodyPr>
          <a:lstStyle/>
          <a:p>
            <a:pPr marL="0" indent="0">
              <a:buNone/>
            </a:pPr>
            <a:r>
              <a:rPr lang="en-US" sz="4800" dirty="0">
                <a:solidFill>
                  <a:schemeClr val="bg1"/>
                </a:solidFill>
                <a:effectLst>
                  <a:glow rad="101600">
                    <a:schemeClr val="tx1">
                      <a:alpha val="60000"/>
                    </a:schemeClr>
                  </a:glow>
                </a:effectLst>
              </a:rPr>
              <a:t>Your kidneys will recover better on a low salt diet.</a:t>
            </a:r>
            <a:endParaRPr lang="en-AU" sz="4800" dirty="0">
              <a:solidFill>
                <a:schemeClr val="bg1"/>
              </a:solidFill>
              <a:effectLst>
                <a:glow rad="101600">
                  <a:schemeClr val="tx1">
                    <a:alpha val="60000"/>
                  </a:schemeClr>
                </a:glow>
              </a:effectLst>
            </a:endParaRPr>
          </a:p>
          <a:p>
            <a:pPr marL="0" indent="0">
              <a:buNone/>
            </a:pPr>
            <a:endParaRPr lang="en-US" sz="4800" dirty="0">
              <a:solidFill>
                <a:schemeClr val="bg1"/>
              </a:solidFill>
              <a:effectLst>
                <a:glow rad="101600">
                  <a:schemeClr val="tx1">
                    <a:alpha val="60000"/>
                  </a:schemeClr>
                </a:glow>
              </a:effectLst>
            </a:endParaRPr>
          </a:p>
        </p:txBody>
      </p:sp>
      <p:sp>
        <p:nvSpPr>
          <p:cNvPr id="4" name="Rectangle 3">
            <a:extLst>
              <a:ext uri="{FF2B5EF4-FFF2-40B4-BE49-F238E27FC236}">
                <a16:creationId xmlns:a16="http://schemas.microsoft.com/office/drawing/2014/main" id="{622FFA9C-C81A-664C-9A9D-703346768A6E}"/>
              </a:ext>
            </a:extLst>
          </p:cNvPr>
          <p:cNvSpPr/>
          <p:nvPr/>
        </p:nvSpPr>
        <p:spPr>
          <a:xfrm>
            <a:off x="3516223" y="6311900"/>
            <a:ext cx="5159554" cy="369332"/>
          </a:xfrm>
          <a:prstGeom prst="rect">
            <a:avLst/>
          </a:prstGeom>
        </p:spPr>
        <p:txBody>
          <a:bodyPr wrap="none">
            <a:spAutoFit/>
          </a:bodyPr>
          <a:lstStyle/>
          <a:p>
            <a:r>
              <a:rPr lang="en-US" dirty="0">
                <a:solidFill>
                  <a:schemeClr val="bg1"/>
                </a:solidFill>
              </a:rPr>
              <a:t>Am J </a:t>
            </a:r>
            <a:r>
              <a:rPr lang="en-US" dirty="0" err="1">
                <a:solidFill>
                  <a:schemeClr val="bg1"/>
                </a:solidFill>
              </a:rPr>
              <a:t>Physiol</a:t>
            </a:r>
            <a:r>
              <a:rPr lang="en-US" dirty="0">
                <a:solidFill>
                  <a:schemeClr val="bg1"/>
                </a:solidFill>
              </a:rPr>
              <a:t> Renal Physiol. 2014 Jul 1;307(1):F33-40. </a:t>
            </a:r>
          </a:p>
        </p:txBody>
      </p:sp>
    </p:spTree>
    <p:extLst>
      <p:ext uri="{BB962C8B-B14F-4D97-AF65-F5344CB8AC3E}">
        <p14:creationId xmlns:p14="http://schemas.microsoft.com/office/powerpoint/2010/main" val="15494846"/>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FD0CC3-C95D-A54B-9DF9-2A13A452E2B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69578" y="0"/>
            <a:ext cx="4722421" cy="6858000"/>
          </a:xfrm>
          <a:prstGeom prst="rect">
            <a:avLst/>
          </a:prstGeom>
        </p:spPr>
      </p:pic>
      <p:pic>
        <p:nvPicPr>
          <p:cNvPr id="5" name="Picture 4">
            <a:extLst>
              <a:ext uri="{FF2B5EF4-FFF2-40B4-BE49-F238E27FC236}">
                <a16:creationId xmlns:a16="http://schemas.microsoft.com/office/drawing/2014/main" id="{EBEE4E4F-FA25-6048-9F38-6F599AD56B7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4379" y="0"/>
            <a:ext cx="7623957" cy="6858000"/>
          </a:xfrm>
          <a:prstGeom prst="rect">
            <a:avLst/>
          </a:prstGeom>
        </p:spPr>
      </p:pic>
      <p:pic>
        <p:nvPicPr>
          <p:cNvPr id="10" name="Picture 9">
            <a:extLst>
              <a:ext uri="{FF2B5EF4-FFF2-40B4-BE49-F238E27FC236}">
                <a16:creationId xmlns:a16="http://schemas.microsoft.com/office/drawing/2014/main" id="{B602F17C-3B9B-9D45-85B1-5C0C78AD43C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4378" y="-1"/>
            <a:ext cx="12346378" cy="8231739"/>
          </a:xfrm>
          <a:prstGeom prst="rect">
            <a:avLst/>
          </a:prstGeom>
        </p:spPr>
      </p:pic>
      <p:sp>
        <p:nvSpPr>
          <p:cNvPr id="3" name="Content Placeholder 2">
            <a:extLst>
              <a:ext uri="{FF2B5EF4-FFF2-40B4-BE49-F238E27FC236}">
                <a16:creationId xmlns:a16="http://schemas.microsoft.com/office/drawing/2014/main" id="{FE9C8D5C-3B22-4E4E-81BB-7EDF0C097A92}"/>
              </a:ext>
            </a:extLst>
          </p:cNvPr>
          <p:cNvSpPr>
            <a:spLocks noGrp="1"/>
          </p:cNvSpPr>
          <p:nvPr>
            <p:ph idx="1"/>
          </p:nvPr>
        </p:nvSpPr>
        <p:spPr>
          <a:xfrm>
            <a:off x="166256" y="368135"/>
            <a:ext cx="6923314" cy="6020790"/>
          </a:xfrm>
        </p:spPr>
        <p:txBody>
          <a:bodyPr>
            <a:noAutofit/>
          </a:bodyPr>
          <a:lstStyle/>
          <a:p>
            <a:pPr marL="0" indent="0">
              <a:buNone/>
            </a:pPr>
            <a:r>
              <a:rPr lang="en-US" sz="3200" dirty="0"/>
              <a:t>To preserve you kidneys function never eat </a:t>
            </a:r>
            <a:r>
              <a:rPr lang="en-US" sz="3200" b="1" dirty="0"/>
              <a:t>inflammatory foods. </a:t>
            </a:r>
          </a:p>
          <a:p>
            <a:pPr marL="0" indent="0">
              <a:buNone/>
            </a:pPr>
            <a:r>
              <a:rPr lang="en-US" sz="3200" dirty="0"/>
              <a:t>Inflammatory foods include any food created by </a:t>
            </a:r>
            <a:r>
              <a:rPr lang="en-US" sz="3200" b="1" dirty="0"/>
              <a:t>fermenting, rotting, spoiling, aging, processing, refining or frying</a:t>
            </a:r>
            <a:r>
              <a:rPr lang="en-US" sz="3200" dirty="0"/>
              <a:t>.  </a:t>
            </a:r>
          </a:p>
          <a:p>
            <a:pPr marL="0" indent="0">
              <a:buNone/>
            </a:pPr>
            <a:r>
              <a:rPr lang="en-US" sz="3200" dirty="0"/>
              <a:t>Examples include, but are not limited to: </a:t>
            </a:r>
            <a:endParaRPr lang="en-AU" sz="3200" dirty="0"/>
          </a:p>
          <a:p>
            <a:pPr marL="0" indent="0">
              <a:buNone/>
            </a:pPr>
            <a:r>
              <a:rPr lang="en-US" sz="3200" dirty="0"/>
              <a:t>Vinegar, cheese, soy sauce, chocolate, vanilla, </a:t>
            </a:r>
            <a:r>
              <a:rPr lang="en-US" sz="3200" dirty="0" err="1"/>
              <a:t>tempe</a:t>
            </a:r>
            <a:r>
              <a:rPr lang="en-US" sz="3200" dirty="0"/>
              <a:t>, </a:t>
            </a:r>
            <a:r>
              <a:rPr lang="en-US" sz="3200" dirty="0" err="1"/>
              <a:t>meso</a:t>
            </a:r>
            <a:r>
              <a:rPr lang="en-US" sz="3200" dirty="0"/>
              <a:t>, yogurt, sour cream, sauerkraut, pickles and mushrooms.  </a:t>
            </a:r>
          </a:p>
          <a:p>
            <a:pPr marL="0" indent="0">
              <a:buNone/>
            </a:pPr>
            <a:r>
              <a:rPr lang="en-US" sz="3200" dirty="0"/>
              <a:t>No vinegar whatsoever! It harms your kidneys.</a:t>
            </a:r>
          </a:p>
        </p:txBody>
      </p:sp>
      <p:sp>
        <p:nvSpPr>
          <p:cNvPr id="8" name="TextBox 7">
            <a:extLst>
              <a:ext uri="{FF2B5EF4-FFF2-40B4-BE49-F238E27FC236}">
                <a16:creationId xmlns:a16="http://schemas.microsoft.com/office/drawing/2014/main" id="{37A2E4E4-C0A5-9146-BFDE-AB1685D2D0CE}"/>
              </a:ext>
            </a:extLst>
          </p:cNvPr>
          <p:cNvSpPr txBox="1"/>
          <p:nvPr/>
        </p:nvSpPr>
        <p:spPr>
          <a:xfrm>
            <a:off x="166256" y="6387728"/>
            <a:ext cx="2675348" cy="369332"/>
          </a:xfrm>
          <a:prstGeom prst="rect">
            <a:avLst/>
          </a:prstGeom>
          <a:noFill/>
        </p:spPr>
        <p:txBody>
          <a:bodyPr wrap="none" rtlCol="0">
            <a:spAutoFit/>
          </a:bodyPr>
          <a:lstStyle/>
          <a:p>
            <a:r>
              <a:rPr lang="en-US" dirty="0"/>
              <a:t> Kidney Int. 38(6):1109-17.</a:t>
            </a:r>
          </a:p>
        </p:txBody>
      </p:sp>
    </p:spTree>
    <p:extLst>
      <p:ext uri="{BB962C8B-B14F-4D97-AF65-F5344CB8AC3E}">
        <p14:creationId xmlns:p14="http://schemas.microsoft.com/office/powerpoint/2010/main" val="1540017548"/>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50C5FB-2935-154A-896D-408B42007EC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698" name="Picture 2" descr="C:\Documents and Settings\Administrator\My Documents\My Pictures\kidney normal.jpg">
            <a:extLst>
              <a:ext uri="{FF2B5EF4-FFF2-40B4-BE49-F238E27FC236}">
                <a16:creationId xmlns:a16="http://schemas.microsoft.com/office/drawing/2014/main" id="{DE967C1D-FC2C-264D-9FE0-ADAB3669FFDB}"/>
              </a:ext>
            </a:extLst>
          </p:cNvPr>
          <p:cNvPicPr>
            <a:picLocks noChangeAspect="1" noChangeArrowheads="1"/>
          </p:cNvPicPr>
          <p:nvPr/>
        </p:nvPicPr>
        <p:blipFill>
          <a:blip r:embed="rId2" cstate="email">
            <a:lum bright="-6000" contrast="12000"/>
            <a:extLst>
              <a:ext uri="{28A0092B-C50C-407E-A947-70E740481C1C}">
                <a14:useLocalDpi xmlns:a14="http://schemas.microsoft.com/office/drawing/2010/main"/>
              </a:ext>
            </a:extLst>
          </a:blip>
          <a:srcRect/>
          <a:stretch>
            <a:fillRect/>
          </a:stretch>
        </p:blipFill>
        <p:spPr bwMode="auto">
          <a:xfrm>
            <a:off x="3926254" y="388816"/>
            <a:ext cx="4368800" cy="2771775"/>
          </a:xfrm>
          <a:prstGeom prst="rect">
            <a:avLst/>
          </a:prstGeom>
          <a:noFill/>
          <a:ln w="76200">
            <a:solidFill>
              <a:srgbClr val="FFCC00"/>
            </a:solidFill>
            <a:miter lim="800000"/>
            <a:headEnd/>
            <a:tailEnd/>
          </a:ln>
          <a:effectLst>
            <a:outerShdw blurRad="63500" dist="38099" dir="2700000" algn="ctr" rotWithShape="0">
              <a:schemeClr val="bg2">
                <a:alpha val="74998"/>
              </a:schemeClr>
            </a:outerShdw>
          </a:effectLst>
        </p:spPr>
      </p:pic>
      <p:grpSp>
        <p:nvGrpSpPr>
          <p:cNvPr id="2" name="Group 19">
            <a:extLst>
              <a:ext uri="{FF2B5EF4-FFF2-40B4-BE49-F238E27FC236}">
                <a16:creationId xmlns:a16="http://schemas.microsoft.com/office/drawing/2014/main" id="{C610C5A8-C90A-9D49-BAF9-0C0E8F1B72A2}"/>
              </a:ext>
            </a:extLst>
          </p:cNvPr>
          <p:cNvGrpSpPr>
            <a:grpSpLocks/>
          </p:cNvGrpSpPr>
          <p:nvPr/>
        </p:nvGrpSpPr>
        <p:grpSpPr bwMode="auto">
          <a:xfrm>
            <a:off x="7583854" y="249115"/>
            <a:ext cx="3962400" cy="1754188"/>
            <a:chOff x="2880" y="440"/>
            <a:chExt cx="2496" cy="1105"/>
          </a:xfrm>
        </p:grpSpPr>
        <p:sp>
          <p:nvSpPr>
            <p:cNvPr id="29701" name="Text Box 5">
              <a:extLst>
                <a:ext uri="{FF2B5EF4-FFF2-40B4-BE49-F238E27FC236}">
                  <a16:creationId xmlns:a16="http://schemas.microsoft.com/office/drawing/2014/main" id="{FC3F19E9-AC38-9749-82C9-6F9CF541A70D}"/>
                </a:ext>
              </a:extLst>
            </p:cNvPr>
            <p:cNvSpPr txBox="1">
              <a:spLocks noChangeArrowheads="1"/>
            </p:cNvSpPr>
            <p:nvPr/>
          </p:nvSpPr>
          <p:spPr bwMode="auto">
            <a:xfrm>
              <a:off x="3264" y="440"/>
              <a:ext cx="2112" cy="110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r">
                <a:defRPr/>
              </a:pPr>
              <a:r>
                <a:rPr lang="en-US" sz="3600" dirty="0"/>
                <a:t>Normal kidney </a:t>
              </a:r>
            </a:p>
            <a:p>
              <a:pPr algn="r">
                <a:defRPr/>
              </a:pPr>
              <a:r>
                <a:rPr lang="en-US" sz="3600" dirty="0"/>
                <a:t>blood vessel wall.</a:t>
              </a:r>
            </a:p>
          </p:txBody>
        </p:sp>
        <p:sp>
          <p:nvSpPr>
            <p:cNvPr id="29704" name="Line 8">
              <a:extLst>
                <a:ext uri="{FF2B5EF4-FFF2-40B4-BE49-F238E27FC236}">
                  <a16:creationId xmlns:a16="http://schemas.microsoft.com/office/drawing/2014/main" id="{45A2A172-6EC5-D141-B66A-3B512AD277D1}"/>
                </a:ext>
              </a:extLst>
            </p:cNvPr>
            <p:cNvSpPr>
              <a:spLocks noChangeShapeType="1"/>
            </p:cNvSpPr>
            <p:nvPr/>
          </p:nvSpPr>
          <p:spPr bwMode="auto">
            <a:xfrm flipH="1">
              <a:off x="2880" y="1008"/>
              <a:ext cx="816" cy="182"/>
            </a:xfrm>
            <a:prstGeom prst="line">
              <a:avLst/>
            </a:prstGeom>
            <a:noFill/>
            <a:ln w="57150">
              <a:solidFill>
                <a:schemeClr val="hlink"/>
              </a:solidFill>
              <a:round/>
              <a:headEnd/>
              <a:tailEnd type="triangle" w="med" len="med"/>
            </a:ln>
            <a:effectLst>
              <a:outerShdw blurRad="63500" dist="38099" dir="2700000" algn="ctr" rotWithShape="0">
                <a:schemeClr val="bg2">
                  <a:alpha val="74998"/>
                </a:schemeClr>
              </a:outerShdw>
            </a:effectLst>
          </p:spPr>
          <p:txBody>
            <a:bodyPr/>
            <a:lstStyle/>
            <a:p>
              <a:pPr>
                <a:defRPr/>
              </a:pPr>
              <a:endParaRPr lang="en-US"/>
            </a:p>
          </p:txBody>
        </p:sp>
      </p:grpSp>
      <p:pic>
        <p:nvPicPr>
          <p:cNvPr id="29713" name="Picture 17" descr="C:\Documents and Settings\Administrator\My Documents\My Pictures\kid140thick membrane.jpg">
            <a:extLst>
              <a:ext uri="{FF2B5EF4-FFF2-40B4-BE49-F238E27FC236}">
                <a16:creationId xmlns:a16="http://schemas.microsoft.com/office/drawing/2014/main" id="{FE136C26-D0F8-A94A-80CB-4F6FA8381E9C}"/>
              </a:ext>
            </a:extLst>
          </p:cNvPr>
          <p:cNvPicPr>
            <a:picLocks noChangeAspect="1" noChangeArrowheads="1"/>
          </p:cNvPicPr>
          <p:nvPr/>
        </p:nvPicPr>
        <p:blipFill>
          <a:blip r:embed="rId3">
            <a:lum contrast="18000"/>
          </a:blip>
          <a:srcRect/>
          <a:stretch>
            <a:fillRect/>
          </a:stretch>
        </p:blipFill>
        <p:spPr bwMode="auto">
          <a:xfrm>
            <a:off x="3873500" y="3559175"/>
            <a:ext cx="4445000" cy="3175000"/>
          </a:xfrm>
          <a:prstGeom prst="rect">
            <a:avLst/>
          </a:prstGeom>
          <a:noFill/>
          <a:ln w="57150">
            <a:solidFill>
              <a:srgbClr val="FFCC00"/>
            </a:solidFill>
            <a:miter lim="800000"/>
            <a:headEnd/>
            <a:tailEnd/>
          </a:ln>
          <a:effectLst>
            <a:outerShdw blurRad="63500" dist="38099" dir="2700000" algn="ctr" rotWithShape="0">
              <a:schemeClr val="bg2">
                <a:alpha val="74998"/>
              </a:schemeClr>
            </a:outerShdw>
          </a:effectLst>
        </p:spPr>
      </p:pic>
      <p:grpSp>
        <p:nvGrpSpPr>
          <p:cNvPr id="3" name="Group 20">
            <a:extLst>
              <a:ext uri="{FF2B5EF4-FFF2-40B4-BE49-F238E27FC236}">
                <a16:creationId xmlns:a16="http://schemas.microsoft.com/office/drawing/2014/main" id="{9C534277-9126-7346-BA09-D51409496E7E}"/>
              </a:ext>
            </a:extLst>
          </p:cNvPr>
          <p:cNvGrpSpPr>
            <a:grpSpLocks/>
          </p:cNvGrpSpPr>
          <p:nvPr/>
        </p:nvGrpSpPr>
        <p:grpSpPr bwMode="auto">
          <a:xfrm>
            <a:off x="698500" y="4752976"/>
            <a:ext cx="3276600" cy="1754188"/>
            <a:chOff x="480" y="2640"/>
            <a:chExt cx="2064" cy="1105"/>
          </a:xfrm>
        </p:grpSpPr>
        <p:sp>
          <p:nvSpPr>
            <p:cNvPr id="29702" name="Text Box 6">
              <a:extLst>
                <a:ext uri="{FF2B5EF4-FFF2-40B4-BE49-F238E27FC236}">
                  <a16:creationId xmlns:a16="http://schemas.microsoft.com/office/drawing/2014/main" id="{91D7E58A-7F44-D14F-9E7C-78C11890A907}"/>
                </a:ext>
              </a:extLst>
            </p:cNvPr>
            <p:cNvSpPr txBox="1">
              <a:spLocks noChangeArrowheads="1"/>
            </p:cNvSpPr>
            <p:nvPr/>
          </p:nvSpPr>
          <p:spPr bwMode="auto">
            <a:xfrm>
              <a:off x="480" y="2640"/>
              <a:ext cx="1483" cy="110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lgn="l">
                <a:defRPr/>
              </a:pPr>
              <a:r>
                <a:rPr lang="en-US" sz="3600"/>
                <a:t>Thickened</a:t>
              </a:r>
            </a:p>
            <a:p>
              <a:pPr algn="l">
                <a:defRPr/>
              </a:pPr>
              <a:r>
                <a:rPr lang="en-US" sz="3600"/>
                <a:t>inflamed  </a:t>
              </a:r>
            </a:p>
            <a:p>
              <a:pPr algn="l">
                <a:defRPr/>
              </a:pPr>
              <a:r>
                <a:rPr lang="en-US" sz="3600"/>
                <a:t>membrane.</a:t>
              </a:r>
            </a:p>
          </p:txBody>
        </p:sp>
        <p:sp>
          <p:nvSpPr>
            <p:cNvPr id="29705" name="Line 9">
              <a:extLst>
                <a:ext uri="{FF2B5EF4-FFF2-40B4-BE49-F238E27FC236}">
                  <a16:creationId xmlns:a16="http://schemas.microsoft.com/office/drawing/2014/main" id="{8F6B3E62-AD45-574C-B928-03D3ECDDB3E8}"/>
                </a:ext>
              </a:extLst>
            </p:cNvPr>
            <p:cNvSpPr>
              <a:spLocks noChangeShapeType="1"/>
            </p:cNvSpPr>
            <p:nvPr/>
          </p:nvSpPr>
          <p:spPr bwMode="auto">
            <a:xfrm flipV="1">
              <a:off x="1645" y="3120"/>
              <a:ext cx="899" cy="74"/>
            </a:xfrm>
            <a:prstGeom prst="line">
              <a:avLst/>
            </a:prstGeom>
            <a:noFill/>
            <a:ln w="57150">
              <a:solidFill>
                <a:schemeClr val="hlink"/>
              </a:solidFill>
              <a:round/>
              <a:headEnd/>
              <a:tailEnd type="triangle" w="med" len="med"/>
            </a:ln>
            <a:effectLst>
              <a:outerShdw blurRad="63500" dist="38099" dir="2700000" algn="ctr" rotWithShape="0">
                <a:schemeClr val="bg2">
                  <a:alpha val="74998"/>
                </a:schemeClr>
              </a:outerShdw>
            </a:effectLst>
          </p:spPr>
          <p:txBody>
            <a:bodyPr/>
            <a:lstStyle/>
            <a:p>
              <a:pPr>
                <a:defRPr/>
              </a:pPr>
              <a:endParaRPr lang="en-US"/>
            </a:p>
          </p:txBody>
        </p:sp>
      </p:grpSp>
      <p:pic>
        <p:nvPicPr>
          <p:cNvPr id="6" name="Picture 5">
            <a:extLst>
              <a:ext uri="{FF2B5EF4-FFF2-40B4-BE49-F238E27FC236}">
                <a16:creationId xmlns:a16="http://schemas.microsoft.com/office/drawing/2014/main" id="{D0D76825-CC0D-EC41-A6BA-EF6B95EB2F31}"/>
              </a:ext>
            </a:extLst>
          </p:cNvPr>
          <p:cNvPicPr>
            <a:picLocks noChangeAspect="1"/>
          </p:cNvPicPr>
          <p:nvPr/>
        </p:nvPicPr>
        <p:blipFill>
          <a:blip r:embed="rId4"/>
          <a:stretch>
            <a:fillRect/>
          </a:stretch>
        </p:blipFill>
        <p:spPr>
          <a:xfrm>
            <a:off x="0" y="0"/>
            <a:ext cx="3162300" cy="3327400"/>
          </a:xfrm>
          <a:prstGeom prst="rect">
            <a:avLst/>
          </a:prstGeom>
        </p:spPr>
      </p:pic>
    </p:spTree>
    <p:extLst>
      <p:ext uri="{BB962C8B-B14F-4D97-AF65-F5344CB8AC3E}">
        <p14:creationId xmlns:p14="http://schemas.microsoft.com/office/powerpoint/2010/main" val="1179979518"/>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box(in)">
                                      <p:cBhvr>
                                        <p:cTn id="7" dur="500"/>
                                        <p:tgtEl>
                                          <p:spTgt spid="29698"/>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right)">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8" fill="hold" nodeType="clickEffect">
                                  <p:stCondLst>
                                    <p:cond delay="0"/>
                                  </p:stCondLst>
                                  <p:childTnLst>
                                    <p:set>
                                      <p:cBhvr>
                                        <p:cTn id="15" dur="1" fill="hold">
                                          <p:stCondLst>
                                            <p:cond delay="0"/>
                                          </p:stCondLst>
                                        </p:cTn>
                                        <p:tgtEl>
                                          <p:spTgt spid="29713"/>
                                        </p:tgtEl>
                                        <p:attrNameLst>
                                          <p:attrName>style.visibility</p:attrName>
                                        </p:attrNameLst>
                                      </p:cBhvr>
                                      <p:to>
                                        <p:strVal val="visible"/>
                                      </p:to>
                                    </p:set>
                                    <p:anim calcmode="lin" valueType="num">
                                      <p:cBhvr additive="base">
                                        <p:cTn id="16" dur="500" fill="hold"/>
                                        <p:tgtEl>
                                          <p:spTgt spid="29713"/>
                                        </p:tgtEl>
                                        <p:attrNameLst>
                                          <p:attrName>ppt_x</p:attrName>
                                        </p:attrNameLst>
                                      </p:cBhvr>
                                      <p:tavLst>
                                        <p:tav tm="0">
                                          <p:val>
                                            <p:strVal val="0-#ppt_w/2"/>
                                          </p:val>
                                        </p:tav>
                                        <p:tav tm="100000">
                                          <p:val>
                                            <p:strVal val="#ppt_x"/>
                                          </p:val>
                                        </p:tav>
                                      </p:tavLst>
                                    </p:anim>
                                    <p:anim calcmode="lin" valueType="num">
                                      <p:cBhvr additive="base">
                                        <p:cTn id="17" dur="500" fill="hold"/>
                                        <p:tgtEl>
                                          <p:spTgt spid="29713"/>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500"/>
                            </p:stCondLst>
                            <p:childTnLst>
                              <p:par>
                                <p:cTn id="19" presetID="22" presetClass="entr" presetSubtype="8"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35ECD0C-C3CE-274C-8E61-A4A47900E479}"/>
              </a:ext>
            </a:extLst>
          </p:cNvPr>
          <p:cNvSpPr/>
          <p:nvPr/>
        </p:nvSpPr>
        <p:spPr>
          <a:xfrm>
            <a:off x="0" y="0"/>
            <a:ext cx="12192000" cy="6858000"/>
          </a:xfrm>
          <a:prstGeom prst="rect">
            <a:avLst/>
          </a:prstGeom>
          <a:blipFill>
            <a:blip r:embed="rId2" cstate="email">
              <a:extLst>
                <a:ext uri="{28A0092B-C50C-407E-A947-70E740481C1C}">
                  <a14:useLocalDpi xmlns:a14="http://schemas.microsoft.com/office/drawing/2010/main"/>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10DFDA2-49BD-F243-92FD-1AF45CF632A0}"/>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0" b="100000" l="0" r="100000">
                        <a14:foregroundMark x1="27747" y1="25990" x2="27747" y2="25990"/>
                        <a14:foregroundMark x1="27747" y1="21979" x2="27747" y2="21979"/>
                        <a14:foregroundMark x1="33676" y1="13333" x2="33676" y2="13333"/>
                        <a14:foregroundMark x1="68379" y1="15313" x2="68379" y2="15313"/>
                        <a14:foregroundMark x1="15336" y1="74323" x2="15336" y2="74323"/>
                        <a14:foregroundMark x1="13755" y1="81563" x2="13755" y2="81563"/>
                        <a14:foregroundMark x1="15099" y1="87031" x2="15099" y2="87031"/>
                        <a14:foregroundMark x1="16206" y1="91875" x2="16206" y2="91875"/>
                        <a14:foregroundMark x1="12569" y1="78333" x2="12569" y2="78333"/>
                        <a14:foregroundMark x1="61818" y1="9167" x2="61818" y2="9167"/>
                        <a14:foregroundMark x1="70435" y1="19740" x2="70435" y2="19740"/>
                        <a14:foregroundMark x1="73834" y1="26198" x2="73834" y2="26198"/>
                        <a14:foregroundMark x1="77233" y1="36667" x2="77233" y2="36667"/>
                        <a14:foregroundMark x1="77470" y1="47448" x2="77470" y2="47448"/>
                        <a14:foregroundMark x1="77470" y1="53333" x2="77470" y2="53333"/>
                        <a14:foregroundMark x1="77470" y1="53333" x2="77470" y2="53333"/>
                        <a14:foregroundMark x1="14625" y1="69427" x2="14625" y2="69427"/>
                        <a14:foregroundMark x1="15020" y1="65052" x2="15020" y2="65052"/>
                        <a14:foregroundMark x1="16838" y1="59010" x2="16838" y2="59010"/>
                        <a14:foregroundMark x1="70593" y1="18698" x2="70593" y2="18698"/>
                        <a14:foregroundMark x1="73834" y1="23490" x2="73834" y2="23490"/>
                        <a14:foregroundMark x1="62213" y1="8229" x2="62213" y2="8229"/>
                        <a14:foregroundMark x1="62925" y1="8594" x2="62925" y2="8594"/>
                        <a14:foregroundMark x1="64506" y1="10625" x2="64506" y2="10625"/>
                        <a14:foregroundMark x1="66008" y1="11823" x2="66008" y2="11823"/>
                        <a14:foregroundMark x1="66957" y1="12292" x2="66957" y2="12292"/>
                        <a14:foregroundMark x1="68458" y1="14167" x2="68458" y2="14167"/>
                        <a14:foregroundMark x1="69565" y1="15417" x2="69565" y2="15417"/>
                        <a14:foregroundMark x1="69170" y1="14792" x2="69170" y2="14792"/>
                        <a14:foregroundMark x1="71462" y1="18906" x2="71462" y2="18906"/>
                        <a14:foregroundMark x1="71146" y1="17708" x2="71146" y2="17708"/>
                        <a14:foregroundMark x1="73123" y1="20677" x2="73123" y2="20677"/>
                        <a14:foregroundMark x1="74704" y1="23125" x2="74704" y2="23125"/>
                        <a14:foregroundMark x1="75257" y1="26094" x2="75257" y2="26094"/>
                        <a14:foregroundMark x1="75652" y1="28750" x2="75652" y2="28750"/>
                        <a14:foregroundMark x1="76522" y1="30729" x2="76522" y2="30729"/>
                        <a14:foregroundMark x1="76917" y1="33021" x2="76917" y2="33021"/>
                        <a14:foregroundMark x1="77549" y1="34896" x2="77549" y2="34896"/>
                        <a14:foregroundMark x1="78024" y1="37031" x2="78024" y2="37031"/>
                        <a14:foregroundMark x1="77945" y1="40156" x2="77945" y2="40156"/>
                        <a14:foregroundMark x1="78498" y1="41615" x2="78498" y2="41615"/>
                        <a14:foregroundMark x1="78419" y1="44792" x2="78419" y2="44792"/>
                        <a14:foregroundMark x1="79289" y1="47292" x2="79289" y2="47292"/>
                        <a14:foregroundMark x1="78972" y1="50625" x2="78972" y2="50625"/>
                        <a14:foregroundMark x1="78261" y1="55365" x2="78261" y2="55365"/>
                        <a14:foregroundMark x1="78419" y1="57813" x2="78419" y2="57813"/>
                        <a14:foregroundMark x1="77945" y1="63594" x2="77945" y2="63594"/>
                        <a14:foregroundMark x1="18577" y1="69375" x2="18577" y2="69375"/>
                        <a14:foregroundMark x1="16443" y1="71094" x2="16443" y2="71094"/>
                        <a14:foregroundMark x1="19921" y1="66198" x2="19921" y2="66198"/>
                        <a14:foregroundMark x1="15968" y1="64688" x2="15968" y2="64688"/>
                        <a14:foregroundMark x1="15731" y1="61823" x2="15731" y2="61823"/>
                        <a14:foregroundMark x1="15731" y1="62813" x2="15731" y2="62813"/>
                        <a14:foregroundMark x1="16601" y1="60365" x2="16601" y2="60365"/>
                        <a14:foregroundMark x1="17549" y1="59062" x2="17549" y2="59062"/>
                        <a14:foregroundMark x1="18498" y1="57552" x2="18498" y2="57552"/>
                        <a14:foregroundMark x1="19209" y1="57240" x2="19209" y2="57240"/>
                        <a14:foregroundMark x1="19447" y1="56510" x2="19447" y2="56510"/>
                        <a14:foregroundMark x1="20870" y1="54583" x2="20870" y2="54583"/>
                        <a14:foregroundMark x1="21739" y1="53958" x2="21739" y2="53958"/>
                        <a14:foregroundMark x1="43004" y1="35833" x2="43004" y2="35833"/>
                        <a14:foregroundMark x1="39763" y1="37031" x2="39763" y2="37031"/>
                        <a14:foregroundMark x1="36443" y1="36094" x2="36443" y2="36094"/>
                        <a14:foregroundMark x1="32885" y1="34271" x2="32885" y2="34271"/>
                        <a14:foregroundMark x1="29644" y1="30365" x2="29644" y2="30365"/>
                        <a14:foregroundMark x1="28617" y1="27083" x2="28617" y2="27083"/>
                        <a14:foregroundMark x1="28854" y1="25260" x2="28854" y2="25260"/>
                        <a14:foregroundMark x1="34783" y1="12708" x2="34783" y2="12708"/>
                        <a14:foregroundMark x1="39684" y1="9583" x2="39684" y2="9583"/>
                        <a14:foregroundMark x1="41423" y1="8333" x2="41423" y2="8333"/>
                        <a14:foregroundMark x1="19763" y1="68385" x2="19763" y2="68385"/>
                        <a14:foregroundMark x1="26087" y1="72135" x2="26087" y2="72135"/>
                        <a14:foregroundMark x1="26087" y1="72135" x2="26087" y2="72135"/>
                        <a14:foregroundMark x1="25929" y1="71354" x2="25929" y2="71354"/>
                        <a14:foregroundMark x1="33597" y1="79010" x2="33597" y2="79010"/>
                        <a14:foregroundMark x1="51225" y1="82292" x2="51225" y2="82292"/>
                        <a14:foregroundMark x1="51858" y1="82344" x2="51858" y2="82344"/>
                        <a14:backgroundMark x1="33123" y1="41510" x2="33123" y2="41510"/>
                        <a14:backgroundMark x1="29881" y1="43385" x2="29881" y2="43385"/>
                        <a14:backgroundMark x1="23320" y1="49115" x2="23320" y2="49115"/>
                      </a14:backgroundRemoval>
                    </a14:imgEffect>
                  </a14:imgLayer>
                </a14:imgProps>
              </a:ext>
              <a:ext uri="{28A0092B-C50C-407E-A947-70E740481C1C}">
                <a14:useLocalDpi xmlns:a14="http://schemas.microsoft.com/office/drawing/2010/main"/>
              </a:ext>
            </a:extLst>
          </a:blip>
          <a:stretch>
            <a:fillRect/>
          </a:stretch>
        </p:blipFill>
        <p:spPr>
          <a:xfrm rot="535864" flipH="1">
            <a:off x="2372035" y="1485477"/>
            <a:ext cx="2688537" cy="3887045"/>
          </a:xfrm>
          <a:prstGeom prst="rect">
            <a:avLst/>
          </a:prstGeom>
          <a:effectLst>
            <a:outerShdw blurRad="50800" dist="38100" dir="6900000" algn="tl" rotWithShape="0">
              <a:prstClr val="black">
                <a:alpha val="40000"/>
              </a:prstClr>
            </a:outerShdw>
          </a:effectLst>
        </p:spPr>
      </p:pic>
      <p:sp>
        <p:nvSpPr>
          <p:cNvPr id="2" name="Title 1">
            <a:extLst>
              <a:ext uri="{FF2B5EF4-FFF2-40B4-BE49-F238E27FC236}">
                <a16:creationId xmlns:a16="http://schemas.microsoft.com/office/drawing/2014/main" id="{EEE667A5-0B63-5E45-AF32-C1AAF468580F}"/>
              </a:ext>
            </a:extLst>
          </p:cNvPr>
          <p:cNvSpPr>
            <a:spLocks noGrp="1"/>
          </p:cNvSpPr>
          <p:nvPr>
            <p:ph type="ctrTitle"/>
          </p:nvPr>
        </p:nvSpPr>
        <p:spPr>
          <a:xfrm rot="21436558">
            <a:off x="1907730" y="303038"/>
            <a:ext cx="8376539" cy="1069716"/>
          </a:xfrm>
        </p:spPr>
        <p:txBody>
          <a:bodyPr>
            <a:prstTxWarp prst="textWave1">
              <a:avLst/>
            </a:prstTxWarp>
            <a:normAutofit/>
          </a:bodyPr>
          <a:lstStyle/>
          <a:p>
            <a:r>
              <a:rPr lang="en-US" b="1" dirty="0">
                <a:ln w="9525">
                  <a:solidFill>
                    <a:schemeClr val="bg1"/>
                  </a:solidFill>
                  <a:prstDash val="solid"/>
                </a:ln>
                <a:solidFill>
                  <a:schemeClr val="accent6">
                    <a:lumMod val="75000"/>
                  </a:schemeClr>
                </a:solidFill>
                <a:effectLst>
                  <a:outerShdw blurRad="12700" dist="38100" dir="2700000" algn="tl" rotWithShape="0">
                    <a:schemeClr val="bg1">
                      <a:lumMod val="50000"/>
                    </a:schemeClr>
                  </a:outerShdw>
                </a:effectLst>
                <a:latin typeface="Avenir Next" panose="020B0503020202020204" pitchFamily="34" charset="0"/>
                <a:ea typeface="Bodoni Ornaments" pitchFamily="2" charset="0"/>
                <a:cs typeface="Al Tarikh" pitchFamily="2" charset="-78"/>
              </a:rPr>
              <a:t>Natural Kidney Health</a:t>
            </a:r>
          </a:p>
        </p:txBody>
      </p:sp>
      <p:pic>
        <p:nvPicPr>
          <p:cNvPr id="8" name="Picture 7">
            <a:extLst>
              <a:ext uri="{FF2B5EF4-FFF2-40B4-BE49-F238E27FC236}">
                <a16:creationId xmlns:a16="http://schemas.microsoft.com/office/drawing/2014/main" id="{48324FD7-EB12-3F4F-84FA-173F34F9A86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68587" y="1099140"/>
            <a:ext cx="5758860" cy="575886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65124168"/>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E6D5E9-2F82-EE43-B86E-D88EB8F1853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3D09E7C1-DD34-C14D-AE8B-87B90CD34324}"/>
              </a:ext>
            </a:extLst>
          </p:cNvPr>
          <p:cNvSpPr>
            <a:spLocks noGrp="1"/>
          </p:cNvSpPr>
          <p:nvPr>
            <p:ph idx="1"/>
          </p:nvPr>
        </p:nvSpPr>
        <p:spPr>
          <a:xfrm>
            <a:off x="5830784" y="463137"/>
            <a:ext cx="6210795" cy="5179436"/>
          </a:xfrm>
        </p:spPr>
        <p:txBody>
          <a:bodyPr>
            <a:normAutofit/>
          </a:bodyPr>
          <a:lstStyle/>
          <a:p>
            <a:r>
              <a:rPr lang="en-US" sz="4000" dirty="0"/>
              <a:t>Refined sugar/sweets inflame your kidneys and compromise their function. </a:t>
            </a:r>
          </a:p>
          <a:p>
            <a:r>
              <a:rPr lang="en-US" sz="4000" dirty="0"/>
              <a:t>It is imperative that you learn to read the ingredients on food labels.</a:t>
            </a:r>
          </a:p>
        </p:txBody>
      </p:sp>
      <p:sp>
        <p:nvSpPr>
          <p:cNvPr id="4" name="TextBox 3">
            <a:extLst>
              <a:ext uri="{FF2B5EF4-FFF2-40B4-BE49-F238E27FC236}">
                <a16:creationId xmlns:a16="http://schemas.microsoft.com/office/drawing/2014/main" id="{4B709441-084D-7448-882B-5D0B56B9D4A1}"/>
              </a:ext>
            </a:extLst>
          </p:cNvPr>
          <p:cNvSpPr txBox="1"/>
          <p:nvPr/>
        </p:nvSpPr>
        <p:spPr>
          <a:xfrm>
            <a:off x="3751640" y="6311900"/>
            <a:ext cx="4688719" cy="369332"/>
          </a:xfrm>
          <a:prstGeom prst="rect">
            <a:avLst/>
          </a:prstGeom>
          <a:noFill/>
        </p:spPr>
        <p:txBody>
          <a:bodyPr wrap="none" rtlCol="0">
            <a:spAutoFit/>
          </a:bodyPr>
          <a:lstStyle/>
          <a:p>
            <a:r>
              <a:rPr lang="en-AU" dirty="0"/>
              <a:t>Adv Chronic Kidney Dis. 2013 Mar;20(2):157-64.</a:t>
            </a:r>
            <a:endParaRPr lang="en-US" dirty="0"/>
          </a:p>
        </p:txBody>
      </p:sp>
    </p:spTree>
    <p:extLst>
      <p:ext uri="{BB962C8B-B14F-4D97-AF65-F5344CB8AC3E}">
        <p14:creationId xmlns:p14="http://schemas.microsoft.com/office/powerpoint/2010/main" val="686353641"/>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1E7962-9CCA-DE4D-BCF2-2218DD30580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992094" y="0"/>
            <a:ext cx="4346367" cy="6858000"/>
          </a:xfrm>
          <a:prstGeom prst="rect">
            <a:avLst/>
          </a:prstGeom>
        </p:spPr>
      </p:pic>
      <p:sp>
        <p:nvSpPr>
          <p:cNvPr id="2" name="Title 1">
            <a:extLst>
              <a:ext uri="{FF2B5EF4-FFF2-40B4-BE49-F238E27FC236}">
                <a16:creationId xmlns:a16="http://schemas.microsoft.com/office/drawing/2014/main" id="{38703B62-BEC7-974B-83DE-066B0ED0EAE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8A693D3-2192-644A-8BF0-4112126CE439}"/>
              </a:ext>
            </a:extLst>
          </p:cNvPr>
          <p:cNvSpPr>
            <a:spLocks noGrp="1"/>
          </p:cNvSpPr>
          <p:nvPr>
            <p:ph idx="1"/>
          </p:nvPr>
        </p:nvSpPr>
        <p:spPr>
          <a:xfrm>
            <a:off x="7992092" y="1825625"/>
            <a:ext cx="4199908" cy="4351338"/>
          </a:xfrm>
        </p:spPr>
        <p:txBody>
          <a:bodyPr>
            <a:normAutofit/>
          </a:bodyPr>
          <a:lstStyle/>
          <a:p>
            <a:pPr marL="0" indent="0">
              <a:buNone/>
            </a:pPr>
            <a:r>
              <a:rPr lang="en-US" sz="3600" dirty="0"/>
              <a:t>No sodas, or refined fructose containing products what so ever, even Agave is dangerous to your kidneys.  </a:t>
            </a:r>
          </a:p>
        </p:txBody>
      </p:sp>
      <p:pic>
        <p:nvPicPr>
          <p:cNvPr id="7" name="Picture 6">
            <a:extLst>
              <a:ext uri="{FF2B5EF4-FFF2-40B4-BE49-F238E27FC236}">
                <a16:creationId xmlns:a16="http://schemas.microsoft.com/office/drawing/2014/main" id="{6BE24556-8BC1-EA46-9888-1A330CA7829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 y="0"/>
            <a:ext cx="7992094" cy="6858000"/>
          </a:xfrm>
          <a:prstGeom prst="rect">
            <a:avLst/>
          </a:prstGeom>
        </p:spPr>
      </p:pic>
      <p:sp>
        <p:nvSpPr>
          <p:cNvPr id="4" name="TextBox 3">
            <a:extLst>
              <a:ext uri="{FF2B5EF4-FFF2-40B4-BE49-F238E27FC236}">
                <a16:creationId xmlns:a16="http://schemas.microsoft.com/office/drawing/2014/main" id="{C159ACC4-D512-F444-9E9C-5EDDF6B6A2A2}"/>
              </a:ext>
            </a:extLst>
          </p:cNvPr>
          <p:cNvSpPr txBox="1"/>
          <p:nvPr/>
        </p:nvSpPr>
        <p:spPr>
          <a:xfrm>
            <a:off x="7803654" y="6371471"/>
            <a:ext cx="3738588" cy="369332"/>
          </a:xfrm>
          <a:prstGeom prst="rect">
            <a:avLst/>
          </a:prstGeom>
          <a:noFill/>
        </p:spPr>
        <p:txBody>
          <a:bodyPr wrap="none" rtlCol="0">
            <a:spAutoFit/>
          </a:bodyPr>
          <a:lstStyle/>
          <a:p>
            <a:r>
              <a:rPr lang="en-US" dirty="0"/>
              <a:t> J Agric Food Chem. 57(21):10205-10. </a:t>
            </a:r>
          </a:p>
        </p:txBody>
      </p:sp>
    </p:spTree>
    <p:extLst>
      <p:ext uri="{BB962C8B-B14F-4D97-AF65-F5344CB8AC3E}">
        <p14:creationId xmlns:p14="http://schemas.microsoft.com/office/powerpoint/2010/main" val="1962741432"/>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53C3FD-5FDC-5A48-A4DB-4AC672D634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56250"/>
            <a:ext cx="12192000" cy="7364936"/>
          </a:xfrm>
          <a:prstGeom prst="rect">
            <a:avLst/>
          </a:prstGeom>
        </p:spPr>
      </p:pic>
      <p:sp>
        <p:nvSpPr>
          <p:cNvPr id="7" name="Title 6">
            <a:extLst>
              <a:ext uri="{FF2B5EF4-FFF2-40B4-BE49-F238E27FC236}">
                <a16:creationId xmlns:a16="http://schemas.microsoft.com/office/drawing/2014/main" id="{3943CF86-F5DE-CB44-ACBF-143300CF3BB6}"/>
              </a:ext>
            </a:extLst>
          </p:cNvPr>
          <p:cNvSpPr>
            <a:spLocks noGrp="1"/>
          </p:cNvSpPr>
          <p:nvPr>
            <p:ph type="title"/>
          </p:nvPr>
        </p:nvSpPr>
        <p:spPr>
          <a:xfrm>
            <a:off x="4762004" y="365125"/>
            <a:ext cx="6591795" cy="1325563"/>
          </a:xfrm>
        </p:spPr>
        <p:txBody>
          <a:bodyPr>
            <a:normAutofit/>
          </a:bodyPr>
          <a:lstStyle/>
          <a:p>
            <a:r>
              <a:rPr lang="en-US" sz="6000" dirty="0"/>
              <a:t>Caffeine No Help</a:t>
            </a:r>
          </a:p>
        </p:txBody>
      </p:sp>
      <p:sp>
        <p:nvSpPr>
          <p:cNvPr id="9" name="TextBox 8">
            <a:extLst>
              <a:ext uri="{FF2B5EF4-FFF2-40B4-BE49-F238E27FC236}">
                <a16:creationId xmlns:a16="http://schemas.microsoft.com/office/drawing/2014/main" id="{549D402E-A8ED-C14E-BB10-6ECC04DEC094}"/>
              </a:ext>
            </a:extLst>
          </p:cNvPr>
          <p:cNvSpPr txBox="1"/>
          <p:nvPr/>
        </p:nvSpPr>
        <p:spPr>
          <a:xfrm>
            <a:off x="4967024" y="5735780"/>
            <a:ext cx="2937984" cy="369332"/>
          </a:xfrm>
          <a:prstGeom prst="rect">
            <a:avLst/>
          </a:prstGeom>
          <a:noFill/>
        </p:spPr>
        <p:txBody>
          <a:bodyPr wrap="none" rtlCol="0">
            <a:spAutoFit/>
          </a:bodyPr>
          <a:lstStyle/>
          <a:p>
            <a:r>
              <a:rPr lang="en-US" dirty="0">
                <a:solidFill>
                  <a:schemeClr val="bg1"/>
                </a:solidFill>
              </a:rPr>
              <a:t>Ren Fail. 2007;29(7):891-902.</a:t>
            </a:r>
          </a:p>
        </p:txBody>
      </p:sp>
    </p:spTree>
    <p:extLst>
      <p:ext uri="{BB962C8B-B14F-4D97-AF65-F5344CB8AC3E}">
        <p14:creationId xmlns:p14="http://schemas.microsoft.com/office/powerpoint/2010/main" val="1450523823"/>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42E4595-F4E8-3448-B95C-7EEE6C4D096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03509"/>
            <a:ext cx="12192000" cy="8127270"/>
          </a:xfrm>
          <a:prstGeom prst="rect">
            <a:avLst/>
          </a:prstGeom>
        </p:spPr>
      </p:pic>
      <p:sp>
        <p:nvSpPr>
          <p:cNvPr id="3" name="Content Placeholder 2">
            <a:extLst>
              <a:ext uri="{FF2B5EF4-FFF2-40B4-BE49-F238E27FC236}">
                <a16:creationId xmlns:a16="http://schemas.microsoft.com/office/drawing/2014/main" id="{AE00A105-6403-DE40-8A4C-E443477A5A3B}"/>
              </a:ext>
            </a:extLst>
          </p:cNvPr>
          <p:cNvSpPr>
            <a:spLocks noGrp="1"/>
          </p:cNvSpPr>
          <p:nvPr>
            <p:ph idx="1"/>
          </p:nvPr>
        </p:nvSpPr>
        <p:spPr>
          <a:xfrm>
            <a:off x="2400300" y="854075"/>
            <a:ext cx="7658100" cy="4351338"/>
          </a:xfrm>
        </p:spPr>
        <p:txBody>
          <a:bodyPr>
            <a:normAutofit/>
          </a:bodyPr>
          <a:lstStyle/>
          <a:p>
            <a:pPr marL="0" indent="0">
              <a:buNone/>
            </a:pPr>
            <a:r>
              <a:rPr lang="en-US" sz="3200" dirty="0"/>
              <a:t>Drink 2+ alcoholic beverages per day and your risk of kidney failure increases 4 fold. </a:t>
            </a:r>
          </a:p>
        </p:txBody>
      </p:sp>
      <p:sp>
        <p:nvSpPr>
          <p:cNvPr id="4" name="TextBox 3">
            <a:extLst>
              <a:ext uri="{FF2B5EF4-FFF2-40B4-BE49-F238E27FC236}">
                <a16:creationId xmlns:a16="http://schemas.microsoft.com/office/drawing/2014/main" id="{E98B54C8-18EB-BE49-9F24-4393E6BCF65E}"/>
              </a:ext>
            </a:extLst>
          </p:cNvPr>
          <p:cNvSpPr txBox="1"/>
          <p:nvPr/>
        </p:nvSpPr>
        <p:spPr>
          <a:xfrm>
            <a:off x="3809156" y="6488668"/>
            <a:ext cx="4573688" cy="369332"/>
          </a:xfrm>
          <a:prstGeom prst="rect">
            <a:avLst/>
          </a:prstGeom>
          <a:noFill/>
        </p:spPr>
        <p:txBody>
          <a:bodyPr wrap="none" rtlCol="0">
            <a:spAutoFit/>
          </a:bodyPr>
          <a:lstStyle/>
          <a:p>
            <a:r>
              <a:rPr lang="en-AU" dirty="0"/>
              <a:t>Am J Epidemiol. 1999 Dec 15;150(12):1275-81.</a:t>
            </a:r>
            <a:endParaRPr lang="en-US" dirty="0"/>
          </a:p>
        </p:txBody>
      </p:sp>
      <p:sp>
        <p:nvSpPr>
          <p:cNvPr id="9" name="TextBox 8">
            <a:extLst>
              <a:ext uri="{FF2B5EF4-FFF2-40B4-BE49-F238E27FC236}">
                <a16:creationId xmlns:a16="http://schemas.microsoft.com/office/drawing/2014/main" id="{82AF5536-3ED7-DA4B-B5FB-9565131F4485}"/>
              </a:ext>
            </a:extLst>
          </p:cNvPr>
          <p:cNvSpPr txBox="1"/>
          <p:nvPr/>
        </p:nvSpPr>
        <p:spPr>
          <a:xfrm>
            <a:off x="2400300" y="5833110"/>
            <a:ext cx="3597460" cy="307777"/>
          </a:xfrm>
          <a:prstGeom prst="rect">
            <a:avLst/>
          </a:prstGeom>
          <a:noFill/>
        </p:spPr>
        <p:txBody>
          <a:bodyPr wrap="none" rtlCol="0">
            <a:spAutoFit/>
          </a:bodyPr>
          <a:lstStyle/>
          <a:p>
            <a:r>
              <a:rPr lang="en-AU" sz="1400" dirty="0"/>
              <a:t>Am J Epidemiol. 1999 Dec 15;150(12):1275-81.</a:t>
            </a:r>
            <a:endParaRPr lang="en-US" sz="1400" dirty="0"/>
          </a:p>
        </p:txBody>
      </p:sp>
    </p:spTree>
    <p:extLst>
      <p:ext uri="{BB962C8B-B14F-4D97-AF65-F5344CB8AC3E}">
        <p14:creationId xmlns:p14="http://schemas.microsoft.com/office/powerpoint/2010/main" val="3283723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461A3F-42EF-4F4D-8EA5-88D58DC7D9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8129"/>
          </a:xfrm>
          <a:prstGeom prst="rect">
            <a:avLst/>
          </a:prstGeom>
        </p:spPr>
      </p:pic>
      <p:sp>
        <p:nvSpPr>
          <p:cNvPr id="5" name="Content Placeholder 4">
            <a:extLst>
              <a:ext uri="{FF2B5EF4-FFF2-40B4-BE49-F238E27FC236}">
                <a16:creationId xmlns:a16="http://schemas.microsoft.com/office/drawing/2014/main" id="{7C0A601D-2595-834F-8B41-CB29E2C3DD20}"/>
              </a:ext>
            </a:extLst>
          </p:cNvPr>
          <p:cNvSpPr>
            <a:spLocks noGrp="1"/>
          </p:cNvSpPr>
          <p:nvPr>
            <p:ph idx="1"/>
          </p:nvPr>
        </p:nvSpPr>
        <p:spPr>
          <a:xfrm>
            <a:off x="1781298" y="1825625"/>
            <a:ext cx="8229601" cy="4351338"/>
          </a:xfrm>
        </p:spPr>
        <p:txBody>
          <a:bodyPr>
            <a:normAutofit/>
          </a:bodyPr>
          <a:lstStyle/>
          <a:p>
            <a:pPr marL="0" indent="0">
              <a:buNone/>
            </a:pPr>
            <a:r>
              <a:rPr lang="en-US" sz="4000" dirty="0">
                <a:solidFill>
                  <a:schemeClr val="bg1"/>
                </a:solidFill>
                <a:effectLst>
                  <a:glow rad="101600">
                    <a:schemeClr val="accent4">
                      <a:lumMod val="50000"/>
                    </a:schemeClr>
                  </a:glow>
                </a:effectLst>
              </a:rPr>
              <a:t>The best diet for the health of your kidneys consists of fruits, grains, nuts, and vegetables.</a:t>
            </a:r>
          </a:p>
          <a:p>
            <a:pPr marL="0" indent="0">
              <a:buNone/>
            </a:pPr>
            <a:r>
              <a:rPr lang="en-US" sz="4000" dirty="0">
                <a:solidFill>
                  <a:schemeClr val="bg1"/>
                </a:solidFill>
                <a:effectLst>
                  <a:glow rad="101600">
                    <a:schemeClr val="accent4">
                      <a:lumMod val="50000"/>
                    </a:schemeClr>
                  </a:glow>
                </a:effectLst>
              </a:rPr>
              <a:t>I recommend that around 80% of your diet be taken as fresh fruit or fresh vegetables (fresh, not cooked food) for the restoration of your kidneys. </a:t>
            </a:r>
          </a:p>
        </p:txBody>
      </p:sp>
      <p:sp>
        <p:nvSpPr>
          <p:cNvPr id="8" name="TextBox 7">
            <a:extLst>
              <a:ext uri="{FF2B5EF4-FFF2-40B4-BE49-F238E27FC236}">
                <a16:creationId xmlns:a16="http://schemas.microsoft.com/office/drawing/2014/main" id="{D4B26984-9882-5348-942F-51C5D4C9ADFE}"/>
              </a:ext>
            </a:extLst>
          </p:cNvPr>
          <p:cNvSpPr txBox="1"/>
          <p:nvPr/>
        </p:nvSpPr>
        <p:spPr>
          <a:xfrm>
            <a:off x="4094554" y="6332879"/>
            <a:ext cx="4002891" cy="369332"/>
          </a:xfrm>
          <a:prstGeom prst="rect">
            <a:avLst/>
          </a:prstGeom>
          <a:noFill/>
        </p:spPr>
        <p:txBody>
          <a:bodyPr wrap="none" rtlCol="0">
            <a:spAutoFit/>
          </a:bodyPr>
          <a:lstStyle/>
          <a:p>
            <a:r>
              <a:rPr lang="en-US" dirty="0" err="1"/>
              <a:t>Curr</a:t>
            </a:r>
            <a:r>
              <a:rPr lang="en-US" dirty="0"/>
              <a:t> </a:t>
            </a:r>
            <a:r>
              <a:rPr lang="en-US" dirty="0" err="1"/>
              <a:t>Hypertens</a:t>
            </a:r>
            <a:r>
              <a:rPr lang="en-US" dirty="0"/>
              <a:t> Rep. 2015 Mar;17(3):16. </a:t>
            </a:r>
            <a:endParaRPr lang="en-AU" dirty="0"/>
          </a:p>
        </p:txBody>
      </p:sp>
    </p:spTree>
    <p:extLst>
      <p:ext uri="{BB962C8B-B14F-4D97-AF65-F5344CB8AC3E}">
        <p14:creationId xmlns:p14="http://schemas.microsoft.com/office/powerpoint/2010/main" val="1265318374"/>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05C75-4FA2-4447-AE3C-6E5CF790D8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0232" cy="6858000"/>
          </a:xfrm>
          <a:prstGeom prst="rect">
            <a:avLst/>
          </a:prstGeom>
        </p:spPr>
      </p:pic>
      <p:sp>
        <p:nvSpPr>
          <p:cNvPr id="3" name="Content Placeholder 2">
            <a:extLst>
              <a:ext uri="{FF2B5EF4-FFF2-40B4-BE49-F238E27FC236}">
                <a16:creationId xmlns:a16="http://schemas.microsoft.com/office/drawing/2014/main" id="{BF2BD6F4-BC45-EB44-8708-05E702EB837C}"/>
              </a:ext>
            </a:extLst>
          </p:cNvPr>
          <p:cNvSpPr>
            <a:spLocks noGrp="1"/>
          </p:cNvSpPr>
          <p:nvPr>
            <p:ph idx="1"/>
          </p:nvPr>
        </p:nvSpPr>
        <p:spPr>
          <a:xfrm>
            <a:off x="232557" y="103703"/>
            <a:ext cx="11856523" cy="4351338"/>
          </a:xfrm>
        </p:spPr>
        <p:txBody>
          <a:bodyPr>
            <a:normAutofit/>
          </a:bodyPr>
          <a:lstStyle/>
          <a:p>
            <a:pPr marL="0" indent="0">
              <a:buNone/>
            </a:pPr>
            <a:r>
              <a:rPr lang="en-US" sz="3200" dirty="0">
                <a:solidFill>
                  <a:schemeClr val="bg1"/>
                </a:solidFill>
              </a:rPr>
              <a:t>Foods that help your kidneys produce more urine include: </a:t>
            </a:r>
          </a:p>
          <a:p>
            <a:r>
              <a:rPr lang="en-US" sz="3200" dirty="0">
                <a:solidFill>
                  <a:schemeClr val="bg1"/>
                </a:solidFill>
              </a:rPr>
              <a:t>Artichoke, celery, eggplant, cauliflower, asparagus, green beans, apples, peaches, cantaloupe, pears, watermelon, grapes, onions, chives and leeks. </a:t>
            </a:r>
          </a:p>
        </p:txBody>
      </p:sp>
    </p:spTree>
    <p:extLst>
      <p:ext uri="{BB962C8B-B14F-4D97-AF65-F5344CB8AC3E}">
        <p14:creationId xmlns:p14="http://schemas.microsoft.com/office/powerpoint/2010/main" val="2166600569"/>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CC611BA-4E40-B44C-B695-55BB72C7B57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7481454" cy="6858001"/>
          </a:xfrm>
          <a:prstGeom prst="rect">
            <a:avLst/>
          </a:prstGeom>
        </p:spPr>
      </p:pic>
      <p:sp>
        <p:nvSpPr>
          <p:cNvPr id="4" name="Rectangle 3">
            <a:extLst>
              <a:ext uri="{FF2B5EF4-FFF2-40B4-BE49-F238E27FC236}">
                <a16:creationId xmlns:a16="http://schemas.microsoft.com/office/drawing/2014/main" id="{21A88EE4-A190-1D4F-B688-888E8F7A744E}"/>
              </a:ext>
            </a:extLst>
          </p:cNvPr>
          <p:cNvSpPr/>
          <p:nvPr/>
        </p:nvSpPr>
        <p:spPr>
          <a:xfrm>
            <a:off x="2686814" y="5934670"/>
            <a:ext cx="6096000" cy="923330"/>
          </a:xfrm>
          <a:prstGeom prst="rect">
            <a:avLst/>
          </a:prstGeom>
        </p:spPr>
        <p:txBody>
          <a:bodyPr>
            <a:spAutoFit/>
          </a:bodyPr>
          <a:lstStyle/>
          <a:p>
            <a:r>
              <a:rPr lang="en-US" dirty="0"/>
              <a:t>Pamplona-Roger GD. Encyclopedia of foods and their healing power : a guide to food science and diet therapy. Madrid : Editorial </a:t>
            </a:r>
            <a:r>
              <a:rPr lang="en-US" dirty="0" err="1"/>
              <a:t>Safeliz</a:t>
            </a:r>
            <a:r>
              <a:rPr lang="en-US" dirty="0"/>
              <a:t>, 2011.</a:t>
            </a:r>
            <a:endParaRPr lang="en-AU" dirty="0"/>
          </a:p>
        </p:txBody>
      </p:sp>
      <p:pic>
        <p:nvPicPr>
          <p:cNvPr id="7" name="Picture 6">
            <a:extLst>
              <a:ext uri="{FF2B5EF4-FFF2-40B4-BE49-F238E27FC236}">
                <a16:creationId xmlns:a16="http://schemas.microsoft.com/office/drawing/2014/main" id="{58C890D5-D49E-A445-AD89-74748ADB5FA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303333" y="0"/>
            <a:ext cx="7085611" cy="6858001"/>
          </a:xfrm>
          <a:prstGeom prst="rect">
            <a:avLst/>
          </a:prstGeom>
        </p:spPr>
      </p:pic>
      <p:sp>
        <p:nvSpPr>
          <p:cNvPr id="3" name="Content Placeholder 2">
            <a:extLst>
              <a:ext uri="{FF2B5EF4-FFF2-40B4-BE49-F238E27FC236}">
                <a16:creationId xmlns:a16="http://schemas.microsoft.com/office/drawing/2014/main" id="{435C43BC-421C-4B40-A085-BFEA48BB64B4}"/>
              </a:ext>
            </a:extLst>
          </p:cNvPr>
          <p:cNvSpPr>
            <a:spLocks noGrp="1"/>
          </p:cNvSpPr>
          <p:nvPr>
            <p:ph idx="1"/>
          </p:nvPr>
        </p:nvSpPr>
        <p:spPr>
          <a:xfrm>
            <a:off x="838200" y="1583331"/>
            <a:ext cx="7201395" cy="4351338"/>
          </a:xfrm>
        </p:spPr>
        <p:txBody>
          <a:bodyPr>
            <a:normAutofit/>
          </a:bodyPr>
          <a:lstStyle/>
          <a:p>
            <a:r>
              <a:rPr lang="en-US" sz="3600" dirty="0"/>
              <a:t>Also helpful for kidney disease are squash, chestnuts, dates, potatoes and sweet corn (non GMO). </a:t>
            </a:r>
          </a:p>
          <a:p>
            <a:r>
              <a:rPr lang="en-US" sz="3600" dirty="0"/>
              <a:t>All in all, eating a diet consisting of 80% fresh fruit or vegetables is best for the restoration of your kidneys.</a:t>
            </a:r>
            <a:endParaRPr lang="en-AU" sz="3600" dirty="0"/>
          </a:p>
          <a:p>
            <a:endParaRPr lang="en-US" sz="3600" dirty="0"/>
          </a:p>
        </p:txBody>
      </p:sp>
    </p:spTree>
    <p:extLst>
      <p:ext uri="{BB962C8B-B14F-4D97-AF65-F5344CB8AC3E}">
        <p14:creationId xmlns:p14="http://schemas.microsoft.com/office/powerpoint/2010/main" val="1775601760"/>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356AF4-6634-854E-8C63-A3B3E0E96CF5}"/>
              </a:ext>
            </a:extLst>
          </p:cNvPr>
          <p:cNvSpPr>
            <a:spLocks noGrp="1"/>
          </p:cNvSpPr>
          <p:nvPr>
            <p:ph idx="1"/>
          </p:nvPr>
        </p:nvSpPr>
        <p:spPr>
          <a:xfrm>
            <a:off x="6875812" y="0"/>
            <a:ext cx="5316188" cy="6875811"/>
          </a:xfrm>
          <a:solidFill>
            <a:schemeClr val="bg1"/>
          </a:solidFill>
        </p:spPr>
        <p:txBody>
          <a:bodyPr>
            <a:normAutofit/>
          </a:bodyPr>
          <a:lstStyle/>
          <a:p>
            <a:endParaRPr lang="en-US" sz="3200" dirty="0"/>
          </a:p>
          <a:p>
            <a:r>
              <a:rPr lang="en-US" sz="3200" dirty="0"/>
              <a:t>Fiber, especially soluble fiber, as found in oat and barley bran are extremely helpful.  </a:t>
            </a:r>
          </a:p>
          <a:p>
            <a:r>
              <a:rPr lang="en-US" sz="3200" dirty="0"/>
              <a:t>It is recommended that if you desire to improve the health of your kidneys take at least ½ cup of oat bran or similar fiber each day.  </a:t>
            </a:r>
          </a:p>
          <a:p>
            <a:r>
              <a:rPr lang="en-US" sz="3200" dirty="0"/>
              <a:t>It can be cooked, added to another food or eaten raw, for example, with soymilk or oatmeal etc.</a:t>
            </a:r>
            <a:endParaRPr lang="en-AU" sz="3200" dirty="0"/>
          </a:p>
          <a:p>
            <a:endParaRPr lang="en-US" sz="3200" dirty="0"/>
          </a:p>
        </p:txBody>
      </p:sp>
      <p:pic>
        <p:nvPicPr>
          <p:cNvPr id="6" name="Picture 5">
            <a:extLst>
              <a:ext uri="{FF2B5EF4-FFF2-40B4-BE49-F238E27FC236}">
                <a16:creationId xmlns:a16="http://schemas.microsoft.com/office/drawing/2014/main" id="{1259D237-BAD0-3341-B5ED-79EC549F34E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1"/>
            <a:ext cx="6875813" cy="6875813"/>
          </a:xfrm>
          <a:prstGeom prst="rect">
            <a:avLst/>
          </a:prstGeom>
        </p:spPr>
      </p:pic>
      <p:sp>
        <p:nvSpPr>
          <p:cNvPr id="4" name="TextBox 3">
            <a:extLst>
              <a:ext uri="{FF2B5EF4-FFF2-40B4-BE49-F238E27FC236}">
                <a16:creationId xmlns:a16="http://schemas.microsoft.com/office/drawing/2014/main" id="{2A0D4D44-5EC0-EA43-8DA2-8D418F149D51}"/>
              </a:ext>
            </a:extLst>
          </p:cNvPr>
          <p:cNvSpPr txBox="1"/>
          <p:nvPr/>
        </p:nvSpPr>
        <p:spPr>
          <a:xfrm>
            <a:off x="7743576" y="6488668"/>
            <a:ext cx="3580660" cy="369332"/>
          </a:xfrm>
          <a:prstGeom prst="rect">
            <a:avLst/>
          </a:prstGeom>
          <a:noFill/>
        </p:spPr>
        <p:txBody>
          <a:bodyPr wrap="none" rtlCol="0">
            <a:spAutoFit/>
          </a:bodyPr>
          <a:lstStyle/>
          <a:p>
            <a:r>
              <a:rPr lang="en-US" dirty="0" err="1"/>
              <a:t>Eur</a:t>
            </a:r>
            <a:r>
              <a:rPr lang="en-US" dirty="0"/>
              <a:t> J </a:t>
            </a:r>
            <a:r>
              <a:rPr lang="en-US" dirty="0" err="1"/>
              <a:t>Clin</a:t>
            </a:r>
            <a:r>
              <a:rPr lang="en-US" dirty="0"/>
              <a:t> </a:t>
            </a:r>
            <a:r>
              <a:rPr lang="en-US" dirty="0" err="1"/>
              <a:t>Nutr</a:t>
            </a:r>
            <a:r>
              <a:rPr lang="en-US" dirty="0"/>
              <a:t>. 2015 Jul;69(7):761-8.</a:t>
            </a:r>
          </a:p>
        </p:txBody>
      </p:sp>
    </p:spTree>
    <p:extLst>
      <p:ext uri="{BB962C8B-B14F-4D97-AF65-F5344CB8AC3E}">
        <p14:creationId xmlns:p14="http://schemas.microsoft.com/office/powerpoint/2010/main" val="3798013255"/>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42A95B-EE26-B243-80F8-FB31B7ED8EB7}"/>
              </a:ext>
            </a:extLst>
          </p:cNvPr>
          <p:cNvSpPr txBox="1"/>
          <p:nvPr/>
        </p:nvSpPr>
        <p:spPr>
          <a:xfrm>
            <a:off x="4673174" y="6318003"/>
            <a:ext cx="2845651" cy="369332"/>
          </a:xfrm>
          <a:prstGeom prst="rect">
            <a:avLst/>
          </a:prstGeom>
          <a:noFill/>
        </p:spPr>
        <p:txBody>
          <a:bodyPr wrap="none" rtlCol="0">
            <a:spAutoFit/>
          </a:bodyPr>
          <a:lstStyle/>
          <a:p>
            <a:r>
              <a:rPr lang="en-US" dirty="0" err="1"/>
              <a:t>PLoS</a:t>
            </a:r>
            <a:r>
              <a:rPr lang="en-US" dirty="0"/>
              <a:t> One. 10(12):e0144442.</a:t>
            </a:r>
          </a:p>
        </p:txBody>
      </p:sp>
      <p:sp>
        <p:nvSpPr>
          <p:cNvPr id="7" name="Rectangle 6">
            <a:extLst>
              <a:ext uri="{FF2B5EF4-FFF2-40B4-BE49-F238E27FC236}">
                <a16:creationId xmlns:a16="http://schemas.microsoft.com/office/drawing/2014/main" id="{E35A0923-E31C-DD42-9FB5-55ECDB542073}"/>
              </a:ext>
            </a:extLst>
          </p:cNvPr>
          <p:cNvSpPr/>
          <p:nvPr/>
        </p:nvSpPr>
        <p:spPr>
          <a:xfrm>
            <a:off x="0" y="0"/>
            <a:ext cx="12192000" cy="6858000"/>
          </a:xfrm>
          <a:prstGeom prst="rect">
            <a:avLst/>
          </a:prstGeom>
          <a:solidFill>
            <a:srgbClr val="FE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613B16B-1EA8-DE49-A2CB-0099FD4BEA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5994"/>
            <a:ext cx="7408947" cy="3117932"/>
          </a:xfrm>
          <a:prstGeom prst="rect">
            <a:avLst/>
          </a:prstGeom>
        </p:spPr>
      </p:pic>
      <p:sp>
        <p:nvSpPr>
          <p:cNvPr id="3" name="Content Placeholder 2">
            <a:extLst>
              <a:ext uri="{FF2B5EF4-FFF2-40B4-BE49-F238E27FC236}">
                <a16:creationId xmlns:a16="http://schemas.microsoft.com/office/drawing/2014/main" id="{2B8734FC-BD07-DB40-8440-3F6F732DB54A}"/>
              </a:ext>
            </a:extLst>
          </p:cNvPr>
          <p:cNvSpPr>
            <a:spLocks noGrp="1"/>
          </p:cNvSpPr>
          <p:nvPr>
            <p:ph idx="1"/>
          </p:nvPr>
        </p:nvSpPr>
        <p:spPr>
          <a:xfrm>
            <a:off x="261257" y="3429000"/>
            <a:ext cx="11930742" cy="3191494"/>
          </a:xfrm>
        </p:spPr>
        <p:txBody>
          <a:bodyPr>
            <a:normAutofit/>
          </a:bodyPr>
          <a:lstStyle/>
          <a:p>
            <a:r>
              <a:rPr lang="en-US" dirty="0"/>
              <a:t>Being over weight increases the damage to your kidneys. </a:t>
            </a:r>
          </a:p>
          <a:p>
            <a:r>
              <a:rPr lang="en-US" dirty="0"/>
              <a:t>Weight loss decreases dangerous visceral fat lipid peroxidation. </a:t>
            </a:r>
          </a:p>
          <a:p>
            <a:r>
              <a:rPr lang="en-US" dirty="0"/>
              <a:t>Weight loss improves your kidney’s function even if you are obese.</a:t>
            </a:r>
          </a:p>
          <a:p>
            <a:r>
              <a:rPr lang="en-US" dirty="0"/>
              <a:t>Eating less food (i.e., fewer calories, fasting one day a week, two meals a day) and losing weight are indispensable to your kidney’s preservation and health. </a:t>
            </a:r>
          </a:p>
        </p:txBody>
      </p:sp>
      <p:sp>
        <p:nvSpPr>
          <p:cNvPr id="8" name="Rectangle 7">
            <a:extLst>
              <a:ext uri="{FF2B5EF4-FFF2-40B4-BE49-F238E27FC236}">
                <a16:creationId xmlns:a16="http://schemas.microsoft.com/office/drawing/2014/main" id="{C86ECA6B-6C0A-7D48-9312-B2F34D57A0D6}"/>
              </a:ext>
            </a:extLst>
          </p:cNvPr>
          <p:cNvSpPr/>
          <p:nvPr/>
        </p:nvSpPr>
        <p:spPr>
          <a:xfrm>
            <a:off x="4026762" y="6403336"/>
            <a:ext cx="4399731" cy="369332"/>
          </a:xfrm>
          <a:prstGeom prst="rect">
            <a:avLst/>
          </a:prstGeom>
        </p:spPr>
        <p:txBody>
          <a:bodyPr wrap="none">
            <a:spAutoFit/>
          </a:bodyPr>
          <a:lstStyle/>
          <a:p>
            <a:r>
              <a:rPr lang="en-US" dirty="0"/>
              <a:t> </a:t>
            </a:r>
            <a:r>
              <a:rPr lang="en-US" dirty="0" err="1"/>
              <a:t>Nephrol</a:t>
            </a:r>
            <a:r>
              <a:rPr lang="en-US" dirty="0"/>
              <a:t> Dial Transplant. 28 </a:t>
            </a:r>
            <a:r>
              <a:rPr lang="en-US" dirty="0" err="1"/>
              <a:t>Suppl</a:t>
            </a:r>
            <a:r>
              <a:rPr lang="en-US" dirty="0"/>
              <a:t> 4:iv82-98. </a:t>
            </a:r>
          </a:p>
        </p:txBody>
      </p:sp>
    </p:spTree>
    <p:extLst>
      <p:ext uri="{BB962C8B-B14F-4D97-AF65-F5344CB8AC3E}">
        <p14:creationId xmlns:p14="http://schemas.microsoft.com/office/powerpoint/2010/main" val="2559285635"/>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4935740-B6FE-6C43-BBA6-BB8FEF43277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3" name="Content Placeholder 2">
            <a:extLst>
              <a:ext uri="{FF2B5EF4-FFF2-40B4-BE49-F238E27FC236}">
                <a16:creationId xmlns:a16="http://schemas.microsoft.com/office/drawing/2014/main" id="{724F5F14-6EC9-9241-B897-B823764A9270}"/>
              </a:ext>
            </a:extLst>
          </p:cNvPr>
          <p:cNvSpPr>
            <a:spLocks noGrp="1"/>
          </p:cNvSpPr>
          <p:nvPr>
            <p:ph idx="1"/>
          </p:nvPr>
        </p:nvSpPr>
        <p:spPr>
          <a:xfrm>
            <a:off x="106680" y="1531619"/>
            <a:ext cx="3265170" cy="2953703"/>
          </a:xfrm>
        </p:spPr>
        <p:txBody>
          <a:bodyPr>
            <a:normAutofit/>
          </a:bodyPr>
          <a:lstStyle/>
          <a:p>
            <a:pPr marL="0" indent="0">
              <a:buNone/>
            </a:pPr>
            <a:r>
              <a:rPr lang="en-US" sz="2400" b="1" dirty="0">
                <a:solidFill>
                  <a:schemeClr val="bg1"/>
                </a:solidFill>
              </a:rPr>
              <a:t>MSG (Mono Sodium Glutamate) causes damage to your kidneys from major oxidative stress. </a:t>
            </a:r>
          </a:p>
        </p:txBody>
      </p:sp>
      <p:sp>
        <p:nvSpPr>
          <p:cNvPr id="6" name="TextBox 5">
            <a:extLst>
              <a:ext uri="{FF2B5EF4-FFF2-40B4-BE49-F238E27FC236}">
                <a16:creationId xmlns:a16="http://schemas.microsoft.com/office/drawing/2014/main" id="{50B99A6B-4683-544A-8D19-0C77DD252630}"/>
              </a:ext>
            </a:extLst>
          </p:cNvPr>
          <p:cNvSpPr txBox="1"/>
          <p:nvPr/>
        </p:nvSpPr>
        <p:spPr>
          <a:xfrm>
            <a:off x="5661660" y="6488668"/>
            <a:ext cx="3347070" cy="369332"/>
          </a:xfrm>
          <a:prstGeom prst="rect">
            <a:avLst/>
          </a:prstGeom>
          <a:noFill/>
        </p:spPr>
        <p:txBody>
          <a:bodyPr wrap="none" rtlCol="0">
            <a:spAutoFit/>
          </a:bodyPr>
          <a:lstStyle/>
          <a:p>
            <a:r>
              <a:rPr lang="en-AU" dirty="0" err="1">
                <a:solidFill>
                  <a:schemeClr val="bg1"/>
                </a:solidFill>
                <a:effectLst>
                  <a:outerShdw blurRad="50800" dist="38100" dir="2700000" algn="tl" rotWithShape="0">
                    <a:prstClr val="black">
                      <a:alpha val="40000"/>
                    </a:prstClr>
                  </a:outerShdw>
                </a:effectLst>
              </a:rPr>
              <a:t>Exp</a:t>
            </a:r>
            <a:r>
              <a:rPr lang="en-AU" dirty="0">
                <a:solidFill>
                  <a:schemeClr val="bg1"/>
                </a:solidFill>
                <a:effectLst>
                  <a:outerShdw blurRad="50800" dist="38100" dir="2700000" algn="tl" rotWithShape="0">
                    <a:prstClr val="black">
                      <a:alpha val="40000"/>
                    </a:prstClr>
                  </a:outerShdw>
                </a:effectLst>
              </a:rPr>
              <a:t> </a:t>
            </a:r>
            <a:r>
              <a:rPr lang="en-AU" dirty="0" err="1">
                <a:solidFill>
                  <a:schemeClr val="bg1"/>
                </a:solidFill>
                <a:effectLst>
                  <a:outerShdw blurRad="50800" dist="38100" dir="2700000" algn="tl" rotWithShape="0">
                    <a:prstClr val="black">
                      <a:alpha val="40000"/>
                    </a:prstClr>
                  </a:outerShdw>
                </a:effectLst>
              </a:rPr>
              <a:t>Toxicol</a:t>
            </a:r>
            <a:r>
              <a:rPr lang="en-AU" dirty="0">
                <a:solidFill>
                  <a:schemeClr val="bg1"/>
                </a:solidFill>
                <a:effectLst>
                  <a:outerShdw blurRad="50800" dist="38100" dir="2700000" algn="tl" rotWithShape="0">
                    <a:prstClr val="black">
                      <a:alpha val="40000"/>
                    </a:prstClr>
                  </a:outerShdw>
                </a:effectLst>
              </a:rPr>
              <a:t> </a:t>
            </a:r>
            <a:r>
              <a:rPr lang="en-AU" dirty="0" err="1">
                <a:solidFill>
                  <a:schemeClr val="bg1"/>
                </a:solidFill>
                <a:effectLst>
                  <a:outerShdw blurRad="50800" dist="38100" dir="2700000" algn="tl" rotWithShape="0">
                    <a:prstClr val="black">
                      <a:alpha val="40000"/>
                    </a:prstClr>
                  </a:outerShdw>
                </a:effectLst>
              </a:rPr>
              <a:t>Pathol</a:t>
            </a:r>
            <a:r>
              <a:rPr lang="en-AU" dirty="0">
                <a:solidFill>
                  <a:schemeClr val="bg1"/>
                </a:solidFill>
                <a:effectLst>
                  <a:outerShdw blurRad="50800" dist="38100" dir="2700000" algn="tl" rotWithShape="0">
                    <a:prstClr val="black">
                      <a:alpha val="40000"/>
                    </a:prstClr>
                  </a:outerShdw>
                </a:effectLst>
              </a:rPr>
              <a:t>. 69(7):547-556.</a:t>
            </a:r>
            <a:endParaRPr lang="en-US"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032223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cstate="email">
            <a:extLst>
              <a:ext uri="{28A0092B-C50C-407E-A947-70E740481C1C}">
                <a14:useLocalDpi xmlns:a14="http://schemas.microsoft.com/office/drawing/2010/main"/>
              </a:ext>
            </a:extLst>
          </a:blip>
          <a:tile tx="0" ty="0" sx="100000" sy="100000" flip="none" algn="tl"/>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E0ECF8-834F-2A48-BF2B-15EF9CE579B0}"/>
              </a:ext>
            </a:extLst>
          </p:cNvPr>
          <p:cNvSpPr/>
          <p:nvPr/>
        </p:nvSpPr>
        <p:spPr>
          <a:xfrm>
            <a:off x="0" y="0"/>
            <a:ext cx="12192000" cy="6858000"/>
          </a:xfrm>
          <a:prstGeom prst="rect">
            <a:avLst/>
          </a:prstGeom>
          <a:blipFill>
            <a:blip r:embed="rId2" cstate="email">
              <a:extLst>
                <a:ext uri="{28A0092B-C50C-407E-A947-70E740481C1C}">
                  <a14:useLocalDpi xmlns:a14="http://schemas.microsoft.com/office/drawing/2010/main"/>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DCF7EB5-B87E-1542-8E0D-BD3D16B4DCFE}"/>
              </a:ext>
            </a:extLst>
          </p:cNvPr>
          <p:cNvSpPr>
            <a:spLocks noGrp="1"/>
          </p:cNvSpPr>
          <p:nvPr>
            <p:ph idx="1"/>
          </p:nvPr>
        </p:nvSpPr>
        <p:spPr>
          <a:xfrm>
            <a:off x="137556" y="353808"/>
            <a:ext cx="7070766" cy="6504191"/>
          </a:xfrm>
        </p:spPr>
        <p:txBody>
          <a:bodyPr>
            <a:normAutofit lnSpcReduction="10000"/>
          </a:bodyPr>
          <a:lstStyle/>
          <a:p>
            <a:pPr marL="0" indent="0">
              <a:buNone/>
            </a:pPr>
            <a:r>
              <a:rPr lang="en-US" dirty="0"/>
              <a:t>“I would like to share with you the great blessing the Lord has done in my brothers health with regard to his kidneys. I thank God for answered prayers. Dr. Clark the Lord blessed the diet regime you so kindly recommended for my brother. He has been following the diet faithfully and that in itself is a miracle. They did another test of his blood and this time also the urine. The results that came back last week said “I have good news for you!”. The creatinine had been 3.31 and kidney function 20% the first time, which you might recall. Well, the second results showed a creatinine level of 1.12 and kidney function at 54% and another result showed 74%! A miracle of God! Dr. Clark I want to thank you so much for your help which is always given with faith in the Lord.”</a:t>
            </a:r>
          </a:p>
        </p:txBody>
      </p:sp>
      <p:pic>
        <p:nvPicPr>
          <p:cNvPr id="5" name="Picture 4">
            <a:extLst>
              <a:ext uri="{FF2B5EF4-FFF2-40B4-BE49-F238E27FC236}">
                <a16:creationId xmlns:a16="http://schemas.microsoft.com/office/drawing/2014/main" id="{BE925735-C43E-6449-947B-601210282BF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326403">
            <a:off x="7500339" y="1566608"/>
            <a:ext cx="4127923" cy="345464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821098583"/>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30B9F42-4EB8-E44D-BAD4-16909E18EAE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1999" cy="8127214"/>
          </a:xfrm>
          <a:prstGeom prst="rect">
            <a:avLst/>
          </a:prstGeom>
        </p:spPr>
      </p:pic>
      <p:sp>
        <p:nvSpPr>
          <p:cNvPr id="3" name="Content Placeholder 2">
            <a:extLst>
              <a:ext uri="{FF2B5EF4-FFF2-40B4-BE49-F238E27FC236}">
                <a16:creationId xmlns:a16="http://schemas.microsoft.com/office/drawing/2014/main" id="{6634F3A2-4B72-454F-A382-8D74E0D9B35C}"/>
              </a:ext>
            </a:extLst>
          </p:cNvPr>
          <p:cNvSpPr>
            <a:spLocks noGrp="1"/>
          </p:cNvSpPr>
          <p:nvPr>
            <p:ph idx="1"/>
          </p:nvPr>
        </p:nvSpPr>
        <p:spPr>
          <a:xfrm>
            <a:off x="838200" y="868117"/>
            <a:ext cx="10515600" cy="4351338"/>
          </a:xfrm>
        </p:spPr>
        <p:txBody>
          <a:bodyPr>
            <a:normAutofit/>
          </a:bodyPr>
          <a:lstStyle/>
          <a:p>
            <a:pPr marL="0" indent="0">
              <a:buNone/>
            </a:pPr>
            <a:r>
              <a:rPr lang="en-US" sz="4000" dirty="0"/>
              <a:t>Exposure to glyphosate herbicide (Roundup), has been found to cause kidney failure.</a:t>
            </a:r>
            <a:endParaRPr lang="en-AU" sz="4000" dirty="0"/>
          </a:p>
          <a:p>
            <a:pPr marL="0" indent="0">
              <a:buNone/>
            </a:pPr>
            <a:endParaRPr lang="en-US" sz="4000" dirty="0"/>
          </a:p>
        </p:txBody>
      </p:sp>
      <p:sp>
        <p:nvSpPr>
          <p:cNvPr id="4" name="Rectangle 3">
            <a:extLst>
              <a:ext uri="{FF2B5EF4-FFF2-40B4-BE49-F238E27FC236}">
                <a16:creationId xmlns:a16="http://schemas.microsoft.com/office/drawing/2014/main" id="{30EED9A0-46BE-E542-BBD0-EDB282EFBF3A}"/>
              </a:ext>
            </a:extLst>
          </p:cNvPr>
          <p:cNvSpPr/>
          <p:nvPr/>
        </p:nvSpPr>
        <p:spPr>
          <a:xfrm>
            <a:off x="4978226" y="6488668"/>
            <a:ext cx="2235548" cy="369332"/>
          </a:xfrm>
          <a:prstGeom prst="rect">
            <a:avLst/>
          </a:prstGeom>
        </p:spPr>
        <p:txBody>
          <a:bodyPr wrap="none">
            <a:spAutoFit/>
          </a:bodyPr>
          <a:lstStyle/>
          <a:p>
            <a:r>
              <a:rPr lang="en-US" dirty="0" err="1"/>
              <a:t>Toxicol</a:t>
            </a:r>
            <a:r>
              <a:rPr lang="en-US" dirty="0"/>
              <a:t> Lett. 258:1-10.</a:t>
            </a:r>
          </a:p>
        </p:txBody>
      </p:sp>
    </p:spTree>
    <p:extLst>
      <p:ext uri="{BB962C8B-B14F-4D97-AF65-F5344CB8AC3E}">
        <p14:creationId xmlns:p14="http://schemas.microsoft.com/office/powerpoint/2010/main" val="3405566572"/>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AE12D1-1839-CE4A-A077-609878C02F1B}"/>
              </a:ext>
            </a:extLst>
          </p:cNvPr>
          <p:cNvSpPr/>
          <p:nvPr/>
        </p:nvSpPr>
        <p:spPr>
          <a:xfrm>
            <a:off x="0" y="0"/>
            <a:ext cx="12192000" cy="6858000"/>
          </a:xfrm>
          <a:prstGeom prst="rect">
            <a:avLst/>
          </a:prstGeom>
          <a:solidFill>
            <a:srgbClr val="FE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4458089-81F0-7947-9D26-3A270046F3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11624" y="119675"/>
            <a:ext cx="8968752" cy="6463687"/>
          </a:xfrm>
          <a:prstGeom prst="rect">
            <a:avLst/>
          </a:prstGeom>
        </p:spPr>
      </p:pic>
      <p:sp>
        <p:nvSpPr>
          <p:cNvPr id="6" name="TextBox 5">
            <a:extLst>
              <a:ext uri="{FF2B5EF4-FFF2-40B4-BE49-F238E27FC236}">
                <a16:creationId xmlns:a16="http://schemas.microsoft.com/office/drawing/2014/main" id="{E256FD1C-2FA4-D646-AB8C-87AD6E3004C1}"/>
              </a:ext>
            </a:extLst>
          </p:cNvPr>
          <p:cNvSpPr txBox="1"/>
          <p:nvPr/>
        </p:nvSpPr>
        <p:spPr>
          <a:xfrm>
            <a:off x="1633207" y="6429474"/>
            <a:ext cx="8447184" cy="307777"/>
          </a:xfrm>
          <a:prstGeom prst="rect">
            <a:avLst/>
          </a:prstGeom>
          <a:noFill/>
        </p:spPr>
        <p:txBody>
          <a:bodyPr wrap="none" rtlCol="0">
            <a:spAutoFit/>
          </a:bodyPr>
          <a:lstStyle/>
          <a:p>
            <a:r>
              <a:rPr lang="en-US" sz="1400" dirty="0"/>
              <a:t>https://</a:t>
            </a:r>
            <a:r>
              <a:rPr lang="en-US" sz="1400" dirty="0" err="1"/>
              <a:t>www.ewg.org</a:t>
            </a:r>
            <a:r>
              <a:rPr lang="en-US" sz="1400" dirty="0"/>
              <a:t>/news-and-analysis/2019/02/glyphosate-contamination-food-goes-far-beyond-oat-products</a:t>
            </a:r>
          </a:p>
        </p:txBody>
      </p:sp>
    </p:spTree>
    <p:extLst>
      <p:ext uri="{BB962C8B-B14F-4D97-AF65-F5344CB8AC3E}">
        <p14:creationId xmlns:p14="http://schemas.microsoft.com/office/powerpoint/2010/main" val="25650262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7EE1D8B-B0C6-734B-9BE3-AF17923807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8136835"/>
          </a:xfrm>
          <a:prstGeom prst="rect">
            <a:avLst/>
          </a:prstGeom>
        </p:spPr>
      </p:pic>
      <p:sp>
        <p:nvSpPr>
          <p:cNvPr id="3" name="Content Placeholder 2">
            <a:extLst>
              <a:ext uri="{FF2B5EF4-FFF2-40B4-BE49-F238E27FC236}">
                <a16:creationId xmlns:a16="http://schemas.microsoft.com/office/drawing/2014/main" id="{22CF9DAC-770F-0B44-BDB8-591B237CEF1B}"/>
              </a:ext>
            </a:extLst>
          </p:cNvPr>
          <p:cNvSpPr>
            <a:spLocks noGrp="1"/>
          </p:cNvSpPr>
          <p:nvPr>
            <p:ph idx="1"/>
          </p:nvPr>
        </p:nvSpPr>
        <p:spPr>
          <a:xfrm>
            <a:off x="838200" y="540916"/>
            <a:ext cx="10515600" cy="4351338"/>
          </a:xfrm>
        </p:spPr>
        <p:txBody>
          <a:bodyPr>
            <a:normAutofit/>
          </a:bodyPr>
          <a:lstStyle/>
          <a:p>
            <a:pPr marL="0" indent="0" algn="ctr">
              <a:buNone/>
            </a:pPr>
            <a:r>
              <a:rPr lang="en-US" sz="4400" dirty="0">
                <a:effectLst>
                  <a:glow rad="101600">
                    <a:schemeClr val="bg1">
                      <a:alpha val="60000"/>
                    </a:schemeClr>
                  </a:glow>
                </a:effectLst>
              </a:rPr>
              <a:t>Genetically modified foods (GMO) are a detriment to your kidneys’ health.</a:t>
            </a:r>
            <a:endParaRPr lang="en-AU" sz="4400" dirty="0">
              <a:effectLst>
                <a:glow rad="101600">
                  <a:schemeClr val="bg1">
                    <a:alpha val="60000"/>
                  </a:schemeClr>
                </a:glow>
              </a:effectLst>
            </a:endParaRPr>
          </a:p>
          <a:p>
            <a:pPr marL="0" indent="0" algn="ctr">
              <a:buNone/>
            </a:pPr>
            <a:endParaRPr lang="en-US" sz="4400" dirty="0">
              <a:effectLst>
                <a:glow rad="101600">
                  <a:schemeClr val="bg1">
                    <a:alpha val="60000"/>
                  </a:schemeClr>
                </a:glow>
              </a:effectLst>
            </a:endParaRPr>
          </a:p>
        </p:txBody>
      </p:sp>
      <p:sp>
        <p:nvSpPr>
          <p:cNvPr id="4" name="Rectangle 3">
            <a:extLst>
              <a:ext uri="{FF2B5EF4-FFF2-40B4-BE49-F238E27FC236}">
                <a16:creationId xmlns:a16="http://schemas.microsoft.com/office/drawing/2014/main" id="{463242DD-410E-AA4B-8EBB-8A08EF0097EB}"/>
              </a:ext>
            </a:extLst>
          </p:cNvPr>
          <p:cNvSpPr/>
          <p:nvPr/>
        </p:nvSpPr>
        <p:spPr>
          <a:xfrm>
            <a:off x="4317115" y="6329878"/>
            <a:ext cx="3594574" cy="369332"/>
          </a:xfrm>
          <a:prstGeom prst="rect">
            <a:avLst/>
          </a:prstGeom>
        </p:spPr>
        <p:txBody>
          <a:bodyPr wrap="none">
            <a:spAutoFit/>
          </a:bodyPr>
          <a:lstStyle/>
          <a:p>
            <a:r>
              <a:rPr lang="en-US" b="1" dirty="0">
                <a:solidFill>
                  <a:schemeClr val="bg1"/>
                </a:solidFill>
              </a:rPr>
              <a:t>Food Chem. </a:t>
            </a:r>
            <a:r>
              <a:rPr lang="en-US" b="1" dirty="0" err="1">
                <a:solidFill>
                  <a:schemeClr val="bg1"/>
                </a:solidFill>
              </a:rPr>
              <a:t>Toxicol</a:t>
            </a:r>
            <a:r>
              <a:rPr lang="en-US" b="1" dirty="0">
                <a:solidFill>
                  <a:schemeClr val="bg1"/>
                </a:solidFill>
              </a:rPr>
              <a:t>. 50, 4221–4231.</a:t>
            </a:r>
          </a:p>
        </p:txBody>
      </p:sp>
    </p:spTree>
    <p:extLst>
      <p:ext uri="{BB962C8B-B14F-4D97-AF65-F5344CB8AC3E}">
        <p14:creationId xmlns:p14="http://schemas.microsoft.com/office/powerpoint/2010/main" val="429070670"/>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903FDC-8EF5-414D-816C-0C8F016633A0}"/>
              </a:ext>
            </a:extLst>
          </p:cNvPr>
          <p:cNvSpPr/>
          <p:nvPr/>
        </p:nvSpPr>
        <p:spPr>
          <a:xfrm>
            <a:off x="0" y="0"/>
            <a:ext cx="12192000" cy="6858000"/>
          </a:xfrm>
          <a:prstGeom prst="rect">
            <a:avLst/>
          </a:prstGeom>
          <a:solidFill>
            <a:srgbClr val="FE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0050" name="Picture 2" descr="F:\GMO\Slide2.jpg">
            <a:extLst>
              <a:ext uri="{FF2B5EF4-FFF2-40B4-BE49-F238E27FC236}">
                <a16:creationId xmlns:a16="http://schemas.microsoft.com/office/drawing/2014/main" id="{E322174C-751D-B84E-ADB7-966C4E8DB24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EBD4E0D-1FE9-7943-9187-510D82E320DB}"/>
              </a:ext>
            </a:extLst>
          </p:cNvPr>
          <p:cNvSpPr/>
          <p:nvPr/>
        </p:nvSpPr>
        <p:spPr>
          <a:xfrm>
            <a:off x="2848131" y="0"/>
            <a:ext cx="3942413"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DDEA48B-8878-A841-8DBA-570F941EE959}"/>
              </a:ext>
            </a:extLst>
          </p:cNvPr>
          <p:cNvSpPr/>
          <p:nvPr/>
        </p:nvSpPr>
        <p:spPr>
          <a:xfrm>
            <a:off x="1524000" y="2083633"/>
            <a:ext cx="8159646" cy="47743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2970182"/>
      </p:ext>
    </p:extLst>
  </p:cSld>
  <p:clrMapOvr>
    <a:masterClrMapping/>
  </p:clrMapOvr>
  <mc:AlternateContent xmlns:mc="http://schemas.openxmlformats.org/markup-compatibility/2006" xmlns:p14="http://schemas.microsoft.com/office/powerpoint/2010/main">
    <mc:Choice Requires="p14">
      <p:transition p14:dur="250">
        <p:zoom dir="in"/>
      </p:transition>
    </mc:Choice>
    <mc:Fallback xmlns="">
      <p:transition>
        <p:zoom dir="in"/>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903FDC-8EF5-414D-816C-0C8F016633A0}"/>
              </a:ext>
            </a:extLst>
          </p:cNvPr>
          <p:cNvSpPr/>
          <p:nvPr/>
        </p:nvSpPr>
        <p:spPr>
          <a:xfrm>
            <a:off x="0" y="0"/>
            <a:ext cx="12192000" cy="6858000"/>
          </a:xfrm>
          <a:prstGeom prst="rect">
            <a:avLst/>
          </a:prstGeom>
          <a:solidFill>
            <a:srgbClr val="FE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0050" name="Picture 2" descr="F:\GMO\Slide2.jpg">
            <a:extLst>
              <a:ext uri="{FF2B5EF4-FFF2-40B4-BE49-F238E27FC236}">
                <a16:creationId xmlns:a16="http://schemas.microsoft.com/office/drawing/2014/main" id="{E322174C-751D-B84E-ADB7-966C4E8DB24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EBD4E0D-1FE9-7943-9187-510D82E320DB}"/>
              </a:ext>
            </a:extLst>
          </p:cNvPr>
          <p:cNvSpPr/>
          <p:nvPr/>
        </p:nvSpPr>
        <p:spPr>
          <a:xfrm>
            <a:off x="4002374" y="0"/>
            <a:ext cx="2788169"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DDEA48B-8878-A841-8DBA-570F941EE959}"/>
              </a:ext>
            </a:extLst>
          </p:cNvPr>
          <p:cNvSpPr/>
          <p:nvPr/>
        </p:nvSpPr>
        <p:spPr>
          <a:xfrm>
            <a:off x="1524000" y="2083633"/>
            <a:ext cx="8159646" cy="47743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1308054"/>
      </p:ext>
    </p:extLst>
  </p:cSld>
  <p:clrMapOvr>
    <a:masterClrMapping/>
  </p:clrMapOvr>
  <mc:AlternateContent xmlns:mc="http://schemas.openxmlformats.org/markup-compatibility/2006" xmlns:p14="http://schemas.microsoft.com/office/powerpoint/2010/main">
    <mc:Choice Requires="p14">
      <p:transition p14:dur="250">
        <p:zoom dir="in"/>
      </p:transition>
    </mc:Choice>
    <mc:Fallback xmlns="">
      <p:transition>
        <p:zoom dir="in"/>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903FDC-8EF5-414D-816C-0C8F016633A0}"/>
              </a:ext>
            </a:extLst>
          </p:cNvPr>
          <p:cNvSpPr/>
          <p:nvPr/>
        </p:nvSpPr>
        <p:spPr>
          <a:xfrm>
            <a:off x="0" y="0"/>
            <a:ext cx="12192000" cy="6858000"/>
          </a:xfrm>
          <a:prstGeom prst="rect">
            <a:avLst/>
          </a:prstGeom>
          <a:solidFill>
            <a:srgbClr val="FE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0050" name="Picture 2" descr="F:\GMO\Slide2.jpg">
            <a:extLst>
              <a:ext uri="{FF2B5EF4-FFF2-40B4-BE49-F238E27FC236}">
                <a16:creationId xmlns:a16="http://schemas.microsoft.com/office/drawing/2014/main" id="{E322174C-751D-B84E-ADB7-966C4E8DB24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EBD4E0D-1FE9-7943-9187-510D82E320DB}"/>
              </a:ext>
            </a:extLst>
          </p:cNvPr>
          <p:cNvSpPr/>
          <p:nvPr/>
        </p:nvSpPr>
        <p:spPr>
          <a:xfrm>
            <a:off x="5411449" y="0"/>
            <a:ext cx="1379094"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DDEA48B-8878-A841-8DBA-570F941EE959}"/>
              </a:ext>
            </a:extLst>
          </p:cNvPr>
          <p:cNvSpPr/>
          <p:nvPr/>
        </p:nvSpPr>
        <p:spPr>
          <a:xfrm>
            <a:off x="1524000" y="2083633"/>
            <a:ext cx="8159646" cy="47743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5215307"/>
      </p:ext>
    </p:extLst>
  </p:cSld>
  <p:clrMapOvr>
    <a:masterClrMapping/>
  </p:clrMapOvr>
  <mc:AlternateContent xmlns:mc="http://schemas.openxmlformats.org/markup-compatibility/2006" xmlns:p14="http://schemas.microsoft.com/office/powerpoint/2010/main">
    <mc:Choice Requires="p14">
      <p:transition p14:dur="250">
        <p:zoom dir="in"/>
      </p:transition>
    </mc:Choice>
    <mc:Fallback xmlns="">
      <p:transition>
        <p:zoom dir="in"/>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903FDC-8EF5-414D-816C-0C8F016633A0}"/>
              </a:ext>
            </a:extLst>
          </p:cNvPr>
          <p:cNvSpPr/>
          <p:nvPr/>
        </p:nvSpPr>
        <p:spPr>
          <a:xfrm>
            <a:off x="0" y="0"/>
            <a:ext cx="12192000" cy="6858000"/>
          </a:xfrm>
          <a:prstGeom prst="rect">
            <a:avLst/>
          </a:prstGeom>
          <a:solidFill>
            <a:srgbClr val="FE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0050" name="Picture 2" descr="F:\GMO\Slide2.jpg">
            <a:extLst>
              <a:ext uri="{FF2B5EF4-FFF2-40B4-BE49-F238E27FC236}">
                <a16:creationId xmlns:a16="http://schemas.microsoft.com/office/drawing/2014/main" id="{E322174C-751D-B84E-ADB7-966C4E8DB24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EBD4E0D-1FE9-7943-9187-510D82E320DB}"/>
              </a:ext>
            </a:extLst>
          </p:cNvPr>
          <p:cNvSpPr/>
          <p:nvPr/>
        </p:nvSpPr>
        <p:spPr>
          <a:xfrm>
            <a:off x="10812906" y="0"/>
            <a:ext cx="1379094"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DDEA48B-8878-A841-8DBA-570F941EE959}"/>
              </a:ext>
            </a:extLst>
          </p:cNvPr>
          <p:cNvSpPr/>
          <p:nvPr/>
        </p:nvSpPr>
        <p:spPr>
          <a:xfrm>
            <a:off x="1524000" y="2083633"/>
            <a:ext cx="8159646" cy="47743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1323166"/>
      </p:ext>
    </p:extLst>
  </p:cSld>
  <p:clrMapOvr>
    <a:masterClrMapping/>
  </p:clrMapOvr>
  <mc:AlternateContent xmlns:mc="http://schemas.openxmlformats.org/markup-compatibility/2006" xmlns:p14="http://schemas.microsoft.com/office/powerpoint/2010/main">
    <mc:Choice Requires="p14">
      <p:transition p14:dur="250">
        <p:zoom dir="in"/>
      </p:transition>
    </mc:Choice>
    <mc:Fallback xmlns="">
      <p:transition>
        <p:zoom dir="in"/>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903FDC-8EF5-414D-816C-0C8F016633A0}"/>
              </a:ext>
            </a:extLst>
          </p:cNvPr>
          <p:cNvSpPr/>
          <p:nvPr/>
        </p:nvSpPr>
        <p:spPr>
          <a:xfrm>
            <a:off x="0" y="0"/>
            <a:ext cx="12192000" cy="6858000"/>
          </a:xfrm>
          <a:prstGeom prst="rect">
            <a:avLst/>
          </a:prstGeom>
          <a:solidFill>
            <a:srgbClr val="FE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0050" name="Picture 2" descr="F:\GMO\Slide2.jpg">
            <a:extLst>
              <a:ext uri="{FF2B5EF4-FFF2-40B4-BE49-F238E27FC236}">
                <a16:creationId xmlns:a16="http://schemas.microsoft.com/office/drawing/2014/main" id="{E322174C-751D-B84E-ADB7-966C4E8DB24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EBD4E0D-1FE9-7943-9187-510D82E320DB}"/>
              </a:ext>
            </a:extLst>
          </p:cNvPr>
          <p:cNvSpPr/>
          <p:nvPr/>
        </p:nvSpPr>
        <p:spPr>
          <a:xfrm>
            <a:off x="1524000" y="0"/>
            <a:ext cx="5261547" cy="20836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DDEA48B-8878-A841-8DBA-570F941EE959}"/>
              </a:ext>
            </a:extLst>
          </p:cNvPr>
          <p:cNvSpPr/>
          <p:nvPr/>
        </p:nvSpPr>
        <p:spPr>
          <a:xfrm>
            <a:off x="4272196" y="2083633"/>
            <a:ext cx="5411449" cy="47743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5730274"/>
      </p:ext>
    </p:extLst>
  </p:cSld>
  <p:clrMapOvr>
    <a:masterClrMapping/>
  </p:clrMapOvr>
  <mc:AlternateContent xmlns:mc="http://schemas.openxmlformats.org/markup-compatibility/2006" xmlns:p14="http://schemas.microsoft.com/office/powerpoint/2010/main">
    <mc:Choice Requires="p14">
      <p:transition p14:dur="250">
        <p:zoom dir="in"/>
      </p:transition>
    </mc:Choice>
    <mc:Fallback xmlns="">
      <p:transition>
        <p:zoom dir="in"/>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903FDC-8EF5-414D-816C-0C8F016633A0}"/>
              </a:ext>
            </a:extLst>
          </p:cNvPr>
          <p:cNvSpPr/>
          <p:nvPr/>
        </p:nvSpPr>
        <p:spPr>
          <a:xfrm>
            <a:off x="0" y="0"/>
            <a:ext cx="12192000" cy="6858000"/>
          </a:xfrm>
          <a:prstGeom prst="rect">
            <a:avLst/>
          </a:prstGeom>
          <a:solidFill>
            <a:srgbClr val="FE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0050" name="Picture 2" descr="F:\GMO\Slide2.jpg">
            <a:extLst>
              <a:ext uri="{FF2B5EF4-FFF2-40B4-BE49-F238E27FC236}">
                <a16:creationId xmlns:a16="http://schemas.microsoft.com/office/drawing/2014/main" id="{E322174C-751D-B84E-ADB7-966C4E8DB24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EBD4E0D-1FE9-7943-9187-510D82E320DB}"/>
              </a:ext>
            </a:extLst>
          </p:cNvPr>
          <p:cNvSpPr/>
          <p:nvPr/>
        </p:nvSpPr>
        <p:spPr>
          <a:xfrm>
            <a:off x="1524000" y="0"/>
            <a:ext cx="5261547" cy="20836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DDEA48B-8878-A841-8DBA-570F941EE959}"/>
              </a:ext>
            </a:extLst>
          </p:cNvPr>
          <p:cNvSpPr/>
          <p:nvPr/>
        </p:nvSpPr>
        <p:spPr>
          <a:xfrm>
            <a:off x="6655633" y="2083633"/>
            <a:ext cx="3028012" cy="47743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8381231"/>
      </p:ext>
    </p:extLst>
  </p:cSld>
  <p:clrMapOvr>
    <a:masterClrMapping/>
  </p:clrMapOvr>
  <mc:AlternateContent xmlns:mc="http://schemas.openxmlformats.org/markup-compatibility/2006" xmlns:p14="http://schemas.microsoft.com/office/powerpoint/2010/main">
    <mc:Choice Requires="p14">
      <p:transition p14:dur="250">
        <p:zoom dir="in"/>
      </p:transition>
    </mc:Choice>
    <mc:Fallback xmlns="">
      <p:transition>
        <p:zoom dir="in"/>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903FDC-8EF5-414D-816C-0C8F016633A0}"/>
              </a:ext>
            </a:extLst>
          </p:cNvPr>
          <p:cNvSpPr/>
          <p:nvPr/>
        </p:nvSpPr>
        <p:spPr>
          <a:xfrm>
            <a:off x="0" y="0"/>
            <a:ext cx="12192000" cy="6858000"/>
          </a:xfrm>
          <a:prstGeom prst="rect">
            <a:avLst/>
          </a:prstGeom>
          <a:solidFill>
            <a:srgbClr val="FE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0050" name="Picture 2" descr="F:\GMO\Slide2.jpg">
            <a:extLst>
              <a:ext uri="{FF2B5EF4-FFF2-40B4-BE49-F238E27FC236}">
                <a16:creationId xmlns:a16="http://schemas.microsoft.com/office/drawing/2014/main" id="{E322174C-751D-B84E-ADB7-966C4E8DB24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EBD4E0D-1FE9-7943-9187-510D82E320DB}"/>
              </a:ext>
            </a:extLst>
          </p:cNvPr>
          <p:cNvSpPr/>
          <p:nvPr/>
        </p:nvSpPr>
        <p:spPr>
          <a:xfrm>
            <a:off x="1524000" y="0"/>
            <a:ext cx="5261547" cy="20836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1010052"/>
      </p:ext>
    </p:extLst>
  </p:cSld>
  <p:clrMapOvr>
    <a:masterClrMapping/>
  </p:clrMapOvr>
  <mc:AlternateContent xmlns:mc="http://schemas.openxmlformats.org/markup-compatibility/2006" xmlns:p14="http://schemas.microsoft.com/office/powerpoint/2010/main">
    <mc:Choice Requires="p14">
      <p:transition p14:dur="250">
        <p:zoom dir="in"/>
      </p:transition>
    </mc:Choice>
    <mc:Fallback xmlns="">
      <p:transition>
        <p:zoom dir="in"/>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E2E56C4-A6D1-1142-BED2-EF1F58C0B28D}"/>
              </a:ext>
            </a:extLst>
          </p:cNvPr>
          <p:cNvSpPr/>
          <p:nvPr/>
        </p:nvSpPr>
        <p:spPr>
          <a:xfrm>
            <a:off x="0" y="0"/>
            <a:ext cx="12192000" cy="6858000"/>
          </a:xfrm>
          <a:prstGeom prst="rect">
            <a:avLst/>
          </a:prstGeom>
          <a:blipFill>
            <a:blip r:embed="rId2" cstate="email">
              <a:extLst>
                <a:ext uri="{28A0092B-C50C-407E-A947-70E740481C1C}">
                  <a14:useLocalDpi xmlns:a14="http://schemas.microsoft.com/office/drawing/2010/main"/>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6">
            <a:extLst>
              <a:ext uri="{FF2B5EF4-FFF2-40B4-BE49-F238E27FC236}">
                <a16:creationId xmlns:a16="http://schemas.microsoft.com/office/drawing/2014/main" id="{4D448C93-C9EF-A04D-834D-1E44ABF5DE5D}"/>
              </a:ext>
            </a:extLst>
          </p:cNvPr>
          <p:cNvSpPr>
            <a:spLocks noGrp="1"/>
          </p:cNvSpPr>
          <p:nvPr>
            <p:ph idx="1"/>
          </p:nvPr>
        </p:nvSpPr>
        <p:spPr>
          <a:xfrm>
            <a:off x="838200" y="1825625"/>
            <a:ext cx="5257800" cy="4351338"/>
          </a:xfrm>
        </p:spPr>
        <p:txBody>
          <a:bodyPr>
            <a:normAutofit/>
          </a:bodyPr>
          <a:lstStyle/>
          <a:p>
            <a:pPr marL="0" indent="0">
              <a:buNone/>
            </a:pPr>
            <a:r>
              <a:rPr lang="en-US" sz="3200" dirty="0"/>
              <a:t>By the end of this presentation you will better understand the causes, preventative measures and natural remedies for kidney disease.</a:t>
            </a:r>
          </a:p>
        </p:txBody>
      </p:sp>
      <p:pic>
        <p:nvPicPr>
          <p:cNvPr id="5" name="Picture 4">
            <a:extLst>
              <a:ext uri="{FF2B5EF4-FFF2-40B4-BE49-F238E27FC236}">
                <a16:creationId xmlns:a16="http://schemas.microsoft.com/office/drawing/2014/main" id="{F0145DF1-00F9-9D43-9AD9-562C68F073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81619">
            <a:off x="6096000" y="1479550"/>
            <a:ext cx="5842000" cy="38989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157763755"/>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A26D75-345C-EF4F-9E7B-F8FA7F954D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1"/>
            <a:ext cx="12228479" cy="8134597"/>
          </a:xfrm>
          <a:prstGeom prst="rect">
            <a:avLst/>
          </a:prstGeom>
        </p:spPr>
      </p:pic>
      <p:sp>
        <p:nvSpPr>
          <p:cNvPr id="3" name="Content Placeholder 2">
            <a:extLst>
              <a:ext uri="{FF2B5EF4-FFF2-40B4-BE49-F238E27FC236}">
                <a16:creationId xmlns:a16="http://schemas.microsoft.com/office/drawing/2014/main" id="{38BBC925-4C8E-5F4A-B156-4E2214786E68}"/>
              </a:ext>
            </a:extLst>
          </p:cNvPr>
          <p:cNvSpPr>
            <a:spLocks noGrp="1"/>
          </p:cNvSpPr>
          <p:nvPr>
            <p:ph idx="1"/>
          </p:nvPr>
        </p:nvSpPr>
        <p:spPr>
          <a:xfrm>
            <a:off x="470065" y="860734"/>
            <a:ext cx="10515600" cy="4351338"/>
          </a:xfrm>
        </p:spPr>
        <p:txBody>
          <a:bodyPr>
            <a:normAutofit/>
          </a:bodyPr>
          <a:lstStyle/>
          <a:p>
            <a:pPr marL="0" indent="0">
              <a:buNone/>
            </a:pPr>
            <a:r>
              <a:rPr lang="en-US" sz="4800" dirty="0"/>
              <a:t>Avoid exposure to diesel fumes. </a:t>
            </a:r>
            <a:endParaRPr lang="en-US" sz="4800" u="sng" dirty="0"/>
          </a:p>
        </p:txBody>
      </p:sp>
      <p:sp>
        <p:nvSpPr>
          <p:cNvPr id="4" name="Rectangle 3">
            <a:extLst>
              <a:ext uri="{FF2B5EF4-FFF2-40B4-BE49-F238E27FC236}">
                <a16:creationId xmlns:a16="http://schemas.microsoft.com/office/drawing/2014/main" id="{880EEA52-535F-314A-8282-1955D3AB8EAF}"/>
              </a:ext>
            </a:extLst>
          </p:cNvPr>
          <p:cNvSpPr/>
          <p:nvPr/>
        </p:nvSpPr>
        <p:spPr>
          <a:xfrm>
            <a:off x="4217971" y="6488668"/>
            <a:ext cx="3722494" cy="369332"/>
          </a:xfrm>
          <a:prstGeom prst="rect">
            <a:avLst/>
          </a:prstGeom>
        </p:spPr>
        <p:txBody>
          <a:bodyPr wrap="none">
            <a:spAutoFit/>
          </a:bodyPr>
          <a:lstStyle/>
          <a:p>
            <a:r>
              <a:rPr lang="en-US" dirty="0"/>
              <a:t>Cell </a:t>
            </a:r>
            <a:r>
              <a:rPr lang="en-US" dirty="0" err="1"/>
              <a:t>Physiol</a:t>
            </a:r>
            <a:r>
              <a:rPr lang="en-US" dirty="0"/>
              <a:t> </a:t>
            </a:r>
            <a:r>
              <a:rPr lang="en-US" dirty="0" err="1"/>
              <a:t>Biochem</a:t>
            </a:r>
            <a:r>
              <a:rPr lang="en-US" dirty="0"/>
              <a:t>. 38(5):1703-13.</a:t>
            </a:r>
          </a:p>
        </p:txBody>
      </p:sp>
    </p:spTree>
    <p:extLst>
      <p:ext uri="{BB962C8B-B14F-4D97-AF65-F5344CB8AC3E}">
        <p14:creationId xmlns:p14="http://schemas.microsoft.com/office/powerpoint/2010/main" val="684934376"/>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CA14B2E-95F8-634B-8654-B02DD0C302B0}"/>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7CFF056-B839-754C-B092-80B9CEE65EC3}"/>
              </a:ext>
            </a:extLst>
          </p:cNvPr>
          <p:cNvSpPr>
            <a:spLocks noGrp="1"/>
          </p:cNvSpPr>
          <p:nvPr>
            <p:ph idx="1"/>
          </p:nvPr>
        </p:nvSpPr>
        <p:spPr>
          <a:xfrm>
            <a:off x="838200" y="1089355"/>
            <a:ext cx="10515600" cy="4351338"/>
          </a:xfrm>
        </p:spPr>
        <p:txBody>
          <a:bodyPr>
            <a:normAutofit/>
          </a:bodyPr>
          <a:lstStyle/>
          <a:p>
            <a:pPr marL="0" indent="0">
              <a:buNone/>
            </a:pPr>
            <a:r>
              <a:rPr lang="en-US" sz="4000" dirty="0"/>
              <a:t>Heavy metals, industrial chemicals, elevated ambient temperatures, and infections. </a:t>
            </a:r>
            <a:endParaRPr lang="en-AU" sz="4000" dirty="0"/>
          </a:p>
          <a:p>
            <a:endParaRPr lang="en-US" sz="4000" dirty="0"/>
          </a:p>
        </p:txBody>
      </p:sp>
      <p:sp>
        <p:nvSpPr>
          <p:cNvPr id="4" name="Rectangle 3">
            <a:extLst>
              <a:ext uri="{FF2B5EF4-FFF2-40B4-BE49-F238E27FC236}">
                <a16:creationId xmlns:a16="http://schemas.microsoft.com/office/drawing/2014/main" id="{F9595FAF-217F-A547-ADB8-F44378C3955C}"/>
              </a:ext>
            </a:extLst>
          </p:cNvPr>
          <p:cNvSpPr/>
          <p:nvPr/>
        </p:nvSpPr>
        <p:spPr>
          <a:xfrm>
            <a:off x="4210900" y="6311900"/>
            <a:ext cx="3770199" cy="369332"/>
          </a:xfrm>
          <a:prstGeom prst="rect">
            <a:avLst/>
          </a:prstGeom>
        </p:spPr>
        <p:txBody>
          <a:bodyPr wrap="none">
            <a:spAutoFit/>
          </a:bodyPr>
          <a:lstStyle/>
          <a:p>
            <a:r>
              <a:rPr lang="en-US" dirty="0"/>
              <a:t>Adv Chronic Kidney Dis. 17(3):254-64. </a:t>
            </a:r>
          </a:p>
        </p:txBody>
      </p:sp>
      <p:pic>
        <p:nvPicPr>
          <p:cNvPr id="6" name="Picture 5">
            <a:extLst>
              <a:ext uri="{FF2B5EF4-FFF2-40B4-BE49-F238E27FC236}">
                <a16:creationId xmlns:a16="http://schemas.microsoft.com/office/drawing/2014/main" id="{F7103767-98AB-EA4B-AA39-4C613E911C75}"/>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2576945" y="2268819"/>
            <a:ext cx="6863938" cy="4580932"/>
          </a:xfrm>
          <a:prstGeom prst="rect">
            <a:avLst/>
          </a:prstGeom>
        </p:spPr>
      </p:pic>
    </p:spTree>
    <p:extLst>
      <p:ext uri="{BB962C8B-B14F-4D97-AF65-F5344CB8AC3E}">
        <p14:creationId xmlns:p14="http://schemas.microsoft.com/office/powerpoint/2010/main" val="30281190"/>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A9F535-CD7C-9241-A031-6DAFB86B9E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8136835"/>
          </a:xfrm>
          <a:prstGeom prst="rect">
            <a:avLst/>
          </a:prstGeom>
        </p:spPr>
      </p:pic>
      <p:sp>
        <p:nvSpPr>
          <p:cNvPr id="2" name="Title 1">
            <a:extLst>
              <a:ext uri="{FF2B5EF4-FFF2-40B4-BE49-F238E27FC236}">
                <a16:creationId xmlns:a16="http://schemas.microsoft.com/office/drawing/2014/main" id="{09E5BBC9-D38E-3D4F-8FD5-54FC4975287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B032AE3-DB67-0944-9F83-E960D12419E2}"/>
              </a:ext>
            </a:extLst>
          </p:cNvPr>
          <p:cNvSpPr>
            <a:spLocks noGrp="1"/>
          </p:cNvSpPr>
          <p:nvPr>
            <p:ph idx="1"/>
          </p:nvPr>
        </p:nvSpPr>
        <p:spPr>
          <a:xfrm>
            <a:off x="1162144" y="2160617"/>
            <a:ext cx="10515600" cy="4351338"/>
          </a:xfrm>
        </p:spPr>
        <p:txBody>
          <a:bodyPr>
            <a:normAutofit/>
          </a:bodyPr>
          <a:lstStyle/>
          <a:p>
            <a:pPr marL="0" indent="0">
              <a:buNone/>
            </a:pPr>
            <a:r>
              <a:rPr lang="en-US" sz="4000" dirty="0">
                <a:solidFill>
                  <a:srgbClr val="FF0000"/>
                </a:solidFill>
                <a:effectLst>
                  <a:glow rad="76200">
                    <a:schemeClr val="tx1"/>
                  </a:glow>
                </a:effectLst>
              </a:rPr>
              <a:t>Mold/mildew exposure can cause your kidneys to go into failure.</a:t>
            </a:r>
            <a:r>
              <a:rPr lang="en-AU" sz="4000" dirty="0">
                <a:solidFill>
                  <a:srgbClr val="FF0000"/>
                </a:solidFill>
                <a:effectLst>
                  <a:glow rad="76200">
                    <a:schemeClr val="tx1"/>
                  </a:glow>
                </a:effectLst>
              </a:rPr>
              <a:t> </a:t>
            </a:r>
            <a:endParaRPr lang="en-US" sz="4000" dirty="0">
              <a:solidFill>
                <a:srgbClr val="FF0000"/>
              </a:solidFill>
              <a:effectLst>
                <a:glow rad="76200">
                  <a:schemeClr val="tx1"/>
                </a:glow>
              </a:effectLst>
            </a:endParaRPr>
          </a:p>
        </p:txBody>
      </p:sp>
      <p:sp>
        <p:nvSpPr>
          <p:cNvPr id="4" name="Rectangle 3">
            <a:extLst>
              <a:ext uri="{FF2B5EF4-FFF2-40B4-BE49-F238E27FC236}">
                <a16:creationId xmlns:a16="http://schemas.microsoft.com/office/drawing/2014/main" id="{03B5C80C-43A3-4041-8959-7F37668C0CEC}"/>
              </a:ext>
            </a:extLst>
          </p:cNvPr>
          <p:cNvSpPr/>
          <p:nvPr/>
        </p:nvSpPr>
        <p:spPr>
          <a:xfrm>
            <a:off x="4109532" y="6111845"/>
            <a:ext cx="3760645" cy="400110"/>
          </a:xfrm>
          <a:prstGeom prst="rect">
            <a:avLst/>
          </a:prstGeom>
        </p:spPr>
        <p:txBody>
          <a:bodyPr wrap="none">
            <a:spAutoFit/>
          </a:bodyPr>
          <a:lstStyle/>
          <a:p>
            <a:r>
              <a:rPr lang="en-US" sz="2000" dirty="0" err="1">
                <a:effectLst>
                  <a:glow rad="101600">
                    <a:schemeClr val="bg1">
                      <a:alpha val="60000"/>
                    </a:schemeClr>
                  </a:glow>
                </a:effectLst>
              </a:rPr>
              <a:t>ScientificWorldJournal</a:t>
            </a:r>
            <a:r>
              <a:rPr lang="en-US" sz="2000" dirty="0">
                <a:effectLst>
                  <a:glow rad="101600">
                    <a:schemeClr val="bg1">
                      <a:alpha val="60000"/>
                    </a:schemeClr>
                  </a:glow>
                </a:effectLst>
              </a:rPr>
              <a:t>. 3:1058-64.</a:t>
            </a:r>
          </a:p>
        </p:txBody>
      </p:sp>
    </p:spTree>
    <p:extLst>
      <p:ext uri="{BB962C8B-B14F-4D97-AF65-F5344CB8AC3E}">
        <p14:creationId xmlns:p14="http://schemas.microsoft.com/office/powerpoint/2010/main" val="2880915051"/>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40D2D8E-5584-F04D-8999-8CB371B65E62}"/>
              </a:ext>
            </a:extLst>
          </p:cNvPr>
          <p:cNvSpPr/>
          <p:nvPr/>
        </p:nvSpPr>
        <p:spPr>
          <a:xfrm>
            <a:off x="6578930" y="-118753"/>
            <a:ext cx="5700156" cy="6976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B899DCC-180F-8E4F-89B3-FEF69BC38E3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674EC7A2-C6AB-894C-A678-0F335D80122A}"/>
              </a:ext>
            </a:extLst>
          </p:cNvPr>
          <p:cNvSpPr>
            <a:spLocks noGrp="1"/>
          </p:cNvSpPr>
          <p:nvPr>
            <p:ph type="title"/>
          </p:nvPr>
        </p:nvSpPr>
        <p:spPr>
          <a:xfrm>
            <a:off x="6780810" y="365125"/>
            <a:ext cx="4572990" cy="1325563"/>
          </a:xfrm>
        </p:spPr>
        <p:txBody>
          <a:bodyPr/>
          <a:lstStyle/>
          <a:p>
            <a:r>
              <a:rPr lang="en-US" b="1" u="sng" dirty="0"/>
              <a:t>Drugs and Toxins</a:t>
            </a:r>
            <a:endParaRPr lang="en-US" dirty="0"/>
          </a:p>
        </p:txBody>
      </p:sp>
      <p:sp>
        <p:nvSpPr>
          <p:cNvPr id="3" name="Content Placeholder 2">
            <a:extLst>
              <a:ext uri="{FF2B5EF4-FFF2-40B4-BE49-F238E27FC236}">
                <a16:creationId xmlns:a16="http://schemas.microsoft.com/office/drawing/2014/main" id="{9CD194B1-5203-E842-999A-2A76883ADBFB}"/>
              </a:ext>
            </a:extLst>
          </p:cNvPr>
          <p:cNvSpPr>
            <a:spLocks noGrp="1"/>
          </p:cNvSpPr>
          <p:nvPr>
            <p:ph idx="1"/>
          </p:nvPr>
        </p:nvSpPr>
        <p:spPr>
          <a:xfrm>
            <a:off x="6780810" y="1994910"/>
            <a:ext cx="4992090" cy="4486275"/>
          </a:xfrm>
        </p:spPr>
        <p:txBody>
          <a:bodyPr>
            <a:normAutofit/>
          </a:bodyPr>
          <a:lstStyle/>
          <a:p>
            <a:pPr marL="0" indent="0">
              <a:buNone/>
            </a:pPr>
            <a:r>
              <a:rPr lang="en-US" sz="3200" dirty="0"/>
              <a:t>Anti-inflammatory pills, (Motrin, Naprosyn, aspirin, etc.) or acetaminophen, (Tylenol/Panadol) destroy your kidney’s function, even a baby aspirin can be hazardous. </a:t>
            </a:r>
          </a:p>
        </p:txBody>
      </p:sp>
      <p:sp>
        <p:nvSpPr>
          <p:cNvPr id="4" name="Rectangle 3">
            <a:extLst>
              <a:ext uri="{FF2B5EF4-FFF2-40B4-BE49-F238E27FC236}">
                <a16:creationId xmlns:a16="http://schemas.microsoft.com/office/drawing/2014/main" id="{7B4B71DF-B325-2E4E-A2D7-2907C6B27BE0}"/>
              </a:ext>
            </a:extLst>
          </p:cNvPr>
          <p:cNvSpPr/>
          <p:nvPr/>
        </p:nvSpPr>
        <p:spPr>
          <a:xfrm>
            <a:off x="4778908" y="6488668"/>
            <a:ext cx="2634183" cy="369332"/>
          </a:xfrm>
          <a:prstGeom prst="rect">
            <a:avLst/>
          </a:prstGeom>
        </p:spPr>
        <p:txBody>
          <a:bodyPr wrap="none">
            <a:spAutoFit/>
          </a:bodyPr>
          <a:lstStyle/>
          <a:p>
            <a:r>
              <a:rPr lang="en-US" dirty="0" err="1"/>
              <a:t>Prev</a:t>
            </a:r>
            <a:r>
              <a:rPr lang="en-US" dirty="0"/>
              <a:t> Chronic Dis. 11:E220.</a:t>
            </a:r>
          </a:p>
        </p:txBody>
      </p:sp>
    </p:spTree>
    <p:extLst>
      <p:ext uri="{BB962C8B-B14F-4D97-AF65-F5344CB8AC3E}">
        <p14:creationId xmlns:p14="http://schemas.microsoft.com/office/powerpoint/2010/main" val="2079523478"/>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BEFF3"/>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BD73809-C9AC-5C49-BAAB-01CB73AA2BF8}"/>
              </a:ext>
            </a:extLst>
          </p:cNvPr>
          <p:cNvSpPr/>
          <p:nvPr/>
        </p:nvSpPr>
        <p:spPr>
          <a:xfrm>
            <a:off x="0" y="0"/>
            <a:ext cx="12192000" cy="6858000"/>
          </a:xfrm>
          <a:prstGeom prst="rect">
            <a:avLst/>
          </a:prstGeom>
          <a:solidFill>
            <a:srgbClr val="EBE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24D9D03-DC52-5442-B47A-4B7C5665CF48}"/>
              </a:ext>
            </a:extLst>
          </p:cNvPr>
          <p:cNvSpPr>
            <a:spLocks noGrp="1"/>
          </p:cNvSpPr>
          <p:nvPr>
            <p:ph idx="1"/>
          </p:nvPr>
        </p:nvSpPr>
        <p:spPr>
          <a:xfrm>
            <a:off x="838200" y="581891"/>
            <a:ext cx="10515600" cy="5595072"/>
          </a:xfrm>
        </p:spPr>
        <p:txBody>
          <a:bodyPr>
            <a:normAutofit/>
          </a:bodyPr>
          <a:lstStyle/>
          <a:p>
            <a:r>
              <a:rPr lang="en-US" sz="3600" dirty="0"/>
              <a:t>Ever notice a change in the color of your urine after taking supplement pills? </a:t>
            </a:r>
          </a:p>
          <a:p>
            <a:r>
              <a:rPr lang="en-US" sz="3600" dirty="0"/>
              <a:t>Most supplements, especially vitamins, are unhelpful because they only put an extra burden on your kidneys. </a:t>
            </a:r>
            <a:endParaRPr lang="en-AU" sz="3600" dirty="0"/>
          </a:p>
        </p:txBody>
      </p:sp>
      <p:sp>
        <p:nvSpPr>
          <p:cNvPr id="4" name="TextBox 3">
            <a:extLst>
              <a:ext uri="{FF2B5EF4-FFF2-40B4-BE49-F238E27FC236}">
                <a16:creationId xmlns:a16="http://schemas.microsoft.com/office/drawing/2014/main" id="{DEEAC06F-4DE8-2B49-8FA4-FAAA4428528E}"/>
              </a:ext>
            </a:extLst>
          </p:cNvPr>
          <p:cNvSpPr txBox="1"/>
          <p:nvPr/>
        </p:nvSpPr>
        <p:spPr>
          <a:xfrm>
            <a:off x="4428492" y="6488668"/>
            <a:ext cx="3335016" cy="369332"/>
          </a:xfrm>
          <a:prstGeom prst="rect">
            <a:avLst/>
          </a:prstGeom>
          <a:noFill/>
        </p:spPr>
        <p:txBody>
          <a:bodyPr wrap="none" rtlCol="0">
            <a:spAutoFit/>
          </a:bodyPr>
          <a:lstStyle/>
          <a:p>
            <a:r>
              <a:rPr lang="en-US" dirty="0"/>
              <a:t>Nephrology (Carlton). 2015 Jun 4.</a:t>
            </a:r>
          </a:p>
        </p:txBody>
      </p:sp>
      <p:pic>
        <p:nvPicPr>
          <p:cNvPr id="6" name="Picture 5">
            <a:extLst>
              <a:ext uri="{FF2B5EF4-FFF2-40B4-BE49-F238E27FC236}">
                <a16:creationId xmlns:a16="http://schemas.microsoft.com/office/drawing/2014/main" id="{3816D734-A0C3-D946-A451-0DDDD72BE57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64389" y="3428999"/>
            <a:ext cx="9263221" cy="5344041"/>
          </a:xfrm>
          <a:prstGeom prst="rect">
            <a:avLst/>
          </a:prstGeom>
        </p:spPr>
      </p:pic>
    </p:spTree>
    <p:extLst>
      <p:ext uri="{BB962C8B-B14F-4D97-AF65-F5344CB8AC3E}">
        <p14:creationId xmlns:p14="http://schemas.microsoft.com/office/powerpoint/2010/main" val="2955686502"/>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E5F1305-A3BF-8749-877A-E41C8290ABC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8A21251-D6CB-1645-8497-9FA9E4EF6E9B}"/>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0" y="-635719"/>
            <a:ext cx="12192000" cy="8129437"/>
          </a:xfrm>
        </p:spPr>
      </p:pic>
      <p:sp>
        <p:nvSpPr>
          <p:cNvPr id="9" name="Content Placeholder 8">
            <a:extLst>
              <a:ext uri="{FF2B5EF4-FFF2-40B4-BE49-F238E27FC236}">
                <a16:creationId xmlns:a16="http://schemas.microsoft.com/office/drawing/2014/main" id="{66D6AF0F-7F85-A240-A32A-DA11D3919BCF}"/>
              </a:ext>
            </a:extLst>
          </p:cNvPr>
          <p:cNvSpPr>
            <a:spLocks noGrp="1"/>
          </p:cNvSpPr>
          <p:nvPr>
            <p:ph sz="half" idx="2"/>
          </p:nvPr>
        </p:nvSpPr>
        <p:spPr>
          <a:xfrm>
            <a:off x="1964295" y="1253331"/>
            <a:ext cx="5181600" cy="4351338"/>
          </a:xfrm>
        </p:spPr>
        <p:txBody>
          <a:bodyPr>
            <a:normAutofit lnSpcReduction="10000"/>
          </a:bodyPr>
          <a:lstStyle/>
          <a:p>
            <a:pPr marL="0" indent="0">
              <a:buNone/>
            </a:pPr>
            <a:r>
              <a:rPr lang="en-US" dirty="0"/>
              <a:t>Water is a safe natural diuretic.</a:t>
            </a:r>
          </a:p>
          <a:p>
            <a:r>
              <a:rPr lang="en-US" dirty="0"/>
              <a:t>Water, not mud (other ingredients).</a:t>
            </a:r>
          </a:p>
          <a:p>
            <a:r>
              <a:rPr lang="en-US" dirty="0"/>
              <a:t>Meals as liquid, smoothies, soups and juices are harmful.</a:t>
            </a:r>
            <a:r>
              <a:rPr lang="en-AU" dirty="0">
                <a:effectLst/>
              </a:rPr>
              <a:t> </a:t>
            </a:r>
            <a:endParaRPr lang="en-US" dirty="0"/>
          </a:p>
          <a:p>
            <a:r>
              <a:rPr lang="en-US" dirty="0"/>
              <a:t>Liquid with meals burdens your kidneys.</a:t>
            </a:r>
          </a:p>
          <a:p>
            <a:r>
              <a:rPr lang="en-US" dirty="0"/>
              <a:t>Best taken 30 minutes before meals and 2+ hours after.</a:t>
            </a:r>
          </a:p>
          <a:p>
            <a:r>
              <a:rPr lang="en-US" dirty="0"/>
              <a:t>Schedule your water for success. </a:t>
            </a:r>
          </a:p>
        </p:txBody>
      </p:sp>
      <p:sp>
        <p:nvSpPr>
          <p:cNvPr id="10" name="TextBox 9">
            <a:extLst>
              <a:ext uri="{FF2B5EF4-FFF2-40B4-BE49-F238E27FC236}">
                <a16:creationId xmlns:a16="http://schemas.microsoft.com/office/drawing/2014/main" id="{B87EB897-FA42-2E47-B42B-556CDBC0D718}"/>
              </a:ext>
            </a:extLst>
          </p:cNvPr>
          <p:cNvSpPr txBox="1"/>
          <p:nvPr/>
        </p:nvSpPr>
        <p:spPr>
          <a:xfrm>
            <a:off x="1579418" y="7030192"/>
            <a:ext cx="2034018" cy="369332"/>
          </a:xfrm>
          <a:prstGeom prst="rect">
            <a:avLst/>
          </a:prstGeom>
          <a:noFill/>
        </p:spPr>
        <p:txBody>
          <a:bodyPr wrap="none" rtlCol="0">
            <a:spAutoFit/>
          </a:bodyPr>
          <a:lstStyle/>
          <a:p>
            <a:r>
              <a:rPr lang="en-US" dirty="0"/>
              <a:t>Nutrients.;8(4):204.</a:t>
            </a:r>
          </a:p>
        </p:txBody>
      </p:sp>
    </p:spTree>
    <p:extLst>
      <p:ext uri="{BB962C8B-B14F-4D97-AF65-F5344CB8AC3E}">
        <p14:creationId xmlns:p14="http://schemas.microsoft.com/office/powerpoint/2010/main" val="3532000769"/>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9947C2D-6840-234B-A107-B5619BF8482F}"/>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4761ABE-2688-9842-8B6E-C1D927EC6F01}"/>
              </a:ext>
            </a:extLst>
          </p:cNvPr>
          <p:cNvSpPr>
            <a:spLocks noGrp="1"/>
          </p:cNvSpPr>
          <p:nvPr>
            <p:ph idx="1"/>
          </p:nvPr>
        </p:nvSpPr>
        <p:spPr>
          <a:xfrm>
            <a:off x="838200" y="748145"/>
            <a:ext cx="5511800" cy="5428818"/>
          </a:xfrm>
        </p:spPr>
        <p:txBody>
          <a:bodyPr>
            <a:normAutofit/>
          </a:bodyPr>
          <a:lstStyle/>
          <a:p>
            <a:r>
              <a:rPr lang="en-US" sz="3200" dirty="0"/>
              <a:t>Certain herbal teas can be beneficial.  </a:t>
            </a:r>
          </a:p>
          <a:p>
            <a:r>
              <a:rPr lang="en-US" sz="3200" dirty="0"/>
              <a:t>Dandelion tea, for example, helps you with urine production and reduces inflammation.  </a:t>
            </a:r>
          </a:p>
          <a:p>
            <a:r>
              <a:rPr lang="en-US" sz="3200" dirty="0"/>
              <a:t>A good plan is to drink one cup of Dandelion tea one-half hour before you eat breakfast and lunch.</a:t>
            </a:r>
            <a:endParaRPr lang="en-AU" sz="3200" dirty="0"/>
          </a:p>
        </p:txBody>
      </p:sp>
      <p:sp>
        <p:nvSpPr>
          <p:cNvPr id="4" name="Rectangle 3">
            <a:extLst>
              <a:ext uri="{FF2B5EF4-FFF2-40B4-BE49-F238E27FC236}">
                <a16:creationId xmlns:a16="http://schemas.microsoft.com/office/drawing/2014/main" id="{60E03227-5F7D-9F41-86CF-9C74A6FF5070}"/>
              </a:ext>
            </a:extLst>
          </p:cNvPr>
          <p:cNvSpPr/>
          <p:nvPr/>
        </p:nvSpPr>
        <p:spPr>
          <a:xfrm>
            <a:off x="5126343" y="6488668"/>
            <a:ext cx="1939313" cy="369332"/>
          </a:xfrm>
          <a:prstGeom prst="rect">
            <a:avLst/>
          </a:prstGeom>
        </p:spPr>
        <p:txBody>
          <a:bodyPr wrap="none">
            <a:spAutoFit/>
          </a:bodyPr>
          <a:lstStyle/>
          <a:p>
            <a:r>
              <a:rPr lang="en-US" dirty="0"/>
              <a:t>Ren Fail. 39(1):1-6.</a:t>
            </a:r>
          </a:p>
        </p:txBody>
      </p:sp>
      <p:pic>
        <p:nvPicPr>
          <p:cNvPr id="6" name="Picture 5">
            <a:extLst>
              <a:ext uri="{FF2B5EF4-FFF2-40B4-BE49-F238E27FC236}">
                <a16:creationId xmlns:a16="http://schemas.microsoft.com/office/drawing/2014/main" id="{5A5BDB15-E531-BF40-8F6A-43972FE11AB5}"/>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627" b="97731" l="2969" r="95000"/>
                    </a14:imgEffect>
                  </a14:imgLayer>
                </a14:imgProps>
              </a:ext>
              <a:ext uri="{28A0092B-C50C-407E-A947-70E740481C1C}">
                <a14:useLocalDpi xmlns:a14="http://schemas.microsoft.com/office/drawing/2010/main"/>
              </a:ext>
            </a:extLst>
          </a:blip>
          <a:stretch>
            <a:fillRect/>
          </a:stretch>
        </p:blipFill>
        <p:spPr>
          <a:xfrm>
            <a:off x="6350000" y="876300"/>
            <a:ext cx="5842000" cy="5105400"/>
          </a:xfrm>
          <a:prstGeom prst="rect">
            <a:avLst/>
          </a:prstGeom>
        </p:spPr>
      </p:pic>
    </p:spTree>
    <p:extLst>
      <p:ext uri="{BB962C8B-B14F-4D97-AF65-F5344CB8AC3E}">
        <p14:creationId xmlns:p14="http://schemas.microsoft.com/office/powerpoint/2010/main" val="1956299865"/>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CA075A-9D8F-8B4C-A262-4EFF154B5C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01879"/>
            <a:ext cx="12191999" cy="9131299"/>
          </a:xfrm>
          <a:prstGeom prst="rect">
            <a:avLst/>
          </a:prstGeom>
        </p:spPr>
      </p:pic>
      <p:sp>
        <p:nvSpPr>
          <p:cNvPr id="3" name="Content Placeholder 2">
            <a:extLst>
              <a:ext uri="{FF2B5EF4-FFF2-40B4-BE49-F238E27FC236}">
                <a16:creationId xmlns:a16="http://schemas.microsoft.com/office/drawing/2014/main" id="{C7C237C2-B730-9C45-9EC6-428A963D96A7}"/>
              </a:ext>
            </a:extLst>
          </p:cNvPr>
          <p:cNvSpPr>
            <a:spLocks noGrp="1"/>
          </p:cNvSpPr>
          <p:nvPr>
            <p:ph idx="1"/>
          </p:nvPr>
        </p:nvSpPr>
        <p:spPr>
          <a:xfrm>
            <a:off x="356606" y="250528"/>
            <a:ext cx="3598223" cy="4895809"/>
          </a:xfrm>
        </p:spPr>
        <p:txBody>
          <a:bodyPr>
            <a:normAutofit/>
          </a:bodyPr>
          <a:lstStyle/>
          <a:p>
            <a:pPr marL="0" indent="0">
              <a:buNone/>
            </a:pPr>
            <a:r>
              <a:rPr lang="en-US" sz="3600" dirty="0">
                <a:effectLst>
                  <a:glow rad="101600">
                    <a:schemeClr val="bg1">
                      <a:alpha val="60000"/>
                    </a:schemeClr>
                  </a:glow>
                </a:effectLst>
              </a:rPr>
              <a:t>Kidneys of sedentary people shut down whereas activity stimulates your kidney’s function.</a:t>
            </a:r>
            <a:r>
              <a:rPr lang="en-AU" sz="3600" dirty="0">
                <a:effectLst>
                  <a:glow rad="101600">
                    <a:schemeClr val="bg1">
                      <a:alpha val="60000"/>
                    </a:schemeClr>
                  </a:glow>
                </a:effectLst>
              </a:rPr>
              <a:t> </a:t>
            </a:r>
            <a:endParaRPr lang="en-US" sz="3600" dirty="0">
              <a:effectLst>
                <a:glow rad="101600">
                  <a:schemeClr val="bg1">
                    <a:alpha val="60000"/>
                  </a:schemeClr>
                </a:glow>
              </a:effectLst>
            </a:endParaRPr>
          </a:p>
        </p:txBody>
      </p:sp>
      <p:sp>
        <p:nvSpPr>
          <p:cNvPr id="4" name="Rectangle 3">
            <a:extLst>
              <a:ext uri="{FF2B5EF4-FFF2-40B4-BE49-F238E27FC236}">
                <a16:creationId xmlns:a16="http://schemas.microsoft.com/office/drawing/2014/main" id="{C606417E-3EC5-CD48-BC09-D09A6EFF17C7}"/>
              </a:ext>
            </a:extLst>
          </p:cNvPr>
          <p:cNvSpPr/>
          <p:nvPr/>
        </p:nvSpPr>
        <p:spPr>
          <a:xfrm>
            <a:off x="0" y="5146337"/>
            <a:ext cx="2155718" cy="369332"/>
          </a:xfrm>
          <a:prstGeom prst="rect">
            <a:avLst/>
          </a:prstGeom>
        </p:spPr>
        <p:txBody>
          <a:bodyPr wrap="none">
            <a:spAutoFit/>
          </a:bodyPr>
          <a:lstStyle/>
          <a:p>
            <a:r>
              <a:rPr lang="en-US" dirty="0" err="1"/>
              <a:t>Circ</a:t>
            </a:r>
            <a:r>
              <a:rPr lang="en-US" dirty="0"/>
              <a:t> J. 79(6):1372-80.</a:t>
            </a:r>
          </a:p>
        </p:txBody>
      </p:sp>
    </p:spTree>
    <p:extLst>
      <p:ext uri="{BB962C8B-B14F-4D97-AF65-F5344CB8AC3E}">
        <p14:creationId xmlns:p14="http://schemas.microsoft.com/office/powerpoint/2010/main" val="4109789261"/>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A120C6-76B2-5C4A-A3C4-EAFCB72023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75" y="-1082767"/>
            <a:ext cx="12203875" cy="8144760"/>
          </a:xfrm>
          <a:prstGeom prst="rect">
            <a:avLst/>
          </a:prstGeom>
        </p:spPr>
      </p:pic>
      <p:sp>
        <p:nvSpPr>
          <p:cNvPr id="3" name="Content Placeholder 2">
            <a:extLst>
              <a:ext uri="{FF2B5EF4-FFF2-40B4-BE49-F238E27FC236}">
                <a16:creationId xmlns:a16="http://schemas.microsoft.com/office/drawing/2014/main" id="{3137C274-3768-E14B-9FA9-79361B382363}"/>
              </a:ext>
            </a:extLst>
          </p:cNvPr>
          <p:cNvSpPr>
            <a:spLocks noGrp="1"/>
          </p:cNvSpPr>
          <p:nvPr>
            <p:ph idx="1"/>
          </p:nvPr>
        </p:nvSpPr>
        <p:spPr>
          <a:xfrm>
            <a:off x="486888" y="201881"/>
            <a:ext cx="5609112" cy="5975082"/>
          </a:xfrm>
        </p:spPr>
        <p:txBody>
          <a:bodyPr>
            <a:normAutofit fontScale="92500"/>
          </a:bodyPr>
          <a:lstStyle/>
          <a:p>
            <a:r>
              <a:rPr lang="en-US" sz="3600" dirty="0">
                <a:effectLst>
                  <a:glow rad="101600">
                    <a:schemeClr val="bg1">
                      <a:alpha val="60000"/>
                    </a:schemeClr>
                  </a:glow>
                </a:effectLst>
              </a:rPr>
              <a:t>Get active exercise, in the open air, involving all your limbs. </a:t>
            </a:r>
          </a:p>
          <a:p>
            <a:r>
              <a:rPr lang="en-US" sz="3600" dirty="0">
                <a:effectLst>
                  <a:glow rad="101600">
                    <a:schemeClr val="bg1">
                      <a:alpha val="60000"/>
                    </a:schemeClr>
                  </a:glow>
                </a:effectLst>
              </a:rPr>
              <a:t>Get fresh air, even when indoors, open windows for ventilation, especially at night. </a:t>
            </a:r>
          </a:p>
          <a:p>
            <a:r>
              <a:rPr lang="en-US" sz="3600" dirty="0">
                <a:effectLst>
                  <a:glow rad="101600">
                    <a:schemeClr val="bg1">
                      <a:alpha val="60000"/>
                    </a:schemeClr>
                  </a:glow>
                </a:effectLst>
              </a:rPr>
              <a:t>Walking after every meal for 10-15 minutes improves your circulation.  </a:t>
            </a:r>
          </a:p>
          <a:p>
            <a:r>
              <a:rPr lang="en-US" sz="3600" dirty="0">
                <a:effectLst>
                  <a:glow rad="101600">
                    <a:schemeClr val="bg1">
                      <a:alpha val="60000"/>
                    </a:schemeClr>
                  </a:glow>
                </a:effectLst>
              </a:rPr>
              <a:t>Gardening is a most excellent exercise for your health.</a:t>
            </a:r>
          </a:p>
        </p:txBody>
      </p:sp>
      <p:sp>
        <p:nvSpPr>
          <p:cNvPr id="4" name="TextBox 3">
            <a:extLst>
              <a:ext uri="{FF2B5EF4-FFF2-40B4-BE49-F238E27FC236}">
                <a16:creationId xmlns:a16="http://schemas.microsoft.com/office/drawing/2014/main" id="{15265277-886B-4540-B5E0-FF4F93263DE4}"/>
              </a:ext>
            </a:extLst>
          </p:cNvPr>
          <p:cNvSpPr txBox="1"/>
          <p:nvPr/>
        </p:nvSpPr>
        <p:spPr>
          <a:xfrm>
            <a:off x="3420094" y="6424551"/>
            <a:ext cx="4520212" cy="369332"/>
          </a:xfrm>
          <a:prstGeom prst="rect">
            <a:avLst/>
          </a:prstGeom>
          <a:noFill/>
        </p:spPr>
        <p:txBody>
          <a:bodyPr wrap="none" rtlCol="0">
            <a:spAutoFit/>
          </a:bodyPr>
          <a:lstStyle/>
          <a:p>
            <a:r>
              <a:rPr lang="en-AU" dirty="0" err="1"/>
              <a:t>Geriatr</a:t>
            </a:r>
            <a:r>
              <a:rPr lang="en-AU" dirty="0"/>
              <a:t> </a:t>
            </a:r>
            <a:r>
              <a:rPr lang="en-AU" dirty="0" err="1"/>
              <a:t>Gerontol</a:t>
            </a:r>
            <a:r>
              <a:rPr lang="en-AU" dirty="0"/>
              <a:t> Int. 2017 May;17(5):730-736.</a:t>
            </a:r>
            <a:endParaRPr lang="en-US" dirty="0"/>
          </a:p>
        </p:txBody>
      </p:sp>
    </p:spTree>
    <p:extLst>
      <p:ext uri="{BB962C8B-B14F-4D97-AF65-F5344CB8AC3E}">
        <p14:creationId xmlns:p14="http://schemas.microsoft.com/office/powerpoint/2010/main" val="2164301315"/>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36BF797-F633-174B-A42E-AE5F572AF5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785256" y="-30450"/>
            <a:ext cx="10406743" cy="6888450"/>
          </a:xfrm>
          <a:prstGeom prst="rect">
            <a:avLst/>
          </a:prstGeom>
        </p:spPr>
      </p:pic>
      <p:pic>
        <p:nvPicPr>
          <p:cNvPr id="14" name="Picture 13">
            <a:extLst>
              <a:ext uri="{FF2B5EF4-FFF2-40B4-BE49-F238E27FC236}">
                <a16:creationId xmlns:a16="http://schemas.microsoft.com/office/drawing/2014/main" id="{21AF86B3-08FF-5942-846C-6B81D97E20F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30450"/>
            <a:ext cx="1785257" cy="6888450"/>
          </a:xfrm>
          <a:prstGeom prst="rect">
            <a:avLst/>
          </a:prstGeom>
        </p:spPr>
      </p:pic>
      <p:sp>
        <p:nvSpPr>
          <p:cNvPr id="2" name="Title 1">
            <a:extLst>
              <a:ext uri="{FF2B5EF4-FFF2-40B4-BE49-F238E27FC236}">
                <a16:creationId xmlns:a16="http://schemas.microsoft.com/office/drawing/2014/main" id="{8FDAF22D-A224-1A4D-8BA4-25958C007414}"/>
              </a:ext>
            </a:extLst>
          </p:cNvPr>
          <p:cNvSpPr>
            <a:spLocks noGrp="1"/>
          </p:cNvSpPr>
          <p:nvPr>
            <p:ph type="title"/>
          </p:nvPr>
        </p:nvSpPr>
        <p:spPr>
          <a:xfrm>
            <a:off x="185058" y="169182"/>
            <a:ext cx="3603171" cy="1325563"/>
          </a:xfrm>
        </p:spPr>
        <p:txBody>
          <a:bodyPr>
            <a:normAutofit/>
          </a:bodyPr>
          <a:lstStyle/>
          <a:p>
            <a:r>
              <a:rPr lang="en-US" sz="4800" dirty="0"/>
              <a:t>Sun for Life</a:t>
            </a:r>
          </a:p>
        </p:txBody>
      </p:sp>
      <p:sp>
        <p:nvSpPr>
          <p:cNvPr id="4" name="Content Placeholder 3">
            <a:extLst>
              <a:ext uri="{FF2B5EF4-FFF2-40B4-BE49-F238E27FC236}">
                <a16:creationId xmlns:a16="http://schemas.microsoft.com/office/drawing/2014/main" id="{7F46EBD4-E9A8-1043-BF64-DCE410FE6A40}"/>
              </a:ext>
            </a:extLst>
          </p:cNvPr>
          <p:cNvSpPr>
            <a:spLocks noGrp="1"/>
          </p:cNvSpPr>
          <p:nvPr>
            <p:ph sz="half" idx="1"/>
          </p:nvPr>
        </p:nvSpPr>
        <p:spPr>
          <a:xfrm>
            <a:off x="0" y="1646804"/>
            <a:ext cx="2917371" cy="3564391"/>
          </a:xfrm>
        </p:spPr>
        <p:txBody>
          <a:bodyPr/>
          <a:lstStyle/>
          <a:p>
            <a:r>
              <a:rPr lang="en-US" dirty="0"/>
              <a:t>Sunlight helps reduce mortality in kidney failure patients on dialysis. </a:t>
            </a:r>
          </a:p>
          <a:p>
            <a:r>
              <a:rPr lang="en-US" dirty="0"/>
              <a:t>Sunlight lowers their blood pressure. </a:t>
            </a:r>
          </a:p>
        </p:txBody>
      </p:sp>
      <p:sp>
        <p:nvSpPr>
          <p:cNvPr id="6" name="TextBox 5">
            <a:extLst>
              <a:ext uri="{FF2B5EF4-FFF2-40B4-BE49-F238E27FC236}">
                <a16:creationId xmlns:a16="http://schemas.microsoft.com/office/drawing/2014/main" id="{0660E759-3CF8-FF4B-AE06-95BB9F248F0F}"/>
              </a:ext>
            </a:extLst>
          </p:cNvPr>
          <p:cNvSpPr txBox="1"/>
          <p:nvPr/>
        </p:nvSpPr>
        <p:spPr>
          <a:xfrm>
            <a:off x="5132851" y="6488668"/>
            <a:ext cx="1926297" cy="369332"/>
          </a:xfrm>
          <a:prstGeom prst="rect">
            <a:avLst/>
          </a:prstGeom>
          <a:noFill/>
        </p:spPr>
        <p:txBody>
          <a:bodyPr wrap="none" rtlCol="0">
            <a:spAutoFit/>
          </a:bodyPr>
          <a:lstStyle/>
          <a:p>
            <a:r>
              <a:rPr lang="en-US" dirty="0"/>
              <a:t>Sci Rep. 9(1):2230.</a:t>
            </a:r>
          </a:p>
        </p:txBody>
      </p:sp>
    </p:spTree>
    <p:extLst>
      <p:ext uri="{BB962C8B-B14F-4D97-AF65-F5344CB8AC3E}">
        <p14:creationId xmlns:p14="http://schemas.microsoft.com/office/powerpoint/2010/main" val="4179906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107B39-9F3D-D542-8D08-5AC78B060CEB}"/>
              </a:ext>
            </a:extLst>
          </p:cNvPr>
          <p:cNvSpPr/>
          <p:nvPr/>
        </p:nvSpPr>
        <p:spPr>
          <a:xfrm>
            <a:off x="0" y="0"/>
            <a:ext cx="12192000" cy="6858000"/>
          </a:xfrm>
          <a:prstGeom prst="rect">
            <a:avLst/>
          </a:prstGeom>
          <a:blipFill>
            <a:blip r:embed="rId2" cstate="email">
              <a:extLst>
                <a:ext uri="{28A0092B-C50C-407E-A947-70E740481C1C}">
                  <a14:useLocalDpi xmlns:a14="http://schemas.microsoft.com/office/drawing/2010/main"/>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image.jpeg" descr="image.jpeg">
            <a:extLst>
              <a:ext uri="{FF2B5EF4-FFF2-40B4-BE49-F238E27FC236}">
                <a16:creationId xmlns:a16="http://schemas.microsoft.com/office/drawing/2014/main" id="{E951E3C8-7AD8-134F-88EF-75134EFC5E0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24000" y="-1"/>
            <a:ext cx="9144000" cy="6858001"/>
          </a:xfrm>
          <a:prstGeom prst="rect">
            <a:avLst/>
          </a:prstGeom>
          <a:ln w="12700">
            <a:miter lim="400000"/>
          </a:ln>
        </p:spPr>
      </p:pic>
    </p:spTree>
    <p:extLst>
      <p:ext uri="{BB962C8B-B14F-4D97-AF65-F5344CB8AC3E}">
        <p14:creationId xmlns:p14="http://schemas.microsoft.com/office/powerpoint/2010/main" val="3611642482"/>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9E2C7A-0CED-C348-9788-853DDF39162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35086" y="0"/>
            <a:ext cx="9056914" cy="6858000"/>
          </a:xfrm>
          <a:prstGeom prst="rect">
            <a:avLst/>
          </a:prstGeom>
        </p:spPr>
      </p:pic>
      <p:pic>
        <p:nvPicPr>
          <p:cNvPr id="6" name="Picture 5">
            <a:extLst>
              <a:ext uri="{FF2B5EF4-FFF2-40B4-BE49-F238E27FC236}">
                <a16:creationId xmlns:a16="http://schemas.microsoft.com/office/drawing/2014/main" id="{2B214E03-4797-9348-A264-59FDA0579FE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 y="0"/>
            <a:ext cx="3135086" cy="6858000"/>
          </a:xfrm>
          <a:prstGeom prst="rect">
            <a:avLst/>
          </a:prstGeom>
        </p:spPr>
      </p:pic>
      <p:sp>
        <p:nvSpPr>
          <p:cNvPr id="3" name="Content Placeholder 2">
            <a:extLst>
              <a:ext uri="{FF2B5EF4-FFF2-40B4-BE49-F238E27FC236}">
                <a16:creationId xmlns:a16="http://schemas.microsoft.com/office/drawing/2014/main" id="{2BE9460C-81F4-5C45-955B-46828AE1F52F}"/>
              </a:ext>
            </a:extLst>
          </p:cNvPr>
          <p:cNvSpPr>
            <a:spLocks noGrp="1"/>
          </p:cNvSpPr>
          <p:nvPr>
            <p:ph idx="1"/>
          </p:nvPr>
        </p:nvSpPr>
        <p:spPr>
          <a:xfrm>
            <a:off x="149431" y="258081"/>
            <a:ext cx="4624450" cy="5845835"/>
          </a:xfrm>
        </p:spPr>
        <p:txBody>
          <a:bodyPr>
            <a:normAutofit/>
          </a:bodyPr>
          <a:lstStyle/>
          <a:p>
            <a:r>
              <a:rPr lang="en-US" dirty="0">
                <a:solidFill>
                  <a:schemeClr val="bg1"/>
                </a:solidFill>
              </a:rPr>
              <a:t>Avoid tight bands around your abdomen, (elastics and belts) as these affect circulation to your intestines and kidneys. </a:t>
            </a:r>
          </a:p>
          <a:p>
            <a:r>
              <a:rPr lang="en-US" dirty="0">
                <a:solidFill>
                  <a:schemeClr val="bg1"/>
                </a:solidFill>
              </a:rPr>
              <a:t>Perfect health depends on perfect circulation.</a:t>
            </a:r>
            <a:endParaRPr lang="en-AU" dirty="0">
              <a:solidFill>
                <a:schemeClr val="bg1"/>
              </a:solidFill>
            </a:endParaRPr>
          </a:p>
          <a:p>
            <a:pPr marL="0" indent="0">
              <a:buNone/>
            </a:pPr>
            <a:endParaRPr lang="en-US" dirty="0">
              <a:solidFill>
                <a:schemeClr val="bg1"/>
              </a:solidFill>
            </a:endParaRPr>
          </a:p>
        </p:txBody>
      </p:sp>
      <p:sp>
        <p:nvSpPr>
          <p:cNvPr id="4" name="Rectangle 3">
            <a:extLst>
              <a:ext uri="{FF2B5EF4-FFF2-40B4-BE49-F238E27FC236}">
                <a16:creationId xmlns:a16="http://schemas.microsoft.com/office/drawing/2014/main" id="{6BD502F2-9F18-E349-9C64-F6DF2FDBFC7D}"/>
              </a:ext>
            </a:extLst>
          </p:cNvPr>
          <p:cNvSpPr/>
          <p:nvPr/>
        </p:nvSpPr>
        <p:spPr>
          <a:xfrm>
            <a:off x="411786" y="6361997"/>
            <a:ext cx="3411960" cy="369332"/>
          </a:xfrm>
          <a:prstGeom prst="rect">
            <a:avLst/>
          </a:prstGeom>
        </p:spPr>
        <p:txBody>
          <a:bodyPr wrap="none">
            <a:spAutoFit/>
          </a:bodyPr>
          <a:lstStyle/>
          <a:p>
            <a:r>
              <a:rPr lang="en-US" dirty="0">
                <a:solidFill>
                  <a:schemeClr val="bg1"/>
                </a:solidFill>
              </a:rPr>
              <a:t>J </a:t>
            </a:r>
            <a:r>
              <a:rPr lang="en-US" dirty="0" err="1">
                <a:solidFill>
                  <a:schemeClr val="bg1"/>
                </a:solidFill>
              </a:rPr>
              <a:t>Occup</a:t>
            </a:r>
            <a:r>
              <a:rPr lang="en-US" dirty="0">
                <a:solidFill>
                  <a:schemeClr val="bg1"/>
                </a:solidFill>
              </a:rPr>
              <a:t> Environ Med. 38(9):925-7.</a:t>
            </a:r>
          </a:p>
        </p:txBody>
      </p:sp>
    </p:spTree>
    <p:extLst>
      <p:ext uri="{BB962C8B-B14F-4D97-AF65-F5344CB8AC3E}">
        <p14:creationId xmlns:p14="http://schemas.microsoft.com/office/powerpoint/2010/main" val="2238562964"/>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3DB33A-3215-1047-80F9-442B90B3A6D4}"/>
              </a:ext>
            </a:extLst>
          </p:cNvPr>
          <p:cNvSpPr/>
          <p:nvPr/>
        </p:nvSpPr>
        <p:spPr>
          <a:xfrm>
            <a:off x="0" y="0"/>
            <a:ext cx="12192000" cy="6858000"/>
          </a:xfrm>
          <a:prstGeom prst="rect">
            <a:avLst/>
          </a:prstGeom>
          <a:gradFill>
            <a:gsLst>
              <a:gs pos="100000">
                <a:srgbClr val="FC8468"/>
              </a:gs>
              <a:gs pos="49000">
                <a:srgbClr val="9DB2B7"/>
              </a:gs>
              <a:gs pos="0">
                <a:srgbClr val="52848C"/>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CB33FCD-BFE2-6E4B-8A0C-6567E91F76AA}"/>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100000" l="9993" r="89933">
                        <a14:foregroundMark x1="44892" y1="23802" x2="44892" y2="23802"/>
                        <a14:foregroundMark x1="45488" y1="22917" x2="45488" y2="22917"/>
                        <a14:foregroundMark x1="45861" y1="21927" x2="45861" y2="21927"/>
                        <a14:foregroundMark x1="46905" y1="21354" x2="46905" y2="21354"/>
                        <a14:foregroundMark x1="46682" y1="20833" x2="46682" y2="20833"/>
                        <a14:foregroundMark x1="47427" y1="19948" x2="47427" y2="19948"/>
                        <a14:foregroundMark x1="48397" y1="19427" x2="48397" y2="19427"/>
                        <a14:foregroundMark x1="48770" y1="18906" x2="48770" y2="18906"/>
                        <a14:foregroundMark x1="50186" y1="18750" x2="50186" y2="18750"/>
                        <a14:foregroundMark x1="51454" y1="18333" x2="51454" y2="18333"/>
                      </a14:backgroundRemoval>
                    </a14:imgEffect>
                  </a14:imgLayer>
                </a14:imgProps>
              </a:ext>
              <a:ext uri="{28A0092B-C50C-407E-A947-70E740481C1C}">
                <a14:useLocalDpi xmlns:a14="http://schemas.microsoft.com/office/drawing/2010/main"/>
              </a:ext>
            </a:extLst>
          </a:blip>
          <a:stretch>
            <a:fillRect/>
          </a:stretch>
        </p:blipFill>
        <p:spPr>
          <a:xfrm>
            <a:off x="7783830" y="-720221"/>
            <a:ext cx="5288280" cy="7578221"/>
          </a:xfrm>
          <a:prstGeom prst="rect">
            <a:avLst/>
          </a:prstGeom>
        </p:spPr>
      </p:pic>
      <p:sp>
        <p:nvSpPr>
          <p:cNvPr id="7" name="Rectangle 6">
            <a:extLst>
              <a:ext uri="{FF2B5EF4-FFF2-40B4-BE49-F238E27FC236}">
                <a16:creationId xmlns:a16="http://schemas.microsoft.com/office/drawing/2014/main" id="{FD1F7A4F-C70E-CB4A-8015-D2CD5F02644A}"/>
              </a:ext>
            </a:extLst>
          </p:cNvPr>
          <p:cNvSpPr/>
          <p:nvPr/>
        </p:nvSpPr>
        <p:spPr>
          <a:xfrm>
            <a:off x="1104900" y="785545"/>
            <a:ext cx="6187440" cy="3477875"/>
          </a:xfrm>
          <a:prstGeom prst="rect">
            <a:avLst/>
          </a:prstGeom>
        </p:spPr>
        <p:txBody>
          <a:bodyPr wrap="square">
            <a:spAutoFit/>
          </a:bodyPr>
          <a:lstStyle/>
          <a:p>
            <a:r>
              <a:rPr lang="en-US" sz="4400" dirty="0">
                <a:solidFill>
                  <a:schemeClr val="bg1"/>
                </a:solidFill>
              </a:rPr>
              <a:t>Clothe all parts of your body (head, arms, ankles, and especially legs, etc.) evenly and adequately especially in cold weather. </a:t>
            </a:r>
          </a:p>
        </p:txBody>
      </p:sp>
      <p:sp>
        <p:nvSpPr>
          <p:cNvPr id="8" name="Rectangle 7">
            <a:extLst>
              <a:ext uri="{FF2B5EF4-FFF2-40B4-BE49-F238E27FC236}">
                <a16:creationId xmlns:a16="http://schemas.microsoft.com/office/drawing/2014/main" id="{A7FDF1E7-6631-7343-BB29-6134FE72BE45}"/>
              </a:ext>
            </a:extLst>
          </p:cNvPr>
          <p:cNvSpPr/>
          <p:nvPr/>
        </p:nvSpPr>
        <p:spPr>
          <a:xfrm>
            <a:off x="4466195" y="6519446"/>
            <a:ext cx="3259610" cy="338554"/>
          </a:xfrm>
          <a:prstGeom prst="rect">
            <a:avLst/>
          </a:prstGeom>
        </p:spPr>
        <p:txBody>
          <a:bodyPr wrap="none">
            <a:spAutoFit/>
          </a:bodyPr>
          <a:lstStyle/>
          <a:p>
            <a:r>
              <a:rPr lang="en-US" sz="1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Arctic Med Res. 50 </a:t>
            </a:r>
            <a:r>
              <a:rPr lang="en-US" sz="1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Suppl</a:t>
            </a:r>
            <a:r>
              <a:rPr lang="en-US" sz="1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6:115-21</a:t>
            </a:r>
            <a:r>
              <a:rPr lang="en-AU" sz="1600" dirty="0">
                <a:solidFill>
                  <a:schemeClr val="bg1"/>
                </a:solidFill>
              </a:rPr>
              <a:t> </a:t>
            </a:r>
            <a:endParaRPr lang="en-US" sz="1600" dirty="0">
              <a:solidFill>
                <a:schemeClr val="bg1"/>
              </a:solidFill>
            </a:endParaRPr>
          </a:p>
        </p:txBody>
      </p:sp>
    </p:spTree>
    <p:extLst>
      <p:ext uri="{BB962C8B-B14F-4D97-AF65-F5344CB8AC3E}">
        <p14:creationId xmlns:p14="http://schemas.microsoft.com/office/powerpoint/2010/main" val="1887974917"/>
      </p:ext>
    </p:extLst>
  </p:cSld>
  <p:clrMapOvr>
    <a:masterClrMapping/>
  </p:clrMapOvr>
  <p:transition>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7DA7C2-81A1-BE45-85AD-19792A14B9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5913878" cy="7392347"/>
          </a:xfrm>
          <a:prstGeom prst="rect">
            <a:avLst/>
          </a:prstGeom>
        </p:spPr>
      </p:pic>
      <p:pic>
        <p:nvPicPr>
          <p:cNvPr id="10" name="Picture 9">
            <a:extLst>
              <a:ext uri="{FF2B5EF4-FFF2-40B4-BE49-F238E27FC236}">
                <a16:creationId xmlns:a16="http://schemas.microsoft.com/office/drawing/2014/main" id="{86320AC2-2747-E545-B628-974CAEE3A40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5913876" y="0"/>
            <a:ext cx="6278124" cy="7392347"/>
          </a:xfrm>
          <a:prstGeom prst="rect">
            <a:avLst/>
          </a:prstGeom>
        </p:spPr>
      </p:pic>
      <p:sp>
        <p:nvSpPr>
          <p:cNvPr id="2" name="Title 1">
            <a:extLst>
              <a:ext uri="{FF2B5EF4-FFF2-40B4-BE49-F238E27FC236}">
                <a16:creationId xmlns:a16="http://schemas.microsoft.com/office/drawing/2014/main" id="{0E38C161-1165-234B-9538-C5B6A0A64F4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90E8858-4A7D-1741-A2FB-0DA6A59DC638}"/>
              </a:ext>
            </a:extLst>
          </p:cNvPr>
          <p:cNvSpPr>
            <a:spLocks noGrp="1"/>
          </p:cNvSpPr>
          <p:nvPr>
            <p:ph idx="1"/>
          </p:nvPr>
        </p:nvSpPr>
        <p:spPr>
          <a:xfrm>
            <a:off x="6095999" y="2941906"/>
            <a:ext cx="5257800" cy="4351338"/>
          </a:xfrm>
        </p:spPr>
        <p:txBody>
          <a:bodyPr>
            <a:normAutofit/>
          </a:bodyPr>
          <a:lstStyle/>
          <a:p>
            <a:pPr marL="0" indent="0">
              <a:buNone/>
            </a:pPr>
            <a:r>
              <a:rPr lang="en-US" sz="3600" dirty="0">
                <a:solidFill>
                  <a:schemeClr val="bg1"/>
                </a:solidFill>
              </a:rPr>
              <a:t>Sunshine and Vitamin D are beneficial to your kidney’s function and slow their decline in kidney failure. </a:t>
            </a:r>
          </a:p>
        </p:txBody>
      </p:sp>
      <p:sp>
        <p:nvSpPr>
          <p:cNvPr id="4" name="TextBox 3">
            <a:extLst>
              <a:ext uri="{FF2B5EF4-FFF2-40B4-BE49-F238E27FC236}">
                <a16:creationId xmlns:a16="http://schemas.microsoft.com/office/drawing/2014/main" id="{6751A8E6-8E28-944D-8F06-F4DF37A3ABC8}"/>
              </a:ext>
            </a:extLst>
          </p:cNvPr>
          <p:cNvSpPr txBox="1"/>
          <p:nvPr/>
        </p:nvSpPr>
        <p:spPr>
          <a:xfrm>
            <a:off x="3972277" y="6471020"/>
            <a:ext cx="4247445" cy="369332"/>
          </a:xfrm>
          <a:prstGeom prst="rect">
            <a:avLst/>
          </a:prstGeom>
          <a:noFill/>
        </p:spPr>
        <p:txBody>
          <a:bodyPr wrap="none" rtlCol="0">
            <a:spAutoFit/>
          </a:bodyPr>
          <a:lstStyle/>
          <a:p>
            <a:r>
              <a:rPr lang="en-AU" dirty="0">
                <a:solidFill>
                  <a:schemeClr val="bg1"/>
                </a:solidFill>
              </a:rPr>
              <a:t>J </a:t>
            </a:r>
            <a:r>
              <a:rPr lang="en-AU" dirty="0" err="1">
                <a:solidFill>
                  <a:schemeClr val="bg1"/>
                </a:solidFill>
              </a:rPr>
              <a:t>Clin</a:t>
            </a:r>
            <a:r>
              <a:rPr lang="en-AU" dirty="0">
                <a:solidFill>
                  <a:schemeClr val="bg1"/>
                </a:solidFill>
              </a:rPr>
              <a:t> Endocrinol Metab.;104(6):2267-2276.</a:t>
            </a:r>
            <a:endParaRPr lang="en-US" dirty="0">
              <a:solidFill>
                <a:schemeClr val="bg1"/>
              </a:solidFill>
            </a:endParaRPr>
          </a:p>
        </p:txBody>
      </p:sp>
    </p:spTree>
    <p:extLst>
      <p:ext uri="{BB962C8B-B14F-4D97-AF65-F5344CB8AC3E}">
        <p14:creationId xmlns:p14="http://schemas.microsoft.com/office/powerpoint/2010/main" val="1099143077"/>
      </p:ext>
    </p:extLst>
  </p:cSld>
  <p:clrMapOvr>
    <a:masterClrMapping/>
  </p:clrMapOvr>
  <p:transition>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BCB9D0-CE9B-F940-956D-1F75EFBA93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7493000"/>
          </a:xfrm>
          <a:prstGeom prst="rect">
            <a:avLst/>
          </a:prstGeom>
        </p:spPr>
      </p:pic>
      <p:sp>
        <p:nvSpPr>
          <p:cNvPr id="3" name="Content Placeholder 2">
            <a:extLst>
              <a:ext uri="{FF2B5EF4-FFF2-40B4-BE49-F238E27FC236}">
                <a16:creationId xmlns:a16="http://schemas.microsoft.com/office/drawing/2014/main" id="{DFDEDDFB-EB2F-C44A-9E1F-BC593163F4E6}"/>
              </a:ext>
            </a:extLst>
          </p:cNvPr>
          <p:cNvSpPr>
            <a:spLocks noGrp="1"/>
          </p:cNvSpPr>
          <p:nvPr>
            <p:ph idx="1"/>
          </p:nvPr>
        </p:nvSpPr>
        <p:spPr>
          <a:xfrm>
            <a:off x="3497770" y="1835217"/>
            <a:ext cx="6935190" cy="3552516"/>
          </a:xfrm>
        </p:spPr>
        <p:txBody>
          <a:bodyPr>
            <a:normAutofit/>
          </a:bodyPr>
          <a:lstStyle/>
          <a:p>
            <a:r>
              <a:rPr lang="en-US" sz="3600" dirty="0">
                <a:solidFill>
                  <a:schemeClr val="bg1"/>
                </a:solidFill>
                <a:effectLst>
                  <a:glow rad="101600">
                    <a:schemeClr val="tx1">
                      <a:alpha val="60000"/>
                    </a:schemeClr>
                  </a:glow>
                </a:effectLst>
              </a:rPr>
              <a:t>Inadequate sleep increases your risk of kidney failure by 80%.</a:t>
            </a:r>
          </a:p>
          <a:p>
            <a:r>
              <a:rPr lang="en-US" sz="3600" dirty="0">
                <a:solidFill>
                  <a:schemeClr val="bg1"/>
                </a:solidFill>
                <a:effectLst>
                  <a:glow rad="101600">
                    <a:schemeClr val="tx1">
                      <a:alpha val="60000"/>
                    </a:schemeClr>
                  </a:glow>
                </a:effectLst>
              </a:rPr>
              <a:t>Melatonin is also critical to your kidney’s health. </a:t>
            </a:r>
          </a:p>
        </p:txBody>
      </p:sp>
      <p:sp>
        <p:nvSpPr>
          <p:cNvPr id="6" name="Rectangle 5">
            <a:extLst>
              <a:ext uri="{FF2B5EF4-FFF2-40B4-BE49-F238E27FC236}">
                <a16:creationId xmlns:a16="http://schemas.microsoft.com/office/drawing/2014/main" id="{1A784EED-DAF4-734E-B585-8BDCB364E0A3}"/>
              </a:ext>
            </a:extLst>
          </p:cNvPr>
          <p:cNvSpPr/>
          <p:nvPr/>
        </p:nvSpPr>
        <p:spPr>
          <a:xfrm>
            <a:off x="5120719" y="6465649"/>
            <a:ext cx="4658135" cy="369332"/>
          </a:xfrm>
          <a:prstGeom prst="rect">
            <a:avLst/>
          </a:prstGeom>
        </p:spPr>
        <p:txBody>
          <a:bodyPr wrap="none">
            <a:spAutoFit/>
          </a:bodyPr>
          <a:lstStyle/>
          <a:p>
            <a:r>
              <a:rPr lang="en-AU" dirty="0">
                <a:solidFill>
                  <a:schemeClr val="bg1"/>
                </a:solidFill>
              </a:rPr>
              <a:t>J Am </a:t>
            </a:r>
            <a:r>
              <a:rPr lang="en-AU" dirty="0" err="1">
                <a:solidFill>
                  <a:schemeClr val="bg1"/>
                </a:solidFill>
              </a:rPr>
              <a:t>Soc</a:t>
            </a:r>
            <a:r>
              <a:rPr lang="en-AU" dirty="0">
                <a:solidFill>
                  <a:schemeClr val="bg1"/>
                </a:solidFill>
              </a:rPr>
              <a:t> </a:t>
            </a:r>
            <a:r>
              <a:rPr lang="en-AU" dirty="0" err="1">
                <a:solidFill>
                  <a:schemeClr val="bg1"/>
                </a:solidFill>
              </a:rPr>
              <a:t>Nephrol</a:t>
            </a:r>
            <a:r>
              <a:rPr lang="en-AU" dirty="0">
                <a:solidFill>
                  <a:schemeClr val="bg1"/>
                </a:solidFill>
              </a:rPr>
              <a:t>. 2020 Dec;31(12):2937-2947. </a:t>
            </a:r>
            <a:endParaRPr lang="en-US" dirty="0">
              <a:solidFill>
                <a:schemeClr val="bg1"/>
              </a:solidFill>
            </a:endParaRPr>
          </a:p>
        </p:txBody>
      </p:sp>
    </p:spTree>
    <p:extLst>
      <p:ext uri="{BB962C8B-B14F-4D97-AF65-F5344CB8AC3E}">
        <p14:creationId xmlns:p14="http://schemas.microsoft.com/office/powerpoint/2010/main" val="378889909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943D9E4-3DFC-7C49-88B0-63BDC050FA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278835"/>
            <a:ext cx="12192000" cy="8136835"/>
          </a:xfrm>
          <a:prstGeom prst="rect">
            <a:avLst/>
          </a:prstGeom>
        </p:spPr>
      </p:pic>
      <p:sp>
        <p:nvSpPr>
          <p:cNvPr id="3" name="Content Placeholder 2">
            <a:extLst>
              <a:ext uri="{FF2B5EF4-FFF2-40B4-BE49-F238E27FC236}">
                <a16:creationId xmlns:a16="http://schemas.microsoft.com/office/drawing/2014/main" id="{0714FE79-962B-904D-8574-BB567D9B237F}"/>
              </a:ext>
            </a:extLst>
          </p:cNvPr>
          <p:cNvSpPr>
            <a:spLocks noGrp="1"/>
          </p:cNvSpPr>
          <p:nvPr>
            <p:ph idx="1"/>
          </p:nvPr>
        </p:nvSpPr>
        <p:spPr>
          <a:xfrm>
            <a:off x="3515086" y="839972"/>
            <a:ext cx="5059287" cy="4351338"/>
          </a:xfrm>
        </p:spPr>
        <p:txBody>
          <a:bodyPr>
            <a:normAutofit/>
          </a:bodyPr>
          <a:lstStyle/>
          <a:p>
            <a:r>
              <a:rPr lang="en-US" dirty="0">
                <a:effectLst>
                  <a:glow rad="101600">
                    <a:schemeClr val="bg1">
                      <a:alpha val="60000"/>
                    </a:schemeClr>
                  </a:glow>
                </a:effectLst>
              </a:rPr>
              <a:t>Sweating is helpful to remove toxins from your body otherwise dependent upon good kidney function for removal. For this reason saunas can be very helpful.</a:t>
            </a:r>
          </a:p>
          <a:p>
            <a:r>
              <a:rPr lang="en-AU" dirty="0">
                <a:effectLst>
                  <a:glow rad="101600">
                    <a:schemeClr val="bg1">
                      <a:alpha val="60000"/>
                    </a:schemeClr>
                  </a:glow>
                </a:effectLst>
              </a:rPr>
              <a:t>Bathe regularly and do thorough skin scrubbing to open up the pores of your skin. </a:t>
            </a:r>
          </a:p>
          <a:p>
            <a:pPr marL="0" indent="0">
              <a:buNone/>
            </a:pPr>
            <a:endParaRPr lang="en-US" dirty="0">
              <a:effectLst>
                <a:glow rad="101600">
                  <a:schemeClr val="bg1">
                    <a:alpha val="60000"/>
                  </a:schemeClr>
                </a:glow>
              </a:effectLst>
            </a:endParaRPr>
          </a:p>
        </p:txBody>
      </p:sp>
      <p:sp>
        <p:nvSpPr>
          <p:cNvPr id="7" name="Rectangle 6">
            <a:extLst>
              <a:ext uri="{FF2B5EF4-FFF2-40B4-BE49-F238E27FC236}">
                <a16:creationId xmlns:a16="http://schemas.microsoft.com/office/drawing/2014/main" id="{F4D42531-2B2D-3B46-AFE3-7B94184B4088}"/>
              </a:ext>
            </a:extLst>
          </p:cNvPr>
          <p:cNvSpPr/>
          <p:nvPr/>
        </p:nvSpPr>
        <p:spPr>
          <a:xfrm>
            <a:off x="5032745" y="6143086"/>
            <a:ext cx="2343270" cy="369332"/>
          </a:xfrm>
          <a:prstGeom prst="rect">
            <a:avLst/>
          </a:prstGeom>
        </p:spPr>
        <p:txBody>
          <a:bodyPr wrap="none">
            <a:spAutoFit/>
          </a:bodyPr>
          <a:lstStyle/>
          <a:p>
            <a:r>
              <a:rPr lang="en-US" dirty="0">
                <a:solidFill>
                  <a:schemeClr val="bg1"/>
                </a:solidFill>
              </a:rPr>
              <a:t>Ren Fail. 36(1):126-30. </a:t>
            </a:r>
          </a:p>
        </p:txBody>
      </p:sp>
    </p:spTree>
    <p:extLst>
      <p:ext uri="{BB962C8B-B14F-4D97-AF65-F5344CB8AC3E}">
        <p14:creationId xmlns:p14="http://schemas.microsoft.com/office/powerpoint/2010/main" val="3949652287"/>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A83679-A4C3-974F-BD61-E8A669A2CC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057400"/>
            <a:ext cx="12192000" cy="10972800"/>
          </a:xfrm>
          <a:prstGeom prst="rect">
            <a:avLst/>
          </a:prstGeom>
        </p:spPr>
      </p:pic>
      <p:sp>
        <p:nvSpPr>
          <p:cNvPr id="3" name="Content Placeholder 2">
            <a:extLst>
              <a:ext uri="{FF2B5EF4-FFF2-40B4-BE49-F238E27FC236}">
                <a16:creationId xmlns:a16="http://schemas.microsoft.com/office/drawing/2014/main" id="{BCA13C5D-A971-4D41-BB74-CD035860C27A}"/>
              </a:ext>
            </a:extLst>
          </p:cNvPr>
          <p:cNvSpPr>
            <a:spLocks noGrp="1"/>
          </p:cNvSpPr>
          <p:nvPr>
            <p:ph idx="1"/>
          </p:nvPr>
        </p:nvSpPr>
        <p:spPr>
          <a:xfrm>
            <a:off x="1082039" y="0"/>
            <a:ext cx="8408670" cy="4893967"/>
          </a:xfrm>
        </p:spPr>
        <p:txBody>
          <a:bodyPr>
            <a:normAutofit/>
          </a:bodyPr>
          <a:lstStyle/>
          <a:p>
            <a:r>
              <a:rPr lang="en-US" sz="2400" dirty="0">
                <a:effectLst>
                  <a:glow rad="101600">
                    <a:schemeClr val="bg1">
                      <a:alpha val="60000"/>
                    </a:schemeClr>
                  </a:glow>
                </a:effectLst>
              </a:rPr>
              <a:t>A bath will sooth your nerves. It promotes general perspiration, quickens your circulation, overcomes obstructions in your system, and acts beneficially on your kidneys and urinary organs.</a:t>
            </a:r>
          </a:p>
          <a:p>
            <a:r>
              <a:rPr lang="en-AU" sz="2400" dirty="0">
                <a:effectLst>
                  <a:glow rad="101600">
                    <a:schemeClr val="bg1">
                      <a:alpha val="60000"/>
                    </a:schemeClr>
                  </a:glow>
                </a:effectLst>
              </a:rPr>
              <a:t>In scientific studies a bath led to a significant increase of urine flow. </a:t>
            </a:r>
            <a:endParaRPr lang="en-US" sz="2400" dirty="0">
              <a:effectLst>
                <a:glow rad="101600">
                  <a:schemeClr val="bg1">
                    <a:alpha val="60000"/>
                  </a:schemeClr>
                </a:glow>
              </a:effectLst>
            </a:endParaRPr>
          </a:p>
        </p:txBody>
      </p:sp>
      <p:sp>
        <p:nvSpPr>
          <p:cNvPr id="4" name="TextBox 3">
            <a:extLst>
              <a:ext uri="{FF2B5EF4-FFF2-40B4-BE49-F238E27FC236}">
                <a16:creationId xmlns:a16="http://schemas.microsoft.com/office/drawing/2014/main" id="{D02DB5C6-E104-3C4C-AC73-59793CEC3777}"/>
              </a:ext>
            </a:extLst>
          </p:cNvPr>
          <p:cNvSpPr txBox="1"/>
          <p:nvPr/>
        </p:nvSpPr>
        <p:spPr>
          <a:xfrm>
            <a:off x="4585327" y="6328648"/>
            <a:ext cx="3547125" cy="369332"/>
          </a:xfrm>
          <a:prstGeom prst="rect">
            <a:avLst/>
          </a:prstGeom>
          <a:noFill/>
        </p:spPr>
        <p:txBody>
          <a:bodyPr wrap="none" rtlCol="0">
            <a:spAutoFit/>
          </a:bodyPr>
          <a:lstStyle/>
          <a:p>
            <a:r>
              <a:rPr lang="en-AU" dirty="0" err="1"/>
              <a:t>Zentralbl</a:t>
            </a:r>
            <a:r>
              <a:rPr lang="en-AU" dirty="0"/>
              <a:t> </a:t>
            </a:r>
            <a:r>
              <a:rPr lang="en-AU" dirty="0" err="1"/>
              <a:t>Gynakol</a:t>
            </a:r>
            <a:r>
              <a:rPr lang="en-AU" dirty="0"/>
              <a:t>. 111(13):864-70.</a:t>
            </a:r>
            <a:endParaRPr lang="en-US" dirty="0"/>
          </a:p>
        </p:txBody>
      </p:sp>
    </p:spTree>
    <p:extLst>
      <p:ext uri="{BB962C8B-B14F-4D97-AF65-F5344CB8AC3E}">
        <p14:creationId xmlns:p14="http://schemas.microsoft.com/office/powerpoint/2010/main" val="3453778813"/>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FE62048-F5B2-F545-BF50-1D17599EF6A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E3B071-5DC5-2B4F-A723-5C831ABDEC52}"/>
              </a:ext>
            </a:extLst>
          </p:cNvPr>
          <p:cNvSpPr>
            <a:spLocks noGrp="1"/>
          </p:cNvSpPr>
          <p:nvPr>
            <p:ph type="title"/>
          </p:nvPr>
        </p:nvSpPr>
        <p:spPr>
          <a:xfrm>
            <a:off x="339437" y="-274889"/>
            <a:ext cx="10515600" cy="1325563"/>
          </a:xfrm>
        </p:spPr>
        <p:txBody>
          <a:bodyPr/>
          <a:lstStyle/>
          <a:p>
            <a:r>
              <a:rPr lang="en-US" b="1" u="sng" dirty="0"/>
              <a:t>Hydrotherapy </a:t>
            </a:r>
            <a:endParaRPr lang="en-US" dirty="0"/>
          </a:p>
        </p:txBody>
      </p:sp>
      <p:sp>
        <p:nvSpPr>
          <p:cNvPr id="3" name="Content Placeholder 2">
            <a:extLst>
              <a:ext uri="{FF2B5EF4-FFF2-40B4-BE49-F238E27FC236}">
                <a16:creationId xmlns:a16="http://schemas.microsoft.com/office/drawing/2014/main" id="{4C886C97-1492-0749-8777-3676966C19C5}"/>
              </a:ext>
            </a:extLst>
          </p:cNvPr>
          <p:cNvSpPr>
            <a:spLocks noGrp="1"/>
          </p:cNvSpPr>
          <p:nvPr>
            <p:ph idx="1"/>
          </p:nvPr>
        </p:nvSpPr>
        <p:spPr>
          <a:xfrm>
            <a:off x="83128" y="866900"/>
            <a:ext cx="6337876" cy="5621768"/>
          </a:xfrm>
        </p:spPr>
        <p:txBody>
          <a:bodyPr>
            <a:normAutofit lnSpcReduction="10000"/>
          </a:bodyPr>
          <a:lstStyle/>
          <a:p>
            <a:r>
              <a:rPr lang="en-US" dirty="0"/>
              <a:t>Hydrotherapy is beneficial at restoring your circulation.  </a:t>
            </a:r>
          </a:p>
          <a:p>
            <a:r>
              <a:rPr lang="en-US" dirty="0"/>
              <a:t>Twice a day you can apply the following:  We like to use hot water bottles and ice packs.  Fill two hot water bottles with hot water and apply the hot water bottles to the kidneys on the mid back for 3 minutes.  Then remove the hot water bottles and apply ice packs for 1 minute to the same area.  </a:t>
            </a:r>
          </a:p>
          <a:p>
            <a:r>
              <a:rPr lang="en-US" dirty="0"/>
              <a:t>Repeat this process 7 times and end with cold, then lay down and rest for 20 minutes to finish the treatment.  </a:t>
            </a:r>
          </a:p>
          <a:p>
            <a:r>
              <a:rPr lang="en-US" dirty="0"/>
              <a:t>This stimulates your kidney’s function.</a:t>
            </a:r>
            <a:endParaRPr lang="en-AU" dirty="0"/>
          </a:p>
        </p:txBody>
      </p:sp>
      <p:sp>
        <p:nvSpPr>
          <p:cNvPr id="4" name="Rectangle 3">
            <a:extLst>
              <a:ext uri="{FF2B5EF4-FFF2-40B4-BE49-F238E27FC236}">
                <a16:creationId xmlns:a16="http://schemas.microsoft.com/office/drawing/2014/main" id="{E1A38A5A-6441-1E42-84D0-890AD8FC113E}"/>
              </a:ext>
            </a:extLst>
          </p:cNvPr>
          <p:cNvSpPr/>
          <p:nvPr/>
        </p:nvSpPr>
        <p:spPr>
          <a:xfrm>
            <a:off x="3988628" y="6488668"/>
            <a:ext cx="4214744" cy="369332"/>
          </a:xfrm>
          <a:prstGeom prst="rect">
            <a:avLst/>
          </a:prstGeom>
        </p:spPr>
        <p:txBody>
          <a:bodyPr wrap="none">
            <a:spAutoFit/>
          </a:bodyPr>
          <a:lstStyle/>
          <a:p>
            <a:r>
              <a:rPr lang="en-US" dirty="0"/>
              <a:t>J Back </a:t>
            </a:r>
            <a:r>
              <a:rPr lang="en-US" dirty="0" err="1"/>
              <a:t>Musculoskelet</a:t>
            </a:r>
            <a:r>
              <a:rPr lang="en-US" dirty="0"/>
              <a:t> </a:t>
            </a:r>
            <a:r>
              <a:rPr lang="en-US" dirty="0" err="1"/>
              <a:t>Rehabil</a:t>
            </a:r>
            <a:r>
              <a:rPr lang="en-US" dirty="0"/>
              <a:t>. 4(4):255-64. </a:t>
            </a:r>
          </a:p>
        </p:txBody>
      </p:sp>
      <p:pic>
        <p:nvPicPr>
          <p:cNvPr id="6" name="Picture 5">
            <a:extLst>
              <a:ext uri="{FF2B5EF4-FFF2-40B4-BE49-F238E27FC236}">
                <a16:creationId xmlns:a16="http://schemas.microsoft.com/office/drawing/2014/main" id="{50B8C7A2-D4D0-9942-AC90-04DFBFFE9EC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489593">
            <a:off x="6733488" y="1099845"/>
            <a:ext cx="4905319" cy="475305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824722669"/>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8D4C8BE-FFAC-B640-BCDD-A4B176302711}"/>
              </a:ext>
            </a:extLst>
          </p:cNvPr>
          <p:cNvSpPr/>
          <p:nvPr/>
        </p:nvSpPr>
        <p:spPr>
          <a:xfrm>
            <a:off x="0"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B9789AE-5957-5F4E-968B-D299E08753C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76944" y="3332747"/>
            <a:ext cx="6958941" cy="3525253"/>
          </a:xfrm>
          <a:prstGeom prst="rect">
            <a:avLst/>
          </a:prstGeom>
        </p:spPr>
      </p:pic>
      <p:sp>
        <p:nvSpPr>
          <p:cNvPr id="3" name="Content Placeholder 2">
            <a:extLst>
              <a:ext uri="{FF2B5EF4-FFF2-40B4-BE49-F238E27FC236}">
                <a16:creationId xmlns:a16="http://schemas.microsoft.com/office/drawing/2014/main" id="{E1CACAB4-55E0-EC46-9F97-AFBB96246E88}"/>
              </a:ext>
            </a:extLst>
          </p:cNvPr>
          <p:cNvSpPr>
            <a:spLocks noGrp="1"/>
          </p:cNvSpPr>
          <p:nvPr>
            <p:ph idx="1"/>
          </p:nvPr>
        </p:nvSpPr>
        <p:spPr>
          <a:xfrm>
            <a:off x="0" y="1"/>
            <a:ext cx="12191999" cy="4638396"/>
          </a:xfrm>
        </p:spPr>
        <p:txBody>
          <a:bodyPr>
            <a:normAutofit/>
          </a:bodyPr>
          <a:lstStyle/>
          <a:p>
            <a:pPr marL="0" indent="0">
              <a:buNone/>
            </a:pPr>
            <a:r>
              <a:rPr lang="en-US" sz="3600" dirty="0"/>
              <a:t>Charcoal reduces the burden upon your kidneys by adsorbing  substances otherwise dependent upon them for removal from your body. </a:t>
            </a:r>
          </a:p>
          <a:p>
            <a:pPr marL="0" indent="0">
              <a:buNone/>
            </a:pPr>
            <a:r>
              <a:rPr lang="en-US" sz="3600" dirty="0"/>
              <a:t>One teaspoon of activated charcoal powder can be mixed in one cup of water and drank. This can be repeated two to three times a day.  </a:t>
            </a:r>
          </a:p>
        </p:txBody>
      </p:sp>
      <p:sp>
        <p:nvSpPr>
          <p:cNvPr id="4" name="TextBox 3">
            <a:extLst>
              <a:ext uri="{FF2B5EF4-FFF2-40B4-BE49-F238E27FC236}">
                <a16:creationId xmlns:a16="http://schemas.microsoft.com/office/drawing/2014/main" id="{8ABB1225-B07A-564F-8AD8-E2D655632A3A}"/>
              </a:ext>
            </a:extLst>
          </p:cNvPr>
          <p:cNvSpPr txBox="1"/>
          <p:nvPr/>
        </p:nvSpPr>
        <p:spPr>
          <a:xfrm>
            <a:off x="3864235" y="2778749"/>
            <a:ext cx="4463530" cy="369332"/>
          </a:xfrm>
          <a:prstGeom prst="rect">
            <a:avLst/>
          </a:prstGeom>
          <a:noFill/>
        </p:spPr>
        <p:txBody>
          <a:bodyPr wrap="none" rtlCol="0">
            <a:spAutoFit/>
          </a:bodyPr>
          <a:lstStyle/>
          <a:p>
            <a:r>
              <a:rPr lang="en-US" dirty="0"/>
              <a:t>Nephrology (Carlton). 2012 Sep;17(7):616-20.</a:t>
            </a:r>
          </a:p>
        </p:txBody>
      </p:sp>
    </p:spTree>
    <p:extLst>
      <p:ext uri="{BB962C8B-B14F-4D97-AF65-F5344CB8AC3E}">
        <p14:creationId xmlns:p14="http://schemas.microsoft.com/office/powerpoint/2010/main" val="1002281497"/>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68C2CA5-C1AA-8644-BC46-01687BA1A3F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A827639-6625-7E4E-AF1E-DAE307505626}"/>
              </a:ext>
            </a:extLst>
          </p:cNvPr>
          <p:cNvSpPr>
            <a:spLocks noGrp="1"/>
          </p:cNvSpPr>
          <p:nvPr>
            <p:ph idx="1"/>
          </p:nvPr>
        </p:nvSpPr>
        <p:spPr>
          <a:xfrm>
            <a:off x="5842660" y="177219"/>
            <a:ext cx="6349340" cy="6596743"/>
          </a:xfrm>
        </p:spPr>
        <p:txBody>
          <a:bodyPr>
            <a:normAutofit fontScale="92500" lnSpcReduction="10000"/>
          </a:bodyPr>
          <a:lstStyle/>
          <a:p>
            <a:r>
              <a:rPr lang="en-US" dirty="0"/>
              <a:t>We recommend charcoal poultices over the kidneys at night for toxin removal while you are seeking to restore kidney function.  </a:t>
            </a:r>
          </a:p>
          <a:p>
            <a:r>
              <a:rPr lang="en-US" dirty="0"/>
              <a:t>Our procedure is to take one cup of water and put it into a sauce pan on the stove. Add 3 tablespoons of activated charcoal powder and 3 tablespoons of ground flax seeds and bring to a boil. Stir well. Turn off the heat and let cool. </a:t>
            </a:r>
          </a:p>
          <a:p>
            <a:r>
              <a:rPr lang="en-US" dirty="0"/>
              <a:t>This can be applied one fourth inch thick over your kidneys and surrounding back area. Cover with a plastic wrap for overnight treatment. </a:t>
            </a:r>
          </a:p>
          <a:p>
            <a:r>
              <a:rPr lang="en-US" dirty="0"/>
              <a:t>Leave this on all night and remove it in the morning.  The next night, turn the poultices over and use the other side.  You can even make a supply of these ahead of time and store them in your freezer for future use.</a:t>
            </a:r>
          </a:p>
          <a:p>
            <a:endParaRPr lang="en-US" dirty="0"/>
          </a:p>
          <a:p>
            <a:endParaRPr lang="en-US" dirty="0"/>
          </a:p>
        </p:txBody>
      </p:sp>
      <p:sp>
        <p:nvSpPr>
          <p:cNvPr id="4" name="TextBox 3">
            <a:extLst>
              <a:ext uri="{FF2B5EF4-FFF2-40B4-BE49-F238E27FC236}">
                <a16:creationId xmlns:a16="http://schemas.microsoft.com/office/drawing/2014/main" id="{ABAA58FC-BD66-5D4B-A150-C1555D5B1BBC}"/>
              </a:ext>
            </a:extLst>
          </p:cNvPr>
          <p:cNvSpPr txBox="1"/>
          <p:nvPr/>
        </p:nvSpPr>
        <p:spPr>
          <a:xfrm>
            <a:off x="1572357" y="6488668"/>
            <a:ext cx="9047285" cy="369332"/>
          </a:xfrm>
          <a:prstGeom prst="rect">
            <a:avLst/>
          </a:prstGeom>
          <a:noFill/>
        </p:spPr>
        <p:txBody>
          <a:bodyPr wrap="none" rtlCol="0">
            <a:spAutoFit/>
          </a:bodyPr>
          <a:lstStyle/>
          <a:p>
            <a:r>
              <a:rPr lang="en-US" dirty="0"/>
              <a:t>(</a:t>
            </a:r>
            <a:r>
              <a:rPr lang="en-US" u="sng" dirty="0">
                <a:hlinkClick r:id="rId2"/>
              </a:rPr>
              <a:t>http://www.buyactivatedcharcoal.com/product/activated_charcoal_powder/hardwood/sn20</a:t>
            </a:r>
            <a:r>
              <a:rPr lang="en-US" dirty="0"/>
              <a:t>)</a:t>
            </a:r>
          </a:p>
        </p:txBody>
      </p:sp>
      <p:pic>
        <p:nvPicPr>
          <p:cNvPr id="8" name="Picture 7">
            <a:extLst>
              <a:ext uri="{FF2B5EF4-FFF2-40B4-BE49-F238E27FC236}">
                <a16:creationId xmlns:a16="http://schemas.microsoft.com/office/drawing/2014/main" id="{7C4A83E4-8419-0140-B8B9-8A091E96B7A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8130" y="791375"/>
            <a:ext cx="5664530" cy="490591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947848521"/>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35ECD0C-C3CE-274C-8E61-A4A47900E479}"/>
              </a:ext>
            </a:extLst>
          </p:cNvPr>
          <p:cNvSpPr/>
          <p:nvPr/>
        </p:nvSpPr>
        <p:spPr>
          <a:xfrm>
            <a:off x="0" y="0"/>
            <a:ext cx="12192000" cy="6858000"/>
          </a:xfrm>
          <a:prstGeom prst="rect">
            <a:avLst/>
          </a:prstGeom>
          <a:blipFill>
            <a:blip r:embed="rId2" cstate="email">
              <a:extLst>
                <a:ext uri="{28A0092B-C50C-407E-A947-70E740481C1C}">
                  <a14:useLocalDpi xmlns:a14="http://schemas.microsoft.com/office/drawing/2010/main"/>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Wave 2">
            <a:extLst>
              <a:ext uri="{FF2B5EF4-FFF2-40B4-BE49-F238E27FC236}">
                <a16:creationId xmlns:a16="http://schemas.microsoft.com/office/drawing/2014/main" id="{AFE75830-54C1-BD41-931A-449BD484DA16}"/>
              </a:ext>
            </a:extLst>
          </p:cNvPr>
          <p:cNvSpPr/>
          <p:nvPr/>
        </p:nvSpPr>
        <p:spPr>
          <a:xfrm>
            <a:off x="5280949" y="1893071"/>
            <a:ext cx="6400800" cy="3281514"/>
          </a:xfrm>
          <a:prstGeom prst="wave">
            <a:avLst>
              <a:gd name="adj1" fmla="val 3511"/>
              <a:gd name="adj2" fmla="val 0"/>
            </a:avLst>
          </a:prstGeom>
          <a:solidFill>
            <a:srgbClr val="FF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E667A5-0B63-5E45-AF32-C1AAF468580F}"/>
              </a:ext>
            </a:extLst>
          </p:cNvPr>
          <p:cNvSpPr>
            <a:spLocks noGrp="1"/>
          </p:cNvSpPr>
          <p:nvPr>
            <p:ph type="ctrTitle"/>
          </p:nvPr>
        </p:nvSpPr>
        <p:spPr>
          <a:xfrm rot="21381938">
            <a:off x="2517570" y="233565"/>
            <a:ext cx="6878850" cy="783771"/>
          </a:xfrm>
        </p:spPr>
        <p:txBody>
          <a:bodyPr>
            <a:prstTxWarp prst="textWave1">
              <a:avLst/>
            </a:prstTxWarp>
            <a:normAutofit fontScale="90000"/>
          </a:bodyPr>
          <a:lstStyle/>
          <a:p>
            <a:r>
              <a:rPr lang="en-US"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Avenir Next" panose="020B0503020202020204" pitchFamily="34" charset="0"/>
                <a:ea typeface="Bodoni Ornaments" pitchFamily="2" charset="0"/>
                <a:cs typeface="Al Tarikh" pitchFamily="2" charset="-78"/>
              </a:rPr>
              <a:t>Kidney Health</a:t>
            </a:r>
          </a:p>
        </p:txBody>
      </p:sp>
      <p:sp>
        <p:nvSpPr>
          <p:cNvPr id="7" name="Content Placeholder 2">
            <a:extLst>
              <a:ext uri="{FF2B5EF4-FFF2-40B4-BE49-F238E27FC236}">
                <a16:creationId xmlns:a16="http://schemas.microsoft.com/office/drawing/2014/main" id="{D1574D96-ED09-B645-A99C-E82A290D9799}"/>
              </a:ext>
            </a:extLst>
          </p:cNvPr>
          <p:cNvSpPr txBox="1">
            <a:spLocks/>
          </p:cNvSpPr>
          <p:nvPr/>
        </p:nvSpPr>
        <p:spPr>
          <a:xfrm>
            <a:off x="5530645" y="2627702"/>
            <a:ext cx="6297561" cy="2409444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4800" dirty="0">
                <a:solidFill>
                  <a:srgbClr val="C00000"/>
                </a:solidFill>
              </a:rPr>
              <a:t>Eat natural foods as grown.</a:t>
            </a:r>
          </a:p>
          <a:p>
            <a:pPr algn="l">
              <a:lnSpc>
                <a:spcPct val="100000"/>
              </a:lnSpc>
            </a:pPr>
            <a:endParaRPr lang="en-US" sz="4800" dirty="0">
              <a:solidFill>
                <a:srgbClr val="C00000"/>
              </a:solidFill>
            </a:endParaRPr>
          </a:p>
          <a:p>
            <a:pPr algn="l">
              <a:lnSpc>
                <a:spcPct val="100000"/>
              </a:lnSpc>
            </a:pPr>
            <a:r>
              <a:rPr lang="en-US" sz="4800" dirty="0">
                <a:solidFill>
                  <a:srgbClr val="C00000"/>
                </a:solidFill>
              </a:rPr>
              <a:t>Avoid animal protein, fats, alcohol, caffeine, fermented and/or refined foods.</a:t>
            </a:r>
          </a:p>
          <a:p>
            <a:pPr algn="l">
              <a:lnSpc>
                <a:spcPct val="100000"/>
              </a:lnSpc>
            </a:pPr>
            <a:endParaRPr lang="en-US" sz="4800" dirty="0">
              <a:solidFill>
                <a:srgbClr val="C00000"/>
              </a:solidFill>
            </a:endParaRPr>
          </a:p>
          <a:p>
            <a:pPr algn="l">
              <a:lnSpc>
                <a:spcPct val="100000"/>
              </a:lnSpc>
            </a:pPr>
            <a:r>
              <a:rPr lang="en-US" sz="4800" dirty="0">
                <a:solidFill>
                  <a:srgbClr val="C00000"/>
                </a:solidFill>
              </a:rPr>
              <a:t>Avoid drugs and supplements.</a:t>
            </a:r>
          </a:p>
          <a:p>
            <a:pPr algn="l">
              <a:lnSpc>
                <a:spcPct val="100000"/>
              </a:lnSpc>
            </a:pPr>
            <a:endParaRPr lang="en-US" sz="4800" dirty="0">
              <a:solidFill>
                <a:srgbClr val="C00000"/>
              </a:solidFill>
            </a:endParaRPr>
          </a:p>
          <a:p>
            <a:pPr algn="l">
              <a:lnSpc>
                <a:spcPct val="100000"/>
              </a:lnSpc>
            </a:pPr>
            <a:r>
              <a:rPr lang="en-US" sz="4800" dirty="0">
                <a:solidFill>
                  <a:srgbClr val="C00000"/>
                </a:solidFill>
              </a:rPr>
              <a:t>Drink plenty of water, not liquid meals.</a:t>
            </a:r>
          </a:p>
          <a:p>
            <a:pPr algn="l">
              <a:lnSpc>
                <a:spcPct val="100000"/>
              </a:lnSpc>
            </a:pPr>
            <a:endParaRPr lang="en-US" sz="4800" dirty="0">
              <a:solidFill>
                <a:srgbClr val="C00000"/>
              </a:solidFill>
            </a:endParaRPr>
          </a:p>
          <a:p>
            <a:pPr algn="l">
              <a:lnSpc>
                <a:spcPct val="100000"/>
              </a:lnSpc>
            </a:pPr>
            <a:r>
              <a:rPr lang="en-US" sz="4800" dirty="0">
                <a:solidFill>
                  <a:srgbClr val="C00000"/>
                </a:solidFill>
              </a:rPr>
              <a:t>Exercise in the open air and sunshine.</a:t>
            </a:r>
          </a:p>
          <a:p>
            <a:pPr algn="l">
              <a:lnSpc>
                <a:spcPct val="100000"/>
              </a:lnSpc>
            </a:pPr>
            <a:endParaRPr lang="en-US" sz="4800" dirty="0">
              <a:solidFill>
                <a:srgbClr val="C00000"/>
              </a:solidFill>
            </a:endParaRPr>
          </a:p>
          <a:p>
            <a:pPr algn="l">
              <a:lnSpc>
                <a:spcPct val="100000"/>
              </a:lnSpc>
            </a:pPr>
            <a:r>
              <a:rPr lang="en-US" sz="4800" dirty="0">
                <a:solidFill>
                  <a:srgbClr val="C00000"/>
                </a:solidFill>
              </a:rPr>
              <a:t>Get plenty of sleep.</a:t>
            </a:r>
          </a:p>
          <a:p>
            <a:pPr algn="l">
              <a:lnSpc>
                <a:spcPct val="100000"/>
              </a:lnSpc>
            </a:pPr>
            <a:endParaRPr lang="en-US" sz="4800" dirty="0">
              <a:solidFill>
                <a:srgbClr val="C00000"/>
              </a:solidFill>
            </a:endParaRPr>
          </a:p>
          <a:p>
            <a:pPr algn="l">
              <a:lnSpc>
                <a:spcPct val="100000"/>
              </a:lnSpc>
            </a:pPr>
            <a:r>
              <a:rPr lang="en-US" sz="4800" dirty="0">
                <a:solidFill>
                  <a:srgbClr val="C00000"/>
                </a:solidFill>
              </a:rPr>
              <a:t>Let God be your healer!</a:t>
            </a:r>
          </a:p>
        </p:txBody>
      </p:sp>
      <p:pic>
        <p:nvPicPr>
          <p:cNvPr id="8" name="Picture 7">
            <a:extLst>
              <a:ext uri="{FF2B5EF4-FFF2-40B4-BE49-F238E27FC236}">
                <a16:creationId xmlns:a16="http://schemas.microsoft.com/office/drawing/2014/main" id="{BEFC2546-A5ED-744B-9D7A-E65B5EEC35D2}"/>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0" b="100000" l="0" r="100000">
                        <a14:foregroundMark x1="27747" y1="25990" x2="27747" y2="25990"/>
                        <a14:foregroundMark x1="27747" y1="21979" x2="27747" y2="21979"/>
                        <a14:foregroundMark x1="33676" y1="13333" x2="33676" y2="13333"/>
                        <a14:foregroundMark x1="68379" y1="15313" x2="68379" y2="15313"/>
                        <a14:foregroundMark x1="15336" y1="74323" x2="15336" y2="74323"/>
                        <a14:foregroundMark x1="13755" y1="81563" x2="13755" y2="81563"/>
                        <a14:foregroundMark x1="15099" y1="87031" x2="15099" y2="87031"/>
                        <a14:foregroundMark x1="16206" y1="91875" x2="16206" y2="91875"/>
                        <a14:foregroundMark x1="12569" y1="78333" x2="12569" y2="78333"/>
                        <a14:foregroundMark x1="61818" y1="9167" x2="61818" y2="9167"/>
                        <a14:foregroundMark x1="70435" y1="19740" x2="70435" y2="19740"/>
                        <a14:foregroundMark x1="73834" y1="26198" x2="73834" y2="26198"/>
                        <a14:foregroundMark x1="77233" y1="36667" x2="77233" y2="36667"/>
                        <a14:foregroundMark x1="77470" y1="47448" x2="77470" y2="47448"/>
                        <a14:foregroundMark x1="77470" y1="53333" x2="77470" y2="53333"/>
                        <a14:foregroundMark x1="77470" y1="53333" x2="77470" y2="53333"/>
                        <a14:foregroundMark x1="14625" y1="69427" x2="14625" y2="69427"/>
                        <a14:foregroundMark x1="15020" y1="65052" x2="15020" y2="65052"/>
                        <a14:foregroundMark x1="16838" y1="59010" x2="16838" y2="59010"/>
                        <a14:foregroundMark x1="70593" y1="18698" x2="70593" y2="18698"/>
                        <a14:foregroundMark x1="73834" y1="23490" x2="73834" y2="23490"/>
                        <a14:foregroundMark x1="62213" y1="8229" x2="62213" y2="8229"/>
                        <a14:foregroundMark x1="62925" y1="8594" x2="62925" y2="8594"/>
                        <a14:foregroundMark x1="64506" y1="10625" x2="64506" y2="10625"/>
                        <a14:foregroundMark x1="66008" y1="11823" x2="66008" y2="11823"/>
                        <a14:foregroundMark x1="66957" y1="12292" x2="66957" y2="12292"/>
                        <a14:foregroundMark x1="68458" y1="14167" x2="68458" y2="14167"/>
                        <a14:foregroundMark x1="69565" y1="15417" x2="69565" y2="15417"/>
                        <a14:foregroundMark x1="69170" y1="14792" x2="69170" y2="14792"/>
                        <a14:foregroundMark x1="71462" y1="18906" x2="71462" y2="18906"/>
                        <a14:foregroundMark x1="71146" y1="17708" x2="71146" y2="17708"/>
                        <a14:foregroundMark x1="73123" y1="20677" x2="73123" y2="20677"/>
                        <a14:foregroundMark x1="74704" y1="23125" x2="74704" y2="23125"/>
                        <a14:foregroundMark x1="75257" y1="26094" x2="75257" y2="26094"/>
                        <a14:foregroundMark x1="75652" y1="28750" x2="75652" y2="28750"/>
                        <a14:foregroundMark x1="76522" y1="30729" x2="76522" y2="30729"/>
                        <a14:foregroundMark x1="76917" y1="33021" x2="76917" y2="33021"/>
                        <a14:foregroundMark x1="77549" y1="34896" x2="77549" y2="34896"/>
                        <a14:foregroundMark x1="78024" y1="37031" x2="78024" y2="37031"/>
                        <a14:foregroundMark x1="77945" y1="40156" x2="77945" y2="40156"/>
                        <a14:foregroundMark x1="78498" y1="41615" x2="78498" y2="41615"/>
                        <a14:foregroundMark x1="78419" y1="44792" x2="78419" y2="44792"/>
                        <a14:foregroundMark x1="79289" y1="47292" x2="79289" y2="47292"/>
                        <a14:foregroundMark x1="78972" y1="50625" x2="78972" y2="50625"/>
                        <a14:foregroundMark x1="78261" y1="55365" x2="78261" y2="55365"/>
                        <a14:foregroundMark x1="78419" y1="57813" x2="78419" y2="57813"/>
                        <a14:foregroundMark x1="77945" y1="63594" x2="77945" y2="63594"/>
                        <a14:foregroundMark x1="18577" y1="69375" x2="18577" y2="69375"/>
                        <a14:foregroundMark x1="16443" y1="71094" x2="16443" y2="71094"/>
                        <a14:foregroundMark x1="19921" y1="66198" x2="19921" y2="66198"/>
                        <a14:foregroundMark x1="15968" y1="64688" x2="15968" y2="64688"/>
                        <a14:foregroundMark x1="15731" y1="61823" x2="15731" y2="61823"/>
                        <a14:foregroundMark x1="15731" y1="62813" x2="15731" y2="62813"/>
                        <a14:foregroundMark x1="16601" y1="60365" x2="16601" y2="60365"/>
                        <a14:foregroundMark x1="17549" y1="59062" x2="17549" y2="59062"/>
                        <a14:foregroundMark x1="18498" y1="57552" x2="18498" y2="57552"/>
                        <a14:foregroundMark x1="19209" y1="57240" x2="19209" y2="57240"/>
                        <a14:foregroundMark x1="19447" y1="56510" x2="19447" y2="56510"/>
                        <a14:foregroundMark x1="20870" y1="54583" x2="20870" y2="54583"/>
                        <a14:foregroundMark x1="21739" y1="53958" x2="21739" y2="53958"/>
                        <a14:foregroundMark x1="43004" y1="35833" x2="43004" y2="35833"/>
                        <a14:foregroundMark x1="39763" y1="37031" x2="39763" y2="37031"/>
                        <a14:foregroundMark x1="36443" y1="36094" x2="36443" y2="36094"/>
                        <a14:foregroundMark x1="32885" y1="34271" x2="32885" y2="34271"/>
                        <a14:foregroundMark x1="29644" y1="30365" x2="29644" y2="30365"/>
                        <a14:foregroundMark x1="28617" y1="27083" x2="28617" y2="27083"/>
                        <a14:foregroundMark x1="28854" y1="25260" x2="28854" y2="25260"/>
                        <a14:foregroundMark x1="34783" y1="12708" x2="34783" y2="12708"/>
                        <a14:foregroundMark x1="39684" y1="9583" x2="39684" y2="9583"/>
                        <a14:foregroundMark x1="41423" y1="8333" x2="41423" y2="8333"/>
                        <a14:foregroundMark x1="19763" y1="68385" x2="19763" y2="68385"/>
                        <a14:foregroundMark x1="26087" y1="72135" x2="26087" y2="72135"/>
                        <a14:foregroundMark x1="26087" y1="72135" x2="26087" y2="72135"/>
                        <a14:foregroundMark x1="25929" y1="71354" x2="25929" y2="71354"/>
                        <a14:foregroundMark x1="33597" y1="79010" x2="33597" y2="79010"/>
                        <a14:foregroundMark x1="51225" y1="82292" x2="51225" y2="82292"/>
                        <a14:foregroundMark x1="51858" y1="82344" x2="51858" y2="82344"/>
                        <a14:backgroundMark x1="33123" y1="41510" x2="33123" y2="41510"/>
                        <a14:backgroundMark x1="29881" y1="43385" x2="29881" y2="43385"/>
                        <a14:backgroundMark x1="23320" y1="49115" x2="23320" y2="49115"/>
                      </a14:backgroundRemoval>
                    </a14:imgEffect>
                  </a14:imgLayer>
                </a14:imgProps>
              </a:ext>
              <a:ext uri="{28A0092B-C50C-407E-A947-70E740481C1C}">
                <a14:useLocalDpi xmlns:a14="http://schemas.microsoft.com/office/drawing/2010/main"/>
              </a:ext>
            </a:extLst>
          </a:blip>
          <a:stretch>
            <a:fillRect/>
          </a:stretch>
        </p:blipFill>
        <p:spPr>
          <a:xfrm rot="535864" flipH="1">
            <a:off x="1938281" y="1485476"/>
            <a:ext cx="2688537" cy="3887045"/>
          </a:xfrm>
          <a:prstGeom prst="rect">
            <a:avLst/>
          </a:prstGeom>
          <a:effectLst>
            <a:outerShdw blurRad="50800" dist="38100" dir="6900000" algn="tl" rotWithShape="0">
              <a:prstClr val="black">
                <a:alpha val="40000"/>
              </a:prstClr>
            </a:outerShdw>
          </a:effectLst>
        </p:spPr>
      </p:pic>
    </p:spTree>
    <p:extLst>
      <p:ext uri="{BB962C8B-B14F-4D97-AF65-F5344CB8AC3E}">
        <p14:creationId xmlns:p14="http://schemas.microsoft.com/office/powerpoint/2010/main" val="4118916048"/>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0CBBCB5-E8B7-F247-A1D2-134D21C6BB1C}"/>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6E9CEB1-DF69-0347-81A2-2EB81962DFC3}"/>
              </a:ext>
            </a:extLst>
          </p:cNvPr>
          <p:cNvSpPr>
            <a:spLocks noGrp="1"/>
          </p:cNvSpPr>
          <p:nvPr>
            <p:ph idx="1"/>
          </p:nvPr>
        </p:nvSpPr>
        <p:spPr/>
        <p:txBody>
          <a:bodyPr>
            <a:normAutofit/>
          </a:bodyPr>
          <a:lstStyle/>
          <a:p>
            <a:pPr marL="0" indent="0" algn="ctr">
              <a:buNone/>
            </a:pPr>
            <a:r>
              <a:rPr lang="en-AU" sz="4000" dirty="0">
                <a:solidFill>
                  <a:schemeClr val="bg1"/>
                </a:solidFill>
                <a:latin typeface="Quartera" pitchFamily="2" charset="0"/>
                <a:cs typeface="Apple Chancery" panose="03020702040506060504" pitchFamily="66" charset="-79"/>
              </a:rPr>
              <a:t>Your kidneys are delicate organs that respond well to temperate measures. </a:t>
            </a:r>
          </a:p>
        </p:txBody>
      </p:sp>
      <p:sp>
        <p:nvSpPr>
          <p:cNvPr id="5" name="Title 4">
            <a:extLst>
              <a:ext uri="{FF2B5EF4-FFF2-40B4-BE49-F238E27FC236}">
                <a16:creationId xmlns:a16="http://schemas.microsoft.com/office/drawing/2014/main" id="{49555836-2AF0-5E4E-9487-515265C4CB1D}"/>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3788046916"/>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35ECD0C-C3CE-274C-8E61-A4A47900E479}"/>
              </a:ext>
            </a:extLst>
          </p:cNvPr>
          <p:cNvSpPr/>
          <p:nvPr/>
        </p:nvSpPr>
        <p:spPr>
          <a:xfrm>
            <a:off x="0" y="0"/>
            <a:ext cx="12192000" cy="6858000"/>
          </a:xfrm>
          <a:prstGeom prst="rect">
            <a:avLst/>
          </a:prstGeom>
          <a:blipFill>
            <a:blip r:embed="rId2" cstate="email">
              <a:extLst>
                <a:ext uri="{28A0092B-C50C-407E-A947-70E740481C1C}">
                  <a14:useLocalDpi xmlns:a14="http://schemas.microsoft.com/office/drawing/2010/main"/>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Wave 2">
            <a:extLst>
              <a:ext uri="{FF2B5EF4-FFF2-40B4-BE49-F238E27FC236}">
                <a16:creationId xmlns:a16="http://schemas.microsoft.com/office/drawing/2014/main" id="{AFE75830-54C1-BD41-931A-449BD484DA16}"/>
              </a:ext>
            </a:extLst>
          </p:cNvPr>
          <p:cNvSpPr/>
          <p:nvPr/>
        </p:nvSpPr>
        <p:spPr>
          <a:xfrm>
            <a:off x="5280949" y="1893071"/>
            <a:ext cx="6400800" cy="3281514"/>
          </a:xfrm>
          <a:prstGeom prst="wave">
            <a:avLst>
              <a:gd name="adj1" fmla="val 3511"/>
              <a:gd name="adj2" fmla="val 0"/>
            </a:avLst>
          </a:prstGeom>
          <a:solidFill>
            <a:srgbClr val="FF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E667A5-0B63-5E45-AF32-C1AAF468580F}"/>
              </a:ext>
            </a:extLst>
          </p:cNvPr>
          <p:cNvSpPr>
            <a:spLocks noGrp="1"/>
          </p:cNvSpPr>
          <p:nvPr>
            <p:ph type="ctrTitle"/>
          </p:nvPr>
        </p:nvSpPr>
        <p:spPr>
          <a:xfrm rot="21381938">
            <a:off x="2517570" y="233565"/>
            <a:ext cx="6878850" cy="783771"/>
          </a:xfrm>
        </p:spPr>
        <p:txBody>
          <a:bodyPr>
            <a:prstTxWarp prst="textWave1">
              <a:avLst/>
            </a:prstTxWarp>
            <a:normAutofit fontScale="90000"/>
          </a:bodyPr>
          <a:lstStyle/>
          <a:p>
            <a:r>
              <a:rPr lang="en-US"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Avenir Next" panose="020B0503020202020204" pitchFamily="34" charset="0"/>
                <a:ea typeface="Bodoni Ornaments" pitchFamily="2" charset="0"/>
                <a:cs typeface="Al Tarikh" pitchFamily="2" charset="-78"/>
              </a:rPr>
              <a:t>Kidney Health</a:t>
            </a:r>
          </a:p>
        </p:txBody>
      </p:sp>
      <p:sp>
        <p:nvSpPr>
          <p:cNvPr id="7" name="Content Placeholder 2">
            <a:extLst>
              <a:ext uri="{FF2B5EF4-FFF2-40B4-BE49-F238E27FC236}">
                <a16:creationId xmlns:a16="http://schemas.microsoft.com/office/drawing/2014/main" id="{D1574D96-ED09-B645-A99C-E82A290D9799}"/>
              </a:ext>
            </a:extLst>
          </p:cNvPr>
          <p:cNvSpPr txBox="1">
            <a:spLocks/>
          </p:cNvSpPr>
          <p:nvPr/>
        </p:nvSpPr>
        <p:spPr>
          <a:xfrm>
            <a:off x="5530646" y="2008276"/>
            <a:ext cx="5766620" cy="2409444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en-US" sz="4800" dirty="0">
                <a:solidFill>
                  <a:srgbClr val="C00000"/>
                </a:solidFill>
              </a:rPr>
              <a:t>Avoid animal protein, fats, alcohol, caffeine, fermented and/or refined foods.</a:t>
            </a:r>
          </a:p>
          <a:p>
            <a:pPr algn="l">
              <a:lnSpc>
                <a:spcPct val="100000"/>
              </a:lnSpc>
            </a:pPr>
            <a:endParaRPr lang="en-US" sz="4800" dirty="0">
              <a:solidFill>
                <a:srgbClr val="C00000"/>
              </a:solidFill>
            </a:endParaRPr>
          </a:p>
          <a:p>
            <a:pPr algn="l">
              <a:lnSpc>
                <a:spcPct val="100000"/>
              </a:lnSpc>
            </a:pPr>
            <a:r>
              <a:rPr lang="en-US" sz="4800" dirty="0">
                <a:solidFill>
                  <a:srgbClr val="C00000"/>
                </a:solidFill>
              </a:rPr>
              <a:t>Avoid drugs and supplements.</a:t>
            </a:r>
          </a:p>
          <a:p>
            <a:pPr algn="l">
              <a:lnSpc>
                <a:spcPct val="100000"/>
              </a:lnSpc>
            </a:pPr>
            <a:endParaRPr lang="en-US" sz="4800" dirty="0">
              <a:solidFill>
                <a:srgbClr val="C00000"/>
              </a:solidFill>
            </a:endParaRPr>
          </a:p>
          <a:p>
            <a:pPr algn="l">
              <a:lnSpc>
                <a:spcPct val="100000"/>
              </a:lnSpc>
            </a:pPr>
            <a:r>
              <a:rPr lang="en-US" sz="4800" dirty="0">
                <a:solidFill>
                  <a:srgbClr val="C00000"/>
                </a:solidFill>
              </a:rPr>
              <a:t>Drink plenty of water, not liquid meals.</a:t>
            </a:r>
          </a:p>
          <a:p>
            <a:pPr algn="l">
              <a:lnSpc>
                <a:spcPct val="100000"/>
              </a:lnSpc>
            </a:pPr>
            <a:endParaRPr lang="en-US" sz="4800" dirty="0">
              <a:solidFill>
                <a:srgbClr val="C00000"/>
              </a:solidFill>
            </a:endParaRPr>
          </a:p>
          <a:p>
            <a:pPr algn="l">
              <a:lnSpc>
                <a:spcPct val="100000"/>
              </a:lnSpc>
            </a:pPr>
            <a:r>
              <a:rPr lang="en-US" sz="4800" dirty="0">
                <a:solidFill>
                  <a:srgbClr val="C00000"/>
                </a:solidFill>
              </a:rPr>
              <a:t>Exercise in the open air and sunshine.</a:t>
            </a:r>
          </a:p>
          <a:p>
            <a:pPr algn="l">
              <a:lnSpc>
                <a:spcPct val="100000"/>
              </a:lnSpc>
            </a:pPr>
            <a:endParaRPr lang="en-US" sz="4800" dirty="0">
              <a:solidFill>
                <a:srgbClr val="C00000"/>
              </a:solidFill>
            </a:endParaRPr>
          </a:p>
          <a:p>
            <a:pPr algn="l">
              <a:lnSpc>
                <a:spcPct val="100000"/>
              </a:lnSpc>
            </a:pPr>
            <a:r>
              <a:rPr lang="en-US" sz="4800" dirty="0">
                <a:solidFill>
                  <a:srgbClr val="C00000"/>
                </a:solidFill>
              </a:rPr>
              <a:t>Get plenty of sleep.</a:t>
            </a:r>
          </a:p>
          <a:p>
            <a:pPr algn="l">
              <a:lnSpc>
                <a:spcPct val="100000"/>
              </a:lnSpc>
            </a:pPr>
            <a:endParaRPr lang="en-US" sz="4800" dirty="0">
              <a:solidFill>
                <a:srgbClr val="C00000"/>
              </a:solidFill>
            </a:endParaRPr>
          </a:p>
          <a:p>
            <a:pPr algn="l">
              <a:lnSpc>
                <a:spcPct val="100000"/>
              </a:lnSpc>
            </a:pPr>
            <a:r>
              <a:rPr lang="en-US" sz="4800" dirty="0">
                <a:solidFill>
                  <a:srgbClr val="C00000"/>
                </a:solidFill>
              </a:rPr>
              <a:t>Let God be your healer!</a:t>
            </a:r>
          </a:p>
        </p:txBody>
      </p:sp>
      <p:pic>
        <p:nvPicPr>
          <p:cNvPr id="8" name="Picture 7">
            <a:extLst>
              <a:ext uri="{FF2B5EF4-FFF2-40B4-BE49-F238E27FC236}">
                <a16:creationId xmlns:a16="http://schemas.microsoft.com/office/drawing/2014/main" id="{BEFC2546-A5ED-744B-9D7A-E65B5EEC35D2}"/>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0" b="100000" l="0" r="100000">
                        <a14:foregroundMark x1="27747" y1="25990" x2="27747" y2="25990"/>
                        <a14:foregroundMark x1="27747" y1="21979" x2="27747" y2="21979"/>
                        <a14:foregroundMark x1="33676" y1="13333" x2="33676" y2="13333"/>
                        <a14:foregroundMark x1="68379" y1="15313" x2="68379" y2="15313"/>
                        <a14:foregroundMark x1="15336" y1="74323" x2="15336" y2="74323"/>
                        <a14:foregroundMark x1="13755" y1="81563" x2="13755" y2="81563"/>
                        <a14:foregroundMark x1="15099" y1="87031" x2="15099" y2="87031"/>
                        <a14:foregroundMark x1="16206" y1="91875" x2="16206" y2="91875"/>
                        <a14:foregroundMark x1="12569" y1="78333" x2="12569" y2="78333"/>
                        <a14:foregroundMark x1="61818" y1="9167" x2="61818" y2="9167"/>
                        <a14:foregroundMark x1="70435" y1="19740" x2="70435" y2="19740"/>
                        <a14:foregroundMark x1="73834" y1="26198" x2="73834" y2="26198"/>
                        <a14:foregroundMark x1="77233" y1="36667" x2="77233" y2="36667"/>
                        <a14:foregroundMark x1="77470" y1="47448" x2="77470" y2="47448"/>
                        <a14:foregroundMark x1="77470" y1="53333" x2="77470" y2="53333"/>
                        <a14:foregroundMark x1="77470" y1="53333" x2="77470" y2="53333"/>
                        <a14:foregroundMark x1="14625" y1="69427" x2="14625" y2="69427"/>
                        <a14:foregroundMark x1="15020" y1="65052" x2="15020" y2="65052"/>
                        <a14:foregroundMark x1="16838" y1="59010" x2="16838" y2="59010"/>
                        <a14:foregroundMark x1="70593" y1="18698" x2="70593" y2="18698"/>
                        <a14:foregroundMark x1="73834" y1="23490" x2="73834" y2="23490"/>
                        <a14:foregroundMark x1="62213" y1="8229" x2="62213" y2="8229"/>
                        <a14:foregroundMark x1="62925" y1="8594" x2="62925" y2="8594"/>
                        <a14:foregroundMark x1="64506" y1="10625" x2="64506" y2="10625"/>
                        <a14:foregroundMark x1="66008" y1="11823" x2="66008" y2="11823"/>
                        <a14:foregroundMark x1="66957" y1="12292" x2="66957" y2="12292"/>
                        <a14:foregroundMark x1="68458" y1="14167" x2="68458" y2="14167"/>
                        <a14:foregroundMark x1="69565" y1="15417" x2="69565" y2="15417"/>
                        <a14:foregroundMark x1="69170" y1="14792" x2="69170" y2="14792"/>
                        <a14:foregroundMark x1="71462" y1="18906" x2="71462" y2="18906"/>
                        <a14:foregroundMark x1="71146" y1="17708" x2="71146" y2="17708"/>
                        <a14:foregroundMark x1="73123" y1="20677" x2="73123" y2="20677"/>
                        <a14:foregroundMark x1="74704" y1="23125" x2="74704" y2="23125"/>
                        <a14:foregroundMark x1="75257" y1="26094" x2="75257" y2="26094"/>
                        <a14:foregroundMark x1="75652" y1="28750" x2="75652" y2="28750"/>
                        <a14:foregroundMark x1="76522" y1="30729" x2="76522" y2="30729"/>
                        <a14:foregroundMark x1="76917" y1="33021" x2="76917" y2="33021"/>
                        <a14:foregroundMark x1="77549" y1="34896" x2="77549" y2="34896"/>
                        <a14:foregroundMark x1="78024" y1="37031" x2="78024" y2="37031"/>
                        <a14:foregroundMark x1="77945" y1="40156" x2="77945" y2="40156"/>
                        <a14:foregroundMark x1="78498" y1="41615" x2="78498" y2="41615"/>
                        <a14:foregroundMark x1="78419" y1="44792" x2="78419" y2="44792"/>
                        <a14:foregroundMark x1="79289" y1="47292" x2="79289" y2="47292"/>
                        <a14:foregroundMark x1="78972" y1="50625" x2="78972" y2="50625"/>
                        <a14:foregroundMark x1="78261" y1="55365" x2="78261" y2="55365"/>
                        <a14:foregroundMark x1="78419" y1="57813" x2="78419" y2="57813"/>
                        <a14:foregroundMark x1="77945" y1="63594" x2="77945" y2="63594"/>
                        <a14:foregroundMark x1="18577" y1="69375" x2="18577" y2="69375"/>
                        <a14:foregroundMark x1="16443" y1="71094" x2="16443" y2="71094"/>
                        <a14:foregroundMark x1="19921" y1="66198" x2="19921" y2="66198"/>
                        <a14:foregroundMark x1="15968" y1="64688" x2="15968" y2="64688"/>
                        <a14:foregroundMark x1="15731" y1="61823" x2="15731" y2="61823"/>
                        <a14:foregroundMark x1="15731" y1="62813" x2="15731" y2="62813"/>
                        <a14:foregroundMark x1="16601" y1="60365" x2="16601" y2="60365"/>
                        <a14:foregroundMark x1="17549" y1="59062" x2="17549" y2="59062"/>
                        <a14:foregroundMark x1="18498" y1="57552" x2="18498" y2="57552"/>
                        <a14:foregroundMark x1="19209" y1="57240" x2="19209" y2="57240"/>
                        <a14:foregroundMark x1="19447" y1="56510" x2="19447" y2="56510"/>
                        <a14:foregroundMark x1="20870" y1="54583" x2="20870" y2="54583"/>
                        <a14:foregroundMark x1="21739" y1="53958" x2="21739" y2="53958"/>
                        <a14:foregroundMark x1="43004" y1="35833" x2="43004" y2="35833"/>
                        <a14:foregroundMark x1="39763" y1="37031" x2="39763" y2="37031"/>
                        <a14:foregroundMark x1="36443" y1="36094" x2="36443" y2="36094"/>
                        <a14:foregroundMark x1="32885" y1="34271" x2="32885" y2="34271"/>
                        <a14:foregroundMark x1="29644" y1="30365" x2="29644" y2="30365"/>
                        <a14:foregroundMark x1="28617" y1="27083" x2="28617" y2="27083"/>
                        <a14:foregroundMark x1="28854" y1="25260" x2="28854" y2="25260"/>
                        <a14:foregroundMark x1="34783" y1="12708" x2="34783" y2="12708"/>
                        <a14:foregroundMark x1="39684" y1="9583" x2="39684" y2="9583"/>
                        <a14:foregroundMark x1="41423" y1="8333" x2="41423" y2="8333"/>
                        <a14:foregroundMark x1="19763" y1="68385" x2="19763" y2="68385"/>
                        <a14:foregroundMark x1="26087" y1="72135" x2="26087" y2="72135"/>
                        <a14:foregroundMark x1="26087" y1="72135" x2="26087" y2="72135"/>
                        <a14:foregroundMark x1="25929" y1="71354" x2="25929" y2="71354"/>
                        <a14:foregroundMark x1="33597" y1="79010" x2="33597" y2="79010"/>
                        <a14:foregroundMark x1="51225" y1="82292" x2="51225" y2="82292"/>
                        <a14:foregroundMark x1="51858" y1="82344" x2="51858" y2="82344"/>
                        <a14:backgroundMark x1="33123" y1="41510" x2="33123" y2="41510"/>
                        <a14:backgroundMark x1="29881" y1="43385" x2="29881" y2="43385"/>
                        <a14:backgroundMark x1="23320" y1="49115" x2="23320" y2="49115"/>
                      </a14:backgroundRemoval>
                    </a14:imgEffect>
                  </a14:imgLayer>
                </a14:imgProps>
              </a:ext>
              <a:ext uri="{28A0092B-C50C-407E-A947-70E740481C1C}">
                <a14:useLocalDpi xmlns:a14="http://schemas.microsoft.com/office/drawing/2010/main"/>
              </a:ext>
            </a:extLst>
          </a:blip>
          <a:stretch>
            <a:fillRect/>
          </a:stretch>
        </p:blipFill>
        <p:spPr>
          <a:xfrm rot="535864" flipH="1">
            <a:off x="1938281" y="1485476"/>
            <a:ext cx="2688537" cy="3887045"/>
          </a:xfrm>
          <a:prstGeom prst="rect">
            <a:avLst/>
          </a:prstGeom>
          <a:effectLst>
            <a:outerShdw blurRad="50800" dist="38100" dir="6900000" algn="tl" rotWithShape="0">
              <a:prstClr val="black">
                <a:alpha val="40000"/>
              </a:prstClr>
            </a:outerShdw>
          </a:effectLst>
        </p:spPr>
      </p:pic>
    </p:spTree>
    <p:extLst>
      <p:ext uri="{BB962C8B-B14F-4D97-AF65-F5344CB8AC3E}">
        <p14:creationId xmlns:p14="http://schemas.microsoft.com/office/powerpoint/2010/main" val="4005236753"/>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35ECD0C-C3CE-274C-8E61-A4A47900E479}"/>
              </a:ext>
            </a:extLst>
          </p:cNvPr>
          <p:cNvSpPr/>
          <p:nvPr/>
        </p:nvSpPr>
        <p:spPr>
          <a:xfrm>
            <a:off x="0" y="0"/>
            <a:ext cx="12192000" cy="6858000"/>
          </a:xfrm>
          <a:prstGeom prst="rect">
            <a:avLst/>
          </a:prstGeom>
          <a:blipFill>
            <a:blip r:embed="rId2" cstate="email">
              <a:extLst>
                <a:ext uri="{28A0092B-C50C-407E-A947-70E740481C1C}">
                  <a14:useLocalDpi xmlns:a14="http://schemas.microsoft.com/office/drawing/2010/main"/>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Wave 2">
            <a:extLst>
              <a:ext uri="{FF2B5EF4-FFF2-40B4-BE49-F238E27FC236}">
                <a16:creationId xmlns:a16="http://schemas.microsoft.com/office/drawing/2014/main" id="{AFE75830-54C1-BD41-931A-449BD484DA16}"/>
              </a:ext>
            </a:extLst>
          </p:cNvPr>
          <p:cNvSpPr/>
          <p:nvPr/>
        </p:nvSpPr>
        <p:spPr>
          <a:xfrm>
            <a:off x="5280949" y="1893071"/>
            <a:ext cx="6400800" cy="3281514"/>
          </a:xfrm>
          <a:prstGeom prst="wave">
            <a:avLst>
              <a:gd name="adj1" fmla="val 3511"/>
              <a:gd name="adj2" fmla="val 0"/>
            </a:avLst>
          </a:prstGeom>
          <a:solidFill>
            <a:srgbClr val="FF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E667A5-0B63-5E45-AF32-C1AAF468580F}"/>
              </a:ext>
            </a:extLst>
          </p:cNvPr>
          <p:cNvSpPr>
            <a:spLocks noGrp="1"/>
          </p:cNvSpPr>
          <p:nvPr>
            <p:ph type="ctrTitle"/>
          </p:nvPr>
        </p:nvSpPr>
        <p:spPr>
          <a:xfrm rot="21381938">
            <a:off x="2517570" y="233565"/>
            <a:ext cx="6878850" cy="783771"/>
          </a:xfrm>
        </p:spPr>
        <p:txBody>
          <a:bodyPr>
            <a:prstTxWarp prst="textWave1">
              <a:avLst/>
            </a:prstTxWarp>
            <a:normAutofit fontScale="90000"/>
          </a:bodyPr>
          <a:lstStyle/>
          <a:p>
            <a:r>
              <a:rPr lang="en-US"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Avenir Next" panose="020B0503020202020204" pitchFamily="34" charset="0"/>
                <a:ea typeface="Bodoni Ornaments" pitchFamily="2" charset="0"/>
                <a:cs typeface="Al Tarikh" pitchFamily="2" charset="-78"/>
              </a:rPr>
              <a:t>Kidney Health</a:t>
            </a:r>
          </a:p>
        </p:txBody>
      </p:sp>
      <p:sp>
        <p:nvSpPr>
          <p:cNvPr id="7" name="Content Placeholder 2">
            <a:extLst>
              <a:ext uri="{FF2B5EF4-FFF2-40B4-BE49-F238E27FC236}">
                <a16:creationId xmlns:a16="http://schemas.microsoft.com/office/drawing/2014/main" id="{D1574D96-ED09-B645-A99C-E82A290D9799}"/>
              </a:ext>
            </a:extLst>
          </p:cNvPr>
          <p:cNvSpPr txBox="1">
            <a:spLocks/>
          </p:cNvSpPr>
          <p:nvPr/>
        </p:nvSpPr>
        <p:spPr>
          <a:xfrm>
            <a:off x="5530645" y="2598207"/>
            <a:ext cx="6297561" cy="2409444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4800" dirty="0">
                <a:solidFill>
                  <a:srgbClr val="C00000"/>
                </a:solidFill>
              </a:rPr>
              <a:t>Avoid drugs and supplements.</a:t>
            </a:r>
          </a:p>
          <a:p>
            <a:pPr algn="l">
              <a:lnSpc>
                <a:spcPct val="100000"/>
              </a:lnSpc>
            </a:pPr>
            <a:endParaRPr lang="en-US" sz="4800" dirty="0">
              <a:solidFill>
                <a:srgbClr val="C00000"/>
              </a:solidFill>
            </a:endParaRPr>
          </a:p>
          <a:p>
            <a:pPr algn="l">
              <a:lnSpc>
                <a:spcPct val="100000"/>
              </a:lnSpc>
            </a:pPr>
            <a:r>
              <a:rPr lang="en-US" sz="4800" dirty="0">
                <a:solidFill>
                  <a:srgbClr val="C00000"/>
                </a:solidFill>
              </a:rPr>
              <a:t>Drink plenty of water, not liquid meals.</a:t>
            </a:r>
          </a:p>
          <a:p>
            <a:pPr algn="l">
              <a:lnSpc>
                <a:spcPct val="100000"/>
              </a:lnSpc>
            </a:pPr>
            <a:endParaRPr lang="en-US" sz="4800" dirty="0">
              <a:solidFill>
                <a:srgbClr val="C00000"/>
              </a:solidFill>
            </a:endParaRPr>
          </a:p>
          <a:p>
            <a:pPr algn="l">
              <a:lnSpc>
                <a:spcPct val="100000"/>
              </a:lnSpc>
            </a:pPr>
            <a:r>
              <a:rPr lang="en-US" sz="4800" dirty="0">
                <a:solidFill>
                  <a:srgbClr val="C00000"/>
                </a:solidFill>
              </a:rPr>
              <a:t>Exercise in the open air and sunshine.</a:t>
            </a:r>
          </a:p>
          <a:p>
            <a:pPr algn="l">
              <a:lnSpc>
                <a:spcPct val="100000"/>
              </a:lnSpc>
            </a:pPr>
            <a:endParaRPr lang="en-US" sz="4800" dirty="0">
              <a:solidFill>
                <a:srgbClr val="C00000"/>
              </a:solidFill>
            </a:endParaRPr>
          </a:p>
          <a:p>
            <a:pPr algn="l">
              <a:lnSpc>
                <a:spcPct val="100000"/>
              </a:lnSpc>
            </a:pPr>
            <a:r>
              <a:rPr lang="en-US" sz="4800" dirty="0">
                <a:solidFill>
                  <a:srgbClr val="C00000"/>
                </a:solidFill>
              </a:rPr>
              <a:t>Get plenty of sleep.</a:t>
            </a:r>
          </a:p>
          <a:p>
            <a:pPr algn="l">
              <a:lnSpc>
                <a:spcPct val="100000"/>
              </a:lnSpc>
            </a:pPr>
            <a:endParaRPr lang="en-US" sz="4800" dirty="0">
              <a:solidFill>
                <a:srgbClr val="C00000"/>
              </a:solidFill>
            </a:endParaRPr>
          </a:p>
          <a:p>
            <a:pPr algn="l">
              <a:lnSpc>
                <a:spcPct val="100000"/>
              </a:lnSpc>
            </a:pPr>
            <a:r>
              <a:rPr lang="en-US" sz="4800" dirty="0">
                <a:solidFill>
                  <a:srgbClr val="C00000"/>
                </a:solidFill>
              </a:rPr>
              <a:t>Let God be your healer!</a:t>
            </a:r>
          </a:p>
        </p:txBody>
      </p:sp>
      <p:pic>
        <p:nvPicPr>
          <p:cNvPr id="8" name="Picture 7">
            <a:extLst>
              <a:ext uri="{FF2B5EF4-FFF2-40B4-BE49-F238E27FC236}">
                <a16:creationId xmlns:a16="http://schemas.microsoft.com/office/drawing/2014/main" id="{BEFC2546-A5ED-744B-9D7A-E65B5EEC35D2}"/>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0" b="100000" l="0" r="100000">
                        <a14:foregroundMark x1="27747" y1="25990" x2="27747" y2="25990"/>
                        <a14:foregroundMark x1="27747" y1="21979" x2="27747" y2="21979"/>
                        <a14:foregroundMark x1="33676" y1="13333" x2="33676" y2="13333"/>
                        <a14:foregroundMark x1="68379" y1="15313" x2="68379" y2="15313"/>
                        <a14:foregroundMark x1="15336" y1="74323" x2="15336" y2="74323"/>
                        <a14:foregroundMark x1="13755" y1="81563" x2="13755" y2="81563"/>
                        <a14:foregroundMark x1="15099" y1="87031" x2="15099" y2="87031"/>
                        <a14:foregroundMark x1="16206" y1="91875" x2="16206" y2="91875"/>
                        <a14:foregroundMark x1="12569" y1="78333" x2="12569" y2="78333"/>
                        <a14:foregroundMark x1="61818" y1="9167" x2="61818" y2="9167"/>
                        <a14:foregroundMark x1="70435" y1="19740" x2="70435" y2="19740"/>
                        <a14:foregroundMark x1="73834" y1="26198" x2="73834" y2="26198"/>
                        <a14:foregroundMark x1="77233" y1="36667" x2="77233" y2="36667"/>
                        <a14:foregroundMark x1="77470" y1="47448" x2="77470" y2="47448"/>
                        <a14:foregroundMark x1="77470" y1="53333" x2="77470" y2="53333"/>
                        <a14:foregroundMark x1="77470" y1="53333" x2="77470" y2="53333"/>
                        <a14:foregroundMark x1="14625" y1="69427" x2="14625" y2="69427"/>
                        <a14:foregroundMark x1="15020" y1="65052" x2="15020" y2="65052"/>
                        <a14:foregroundMark x1="16838" y1="59010" x2="16838" y2="59010"/>
                        <a14:foregroundMark x1="70593" y1="18698" x2="70593" y2="18698"/>
                        <a14:foregroundMark x1="73834" y1="23490" x2="73834" y2="23490"/>
                        <a14:foregroundMark x1="62213" y1="8229" x2="62213" y2="8229"/>
                        <a14:foregroundMark x1="62925" y1="8594" x2="62925" y2="8594"/>
                        <a14:foregroundMark x1="64506" y1="10625" x2="64506" y2="10625"/>
                        <a14:foregroundMark x1="66008" y1="11823" x2="66008" y2="11823"/>
                        <a14:foregroundMark x1="66957" y1="12292" x2="66957" y2="12292"/>
                        <a14:foregroundMark x1="68458" y1="14167" x2="68458" y2="14167"/>
                        <a14:foregroundMark x1="69565" y1="15417" x2="69565" y2="15417"/>
                        <a14:foregroundMark x1="69170" y1="14792" x2="69170" y2="14792"/>
                        <a14:foregroundMark x1="71462" y1="18906" x2="71462" y2="18906"/>
                        <a14:foregroundMark x1="71146" y1="17708" x2="71146" y2="17708"/>
                        <a14:foregroundMark x1="73123" y1="20677" x2="73123" y2="20677"/>
                        <a14:foregroundMark x1="74704" y1="23125" x2="74704" y2="23125"/>
                        <a14:foregroundMark x1="75257" y1="26094" x2="75257" y2="26094"/>
                        <a14:foregroundMark x1="75652" y1="28750" x2="75652" y2="28750"/>
                        <a14:foregroundMark x1="76522" y1="30729" x2="76522" y2="30729"/>
                        <a14:foregroundMark x1="76917" y1="33021" x2="76917" y2="33021"/>
                        <a14:foregroundMark x1="77549" y1="34896" x2="77549" y2="34896"/>
                        <a14:foregroundMark x1="78024" y1="37031" x2="78024" y2="37031"/>
                        <a14:foregroundMark x1="77945" y1="40156" x2="77945" y2="40156"/>
                        <a14:foregroundMark x1="78498" y1="41615" x2="78498" y2="41615"/>
                        <a14:foregroundMark x1="78419" y1="44792" x2="78419" y2="44792"/>
                        <a14:foregroundMark x1="79289" y1="47292" x2="79289" y2="47292"/>
                        <a14:foregroundMark x1="78972" y1="50625" x2="78972" y2="50625"/>
                        <a14:foregroundMark x1="78261" y1="55365" x2="78261" y2="55365"/>
                        <a14:foregroundMark x1="78419" y1="57813" x2="78419" y2="57813"/>
                        <a14:foregroundMark x1="77945" y1="63594" x2="77945" y2="63594"/>
                        <a14:foregroundMark x1="18577" y1="69375" x2="18577" y2="69375"/>
                        <a14:foregroundMark x1="16443" y1="71094" x2="16443" y2="71094"/>
                        <a14:foregroundMark x1="19921" y1="66198" x2="19921" y2="66198"/>
                        <a14:foregroundMark x1="15968" y1="64688" x2="15968" y2="64688"/>
                        <a14:foregroundMark x1="15731" y1="61823" x2="15731" y2="61823"/>
                        <a14:foregroundMark x1="15731" y1="62813" x2="15731" y2="62813"/>
                        <a14:foregroundMark x1="16601" y1="60365" x2="16601" y2="60365"/>
                        <a14:foregroundMark x1="17549" y1="59062" x2="17549" y2="59062"/>
                        <a14:foregroundMark x1="18498" y1="57552" x2="18498" y2="57552"/>
                        <a14:foregroundMark x1="19209" y1="57240" x2="19209" y2="57240"/>
                        <a14:foregroundMark x1="19447" y1="56510" x2="19447" y2="56510"/>
                        <a14:foregroundMark x1="20870" y1="54583" x2="20870" y2="54583"/>
                        <a14:foregroundMark x1="21739" y1="53958" x2="21739" y2="53958"/>
                        <a14:foregroundMark x1="43004" y1="35833" x2="43004" y2="35833"/>
                        <a14:foregroundMark x1="39763" y1="37031" x2="39763" y2="37031"/>
                        <a14:foregroundMark x1="36443" y1="36094" x2="36443" y2="36094"/>
                        <a14:foregroundMark x1="32885" y1="34271" x2="32885" y2="34271"/>
                        <a14:foregroundMark x1="29644" y1="30365" x2="29644" y2="30365"/>
                        <a14:foregroundMark x1="28617" y1="27083" x2="28617" y2="27083"/>
                        <a14:foregroundMark x1="28854" y1="25260" x2="28854" y2="25260"/>
                        <a14:foregroundMark x1="34783" y1="12708" x2="34783" y2="12708"/>
                        <a14:foregroundMark x1="39684" y1="9583" x2="39684" y2="9583"/>
                        <a14:foregroundMark x1="41423" y1="8333" x2="41423" y2="8333"/>
                        <a14:foregroundMark x1="19763" y1="68385" x2="19763" y2="68385"/>
                        <a14:foregroundMark x1="26087" y1="72135" x2="26087" y2="72135"/>
                        <a14:foregroundMark x1="26087" y1="72135" x2="26087" y2="72135"/>
                        <a14:foregroundMark x1="25929" y1="71354" x2="25929" y2="71354"/>
                        <a14:foregroundMark x1="33597" y1="79010" x2="33597" y2="79010"/>
                        <a14:foregroundMark x1="51225" y1="82292" x2="51225" y2="82292"/>
                        <a14:foregroundMark x1="51858" y1="82344" x2="51858" y2="82344"/>
                        <a14:backgroundMark x1="33123" y1="41510" x2="33123" y2="41510"/>
                        <a14:backgroundMark x1="29881" y1="43385" x2="29881" y2="43385"/>
                        <a14:backgroundMark x1="23320" y1="49115" x2="23320" y2="49115"/>
                      </a14:backgroundRemoval>
                    </a14:imgEffect>
                  </a14:imgLayer>
                </a14:imgProps>
              </a:ext>
              <a:ext uri="{28A0092B-C50C-407E-A947-70E740481C1C}">
                <a14:useLocalDpi xmlns:a14="http://schemas.microsoft.com/office/drawing/2010/main"/>
              </a:ext>
            </a:extLst>
          </a:blip>
          <a:stretch>
            <a:fillRect/>
          </a:stretch>
        </p:blipFill>
        <p:spPr>
          <a:xfrm rot="535864" flipH="1">
            <a:off x="1938281" y="1485476"/>
            <a:ext cx="2688537" cy="3887045"/>
          </a:xfrm>
          <a:prstGeom prst="rect">
            <a:avLst/>
          </a:prstGeom>
          <a:effectLst>
            <a:outerShdw blurRad="50800" dist="38100" dir="6900000" algn="tl" rotWithShape="0">
              <a:prstClr val="black">
                <a:alpha val="40000"/>
              </a:prstClr>
            </a:outerShdw>
          </a:effectLst>
        </p:spPr>
      </p:pic>
    </p:spTree>
    <p:extLst>
      <p:ext uri="{BB962C8B-B14F-4D97-AF65-F5344CB8AC3E}">
        <p14:creationId xmlns:p14="http://schemas.microsoft.com/office/powerpoint/2010/main" val="574150397"/>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35ECD0C-C3CE-274C-8E61-A4A47900E479}"/>
              </a:ext>
            </a:extLst>
          </p:cNvPr>
          <p:cNvSpPr/>
          <p:nvPr/>
        </p:nvSpPr>
        <p:spPr>
          <a:xfrm>
            <a:off x="0" y="0"/>
            <a:ext cx="12192000" cy="6858000"/>
          </a:xfrm>
          <a:prstGeom prst="rect">
            <a:avLst/>
          </a:prstGeom>
          <a:blipFill>
            <a:blip r:embed="rId2" cstate="email">
              <a:extLst>
                <a:ext uri="{28A0092B-C50C-407E-A947-70E740481C1C}">
                  <a14:useLocalDpi xmlns:a14="http://schemas.microsoft.com/office/drawing/2010/main"/>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Wave 2">
            <a:extLst>
              <a:ext uri="{FF2B5EF4-FFF2-40B4-BE49-F238E27FC236}">
                <a16:creationId xmlns:a16="http://schemas.microsoft.com/office/drawing/2014/main" id="{AFE75830-54C1-BD41-931A-449BD484DA16}"/>
              </a:ext>
            </a:extLst>
          </p:cNvPr>
          <p:cNvSpPr/>
          <p:nvPr/>
        </p:nvSpPr>
        <p:spPr>
          <a:xfrm>
            <a:off x="5280949" y="1893071"/>
            <a:ext cx="6400800" cy="3281514"/>
          </a:xfrm>
          <a:prstGeom prst="wave">
            <a:avLst>
              <a:gd name="adj1" fmla="val 3511"/>
              <a:gd name="adj2" fmla="val 0"/>
            </a:avLst>
          </a:prstGeom>
          <a:solidFill>
            <a:srgbClr val="FF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E667A5-0B63-5E45-AF32-C1AAF468580F}"/>
              </a:ext>
            </a:extLst>
          </p:cNvPr>
          <p:cNvSpPr>
            <a:spLocks noGrp="1"/>
          </p:cNvSpPr>
          <p:nvPr>
            <p:ph type="ctrTitle"/>
          </p:nvPr>
        </p:nvSpPr>
        <p:spPr>
          <a:xfrm rot="21381938">
            <a:off x="2517570" y="233565"/>
            <a:ext cx="6878850" cy="783771"/>
          </a:xfrm>
        </p:spPr>
        <p:txBody>
          <a:bodyPr>
            <a:prstTxWarp prst="textWave1">
              <a:avLst/>
            </a:prstTxWarp>
            <a:normAutofit fontScale="90000"/>
          </a:bodyPr>
          <a:lstStyle/>
          <a:p>
            <a:r>
              <a:rPr lang="en-US"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Avenir Next" panose="020B0503020202020204" pitchFamily="34" charset="0"/>
                <a:ea typeface="Bodoni Ornaments" pitchFamily="2" charset="0"/>
                <a:cs typeface="Al Tarikh" pitchFamily="2" charset="-78"/>
              </a:rPr>
              <a:t>Kidney Health</a:t>
            </a:r>
          </a:p>
        </p:txBody>
      </p:sp>
      <p:sp>
        <p:nvSpPr>
          <p:cNvPr id="7" name="Content Placeholder 2">
            <a:extLst>
              <a:ext uri="{FF2B5EF4-FFF2-40B4-BE49-F238E27FC236}">
                <a16:creationId xmlns:a16="http://schemas.microsoft.com/office/drawing/2014/main" id="{D1574D96-ED09-B645-A99C-E82A290D9799}"/>
              </a:ext>
            </a:extLst>
          </p:cNvPr>
          <p:cNvSpPr txBox="1">
            <a:spLocks/>
          </p:cNvSpPr>
          <p:nvPr/>
        </p:nvSpPr>
        <p:spPr>
          <a:xfrm>
            <a:off x="5530645" y="2598207"/>
            <a:ext cx="6297561" cy="2409444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4800" dirty="0">
                <a:solidFill>
                  <a:srgbClr val="C00000"/>
                </a:solidFill>
              </a:rPr>
              <a:t>Drink plenty of water, not liquid meals.</a:t>
            </a:r>
          </a:p>
          <a:p>
            <a:pPr algn="l">
              <a:lnSpc>
                <a:spcPct val="100000"/>
              </a:lnSpc>
            </a:pPr>
            <a:endParaRPr lang="en-US" sz="4800" dirty="0">
              <a:solidFill>
                <a:srgbClr val="C00000"/>
              </a:solidFill>
            </a:endParaRPr>
          </a:p>
          <a:p>
            <a:pPr algn="l">
              <a:lnSpc>
                <a:spcPct val="100000"/>
              </a:lnSpc>
            </a:pPr>
            <a:r>
              <a:rPr lang="en-US" sz="4800" dirty="0">
                <a:solidFill>
                  <a:srgbClr val="C00000"/>
                </a:solidFill>
              </a:rPr>
              <a:t>Exercise in the open air and sunshine.</a:t>
            </a:r>
          </a:p>
          <a:p>
            <a:pPr algn="l">
              <a:lnSpc>
                <a:spcPct val="100000"/>
              </a:lnSpc>
            </a:pPr>
            <a:endParaRPr lang="en-US" sz="4800" dirty="0">
              <a:solidFill>
                <a:srgbClr val="C00000"/>
              </a:solidFill>
            </a:endParaRPr>
          </a:p>
          <a:p>
            <a:pPr algn="l">
              <a:lnSpc>
                <a:spcPct val="100000"/>
              </a:lnSpc>
            </a:pPr>
            <a:r>
              <a:rPr lang="en-US" sz="4800" dirty="0">
                <a:solidFill>
                  <a:srgbClr val="C00000"/>
                </a:solidFill>
              </a:rPr>
              <a:t>Get plenty of sleep.</a:t>
            </a:r>
          </a:p>
          <a:p>
            <a:pPr algn="l">
              <a:lnSpc>
                <a:spcPct val="100000"/>
              </a:lnSpc>
            </a:pPr>
            <a:endParaRPr lang="en-US" sz="4800" dirty="0">
              <a:solidFill>
                <a:srgbClr val="C00000"/>
              </a:solidFill>
            </a:endParaRPr>
          </a:p>
          <a:p>
            <a:pPr algn="l">
              <a:lnSpc>
                <a:spcPct val="100000"/>
              </a:lnSpc>
            </a:pPr>
            <a:r>
              <a:rPr lang="en-US" sz="4800" dirty="0">
                <a:solidFill>
                  <a:srgbClr val="C00000"/>
                </a:solidFill>
              </a:rPr>
              <a:t>Let God be your healer!</a:t>
            </a:r>
          </a:p>
        </p:txBody>
      </p:sp>
      <p:pic>
        <p:nvPicPr>
          <p:cNvPr id="8" name="Picture 7">
            <a:extLst>
              <a:ext uri="{FF2B5EF4-FFF2-40B4-BE49-F238E27FC236}">
                <a16:creationId xmlns:a16="http://schemas.microsoft.com/office/drawing/2014/main" id="{BEFC2546-A5ED-744B-9D7A-E65B5EEC35D2}"/>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0" b="100000" l="0" r="100000">
                        <a14:foregroundMark x1="27747" y1="25990" x2="27747" y2="25990"/>
                        <a14:foregroundMark x1="27747" y1="21979" x2="27747" y2="21979"/>
                        <a14:foregroundMark x1="33676" y1="13333" x2="33676" y2="13333"/>
                        <a14:foregroundMark x1="68379" y1="15313" x2="68379" y2="15313"/>
                        <a14:foregroundMark x1="15336" y1="74323" x2="15336" y2="74323"/>
                        <a14:foregroundMark x1="13755" y1="81563" x2="13755" y2="81563"/>
                        <a14:foregroundMark x1="15099" y1="87031" x2="15099" y2="87031"/>
                        <a14:foregroundMark x1="16206" y1="91875" x2="16206" y2="91875"/>
                        <a14:foregroundMark x1="12569" y1="78333" x2="12569" y2="78333"/>
                        <a14:foregroundMark x1="61818" y1="9167" x2="61818" y2="9167"/>
                        <a14:foregroundMark x1="70435" y1="19740" x2="70435" y2="19740"/>
                        <a14:foregroundMark x1="73834" y1="26198" x2="73834" y2="26198"/>
                        <a14:foregroundMark x1="77233" y1="36667" x2="77233" y2="36667"/>
                        <a14:foregroundMark x1="77470" y1="47448" x2="77470" y2="47448"/>
                        <a14:foregroundMark x1="77470" y1="53333" x2="77470" y2="53333"/>
                        <a14:foregroundMark x1="77470" y1="53333" x2="77470" y2="53333"/>
                        <a14:foregroundMark x1="14625" y1="69427" x2="14625" y2="69427"/>
                        <a14:foregroundMark x1="15020" y1="65052" x2="15020" y2="65052"/>
                        <a14:foregroundMark x1="16838" y1="59010" x2="16838" y2="59010"/>
                        <a14:foregroundMark x1="70593" y1="18698" x2="70593" y2="18698"/>
                        <a14:foregroundMark x1="73834" y1="23490" x2="73834" y2="23490"/>
                        <a14:foregroundMark x1="62213" y1="8229" x2="62213" y2="8229"/>
                        <a14:foregroundMark x1="62925" y1="8594" x2="62925" y2="8594"/>
                        <a14:foregroundMark x1="64506" y1="10625" x2="64506" y2="10625"/>
                        <a14:foregroundMark x1="66008" y1="11823" x2="66008" y2="11823"/>
                        <a14:foregroundMark x1="66957" y1="12292" x2="66957" y2="12292"/>
                        <a14:foregroundMark x1="68458" y1="14167" x2="68458" y2="14167"/>
                        <a14:foregroundMark x1="69565" y1="15417" x2="69565" y2="15417"/>
                        <a14:foregroundMark x1="69170" y1="14792" x2="69170" y2="14792"/>
                        <a14:foregroundMark x1="71462" y1="18906" x2="71462" y2="18906"/>
                        <a14:foregroundMark x1="71146" y1="17708" x2="71146" y2="17708"/>
                        <a14:foregroundMark x1="73123" y1="20677" x2="73123" y2="20677"/>
                        <a14:foregroundMark x1="74704" y1="23125" x2="74704" y2="23125"/>
                        <a14:foregroundMark x1="75257" y1="26094" x2="75257" y2="26094"/>
                        <a14:foregroundMark x1="75652" y1="28750" x2="75652" y2="28750"/>
                        <a14:foregroundMark x1="76522" y1="30729" x2="76522" y2="30729"/>
                        <a14:foregroundMark x1="76917" y1="33021" x2="76917" y2="33021"/>
                        <a14:foregroundMark x1="77549" y1="34896" x2="77549" y2="34896"/>
                        <a14:foregroundMark x1="78024" y1="37031" x2="78024" y2="37031"/>
                        <a14:foregroundMark x1="77945" y1="40156" x2="77945" y2="40156"/>
                        <a14:foregroundMark x1="78498" y1="41615" x2="78498" y2="41615"/>
                        <a14:foregroundMark x1="78419" y1="44792" x2="78419" y2="44792"/>
                        <a14:foregroundMark x1="79289" y1="47292" x2="79289" y2="47292"/>
                        <a14:foregroundMark x1="78972" y1="50625" x2="78972" y2="50625"/>
                        <a14:foregroundMark x1="78261" y1="55365" x2="78261" y2="55365"/>
                        <a14:foregroundMark x1="78419" y1="57813" x2="78419" y2="57813"/>
                        <a14:foregroundMark x1="77945" y1="63594" x2="77945" y2="63594"/>
                        <a14:foregroundMark x1="18577" y1="69375" x2="18577" y2="69375"/>
                        <a14:foregroundMark x1="16443" y1="71094" x2="16443" y2="71094"/>
                        <a14:foregroundMark x1="19921" y1="66198" x2="19921" y2="66198"/>
                        <a14:foregroundMark x1="15968" y1="64688" x2="15968" y2="64688"/>
                        <a14:foregroundMark x1="15731" y1="61823" x2="15731" y2="61823"/>
                        <a14:foregroundMark x1="15731" y1="62813" x2="15731" y2="62813"/>
                        <a14:foregroundMark x1="16601" y1="60365" x2="16601" y2="60365"/>
                        <a14:foregroundMark x1="17549" y1="59062" x2="17549" y2="59062"/>
                        <a14:foregroundMark x1="18498" y1="57552" x2="18498" y2="57552"/>
                        <a14:foregroundMark x1="19209" y1="57240" x2="19209" y2="57240"/>
                        <a14:foregroundMark x1="19447" y1="56510" x2="19447" y2="56510"/>
                        <a14:foregroundMark x1="20870" y1="54583" x2="20870" y2="54583"/>
                        <a14:foregroundMark x1="21739" y1="53958" x2="21739" y2="53958"/>
                        <a14:foregroundMark x1="43004" y1="35833" x2="43004" y2="35833"/>
                        <a14:foregroundMark x1="39763" y1="37031" x2="39763" y2="37031"/>
                        <a14:foregroundMark x1="36443" y1="36094" x2="36443" y2="36094"/>
                        <a14:foregroundMark x1="32885" y1="34271" x2="32885" y2="34271"/>
                        <a14:foregroundMark x1="29644" y1="30365" x2="29644" y2="30365"/>
                        <a14:foregroundMark x1="28617" y1="27083" x2="28617" y2="27083"/>
                        <a14:foregroundMark x1="28854" y1="25260" x2="28854" y2="25260"/>
                        <a14:foregroundMark x1="34783" y1="12708" x2="34783" y2="12708"/>
                        <a14:foregroundMark x1="39684" y1="9583" x2="39684" y2="9583"/>
                        <a14:foregroundMark x1="41423" y1="8333" x2="41423" y2="8333"/>
                        <a14:foregroundMark x1="19763" y1="68385" x2="19763" y2="68385"/>
                        <a14:foregroundMark x1="26087" y1="72135" x2="26087" y2="72135"/>
                        <a14:foregroundMark x1="26087" y1="72135" x2="26087" y2="72135"/>
                        <a14:foregroundMark x1="25929" y1="71354" x2="25929" y2="71354"/>
                        <a14:foregroundMark x1="33597" y1="79010" x2="33597" y2="79010"/>
                        <a14:foregroundMark x1="51225" y1="82292" x2="51225" y2="82292"/>
                        <a14:foregroundMark x1="51858" y1="82344" x2="51858" y2="82344"/>
                        <a14:backgroundMark x1="33123" y1="41510" x2="33123" y2="41510"/>
                        <a14:backgroundMark x1="29881" y1="43385" x2="29881" y2="43385"/>
                        <a14:backgroundMark x1="23320" y1="49115" x2="23320" y2="49115"/>
                      </a14:backgroundRemoval>
                    </a14:imgEffect>
                  </a14:imgLayer>
                </a14:imgProps>
              </a:ext>
              <a:ext uri="{28A0092B-C50C-407E-A947-70E740481C1C}">
                <a14:useLocalDpi xmlns:a14="http://schemas.microsoft.com/office/drawing/2010/main"/>
              </a:ext>
            </a:extLst>
          </a:blip>
          <a:stretch>
            <a:fillRect/>
          </a:stretch>
        </p:blipFill>
        <p:spPr>
          <a:xfrm rot="535864" flipH="1">
            <a:off x="1938281" y="1485476"/>
            <a:ext cx="2688537" cy="3887045"/>
          </a:xfrm>
          <a:prstGeom prst="rect">
            <a:avLst/>
          </a:prstGeom>
          <a:effectLst>
            <a:outerShdw blurRad="50800" dist="38100" dir="6900000" algn="tl" rotWithShape="0">
              <a:prstClr val="black">
                <a:alpha val="40000"/>
              </a:prstClr>
            </a:outerShdw>
          </a:effectLst>
        </p:spPr>
      </p:pic>
    </p:spTree>
    <p:extLst>
      <p:ext uri="{BB962C8B-B14F-4D97-AF65-F5344CB8AC3E}">
        <p14:creationId xmlns:p14="http://schemas.microsoft.com/office/powerpoint/2010/main" val="3011763337"/>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35ECD0C-C3CE-274C-8E61-A4A47900E479}"/>
              </a:ext>
            </a:extLst>
          </p:cNvPr>
          <p:cNvSpPr/>
          <p:nvPr/>
        </p:nvSpPr>
        <p:spPr>
          <a:xfrm>
            <a:off x="0" y="0"/>
            <a:ext cx="12192000" cy="6858000"/>
          </a:xfrm>
          <a:prstGeom prst="rect">
            <a:avLst/>
          </a:prstGeom>
          <a:blipFill>
            <a:blip r:embed="rId2" cstate="email">
              <a:extLst>
                <a:ext uri="{28A0092B-C50C-407E-A947-70E740481C1C}">
                  <a14:useLocalDpi xmlns:a14="http://schemas.microsoft.com/office/drawing/2010/main"/>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Wave 2">
            <a:extLst>
              <a:ext uri="{FF2B5EF4-FFF2-40B4-BE49-F238E27FC236}">
                <a16:creationId xmlns:a16="http://schemas.microsoft.com/office/drawing/2014/main" id="{AFE75830-54C1-BD41-931A-449BD484DA16}"/>
              </a:ext>
            </a:extLst>
          </p:cNvPr>
          <p:cNvSpPr/>
          <p:nvPr/>
        </p:nvSpPr>
        <p:spPr>
          <a:xfrm>
            <a:off x="5280949" y="1893071"/>
            <a:ext cx="6400800" cy="3281514"/>
          </a:xfrm>
          <a:prstGeom prst="wave">
            <a:avLst>
              <a:gd name="adj1" fmla="val 3511"/>
              <a:gd name="adj2" fmla="val 0"/>
            </a:avLst>
          </a:prstGeom>
          <a:solidFill>
            <a:srgbClr val="FF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E667A5-0B63-5E45-AF32-C1AAF468580F}"/>
              </a:ext>
            </a:extLst>
          </p:cNvPr>
          <p:cNvSpPr>
            <a:spLocks noGrp="1"/>
          </p:cNvSpPr>
          <p:nvPr>
            <p:ph type="ctrTitle"/>
          </p:nvPr>
        </p:nvSpPr>
        <p:spPr>
          <a:xfrm rot="21381938">
            <a:off x="2517570" y="233565"/>
            <a:ext cx="6878850" cy="783771"/>
          </a:xfrm>
        </p:spPr>
        <p:txBody>
          <a:bodyPr>
            <a:prstTxWarp prst="textWave1">
              <a:avLst/>
            </a:prstTxWarp>
            <a:normAutofit fontScale="90000"/>
          </a:bodyPr>
          <a:lstStyle/>
          <a:p>
            <a:r>
              <a:rPr lang="en-US"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Avenir Next" panose="020B0503020202020204" pitchFamily="34" charset="0"/>
                <a:ea typeface="Bodoni Ornaments" pitchFamily="2" charset="0"/>
                <a:cs typeface="Al Tarikh" pitchFamily="2" charset="-78"/>
              </a:rPr>
              <a:t>Kidney Health</a:t>
            </a:r>
          </a:p>
        </p:txBody>
      </p:sp>
      <p:sp>
        <p:nvSpPr>
          <p:cNvPr id="7" name="Content Placeholder 2">
            <a:extLst>
              <a:ext uri="{FF2B5EF4-FFF2-40B4-BE49-F238E27FC236}">
                <a16:creationId xmlns:a16="http://schemas.microsoft.com/office/drawing/2014/main" id="{D1574D96-ED09-B645-A99C-E82A290D9799}"/>
              </a:ext>
            </a:extLst>
          </p:cNvPr>
          <p:cNvSpPr txBox="1">
            <a:spLocks/>
          </p:cNvSpPr>
          <p:nvPr/>
        </p:nvSpPr>
        <p:spPr>
          <a:xfrm>
            <a:off x="5530645" y="2598207"/>
            <a:ext cx="6297561" cy="2409444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4800" dirty="0">
                <a:solidFill>
                  <a:srgbClr val="C00000"/>
                </a:solidFill>
              </a:rPr>
              <a:t>Exercise in the open air and sunshine.</a:t>
            </a:r>
          </a:p>
          <a:p>
            <a:pPr algn="l">
              <a:lnSpc>
                <a:spcPct val="100000"/>
              </a:lnSpc>
            </a:pPr>
            <a:endParaRPr lang="en-US" sz="4800" dirty="0">
              <a:solidFill>
                <a:srgbClr val="C00000"/>
              </a:solidFill>
            </a:endParaRPr>
          </a:p>
          <a:p>
            <a:pPr algn="l">
              <a:lnSpc>
                <a:spcPct val="100000"/>
              </a:lnSpc>
            </a:pPr>
            <a:r>
              <a:rPr lang="en-US" sz="4800" dirty="0">
                <a:solidFill>
                  <a:srgbClr val="C00000"/>
                </a:solidFill>
              </a:rPr>
              <a:t>Get plenty of sleep.</a:t>
            </a:r>
          </a:p>
          <a:p>
            <a:pPr algn="l">
              <a:lnSpc>
                <a:spcPct val="100000"/>
              </a:lnSpc>
            </a:pPr>
            <a:endParaRPr lang="en-US" sz="4800" dirty="0">
              <a:solidFill>
                <a:srgbClr val="C00000"/>
              </a:solidFill>
            </a:endParaRPr>
          </a:p>
          <a:p>
            <a:pPr algn="l">
              <a:lnSpc>
                <a:spcPct val="100000"/>
              </a:lnSpc>
            </a:pPr>
            <a:r>
              <a:rPr lang="en-US" sz="4800" dirty="0">
                <a:solidFill>
                  <a:srgbClr val="C00000"/>
                </a:solidFill>
              </a:rPr>
              <a:t>Let God be your healer!</a:t>
            </a:r>
          </a:p>
        </p:txBody>
      </p:sp>
      <p:pic>
        <p:nvPicPr>
          <p:cNvPr id="8" name="Picture 7">
            <a:extLst>
              <a:ext uri="{FF2B5EF4-FFF2-40B4-BE49-F238E27FC236}">
                <a16:creationId xmlns:a16="http://schemas.microsoft.com/office/drawing/2014/main" id="{BEFC2546-A5ED-744B-9D7A-E65B5EEC35D2}"/>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0" b="100000" l="0" r="100000">
                        <a14:foregroundMark x1="27747" y1="25990" x2="27747" y2="25990"/>
                        <a14:foregroundMark x1="27747" y1="21979" x2="27747" y2="21979"/>
                        <a14:foregroundMark x1="33676" y1="13333" x2="33676" y2="13333"/>
                        <a14:foregroundMark x1="68379" y1="15313" x2="68379" y2="15313"/>
                        <a14:foregroundMark x1="15336" y1="74323" x2="15336" y2="74323"/>
                        <a14:foregroundMark x1="13755" y1="81563" x2="13755" y2="81563"/>
                        <a14:foregroundMark x1="15099" y1="87031" x2="15099" y2="87031"/>
                        <a14:foregroundMark x1="16206" y1="91875" x2="16206" y2="91875"/>
                        <a14:foregroundMark x1="12569" y1="78333" x2="12569" y2="78333"/>
                        <a14:foregroundMark x1="61818" y1="9167" x2="61818" y2="9167"/>
                        <a14:foregroundMark x1="70435" y1="19740" x2="70435" y2="19740"/>
                        <a14:foregroundMark x1="73834" y1="26198" x2="73834" y2="26198"/>
                        <a14:foregroundMark x1="77233" y1="36667" x2="77233" y2="36667"/>
                        <a14:foregroundMark x1="77470" y1="47448" x2="77470" y2="47448"/>
                        <a14:foregroundMark x1="77470" y1="53333" x2="77470" y2="53333"/>
                        <a14:foregroundMark x1="77470" y1="53333" x2="77470" y2="53333"/>
                        <a14:foregroundMark x1="14625" y1="69427" x2="14625" y2="69427"/>
                        <a14:foregroundMark x1="15020" y1="65052" x2="15020" y2="65052"/>
                        <a14:foregroundMark x1="16838" y1="59010" x2="16838" y2="59010"/>
                        <a14:foregroundMark x1="70593" y1="18698" x2="70593" y2="18698"/>
                        <a14:foregroundMark x1="73834" y1="23490" x2="73834" y2="23490"/>
                        <a14:foregroundMark x1="62213" y1="8229" x2="62213" y2="8229"/>
                        <a14:foregroundMark x1="62925" y1="8594" x2="62925" y2="8594"/>
                        <a14:foregroundMark x1="64506" y1="10625" x2="64506" y2="10625"/>
                        <a14:foregroundMark x1="66008" y1="11823" x2="66008" y2="11823"/>
                        <a14:foregroundMark x1="66957" y1="12292" x2="66957" y2="12292"/>
                        <a14:foregroundMark x1="68458" y1="14167" x2="68458" y2="14167"/>
                        <a14:foregroundMark x1="69565" y1="15417" x2="69565" y2="15417"/>
                        <a14:foregroundMark x1="69170" y1="14792" x2="69170" y2="14792"/>
                        <a14:foregroundMark x1="71462" y1="18906" x2="71462" y2="18906"/>
                        <a14:foregroundMark x1="71146" y1="17708" x2="71146" y2="17708"/>
                        <a14:foregroundMark x1="73123" y1="20677" x2="73123" y2="20677"/>
                        <a14:foregroundMark x1="74704" y1="23125" x2="74704" y2="23125"/>
                        <a14:foregroundMark x1="75257" y1="26094" x2="75257" y2="26094"/>
                        <a14:foregroundMark x1="75652" y1="28750" x2="75652" y2="28750"/>
                        <a14:foregroundMark x1="76522" y1="30729" x2="76522" y2="30729"/>
                        <a14:foregroundMark x1="76917" y1="33021" x2="76917" y2="33021"/>
                        <a14:foregroundMark x1="77549" y1="34896" x2="77549" y2="34896"/>
                        <a14:foregroundMark x1="78024" y1="37031" x2="78024" y2="37031"/>
                        <a14:foregroundMark x1="77945" y1="40156" x2="77945" y2="40156"/>
                        <a14:foregroundMark x1="78498" y1="41615" x2="78498" y2="41615"/>
                        <a14:foregroundMark x1="78419" y1="44792" x2="78419" y2="44792"/>
                        <a14:foregroundMark x1="79289" y1="47292" x2="79289" y2="47292"/>
                        <a14:foregroundMark x1="78972" y1="50625" x2="78972" y2="50625"/>
                        <a14:foregroundMark x1="78261" y1="55365" x2="78261" y2="55365"/>
                        <a14:foregroundMark x1="78419" y1="57813" x2="78419" y2="57813"/>
                        <a14:foregroundMark x1="77945" y1="63594" x2="77945" y2="63594"/>
                        <a14:foregroundMark x1="18577" y1="69375" x2="18577" y2="69375"/>
                        <a14:foregroundMark x1="16443" y1="71094" x2="16443" y2="71094"/>
                        <a14:foregroundMark x1="19921" y1="66198" x2="19921" y2="66198"/>
                        <a14:foregroundMark x1="15968" y1="64688" x2="15968" y2="64688"/>
                        <a14:foregroundMark x1="15731" y1="61823" x2="15731" y2="61823"/>
                        <a14:foregroundMark x1="15731" y1="62813" x2="15731" y2="62813"/>
                        <a14:foregroundMark x1="16601" y1="60365" x2="16601" y2="60365"/>
                        <a14:foregroundMark x1="17549" y1="59062" x2="17549" y2="59062"/>
                        <a14:foregroundMark x1="18498" y1="57552" x2="18498" y2="57552"/>
                        <a14:foregroundMark x1="19209" y1="57240" x2="19209" y2="57240"/>
                        <a14:foregroundMark x1="19447" y1="56510" x2="19447" y2="56510"/>
                        <a14:foregroundMark x1="20870" y1="54583" x2="20870" y2="54583"/>
                        <a14:foregroundMark x1="21739" y1="53958" x2="21739" y2="53958"/>
                        <a14:foregroundMark x1="43004" y1="35833" x2="43004" y2="35833"/>
                        <a14:foregroundMark x1="39763" y1="37031" x2="39763" y2="37031"/>
                        <a14:foregroundMark x1="36443" y1="36094" x2="36443" y2="36094"/>
                        <a14:foregroundMark x1="32885" y1="34271" x2="32885" y2="34271"/>
                        <a14:foregroundMark x1="29644" y1="30365" x2="29644" y2="30365"/>
                        <a14:foregroundMark x1="28617" y1="27083" x2="28617" y2="27083"/>
                        <a14:foregroundMark x1="28854" y1="25260" x2="28854" y2="25260"/>
                        <a14:foregroundMark x1="34783" y1="12708" x2="34783" y2="12708"/>
                        <a14:foregroundMark x1="39684" y1="9583" x2="39684" y2="9583"/>
                        <a14:foregroundMark x1="41423" y1="8333" x2="41423" y2="8333"/>
                        <a14:foregroundMark x1="19763" y1="68385" x2="19763" y2="68385"/>
                        <a14:foregroundMark x1="26087" y1="72135" x2="26087" y2="72135"/>
                        <a14:foregroundMark x1="26087" y1="72135" x2="26087" y2="72135"/>
                        <a14:foregroundMark x1="25929" y1="71354" x2="25929" y2="71354"/>
                        <a14:foregroundMark x1="33597" y1="79010" x2="33597" y2="79010"/>
                        <a14:foregroundMark x1="51225" y1="82292" x2="51225" y2="82292"/>
                        <a14:foregroundMark x1="51858" y1="82344" x2="51858" y2="82344"/>
                        <a14:backgroundMark x1="33123" y1="41510" x2="33123" y2="41510"/>
                        <a14:backgroundMark x1="29881" y1="43385" x2="29881" y2="43385"/>
                        <a14:backgroundMark x1="23320" y1="49115" x2="23320" y2="49115"/>
                      </a14:backgroundRemoval>
                    </a14:imgEffect>
                  </a14:imgLayer>
                </a14:imgProps>
              </a:ext>
              <a:ext uri="{28A0092B-C50C-407E-A947-70E740481C1C}">
                <a14:useLocalDpi xmlns:a14="http://schemas.microsoft.com/office/drawing/2010/main"/>
              </a:ext>
            </a:extLst>
          </a:blip>
          <a:stretch>
            <a:fillRect/>
          </a:stretch>
        </p:blipFill>
        <p:spPr>
          <a:xfrm rot="535864" flipH="1">
            <a:off x="1938281" y="1485476"/>
            <a:ext cx="2688537" cy="3887045"/>
          </a:xfrm>
          <a:prstGeom prst="rect">
            <a:avLst/>
          </a:prstGeom>
          <a:effectLst>
            <a:outerShdw blurRad="50800" dist="38100" dir="6900000" algn="tl" rotWithShape="0">
              <a:prstClr val="black">
                <a:alpha val="40000"/>
              </a:prstClr>
            </a:outerShdw>
          </a:effectLst>
        </p:spPr>
      </p:pic>
    </p:spTree>
    <p:extLst>
      <p:ext uri="{BB962C8B-B14F-4D97-AF65-F5344CB8AC3E}">
        <p14:creationId xmlns:p14="http://schemas.microsoft.com/office/powerpoint/2010/main" val="1261250261"/>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35ECD0C-C3CE-274C-8E61-A4A47900E479}"/>
              </a:ext>
            </a:extLst>
          </p:cNvPr>
          <p:cNvSpPr/>
          <p:nvPr/>
        </p:nvSpPr>
        <p:spPr>
          <a:xfrm>
            <a:off x="0" y="0"/>
            <a:ext cx="12192000" cy="6858000"/>
          </a:xfrm>
          <a:prstGeom prst="rect">
            <a:avLst/>
          </a:prstGeom>
          <a:blipFill>
            <a:blip r:embed="rId2" cstate="email">
              <a:extLst>
                <a:ext uri="{28A0092B-C50C-407E-A947-70E740481C1C}">
                  <a14:useLocalDpi xmlns:a14="http://schemas.microsoft.com/office/drawing/2010/main"/>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Wave 2">
            <a:extLst>
              <a:ext uri="{FF2B5EF4-FFF2-40B4-BE49-F238E27FC236}">
                <a16:creationId xmlns:a16="http://schemas.microsoft.com/office/drawing/2014/main" id="{AFE75830-54C1-BD41-931A-449BD484DA16}"/>
              </a:ext>
            </a:extLst>
          </p:cNvPr>
          <p:cNvSpPr/>
          <p:nvPr/>
        </p:nvSpPr>
        <p:spPr>
          <a:xfrm>
            <a:off x="5280949" y="1893071"/>
            <a:ext cx="6400800" cy="3281514"/>
          </a:xfrm>
          <a:prstGeom prst="wave">
            <a:avLst>
              <a:gd name="adj1" fmla="val 3511"/>
              <a:gd name="adj2" fmla="val 0"/>
            </a:avLst>
          </a:prstGeom>
          <a:solidFill>
            <a:srgbClr val="FF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E667A5-0B63-5E45-AF32-C1AAF468580F}"/>
              </a:ext>
            </a:extLst>
          </p:cNvPr>
          <p:cNvSpPr>
            <a:spLocks noGrp="1"/>
          </p:cNvSpPr>
          <p:nvPr>
            <p:ph type="ctrTitle"/>
          </p:nvPr>
        </p:nvSpPr>
        <p:spPr>
          <a:xfrm rot="21381938">
            <a:off x="2517570" y="233565"/>
            <a:ext cx="6878850" cy="783771"/>
          </a:xfrm>
        </p:spPr>
        <p:txBody>
          <a:bodyPr>
            <a:prstTxWarp prst="textWave1">
              <a:avLst/>
            </a:prstTxWarp>
            <a:normAutofit fontScale="90000"/>
          </a:bodyPr>
          <a:lstStyle/>
          <a:p>
            <a:r>
              <a:rPr lang="en-US"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Avenir Next" panose="020B0503020202020204" pitchFamily="34" charset="0"/>
                <a:ea typeface="Bodoni Ornaments" pitchFamily="2" charset="0"/>
                <a:cs typeface="Al Tarikh" pitchFamily="2" charset="-78"/>
              </a:rPr>
              <a:t>Kidney Health</a:t>
            </a:r>
          </a:p>
        </p:txBody>
      </p:sp>
      <p:sp>
        <p:nvSpPr>
          <p:cNvPr id="7" name="Content Placeholder 2">
            <a:extLst>
              <a:ext uri="{FF2B5EF4-FFF2-40B4-BE49-F238E27FC236}">
                <a16:creationId xmlns:a16="http://schemas.microsoft.com/office/drawing/2014/main" id="{D1574D96-ED09-B645-A99C-E82A290D9799}"/>
              </a:ext>
            </a:extLst>
          </p:cNvPr>
          <p:cNvSpPr txBox="1">
            <a:spLocks/>
          </p:cNvSpPr>
          <p:nvPr/>
        </p:nvSpPr>
        <p:spPr>
          <a:xfrm>
            <a:off x="5530645" y="2979173"/>
            <a:ext cx="6297561" cy="2371347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4800" dirty="0">
                <a:solidFill>
                  <a:srgbClr val="C00000"/>
                </a:solidFill>
              </a:rPr>
              <a:t>Get plenty of sleep.</a:t>
            </a:r>
          </a:p>
          <a:p>
            <a:pPr algn="l">
              <a:lnSpc>
                <a:spcPct val="100000"/>
              </a:lnSpc>
            </a:pPr>
            <a:endParaRPr lang="en-US" sz="4800" dirty="0">
              <a:solidFill>
                <a:srgbClr val="C00000"/>
              </a:solidFill>
            </a:endParaRPr>
          </a:p>
          <a:p>
            <a:pPr algn="l">
              <a:lnSpc>
                <a:spcPct val="100000"/>
              </a:lnSpc>
            </a:pPr>
            <a:endParaRPr lang="en-US" sz="4800" dirty="0">
              <a:solidFill>
                <a:srgbClr val="C00000"/>
              </a:solidFill>
            </a:endParaRPr>
          </a:p>
          <a:p>
            <a:pPr algn="l">
              <a:lnSpc>
                <a:spcPct val="100000"/>
              </a:lnSpc>
            </a:pPr>
            <a:r>
              <a:rPr lang="en-US" sz="4800" dirty="0">
                <a:solidFill>
                  <a:srgbClr val="C00000"/>
                </a:solidFill>
              </a:rPr>
              <a:t>Let God be your healer!</a:t>
            </a:r>
          </a:p>
        </p:txBody>
      </p:sp>
      <p:pic>
        <p:nvPicPr>
          <p:cNvPr id="8" name="Picture 7">
            <a:extLst>
              <a:ext uri="{FF2B5EF4-FFF2-40B4-BE49-F238E27FC236}">
                <a16:creationId xmlns:a16="http://schemas.microsoft.com/office/drawing/2014/main" id="{BEFC2546-A5ED-744B-9D7A-E65B5EEC35D2}"/>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0" b="100000" l="0" r="100000">
                        <a14:foregroundMark x1="27747" y1="25990" x2="27747" y2="25990"/>
                        <a14:foregroundMark x1="27747" y1="21979" x2="27747" y2="21979"/>
                        <a14:foregroundMark x1="33676" y1="13333" x2="33676" y2="13333"/>
                        <a14:foregroundMark x1="68379" y1="15313" x2="68379" y2="15313"/>
                        <a14:foregroundMark x1="15336" y1="74323" x2="15336" y2="74323"/>
                        <a14:foregroundMark x1="13755" y1="81563" x2="13755" y2="81563"/>
                        <a14:foregroundMark x1="15099" y1="87031" x2="15099" y2="87031"/>
                        <a14:foregroundMark x1="16206" y1="91875" x2="16206" y2="91875"/>
                        <a14:foregroundMark x1="12569" y1="78333" x2="12569" y2="78333"/>
                        <a14:foregroundMark x1="61818" y1="9167" x2="61818" y2="9167"/>
                        <a14:foregroundMark x1="70435" y1="19740" x2="70435" y2="19740"/>
                        <a14:foregroundMark x1="73834" y1="26198" x2="73834" y2="26198"/>
                        <a14:foregroundMark x1="77233" y1="36667" x2="77233" y2="36667"/>
                        <a14:foregroundMark x1="77470" y1="47448" x2="77470" y2="47448"/>
                        <a14:foregroundMark x1="77470" y1="53333" x2="77470" y2="53333"/>
                        <a14:foregroundMark x1="77470" y1="53333" x2="77470" y2="53333"/>
                        <a14:foregroundMark x1="14625" y1="69427" x2="14625" y2="69427"/>
                        <a14:foregroundMark x1="15020" y1="65052" x2="15020" y2="65052"/>
                        <a14:foregroundMark x1="16838" y1="59010" x2="16838" y2="59010"/>
                        <a14:foregroundMark x1="70593" y1="18698" x2="70593" y2="18698"/>
                        <a14:foregroundMark x1="73834" y1="23490" x2="73834" y2="23490"/>
                        <a14:foregroundMark x1="62213" y1="8229" x2="62213" y2="8229"/>
                        <a14:foregroundMark x1="62925" y1="8594" x2="62925" y2="8594"/>
                        <a14:foregroundMark x1="64506" y1="10625" x2="64506" y2="10625"/>
                        <a14:foregroundMark x1="66008" y1="11823" x2="66008" y2="11823"/>
                        <a14:foregroundMark x1="66957" y1="12292" x2="66957" y2="12292"/>
                        <a14:foregroundMark x1="68458" y1="14167" x2="68458" y2="14167"/>
                        <a14:foregroundMark x1="69565" y1="15417" x2="69565" y2="15417"/>
                        <a14:foregroundMark x1="69170" y1="14792" x2="69170" y2="14792"/>
                        <a14:foregroundMark x1="71462" y1="18906" x2="71462" y2="18906"/>
                        <a14:foregroundMark x1="71146" y1="17708" x2="71146" y2="17708"/>
                        <a14:foregroundMark x1="73123" y1="20677" x2="73123" y2="20677"/>
                        <a14:foregroundMark x1="74704" y1="23125" x2="74704" y2="23125"/>
                        <a14:foregroundMark x1="75257" y1="26094" x2="75257" y2="26094"/>
                        <a14:foregroundMark x1="75652" y1="28750" x2="75652" y2="28750"/>
                        <a14:foregroundMark x1="76522" y1="30729" x2="76522" y2="30729"/>
                        <a14:foregroundMark x1="76917" y1="33021" x2="76917" y2="33021"/>
                        <a14:foregroundMark x1="77549" y1="34896" x2="77549" y2="34896"/>
                        <a14:foregroundMark x1="78024" y1="37031" x2="78024" y2="37031"/>
                        <a14:foregroundMark x1="77945" y1="40156" x2="77945" y2="40156"/>
                        <a14:foregroundMark x1="78498" y1="41615" x2="78498" y2="41615"/>
                        <a14:foregroundMark x1="78419" y1="44792" x2="78419" y2="44792"/>
                        <a14:foregroundMark x1="79289" y1="47292" x2="79289" y2="47292"/>
                        <a14:foregroundMark x1="78972" y1="50625" x2="78972" y2="50625"/>
                        <a14:foregroundMark x1="78261" y1="55365" x2="78261" y2="55365"/>
                        <a14:foregroundMark x1="78419" y1="57813" x2="78419" y2="57813"/>
                        <a14:foregroundMark x1="77945" y1="63594" x2="77945" y2="63594"/>
                        <a14:foregroundMark x1="18577" y1="69375" x2="18577" y2="69375"/>
                        <a14:foregroundMark x1="16443" y1="71094" x2="16443" y2="71094"/>
                        <a14:foregroundMark x1="19921" y1="66198" x2="19921" y2="66198"/>
                        <a14:foregroundMark x1="15968" y1="64688" x2="15968" y2="64688"/>
                        <a14:foregroundMark x1="15731" y1="61823" x2="15731" y2="61823"/>
                        <a14:foregroundMark x1="15731" y1="62813" x2="15731" y2="62813"/>
                        <a14:foregroundMark x1="16601" y1="60365" x2="16601" y2="60365"/>
                        <a14:foregroundMark x1="17549" y1="59062" x2="17549" y2="59062"/>
                        <a14:foregroundMark x1="18498" y1="57552" x2="18498" y2="57552"/>
                        <a14:foregroundMark x1="19209" y1="57240" x2="19209" y2="57240"/>
                        <a14:foregroundMark x1="19447" y1="56510" x2="19447" y2="56510"/>
                        <a14:foregroundMark x1="20870" y1="54583" x2="20870" y2="54583"/>
                        <a14:foregroundMark x1="21739" y1="53958" x2="21739" y2="53958"/>
                        <a14:foregroundMark x1="43004" y1="35833" x2="43004" y2="35833"/>
                        <a14:foregroundMark x1="39763" y1="37031" x2="39763" y2="37031"/>
                        <a14:foregroundMark x1="36443" y1="36094" x2="36443" y2="36094"/>
                        <a14:foregroundMark x1="32885" y1="34271" x2="32885" y2="34271"/>
                        <a14:foregroundMark x1="29644" y1="30365" x2="29644" y2="30365"/>
                        <a14:foregroundMark x1="28617" y1="27083" x2="28617" y2="27083"/>
                        <a14:foregroundMark x1="28854" y1="25260" x2="28854" y2="25260"/>
                        <a14:foregroundMark x1="34783" y1="12708" x2="34783" y2="12708"/>
                        <a14:foregroundMark x1="39684" y1="9583" x2="39684" y2="9583"/>
                        <a14:foregroundMark x1="41423" y1="8333" x2="41423" y2="8333"/>
                        <a14:foregroundMark x1="19763" y1="68385" x2="19763" y2="68385"/>
                        <a14:foregroundMark x1="26087" y1="72135" x2="26087" y2="72135"/>
                        <a14:foregroundMark x1="26087" y1="72135" x2="26087" y2="72135"/>
                        <a14:foregroundMark x1="25929" y1="71354" x2="25929" y2="71354"/>
                        <a14:foregroundMark x1="33597" y1="79010" x2="33597" y2="79010"/>
                        <a14:foregroundMark x1="51225" y1="82292" x2="51225" y2="82292"/>
                        <a14:foregroundMark x1="51858" y1="82344" x2="51858" y2="82344"/>
                        <a14:backgroundMark x1="33123" y1="41510" x2="33123" y2="41510"/>
                        <a14:backgroundMark x1="29881" y1="43385" x2="29881" y2="43385"/>
                        <a14:backgroundMark x1="23320" y1="49115" x2="23320" y2="49115"/>
                      </a14:backgroundRemoval>
                    </a14:imgEffect>
                  </a14:imgLayer>
                </a14:imgProps>
              </a:ext>
              <a:ext uri="{28A0092B-C50C-407E-A947-70E740481C1C}">
                <a14:useLocalDpi xmlns:a14="http://schemas.microsoft.com/office/drawing/2010/main"/>
              </a:ext>
            </a:extLst>
          </a:blip>
          <a:stretch>
            <a:fillRect/>
          </a:stretch>
        </p:blipFill>
        <p:spPr>
          <a:xfrm rot="535864" flipH="1">
            <a:off x="1938281" y="1485476"/>
            <a:ext cx="2688537" cy="3887045"/>
          </a:xfrm>
          <a:prstGeom prst="rect">
            <a:avLst/>
          </a:prstGeom>
          <a:effectLst>
            <a:outerShdw blurRad="50800" dist="38100" dir="6900000" algn="tl" rotWithShape="0">
              <a:prstClr val="black">
                <a:alpha val="40000"/>
              </a:prstClr>
            </a:outerShdw>
          </a:effectLst>
        </p:spPr>
      </p:pic>
    </p:spTree>
    <p:extLst>
      <p:ext uri="{BB962C8B-B14F-4D97-AF65-F5344CB8AC3E}">
        <p14:creationId xmlns:p14="http://schemas.microsoft.com/office/powerpoint/2010/main" val="777356419"/>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35ECD0C-C3CE-274C-8E61-A4A47900E479}"/>
              </a:ext>
            </a:extLst>
          </p:cNvPr>
          <p:cNvSpPr/>
          <p:nvPr/>
        </p:nvSpPr>
        <p:spPr>
          <a:xfrm>
            <a:off x="0" y="0"/>
            <a:ext cx="12192000" cy="6858000"/>
          </a:xfrm>
          <a:prstGeom prst="rect">
            <a:avLst/>
          </a:prstGeom>
          <a:blipFill>
            <a:blip r:embed="rId2" cstate="email">
              <a:extLst>
                <a:ext uri="{28A0092B-C50C-407E-A947-70E740481C1C}">
                  <a14:useLocalDpi xmlns:a14="http://schemas.microsoft.com/office/drawing/2010/main"/>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Wave 2">
            <a:extLst>
              <a:ext uri="{FF2B5EF4-FFF2-40B4-BE49-F238E27FC236}">
                <a16:creationId xmlns:a16="http://schemas.microsoft.com/office/drawing/2014/main" id="{AFE75830-54C1-BD41-931A-449BD484DA16}"/>
              </a:ext>
            </a:extLst>
          </p:cNvPr>
          <p:cNvSpPr/>
          <p:nvPr/>
        </p:nvSpPr>
        <p:spPr>
          <a:xfrm>
            <a:off x="5280949" y="1893071"/>
            <a:ext cx="6400800" cy="3281514"/>
          </a:xfrm>
          <a:prstGeom prst="wave">
            <a:avLst>
              <a:gd name="adj1" fmla="val 3511"/>
              <a:gd name="adj2" fmla="val 0"/>
            </a:avLst>
          </a:prstGeom>
          <a:solidFill>
            <a:srgbClr val="FF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E667A5-0B63-5E45-AF32-C1AAF468580F}"/>
              </a:ext>
            </a:extLst>
          </p:cNvPr>
          <p:cNvSpPr>
            <a:spLocks noGrp="1"/>
          </p:cNvSpPr>
          <p:nvPr>
            <p:ph type="ctrTitle"/>
          </p:nvPr>
        </p:nvSpPr>
        <p:spPr>
          <a:xfrm rot="21381938">
            <a:off x="2517570" y="233565"/>
            <a:ext cx="6878850" cy="783771"/>
          </a:xfrm>
        </p:spPr>
        <p:txBody>
          <a:bodyPr>
            <a:prstTxWarp prst="textWave1">
              <a:avLst/>
            </a:prstTxWarp>
            <a:normAutofit fontScale="90000"/>
          </a:bodyPr>
          <a:lstStyle/>
          <a:p>
            <a:r>
              <a:rPr lang="en-US"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Avenir Next" panose="020B0503020202020204" pitchFamily="34" charset="0"/>
                <a:ea typeface="Bodoni Ornaments" pitchFamily="2" charset="0"/>
                <a:cs typeface="Al Tarikh" pitchFamily="2" charset="-78"/>
              </a:rPr>
              <a:t>Kidney Health</a:t>
            </a:r>
          </a:p>
        </p:txBody>
      </p:sp>
      <p:sp>
        <p:nvSpPr>
          <p:cNvPr id="7" name="Content Placeholder 2">
            <a:extLst>
              <a:ext uri="{FF2B5EF4-FFF2-40B4-BE49-F238E27FC236}">
                <a16:creationId xmlns:a16="http://schemas.microsoft.com/office/drawing/2014/main" id="{D1574D96-ED09-B645-A99C-E82A290D9799}"/>
              </a:ext>
            </a:extLst>
          </p:cNvPr>
          <p:cNvSpPr txBox="1">
            <a:spLocks/>
          </p:cNvSpPr>
          <p:nvPr/>
        </p:nvSpPr>
        <p:spPr>
          <a:xfrm>
            <a:off x="5530645" y="2979173"/>
            <a:ext cx="6297561" cy="2371347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4800" dirty="0">
                <a:solidFill>
                  <a:srgbClr val="C00000"/>
                </a:solidFill>
              </a:rPr>
              <a:t>Let God be your Healer!</a:t>
            </a:r>
          </a:p>
        </p:txBody>
      </p:sp>
      <p:pic>
        <p:nvPicPr>
          <p:cNvPr id="8" name="Picture 7">
            <a:extLst>
              <a:ext uri="{FF2B5EF4-FFF2-40B4-BE49-F238E27FC236}">
                <a16:creationId xmlns:a16="http://schemas.microsoft.com/office/drawing/2014/main" id="{BEFC2546-A5ED-744B-9D7A-E65B5EEC35D2}"/>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0" b="100000" l="0" r="100000">
                        <a14:foregroundMark x1="27747" y1="25990" x2="27747" y2="25990"/>
                        <a14:foregroundMark x1="27747" y1="21979" x2="27747" y2="21979"/>
                        <a14:foregroundMark x1="33676" y1="13333" x2="33676" y2="13333"/>
                        <a14:foregroundMark x1="68379" y1="15313" x2="68379" y2="15313"/>
                        <a14:foregroundMark x1="15336" y1="74323" x2="15336" y2="74323"/>
                        <a14:foregroundMark x1="13755" y1="81563" x2="13755" y2="81563"/>
                        <a14:foregroundMark x1="15099" y1="87031" x2="15099" y2="87031"/>
                        <a14:foregroundMark x1="16206" y1="91875" x2="16206" y2="91875"/>
                        <a14:foregroundMark x1="12569" y1="78333" x2="12569" y2="78333"/>
                        <a14:foregroundMark x1="61818" y1="9167" x2="61818" y2="9167"/>
                        <a14:foregroundMark x1="70435" y1="19740" x2="70435" y2="19740"/>
                        <a14:foregroundMark x1="73834" y1="26198" x2="73834" y2="26198"/>
                        <a14:foregroundMark x1="77233" y1="36667" x2="77233" y2="36667"/>
                        <a14:foregroundMark x1="77470" y1="47448" x2="77470" y2="47448"/>
                        <a14:foregroundMark x1="77470" y1="53333" x2="77470" y2="53333"/>
                        <a14:foregroundMark x1="77470" y1="53333" x2="77470" y2="53333"/>
                        <a14:foregroundMark x1="14625" y1="69427" x2="14625" y2="69427"/>
                        <a14:foregroundMark x1="15020" y1="65052" x2="15020" y2="65052"/>
                        <a14:foregroundMark x1="16838" y1="59010" x2="16838" y2="59010"/>
                        <a14:foregroundMark x1="70593" y1="18698" x2="70593" y2="18698"/>
                        <a14:foregroundMark x1="73834" y1="23490" x2="73834" y2="23490"/>
                        <a14:foregroundMark x1="62213" y1="8229" x2="62213" y2="8229"/>
                        <a14:foregroundMark x1="62925" y1="8594" x2="62925" y2="8594"/>
                        <a14:foregroundMark x1="64506" y1="10625" x2="64506" y2="10625"/>
                        <a14:foregroundMark x1="66008" y1="11823" x2="66008" y2="11823"/>
                        <a14:foregroundMark x1="66957" y1="12292" x2="66957" y2="12292"/>
                        <a14:foregroundMark x1="68458" y1="14167" x2="68458" y2="14167"/>
                        <a14:foregroundMark x1="69565" y1="15417" x2="69565" y2="15417"/>
                        <a14:foregroundMark x1="69170" y1="14792" x2="69170" y2="14792"/>
                        <a14:foregroundMark x1="71462" y1="18906" x2="71462" y2="18906"/>
                        <a14:foregroundMark x1="71146" y1="17708" x2="71146" y2="17708"/>
                        <a14:foregroundMark x1="73123" y1="20677" x2="73123" y2="20677"/>
                        <a14:foregroundMark x1="74704" y1="23125" x2="74704" y2="23125"/>
                        <a14:foregroundMark x1="75257" y1="26094" x2="75257" y2="26094"/>
                        <a14:foregroundMark x1="75652" y1="28750" x2="75652" y2="28750"/>
                        <a14:foregroundMark x1="76522" y1="30729" x2="76522" y2="30729"/>
                        <a14:foregroundMark x1="76917" y1="33021" x2="76917" y2="33021"/>
                        <a14:foregroundMark x1="77549" y1="34896" x2="77549" y2="34896"/>
                        <a14:foregroundMark x1="78024" y1="37031" x2="78024" y2="37031"/>
                        <a14:foregroundMark x1="77945" y1="40156" x2="77945" y2="40156"/>
                        <a14:foregroundMark x1="78498" y1="41615" x2="78498" y2="41615"/>
                        <a14:foregroundMark x1="78419" y1="44792" x2="78419" y2="44792"/>
                        <a14:foregroundMark x1="79289" y1="47292" x2="79289" y2="47292"/>
                        <a14:foregroundMark x1="78972" y1="50625" x2="78972" y2="50625"/>
                        <a14:foregroundMark x1="78261" y1="55365" x2="78261" y2="55365"/>
                        <a14:foregroundMark x1="78419" y1="57813" x2="78419" y2="57813"/>
                        <a14:foregroundMark x1="77945" y1="63594" x2="77945" y2="63594"/>
                        <a14:foregroundMark x1="18577" y1="69375" x2="18577" y2="69375"/>
                        <a14:foregroundMark x1="16443" y1="71094" x2="16443" y2="71094"/>
                        <a14:foregroundMark x1="19921" y1="66198" x2="19921" y2="66198"/>
                        <a14:foregroundMark x1="15968" y1="64688" x2="15968" y2="64688"/>
                        <a14:foregroundMark x1="15731" y1="61823" x2="15731" y2="61823"/>
                        <a14:foregroundMark x1="15731" y1="62813" x2="15731" y2="62813"/>
                        <a14:foregroundMark x1="16601" y1="60365" x2="16601" y2="60365"/>
                        <a14:foregroundMark x1="17549" y1="59062" x2="17549" y2="59062"/>
                        <a14:foregroundMark x1="18498" y1="57552" x2="18498" y2="57552"/>
                        <a14:foregroundMark x1="19209" y1="57240" x2="19209" y2="57240"/>
                        <a14:foregroundMark x1="19447" y1="56510" x2="19447" y2="56510"/>
                        <a14:foregroundMark x1="20870" y1="54583" x2="20870" y2="54583"/>
                        <a14:foregroundMark x1="21739" y1="53958" x2="21739" y2="53958"/>
                        <a14:foregroundMark x1="43004" y1="35833" x2="43004" y2="35833"/>
                        <a14:foregroundMark x1="39763" y1="37031" x2="39763" y2="37031"/>
                        <a14:foregroundMark x1="36443" y1="36094" x2="36443" y2="36094"/>
                        <a14:foregroundMark x1="32885" y1="34271" x2="32885" y2="34271"/>
                        <a14:foregroundMark x1="29644" y1="30365" x2="29644" y2="30365"/>
                        <a14:foregroundMark x1="28617" y1="27083" x2="28617" y2="27083"/>
                        <a14:foregroundMark x1="28854" y1="25260" x2="28854" y2="25260"/>
                        <a14:foregroundMark x1="34783" y1="12708" x2="34783" y2="12708"/>
                        <a14:foregroundMark x1="39684" y1="9583" x2="39684" y2="9583"/>
                        <a14:foregroundMark x1="41423" y1="8333" x2="41423" y2="8333"/>
                        <a14:foregroundMark x1="19763" y1="68385" x2="19763" y2="68385"/>
                        <a14:foregroundMark x1="26087" y1="72135" x2="26087" y2="72135"/>
                        <a14:foregroundMark x1="26087" y1="72135" x2="26087" y2="72135"/>
                        <a14:foregroundMark x1="25929" y1="71354" x2="25929" y2="71354"/>
                        <a14:foregroundMark x1="33597" y1="79010" x2="33597" y2="79010"/>
                        <a14:foregroundMark x1="51225" y1="82292" x2="51225" y2="82292"/>
                        <a14:foregroundMark x1="51858" y1="82344" x2="51858" y2="82344"/>
                        <a14:backgroundMark x1="33123" y1="41510" x2="33123" y2="41510"/>
                        <a14:backgroundMark x1="29881" y1="43385" x2="29881" y2="43385"/>
                        <a14:backgroundMark x1="23320" y1="49115" x2="23320" y2="49115"/>
                      </a14:backgroundRemoval>
                    </a14:imgEffect>
                  </a14:imgLayer>
                </a14:imgProps>
              </a:ext>
              <a:ext uri="{28A0092B-C50C-407E-A947-70E740481C1C}">
                <a14:useLocalDpi xmlns:a14="http://schemas.microsoft.com/office/drawing/2010/main"/>
              </a:ext>
            </a:extLst>
          </a:blip>
          <a:stretch>
            <a:fillRect/>
          </a:stretch>
        </p:blipFill>
        <p:spPr>
          <a:xfrm rot="535864" flipH="1">
            <a:off x="1938281" y="1485476"/>
            <a:ext cx="2688537" cy="3887045"/>
          </a:xfrm>
          <a:prstGeom prst="rect">
            <a:avLst/>
          </a:prstGeom>
          <a:effectLst>
            <a:outerShdw blurRad="50800" dist="38100" dir="6900000" algn="tl" rotWithShape="0">
              <a:prstClr val="black">
                <a:alpha val="40000"/>
              </a:prstClr>
            </a:outerShdw>
          </a:effectLst>
        </p:spPr>
      </p:pic>
    </p:spTree>
    <p:extLst>
      <p:ext uri="{BB962C8B-B14F-4D97-AF65-F5344CB8AC3E}">
        <p14:creationId xmlns:p14="http://schemas.microsoft.com/office/powerpoint/2010/main" val="1028943361"/>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745067-3FC1-F341-8EC4-369D6F0C937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43"/>
          <a:stretch/>
        </p:blipFill>
        <p:spPr>
          <a:xfrm>
            <a:off x="0" y="0"/>
            <a:ext cx="12192000" cy="7176304"/>
          </a:xfrm>
          <a:prstGeom prst="rect">
            <a:avLst/>
          </a:prstGeom>
        </p:spPr>
      </p:pic>
      <p:sp>
        <p:nvSpPr>
          <p:cNvPr id="2" name="TextBox 1">
            <a:extLst>
              <a:ext uri="{FF2B5EF4-FFF2-40B4-BE49-F238E27FC236}">
                <a16:creationId xmlns:a16="http://schemas.microsoft.com/office/drawing/2014/main" id="{03B7ACD4-F817-484D-8E81-F9B358103091}"/>
              </a:ext>
            </a:extLst>
          </p:cNvPr>
          <p:cNvSpPr txBox="1"/>
          <p:nvPr/>
        </p:nvSpPr>
        <p:spPr>
          <a:xfrm>
            <a:off x="1604225" y="762001"/>
            <a:ext cx="8983550" cy="830997"/>
          </a:xfrm>
          <a:prstGeom prst="rect">
            <a:avLst/>
          </a:prstGeom>
          <a:solidFill>
            <a:srgbClr val="000000"/>
          </a:solidFill>
        </p:spPr>
        <p:txBody>
          <a:bodyPr wrap="none" rtlCol="0">
            <a:spAutoFit/>
          </a:bodyPr>
          <a:lstStyle/>
          <a:p>
            <a:r>
              <a:rPr lang="en-US" sz="4800" b="1" dirty="0" err="1">
                <a:solidFill>
                  <a:schemeClr val="bg1"/>
                </a:solidFill>
                <a:latin typeface="Arial Narrow" panose="020B0604020202020204" pitchFamily="34" charset="0"/>
                <a:cs typeface="Arial Narrow" panose="020B0604020202020204" pitchFamily="34" charset="0"/>
              </a:rPr>
              <a:t>NorthernLightsHealthEducation.com</a:t>
            </a:r>
            <a:endParaRPr lang="en-US" sz="4800" b="1"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73682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AE3BC7-D3B8-1245-B562-2F25C75037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6077A926-9932-1F46-960A-3E6553F43E31}"/>
              </a:ext>
            </a:extLst>
          </p:cNvPr>
          <p:cNvSpPr txBox="1">
            <a:spLocks/>
          </p:cNvSpPr>
          <p:nvPr/>
        </p:nvSpPr>
        <p:spPr>
          <a:xfrm rot="21436558">
            <a:off x="1774993" y="2894142"/>
            <a:ext cx="8376539" cy="1069716"/>
          </a:xfrm>
          <a:prstGeom prst="rect">
            <a:avLst/>
          </a:prstGeom>
        </p:spPr>
        <p:txBody>
          <a:bodyPr numCol="1">
            <a:prstTxWarp prst="textWave1">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9525">
                  <a:solidFill>
                    <a:schemeClr val="bg1"/>
                  </a:solidFill>
                  <a:prstDash val="solid"/>
                </a:ln>
                <a:solidFill>
                  <a:schemeClr val="bg1"/>
                </a:solidFill>
                <a:effectLst>
                  <a:glow rad="101600">
                    <a:schemeClr val="tx1">
                      <a:alpha val="60000"/>
                    </a:schemeClr>
                  </a:glow>
                  <a:outerShdw blurRad="12700" dist="38100" dir="2700000" algn="tl" rotWithShape="0">
                    <a:schemeClr val="bg1">
                      <a:lumMod val="50000"/>
                    </a:schemeClr>
                  </a:outerShdw>
                </a:effectLst>
                <a:latin typeface="Avenir Next" panose="020B0503020202020204" pitchFamily="34" charset="0"/>
                <a:ea typeface="Bodoni Ornaments" pitchFamily="2" charset="0"/>
                <a:cs typeface="Al Tarikh" pitchFamily="2" charset="-78"/>
              </a:rPr>
              <a:t>Natural Kidney Health</a:t>
            </a:r>
          </a:p>
        </p:txBody>
      </p:sp>
    </p:spTree>
    <p:extLst>
      <p:ext uri="{BB962C8B-B14F-4D97-AF65-F5344CB8AC3E}">
        <p14:creationId xmlns:p14="http://schemas.microsoft.com/office/powerpoint/2010/main" val="6496559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D28182-3B10-624A-B8BE-E96BB896AB0B}"/>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96E8A85C-CEED-7541-9377-9FA16903E3C3}"/>
              </a:ext>
            </a:extLst>
          </p:cNvPr>
          <p:cNvSpPr>
            <a:spLocks noGrp="1"/>
          </p:cNvSpPr>
          <p:nvPr>
            <p:ph sz="half" idx="1"/>
          </p:nvPr>
        </p:nvSpPr>
        <p:spPr/>
        <p:txBody>
          <a:bodyPr>
            <a:normAutofit fontScale="92500" lnSpcReduction="10000"/>
          </a:bodyPr>
          <a:lstStyle/>
          <a:p>
            <a:r>
              <a:rPr lang="en-US" dirty="0"/>
              <a:t>Drink water, not liquid foods.</a:t>
            </a:r>
          </a:p>
          <a:p>
            <a:r>
              <a:rPr lang="en-US" dirty="0"/>
              <a:t>Avoid animal protein, caffeine, oils, refined foods, fermented foods, sweets, fried foods, excess salt, overeating.</a:t>
            </a:r>
          </a:p>
          <a:p>
            <a:r>
              <a:rPr lang="en-US" dirty="0"/>
              <a:t>Avoid drugs, supplements.</a:t>
            </a:r>
          </a:p>
          <a:p>
            <a:r>
              <a:rPr lang="en-US" dirty="0"/>
              <a:t>Avoid diesel odors, Roundup, mercury, mold, and GMO foods.</a:t>
            </a:r>
          </a:p>
          <a:p>
            <a:r>
              <a:rPr lang="en-US" dirty="0"/>
              <a:t>Eat foods as grown.</a:t>
            </a:r>
          </a:p>
          <a:p>
            <a:r>
              <a:rPr lang="en-US" dirty="0"/>
              <a:t>Olives are good for kidney health.</a:t>
            </a:r>
          </a:p>
          <a:p>
            <a:r>
              <a:rPr lang="en-US" dirty="0"/>
              <a:t>Fiber is healthful.</a:t>
            </a:r>
          </a:p>
          <a:p>
            <a:endParaRPr lang="en-US" dirty="0"/>
          </a:p>
          <a:p>
            <a:endParaRPr lang="en-US" dirty="0"/>
          </a:p>
        </p:txBody>
      </p:sp>
      <p:sp>
        <p:nvSpPr>
          <p:cNvPr id="6" name="Content Placeholder 5">
            <a:extLst>
              <a:ext uri="{FF2B5EF4-FFF2-40B4-BE49-F238E27FC236}">
                <a16:creationId xmlns:a16="http://schemas.microsoft.com/office/drawing/2014/main" id="{7A71371A-FB75-0B46-84EC-3FA4205A20BF}"/>
              </a:ext>
            </a:extLst>
          </p:cNvPr>
          <p:cNvSpPr>
            <a:spLocks noGrp="1"/>
          </p:cNvSpPr>
          <p:nvPr>
            <p:ph sz="half" idx="2"/>
          </p:nvPr>
        </p:nvSpPr>
        <p:spPr/>
        <p:txBody>
          <a:bodyPr>
            <a:normAutofit fontScale="92500" lnSpcReduction="10000"/>
          </a:bodyPr>
          <a:lstStyle/>
          <a:p>
            <a:r>
              <a:rPr lang="en-US" dirty="0"/>
              <a:t>Get plenty of outdoor exercise in the fresh air and sunlight.</a:t>
            </a:r>
          </a:p>
        </p:txBody>
      </p:sp>
    </p:spTree>
    <p:extLst>
      <p:ext uri="{BB962C8B-B14F-4D97-AF65-F5344CB8AC3E}">
        <p14:creationId xmlns:p14="http://schemas.microsoft.com/office/powerpoint/2010/main" val="1497352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B16DF2-0E4B-544B-8268-23E0426E314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36985"/>
            <a:ext cx="12355830" cy="8241241"/>
          </a:xfrm>
          <a:prstGeom prst="rect">
            <a:avLst/>
          </a:prstGeom>
        </p:spPr>
      </p:pic>
      <p:sp>
        <p:nvSpPr>
          <p:cNvPr id="3" name="Content Placeholder 2">
            <a:extLst>
              <a:ext uri="{FF2B5EF4-FFF2-40B4-BE49-F238E27FC236}">
                <a16:creationId xmlns:a16="http://schemas.microsoft.com/office/drawing/2014/main" id="{7AA6031C-B8F6-DF42-B1CF-724DAAED83DE}"/>
              </a:ext>
            </a:extLst>
          </p:cNvPr>
          <p:cNvSpPr>
            <a:spLocks noGrp="1"/>
          </p:cNvSpPr>
          <p:nvPr>
            <p:ph idx="1"/>
          </p:nvPr>
        </p:nvSpPr>
        <p:spPr>
          <a:xfrm>
            <a:off x="689610" y="1848485"/>
            <a:ext cx="10515600" cy="4351338"/>
          </a:xfrm>
        </p:spPr>
        <p:txBody>
          <a:bodyPr>
            <a:normAutofit/>
          </a:bodyPr>
          <a:lstStyle/>
          <a:p>
            <a:pPr marL="0" indent="0">
              <a:buNone/>
            </a:pPr>
            <a:r>
              <a:rPr lang="en-US" sz="3600" dirty="0">
                <a:solidFill>
                  <a:schemeClr val="bg1"/>
                </a:solidFill>
                <a:latin typeface="Chalkduster" panose="03050602040202020205" pitchFamily="66" charset="77"/>
              </a:rPr>
              <a:t>We will cover:</a:t>
            </a:r>
          </a:p>
          <a:p>
            <a:r>
              <a:rPr lang="en-US" sz="3600" dirty="0">
                <a:solidFill>
                  <a:schemeClr val="bg1"/>
                </a:solidFill>
                <a:latin typeface="Chalkduster" panose="03050602040202020205" pitchFamily="66" charset="77"/>
              </a:rPr>
              <a:t>Dietary considerations.</a:t>
            </a:r>
          </a:p>
          <a:p>
            <a:r>
              <a:rPr lang="en-US" sz="3600" dirty="0">
                <a:solidFill>
                  <a:schemeClr val="bg1"/>
                </a:solidFill>
                <a:latin typeface="Chalkduster" panose="03050602040202020205" pitchFamily="66" charset="77"/>
              </a:rPr>
              <a:t>Lifestyle kidney effects.</a:t>
            </a:r>
          </a:p>
          <a:p>
            <a:r>
              <a:rPr lang="en-US" sz="3600" dirty="0">
                <a:solidFill>
                  <a:schemeClr val="bg1"/>
                </a:solidFill>
                <a:latin typeface="Chalkduster" panose="03050602040202020205" pitchFamily="66" charset="77"/>
              </a:rPr>
              <a:t>Simple natural remedies.</a:t>
            </a:r>
          </a:p>
          <a:p>
            <a:endParaRPr lang="en-US" sz="3600" dirty="0">
              <a:solidFill>
                <a:schemeClr val="bg1"/>
              </a:solidFill>
              <a:latin typeface="Chalkduster" panose="03050602040202020205" pitchFamily="66" charset="77"/>
            </a:endParaRPr>
          </a:p>
        </p:txBody>
      </p:sp>
    </p:spTree>
    <p:extLst>
      <p:ext uri="{BB962C8B-B14F-4D97-AF65-F5344CB8AC3E}">
        <p14:creationId xmlns:p14="http://schemas.microsoft.com/office/powerpoint/2010/main" val="3240952596"/>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AD5B127-2353-7944-BD5B-84CD72B4A041}"/>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54CF3AB-AA70-E144-B866-306412A0AD25}"/>
              </a:ext>
            </a:extLst>
          </p:cNvPr>
          <p:cNvSpPr>
            <a:spLocks noGrp="1"/>
          </p:cNvSpPr>
          <p:nvPr>
            <p:ph idx="1"/>
          </p:nvPr>
        </p:nvSpPr>
        <p:spPr>
          <a:xfrm>
            <a:off x="838200" y="419377"/>
            <a:ext cx="10515600" cy="4351338"/>
          </a:xfrm>
        </p:spPr>
        <p:txBody>
          <a:bodyPr>
            <a:normAutofit/>
          </a:bodyPr>
          <a:lstStyle/>
          <a:p>
            <a:pPr marL="0" lvl="0" indent="0">
              <a:lnSpc>
                <a:spcPct val="100000"/>
              </a:lnSpc>
              <a:spcBef>
                <a:spcPts val="0"/>
              </a:spcBef>
              <a:buNone/>
              <a:defRPr/>
            </a:pPr>
            <a:r>
              <a:rPr lang="en-AU" sz="3600" dirty="0"/>
              <a:t>About 15% of US adults suffer chronic kidney disease, 554,038 patients undergo dialysis several times a week.</a:t>
            </a:r>
          </a:p>
          <a:p>
            <a:endParaRPr lang="en-US" sz="3600" dirty="0"/>
          </a:p>
        </p:txBody>
      </p:sp>
      <p:sp>
        <p:nvSpPr>
          <p:cNvPr id="4" name="TextBox 3">
            <a:extLst>
              <a:ext uri="{FF2B5EF4-FFF2-40B4-BE49-F238E27FC236}">
                <a16:creationId xmlns:a16="http://schemas.microsoft.com/office/drawing/2014/main" id="{903D8EFC-98C1-4F4C-8430-4A3DDD71949D}"/>
              </a:ext>
            </a:extLst>
          </p:cNvPr>
          <p:cNvSpPr txBox="1"/>
          <p:nvPr/>
        </p:nvSpPr>
        <p:spPr>
          <a:xfrm>
            <a:off x="3789054" y="6311900"/>
            <a:ext cx="4613892" cy="369332"/>
          </a:xfrm>
          <a:prstGeom prst="rect">
            <a:avLst/>
          </a:prstGeom>
          <a:noFill/>
        </p:spPr>
        <p:txBody>
          <a:bodyPr wrap="none" rtlCol="0">
            <a:spAutoFit/>
          </a:bodyPr>
          <a:lstStyle/>
          <a:p>
            <a:r>
              <a:rPr lang="en-AU" dirty="0"/>
              <a:t>Am J Kidney Dis. 2021 Apr;77(4 </a:t>
            </a:r>
            <a:r>
              <a:rPr lang="en-AU" dirty="0" err="1"/>
              <a:t>Suppl</a:t>
            </a:r>
            <a:r>
              <a:rPr lang="en-AU" dirty="0"/>
              <a:t> 1):A7-A8.</a:t>
            </a:r>
            <a:endParaRPr lang="en-US" dirty="0"/>
          </a:p>
        </p:txBody>
      </p:sp>
      <p:pic>
        <p:nvPicPr>
          <p:cNvPr id="6" name="Picture 5">
            <a:extLst>
              <a:ext uri="{FF2B5EF4-FFF2-40B4-BE49-F238E27FC236}">
                <a16:creationId xmlns:a16="http://schemas.microsoft.com/office/drawing/2014/main" id="{78F20A71-8D44-E441-AF63-9F89BDF4BA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26360" y="1825625"/>
            <a:ext cx="8128000" cy="4533900"/>
          </a:xfrm>
          <a:prstGeom prst="rect">
            <a:avLst/>
          </a:prstGeom>
        </p:spPr>
      </p:pic>
    </p:spTree>
    <p:extLst>
      <p:ext uri="{BB962C8B-B14F-4D97-AF65-F5344CB8AC3E}">
        <p14:creationId xmlns:p14="http://schemas.microsoft.com/office/powerpoint/2010/main" val="1486840524"/>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A0ABF8-960E-0942-B1B0-61ADD54D0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7108E02-08CC-E846-8821-F0FFB13EE5A4}"/>
              </a:ext>
            </a:extLst>
          </p:cNvPr>
          <p:cNvSpPr txBox="1"/>
          <p:nvPr/>
        </p:nvSpPr>
        <p:spPr>
          <a:xfrm>
            <a:off x="1451610" y="6343650"/>
            <a:ext cx="6516977" cy="369332"/>
          </a:xfrm>
          <a:prstGeom prst="rect">
            <a:avLst/>
          </a:prstGeom>
          <a:noFill/>
        </p:spPr>
        <p:txBody>
          <a:bodyPr wrap="none" rtlCol="0">
            <a:spAutoFit/>
          </a:bodyPr>
          <a:lstStyle/>
          <a:p>
            <a:r>
              <a:rPr lang="en-US" dirty="0"/>
              <a:t>https://</a:t>
            </a:r>
            <a:r>
              <a:rPr lang="en-US" dirty="0" err="1"/>
              <a:t>www.urologyhealth.org</a:t>
            </a:r>
            <a:r>
              <a:rPr lang="en-US" dirty="0"/>
              <a:t>/urology-a-z/k/kidney-(renal)-failure</a:t>
            </a:r>
          </a:p>
        </p:txBody>
      </p:sp>
      <p:pic>
        <p:nvPicPr>
          <p:cNvPr id="7" name="Picture 6">
            <a:extLst>
              <a:ext uri="{FF2B5EF4-FFF2-40B4-BE49-F238E27FC236}">
                <a16:creationId xmlns:a16="http://schemas.microsoft.com/office/drawing/2014/main" id="{DEAC2AAD-37D5-274D-8130-48F9B3CB25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58440" y="-145018"/>
            <a:ext cx="10287000" cy="6858000"/>
          </a:xfrm>
          <a:prstGeom prst="rect">
            <a:avLst/>
          </a:prstGeom>
        </p:spPr>
      </p:pic>
      <p:sp>
        <p:nvSpPr>
          <p:cNvPr id="3" name="Content Placeholder 2">
            <a:extLst>
              <a:ext uri="{FF2B5EF4-FFF2-40B4-BE49-F238E27FC236}">
                <a16:creationId xmlns:a16="http://schemas.microsoft.com/office/drawing/2014/main" id="{1264BCB6-7158-E746-A09D-2ADADD012155}"/>
              </a:ext>
            </a:extLst>
          </p:cNvPr>
          <p:cNvSpPr>
            <a:spLocks noGrp="1"/>
          </p:cNvSpPr>
          <p:nvPr>
            <p:ph idx="1"/>
          </p:nvPr>
        </p:nvSpPr>
        <p:spPr>
          <a:xfrm>
            <a:off x="300990" y="403502"/>
            <a:ext cx="10515600" cy="4351338"/>
          </a:xfrm>
        </p:spPr>
        <p:txBody>
          <a:bodyPr>
            <a:noAutofit/>
          </a:bodyPr>
          <a:lstStyle/>
          <a:p>
            <a:pPr marL="0" indent="0">
              <a:buNone/>
            </a:pPr>
            <a:r>
              <a:rPr lang="en-US" sz="3600" dirty="0"/>
              <a:t>Chronic kidney disease is loss of kidney function. </a:t>
            </a:r>
          </a:p>
          <a:p>
            <a:pPr marL="0" indent="0">
              <a:buNone/>
            </a:pPr>
            <a:r>
              <a:rPr lang="en-US" sz="3600" dirty="0"/>
              <a:t>The most common causes are:</a:t>
            </a:r>
          </a:p>
          <a:p>
            <a:r>
              <a:rPr lang="en-US" sz="3200" dirty="0"/>
              <a:t>Poor </a:t>
            </a:r>
            <a:r>
              <a:rPr lang="en-US" sz="3200" b="1" dirty="0">
                <a:solidFill>
                  <a:srgbClr val="C00000"/>
                </a:solidFill>
              </a:rPr>
              <a:t>lifestyle choices </a:t>
            </a:r>
            <a:r>
              <a:rPr lang="en-US" sz="3200" dirty="0"/>
              <a:t>leading to:</a:t>
            </a:r>
          </a:p>
          <a:p>
            <a:pPr lvl="1"/>
            <a:r>
              <a:rPr lang="en-US" sz="3200" dirty="0"/>
              <a:t>High blood pressure.</a:t>
            </a:r>
          </a:p>
          <a:p>
            <a:pPr lvl="1"/>
            <a:r>
              <a:rPr lang="en-US" sz="3200" dirty="0"/>
              <a:t>Chronic glomerulonephritis (kidney damage).</a:t>
            </a:r>
          </a:p>
          <a:p>
            <a:pPr lvl="1"/>
            <a:r>
              <a:rPr lang="en-US" sz="3200" dirty="0"/>
              <a:t>High blood sugar (</a:t>
            </a:r>
            <a:r>
              <a:rPr lang="en-US" sz="3200" b="1" dirty="0">
                <a:solidFill>
                  <a:srgbClr val="C00000"/>
                </a:solidFill>
              </a:rPr>
              <a:t>diabetes</a:t>
            </a:r>
            <a:r>
              <a:rPr lang="en-US" sz="3200" dirty="0"/>
              <a:t>).</a:t>
            </a:r>
          </a:p>
          <a:p>
            <a:r>
              <a:rPr lang="en-US" sz="3200" b="1" dirty="0">
                <a:solidFill>
                  <a:srgbClr val="C00000"/>
                </a:solidFill>
              </a:rPr>
              <a:t>Drug side effects</a:t>
            </a:r>
            <a:r>
              <a:rPr lang="en-US" sz="3200" dirty="0"/>
              <a:t>. </a:t>
            </a:r>
          </a:p>
          <a:p>
            <a:r>
              <a:rPr lang="en-US" sz="3200" dirty="0"/>
              <a:t>Polycystic kidney disease.</a:t>
            </a:r>
          </a:p>
          <a:p>
            <a:r>
              <a:rPr lang="en-US" sz="3200" dirty="0"/>
              <a:t>Blocked urinary tract.</a:t>
            </a:r>
          </a:p>
          <a:p>
            <a:r>
              <a:rPr lang="en-US" sz="3200" dirty="0"/>
              <a:t>Kidney infection.</a:t>
            </a:r>
          </a:p>
        </p:txBody>
      </p:sp>
    </p:spTree>
    <p:extLst>
      <p:ext uri="{BB962C8B-B14F-4D97-AF65-F5344CB8AC3E}">
        <p14:creationId xmlns:p14="http://schemas.microsoft.com/office/powerpoint/2010/main" val="3270140700"/>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21899</TotalTime>
  <Words>8604</Words>
  <Application>Microsoft Macintosh PowerPoint</Application>
  <PresentationFormat>Widescreen</PresentationFormat>
  <Paragraphs>390</Paragraphs>
  <Slides>68</Slides>
  <Notes>40</Notes>
  <HiddenSlides>1</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68</vt:i4>
      </vt:variant>
    </vt:vector>
  </HeadingPairs>
  <TitlesOfParts>
    <vt:vector size="80" baseType="lpstr">
      <vt:lpstr>Al Tarikh</vt:lpstr>
      <vt:lpstr>Apple Chancery</vt:lpstr>
      <vt:lpstr>Arial</vt:lpstr>
      <vt:lpstr>Arial Narrow</vt:lpstr>
      <vt:lpstr>Avenir Next</vt:lpstr>
      <vt:lpstr>Bodoni Ornaments</vt:lpstr>
      <vt:lpstr>Calibri</vt:lpstr>
      <vt:lpstr>Calibri Light</vt:lpstr>
      <vt:lpstr>Chalkduster</vt:lpstr>
      <vt:lpstr>Quartera</vt:lpstr>
      <vt:lpstr>Times New Roman</vt:lpstr>
      <vt:lpstr>Office Theme</vt:lpstr>
      <vt:lpstr>PowerPoint Presentation</vt:lpstr>
      <vt:lpstr>Natural Kidney Health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Caffeine No Help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Drugs and Toxins</vt:lpstr>
      <vt:lpstr>PowerPoint Presentation</vt:lpstr>
      <vt:lpstr>PowerPoint Presentation</vt:lpstr>
      <vt:lpstr>PowerPoint Presentation</vt:lpstr>
      <vt:lpstr>PowerPoint Presentation</vt:lpstr>
      <vt:lpstr>PowerPoint Presentation</vt:lpstr>
      <vt:lpstr>Sun for Life</vt:lpstr>
      <vt:lpstr>PowerPoint Presentation</vt:lpstr>
      <vt:lpstr>PowerPoint Presentation</vt:lpstr>
      <vt:lpstr>PowerPoint Presentation</vt:lpstr>
      <vt:lpstr>PowerPoint Presentation</vt:lpstr>
      <vt:lpstr>PowerPoint Presentation</vt:lpstr>
      <vt:lpstr>PowerPoint Presentation</vt:lpstr>
      <vt:lpstr>Hydrotherapy </vt:lpstr>
      <vt:lpstr>PowerPoint Presentation</vt:lpstr>
      <vt:lpstr>PowerPoint Presentation</vt:lpstr>
      <vt:lpstr>Kidney Health</vt:lpstr>
      <vt:lpstr>Kidney Health</vt:lpstr>
      <vt:lpstr>Kidney Health</vt:lpstr>
      <vt:lpstr>Kidney Health</vt:lpstr>
      <vt:lpstr>Kidney Health</vt:lpstr>
      <vt:lpstr>Kidney Health</vt:lpstr>
      <vt:lpstr>Kidney Health</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Northern Lights</dc:creator>
  <cp:lastModifiedBy>Microsoft Office User</cp:lastModifiedBy>
  <cp:revision>187</cp:revision>
  <dcterms:created xsi:type="dcterms:W3CDTF">2021-05-06T16:56:00Z</dcterms:created>
  <dcterms:modified xsi:type="dcterms:W3CDTF">2025-12-29T14:29:59Z</dcterms:modified>
</cp:coreProperties>
</file>